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7" r:id="rId5"/>
    <p:sldId id="260" r:id="rId6"/>
    <p:sldId id="345" r:id="rId7"/>
    <p:sldId id="296" r:id="rId8"/>
    <p:sldId id="343" r:id="rId9"/>
    <p:sldId id="355" r:id="rId10"/>
    <p:sldId id="352" r:id="rId11"/>
    <p:sldId id="356" r:id="rId12"/>
    <p:sldId id="353" r:id="rId13"/>
    <p:sldId id="3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4EC496E-3CDF-1A46-00F8-AF1C6EA8861F}" name="Guerra Veronica" initials="GV" userId="S::VERONICA.GUERRA@oha.oregon.gov::f60d098e-14a0-4247-8827-b0c10a6eeddb" providerId="AD"/>
  <p188:author id="{3EFFF475-42DD-7978-B622-D4B160B1874D}" name="Lervick Nicholas" initials="LN" userId="S::Nicholas.Lervick@dhsoha.state.or.us::5ae3db43-bda5-4a7d-8680-df2ff3325dcd" providerId="AD"/>
  <p188:author id="{BCE5E9A0-4AEA-27F9-F139-288814DFC28F}" name="Lervick Nicholas" initials="LN" userId="S::nicholas.lervick@oha.oregon.gov::5ae3db43-bda5-4a7d-8680-df2ff3325dcd" providerId="AD"/>
  <p188:author id="{5951B5E8-0C0D-6C06-9440-872C000AD745}" name="Henning Cheryl  L" initials="HCL" userId="S::Cheryl.L.Henning@oha.oregon.gov::764f9008-217d-4c07-845c-40b940914c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3F3F"/>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12C2E-B438-4C6F-8787-8CAED1A1B887}" type="doc">
      <dgm:prSet loTypeId="urn:microsoft.com/office/officeart/2008/layout/LinedList" loCatId="list" qsTypeId="urn:microsoft.com/office/officeart/2005/8/quickstyle/simple4" qsCatId="simple" csTypeId="urn:microsoft.com/office/officeart/2005/8/colors/accent2_2" csCatId="accent2" phldr="1"/>
      <dgm:spPr/>
      <dgm:t>
        <a:bodyPr/>
        <a:lstStyle/>
        <a:p>
          <a:endParaRPr lang="en-US"/>
        </a:p>
      </dgm:t>
    </dgm:pt>
    <dgm:pt modelId="{445F5E2F-2FFF-4D09-AE31-8681453FCCA1}">
      <dgm:prSet/>
      <dgm:spPr/>
      <dgm:t>
        <a:bodyPr/>
        <a:lstStyle/>
        <a:p>
          <a:endParaRPr lang="en-US"/>
        </a:p>
      </dgm:t>
    </dgm:pt>
    <dgm:pt modelId="{65918BE3-23F4-4BF7-B5D9-F3643F77B16C}" type="parTrans" cxnId="{975B776D-C49C-4B9F-BAFA-D861B01A598C}">
      <dgm:prSet/>
      <dgm:spPr/>
      <dgm:t>
        <a:bodyPr/>
        <a:lstStyle/>
        <a:p>
          <a:endParaRPr lang="en-US"/>
        </a:p>
      </dgm:t>
    </dgm:pt>
    <dgm:pt modelId="{6D4831D1-7595-4EBC-8DC4-72933BAB9A23}" type="sibTrans" cxnId="{975B776D-C49C-4B9F-BAFA-D861B01A598C}">
      <dgm:prSet/>
      <dgm:spPr/>
      <dgm:t>
        <a:bodyPr/>
        <a:lstStyle/>
        <a:p>
          <a:endParaRPr lang="en-US"/>
        </a:p>
      </dgm:t>
    </dgm:pt>
    <dgm:pt modelId="{628BBCBA-B5B1-4106-8D06-9FDC32E28E09}">
      <dgm:prSet/>
      <dgm:spPr/>
      <dgm:t>
        <a:bodyPr/>
        <a:lstStyle/>
        <a:p>
          <a:endParaRPr lang="en-US"/>
        </a:p>
      </dgm:t>
    </dgm:pt>
    <dgm:pt modelId="{5B80235A-AC07-4DDA-83F4-1AE64797AE04}" type="parTrans" cxnId="{B7972DBF-6484-4F1B-8067-2EB8A6A0F165}">
      <dgm:prSet/>
      <dgm:spPr/>
      <dgm:t>
        <a:bodyPr/>
        <a:lstStyle/>
        <a:p>
          <a:endParaRPr lang="en-US"/>
        </a:p>
      </dgm:t>
    </dgm:pt>
    <dgm:pt modelId="{1E07B5CF-55DE-4909-95D2-89ED7B548247}" type="sibTrans" cxnId="{B7972DBF-6484-4F1B-8067-2EB8A6A0F165}">
      <dgm:prSet/>
      <dgm:spPr/>
      <dgm:t>
        <a:bodyPr/>
        <a:lstStyle/>
        <a:p>
          <a:endParaRPr lang="en-US"/>
        </a:p>
      </dgm:t>
    </dgm:pt>
    <dgm:pt modelId="{9325AFC1-B2C1-4AB4-8C0B-2EE406DAE853}" type="pres">
      <dgm:prSet presAssocID="{6FD12C2E-B438-4C6F-8787-8CAED1A1B887}" presName="vert0" presStyleCnt="0">
        <dgm:presLayoutVars>
          <dgm:dir/>
          <dgm:animOne val="branch"/>
          <dgm:animLvl val="lvl"/>
        </dgm:presLayoutVars>
      </dgm:prSet>
      <dgm:spPr/>
    </dgm:pt>
    <dgm:pt modelId="{22283161-5C68-4599-9748-2BFBBF8340E9}" type="pres">
      <dgm:prSet presAssocID="{445F5E2F-2FFF-4D09-AE31-8681453FCCA1}" presName="thickLine" presStyleLbl="alignNode1" presStyleIdx="0" presStyleCnt="2"/>
      <dgm:spPr/>
    </dgm:pt>
    <dgm:pt modelId="{D7640384-38F0-4266-B1CC-8F9C4CC11579}" type="pres">
      <dgm:prSet presAssocID="{445F5E2F-2FFF-4D09-AE31-8681453FCCA1}" presName="horz1" presStyleCnt="0"/>
      <dgm:spPr/>
    </dgm:pt>
    <dgm:pt modelId="{5CCEC51E-A005-4503-9058-434BC8D1290B}" type="pres">
      <dgm:prSet presAssocID="{445F5E2F-2FFF-4D09-AE31-8681453FCCA1}" presName="tx1" presStyleLbl="revTx" presStyleIdx="0" presStyleCnt="2"/>
      <dgm:spPr/>
    </dgm:pt>
    <dgm:pt modelId="{621FE3E8-D760-41B5-BA2D-F2D9239CF6EF}" type="pres">
      <dgm:prSet presAssocID="{445F5E2F-2FFF-4D09-AE31-8681453FCCA1}" presName="vert1" presStyleCnt="0"/>
      <dgm:spPr/>
    </dgm:pt>
    <dgm:pt modelId="{9EA021CD-8A5A-4C49-A68F-A7A96F933376}" type="pres">
      <dgm:prSet presAssocID="{628BBCBA-B5B1-4106-8D06-9FDC32E28E09}" presName="thickLine" presStyleLbl="alignNode1" presStyleIdx="1" presStyleCnt="2"/>
      <dgm:spPr/>
    </dgm:pt>
    <dgm:pt modelId="{A37A21F3-46B4-44C9-B517-591656428C30}" type="pres">
      <dgm:prSet presAssocID="{628BBCBA-B5B1-4106-8D06-9FDC32E28E09}" presName="horz1" presStyleCnt="0"/>
      <dgm:spPr/>
    </dgm:pt>
    <dgm:pt modelId="{4B192B48-D087-4A0C-A507-57AC8BDDA524}" type="pres">
      <dgm:prSet presAssocID="{628BBCBA-B5B1-4106-8D06-9FDC32E28E09}" presName="tx1" presStyleLbl="revTx" presStyleIdx="1" presStyleCnt="2"/>
      <dgm:spPr/>
    </dgm:pt>
    <dgm:pt modelId="{076EB506-9507-49F4-B212-56756D00860E}" type="pres">
      <dgm:prSet presAssocID="{628BBCBA-B5B1-4106-8D06-9FDC32E28E09}" presName="vert1" presStyleCnt="0"/>
      <dgm:spPr/>
    </dgm:pt>
  </dgm:ptLst>
  <dgm:cxnLst>
    <dgm:cxn modelId="{1D586F40-FB3F-42C5-ABF2-DA5675708B86}" type="presOf" srcId="{445F5E2F-2FFF-4D09-AE31-8681453FCCA1}" destId="{5CCEC51E-A005-4503-9058-434BC8D1290B}" srcOrd="0" destOrd="0" presId="urn:microsoft.com/office/officeart/2008/layout/LinedList"/>
    <dgm:cxn modelId="{975B776D-C49C-4B9F-BAFA-D861B01A598C}" srcId="{6FD12C2E-B438-4C6F-8787-8CAED1A1B887}" destId="{445F5E2F-2FFF-4D09-AE31-8681453FCCA1}" srcOrd="0" destOrd="0" parTransId="{65918BE3-23F4-4BF7-B5D9-F3643F77B16C}" sibTransId="{6D4831D1-7595-4EBC-8DC4-72933BAB9A23}"/>
    <dgm:cxn modelId="{B7D70793-D236-4CF3-81BB-C0414F4F11D9}" type="presOf" srcId="{6FD12C2E-B438-4C6F-8787-8CAED1A1B887}" destId="{9325AFC1-B2C1-4AB4-8C0B-2EE406DAE853}" srcOrd="0" destOrd="0" presId="urn:microsoft.com/office/officeart/2008/layout/LinedList"/>
    <dgm:cxn modelId="{02DDDCA4-FF8A-42E6-8BF4-9430F8334F26}" type="presOf" srcId="{628BBCBA-B5B1-4106-8D06-9FDC32E28E09}" destId="{4B192B48-D087-4A0C-A507-57AC8BDDA524}" srcOrd="0" destOrd="0" presId="urn:microsoft.com/office/officeart/2008/layout/LinedList"/>
    <dgm:cxn modelId="{B7972DBF-6484-4F1B-8067-2EB8A6A0F165}" srcId="{6FD12C2E-B438-4C6F-8787-8CAED1A1B887}" destId="{628BBCBA-B5B1-4106-8D06-9FDC32E28E09}" srcOrd="1" destOrd="0" parTransId="{5B80235A-AC07-4DDA-83F4-1AE64797AE04}" sibTransId="{1E07B5CF-55DE-4909-95D2-89ED7B548247}"/>
    <dgm:cxn modelId="{0D38634D-FE22-48DC-A374-51385381AC60}" type="presParOf" srcId="{9325AFC1-B2C1-4AB4-8C0B-2EE406DAE853}" destId="{22283161-5C68-4599-9748-2BFBBF8340E9}" srcOrd="0" destOrd="0" presId="urn:microsoft.com/office/officeart/2008/layout/LinedList"/>
    <dgm:cxn modelId="{642E6A44-C8BE-4039-B508-F611A3693674}" type="presParOf" srcId="{9325AFC1-B2C1-4AB4-8C0B-2EE406DAE853}" destId="{D7640384-38F0-4266-B1CC-8F9C4CC11579}" srcOrd="1" destOrd="0" presId="urn:microsoft.com/office/officeart/2008/layout/LinedList"/>
    <dgm:cxn modelId="{464F3E8C-3B1E-4327-93A3-7FA49A404C5E}" type="presParOf" srcId="{D7640384-38F0-4266-B1CC-8F9C4CC11579}" destId="{5CCEC51E-A005-4503-9058-434BC8D1290B}" srcOrd="0" destOrd="0" presId="urn:microsoft.com/office/officeart/2008/layout/LinedList"/>
    <dgm:cxn modelId="{5EEBFD4B-12C6-469E-8E57-24A152CFE140}" type="presParOf" srcId="{D7640384-38F0-4266-B1CC-8F9C4CC11579}" destId="{621FE3E8-D760-41B5-BA2D-F2D9239CF6EF}" srcOrd="1" destOrd="0" presId="urn:microsoft.com/office/officeart/2008/layout/LinedList"/>
    <dgm:cxn modelId="{5BE0A524-5468-4950-9E73-33AF59F9FD97}" type="presParOf" srcId="{9325AFC1-B2C1-4AB4-8C0B-2EE406DAE853}" destId="{9EA021CD-8A5A-4C49-A68F-A7A96F933376}" srcOrd="2" destOrd="0" presId="urn:microsoft.com/office/officeart/2008/layout/LinedList"/>
    <dgm:cxn modelId="{35114B22-1E68-4FCA-829A-1C312843EC7D}" type="presParOf" srcId="{9325AFC1-B2C1-4AB4-8C0B-2EE406DAE853}" destId="{A37A21F3-46B4-44C9-B517-591656428C30}" srcOrd="3" destOrd="0" presId="urn:microsoft.com/office/officeart/2008/layout/LinedList"/>
    <dgm:cxn modelId="{0E6C3B2A-90B7-4C48-AF3F-8C7B3C88810B}" type="presParOf" srcId="{A37A21F3-46B4-44C9-B517-591656428C30}" destId="{4B192B48-D087-4A0C-A507-57AC8BDDA524}" srcOrd="0" destOrd="0" presId="urn:microsoft.com/office/officeart/2008/layout/LinedList"/>
    <dgm:cxn modelId="{103338B6-8C2D-4932-B2B1-045A1E848952}" type="presParOf" srcId="{A37A21F3-46B4-44C9-B517-591656428C30}" destId="{076EB506-9507-49F4-B212-56756D00860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52A952-6106-4960-8A35-BF6CB6DF8239}"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9DD76F64-7320-4C64-841B-AFB278960679}">
      <dgm:prSet custT="1"/>
      <dgm:spPr>
        <a:solidFill>
          <a:schemeClr val="accent2"/>
        </a:solidFill>
      </dgm:spPr>
      <dgm:t>
        <a:bodyPr/>
        <a:lstStyle/>
        <a:p>
          <a:endParaRPr lang="en-US" sz="2400"/>
        </a:p>
      </dgm:t>
    </dgm:pt>
    <dgm:pt modelId="{4DCC81C9-B26A-4690-9838-9E11FFC485B8}" type="parTrans" cxnId="{BD854C55-668A-49D5-A332-4506014E90BA}">
      <dgm:prSet/>
      <dgm:spPr/>
      <dgm:t>
        <a:bodyPr/>
        <a:lstStyle/>
        <a:p>
          <a:endParaRPr lang="en-US"/>
        </a:p>
      </dgm:t>
    </dgm:pt>
    <dgm:pt modelId="{6625315C-2F72-44EE-BA63-B1452E81400A}" type="sibTrans" cxnId="{BD854C55-668A-49D5-A332-4506014E90BA}">
      <dgm:prSet/>
      <dgm:spPr/>
      <dgm:t>
        <a:bodyPr/>
        <a:lstStyle/>
        <a:p>
          <a:endParaRPr lang="en-US"/>
        </a:p>
      </dgm:t>
    </dgm:pt>
    <dgm:pt modelId="{DC34A46B-1FB6-404A-920D-C6979A93C04A}">
      <dgm:prSet custT="1"/>
      <dgm:spPr>
        <a:solidFill>
          <a:schemeClr val="accent3"/>
        </a:solidFill>
      </dgm:spPr>
      <dgm:t>
        <a:bodyPr/>
        <a:lstStyle/>
        <a:p>
          <a:endParaRPr lang="en-US" sz="2000"/>
        </a:p>
      </dgm:t>
    </dgm:pt>
    <dgm:pt modelId="{13C2AD86-DAB8-47A0-B2F7-4073922AD49F}" type="parTrans" cxnId="{1B1E6D8E-3CDC-426A-972E-F819238E88BC}">
      <dgm:prSet/>
      <dgm:spPr/>
      <dgm:t>
        <a:bodyPr/>
        <a:lstStyle/>
        <a:p>
          <a:endParaRPr lang="en-US"/>
        </a:p>
      </dgm:t>
    </dgm:pt>
    <dgm:pt modelId="{8856B2D0-E43F-4677-B27F-0EDFD944B259}" type="sibTrans" cxnId="{1B1E6D8E-3CDC-426A-972E-F819238E88BC}">
      <dgm:prSet/>
      <dgm:spPr/>
      <dgm:t>
        <a:bodyPr/>
        <a:lstStyle/>
        <a:p>
          <a:endParaRPr lang="en-US"/>
        </a:p>
      </dgm:t>
    </dgm:pt>
    <dgm:pt modelId="{91BA5361-43E1-43F1-B86C-3982BD46EDF9}">
      <dgm:prSet/>
      <dgm:spPr/>
      <dgm:t>
        <a:bodyPr/>
        <a:lstStyle/>
        <a:p>
          <a:endParaRPr lang="en-US"/>
        </a:p>
      </dgm:t>
    </dgm:pt>
    <dgm:pt modelId="{F7333DAC-A5BC-4936-A09D-AA08C063B7B5}" type="sibTrans" cxnId="{E2FC689C-CA09-4A4E-B917-2E3DFC583187}">
      <dgm:prSet/>
      <dgm:spPr/>
      <dgm:t>
        <a:bodyPr/>
        <a:lstStyle/>
        <a:p>
          <a:endParaRPr lang="en-US"/>
        </a:p>
      </dgm:t>
    </dgm:pt>
    <dgm:pt modelId="{34F42F5C-D429-45D7-9171-63C11577B979}" type="parTrans" cxnId="{E2FC689C-CA09-4A4E-B917-2E3DFC583187}">
      <dgm:prSet/>
      <dgm:spPr/>
      <dgm:t>
        <a:bodyPr/>
        <a:lstStyle/>
        <a:p>
          <a:endParaRPr lang="en-US"/>
        </a:p>
      </dgm:t>
    </dgm:pt>
    <dgm:pt modelId="{520AB5E9-FD70-4281-82A1-381478388004}" type="pres">
      <dgm:prSet presAssocID="{0F52A952-6106-4960-8A35-BF6CB6DF8239}" presName="Name0" presStyleCnt="0">
        <dgm:presLayoutVars>
          <dgm:dir/>
          <dgm:animLvl val="lvl"/>
          <dgm:resizeHandles val="exact"/>
        </dgm:presLayoutVars>
      </dgm:prSet>
      <dgm:spPr/>
    </dgm:pt>
    <dgm:pt modelId="{F5AD4B99-44D0-4DBB-82DC-FA2972C68F1E}" type="pres">
      <dgm:prSet presAssocID="{9DD76F64-7320-4C64-841B-AFB278960679}" presName="linNode" presStyleCnt="0"/>
      <dgm:spPr/>
    </dgm:pt>
    <dgm:pt modelId="{A138BA50-259D-4915-914B-FC94E902D8A1}" type="pres">
      <dgm:prSet presAssocID="{9DD76F64-7320-4C64-841B-AFB278960679}" presName="parentText" presStyleLbl="node1" presStyleIdx="0" presStyleCnt="3" custScaleX="277778">
        <dgm:presLayoutVars>
          <dgm:chMax val="1"/>
          <dgm:bulletEnabled val="1"/>
        </dgm:presLayoutVars>
      </dgm:prSet>
      <dgm:spPr/>
    </dgm:pt>
    <dgm:pt modelId="{11A00377-F9F7-4B54-A5A2-0309E3AB2A15}" type="pres">
      <dgm:prSet presAssocID="{6625315C-2F72-44EE-BA63-B1452E81400A}" presName="sp" presStyleCnt="0"/>
      <dgm:spPr/>
    </dgm:pt>
    <dgm:pt modelId="{D5A5897B-6C3D-43EC-8E2D-1888E1994CCF}" type="pres">
      <dgm:prSet presAssocID="{DC34A46B-1FB6-404A-920D-C6979A93C04A}" presName="linNode" presStyleCnt="0"/>
      <dgm:spPr/>
    </dgm:pt>
    <dgm:pt modelId="{3F5F3208-89AA-4E37-A6A7-7AD2DC33DDDB}" type="pres">
      <dgm:prSet presAssocID="{DC34A46B-1FB6-404A-920D-C6979A93C04A}" presName="parentText" presStyleLbl="node1" presStyleIdx="1" presStyleCnt="3" custScaleX="278722">
        <dgm:presLayoutVars>
          <dgm:chMax val="1"/>
          <dgm:bulletEnabled val="1"/>
        </dgm:presLayoutVars>
      </dgm:prSet>
      <dgm:spPr/>
    </dgm:pt>
    <dgm:pt modelId="{20A41EE3-FE4A-412F-84C2-2980A92E816D}" type="pres">
      <dgm:prSet presAssocID="{8856B2D0-E43F-4677-B27F-0EDFD944B259}" presName="sp" presStyleCnt="0"/>
      <dgm:spPr/>
    </dgm:pt>
    <dgm:pt modelId="{6E90D8B0-6AD7-4149-847A-CEDF88F8DBAF}" type="pres">
      <dgm:prSet presAssocID="{91BA5361-43E1-43F1-B86C-3982BD46EDF9}" presName="linNode" presStyleCnt="0"/>
      <dgm:spPr/>
    </dgm:pt>
    <dgm:pt modelId="{161FA94D-8765-44B7-B5E4-29FD5A839683}" type="pres">
      <dgm:prSet presAssocID="{91BA5361-43E1-43F1-B86C-3982BD46EDF9}" presName="parentText" presStyleLbl="node1" presStyleIdx="2" presStyleCnt="3" custScaleX="277778">
        <dgm:presLayoutVars>
          <dgm:chMax val="1"/>
          <dgm:bulletEnabled val="1"/>
        </dgm:presLayoutVars>
      </dgm:prSet>
      <dgm:spPr/>
    </dgm:pt>
  </dgm:ptLst>
  <dgm:cxnLst>
    <dgm:cxn modelId="{959E831A-3C08-44DA-A290-2CB1CF47B0FF}" type="presOf" srcId="{DC34A46B-1FB6-404A-920D-C6979A93C04A}" destId="{3F5F3208-89AA-4E37-A6A7-7AD2DC33DDDB}" srcOrd="0" destOrd="0" presId="urn:microsoft.com/office/officeart/2005/8/layout/vList5"/>
    <dgm:cxn modelId="{82737B66-03B7-4562-B908-5B017201EB27}" type="presOf" srcId="{9DD76F64-7320-4C64-841B-AFB278960679}" destId="{A138BA50-259D-4915-914B-FC94E902D8A1}" srcOrd="0" destOrd="0" presId="urn:microsoft.com/office/officeart/2005/8/layout/vList5"/>
    <dgm:cxn modelId="{F9D5BB6E-835E-4BD3-B76A-B238F81EAA57}" type="presOf" srcId="{0F52A952-6106-4960-8A35-BF6CB6DF8239}" destId="{520AB5E9-FD70-4281-82A1-381478388004}" srcOrd="0" destOrd="0" presId="urn:microsoft.com/office/officeart/2005/8/layout/vList5"/>
    <dgm:cxn modelId="{BD854C55-668A-49D5-A332-4506014E90BA}" srcId="{0F52A952-6106-4960-8A35-BF6CB6DF8239}" destId="{9DD76F64-7320-4C64-841B-AFB278960679}" srcOrd="0" destOrd="0" parTransId="{4DCC81C9-B26A-4690-9838-9E11FFC485B8}" sibTransId="{6625315C-2F72-44EE-BA63-B1452E81400A}"/>
    <dgm:cxn modelId="{1B1E6D8E-3CDC-426A-972E-F819238E88BC}" srcId="{0F52A952-6106-4960-8A35-BF6CB6DF8239}" destId="{DC34A46B-1FB6-404A-920D-C6979A93C04A}" srcOrd="1" destOrd="0" parTransId="{13C2AD86-DAB8-47A0-B2F7-4073922AD49F}" sibTransId="{8856B2D0-E43F-4677-B27F-0EDFD944B259}"/>
    <dgm:cxn modelId="{E2FC689C-CA09-4A4E-B917-2E3DFC583187}" srcId="{0F52A952-6106-4960-8A35-BF6CB6DF8239}" destId="{91BA5361-43E1-43F1-B86C-3982BD46EDF9}" srcOrd="2" destOrd="0" parTransId="{34F42F5C-D429-45D7-9171-63C11577B979}" sibTransId="{F7333DAC-A5BC-4936-A09D-AA08C063B7B5}"/>
    <dgm:cxn modelId="{3DE5E2DC-C136-4E9C-B645-CE8A2EF7C5CE}" type="presOf" srcId="{91BA5361-43E1-43F1-B86C-3982BD46EDF9}" destId="{161FA94D-8765-44B7-B5E4-29FD5A839683}" srcOrd="0" destOrd="0" presId="urn:microsoft.com/office/officeart/2005/8/layout/vList5"/>
    <dgm:cxn modelId="{55F3277C-DAF9-4B0F-AB4D-1FD474C90E52}" type="presParOf" srcId="{520AB5E9-FD70-4281-82A1-381478388004}" destId="{F5AD4B99-44D0-4DBB-82DC-FA2972C68F1E}" srcOrd="0" destOrd="0" presId="urn:microsoft.com/office/officeart/2005/8/layout/vList5"/>
    <dgm:cxn modelId="{BBF0E996-796A-46BC-9539-8250A822DA43}" type="presParOf" srcId="{F5AD4B99-44D0-4DBB-82DC-FA2972C68F1E}" destId="{A138BA50-259D-4915-914B-FC94E902D8A1}" srcOrd="0" destOrd="0" presId="urn:microsoft.com/office/officeart/2005/8/layout/vList5"/>
    <dgm:cxn modelId="{71E07531-FDEA-42D8-B5A3-8BE83E391569}" type="presParOf" srcId="{520AB5E9-FD70-4281-82A1-381478388004}" destId="{11A00377-F9F7-4B54-A5A2-0309E3AB2A15}" srcOrd="1" destOrd="0" presId="urn:microsoft.com/office/officeart/2005/8/layout/vList5"/>
    <dgm:cxn modelId="{DBFAD45F-76FF-4D4C-A8BF-8D66DA377D75}" type="presParOf" srcId="{520AB5E9-FD70-4281-82A1-381478388004}" destId="{D5A5897B-6C3D-43EC-8E2D-1888E1994CCF}" srcOrd="2" destOrd="0" presId="urn:microsoft.com/office/officeart/2005/8/layout/vList5"/>
    <dgm:cxn modelId="{3E538A3C-6658-4BF6-84B2-6E460BABEF54}" type="presParOf" srcId="{D5A5897B-6C3D-43EC-8E2D-1888E1994CCF}" destId="{3F5F3208-89AA-4E37-A6A7-7AD2DC33DDDB}" srcOrd="0" destOrd="0" presId="urn:microsoft.com/office/officeart/2005/8/layout/vList5"/>
    <dgm:cxn modelId="{7DED5372-FE54-4C49-8B9A-362F6362A5C2}" type="presParOf" srcId="{520AB5E9-FD70-4281-82A1-381478388004}" destId="{20A41EE3-FE4A-412F-84C2-2980A92E816D}" srcOrd="3" destOrd="0" presId="urn:microsoft.com/office/officeart/2005/8/layout/vList5"/>
    <dgm:cxn modelId="{41175322-C725-475A-9FA6-3A50A97C6782}" type="presParOf" srcId="{520AB5E9-FD70-4281-82A1-381478388004}" destId="{6E90D8B0-6AD7-4149-847A-CEDF88F8DBAF}" srcOrd="4" destOrd="0" presId="urn:microsoft.com/office/officeart/2005/8/layout/vList5"/>
    <dgm:cxn modelId="{FE459136-8206-45DB-9F05-998F8D661BAB}" type="presParOf" srcId="{6E90D8B0-6AD7-4149-847A-CEDF88F8DBAF}" destId="{161FA94D-8765-44B7-B5E4-29FD5A83968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83161-5C68-4599-9748-2BFBBF8340E9}">
      <dsp:nvSpPr>
        <dsp:cNvPr id="0" name=""/>
        <dsp:cNvSpPr/>
      </dsp:nvSpPr>
      <dsp:spPr>
        <a:xfrm>
          <a:off x="0" y="0"/>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CCEC51E-A005-4503-9058-434BC8D1290B}">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10515600" cy="2175669"/>
      </dsp:txXfrm>
    </dsp:sp>
    <dsp:sp modelId="{9EA021CD-8A5A-4C49-A68F-A7A96F933376}">
      <dsp:nvSpPr>
        <dsp:cNvPr id="0" name=""/>
        <dsp:cNvSpPr/>
      </dsp:nvSpPr>
      <dsp:spPr>
        <a:xfrm>
          <a:off x="0" y="2175669"/>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B192B48-D087-4A0C-A507-57AC8BDDA524}">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2175669"/>
        <a:ext cx="10515600" cy="2175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8BA50-259D-4915-914B-FC94E902D8A1}">
      <dsp:nvSpPr>
        <dsp:cNvPr id="0" name=""/>
        <dsp:cNvSpPr/>
      </dsp:nvSpPr>
      <dsp:spPr>
        <a:xfrm>
          <a:off x="1629" y="2687"/>
          <a:ext cx="6257528" cy="1773971"/>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8227" y="89285"/>
        <a:ext cx="6084332" cy="1600775"/>
      </dsp:txXfrm>
    </dsp:sp>
    <dsp:sp modelId="{3F5F3208-89AA-4E37-A6A7-7AD2DC33DDDB}">
      <dsp:nvSpPr>
        <dsp:cNvPr id="0" name=""/>
        <dsp:cNvSpPr/>
      </dsp:nvSpPr>
      <dsp:spPr>
        <a:xfrm>
          <a:off x="1629" y="1865358"/>
          <a:ext cx="6260380" cy="1773971"/>
        </a:xfrm>
        <a:prstGeom prst="round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8227" y="1951956"/>
        <a:ext cx="6087184" cy="1600775"/>
      </dsp:txXfrm>
    </dsp:sp>
    <dsp:sp modelId="{161FA94D-8765-44B7-B5E4-29FD5A839683}">
      <dsp:nvSpPr>
        <dsp:cNvPr id="0" name=""/>
        <dsp:cNvSpPr/>
      </dsp:nvSpPr>
      <dsp:spPr>
        <a:xfrm>
          <a:off x="1629" y="3728028"/>
          <a:ext cx="6257528" cy="1773971"/>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a:p>
      </dsp:txBody>
      <dsp:txXfrm>
        <a:off x="88227" y="3814626"/>
        <a:ext cx="6084332" cy="160077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9C7771-F5C3-4345-ACC6-8553D47EEC41}" type="datetimeFigureOut">
              <a:rPr lang="en-US" smtClean="0"/>
              <a:t>10/2/2024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1B66A-89B4-4118-9752-30D287476845}" type="slidenum">
              <a:rPr lang="en-US" smtClean="0"/>
              <a:t>‹#›</a:t>
            </a:fld>
            <a:endParaRPr lang="en-US"/>
          </a:p>
        </p:txBody>
      </p:sp>
    </p:spTree>
    <p:extLst>
      <p:ext uri="{BB962C8B-B14F-4D97-AF65-F5344CB8AC3E}">
        <p14:creationId xmlns:p14="http://schemas.microsoft.com/office/powerpoint/2010/main" val="6863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11B66A-89B4-4118-9752-30D287476845}" type="slidenum">
              <a:rPr lang="en-US" smtClean="0"/>
              <a:t>2</a:t>
            </a:fld>
            <a:endParaRPr lang="en-US"/>
          </a:p>
        </p:txBody>
      </p:sp>
    </p:spTree>
    <p:extLst>
      <p:ext uri="{BB962C8B-B14F-4D97-AF65-F5344CB8AC3E}">
        <p14:creationId xmlns:p14="http://schemas.microsoft.com/office/powerpoint/2010/main" val="1331322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4</a:t>
            </a:fld>
            <a:endParaRPr lang="en-US"/>
          </a:p>
        </p:txBody>
      </p:sp>
    </p:spTree>
    <p:extLst>
      <p:ext uri="{BB962C8B-B14F-4D97-AF65-F5344CB8AC3E}">
        <p14:creationId xmlns:p14="http://schemas.microsoft.com/office/powerpoint/2010/main" val="1413386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6</a:t>
            </a:fld>
            <a:endParaRPr lang="en-US"/>
          </a:p>
        </p:txBody>
      </p:sp>
    </p:spTree>
    <p:extLst>
      <p:ext uri="{BB962C8B-B14F-4D97-AF65-F5344CB8AC3E}">
        <p14:creationId xmlns:p14="http://schemas.microsoft.com/office/powerpoint/2010/main" val="107977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8</a:t>
            </a:fld>
            <a:endParaRPr lang="en-US"/>
          </a:p>
        </p:txBody>
      </p:sp>
    </p:spTree>
    <p:extLst>
      <p:ext uri="{BB962C8B-B14F-4D97-AF65-F5344CB8AC3E}">
        <p14:creationId xmlns:p14="http://schemas.microsoft.com/office/powerpoint/2010/main" val="125310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A4DD-BFC1-4767-8E81-B6FB75D5B8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4D5F57-C0B6-4559-8579-9330630EAF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E0B1B0-5D6D-4B8B-9C14-4186BB245811}"/>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4A989610-6186-49B0-B601-89AEDAFCD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786CD4-491A-4EE2-BA14-54D699F3DA0B}"/>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456388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2FE6C-3658-41DB-86E1-99ED7E38BC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332889-451E-47E7-8714-949AE1BDB0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37BF1-FD85-4B89-A97A-724B519CDFD1}"/>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19047BFA-EB9D-4568-8CCD-380CCBC79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EB6482-E274-4C77-AF30-937F3E46541C}"/>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812803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CAD5F9-6F9B-4922-80C3-878D592B7E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CF7DF5-260A-4F98-A290-B23F3670D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C4563C-9F5E-455C-9CE0-4E3B1090AF3A}"/>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6518A93B-6E88-410C-8EFF-320A458325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FB268-CE96-48C8-83F0-7A665E132E55}"/>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354219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457200" y="379020"/>
            <a:ext cx="11277600" cy="802799"/>
          </a:xfrm>
          <a:prstGeom prst="rect">
            <a:avLst/>
          </a:prstGeom>
        </p:spPr>
        <p:txBody>
          <a:bodyPr anchor="ctr">
            <a:normAutofit/>
          </a:bodyPr>
          <a:lstStyle>
            <a:lvl1pPr algn="l">
              <a:defRPr sz="32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38D17CD0-D8E3-40FF-8193-6373B651358B}"/>
              </a:ext>
            </a:extLst>
          </p:cNvPr>
          <p:cNvSpPr>
            <a:spLocks noGrp="1"/>
          </p:cNvSpPr>
          <p:nvPr>
            <p:ph idx="1"/>
          </p:nvPr>
        </p:nvSpPr>
        <p:spPr>
          <a:xfrm>
            <a:off x="457200" y="1604431"/>
            <a:ext cx="11277600" cy="4554829"/>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272239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C6A1-F72E-4BFD-A44B-2402F9DCEB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1CD8C7-30EC-4A46-8234-A4471C913A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4A7A14-82E8-452B-8C7C-89B0E719AC27}"/>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BEB52929-3262-4004-9232-91945AFAD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772D5-C25F-418B-8B2E-CEAE6629E029}"/>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75379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9A536-78E8-4961-B1FD-1A49656F42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A7CD5C-4F56-4833-991D-155D2A966C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0B7B93-195D-456E-B752-DB02EBC0ED13}"/>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F459A459-1EBA-4D5B-9163-CC0C337B4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EA489-0234-4CD5-96B2-8849BBCD8D4C}"/>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3157409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0904-2D97-4955-8131-3694C0A581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79B866-39D6-4637-8E29-E4C2F3068C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435CF3-EA32-4484-BFA9-BC3815D676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A540FE-2450-4041-A033-948A21D50C88}"/>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6" name="Footer Placeholder 5">
            <a:extLst>
              <a:ext uri="{FF2B5EF4-FFF2-40B4-BE49-F238E27FC236}">
                <a16:creationId xmlns:a16="http://schemas.microsoft.com/office/drawing/2014/main" id="{15C1DC04-2F32-4548-927D-EC08033130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456674-B719-4635-9837-A0F7C505A51F}"/>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31031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1C59F-02A8-496E-A2DC-7A6516D001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709808-F867-45CD-AC7E-A59C87A590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8B3D86-A589-4A34-9D45-28997C59A2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032E82-812E-4E4D-996C-F458210291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49557D-A0EB-40B7-9920-927E0762E9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99ED71-5764-4E9F-A6FC-FA8997EEC2F8}"/>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8" name="Footer Placeholder 7">
            <a:extLst>
              <a:ext uri="{FF2B5EF4-FFF2-40B4-BE49-F238E27FC236}">
                <a16:creationId xmlns:a16="http://schemas.microsoft.com/office/drawing/2014/main" id="{26305D8F-D215-4C86-96BF-5048874ACA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271369-27ED-43DF-8A65-174E0EC629FA}"/>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05377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918-3F89-4CA7-8347-303C100C65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34B809-616D-4509-B72A-4FD8DD3F2A26}"/>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4" name="Footer Placeholder 3">
            <a:extLst>
              <a:ext uri="{FF2B5EF4-FFF2-40B4-BE49-F238E27FC236}">
                <a16:creationId xmlns:a16="http://schemas.microsoft.com/office/drawing/2014/main" id="{C920619B-181F-4A4F-AAB8-420B6AD4B9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5E5689-2F05-4AAB-90D3-6D7ECA8DF65B}"/>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947379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411D40-B7CB-4EB8-B907-C6B0794212C5}"/>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3" name="Footer Placeholder 2">
            <a:extLst>
              <a:ext uri="{FF2B5EF4-FFF2-40B4-BE49-F238E27FC236}">
                <a16:creationId xmlns:a16="http://schemas.microsoft.com/office/drawing/2014/main" id="{CC1A67E5-6E90-487A-977A-1DC9A41F6F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C62976-EB2A-46E1-BBCA-528BCF1E45B3}"/>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48995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CB181-2B48-4910-92FC-3E22748F92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1174D8-767B-469C-A607-75983BD687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4F8A85-DE88-4AFA-B814-FF3550661A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7CA297-4E9E-4094-9C73-3A2E086352F7}"/>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6" name="Footer Placeholder 5">
            <a:extLst>
              <a:ext uri="{FF2B5EF4-FFF2-40B4-BE49-F238E27FC236}">
                <a16:creationId xmlns:a16="http://schemas.microsoft.com/office/drawing/2014/main" id="{F0F63620-97B9-4A9E-B611-F6973DA93A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0CF010-F6CC-40A3-9190-16DCE8E85445}"/>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858130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99A5-37D9-4531-8D60-44AE490C9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2CD61E-F8B8-4692-BA01-E412E45ADE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0404AF-56DA-4A1A-9E4A-56C444132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9CC97C-4811-47F9-B8E9-5CE3B8EBEC34}"/>
              </a:ext>
            </a:extLst>
          </p:cNvPr>
          <p:cNvSpPr>
            <a:spLocks noGrp="1"/>
          </p:cNvSpPr>
          <p:nvPr>
            <p:ph type="dt" sz="half" idx="10"/>
          </p:nvPr>
        </p:nvSpPr>
        <p:spPr/>
        <p:txBody>
          <a:bodyPr/>
          <a:lstStyle/>
          <a:p>
            <a:fld id="{5D08DDD1-2BBA-4C56-B716-09B5706F68A2}" type="datetimeFigureOut">
              <a:rPr lang="en-US" smtClean="0"/>
              <a:t>10/2/2024</a:t>
            </a:fld>
            <a:endParaRPr lang="en-US"/>
          </a:p>
        </p:txBody>
      </p:sp>
      <p:sp>
        <p:nvSpPr>
          <p:cNvPr id="6" name="Footer Placeholder 5">
            <a:extLst>
              <a:ext uri="{FF2B5EF4-FFF2-40B4-BE49-F238E27FC236}">
                <a16:creationId xmlns:a16="http://schemas.microsoft.com/office/drawing/2014/main" id="{EC9B89FF-06DA-423D-9C23-DEA5A121CD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61712A-49D5-4010-A34B-040A0F11D536}"/>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97053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ED61F5-155D-4905-B11C-9BF90FCE10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72F65E-ACAC-491E-99CB-CCD5538E1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2E7A2-CF4E-45A4-9A11-A6D0710A17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8DDD1-2BBA-4C56-B716-09B5706F68A2}" type="datetimeFigureOut">
              <a:rPr lang="en-US" smtClean="0"/>
              <a:t>10/2/2024</a:t>
            </a:fld>
            <a:endParaRPr lang="en-US"/>
          </a:p>
        </p:txBody>
      </p:sp>
      <p:sp>
        <p:nvSpPr>
          <p:cNvPr id="5" name="Footer Placeholder 4">
            <a:extLst>
              <a:ext uri="{FF2B5EF4-FFF2-40B4-BE49-F238E27FC236}">
                <a16:creationId xmlns:a16="http://schemas.microsoft.com/office/drawing/2014/main" id="{02A8D460-B3D8-434C-BE62-1A3B69D35F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682D127-9384-4003-9D06-373C3FB349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51E77-8426-48B8-8EA9-C53F16FD415B}" type="slidenum">
              <a:rPr lang="en-US" smtClean="0"/>
              <a:t>‹#›</a:t>
            </a:fld>
            <a:endParaRPr lang="en-US"/>
          </a:p>
        </p:txBody>
      </p:sp>
    </p:spTree>
    <p:extLst>
      <p:ext uri="{BB962C8B-B14F-4D97-AF65-F5344CB8AC3E}">
        <p14:creationId xmlns:p14="http://schemas.microsoft.com/office/powerpoint/2010/main" val="3538313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97B48-80C4-4170-8863-143402696879}"/>
              </a:ext>
            </a:extLst>
          </p:cNvPr>
          <p:cNvSpPr>
            <a:spLocks noGrp="1"/>
          </p:cNvSpPr>
          <p:nvPr>
            <p:ph type="title"/>
          </p:nvPr>
        </p:nvSpPr>
        <p:spPr>
          <a:xfrm>
            <a:off x="838200" y="365125"/>
            <a:ext cx="10515600" cy="1325563"/>
          </a:xfrm>
        </p:spPr>
        <p:txBody>
          <a:bodyPr>
            <a:normAutofit/>
          </a:bodyPr>
          <a:lstStyle/>
          <a:p>
            <a:r>
              <a:rPr lang="en-US" b="1" i="1">
                <a:solidFill>
                  <a:schemeClr val="accent2"/>
                </a:solidFill>
              </a:rPr>
              <a:t>CCO Name</a:t>
            </a:r>
            <a:br>
              <a:rPr lang="en-US" b="1">
                <a:solidFill>
                  <a:schemeClr val="accent2"/>
                </a:solidFill>
              </a:rPr>
            </a:br>
            <a:r>
              <a:rPr lang="en-US" sz="3200" b="1">
                <a:solidFill>
                  <a:schemeClr val="accent2"/>
                </a:solidFill>
              </a:rPr>
              <a:t>Reporting Period: July 2023-June 2024</a:t>
            </a:r>
            <a:endParaRPr lang="en-US">
              <a:solidFill>
                <a:schemeClr val="accent2"/>
              </a:solidFill>
            </a:endParaRPr>
          </a:p>
        </p:txBody>
      </p:sp>
      <p:graphicFrame>
        <p:nvGraphicFramePr>
          <p:cNvPr id="14" name="Content Placeholder 2">
            <a:extLst>
              <a:ext uri="{FF2B5EF4-FFF2-40B4-BE49-F238E27FC236}">
                <a16:creationId xmlns:a16="http://schemas.microsoft.com/office/drawing/2014/main" id="{9771FDF1-40A2-945B-C3DF-FF516976AF67}"/>
              </a:ext>
            </a:extLst>
          </p:cNvPr>
          <p:cNvGraphicFramePr>
            <a:graphicFrameLocks noGrp="1"/>
          </p:cNvGraphicFramePr>
          <p:nvPr>
            <p:ph idx="1"/>
            <p:extLst>
              <p:ext uri="{D42A27DB-BD31-4B8C-83A1-F6EECF244321}">
                <p14:modId xmlns:p14="http://schemas.microsoft.com/office/powerpoint/2010/main" val="1707586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18A4FEB-C6A1-4551-9FD8-BF841F371241}"/>
              </a:ext>
            </a:extLst>
          </p:cNvPr>
          <p:cNvSpPr txBox="1"/>
          <p:nvPr/>
        </p:nvSpPr>
        <p:spPr>
          <a:xfrm>
            <a:off x="838200" y="2234153"/>
            <a:ext cx="10417404" cy="584775"/>
          </a:xfrm>
          <a:prstGeom prst="rect">
            <a:avLst/>
          </a:prstGeom>
          <a:noFill/>
        </p:spPr>
        <p:txBody>
          <a:bodyPr wrap="square" rtlCol="0">
            <a:spAutoFit/>
          </a:bodyPr>
          <a:lstStyle/>
          <a:p>
            <a:r>
              <a:rPr lang="en-US" sz="3200"/>
              <a:t>Identify service areas represented.</a:t>
            </a:r>
          </a:p>
        </p:txBody>
      </p:sp>
    </p:spTree>
    <p:extLst>
      <p:ext uri="{BB962C8B-B14F-4D97-AF65-F5344CB8AC3E}">
        <p14:creationId xmlns:p14="http://schemas.microsoft.com/office/powerpoint/2010/main" val="35208779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pPr marL="0" marR="0">
              <a:lnSpc>
                <a:spcPct val="107000"/>
              </a:lnSpc>
              <a:spcBef>
                <a:spcPts val="0"/>
              </a:spcBef>
              <a:spcAft>
                <a:spcPts val="0"/>
              </a:spcAft>
            </a:pPr>
            <a:endParaRPr lang="en-US" sz="1800" b="1">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Annual Behavioral Health Report Metrics </a:t>
            </a:r>
          </a:p>
        </p:txBody>
      </p:sp>
      <p:graphicFrame>
        <p:nvGraphicFramePr>
          <p:cNvPr id="2" name="Table 4">
            <a:extLst>
              <a:ext uri="{FF2B5EF4-FFF2-40B4-BE49-F238E27FC236}">
                <a16:creationId xmlns:a16="http://schemas.microsoft.com/office/drawing/2014/main" id="{DF4F7E7B-1434-42E4-97BB-852707F3B277}"/>
              </a:ext>
            </a:extLst>
          </p:cNvPr>
          <p:cNvGraphicFramePr>
            <a:graphicFrameLocks noGrp="1"/>
          </p:cNvGraphicFramePr>
          <p:nvPr>
            <p:extLst>
              <p:ext uri="{D42A27DB-BD31-4B8C-83A1-F6EECF244321}">
                <p14:modId xmlns:p14="http://schemas.microsoft.com/office/powerpoint/2010/main" val="595855768"/>
              </p:ext>
            </p:extLst>
          </p:nvPr>
        </p:nvGraphicFramePr>
        <p:xfrm>
          <a:off x="2032000" y="1129004"/>
          <a:ext cx="8128000" cy="4521999"/>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699747079"/>
                    </a:ext>
                  </a:extLst>
                </a:gridCol>
                <a:gridCol w="4064000">
                  <a:extLst>
                    <a:ext uri="{9D8B030D-6E8A-4147-A177-3AD203B41FA5}">
                      <a16:colId xmlns:a16="http://schemas.microsoft.com/office/drawing/2014/main" val="1010940787"/>
                    </a:ext>
                  </a:extLst>
                </a:gridCol>
              </a:tblGrid>
              <a:tr h="498639">
                <a:tc>
                  <a:txBody>
                    <a:bodyPr/>
                    <a:lstStyle/>
                    <a:p>
                      <a:r>
                        <a:rPr lang="en-US">
                          <a:solidFill>
                            <a:schemeClr val="tx1"/>
                          </a:solidFill>
                        </a:rPr>
                        <a:t>Wraparound (demographics in CBHP)</a:t>
                      </a:r>
                    </a:p>
                  </a:txBody>
                  <a:tcPr/>
                </a:tc>
                <a:tc>
                  <a:txBody>
                    <a:bodyPr/>
                    <a:lstStyle/>
                    <a:p>
                      <a:pPr algn="ctr"/>
                      <a:r>
                        <a:rPr lang="en-US">
                          <a:solidFill>
                            <a:schemeClr val="tx1"/>
                          </a:solidFill>
                        </a:rPr>
                        <a:t>Numbers</a:t>
                      </a:r>
                    </a:p>
                  </a:txBody>
                  <a:tcPr/>
                </a:tc>
                <a:extLst>
                  <a:ext uri="{0D108BD9-81ED-4DB2-BD59-A6C34878D82A}">
                    <a16:rowId xmlns:a16="http://schemas.microsoft.com/office/drawing/2014/main" val="1977673845"/>
                  </a:ext>
                </a:extLst>
              </a:tr>
              <a:tr h="553415">
                <a:tc>
                  <a:txBody>
                    <a:bodyPr/>
                    <a:lstStyle/>
                    <a:p>
                      <a:pPr marL="0" marR="0" lvl="0" indent="0" algn="l" rtl="0" eaLnBrk="1" fontAlgn="auto" latinLnBrk="0" hangingPunct="1">
                        <a:lnSpc>
                          <a:spcPct val="100000"/>
                        </a:lnSpc>
                        <a:spcBef>
                          <a:spcPts val="0"/>
                        </a:spcBef>
                        <a:spcAft>
                          <a:spcPts val="0"/>
                        </a:spcAft>
                        <a:buClrTx/>
                        <a:buSzTx/>
                        <a:buFontTx/>
                        <a:buNone/>
                      </a:pPr>
                      <a:r>
                        <a:rPr lang="en-US" sz="1800">
                          <a:effectLst/>
                          <a:latin typeface="Times New Roman"/>
                          <a:ea typeface="Calibri"/>
                          <a:cs typeface="Times New Roman"/>
                        </a:rPr>
                        <a:t>Number of members meeting criteria for wraparound</a:t>
                      </a:r>
                    </a:p>
                    <a:p>
                      <a:endParaRPr lang="en-US"/>
                    </a:p>
                  </a:txBody>
                  <a:tcPr/>
                </a:tc>
                <a:tc>
                  <a:txBody>
                    <a:bodyPr/>
                    <a:lstStyle/>
                    <a:p>
                      <a:endParaRPr lang="en-US"/>
                    </a:p>
                  </a:txBody>
                  <a:tcPr/>
                </a:tc>
                <a:extLst>
                  <a:ext uri="{0D108BD9-81ED-4DB2-BD59-A6C34878D82A}">
                    <a16:rowId xmlns:a16="http://schemas.microsoft.com/office/drawing/2014/main" val="240580314"/>
                  </a:ext>
                </a:extLst>
              </a:tr>
              <a:tr h="553415">
                <a:tc>
                  <a:txBody>
                    <a:bodyPr/>
                    <a:lstStyle/>
                    <a:p>
                      <a:pPr marL="0" marR="0" lvl="0" indent="0" algn="l" rtl="0" eaLnBrk="1" fontAlgn="auto" latinLnBrk="0" hangingPunct="1">
                        <a:lnSpc>
                          <a:spcPct val="100000"/>
                        </a:lnSpc>
                        <a:spcBef>
                          <a:spcPts val="0"/>
                        </a:spcBef>
                        <a:spcAft>
                          <a:spcPts val="0"/>
                        </a:spcAft>
                        <a:buClrTx/>
                        <a:buSzTx/>
                        <a:buFontTx/>
                        <a:buNone/>
                      </a:pPr>
                      <a:r>
                        <a:rPr lang="en-US" sz="1800">
                          <a:effectLst/>
                          <a:latin typeface="Times New Roman"/>
                          <a:ea typeface="Calibri"/>
                          <a:cs typeface="Times New Roman"/>
                        </a:rPr>
                        <a:t>Number of members enrolled in wraparound from among those determined to meet criteria </a:t>
                      </a:r>
                    </a:p>
                    <a:p>
                      <a:endParaRPr lang="en-US"/>
                    </a:p>
                  </a:txBody>
                  <a:tcPr/>
                </a:tc>
                <a:tc>
                  <a:txBody>
                    <a:bodyPr/>
                    <a:lstStyle/>
                    <a:p>
                      <a:endParaRPr lang="en-US"/>
                    </a:p>
                  </a:txBody>
                  <a:tcPr/>
                </a:tc>
                <a:extLst>
                  <a:ext uri="{0D108BD9-81ED-4DB2-BD59-A6C34878D82A}">
                    <a16:rowId xmlns:a16="http://schemas.microsoft.com/office/drawing/2014/main" val="2287812505"/>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Race: numbers by race</a:t>
                      </a:r>
                    </a:p>
                    <a:p>
                      <a:endParaRPr lang="en-US"/>
                    </a:p>
                  </a:txBody>
                  <a:tcPr/>
                </a:tc>
                <a:tc>
                  <a:txBody>
                    <a:bodyPr/>
                    <a:lstStyle/>
                    <a:p>
                      <a:endParaRPr lang="en-US"/>
                    </a:p>
                  </a:txBody>
                  <a:tcPr/>
                </a:tc>
                <a:extLst>
                  <a:ext uri="{0D108BD9-81ED-4DB2-BD59-A6C34878D82A}">
                    <a16:rowId xmlns:a16="http://schemas.microsoft.com/office/drawing/2014/main" val="844434446"/>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Ethnicity: numbers by ethnicity</a:t>
                      </a:r>
                    </a:p>
                    <a:p>
                      <a:endParaRPr lang="en-US"/>
                    </a:p>
                  </a:txBody>
                  <a:tcPr/>
                </a:tc>
                <a:tc>
                  <a:txBody>
                    <a:bodyPr/>
                    <a:lstStyle/>
                    <a:p>
                      <a:endParaRPr lang="en-US"/>
                    </a:p>
                  </a:txBody>
                  <a:tcPr/>
                </a:tc>
                <a:extLst>
                  <a:ext uri="{0D108BD9-81ED-4DB2-BD59-A6C34878D82A}">
                    <a16:rowId xmlns:a16="http://schemas.microsoft.com/office/drawing/2014/main" val="879352561"/>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Language: numbers by language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a:txBody>
                  <a:tcPr/>
                </a:tc>
                <a:tc>
                  <a:txBody>
                    <a:bodyPr/>
                    <a:lstStyle/>
                    <a:p>
                      <a:endParaRPr lang="en-US"/>
                    </a:p>
                  </a:txBody>
                  <a:tcPr/>
                </a:tc>
                <a:extLst>
                  <a:ext uri="{0D108BD9-81ED-4DB2-BD59-A6C34878D82A}">
                    <a16:rowId xmlns:a16="http://schemas.microsoft.com/office/drawing/2014/main" val="3921777492"/>
                  </a:ext>
                </a:extLst>
              </a:tr>
            </a:tbl>
          </a:graphicData>
        </a:graphic>
      </p:graphicFrame>
    </p:spTree>
    <p:extLst>
      <p:ext uri="{BB962C8B-B14F-4D97-AF65-F5344CB8AC3E}">
        <p14:creationId xmlns:p14="http://schemas.microsoft.com/office/powerpoint/2010/main" val="41688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4E24-B1F1-4D55-976F-3A6B6B9FB31B}"/>
              </a:ext>
            </a:extLst>
          </p:cNvPr>
          <p:cNvSpPr>
            <a:spLocks noGrp="1"/>
          </p:cNvSpPr>
          <p:nvPr>
            <p:ph type="title"/>
          </p:nvPr>
        </p:nvSpPr>
        <p:spPr>
          <a:xfrm>
            <a:off x="524741" y="620392"/>
            <a:ext cx="3808268" cy="5504688"/>
          </a:xfrm>
        </p:spPr>
        <p:txBody>
          <a:bodyPr>
            <a:normAutofit/>
          </a:bodyPr>
          <a:lstStyle/>
          <a:p>
            <a:pPr marL="342900" indent="-342900">
              <a:spcBef>
                <a:spcPts val="0"/>
              </a:spcBef>
            </a:pPr>
            <a:r>
              <a:rPr lang="en-US" sz="2400" b="1">
                <a:solidFill>
                  <a:schemeClr val="accent2"/>
                </a:solidFill>
                <a:latin typeface="Calibri" panose="020F0502020204030204" pitchFamily="34" charset="0"/>
                <a:ea typeface="Calibri" panose="020F0502020204030204" pitchFamily="34" charset="0"/>
              </a:rPr>
              <a:t>About CCO (brief description of the CCO as you would include in an “about us” section on your website).</a:t>
            </a:r>
            <a:r>
              <a:rPr lang="en-US" sz="2400">
                <a:solidFill>
                  <a:schemeClr val="accent2"/>
                </a:solidFill>
                <a:effectLst/>
                <a:latin typeface="Calibri" panose="020F0502020204030204" pitchFamily="34" charset="0"/>
                <a:ea typeface="Calibri" panose="020F0502020204030204" pitchFamily="34" charset="0"/>
              </a:rPr>
              <a:t> </a:t>
            </a:r>
            <a:br>
              <a:rPr lang="en-US" sz="2400">
                <a:solidFill>
                  <a:schemeClr val="accent5"/>
                </a:solidFill>
                <a:effectLst/>
                <a:latin typeface="Calibri" panose="020F0502020204030204" pitchFamily="34" charset="0"/>
                <a:ea typeface="Calibri" panose="020F0502020204030204" pitchFamily="34" charset="0"/>
              </a:rPr>
            </a:br>
            <a:br>
              <a:rPr lang="en-US" sz="2400">
                <a:solidFill>
                  <a:schemeClr val="accent5"/>
                </a:solidFill>
                <a:effectLst/>
                <a:latin typeface="Calibri" panose="020F0502020204030204" pitchFamily="34" charset="0"/>
                <a:ea typeface="Calibri" panose="020F0502020204030204" pitchFamily="34" charset="0"/>
              </a:rPr>
            </a:br>
            <a:endParaRPr lang="en-US" sz="2400">
              <a:solidFill>
                <a:schemeClr val="accent5"/>
              </a:solidFill>
            </a:endParaRPr>
          </a:p>
        </p:txBody>
      </p:sp>
      <p:graphicFrame>
        <p:nvGraphicFramePr>
          <p:cNvPr id="5" name="Content Placeholder 2">
            <a:extLst>
              <a:ext uri="{FF2B5EF4-FFF2-40B4-BE49-F238E27FC236}">
                <a16:creationId xmlns:a16="http://schemas.microsoft.com/office/drawing/2014/main" id="{57549AE5-3AFB-C8F8-D652-CE76897B95D7}"/>
              </a:ext>
            </a:extLst>
          </p:cNvPr>
          <p:cNvGraphicFramePr>
            <a:graphicFrameLocks noGrp="1"/>
          </p:cNvGraphicFramePr>
          <p:nvPr>
            <p:ph idx="1"/>
            <p:extLst>
              <p:ext uri="{D42A27DB-BD31-4B8C-83A1-F6EECF244321}">
                <p14:modId xmlns:p14="http://schemas.microsoft.com/office/powerpoint/2010/main" val="2988478904"/>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D924FEB-C903-4653-84B3-EC5667AAD95D}"/>
              </a:ext>
            </a:extLst>
          </p:cNvPr>
          <p:cNvSpPr txBox="1"/>
          <p:nvPr/>
        </p:nvSpPr>
        <p:spPr>
          <a:xfrm>
            <a:off x="5297864" y="782425"/>
            <a:ext cx="5872899" cy="369332"/>
          </a:xfrm>
          <a:prstGeom prst="rect">
            <a:avLst/>
          </a:prstGeom>
          <a:noFill/>
        </p:spPr>
        <p:txBody>
          <a:bodyPr wrap="square" rtlCol="0">
            <a:spAutoFit/>
          </a:bodyPr>
          <a:lstStyle/>
          <a:p>
            <a:r>
              <a:rPr lang="en-US"/>
              <a:t>Mission:</a:t>
            </a:r>
          </a:p>
        </p:txBody>
      </p:sp>
      <p:sp>
        <p:nvSpPr>
          <p:cNvPr id="4" name="TextBox 3">
            <a:extLst>
              <a:ext uri="{FF2B5EF4-FFF2-40B4-BE49-F238E27FC236}">
                <a16:creationId xmlns:a16="http://schemas.microsoft.com/office/drawing/2014/main" id="{DD79DBF6-1D4C-440D-B95E-7F721DF482EA}"/>
              </a:ext>
            </a:extLst>
          </p:cNvPr>
          <p:cNvSpPr txBox="1"/>
          <p:nvPr/>
        </p:nvSpPr>
        <p:spPr>
          <a:xfrm>
            <a:off x="5363852" y="2620652"/>
            <a:ext cx="5806911" cy="369332"/>
          </a:xfrm>
          <a:prstGeom prst="rect">
            <a:avLst/>
          </a:prstGeom>
          <a:noFill/>
        </p:spPr>
        <p:txBody>
          <a:bodyPr wrap="square" rtlCol="0">
            <a:spAutoFit/>
          </a:bodyPr>
          <a:lstStyle/>
          <a:p>
            <a:r>
              <a:rPr lang="en-US"/>
              <a:t>Vision:</a:t>
            </a:r>
          </a:p>
        </p:txBody>
      </p:sp>
      <p:sp>
        <p:nvSpPr>
          <p:cNvPr id="6" name="TextBox 5">
            <a:extLst>
              <a:ext uri="{FF2B5EF4-FFF2-40B4-BE49-F238E27FC236}">
                <a16:creationId xmlns:a16="http://schemas.microsoft.com/office/drawing/2014/main" id="{973FAF6B-4099-4DB0-9529-420E3864414C}"/>
              </a:ext>
            </a:extLst>
          </p:cNvPr>
          <p:cNvSpPr txBox="1"/>
          <p:nvPr/>
        </p:nvSpPr>
        <p:spPr>
          <a:xfrm>
            <a:off x="5363852" y="4581427"/>
            <a:ext cx="5806911" cy="369332"/>
          </a:xfrm>
          <a:prstGeom prst="rect">
            <a:avLst/>
          </a:prstGeom>
          <a:noFill/>
        </p:spPr>
        <p:txBody>
          <a:bodyPr wrap="square" rtlCol="0">
            <a:spAutoFit/>
          </a:bodyPr>
          <a:lstStyle/>
          <a:p>
            <a:r>
              <a:rPr lang="en-US"/>
              <a:t>Values:</a:t>
            </a:r>
          </a:p>
        </p:txBody>
      </p:sp>
    </p:spTree>
    <p:extLst>
      <p:ext uri="{BB962C8B-B14F-4D97-AF65-F5344CB8AC3E}">
        <p14:creationId xmlns:p14="http://schemas.microsoft.com/office/powerpoint/2010/main" val="173773061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vert="horz" lIns="91440" tIns="45720" rIns="91440" bIns="45720" rtlCol="0" anchor="t">
            <a:noAutofit/>
          </a:bodyPr>
          <a:lstStyle/>
          <a:p>
            <a:r>
              <a:rPr lang="en-US" dirty="0"/>
              <a:t>In last year's submission, you described the assets, strengths and opportunities that are/could contribute to reducing health inequities </a:t>
            </a:r>
            <a:r>
              <a:rPr lang="en-US" i="1" dirty="0"/>
              <a:t>in the communities you serve, </a:t>
            </a:r>
            <a:r>
              <a:rPr lang="en-US" dirty="0"/>
              <a:t>as well as the assets, strengths and opportunities </a:t>
            </a:r>
            <a:r>
              <a:rPr lang="en-US" i="1" dirty="0"/>
              <a:t>within your organization </a:t>
            </a:r>
            <a:r>
              <a:rPr lang="en-US" dirty="0"/>
              <a:t>that you can use to begin to center and measure progress toward equity. Please describe how you leveraged these over the past year to measure progress toward improving health equity.</a:t>
            </a:r>
          </a:p>
          <a:p>
            <a:endParaRPr lang="en-US"/>
          </a:p>
        </p:txBody>
      </p:sp>
      <p:sp>
        <p:nvSpPr>
          <p:cNvPr id="5" name="TextBox 4">
            <a:extLst>
              <a:ext uri="{FF2B5EF4-FFF2-40B4-BE49-F238E27FC236}">
                <a16:creationId xmlns:a16="http://schemas.microsoft.com/office/drawing/2014/main" id="{04F4C6EB-F04C-44B4-8AB6-FEB0CA3668F0}"/>
              </a:ext>
            </a:extLst>
          </p:cNvPr>
          <p:cNvSpPr txBox="1"/>
          <p:nvPr/>
        </p:nvSpPr>
        <p:spPr>
          <a:xfrm>
            <a:off x="377072" y="0"/>
            <a:ext cx="11357728" cy="400110"/>
          </a:xfrm>
          <a:prstGeom prst="rect">
            <a:avLst/>
          </a:prstGeom>
          <a:noFill/>
        </p:spPr>
        <p:txBody>
          <a:bodyPr wrap="square" rtlCol="0">
            <a:spAutoFit/>
          </a:bodyPr>
          <a:lstStyle/>
          <a:p>
            <a:pPr algn="ctr"/>
            <a:r>
              <a:rPr lang="en-US" sz="2000" b="1">
                <a:solidFill>
                  <a:schemeClr val="bg1"/>
                </a:solidFill>
              </a:rPr>
              <a:t>Equity Statement</a:t>
            </a:r>
          </a:p>
        </p:txBody>
      </p:sp>
    </p:spTree>
    <p:extLst>
      <p:ext uri="{BB962C8B-B14F-4D97-AF65-F5344CB8AC3E}">
        <p14:creationId xmlns:p14="http://schemas.microsoft.com/office/powerpoint/2010/main" val="3680040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045" lvl="1" indent="-233045">
              <a:spcAft>
                <a:spcPts val="600"/>
              </a:spcAft>
              <a:buClr>
                <a:srgbClr val="005595"/>
              </a:buClr>
              <a:buFont typeface="Arial,Sans-Serif" panose="020B0604020202020204" pitchFamily="34" charset="0"/>
              <a:defRPr/>
            </a:pPr>
            <a:r>
              <a:rPr lang="en-US" sz="1400" dirty="0"/>
              <a:t>Outline specific strategic actions / milestones that are in motion or recently achieved. Describe how you measured progress toward the goals of your priority area and identify any measurable outcomes you have achieved.</a:t>
            </a:r>
            <a:endParaRPr lang="en-US" dirty="0"/>
          </a:p>
          <a:p>
            <a:pPr marL="233045" lvl="1" indent="-233045">
              <a:spcAft>
                <a:spcPts val="600"/>
              </a:spcAft>
              <a:buClr>
                <a:srgbClr val="005595"/>
              </a:buClr>
              <a:buFont typeface="Arial,Sans-Serif" panose="020B0604020202020204" pitchFamily="34" charset="0"/>
              <a:defRPr/>
            </a:pPr>
            <a:endParaRPr lang="en-US" sz="1400">
              <a:ea typeface="Calibri" panose="020F0502020204030204"/>
              <a:cs typeface="Calibri" panose="020F0502020204030204"/>
            </a:endParaRPr>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service providers and/or other subject matter experts. </a:t>
            </a:r>
          </a:p>
          <a:p>
            <a:pPr marL="0" lvl="1" indent="0">
              <a:spcAft>
                <a:spcPts val="300"/>
              </a:spcAft>
              <a:buClr>
                <a:srgbClr val="005595"/>
              </a:buClr>
              <a:buNone/>
              <a:defRPr/>
            </a:pPr>
            <a:r>
              <a:rPr lang="en-US" sz="1400" b="1"/>
              <a:t>Service Quality:</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this priority area has or will contributed to improving behavioral health service quality in the community. </a:t>
            </a:r>
            <a:endParaRPr lang="en-US" sz="1400"/>
          </a:p>
          <a:p>
            <a:pPr marL="0" lvl="1" indent="0">
              <a:spcAft>
                <a:spcPts val="900"/>
              </a:spcAft>
              <a:buClr>
                <a:srgbClr val="005595"/>
              </a:buClr>
              <a:buNone/>
              <a:defRPr/>
            </a:pPr>
            <a:endParaRPr lang="en-US" sz="1400"/>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1</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2" name="TextBox 1">
            <a:extLst>
              <a:ext uri="{FF2B5EF4-FFF2-40B4-BE49-F238E27FC236}">
                <a16:creationId xmlns:a16="http://schemas.microsoft.com/office/drawing/2014/main" id="{11868743-ABDF-4C89-B353-7A5589BEEDC8}"/>
              </a:ext>
            </a:extLst>
          </p:cNvPr>
          <p:cNvSpPr txBox="1"/>
          <p:nvPr/>
        </p:nvSpPr>
        <p:spPr>
          <a:xfrm>
            <a:off x="7986354" y="4798542"/>
            <a:ext cx="3681179" cy="738664"/>
          </a:xfrm>
          <a:prstGeom prst="rect">
            <a:avLst/>
          </a:prstGeom>
          <a:noFill/>
        </p:spPr>
        <p:txBody>
          <a:bodyPr wrap="square" lIns="91440" tIns="45720" rIns="91440" bIns="45720" rtlCol="0" anchor="t">
            <a:spAutoFit/>
          </a:bodyPr>
          <a:lstStyle/>
          <a:p>
            <a:pPr marL="0" lvl="1">
              <a:spcAft>
                <a:spcPts val="300"/>
              </a:spcAft>
              <a:buClr>
                <a:srgbClr val="005595"/>
              </a:buClr>
              <a:defRPr/>
            </a:pPr>
            <a:r>
              <a:rPr lang="en-US" sz="1400" dirty="0"/>
              <a:t>Identify any changes you have made to this priority area since your last submission and how you will measure progress toward goals. </a:t>
            </a:r>
          </a:p>
        </p:txBody>
      </p:sp>
    </p:spTree>
    <p:extLst>
      <p:ext uri="{BB962C8B-B14F-4D97-AF65-F5344CB8AC3E}">
        <p14:creationId xmlns:p14="http://schemas.microsoft.com/office/powerpoint/2010/main" val="163519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vert="horz" lIns="91440" tIns="45720" rIns="91440" bIns="45720" rtlCol="0" anchor="t">
            <a:noAutofit/>
          </a:bodyPr>
          <a:lstStyle/>
          <a:p>
            <a:r>
              <a:rPr lang="en-US" dirty="0"/>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as well as how progress toward new goals will be measured. </a:t>
            </a: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66353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045" lvl="1" indent="-233045">
              <a:spcAft>
                <a:spcPts val="600"/>
              </a:spcAft>
              <a:buClr>
                <a:srgbClr val="005595"/>
              </a:buClr>
              <a:buFont typeface="Arial,Sans-Serif" panose="020B0604020202020204" pitchFamily="34" charset="0"/>
              <a:defRPr/>
            </a:pPr>
            <a:r>
              <a:rPr lang="en-US" sz="1400" dirty="0"/>
              <a:t>Outline specific strategic actions / milestones that are in motion or recently achieved. Describe how you measured progress toward the goals of your priority area and identify any measurable outcomes you have achieved.</a:t>
            </a:r>
            <a:endParaRPr lang="en-US" dirty="0"/>
          </a:p>
          <a:p>
            <a:pPr marL="233045" lvl="1" indent="-233045">
              <a:spcAft>
                <a:spcPts val="600"/>
              </a:spcAft>
              <a:buClr>
                <a:srgbClr val="005595"/>
              </a:buClr>
              <a:buFont typeface="Arial,Sans-Serif" panose="020B0604020202020204" pitchFamily="34" charset="0"/>
              <a:defRPr/>
            </a:pPr>
            <a:endParaRPr lang="en-US" sz="1400">
              <a:ea typeface="Calibri" panose="020F0502020204030204"/>
              <a:cs typeface="Calibri" panose="020F0502020204030204"/>
            </a:endParaRPr>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service providers and/or other subject matter experts. </a:t>
            </a:r>
          </a:p>
          <a:p>
            <a:pPr marL="0" lvl="1" indent="0">
              <a:spcAft>
                <a:spcPts val="300"/>
              </a:spcAft>
              <a:buClr>
                <a:srgbClr val="005595"/>
              </a:buClr>
              <a:buNone/>
              <a:defRPr/>
            </a:pPr>
            <a:r>
              <a:rPr lang="en-US" sz="1400" b="1"/>
              <a:t>Service Quality:</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this priority area has or will contributed to improving behavioral health service quality in the community. </a:t>
            </a:r>
            <a:endParaRPr lang="en-US" sz="1400"/>
          </a:p>
          <a:p>
            <a:pPr marL="0" lvl="1" indent="0">
              <a:spcAft>
                <a:spcPts val="900"/>
              </a:spcAft>
              <a:buClr>
                <a:srgbClr val="005595"/>
              </a:buClr>
              <a:buNone/>
              <a:defRPr/>
            </a:pPr>
            <a:endParaRPr lang="en-US" sz="1400"/>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2</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2" name="TextBox 1">
            <a:extLst>
              <a:ext uri="{FF2B5EF4-FFF2-40B4-BE49-F238E27FC236}">
                <a16:creationId xmlns:a16="http://schemas.microsoft.com/office/drawing/2014/main" id="{E7746917-69FD-4B4A-91D5-4CF0DC992507}"/>
              </a:ext>
            </a:extLst>
          </p:cNvPr>
          <p:cNvSpPr txBox="1"/>
          <p:nvPr/>
        </p:nvSpPr>
        <p:spPr>
          <a:xfrm>
            <a:off x="7966649" y="4798542"/>
            <a:ext cx="3781957" cy="738664"/>
          </a:xfrm>
          <a:prstGeom prst="rect">
            <a:avLst/>
          </a:prstGeom>
          <a:noFill/>
        </p:spPr>
        <p:txBody>
          <a:bodyPr wrap="square" lIns="91440" tIns="45720" rIns="91440" bIns="45720" rtlCol="0" anchor="t">
            <a:spAutoFit/>
          </a:bodyPr>
          <a:lstStyle/>
          <a:p>
            <a:pPr marL="0" lvl="1">
              <a:spcAft>
                <a:spcPts val="300"/>
              </a:spcAft>
              <a:defRPr/>
            </a:pPr>
            <a:r>
              <a:rPr lang="en-US" sz="1400" dirty="0"/>
              <a:t>Identify any changes you have made to this priority area since your last submission and how you will measure progress toward goals. </a:t>
            </a:r>
            <a:endParaRPr lang="en-US" dirty="0"/>
          </a:p>
        </p:txBody>
      </p:sp>
    </p:spTree>
    <p:extLst>
      <p:ext uri="{BB962C8B-B14F-4D97-AF65-F5344CB8AC3E}">
        <p14:creationId xmlns:p14="http://schemas.microsoft.com/office/powerpoint/2010/main" val="422357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vert="horz" lIns="91440" tIns="45720" rIns="91440" bIns="45720" rtlCol="0" anchor="t">
            <a:noAutofit/>
          </a:bodyPr>
          <a:lstStyle/>
          <a:p>
            <a:r>
              <a:rPr lang="en-US" sz="2500" dirty="0"/>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as well as how progress toward new goals will be measured. </a:t>
            </a:r>
            <a:endParaRPr lang="en-US" dirty="0"/>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53117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045" lvl="1" indent="-233045">
              <a:spcAft>
                <a:spcPts val="600"/>
              </a:spcAft>
              <a:buClr>
                <a:srgbClr val="005595"/>
              </a:buClr>
              <a:buFont typeface="Arial,Sans-Serif" panose="020B0604020202020204" pitchFamily="34" charset="0"/>
              <a:defRPr/>
            </a:pPr>
            <a:r>
              <a:rPr lang="en-US" sz="1400" dirty="0"/>
              <a:t>Outline specific strategic actions / milestones that are in motion or recently achieved. Describe how you measured progress toward the goals of your priority area and identify any measurable outcomes you have achieved.</a:t>
            </a:r>
            <a:endParaRPr lang="en-US" dirty="0"/>
          </a:p>
          <a:p>
            <a:pPr marL="233045" lvl="1" indent="-233045">
              <a:spcAft>
                <a:spcPts val="600"/>
              </a:spcAft>
              <a:buClr>
                <a:srgbClr val="005595"/>
              </a:buClr>
              <a:buFont typeface="Arial,Sans-Serif" panose="020B0604020202020204" pitchFamily="34" charset="0"/>
              <a:defRPr/>
            </a:pPr>
            <a:endParaRPr lang="en-US" sz="1400">
              <a:ea typeface="Calibri" panose="020F0502020204030204"/>
              <a:cs typeface="Calibri" panose="020F0502020204030204"/>
            </a:endParaRPr>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service providers and/or other subject matter experts. </a:t>
            </a:r>
          </a:p>
          <a:p>
            <a:pPr marL="0" lvl="1" indent="0">
              <a:spcAft>
                <a:spcPts val="300"/>
              </a:spcAft>
              <a:buClr>
                <a:srgbClr val="005595"/>
              </a:buClr>
              <a:buNone/>
              <a:defRPr/>
            </a:pPr>
            <a:r>
              <a:rPr lang="en-US" sz="1400" b="1"/>
              <a:t>Service Quality:</a:t>
            </a:r>
            <a:endParaRPr lang="en-US" sz="1400"/>
          </a:p>
          <a:p>
            <a:pPr marL="457200" lvl="2" indent="-233363">
              <a:spcAft>
                <a:spcPts val="300"/>
              </a:spcAft>
              <a:buClr>
                <a:srgbClr val="005595"/>
              </a:buClr>
              <a:buFont typeface="Courier New" panose="02070309020205020404" pitchFamily="49" charset="0"/>
              <a:buChar char="o"/>
              <a:defRPr/>
            </a:pPr>
            <a:r>
              <a:rPr lang="en-US" sz="1200"/>
              <a:t>Describe how this priority area has or will contributed to improving behavioral health service quality in the community. </a:t>
            </a:r>
            <a:endParaRPr lang="en-US" sz="1400"/>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3</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6" name="TextBox 5">
            <a:extLst>
              <a:ext uri="{FF2B5EF4-FFF2-40B4-BE49-F238E27FC236}">
                <a16:creationId xmlns:a16="http://schemas.microsoft.com/office/drawing/2014/main" id="{8D5CC0CB-7B68-40C9-9A15-444F2AF15A55}"/>
              </a:ext>
            </a:extLst>
          </p:cNvPr>
          <p:cNvSpPr txBox="1"/>
          <p:nvPr/>
        </p:nvSpPr>
        <p:spPr>
          <a:xfrm>
            <a:off x="7942210" y="4792750"/>
            <a:ext cx="3794445" cy="738664"/>
          </a:xfrm>
          <a:prstGeom prst="rect">
            <a:avLst/>
          </a:prstGeom>
          <a:noFill/>
        </p:spPr>
        <p:txBody>
          <a:bodyPr wrap="square" lIns="91440" tIns="45720" rIns="91440" bIns="45720" rtlCol="0" anchor="t">
            <a:spAutoFit/>
          </a:bodyPr>
          <a:lstStyle/>
          <a:p>
            <a:pPr marL="0" lvl="1">
              <a:spcAft>
                <a:spcPts val="300"/>
              </a:spcAft>
              <a:defRPr/>
            </a:pPr>
            <a:r>
              <a:rPr lang="en-US" sz="1400"/>
              <a:t>Identify any changes you have made to this priority area since your last submission and how you will measure progress toward goals. </a:t>
            </a:r>
            <a:endParaRPr lang="en-US"/>
          </a:p>
        </p:txBody>
      </p:sp>
    </p:spTree>
    <p:extLst>
      <p:ext uri="{BB962C8B-B14F-4D97-AF65-F5344CB8AC3E}">
        <p14:creationId xmlns:p14="http://schemas.microsoft.com/office/powerpoint/2010/main" val="3025931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vert="horz" lIns="91440" tIns="45720" rIns="91440" bIns="45720" rtlCol="0" anchor="t">
            <a:noAutofit/>
          </a:bodyPr>
          <a:lstStyle/>
          <a:p>
            <a:r>
              <a:rPr lang="en-US" sz="2500" dirty="0"/>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as well as how progress toward new goals will be measured. </a:t>
            </a:r>
            <a:endParaRPr lang="en-US" dirty="0"/>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798069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C3AD29F9C3BA4492D9BCF45F3C0A51" ma:contentTypeVersion="37" ma:contentTypeDescription="Create a new document." ma:contentTypeScope="" ma:versionID="a36605b39db9826d7c4dfc6e0a892691">
  <xsd:schema xmlns:xsd="http://www.w3.org/2001/XMLSchema" xmlns:xs="http://www.w3.org/2001/XMLSchema" xmlns:p="http://schemas.microsoft.com/office/2006/metadata/properties" xmlns:ns1="47be7094-86b6-4c75-87da-a9bfd340ff09" xmlns:ns2="http://schemas.microsoft.com/sharepoint/v3" xmlns:ns3="59da1016-2a1b-4f8a-9768-d7a4932f6f16" targetNamespace="http://schemas.microsoft.com/office/2006/metadata/properties" ma:root="true" ma:fieldsID="ec1a67e2a5ab42d89f5210e610b1a202" ns1:_="" ns2:_="" ns3:_="">
    <xsd:import namespace="47be7094-86b6-4c75-87da-a9bfd340ff09"/>
    <xsd:import namespace="http://schemas.microsoft.com/sharepoint/v3"/>
    <xsd:import namespace="59da1016-2a1b-4f8a-9768-d7a4932f6f16"/>
    <xsd:element name="properties">
      <xsd:complexType>
        <xsd:sequence>
          <xsd:element name="documentManagement">
            <xsd:complexType>
              <xsd:all>
                <xsd:element ref="ns1:Contractor" minOccurs="0"/>
                <xsd:element ref="ns1:documentType"/>
                <xsd:element ref="ns1:Category" minOccurs="0"/>
                <xsd:element ref="ns1:Effective_x0020_date" minOccurs="0"/>
                <xsd:element ref="ns1:Meta_x0020_Description" minOccurs="0"/>
                <xsd:element ref="ns1:Meta_x0020_Keywords" minOccurs="0"/>
                <xsd:element ref="ns2:URL" minOccurs="0"/>
                <xsd:element ref="ns3:IACategory" minOccurs="0"/>
                <xsd:element ref="ns3:IATopic" minOccurs="0"/>
                <xsd:element ref="ns2:RoutingRuleDescription" minOccurs="0"/>
                <xsd:element ref="ns3:IASubtopic" minOccurs="0"/>
                <xsd:element ref="ns3:DocumentExpirationDate" minOccurs="0"/>
                <xsd:element ref="ns3:SharedWithUsers" minOccurs="0"/>
                <xsd:element ref="ns1:Archive" minOccurs="0"/>
                <xsd:element ref="ns1:Contract_x0020_topic" minOccurs="0"/>
                <xsd:element ref="ns1:Hi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be7094-86b6-4c75-87da-a9bfd340ff09" elementFormDefault="qualified">
    <xsd:import namespace="http://schemas.microsoft.com/office/2006/documentManagement/types"/>
    <xsd:import namespace="http://schemas.microsoft.com/office/infopath/2007/PartnerControls"/>
    <xsd:element name="Contractor" ma:index="0" nillable="true" ma:displayName="Contractor" ma:default="CCO" ma:description="Choose whether this is a CCO or DCO deliverable. This determines which deliverables page the document will display on." ma:internalName="Contractor" ma:requiredMultiChoice="true">
      <xsd:complexType>
        <xsd:complexContent>
          <xsd:extension base="dms:MultiChoice">
            <xsd:sequence>
              <xsd:element name="Value" maxOccurs="unbounded" minOccurs="0" nillable="true">
                <xsd:simpleType>
                  <xsd:restriction base="dms:Choice">
                    <xsd:enumeration value="CCO"/>
                    <xsd:enumeration value="DCO"/>
                  </xsd:restriction>
                </xsd:simpleType>
              </xsd:element>
            </xsd:sequence>
          </xsd:extension>
        </xsd:complexContent>
      </xsd:complexType>
    </xsd:element>
    <xsd:element name="documentType" ma:index="3" ma:displayName="Document Type" ma:default="Guidance" ma:description="Select the type of document you are posting" ma:format="Dropdown" ma:internalName="documentType" ma:readOnly="false">
      <xsd:simpleType>
        <xsd:restriction base="dms:Choice">
          <xsd:enumeration value="Attestation form"/>
          <xsd:enumeration value="Evaluation criteria"/>
          <xsd:enumeration value="Guidance"/>
          <xsd:enumeration value="Report Template"/>
          <xsd:enumeration value="Procedure"/>
          <xsd:enumeration value="Resource"/>
          <xsd:enumeration value="Letter of Intent"/>
          <xsd:enumeration value="Contract"/>
        </xsd:restriction>
      </xsd:simpleType>
    </xsd:element>
    <xsd:element name="Category" ma:index="4" nillable="true" ma:displayName="Category" ma:default="Other Reports" ma:description="Select the document category" ma:internalName="Category">
      <xsd:complexType>
        <xsd:complexContent>
          <xsd:extension base="dms:MultiChoice">
            <xsd:sequence>
              <xsd:element name="Value" maxOccurs="unbounded" minOccurs="0" nillable="true">
                <xsd:simpleType>
                  <xsd:restriction base="dms:Choice">
                    <xsd:enumeration value="Deliverable"/>
                    <xsd:enumeration value="Annual Behavioral Health Report"/>
                    <xsd:enumeration value="Financial"/>
                    <xsd:enumeration value="Other Reports"/>
                    <xsd:enumeration value="References in Contract"/>
                    <xsd:enumeration value="Executed Contract"/>
                    <xsd:enumeration value="Templates"/>
                  </xsd:restriction>
                </xsd:simpleType>
              </xsd:element>
            </xsd:sequence>
          </xsd:extension>
        </xsd:complexContent>
      </xsd:complexType>
    </xsd:element>
    <xsd:element name="Effective_x0020_date" ma:index="5" nillable="true" ma:displayName="Effective date" ma:format="DateOnly" ma:internalName="Effective_x0020_date" ma:readOnly="false">
      <xsd:simpleType>
        <xsd:restriction base="dms:DateTime"/>
      </xsd:simpleType>
    </xsd:element>
    <xsd:element name="Meta_x0020_Description" ma:index="6" nillable="true" ma:displayName="Meta Description" ma:hidden="true"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Archive" ma:index="22" nillable="true" ma:displayName="Archive" ma:default="0" ma:description="Mark this box if the document needs to move to the Archive page." ma:internalName="Archive">
      <xsd:simpleType>
        <xsd:restriction base="dms:Boolean"/>
      </xsd:simpleType>
    </xsd:element>
    <xsd:element name="Contract_x0020_topic" ma:index="23" nillable="true" ma:displayName="Deliverable type" ma:description="What deliverable category does this relate to in the Contract?" ma:format="Dropdown" ma:internalName="Contract_x0020_topic">
      <xsd:simpleType>
        <xsd:restriction base="dms:Choice">
          <xsd:enumeration value="Behavioral Health"/>
          <xsd:enumeration value="Care Coordination"/>
          <xsd:enumeration value="Community Engagement"/>
          <xsd:enumeration value="Encounter &amp; Enrollment Data"/>
          <xsd:enumeration value="External Quality Review"/>
          <xsd:enumeration value="Financial"/>
          <xsd:enumeration value="Fraud, Waste &amp; Abuse"/>
          <xsd:enumeration value="Grievances &amp; Appeals"/>
          <xsd:enumeration value="Health Equity"/>
          <xsd:enumeration value="Health Information Systems"/>
          <xsd:enumeration value="Member Materials"/>
          <xsd:enumeration value="NEMT/Transportation"/>
          <xsd:enumeration value="Network Adequacy"/>
          <xsd:enumeration value="Operations"/>
          <xsd:enumeration value="Organizational"/>
          <xsd:enumeration value="Pharmacy"/>
          <xsd:enumeration value="Pharmacy Benefits Manager"/>
          <xsd:enumeration value="Quality Improvement"/>
          <xsd:enumeration value="Subcontractor &amp; Provider"/>
        </xsd:restriction>
      </xsd:simpleType>
    </xsd:element>
    <xsd:element name="Hide" ma:index="24" nillable="true" ma:displayName="Hide" ma:default="0" ma:description="Mark this box if you don't want this document to display in web parts (e.g., document library view)" ma:internalName="Hid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RoutingRuleDescription" ma:index="17" nillable="true" ma:displayName="Description" ma:description="Leave blank - Not required" ma:hidden="true"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15"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16"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18"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19" nillable="true" ma:displayName="Document Expiration Date" ma:format="DateOnly" ma:hidden="true" ma:internalName="DocumentExpirationDate" ma:readOnly="false">
      <xsd:simpleType>
        <xsd:restriction base="dms:DateTime"/>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Effective_x0020_date xmlns="47be7094-86b6-4c75-87da-a9bfd340ff09">2024-10-02T07:00:00+00:00</Effective_x0020_date>
    <Contract_x0020_topic xmlns="47be7094-86b6-4c75-87da-a9bfd340ff09">Behavioral Health</Contract_x0020_topic>
    <DocumentExpirationDate xmlns="59da1016-2a1b-4f8a-9768-d7a4932f6f16" xsi:nil="true"/>
    <IATopic xmlns="59da1016-2a1b-4f8a-9768-d7a4932f6f16" xsi:nil="true"/>
    <Archive xmlns="47be7094-86b6-4c75-87da-a9bfd340ff09">false</Archive>
    <documentType xmlns="47be7094-86b6-4c75-87da-a9bfd340ff09">Report Template</documentType>
    <Meta_x0020_Keywords xmlns="47be7094-86b6-4c75-87da-a9bfd340ff09" xsi:nil="true"/>
    <URL xmlns="http://schemas.microsoft.com/sharepoint/v3">
      <Url>https://www-auth.oregon.gov/oha/HSD/OHP/CCO/CBHP%20Progress%20Reporting%20Template%202024.pptx</Url>
      <Description>CBHP Progress Reporting Template 2024</Description>
    </URL>
    <IASubtopic xmlns="59da1016-2a1b-4f8a-9768-d7a4932f6f16" xsi:nil="true"/>
    <Category xmlns="47be7094-86b6-4c75-87da-a9bfd340ff09">
      <Value>Deliverable</Value>
      <Value>Other Reports</Value>
    </Category>
    <RoutingRuleDescription xmlns="http://schemas.microsoft.com/sharepoint/v3" xsi:nil="true"/>
    <Hide xmlns="47be7094-86b6-4c75-87da-a9bfd340ff09">false</Hide>
    <Contractor xmlns="47be7094-86b6-4c75-87da-a9bfd340ff09">
      <Value>CCO</Value>
    </Contractor>
    <Meta_x0020_Description xmlns="47be7094-86b6-4c75-87da-a9bfd340ff0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000C66-6406-4202-AC8A-92D643A822C2}"/>
</file>

<file path=customXml/itemProps2.xml><?xml version="1.0" encoding="utf-8"?>
<ds:datastoreItem xmlns:ds="http://schemas.openxmlformats.org/officeDocument/2006/customXml" ds:itemID="{812B08CA-2A5F-497E-8C9F-8FAC3D48348C}">
  <ds:schemaRefs>
    <ds:schemaRef ds:uri="49116a3d-2020-44d4-90c4-33665b76aba6"/>
    <ds:schemaRef ds:uri="6e34eea8-72b6-4b16-84b2-a7899fa988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C8A1C38-E754-473C-ABA2-0C402963FF5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933</Words>
  <Application>Microsoft Office PowerPoint</Application>
  <PresentationFormat>Widescreen</PresentationFormat>
  <Paragraphs>74</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Arial,Sans-Serif</vt:lpstr>
      <vt:lpstr>Calibri</vt:lpstr>
      <vt:lpstr>Calibri Light</vt:lpstr>
      <vt:lpstr>Courier New</vt:lpstr>
      <vt:lpstr>Times</vt:lpstr>
      <vt:lpstr>Times New Roman</vt:lpstr>
      <vt:lpstr>Office Theme</vt:lpstr>
      <vt:lpstr>CCO Name Reporting Period: July 2023-June 2024</vt:lpstr>
      <vt:lpstr>About CCO (brief description of the CCO as you would include in an “about us” section on your website).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CBHP Progress Reporting Template 2024</dc:title>
  <dc:creator>Griffin Sher</dc:creator>
  <cp:lastModifiedBy>Sybrant Fawn</cp:lastModifiedBy>
  <cp:revision>62</cp:revision>
  <dcterms:created xsi:type="dcterms:W3CDTF">2022-11-07T19:37:31Z</dcterms:created>
  <dcterms:modified xsi:type="dcterms:W3CDTF">2024-10-02T22:34:00Z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0x0101004FC3AD29F9C3BA4492D9BCF45F3C0A51</vt:lpwstr>
  </property>
  <property fmtid="{D5CDD505-2E9C-101B-9397-08002B2CF9AE}" pid="3" name="MediaServiceImageTags">
    <vt:lpwstr/>
  </property>
  <property fmtid="{D5CDD505-2E9C-101B-9397-08002B2CF9AE}" pid="4" name="MSIP_Label_ebdd6eeb-0dd0-4927-947e-a759f08fcf55_Enabled">
    <vt:lpwstr>true</vt:lpwstr>
  </property>
  <property fmtid="{D5CDD505-2E9C-101B-9397-08002B2CF9AE}" pid="5" name="MSIP_Label_ebdd6eeb-0dd0-4927-947e-a759f08fcf55_SetDate">
    <vt:lpwstr>2024-09-04T01:35:49Z</vt:lpwstr>
  </property>
  <property fmtid="{D5CDD505-2E9C-101B-9397-08002B2CF9AE}" pid="6" name="MSIP_Label_ebdd6eeb-0dd0-4927-947e-a759f08fcf55_Method">
    <vt:lpwstr>Privileged</vt:lpwstr>
  </property>
  <property fmtid="{D5CDD505-2E9C-101B-9397-08002B2CF9AE}" pid="7" name="MSIP_Label_ebdd6eeb-0dd0-4927-947e-a759f08fcf55_Name">
    <vt:lpwstr>Level 1 - Published (Items)</vt:lpwstr>
  </property>
  <property fmtid="{D5CDD505-2E9C-101B-9397-08002B2CF9AE}" pid="8" name="MSIP_Label_ebdd6eeb-0dd0-4927-947e-a759f08fcf55_SiteId">
    <vt:lpwstr>658e63e8-8d39-499c-8f48-13adc9452f4c</vt:lpwstr>
  </property>
  <property fmtid="{D5CDD505-2E9C-101B-9397-08002B2CF9AE}" pid="9" name="MSIP_Label_ebdd6eeb-0dd0-4927-947e-a759f08fcf55_ActionId">
    <vt:lpwstr>367abf40-de3a-4712-b78d-3ee70a5d9e4f</vt:lpwstr>
  </property>
  <property fmtid="{D5CDD505-2E9C-101B-9397-08002B2CF9AE}" pid="10" name="MSIP_Label_ebdd6eeb-0dd0-4927-947e-a759f08fcf55_ContentBits">
    <vt:lpwstr>0</vt:lpwstr>
  </property>
</Properties>
</file>