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7" r:id="rId5"/>
    <p:sldId id="260" r:id="rId6"/>
    <p:sldId id="345" r:id="rId7"/>
    <p:sldId id="296" r:id="rId8"/>
    <p:sldId id="343" r:id="rId9"/>
    <p:sldId id="355" r:id="rId10"/>
    <p:sldId id="352" r:id="rId11"/>
    <p:sldId id="356" r:id="rId12"/>
    <p:sldId id="353" r:id="rId13"/>
    <p:sldId id="3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11B6906-4A19-7867-7A61-153DC9A6B00C}" name="Schank Monica" initials="SM" userId="S::Monica.Schank@oha.oregon.gov::90db58a4-e285-4244-ac8d-1c06890dd428" providerId="AD"/>
  <p188:author id="{3EFFF475-42DD-7978-B622-D4B160B1874D}" name="Lervick Nicholas" initials="LN" userId="S::Nicholas.Lervick@dhsoha.state.or.us::5ae3db43-bda5-4a7d-8680-df2ff3325dcd" providerId="AD"/>
  <p188:author id="{BCE5E9A0-4AEA-27F9-F139-288814DFC28F}" name="Lervick Nicholas" initials="LN" userId="S::nicholas.lervick@oha.oregon.gov::5ae3db43-bda5-4a7d-8680-df2ff3325dcd" providerId="AD"/>
  <p188:author id="{F60E22AC-B073-DC63-D854-5290453A3F1F}" name="Henning Cheryl  L" initials="HCL" userId="Henning Cheryl  L" providerId="None"/>
  <p188:author id="{5951B5E8-0C0D-6C06-9440-872C000AD745}" name="Henning Cheryl  L" initials="HCL" userId="S::Cheryl.L.Henning@oha.oregon.gov::764f9008-217d-4c07-845c-40b940914c8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3F3F"/>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0E84ED-9B32-4E0D-B68E-7CCE4B819714}" v="6" vWet="8" dt="2023-10-02T21:36:14.283"/>
    <p1510:client id="{4CC5D2F1-7593-4562-9077-54B9E3B55175}" v="2" dt="2023-10-02T22:57:34.965"/>
    <p1510:client id="{A3BFC273-D39F-9FB6-E309-16F053302CC8}" v="2" dt="2023-10-02T21:36:51.786"/>
    <p1510:client id="{E6D24A71-4B52-519E-F28D-27E726C04B72}" v="41" dt="2023-10-02T21:01:59.7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D12C2E-B438-4C6F-8787-8CAED1A1B887}" type="doc">
      <dgm:prSet loTypeId="urn:microsoft.com/office/officeart/2008/layout/LinedList" loCatId="list" qsTypeId="urn:microsoft.com/office/officeart/2005/8/quickstyle/simple4" qsCatId="simple" csTypeId="urn:microsoft.com/office/officeart/2005/8/colors/accent2_2" csCatId="accent2" phldr="1"/>
      <dgm:spPr/>
      <dgm:t>
        <a:bodyPr/>
        <a:lstStyle/>
        <a:p>
          <a:endParaRPr lang="en-US"/>
        </a:p>
      </dgm:t>
    </dgm:pt>
    <dgm:pt modelId="{445F5E2F-2FFF-4D09-AE31-8681453FCCA1}">
      <dgm:prSet/>
      <dgm:spPr/>
      <dgm:t>
        <a:bodyPr/>
        <a:lstStyle/>
        <a:p>
          <a:endParaRPr lang="en-US"/>
        </a:p>
      </dgm:t>
    </dgm:pt>
    <dgm:pt modelId="{65918BE3-23F4-4BF7-B5D9-F3643F77B16C}" type="parTrans" cxnId="{975B776D-C49C-4B9F-BAFA-D861B01A598C}">
      <dgm:prSet/>
      <dgm:spPr/>
      <dgm:t>
        <a:bodyPr/>
        <a:lstStyle/>
        <a:p>
          <a:endParaRPr lang="en-US"/>
        </a:p>
      </dgm:t>
    </dgm:pt>
    <dgm:pt modelId="{6D4831D1-7595-4EBC-8DC4-72933BAB9A23}" type="sibTrans" cxnId="{975B776D-C49C-4B9F-BAFA-D861B01A598C}">
      <dgm:prSet/>
      <dgm:spPr/>
      <dgm:t>
        <a:bodyPr/>
        <a:lstStyle/>
        <a:p>
          <a:endParaRPr lang="en-US"/>
        </a:p>
      </dgm:t>
    </dgm:pt>
    <dgm:pt modelId="{628BBCBA-B5B1-4106-8D06-9FDC32E28E09}">
      <dgm:prSet/>
      <dgm:spPr/>
      <dgm:t>
        <a:bodyPr/>
        <a:lstStyle/>
        <a:p>
          <a:endParaRPr lang="en-US"/>
        </a:p>
      </dgm:t>
    </dgm:pt>
    <dgm:pt modelId="{5B80235A-AC07-4DDA-83F4-1AE64797AE04}" type="parTrans" cxnId="{B7972DBF-6484-4F1B-8067-2EB8A6A0F165}">
      <dgm:prSet/>
      <dgm:spPr/>
      <dgm:t>
        <a:bodyPr/>
        <a:lstStyle/>
        <a:p>
          <a:endParaRPr lang="en-US"/>
        </a:p>
      </dgm:t>
    </dgm:pt>
    <dgm:pt modelId="{1E07B5CF-55DE-4909-95D2-89ED7B548247}" type="sibTrans" cxnId="{B7972DBF-6484-4F1B-8067-2EB8A6A0F165}">
      <dgm:prSet/>
      <dgm:spPr/>
      <dgm:t>
        <a:bodyPr/>
        <a:lstStyle/>
        <a:p>
          <a:endParaRPr lang="en-US"/>
        </a:p>
      </dgm:t>
    </dgm:pt>
    <dgm:pt modelId="{9325AFC1-B2C1-4AB4-8C0B-2EE406DAE853}" type="pres">
      <dgm:prSet presAssocID="{6FD12C2E-B438-4C6F-8787-8CAED1A1B887}" presName="vert0" presStyleCnt="0">
        <dgm:presLayoutVars>
          <dgm:dir/>
          <dgm:animOne val="branch"/>
          <dgm:animLvl val="lvl"/>
        </dgm:presLayoutVars>
      </dgm:prSet>
      <dgm:spPr/>
    </dgm:pt>
    <dgm:pt modelId="{22283161-5C68-4599-9748-2BFBBF8340E9}" type="pres">
      <dgm:prSet presAssocID="{445F5E2F-2FFF-4D09-AE31-8681453FCCA1}" presName="thickLine" presStyleLbl="alignNode1" presStyleIdx="0" presStyleCnt="2"/>
      <dgm:spPr/>
    </dgm:pt>
    <dgm:pt modelId="{D7640384-38F0-4266-B1CC-8F9C4CC11579}" type="pres">
      <dgm:prSet presAssocID="{445F5E2F-2FFF-4D09-AE31-8681453FCCA1}" presName="horz1" presStyleCnt="0"/>
      <dgm:spPr/>
    </dgm:pt>
    <dgm:pt modelId="{5CCEC51E-A005-4503-9058-434BC8D1290B}" type="pres">
      <dgm:prSet presAssocID="{445F5E2F-2FFF-4D09-AE31-8681453FCCA1}" presName="tx1" presStyleLbl="revTx" presStyleIdx="0" presStyleCnt="2"/>
      <dgm:spPr/>
    </dgm:pt>
    <dgm:pt modelId="{621FE3E8-D760-41B5-BA2D-F2D9239CF6EF}" type="pres">
      <dgm:prSet presAssocID="{445F5E2F-2FFF-4D09-AE31-8681453FCCA1}" presName="vert1" presStyleCnt="0"/>
      <dgm:spPr/>
    </dgm:pt>
    <dgm:pt modelId="{9EA021CD-8A5A-4C49-A68F-A7A96F933376}" type="pres">
      <dgm:prSet presAssocID="{628BBCBA-B5B1-4106-8D06-9FDC32E28E09}" presName="thickLine" presStyleLbl="alignNode1" presStyleIdx="1" presStyleCnt="2"/>
      <dgm:spPr/>
    </dgm:pt>
    <dgm:pt modelId="{A37A21F3-46B4-44C9-B517-591656428C30}" type="pres">
      <dgm:prSet presAssocID="{628BBCBA-B5B1-4106-8D06-9FDC32E28E09}" presName="horz1" presStyleCnt="0"/>
      <dgm:spPr/>
    </dgm:pt>
    <dgm:pt modelId="{4B192B48-D087-4A0C-A507-57AC8BDDA524}" type="pres">
      <dgm:prSet presAssocID="{628BBCBA-B5B1-4106-8D06-9FDC32E28E09}" presName="tx1" presStyleLbl="revTx" presStyleIdx="1" presStyleCnt="2"/>
      <dgm:spPr/>
    </dgm:pt>
    <dgm:pt modelId="{076EB506-9507-49F4-B212-56756D00860E}" type="pres">
      <dgm:prSet presAssocID="{628BBCBA-B5B1-4106-8D06-9FDC32E28E09}" presName="vert1" presStyleCnt="0"/>
      <dgm:spPr/>
    </dgm:pt>
  </dgm:ptLst>
  <dgm:cxnLst>
    <dgm:cxn modelId="{1D586F40-FB3F-42C5-ABF2-DA5675708B86}" type="presOf" srcId="{445F5E2F-2FFF-4D09-AE31-8681453FCCA1}" destId="{5CCEC51E-A005-4503-9058-434BC8D1290B}" srcOrd="0" destOrd="0" presId="urn:microsoft.com/office/officeart/2008/layout/LinedList"/>
    <dgm:cxn modelId="{975B776D-C49C-4B9F-BAFA-D861B01A598C}" srcId="{6FD12C2E-B438-4C6F-8787-8CAED1A1B887}" destId="{445F5E2F-2FFF-4D09-AE31-8681453FCCA1}" srcOrd="0" destOrd="0" parTransId="{65918BE3-23F4-4BF7-B5D9-F3643F77B16C}" sibTransId="{6D4831D1-7595-4EBC-8DC4-72933BAB9A23}"/>
    <dgm:cxn modelId="{B7D70793-D236-4CF3-81BB-C0414F4F11D9}" type="presOf" srcId="{6FD12C2E-B438-4C6F-8787-8CAED1A1B887}" destId="{9325AFC1-B2C1-4AB4-8C0B-2EE406DAE853}" srcOrd="0" destOrd="0" presId="urn:microsoft.com/office/officeart/2008/layout/LinedList"/>
    <dgm:cxn modelId="{02DDDCA4-FF8A-42E6-8BF4-9430F8334F26}" type="presOf" srcId="{628BBCBA-B5B1-4106-8D06-9FDC32E28E09}" destId="{4B192B48-D087-4A0C-A507-57AC8BDDA524}" srcOrd="0" destOrd="0" presId="urn:microsoft.com/office/officeart/2008/layout/LinedList"/>
    <dgm:cxn modelId="{B7972DBF-6484-4F1B-8067-2EB8A6A0F165}" srcId="{6FD12C2E-B438-4C6F-8787-8CAED1A1B887}" destId="{628BBCBA-B5B1-4106-8D06-9FDC32E28E09}" srcOrd="1" destOrd="0" parTransId="{5B80235A-AC07-4DDA-83F4-1AE64797AE04}" sibTransId="{1E07B5CF-55DE-4909-95D2-89ED7B548247}"/>
    <dgm:cxn modelId="{0D38634D-FE22-48DC-A374-51385381AC60}" type="presParOf" srcId="{9325AFC1-B2C1-4AB4-8C0B-2EE406DAE853}" destId="{22283161-5C68-4599-9748-2BFBBF8340E9}" srcOrd="0" destOrd="0" presId="urn:microsoft.com/office/officeart/2008/layout/LinedList"/>
    <dgm:cxn modelId="{642E6A44-C8BE-4039-B508-F611A3693674}" type="presParOf" srcId="{9325AFC1-B2C1-4AB4-8C0B-2EE406DAE853}" destId="{D7640384-38F0-4266-B1CC-8F9C4CC11579}" srcOrd="1" destOrd="0" presId="urn:microsoft.com/office/officeart/2008/layout/LinedList"/>
    <dgm:cxn modelId="{464F3E8C-3B1E-4327-93A3-7FA49A404C5E}" type="presParOf" srcId="{D7640384-38F0-4266-B1CC-8F9C4CC11579}" destId="{5CCEC51E-A005-4503-9058-434BC8D1290B}" srcOrd="0" destOrd="0" presId="urn:microsoft.com/office/officeart/2008/layout/LinedList"/>
    <dgm:cxn modelId="{5EEBFD4B-12C6-469E-8E57-24A152CFE140}" type="presParOf" srcId="{D7640384-38F0-4266-B1CC-8F9C4CC11579}" destId="{621FE3E8-D760-41B5-BA2D-F2D9239CF6EF}" srcOrd="1" destOrd="0" presId="urn:microsoft.com/office/officeart/2008/layout/LinedList"/>
    <dgm:cxn modelId="{5BE0A524-5468-4950-9E73-33AF59F9FD97}" type="presParOf" srcId="{9325AFC1-B2C1-4AB4-8C0B-2EE406DAE853}" destId="{9EA021CD-8A5A-4C49-A68F-A7A96F933376}" srcOrd="2" destOrd="0" presId="urn:microsoft.com/office/officeart/2008/layout/LinedList"/>
    <dgm:cxn modelId="{35114B22-1E68-4FCA-829A-1C312843EC7D}" type="presParOf" srcId="{9325AFC1-B2C1-4AB4-8C0B-2EE406DAE853}" destId="{A37A21F3-46B4-44C9-B517-591656428C30}" srcOrd="3" destOrd="0" presId="urn:microsoft.com/office/officeart/2008/layout/LinedList"/>
    <dgm:cxn modelId="{0E6C3B2A-90B7-4C48-AF3F-8C7B3C88810B}" type="presParOf" srcId="{A37A21F3-46B4-44C9-B517-591656428C30}" destId="{4B192B48-D087-4A0C-A507-57AC8BDDA524}" srcOrd="0" destOrd="0" presId="urn:microsoft.com/office/officeart/2008/layout/LinedList"/>
    <dgm:cxn modelId="{103338B6-8C2D-4932-B2B1-045A1E848952}" type="presParOf" srcId="{A37A21F3-46B4-44C9-B517-591656428C30}" destId="{076EB506-9507-49F4-B212-56756D00860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52A952-6106-4960-8A35-BF6CB6DF8239}"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9DD76F64-7320-4C64-841B-AFB278960679}">
      <dgm:prSet custT="1"/>
      <dgm:spPr>
        <a:solidFill>
          <a:schemeClr val="accent2"/>
        </a:solidFill>
      </dgm:spPr>
      <dgm:t>
        <a:bodyPr/>
        <a:lstStyle/>
        <a:p>
          <a:endParaRPr lang="en-US" sz="2400"/>
        </a:p>
      </dgm:t>
    </dgm:pt>
    <dgm:pt modelId="{4DCC81C9-B26A-4690-9838-9E11FFC485B8}" type="parTrans" cxnId="{BD854C55-668A-49D5-A332-4506014E90BA}">
      <dgm:prSet/>
      <dgm:spPr/>
      <dgm:t>
        <a:bodyPr/>
        <a:lstStyle/>
        <a:p>
          <a:endParaRPr lang="en-US"/>
        </a:p>
      </dgm:t>
    </dgm:pt>
    <dgm:pt modelId="{6625315C-2F72-44EE-BA63-B1452E81400A}" type="sibTrans" cxnId="{BD854C55-668A-49D5-A332-4506014E90BA}">
      <dgm:prSet/>
      <dgm:spPr/>
      <dgm:t>
        <a:bodyPr/>
        <a:lstStyle/>
        <a:p>
          <a:endParaRPr lang="en-US"/>
        </a:p>
      </dgm:t>
    </dgm:pt>
    <dgm:pt modelId="{DC34A46B-1FB6-404A-920D-C6979A93C04A}">
      <dgm:prSet custT="1"/>
      <dgm:spPr>
        <a:solidFill>
          <a:schemeClr val="accent3"/>
        </a:solidFill>
      </dgm:spPr>
      <dgm:t>
        <a:bodyPr/>
        <a:lstStyle/>
        <a:p>
          <a:endParaRPr lang="en-US" sz="2000"/>
        </a:p>
      </dgm:t>
    </dgm:pt>
    <dgm:pt modelId="{13C2AD86-DAB8-47A0-B2F7-4073922AD49F}" type="parTrans" cxnId="{1B1E6D8E-3CDC-426A-972E-F819238E88BC}">
      <dgm:prSet/>
      <dgm:spPr/>
      <dgm:t>
        <a:bodyPr/>
        <a:lstStyle/>
        <a:p>
          <a:endParaRPr lang="en-US"/>
        </a:p>
      </dgm:t>
    </dgm:pt>
    <dgm:pt modelId="{8856B2D0-E43F-4677-B27F-0EDFD944B259}" type="sibTrans" cxnId="{1B1E6D8E-3CDC-426A-972E-F819238E88BC}">
      <dgm:prSet/>
      <dgm:spPr/>
      <dgm:t>
        <a:bodyPr/>
        <a:lstStyle/>
        <a:p>
          <a:endParaRPr lang="en-US"/>
        </a:p>
      </dgm:t>
    </dgm:pt>
    <dgm:pt modelId="{91BA5361-43E1-43F1-B86C-3982BD46EDF9}">
      <dgm:prSet/>
      <dgm:spPr/>
      <dgm:t>
        <a:bodyPr/>
        <a:lstStyle/>
        <a:p>
          <a:endParaRPr lang="en-US"/>
        </a:p>
      </dgm:t>
    </dgm:pt>
    <dgm:pt modelId="{F7333DAC-A5BC-4936-A09D-AA08C063B7B5}" type="sibTrans" cxnId="{E2FC689C-CA09-4A4E-B917-2E3DFC583187}">
      <dgm:prSet/>
      <dgm:spPr/>
      <dgm:t>
        <a:bodyPr/>
        <a:lstStyle/>
        <a:p>
          <a:endParaRPr lang="en-US"/>
        </a:p>
      </dgm:t>
    </dgm:pt>
    <dgm:pt modelId="{34F42F5C-D429-45D7-9171-63C11577B979}" type="parTrans" cxnId="{E2FC689C-CA09-4A4E-B917-2E3DFC583187}">
      <dgm:prSet/>
      <dgm:spPr/>
      <dgm:t>
        <a:bodyPr/>
        <a:lstStyle/>
        <a:p>
          <a:endParaRPr lang="en-US"/>
        </a:p>
      </dgm:t>
    </dgm:pt>
    <dgm:pt modelId="{520AB5E9-FD70-4281-82A1-381478388004}" type="pres">
      <dgm:prSet presAssocID="{0F52A952-6106-4960-8A35-BF6CB6DF8239}" presName="Name0" presStyleCnt="0">
        <dgm:presLayoutVars>
          <dgm:dir/>
          <dgm:animLvl val="lvl"/>
          <dgm:resizeHandles val="exact"/>
        </dgm:presLayoutVars>
      </dgm:prSet>
      <dgm:spPr/>
    </dgm:pt>
    <dgm:pt modelId="{F5AD4B99-44D0-4DBB-82DC-FA2972C68F1E}" type="pres">
      <dgm:prSet presAssocID="{9DD76F64-7320-4C64-841B-AFB278960679}" presName="linNode" presStyleCnt="0"/>
      <dgm:spPr/>
    </dgm:pt>
    <dgm:pt modelId="{A138BA50-259D-4915-914B-FC94E902D8A1}" type="pres">
      <dgm:prSet presAssocID="{9DD76F64-7320-4C64-841B-AFB278960679}" presName="parentText" presStyleLbl="node1" presStyleIdx="0" presStyleCnt="3" custScaleX="277778">
        <dgm:presLayoutVars>
          <dgm:chMax val="1"/>
          <dgm:bulletEnabled val="1"/>
        </dgm:presLayoutVars>
      </dgm:prSet>
      <dgm:spPr/>
    </dgm:pt>
    <dgm:pt modelId="{11A00377-F9F7-4B54-A5A2-0309E3AB2A15}" type="pres">
      <dgm:prSet presAssocID="{6625315C-2F72-44EE-BA63-B1452E81400A}" presName="sp" presStyleCnt="0"/>
      <dgm:spPr/>
    </dgm:pt>
    <dgm:pt modelId="{D5A5897B-6C3D-43EC-8E2D-1888E1994CCF}" type="pres">
      <dgm:prSet presAssocID="{DC34A46B-1FB6-404A-920D-C6979A93C04A}" presName="linNode" presStyleCnt="0"/>
      <dgm:spPr/>
    </dgm:pt>
    <dgm:pt modelId="{3F5F3208-89AA-4E37-A6A7-7AD2DC33DDDB}" type="pres">
      <dgm:prSet presAssocID="{DC34A46B-1FB6-404A-920D-C6979A93C04A}" presName="parentText" presStyleLbl="node1" presStyleIdx="1" presStyleCnt="3" custScaleX="278722">
        <dgm:presLayoutVars>
          <dgm:chMax val="1"/>
          <dgm:bulletEnabled val="1"/>
        </dgm:presLayoutVars>
      </dgm:prSet>
      <dgm:spPr/>
    </dgm:pt>
    <dgm:pt modelId="{20A41EE3-FE4A-412F-84C2-2980A92E816D}" type="pres">
      <dgm:prSet presAssocID="{8856B2D0-E43F-4677-B27F-0EDFD944B259}" presName="sp" presStyleCnt="0"/>
      <dgm:spPr/>
    </dgm:pt>
    <dgm:pt modelId="{6E90D8B0-6AD7-4149-847A-CEDF88F8DBAF}" type="pres">
      <dgm:prSet presAssocID="{91BA5361-43E1-43F1-B86C-3982BD46EDF9}" presName="linNode" presStyleCnt="0"/>
      <dgm:spPr/>
    </dgm:pt>
    <dgm:pt modelId="{161FA94D-8765-44B7-B5E4-29FD5A839683}" type="pres">
      <dgm:prSet presAssocID="{91BA5361-43E1-43F1-B86C-3982BD46EDF9}" presName="parentText" presStyleLbl="node1" presStyleIdx="2" presStyleCnt="3" custScaleX="277778">
        <dgm:presLayoutVars>
          <dgm:chMax val="1"/>
          <dgm:bulletEnabled val="1"/>
        </dgm:presLayoutVars>
      </dgm:prSet>
      <dgm:spPr/>
    </dgm:pt>
  </dgm:ptLst>
  <dgm:cxnLst>
    <dgm:cxn modelId="{959E831A-3C08-44DA-A290-2CB1CF47B0FF}" type="presOf" srcId="{DC34A46B-1FB6-404A-920D-C6979A93C04A}" destId="{3F5F3208-89AA-4E37-A6A7-7AD2DC33DDDB}" srcOrd="0" destOrd="0" presId="urn:microsoft.com/office/officeart/2005/8/layout/vList5"/>
    <dgm:cxn modelId="{82737B66-03B7-4562-B908-5B017201EB27}" type="presOf" srcId="{9DD76F64-7320-4C64-841B-AFB278960679}" destId="{A138BA50-259D-4915-914B-FC94E902D8A1}" srcOrd="0" destOrd="0" presId="urn:microsoft.com/office/officeart/2005/8/layout/vList5"/>
    <dgm:cxn modelId="{F9D5BB6E-835E-4BD3-B76A-B238F81EAA57}" type="presOf" srcId="{0F52A952-6106-4960-8A35-BF6CB6DF8239}" destId="{520AB5E9-FD70-4281-82A1-381478388004}" srcOrd="0" destOrd="0" presId="urn:microsoft.com/office/officeart/2005/8/layout/vList5"/>
    <dgm:cxn modelId="{BD854C55-668A-49D5-A332-4506014E90BA}" srcId="{0F52A952-6106-4960-8A35-BF6CB6DF8239}" destId="{9DD76F64-7320-4C64-841B-AFB278960679}" srcOrd="0" destOrd="0" parTransId="{4DCC81C9-B26A-4690-9838-9E11FFC485B8}" sibTransId="{6625315C-2F72-44EE-BA63-B1452E81400A}"/>
    <dgm:cxn modelId="{1B1E6D8E-3CDC-426A-972E-F819238E88BC}" srcId="{0F52A952-6106-4960-8A35-BF6CB6DF8239}" destId="{DC34A46B-1FB6-404A-920D-C6979A93C04A}" srcOrd="1" destOrd="0" parTransId="{13C2AD86-DAB8-47A0-B2F7-4073922AD49F}" sibTransId="{8856B2D0-E43F-4677-B27F-0EDFD944B259}"/>
    <dgm:cxn modelId="{E2FC689C-CA09-4A4E-B917-2E3DFC583187}" srcId="{0F52A952-6106-4960-8A35-BF6CB6DF8239}" destId="{91BA5361-43E1-43F1-B86C-3982BD46EDF9}" srcOrd="2" destOrd="0" parTransId="{34F42F5C-D429-45D7-9171-63C11577B979}" sibTransId="{F7333DAC-A5BC-4936-A09D-AA08C063B7B5}"/>
    <dgm:cxn modelId="{3DE5E2DC-C136-4E9C-B645-CE8A2EF7C5CE}" type="presOf" srcId="{91BA5361-43E1-43F1-B86C-3982BD46EDF9}" destId="{161FA94D-8765-44B7-B5E4-29FD5A839683}" srcOrd="0" destOrd="0" presId="urn:microsoft.com/office/officeart/2005/8/layout/vList5"/>
    <dgm:cxn modelId="{55F3277C-DAF9-4B0F-AB4D-1FD474C90E52}" type="presParOf" srcId="{520AB5E9-FD70-4281-82A1-381478388004}" destId="{F5AD4B99-44D0-4DBB-82DC-FA2972C68F1E}" srcOrd="0" destOrd="0" presId="urn:microsoft.com/office/officeart/2005/8/layout/vList5"/>
    <dgm:cxn modelId="{BBF0E996-796A-46BC-9539-8250A822DA43}" type="presParOf" srcId="{F5AD4B99-44D0-4DBB-82DC-FA2972C68F1E}" destId="{A138BA50-259D-4915-914B-FC94E902D8A1}" srcOrd="0" destOrd="0" presId="urn:microsoft.com/office/officeart/2005/8/layout/vList5"/>
    <dgm:cxn modelId="{71E07531-FDEA-42D8-B5A3-8BE83E391569}" type="presParOf" srcId="{520AB5E9-FD70-4281-82A1-381478388004}" destId="{11A00377-F9F7-4B54-A5A2-0309E3AB2A15}" srcOrd="1" destOrd="0" presId="urn:microsoft.com/office/officeart/2005/8/layout/vList5"/>
    <dgm:cxn modelId="{DBFAD45F-76FF-4D4C-A8BF-8D66DA377D75}" type="presParOf" srcId="{520AB5E9-FD70-4281-82A1-381478388004}" destId="{D5A5897B-6C3D-43EC-8E2D-1888E1994CCF}" srcOrd="2" destOrd="0" presId="urn:microsoft.com/office/officeart/2005/8/layout/vList5"/>
    <dgm:cxn modelId="{3E538A3C-6658-4BF6-84B2-6E460BABEF54}" type="presParOf" srcId="{D5A5897B-6C3D-43EC-8E2D-1888E1994CCF}" destId="{3F5F3208-89AA-4E37-A6A7-7AD2DC33DDDB}" srcOrd="0" destOrd="0" presId="urn:microsoft.com/office/officeart/2005/8/layout/vList5"/>
    <dgm:cxn modelId="{7DED5372-FE54-4C49-8B9A-362F6362A5C2}" type="presParOf" srcId="{520AB5E9-FD70-4281-82A1-381478388004}" destId="{20A41EE3-FE4A-412F-84C2-2980A92E816D}" srcOrd="3" destOrd="0" presId="urn:microsoft.com/office/officeart/2005/8/layout/vList5"/>
    <dgm:cxn modelId="{41175322-C725-475A-9FA6-3A50A97C6782}" type="presParOf" srcId="{520AB5E9-FD70-4281-82A1-381478388004}" destId="{6E90D8B0-6AD7-4149-847A-CEDF88F8DBAF}" srcOrd="4" destOrd="0" presId="urn:microsoft.com/office/officeart/2005/8/layout/vList5"/>
    <dgm:cxn modelId="{FE459136-8206-45DB-9F05-998F8D661BAB}" type="presParOf" srcId="{6E90D8B0-6AD7-4149-847A-CEDF88F8DBAF}" destId="{161FA94D-8765-44B7-B5E4-29FD5A839683}"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283161-5C68-4599-9748-2BFBBF8340E9}">
      <dsp:nvSpPr>
        <dsp:cNvPr id="0" name=""/>
        <dsp:cNvSpPr/>
      </dsp:nvSpPr>
      <dsp:spPr>
        <a:xfrm>
          <a:off x="0" y="0"/>
          <a:ext cx="1051560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CCEC51E-A005-4503-9058-434BC8D1290B}">
      <dsp:nvSpPr>
        <dsp:cNvPr id="0" name=""/>
        <dsp:cNvSpPr/>
      </dsp:nvSpPr>
      <dsp:spPr>
        <a:xfrm>
          <a:off x="0" y="0"/>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a:p>
      </dsp:txBody>
      <dsp:txXfrm>
        <a:off x="0" y="0"/>
        <a:ext cx="10515600" cy="2175669"/>
      </dsp:txXfrm>
    </dsp:sp>
    <dsp:sp modelId="{9EA021CD-8A5A-4C49-A68F-A7A96F933376}">
      <dsp:nvSpPr>
        <dsp:cNvPr id="0" name=""/>
        <dsp:cNvSpPr/>
      </dsp:nvSpPr>
      <dsp:spPr>
        <a:xfrm>
          <a:off x="0" y="2175669"/>
          <a:ext cx="1051560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B192B48-D087-4A0C-A507-57AC8BDDA524}">
      <dsp:nvSpPr>
        <dsp:cNvPr id="0" name=""/>
        <dsp:cNvSpPr/>
      </dsp:nvSpPr>
      <dsp:spPr>
        <a:xfrm>
          <a:off x="0" y="2175669"/>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a:p>
      </dsp:txBody>
      <dsp:txXfrm>
        <a:off x="0" y="2175669"/>
        <a:ext cx="10515600" cy="21756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38BA50-259D-4915-914B-FC94E902D8A1}">
      <dsp:nvSpPr>
        <dsp:cNvPr id="0" name=""/>
        <dsp:cNvSpPr/>
      </dsp:nvSpPr>
      <dsp:spPr>
        <a:xfrm>
          <a:off x="1629" y="2687"/>
          <a:ext cx="6257528" cy="1773971"/>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8227" y="89285"/>
        <a:ext cx="6084332" cy="1600775"/>
      </dsp:txXfrm>
    </dsp:sp>
    <dsp:sp modelId="{3F5F3208-89AA-4E37-A6A7-7AD2DC33DDDB}">
      <dsp:nvSpPr>
        <dsp:cNvPr id="0" name=""/>
        <dsp:cNvSpPr/>
      </dsp:nvSpPr>
      <dsp:spPr>
        <a:xfrm>
          <a:off x="1629" y="1865358"/>
          <a:ext cx="6260380" cy="1773971"/>
        </a:xfrm>
        <a:prstGeom prst="roundRect">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88227" y="1951956"/>
        <a:ext cx="6087184" cy="1600775"/>
      </dsp:txXfrm>
    </dsp:sp>
    <dsp:sp modelId="{161FA94D-8765-44B7-B5E4-29FD5A839683}">
      <dsp:nvSpPr>
        <dsp:cNvPr id="0" name=""/>
        <dsp:cNvSpPr/>
      </dsp:nvSpPr>
      <dsp:spPr>
        <a:xfrm>
          <a:off x="1629" y="3728028"/>
          <a:ext cx="6257528" cy="1773971"/>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endParaRPr lang="en-US" sz="6500" kern="1200"/>
        </a:p>
      </dsp:txBody>
      <dsp:txXfrm>
        <a:off x="88227" y="3814626"/>
        <a:ext cx="6084332" cy="160077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9C7771-F5C3-4345-ACC6-8553D47EEC41}" type="datetimeFigureOut">
              <a:rPr lang="en-US" smtClean="0"/>
              <a:t>10/2/2023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11B66A-89B4-4118-9752-30D287476845}" type="slidenum">
              <a:rPr lang="en-US" smtClean="0"/>
              <a:t>‹#›</a:t>
            </a:fld>
            <a:endParaRPr lang="en-US"/>
          </a:p>
        </p:txBody>
      </p:sp>
    </p:spTree>
    <p:extLst>
      <p:ext uri="{BB962C8B-B14F-4D97-AF65-F5344CB8AC3E}">
        <p14:creationId xmlns:p14="http://schemas.microsoft.com/office/powerpoint/2010/main" val="6863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111B66A-89B4-4118-9752-30D287476845}" type="slidenum">
              <a:rPr lang="en-US" smtClean="0"/>
              <a:t>2</a:t>
            </a:fld>
            <a:endParaRPr lang="en-US"/>
          </a:p>
        </p:txBody>
      </p:sp>
    </p:spTree>
    <p:extLst>
      <p:ext uri="{BB962C8B-B14F-4D97-AF65-F5344CB8AC3E}">
        <p14:creationId xmlns:p14="http://schemas.microsoft.com/office/powerpoint/2010/main" val="1331322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848C5D-26A2-405C-886F-ED213041D69C}" type="slidenum">
              <a:rPr lang="en-US" smtClean="0"/>
              <a:t>4</a:t>
            </a:fld>
            <a:endParaRPr lang="en-US"/>
          </a:p>
        </p:txBody>
      </p:sp>
    </p:spTree>
    <p:extLst>
      <p:ext uri="{BB962C8B-B14F-4D97-AF65-F5344CB8AC3E}">
        <p14:creationId xmlns:p14="http://schemas.microsoft.com/office/powerpoint/2010/main" val="14133865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848C5D-26A2-405C-886F-ED213041D69C}" type="slidenum">
              <a:rPr lang="en-US" smtClean="0"/>
              <a:t>6</a:t>
            </a:fld>
            <a:endParaRPr lang="en-US"/>
          </a:p>
        </p:txBody>
      </p:sp>
    </p:spTree>
    <p:extLst>
      <p:ext uri="{BB962C8B-B14F-4D97-AF65-F5344CB8AC3E}">
        <p14:creationId xmlns:p14="http://schemas.microsoft.com/office/powerpoint/2010/main" val="107977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848C5D-26A2-405C-886F-ED213041D69C}" type="slidenum">
              <a:rPr lang="en-US" smtClean="0"/>
              <a:t>8</a:t>
            </a:fld>
            <a:endParaRPr lang="en-US"/>
          </a:p>
        </p:txBody>
      </p:sp>
    </p:spTree>
    <p:extLst>
      <p:ext uri="{BB962C8B-B14F-4D97-AF65-F5344CB8AC3E}">
        <p14:creationId xmlns:p14="http://schemas.microsoft.com/office/powerpoint/2010/main" val="1253101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1A4DD-BFC1-4767-8E81-B6FB75D5B8D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4D5F57-C0B6-4559-8579-9330630EAF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8E0B1B0-5D6D-4B8B-9C14-4186BB245811}"/>
              </a:ext>
            </a:extLst>
          </p:cNvPr>
          <p:cNvSpPr>
            <a:spLocks noGrp="1"/>
          </p:cNvSpPr>
          <p:nvPr>
            <p:ph type="dt" sz="half" idx="10"/>
          </p:nvPr>
        </p:nvSpPr>
        <p:spPr/>
        <p:txBody>
          <a:bodyPr/>
          <a:lstStyle/>
          <a:p>
            <a:fld id="{5D08DDD1-2BBA-4C56-B716-09B5706F68A2}" type="datetimeFigureOut">
              <a:rPr lang="en-US" smtClean="0"/>
              <a:t>10/2/2023</a:t>
            </a:fld>
            <a:endParaRPr lang="en-US"/>
          </a:p>
        </p:txBody>
      </p:sp>
      <p:sp>
        <p:nvSpPr>
          <p:cNvPr id="5" name="Footer Placeholder 4">
            <a:extLst>
              <a:ext uri="{FF2B5EF4-FFF2-40B4-BE49-F238E27FC236}">
                <a16:creationId xmlns:a16="http://schemas.microsoft.com/office/drawing/2014/main" id="{4A989610-6186-49B0-B601-89AEDAFCD5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786CD4-491A-4EE2-BA14-54D699F3DA0B}"/>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2456388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2FE6C-3658-41DB-86E1-99ED7E38BC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332889-451E-47E7-8714-949AE1BDB0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A37BF1-FD85-4B89-A97A-724B519CDFD1}"/>
              </a:ext>
            </a:extLst>
          </p:cNvPr>
          <p:cNvSpPr>
            <a:spLocks noGrp="1"/>
          </p:cNvSpPr>
          <p:nvPr>
            <p:ph type="dt" sz="half" idx="10"/>
          </p:nvPr>
        </p:nvSpPr>
        <p:spPr/>
        <p:txBody>
          <a:bodyPr/>
          <a:lstStyle/>
          <a:p>
            <a:fld id="{5D08DDD1-2BBA-4C56-B716-09B5706F68A2}" type="datetimeFigureOut">
              <a:rPr lang="en-US" smtClean="0"/>
              <a:t>10/2/2023</a:t>
            </a:fld>
            <a:endParaRPr lang="en-US"/>
          </a:p>
        </p:txBody>
      </p:sp>
      <p:sp>
        <p:nvSpPr>
          <p:cNvPr id="5" name="Footer Placeholder 4">
            <a:extLst>
              <a:ext uri="{FF2B5EF4-FFF2-40B4-BE49-F238E27FC236}">
                <a16:creationId xmlns:a16="http://schemas.microsoft.com/office/drawing/2014/main" id="{19047BFA-EB9D-4568-8CCD-380CCBC79C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EB6482-E274-4C77-AF30-937F3E46541C}"/>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812803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CAD5F9-6F9B-4922-80C3-878D592B7E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9CF7DF5-260A-4F98-A290-B23F3670D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C4563C-9F5E-455C-9CE0-4E3B1090AF3A}"/>
              </a:ext>
            </a:extLst>
          </p:cNvPr>
          <p:cNvSpPr>
            <a:spLocks noGrp="1"/>
          </p:cNvSpPr>
          <p:nvPr>
            <p:ph type="dt" sz="half" idx="10"/>
          </p:nvPr>
        </p:nvSpPr>
        <p:spPr/>
        <p:txBody>
          <a:bodyPr/>
          <a:lstStyle/>
          <a:p>
            <a:fld id="{5D08DDD1-2BBA-4C56-B716-09B5706F68A2}" type="datetimeFigureOut">
              <a:rPr lang="en-US" smtClean="0"/>
              <a:t>10/2/2023</a:t>
            </a:fld>
            <a:endParaRPr lang="en-US"/>
          </a:p>
        </p:txBody>
      </p:sp>
      <p:sp>
        <p:nvSpPr>
          <p:cNvPr id="5" name="Footer Placeholder 4">
            <a:extLst>
              <a:ext uri="{FF2B5EF4-FFF2-40B4-BE49-F238E27FC236}">
                <a16:creationId xmlns:a16="http://schemas.microsoft.com/office/drawing/2014/main" id="{6518A93B-6E88-410C-8EFF-320A458325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FB268-CE96-48C8-83F0-7A665E132E55}"/>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354219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759034A-B2DC-459C-9616-584F8ADBA48C}"/>
              </a:ext>
            </a:extLst>
          </p:cNvPr>
          <p:cNvSpPr>
            <a:spLocks noGrp="1"/>
          </p:cNvSpPr>
          <p:nvPr>
            <p:ph type="title" hasCustomPrompt="1"/>
          </p:nvPr>
        </p:nvSpPr>
        <p:spPr>
          <a:xfrm>
            <a:off x="457200" y="379020"/>
            <a:ext cx="11277600" cy="802799"/>
          </a:xfrm>
          <a:prstGeom prst="rect">
            <a:avLst/>
          </a:prstGeom>
        </p:spPr>
        <p:txBody>
          <a:bodyPr anchor="ctr">
            <a:normAutofit/>
          </a:bodyPr>
          <a:lstStyle>
            <a:lvl1pPr algn="l">
              <a:defRPr sz="3200" b="1">
                <a:solidFill>
                  <a:schemeClr val="accent1"/>
                </a:solidFill>
              </a:defRPr>
            </a:lvl1pPr>
          </a:lstStyle>
          <a:p>
            <a:r>
              <a:rPr lang="en-US"/>
              <a:t>Click to add title</a:t>
            </a:r>
          </a:p>
        </p:txBody>
      </p:sp>
      <p:sp>
        <p:nvSpPr>
          <p:cNvPr id="13" name="Slide Number Placeholder 4">
            <a:extLst>
              <a:ext uri="{FF2B5EF4-FFF2-40B4-BE49-F238E27FC236}">
                <a16:creationId xmlns:a16="http://schemas.microsoft.com/office/drawing/2014/main" id="{EE8A38FA-1CE5-4CE2-84D3-4EB046BEB84D}"/>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9" name="Rectangle 18">
            <a:extLst>
              <a:ext uri="{FF2B5EF4-FFF2-40B4-BE49-F238E27FC236}">
                <a16:creationId xmlns:a16="http://schemas.microsoft.com/office/drawing/2014/main" id="{DC2E81FA-AE84-4112-A73E-33D873C5DFFE}"/>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F96B420E-1C2B-4C70-ADF2-9235FAFCB130}"/>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CB10F935-54DF-46DC-811A-3CD0B6DE4BB7}"/>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24" name="Rectangle 23">
            <a:extLst>
              <a:ext uri="{FF2B5EF4-FFF2-40B4-BE49-F238E27FC236}">
                <a16:creationId xmlns:a16="http://schemas.microsoft.com/office/drawing/2014/main" id="{932BE8AA-4633-4FC4-8B62-F2DC5831D4C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6BB8CAEB-89F8-4C8F-8192-9A856C4D2323}"/>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ontent Placeholder 2">
            <a:extLst>
              <a:ext uri="{FF2B5EF4-FFF2-40B4-BE49-F238E27FC236}">
                <a16:creationId xmlns:a16="http://schemas.microsoft.com/office/drawing/2014/main" id="{38D17CD0-D8E3-40FF-8193-6373B651358B}"/>
              </a:ext>
            </a:extLst>
          </p:cNvPr>
          <p:cNvSpPr>
            <a:spLocks noGrp="1"/>
          </p:cNvSpPr>
          <p:nvPr>
            <p:ph idx="1"/>
          </p:nvPr>
        </p:nvSpPr>
        <p:spPr>
          <a:xfrm>
            <a:off x="457200" y="1604431"/>
            <a:ext cx="11277600" cy="4554829"/>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12722391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6C6A1-F72E-4BFD-A44B-2402F9DCEB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1CD8C7-30EC-4A46-8234-A4471C913A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4A7A14-82E8-452B-8C7C-89B0E719AC27}"/>
              </a:ext>
            </a:extLst>
          </p:cNvPr>
          <p:cNvSpPr>
            <a:spLocks noGrp="1"/>
          </p:cNvSpPr>
          <p:nvPr>
            <p:ph type="dt" sz="half" idx="10"/>
          </p:nvPr>
        </p:nvSpPr>
        <p:spPr/>
        <p:txBody>
          <a:bodyPr/>
          <a:lstStyle/>
          <a:p>
            <a:fld id="{5D08DDD1-2BBA-4C56-B716-09B5706F68A2}" type="datetimeFigureOut">
              <a:rPr lang="en-US" smtClean="0"/>
              <a:t>10/2/2023</a:t>
            </a:fld>
            <a:endParaRPr lang="en-US"/>
          </a:p>
        </p:txBody>
      </p:sp>
      <p:sp>
        <p:nvSpPr>
          <p:cNvPr id="5" name="Footer Placeholder 4">
            <a:extLst>
              <a:ext uri="{FF2B5EF4-FFF2-40B4-BE49-F238E27FC236}">
                <a16:creationId xmlns:a16="http://schemas.microsoft.com/office/drawing/2014/main" id="{BEB52929-3262-4004-9232-91945AFAD6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A772D5-C25F-418B-8B2E-CEAE6629E029}"/>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2753799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9A536-78E8-4961-B1FD-1A49656F42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A7CD5C-4F56-4833-991D-155D2A966C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0B7B93-195D-456E-B752-DB02EBC0ED13}"/>
              </a:ext>
            </a:extLst>
          </p:cNvPr>
          <p:cNvSpPr>
            <a:spLocks noGrp="1"/>
          </p:cNvSpPr>
          <p:nvPr>
            <p:ph type="dt" sz="half" idx="10"/>
          </p:nvPr>
        </p:nvSpPr>
        <p:spPr/>
        <p:txBody>
          <a:bodyPr/>
          <a:lstStyle/>
          <a:p>
            <a:fld id="{5D08DDD1-2BBA-4C56-B716-09B5706F68A2}" type="datetimeFigureOut">
              <a:rPr lang="en-US" smtClean="0"/>
              <a:t>10/2/2023</a:t>
            </a:fld>
            <a:endParaRPr lang="en-US"/>
          </a:p>
        </p:txBody>
      </p:sp>
      <p:sp>
        <p:nvSpPr>
          <p:cNvPr id="5" name="Footer Placeholder 4">
            <a:extLst>
              <a:ext uri="{FF2B5EF4-FFF2-40B4-BE49-F238E27FC236}">
                <a16:creationId xmlns:a16="http://schemas.microsoft.com/office/drawing/2014/main" id="{F459A459-1EBA-4D5B-9163-CC0C337B47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DEA489-0234-4CD5-96B2-8849BBCD8D4C}"/>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3157409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A0904-2D97-4955-8131-3694C0A581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79B866-39D6-4637-8E29-E4C2F3068C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435CF3-EA32-4484-BFA9-BC3815D676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DA540FE-2450-4041-A033-948A21D50C88}"/>
              </a:ext>
            </a:extLst>
          </p:cNvPr>
          <p:cNvSpPr>
            <a:spLocks noGrp="1"/>
          </p:cNvSpPr>
          <p:nvPr>
            <p:ph type="dt" sz="half" idx="10"/>
          </p:nvPr>
        </p:nvSpPr>
        <p:spPr/>
        <p:txBody>
          <a:bodyPr/>
          <a:lstStyle/>
          <a:p>
            <a:fld id="{5D08DDD1-2BBA-4C56-B716-09B5706F68A2}" type="datetimeFigureOut">
              <a:rPr lang="en-US" smtClean="0"/>
              <a:t>10/2/2023</a:t>
            </a:fld>
            <a:endParaRPr lang="en-US"/>
          </a:p>
        </p:txBody>
      </p:sp>
      <p:sp>
        <p:nvSpPr>
          <p:cNvPr id="6" name="Footer Placeholder 5">
            <a:extLst>
              <a:ext uri="{FF2B5EF4-FFF2-40B4-BE49-F238E27FC236}">
                <a16:creationId xmlns:a16="http://schemas.microsoft.com/office/drawing/2014/main" id="{15C1DC04-2F32-4548-927D-EC08033130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456674-B719-4635-9837-A0F7C505A51F}"/>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1310311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1C59F-02A8-496E-A2DC-7A6516D001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709808-F867-45CD-AC7E-A59C87A590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8B3D86-A589-4A34-9D45-28997C59A2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032E82-812E-4E4D-996C-F458210291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49557D-A0EB-40B7-9920-927E0762E9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B99ED71-5764-4E9F-A6FC-FA8997EEC2F8}"/>
              </a:ext>
            </a:extLst>
          </p:cNvPr>
          <p:cNvSpPr>
            <a:spLocks noGrp="1"/>
          </p:cNvSpPr>
          <p:nvPr>
            <p:ph type="dt" sz="half" idx="10"/>
          </p:nvPr>
        </p:nvSpPr>
        <p:spPr/>
        <p:txBody>
          <a:bodyPr/>
          <a:lstStyle/>
          <a:p>
            <a:fld id="{5D08DDD1-2BBA-4C56-B716-09B5706F68A2}" type="datetimeFigureOut">
              <a:rPr lang="en-US" smtClean="0"/>
              <a:t>10/2/2023</a:t>
            </a:fld>
            <a:endParaRPr lang="en-US"/>
          </a:p>
        </p:txBody>
      </p:sp>
      <p:sp>
        <p:nvSpPr>
          <p:cNvPr id="8" name="Footer Placeholder 7">
            <a:extLst>
              <a:ext uri="{FF2B5EF4-FFF2-40B4-BE49-F238E27FC236}">
                <a16:creationId xmlns:a16="http://schemas.microsoft.com/office/drawing/2014/main" id="{26305D8F-D215-4C86-96BF-5048874ACA5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7271369-27ED-43DF-8A65-174E0EC629FA}"/>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2053778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2D918-3F89-4CA7-8347-303C100C65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34B809-616D-4509-B72A-4FD8DD3F2A26}"/>
              </a:ext>
            </a:extLst>
          </p:cNvPr>
          <p:cNvSpPr>
            <a:spLocks noGrp="1"/>
          </p:cNvSpPr>
          <p:nvPr>
            <p:ph type="dt" sz="half" idx="10"/>
          </p:nvPr>
        </p:nvSpPr>
        <p:spPr/>
        <p:txBody>
          <a:bodyPr/>
          <a:lstStyle/>
          <a:p>
            <a:fld id="{5D08DDD1-2BBA-4C56-B716-09B5706F68A2}" type="datetimeFigureOut">
              <a:rPr lang="en-US" smtClean="0"/>
              <a:t>10/2/2023</a:t>
            </a:fld>
            <a:endParaRPr lang="en-US"/>
          </a:p>
        </p:txBody>
      </p:sp>
      <p:sp>
        <p:nvSpPr>
          <p:cNvPr id="4" name="Footer Placeholder 3">
            <a:extLst>
              <a:ext uri="{FF2B5EF4-FFF2-40B4-BE49-F238E27FC236}">
                <a16:creationId xmlns:a16="http://schemas.microsoft.com/office/drawing/2014/main" id="{C920619B-181F-4A4F-AAB8-420B6AD4B9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5E5689-2F05-4AAB-90D3-6D7ECA8DF65B}"/>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1947379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411D40-B7CB-4EB8-B907-C6B0794212C5}"/>
              </a:ext>
            </a:extLst>
          </p:cNvPr>
          <p:cNvSpPr>
            <a:spLocks noGrp="1"/>
          </p:cNvSpPr>
          <p:nvPr>
            <p:ph type="dt" sz="half" idx="10"/>
          </p:nvPr>
        </p:nvSpPr>
        <p:spPr/>
        <p:txBody>
          <a:bodyPr/>
          <a:lstStyle/>
          <a:p>
            <a:fld id="{5D08DDD1-2BBA-4C56-B716-09B5706F68A2}" type="datetimeFigureOut">
              <a:rPr lang="en-US" smtClean="0"/>
              <a:t>10/2/2023</a:t>
            </a:fld>
            <a:endParaRPr lang="en-US"/>
          </a:p>
        </p:txBody>
      </p:sp>
      <p:sp>
        <p:nvSpPr>
          <p:cNvPr id="3" name="Footer Placeholder 2">
            <a:extLst>
              <a:ext uri="{FF2B5EF4-FFF2-40B4-BE49-F238E27FC236}">
                <a16:creationId xmlns:a16="http://schemas.microsoft.com/office/drawing/2014/main" id="{CC1A67E5-6E90-487A-977A-1DC9A41F6F7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C62976-EB2A-46E1-BBCA-528BCF1E45B3}"/>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1489954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CB181-2B48-4910-92FC-3E22748F92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1174D8-767B-469C-A607-75983BD687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4F8A85-DE88-4AFA-B814-FF3550661A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7CA297-4E9E-4094-9C73-3A2E086352F7}"/>
              </a:ext>
            </a:extLst>
          </p:cNvPr>
          <p:cNvSpPr>
            <a:spLocks noGrp="1"/>
          </p:cNvSpPr>
          <p:nvPr>
            <p:ph type="dt" sz="half" idx="10"/>
          </p:nvPr>
        </p:nvSpPr>
        <p:spPr/>
        <p:txBody>
          <a:bodyPr/>
          <a:lstStyle/>
          <a:p>
            <a:fld id="{5D08DDD1-2BBA-4C56-B716-09B5706F68A2}" type="datetimeFigureOut">
              <a:rPr lang="en-US" smtClean="0"/>
              <a:t>10/2/2023</a:t>
            </a:fld>
            <a:endParaRPr lang="en-US"/>
          </a:p>
        </p:txBody>
      </p:sp>
      <p:sp>
        <p:nvSpPr>
          <p:cNvPr id="6" name="Footer Placeholder 5">
            <a:extLst>
              <a:ext uri="{FF2B5EF4-FFF2-40B4-BE49-F238E27FC236}">
                <a16:creationId xmlns:a16="http://schemas.microsoft.com/office/drawing/2014/main" id="{F0F63620-97B9-4A9E-B611-F6973DA93A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0CF010-F6CC-40A3-9190-16DCE8E85445}"/>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858130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D99A5-37D9-4531-8D60-44AE490C9A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D2CD61E-F8B8-4692-BA01-E412E45ADE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E0404AF-56DA-4A1A-9E4A-56C444132F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9CC97C-4811-47F9-B8E9-5CE3B8EBEC34}"/>
              </a:ext>
            </a:extLst>
          </p:cNvPr>
          <p:cNvSpPr>
            <a:spLocks noGrp="1"/>
          </p:cNvSpPr>
          <p:nvPr>
            <p:ph type="dt" sz="half" idx="10"/>
          </p:nvPr>
        </p:nvSpPr>
        <p:spPr/>
        <p:txBody>
          <a:bodyPr/>
          <a:lstStyle/>
          <a:p>
            <a:fld id="{5D08DDD1-2BBA-4C56-B716-09B5706F68A2}" type="datetimeFigureOut">
              <a:rPr lang="en-US" smtClean="0"/>
              <a:t>10/2/2023</a:t>
            </a:fld>
            <a:endParaRPr lang="en-US"/>
          </a:p>
        </p:txBody>
      </p:sp>
      <p:sp>
        <p:nvSpPr>
          <p:cNvPr id="6" name="Footer Placeholder 5">
            <a:extLst>
              <a:ext uri="{FF2B5EF4-FFF2-40B4-BE49-F238E27FC236}">
                <a16:creationId xmlns:a16="http://schemas.microsoft.com/office/drawing/2014/main" id="{EC9B89FF-06DA-423D-9C23-DEA5A121CD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61712A-49D5-4010-A34B-040A0F11D536}"/>
              </a:ext>
            </a:extLst>
          </p:cNvPr>
          <p:cNvSpPr>
            <a:spLocks noGrp="1"/>
          </p:cNvSpPr>
          <p:nvPr>
            <p:ph type="sldNum" sz="quarter" idx="12"/>
          </p:nvPr>
        </p:nvSpPr>
        <p:spPr/>
        <p:txBody>
          <a:bodyPr/>
          <a:lstStyle/>
          <a:p>
            <a:fld id="{A2051E77-8426-48B8-8EA9-C53F16FD415B}" type="slidenum">
              <a:rPr lang="en-US" smtClean="0"/>
              <a:t>‹#›</a:t>
            </a:fld>
            <a:endParaRPr lang="en-US"/>
          </a:p>
        </p:txBody>
      </p:sp>
    </p:spTree>
    <p:extLst>
      <p:ext uri="{BB962C8B-B14F-4D97-AF65-F5344CB8AC3E}">
        <p14:creationId xmlns:p14="http://schemas.microsoft.com/office/powerpoint/2010/main" val="970530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ED61F5-155D-4905-B11C-9BF90FCE10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C72F65E-ACAC-491E-99CB-CCD5538E14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52E7A2-CF4E-45A4-9A11-A6D0710A17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08DDD1-2BBA-4C56-B716-09B5706F68A2}" type="datetimeFigureOut">
              <a:rPr lang="en-US" smtClean="0"/>
              <a:t>10/2/2023</a:t>
            </a:fld>
            <a:endParaRPr lang="en-US"/>
          </a:p>
        </p:txBody>
      </p:sp>
      <p:sp>
        <p:nvSpPr>
          <p:cNvPr id="5" name="Footer Placeholder 4">
            <a:extLst>
              <a:ext uri="{FF2B5EF4-FFF2-40B4-BE49-F238E27FC236}">
                <a16:creationId xmlns:a16="http://schemas.microsoft.com/office/drawing/2014/main" id="{02A8D460-B3D8-434C-BE62-1A3B69D35F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682D127-9384-4003-9D06-373C3FB349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051E77-8426-48B8-8EA9-C53F16FD415B}" type="slidenum">
              <a:rPr lang="en-US" smtClean="0"/>
              <a:t>‹#›</a:t>
            </a:fld>
            <a:endParaRPr lang="en-US"/>
          </a:p>
        </p:txBody>
      </p:sp>
    </p:spTree>
    <p:extLst>
      <p:ext uri="{BB962C8B-B14F-4D97-AF65-F5344CB8AC3E}">
        <p14:creationId xmlns:p14="http://schemas.microsoft.com/office/powerpoint/2010/main" val="3538313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97B48-80C4-4170-8863-143402696879}"/>
              </a:ext>
            </a:extLst>
          </p:cNvPr>
          <p:cNvSpPr>
            <a:spLocks noGrp="1"/>
          </p:cNvSpPr>
          <p:nvPr>
            <p:ph type="title"/>
          </p:nvPr>
        </p:nvSpPr>
        <p:spPr>
          <a:xfrm>
            <a:off x="838200" y="365125"/>
            <a:ext cx="10515600" cy="1325563"/>
          </a:xfrm>
        </p:spPr>
        <p:txBody>
          <a:bodyPr>
            <a:normAutofit/>
          </a:bodyPr>
          <a:lstStyle/>
          <a:p>
            <a:r>
              <a:rPr lang="en-US" b="1" i="1">
                <a:solidFill>
                  <a:schemeClr val="accent2"/>
                </a:solidFill>
              </a:rPr>
              <a:t>CCO Name</a:t>
            </a:r>
            <a:br>
              <a:rPr lang="en-US" b="1">
                <a:solidFill>
                  <a:schemeClr val="accent2"/>
                </a:solidFill>
              </a:rPr>
            </a:br>
            <a:r>
              <a:rPr lang="en-US" sz="3200" b="1">
                <a:solidFill>
                  <a:schemeClr val="accent2"/>
                </a:solidFill>
              </a:rPr>
              <a:t>Reporting Period: July 2022-June 2023</a:t>
            </a:r>
            <a:endParaRPr lang="en-US">
              <a:solidFill>
                <a:schemeClr val="accent2"/>
              </a:solidFill>
            </a:endParaRPr>
          </a:p>
        </p:txBody>
      </p:sp>
      <p:graphicFrame>
        <p:nvGraphicFramePr>
          <p:cNvPr id="14" name="Content Placeholder 2">
            <a:extLst>
              <a:ext uri="{FF2B5EF4-FFF2-40B4-BE49-F238E27FC236}">
                <a16:creationId xmlns:a16="http://schemas.microsoft.com/office/drawing/2014/main" id="{9771FDF1-40A2-945B-C3DF-FF516976AF67}"/>
              </a:ext>
            </a:extLst>
          </p:cNvPr>
          <p:cNvGraphicFramePr>
            <a:graphicFrameLocks noGrp="1"/>
          </p:cNvGraphicFramePr>
          <p:nvPr>
            <p:ph idx="1"/>
            <p:extLst>
              <p:ext uri="{D42A27DB-BD31-4B8C-83A1-F6EECF244321}">
                <p14:modId xmlns:p14="http://schemas.microsoft.com/office/powerpoint/2010/main" val="17075862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918A4FEB-C6A1-4551-9FD8-BF841F371241}"/>
              </a:ext>
            </a:extLst>
          </p:cNvPr>
          <p:cNvSpPr txBox="1"/>
          <p:nvPr/>
        </p:nvSpPr>
        <p:spPr>
          <a:xfrm>
            <a:off x="838200" y="2234153"/>
            <a:ext cx="10417404" cy="584775"/>
          </a:xfrm>
          <a:prstGeom prst="rect">
            <a:avLst/>
          </a:prstGeom>
          <a:noFill/>
        </p:spPr>
        <p:txBody>
          <a:bodyPr wrap="square" rtlCol="0">
            <a:spAutoFit/>
          </a:bodyPr>
          <a:lstStyle/>
          <a:p>
            <a:r>
              <a:rPr lang="en-US" sz="3200"/>
              <a:t>Identify service areas represented.</a:t>
            </a:r>
          </a:p>
        </p:txBody>
      </p:sp>
    </p:spTree>
    <p:extLst>
      <p:ext uri="{BB962C8B-B14F-4D97-AF65-F5344CB8AC3E}">
        <p14:creationId xmlns:p14="http://schemas.microsoft.com/office/powerpoint/2010/main" val="35208779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D2BBBE-CFE4-450B-848E-85D9F5D1BB6E}"/>
              </a:ext>
            </a:extLst>
          </p:cNvPr>
          <p:cNvSpPr>
            <a:spLocks noGrp="1"/>
          </p:cNvSpPr>
          <p:nvPr>
            <p:ph idx="1"/>
          </p:nvPr>
        </p:nvSpPr>
        <p:spPr>
          <a:xfrm>
            <a:off x="457200" y="698741"/>
            <a:ext cx="11277600" cy="5460520"/>
          </a:xfrm>
        </p:spPr>
        <p:txBody>
          <a:bodyPr/>
          <a:lstStyle/>
          <a:p>
            <a:pPr marL="0" marR="0">
              <a:lnSpc>
                <a:spcPct val="107000"/>
              </a:lnSpc>
              <a:spcBef>
                <a:spcPts val="0"/>
              </a:spcBef>
              <a:spcAft>
                <a:spcPts val="0"/>
              </a:spcAft>
            </a:pPr>
            <a:endParaRPr lang="en-US" sz="1800" b="1">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41DC2AC8-F606-4213-8CBF-E6BF458CCDA5}"/>
              </a:ext>
            </a:extLst>
          </p:cNvPr>
          <p:cNvSpPr txBox="1"/>
          <p:nvPr/>
        </p:nvSpPr>
        <p:spPr>
          <a:xfrm>
            <a:off x="457200" y="0"/>
            <a:ext cx="11277600" cy="400110"/>
          </a:xfrm>
          <a:prstGeom prst="rect">
            <a:avLst/>
          </a:prstGeom>
          <a:noFill/>
        </p:spPr>
        <p:txBody>
          <a:bodyPr wrap="square" rtlCol="0">
            <a:spAutoFit/>
          </a:bodyPr>
          <a:lstStyle/>
          <a:p>
            <a:pPr algn="ctr"/>
            <a:r>
              <a:rPr lang="en-US" sz="2000" b="1">
                <a:solidFill>
                  <a:schemeClr val="bg1"/>
                </a:solidFill>
              </a:rPr>
              <a:t>Annual Behavioral Health Report Metrics </a:t>
            </a:r>
          </a:p>
        </p:txBody>
      </p:sp>
      <p:graphicFrame>
        <p:nvGraphicFramePr>
          <p:cNvPr id="2" name="Table 4">
            <a:extLst>
              <a:ext uri="{FF2B5EF4-FFF2-40B4-BE49-F238E27FC236}">
                <a16:creationId xmlns:a16="http://schemas.microsoft.com/office/drawing/2014/main" id="{DF4F7E7B-1434-42E4-97BB-852707F3B277}"/>
              </a:ext>
            </a:extLst>
          </p:cNvPr>
          <p:cNvGraphicFramePr>
            <a:graphicFrameLocks noGrp="1"/>
          </p:cNvGraphicFramePr>
          <p:nvPr>
            <p:extLst>
              <p:ext uri="{D42A27DB-BD31-4B8C-83A1-F6EECF244321}">
                <p14:modId xmlns:p14="http://schemas.microsoft.com/office/powerpoint/2010/main" val="3899582807"/>
              </p:ext>
            </p:extLst>
          </p:nvPr>
        </p:nvGraphicFramePr>
        <p:xfrm>
          <a:off x="2032000" y="1129004"/>
          <a:ext cx="8128000" cy="3973359"/>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699747079"/>
                    </a:ext>
                  </a:extLst>
                </a:gridCol>
                <a:gridCol w="4064000">
                  <a:extLst>
                    <a:ext uri="{9D8B030D-6E8A-4147-A177-3AD203B41FA5}">
                      <a16:colId xmlns:a16="http://schemas.microsoft.com/office/drawing/2014/main" val="1010940787"/>
                    </a:ext>
                  </a:extLst>
                </a:gridCol>
              </a:tblGrid>
              <a:tr h="498639">
                <a:tc>
                  <a:txBody>
                    <a:bodyPr/>
                    <a:lstStyle/>
                    <a:p>
                      <a:r>
                        <a:rPr lang="en-US">
                          <a:solidFill>
                            <a:schemeClr val="tx1"/>
                          </a:solidFill>
                        </a:rPr>
                        <a:t>Wraparound (demographics in CBHP)</a:t>
                      </a:r>
                    </a:p>
                  </a:txBody>
                  <a:tcPr/>
                </a:tc>
                <a:tc>
                  <a:txBody>
                    <a:bodyPr/>
                    <a:lstStyle/>
                    <a:p>
                      <a:pPr algn="ctr"/>
                      <a:r>
                        <a:rPr lang="en-US">
                          <a:solidFill>
                            <a:schemeClr val="tx1"/>
                          </a:solidFill>
                        </a:rPr>
                        <a:t>Numbers</a:t>
                      </a:r>
                    </a:p>
                  </a:txBody>
                  <a:tcPr/>
                </a:tc>
                <a:extLst>
                  <a:ext uri="{0D108BD9-81ED-4DB2-BD59-A6C34878D82A}">
                    <a16:rowId xmlns:a16="http://schemas.microsoft.com/office/drawing/2014/main" val="1977673845"/>
                  </a:ext>
                </a:extLst>
              </a:tr>
              <a:tr h="553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Numbers meeting criteria for wraparound</a:t>
                      </a:r>
                    </a:p>
                    <a:p>
                      <a:endParaRPr lang="en-US"/>
                    </a:p>
                  </a:txBody>
                  <a:tcPr/>
                </a:tc>
                <a:tc>
                  <a:txBody>
                    <a:bodyPr/>
                    <a:lstStyle/>
                    <a:p>
                      <a:endParaRPr lang="en-US"/>
                    </a:p>
                  </a:txBody>
                  <a:tcPr/>
                </a:tc>
                <a:extLst>
                  <a:ext uri="{0D108BD9-81ED-4DB2-BD59-A6C34878D82A}">
                    <a16:rowId xmlns:a16="http://schemas.microsoft.com/office/drawing/2014/main" val="240580314"/>
                  </a:ext>
                </a:extLst>
              </a:tr>
              <a:tr h="553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Number enrolled in wraparound from among those determined to meet criteria </a:t>
                      </a:r>
                    </a:p>
                    <a:p>
                      <a:endParaRPr lang="en-US"/>
                    </a:p>
                  </a:txBody>
                  <a:tcPr/>
                </a:tc>
                <a:tc>
                  <a:txBody>
                    <a:bodyPr/>
                    <a:lstStyle/>
                    <a:p>
                      <a:endParaRPr lang="en-US"/>
                    </a:p>
                  </a:txBody>
                  <a:tcPr/>
                </a:tc>
                <a:extLst>
                  <a:ext uri="{0D108BD9-81ED-4DB2-BD59-A6C34878D82A}">
                    <a16:rowId xmlns:a16="http://schemas.microsoft.com/office/drawing/2014/main" val="2287812505"/>
                  </a:ext>
                </a:extLst>
              </a:tr>
              <a:tr h="553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Race: numbers by race</a:t>
                      </a:r>
                    </a:p>
                    <a:p>
                      <a:endParaRPr lang="en-US"/>
                    </a:p>
                  </a:txBody>
                  <a:tcPr/>
                </a:tc>
                <a:tc>
                  <a:txBody>
                    <a:bodyPr/>
                    <a:lstStyle/>
                    <a:p>
                      <a:endParaRPr lang="en-US"/>
                    </a:p>
                  </a:txBody>
                  <a:tcPr/>
                </a:tc>
                <a:extLst>
                  <a:ext uri="{0D108BD9-81ED-4DB2-BD59-A6C34878D82A}">
                    <a16:rowId xmlns:a16="http://schemas.microsoft.com/office/drawing/2014/main" val="844434446"/>
                  </a:ext>
                </a:extLst>
              </a:tr>
              <a:tr h="553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Ethnicity: numbers by ethnicity</a:t>
                      </a:r>
                    </a:p>
                    <a:p>
                      <a:endParaRPr lang="en-US"/>
                    </a:p>
                  </a:txBody>
                  <a:tcPr/>
                </a:tc>
                <a:tc>
                  <a:txBody>
                    <a:bodyPr/>
                    <a:lstStyle/>
                    <a:p>
                      <a:endParaRPr lang="en-US"/>
                    </a:p>
                  </a:txBody>
                  <a:tcPr/>
                </a:tc>
                <a:extLst>
                  <a:ext uri="{0D108BD9-81ED-4DB2-BD59-A6C34878D82A}">
                    <a16:rowId xmlns:a16="http://schemas.microsoft.com/office/drawing/2014/main" val="879352561"/>
                  </a:ext>
                </a:extLst>
              </a:tr>
              <a:tr h="553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Language: numbers by language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endParaRPr lang="en-US"/>
                    </a:p>
                  </a:txBody>
                  <a:tcPr/>
                </a:tc>
                <a:tc>
                  <a:txBody>
                    <a:bodyPr/>
                    <a:lstStyle/>
                    <a:p>
                      <a:endParaRPr lang="en-US"/>
                    </a:p>
                  </a:txBody>
                  <a:tcPr/>
                </a:tc>
                <a:extLst>
                  <a:ext uri="{0D108BD9-81ED-4DB2-BD59-A6C34878D82A}">
                    <a16:rowId xmlns:a16="http://schemas.microsoft.com/office/drawing/2014/main" val="3921777492"/>
                  </a:ext>
                </a:extLst>
              </a:tr>
            </a:tbl>
          </a:graphicData>
        </a:graphic>
      </p:graphicFrame>
    </p:spTree>
    <p:extLst>
      <p:ext uri="{BB962C8B-B14F-4D97-AF65-F5344CB8AC3E}">
        <p14:creationId xmlns:p14="http://schemas.microsoft.com/office/powerpoint/2010/main" val="416884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C4E24-B1F1-4D55-976F-3A6B6B9FB31B}"/>
              </a:ext>
            </a:extLst>
          </p:cNvPr>
          <p:cNvSpPr>
            <a:spLocks noGrp="1"/>
          </p:cNvSpPr>
          <p:nvPr>
            <p:ph type="title"/>
          </p:nvPr>
        </p:nvSpPr>
        <p:spPr>
          <a:xfrm>
            <a:off x="524741" y="620392"/>
            <a:ext cx="3808268" cy="5504688"/>
          </a:xfrm>
        </p:spPr>
        <p:txBody>
          <a:bodyPr>
            <a:normAutofit/>
          </a:bodyPr>
          <a:lstStyle/>
          <a:p>
            <a:pPr marL="342900" indent="-342900">
              <a:spcBef>
                <a:spcPts val="0"/>
              </a:spcBef>
            </a:pPr>
            <a:r>
              <a:rPr lang="en-US" sz="2400" b="1">
                <a:solidFill>
                  <a:schemeClr val="accent2"/>
                </a:solidFill>
                <a:latin typeface="Calibri" panose="020F0502020204030204" pitchFamily="34" charset="0"/>
                <a:ea typeface="Calibri" panose="020F0502020204030204" pitchFamily="34" charset="0"/>
              </a:rPr>
              <a:t>About CCO (brief description of the CCO as you would include in an “about us” section on your website).</a:t>
            </a:r>
            <a:r>
              <a:rPr lang="en-US" sz="2400">
                <a:solidFill>
                  <a:schemeClr val="accent2"/>
                </a:solidFill>
                <a:effectLst/>
                <a:latin typeface="Calibri" panose="020F0502020204030204" pitchFamily="34" charset="0"/>
                <a:ea typeface="Calibri" panose="020F0502020204030204" pitchFamily="34" charset="0"/>
              </a:rPr>
              <a:t> </a:t>
            </a:r>
            <a:br>
              <a:rPr lang="en-US" sz="2400">
                <a:solidFill>
                  <a:schemeClr val="accent5"/>
                </a:solidFill>
                <a:effectLst/>
                <a:latin typeface="Calibri" panose="020F0502020204030204" pitchFamily="34" charset="0"/>
                <a:ea typeface="Calibri" panose="020F0502020204030204" pitchFamily="34" charset="0"/>
              </a:rPr>
            </a:br>
            <a:br>
              <a:rPr lang="en-US" sz="2400">
                <a:solidFill>
                  <a:schemeClr val="accent5"/>
                </a:solidFill>
                <a:effectLst/>
                <a:latin typeface="Calibri" panose="020F0502020204030204" pitchFamily="34" charset="0"/>
                <a:ea typeface="Calibri" panose="020F0502020204030204" pitchFamily="34" charset="0"/>
              </a:rPr>
            </a:br>
            <a:endParaRPr lang="en-US" sz="2400">
              <a:solidFill>
                <a:schemeClr val="accent5"/>
              </a:solidFill>
            </a:endParaRPr>
          </a:p>
        </p:txBody>
      </p:sp>
      <p:graphicFrame>
        <p:nvGraphicFramePr>
          <p:cNvPr id="5" name="Content Placeholder 2">
            <a:extLst>
              <a:ext uri="{FF2B5EF4-FFF2-40B4-BE49-F238E27FC236}">
                <a16:creationId xmlns:a16="http://schemas.microsoft.com/office/drawing/2014/main" id="{57549AE5-3AFB-C8F8-D652-CE76897B95D7}"/>
              </a:ext>
            </a:extLst>
          </p:cNvPr>
          <p:cNvGraphicFramePr>
            <a:graphicFrameLocks noGrp="1"/>
          </p:cNvGraphicFramePr>
          <p:nvPr>
            <p:ph idx="1"/>
            <p:extLst>
              <p:ext uri="{D42A27DB-BD31-4B8C-83A1-F6EECF244321}">
                <p14:modId xmlns:p14="http://schemas.microsoft.com/office/powerpoint/2010/main" val="2988478904"/>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1D924FEB-C903-4653-84B3-EC5667AAD95D}"/>
              </a:ext>
            </a:extLst>
          </p:cNvPr>
          <p:cNvSpPr txBox="1"/>
          <p:nvPr/>
        </p:nvSpPr>
        <p:spPr>
          <a:xfrm>
            <a:off x="5297864" y="782425"/>
            <a:ext cx="5872899" cy="369332"/>
          </a:xfrm>
          <a:prstGeom prst="rect">
            <a:avLst/>
          </a:prstGeom>
          <a:noFill/>
        </p:spPr>
        <p:txBody>
          <a:bodyPr wrap="square" rtlCol="0">
            <a:spAutoFit/>
          </a:bodyPr>
          <a:lstStyle/>
          <a:p>
            <a:r>
              <a:rPr lang="en-US"/>
              <a:t>Mission:</a:t>
            </a:r>
          </a:p>
        </p:txBody>
      </p:sp>
      <p:sp>
        <p:nvSpPr>
          <p:cNvPr id="4" name="TextBox 3">
            <a:extLst>
              <a:ext uri="{FF2B5EF4-FFF2-40B4-BE49-F238E27FC236}">
                <a16:creationId xmlns:a16="http://schemas.microsoft.com/office/drawing/2014/main" id="{DD79DBF6-1D4C-440D-B95E-7F721DF482EA}"/>
              </a:ext>
            </a:extLst>
          </p:cNvPr>
          <p:cNvSpPr txBox="1"/>
          <p:nvPr/>
        </p:nvSpPr>
        <p:spPr>
          <a:xfrm>
            <a:off x="5363852" y="2620652"/>
            <a:ext cx="5806911" cy="369332"/>
          </a:xfrm>
          <a:prstGeom prst="rect">
            <a:avLst/>
          </a:prstGeom>
          <a:noFill/>
        </p:spPr>
        <p:txBody>
          <a:bodyPr wrap="square" rtlCol="0">
            <a:spAutoFit/>
          </a:bodyPr>
          <a:lstStyle/>
          <a:p>
            <a:r>
              <a:rPr lang="en-US"/>
              <a:t>Vision:</a:t>
            </a:r>
          </a:p>
        </p:txBody>
      </p:sp>
      <p:sp>
        <p:nvSpPr>
          <p:cNvPr id="6" name="TextBox 5">
            <a:extLst>
              <a:ext uri="{FF2B5EF4-FFF2-40B4-BE49-F238E27FC236}">
                <a16:creationId xmlns:a16="http://schemas.microsoft.com/office/drawing/2014/main" id="{973FAF6B-4099-4DB0-9529-420E3864414C}"/>
              </a:ext>
            </a:extLst>
          </p:cNvPr>
          <p:cNvSpPr txBox="1"/>
          <p:nvPr/>
        </p:nvSpPr>
        <p:spPr>
          <a:xfrm>
            <a:off x="5363852" y="4581427"/>
            <a:ext cx="5806911" cy="369332"/>
          </a:xfrm>
          <a:prstGeom prst="rect">
            <a:avLst/>
          </a:prstGeom>
          <a:noFill/>
        </p:spPr>
        <p:txBody>
          <a:bodyPr wrap="square" rtlCol="0">
            <a:spAutoFit/>
          </a:bodyPr>
          <a:lstStyle/>
          <a:p>
            <a:r>
              <a:rPr lang="en-US"/>
              <a:t>Values:</a:t>
            </a:r>
          </a:p>
        </p:txBody>
      </p:sp>
    </p:spTree>
    <p:extLst>
      <p:ext uri="{BB962C8B-B14F-4D97-AF65-F5344CB8AC3E}">
        <p14:creationId xmlns:p14="http://schemas.microsoft.com/office/powerpoint/2010/main" val="173773061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D2BBBE-CFE4-450B-848E-85D9F5D1BB6E}"/>
              </a:ext>
            </a:extLst>
          </p:cNvPr>
          <p:cNvSpPr>
            <a:spLocks noGrp="1"/>
          </p:cNvSpPr>
          <p:nvPr>
            <p:ph idx="1"/>
          </p:nvPr>
        </p:nvSpPr>
        <p:spPr>
          <a:xfrm>
            <a:off x="457200" y="698741"/>
            <a:ext cx="11277600" cy="5460520"/>
          </a:xfrm>
        </p:spPr>
        <p:txBody>
          <a:bodyPr/>
          <a:lstStyle/>
          <a:p>
            <a:r>
              <a:rPr lang="en-US"/>
              <a:t>Please describe the assets, strengths and opportunities that are/could contribute to reducing health inequities </a:t>
            </a:r>
            <a:r>
              <a:rPr lang="en-US" i="1"/>
              <a:t>in the communities you serve</a:t>
            </a:r>
            <a:r>
              <a:rPr lang="en-US"/>
              <a:t>. What are the assets and strengths and opportunities </a:t>
            </a:r>
            <a:r>
              <a:rPr lang="en-US" i="1"/>
              <a:t>within your organization </a:t>
            </a:r>
            <a:r>
              <a:rPr lang="en-US"/>
              <a:t>that you can use to begin to center and measure progress toward equity?</a:t>
            </a:r>
          </a:p>
          <a:p>
            <a:endParaRPr lang="en-US"/>
          </a:p>
        </p:txBody>
      </p:sp>
      <p:sp>
        <p:nvSpPr>
          <p:cNvPr id="5" name="TextBox 4">
            <a:extLst>
              <a:ext uri="{FF2B5EF4-FFF2-40B4-BE49-F238E27FC236}">
                <a16:creationId xmlns:a16="http://schemas.microsoft.com/office/drawing/2014/main" id="{04F4C6EB-F04C-44B4-8AB6-FEB0CA3668F0}"/>
              </a:ext>
            </a:extLst>
          </p:cNvPr>
          <p:cNvSpPr txBox="1"/>
          <p:nvPr/>
        </p:nvSpPr>
        <p:spPr>
          <a:xfrm>
            <a:off x="377072" y="0"/>
            <a:ext cx="11357728" cy="400110"/>
          </a:xfrm>
          <a:prstGeom prst="rect">
            <a:avLst/>
          </a:prstGeom>
          <a:noFill/>
        </p:spPr>
        <p:txBody>
          <a:bodyPr wrap="square" rtlCol="0">
            <a:spAutoFit/>
          </a:bodyPr>
          <a:lstStyle/>
          <a:p>
            <a:pPr algn="ctr"/>
            <a:r>
              <a:rPr lang="en-US" sz="2000" b="1">
                <a:solidFill>
                  <a:schemeClr val="bg1"/>
                </a:solidFill>
              </a:rPr>
              <a:t>Equity Statement</a:t>
            </a:r>
          </a:p>
        </p:txBody>
      </p:sp>
    </p:spTree>
    <p:extLst>
      <p:ext uri="{BB962C8B-B14F-4D97-AF65-F5344CB8AC3E}">
        <p14:creationId xmlns:p14="http://schemas.microsoft.com/office/powerpoint/2010/main" val="3680040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434B8E-94C8-450D-BAFA-47BDD9F248D4}"/>
              </a:ext>
            </a:extLst>
          </p:cNvPr>
          <p:cNvSpPr>
            <a:spLocks noGrp="1"/>
          </p:cNvSpPr>
          <p:nvPr>
            <p:ph idx="1"/>
          </p:nvPr>
        </p:nvSpPr>
        <p:spPr>
          <a:xfrm>
            <a:off x="457199" y="1752600"/>
            <a:ext cx="7166343" cy="2381454"/>
          </a:xfrm>
        </p:spPr>
        <p:txBody>
          <a:bodyPr lIns="91440" tIns="45720" rIns="91440" bIns="45720" anchor="t">
            <a:noAutofit/>
          </a:bodyPr>
          <a:lstStyle/>
          <a:p>
            <a:pPr marL="233363" lvl="1" indent="-233363">
              <a:spcAft>
                <a:spcPts val="600"/>
              </a:spcAft>
              <a:buClr>
                <a:srgbClr val="005595"/>
              </a:buClr>
              <a:buFont typeface="Arial,Sans-Serif" panose="020B0604020202020204" pitchFamily="34" charset="0"/>
              <a:defRPr/>
            </a:pPr>
            <a:r>
              <a:rPr lang="en-US" sz="1400"/>
              <a:t>Outline specific strategic actions / milestones that are in motion or recently achieved. Identify any measurable outcomes toward the goals of your priority area.</a:t>
            </a:r>
          </a:p>
          <a:p>
            <a:pPr marL="233363" lvl="1" indent="-233363">
              <a:spcAft>
                <a:spcPts val="600"/>
              </a:spcAft>
              <a:buClr>
                <a:srgbClr val="005595"/>
              </a:buClr>
              <a:buFont typeface="Arial,Sans-Serif" panose="020B0604020202020204" pitchFamily="34" charset="0"/>
              <a:defRPr/>
            </a:pPr>
            <a:endParaRPr lang="en-US" sz="1400"/>
          </a:p>
        </p:txBody>
      </p:sp>
      <p:sp>
        <p:nvSpPr>
          <p:cNvPr id="10" name="Rectangle: Rounded Corners 9">
            <a:extLst>
              <a:ext uri="{FF2B5EF4-FFF2-40B4-BE49-F238E27FC236}">
                <a16:creationId xmlns:a16="http://schemas.microsoft.com/office/drawing/2014/main" id="{E00895D3-3FA2-4566-824E-AF7D3B28F2C9}"/>
              </a:ext>
            </a:extLst>
          </p:cNvPr>
          <p:cNvSpPr/>
          <p:nvPr/>
        </p:nvSpPr>
        <p:spPr>
          <a:xfrm>
            <a:off x="467833" y="1224845"/>
            <a:ext cx="5369441" cy="529012"/>
          </a:xfrm>
          <a:prstGeom prst="roundRect">
            <a:avLst/>
          </a:prstGeom>
          <a:gradFill flip="none" rotWithShape="1">
            <a:gsLst>
              <a:gs pos="0">
                <a:schemeClr val="tx2">
                  <a:lumMod val="60000"/>
                  <a:lumOff val="40000"/>
                </a:schemeClr>
              </a:gs>
              <a:gs pos="48000">
                <a:schemeClr val="tx2">
                  <a:lumMod val="40000"/>
                  <a:lumOff val="60000"/>
                </a:schemeClr>
              </a:gs>
              <a:gs pos="100000">
                <a:schemeClr val="tx2">
                  <a:lumMod val="20000"/>
                  <a:lumOff val="8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Key Actions, Milestones &amp; Data Synopsis</a:t>
            </a:r>
          </a:p>
        </p:txBody>
      </p:sp>
      <p:sp>
        <p:nvSpPr>
          <p:cNvPr id="12" name="Content Placeholder 2">
            <a:extLst>
              <a:ext uri="{FF2B5EF4-FFF2-40B4-BE49-F238E27FC236}">
                <a16:creationId xmlns:a16="http://schemas.microsoft.com/office/drawing/2014/main" id="{2A511892-F6DF-4DA9-A01F-1805AD90C1DA}"/>
              </a:ext>
            </a:extLst>
          </p:cNvPr>
          <p:cNvSpPr txBox="1">
            <a:spLocks/>
          </p:cNvSpPr>
          <p:nvPr/>
        </p:nvSpPr>
        <p:spPr>
          <a:xfrm>
            <a:off x="467833" y="4792751"/>
            <a:ext cx="7155127"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spcAft>
                <a:spcPts val="300"/>
              </a:spcAft>
              <a:buClr>
                <a:srgbClr val="005595"/>
              </a:buClr>
              <a:buNone/>
              <a:defRPr/>
            </a:pPr>
            <a:r>
              <a:rPr lang="en-US" sz="1400" b="1"/>
              <a:t>Community Engagement:</a:t>
            </a:r>
            <a:endParaRPr lang="en-US" sz="1400"/>
          </a:p>
          <a:p>
            <a:pPr marL="457200" lvl="2" indent="-233045">
              <a:spcAft>
                <a:spcPts val="300"/>
              </a:spcAft>
              <a:buClr>
                <a:srgbClr val="005595"/>
              </a:buClr>
              <a:buFont typeface="Courier New" panose="02070309020205020404" pitchFamily="49" charset="0"/>
              <a:buChar char="o"/>
              <a:defRPr/>
            </a:pPr>
            <a:r>
              <a:rPr lang="en-US" sz="1200"/>
              <a:t>Describe how you have engaged your community about this priority area since your last progress report. List initiatives, issues, challenges, insights &amp; opportunities here. This could include community engagement involving consumers of services, advisory groups, service providers and/or other subject matter experts. </a:t>
            </a:r>
            <a:endParaRPr lang="en-US" sz="1200">
              <a:cs typeface="Calibri" panose="020F0502020204030204"/>
            </a:endParaRPr>
          </a:p>
          <a:p>
            <a:pPr marL="0" lvl="1" indent="0">
              <a:spcAft>
                <a:spcPts val="300"/>
              </a:spcAft>
              <a:buClr>
                <a:srgbClr val="005595"/>
              </a:buClr>
              <a:buNone/>
              <a:defRPr/>
            </a:pPr>
            <a:r>
              <a:rPr lang="en-US" sz="1400" b="1"/>
              <a:t>Service Quality:</a:t>
            </a:r>
            <a:endParaRPr lang="en-US" sz="1400"/>
          </a:p>
          <a:p>
            <a:pPr marL="457200" lvl="2" indent="-233045">
              <a:spcAft>
                <a:spcPts val="300"/>
              </a:spcAft>
              <a:buClr>
                <a:srgbClr val="005595"/>
              </a:buClr>
              <a:buFont typeface="Courier New" panose="02070309020205020404" pitchFamily="49" charset="0"/>
              <a:buChar char="o"/>
              <a:defRPr/>
            </a:pPr>
            <a:r>
              <a:rPr lang="en-US" sz="1200"/>
              <a:t>Describe how this priority area has or will contribute to improving behavioral health service quality in the community. </a:t>
            </a:r>
            <a:endParaRPr lang="en-US" sz="1400">
              <a:cs typeface="Calibri" panose="020F0502020204030204"/>
            </a:endParaRPr>
          </a:p>
          <a:p>
            <a:pPr marL="0" lvl="1" indent="0">
              <a:spcAft>
                <a:spcPts val="900"/>
              </a:spcAft>
              <a:buClr>
                <a:srgbClr val="005595"/>
              </a:buClr>
              <a:buNone/>
              <a:defRPr/>
            </a:pPr>
            <a:endParaRPr lang="en-US" sz="1400"/>
          </a:p>
        </p:txBody>
      </p:sp>
      <p:sp>
        <p:nvSpPr>
          <p:cNvPr id="14" name="Rectangle: Rounded Corners 13">
            <a:extLst>
              <a:ext uri="{FF2B5EF4-FFF2-40B4-BE49-F238E27FC236}">
                <a16:creationId xmlns:a16="http://schemas.microsoft.com/office/drawing/2014/main" id="{19062EAD-5E85-4B32-AF7F-8DB1A5419472}"/>
              </a:ext>
            </a:extLst>
          </p:cNvPr>
          <p:cNvSpPr/>
          <p:nvPr/>
        </p:nvSpPr>
        <p:spPr>
          <a:xfrm>
            <a:off x="478466" y="4264996"/>
            <a:ext cx="5358807" cy="529012"/>
          </a:xfrm>
          <a:prstGeom prst="round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Engagement Activities</a:t>
            </a:r>
          </a:p>
        </p:txBody>
      </p:sp>
      <p:sp>
        <p:nvSpPr>
          <p:cNvPr id="16" name="Rectangle: Rounded Corners 15">
            <a:extLst>
              <a:ext uri="{FF2B5EF4-FFF2-40B4-BE49-F238E27FC236}">
                <a16:creationId xmlns:a16="http://schemas.microsoft.com/office/drawing/2014/main" id="{D45ABD28-35AA-443B-A227-2D15A5DBFA48}"/>
              </a:ext>
            </a:extLst>
          </p:cNvPr>
          <p:cNvSpPr/>
          <p:nvPr/>
        </p:nvSpPr>
        <p:spPr>
          <a:xfrm>
            <a:off x="7929722" y="1223588"/>
            <a:ext cx="3794445" cy="529012"/>
          </a:xfrm>
          <a:prstGeom prst="round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Upcoming Dates &amp; Decisions</a:t>
            </a:r>
          </a:p>
        </p:txBody>
      </p:sp>
      <p:cxnSp>
        <p:nvCxnSpPr>
          <p:cNvPr id="17" name="Straight Connector 16">
            <a:extLst>
              <a:ext uri="{FF2B5EF4-FFF2-40B4-BE49-F238E27FC236}">
                <a16:creationId xmlns:a16="http://schemas.microsoft.com/office/drawing/2014/main" id="{D9184EDA-90D4-4574-AB0D-6F0279DE9C2F}"/>
              </a:ext>
            </a:extLst>
          </p:cNvPr>
          <p:cNvCxnSpPr>
            <a:cxnSpLocks/>
          </p:cNvCxnSpPr>
          <p:nvPr/>
        </p:nvCxnSpPr>
        <p:spPr>
          <a:xfrm>
            <a:off x="7783038" y="878379"/>
            <a:ext cx="0" cy="5522421"/>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8" name="Content Placeholder 2">
            <a:extLst>
              <a:ext uri="{FF2B5EF4-FFF2-40B4-BE49-F238E27FC236}">
                <a16:creationId xmlns:a16="http://schemas.microsoft.com/office/drawing/2014/main" id="{18518DAE-AB41-4DE9-B595-4849EF8E482A}"/>
              </a:ext>
            </a:extLst>
          </p:cNvPr>
          <p:cNvSpPr txBox="1">
            <a:spLocks/>
          </p:cNvSpPr>
          <p:nvPr/>
        </p:nvSpPr>
        <p:spPr>
          <a:xfrm>
            <a:off x="7942210" y="1763117"/>
            <a:ext cx="3794760" cy="2266743"/>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r>
              <a:rPr lang="en-US" sz="1400"/>
              <a:t>mm/dd – briefly describe here</a:t>
            </a:r>
          </a:p>
          <a:p>
            <a:pPr marL="233363" lvl="1" indent="-233363">
              <a:spcAft>
                <a:spcPts val="600"/>
              </a:spcAft>
              <a:buClr>
                <a:srgbClr val="005595"/>
              </a:buClr>
              <a:buFont typeface="Arial,Sans-Serif" panose="020B0604020202020204" pitchFamily="34" charset="0"/>
              <a:buChar char="•"/>
              <a:defRPr/>
            </a:pPr>
            <a:endParaRPr lang="en-US" sz="1400"/>
          </a:p>
        </p:txBody>
      </p:sp>
      <p:cxnSp>
        <p:nvCxnSpPr>
          <p:cNvPr id="5" name="Straight Connector 4">
            <a:extLst>
              <a:ext uri="{FF2B5EF4-FFF2-40B4-BE49-F238E27FC236}">
                <a16:creationId xmlns:a16="http://schemas.microsoft.com/office/drawing/2014/main" id="{0DB7D325-F0E7-4E3C-BE83-CADADA88C3D3}"/>
              </a:ext>
            </a:extLst>
          </p:cNvPr>
          <p:cNvCxnSpPr/>
          <p:nvPr/>
        </p:nvCxnSpPr>
        <p:spPr>
          <a:xfrm>
            <a:off x="467833" y="4134054"/>
            <a:ext cx="11280773" cy="0"/>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3" name="Rectangle: Rounded Corners 12">
            <a:extLst>
              <a:ext uri="{FF2B5EF4-FFF2-40B4-BE49-F238E27FC236}">
                <a16:creationId xmlns:a16="http://schemas.microsoft.com/office/drawing/2014/main" id="{4B35E84E-353C-4C17-9C14-C6AC5D910F63}"/>
              </a:ext>
            </a:extLst>
          </p:cNvPr>
          <p:cNvSpPr/>
          <p:nvPr/>
        </p:nvSpPr>
        <p:spPr>
          <a:xfrm>
            <a:off x="7942525" y="4264996"/>
            <a:ext cx="3794445" cy="529012"/>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Goals for Next Year</a:t>
            </a:r>
          </a:p>
        </p:txBody>
      </p:sp>
      <p:sp>
        <p:nvSpPr>
          <p:cNvPr id="19" name="Content Placeholder 2">
            <a:extLst>
              <a:ext uri="{FF2B5EF4-FFF2-40B4-BE49-F238E27FC236}">
                <a16:creationId xmlns:a16="http://schemas.microsoft.com/office/drawing/2014/main" id="{045DF1C4-905E-49DE-BA61-51AD8D2231BD}"/>
              </a:ext>
            </a:extLst>
          </p:cNvPr>
          <p:cNvSpPr txBox="1">
            <a:spLocks/>
          </p:cNvSpPr>
          <p:nvPr/>
        </p:nvSpPr>
        <p:spPr>
          <a:xfrm>
            <a:off x="7942210" y="4792750"/>
            <a:ext cx="3794760"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endParaRPr lang="en-US" sz="1200"/>
          </a:p>
        </p:txBody>
      </p:sp>
      <p:sp>
        <p:nvSpPr>
          <p:cNvPr id="21" name="TextBox 2">
            <a:extLst>
              <a:ext uri="{FF2B5EF4-FFF2-40B4-BE49-F238E27FC236}">
                <a16:creationId xmlns:a16="http://schemas.microsoft.com/office/drawing/2014/main" id="{35AFE4C3-AF7B-4646-AC99-8DFF88C60FA7}"/>
              </a:ext>
            </a:extLst>
          </p:cNvPr>
          <p:cNvSpPr txBox="1">
            <a:spLocks noChangeArrowheads="1"/>
          </p:cNvSpPr>
          <p:nvPr/>
        </p:nvSpPr>
        <p:spPr bwMode="auto">
          <a:xfrm>
            <a:off x="12792" y="12631"/>
            <a:ext cx="45649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0"/>
              </a:spcBef>
              <a:spcAft>
                <a:spcPct val="0"/>
              </a:spcAft>
              <a:buFontTx/>
              <a:buNone/>
            </a:pPr>
            <a:r>
              <a:rPr lang="en-US" altLang="en-US" sz="1800">
                <a:solidFill>
                  <a:schemeClr val="bg1"/>
                </a:solidFill>
                <a:cs typeface="Arial" panose="020B0604020202020204" pitchFamily="34" charset="0"/>
              </a:rPr>
              <a:t>Priority Area 1</a:t>
            </a:r>
          </a:p>
        </p:txBody>
      </p:sp>
      <p:sp>
        <p:nvSpPr>
          <p:cNvPr id="25" name="TextBox 24">
            <a:extLst>
              <a:ext uri="{FF2B5EF4-FFF2-40B4-BE49-F238E27FC236}">
                <a16:creationId xmlns:a16="http://schemas.microsoft.com/office/drawing/2014/main" id="{19539FB7-51BB-4F33-8F6C-99C7FC408C25}"/>
              </a:ext>
            </a:extLst>
          </p:cNvPr>
          <p:cNvSpPr txBox="1"/>
          <p:nvPr/>
        </p:nvSpPr>
        <p:spPr>
          <a:xfrm>
            <a:off x="4577732" y="-29058"/>
            <a:ext cx="1666867" cy="400110"/>
          </a:xfrm>
          <a:prstGeom prst="rect">
            <a:avLst/>
          </a:prstGeom>
          <a:noFill/>
        </p:spPr>
        <p:txBody>
          <a:bodyPr wrap="none" rtlCol="0">
            <a:spAutoFit/>
          </a:bodyPr>
          <a:lstStyle/>
          <a:p>
            <a:pPr algn="l"/>
            <a:r>
              <a:rPr lang="en-US" sz="2000" b="1">
                <a:solidFill>
                  <a:schemeClr val="bg1"/>
                </a:solidFill>
                <a:cs typeface="Times New Roman" panose="02020603050405020304" pitchFamily="18" charset="0"/>
              </a:rPr>
              <a:t>Key Activities</a:t>
            </a:r>
          </a:p>
        </p:txBody>
      </p:sp>
      <p:sp>
        <p:nvSpPr>
          <p:cNvPr id="20" name="TextBox 19">
            <a:extLst>
              <a:ext uri="{FF2B5EF4-FFF2-40B4-BE49-F238E27FC236}">
                <a16:creationId xmlns:a16="http://schemas.microsoft.com/office/drawing/2014/main" id="{D23CBB0E-3F63-4E8D-95FD-6777683F2467}"/>
              </a:ext>
            </a:extLst>
          </p:cNvPr>
          <p:cNvSpPr txBox="1"/>
          <p:nvPr/>
        </p:nvSpPr>
        <p:spPr>
          <a:xfrm>
            <a:off x="11258675" y="7662"/>
            <a:ext cx="825867" cy="369332"/>
          </a:xfrm>
          <a:prstGeom prst="rect">
            <a:avLst/>
          </a:prstGeom>
          <a:noFill/>
        </p:spPr>
        <p:txBody>
          <a:bodyPr wrap="none" rtlCol="0">
            <a:spAutoFit/>
          </a:bodyPr>
          <a:lstStyle/>
          <a:p>
            <a:pPr algn="r"/>
            <a:r>
              <a:rPr lang="en-US">
                <a:solidFill>
                  <a:schemeClr val="bg1"/>
                </a:solidFill>
                <a:latin typeface="Arial" panose="020B0604020202020204" pitchFamily="34" charset="0"/>
                <a:cs typeface="Arial" panose="020B0604020202020204" pitchFamily="34" charset="0"/>
              </a:rPr>
              <a:t>CBHP</a:t>
            </a:r>
          </a:p>
        </p:txBody>
      </p:sp>
      <p:sp>
        <p:nvSpPr>
          <p:cNvPr id="4" name="TextBox 3">
            <a:extLst>
              <a:ext uri="{FF2B5EF4-FFF2-40B4-BE49-F238E27FC236}">
                <a16:creationId xmlns:a16="http://schemas.microsoft.com/office/drawing/2014/main" id="{5689531A-4528-4A69-AB10-18D0B16DEC99}"/>
              </a:ext>
            </a:extLst>
          </p:cNvPr>
          <p:cNvSpPr txBox="1"/>
          <p:nvPr/>
        </p:nvSpPr>
        <p:spPr>
          <a:xfrm>
            <a:off x="457199" y="509047"/>
            <a:ext cx="7165761" cy="369332"/>
          </a:xfrm>
          <a:prstGeom prst="rect">
            <a:avLst/>
          </a:prstGeom>
          <a:noFill/>
        </p:spPr>
        <p:txBody>
          <a:bodyPr wrap="square" rtlCol="0">
            <a:spAutoFit/>
          </a:bodyPr>
          <a:lstStyle/>
          <a:p>
            <a:r>
              <a:rPr lang="en-US"/>
              <a:t>Identify Priority Area:</a:t>
            </a:r>
          </a:p>
        </p:txBody>
      </p:sp>
      <p:sp>
        <p:nvSpPr>
          <p:cNvPr id="2" name="TextBox 1">
            <a:extLst>
              <a:ext uri="{FF2B5EF4-FFF2-40B4-BE49-F238E27FC236}">
                <a16:creationId xmlns:a16="http://schemas.microsoft.com/office/drawing/2014/main" id="{11868743-ABDF-4C89-B353-7A5589BEEDC8}"/>
              </a:ext>
            </a:extLst>
          </p:cNvPr>
          <p:cNvSpPr txBox="1"/>
          <p:nvPr/>
        </p:nvSpPr>
        <p:spPr>
          <a:xfrm>
            <a:off x="7986354" y="4798542"/>
            <a:ext cx="3681179" cy="954107"/>
          </a:xfrm>
          <a:prstGeom prst="rect">
            <a:avLst/>
          </a:prstGeom>
          <a:noFill/>
        </p:spPr>
        <p:txBody>
          <a:bodyPr wrap="square" rtlCol="0">
            <a:spAutoFit/>
          </a:bodyPr>
          <a:lstStyle/>
          <a:p>
            <a:pPr marL="0" lvl="1">
              <a:spcAft>
                <a:spcPts val="300"/>
              </a:spcAft>
              <a:buClr>
                <a:srgbClr val="005595"/>
              </a:buClr>
              <a:defRPr/>
            </a:pPr>
            <a:r>
              <a:rPr lang="en-US" sz="1400"/>
              <a:t>Identify how you will measure whether you are making progress toward your goals. Identify any changes you have made to this priority area since your last submission. </a:t>
            </a:r>
          </a:p>
        </p:txBody>
      </p:sp>
    </p:spTree>
    <p:extLst>
      <p:ext uri="{BB962C8B-B14F-4D97-AF65-F5344CB8AC3E}">
        <p14:creationId xmlns:p14="http://schemas.microsoft.com/office/powerpoint/2010/main" val="1635193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D2BBBE-CFE4-450B-848E-85D9F5D1BB6E}"/>
              </a:ext>
            </a:extLst>
          </p:cNvPr>
          <p:cNvSpPr>
            <a:spLocks noGrp="1"/>
          </p:cNvSpPr>
          <p:nvPr>
            <p:ph idx="1"/>
          </p:nvPr>
        </p:nvSpPr>
        <p:spPr>
          <a:xfrm>
            <a:off x="457200" y="698741"/>
            <a:ext cx="11277600" cy="5460520"/>
          </a:xfrm>
        </p:spPr>
        <p:txBody>
          <a:bodyPr/>
          <a:lstStyle/>
          <a:p>
            <a:r>
              <a:rPr lang="en-US"/>
              <a:t>Please use this space to narrate successes, or challenges that you and your community met during this years planning and collaboration. Describe progress toward SMART goals associated with this priority area and how progress toward these goals is measured. If you have made changes to your priority area since your last CBHP submission, please describe the need for the change, what changes were made, and the new priority area. </a:t>
            </a:r>
          </a:p>
        </p:txBody>
      </p:sp>
      <p:sp>
        <p:nvSpPr>
          <p:cNvPr id="4" name="TextBox 3">
            <a:extLst>
              <a:ext uri="{FF2B5EF4-FFF2-40B4-BE49-F238E27FC236}">
                <a16:creationId xmlns:a16="http://schemas.microsoft.com/office/drawing/2014/main" id="{41DC2AC8-F606-4213-8CBF-E6BF458CCDA5}"/>
              </a:ext>
            </a:extLst>
          </p:cNvPr>
          <p:cNvSpPr txBox="1"/>
          <p:nvPr/>
        </p:nvSpPr>
        <p:spPr>
          <a:xfrm>
            <a:off x="457200" y="0"/>
            <a:ext cx="11277600" cy="400110"/>
          </a:xfrm>
          <a:prstGeom prst="rect">
            <a:avLst/>
          </a:prstGeom>
          <a:noFill/>
        </p:spPr>
        <p:txBody>
          <a:bodyPr wrap="square" rtlCol="0">
            <a:spAutoFit/>
          </a:bodyPr>
          <a:lstStyle/>
          <a:p>
            <a:pPr algn="ctr"/>
            <a:r>
              <a:rPr lang="en-US" sz="2000" b="1">
                <a:solidFill>
                  <a:schemeClr val="bg1"/>
                </a:solidFill>
              </a:rPr>
              <a:t>Commentary</a:t>
            </a:r>
          </a:p>
        </p:txBody>
      </p:sp>
    </p:spTree>
    <p:extLst>
      <p:ext uri="{BB962C8B-B14F-4D97-AF65-F5344CB8AC3E}">
        <p14:creationId xmlns:p14="http://schemas.microsoft.com/office/powerpoint/2010/main" val="1663536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434B8E-94C8-450D-BAFA-47BDD9F248D4}"/>
              </a:ext>
            </a:extLst>
          </p:cNvPr>
          <p:cNvSpPr>
            <a:spLocks noGrp="1"/>
          </p:cNvSpPr>
          <p:nvPr>
            <p:ph idx="1"/>
          </p:nvPr>
        </p:nvSpPr>
        <p:spPr>
          <a:xfrm>
            <a:off x="457199" y="1752600"/>
            <a:ext cx="7166343" cy="2381454"/>
          </a:xfrm>
        </p:spPr>
        <p:txBody>
          <a:bodyPr lIns="91440" tIns="45720" rIns="91440" bIns="45720" anchor="t">
            <a:noAutofit/>
          </a:bodyPr>
          <a:lstStyle/>
          <a:p>
            <a:pPr marL="233363" lvl="1" indent="-233363">
              <a:spcAft>
                <a:spcPts val="600"/>
              </a:spcAft>
              <a:buClr>
                <a:srgbClr val="005595"/>
              </a:buClr>
              <a:buFont typeface="Arial,Sans-Serif" panose="020B0604020202020204" pitchFamily="34" charset="0"/>
              <a:defRPr/>
            </a:pPr>
            <a:r>
              <a:rPr lang="en-US" sz="1400"/>
              <a:t>Outline specific strategic actions / milestones that are in motion or recently achieved. Identify any measurable outcomes toward the goals of your priority area.</a:t>
            </a:r>
          </a:p>
          <a:p>
            <a:pPr marL="233363" lvl="1" indent="-233363">
              <a:spcAft>
                <a:spcPts val="600"/>
              </a:spcAft>
              <a:buClr>
                <a:srgbClr val="005595"/>
              </a:buClr>
              <a:buFont typeface="Arial,Sans-Serif" panose="020B0604020202020204" pitchFamily="34" charset="0"/>
              <a:defRPr/>
            </a:pPr>
            <a:endParaRPr lang="en-US" sz="1400"/>
          </a:p>
        </p:txBody>
      </p:sp>
      <p:sp>
        <p:nvSpPr>
          <p:cNvPr id="10" name="Rectangle: Rounded Corners 9">
            <a:extLst>
              <a:ext uri="{FF2B5EF4-FFF2-40B4-BE49-F238E27FC236}">
                <a16:creationId xmlns:a16="http://schemas.microsoft.com/office/drawing/2014/main" id="{E00895D3-3FA2-4566-824E-AF7D3B28F2C9}"/>
              </a:ext>
            </a:extLst>
          </p:cNvPr>
          <p:cNvSpPr/>
          <p:nvPr/>
        </p:nvSpPr>
        <p:spPr>
          <a:xfrm>
            <a:off x="467833" y="1224845"/>
            <a:ext cx="5369441" cy="529012"/>
          </a:xfrm>
          <a:prstGeom prst="roundRect">
            <a:avLst/>
          </a:prstGeom>
          <a:gradFill flip="none" rotWithShape="1">
            <a:gsLst>
              <a:gs pos="0">
                <a:schemeClr val="tx2">
                  <a:lumMod val="60000"/>
                  <a:lumOff val="40000"/>
                </a:schemeClr>
              </a:gs>
              <a:gs pos="48000">
                <a:schemeClr val="tx2">
                  <a:lumMod val="40000"/>
                  <a:lumOff val="60000"/>
                </a:schemeClr>
              </a:gs>
              <a:gs pos="100000">
                <a:schemeClr val="tx2">
                  <a:lumMod val="20000"/>
                  <a:lumOff val="8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Key Actions, Milestones &amp; Data Synopsis</a:t>
            </a:r>
          </a:p>
        </p:txBody>
      </p:sp>
      <p:sp>
        <p:nvSpPr>
          <p:cNvPr id="12" name="Content Placeholder 2">
            <a:extLst>
              <a:ext uri="{FF2B5EF4-FFF2-40B4-BE49-F238E27FC236}">
                <a16:creationId xmlns:a16="http://schemas.microsoft.com/office/drawing/2014/main" id="{2A511892-F6DF-4DA9-A01F-1805AD90C1DA}"/>
              </a:ext>
            </a:extLst>
          </p:cNvPr>
          <p:cNvSpPr txBox="1">
            <a:spLocks/>
          </p:cNvSpPr>
          <p:nvPr/>
        </p:nvSpPr>
        <p:spPr>
          <a:xfrm>
            <a:off x="467833" y="4792751"/>
            <a:ext cx="7155127"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spcAft>
                <a:spcPts val="300"/>
              </a:spcAft>
              <a:buClr>
                <a:srgbClr val="005595"/>
              </a:buClr>
              <a:buNone/>
              <a:defRPr/>
            </a:pPr>
            <a:r>
              <a:rPr lang="en-US" sz="1400" b="1"/>
              <a:t>Community Engagement:</a:t>
            </a:r>
            <a:endParaRPr lang="en-US" sz="1400"/>
          </a:p>
          <a:p>
            <a:pPr marL="457200" lvl="2" indent="-233045">
              <a:spcAft>
                <a:spcPts val="300"/>
              </a:spcAft>
              <a:buClr>
                <a:srgbClr val="005595"/>
              </a:buClr>
              <a:buFont typeface="Courier New" panose="02070309020205020404" pitchFamily="49" charset="0"/>
              <a:buChar char="o"/>
              <a:defRPr/>
            </a:pPr>
            <a:r>
              <a:rPr lang="en-US" sz="1200"/>
              <a:t>Describe how you have engaged your community about this priority area since your last progress report. List initiatives, issues, challenges, insights &amp; opportunities here. This could include community engagement involving consumers of services, advisory groups, service providers and/or other subject matter experts. </a:t>
            </a:r>
            <a:endParaRPr lang="en-US" sz="1200">
              <a:cs typeface="Calibri" panose="020F0502020204030204"/>
            </a:endParaRPr>
          </a:p>
          <a:p>
            <a:pPr marL="0" lvl="1" indent="0">
              <a:spcAft>
                <a:spcPts val="300"/>
              </a:spcAft>
              <a:buClr>
                <a:srgbClr val="005595"/>
              </a:buClr>
              <a:buNone/>
              <a:defRPr/>
            </a:pPr>
            <a:r>
              <a:rPr lang="en-US" sz="1400" b="1"/>
              <a:t>Service Quality:</a:t>
            </a:r>
            <a:endParaRPr lang="en-US" sz="1400"/>
          </a:p>
          <a:p>
            <a:pPr marL="457200" lvl="2" indent="-233045">
              <a:spcAft>
                <a:spcPts val="300"/>
              </a:spcAft>
              <a:buClr>
                <a:srgbClr val="005595"/>
              </a:buClr>
              <a:buFont typeface="Courier New" panose="02070309020205020404" pitchFamily="49" charset="0"/>
              <a:buChar char="o"/>
              <a:defRPr/>
            </a:pPr>
            <a:r>
              <a:rPr lang="en-US" sz="1200"/>
              <a:t>Describe how this priority area has or will contribute to improving behavioral health service quality in the community. </a:t>
            </a:r>
            <a:endParaRPr lang="en-US" sz="1400">
              <a:cs typeface="Calibri" panose="020F0502020204030204"/>
            </a:endParaRPr>
          </a:p>
          <a:p>
            <a:pPr marL="0" lvl="1" indent="0">
              <a:spcAft>
                <a:spcPts val="900"/>
              </a:spcAft>
              <a:buClr>
                <a:srgbClr val="005595"/>
              </a:buClr>
              <a:buNone/>
              <a:defRPr/>
            </a:pPr>
            <a:endParaRPr lang="en-US" sz="1400"/>
          </a:p>
        </p:txBody>
      </p:sp>
      <p:sp>
        <p:nvSpPr>
          <p:cNvPr id="14" name="Rectangle: Rounded Corners 13">
            <a:extLst>
              <a:ext uri="{FF2B5EF4-FFF2-40B4-BE49-F238E27FC236}">
                <a16:creationId xmlns:a16="http://schemas.microsoft.com/office/drawing/2014/main" id="{19062EAD-5E85-4B32-AF7F-8DB1A5419472}"/>
              </a:ext>
            </a:extLst>
          </p:cNvPr>
          <p:cNvSpPr/>
          <p:nvPr/>
        </p:nvSpPr>
        <p:spPr>
          <a:xfrm>
            <a:off x="478466" y="4264996"/>
            <a:ext cx="5358807" cy="529012"/>
          </a:xfrm>
          <a:prstGeom prst="round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Engagement Activities</a:t>
            </a:r>
          </a:p>
        </p:txBody>
      </p:sp>
      <p:sp>
        <p:nvSpPr>
          <p:cNvPr id="16" name="Rectangle: Rounded Corners 15">
            <a:extLst>
              <a:ext uri="{FF2B5EF4-FFF2-40B4-BE49-F238E27FC236}">
                <a16:creationId xmlns:a16="http://schemas.microsoft.com/office/drawing/2014/main" id="{D45ABD28-35AA-443B-A227-2D15A5DBFA48}"/>
              </a:ext>
            </a:extLst>
          </p:cNvPr>
          <p:cNvSpPr/>
          <p:nvPr/>
        </p:nvSpPr>
        <p:spPr>
          <a:xfrm>
            <a:off x="7929722" y="1223588"/>
            <a:ext cx="3794445" cy="529012"/>
          </a:xfrm>
          <a:prstGeom prst="round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Upcoming Dates &amp; Decisions</a:t>
            </a:r>
          </a:p>
        </p:txBody>
      </p:sp>
      <p:cxnSp>
        <p:nvCxnSpPr>
          <p:cNvPr id="17" name="Straight Connector 16">
            <a:extLst>
              <a:ext uri="{FF2B5EF4-FFF2-40B4-BE49-F238E27FC236}">
                <a16:creationId xmlns:a16="http://schemas.microsoft.com/office/drawing/2014/main" id="{D9184EDA-90D4-4574-AB0D-6F0279DE9C2F}"/>
              </a:ext>
            </a:extLst>
          </p:cNvPr>
          <p:cNvCxnSpPr>
            <a:cxnSpLocks/>
          </p:cNvCxnSpPr>
          <p:nvPr/>
        </p:nvCxnSpPr>
        <p:spPr>
          <a:xfrm>
            <a:off x="7783038" y="878379"/>
            <a:ext cx="0" cy="5522421"/>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8" name="Content Placeholder 2">
            <a:extLst>
              <a:ext uri="{FF2B5EF4-FFF2-40B4-BE49-F238E27FC236}">
                <a16:creationId xmlns:a16="http://schemas.microsoft.com/office/drawing/2014/main" id="{18518DAE-AB41-4DE9-B595-4849EF8E482A}"/>
              </a:ext>
            </a:extLst>
          </p:cNvPr>
          <p:cNvSpPr txBox="1">
            <a:spLocks/>
          </p:cNvSpPr>
          <p:nvPr/>
        </p:nvSpPr>
        <p:spPr>
          <a:xfrm>
            <a:off x="7942210" y="1763117"/>
            <a:ext cx="3794760" cy="2266743"/>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r>
              <a:rPr lang="en-US" sz="1400"/>
              <a:t>mm/dd – briefly describe here</a:t>
            </a:r>
          </a:p>
          <a:p>
            <a:pPr marL="233363" lvl="1" indent="-233363">
              <a:spcAft>
                <a:spcPts val="600"/>
              </a:spcAft>
              <a:buClr>
                <a:srgbClr val="005595"/>
              </a:buClr>
              <a:buFont typeface="Arial,Sans-Serif" panose="020B0604020202020204" pitchFamily="34" charset="0"/>
              <a:buChar char="•"/>
              <a:defRPr/>
            </a:pPr>
            <a:endParaRPr lang="en-US" sz="1400"/>
          </a:p>
        </p:txBody>
      </p:sp>
      <p:cxnSp>
        <p:nvCxnSpPr>
          <p:cNvPr id="5" name="Straight Connector 4">
            <a:extLst>
              <a:ext uri="{FF2B5EF4-FFF2-40B4-BE49-F238E27FC236}">
                <a16:creationId xmlns:a16="http://schemas.microsoft.com/office/drawing/2014/main" id="{0DB7D325-F0E7-4E3C-BE83-CADADA88C3D3}"/>
              </a:ext>
            </a:extLst>
          </p:cNvPr>
          <p:cNvCxnSpPr/>
          <p:nvPr/>
        </p:nvCxnSpPr>
        <p:spPr>
          <a:xfrm>
            <a:off x="467833" y="4134054"/>
            <a:ext cx="11280773" cy="0"/>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3" name="Rectangle: Rounded Corners 12">
            <a:extLst>
              <a:ext uri="{FF2B5EF4-FFF2-40B4-BE49-F238E27FC236}">
                <a16:creationId xmlns:a16="http://schemas.microsoft.com/office/drawing/2014/main" id="{4B35E84E-353C-4C17-9C14-C6AC5D910F63}"/>
              </a:ext>
            </a:extLst>
          </p:cNvPr>
          <p:cNvSpPr/>
          <p:nvPr/>
        </p:nvSpPr>
        <p:spPr>
          <a:xfrm>
            <a:off x="7942525" y="4264996"/>
            <a:ext cx="3794445" cy="529012"/>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Goals for Next Year</a:t>
            </a:r>
          </a:p>
        </p:txBody>
      </p:sp>
      <p:sp>
        <p:nvSpPr>
          <p:cNvPr id="19" name="Content Placeholder 2">
            <a:extLst>
              <a:ext uri="{FF2B5EF4-FFF2-40B4-BE49-F238E27FC236}">
                <a16:creationId xmlns:a16="http://schemas.microsoft.com/office/drawing/2014/main" id="{045DF1C4-905E-49DE-BA61-51AD8D2231BD}"/>
              </a:ext>
            </a:extLst>
          </p:cNvPr>
          <p:cNvSpPr txBox="1">
            <a:spLocks/>
          </p:cNvSpPr>
          <p:nvPr/>
        </p:nvSpPr>
        <p:spPr>
          <a:xfrm>
            <a:off x="7942210" y="4792750"/>
            <a:ext cx="3794760"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endParaRPr lang="en-US" sz="1200"/>
          </a:p>
        </p:txBody>
      </p:sp>
      <p:sp>
        <p:nvSpPr>
          <p:cNvPr id="21" name="TextBox 2">
            <a:extLst>
              <a:ext uri="{FF2B5EF4-FFF2-40B4-BE49-F238E27FC236}">
                <a16:creationId xmlns:a16="http://schemas.microsoft.com/office/drawing/2014/main" id="{35AFE4C3-AF7B-4646-AC99-8DFF88C60FA7}"/>
              </a:ext>
            </a:extLst>
          </p:cNvPr>
          <p:cNvSpPr txBox="1">
            <a:spLocks noChangeArrowheads="1"/>
          </p:cNvSpPr>
          <p:nvPr/>
        </p:nvSpPr>
        <p:spPr bwMode="auto">
          <a:xfrm>
            <a:off x="12792" y="12631"/>
            <a:ext cx="45649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0"/>
              </a:spcBef>
              <a:spcAft>
                <a:spcPct val="0"/>
              </a:spcAft>
              <a:buFontTx/>
              <a:buNone/>
            </a:pPr>
            <a:r>
              <a:rPr lang="en-US" altLang="en-US" sz="1800">
                <a:solidFill>
                  <a:schemeClr val="bg1"/>
                </a:solidFill>
                <a:cs typeface="Arial" panose="020B0604020202020204" pitchFamily="34" charset="0"/>
              </a:rPr>
              <a:t>Priority Area 2</a:t>
            </a:r>
          </a:p>
        </p:txBody>
      </p:sp>
      <p:sp>
        <p:nvSpPr>
          <p:cNvPr id="25" name="TextBox 24">
            <a:extLst>
              <a:ext uri="{FF2B5EF4-FFF2-40B4-BE49-F238E27FC236}">
                <a16:creationId xmlns:a16="http://schemas.microsoft.com/office/drawing/2014/main" id="{19539FB7-51BB-4F33-8F6C-99C7FC408C25}"/>
              </a:ext>
            </a:extLst>
          </p:cNvPr>
          <p:cNvSpPr txBox="1"/>
          <p:nvPr/>
        </p:nvSpPr>
        <p:spPr>
          <a:xfrm>
            <a:off x="4577732" y="-29058"/>
            <a:ext cx="1666867" cy="400110"/>
          </a:xfrm>
          <a:prstGeom prst="rect">
            <a:avLst/>
          </a:prstGeom>
          <a:noFill/>
        </p:spPr>
        <p:txBody>
          <a:bodyPr wrap="none" rtlCol="0">
            <a:spAutoFit/>
          </a:bodyPr>
          <a:lstStyle/>
          <a:p>
            <a:pPr algn="l"/>
            <a:r>
              <a:rPr lang="en-US" sz="2000" b="1">
                <a:solidFill>
                  <a:schemeClr val="bg1"/>
                </a:solidFill>
                <a:cs typeface="Times New Roman" panose="02020603050405020304" pitchFamily="18" charset="0"/>
              </a:rPr>
              <a:t>Key Activities</a:t>
            </a:r>
          </a:p>
        </p:txBody>
      </p:sp>
      <p:sp>
        <p:nvSpPr>
          <p:cNvPr id="20" name="TextBox 19">
            <a:extLst>
              <a:ext uri="{FF2B5EF4-FFF2-40B4-BE49-F238E27FC236}">
                <a16:creationId xmlns:a16="http://schemas.microsoft.com/office/drawing/2014/main" id="{D23CBB0E-3F63-4E8D-95FD-6777683F2467}"/>
              </a:ext>
            </a:extLst>
          </p:cNvPr>
          <p:cNvSpPr txBox="1"/>
          <p:nvPr/>
        </p:nvSpPr>
        <p:spPr>
          <a:xfrm>
            <a:off x="11258675" y="7662"/>
            <a:ext cx="825867" cy="369332"/>
          </a:xfrm>
          <a:prstGeom prst="rect">
            <a:avLst/>
          </a:prstGeom>
          <a:noFill/>
        </p:spPr>
        <p:txBody>
          <a:bodyPr wrap="none" rtlCol="0">
            <a:spAutoFit/>
          </a:bodyPr>
          <a:lstStyle/>
          <a:p>
            <a:pPr algn="r"/>
            <a:r>
              <a:rPr lang="en-US">
                <a:solidFill>
                  <a:schemeClr val="bg1"/>
                </a:solidFill>
                <a:latin typeface="Arial" panose="020B0604020202020204" pitchFamily="34" charset="0"/>
                <a:cs typeface="Arial" panose="020B0604020202020204" pitchFamily="34" charset="0"/>
              </a:rPr>
              <a:t>CBHP</a:t>
            </a:r>
          </a:p>
        </p:txBody>
      </p:sp>
      <p:sp>
        <p:nvSpPr>
          <p:cNvPr id="4" name="TextBox 3">
            <a:extLst>
              <a:ext uri="{FF2B5EF4-FFF2-40B4-BE49-F238E27FC236}">
                <a16:creationId xmlns:a16="http://schemas.microsoft.com/office/drawing/2014/main" id="{5689531A-4528-4A69-AB10-18D0B16DEC99}"/>
              </a:ext>
            </a:extLst>
          </p:cNvPr>
          <p:cNvSpPr txBox="1"/>
          <p:nvPr/>
        </p:nvSpPr>
        <p:spPr>
          <a:xfrm>
            <a:off x="457199" y="509047"/>
            <a:ext cx="7165761" cy="369332"/>
          </a:xfrm>
          <a:prstGeom prst="rect">
            <a:avLst/>
          </a:prstGeom>
          <a:noFill/>
        </p:spPr>
        <p:txBody>
          <a:bodyPr wrap="square" rtlCol="0">
            <a:spAutoFit/>
          </a:bodyPr>
          <a:lstStyle/>
          <a:p>
            <a:r>
              <a:rPr lang="en-US"/>
              <a:t>Identify Priority Area:</a:t>
            </a:r>
          </a:p>
        </p:txBody>
      </p:sp>
      <p:sp>
        <p:nvSpPr>
          <p:cNvPr id="2" name="TextBox 1">
            <a:extLst>
              <a:ext uri="{FF2B5EF4-FFF2-40B4-BE49-F238E27FC236}">
                <a16:creationId xmlns:a16="http://schemas.microsoft.com/office/drawing/2014/main" id="{E7746917-69FD-4B4A-91D5-4CF0DC992507}"/>
              </a:ext>
            </a:extLst>
          </p:cNvPr>
          <p:cNvSpPr txBox="1"/>
          <p:nvPr/>
        </p:nvSpPr>
        <p:spPr>
          <a:xfrm>
            <a:off x="7966649" y="4798542"/>
            <a:ext cx="3781957" cy="954107"/>
          </a:xfrm>
          <a:prstGeom prst="rect">
            <a:avLst/>
          </a:prstGeom>
          <a:noFill/>
        </p:spPr>
        <p:txBody>
          <a:bodyPr wrap="square" rtlCol="0">
            <a:spAutoFit/>
          </a:bodyPr>
          <a:lstStyle/>
          <a:p>
            <a:pPr marL="0" lvl="1">
              <a:spcAft>
                <a:spcPts val="300"/>
              </a:spcAft>
              <a:buClr>
                <a:srgbClr val="005595"/>
              </a:buClr>
              <a:defRPr/>
            </a:pPr>
            <a:r>
              <a:rPr lang="en-US" sz="1400"/>
              <a:t>Identify how you will measure whether you are making progress toward your goals. Identify any changes you have made to this priority area since your last submission. </a:t>
            </a:r>
          </a:p>
        </p:txBody>
      </p:sp>
    </p:spTree>
    <p:extLst>
      <p:ext uri="{BB962C8B-B14F-4D97-AF65-F5344CB8AC3E}">
        <p14:creationId xmlns:p14="http://schemas.microsoft.com/office/powerpoint/2010/main" val="4223571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D2BBBE-CFE4-450B-848E-85D9F5D1BB6E}"/>
              </a:ext>
            </a:extLst>
          </p:cNvPr>
          <p:cNvSpPr>
            <a:spLocks noGrp="1"/>
          </p:cNvSpPr>
          <p:nvPr>
            <p:ph idx="1"/>
          </p:nvPr>
        </p:nvSpPr>
        <p:spPr>
          <a:xfrm>
            <a:off x="457200" y="698741"/>
            <a:ext cx="11277600" cy="5460520"/>
          </a:xfrm>
        </p:spPr>
        <p:txBody>
          <a:bodyPr/>
          <a:lstStyle/>
          <a:p>
            <a:r>
              <a:rPr lang="en-US"/>
              <a:t>Please use this space to narrate successes, or challenges that you and your community met during this years planning and collaboration. Describe progress toward SMART goals associated with this priority area and how progress toward these goals is measured. If you have made changes to your priority area since your last CBHP submission, please describe the need for the change, what changes were made, and the new priority area. </a:t>
            </a:r>
          </a:p>
        </p:txBody>
      </p:sp>
      <p:sp>
        <p:nvSpPr>
          <p:cNvPr id="4" name="TextBox 3">
            <a:extLst>
              <a:ext uri="{FF2B5EF4-FFF2-40B4-BE49-F238E27FC236}">
                <a16:creationId xmlns:a16="http://schemas.microsoft.com/office/drawing/2014/main" id="{41DC2AC8-F606-4213-8CBF-E6BF458CCDA5}"/>
              </a:ext>
            </a:extLst>
          </p:cNvPr>
          <p:cNvSpPr txBox="1"/>
          <p:nvPr/>
        </p:nvSpPr>
        <p:spPr>
          <a:xfrm>
            <a:off x="457200" y="0"/>
            <a:ext cx="11277600" cy="400110"/>
          </a:xfrm>
          <a:prstGeom prst="rect">
            <a:avLst/>
          </a:prstGeom>
          <a:noFill/>
        </p:spPr>
        <p:txBody>
          <a:bodyPr wrap="square" rtlCol="0">
            <a:spAutoFit/>
          </a:bodyPr>
          <a:lstStyle/>
          <a:p>
            <a:pPr algn="ctr"/>
            <a:r>
              <a:rPr lang="en-US" sz="2000" b="1">
                <a:solidFill>
                  <a:schemeClr val="bg1"/>
                </a:solidFill>
              </a:rPr>
              <a:t>Commentary</a:t>
            </a:r>
          </a:p>
        </p:txBody>
      </p:sp>
    </p:spTree>
    <p:extLst>
      <p:ext uri="{BB962C8B-B14F-4D97-AF65-F5344CB8AC3E}">
        <p14:creationId xmlns:p14="http://schemas.microsoft.com/office/powerpoint/2010/main" val="153117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434B8E-94C8-450D-BAFA-47BDD9F248D4}"/>
              </a:ext>
            </a:extLst>
          </p:cNvPr>
          <p:cNvSpPr>
            <a:spLocks noGrp="1"/>
          </p:cNvSpPr>
          <p:nvPr>
            <p:ph idx="1"/>
          </p:nvPr>
        </p:nvSpPr>
        <p:spPr>
          <a:xfrm>
            <a:off x="457199" y="1752600"/>
            <a:ext cx="7166343" cy="2381454"/>
          </a:xfrm>
        </p:spPr>
        <p:txBody>
          <a:bodyPr lIns="91440" tIns="45720" rIns="91440" bIns="45720" anchor="t">
            <a:noAutofit/>
          </a:bodyPr>
          <a:lstStyle/>
          <a:p>
            <a:pPr marL="233363" lvl="1" indent="-233363">
              <a:spcAft>
                <a:spcPts val="600"/>
              </a:spcAft>
              <a:buClr>
                <a:srgbClr val="005595"/>
              </a:buClr>
              <a:buFont typeface="Arial,Sans-Serif" panose="020B0604020202020204" pitchFamily="34" charset="0"/>
              <a:defRPr/>
            </a:pPr>
            <a:r>
              <a:rPr lang="en-US" sz="1400"/>
              <a:t>Outline specific strategic actions / milestones that are in motion or recently achieved. Identify any measurable outcomes toward the goals of your priority area.</a:t>
            </a:r>
          </a:p>
          <a:p>
            <a:pPr marL="233363" lvl="1" indent="-233363">
              <a:spcAft>
                <a:spcPts val="600"/>
              </a:spcAft>
              <a:buClr>
                <a:srgbClr val="005595"/>
              </a:buClr>
              <a:buFont typeface="Arial,Sans-Serif" panose="020B0604020202020204" pitchFamily="34" charset="0"/>
              <a:defRPr/>
            </a:pPr>
            <a:endParaRPr lang="en-US" sz="1400"/>
          </a:p>
        </p:txBody>
      </p:sp>
      <p:sp>
        <p:nvSpPr>
          <p:cNvPr id="10" name="Rectangle: Rounded Corners 9">
            <a:extLst>
              <a:ext uri="{FF2B5EF4-FFF2-40B4-BE49-F238E27FC236}">
                <a16:creationId xmlns:a16="http://schemas.microsoft.com/office/drawing/2014/main" id="{E00895D3-3FA2-4566-824E-AF7D3B28F2C9}"/>
              </a:ext>
            </a:extLst>
          </p:cNvPr>
          <p:cNvSpPr/>
          <p:nvPr/>
        </p:nvSpPr>
        <p:spPr>
          <a:xfrm>
            <a:off x="467833" y="1224845"/>
            <a:ext cx="5369441" cy="529012"/>
          </a:xfrm>
          <a:prstGeom prst="roundRect">
            <a:avLst/>
          </a:prstGeom>
          <a:gradFill flip="none" rotWithShape="1">
            <a:gsLst>
              <a:gs pos="0">
                <a:schemeClr val="tx2">
                  <a:lumMod val="60000"/>
                  <a:lumOff val="40000"/>
                </a:schemeClr>
              </a:gs>
              <a:gs pos="48000">
                <a:schemeClr val="tx2">
                  <a:lumMod val="40000"/>
                  <a:lumOff val="60000"/>
                </a:schemeClr>
              </a:gs>
              <a:gs pos="100000">
                <a:schemeClr val="tx2">
                  <a:lumMod val="20000"/>
                  <a:lumOff val="8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Key Actions, Milestones &amp; Data Synopsis</a:t>
            </a:r>
          </a:p>
        </p:txBody>
      </p:sp>
      <p:sp>
        <p:nvSpPr>
          <p:cNvPr id="12" name="Content Placeholder 2">
            <a:extLst>
              <a:ext uri="{FF2B5EF4-FFF2-40B4-BE49-F238E27FC236}">
                <a16:creationId xmlns:a16="http://schemas.microsoft.com/office/drawing/2014/main" id="{2A511892-F6DF-4DA9-A01F-1805AD90C1DA}"/>
              </a:ext>
            </a:extLst>
          </p:cNvPr>
          <p:cNvSpPr txBox="1">
            <a:spLocks/>
          </p:cNvSpPr>
          <p:nvPr/>
        </p:nvSpPr>
        <p:spPr>
          <a:xfrm>
            <a:off x="467833" y="4792751"/>
            <a:ext cx="7155127"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spcAft>
                <a:spcPts val="300"/>
              </a:spcAft>
              <a:buClr>
                <a:srgbClr val="005595"/>
              </a:buClr>
              <a:buNone/>
              <a:defRPr/>
            </a:pPr>
            <a:r>
              <a:rPr lang="en-US" sz="1400" b="1"/>
              <a:t>Community Engagement:</a:t>
            </a:r>
            <a:endParaRPr lang="en-US" sz="1400"/>
          </a:p>
          <a:p>
            <a:pPr marL="457200" lvl="2" indent="-233045">
              <a:spcAft>
                <a:spcPts val="300"/>
              </a:spcAft>
              <a:buClr>
                <a:srgbClr val="005595"/>
              </a:buClr>
              <a:buFont typeface="Courier New" panose="02070309020205020404" pitchFamily="49" charset="0"/>
              <a:buChar char="o"/>
              <a:defRPr/>
            </a:pPr>
            <a:r>
              <a:rPr lang="en-US" sz="1200"/>
              <a:t>Describe how you have engaged your community about this priority area since your last progress report. List initiatives, issues, challenges, insights &amp; opportunities here. This could include community engagement involving consumers of services, advisory groups, service providers and/or other subject matter experts. </a:t>
            </a:r>
            <a:endParaRPr lang="en-US" sz="1200">
              <a:cs typeface="Calibri"/>
            </a:endParaRPr>
          </a:p>
          <a:p>
            <a:pPr marL="0" lvl="1" indent="0">
              <a:spcAft>
                <a:spcPts val="300"/>
              </a:spcAft>
              <a:buClr>
                <a:srgbClr val="005595"/>
              </a:buClr>
              <a:buNone/>
              <a:defRPr/>
            </a:pPr>
            <a:r>
              <a:rPr lang="en-US" sz="1400" b="1"/>
              <a:t>Service Quality:</a:t>
            </a:r>
            <a:endParaRPr lang="en-US" sz="1400"/>
          </a:p>
          <a:p>
            <a:pPr marL="457200" lvl="2" indent="-233045">
              <a:spcAft>
                <a:spcPts val="300"/>
              </a:spcAft>
              <a:buClr>
                <a:srgbClr val="005595"/>
              </a:buClr>
              <a:buFont typeface="Courier New" panose="02070309020205020404" pitchFamily="49" charset="0"/>
              <a:buChar char="o"/>
              <a:defRPr/>
            </a:pPr>
            <a:r>
              <a:rPr lang="en-US" sz="1200"/>
              <a:t>Describe how this priority area has or will contributed to improving behavioral health service quality in the community. </a:t>
            </a:r>
            <a:endParaRPr lang="en-US" sz="1400">
              <a:cs typeface="Calibri" panose="020F0502020204030204"/>
            </a:endParaRPr>
          </a:p>
        </p:txBody>
      </p:sp>
      <p:sp>
        <p:nvSpPr>
          <p:cNvPr id="14" name="Rectangle: Rounded Corners 13">
            <a:extLst>
              <a:ext uri="{FF2B5EF4-FFF2-40B4-BE49-F238E27FC236}">
                <a16:creationId xmlns:a16="http://schemas.microsoft.com/office/drawing/2014/main" id="{19062EAD-5E85-4B32-AF7F-8DB1A5419472}"/>
              </a:ext>
            </a:extLst>
          </p:cNvPr>
          <p:cNvSpPr/>
          <p:nvPr/>
        </p:nvSpPr>
        <p:spPr>
          <a:xfrm>
            <a:off x="478466" y="4264996"/>
            <a:ext cx="5358807" cy="529012"/>
          </a:xfrm>
          <a:prstGeom prst="round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Engagement Activities</a:t>
            </a:r>
          </a:p>
        </p:txBody>
      </p:sp>
      <p:sp>
        <p:nvSpPr>
          <p:cNvPr id="16" name="Rectangle: Rounded Corners 15">
            <a:extLst>
              <a:ext uri="{FF2B5EF4-FFF2-40B4-BE49-F238E27FC236}">
                <a16:creationId xmlns:a16="http://schemas.microsoft.com/office/drawing/2014/main" id="{D45ABD28-35AA-443B-A227-2D15A5DBFA48}"/>
              </a:ext>
            </a:extLst>
          </p:cNvPr>
          <p:cNvSpPr/>
          <p:nvPr/>
        </p:nvSpPr>
        <p:spPr>
          <a:xfrm>
            <a:off x="7929722" y="1223588"/>
            <a:ext cx="3794445" cy="529012"/>
          </a:xfrm>
          <a:prstGeom prst="round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2000" b="1"/>
              <a:t>Upcoming Dates &amp; Decisions</a:t>
            </a:r>
          </a:p>
        </p:txBody>
      </p:sp>
      <p:cxnSp>
        <p:nvCxnSpPr>
          <p:cNvPr id="17" name="Straight Connector 16">
            <a:extLst>
              <a:ext uri="{FF2B5EF4-FFF2-40B4-BE49-F238E27FC236}">
                <a16:creationId xmlns:a16="http://schemas.microsoft.com/office/drawing/2014/main" id="{D9184EDA-90D4-4574-AB0D-6F0279DE9C2F}"/>
              </a:ext>
            </a:extLst>
          </p:cNvPr>
          <p:cNvCxnSpPr>
            <a:cxnSpLocks/>
          </p:cNvCxnSpPr>
          <p:nvPr/>
        </p:nvCxnSpPr>
        <p:spPr>
          <a:xfrm>
            <a:off x="7783038" y="878379"/>
            <a:ext cx="0" cy="5522421"/>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8" name="Content Placeholder 2">
            <a:extLst>
              <a:ext uri="{FF2B5EF4-FFF2-40B4-BE49-F238E27FC236}">
                <a16:creationId xmlns:a16="http://schemas.microsoft.com/office/drawing/2014/main" id="{18518DAE-AB41-4DE9-B595-4849EF8E482A}"/>
              </a:ext>
            </a:extLst>
          </p:cNvPr>
          <p:cNvSpPr txBox="1">
            <a:spLocks/>
          </p:cNvSpPr>
          <p:nvPr/>
        </p:nvSpPr>
        <p:spPr>
          <a:xfrm>
            <a:off x="7942210" y="1763117"/>
            <a:ext cx="3794760" cy="2266743"/>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r>
              <a:rPr lang="en-US" sz="1400"/>
              <a:t>mm/dd – briefly describe here</a:t>
            </a:r>
          </a:p>
          <a:p>
            <a:pPr marL="233363" lvl="1" indent="-233363">
              <a:spcAft>
                <a:spcPts val="600"/>
              </a:spcAft>
              <a:buClr>
                <a:srgbClr val="005595"/>
              </a:buClr>
              <a:buFont typeface="Arial,Sans-Serif" panose="020B0604020202020204" pitchFamily="34" charset="0"/>
              <a:buChar char="•"/>
              <a:defRPr/>
            </a:pPr>
            <a:endParaRPr lang="en-US" sz="1400"/>
          </a:p>
        </p:txBody>
      </p:sp>
      <p:cxnSp>
        <p:nvCxnSpPr>
          <p:cNvPr id="5" name="Straight Connector 4">
            <a:extLst>
              <a:ext uri="{FF2B5EF4-FFF2-40B4-BE49-F238E27FC236}">
                <a16:creationId xmlns:a16="http://schemas.microsoft.com/office/drawing/2014/main" id="{0DB7D325-F0E7-4E3C-BE83-CADADA88C3D3}"/>
              </a:ext>
            </a:extLst>
          </p:cNvPr>
          <p:cNvCxnSpPr/>
          <p:nvPr/>
        </p:nvCxnSpPr>
        <p:spPr>
          <a:xfrm>
            <a:off x="467833" y="4134054"/>
            <a:ext cx="11280773" cy="0"/>
          </a:xfrm>
          <a:prstGeom prst="line">
            <a:avLst/>
          </a:prstGeom>
          <a:ln w="12700">
            <a:solidFill>
              <a:schemeClr val="bg1">
                <a:lumMod val="65000"/>
              </a:schemeClr>
            </a:solidFill>
            <a:prstDash val="sysDash"/>
          </a:ln>
        </p:spPr>
        <p:style>
          <a:lnRef idx="1">
            <a:schemeClr val="dk1"/>
          </a:lnRef>
          <a:fillRef idx="0">
            <a:schemeClr val="dk1"/>
          </a:fillRef>
          <a:effectRef idx="0">
            <a:schemeClr val="dk1"/>
          </a:effectRef>
          <a:fontRef idx="minor">
            <a:schemeClr val="tx1"/>
          </a:fontRef>
        </p:style>
      </p:cxnSp>
      <p:sp>
        <p:nvSpPr>
          <p:cNvPr id="13" name="Rectangle: Rounded Corners 12">
            <a:extLst>
              <a:ext uri="{FF2B5EF4-FFF2-40B4-BE49-F238E27FC236}">
                <a16:creationId xmlns:a16="http://schemas.microsoft.com/office/drawing/2014/main" id="{4B35E84E-353C-4C17-9C14-C6AC5D910F63}"/>
              </a:ext>
            </a:extLst>
          </p:cNvPr>
          <p:cNvSpPr/>
          <p:nvPr/>
        </p:nvSpPr>
        <p:spPr>
          <a:xfrm>
            <a:off x="7942525" y="4264996"/>
            <a:ext cx="3794445" cy="529012"/>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ctr"/>
          <a:lstStyle/>
          <a:p>
            <a:r>
              <a:rPr lang="en-US" sz="2000" b="1"/>
              <a:t>Goals for Next Year</a:t>
            </a:r>
          </a:p>
        </p:txBody>
      </p:sp>
      <p:sp>
        <p:nvSpPr>
          <p:cNvPr id="19" name="Content Placeholder 2">
            <a:extLst>
              <a:ext uri="{FF2B5EF4-FFF2-40B4-BE49-F238E27FC236}">
                <a16:creationId xmlns:a16="http://schemas.microsoft.com/office/drawing/2014/main" id="{045DF1C4-905E-49DE-BA61-51AD8D2231BD}"/>
              </a:ext>
            </a:extLst>
          </p:cNvPr>
          <p:cNvSpPr txBox="1">
            <a:spLocks/>
          </p:cNvSpPr>
          <p:nvPr/>
        </p:nvSpPr>
        <p:spPr>
          <a:xfrm>
            <a:off x="7942210" y="4792750"/>
            <a:ext cx="3794760" cy="1608049"/>
          </a:xfrm>
          <a:prstGeom prst="rect">
            <a:avLst/>
          </a:prstGeom>
        </p:spPr>
        <p:txBody>
          <a:bodyPr lIns="91440" tIns="45720" rIns="91440" bIns="45720" anchor="t">
            <a:noAutofit/>
          </a:bodyPr>
          <a:lstStyle>
            <a:lvl1pPr marL="0" indent="0" algn="l" defTabSz="914400" rtl="0" eaLnBrk="1" latinLnBrk="0" hangingPunct="1">
              <a:lnSpc>
                <a:spcPct val="100000"/>
              </a:lnSpc>
              <a:spcBef>
                <a:spcPts val="0"/>
              </a:spcBef>
              <a:spcAft>
                <a:spcPts val="1200"/>
              </a:spcAft>
              <a:buClr>
                <a:schemeClr val="accent1"/>
              </a:buClr>
              <a:buSzPct val="100000"/>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3363" lvl="1" indent="-233363">
              <a:spcAft>
                <a:spcPts val="600"/>
              </a:spcAft>
              <a:buClr>
                <a:srgbClr val="005595"/>
              </a:buClr>
              <a:buFont typeface="Arial,Sans-Serif" panose="020B0604020202020204" pitchFamily="34" charset="0"/>
              <a:buChar char="•"/>
              <a:defRPr/>
            </a:pPr>
            <a:endParaRPr lang="en-US" sz="1200"/>
          </a:p>
        </p:txBody>
      </p:sp>
      <p:sp>
        <p:nvSpPr>
          <p:cNvPr id="21" name="TextBox 2">
            <a:extLst>
              <a:ext uri="{FF2B5EF4-FFF2-40B4-BE49-F238E27FC236}">
                <a16:creationId xmlns:a16="http://schemas.microsoft.com/office/drawing/2014/main" id="{35AFE4C3-AF7B-4646-AC99-8DFF88C60FA7}"/>
              </a:ext>
            </a:extLst>
          </p:cNvPr>
          <p:cNvSpPr txBox="1">
            <a:spLocks noChangeArrowheads="1"/>
          </p:cNvSpPr>
          <p:nvPr/>
        </p:nvSpPr>
        <p:spPr bwMode="auto">
          <a:xfrm>
            <a:off x="12792" y="12631"/>
            <a:ext cx="45649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0"/>
              </a:spcBef>
              <a:spcAft>
                <a:spcPct val="0"/>
              </a:spcAft>
              <a:buFontTx/>
              <a:buNone/>
            </a:pPr>
            <a:r>
              <a:rPr lang="en-US" altLang="en-US" sz="1800">
                <a:solidFill>
                  <a:schemeClr val="bg1"/>
                </a:solidFill>
                <a:cs typeface="Arial" panose="020B0604020202020204" pitchFamily="34" charset="0"/>
              </a:rPr>
              <a:t>Priority Area 3</a:t>
            </a:r>
          </a:p>
        </p:txBody>
      </p:sp>
      <p:sp>
        <p:nvSpPr>
          <p:cNvPr id="25" name="TextBox 24">
            <a:extLst>
              <a:ext uri="{FF2B5EF4-FFF2-40B4-BE49-F238E27FC236}">
                <a16:creationId xmlns:a16="http://schemas.microsoft.com/office/drawing/2014/main" id="{19539FB7-51BB-4F33-8F6C-99C7FC408C25}"/>
              </a:ext>
            </a:extLst>
          </p:cNvPr>
          <p:cNvSpPr txBox="1"/>
          <p:nvPr/>
        </p:nvSpPr>
        <p:spPr>
          <a:xfrm>
            <a:off x="4577732" y="-29058"/>
            <a:ext cx="1666867" cy="400110"/>
          </a:xfrm>
          <a:prstGeom prst="rect">
            <a:avLst/>
          </a:prstGeom>
          <a:noFill/>
        </p:spPr>
        <p:txBody>
          <a:bodyPr wrap="none" rtlCol="0">
            <a:spAutoFit/>
          </a:bodyPr>
          <a:lstStyle/>
          <a:p>
            <a:pPr algn="l"/>
            <a:r>
              <a:rPr lang="en-US" sz="2000" b="1">
                <a:solidFill>
                  <a:schemeClr val="bg1"/>
                </a:solidFill>
                <a:cs typeface="Times New Roman" panose="02020603050405020304" pitchFamily="18" charset="0"/>
              </a:rPr>
              <a:t>Key Activities</a:t>
            </a:r>
          </a:p>
        </p:txBody>
      </p:sp>
      <p:sp>
        <p:nvSpPr>
          <p:cNvPr id="20" name="TextBox 19">
            <a:extLst>
              <a:ext uri="{FF2B5EF4-FFF2-40B4-BE49-F238E27FC236}">
                <a16:creationId xmlns:a16="http://schemas.microsoft.com/office/drawing/2014/main" id="{D23CBB0E-3F63-4E8D-95FD-6777683F2467}"/>
              </a:ext>
            </a:extLst>
          </p:cNvPr>
          <p:cNvSpPr txBox="1"/>
          <p:nvPr/>
        </p:nvSpPr>
        <p:spPr>
          <a:xfrm>
            <a:off x="11258675" y="7662"/>
            <a:ext cx="825867" cy="369332"/>
          </a:xfrm>
          <a:prstGeom prst="rect">
            <a:avLst/>
          </a:prstGeom>
          <a:noFill/>
        </p:spPr>
        <p:txBody>
          <a:bodyPr wrap="none" rtlCol="0">
            <a:spAutoFit/>
          </a:bodyPr>
          <a:lstStyle/>
          <a:p>
            <a:pPr algn="r"/>
            <a:r>
              <a:rPr lang="en-US">
                <a:solidFill>
                  <a:schemeClr val="bg1"/>
                </a:solidFill>
                <a:latin typeface="Arial" panose="020B0604020202020204" pitchFamily="34" charset="0"/>
                <a:cs typeface="Arial" panose="020B0604020202020204" pitchFamily="34" charset="0"/>
              </a:rPr>
              <a:t>CBHP</a:t>
            </a:r>
          </a:p>
        </p:txBody>
      </p:sp>
      <p:sp>
        <p:nvSpPr>
          <p:cNvPr id="4" name="TextBox 3">
            <a:extLst>
              <a:ext uri="{FF2B5EF4-FFF2-40B4-BE49-F238E27FC236}">
                <a16:creationId xmlns:a16="http://schemas.microsoft.com/office/drawing/2014/main" id="{5689531A-4528-4A69-AB10-18D0B16DEC99}"/>
              </a:ext>
            </a:extLst>
          </p:cNvPr>
          <p:cNvSpPr txBox="1"/>
          <p:nvPr/>
        </p:nvSpPr>
        <p:spPr>
          <a:xfrm>
            <a:off x="457199" y="509047"/>
            <a:ext cx="7165761" cy="369332"/>
          </a:xfrm>
          <a:prstGeom prst="rect">
            <a:avLst/>
          </a:prstGeom>
          <a:noFill/>
        </p:spPr>
        <p:txBody>
          <a:bodyPr wrap="square" rtlCol="0">
            <a:spAutoFit/>
          </a:bodyPr>
          <a:lstStyle/>
          <a:p>
            <a:r>
              <a:rPr lang="en-US"/>
              <a:t>Identify Priority Area:</a:t>
            </a:r>
          </a:p>
        </p:txBody>
      </p:sp>
      <p:sp>
        <p:nvSpPr>
          <p:cNvPr id="6" name="TextBox 5">
            <a:extLst>
              <a:ext uri="{FF2B5EF4-FFF2-40B4-BE49-F238E27FC236}">
                <a16:creationId xmlns:a16="http://schemas.microsoft.com/office/drawing/2014/main" id="{8D5CC0CB-7B68-40C9-9A15-444F2AF15A55}"/>
              </a:ext>
            </a:extLst>
          </p:cNvPr>
          <p:cNvSpPr txBox="1"/>
          <p:nvPr/>
        </p:nvSpPr>
        <p:spPr>
          <a:xfrm>
            <a:off x="7942210" y="4792750"/>
            <a:ext cx="3794445" cy="954107"/>
          </a:xfrm>
          <a:prstGeom prst="rect">
            <a:avLst/>
          </a:prstGeom>
          <a:noFill/>
        </p:spPr>
        <p:txBody>
          <a:bodyPr wrap="square" rtlCol="0">
            <a:spAutoFit/>
          </a:bodyPr>
          <a:lstStyle/>
          <a:p>
            <a:pPr marL="0" lvl="1">
              <a:spcAft>
                <a:spcPts val="300"/>
              </a:spcAft>
              <a:buClr>
                <a:srgbClr val="005595"/>
              </a:buClr>
              <a:defRPr/>
            </a:pPr>
            <a:r>
              <a:rPr lang="en-US" sz="1400"/>
              <a:t>Identify how you will measure whether you are making progress toward your goals. Identify any changes you have made to this priority area since your last submission. </a:t>
            </a:r>
          </a:p>
        </p:txBody>
      </p:sp>
    </p:spTree>
    <p:extLst>
      <p:ext uri="{BB962C8B-B14F-4D97-AF65-F5344CB8AC3E}">
        <p14:creationId xmlns:p14="http://schemas.microsoft.com/office/powerpoint/2010/main" val="3025931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D2BBBE-CFE4-450B-848E-85D9F5D1BB6E}"/>
              </a:ext>
            </a:extLst>
          </p:cNvPr>
          <p:cNvSpPr>
            <a:spLocks noGrp="1"/>
          </p:cNvSpPr>
          <p:nvPr>
            <p:ph idx="1"/>
          </p:nvPr>
        </p:nvSpPr>
        <p:spPr>
          <a:xfrm>
            <a:off x="457200" y="698741"/>
            <a:ext cx="11277600" cy="5460520"/>
          </a:xfrm>
        </p:spPr>
        <p:txBody>
          <a:bodyPr/>
          <a:lstStyle/>
          <a:p>
            <a:r>
              <a:rPr lang="en-US"/>
              <a:t>Please use this space to narrate successes, or challenges that you and your community met during this years planning and collaboration. Describe progress toward SMART goals associated with this priority area and how progress toward these goals is measured. If you have made changes to your priority area since your last CBHP submission, please describe the need for the change, what changes were made, and the new priority area. </a:t>
            </a:r>
          </a:p>
        </p:txBody>
      </p:sp>
      <p:sp>
        <p:nvSpPr>
          <p:cNvPr id="4" name="TextBox 3">
            <a:extLst>
              <a:ext uri="{FF2B5EF4-FFF2-40B4-BE49-F238E27FC236}">
                <a16:creationId xmlns:a16="http://schemas.microsoft.com/office/drawing/2014/main" id="{41DC2AC8-F606-4213-8CBF-E6BF458CCDA5}"/>
              </a:ext>
            </a:extLst>
          </p:cNvPr>
          <p:cNvSpPr txBox="1"/>
          <p:nvPr/>
        </p:nvSpPr>
        <p:spPr>
          <a:xfrm>
            <a:off x="457200" y="0"/>
            <a:ext cx="11277600" cy="400110"/>
          </a:xfrm>
          <a:prstGeom prst="rect">
            <a:avLst/>
          </a:prstGeom>
          <a:noFill/>
        </p:spPr>
        <p:txBody>
          <a:bodyPr wrap="square" rtlCol="0">
            <a:spAutoFit/>
          </a:bodyPr>
          <a:lstStyle/>
          <a:p>
            <a:pPr algn="ctr"/>
            <a:r>
              <a:rPr lang="en-US" sz="2000" b="1">
                <a:solidFill>
                  <a:schemeClr val="bg1"/>
                </a:solidFill>
              </a:rPr>
              <a:t>Commentary</a:t>
            </a:r>
          </a:p>
        </p:txBody>
      </p:sp>
    </p:spTree>
    <p:extLst>
      <p:ext uri="{BB962C8B-B14F-4D97-AF65-F5344CB8AC3E}">
        <p14:creationId xmlns:p14="http://schemas.microsoft.com/office/powerpoint/2010/main" val="17980699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FC3AD29F9C3BA4492D9BCF45F3C0A51" ma:contentTypeVersion="37" ma:contentTypeDescription="Create a new document." ma:contentTypeScope="" ma:versionID="a36605b39db9826d7c4dfc6e0a892691">
  <xsd:schema xmlns:xsd="http://www.w3.org/2001/XMLSchema" xmlns:xs="http://www.w3.org/2001/XMLSchema" xmlns:p="http://schemas.microsoft.com/office/2006/metadata/properties" xmlns:ns1="47be7094-86b6-4c75-87da-a9bfd340ff09" xmlns:ns2="http://schemas.microsoft.com/sharepoint/v3" xmlns:ns3="59da1016-2a1b-4f8a-9768-d7a4932f6f16" targetNamespace="http://schemas.microsoft.com/office/2006/metadata/properties" ma:root="true" ma:fieldsID="ec1a67e2a5ab42d89f5210e610b1a202" ns1:_="" ns2:_="" ns3:_="">
    <xsd:import namespace="47be7094-86b6-4c75-87da-a9bfd340ff09"/>
    <xsd:import namespace="http://schemas.microsoft.com/sharepoint/v3"/>
    <xsd:import namespace="59da1016-2a1b-4f8a-9768-d7a4932f6f16"/>
    <xsd:element name="properties">
      <xsd:complexType>
        <xsd:sequence>
          <xsd:element name="documentManagement">
            <xsd:complexType>
              <xsd:all>
                <xsd:element ref="ns1:Contractor" minOccurs="0"/>
                <xsd:element ref="ns1:documentType"/>
                <xsd:element ref="ns1:Category" minOccurs="0"/>
                <xsd:element ref="ns1:Effective_x0020_date" minOccurs="0"/>
                <xsd:element ref="ns1:Meta_x0020_Description" minOccurs="0"/>
                <xsd:element ref="ns1:Meta_x0020_Keywords" minOccurs="0"/>
                <xsd:element ref="ns2:URL" minOccurs="0"/>
                <xsd:element ref="ns3:IACategory" minOccurs="0"/>
                <xsd:element ref="ns3:IATopic" minOccurs="0"/>
                <xsd:element ref="ns2:RoutingRuleDescription" minOccurs="0"/>
                <xsd:element ref="ns3:IASubtopic" minOccurs="0"/>
                <xsd:element ref="ns3:DocumentExpirationDate" minOccurs="0"/>
                <xsd:element ref="ns3:SharedWithUsers" minOccurs="0"/>
                <xsd:element ref="ns1:Archive" minOccurs="0"/>
                <xsd:element ref="ns1:Contract_x0020_topic" minOccurs="0"/>
                <xsd:element ref="ns1:Hi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be7094-86b6-4c75-87da-a9bfd340ff09" elementFormDefault="qualified">
    <xsd:import namespace="http://schemas.microsoft.com/office/2006/documentManagement/types"/>
    <xsd:import namespace="http://schemas.microsoft.com/office/infopath/2007/PartnerControls"/>
    <xsd:element name="Contractor" ma:index="0" nillable="true" ma:displayName="Contractor" ma:default="CCO" ma:description="Choose whether this is a CCO or DCO deliverable. This determines which deliverables page the document will display on." ma:internalName="Contractor" ma:requiredMultiChoice="true">
      <xsd:complexType>
        <xsd:complexContent>
          <xsd:extension base="dms:MultiChoice">
            <xsd:sequence>
              <xsd:element name="Value" maxOccurs="unbounded" minOccurs="0" nillable="true">
                <xsd:simpleType>
                  <xsd:restriction base="dms:Choice">
                    <xsd:enumeration value="CCO"/>
                    <xsd:enumeration value="DCO"/>
                  </xsd:restriction>
                </xsd:simpleType>
              </xsd:element>
            </xsd:sequence>
          </xsd:extension>
        </xsd:complexContent>
      </xsd:complexType>
    </xsd:element>
    <xsd:element name="documentType" ma:index="3" ma:displayName="Document Type" ma:default="Guidance" ma:description="Select the type of document you are posting" ma:format="Dropdown" ma:internalName="documentType" ma:readOnly="false">
      <xsd:simpleType>
        <xsd:restriction base="dms:Choice">
          <xsd:enumeration value="Attestation form"/>
          <xsd:enumeration value="Evaluation criteria"/>
          <xsd:enumeration value="Guidance"/>
          <xsd:enumeration value="Report Template"/>
          <xsd:enumeration value="Procedure"/>
          <xsd:enumeration value="Resource"/>
          <xsd:enumeration value="Letter of Intent"/>
          <xsd:enumeration value="Contract"/>
        </xsd:restriction>
      </xsd:simpleType>
    </xsd:element>
    <xsd:element name="Category" ma:index="4" nillable="true" ma:displayName="Category" ma:default="Other Reports" ma:description="Select the document category" ma:internalName="Category">
      <xsd:complexType>
        <xsd:complexContent>
          <xsd:extension base="dms:MultiChoice">
            <xsd:sequence>
              <xsd:element name="Value" maxOccurs="unbounded" minOccurs="0" nillable="true">
                <xsd:simpleType>
                  <xsd:restriction base="dms:Choice">
                    <xsd:enumeration value="Deliverable"/>
                    <xsd:enumeration value="Annual Behavioral Health Report"/>
                    <xsd:enumeration value="Financial"/>
                    <xsd:enumeration value="Other Reports"/>
                    <xsd:enumeration value="References in Contract"/>
                    <xsd:enumeration value="Executed Contract"/>
                    <xsd:enumeration value="Templates"/>
                  </xsd:restriction>
                </xsd:simpleType>
              </xsd:element>
            </xsd:sequence>
          </xsd:extension>
        </xsd:complexContent>
      </xsd:complexType>
    </xsd:element>
    <xsd:element name="Effective_x0020_date" ma:index="5" nillable="true" ma:displayName="Effective date" ma:format="DateOnly" ma:internalName="Effective_x0020_date" ma:readOnly="false">
      <xsd:simpleType>
        <xsd:restriction base="dms:DateTime"/>
      </xsd:simpleType>
    </xsd:element>
    <xsd:element name="Meta_x0020_Description" ma:index="6" nillable="true" ma:displayName="Meta Description" ma:hidden="true" ma:internalName="Meta_x0020_Description" ma:readOnly="false">
      <xsd:simpleType>
        <xsd:restriction base="dms:Text"/>
      </xsd:simpleType>
    </xsd:element>
    <xsd:element name="Meta_x0020_Keywords" ma:index="7" nillable="true" ma:displayName="Meta Keywords" ma:internalName="Meta_x0020_Keywords" ma:readOnly="false">
      <xsd:simpleType>
        <xsd:restriction base="dms:Text"/>
      </xsd:simpleType>
    </xsd:element>
    <xsd:element name="Archive" ma:index="22" nillable="true" ma:displayName="Archive" ma:default="0" ma:description="Mark this box if the document needs to move to the Archive page." ma:internalName="Archive">
      <xsd:simpleType>
        <xsd:restriction base="dms:Boolean"/>
      </xsd:simpleType>
    </xsd:element>
    <xsd:element name="Contract_x0020_topic" ma:index="23" nillable="true" ma:displayName="Deliverable type" ma:description="What deliverable category does this relate to in the Contract?" ma:format="Dropdown" ma:internalName="Contract_x0020_topic">
      <xsd:simpleType>
        <xsd:restriction base="dms:Choice">
          <xsd:enumeration value="Behavioral Health"/>
          <xsd:enumeration value="Care Coordination"/>
          <xsd:enumeration value="Community Engagement"/>
          <xsd:enumeration value="Encounter &amp; Enrollment Data"/>
          <xsd:enumeration value="External Quality Review"/>
          <xsd:enumeration value="Financial"/>
          <xsd:enumeration value="Fraud, Waste &amp; Abuse"/>
          <xsd:enumeration value="Grievances &amp; Appeals"/>
          <xsd:enumeration value="Health Equity"/>
          <xsd:enumeration value="Health Information Systems"/>
          <xsd:enumeration value="Member Materials"/>
          <xsd:enumeration value="NEMT/Transportation"/>
          <xsd:enumeration value="Network Adequacy"/>
          <xsd:enumeration value="Operations"/>
          <xsd:enumeration value="Organizational"/>
          <xsd:enumeration value="Pharmacy"/>
          <xsd:enumeration value="Pharmacy Benefits Manager"/>
          <xsd:enumeration value="Quality Improvement"/>
          <xsd:enumeration value="Subcontractor &amp; Provider"/>
        </xsd:restriction>
      </xsd:simpleType>
    </xsd:element>
    <xsd:element name="Hide" ma:index="24" nillable="true" ma:displayName="Hide" ma:default="0" ma:description="Mark this box if you don't want this document to display in web parts (e.g., document library view)" ma:internalName="Hid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RoutingRuleDescription" ma:index="17" nillable="true" ma:displayName="Description" ma:description="Leave blank - Not required" ma:hidden="true" ma:internalName="RoutingRuleDescription"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15" nillable="true" ma:displayName="IA Category" ma:format="Dropdown" ma:hidden="true"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16" nillable="true" ma:displayName="IA Topic" ma:format="Dropdown" ma:hidden="true"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18" nillable="true" ma:displayName="IA Subtopic" ma:format="Dropdown" ma:hidden="true"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19" nillable="true" ma:displayName="Document Expiration Date" ma:format="DateOnly" ma:hidden="true" ma:internalName="DocumentExpirationDate" ma:readOnly="false">
      <xsd:simpleType>
        <xsd:restriction base="dms:DateTime"/>
      </xsd:simple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2"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Effective_x0020_date xmlns="47be7094-86b6-4c75-87da-a9bfd340ff09">2023-10-02T07:00:00+00:00</Effective_x0020_date>
    <Contract_x0020_topic xmlns="47be7094-86b6-4c75-87da-a9bfd340ff09">Behavioral Health</Contract_x0020_topic>
    <DocumentExpirationDate xmlns="59da1016-2a1b-4f8a-9768-d7a4932f6f16" xsi:nil="true"/>
    <IATopic xmlns="59da1016-2a1b-4f8a-9768-d7a4932f6f16" xsi:nil="true"/>
    <Archive xmlns="47be7094-86b6-4c75-87da-a9bfd340ff09">true</Archive>
    <documentType xmlns="47be7094-86b6-4c75-87da-a9bfd340ff09">Report Template</documentType>
    <Meta_x0020_Keywords xmlns="47be7094-86b6-4c75-87da-a9bfd340ff09" xsi:nil="true"/>
    <URL xmlns="http://schemas.microsoft.com/sharepoint/v3">
      <Url>https://www-auth.oregon.gov/oha/HSD/OHP/CCO/CBHP%20Progress%20Reporting%20Template-NL-Final-10.2.23.pptx</Url>
      <Description>CBHP Reporting Template, 10-2023</Description>
    </URL>
    <IASubtopic xmlns="59da1016-2a1b-4f8a-9768-d7a4932f6f16" xsi:nil="true"/>
    <Category xmlns="47be7094-86b6-4c75-87da-a9bfd340ff09">
      <Value>Other Reports</Value>
    </Category>
    <RoutingRuleDescription xmlns="http://schemas.microsoft.com/sharepoint/v3" xsi:nil="true"/>
    <Contractor xmlns="47be7094-86b6-4c75-87da-a9bfd340ff09">
      <Value>CCO</Value>
    </Contractor>
    <Meta_x0020_Description xmlns="47be7094-86b6-4c75-87da-a9bfd340ff09" xsi:nil="true"/>
    <Hide xmlns="47be7094-86b6-4c75-87da-a9bfd340ff09">false</Hide>
  </documentManagement>
</p:properties>
</file>

<file path=customXml/itemProps1.xml><?xml version="1.0" encoding="utf-8"?>
<ds:datastoreItem xmlns:ds="http://schemas.openxmlformats.org/officeDocument/2006/customXml" ds:itemID="{1EB20C56-4125-458F-BE10-851D8C6B13E8}"/>
</file>

<file path=customXml/itemProps2.xml><?xml version="1.0" encoding="utf-8"?>
<ds:datastoreItem xmlns:ds="http://schemas.openxmlformats.org/officeDocument/2006/customXml" ds:itemID="{EC8A1C38-E754-473C-ABA2-0C402963FF58}">
  <ds:schemaRefs>
    <ds:schemaRef ds:uri="http://schemas.microsoft.com/sharepoint/v3/contenttype/forms"/>
  </ds:schemaRefs>
</ds:datastoreItem>
</file>

<file path=customXml/itemProps3.xml><?xml version="1.0" encoding="utf-8"?>
<ds:datastoreItem xmlns:ds="http://schemas.openxmlformats.org/officeDocument/2006/customXml" ds:itemID="{812B08CA-2A5F-497E-8C9F-8FAC3D48348C}">
  <ds:schemaRefs>
    <ds:schemaRef ds:uri="49116a3d-2020-44d4-90c4-33665b76aba6"/>
    <ds:schemaRef ds:uri="6e34eea8-72b6-4b16-84b2-a7899fa9881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872</Words>
  <Application>Microsoft Office PowerPoint</Application>
  <PresentationFormat>Widescreen</PresentationFormat>
  <Paragraphs>74</Paragraphs>
  <Slides>10</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Arial,Sans-Serif</vt:lpstr>
      <vt:lpstr>Calibri</vt:lpstr>
      <vt:lpstr>Calibri Light</vt:lpstr>
      <vt:lpstr>Courier New</vt:lpstr>
      <vt:lpstr>Times</vt:lpstr>
      <vt:lpstr>Times New Roman</vt:lpstr>
      <vt:lpstr>Office Theme</vt:lpstr>
      <vt:lpstr>CCO Name Reporting Period: July 2022-June 2023</vt:lpstr>
      <vt:lpstr>About CCO (brief description of the CCO as you would include in an “about us” section on your website).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CBHP Reporting Template, 10-2023</dc:title>
  <dc:creator>Griffin Sher</dc:creator>
  <cp:lastModifiedBy>Lervick Nicholas</cp:lastModifiedBy>
  <cp:revision>3</cp:revision>
  <dcterms:created xsi:type="dcterms:W3CDTF">2022-11-07T19:37:31Z</dcterms:created>
  <dcterms:modified xsi:type="dcterms:W3CDTF">2023-10-02T23:08:52Z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0x0101004FC3AD29F9C3BA4492D9BCF45F3C0A51</vt:lpwstr>
  </property>
  <property fmtid="{D5CDD505-2E9C-101B-9397-08002B2CF9AE}" pid="3" name="MediaServiceImageTags">
    <vt:lpwstr/>
  </property>
  <property fmtid="{D5CDD505-2E9C-101B-9397-08002B2CF9AE}" pid="4" name="WorkflowChangePath">
    <vt:lpwstr>dff07ce7-2fe0-44e5-9d33-eb01c4950507,7;dff07ce7-2fe0-44e5-9d33-eb01c4950507,9;</vt:lpwstr>
  </property>
</Properties>
</file>