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14"/>
  </p:notesMasterIdLst>
  <p:handoutMasterIdLst>
    <p:handoutMasterId r:id="rId15"/>
  </p:handoutMasterIdLst>
  <p:sldIdLst>
    <p:sldId id="256" r:id="rId2"/>
    <p:sldId id="367" r:id="rId3"/>
    <p:sldId id="301" r:id="rId4"/>
    <p:sldId id="369" r:id="rId5"/>
    <p:sldId id="373" r:id="rId6"/>
    <p:sldId id="370" r:id="rId7"/>
    <p:sldId id="327" r:id="rId8"/>
    <p:sldId id="384" r:id="rId9"/>
    <p:sldId id="381" r:id="rId10"/>
    <p:sldId id="382" r:id="rId11"/>
    <p:sldId id="380" r:id="rId12"/>
    <p:sldId id="38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342" autoAdjust="0"/>
  </p:normalViewPr>
  <p:slideViewPr>
    <p:cSldViewPr snapToGrid="0">
      <p:cViewPr varScale="1">
        <p:scale>
          <a:sx n="59" d="100"/>
          <a:sy n="59" d="100"/>
        </p:scale>
        <p:origin x="964" y="64"/>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F79617-2718-45AE-AC68-106F10D69A78}"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D82686F2-1F65-450C-9DD0-1957DF38C4C6}">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We are excited to be partnering with you all on this treatment follow-up evaluation initiated by the Oregon Health Authority. </a:t>
          </a:r>
          <a:endParaRPr lang="en-US" sz="1800" dirty="0"/>
        </a:p>
      </dgm:t>
    </dgm:pt>
    <dgm:pt modelId="{9F6A33A4-48EB-41FD-9E30-DA3056B7CCB2}" type="parTrans" cxnId="{4C13F23D-36D5-4288-AC77-EEA5EB6E73AB}">
      <dgm:prSet/>
      <dgm:spPr/>
      <dgm:t>
        <a:bodyPr/>
        <a:lstStyle/>
        <a:p>
          <a:endParaRPr lang="en-US" sz="1800"/>
        </a:p>
      </dgm:t>
    </dgm:pt>
    <dgm:pt modelId="{01410F5D-8A1F-4EB0-BD7B-6C2934721832}" type="sibTrans" cxnId="{4C13F23D-36D5-4288-AC77-EEA5EB6E73AB}">
      <dgm:prSet/>
      <dgm:spPr/>
      <dgm:t>
        <a:bodyPr/>
        <a:lstStyle/>
        <a:p>
          <a:endParaRPr lang="en-US" sz="1800"/>
        </a:p>
      </dgm:t>
    </dgm:pt>
    <dgm:pt modelId="{DA9F1334-F67C-46A0-907B-58A2C184F602}">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Data collected will be used to evaluate program effectiveness and inform any changes that can improve client outcomes and experiences.</a:t>
          </a:r>
          <a:endParaRPr lang="en-US" sz="1800" dirty="0"/>
        </a:p>
      </dgm:t>
    </dgm:pt>
    <dgm:pt modelId="{F2702D65-078C-47FB-A5E2-9D9EF2A8F6BE}" type="parTrans" cxnId="{B91D2B80-282F-4B38-A381-B736898DBBC8}">
      <dgm:prSet/>
      <dgm:spPr/>
      <dgm:t>
        <a:bodyPr/>
        <a:lstStyle/>
        <a:p>
          <a:endParaRPr lang="en-US" sz="1800"/>
        </a:p>
      </dgm:t>
    </dgm:pt>
    <dgm:pt modelId="{8E9BB839-F453-4E16-9AB2-9B3D067D9C83}" type="sibTrans" cxnId="{B91D2B80-282F-4B38-A381-B736898DBBC8}">
      <dgm:prSet/>
      <dgm:spPr/>
      <dgm:t>
        <a:bodyPr/>
        <a:lstStyle/>
        <a:p>
          <a:endParaRPr lang="en-US" sz="1800"/>
        </a:p>
      </dgm:t>
    </dgm:pt>
    <dgm:pt modelId="{39D24186-C87F-4F34-AAC2-79927836C6B0}">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This project is only possible if we work as a team. This webinar will introduce the project and outline your role as a treatment provider.</a:t>
          </a:r>
          <a:endParaRPr lang="en-US" sz="1800" dirty="0"/>
        </a:p>
      </dgm:t>
    </dgm:pt>
    <dgm:pt modelId="{0AB86FA2-2E63-43EB-995F-21D1BFE9C532}" type="parTrans" cxnId="{EA02348D-8E25-4733-AF6B-4C7771B168CA}">
      <dgm:prSet/>
      <dgm:spPr/>
      <dgm:t>
        <a:bodyPr/>
        <a:lstStyle/>
        <a:p>
          <a:endParaRPr lang="en-US" sz="1800"/>
        </a:p>
      </dgm:t>
    </dgm:pt>
    <dgm:pt modelId="{BC6DF67F-BFCF-4F81-8F0E-42E4AE342091}" type="sibTrans" cxnId="{EA02348D-8E25-4733-AF6B-4C7771B168CA}">
      <dgm:prSet/>
      <dgm:spPr/>
      <dgm:t>
        <a:bodyPr/>
        <a:lstStyle/>
        <a:p>
          <a:endParaRPr lang="en-US" sz="1800"/>
        </a:p>
      </dgm:t>
    </dgm:pt>
    <dgm:pt modelId="{F1AB1F5D-6140-4E4B-B842-30409F545900}" type="pres">
      <dgm:prSet presAssocID="{06F79617-2718-45AE-AC68-106F10D69A78}" presName="linear" presStyleCnt="0">
        <dgm:presLayoutVars>
          <dgm:animLvl val="lvl"/>
          <dgm:resizeHandles val="exact"/>
        </dgm:presLayoutVars>
      </dgm:prSet>
      <dgm:spPr/>
    </dgm:pt>
    <dgm:pt modelId="{B56BF2D0-A629-46E1-8A7C-8240C51AD3CB}" type="pres">
      <dgm:prSet presAssocID="{D82686F2-1F65-450C-9DD0-1957DF38C4C6}" presName="parentText" presStyleLbl="node1" presStyleIdx="0" presStyleCnt="3" custScaleY="118873">
        <dgm:presLayoutVars>
          <dgm:chMax val="0"/>
          <dgm:bulletEnabled val="1"/>
        </dgm:presLayoutVars>
      </dgm:prSet>
      <dgm:spPr/>
    </dgm:pt>
    <dgm:pt modelId="{56C4CCA9-0F18-4FBB-83CF-8B8D485C2650}" type="pres">
      <dgm:prSet presAssocID="{01410F5D-8A1F-4EB0-BD7B-6C2934721832}" presName="spacer" presStyleCnt="0"/>
      <dgm:spPr/>
    </dgm:pt>
    <dgm:pt modelId="{73B75F53-6F51-4245-96B8-932AB724BCA5}" type="pres">
      <dgm:prSet presAssocID="{DA9F1334-F67C-46A0-907B-58A2C184F602}" presName="parentText" presStyleLbl="node1" presStyleIdx="1" presStyleCnt="3" custScaleY="118873">
        <dgm:presLayoutVars>
          <dgm:chMax val="0"/>
          <dgm:bulletEnabled val="1"/>
        </dgm:presLayoutVars>
      </dgm:prSet>
      <dgm:spPr/>
    </dgm:pt>
    <dgm:pt modelId="{AE8F366C-AADB-406A-B30E-C1E99C48FEE9}" type="pres">
      <dgm:prSet presAssocID="{8E9BB839-F453-4E16-9AB2-9B3D067D9C83}" presName="spacer" presStyleCnt="0"/>
      <dgm:spPr/>
    </dgm:pt>
    <dgm:pt modelId="{B48E6C7D-A289-464A-8BEE-3FCC4874258E}" type="pres">
      <dgm:prSet presAssocID="{39D24186-C87F-4F34-AAC2-79927836C6B0}" presName="parentText" presStyleLbl="node1" presStyleIdx="2" presStyleCnt="3" custScaleY="118873">
        <dgm:presLayoutVars>
          <dgm:chMax val="0"/>
          <dgm:bulletEnabled val="1"/>
        </dgm:presLayoutVars>
      </dgm:prSet>
      <dgm:spPr/>
    </dgm:pt>
  </dgm:ptLst>
  <dgm:cxnLst>
    <dgm:cxn modelId="{4C13F23D-36D5-4288-AC77-EEA5EB6E73AB}" srcId="{06F79617-2718-45AE-AC68-106F10D69A78}" destId="{D82686F2-1F65-450C-9DD0-1957DF38C4C6}" srcOrd="0" destOrd="0" parTransId="{9F6A33A4-48EB-41FD-9E30-DA3056B7CCB2}" sibTransId="{01410F5D-8A1F-4EB0-BD7B-6C2934721832}"/>
    <dgm:cxn modelId="{4E07114B-7F78-42EA-9A7E-6404B8B5CA22}" type="presOf" srcId="{DA9F1334-F67C-46A0-907B-58A2C184F602}" destId="{73B75F53-6F51-4245-96B8-932AB724BCA5}" srcOrd="0" destOrd="0" presId="urn:microsoft.com/office/officeart/2005/8/layout/vList2"/>
    <dgm:cxn modelId="{1CBC244B-CE5D-43C8-B345-55FD3CA61031}" type="presOf" srcId="{39D24186-C87F-4F34-AAC2-79927836C6B0}" destId="{B48E6C7D-A289-464A-8BEE-3FCC4874258E}" srcOrd="0" destOrd="0" presId="urn:microsoft.com/office/officeart/2005/8/layout/vList2"/>
    <dgm:cxn modelId="{B91D2B80-282F-4B38-A381-B736898DBBC8}" srcId="{06F79617-2718-45AE-AC68-106F10D69A78}" destId="{DA9F1334-F67C-46A0-907B-58A2C184F602}" srcOrd="1" destOrd="0" parTransId="{F2702D65-078C-47FB-A5E2-9D9EF2A8F6BE}" sibTransId="{8E9BB839-F453-4E16-9AB2-9B3D067D9C83}"/>
    <dgm:cxn modelId="{EA02348D-8E25-4733-AF6B-4C7771B168CA}" srcId="{06F79617-2718-45AE-AC68-106F10D69A78}" destId="{39D24186-C87F-4F34-AAC2-79927836C6B0}" srcOrd="2" destOrd="0" parTransId="{0AB86FA2-2E63-43EB-995F-21D1BFE9C532}" sibTransId="{BC6DF67F-BFCF-4F81-8F0E-42E4AE342091}"/>
    <dgm:cxn modelId="{0D1674F1-99B3-448A-864C-C02457E117C8}" type="presOf" srcId="{06F79617-2718-45AE-AC68-106F10D69A78}" destId="{F1AB1F5D-6140-4E4B-B842-30409F545900}" srcOrd="0" destOrd="0" presId="urn:microsoft.com/office/officeart/2005/8/layout/vList2"/>
    <dgm:cxn modelId="{BB5B95FF-EC17-472A-BC27-B4D931E51683}" type="presOf" srcId="{D82686F2-1F65-450C-9DD0-1957DF38C4C6}" destId="{B56BF2D0-A629-46E1-8A7C-8240C51AD3CB}" srcOrd="0" destOrd="0" presId="urn:microsoft.com/office/officeart/2005/8/layout/vList2"/>
    <dgm:cxn modelId="{8E997C27-9CA5-477C-8BAA-F01E5F27B552}" type="presParOf" srcId="{F1AB1F5D-6140-4E4B-B842-30409F545900}" destId="{B56BF2D0-A629-46E1-8A7C-8240C51AD3CB}" srcOrd="0" destOrd="0" presId="urn:microsoft.com/office/officeart/2005/8/layout/vList2"/>
    <dgm:cxn modelId="{CF56C31D-6583-4816-AEE3-118E04231E20}" type="presParOf" srcId="{F1AB1F5D-6140-4E4B-B842-30409F545900}" destId="{56C4CCA9-0F18-4FBB-83CF-8B8D485C2650}" srcOrd="1" destOrd="0" presId="urn:microsoft.com/office/officeart/2005/8/layout/vList2"/>
    <dgm:cxn modelId="{A2633838-706D-45A2-BE8F-80B0A65EEA6B}" type="presParOf" srcId="{F1AB1F5D-6140-4E4B-B842-30409F545900}" destId="{73B75F53-6F51-4245-96B8-932AB724BCA5}" srcOrd="2" destOrd="0" presId="urn:microsoft.com/office/officeart/2005/8/layout/vList2"/>
    <dgm:cxn modelId="{3428DE75-33E6-41BF-9FFA-A98B8E214F6A}" type="presParOf" srcId="{F1AB1F5D-6140-4E4B-B842-30409F545900}" destId="{AE8F366C-AADB-406A-B30E-C1E99C48FEE9}" srcOrd="3" destOrd="0" presId="urn:microsoft.com/office/officeart/2005/8/layout/vList2"/>
    <dgm:cxn modelId="{48BE48EB-2830-437F-B62F-14EA5DA56907}" type="presParOf" srcId="{F1AB1F5D-6140-4E4B-B842-30409F545900}" destId="{B48E6C7D-A289-464A-8BEE-3FCC4874258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4329B0-CC68-4E65-8112-E3CC250A989C}" type="doc">
      <dgm:prSet loTypeId="urn:microsoft.com/office/officeart/2005/8/layout/process3" loCatId="process" qsTypeId="urn:microsoft.com/office/officeart/2005/8/quickstyle/simple1" qsCatId="simple" csTypeId="urn:microsoft.com/office/officeart/2005/8/colors/accent1_4" csCatId="accent1" phldr="1"/>
      <dgm:spPr/>
      <dgm:t>
        <a:bodyPr/>
        <a:lstStyle/>
        <a:p>
          <a:endParaRPr lang="en-US"/>
        </a:p>
      </dgm:t>
    </dgm:pt>
    <dgm:pt modelId="{E7531EE4-77F4-422B-B65F-D424FFF6F80C}">
      <dgm:prSet phldrT="[Text]"/>
      <dgm:spPr/>
      <dgm:t>
        <a:bodyPr/>
        <a:lstStyle/>
        <a:p>
          <a:r>
            <a:rPr lang="en-US" dirty="0"/>
            <a:t>INTRODUCE PROJECT TO NEW CLIENTS </a:t>
          </a:r>
        </a:p>
        <a:p>
          <a:r>
            <a:rPr lang="en-US" dirty="0"/>
            <a:t>(JULY 1)</a:t>
          </a:r>
        </a:p>
      </dgm:t>
    </dgm:pt>
    <dgm:pt modelId="{C5273014-FC5A-4EAB-A7F4-371CADEC9275}" type="parTrans" cxnId="{CE5DB7AF-0867-46A1-8A69-8879EA251C3C}">
      <dgm:prSet/>
      <dgm:spPr/>
      <dgm:t>
        <a:bodyPr/>
        <a:lstStyle/>
        <a:p>
          <a:endParaRPr lang="en-US"/>
        </a:p>
      </dgm:t>
    </dgm:pt>
    <dgm:pt modelId="{334F25CF-F056-46F2-97BA-C168CCF740DF}" type="sibTrans" cxnId="{CE5DB7AF-0867-46A1-8A69-8879EA251C3C}">
      <dgm:prSet/>
      <dgm:spPr/>
      <dgm:t>
        <a:bodyPr/>
        <a:lstStyle/>
        <a:p>
          <a:endParaRPr lang="en-US"/>
        </a:p>
      </dgm:t>
    </dgm:pt>
    <dgm:pt modelId="{E8E71A5F-C33B-4270-95BD-E70354D8EF26}">
      <dgm:prSet phldrT="[Text]"/>
      <dgm:spPr/>
      <dgm:t>
        <a:bodyPr/>
        <a:lstStyle/>
        <a:p>
          <a:r>
            <a:rPr lang="en-US" dirty="0"/>
            <a:t>Discuss benefits of participation</a:t>
          </a:r>
        </a:p>
      </dgm:t>
    </dgm:pt>
    <dgm:pt modelId="{AE700675-8142-4E66-A6C5-5AA46C51A639}" type="parTrans" cxnId="{FDD78D72-A662-43F5-A893-43283D6AA2C8}">
      <dgm:prSet/>
      <dgm:spPr/>
      <dgm:t>
        <a:bodyPr/>
        <a:lstStyle/>
        <a:p>
          <a:endParaRPr lang="en-US"/>
        </a:p>
      </dgm:t>
    </dgm:pt>
    <dgm:pt modelId="{445220FD-336D-42E5-925B-3C5B1DAA7415}" type="sibTrans" cxnId="{FDD78D72-A662-43F5-A893-43283D6AA2C8}">
      <dgm:prSet/>
      <dgm:spPr/>
      <dgm:t>
        <a:bodyPr/>
        <a:lstStyle/>
        <a:p>
          <a:endParaRPr lang="en-US"/>
        </a:p>
      </dgm:t>
    </dgm:pt>
    <dgm:pt modelId="{E0DD21A2-120E-4DEB-A431-BD11843F0457}">
      <dgm:prSet phldrT="[Text]"/>
      <dgm:spPr/>
      <dgm:t>
        <a:bodyPr/>
        <a:lstStyle/>
        <a:p>
          <a:r>
            <a:rPr lang="en-US" dirty="0"/>
            <a:t>INFORMED CONSENT (provided by evaluation team)</a:t>
          </a:r>
        </a:p>
      </dgm:t>
    </dgm:pt>
    <dgm:pt modelId="{34891E77-81EE-4CF6-A989-45628CE31731}" type="parTrans" cxnId="{FA121A07-D30F-428B-AC5A-4DC97B06ADE3}">
      <dgm:prSet/>
      <dgm:spPr/>
      <dgm:t>
        <a:bodyPr/>
        <a:lstStyle/>
        <a:p>
          <a:endParaRPr lang="en-US"/>
        </a:p>
      </dgm:t>
    </dgm:pt>
    <dgm:pt modelId="{EA9EEB43-A42B-479B-9939-DC07F8FBFD13}" type="sibTrans" cxnId="{FA121A07-D30F-428B-AC5A-4DC97B06ADE3}">
      <dgm:prSet/>
      <dgm:spPr/>
      <dgm:t>
        <a:bodyPr/>
        <a:lstStyle/>
        <a:p>
          <a:endParaRPr lang="en-US"/>
        </a:p>
      </dgm:t>
    </dgm:pt>
    <dgm:pt modelId="{08823CEA-A94E-4003-8E18-B455760623EB}">
      <dgm:prSet phldrT="[Text]"/>
      <dgm:spPr/>
      <dgm:t>
        <a:bodyPr/>
        <a:lstStyle/>
        <a:p>
          <a:r>
            <a:rPr lang="en-US" dirty="0"/>
            <a:t>Clients can opt in or decline to participate</a:t>
          </a:r>
        </a:p>
      </dgm:t>
    </dgm:pt>
    <dgm:pt modelId="{CE3C4109-9E13-41EC-A21F-BADD858C4A49}" type="parTrans" cxnId="{4995142B-E179-4DC4-A7DC-8558A76530E4}">
      <dgm:prSet/>
      <dgm:spPr/>
      <dgm:t>
        <a:bodyPr/>
        <a:lstStyle/>
        <a:p>
          <a:endParaRPr lang="en-US"/>
        </a:p>
      </dgm:t>
    </dgm:pt>
    <dgm:pt modelId="{868981AB-07B3-40E4-9764-A7BA15A3E817}" type="sibTrans" cxnId="{4995142B-E179-4DC4-A7DC-8558A76530E4}">
      <dgm:prSet/>
      <dgm:spPr/>
      <dgm:t>
        <a:bodyPr/>
        <a:lstStyle/>
        <a:p>
          <a:endParaRPr lang="en-US"/>
        </a:p>
      </dgm:t>
    </dgm:pt>
    <dgm:pt modelId="{EB325F1C-2817-44B9-ABA7-007B26BF4684}">
      <dgm:prSet phldrT="[Text]"/>
      <dgm:spPr/>
      <dgm:t>
        <a:bodyPr/>
        <a:lstStyle/>
        <a:p>
          <a:r>
            <a:rPr lang="en-US" dirty="0"/>
            <a:t>ENCOURAGE RETENTION</a:t>
          </a:r>
        </a:p>
      </dgm:t>
    </dgm:pt>
    <dgm:pt modelId="{F3EE8741-8C37-495D-B2B1-39BAE195473D}" type="parTrans" cxnId="{2DBE14E6-664C-49AE-8491-6D24D9E2C725}">
      <dgm:prSet/>
      <dgm:spPr/>
      <dgm:t>
        <a:bodyPr/>
        <a:lstStyle/>
        <a:p>
          <a:endParaRPr lang="en-US"/>
        </a:p>
      </dgm:t>
    </dgm:pt>
    <dgm:pt modelId="{BB3E3E5D-C386-4F1B-BBAF-EDEDD48039ED}" type="sibTrans" cxnId="{2DBE14E6-664C-49AE-8491-6D24D9E2C725}">
      <dgm:prSet/>
      <dgm:spPr/>
      <dgm:t>
        <a:bodyPr/>
        <a:lstStyle/>
        <a:p>
          <a:endParaRPr lang="en-US"/>
        </a:p>
      </dgm:t>
    </dgm:pt>
    <dgm:pt modelId="{EE4FF3BC-C4DA-4A99-BAA2-B3321BC9DB6F}">
      <dgm:prSet phldrT="[Text]"/>
      <dgm:spPr/>
      <dgm:t>
        <a:bodyPr/>
        <a:lstStyle/>
        <a:p>
          <a:r>
            <a:rPr lang="en-US" dirty="0"/>
            <a:t>Fax or secure email consent form</a:t>
          </a:r>
        </a:p>
      </dgm:t>
    </dgm:pt>
    <dgm:pt modelId="{DA7F340F-AD4A-4585-BB55-C0BEAD95DC27}" type="parTrans" cxnId="{BCA30758-1A98-43E5-917B-45DC662D2A1C}">
      <dgm:prSet/>
      <dgm:spPr/>
      <dgm:t>
        <a:bodyPr/>
        <a:lstStyle/>
        <a:p>
          <a:endParaRPr lang="en-US"/>
        </a:p>
      </dgm:t>
    </dgm:pt>
    <dgm:pt modelId="{4482E50A-930D-4259-A40C-070975E57112}" type="sibTrans" cxnId="{BCA30758-1A98-43E5-917B-45DC662D2A1C}">
      <dgm:prSet/>
      <dgm:spPr/>
      <dgm:t>
        <a:bodyPr/>
        <a:lstStyle/>
        <a:p>
          <a:endParaRPr lang="en-US"/>
        </a:p>
      </dgm:t>
    </dgm:pt>
    <dgm:pt modelId="{5D15979C-3326-4A6B-8C9B-1E95FF9803CC}">
      <dgm:prSet phldrT="[Text]"/>
      <dgm:spPr/>
      <dgm:t>
        <a:bodyPr/>
        <a:lstStyle/>
        <a:p>
          <a:r>
            <a:rPr lang="en-US" dirty="0"/>
            <a:t>If client agrees to enroll, encourage answering calls:</a:t>
          </a:r>
        </a:p>
      </dgm:t>
    </dgm:pt>
    <dgm:pt modelId="{6CB35971-FCDC-467E-A8BD-9A8EC0000392}" type="parTrans" cxnId="{CCA19D55-7C5B-4CD9-A3A6-3363E6CF878D}">
      <dgm:prSet/>
      <dgm:spPr/>
      <dgm:t>
        <a:bodyPr/>
        <a:lstStyle/>
        <a:p>
          <a:endParaRPr lang="en-US"/>
        </a:p>
      </dgm:t>
    </dgm:pt>
    <dgm:pt modelId="{B9A8A704-25F0-40D7-98D9-50F4FA2AFA4B}" type="sibTrans" cxnId="{CCA19D55-7C5B-4CD9-A3A6-3363E6CF878D}">
      <dgm:prSet/>
      <dgm:spPr/>
      <dgm:t>
        <a:bodyPr/>
        <a:lstStyle/>
        <a:p>
          <a:endParaRPr lang="en-US"/>
        </a:p>
      </dgm:t>
    </dgm:pt>
    <dgm:pt modelId="{C7C7B3BC-6ED9-40DB-ADAA-607018C51749}">
      <dgm:prSet phldrT="[Text]"/>
      <dgm:spPr/>
      <dgm:t>
        <a:bodyPr/>
        <a:lstStyle/>
        <a:p>
          <a:r>
            <a:rPr lang="en-US" dirty="0"/>
            <a:t>Call Paige in session to introduce</a:t>
          </a:r>
        </a:p>
      </dgm:t>
    </dgm:pt>
    <dgm:pt modelId="{C3B1BF38-B8CD-4F28-B403-E79FDEBC13FA}" type="parTrans" cxnId="{B9E79277-217F-4D7B-B3CC-7D25A917CD64}">
      <dgm:prSet/>
      <dgm:spPr/>
      <dgm:t>
        <a:bodyPr/>
        <a:lstStyle/>
        <a:p>
          <a:endParaRPr lang="en-US"/>
        </a:p>
      </dgm:t>
    </dgm:pt>
    <dgm:pt modelId="{637993BB-B7A5-4ADE-A411-66DA94CE9FEA}" type="sibTrans" cxnId="{B9E79277-217F-4D7B-B3CC-7D25A917CD64}">
      <dgm:prSet/>
      <dgm:spPr/>
      <dgm:t>
        <a:bodyPr/>
        <a:lstStyle/>
        <a:p>
          <a:endParaRPr lang="en-US"/>
        </a:p>
      </dgm:t>
    </dgm:pt>
    <dgm:pt modelId="{51A16155-ED74-4B87-8A29-62C9E1B571E5}">
      <dgm:prSet phldrT="[Text]"/>
      <dgm:spPr/>
      <dgm:t>
        <a:bodyPr/>
        <a:lstStyle/>
        <a:p>
          <a:r>
            <a:rPr lang="en-US" dirty="0"/>
            <a:t>Encourage client to program Paige’s number (503-270-3902) into their phone</a:t>
          </a:r>
        </a:p>
      </dgm:t>
    </dgm:pt>
    <dgm:pt modelId="{4A7E1C78-D264-4068-BD4F-9C61498BF3B1}" type="parTrans" cxnId="{0A928242-D98E-402E-B169-E8F63D85FCD7}">
      <dgm:prSet/>
      <dgm:spPr/>
      <dgm:t>
        <a:bodyPr/>
        <a:lstStyle/>
        <a:p>
          <a:endParaRPr lang="en-US"/>
        </a:p>
      </dgm:t>
    </dgm:pt>
    <dgm:pt modelId="{B0EDFBBC-0E05-4E33-BED4-F49D34276C45}" type="sibTrans" cxnId="{0A928242-D98E-402E-B169-E8F63D85FCD7}">
      <dgm:prSet/>
      <dgm:spPr/>
      <dgm:t>
        <a:bodyPr/>
        <a:lstStyle/>
        <a:p>
          <a:endParaRPr lang="en-US"/>
        </a:p>
      </dgm:t>
    </dgm:pt>
    <dgm:pt modelId="{9EF6390A-752C-4664-8104-0AB4FBF1BE1F}">
      <dgm:prSet phldrT="[Text]"/>
      <dgm:spPr/>
      <dgm:t>
        <a:bodyPr/>
        <a:lstStyle/>
        <a:p>
          <a:r>
            <a:rPr lang="en-US" dirty="0"/>
            <a:t>Orient client to project</a:t>
          </a:r>
        </a:p>
      </dgm:t>
    </dgm:pt>
    <dgm:pt modelId="{6CF43B8F-490F-4AD1-9689-C9F6DD2E7C1F}" type="parTrans" cxnId="{6B247715-5A6B-4E97-8AD8-A6E8D015EFD9}">
      <dgm:prSet/>
      <dgm:spPr/>
      <dgm:t>
        <a:bodyPr/>
        <a:lstStyle/>
        <a:p>
          <a:endParaRPr lang="en-US"/>
        </a:p>
      </dgm:t>
    </dgm:pt>
    <dgm:pt modelId="{3AA3A704-525A-4E41-9F09-B446BB7E883B}" type="sibTrans" cxnId="{6B247715-5A6B-4E97-8AD8-A6E8D015EFD9}">
      <dgm:prSet/>
      <dgm:spPr/>
      <dgm:t>
        <a:bodyPr/>
        <a:lstStyle/>
        <a:p>
          <a:endParaRPr lang="en-US"/>
        </a:p>
      </dgm:t>
    </dgm:pt>
    <dgm:pt modelId="{A8E796BF-89D6-42B6-8D6C-E308AF0551BD}">
      <dgm:prSet phldrT="[Text]"/>
      <dgm:spPr/>
      <dgm:t>
        <a:bodyPr/>
        <a:lstStyle/>
        <a:p>
          <a:r>
            <a:rPr lang="en-US" dirty="0"/>
            <a:t>Can enroll a client at anytime; however, at treatment enrollment is ideal</a:t>
          </a:r>
        </a:p>
      </dgm:t>
    </dgm:pt>
    <dgm:pt modelId="{37FC5D2D-7DE5-4B2C-AEA7-36DAB175E3FD}" type="parTrans" cxnId="{682F0925-94E5-45AB-BB96-97473210AD32}">
      <dgm:prSet/>
      <dgm:spPr/>
      <dgm:t>
        <a:bodyPr/>
        <a:lstStyle/>
        <a:p>
          <a:endParaRPr lang="en-US"/>
        </a:p>
      </dgm:t>
    </dgm:pt>
    <dgm:pt modelId="{84E61CFC-35FA-4687-9B5A-BC418543A72E}" type="sibTrans" cxnId="{682F0925-94E5-45AB-BB96-97473210AD32}">
      <dgm:prSet/>
      <dgm:spPr/>
      <dgm:t>
        <a:bodyPr/>
        <a:lstStyle/>
        <a:p>
          <a:endParaRPr lang="en-US"/>
        </a:p>
      </dgm:t>
    </dgm:pt>
    <dgm:pt modelId="{C35E3E05-4FFF-4862-A988-1DCA876CD059}">
      <dgm:prSet phldrT="[Text]"/>
      <dgm:spPr/>
      <dgm:t>
        <a:bodyPr/>
        <a:lstStyle/>
        <a:p>
          <a:r>
            <a:rPr lang="en-US" dirty="0"/>
            <a:t>Even after treatment ends, we can be a source of support and accountability</a:t>
          </a:r>
        </a:p>
      </dgm:t>
    </dgm:pt>
    <dgm:pt modelId="{C3BD32FD-CDAA-48A7-B61C-80BD9E76582C}" type="parTrans" cxnId="{C7170878-7F18-4A94-97A9-716ECC6C7099}">
      <dgm:prSet/>
      <dgm:spPr/>
      <dgm:t>
        <a:bodyPr/>
        <a:lstStyle/>
        <a:p>
          <a:endParaRPr lang="en-US"/>
        </a:p>
      </dgm:t>
    </dgm:pt>
    <dgm:pt modelId="{BE0B572D-D597-472E-B969-ABC3FC40ADFA}" type="sibTrans" cxnId="{C7170878-7F18-4A94-97A9-716ECC6C7099}">
      <dgm:prSet/>
      <dgm:spPr/>
      <dgm:t>
        <a:bodyPr/>
        <a:lstStyle/>
        <a:p>
          <a:endParaRPr lang="en-US"/>
        </a:p>
      </dgm:t>
    </dgm:pt>
    <dgm:pt modelId="{44A84F0F-3DE7-4E5E-AF6C-059F66F0553F}">
      <dgm:prSet phldrT="[Text]"/>
      <dgm:spPr/>
      <dgm:t>
        <a:bodyPr/>
        <a:lstStyle/>
        <a:p>
          <a:r>
            <a:rPr lang="en-US" dirty="0"/>
            <a:t>Ask about the survey experience</a:t>
          </a:r>
        </a:p>
      </dgm:t>
    </dgm:pt>
    <dgm:pt modelId="{C36DF3AF-4D99-419C-B5CE-688DDF7947D6}" type="parTrans" cxnId="{43482B4B-3EE4-4840-864E-71CA13556E8B}">
      <dgm:prSet/>
      <dgm:spPr/>
      <dgm:t>
        <a:bodyPr/>
        <a:lstStyle/>
        <a:p>
          <a:endParaRPr lang="en-US"/>
        </a:p>
      </dgm:t>
    </dgm:pt>
    <dgm:pt modelId="{53F2DC2C-7FD9-401A-888E-F5C095931D01}" type="sibTrans" cxnId="{43482B4B-3EE4-4840-864E-71CA13556E8B}">
      <dgm:prSet/>
      <dgm:spPr/>
      <dgm:t>
        <a:bodyPr/>
        <a:lstStyle/>
        <a:p>
          <a:endParaRPr lang="en-US"/>
        </a:p>
      </dgm:t>
    </dgm:pt>
    <dgm:pt modelId="{9218B5B7-C753-4D02-8C73-F66DE7151980}">
      <dgm:prSet phldrT="[Text]"/>
      <dgm:spPr/>
      <dgm:t>
        <a:bodyPr/>
        <a:lstStyle/>
        <a:p>
          <a:r>
            <a:rPr lang="en-US" dirty="0"/>
            <a:t>If they are thinking about dropped out, revisit the benefits and talk about what they think</a:t>
          </a:r>
        </a:p>
      </dgm:t>
    </dgm:pt>
    <dgm:pt modelId="{28E013FC-DB19-444D-B279-0FD72B22CA13}" type="parTrans" cxnId="{DF40839E-5EF8-4D19-8130-8288A6ED33A8}">
      <dgm:prSet/>
      <dgm:spPr/>
      <dgm:t>
        <a:bodyPr/>
        <a:lstStyle/>
        <a:p>
          <a:endParaRPr lang="en-US"/>
        </a:p>
      </dgm:t>
    </dgm:pt>
    <dgm:pt modelId="{4EDEE880-D2CB-4185-89E4-526A5708CF92}" type="sibTrans" cxnId="{DF40839E-5EF8-4D19-8130-8288A6ED33A8}">
      <dgm:prSet/>
      <dgm:spPr/>
      <dgm:t>
        <a:bodyPr/>
        <a:lstStyle/>
        <a:p>
          <a:endParaRPr lang="en-US"/>
        </a:p>
      </dgm:t>
    </dgm:pt>
    <dgm:pt modelId="{4875A2D9-E8C7-4F4F-BD09-FD555E04ECFF}" type="pres">
      <dgm:prSet presAssocID="{6B4329B0-CC68-4E65-8112-E3CC250A989C}" presName="linearFlow" presStyleCnt="0">
        <dgm:presLayoutVars>
          <dgm:dir/>
          <dgm:animLvl val="lvl"/>
          <dgm:resizeHandles val="exact"/>
        </dgm:presLayoutVars>
      </dgm:prSet>
      <dgm:spPr/>
    </dgm:pt>
    <dgm:pt modelId="{C954B501-CBAE-492C-9B06-D92E8635D7FD}" type="pres">
      <dgm:prSet presAssocID="{E7531EE4-77F4-422B-B65F-D424FFF6F80C}" presName="composite" presStyleCnt="0"/>
      <dgm:spPr/>
    </dgm:pt>
    <dgm:pt modelId="{B5B11F40-6D86-46A5-8FE6-A75C0AC12272}" type="pres">
      <dgm:prSet presAssocID="{E7531EE4-77F4-422B-B65F-D424FFF6F80C}" presName="parTx" presStyleLbl="node1" presStyleIdx="0" presStyleCnt="3">
        <dgm:presLayoutVars>
          <dgm:chMax val="0"/>
          <dgm:chPref val="0"/>
          <dgm:bulletEnabled val="1"/>
        </dgm:presLayoutVars>
      </dgm:prSet>
      <dgm:spPr/>
    </dgm:pt>
    <dgm:pt modelId="{2D072B79-C7B2-4A82-AEE7-D10BA5051CAD}" type="pres">
      <dgm:prSet presAssocID="{E7531EE4-77F4-422B-B65F-D424FFF6F80C}" presName="parSh" presStyleLbl="node1" presStyleIdx="0" presStyleCnt="3"/>
      <dgm:spPr/>
    </dgm:pt>
    <dgm:pt modelId="{59FD9502-C09E-40AB-BFA6-662D6D7C4C18}" type="pres">
      <dgm:prSet presAssocID="{E7531EE4-77F4-422B-B65F-D424FFF6F80C}" presName="desTx" presStyleLbl="fgAcc1" presStyleIdx="0" presStyleCnt="3">
        <dgm:presLayoutVars>
          <dgm:bulletEnabled val="1"/>
        </dgm:presLayoutVars>
      </dgm:prSet>
      <dgm:spPr/>
    </dgm:pt>
    <dgm:pt modelId="{29E6D2DE-CD54-43D2-9BEA-7B7B0047FF01}" type="pres">
      <dgm:prSet presAssocID="{334F25CF-F056-46F2-97BA-C168CCF740DF}" presName="sibTrans" presStyleLbl="sibTrans2D1" presStyleIdx="0" presStyleCnt="2"/>
      <dgm:spPr/>
    </dgm:pt>
    <dgm:pt modelId="{DE2BD1C1-4C1D-4074-8C28-6F3C99614325}" type="pres">
      <dgm:prSet presAssocID="{334F25CF-F056-46F2-97BA-C168CCF740DF}" presName="connTx" presStyleLbl="sibTrans2D1" presStyleIdx="0" presStyleCnt="2"/>
      <dgm:spPr/>
    </dgm:pt>
    <dgm:pt modelId="{126BDB68-DAA6-476C-8CCD-469F72F35341}" type="pres">
      <dgm:prSet presAssocID="{E0DD21A2-120E-4DEB-A431-BD11843F0457}" presName="composite" presStyleCnt="0"/>
      <dgm:spPr/>
    </dgm:pt>
    <dgm:pt modelId="{3653715A-9D13-43C6-88CC-9EEB88397316}" type="pres">
      <dgm:prSet presAssocID="{E0DD21A2-120E-4DEB-A431-BD11843F0457}" presName="parTx" presStyleLbl="node1" presStyleIdx="0" presStyleCnt="3">
        <dgm:presLayoutVars>
          <dgm:chMax val="0"/>
          <dgm:chPref val="0"/>
          <dgm:bulletEnabled val="1"/>
        </dgm:presLayoutVars>
      </dgm:prSet>
      <dgm:spPr/>
    </dgm:pt>
    <dgm:pt modelId="{BC1A1F12-0A96-45F1-94C1-4A9B5493D33D}" type="pres">
      <dgm:prSet presAssocID="{E0DD21A2-120E-4DEB-A431-BD11843F0457}" presName="parSh" presStyleLbl="node1" presStyleIdx="1" presStyleCnt="3"/>
      <dgm:spPr/>
    </dgm:pt>
    <dgm:pt modelId="{F59325DE-514B-4CC6-8951-EA18C108D084}" type="pres">
      <dgm:prSet presAssocID="{E0DD21A2-120E-4DEB-A431-BD11843F0457}" presName="desTx" presStyleLbl="fgAcc1" presStyleIdx="1" presStyleCnt="3" custScaleX="116604">
        <dgm:presLayoutVars>
          <dgm:bulletEnabled val="1"/>
        </dgm:presLayoutVars>
      </dgm:prSet>
      <dgm:spPr/>
    </dgm:pt>
    <dgm:pt modelId="{EA6B01D4-8A01-41BF-9502-AAE530D73205}" type="pres">
      <dgm:prSet presAssocID="{EA9EEB43-A42B-479B-9939-DC07F8FBFD13}" presName="sibTrans" presStyleLbl="sibTrans2D1" presStyleIdx="1" presStyleCnt="2"/>
      <dgm:spPr/>
    </dgm:pt>
    <dgm:pt modelId="{6504D67F-BDFE-4573-8AA0-82E8C6A6DD02}" type="pres">
      <dgm:prSet presAssocID="{EA9EEB43-A42B-479B-9939-DC07F8FBFD13}" presName="connTx" presStyleLbl="sibTrans2D1" presStyleIdx="1" presStyleCnt="2"/>
      <dgm:spPr/>
    </dgm:pt>
    <dgm:pt modelId="{EAEB04CF-744E-45F2-8C67-2AEB6E171FC3}" type="pres">
      <dgm:prSet presAssocID="{EB325F1C-2817-44B9-ABA7-007B26BF4684}" presName="composite" presStyleCnt="0"/>
      <dgm:spPr/>
    </dgm:pt>
    <dgm:pt modelId="{15FE40D6-4512-443F-9238-8B7ED5FAAE9C}" type="pres">
      <dgm:prSet presAssocID="{EB325F1C-2817-44B9-ABA7-007B26BF4684}" presName="parTx" presStyleLbl="node1" presStyleIdx="1" presStyleCnt="3">
        <dgm:presLayoutVars>
          <dgm:chMax val="0"/>
          <dgm:chPref val="0"/>
          <dgm:bulletEnabled val="1"/>
        </dgm:presLayoutVars>
      </dgm:prSet>
      <dgm:spPr/>
    </dgm:pt>
    <dgm:pt modelId="{55AE75D8-5047-4D24-B906-5DEECBB2CC92}" type="pres">
      <dgm:prSet presAssocID="{EB325F1C-2817-44B9-ABA7-007B26BF4684}" presName="parSh" presStyleLbl="node1" presStyleIdx="2" presStyleCnt="3"/>
      <dgm:spPr/>
    </dgm:pt>
    <dgm:pt modelId="{61EC9359-C873-4336-95AE-478BA7F1F394}" type="pres">
      <dgm:prSet presAssocID="{EB325F1C-2817-44B9-ABA7-007B26BF4684}" presName="desTx" presStyleLbl="fgAcc1" presStyleIdx="2" presStyleCnt="3">
        <dgm:presLayoutVars>
          <dgm:bulletEnabled val="1"/>
        </dgm:presLayoutVars>
      </dgm:prSet>
      <dgm:spPr/>
    </dgm:pt>
  </dgm:ptLst>
  <dgm:cxnLst>
    <dgm:cxn modelId="{83A7C605-AF1A-491C-9EB7-48A7565C86C7}" type="presOf" srcId="{EE4FF3BC-C4DA-4A99-BAA2-B3321BC9DB6F}" destId="{F59325DE-514B-4CC6-8951-EA18C108D084}" srcOrd="0" destOrd="4" presId="urn:microsoft.com/office/officeart/2005/8/layout/process3"/>
    <dgm:cxn modelId="{FA121A07-D30F-428B-AC5A-4DC97B06ADE3}" srcId="{6B4329B0-CC68-4E65-8112-E3CC250A989C}" destId="{E0DD21A2-120E-4DEB-A431-BD11843F0457}" srcOrd="1" destOrd="0" parTransId="{34891E77-81EE-4CF6-A989-45628CE31731}" sibTransId="{EA9EEB43-A42B-479B-9939-DC07F8FBFD13}"/>
    <dgm:cxn modelId="{8E375A07-1A7C-4D62-BFC5-2F87023E30CF}" type="presOf" srcId="{08823CEA-A94E-4003-8E18-B455760623EB}" destId="{F59325DE-514B-4CC6-8951-EA18C108D084}" srcOrd="0" destOrd="0" presId="urn:microsoft.com/office/officeart/2005/8/layout/process3"/>
    <dgm:cxn modelId="{8F10000C-C837-490A-8C41-676520F6A993}" type="presOf" srcId="{EB325F1C-2817-44B9-ABA7-007B26BF4684}" destId="{15FE40D6-4512-443F-9238-8B7ED5FAAE9C}" srcOrd="0" destOrd="0" presId="urn:microsoft.com/office/officeart/2005/8/layout/process3"/>
    <dgm:cxn modelId="{872E1312-14EC-4F71-AF9C-1B36BA043CDB}" type="presOf" srcId="{44A84F0F-3DE7-4E5E-AF6C-059F66F0553F}" destId="{61EC9359-C873-4336-95AE-478BA7F1F394}" srcOrd="0" destOrd="1" presId="urn:microsoft.com/office/officeart/2005/8/layout/process3"/>
    <dgm:cxn modelId="{6B247715-5A6B-4E97-8AD8-A6E8D015EFD9}" srcId="{E7531EE4-77F4-422B-B65F-D424FFF6F80C}" destId="{9EF6390A-752C-4664-8104-0AB4FBF1BE1F}" srcOrd="0" destOrd="0" parTransId="{6CF43B8F-490F-4AD1-9689-C9F6DD2E7C1F}" sibTransId="{3AA3A704-525A-4E41-9F09-B446BB7E883B}"/>
    <dgm:cxn modelId="{682F0925-94E5-45AB-BB96-97473210AD32}" srcId="{E7531EE4-77F4-422B-B65F-D424FFF6F80C}" destId="{A8E796BF-89D6-42B6-8D6C-E308AF0551BD}" srcOrd="2" destOrd="0" parTransId="{37FC5D2D-7DE5-4B2C-AEA7-36DAB175E3FD}" sibTransId="{84E61CFC-35FA-4687-9B5A-BC418543A72E}"/>
    <dgm:cxn modelId="{4995142B-E179-4DC4-A7DC-8558A76530E4}" srcId="{E0DD21A2-120E-4DEB-A431-BD11843F0457}" destId="{08823CEA-A94E-4003-8E18-B455760623EB}" srcOrd="0" destOrd="0" parTransId="{CE3C4109-9E13-41EC-A21F-BADD858C4A49}" sibTransId="{868981AB-07B3-40E4-9764-A7BA15A3E817}"/>
    <dgm:cxn modelId="{602CAE30-FB58-4C3D-8028-B4D754899CAB}" type="presOf" srcId="{334F25CF-F056-46F2-97BA-C168CCF740DF}" destId="{DE2BD1C1-4C1D-4074-8C28-6F3C99614325}" srcOrd="1" destOrd="0" presId="urn:microsoft.com/office/officeart/2005/8/layout/process3"/>
    <dgm:cxn modelId="{6919AB3B-8B4B-4480-A7C5-BFE3843D2D8E}" type="presOf" srcId="{E0DD21A2-120E-4DEB-A431-BD11843F0457}" destId="{BC1A1F12-0A96-45F1-94C1-4A9B5493D33D}" srcOrd="1" destOrd="0" presId="urn:microsoft.com/office/officeart/2005/8/layout/process3"/>
    <dgm:cxn modelId="{A080CC3D-8097-4A30-A67E-733F847AA8C0}" type="presOf" srcId="{C7C7B3BC-6ED9-40DB-ADAA-607018C51749}" destId="{F59325DE-514B-4CC6-8951-EA18C108D084}" srcOrd="0" destOrd="3" presId="urn:microsoft.com/office/officeart/2005/8/layout/process3"/>
    <dgm:cxn modelId="{4A1F6B5F-BE4A-4D19-ABE1-16457078A05A}" type="presOf" srcId="{5D15979C-3326-4A6B-8C9B-1E95FF9803CC}" destId="{F59325DE-514B-4CC6-8951-EA18C108D084}" srcOrd="0" destOrd="1" presId="urn:microsoft.com/office/officeart/2005/8/layout/process3"/>
    <dgm:cxn modelId="{0A928242-D98E-402E-B169-E8F63D85FCD7}" srcId="{5D15979C-3326-4A6B-8C9B-1E95FF9803CC}" destId="{51A16155-ED74-4B87-8A29-62C9E1B571E5}" srcOrd="0" destOrd="0" parTransId="{4A7E1C78-D264-4068-BD4F-9C61498BF3B1}" sibTransId="{B0EDFBBC-0E05-4E33-BED4-F49D34276C45}"/>
    <dgm:cxn modelId="{581C9349-590E-48C6-90A9-65ABFA866F54}" type="presOf" srcId="{9218B5B7-C753-4D02-8C73-F66DE7151980}" destId="{61EC9359-C873-4336-95AE-478BA7F1F394}" srcOrd="0" destOrd="2" presId="urn:microsoft.com/office/officeart/2005/8/layout/process3"/>
    <dgm:cxn modelId="{43482B4B-3EE4-4840-864E-71CA13556E8B}" srcId="{EB325F1C-2817-44B9-ABA7-007B26BF4684}" destId="{44A84F0F-3DE7-4E5E-AF6C-059F66F0553F}" srcOrd="1" destOrd="0" parTransId="{C36DF3AF-4D99-419C-B5CE-688DDF7947D6}" sibTransId="{53F2DC2C-7FD9-401A-888E-F5C095931D01}"/>
    <dgm:cxn modelId="{FDD78D72-A662-43F5-A893-43283D6AA2C8}" srcId="{E7531EE4-77F4-422B-B65F-D424FFF6F80C}" destId="{E8E71A5F-C33B-4270-95BD-E70354D8EF26}" srcOrd="1" destOrd="0" parTransId="{AE700675-8142-4E66-A6C5-5AA46C51A639}" sibTransId="{445220FD-336D-42E5-925B-3C5B1DAA7415}"/>
    <dgm:cxn modelId="{CCA19D55-7C5B-4CD9-A3A6-3363E6CF878D}" srcId="{E0DD21A2-120E-4DEB-A431-BD11843F0457}" destId="{5D15979C-3326-4A6B-8C9B-1E95FF9803CC}" srcOrd="1" destOrd="0" parTransId="{6CB35971-FCDC-467E-A8BD-9A8EC0000392}" sibTransId="{B9A8A704-25F0-40D7-98D9-50F4FA2AFA4B}"/>
    <dgm:cxn modelId="{C92E4277-28AA-4FE8-9757-75994E78D64F}" type="presOf" srcId="{E7531EE4-77F4-422B-B65F-D424FFF6F80C}" destId="{2D072B79-C7B2-4A82-AEE7-D10BA5051CAD}" srcOrd="1" destOrd="0" presId="urn:microsoft.com/office/officeart/2005/8/layout/process3"/>
    <dgm:cxn modelId="{B9E79277-217F-4D7B-B3CC-7D25A917CD64}" srcId="{5D15979C-3326-4A6B-8C9B-1E95FF9803CC}" destId="{C7C7B3BC-6ED9-40DB-ADAA-607018C51749}" srcOrd="1" destOrd="0" parTransId="{C3B1BF38-B8CD-4F28-B403-E79FDEBC13FA}" sibTransId="{637993BB-B7A5-4ADE-A411-66DA94CE9FEA}"/>
    <dgm:cxn modelId="{BCA30758-1A98-43E5-917B-45DC662D2A1C}" srcId="{E0DD21A2-120E-4DEB-A431-BD11843F0457}" destId="{EE4FF3BC-C4DA-4A99-BAA2-B3321BC9DB6F}" srcOrd="2" destOrd="0" parTransId="{DA7F340F-AD4A-4585-BB55-C0BEAD95DC27}" sibTransId="{4482E50A-930D-4259-A40C-070975E57112}"/>
    <dgm:cxn modelId="{C7170878-7F18-4A94-97A9-716ECC6C7099}" srcId="{EB325F1C-2817-44B9-ABA7-007B26BF4684}" destId="{C35E3E05-4FFF-4862-A988-1DCA876CD059}" srcOrd="0" destOrd="0" parTransId="{C3BD32FD-CDAA-48A7-B61C-80BD9E76582C}" sibTransId="{BE0B572D-D597-472E-B969-ABC3FC40ADFA}"/>
    <dgm:cxn modelId="{2C91CA7C-C688-4358-AC4D-FD864048F107}" type="presOf" srcId="{E8E71A5F-C33B-4270-95BD-E70354D8EF26}" destId="{59FD9502-C09E-40AB-BFA6-662D6D7C4C18}" srcOrd="0" destOrd="1" presId="urn:microsoft.com/office/officeart/2005/8/layout/process3"/>
    <dgm:cxn modelId="{69B89B7E-2A23-46B4-84E2-B7989E472BCC}" type="presOf" srcId="{A8E796BF-89D6-42B6-8D6C-E308AF0551BD}" destId="{59FD9502-C09E-40AB-BFA6-662D6D7C4C18}" srcOrd="0" destOrd="2" presId="urn:microsoft.com/office/officeart/2005/8/layout/process3"/>
    <dgm:cxn modelId="{DF40839E-5EF8-4D19-8130-8288A6ED33A8}" srcId="{EB325F1C-2817-44B9-ABA7-007B26BF4684}" destId="{9218B5B7-C753-4D02-8C73-F66DE7151980}" srcOrd="2" destOrd="0" parTransId="{28E013FC-DB19-444D-B279-0FD72B22CA13}" sibTransId="{4EDEE880-D2CB-4185-89E4-526A5708CF92}"/>
    <dgm:cxn modelId="{CE5DB7AF-0867-46A1-8A69-8879EA251C3C}" srcId="{6B4329B0-CC68-4E65-8112-E3CC250A989C}" destId="{E7531EE4-77F4-422B-B65F-D424FFF6F80C}" srcOrd="0" destOrd="0" parTransId="{C5273014-FC5A-4EAB-A7F4-371CADEC9275}" sibTransId="{334F25CF-F056-46F2-97BA-C168CCF740DF}"/>
    <dgm:cxn modelId="{51C8B5BD-33A7-4BAF-9ED0-D1F12A7AD915}" type="presOf" srcId="{9EF6390A-752C-4664-8104-0AB4FBF1BE1F}" destId="{59FD9502-C09E-40AB-BFA6-662D6D7C4C18}" srcOrd="0" destOrd="0" presId="urn:microsoft.com/office/officeart/2005/8/layout/process3"/>
    <dgm:cxn modelId="{7ACE22CC-D8D9-41F1-8028-291398A005A8}" type="presOf" srcId="{E7531EE4-77F4-422B-B65F-D424FFF6F80C}" destId="{B5B11F40-6D86-46A5-8FE6-A75C0AC12272}" srcOrd="0" destOrd="0" presId="urn:microsoft.com/office/officeart/2005/8/layout/process3"/>
    <dgm:cxn modelId="{1C5089DB-74D9-4B03-9F05-ACA34F6B48EC}" type="presOf" srcId="{51A16155-ED74-4B87-8A29-62C9E1B571E5}" destId="{F59325DE-514B-4CC6-8951-EA18C108D084}" srcOrd="0" destOrd="2" presId="urn:microsoft.com/office/officeart/2005/8/layout/process3"/>
    <dgm:cxn modelId="{88D52BDE-51BF-4476-9A55-BA9BAE66CF0A}" type="presOf" srcId="{EB325F1C-2817-44B9-ABA7-007B26BF4684}" destId="{55AE75D8-5047-4D24-B906-5DEECBB2CC92}" srcOrd="1" destOrd="0" presId="urn:microsoft.com/office/officeart/2005/8/layout/process3"/>
    <dgm:cxn modelId="{612975E1-8F50-4088-81D0-0B8E9337CC72}" type="presOf" srcId="{334F25CF-F056-46F2-97BA-C168CCF740DF}" destId="{29E6D2DE-CD54-43D2-9BEA-7B7B0047FF01}" srcOrd="0" destOrd="0" presId="urn:microsoft.com/office/officeart/2005/8/layout/process3"/>
    <dgm:cxn modelId="{7C7C8EE1-F58F-4408-8F6A-A9E66E415B61}" type="presOf" srcId="{EA9EEB43-A42B-479B-9939-DC07F8FBFD13}" destId="{6504D67F-BDFE-4573-8AA0-82E8C6A6DD02}" srcOrd="1" destOrd="0" presId="urn:microsoft.com/office/officeart/2005/8/layout/process3"/>
    <dgm:cxn modelId="{2DBE14E6-664C-49AE-8491-6D24D9E2C725}" srcId="{6B4329B0-CC68-4E65-8112-E3CC250A989C}" destId="{EB325F1C-2817-44B9-ABA7-007B26BF4684}" srcOrd="2" destOrd="0" parTransId="{F3EE8741-8C37-495D-B2B1-39BAE195473D}" sibTransId="{BB3E3E5D-C386-4F1B-BBAF-EDEDD48039ED}"/>
    <dgm:cxn modelId="{B9FE3FEF-EEDA-4554-8E32-9CB9C3960A64}" type="presOf" srcId="{6B4329B0-CC68-4E65-8112-E3CC250A989C}" destId="{4875A2D9-E8C7-4F4F-BD09-FD555E04ECFF}" srcOrd="0" destOrd="0" presId="urn:microsoft.com/office/officeart/2005/8/layout/process3"/>
    <dgm:cxn modelId="{84103AF1-1E7C-403D-BC68-ECAE441BCC65}" type="presOf" srcId="{C35E3E05-4FFF-4862-A988-1DCA876CD059}" destId="{61EC9359-C873-4336-95AE-478BA7F1F394}" srcOrd="0" destOrd="0" presId="urn:microsoft.com/office/officeart/2005/8/layout/process3"/>
    <dgm:cxn modelId="{05ECA6FD-AC57-4504-9B19-C55631E8AA8C}" type="presOf" srcId="{EA9EEB43-A42B-479B-9939-DC07F8FBFD13}" destId="{EA6B01D4-8A01-41BF-9502-AAE530D73205}" srcOrd="0" destOrd="0" presId="urn:microsoft.com/office/officeart/2005/8/layout/process3"/>
    <dgm:cxn modelId="{E117F3FE-264D-44DB-B051-4BD0C6CD2769}" type="presOf" srcId="{E0DD21A2-120E-4DEB-A431-BD11843F0457}" destId="{3653715A-9D13-43C6-88CC-9EEB88397316}" srcOrd="0" destOrd="0" presId="urn:microsoft.com/office/officeart/2005/8/layout/process3"/>
    <dgm:cxn modelId="{C6D49415-AF2C-473D-AC0E-C6D18818AF4D}" type="presParOf" srcId="{4875A2D9-E8C7-4F4F-BD09-FD555E04ECFF}" destId="{C954B501-CBAE-492C-9B06-D92E8635D7FD}" srcOrd="0" destOrd="0" presId="urn:microsoft.com/office/officeart/2005/8/layout/process3"/>
    <dgm:cxn modelId="{9C52FFBF-EFD6-4F3C-956F-B44C605530AF}" type="presParOf" srcId="{C954B501-CBAE-492C-9B06-D92E8635D7FD}" destId="{B5B11F40-6D86-46A5-8FE6-A75C0AC12272}" srcOrd="0" destOrd="0" presId="urn:microsoft.com/office/officeart/2005/8/layout/process3"/>
    <dgm:cxn modelId="{13FB8411-F006-4810-BD6F-058926DA0E55}" type="presParOf" srcId="{C954B501-CBAE-492C-9B06-D92E8635D7FD}" destId="{2D072B79-C7B2-4A82-AEE7-D10BA5051CAD}" srcOrd="1" destOrd="0" presId="urn:microsoft.com/office/officeart/2005/8/layout/process3"/>
    <dgm:cxn modelId="{EB32E094-BAC1-468E-9918-C25FCF8FB27A}" type="presParOf" srcId="{C954B501-CBAE-492C-9B06-D92E8635D7FD}" destId="{59FD9502-C09E-40AB-BFA6-662D6D7C4C18}" srcOrd="2" destOrd="0" presId="urn:microsoft.com/office/officeart/2005/8/layout/process3"/>
    <dgm:cxn modelId="{02EFF6DE-5126-4656-BF82-7CDD85B2E740}" type="presParOf" srcId="{4875A2D9-E8C7-4F4F-BD09-FD555E04ECFF}" destId="{29E6D2DE-CD54-43D2-9BEA-7B7B0047FF01}" srcOrd="1" destOrd="0" presId="urn:microsoft.com/office/officeart/2005/8/layout/process3"/>
    <dgm:cxn modelId="{ED1605A8-8408-4BAA-9BC0-8A69224210EC}" type="presParOf" srcId="{29E6D2DE-CD54-43D2-9BEA-7B7B0047FF01}" destId="{DE2BD1C1-4C1D-4074-8C28-6F3C99614325}" srcOrd="0" destOrd="0" presId="urn:microsoft.com/office/officeart/2005/8/layout/process3"/>
    <dgm:cxn modelId="{096C5E19-3E0A-4609-ADD0-3918DC376EE2}" type="presParOf" srcId="{4875A2D9-E8C7-4F4F-BD09-FD555E04ECFF}" destId="{126BDB68-DAA6-476C-8CCD-469F72F35341}" srcOrd="2" destOrd="0" presId="urn:microsoft.com/office/officeart/2005/8/layout/process3"/>
    <dgm:cxn modelId="{BB07914F-960A-44E7-9A09-C644FA458A13}" type="presParOf" srcId="{126BDB68-DAA6-476C-8CCD-469F72F35341}" destId="{3653715A-9D13-43C6-88CC-9EEB88397316}" srcOrd="0" destOrd="0" presId="urn:microsoft.com/office/officeart/2005/8/layout/process3"/>
    <dgm:cxn modelId="{65CBB984-1C2A-4071-9EB5-DE2D38D8A973}" type="presParOf" srcId="{126BDB68-DAA6-476C-8CCD-469F72F35341}" destId="{BC1A1F12-0A96-45F1-94C1-4A9B5493D33D}" srcOrd="1" destOrd="0" presId="urn:microsoft.com/office/officeart/2005/8/layout/process3"/>
    <dgm:cxn modelId="{517CE058-9079-4EC7-AE73-85E2049D2D18}" type="presParOf" srcId="{126BDB68-DAA6-476C-8CCD-469F72F35341}" destId="{F59325DE-514B-4CC6-8951-EA18C108D084}" srcOrd="2" destOrd="0" presId="urn:microsoft.com/office/officeart/2005/8/layout/process3"/>
    <dgm:cxn modelId="{5822B683-2267-415B-A787-E903C822678B}" type="presParOf" srcId="{4875A2D9-E8C7-4F4F-BD09-FD555E04ECFF}" destId="{EA6B01D4-8A01-41BF-9502-AAE530D73205}" srcOrd="3" destOrd="0" presId="urn:microsoft.com/office/officeart/2005/8/layout/process3"/>
    <dgm:cxn modelId="{355ECA73-2F36-4EC5-A4F9-7155F4472510}" type="presParOf" srcId="{EA6B01D4-8A01-41BF-9502-AAE530D73205}" destId="{6504D67F-BDFE-4573-8AA0-82E8C6A6DD02}" srcOrd="0" destOrd="0" presId="urn:microsoft.com/office/officeart/2005/8/layout/process3"/>
    <dgm:cxn modelId="{5C5BB9C9-66BD-4495-AA01-B5B284E16814}" type="presParOf" srcId="{4875A2D9-E8C7-4F4F-BD09-FD555E04ECFF}" destId="{EAEB04CF-744E-45F2-8C67-2AEB6E171FC3}" srcOrd="4" destOrd="0" presId="urn:microsoft.com/office/officeart/2005/8/layout/process3"/>
    <dgm:cxn modelId="{78A2139E-C2BF-4DD1-989E-C50BDB2FF795}" type="presParOf" srcId="{EAEB04CF-744E-45F2-8C67-2AEB6E171FC3}" destId="{15FE40D6-4512-443F-9238-8B7ED5FAAE9C}" srcOrd="0" destOrd="0" presId="urn:microsoft.com/office/officeart/2005/8/layout/process3"/>
    <dgm:cxn modelId="{F7F36715-5D36-472B-BA03-9C971A30E084}" type="presParOf" srcId="{EAEB04CF-744E-45F2-8C67-2AEB6E171FC3}" destId="{55AE75D8-5047-4D24-B906-5DEECBB2CC92}" srcOrd="1" destOrd="0" presId="urn:microsoft.com/office/officeart/2005/8/layout/process3"/>
    <dgm:cxn modelId="{BCDE94B7-1704-42DD-9292-85EB8A9E9FA8}" type="presParOf" srcId="{EAEB04CF-744E-45F2-8C67-2AEB6E171FC3}" destId="{61EC9359-C873-4336-95AE-478BA7F1F394}"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794DC5-F709-4608-801F-36A40C7894C2}" type="doc">
      <dgm:prSet loTypeId="urn:microsoft.com/office/officeart/2005/8/layout/lProcess2" loCatId="list" qsTypeId="urn:microsoft.com/office/officeart/2005/8/quickstyle/simple1" qsCatId="simple" csTypeId="urn:microsoft.com/office/officeart/2005/8/colors/accent1_3" csCatId="accent1" phldr="1"/>
      <dgm:spPr/>
      <dgm:t>
        <a:bodyPr/>
        <a:lstStyle/>
        <a:p>
          <a:endParaRPr lang="en-US"/>
        </a:p>
      </dgm:t>
    </dgm:pt>
    <dgm:pt modelId="{85474366-DB15-4189-B2B1-F19789579B8D}">
      <dgm:prSet phldrT="[Text]" custT="1"/>
      <dgm:spPr/>
      <dgm:t>
        <a:bodyPr/>
        <a:lstStyle/>
        <a:p>
          <a:r>
            <a:rPr lang="en-US" sz="2400" dirty="0"/>
            <a:t>Clinical Service</a:t>
          </a:r>
        </a:p>
      </dgm:t>
    </dgm:pt>
    <dgm:pt modelId="{0F2A6B47-E732-43CD-A9E5-9DFABAF8A96F}" type="parTrans" cxnId="{4086C9A2-C14D-4818-ADA6-8DEB4155F2C9}">
      <dgm:prSet/>
      <dgm:spPr/>
      <dgm:t>
        <a:bodyPr/>
        <a:lstStyle/>
        <a:p>
          <a:endParaRPr lang="en-US"/>
        </a:p>
      </dgm:t>
    </dgm:pt>
    <dgm:pt modelId="{284E33D1-F4BC-4124-9760-E88423BC0261}" type="sibTrans" cxnId="{4086C9A2-C14D-4818-ADA6-8DEB4155F2C9}">
      <dgm:prSet/>
      <dgm:spPr/>
      <dgm:t>
        <a:bodyPr/>
        <a:lstStyle/>
        <a:p>
          <a:endParaRPr lang="en-US"/>
        </a:p>
      </dgm:t>
    </dgm:pt>
    <dgm:pt modelId="{460B8B23-0C51-4F68-91DF-EE822E2B4757}">
      <dgm:prSet phldrT="[Text]" custT="1"/>
      <dgm:spPr/>
      <dgm:t>
        <a:bodyPr/>
        <a:lstStyle/>
        <a:p>
          <a:pPr>
            <a:buFont typeface="Arial" panose="020B0604020202020204" pitchFamily="34" charset="0"/>
            <a:buNone/>
          </a:pPr>
          <a:r>
            <a:rPr lang="en-US" sz="1400" dirty="0"/>
            <a:t>Adds to increased accountability that supports recovery. People in recovery do better when there is accountability.</a:t>
          </a:r>
        </a:p>
      </dgm:t>
    </dgm:pt>
    <dgm:pt modelId="{318DD7FE-F9F1-4E05-85C8-2BE67D0AEB16}" type="parTrans" cxnId="{8E9C5031-1BAF-4850-A454-4205ECB37483}">
      <dgm:prSet/>
      <dgm:spPr/>
      <dgm:t>
        <a:bodyPr/>
        <a:lstStyle/>
        <a:p>
          <a:endParaRPr lang="en-US"/>
        </a:p>
      </dgm:t>
    </dgm:pt>
    <dgm:pt modelId="{CC20BB3A-A3FB-4063-A141-D3FD8E8616AE}" type="sibTrans" cxnId="{8E9C5031-1BAF-4850-A454-4205ECB37483}">
      <dgm:prSet/>
      <dgm:spPr/>
      <dgm:t>
        <a:bodyPr/>
        <a:lstStyle/>
        <a:p>
          <a:endParaRPr lang="en-US"/>
        </a:p>
      </dgm:t>
    </dgm:pt>
    <dgm:pt modelId="{621C9AF0-664D-4D16-92AB-9E29E13A0E97}">
      <dgm:prSet phldrT="[Text]" custT="1"/>
      <dgm:spPr/>
      <dgm:t>
        <a:bodyPr/>
        <a:lstStyle/>
        <a:p>
          <a:r>
            <a:rPr lang="en-US" sz="2400" dirty="0"/>
            <a:t>Evaluation for Program Improvement</a:t>
          </a:r>
        </a:p>
      </dgm:t>
    </dgm:pt>
    <dgm:pt modelId="{FAB24D02-DD46-495D-B5C8-F7992C7AD578}" type="parTrans" cxnId="{71AD9442-9BD8-41D8-8F47-7D94419DE858}">
      <dgm:prSet/>
      <dgm:spPr/>
      <dgm:t>
        <a:bodyPr/>
        <a:lstStyle/>
        <a:p>
          <a:endParaRPr lang="en-US"/>
        </a:p>
      </dgm:t>
    </dgm:pt>
    <dgm:pt modelId="{E153C48C-C9BF-4CC0-BE9D-9E4A1C844129}" type="sibTrans" cxnId="{71AD9442-9BD8-41D8-8F47-7D94419DE858}">
      <dgm:prSet/>
      <dgm:spPr/>
      <dgm:t>
        <a:bodyPr/>
        <a:lstStyle/>
        <a:p>
          <a:endParaRPr lang="en-US"/>
        </a:p>
      </dgm:t>
    </dgm:pt>
    <dgm:pt modelId="{2E202A0F-355D-44BC-AA2A-97645BFB9CB1}">
      <dgm:prSet phldrT="[Text]" custT="1"/>
      <dgm:spPr/>
      <dgm:t>
        <a:bodyPr/>
        <a:lstStyle/>
        <a:p>
          <a:r>
            <a:rPr lang="en-US" sz="1400" dirty="0"/>
            <a:t>Clients can give back to their programs. Their services are covered, and this is one way they can feel engaged in returning the favor.</a:t>
          </a:r>
        </a:p>
      </dgm:t>
    </dgm:pt>
    <dgm:pt modelId="{41BAF520-A417-4CB6-B28B-2FBE22DED692}" type="parTrans" cxnId="{5385D514-6EAD-47AF-8B08-5C42215BD507}">
      <dgm:prSet/>
      <dgm:spPr/>
      <dgm:t>
        <a:bodyPr/>
        <a:lstStyle/>
        <a:p>
          <a:endParaRPr lang="en-US"/>
        </a:p>
      </dgm:t>
    </dgm:pt>
    <dgm:pt modelId="{83696B9A-F3C6-4FEA-8169-3377A951094F}" type="sibTrans" cxnId="{5385D514-6EAD-47AF-8B08-5C42215BD507}">
      <dgm:prSet/>
      <dgm:spPr/>
      <dgm:t>
        <a:bodyPr/>
        <a:lstStyle/>
        <a:p>
          <a:endParaRPr lang="en-US"/>
        </a:p>
      </dgm:t>
    </dgm:pt>
    <dgm:pt modelId="{E275354A-7839-42D2-80F4-FD752A5FF8EB}">
      <dgm:prSet phldrT="[Text]" custT="1"/>
      <dgm:spPr/>
      <dgm:t>
        <a:bodyPr/>
        <a:lstStyle/>
        <a:p>
          <a:r>
            <a:rPr lang="en-US" sz="2400" dirty="0"/>
            <a:t>Research</a:t>
          </a:r>
        </a:p>
      </dgm:t>
    </dgm:pt>
    <dgm:pt modelId="{50A2FDAF-7D69-4F9B-A794-E0E8272CB95D}" type="parTrans" cxnId="{E4FB41FB-5BC3-45F9-A8BE-508761CCEBC2}">
      <dgm:prSet/>
      <dgm:spPr/>
      <dgm:t>
        <a:bodyPr/>
        <a:lstStyle/>
        <a:p>
          <a:endParaRPr lang="en-US"/>
        </a:p>
      </dgm:t>
    </dgm:pt>
    <dgm:pt modelId="{4DBE6B4D-3023-4D84-98A5-841DEC5476CB}" type="sibTrans" cxnId="{E4FB41FB-5BC3-45F9-A8BE-508761CCEBC2}">
      <dgm:prSet/>
      <dgm:spPr/>
      <dgm:t>
        <a:bodyPr/>
        <a:lstStyle/>
        <a:p>
          <a:endParaRPr lang="en-US"/>
        </a:p>
      </dgm:t>
    </dgm:pt>
    <dgm:pt modelId="{3CC66E75-1743-449D-B75D-013277720DE7}">
      <dgm:prSet phldrT="[Text]" custT="1"/>
      <dgm:spPr/>
      <dgm:t>
        <a:bodyPr/>
        <a:lstStyle/>
        <a:p>
          <a:r>
            <a:rPr lang="en-US" sz="1400" dirty="0"/>
            <a:t>We will be able to use these data to add knowledge to the field about what supports problem gambling treatment engagement and positive outcomes</a:t>
          </a:r>
        </a:p>
      </dgm:t>
    </dgm:pt>
    <dgm:pt modelId="{7171B7E5-139B-446F-AB19-B48D0E354C8E}" type="parTrans" cxnId="{31993DA5-019C-4C78-95CF-FB443A70B50C}">
      <dgm:prSet/>
      <dgm:spPr/>
      <dgm:t>
        <a:bodyPr/>
        <a:lstStyle/>
        <a:p>
          <a:endParaRPr lang="en-US"/>
        </a:p>
      </dgm:t>
    </dgm:pt>
    <dgm:pt modelId="{DFE92CF6-5A0A-4D22-8E1A-F80CD88906E5}" type="sibTrans" cxnId="{31993DA5-019C-4C78-95CF-FB443A70B50C}">
      <dgm:prSet/>
      <dgm:spPr/>
      <dgm:t>
        <a:bodyPr/>
        <a:lstStyle/>
        <a:p>
          <a:endParaRPr lang="en-US"/>
        </a:p>
      </dgm:t>
    </dgm:pt>
    <dgm:pt modelId="{CB4BD95C-112C-41B7-BC18-D4670FB86821}">
      <dgm:prSet custT="1"/>
      <dgm:spPr/>
      <dgm:t>
        <a:bodyPr/>
        <a:lstStyle/>
        <a:p>
          <a:r>
            <a:rPr lang="en-US" sz="1400" dirty="0"/>
            <a:t>Key strategy for retention is developing a relationship with the client, which we hope is seen as supportive to their recovery</a:t>
          </a:r>
        </a:p>
      </dgm:t>
    </dgm:pt>
    <dgm:pt modelId="{C86F1B4A-49C2-4729-885E-36CA54F22B60}" type="parTrans" cxnId="{29D6DD42-CE29-4869-98A1-418552EFDD06}">
      <dgm:prSet/>
      <dgm:spPr/>
      <dgm:t>
        <a:bodyPr/>
        <a:lstStyle/>
        <a:p>
          <a:endParaRPr lang="en-US"/>
        </a:p>
      </dgm:t>
    </dgm:pt>
    <dgm:pt modelId="{71FE20F7-B078-4834-A511-EB732D656AA9}" type="sibTrans" cxnId="{29D6DD42-CE29-4869-98A1-418552EFDD06}">
      <dgm:prSet/>
      <dgm:spPr/>
      <dgm:t>
        <a:bodyPr/>
        <a:lstStyle/>
        <a:p>
          <a:endParaRPr lang="en-US"/>
        </a:p>
      </dgm:t>
    </dgm:pt>
    <dgm:pt modelId="{5DDA37E2-4BD2-4098-B9D9-CF4461AC1C11}">
      <dgm:prSet custT="1"/>
      <dgm:spPr/>
      <dgm:t>
        <a:bodyPr/>
        <a:lstStyle/>
        <a:p>
          <a:r>
            <a:rPr lang="en-US" sz="1400" dirty="0"/>
            <a:t>We are following clients after their treatment with you ends. It is designed so that those needing additional help can get connected, including re-engagement</a:t>
          </a:r>
        </a:p>
      </dgm:t>
    </dgm:pt>
    <dgm:pt modelId="{B40B5857-CC10-491C-807C-0C733C487CCD}" type="parTrans" cxnId="{6E7A10EC-79B4-4D24-B6CE-5476C14F38EC}">
      <dgm:prSet/>
      <dgm:spPr/>
      <dgm:t>
        <a:bodyPr/>
        <a:lstStyle/>
        <a:p>
          <a:endParaRPr lang="en-US"/>
        </a:p>
      </dgm:t>
    </dgm:pt>
    <dgm:pt modelId="{DDBA7B08-42B3-44A0-97EA-18F6BF67896D}" type="sibTrans" cxnId="{6E7A10EC-79B4-4D24-B6CE-5476C14F38EC}">
      <dgm:prSet/>
      <dgm:spPr/>
      <dgm:t>
        <a:bodyPr/>
        <a:lstStyle/>
        <a:p>
          <a:endParaRPr lang="en-US"/>
        </a:p>
      </dgm:t>
    </dgm:pt>
    <dgm:pt modelId="{8FCF9A42-2A52-43EB-93BE-C74C70433742}">
      <dgm:prSet custT="1"/>
      <dgm:spPr/>
      <dgm:t>
        <a:bodyPr/>
        <a:lstStyle/>
        <a:p>
          <a:r>
            <a:rPr lang="en-US" sz="1400" dirty="0"/>
            <a:t>Providers will be provided with reports including agency-specific feedback from clients, including what they find most and least helpful</a:t>
          </a:r>
        </a:p>
      </dgm:t>
    </dgm:pt>
    <dgm:pt modelId="{B47D456D-1873-44A1-8FC2-23064630B4AE}" type="parTrans" cxnId="{24450A17-4CB3-46D9-BF1D-FDE74C8A150A}">
      <dgm:prSet/>
      <dgm:spPr/>
      <dgm:t>
        <a:bodyPr/>
        <a:lstStyle/>
        <a:p>
          <a:endParaRPr lang="en-US"/>
        </a:p>
      </dgm:t>
    </dgm:pt>
    <dgm:pt modelId="{CCEE5777-53D6-487F-93FE-0B3394D391E6}" type="sibTrans" cxnId="{24450A17-4CB3-46D9-BF1D-FDE74C8A150A}">
      <dgm:prSet/>
      <dgm:spPr/>
      <dgm:t>
        <a:bodyPr/>
        <a:lstStyle/>
        <a:p>
          <a:endParaRPr lang="en-US"/>
        </a:p>
      </dgm:t>
    </dgm:pt>
    <dgm:pt modelId="{F5568409-D225-4661-9E5E-642A0298A237}">
      <dgm:prSet custT="1"/>
      <dgm:spPr/>
      <dgm:t>
        <a:bodyPr/>
        <a:lstStyle/>
        <a:p>
          <a:r>
            <a:rPr lang="en-US" sz="1400" dirty="0"/>
            <a:t>Clients may appreciate being able to participate in research. Participants may feel that they give meaning to their suffering to improve care for others.</a:t>
          </a:r>
        </a:p>
      </dgm:t>
    </dgm:pt>
    <dgm:pt modelId="{0A300B29-7DF6-4A8A-A96B-E68AF2055C73}" type="parTrans" cxnId="{C264D64C-FFFA-431C-8E30-0E233CD04963}">
      <dgm:prSet/>
      <dgm:spPr/>
      <dgm:t>
        <a:bodyPr/>
        <a:lstStyle/>
        <a:p>
          <a:endParaRPr lang="en-US"/>
        </a:p>
      </dgm:t>
    </dgm:pt>
    <dgm:pt modelId="{9CAF5D6F-499C-4C29-B541-FD598CFBE040}" type="sibTrans" cxnId="{C264D64C-FFFA-431C-8E30-0E233CD04963}">
      <dgm:prSet/>
      <dgm:spPr/>
      <dgm:t>
        <a:bodyPr/>
        <a:lstStyle/>
        <a:p>
          <a:endParaRPr lang="en-US"/>
        </a:p>
      </dgm:t>
    </dgm:pt>
    <dgm:pt modelId="{291C7DCC-12FD-4C1C-AB6A-912BA66FD82E}" type="pres">
      <dgm:prSet presAssocID="{FB794DC5-F709-4608-801F-36A40C7894C2}" presName="theList" presStyleCnt="0">
        <dgm:presLayoutVars>
          <dgm:dir/>
          <dgm:animLvl val="lvl"/>
          <dgm:resizeHandles val="exact"/>
        </dgm:presLayoutVars>
      </dgm:prSet>
      <dgm:spPr/>
    </dgm:pt>
    <dgm:pt modelId="{BC540A0B-52AC-4F08-B320-01EAB838DCD6}" type="pres">
      <dgm:prSet presAssocID="{85474366-DB15-4189-B2B1-F19789579B8D}" presName="compNode" presStyleCnt="0"/>
      <dgm:spPr/>
    </dgm:pt>
    <dgm:pt modelId="{BBC3243F-FD6B-4EBA-9CEA-989D69059865}" type="pres">
      <dgm:prSet presAssocID="{85474366-DB15-4189-B2B1-F19789579B8D}" presName="aNode" presStyleLbl="bgShp" presStyleIdx="0" presStyleCnt="3" custScaleX="125562"/>
      <dgm:spPr/>
    </dgm:pt>
    <dgm:pt modelId="{B02B71D1-0D8C-488E-942E-70041B3400C1}" type="pres">
      <dgm:prSet presAssocID="{85474366-DB15-4189-B2B1-F19789579B8D}" presName="textNode" presStyleLbl="bgShp" presStyleIdx="0" presStyleCnt="3"/>
      <dgm:spPr/>
    </dgm:pt>
    <dgm:pt modelId="{B0F7DA61-A37A-44EA-9FB6-7B80137D8912}" type="pres">
      <dgm:prSet presAssocID="{85474366-DB15-4189-B2B1-F19789579B8D}" presName="compChildNode" presStyleCnt="0"/>
      <dgm:spPr/>
    </dgm:pt>
    <dgm:pt modelId="{C583E3FD-CE21-4B9C-9DB8-8328B6219EEF}" type="pres">
      <dgm:prSet presAssocID="{85474366-DB15-4189-B2B1-F19789579B8D}" presName="theInnerList" presStyleCnt="0"/>
      <dgm:spPr/>
    </dgm:pt>
    <dgm:pt modelId="{D173B43E-E20B-4411-A564-9F69D5E213D4}" type="pres">
      <dgm:prSet presAssocID="{460B8B23-0C51-4F68-91DF-EE822E2B4757}" presName="childNode" presStyleLbl="node1" presStyleIdx="0" presStyleCnt="7" custScaleX="125562" custScaleY="2000000" custLinFactY="-125050" custLinFactNeighborY="-200000">
        <dgm:presLayoutVars>
          <dgm:bulletEnabled val="1"/>
        </dgm:presLayoutVars>
      </dgm:prSet>
      <dgm:spPr/>
    </dgm:pt>
    <dgm:pt modelId="{DE27B772-7A68-4FF9-AF2D-DEAC6A112E04}" type="pres">
      <dgm:prSet presAssocID="{460B8B23-0C51-4F68-91DF-EE822E2B4757}" presName="aSpace2" presStyleCnt="0"/>
      <dgm:spPr/>
    </dgm:pt>
    <dgm:pt modelId="{7D0A5A0D-1304-4F20-B8E2-6A5B082A2C00}" type="pres">
      <dgm:prSet presAssocID="{CB4BD95C-112C-41B7-BC18-D4670FB86821}" presName="childNode" presStyleLbl="node1" presStyleIdx="1" presStyleCnt="7" custScaleX="125562" custScaleY="2000000" custLinFactY="-65648" custLinFactNeighborY="-100000">
        <dgm:presLayoutVars>
          <dgm:bulletEnabled val="1"/>
        </dgm:presLayoutVars>
      </dgm:prSet>
      <dgm:spPr/>
    </dgm:pt>
    <dgm:pt modelId="{BEAD4D17-C2F4-449F-9DF4-236392A00E05}" type="pres">
      <dgm:prSet presAssocID="{CB4BD95C-112C-41B7-BC18-D4670FB86821}" presName="aSpace2" presStyleCnt="0"/>
      <dgm:spPr/>
    </dgm:pt>
    <dgm:pt modelId="{F6FFCFA4-5B9D-4292-9CDC-1009020901BC}" type="pres">
      <dgm:prSet presAssocID="{5DDA37E2-4BD2-4098-B9D9-CF4461AC1C11}" presName="childNode" presStyleLbl="node1" presStyleIdx="2" presStyleCnt="7" custScaleX="125562" custScaleY="2000000">
        <dgm:presLayoutVars>
          <dgm:bulletEnabled val="1"/>
        </dgm:presLayoutVars>
      </dgm:prSet>
      <dgm:spPr/>
    </dgm:pt>
    <dgm:pt modelId="{3759C89D-4383-44A5-93E3-907518759068}" type="pres">
      <dgm:prSet presAssocID="{85474366-DB15-4189-B2B1-F19789579B8D}" presName="aSpace" presStyleCnt="0"/>
      <dgm:spPr/>
    </dgm:pt>
    <dgm:pt modelId="{D40CFA4D-08A4-4A32-A8B0-2B4B1E847A02}" type="pres">
      <dgm:prSet presAssocID="{621C9AF0-664D-4D16-92AB-9E29E13A0E97}" presName="compNode" presStyleCnt="0"/>
      <dgm:spPr/>
    </dgm:pt>
    <dgm:pt modelId="{9C0A270B-2A87-4B2C-B3A6-47D44277F945}" type="pres">
      <dgm:prSet presAssocID="{621C9AF0-664D-4D16-92AB-9E29E13A0E97}" presName="aNode" presStyleLbl="bgShp" presStyleIdx="1" presStyleCnt="3"/>
      <dgm:spPr/>
    </dgm:pt>
    <dgm:pt modelId="{1E880C12-4A7D-46BD-B1D3-9F5D8D2A79DC}" type="pres">
      <dgm:prSet presAssocID="{621C9AF0-664D-4D16-92AB-9E29E13A0E97}" presName="textNode" presStyleLbl="bgShp" presStyleIdx="1" presStyleCnt="3"/>
      <dgm:spPr/>
    </dgm:pt>
    <dgm:pt modelId="{BBEAA836-5741-4613-A2AB-D2C2C7E2791D}" type="pres">
      <dgm:prSet presAssocID="{621C9AF0-664D-4D16-92AB-9E29E13A0E97}" presName="compChildNode" presStyleCnt="0"/>
      <dgm:spPr/>
    </dgm:pt>
    <dgm:pt modelId="{D341EE7F-ADEC-420C-9A66-D9DC967B9462}" type="pres">
      <dgm:prSet presAssocID="{621C9AF0-664D-4D16-92AB-9E29E13A0E97}" presName="theInnerList" presStyleCnt="0"/>
      <dgm:spPr/>
    </dgm:pt>
    <dgm:pt modelId="{36FA82DF-A813-43AA-A93D-C3BEA3962544}" type="pres">
      <dgm:prSet presAssocID="{2E202A0F-355D-44BC-AA2A-97645BFB9CB1}" presName="childNode" presStyleLbl="node1" presStyleIdx="3" presStyleCnt="7">
        <dgm:presLayoutVars>
          <dgm:bulletEnabled val="1"/>
        </dgm:presLayoutVars>
      </dgm:prSet>
      <dgm:spPr/>
    </dgm:pt>
    <dgm:pt modelId="{0A4D30C5-1071-422B-A0D7-58BFD03893BE}" type="pres">
      <dgm:prSet presAssocID="{2E202A0F-355D-44BC-AA2A-97645BFB9CB1}" presName="aSpace2" presStyleCnt="0"/>
      <dgm:spPr/>
    </dgm:pt>
    <dgm:pt modelId="{1BDAFF49-8538-4D77-86D4-EFD00BD81C06}" type="pres">
      <dgm:prSet presAssocID="{8FCF9A42-2A52-43EB-93BE-C74C70433742}" presName="childNode" presStyleLbl="node1" presStyleIdx="4" presStyleCnt="7">
        <dgm:presLayoutVars>
          <dgm:bulletEnabled val="1"/>
        </dgm:presLayoutVars>
      </dgm:prSet>
      <dgm:spPr/>
    </dgm:pt>
    <dgm:pt modelId="{D1A47C31-6D99-4043-8355-46F5A0B31179}" type="pres">
      <dgm:prSet presAssocID="{621C9AF0-664D-4D16-92AB-9E29E13A0E97}" presName="aSpace" presStyleCnt="0"/>
      <dgm:spPr/>
    </dgm:pt>
    <dgm:pt modelId="{08FC416D-BBD1-438A-B160-C7ABAA895193}" type="pres">
      <dgm:prSet presAssocID="{E275354A-7839-42D2-80F4-FD752A5FF8EB}" presName="compNode" presStyleCnt="0"/>
      <dgm:spPr/>
    </dgm:pt>
    <dgm:pt modelId="{936B67A1-BDFE-43FF-AAFC-46BCBD14B355}" type="pres">
      <dgm:prSet presAssocID="{E275354A-7839-42D2-80F4-FD752A5FF8EB}" presName="aNode" presStyleLbl="bgShp" presStyleIdx="2" presStyleCnt="3"/>
      <dgm:spPr/>
    </dgm:pt>
    <dgm:pt modelId="{D67EAC5C-D3E9-4CE0-B1D2-DAAAB44526D0}" type="pres">
      <dgm:prSet presAssocID="{E275354A-7839-42D2-80F4-FD752A5FF8EB}" presName="textNode" presStyleLbl="bgShp" presStyleIdx="2" presStyleCnt="3"/>
      <dgm:spPr/>
    </dgm:pt>
    <dgm:pt modelId="{F238363E-B57C-4131-8EEC-8D25950B4941}" type="pres">
      <dgm:prSet presAssocID="{E275354A-7839-42D2-80F4-FD752A5FF8EB}" presName="compChildNode" presStyleCnt="0"/>
      <dgm:spPr/>
    </dgm:pt>
    <dgm:pt modelId="{C40939FB-7588-451F-8BC1-C4CE0735F5E0}" type="pres">
      <dgm:prSet presAssocID="{E275354A-7839-42D2-80F4-FD752A5FF8EB}" presName="theInnerList" presStyleCnt="0"/>
      <dgm:spPr/>
    </dgm:pt>
    <dgm:pt modelId="{C71625AD-0F5F-41BB-BF77-0E5CCC304529}" type="pres">
      <dgm:prSet presAssocID="{3CC66E75-1743-449D-B75D-013277720DE7}" presName="childNode" presStyleLbl="node1" presStyleIdx="5" presStyleCnt="7">
        <dgm:presLayoutVars>
          <dgm:bulletEnabled val="1"/>
        </dgm:presLayoutVars>
      </dgm:prSet>
      <dgm:spPr/>
    </dgm:pt>
    <dgm:pt modelId="{2D012F1B-9E39-47E2-A1F5-C63C9F7E71A6}" type="pres">
      <dgm:prSet presAssocID="{3CC66E75-1743-449D-B75D-013277720DE7}" presName="aSpace2" presStyleCnt="0"/>
      <dgm:spPr/>
    </dgm:pt>
    <dgm:pt modelId="{28AD22ED-3B5D-4018-AD56-5E6D39D71CB3}" type="pres">
      <dgm:prSet presAssocID="{F5568409-D225-4661-9E5E-642A0298A237}" presName="childNode" presStyleLbl="node1" presStyleIdx="6" presStyleCnt="7">
        <dgm:presLayoutVars>
          <dgm:bulletEnabled val="1"/>
        </dgm:presLayoutVars>
      </dgm:prSet>
      <dgm:spPr/>
    </dgm:pt>
  </dgm:ptLst>
  <dgm:cxnLst>
    <dgm:cxn modelId="{E7BE2912-DA47-4040-AE3F-2EAE5B3BB4DE}" type="presOf" srcId="{621C9AF0-664D-4D16-92AB-9E29E13A0E97}" destId="{9C0A270B-2A87-4B2C-B3A6-47D44277F945}" srcOrd="0" destOrd="0" presId="urn:microsoft.com/office/officeart/2005/8/layout/lProcess2"/>
    <dgm:cxn modelId="{5385D514-6EAD-47AF-8B08-5C42215BD507}" srcId="{621C9AF0-664D-4D16-92AB-9E29E13A0E97}" destId="{2E202A0F-355D-44BC-AA2A-97645BFB9CB1}" srcOrd="0" destOrd="0" parTransId="{41BAF520-A417-4CB6-B28B-2FBE22DED692}" sibTransId="{83696B9A-F3C6-4FEA-8169-3377A951094F}"/>
    <dgm:cxn modelId="{24450A17-4CB3-46D9-BF1D-FDE74C8A150A}" srcId="{621C9AF0-664D-4D16-92AB-9E29E13A0E97}" destId="{8FCF9A42-2A52-43EB-93BE-C74C70433742}" srcOrd="1" destOrd="0" parTransId="{B47D456D-1873-44A1-8FC2-23064630B4AE}" sibTransId="{CCEE5777-53D6-487F-93FE-0B3394D391E6}"/>
    <dgm:cxn modelId="{F7F1621A-3C32-46A1-9E12-34CF9BC46AA2}" type="presOf" srcId="{FB794DC5-F709-4608-801F-36A40C7894C2}" destId="{291C7DCC-12FD-4C1C-AB6A-912BA66FD82E}" srcOrd="0" destOrd="0" presId="urn:microsoft.com/office/officeart/2005/8/layout/lProcess2"/>
    <dgm:cxn modelId="{F2FE0626-6B8C-4D4E-9846-582BB7C68436}" type="presOf" srcId="{F5568409-D225-4661-9E5E-642A0298A237}" destId="{28AD22ED-3B5D-4018-AD56-5E6D39D71CB3}" srcOrd="0" destOrd="0" presId="urn:microsoft.com/office/officeart/2005/8/layout/lProcess2"/>
    <dgm:cxn modelId="{0B3C5026-A87B-4A15-97F3-3E1F12A1DF77}" type="presOf" srcId="{5DDA37E2-4BD2-4098-B9D9-CF4461AC1C11}" destId="{F6FFCFA4-5B9D-4292-9CDC-1009020901BC}" srcOrd="0" destOrd="0" presId="urn:microsoft.com/office/officeart/2005/8/layout/lProcess2"/>
    <dgm:cxn modelId="{8E9C5031-1BAF-4850-A454-4205ECB37483}" srcId="{85474366-DB15-4189-B2B1-F19789579B8D}" destId="{460B8B23-0C51-4F68-91DF-EE822E2B4757}" srcOrd="0" destOrd="0" parTransId="{318DD7FE-F9F1-4E05-85C8-2BE67D0AEB16}" sibTransId="{CC20BB3A-A3FB-4063-A141-D3FD8E8616AE}"/>
    <dgm:cxn modelId="{1956CC40-B75C-4452-9A05-930190E5BF76}" type="presOf" srcId="{2E202A0F-355D-44BC-AA2A-97645BFB9CB1}" destId="{36FA82DF-A813-43AA-A93D-C3BEA3962544}" srcOrd="0" destOrd="0" presId="urn:microsoft.com/office/officeart/2005/8/layout/lProcess2"/>
    <dgm:cxn modelId="{71AD9442-9BD8-41D8-8F47-7D94419DE858}" srcId="{FB794DC5-F709-4608-801F-36A40C7894C2}" destId="{621C9AF0-664D-4D16-92AB-9E29E13A0E97}" srcOrd="1" destOrd="0" parTransId="{FAB24D02-DD46-495D-B5C8-F7992C7AD578}" sibTransId="{E153C48C-C9BF-4CC0-BE9D-9E4A1C844129}"/>
    <dgm:cxn modelId="{29D6DD42-CE29-4869-98A1-418552EFDD06}" srcId="{85474366-DB15-4189-B2B1-F19789579B8D}" destId="{CB4BD95C-112C-41B7-BC18-D4670FB86821}" srcOrd="1" destOrd="0" parTransId="{C86F1B4A-49C2-4729-885E-36CA54F22B60}" sibTransId="{71FE20F7-B078-4834-A511-EB732D656AA9}"/>
    <dgm:cxn modelId="{C264D64C-FFFA-431C-8E30-0E233CD04963}" srcId="{E275354A-7839-42D2-80F4-FD752A5FF8EB}" destId="{F5568409-D225-4661-9E5E-642A0298A237}" srcOrd="1" destOrd="0" parTransId="{0A300B29-7DF6-4A8A-A96B-E68AF2055C73}" sibTransId="{9CAF5D6F-499C-4C29-B541-FD598CFBE040}"/>
    <dgm:cxn modelId="{FC658877-65A2-43F0-9562-FF1398DDB717}" type="presOf" srcId="{E275354A-7839-42D2-80F4-FD752A5FF8EB}" destId="{D67EAC5C-D3E9-4CE0-B1D2-DAAAB44526D0}" srcOrd="1" destOrd="0" presId="urn:microsoft.com/office/officeart/2005/8/layout/lProcess2"/>
    <dgm:cxn modelId="{97815586-8133-497E-B6F6-AC780E4E23AC}" type="presOf" srcId="{85474366-DB15-4189-B2B1-F19789579B8D}" destId="{B02B71D1-0D8C-488E-942E-70041B3400C1}" srcOrd="1" destOrd="0" presId="urn:microsoft.com/office/officeart/2005/8/layout/lProcess2"/>
    <dgm:cxn modelId="{4086C9A2-C14D-4818-ADA6-8DEB4155F2C9}" srcId="{FB794DC5-F709-4608-801F-36A40C7894C2}" destId="{85474366-DB15-4189-B2B1-F19789579B8D}" srcOrd="0" destOrd="0" parTransId="{0F2A6B47-E732-43CD-A9E5-9DFABAF8A96F}" sibTransId="{284E33D1-F4BC-4124-9760-E88423BC0261}"/>
    <dgm:cxn modelId="{8EC0F4A2-5C7B-4E58-A085-337A06ECFD3C}" type="presOf" srcId="{CB4BD95C-112C-41B7-BC18-D4670FB86821}" destId="{7D0A5A0D-1304-4F20-B8E2-6A5B082A2C00}" srcOrd="0" destOrd="0" presId="urn:microsoft.com/office/officeart/2005/8/layout/lProcess2"/>
    <dgm:cxn modelId="{31993DA5-019C-4C78-95CF-FB443A70B50C}" srcId="{E275354A-7839-42D2-80F4-FD752A5FF8EB}" destId="{3CC66E75-1743-449D-B75D-013277720DE7}" srcOrd="0" destOrd="0" parTransId="{7171B7E5-139B-446F-AB19-B48D0E354C8E}" sibTransId="{DFE92CF6-5A0A-4D22-8E1A-F80CD88906E5}"/>
    <dgm:cxn modelId="{53A011A9-C142-41E6-802D-988CBE8A6AAD}" type="presOf" srcId="{3CC66E75-1743-449D-B75D-013277720DE7}" destId="{C71625AD-0F5F-41BB-BF77-0E5CCC304529}" srcOrd="0" destOrd="0" presId="urn:microsoft.com/office/officeart/2005/8/layout/lProcess2"/>
    <dgm:cxn modelId="{E6E722BB-02CE-44CD-9FD7-40E75F67EC80}" type="presOf" srcId="{460B8B23-0C51-4F68-91DF-EE822E2B4757}" destId="{D173B43E-E20B-4411-A564-9F69D5E213D4}" srcOrd="0" destOrd="0" presId="urn:microsoft.com/office/officeart/2005/8/layout/lProcess2"/>
    <dgm:cxn modelId="{2A2852E6-173F-4843-9516-C2DD0AAC7E38}" type="presOf" srcId="{E275354A-7839-42D2-80F4-FD752A5FF8EB}" destId="{936B67A1-BDFE-43FF-AAFC-46BCBD14B355}" srcOrd="0" destOrd="0" presId="urn:microsoft.com/office/officeart/2005/8/layout/lProcess2"/>
    <dgm:cxn modelId="{58E726EB-86CE-4E78-8C4A-6CE3AF4CE091}" type="presOf" srcId="{621C9AF0-664D-4D16-92AB-9E29E13A0E97}" destId="{1E880C12-4A7D-46BD-B1D3-9F5D8D2A79DC}" srcOrd="1" destOrd="0" presId="urn:microsoft.com/office/officeart/2005/8/layout/lProcess2"/>
    <dgm:cxn modelId="{6E7A10EC-79B4-4D24-B6CE-5476C14F38EC}" srcId="{85474366-DB15-4189-B2B1-F19789579B8D}" destId="{5DDA37E2-4BD2-4098-B9D9-CF4461AC1C11}" srcOrd="2" destOrd="0" parTransId="{B40B5857-CC10-491C-807C-0C733C487CCD}" sibTransId="{DDBA7B08-42B3-44A0-97EA-18F6BF67896D}"/>
    <dgm:cxn modelId="{906C7AF5-DCF4-4A8D-B1E7-1B71A83F0FF5}" type="presOf" srcId="{8FCF9A42-2A52-43EB-93BE-C74C70433742}" destId="{1BDAFF49-8538-4D77-86D4-EFD00BD81C06}" srcOrd="0" destOrd="0" presId="urn:microsoft.com/office/officeart/2005/8/layout/lProcess2"/>
    <dgm:cxn modelId="{E4FB41FB-5BC3-45F9-A8BE-508761CCEBC2}" srcId="{FB794DC5-F709-4608-801F-36A40C7894C2}" destId="{E275354A-7839-42D2-80F4-FD752A5FF8EB}" srcOrd="2" destOrd="0" parTransId="{50A2FDAF-7D69-4F9B-A794-E0E8272CB95D}" sibTransId="{4DBE6B4D-3023-4D84-98A5-841DEC5476CB}"/>
    <dgm:cxn modelId="{FA2C0EFD-743A-44FB-BC51-AA57C4E2E81A}" type="presOf" srcId="{85474366-DB15-4189-B2B1-F19789579B8D}" destId="{BBC3243F-FD6B-4EBA-9CEA-989D69059865}" srcOrd="0" destOrd="0" presId="urn:microsoft.com/office/officeart/2005/8/layout/lProcess2"/>
    <dgm:cxn modelId="{5B241259-89A9-401D-9A27-793FC2FD7D0A}" type="presParOf" srcId="{291C7DCC-12FD-4C1C-AB6A-912BA66FD82E}" destId="{BC540A0B-52AC-4F08-B320-01EAB838DCD6}" srcOrd="0" destOrd="0" presId="urn:microsoft.com/office/officeart/2005/8/layout/lProcess2"/>
    <dgm:cxn modelId="{9FAFF636-D9F1-4C2A-8053-3832387243F0}" type="presParOf" srcId="{BC540A0B-52AC-4F08-B320-01EAB838DCD6}" destId="{BBC3243F-FD6B-4EBA-9CEA-989D69059865}" srcOrd="0" destOrd="0" presId="urn:microsoft.com/office/officeart/2005/8/layout/lProcess2"/>
    <dgm:cxn modelId="{D829DA1D-78C9-451F-A788-AFB25DB2C04A}" type="presParOf" srcId="{BC540A0B-52AC-4F08-B320-01EAB838DCD6}" destId="{B02B71D1-0D8C-488E-942E-70041B3400C1}" srcOrd="1" destOrd="0" presId="urn:microsoft.com/office/officeart/2005/8/layout/lProcess2"/>
    <dgm:cxn modelId="{EEC16F50-6ADD-46EF-B52F-B230492764BF}" type="presParOf" srcId="{BC540A0B-52AC-4F08-B320-01EAB838DCD6}" destId="{B0F7DA61-A37A-44EA-9FB6-7B80137D8912}" srcOrd="2" destOrd="0" presId="urn:microsoft.com/office/officeart/2005/8/layout/lProcess2"/>
    <dgm:cxn modelId="{912D2CE2-A10F-4203-93F9-300305E701D7}" type="presParOf" srcId="{B0F7DA61-A37A-44EA-9FB6-7B80137D8912}" destId="{C583E3FD-CE21-4B9C-9DB8-8328B6219EEF}" srcOrd="0" destOrd="0" presId="urn:microsoft.com/office/officeart/2005/8/layout/lProcess2"/>
    <dgm:cxn modelId="{41C863DD-8F4A-49CA-8BBB-7A92DA0AD7E0}" type="presParOf" srcId="{C583E3FD-CE21-4B9C-9DB8-8328B6219EEF}" destId="{D173B43E-E20B-4411-A564-9F69D5E213D4}" srcOrd="0" destOrd="0" presId="urn:microsoft.com/office/officeart/2005/8/layout/lProcess2"/>
    <dgm:cxn modelId="{11FE24EA-1F13-4841-A9AF-0D3787FE8B95}" type="presParOf" srcId="{C583E3FD-CE21-4B9C-9DB8-8328B6219EEF}" destId="{DE27B772-7A68-4FF9-AF2D-DEAC6A112E04}" srcOrd="1" destOrd="0" presId="urn:microsoft.com/office/officeart/2005/8/layout/lProcess2"/>
    <dgm:cxn modelId="{9FBA6F5E-081B-42F9-A73B-4DE8D35A0A23}" type="presParOf" srcId="{C583E3FD-CE21-4B9C-9DB8-8328B6219EEF}" destId="{7D0A5A0D-1304-4F20-B8E2-6A5B082A2C00}" srcOrd="2" destOrd="0" presId="urn:microsoft.com/office/officeart/2005/8/layout/lProcess2"/>
    <dgm:cxn modelId="{7A5F120D-9DEF-4041-BAB3-D362417C3B62}" type="presParOf" srcId="{C583E3FD-CE21-4B9C-9DB8-8328B6219EEF}" destId="{BEAD4D17-C2F4-449F-9DF4-236392A00E05}" srcOrd="3" destOrd="0" presId="urn:microsoft.com/office/officeart/2005/8/layout/lProcess2"/>
    <dgm:cxn modelId="{F35BC75C-40DA-40BE-980B-397C08C72621}" type="presParOf" srcId="{C583E3FD-CE21-4B9C-9DB8-8328B6219EEF}" destId="{F6FFCFA4-5B9D-4292-9CDC-1009020901BC}" srcOrd="4" destOrd="0" presId="urn:microsoft.com/office/officeart/2005/8/layout/lProcess2"/>
    <dgm:cxn modelId="{0FF7475B-6F49-4E42-B1D3-ED5BD723C83D}" type="presParOf" srcId="{291C7DCC-12FD-4C1C-AB6A-912BA66FD82E}" destId="{3759C89D-4383-44A5-93E3-907518759068}" srcOrd="1" destOrd="0" presId="urn:microsoft.com/office/officeart/2005/8/layout/lProcess2"/>
    <dgm:cxn modelId="{B87C2315-D34D-443F-87F1-0F8279400B64}" type="presParOf" srcId="{291C7DCC-12FD-4C1C-AB6A-912BA66FD82E}" destId="{D40CFA4D-08A4-4A32-A8B0-2B4B1E847A02}" srcOrd="2" destOrd="0" presId="urn:microsoft.com/office/officeart/2005/8/layout/lProcess2"/>
    <dgm:cxn modelId="{F8F7F6CC-E9FB-48E8-B66A-39016D3B239F}" type="presParOf" srcId="{D40CFA4D-08A4-4A32-A8B0-2B4B1E847A02}" destId="{9C0A270B-2A87-4B2C-B3A6-47D44277F945}" srcOrd="0" destOrd="0" presId="urn:microsoft.com/office/officeart/2005/8/layout/lProcess2"/>
    <dgm:cxn modelId="{7A18EDC4-361D-4E8E-8760-73DC09B77D2E}" type="presParOf" srcId="{D40CFA4D-08A4-4A32-A8B0-2B4B1E847A02}" destId="{1E880C12-4A7D-46BD-B1D3-9F5D8D2A79DC}" srcOrd="1" destOrd="0" presId="urn:microsoft.com/office/officeart/2005/8/layout/lProcess2"/>
    <dgm:cxn modelId="{7EC70238-EAE9-4B95-8B28-E83CDE26B2FE}" type="presParOf" srcId="{D40CFA4D-08A4-4A32-A8B0-2B4B1E847A02}" destId="{BBEAA836-5741-4613-A2AB-D2C2C7E2791D}" srcOrd="2" destOrd="0" presId="urn:microsoft.com/office/officeart/2005/8/layout/lProcess2"/>
    <dgm:cxn modelId="{2729E853-2FC5-48D8-89B6-674E8AE554ED}" type="presParOf" srcId="{BBEAA836-5741-4613-A2AB-D2C2C7E2791D}" destId="{D341EE7F-ADEC-420C-9A66-D9DC967B9462}" srcOrd="0" destOrd="0" presId="urn:microsoft.com/office/officeart/2005/8/layout/lProcess2"/>
    <dgm:cxn modelId="{7BB534C0-216E-4E67-8A38-7DF9D0FA1C12}" type="presParOf" srcId="{D341EE7F-ADEC-420C-9A66-D9DC967B9462}" destId="{36FA82DF-A813-43AA-A93D-C3BEA3962544}" srcOrd="0" destOrd="0" presId="urn:microsoft.com/office/officeart/2005/8/layout/lProcess2"/>
    <dgm:cxn modelId="{A4CC14CB-77E2-4D24-91C1-D43BD866A904}" type="presParOf" srcId="{D341EE7F-ADEC-420C-9A66-D9DC967B9462}" destId="{0A4D30C5-1071-422B-A0D7-58BFD03893BE}" srcOrd="1" destOrd="0" presId="urn:microsoft.com/office/officeart/2005/8/layout/lProcess2"/>
    <dgm:cxn modelId="{64C37E9B-A7E1-4DAF-BB25-D792A395B81B}" type="presParOf" srcId="{D341EE7F-ADEC-420C-9A66-D9DC967B9462}" destId="{1BDAFF49-8538-4D77-86D4-EFD00BD81C06}" srcOrd="2" destOrd="0" presId="urn:microsoft.com/office/officeart/2005/8/layout/lProcess2"/>
    <dgm:cxn modelId="{5B3FB568-6746-4591-9BBA-7163610E290D}" type="presParOf" srcId="{291C7DCC-12FD-4C1C-AB6A-912BA66FD82E}" destId="{D1A47C31-6D99-4043-8355-46F5A0B31179}" srcOrd="3" destOrd="0" presId="urn:microsoft.com/office/officeart/2005/8/layout/lProcess2"/>
    <dgm:cxn modelId="{E6880F26-795D-4701-9C45-6B22497DD241}" type="presParOf" srcId="{291C7DCC-12FD-4C1C-AB6A-912BA66FD82E}" destId="{08FC416D-BBD1-438A-B160-C7ABAA895193}" srcOrd="4" destOrd="0" presId="urn:microsoft.com/office/officeart/2005/8/layout/lProcess2"/>
    <dgm:cxn modelId="{781C5969-C4D2-44B5-9845-39DD795A312E}" type="presParOf" srcId="{08FC416D-BBD1-438A-B160-C7ABAA895193}" destId="{936B67A1-BDFE-43FF-AAFC-46BCBD14B355}" srcOrd="0" destOrd="0" presId="urn:microsoft.com/office/officeart/2005/8/layout/lProcess2"/>
    <dgm:cxn modelId="{80B5B209-748D-428B-AE1C-99FBE3BB03B3}" type="presParOf" srcId="{08FC416D-BBD1-438A-B160-C7ABAA895193}" destId="{D67EAC5C-D3E9-4CE0-B1D2-DAAAB44526D0}" srcOrd="1" destOrd="0" presId="urn:microsoft.com/office/officeart/2005/8/layout/lProcess2"/>
    <dgm:cxn modelId="{40E1120A-8612-4501-8127-B13E3E9898A2}" type="presParOf" srcId="{08FC416D-BBD1-438A-B160-C7ABAA895193}" destId="{F238363E-B57C-4131-8EEC-8D25950B4941}" srcOrd="2" destOrd="0" presId="urn:microsoft.com/office/officeart/2005/8/layout/lProcess2"/>
    <dgm:cxn modelId="{93B82676-D1F2-41F9-94CF-1B9F64CBF370}" type="presParOf" srcId="{F238363E-B57C-4131-8EEC-8D25950B4941}" destId="{C40939FB-7588-451F-8BC1-C4CE0735F5E0}" srcOrd="0" destOrd="0" presId="urn:microsoft.com/office/officeart/2005/8/layout/lProcess2"/>
    <dgm:cxn modelId="{9EB26C14-1438-4DD9-89B2-1BB6C33C2C35}" type="presParOf" srcId="{C40939FB-7588-451F-8BC1-C4CE0735F5E0}" destId="{C71625AD-0F5F-41BB-BF77-0E5CCC304529}" srcOrd="0" destOrd="0" presId="urn:microsoft.com/office/officeart/2005/8/layout/lProcess2"/>
    <dgm:cxn modelId="{49AE236B-7DAB-42E2-95E6-AFC62844B17D}" type="presParOf" srcId="{C40939FB-7588-451F-8BC1-C4CE0735F5E0}" destId="{2D012F1B-9E39-47E2-A1F5-C63C9F7E71A6}" srcOrd="1" destOrd="0" presId="urn:microsoft.com/office/officeart/2005/8/layout/lProcess2"/>
    <dgm:cxn modelId="{C759BD91-DBF6-4A84-B452-1003A73D38C8}" type="presParOf" srcId="{C40939FB-7588-451F-8BC1-C4CE0735F5E0}" destId="{28AD22ED-3B5D-4018-AD56-5E6D39D71CB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BF2D0-A629-46E1-8A7C-8240C51AD3CB}">
      <dsp:nvSpPr>
        <dsp:cNvPr id="0" name=""/>
        <dsp:cNvSpPr/>
      </dsp:nvSpPr>
      <dsp:spPr>
        <a:xfrm>
          <a:off x="0" y="588090"/>
          <a:ext cx="7124224" cy="1446446"/>
        </a:xfrm>
        <a:prstGeom prst="roundRect">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We are excited to be partnering with you all on this treatment follow-up evaluation initiated by the Oregon Health Authority. </a:t>
          </a:r>
          <a:endParaRPr lang="en-US" sz="1800" kern="1200" dirty="0"/>
        </a:p>
      </dsp:txBody>
      <dsp:txXfrm>
        <a:off x="70610" y="658700"/>
        <a:ext cx="6983004" cy="1305226"/>
      </dsp:txXfrm>
    </dsp:sp>
    <dsp:sp modelId="{73B75F53-6F51-4245-96B8-932AB724BCA5}">
      <dsp:nvSpPr>
        <dsp:cNvPr id="0" name=""/>
        <dsp:cNvSpPr/>
      </dsp:nvSpPr>
      <dsp:spPr>
        <a:xfrm>
          <a:off x="0" y="2221736"/>
          <a:ext cx="7124224" cy="1446446"/>
        </a:xfrm>
        <a:prstGeom prst="roundRect">
          <a:avLst/>
        </a:prstGeom>
        <a:solidFill>
          <a:schemeClr val="accent1">
            <a:shade val="80000"/>
            <a:hueOff val="153123"/>
            <a:satOff val="-2196"/>
            <a:lumOff val="1280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collected will be used to evaluate program effectiveness and inform any changes that can improve client outcomes and experiences.</a:t>
          </a:r>
          <a:endParaRPr lang="en-US" sz="1800" kern="1200" dirty="0"/>
        </a:p>
      </dsp:txBody>
      <dsp:txXfrm>
        <a:off x="70610" y="2292346"/>
        <a:ext cx="6983004" cy="1305226"/>
      </dsp:txXfrm>
    </dsp:sp>
    <dsp:sp modelId="{B48E6C7D-A289-464A-8BEE-3FCC4874258E}">
      <dsp:nvSpPr>
        <dsp:cNvPr id="0" name=""/>
        <dsp:cNvSpPr/>
      </dsp:nvSpPr>
      <dsp:spPr>
        <a:xfrm>
          <a:off x="0" y="3855383"/>
          <a:ext cx="7124224" cy="1446446"/>
        </a:xfrm>
        <a:prstGeom prst="roundRect">
          <a:avLst/>
        </a:prstGeom>
        <a:solidFill>
          <a:schemeClr val="accent1">
            <a:shade val="80000"/>
            <a:hueOff val="306246"/>
            <a:satOff val="-4392"/>
            <a:lumOff val="2561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This project is only possible if we work as a team. This webinar will introduce the project and outline your role as a treatment provider.</a:t>
          </a:r>
          <a:endParaRPr lang="en-US" sz="1800" kern="1200" dirty="0"/>
        </a:p>
      </dsp:txBody>
      <dsp:txXfrm>
        <a:off x="70610" y="3925993"/>
        <a:ext cx="6983004" cy="1305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72B79-C7B2-4A82-AEE7-D10BA5051CAD}">
      <dsp:nvSpPr>
        <dsp:cNvPr id="0" name=""/>
        <dsp:cNvSpPr/>
      </dsp:nvSpPr>
      <dsp:spPr>
        <a:xfrm>
          <a:off x="2460" y="158158"/>
          <a:ext cx="2374639" cy="1279136"/>
        </a:xfrm>
        <a:prstGeom prst="roundRect">
          <a:avLst>
            <a:gd name="adj" fmla="val 10000"/>
          </a:avLst>
        </a:prstGeom>
        <a:solidFill>
          <a:schemeClr val="accent1">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INTRODUCE PROJECT TO NEW CLIENTS </a:t>
          </a:r>
        </a:p>
        <a:p>
          <a:pPr marL="0" lvl="0" indent="0" algn="l" defTabSz="666750">
            <a:lnSpc>
              <a:spcPct val="90000"/>
            </a:lnSpc>
            <a:spcBef>
              <a:spcPct val="0"/>
            </a:spcBef>
            <a:spcAft>
              <a:spcPct val="35000"/>
            </a:spcAft>
            <a:buNone/>
          </a:pPr>
          <a:r>
            <a:rPr lang="en-US" sz="1500" kern="1200" dirty="0"/>
            <a:t>(JULY 1)</a:t>
          </a:r>
        </a:p>
      </dsp:txBody>
      <dsp:txXfrm>
        <a:off x="2460" y="158158"/>
        <a:ext cx="2374639" cy="852757"/>
      </dsp:txXfrm>
    </dsp:sp>
    <dsp:sp modelId="{59FD9502-C09E-40AB-BFA6-662D6D7C4C18}">
      <dsp:nvSpPr>
        <dsp:cNvPr id="0" name=""/>
        <dsp:cNvSpPr/>
      </dsp:nvSpPr>
      <dsp:spPr>
        <a:xfrm>
          <a:off x="488831" y="1010915"/>
          <a:ext cx="2374639" cy="3118500"/>
        </a:xfrm>
        <a:prstGeom prst="roundRect">
          <a:avLst>
            <a:gd name="adj" fmla="val 10000"/>
          </a:avLst>
        </a:prstGeom>
        <a:solidFill>
          <a:schemeClr val="lt1">
            <a:alpha val="90000"/>
            <a:hueOff val="0"/>
            <a:satOff val="0"/>
            <a:lumOff val="0"/>
            <a:alphaOff val="0"/>
          </a:schemeClr>
        </a:solidFill>
        <a:ln w="22225" cap="rnd"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Orient client to project</a:t>
          </a:r>
        </a:p>
        <a:p>
          <a:pPr marL="114300" lvl="1" indent="-114300" algn="l" defTabSz="666750">
            <a:lnSpc>
              <a:spcPct val="90000"/>
            </a:lnSpc>
            <a:spcBef>
              <a:spcPct val="0"/>
            </a:spcBef>
            <a:spcAft>
              <a:spcPct val="15000"/>
            </a:spcAft>
            <a:buChar char="•"/>
          </a:pPr>
          <a:r>
            <a:rPr lang="en-US" sz="1500" kern="1200" dirty="0"/>
            <a:t>Discuss benefits of participation</a:t>
          </a:r>
        </a:p>
        <a:p>
          <a:pPr marL="114300" lvl="1" indent="-114300" algn="l" defTabSz="666750">
            <a:lnSpc>
              <a:spcPct val="90000"/>
            </a:lnSpc>
            <a:spcBef>
              <a:spcPct val="0"/>
            </a:spcBef>
            <a:spcAft>
              <a:spcPct val="15000"/>
            </a:spcAft>
            <a:buChar char="•"/>
          </a:pPr>
          <a:r>
            <a:rPr lang="en-US" sz="1500" kern="1200" dirty="0"/>
            <a:t>Can enroll a client at anytime; however, at treatment enrollment is ideal</a:t>
          </a:r>
        </a:p>
      </dsp:txBody>
      <dsp:txXfrm>
        <a:off x="558382" y="1080466"/>
        <a:ext cx="2235537" cy="2979398"/>
      </dsp:txXfrm>
    </dsp:sp>
    <dsp:sp modelId="{29E6D2DE-CD54-43D2-9BEA-7B7B0047FF01}">
      <dsp:nvSpPr>
        <dsp:cNvPr id="0" name=""/>
        <dsp:cNvSpPr/>
      </dsp:nvSpPr>
      <dsp:spPr>
        <a:xfrm>
          <a:off x="2737085" y="288928"/>
          <a:ext cx="763171" cy="591216"/>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737085" y="407171"/>
        <a:ext cx="585806" cy="354730"/>
      </dsp:txXfrm>
    </dsp:sp>
    <dsp:sp modelId="{BC1A1F12-0A96-45F1-94C1-4A9B5493D33D}">
      <dsp:nvSpPr>
        <dsp:cNvPr id="0" name=""/>
        <dsp:cNvSpPr/>
      </dsp:nvSpPr>
      <dsp:spPr>
        <a:xfrm>
          <a:off x="3817045" y="158158"/>
          <a:ext cx="2374639" cy="1279136"/>
        </a:xfrm>
        <a:prstGeom prst="roundRect">
          <a:avLst>
            <a:gd name="adj" fmla="val 10000"/>
          </a:avLst>
        </a:prstGeom>
        <a:solidFill>
          <a:schemeClr val="accent1">
            <a:shade val="50000"/>
            <a:hueOff val="240958"/>
            <a:satOff val="-5040"/>
            <a:lumOff val="280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INFORMED CONSENT (provided by evaluation team)</a:t>
          </a:r>
        </a:p>
      </dsp:txBody>
      <dsp:txXfrm>
        <a:off x="3817045" y="158158"/>
        <a:ext cx="2374639" cy="852757"/>
      </dsp:txXfrm>
    </dsp:sp>
    <dsp:sp modelId="{F59325DE-514B-4CC6-8951-EA18C108D084}">
      <dsp:nvSpPr>
        <dsp:cNvPr id="0" name=""/>
        <dsp:cNvSpPr/>
      </dsp:nvSpPr>
      <dsp:spPr>
        <a:xfrm>
          <a:off x="4106275" y="1010915"/>
          <a:ext cx="2768924" cy="3118500"/>
        </a:xfrm>
        <a:prstGeom prst="roundRect">
          <a:avLst>
            <a:gd name="adj" fmla="val 10000"/>
          </a:avLst>
        </a:prstGeom>
        <a:solidFill>
          <a:schemeClr val="lt1">
            <a:alpha val="90000"/>
            <a:hueOff val="0"/>
            <a:satOff val="0"/>
            <a:lumOff val="0"/>
            <a:alphaOff val="0"/>
          </a:schemeClr>
        </a:solidFill>
        <a:ln w="22225" cap="rnd"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Clients can opt in or decline to participate</a:t>
          </a:r>
        </a:p>
        <a:p>
          <a:pPr marL="114300" lvl="1" indent="-114300" algn="l" defTabSz="666750">
            <a:lnSpc>
              <a:spcPct val="90000"/>
            </a:lnSpc>
            <a:spcBef>
              <a:spcPct val="0"/>
            </a:spcBef>
            <a:spcAft>
              <a:spcPct val="15000"/>
            </a:spcAft>
            <a:buChar char="•"/>
          </a:pPr>
          <a:r>
            <a:rPr lang="en-US" sz="1500" kern="1200" dirty="0"/>
            <a:t>If client agrees to enroll, encourage answering calls:</a:t>
          </a:r>
        </a:p>
        <a:p>
          <a:pPr marL="228600" lvl="2" indent="-114300" algn="l" defTabSz="666750">
            <a:lnSpc>
              <a:spcPct val="90000"/>
            </a:lnSpc>
            <a:spcBef>
              <a:spcPct val="0"/>
            </a:spcBef>
            <a:spcAft>
              <a:spcPct val="15000"/>
            </a:spcAft>
            <a:buChar char="•"/>
          </a:pPr>
          <a:r>
            <a:rPr lang="en-US" sz="1500" kern="1200" dirty="0"/>
            <a:t>Encourage client to program Paige’s number (503-270-3902) into their phone</a:t>
          </a:r>
        </a:p>
        <a:p>
          <a:pPr marL="228600" lvl="2" indent="-114300" algn="l" defTabSz="666750">
            <a:lnSpc>
              <a:spcPct val="90000"/>
            </a:lnSpc>
            <a:spcBef>
              <a:spcPct val="0"/>
            </a:spcBef>
            <a:spcAft>
              <a:spcPct val="15000"/>
            </a:spcAft>
            <a:buChar char="•"/>
          </a:pPr>
          <a:r>
            <a:rPr lang="en-US" sz="1500" kern="1200" dirty="0"/>
            <a:t>Call Paige in session to introduce</a:t>
          </a:r>
        </a:p>
        <a:p>
          <a:pPr marL="114300" lvl="1" indent="-114300" algn="l" defTabSz="666750">
            <a:lnSpc>
              <a:spcPct val="90000"/>
            </a:lnSpc>
            <a:spcBef>
              <a:spcPct val="0"/>
            </a:spcBef>
            <a:spcAft>
              <a:spcPct val="15000"/>
            </a:spcAft>
            <a:buChar char="•"/>
          </a:pPr>
          <a:r>
            <a:rPr lang="en-US" sz="1500" kern="1200" dirty="0"/>
            <a:t>Fax or secure email consent form</a:t>
          </a:r>
        </a:p>
      </dsp:txBody>
      <dsp:txXfrm>
        <a:off x="4187374" y="1092014"/>
        <a:ext cx="2606726" cy="2956302"/>
      </dsp:txXfrm>
    </dsp:sp>
    <dsp:sp modelId="{EA6B01D4-8A01-41BF-9502-AAE530D73205}">
      <dsp:nvSpPr>
        <dsp:cNvPr id="0" name=""/>
        <dsp:cNvSpPr/>
      </dsp:nvSpPr>
      <dsp:spPr>
        <a:xfrm>
          <a:off x="6600957" y="288928"/>
          <a:ext cx="867657" cy="591216"/>
        </a:xfrm>
        <a:prstGeom prst="rightArrow">
          <a:avLst>
            <a:gd name="adj1" fmla="val 60000"/>
            <a:gd name="adj2" fmla="val 50000"/>
          </a:avLst>
        </a:prstGeom>
        <a:solidFill>
          <a:schemeClr val="accent1">
            <a:shade val="90000"/>
            <a:hueOff val="375112"/>
            <a:satOff val="-6927"/>
            <a:lumOff val="3212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600957" y="407171"/>
        <a:ext cx="690292" cy="354730"/>
      </dsp:txXfrm>
    </dsp:sp>
    <dsp:sp modelId="{55AE75D8-5047-4D24-B906-5DEECBB2CC92}">
      <dsp:nvSpPr>
        <dsp:cNvPr id="0" name=""/>
        <dsp:cNvSpPr/>
      </dsp:nvSpPr>
      <dsp:spPr>
        <a:xfrm>
          <a:off x="7828774" y="158158"/>
          <a:ext cx="2374639" cy="1279136"/>
        </a:xfrm>
        <a:prstGeom prst="roundRect">
          <a:avLst>
            <a:gd name="adj" fmla="val 10000"/>
          </a:avLst>
        </a:prstGeom>
        <a:solidFill>
          <a:schemeClr val="accent1">
            <a:shade val="50000"/>
            <a:hueOff val="240958"/>
            <a:satOff val="-5040"/>
            <a:lumOff val="2804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ENCOURAGE RETENTION</a:t>
          </a:r>
        </a:p>
      </dsp:txBody>
      <dsp:txXfrm>
        <a:off x="7828774" y="158158"/>
        <a:ext cx="2374639" cy="852757"/>
      </dsp:txXfrm>
    </dsp:sp>
    <dsp:sp modelId="{61EC9359-C873-4336-95AE-478BA7F1F394}">
      <dsp:nvSpPr>
        <dsp:cNvPr id="0" name=""/>
        <dsp:cNvSpPr/>
      </dsp:nvSpPr>
      <dsp:spPr>
        <a:xfrm>
          <a:off x="8315145" y="1010915"/>
          <a:ext cx="2374639" cy="3118500"/>
        </a:xfrm>
        <a:prstGeom prst="roundRect">
          <a:avLst>
            <a:gd name="adj" fmla="val 10000"/>
          </a:avLst>
        </a:prstGeom>
        <a:solidFill>
          <a:schemeClr val="lt1">
            <a:alpha val="90000"/>
            <a:hueOff val="0"/>
            <a:satOff val="0"/>
            <a:lumOff val="0"/>
            <a:alphaOff val="0"/>
          </a:schemeClr>
        </a:solidFill>
        <a:ln w="22225" cap="rnd" cmpd="sng" algn="ctr">
          <a:solidFill>
            <a:schemeClr val="accent1">
              <a:shade val="50000"/>
              <a:hueOff val="240958"/>
              <a:satOff val="-5040"/>
              <a:lumOff val="28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Even after treatment ends, we can be a source of support and accountability</a:t>
          </a:r>
        </a:p>
        <a:p>
          <a:pPr marL="114300" lvl="1" indent="-114300" algn="l" defTabSz="666750">
            <a:lnSpc>
              <a:spcPct val="90000"/>
            </a:lnSpc>
            <a:spcBef>
              <a:spcPct val="0"/>
            </a:spcBef>
            <a:spcAft>
              <a:spcPct val="15000"/>
            </a:spcAft>
            <a:buChar char="•"/>
          </a:pPr>
          <a:r>
            <a:rPr lang="en-US" sz="1500" kern="1200" dirty="0"/>
            <a:t>Ask about the survey experience</a:t>
          </a:r>
        </a:p>
        <a:p>
          <a:pPr marL="114300" lvl="1" indent="-114300" algn="l" defTabSz="666750">
            <a:lnSpc>
              <a:spcPct val="90000"/>
            </a:lnSpc>
            <a:spcBef>
              <a:spcPct val="0"/>
            </a:spcBef>
            <a:spcAft>
              <a:spcPct val="15000"/>
            </a:spcAft>
            <a:buChar char="•"/>
          </a:pPr>
          <a:r>
            <a:rPr lang="en-US" sz="1500" kern="1200" dirty="0"/>
            <a:t>If they are thinking about dropped out, revisit the benefits and talk about what they think</a:t>
          </a:r>
        </a:p>
      </dsp:txBody>
      <dsp:txXfrm>
        <a:off x="8384696" y="1080466"/>
        <a:ext cx="2235537" cy="2979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3243F-FD6B-4EBA-9CEA-989D69059865}">
      <dsp:nvSpPr>
        <dsp:cNvPr id="0" name=""/>
        <dsp:cNvSpPr/>
      </dsp:nvSpPr>
      <dsp:spPr>
        <a:xfrm>
          <a:off x="3315" y="0"/>
          <a:ext cx="4093259" cy="42582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Clinical Service</a:t>
          </a:r>
        </a:p>
      </dsp:txBody>
      <dsp:txXfrm>
        <a:off x="3315" y="0"/>
        <a:ext cx="4093259" cy="1277470"/>
      </dsp:txXfrm>
    </dsp:sp>
    <dsp:sp modelId="{D173B43E-E20B-4411-A564-9F69D5E213D4}">
      <dsp:nvSpPr>
        <dsp:cNvPr id="0" name=""/>
        <dsp:cNvSpPr/>
      </dsp:nvSpPr>
      <dsp:spPr>
        <a:xfrm>
          <a:off x="412641" y="1206885"/>
          <a:ext cx="3274607" cy="917324"/>
        </a:xfrm>
        <a:prstGeom prst="roundRect">
          <a:avLst>
            <a:gd name="adj" fmla="val 10000"/>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kern="1200" dirty="0"/>
            <a:t>Adds to increased accountability that supports recovery. People in recovery do better when there is accountability.</a:t>
          </a:r>
        </a:p>
      </dsp:txBody>
      <dsp:txXfrm>
        <a:off x="439509" y="1233753"/>
        <a:ext cx="3220871" cy="863588"/>
      </dsp:txXfrm>
    </dsp:sp>
    <dsp:sp modelId="{7D0A5A0D-1304-4F20-B8E2-6A5B082A2C00}">
      <dsp:nvSpPr>
        <dsp:cNvPr id="0" name=""/>
        <dsp:cNvSpPr/>
      </dsp:nvSpPr>
      <dsp:spPr>
        <a:xfrm>
          <a:off x="412641" y="2165568"/>
          <a:ext cx="3274607" cy="917324"/>
        </a:xfrm>
        <a:prstGeom prst="roundRect">
          <a:avLst>
            <a:gd name="adj" fmla="val 10000"/>
          </a:avLst>
        </a:prstGeom>
        <a:solidFill>
          <a:schemeClr val="accent1">
            <a:shade val="80000"/>
            <a:hueOff val="51041"/>
            <a:satOff val="-732"/>
            <a:lumOff val="4269"/>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Key strategy for retention is developing a relationship with the client, which we hope is seen as supportive to their recovery</a:t>
          </a:r>
        </a:p>
      </dsp:txBody>
      <dsp:txXfrm>
        <a:off x="439509" y="2192436"/>
        <a:ext cx="3220871" cy="863588"/>
      </dsp:txXfrm>
    </dsp:sp>
    <dsp:sp modelId="{F6FFCFA4-5B9D-4292-9CDC-1009020901BC}">
      <dsp:nvSpPr>
        <dsp:cNvPr id="0" name=""/>
        <dsp:cNvSpPr/>
      </dsp:nvSpPr>
      <dsp:spPr>
        <a:xfrm>
          <a:off x="412641" y="3127115"/>
          <a:ext cx="3274607" cy="917324"/>
        </a:xfrm>
        <a:prstGeom prst="roundRect">
          <a:avLst>
            <a:gd name="adj" fmla="val 10000"/>
          </a:avLst>
        </a:prstGeom>
        <a:solidFill>
          <a:schemeClr val="accent1">
            <a:shade val="80000"/>
            <a:hueOff val="102082"/>
            <a:satOff val="-1464"/>
            <a:lumOff val="853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We are following clients after their treatment with you ends. It is designed so that those needing additional help can get connected, including re-engagement</a:t>
          </a:r>
        </a:p>
      </dsp:txBody>
      <dsp:txXfrm>
        <a:off x="439509" y="3153983"/>
        <a:ext cx="3220871" cy="863588"/>
      </dsp:txXfrm>
    </dsp:sp>
    <dsp:sp modelId="{9C0A270B-2A87-4B2C-B3A6-47D44277F945}">
      <dsp:nvSpPr>
        <dsp:cNvPr id="0" name=""/>
        <dsp:cNvSpPr/>
      </dsp:nvSpPr>
      <dsp:spPr>
        <a:xfrm>
          <a:off x="4341070" y="0"/>
          <a:ext cx="3259950" cy="42582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Evaluation for Program Improvement</a:t>
          </a:r>
        </a:p>
      </dsp:txBody>
      <dsp:txXfrm>
        <a:off x="4341070" y="0"/>
        <a:ext cx="3259950" cy="1277470"/>
      </dsp:txXfrm>
    </dsp:sp>
    <dsp:sp modelId="{36FA82DF-A813-43AA-A93D-C3BEA3962544}">
      <dsp:nvSpPr>
        <dsp:cNvPr id="0" name=""/>
        <dsp:cNvSpPr/>
      </dsp:nvSpPr>
      <dsp:spPr>
        <a:xfrm>
          <a:off x="4667065" y="1278718"/>
          <a:ext cx="2607960" cy="1283916"/>
        </a:xfrm>
        <a:prstGeom prst="roundRect">
          <a:avLst>
            <a:gd name="adj" fmla="val 10000"/>
          </a:avLst>
        </a:prstGeom>
        <a:solidFill>
          <a:schemeClr val="accent1">
            <a:shade val="80000"/>
            <a:hueOff val="153123"/>
            <a:satOff val="-2196"/>
            <a:lumOff val="1280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Clients can give back to their programs. Their services are covered, and this is one way they can feel engaged in returning the favor.</a:t>
          </a:r>
        </a:p>
      </dsp:txBody>
      <dsp:txXfrm>
        <a:off x="4704670" y="1316323"/>
        <a:ext cx="2532750" cy="1208706"/>
      </dsp:txXfrm>
    </dsp:sp>
    <dsp:sp modelId="{1BDAFF49-8538-4D77-86D4-EFD00BD81C06}">
      <dsp:nvSpPr>
        <dsp:cNvPr id="0" name=""/>
        <dsp:cNvSpPr/>
      </dsp:nvSpPr>
      <dsp:spPr>
        <a:xfrm>
          <a:off x="4667065" y="2760159"/>
          <a:ext cx="2607960" cy="1283916"/>
        </a:xfrm>
        <a:prstGeom prst="roundRect">
          <a:avLst>
            <a:gd name="adj" fmla="val 10000"/>
          </a:avLst>
        </a:prstGeom>
        <a:solidFill>
          <a:schemeClr val="accent1">
            <a:shade val="80000"/>
            <a:hueOff val="204164"/>
            <a:satOff val="-2928"/>
            <a:lumOff val="170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Providers will be provided with reports including agency-specific feedback from clients, including what they find most and least helpful</a:t>
          </a:r>
        </a:p>
      </dsp:txBody>
      <dsp:txXfrm>
        <a:off x="4704670" y="2797764"/>
        <a:ext cx="2532750" cy="1208706"/>
      </dsp:txXfrm>
    </dsp:sp>
    <dsp:sp modelId="{936B67A1-BDFE-43FF-AAFC-46BCBD14B355}">
      <dsp:nvSpPr>
        <dsp:cNvPr id="0" name=""/>
        <dsp:cNvSpPr/>
      </dsp:nvSpPr>
      <dsp:spPr>
        <a:xfrm>
          <a:off x="7845518" y="0"/>
          <a:ext cx="3259950" cy="42582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Research</a:t>
          </a:r>
        </a:p>
      </dsp:txBody>
      <dsp:txXfrm>
        <a:off x="7845518" y="0"/>
        <a:ext cx="3259950" cy="1277470"/>
      </dsp:txXfrm>
    </dsp:sp>
    <dsp:sp modelId="{C71625AD-0F5F-41BB-BF77-0E5CCC304529}">
      <dsp:nvSpPr>
        <dsp:cNvPr id="0" name=""/>
        <dsp:cNvSpPr/>
      </dsp:nvSpPr>
      <dsp:spPr>
        <a:xfrm>
          <a:off x="8171513" y="1278718"/>
          <a:ext cx="2607960" cy="1283916"/>
        </a:xfrm>
        <a:prstGeom prst="roundRect">
          <a:avLst>
            <a:gd name="adj" fmla="val 10000"/>
          </a:avLst>
        </a:prstGeom>
        <a:solidFill>
          <a:schemeClr val="accent1">
            <a:shade val="80000"/>
            <a:hueOff val="255205"/>
            <a:satOff val="-3660"/>
            <a:lumOff val="21346"/>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We will be able to use these data to add knowledge to the field about what supports problem gambling treatment engagement and positive outcomes</a:t>
          </a:r>
        </a:p>
      </dsp:txBody>
      <dsp:txXfrm>
        <a:off x="8209118" y="1316323"/>
        <a:ext cx="2532750" cy="1208706"/>
      </dsp:txXfrm>
    </dsp:sp>
    <dsp:sp modelId="{28AD22ED-3B5D-4018-AD56-5E6D39D71CB3}">
      <dsp:nvSpPr>
        <dsp:cNvPr id="0" name=""/>
        <dsp:cNvSpPr/>
      </dsp:nvSpPr>
      <dsp:spPr>
        <a:xfrm>
          <a:off x="8171513" y="2760159"/>
          <a:ext cx="2607960" cy="1283916"/>
        </a:xfrm>
        <a:prstGeom prst="roundRect">
          <a:avLst>
            <a:gd name="adj" fmla="val 10000"/>
          </a:avLst>
        </a:prstGeom>
        <a:solidFill>
          <a:schemeClr val="accent1">
            <a:shade val="80000"/>
            <a:hueOff val="306246"/>
            <a:satOff val="-4392"/>
            <a:lumOff val="2561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Clients may appreciate being able to participate in research. Participants may feel that they give meaning to their suffering to improve care for others.</a:t>
          </a:r>
        </a:p>
      </dsp:txBody>
      <dsp:txXfrm>
        <a:off x="8209118" y="2797764"/>
        <a:ext cx="2532750" cy="12087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7BA37F7A-782D-430C-B7DE-046B665BEF14}" type="datetimeFigureOut">
              <a:rPr lang="en-US" smtClean="0"/>
              <a:t>6/21/2023</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noProof="0"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61CCEED-E5F4-4698-B012-83262916D7BD}" type="datetimeFigureOut">
              <a:rPr lang="en-US" noProof="0" smtClean="0"/>
              <a:t>6/21/2023</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noProof="0"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noProof="0"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PG_Tx_Evaluation@problemgamblingsolutions.co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432345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34"/>
              </a:spcAft>
            </a:pPr>
            <a:r>
              <a:rPr lang="en-US" dirty="0"/>
              <a:t>OHA Problem Gambling Services Steering Committee Members</a:t>
            </a:r>
          </a:p>
          <a:p>
            <a:pPr>
              <a:spcAft>
                <a:spcPts val="634"/>
              </a:spcAft>
            </a:pPr>
            <a:endParaRPr lang="en-US" dirty="0"/>
          </a:p>
          <a:p>
            <a:pPr>
              <a:spcAft>
                <a:spcPts val="634"/>
              </a:spcAft>
            </a:pPr>
            <a:r>
              <a:rPr lang="en-US" sz="1300" b="1" dirty="0"/>
              <a:t>Greta Coe: </a:t>
            </a:r>
            <a:r>
              <a:rPr lang="en-US" sz="1300" dirty="0"/>
              <a:t>Problem Gambling Services Manager</a:t>
            </a:r>
          </a:p>
          <a:p>
            <a:pPr>
              <a:spcAft>
                <a:spcPts val="634"/>
              </a:spcAft>
            </a:pPr>
            <a:endParaRPr lang="en-US" sz="1300" dirty="0"/>
          </a:p>
          <a:p>
            <a:pPr>
              <a:spcAft>
                <a:spcPts val="634"/>
              </a:spcAft>
            </a:pPr>
            <a:r>
              <a:rPr lang="en-US" sz="1300" b="1" dirty="0"/>
              <a:t>Brandie </a:t>
            </a:r>
            <a:r>
              <a:rPr lang="en-US" sz="1300" b="1" dirty="0" err="1"/>
              <a:t>Lyday</a:t>
            </a:r>
            <a:r>
              <a:rPr lang="en-US" sz="1300" b="1" dirty="0"/>
              <a:t>: </a:t>
            </a:r>
            <a:r>
              <a:rPr lang="en-US" sz="1300" dirty="0"/>
              <a:t>Treatment Program Development Analyst</a:t>
            </a:r>
          </a:p>
          <a:p>
            <a:pPr>
              <a:spcAft>
                <a:spcPts val="634"/>
              </a:spcAft>
            </a:pPr>
            <a:endParaRPr lang="en-US" sz="1300" dirty="0"/>
          </a:p>
          <a:p>
            <a:pPr>
              <a:spcAft>
                <a:spcPts val="634"/>
              </a:spcAft>
            </a:pPr>
            <a:r>
              <a:rPr lang="en-US" sz="1300" b="1" dirty="0"/>
              <a:t>David Corse: </a:t>
            </a:r>
            <a:r>
              <a:rPr lang="en-US" sz="1300" dirty="0"/>
              <a:t>Treatment Program Development Analyst</a:t>
            </a:r>
          </a:p>
          <a:p>
            <a:pPr algn="l"/>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118541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61244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55CC"/>
                </a:solidFill>
                <a:effectLst/>
                <a:latin typeface="Arial" panose="020B0604020202020204" pitchFamily="34" charset="0"/>
                <a:hlinkClick r:id="rId3"/>
              </a:rPr>
              <a:t>PG_Tx_Evaluation@problemgamblingsolutions.com</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61321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156129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416039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12</a:t>
            </a:fld>
            <a:endParaRPr lang="en-US" dirty="0"/>
          </a:p>
        </p:txBody>
      </p:sp>
    </p:spTree>
    <p:extLst>
      <p:ext uri="{BB962C8B-B14F-4D97-AF65-F5344CB8AC3E}">
        <p14:creationId xmlns:p14="http://schemas.microsoft.com/office/powerpoint/2010/main" val="4250445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7605951" y="6423914"/>
            <a:ext cx="2844799" cy="365125"/>
          </a:xfrm>
        </p:spPr>
        <p:txBody>
          <a:bodyPr/>
          <a:lstStyle/>
          <a:p>
            <a:fld id="{73816531-CCD3-4909-A41B-EAB1049BDA8C}" type="datetime1">
              <a:rPr lang="en-US" smtClean="0"/>
              <a:t>6/21/2023</a:t>
            </a:fld>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Teach a Course</a:t>
            </a:r>
          </a:p>
        </p:txBody>
      </p:sp>
    </p:spTree>
    <p:extLst>
      <p:ext uri="{BB962C8B-B14F-4D97-AF65-F5344CB8AC3E}">
        <p14:creationId xmlns:p14="http://schemas.microsoft.com/office/powerpoint/2010/main" val="380092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144552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3862388"/>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917956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7605951" y="6423914"/>
            <a:ext cx="2844799" cy="365125"/>
          </a:xfrm>
        </p:spPr>
        <p:txBody>
          <a:bodyPr/>
          <a:lstStyle>
            <a:lvl1pPr>
              <a:defRPr/>
            </a:lvl1pPr>
          </a:lstStyle>
          <a:p>
            <a:fld id="{670A55AC-ADB5-440D-AFFF-99C1406F297F}" type="datetime1">
              <a:rPr lang="en-US" smtClean="0"/>
              <a:t>6/21/2023</a:t>
            </a:fld>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Teach a Course</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6/21/2023</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8497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6423914"/>
            <a:ext cx="2844799" cy="365125"/>
          </a:xfrm>
        </p:spPr>
        <p:txBody>
          <a:bodyPr/>
          <a:lstStyle/>
          <a:p>
            <a:fld id="{BC34B1AC-9A7E-4B2F-BE59-65E2DDF1D6F6}" type="datetime1">
              <a:rPr lang="en-US" smtClean="0"/>
              <a:t>6/21/2023</a:t>
            </a:fld>
            <a:endParaRPr lang="en-US" dirty="0"/>
          </a:p>
        </p:txBody>
      </p:sp>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CE9E340-46EE-4A5F-9C9B-315AD29A92C5}" type="datetimeFigureOut">
              <a:rPr lang="en-US" noProof="0" smtClean="0"/>
              <a:t>6/21/2023</a:t>
            </a:fld>
            <a:endParaRPr lang="en-U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7605951" y="6435376"/>
            <a:ext cx="2844799" cy="365125"/>
          </a:xfrm>
        </p:spPr>
        <p:txBody>
          <a:bodyPr/>
          <a:lstStyle/>
          <a:p>
            <a:fld id="{91CD4B7E-D172-41E4-BE36-64B5A7E393CD}" type="datetimeFigureOut">
              <a:rPr lang="en-US" noProof="0" smtClean="0"/>
              <a:t>6/21/2023</a:t>
            </a:fld>
            <a:endParaRPr lang="en-US" noProof="0" dirty="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noProof="0" dirty="0"/>
              <a:t>Teach a Course</a:t>
            </a:r>
          </a:p>
        </p:txBody>
      </p:sp>
    </p:spTree>
    <p:extLst>
      <p:ext uri="{BB962C8B-B14F-4D97-AF65-F5344CB8AC3E}">
        <p14:creationId xmlns:p14="http://schemas.microsoft.com/office/powerpoint/2010/main" val="290211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6/21/2023</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Tree>
    <p:extLst>
      <p:ext uri="{BB962C8B-B14F-4D97-AF65-F5344CB8AC3E}">
        <p14:creationId xmlns:p14="http://schemas.microsoft.com/office/powerpoint/2010/main" val="268622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accent1"/>
                </a:solidFill>
              </a:defRPr>
            </a:lvl1pPr>
          </a:lstStyle>
          <a:p>
            <a:fld id="{0A7F1CA9-BED2-4756-8AEF-E0F68B0488B6}" type="datetime1">
              <a:rPr lang="en-US" smtClean="0"/>
              <a:pPr/>
              <a:t>6/21/2023</a:t>
            </a:fld>
            <a:endParaRPr lang="en-US" dirty="0"/>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Teach a Course</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14" r:id="rId1"/>
    <p:sldLayoutId id="2147483728" r:id="rId2"/>
    <p:sldLayoutId id="2147483743" r:id="rId3"/>
    <p:sldLayoutId id="2147483734" r:id="rId4"/>
    <p:sldLayoutId id="2147483735" r:id="rId5"/>
    <p:sldLayoutId id="2147483736" r:id="rId6"/>
    <p:sldLayoutId id="2147483737" r:id="rId7"/>
    <p:sldLayoutId id="2147483738" r:id="rId8"/>
    <p:sldLayoutId id="2147483740" r:id="rId9"/>
    <p:sldLayoutId id="2147483741" r:id="rId10"/>
    <p:sldLayoutId id="2147483742" r:id="rId11"/>
    <p:sldLayoutId id="2147483739" r:id="rId12"/>
    <p:sldLayoutId id="2147483744" r:id="rId13"/>
    <p:sldLayoutId id="2147483745" r:id="rId14"/>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372723" y="850791"/>
            <a:ext cx="3202016" cy="4198288"/>
          </a:xfrm>
        </p:spPr>
        <p:txBody>
          <a:bodyPr anchor="ctr">
            <a:normAutofit/>
          </a:bodyPr>
          <a:lstStyle/>
          <a:p>
            <a:pPr>
              <a:spcAft>
                <a:spcPts val="1200"/>
              </a:spcAft>
            </a:pPr>
            <a:r>
              <a:rPr lang="en-US" dirty="0">
                <a:solidFill>
                  <a:srgbClr val="FFFFFF"/>
                </a:solidFill>
              </a:rPr>
              <a:t>Oregon Health Authority Problem gambling treatment follow up</a:t>
            </a: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372723" y="5442671"/>
            <a:ext cx="3202016" cy="746094"/>
          </a:xfrm>
          <a:noFill/>
        </p:spPr>
        <p:txBody>
          <a:bodyPr anchor="ctr">
            <a:normAutofit/>
          </a:bodyPr>
          <a:lstStyle/>
          <a:p>
            <a:r>
              <a:rPr lang="en-US" dirty="0">
                <a:solidFill>
                  <a:schemeClr val="tx2">
                    <a:lumMod val="25000"/>
                    <a:lumOff val="75000"/>
                    <a:alpha val="75000"/>
                  </a:schemeClr>
                </a:solidFill>
              </a:rPr>
              <a:t>Treatment Provider Webinar</a:t>
            </a:r>
          </a:p>
        </p:txBody>
      </p:sp>
      <p:pic>
        <p:nvPicPr>
          <p:cNvPr id="4" name="Picture 3" descr="people gathered around blueprints">
            <a:extLst>
              <a:ext uri="{FF2B5EF4-FFF2-40B4-BE49-F238E27FC236}">
                <a16:creationId xmlns:a16="http://schemas.microsoft.com/office/drawing/2014/main" id="{424717DA-0300-4297-B453-65314C5BEA09}"/>
              </a:ext>
            </a:extLst>
          </p:cNvPr>
          <p:cNvPicPr>
            <a:picLocks noChangeAspect="1"/>
          </p:cNvPicPr>
          <p:nvPr/>
        </p:nvPicPr>
        <p:blipFill>
          <a:blip r:embed="rId3"/>
          <a:srcRect/>
          <a:stretch/>
        </p:blipFill>
        <p:spPr>
          <a:xfrm>
            <a:off x="453302" y="458611"/>
            <a:ext cx="7588885" cy="5894002"/>
          </a:xfrm>
          <a:prstGeom prst="rect">
            <a:avLst/>
          </a:prstGeom>
        </p:spPr>
      </p:pic>
      <p:pic>
        <p:nvPicPr>
          <p:cNvPr id="13" name="Picture 12">
            <a:extLst>
              <a:ext uri="{FF2B5EF4-FFF2-40B4-BE49-F238E27FC236}">
                <a16:creationId xmlns:a16="http://schemas.microsoft.com/office/drawing/2014/main" id="{DC605184-6920-DFBC-9C7F-43D4567C4457}"/>
              </a:ext>
            </a:extLst>
          </p:cNvPr>
          <p:cNvPicPr>
            <a:picLocks noChangeAspect="1"/>
          </p:cNvPicPr>
          <p:nvPr/>
        </p:nvPicPr>
        <p:blipFill rotWithShape="1">
          <a:blip r:embed="rId4"/>
          <a:srcRect r="14472"/>
          <a:stretch/>
        </p:blipFill>
        <p:spPr>
          <a:xfrm>
            <a:off x="453302" y="437288"/>
            <a:ext cx="7588885" cy="5915325"/>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FA3A2B-EE4E-3C18-E5D8-B90D801D8B95}"/>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4" name="Title 3">
            <a:extLst>
              <a:ext uri="{FF2B5EF4-FFF2-40B4-BE49-F238E27FC236}">
                <a16:creationId xmlns:a16="http://schemas.microsoft.com/office/drawing/2014/main" id="{D291A1ED-535B-3F3B-7460-1C9D5CBA7F2A}"/>
              </a:ext>
            </a:extLst>
          </p:cNvPr>
          <p:cNvSpPr>
            <a:spLocks noGrp="1"/>
          </p:cNvSpPr>
          <p:nvPr>
            <p:ph type="title"/>
          </p:nvPr>
        </p:nvSpPr>
        <p:spPr/>
        <p:txBody>
          <a:bodyPr/>
          <a:lstStyle/>
          <a:p>
            <a:r>
              <a:rPr lang="en-US" dirty="0"/>
              <a:t>Key takeaways</a:t>
            </a:r>
          </a:p>
        </p:txBody>
      </p:sp>
      <p:sp>
        <p:nvSpPr>
          <p:cNvPr id="5" name="Content Placeholder 4">
            <a:extLst>
              <a:ext uri="{FF2B5EF4-FFF2-40B4-BE49-F238E27FC236}">
                <a16:creationId xmlns:a16="http://schemas.microsoft.com/office/drawing/2014/main" id="{71BD12CF-8761-77F4-AB4C-27082E4E9E2A}"/>
              </a:ext>
            </a:extLst>
          </p:cNvPr>
          <p:cNvSpPr>
            <a:spLocks noGrp="1"/>
          </p:cNvSpPr>
          <p:nvPr>
            <p:ph idx="1"/>
          </p:nvPr>
        </p:nvSpPr>
        <p:spPr>
          <a:xfrm>
            <a:off x="581192" y="2048435"/>
            <a:ext cx="11029615" cy="4315043"/>
          </a:xfrm>
        </p:spPr>
        <p:txBody>
          <a:bodyPr>
            <a:normAutofit fontScale="92500" lnSpcReduction="10000"/>
          </a:bodyPr>
          <a:lstStyle/>
          <a:p>
            <a:r>
              <a:rPr lang="en-US" dirty="0"/>
              <a:t>Start date: July 1!</a:t>
            </a:r>
          </a:p>
          <a:p>
            <a:r>
              <a:rPr lang="en-US" dirty="0"/>
              <a:t>This is a team/community effort.  To be successful,  we need your help enrolling clients into the project.</a:t>
            </a:r>
          </a:p>
          <a:p>
            <a:r>
              <a:rPr lang="en-US" dirty="0"/>
              <a:t>Consent forms needs to be submitted for every client, whether they agree to participate or not.</a:t>
            </a:r>
          </a:p>
          <a:p>
            <a:pPr lvl="1"/>
            <a:r>
              <a:rPr lang="en-US" dirty="0"/>
              <a:t>Ideally, we would like consent forms introduced during enrollment process </a:t>
            </a:r>
          </a:p>
          <a:p>
            <a:pPr lvl="1"/>
            <a:r>
              <a:rPr lang="en-US" dirty="0"/>
              <a:t>We recognize there are situations where that is not ideal, and we will accept consent forms any time.</a:t>
            </a:r>
          </a:p>
          <a:p>
            <a:r>
              <a:rPr lang="en-US" dirty="0"/>
              <a:t>If client agrees to participate, encourage them to program the project number into their phone in session</a:t>
            </a:r>
          </a:p>
          <a:p>
            <a:pPr lvl="1"/>
            <a:r>
              <a:rPr lang="en-US" dirty="0"/>
              <a:t>Number: 503-270-3902</a:t>
            </a:r>
          </a:p>
          <a:p>
            <a:pPr lvl="1"/>
            <a:r>
              <a:rPr lang="en-US" dirty="0"/>
              <a:t>“Paige” or “PGS”</a:t>
            </a:r>
          </a:p>
          <a:p>
            <a:r>
              <a:rPr lang="en-US" dirty="0"/>
              <a:t>Submit consent forms within 2 business days</a:t>
            </a:r>
          </a:p>
          <a:p>
            <a:pPr lvl="1"/>
            <a:r>
              <a:rPr lang="en-US" dirty="0"/>
              <a:t>Fax: 1-503-270-3980</a:t>
            </a:r>
          </a:p>
          <a:p>
            <a:pPr lvl="1"/>
            <a:r>
              <a:rPr lang="en-US" dirty="0"/>
              <a:t>Secure email: PG_Tx_Evaluation@problemgamblingsolutions.com </a:t>
            </a:r>
          </a:p>
          <a:p>
            <a:r>
              <a:rPr lang="en-US" dirty="0"/>
              <a:t>Let them know we will typically contact them within a week.</a:t>
            </a:r>
          </a:p>
        </p:txBody>
      </p:sp>
    </p:spTree>
    <p:extLst>
      <p:ext uri="{BB962C8B-B14F-4D97-AF65-F5344CB8AC3E}">
        <p14:creationId xmlns:p14="http://schemas.microsoft.com/office/powerpoint/2010/main" val="3623981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3E6A15-D792-6EC5-49ED-73624857BD27}"/>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4" name="Title 3">
            <a:extLst>
              <a:ext uri="{FF2B5EF4-FFF2-40B4-BE49-F238E27FC236}">
                <a16:creationId xmlns:a16="http://schemas.microsoft.com/office/drawing/2014/main" id="{75B13B4B-713E-708F-DCBD-2226F9DA8113}"/>
              </a:ext>
            </a:extLst>
          </p:cNvPr>
          <p:cNvSpPr>
            <a:spLocks noGrp="1"/>
          </p:cNvSpPr>
          <p:nvPr>
            <p:ph type="title"/>
          </p:nvPr>
        </p:nvSpPr>
        <p:spPr/>
        <p:txBody>
          <a:bodyPr/>
          <a:lstStyle/>
          <a:p>
            <a:r>
              <a:rPr lang="en-US" dirty="0"/>
              <a:t>Project Contact</a:t>
            </a:r>
          </a:p>
        </p:txBody>
      </p:sp>
      <p:sp>
        <p:nvSpPr>
          <p:cNvPr id="5" name="Content Placeholder 4">
            <a:extLst>
              <a:ext uri="{FF2B5EF4-FFF2-40B4-BE49-F238E27FC236}">
                <a16:creationId xmlns:a16="http://schemas.microsoft.com/office/drawing/2014/main" id="{EEA31CA9-CE84-9BFE-09FD-00AFF8CF927B}"/>
              </a:ext>
            </a:extLst>
          </p:cNvPr>
          <p:cNvSpPr>
            <a:spLocks noGrp="1"/>
          </p:cNvSpPr>
          <p:nvPr>
            <p:ph idx="1"/>
          </p:nvPr>
        </p:nvSpPr>
        <p:spPr>
          <a:xfrm>
            <a:off x="581192" y="2180496"/>
            <a:ext cx="5354387" cy="3678303"/>
          </a:xfrm>
        </p:spPr>
        <p:txBody>
          <a:bodyPr anchor="t"/>
          <a:lstStyle/>
          <a:p>
            <a:pPr marL="0" indent="0" algn="ctr">
              <a:buNone/>
            </a:pPr>
            <a:r>
              <a:rPr lang="en-US" b="1" dirty="0"/>
              <a:t>Problem Gambling Solutions, Inc.</a:t>
            </a:r>
          </a:p>
          <a:p>
            <a:r>
              <a:rPr lang="en-US" dirty="0"/>
              <a:t>Primary contact: Paige Reohr</a:t>
            </a:r>
          </a:p>
          <a:p>
            <a:r>
              <a:rPr lang="en-US" dirty="0"/>
              <a:t>Telephone: 503-270-3902</a:t>
            </a:r>
          </a:p>
          <a:p>
            <a:r>
              <a:rPr lang="en-US" dirty="0"/>
              <a:t>Fax: 1-503-270-3980</a:t>
            </a:r>
          </a:p>
          <a:p>
            <a:r>
              <a:rPr lang="en-US" dirty="0"/>
              <a:t>PG_Tx_Evaluation@problemgamblingsolutions.com </a:t>
            </a:r>
          </a:p>
        </p:txBody>
      </p:sp>
      <p:sp>
        <p:nvSpPr>
          <p:cNvPr id="7" name="Content Placeholder 4">
            <a:extLst>
              <a:ext uri="{FF2B5EF4-FFF2-40B4-BE49-F238E27FC236}">
                <a16:creationId xmlns:a16="http://schemas.microsoft.com/office/drawing/2014/main" id="{6833DB3C-9721-0846-3520-722CC449BABA}"/>
              </a:ext>
            </a:extLst>
          </p:cNvPr>
          <p:cNvSpPr txBox="1">
            <a:spLocks/>
          </p:cNvSpPr>
          <p:nvPr/>
        </p:nvSpPr>
        <p:spPr>
          <a:xfrm>
            <a:off x="6625389" y="2170045"/>
            <a:ext cx="4824998" cy="367830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b="1" dirty="0"/>
              <a:t>OHA Problem Gambling Services</a:t>
            </a:r>
          </a:p>
          <a:p>
            <a:r>
              <a:rPr lang="en-US" dirty="0"/>
              <a:t>Primary contact: Greta Coe</a:t>
            </a:r>
          </a:p>
          <a:p>
            <a:r>
              <a:rPr lang="en-US" dirty="0"/>
              <a:t>greta.l.coe@oha.oregon.gov</a:t>
            </a:r>
          </a:p>
        </p:txBody>
      </p:sp>
    </p:spTree>
    <p:extLst>
      <p:ext uri="{BB962C8B-B14F-4D97-AF65-F5344CB8AC3E}">
        <p14:creationId xmlns:p14="http://schemas.microsoft.com/office/powerpoint/2010/main" val="723303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1317133" y="4793762"/>
            <a:ext cx="9391524" cy="988332"/>
          </a:xfrm>
        </p:spPr>
        <p:txBody>
          <a:bodyPr anchor="ctr"/>
          <a:lstStyle/>
          <a:p>
            <a:r>
              <a:rPr lang="en-US" dirty="0"/>
              <a:t>Questions, thoughts, or concerns?</a:t>
            </a:r>
            <a:endParaRPr lang="ru-RU" dirty="0"/>
          </a:p>
        </p:txBody>
      </p:sp>
      <p:pic>
        <p:nvPicPr>
          <p:cNvPr id="9" name="Picture 8">
            <a:extLst>
              <a:ext uri="{FF2B5EF4-FFF2-40B4-BE49-F238E27FC236}">
                <a16:creationId xmlns:a16="http://schemas.microsoft.com/office/drawing/2014/main" id="{C7FBD397-5F47-5875-410E-0FFBBD69F2B8}"/>
              </a:ext>
            </a:extLst>
          </p:cNvPr>
          <p:cNvPicPr>
            <a:picLocks noChangeAspect="1"/>
          </p:cNvPicPr>
          <p:nvPr/>
        </p:nvPicPr>
        <p:blipFill rotWithShape="1">
          <a:blip r:embed="rId3"/>
          <a:srcRect l="-108" t="26462" r="108" b="26203"/>
          <a:stretch/>
        </p:blipFill>
        <p:spPr>
          <a:xfrm>
            <a:off x="413238" y="617415"/>
            <a:ext cx="11341099" cy="3578861"/>
          </a:xfrm>
          <a:prstGeom prst="rect">
            <a:avLst/>
          </a:prstGeom>
        </p:spPr>
      </p:pic>
    </p:spTree>
    <p:extLst>
      <p:ext uri="{BB962C8B-B14F-4D97-AF65-F5344CB8AC3E}">
        <p14:creationId xmlns:p14="http://schemas.microsoft.com/office/powerpoint/2010/main" val="415472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728E0-0767-23C3-19DC-2C55DE80CDB6}"/>
              </a:ext>
            </a:extLst>
          </p:cNvPr>
          <p:cNvSpPr>
            <a:spLocks noGrp="1"/>
          </p:cNvSpPr>
          <p:nvPr>
            <p:ph type="sldNum" sz="quarter" idx="12"/>
          </p:nvPr>
        </p:nvSpPr>
        <p:spPr/>
        <p:txBody>
          <a:bodyPr/>
          <a:lstStyle/>
          <a:p>
            <a:fld id="{F603CDE5-C1D8-4EDD-870F-A498BAFA520F}" type="slidenum">
              <a:rPr lang="en-US" noProof="0" smtClean="0"/>
              <a:t>2</a:t>
            </a:fld>
            <a:endParaRPr lang="en-US" noProof="0" dirty="0"/>
          </a:p>
        </p:txBody>
      </p:sp>
      <p:sp>
        <p:nvSpPr>
          <p:cNvPr id="4" name="TextBox 4">
            <a:extLst>
              <a:ext uri="{FF2B5EF4-FFF2-40B4-BE49-F238E27FC236}">
                <a16:creationId xmlns:a16="http://schemas.microsoft.com/office/drawing/2014/main" id="{B29596E8-30B1-DDE9-912A-7FEDEE26AF9A}"/>
              </a:ext>
            </a:extLst>
          </p:cNvPr>
          <p:cNvSpPr txBox="1"/>
          <p:nvPr/>
        </p:nvSpPr>
        <p:spPr>
          <a:xfrm>
            <a:off x="409575" y="1185412"/>
            <a:ext cx="3820000" cy="1423531"/>
          </a:xfrm>
          <a:prstGeom prst="rect">
            <a:avLst/>
          </a:prstGeom>
        </p:spPr>
        <p:txBody>
          <a:bodyPr wrap="square" lIns="0" tIns="0" rIns="0" bIns="0" rtlCol="0" anchor="ctr" anchorCtr="0">
            <a:spAutoFit/>
          </a:bodyPr>
          <a:lstStyle/>
          <a:p>
            <a:pPr algn="ctr">
              <a:lnSpc>
                <a:spcPts val="12880"/>
              </a:lnSpc>
            </a:pPr>
            <a:r>
              <a:rPr lang="en-US" sz="5400" dirty="0">
                <a:solidFill>
                  <a:srgbClr val="4F81BD"/>
                </a:solidFill>
                <a:latin typeface="Paytone One Bold"/>
              </a:rPr>
              <a:t>WELCOME!</a:t>
            </a:r>
          </a:p>
        </p:txBody>
      </p:sp>
      <p:sp>
        <p:nvSpPr>
          <p:cNvPr id="8" name="AutoShape 2">
            <a:extLst>
              <a:ext uri="{FF2B5EF4-FFF2-40B4-BE49-F238E27FC236}">
                <a16:creationId xmlns:a16="http://schemas.microsoft.com/office/drawing/2014/main" id="{28BEC6F9-005C-141B-4BFD-3BC9608C0929}"/>
              </a:ext>
            </a:extLst>
          </p:cNvPr>
          <p:cNvSpPr>
            <a:spLocks noChangeAspect="1" noChangeArrowheads="1"/>
          </p:cNvSpPr>
          <p:nvPr/>
        </p:nvSpPr>
        <p:spPr bwMode="auto">
          <a:xfrm>
            <a:off x="104775" y="1774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User">
            <a:extLst>
              <a:ext uri="{FF2B5EF4-FFF2-40B4-BE49-F238E27FC236}">
                <a16:creationId xmlns:a16="http://schemas.microsoft.com/office/drawing/2014/main" id="{55A87F38-9227-C348-6DA8-CE0850E4E3F9}"/>
              </a:ext>
            </a:extLst>
          </p:cNvPr>
          <p:cNvSpPr>
            <a:spLocks noChangeAspect="1" noChangeArrowheads="1"/>
          </p:cNvSpPr>
          <p:nvPr/>
        </p:nvSpPr>
        <p:spPr bwMode="auto">
          <a:xfrm>
            <a:off x="533400" y="17748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Diagram 2">
            <a:extLst>
              <a:ext uri="{FF2B5EF4-FFF2-40B4-BE49-F238E27FC236}">
                <a16:creationId xmlns:a16="http://schemas.microsoft.com/office/drawing/2014/main" id="{6ED6F0C3-FC70-6DFA-D700-9A9BCC37D6D7}"/>
              </a:ext>
            </a:extLst>
          </p:cNvPr>
          <p:cNvGraphicFramePr/>
          <p:nvPr>
            <p:extLst>
              <p:ext uri="{D42A27DB-BD31-4B8C-83A1-F6EECF244321}">
                <p14:modId xmlns:p14="http://schemas.microsoft.com/office/powerpoint/2010/main" val="1079961446"/>
              </p:ext>
            </p:extLst>
          </p:nvPr>
        </p:nvGraphicFramePr>
        <p:xfrm>
          <a:off x="4534375" y="703385"/>
          <a:ext cx="7124224" cy="5889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Problem Gambling Solutions, Inc.">
            <a:extLst>
              <a:ext uri="{FF2B5EF4-FFF2-40B4-BE49-F238E27FC236}">
                <a16:creationId xmlns:a16="http://schemas.microsoft.com/office/drawing/2014/main" id="{2F19082C-869F-3370-E8BD-2F28B908EF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2324" y="3933842"/>
            <a:ext cx="1614501" cy="8509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ohapublichealthfunding.org">
            <a:extLst>
              <a:ext uri="{FF2B5EF4-FFF2-40B4-BE49-F238E27FC236}">
                <a16:creationId xmlns:a16="http://schemas.microsoft.com/office/drawing/2014/main" id="{6FACAA63-D475-56DD-B4B2-C3D5CA8B4E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5794" y="2958224"/>
            <a:ext cx="1614501" cy="60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993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3A98EE3D-8CD1-4C3F-BD1C-C98C9596463C}" type="slidenum">
              <a:rPr lang="en-US">
                <a:solidFill>
                  <a:srgbClr val="FFFFFF"/>
                </a:solidFill>
              </a:rPr>
              <a:pPr defTabSz="457200">
                <a:spcAft>
                  <a:spcPts val="600"/>
                </a:spcAft>
              </a:pPr>
              <a:t>3</a:t>
            </a:fld>
            <a:endParaRPr lang="en-US" dirty="0">
              <a:solidFill>
                <a:srgbClr val="FFFFFF"/>
              </a:solidFill>
            </a:endParaRPr>
          </a:p>
        </p:txBody>
      </p:sp>
      <p:sp>
        <p:nvSpPr>
          <p:cNvPr id="2" name="Title 1">
            <a:extLst>
              <a:ext uri="{FF2B5EF4-FFF2-40B4-BE49-F238E27FC236}">
                <a16:creationId xmlns:a16="http://schemas.microsoft.com/office/drawing/2014/main" id="{87071E00-ABE1-44FD-92BD-2769C2C9C727}"/>
              </a:ext>
            </a:extLst>
          </p:cNvPr>
          <p:cNvSpPr>
            <a:spLocks noGrp="1"/>
          </p:cNvSpPr>
          <p:nvPr>
            <p:ph type="title" idx="4294967295"/>
          </p:nvPr>
        </p:nvSpPr>
        <p:spPr>
          <a:xfrm>
            <a:off x="1181950" y="1011075"/>
            <a:ext cx="3324225" cy="1189038"/>
          </a:xfrm>
        </p:spPr>
        <p:txBody>
          <a:bodyPr vert="horz" lIns="91440" tIns="45720" rIns="91440" bIns="45720" rtlCol="0" anchor="b">
            <a:normAutofit/>
          </a:bodyPr>
          <a:lstStyle/>
          <a:p>
            <a:r>
              <a:rPr lang="en-US" dirty="0">
                <a:solidFill>
                  <a:schemeClr val="accent1">
                    <a:lumMod val="75000"/>
                  </a:schemeClr>
                </a:solidFill>
              </a:rPr>
              <a:t>agenda</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4294967295"/>
          </p:nvPr>
        </p:nvSpPr>
        <p:spPr>
          <a:xfrm>
            <a:off x="1181950" y="2106450"/>
            <a:ext cx="4221163" cy="3595688"/>
          </a:xfrm>
        </p:spPr>
        <p:txBody>
          <a:bodyPr vert="horz" lIns="91440" tIns="45720" rIns="91440" bIns="45720" rtlCol="0" anchor="ctr">
            <a:normAutofit/>
          </a:bodyPr>
          <a:lstStyle/>
          <a:p>
            <a:pPr marL="400050" indent="-400050">
              <a:buFont typeface="+mj-lt"/>
              <a:buAutoNum type="romanUcPeriod"/>
            </a:pPr>
            <a:r>
              <a:rPr lang="en-US" sz="2400" dirty="0"/>
              <a:t>Introductions</a:t>
            </a:r>
          </a:p>
          <a:p>
            <a:pPr marL="400050" indent="-400050">
              <a:buFont typeface="+mj-lt"/>
              <a:buAutoNum type="romanUcPeriod"/>
            </a:pPr>
            <a:r>
              <a:rPr lang="en-US" sz="2400" dirty="0"/>
              <a:t>Project overview</a:t>
            </a:r>
          </a:p>
          <a:p>
            <a:pPr marL="400050" indent="-400050">
              <a:buFont typeface="+mj-lt"/>
              <a:buAutoNum type="romanUcPeriod"/>
            </a:pPr>
            <a:r>
              <a:rPr lang="en-US" sz="2400" dirty="0"/>
              <a:t>Your role</a:t>
            </a:r>
          </a:p>
          <a:p>
            <a:pPr marL="400050" indent="-400050">
              <a:buFont typeface="+mj-lt"/>
              <a:buAutoNum type="romanUcPeriod"/>
            </a:pPr>
            <a:r>
              <a:rPr lang="en-US" sz="2400" dirty="0"/>
              <a:t>Contact details</a:t>
            </a:r>
          </a:p>
        </p:txBody>
      </p:sp>
      <p:pic>
        <p:nvPicPr>
          <p:cNvPr id="8" name="Picture 7">
            <a:extLst>
              <a:ext uri="{FF2B5EF4-FFF2-40B4-BE49-F238E27FC236}">
                <a16:creationId xmlns:a16="http://schemas.microsoft.com/office/drawing/2014/main" id="{05EA51A6-36D0-4C7A-B8E8-5AD89972F18D}"/>
              </a:ext>
            </a:extLst>
          </p:cNvPr>
          <p:cNvPicPr>
            <a:picLocks noChangeAspect="1"/>
          </p:cNvPicPr>
          <p:nvPr/>
        </p:nvPicPr>
        <p:blipFill>
          <a:blip r:embed="rId3"/>
          <a:stretch>
            <a:fillRect/>
          </a:stretch>
        </p:blipFill>
        <p:spPr>
          <a:xfrm>
            <a:off x="6096000" y="1011075"/>
            <a:ext cx="5283018" cy="5283018"/>
          </a:xfrm>
          <a:prstGeom prst="rect">
            <a:avLst/>
          </a:prstGeom>
        </p:spPr>
      </p:pic>
    </p:spTree>
    <p:extLst>
      <p:ext uri="{BB962C8B-B14F-4D97-AF65-F5344CB8AC3E}">
        <p14:creationId xmlns:p14="http://schemas.microsoft.com/office/powerpoint/2010/main" val="1789873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728E0-0767-23C3-19DC-2C55DE80CDB6}"/>
              </a:ext>
            </a:extLst>
          </p:cNvPr>
          <p:cNvSpPr>
            <a:spLocks noGrp="1"/>
          </p:cNvSpPr>
          <p:nvPr>
            <p:ph type="sldNum" sz="quarter" idx="12"/>
          </p:nvPr>
        </p:nvSpPr>
        <p:spPr/>
        <p:txBody>
          <a:bodyPr/>
          <a:lstStyle/>
          <a:p>
            <a:fld id="{F603CDE5-C1D8-4EDD-870F-A498BAFA520F}" type="slidenum">
              <a:rPr lang="en-US" noProof="0" smtClean="0"/>
              <a:t>4</a:t>
            </a:fld>
            <a:endParaRPr lang="en-US" noProof="0" dirty="0"/>
          </a:p>
        </p:txBody>
      </p:sp>
      <p:sp>
        <p:nvSpPr>
          <p:cNvPr id="3" name="Title 2">
            <a:extLst>
              <a:ext uri="{FF2B5EF4-FFF2-40B4-BE49-F238E27FC236}">
                <a16:creationId xmlns:a16="http://schemas.microsoft.com/office/drawing/2014/main" id="{84E95F98-4B23-16C9-A0AD-6D697F50BE70}"/>
              </a:ext>
            </a:extLst>
          </p:cNvPr>
          <p:cNvSpPr>
            <a:spLocks noGrp="1"/>
          </p:cNvSpPr>
          <p:nvPr>
            <p:ph type="title"/>
          </p:nvPr>
        </p:nvSpPr>
        <p:spPr/>
        <p:txBody>
          <a:bodyPr/>
          <a:lstStyle/>
          <a:p>
            <a:r>
              <a:rPr lang="en-US" dirty="0"/>
              <a:t>Meet the PGS inc. Team</a:t>
            </a:r>
          </a:p>
        </p:txBody>
      </p:sp>
      <p:sp>
        <p:nvSpPr>
          <p:cNvPr id="10" name="TextBox 9">
            <a:extLst>
              <a:ext uri="{FF2B5EF4-FFF2-40B4-BE49-F238E27FC236}">
                <a16:creationId xmlns:a16="http://schemas.microsoft.com/office/drawing/2014/main" id="{1EDEE8CA-4359-63BD-D0E3-0DD762EE0C15}"/>
              </a:ext>
            </a:extLst>
          </p:cNvPr>
          <p:cNvSpPr txBox="1"/>
          <p:nvPr/>
        </p:nvSpPr>
        <p:spPr>
          <a:xfrm>
            <a:off x="2929371" y="2383723"/>
            <a:ext cx="2134997" cy="3185487"/>
          </a:xfrm>
          <a:prstGeom prst="rect">
            <a:avLst/>
          </a:prstGeom>
          <a:noFill/>
        </p:spPr>
        <p:txBody>
          <a:bodyPr wrap="square">
            <a:spAutoFit/>
          </a:bodyPr>
          <a:lstStyle/>
          <a:p>
            <a:pPr>
              <a:spcAft>
                <a:spcPts val="600"/>
              </a:spcAft>
            </a:pPr>
            <a:r>
              <a:rPr lang="en-US" sz="1400" b="1" dirty="0">
                <a:solidFill>
                  <a:srgbClr val="465359"/>
                </a:solidFill>
                <a:latin typeface="Tahoma" panose="020B0604030504040204" pitchFamily="34" charset="0"/>
                <a:ea typeface="Tahoma" panose="020B0604030504040204" pitchFamily="34" charset="0"/>
                <a:cs typeface="Tahoma" panose="020B0604030504040204" pitchFamily="34" charset="0"/>
              </a:rPr>
              <a:t>Paige</a:t>
            </a: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 studied clinical psychology at Pacific University as part of Pacific's Sabiduría Latinx Psychology emphasis. </a:t>
            </a:r>
          </a:p>
          <a:p>
            <a:pPr>
              <a:spcAft>
                <a:spcPts val="600"/>
              </a:spcAft>
            </a:pP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Paige also works for a nonprofit practice, Mangata Wellness, serving Marion County adolescents and adults with psychotherapy, cognitive assessment, and immigration evaluation services.</a:t>
            </a:r>
          </a:p>
        </p:txBody>
      </p:sp>
      <p:pic>
        <p:nvPicPr>
          <p:cNvPr id="6" name="Picture 5">
            <a:extLst>
              <a:ext uri="{FF2B5EF4-FFF2-40B4-BE49-F238E27FC236}">
                <a16:creationId xmlns:a16="http://schemas.microsoft.com/office/drawing/2014/main" id="{50227C06-6638-DDAF-B10D-9CDC0E602EE5}"/>
              </a:ext>
            </a:extLst>
          </p:cNvPr>
          <p:cNvPicPr>
            <a:picLocks noChangeAspect="1"/>
          </p:cNvPicPr>
          <p:nvPr/>
        </p:nvPicPr>
        <p:blipFill>
          <a:blip r:embed="rId3"/>
          <a:stretch>
            <a:fillRect/>
          </a:stretch>
        </p:blipFill>
        <p:spPr>
          <a:xfrm>
            <a:off x="5057775" y="2602854"/>
            <a:ext cx="2766273" cy="3688364"/>
          </a:xfrm>
          <a:prstGeom prst="roundRect">
            <a:avLst>
              <a:gd name="adj" fmla="val 7084"/>
            </a:avLst>
          </a:prstGeom>
          <a:ln>
            <a:solidFill>
              <a:schemeClr val="tx2">
                <a:lumMod val="60000"/>
                <a:lumOff val="40000"/>
              </a:schemeClr>
            </a:solidFill>
          </a:ln>
        </p:spPr>
      </p:pic>
      <p:sp>
        <p:nvSpPr>
          <p:cNvPr id="14" name="Freeform 3">
            <a:extLst>
              <a:ext uri="{FF2B5EF4-FFF2-40B4-BE49-F238E27FC236}">
                <a16:creationId xmlns:a16="http://schemas.microsoft.com/office/drawing/2014/main" id="{E79F9A7D-B566-206D-7760-18F39DE4A365}"/>
              </a:ext>
            </a:extLst>
          </p:cNvPr>
          <p:cNvSpPr/>
          <p:nvPr/>
        </p:nvSpPr>
        <p:spPr>
          <a:xfrm>
            <a:off x="623813" y="2461879"/>
            <a:ext cx="2240589" cy="3023807"/>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4"/>
            <a:stretch>
              <a:fillRect l="-23110" t="-28624" r="-7078"/>
            </a:stretch>
          </a:blipFill>
        </p:spPr>
        <p:txBody>
          <a:bodyPr/>
          <a:lstStyle/>
          <a:p>
            <a:endParaRPr lang="en-US" dirty="0"/>
          </a:p>
        </p:txBody>
      </p:sp>
      <p:sp>
        <p:nvSpPr>
          <p:cNvPr id="15" name="TextBox 14">
            <a:extLst>
              <a:ext uri="{FF2B5EF4-FFF2-40B4-BE49-F238E27FC236}">
                <a16:creationId xmlns:a16="http://schemas.microsoft.com/office/drawing/2014/main" id="{7D0E9053-DCEA-FE24-FF26-7EBA44586450}"/>
              </a:ext>
            </a:extLst>
          </p:cNvPr>
          <p:cNvSpPr txBox="1"/>
          <p:nvPr/>
        </p:nvSpPr>
        <p:spPr>
          <a:xfrm>
            <a:off x="7893539" y="2603745"/>
            <a:ext cx="3954334" cy="3616375"/>
          </a:xfrm>
          <a:prstGeom prst="rect">
            <a:avLst/>
          </a:prstGeom>
          <a:noFill/>
        </p:spPr>
        <p:txBody>
          <a:bodyPr wrap="square">
            <a:spAutoFit/>
          </a:bodyPr>
          <a:lstStyle/>
          <a:p>
            <a:pPr>
              <a:spcAft>
                <a:spcPts val="600"/>
              </a:spcAft>
            </a:pPr>
            <a:r>
              <a:rPr lang="en-US" sz="1400" b="1" dirty="0">
                <a:solidFill>
                  <a:srgbClr val="465359"/>
                </a:solidFill>
                <a:latin typeface="Tahoma" panose="020B0604030504040204" pitchFamily="34" charset="0"/>
                <a:ea typeface="Tahoma" panose="020B0604030504040204" pitchFamily="34" charset="0"/>
                <a:cs typeface="Tahoma" panose="020B0604030504040204" pitchFamily="34" charset="0"/>
              </a:rPr>
              <a:t>Jeff</a:t>
            </a: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 the one who looks like he is perfecting the art of the ‘standing nap’ has been in the problem gambling profession for over 30 years. He is passionate about attending conferences and expressing his inner and outer voices. Jeff </a:t>
            </a:r>
            <a:r>
              <a:rPr lang="en-US" sz="1400" dirty="0">
                <a:solidFill>
                  <a:srgbClr val="465359"/>
                </a:solidFill>
                <a:effectLst/>
                <a:latin typeface="Tahoma" panose="020B0604030504040204" pitchFamily="34" charset="0"/>
                <a:ea typeface="Tahoma" panose="020B0604030504040204" pitchFamily="34" charset="0"/>
                <a:cs typeface="Tahoma" panose="020B0604030504040204" pitchFamily="34" charset="0"/>
              </a:rPr>
              <a:t>is the President of Problem Gambling Solutions and an internationally known expert in problem gambling service development.</a:t>
            </a:r>
          </a:p>
          <a:p>
            <a:pPr>
              <a:spcAft>
                <a:spcPts val="600"/>
              </a:spcAft>
            </a:pPr>
            <a:r>
              <a:rPr lang="en-US" sz="1400" b="1" dirty="0">
                <a:solidFill>
                  <a:srgbClr val="465359"/>
                </a:solidFill>
                <a:latin typeface="Tahoma" panose="020B0604030504040204" pitchFamily="34" charset="0"/>
                <a:ea typeface="Tahoma" panose="020B0604030504040204" pitchFamily="34" charset="0"/>
                <a:cs typeface="Tahoma" panose="020B0604030504040204" pitchFamily="34" charset="0"/>
              </a:rPr>
              <a:t>Glenn</a:t>
            </a: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 the one displaying remarkable microphone swagger, is new to the problem gambling profession, but is widely considered an up-and-coming rockstar in the underground, problem gambling Karaoke scene. </a:t>
            </a:r>
            <a:r>
              <a:rPr lang="en-US" sz="1400" dirty="0">
                <a:solidFill>
                  <a:srgbClr val="465359"/>
                </a:solidFill>
                <a:effectLst/>
                <a:latin typeface="Tahoma" panose="020B0604030504040204" pitchFamily="34" charset="0"/>
                <a:ea typeface="Tahoma" panose="020B0604030504040204" pitchFamily="34" charset="0"/>
                <a:cs typeface="Tahoma" panose="020B0604030504040204" pitchFamily="34" charset="0"/>
              </a:rPr>
              <a:t>Glenn has an MA in Statistics and MPhil in Economics from Yale University and has collaborated with PGS on multiple projects.</a:t>
            </a:r>
          </a:p>
        </p:txBody>
      </p:sp>
      <p:sp>
        <p:nvSpPr>
          <p:cNvPr id="18" name="TextBox 17">
            <a:extLst>
              <a:ext uri="{FF2B5EF4-FFF2-40B4-BE49-F238E27FC236}">
                <a16:creationId xmlns:a16="http://schemas.microsoft.com/office/drawing/2014/main" id="{60F6FD23-92B1-D310-FE3E-4CFF83689F65}"/>
              </a:ext>
            </a:extLst>
          </p:cNvPr>
          <p:cNvSpPr txBox="1"/>
          <p:nvPr/>
        </p:nvSpPr>
        <p:spPr>
          <a:xfrm>
            <a:off x="581192" y="2041589"/>
            <a:ext cx="4853253" cy="307777"/>
          </a:xfrm>
          <a:prstGeom prst="rect">
            <a:avLst/>
          </a:prstGeom>
          <a:noFill/>
        </p:spPr>
        <p:txBody>
          <a:bodyPr wrap="square">
            <a:spAutoFit/>
          </a:bodyPr>
          <a:lstStyle/>
          <a:p>
            <a:pPr algn="ctr">
              <a:spcAft>
                <a:spcPts val="600"/>
              </a:spcAft>
            </a:pPr>
            <a:r>
              <a:rPr lang="en-US" sz="1400" b="1" dirty="0">
                <a:solidFill>
                  <a:srgbClr val="465359"/>
                </a:solidFill>
                <a:latin typeface="Tahoma" panose="020B0604030504040204" pitchFamily="34" charset="0"/>
                <a:ea typeface="Tahoma" panose="020B0604030504040204" pitchFamily="34" charset="0"/>
                <a:cs typeface="Tahoma" panose="020B0604030504040204" pitchFamily="34" charset="0"/>
              </a:rPr>
              <a:t>Principle Investigator</a:t>
            </a:r>
            <a:r>
              <a:rPr lang="en-US" sz="1400" b="1" dirty="0"/>
              <a:t>: </a:t>
            </a: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Paige Reohr, Ph.D.</a:t>
            </a:r>
          </a:p>
        </p:txBody>
      </p:sp>
      <p:sp>
        <p:nvSpPr>
          <p:cNvPr id="19" name="TextBox 18">
            <a:extLst>
              <a:ext uri="{FF2B5EF4-FFF2-40B4-BE49-F238E27FC236}">
                <a16:creationId xmlns:a16="http://schemas.microsoft.com/office/drawing/2014/main" id="{EC8CB0EE-570F-B54A-B8C9-82DC0B00DDFC}"/>
              </a:ext>
            </a:extLst>
          </p:cNvPr>
          <p:cNvSpPr txBox="1"/>
          <p:nvPr/>
        </p:nvSpPr>
        <p:spPr>
          <a:xfrm>
            <a:off x="5508325" y="1874553"/>
            <a:ext cx="6102484" cy="600164"/>
          </a:xfrm>
          <a:prstGeom prst="rect">
            <a:avLst/>
          </a:prstGeom>
          <a:noFill/>
        </p:spPr>
        <p:txBody>
          <a:bodyPr wrap="square">
            <a:spAutoFit/>
          </a:bodyPr>
          <a:lstStyle/>
          <a:p>
            <a:pPr algn="ctr">
              <a:spcAft>
                <a:spcPts val="600"/>
              </a:spcAft>
            </a:pPr>
            <a:r>
              <a:rPr lang="en-US" sz="1400" b="1" dirty="0">
                <a:solidFill>
                  <a:srgbClr val="465359"/>
                </a:solidFill>
                <a:latin typeface="Tahoma" panose="020B0604030504040204" pitchFamily="34" charset="0"/>
                <a:ea typeface="Tahoma" panose="020B0604030504040204" pitchFamily="34" charset="0"/>
                <a:cs typeface="Tahoma" panose="020B0604030504040204" pitchFamily="34" charset="0"/>
              </a:rPr>
              <a:t>Principle Consultant: </a:t>
            </a: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Jeff Marotta, Ph.D., ICGC-II</a:t>
            </a:r>
          </a:p>
          <a:p>
            <a:pPr algn="ctr">
              <a:spcAft>
                <a:spcPts val="600"/>
              </a:spcAft>
            </a:pPr>
            <a:r>
              <a:rPr lang="en-US" sz="1400" b="1" dirty="0">
                <a:solidFill>
                  <a:srgbClr val="465359"/>
                </a:solidFill>
                <a:latin typeface="Tahoma" panose="020B0604030504040204" pitchFamily="34" charset="0"/>
                <a:ea typeface="Tahoma" panose="020B0604030504040204" pitchFamily="34" charset="0"/>
                <a:cs typeface="Tahoma" panose="020B0604030504040204" pitchFamily="34" charset="0"/>
              </a:rPr>
              <a:t>Data Scientist: </a:t>
            </a: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Glenn Yamagata, M.A., M.Phil.</a:t>
            </a:r>
          </a:p>
        </p:txBody>
      </p:sp>
      <p:sp>
        <p:nvSpPr>
          <p:cNvPr id="21" name="TextBox 20">
            <a:extLst>
              <a:ext uri="{FF2B5EF4-FFF2-40B4-BE49-F238E27FC236}">
                <a16:creationId xmlns:a16="http://schemas.microsoft.com/office/drawing/2014/main" id="{C6E37F10-D86A-8263-C288-83DE5BA754F7}"/>
              </a:ext>
            </a:extLst>
          </p:cNvPr>
          <p:cNvSpPr txBox="1"/>
          <p:nvPr/>
        </p:nvSpPr>
        <p:spPr>
          <a:xfrm>
            <a:off x="581191" y="5569210"/>
            <a:ext cx="4342500" cy="523220"/>
          </a:xfrm>
          <a:prstGeom prst="rect">
            <a:avLst/>
          </a:prstGeom>
          <a:noFill/>
        </p:spPr>
        <p:txBody>
          <a:bodyPr wrap="square">
            <a:spAutoFit/>
          </a:bodyPr>
          <a:lstStyle/>
          <a:p>
            <a:pPr>
              <a:spcAft>
                <a:spcPts val="600"/>
              </a:spcAft>
            </a:pPr>
            <a:r>
              <a:rPr lang="en-US" sz="1400" dirty="0">
                <a:solidFill>
                  <a:srgbClr val="465359"/>
                </a:solidFill>
                <a:latin typeface="Tahoma" panose="020B0604030504040204" pitchFamily="34" charset="0"/>
                <a:ea typeface="Tahoma" panose="020B0604030504040204" pitchFamily="34" charset="0"/>
                <a:cs typeface="Tahoma" panose="020B0604030504040204" pitchFamily="34" charset="0"/>
              </a:rPr>
              <a:t>Paige has worked as a research assistant for Problem Gambling Solutions, Inc. since 2021. </a:t>
            </a:r>
          </a:p>
        </p:txBody>
      </p:sp>
      <p:pic>
        <p:nvPicPr>
          <p:cNvPr id="24" name="Picture 3">
            <a:extLst>
              <a:ext uri="{FF2B5EF4-FFF2-40B4-BE49-F238E27FC236}">
                <a16:creationId xmlns:a16="http://schemas.microsoft.com/office/drawing/2014/main" id="{DE8E3C45-C1B1-ED28-D0FF-FF7C65621F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1376" y="702156"/>
            <a:ext cx="1748249" cy="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826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728E0-0767-23C3-19DC-2C55DE80CDB6}"/>
              </a:ext>
            </a:extLst>
          </p:cNvPr>
          <p:cNvSpPr>
            <a:spLocks noGrp="1"/>
          </p:cNvSpPr>
          <p:nvPr>
            <p:ph type="sldNum" sz="quarter" idx="12"/>
          </p:nvPr>
        </p:nvSpPr>
        <p:spPr/>
        <p:txBody>
          <a:bodyPr/>
          <a:lstStyle/>
          <a:p>
            <a:fld id="{F603CDE5-C1D8-4EDD-870F-A498BAFA520F}" type="slidenum">
              <a:rPr lang="en-US" noProof="0" smtClean="0"/>
              <a:t>5</a:t>
            </a:fld>
            <a:endParaRPr lang="en-US" noProof="0" dirty="0"/>
          </a:p>
        </p:txBody>
      </p:sp>
      <p:sp>
        <p:nvSpPr>
          <p:cNvPr id="3" name="Title 2">
            <a:extLst>
              <a:ext uri="{FF2B5EF4-FFF2-40B4-BE49-F238E27FC236}">
                <a16:creationId xmlns:a16="http://schemas.microsoft.com/office/drawing/2014/main" id="{5DC19C44-8E57-301E-E0DF-59E078A5387B}"/>
              </a:ext>
            </a:extLst>
          </p:cNvPr>
          <p:cNvSpPr>
            <a:spLocks noGrp="1"/>
          </p:cNvSpPr>
          <p:nvPr>
            <p:ph type="title"/>
          </p:nvPr>
        </p:nvSpPr>
        <p:spPr/>
        <p:txBody>
          <a:bodyPr/>
          <a:lstStyle/>
          <a:p>
            <a:r>
              <a:rPr lang="en-US" dirty="0"/>
              <a:t>Project Overview</a:t>
            </a:r>
          </a:p>
        </p:txBody>
      </p:sp>
      <p:sp>
        <p:nvSpPr>
          <p:cNvPr id="7" name="Freeform 3">
            <a:extLst>
              <a:ext uri="{FF2B5EF4-FFF2-40B4-BE49-F238E27FC236}">
                <a16:creationId xmlns:a16="http://schemas.microsoft.com/office/drawing/2014/main" id="{C6B80C99-2FB8-8CE6-2E25-7DDF257EA1FD}"/>
              </a:ext>
            </a:extLst>
          </p:cNvPr>
          <p:cNvSpPr/>
          <p:nvPr/>
        </p:nvSpPr>
        <p:spPr>
          <a:xfrm>
            <a:off x="418501" y="5395654"/>
            <a:ext cx="4962059" cy="663001"/>
          </a:xfrm>
          <a:custGeom>
            <a:avLst/>
            <a:gdLst/>
            <a:ahLst/>
            <a:cxnLst/>
            <a:rect l="l" t="t" r="r" b="b"/>
            <a:pathLst>
              <a:path w="8137541" h="1113790">
                <a:moveTo>
                  <a:pt x="7585091" y="0"/>
                </a:moveTo>
                <a:lnTo>
                  <a:pt x="553720" y="0"/>
                </a:lnTo>
                <a:cubicBezTo>
                  <a:pt x="247650" y="0"/>
                  <a:pt x="0" y="247650"/>
                  <a:pt x="0" y="553720"/>
                </a:cubicBezTo>
                <a:cubicBezTo>
                  <a:pt x="0" y="859790"/>
                  <a:pt x="247650" y="1107440"/>
                  <a:pt x="553720" y="1107440"/>
                </a:cubicBezTo>
                <a:lnTo>
                  <a:pt x="7585091" y="1113790"/>
                </a:lnTo>
                <a:lnTo>
                  <a:pt x="8137541" y="558800"/>
                </a:lnTo>
                <a:lnTo>
                  <a:pt x="7585091" y="0"/>
                </a:lnTo>
                <a:close/>
              </a:path>
            </a:pathLst>
          </a:custGeom>
          <a:solidFill>
            <a:srgbClr val="191919">
              <a:alpha val="4706"/>
            </a:srgbClr>
          </a:solidFill>
        </p:spPr>
      </p:sp>
      <p:grpSp>
        <p:nvGrpSpPr>
          <p:cNvPr id="9" name="Group 5">
            <a:extLst>
              <a:ext uri="{FF2B5EF4-FFF2-40B4-BE49-F238E27FC236}">
                <a16:creationId xmlns:a16="http://schemas.microsoft.com/office/drawing/2014/main" id="{06EFB746-442A-9F9A-4D99-C7DE2FC2549D}"/>
              </a:ext>
            </a:extLst>
          </p:cNvPr>
          <p:cNvGrpSpPr/>
          <p:nvPr/>
        </p:nvGrpSpPr>
        <p:grpSpPr>
          <a:xfrm>
            <a:off x="4469817" y="5395654"/>
            <a:ext cx="3534460" cy="662245"/>
            <a:chOff x="0" y="0"/>
            <a:chExt cx="5796346" cy="1112520"/>
          </a:xfrm>
        </p:grpSpPr>
        <p:sp>
          <p:nvSpPr>
            <p:cNvPr id="11" name="Freeform 6">
              <a:extLst>
                <a:ext uri="{FF2B5EF4-FFF2-40B4-BE49-F238E27FC236}">
                  <a16:creationId xmlns:a16="http://schemas.microsoft.com/office/drawing/2014/main" id="{B9F0CD4D-88F5-1E3B-576B-9810D5FF2343}"/>
                </a:ext>
              </a:extLst>
            </p:cNvPr>
            <p:cNvSpPr/>
            <p:nvPr/>
          </p:nvSpPr>
          <p:spPr>
            <a:xfrm>
              <a:off x="0" y="0"/>
              <a:ext cx="5796346" cy="1113790"/>
            </a:xfrm>
            <a:custGeom>
              <a:avLst/>
              <a:gdLst/>
              <a:ahLst/>
              <a:cxnLst/>
              <a:rect l="l" t="t" r="r" b="b"/>
              <a:pathLst>
                <a:path w="5796346" h="1113790">
                  <a:moveTo>
                    <a:pt x="5243896" y="0"/>
                  </a:moveTo>
                  <a:lnTo>
                    <a:pt x="553720" y="0"/>
                  </a:lnTo>
                  <a:cubicBezTo>
                    <a:pt x="247650" y="0"/>
                    <a:pt x="0" y="247650"/>
                    <a:pt x="0" y="553720"/>
                  </a:cubicBezTo>
                  <a:cubicBezTo>
                    <a:pt x="0" y="859790"/>
                    <a:pt x="247650" y="1107440"/>
                    <a:pt x="553720" y="1107440"/>
                  </a:cubicBezTo>
                  <a:lnTo>
                    <a:pt x="5243896" y="1113790"/>
                  </a:lnTo>
                  <a:lnTo>
                    <a:pt x="5796346" y="558800"/>
                  </a:lnTo>
                  <a:lnTo>
                    <a:pt x="5243896" y="0"/>
                  </a:lnTo>
                  <a:close/>
                </a:path>
              </a:pathLst>
            </a:custGeom>
            <a:solidFill>
              <a:srgbClr val="4F81BD"/>
            </a:solidFill>
          </p:spPr>
        </p:sp>
        <p:sp>
          <p:nvSpPr>
            <p:cNvPr id="12" name="Freeform 7">
              <a:extLst>
                <a:ext uri="{FF2B5EF4-FFF2-40B4-BE49-F238E27FC236}">
                  <a16:creationId xmlns:a16="http://schemas.microsoft.com/office/drawing/2014/main" id="{B25576C1-AF67-B63E-D41F-0F7F4473A93A}"/>
                </a:ext>
              </a:extLst>
            </p:cNvPr>
            <p:cNvSpPr/>
            <p:nvPr/>
          </p:nvSpPr>
          <p:spPr>
            <a:xfrm>
              <a:off x="162990" y="172720"/>
              <a:ext cx="758600" cy="762000"/>
            </a:xfrm>
            <a:custGeom>
              <a:avLst/>
              <a:gdLst/>
              <a:ahLst/>
              <a:cxnLst/>
              <a:rect l="l" t="t" r="r" b="b"/>
              <a:pathLst>
                <a:path w="758600" h="762000">
                  <a:moveTo>
                    <a:pt x="379300" y="0"/>
                  </a:moveTo>
                  <a:cubicBezTo>
                    <a:pt x="589055" y="938"/>
                    <a:pt x="758600" y="171243"/>
                    <a:pt x="758600" y="381000"/>
                  </a:cubicBezTo>
                  <a:cubicBezTo>
                    <a:pt x="758600" y="590757"/>
                    <a:pt x="589055" y="761062"/>
                    <a:pt x="379300" y="762000"/>
                  </a:cubicBezTo>
                  <a:cubicBezTo>
                    <a:pt x="169545" y="761062"/>
                    <a:pt x="0" y="590757"/>
                    <a:pt x="0" y="381000"/>
                  </a:cubicBezTo>
                  <a:cubicBezTo>
                    <a:pt x="0" y="171243"/>
                    <a:pt x="169545" y="938"/>
                    <a:pt x="379300" y="0"/>
                  </a:cubicBezTo>
                  <a:close/>
                </a:path>
              </a:pathLst>
            </a:custGeom>
            <a:solidFill>
              <a:srgbClr val="FFFFFF"/>
            </a:solidFill>
          </p:spPr>
        </p:sp>
      </p:grpSp>
      <p:sp>
        <p:nvSpPr>
          <p:cNvPr id="14" name="Freeform 9">
            <a:extLst>
              <a:ext uri="{FF2B5EF4-FFF2-40B4-BE49-F238E27FC236}">
                <a16:creationId xmlns:a16="http://schemas.microsoft.com/office/drawing/2014/main" id="{684A6C44-A9F8-5089-6B13-0E3668680404}"/>
              </a:ext>
            </a:extLst>
          </p:cNvPr>
          <p:cNvSpPr/>
          <p:nvPr/>
        </p:nvSpPr>
        <p:spPr>
          <a:xfrm>
            <a:off x="418500" y="4546782"/>
            <a:ext cx="5872802" cy="663001"/>
          </a:xfrm>
          <a:custGeom>
            <a:avLst/>
            <a:gdLst/>
            <a:ahLst/>
            <a:cxnLst/>
            <a:rect l="l" t="t" r="r" b="b"/>
            <a:pathLst>
              <a:path w="9631116" h="1113790">
                <a:moveTo>
                  <a:pt x="9078666" y="0"/>
                </a:moveTo>
                <a:lnTo>
                  <a:pt x="553720" y="0"/>
                </a:lnTo>
                <a:cubicBezTo>
                  <a:pt x="247650" y="0"/>
                  <a:pt x="0" y="247650"/>
                  <a:pt x="0" y="553720"/>
                </a:cubicBezTo>
                <a:cubicBezTo>
                  <a:pt x="0" y="859790"/>
                  <a:pt x="247650" y="1107440"/>
                  <a:pt x="553720" y="1107440"/>
                </a:cubicBezTo>
                <a:lnTo>
                  <a:pt x="9078666" y="1113790"/>
                </a:lnTo>
                <a:lnTo>
                  <a:pt x="9631116" y="558800"/>
                </a:lnTo>
                <a:lnTo>
                  <a:pt x="9078666" y="0"/>
                </a:lnTo>
                <a:close/>
              </a:path>
            </a:pathLst>
          </a:custGeom>
          <a:solidFill>
            <a:srgbClr val="191919">
              <a:alpha val="4706"/>
            </a:srgbClr>
          </a:solidFill>
        </p:spPr>
      </p:sp>
      <p:grpSp>
        <p:nvGrpSpPr>
          <p:cNvPr id="17" name="Group 11">
            <a:extLst>
              <a:ext uri="{FF2B5EF4-FFF2-40B4-BE49-F238E27FC236}">
                <a16:creationId xmlns:a16="http://schemas.microsoft.com/office/drawing/2014/main" id="{B3AF7CBD-0B9D-899C-2702-8A4A3F70FB2B}"/>
              </a:ext>
            </a:extLst>
          </p:cNvPr>
          <p:cNvGrpSpPr/>
          <p:nvPr/>
        </p:nvGrpSpPr>
        <p:grpSpPr>
          <a:xfrm>
            <a:off x="5412123" y="4546782"/>
            <a:ext cx="3534460" cy="662245"/>
            <a:chOff x="0" y="0"/>
            <a:chExt cx="5796346" cy="1112520"/>
          </a:xfrm>
        </p:grpSpPr>
        <p:sp>
          <p:nvSpPr>
            <p:cNvPr id="18" name="Freeform 12">
              <a:extLst>
                <a:ext uri="{FF2B5EF4-FFF2-40B4-BE49-F238E27FC236}">
                  <a16:creationId xmlns:a16="http://schemas.microsoft.com/office/drawing/2014/main" id="{DBFB62C9-F38B-E4EF-7AE0-EB7E9D0DCFE6}"/>
                </a:ext>
              </a:extLst>
            </p:cNvPr>
            <p:cNvSpPr/>
            <p:nvPr/>
          </p:nvSpPr>
          <p:spPr>
            <a:xfrm>
              <a:off x="0" y="0"/>
              <a:ext cx="5796346" cy="1113790"/>
            </a:xfrm>
            <a:custGeom>
              <a:avLst/>
              <a:gdLst/>
              <a:ahLst/>
              <a:cxnLst/>
              <a:rect l="l" t="t" r="r" b="b"/>
              <a:pathLst>
                <a:path w="5796346" h="1113790">
                  <a:moveTo>
                    <a:pt x="5243896" y="0"/>
                  </a:moveTo>
                  <a:lnTo>
                    <a:pt x="553720" y="0"/>
                  </a:lnTo>
                  <a:cubicBezTo>
                    <a:pt x="247650" y="0"/>
                    <a:pt x="0" y="247650"/>
                    <a:pt x="0" y="553720"/>
                  </a:cubicBezTo>
                  <a:cubicBezTo>
                    <a:pt x="0" y="859790"/>
                    <a:pt x="247650" y="1107440"/>
                    <a:pt x="553720" y="1107440"/>
                  </a:cubicBezTo>
                  <a:lnTo>
                    <a:pt x="5243896" y="1113790"/>
                  </a:lnTo>
                  <a:lnTo>
                    <a:pt x="5796346" y="558800"/>
                  </a:lnTo>
                  <a:lnTo>
                    <a:pt x="5243896" y="0"/>
                  </a:lnTo>
                  <a:close/>
                </a:path>
              </a:pathLst>
            </a:custGeom>
            <a:solidFill>
              <a:srgbClr val="4F81BD"/>
            </a:solidFill>
          </p:spPr>
        </p:sp>
        <p:sp>
          <p:nvSpPr>
            <p:cNvPr id="19" name="Freeform 13">
              <a:extLst>
                <a:ext uri="{FF2B5EF4-FFF2-40B4-BE49-F238E27FC236}">
                  <a16:creationId xmlns:a16="http://schemas.microsoft.com/office/drawing/2014/main" id="{221F0905-C6B6-DE8A-B019-559D0CF11C30}"/>
                </a:ext>
              </a:extLst>
            </p:cNvPr>
            <p:cNvSpPr/>
            <p:nvPr/>
          </p:nvSpPr>
          <p:spPr>
            <a:xfrm>
              <a:off x="162990" y="172720"/>
              <a:ext cx="758600" cy="762000"/>
            </a:xfrm>
            <a:custGeom>
              <a:avLst/>
              <a:gdLst/>
              <a:ahLst/>
              <a:cxnLst/>
              <a:rect l="l" t="t" r="r" b="b"/>
              <a:pathLst>
                <a:path w="758600" h="762000">
                  <a:moveTo>
                    <a:pt x="379300" y="0"/>
                  </a:moveTo>
                  <a:cubicBezTo>
                    <a:pt x="589055" y="938"/>
                    <a:pt x="758600" y="171243"/>
                    <a:pt x="758600" y="381000"/>
                  </a:cubicBezTo>
                  <a:cubicBezTo>
                    <a:pt x="758600" y="590757"/>
                    <a:pt x="589055" y="761062"/>
                    <a:pt x="379300" y="762000"/>
                  </a:cubicBezTo>
                  <a:cubicBezTo>
                    <a:pt x="169545" y="761062"/>
                    <a:pt x="0" y="590757"/>
                    <a:pt x="0" y="381000"/>
                  </a:cubicBezTo>
                  <a:cubicBezTo>
                    <a:pt x="0" y="171243"/>
                    <a:pt x="169545" y="938"/>
                    <a:pt x="379300" y="0"/>
                  </a:cubicBezTo>
                  <a:close/>
                </a:path>
              </a:pathLst>
            </a:custGeom>
            <a:solidFill>
              <a:srgbClr val="FFFFFF"/>
            </a:solidFill>
          </p:spPr>
        </p:sp>
      </p:grpSp>
      <p:sp>
        <p:nvSpPr>
          <p:cNvPr id="21" name="Freeform 15">
            <a:extLst>
              <a:ext uri="{FF2B5EF4-FFF2-40B4-BE49-F238E27FC236}">
                <a16:creationId xmlns:a16="http://schemas.microsoft.com/office/drawing/2014/main" id="{76B69347-424A-67C9-AA2A-6E16F8829664}"/>
              </a:ext>
            </a:extLst>
          </p:cNvPr>
          <p:cNvSpPr/>
          <p:nvPr/>
        </p:nvSpPr>
        <p:spPr>
          <a:xfrm>
            <a:off x="418500" y="3697910"/>
            <a:ext cx="6878234" cy="663001"/>
          </a:xfrm>
          <a:custGeom>
            <a:avLst/>
            <a:gdLst/>
            <a:ahLst/>
            <a:cxnLst/>
            <a:rect l="l" t="t" r="r" b="b"/>
            <a:pathLst>
              <a:path w="11279977" h="1113790">
                <a:moveTo>
                  <a:pt x="10727527" y="0"/>
                </a:moveTo>
                <a:lnTo>
                  <a:pt x="553720" y="0"/>
                </a:lnTo>
                <a:cubicBezTo>
                  <a:pt x="247650" y="0"/>
                  <a:pt x="0" y="247650"/>
                  <a:pt x="0" y="553720"/>
                </a:cubicBezTo>
                <a:cubicBezTo>
                  <a:pt x="0" y="859790"/>
                  <a:pt x="247650" y="1107440"/>
                  <a:pt x="553720" y="1107440"/>
                </a:cubicBezTo>
                <a:lnTo>
                  <a:pt x="10727527" y="1113790"/>
                </a:lnTo>
                <a:lnTo>
                  <a:pt x="11279977" y="558800"/>
                </a:lnTo>
                <a:lnTo>
                  <a:pt x="10727527" y="0"/>
                </a:lnTo>
                <a:close/>
              </a:path>
            </a:pathLst>
          </a:custGeom>
          <a:solidFill>
            <a:srgbClr val="191919">
              <a:alpha val="4706"/>
            </a:srgbClr>
          </a:solidFill>
        </p:spPr>
      </p:sp>
      <p:grpSp>
        <p:nvGrpSpPr>
          <p:cNvPr id="23" name="Group 17">
            <a:extLst>
              <a:ext uri="{FF2B5EF4-FFF2-40B4-BE49-F238E27FC236}">
                <a16:creationId xmlns:a16="http://schemas.microsoft.com/office/drawing/2014/main" id="{F624A821-72C2-8D61-AC1A-6F96E0459E38}"/>
              </a:ext>
            </a:extLst>
          </p:cNvPr>
          <p:cNvGrpSpPr/>
          <p:nvPr/>
        </p:nvGrpSpPr>
        <p:grpSpPr>
          <a:xfrm>
            <a:off x="6354429" y="3697910"/>
            <a:ext cx="3534460" cy="662245"/>
            <a:chOff x="0" y="0"/>
            <a:chExt cx="5796346" cy="1112520"/>
          </a:xfrm>
        </p:grpSpPr>
        <p:sp>
          <p:nvSpPr>
            <p:cNvPr id="24" name="Freeform 18">
              <a:extLst>
                <a:ext uri="{FF2B5EF4-FFF2-40B4-BE49-F238E27FC236}">
                  <a16:creationId xmlns:a16="http://schemas.microsoft.com/office/drawing/2014/main" id="{D601117E-CB8D-05BC-B9EB-69C2CC7152AE}"/>
                </a:ext>
              </a:extLst>
            </p:cNvPr>
            <p:cNvSpPr/>
            <p:nvPr/>
          </p:nvSpPr>
          <p:spPr>
            <a:xfrm>
              <a:off x="0" y="0"/>
              <a:ext cx="5796346" cy="1113790"/>
            </a:xfrm>
            <a:custGeom>
              <a:avLst/>
              <a:gdLst/>
              <a:ahLst/>
              <a:cxnLst/>
              <a:rect l="l" t="t" r="r" b="b"/>
              <a:pathLst>
                <a:path w="5796346" h="1113790">
                  <a:moveTo>
                    <a:pt x="5243896" y="0"/>
                  </a:moveTo>
                  <a:lnTo>
                    <a:pt x="553720" y="0"/>
                  </a:lnTo>
                  <a:cubicBezTo>
                    <a:pt x="247650" y="0"/>
                    <a:pt x="0" y="247650"/>
                    <a:pt x="0" y="553720"/>
                  </a:cubicBezTo>
                  <a:cubicBezTo>
                    <a:pt x="0" y="859790"/>
                    <a:pt x="247650" y="1107440"/>
                    <a:pt x="553720" y="1107440"/>
                  </a:cubicBezTo>
                  <a:lnTo>
                    <a:pt x="5243896" y="1113790"/>
                  </a:lnTo>
                  <a:lnTo>
                    <a:pt x="5796346" y="558800"/>
                  </a:lnTo>
                  <a:lnTo>
                    <a:pt x="5243896" y="0"/>
                  </a:lnTo>
                  <a:close/>
                </a:path>
              </a:pathLst>
            </a:custGeom>
            <a:solidFill>
              <a:srgbClr val="4F81BD"/>
            </a:solidFill>
          </p:spPr>
        </p:sp>
        <p:sp>
          <p:nvSpPr>
            <p:cNvPr id="25" name="Freeform 19">
              <a:extLst>
                <a:ext uri="{FF2B5EF4-FFF2-40B4-BE49-F238E27FC236}">
                  <a16:creationId xmlns:a16="http://schemas.microsoft.com/office/drawing/2014/main" id="{E3920525-16A0-D20F-570B-82A32A28FFD4}"/>
                </a:ext>
              </a:extLst>
            </p:cNvPr>
            <p:cNvSpPr/>
            <p:nvPr/>
          </p:nvSpPr>
          <p:spPr>
            <a:xfrm>
              <a:off x="162990" y="172720"/>
              <a:ext cx="758600" cy="762000"/>
            </a:xfrm>
            <a:custGeom>
              <a:avLst/>
              <a:gdLst/>
              <a:ahLst/>
              <a:cxnLst/>
              <a:rect l="l" t="t" r="r" b="b"/>
              <a:pathLst>
                <a:path w="758600" h="762000">
                  <a:moveTo>
                    <a:pt x="379300" y="0"/>
                  </a:moveTo>
                  <a:cubicBezTo>
                    <a:pt x="589055" y="938"/>
                    <a:pt x="758600" y="171243"/>
                    <a:pt x="758600" y="381000"/>
                  </a:cubicBezTo>
                  <a:cubicBezTo>
                    <a:pt x="758600" y="590757"/>
                    <a:pt x="589055" y="761062"/>
                    <a:pt x="379300" y="762000"/>
                  </a:cubicBezTo>
                  <a:cubicBezTo>
                    <a:pt x="169545" y="761062"/>
                    <a:pt x="0" y="590757"/>
                    <a:pt x="0" y="381000"/>
                  </a:cubicBezTo>
                  <a:cubicBezTo>
                    <a:pt x="0" y="171243"/>
                    <a:pt x="169545" y="938"/>
                    <a:pt x="379300" y="0"/>
                  </a:cubicBezTo>
                  <a:close/>
                </a:path>
              </a:pathLst>
            </a:custGeom>
            <a:solidFill>
              <a:srgbClr val="FFFFFF"/>
            </a:solidFill>
          </p:spPr>
        </p:sp>
      </p:grpSp>
      <p:sp>
        <p:nvSpPr>
          <p:cNvPr id="27" name="Freeform 21">
            <a:extLst>
              <a:ext uri="{FF2B5EF4-FFF2-40B4-BE49-F238E27FC236}">
                <a16:creationId xmlns:a16="http://schemas.microsoft.com/office/drawing/2014/main" id="{F1F204EB-2E58-8BBD-F229-E423C74AF5C5}"/>
              </a:ext>
            </a:extLst>
          </p:cNvPr>
          <p:cNvSpPr/>
          <p:nvPr/>
        </p:nvSpPr>
        <p:spPr>
          <a:xfrm>
            <a:off x="418500" y="2849039"/>
            <a:ext cx="7820540" cy="663001"/>
          </a:xfrm>
          <a:custGeom>
            <a:avLst/>
            <a:gdLst/>
            <a:ahLst/>
            <a:cxnLst/>
            <a:rect l="l" t="t" r="r" b="b"/>
            <a:pathLst>
              <a:path w="12825313" h="1113790">
                <a:moveTo>
                  <a:pt x="12272863" y="0"/>
                </a:moveTo>
                <a:lnTo>
                  <a:pt x="553720" y="0"/>
                </a:lnTo>
                <a:cubicBezTo>
                  <a:pt x="247650" y="0"/>
                  <a:pt x="0" y="247650"/>
                  <a:pt x="0" y="553720"/>
                </a:cubicBezTo>
                <a:cubicBezTo>
                  <a:pt x="0" y="859790"/>
                  <a:pt x="247650" y="1107440"/>
                  <a:pt x="553720" y="1107440"/>
                </a:cubicBezTo>
                <a:lnTo>
                  <a:pt x="12272863" y="1113790"/>
                </a:lnTo>
                <a:lnTo>
                  <a:pt x="12825313" y="558800"/>
                </a:lnTo>
                <a:lnTo>
                  <a:pt x="12272863" y="0"/>
                </a:lnTo>
                <a:close/>
              </a:path>
            </a:pathLst>
          </a:custGeom>
          <a:solidFill>
            <a:srgbClr val="191919">
              <a:alpha val="4706"/>
            </a:srgbClr>
          </a:solidFill>
        </p:spPr>
      </p:sp>
      <p:grpSp>
        <p:nvGrpSpPr>
          <p:cNvPr id="29" name="Group 23">
            <a:extLst>
              <a:ext uri="{FF2B5EF4-FFF2-40B4-BE49-F238E27FC236}">
                <a16:creationId xmlns:a16="http://schemas.microsoft.com/office/drawing/2014/main" id="{657E13C4-B791-4827-88C7-2690AC04AFB8}"/>
              </a:ext>
            </a:extLst>
          </p:cNvPr>
          <p:cNvGrpSpPr/>
          <p:nvPr/>
        </p:nvGrpSpPr>
        <p:grpSpPr>
          <a:xfrm>
            <a:off x="7296734" y="2849039"/>
            <a:ext cx="3534460" cy="662245"/>
            <a:chOff x="0" y="0"/>
            <a:chExt cx="5796346" cy="1112520"/>
          </a:xfrm>
        </p:grpSpPr>
        <p:sp>
          <p:nvSpPr>
            <p:cNvPr id="30" name="Freeform 24">
              <a:extLst>
                <a:ext uri="{FF2B5EF4-FFF2-40B4-BE49-F238E27FC236}">
                  <a16:creationId xmlns:a16="http://schemas.microsoft.com/office/drawing/2014/main" id="{7C6EDDA6-7131-B500-72D1-FB7746CF7B17}"/>
                </a:ext>
              </a:extLst>
            </p:cNvPr>
            <p:cNvSpPr/>
            <p:nvPr/>
          </p:nvSpPr>
          <p:spPr>
            <a:xfrm>
              <a:off x="0" y="0"/>
              <a:ext cx="5796346" cy="1113790"/>
            </a:xfrm>
            <a:custGeom>
              <a:avLst/>
              <a:gdLst/>
              <a:ahLst/>
              <a:cxnLst/>
              <a:rect l="l" t="t" r="r" b="b"/>
              <a:pathLst>
                <a:path w="5796346" h="1113790">
                  <a:moveTo>
                    <a:pt x="5243896" y="0"/>
                  </a:moveTo>
                  <a:lnTo>
                    <a:pt x="553720" y="0"/>
                  </a:lnTo>
                  <a:cubicBezTo>
                    <a:pt x="247650" y="0"/>
                    <a:pt x="0" y="247650"/>
                    <a:pt x="0" y="553720"/>
                  </a:cubicBezTo>
                  <a:cubicBezTo>
                    <a:pt x="0" y="859790"/>
                    <a:pt x="247650" y="1107440"/>
                    <a:pt x="553720" y="1107440"/>
                  </a:cubicBezTo>
                  <a:lnTo>
                    <a:pt x="5243896" y="1113790"/>
                  </a:lnTo>
                  <a:lnTo>
                    <a:pt x="5796346" y="558800"/>
                  </a:lnTo>
                  <a:lnTo>
                    <a:pt x="5243896" y="0"/>
                  </a:lnTo>
                  <a:close/>
                </a:path>
              </a:pathLst>
            </a:custGeom>
            <a:solidFill>
              <a:srgbClr val="4F81BD"/>
            </a:solidFill>
          </p:spPr>
        </p:sp>
        <p:sp>
          <p:nvSpPr>
            <p:cNvPr id="31" name="Freeform 25">
              <a:extLst>
                <a:ext uri="{FF2B5EF4-FFF2-40B4-BE49-F238E27FC236}">
                  <a16:creationId xmlns:a16="http://schemas.microsoft.com/office/drawing/2014/main" id="{4F4D8BBB-8318-D103-6748-B8C8AFB9100F}"/>
                </a:ext>
              </a:extLst>
            </p:cNvPr>
            <p:cNvSpPr/>
            <p:nvPr/>
          </p:nvSpPr>
          <p:spPr>
            <a:xfrm>
              <a:off x="162990" y="172720"/>
              <a:ext cx="758600" cy="762000"/>
            </a:xfrm>
            <a:custGeom>
              <a:avLst/>
              <a:gdLst/>
              <a:ahLst/>
              <a:cxnLst/>
              <a:rect l="l" t="t" r="r" b="b"/>
              <a:pathLst>
                <a:path w="758600" h="762000">
                  <a:moveTo>
                    <a:pt x="379300" y="0"/>
                  </a:moveTo>
                  <a:cubicBezTo>
                    <a:pt x="589055" y="938"/>
                    <a:pt x="758600" y="171243"/>
                    <a:pt x="758600" y="381000"/>
                  </a:cubicBezTo>
                  <a:cubicBezTo>
                    <a:pt x="758600" y="590757"/>
                    <a:pt x="589055" y="761062"/>
                    <a:pt x="379300" y="762000"/>
                  </a:cubicBezTo>
                  <a:cubicBezTo>
                    <a:pt x="169545" y="761062"/>
                    <a:pt x="0" y="590757"/>
                    <a:pt x="0" y="381000"/>
                  </a:cubicBezTo>
                  <a:cubicBezTo>
                    <a:pt x="0" y="171243"/>
                    <a:pt x="169545" y="938"/>
                    <a:pt x="379300" y="0"/>
                  </a:cubicBezTo>
                  <a:close/>
                </a:path>
              </a:pathLst>
            </a:custGeom>
            <a:solidFill>
              <a:srgbClr val="FFFFFF"/>
            </a:solidFill>
          </p:spPr>
        </p:sp>
      </p:grpSp>
      <p:sp>
        <p:nvSpPr>
          <p:cNvPr id="33" name="Freeform 27">
            <a:extLst>
              <a:ext uri="{FF2B5EF4-FFF2-40B4-BE49-F238E27FC236}">
                <a16:creationId xmlns:a16="http://schemas.microsoft.com/office/drawing/2014/main" id="{D9B2CCF9-0282-6306-D1CF-BAA4593D06B7}"/>
              </a:ext>
            </a:extLst>
          </p:cNvPr>
          <p:cNvSpPr/>
          <p:nvPr/>
        </p:nvSpPr>
        <p:spPr>
          <a:xfrm>
            <a:off x="418501" y="2000167"/>
            <a:ext cx="8787058" cy="663001"/>
          </a:xfrm>
          <a:custGeom>
            <a:avLst/>
            <a:gdLst/>
            <a:ahLst/>
            <a:cxnLst/>
            <a:rect l="l" t="t" r="r" b="b"/>
            <a:pathLst>
              <a:path w="14410359" h="1113790">
                <a:moveTo>
                  <a:pt x="13857909" y="0"/>
                </a:moveTo>
                <a:lnTo>
                  <a:pt x="553720" y="0"/>
                </a:lnTo>
                <a:cubicBezTo>
                  <a:pt x="247650" y="0"/>
                  <a:pt x="0" y="247650"/>
                  <a:pt x="0" y="553720"/>
                </a:cubicBezTo>
                <a:cubicBezTo>
                  <a:pt x="0" y="859790"/>
                  <a:pt x="247650" y="1107440"/>
                  <a:pt x="553720" y="1107440"/>
                </a:cubicBezTo>
                <a:lnTo>
                  <a:pt x="13857909" y="1113790"/>
                </a:lnTo>
                <a:lnTo>
                  <a:pt x="14410359" y="558800"/>
                </a:lnTo>
                <a:lnTo>
                  <a:pt x="13857909" y="0"/>
                </a:lnTo>
                <a:close/>
              </a:path>
            </a:pathLst>
          </a:custGeom>
          <a:solidFill>
            <a:srgbClr val="191919">
              <a:alpha val="4706"/>
            </a:srgbClr>
          </a:solidFill>
        </p:spPr>
      </p:sp>
      <p:grpSp>
        <p:nvGrpSpPr>
          <p:cNvPr id="35" name="Group 29">
            <a:extLst>
              <a:ext uri="{FF2B5EF4-FFF2-40B4-BE49-F238E27FC236}">
                <a16:creationId xmlns:a16="http://schemas.microsoft.com/office/drawing/2014/main" id="{7CBF181D-C2FB-791F-4E6A-4C984FBC7E21}"/>
              </a:ext>
            </a:extLst>
          </p:cNvPr>
          <p:cNvGrpSpPr/>
          <p:nvPr/>
        </p:nvGrpSpPr>
        <p:grpSpPr>
          <a:xfrm>
            <a:off x="8239040" y="2000167"/>
            <a:ext cx="3534460" cy="662245"/>
            <a:chOff x="0" y="0"/>
            <a:chExt cx="5796346" cy="1112520"/>
          </a:xfrm>
        </p:grpSpPr>
        <p:sp>
          <p:nvSpPr>
            <p:cNvPr id="36" name="Freeform 30">
              <a:extLst>
                <a:ext uri="{FF2B5EF4-FFF2-40B4-BE49-F238E27FC236}">
                  <a16:creationId xmlns:a16="http://schemas.microsoft.com/office/drawing/2014/main" id="{1CEF5792-A365-3E26-B481-64B05FA963EB}"/>
                </a:ext>
              </a:extLst>
            </p:cNvPr>
            <p:cNvSpPr/>
            <p:nvPr/>
          </p:nvSpPr>
          <p:spPr>
            <a:xfrm>
              <a:off x="0" y="0"/>
              <a:ext cx="5796346" cy="1113790"/>
            </a:xfrm>
            <a:custGeom>
              <a:avLst/>
              <a:gdLst/>
              <a:ahLst/>
              <a:cxnLst/>
              <a:rect l="l" t="t" r="r" b="b"/>
              <a:pathLst>
                <a:path w="5796346" h="1113790">
                  <a:moveTo>
                    <a:pt x="5243896" y="0"/>
                  </a:moveTo>
                  <a:lnTo>
                    <a:pt x="553720" y="0"/>
                  </a:lnTo>
                  <a:cubicBezTo>
                    <a:pt x="247650" y="0"/>
                    <a:pt x="0" y="247650"/>
                    <a:pt x="0" y="553720"/>
                  </a:cubicBezTo>
                  <a:cubicBezTo>
                    <a:pt x="0" y="859790"/>
                    <a:pt x="247650" y="1107440"/>
                    <a:pt x="553720" y="1107440"/>
                  </a:cubicBezTo>
                  <a:lnTo>
                    <a:pt x="5243896" y="1113790"/>
                  </a:lnTo>
                  <a:lnTo>
                    <a:pt x="5796346" y="558800"/>
                  </a:lnTo>
                  <a:lnTo>
                    <a:pt x="5243896" y="0"/>
                  </a:lnTo>
                  <a:close/>
                </a:path>
              </a:pathLst>
            </a:custGeom>
            <a:solidFill>
              <a:srgbClr val="4F81BD"/>
            </a:solidFill>
          </p:spPr>
        </p:sp>
        <p:sp>
          <p:nvSpPr>
            <p:cNvPr id="37" name="Freeform 31">
              <a:extLst>
                <a:ext uri="{FF2B5EF4-FFF2-40B4-BE49-F238E27FC236}">
                  <a16:creationId xmlns:a16="http://schemas.microsoft.com/office/drawing/2014/main" id="{AE42CC75-28D3-0755-4209-AA8524066E5D}"/>
                </a:ext>
              </a:extLst>
            </p:cNvPr>
            <p:cNvSpPr/>
            <p:nvPr/>
          </p:nvSpPr>
          <p:spPr>
            <a:xfrm>
              <a:off x="162990" y="172720"/>
              <a:ext cx="758600" cy="762000"/>
            </a:xfrm>
            <a:custGeom>
              <a:avLst/>
              <a:gdLst/>
              <a:ahLst/>
              <a:cxnLst/>
              <a:rect l="l" t="t" r="r" b="b"/>
              <a:pathLst>
                <a:path w="758600" h="762000">
                  <a:moveTo>
                    <a:pt x="379300" y="0"/>
                  </a:moveTo>
                  <a:cubicBezTo>
                    <a:pt x="589055" y="938"/>
                    <a:pt x="758600" y="171243"/>
                    <a:pt x="758600" y="381000"/>
                  </a:cubicBezTo>
                  <a:cubicBezTo>
                    <a:pt x="758600" y="590757"/>
                    <a:pt x="589055" y="761062"/>
                    <a:pt x="379300" y="762000"/>
                  </a:cubicBezTo>
                  <a:cubicBezTo>
                    <a:pt x="169545" y="761062"/>
                    <a:pt x="0" y="590757"/>
                    <a:pt x="0" y="381000"/>
                  </a:cubicBezTo>
                  <a:cubicBezTo>
                    <a:pt x="0" y="171243"/>
                    <a:pt x="169545" y="938"/>
                    <a:pt x="379300" y="0"/>
                  </a:cubicBezTo>
                  <a:close/>
                </a:path>
              </a:pathLst>
            </a:custGeom>
            <a:solidFill>
              <a:srgbClr val="FFFFFF"/>
            </a:solidFill>
          </p:spPr>
        </p:sp>
      </p:grpSp>
      <p:sp>
        <p:nvSpPr>
          <p:cNvPr id="38" name="TextBox 37">
            <a:extLst>
              <a:ext uri="{FF2B5EF4-FFF2-40B4-BE49-F238E27FC236}">
                <a16:creationId xmlns:a16="http://schemas.microsoft.com/office/drawing/2014/main" id="{861F702B-C1C6-0AAB-27EE-F7F8149E4975}"/>
              </a:ext>
            </a:extLst>
          </p:cNvPr>
          <p:cNvSpPr txBox="1"/>
          <p:nvPr/>
        </p:nvSpPr>
        <p:spPr>
          <a:xfrm>
            <a:off x="1032317" y="5468538"/>
            <a:ext cx="3321348" cy="492443"/>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Collect client treatment, satisfaction, outcomes, and demographic information.</a:t>
            </a:r>
          </a:p>
        </p:txBody>
      </p:sp>
      <p:sp>
        <p:nvSpPr>
          <p:cNvPr id="39" name="TextBox 38">
            <a:extLst>
              <a:ext uri="{FF2B5EF4-FFF2-40B4-BE49-F238E27FC236}">
                <a16:creationId xmlns:a16="http://schemas.microsoft.com/office/drawing/2014/main" id="{B76A399E-64BB-C080-3096-F3AFCC55D327}"/>
              </a:ext>
            </a:extLst>
          </p:cNvPr>
          <p:cNvSpPr txBox="1"/>
          <p:nvPr/>
        </p:nvSpPr>
        <p:spPr>
          <a:xfrm>
            <a:off x="5203146" y="5558974"/>
            <a:ext cx="1487713" cy="307777"/>
          </a:xfrm>
          <a:prstGeom prst="rect">
            <a:avLst/>
          </a:prstGeom>
          <a:noFill/>
        </p:spPr>
        <p:txBody>
          <a:bodyPr wrap="square" rtlCol="0">
            <a:spAutoFit/>
          </a:bodyPr>
          <a:lstStyle/>
          <a:p>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1. Survey</a:t>
            </a:r>
          </a:p>
        </p:txBody>
      </p:sp>
      <p:sp>
        <p:nvSpPr>
          <p:cNvPr id="40" name="TextBox 39">
            <a:extLst>
              <a:ext uri="{FF2B5EF4-FFF2-40B4-BE49-F238E27FC236}">
                <a16:creationId xmlns:a16="http://schemas.microsoft.com/office/drawing/2014/main" id="{8ECACB4E-406A-8EA6-FEF4-BF5D338F6E81}"/>
              </a:ext>
            </a:extLst>
          </p:cNvPr>
          <p:cNvSpPr txBox="1"/>
          <p:nvPr/>
        </p:nvSpPr>
        <p:spPr>
          <a:xfrm>
            <a:off x="4625952" y="5508733"/>
            <a:ext cx="482321" cy="400110"/>
          </a:xfrm>
          <a:prstGeom prst="rect">
            <a:avLst/>
          </a:prstGeom>
          <a:noFill/>
        </p:spPr>
        <p:txBody>
          <a:bodyPr wrap="square" rtlCol="0">
            <a:spAutoFit/>
          </a:bodyPr>
          <a:lstStyle/>
          <a:p>
            <a:r>
              <a:rPr lang="en-US" sz="2000" b="1" dirty="0">
                <a:solidFill>
                  <a:srgbClr val="5E8BC2"/>
                </a:solidFill>
                <a:latin typeface="Tahoma" panose="020B0604030504040204" pitchFamily="34" charset="0"/>
                <a:ea typeface="Tahoma" panose="020B0604030504040204" pitchFamily="34" charset="0"/>
                <a:cs typeface="Tahoma" panose="020B0604030504040204" pitchFamily="34" charset="0"/>
              </a:rPr>
              <a:t>1</a:t>
            </a:r>
          </a:p>
        </p:txBody>
      </p:sp>
      <p:sp>
        <p:nvSpPr>
          <p:cNvPr id="41" name="TextBox 40">
            <a:extLst>
              <a:ext uri="{FF2B5EF4-FFF2-40B4-BE49-F238E27FC236}">
                <a16:creationId xmlns:a16="http://schemas.microsoft.com/office/drawing/2014/main" id="{924CB59E-EA15-49BD-2CBE-793E4B8826FE}"/>
              </a:ext>
            </a:extLst>
          </p:cNvPr>
          <p:cNvSpPr txBox="1"/>
          <p:nvPr/>
        </p:nvSpPr>
        <p:spPr>
          <a:xfrm>
            <a:off x="5560204" y="4654376"/>
            <a:ext cx="482321" cy="400110"/>
          </a:xfrm>
          <a:prstGeom prst="rect">
            <a:avLst/>
          </a:prstGeom>
          <a:noFill/>
        </p:spPr>
        <p:txBody>
          <a:bodyPr wrap="square" rtlCol="0">
            <a:spAutoFit/>
          </a:bodyPr>
          <a:lstStyle/>
          <a:p>
            <a:r>
              <a:rPr lang="en-US" sz="2000" b="1" dirty="0">
                <a:solidFill>
                  <a:srgbClr val="5E8BC2"/>
                </a:solidFill>
                <a:latin typeface="Tahoma" panose="020B0604030504040204" pitchFamily="34" charset="0"/>
                <a:ea typeface="Tahoma" panose="020B0604030504040204" pitchFamily="34" charset="0"/>
                <a:cs typeface="Tahoma" panose="020B0604030504040204" pitchFamily="34" charset="0"/>
              </a:rPr>
              <a:t>2</a:t>
            </a:r>
          </a:p>
        </p:txBody>
      </p:sp>
      <p:sp>
        <p:nvSpPr>
          <p:cNvPr id="42" name="TextBox 41">
            <a:extLst>
              <a:ext uri="{FF2B5EF4-FFF2-40B4-BE49-F238E27FC236}">
                <a16:creationId xmlns:a16="http://schemas.microsoft.com/office/drawing/2014/main" id="{E7BF8BD0-CFD1-6B88-81AB-B93FE56BCAE6}"/>
              </a:ext>
            </a:extLst>
          </p:cNvPr>
          <p:cNvSpPr txBox="1"/>
          <p:nvPr/>
        </p:nvSpPr>
        <p:spPr>
          <a:xfrm>
            <a:off x="1032317" y="4619667"/>
            <a:ext cx="4230416" cy="492443"/>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Analyze data to measure treatment outcomes and identify potential explanatory factors. </a:t>
            </a:r>
          </a:p>
        </p:txBody>
      </p:sp>
      <p:sp>
        <p:nvSpPr>
          <p:cNvPr id="43" name="TextBox 42">
            <a:extLst>
              <a:ext uri="{FF2B5EF4-FFF2-40B4-BE49-F238E27FC236}">
                <a16:creationId xmlns:a16="http://schemas.microsoft.com/office/drawing/2014/main" id="{02572814-427E-9C61-904C-3EF2E9F7401A}"/>
              </a:ext>
            </a:extLst>
          </p:cNvPr>
          <p:cNvSpPr txBox="1"/>
          <p:nvPr/>
        </p:nvSpPr>
        <p:spPr>
          <a:xfrm>
            <a:off x="6152371" y="4701810"/>
            <a:ext cx="1487713" cy="307777"/>
          </a:xfrm>
          <a:prstGeom prst="rect">
            <a:avLst/>
          </a:prstGeom>
          <a:noFill/>
        </p:spPr>
        <p:txBody>
          <a:bodyPr wrap="square" rtlCol="0">
            <a:spAutoFit/>
          </a:bodyPr>
          <a:lstStyle/>
          <a:p>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2. Analyze</a:t>
            </a:r>
          </a:p>
        </p:txBody>
      </p:sp>
      <p:sp>
        <p:nvSpPr>
          <p:cNvPr id="44" name="TextBox 43">
            <a:extLst>
              <a:ext uri="{FF2B5EF4-FFF2-40B4-BE49-F238E27FC236}">
                <a16:creationId xmlns:a16="http://schemas.microsoft.com/office/drawing/2014/main" id="{10E5D302-A019-134E-E325-8595880F0117}"/>
              </a:ext>
            </a:extLst>
          </p:cNvPr>
          <p:cNvSpPr txBox="1"/>
          <p:nvPr/>
        </p:nvSpPr>
        <p:spPr>
          <a:xfrm>
            <a:off x="1032317" y="3776312"/>
            <a:ext cx="5120054" cy="492443"/>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Generate various monthly, quarterly, and annual reports for key stakeholders.</a:t>
            </a:r>
          </a:p>
        </p:txBody>
      </p:sp>
      <p:sp>
        <p:nvSpPr>
          <p:cNvPr id="45" name="TextBox 44">
            <a:extLst>
              <a:ext uri="{FF2B5EF4-FFF2-40B4-BE49-F238E27FC236}">
                <a16:creationId xmlns:a16="http://schemas.microsoft.com/office/drawing/2014/main" id="{D3CECA04-D4D0-F540-E0BB-2114C8059196}"/>
              </a:ext>
            </a:extLst>
          </p:cNvPr>
          <p:cNvSpPr txBox="1"/>
          <p:nvPr/>
        </p:nvSpPr>
        <p:spPr>
          <a:xfrm>
            <a:off x="6514794" y="3807434"/>
            <a:ext cx="482321" cy="400110"/>
          </a:xfrm>
          <a:prstGeom prst="rect">
            <a:avLst/>
          </a:prstGeom>
          <a:noFill/>
        </p:spPr>
        <p:txBody>
          <a:bodyPr wrap="square" rtlCol="0">
            <a:spAutoFit/>
          </a:bodyPr>
          <a:lstStyle/>
          <a:p>
            <a:r>
              <a:rPr lang="en-US" sz="2000" b="1" dirty="0">
                <a:solidFill>
                  <a:srgbClr val="5E8BC2"/>
                </a:solidFill>
                <a:latin typeface="Tahoma" panose="020B0604030504040204" pitchFamily="34" charset="0"/>
                <a:ea typeface="Tahoma" panose="020B0604030504040204" pitchFamily="34" charset="0"/>
                <a:cs typeface="Tahoma" panose="020B0604030504040204" pitchFamily="34" charset="0"/>
              </a:rPr>
              <a:t>3</a:t>
            </a:r>
          </a:p>
        </p:txBody>
      </p:sp>
      <p:sp>
        <p:nvSpPr>
          <p:cNvPr id="46" name="TextBox 45">
            <a:extLst>
              <a:ext uri="{FF2B5EF4-FFF2-40B4-BE49-F238E27FC236}">
                <a16:creationId xmlns:a16="http://schemas.microsoft.com/office/drawing/2014/main" id="{301FAC91-7F84-8EF1-356E-1D1433C5B925}"/>
              </a:ext>
            </a:extLst>
          </p:cNvPr>
          <p:cNvSpPr txBox="1"/>
          <p:nvPr/>
        </p:nvSpPr>
        <p:spPr>
          <a:xfrm>
            <a:off x="7445617" y="2951853"/>
            <a:ext cx="482321" cy="400110"/>
          </a:xfrm>
          <a:prstGeom prst="rect">
            <a:avLst/>
          </a:prstGeom>
          <a:noFill/>
        </p:spPr>
        <p:txBody>
          <a:bodyPr wrap="square" rtlCol="0">
            <a:spAutoFit/>
          </a:bodyPr>
          <a:lstStyle/>
          <a:p>
            <a:r>
              <a:rPr lang="en-US" sz="2000" b="1" dirty="0">
                <a:solidFill>
                  <a:srgbClr val="5E8BC2"/>
                </a:solidFill>
                <a:latin typeface="Tahoma" panose="020B0604030504040204" pitchFamily="34" charset="0"/>
                <a:ea typeface="Tahoma" panose="020B0604030504040204" pitchFamily="34" charset="0"/>
                <a:cs typeface="Tahoma" panose="020B0604030504040204" pitchFamily="34" charset="0"/>
              </a:rPr>
              <a:t>4</a:t>
            </a:r>
          </a:p>
        </p:txBody>
      </p:sp>
      <p:sp>
        <p:nvSpPr>
          <p:cNvPr id="47" name="TextBox 46">
            <a:extLst>
              <a:ext uri="{FF2B5EF4-FFF2-40B4-BE49-F238E27FC236}">
                <a16:creationId xmlns:a16="http://schemas.microsoft.com/office/drawing/2014/main" id="{9A55C108-3068-E864-B168-8193439BAB6D}"/>
              </a:ext>
            </a:extLst>
          </p:cNvPr>
          <p:cNvSpPr txBox="1"/>
          <p:nvPr/>
        </p:nvSpPr>
        <p:spPr>
          <a:xfrm>
            <a:off x="7096909" y="3866746"/>
            <a:ext cx="1487713" cy="307777"/>
          </a:xfrm>
          <a:prstGeom prst="rect">
            <a:avLst/>
          </a:prstGeom>
          <a:noFill/>
        </p:spPr>
        <p:txBody>
          <a:bodyPr wrap="square" rtlCol="0">
            <a:spAutoFit/>
          </a:bodyPr>
          <a:lstStyle/>
          <a:p>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3. Report</a:t>
            </a:r>
          </a:p>
        </p:txBody>
      </p:sp>
      <p:sp>
        <p:nvSpPr>
          <p:cNvPr id="51" name="TextBox 50">
            <a:extLst>
              <a:ext uri="{FF2B5EF4-FFF2-40B4-BE49-F238E27FC236}">
                <a16:creationId xmlns:a16="http://schemas.microsoft.com/office/drawing/2014/main" id="{9AC3B835-2601-AD52-4819-054633D3644C}"/>
              </a:ext>
            </a:extLst>
          </p:cNvPr>
          <p:cNvSpPr txBox="1"/>
          <p:nvPr/>
        </p:nvSpPr>
        <p:spPr>
          <a:xfrm>
            <a:off x="8061545" y="3015208"/>
            <a:ext cx="2057145" cy="307777"/>
          </a:xfrm>
          <a:prstGeom prst="rect">
            <a:avLst/>
          </a:prstGeom>
          <a:noFill/>
        </p:spPr>
        <p:txBody>
          <a:bodyPr wrap="square" rtlCol="0">
            <a:spAutoFit/>
          </a:bodyPr>
          <a:lstStyle/>
          <a:p>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4. Improve</a:t>
            </a:r>
          </a:p>
        </p:txBody>
      </p:sp>
      <p:sp>
        <p:nvSpPr>
          <p:cNvPr id="52" name="TextBox 51">
            <a:extLst>
              <a:ext uri="{FF2B5EF4-FFF2-40B4-BE49-F238E27FC236}">
                <a16:creationId xmlns:a16="http://schemas.microsoft.com/office/drawing/2014/main" id="{6DBF64A8-3C84-6A19-75DA-80E72F19787A}"/>
              </a:ext>
            </a:extLst>
          </p:cNvPr>
          <p:cNvSpPr txBox="1"/>
          <p:nvPr/>
        </p:nvSpPr>
        <p:spPr>
          <a:xfrm>
            <a:off x="9036232" y="2171669"/>
            <a:ext cx="2057145" cy="307777"/>
          </a:xfrm>
          <a:prstGeom prst="rect">
            <a:avLst/>
          </a:prstGeom>
          <a:noFill/>
        </p:spPr>
        <p:txBody>
          <a:bodyPr wrap="square" rtlCol="0">
            <a:spAutoFit/>
          </a:bodyPr>
          <a:lstStyle/>
          <a:p>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5. Repeat</a:t>
            </a:r>
          </a:p>
        </p:txBody>
      </p:sp>
      <p:sp>
        <p:nvSpPr>
          <p:cNvPr id="53" name="TextBox 52">
            <a:extLst>
              <a:ext uri="{FF2B5EF4-FFF2-40B4-BE49-F238E27FC236}">
                <a16:creationId xmlns:a16="http://schemas.microsoft.com/office/drawing/2014/main" id="{ACFAD556-531C-E626-667D-23977FD1A600}"/>
              </a:ext>
            </a:extLst>
          </p:cNvPr>
          <p:cNvSpPr txBox="1"/>
          <p:nvPr/>
        </p:nvSpPr>
        <p:spPr>
          <a:xfrm>
            <a:off x="8386749" y="2115083"/>
            <a:ext cx="482321" cy="400110"/>
          </a:xfrm>
          <a:prstGeom prst="rect">
            <a:avLst/>
          </a:prstGeom>
          <a:noFill/>
        </p:spPr>
        <p:txBody>
          <a:bodyPr wrap="square" rtlCol="0">
            <a:spAutoFit/>
          </a:bodyPr>
          <a:lstStyle/>
          <a:p>
            <a:r>
              <a:rPr lang="en-US" sz="2000" b="1" dirty="0">
                <a:solidFill>
                  <a:srgbClr val="5E8BC2"/>
                </a:solidFill>
                <a:latin typeface="Tahoma" panose="020B0604030504040204" pitchFamily="34" charset="0"/>
                <a:ea typeface="Tahoma" panose="020B0604030504040204" pitchFamily="34" charset="0"/>
                <a:cs typeface="Tahoma" panose="020B0604030504040204" pitchFamily="34" charset="0"/>
              </a:rPr>
              <a:t>5</a:t>
            </a:r>
          </a:p>
        </p:txBody>
      </p:sp>
      <p:sp>
        <p:nvSpPr>
          <p:cNvPr id="54" name="TextBox 53">
            <a:extLst>
              <a:ext uri="{FF2B5EF4-FFF2-40B4-BE49-F238E27FC236}">
                <a16:creationId xmlns:a16="http://schemas.microsoft.com/office/drawing/2014/main" id="{C91FD3BE-9EAF-3757-0780-2D9A6A5A0729}"/>
              </a:ext>
            </a:extLst>
          </p:cNvPr>
          <p:cNvSpPr txBox="1"/>
          <p:nvPr/>
        </p:nvSpPr>
        <p:spPr>
          <a:xfrm>
            <a:off x="1032317" y="2944712"/>
            <a:ext cx="5964798" cy="492443"/>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Based on analyses and careful consideration, enact changes to improve delivery of OHA problem gambling treatment services.</a:t>
            </a:r>
          </a:p>
        </p:txBody>
      </p:sp>
      <p:sp>
        <p:nvSpPr>
          <p:cNvPr id="55" name="TextBox 54">
            <a:extLst>
              <a:ext uri="{FF2B5EF4-FFF2-40B4-BE49-F238E27FC236}">
                <a16:creationId xmlns:a16="http://schemas.microsoft.com/office/drawing/2014/main" id="{7367BF92-A11D-FC92-A5EE-99C10583AE7B}"/>
              </a:ext>
            </a:extLst>
          </p:cNvPr>
          <p:cNvSpPr txBox="1"/>
          <p:nvPr/>
        </p:nvSpPr>
        <p:spPr>
          <a:xfrm>
            <a:off x="1032317" y="2101332"/>
            <a:ext cx="6826378" cy="492443"/>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Repeat process, creating an ongoing cycle of surveying, analyzing, reporting, and improving.</a:t>
            </a:r>
          </a:p>
        </p:txBody>
      </p:sp>
    </p:spTree>
    <p:extLst>
      <p:ext uri="{BB962C8B-B14F-4D97-AF65-F5344CB8AC3E}">
        <p14:creationId xmlns:p14="http://schemas.microsoft.com/office/powerpoint/2010/main" val="21600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P spid="46" grpId="0"/>
      <p:bldP spid="47" grpId="0"/>
      <p:bldP spid="51" grpId="0"/>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728E0-0767-23C3-19DC-2C55DE80CDB6}"/>
              </a:ext>
            </a:extLst>
          </p:cNvPr>
          <p:cNvSpPr>
            <a:spLocks noGrp="1"/>
          </p:cNvSpPr>
          <p:nvPr>
            <p:ph type="sldNum" sz="quarter" idx="12"/>
          </p:nvPr>
        </p:nvSpPr>
        <p:spPr>
          <a:xfrm>
            <a:off x="10845605" y="6545907"/>
            <a:ext cx="1052510" cy="365125"/>
          </a:xfrm>
        </p:spPr>
        <p:txBody>
          <a:bodyPr/>
          <a:lstStyle/>
          <a:p>
            <a:fld id="{F603CDE5-C1D8-4EDD-870F-A498BAFA520F}" type="slidenum">
              <a:rPr lang="en-US" noProof="0" smtClean="0"/>
              <a:t>6</a:t>
            </a:fld>
            <a:endParaRPr lang="en-US" noProof="0" dirty="0"/>
          </a:p>
        </p:txBody>
      </p:sp>
      <p:sp>
        <p:nvSpPr>
          <p:cNvPr id="16" name="Rectangle 15">
            <a:extLst>
              <a:ext uri="{FF2B5EF4-FFF2-40B4-BE49-F238E27FC236}">
                <a16:creationId xmlns:a16="http://schemas.microsoft.com/office/drawing/2014/main" id="{4323B724-3F34-2FB0-4620-B61C04F09987}"/>
              </a:ext>
            </a:extLst>
          </p:cNvPr>
          <p:cNvSpPr/>
          <p:nvPr/>
        </p:nvSpPr>
        <p:spPr>
          <a:xfrm>
            <a:off x="439718" y="588034"/>
            <a:ext cx="11336949" cy="8256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a:extLst>
              <a:ext uri="{FF2B5EF4-FFF2-40B4-BE49-F238E27FC236}">
                <a16:creationId xmlns:a16="http://schemas.microsoft.com/office/drawing/2014/main" id="{B29596E8-30B1-DDE9-912A-7FEDEE26AF9A}"/>
              </a:ext>
            </a:extLst>
          </p:cNvPr>
          <p:cNvSpPr txBox="1"/>
          <p:nvPr/>
        </p:nvSpPr>
        <p:spPr>
          <a:xfrm>
            <a:off x="627577" y="774651"/>
            <a:ext cx="11023042" cy="528093"/>
          </a:xfrm>
          <a:prstGeom prst="rect">
            <a:avLst/>
          </a:prstGeom>
        </p:spPr>
        <p:txBody>
          <a:bodyPr wrap="square" lIns="0" tIns="0" rIns="0" bIns="0" rtlCol="0" anchor="ctr" anchorCtr="0">
            <a:spAutoFit/>
          </a:bodyPr>
          <a:lstStyle/>
          <a:p>
            <a:pPr>
              <a:lnSpc>
                <a:spcPts val="4600"/>
              </a:lnSpc>
            </a:pPr>
            <a:r>
              <a:rPr lang="en-US" sz="2800" dirty="0">
                <a:solidFill>
                  <a:schemeClr val="bg1"/>
                </a:solidFill>
                <a:latin typeface="Gill Sans MT" panose="020B0502020104020203" pitchFamily="34" charset="0"/>
              </a:rPr>
              <a:t>SURVEY</a:t>
            </a:r>
          </a:p>
        </p:txBody>
      </p:sp>
      <p:graphicFrame>
        <p:nvGraphicFramePr>
          <p:cNvPr id="41" name="Table 41">
            <a:extLst>
              <a:ext uri="{FF2B5EF4-FFF2-40B4-BE49-F238E27FC236}">
                <a16:creationId xmlns:a16="http://schemas.microsoft.com/office/drawing/2014/main" id="{97478883-84CB-FDA5-6C61-E3B5A8E07055}"/>
              </a:ext>
            </a:extLst>
          </p:cNvPr>
          <p:cNvGraphicFramePr>
            <a:graphicFrameLocks noGrp="1"/>
          </p:cNvGraphicFramePr>
          <p:nvPr/>
        </p:nvGraphicFramePr>
        <p:xfrm>
          <a:off x="3207659" y="2722962"/>
          <a:ext cx="8442960" cy="3669792"/>
        </p:xfrm>
        <a:graphic>
          <a:graphicData uri="http://schemas.openxmlformats.org/drawingml/2006/table">
            <a:tbl>
              <a:tblPr firstRow="1" bandRow="1">
                <a:tableStyleId>{5C22544A-7EE6-4342-B048-85BDC9FD1C3A}</a:tableStyleId>
              </a:tblPr>
              <a:tblGrid>
                <a:gridCol w="868680">
                  <a:extLst>
                    <a:ext uri="{9D8B030D-6E8A-4147-A177-3AD203B41FA5}">
                      <a16:colId xmlns:a16="http://schemas.microsoft.com/office/drawing/2014/main" val="1834575423"/>
                    </a:ext>
                  </a:extLst>
                </a:gridCol>
                <a:gridCol w="868680">
                  <a:extLst>
                    <a:ext uri="{9D8B030D-6E8A-4147-A177-3AD203B41FA5}">
                      <a16:colId xmlns:a16="http://schemas.microsoft.com/office/drawing/2014/main" val="2362731290"/>
                    </a:ext>
                  </a:extLst>
                </a:gridCol>
                <a:gridCol w="208280">
                  <a:extLst>
                    <a:ext uri="{9D8B030D-6E8A-4147-A177-3AD203B41FA5}">
                      <a16:colId xmlns:a16="http://schemas.microsoft.com/office/drawing/2014/main" val="1588901379"/>
                    </a:ext>
                  </a:extLst>
                </a:gridCol>
                <a:gridCol w="868680">
                  <a:extLst>
                    <a:ext uri="{9D8B030D-6E8A-4147-A177-3AD203B41FA5}">
                      <a16:colId xmlns:a16="http://schemas.microsoft.com/office/drawing/2014/main" val="791819043"/>
                    </a:ext>
                  </a:extLst>
                </a:gridCol>
                <a:gridCol w="868680">
                  <a:extLst>
                    <a:ext uri="{9D8B030D-6E8A-4147-A177-3AD203B41FA5}">
                      <a16:colId xmlns:a16="http://schemas.microsoft.com/office/drawing/2014/main" val="2899998353"/>
                    </a:ext>
                  </a:extLst>
                </a:gridCol>
                <a:gridCol w="868680">
                  <a:extLst>
                    <a:ext uri="{9D8B030D-6E8A-4147-A177-3AD203B41FA5}">
                      <a16:colId xmlns:a16="http://schemas.microsoft.com/office/drawing/2014/main" val="2903449171"/>
                    </a:ext>
                  </a:extLst>
                </a:gridCol>
                <a:gridCol w="868680">
                  <a:extLst>
                    <a:ext uri="{9D8B030D-6E8A-4147-A177-3AD203B41FA5}">
                      <a16:colId xmlns:a16="http://schemas.microsoft.com/office/drawing/2014/main" val="3417259951"/>
                    </a:ext>
                  </a:extLst>
                </a:gridCol>
                <a:gridCol w="208280">
                  <a:extLst>
                    <a:ext uri="{9D8B030D-6E8A-4147-A177-3AD203B41FA5}">
                      <a16:colId xmlns:a16="http://schemas.microsoft.com/office/drawing/2014/main" val="3521467818"/>
                    </a:ext>
                  </a:extLst>
                </a:gridCol>
                <a:gridCol w="868680">
                  <a:extLst>
                    <a:ext uri="{9D8B030D-6E8A-4147-A177-3AD203B41FA5}">
                      <a16:colId xmlns:a16="http://schemas.microsoft.com/office/drawing/2014/main" val="3625546357"/>
                    </a:ext>
                  </a:extLst>
                </a:gridCol>
                <a:gridCol w="208280">
                  <a:extLst>
                    <a:ext uri="{9D8B030D-6E8A-4147-A177-3AD203B41FA5}">
                      <a16:colId xmlns:a16="http://schemas.microsoft.com/office/drawing/2014/main" val="1313872841"/>
                    </a:ext>
                  </a:extLst>
                </a:gridCol>
                <a:gridCol w="868680">
                  <a:extLst>
                    <a:ext uri="{9D8B030D-6E8A-4147-A177-3AD203B41FA5}">
                      <a16:colId xmlns:a16="http://schemas.microsoft.com/office/drawing/2014/main" val="216198869"/>
                    </a:ext>
                  </a:extLst>
                </a:gridCol>
                <a:gridCol w="868680">
                  <a:extLst>
                    <a:ext uri="{9D8B030D-6E8A-4147-A177-3AD203B41FA5}">
                      <a16:colId xmlns:a16="http://schemas.microsoft.com/office/drawing/2014/main" val="1760006568"/>
                    </a:ext>
                  </a:extLst>
                </a:gridCol>
              </a:tblGrid>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6776316"/>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1917737"/>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B95C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5704316"/>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8BC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5466457"/>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B95C7"/>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2666986"/>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E8BC2"/>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1563555"/>
                  </a:ext>
                </a:extLst>
              </a:tr>
              <a:tr h="182880">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8300997"/>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3C5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3293912"/>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3C5C"/>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8395529"/>
                  </a:ext>
                </a:extLst>
              </a:tr>
              <a:tr h="3840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23C5C"/>
                    </a:solidFill>
                  </a:tcPr>
                </a:tc>
                <a:extLst>
                  <a:ext uri="{0D108BD9-81ED-4DB2-BD59-A6C34878D82A}">
                    <a16:rowId xmlns:a16="http://schemas.microsoft.com/office/drawing/2014/main" val="2650458933"/>
                  </a:ext>
                </a:extLst>
              </a:tr>
            </a:tbl>
          </a:graphicData>
        </a:graphic>
      </p:graphicFrame>
      <p:sp>
        <p:nvSpPr>
          <p:cNvPr id="42" name="TextBox 41">
            <a:extLst>
              <a:ext uri="{FF2B5EF4-FFF2-40B4-BE49-F238E27FC236}">
                <a16:creationId xmlns:a16="http://schemas.microsoft.com/office/drawing/2014/main" id="{C708E051-0658-D810-81F4-72AA9A17EAAD}"/>
              </a:ext>
            </a:extLst>
          </p:cNvPr>
          <p:cNvSpPr txBox="1"/>
          <p:nvPr/>
        </p:nvSpPr>
        <p:spPr>
          <a:xfrm>
            <a:off x="3509108" y="2371408"/>
            <a:ext cx="419476"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0</a:t>
            </a:r>
          </a:p>
        </p:txBody>
      </p:sp>
      <p:sp>
        <p:nvSpPr>
          <p:cNvPr id="43" name="TextBox 42">
            <a:extLst>
              <a:ext uri="{FF2B5EF4-FFF2-40B4-BE49-F238E27FC236}">
                <a16:creationId xmlns:a16="http://schemas.microsoft.com/office/drawing/2014/main" id="{F92B4DA4-14E3-CAD6-4136-15324AB1DE74}"/>
              </a:ext>
            </a:extLst>
          </p:cNvPr>
          <p:cNvSpPr txBox="1"/>
          <p:nvPr/>
        </p:nvSpPr>
        <p:spPr>
          <a:xfrm>
            <a:off x="4215720" y="2380257"/>
            <a:ext cx="594101"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1-15</a:t>
            </a:r>
          </a:p>
        </p:txBody>
      </p:sp>
      <p:sp>
        <p:nvSpPr>
          <p:cNvPr id="44" name="TextBox 43">
            <a:extLst>
              <a:ext uri="{FF2B5EF4-FFF2-40B4-BE49-F238E27FC236}">
                <a16:creationId xmlns:a16="http://schemas.microsoft.com/office/drawing/2014/main" id="{7A2E2FDE-C185-50CC-D1BF-1DBF4C90C4A4}"/>
              </a:ext>
            </a:extLst>
          </p:cNvPr>
          <p:cNvSpPr txBox="1"/>
          <p:nvPr/>
        </p:nvSpPr>
        <p:spPr>
          <a:xfrm>
            <a:off x="5368049" y="2371408"/>
            <a:ext cx="418356"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30</a:t>
            </a:r>
          </a:p>
        </p:txBody>
      </p:sp>
      <p:sp>
        <p:nvSpPr>
          <p:cNvPr id="45" name="TextBox 44">
            <a:extLst>
              <a:ext uri="{FF2B5EF4-FFF2-40B4-BE49-F238E27FC236}">
                <a16:creationId xmlns:a16="http://schemas.microsoft.com/office/drawing/2014/main" id="{0257BACB-B1CD-AC1F-4E36-A8FB875FFE3A}"/>
              </a:ext>
            </a:extLst>
          </p:cNvPr>
          <p:cNvSpPr txBox="1"/>
          <p:nvPr/>
        </p:nvSpPr>
        <p:spPr>
          <a:xfrm>
            <a:off x="6244814" y="2371408"/>
            <a:ext cx="385648"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90</a:t>
            </a:r>
          </a:p>
        </p:txBody>
      </p:sp>
      <p:sp>
        <p:nvSpPr>
          <p:cNvPr id="46" name="TextBox 45">
            <a:extLst>
              <a:ext uri="{FF2B5EF4-FFF2-40B4-BE49-F238E27FC236}">
                <a16:creationId xmlns:a16="http://schemas.microsoft.com/office/drawing/2014/main" id="{DF991580-4E8F-86E7-E5C8-8FC73344E2F8}"/>
              </a:ext>
            </a:extLst>
          </p:cNvPr>
          <p:cNvSpPr txBox="1"/>
          <p:nvPr/>
        </p:nvSpPr>
        <p:spPr>
          <a:xfrm>
            <a:off x="7101484" y="2371408"/>
            <a:ext cx="454732"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180</a:t>
            </a:r>
          </a:p>
        </p:txBody>
      </p:sp>
      <p:sp>
        <p:nvSpPr>
          <p:cNvPr id="47" name="TextBox 46">
            <a:extLst>
              <a:ext uri="{FF2B5EF4-FFF2-40B4-BE49-F238E27FC236}">
                <a16:creationId xmlns:a16="http://schemas.microsoft.com/office/drawing/2014/main" id="{8550B45B-09B6-6905-BCF5-5A7DFF518F8E}"/>
              </a:ext>
            </a:extLst>
          </p:cNvPr>
          <p:cNvSpPr txBox="1"/>
          <p:nvPr/>
        </p:nvSpPr>
        <p:spPr>
          <a:xfrm>
            <a:off x="7958151" y="2371408"/>
            <a:ext cx="454732"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365</a:t>
            </a:r>
          </a:p>
        </p:txBody>
      </p:sp>
      <p:sp>
        <p:nvSpPr>
          <p:cNvPr id="48" name="TextBox 47">
            <a:extLst>
              <a:ext uri="{FF2B5EF4-FFF2-40B4-BE49-F238E27FC236}">
                <a16:creationId xmlns:a16="http://schemas.microsoft.com/office/drawing/2014/main" id="{4469AA64-C3E1-5CD9-2E1D-7ECB2E136548}"/>
              </a:ext>
            </a:extLst>
          </p:cNvPr>
          <p:cNvSpPr txBox="1"/>
          <p:nvPr/>
        </p:nvSpPr>
        <p:spPr>
          <a:xfrm>
            <a:off x="10098442" y="2371408"/>
            <a:ext cx="542755"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180</a:t>
            </a:r>
          </a:p>
        </p:txBody>
      </p:sp>
      <p:sp>
        <p:nvSpPr>
          <p:cNvPr id="49" name="TextBox 48">
            <a:extLst>
              <a:ext uri="{FF2B5EF4-FFF2-40B4-BE49-F238E27FC236}">
                <a16:creationId xmlns:a16="http://schemas.microsoft.com/office/drawing/2014/main" id="{188673CF-A965-B468-27E6-51A40C2EAEFF}"/>
              </a:ext>
            </a:extLst>
          </p:cNvPr>
          <p:cNvSpPr txBox="1"/>
          <p:nvPr/>
        </p:nvSpPr>
        <p:spPr>
          <a:xfrm>
            <a:off x="10972655" y="2371408"/>
            <a:ext cx="542755"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365</a:t>
            </a:r>
          </a:p>
        </p:txBody>
      </p:sp>
      <p:sp>
        <p:nvSpPr>
          <p:cNvPr id="51" name="TextBox 50">
            <a:extLst>
              <a:ext uri="{FF2B5EF4-FFF2-40B4-BE49-F238E27FC236}">
                <a16:creationId xmlns:a16="http://schemas.microsoft.com/office/drawing/2014/main" id="{2260C9F5-828F-DFE7-5FAE-D590955F4F61}"/>
              </a:ext>
            </a:extLst>
          </p:cNvPr>
          <p:cNvSpPr txBox="1"/>
          <p:nvPr/>
        </p:nvSpPr>
        <p:spPr>
          <a:xfrm>
            <a:off x="4646721" y="1795838"/>
            <a:ext cx="3854185" cy="362663"/>
          </a:xfrm>
          <a:prstGeom prst="rect">
            <a:avLst/>
          </a:prstGeom>
          <a:noFill/>
        </p:spPr>
        <p:txBody>
          <a:bodyPr wrap="square">
            <a:spAutoFit/>
          </a:bodyPr>
          <a:lstStyle/>
          <a:p>
            <a:pPr>
              <a:lnSpc>
                <a:spcPts val="2400"/>
              </a:lnSpc>
            </a:pPr>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Treatment (days from admission)</a:t>
            </a:r>
          </a:p>
        </p:txBody>
      </p:sp>
      <p:sp>
        <p:nvSpPr>
          <p:cNvPr id="52" name="TextBox 51">
            <a:extLst>
              <a:ext uri="{FF2B5EF4-FFF2-40B4-BE49-F238E27FC236}">
                <a16:creationId xmlns:a16="http://schemas.microsoft.com/office/drawing/2014/main" id="{76FFBB64-8BEE-0376-2812-DAE698E7E94A}"/>
              </a:ext>
            </a:extLst>
          </p:cNvPr>
          <p:cNvSpPr txBox="1"/>
          <p:nvPr/>
        </p:nvSpPr>
        <p:spPr>
          <a:xfrm>
            <a:off x="8754236" y="1795838"/>
            <a:ext cx="3042529" cy="357406"/>
          </a:xfrm>
          <a:prstGeom prst="rect">
            <a:avLst/>
          </a:prstGeom>
          <a:noFill/>
        </p:spPr>
        <p:txBody>
          <a:bodyPr wrap="square">
            <a:spAutoFit/>
          </a:bodyPr>
          <a:lstStyle/>
          <a:p>
            <a:pPr>
              <a:lnSpc>
                <a:spcPts val="2400"/>
              </a:lnSpc>
            </a:pPr>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Post-treatment (days since discharge)</a:t>
            </a:r>
          </a:p>
        </p:txBody>
      </p:sp>
      <p:cxnSp>
        <p:nvCxnSpPr>
          <p:cNvPr id="54" name="Straight Connector 53">
            <a:extLst>
              <a:ext uri="{FF2B5EF4-FFF2-40B4-BE49-F238E27FC236}">
                <a16:creationId xmlns:a16="http://schemas.microsoft.com/office/drawing/2014/main" id="{FD26BAE2-3E63-FA05-A843-93CB1762506C}"/>
              </a:ext>
            </a:extLst>
          </p:cNvPr>
          <p:cNvCxnSpPr>
            <a:cxnSpLocks/>
          </p:cNvCxnSpPr>
          <p:nvPr/>
        </p:nvCxnSpPr>
        <p:spPr>
          <a:xfrm>
            <a:off x="3207659" y="2206644"/>
            <a:ext cx="5403778" cy="0"/>
          </a:xfrm>
          <a:prstGeom prst="line">
            <a:avLst/>
          </a:prstGeom>
          <a:ln w="12700">
            <a:solidFill>
              <a:srgbClr val="465359"/>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E4CD4D3-B823-3428-6269-E8D59DAA58BE}"/>
              </a:ext>
            </a:extLst>
          </p:cNvPr>
          <p:cNvCxnSpPr>
            <a:cxnSpLocks/>
          </p:cNvCxnSpPr>
          <p:nvPr/>
        </p:nvCxnSpPr>
        <p:spPr>
          <a:xfrm>
            <a:off x="8822453" y="2206644"/>
            <a:ext cx="2828166" cy="0"/>
          </a:xfrm>
          <a:prstGeom prst="line">
            <a:avLst/>
          </a:prstGeom>
          <a:ln w="12700">
            <a:solidFill>
              <a:srgbClr val="465359"/>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E1AA7A5-0B68-A2DB-E704-2583276B6965}"/>
              </a:ext>
            </a:extLst>
          </p:cNvPr>
          <p:cNvSpPr txBox="1"/>
          <p:nvPr/>
        </p:nvSpPr>
        <p:spPr>
          <a:xfrm>
            <a:off x="462580" y="2763293"/>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Project overview / consent</a:t>
            </a:r>
          </a:p>
        </p:txBody>
      </p:sp>
      <p:sp>
        <p:nvSpPr>
          <p:cNvPr id="63" name="TextBox 62">
            <a:extLst>
              <a:ext uri="{FF2B5EF4-FFF2-40B4-BE49-F238E27FC236}">
                <a16:creationId xmlns:a16="http://schemas.microsoft.com/office/drawing/2014/main" id="{2F7C1ED7-5030-C28B-37F6-6E827DED4361}"/>
              </a:ext>
            </a:extLst>
          </p:cNvPr>
          <p:cNvSpPr txBox="1"/>
          <p:nvPr/>
        </p:nvSpPr>
        <p:spPr>
          <a:xfrm>
            <a:off x="462580" y="3143680"/>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Welcome call</a:t>
            </a:r>
          </a:p>
        </p:txBody>
      </p:sp>
      <p:sp>
        <p:nvSpPr>
          <p:cNvPr id="64" name="TextBox 63">
            <a:extLst>
              <a:ext uri="{FF2B5EF4-FFF2-40B4-BE49-F238E27FC236}">
                <a16:creationId xmlns:a16="http://schemas.microsoft.com/office/drawing/2014/main" id="{5E21DE95-D907-EE95-7347-3DBCBDC7B408}"/>
              </a:ext>
            </a:extLst>
          </p:cNvPr>
          <p:cNvSpPr txBox="1"/>
          <p:nvPr/>
        </p:nvSpPr>
        <p:spPr>
          <a:xfrm>
            <a:off x="462580" y="3524067"/>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First in-treatment follow-up</a:t>
            </a:r>
          </a:p>
        </p:txBody>
      </p:sp>
      <p:sp>
        <p:nvSpPr>
          <p:cNvPr id="65" name="TextBox 64">
            <a:extLst>
              <a:ext uri="{FF2B5EF4-FFF2-40B4-BE49-F238E27FC236}">
                <a16:creationId xmlns:a16="http://schemas.microsoft.com/office/drawing/2014/main" id="{01DFE4B2-3E0A-46CB-5765-72B3796C067A}"/>
              </a:ext>
            </a:extLst>
          </p:cNvPr>
          <p:cNvSpPr txBox="1"/>
          <p:nvPr/>
        </p:nvSpPr>
        <p:spPr>
          <a:xfrm>
            <a:off x="462580" y="3904454"/>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Second in-treatment follow-up</a:t>
            </a:r>
          </a:p>
        </p:txBody>
      </p:sp>
      <p:sp>
        <p:nvSpPr>
          <p:cNvPr id="66" name="TextBox 65">
            <a:extLst>
              <a:ext uri="{FF2B5EF4-FFF2-40B4-BE49-F238E27FC236}">
                <a16:creationId xmlns:a16="http://schemas.microsoft.com/office/drawing/2014/main" id="{894A738C-117C-D413-FE00-D46E8C036C32}"/>
              </a:ext>
            </a:extLst>
          </p:cNvPr>
          <p:cNvSpPr txBox="1"/>
          <p:nvPr/>
        </p:nvSpPr>
        <p:spPr>
          <a:xfrm>
            <a:off x="462580" y="4284841"/>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Third in-treatment follow-up</a:t>
            </a:r>
          </a:p>
        </p:txBody>
      </p:sp>
      <p:sp>
        <p:nvSpPr>
          <p:cNvPr id="67" name="TextBox 66">
            <a:extLst>
              <a:ext uri="{FF2B5EF4-FFF2-40B4-BE49-F238E27FC236}">
                <a16:creationId xmlns:a16="http://schemas.microsoft.com/office/drawing/2014/main" id="{CD8A555B-F356-392F-49BC-D28A09A45AA4}"/>
              </a:ext>
            </a:extLst>
          </p:cNvPr>
          <p:cNvSpPr txBox="1"/>
          <p:nvPr/>
        </p:nvSpPr>
        <p:spPr>
          <a:xfrm>
            <a:off x="462580" y="4665230"/>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Fourth in-treatment follow-up</a:t>
            </a:r>
          </a:p>
        </p:txBody>
      </p:sp>
      <p:sp>
        <p:nvSpPr>
          <p:cNvPr id="71" name="TextBox 70">
            <a:extLst>
              <a:ext uri="{FF2B5EF4-FFF2-40B4-BE49-F238E27FC236}">
                <a16:creationId xmlns:a16="http://schemas.microsoft.com/office/drawing/2014/main" id="{EBF1E3F7-A2FA-9387-1F59-3419FC9A5AD7}"/>
              </a:ext>
            </a:extLst>
          </p:cNvPr>
          <p:cNvSpPr txBox="1"/>
          <p:nvPr/>
        </p:nvSpPr>
        <p:spPr>
          <a:xfrm>
            <a:off x="9156462" y="2371408"/>
            <a:ext cx="419476"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0</a:t>
            </a:r>
          </a:p>
        </p:txBody>
      </p:sp>
      <p:sp>
        <p:nvSpPr>
          <p:cNvPr id="79" name="TextBox 78">
            <a:extLst>
              <a:ext uri="{FF2B5EF4-FFF2-40B4-BE49-F238E27FC236}">
                <a16:creationId xmlns:a16="http://schemas.microsoft.com/office/drawing/2014/main" id="{4FBC6EC0-F73E-F011-98CC-B67EC80C8CEF}"/>
              </a:ext>
            </a:extLst>
          </p:cNvPr>
          <p:cNvSpPr txBox="1"/>
          <p:nvPr/>
        </p:nvSpPr>
        <p:spPr>
          <a:xfrm>
            <a:off x="7178126" y="1450483"/>
            <a:ext cx="984382" cy="323165"/>
          </a:xfrm>
          <a:prstGeom prst="rect">
            <a:avLst/>
          </a:prstGeom>
          <a:noFill/>
        </p:spPr>
        <p:txBody>
          <a:bodyPr wrap="square" rtlCol="0">
            <a:spAutoFit/>
          </a:bodyPr>
          <a:lstStyle/>
          <a:p>
            <a:r>
              <a:rPr lang="en-US" sz="1500" dirty="0">
                <a:solidFill>
                  <a:srgbClr val="4F81BD"/>
                </a:solidFill>
                <a:latin typeface="Tahoma" panose="020B0604030504040204" pitchFamily="34" charset="0"/>
                <a:ea typeface="Tahoma" panose="020B0604030504040204" pitchFamily="34" charset="0"/>
                <a:cs typeface="Tahoma" panose="020B0604030504040204" pitchFamily="34" charset="0"/>
              </a:rPr>
              <a:t>PERIOD</a:t>
            </a:r>
          </a:p>
        </p:txBody>
      </p:sp>
      <p:sp>
        <p:nvSpPr>
          <p:cNvPr id="80" name="TextBox 79">
            <a:extLst>
              <a:ext uri="{FF2B5EF4-FFF2-40B4-BE49-F238E27FC236}">
                <a16:creationId xmlns:a16="http://schemas.microsoft.com/office/drawing/2014/main" id="{1D99DBB2-206B-8798-0097-30514F88C197}"/>
              </a:ext>
            </a:extLst>
          </p:cNvPr>
          <p:cNvSpPr txBox="1"/>
          <p:nvPr/>
        </p:nvSpPr>
        <p:spPr>
          <a:xfrm>
            <a:off x="462580" y="5268129"/>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Exit interview</a:t>
            </a:r>
          </a:p>
        </p:txBody>
      </p:sp>
      <p:sp>
        <p:nvSpPr>
          <p:cNvPr id="81" name="TextBox 80">
            <a:extLst>
              <a:ext uri="{FF2B5EF4-FFF2-40B4-BE49-F238E27FC236}">
                <a16:creationId xmlns:a16="http://schemas.microsoft.com/office/drawing/2014/main" id="{71EAE170-0ABF-9D21-17C9-0B143AEBEAF3}"/>
              </a:ext>
            </a:extLst>
          </p:cNvPr>
          <p:cNvSpPr txBox="1"/>
          <p:nvPr/>
        </p:nvSpPr>
        <p:spPr>
          <a:xfrm>
            <a:off x="462580" y="5646613"/>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First post-treatment follow-up</a:t>
            </a:r>
          </a:p>
        </p:txBody>
      </p:sp>
      <p:sp>
        <p:nvSpPr>
          <p:cNvPr id="82" name="TextBox 81">
            <a:extLst>
              <a:ext uri="{FF2B5EF4-FFF2-40B4-BE49-F238E27FC236}">
                <a16:creationId xmlns:a16="http://schemas.microsoft.com/office/drawing/2014/main" id="{A965AD07-FD05-33FF-0FA6-205FB85C869D}"/>
              </a:ext>
            </a:extLst>
          </p:cNvPr>
          <p:cNvSpPr txBox="1"/>
          <p:nvPr/>
        </p:nvSpPr>
        <p:spPr>
          <a:xfrm>
            <a:off x="462580" y="6025097"/>
            <a:ext cx="2722747" cy="292388"/>
          </a:xfrm>
          <a:prstGeom prst="rect">
            <a:avLst/>
          </a:prstGeom>
          <a:noFill/>
        </p:spPr>
        <p:txBody>
          <a:bodyPr wrap="square" rtlCol="0">
            <a:spAutoFit/>
          </a:bodyPr>
          <a:lstStyle/>
          <a:p>
            <a:r>
              <a:rPr lang="en-US" sz="1300" dirty="0">
                <a:solidFill>
                  <a:srgbClr val="465359"/>
                </a:solidFill>
                <a:latin typeface="Tahoma" panose="020B0604030504040204" pitchFamily="34" charset="0"/>
                <a:ea typeface="Tahoma" panose="020B0604030504040204" pitchFamily="34" charset="0"/>
                <a:cs typeface="Tahoma" panose="020B0604030504040204" pitchFamily="34" charset="0"/>
              </a:rPr>
              <a:t>Second post-treatment follow-up</a:t>
            </a:r>
          </a:p>
        </p:txBody>
      </p:sp>
      <p:sp>
        <p:nvSpPr>
          <p:cNvPr id="85" name="TextBox 84">
            <a:extLst>
              <a:ext uri="{FF2B5EF4-FFF2-40B4-BE49-F238E27FC236}">
                <a16:creationId xmlns:a16="http://schemas.microsoft.com/office/drawing/2014/main" id="{6AC6C597-C9FA-D55A-3A25-E8352F8F1071}"/>
              </a:ext>
            </a:extLst>
          </p:cNvPr>
          <p:cNvSpPr txBox="1"/>
          <p:nvPr/>
        </p:nvSpPr>
        <p:spPr>
          <a:xfrm>
            <a:off x="462580" y="2207596"/>
            <a:ext cx="2318147" cy="323165"/>
          </a:xfrm>
          <a:prstGeom prst="rect">
            <a:avLst/>
          </a:prstGeom>
          <a:noFill/>
        </p:spPr>
        <p:txBody>
          <a:bodyPr wrap="square" rtlCol="0">
            <a:spAutoFit/>
          </a:bodyPr>
          <a:lstStyle/>
          <a:p>
            <a:r>
              <a:rPr lang="en-US" sz="1500" dirty="0">
                <a:solidFill>
                  <a:srgbClr val="4F81BD"/>
                </a:solidFill>
                <a:latin typeface="Tahoma" panose="020B0604030504040204" pitchFamily="34" charset="0"/>
                <a:ea typeface="Tahoma" panose="020B0604030504040204" pitchFamily="34" charset="0"/>
                <a:cs typeface="Tahoma" panose="020B0604030504040204" pitchFamily="34" charset="0"/>
              </a:rPr>
              <a:t>CLIENT CONTACT TYPE</a:t>
            </a:r>
          </a:p>
        </p:txBody>
      </p:sp>
      <p:sp>
        <p:nvSpPr>
          <p:cNvPr id="89" name="TextBox 88">
            <a:extLst>
              <a:ext uri="{FF2B5EF4-FFF2-40B4-BE49-F238E27FC236}">
                <a16:creationId xmlns:a16="http://schemas.microsoft.com/office/drawing/2014/main" id="{6B9751EE-ACCE-63D4-1822-E4CBB842C32B}"/>
              </a:ext>
            </a:extLst>
          </p:cNvPr>
          <p:cNvSpPr txBox="1"/>
          <p:nvPr/>
        </p:nvSpPr>
        <p:spPr>
          <a:xfrm>
            <a:off x="4018529" y="910814"/>
            <a:ext cx="8333975"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Collect information from clients based on timely client interviews</a:t>
            </a:r>
            <a:r>
              <a:rPr lang="en-US" sz="20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1</a:t>
            </a: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90" name="TextBox 89">
            <a:extLst>
              <a:ext uri="{FF2B5EF4-FFF2-40B4-BE49-F238E27FC236}">
                <a16:creationId xmlns:a16="http://schemas.microsoft.com/office/drawing/2014/main" id="{1025FE40-C16B-CAAB-A95B-476A1B638B85}"/>
              </a:ext>
            </a:extLst>
          </p:cNvPr>
          <p:cNvSpPr txBox="1"/>
          <p:nvPr/>
        </p:nvSpPr>
        <p:spPr>
          <a:xfrm>
            <a:off x="84345" y="6606196"/>
            <a:ext cx="10761260" cy="215444"/>
          </a:xfrm>
          <a:prstGeom prst="rect">
            <a:avLst/>
          </a:prstGeom>
          <a:noFill/>
        </p:spPr>
        <p:txBody>
          <a:bodyPr wrap="square" rtlCol="0">
            <a:spAutoFit/>
          </a:bodyPr>
          <a:lstStyle/>
          <a:p>
            <a:r>
              <a:rPr lang="en-US" sz="800" dirty="0">
                <a:solidFill>
                  <a:srgbClr val="465359"/>
                </a:solidFill>
                <a:latin typeface="Tahoma" panose="020B0604030504040204" pitchFamily="34" charset="0"/>
                <a:ea typeface="Tahoma" panose="020B0604030504040204" pitchFamily="34" charset="0"/>
                <a:cs typeface="Tahoma" panose="020B0604030504040204" pitchFamily="34" charset="0"/>
              </a:rPr>
              <a:t>1. Information will also be collected from PG Net. Also, not all clients are expected to be in treatment for 1 year (365 days).</a:t>
            </a:r>
          </a:p>
        </p:txBody>
      </p:sp>
    </p:spTree>
    <p:extLst>
      <p:ext uri="{BB962C8B-B14F-4D97-AF65-F5344CB8AC3E}">
        <p14:creationId xmlns:p14="http://schemas.microsoft.com/office/powerpoint/2010/main" val="3495447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EAE314-D1C2-F618-600A-B1E3DFF1F1AE}"/>
              </a:ext>
            </a:extLst>
          </p:cNvPr>
          <p:cNvSpPr>
            <a:spLocks noGrp="1"/>
          </p:cNvSpPr>
          <p:nvPr>
            <p:ph type="sldNum" sz="quarter" idx="12"/>
          </p:nvPr>
        </p:nvSpPr>
        <p:spPr/>
        <p:txBody>
          <a:bodyPr/>
          <a:lstStyle/>
          <a:p>
            <a:fld id="{F603CDE5-C1D8-4EDD-870F-A498BAFA520F}" type="slidenum">
              <a:rPr lang="en-US" noProof="0" smtClean="0"/>
              <a:t>7</a:t>
            </a:fld>
            <a:endParaRPr lang="en-US" noProof="0" dirty="0"/>
          </a:p>
        </p:txBody>
      </p:sp>
      <p:sp>
        <p:nvSpPr>
          <p:cNvPr id="4" name="Title 3">
            <a:extLst>
              <a:ext uri="{FF2B5EF4-FFF2-40B4-BE49-F238E27FC236}">
                <a16:creationId xmlns:a16="http://schemas.microsoft.com/office/drawing/2014/main" id="{36784132-69E1-5CE1-B985-8062CEBFCEDC}"/>
              </a:ext>
            </a:extLst>
          </p:cNvPr>
          <p:cNvSpPr>
            <a:spLocks noGrp="1"/>
          </p:cNvSpPr>
          <p:nvPr>
            <p:ph type="title"/>
          </p:nvPr>
        </p:nvSpPr>
        <p:spPr/>
        <p:txBody>
          <a:bodyPr/>
          <a:lstStyle/>
          <a:p>
            <a:r>
              <a:rPr lang="en-US" dirty="0"/>
              <a:t>Treatment provider role</a:t>
            </a:r>
          </a:p>
        </p:txBody>
      </p:sp>
      <p:graphicFrame>
        <p:nvGraphicFramePr>
          <p:cNvPr id="3" name="Diagram 2">
            <a:extLst>
              <a:ext uri="{FF2B5EF4-FFF2-40B4-BE49-F238E27FC236}">
                <a16:creationId xmlns:a16="http://schemas.microsoft.com/office/drawing/2014/main" id="{32F0E049-A0E0-B9A8-47AF-C61D46ABDC91}"/>
              </a:ext>
            </a:extLst>
          </p:cNvPr>
          <p:cNvGraphicFramePr/>
          <p:nvPr>
            <p:extLst>
              <p:ext uri="{D42A27DB-BD31-4B8C-83A1-F6EECF244321}">
                <p14:modId xmlns:p14="http://schemas.microsoft.com/office/powerpoint/2010/main" val="2330363060"/>
              </p:ext>
            </p:extLst>
          </p:nvPr>
        </p:nvGraphicFramePr>
        <p:xfrm>
          <a:off x="654627" y="1974273"/>
          <a:ext cx="10692245" cy="4287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9181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474F55-E21C-F1AD-B884-16B111A6237B}"/>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4" name="Title 3">
            <a:extLst>
              <a:ext uri="{FF2B5EF4-FFF2-40B4-BE49-F238E27FC236}">
                <a16:creationId xmlns:a16="http://schemas.microsoft.com/office/drawing/2014/main" id="{023EDBFF-A73A-E22E-E3E0-8CF333C0802A}"/>
              </a:ext>
            </a:extLst>
          </p:cNvPr>
          <p:cNvSpPr>
            <a:spLocks noGrp="1"/>
          </p:cNvSpPr>
          <p:nvPr>
            <p:ph type="title"/>
          </p:nvPr>
        </p:nvSpPr>
        <p:spPr/>
        <p:txBody>
          <a:bodyPr/>
          <a:lstStyle/>
          <a:p>
            <a:r>
              <a:rPr lang="en-US" dirty="0"/>
              <a:t>Sample Script</a:t>
            </a:r>
          </a:p>
        </p:txBody>
      </p:sp>
      <p:sp>
        <p:nvSpPr>
          <p:cNvPr id="5" name="Content Placeholder 4">
            <a:extLst>
              <a:ext uri="{FF2B5EF4-FFF2-40B4-BE49-F238E27FC236}">
                <a16:creationId xmlns:a16="http://schemas.microsoft.com/office/drawing/2014/main" id="{707ABE9E-3B5A-BCC1-EEA9-9DA3E4BBE789}"/>
              </a:ext>
            </a:extLst>
          </p:cNvPr>
          <p:cNvSpPr>
            <a:spLocks noGrp="1"/>
          </p:cNvSpPr>
          <p:nvPr>
            <p:ph idx="1"/>
          </p:nvPr>
        </p:nvSpPr>
        <p:spPr>
          <a:xfrm>
            <a:off x="581193" y="2180496"/>
            <a:ext cx="10364714" cy="3678303"/>
          </a:xfrm>
        </p:spPr>
        <p:txBody>
          <a:bodyPr anchor="t">
            <a:normAutofit lnSpcReduction="10000"/>
          </a:bodyPr>
          <a:lstStyle/>
          <a:p>
            <a:pPr marL="151200" marR="0" indent="0">
              <a:spcBef>
                <a:spcPts val="0"/>
              </a:spcBef>
              <a:spcAft>
                <a:spcPts val="1200"/>
              </a:spcAft>
              <a:buNone/>
            </a:pPr>
            <a:r>
              <a:rPr lang="en-US" sz="1600" i="1" dirty="0">
                <a:effectLst/>
                <a:latin typeface="Times New Roman" panose="02020603050405020304" pitchFamily="18" charset="0"/>
                <a:ea typeface="Times New Roman" panose="02020603050405020304" pitchFamily="18" charset="0"/>
              </a:rPr>
              <a:t>Our agency is participating in an exciting project that relies on client feedback to improve gambling treatment services across the state of Oregon.  All gambling treatment clients in Oregon are being asked to share their experience with an independent Oregon based research team.  Your participation would not only be used to help future clients, it also provides extra support for you in the form of a clinical researcher periodically checking in with you over </a:t>
            </a:r>
            <a:r>
              <a:rPr lang="en-US" sz="1600" i="1" dirty="0">
                <a:latin typeface="Times New Roman" panose="02020603050405020304" pitchFamily="18" charset="0"/>
                <a:ea typeface="Times New Roman" panose="02020603050405020304" pitchFamily="18" charset="0"/>
              </a:rPr>
              <a:t>time</a:t>
            </a:r>
            <a:r>
              <a:rPr lang="en-US" sz="1600" i="1" dirty="0">
                <a:effectLst/>
                <a:latin typeface="Times New Roman" panose="02020603050405020304" pitchFamily="18" charset="0"/>
                <a:ea typeface="Times New Roman" panose="02020603050405020304" pitchFamily="18" charset="0"/>
              </a:rPr>
              <a:t> up to two years, including after you complete your time here.</a:t>
            </a:r>
            <a:endParaRPr lang="en-US" sz="1600" dirty="0">
              <a:effectLst/>
              <a:latin typeface="Times New Roman" panose="02020603050405020304" pitchFamily="18" charset="0"/>
              <a:ea typeface="Times New Roman" panose="02020603050405020304" pitchFamily="18" charset="0"/>
            </a:endParaRPr>
          </a:p>
          <a:p>
            <a:pPr marL="151200" marR="0" indent="0">
              <a:spcBef>
                <a:spcPts val="0"/>
              </a:spcBef>
              <a:spcAft>
                <a:spcPts val="1200"/>
              </a:spcAft>
              <a:buNone/>
            </a:pPr>
            <a:r>
              <a:rPr lang="en-US" sz="1600" i="1" dirty="0">
                <a:effectLst/>
                <a:latin typeface="Times New Roman" panose="02020603050405020304" pitchFamily="18" charset="0"/>
                <a:ea typeface="Times New Roman" panose="02020603050405020304" pitchFamily="18" charset="0"/>
              </a:rPr>
              <a:t>Participation would entail completing no more than seven surveys over the phone over the course of two years to learn more about how helpful your treatment was and what could be done better. Consenting to participation will help improve problem gambling treatment for other Oregonians and you can opt out at any time and it will never affect the care you receive here with me. </a:t>
            </a:r>
            <a:endParaRPr lang="en-US" sz="1600" dirty="0">
              <a:effectLst/>
              <a:latin typeface="Times New Roman" panose="02020603050405020304" pitchFamily="18" charset="0"/>
              <a:ea typeface="Times New Roman" panose="02020603050405020304" pitchFamily="18" charset="0"/>
            </a:endParaRPr>
          </a:p>
          <a:p>
            <a:pPr marL="151200" marR="0" indent="0">
              <a:spcBef>
                <a:spcPts val="0"/>
              </a:spcBef>
              <a:spcAft>
                <a:spcPts val="1200"/>
              </a:spcAft>
              <a:buNone/>
            </a:pPr>
            <a:r>
              <a:rPr lang="en-US" sz="1600" i="1" dirty="0">
                <a:effectLst/>
                <a:latin typeface="Times New Roman" panose="02020603050405020304" pitchFamily="18" charset="0"/>
                <a:ea typeface="Times New Roman" panose="02020603050405020304" pitchFamily="18" charset="0"/>
              </a:rPr>
              <a:t>There is some more information from the evaluation team here </a:t>
            </a:r>
            <a:r>
              <a:rPr lang="en-US" sz="1600" dirty="0">
                <a:effectLst/>
                <a:latin typeface="Times New Roman" panose="02020603050405020304" pitchFamily="18" charset="0"/>
                <a:ea typeface="Times New Roman" panose="02020603050405020304" pitchFamily="18" charset="0"/>
              </a:rPr>
              <a:t>[provide the consent form]</a:t>
            </a:r>
            <a:r>
              <a:rPr lang="en-US" sz="1600" i="1" dirty="0">
                <a:effectLst/>
                <a:latin typeface="Times New Roman" panose="02020603050405020304" pitchFamily="18" charset="0"/>
                <a:ea typeface="Times New Roman" panose="02020603050405020304" pitchFamily="18" charset="0"/>
              </a:rPr>
              <a:t>, and you will notice they put a lot of emphasis on your privacy; not even I will know how you respond to the surveys. This is completely optional and if you do choose to participate, the information you provide will be used to improve problem gambling services for other Oregonians.</a:t>
            </a:r>
            <a:endParaRPr lang="en-US" sz="1600" dirty="0">
              <a:effectLst/>
              <a:latin typeface="Times New Roman" panose="02020603050405020304" pitchFamily="18" charset="0"/>
              <a:ea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1781304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C07B7D-A687-2B2A-142F-03124BB11F2E}"/>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4" name="Title 3">
            <a:extLst>
              <a:ext uri="{FF2B5EF4-FFF2-40B4-BE49-F238E27FC236}">
                <a16:creationId xmlns:a16="http://schemas.microsoft.com/office/drawing/2014/main" id="{01F32F78-B7DB-FF55-17FA-2E06332CCDB1}"/>
              </a:ext>
            </a:extLst>
          </p:cNvPr>
          <p:cNvSpPr>
            <a:spLocks noGrp="1"/>
          </p:cNvSpPr>
          <p:nvPr>
            <p:ph type="title"/>
          </p:nvPr>
        </p:nvSpPr>
        <p:spPr/>
        <p:txBody>
          <a:bodyPr/>
          <a:lstStyle/>
          <a:p>
            <a:r>
              <a:rPr lang="en-US" dirty="0"/>
              <a:t>Benefits to participation</a:t>
            </a:r>
          </a:p>
        </p:txBody>
      </p:sp>
      <p:graphicFrame>
        <p:nvGraphicFramePr>
          <p:cNvPr id="3" name="Diagram 2">
            <a:extLst>
              <a:ext uri="{FF2B5EF4-FFF2-40B4-BE49-F238E27FC236}">
                <a16:creationId xmlns:a16="http://schemas.microsoft.com/office/drawing/2014/main" id="{185743E6-D89A-4D86-AB4E-2B8512C73D52}"/>
              </a:ext>
            </a:extLst>
          </p:cNvPr>
          <p:cNvGraphicFramePr/>
          <p:nvPr>
            <p:extLst>
              <p:ext uri="{D42A27DB-BD31-4B8C-83A1-F6EECF244321}">
                <p14:modId xmlns:p14="http://schemas.microsoft.com/office/powerpoint/2010/main" val="3863746390"/>
              </p:ext>
            </p:extLst>
          </p:nvPr>
        </p:nvGraphicFramePr>
        <p:xfrm>
          <a:off x="502024" y="2066364"/>
          <a:ext cx="11108784" cy="4258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2445484"/>
      </p:ext>
    </p:extLst>
  </p:cSld>
  <p:clrMapOvr>
    <a:masterClrMapping/>
  </p:clrMapOvr>
</p:sld>
</file>

<file path=ppt/theme/theme1.xml><?xml version="1.0" encoding="utf-8"?>
<a:theme xmlns:a="http://schemas.openxmlformats.org/drawingml/2006/main" name="DividendVTI">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74845EC19BB14EAA9BEDBE034B2CF8" ma:contentTypeVersion="24" ma:contentTypeDescription="Create a new document." ma:contentTypeScope="" ma:versionID="14024c736007b076008745d9f2a3f31f">
  <xsd:schema xmlns:xsd="http://www.w3.org/2001/XMLSchema" xmlns:xs="http://www.w3.org/2001/XMLSchema" xmlns:p="http://schemas.microsoft.com/office/2006/metadata/properties" xmlns:ns1="http://schemas.microsoft.com/sharepoint/v3" xmlns:ns2="d8ae10b0-b75a-4c9c-ba2f-9f7e27e1f2f9" xmlns:ns3="59da1016-2a1b-4f8a-9768-d7a4932f6f16" targetNamespace="http://schemas.microsoft.com/office/2006/metadata/properties" ma:root="true" ma:fieldsID="bff30fc8266bcf403a3b5f535ae11923" ns1:_="" ns2:_="" ns3:_="">
    <xsd:import namespace="http://schemas.microsoft.com/sharepoint/v3"/>
    <xsd:import namespace="d8ae10b0-b75a-4c9c-ba2f-9f7e27e1f2f9"/>
    <xsd:import namespace="59da1016-2a1b-4f8a-9768-d7a4932f6f16"/>
    <xsd:element name="properties">
      <xsd:complexType>
        <xsd:sequence>
          <xsd:element name="documentManagement">
            <xsd:complexType>
              <xsd:all>
                <xsd:element ref="ns2:Page" minOccurs="0"/>
                <xsd:element ref="ns2:Category" minOccurs="0"/>
                <xsd:element ref="ns2:Date" minOccurs="0"/>
                <xsd:element ref="ns2:Contract_x0020_Year_x0028_s_x0029_" minOccurs="0"/>
                <xsd:element ref="ns2:Order_x0020_on_x0020_Page" minOccurs="0"/>
                <xsd:element ref="ns3:DocumentExpirationDate" minOccurs="0"/>
                <xsd:element ref="ns2:Meta_x0020_Keywords" minOccurs="0"/>
                <xsd:element ref="ns1:PublishingStartDate" minOccurs="0"/>
                <xsd:element ref="ns1:PublishingExpirationDate" minOccurs="0"/>
                <xsd:element ref="ns2:Meta_x0020_Description" minOccurs="0"/>
                <xsd:element ref="ns3:IACategory" minOccurs="0"/>
                <xsd:element ref="ns3:IATopic" minOccurs="0"/>
                <xsd:element ref="ns3:IASubtopic" minOccurs="0"/>
                <xsd:element ref="ns3:SharedWithUsers"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5" nillable="true" ma:displayName="Scheduling Start Date" ma:description="Scheduling Start Date is a site column created by the Publishing feature. It is used to specify the date and time on which this page will first appear to site visitors." ma:hidden="true" ma:internalName="PublishingStartDate" ma:readOnly="false">
      <xsd:simpleType>
        <xsd:restriction base="dms:Unknown"/>
      </xsd:simpleType>
    </xsd:element>
    <xsd:element name="PublishingExpirationDate" ma:index="16"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ma:readOnly="false">
      <xsd:simpleType>
        <xsd:restriction base="dms:Unknown"/>
      </xsd:simpleType>
    </xsd:element>
    <xsd:element name="URL" ma:index="23" nillable="true" ma:displayName="URL" ma:format="Hyperlink" ma:internalName="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8ae10b0-b75a-4c9c-ba2f-9f7e27e1f2f9" elementFormDefault="qualified">
    <xsd:import namespace="http://schemas.microsoft.com/office/2006/documentManagement/types"/>
    <xsd:import namespace="http://schemas.microsoft.com/office/infopath/2007/PartnerControls"/>
    <xsd:element name="Page" ma:index="2" nillable="true" ma:displayName="Page" ma:list="{a5a6ce9b-7d88-4063-9643-99eb56097892}" ma:internalName="Page" ma:readOnly="false" ma:showField="Title">
      <xsd:complexType>
        <xsd:complexContent>
          <xsd:extension base="dms:MultiChoiceLookup">
            <xsd:sequence>
              <xsd:element name="Value" type="dms:Lookup" maxOccurs="unbounded" minOccurs="0" nillable="true"/>
            </xsd:sequence>
          </xsd:extension>
        </xsd:complexContent>
      </xsd:complexType>
    </xsd:element>
    <xsd:element name="Category" ma:index="3" nillable="true" ma:displayName="Category" ma:internalName="Category" ma:readOnly="false">
      <xsd:complexType>
        <xsd:complexContent>
          <xsd:extension base="dms:MultiChoice">
            <xsd:sequence>
              <xsd:element name="Value" maxOccurs="unbounded" minOccurs="0" nillable="true">
                <xsd:simpleType>
                  <xsd:restriction base="dms:Choice">
                    <xsd:enumeration value="Ads"/>
                    <xsd:enumeration value="Annual Report"/>
                    <xsd:enumeration value="Application"/>
                    <xsd:enumeration value="Biennial Implementation Plan"/>
                    <xsd:enumeration value="Billing"/>
                    <xsd:enumeration value="Community Readiness"/>
                    <xsd:enumeration value="Contractual Requirements"/>
                    <xsd:enumeration value="Form"/>
                    <xsd:enumeration value="GPMS"/>
                    <xsd:enumeration value="Guideline"/>
                    <xsd:enumeration value="Helpline"/>
                    <xsd:enumeration value="Impacts of Problem Gambling"/>
                    <xsd:enumeration value="Implementation Plan"/>
                    <xsd:enumeration value="Integration"/>
                    <xsd:enumeration value="Lottery"/>
                    <xsd:enumeration value="Media"/>
                    <xsd:enumeration value="New System"/>
                    <xsd:enumeration value="Parents and Educators"/>
                    <xsd:enumeration value="Professionals"/>
                    <xsd:enumeration value="Public"/>
                    <xsd:enumeration value="Reporting"/>
                    <xsd:enumeration value="Screening Tools"/>
                    <xsd:enumeration value="Service Element"/>
                    <xsd:enumeration value="Service Element - County/CMHP"/>
                    <xsd:enumeration value="Service Element - Non-County"/>
                    <xsd:enumeration value="Site Review"/>
                    <xsd:enumeration value="Stigma"/>
                    <xsd:enumeration value="Technical Assistance"/>
                    <xsd:enumeration value="Toolkits"/>
                    <xsd:enumeration value="Training"/>
                    <xsd:enumeration value="Training for Allies"/>
                    <xsd:enumeration value="Web"/>
                    <xsd:enumeration value="Youth"/>
                    <xsd:enumeration value="Other"/>
                    <xsd:enumeration value="N/A"/>
                  </xsd:restriction>
                </xsd:simpleType>
              </xsd:element>
            </xsd:sequence>
          </xsd:extension>
        </xsd:complexContent>
      </xsd:complexType>
    </xsd:element>
    <xsd:element name="Date" ma:index="4" nillable="true" ma:displayName="Date" ma:description="Add date for website analytics and helpline reports, which display in date order (most recent first)." ma:format="DateOnly" ma:internalName="Date" ma:readOnly="false">
      <xsd:simpleType>
        <xsd:restriction base="dms:DateTime"/>
      </xsd:simpleType>
    </xsd:element>
    <xsd:element name="Contract_x0020_Year_x0028_s_x0029_" ma:index="5" nillable="true" ma:displayName="Contract Year(s)" ma:description="For service elements, enter the contract year(s)." ma:internalName="Contract_x0020_Year_x0028_s_x0029_">
      <xsd:simpleType>
        <xsd:restriction base="dms:Text">
          <xsd:maxLength value="255"/>
        </xsd:restriction>
      </xsd:simpleType>
    </xsd:element>
    <xsd:element name="Order_x0020_on_x0020_Page" ma:index="6" nillable="true" ma:displayName="Order on Page" ma:decimals="0" ma:description="For items needing to be ordered that are not already ordered by issue date, enter the order they should appear on the page." ma:internalName="Order_x0020_on_x0020_Page" ma:readOnly="false" ma:percentage="FALSE">
      <xsd:simpleType>
        <xsd:restriction base="dms:Number"/>
      </xsd:simpleType>
    </xsd:element>
    <xsd:element name="Meta_x0020_Keywords" ma:index="11" nillable="true" ma:displayName="Meta Keywords" ma:hidden="true" ma:internalName="Meta_x0020_Keywords" ma:readOnly="false">
      <xsd:simpleType>
        <xsd:restriction base="dms:Text"/>
      </xsd:simpleType>
    </xsd:element>
    <xsd:element name="Meta_x0020_Description" ma:index="17" nillable="true" ma:displayName="Meta Description" ma:hidden="true" ma:internalName="Meta_x0020_Descrip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da1016-2a1b-4f8a-9768-d7a4932f6f16" elementFormDefault="qualified">
    <xsd:import namespace="http://schemas.microsoft.com/office/2006/documentManagement/types"/>
    <xsd:import namespace="http://schemas.microsoft.com/office/infopath/2007/PartnerControls"/>
    <xsd:element name="DocumentExpirationDate" ma:index="7" nillable="true" ma:displayName="Document Expiration Date" ma:format="DateOnly" ma:internalName="DocumentExpirationDate" ma:readOnly="false">
      <xsd:simpleType>
        <xsd:restriction base="dms:DateTime"/>
      </xsd:simpleType>
    </xsd:element>
    <xsd:element name="IACategory" ma:index="18" nillable="true" ma:displayName="IA Category" ma:default="Programs and Services" ma:format="Dropdown" ma:hidden="true" ma:internalName="IACategory" ma:readOnly="false">
      <xsd:simpleType>
        <xsd:restriction base="dms:Choice">
          <xsd:enumeration value="About OHA"/>
          <xsd:enumeration value="Programs and Services"/>
          <xsd:enumeration value="Oregon Health Plan"/>
          <xsd:enumeration value="Health System Reform"/>
          <xsd:enumeration value="Licenses and Certificates"/>
          <xsd:enumeration value="Public Health"/>
        </xsd:restriction>
      </xsd:simpleType>
    </xsd:element>
    <xsd:element name="IATopic" ma:index="19" nillable="true" ma:displayName="IA Topic" ma:default="Programs and Services - Behavioral Health" ma:format="Dropdown" ma:hidden="true" ma:internalName="IATopic" ma:readOnly="false">
      <xsd:simpleType>
        <xsd:restriction base="dms:Choice">
          <xsd:enumeration value="About OHA - Agency Communications"/>
          <xsd:enumeration value="About OHA - Budget"/>
          <xsd:enumeration value="About OHA - Contacts"/>
          <xsd:enumeration value="About OHA - Grants &amp; Contracts"/>
          <xsd:enumeration value="About OHA - Jobs &amp; Employment"/>
          <xsd:enumeration value="About OHA - Organization"/>
          <xsd:enumeration value="About OHA - Policies"/>
          <xsd:enumeration value="About OHA - Public Meetings"/>
          <xsd:enumeration value="About OHA - Public Records"/>
          <xsd:enumeration value="About OHA - Questions &amp; Comments"/>
          <xsd:enumeration value="About OHA - Reports &amp; Data"/>
          <xsd:enumeration value="About OHA - Rulemaking"/>
          <xsd:enumeration value="Programs and Services - Behavioral Health"/>
          <xsd:enumeration value="Programs and Services - Contacts"/>
          <xsd:enumeration value="Programs and Services - Coordinated Care"/>
          <xsd:enumeration value="Programs and Services - Disease"/>
          <xsd:enumeration value="Programs and Services - Environment"/>
          <xsd:enumeration value="Programs and Services - Health Resources"/>
          <xsd:enumeration value="Programs and Services - OEBB"/>
          <xsd:enumeration value="Programs and Services - Oregon Health Plan"/>
          <xsd:enumeration value="Programs and Services - Oregon State Hospital"/>
          <xsd:enumeration value="Programs and Services - PEBB"/>
          <xsd:enumeration value="Programs and Services - Pharmacy"/>
          <xsd:enumeration value="Programs and Services - Prevention"/>
          <xsd:enumeration value="Programs and Services - Safety"/>
          <xsd:enumeration value="Oregon Health Plan - Agency Communications"/>
          <xsd:enumeration value="Oregon Health Plan - Benefits"/>
          <xsd:enumeration value="Oregon Health Plan - Contacts"/>
          <xsd:enumeration value="Oregon Health Plan - Coordinated Care"/>
          <xsd:enumeration value="Oregon Health Plan - Grants &amp; Contracts"/>
          <xsd:enumeration value="Oregon Health Plan - Health Resources"/>
          <xsd:enumeration value="Oregon Health Plan - Policies"/>
          <xsd:enumeration value="Oregon Health Plan - Providers and Partners"/>
          <xsd:enumeration value="Oregon Health Plan - Public Meetings"/>
          <xsd:enumeration value="Oregon Health Plan - Questions &amp; Comments"/>
          <xsd:enumeration value="Oregon Health Plan - Rule Making"/>
          <xsd:enumeration value="Health System Reform - Agency Communications"/>
          <xsd:enumeration value="Health System Reform - Coordinated Care"/>
          <xsd:enumeration value="Health System Reform - Public Meetings"/>
          <xsd:enumeration value="Health System Reform - Questions &amp; Comments"/>
          <xsd:enumeration value="Health System Reform - Reports &amp; Data"/>
          <xsd:enumeration value="Licenses and Certificates - Certificates"/>
          <xsd:enumeration value="Licenses and Certificates - Contacts"/>
          <xsd:enumeration value="Licenses and Certificates - Licenses"/>
          <xsd:enumeration value="Licenses and Certificates - Vital Records"/>
          <xsd:enumeration value="Public Health - Agency Communications"/>
          <xsd:enumeration value="Public Health - Contacts"/>
          <xsd:enumeration value="Public Health - Disease"/>
          <xsd:enumeration value="Public Health - Environment"/>
          <xsd:enumeration value="Public Health - Health Resources"/>
          <xsd:enumeration value="Public Health - Questions &amp; Comments"/>
          <xsd:enumeration value="Public Health - Prevention"/>
          <xsd:enumeration value="Public Health - Providers and Partners"/>
          <xsd:enumeration value="Public Health - Reports &amp; Data"/>
          <xsd:enumeration value="Public Health - Safety"/>
          <xsd:enumeration value="Public Health - Vital Records"/>
        </xsd:restriction>
      </xsd:simpleType>
    </xsd:element>
    <xsd:element name="IASubtopic" ma:index="20" nillable="true" ma:displayName="IA Subtopic" ma:default="Addiction Services - Gambling" ma:format="Dropdown" ma:hidden="true" ma:internalName="IASubtopic" ma:readOnly="false">
      <xsd:simpleType>
        <xsd:restriction base="dms:Choice">
          <xsd:enumeration value="Addiction Services - Alcohol"/>
          <xsd:enumeration value="Addiction Services - Drug"/>
          <xsd:enumeration value="Addiction Services - Gambling"/>
          <xsd:enumeration value="Addiction Services - Tobacco"/>
          <xsd:enumeration value="Applications"/>
          <xsd:enumeration value="Benefits - Health Plans"/>
          <xsd:enumeration value="Benefits - OEBB"/>
          <xsd:enumeration value="Benefits - OHP"/>
          <xsd:enumeration value="Benefits - PEBB"/>
          <xsd:enumeration value="Benefits - Retirement"/>
          <xsd:enumeration value="Budget - Agency Summary"/>
          <xsd:enumeration value="Budget - Agency Request (ARB)"/>
          <xsd:enumeration value="Budget - Governors Budget"/>
          <xsd:enumeration value="Budget - Infrastructure"/>
          <xsd:enumeration value="Budget - Legislatively Adopted (LAB)"/>
          <xsd:enumeration value="Budget - Legislative action"/>
          <xsd:enumeration value="Budget - Overview"/>
          <xsd:enumeration value="Budget - Policy Option Package (POP)"/>
          <xsd:enumeration value="Budget - Priorities"/>
          <xsd:enumeration value="Budget - Program"/>
          <xsd:enumeration value="Budget - Reduction"/>
          <xsd:enumeration value="Budget - Strategic funding proposal"/>
          <xsd:enumeration value="Budget - Special report"/>
          <xsd:enumeration value="Budget - Stakeholder meeting"/>
          <xsd:enumeration value="CCO - Contact"/>
          <xsd:enumeration value="CCO - Audited Financial Statement"/>
          <xsd:enumeration value="CCO - Interim Financial Statement"/>
          <xsd:enumeration value="CCO - Internal Financial Statement"/>
          <xsd:enumeration value="Clean Air"/>
          <xsd:enumeration value="Clean Water"/>
          <xsd:enumeration value="Clinics"/>
          <xsd:enumeration value="Commissions"/>
          <xsd:enumeration value="Committee Members"/>
          <xsd:enumeration value="Committees"/>
          <xsd:enumeration value="Crisis Services"/>
          <xsd:enumeration value="Drug Addiction Services"/>
          <xsd:enumeration value="Electronic Health Care Records (EHR)"/>
          <xsd:enumeration value="Emergency Preparedness"/>
          <xsd:enumeration value="Environmental Pollution"/>
          <xsd:enumeration value="Featured Content"/>
          <xsd:enumeration value="Fees"/>
          <xsd:enumeration value="Health Services - Primary Care Home"/>
          <xsd:enumeration value="Health Services - Prioritized list"/>
          <xsd:enumeration value="ICD-10"/>
          <xsd:enumeration value="Immunizations"/>
          <xsd:enumeration value="Legislation - Bills"/>
          <xsd:enumeration value="Legislation - Contact"/>
          <xsd:enumeration value="Legislation - Highlights"/>
          <xsd:enumeration value="Legislation - Session Summary"/>
          <xsd:enumeration value="Materials - Commission"/>
          <xsd:enumeration value="Materials - Committee"/>
          <xsd:enumeration value="Materials - Coverage Guidance"/>
          <xsd:enumeration value="Materials - Evidence-based Guidelines"/>
          <xsd:enumeration value="Materials - Health care plan details"/>
          <xsd:enumeration value="Materials - Health care plan overview"/>
          <xsd:enumeration value="Materials - Meeting Document"/>
          <xsd:enumeration value="Materials - Meeting Recording"/>
          <xsd:enumeration value="Materials - Meeting Schedule"/>
          <xsd:enumeration value="Materials - Open Enrollment"/>
          <xsd:enumeration value="Materials - Training"/>
          <xsd:enumeration value="Materials - Webinar"/>
          <xsd:enumeration value="Materials - Workgroup"/>
          <xsd:enumeration value="Medical Marijuana (OMMP)"/>
          <xsd:enumeration value="Medical Services"/>
          <xsd:enumeration value="Meeting Document"/>
          <xsd:enumeration value="Meeting Schedule"/>
          <xsd:enumeration value="Mental Health Services"/>
          <xsd:enumeration value="Metrics - Behavioral Health"/>
          <xsd:enumeration value="Metrics - CCO"/>
          <xsd:enumeration value="Metrics - Demographics"/>
          <xsd:enumeration value="Metrics - Hospital Performance"/>
          <xsd:enumeration value="Metrics - Incentive"/>
          <xsd:enumeration value="Metrics - Measures and Outcomes Tracking (MOTS)"/>
          <xsd:enumeration value="Metrics - ONE Eligibility system"/>
          <xsd:enumeration value="Metrics - Prevention"/>
          <xsd:enumeration value="Metrics - Rural health"/>
          <xsd:enumeration value="Metrics - State-Wide"/>
          <xsd:enumeration value="News Letter"/>
          <xsd:enumeration value="News Release"/>
          <xsd:enumeration value="OHP - Medicaid Waiver"/>
          <xsd:enumeration value="OHP - Provider Announcement"/>
          <xsd:enumeration value="OHP - Provider Rates"/>
          <xsd:enumeration value="Preferred Drug List"/>
          <xsd:enumeration value="Prescription Drugs - Monitoring"/>
          <xsd:enumeration value="Prescription Drugs - Preferred List"/>
          <xsd:enumeration value="Prescription Drugs - Subsidy"/>
          <xsd:enumeration value="Prescription Drugs Subsidy"/>
          <xsd:enumeration value="Technical Assistance"/>
          <xsd:enumeration value="Training"/>
          <xsd:enumeration value="Vital Statistics - Birth Certificate"/>
          <xsd:enumeration value="Vital Statistics - Certificate Death"/>
          <xsd:enumeration value="Vital Statistics - Data Use Requests"/>
          <xsd:enumeration value="Vital Statistics - Divorce Data"/>
          <xsd:enumeration value="Vital Statistics - Domestic Partnership Data"/>
          <xsd:enumeration value="Vital Statistics - Fetal Death Data"/>
          <xsd:enumeration value="Vital Statistics - Marriage Data"/>
          <xsd:enumeration value="Vital Statistics - Teen Pregnancy Data"/>
          <xsd:enumeration value="Wellness - Exercise"/>
          <xsd:enumeration value="Wellness - HEM"/>
          <xsd:enumeration value="Wellness - Intervention"/>
          <xsd:enumeration value="Wellness - Pain Management"/>
          <xsd:enumeration value="Wellness - Reproductive Health"/>
          <xsd:enumeration value="Wellness - Stress Relief"/>
        </xsd:restriction>
      </xsd:simple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ACategory xmlns="59da1016-2a1b-4f8a-9768-d7a4932f6f16">Programs and Services</IACategory>
    <Page xmlns="d8ae10b0-b75a-4c9c-ba2f-9f7e27e1f2f9"/>
    <DocumentExpirationDate xmlns="59da1016-2a1b-4f8a-9768-d7a4932f6f16" xsi:nil="true"/>
    <Date xmlns="d8ae10b0-b75a-4c9c-ba2f-9f7e27e1f2f9" xsi:nil="true"/>
    <IATopic xmlns="59da1016-2a1b-4f8a-9768-d7a4932f6f16">Programs and Services - Behavioral Health</IATopic>
    <Category xmlns="d8ae10b0-b75a-4c9c-ba2f-9f7e27e1f2f9"/>
    <Meta_x0020_Keywords xmlns="d8ae10b0-b75a-4c9c-ba2f-9f7e27e1f2f9" xsi:nil="true"/>
    <IASubtopic xmlns="59da1016-2a1b-4f8a-9768-d7a4932f6f16">Addiction Services - Gambling</IASubtopic>
    <URL xmlns="http://schemas.microsoft.com/sharepoint/v3">
      <Url>https://www.oregon.gov/oha/HSD/Problem-Gambling/Documents/OHA%20Project_Provider%20Webinar.pptx</Url>
      <Description>Oregon Health Authority Problem gambling treatment follow up</Description>
    </URL>
    <Meta_x0020_Description xmlns="d8ae10b0-b75a-4c9c-ba2f-9f7e27e1f2f9" xsi:nil="true"/>
    <PublishingExpirationDate xmlns="http://schemas.microsoft.com/sharepoint/v3" xsi:nil="true"/>
    <PublishingStartDate xmlns="http://schemas.microsoft.com/sharepoint/v3" xsi:nil="true"/>
    <Order_x0020_on_x0020_Page xmlns="d8ae10b0-b75a-4c9c-ba2f-9f7e27e1f2f9" xsi:nil="true"/>
    <Contract_x0020_Year_x0028_s_x0029_ xmlns="d8ae10b0-b75a-4c9c-ba2f-9f7e27e1f2f9" xsi:nil="true"/>
  </documentManagement>
</p:properties>
</file>

<file path=customXml/itemProps1.xml><?xml version="1.0" encoding="utf-8"?>
<ds:datastoreItem xmlns:ds="http://schemas.openxmlformats.org/officeDocument/2006/customXml" ds:itemID="{2965F6D8-111A-4278-905A-4D50B2C9DFCD}"/>
</file>

<file path=customXml/itemProps2.xml><?xml version="1.0" encoding="utf-8"?>
<ds:datastoreItem xmlns:ds="http://schemas.openxmlformats.org/officeDocument/2006/customXml" ds:itemID="{6B36F3C5-1AFC-449F-98A4-C07143CDBBFB}"/>
</file>

<file path=customXml/itemProps3.xml><?xml version="1.0" encoding="utf-8"?>
<ds:datastoreItem xmlns:ds="http://schemas.openxmlformats.org/officeDocument/2006/customXml" ds:itemID="{7D4CCD6C-C2E7-48CC-AC54-029EB2F1B565}"/>
</file>

<file path=docProps/app.xml><?xml version="1.0" encoding="utf-8"?>
<Properties xmlns="http://schemas.openxmlformats.org/officeDocument/2006/extended-properties" xmlns:vt="http://schemas.openxmlformats.org/officeDocument/2006/docPropsVTypes">
  <Template>Classic corporate teach a course</Template>
  <TotalTime>4455</TotalTime>
  <Words>1273</Words>
  <Application>Microsoft Office PowerPoint</Application>
  <PresentationFormat>Widescreen</PresentationFormat>
  <Paragraphs>142</Paragraphs>
  <Slides>12</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Calibri</vt:lpstr>
      <vt:lpstr>Corbel</vt:lpstr>
      <vt:lpstr>Gill Sans MT</vt:lpstr>
      <vt:lpstr>Paytone One Bold</vt:lpstr>
      <vt:lpstr>Tahoma</vt:lpstr>
      <vt:lpstr>Times New Roman</vt:lpstr>
      <vt:lpstr>Wingdings</vt:lpstr>
      <vt:lpstr>Wingdings 2</vt:lpstr>
      <vt:lpstr>DividendVTI</vt:lpstr>
      <vt:lpstr>Oregon Health Authority Problem gambling treatment follow up</vt:lpstr>
      <vt:lpstr>PowerPoint Presentation</vt:lpstr>
      <vt:lpstr>agenda</vt:lpstr>
      <vt:lpstr>Meet the PGS inc. Team</vt:lpstr>
      <vt:lpstr>Project Overview</vt:lpstr>
      <vt:lpstr>PowerPoint Presentation</vt:lpstr>
      <vt:lpstr>Treatment provider role</vt:lpstr>
      <vt:lpstr>Sample Script</vt:lpstr>
      <vt:lpstr>Benefits to participation</vt:lpstr>
      <vt:lpstr>Key takeaways</vt:lpstr>
      <vt:lpstr>Project Contact</vt:lpstr>
      <vt:lpstr>Questions, thoughts, or concerns?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Oregon Health Authority Problem gambling treatment follow up</dc:title>
  <dc:creator>paige.reohr@gmail.com</dc:creator>
  <cp:lastModifiedBy>Coe Greta L</cp:lastModifiedBy>
  <cp:revision>13</cp:revision>
  <cp:lastPrinted>2023-06-16T21:22:02Z</cp:lastPrinted>
  <dcterms:created xsi:type="dcterms:W3CDTF">2023-04-01T01:28:21Z</dcterms:created>
  <dcterms:modified xsi:type="dcterms:W3CDTF">2023-06-21T18:23:39Z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0x010100C974845EC19BB14EAA9BEDBE034B2CF8</vt:lpwstr>
  </property>
  <property fmtid="{D5CDD505-2E9C-101B-9397-08002B2CF9AE}" pid="3" name="WorkflowChangePath">
    <vt:lpwstr>b3eeb6d4-b69a-4e13-99a9-28cf751abf3c,3;</vt:lpwstr>
  </property>
</Properties>
</file>