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comments/comment1.xml" ContentType="application/vnd.openxmlformats-officedocument.presentationml.comments+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theme/theme1.xml" ContentType="application/vnd.openxmlformats-officedocument.theme+xml"/>
  <Override PartName="/ppt/comments/comment3.xml" ContentType="application/vnd.openxmlformats-officedocument.presentationml.comments+xml"/>
  <Override PartName="/ppt/comments/comment2.xml" ContentType="application/vnd.openxmlformats-officedocument.presentationml.comments+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973" r:id="rId2"/>
    <p:sldMasterId id="2147483985" r:id="rId3"/>
  </p:sldMasterIdLst>
  <p:notesMasterIdLst>
    <p:notesMasterId r:id="rId32"/>
  </p:notesMasterIdLst>
  <p:handoutMasterIdLst>
    <p:handoutMasterId r:id="rId33"/>
  </p:handoutMasterIdLst>
  <p:sldIdLst>
    <p:sldId id="1224" r:id="rId4"/>
    <p:sldId id="1214" r:id="rId5"/>
    <p:sldId id="1277" r:id="rId6"/>
    <p:sldId id="1194" r:id="rId7"/>
    <p:sldId id="1247" r:id="rId8"/>
    <p:sldId id="1249" r:id="rId9"/>
    <p:sldId id="1234" r:id="rId10"/>
    <p:sldId id="1263" r:id="rId11"/>
    <p:sldId id="1246" r:id="rId12"/>
    <p:sldId id="1289" r:id="rId13"/>
    <p:sldId id="1297" r:id="rId14"/>
    <p:sldId id="1250" r:id="rId15"/>
    <p:sldId id="1261" r:id="rId16"/>
    <p:sldId id="1298" r:id="rId17"/>
    <p:sldId id="1295" r:id="rId18"/>
    <p:sldId id="1299" r:id="rId19"/>
    <p:sldId id="1251" r:id="rId20"/>
    <p:sldId id="1264" r:id="rId21"/>
    <p:sldId id="1253" r:id="rId22"/>
    <p:sldId id="1293" r:id="rId23"/>
    <p:sldId id="1294" r:id="rId24"/>
    <p:sldId id="1300" r:id="rId25"/>
    <p:sldId id="1296" r:id="rId26"/>
    <p:sldId id="1301" r:id="rId27"/>
    <p:sldId id="1292" r:id="rId28"/>
    <p:sldId id="1255" r:id="rId29"/>
    <p:sldId id="1256" r:id="rId30"/>
    <p:sldId id="1258" r:id="rId31"/>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UDRAULT Sara" initials="BS" lastIdx="7" clrIdx="0">
    <p:extLst>
      <p:ext uri="{19B8F6BF-5375-455C-9EA6-DF929625EA0E}">
        <p15:presenceInfo xmlns:p15="http://schemas.microsoft.com/office/powerpoint/2012/main" userId="S-1-5-21-982684679-592840582-1966211492-30460" providerId="AD"/>
      </p:ext>
    </p:extLst>
  </p:cmAuthor>
  <p:cmAuthor id="2" name="HUDSON Christy J" initials="HCJ" lastIdx="15" clrIdx="1">
    <p:extLst>
      <p:ext uri="{19B8F6BF-5375-455C-9EA6-DF929625EA0E}">
        <p15:presenceInfo xmlns:p15="http://schemas.microsoft.com/office/powerpoint/2012/main" userId="S-1-5-21-982684679-592840582-1966211492-40762" providerId="AD"/>
      </p:ext>
    </p:extLst>
  </p:cmAuthor>
  <p:cmAuthor id="3" name="O'Donnell Kathryn M" initials="OKM" lastIdx="6" clrIdx="2">
    <p:extLst>
      <p:ext uri="{19B8F6BF-5375-455C-9EA6-DF929625EA0E}">
        <p15:presenceInfo xmlns:p15="http://schemas.microsoft.com/office/powerpoint/2012/main" userId="S::KATHRYN.M.ODONNELL@dhsoha.state.or.us::bc926d46-6bb6-400c-a1e5-482cb778cfa2" providerId="AD"/>
      </p:ext>
    </p:extLst>
  </p:cmAuthor>
  <p:cmAuthor id="4" name="HUDSON Christy J" initials="HCJ [2]" lastIdx="43" clrIdx="3">
    <p:extLst>
      <p:ext uri="{19B8F6BF-5375-455C-9EA6-DF929625EA0E}">
        <p15:presenceInfo xmlns:p15="http://schemas.microsoft.com/office/powerpoint/2012/main" userId="S::Christy.J.Hudson@dhsoha.state.or.us::0bdd9b4f-2a22-4819-bdad-deb792d725ea" providerId="AD"/>
      </p:ext>
    </p:extLst>
  </p:cmAuthor>
  <p:cmAuthor id="5" name="Gharst Elizabeth A" initials="GEA" lastIdx="2" clrIdx="4">
    <p:extLst>
      <p:ext uri="{19B8F6BF-5375-455C-9EA6-DF929625EA0E}">
        <p15:presenceInfo xmlns:p15="http://schemas.microsoft.com/office/powerpoint/2012/main" userId="S::ELIZABETH.A.GHARST@dhsoha.state.or.us::d086b965-4b0c-48f4-b846-c77c5ccc70e5" providerId="AD"/>
      </p:ext>
    </p:extLst>
  </p:cmAuthor>
  <p:cmAuthor id="6" name="Holcomb Chelsea" initials="HC" lastIdx="2" clrIdx="5">
    <p:extLst>
      <p:ext uri="{19B8F6BF-5375-455C-9EA6-DF929625EA0E}">
        <p15:presenceInfo xmlns:p15="http://schemas.microsoft.com/office/powerpoint/2012/main" userId="S::CHELSEA.HOLCOMB@dhsoha.state.or.us::c8f8c585-11ae-43f4-b2c4-b6c806cf9c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5"/>
    <a:srgbClr val="E57E07"/>
    <a:srgbClr val="B8134F"/>
    <a:srgbClr val="F3FF5B"/>
    <a:srgbClr val="B0C1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49202" autoAdjust="0"/>
  </p:normalViewPr>
  <p:slideViewPr>
    <p:cSldViewPr>
      <p:cViewPr varScale="1">
        <p:scale>
          <a:sx n="50" d="100"/>
          <a:sy n="50" d="100"/>
        </p:scale>
        <p:origin x="2184" y="42"/>
      </p:cViewPr>
      <p:guideLst>
        <p:guide orient="horz" pos="2160"/>
        <p:guide pos="2880"/>
      </p:guideLst>
    </p:cSldViewPr>
  </p:slideViewPr>
  <p:outlineViewPr>
    <p:cViewPr>
      <p:scale>
        <a:sx n="33" d="100"/>
        <a:sy n="33" d="100"/>
      </p:scale>
      <p:origin x="0" y="-384"/>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8" d="100"/>
          <a:sy n="58" d="100"/>
        </p:scale>
        <p:origin x="3072"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1.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1-10-29T10:34:02.739" idx="41">
    <p:pos x="10" y="10"/>
    <p:text>or are we using cc in Zoom?</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21-11-09T12:38:53.934" idx="42">
    <p:pos x="10" y="10"/>
    <p:text>Need Bio/names of presenter(s)</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1-11-09T12:43:19.976" idx="43">
    <p:pos x="10" y="10"/>
    <p:text>including anyone else here?  if so - need name/title or bio for introduction</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4E2535-6190-4821-9199-87038B287E1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31306B5-8943-4FBA-ADF7-4E7CF3C269E9}">
      <dgm:prSet/>
      <dgm:spPr>
        <a:solidFill>
          <a:srgbClr val="005595"/>
        </a:solidFill>
      </dgm:spPr>
      <dgm:t>
        <a:bodyPr/>
        <a:lstStyle/>
        <a:p>
          <a:r>
            <a:rPr lang="en-US" dirty="0"/>
            <a:t>Advance health equity through increased coordination and alignment of health improvement planning and implementation</a:t>
          </a:r>
        </a:p>
      </dgm:t>
    </dgm:pt>
    <dgm:pt modelId="{97330987-B480-4043-8D1B-BC55C5E37DCA}" type="parTrans" cxnId="{F20ABA45-4B77-47B1-9142-0807040D6A4D}">
      <dgm:prSet/>
      <dgm:spPr/>
      <dgm:t>
        <a:bodyPr/>
        <a:lstStyle/>
        <a:p>
          <a:endParaRPr lang="en-US"/>
        </a:p>
      </dgm:t>
    </dgm:pt>
    <dgm:pt modelId="{2E686D48-6352-4450-9205-9A1AB017B176}" type="sibTrans" cxnId="{F20ABA45-4B77-47B1-9142-0807040D6A4D}">
      <dgm:prSet/>
      <dgm:spPr/>
      <dgm:t>
        <a:bodyPr/>
        <a:lstStyle/>
        <a:p>
          <a:endParaRPr lang="en-US"/>
        </a:p>
      </dgm:t>
    </dgm:pt>
    <dgm:pt modelId="{6484CF23-4F35-4430-A3BE-535C80D873CB}">
      <dgm:prSet/>
      <dgm:spPr>
        <a:solidFill>
          <a:srgbClr val="E57E07"/>
        </a:solidFill>
      </dgm:spPr>
      <dgm:t>
        <a:bodyPr/>
        <a:lstStyle/>
        <a:p>
          <a:r>
            <a:rPr lang="en-US"/>
            <a:t>Overview of HTO strategies and potential activities, by implementation area</a:t>
          </a:r>
        </a:p>
      </dgm:t>
    </dgm:pt>
    <dgm:pt modelId="{8F2EF546-1BAC-449A-8865-0CA10A12F90D}" type="parTrans" cxnId="{4376AA6A-65AA-4032-86F5-14191C7DE5C0}">
      <dgm:prSet/>
      <dgm:spPr/>
      <dgm:t>
        <a:bodyPr/>
        <a:lstStyle/>
        <a:p>
          <a:endParaRPr lang="en-US"/>
        </a:p>
      </dgm:t>
    </dgm:pt>
    <dgm:pt modelId="{3121EA4C-9162-4B51-8051-254C85FE1CA1}" type="sibTrans" cxnId="{4376AA6A-65AA-4032-86F5-14191C7DE5C0}">
      <dgm:prSet/>
      <dgm:spPr/>
      <dgm:t>
        <a:bodyPr/>
        <a:lstStyle/>
        <a:p>
          <a:endParaRPr lang="en-US"/>
        </a:p>
      </dgm:t>
    </dgm:pt>
    <dgm:pt modelId="{B5019489-3CFC-4709-8A35-D7255162F155}">
      <dgm:prSet/>
      <dgm:spPr>
        <a:solidFill>
          <a:srgbClr val="005595"/>
        </a:solidFill>
      </dgm:spPr>
      <dgm:t>
        <a:bodyPr/>
        <a:lstStyle/>
        <a:p>
          <a:r>
            <a:rPr lang="en-US" dirty="0"/>
            <a:t>Connect with others across the state doing similar work to identify next steps</a:t>
          </a:r>
        </a:p>
      </dgm:t>
    </dgm:pt>
    <dgm:pt modelId="{FABE8CC8-5BC5-4C9D-9CD5-049CBB1D98C3}" type="parTrans" cxnId="{C087A5A0-4269-407D-B2D7-7301A5EC864F}">
      <dgm:prSet/>
      <dgm:spPr/>
      <dgm:t>
        <a:bodyPr/>
        <a:lstStyle/>
        <a:p>
          <a:endParaRPr lang="en-US"/>
        </a:p>
      </dgm:t>
    </dgm:pt>
    <dgm:pt modelId="{EA0BA0AA-EBA2-4FCE-84D0-B0ED5611FEF6}" type="sibTrans" cxnId="{C087A5A0-4269-407D-B2D7-7301A5EC864F}">
      <dgm:prSet/>
      <dgm:spPr/>
      <dgm:t>
        <a:bodyPr/>
        <a:lstStyle/>
        <a:p>
          <a:endParaRPr lang="en-US"/>
        </a:p>
      </dgm:t>
    </dgm:pt>
    <dgm:pt modelId="{99D3BBD5-1A49-4F48-B310-02360A6EDE37}">
      <dgm:prSet/>
      <dgm:spPr>
        <a:solidFill>
          <a:srgbClr val="E57E07"/>
        </a:solidFill>
      </dgm:spPr>
      <dgm:t>
        <a:bodyPr/>
        <a:lstStyle/>
        <a:p>
          <a:r>
            <a:rPr lang="en-US"/>
            <a:t>Showcase examples of work in progress</a:t>
          </a:r>
        </a:p>
      </dgm:t>
    </dgm:pt>
    <dgm:pt modelId="{0274A8BE-BF45-4CF7-927F-56B624FAB642}" type="parTrans" cxnId="{A7B25037-9ED3-4A16-8A70-5CBE06D46D76}">
      <dgm:prSet/>
      <dgm:spPr/>
      <dgm:t>
        <a:bodyPr/>
        <a:lstStyle/>
        <a:p>
          <a:endParaRPr lang="en-US"/>
        </a:p>
      </dgm:t>
    </dgm:pt>
    <dgm:pt modelId="{222312F0-248F-4C72-84CE-7D827FADCD01}" type="sibTrans" cxnId="{A7B25037-9ED3-4A16-8A70-5CBE06D46D76}">
      <dgm:prSet/>
      <dgm:spPr/>
      <dgm:t>
        <a:bodyPr/>
        <a:lstStyle/>
        <a:p>
          <a:endParaRPr lang="en-US"/>
        </a:p>
      </dgm:t>
    </dgm:pt>
    <dgm:pt modelId="{1BBD15A0-52C6-4658-BCBC-8EF3A20AFA3C}" type="pres">
      <dgm:prSet presAssocID="{E44E2535-6190-4821-9199-87038B287E10}" presName="linear" presStyleCnt="0">
        <dgm:presLayoutVars>
          <dgm:animLvl val="lvl"/>
          <dgm:resizeHandles val="exact"/>
        </dgm:presLayoutVars>
      </dgm:prSet>
      <dgm:spPr/>
    </dgm:pt>
    <dgm:pt modelId="{1BB47B88-E5C9-4164-9E25-3F67B460346B}" type="pres">
      <dgm:prSet presAssocID="{E31306B5-8943-4FBA-ADF7-4E7CF3C269E9}" presName="parentText" presStyleLbl="node1" presStyleIdx="0" presStyleCnt="4">
        <dgm:presLayoutVars>
          <dgm:chMax val="0"/>
          <dgm:bulletEnabled val="1"/>
        </dgm:presLayoutVars>
      </dgm:prSet>
      <dgm:spPr/>
    </dgm:pt>
    <dgm:pt modelId="{8920AE5A-D319-4A7A-A80B-907740674CEF}" type="pres">
      <dgm:prSet presAssocID="{2E686D48-6352-4450-9205-9A1AB017B176}" presName="spacer" presStyleCnt="0"/>
      <dgm:spPr/>
    </dgm:pt>
    <dgm:pt modelId="{E66F08ED-9932-43D7-8F99-3E98FE316DD2}" type="pres">
      <dgm:prSet presAssocID="{6484CF23-4F35-4430-A3BE-535C80D873CB}" presName="parentText" presStyleLbl="node1" presStyleIdx="1" presStyleCnt="4">
        <dgm:presLayoutVars>
          <dgm:chMax val="0"/>
          <dgm:bulletEnabled val="1"/>
        </dgm:presLayoutVars>
      </dgm:prSet>
      <dgm:spPr/>
    </dgm:pt>
    <dgm:pt modelId="{9766658A-92C4-4523-8BE4-5C3F33324777}" type="pres">
      <dgm:prSet presAssocID="{3121EA4C-9162-4B51-8051-254C85FE1CA1}" presName="spacer" presStyleCnt="0"/>
      <dgm:spPr/>
    </dgm:pt>
    <dgm:pt modelId="{A8FE60D0-EBBE-4466-8C4F-FF383C3EE880}" type="pres">
      <dgm:prSet presAssocID="{B5019489-3CFC-4709-8A35-D7255162F155}" presName="parentText" presStyleLbl="node1" presStyleIdx="2" presStyleCnt="4">
        <dgm:presLayoutVars>
          <dgm:chMax val="0"/>
          <dgm:bulletEnabled val="1"/>
        </dgm:presLayoutVars>
      </dgm:prSet>
      <dgm:spPr/>
    </dgm:pt>
    <dgm:pt modelId="{B88166FE-07CC-4190-8D8D-DFB961F46183}" type="pres">
      <dgm:prSet presAssocID="{EA0BA0AA-EBA2-4FCE-84D0-B0ED5611FEF6}" presName="spacer" presStyleCnt="0"/>
      <dgm:spPr/>
    </dgm:pt>
    <dgm:pt modelId="{69298965-0AB7-4FCB-9849-701FD6CF7083}" type="pres">
      <dgm:prSet presAssocID="{99D3BBD5-1A49-4F48-B310-02360A6EDE37}" presName="parentText" presStyleLbl="node1" presStyleIdx="3" presStyleCnt="4">
        <dgm:presLayoutVars>
          <dgm:chMax val="0"/>
          <dgm:bulletEnabled val="1"/>
        </dgm:presLayoutVars>
      </dgm:prSet>
      <dgm:spPr/>
    </dgm:pt>
  </dgm:ptLst>
  <dgm:cxnLst>
    <dgm:cxn modelId="{2EB05118-C439-416C-89B2-FC0EF41BF121}" type="presOf" srcId="{B5019489-3CFC-4709-8A35-D7255162F155}" destId="{A8FE60D0-EBBE-4466-8C4F-FF383C3EE880}" srcOrd="0" destOrd="0" presId="urn:microsoft.com/office/officeart/2005/8/layout/vList2"/>
    <dgm:cxn modelId="{AB16D21D-7896-46AD-9C0E-B8C285C3FF5C}" type="presOf" srcId="{E44E2535-6190-4821-9199-87038B287E10}" destId="{1BBD15A0-52C6-4658-BCBC-8EF3A20AFA3C}" srcOrd="0" destOrd="0" presId="urn:microsoft.com/office/officeart/2005/8/layout/vList2"/>
    <dgm:cxn modelId="{A7B25037-9ED3-4A16-8A70-5CBE06D46D76}" srcId="{E44E2535-6190-4821-9199-87038B287E10}" destId="{99D3BBD5-1A49-4F48-B310-02360A6EDE37}" srcOrd="3" destOrd="0" parTransId="{0274A8BE-BF45-4CF7-927F-56B624FAB642}" sibTransId="{222312F0-248F-4C72-84CE-7D827FADCD01}"/>
    <dgm:cxn modelId="{F20ABA45-4B77-47B1-9142-0807040D6A4D}" srcId="{E44E2535-6190-4821-9199-87038B287E10}" destId="{E31306B5-8943-4FBA-ADF7-4E7CF3C269E9}" srcOrd="0" destOrd="0" parTransId="{97330987-B480-4043-8D1B-BC55C5E37DCA}" sibTransId="{2E686D48-6352-4450-9205-9A1AB017B176}"/>
    <dgm:cxn modelId="{4376AA6A-65AA-4032-86F5-14191C7DE5C0}" srcId="{E44E2535-6190-4821-9199-87038B287E10}" destId="{6484CF23-4F35-4430-A3BE-535C80D873CB}" srcOrd="1" destOrd="0" parTransId="{8F2EF546-1BAC-449A-8865-0CA10A12F90D}" sibTransId="{3121EA4C-9162-4B51-8051-254C85FE1CA1}"/>
    <dgm:cxn modelId="{C087A5A0-4269-407D-B2D7-7301A5EC864F}" srcId="{E44E2535-6190-4821-9199-87038B287E10}" destId="{B5019489-3CFC-4709-8A35-D7255162F155}" srcOrd="2" destOrd="0" parTransId="{FABE8CC8-5BC5-4C9D-9CD5-049CBB1D98C3}" sibTransId="{EA0BA0AA-EBA2-4FCE-84D0-B0ED5611FEF6}"/>
    <dgm:cxn modelId="{275227D2-8572-4895-85BE-2A1EBFD71B20}" type="presOf" srcId="{6484CF23-4F35-4430-A3BE-535C80D873CB}" destId="{E66F08ED-9932-43D7-8F99-3E98FE316DD2}" srcOrd="0" destOrd="0" presId="urn:microsoft.com/office/officeart/2005/8/layout/vList2"/>
    <dgm:cxn modelId="{43BD9BDF-4469-4B78-AC50-D18D8637FE4F}" type="presOf" srcId="{E31306B5-8943-4FBA-ADF7-4E7CF3C269E9}" destId="{1BB47B88-E5C9-4164-9E25-3F67B460346B}" srcOrd="0" destOrd="0" presId="urn:microsoft.com/office/officeart/2005/8/layout/vList2"/>
    <dgm:cxn modelId="{85A18BEA-3E5F-4E32-BFA7-6C5C20545738}" type="presOf" srcId="{99D3BBD5-1A49-4F48-B310-02360A6EDE37}" destId="{69298965-0AB7-4FCB-9849-701FD6CF7083}" srcOrd="0" destOrd="0" presId="urn:microsoft.com/office/officeart/2005/8/layout/vList2"/>
    <dgm:cxn modelId="{5706B8DE-B7ED-4F20-9061-6D2410C84893}" type="presParOf" srcId="{1BBD15A0-52C6-4658-BCBC-8EF3A20AFA3C}" destId="{1BB47B88-E5C9-4164-9E25-3F67B460346B}" srcOrd="0" destOrd="0" presId="urn:microsoft.com/office/officeart/2005/8/layout/vList2"/>
    <dgm:cxn modelId="{30207972-57E1-4545-A05B-8BACE4C0E504}" type="presParOf" srcId="{1BBD15A0-52C6-4658-BCBC-8EF3A20AFA3C}" destId="{8920AE5A-D319-4A7A-A80B-907740674CEF}" srcOrd="1" destOrd="0" presId="urn:microsoft.com/office/officeart/2005/8/layout/vList2"/>
    <dgm:cxn modelId="{9C1664CC-BFE6-4733-8732-E2B2EDBA7254}" type="presParOf" srcId="{1BBD15A0-52C6-4658-BCBC-8EF3A20AFA3C}" destId="{E66F08ED-9932-43D7-8F99-3E98FE316DD2}" srcOrd="2" destOrd="0" presId="urn:microsoft.com/office/officeart/2005/8/layout/vList2"/>
    <dgm:cxn modelId="{DC6228B3-7961-4461-B1DF-7BD6B7953F90}" type="presParOf" srcId="{1BBD15A0-52C6-4658-BCBC-8EF3A20AFA3C}" destId="{9766658A-92C4-4523-8BE4-5C3F33324777}" srcOrd="3" destOrd="0" presId="urn:microsoft.com/office/officeart/2005/8/layout/vList2"/>
    <dgm:cxn modelId="{32881992-BE48-4F23-AA88-2AC019D46052}" type="presParOf" srcId="{1BBD15A0-52C6-4658-BCBC-8EF3A20AFA3C}" destId="{A8FE60D0-EBBE-4466-8C4F-FF383C3EE880}" srcOrd="4" destOrd="0" presId="urn:microsoft.com/office/officeart/2005/8/layout/vList2"/>
    <dgm:cxn modelId="{50259B0F-557B-4FB9-94CE-161C4FA92A9C}" type="presParOf" srcId="{1BBD15A0-52C6-4658-BCBC-8EF3A20AFA3C}" destId="{B88166FE-07CC-4190-8D8D-DFB961F46183}" srcOrd="5" destOrd="0" presId="urn:microsoft.com/office/officeart/2005/8/layout/vList2"/>
    <dgm:cxn modelId="{E3EEFC37-534E-4699-8173-277496FB1A94}" type="presParOf" srcId="{1BBD15A0-52C6-4658-BCBC-8EF3A20AFA3C}" destId="{69298965-0AB7-4FCB-9849-701FD6CF708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E1EAD3-1755-4861-ACF1-05CDDCAD346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70C032D-D528-490E-BC52-DDEF560CACFD}">
      <dgm:prSet/>
      <dgm:spPr>
        <a:solidFill>
          <a:srgbClr val="005595"/>
        </a:solidFill>
      </dgm:spPr>
      <dgm:t>
        <a:bodyPr/>
        <a:lstStyle/>
        <a:p>
          <a:r>
            <a:rPr lang="en-US" dirty="0"/>
            <a:t>Overview of Healthy Families implementation area</a:t>
          </a:r>
        </a:p>
      </dgm:t>
    </dgm:pt>
    <dgm:pt modelId="{C349F7C3-38A5-4DF5-AFF9-2B63F6399687}" type="parTrans" cxnId="{ADFF3C5E-15D5-49FF-92F2-35B55F125D65}">
      <dgm:prSet/>
      <dgm:spPr/>
      <dgm:t>
        <a:bodyPr/>
        <a:lstStyle/>
        <a:p>
          <a:endParaRPr lang="en-US"/>
        </a:p>
      </dgm:t>
    </dgm:pt>
    <dgm:pt modelId="{1473FD89-8D86-42B2-BDE2-B397C1F2DBF4}" type="sibTrans" cxnId="{ADFF3C5E-15D5-49FF-92F2-35B55F125D65}">
      <dgm:prSet/>
      <dgm:spPr/>
      <dgm:t>
        <a:bodyPr/>
        <a:lstStyle/>
        <a:p>
          <a:endParaRPr lang="en-US"/>
        </a:p>
      </dgm:t>
    </dgm:pt>
    <dgm:pt modelId="{DC32F24C-3EB7-45EA-9135-2FBCF2BF4049}">
      <dgm:prSet/>
      <dgm:spPr>
        <a:solidFill>
          <a:srgbClr val="005595"/>
        </a:solidFill>
      </dgm:spPr>
      <dgm:t>
        <a:bodyPr/>
        <a:lstStyle/>
        <a:p>
          <a:r>
            <a:rPr lang="en-US" dirty="0"/>
            <a:t>Moving forward together –</a:t>
          </a:r>
        </a:p>
        <a:p>
          <a:r>
            <a:rPr lang="en-US" dirty="0"/>
            <a:t> Breakout rooms for relationship building and dialogue</a:t>
          </a:r>
        </a:p>
      </dgm:t>
    </dgm:pt>
    <dgm:pt modelId="{E3F75D7C-1771-4716-A86C-D50C95FE5613}" type="parTrans" cxnId="{3768640D-8CD4-439A-9539-39E28CE63E5F}">
      <dgm:prSet/>
      <dgm:spPr/>
      <dgm:t>
        <a:bodyPr/>
        <a:lstStyle/>
        <a:p>
          <a:endParaRPr lang="en-US"/>
        </a:p>
      </dgm:t>
    </dgm:pt>
    <dgm:pt modelId="{9D7AFE4D-1124-4EF8-AE88-79483A8BB9F8}" type="sibTrans" cxnId="{3768640D-8CD4-439A-9539-39E28CE63E5F}">
      <dgm:prSet/>
      <dgm:spPr/>
      <dgm:t>
        <a:bodyPr/>
        <a:lstStyle/>
        <a:p>
          <a:endParaRPr lang="en-US"/>
        </a:p>
      </dgm:t>
    </dgm:pt>
    <dgm:pt modelId="{0204031F-BCCF-4850-8DB2-37954A4F7E85}">
      <dgm:prSet/>
      <dgm:spPr>
        <a:solidFill>
          <a:srgbClr val="005595"/>
        </a:solidFill>
      </dgm:spPr>
      <dgm:t>
        <a:bodyPr/>
        <a:lstStyle/>
        <a:p>
          <a:r>
            <a:rPr lang="en-US" sz="1700" kern="1200" dirty="0"/>
            <a:t>Examples of HTO in action</a:t>
          </a:r>
        </a:p>
      </dgm:t>
    </dgm:pt>
    <dgm:pt modelId="{EA6DE94A-3DA4-4F10-855B-AA20AB741807}" type="parTrans" cxnId="{DDC9A967-5AEC-4B91-93E0-26541FFCB14C}">
      <dgm:prSet/>
      <dgm:spPr/>
      <dgm:t>
        <a:bodyPr/>
        <a:lstStyle/>
        <a:p>
          <a:endParaRPr lang="en-US"/>
        </a:p>
      </dgm:t>
    </dgm:pt>
    <dgm:pt modelId="{3FFBB8F4-0F77-40BA-B1DF-7D34F40500FD}" type="sibTrans" cxnId="{DDC9A967-5AEC-4B91-93E0-26541FFCB14C}">
      <dgm:prSet/>
      <dgm:spPr/>
      <dgm:t>
        <a:bodyPr/>
        <a:lstStyle/>
        <a:p>
          <a:endParaRPr lang="en-US"/>
        </a:p>
      </dgm:t>
    </dgm:pt>
    <dgm:pt modelId="{53AF6C15-4441-461C-8C06-1C259AAB6703}" type="pres">
      <dgm:prSet presAssocID="{76E1EAD3-1755-4861-ACF1-05CDDCAD346C}" presName="CompostProcess" presStyleCnt="0">
        <dgm:presLayoutVars>
          <dgm:dir/>
          <dgm:resizeHandles val="exact"/>
        </dgm:presLayoutVars>
      </dgm:prSet>
      <dgm:spPr/>
    </dgm:pt>
    <dgm:pt modelId="{0EA1DCE6-AF36-43A9-84EC-C92DE97A0BF7}" type="pres">
      <dgm:prSet presAssocID="{76E1EAD3-1755-4861-ACF1-05CDDCAD346C}" presName="arrow" presStyleLbl="bgShp" presStyleIdx="0" presStyleCnt="1"/>
      <dgm:spPr/>
    </dgm:pt>
    <dgm:pt modelId="{1EE20793-4351-4F6B-B10B-A528D865FFB6}" type="pres">
      <dgm:prSet presAssocID="{76E1EAD3-1755-4861-ACF1-05CDDCAD346C}" presName="linearProcess" presStyleCnt="0"/>
      <dgm:spPr/>
    </dgm:pt>
    <dgm:pt modelId="{5284B665-A4B8-4893-88C8-2414A6CD6EC1}" type="pres">
      <dgm:prSet presAssocID="{570C032D-D528-490E-BC52-DDEF560CACFD}" presName="textNode" presStyleLbl="node1" presStyleIdx="0" presStyleCnt="3">
        <dgm:presLayoutVars>
          <dgm:bulletEnabled val="1"/>
        </dgm:presLayoutVars>
      </dgm:prSet>
      <dgm:spPr/>
    </dgm:pt>
    <dgm:pt modelId="{6BF08EF6-C90C-4F4C-80D6-830E3572E91F}" type="pres">
      <dgm:prSet presAssocID="{1473FD89-8D86-42B2-BDE2-B397C1F2DBF4}" presName="sibTrans" presStyleCnt="0"/>
      <dgm:spPr/>
    </dgm:pt>
    <dgm:pt modelId="{79D3CD22-5669-4742-B947-1DFDF81DB6A6}" type="pres">
      <dgm:prSet presAssocID="{DC32F24C-3EB7-45EA-9135-2FBCF2BF4049}" presName="textNode" presStyleLbl="node1" presStyleIdx="1" presStyleCnt="3" custLinFactX="100976" custLinFactNeighborX="200000" custLinFactNeighborY="-2246">
        <dgm:presLayoutVars>
          <dgm:bulletEnabled val="1"/>
        </dgm:presLayoutVars>
      </dgm:prSet>
      <dgm:spPr/>
    </dgm:pt>
    <dgm:pt modelId="{8B8064C8-634E-43DC-8541-6EAF9568D690}" type="pres">
      <dgm:prSet presAssocID="{9D7AFE4D-1124-4EF8-AE88-79483A8BB9F8}" presName="sibTrans" presStyleCnt="0"/>
      <dgm:spPr/>
    </dgm:pt>
    <dgm:pt modelId="{BE50C1C1-F3B4-41E5-9A89-0F17400C0E66}" type="pres">
      <dgm:prSet presAssocID="{0204031F-BCCF-4850-8DB2-37954A4F7E85}" presName="textNode" presStyleLbl="node1" presStyleIdx="2" presStyleCnt="3" custLinFactX="-96965" custLinFactNeighborX="-100000" custLinFactNeighborY="2034">
        <dgm:presLayoutVars>
          <dgm:bulletEnabled val="1"/>
        </dgm:presLayoutVars>
      </dgm:prSet>
      <dgm:spPr/>
    </dgm:pt>
  </dgm:ptLst>
  <dgm:cxnLst>
    <dgm:cxn modelId="{3768640D-8CD4-439A-9539-39E28CE63E5F}" srcId="{76E1EAD3-1755-4861-ACF1-05CDDCAD346C}" destId="{DC32F24C-3EB7-45EA-9135-2FBCF2BF4049}" srcOrd="1" destOrd="0" parTransId="{E3F75D7C-1771-4716-A86C-D50C95FE5613}" sibTransId="{9D7AFE4D-1124-4EF8-AE88-79483A8BB9F8}"/>
    <dgm:cxn modelId="{ADFF3C5E-15D5-49FF-92F2-35B55F125D65}" srcId="{76E1EAD3-1755-4861-ACF1-05CDDCAD346C}" destId="{570C032D-D528-490E-BC52-DDEF560CACFD}" srcOrd="0" destOrd="0" parTransId="{C349F7C3-38A5-4DF5-AFF9-2B63F6399687}" sibTransId="{1473FD89-8D86-42B2-BDE2-B397C1F2DBF4}"/>
    <dgm:cxn modelId="{DDC9A967-5AEC-4B91-93E0-26541FFCB14C}" srcId="{76E1EAD3-1755-4861-ACF1-05CDDCAD346C}" destId="{0204031F-BCCF-4850-8DB2-37954A4F7E85}" srcOrd="2" destOrd="0" parTransId="{EA6DE94A-3DA4-4F10-855B-AA20AB741807}" sibTransId="{3FFBB8F4-0F77-40BA-B1DF-7D34F40500FD}"/>
    <dgm:cxn modelId="{6B4125AA-2052-4E56-9DB2-C8F17B666D22}" type="presOf" srcId="{DC32F24C-3EB7-45EA-9135-2FBCF2BF4049}" destId="{79D3CD22-5669-4742-B947-1DFDF81DB6A6}" srcOrd="0" destOrd="0" presId="urn:microsoft.com/office/officeart/2005/8/layout/hProcess9"/>
    <dgm:cxn modelId="{649F45C5-ACBA-4412-88DB-1AFD04598D5F}" type="presOf" srcId="{76E1EAD3-1755-4861-ACF1-05CDDCAD346C}" destId="{53AF6C15-4441-461C-8C06-1C259AAB6703}" srcOrd="0" destOrd="0" presId="urn:microsoft.com/office/officeart/2005/8/layout/hProcess9"/>
    <dgm:cxn modelId="{1FAA86EA-A8ED-4018-A155-875E0CA0FD1C}" type="presOf" srcId="{570C032D-D528-490E-BC52-DDEF560CACFD}" destId="{5284B665-A4B8-4893-88C8-2414A6CD6EC1}" srcOrd="0" destOrd="0" presId="urn:microsoft.com/office/officeart/2005/8/layout/hProcess9"/>
    <dgm:cxn modelId="{A7F42EFE-586F-4B7A-BF3D-3F7B9A840B6C}" type="presOf" srcId="{0204031F-BCCF-4850-8DB2-37954A4F7E85}" destId="{BE50C1C1-F3B4-41E5-9A89-0F17400C0E66}" srcOrd="0" destOrd="0" presId="urn:microsoft.com/office/officeart/2005/8/layout/hProcess9"/>
    <dgm:cxn modelId="{74B0982D-4C3B-49F8-9DBB-057462CA16B0}" type="presParOf" srcId="{53AF6C15-4441-461C-8C06-1C259AAB6703}" destId="{0EA1DCE6-AF36-43A9-84EC-C92DE97A0BF7}" srcOrd="0" destOrd="0" presId="urn:microsoft.com/office/officeart/2005/8/layout/hProcess9"/>
    <dgm:cxn modelId="{01FCED36-776F-456A-9F88-C24EEAFA7798}" type="presParOf" srcId="{53AF6C15-4441-461C-8C06-1C259AAB6703}" destId="{1EE20793-4351-4F6B-B10B-A528D865FFB6}" srcOrd="1" destOrd="0" presId="urn:microsoft.com/office/officeart/2005/8/layout/hProcess9"/>
    <dgm:cxn modelId="{44C0D5B2-F735-4CFB-BD9C-B0B2CA9056EC}" type="presParOf" srcId="{1EE20793-4351-4F6B-B10B-A528D865FFB6}" destId="{5284B665-A4B8-4893-88C8-2414A6CD6EC1}" srcOrd="0" destOrd="0" presId="urn:microsoft.com/office/officeart/2005/8/layout/hProcess9"/>
    <dgm:cxn modelId="{AD0588FF-FF2E-49D2-BC09-ED00C1FE67C5}" type="presParOf" srcId="{1EE20793-4351-4F6B-B10B-A528D865FFB6}" destId="{6BF08EF6-C90C-4F4C-80D6-830E3572E91F}" srcOrd="1" destOrd="0" presId="urn:microsoft.com/office/officeart/2005/8/layout/hProcess9"/>
    <dgm:cxn modelId="{E03093F1-698B-4EE5-886B-E0B36BC25404}" type="presParOf" srcId="{1EE20793-4351-4F6B-B10B-A528D865FFB6}" destId="{79D3CD22-5669-4742-B947-1DFDF81DB6A6}" srcOrd="2" destOrd="0" presId="urn:microsoft.com/office/officeart/2005/8/layout/hProcess9"/>
    <dgm:cxn modelId="{A968B86D-67D9-41F5-B162-518142DEC759}" type="presParOf" srcId="{1EE20793-4351-4F6B-B10B-A528D865FFB6}" destId="{8B8064C8-634E-43DC-8541-6EAF9568D690}" srcOrd="3" destOrd="0" presId="urn:microsoft.com/office/officeart/2005/8/layout/hProcess9"/>
    <dgm:cxn modelId="{AF75D333-41BD-43A0-A022-72CD0933BD1E}" type="presParOf" srcId="{1EE20793-4351-4F6B-B10B-A528D865FFB6}" destId="{BE50C1C1-F3B4-41E5-9A89-0F17400C0E6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47B88-E5C9-4164-9E25-3F67B460346B}">
      <dsp:nvSpPr>
        <dsp:cNvPr id="0" name=""/>
        <dsp:cNvSpPr/>
      </dsp:nvSpPr>
      <dsp:spPr>
        <a:xfrm>
          <a:off x="0" y="524879"/>
          <a:ext cx="8429624" cy="888030"/>
        </a:xfrm>
        <a:prstGeom prst="roundRect">
          <a:avLst/>
        </a:prstGeom>
        <a:solidFill>
          <a:srgbClr val="0055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Advance health equity through increased coordination and alignment of health improvement planning and implementation</a:t>
          </a:r>
        </a:p>
      </dsp:txBody>
      <dsp:txXfrm>
        <a:off x="43350" y="568229"/>
        <a:ext cx="8342924" cy="801330"/>
      </dsp:txXfrm>
    </dsp:sp>
    <dsp:sp modelId="{E66F08ED-9932-43D7-8F99-3E98FE316DD2}">
      <dsp:nvSpPr>
        <dsp:cNvPr id="0" name=""/>
        <dsp:cNvSpPr/>
      </dsp:nvSpPr>
      <dsp:spPr>
        <a:xfrm>
          <a:off x="0" y="1479149"/>
          <a:ext cx="8429624" cy="888030"/>
        </a:xfrm>
        <a:prstGeom prst="roundRect">
          <a:avLst/>
        </a:prstGeom>
        <a:solidFill>
          <a:srgbClr val="E57E0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Overview of HTO strategies and potential activities, by implementation area</a:t>
          </a:r>
        </a:p>
      </dsp:txBody>
      <dsp:txXfrm>
        <a:off x="43350" y="1522499"/>
        <a:ext cx="8342924" cy="801330"/>
      </dsp:txXfrm>
    </dsp:sp>
    <dsp:sp modelId="{A8FE60D0-EBBE-4466-8C4F-FF383C3EE880}">
      <dsp:nvSpPr>
        <dsp:cNvPr id="0" name=""/>
        <dsp:cNvSpPr/>
      </dsp:nvSpPr>
      <dsp:spPr>
        <a:xfrm>
          <a:off x="0" y="2433420"/>
          <a:ext cx="8429624" cy="888030"/>
        </a:xfrm>
        <a:prstGeom prst="roundRect">
          <a:avLst/>
        </a:prstGeom>
        <a:solidFill>
          <a:srgbClr val="0055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Connect with others across the state doing similar work to identify next steps</a:t>
          </a:r>
        </a:p>
      </dsp:txBody>
      <dsp:txXfrm>
        <a:off x="43350" y="2476770"/>
        <a:ext cx="8342924" cy="801330"/>
      </dsp:txXfrm>
    </dsp:sp>
    <dsp:sp modelId="{69298965-0AB7-4FCB-9849-701FD6CF7083}">
      <dsp:nvSpPr>
        <dsp:cNvPr id="0" name=""/>
        <dsp:cNvSpPr/>
      </dsp:nvSpPr>
      <dsp:spPr>
        <a:xfrm>
          <a:off x="0" y="3387690"/>
          <a:ext cx="8429624" cy="888030"/>
        </a:xfrm>
        <a:prstGeom prst="roundRect">
          <a:avLst/>
        </a:prstGeom>
        <a:solidFill>
          <a:srgbClr val="E57E0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Showcase examples of work in progress</a:t>
          </a:r>
        </a:p>
      </dsp:txBody>
      <dsp:txXfrm>
        <a:off x="43350" y="3431040"/>
        <a:ext cx="8342924" cy="801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1DCE6-AF36-43A9-84EC-C92DE97A0BF7}">
      <dsp:nvSpPr>
        <dsp:cNvPr id="0" name=""/>
        <dsp:cNvSpPr/>
      </dsp:nvSpPr>
      <dsp:spPr>
        <a:xfrm>
          <a:off x="662939" y="0"/>
          <a:ext cx="7513320" cy="456247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84B665-A4B8-4893-88C8-2414A6CD6EC1}">
      <dsp:nvSpPr>
        <dsp:cNvPr id="0" name=""/>
        <dsp:cNvSpPr/>
      </dsp:nvSpPr>
      <dsp:spPr>
        <a:xfrm>
          <a:off x="299531" y="1368742"/>
          <a:ext cx="2651760" cy="1824989"/>
        </a:xfrm>
        <a:prstGeom prst="roundRect">
          <a:avLst/>
        </a:prstGeom>
        <a:solidFill>
          <a:srgbClr val="0055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Overview of Healthy Families implementation area</a:t>
          </a:r>
        </a:p>
      </dsp:txBody>
      <dsp:txXfrm>
        <a:off x="388620" y="1457831"/>
        <a:ext cx="2473582" cy="1646811"/>
      </dsp:txXfrm>
    </dsp:sp>
    <dsp:sp modelId="{79D3CD22-5669-4742-B947-1DFDF81DB6A6}">
      <dsp:nvSpPr>
        <dsp:cNvPr id="0" name=""/>
        <dsp:cNvSpPr/>
      </dsp:nvSpPr>
      <dsp:spPr>
        <a:xfrm>
          <a:off x="6056218" y="1327752"/>
          <a:ext cx="2651760" cy="1824989"/>
        </a:xfrm>
        <a:prstGeom prst="roundRect">
          <a:avLst/>
        </a:prstGeom>
        <a:solidFill>
          <a:srgbClr val="0055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Moving forward together –</a:t>
          </a:r>
        </a:p>
        <a:p>
          <a:pPr marL="0" lvl="0" indent="0" algn="ctr" defTabSz="889000">
            <a:lnSpc>
              <a:spcPct val="90000"/>
            </a:lnSpc>
            <a:spcBef>
              <a:spcPct val="0"/>
            </a:spcBef>
            <a:spcAft>
              <a:spcPct val="35000"/>
            </a:spcAft>
            <a:buNone/>
          </a:pPr>
          <a:r>
            <a:rPr lang="en-US" sz="2000" kern="1200" dirty="0"/>
            <a:t> Breakout rooms for relationship building and dialogue</a:t>
          </a:r>
        </a:p>
      </dsp:txBody>
      <dsp:txXfrm>
        <a:off x="6145307" y="1416841"/>
        <a:ext cx="2473582" cy="1646811"/>
      </dsp:txXfrm>
    </dsp:sp>
    <dsp:sp modelId="{BE50C1C1-F3B4-41E5-9A89-0F17400C0E66}">
      <dsp:nvSpPr>
        <dsp:cNvPr id="0" name=""/>
        <dsp:cNvSpPr/>
      </dsp:nvSpPr>
      <dsp:spPr>
        <a:xfrm>
          <a:off x="3174200" y="1405862"/>
          <a:ext cx="2651760" cy="1824989"/>
        </a:xfrm>
        <a:prstGeom prst="roundRect">
          <a:avLst/>
        </a:prstGeom>
        <a:solidFill>
          <a:srgbClr val="0055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Examples of HTO in action</a:t>
          </a:r>
        </a:p>
      </dsp:txBody>
      <dsp:txXfrm>
        <a:off x="3263289" y="1494951"/>
        <a:ext cx="2473582" cy="164681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6725"/>
          </a:xfrm>
          <a:prstGeom prst="rect">
            <a:avLst/>
          </a:prstGeom>
        </p:spPr>
        <p:txBody>
          <a:bodyPr vert="horz" lIns="92291" tIns="46145" rIns="92291" bIns="46145" rtlCol="0"/>
          <a:lstStyle>
            <a:lvl1pPr algn="l">
              <a:defRPr sz="1300">
                <a:latin typeface="Times" panose="02020603050405020304" pitchFamily="18" charset="0"/>
              </a:defRPr>
            </a:lvl1pPr>
          </a:lstStyle>
          <a:p>
            <a:pPr>
              <a:defRPr/>
            </a:pPr>
            <a:endParaRPr lang="en-US"/>
          </a:p>
        </p:txBody>
      </p:sp>
      <p:sp>
        <p:nvSpPr>
          <p:cNvPr id="3" name="Date Placeholder 2"/>
          <p:cNvSpPr>
            <a:spLocks noGrp="1"/>
          </p:cNvSpPr>
          <p:nvPr>
            <p:ph type="dt" sz="quarter" idx="1"/>
          </p:nvPr>
        </p:nvSpPr>
        <p:spPr>
          <a:xfrm>
            <a:off x="3884613" y="2"/>
            <a:ext cx="2971800" cy="466725"/>
          </a:xfrm>
          <a:prstGeom prst="rect">
            <a:avLst/>
          </a:prstGeom>
        </p:spPr>
        <p:txBody>
          <a:bodyPr vert="horz" lIns="92291" tIns="46145" rIns="92291" bIns="46145" rtlCol="0"/>
          <a:lstStyle>
            <a:lvl1pPr algn="r">
              <a:defRPr sz="1300">
                <a:latin typeface="Times" panose="02020603050405020304" pitchFamily="18" charset="0"/>
              </a:defRPr>
            </a:lvl1pPr>
          </a:lstStyle>
          <a:p>
            <a:pPr>
              <a:defRPr/>
            </a:pPr>
            <a:fld id="{049A4977-3197-4F2C-820F-B21565547D41}" type="datetimeFigureOut">
              <a:rPr lang="en-US"/>
              <a:pPr>
                <a:defRPr/>
              </a:pPr>
              <a:t>11/9/2021</a:t>
            </a:fld>
            <a:endParaRPr lang="en-US"/>
          </a:p>
        </p:txBody>
      </p:sp>
      <p:sp>
        <p:nvSpPr>
          <p:cNvPr id="4" name="Footer Placeholder 3"/>
          <p:cNvSpPr>
            <a:spLocks noGrp="1"/>
          </p:cNvSpPr>
          <p:nvPr>
            <p:ph type="ftr" sz="quarter" idx="2"/>
          </p:nvPr>
        </p:nvSpPr>
        <p:spPr>
          <a:xfrm>
            <a:off x="0" y="8829677"/>
            <a:ext cx="2971800" cy="466725"/>
          </a:xfrm>
          <a:prstGeom prst="rect">
            <a:avLst/>
          </a:prstGeom>
        </p:spPr>
        <p:txBody>
          <a:bodyPr vert="horz" lIns="92291" tIns="46145" rIns="92291" bIns="46145" rtlCol="0" anchor="b"/>
          <a:lstStyle>
            <a:lvl1pPr algn="l">
              <a:defRPr sz="1300">
                <a:latin typeface="Times" panose="02020603050405020304" pitchFamily="18" charset="0"/>
              </a:defRPr>
            </a:lvl1pPr>
          </a:lstStyle>
          <a:p>
            <a:pPr>
              <a:defRPr/>
            </a:pPr>
            <a:endParaRPr lang="en-US"/>
          </a:p>
        </p:txBody>
      </p:sp>
      <p:sp>
        <p:nvSpPr>
          <p:cNvPr id="5" name="Slide Number Placeholder 4"/>
          <p:cNvSpPr>
            <a:spLocks noGrp="1"/>
          </p:cNvSpPr>
          <p:nvPr>
            <p:ph type="sldNum" sz="quarter" idx="3"/>
          </p:nvPr>
        </p:nvSpPr>
        <p:spPr>
          <a:xfrm>
            <a:off x="3884613" y="8829677"/>
            <a:ext cx="2971800" cy="466725"/>
          </a:xfrm>
          <a:prstGeom prst="rect">
            <a:avLst/>
          </a:prstGeom>
        </p:spPr>
        <p:txBody>
          <a:bodyPr vert="horz" lIns="92291" tIns="46145" rIns="92291" bIns="46145" rtlCol="0" anchor="b"/>
          <a:lstStyle>
            <a:lvl1pPr algn="r">
              <a:defRPr sz="1300">
                <a:latin typeface="Times" panose="02020603050405020304" pitchFamily="18" charset="0"/>
              </a:defRPr>
            </a:lvl1pPr>
          </a:lstStyle>
          <a:p>
            <a:pPr>
              <a:defRPr/>
            </a:pPr>
            <a:fld id="{AC13D62F-E2ED-43B4-8AE4-976B7BAD3B62}" type="slidenum">
              <a:rPr lang="en-US"/>
              <a:pPr>
                <a:defRPr/>
              </a:pPr>
              <a:t>‹#›</a:t>
            </a:fld>
            <a:endParaRPr lang="en-US"/>
          </a:p>
        </p:txBody>
      </p:sp>
    </p:spTree>
    <p:extLst>
      <p:ext uri="{BB962C8B-B14F-4D97-AF65-F5344CB8AC3E}">
        <p14:creationId xmlns:p14="http://schemas.microsoft.com/office/powerpoint/2010/main" val="17897308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t" anchorCtr="0" compatLnSpc="1">
            <a:prstTxWarp prst="textNoShape">
              <a:avLst/>
            </a:prstTxWarp>
          </a:bodyPr>
          <a:lstStyle>
            <a:lvl1pPr>
              <a:defRPr sz="1300"/>
            </a:lvl1pPr>
          </a:lstStyle>
          <a:p>
            <a:pPr>
              <a:defRPr/>
            </a:pPr>
            <a:endParaRPr lang="en-US" altLang="en-US"/>
          </a:p>
        </p:txBody>
      </p:sp>
      <p:sp>
        <p:nvSpPr>
          <p:cNvPr id="10243" name="Rectangle 3"/>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t" anchorCtr="0" compatLnSpc="1">
            <a:prstTxWarp prst="textNoShape">
              <a:avLst/>
            </a:prstTxWarp>
          </a:bodyPr>
          <a:lstStyle>
            <a:lvl1pPr algn="r">
              <a:defRPr sz="130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10245" name="Rectangle 5"/>
          <p:cNvSpPr>
            <a:spLocks noGrp="1" noChangeArrowheads="1"/>
          </p:cNvSpPr>
          <p:nvPr>
            <p:ph type="body" sz="quarter" idx="3"/>
          </p:nvPr>
        </p:nvSpPr>
        <p:spPr bwMode="auto">
          <a:xfrm>
            <a:off x="685800" y="4416427"/>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0246" name="Rectangle 6"/>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b" anchorCtr="0" compatLnSpc="1">
            <a:prstTxWarp prst="textNoShape">
              <a:avLst/>
            </a:prstTxWarp>
          </a:bodyPr>
          <a:lstStyle>
            <a:lvl1pPr>
              <a:defRPr sz="1300"/>
            </a:lvl1pPr>
          </a:lstStyle>
          <a:p>
            <a:pPr>
              <a:defRPr/>
            </a:pPr>
            <a:endParaRPr lang="en-US" altLang="en-US"/>
          </a:p>
        </p:txBody>
      </p:sp>
      <p:sp>
        <p:nvSpPr>
          <p:cNvPr id="10247" name="Rectangle 7"/>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91" tIns="46145" rIns="92291" bIns="46145" numCol="1" anchor="b" anchorCtr="0" compatLnSpc="1">
            <a:prstTxWarp prst="textNoShape">
              <a:avLst/>
            </a:prstTxWarp>
          </a:bodyPr>
          <a:lstStyle>
            <a:lvl1pPr algn="r">
              <a:defRPr sz="1300"/>
            </a:lvl1pPr>
          </a:lstStyle>
          <a:p>
            <a:pPr>
              <a:defRPr/>
            </a:pPr>
            <a:fld id="{B52636F8-B02A-44C1-83FB-30C73E61C9BE}" type="slidenum">
              <a:rPr lang="en-US" altLang="en-US"/>
              <a:pPr>
                <a:defRPr/>
              </a:pPr>
              <a:t>‹#›</a:t>
            </a:fld>
            <a:endParaRPr lang="en-US" altLang="en-US"/>
          </a:p>
        </p:txBody>
      </p:sp>
    </p:spTree>
    <p:extLst>
      <p:ext uri="{BB962C8B-B14F-4D97-AF65-F5344CB8AC3E}">
        <p14:creationId xmlns:p14="http://schemas.microsoft.com/office/powerpoint/2010/main" val="261057039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ptionedtext.com/client/event.aspx?CustomerID=2697&amp;EventID=4775297"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captionedtext.com/client/event.aspx?CustomerID=2697&amp;EventID=4775296"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urldefense.com/v3/__https:/www.youtube.com/watch?v=Z3PIQKTsrQU__;!!OxGzbBZ6!JP9IMJC4aLuN0HZveTG5x_T9uOoFlMSvpoFMWxjVzPcB_O87vL5NROitTLi1_86mKYdc3MQuDYttPQ$"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DD9FDDA-0F13-4332-BF12-D09A9A7E778A}"/>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CB3ECB3D-E1D2-4218-B53D-EC8BE9CC1B62}"/>
              </a:ext>
            </a:extLst>
          </p:cNvPr>
          <p:cNvSpPr>
            <a:spLocks noGrp="1" noChangeArrowheads="1"/>
          </p:cNvSpPr>
          <p:nvPr>
            <p:ph type="body" idx="1"/>
          </p:nvPr>
        </p:nvSpPr>
        <p:spPr>
          <a:noFill/>
        </p:spPr>
        <p:txBody>
          <a:bodyPr/>
          <a:lstStyle/>
          <a:p>
            <a:r>
              <a:rPr lang="en-US" altLang="en-US" sz="1200" dirty="0"/>
              <a:t>Good afternoon everyone. Welcome to our fourth HTO in action event.  We’re thrilled to have you join us at this series of events we’re convening around Healthier Together Oregon – our State Health Improvement Plan. . Today we’ll be digging into the implementation area of Healthy Families.</a:t>
            </a:r>
          </a:p>
          <a:p>
            <a:endParaRPr lang="en-US" altLang="en-US" sz="1200" dirty="0"/>
          </a:p>
          <a:p>
            <a:r>
              <a:rPr lang="en-US" altLang="en-US" sz="1200" dirty="0"/>
              <a:t>Before we begin, a few house keeping items.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Please ensure your lines are muted for the duration of the event.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Cameras on or off</a:t>
            </a:r>
          </a:p>
          <a:p>
            <a:r>
              <a:rPr lang="en-US" altLang="en-US" sz="1200" dirty="0"/>
              <a:t>Please introduce yourself in chat –name and pronouns and what brought you to today’s event.</a:t>
            </a:r>
          </a:p>
          <a:p>
            <a:r>
              <a:rPr lang="en-US" altLang="en-US" sz="1200" dirty="0"/>
              <a:t>We love an active chat!  Share information and thoughts/reactions/resources/make friends/ask questions/</a:t>
            </a:r>
          </a:p>
          <a:p>
            <a:r>
              <a:rPr lang="en-US" altLang="en-US" sz="1200" dirty="0"/>
              <a:t>Recorded meeting for sharing with exception of breakouts. Slides and link to recording will be sent after the event.</a:t>
            </a:r>
          </a:p>
          <a:p>
            <a:endParaRPr lang="en-US" altLang="en-US" sz="1200" dirty="0"/>
          </a:p>
          <a:p>
            <a:r>
              <a:rPr lang="en-US" altLang="en-US" sz="1200" dirty="0"/>
              <a:t>Liz/Heather – get intros started in chat. </a:t>
            </a:r>
          </a:p>
          <a:p>
            <a:endParaRPr lang="en-US" altLang="en-US" sz="1200" dirty="0"/>
          </a:p>
        </p:txBody>
      </p:sp>
      <p:sp>
        <p:nvSpPr>
          <p:cNvPr id="5124" name="Slide Number Placeholder 3">
            <a:extLst>
              <a:ext uri="{FF2B5EF4-FFF2-40B4-BE49-F238E27FC236}">
                <a16:creationId xmlns:a16="http://schemas.microsoft.com/office/drawing/2014/main" id="{5AA73FAF-8DAB-4B8A-9434-D05F835C8EFB}"/>
              </a:ext>
            </a:extLst>
          </p:cNvPr>
          <p:cNvSpPr>
            <a:spLocks noGrp="1"/>
          </p:cNvSpPr>
          <p:nvPr>
            <p:ph type="sldNum" sz="quarter" idx="5"/>
          </p:nvPr>
        </p:nvSpPr>
        <p:spPr>
          <a:noFill/>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FFF3634-92C0-4580-9E7F-24D6CE3B1F22}" type="slidenum">
              <a:rPr lang="en-US" altLang="en-US" sz="1200" smtClean="0"/>
              <a:pPr/>
              <a:t>1</a:t>
            </a:fld>
            <a:endParaRPr lang="en-US" altLang="en-US" sz="1200"/>
          </a:p>
        </p:txBody>
      </p:sp>
    </p:spTree>
    <p:extLst>
      <p:ext uri="{BB962C8B-B14F-4D97-AF65-F5344CB8AC3E}">
        <p14:creationId xmlns:p14="http://schemas.microsoft.com/office/powerpoint/2010/main" val="3092393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r>
              <a:rPr lang="en-US" altLang="en-US" sz="1200" dirty="0"/>
              <a:t>Christy – Strategies within the healthy families implementation are fall into three broad categories of work; childcare and caregiving, access to preventive services, and family resilience. </a:t>
            </a:r>
          </a:p>
        </p:txBody>
      </p:sp>
    </p:spTree>
    <p:extLst>
      <p:ext uri="{BB962C8B-B14F-4D97-AF65-F5344CB8AC3E}">
        <p14:creationId xmlns:p14="http://schemas.microsoft.com/office/powerpoint/2010/main" val="1859327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BC7E98C-D766-40BB-A589-F0BFB1EF19FB}"/>
              </a:ext>
            </a:extLst>
          </p:cNvPr>
          <p:cNvSpPr>
            <a:spLocks noGrp="1"/>
          </p:cNvSpPr>
          <p:nvPr>
            <p:ph type="body" idx="1"/>
          </p:nvPr>
        </p:nvSpPr>
        <p:spPr/>
        <p:txBody>
          <a:bodyPr/>
          <a:lstStyle/>
          <a:p>
            <a:r>
              <a:rPr lang="en-US" dirty="0"/>
              <a:t>There are two strategies related to early childhood and caregiving.   </a:t>
            </a:r>
          </a:p>
          <a:p>
            <a:endParaRPr lang="en-US" dirty="0"/>
          </a:p>
          <a:p>
            <a:r>
              <a:rPr lang="en-US" dirty="0"/>
              <a:t>#1 -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r>
              <a:rPr lang="en-US" altLang="en-US" sz="1200" dirty="0"/>
              <a:t>The 2</a:t>
            </a:r>
            <a:r>
              <a:rPr lang="en-US" altLang="en-US" sz="1200" baseline="30000" dirty="0"/>
              <a:t>nd</a:t>
            </a:r>
            <a:r>
              <a:rPr lang="en-US" altLang="en-US" sz="1200" dirty="0"/>
              <a:t> is…</a:t>
            </a:r>
          </a:p>
          <a:p>
            <a:pPr lvl="0"/>
            <a:endParaRPr lang="en-US" altLang="en-US" sz="1200" dirty="0"/>
          </a:p>
          <a:p>
            <a:pPr lvl="0"/>
            <a:r>
              <a:rPr lang="en-US" altLang="en-US" sz="1200" dirty="0"/>
              <a:t>You’ll hear more about the Family Connects program later on this event. </a:t>
            </a:r>
          </a:p>
        </p:txBody>
      </p:sp>
    </p:spTree>
    <p:extLst>
      <p:ext uri="{BB962C8B-B14F-4D97-AF65-F5344CB8AC3E}">
        <p14:creationId xmlns:p14="http://schemas.microsoft.com/office/powerpoint/2010/main" val="1566416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r>
              <a:rPr lang="en-US" altLang="en-US" sz="1200" dirty="0"/>
              <a:t>To learn more about these strategies and activities – here are some related links. If there are other resources you’d like to share from your community – please drop those in the chat.  </a:t>
            </a:r>
          </a:p>
          <a:p>
            <a:pPr lvl="0"/>
            <a:endParaRPr lang="en-US" altLang="en-US" sz="1200" dirty="0"/>
          </a:p>
          <a:p>
            <a:pPr lvl="0"/>
            <a:r>
              <a:rPr lang="en-US" altLang="en-US" sz="1200" dirty="0"/>
              <a:t>Links for chat:</a:t>
            </a:r>
          </a:p>
          <a:p>
            <a:pPr lvl="0"/>
            <a:r>
              <a:rPr lang="en-US" altLang="en-US" sz="1200" dirty="0"/>
              <a:t>https://www.familyconnectsoregon.org/</a:t>
            </a:r>
          </a:p>
          <a:p>
            <a:pPr lvl="0"/>
            <a:r>
              <a:rPr lang="en-US" altLang="en-US" sz="1200" dirty="0"/>
              <a:t>https://oregonearlylearning.com/raise-up-oregon</a:t>
            </a:r>
          </a:p>
          <a:p>
            <a:pPr lvl="0"/>
            <a:r>
              <a:rPr lang="en-US" altLang="en-US" sz="1200" dirty="0"/>
              <a:t>https://www.oregon.gov/dhs/assistance/child-care/Pages/index.aspx</a:t>
            </a:r>
          </a:p>
          <a:p>
            <a:pPr lvl="0"/>
            <a:r>
              <a:rPr lang="en-US" altLang="en-US" sz="1200" dirty="0"/>
              <a:t>https://familyforwardoregon.org/</a:t>
            </a:r>
          </a:p>
          <a:p>
            <a:pPr lvl="0"/>
            <a:r>
              <a:rPr lang="en-US" altLang="en-US" sz="1200" dirty="0"/>
              <a:t>https://www.oregonreliefnurseries.org/ourwork</a:t>
            </a:r>
          </a:p>
          <a:p>
            <a:pPr lvl="0"/>
            <a:r>
              <a:rPr lang="en-US" altLang="en-US" sz="1200" dirty="0"/>
              <a:t>https://www.multco.us/dchs/preschool-all</a:t>
            </a:r>
          </a:p>
          <a:p>
            <a:pPr lvl="0"/>
            <a:r>
              <a:rPr lang="en-US" altLang="en-US" sz="1200" dirty="0"/>
              <a:t>https://health.oregonstate.edu/early-learners/supply</a:t>
            </a:r>
          </a:p>
          <a:p>
            <a:pPr lvl="0"/>
            <a:r>
              <a:rPr lang="en-US" altLang="en-US" sz="1200" dirty="0"/>
              <a:t>https://davidmc.shinyapps.io/oregon-ece-app/</a:t>
            </a:r>
          </a:p>
        </p:txBody>
      </p:sp>
    </p:spTree>
    <p:extLst>
      <p:ext uri="{BB962C8B-B14F-4D97-AF65-F5344CB8AC3E}">
        <p14:creationId xmlns:p14="http://schemas.microsoft.com/office/powerpoint/2010/main" val="1744452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340D005-D391-4F38-BA11-57D2120141C1}"/>
              </a:ext>
            </a:extLst>
          </p:cNvPr>
          <p:cNvSpPr>
            <a:spLocks noGrp="1"/>
          </p:cNvSpPr>
          <p:nvPr>
            <p:ph type="body" idx="1"/>
          </p:nvPr>
        </p:nvSpPr>
        <p:spPr/>
        <p:txBody>
          <a:bodyPr/>
          <a:lstStyle/>
          <a:p>
            <a:r>
              <a:rPr lang="en-US" dirty="0"/>
              <a:t>The next set of strategies address family resilience.</a:t>
            </a:r>
          </a:p>
          <a:p>
            <a:endParaRPr lang="en-US" dirty="0"/>
          </a:p>
          <a:p>
            <a:r>
              <a:rPr lang="en-US" dirty="0"/>
              <a:t>Such as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r>
              <a:rPr lang="en-US" altLang="en-US" sz="1200" dirty="0"/>
              <a:t>This is really about the investments that the health care system can and are making  - namely CCOs and non profit hospitals – to address both the social needs and social determinants in their community.</a:t>
            </a:r>
          </a:p>
          <a:p>
            <a:pPr lvl="0"/>
            <a:endParaRPr lang="en-US" altLang="en-US" sz="1200" dirty="0"/>
          </a:p>
          <a:p>
            <a:pPr lvl="0"/>
            <a:endParaRPr lang="en-US" altLang="en-US" sz="1200" dirty="0"/>
          </a:p>
        </p:txBody>
      </p:sp>
    </p:spTree>
    <p:extLst>
      <p:ext uri="{BB962C8B-B14F-4D97-AF65-F5344CB8AC3E}">
        <p14:creationId xmlns:p14="http://schemas.microsoft.com/office/powerpoint/2010/main" val="3309700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58375E8-971A-4171-91BD-533825B002D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To learn more about these strategies and activities – here are some related links. If there are other resources you’d like to share from your community – please drop those in the chat.    You’ll be hearing more about the Family Preservation Project in a bit. </a:t>
            </a:r>
          </a:p>
          <a:p>
            <a:endParaRPr lang="en-US" dirty="0"/>
          </a:p>
          <a:p>
            <a:endParaRPr lang="en-US" dirty="0"/>
          </a:p>
          <a:p>
            <a:r>
              <a:rPr lang="en-US" dirty="0"/>
              <a:t>https://www.oregonalliance.org/</a:t>
            </a:r>
          </a:p>
          <a:p>
            <a:r>
              <a:rPr lang="en-US" dirty="0"/>
              <a:t>https://orparenting.org/</a:t>
            </a:r>
          </a:p>
          <a:p>
            <a:r>
              <a:rPr lang="en-US" dirty="0"/>
              <a:t>https://www.oregon.gov/oha/HPA/dsi-tc/Pages/Health-Related-Services.aspx</a:t>
            </a:r>
          </a:p>
          <a:p>
            <a:r>
              <a:rPr lang="en-US" dirty="0"/>
              <a:t>https://www.oregon.gov/oha/HPA/dsi-tc/Pages/SHARE.aspx</a:t>
            </a:r>
          </a:p>
          <a:p>
            <a:r>
              <a:rPr lang="en-US" dirty="0"/>
              <a:t>https://visual-data.dhsoha.state.or.us/t/OHA/views/CommunityBenefitDashboard/Welcome?:showAppBanner=false&amp;:display_count=n&amp;:showVizHome=n&amp;:origin=viz_share_link&amp;:isGuestRedirectFromVizportal=y&amp;:embed=y</a:t>
            </a:r>
          </a:p>
          <a:p>
            <a:r>
              <a:rPr lang="en-US" dirty="0"/>
              <a:t>https://oregon.providence.org/our-services/h/help-me-grow-oregon/</a:t>
            </a:r>
          </a:p>
          <a:p>
            <a:r>
              <a:rPr lang="en-US" dirty="0"/>
              <a:t>https://www.ywcapdx.org/what-we-do/family-preservation-project/</a:t>
            </a:r>
          </a:p>
          <a:p>
            <a:endParaRPr lang="en-US" dirty="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r>
              <a:rPr lang="en-US" altLang="en-US" sz="1200" dirty="0"/>
              <a:t>Third bucket of strategies is related to increasing access to equitable preventive services. </a:t>
            </a:r>
          </a:p>
        </p:txBody>
      </p:sp>
    </p:spTree>
    <p:extLst>
      <p:ext uri="{BB962C8B-B14F-4D97-AF65-F5344CB8AC3E}">
        <p14:creationId xmlns:p14="http://schemas.microsoft.com/office/powerpoint/2010/main" val="2514383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r>
              <a:rPr lang="en-US" altLang="en-US" sz="1200" dirty="0"/>
              <a:t>Emphasis here is on training of providers to better support health literacy among their patients. </a:t>
            </a:r>
          </a:p>
        </p:txBody>
      </p:sp>
    </p:spTree>
    <p:extLst>
      <p:ext uri="{BB962C8B-B14F-4D97-AF65-F5344CB8AC3E}">
        <p14:creationId xmlns:p14="http://schemas.microsoft.com/office/powerpoint/2010/main" val="1602811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endParaRPr lang="en-US" altLang="en-US" sz="1200" dirty="0"/>
          </a:p>
        </p:txBody>
      </p:sp>
    </p:spTree>
    <p:extLst>
      <p:ext uri="{BB962C8B-B14F-4D97-AF65-F5344CB8AC3E}">
        <p14:creationId xmlns:p14="http://schemas.microsoft.com/office/powerpoint/2010/main" val="1411165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note about language accessibility..</a:t>
            </a:r>
          </a:p>
          <a:p>
            <a:endParaRPr lang="en-US" dirty="0"/>
          </a:p>
          <a:p>
            <a:r>
              <a:rPr lang="en-US" dirty="0"/>
              <a:t>Spanish interpretation is available –by clicking interpretation button. </a:t>
            </a:r>
          </a:p>
          <a:p>
            <a:endParaRPr lang="en-US" dirty="0"/>
          </a:p>
          <a:p>
            <a:r>
              <a:rPr lang="en-US" dirty="0"/>
              <a:t>Closed captioning is available in English or Spanish – these links will be posted in the chat. </a:t>
            </a:r>
          </a:p>
          <a:p>
            <a:endParaRPr lang="en-US" dirty="0"/>
          </a:p>
          <a:p>
            <a:r>
              <a:rPr lang="en-US" dirty="0"/>
              <a:t>Heather to copy/paste into chat.</a:t>
            </a:r>
          </a:p>
          <a:p>
            <a:pPr indent="457200">
              <a:spcBef>
                <a:spcPts val="0"/>
              </a:spcBef>
              <a:spcAft>
                <a:spcPts val="0"/>
              </a:spcAft>
            </a:pPr>
            <a:endParaRPr lang="en-US" sz="1200" dirty="0">
              <a:latin typeface="+mj-lt"/>
              <a:ea typeface="Calibri" panose="020F0502020204030204" pitchFamily="34" charset="0"/>
            </a:endParaRPr>
          </a:p>
          <a:p>
            <a:pPr indent="457200">
              <a:spcBef>
                <a:spcPts val="0"/>
              </a:spcBef>
              <a:spcAft>
                <a:spcPts val="0"/>
              </a:spcAft>
            </a:pPr>
            <a:r>
              <a:rPr lang="en-US" sz="1200" dirty="0">
                <a:latin typeface="+mj-lt"/>
                <a:ea typeface="Calibri" panose="020F0502020204030204" pitchFamily="34" charset="0"/>
              </a:rPr>
              <a:t>English: </a:t>
            </a:r>
            <a:r>
              <a:rPr lang="en-US" sz="1200" u="sng" dirty="0">
                <a:solidFill>
                  <a:srgbClr val="0563C1"/>
                </a:solidFill>
                <a:effectLst/>
                <a:latin typeface="+mj-lt"/>
                <a:ea typeface="Calibri" panose="020F0502020204030204" pitchFamily="34" charset="0"/>
                <a:hlinkClick r:id="rId3"/>
              </a:rPr>
              <a:t>https://www.captionedtext.com/client/event.aspx?CustomerID=2697&amp;EventID=4775297</a:t>
            </a:r>
            <a:endParaRPr lang="en-US" sz="1200" dirty="0">
              <a:effectLst/>
              <a:latin typeface="+mj-lt"/>
              <a:ea typeface="Calibri" panose="020F0502020204030204" pitchFamily="34" charset="0"/>
            </a:endParaRPr>
          </a:p>
          <a:p>
            <a:pPr marL="0" marR="0" indent="457200">
              <a:spcBef>
                <a:spcPts val="0"/>
              </a:spcBef>
              <a:spcAft>
                <a:spcPts val="0"/>
              </a:spcAft>
            </a:pPr>
            <a:r>
              <a:rPr lang="en-US" sz="1200" dirty="0">
                <a:latin typeface="+mj-lt"/>
                <a:ea typeface="Calibri" panose="020F0502020204030204" pitchFamily="34" charset="0"/>
              </a:rPr>
              <a:t> </a:t>
            </a:r>
          </a:p>
          <a:p>
            <a:pPr indent="457200">
              <a:spcBef>
                <a:spcPts val="0"/>
              </a:spcBef>
              <a:spcAft>
                <a:spcPts val="0"/>
              </a:spcAft>
            </a:pPr>
            <a:r>
              <a:rPr lang="en-US" sz="1200" dirty="0">
                <a:latin typeface="+mj-lt"/>
                <a:ea typeface="Calibri" panose="020F0502020204030204" pitchFamily="34" charset="0"/>
              </a:rPr>
              <a:t>Spanish: </a:t>
            </a:r>
            <a:r>
              <a:rPr lang="en-US" sz="1200" u="sng" dirty="0">
                <a:solidFill>
                  <a:srgbClr val="0563C1"/>
                </a:solidFill>
                <a:effectLst/>
                <a:latin typeface="+mj-lt"/>
                <a:ea typeface="Calibri" panose="020F0502020204030204" pitchFamily="34" charset="0"/>
                <a:hlinkClick r:id="rId4"/>
              </a:rPr>
              <a:t>https://www.captionedtext.com/client/event.aspx?CustomerID=2697&amp;EventID=4775296</a:t>
            </a:r>
            <a:endParaRPr lang="en-US" sz="1200" dirty="0">
              <a:effectLst/>
              <a:latin typeface="+mj-l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958BC42-181B-4616-BEE3-8F61FBEECE42}" type="slidenum">
              <a:rPr lang="en-US" altLang="en-US" smtClean="0"/>
              <a:pPr/>
              <a:t>2</a:t>
            </a:fld>
            <a:endParaRPr lang="en-US" altLang="en-US"/>
          </a:p>
        </p:txBody>
      </p:sp>
    </p:spTree>
    <p:extLst>
      <p:ext uri="{BB962C8B-B14F-4D97-AF65-F5344CB8AC3E}">
        <p14:creationId xmlns:p14="http://schemas.microsoft.com/office/powerpoint/2010/main" val="402595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endParaRPr lang="en-US" altLang="en-US" sz="1200" dirty="0"/>
          </a:p>
        </p:txBody>
      </p:sp>
    </p:spTree>
    <p:extLst>
      <p:ext uri="{BB962C8B-B14F-4D97-AF65-F5344CB8AC3E}">
        <p14:creationId xmlns:p14="http://schemas.microsoft.com/office/powerpoint/2010/main" val="1983213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endParaRPr lang="en-US" altLang="en-US" sz="1200" dirty="0"/>
          </a:p>
        </p:txBody>
      </p:sp>
    </p:spTree>
    <p:extLst>
      <p:ext uri="{BB962C8B-B14F-4D97-AF65-F5344CB8AC3E}">
        <p14:creationId xmlns:p14="http://schemas.microsoft.com/office/powerpoint/2010/main" val="2175055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FCFCAB9-DDBC-4B55-B91B-9FF9C2F4B369}"/>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To learn more about these strategies and activities – here are some related links. If there are other resources you’d like to share from your community – please drop those in the chat.    You’ll be hearing more about the Family Preservation Project in a bit. </a:t>
            </a:r>
          </a:p>
          <a:p>
            <a:endParaRPr lang="en-US" dirty="0"/>
          </a:p>
          <a:p>
            <a:endParaRPr lang="en-US" dirty="0"/>
          </a:p>
          <a:p>
            <a:r>
              <a:rPr lang="en-US" dirty="0"/>
              <a:t>https://communitydoulaalliance.com/</a:t>
            </a:r>
          </a:p>
          <a:p>
            <a:r>
              <a:rPr lang="en-US" dirty="0"/>
              <a:t>http://www.oregondoulas.org/ohp</a:t>
            </a:r>
          </a:p>
          <a:p>
            <a:r>
              <a:rPr lang="en-US" dirty="0"/>
              <a:t>https://www.oregon.gov/oha/HSD/OHP/Pages/OHPcoversme.aspx</a:t>
            </a:r>
          </a:p>
          <a:p>
            <a:r>
              <a:rPr lang="en-US" dirty="0"/>
              <a:t>https://www.endhivoregon.org/</a:t>
            </a:r>
          </a:p>
          <a:p>
            <a:r>
              <a:rPr lang="en-US" dirty="0"/>
              <a:t>http://www.centraloregonhealthdata.org/tiles/index/display?id=212917096071191513</a:t>
            </a:r>
          </a:p>
          <a:p>
            <a:r>
              <a:rPr lang="en-US" dirty="0"/>
              <a:t>https://shiba.oregon.gov/Pages/index.aspx</a:t>
            </a:r>
          </a:p>
          <a:p>
            <a:r>
              <a:rPr lang="en-US" dirty="0"/>
              <a:t>https://staysafeoregon.com/</a:t>
            </a:r>
          </a:p>
          <a:p>
            <a:r>
              <a:rPr lang="en-US" dirty="0"/>
              <a:t>https://www.oregon.gov/oha/PH/HEALTHYPEOPLEFAMILIES/REPRODUCTIVESEXUALHEALTH/Pages/index.aspx</a:t>
            </a:r>
          </a:p>
          <a:p>
            <a:r>
              <a:rPr lang="en-US" dirty="0"/>
              <a:t>https://www.thebpi.org/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r>
              <a:rPr lang="en-US" altLang="en-US" sz="1200" dirty="0"/>
              <a:t>Christy</a:t>
            </a:r>
          </a:p>
          <a:p>
            <a:pPr lvl="0"/>
            <a:endParaRPr lang="en-US" altLang="en-US" sz="1200" dirty="0"/>
          </a:p>
          <a:p>
            <a:pPr lvl="0"/>
            <a:r>
              <a:rPr lang="en-US" altLang="en-US" sz="1200" dirty="0"/>
              <a:t>I’m now going to turn it over to three examples of this work in action – starting with the Black Parent Initiative. The Black Parent Initiative is a CBO based in the Portland metro area.  </a:t>
            </a:r>
            <a:r>
              <a:rPr lang="en-US" dirty="0"/>
              <a:t>The Black Parent Initiative (BPI) was established in 2006 to help families achieve financial, educational and spiritual success. BPI was founded and organized on  a large body of educational research that demonstrates the importance of parental and family engagement in attaining educational success for children.  I’ll now turn it over to Bahia?  (Or someone else) to talk about BPI and specifically the work of the Sacred Roots program which provides culturally responsive doula services. </a:t>
            </a:r>
            <a:endParaRPr lang="en-US" altLang="en-US" sz="1200" dirty="0"/>
          </a:p>
        </p:txBody>
      </p:sp>
    </p:spTree>
    <p:extLst>
      <p:ext uri="{BB962C8B-B14F-4D97-AF65-F5344CB8AC3E}">
        <p14:creationId xmlns:p14="http://schemas.microsoft.com/office/powerpoint/2010/main" val="1218904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r>
              <a:rPr lang="en-US" altLang="en-US" sz="1200" dirty="0"/>
              <a:t>Christy</a:t>
            </a:r>
          </a:p>
          <a:p>
            <a:pPr lvl="0"/>
            <a:endParaRPr lang="en-US" altLang="en-US" sz="1200" dirty="0"/>
          </a:p>
          <a:p>
            <a:pPr lvl="0"/>
            <a:r>
              <a:rPr lang="en-US" altLang="en-US" sz="1200" dirty="0"/>
              <a:t>Next up – we have the Family Preservation Project  which </a:t>
            </a:r>
            <a:r>
              <a:rPr lang="en-US" b="1" dirty="0"/>
              <a:t>promotes individual and system level change to reduce the collateral consequences of parental incarceration on children, families, and the community. </a:t>
            </a:r>
            <a:r>
              <a:rPr lang="en-US" dirty="0"/>
              <a:t>FPP provides 8 direct service programs, four of which operate inside Coffee Creek Correctional Facility (CCCF) in Wilsonville, Oregon. I’ll now turn it over to Jessica Katz – Project Director for the Family Preservation Project.</a:t>
            </a:r>
          </a:p>
          <a:p>
            <a:pPr lvl="0"/>
            <a:endParaRPr lang="en-US" alt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u="sng" dirty="0">
                <a:solidFill>
                  <a:srgbClr val="0000FF"/>
                </a:solidFill>
                <a:effectLst/>
                <a:latin typeface="Calibri" panose="020F0502020204030204" pitchFamily="34" charset="0"/>
                <a:ea typeface="Calibri" panose="020F0502020204030204" pitchFamily="34" charset="0"/>
                <a:hlinkClick r:id="rId3"/>
              </a:rPr>
              <a:t>Link to video: https://www.youtube.com/watch?v=Z3PIQKTsrQU</a:t>
            </a:r>
            <a:br>
              <a:rPr lang="en-U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lvl="0"/>
            <a:endParaRPr lang="en-US" altLang="en-US" sz="1200" dirty="0"/>
          </a:p>
        </p:txBody>
      </p:sp>
    </p:spTree>
    <p:extLst>
      <p:ext uri="{BB962C8B-B14F-4D97-AF65-F5344CB8AC3E}">
        <p14:creationId xmlns:p14="http://schemas.microsoft.com/office/powerpoint/2010/main" val="3720218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r>
              <a:rPr lang="en-US" altLang="en-US" sz="1200" dirty="0"/>
              <a:t>Christy</a:t>
            </a:r>
          </a:p>
          <a:p>
            <a:pPr lvl="0"/>
            <a:endParaRPr lang="en-US" altLang="en-US" sz="1200" dirty="0"/>
          </a:p>
          <a:p>
            <a:pPr lvl="0"/>
            <a:r>
              <a:rPr lang="en-US" altLang="en-US" sz="1200" dirty="0"/>
              <a:t>Finally – we’ll hear a bit more about the Family Connects Program – Oregon’s universally offered home visiting program which was established by the Oregon legislature in 2019.  The goal of Family Connects is to offer home visiting to all families in the first few weeks following the birth of a baby.   I’ll now turn it over to Cate Wilcox, section manager of OHA’s maternal child and health program to share updates about implementation of this work. </a:t>
            </a:r>
          </a:p>
        </p:txBody>
      </p:sp>
    </p:spTree>
    <p:extLst>
      <p:ext uri="{BB962C8B-B14F-4D97-AF65-F5344CB8AC3E}">
        <p14:creationId xmlns:p14="http://schemas.microsoft.com/office/powerpoint/2010/main" val="496811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r>
              <a:rPr lang="en-US" altLang="en-US" sz="1200" dirty="0"/>
              <a:t>Now it’s your turn to connect and innovate together.  We’ll send the next minutes in break out rooms of 3 or 4 people.   This is an opportunity to connect with folks around the state who are doing similar work and generate ideas/connections with others.  In your groups, we ask you to discuss these three questions.</a:t>
            </a:r>
          </a:p>
          <a:p>
            <a:pPr marL="0" lvl="0" indent="0">
              <a:buNone/>
            </a:pPr>
            <a:endParaRPr lang="en-US" altLang="en-US" sz="1200" dirty="0"/>
          </a:p>
          <a:p>
            <a:pPr marL="0" lvl="0" indent="0">
              <a:buNone/>
            </a:pPr>
            <a:r>
              <a:rPr lang="en-US" altLang="en-US" sz="1200" dirty="0"/>
              <a:t>Share examples and ideas on the Google </a:t>
            </a:r>
            <a:r>
              <a:rPr lang="en-US" altLang="en-US" sz="1200" dirty="0" err="1"/>
              <a:t>Jamboard</a:t>
            </a:r>
            <a:r>
              <a:rPr lang="en-US" altLang="en-US" sz="1200" dirty="0"/>
              <a:t> – there are boards to leave notes for Q2 and Q3.   </a:t>
            </a:r>
          </a:p>
          <a:p>
            <a:pPr marL="0" lvl="0" indent="0">
              <a:buNone/>
            </a:pPr>
            <a:endParaRPr lang="en-US" altLang="en-US" sz="1200" dirty="0"/>
          </a:p>
          <a:p>
            <a:pPr marL="0" lvl="0" indent="0">
              <a:buNone/>
            </a:pPr>
            <a:endParaRPr lang="en-US" alt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Liz  – post the link to the </a:t>
            </a:r>
            <a:r>
              <a:rPr lang="en-US" altLang="en-US" sz="1200" dirty="0" err="1"/>
              <a:t>Jamboard</a:t>
            </a:r>
            <a:r>
              <a:rPr lang="en-US" altLang="en-US" sz="1200" dirty="0"/>
              <a:t>: </a:t>
            </a:r>
            <a:r>
              <a:rPr lang="en-US" sz="1200" b="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https://jamboard.google.com/d/1aL_bk3h-1SE1hznRh7Dl4lYYv2lZRyWnWQPvQnJlL3k/edit?usp=sharing</a:t>
            </a:r>
            <a:endParaRPr lang="en-US" altLang="en-US" sz="1200" dirty="0"/>
          </a:p>
          <a:p>
            <a:pPr marL="228600" lvl="0" indent="-228600">
              <a:buAutoNum type="arabicPeriod"/>
            </a:pPr>
            <a:endParaRPr lang="en-US" altLang="en-US" sz="1200" dirty="0"/>
          </a:p>
        </p:txBody>
      </p:sp>
    </p:spTree>
    <p:extLst>
      <p:ext uri="{BB962C8B-B14F-4D97-AF65-F5344CB8AC3E}">
        <p14:creationId xmlns:p14="http://schemas.microsoft.com/office/powerpoint/2010/main" val="376663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endParaRPr lang="en-US" altLang="en-US" sz="1200" dirty="0"/>
          </a:p>
          <a:p>
            <a:pPr lvl="0"/>
            <a:r>
              <a:rPr lang="en-US" altLang="en-US" sz="1200" dirty="0"/>
              <a:t>As we wrap up – I’m also curious to know what your next step is. </a:t>
            </a:r>
          </a:p>
        </p:txBody>
      </p:sp>
    </p:spTree>
    <p:extLst>
      <p:ext uri="{BB962C8B-B14F-4D97-AF65-F5344CB8AC3E}">
        <p14:creationId xmlns:p14="http://schemas.microsoft.com/office/powerpoint/2010/main" val="701816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r>
              <a:rPr lang="en-US" altLang="en-US" sz="1200" dirty="0"/>
              <a:t>Thank you for joining us today. Thank you to OHCS, Rogue Food Unites and Sage Metro Portland for sharing your inspiring examples of how you’re advancing equity.</a:t>
            </a:r>
          </a:p>
          <a:p>
            <a:pPr lvl="0"/>
            <a:endParaRPr lang="en-US" altLang="en-US" sz="1200" dirty="0"/>
          </a:p>
          <a:p>
            <a:pPr lvl="0"/>
            <a:r>
              <a:rPr lang="en-US" altLang="en-US" sz="1200" dirty="0"/>
              <a:t>We invite you to join us for another event in the series.  </a:t>
            </a:r>
          </a:p>
          <a:p>
            <a:pPr lvl="0"/>
            <a:endParaRPr lang="en-US" altLang="en-US" sz="1200" dirty="0"/>
          </a:p>
          <a:p>
            <a:pPr lvl="0"/>
            <a:r>
              <a:rPr lang="en-US" altLang="en-US" sz="1200" dirty="0"/>
              <a:t>Drop HTO in action website in chat: https://www.oregon.gov/oha/PH/ABOUT/Pages/HTO-in-action.aspx</a:t>
            </a:r>
          </a:p>
          <a:p>
            <a:pPr lvl="0"/>
            <a:endParaRPr lang="en-US" altLang="en-US" sz="1200" dirty="0"/>
          </a:p>
          <a:p>
            <a:pPr lvl="0"/>
            <a:r>
              <a:rPr lang="en-US" altLang="en-US" sz="1200" dirty="0"/>
              <a:t>Drop eval link into the chat: https://www.surveymonkey.com/r/3HP8QSV</a:t>
            </a:r>
          </a:p>
          <a:p>
            <a:pPr lvl="0"/>
            <a:endParaRPr lang="en-US" altLang="en-US" sz="1200" dirty="0"/>
          </a:p>
        </p:txBody>
      </p:sp>
    </p:spTree>
    <p:extLst>
      <p:ext uri="{BB962C8B-B14F-4D97-AF65-F5344CB8AC3E}">
        <p14:creationId xmlns:p14="http://schemas.microsoft.com/office/powerpoint/2010/main" val="3416723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Christy</a:t>
            </a:r>
          </a:p>
          <a:p>
            <a:endParaRPr lang="en-US" dirty="0"/>
          </a:p>
          <a:p>
            <a:r>
              <a:rPr lang="en-US" dirty="0"/>
              <a:t>Before we begin, I want to share OHA’s acknowledgements to community – starting with the tribal lands we all call home.  </a:t>
            </a:r>
          </a:p>
          <a:p>
            <a:endParaRPr lang="en-US" dirty="0"/>
          </a:p>
          <a:p>
            <a:r>
              <a:rPr lang="en-US" dirty="0"/>
              <a:t>Liz to share link in chat. https://native-land.ca/</a:t>
            </a:r>
          </a:p>
          <a:p>
            <a:endParaRPr lang="en-US" dirty="0"/>
          </a:p>
          <a:p>
            <a:r>
              <a:rPr lang="en-US" dirty="0"/>
              <a:t>We will provide a link in the chat and we invite you to explore the map you’ll find there to learn about and acknowledge the tribes in and from your community. </a:t>
            </a:r>
          </a:p>
        </p:txBody>
      </p:sp>
    </p:spTree>
    <p:extLst>
      <p:ext uri="{BB962C8B-B14F-4D97-AF65-F5344CB8AC3E}">
        <p14:creationId xmlns:p14="http://schemas.microsoft.com/office/powerpoint/2010/main" val="522086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ECA73138-5A15-4AF5-A776-C42815FC41F0}"/>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44FCA8E0-A4BE-4502-9CDD-FDF9B2E5F71D}"/>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sz="2400" i="0" dirty="0"/>
              <a:t>Christy.</a:t>
            </a:r>
          </a:p>
          <a:p>
            <a:pPr>
              <a:defRPr/>
            </a:pPr>
            <a:endParaRPr lang="en-US" altLang="en-US" sz="2400" i="0" dirty="0"/>
          </a:p>
          <a:p>
            <a:pPr>
              <a:defRPr/>
            </a:pPr>
            <a:r>
              <a:rPr lang="en-US" altLang="en-US" sz="2400" i="0" dirty="0"/>
              <a:t>I’d also like to share OHA’s acknowledgements to community. </a:t>
            </a:r>
          </a:p>
          <a:p>
            <a:pPr>
              <a:defRPr/>
            </a:pPr>
            <a:endParaRPr lang="en-US" altLang="en-US" sz="2400" i="0" dirty="0"/>
          </a:p>
          <a:p>
            <a:pPr>
              <a:defRPr/>
            </a:pPr>
            <a:r>
              <a:rPr lang="en-US" altLang="en-US" sz="2400" i="0" dirty="0"/>
              <a:t>Thank you all for being here to share with us and with each other how we can advance health equity.  Here at OHA we’re trying to do our work differently – and we thank you for your graciousness as we learn. </a:t>
            </a:r>
          </a:p>
          <a:p>
            <a:pPr>
              <a:defRPr/>
            </a:pPr>
            <a:endParaRPr lang="en-US" altLang="en-US" sz="2400" dirty="0"/>
          </a:p>
          <a:p>
            <a:pPr>
              <a:defRPr/>
            </a:pPr>
            <a:endParaRPr lang="en-US" altLang="en-US" dirty="0"/>
          </a:p>
          <a:p>
            <a:pPr>
              <a:defRPr/>
            </a:pPr>
            <a:endParaRPr lang="en-US" altLang="en-US" dirty="0"/>
          </a:p>
          <a:p>
            <a:pPr>
              <a:defRPr/>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ECA73138-5A15-4AF5-A776-C42815FC41F0}"/>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44FCA8E0-A4BE-4502-9CDD-FDF9B2E5F71D}"/>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dirty="0"/>
              <a:t>Christy</a:t>
            </a:r>
          </a:p>
          <a:p>
            <a:pPr>
              <a:defRPr/>
            </a:pPr>
            <a:endParaRPr lang="en-US" altLang="en-US" dirty="0"/>
          </a:p>
          <a:p>
            <a:pPr>
              <a:defRPr/>
            </a:pPr>
            <a:r>
              <a:rPr lang="en-US" altLang="en-US" dirty="0"/>
              <a:t>Today is the fourth in a series of 8 events we’re putting on to highlight the strategies and activities identified for Healthier Together Oregon or HTO.   The purpose of these events to convene partners from around the state who are working to advance health equity.  It’s an opportunity to dig a bit deeper into the strategies and activities of this plan, share examples of work in progress and connect with others. </a:t>
            </a:r>
          </a:p>
          <a:p>
            <a:pPr>
              <a:defRPr/>
            </a:pPr>
            <a:endParaRPr lang="en-US" altLang="en-US" dirty="0"/>
          </a:p>
        </p:txBody>
      </p:sp>
    </p:spTree>
    <p:extLst>
      <p:ext uri="{BB962C8B-B14F-4D97-AF65-F5344CB8AC3E}">
        <p14:creationId xmlns:p14="http://schemas.microsoft.com/office/powerpoint/2010/main" val="3581654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ECA73138-5A15-4AF5-A776-C42815FC41F0}"/>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44FCA8E0-A4BE-4502-9CDD-FDF9B2E5F71D}"/>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sz="2400" i="0" dirty="0"/>
              <a:t>Christy</a:t>
            </a:r>
          </a:p>
          <a:p>
            <a:pPr>
              <a:defRPr/>
            </a:pPr>
            <a:endParaRPr lang="en-US" altLang="en-US" sz="2400" i="0" dirty="0"/>
          </a:p>
          <a:p>
            <a:pPr>
              <a:defRPr/>
            </a:pPr>
            <a:r>
              <a:rPr lang="en-US" altLang="en-US" sz="2400" i="0" dirty="0"/>
              <a:t>In terms of the agenda for today – I’ll first provide a brief overview of HTO and strategies within the healthy families implementation area.</a:t>
            </a:r>
          </a:p>
          <a:p>
            <a:pPr>
              <a:defRPr/>
            </a:pPr>
            <a:r>
              <a:rPr lang="en-US" altLang="en-US" sz="2400" i="0" dirty="0"/>
              <a:t> </a:t>
            </a:r>
          </a:p>
          <a:p>
            <a:pPr>
              <a:defRPr/>
            </a:pPr>
            <a:r>
              <a:rPr lang="en-US" altLang="en-US" sz="2400" i="0" dirty="0"/>
              <a:t>Then – I'll be turning it over to partners who are doing this work.  I’m super pleased to welcome folks from the Family Preservation Project, the Black Parent Initiative and the Family Connects program.</a:t>
            </a:r>
          </a:p>
          <a:p>
            <a:pPr>
              <a:defRPr/>
            </a:pPr>
            <a:endParaRPr lang="en-US" altLang="en-US" sz="1200"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i="0" dirty="0"/>
              <a:t>Finally – through the magic of Zoom – we’ll have breakouts which will be an opportunity for you all to connect with other people in the state who are invested in this work. </a:t>
            </a:r>
            <a:endParaRPr lang="en-US" altLang="en-US" sz="1200" dirty="0"/>
          </a:p>
          <a:p>
            <a:pPr>
              <a:defRPr/>
            </a:pPr>
            <a:endParaRPr lang="en-US" altLang="en-US" sz="1200" i="0" dirty="0"/>
          </a:p>
          <a:p>
            <a:pPr>
              <a:defRPr/>
            </a:pPr>
            <a:endParaRPr lang="en-US" altLang="en-US" dirty="0"/>
          </a:p>
        </p:txBody>
      </p:sp>
    </p:spTree>
    <p:extLst>
      <p:ext uri="{BB962C8B-B14F-4D97-AF65-F5344CB8AC3E}">
        <p14:creationId xmlns:p14="http://schemas.microsoft.com/office/powerpoint/2010/main" val="1158581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Christy</a:t>
            </a:r>
          </a:p>
          <a:p>
            <a:endParaRPr lang="en-US" dirty="0"/>
          </a:p>
          <a:p>
            <a:r>
              <a:rPr lang="en-US" dirty="0"/>
              <a:t>For those who are less familiar with the Healthier Together Oregon plan – here’s a framework that summarizes what it encompasses.</a:t>
            </a:r>
          </a:p>
          <a:p>
            <a:br>
              <a:rPr lang="en-US" dirty="0"/>
            </a:br>
            <a:r>
              <a:rPr lang="en-US" dirty="0"/>
              <a:t>HTO is a five year plan to advance health in our state</a:t>
            </a:r>
          </a:p>
          <a:p>
            <a:endParaRPr lang="en-US" dirty="0"/>
          </a:p>
          <a:p>
            <a:r>
              <a:rPr lang="en-US" dirty="0"/>
              <a:t>Five priorities have been identified for the plan – institutional bias, adversity trauma and toxic stress, behavioral health, economic drivers of health </a:t>
            </a:r>
            <a:r>
              <a:rPr lang="en-US" b="0" i="0" dirty="0">
                <a:solidFill>
                  <a:srgbClr val="292929"/>
                </a:solidFill>
                <a:effectLst/>
                <a:latin typeface="Montserrat" panose="00000500000000000000" pitchFamily="2" charset="0"/>
              </a:rPr>
              <a:t>such as housing, transportation and living wage jobs, and access to equitable preventive health care.  As our subcommittees developed the plan, they often saw the interconnectedness of these areas.  For example, we can look at disparities in discipline rates in education with the lens of institutional bias and look at the benefits of restorative justice in schools from a trauma and toxic stress lens, however they are both related to youth. </a:t>
            </a:r>
          </a:p>
          <a:p>
            <a:endParaRPr lang="en-US" dirty="0"/>
          </a:p>
          <a:p>
            <a:r>
              <a:rPr lang="en-US" dirty="0"/>
              <a:t>So in order to organize the aspirational, innovative and exciting ideas that have come out of the subcommittees under each priority, we’ve developed this implementation framework that attempts to speak to this interconnectedness.  Eight areas of implementation have been created to help organize this work which we will go over in the next slide.  Progress towards our goal of equity will be measured by 16 indicators.  And 62 strategies, with underlying activities will be our work.  </a:t>
            </a:r>
          </a:p>
          <a:p>
            <a:endParaRPr lang="en-US" dirty="0"/>
          </a:p>
        </p:txBody>
      </p:sp>
    </p:spTree>
    <p:extLst>
      <p:ext uri="{BB962C8B-B14F-4D97-AF65-F5344CB8AC3E}">
        <p14:creationId xmlns:p14="http://schemas.microsoft.com/office/powerpoint/2010/main" val="148615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lvl="0"/>
            <a:r>
              <a:rPr lang="en-US" altLang="en-US" sz="1200" dirty="0"/>
              <a:t>Christy</a:t>
            </a:r>
          </a:p>
          <a:p>
            <a:pPr lvl="0"/>
            <a:endParaRPr lang="en-US" altLang="en-US" sz="1200" dirty="0"/>
          </a:p>
          <a:p>
            <a:pPr lvl="0"/>
            <a:r>
              <a:rPr lang="en-US" altLang="en-US" sz="1200" dirty="0"/>
              <a:t>The goal of HTO is to advance health equity for these six priority populations that were identified in the State Health Assessment and Indicators.  </a:t>
            </a:r>
          </a:p>
          <a:p>
            <a:pPr lvl="0"/>
            <a:endParaRPr lang="en-US" altLang="en-US" sz="1200" dirty="0"/>
          </a:p>
          <a:p>
            <a:pPr lvl="0"/>
            <a:r>
              <a:rPr lang="en-US" altLang="en-US" sz="1200" dirty="0"/>
              <a:t>Liz to provide link to sha in the chat: healthoregon.org/sha</a:t>
            </a:r>
          </a:p>
          <a:p>
            <a:pPr lvl="0"/>
            <a:endParaRPr lang="en-US" altLang="en-US" sz="1200" dirty="0"/>
          </a:p>
        </p:txBody>
      </p:sp>
    </p:spTree>
    <p:extLst>
      <p:ext uri="{BB962C8B-B14F-4D97-AF65-F5344CB8AC3E}">
        <p14:creationId xmlns:p14="http://schemas.microsoft.com/office/powerpoint/2010/main" val="975663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tLang="en-US" dirty="0"/>
              <a:t>Christy</a:t>
            </a:r>
          </a:p>
          <a:p>
            <a:pPr>
              <a:defRPr/>
            </a:pPr>
            <a:endParaRPr lang="en-US" altLang="en-US" dirty="0"/>
          </a:p>
          <a:p>
            <a:pPr>
              <a:defRPr/>
            </a:pPr>
            <a:r>
              <a:rPr lang="en-US" altLang="en-US" dirty="0"/>
              <a:t>As I mentioned there are 8 implementation areas in the plan: …READ areas.</a:t>
            </a:r>
          </a:p>
          <a:p>
            <a:pPr>
              <a:defRPr/>
            </a:pPr>
            <a:endParaRPr lang="en-US" altLang="en-US" dirty="0"/>
          </a:p>
          <a:p>
            <a:pPr>
              <a:defRPr/>
            </a:pPr>
            <a:r>
              <a:rPr lang="en-US" altLang="en-US" dirty="0"/>
              <a:t>Today’s event will be focusing in on the Healthy Families area of the plan. For information about the other areas – I encourage you to visit the website and/or review recordings from past HTO in action events. </a:t>
            </a:r>
          </a:p>
          <a:p>
            <a:pPr>
              <a:defRPr/>
            </a:pPr>
            <a:endParaRPr lang="en-US" altLang="en-US" dirty="0"/>
          </a:p>
          <a:p>
            <a:pPr>
              <a:defRPr/>
            </a:pPr>
            <a:endParaRPr lang="en-US" altLang="en-US" dirty="0"/>
          </a:p>
          <a:p>
            <a:r>
              <a:rPr lang="en-US" dirty="0"/>
              <a:t>Also see this plan has a tool for recovery and resilience building out of COVID.  </a:t>
            </a:r>
          </a:p>
        </p:txBody>
      </p:sp>
    </p:spTree>
    <p:extLst>
      <p:ext uri="{BB962C8B-B14F-4D97-AF65-F5344CB8AC3E}">
        <p14:creationId xmlns:p14="http://schemas.microsoft.com/office/powerpoint/2010/main" val="3173120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pPr lvl="0"/>
            <a:r>
              <a:rPr lang="en-US" altLang="en-US" noProof="0"/>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pPr lvl="0"/>
            <a:r>
              <a:rPr lang="en-US" altLang="en-US" noProof="0"/>
              <a:t>Click to edit Master subtitle style</a:t>
            </a:r>
          </a:p>
        </p:txBody>
      </p:sp>
      <p:sp>
        <p:nvSpPr>
          <p:cNvPr id="5" name="Rectangle 5"/>
          <p:cNvSpPr>
            <a:spLocks noGrp="1" noChangeArrowheads="1"/>
          </p:cNvSpPr>
          <p:nvPr>
            <p:ph type="ftr" sz="quarter" idx="10"/>
          </p:nvPr>
        </p:nvSpPr>
        <p:spPr>
          <a:xfrm>
            <a:off x="2895600" y="6096000"/>
            <a:ext cx="2895600" cy="476250"/>
          </a:xfrm>
        </p:spPr>
        <p:txBody>
          <a:bodyPr/>
          <a:lstStyle>
            <a:lvl1pPr algn="l" eaLnBrk="0" hangingPunct="0">
              <a:spcBef>
                <a:spcPct val="50000"/>
              </a:spcBef>
              <a:defRPr/>
            </a:lvl1pPr>
          </a:lstStyle>
          <a:p>
            <a:pPr>
              <a:defRPr/>
            </a:pPr>
            <a:r>
              <a:rPr lang="en-US" altLang="en-US"/>
              <a:t>PUBLIC HEALTH DIVISION Office of the State Public Health Director</a:t>
            </a:r>
          </a:p>
        </p:txBody>
      </p:sp>
    </p:spTree>
    <p:extLst>
      <p:ext uri="{BB962C8B-B14F-4D97-AF65-F5344CB8AC3E}">
        <p14:creationId xmlns:p14="http://schemas.microsoft.com/office/powerpoint/2010/main" val="3101790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(Enter) DEPARTMENT (ALL CAPS) (Enter) Division or Office (Mixed Case) </a:t>
            </a:r>
          </a:p>
        </p:txBody>
      </p:sp>
      <p:sp>
        <p:nvSpPr>
          <p:cNvPr id="5" name="Rectangle 8"/>
          <p:cNvSpPr>
            <a:spLocks noGrp="1" noChangeArrowheads="1"/>
          </p:cNvSpPr>
          <p:nvPr>
            <p:ph type="sldNum" sz="quarter" idx="11"/>
          </p:nvPr>
        </p:nvSpPr>
        <p:spPr>
          <a:ln/>
        </p:spPr>
        <p:txBody>
          <a:bodyPr/>
          <a:lstStyle>
            <a:lvl1pPr>
              <a:defRPr/>
            </a:lvl1pPr>
          </a:lstStyle>
          <a:p>
            <a:pPr>
              <a:defRPr/>
            </a:pPr>
            <a:fld id="{DAEFA624-8C76-4EA0-898E-888DB8A0911E}" type="slidenum">
              <a:rPr lang="en-US" altLang="en-US"/>
              <a:pPr>
                <a:defRPr/>
              </a:pPr>
              <a:t>‹#›</a:t>
            </a:fld>
            <a:endParaRPr lang="en-US" altLang="en-US"/>
          </a:p>
        </p:txBody>
      </p:sp>
      <p:sp>
        <p:nvSpPr>
          <p:cNvPr id="6" name="Rectangle 10"/>
          <p:cNvSpPr>
            <a:spLocks noGrp="1" noChangeArrowheads="1"/>
          </p:cNvSpPr>
          <p:nvPr>
            <p:ph type="ftr" sz="quarter" idx="12"/>
          </p:nvPr>
        </p:nvSpPr>
        <p:spPr>
          <a:ln/>
        </p:spPr>
        <p:txBody>
          <a:bodyPr/>
          <a:lstStyle>
            <a:lvl1pPr>
              <a:defRPr/>
            </a:lvl1pPr>
          </a:lstStyle>
          <a:p>
            <a:pPr>
              <a:defRPr/>
            </a:pPr>
            <a:r>
              <a:rPr lang="en-US" altLang="en-US"/>
              <a:t>PUBLIC HEALTH DIVISION Office of the State Public Health Director</a:t>
            </a:r>
          </a:p>
        </p:txBody>
      </p:sp>
    </p:spTree>
    <p:extLst>
      <p:ext uri="{BB962C8B-B14F-4D97-AF65-F5344CB8AC3E}">
        <p14:creationId xmlns:p14="http://schemas.microsoft.com/office/powerpoint/2010/main" val="36499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(Enter) DEPARTMENT (ALL CAPS) (Enter) Division or Office (Mixed Case) </a:t>
            </a:r>
          </a:p>
        </p:txBody>
      </p:sp>
      <p:sp>
        <p:nvSpPr>
          <p:cNvPr id="5" name="Rectangle 8"/>
          <p:cNvSpPr>
            <a:spLocks noGrp="1" noChangeArrowheads="1"/>
          </p:cNvSpPr>
          <p:nvPr>
            <p:ph type="sldNum" sz="quarter" idx="11"/>
          </p:nvPr>
        </p:nvSpPr>
        <p:spPr>
          <a:ln/>
        </p:spPr>
        <p:txBody>
          <a:bodyPr/>
          <a:lstStyle>
            <a:lvl1pPr>
              <a:defRPr/>
            </a:lvl1pPr>
          </a:lstStyle>
          <a:p>
            <a:pPr>
              <a:defRPr/>
            </a:pPr>
            <a:fld id="{88F4F9A9-7CC3-413D-9173-AB14292D1D19}" type="slidenum">
              <a:rPr lang="en-US" altLang="en-US"/>
              <a:pPr>
                <a:defRPr/>
              </a:pPr>
              <a:t>‹#›</a:t>
            </a:fld>
            <a:endParaRPr lang="en-US" altLang="en-US"/>
          </a:p>
        </p:txBody>
      </p:sp>
      <p:sp>
        <p:nvSpPr>
          <p:cNvPr id="6" name="Rectangle 10"/>
          <p:cNvSpPr>
            <a:spLocks noGrp="1" noChangeArrowheads="1"/>
          </p:cNvSpPr>
          <p:nvPr>
            <p:ph type="ftr" sz="quarter" idx="12"/>
          </p:nvPr>
        </p:nvSpPr>
        <p:spPr>
          <a:ln/>
        </p:spPr>
        <p:txBody>
          <a:bodyPr/>
          <a:lstStyle>
            <a:lvl1pPr>
              <a:defRPr/>
            </a:lvl1pPr>
          </a:lstStyle>
          <a:p>
            <a:pPr>
              <a:defRPr/>
            </a:pPr>
            <a:r>
              <a:rPr lang="en-US" altLang="en-US"/>
              <a:t>PUBLIC HEALTH DIVISION Office of the State Public Health Director</a:t>
            </a:r>
          </a:p>
        </p:txBody>
      </p:sp>
    </p:spTree>
    <p:extLst>
      <p:ext uri="{BB962C8B-B14F-4D97-AF65-F5344CB8AC3E}">
        <p14:creationId xmlns:p14="http://schemas.microsoft.com/office/powerpoint/2010/main" val="2333070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OHAmasterpage_nobackfinal_shared.jpg"/>
          <p:cNvPicPr>
            <a:picLocks noChangeAspect="1"/>
          </p:cNvPicPr>
          <p:nvPr userDrawn="1"/>
        </p:nvPicPr>
        <p:blipFill>
          <a:blip r:embed="rId2" cstate="print"/>
          <a:stretch>
            <a:fillRect/>
          </a:stretch>
        </p:blipFill>
        <p:spPr>
          <a:xfrm>
            <a:off x="2689" y="0"/>
            <a:ext cx="9138621" cy="6858000"/>
          </a:xfrm>
          <a:prstGeom prst="rect">
            <a:avLst/>
          </a:prstGeom>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r>
              <a:rPr lang="en-US"/>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r>
              <a:rPr lang="en-US"/>
              <a:t>Click to edit Master subtitle style</a:t>
            </a:r>
          </a:p>
        </p:txBody>
      </p:sp>
      <p:sp>
        <p:nvSpPr>
          <p:cNvPr id="6153" name="Rectangle 9"/>
          <p:cNvSpPr>
            <a:spLocks noChangeArrowheads="1"/>
          </p:cNvSpPr>
          <p:nvPr/>
        </p:nvSpPr>
        <p:spPr bwMode="auto">
          <a:xfrm>
            <a:off x="3124200" y="6324600"/>
            <a:ext cx="2895600" cy="323850"/>
          </a:xfrm>
          <a:prstGeom prst="rect">
            <a:avLst/>
          </a:prstGeom>
          <a:noFill/>
          <a:ln w="9525">
            <a:noFill/>
            <a:miter lim="800000"/>
            <a:headEnd/>
            <a:tailEnd/>
          </a:ln>
          <a:effectLst/>
        </p:spPr>
        <p:txBody>
          <a:bodyPr/>
          <a:lstStyle/>
          <a:p>
            <a:pPr algn="ctr" eaLnBrk="1" hangingPunct="1"/>
            <a:endParaRPr lang="en-US" sz="1200">
              <a:solidFill>
                <a:srgbClr val="005595"/>
              </a:solidFill>
              <a:latin typeface="Arial" charset="0"/>
            </a:endParaRPr>
          </a:p>
        </p:txBody>
      </p:sp>
      <p:sp>
        <p:nvSpPr>
          <p:cNvPr id="6155" name="Text Box 11"/>
          <p:cNvSpPr txBox="1">
            <a:spLocks noChangeArrowheads="1"/>
          </p:cNvSpPr>
          <p:nvPr userDrawn="1"/>
        </p:nvSpPr>
        <p:spPr bwMode="auto">
          <a:xfrm>
            <a:off x="609600" y="5486400"/>
            <a:ext cx="3200400" cy="493713"/>
          </a:xfrm>
          <a:prstGeom prst="rect">
            <a:avLst/>
          </a:prstGeom>
          <a:noFill/>
          <a:ln w="9525">
            <a:noFill/>
            <a:miter lim="800000"/>
            <a:headEnd/>
            <a:tailEnd/>
          </a:ln>
          <a:effectLst/>
        </p:spPr>
        <p:txBody>
          <a:bodyPr>
            <a:spAutoFit/>
          </a:bodyPr>
          <a:lstStyle/>
          <a:p>
            <a:pPr algn="ctr" eaLnBrk="1" hangingPunct="1">
              <a:spcBef>
                <a:spcPct val="20000"/>
              </a:spcBef>
            </a:pPr>
            <a:r>
              <a:rPr lang="en-US" sz="1200" dirty="0">
                <a:solidFill>
                  <a:srgbClr val="005595"/>
                </a:solidFill>
                <a:latin typeface="Arial" charset="0"/>
              </a:rPr>
              <a:t>Place Your Logo Here - Align Center</a:t>
            </a:r>
          </a:p>
          <a:p>
            <a:pPr algn="ctr" eaLnBrk="1" hangingPunct="1">
              <a:spcBef>
                <a:spcPct val="20000"/>
              </a:spcBef>
            </a:pPr>
            <a:endParaRPr lang="en-US" sz="1200" dirty="0">
              <a:solidFill>
                <a:srgbClr val="005595"/>
              </a:solidFill>
              <a:latin typeface="Arial" charset="0"/>
            </a:endParaRPr>
          </a:p>
        </p:txBody>
      </p:sp>
    </p:spTree>
    <p:extLst>
      <p:ext uri="{BB962C8B-B14F-4D97-AF65-F5344CB8AC3E}">
        <p14:creationId xmlns:p14="http://schemas.microsoft.com/office/powerpoint/2010/main" val="4292529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35B1C7C-2FE3-440E-960B-DC336E9D4EC3}"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431389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2693C284-B4DC-451D-807D-F60D65E3CB4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733834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77962D4F-5079-4222-824C-2D2332E0DD5E}"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857832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7B73C464-62F4-41AC-86F0-6F0305D6E9D3}" type="slidenum">
              <a:rPr lang="en-US"/>
              <a:pPr/>
              <a:t>‹#›</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528788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01E5BF8-2D8D-486B-87C7-C2DCA0D61843}" type="slidenum">
              <a:rPr lang="en-US"/>
              <a:pPr/>
              <a:t>‹#›</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407564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10F3097-2133-4D9E-BC2B-43985C5D995A}" type="slidenum">
              <a:rPr lang="en-US"/>
              <a:pPr/>
              <a:t>‹#›</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4185052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129712D-99B4-4A1B-A104-7124243888D5}"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316257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(Enter) DEPARTMENT (ALL CAPS) (Enter) Division or Office (Mixed Case) </a:t>
            </a:r>
          </a:p>
        </p:txBody>
      </p:sp>
      <p:sp>
        <p:nvSpPr>
          <p:cNvPr id="5" name="Rectangle 8"/>
          <p:cNvSpPr>
            <a:spLocks noGrp="1" noChangeArrowheads="1"/>
          </p:cNvSpPr>
          <p:nvPr>
            <p:ph type="sldNum" sz="quarter" idx="11"/>
          </p:nvPr>
        </p:nvSpPr>
        <p:spPr>
          <a:ln/>
        </p:spPr>
        <p:txBody>
          <a:bodyPr/>
          <a:lstStyle>
            <a:lvl1pPr>
              <a:defRPr/>
            </a:lvl1pPr>
          </a:lstStyle>
          <a:p>
            <a:pPr>
              <a:defRPr/>
            </a:pPr>
            <a:fld id="{7FB82710-A4FA-41A7-B037-6C1C32691E83}" type="slidenum">
              <a:rPr lang="en-US" altLang="en-US"/>
              <a:pPr>
                <a:defRPr/>
              </a:pPr>
              <a:t>‹#›</a:t>
            </a:fld>
            <a:endParaRPr lang="en-US" altLang="en-US"/>
          </a:p>
        </p:txBody>
      </p:sp>
      <p:sp>
        <p:nvSpPr>
          <p:cNvPr id="6" name="Rectangle 10"/>
          <p:cNvSpPr>
            <a:spLocks noGrp="1" noChangeArrowheads="1"/>
          </p:cNvSpPr>
          <p:nvPr>
            <p:ph type="ftr" sz="quarter" idx="12"/>
          </p:nvPr>
        </p:nvSpPr>
        <p:spPr>
          <a:ln/>
        </p:spPr>
        <p:txBody>
          <a:bodyPr/>
          <a:lstStyle>
            <a:lvl1pPr>
              <a:defRPr/>
            </a:lvl1pPr>
          </a:lstStyle>
          <a:p>
            <a:pPr>
              <a:defRPr/>
            </a:pPr>
            <a:r>
              <a:rPr lang="en-US" altLang="en-US"/>
              <a:t>PUBLIC HEALTH DIVISION Office of the State Public Health Director</a:t>
            </a:r>
          </a:p>
        </p:txBody>
      </p:sp>
    </p:spTree>
    <p:extLst>
      <p:ext uri="{BB962C8B-B14F-4D97-AF65-F5344CB8AC3E}">
        <p14:creationId xmlns:p14="http://schemas.microsoft.com/office/powerpoint/2010/main" val="1882570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620B12F-3AA2-41D6-BCED-9B854066AE1B}"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821181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A4D164C-97E3-4077-A336-8B3BA028DF35}"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710884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3401412-47C9-4FBE-B950-A30F096D7934}"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1178397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pPr lvl="0"/>
            <a:r>
              <a:rPr lang="en-US" altLang="en-US" noProof="0"/>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pPr lvl="0"/>
            <a:r>
              <a:rPr lang="en-US" altLang="en-US" noProof="0"/>
              <a:t>Click to edit Master subtitle style</a:t>
            </a:r>
          </a:p>
        </p:txBody>
      </p:sp>
      <p:sp>
        <p:nvSpPr>
          <p:cNvPr id="5" name="Rectangle 5"/>
          <p:cNvSpPr>
            <a:spLocks noGrp="1" noChangeArrowheads="1"/>
          </p:cNvSpPr>
          <p:nvPr>
            <p:ph type="ftr" sz="quarter" idx="10"/>
          </p:nvPr>
        </p:nvSpPr>
        <p:spPr>
          <a:xfrm>
            <a:off x="2895600" y="6096000"/>
            <a:ext cx="2895600" cy="476250"/>
          </a:xfrm>
        </p:spPr>
        <p:txBody>
          <a:bodyPr/>
          <a:lstStyle>
            <a:lvl1pPr algn="l" eaLnBrk="0" hangingPunct="0">
              <a:spcBef>
                <a:spcPct val="50000"/>
              </a:spcBef>
              <a:defRPr/>
            </a:lvl1pPr>
          </a:lstStyle>
          <a:p>
            <a:pPr>
              <a:defRPr/>
            </a:pPr>
            <a:r>
              <a:rPr lang="en-US" altLang="en-US"/>
              <a:t>PUBLIC HEALTH DIVISION Office of the State Public Health Director</a:t>
            </a:r>
          </a:p>
        </p:txBody>
      </p:sp>
    </p:spTree>
    <p:extLst>
      <p:ext uri="{BB962C8B-B14F-4D97-AF65-F5344CB8AC3E}">
        <p14:creationId xmlns:p14="http://schemas.microsoft.com/office/powerpoint/2010/main" val="1257871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(Enter) DEPARTMENT (ALL CAPS) (Enter) Division or Office (Mixed Case) </a:t>
            </a:r>
          </a:p>
        </p:txBody>
      </p:sp>
      <p:sp>
        <p:nvSpPr>
          <p:cNvPr id="5" name="Rectangle 8"/>
          <p:cNvSpPr>
            <a:spLocks noGrp="1" noChangeArrowheads="1"/>
          </p:cNvSpPr>
          <p:nvPr>
            <p:ph type="sldNum" sz="quarter" idx="11"/>
          </p:nvPr>
        </p:nvSpPr>
        <p:spPr>
          <a:ln/>
        </p:spPr>
        <p:txBody>
          <a:bodyPr/>
          <a:lstStyle>
            <a:lvl1pPr>
              <a:defRPr/>
            </a:lvl1pPr>
          </a:lstStyle>
          <a:p>
            <a:pPr>
              <a:defRPr/>
            </a:pPr>
            <a:fld id="{7FB82710-A4FA-41A7-B037-6C1C32691E83}" type="slidenum">
              <a:rPr lang="en-US" altLang="en-US"/>
              <a:pPr>
                <a:defRPr/>
              </a:pPr>
              <a:t>‹#›</a:t>
            </a:fld>
            <a:endParaRPr lang="en-US" altLang="en-US"/>
          </a:p>
        </p:txBody>
      </p:sp>
      <p:sp>
        <p:nvSpPr>
          <p:cNvPr id="6" name="Rectangle 10"/>
          <p:cNvSpPr>
            <a:spLocks noGrp="1" noChangeArrowheads="1"/>
          </p:cNvSpPr>
          <p:nvPr>
            <p:ph type="ftr" sz="quarter" idx="12"/>
          </p:nvPr>
        </p:nvSpPr>
        <p:spPr>
          <a:ln/>
        </p:spPr>
        <p:txBody>
          <a:bodyPr/>
          <a:lstStyle>
            <a:lvl1pPr>
              <a:defRPr/>
            </a:lvl1pPr>
          </a:lstStyle>
          <a:p>
            <a:pPr>
              <a:defRPr/>
            </a:pPr>
            <a:r>
              <a:rPr lang="en-US" altLang="en-US"/>
              <a:t>PUBLIC HEALTH DIVISION Office of the State Public Health Director</a:t>
            </a:r>
          </a:p>
        </p:txBody>
      </p:sp>
    </p:spTree>
    <p:extLst>
      <p:ext uri="{BB962C8B-B14F-4D97-AF65-F5344CB8AC3E}">
        <p14:creationId xmlns:p14="http://schemas.microsoft.com/office/powerpoint/2010/main" val="490169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(Enter) DEPARTMENT (ALL CAPS) (Enter) Division or Office (Mixed Case) </a:t>
            </a:r>
          </a:p>
        </p:txBody>
      </p:sp>
      <p:sp>
        <p:nvSpPr>
          <p:cNvPr id="5" name="Rectangle 8"/>
          <p:cNvSpPr>
            <a:spLocks noGrp="1" noChangeArrowheads="1"/>
          </p:cNvSpPr>
          <p:nvPr>
            <p:ph type="sldNum" sz="quarter" idx="11"/>
          </p:nvPr>
        </p:nvSpPr>
        <p:spPr>
          <a:ln/>
        </p:spPr>
        <p:txBody>
          <a:bodyPr/>
          <a:lstStyle>
            <a:lvl1pPr>
              <a:defRPr/>
            </a:lvl1pPr>
          </a:lstStyle>
          <a:p>
            <a:pPr>
              <a:defRPr/>
            </a:pPr>
            <a:fld id="{7B7B0E44-40C5-4EBF-8DAD-67C6EB6D7581}" type="slidenum">
              <a:rPr lang="en-US" altLang="en-US"/>
              <a:pPr>
                <a:defRPr/>
              </a:pPr>
              <a:t>‹#›</a:t>
            </a:fld>
            <a:endParaRPr lang="en-US" altLang="en-US"/>
          </a:p>
        </p:txBody>
      </p:sp>
      <p:sp>
        <p:nvSpPr>
          <p:cNvPr id="6" name="Rectangle 10"/>
          <p:cNvSpPr>
            <a:spLocks noGrp="1" noChangeArrowheads="1"/>
          </p:cNvSpPr>
          <p:nvPr>
            <p:ph type="ftr" sz="quarter" idx="12"/>
          </p:nvPr>
        </p:nvSpPr>
        <p:spPr>
          <a:ln/>
        </p:spPr>
        <p:txBody>
          <a:bodyPr/>
          <a:lstStyle>
            <a:lvl1pPr>
              <a:defRPr/>
            </a:lvl1pPr>
          </a:lstStyle>
          <a:p>
            <a:pPr>
              <a:defRPr/>
            </a:pPr>
            <a:r>
              <a:rPr lang="en-US" altLang="en-US"/>
              <a:t>PUBLIC HEALTH DIVISION Office of the State Public Health Director</a:t>
            </a:r>
          </a:p>
        </p:txBody>
      </p:sp>
    </p:spTree>
    <p:extLst>
      <p:ext uri="{BB962C8B-B14F-4D97-AF65-F5344CB8AC3E}">
        <p14:creationId xmlns:p14="http://schemas.microsoft.com/office/powerpoint/2010/main" val="3318690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(Enter) DEPARTMENT (ALL CAPS) (Enter) Division or Office (Mixed Case) </a:t>
            </a:r>
          </a:p>
        </p:txBody>
      </p:sp>
      <p:sp>
        <p:nvSpPr>
          <p:cNvPr id="6" name="Rectangle 8"/>
          <p:cNvSpPr>
            <a:spLocks noGrp="1" noChangeArrowheads="1"/>
          </p:cNvSpPr>
          <p:nvPr>
            <p:ph type="sldNum" sz="quarter" idx="11"/>
          </p:nvPr>
        </p:nvSpPr>
        <p:spPr>
          <a:ln/>
        </p:spPr>
        <p:txBody>
          <a:bodyPr/>
          <a:lstStyle>
            <a:lvl1pPr>
              <a:defRPr/>
            </a:lvl1pPr>
          </a:lstStyle>
          <a:p>
            <a:pPr>
              <a:defRPr/>
            </a:pPr>
            <a:fld id="{3A72D084-293B-4F46-877E-50E178C87AE4}" type="slidenum">
              <a:rPr lang="en-US" altLang="en-US"/>
              <a:pPr>
                <a:defRPr/>
              </a:pPr>
              <a:t>‹#›</a:t>
            </a:fld>
            <a:endParaRPr lang="en-US" altLang="en-US"/>
          </a:p>
        </p:txBody>
      </p:sp>
      <p:sp>
        <p:nvSpPr>
          <p:cNvPr id="7" name="Rectangle 10"/>
          <p:cNvSpPr>
            <a:spLocks noGrp="1" noChangeArrowheads="1"/>
          </p:cNvSpPr>
          <p:nvPr>
            <p:ph type="ftr" sz="quarter" idx="12"/>
          </p:nvPr>
        </p:nvSpPr>
        <p:spPr>
          <a:ln/>
        </p:spPr>
        <p:txBody>
          <a:bodyPr/>
          <a:lstStyle>
            <a:lvl1pPr>
              <a:defRPr/>
            </a:lvl1pPr>
          </a:lstStyle>
          <a:p>
            <a:pPr>
              <a:defRPr/>
            </a:pPr>
            <a:r>
              <a:rPr lang="en-US" altLang="en-US"/>
              <a:t>PUBLIC HEALTH DIVISION Office of the State Public Health Director</a:t>
            </a:r>
          </a:p>
        </p:txBody>
      </p:sp>
    </p:spTree>
    <p:extLst>
      <p:ext uri="{BB962C8B-B14F-4D97-AF65-F5344CB8AC3E}">
        <p14:creationId xmlns:p14="http://schemas.microsoft.com/office/powerpoint/2010/main" val="3678902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a:t>(Enter) DEPARTMENT (ALL CAPS) (Enter) Division or Office (Mixed Case) </a:t>
            </a:r>
          </a:p>
        </p:txBody>
      </p:sp>
      <p:sp>
        <p:nvSpPr>
          <p:cNvPr id="8" name="Rectangle 8"/>
          <p:cNvSpPr>
            <a:spLocks noGrp="1" noChangeArrowheads="1"/>
          </p:cNvSpPr>
          <p:nvPr>
            <p:ph type="sldNum" sz="quarter" idx="11"/>
          </p:nvPr>
        </p:nvSpPr>
        <p:spPr>
          <a:ln/>
        </p:spPr>
        <p:txBody>
          <a:bodyPr/>
          <a:lstStyle>
            <a:lvl1pPr>
              <a:defRPr/>
            </a:lvl1pPr>
          </a:lstStyle>
          <a:p>
            <a:pPr>
              <a:defRPr/>
            </a:pPr>
            <a:fld id="{7D3C1E3B-D645-43AC-81DD-1F0A432430DC}" type="slidenum">
              <a:rPr lang="en-US" altLang="en-US"/>
              <a:pPr>
                <a:defRPr/>
              </a:pPr>
              <a:t>‹#›</a:t>
            </a:fld>
            <a:endParaRPr lang="en-US" altLang="en-US"/>
          </a:p>
        </p:txBody>
      </p:sp>
      <p:sp>
        <p:nvSpPr>
          <p:cNvPr id="9" name="Rectangle 10"/>
          <p:cNvSpPr>
            <a:spLocks noGrp="1" noChangeArrowheads="1"/>
          </p:cNvSpPr>
          <p:nvPr>
            <p:ph type="ftr" sz="quarter" idx="12"/>
          </p:nvPr>
        </p:nvSpPr>
        <p:spPr>
          <a:ln/>
        </p:spPr>
        <p:txBody>
          <a:bodyPr/>
          <a:lstStyle>
            <a:lvl1pPr>
              <a:defRPr/>
            </a:lvl1pPr>
          </a:lstStyle>
          <a:p>
            <a:pPr>
              <a:defRPr/>
            </a:pPr>
            <a:r>
              <a:rPr lang="en-US" altLang="en-US"/>
              <a:t>PUBLIC HEALTH DIVISION Office of the State Public Health Director</a:t>
            </a:r>
          </a:p>
        </p:txBody>
      </p:sp>
    </p:spTree>
    <p:extLst>
      <p:ext uri="{BB962C8B-B14F-4D97-AF65-F5344CB8AC3E}">
        <p14:creationId xmlns:p14="http://schemas.microsoft.com/office/powerpoint/2010/main" val="2146694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a:t>(Enter) DEPARTMENT (ALL CAPS) (Enter) Division or Office (Mixed Case) </a:t>
            </a:r>
          </a:p>
        </p:txBody>
      </p:sp>
      <p:sp>
        <p:nvSpPr>
          <p:cNvPr id="4" name="Rectangle 8"/>
          <p:cNvSpPr>
            <a:spLocks noGrp="1" noChangeArrowheads="1"/>
          </p:cNvSpPr>
          <p:nvPr>
            <p:ph type="sldNum" sz="quarter" idx="11"/>
          </p:nvPr>
        </p:nvSpPr>
        <p:spPr>
          <a:ln/>
        </p:spPr>
        <p:txBody>
          <a:bodyPr/>
          <a:lstStyle>
            <a:lvl1pPr>
              <a:defRPr/>
            </a:lvl1pPr>
          </a:lstStyle>
          <a:p>
            <a:pPr>
              <a:defRPr/>
            </a:pPr>
            <a:fld id="{096885B1-125E-424A-BCA1-1AEB524355EE}" type="slidenum">
              <a:rPr lang="en-US" altLang="en-US"/>
              <a:pPr>
                <a:defRPr/>
              </a:pPr>
              <a:t>‹#›</a:t>
            </a:fld>
            <a:endParaRPr lang="en-US" altLang="en-US"/>
          </a:p>
        </p:txBody>
      </p:sp>
      <p:sp>
        <p:nvSpPr>
          <p:cNvPr id="5" name="Rectangle 10"/>
          <p:cNvSpPr>
            <a:spLocks noGrp="1" noChangeArrowheads="1"/>
          </p:cNvSpPr>
          <p:nvPr>
            <p:ph type="ftr" sz="quarter" idx="12"/>
          </p:nvPr>
        </p:nvSpPr>
        <p:spPr>
          <a:ln/>
        </p:spPr>
        <p:txBody>
          <a:bodyPr/>
          <a:lstStyle>
            <a:lvl1pPr>
              <a:defRPr/>
            </a:lvl1pPr>
          </a:lstStyle>
          <a:p>
            <a:pPr>
              <a:defRPr/>
            </a:pPr>
            <a:r>
              <a:rPr lang="en-US" altLang="en-US"/>
              <a:t>PUBLIC HEALTH DIVISION Office of the State Public Health Director</a:t>
            </a:r>
          </a:p>
        </p:txBody>
      </p:sp>
    </p:spTree>
    <p:extLst>
      <p:ext uri="{BB962C8B-B14F-4D97-AF65-F5344CB8AC3E}">
        <p14:creationId xmlns:p14="http://schemas.microsoft.com/office/powerpoint/2010/main" val="27354521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a:t>(Enter) DEPARTMENT (ALL CAPS) (Enter) Division or Office (Mixed Case) </a:t>
            </a:r>
          </a:p>
        </p:txBody>
      </p:sp>
      <p:sp>
        <p:nvSpPr>
          <p:cNvPr id="3" name="Rectangle 8"/>
          <p:cNvSpPr>
            <a:spLocks noGrp="1" noChangeArrowheads="1"/>
          </p:cNvSpPr>
          <p:nvPr>
            <p:ph type="sldNum" sz="quarter" idx="11"/>
          </p:nvPr>
        </p:nvSpPr>
        <p:spPr>
          <a:ln/>
        </p:spPr>
        <p:txBody>
          <a:bodyPr/>
          <a:lstStyle>
            <a:lvl1pPr>
              <a:defRPr/>
            </a:lvl1pPr>
          </a:lstStyle>
          <a:p>
            <a:pPr>
              <a:defRPr/>
            </a:pPr>
            <a:fld id="{839611AF-C09A-47B2-9EC9-655307979344}" type="slidenum">
              <a:rPr lang="en-US" altLang="en-US"/>
              <a:pPr>
                <a:defRPr/>
              </a:pPr>
              <a:t>‹#›</a:t>
            </a:fld>
            <a:endParaRPr lang="en-US" altLang="en-US"/>
          </a:p>
        </p:txBody>
      </p:sp>
      <p:sp>
        <p:nvSpPr>
          <p:cNvPr id="4" name="Rectangle 10"/>
          <p:cNvSpPr>
            <a:spLocks noGrp="1" noChangeArrowheads="1"/>
          </p:cNvSpPr>
          <p:nvPr>
            <p:ph type="ftr" sz="quarter" idx="12"/>
          </p:nvPr>
        </p:nvSpPr>
        <p:spPr>
          <a:ln/>
        </p:spPr>
        <p:txBody>
          <a:bodyPr/>
          <a:lstStyle>
            <a:lvl1pPr>
              <a:defRPr/>
            </a:lvl1pPr>
          </a:lstStyle>
          <a:p>
            <a:pPr>
              <a:defRPr/>
            </a:pPr>
            <a:r>
              <a:rPr lang="en-US" altLang="en-US"/>
              <a:t>PUBLIC HEALTH DIVISION Office of the State Public Health Director</a:t>
            </a:r>
          </a:p>
        </p:txBody>
      </p:sp>
    </p:spTree>
    <p:extLst>
      <p:ext uri="{BB962C8B-B14F-4D97-AF65-F5344CB8AC3E}">
        <p14:creationId xmlns:p14="http://schemas.microsoft.com/office/powerpoint/2010/main" val="326368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(Enter) DEPARTMENT (ALL CAPS) (Enter) Division or Office (Mixed Case) </a:t>
            </a:r>
          </a:p>
        </p:txBody>
      </p:sp>
      <p:sp>
        <p:nvSpPr>
          <p:cNvPr id="5" name="Rectangle 8"/>
          <p:cNvSpPr>
            <a:spLocks noGrp="1" noChangeArrowheads="1"/>
          </p:cNvSpPr>
          <p:nvPr>
            <p:ph type="sldNum" sz="quarter" idx="11"/>
          </p:nvPr>
        </p:nvSpPr>
        <p:spPr>
          <a:ln/>
        </p:spPr>
        <p:txBody>
          <a:bodyPr/>
          <a:lstStyle>
            <a:lvl1pPr>
              <a:defRPr/>
            </a:lvl1pPr>
          </a:lstStyle>
          <a:p>
            <a:pPr>
              <a:defRPr/>
            </a:pPr>
            <a:fld id="{7B7B0E44-40C5-4EBF-8DAD-67C6EB6D7581}" type="slidenum">
              <a:rPr lang="en-US" altLang="en-US"/>
              <a:pPr>
                <a:defRPr/>
              </a:pPr>
              <a:t>‹#›</a:t>
            </a:fld>
            <a:endParaRPr lang="en-US" altLang="en-US"/>
          </a:p>
        </p:txBody>
      </p:sp>
      <p:sp>
        <p:nvSpPr>
          <p:cNvPr id="6" name="Rectangle 10"/>
          <p:cNvSpPr>
            <a:spLocks noGrp="1" noChangeArrowheads="1"/>
          </p:cNvSpPr>
          <p:nvPr>
            <p:ph type="ftr" sz="quarter" idx="12"/>
          </p:nvPr>
        </p:nvSpPr>
        <p:spPr>
          <a:ln/>
        </p:spPr>
        <p:txBody>
          <a:bodyPr/>
          <a:lstStyle>
            <a:lvl1pPr>
              <a:defRPr/>
            </a:lvl1pPr>
          </a:lstStyle>
          <a:p>
            <a:pPr>
              <a:defRPr/>
            </a:pPr>
            <a:r>
              <a:rPr lang="en-US" altLang="en-US"/>
              <a:t>PUBLIC HEALTH DIVISION Office of the State Public Health Director</a:t>
            </a:r>
          </a:p>
        </p:txBody>
      </p:sp>
    </p:spTree>
    <p:extLst>
      <p:ext uri="{BB962C8B-B14F-4D97-AF65-F5344CB8AC3E}">
        <p14:creationId xmlns:p14="http://schemas.microsoft.com/office/powerpoint/2010/main" val="1161451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(Enter) DEPARTMENT (ALL CAPS) (Enter) Division or Office (Mixed Case) </a:t>
            </a:r>
          </a:p>
        </p:txBody>
      </p:sp>
      <p:sp>
        <p:nvSpPr>
          <p:cNvPr id="6" name="Rectangle 8"/>
          <p:cNvSpPr>
            <a:spLocks noGrp="1" noChangeArrowheads="1"/>
          </p:cNvSpPr>
          <p:nvPr>
            <p:ph type="sldNum" sz="quarter" idx="11"/>
          </p:nvPr>
        </p:nvSpPr>
        <p:spPr>
          <a:ln/>
        </p:spPr>
        <p:txBody>
          <a:bodyPr/>
          <a:lstStyle>
            <a:lvl1pPr>
              <a:defRPr/>
            </a:lvl1pPr>
          </a:lstStyle>
          <a:p>
            <a:pPr>
              <a:defRPr/>
            </a:pPr>
            <a:fld id="{F31268BD-F88C-4C72-B054-CD195ACA3B40}" type="slidenum">
              <a:rPr lang="en-US" altLang="en-US"/>
              <a:pPr>
                <a:defRPr/>
              </a:pPr>
              <a:t>‹#›</a:t>
            </a:fld>
            <a:endParaRPr lang="en-US" altLang="en-US"/>
          </a:p>
        </p:txBody>
      </p:sp>
      <p:sp>
        <p:nvSpPr>
          <p:cNvPr id="7" name="Rectangle 10"/>
          <p:cNvSpPr>
            <a:spLocks noGrp="1" noChangeArrowheads="1"/>
          </p:cNvSpPr>
          <p:nvPr>
            <p:ph type="ftr" sz="quarter" idx="12"/>
          </p:nvPr>
        </p:nvSpPr>
        <p:spPr>
          <a:ln/>
        </p:spPr>
        <p:txBody>
          <a:bodyPr/>
          <a:lstStyle>
            <a:lvl1pPr>
              <a:defRPr/>
            </a:lvl1pPr>
          </a:lstStyle>
          <a:p>
            <a:pPr>
              <a:defRPr/>
            </a:pPr>
            <a:r>
              <a:rPr lang="en-US" altLang="en-US"/>
              <a:t>PUBLIC HEALTH DIVISION Office of the State Public Health Director</a:t>
            </a:r>
          </a:p>
        </p:txBody>
      </p:sp>
    </p:spTree>
    <p:extLst>
      <p:ext uri="{BB962C8B-B14F-4D97-AF65-F5344CB8AC3E}">
        <p14:creationId xmlns:p14="http://schemas.microsoft.com/office/powerpoint/2010/main" val="2553004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(Enter) DEPARTMENT (ALL CAPS) (Enter) Division or Office (Mixed Case) </a:t>
            </a:r>
          </a:p>
        </p:txBody>
      </p:sp>
      <p:sp>
        <p:nvSpPr>
          <p:cNvPr id="6" name="Rectangle 8"/>
          <p:cNvSpPr>
            <a:spLocks noGrp="1" noChangeArrowheads="1"/>
          </p:cNvSpPr>
          <p:nvPr>
            <p:ph type="sldNum" sz="quarter" idx="11"/>
          </p:nvPr>
        </p:nvSpPr>
        <p:spPr>
          <a:ln/>
        </p:spPr>
        <p:txBody>
          <a:bodyPr/>
          <a:lstStyle>
            <a:lvl1pPr>
              <a:defRPr/>
            </a:lvl1pPr>
          </a:lstStyle>
          <a:p>
            <a:pPr>
              <a:defRPr/>
            </a:pPr>
            <a:fld id="{97B15A2E-4AC7-4F5C-B983-B0A74EFFFDC9}" type="slidenum">
              <a:rPr lang="en-US" altLang="en-US"/>
              <a:pPr>
                <a:defRPr/>
              </a:pPr>
              <a:t>‹#›</a:t>
            </a:fld>
            <a:endParaRPr lang="en-US" altLang="en-US"/>
          </a:p>
        </p:txBody>
      </p:sp>
      <p:sp>
        <p:nvSpPr>
          <p:cNvPr id="7" name="Rectangle 10"/>
          <p:cNvSpPr>
            <a:spLocks noGrp="1" noChangeArrowheads="1"/>
          </p:cNvSpPr>
          <p:nvPr>
            <p:ph type="ftr" sz="quarter" idx="12"/>
          </p:nvPr>
        </p:nvSpPr>
        <p:spPr>
          <a:ln/>
        </p:spPr>
        <p:txBody>
          <a:bodyPr/>
          <a:lstStyle>
            <a:lvl1pPr>
              <a:defRPr/>
            </a:lvl1pPr>
          </a:lstStyle>
          <a:p>
            <a:pPr>
              <a:defRPr/>
            </a:pPr>
            <a:r>
              <a:rPr lang="en-US" altLang="en-US"/>
              <a:t>PUBLIC HEALTH DIVISION Office of the State Public Health Director</a:t>
            </a:r>
          </a:p>
        </p:txBody>
      </p:sp>
    </p:spTree>
    <p:extLst>
      <p:ext uri="{BB962C8B-B14F-4D97-AF65-F5344CB8AC3E}">
        <p14:creationId xmlns:p14="http://schemas.microsoft.com/office/powerpoint/2010/main" val="1600915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(Enter) DEPARTMENT (ALL CAPS) (Enter) Division or Office (Mixed Case) </a:t>
            </a:r>
          </a:p>
        </p:txBody>
      </p:sp>
      <p:sp>
        <p:nvSpPr>
          <p:cNvPr id="5" name="Rectangle 8"/>
          <p:cNvSpPr>
            <a:spLocks noGrp="1" noChangeArrowheads="1"/>
          </p:cNvSpPr>
          <p:nvPr>
            <p:ph type="sldNum" sz="quarter" idx="11"/>
          </p:nvPr>
        </p:nvSpPr>
        <p:spPr>
          <a:ln/>
        </p:spPr>
        <p:txBody>
          <a:bodyPr/>
          <a:lstStyle>
            <a:lvl1pPr>
              <a:defRPr/>
            </a:lvl1pPr>
          </a:lstStyle>
          <a:p>
            <a:pPr>
              <a:defRPr/>
            </a:pPr>
            <a:fld id="{DAEFA624-8C76-4EA0-898E-888DB8A0911E}" type="slidenum">
              <a:rPr lang="en-US" altLang="en-US"/>
              <a:pPr>
                <a:defRPr/>
              </a:pPr>
              <a:t>‹#›</a:t>
            </a:fld>
            <a:endParaRPr lang="en-US" altLang="en-US"/>
          </a:p>
        </p:txBody>
      </p:sp>
      <p:sp>
        <p:nvSpPr>
          <p:cNvPr id="6" name="Rectangle 10"/>
          <p:cNvSpPr>
            <a:spLocks noGrp="1" noChangeArrowheads="1"/>
          </p:cNvSpPr>
          <p:nvPr>
            <p:ph type="ftr" sz="quarter" idx="12"/>
          </p:nvPr>
        </p:nvSpPr>
        <p:spPr>
          <a:ln/>
        </p:spPr>
        <p:txBody>
          <a:bodyPr/>
          <a:lstStyle>
            <a:lvl1pPr>
              <a:defRPr/>
            </a:lvl1pPr>
          </a:lstStyle>
          <a:p>
            <a:pPr>
              <a:defRPr/>
            </a:pPr>
            <a:r>
              <a:rPr lang="en-US" altLang="en-US"/>
              <a:t>PUBLIC HEALTH DIVISION Office of the State Public Health Director</a:t>
            </a:r>
          </a:p>
        </p:txBody>
      </p:sp>
    </p:spTree>
    <p:extLst>
      <p:ext uri="{BB962C8B-B14F-4D97-AF65-F5344CB8AC3E}">
        <p14:creationId xmlns:p14="http://schemas.microsoft.com/office/powerpoint/2010/main" val="2556252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t>(Enter) DEPARTMENT (ALL CAPS) (Enter) Division or Office (Mixed Case) </a:t>
            </a:r>
          </a:p>
        </p:txBody>
      </p:sp>
      <p:sp>
        <p:nvSpPr>
          <p:cNvPr id="5" name="Rectangle 8"/>
          <p:cNvSpPr>
            <a:spLocks noGrp="1" noChangeArrowheads="1"/>
          </p:cNvSpPr>
          <p:nvPr>
            <p:ph type="sldNum" sz="quarter" idx="11"/>
          </p:nvPr>
        </p:nvSpPr>
        <p:spPr>
          <a:ln/>
        </p:spPr>
        <p:txBody>
          <a:bodyPr/>
          <a:lstStyle>
            <a:lvl1pPr>
              <a:defRPr/>
            </a:lvl1pPr>
          </a:lstStyle>
          <a:p>
            <a:pPr>
              <a:defRPr/>
            </a:pPr>
            <a:fld id="{88F4F9A9-7CC3-413D-9173-AB14292D1D19}" type="slidenum">
              <a:rPr lang="en-US" altLang="en-US"/>
              <a:pPr>
                <a:defRPr/>
              </a:pPr>
              <a:t>‹#›</a:t>
            </a:fld>
            <a:endParaRPr lang="en-US" altLang="en-US"/>
          </a:p>
        </p:txBody>
      </p:sp>
      <p:sp>
        <p:nvSpPr>
          <p:cNvPr id="6" name="Rectangle 10"/>
          <p:cNvSpPr>
            <a:spLocks noGrp="1" noChangeArrowheads="1"/>
          </p:cNvSpPr>
          <p:nvPr>
            <p:ph type="ftr" sz="quarter" idx="12"/>
          </p:nvPr>
        </p:nvSpPr>
        <p:spPr>
          <a:ln/>
        </p:spPr>
        <p:txBody>
          <a:bodyPr/>
          <a:lstStyle>
            <a:lvl1pPr>
              <a:defRPr/>
            </a:lvl1pPr>
          </a:lstStyle>
          <a:p>
            <a:pPr>
              <a:defRPr/>
            </a:pPr>
            <a:r>
              <a:rPr lang="en-US" altLang="en-US"/>
              <a:t>PUBLIC HEALTH DIVISION Office of the State Public Health Director</a:t>
            </a:r>
          </a:p>
        </p:txBody>
      </p:sp>
    </p:spTree>
    <p:extLst>
      <p:ext uri="{BB962C8B-B14F-4D97-AF65-F5344CB8AC3E}">
        <p14:creationId xmlns:p14="http://schemas.microsoft.com/office/powerpoint/2010/main" val="328350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(Enter) DEPARTMENT (ALL CAPS) (Enter) Division or Office (Mixed Case) </a:t>
            </a:r>
          </a:p>
        </p:txBody>
      </p:sp>
      <p:sp>
        <p:nvSpPr>
          <p:cNvPr id="6" name="Rectangle 8"/>
          <p:cNvSpPr>
            <a:spLocks noGrp="1" noChangeArrowheads="1"/>
          </p:cNvSpPr>
          <p:nvPr>
            <p:ph type="sldNum" sz="quarter" idx="11"/>
          </p:nvPr>
        </p:nvSpPr>
        <p:spPr>
          <a:ln/>
        </p:spPr>
        <p:txBody>
          <a:bodyPr/>
          <a:lstStyle>
            <a:lvl1pPr>
              <a:defRPr/>
            </a:lvl1pPr>
          </a:lstStyle>
          <a:p>
            <a:pPr>
              <a:defRPr/>
            </a:pPr>
            <a:fld id="{3A72D084-293B-4F46-877E-50E178C87AE4}" type="slidenum">
              <a:rPr lang="en-US" altLang="en-US"/>
              <a:pPr>
                <a:defRPr/>
              </a:pPr>
              <a:t>‹#›</a:t>
            </a:fld>
            <a:endParaRPr lang="en-US" altLang="en-US"/>
          </a:p>
        </p:txBody>
      </p:sp>
      <p:sp>
        <p:nvSpPr>
          <p:cNvPr id="7" name="Rectangle 10"/>
          <p:cNvSpPr>
            <a:spLocks noGrp="1" noChangeArrowheads="1"/>
          </p:cNvSpPr>
          <p:nvPr>
            <p:ph type="ftr" sz="quarter" idx="12"/>
          </p:nvPr>
        </p:nvSpPr>
        <p:spPr>
          <a:ln/>
        </p:spPr>
        <p:txBody>
          <a:bodyPr/>
          <a:lstStyle>
            <a:lvl1pPr>
              <a:defRPr/>
            </a:lvl1pPr>
          </a:lstStyle>
          <a:p>
            <a:pPr>
              <a:defRPr/>
            </a:pPr>
            <a:r>
              <a:rPr lang="en-US" altLang="en-US"/>
              <a:t>PUBLIC HEALTH DIVISION Office of the State Public Health Director</a:t>
            </a:r>
          </a:p>
        </p:txBody>
      </p:sp>
    </p:spTree>
    <p:extLst>
      <p:ext uri="{BB962C8B-B14F-4D97-AF65-F5344CB8AC3E}">
        <p14:creationId xmlns:p14="http://schemas.microsoft.com/office/powerpoint/2010/main" val="257159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a:t>(Enter) DEPARTMENT (ALL CAPS) (Enter) Division or Office (Mixed Case) </a:t>
            </a:r>
          </a:p>
        </p:txBody>
      </p:sp>
      <p:sp>
        <p:nvSpPr>
          <p:cNvPr id="8" name="Rectangle 8"/>
          <p:cNvSpPr>
            <a:spLocks noGrp="1" noChangeArrowheads="1"/>
          </p:cNvSpPr>
          <p:nvPr>
            <p:ph type="sldNum" sz="quarter" idx="11"/>
          </p:nvPr>
        </p:nvSpPr>
        <p:spPr>
          <a:ln/>
        </p:spPr>
        <p:txBody>
          <a:bodyPr/>
          <a:lstStyle>
            <a:lvl1pPr>
              <a:defRPr/>
            </a:lvl1pPr>
          </a:lstStyle>
          <a:p>
            <a:pPr>
              <a:defRPr/>
            </a:pPr>
            <a:fld id="{7D3C1E3B-D645-43AC-81DD-1F0A432430DC}" type="slidenum">
              <a:rPr lang="en-US" altLang="en-US"/>
              <a:pPr>
                <a:defRPr/>
              </a:pPr>
              <a:t>‹#›</a:t>
            </a:fld>
            <a:endParaRPr lang="en-US" altLang="en-US"/>
          </a:p>
        </p:txBody>
      </p:sp>
      <p:sp>
        <p:nvSpPr>
          <p:cNvPr id="9" name="Rectangle 10"/>
          <p:cNvSpPr>
            <a:spLocks noGrp="1" noChangeArrowheads="1"/>
          </p:cNvSpPr>
          <p:nvPr>
            <p:ph type="ftr" sz="quarter" idx="12"/>
          </p:nvPr>
        </p:nvSpPr>
        <p:spPr>
          <a:ln/>
        </p:spPr>
        <p:txBody>
          <a:bodyPr/>
          <a:lstStyle>
            <a:lvl1pPr>
              <a:defRPr/>
            </a:lvl1pPr>
          </a:lstStyle>
          <a:p>
            <a:pPr>
              <a:defRPr/>
            </a:pPr>
            <a:r>
              <a:rPr lang="en-US" altLang="en-US"/>
              <a:t>PUBLIC HEALTH DIVISION Office of the State Public Health Director</a:t>
            </a:r>
          </a:p>
        </p:txBody>
      </p:sp>
    </p:spTree>
    <p:extLst>
      <p:ext uri="{BB962C8B-B14F-4D97-AF65-F5344CB8AC3E}">
        <p14:creationId xmlns:p14="http://schemas.microsoft.com/office/powerpoint/2010/main" val="266310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a:t>(Enter) DEPARTMENT (ALL CAPS) (Enter) Division or Office (Mixed Case) </a:t>
            </a:r>
          </a:p>
        </p:txBody>
      </p:sp>
      <p:sp>
        <p:nvSpPr>
          <p:cNvPr id="4" name="Rectangle 8"/>
          <p:cNvSpPr>
            <a:spLocks noGrp="1" noChangeArrowheads="1"/>
          </p:cNvSpPr>
          <p:nvPr>
            <p:ph type="sldNum" sz="quarter" idx="11"/>
          </p:nvPr>
        </p:nvSpPr>
        <p:spPr>
          <a:ln/>
        </p:spPr>
        <p:txBody>
          <a:bodyPr/>
          <a:lstStyle>
            <a:lvl1pPr>
              <a:defRPr/>
            </a:lvl1pPr>
          </a:lstStyle>
          <a:p>
            <a:pPr>
              <a:defRPr/>
            </a:pPr>
            <a:fld id="{096885B1-125E-424A-BCA1-1AEB524355EE}" type="slidenum">
              <a:rPr lang="en-US" altLang="en-US"/>
              <a:pPr>
                <a:defRPr/>
              </a:pPr>
              <a:t>‹#›</a:t>
            </a:fld>
            <a:endParaRPr lang="en-US" altLang="en-US"/>
          </a:p>
        </p:txBody>
      </p:sp>
      <p:sp>
        <p:nvSpPr>
          <p:cNvPr id="5" name="Rectangle 10"/>
          <p:cNvSpPr>
            <a:spLocks noGrp="1" noChangeArrowheads="1"/>
          </p:cNvSpPr>
          <p:nvPr>
            <p:ph type="ftr" sz="quarter" idx="12"/>
          </p:nvPr>
        </p:nvSpPr>
        <p:spPr>
          <a:ln/>
        </p:spPr>
        <p:txBody>
          <a:bodyPr/>
          <a:lstStyle>
            <a:lvl1pPr>
              <a:defRPr/>
            </a:lvl1pPr>
          </a:lstStyle>
          <a:p>
            <a:pPr>
              <a:defRPr/>
            </a:pPr>
            <a:r>
              <a:rPr lang="en-US" altLang="en-US"/>
              <a:t>PUBLIC HEALTH DIVISION Office of the State Public Health Director</a:t>
            </a:r>
          </a:p>
        </p:txBody>
      </p:sp>
    </p:spTree>
    <p:extLst>
      <p:ext uri="{BB962C8B-B14F-4D97-AF65-F5344CB8AC3E}">
        <p14:creationId xmlns:p14="http://schemas.microsoft.com/office/powerpoint/2010/main" val="4227087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a:t>(Enter) DEPARTMENT (ALL CAPS) (Enter) Division or Office (Mixed Case) </a:t>
            </a:r>
          </a:p>
        </p:txBody>
      </p:sp>
      <p:sp>
        <p:nvSpPr>
          <p:cNvPr id="3" name="Rectangle 8"/>
          <p:cNvSpPr>
            <a:spLocks noGrp="1" noChangeArrowheads="1"/>
          </p:cNvSpPr>
          <p:nvPr>
            <p:ph type="sldNum" sz="quarter" idx="11"/>
          </p:nvPr>
        </p:nvSpPr>
        <p:spPr>
          <a:ln/>
        </p:spPr>
        <p:txBody>
          <a:bodyPr/>
          <a:lstStyle>
            <a:lvl1pPr>
              <a:defRPr/>
            </a:lvl1pPr>
          </a:lstStyle>
          <a:p>
            <a:pPr>
              <a:defRPr/>
            </a:pPr>
            <a:fld id="{839611AF-C09A-47B2-9EC9-655307979344}" type="slidenum">
              <a:rPr lang="en-US" altLang="en-US"/>
              <a:pPr>
                <a:defRPr/>
              </a:pPr>
              <a:t>‹#›</a:t>
            </a:fld>
            <a:endParaRPr lang="en-US" altLang="en-US"/>
          </a:p>
        </p:txBody>
      </p:sp>
      <p:sp>
        <p:nvSpPr>
          <p:cNvPr id="4" name="Rectangle 10"/>
          <p:cNvSpPr>
            <a:spLocks noGrp="1" noChangeArrowheads="1"/>
          </p:cNvSpPr>
          <p:nvPr>
            <p:ph type="ftr" sz="quarter" idx="12"/>
          </p:nvPr>
        </p:nvSpPr>
        <p:spPr>
          <a:ln/>
        </p:spPr>
        <p:txBody>
          <a:bodyPr/>
          <a:lstStyle>
            <a:lvl1pPr>
              <a:defRPr/>
            </a:lvl1pPr>
          </a:lstStyle>
          <a:p>
            <a:pPr>
              <a:defRPr/>
            </a:pPr>
            <a:r>
              <a:rPr lang="en-US" altLang="en-US"/>
              <a:t>PUBLIC HEALTH DIVISION Office of the State Public Health Director</a:t>
            </a:r>
          </a:p>
        </p:txBody>
      </p:sp>
    </p:spTree>
    <p:extLst>
      <p:ext uri="{BB962C8B-B14F-4D97-AF65-F5344CB8AC3E}">
        <p14:creationId xmlns:p14="http://schemas.microsoft.com/office/powerpoint/2010/main" val="4175321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(Enter) DEPARTMENT (ALL CAPS) (Enter) Division or Office (Mixed Case) </a:t>
            </a:r>
          </a:p>
        </p:txBody>
      </p:sp>
      <p:sp>
        <p:nvSpPr>
          <p:cNvPr id="6" name="Rectangle 8"/>
          <p:cNvSpPr>
            <a:spLocks noGrp="1" noChangeArrowheads="1"/>
          </p:cNvSpPr>
          <p:nvPr>
            <p:ph type="sldNum" sz="quarter" idx="11"/>
          </p:nvPr>
        </p:nvSpPr>
        <p:spPr>
          <a:ln/>
        </p:spPr>
        <p:txBody>
          <a:bodyPr/>
          <a:lstStyle>
            <a:lvl1pPr>
              <a:defRPr/>
            </a:lvl1pPr>
          </a:lstStyle>
          <a:p>
            <a:pPr>
              <a:defRPr/>
            </a:pPr>
            <a:fld id="{F31268BD-F88C-4C72-B054-CD195ACA3B40}" type="slidenum">
              <a:rPr lang="en-US" altLang="en-US"/>
              <a:pPr>
                <a:defRPr/>
              </a:pPr>
              <a:t>‹#›</a:t>
            </a:fld>
            <a:endParaRPr lang="en-US" altLang="en-US"/>
          </a:p>
        </p:txBody>
      </p:sp>
      <p:sp>
        <p:nvSpPr>
          <p:cNvPr id="7" name="Rectangle 10"/>
          <p:cNvSpPr>
            <a:spLocks noGrp="1" noChangeArrowheads="1"/>
          </p:cNvSpPr>
          <p:nvPr>
            <p:ph type="ftr" sz="quarter" idx="12"/>
          </p:nvPr>
        </p:nvSpPr>
        <p:spPr>
          <a:ln/>
        </p:spPr>
        <p:txBody>
          <a:bodyPr/>
          <a:lstStyle>
            <a:lvl1pPr>
              <a:defRPr/>
            </a:lvl1pPr>
          </a:lstStyle>
          <a:p>
            <a:pPr>
              <a:defRPr/>
            </a:pPr>
            <a:r>
              <a:rPr lang="en-US" altLang="en-US"/>
              <a:t>PUBLIC HEALTH DIVISION Office of the State Public Health Director</a:t>
            </a:r>
          </a:p>
        </p:txBody>
      </p:sp>
    </p:spTree>
    <p:extLst>
      <p:ext uri="{BB962C8B-B14F-4D97-AF65-F5344CB8AC3E}">
        <p14:creationId xmlns:p14="http://schemas.microsoft.com/office/powerpoint/2010/main" val="397163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t>(Enter) DEPARTMENT (ALL CAPS) (Enter) Division or Office (Mixed Case) </a:t>
            </a:r>
          </a:p>
        </p:txBody>
      </p:sp>
      <p:sp>
        <p:nvSpPr>
          <p:cNvPr id="6" name="Rectangle 8"/>
          <p:cNvSpPr>
            <a:spLocks noGrp="1" noChangeArrowheads="1"/>
          </p:cNvSpPr>
          <p:nvPr>
            <p:ph type="sldNum" sz="quarter" idx="11"/>
          </p:nvPr>
        </p:nvSpPr>
        <p:spPr>
          <a:ln/>
        </p:spPr>
        <p:txBody>
          <a:bodyPr/>
          <a:lstStyle>
            <a:lvl1pPr>
              <a:defRPr/>
            </a:lvl1pPr>
          </a:lstStyle>
          <a:p>
            <a:pPr>
              <a:defRPr/>
            </a:pPr>
            <a:fld id="{97B15A2E-4AC7-4F5C-B983-B0A74EFFFDC9}" type="slidenum">
              <a:rPr lang="en-US" altLang="en-US"/>
              <a:pPr>
                <a:defRPr/>
              </a:pPr>
              <a:t>‹#›</a:t>
            </a:fld>
            <a:endParaRPr lang="en-US" altLang="en-US"/>
          </a:p>
        </p:txBody>
      </p:sp>
      <p:sp>
        <p:nvSpPr>
          <p:cNvPr id="7" name="Rectangle 10"/>
          <p:cNvSpPr>
            <a:spLocks noGrp="1" noChangeArrowheads="1"/>
          </p:cNvSpPr>
          <p:nvPr>
            <p:ph type="ftr" sz="quarter" idx="12"/>
          </p:nvPr>
        </p:nvSpPr>
        <p:spPr>
          <a:ln/>
        </p:spPr>
        <p:txBody>
          <a:bodyPr/>
          <a:lstStyle>
            <a:lvl1pPr>
              <a:defRPr/>
            </a:lvl1pPr>
          </a:lstStyle>
          <a:p>
            <a:pPr>
              <a:defRPr/>
            </a:pPr>
            <a:r>
              <a:rPr lang="en-US" altLang="en-US"/>
              <a:t>PUBLIC HEALTH DIVISION Office of the State Public Health Director</a:t>
            </a:r>
          </a:p>
        </p:txBody>
      </p:sp>
    </p:spTree>
    <p:extLst>
      <p:ext uri="{BB962C8B-B14F-4D97-AF65-F5344CB8AC3E}">
        <p14:creationId xmlns:p14="http://schemas.microsoft.com/office/powerpoint/2010/main" val="97921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ower Point Template PG 2 new s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Arial" panose="020B0604020202020204" pitchFamily="34" charset="0"/>
              </a:defRPr>
            </a:lvl1pPr>
          </a:lstStyle>
          <a:p>
            <a:pPr>
              <a:defRPr/>
            </a:pPr>
            <a:r>
              <a:rPr lang="en-US" altLang="en-US"/>
              <a:t>(Enter) DEPARTMENT (ALL CAPS) (Enter) Division or Office (Mixed Case) </a:t>
            </a:r>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Arial" panose="020B0604020202020204" pitchFamily="34" charset="0"/>
              </a:defRPr>
            </a:lvl1pPr>
          </a:lstStyle>
          <a:p>
            <a:pPr>
              <a:defRPr/>
            </a:pPr>
            <a:fld id="{7F7BC3F9-1213-406A-A68B-BB71DCF1A1BE}" type="slidenum">
              <a:rPr lang="en-US" altLang="en-US"/>
              <a:pPr>
                <a:defRPr/>
              </a:pPr>
              <a:t>‹#›</a:t>
            </a:fld>
            <a:endParaRPr lang="en-US" altLang="en-US"/>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Arial" panose="020B0604020202020204" pitchFamily="34" charset="0"/>
              </a:defRPr>
            </a:lvl1pPr>
          </a:lstStyle>
          <a:p>
            <a:pPr>
              <a:defRPr/>
            </a:pPr>
            <a:r>
              <a:rPr lang="en-US" altLang="en-US"/>
              <a:t>PUBLIC HEALTH DIVISION Office of the State Public Health Director</a:t>
            </a:r>
          </a:p>
        </p:txBody>
      </p:sp>
    </p:spTree>
  </p:cSld>
  <p:clrMap bg1="lt1" tx1="dk1" bg2="lt2" tx2="dk2" accent1="accent1" accent2="accent2" accent3="accent3" accent4="accent4" accent5="accent5" accent6="accent6" hlink="hlink" folHlink="folHlink"/>
  <p:sldLayoutIdLst>
    <p:sldLayoutId id="2147483972"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dt="0"/>
  <p:txStyles>
    <p:title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31" name="Picture 11" descr="Power Point Template PG 2 new sm"/>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8" name="Rectangle 8"/>
          <p:cNvSpPr>
            <a:spLocks noGrp="1" noChangeArrowheads="1"/>
          </p:cNvSpPr>
          <p:nvPr>
            <p:ph type="sldNum" sz="quarter" idx="4"/>
          </p:nvPr>
        </p:nvSpPr>
        <p:spPr bwMode="auto">
          <a:xfrm>
            <a:off x="304800" y="65341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fld id="{4992160A-B009-4DF0-9663-DC50E3E3959B}" type="slidenum">
              <a:rPr lang="en-US"/>
              <a:pPr/>
              <a:t>‹#›</a:t>
            </a:fld>
            <a:endParaRPr lang="en-US"/>
          </a:p>
        </p:txBody>
      </p:sp>
      <p:sp>
        <p:nvSpPr>
          <p:cNvPr id="5130" name="Rectangle 10"/>
          <p:cNvSpPr>
            <a:spLocks noGrp="1" noChangeArrowheads="1"/>
          </p:cNvSpPr>
          <p:nvPr>
            <p:ph type="ftr" sz="quarter" idx="3"/>
          </p:nvPr>
        </p:nvSpPr>
        <p:spPr bwMode="auto">
          <a:xfrm>
            <a:off x="3124200" y="653415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endParaRPr lang="en-US"/>
          </a:p>
        </p:txBody>
      </p:sp>
    </p:spTree>
    <p:extLst>
      <p:ext uri="{BB962C8B-B14F-4D97-AF65-F5344CB8AC3E}">
        <p14:creationId xmlns:p14="http://schemas.microsoft.com/office/powerpoint/2010/main" val="2396446992"/>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hf hdr="0" ftr="0" dt="0"/>
  <p:txStyles>
    <p:titleStyle>
      <a:lvl1pPr algn="l" rtl="0" fontAlgn="base">
        <a:spcBef>
          <a:spcPct val="0"/>
        </a:spcBef>
        <a:spcAft>
          <a:spcPct val="0"/>
        </a:spcAft>
        <a:defRPr sz="3200" b="1">
          <a:solidFill>
            <a:srgbClr val="005595"/>
          </a:solidFill>
          <a:latin typeface="+mj-lt"/>
          <a:ea typeface="+mj-ea"/>
          <a:cs typeface="+mj-cs"/>
        </a:defRPr>
      </a:lvl1pPr>
      <a:lvl2pPr algn="l" rtl="0" fontAlgn="base">
        <a:spcBef>
          <a:spcPct val="0"/>
        </a:spcBef>
        <a:spcAft>
          <a:spcPct val="0"/>
        </a:spcAft>
        <a:defRPr sz="3200" b="1">
          <a:solidFill>
            <a:srgbClr val="005595"/>
          </a:solidFill>
          <a:latin typeface="Arial" charset="0"/>
        </a:defRPr>
      </a:lvl2pPr>
      <a:lvl3pPr algn="l" rtl="0" fontAlgn="base">
        <a:spcBef>
          <a:spcPct val="0"/>
        </a:spcBef>
        <a:spcAft>
          <a:spcPct val="0"/>
        </a:spcAft>
        <a:defRPr sz="3200" b="1">
          <a:solidFill>
            <a:srgbClr val="005595"/>
          </a:solidFill>
          <a:latin typeface="Arial" charset="0"/>
        </a:defRPr>
      </a:lvl3pPr>
      <a:lvl4pPr algn="l" rtl="0" fontAlgn="base">
        <a:spcBef>
          <a:spcPct val="0"/>
        </a:spcBef>
        <a:spcAft>
          <a:spcPct val="0"/>
        </a:spcAft>
        <a:defRPr sz="3200" b="1">
          <a:solidFill>
            <a:srgbClr val="005595"/>
          </a:solidFill>
          <a:latin typeface="Arial" charset="0"/>
        </a:defRPr>
      </a:lvl4pPr>
      <a:lvl5pPr algn="l" rtl="0" fontAlgn="base">
        <a:spcBef>
          <a:spcPct val="0"/>
        </a:spcBef>
        <a:spcAft>
          <a:spcPct val="0"/>
        </a:spcAft>
        <a:defRPr sz="3200" b="1">
          <a:solidFill>
            <a:srgbClr val="005595"/>
          </a:solidFill>
          <a:latin typeface="Arial" charset="0"/>
        </a:defRPr>
      </a:lvl5pPr>
      <a:lvl6pPr marL="457200" algn="l" rtl="0" fontAlgn="base">
        <a:spcBef>
          <a:spcPct val="0"/>
        </a:spcBef>
        <a:spcAft>
          <a:spcPct val="0"/>
        </a:spcAft>
        <a:defRPr sz="3200" b="1">
          <a:solidFill>
            <a:srgbClr val="005595"/>
          </a:solidFill>
          <a:latin typeface="Arial" charset="0"/>
        </a:defRPr>
      </a:lvl6pPr>
      <a:lvl7pPr marL="914400" algn="l" rtl="0" fontAlgn="base">
        <a:spcBef>
          <a:spcPct val="0"/>
        </a:spcBef>
        <a:spcAft>
          <a:spcPct val="0"/>
        </a:spcAft>
        <a:defRPr sz="3200" b="1">
          <a:solidFill>
            <a:srgbClr val="005595"/>
          </a:solidFill>
          <a:latin typeface="Arial" charset="0"/>
        </a:defRPr>
      </a:lvl7pPr>
      <a:lvl8pPr marL="1371600" algn="l" rtl="0" fontAlgn="base">
        <a:spcBef>
          <a:spcPct val="0"/>
        </a:spcBef>
        <a:spcAft>
          <a:spcPct val="0"/>
        </a:spcAft>
        <a:defRPr sz="3200" b="1">
          <a:solidFill>
            <a:srgbClr val="005595"/>
          </a:solidFill>
          <a:latin typeface="Arial" charset="0"/>
        </a:defRPr>
      </a:lvl8pPr>
      <a:lvl9pPr marL="1828800" algn="l" rtl="0" fontAlgn="base">
        <a:spcBef>
          <a:spcPct val="0"/>
        </a:spcBef>
        <a:spcAft>
          <a:spcPct val="0"/>
        </a:spcAft>
        <a:defRPr sz="3200" b="1">
          <a:solidFill>
            <a:srgbClr val="005595"/>
          </a:solidFill>
          <a:latin typeface="Arial" charset="0"/>
        </a:defRPr>
      </a:lvl9pPr>
    </p:titleStyle>
    <p:bodyStyle>
      <a:lvl1pPr marL="342900" indent="-342900" algn="l" rtl="0" fontAlgn="base">
        <a:spcBef>
          <a:spcPct val="20000"/>
        </a:spcBef>
        <a:spcAft>
          <a:spcPct val="0"/>
        </a:spcAft>
        <a:buChar char="•"/>
        <a:defRPr sz="2000">
          <a:solidFill>
            <a:srgbClr val="005595"/>
          </a:solidFill>
          <a:latin typeface="+mn-lt"/>
          <a:ea typeface="+mn-ea"/>
          <a:cs typeface="+mn-cs"/>
        </a:defRPr>
      </a:lvl1pPr>
      <a:lvl2pPr marL="742950" indent="-285750" algn="l" rtl="0" fontAlgn="base">
        <a:spcBef>
          <a:spcPct val="20000"/>
        </a:spcBef>
        <a:spcAft>
          <a:spcPct val="0"/>
        </a:spcAft>
        <a:buChar char="–"/>
        <a:defRPr>
          <a:solidFill>
            <a:srgbClr val="005595"/>
          </a:solidFill>
          <a:latin typeface="+mn-lt"/>
        </a:defRPr>
      </a:lvl2pPr>
      <a:lvl3pPr marL="1143000" indent="-228600" algn="l" rtl="0" fontAlgn="base">
        <a:spcBef>
          <a:spcPct val="20000"/>
        </a:spcBef>
        <a:spcAft>
          <a:spcPct val="0"/>
        </a:spcAft>
        <a:buChar char="•"/>
        <a:defRPr sz="1600">
          <a:solidFill>
            <a:srgbClr val="005595"/>
          </a:solidFill>
          <a:latin typeface="+mn-lt"/>
        </a:defRPr>
      </a:lvl3pPr>
      <a:lvl4pPr marL="1600200" indent="-228600" algn="l" rtl="0" fontAlgn="base">
        <a:spcBef>
          <a:spcPct val="20000"/>
        </a:spcBef>
        <a:spcAft>
          <a:spcPct val="0"/>
        </a:spcAft>
        <a:buChar char="–"/>
        <a:defRPr sz="1400">
          <a:solidFill>
            <a:srgbClr val="005595"/>
          </a:solidFill>
          <a:latin typeface="+mn-lt"/>
        </a:defRPr>
      </a:lvl4pPr>
      <a:lvl5pPr marL="2057400" indent="-228600" algn="l" rtl="0" fontAlgn="base">
        <a:spcBef>
          <a:spcPct val="20000"/>
        </a:spcBef>
        <a:spcAft>
          <a:spcPct val="0"/>
        </a:spcAft>
        <a:buChar char="»"/>
        <a:defRPr sz="14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ower Point Template PG 2 new s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200">
                <a:solidFill>
                  <a:srgbClr val="005595"/>
                </a:solidFill>
                <a:latin typeface="Arial" panose="020B0604020202020204" pitchFamily="34" charset="0"/>
              </a:defRPr>
            </a:lvl1pPr>
          </a:lstStyle>
          <a:p>
            <a:pPr>
              <a:defRPr/>
            </a:pPr>
            <a:r>
              <a:rPr lang="en-US" altLang="en-US"/>
              <a:t>(Enter) DEPARTMENT (ALL CAPS) (Enter) Division or Office (Mixed Case) </a:t>
            </a:r>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Arial" panose="020B0604020202020204" pitchFamily="34" charset="0"/>
              </a:defRPr>
            </a:lvl1pPr>
          </a:lstStyle>
          <a:p>
            <a:pPr>
              <a:defRPr/>
            </a:pPr>
            <a:fld id="{7F7BC3F9-1213-406A-A68B-BB71DCF1A1BE}" type="slidenum">
              <a:rPr lang="en-US" altLang="en-US"/>
              <a:pPr>
                <a:defRPr/>
              </a:pPr>
              <a:t>‹#›</a:t>
            </a:fld>
            <a:endParaRPr lang="en-US" altLang="en-US"/>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Arial" panose="020B0604020202020204" pitchFamily="34" charset="0"/>
              </a:defRPr>
            </a:lvl1pPr>
          </a:lstStyle>
          <a:p>
            <a:pPr>
              <a:defRPr/>
            </a:pPr>
            <a:r>
              <a:rPr lang="en-US" altLang="en-US"/>
              <a:t>PUBLIC HEALTH DIVISION Office of the State Public Health Director</a:t>
            </a:r>
          </a:p>
        </p:txBody>
      </p:sp>
    </p:spTree>
    <p:extLst>
      <p:ext uri="{BB962C8B-B14F-4D97-AF65-F5344CB8AC3E}">
        <p14:creationId xmlns:p14="http://schemas.microsoft.com/office/powerpoint/2010/main" val="883496992"/>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hf sldNum="0" hdr="0" dt="0"/>
  <p:txStyles>
    <p:title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ealthiertogetheroregon.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multco.us/dchs/preschool-all" TargetMode="External"/><Relationship Id="rId3" Type="http://schemas.openxmlformats.org/officeDocument/2006/relationships/hyperlink" Target="https://www.familyconnectsoregon.org/" TargetMode="External"/><Relationship Id="rId7" Type="http://schemas.openxmlformats.org/officeDocument/2006/relationships/hyperlink" Target="https://www.oregonreliefnurseries.org/ourwor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familyforwardoregon.org/" TargetMode="External"/><Relationship Id="rId5" Type="http://schemas.openxmlformats.org/officeDocument/2006/relationships/hyperlink" Target="https://www.oregon.gov/dhs/assistance/child-care/Pages/index.aspx" TargetMode="External"/><Relationship Id="rId10" Type="http://schemas.openxmlformats.org/officeDocument/2006/relationships/hyperlink" Target="https://davidmc.shinyapps.io/oregon-ece-app/" TargetMode="External"/><Relationship Id="rId4" Type="http://schemas.openxmlformats.org/officeDocument/2006/relationships/hyperlink" Target="https://oregonearlylearning.com/raise-up-oregon" TargetMode="External"/><Relationship Id="rId9" Type="http://schemas.openxmlformats.org/officeDocument/2006/relationships/hyperlink" Target="https://health.oregonstate.edu/early-learners/supply"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oregon.providence.org/our-services/h/help-me-grow-oregon/" TargetMode="External"/><Relationship Id="rId3" Type="http://schemas.openxmlformats.org/officeDocument/2006/relationships/hyperlink" Target="https://www.oregonalliance.org/" TargetMode="External"/><Relationship Id="rId7" Type="http://schemas.openxmlformats.org/officeDocument/2006/relationships/hyperlink" Target="https://visual-data.dhsoha.state.or.us/t/OHA/views/CommunityBenefitDashboard/Welcome?:showAppBanner=false&amp;:display_count=n&amp;:showVizHome=n&amp;:origin=viz_share_link&amp;:isGuestRedirectFromVizportal=y&amp;:embed=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oregon.gov/oha/HPA/dsi-tc/Pages/SHARE.aspx" TargetMode="External"/><Relationship Id="rId5" Type="http://schemas.openxmlformats.org/officeDocument/2006/relationships/hyperlink" Target="https://www.oregon.gov/oha/HPA/dsi-tc/Pages/Health-Related-Services.aspx" TargetMode="External"/><Relationship Id="rId4" Type="http://schemas.openxmlformats.org/officeDocument/2006/relationships/hyperlink" Target="https://orparenting.org/" TargetMode="External"/><Relationship Id="rId9" Type="http://schemas.openxmlformats.org/officeDocument/2006/relationships/hyperlink" Target="https://www.ywcapdx.org/what-we-do/family-preservation-projec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centraloregonhealthdata.org/tiles/index/display?id=212917096071191513" TargetMode="External"/><Relationship Id="rId3" Type="http://schemas.openxmlformats.org/officeDocument/2006/relationships/hyperlink" Target="https://communitydoulaalliance.com/" TargetMode="External"/><Relationship Id="rId7" Type="http://schemas.openxmlformats.org/officeDocument/2006/relationships/hyperlink" Target="https://shiba.oregon.gov/Pages/index.asp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youththink.net/" TargetMode="External"/><Relationship Id="rId11" Type="http://schemas.openxmlformats.org/officeDocument/2006/relationships/hyperlink" Target="https://www.thebpi.org/" TargetMode="External"/><Relationship Id="rId5" Type="http://schemas.openxmlformats.org/officeDocument/2006/relationships/hyperlink" Target="https://www.oregon.gov/oha/HSD/OHP/Pages/OHPcoversme.aspx" TargetMode="External"/><Relationship Id="rId10" Type="http://schemas.openxmlformats.org/officeDocument/2006/relationships/hyperlink" Target="https://www.oregon.gov/oha/PH/HEALTHYPEOPLEFAMILIES/REPRODUCTIVESEXUALHEALTH/Pages/index.aspx" TargetMode="External"/><Relationship Id="rId4" Type="http://schemas.openxmlformats.org/officeDocument/2006/relationships/hyperlink" Target="http://www.oregondoulas.org/ohp" TargetMode="External"/><Relationship Id="rId9" Type="http://schemas.openxmlformats.org/officeDocument/2006/relationships/hyperlink" Target="https://staysafeoregon.com/prevent-overdose/save-life-using-naloxon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healthiertogetheroregon.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surveymonkey.com/r/3HP8QSV" TargetMode="External"/><Relationship Id="rId4" Type="http://schemas.openxmlformats.org/officeDocument/2006/relationships/hyperlink" Target="mailto:publichealth.policy@state.or.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DC52F2C5-2E36-4C30-8058-A75E2BF1599F}"/>
              </a:ext>
            </a:extLst>
          </p:cNvPr>
          <p:cNvSpPr>
            <a:spLocks noGrp="1" noChangeArrowheads="1"/>
          </p:cNvSpPr>
          <p:nvPr>
            <p:ph type="ctrTitle"/>
          </p:nvPr>
        </p:nvSpPr>
        <p:spPr>
          <a:xfrm>
            <a:off x="685800" y="3276600"/>
            <a:ext cx="7772400" cy="1470025"/>
          </a:xfrm>
        </p:spPr>
        <p:txBody>
          <a:bodyPr/>
          <a:lstStyle/>
          <a:p>
            <a:br>
              <a:rPr lang="en-US" altLang="en-US" sz="3600" dirty="0"/>
            </a:br>
            <a:r>
              <a:rPr lang="en-US" altLang="en-US" sz="2400" dirty="0"/>
              <a:t>HTO in Action: Healthy Families</a:t>
            </a:r>
            <a:br>
              <a:rPr lang="en-US" altLang="en-US" sz="2400" dirty="0"/>
            </a:br>
            <a:r>
              <a:rPr lang="en-US" altLang="en-US" sz="2400" dirty="0"/>
              <a:t>November 15th, 1:00 – 2:30 pm</a:t>
            </a:r>
            <a:br>
              <a:rPr lang="en-US" altLang="en-US" sz="2400" dirty="0"/>
            </a:br>
            <a:br>
              <a:rPr lang="en-US" altLang="en-US" sz="2400" dirty="0"/>
            </a:br>
            <a:br>
              <a:rPr lang="en-US" altLang="en-US" sz="2400" dirty="0"/>
            </a:br>
            <a:br>
              <a:rPr lang="en-US" altLang="en-US" sz="2400" dirty="0"/>
            </a:br>
            <a:endParaRPr lang="en-US" altLang="en-US" sz="2400" dirty="0"/>
          </a:p>
        </p:txBody>
      </p:sp>
      <p:pic>
        <p:nvPicPr>
          <p:cNvPr id="3" name="Picture 2" descr="A close up of a sign&#10;&#10;Description automatically generated">
            <a:hlinkClick r:id="rId3"/>
            <a:extLst>
              <a:ext uri="{FF2B5EF4-FFF2-40B4-BE49-F238E27FC236}">
                <a16:creationId xmlns:a16="http://schemas.microsoft.com/office/drawing/2014/main" id="{1A821AB2-121B-4CB2-B749-3B36D46FB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9912" y="609600"/>
            <a:ext cx="5464176" cy="2129700"/>
          </a:xfrm>
          <a:prstGeom prst="rect">
            <a:avLst/>
          </a:prstGeom>
        </p:spPr>
      </p:pic>
      <p:sp>
        <p:nvSpPr>
          <p:cNvPr id="2" name="Rectangle 1">
            <a:extLst>
              <a:ext uri="{FF2B5EF4-FFF2-40B4-BE49-F238E27FC236}">
                <a16:creationId xmlns:a16="http://schemas.microsoft.com/office/drawing/2014/main" id="{4B68B2D5-9521-4F51-8298-58F6845E5412}"/>
              </a:ext>
            </a:extLst>
          </p:cNvPr>
          <p:cNvSpPr/>
          <p:nvPr/>
        </p:nvSpPr>
        <p:spPr>
          <a:xfrm>
            <a:off x="4441195" y="3198168"/>
            <a:ext cx="261610" cy="461665"/>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4" name="Rectangle 3">
            <a:extLst>
              <a:ext uri="{FF2B5EF4-FFF2-40B4-BE49-F238E27FC236}">
                <a16:creationId xmlns:a16="http://schemas.microsoft.com/office/drawing/2014/main" id="{B1FD2CB8-C508-4801-BF6B-29FA6B0198DA}"/>
              </a:ext>
            </a:extLst>
          </p:cNvPr>
          <p:cNvSpPr/>
          <p:nvPr/>
        </p:nvSpPr>
        <p:spPr>
          <a:xfrm>
            <a:off x="4441195" y="3198168"/>
            <a:ext cx="261610" cy="461665"/>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359709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09537" y="230909"/>
            <a:ext cx="8458200" cy="868362"/>
          </a:xfrm>
        </p:spPr>
        <p:txBody>
          <a:bodyPr/>
          <a:lstStyle/>
          <a:p>
            <a:br>
              <a:rPr lang="en-US" altLang="en-US" sz="4000" dirty="0"/>
            </a:br>
            <a:r>
              <a:rPr lang="en-US" altLang="en-US" sz="3600" dirty="0"/>
              <a:t>Healthy Family Strategies</a:t>
            </a:r>
            <a:br>
              <a:rPr lang="en-US" altLang="en-US" sz="4000" dirty="0"/>
            </a:br>
            <a:br>
              <a:rPr lang="en-US" altLang="en-US" sz="4000" dirty="0"/>
            </a:br>
            <a:endParaRPr lang="en-US" altLang="en-US" dirty="0"/>
          </a:p>
        </p:txBody>
      </p:sp>
      <p:pic>
        <p:nvPicPr>
          <p:cNvPr id="4" name="Content Placeholder 3">
            <a:extLst>
              <a:ext uri="{FF2B5EF4-FFF2-40B4-BE49-F238E27FC236}">
                <a16:creationId xmlns:a16="http://schemas.microsoft.com/office/drawing/2014/main" id="{F6ED8765-C104-49DB-A2C0-95899E3F5DB5}"/>
              </a:ext>
            </a:extLst>
          </p:cNvPr>
          <p:cNvPicPr>
            <a:picLocks noGrp="1" noChangeAspect="1"/>
          </p:cNvPicPr>
          <p:nvPr>
            <p:ph idx="1"/>
          </p:nvPr>
        </p:nvPicPr>
        <p:blipFill>
          <a:blip r:embed="rId3"/>
          <a:stretch>
            <a:fillRect/>
          </a:stretch>
        </p:blipFill>
        <p:spPr>
          <a:xfrm>
            <a:off x="0" y="179418"/>
            <a:ext cx="5425920" cy="2742920"/>
          </a:xfrm>
        </p:spPr>
      </p:pic>
      <p:sp>
        <p:nvSpPr>
          <p:cNvPr id="3" name="Slide Number Placeholder 2">
            <a:extLst>
              <a:ext uri="{FF2B5EF4-FFF2-40B4-BE49-F238E27FC236}">
                <a16:creationId xmlns:a16="http://schemas.microsoft.com/office/drawing/2014/main" id="{81E5AA1F-5BBE-4543-B35A-AC60A8F1C0BA}"/>
              </a:ext>
            </a:extLst>
          </p:cNvPr>
          <p:cNvSpPr>
            <a:spLocks noGrp="1"/>
          </p:cNvSpPr>
          <p:nvPr>
            <p:ph type="sldNum" sz="quarter" idx="11"/>
          </p:nvPr>
        </p:nvSpPr>
        <p:spPr/>
        <p:txBody>
          <a:bodyPr/>
          <a:lstStyle/>
          <a:p>
            <a:fld id="{7FB82710-A4FA-41A7-B037-6C1C32691E83}" type="slidenum">
              <a:rPr lang="en-US" altLang="en-US" smtClean="0"/>
              <a:pPr/>
              <a:t>10</a:t>
            </a:fld>
            <a:endParaRPr lang="en-US" altLang="en-US"/>
          </a:p>
        </p:txBody>
      </p:sp>
      <p:pic>
        <p:nvPicPr>
          <p:cNvPr id="6" name="Picture 5">
            <a:extLst>
              <a:ext uri="{FF2B5EF4-FFF2-40B4-BE49-F238E27FC236}">
                <a16:creationId xmlns:a16="http://schemas.microsoft.com/office/drawing/2014/main" id="{AB87A898-492A-4B8E-9CC3-A7E3A30EE72E}"/>
              </a:ext>
            </a:extLst>
          </p:cNvPr>
          <p:cNvPicPr>
            <a:picLocks noChangeAspect="1"/>
          </p:cNvPicPr>
          <p:nvPr/>
        </p:nvPicPr>
        <p:blipFill>
          <a:blip r:embed="rId4"/>
          <a:stretch>
            <a:fillRect/>
          </a:stretch>
        </p:blipFill>
        <p:spPr>
          <a:xfrm>
            <a:off x="4384141" y="108671"/>
            <a:ext cx="4619430" cy="2786929"/>
          </a:xfrm>
          <a:prstGeom prst="rect">
            <a:avLst/>
          </a:prstGeom>
        </p:spPr>
      </p:pic>
      <p:pic>
        <p:nvPicPr>
          <p:cNvPr id="9" name="Picture 8">
            <a:extLst>
              <a:ext uri="{FF2B5EF4-FFF2-40B4-BE49-F238E27FC236}">
                <a16:creationId xmlns:a16="http://schemas.microsoft.com/office/drawing/2014/main" id="{001A6C1A-EA9E-4BA4-AEFB-D47C05C659AD}"/>
              </a:ext>
            </a:extLst>
          </p:cNvPr>
          <p:cNvPicPr>
            <a:picLocks noChangeAspect="1"/>
          </p:cNvPicPr>
          <p:nvPr/>
        </p:nvPicPr>
        <p:blipFill>
          <a:blip r:embed="rId5"/>
          <a:stretch>
            <a:fillRect/>
          </a:stretch>
        </p:blipFill>
        <p:spPr>
          <a:xfrm>
            <a:off x="872374" y="2893506"/>
            <a:ext cx="7399252" cy="2870892"/>
          </a:xfrm>
          <a:prstGeom prst="rect">
            <a:avLst/>
          </a:prstGeom>
        </p:spPr>
      </p:pic>
    </p:spTree>
    <p:extLst>
      <p:ext uri="{BB962C8B-B14F-4D97-AF65-F5344CB8AC3E}">
        <p14:creationId xmlns:p14="http://schemas.microsoft.com/office/powerpoint/2010/main" val="2228517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556419"/>
            <a:ext cx="8458200" cy="868362"/>
          </a:xfrm>
        </p:spPr>
        <p:txBody>
          <a:bodyPr/>
          <a:lstStyle/>
          <a:p>
            <a:br>
              <a:rPr lang="en-US" altLang="en-US" sz="4000" dirty="0"/>
            </a:br>
            <a:r>
              <a:rPr lang="en-US" altLang="en-US" sz="3600" dirty="0"/>
              <a:t>Strategies and activities</a:t>
            </a:r>
            <a:br>
              <a:rPr lang="en-US" altLang="en-US" sz="4000" dirty="0"/>
            </a:br>
            <a:br>
              <a:rPr lang="en-US" altLang="en-US" sz="4000" dirty="0"/>
            </a:br>
            <a:endParaRPr lang="en-US" altLang="en-US" dirty="0"/>
          </a:p>
        </p:txBody>
      </p:sp>
      <p:sp>
        <p:nvSpPr>
          <p:cNvPr id="7" name="Content Placeholder 6">
            <a:extLst>
              <a:ext uri="{FF2B5EF4-FFF2-40B4-BE49-F238E27FC236}">
                <a16:creationId xmlns:a16="http://schemas.microsoft.com/office/drawing/2014/main" id="{7BAB5F18-AAE7-4A42-A877-32E900F1DD7A}"/>
              </a:ext>
            </a:extLst>
          </p:cNvPr>
          <p:cNvSpPr>
            <a:spLocks noGrp="1"/>
          </p:cNvSpPr>
          <p:nvPr>
            <p:ph idx="1"/>
          </p:nvPr>
        </p:nvSpPr>
        <p:spPr>
          <a:xfrm>
            <a:off x="457200" y="1230709"/>
            <a:ext cx="8458200" cy="4636691"/>
          </a:xfrm>
        </p:spPr>
        <p:txBody>
          <a:bodyPr/>
          <a:lstStyle/>
          <a:p>
            <a:pPr marL="0" indent="0">
              <a:buNone/>
              <a:defRPr/>
            </a:pPr>
            <a:r>
              <a:rPr lang="en-US" b="1" dirty="0"/>
              <a:t>Ensure access to and resources for affordable, high quality, culturally and linguistically responsive childcare and caregiving.</a:t>
            </a:r>
          </a:p>
          <a:p>
            <a:pPr marL="0" indent="0">
              <a:buNone/>
              <a:defRPr/>
            </a:pPr>
            <a:endParaRPr lang="en-US" dirty="0"/>
          </a:p>
          <a:p>
            <a:pPr marL="0" indent="0">
              <a:buNone/>
            </a:pPr>
            <a:r>
              <a:rPr lang="en-US" i="1" dirty="0"/>
              <a:t>Example activities</a:t>
            </a:r>
          </a:p>
          <a:p>
            <a:r>
              <a:rPr lang="en-US" i="1" dirty="0"/>
              <a:t>Increase funding for childcare assistance</a:t>
            </a:r>
          </a:p>
          <a:p>
            <a:r>
              <a:rPr lang="en-US" i="1" dirty="0"/>
              <a:t>Promote Employment Related Day Care</a:t>
            </a:r>
          </a:p>
          <a:p>
            <a:r>
              <a:rPr lang="en-US" i="1" dirty="0"/>
              <a:t>Invest in universal access to pre-K care</a:t>
            </a:r>
          </a:p>
          <a:p>
            <a:r>
              <a:rPr lang="en-US" i="1" dirty="0"/>
              <a:t>Support use of Relief Nurseries</a:t>
            </a:r>
          </a:p>
          <a:p>
            <a:r>
              <a:rPr lang="en-US" i="1" dirty="0"/>
              <a:t>Expand compensation opportunities for all caregivers</a:t>
            </a:r>
          </a:p>
        </p:txBody>
      </p:sp>
      <p:sp>
        <p:nvSpPr>
          <p:cNvPr id="3" name="Slide Number Placeholder 2">
            <a:extLst>
              <a:ext uri="{FF2B5EF4-FFF2-40B4-BE49-F238E27FC236}">
                <a16:creationId xmlns:a16="http://schemas.microsoft.com/office/drawing/2014/main" id="{81E5AA1F-5BBE-4543-B35A-AC60A8F1C0BA}"/>
              </a:ext>
            </a:extLst>
          </p:cNvPr>
          <p:cNvSpPr>
            <a:spLocks noGrp="1"/>
          </p:cNvSpPr>
          <p:nvPr>
            <p:ph type="sldNum" sz="quarter" idx="11"/>
          </p:nvPr>
        </p:nvSpPr>
        <p:spPr/>
        <p:txBody>
          <a:bodyPr/>
          <a:lstStyle/>
          <a:p>
            <a:fld id="{7FB82710-A4FA-41A7-B037-6C1C32691E83}" type="slidenum">
              <a:rPr lang="en-US" altLang="en-US" smtClean="0"/>
              <a:pPr/>
              <a:t>11</a:t>
            </a:fld>
            <a:endParaRPr lang="en-US" altLang="en-US"/>
          </a:p>
        </p:txBody>
      </p:sp>
    </p:spTree>
    <p:extLst>
      <p:ext uri="{BB962C8B-B14F-4D97-AF65-F5344CB8AC3E}">
        <p14:creationId xmlns:p14="http://schemas.microsoft.com/office/powerpoint/2010/main" val="492462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556419"/>
            <a:ext cx="8458200" cy="868362"/>
          </a:xfrm>
        </p:spPr>
        <p:txBody>
          <a:bodyPr/>
          <a:lstStyle/>
          <a:p>
            <a:br>
              <a:rPr lang="en-US" altLang="en-US" sz="4000" dirty="0"/>
            </a:br>
            <a:r>
              <a:rPr lang="en-US" altLang="en-US" sz="3600" dirty="0"/>
              <a:t>Strategies and activities</a:t>
            </a:r>
            <a:br>
              <a:rPr lang="en-US" altLang="en-US" sz="4000" dirty="0"/>
            </a:br>
            <a:br>
              <a:rPr lang="en-US" altLang="en-US" sz="4000" dirty="0"/>
            </a:br>
            <a:endParaRPr lang="en-US" altLang="en-US" dirty="0"/>
          </a:p>
        </p:txBody>
      </p:sp>
      <p:sp>
        <p:nvSpPr>
          <p:cNvPr id="7" name="Content Placeholder 6">
            <a:extLst>
              <a:ext uri="{FF2B5EF4-FFF2-40B4-BE49-F238E27FC236}">
                <a16:creationId xmlns:a16="http://schemas.microsoft.com/office/drawing/2014/main" id="{7BAB5F18-AAE7-4A42-A877-32E900F1DD7A}"/>
              </a:ext>
            </a:extLst>
          </p:cNvPr>
          <p:cNvSpPr>
            <a:spLocks noGrp="1"/>
          </p:cNvSpPr>
          <p:nvPr>
            <p:ph idx="1"/>
          </p:nvPr>
        </p:nvSpPr>
        <p:spPr>
          <a:xfrm>
            <a:off x="457200" y="1230709"/>
            <a:ext cx="8458200" cy="5070872"/>
          </a:xfrm>
        </p:spPr>
        <p:txBody>
          <a:bodyPr/>
          <a:lstStyle/>
          <a:p>
            <a:pPr marL="0" indent="0">
              <a:buNone/>
            </a:pPr>
            <a:r>
              <a:rPr lang="en-US" b="1" dirty="0"/>
              <a:t>Expand evidence based and culturally and linguistically responsive early childhood home visiting programs.</a:t>
            </a:r>
            <a:endParaRPr lang="en-US" sz="1800" b="1" dirty="0"/>
          </a:p>
          <a:p>
            <a:pPr marL="0" indent="0">
              <a:buNone/>
            </a:pPr>
            <a:endParaRPr lang="en-US" i="1" dirty="0"/>
          </a:p>
          <a:p>
            <a:pPr marL="0" indent="0">
              <a:buNone/>
            </a:pPr>
            <a:r>
              <a:rPr lang="en-US" i="1" dirty="0"/>
              <a:t>Example activities</a:t>
            </a:r>
          </a:p>
          <a:p>
            <a:r>
              <a:rPr lang="en-US" i="1" dirty="0"/>
              <a:t>Implementation of Family Connects and other home visiting programs</a:t>
            </a:r>
          </a:p>
          <a:p>
            <a:r>
              <a:rPr lang="en-US" i="1" dirty="0"/>
              <a:t>Build support base for Oregon Infant Toddler Mental Health Association</a:t>
            </a:r>
          </a:p>
          <a:p>
            <a:r>
              <a:rPr lang="en-US" i="1" dirty="0"/>
              <a:t>Ensure culturally appropriate services through use of traditional health workers</a:t>
            </a:r>
          </a:p>
        </p:txBody>
      </p:sp>
      <p:sp>
        <p:nvSpPr>
          <p:cNvPr id="3" name="Slide Number Placeholder 2">
            <a:extLst>
              <a:ext uri="{FF2B5EF4-FFF2-40B4-BE49-F238E27FC236}">
                <a16:creationId xmlns:a16="http://schemas.microsoft.com/office/drawing/2014/main" id="{81E5AA1F-5BBE-4543-B35A-AC60A8F1C0BA}"/>
              </a:ext>
            </a:extLst>
          </p:cNvPr>
          <p:cNvSpPr>
            <a:spLocks noGrp="1"/>
          </p:cNvSpPr>
          <p:nvPr>
            <p:ph type="sldNum" sz="quarter" idx="11"/>
          </p:nvPr>
        </p:nvSpPr>
        <p:spPr/>
        <p:txBody>
          <a:bodyPr/>
          <a:lstStyle/>
          <a:p>
            <a:fld id="{7FB82710-A4FA-41A7-B037-6C1C32691E83}" type="slidenum">
              <a:rPr lang="en-US" altLang="en-US" smtClean="0"/>
              <a:pPr/>
              <a:t>12</a:t>
            </a:fld>
            <a:endParaRPr lang="en-US" altLang="en-US"/>
          </a:p>
        </p:txBody>
      </p:sp>
    </p:spTree>
    <p:extLst>
      <p:ext uri="{BB962C8B-B14F-4D97-AF65-F5344CB8AC3E}">
        <p14:creationId xmlns:p14="http://schemas.microsoft.com/office/powerpoint/2010/main" val="2213787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556419"/>
            <a:ext cx="8458200" cy="868362"/>
          </a:xfrm>
        </p:spPr>
        <p:txBody>
          <a:bodyPr/>
          <a:lstStyle/>
          <a:p>
            <a:br>
              <a:rPr lang="en-US" altLang="en-US" sz="4000" dirty="0"/>
            </a:br>
            <a:r>
              <a:rPr lang="en-US" altLang="en-US" sz="3600" dirty="0"/>
              <a:t>Resources related to early childhood and caregiving</a:t>
            </a:r>
            <a:br>
              <a:rPr lang="en-US" altLang="en-US" sz="4000" dirty="0"/>
            </a:br>
            <a:br>
              <a:rPr lang="en-US" altLang="en-US" sz="4000" dirty="0"/>
            </a:br>
            <a:endParaRPr lang="en-US" altLang="en-US" dirty="0"/>
          </a:p>
        </p:txBody>
      </p:sp>
      <p:sp>
        <p:nvSpPr>
          <p:cNvPr id="7" name="Content Placeholder 6">
            <a:extLst>
              <a:ext uri="{FF2B5EF4-FFF2-40B4-BE49-F238E27FC236}">
                <a16:creationId xmlns:a16="http://schemas.microsoft.com/office/drawing/2014/main" id="{7BAB5F18-AAE7-4A42-A877-32E900F1DD7A}"/>
              </a:ext>
            </a:extLst>
          </p:cNvPr>
          <p:cNvSpPr>
            <a:spLocks noGrp="1"/>
          </p:cNvSpPr>
          <p:nvPr>
            <p:ph idx="1"/>
          </p:nvPr>
        </p:nvSpPr>
        <p:spPr>
          <a:xfrm>
            <a:off x="457200" y="1616069"/>
            <a:ext cx="8458200" cy="4636691"/>
          </a:xfrm>
        </p:spPr>
        <p:txBody>
          <a:bodyPr/>
          <a:lstStyle/>
          <a:p>
            <a:pPr>
              <a:defRPr/>
            </a:pPr>
            <a:r>
              <a:rPr lang="en-US" dirty="0">
                <a:hlinkClick r:id="rId3"/>
              </a:rPr>
              <a:t>Family Connects Oregon</a:t>
            </a:r>
            <a:endParaRPr lang="en-US" dirty="0"/>
          </a:p>
          <a:p>
            <a:pPr>
              <a:defRPr/>
            </a:pPr>
            <a:r>
              <a:rPr lang="en-US" dirty="0">
                <a:hlinkClick r:id="rId4"/>
              </a:rPr>
              <a:t>Raise Up Oregon: Statewide Early Learning System Plan</a:t>
            </a:r>
            <a:endParaRPr lang="en-US" dirty="0"/>
          </a:p>
          <a:p>
            <a:pPr>
              <a:defRPr/>
            </a:pPr>
            <a:r>
              <a:rPr lang="en-US" dirty="0">
                <a:hlinkClick r:id="rId5"/>
              </a:rPr>
              <a:t>Employment Related Day Care</a:t>
            </a:r>
            <a:endParaRPr lang="en-US" dirty="0"/>
          </a:p>
          <a:p>
            <a:pPr>
              <a:defRPr/>
            </a:pPr>
            <a:r>
              <a:rPr lang="en-US" dirty="0">
                <a:hlinkClick r:id="rId6"/>
              </a:rPr>
              <a:t>Family Forward Oregon</a:t>
            </a:r>
            <a:endParaRPr lang="en-US" dirty="0"/>
          </a:p>
          <a:p>
            <a:pPr>
              <a:defRPr/>
            </a:pPr>
            <a:r>
              <a:rPr lang="en-US" dirty="0">
                <a:hlinkClick r:id="rId7"/>
              </a:rPr>
              <a:t>Oregon Association of Relief Nurseries</a:t>
            </a:r>
            <a:endParaRPr lang="en-US" dirty="0"/>
          </a:p>
          <a:p>
            <a:pPr>
              <a:defRPr/>
            </a:pPr>
            <a:r>
              <a:rPr lang="en-US" dirty="0">
                <a:hlinkClick r:id="rId8"/>
              </a:rPr>
              <a:t>Multnomah county’s Preschool for All</a:t>
            </a:r>
            <a:endParaRPr lang="en-US" dirty="0"/>
          </a:p>
          <a:p>
            <a:pPr>
              <a:defRPr/>
            </a:pPr>
            <a:r>
              <a:rPr lang="en-US" dirty="0">
                <a:hlinkClick r:id="rId9"/>
              </a:rPr>
              <a:t>OSU’s Early Learning and Education Data</a:t>
            </a:r>
            <a:endParaRPr lang="en-US" dirty="0"/>
          </a:p>
          <a:p>
            <a:pPr>
              <a:defRPr/>
            </a:pPr>
            <a:r>
              <a:rPr lang="en-US" dirty="0">
                <a:hlinkClick r:id="rId10"/>
              </a:rPr>
              <a:t>Early Learning Map of Oregon</a:t>
            </a:r>
            <a:endParaRPr lang="en-US" dirty="0"/>
          </a:p>
        </p:txBody>
      </p:sp>
      <p:sp>
        <p:nvSpPr>
          <p:cNvPr id="3" name="Slide Number Placeholder 2">
            <a:extLst>
              <a:ext uri="{FF2B5EF4-FFF2-40B4-BE49-F238E27FC236}">
                <a16:creationId xmlns:a16="http://schemas.microsoft.com/office/drawing/2014/main" id="{81E5AA1F-5BBE-4543-B35A-AC60A8F1C0BA}"/>
              </a:ext>
            </a:extLst>
          </p:cNvPr>
          <p:cNvSpPr>
            <a:spLocks noGrp="1"/>
          </p:cNvSpPr>
          <p:nvPr>
            <p:ph type="sldNum" sz="quarter" idx="11"/>
          </p:nvPr>
        </p:nvSpPr>
        <p:spPr/>
        <p:txBody>
          <a:bodyPr/>
          <a:lstStyle/>
          <a:p>
            <a:fld id="{7FB82710-A4FA-41A7-B037-6C1C32691E83}" type="slidenum">
              <a:rPr lang="en-US" altLang="en-US" smtClean="0"/>
              <a:pPr/>
              <a:t>13</a:t>
            </a:fld>
            <a:endParaRPr lang="en-US" altLang="en-US"/>
          </a:p>
        </p:txBody>
      </p:sp>
    </p:spTree>
    <p:extLst>
      <p:ext uri="{BB962C8B-B14F-4D97-AF65-F5344CB8AC3E}">
        <p14:creationId xmlns:p14="http://schemas.microsoft.com/office/powerpoint/2010/main" val="566721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556419"/>
            <a:ext cx="8458200" cy="868362"/>
          </a:xfrm>
        </p:spPr>
        <p:txBody>
          <a:bodyPr/>
          <a:lstStyle/>
          <a:p>
            <a:br>
              <a:rPr lang="en-US" altLang="en-US" sz="4000" dirty="0"/>
            </a:br>
            <a:r>
              <a:rPr lang="en-US" altLang="en-US" sz="3600" dirty="0"/>
              <a:t>Strategies and activities</a:t>
            </a:r>
            <a:br>
              <a:rPr lang="en-US" altLang="en-US" sz="4000" dirty="0"/>
            </a:br>
            <a:br>
              <a:rPr lang="en-US" altLang="en-US" sz="4000" dirty="0"/>
            </a:br>
            <a:endParaRPr lang="en-US" altLang="en-US" dirty="0"/>
          </a:p>
        </p:txBody>
      </p:sp>
      <p:sp>
        <p:nvSpPr>
          <p:cNvPr id="7" name="Content Placeholder 6">
            <a:extLst>
              <a:ext uri="{FF2B5EF4-FFF2-40B4-BE49-F238E27FC236}">
                <a16:creationId xmlns:a16="http://schemas.microsoft.com/office/drawing/2014/main" id="{7BAB5F18-AAE7-4A42-A877-32E900F1DD7A}"/>
              </a:ext>
            </a:extLst>
          </p:cNvPr>
          <p:cNvSpPr>
            <a:spLocks noGrp="1"/>
          </p:cNvSpPr>
          <p:nvPr>
            <p:ph idx="1"/>
          </p:nvPr>
        </p:nvSpPr>
        <p:spPr>
          <a:xfrm>
            <a:off x="457200" y="1230709"/>
            <a:ext cx="8458200" cy="4636691"/>
          </a:xfrm>
        </p:spPr>
        <p:txBody>
          <a:bodyPr/>
          <a:lstStyle/>
          <a:p>
            <a:pPr marL="0" indent="0">
              <a:buNone/>
              <a:defRPr/>
            </a:pPr>
            <a:r>
              <a:rPr lang="en-US" b="1" dirty="0"/>
              <a:t>Build family resiliency through trainings and other interventions.</a:t>
            </a:r>
          </a:p>
          <a:p>
            <a:pPr marL="0" indent="0">
              <a:buNone/>
            </a:pPr>
            <a:endParaRPr lang="en-US" i="1" dirty="0"/>
          </a:p>
          <a:p>
            <a:pPr marL="0" indent="0">
              <a:buNone/>
            </a:pPr>
            <a:r>
              <a:rPr lang="en-US" i="1" dirty="0"/>
              <a:t>Example activities</a:t>
            </a:r>
          </a:p>
          <a:p>
            <a:r>
              <a:rPr lang="en-US" i="1" dirty="0"/>
              <a:t>Expand parent education programs related to attachment and resiliency skills</a:t>
            </a:r>
          </a:p>
          <a:p>
            <a:r>
              <a:rPr lang="en-US" i="1" dirty="0"/>
              <a:t>Support the Oregon Parenting Education Collaborative</a:t>
            </a:r>
          </a:p>
          <a:p>
            <a:r>
              <a:rPr lang="en-US" i="1" dirty="0"/>
              <a:t>Use a broad definition of family</a:t>
            </a:r>
          </a:p>
        </p:txBody>
      </p:sp>
      <p:sp>
        <p:nvSpPr>
          <p:cNvPr id="3" name="Slide Number Placeholder 2">
            <a:extLst>
              <a:ext uri="{FF2B5EF4-FFF2-40B4-BE49-F238E27FC236}">
                <a16:creationId xmlns:a16="http://schemas.microsoft.com/office/drawing/2014/main" id="{81E5AA1F-5BBE-4543-B35A-AC60A8F1C0BA}"/>
              </a:ext>
            </a:extLst>
          </p:cNvPr>
          <p:cNvSpPr>
            <a:spLocks noGrp="1"/>
          </p:cNvSpPr>
          <p:nvPr>
            <p:ph type="sldNum" sz="quarter" idx="11"/>
          </p:nvPr>
        </p:nvSpPr>
        <p:spPr/>
        <p:txBody>
          <a:bodyPr/>
          <a:lstStyle/>
          <a:p>
            <a:fld id="{7FB82710-A4FA-41A7-B037-6C1C32691E83}" type="slidenum">
              <a:rPr lang="en-US" altLang="en-US" smtClean="0"/>
              <a:pPr/>
              <a:t>14</a:t>
            </a:fld>
            <a:endParaRPr lang="en-US" altLang="en-US"/>
          </a:p>
        </p:txBody>
      </p:sp>
    </p:spTree>
    <p:extLst>
      <p:ext uri="{BB962C8B-B14F-4D97-AF65-F5344CB8AC3E}">
        <p14:creationId xmlns:p14="http://schemas.microsoft.com/office/powerpoint/2010/main" val="475395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556419"/>
            <a:ext cx="8458200" cy="868362"/>
          </a:xfrm>
        </p:spPr>
        <p:txBody>
          <a:bodyPr/>
          <a:lstStyle/>
          <a:p>
            <a:br>
              <a:rPr lang="en-US" altLang="en-US" sz="4000" dirty="0"/>
            </a:br>
            <a:r>
              <a:rPr lang="en-US" altLang="en-US" sz="3600" dirty="0"/>
              <a:t>Strategies and activities</a:t>
            </a:r>
            <a:br>
              <a:rPr lang="en-US" altLang="en-US" sz="4000" dirty="0"/>
            </a:br>
            <a:br>
              <a:rPr lang="en-US" altLang="en-US" sz="4000" dirty="0"/>
            </a:br>
            <a:endParaRPr lang="en-US" altLang="en-US" dirty="0"/>
          </a:p>
        </p:txBody>
      </p:sp>
      <p:sp>
        <p:nvSpPr>
          <p:cNvPr id="7" name="Content Placeholder 6">
            <a:extLst>
              <a:ext uri="{FF2B5EF4-FFF2-40B4-BE49-F238E27FC236}">
                <a16:creationId xmlns:a16="http://schemas.microsoft.com/office/drawing/2014/main" id="{7BAB5F18-AAE7-4A42-A877-32E900F1DD7A}"/>
              </a:ext>
            </a:extLst>
          </p:cNvPr>
          <p:cNvSpPr>
            <a:spLocks noGrp="1"/>
          </p:cNvSpPr>
          <p:nvPr>
            <p:ph idx="1"/>
          </p:nvPr>
        </p:nvSpPr>
        <p:spPr>
          <a:xfrm>
            <a:off x="457200" y="1230709"/>
            <a:ext cx="8458200" cy="4636691"/>
          </a:xfrm>
        </p:spPr>
        <p:txBody>
          <a:bodyPr/>
          <a:lstStyle/>
          <a:p>
            <a:pPr marL="0" indent="0">
              <a:buNone/>
              <a:defRPr/>
            </a:pPr>
            <a:r>
              <a:rPr lang="en-US" b="1" dirty="0"/>
              <a:t>Use healthcare payment reforms to support the social needs of patients.</a:t>
            </a:r>
          </a:p>
          <a:p>
            <a:pPr marL="0" indent="0">
              <a:buNone/>
              <a:defRPr/>
            </a:pPr>
            <a:endParaRPr lang="en-US" i="1" dirty="0"/>
          </a:p>
          <a:p>
            <a:pPr marL="0" indent="0">
              <a:buNone/>
            </a:pPr>
            <a:r>
              <a:rPr lang="en-US" i="1" dirty="0"/>
              <a:t>Example activities </a:t>
            </a:r>
          </a:p>
          <a:p>
            <a:r>
              <a:rPr lang="en-US" i="1" dirty="0"/>
              <a:t>Create incentives and encourage flexibility to support access to food, housing and transportation.</a:t>
            </a:r>
          </a:p>
          <a:p>
            <a:r>
              <a:rPr lang="en-US" i="1" dirty="0"/>
              <a:t>Use regulatory levers such as health insurance and health system regulation and workforce licensure.</a:t>
            </a:r>
          </a:p>
          <a:p>
            <a:endParaRPr lang="en-US" i="1" dirty="0"/>
          </a:p>
        </p:txBody>
      </p:sp>
      <p:sp>
        <p:nvSpPr>
          <p:cNvPr id="3" name="Slide Number Placeholder 2">
            <a:extLst>
              <a:ext uri="{FF2B5EF4-FFF2-40B4-BE49-F238E27FC236}">
                <a16:creationId xmlns:a16="http://schemas.microsoft.com/office/drawing/2014/main" id="{81E5AA1F-5BBE-4543-B35A-AC60A8F1C0BA}"/>
              </a:ext>
            </a:extLst>
          </p:cNvPr>
          <p:cNvSpPr>
            <a:spLocks noGrp="1"/>
          </p:cNvSpPr>
          <p:nvPr>
            <p:ph type="sldNum" sz="quarter" idx="11"/>
          </p:nvPr>
        </p:nvSpPr>
        <p:spPr/>
        <p:txBody>
          <a:bodyPr/>
          <a:lstStyle/>
          <a:p>
            <a:fld id="{7FB82710-A4FA-41A7-B037-6C1C32691E83}" type="slidenum">
              <a:rPr lang="en-US" altLang="en-US" smtClean="0"/>
              <a:pPr/>
              <a:t>15</a:t>
            </a:fld>
            <a:endParaRPr lang="en-US" altLang="en-US"/>
          </a:p>
        </p:txBody>
      </p:sp>
    </p:spTree>
    <p:extLst>
      <p:ext uri="{BB962C8B-B14F-4D97-AF65-F5344CB8AC3E}">
        <p14:creationId xmlns:p14="http://schemas.microsoft.com/office/powerpoint/2010/main" val="696163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556419"/>
            <a:ext cx="8458200" cy="868362"/>
          </a:xfrm>
        </p:spPr>
        <p:txBody>
          <a:bodyPr/>
          <a:lstStyle/>
          <a:p>
            <a:br>
              <a:rPr lang="en-US" altLang="en-US" sz="4000" dirty="0"/>
            </a:br>
            <a:r>
              <a:rPr lang="en-US" altLang="en-US" sz="3600" dirty="0"/>
              <a:t>Resources related to family resilience</a:t>
            </a:r>
            <a:br>
              <a:rPr lang="en-US" altLang="en-US" sz="4000" dirty="0"/>
            </a:br>
            <a:br>
              <a:rPr lang="en-US" altLang="en-US" sz="4000" dirty="0"/>
            </a:br>
            <a:endParaRPr lang="en-US" altLang="en-US" dirty="0"/>
          </a:p>
        </p:txBody>
      </p:sp>
      <p:sp>
        <p:nvSpPr>
          <p:cNvPr id="7" name="Content Placeholder 6">
            <a:extLst>
              <a:ext uri="{FF2B5EF4-FFF2-40B4-BE49-F238E27FC236}">
                <a16:creationId xmlns:a16="http://schemas.microsoft.com/office/drawing/2014/main" id="{7BAB5F18-AAE7-4A42-A877-32E900F1DD7A}"/>
              </a:ext>
            </a:extLst>
          </p:cNvPr>
          <p:cNvSpPr>
            <a:spLocks noGrp="1"/>
          </p:cNvSpPr>
          <p:nvPr>
            <p:ph idx="1"/>
          </p:nvPr>
        </p:nvSpPr>
        <p:spPr>
          <a:xfrm>
            <a:off x="457200" y="1230709"/>
            <a:ext cx="8458200" cy="4636691"/>
          </a:xfrm>
        </p:spPr>
        <p:txBody>
          <a:bodyPr/>
          <a:lstStyle/>
          <a:p>
            <a:pPr>
              <a:defRPr/>
            </a:pPr>
            <a:r>
              <a:rPr lang="en-US" dirty="0">
                <a:hlinkClick r:id="rId3"/>
              </a:rPr>
              <a:t>Oregon Alliance</a:t>
            </a:r>
            <a:endParaRPr lang="en-US" dirty="0"/>
          </a:p>
          <a:p>
            <a:pPr>
              <a:defRPr/>
            </a:pPr>
            <a:r>
              <a:rPr lang="en-US" dirty="0">
                <a:hlinkClick r:id="rId4"/>
              </a:rPr>
              <a:t>Oregon Parenting Education Collaborative</a:t>
            </a:r>
            <a:endParaRPr lang="en-US" dirty="0"/>
          </a:p>
          <a:p>
            <a:pPr>
              <a:defRPr/>
            </a:pPr>
            <a:r>
              <a:rPr lang="en-US" dirty="0">
                <a:hlinkClick r:id="rId5"/>
              </a:rPr>
              <a:t>CCO Health Related Services</a:t>
            </a:r>
            <a:endParaRPr lang="en-US" dirty="0"/>
          </a:p>
          <a:p>
            <a:pPr>
              <a:defRPr/>
            </a:pPr>
            <a:r>
              <a:rPr lang="en-US" dirty="0">
                <a:hlinkClick r:id="rId6"/>
              </a:rPr>
              <a:t>CCO SHARE initiative</a:t>
            </a:r>
            <a:endParaRPr lang="en-US" dirty="0"/>
          </a:p>
          <a:p>
            <a:pPr>
              <a:defRPr/>
            </a:pPr>
            <a:r>
              <a:rPr lang="en-US" dirty="0">
                <a:hlinkClick r:id="rId7"/>
              </a:rPr>
              <a:t>Oregon hospital community benefit</a:t>
            </a:r>
            <a:endParaRPr lang="en-US" dirty="0"/>
          </a:p>
          <a:p>
            <a:pPr>
              <a:defRPr/>
            </a:pPr>
            <a:r>
              <a:rPr lang="en-US" dirty="0">
                <a:hlinkClick r:id="rId8"/>
              </a:rPr>
              <a:t>Help me Grow Oregon</a:t>
            </a:r>
            <a:endParaRPr lang="en-US" dirty="0"/>
          </a:p>
          <a:p>
            <a:pPr>
              <a:defRPr/>
            </a:pPr>
            <a:r>
              <a:rPr lang="en-US" dirty="0">
                <a:hlinkClick r:id="rId9"/>
              </a:rPr>
              <a:t>Family Preservation Project</a:t>
            </a:r>
            <a:endParaRPr lang="en-US" dirty="0"/>
          </a:p>
        </p:txBody>
      </p:sp>
      <p:sp>
        <p:nvSpPr>
          <p:cNvPr id="3" name="Slide Number Placeholder 2">
            <a:extLst>
              <a:ext uri="{FF2B5EF4-FFF2-40B4-BE49-F238E27FC236}">
                <a16:creationId xmlns:a16="http://schemas.microsoft.com/office/drawing/2014/main" id="{81E5AA1F-5BBE-4543-B35A-AC60A8F1C0BA}"/>
              </a:ext>
            </a:extLst>
          </p:cNvPr>
          <p:cNvSpPr>
            <a:spLocks noGrp="1"/>
          </p:cNvSpPr>
          <p:nvPr>
            <p:ph type="sldNum" sz="quarter" idx="11"/>
          </p:nvPr>
        </p:nvSpPr>
        <p:spPr/>
        <p:txBody>
          <a:bodyPr/>
          <a:lstStyle/>
          <a:p>
            <a:fld id="{7FB82710-A4FA-41A7-B037-6C1C32691E83}" type="slidenum">
              <a:rPr lang="en-US" altLang="en-US" smtClean="0"/>
              <a:pPr/>
              <a:t>16</a:t>
            </a:fld>
            <a:endParaRPr lang="en-US" altLang="en-US"/>
          </a:p>
        </p:txBody>
      </p:sp>
    </p:spTree>
    <p:extLst>
      <p:ext uri="{BB962C8B-B14F-4D97-AF65-F5344CB8AC3E}">
        <p14:creationId xmlns:p14="http://schemas.microsoft.com/office/powerpoint/2010/main" val="1552601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556419"/>
            <a:ext cx="8458200" cy="868362"/>
          </a:xfrm>
        </p:spPr>
        <p:txBody>
          <a:bodyPr/>
          <a:lstStyle/>
          <a:p>
            <a:br>
              <a:rPr lang="en-US" altLang="en-US" sz="4000" dirty="0"/>
            </a:br>
            <a:r>
              <a:rPr lang="en-US" altLang="en-US" sz="3600" dirty="0"/>
              <a:t>Strategies and activities</a:t>
            </a:r>
            <a:br>
              <a:rPr lang="en-US" altLang="en-US" sz="4000" dirty="0"/>
            </a:br>
            <a:br>
              <a:rPr lang="en-US" altLang="en-US" sz="4000" dirty="0"/>
            </a:br>
            <a:endParaRPr lang="en-US" altLang="en-US" dirty="0"/>
          </a:p>
        </p:txBody>
      </p:sp>
      <p:sp>
        <p:nvSpPr>
          <p:cNvPr id="7" name="Content Placeholder 6">
            <a:extLst>
              <a:ext uri="{FF2B5EF4-FFF2-40B4-BE49-F238E27FC236}">
                <a16:creationId xmlns:a16="http://schemas.microsoft.com/office/drawing/2014/main" id="{7BAB5F18-AAE7-4A42-A877-32E900F1DD7A}"/>
              </a:ext>
            </a:extLst>
          </p:cNvPr>
          <p:cNvSpPr>
            <a:spLocks noGrp="1"/>
          </p:cNvSpPr>
          <p:nvPr>
            <p:ph idx="1"/>
          </p:nvPr>
        </p:nvSpPr>
        <p:spPr>
          <a:xfrm>
            <a:off x="457200" y="1230709"/>
            <a:ext cx="8458200" cy="5070872"/>
          </a:xfrm>
        </p:spPr>
        <p:txBody>
          <a:bodyPr/>
          <a:lstStyle/>
          <a:p>
            <a:pPr marL="0" indent="0" eaLnBrk="1" hangingPunct="1">
              <a:buNone/>
              <a:defRPr/>
            </a:pPr>
            <a:r>
              <a:rPr lang="en-US" b="1" dirty="0"/>
              <a:t>Expand reach of preventive services through evidence based and promising practices.</a:t>
            </a:r>
          </a:p>
          <a:p>
            <a:pPr marL="0" indent="0" eaLnBrk="1" hangingPunct="1">
              <a:buNone/>
              <a:defRPr/>
            </a:pPr>
            <a:endParaRPr lang="en-US" dirty="0"/>
          </a:p>
          <a:p>
            <a:pPr marL="0" indent="0">
              <a:buNone/>
            </a:pPr>
            <a:r>
              <a:rPr lang="en-US" i="1" dirty="0"/>
              <a:t>Example activities</a:t>
            </a:r>
          </a:p>
          <a:p>
            <a:r>
              <a:rPr lang="en-US" i="1" dirty="0"/>
              <a:t>Promote access to Naloxone through pharmacy partnerships</a:t>
            </a:r>
          </a:p>
          <a:p>
            <a:r>
              <a:rPr lang="en-US" i="1" dirty="0"/>
              <a:t>Expand syringe exchange programs</a:t>
            </a:r>
          </a:p>
          <a:p>
            <a:r>
              <a:rPr lang="en-US" i="1" dirty="0"/>
              <a:t>Promote long-acting reversible contraception like IUDs</a:t>
            </a:r>
          </a:p>
          <a:p>
            <a:r>
              <a:rPr lang="en-US" i="1" dirty="0"/>
              <a:t>Increase utilization of the National Diabetes Prevention Program</a:t>
            </a:r>
          </a:p>
          <a:p>
            <a:r>
              <a:rPr lang="en-US" i="1" dirty="0"/>
              <a:t>Expand community-based access to vaccination</a:t>
            </a:r>
          </a:p>
        </p:txBody>
      </p:sp>
      <p:sp>
        <p:nvSpPr>
          <p:cNvPr id="3" name="Slide Number Placeholder 2">
            <a:extLst>
              <a:ext uri="{FF2B5EF4-FFF2-40B4-BE49-F238E27FC236}">
                <a16:creationId xmlns:a16="http://schemas.microsoft.com/office/drawing/2014/main" id="{81E5AA1F-5BBE-4543-B35A-AC60A8F1C0BA}"/>
              </a:ext>
            </a:extLst>
          </p:cNvPr>
          <p:cNvSpPr>
            <a:spLocks noGrp="1"/>
          </p:cNvSpPr>
          <p:nvPr>
            <p:ph type="sldNum" sz="quarter" idx="11"/>
          </p:nvPr>
        </p:nvSpPr>
        <p:spPr/>
        <p:txBody>
          <a:bodyPr/>
          <a:lstStyle/>
          <a:p>
            <a:fld id="{7FB82710-A4FA-41A7-B037-6C1C32691E83}" type="slidenum">
              <a:rPr lang="en-US" altLang="en-US" smtClean="0"/>
              <a:pPr/>
              <a:t>17</a:t>
            </a:fld>
            <a:endParaRPr lang="en-US" altLang="en-US"/>
          </a:p>
        </p:txBody>
      </p:sp>
    </p:spTree>
    <p:extLst>
      <p:ext uri="{BB962C8B-B14F-4D97-AF65-F5344CB8AC3E}">
        <p14:creationId xmlns:p14="http://schemas.microsoft.com/office/powerpoint/2010/main" val="2205413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556419"/>
            <a:ext cx="8458200" cy="868362"/>
          </a:xfrm>
        </p:spPr>
        <p:txBody>
          <a:bodyPr/>
          <a:lstStyle/>
          <a:p>
            <a:br>
              <a:rPr lang="en-US" altLang="en-US" sz="4000" dirty="0"/>
            </a:br>
            <a:r>
              <a:rPr lang="en-US" altLang="en-US" sz="3600" dirty="0"/>
              <a:t>Strategies and activities</a:t>
            </a:r>
            <a:br>
              <a:rPr lang="en-US" altLang="en-US" sz="4000" dirty="0"/>
            </a:br>
            <a:br>
              <a:rPr lang="en-US" altLang="en-US" sz="4000" dirty="0"/>
            </a:br>
            <a:endParaRPr lang="en-US" altLang="en-US" dirty="0"/>
          </a:p>
        </p:txBody>
      </p:sp>
      <p:sp>
        <p:nvSpPr>
          <p:cNvPr id="7" name="Content Placeholder 6">
            <a:extLst>
              <a:ext uri="{FF2B5EF4-FFF2-40B4-BE49-F238E27FC236}">
                <a16:creationId xmlns:a16="http://schemas.microsoft.com/office/drawing/2014/main" id="{7BAB5F18-AAE7-4A42-A877-32E900F1DD7A}"/>
              </a:ext>
            </a:extLst>
          </p:cNvPr>
          <p:cNvSpPr>
            <a:spLocks noGrp="1"/>
          </p:cNvSpPr>
          <p:nvPr>
            <p:ph idx="1"/>
          </p:nvPr>
        </p:nvSpPr>
        <p:spPr>
          <a:xfrm>
            <a:off x="457200" y="1230709"/>
            <a:ext cx="8458200" cy="4636691"/>
          </a:xfrm>
        </p:spPr>
        <p:txBody>
          <a:bodyPr/>
          <a:lstStyle/>
          <a:p>
            <a:pPr marL="0" indent="0">
              <a:buNone/>
              <a:defRPr/>
            </a:pPr>
            <a:r>
              <a:rPr lang="en-US" b="1" dirty="0"/>
              <a:t>Increase patient health literacy.</a:t>
            </a:r>
          </a:p>
          <a:p>
            <a:pPr marL="0" indent="0">
              <a:buNone/>
              <a:defRPr/>
            </a:pPr>
            <a:endParaRPr lang="en-US" i="1" dirty="0"/>
          </a:p>
          <a:p>
            <a:pPr marL="0" indent="0">
              <a:buNone/>
            </a:pPr>
            <a:r>
              <a:rPr lang="en-US" i="1" dirty="0"/>
              <a:t>Example activities</a:t>
            </a:r>
          </a:p>
          <a:p>
            <a:r>
              <a:rPr lang="en-US" i="1" dirty="0"/>
              <a:t>Share health literacy training with providers</a:t>
            </a:r>
          </a:p>
          <a:p>
            <a:r>
              <a:rPr lang="en-US" i="1" dirty="0"/>
              <a:t>Consider trainings available online, tailored for different audiences, and with cultural and language considerations.</a:t>
            </a:r>
          </a:p>
        </p:txBody>
      </p:sp>
      <p:sp>
        <p:nvSpPr>
          <p:cNvPr id="3" name="Slide Number Placeholder 2">
            <a:extLst>
              <a:ext uri="{FF2B5EF4-FFF2-40B4-BE49-F238E27FC236}">
                <a16:creationId xmlns:a16="http://schemas.microsoft.com/office/drawing/2014/main" id="{81E5AA1F-5BBE-4543-B35A-AC60A8F1C0BA}"/>
              </a:ext>
            </a:extLst>
          </p:cNvPr>
          <p:cNvSpPr>
            <a:spLocks noGrp="1"/>
          </p:cNvSpPr>
          <p:nvPr>
            <p:ph type="sldNum" sz="quarter" idx="11"/>
          </p:nvPr>
        </p:nvSpPr>
        <p:spPr/>
        <p:txBody>
          <a:bodyPr/>
          <a:lstStyle/>
          <a:p>
            <a:fld id="{7FB82710-A4FA-41A7-B037-6C1C32691E83}" type="slidenum">
              <a:rPr lang="en-US" altLang="en-US" smtClean="0"/>
              <a:pPr/>
              <a:t>18</a:t>
            </a:fld>
            <a:endParaRPr lang="en-US" altLang="en-US"/>
          </a:p>
        </p:txBody>
      </p:sp>
    </p:spTree>
    <p:extLst>
      <p:ext uri="{BB962C8B-B14F-4D97-AF65-F5344CB8AC3E}">
        <p14:creationId xmlns:p14="http://schemas.microsoft.com/office/powerpoint/2010/main" val="2048306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556419"/>
            <a:ext cx="8458200" cy="868362"/>
          </a:xfrm>
        </p:spPr>
        <p:txBody>
          <a:bodyPr/>
          <a:lstStyle/>
          <a:p>
            <a:br>
              <a:rPr lang="en-US" altLang="en-US" sz="4000" dirty="0"/>
            </a:br>
            <a:r>
              <a:rPr lang="en-US" altLang="en-US" sz="3600" dirty="0"/>
              <a:t>Strategies and activities</a:t>
            </a:r>
            <a:br>
              <a:rPr lang="en-US" altLang="en-US" sz="4000" dirty="0"/>
            </a:br>
            <a:br>
              <a:rPr lang="en-US" altLang="en-US" sz="4000" dirty="0"/>
            </a:br>
            <a:endParaRPr lang="en-US" altLang="en-US" dirty="0"/>
          </a:p>
        </p:txBody>
      </p:sp>
      <p:sp>
        <p:nvSpPr>
          <p:cNvPr id="7" name="Content Placeholder 6">
            <a:extLst>
              <a:ext uri="{FF2B5EF4-FFF2-40B4-BE49-F238E27FC236}">
                <a16:creationId xmlns:a16="http://schemas.microsoft.com/office/drawing/2014/main" id="{7BAB5F18-AAE7-4A42-A877-32E900F1DD7A}"/>
              </a:ext>
            </a:extLst>
          </p:cNvPr>
          <p:cNvSpPr>
            <a:spLocks noGrp="1"/>
          </p:cNvSpPr>
          <p:nvPr>
            <p:ph idx="1"/>
          </p:nvPr>
        </p:nvSpPr>
        <p:spPr>
          <a:xfrm>
            <a:off x="457200" y="1230709"/>
            <a:ext cx="8458200" cy="4636691"/>
          </a:xfrm>
        </p:spPr>
        <p:txBody>
          <a:bodyPr/>
          <a:lstStyle/>
          <a:p>
            <a:pPr marL="0" indent="0">
              <a:buNone/>
              <a:defRPr/>
            </a:pPr>
            <a:r>
              <a:rPr lang="en-US" b="1" dirty="0"/>
              <a:t>Support Medicare enrollment for older adults through expansion of the Senior Health Insurance Benefits Assistance (SHIBA) program.</a:t>
            </a:r>
          </a:p>
          <a:p>
            <a:pPr marL="0" indent="0">
              <a:buNone/>
              <a:defRPr/>
            </a:pPr>
            <a:endParaRPr lang="en-US" b="1" i="1" dirty="0"/>
          </a:p>
          <a:p>
            <a:pPr marL="0" indent="0">
              <a:buNone/>
            </a:pPr>
            <a:r>
              <a:rPr lang="en-US" i="1" dirty="0"/>
              <a:t>Example activities</a:t>
            </a:r>
          </a:p>
          <a:p>
            <a:r>
              <a:rPr lang="en-US" i="1" dirty="0"/>
              <a:t>Expand senior Medicare patrol – volunteers who educate seniors about Medicare fraud and abuse</a:t>
            </a:r>
          </a:p>
          <a:p>
            <a:r>
              <a:rPr lang="en-US" i="1" dirty="0"/>
              <a:t>Provide assistance for people leaving carceral settings</a:t>
            </a:r>
          </a:p>
          <a:p>
            <a:r>
              <a:rPr lang="en-US" i="1" dirty="0"/>
              <a:t>Promote Medicare and Medicare advantage plans</a:t>
            </a:r>
          </a:p>
          <a:p>
            <a:r>
              <a:rPr lang="en-US" i="1" dirty="0"/>
              <a:t>Address transportation barriers </a:t>
            </a:r>
          </a:p>
          <a:p>
            <a:endParaRPr lang="en-US" i="1" dirty="0"/>
          </a:p>
        </p:txBody>
      </p:sp>
      <p:sp>
        <p:nvSpPr>
          <p:cNvPr id="3" name="Slide Number Placeholder 2">
            <a:extLst>
              <a:ext uri="{FF2B5EF4-FFF2-40B4-BE49-F238E27FC236}">
                <a16:creationId xmlns:a16="http://schemas.microsoft.com/office/drawing/2014/main" id="{81E5AA1F-5BBE-4543-B35A-AC60A8F1C0BA}"/>
              </a:ext>
            </a:extLst>
          </p:cNvPr>
          <p:cNvSpPr>
            <a:spLocks noGrp="1"/>
          </p:cNvSpPr>
          <p:nvPr>
            <p:ph type="sldNum" sz="quarter" idx="11"/>
          </p:nvPr>
        </p:nvSpPr>
        <p:spPr/>
        <p:txBody>
          <a:bodyPr/>
          <a:lstStyle/>
          <a:p>
            <a:fld id="{7FB82710-A4FA-41A7-B037-6C1C32691E83}" type="slidenum">
              <a:rPr lang="en-US" altLang="en-US" smtClean="0"/>
              <a:pPr/>
              <a:t>19</a:t>
            </a:fld>
            <a:endParaRPr lang="en-US" altLang="en-US"/>
          </a:p>
        </p:txBody>
      </p:sp>
    </p:spTree>
    <p:extLst>
      <p:ext uri="{BB962C8B-B14F-4D97-AF65-F5344CB8AC3E}">
        <p14:creationId xmlns:p14="http://schemas.microsoft.com/office/powerpoint/2010/main" val="2328396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8C68B-6817-41D4-A8FF-40749818AA82}"/>
              </a:ext>
            </a:extLst>
          </p:cNvPr>
          <p:cNvSpPr>
            <a:spLocks noGrp="1"/>
          </p:cNvSpPr>
          <p:nvPr>
            <p:ph type="title"/>
          </p:nvPr>
        </p:nvSpPr>
        <p:spPr/>
        <p:txBody>
          <a:bodyPr/>
          <a:lstStyle/>
          <a:p>
            <a:r>
              <a:rPr lang="en-US" dirty="0"/>
              <a:t>Closed Captioning &amp; Interpretation</a:t>
            </a:r>
          </a:p>
        </p:txBody>
      </p:sp>
      <p:sp>
        <p:nvSpPr>
          <p:cNvPr id="5" name="Slide Number Placeholder 4">
            <a:extLst>
              <a:ext uri="{FF2B5EF4-FFF2-40B4-BE49-F238E27FC236}">
                <a16:creationId xmlns:a16="http://schemas.microsoft.com/office/drawing/2014/main" id="{ADD60BD9-502E-43A0-B8AD-B6FE9750FEC8}"/>
              </a:ext>
            </a:extLst>
          </p:cNvPr>
          <p:cNvSpPr>
            <a:spLocks noGrp="1"/>
          </p:cNvSpPr>
          <p:nvPr>
            <p:ph type="sldNum" sz="quarter" idx="11"/>
          </p:nvPr>
        </p:nvSpPr>
        <p:spPr/>
        <p:txBody>
          <a:bodyPr/>
          <a:lstStyle/>
          <a:p>
            <a:fld id="{44ABF63A-0BA2-4BBA-911D-5DFA2528E810}" type="slidenum">
              <a:rPr lang="en-US" altLang="en-US" smtClean="0"/>
              <a:pPr/>
              <a:t>2</a:t>
            </a:fld>
            <a:endParaRPr lang="en-US" altLang="en-US"/>
          </a:p>
        </p:txBody>
      </p:sp>
      <p:sp>
        <p:nvSpPr>
          <p:cNvPr id="6" name="Date Placeholder 3">
            <a:extLst>
              <a:ext uri="{FF2B5EF4-FFF2-40B4-BE49-F238E27FC236}">
                <a16:creationId xmlns:a16="http://schemas.microsoft.com/office/drawing/2014/main" id="{8E437C9F-2744-4504-81A9-5EF0A9FD32F7}"/>
              </a:ext>
            </a:extLst>
          </p:cNvPr>
          <p:cNvSpPr>
            <a:spLocks noGrp="1"/>
          </p:cNvSpPr>
          <p:nvPr>
            <p:ph type="dt" sz="half" idx="10"/>
          </p:nvPr>
        </p:nvSpPr>
        <p:spPr>
          <a:xfrm>
            <a:off x="304800" y="5943600"/>
            <a:ext cx="3505200" cy="476250"/>
          </a:xfrm>
        </p:spPr>
        <p:txBody>
          <a:bodyPr/>
          <a:lstStyle/>
          <a:p>
            <a:pPr>
              <a:defRPr/>
            </a:pPr>
            <a:r>
              <a:rPr lang="en-US"/>
              <a:t>PUBLIC HEALTH DIVISION</a:t>
            </a:r>
            <a:br>
              <a:rPr lang="en-US"/>
            </a:br>
            <a:r>
              <a:rPr lang="en-US"/>
              <a:t>Office of the State Public Health Director</a:t>
            </a:r>
          </a:p>
          <a:p>
            <a:pPr>
              <a:defRPr/>
            </a:pPr>
            <a:endParaRPr lang="en-US"/>
          </a:p>
        </p:txBody>
      </p:sp>
      <p:pic>
        <p:nvPicPr>
          <p:cNvPr id="7" name="Picture 6">
            <a:extLst>
              <a:ext uri="{FF2B5EF4-FFF2-40B4-BE49-F238E27FC236}">
                <a16:creationId xmlns:a16="http://schemas.microsoft.com/office/drawing/2014/main" id="{590BF3F0-3225-4F6F-8D2A-0BA8C17D7D6D}"/>
              </a:ext>
            </a:extLst>
          </p:cNvPr>
          <p:cNvPicPr>
            <a:picLocks noChangeAspect="1"/>
          </p:cNvPicPr>
          <p:nvPr/>
        </p:nvPicPr>
        <p:blipFill>
          <a:blip r:embed="rId3"/>
          <a:stretch>
            <a:fillRect/>
          </a:stretch>
        </p:blipFill>
        <p:spPr>
          <a:xfrm>
            <a:off x="838200" y="2657700"/>
            <a:ext cx="3505200" cy="2045837"/>
          </a:xfrm>
          <a:prstGeom prst="rect">
            <a:avLst/>
          </a:prstGeom>
        </p:spPr>
      </p:pic>
      <p:pic>
        <p:nvPicPr>
          <p:cNvPr id="9" name="Picture 8">
            <a:extLst>
              <a:ext uri="{FF2B5EF4-FFF2-40B4-BE49-F238E27FC236}">
                <a16:creationId xmlns:a16="http://schemas.microsoft.com/office/drawing/2014/main" id="{1D24B7B6-2377-459A-AEAE-1F5A8B523CF9}"/>
              </a:ext>
            </a:extLst>
          </p:cNvPr>
          <p:cNvPicPr>
            <a:picLocks noChangeAspect="1"/>
          </p:cNvPicPr>
          <p:nvPr/>
        </p:nvPicPr>
        <p:blipFill>
          <a:blip r:embed="rId4"/>
          <a:stretch>
            <a:fillRect/>
          </a:stretch>
        </p:blipFill>
        <p:spPr>
          <a:xfrm>
            <a:off x="5181602" y="2681575"/>
            <a:ext cx="2560181" cy="1938993"/>
          </a:xfrm>
          <a:prstGeom prst="rect">
            <a:avLst/>
          </a:prstGeom>
        </p:spPr>
      </p:pic>
    </p:spTree>
    <p:extLst>
      <p:ext uri="{BB962C8B-B14F-4D97-AF65-F5344CB8AC3E}">
        <p14:creationId xmlns:p14="http://schemas.microsoft.com/office/powerpoint/2010/main" val="52789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556419"/>
            <a:ext cx="8458200" cy="868362"/>
          </a:xfrm>
        </p:spPr>
        <p:txBody>
          <a:bodyPr/>
          <a:lstStyle/>
          <a:p>
            <a:br>
              <a:rPr lang="en-US" altLang="en-US" sz="4000" dirty="0"/>
            </a:br>
            <a:r>
              <a:rPr lang="en-US" altLang="en-US" sz="3600" dirty="0"/>
              <a:t>Strategies and activities</a:t>
            </a:r>
            <a:br>
              <a:rPr lang="en-US" altLang="en-US" sz="4000" dirty="0"/>
            </a:br>
            <a:br>
              <a:rPr lang="en-US" altLang="en-US" sz="4000" dirty="0"/>
            </a:br>
            <a:endParaRPr lang="en-US" altLang="en-US" dirty="0"/>
          </a:p>
        </p:txBody>
      </p:sp>
      <p:sp>
        <p:nvSpPr>
          <p:cNvPr id="7" name="Content Placeholder 6">
            <a:extLst>
              <a:ext uri="{FF2B5EF4-FFF2-40B4-BE49-F238E27FC236}">
                <a16:creationId xmlns:a16="http://schemas.microsoft.com/office/drawing/2014/main" id="{7BAB5F18-AAE7-4A42-A877-32E900F1DD7A}"/>
              </a:ext>
            </a:extLst>
          </p:cNvPr>
          <p:cNvSpPr>
            <a:spLocks noGrp="1"/>
          </p:cNvSpPr>
          <p:nvPr>
            <p:ph idx="1"/>
          </p:nvPr>
        </p:nvSpPr>
        <p:spPr>
          <a:xfrm>
            <a:off x="457200" y="1230709"/>
            <a:ext cx="8458200" cy="4636691"/>
          </a:xfrm>
        </p:spPr>
        <p:txBody>
          <a:bodyPr/>
          <a:lstStyle/>
          <a:p>
            <a:pPr marL="0" indent="0">
              <a:buNone/>
              <a:defRPr/>
            </a:pPr>
            <a:r>
              <a:rPr lang="en-US" b="1" dirty="0"/>
              <a:t>Increase access to pre and postnatal care for low-income and undocumented people.</a:t>
            </a:r>
          </a:p>
          <a:p>
            <a:pPr marL="0" indent="0">
              <a:buNone/>
              <a:defRPr/>
            </a:pPr>
            <a:endParaRPr lang="en-US" b="1" i="1" dirty="0"/>
          </a:p>
          <a:p>
            <a:pPr marL="0" indent="0">
              <a:buNone/>
            </a:pPr>
            <a:r>
              <a:rPr lang="en-US" i="1" dirty="0"/>
              <a:t>Example activities</a:t>
            </a:r>
          </a:p>
          <a:p>
            <a:r>
              <a:rPr lang="en-US" i="1" dirty="0"/>
              <a:t>Expand awareness of pre-natal care available through CAWEM+ and forthcoming Cover all People</a:t>
            </a:r>
          </a:p>
          <a:p>
            <a:r>
              <a:rPr lang="en-US" i="1" dirty="0"/>
              <a:t>Expand the Oregon Perinatal Care Continuum (PCC) model</a:t>
            </a:r>
          </a:p>
          <a:p>
            <a:r>
              <a:rPr lang="en-US" i="1" dirty="0"/>
              <a:t>Improve access to doulas, especially doulas of color </a:t>
            </a:r>
          </a:p>
          <a:p>
            <a:endParaRPr lang="en-US" i="1" dirty="0"/>
          </a:p>
        </p:txBody>
      </p:sp>
      <p:sp>
        <p:nvSpPr>
          <p:cNvPr id="3" name="Slide Number Placeholder 2">
            <a:extLst>
              <a:ext uri="{FF2B5EF4-FFF2-40B4-BE49-F238E27FC236}">
                <a16:creationId xmlns:a16="http://schemas.microsoft.com/office/drawing/2014/main" id="{81E5AA1F-5BBE-4543-B35A-AC60A8F1C0BA}"/>
              </a:ext>
            </a:extLst>
          </p:cNvPr>
          <p:cNvSpPr>
            <a:spLocks noGrp="1"/>
          </p:cNvSpPr>
          <p:nvPr>
            <p:ph type="sldNum" sz="quarter" idx="11"/>
          </p:nvPr>
        </p:nvSpPr>
        <p:spPr/>
        <p:txBody>
          <a:bodyPr/>
          <a:lstStyle/>
          <a:p>
            <a:fld id="{7FB82710-A4FA-41A7-B037-6C1C32691E83}" type="slidenum">
              <a:rPr lang="en-US" altLang="en-US" smtClean="0"/>
              <a:pPr/>
              <a:t>20</a:t>
            </a:fld>
            <a:endParaRPr lang="en-US" altLang="en-US"/>
          </a:p>
        </p:txBody>
      </p:sp>
    </p:spTree>
    <p:extLst>
      <p:ext uri="{BB962C8B-B14F-4D97-AF65-F5344CB8AC3E}">
        <p14:creationId xmlns:p14="http://schemas.microsoft.com/office/powerpoint/2010/main" val="905061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556419"/>
            <a:ext cx="8458200" cy="868362"/>
          </a:xfrm>
        </p:spPr>
        <p:txBody>
          <a:bodyPr/>
          <a:lstStyle/>
          <a:p>
            <a:br>
              <a:rPr lang="en-US" altLang="en-US" sz="4000" dirty="0"/>
            </a:br>
            <a:r>
              <a:rPr lang="en-US" altLang="en-US" sz="3600" dirty="0"/>
              <a:t>Strategies and activities</a:t>
            </a:r>
            <a:br>
              <a:rPr lang="en-US" altLang="en-US" sz="4000" dirty="0"/>
            </a:br>
            <a:br>
              <a:rPr lang="en-US" altLang="en-US" sz="4000" dirty="0"/>
            </a:br>
            <a:endParaRPr lang="en-US" altLang="en-US" dirty="0"/>
          </a:p>
        </p:txBody>
      </p:sp>
      <p:sp>
        <p:nvSpPr>
          <p:cNvPr id="7" name="Content Placeholder 6">
            <a:extLst>
              <a:ext uri="{FF2B5EF4-FFF2-40B4-BE49-F238E27FC236}">
                <a16:creationId xmlns:a16="http://schemas.microsoft.com/office/drawing/2014/main" id="{7BAB5F18-AAE7-4A42-A877-32E900F1DD7A}"/>
              </a:ext>
            </a:extLst>
          </p:cNvPr>
          <p:cNvSpPr>
            <a:spLocks noGrp="1"/>
          </p:cNvSpPr>
          <p:nvPr>
            <p:ph idx="1"/>
          </p:nvPr>
        </p:nvSpPr>
        <p:spPr>
          <a:xfrm>
            <a:off x="457200" y="1230709"/>
            <a:ext cx="8458200" cy="4636691"/>
          </a:xfrm>
        </p:spPr>
        <p:txBody>
          <a:bodyPr/>
          <a:lstStyle/>
          <a:p>
            <a:pPr marL="0" indent="0">
              <a:buNone/>
              <a:defRPr/>
            </a:pPr>
            <a:r>
              <a:rPr lang="en-US" b="1" dirty="0"/>
              <a:t>Improve access to sexual and reproductive health services.</a:t>
            </a:r>
            <a:endParaRPr lang="en-US" b="1" i="1" dirty="0"/>
          </a:p>
          <a:p>
            <a:pPr marL="0" indent="0">
              <a:buNone/>
            </a:pPr>
            <a:endParaRPr lang="en-US" i="1" dirty="0"/>
          </a:p>
          <a:p>
            <a:pPr marL="0" indent="0">
              <a:buNone/>
            </a:pPr>
            <a:r>
              <a:rPr lang="en-US" i="1" dirty="0"/>
              <a:t>Example activities</a:t>
            </a:r>
          </a:p>
          <a:p>
            <a:r>
              <a:rPr lang="en-US" i="1" dirty="0"/>
              <a:t>Expand funding models for expedited partner therapy</a:t>
            </a:r>
          </a:p>
          <a:p>
            <a:r>
              <a:rPr lang="en-US" i="1" dirty="0"/>
              <a:t>Destigmatize need for sexual and reproductive health services</a:t>
            </a:r>
          </a:p>
          <a:p>
            <a:r>
              <a:rPr lang="en-US" i="1" dirty="0"/>
              <a:t>Encourage pharmacists to prescribe and dispense contraception.</a:t>
            </a:r>
          </a:p>
          <a:p>
            <a:r>
              <a:rPr lang="en-US" i="1" dirty="0"/>
              <a:t>Ensure partner services for HIV and STI </a:t>
            </a:r>
          </a:p>
          <a:p>
            <a:endParaRPr lang="en-US" i="1" dirty="0"/>
          </a:p>
        </p:txBody>
      </p:sp>
      <p:sp>
        <p:nvSpPr>
          <p:cNvPr id="3" name="Slide Number Placeholder 2">
            <a:extLst>
              <a:ext uri="{FF2B5EF4-FFF2-40B4-BE49-F238E27FC236}">
                <a16:creationId xmlns:a16="http://schemas.microsoft.com/office/drawing/2014/main" id="{81E5AA1F-5BBE-4543-B35A-AC60A8F1C0BA}"/>
              </a:ext>
            </a:extLst>
          </p:cNvPr>
          <p:cNvSpPr>
            <a:spLocks noGrp="1"/>
          </p:cNvSpPr>
          <p:nvPr>
            <p:ph type="sldNum" sz="quarter" idx="11"/>
          </p:nvPr>
        </p:nvSpPr>
        <p:spPr/>
        <p:txBody>
          <a:bodyPr/>
          <a:lstStyle/>
          <a:p>
            <a:fld id="{7FB82710-A4FA-41A7-B037-6C1C32691E83}" type="slidenum">
              <a:rPr lang="en-US" altLang="en-US" smtClean="0"/>
              <a:pPr/>
              <a:t>21</a:t>
            </a:fld>
            <a:endParaRPr lang="en-US" altLang="en-US"/>
          </a:p>
        </p:txBody>
      </p:sp>
    </p:spTree>
    <p:extLst>
      <p:ext uri="{BB962C8B-B14F-4D97-AF65-F5344CB8AC3E}">
        <p14:creationId xmlns:p14="http://schemas.microsoft.com/office/powerpoint/2010/main" val="4184343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556419"/>
            <a:ext cx="8458200" cy="868362"/>
          </a:xfrm>
        </p:spPr>
        <p:txBody>
          <a:bodyPr/>
          <a:lstStyle/>
          <a:p>
            <a:br>
              <a:rPr lang="en-US" altLang="en-US" sz="4000" dirty="0"/>
            </a:br>
            <a:r>
              <a:rPr lang="en-US" altLang="en-US" sz="3600" dirty="0"/>
              <a:t>Resources related to preventive services</a:t>
            </a:r>
            <a:br>
              <a:rPr lang="en-US" altLang="en-US" sz="4000" dirty="0"/>
            </a:br>
            <a:br>
              <a:rPr lang="en-US" altLang="en-US" sz="4000" dirty="0"/>
            </a:br>
            <a:endParaRPr lang="en-US" altLang="en-US" dirty="0"/>
          </a:p>
        </p:txBody>
      </p:sp>
      <p:sp>
        <p:nvSpPr>
          <p:cNvPr id="7" name="Content Placeholder 6">
            <a:extLst>
              <a:ext uri="{FF2B5EF4-FFF2-40B4-BE49-F238E27FC236}">
                <a16:creationId xmlns:a16="http://schemas.microsoft.com/office/drawing/2014/main" id="{7BAB5F18-AAE7-4A42-A877-32E900F1DD7A}"/>
              </a:ext>
            </a:extLst>
          </p:cNvPr>
          <p:cNvSpPr>
            <a:spLocks noGrp="1"/>
          </p:cNvSpPr>
          <p:nvPr>
            <p:ph idx="1"/>
          </p:nvPr>
        </p:nvSpPr>
        <p:spPr>
          <a:xfrm>
            <a:off x="457200" y="1664890"/>
            <a:ext cx="8458200" cy="4636691"/>
          </a:xfrm>
        </p:spPr>
        <p:txBody>
          <a:bodyPr/>
          <a:lstStyle/>
          <a:p>
            <a:pPr>
              <a:defRPr/>
            </a:pPr>
            <a:r>
              <a:rPr lang="en-US" dirty="0">
                <a:hlinkClick r:id="rId3"/>
              </a:rPr>
              <a:t>Community Doula Alliance</a:t>
            </a:r>
            <a:endParaRPr lang="en-US" dirty="0">
              <a:hlinkClick r:id="rId4"/>
            </a:endParaRPr>
          </a:p>
          <a:p>
            <a:pPr>
              <a:defRPr/>
            </a:pPr>
            <a:r>
              <a:rPr lang="en-US" dirty="0">
                <a:hlinkClick r:id="rId4"/>
              </a:rPr>
              <a:t>Oregon Doula Association</a:t>
            </a:r>
            <a:endParaRPr lang="en-US" dirty="0"/>
          </a:p>
          <a:p>
            <a:pPr>
              <a:defRPr/>
            </a:pPr>
            <a:r>
              <a:rPr lang="en-US" dirty="0">
                <a:hlinkClick r:id="rId5"/>
              </a:rPr>
              <a:t>OHP Covers Me!</a:t>
            </a:r>
            <a:endParaRPr lang="en-US" dirty="0"/>
          </a:p>
          <a:p>
            <a:pPr>
              <a:defRPr/>
            </a:pPr>
            <a:r>
              <a:rPr lang="en-US" dirty="0">
                <a:hlinkClick r:id="rId6"/>
              </a:rPr>
              <a:t>End HIV Oregon</a:t>
            </a:r>
            <a:endParaRPr lang="en-US" dirty="0"/>
          </a:p>
          <a:p>
            <a:pPr>
              <a:defRPr/>
            </a:pPr>
            <a:r>
              <a:rPr lang="en-US" dirty="0">
                <a:hlinkClick r:id="rId7"/>
              </a:rPr>
              <a:t>Oregon’s Senior Health Insurance Benefits Assistance </a:t>
            </a:r>
            <a:endParaRPr lang="en-US" dirty="0"/>
          </a:p>
          <a:p>
            <a:pPr>
              <a:defRPr/>
            </a:pPr>
            <a:r>
              <a:rPr lang="en-US" dirty="0">
                <a:hlinkClick r:id="rId8"/>
              </a:rPr>
              <a:t>Perinatal Care Continuum Model</a:t>
            </a:r>
            <a:endParaRPr lang="en-US" dirty="0"/>
          </a:p>
          <a:p>
            <a:pPr>
              <a:defRPr/>
            </a:pPr>
            <a:r>
              <a:rPr lang="en-US" dirty="0">
                <a:hlinkClick r:id="rId9"/>
              </a:rPr>
              <a:t>Stay Safe Oregon (harm reduction and overdose prevention resources)</a:t>
            </a:r>
            <a:endParaRPr lang="en-US" dirty="0"/>
          </a:p>
          <a:p>
            <a:pPr>
              <a:defRPr/>
            </a:pPr>
            <a:r>
              <a:rPr lang="en-US" dirty="0">
                <a:hlinkClick r:id="rId10"/>
              </a:rPr>
              <a:t>Oregon Reproductive Health Program</a:t>
            </a:r>
            <a:endParaRPr lang="en-US" dirty="0"/>
          </a:p>
          <a:p>
            <a:pPr>
              <a:defRPr/>
            </a:pPr>
            <a:r>
              <a:rPr lang="en-US" dirty="0">
                <a:hlinkClick r:id="rId11"/>
              </a:rPr>
              <a:t>Black Parent Initiative</a:t>
            </a:r>
            <a:endParaRPr lang="en-US" dirty="0"/>
          </a:p>
        </p:txBody>
      </p:sp>
      <p:sp>
        <p:nvSpPr>
          <p:cNvPr id="3" name="Slide Number Placeholder 2">
            <a:extLst>
              <a:ext uri="{FF2B5EF4-FFF2-40B4-BE49-F238E27FC236}">
                <a16:creationId xmlns:a16="http://schemas.microsoft.com/office/drawing/2014/main" id="{81E5AA1F-5BBE-4543-B35A-AC60A8F1C0BA}"/>
              </a:ext>
            </a:extLst>
          </p:cNvPr>
          <p:cNvSpPr>
            <a:spLocks noGrp="1"/>
          </p:cNvSpPr>
          <p:nvPr>
            <p:ph type="sldNum" sz="quarter" idx="11"/>
          </p:nvPr>
        </p:nvSpPr>
        <p:spPr/>
        <p:txBody>
          <a:bodyPr/>
          <a:lstStyle/>
          <a:p>
            <a:fld id="{7FB82710-A4FA-41A7-B037-6C1C32691E83}" type="slidenum">
              <a:rPr lang="en-US" altLang="en-US" smtClean="0"/>
              <a:pPr/>
              <a:t>22</a:t>
            </a:fld>
            <a:endParaRPr lang="en-US" altLang="en-US"/>
          </a:p>
        </p:txBody>
      </p:sp>
    </p:spTree>
    <p:extLst>
      <p:ext uri="{BB962C8B-B14F-4D97-AF65-F5344CB8AC3E}">
        <p14:creationId xmlns:p14="http://schemas.microsoft.com/office/powerpoint/2010/main" val="518042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Title 1"/>
          <p:cNvSpPr>
            <a:spLocks noGrp="1"/>
          </p:cNvSpPr>
          <p:nvPr>
            <p:ph type="title"/>
          </p:nvPr>
        </p:nvSpPr>
        <p:spPr>
          <a:xfrm>
            <a:off x="732558" y="3703975"/>
            <a:ext cx="8106641" cy="2398713"/>
          </a:xfrm>
        </p:spPr>
        <p:txBody>
          <a:bodyPr>
            <a:normAutofit/>
          </a:bodyPr>
          <a:lstStyle/>
          <a:p>
            <a:pPr algn="ctr">
              <a:lnSpc>
                <a:spcPct val="90000"/>
              </a:lnSpc>
            </a:pPr>
            <a:br>
              <a:rPr lang="en-US" altLang="en-US" dirty="0"/>
            </a:br>
            <a:r>
              <a:rPr lang="en-US" altLang="en-US" dirty="0"/>
              <a:t>HTO in Action</a:t>
            </a:r>
            <a:br>
              <a:rPr lang="en-US" altLang="en-US" dirty="0"/>
            </a:br>
            <a:r>
              <a:rPr lang="en-US" altLang="en-US" dirty="0"/>
              <a:t>Black Parent Initiative</a:t>
            </a:r>
            <a:br>
              <a:rPr lang="en-US" altLang="en-US" dirty="0"/>
            </a:br>
            <a:br>
              <a:rPr lang="en-US" altLang="en-US" dirty="0"/>
            </a:br>
            <a:endParaRPr lang="en-US" altLang="en-US" dirty="0"/>
          </a:p>
        </p:txBody>
      </p:sp>
      <p:pic>
        <p:nvPicPr>
          <p:cNvPr id="5" name="Picture 4">
            <a:extLst>
              <a:ext uri="{FF2B5EF4-FFF2-40B4-BE49-F238E27FC236}">
                <a16:creationId xmlns:a16="http://schemas.microsoft.com/office/drawing/2014/main" id="{E7A32912-0C57-498D-B684-0A31CF8AA804}"/>
              </a:ext>
            </a:extLst>
          </p:cNvPr>
          <p:cNvPicPr>
            <a:picLocks noChangeAspect="1"/>
          </p:cNvPicPr>
          <p:nvPr/>
        </p:nvPicPr>
        <p:blipFill rotWithShape="1">
          <a:blip r:embed="rId3"/>
          <a:srcRect l="13750" r="-1" b="-1"/>
          <a:stretch/>
        </p:blipFill>
        <p:spPr>
          <a:xfrm>
            <a:off x="1" y="10"/>
            <a:ext cx="9143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7" name="Content Placeholder 6">
            <a:extLst>
              <a:ext uri="{FF2B5EF4-FFF2-40B4-BE49-F238E27FC236}">
                <a16:creationId xmlns:a16="http://schemas.microsoft.com/office/drawing/2014/main" id="{7BAB5F18-AAE7-4A42-A877-32E900F1DD7A}"/>
              </a:ext>
            </a:extLst>
          </p:cNvPr>
          <p:cNvSpPr>
            <a:spLocks noGrp="1"/>
          </p:cNvSpPr>
          <p:nvPr>
            <p:ph idx="1"/>
          </p:nvPr>
        </p:nvSpPr>
        <p:spPr>
          <a:xfrm>
            <a:off x="4572000" y="3703975"/>
            <a:ext cx="3943350" cy="2398713"/>
          </a:xfrm>
        </p:spPr>
        <p:txBody>
          <a:bodyPr anchor="ctr">
            <a:normAutofit/>
          </a:bodyPr>
          <a:lstStyle/>
          <a:p>
            <a:pPr marL="0" indent="0">
              <a:buNone/>
            </a:pPr>
            <a:endParaRPr lang="en-US" sz="1700" i="1"/>
          </a:p>
          <a:p>
            <a:pPr marL="0" indent="0">
              <a:buNone/>
            </a:pPr>
            <a:endParaRPr lang="en-US" sz="1700" i="1"/>
          </a:p>
        </p:txBody>
      </p:sp>
      <p:sp>
        <p:nvSpPr>
          <p:cNvPr id="3" name="Slide Number Placeholder 2">
            <a:extLst>
              <a:ext uri="{FF2B5EF4-FFF2-40B4-BE49-F238E27FC236}">
                <a16:creationId xmlns:a16="http://schemas.microsoft.com/office/drawing/2014/main" id="{81E5AA1F-5BBE-4543-B35A-AC60A8F1C0BA}"/>
              </a:ext>
            </a:extLst>
          </p:cNvPr>
          <p:cNvSpPr>
            <a:spLocks noGrp="1"/>
          </p:cNvSpPr>
          <p:nvPr>
            <p:ph type="sldNum" sz="quarter" idx="11"/>
          </p:nvPr>
        </p:nvSpPr>
        <p:spPr>
          <a:xfrm>
            <a:off x="6457950" y="6356350"/>
            <a:ext cx="2057400" cy="365125"/>
          </a:xfrm>
        </p:spPr>
        <p:txBody>
          <a:bodyPr>
            <a:normAutofit/>
          </a:bodyPr>
          <a:lstStyle/>
          <a:p>
            <a:pPr>
              <a:spcAft>
                <a:spcPts val="600"/>
              </a:spcAft>
            </a:pPr>
            <a:fld id="{7FB82710-A4FA-41A7-B037-6C1C32691E83}" type="slidenum">
              <a:rPr lang="en-US" altLang="en-US" sz="900"/>
              <a:pPr>
                <a:spcAft>
                  <a:spcPts val="600"/>
                </a:spcAft>
              </a:pPr>
              <a:t>23</a:t>
            </a:fld>
            <a:endParaRPr lang="en-US" altLang="en-US" sz="900"/>
          </a:p>
        </p:txBody>
      </p:sp>
    </p:spTree>
    <p:extLst>
      <p:ext uri="{BB962C8B-B14F-4D97-AF65-F5344CB8AC3E}">
        <p14:creationId xmlns:p14="http://schemas.microsoft.com/office/powerpoint/2010/main" val="165258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Title 1"/>
          <p:cNvSpPr>
            <a:spLocks noGrp="1"/>
          </p:cNvSpPr>
          <p:nvPr>
            <p:ph type="title"/>
          </p:nvPr>
        </p:nvSpPr>
        <p:spPr>
          <a:xfrm>
            <a:off x="360759" y="3752849"/>
            <a:ext cx="2468166" cy="2452687"/>
          </a:xfrm>
        </p:spPr>
        <p:txBody>
          <a:bodyPr anchor="ctr">
            <a:normAutofit/>
          </a:bodyPr>
          <a:lstStyle/>
          <a:p>
            <a:pPr>
              <a:lnSpc>
                <a:spcPct val="90000"/>
              </a:lnSpc>
            </a:pPr>
            <a:br>
              <a:rPr lang="en-US" altLang="en-US" sz="2400"/>
            </a:br>
            <a:r>
              <a:rPr lang="en-US" altLang="en-US" sz="2400"/>
              <a:t>HTO in Action</a:t>
            </a:r>
            <a:br>
              <a:rPr lang="en-US" altLang="en-US" sz="2400"/>
            </a:br>
            <a:r>
              <a:rPr lang="en-US" altLang="en-US" sz="2400"/>
              <a:t>Family Preservation Project</a:t>
            </a:r>
            <a:br>
              <a:rPr lang="en-US" altLang="en-US" sz="2400"/>
            </a:br>
            <a:br>
              <a:rPr lang="en-US" altLang="en-US" sz="2400"/>
            </a:br>
            <a:endParaRPr lang="en-US" altLang="en-US" sz="2400"/>
          </a:p>
        </p:txBody>
      </p:sp>
      <p:pic>
        <p:nvPicPr>
          <p:cNvPr id="4" name="Picture 3">
            <a:extLst>
              <a:ext uri="{FF2B5EF4-FFF2-40B4-BE49-F238E27FC236}">
                <a16:creationId xmlns:a16="http://schemas.microsoft.com/office/drawing/2014/main" id="{9C7FEAB2-7A36-4F42-8986-494D2F0389C0}"/>
              </a:ext>
            </a:extLst>
          </p:cNvPr>
          <p:cNvPicPr>
            <a:picLocks noChangeAspect="1"/>
          </p:cNvPicPr>
          <p:nvPr/>
        </p:nvPicPr>
        <p:blipFill rotWithShape="1">
          <a:blip r:embed="rId3"/>
          <a:srcRect t="26733" b="7014"/>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Content Placeholder 6">
            <a:extLst>
              <a:ext uri="{FF2B5EF4-FFF2-40B4-BE49-F238E27FC236}">
                <a16:creationId xmlns:a16="http://schemas.microsoft.com/office/drawing/2014/main" id="{7BAB5F18-AAE7-4A42-A877-32E900F1DD7A}"/>
              </a:ext>
            </a:extLst>
          </p:cNvPr>
          <p:cNvSpPr>
            <a:spLocks noGrp="1"/>
          </p:cNvSpPr>
          <p:nvPr>
            <p:ph idx="1"/>
          </p:nvPr>
        </p:nvSpPr>
        <p:spPr>
          <a:xfrm>
            <a:off x="3167986" y="3752850"/>
            <a:ext cx="5614060" cy="2452687"/>
          </a:xfrm>
        </p:spPr>
        <p:txBody>
          <a:bodyPr anchor="ctr">
            <a:normAutofit/>
          </a:bodyPr>
          <a:lstStyle/>
          <a:p>
            <a:pPr marL="0" indent="0">
              <a:buNone/>
            </a:pPr>
            <a:endParaRPr lang="en-US" sz="1600" i="1"/>
          </a:p>
          <a:p>
            <a:pPr marL="0" indent="0">
              <a:buNone/>
            </a:pPr>
            <a:endParaRPr lang="en-US" sz="1600" i="1"/>
          </a:p>
        </p:txBody>
      </p:sp>
      <p:sp>
        <p:nvSpPr>
          <p:cNvPr id="3" name="Slide Number Placeholder 2">
            <a:extLst>
              <a:ext uri="{FF2B5EF4-FFF2-40B4-BE49-F238E27FC236}">
                <a16:creationId xmlns:a16="http://schemas.microsoft.com/office/drawing/2014/main" id="{81E5AA1F-5BBE-4543-B35A-AC60A8F1C0BA}"/>
              </a:ext>
            </a:extLst>
          </p:cNvPr>
          <p:cNvSpPr>
            <a:spLocks noGrp="1"/>
          </p:cNvSpPr>
          <p:nvPr>
            <p:ph type="sldNum" sz="quarter" idx="11"/>
          </p:nvPr>
        </p:nvSpPr>
        <p:spPr>
          <a:xfrm>
            <a:off x="6648450" y="6356350"/>
            <a:ext cx="2057400" cy="365125"/>
          </a:xfrm>
        </p:spPr>
        <p:txBody>
          <a:bodyPr>
            <a:normAutofit/>
          </a:bodyPr>
          <a:lstStyle/>
          <a:p>
            <a:pPr algn="r">
              <a:spcAft>
                <a:spcPts val="600"/>
              </a:spcAft>
            </a:pPr>
            <a:fld id="{7FB82710-A4FA-41A7-B037-6C1C32691E83}" type="slidenum">
              <a:rPr lang="en-US" altLang="en-US">
                <a:solidFill>
                  <a:schemeClr val="tx1">
                    <a:lumMod val="75000"/>
                    <a:lumOff val="25000"/>
                  </a:schemeClr>
                </a:solidFill>
              </a:rPr>
              <a:pPr algn="r">
                <a:spcAft>
                  <a:spcPts val="600"/>
                </a:spcAft>
              </a:pPr>
              <a:t>24</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3328131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5FA7C47-B7C1-4D2E-AB49-ED23BA34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6">
            <a:extLst>
              <a:ext uri="{FF2B5EF4-FFF2-40B4-BE49-F238E27FC236}">
                <a16:creationId xmlns:a16="http://schemas.microsoft.com/office/drawing/2014/main" id="{596EE156-ABF1-4329-A6BA-03B4254E0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390858" y="911116"/>
            <a:ext cx="515815"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Rectangle 8">
            <a:extLst>
              <a:ext uri="{FF2B5EF4-FFF2-40B4-BE49-F238E27FC236}">
                <a16:creationId xmlns:a16="http://schemas.microsoft.com/office/drawing/2014/main" id="{19B9933F-AAB3-444A-8BB5-9CA194A8B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395419"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7">
            <a:extLst>
              <a:ext uri="{FF2B5EF4-FFF2-40B4-BE49-F238E27FC236}">
                <a16:creationId xmlns:a16="http://schemas.microsoft.com/office/drawing/2014/main" id="{7D20183A-0B1D-4A1F-89B1-ADBEDBC6E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00123"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Rectangle 8">
            <a:extLst>
              <a:ext uri="{FF2B5EF4-FFF2-40B4-BE49-F238E27FC236}">
                <a16:creationId xmlns:a16="http://schemas.microsoft.com/office/drawing/2014/main" id="{131031D3-26CD-4214-A9A4-5857EFA1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6646" y="644382"/>
            <a:ext cx="289201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8130" name="Title 1"/>
          <p:cNvSpPr>
            <a:spLocks noGrp="1"/>
          </p:cNvSpPr>
          <p:nvPr>
            <p:ph type="title"/>
          </p:nvPr>
        </p:nvSpPr>
        <p:spPr>
          <a:xfrm>
            <a:off x="860159" y="998002"/>
            <a:ext cx="2387205" cy="1471959"/>
          </a:xfrm>
        </p:spPr>
        <p:txBody>
          <a:bodyPr>
            <a:normAutofit fontScale="90000"/>
          </a:bodyPr>
          <a:lstStyle/>
          <a:p>
            <a:pPr>
              <a:lnSpc>
                <a:spcPct val="90000"/>
              </a:lnSpc>
            </a:pPr>
            <a:br>
              <a:rPr lang="en-US" altLang="en-US" sz="1900" dirty="0">
                <a:solidFill>
                  <a:srgbClr val="FFFFFF"/>
                </a:solidFill>
              </a:rPr>
            </a:br>
            <a:r>
              <a:rPr lang="en-US" altLang="en-US" dirty="0">
                <a:solidFill>
                  <a:srgbClr val="FFFFFF"/>
                </a:solidFill>
              </a:rPr>
              <a:t>HTO in Action: Example</a:t>
            </a:r>
            <a:br>
              <a:rPr lang="en-US" altLang="en-US" dirty="0">
                <a:solidFill>
                  <a:srgbClr val="FFFFFF"/>
                </a:solidFill>
              </a:rPr>
            </a:br>
            <a:br>
              <a:rPr lang="en-US" altLang="en-US" sz="1900" dirty="0">
                <a:solidFill>
                  <a:srgbClr val="FFFFFF"/>
                </a:solidFill>
              </a:rPr>
            </a:br>
            <a:endParaRPr lang="en-US" altLang="en-US" sz="1900" dirty="0">
              <a:solidFill>
                <a:srgbClr val="FFFFFF"/>
              </a:solidFill>
            </a:endParaRPr>
          </a:p>
        </p:txBody>
      </p:sp>
      <p:sp>
        <p:nvSpPr>
          <p:cNvPr id="7" name="Content Placeholder 6">
            <a:extLst>
              <a:ext uri="{FF2B5EF4-FFF2-40B4-BE49-F238E27FC236}">
                <a16:creationId xmlns:a16="http://schemas.microsoft.com/office/drawing/2014/main" id="{7BAB5F18-AAE7-4A42-A877-32E900F1DD7A}"/>
              </a:ext>
            </a:extLst>
          </p:cNvPr>
          <p:cNvSpPr>
            <a:spLocks noGrp="1"/>
          </p:cNvSpPr>
          <p:nvPr>
            <p:ph idx="1"/>
          </p:nvPr>
        </p:nvSpPr>
        <p:spPr>
          <a:xfrm>
            <a:off x="854726" y="2546161"/>
            <a:ext cx="2400338" cy="2985929"/>
          </a:xfrm>
        </p:spPr>
        <p:txBody>
          <a:bodyPr anchor="t">
            <a:normAutofit/>
          </a:bodyPr>
          <a:lstStyle/>
          <a:p>
            <a:pPr marL="0" indent="0">
              <a:buNone/>
            </a:pPr>
            <a:endParaRPr lang="en-US" sz="2100" i="1" dirty="0">
              <a:solidFill>
                <a:srgbClr val="FEFFFF"/>
              </a:solidFill>
            </a:endParaRPr>
          </a:p>
          <a:p>
            <a:pPr marL="0" indent="0">
              <a:buNone/>
            </a:pPr>
            <a:endParaRPr lang="en-US" sz="2100" i="1" dirty="0">
              <a:solidFill>
                <a:srgbClr val="FEFFFF"/>
              </a:solidFill>
            </a:endParaRPr>
          </a:p>
        </p:txBody>
      </p:sp>
      <p:sp>
        <p:nvSpPr>
          <p:cNvPr id="3" name="Slide Number Placeholder 2">
            <a:extLst>
              <a:ext uri="{FF2B5EF4-FFF2-40B4-BE49-F238E27FC236}">
                <a16:creationId xmlns:a16="http://schemas.microsoft.com/office/drawing/2014/main" id="{81E5AA1F-5BBE-4543-B35A-AC60A8F1C0BA}"/>
              </a:ext>
            </a:extLst>
          </p:cNvPr>
          <p:cNvSpPr>
            <a:spLocks noGrp="1"/>
          </p:cNvSpPr>
          <p:nvPr>
            <p:ph type="sldNum" sz="quarter" idx="11"/>
          </p:nvPr>
        </p:nvSpPr>
        <p:spPr>
          <a:xfrm>
            <a:off x="8030718" y="6382512"/>
            <a:ext cx="514350" cy="320040"/>
          </a:xfrm>
        </p:spPr>
        <p:txBody>
          <a:bodyPr anchor="ctr">
            <a:normAutofit/>
          </a:bodyPr>
          <a:lstStyle/>
          <a:p>
            <a:pPr>
              <a:spcAft>
                <a:spcPts val="600"/>
              </a:spcAft>
            </a:pPr>
            <a:fld id="{7FB82710-A4FA-41A7-B037-6C1C32691E83}" type="slidenum">
              <a:rPr lang="en-US" altLang="en-US" sz="900"/>
              <a:pPr>
                <a:spcAft>
                  <a:spcPts val="600"/>
                </a:spcAft>
              </a:pPr>
              <a:t>25</a:t>
            </a:fld>
            <a:endParaRPr lang="en-US" altLang="en-US" sz="900"/>
          </a:p>
        </p:txBody>
      </p:sp>
      <p:pic>
        <p:nvPicPr>
          <p:cNvPr id="4" name="Picture 3">
            <a:extLst>
              <a:ext uri="{FF2B5EF4-FFF2-40B4-BE49-F238E27FC236}">
                <a16:creationId xmlns:a16="http://schemas.microsoft.com/office/drawing/2014/main" id="{3BCD632D-B90E-4CD7-9D36-C3D88094BCFC}"/>
              </a:ext>
            </a:extLst>
          </p:cNvPr>
          <p:cNvPicPr>
            <a:picLocks noChangeAspect="1"/>
          </p:cNvPicPr>
          <p:nvPr/>
        </p:nvPicPr>
        <p:blipFill>
          <a:blip r:embed="rId3"/>
          <a:stretch>
            <a:fillRect/>
          </a:stretch>
        </p:blipFill>
        <p:spPr>
          <a:xfrm>
            <a:off x="-2286" y="3162951"/>
            <a:ext cx="9144000" cy="3497230"/>
          </a:xfrm>
          <a:prstGeom prst="rect">
            <a:avLst/>
          </a:prstGeom>
        </p:spPr>
      </p:pic>
    </p:spTree>
    <p:extLst>
      <p:ext uri="{BB962C8B-B14F-4D97-AF65-F5344CB8AC3E}">
        <p14:creationId xmlns:p14="http://schemas.microsoft.com/office/powerpoint/2010/main" val="2427865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ckground pattern&#10;&#10;Description automatically generated">
            <a:extLst>
              <a:ext uri="{FF2B5EF4-FFF2-40B4-BE49-F238E27FC236}">
                <a16:creationId xmlns:a16="http://schemas.microsoft.com/office/drawing/2014/main" id="{89A1DC46-F6CD-40A0-B199-66E947FAE8C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390" y="0"/>
            <a:ext cx="9543359" cy="6858000"/>
          </a:xfrm>
        </p:spPr>
      </p:pic>
      <p:sp>
        <p:nvSpPr>
          <p:cNvPr id="48130" name="Title 1"/>
          <p:cNvSpPr>
            <a:spLocks noGrp="1"/>
          </p:cNvSpPr>
          <p:nvPr>
            <p:ph type="title"/>
          </p:nvPr>
        </p:nvSpPr>
        <p:spPr>
          <a:xfrm>
            <a:off x="457200" y="556419"/>
            <a:ext cx="8458200" cy="868362"/>
          </a:xfrm>
        </p:spPr>
        <p:txBody>
          <a:bodyPr/>
          <a:lstStyle/>
          <a:p>
            <a:br>
              <a:rPr lang="en-US" altLang="en-US" sz="4000" dirty="0"/>
            </a:br>
            <a:r>
              <a:rPr lang="en-US" altLang="en-US" sz="3600" dirty="0"/>
              <a:t>Local examples of action</a:t>
            </a:r>
            <a:br>
              <a:rPr lang="en-US" altLang="en-US" sz="4000" dirty="0"/>
            </a:br>
            <a:br>
              <a:rPr lang="en-US" altLang="en-US" sz="4000" dirty="0"/>
            </a:br>
            <a:endParaRPr lang="en-US" altLang="en-US" dirty="0"/>
          </a:p>
        </p:txBody>
      </p:sp>
      <p:sp>
        <p:nvSpPr>
          <p:cNvPr id="3" name="Slide Number Placeholder 2">
            <a:extLst>
              <a:ext uri="{FF2B5EF4-FFF2-40B4-BE49-F238E27FC236}">
                <a16:creationId xmlns:a16="http://schemas.microsoft.com/office/drawing/2014/main" id="{81E5AA1F-5BBE-4543-B35A-AC60A8F1C0BA}"/>
              </a:ext>
            </a:extLst>
          </p:cNvPr>
          <p:cNvSpPr>
            <a:spLocks noGrp="1"/>
          </p:cNvSpPr>
          <p:nvPr>
            <p:ph type="sldNum" sz="quarter" idx="11"/>
          </p:nvPr>
        </p:nvSpPr>
        <p:spPr/>
        <p:txBody>
          <a:bodyPr/>
          <a:lstStyle/>
          <a:p>
            <a:fld id="{7FB82710-A4FA-41A7-B037-6C1C32691E83}" type="slidenum">
              <a:rPr lang="en-US" altLang="en-US" smtClean="0"/>
              <a:pPr/>
              <a:t>26</a:t>
            </a:fld>
            <a:endParaRPr lang="en-US" altLang="en-US"/>
          </a:p>
        </p:txBody>
      </p:sp>
      <p:sp>
        <p:nvSpPr>
          <p:cNvPr id="8" name="Title 1">
            <a:extLst>
              <a:ext uri="{FF2B5EF4-FFF2-40B4-BE49-F238E27FC236}">
                <a16:creationId xmlns:a16="http://schemas.microsoft.com/office/drawing/2014/main" id="{5C4AFAC6-C710-4E6F-AB2A-58B497E9A9C2}"/>
              </a:ext>
            </a:extLst>
          </p:cNvPr>
          <p:cNvSpPr txBox="1">
            <a:spLocks/>
          </p:cNvSpPr>
          <p:nvPr/>
        </p:nvSpPr>
        <p:spPr bwMode="auto">
          <a:xfrm>
            <a:off x="304800" y="193823"/>
            <a:ext cx="8458200" cy="991944"/>
          </a:xfrm>
          <a:prstGeom prst="rect">
            <a:avLst/>
          </a:prstGeom>
          <a:solidFill>
            <a:schemeClr val="bg1"/>
          </a:solidFill>
          <a:ln w="28575">
            <a:solidFill>
              <a:srgbClr val="005595"/>
            </a:solidFill>
          </a:ln>
          <a:effectLst/>
          <a:extLst>
            <a:ext uri="{FAA26D3D-D897-4be2-8F04-BA451C77F1D7}"/>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a:lstStyle>
          <a:p>
            <a:br>
              <a:rPr lang="en-US" altLang="en-US" sz="4000" dirty="0"/>
            </a:br>
            <a:endParaRPr lang="en-US" altLang="en-US" sz="4000" dirty="0"/>
          </a:p>
          <a:p>
            <a:pPr lvl="1"/>
            <a:r>
              <a:rPr lang="en-US" altLang="en-US" sz="3600" dirty="0"/>
              <a:t>Relationship building and dialogue</a:t>
            </a:r>
            <a:br>
              <a:rPr lang="en-US" altLang="en-US" sz="4000" dirty="0"/>
            </a:br>
            <a:br>
              <a:rPr lang="en-US" altLang="en-US" sz="4000" dirty="0"/>
            </a:br>
            <a:endParaRPr lang="en-US" altLang="en-US" dirty="0"/>
          </a:p>
        </p:txBody>
      </p:sp>
      <p:sp>
        <p:nvSpPr>
          <p:cNvPr id="9" name="Content Placeholder 6">
            <a:extLst>
              <a:ext uri="{FF2B5EF4-FFF2-40B4-BE49-F238E27FC236}">
                <a16:creationId xmlns:a16="http://schemas.microsoft.com/office/drawing/2014/main" id="{7BAD7107-D18F-47DF-8AE3-09225A86F328}"/>
              </a:ext>
            </a:extLst>
          </p:cNvPr>
          <p:cNvSpPr txBox="1">
            <a:spLocks/>
          </p:cNvSpPr>
          <p:nvPr/>
        </p:nvSpPr>
        <p:spPr bwMode="auto">
          <a:xfrm>
            <a:off x="342900" y="1415368"/>
            <a:ext cx="8458200" cy="5061631"/>
          </a:xfrm>
          <a:prstGeom prst="rect">
            <a:avLst/>
          </a:prstGeom>
          <a:solidFill>
            <a:schemeClr val="bg1"/>
          </a:solidFill>
          <a:ln w="28575">
            <a:solidFill>
              <a:srgbClr val="005595"/>
            </a:solidFill>
          </a:ln>
          <a:effectLst/>
          <a:extLs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400" dirty="0"/>
          </a:p>
          <a:p>
            <a:pPr marL="341313" indent="0">
              <a:buNone/>
            </a:pPr>
            <a:r>
              <a:rPr lang="en-US" sz="2400" b="1" dirty="0"/>
              <a:t>#1 Introductions and networking</a:t>
            </a:r>
            <a:r>
              <a:rPr lang="en-US" sz="2400" dirty="0"/>
              <a:t>– Share your name and pronouns, role or agency, and where in the state you are located.</a:t>
            </a:r>
            <a:endParaRPr lang="en-US" sz="1600" dirty="0"/>
          </a:p>
          <a:p>
            <a:pPr marL="465138" indent="-61913">
              <a:buNone/>
            </a:pPr>
            <a:r>
              <a:rPr lang="en-US" sz="2400" b="1" dirty="0"/>
              <a:t>#2 Discuss strategies </a:t>
            </a:r>
            <a:r>
              <a:rPr lang="en-US" sz="2400" dirty="0"/>
              <a:t>– Share examples of how your community is advancing these strategies in your community. What do you see happening that is working, or not working?</a:t>
            </a:r>
            <a:endParaRPr lang="en-US" sz="1600" dirty="0"/>
          </a:p>
          <a:p>
            <a:pPr marL="400050" lvl="1" indent="0">
              <a:buNone/>
            </a:pPr>
            <a:r>
              <a:rPr lang="en-US" b="1" dirty="0"/>
              <a:t>#3 Discuss priorities </a:t>
            </a:r>
            <a:r>
              <a:rPr lang="en-US" dirty="0"/>
              <a:t>– If you could advise our community-based steering committee, the </a:t>
            </a:r>
            <a:r>
              <a:rPr lang="en-US" dirty="0" err="1"/>
              <a:t>PartnerSHIP</a:t>
            </a:r>
            <a:r>
              <a:rPr lang="en-US" dirty="0"/>
              <a:t>, on activities needed in your area, or </a:t>
            </a:r>
            <a:r>
              <a:rPr lang="en-US" sz="2400" dirty="0"/>
              <a:t>opportunities for the future you’d like to see in your community</a:t>
            </a:r>
            <a:r>
              <a:rPr lang="en-US" dirty="0"/>
              <a:t>, what would you tell them?</a:t>
            </a:r>
          </a:p>
          <a:p>
            <a:pPr marL="0" indent="0">
              <a:buNone/>
            </a:pPr>
            <a:endParaRPr lang="en-US" sz="2400" dirty="0"/>
          </a:p>
          <a:p>
            <a:endParaRPr lang="en-US" sz="2400" dirty="0"/>
          </a:p>
        </p:txBody>
      </p:sp>
    </p:spTree>
    <p:extLst>
      <p:ext uri="{BB962C8B-B14F-4D97-AF65-F5344CB8AC3E}">
        <p14:creationId xmlns:p14="http://schemas.microsoft.com/office/powerpoint/2010/main" val="1632730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556419"/>
            <a:ext cx="8458200" cy="868362"/>
          </a:xfrm>
        </p:spPr>
        <p:txBody>
          <a:bodyPr/>
          <a:lstStyle/>
          <a:p>
            <a:br>
              <a:rPr lang="en-US" altLang="en-US" sz="4000" dirty="0"/>
            </a:br>
            <a:r>
              <a:rPr lang="en-US" altLang="en-US" sz="3600" dirty="0"/>
              <a:t>Polling</a:t>
            </a:r>
            <a:br>
              <a:rPr lang="en-US" altLang="en-US" sz="4000" dirty="0"/>
            </a:br>
            <a:br>
              <a:rPr lang="en-US" altLang="en-US" sz="4000" dirty="0"/>
            </a:br>
            <a:endParaRPr lang="en-US" altLang="en-US" dirty="0"/>
          </a:p>
        </p:txBody>
      </p:sp>
      <p:sp>
        <p:nvSpPr>
          <p:cNvPr id="7" name="Content Placeholder 6">
            <a:extLst>
              <a:ext uri="{FF2B5EF4-FFF2-40B4-BE49-F238E27FC236}">
                <a16:creationId xmlns:a16="http://schemas.microsoft.com/office/drawing/2014/main" id="{7BAB5F18-AAE7-4A42-A877-32E900F1DD7A}"/>
              </a:ext>
            </a:extLst>
          </p:cNvPr>
          <p:cNvSpPr>
            <a:spLocks noGrp="1"/>
          </p:cNvSpPr>
          <p:nvPr>
            <p:ph idx="1"/>
          </p:nvPr>
        </p:nvSpPr>
        <p:spPr>
          <a:xfrm>
            <a:off x="457200" y="1230709"/>
            <a:ext cx="8458200" cy="4636691"/>
          </a:xfrm>
        </p:spPr>
        <p:txBody>
          <a:bodyPr/>
          <a:lstStyle/>
          <a:p>
            <a:pPr marL="0" indent="0">
              <a:buNone/>
            </a:pPr>
            <a:r>
              <a:rPr lang="en-US" dirty="0"/>
              <a:t>Polling question: Share one next step you will take as result of this webinar:</a:t>
            </a:r>
          </a:p>
          <a:p>
            <a:endParaRPr lang="en-US" dirty="0"/>
          </a:p>
          <a:p>
            <a:r>
              <a:rPr lang="en-US" dirty="0"/>
              <a:t>Share webinar information with a friend or colleague </a:t>
            </a:r>
          </a:p>
          <a:p>
            <a:r>
              <a:rPr lang="en-US" dirty="0"/>
              <a:t>Connect offline with someone I met during the event for further conversation</a:t>
            </a:r>
          </a:p>
          <a:p>
            <a:r>
              <a:rPr lang="en-US" dirty="0"/>
              <a:t>Do more research and reading about a particular strategy or activity</a:t>
            </a:r>
          </a:p>
          <a:p>
            <a:r>
              <a:rPr lang="en-US" dirty="0"/>
              <a:t>Something else</a:t>
            </a:r>
            <a:endParaRPr lang="en-US" sz="2400" dirty="0"/>
          </a:p>
        </p:txBody>
      </p:sp>
      <p:sp>
        <p:nvSpPr>
          <p:cNvPr id="3" name="Slide Number Placeholder 2">
            <a:extLst>
              <a:ext uri="{FF2B5EF4-FFF2-40B4-BE49-F238E27FC236}">
                <a16:creationId xmlns:a16="http://schemas.microsoft.com/office/drawing/2014/main" id="{81E5AA1F-5BBE-4543-B35A-AC60A8F1C0BA}"/>
              </a:ext>
            </a:extLst>
          </p:cNvPr>
          <p:cNvSpPr>
            <a:spLocks noGrp="1"/>
          </p:cNvSpPr>
          <p:nvPr>
            <p:ph type="sldNum" sz="quarter" idx="11"/>
          </p:nvPr>
        </p:nvSpPr>
        <p:spPr/>
        <p:txBody>
          <a:bodyPr/>
          <a:lstStyle/>
          <a:p>
            <a:fld id="{7FB82710-A4FA-41A7-B037-6C1C32691E83}" type="slidenum">
              <a:rPr lang="en-US" altLang="en-US" smtClean="0"/>
              <a:pPr/>
              <a:t>27</a:t>
            </a:fld>
            <a:endParaRPr lang="en-US" altLang="en-US"/>
          </a:p>
        </p:txBody>
      </p:sp>
    </p:spTree>
    <p:extLst>
      <p:ext uri="{BB962C8B-B14F-4D97-AF65-F5344CB8AC3E}">
        <p14:creationId xmlns:p14="http://schemas.microsoft.com/office/powerpoint/2010/main" val="3535472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556419"/>
            <a:ext cx="8458200" cy="868362"/>
          </a:xfrm>
        </p:spPr>
        <p:txBody>
          <a:bodyPr/>
          <a:lstStyle/>
          <a:p>
            <a:r>
              <a:rPr lang="en-US" altLang="en-US" sz="4000" dirty="0"/>
              <a:t>Thank you &amp; Next Steps</a:t>
            </a:r>
            <a:br>
              <a:rPr lang="en-US" altLang="en-US" sz="4000" dirty="0"/>
            </a:br>
            <a:br>
              <a:rPr lang="en-US" altLang="en-US" sz="4000" dirty="0"/>
            </a:br>
            <a:endParaRPr lang="en-US" altLang="en-US" dirty="0"/>
          </a:p>
        </p:txBody>
      </p:sp>
      <p:sp>
        <p:nvSpPr>
          <p:cNvPr id="7" name="Content Placeholder 6">
            <a:extLst>
              <a:ext uri="{FF2B5EF4-FFF2-40B4-BE49-F238E27FC236}">
                <a16:creationId xmlns:a16="http://schemas.microsoft.com/office/drawing/2014/main" id="{7BAB5F18-AAE7-4A42-A877-32E900F1DD7A}"/>
              </a:ext>
            </a:extLst>
          </p:cNvPr>
          <p:cNvSpPr>
            <a:spLocks noGrp="1"/>
          </p:cNvSpPr>
          <p:nvPr>
            <p:ph idx="1"/>
          </p:nvPr>
        </p:nvSpPr>
        <p:spPr>
          <a:xfrm>
            <a:off x="457200" y="1230709"/>
            <a:ext cx="8458200" cy="4636691"/>
          </a:xfrm>
        </p:spPr>
        <p:txBody>
          <a:bodyPr/>
          <a:lstStyle/>
          <a:p>
            <a:r>
              <a:rPr lang="en-US" sz="2400" dirty="0"/>
              <a:t>Visit </a:t>
            </a:r>
            <a:r>
              <a:rPr lang="en-US" sz="2400" dirty="0">
                <a:hlinkClick r:id="rId3"/>
              </a:rPr>
              <a:t>healthiertogetheroregon.org </a:t>
            </a:r>
            <a:r>
              <a:rPr lang="en-US" sz="2400" dirty="0"/>
              <a:t>to learn more about HTO</a:t>
            </a:r>
          </a:p>
          <a:p>
            <a:r>
              <a:rPr lang="en-US" sz="2400" dirty="0"/>
              <a:t>Join us for another event in the series…</a:t>
            </a:r>
          </a:p>
          <a:p>
            <a:pPr lvl="1"/>
            <a:r>
              <a:rPr lang="en-US" sz="2200" dirty="0"/>
              <a:t>Healthy Youth, Wed. January 12, 2022: 10:00 – 11:30am </a:t>
            </a:r>
          </a:p>
          <a:p>
            <a:pPr lvl="1"/>
            <a:r>
              <a:rPr lang="en-US" sz="2200" dirty="0"/>
              <a:t>Equity and Justice, March - TBD</a:t>
            </a:r>
          </a:p>
          <a:p>
            <a:r>
              <a:rPr lang="en-US" sz="2400" dirty="0"/>
              <a:t>Recording and slides will be emailed to registrants and available on the event website (healthoregon.org/ship)</a:t>
            </a:r>
          </a:p>
          <a:p>
            <a:r>
              <a:rPr lang="en-US" sz="2400" dirty="0"/>
              <a:t>Email </a:t>
            </a:r>
            <a:r>
              <a:rPr lang="en-US" sz="2400" dirty="0">
                <a:hlinkClick r:id="rId4"/>
              </a:rPr>
              <a:t>publichealth.policy@state.or.us</a:t>
            </a:r>
            <a:r>
              <a:rPr lang="en-US" sz="2400" dirty="0"/>
              <a:t> to get invited to the Healthy Families Basecamp for continued conversation and sharing</a:t>
            </a:r>
          </a:p>
          <a:p>
            <a:r>
              <a:rPr lang="en-US" sz="2400" dirty="0"/>
              <a:t>Please complete </a:t>
            </a:r>
            <a:r>
              <a:rPr lang="en-US" sz="2400" dirty="0">
                <a:hlinkClick r:id="rId5"/>
              </a:rPr>
              <a:t>evaluation survey </a:t>
            </a:r>
            <a:r>
              <a:rPr lang="en-US" sz="2400" dirty="0"/>
              <a:t>-  your feedback will be used to inform future HTO in action events</a:t>
            </a:r>
          </a:p>
          <a:p>
            <a:endParaRPr lang="en-US" sz="2400" dirty="0"/>
          </a:p>
        </p:txBody>
      </p:sp>
      <p:sp>
        <p:nvSpPr>
          <p:cNvPr id="3" name="Slide Number Placeholder 2">
            <a:extLst>
              <a:ext uri="{FF2B5EF4-FFF2-40B4-BE49-F238E27FC236}">
                <a16:creationId xmlns:a16="http://schemas.microsoft.com/office/drawing/2014/main" id="{81E5AA1F-5BBE-4543-B35A-AC60A8F1C0BA}"/>
              </a:ext>
            </a:extLst>
          </p:cNvPr>
          <p:cNvSpPr>
            <a:spLocks noGrp="1"/>
          </p:cNvSpPr>
          <p:nvPr>
            <p:ph type="sldNum" sz="quarter" idx="11"/>
          </p:nvPr>
        </p:nvSpPr>
        <p:spPr/>
        <p:txBody>
          <a:bodyPr/>
          <a:lstStyle/>
          <a:p>
            <a:fld id="{7FB82710-A4FA-41A7-B037-6C1C32691E83}" type="slidenum">
              <a:rPr lang="en-US" altLang="en-US" smtClean="0"/>
              <a:pPr/>
              <a:t>28</a:t>
            </a:fld>
            <a:endParaRPr lang="en-US" altLang="en-US"/>
          </a:p>
        </p:txBody>
      </p:sp>
    </p:spTree>
    <p:extLst>
      <p:ext uri="{BB962C8B-B14F-4D97-AF65-F5344CB8AC3E}">
        <p14:creationId xmlns:p14="http://schemas.microsoft.com/office/powerpoint/2010/main" val="67218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A3F3E-A77C-4159-A2C3-AD53B979DE92}"/>
              </a:ext>
            </a:extLst>
          </p:cNvPr>
          <p:cNvSpPr>
            <a:spLocks noGrp="1"/>
          </p:cNvSpPr>
          <p:nvPr>
            <p:ph type="title"/>
          </p:nvPr>
        </p:nvSpPr>
        <p:spPr/>
        <p:txBody>
          <a:bodyPr/>
          <a:lstStyle/>
          <a:p>
            <a:r>
              <a:rPr lang="en-US" dirty="0"/>
              <a:t>Tribal lands acknowledgment</a:t>
            </a:r>
          </a:p>
        </p:txBody>
      </p:sp>
      <p:sp>
        <p:nvSpPr>
          <p:cNvPr id="3" name="Content Placeholder 2">
            <a:extLst>
              <a:ext uri="{FF2B5EF4-FFF2-40B4-BE49-F238E27FC236}">
                <a16:creationId xmlns:a16="http://schemas.microsoft.com/office/drawing/2014/main" id="{F0A4A51A-213A-4446-868E-67A3F1E40C69}"/>
              </a:ext>
            </a:extLst>
          </p:cNvPr>
          <p:cNvSpPr>
            <a:spLocks noGrp="1"/>
          </p:cNvSpPr>
          <p:nvPr>
            <p:ph idx="1"/>
          </p:nvPr>
        </p:nvSpPr>
        <p:spPr/>
        <p:txBody>
          <a:bodyPr/>
          <a:lstStyle/>
          <a:p>
            <a:pPr marL="0" indent="0">
              <a:buNone/>
            </a:pPr>
            <a:r>
              <a:rPr lang="en-US" dirty="0"/>
              <a:t>We acknowledge that what we now call Oregon is the ancestral lands of many Tribes, those now federally recognized and not.  </a:t>
            </a:r>
          </a:p>
          <a:p>
            <a:pPr marL="0" indent="0">
              <a:buNone/>
            </a:pPr>
            <a:endParaRPr lang="en-US" sz="2000" dirty="0"/>
          </a:p>
          <a:p>
            <a:pPr marL="0" indent="0">
              <a:buNone/>
            </a:pPr>
            <a:r>
              <a:rPr lang="en-US" sz="2000" dirty="0"/>
              <a:t>We are here because this land was occupied, and its traditional people were displaced by colonists and settlers. As settlers and/or guests, we recognize the strong and diverse Native communities in our region today, from Tribes both local and distant, and offer respect and gratitude for their stewardship of these lands throughout the generations.</a:t>
            </a:r>
          </a:p>
          <a:p>
            <a:pPr marL="0" indent="0">
              <a:buNone/>
            </a:pPr>
            <a:endParaRPr lang="en-US" dirty="0"/>
          </a:p>
          <a:p>
            <a:pPr marL="0" indent="0">
              <a:buNone/>
            </a:pPr>
            <a:r>
              <a:rPr lang="en-US" dirty="0"/>
              <a:t>Learn about Oregon’s tribes here: https://native-land.ca/</a:t>
            </a:r>
            <a:endParaRPr lang="en-US" sz="2000" dirty="0"/>
          </a:p>
          <a:p>
            <a:pPr marL="0" indent="0">
              <a:buNone/>
            </a:pPr>
            <a:endParaRPr lang="en-US" dirty="0"/>
          </a:p>
        </p:txBody>
      </p:sp>
      <p:sp>
        <p:nvSpPr>
          <p:cNvPr id="5" name="Slide Number Placeholder 4">
            <a:extLst>
              <a:ext uri="{FF2B5EF4-FFF2-40B4-BE49-F238E27FC236}">
                <a16:creationId xmlns:a16="http://schemas.microsoft.com/office/drawing/2014/main" id="{5C85BED8-9AE8-4A35-ACC5-98652D24B82B}"/>
              </a:ext>
            </a:extLst>
          </p:cNvPr>
          <p:cNvSpPr>
            <a:spLocks noGrp="1"/>
          </p:cNvSpPr>
          <p:nvPr>
            <p:ph type="sldNum" sz="quarter" idx="11"/>
          </p:nvPr>
        </p:nvSpPr>
        <p:spPr/>
        <p:txBody>
          <a:bodyPr/>
          <a:lstStyle/>
          <a:p>
            <a:fld id="{44ABF63A-0BA2-4BBA-911D-5DFA2528E810}" type="slidenum">
              <a:rPr lang="en-US" altLang="en-US" smtClean="0"/>
              <a:pPr/>
              <a:t>3</a:t>
            </a:fld>
            <a:endParaRPr lang="en-US" altLang="en-US"/>
          </a:p>
        </p:txBody>
      </p:sp>
    </p:spTree>
    <p:extLst>
      <p:ext uri="{BB962C8B-B14F-4D97-AF65-F5344CB8AC3E}">
        <p14:creationId xmlns:p14="http://schemas.microsoft.com/office/powerpoint/2010/main" val="1447981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CDED77C3-7ACA-434C-A1B8-CB8B641C8F51}"/>
              </a:ext>
            </a:extLst>
          </p:cNvPr>
          <p:cNvSpPr>
            <a:spLocks noGrp="1" noChangeArrowheads="1"/>
          </p:cNvSpPr>
          <p:nvPr>
            <p:ph type="title"/>
          </p:nvPr>
        </p:nvSpPr>
        <p:spPr>
          <a:xfrm>
            <a:off x="230982" y="-47625"/>
            <a:ext cx="8634412" cy="1143000"/>
          </a:xfrm>
        </p:spPr>
        <p:txBody>
          <a:bodyPr/>
          <a:lstStyle/>
          <a:p>
            <a:r>
              <a:rPr lang="en-US" altLang="en-US" dirty="0"/>
              <a:t>OHA Acknowledgements</a:t>
            </a:r>
          </a:p>
        </p:txBody>
      </p:sp>
      <p:sp>
        <p:nvSpPr>
          <p:cNvPr id="5" name="Rectangle 5">
            <a:extLst>
              <a:ext uri="{FF2B5EF4-FFF2-40B4-BE49-F238E27FC236}">
                <a16:creationId xmlns:a16="http://schemas.microsoft.com/office/drawing/2014/main" id="{90D2AD7A-4EE2-4322-B484-3BF6E26D3AE7}"/>
              </a:ext>
            </a:extLst>
          </p:cNvPr>
          <p:cNvSpPr>
            <a:spLocks noGrp="1" noChangeArrowheads="1"/>
          </p:cNvSpPr>
          <p:nvPr>
            <p:ph type="ftr" sz="quarter" idx="12"/>
          </p:nvPr>
        </p:nvSpPr>
        <p:spPr>
          <a:xfrm>
            <a:off x="357188" y="5857875"/>
            <a:ext cx="4191000" cy="476250"/>
          </a:xfrm>
        </p:spPr>
        <p:txBody>
          <a:bodyPr/>
          <a:lstStyle/>
          <a:p>
            <a:pPr algn="l" eaLnBrk="0" hangingPunct="0">
              <a:spcBef>
                <a:spcPct val="50000"/>
              </a:spcBef>
              <a:defRPr/>
            </a:pPr>
            <a:r>
              <a:rPr lang="en-US" altLang="en-US" dirty="0"/>
              <a:t>PUBLIC HEALTH DIVISION</a:t>
            </a:r>
          </a:p>
          <a:p>
            <a:pPr algn="l" eaLnBrk="0" hangingPunct="0">
              <a:spcBef>
                <a:spcPct val="50000"/>
              </a:spcBef>
              <a:defRPr/>
            </a:pPr>
            <a:r>
              <a:rPr lang="en-US" altLang="en-US" dirty="0"/>
              <a:t>Office of the State Public Health Director</a:t>
            </a:r>
          </a:p>
        </p:txBody>
      </p:sp>
      <p:sp>
        <p:nvSpPr>
          <p:cNvPr id="49156" name="Content Placeholder 1">
            <a:extLst>
              <a:ext uri="{FF2B5EF4-FFF2-40B4-BE49-F238E27FC236}">
                <a16:creationId xmlns:a16="http://schemas.microsoft.com/office/drawing/2014/main" id="{78258393-7C5E-449E-9987-5D9F89D4C51B}"/>
              </a:ext>
            </a:extLst>
          </p:cNvPr>
          <p:cNvSpPr>
            <a:spLocks noGrp="1" noChangeArrowheads="1"/>
          </p:cNvSpPr>
          <p:nvPr>
            <p:ph idx="1"/>
          </p:nvPr>
        </p:nvSpPr>
        <p:spPr>
          <a:xfrm>
            <a:off x="357188" y="924950"/>
            <a:ext cx="8253412" cy="3124200"/>
          </a:xfrm>
        </p:spPr>
        <p:txBody>
          <a:bodyPr/>
          <a:lstStyle/>
          <a:p>
            <a:r>
              <a:rPr lang="en-US" dirty="0"/>
              <a:t>OHA acknowledges there are institutional, systemic and structural barriers that perpetuate inequity and have silenced the voices of communities over time.</a:t>
            </a:r>
          </a:p>
          <a:p>
            <a:r>
              <a:rPr lang="en-US" dirty="0"/>
              <a:t>OHA is committed to partnerships, co-creation and co-ownership of solutions with communities disproportionately affected by health issues so they can actively participate in planning, implementing and evaluating efforts to address health issues.</a:t>
            </a:r>
          </a:p>
          <a:p>
            <a:r>
              <a:rPr lang="en-US" dirty="0"/>
              <a:t>OHA recognizes community-engaged health improvement is a long-term and dynamic process.</a:t>
            </a:r>
          </a:p>
          <a:p>
            <a:r>
              <a:rPr lang="en-US" dirty="0"/>
              <a:t>OHA is striving to engage with communities through deliberate, structured, emerging and best practice processes.</a:t>
            </a:r>
          </a:p>
          <a:p>
            <a:r>
              <a:rPr lang="en-US" dirty="0"/>
              <a:t>OHA is striving to make engagement with public health effective for communities, especially those communities that experience institutional, systemic and structural barriers.</a:t>
            </a:r>
            <a:endParaRPr lang="en-US" alt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CDED77C3-7ACA-434C-A1B8-CB8B641C8F51}"/>
              </a:ext>
            </a:extLst>
          </p:cNvPr>
          <p:cNvSpPr>
            <a:spLocks noGrp="1" noChangeArrowheads="1"/>
          </p:cNvSpPr>
          <p:nvPr>
            <p:ph type="title"/>
          </p:nvPr>
        </p:nvSpPr>
        <p:spPr>
          <a:xfrm>
            <a:off x="357188" y="0"/>
            <a:ext cx="8634412" cy="1143000"/>
          </a:xfrm>
        </p:spPr>
        <p:txBody>
          <a:bodyPr/>
          <a:lstStyle/>
          <a:p>
            <a:r>
              <a:rPr lang="en-US" altLang="en-US" dirty="0"/>
              <a:t>Purpose of “HTO in Action” events</a:t>
            </a:r>
          </a:p>
        </p:txBody>
      </p:sp>
      <p:sp>
        <p:nvSpPr>
          <p:cNvPr id="5" name="Rectangle 5">
            <a:extLst>
              <a:ext uri="{FF2B5EF4-FFF2-40B4-BE49-F238E27FC236}">
                <a16:creationId xmlns:a16="http://schemas.microsoft.com/office/drawing/2014/main" id="{90D2AD7A-4EE2-4322-B484-3BF6E26D3AE7}"/>
              </a:ext>
            </a:extLst>
          </p:cNvPr>
          <p:cNvSpPr>
            <a:spLocks noGrp="1" noChangeArrowheads="1"/>
          </p:cNvSpPr>
          <p:nvPr>
            <p:ph type="ftr" sz="quarter" idx="12"/>
          </p:nvPr>
        </p:nvSpPr>
        <p:spPr>
          <a:xfrm>
            <a:off x="357188" y="5857875"/>
            <a:ext cx="4191000" cy="476250"/>
          </a:xfrm>
        </p:spPr>
        <p:txBody>
          <a:bodyPr/>
          <a:lstStyle/>
          <a:p>
            <a:pPr algn="l" eaLnBrk="0" hangingPunct="0">
              <a:spcBef>
                <a:spcPct val="50000"/>
              </a:spcBef>
              <a:defRPr/>
            </a:pPr>
            <a:r>
              <a:rPr lang="en-US" altLang="en-US" dirty="0"/>
              <a:t>PUBLIC HEALTH DIVISION</a:t>
            </a:r>
          </a:p>
          <a:p>
            <a:pPr algn="l" eaLnBrk="0" hangingPunct="0">
              <a:spcBef>
                <a:spcPct val="50000"/>
              </a:spcBef>
              <a:defRPr/>
            </a:pPr>
            <a:r>
              <a:rPr lang="en-US" altLang="en-US" dirty="0"/>
              <a:t>Office of the State Public Health Director</a:t>
            </a:r>
          </a:p>
        </p:txBody>
      </p:sp>
      <p:graphicFrame>
        <p:nvGraphicFramePr>
          <p:cNvPr id="4" name="Content Placeholder 3">
            <a:extLst>
              <a:ext uri="{FF2B5EF4-FFF2-40B4-BE49-F238E27FC236}">
                <a16:creationId xmlns:a16="http://schemas.microsoft.com/office/drawing/2014/main" id="{57F02A9A-F9A1-4446-A3AB-5C87A236306B}"/>
              </a:ext>
            </a:extLst>
          </p:cNvPr>
          <p:cNvGraphicFramePr>
            <a:graphicFrameLocks noGrp="1"/>
          </p:cNvGraphicFramePr>
          <p:nvPr>
            <p:ph idx="1"/>
            <p:extLst>
              <p:ext uri="{D42A27DB-BD31-4B8C-83A1-F6EECF244321}">
                <p14:modId xmlns:p14="http://schemas.microsoft.com/office/powerpoint/2010/main" val="540547648"/>
              </p:ext>
            </p:extLst>
          </p:nvPr>
        </p:nvGraphicFramePr>
        <p:xfrm>
          <a:off x="459582" y="1143000"/>
          <a:ext cx="8429624"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4241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CDED77C3-7ACA-434C-A1B8-CB8B641C8F51}"/>
              </a:ext>
            </a:extLst>
          </p:cNvPr>
          <p:cNvSpPr>
            <a:spLocks noGrp="1" noChangeArrowheads="1"/>
          </p:cNvSpPr>
          <p:nvPr>
            <p:ph type="title"/>
          </p:nvPr>
        </p:nvSpPr>
        <p:spPr>
          <a:xfrm>
            <a:off x="357188" y="0"/>
            <a:ext cx="8634412" cy="1143000"/>
          </a:xfrm>
        </p:spPr>
        <p:txBody>
          <a:bodyPr/>
          <a:lstStyle/>
          <a:p>
            <a:r>
              <a:rPr lang="en-US" altLang="en-US" dirty="0"/>
              <a:t>Agenda</a:t>
            </a:r>
          </a:p>
        </p:txBody>
      </p:sp>
      <p:sp>
        <p:nvSpPr>
          <p:cNvPr id="5" name="Rectangle 5">
            <a:extLst>
              <a:ext uri="{FF2B5EF4-FFF2-40B4-BE49-F238E27FC236}">
                <a16:creationId xmlns:a16="http://schemas.microsoft.com/office/drawing/2014/main" id="{90D2AD7A-4EE2-4322-B484-3BF6E26D3AE7}"/>
              </a:ext>
            </a:extLst>
          </p:cNvPr>
          <p:cNvSpPr>
            <a:spLocks noGrp="1" noChangeArrowheads="1"/>
          </p:cNvSpPr>
          <p:nvPr>
            <p:ph type="ftr" sz="quarter" idx="12"/>
          </p:nvPr>
        </p:nvSpPr>
        <p:spPr>
          <a:xfrm>
            <a:off x="357188" y="5857875"/>
            <a:ext cx="4191000" cy="476250"/>
          </a:xfrm>
        </p:spPr>
        <p:txBody>
          <a:bodyPr/>
          <a:lstStyle/>
          <a:p>
            <a:pPr algn="l" eaLnBrk="0" hangingPunct="0">
              <a:spcBef>
                <a:spcPct val="50000"/>
              </a:spcBef>
              <a:defRPr/>
            </a:pPr>
            <a:r>
              <a:rPr lang="en-US" altLang="en-US" dirty="0"/>
              <a:t>PUBLIC HEALTH DIVISION</a:t>
            </a:r>
          </a:p>
          <a:p>
            <a:pPr algn="l" eaLnBrk="0" hangingPunct="0">
              <a:spcBef>
                <a:spcPct val="50000"/>
              </a:spcBef>
              <a:defRPr/>
            </a:pPr>
            <a:r>
              <a:rPr lang="en-US" altLang="en-US" dirty="0"/>
              <a:t>Office of the State Public Health Director</a:t>
            </a:r>
          </a:p>
        </p:txBody>
      </p:sp>
      <p:graphicFrame>
        <p:nvGraphicFramePr>
          <p:cNvPr id="9" name="Content Placeholder 8">
            <a:extLst>
              <a:ext uri="{FF2B5EF4-FFF2-40B4-BE49-F238E27FC236}">
                <a16:creationId xmlns:a16="http://schemas.microsoft.com/office/drawing/2014/main" id="{88C51B69-F132-4CD2-BDA2-819518AB93E6}"/>
              </a:ext>
            </a:extLst>
          </p:cNvPr>
          <p:cNvGraphicFramePr>
            <a:graphicFrameLocks noGrp="1"/>
          </p:cNvGraphicFramePr>
          <p:nvPr>
            <p:ph idx="1"/>
            <p:extLst>
              <p:ext uri="{D42A27DB-BD31-4B8C-83A1-F6EECF244321}">
                <p14:modId xmlns:p14="http://schemas.microsoft.com/office/powerpoint/2010/main" val="1705808357"/>
              </p:ext>
            </p:extLst>
          </p:nvPr>
        </p:nvGraphicFramePr>
        <p:xfrm>
          <a:off x="254794" y="1110641"/>
          <a:ext cx="8839200" cy="4562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5155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2DAC9-EE70-4BF3-B685-14F2809436D0}"/>
              </a:ext>
            </a:extLst>
          </p:cNvPr>
          <p:cNvSpPr>
            <a:spLocks noGrp="1"/>
          </p:cNvSpPr>
          <p:nvPr>
            <p:ph type="sldNum" sz="quarter" idx="10"/>
          </p:nvPr>
        </p:nvSpPr>
        <p:spPr/>
        <p:txBody>
          <a:bodyPr/>
          <a:lstStyle/>
          <a:p>
            <a:fld id="{810F3097-2133-4D9E-BC2B-43985C5D995A}" type="slidenum">
              <a:rPr lang="en-US" smtClean="0"/>
              <a:pPr/>
              <a:t>7</a:t>
            </a:fld>
            <a:endParaRPr lang="en-US" dirty="0"/>
          </a:p>
        </p:txBody>
      </p:sp>
      <p:pic>
        <p:nvPicPr>
          <p:cNvPr id="9" name="Picture 8">
            <a:extLst>
              <a:ext uri="{FF2B5EF4-FFF2-40B4-BE49-F238E27FC236}">
                <a16:creationId xmlns:a16="http://schemas.microsoft.com/office/drawing/2014/main" id="{6FA5ED6B-7482-4D91-ACC7-D599CC5D4382}"/>
              </a:ext>
            </a:extLst>
          </p:cNvPr>
          <p:cNvPicPr>
            <a:picLocks noChangeAspect="1"/>
          </p:cNvPicPr>
          <p:nvPr/>
        </p:nvPicPr>
        <p:blipFill>
          <a:blip r:embed="rId3"/>
          <a:stretch>
            <a:fillRect/>
          </a:stretch>
        </p:blipFill>
        <p:spPr>
          <a:xfrm>
            <a:off x="0" y="462993"/>
            <a:ext cx="9144000" cy="6242607"/>
          </a:xfrm>
          <a:prstGeom prst="rect">
            <a:avLst/>
          </a:prstGeom>
        </p:spPr>
      </p:pic>
      <p:sp>
        <p:nvSpPr>
          <p:cNvPr id="10" name="Rectangle 2">
            <a:extLst>
              <a:ext uri="{FF2B5EF4-FFF2-40B4-BE49-F238E27FC236}">
                <a16:creationId xmlns:a16="http://schemas.microsoft.com/office/drawing/2014/main" id="{FE239FDA-D32F-4944-8D68-D1C9D346595C}"/>
              </a:ext>
            </a:extLst>
          </p:cNvPr>
          <p:cNvSpPr txBox="1">
            <a:spLocks noChangeArrowheads="1"/>
          </p:cNvSpPr>
          <p:nvPr/>
        </p:nvSpPr>
        <p:spPr>
          <a:xfrm>
            <a:off x="152400" y="152400"/>
            <a:ext cx="8229600" cy="1143000"/>
          </a:xfrm>
          <a:prstGeom prst="rect">
            <a:avLst/>
          </a:prstGeom>
        </p:spPr>
        <p:txBody>
          <a:bodyPr/>
          <a:lstStyle>
            <a:lvl1pPr algn="l" rtl="0" eaLnBrk="0" fontAlgn="base" hangingPunct="0">
              <a:spcBef>
                <a:spcPct val="0"/>
              </a:spcBef>
              <a:spcAft>
                <a:spcPct val="0"/>
              </a:spcAft>
              <a:defRPr sz="3200" b="1" kern="1200">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panose="020B0604020202020204" pitchFamily="34" charset="0"/>
              </a:defRPr>
            </a:lvl2pPr>
            <a:lvl3pPr algn="l" rtl="0" eaLnBrk="0" fontAlgn="base" hangingPunct="0">
              <a:spcBef>
                <a:spcPct val="0"/>
              </a:spcBef>
              <a:spcAft>
                <a:spcPct val="0"/>
              </a:spcAft>
              <a:defRPr sz="3200" b="1">
                <a:solidFill>
                  <a:srgbClr val="005595"/>
                </a:solidFill>
                <a:latin typeface="Arial" panose="020B0604020202020204" pitchFamily="34" charset="0"/>
              </a:defRPr>
            </a:lvl3pPr>
            <a:lvl4pPr algn="l" rtl="0" eaLnBrk="0" fontAlgn="base" hangingPunct="0">
              <a:spcBef>
                <a:spcPct val="0"/>
              </a:spcBef>
              <a:spcAft>
                <a:spcPct val="0"/>
              </a:spcAft>
              <a:defRPr sz="3200" b="1">
                <a:solidFill>
                  <a:srgbClr val="005595"/>
                </a:solidFill>
                <a:latin typeface="Arial" panose="020B0604020202020204" pitchFamily="34" charset="0"/>
              </a:defRPr>
            </a:lvl4pPr>
            <a:lvl5pPr algn="l" rtl="0" eaLnBrk="0" fontAlgn="base" hangingPunct="0">
              <a:spcBef>
                <a:spcPct val="0"/>
              </a:spcBef>
              <a:spcAft>
                <a:spcPct val="0"/>
              </a:spcAft>
              <a:defRPr sz="3200" b="1">
                <a:solidFill>
                  <a:srgbClr val="005595"/>
                </a:solidFill>
                <a:latin typeface="Arial" panose="020B0604020202020204" pitchFamily="34" charset="0"/>
              </a:defRPr>
            </a:lvl5pPr>
            <a:lvl6pPr marL="457200" algn="l" rtl="0" fontAlgn="base">
              <a:spcBef>
                <a:spcPct val="0"/>
              </a:spcBef>
              <a:spcAft>
                <a:spcPct val="0"/>
              </a:spcAft>
              <a:defRPr sz="3200" b="1">
                <a:solidFill>
                  <a:srgbClr val="005595"/>
                </a:solidFill>
                <a:latin typeface="Arial" panose="020B0604020202020204" pitchFamily="34" charset="0"/>
              </a:defRPr>
            </a:lvl6pPr>
            <a:lvl7pPr marL="914400" algn="l" rtl="0" fontAlgn="base">
              <a:spcBef>
                <a:spcPct val="0"/>
              </a:spcBef>
              <a:spcAft>
                <a:spcPct val="0"/>
              </a:spcAft>
              <a:defRPr sz="3200" b="1">
                <a:solidFill>
                  <a:srgbClr val="005595"/>
                </a:solidFill>
                <a:latin typeface="Arial" panose="020B0604020202020204" pitchFamily="34" charset="0"/>
              </a:defRPr>
            </a:lvl7pPr>
            <a:lvl8pPr marL="1371600" algn="l" rtl="0" fontAlgn="base">
              <a:spcBef>
                <a:spcPct val="0"/>
              </a:spcBef>
              <a:spcAft>
                <a:spcPct val="0"/>
              </a:spcAft>
              <a:defRPr sz="3200" b="1">
                <a:solidFill>
                  <a:srgbClr val="005595"/>
                </a:solidFill>
                <a:latin typeface="Arial" panose="020B0604020202020204" pitchFamily="34" charset="0"/>
              </a:defRPr>
            </a:lvl8pPr>
            <a:lvl9pPr marL="1828800" algn="l" rtl="0" fontAlgn="base">
              <a:spcBef>
                <a:spcPct val="0"/>
              </a:spcBef>
              <a:spcAft>
                <a:spcPct val="0"/>
              </a:spcAft>
              <a:defRPr sz="3200" b="1">
                <a:solidFill>
                  <a:srgbClr val="005595"/>
                </a:solidFill>
                <a:latin typeface="Arial" panose="020B0604020202020204" pitchFamily="34" charset="0"/>
              </a:defRPr>
            </a:lvl9pPr>
          </a:lstStyle>
          <a:p>
            <a:pPr eaLnBrk="1" hangingPunct="1">
              <a:defRPr/>
            </a:pPr>
            <a:r>
              <a:rPr lang="en-US" altLang="en-US" dirty="0"/>
              <a:t>Implementation Framework</a:t>
            </a:r>
            <a:endParaRPr lang="en-US" altLang="en-US" i="1" dirty="0"/>
          </a:p>
        </p:txBody>
      </p:sp>
    </p:spTree>
    <p:extLst>
      <p:ext uri="{BB962C8B-B14F-4D97-AF65-F5344CB8AC3E}">
        <p14:creationId xmlns:p14="http://schemas.microsoft.com/office/powerpoint/2010/main" val="426126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556419"/>
            <a:ext cx="8458200" cy="868362"/>
          </a:xfrm>
        </p:spPr>
        <p:txBody>
          <a:bodyPr/>
          <a:lstStyle/>
          <a:p>
            <a:br>
              <a:rPr lang="en-US" altLang="en-US" sz="4000" dirty="0"/>
            </a:br>
            <a:r>
              <a:rPr lang="en-US" altLang="en-US" sz="3600" dirty="0"/>
              <a:t>Priority Populations</a:t>
            </a:r>
            <a:br>
              <a:rPr lang="en-US" altLang="en-US" sz="4000" dirty="0"/>
            </a:br>
            <a:br>
              <a:rPr lang="en-US" altLang="en-US" sz="4000" dirty="0"/>
            </a:br>
            <a:endParaRPr lang="en-US" altLang="en-US" dirty="0"/>
          </a:p>
        </p:txBody>
      </p:sp>
      <p:sp>
        <p:nvSpPr>
          <p:cNvPr id="3" name="Slide Number Placeholder 2">
            <a:extLst>
              <a:ext uri="{FF2B5EF4-FFF2-40B4-BE49-F238E27FC236}">
                <a16:creationId xmlns:a16="http://schemas.microsoft.com/office/drawing/2014/main" id="{81E5AA1F-5BBE-4543-B35A-AC60A8F1C0BA}"/>
              </a:ext>
            </a:extLst>
          </p:cNvPr>
          <p:cNvSpPr>
            <a:spLocks noGrp="1"/>
          </p:cNvSpPr>
          <p:nvPr>
            <p:ph type="sldNum" sz="quarter" idx="11"/>
          </p:nvPr>
        </p:nvSpPr>
        <p:spPr/>
        <p:txBody>
          <a:bodyPr/>
          <a:lstStyle/>
          <a:p>
            <a:fld id="{7FB82710-A4FA-41A7-B037-6C1C32691E83}" type="slidenum">
              <a:rPr lang="en-US" altLang="en-US" smtClean="0"/>
              <a:pPr/>
              <a:t>8</a:t>
            </a:fld>
            <a:endParaRPr lang="en-US" altLang="en-US"/>
          </a:p>
        </p:txBody>
      </p:sp>
      <p:pic>
        <p:nvPicPr>
          <p:cNvPr id="10" name="Picture 9" descr="Graphical user interface, text, application&#10;&#10;Description automatically generated">
            <a:extLst>
              <a:ext uri="{FF2B5EF4-FFF2-40B4-BE49-F238E27FC236}">
                <a16:creationId xmlns:a16="http://schemas.microsoft.com/office/drawing/2014/main" id="{EE97441A-09D4-46AD-AE09-D972E853A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306" y="1424781"/>
            <a:ext cx="8713063" cy="3985419"/>
          </a:xfrm>
          <a:prstGeom prst="rect">
            <a:avLst/>
          </a:prstGeom>
        </p:spPr>
      </p:pic>
    </p:spTree>
    <p:extLst>
      <p:ext uri="{BB962C8B-B14F-4D97-AF65-F5344CB8AC3E}">
        <p14:creationId xmlns:p14="http://schemas.microsoft.com/office/powerpoint/2010/main" val="2443560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3"/>
          <p:cNvSpPr>
            <a:spLocks noGrp="1" noChangeArrowheads="1"/>
          </p:cNvSpPr>
          <p:nvPr>
            <p:ph type="body" idx="1"/>
          </p:nvPr>
        </p:nvSpPr>
        <p:spPr/>
        <p:txBody>
          <a:bodyPr/>
          <a:lstStyle/>
          <a:p>
            <a:pPr marL="0" indent="0" eaLnBrk="1" hangingPunct="1">
              <a:buFontTx/>
              <a:buNone/>
              <a:defRPr/>
            </a:pPr>
            <a:endParaRPr lang="en-US" altLang="en-US" dirty="0"/>
          </a:p>
          <a:p>
            <a:pPr marL="0" indent="0" eaLnBrk="1" hangingPunct="1">
              <a:buFontTx/>
              <a:buNone/>
              <a:defRPr/>
            </a:pPr>
            <a:endParaRPr lang="en-US" altLang="en-US" dirty="0"/>
          </a:p>
          <a:p>
            <a:pPr marL="0" indent="0" eaLnBrk="1" hangingPunct="1">
              <a:buFontTx/>
              <a:buNone/>
              <a:defRPr/>
            </a:pPr>
            <a:endParaRPr lang="en-US" altLang="en-US" i="1" dirty="0">
              <a:latin typeface="+mj-lt"/>
            </a:endParaRPr>
          </a:p>
          <a:p>
            <a:pPr marL="0" indent="0" eaLnBrk="1" hangingPunct="1">
              <a:buFontTx/>
              <a:buNone/>
              <a:defRPr/>
            </a:pPr>
            <a:endParaRPr lang="en-US" altLang="en-US" dirty="0">
              <a:latin typeface="+mj-lt"/>
            </a:endParaRPr>
          </a:p>
          <a:p>
            <a:pPr marL="0" indent="0" eaLnBrk="1" hangingPunct="1">
              <a:buFontTx/>
              <a:buNone/>
              <a:defRPr/>
            </a:pPr>
            <a:endParaRPr lang="en-US" altLang="en-US" dirty="0">
              <a:latin typeface="+mj-lt"/>
            </a:endParaRPr>
          </a:p>
          <a:p>
            <a:pPr marL="0" indent="0" eaLnBrk="1" hangingPunct="1">
              <a:buFontTx/>
              <a:buNone/>
              <a:defRPr/>
            </a:pPr>
            <a:endParaRPr lang="en-US" altLang="en-US" dirty="0"/>
          </a:p>
          <a:p>
            <a:pPr marL="0" indent="0" eaLnBrk="1" hangingPunct="1">
              <a:buFontTx/>
              <a:buNone/>
              <a:defRPr/>
            </a:pPr>
            <a:endParaRPr lang="en-US" altLang="en-US" dirty="0"/>
          </a:p>
        </p:txBody>
      </p:sp>
      <p:sp>
        <p:nvSpPr>
          <p:cNvPr id="6" name="Rectangle 5"/>
          <p:cNvSpPr>
            <a:spLocks noGrp="1" noChangeArrowheads="1"/>
          </p:cNvSpPr>
          <p:nvPr>
            <p:ph type="ftr" sz="quarter" idx="10"/>
          </p:nvPr>
        </p:nvSpPr>
        <p:spPr>
          <a:xfrm>
            <a:off x="357447" y="5857875"/>
            <a:ext cx="4191000" cy="476250"/>
          </a:xfrm>
        </p:spPr>
        <p:txBody>
          <a:bodyPr/>
          <a:lstStyle/>
          <a:p>
            <a:pPr>
              <a:defRPr/>
            </a:pPr>
            <a:r>
              <a:rPr lang="en-US" altLang="en-US" dirty="0">
                <a:latin typeface="+mn-lt"/>
              </a:rPr>
              <a:t>PUBLIC HEALTH DIVISION</a:t>
            </a:r>
          </a:p>
          <a:p>
            <a:pPr>
              <a:defRPr/>
            </a:pPr>
            <a:r>
              <a:rPr lang="en-US" altLang="en-US" dirty="0">
                <a:latin typeface="+mn-lt"/>
              </a:rPr>
              <a:t>Office of the State Public Health Director</a:t>
            </a:r>
          </a:p>
        </p:txBody>
      </p:sp>
      <p:sp>
        <p:nvSpPr>
          <p:cNvPr id="5" name="Rectangle 3">
            <a:extLst>
              <a:ext uri="{FF2B5EF4-FFF2-40B4-BE49-F238E27FC236}">
                <a16:creationId xmlns:a16="http://schemas.microsoft.com/office/drawing/2014/main" id="{C0737ED8-2581-4473-911B-EACE7245E203}"/>
              </a:ext>
            </a:extLst>
          </p:cNvPr>
          <p:cNvSpPr txBox="1">
            <a:spLocks noChangeArrowheads="1"/>
          </p:cNvSpPr>
          <p:nvPr/>
        </p:nvSpPr>
        <p:spPr bwMode="auto">
          <a:xfrm>
            <a:off x="311727" y="762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kern="1200">
                <a:solidFill>
                  <a:srgbClr val="005595"/>
                </a:solidFill>
                <a:latin typeface="+mn-lt"/>
                <a:ea typeface="+mn-ea"/>
                <a:cs typeface="+mn-cs"/>
              </a:defRPr>
            </a:lvl1pPr>
            <a:lvl2pPr marL="742950" indent="-285750" algn="l" rtl="0" eaLnBrk="0" fontAlgn="base" hangingPunct="0">
              <a:spcBef>
                <a:spcPct val="20000"/>
              </a:spcBef>
              <a:spcAft>
                <a:spcPct val="0"/>
              </a:spcAft>
              <a:buChar char="–"/>
              <a:defRPr kern="1200">
                <a:solidFill>
                  <a:srgbClr val="005595"/>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5595"/>
                </a:solidFill>
                <a:latin typeface="+mn-lt"/>
                <a:ea typeface="+mn-ea"/>
                <a:cs typeface="+mn-cs"/>
              </a:defRPr>
            </a:lvl3pPr>
            <a:lvl4pPr marL="1600200" indent="-228600" algn="l" rtl="0" eaLnBrk="0" fontAlgn="base" hangingPunct="0">
              <a:spcBef>
                <a:spcPct val="20000"/>
              </a:spcBef>
              <a:spcAft>
                <a:spcPct val="0"/>
              </a:spcAft>
              <a:buChar char="–"/>
              <a:defRPr sz="1400" kern="1200">
                <a:solidFill>
                  <a:srgbClr val="005595"/>
                </a:solidFill>
                <a:latin typeface="+mn-lt"/>
                <a:ea typeface="+mn-ea"/>
                <a:cs typeface="+mn-cs"/>
              </a:defRPr>
            </a:lvl4pPr>
            <a:lvl5pPr marL="2057400" indent="-228600" algn="l" rtl="0" eaLnBrk="0" fontAlgn="base" hangingPunct="0">
              <a:spcBef>
                <a:spcPct val="20000"/>
              </a:spcBef>
              <a:spcAft>
                <a:spcPct val="0"/>
              </a:spcAft>
              <a:buChar char="»"/>
              <a:defRPr sz="1400" kern="1200">
                <a:solidFill>
                  <a:srgbClr val="00559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tabLst>
                <a:tab pos="1371600" algn="l"/>
              </a:tabLst>
              <a:defRPr/>
            </a:pPr>
            <a:endParaRPr lang="en-US" altLang="en-US" dirty="0"/>
          </a:p>
          <a:p>
            <a:pPr marL="0" indent="0" eaLnBrk="1" hangingPunct="1">
              <a:buFontTx/>
              <a:buNone/>
              <a:defRPr/>
            </a:pPr>
            <a:r>
              <a:rPr lang="en-US" altLang="en-US" dirty="0"/>
              <a:t> </a:t>
            </a:r>
          </a:p>
          <a:p>
            <a:pPr marL="0" indent="0" eaLnBrk="1" hangingPunct="1">
              <a:buFontTx/>
              <a:buNone/>
              <a:defRPr/>
            </a:pPr>
            <a:endParaRPr lang="en-US" altLang="en-US" dirty="0"/>
          </a:p>
          <a:p>
            <a:pPr marL="0" indent="0" eaLnBrk="1" hangingPunct="1">
              <a:buFontTx/>
              <a:buNone/>
              <a:defRPr/>
            </a:pPr>
            <a:endParaRPr lang="en-US" altLang="en-US" dirty="0"/>
          </a:p>
          <a:p>
            <a:pPr marL="0" indent="0" eaLnBrk="1" hangingPunct="1">
              <a:buFontTx/>
              <a:buNone/>
              <a:defRPr/>
            </a:pPr>
            <a:endParaRPr lang="en-US" altLang="en-US" dirty="0"/>
          </a:p>
          <a:p>
            <a:pPr marL="0" indent="0" eaLnBrk="1" hangingPunct="1">
              <a:buFontTx/>
              <a:buNone/>
              <a:defRPr/>
            </a:pPr>
            <a:endParaRPr lang="en-US" altLang="en-US" i="1" dirty="0">
              <a:latin typeface="+mj-lt"/>
            </a:endParaRPr>
          </a:p>
          <a:p>
            <a:pPr marL="0" indent="0" eaLnBrk="1" hangingPunct="1">
              <a:buFontTx/>
              <a:buNone/>
              <a:defRPr/>
            </a:pPr>
            <a:endParaRPr lang="en-US" altLang="en-US" dirty="0">
              <a:latin typeface="+mj-lt"/>
            </a:endParaRPr>
          </a:p>
          <a:p>
            <a:pPr marL="0" indent="0" eaLnBrk="1" hangingPunct="1">
              <a:buFontTx/>
              <a:buNone/>
              <a:defRPr/>
            </a:pPr>
            <a:endParaRPr lang="en-US" altLang="en-US" dirty="0">
              <a:latin typeface="+mj-lt"/>
            </a:endParaRPr>
          </a:p>
          <a:p>
            <a:pPr marL="0" indent="0" eaLnBrk="1" hangingPunct="1">
              <a:buFontTx/>
              <a:buNone/>
              <a:defRPr/>
            </a:pPr>
            <a:endParaRPr lang="en-US" altLang="en-US" dirty="0"/>
          </a:p>
          <a:p>
            <a:pPr marL="0" indent="0" eaLnBrk="1" hangingPunct="1">
              <a:buFontTx/>
              <a:buNone/>
              <a:defRPr/>
            </a:pPr>
            <a:endParaRPr lang="en-US" altLang="en-US" dirty="0"/>
          </a:p>
        </p:txBody>
      </p:sp>
      <p:pic>
        <p:nvPicPr>
          <p:cNvPr id="2" name="Picture 1">
            <a:extLst>
              <a:ext uri="{FF2B5EF4-FFF2-40B4-BE49-F238E27FC236}">
                <a16:creationId xmlns:a16="http://schemas.microsoft.com/office/drawing/2014/main" id="{3C26AF1B-2DE4-4F64-8670-37F68599CB95}"/>
              </a:ext>
            </a:extLst>
          </p:cNvPr>
          <p:cNvPicPr>
            <a:picLocks noChangeAspect="1"/>
          </p:cNvPicPr>
          <p:nvPr/>
        </p:nvPicPr>
        <p:blipFill>
          <a:blip r:embed="rId3"/>
          <a:stretch>
            <a:fillRect/>
          </a:stretch>
        </p:blipFill>
        <p:spPr>
          <a:xfrm>
            <a:off x="132309" y="609600"/>
            <a:ext cx="8832273" cy="3188144"/>
          </a:xfrm>
          <a:prstGeom prst="rect">
            <a:avLst/>
          </a:prstGeom>
        </p:spPr>
      </p:pic>
      <p:sp>
        <p:nvSpPr>
          <p:cNvPr id="11268" name="Rectangle 2"/>
          <p:cNvSpPr>
            <a:spLocks noGrp="1" noChangeArrowheads="1"/>
          </p:cNvSpPr>
          <p:nvPr>
            <p:ph type="title"/>
          </p:nvPr>
        </p:nvSpPr>
        <p:spPr>
          <a:xfrm>
            <a:off x="1837707" y="-226600"/>
            <a:ext cx="4495800" cy="1143000"/>
          </a:xfrm>
        </p:spPr>
        <p:txBody>
          <a:bodyPr/>
          <a:lstStyle/>
          <a:p>
            <a:pPr eaLnBrk="1" hangingPunct="1">
              <a:defRPr/>
            </a:pPr>
            <a:r>
              <a:rPr lang="en-US" altLang="en-US" dirty="0"/>
              <a:t>Implementation Areas</a:t>
            </a:r>
          </a:p>
        </p:txBody>
      </p:sp>
      <p:pic>
        <p:nvPicPr>
          <p:cNvPr id="8" name="Picture 7">
            <a:extLst>
              <a:ext uri="{FF2B5EF4-FFF2-40B4-BE49-F238E27FC236}">
                <a16:creationId xmlns:a16="http://schemas.microsoft.com/office/drawing/2014/main" id="{32D1729D-56B8-43AC-B5B9-B6CA5050D7E5}"/>
              </a:ext>
            </a:extLst>
          </p:cNvPr>
          <p:cNvPicPr>
            <a:picLocks noChangeAspect="1"/>
          </p:cNvPicPr>
          <p:nvPr/>
        </p:nvPicPr>
        <p:blipFill>
          <a:blip r:embed="rId4"/>
          <a:stretch>
            <a:fillRect/>
          </a:stretch>
        </p:blipFill>
        <p:spPr>
          <a:xfrm>
            <a:off x="111771" y="3799278"/>
            <a:ext cx="8920457" cy="3023724"/>
          </a:xfrm>
          <a:prstGeom prst="rect">
            <a:avLst/>
          </a:prstGeom>
        </p:spPr>
      </p:pic>
      <p:sp>
        <p:nvSpPr>
          <p:cNvPr id="9" name="Rectangle 8">
            <a:extLst>
              <a:ext uri="{FF2B5EF4-FFF2-40B4-BE49-F238E27FC236}">
                <a16:creationId xmlns:a16="http://schemas.microsoft.com/office/drawing/2014/main" id="{6C323E3E-9A27-449E-8781-A50669D9DD46}"/>
              </a:ext>
            </a:extLst>
          </p:cNvPr>
          <p:cNvSpPr/>
          <p:nvPr/>
        </p:nvSpPr>
        <p:spPr bwMode="auto">
          <a:xfrm>
            <a:off x="133470" y="3704955"/>
            <a:ext cx="4392582" cy="1676400"/>
          </a:xfrm>
          <a:prstGeom prst="rect">
            <a:avLst/>
          </a:prstGeom>
          <a:noFill/>
          <a:ln w="57150" cap="flat" cmpd="sng" algn="ctr">
            <a:solidFill>
              <a:srgbClr val="B8134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anose="02020603050405020304" pitchFamily="18" charset="0"/>
            </a:endParaRPr>
          </a:p>
        </p:txBody>
      </p:sp>
    </p:spTree>
    <p:extLst>
      <p:ext uri="{BB962C8B-B14F-4D97-AF65-F5344CB8AC3E}">
        <p14:creationId xmlns:p14="http://schemas.microsoft.com/office/powerpoint/2010/main" val="2456704910"/>
      </p:ext>
    </p:extLst>
  </p:cSld>
  <p:clrMapOvr>
    <a:masterClrMapping/>
  </p:clrMapOvr>
</p:sld>
</file>

<file path=ppt/theme/theme1.xml><?xml version="1.0" encoding="utf-8"?>
<a:theme xmlns:a="http://schemas.openxmlformats.org/drawingml/2006/main" name="Custom Design">
  <a:themeElements>
    <a:clrScheme name="OHA">
      <a:dk1>
        <a:sysClr val="windowText" lastClr="000000"/>
      </a:dk1>
      <a:lt1>
        <a:sysClr val="window" lastClr="FFFFFF"/>
      </a:lt1>
      <a:dk2>
        <a:srgbClr val="1F497D"/>
      </a:dk2>
      <a:lt2>
        <a:srgbClr val="EEECE1"/>
      </a:lt2>
      <a:accent1>
        <a:srgbClr val="95B3D7"/>
      </a:accent1>
      <a:accent2>
        <a:srgbClr val="F8A560"/>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24727F62793E46BB1E5FABCDB5D2E7" ma:contentTypeVersion="23" ma:contentTypeDescription="Create a new document." ma:contentTypeScope="" ma:versionID="195901bad83ce543e71cda8eb000f1d4">
  <xsd:schema xmlns:xsd="http://www.w3.org/2001/XMLSchema" xmlns:xs="http://www.w3.org/2001/XMLSchema" xmlns:p="http://schemas.microsoft.com/office/2006/metadata/properties" xmlns:ns1="http://schemas.microsoft.com/sharepoint/v3" xmlns:ns2="59da1016-2a1b-4f8a-9768-d7a4932f6f16" xmlns:ns3="09207eb7-70e0-4957-a658-5743f843bbb6" targetNamespace="http://schemas.microsoft.com/office/2006/metadata/properties" ma:root="true" ma:fieldsID="c4820f3c511a42a50a72e7a154daca81" ns1:_="" ns2:_="" ns3:_="">
    <xsd:import namespace="http://schemas.microsoft.com/sharepoint/v3"/>
    <xsd:import namespace="59da1016-2a1b-4f8a-9768-d7a4932f6f16"/>
    <xsd:import namespace="09207eb7-70e0-4957-a658-5743f843bbb6"/>
    <xsd:element name="properties">
      <xsd:complexType>
        <xsd:sequence>
          <xsd:element name="documentManagement">
            <xsd:complexType>
              <xsd:all>
                <xsd:element ref="ns2:IACategory" minOccurs="0"/>
                <xsd:element ref="ns2:IATopic" minOccurs="0"/>
                <xsd:element ref="ns2:IASubtopic" minOccurs="0"/>
                <xsd:element ref="ns3:Meta_x0020_Description" minOccurs="0"/>
                <xsd:element ref="ns3:Meta_x0020_Keywords" minOccurs="0"/>
                <xsd:element ref="ns1:PublishingStartDate" minOccurs="0"/>
                <xsd:element ref="ns1:PublishingExpirationDate" minOccurs="0"/>
                <xsd:element ref="ns1:URL" minOccurs="0"/>
                <xsd:element ref="ns2:DocumentExpirationDate" minOccurs="0"/>
                <xsd:element ref="ns2:SharedWithUsers"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1"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hidden="true"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hidden="true"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hidden="true"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12" nillable="true" ma:displayName="Document Expiration Date" ma:format="DateOnly" ma:hidden="true"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9207eb7-70e0-4957-a658-5743f843bbb6" elementFormDefault="qualified">
    <xsd:import namespace="http://schemas.microsoft.com/office/2006/documentManagement/types"/>
    <xsd:import namespace="http://schemas.microsoft.com/office/infopath/2007/PartnerControls"/>
    <xsd:element name="Meta_x0020_Description" ma:index="7" nillable="true" ma:displayName="Meta Description" ma:internalName="Meta_x0020_Description" ma:readOnly="false">
      <xsd:simpleType>
        <xsd:restriction base="dms:Text"/>
      </xsd:simpleType>
    </xsd:element>
    <xsd:element name="Meta_x0020_Keywords" ma:index="8" nillable="true" ma:displayName="Meta Keywords" ma:internalName="Meta_x0020_Keywords" ma:readOnly="false">
      <xsd:simpleType>
        <xsd:restriction base="dms:Text"/>
      </xsd:simpleType>
    </xsd:element>
    <xsd:element name="Category" ma:index="18" nillable="true" ma:displayName="Area" ma:internalName="Category">
      <xsd:complexType>
        <xsd:complexContent>
          <xsd:extension base="dms:MultiChoice">
            <xsd:sequence>
              <xsd:element name="Value" maxOccurs="unbounded" minOccurs="0" nillable="true">
                <xsd:simpleType>
                  <xsd:restriction base="dms:Choice">
                    <xsd:enumeration value="ADAC"/>
                    <xsd:enumeration value="Community-DM"/>
                    <xsd:enumeration value="Indicators"/>
                    <xsd:enumeration value="phab"/>
                    <xsd:enumeration value="sha"/>
                    <xsd:enumeration value="ship"/>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Meta_x0020_Description xmlns="09207eb7-70e0-4957-a658-5743f843bbb6" xsi:nil="true"/>
    <DocumentExpirationDate xmlns="59da1016-2a1b-4f8a-9768-d7a4932f6f16" xsi:nil="true"/>
    <IATopic xmlns="59da1016-2a1b-4f8a-9768-d7a4932f6f16" xsi:nil="true"/>
    <Meta_x0020_Keywords xmlns="09207eb7-70e0-4957-a658-5743f843bbb6" xsi:nil="true"/>
    <IASubtopic xmlns="59da1016-2a1b-4f8a-9768-d7a4932f6f16" xsi:nil="true"/>
    <URL xmlns="http://schemas.microsoft.com/sharepoint/v3">
      <Url xsi:nil="true"/>
      <Description xsi:nil="true"/>
    </URL>
    <PublishingExpirationDate xmlns="http://schemas.microsoft.com/sharepoint/v3" xsi:nil="true"/>
    <PublishingStartDate xmlns="http://schemas.microsoft.com/sharepoint/v3" xsi:nil="true"/>
    <Category xmlns="09207eb7-70e0-4957-a658-5743f843bbb6"/>
  </documentManagement>
</p:properties>
</file>

<file path=customXml/itemProps1.xml><?xml version="1.0" encoding="utf-8"?>
<ds:datastoreItem xmlns:ds="http://schemas.openxmlformats.org/officeDocument/2006/customXml" ds:itemID="{3A2E4B79-2685-445E-8F63-86D9E4397F7A}"/>
</file>

<file path=customXml/itemProps2.xml><?xml version="1.0" encoding="utf-8"?>
<ds:datastoreItem xmlns:ds="http://schemas.openxmlformats.org/officeDocument/2006/customXml" ds:itemID="{D3D30E6A-2F0B-4433-9F05-B17409FF1BC4}"/>
</file>

<file path=customXml/itemProps3.xml><?xml version="1.0" encoding="utf-8"?>
<ds:datastoreItem xmlns:ds="http://schemas.openxmlformats.org/officeDocument/2006/customXml" ds:itemID="{81370EF7-9372-4912-892C-22C42643290D}"/>
</file>

<file path=docProps/app.xml><?xml version="1.0" encoding="utf-8"?>
<Properties xmlns="http://schemas.openxmlformats.org/officeDocument/2006/extended-properties" xmlns:vt="http://schemas.openxmlformats.org/officeDocument/2006/docPropsVTypes">
  <TotalTime>10087</TotalTime>
  <Words>3252</Words>
  <Application>Microsoft Office PowerPoint</Application>
  <PresentationFormat>On-screen Show (4:3)</PresentationFormat>
  <Paragraphs>334</Paragraphs>
  <Slides>28</Slides>
  <Notes>28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Calibri</vt:lpstr>
      <vt:lpstr>Calibri Light</vt:lpstr>
      <vt:lpstr>Montserrat</vt:lpstr>
      <vt:lpstr>Times</vt:lpstr>
      <vt:lpstr>Times New Roman</vt:lpstr>
      <vt:lpstr>Custom Design</vt:lpstr>
      <vt:lpstr>1_Custom Design</vt:lpstr>
      <vt:lpstr>2_Custom Design</vt:lpstr>
      <vt:lpstr> HTO in Action: Healthy Families November 15th, 1:00 – 2:30 pm    </vt:lpstr>
      <vt:lpstr>Closed Captioning &amp; Interpretation</vt:lpstr>
      <vt:lpstr>Tribal lands acknowledgment</vt:lpstr>
      <vt:lpstr>OHA Acknowledgements</vt:lpstr>
      <vt:lpstr>Purpose of “HTO in Action” events</vt:lpstr>
      <vt:lpstr>Agenda</vt:lpstr>
      <vt:lpstr>PowerPoint Presentation</vt:lpstr>
      <vt:lpstr> Priority Populations  </vt:lpstr>
      <vt:lpstr>Implementation Areas</vt:lpstr>
      <vt:lpstr> Healthy Family Strategies  </vt:lpstr>
      <vt:lpstr> Strategies and activities  </vt:lpstr>
      <vt:lpstr> Strategies and activities  </vt:lpstr>
      <vt:lpstr> Resources related to early childhood and caregiving  </vt:lpstr>
      <vt:lpstr> Strategies and activities  </vt:lpstr>
      <vt:lpstr> Strategies and activities  </vt:lpstr>
      <vt:lpstr> Resources related to family resilience  </vt:lpstr>
      <vt:lpstr> Strategies and activities  </vt:lpstr>
      <vt:lpstr> Strategies and activities  </vt:lpstr>
      <vt:lpstr> Strategies and activities  </vt:lpstr>
      <vt:lpstr> Strategies and activities  </vt:lpstr>
      <vt:lpstr> Strategies and activities  </vt:lpstr>
      <vt:lpstr> Resources related to preventive services  </vt:lpstr>
      <vt:lpstr> HTO in Action Black Parent Initiative  </vt:lpstr>
      <vt:lpstr> HTO in Action Family Preservation Project  </vt:lpstr>
      <vt:lpstr> HTO in Action: Example  </vt:lpstr>
      <vt:lpstr> Local examples of action  </vt:lpstr>
      <vt:lpstr> Polling  </vt:lpstr>
      <vt:lpstr>Thank you &amp; 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2020-2024 State Health Improvement Plan (SHIP)  Liz Gharst, Social Influences on Health Strategist Oregon Health Authority – Public Health Division</dc:title>
  <dc:creator>Gharst Elizabeth A</dc:creator>
  <cp:lastModifiedBy>HUDSON Christy J</cp:lastModifiedBy>
  <cp:revision>167</cp:revision>
  <dcterms:created xsi:type="dcterms:W3CDTF">2020-10-13T17:30:55Z</dcterms:created>
  <dcterms:modified xsi:type="dcterms:W3CDTF">2021-11-09T21:05:41Z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0x010100ED24727F62793E46BB1E5FABCDB5D2E7</vt:lpwstr>
  </property>
</Properties>
</file>