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Lst>
  <p:notesMasterIdLst>
    <p:notesMasterId r:id="rId42"/>
  </p:notesMasterIdLst>
  <p:sldIdLst>
    <p:sldId id="261" r:id="rId5"/>
    <p:sldId id="397" r:id="rId6"/>
    <p:sldId id="559" r:id="rId7"/>
    <p:sldId id="560" r:id="rId8"/>
    <p:sldId id="561" r:id="rId9"/>
    <p:sldId id="563" r:id="rId10"/>
    <p:sldId id="564" r:id="rId11"/>
    <p:sldId id="565" r:id="rId12"/>
    <p:sldId id="567" r:id="rId13"/>
    <p:sldId id="568" r:id="rId14"/>
    <p:sldId id="569" r:id="rId15"/>
    <p:sldId id="570" r:id="rId16"/>
    <p:sldId id="571" r:id="rId17"/>
    <p:sldId id="572" r:id="rId18"/>
    <p:sldId id="573" r:id="rId19"/>
    <p:sldId id="574" r:id="rId20"/>
    <p:sldId id="575" r:id="rId21"/>
    <p:sldId id="576" r:id="rId22"/>
    <p:sldId id="506" r:id="rId23"/>
    <p:sldId id="538" r:id="rId24"/>
    <p:sldId id="577" r:id="rId25"/>
    <p:sldId id="508" r:id="rId26"/>
    <p:sldId id="578" r:id="rId27"/>
    <p:sldId id="579" r:id="rId28"/>
    <p:sldId id="580" r:id="rId29"/>
    <p:sldId id="581" r:id="rId30"/>
    <p:sldId id="582" r:id="rId31"/>
    <p:sldId id="583" r:id="rId32"/>
    <p:sldId id="546" r:id="rId33"/>
    <p:sldId id="585" r:id="rId34"/>
    <p:sldId id="586" r:id="rId35"/>
    <p:sldId id="549" r:id="rId36"/>
    <p:sldId id="587" r:id="rId37"/>
    <p:sldId id="484" r:id="rId38"/>
    <p:sldId id="588" r:id="rId39"/>
    <p:sldId id="589" r:id="rId40"/>
    <p:sldId id="59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ET1" id="{ED2812CE-73A8-4C15-BCFB-351A7F30D7DB}">
          <p14:sldIdLst>
            <p14:sldId id="261"/>
            <p14:sldId id="397"/>
            <p14:sldId id="559"/>
            <p14:sldId id="560"/>
            <p14:sldId id="561"/>
            <p14:sldId id="563"/>
            <p14:sldId id="564"/>
            <p14:sldId id="565"/>
            <p14:sldId id="567"/>
            <p14:sldId id="568"/>
            <p14:sldId id="569"/>
            <p14:sldId id="570"/>
            <p14:sldId id="571"/>
            <p14:sldId id="572"/>
            <p14:sldId id="573"/>
            <p14:sldId id="574"/>
            <p14:sldId id="575"/>
            <p14:sldId id="576"/>
            <p14:sldId id="506"/>
            <p14:sldId id="538"/>
            <p14:sldId id="577"/>
            <p14:sldId id="508"/>
            <p14:sldId id="578"/>
            <p14:sldId id="579"/>
            <p14:sldId id="580"/>
            <p14:sldId id="581"/>
            <p14:sldId id="582"/>
            <p14:sldId id="583"/>
            <p14:sldId id="546"/>
            <p14:sldId id="585"/>
            <p14:sldId id="586"/>
            <p14:sldId id="549"/>
            <p14:sldId id="587"/>
            <p14:sldId id="484"/>
            <p14:sldId id="588"/>
            <p14:sldId id="589"/>
            <p14:sldId id="590"/>
          </p14:sldIdLst>
        </p14:section>
        <p14:section name="Program Guest Communicable Diseases" id="{2BF70CEF-B9CE-4DC9-BD1C-210E90FC0171}">
          <p14:sldIdLst/>
        </p14:section>
        <p14:section name="CET3" id="{5BF9742D-8881-4D15-B3B5-E795EC2948D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F2F30E-5BFE-4012-F167-C2EC6EF0B307}" name="Pyper AnnMarie U" initials="PU" userId="S::annmarie.u.pyper@oha.oregon.gov::1f101876-3835-4b31-9bcd-177156b42ab5" providerId="AD"/>
  <p188:author id="{1B770A1D-934F-6592-920A-32C6DB9C2F86}" name="England Dolly A" initials="EA" userId="S::dolly.a.england@oha.oregon.gov::5764afdc-a548-4bff-97b4-44341e778468" providerId="AD"/>
  <p188:author id="{6901BB7B-522E-B520-5AAA-CA9DEC6E9BDC}" name="BELTRAN JESSICA" initials="BJ" userId="S::jessica.beltran@oha.oregon.gov::c9e63750-17c2-471e-8af7-1778032fb358" providerId="AD"/>
  <p188:author id="{E7D2BC96-7761-EE12-06E7-91CD666A257D}" name="Sanabria Dulce" initials="SD" userId="S::dulce.s.sanabria@oha.oregon.gov::4185497c-239a-481c-8f68-e777285721e4" providerId="AD"/>
  <p188:author id="{6915F599-32FF-A614-CABA-5093B724C430}" name="Ana Cristina Jacobo (she/her/ella)" initials="ACJ(" userId="S::ANA.C.JACOBO@oha.oregon.gov::a0f1c8b1-af49-406a-8bd3-1b5182a2fb07" providerId="AD"/>
  <p188:author id="{C49B05A3-1F0C-4AC8-F768-98A8C04653B5}" name="Ana Cristina Jacobo (she/her/ella)" initials="A(" userId="S::ana.c.jacobo@oha.oregon.gov::a0f1c8b1-af49-406a-8bd3-1b5182a2fb07" providerId="AD"/>
  <p188:author id="{56EF7CEB-6D28-8C7F-9CF4-779D3CB2FF58}" name="BELTRAN JESSICA" initials="BJ" userId="S::JESSICA.BELTRAN@oha.oregon.gov::c9e63750-17c2-471e-8af7-1778032fb358" providerId="AD"/>
  <p188:author id="{78CD03FC-39C9-4F7B-60B2-539DBE2ADCC5}" name="BIDDLECOM Cara M" initials="BM" userId="S::cara.m.biddlecom@oha.oregon.gov::61813e12-900c-47ef-8bfa-db9b2cff7cd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uppe Angelica Z" initials="RAZ" lastIdx="5" clrIdx="0">
    <p:extLst>
      <p:ext uri="{19B8F6BF-5375-455C-9EA6-DF929625EA0E}">
        <p15:presenceInfo xmlns:p15="http://schemas.microsoft.com/office/powerpoint/2012/main" userId="S::Angelica.Z.Ruppe@oha.oregon.gov::3a82399d-0ab1-4d8d-bdcd-7df20b6c4b6e" providerId="AD"/>
      </p:ext>
    </p:extLst>
  </p:cmAuthor>
  <p:cmAuthor id="2" name="Ruddy Sasha" initials="RS" lastIdx="3" clrIdx="1">
    <p:extLst>
      <p:ext uri="{19B8F6BF-5375-455C-9EA6-DF929625EA0E}">
        <p15:presenceInfo xmlns:p15="http://schemas.microsoft.com/office/powerpoint/2012/main" userId="S::Sasha.Ruddy@oha.oregon.gov::d750d4ee-011e-4db9-a5dd-f818623a30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99"/>
    <a:srgbClr val="83D78B"/>
    <a:srgbClr val="00B0F0"/>
    <a:srgbClr val="CCECFF"/>
    <a:srgbClr val="CCFF99"/>
    <a:srgbClr val="99CC00"/>
    <a:srgbClr val="99CCFF"/>
    <a:srgbClr val="F8C9BC"/>
    <a:srgbClr val="EC64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41C2B-3182-4907-A237-B80D10A2CE11}" v="4636" dt="2023-11-17T22:43:48.870"/>
    <p1510:client id="{7837D4AD-5BEC-4913-8925-A95FF1E06EFC}" v="882" dt="2023-11-29T21:03:16.567"/>
    <p1510:client id="{9F60F32C-DAE2-5B4B-AA96-40FACC8BE394}" v="79" dt="2023-11-22T00:34:32.487"/>
    <p1510:client id="{A2021890-3D6A-2BF9-17C6-F90D942EAEAB}" v="123" dt="2023-11-22T00:16:22.138"/>
    <p1510:client id="{F4618D01-3361-54BE-BD62-05DD1DAF8F39}" v="151" dt="2023-12-02T19:59:09.8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034886-6578-4BAC-BBC6-6FA7DBC9413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6028BD54-0D8B-4998-B136-316ACDB318C5}">
      <dgm:prSet phldrT="[Text]" custT="1">
        <dgm:style>
          <a:lnRef idx="2">
            <a:schemeClr val="accent1"/>
          </a:lnRef>
          <a:fillRef idx="1">
            <a:schemeClr val="lt1"/>
          </a:fillRef>
          <a:effectRef idx="0">
            <a:schemeClr val="accent1"/>
          </a:effectRef>
          <a:fontRef idx="minor">
            <a:schemeClr val="dk1"/>
          </a:fontRef>
        </dgm:style>
      </dgm:prSet>
      <dgm:spPr/>
      <dgm:t>
        <a:bodyPr/>
        <a:lstStyle/>
        <a:p>
          <a:pPr rtl="0"/>
          <a:r>
            <a:rPr lang="en-US" sz="2800" b="1" dirty="0">
              <a:solidFill>
                <a:schemeClr val="tx1"/>
              </a:solidFill>
              <a:latin typeface="Calibri Light" panose="020F0302020204030204"/>
            </a:rPr>
            <a:t>Socio A
</a:t>
          </a:r>
          <a:endParaRPr lang="en-US" sz="2800" b="1" dirty="0">
            <a:solidFill>
              <a:schemeClr val="tx1"/>
            </a:solidFill>
          </a:endParaRPr>
        </a:p>
      </dgm:t>
    </dgm:pt>
    <dgm:pt modelId="{292F105C-1D85-4193-9DAD-51F50FDB3B5B}" type="parTrans" cxnId="{E4DD098E-FC0C-4BDF-A925-4B79FD8DC188}">
      <dgm:prSet/>
      <dgm:spPr/>
      <dgm:t>
        <a:bodyPr/>
        <a:lstStyle/>
        <a:p>
          <a:endParaRPr lang="en-US"/>
        </a:p>
      </dgm:t>
    </dgm:pt>
    <dgm:pt modelId="{D549DC61-188C-4A69-BBD1-EDF3CB732CD5}" type="sibTrans" cxnId="{E4DD098E-FC0C-4BDF-A925-4B79FD8DC188}">
      <dgm:prSet/>
      <dgm:spPr/>
      <dgm:t>
        <a:bodyPr/>
        <a:lstStyle/>
        <a:p>
          <a:endParaRPr lang="en-US"/>
        </a:p>
      </dgm:t>
    </dgm:pt>
    <dgm:pt modelId="{F94E7568-1BED-446C-A832-925AB28DB1DA}">
      <dgm:prSet phldrT="[Text]" custT="1">
        <dgm:style>
          <a:lnRef idx="2">
            <a:schemeClr val="accent1"/>
          </a:lnRef>
          <a:fillRef idx="1">
            <a:schemeClr val="lt1"/>
          </a:fillRef>
          <a:effectRef idx="0">
            <a:schemeClr val="accent1"/>
          </a:effectRef>
          <a:fontRef idx="minor">
            <a:schemeClr val="dk1"/>
          </a:fontRef>
        </dgm:style>
      </dgm:prSet>
      <dgm:spPr>
        <a:ln/>
      </dgm:spPr>
      <dgm:t>
        <a:bodyPr/>
        <a:lstStyle/>
        <a:p>
          <a:pPr rtl="0"/>
          <a:r>
            <a:rPr lang="en-US" sz="2800" b="1" dirty="0">
              <a:solidFill>
                <a:schemeClr val="tx1"/>
              </a:solidFill>
              <a:latin typeface="Calibri Light" panose="020F0302020204030204"/>
            </a:rPr>
            <a:t>Socio B
</a:t>
          </a:r>
          <a:endParaRPr lang="en-US" sz="2800" b="1" dirty="0">
            <a:solidFill>
              <a:schemeClr val="tx1"/>
            </a:solidFill>
          </a:endParaRPr>
        </a:p>
      </dgm:t>
    </dgm:pt>
    <dgm:pt modelId="{49503422-141F-43EB-96B0-D2974CC4D091}" type="parTrans" cxnId="{8631411F-5F58-41D8-8772-A4DF81C5D637}">
      <dgm:prSet/>
      <dgm:spPr/>
      <dgm:t>
        <a:bodyPr/>
        <a:lstStyle/>
        <a:p>
          <a:endParaRPr lang="en-US"/>
        </a:p>
      </dgm:t>
    </dgm:pt>
    <dgm:pt modelId="{6A221906-DEB1-4A4E-84B0-207D8D9A64F0}" type="sibTrans" cxnId="{8631411F-5F58-41D8-8772-A4DF81C5D637}">
      <dgm:prSet/>
      <dgm:spPr/>
      <dgm:t>
        <a:bodyPr/>
        <a:lstStyle/>
        <a:p>
          <a:endParaRPr lang="en-US"/>
        </a:p>
      </dgm:t>
    </dgm:pt>
    <dgm:pt modelId="{E41783C8-14FE-4250-A331-B40E10A55F6B}">
      <dgm:prSet phldrT="[Text]" custT="1">
        <dgm:style>
          <a:lnRef idx="1">
            <a:schemeClr val="accent5"/>
          </a:lnRef>
          <a:fillRef idx="2">
            <a:schemeClr val="accent5"/>
          </a:fillRef>
          <a:effectRef idx="1">
            <a:schemeClr val="accent5"/>
          </a:effectRef>
          <a:fontRef idx="minor">
            <a:schemeClr val="dk1"/>
          </a:fontRef>
        </dgm:style>
      </dgm:prSet>
      <dgm:spPr>
        <a:ln/>
      </dgm:spPr>
      <dgm:t>
        <a:bodyPr anchor="t"/>
        <a:lstStyle/>
        <a:p>
          <a:pPr algn="l"/>
          <a:r>
            <a:rPr lang="en-US" sz="2400" b="1" dirty="0" err="1">
              <a:solidFill>
                <a:schemeClr val="tx1"/>
              </a:solidFill>
            </a:rPr>
            <a:t>Elementos</a:t>
          </a:r>
          <a:r>
            <a:rPr lang="en-US" sz="2400" b="1" dirty="0">
              <a:solidFill>
                <a:schemeClr val="tx1"/>
              </a:solidFill>
            </a:rPr>
            <a:t> del </a:t>
          </a:r>
          <a:r>
            <a:rPr lang="en-US" sz="2400" b="1" dirty="0" err="1">
              <a:solidFill>
                <a:schemeClr val="tx1"/>
              </a:solidFill>
            </a:rPr>
            <a:t>programa</a:t>
          </a:r>
          <a:r>
            <a:rPr lang="en-US" sz="2400" b="1" dirty="0">
              <a:solidFill>
                <a:schemeClr val="tx1"/>
              </a:solidFill>
            </a:rPr>
            <a:t>
</a:t>
          </a:r>
          <a:r>
            <a:rPr lang="en-US" sz="2400" b="0" dirty="0">
              <a:solidFill>
                <a:schemeClr val="tx1"/>
              </a:solidFill>
            </a:rPr>
            <a:t>• </a:t>
          </a:r>
          <a:r>
            <a:rPr lang="en-US" sz="2400" b="0" dirty="0" err="1">
              <a:solidFill>
                <a:schemeClr val="tx1"/>
              </a:solidFill>
            </a:rPr>
            <a:t>Infraestructura</a:t>
          </a:r>
          <a:r>
            <a:rPr lang="en-US" sz="2400" b="0" dirty="0">
              <a:solidFill>
                <a:schemeClr val="tx1"/>
              </a:solidFill>
            </a:rPr>
            <a:t> </a:t>
          </a:r>
          <a:endParaRPr lang="en-US" sz="2400" dirty="0">
            <a:solidFill>
              <a:schemeClr val="tx1"/>
            </a:solidFill>
          </a:endParaRPr>
        </a:p>
        <a:p>
          <a:pPr algn="l"/>
          <a:r>
            <a:rPr lang="en-US" sz="2400" dirty="0">
              <a:solidFill>
                <a:schemeClr val="tx1"/>
              </a:solidFill>
            </a:rPr>
            <a:t>• </a:t>
          </a:r>
          <a:r>
            <a:rPr lang="en-US" sz="2400" dirty="0" err="1">
              <a:solidFill>
                <a:schemeClr val="tx1"/>
              </a:solidFill>
            </a:rPr>
            <a:t>Salud</a:t>
          </a:r>
          <a:r>
            <a:rPr lang="en-US" sz="2400" dirty="0">
              <a:solidFill>
                <a:schemeClr val="tx1"/>
              </a:solidFill>
            </a:rPr>
            <a:t> </a:t>
          </a:r>
          <a:r>
            <a:rPr lang="en-US" sz="2400" dirty="0" err="1">
              <a:solidFill>
                <a:schemeClr val="tx1"/>
              </a:solidFill>
            </a:rPr>
            <a:t>Adolescente</a:t>
          </a:r>
          <a:r>
            <a:rPr lang="en-US" sz="2400" dirty="0">
              <a:solidFill>
                <a:schemeClr val="tx1"/>
              </a:solidFill>
            </a:rPr>
            <a:t> y Escolar</a:t>
          </a:r>
        </a:p>
      </dgm:t>
    </dgm:pt>
    <dgm:pt modelId="{CBB84618-17AE-4417-9D9A-2CD4CC1A98F5}" type="parTrans" cxnId="{D9058F68-4821-44BF-BE0E-2478E0C1B82B}">
      <dgm:prSet/>
      <dgm:spPr/>
      <dgm:t>
        <a:bodyPr/>
        <a:lstStyle/>
        <a:p>
          <a:endParaRPr lang="en-US"/>
        </a:p>
      </dgm:t>
    </dgm:pt>
    <dgm:pt modelId="{898EFEFC-1A8A-4410-943D-7631B6244FFB}" type="sibTrans" cxnId="{D9058F68-4821-44BF-BE0E-2478E0C1B82B}">
      <dgm:prSet/>
      <dgm:spPr/>
      <dgm:t>
        <a:bodyPr/>
        <a:lstStyle/>
        <a:p>
          <a:endParaRPr lang="en-US"/>
        </a:p>
      </dgm:t>
    </dgm:pt>
    <dgm:pt modelId="{75B43BE9-4FD5-40A9-894A-992957CE475B}">
      <dgm:prSet phldrT="[Text]" custT="1">
        <dgm:style>
          <a:lnRef idx="2">
            <a:schemeClr val="accent1"/>
          </a:lnRef>
          <a:fillRef idx="1">
            <a:schemeClr val="lt1"/>
          </a:fillRef>
          <a:effectRef idx="0">
            <a:schemeClr val="accent1"/>
          </a:effectRef>
          <a:fontRef idx="minor">
            <a:schemeClr val="dk1"/>
          </a:fontRef>
        </dgm:style>
      </dgm:prSet>
      <dgm:spPr/>
      <dgm:t>
        <a:bodyPr/>
        <a:lstStyle/>
        <a:p>
          <a:pPr rtl="0"/>
          <a:r>
            <a:rPr lang="en-US" sz="2800" b="1" dirty="0">
              <a:solidFill>
                <a:schemeClr val="tx1"/>
              </a:solidFill>
              <a:latin typeface="Calibri Light" panose="020F0302020204030204"/>
            </a:rPr>
            <a:t>Socio C
</a:t>
          </a:r>
          <a:endParaRPr lang="en-US" sz="2800" b="1" dirty="0">
            <a:solidFill>
              <a:schemeClr val="tx1"/>
            </a:solidFill>
          </a:endParaRPr>
        </a:p>
      </dgm:t>
    </dgm:pt>
    <dgm:pt modelId="{C2D37328-8204-4578-99A2-517060799D17}" type="parTrans" cxnId="{52D3FCCA-BDF5-4799-9F24-BA68F9C49D94}">
      <dgm:prSet/>
      <dgm:spPr/>
      <dgm:t>
        <a:bodyPr/>
        <a:lstStyle/>
        <a:p>
          <a:endParaRPr lang="en-US"/>
        </a:p>
      </dgm:t>
    </dgm:pt>
    <dgm:pt modelId="{2DC2A4D2-361B-4B16-AA25-7951D40458B8}" type="sibTrans" cxnId="{52D3FCCA-BDF5-4799-9F24-BA68F9C49D94}">
      <dgm:prSet/>
      <dgm:spPr/>
      <dgm:t>
        <a:bodyPr/>
        <a:lstStyle/>
        <a:p>
          <a:endParaRPr lang="en-US"/>
        </a:p>
      </dgm:t>
    </dgm:pt>
    <dgm:pt modelId="{F1E96E0C-4BC1-4498-8D80-AA9123E3B3F9}">
      <dgm:prSet phldrT="[Text]" custT="1">
        <dgm:style>
          <a:lnRef idx="1">
            <a:schemeClr val="accent5"/>
          </a:lnRef>
          <a:fillRef idx="2">
            <a:schemeClr val="accent5"/>
          </a:fillRef>
          <a:effectRef idx="1">
            <a:schemeClr val="accent5"/>
          </a:effectRef>
          <a:fontRef idx="minor">
            <a:schemeClr val="dk1"/>
          </a:fontRef>
        </dgm:style>
      </dgm:prSet>
      <dgm:spPr/>
      <dgm:t>
        <a:bodyPr anchor="t"/>
        <a:lstStyle/>
        <a:p>
          <a:pPr algn="l"/>
          <a:r>
            <a:rPr lang="en-US" sz="2400" b="1" dirty="0" err="1">
              <a:solidFill>
                <a:schemeClr val="tx1"/>
              </a:solidFill>
            </a:rPr>
            <a:t>Elementos</a:t>
          </a:r>
          <a:r>
            <a:rPr lang="en-US" sz="2400" b="1" dirty="0">
              <a:solidFill>
                <a:schemeClr val="tx1"/>
              </a:solidFill>
            </a:rPr>
            <a:t> del </a:t>
          </a:r>
          <a:r>
            <a:rPr lang="en-US" sz="2400" b="1" dirty="0" err="1">
              <a:solidFill>
                <a:schemeClr val="tx1"/>
              </a:solidFill>
            </a:rPr>
            <a:t>programa</a:t>
          </a:r>
          <a:r>
            <a:rPr lang="en-US" sz="2400" b="1" dirty="0">
              <a:solidFill>
                <a:schemeClr val="tx1"/>
              </a:solidFill>
            </a:rPr>
            <a:t>
</a:t>
          </a:r>
          <a:r>
            <a:rPr lang="en-US" sz="2400" b="0" dirty="0">
              <a:solidFill>
                <a:schemeClr val="tx1"/>
              </a:solidFill>
            </a:rPr>
            <a:t>• </a:t>
          </a:r>
          <a:r>
            <a:rPr lang="en-US" sz="2400" dirty="0" err="1">
              <a:solidFill>
                <a:schemeClr val="tx1"/>
              </a:solidFill>
              <a:latin typeface="Calibri Light" panose="020F0302020204030204"/>
            </a:rPr>
            <a:t>Prevención</a:t>
          </a:r>
          <a:r>
            <a:rPr lang="en-US" sz="2400" dirty="0">
              <a:solidFill>
                <a:schemeClr val="tx1"/>
              </a:solidFill>
              <a:latin typeface="Calibri Light" panose="020F0302020204030204"/>
            </a:rPr>
            <a:t> de </a:t>
          </a:r>
          <a:r>
            <a:rPr lang="en-US" sz="2400" dirty="0" err="1">
              <a:solidFill>
                <a:schemeClr val="tx1"/>
              </a:solidFill>
              <a:latin typeface="Calibri Light" panose="020F0302020204030204"/>
            </a:rPr>
            <a:t>enfermedades</a:t>
          </a:r>
          <a:r>
            <a:rPr lang="en-US" sz="2400" dirty="0">
              <a:solidFill>
                <a:schemeClr val="tx1"/>
              </a:solidFill>
              <a:latin typeface="Calibri Light" panose="020F0302020204030204"/>
            </a:rPr>
            <a:t> </a:t>
          </a:r>
          <a:r>
            <a:rPr lang="en-US" sz="2400" dirty="0" err="1">
              <a:solidFill>
                <a:schemeClr val="tx1"/>
              </a:solidFill>
              <a:latin typeface="Calibri Light" panose="020F0302020204030204"/>
            </a:rPr>
            <a:t>transmisibles</a:t>
          </a:r>
          <a:endParaRPr lang="en-US" sz="2400" dirty="0">
            <a:solidFill>
              <a:schemeClr val="tx1"/>
            </a:solidFill>
          </a:endParaRPr>
        </a:p>
      </dgm:t>
    </dgm:pt>
    <dgm:pt modelId="{8B77A332-B9A3-4C7B-AE75-5521C43B184A}" type="parTrans" cxnId="{7376D297-4C00-4EF6-8046-A68E995383D6}">
      <dgm:prSet/>
      <dgm:spPr/>
      <dgm:t>
        <a:bodyPr/>
        <a:lstStyle/>
        <a:p>
          <a:endParaRPr lang="en-US"/>
        </a:p>
      </dgm:t>
    </dgm:pt>
    <dgm:pt modelId="{16AAF19A-89CC-40A2-88A3-AF4FF333770B}" type="sibTrans" cxnId="{7376D297-4C00-4EF6-8046-A68E995383D6}">
      <dgm:prSet/>
      <dgm:spPr/>
      <dgm:t>
        <a:bodyPr/>
        <a:lstStyle/>
        <a:p>
          <a:endParaRPr lang="en-US"/>
        </a:p>
      </dgm:t>
    </dgm:pt>
    <dgm:pt modelId="{B60FB31C-6E52-4DB4-9792-4CEEE246DB5D}">
      <dgm:prSet phldrT="[Text]" custT="1">
        <dgm:style>
          <a:lnRef idx="1">
            <a:schemeClr val="accent5"/>
          </a:lnRef>
          <a:fillRef idx="2">
            <a:schemeClr val="accent5"/>
          </a:fillRef>
          <a:effectRef idx="1">
            <a:schemeClr val="accent5"/>
          </a:effectRef>
          <a:fontRef idx="minor">
            <a:schemeClr val="dk1"/>
          </a:fontRef>
        </dgm:style>
      </dgm:prSet>
      <dgm:spPr/>
      <dgm:t>
        <a:bodyPr/>
        <a:lstStyle/>
        <a:p>
          <a:pPr algn="ctr"/>
          <a:r>
            <a:rPr lang="en-US" sz="2400" b="1" dirty="0">
              <a:solidFill>
                <a:schemeClr val="tx1"/>
              </a:solidFill>
            </a:rPr>
            <a:t>1 </a:t>
          </a:r>
          <a:r>
            <a:rPr lang="en-US" sz="2400" b="1" dirty="0" err="1">
              <a:solidFill>
                <a:schemeClr val="tx1"/>
              </a:solidFill>
            </a:rPr>
            <a:t>presupuesto</a:t>
          </a:r>
          <a:endParaRPr lang="en-US" sz="2400" b="0" dirty="0">
            <a:solidFill>
              <a:schemeClr val="tx1"/>
            </a:solidFill>
          </a:endParaRPr>
        </a:p>
      </dgm:t>
    </dgm:pt>
    <dgm:pt modelId="{6372FF02-B58A-402C-8A37-B4329B3948CB}" type="parTrans" cxnId="{6DE91CC8-26B1-4D92-B7E0-1A9F7C8BF7A3}">
      <dgm:prSet/>
      <dgm:spPr/>
      <dgm:t>
        <a:bodyPr/>
        <a:lstStyle/>
        <a:p>
          <a:endParaRPr lang="en-US"/>
        </a:p>
      </dgm:t>
    </dgm:pt>
    <dgm:pt modelId="{94137EA1-E36C-4C0C-AC4C-61C573E103A1}" type="sibTrans" cxnId="{6DE91CC8-26B1-4D92-B7E0-1A9F7C8BF7A3}">
      <dgm:prSet/>
      <dgm:spPr/>
      <dgm:t>
        <a:bodyPr/>
        <a:lstStyle/>
        <a:p>
          <a:endParaRPr lang="en-US"/>
        </a:p>
      </dgm:t>
    </dgm:pt>
    <dgm:pt modelId="{2277E8F2-CE0E-40E9-885D-4F8086ED5ED4}">
      <dgm:prSet phldrT="[Text]" custT="1">
        <dgm:style>
          <a:lnRef idx="1">
            <a:schemeClr val="accent5"/>
          </a:lnRef>
          <a:fillRef idx="2">
            <a:schemeClr val="accent5"/>
          </a:fillRef>
          <a:effectRef idx="1">
            <a:schemeClr val="accent5"/>
          </a:effectRef>
          <a:fontRef idx="minor">
            <a:schemeClr val="dk1"/>
          </a:fontRef>
        </dgm:style>
      </dgm:prSet>
      <dgm:spPr/>
      <dgm:t>
        <a:bodyPr anchor="t"/>
        <a:lstStyle/>
        <a:p>
          <a:pPr algn="l">
            <a:buNone/>
          </a:pPr>
          <a:r>
            <a:rPr lang="en-US" sz="2000" b="1" dirty="0" err="1">
              <a:solidFill>
                <a:schemeClr val="tx1"/>
              </a:solidFill>
            </a:rPr>
            <a:t>Elementos</a:t>
          </a:r>
          <a:r>
            <a:rPr lang="en-US" sz="2000" b="1" dirty="0">
              <a:solidFill>
                <a:schemeClr val="tx1"/>
              </a:solidFill>
            </a:rPr>
            <a:t> del </a:t>
          </a:r>
          <a:r>
            <a:rPr lang="en-US" sz="2000" b="1" dirty="0" err="1">
              <a:solidFill>
                <a:schemeClr val="tx1"/>
              </a:solidFill>
            </a:rPr>
            <a:t>programa</a:t>
          </a:r>
          <a:r>
            <a:rPr lang="en-US" sz="2000" b="1" dirty="0">
              <a:solidFill>
                <a:schemeClr val="tx1"/>
              </a:solidFill>
            </a:rPr>
            <a:t>
</a:t>
          </a:r>
          <a:r>
            <a:rPr lang="en-US" sz="2000" dirty="0">
              <a:solidFill>
                <a:schemeClr val="tx1"/>
              </a:solidFill>
            </a:rPr>
            <a:t>• EPH y Cambio </a:t>
          </a:r>
          <a:r>
            <a:rPr lang="en-US" sz="2000" dirty="0" err="1">
              <a:solidFill>
                <a:schemeClr val="tx1"/>
              </a:solidFill>
            </a:rPr>
            <a:t>Climático</a:t>
          </a:r>
          <a:endParaRPr lang="en-US" sz="2000" dirty="0">
            <a:solidFill>
              <a:schemeClr val="tx1"/>
            </a:solidFill>
          </a:endParaRPr>
        </a:p>
        <a:p>
          <a:pPr algn="l">
            <a:buFont typeface="Arial" panose="020B0604020202020204" pitchFamily="34" charset="0"/>
            <a:buNone/>
          </a:pPr>
          <a:r>
            <a:rPr lang="en-US" sz="2000" dirty="0">
              <a:solidFill>
                <a:schemeClr val="tx1"/>
              </a:solidFill>
            </a:rPr>
            <a:t>• </a:t>
          </a:r>
          <a:r>
            <a:rPr lang="en-US" sz="2000" dirty="0" err="1">
              <a:solidFill>
                <a:schemeClr val="tx1"/>
              </a:solidFill>
            </a:rPr>
            <a:t>Prevención</a:t>
          </a:r>
          <a:r>
            <a:rPr lang="en-US" sz="2000" dirty="0">
              <a:solidFill>
                <a:schemeClr val="tx1"/>
              </a:solidFill>
            </a:rPr>
            <a:t> del </a:t>
          </a:r>
          <a:r>
            <a:rPr lang="en-US" sz="2000" dirty="0" err="1">
              <a:solidFill>
                <a:schemeClr val="tx1"/>
              </a:solidFill>
            </a:rPr>
            <a:t>tabaquismo</a:t>
          </a:r>
          <a:r>
            <a:rPr lang="en-US" sz="2000" dirty="0">
              <a:solidFill>
                <a:schemeClr val="tx1"/>
              </a:solidFill>
            </a:rPr>
            <a:t> </a:t>
          </a:r>
          <a:r>
            <a:rPr lang="en-US" sz="2000" dirty="0" err="1">
              <a:solidFill>
                <a:schemeClr val="tx1"/>
              </a:solidFill>
            </a:rPr>
            <a:t>comercial</a:t>
          </a:r>
          <a:endParaRPr lang="en-US" sz="2000" dirty="0">
            <a:solidFill>
              <a:schemeClr val="tx1"/>
            </a:solidFill>
          </a:endParaRPr>
        </a:p>
        <a:p>
          <a:pPr algn="l">
            <a:buFont typeface="Arial" panose="020B0604020202020204" pitchFamily="34" charset="0"/>
            <a:buNone/>
          </a:pPr>
          <a:r>
            <a:rPr lang="en-US" sz="2200" dirty="0">
              <a:solidFill>
                <a:schemeClr val="tx1"/>
              </a:solidFill>
            </a:rPr>
            <a:t>• </a:t>
          </a:r>
          <a:r>
            <a:rPr lang="en-US" sz="2200" dirty="0" err="1">
              <a:solidFill>
                <a:schemeClr val="tx1"/>
              </a:solidFill>
            </a:rPr>
            <a:t>Pozos</a:t>
          </a:r>
          <a:r>
            <a:rPr lang="en-US" sz="2200" dirty="0">
              <a:solidFill>
                <a:schemeClr val="tx1"/>
              </a:solidFill>
            </a:rPr>
            <a:t> </a:t>
          </a:r>
          <a:r>
            <a:rPr lang="en-US" sz="2200" dirty="0" err="1">
              <a:solidFill>
                <a:schemeClr val="tx1"/>
              </a:solidFill>
            </a:rPr>
            <a:t>domésticos</a:t>
          </a:r>
          <a:endParaRPr lang="en-US" sz="2200" dirty="0">
            <a:solidFill>
              <a:schemeClr val="tx1"/>
            </a:solidFill>
          </a:endParaRPr>
        </a:p>
      </dgm:t>
    </dgm:pt>
    <dgm:pt modelId="{FB7E4E11-4762-44BB-875C-6C7D5418899A}" type="sibTrans" cxnId="{483F7670-A8D5-4631-A3A5-CE70988B28E3}">
      <dgm:prSet/>
      <dgm:spPr/>
      <dgm:t>
        <a:bodyPr/>
        <a:lstStyle/>
        <a:p>
          <a:endParaRPr lang="en-US"/>
        </a:p>
      </dgm:t>
    </dgm:pt>
    <dgm:pt modelId="{FA22B71B-685B-481A-A9E8-3E4BAAF44AB7}" type="parTrans" cxnId="{483F7670-A8D5-4631-A3A5-CE70988B28E3}">
      <dgm:prSet/>
      <dgm:spPr/>
      <dgm:t>
        <a:bodyPr/>
        <a:lstStyle/>
        <a:p>
          <a:endParaRPr lang="en-US"/>
        </a:p>
      </dgm:t>
    </dgm:pt>
    <dgm:pt modelId="{3AE88A80-81BA-4B9B-A23F-D6047D8ADB05}">
      <dgm:prSet phldrT="[Text]" custT="1">
        <dgm:style>
          <a:lnRef idx="1">
            <a:schemeClr val="accent5"/>
          </a:lnRef>
          <a:fillRef idx="2">
            <a:schemeClr val="accent5"/>
          </a:fillRef>
          <a:effectRef idx="1">
            <a:schemeClr val="accent5"/>
          </a:effectRef>
          <a:fontRef idx="minor">
            <a:schemeClr val="dk1"/>
          </a:fontRef>
        </dgm:style>
      </dgm:prSet>
      <dgm:spPr/>
      <dgm:t>
        <a:bodyPr/>
        <a:lstStyle/>
        <a:p>
          <a:pPr algn="ctr"/>
          <a:r>
            <a:rPr lang="en-US" sz="2400" b="1" dirty="0">
              <a:solidFill>
                <a:schemeClr val="tx1"/>
              </a:solidFill>
            </a:rPr>
            <a:t>3 </a:t>
          </a:r>
          <a:r>
            <a:rPr lang="en-US" sz="2400" b="1" dirty="0" err="1">
              <a:solidFill>
                <a:schemeClr val="tx1"/>
              </a:solidFill>
            </a:rPr>
            <a:t>Presupuestos</a:t>
          </a:r>
          <a:endParaRPr lang="en-US" sz="2400" b="0" dirty="0">
            <a:solidFill>
              <a:schemeClr val="tx1"/>
            </a:solidFill>
          </a:endParaRPr>
        </a:p>
      </dgm:t>
    </dgm:pt>
    <dgm:pt modelId="{90B31EBF-3D7D-4148-B2F7-2A336A09AE82}" type="sibTrans" cxnId="{FADBC5FB-7964-4301-A26B-B6C6D68154F8}">
      <dgm:prSet/>
      <dgm:spPr/>
      <dgm:t>
        <a:bodyPr/>
        <a:lstStyle/>
        <a:p>
          <a:endParaRPr lang="en-US"/>
        </a:p>
      </dgm:t>
    </dgm:pt>
    <dgm:pt modelId="{A90AF290-F41E-4490-A908-6429CFFB31A9}" type="parTrans" cxnId="{FADBC5FB-7964-4301-A26B-B6C6D68154F8}">
      <dgm:prSet/>
      <dgm:spPr/>
      <dgm:t>
        <a:bodyPr/>
        <a:lstStyle/>
        <a:p>
          <a:endParaRPr lang="en-US"/>
        </a:p>
      </dgm:t>
    </dgm:pt>
    <dgm:pt modelId="{15BE7D9F-A478-4158-BF78-5A9730B8312F}">
      <dgm:prSet phldrT="[Text]" custT="1">
        <dgm:style>
          <a:lnRef idx="1">
            <a:schemeClr val="accent5"/>
          </a:lnRef>
          <a:fillRef idx="2">
            <a:schemeClr val="accent5"/>
          </a:fillRef>
          <a:effectRef idx="1">
            <a:schemeClr val="accent5"/>
          </a:effectRef>
          <a:fontRef idx="minor">
            <a:schemeClr val="dk1"/>
          </a:fontRef>
        </dgm:style>
      </dgm:prSet>
      <dgm:spPr/>
      <dgm:t>
        <a:bodyPr/>
        <a:lstStyle/>
        <a:p>
          <a:pPr algn="ctr"/>
          <a:r>
            <a:rPr lang="en-US" sz="2400" b="1" dirty="0">
              <a:solidFill>
                <a:schemeClr val="tx1"/>
              </a:solidFill>
            </a:rPr>
            <a:t>2 </a:t>
          </a:r>
          <a:r>
            <a:rPr lang="en-US" sz="2400" b="1" dirty="0" err="1">
              <a:solidFill>
                <a:schemeClr val="tx1"/>
              </a:solidFill>
            </a:rPr>
            <a:t>Presupuestos</a:t>
          </a:r>
          <a:endParaRPr lang="en-US" sz="2400" dirty="0">
            <a:solidFill>
              <a:schemeClr val="tx1"/>
            </a:solidFill>
          </a:endParaRPr>
        </a:p>
      </dgm:t>
    </dgm:pt>
    <dgm:pt modelId="{1BDD13E2-0ABF-45C0-B770-A44CB18B8467}" type="sibTrans" cxnId="{B8C532D1-09EC-4DD4-8BA8-2D55409E0D66}">
      <dgm:prSet/>
      <dgm:spPr/>
      <dgm:t>
        <a:bodyPr/>
        <a:lstStyle/>
        <a:p>
          <a:endParaRPr lang="en-US"/>
        </a:p>
      </dgm:t>
    </dgm:pt>
    <dgm:pt modelId="{9D2DF7EC-BE34-4D1B-9F2E-58F4FBF95DE2}" type="parTrans" cxnId="{B8C532D1-09EC-4DD4-8BA8-2D55409E0D66}">
      <dgm:prSet/>
      <dgm:spPr/>
      <dgm:t>
        <a:bodyPr/>
        <a:lstStyle/>
        <a:p>
          <a:endParaRPr lang="en-US"/>
        </a:p>
      </dgm:t>
    </dgm:pt>
    <dgm:pt modelId="{8929E0C8-3046-4A1C-A9A4-41864FE0FA7E}" type="pres">
      <dgm:prSet presAssocID="{A5034886-6578-4BAC-BBC6-6FA7DBC9413A}" presName="theList" presStyleCnt="0">
        <dgm:presLayoutVars>
          <dgm:dir/>
          <dgm:animLvl val="lvl"/>
          <dgm:resizeHandles val="exact"/>
        </dgm:presLayoutVars>
      </dgm:prSet>
      <dgm:spPr/>
    </dgm:pt>
    <dgm:pt modelId="{55455B30-A7C1-4568-9A05-68CD5AF5EE8E}" type="pres">
      <dgm:prSet presAssocID="{6028BD54-0D8B-4998-B136-316ACDB318C5}" presName="compNode" presStyleCnt="0"/>
      <dgm:spPr/>
    </dgm:pt>
    <dgm:pt modelId="{F8118C6A-EDBF-4D4F-B41D-94B89E965797}" type="pres">
      <dgm:prSet presAssocID="{6028BD54-0D8B-4998-B136-316ACDB318C5}" presName="aNode" presStyleLbl="bgShp" presStyleIdx="0" presStyleCnt="3" custLinFactNeighborX="38" custLinFactNeighborY="-1632"/>
      <dgm:spPr/>
    </dgm:pt>
    <dgm:pt modelId="{C349DBEB-F3DB-4560-B481-7DC9744811E8}" type="pres">
      <dgm:prSet presAssocID="{6028BD54-0D8B-4998-B136-316ACDB318C5}" presName="textNode" presStyleLbl="bgShp" presStyleIdx="0" presStyleCnt="3"/>
      <dgm:spPr/>
    </dgm:pt>
    <dgm:pt modelId="{253EB1AA-2AC9-4CFF-9276-35FCD6348776}" type="pres">
      <dgm:prSet presAssocID="{6028BD54-0D8B-4998-B136-316ACDB318C5}" presName="compChildNode" presStyleCnt="0"/>
      <dgm:spPr/>
    </dgm:pt>
    <dgm:pt modelId="{45E69554-1715-44D8-A484-CE0CB6802848}" type="pres">
      <dgm:prSet presAssocID="{6028BD54-0D8B-4998-B136-316ACDB318C5}" presName="theInnerList" presStyleCnt="0"/>
      <dgm:spPr/>
    </dgm:pt>
    <dgm:pt modelId="{8F51B5BE-91DA-4E2C-B79E-11D816CADBB9}" type="pres">
      <dgm:prSet presAssocID="{2277E8F2-CE0E-40E9-885D-4F8086ED5ED4}" presName="childNode" presStyleLbl="node1" presStyleIdx="0" presStyleCnt="6" custScaleY="739657" custLinFactY="-116372" custLinFactNeighborX="1594" custLinFactNeighborY="-200000">
        <dgm:presLayoutVars>
          <dgm:bulletEnabled val="1"/>
        </dgm:presLayoutVars>
      </dgm:prSet>
      <dgm:spPr/>
    </dgm:pt>
    <dgm:pt modelId="{672B343E-5588-47ED-94D2-ED92CCB20502}" type="pres">
      <dgm:prSet presAssocID="{2277E8F2-CE0E-40E9-885D-4F8086ED5ED4}" presName="aSpace2" presStyleCnt="0"/>
      <dgm:spPr/>
    </dgm:pt>
    <dgm:pt modelId="{D4E9F951-AB81-45CB-B40D-CB71A731ECEF}" type="pres">
      <dgm:prSet presAssocID="{3AE88A80-81BA-4B9B-A23F-D6047D8ADB05}" presName="childNode" presStyleLbl="node1" presStyleIdx="1" presStyleCnt="6" custScaleY="334104" custLinFactNeighborX="-1112" custLinFactNeighborY="9324">
        <dgm:presLayoutVars>
          <dgm:bulletEnabled val="1"/>
        </dgm:presLayoutVars>
      </dgm:prSet>
      <dgm:spPr/>
    </dgm:pt>
    <dgm:pt modelId="{1067ECA0-16F8-4D52-88AA-72A3232A03BC}" type="pres">
      <dgm:prSet presAssocID="{6028BD54-0D8B-4998-B136-316ACDB318C5}" presName="aSpace" presStyleCnt="0"/>
      <dgm:spPr/>
    </dgm:pt>
    <dgm:pt modelId="{8EA726A0-8D1C-49AF-8615-528E7AF00661}" type="pres">
      <dgm:prSet presAssocID="{F94E7568-1BED-446C-A832-925AB28DB1DA}" presName="compNode" presStyleCnt="0"/>
      <dgm:spPr/>
    </dgm:pt>
    <dgm:pt modelId="{3B7C969A-7505-437E-B065-44DFDF4CD8CF}" type="pres">
      <dgm:prSet presAssocID="{F94E7568-1BED-446C-A832-925AB28DB1DA}" presName="aNode" presStyleLbl="bgShp" presStyleIdx="1" presStyleCnt="3" custLinFactNeighborX="0"/>
      <dgm:spPr/>
    </dgm:pt>
    <dgm:pt modelId="{A877A81B-825D-4365-B3F0-7622B78BB03E}" type="pres">
      <dgm:prSet presAssocID="{F94E7568-1BED-446C-A832-925AB28DB1DA}" presName="textNode" presStyleLbl="bgShp" presStyleIdx="1" presStyleCnt="3"/>
      <dgm:spPr/>
    </dgm:pt>
    <dgm:pt modelId="{25E19B73-E227-4CAC-8BBE-D56468EBB9F8}" type="pres">
      <dgm:prSet presAssocID="{F94E7568-1BED-446C-A832-925AB28DB1DA}" presName="compChildNode" presStyleCnt="0"/>
      <dgm:spPr/>
    </dgm:pt>
    <dgm:pt modelId="{F2489286-BCCC-4F5A-8BE1-35D683AEA998}" type="pres">
      <dgm:prSet presAssocID="{F94E7568-1BED-446C-A832-925AB28DB1DA}" presName="theInnerList" presStyleCnt="0"/>
      <dgm:spPr/>
    </dgm:pt>
    <dgm:pt modelId="{6FF4BA7E-4552-4AA5-8D46-8154A00160A7}" type="pres">
      <dgm:prSet presAssocID="{E41783C8-14FE-4250-A331-B40E10A55F6B}" presName="childNode" presStyleLbl="node1" presStyleIdx="2" presStyleCnt="6" custScaleY="1064866" custLinFactY="-163589" custLinFactNeighborX="3421" custLinFactNeighborY="-200000">
        <dgm:presLayoutVars>
          <dgm:bulletEnabled val="1"/>
        </dgm:presLayoutVars>
      </dgm:prSet>
      <dgm:spPr/>
    </dgm:pt>
    <dgm:pt modelId="{CDAFA336-B2C0-424D-9DBE-FB0E43D55C27}" type="pres">
      <dgm:prSet presAssocID="{E41783C8-14FE-4250-A331-B40E10A55F6B}" presName="aSpace2" presStyleCnt="0"/>
      <dgm:spPr/>
    </dgm:pt>
    <dgm:pt modelId="{C459DDEB-D0A4-4125-92EC-8734BB8796CF}" type="pres">
      <dgm:prSet presAssocID="{15BE7D9F-A478-4158-BF78-5A9730B8312F}" presName="childNode" presStyleLbl="node1" presStyleIdx="3" presStyleCnt="6" custScaleY="473486" custLinFactNeighborX="48" custLinFactNeighborY="-35188">
        <dgm:presLayoutVars>
          <dgm:bulletEnabled val="1"/>
        </dgm:presLayoutVars>
      </dgm:prSet>
      <dgm:spPr/>
    </dgm:pt>
    <dgm:pt modelId="{2F9C8E5D-746A-4D6A-961E-06C65ECFFE24}" type="pres">
      <dgm:prSet presAssocID="{F94E7568-1BED-446C-A832-925AB28DB1DA}" presName="aSpace" presStyleCnt="0"/>
      <dgm:spPr/>
    </dgm:pt>
    <dgm:pt modelId="{1CB93F22-6CAB-469D-B7A7-3B17110F3BCC}" type="pres">
      <dgm:prSet presAssocID="{75B43BE9-4FD5-40A9-894A-992957CE475B}" presName="compNode" presStyleCnt="0"/>
      <dgm:spPr/>
    </dgm:pt>
    <dgm:pt modelId="{66A4D79A-B808-49BE-843D-EB2BE7BD96C6}" type="pres">
      <dgm:prSet presAssocID="{75B43BE9-4FD5-40A9-894A-992957CE475B}" presName="aNode" presStyleLbl="bgShp" presStyleIdx="2" presStyleCnt="3" custLinFactNeighborX="38" custLinFactNeighborY="1006"/>
      <dgm:spPr/>
    </dgm:pt>
    <dgm:pt modelId="{711614E0-E87E-4248-8A0C-DE87FDD8F181}" type="pres">
      <dgm:prSet presAssocID="{75B43BE9-4FD5-40A9-894A-992957CE475B}" presName="textNode" presStyleLbl="bgShp" presStyleIdx="2" presStyleCnt="3"/>
      <dgm:spPr/>
    </dgm:pt>
    <dgm:pt modelId="{3EB39F92-5DD0-42AC-9529-687EFB1188D7}" type="pres">
      <dgm:prSet presAssocID="{75B43BE9-4FD5-40A9-894A-992957CE475B}" presName="compChildNode" presStyleCnt="0"/>
      <dgm:spPr/>
    </dgm:pt>
    <dgm:pt modelId="{FC071CC7-E9A5-4A39-8FEB-A10C380CB8F5}" type="pres">
      <dgm:prSet presAssocID="{75B43BE9-4FD5-40A9-894A-992957CE475B}" presName="theInnerList" presStyleCnt="0"/>
      <dgm:spPr/>
    </dgm:pt>
    <dgm:pt modelId="{ED179E79-9DE7-459B-8F05-1EF941F19EA4}" type="pres">
      <dgm:prSet presAssocID="{F1E96E0C-4BC1-4498-8D80-AA9123E3B3F9}" presName="childNode" presStyleLbl="node1" presStyleIdx="4" presStyleCnt="6" custScaleY="2000000" custLinFactY="-296614" custLinFactNeighborX="-725" custLinFactNeighborY="-300000">
        <dgm:presLayoutVars>
          <dgm:bulletEnabled val="1"/>
        </dgm:presLayoutVars>
      </dgm:prSet>
      <dgm:spPr/>
    </dgm:pt>
    <dgm:pt modelId="{41E756CC-EDFF-4308-894D-8414E6CBA44A}" type="pres">
      <dgm:prSet presAssocID="{F1E96E0C-4BC1-4498-8D80-AA9123E3B3F9}" presName="aSpace2" presStyleCnt="0"/>
      <dgm:spPr/>
    </dgm:pt>
    <dgm:pt modelId="{6C9737F4-7247-4FF8-8736-F5E91967678C}" type="pres">
      <dgm:prSet presAssocID="{B60FB31C-6E52-4DB4-9792-4CEEE246DB5D}" presName="childNode" presStyleLbl="node1" presStyleIdx="5" presStyleCnt="6" custScaleY="773269" custLinFactNeighborX="48" custLinFactNeighborY="-35188">
        <dgm:presLayoutVars>
          <dgm:bulletEnabled val="1"/>
        </dgm:presLayoutVars>
      </dgm:prSet>
      <dgm:spPr/>
    </dgm:pt>
  </dgm:ptLst>
  <dgm:cxnLst>
    <dgm:cxn modelId="{7B0D8F06-FE52-481F-93C0-B4A4749599D3}" type="presOf" srcId="{75B43BE9-4FD5-40A9-894A-992957CE475B}" destId="{711614E0-E87E-4248-8A0C-DE87FDD8F181}" srcOrd="1" destOrd="0" presId="urn:microsoft.com/office/officeart/2005/8/layout/lProcess2"/>
    <dgm:cxn modelId="{FD526E10-9C6C-45EC-86A3-01722568B8D0}" type="presOf" srcId="{B60FB31C-6E52-4DB4-9792-4CEEE246DB5D}" destId="{6C9737F4-7247-4FF8-8736-F5E91967678C}" srcOrd="0" destOrd="0" presId="urn:microsoft.com/office/officeart/2005/8/layout/lProcess2"/>
    <dgm:cxn modelId="{95AF0713-9237-4A7D-AFED-F8DEAC0F250A}" type="presOf" srcId="{A5034886-6578-4BAC-BBC6-6FA7DBC9413A}" destId="{8929E0C8-3046-4A1C-A9A4-41864FE0FA7E}" srcOrd="0" destOrd="0" presId="urn:microsoft.com/office/officeart/2005/8/layout/lProcess2"/>
    <dgm:cxn modelId="{8631411F-5F58-41D8-8772-A4DF81C5D637}" srcId="{A5034886-6578-4BAC-BBC6-6FA7DBC9413A}" destId="{F94E7568-1BED-446C-A832-925AB28DB1DA}" srcOrd="1" destOrd="0" parTransId="{49503422-141F-43EB-96B0-D2974CC4D091}" sibTransId="{6A221906-DEB1-4A4E-84B0-207D8D9A64F0}"/>
    <dgm:cxn modelId="{5F18E024-7830-44CE-B677-B6C42C0B1D35}" type="presOf" srcId="{E41783C8-14FE-4250-A331-B40E10A55F6B}" destId="{6FF4BA7E-4552-4AA5-8D46-8154A00160A7}" srcOrd="0" destOrd="0" presId="urn:microsoft.com/office/officeart/2005/8/layout/lProcess2"/>
    <dgm:cxn modelId="{E4813837-18BF-4D9D-9CB1-5967E319E6C8}" type="presOf" srcId="{3AE88A80-81BA-4B9B-A23F-D6047D8ADB05}" destId="{D4E9F951-AB81-45CB-B40D-CB71A731ECEF}" srcOrd="0" destOrd="0" presId="urn:microsoft.com/office/officeart/2005/8/layout/lProcess2"/>
    <dgm:cxn modelId="{40E19160-1A9B-479B-8227-AD1037B488E5}" type="presOf" srcId="{15BE7D9F-A478-4158-BF78-5A9730B8312F}" destId="{C459DDEB-D0A4-4125-92EC-8734BB8796CF}" srcOrd="0" destOrd="0" presId="urn:microsoft.com/office/officeart/2005/8/layout/lProcess2"/>
    <dgm:cxn modelId="{D9058F68-4821-44BF-BE0E-2478E0C1B82B}" srcId="{F94E7568-1BED-446C-A832-925AB28DB1DA}" destId="{E41783C8-14FE-4250-A331-B40E10A55F6B}" srcOrd="0" destOrd="0" parTransId="{CBB84618-17AE-4417-9D9A-2CD4CC1A98F5}" sibTransId="{898EFEFC-1A8A-4410-943D-7631B6244FFB}"/>
    <dgm:cxn modelId="{A197834F-C99D-4133-8E9A-73822E2C0322}" type="presOf" srcId="{2277E8F2-CE0E-40E9-885D-4F8086ED5ED4}" destId="{8F51B5BE-91DA-4E2C-B79E-11D816CADBB9}" srcOrd="0" destOrd="0" presId="urn:microsoft.com/office/officeart/2005/8/layout/lProcess2"/>
    <dgm:cxn modelId="{483F7670-A8D5-4631-A3A5-CE70988B28E3}" srcId="{6028BD54-0D8B-4998-B136-316ACDB318C5}" destId="{2277E8F2-CE0E-40E9-885D-4F8086ED5ED4}" srcOrd="0" destOrd="0" parTransId="{FA22B71B-685B-481A-A9E8-3E4BAAF44AB7}" sibTransId="{FB7E4E11-4762-44BB-875C-6C7D5418899A}"/>
    <dgm:cxn modelId="{74B9047F-DFE9-4C34-B505-B8882EF4550C}" type="presOf" srcId="{6028BD54-0D8B-4998-B136-316ACDB318C5}" destId="{C349DBEB-F3DB-4560-B481-7DC9744811E8}" srcOrd="1" destOrd="0" presId="urn:microsoft.com/office/officeart/2005/8/layout/lProcess2"/>
    <dgm:cxn modelId="{E4DD098E-FC0C-4BDF-A925-4B79FD8DC188}" srcId="{A5034886-6578-4BAC-BBC6-6FA7DBC9413A}" destId="{6028BD54-0D8B-4998-B136-316ACDB318C5}" srcOrd="0" destOrd="0" parTransId="{292F105C-1D85-4193-9DAD-51F50FDB3B5B}" sibTransId="{D549DC61-188C-4A69-BBD1-EDF3CB732CD5}"/>
    <dgm:cxn modelId="{7376D297-4C00-4EF6-8046-A68E995383D6}" srcId="{75B43BE9-4FD5-40A9-894A-992957CE475B}" destId="{F1E96E0C-4BC1-4498-8D80-AA9123E3B3F9}" srcOrd="0" destOrd="0" parTransId="{8B77A332-B9A3-4C7B-AE75-5521C43B184A}" sibTransId="{16AAF19A-89CC-40A2-88A3-AF4FF333770B}"/>
    <dgm:cxn modelId="{B1F3FE9C-2210-48B5-8014-FFCD4E092F51}" type="presOf" srcId="{6028BD54-0D8B-4998-B136-316ACDB318C5}" destId="{F8118C6A-EDBF-4D4F-B41D-94B89E965797}" srcOrd="0" destOrd="0" presId="urn:microsoft.com/office/officeart/2005/8/layout/lProcess2"/>
    <dgm:cxn modelId="{FF05BAAF-CFFC-4B1F-B43E-6AAFFD93B765}" type="presOf" srcId="{F94E7568-1BED-446C-A832-925AB28DB1DA}" destId="{A877A81B-825D-4365-B3F0-7622B78BB03E}" srcOrd="1" destOrd="0" presId="urn:microsoft.com/office/officeart/2005/8/layout/lProcess2"/>
    <dgm:cxn modelId="{F9206EBD-B0FE-4563-B1BB-A3808CEB7031}" type="presOf" srcId="{F94E7568-1BED-446C-A832-925AB28DB1DA}" destId="{3B7C969A-7505-437E-B065-44DFDF4CD8CF}" srcOrd="0" destOrd="0" presId="urn:microsoft.com/office/officeart/2005/8/layout/lProcess2"/>
    <dgm:cxn modelId="{6DE91CC8-26B1-4D92-B7E0-1A9F7C8BF7A3}" srcId="{75B43BE9-4FD5-40A9-894A-992957CE475B}" destId="{B60FB31C-6E52-4DB4-9792-4CEEE246DB5D}" srcOrd="1" destOrd="0" parTransId="{6372FF02-B58A-402C-8A37-B4329B3948CB}" sibTransId="{94137EA1-E36C-4C0C-AC4C-61C573E103A1}"/>
    <dgm:cxn modelId="{D388F0CA-B1F6-4536-8B4D-EF0D4E65388B}" type="presOf" srcId="{F1E96E0C-4BC1-4498-8D80-AA9123E3B3F9}" destId="{ED179E79-9DE7-459B-8F05-1EF941F19EA4}" srcOrd="0" destOrd="0" presId="urn:microsoft.com/office/officeart/2005/8/layout/lProcess2"/>
    <dgm:cxn modelId="{52D3FCCA-BDF5-4799-9F24-BA68F9C49D94}" srcId="{A5034886-6578-4BAC-BBC6-6FA7DBC9413A}" destId="{75B43BE9-4FD5-40A9-894A-992957CE475B}" srcOrd="2" destOrd="0" parTransId="{C2D37328-8204-4578-99A2-517060799D17}" sibTransId="{2DC2A4D2-361B-4B16-AA25-7951D40458B8}"/>
    <dgm:cxn modelId="{B8C532D1-09EC-4DD4-8BA8-2D55409E0D66}" srcId="{F94E7568-1BED-446C-A832-925AB28DB1DA}" destId="{15BE7D9F-A478-4158-BF78-5A9730B8312F}" srcOrd="1" destOrd="0" parTransId="{9D2DF7EC-BE34-4D1B-9F2E-58F4FBF95DE2}" sibTransId="{1BDD13E2-0ABF-45C0-B770-A44CB18B8467}"/>
    <dgm:cxn modelId="{0A54E0FA-D512-45B8-8484-6F8030B9A9CB}" type="presOf" srcId="{75B43BE9-4FD5-40A9-894A-992957CE475B}" destId="{66A4D79A-B808-49BE-843D-EB2BE7BD96C6}" srcOrd="0" destOrd="0" presId="urn:microsoft.com/office/officeart/2005/8/layout/lProcess2"/>
    <dgm:cxn modelId="{FADBC5FB-7964-4301-A26B-B6C6D68154F8}" srcId="{6028BD54-0D8B-4998-B136-316ACDB318C5}" destId="{3AE88A80-81BA-4B9B-A23F-D6047D8ADB05}" srcOrd="1" destOrd="0" parTransId="{A90AF290-F41E-4490-A908-6429CFFB31A9}" sibTransId="{90B31EBF-3D7D-4148-B2F7-2A336A09AE82}"/>
    <dgm:cxn modelId="{4EC6A411-5D55-47AB-B51C-40153DB3B2D1}" type="presParOf" srcId="{8929E0C8-3046-4A1C-A9A4-41864FE0FA7E}" destId="{55455B30-A7C1-4568-9A05-68CD5AF5EE8E}" srcOrd="0" destOrd="0" presId="urn:microsoft.com/office/officeart/2005/8/layout/lProcess2"/>
    <dgm:cxn modelId="{A9B2F706-9CCC-46F4-A5F6-0DE4F8D7CE36}" type="presParOf" srcId="{55455B30-A7C1-4568-9A05-68CD5AF5EE8E}" destId="{F8118C6A-EDBF-4D4F-B41D-94B89E965797}" srcOrd="0" destOrd="0" presId="urn:microsoft.com/office/officeart/2005/8/layout/lProcess2"/>
    <dgm:cxn modelId="{7BAE36EC-4341-41E8-8F72-FD01E4E33910}" type="presParOf" srcId="{55455B30-A7C1-4568-9A05-68CD5AF5EE8E}" destId="{C349DBEB-F3DB-4560-B481-7DC9744811E8}" srcOrd="1" destOrd="0" presId="urn:microsoft.com/office/officeart/2005/8/layout/lProcess2"/>
    <dgm:cxn modelId="{DDF7A784-AAD9-4B58-8C5C-A08AC78166B6}" type="presParOf" srcId="{55455B30-A7C1-4568-9A05-68CD5AF5EE8E}" destId="{253EB1AA-2AC9-4CFF-9276-35FCD6348776}" srcOrd="2" destOrd="0" presId="urn:microsoft.com/office/officeart/2005/8/layout/lProcess2"/>
    <dgm:cxn modelId="{20580E85-3C02-4732-955C-35AC78408360}" type="presParOf" srcId="{253EB1AA-2AC9-4CFF-9276-35FCD6348776}" destId="{45E69554-1715-44D8-A484-CE0CB6802848}" srcOrd="0" destOrd="0" presId="urn:microsoft.com/office/officeart/2005/8/layout/lProcess2"/>
    <dgm:cxn modelId="{BC7E567C-2313-4A39-AB53-320BB93AACF4}" type="presParOf" srcId="{45E69554-1715-44D8-A484-CE0CB6802848}" destId="{8F51B5BE-91DA-4E2C-B79E-11D816CADBB9}" srcOrd="0" destOrd="0" presId="urn:microsoft.com/office/officeart/2005/8/layout/lProcess2"/>
    <dgm:cxn modelId="{D431839E-5870-4FF8-BD75-DD201831B950}" type="presParOf" srcId="{45E69554-1715-44D8-A484-CE0CB6802848}" destId="{672B343E-5588-47ED-94D2-ED92CCB20502}" srcOrd="1" destOrd="0" presId="urn:microsoft.com/office/officeart/2005/8/layout/lProcess2"/>
    <dgm:cxn modelId="{E61B049F-3581-461B-B512-107EFC65CDCF}" type="presParOf" srcId="{45E69554-1715-44D8-A484-CE0CB6802848}" destId="{D4E9F951-AB81-45CB-B40D-CB71A731ECEF}" srcOrd="2" destOrd="0" presId="urn:microsoft.com/office/officeart/2005/8/layout/lProcess2"/>
    <dgm:cxn modelId="{8748EFD1-72EE-4517-B24F-EF829E3DFAAD}" type="presParOf" srcId="{8929E0C8-3046-4A1C-A9A4-41864FE0FA7E}" destId="{1067ECA0-16F8-4D52-88AA-72A3232A03BC}" srcOrd="1" destOrd="0" presId="urn:microsoft.com/office/officeart/2005/8/layout/lProcess2"/>
    <dgm:cxn modelId="{CC06CBAF-B73A-4CF5-9CC3-6575366072AB}" type="presParOf" srcId="{8929E0C8-3046-4A1C-A9A4-41864FE0FA7E}" destId="{8EA726A0-8D1C-49AF-8615-528E7AF00661}" srcOrd="2" destOrd="0" presId="urn:microsoft.com/office/officeart/2005/8/layout/lProcess2"/>
    <dgm:cxn modelId="{19A7628E-A24F-4B1E-9BF1-5EC7EB67EF81}" type="presParOf" srcId="{8EA726A0-8D1C-49AF-8615-528E7AF00661}" destId="{3B7C969A-7505-437E-B065-44DFDF4CD8CF}" srcOrd="0" destOrd="0" presId="urn:microsoft.com/office/officeart/2005/8/layout/lProcess2"/>
    <dgm:cxn modelId="{9D52CAAD-A952-4715-9F64-81C772445884}" type="presParOf" srcId="{8EA726A0-8D1C-49AF-8615-528E7AF00661}" destId="{A877A81B-825D-4365-B3F0-7622B78BB03E}" srcOrd="1" destOrd="0" presId="urn:microsoft.com/office/officeart/2005/8/layout/lProcess2"/>
    <dgm:cxn modelId="{1A07684D-19EE-476C-99C1-8A7C4D27C97A}" type="presParOf" srcId="{8EA726A0-8D1C-49AF-8615-528E7AF00661}" destId="{25E19B73-E227-4CAC-8BBE-D56468EBB9F8}" srcOrd="2" destOrd="0" presId="urn:microsoft.com/office/officeart/2005/8/layout/lProcess2"/>
    <dgm:cxn modelId="{573770A8-5F87-4568-BF45-E9E17EB5675E}" type="presParOf" srcId="{25E19B73-E227-4CAC-8BBE-D56468EBB9F8}" destId="{F2489286-BCCC-4F5A-8BE1-35D683AEA998}" srcOrd="0" destOrd="0" presId="urn:microsoft.com/office/officeart/2005/8/layout/lProcess2"/>
    <dgm:cxn modelId="{76A4DBC9-EA05-4A3F-99E2-5401DB0278B4}" type="presParOf" srcId="{F2489286-BCCC-4F5A-8BE1-35D683AEA998}" destId="{6FF4BA7E-4552-4AA5-8D46-8154A00160A7}" srcOrd="0" destOrd="0" presId="urn:microsoft.com/office/officeart/2005/8/layout/lProcess2"/>
    <dgm:cxn modelId="{7C308DED-354E-498C-88D5-A009EDBE727E}" type="presParOf" srcId="{F2489286-BCCC-4F5A-8BE1-35D683AEA998}" destId="{CDAFA336-B2C0-424D-9DBE-FB0E43D55C27}" srcOrd="1" destOrd="0" presId="urn:microsoft.com/office/officeart/2005/8/layout/lProcess2"/>
    <dgm:cxn modelId="{6382E709-8C6F-42B1-A138-C381729FC5AD}" type="presParOf" srcId="{F2489286-BCCC-4F5A-8BE1-35D683AEA998}" destId="{C459DDEB-D0A4-4125-92EC-8734BB8796CF}" srcOrd="2" destOrd="0" presId="urn:microsoft.com/office/officeart/2005/8/layout/lProcess2"/>
    <dgm:cxn modelId="{99F7EDAC-81A9-42C6-A62F-7BA925FCB2F7}" type="presParOf" srcId="{8929E0C8-3046-4A1C-A9A4-41864FE0FA7E}" destId="{2F9C8E5D-746A-4D6A-961E-06C65ECFFE24}" srcOrd="3" destOrd="0" presId="urn:microsoft.com/office/officeart/2005/8/layout/lProcess2"/>
    <dgm:cxn modelId="{FB3DC229-B28E-4824-B7F3-3B064E09AC9F}" type="presParOf" srcId="{8929E0C8-3046-4A1C-A9A4-41864FE0FA7E}" destId="{1CB93F22-6CAB-469D-B7A7-3B17110F3BCC}" srcOrd="4" destOrd="0" presId="urn:microsoft.com/office/officeart/2005/8/layout/lProcess2"/>
    <dgm:cxn modelId="{6BCFC3C8-E100-4040-9C42-648321997123}" type="presParOf" srcId="{1CB93F22-6CAB-469D-B7A7-3B17110F3BCC}" destId="{66A4D79A-B808-49BE-843D-EB2BE7BD96C6}" srcOrd="0" destOrd="0" presId="urn:microsoft.com/office/officeart/2005/8/layout/lProcess2"/>
    <dgm:cxn modelId="{C4CCEAD7-AEC1-48C9-963F-F20BDD2874BF}" type="presParOf" srcId="{1CB93F22-6CAB-469D-B7A7-3B17110F3BCC}" destId="{711614E0-E87E-4248-8A0C-DE87FDD8F181}" srcOrd="1" destOrd="0" presId="urn:microsoft.com/office/officeart/2005/8/layout/lProcess2"/>
    <dgm:cxn modelId="{5B22996E-08B6-45A6-98B5-EB12B52E6F89}" type="presParOf" srcId="{1CB93F22-6CAB-469D-B7A7-3B17110F3BCC}" destId="{3EB39F92-5DD0-42AC-9529-687EFB1188D7}" srcOrd="2" destOrd="0" presId="urn:microsoft.com/office/officeart/2005/8/layout/lProcess2"/>
    <dgm:cxn modelId="{C537762F-87AC-464B-AAA6-F32BC3B49D99}" type="presParOf" srcId="{3EB39F92-5DD0-42AC-9529-687EFB1188D7}" destId="{FC071CC7-E9A5-4A39-8FEB-A10C380CB8F5}" srcOrd="0" destOrd="0" presId="urn:microsoft.com/office/officeart/2005/8/layout/lProcess2"/>
    <dgm:cxn modelId="{F34F1DE0-3E8A-40B8-9189-D73587AEC589}" type="presParOf" srcId="{FC071CC7-E9A5-4A39-8FEB-A10C380CB8F5}" destId="{ED179E79-9DE7-459B-8F05-1EF941F19EA4}" srcOrd="0" destOrd="0" presId="urn:microsoft.com/office/officeart/2005/8/layout/lProcess2"/>
    <dgm:cxn modelId="{A2B4D6E2-336A-4D8B-96EF-14F15D0420E4}" type="presParOf" srcId="{FC071CC7-E9A5-4A39-8FEB-A10C380CB8F5}" destId="{41E756CC-EDFF-4308-894D-8414E6CBA44A}" srcOrd="1" destOrd="0" presId="urn:microsoft.com/office/officeart/2005/8/layout/lProcess2"/>
    <dgm:cxn modelId="{A545F706-B9FF-40ED-A91F-18484512C677}" type="presParOf" srcId="{FC071CC7-E9A5-4A39-8FEB-A10C380CB8F5}" destId="{6C9737F4-7247-4FF8-8736-F5E91967678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18C6A-EDBF-4D4F-B41D-94B89E965797}">
      <dsp:nvSpPr>
        <dsp:cNvPr id="0" name=""/>
        <dsp:cNvSpPr/>
      </dsp:nvSpPr>
      <dsp:spPr>
        <a:xfrm>
          <a:off x="2599" y="0"/>
          <a:ext cx="3400193" cy="52249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solidFill>
                <a:schemeClr val="tx1"/>
              </a:solidFill>
              <a:latin typeface="Calibri Light" panose="020F0302020204030204"/>
            </a:rPr>
            <a:t>Socio A
</a:t>
          </a:r>
          <a:endParaRPr lang="en-US" sz="2800" b="1" kern="1200" dirty="0">
            <a:solidFill>
              <a:schemeClr val="tx1"/>
            </a:solidFill>
          </a:endParaRPr>
        </a:p>
      </dsp:txBody>
      <dsp:txXfrm>
        <a:off x="2599" y="0"/>
        <a:ext cx="3400193" cy="1567470"/>
      </dsp:txXfrm>
    </dsp:sp>
    <dsp:sp modelId="{8F51B5BE-91DA-4E2C-B79E-11D816CADBB9}">
      <dsp:nvSpPr>
        <dsp:cNvPr id="0" name=""/>
        <dsp:cNvSpPr/>
      </dsp:nvSpPr>
      <dsp:spPr>
        <a:xfrm>
          <a:off x="384686" y="1109080"/>
          <a:ext cx="2720155" cy="2305949"/>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0800" tIns="38100" rIns="50800" bIns="38100" numCol="1" spcCol="1270" anchor="t" anchorCtr="0">
          <a:noAutofit/>
        </a:bodyPr>
        <a:lstStyle/>
        <a:p>
          <a:pPr marL="0" lvl="0" indent="0" algn="l" defTabSz="889000">
            <a:lnSpc>
              <a:spcPct val="90000"/>
            </a:lnSpc>
            <a:spcBef>
              <a:spcPct val="0"/>
            </a:spcBef>
            <a:spcAft>
              <a:spcPct val="35000"/>
            </a:spcAft>
            <a:buNone/>
          </a:pPr>
          <a:r>
            <a:rPr lang="en-US" sz="2000" b="1" kern="1200" dirty="0" err="1">
              <a:solidFill>
                <a:schemeClr val="tx1"/>
              </a:solidFill>
            </a:rPr>
            <a:t>Elementos</a:t>
          </a:r>
          <a:r>
            <a:rPr lang="en-US" sz="2000" b="1" kern="1200" dirty="0">
              <a:solidFill>
                <a:schemeClr val="tx1"/>
              </a:solidFill>
            </a:rPr>
            <a:t> del </a:t>
          </a:r>
          <a:r>
            <a:rPr lang="en-US" sz="2000" b="1" kern="1200" dirty="0" err="1">
              <a:solidFill>
                <a:schemeClr val="tx1"/>
              </a:solidFill>
            </a:rPr>
            <a:t>programa</a:t>
          </a:r>
          <a:r>
            <a:rPr lang="en-US" sz="2000" b="1" kern="1200" dirty="0">
              <a:solidFill>
                <a:schemeClr val="tx1"/>
              </a:solidFill>
            </a:rPr>
            <a:t>
</a:t>
          </a:r>
          <a:r>
            <a:rPr lang="en-US" sz="2000" kern="1200" dirty="0">
              <a:solidFill>
                <a:schemeClr val="tx1"/>
              </a:solidFill>
            </a:rPr>
            <a:t>• EPH y Cambio </a:t>
          </a:r>
          <a:r>
            <a:rPr lang="en-US" sz="2000" kern="1200" dirty="0" err="1">
              <a:solidFill>
                <a:schemeClr val="tx1"/>
              </a:solidFill>
            </a:rPr>
            <a:t>Climático</a:t>
          </a:r>
          <a:endParaRPr lang="en-US" sz="2000" kern="1200" dirty="0">
            <a:solidFill>
              <a:schemeClr val="tx1"/>
            </a:solidFill>
          </a:endParaRPr>
        </a:p>
        <a:p>
          <a:pPr marL="0" lvl="0" indent="0" algn="l" defTabSz="889000">
            <a:lnSpc>
              <a:spcPct val="90000"/>
            </a:lnSpc>
            <a:spcBef>
              <a:spcPct val="0"/>
            </a:spcBef>
            <a:spcAft>
              <a:spcPct val="35000"/>
            </a:spcAft>
            <a:buFont typeface="Arial" panose="020B0604020202020204" pitchFamily="34" charset="0"/>
            <a:buNone/>
          </a:pPr>
          <a:r>
            <a:rPr lang="en-US" sz="2000" kern="1200" dirty="0">
              <a:solidFill>
                <a:schemeClr val="tx1"/>
              </a:solidFill>
            </a:rPr>
            <a:t>• </a:t>
          </a:r>
          <a:r>
            <a:rPr lang="en-US" sz="2000" kern="1200" dirty="0" err="1">
              <a:solidFill>
                <a:schemeClr val="tx1"/>
              </a:solidFill>
            </a:rPr>
            <a:t>Prevención</a:t>
          </a:r>
          <a:r>
            <a:rPr lang="en-US" sz="2000" kern="1200" dirty="0">
              <a:solidFill>
                <a:schemeClr val="tx1"/>
              </a:solidFill>
            </a:rPr>
            <a:t> del </a:t>
          </a:r>
          <a:r>
            <a:rPr lang="en-US" sz="2000" kern="1200" dirty="0" err="1">
              <a:solidFill>
                <a:schemeClr val="tx1"/>
              </a:solidFill>
            </a:rPr>
            <a:t>tabaquismo</a:t>
          </a:r>
          <a:r>
            <a:rPr lang="en-US" sz="2000" kern="1200" dirty="0">
              <a:solidFill>
                <a:schemeClr val="tx1"/>
              </a:solidFill>
            </a:rPr>
            <a:t> </a:t>
          </a:r>
          <a:r>
            <a:rPr lang="en-US" sz="2000" kern="1200" dirty="0" err="1">
              <a:solidFill>
                <a:schemeClr val="tx1"/>
              </a:solidFill>
            </a:rPr>
            <a:t>comercial</a:t>
          </a:r>
          <a:endParaRPr lang="en-US" sz="2000" kern="1200" dirty="0">
            <a:solidFill>
              <a:schemeClr val="tx1"/>
            </a:solidFill>
          </a:endParaRPr>
        </a:p>
        <a:p>
          <a:pPr marL="0" lvl="0" indent="0" algn="l" defTabSz="889000">
            <a:lnSpc>
              <a:spcPct val="90000"/>
            </a:lnSpc>
            <a:spcBef>
              <a:spcPct val="0"/>
            </a:spcBef>
            <a:spcAft>
              <a:spcPct val="35000"/>
            </a:spcAft>
            <a:buFont typeface="Arial" panose="020B0604020202020204" pitchFamily="34" charset="0"/>
            <a:buNone/>
          </a:pPr>
          <a:r>
            <a:rPr lang="en-US" sz="2200" kern="1200" dirty="0">
              <a:solidFill>
                <a:schemeClr val="tx1"/>
              </a:solidFill>
            </a:rPr>
            <a:t>• </a:t>
          </a:r>
          <a:r>
            <a:rPr lang="en-US" sz="2200" kern="1200" dirty="0" err="1">
              <a:solidFill>
                <a:schemeClr val="tx1"/>
              </a:solidFill>
            </a:rPr>
            <a:t>Pozos</a:t>
          </a:r>
          <a:r>
            <a:rPr lang="en-US" sz="2200" kern="1200" dirty="0">
              <a:solidFill>
                <a:schemeClr val="tx1"/>
              </a:solidFill>
            </a:rPr>
            <a:t> </a:t>
          </a:r>
          <a:r>
            <a:rPr lang="en-US" sz="2200" kern="1200" dirty="0" err="1">
              <a:solidFill>
                <a:schemeClr val="tx1"/>
              </a:solidFill>
            </a:rPr>
            <a:t>domésticos</a:t>
          </a:r>
          <a:endParaRPr lang="en-US" sz="2200" kern="1200" dirty="0">
            <a:solidFill>
              <a:schemeClr val="tx1"/>
            </a:solidFill>
          </a:endParaRPr>
        </a:p>
      </dsp:txBody>
      <dsp:txXfrm>
        <a:off x="452225" y="1176619"/>
        <a:ext cx="2585077" cy="2170871"/>
      </dsp:txXfrm>
    </dsp:sp>
    <dsp:sp modelId="{D4E9F951-AB81-45CB-B40D-CB71A731ECEF}">
      <dsp:nvSpPr>
        <dsp:cNvPr id="0" name=""/>
        <dsp:cNvSpPr/>
      </dsp:nvSpPr>
      <dsp:spPr>
        <a:xfrm>
          <a:off x="311079" y="3926191"/>
          <a:ext cx="2720155" cy="1041600"/>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3 </a:t>
          </a:r>
          <a:r>
            <a:rPr lang="en-US" sz="2400" b="1" kern="1200" dirty="0" err="1">
              <a:solidFill>
                <a:schemeClr val="tx1"/>
              </a:solidFill>
            </a:rPr>
            <a:t>Presupuestos</a:t>
          </a:r>
          <a:endParaRPr lang="en-US" sz="2400" b="0" kern="1200" dirty="0">
            <a:solidFill>
              <a:schemeClr val="tx1"/>
            </a:solidFill>
          </a:endParaRPr>
        </a:p>
      </dsp:txBody>
      <dsp:txXfrm>
        <a:off x="341586" y="3956698"/>
        <a:ext cx="2659141" cy="980586"/>
      </dsp:txXfrm>
    </dsp:sp>
    <dsp:sp modelId="{3B7C969A-7505-437E-B065-44DFDF4CD8CF}">
      <dsp:nvSpPr>
        <dsp:cNvPr id="0" name=""/>
        <dsp:cNvSpPr/>
      </dsp:nvSpPr>
      <dsp:spPr>
        <a:xfrm>
          <a:off x="3656516" y="0"/>
          <a:ext cx="3400193" cy="52249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solidFill>
                <a:schemeClr val="tx1"/>
              </a:solidFill>
              <a:latin typeface="Calibri Light" panose="020F0302020204030204"/>
            </a:rPr>
            <a:t>Socio B
</a:t>
          </a:r>
          <a:endParaRPr lang="en-US" sz="2800" b="1" kern="1200" dirty="0">
            <a:solidFill>
              <a:schemeClr val="tx1"/>
            </a:solidFill>
          </a:endParaRPr>
        </a:p>
      </dsp:txBody>
      <dsp:txXfrm>
        <a:off x="3656516" y="0"/>
        <a:ext cx="3400193" cy="1567470"/>
      </dsp:txXfrm>
    </dsp:sp>
    <dsp:sp modelId="{6FF4BA7E-4552-4AA5-8D46-8154A00160A7}">
      <dsp:nvSpPr>
        <dsp:cNvPr id="0" name=""/>
        <dsp:cNvSpPr/>
      </dsp:nvSpPr>
      <dsp:spPr>
        <a:xfrm>
          <a:off x="4089591" y="1143625"/>
          <a:ext cx="2720155" cy="2326521"/>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45720" rIns="60960" bIns="45720" numCol="1" spcCol="1270" anchor="t" anchorCtr="0">
          <a:noAutofit/>
        </a:bodyPr>
        <a:lstStyle/>
        <a:p>
          <a:pPr marL="0" lvl="0" indent="0" algn="l" defTabSz="1066800">
            <a:lnSpc>
              <a:spcPct val="90000"/>
            </a:lnSpc>
            <a:spcBef>
              <a:spcPct val="0"/>
            </a:spcBef>
            <a:spcAft>
              <a:spcPct val="35000"/>
            </a:spcAft>
            <a:buNone/>
          </a:pPr>
          <a:r>
            <a:rPr lang="en-US" sz="2400" b="1" kern="1200" dirty="0" err="1">
              <a:solidFill>
                <a:schemeClr val="tx1"/>
              </a:solidFill>
            </a:rPr>
            <a:t>Elementos</a:t>
          </a:r>
          <a:r>
            <a:rPr lang="en-US" sz="2400" b="1" kern="1200" dirty="0">
              <a:solidFill>
                <a:schemeClr val="tx1"/>
              </a:solidFill>
            </a:rPr>
            <a:t> del </a:t>
          </a:r>
          <a:r>
            <a:rPr lang="en-US" sz="2400" b="1" kern="1200" dirty="0" err="1">
              <a:solidFill>
                <a:schemeClr val="tx1"/>
              </a:solidFill>
            </a:rPr>
            <a:t>programa</a:t>
          </a:r>
          <a:r>
            <a:rPr lang="en-US" sz="2400" b="1" kern="1200" dirty="0">
              <a:solidFill>
                <a:schemeClr val="tx1"/>
              </a:solidFill>
            </a:rPr>
            <a:t>
</a:t>
          </a:r>
          <a:r>
            <a:rPr lang="en-US" sz="2400" b="0" kern="1200" dirty="0">
              <a:solidFill>
                <a:schemeClr val="tx1"/>
              </a:solidFill>
            </a:rPr>
            <a:t>• </a:t>
          </a:r>
          <a:r>
            <a:rPr lang="en-US" sz="2400" b="0" kern="1200" dirty="0" err="1">
              <a:solidFill>
                <a:schemeClr val="tx1"/>
              </a:solidFill>
            </a:rPr>
            <a:t>Infraestructura</a:t>
          </a:r>
          <a:r>
            <a:rPr lang="en-US" sz="2400" b="0" kern="1200" dirty="0">
              <a:solidFill>
                <a:schemeClr val="tx1"/>
              </a:solidFill>
            </a:rPr>
            <a:t> </a:t>
          </a:r>
          <a:endParaRPr lang="en-US" sz="2400" kern="1200" dirty="0">
            <a:solidFill>
              <a:schemeClr val="tx1"/>
            </a:solidFill>
          </a:endParaRPr>
        </a:p>
        <a:p>
          <a:pPr marL="0" lvl="0" indent="0" algn="l" defTabSz="1066800">
            <a:lnSpc>
              <a:spcPct val="90000"/>
            </a:lnSpc>
            <a:spcBef>
              <a:spcPct val="0"/>
            </a:spcBef>
            <a:spcAft>
              <a:spcPct val="35000"/>
            </a:spcAft>
            <a:buNone/>
          </a:pPr>
          <a:r>
            <a:rPr lang="en-US" sz="2400" kern="1200" dirty="0">
              <a:solidFill>
                <a:schemeClr val="tx1"/>
              </a:solidFill>
            </a:rPr>
            <a:t>• </a:t>
          </a:r>
          <a:r>
            <a:rPr lang="en-US" sz="2400" kern="1200" dirty="0" err="1">
              <a:solidFill>
                <a:schemeClr val="tx1"/>
              </a:solidFill>
            </a:rPr>
            <a:t>Salud</a:t>
          </a:r>
          <a:r>
            <a:rPr lang="en-US" sz="2400" kern="1200" dirty="0">
              <a:solidFill>
                <a:schemeClr val="tx1"/>
              </a:solidFill>
            </a:rPr>
            <a:t> </a:t>
          </a:r>
          <a:r>
            <a:rPr lang="en-US" sz="2400" kern="1200" dirty="0" err="1">
              <a:solidFill>
                <a:schemeClr val="tx1"/>
              </a:solidFill>
            </a:rPr>
            <a:t>Adolescente</a:t>
          </a:r>
          <a:r>
            <a:rPr lang="en-US" sz="2400" kern="1200" dirty="0">
              <a:solidFill>
                <a:schemeClr val="tx1"/>
              </a:solidFill>
            </a:rPr>
            <a:t> y Escolar</a:t>
          </a:r>
        </a:p>
      </dsp:txBody>
      <dsp:txXfrm>
        <a:off x="4157732" y="1211766"/>
        <a:ext cx="2583873" cy="2190239"/>
      </dsp:txXfrm>
    </dsp:sp>
    <dsp:sp modelId="{C459DDEB-D0A4-4125-92EC-8734BB8796CF}">
      <dsp:nvSpPr>
        <dsp:cNvPr id="0" name=""/>
        <dsp:cNvSpPr/>
      </dsp:nvSpPr>
      <dsp:spPr>
        <a:xfrm>
          <a:off x="3997841" y="3916566"/>
          <a:ext cx="2720155" cy="103447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2 </a:t>
          </a:r>
          <a:r>
            <a:rPr lang="en-US" sz="2400" b="1" kern="1200" dirty="0" err="1">
              <a:solidFill>
                <a:schemeClr val="tx1"/>
              </a:solidFill>
            </a:rPr>
            <a:t>Presupuestos</a:t>
          </a:r>
          <a:endParaRPr lang="en-US" sz="2400" kern="1200" dirty="0">
            <a:solidFill>
              <a:schemeClr val="tx1"/>
            </a:solidFill>
          </a:endParaRPr>
        </a:p>
      </dsp:txBody>
      <dsp:txXfrm>
        <a:off x="4028140" y="3946865"/>
        <a:ext cx="2659557" cy="973875"/>
      </dsp:txXfrm>
    </dsp:sp>
    <dsp:sp modelId="{66A4D79A-B808-49BE-843D-EB2BE7BD96C6}">
      <dsp:nvSpPr>
        <dsp:cNvPr id="0" name=""/>
        <dsp:cNvSpPr/>
      </dsp:nvSpPr>
      <dsp:spPr>
        <a:xfrm>
          <a:off x="7313016" y="0"/>
          <a:ext cx="3400193" cy="5224902"/>
        </a:xfrm>
        <a:prstGeom prst="roundRect">
          <a:avLst>
            <a:gd name="adj" fmla="val 10000"/>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solidFill>
                <a:schemeClr val="tx1"/>
              </a:solidFill>
              <a:latin typeface="Calibri Light" panose="020F0302020204030204"/>
            </a:rPr>
            <a:t>Socio C
</a:t>
          </a:r>
          <a:endParaRPr lang="en-US" sz="2800" b="1" kern="1200" dirty="0">
            <a:solidFill>
              <a:schemeClr val="tx1"/>
            </a:solidFill>
          </a:endParaRPr>
        </a:p>
      </dsp:txBody>
      <dsp:txXfrm>
        <a:off x="7313016" y="0"/>
        <a:ext cx="3400193" cy="1567470"/>
      </dsp:txXfrm>
    </dsp:sp>
    <dsp:sp modelId="{ED179E79-9DE7-459B-8F05-1EF941F19EA4}">
      <dsp:nvSpPr>
        <dsp:cNvPr id="0" name=""/>
        <dsp:cNvSpPr/>
      </dsp:nvSpPr>
      <dsp:spPr>
        <a:xfrm>
          <a:off x="7632022" y="1151913"/>
          <a:ext cx="2720155" cy="2433546"/>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45720" rIns="60960" bIns="45720" numCol="1" spcCol="1270" anchor="t" anchorCtr="0">
          <a:noAutofit/>
        </a:bodyPr>
        <a:lstStyle/>
        <a:p>
          <a:pPr marL="0" lvl="0" indent="0" algn="l" defTabSz="1066800">
            <a:lnSpc>
              <a:spcPct val="90000"/>
            </a:lnSpc>
            <a:spcBef>
              <a:spcPct val="0"/>
            </a:spcBef>
            <a:spcAft>
              <a:spcPct val="35000"/>
            </a:spcAft>
            <a:buNone/>
          </a:pPr>
          <a:r>
            <a:rPr lang="en-US" sz="2400" b="1" kern="1200" dirty="0" err="1">
              <a:solidFill>
                <a:schemeClr val="tx1"/>
              </a:solidFill>
            </a:rPr>
            <a:t>Elementos</a:t>
          </a:r>
          <a:r>
            <a:rPr lang="en-US" sz="2400" b="1" kern="1200" dirty="0">
              <a:solidFill>
                <a:schemeClr val="tx1"/>
              </a:solidFill>
            </a:rPr>
            <a:t> del </a:t>
          </a:r>
          <a:r>
            <a:rPr lang="en-US" sz="2400" b="1" kern="1200" dirty="0" err="1">
              <a:solidFill>
                <a:schemeClr val="tx1"/>
              </a:solidFill>
            </a:rPr>
            <a:t>programa</a:t>
          </a:r>
          <a:r>
            <a:rPr lang="en-US" sz="2400" b="1" kern="1200" dirty="0">
              <a:solidFill>
                <a:schemeClr val="tx1"/>
              </a:solidFill>
            </a:rPr>
            <a:t>
</a:t>
          </a:r>
          <a:r>
            <a:rPr lang="en-US" sz="2400" b="0" kern="1200" dirty="0">
              <a:solidFill>
                <a:schemeClr val="tx1"/>
              </a:solidFill>
            </a:rPr>
            <a:t>• </a:t>
          </a:r>
          <a:r>
            <a:rPr lang="en-US" sz="2400" kern="1200" dirty="0" err="1">
              <a:solidFill>
                <a:schemeClr val="tx1"/>
              </a:solidFill>
              <a:latin typeface="Calibri Light" panose="020F0302020204030204"/>
            </a:rPr>
            <a:t>Prevención</a:t>
          </a:r>
          <a:r>
            <a:rPr lang="en-US" sz="2400" kern="1200" dirty="0">
              <a:solidFill>
                <a:schemeClr val="tx1"/>
              </a:solidFill>
              <a:latin typeface="Calibri Light" panose="020F0302020204030204"/>
            </a:rPr>
            <a:t> de </a:t>
          </a:r>
          <a:r>
            <a:rPr lang="en-US" sz="2400" kern="1200" dirty="0" err="1">
              <a:solidFill>
                <a:schemeClr val="tx1"/>
              </a:solidFill>
              <a:latin typeface="Calibri Light" panose="020F0302020204030204"/>
            </a:rPr>
            <a:t>enfermedades</a:t>
          </a:r>
          <a:r>
            <a:rPr lang="en-US" sz="2400" kern="1200" dirty="0">
              <a:solidFill>
                <a:schemeClr val="tx1"/>
              </a:solidFill>
              <a:latin typeface="Calibri Light" panose="020F0302020204030204"/>
            </a:rPr>
            <a:t> </a:t>
          </a:r>
          <a:r>
            <a:rPr lang="en-US" sz="2400" kern="1200" dirty="0" err="1">
              <a:solidFill>
                <a:schemeClr val="tx1"/>
              </a:solidFill>
              <a:latin typeface="Calibri Light" panose="020F0302020204030204"/>
            </a:rPr>
            <a:t>transmisibles</a:t>
          </a:r>
          <a:endParaRPr lang="en-US" sz="2400" kern="1200" dirty="0">
            <a:solidFill>
              <a:schemeClr val="tx1"/>
            </a:solidFill>
          </a:endParaRPr>
        </a:p>
      </dsp:txBody>
      <dsp:txXfrm>
        <a:off x="7703298" y="1223189"/>
        <a:ext cx="2577603" cy="2290994"/>
      </dsp:txXfrm>
    </dsp:sp>
    <dsp:sp modelId="{6C9737F4-7247-4FF8-8736-F5E91967678C}">
      <dsp:nvSpPr>
        <dsp:cNvPr id="0" name=""/>
        <dsp:cNvSpPr/>
      </dsp:nvSpPr>
      <dsp:spPr>
        <a:xfrm>
          <a:off x="7653049" y="4014663"/>
          <a:ext cx="2720155" cy="94089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1 </a:t>
          </a:r>
          <a:r>
            <a:rPr lang="en-US" sz="2400" b="1" kern="1200" dirty="0" err="1">
              <a:solidFill>
                <a:schemeClr val="tx1"/>
              </a:solidFill>
            </a:rPr>
            <a:t>presupuesto</a:t>
          </a:r>
          <a:endParaRPr lang="en-US" sz="2400" b="0" kern="1200" dirty="0">
            <a:solidFill>
              <a:schemeClr val="tx1"/>
            </a:solidFill>
          </a:endParaRPr>
        </a:p>
      </dsp:txBody>
      <dsp:txXfrm>
        <a:off x="7680607" y="4042221"/>
        <a:ext cx="2665039" cy="88577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D18653-18CF-47B6-BEF1-CD81B813088B}"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659C7E-B02F-42FF-A2A6-F6307FEEB38B}" type="slidenum">
              <a:rPr lang="en-US" smtClean="0"/>
              <a:t>‹#›</a:t>
            </a:fld>
            <a:endParaRPr lang="en-US"/>
          </a:p>
        </p:txBody>
      </p:sp>
    </p:spTree>
    <p:extLst>
      <p:ext uri="{BB962C8B-B14F-4D97-AF65-F5344CB8AC3E}">
        <p14:creationId xmlns:p14="http://schemas.microsoft.com/office/powerpoint/2010/main" val="256125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659C7E-B02F-42FF-A2A6-F6307FEEB38B}" type="slidenum">
              <a:rPr lang="en-US" smtClean="0"/>
              <a:t>1</a:t>
            </a:fld>
            <a:endParaRPr lang="en-US"/>
          </a:p>
        </p:txBody>
      </p:sp>
    </p:spTree>
    <p:extLst>
      <p:ext uri="{BB962C8B-B14F-4D97-AF65-F5344CB8AC3E}">
        <p14:creationId xmlns:p14="http://schemas.microsoft.com/office/powerpoint/2010/main" val="59911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None/>
              <a:tabLst/>
              <a:defRPr/>
            </a:pPr>
            <a:r>
              <a:rPr lang="en-US" sz="9600">
                <a:solidFill>
                  <a:srgbClr val="000000"/>
                </a:solidFill>
                <a:effectLst/>
                <a:latin typeface="Arial"/>
                <a:cs typeface="Arial"/>
              </a:rPr>
              <a:t>CET1</a:t>
            </a:r>
          </a:p>
          <a:p>
            <a:pPr marL="0" marR="0" lvl="0" indent="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None/>
              <a:tabLst/>
              <a:defRPr/>
            </a:pPr>
            <a:endParaRPr lang="en-US" sz="9600">
              <a:solidFill>
                <a:srgbClr val="000000"/>
              </a:solidFill>
              <a:effectLst/>
              <a:latin typeface="Arial" panose="020B0604020202020204" pitchFamily="34" charset="0"/>
              <a:cs typeface="Times New Roman" panose="02020603050405020304" pitchFamily="18" charset="0"/>
            </a:endParaRP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Closed captioning is available-the links will be dropped in the chat</a:t>
            </a: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This webinar will be recorded</a:t>
            </a: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We are hosting multiple of these webinars and Technical Assistance sessions to assist with application questions</a:t>
            </a: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Questions will be answered at the end of the presentation, or in a follow up email. Feel free to drop questions in the chat</a:t>
            </a: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This funding is for new applicants, currently funded Public Health Equity Grantees do not need to re-apply</a:t>
            </a:r>
          </a:p>
          <a:p>
            <a:pPr marL="171450" marR="0" lvl="0" indent="-171450" algn="l" defTabSz="914400" rtl="0" eaLnBrk="0" fontAlgn="auto" latinLnBrk="0" hangingPunct="0">
              <a:lnSpc>
                <a:spcPct val="170000"/>
              </a:lnSpc>
              <a:spcBef>
                <a:spcPct val="0"/>
              </a:spcBef>
              <a:spcAft>
                <a:spcPts val="0"/>
              </a:spcAft>
              <a:buClr>
                <a:schemeClr val="tx1"/>
              </a:buClr>
              <a:buSzPct val="75000"/>
              <a:buFont typeface="Arial" panose="020B0604020202020204" pitchFamily="34" charset="0"/>
              <a:buChar char="•"/>
              <a:tabLst/>
              <a:defRPr/>
            </a:pPr>
            <a:r>
              <a:rPr lang="en-US" sz="9600">
                <a:solidFill>
                  <a:srgbClr val="000000"/>
                </a:solidFill>
                <a:effectLst/>
                <a:latin typeface="Arial"/>
                <a:cs typeface="Arial"/>
              </a:rPr>
              <a:t>Next slide</a:t>
            </a:r>
            <a:endParaRPr lang="en-US">
              <a:latin typeface="Arial"/>
              <a:cs typeface="Arial"/>
            </a:endParaRPr>
          </a:p>
        </p:txBody>
      </p:sp>
      <p:sp>
        <p:nvSpPr>
          <p:cNvPr id="4" name="Slide Number Placeholder 3"/>
          <p:cNvSpPr>
            <a:spLocks noGrp="1"/>
          </p:cNvSpPr>
          <p:nvPr>
            <p:ph type="sldNum" sz="quarter" idx="5"/>
          </p:nvPr>
        </p:nvSpPr>
        <p:spPr/>
        <p:txBody>
          <a:bodyPr/>
          <a:lstStyle/>
          <a:p>
            <a:fld id="{10659C7E-B02F-42FF-A2A6-F6307FEEB38B}" type="slidenum">
              <a:rPr lang="en-US" smtClean="0"/>
              <a:t>2</a:t>
            </a:fld>
            <a:endParaRPr lang="en-US"/>
          </a:p>
        </p:txBody>
      </p:sp>
    </p:spTree>
    <p:extLst>
      <p:ext uri="{BB962C8B-B14F-4D97-AF65-F5344CB8AC3E}">
        <p14:creationId xmlns:p14="http://schemas.microsoft.com/office/powerpoint/2010/main" val="168077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200">
                <a:effectLst/>
                <a:latin typeface="Calibri"/>
                <a:ea typeface="Calibri" panose="020F0502020204030204" pitchFamily="34" charset="0"/>
                <a:cs typeface="Calibri"/>
              </a:rPr>
              <a:t>CET1</a:t>
            </a:r>
            <a:r>
              <a:rPr lang="en-US">
                <a:latin typeface="Calibri"/>
                <a:ea typeface="Calibri" panose="020F0502020204030204" pitchFamily="34" charset="0"/>
                <a:cs typeface="Calibri"/>
              </a:rPr>
              <a:t> </a:t>
            </a:r>
            <a:endParaRPr lang="en-US" sz="1200">
              <a:effectLst/>
              <a:latin typeface="Calibri"/>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s-MX">
                <a:latin typeface="Calibri"/>
                <a:ea typeface="Calibri" panose="020F0502020204030204" pitchFamily="34" charset="0"/>
                <a:cs typeface="Calibri"/>
              </a:rPr>
              <a:t>Veamos la agenda para el </a:t>
            </a:r>
            <a:r>
              <a:rPr lang="es-MX" err="1">
                <a:latin typeface="Calibri"/>
                <a:ea typeface="Calibri" panose="020F0502020204030204" pitchFamily="34" charset="0"/>
                <a:cs typeface="Calibri"/>
              </a:rPr>
              <a:t>dia</a:t>
            </a:r>
            <a:r>
              <a:rPr lang="es-MX">
                <a:latin typeface="Calibri"/>
                <a:ea typeface="Calibri" panose="020F0502020204030204" pitchFamily="34" charset="0"/>
                <a:cs typeface="Calibri"/>
              </a:rPr>
              <a:t>.  Estaremos compartiendo sobre las diferentes partes de esta oportunidad de financiamiento </a:t>
            </a:r>
            <a:endParaRPr lang="es-MX" sz="1200">
              <a:effectLst/>
              <a:latin typeface="Calibri"/>
              <a:ea typeface="Calibri" panose="020F0502020204030204" pitchFamily="34" charset="0"/>
              <a:cs typeface="Calibri"/>
            </a:endParaRPr>
          </a:p>
          <a:p>
            <a:pPr marL="800100" lvl="1" indent="-342900">
              <a:lnSpc>
                <a:spcPct val="107000"/>
              </a:lnSpc>
              <a:spcAft>
                <a:spcPts val="800"/>
              </a:spcAft>
              <a:buFont typeface="Symbol" panose="05050102010706020507" pitchFamily="18" charset="2"/>
              <a:buChar char=""/>
              <a:tabLst>
                <a:tab pos="457200" algn="l"/>
              </a:tabLst>
            </a:pPr>
            <a:r>
              <a:rPr lang="es-MX">
                <a:latin typeface="Calibri"/>
                <a:ea typeface="Calibri" panose="020F0502020204030204" pitchFamily="34" charset="0"/>
                <a:cs typeface="Calibri"/>
              </a:rPr>
              <a:t>Quien somos</a:t>
            </a:r>
            <a:endParaRPr lang="es-MX" sz="1200">
              <a:effectLst/>
              <a:latin typeface="Calibri"/>
              <a:ea typeface="Calibri" panose="020F0502020204030204" pitchFamily="34" charset="0"/>
              <a:cs typeface="Calibri"/>
            </a:endParaRPr>
          </a:p>
          <a:p>
            <a:pPr marL="800100" lvl="1" indent="-342900">
              <a:lnSpc>
                <a:spcPct val="107000"/>
              </a:lnSpc>
              <a:spcAft>
                <a:spcPts val="800"/>
              </a:spcAft>
              <a:buFont typeface="Symbol" panose="05050102010706020507" pitchFamily="18" charset="2"/>
              <a:buChar char=""/>
              <a:tabLst>
                <a:tab pos="457200" algn="l"/>
              </a:tabLst>
            </a:pPr>
            <a:r>
              <a:rPr lang="es-MX">
                <a:latin typeface="Calibri"/>
                <a:ea typeface="Calibri" panose="020F0502020204030204" pitchFamily="34" charset="0"/>
                <a:cs typeface="Calibri"/>
              </a:rPr>
              <a:t>Quien puede aplicar</a:t>
            </a:r>
          </a:p>
          <a:p>
            <a:pPr marL="800100" lvl="1" indent="-342900">
              <a:lnSpc>
                <a:spcPct val="107000"/>
              </a:lnSpc>
              <a:spcAft>
                <a:spcPts val="800"/>
              </a:spcAft>
              <a:buFont typeface="Symbol" panose="05050102010706020507" pitchFamily="18" charset="2"/>
              <a:buChar char=""/>
              <a:tabLst>
                <a:tab pos="457200" algn="l"/>
              </a:tabLst>
            </a:pPr>
            <a:r>
              <a:rPr lang="es-MX">
                <a:latin typeface="Calibri"/>
                <a:ea typeface="Calibri" panose="020F0502020204030204" pitchFamily="34" charset="0"/>
                <a:cs typeface="Calibri"/>
              </a:rPr>
              <a:t>Cuales programas serán financiados y cuanta financiación hay disponible </a:t>
            </a:r>
            <a:endParaRPr lang="es-MX" sz="1200">
              <a:effectLst/>
              <a:latin typeface="Calibri"/>
              <a:ea typeface="Calibri" panose="020F0502020204030204" pitchFamily="34" charset="0"/>
              <a:cs typeface="Calibri"/>
            </a:endParaRPr>
          </a:p>
          <a:p>
            <a:pPr marL="800100" lvl="1" indent="-342900">
              <a:lnSpc>
                <a:spcPct val="107000"/>
              </a:lnSpc>
              <a:spcAft>
                <a:spcPts val="800"/>
              </a:spcAft>
              <a:buFont typeface="Symbol" panose="05050102010706020507" pitchFamily="18" charset="2"/>
              <a:buChar char=""/>
              <a:tabLst>
                <a:tab pos="457200" algn="l"/>
              </a:tabLst>
            </a:pPr>
            <a:r>
              <a:rPr lang="es-MX">
                <a:latin typeface="Calibri"/>
                <a:ea typeface="Calibri" panose="020F0502020204030204" pitchFamily="34" charset="0"/>
                <a:cs typeface="Calibri"/>
              </a:rPr>
              <a:t>Navegaremos por el sitio web para la solicitud, y veremos los recursos para ayudarle a solicitar</a:t>
            </a:r>
            <a:endParaRPr lang="es-MX" sz="1200">
              <a:effectLst/>
              <a:latin typeface="Calibri"/>
              <a:ea typeface="Calibri" panose="020F0502020204030204" pitchFamily="34" charset="0"/>
              <a:cs typeface="Calibri"/>
            </a:endParaRPr>
          </a:p>
          <a:p>
            <a:pPr marL="800100" lvl="1" indent="-342900">
              <a:lnSpc>
                <a:spcPct val="107000"/>
              </a:lnSpc>
              <a:spcAft>
                <a:spcPts val="800"/>
              </a:spcAft>
              <a:buFont typeface="Symbol" panose="05050102010706020507" pitchFamily="18" charset="2"/>
              <a:buChar char=""/>
              <a:tabLst>
                <a:tab pos="457200" algn="l"/>
              </a:tabLst>
            </a:pPr>
            <a:r>
              <a:rPr lang="es-MX">
                <a:latin typeface="Calibri"/>
                <a:ea typeface="Calibri" panose="020F0502020204030204" pitchFamily="34" charset="0"/>
                <a:cs typeface="Calibri"/>
              </a:rPr>
              <a:t>Lo mas emocionante es que puede aplicar para varios programas con solo una solicitud</a:t>
            </a:r>
            <a:endParaRPr lang="es-MX" sz="1200">
              <a:effectLst/>
              <a:latin typeface="Calibri"/>
              <a:ea typeface="Calibri" panose="020F0502020204030204" pitchFamily="34" charset="0"/>
              <a:cs typeface="Calibri"/>
            </a:endParaRPr>
          </a:p>
          <a:p>
            <a:pPr marL="800100" lvl="1" indent="-342900">
              <a:lnSpc>
                <a:spcPct val="107000"/>
              </a:lnSpc>
              <a:spcAft>
                <a:spcPts val="800"/>
              </a:spcAft>
              <a:buFont typeface="Symbol" panose="05050102010706020507" pitchFamily="18" charset="2"/>
              <a:buChar char=""/>
              <a:tabLst>
                <a:tab pos="457200" algn="l"/>
              </a:tabLst>
            </a:pPr>
            <a:r>
              <a:rPr lang="es-MX">
                <a:solidFill>
                  <a:srgbClr val="000000"/>
                </a:solidFill>
                <a:latin typeface="Arial"/>
                <a:cs typeface="Arial"/>
              </a:rPr>
              <a:t>Nos quedaremos 30 minutos adicionales después de la sesión para preguntas-. Si no alcanzamos a responder a su pregunta, la añadiremos a nuestra guia con preguntas frecuentes que estamos preparando para usted. </a:t>
            </a:r>
            <a:endParaRPr lang="es-MX" sz="1200">
              <a:solidFill>
                <a:srgbClr val="000000"/>
              </a:solidFill>
              <a:effectLst/>
              <a:latin typeface="Calibri"/>
              <a:cs typeface="Calibri"/>
            </a:endParaRPr>
          </a:p>
          <a:p>
            <a:pPr marL="342900" indent="-342900">
              <a:lnSpc>
                <a:spcPct val="107000"/>
              </a:lnSpc>
              <a:spcAft>
                <a:spcPts val="800"/>
              </a:spcAft>
              <a:buFont typeface="Symbol" panose="05050102010706020507" pitchFamily="18" charset="2"/>
              <a:buChar char=""/>
              <a:tabLst>
                <a:tab pos="457200" algn="l"/>
              </a:tabLst>
            </a:pPr>
            <a:r>
              <a:rPr lang="en-US">
                <a:solidFill>
                  <a:srgbClr val="000000"/>
                </a:solidFill>
                <a:latin typeface="Calibri"/>
                <a:ea typeface="Calibri" panose="020F0502020204030204" pitchFamily="34" charset="0"/>
                <a:cs typeface="Calibri"/>
              </a:rPr>
              <a:t>Next slide</a:t>
            </a:r>
            <a:endParaRPr lang="en-US" sz="1200">
              <a:solidFill>
                <a:srgbClr val="000000"/>
              </a:solidFill>
              <a:effectLst/>
              <a:latin typeface="Calibri"/>
              <a:ea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fld id="{10659C7E-B02F-42FF-A2A6-F6307FEEB38B}" type="slidenum">
              <a:rPr lang="en-US" smtClean="0"/>
              <a:t>3</a:t>
            </a:fld>
            <a:endParaRPr lang="en-US"/>
          </a:p>
        </p:txBody>
      </p:sp>
    </p:spTree>
    <p:extLst>
      <p:ext uri="{BB962C8B-B14F-4D97-AF65-F5344CB8AC3E}">
        <p14:creationId xmlns:p14="http://schemas.microsoft.com/office/powerpoint/2010/main" val="245753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659C7E-B02F-42FF-A2A6-F6307FEEB38B}" type="slidenum">
              <a:rPr lang="en-US" smtClean="0"/>
              <a:t>7</a:t>
            </a:fld>
            <a:endParaRPr lang="en-US"/>
          </a:p>
        </p:txBody>
      </p:sp>
    </p:spTree>
    <p:extLst>
      <p:ext uri="{BB962C8B-B14F-4D97-AF65-F5344CB8AC3E}">
        <p14:creationId xmlns:p14="http://schemas.microsoft.com/office/powerpoint/2010/main" val="30119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s-ES" noProof="0"/>
              <a:t> </a:t>
            </a:r>
          </a:p>
          <a:p>
            <a:pPr marL="171450" indent="-171450">
              <a:buFont typeface="Arial"/>
              <a:buChar char="•"/>
              <a:defRPr/>
            </a:pPr>
            <a:r>
              <a:rPr lang="es-ES" noProof="0"/>
              <a:t>Dado que esta es </a:t>
            </a:r>
            <a:r>
              <a:rPr lang="es-ES"/>
              <a:t>una</a:t>
            </a:r>
            <a:r>
              <a:rPr lang="es-ES" noProof="0"/>
              <a:t> subvención del estado, requerimos publicarla en la plataforma de </a:t>
            </a:r>
            <a:r>
              <a:rPr lang="es-ES" noProof="0" err="1"/>
              <a:t>OregonBuys</a:t>
            </a:r>
            <a:r>
              <a:rPr lang="es-ES" noProof="0"/>
              <a:t>  </a:t>
            </a:r>
            <a:endParaRPr lang="es-ES" noProof="0">
              <a:cs typeface="Calibri"/>
            </a:endParaRPr>
          </a:p>
          <a:p>
            <a:pPr marL="171450" indent="-171450">
              <a:buFont typeface="Arial"/>
              <a:buChar char="•"/>
              <a:defRPr/>
            </a:pPr>
            <a:r>
              <a:rPr lang="es-ES" noProof="0"/>
              <a:t>Aunque no es necesario que solicite POR MEDIO de </a:t>
            </a:r>
            <a:r>
              <a:rPr lang="es-ES" noProof="0" err="1"/>
              <a:t>OregonBuys</a:t>
            </a:r>
            <a:r>
              <a:rPr lang="es-ES" noProof="0"/>
              <a:t>, si tiene que tener una cuenta CON ellos, ya que al registrase, le genera un numero de </a:t>
            </a:r>
            <a:r>
              <a:rPr lang="es-ES" noProof="0" err="1"/>
              <a:t>Vendor</a:t>
            </a:r>
            <a:r>
              <a:rPr lang="es-ES" noProof="0"/>
              <a:t> , cual necesitara para la petición</a:t>
            </a:r>
            <a:endParaRPr lang="es-ES" noProof="0">
              <a:cs typeface="Calibri"/>
            </a:endParaRPr>
          </a:p>
          <a:p>
            <a:pPr marL="171450" indent="-171450">
              <a:buFont typeface="Arial"/>
              <a:buChar char="•"/>
              <a:defRPr/>
            </a:pPr>
            <a:r>
              <a:rPr lang="es-ES" noProof="0"/>
              <a:t>Diapositivas con instrucciones de como registrarse a </a:t>
            </a:r>
            <a:r>
              <a:rPr lang="es-ES" noProof="0" err="1"/>
              <a:t>OregonBuys</a:t>
            </a:r>
            <a:r>
              <a:rPr lang="es-ES" noProof="0"/>
              <a:t> También están disponibles en nuestra página de solicitud</a:t>
            </a:r>
            <a:endParaRPr lang="es-ES" noProof="0">
              <a:cs typeface="Calibri"/>
            </a:endParaRPr>
          </a:p>
          <a:p>
            <a:pPr marL="171450" indent="-171450">
              <a:buFont typeface="Arial"/>
              <a:buChar char="•"/>
            </a:pPr>
            <a:r>
              <a:rPr lang="es-ES" noProof="0"/>
              <a:t>La solicitud requiere adjuntos conteniendo formulario de presupuesto de la solicitud y una plantilla del plan de trabajo</a:t>
            </a:r>
            <a:endParaRPr lang="es-ES" noProof="0">
              <a:cs typeface="Calibri"/>
            </a:endParaRPr>
          </a:p>
          <a:p>
            <a:pPr marL="171450" indent="-171450">
              <a:buFont typeface="Arial"/>
              <a:buChar char="•"/>
            </a:pPr>
            <a:r>
              <a:rPr lang="es-ES" noProof="0"/>
              <a:t>También se requieren 2 cartas de apoyo-una plantilla para estas cartas esta disponible en la pagina</a:t>
            </a:r>
            <a:endParaRPr lang="es-ES" noProof="0">
              <a:cs typeface="Calibri"/>
            </a:endParaRPr>
          </a:p>
          <a:p>
            <a:pPr marL="171450" indent="-171450">
              <a:buFont typeface="Arial"/>
              <a:buChar char="•"/>
            </a:pPr>
            <a:r>
              <a:rPr lang="es-ES" noProof="0"/>
              <a:t>Para solicitar, necesita someterla en línea, por medio de nuestra página web para este RFGA </a:t>
            </a:r>
            <a:endParaRPr lang="es-ES" noProof="0">
              <a:cs typeface="Calibri"/>
            </a:endParaRPr>
          </a:p>
          <a:p>
            <a:pPr marL="171450" indent="-171450">
              <a:buFont typeface="Arial"/>
              <a:buChar char="•"/>
            </a:pPr>
            <a:r>
              <a:rPr lang="es-ES" noProof="0"/>
              <a:t>La solicitud está disponible para imprimir si gusta</a:t>
            </a:r>
            <a:r>
              <a:rPr lang="es-ES"/>
              <a:t>,</a:t>
            </a:r>
            <a:r>
              <a:rPr lang="es-ES" noProof="0"/>
              <a:t> para vista previa, pero su solicitud actual, necesita ser electrónica por medio del enlace en nuestra pagina web</a:t>
            </a:r>
            <a:endParaRPr lang="es-ES" noProof="0">
              <a:cs typeface="Calibri" panose="020F0502020204030204"/>
            </a:endParaRPr>
          </a:p>
          <a:p>
            <a:pPr marL="171450" indent="-171450">
              <a:buFont typeface="Arial"/>
              <a:buChar char="•"/>
            </a:pPr>
            <a:r>
              <a:rPr lang="en-US"/>
              <a:t>Un aviso: la </a:t>
            </a:r>
            <a:r>
              <a:rPr lang="en-US" err="1"/>
              <a:t>solicitud</a:t>
            </a:r>
            <a:r>
              <a:rPr lang="en-US"/>
              <a:t> no se </a:t>
            </a:r>
            <a:r>
              <a:rPr lang="en-US" err="1"/>
              <a:t>guarda</a:t>
            </a:r>
            <a:r>
              <a:rPr lang="en-US"/>
              <a:t> </a:t>
            </a:r>
            <a:r>
              <a:rPr lang="en-US" err="1"/>
              <a:t>en</a:t>
            </a:r>
            <a:r>
              <a:rPr lang="en-US"/>
              <a:t> </a:t>
            </a:r>
            <a:r>
              <a:rPr lang="en-US" err="1"/>
              <a:t>partes</a:t>
            </a:r>
            <a:r>
              <a:rPr lang="en-US"/>
              <a:t>, </a:t>
            </a:r>
            <a:r>
              <a:rPr lang="en-US" err="1"/>
              <a:t>tiene</a:t>
            </a:r>
            <a:r>
              <a:rPr lang="en-US"/>
              <a:t> que ser </a:t>
            </a:r>
            <a:r>
              <a:rPr lang="en-US" err="1"/>
              <a:t>entregada</a:t>
            </a:r>
            <a:r>
              <a:rPr lang="en-US"/>
              <a:t> </a:t>
            </a:r>
            <a:r>
              <a:rPr lang="en-US" err="1"/>
              <a:t>toda</a:t>
            </a:r>
            <a:r>
              <a:rPr lang="en-US"/>
              <a:t> </a:t>
            </a:r>
            <a:r>
              <a:rPr lang="en-US" err="1"/>
              <a:t>completa</a:t>
            </a:r>
            <a:endParaRPr lang="es-ES">
              <a:cs typeface="Calibri" panose="020F0502020204030204"/>
            </a:endParaRPr>
          </a:p>
          <a:p>
            <a:pPr marL="171450" indent="-171450">
              <a:buFont typeface="Arial"/>
              <a:buChar char="•"/>
            </a:pPr>
            <a:r>
              <a:rPr lang="es-ES" noProof="0">
                <a:cs typeface="Calibri" panose="020F0502020204030204"/>
              </a:rPr>
              <a:t>Next </a:t>
            </a:r>
            <a:r>
              <a:rPr lang="es-ES" noProof="0" err="1">
                <a:cs typeface="Calibri" panose="020F0502020204030204"/>
              </a:rPr>
              <a:t>slide</a:t>
            </a:r>
            <a:endParaRPr lang="es-ES" noProof="0">
              <a:cs typeface="Calibri" panose="020F0502020204030204"/>
            </a:endParaRPr>
          </a:p>
        </p:txBody>
      </p:sp>
      <p:sp>
        <p:nvSpPr>
          <p:cNvPr id="4" name="Slide Number Placeholder 3"/>
          <p:cNvSpPr>
            <a:spLocks noGrp="1"/>
          </p:cNvSpPr>
          <p:nvPr>
            <p:ph type="sldNum" sz="quarter" idx="5"/>
          </p:nvPr>
        </p:nvSpPr>
        <p:spPr/>
        <p:txBody>
          <a:bodyPr/>
          <a:lstStyle/>
          <a:p>
            <a:fld id="{10659C7E-B02F-42FF-A2A6-F6307FEEB38B}" type="slidenum">
              <a:rPr lang="en-US" smtClean="0"/>
              <a:t>12</a:t>
            </a:fld>
            <a:endParaRPr lang="en-US"/>
          </a:p>
        </p:txBody>
      </p:sp>
    </p:spTree>
    <p:extLst>
      <p:ext uri="{BB962C8B-B14F-4D97-AF65-F5344CB8AC3E}">
        <p14:creationId xmlns:p14="http://schemas.microsoft.com/office/powerpoint/2010/main" val="1292807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B227-9CB2-3D85-32EC-748478B81E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6FD24F-0F77-6CD5-38F5-6E04ACA46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31DD22-A5FB-2674-9971-7EB590E82D34}"/>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6480C7FF-F21C-404F-3DEB-B20D0E77A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08114-8227-315B-26DA-510B698303FD}"/>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385115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47A7-0683-DEDB-5438-5EC490D795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F9504C-E2D4-F2A4-A6E3-800B584A2D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D1551-92C2-B2BE-339D-0F87FC300121}"/>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1725A3A3-40EA-1325-3445-EED031815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C5A94-78D1-B16A-AB08-206C446D78AC}"/>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295693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B4287-17CA-A8AF-FC95-DB01743B27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81FDE4-CFBB-A820-09FB-A7DABF00B5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E5BDD-7F47-CA0F-615E-AA0196659297}"/>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47F9A3C2-7907-1B66-D2CC-959173950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F7D35-E040-CD65-C0B3-726F32F85ED1}"/>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193490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C1088-7CCF-C6DA-7C94-D07789F740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1E1E0-BF85-81DA-BE7B-05E823FC0C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76C89-90BC-2C45-A6A4-C7BF8B3A5613}"/>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FFC738A9-85ED-D391-0159-D696995EA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C9D61-5A28-D72F-12A5-B7D24DF3A4AE}"/>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57542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B9DC-6787-5826-E69C-C21E97448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2E97F6-F25E-5CAF-865A-EE262CA10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BF949-C0D7-02C8-75D4-7C5081A9D031}"/>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EE74774F-8450-7680-7A49-A338433C7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A85D7-8E6C-B360-F0FC-0F5D7AD59009}"/>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290764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851F1-806E-7759-48C7-95B1BC5B2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5CBA97-C1BA-5D34-716C-DD7C2AB19D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CE2609-FED7-BB35-7455-FFF9E068D6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6C4ABA-D63F-7AA2-0AF1-56A3E4A84CEA}"/>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6" name="Footer Placeholder 5">
            <a:extLst>
              <a:ext uri="{FF2B5EF4-FFF2-40B4-BE49-F238E27FC236}">
                <a16:creationId xmlns:a16="http://schemas.microsoft.com/office/drawing/2014/main" id="{A3956954-E418-79AD-75CE-0B1462AA26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B2BB2-B242-DC9C-F485-2E89B5386F47}"/>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124444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CC39-9598-D2EB-DC74-77418ECF6A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169F9B-A962-EB99-3970-55FDFE0CB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C9AF6E-6D6E-350D-AFEB-A12E2866C1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6540C8-5550-B3E1-75A0-BC97854636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27C23-E5AC-70A2-A9FB-77443972A6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95827-93B8-F099-7EB5-F86C276366FE}"/>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8" name="Footer Placeholder 7">
            <a:extLst>
              <a:ext uri="{FF2B5EF4-FFF2-40B4-BE49-F238E27FC236}">
                <a16:creationId xmlns:a16="http://schemas.microsoft.com/office/drawing/2014/main" id="{418052DA-D2C7-782F-2334-002996ABD8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E97B21-3438-38DE-AA3D-96BCC8CDD7AF}"/>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380713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E73A-E4A3-1AAC-4B59-2501C0FBD6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8ED835-FC2E-6F84-9D9E-1D194AE040A9}"/>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4" name="Footer Placeholder 3">
            <a:extLst>
              <a:ext uri="{FF2B5EF4-FFF2-40B4-BE49-F238E27FC236}">
                <a16:creationId xmlns:a16="http://schemas.microsoft.com/office/drawing/2014/main" id="{5B08395C-12A5-F926-40C9-121C9D036D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7BAD00-75D6-D262-D447-96F5A66F006C}"/>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113792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A27D57-8C7D-3E14-1870-C3F86DE5AABF}"/>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3" name="Footer Placeholder 2">
            <a:extLst>
              <a:ext uri="{FF2B5EF4-FFF2-40B4-BE49-F238E27FC236}">
                <a16:creationId xmlns:a16="http://schemas.microsoft.com/office/drawing/2014/main" id="{59EE39ED-E4AE-2F4D-591B-E8BD83F83A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5718DA-458B-1912-B426-97BEA7E5253B}"/>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423524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37B4E-6C84-F749-B724-5EEF92649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03E0F3-5F69-CA81-3BC9-B092E51FBB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5694B0-AC1B-8AE1-DF20-C9BC30CAC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7E8B25-2FE3-433C-5963-E9F524B27FAF}"/>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6" name="Footer Placeholder 5">
            <a:extLst>
              <a:ext uri="{FF2B5EF4-FFF2-40B4-BE49-F238E27FC236}">
                <a16:creationId xmlns:a16="http://schemas.microsoft.com/office/drawing/2014/main" id="{8FDD5FF9-10A6-B12F-79E5-3BB212DA3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EBA8C7-AFD3-5915-450A-5D96F797B13F}"/>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344338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0CAB-4EE6-CD26-5D34-A5A739233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FA82D7-A451-2655-352E-4D2E8DD9E6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58840B-0ED5-D79B-1AEF-DFDEC9845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F0E74F-FA1A-D56F-3193-297C595B0404}"/>
              </a:ext>
            </a:extLst>
          </p:cNvPr>
          <p:cNvSpPr>
            <a:spLocks noGrp="1"/>
          </p:cNvSpPr>
          <p:nvPr>
            <p:ph type="dt" sz="half" idx="10"/>
          </p:nvPr>
        </p:nvSpPr>
        <p:spPr/>
        <p:txBody>
          <a:bodyPr/>
          <a:lstStyle/>
          <a:p>
            <a:fld id="{614A8437-0794-4656-B8A7-052915AF60D1}" type="datetimeFigureOut">
              <a:rPr lang="en-US" smtClean="0"/>
              <a:t>12/4/2023</a:t>
            </a:fld>
            <a:endParaRPr lang="en-US"/>
          </a:p>
        </p:txBody>
      </p:sp>
      <p:sp>
        <p:nvSpPr>
          <p:cNvPr id="6" name="Footer Placeholder 5">
            <a:extLst>
              <a:ext uri="{FF2B5EF4-FFF2-40B4-BE49-F238E27FC236}">
                <a16:creationId xmlns:a16="http://schemas.microsoft.com/office/drawing/2014/main" id="{D1B1A578-60A2-B445-5C05-A0119C5FB8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D476A6-CE7A-9D0F-44A4-D183C26DE7F0}"/>
              </a:ext>
            </a:extLst>
          </p:cNvPr>
          <p:cNvSpPr>
            <a:spLocks noGrp="1"/>
          </p:cNvSpPr>
          <p:nvPr>
            <p:ph type="sldNum" sz="quarter" idx="12"/>
          </p:nvPr>
        </p:nvSpPr>
        <p:spPr/>
        <p:txBody>
          <a:bodyPr/>
          <a:lstStyle/>
          <a:p>
            <a:fld id="{EB75859E-6A25-473D-A113-1F7BED11DE65}" type="slidenum">
              <a:rPr lang="en-US" smtClean="0"/>
              <a:t>‹#›</a:t>
            </a:fld>
            <a:endParaRPr lang="en-US"/>
          </a:p>
        </p:txBody>
      </p:sp>
    </p:spTree>
    <p:extLst>
      <p:ext uri="{BB962C8B-B14F-4D97-AF65-F5344CB8AC3E}">
        <p14:creationId xmlns:p14="http://schemas.microsoft.com/office/powerpoint/2010/main" val="353815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69D1A5-EFF4-957E-6ACE-3436CFD07A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BA855C-8623-E4CD-D2E9-AFDC09FC18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FE84-6BDC-BA23-3BC1-C9F05B1556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A8437-0794-4656-B8A7-052915AF60D1}" type="datetimeFigureOut">
              <a:rPr lang="en-US" smtClean="0"/>
              <a:t>12/4/2023</a:t>
            </a:fld>
            <a:endParaRPr lang="en-US"/>
          </a:p>
        </p:txBody>
      </p:sp>
      <p:sp>
        <p:nvSpPr>
          <p:cNvPr id="5" name="Footer Placeholder 4">
            <a:extLst>
              <a:ext uri="{FF2B5EF4-FFF2-40B4-BE49-F238E27FC236}">
                <a16:creationId xmlns:a16="http://schemas.microsoft.com/office/drawing/2014/main" id="{24321C98-93B6-6C62-03F0-869841731E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0D221B-9D57-9557-6ABF-42335ED4D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859E-6A25-473D-A113-1F7BED11DE65}" type="slidenum">
              <a:rPr lang="en-US" smtClean="0"/>
              <a:t>‹#›</a:t>
            </a:fld>
            <a:endParaRPr lang="en-US"/>
          </a:p>
        </p:txBody>
      </p:sp>
    </p:spTree>
    <p:extLst>
      <p:ext uri="{BB962C8B-B14F-4D97-AF65-F5344CB8AC3E}">
        <p14:creationId xmlns:p14="http://schemas.microsoft.com/office/powerpoint/2010/main" val="265474234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publicdomainpictures.net/view-image.php?image=70677&amp;picture=cartoon-eyes&amp;large=1"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ixabay.com/en/fusca-herbi-car-old-car-old-cars-809022/"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www.oregon.gov/oha/PH/ABOUT/MODCET%20CBO%20Documents/CBO%20Collab%20Fiscal%20Guidance-%202023-25%20RFGA%20-%20October%202023%20Final%20Draft.pdf" TargetMode="External"/><Relationship Id="rId2" Type="http://schemas.openxmlformats.org/officeDocument/2006/relationships/hyperlink" Target="https://www.oregon.gov/oha/PH/ABOUT/Pages/CBO.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1A94-C908-9876-CA19-D0A6EE6BC0C9}"/>
              </a:ext>
            </a:extLst>
          </p:cNvPr>
          <p:cNvSpPr>
            <a:spLocks noGrp="1"/>
          </p:cNvSpPr>
          <p:nvPr>
            <p:ph type="title"/>
          </p:nvPr>
        </p:nvSpPr>
        <p:spPr>
          <a:xfrm>
            <a:off x="0" y="-1"/>
            <a:ext cx="12192000" cy="2311685"/>
          </a:xfrm>
          <a:noFill/>
        </p:spPr>
        <p:txBody>
          <a:bodyPr/>
          <a:lstStyle/>
          <a:p>
            <a:pPr algn="ctr"/>
            <a:br>
              <a:rPr lang="es-ES" b="1" dirty="0">
                <a:solidFill>
                  <a:schemeClr val="tx1"/>
                </a:solidFill>
              </a:rPr>
            </a:br>
            <a:r>
              <a:rPr lang="es-ES" b="1" dirty="0">
                <a:solidFill>
                  <a:schemeClr val="tx1"/>
                </a:solidFill>
              </a:rPr>
              <a:t>Bienvenidos Organizaciones Comunitarias! </a:t>
            </a:r>
          </a:p>
        </p:txBody>
      </p:sp>
      <p:sp>
        <p:nvSpPr>
          <p:cNvPr id="3" name="Content Placeholder 2">
            <a:extLst>
              <a:ext uri="{FF2B5EF4-FFF2-40B4-BE49-F238E27FC236}">
                <a16:creationId xmlns:a16="http://schemas.microsoft.com/office/drawing/2014/main" id="{328A2DA7-C418-FBD7-CA58-8D4E171A013F}"/>
              </a:ext>
            </a:extLst>
          </p:cNvPr>
          <p:cNvSpPr>
            <a:spLocks noGrp="1"/>
          </p:cNvSpPr>
          <p:nvPr>
            <p:ph idx="1"/>
          </p:nvPr>
        </p:nvSpPr>
        <p:spPr>
          <a:xfrm>
            <a:off x="0" y="2311685"/>
            <a:ext cx="12192000" cy="4546315"/>
          </a:xfrm>
          <a:noFill/>
        </p:spPr>
        <p:txBody>
          <a:bodyPr vert="horz" lIns="91440" tIns="45720" rIns="91440" bIns="45720" rtlCol="0" anchor="t">
            <a:normAutofit/>
          </a:bodyPr>
          <a:lstStyle/>
          <a:p>
            <a:pPr marL="0" indent="0" algn="ctr">
              <a:buNone/>
            </a:pPr>
            <a:endParaRPr lang="es-ES" sz="2400" dirty="0">
              <a:solidFill>
                <a:schemeClr val="tx1"/>
              </a:solidFill>
            </a:endParaRPr>
          </a:p>
          <a:p>
            <a:pPr marL="0" indent="0" algn="ctr">
              <a:buNone/>
            </a:pPr>
            <a:r>
              <a:rPr lang="es-ES" sz="3200" b="1" dirty="0">
                <a:solidFill>
                  <a:schemeClr val="tx1"/>
                </a:solidFill>
              </a:rPr>
              <a:t>Por favor, </a:t>
            </a:r>
            <a:r>
              <a:rPr lang="es-ES" sz="3200" b="1" dirty="0">
                <a:solidFill>
                  <a:schemeClr val="tx1"/>
                </a:solidFill>
                <a:latin typeface="Verdana"/>
                <a:ea typeface="Verdana"/>
                <a:cs typeface="Calibri"/>
              </a:rPr>
              <a:t>escriba en</a:t>
            </a:r>
            <a:r>
              <a:rPr lang="es-ES" sz="3200" b="1" dirty="0">
                <a:solidFill>
                  <a:schemeClr val="tx1"/>
                </a:solidFill>
              </a:rPr>
              <a:t> el chat:</a:t>
            </a:r>
            <a:endParaRPr lang="es-ES" sz="3200" dirty="0">
              <a:solidFill>
                <a:schemeClr val="tx1"/>
              </a:solidFill>
            </a:endParaRPr>
          </a:p>
          <a:p>
            <a:pPr lvl="8">
              <a:buSzPct val="90000"/>
              <a:buFont typeface="Arial" panose="020B0604020202020204" pitchFamily="34" charset="0"/>
              <a:buChar char="•"/>
            </a:pPr>
            <a:r>
              <a:rPr lang="es-ES" sz="3200" dirty="0">
                <a:solidFill>
                  <a:schemeClr val="tx1"/>
                </a:solidFill>
              </a:rPr>
              <a:t>Su nombre y pronombre/s </a:t>
            </a:r>
          </a:p>
          <a:p>
            <a:pPr lvl="8">
              <a:buSzPct val="90000"/>
              <a:buFont typeface="Arial" panose="020B0604020202020204" pitchFamily="34" charset="0"/>
              <a:buChar char="•"/>
            </a:pPr>
            <a:r>
              <a:rPr lang="es-ES" sz="3200" dirty="0">
                <a:solidFill>
                  <a:schemeClr val="tx1"/>
                </a:solidFill>
                <a:ea typeface="Verdana"/>
                <a:cs typeface="Calibri"/>
              </a:rPr>
              <a:t>Nombre de su organización </a:t>
            </a:r>
          </a:p>
        </p:txBody>
      </p:sp>
      <p:pic>
        <p:nvPicPr>
          <p:cNvPr id="4" name="Picture 3" descr="People Waving Images - Free Download on Freepik">
            <a:extLst>
              <a:ext uri="{FF2B5EF4-FFF2-40B4-BE49-F238E27FC236}">
                <a16:creationId xmlns:a16="http://schemas.microsoft.com/office/drawing/2014/main" id="{3910D2ED-206A-E607-58B1-5F72660FDC14}"/>
              </a:ext>
            </a:extLst>
          </p:cNvPr>
          <p:cNvPicPr>
            <a:picLocks noChangeAspect="1"/>
          </p:cNvPicPr>
          <p:nvPr/>
        </p:nvPicPr>
        <p:blipFill>
          <a:blip r:embed="rId3"/>
          <a:stretch>
            <a:fillRect/>
          </a:stretch>
        </p:blipFill>
        <p:spPr>
          <a:xfrm>
            <a:off x="253795" y="2601247"/>
            <a:ext cx="2995151" cy="2995151"/>
          </a:xfrm>
          <a:prstGeom prst="rect">
            <a:avLst/>
          </a:prstGeom>
        </p:spPr>
      </p:pic>
    </p:spTree>
    <p:extLst>
      <p:ext uri="{BB962C8B-B14F-4D97-AF65-F5344CB8AC3E}">
        <p14:creationId xmlns:p14="http://schemas.microsoft.com/office/powerpoint/2010/main" val="387959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33906CC-E3C7-EED8-E0F9-DCC055BA870C}"/>
              </a:ext>
            </a:extLst>
          </p:cNvPr>
          <p:cNvSpPr>
            <a:spLocks noGrp="1"/>
          </p:cNvSpPr>
          <p:nvPr>
            <p:ph type="title"/>
          </p:nvPr>
        </p:nvSpPr>
        <p:spPr>
          <a:xfrm>
            <a:off x="6194716" y="739978"/>
            <a:ext cx="5334930" cy="3004145"/>
          </a:xfrm>
        </p:spPr>
        <p:txBody>
          <a:bodyPr vert="horz" lIns="91440" tIns="45720" rIns="91440" bIns="45720" rtlCol="0" anchor="b">
            <a:normAutofit fontScale="90000"/>
          </a:bodyPr>
          <a:lstStyle/>
          <a:p>
            <a:pPr algn="ctr"/>
            <a:r>
              <a:rPr lang="es-ES" sz="6000" dirty="0"/>
              <a:t>Todo lo relacionado con los presupuestos
</a:t>
            </a:r>
            <a:endParaRPr lang="en-US" sz="6000" dirty="0"/>
          </a:p>
        </p:txBody>
      </p:sp>
      <p:sp>
        <p:nvSpPr>
          <p:cNvPr id="14" name="Freeform: Shape 13">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7" name="Picture 6" descr="Budgeting Graphics, Designs &amp; Templates | GraphicRiver">
            <a:extLst>
              <a:ext uri="{FF2B5EF4-FFF2-40B4-BE49-F238E27FC236}">
                <a16:creationId xmlns:a16="http://schemas.microsoft.com/office/drawing/2014/main" id="{27D6B378-009E-F94E-731E-9044F9E2B371}"/>
              </a:ext>
            </a:extLst>
          </p:cNvPr>
          <p:cNvPicPr>
            <a:picLocks noChangeAspect="1"/>
          </p:cNvPicPr>
          <p:nvPr/>
        </p:nvPicPr>
        <p:blipFill rotWithShape="1">
          <a:blip r:embed="rId2"/>
          <a:srcRect l="15541" r="17685" b="-2"/>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4" name="Freeform: Shape 23">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67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7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E42D-61A1-432C-A3E6-427197163592}"/>
              </a:ext>
            </a:extLst>
          </p:cNvPr>
          <p:cNvSpPr>
            <a:spLocks noGrp="1"/>
          </p:cNvSpPr>
          <p:nvPr>
            <p:ph type="title"/>
          </p:nvPr>
        </p:nvSpPr>
        <p:spPr/>
        <p:txBody>
          <a:bodyPr/>
          <a:lstStyle/>
          <a:p>
            <a:r>
              <a:rPr lang="es-ES" b="1" dirty="0"/>
              <a:t>Importancia de un buen presupuesto
</a:t>
            </a:r>
            <a:endParaRPr lang="en-US" b="1" dirty="0"/>
          </a:p>
        </p:txBody>
      </p:sp>
      <p:sp>
        <p:nvSpPr>
          <p:cNvPr id="3" name="Content Placeholder 2">
            <a:extLst>
              <a:ext uri="{FF2B5EF4-FFF2-40B4-BE49-F238E27FC236}">
                <a16:creationId xmlns:a16="http://schemas.microsoft.com/office/drawing/2014/main" id="{055E7205-E925-413F-995F-88ACA7BB789F}"/>
              </a:ext>
            </a:extLst>
          </p:cNvPr>
          <p:cNvSpPr>
            <a:spLocks noGrp="1"/>
          </p:cNvSpPr>
          <p:nvPr>
            <p:ph idx="1"/>
          </p:nvPr>
        </p:nvSpPr>
        <p:spPr/>
        <p:txBody>
          <a:bodyPr vert="horz" lIns="91440" tIns="45720" rIns="91440" bIns="45720" rtlCol="0" anchor="t">
            <a:normAutofit/>
          </a:bodyPr>
          <a:lstStyle/>
          <a:p>
            <a:r>
              <a:rPr lang="es-ES" dirty="0">
                <a:solidFill>
                  <a:srgbClr val="3B3B3B"/>
                </a:solidFill>
              </a:rPr>
              <a:t>Un presupuesto es un plan que escribes para decidir cómo gastarás tu dinero</a:t>
            </a:r>
            <a:endParaRPr lang="en-US" b="0" i="0" dirty="0">
              <a:solidFill>
                <a:srgbClr val="3B3B3B"/>
              </a:solidFill>
              <a:effectLst/>
            </a:endParaRPr>
          </a:p>
          <a:p>
            <a:r>
              <a:rPr lang="en-US" dirty="0">
                <a:solidFill>
                  <a:srgbClr val="3B3B3B"/>
                </a:solidFill>
              </a:rPr>
              <a:t>Los </a:t>
            </a:r>
            <a:r>
              <a:rPr lang="en-US" dirty="0" err="1">
                <a:solidFill>
                  <a:srgbClr val="3B3B3B"/>
                </a:solidFill>
              </a:rPr>
              <a:t>presupuestos</a:t>
            </a:r>
            <a:r>
              <a:rPr lang="en-US" dirty="0">
                <a:solidFill>
                  <a:srgbClr val="3B3B3B"/>
                </a:solidFill>
              </a:rPr>
              <a:t> son </a:t>
            </a:r>
          </a:p>
          <a:p>
            <a:pPr marL="0" indent="0">
              <a:buNone/>
            </a:pPr>
            <a:r>
              <a:rPr lang="en-US" dirty="0">
                <a:solidFill>
                  <a:srgbClr val="3B3B3B"/>
                </a:solidFill>
              </a:rPr>
              <a:t>        Flexible
        </a:t>
            </a:r>
            <a:r>
              <a:rPr lang="en-US" dirty="0" err="1">
                <a:solidFill>
                  <a:srgbClr val="3B3B3B"/>
                </a:solidFill>
              </a:rPr>
              <a:t>Herramienta</a:t>
            </a:r>
            <a:r>
              <a:rPr lang="en-US" dirty="0">
                <a:solidFill>
                  <a:srgbClr val="3B3B3B"/>
                </a:solidFill>
              </a:rPr>
              <a:t> o </a:t>
            </a:r>
            <a:r>
              <a:rPr lang="en-US" dirty="0" err="1">
                <a:solidFill>
                  <a:srgbClr val="3B3B3B"/>
                </a:solidFill>
              </a:rPr>
              <a:t>guía</a:t>
            </a:r>
            <a:r>
              <a:rPr lang="en-US" dirty="0">
                <a:solidFill>
                  <a:srgbClr val="3B3B3B"/>
                </a:solidFill>
              </a:rPr>
              <a:t>
</a:t>
            </a:r>
            <a:endParaRPr lang="en-US" dirty="0"/>
          </a:p>
          <a:p>
            <a:r>
              <a:rPr lang="es-ES" dirty="0"/>
              <a:t>Ayuda con el monitoreo mensual</a:t>
            </a:r>
            <a:endParaRPr lang="en-US" dirty="0"/>
          </a:p>
          <a:p>
            <a:endParaRPr lang="en-US" sz="2400" b="0" i="0" dirty="0">
              <a:solidFill>
                <a:srgbClr val="3B3B3B"/>
              </a:solidFill>
              <a:effectLst/>
              <a:latin typeface="arial" panose="020B0604020202020204" pitchFamily="34" charset="0"/>
            </a:endParaRPr>
          </a:p>
          <a:p>
            <a:endParaRPr lang="en-US" sz="2400" dirty="0"/>
          </a:p>
        </p:txBody>
      </p:sp>
    </p:spTree>
    <p:extLst>
      <p:ext uri="{BB962C8B-B14F-4D97-AF65-F5344CB8AC3E}">
        <p14:creationId xmlns:p14="http://schemas.microsoft.com/office/powerpoint/2010/main" val="457782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119A-9FAD-7F4E-7C05-E21EACCBA7B2}"/>
              </a:ext>
            </a:extLst>
          </p:cNvPr>
          <p:cNvSpPr>
            <a:spLocks noGrp="1"/>
          </p:cNvSpPr>
          <p:nvPr>
            <p:ph type="title"/>
          </p:nvPr>
        </p:nvSpPr>
        <p:spPr>
          <a:xfrm>
            <a:off x="807395" y="532429"/>
            <a:ext cx="10496145" cy="1109187"/>
          </a:xfrm>
          <a:ln/>
        </p:spPr>
        <p:style>
          <a:lnRef idx="2">
            <a:schemeClr val="dk1"/>
          </a:lnRef>
          <a:fillRef idx="1">
            <a:schemeClr val="lt1"/>
          </a:fillRef>
          <a:effectRef idx="0">
            <a:schemeClr val="dk1"/>
          </a:effectRef>
          <a:fontRef idx="minor">
            <a:schemeClr val="dk1"/>
          </a:fontRef>
        </p:style>
        <p:txBody>
          <a:bodyPr>
            <a:normAutofit fontScale="90000"/>
          </a:bodyPr>
          <a:lstStyle/>
          <a:p>
            <a:pPr>
              <a:lnSpc>
                <a:spcPct val="200000"/>
              </a:lnSpc>
            </a:pPr>
            <a:r>
              <a:rPr lang="es-ES" sz="3200" b="1" dirty="0">
                <a:solidFill>
                  <a:schemeClr val="tx1"/>
                </a:solidFill>
                <a:ea typeface="+mj-lt"/>
                <a:cs typeface="+mj-lt"/>
              </a:rPr>
              <a:t> </a:t>
            </a:r>
            <a:r>
              <a:rPr lang="es-ES" b="1" dirty="0">
                <a:solidFill>
                  <a:schemeClr val="tx1"/>
                </a:solidFill>
                <a:ea typeface="+mj-lt"/>
                <a:cs typeface="+mj-lt"/>
              </a:rPr>
              <a:t>Preparación de un presupuesto informado</a:t>
            </a:r>
            <a:endParaRPr lang="es-ES" b="1" dirty="0">
              <a:solidFill>
                <a:schemeClr val="tx1"/>
              </a:solidFill>
              <a:ea typeface="Verdana"/>
            </a:endParaRPr>
          </a:p>
        </p:txBody>
      </p:sp>
      <p:sp>
        <p:nvSpPr>
          <p:cNvPr id="3" name="Content Placeholder 2">
            <a:extLst>
              <a:ext uri="{FF2B5EF4-FFF2-40B4-BE49-F238E27FC236}">
                <a16:creationId xmlns:a16="http://schemas.microsoft.com/office/drawing/2014/main" id="{38D0BE72-2DC3-A9D1-1B43-063622502C5D}"/>
              </a:ext>
            </a:extLst>
          </p:cNvPr>
          <p:cNvSpPr>
            <a:spLocks noGrp="1"/>
          </p:cNvSpPr>
          <p:nvPr>
            <p:ph sz="half" idx="1"/>
          </p:nvPr>
        </p:nvSpPr>
        <p:spPr>
          <a:xfrm>
            <a:off x="1324303" y="2011317"/>
            <a:ext cx="4172607" cy="4130836"/>
          </a:xfrm>
          <a:solidFill>
            <a:schemeClr val="bg1"/>
          </a:solidFill>
        </p:spPr>
        <p:txBody>
          <a:bodyPr vert="horz" lIns="91440" tIns="45720" rIns="91440" bIns="45720" rtlCol="0" anchor="t">
            <a:normAutofit fontScale="92500" lnSpcReduction="20000"/>
          </a:bodyPr>
          <a:lstStyle/>
          <a:p>
            <a:pPr marL="0" indent="0">
              <a:buClr>
                <a:schemeClr val="tx1"/>
              </a:buClr>
              <a:buNone/>
            </a:pPr>
            <a:r>
              <a:rPr lang="en-US" sz="3200" b="1" dirty="0"/>
              <a:t>Lo que </a:t>
            </a:r>
            <a:r>
              <a:rPr lang="en-US" sz="3200" b="1" dirty="0" err="1"/>
              <a:t>necesitas</a:t>
            </a:r>
            <a:r>
              <a:rPr lang="en-US" sz="3200" b="1" dirty="0"/>
              <a:t> 
</a:t>
            </a:r>
          </a:p>
          <a:p>
            <a:pPr>
              <a:buClr>
                <a:schemeClr val="tx1"/>
              </a:buClr>
            </a:pPr>
            <a:r>
              <a:rPr lang="en-US" dirty="0"/>
              <a:t>Metas</a:t>
            </a:r>
            <a:endParaRPr lang="en-US" dirty="0">
              <a:solidFill>
                <a:schemeClr val="tx1"/>
              </a:solidFill>
            </a:endParaRPr>
          </a:p>
          <a:p>
            <a:pPr>
              <a:buClr>
                <a:schemeClr val="tx1"/>
              </a:buClr>
            </a:pPr>
            <a:r>
              <a:rPr lang="en-US" dirty="0"/>
              <a:t>Plan de </a:t>
            </a:r>
            <a:r>
              <a:rPr lang="en-US" dirty="0" err="1"/>
              <a:t>trabajo</a:t>
            </a:r>
            <a:r>
              <a:rPr lang="en-US" dirty="0"/>
              <a:t>
</a:t>
            </a:r>
            <a:r>
              <a:rPr lang="en-US" dirty="0" err="1"/>
              <a:t>Narrativa</a:t>
            </a:r>
            <a:endParaRPr lang="en-US" dirty="0">
              <a:solidFill>
                <a:schemeClr val="tx1"/>
              </a:solidFill>
            </a:endParaRPr>
          </a:p>
          <a:p>
            <a:pPr>
              <a:buClr>
                <a:schemeClr val="tx1"/>
              </a:buClr>
            </a:pPr>
            <a:r>
              <a:rPr lang="en-US" dirty="0"/>
              <a:t>Plantilla de </a:t>
            </a:r>
            <a:r>
              <a:rPr lang="en-US" dirty="0" err="1"/>
              <a:t>presupuesto</a:t>
            </a:r>
            <a:r>
              <a:rPr lang="en-US" dirty="0"/>
              <a:t>
</a:t>
            </a:r>
            <a:r>
              <a:rPr lang="pt-BR" dirty="0"/>
              <a:t>Importe(s) de elementos de programa
</a:t>
            </a:r>
            <a:r>
              <a:rPr lang="es-ES" dirty="0"/>
              <a:t>Total de la carta de adjudicación </a:t>
            </a:r>
            <a:endParaRPr lang="en-US" dirty="0">
              <a:solidFill>
                <a:schemeClr val="tx1"/>
              </a:solidFill>
            </a:endParaRPr>
          </a:p>
          <a:p>
            <a:pPr>
              <a:buClr>
                <a:schemeClr val="tx1"/>
              </a:buClr>
            </a:pPr>
            <a:endParaRPr lang="en-US" sz="2000" dirty="0">
              <a:solidFill>
                <a:schemeClr val="tx1"/>
              </a:solidFill>
            </a:endParaRPr>
          </a:p>
          <a:p>
            <a:pPr marL="0" indent="0" algn="ctr">
              <a:buClr>
                <a:schemeClr val="tx1"/>
              </a:buClr>
              <a:buNone/>
            </a:pPr>
            <a:endParaRPr lang="en-US" dirty="0">
              <a:solidFill>
                <a:schemeClr val="tx1"/>
              </a:solidFill>
            </a:endParaRPr>
          </a:p>
          <a:p>
            <a:pPr marL="0" indent="0" algn="ctr">
              <a:buClr>
                <a:schemeClr val="tx1"/>
              </a:buClr>
              <a:buNone/>
            </a:pPr>
            <a:endParaRPr lang="en-US" dirty="0">
              <a:solidFill>
                <a:schemeClr val="tx1"/>
              </a:solidFill>
            </a:endParaRPr>
          </a:p>
        </p:txBody>
      </p:sp>
      <p:sp>
        <p:nvSpPr>
          <p:cNvPr id="15" name="Content Placeholder 2">
            <a:extLst>
              <a:ext uri="{FF2B5EF4-FFF2-40B4-BE49-F238E27FC236}">
                <a16:creationId xmlns:a16="http://schemas.microsoft.com/office/drawing/2014/main" id="{219977A1-8937-144D-B2E8-D536750A2961}"/>
              </a:ext>
            </a:extLst>
          </p:cNvPr>
          <p:cNvSpPr txBox="1">
            <a:spLocks/>
          </p:cNvSpPr>
          <p:nvPr/>
        </p:nvSpPr>
        <p:spPr>
          <a:xfrm>
            <a:off x="6860186" y="5778631"/>
            <a:ext cx="2382923" cy="713933"/>
          </a:xfrm>
          <a:prstGeom prst="rect">
            <a:avLst/>
          </a:prstGeom>
          <a:solidFill>
            <a:schemeClr val="bg1"/>
          </a:solidFill>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buClr>
                <a:schemeClr val="tx1"/>
              </a:buClr>
              <a:buFont typeface="Arial" panose="020B0604020202020204" pitchFamily="34" charset="0"/>
              <a:buChar char="•"/>
            </a:pPr>
            <a:endParaRPr lang="es-ES" sz="2000">
              <a:solidFill>
                <a:schemeClr val="tx1"/>
              </a:solidFill>
            </a:endParaRPr>
          </a:p>
        </p:txBody>
      </p:sp>
    </p:spTree>
    <p:extLst>
      <p:ext uri="{BB962C8B-B14F-4D97-AF65-F5344CB8AC3E}">
        <p14:creationId xmlns:p14="http://schemas.microsoft.com/office/powerpoint/2010/main" val="370237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E53B13-43B4-080E-41CC-BCD69BC2A984}"/>
              </a:ext>
            </a:extLst>
          </p:cNvPr>
          <p:cNvSpPr>
            <a:spLocks noGrp="1"/>
          </p:cNvSpPr>
          <p:nvPr>
            <p:ph type="title"/>
          </p:nvPr>
        </p:nvSpPr>
        <p:spPr/>
        <p:txBody>
          <a:bodyPr/>
          <a:lstStyle/>
          <a:p>
            <a:r>
              <a:rPr lang="en-US" dirty="0"/>
              <a:t>¿</a:t>
            </a:r>
            <a:r>
              <a:rPr lang="en-US" dirty="0" err="1"/>
              <a:t>Cómo</a:t>
            </a:r>
            <a:r>
              <a:rPr lang="en-US" dirty="0"/>
              <a:t> </a:t>
            </a:r>
            <a:r>
              <a:rPr lang="en-US" dirty="0" err="1"/>
              <a:t>empiezo</a:t>
            </a:r>
            <a:r>
              <a:rPr lang="en-US" dirty="0"/>
              <a:t>?</a:t>
            </a:r>
          </a:p>
        </p:txBody>
      </p:sp>
      <p:sp>
        <p:nvSpPr>
          <p:cNvPr id="7" name="Content Placeholder 6">
            <a:extLst>
              <a:ext uri="{FF2B5EF4-FFF2-40B4-BE49-F238E27FC236}">
                <a16:creationId xmlns:a16="http://schemas.microsoft.com/office/drawing/2014/main" id="{755C00E9-EB87-8118-84C2-40C5D9BB46B5}"/>
              </a:ext>
            </a:extLst>
          </p:cNvPr>
          <p:cNvSpPr>
            <a:spLocks noGrp="1"/>
          </p:cNvSpPr>
          <p:nvPr>
            <p:ph sz="half" idx="1"/>
          </p:nvPr>
        </p:nvSpPr>
        <p:spPr/>
        <p:txBody>
          <a:bodyPr/>
          <a:lstStyle/>
          <a:p>
            <a:r>
              <a:rPr lang="es-ES" dirty="0"/>
              <a:t>Toma el plan de trabajo</a:t>
            </a:r>
          </a:p>
          <a:p>
            <a:endParaRPr lang="en-US" dirty="0"/>
          </a:p>
          <a:p>
            <a:r>
              <a:rPr lang="es-ES" dirty="0"/>
              <a:t>¿Qué se necesita para lograr mis metas?</a:t>
            </a:r>
          </a:p>
          <a:p>
            <a:endParaRPr lang="en-US" dirty="0"/>
          </a:p>
          <a:p>
            <a:r>
              <a:rPr lang="en-US" dirty="0"/>
              <a:t>¡</a:t>
            </a:r>
            <a:r>
              <a:rPr lang="en-US" dirty="0" err="1"/>
              <a:t>Cuenta</a:t>
            </a:r>
            <a:r>
              <a:rPr lang="en-US" dirty="0"/>
              <a:t> </a:t>
            </a:r>
            <a:r>
              <a:rPr lang="en-US" dirty="0" err="1"/>
              <a:t>tu</a:t>
            </a:r>
            <a:r>
              <a:rPr lang="en-US" dirty="0"/>
              <a:t> </a:t>
            </a:r>
            <a:r>
              <a:rPr lang="en-US" dirty="0" err="1"/>
              <a:t>historia</a:t>
            </a:r>
            <a:r>
              <a:rPr lang="en-US" dirty="0"/>
              <a:t>!</a:t>
            </a:r>
          </a:p>
        </p:txBody>
      </p:sp>
      <p:pic>
        <p:nvPicPr>
          <p:cNvPr id="10" name="Picture 9" descr="Diagram">
            <a:extLst>
              <a:ext uri="{FF2B5EF4-FFF2-40B4-BE49-F238E27FC236}">
                <a16:creationId xmlns:a16="http://schemas.microsoft.com/office/drawing/2014/main" id="{D49E01B6-4E74-C349-370A-7A191E1FF895}"/>
              </a:ext>
              <a:ext uri="{C183D7F6-B498-43B3-948B-1728B52AA6E4}">
                <adec:decorative xmlns:adec="http://schemas.microsoft.com/office/drawing/2017/decorative" val="0"/>
              </a:ext>
            </a:extLst>
          </p:cNvPr>
          <p:cNvPicPr>
            <a:picLocks noChangeAspect="1"/>
          </p:cNvPicPr>
          <p:nvPr/>
        </p:nvPicPr>
        <p:blipFill rotWithShape="1">
          <a:blip r:embed="rId2"/>
          <a:srcRect l="4469" r="5546"/>
          <a:stretch/>
        </p:blipFill>
        <p:spPr>
          <a:xfrm>
            <a:off x="7675658" y="2093976"/>
            <a:ext cx="3941064" cy="4096512"/>
          </a:xfrm>
          <a:prstGeom prst="rect">
            <a:avLst/>
          </a:prstGeom>
        </p:spPr>
      </p:pic>
    </p:spTree>
    <p:extLst>
      <p:ext uri="{BB962C8B-B14F-4D97-AF65-F5344CB8AC3E}">
        <p14:creationId xmlns:p14="http://schemas.microsoft.com/office/powerpoint/2010/main" val="302787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037AE2-C8CE-6F7F-69FC-E33AF5699EBA}"/>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 La </a:t>
            </a:r>
            <a:r>
              <a:rPr lang="en-US" sz="5400" dirty="0" err="1"/>
              <a:t>Narrativa</a:t>
            </a:r>
            <a:r>
              <a:rPr lang="en-US" sz="5400" dirty="0"/>
              <a:t> del </a:t>
            </a:r>
            <a:r>
              <a:rPr lang="en-US" sz="5400" dirty="0" err="1"/>
              <a:t>Presupuesto</a:t>
            </a:r>
            <a:endParaRPr lang="en-US" sz="5400" dirty="0"/>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7BCCF9-8D3D-D3E3-69E9-31A884900BDC}"/>
              </a:ext>
            </a:extLst>
          </p:cNvPr>
          <p:cNvSpPr>
            <a:spLocks noGrp="1"/>
          </p:cNvSpPr>
          <p:nvPr>
            <p:ph sz="half" idx="1"/>
          </p:nvPr>
        </p:nvSpPr>
        <p:spPr>
          <a:xfrm>
            <a:off x="572493" y="1665736"/>
            <a:ext cx="7045390" cy="4537042"/>
          </a:xfrm>
        </p:spPr>
        <p:txBody>
          <a:bodyPr vert="horz" lIns="91440" tIns="45720" rIns="91440" bIns="45720" rtlCol="0" anchor="t">
            <a:noAutofit/>
          </a:bodyPr>
          <a:lstStyle/>
          <a:p>
            <a:pPr marL="0"/>
            <a:r>
              <a:rPr lang="es-ES" b="1" dirty="0"/>
              <a:t>El lenguaje o la historia del dinero para las actividades del programa 
Incluye una descripción de los gastos basada en su plan de trabajo</a:t>
            </a:r>
            <a:endParaRPr lang="en-US" b="1" dirty="0">
              <a:cs typeface="Calibri"/>
            </a:endParaRPr>
          </a:p>
          <a:p>
            <a:pPr marL="0"/>
            <a:endParaRPr lang="en-US" b="1" dirty="0">
              <a:cs typeface="Calibri"/>
            </a:endParaRPr>
          </a:p>
          <a:p>
            <a:pPr marL="457200" lvl="1"/>
            <a:endParaRPr lang="en-US" sz="1700" dirty="0"/>
          </a:p>
        </p:txBody>
      </p:sp>
      <p:pic>
        <p:nvPicPr>
          <p:cNvPr id="5" name="Picture 4" descr="How to Write a Story: (Read-Aloud Book, Learn to Read and Write): Messner,  Kate, Siegel, Mark: 9781452156668: Amazon.com: Books">
            <a:extLst>
              <a:ext uri="{FF2B5EF4-FFF2-40B4-BE49-F238E27FC236}">
                <a16:creationId xmlns:a16="http://schemas.microsoft.com/office/drawing/2014/main" id="{0C338C4F-F44E-28D2-D36D-5A0BDCE6A316}"/>
              </a:ext>
            </a:extLst>
          </p:cNvPr>
          <p:cNvPicPr>
            <a:picLocks noChangeAspect="1"/>
          </p:cNvPicPr>
          <p:nvPr/>
        </p:nvPicPr>
        <p:blipFill rotWithShape="1">
          <a:blip r:embed="rId2"/>
          <a:srcRect l="4469" r="5546"/>
          <a:stretch/>
        </p:blipFill>
        <p:spPr>
          <a:xfrm>
            <a:off x="7700239" y="1934203"/>
            <a:ext cx="4260612" cy="4465221"/>
          </a:xfrm>
          <a:prstGeom prst="rect">
            <a:avLst/>
          </a:prstGeom>
        </p:spPr>
      </p:pic>
      <p:sp>
        <p:nvSpPr>
          <p:cNvPr id="4" name="TextBox 3">
            <a:extLst>
              <a:ext uri="{FF2B5EF4-FFF2-40B4-BE49-F238E27FC236}">
                <a16:creationId xmlns:a16="http://schemas.microsoft.com/office/drawing/2014/main" id="{8D98B452-8BE0-091C-7B81-FAB37C52AE80}"/>
              </a:ext>
            </a:extLst>
          </p:cNvPr>
          <p:cNvSpPr txBox="1"/>
          <p:nvPr/>
        </p:nvSpPr>
        <p:spPr>
          <a:xfrm>
            <a:off x="1861984" y="3644081"/>
            <a:ext cx="4996016"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buChar char="•"/>
            </a:pPr>
            <a:r>
              <a:rPr lang="es-ES" sz="2200" b="1" dirty="0">
                <a:ea typeface="Arial"/>
                <a:cs typeface="Arial"/>
              </a:rPr>
              <a:t>Utiliza la plantilla de presupuesto para guiarse
</a:t>
            </a:r>
            <a:r>
              <a:rPr lang="es-ES" sz="2200" dirty="0">
                <a:ea typeface="Arial"/>
                <a:cs typeface="Arial"/>
              </a:rPr>
              <a:t>Salarios y beneficios complementarios
Suministros de oficina
Otro
Contratos
Equipo
Viajar
Tasa indirecta</a:t>
            </a:r>
            <a:endParaRPr lang="en-US" dirty="0">
              <a:cs typeface="Arial"/>
            </a:endParaRPr>
          </a:p>
        </p:txBody>
      </p:sp>
    </p:spTree>
    <p:extLst>
      <p:ext uri="{BB962C8B-B14F-4D97-AF65-F5344CB8AC3E}">
        <p14:creationId xmlns:p14="http://schemas.microsoft.com/office/powerpoint/2010/main" val="284721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CC26-C41D-7290-D09D-1972C97C9A2B}"/>
              </a:ext>
            </a:extLst>
          </p:cNvPr>
          <p:cNvSpPr>
            <a:spLocks noGrp="1"/>
          </p:cNvSpPr>
          <p:nvPr>
            <p:ph type="ctrTitle"/>
          </p:nvPr>
        </p:nvSpPr>
        <p:spPr>
          <a:xfrm>
            <a:off x="638881" y="417576"/>
            <a:ext cx="10909640" cy="1249394"/>
          </a:xfrm>
        </p:spPr>
        <p:txBody>
          <a:bodyPr vert="horz" lIns="91440" tIns="45720" rIns="91440" bIns="45720" rtlCol="0" anchor="ctr">
            <a:normAutofit fontScale="90000"/>
          </a:bodyPr>
          <a:lstStyle/>
          <a:p>
            <a:r>
              <a:rPr lang="en-US" sz="6600" dirty="0" err="1"/>
              <a:t>Narrativas</a:t>
            </a:r>
            <a:r>
              <a:rPr lang="en-US" sz="6600" dirty="0"/>
              <a:t>
</a:t>
            </a:r>
            <a:endParaRPr lang="en-US" sz="6600" kern="1200" dirty="0">
              <a:latin typeface="+mj-lt"/>
              <a:ea typeface="+mj-ea"/>
              <a:cs typeface="+mj-cs"/>
            </a:endParaRPr>
          </a:p>
        </p:txBody>
      </p:sp>
      <p:sp>
        <p:nvSpPr>
          <p:cNvPr id="3" name="Subtitle 2">
            <a:extLst>
              <a:ext uri="{FF2B5EF4-FFF2-40B4-BE49-F238E27FC236}">
                <a16:creationId xmlns:a16="http://schemas.microsoft.com/office/drawing/2014/main" id="{2A49AB8B-1556-E328-A644-B01469DEDE29}"/>
              </a:ext>
            </a:extLst>
          </p:cNvPr>
          <p:cNvSpPr>
            <a:spLocks noGrp="1"/>
          </p:cNvSpPr>
          <p:nvPr>
            <p:ph type="subTitle" idx="1"/>
          </p:nvPr>
        </p:nvSpPr>
        <p:spPr>
          <a:xfrm>
            <a:off x="638881" y="1809541"/>
            <a:ext cx="10909643" cy="1387954"/>
          </a:xfrm>
        </p:spPr>
        <p:txBody>
          <a:bodyPr anchor="ctr">
            <a:normAutofit/>
          </a:bodyPr>
          <a:lstStyle/>
          <a:p>
            <a:r>
              <a:rPr lang="es-ES" dirty="0">
                <a:cs typeface="Calibri"/>
              </a:rPr>
              <a:t>El lenguaje o la historia del dinero para las actividades del programa 
¡Ya está integrado en tu plantilla de presupuesto! ¡Guau!</a:t>
            </a:r>
            <a:endParaRPr lang="en-US" dirty="0">
              <a:cs typeface="Calibri"/>
            </a:endParaRPr>
          </a:p>
        </p:txBody>
      </p:sp>
      <p:pic>
        <p:nvPicPr>
          <p:cNvPr id="4" name="Picture 3">
            <a:extLst>
              <a:ext uri="{FF2B5EF4-FFF2-40B4-BE49-F238E27FC236}">
                <a16:creationId xmlns:a16="http://schemas.microsoft.com/office/drawing/2014/main" id="{AD665115-6354-945A-55C6-251F9EBFE3D4}"/>
              </a:ext>
            </a:extLst>
          </p:cNvPr>
          <p:cNvPicPr>
            <a:picLocks noChangeAspect="1"/>
          </p:cNvPicPr>
          <p:nvPr/>
        </p:nvPicPr>
        <p:blipFill rotWithShape="1">
          <a:blip r:embed="rId2"/>
          <a:srcRect t="47497" r="100" b="1"/>
          <a:stretch/>
        </p:blipFill>
        <p:spPr>
          <a:xfrm>
            <a:off x="505919" y="4217192"/>
            <a:ext cx="11288143" cy="1249394"/>
          </a:xfrm>
          <a:prstGeom prst="rect">
            <a:avLst/>
          </a:prstGeom>
        </p:spPr>
      </p:pic>
    </p:spTree>
    <p:extLst>
      <p:ext uri="{BB962C8B-B14F-4D97-AF65-F5344CB8AC3E}">
        <p14:creationId xmlns:p14="http://schemas.microsoft.com/office/powerpoint/2010/main" val="54707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CBC3-0DFD-4730-A70C-E41C72C1C9B9}"/>
              </a:ext>
            </a:extLst>
          </p:cNvPr>
          <p:cNvSpPr>
            <a:spLocks noGrp="1"/>
          </p:cNvSpPr>
          <p:nvPr>
            <p:ph type="title"/>
          </p:nvPr>
        </p:nvSpPr>
        <p:spPr/>
        <p:txBody>
          <a:bodyPr anchor="t">
            <a:normAutofit fontScale="90000"/>
          </a:bodyPr>
          <a:lstStyle/>
          <a:p>
            <a:r>
              <a:rPr lang="es-ES" sz="4800" b="1" dirty="0">
                <a:latin typeface="+mn-lt"/>
              </a:rPr>
              <a:t>¿</a:t>
            </a:r>
            <a:r>
              <a:rPr lang="es-ES" sz="4000" b="1" u="sng" dirty="0">
                <a:latin typeface="+mn-lt"/>
              </a:rPr>
              <a:t>Se ALINEAN </a:t>
            </a:r>
            <a:r>
              <a:rPr lang="es-ES" sz="4000" b="1" dirty="0">
                <a:latin typeface="+mn-lt"/>
              </a:rPr>
              <a:t>los presupuestos y el plan de trabajo? </a:t>
            </a:r>
            <a:r>
              <a:rPr lang="es-ES" sz="4800" b="1" dirty="0"/>
              <a:t>
</a:t>
            </a:r>
            <a:endParaRPr lang="en-US" sz="4800" b="1" dirty="0"/>
          </a:p>
        </p:txBody>
      </p:sp>
      <p:grpSp>
        <p:nvGrpSpPr>
          <p:cNvPr id="3" name="Group 2">
            <a:extLst>
              <a:ext uri="{FF2B5EF4-FFF2-40B4-BE49-F238E27FC236}">
                <a16:creationId xmlns:a16="http://schemas.microsoft.com/office/drawing/2014/main" id="{D680B689-DA2D-7477-55E1-4C8F00C575F2}"/>
              </a:ext>
            </a:extLst>
          </p:cNvPr>
          <p:cNvGrpSpPr/>
          <p:nvPr/>
        </p:nvGrpSpPr>
        <p:grpSpPr>
          <a:xfrm>
            <a:off x="1177294" y="1833738"/>
            <a:ext cx="6359209" cy="4589864"/>
            <a:chOff x="1037750" y="4142562"/>
            <a:chExt cx="3413464" cy="1423520"/>
          </a:xfrm>
        </p:grpSpPr>
        <p:sp>
          <p:nvSpPr>
            <p:cNvPr id="7" name="Freeform: Shape 6">
              <a:extLst>
                <a:ext uri="{FF2B5EF4-FFF2-40B4-BE49-F238E27FC236}">
                  <a16:creationId xmlns:a16="http://schemas.microsoft.com/office/drawing/2014/main" id="{D058609B-48FF-217F-A9C0-D65E84562952}"/>
                </a:ext>
              </a:extLst>
            </p:cNvPr>
            <p:cNvSpPr/>
            <p:nvPr/>
          </p:nvSpPr>
          <p:spPr>
            <a:xfrm>
              <a:off x="1037750" y="4147914"/>
              <a:ext cx="1457191" cy="1412816"/>
            </a:xfrm>
            <a:custGeom>
              <a:avLst/>
              <a:gdLst>
                <a:gd name="connsiteX0" fmla="*/ 0 w 1457191"/>
                <a:gd name="connsiteY0" fmla="*/ 235474 h 1412816"/>
                <a:gd name="connsiteX1" fmla="*/ 235474 w 1457191"/>
                <a:gd name="connsiteY1" fmla="*/ 0 h 1412816"/>
                <a:gd name="connsiteX2" fmla="*/ 1221717 w 1457191"/>
                <a:gd name="connsiteY2" fmla="*/ 0 h 1412816"/>
                <a:gd name="connsiteX3" fmla="*/ 1457191 w 1457191"/>
                <a:gd name="connsiteY3" fmla="*/ 235474 h 1412816"/>
                <a:gd name="connsiteX4" fmla="*/ 1457191 w 1457191"/>
                <a:gd name="connsiteY4" fmla="*/ 1177342 h 1412816"/>
                <a:gd name="connsiteX5" fmla="*/ 1221717 w 1457191"/>
                <a:gd name="connsiteY5" fmla="*/ 1412816 h 1412816"/>
                <a:gd name="connsiteX6" fmla="*/ 235474 w 1457191"/>
                <a:gd name="connsiteY6" fmla="*/ 1412816 h 1412816"/>
                <a:gd name="connsiteX7" fmla="*/ 0 w 1457191"/>
                <a:gd name="connsiteY7" fmla="*/ 1177342 h 1412816"/>
                <a:gd name="connsiteX8" fmla="*/ 0 w 1457191"/>
                <a:gd name="connsiteY8" fmla="*/ 235474 h 1412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7191" h="1412816">
                  <a:moveTo>
                    <a:pt x="0" y="235474"/>
                  </a:moveTo>
                  <a:cubicBezTo>
                    <a:pt x="0" y="105425"/>
                    <a:pt x="105425" y="0"/>
                    <a:pt x="235474" y="0"/>
                  </a:cubicBezTo>
                  <a:lnTo>
                    <a:pt x="1221717" y="0"/>
                  </a:lnTo>
                  <a:cubicBezTo>
                    <a:pt x="1351766" y="0"/>
                    <a:pt x="1457191" y="105425"/>
                    <a:pt x="1457191" y="235474"/>
                  </a:cubicBezTo>
                  <a:lnTo>
                    <a:pt x="1457191" y="1177342"/>
                  </a:lnTo>
                  <a:cubicBezTo>
                    <a:pt x="1457191" y="1307391"/>
                    <a:pt x="1351766" y="1412816"/>
                    <a:pt x="1221717" y="1412816"/>
                  </a:cubicBezTo>
                  <a:lnTo>
                    <a:pt x="235474" y="1412816"/>
                  </a:lnTo>
                  <a:cubicBezTo>
                    <a:pt x="105425" y="1412816"/>
                    <a:pt x="0" y="1307391"/>
                    <a:pt x="0" y="1177342"/>
                  </a:cubicBezTo>
                  <a:lnTo>
                    <a:pt x="0" y="235474"/>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29928" tIns="129928" rIns="129928" bIns="129928" numCol="1" spcCol="1270" anchor="ctr" anchorCtr="0">
              <a:noAutofit/>
            </a:bodyPr>
            <a:lstStyle/>
            <a:p>
              <a:pPr lvl="0" algn="ctr" defTabSz="711200">
                <a:lnSpc>
                  <a:spcPct val="90000"/>
                </a:lnSpc>
                <a:spcBef>
                  <a:spcPct val="0"/>
                </a:spcBef>
                <a:spcAft>
                  <a:spcPct val="35000"/>
                </a:spcAft>
              </a:pPr>
              <a:r>
                <a:rPr lang="es-ES" sz="2600" dirty="0">
                  <a:solidFill>
                    <a:schemeClr val="tx1"/>
                  </a:solidFill>
                </a:rPr>
                <a:t>¿Las cifras del presupuesto y las narrativas coinciden con las actividades del plan de trabajo?
</a:t>
              </a:r>
              <a:endParaRPr lang="en-US" sz="2600" kern="1200" dirty="0">
                <a:solidFill>
                  <a:schemeClr val="tx1"/>
                </a:solidFill>
              </a:endParaRPr>
            </a:p>
          </p:txBody>
        </p:sp>
        <p:sp>
          <p:nvSpPr>
            <p:cNvPr id="8" name="Freeform: Shape 7">
              <a:extLst>
                <a:ext uri="{FF2B5EF4-FFF2-40B4-BE49-F238E27FC236}">
                  <a16:creationId xmlns:a16="http://schemas.microsoft.com/office/drawing/2014/main" id="{7DCA3A08-C748-1486-E0E4-A8260CC464C8}"/>
                </a:ext>
              </a:extLst>
            </p:cNvPr>
            <p:cNvSpPr/>
            <p:nvPr/>
          </p:nvSpPr>
          <p:spPr>
            <a:xfrm>
              <a:off x="2994023" y="4142562"/>
              <a:ext cx="1457191" cy="1423520"/>
            </a:xfrm>
            <a:custGeom>
              <a:avLst/>
              <a:gdLst>
                <a:gd name="connsiteX0" fmla="*/ 0 w 1457191"/>
                <a:gd name="connsiteY0" fmla="*/ 237258 h 1423520"/>
                <a:gd name="connsiteX1" fmla="*/ 237258 w 1457191"/>
                <a:gd name="connsiteY1" fmla="*/ 0 h 1423520"/>
                <a:gd name="connsiteX2" fmla="*/ 1219933 w 1457191"/>
                <a:gd name="connsiteY2" fmla="*/ 0 h 1423520"/>
                <a:gd name="connsiteX3" fmla="*/ 1457191 w 1457191"/>
                <a:gd name="connsiteY3" fmla="*/ 237258 h 1423520"/>
                <a:gd name="connsiteX4" fmla="*/ 1457191 w 1457191"/>
                <a:gd name="connsiteY4" fmla="*/ 1186262 h 1423520"/>
                <a:gd name="connsiteX5" fmla="*/ 1219933 w 1457191"/>
                <a:gd name="connsiteY5" fmla="*/ 1423520 h 1423520"/>
                <a:gd name="connsiteX6" fmla="*/ 237258 w 1457191"/>
                <a:gd name="connsiteY6" fmla="*/ 1423520 h 1423520"/>
                <a:gd name="connsiteX7" fmla="*/ 0 w 1457191"/>
                <a:gd name="connsiteY7" fmla="*/ 1186262 h 1423520"/>
                <a:gd name="connsiteX8" fmla="*/ 0 w 1457191"/>
                <a:gd name="connsiteY8" fmla="*/ 237258 h 142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7191" h="1423520">
                  <a:moveTo>
                    <a:pt x="0" y="237258"/>
                  </a:moveTo>
                  <a:cubicBezTo>
                    <a:pt x="0" y="106224"/>
                    <a:pt x="106224" y="0"/>
                    <a:pt x="237258" y="0"/>
                  </a:cubicBezTo>
                  <a:lnTo>
                    <a:pt x="1219933" y="0"/>
                  </a:lnTo>
                  <a:cubicBezTo>
                    <a:pt x="1350967" y="0"/>
                    <a:pt x="1457191" y="106224"/>
                    <a:pt x="1457191" y="237258"/>
                  </a:cubicBezTo>
                  <a:lnTo>
                    <a:pt x="1457191" y="1186262"/>
                  </a:lnTo>
                  <a:cubicBezTo>
                    <a:pt x="1457191" y="1317296"/>
                    <a:pt x="1350967" y="1423520"/>
                    <a:pt x="1219933" y="1423520"/>
                  </a:cubicBezTo>
                  <a:lnTo>
                    <a:pt x="237258" y="1423520"/>
                  </a:lnTo>
                  <a:cubicBezTo>
                    <a:pt x="106224" y="1423520"/>
                    <a:pt x="0" y="1317296"/>
                    <a:pt x="0" y="1186262"/>
                  </a:cubicBezTo>
                  <a:lnTo>
                    <a:pt x="0" y="237258"/>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30451" tIns="130451" rIns="130451" bIns="130451" numCol="1" spcCol="1270" anchor="ctr" anchorCtr="0">
              <a:noAutofit/>
            </a:bodyPr>
            <a:lstStyle/>
            <a:p>
              <a:pPr algn="ctr" defTabSz="711200">
                <a:lnSpc>
                  <a:spcPct val="90000"/>
                </a:lnSpc>
                <a:spcBef>
                  <a:spcPct val="0"/>
                </a:spcBef>
                <a:spcAft>
                  <a:spcPct val="35000"/>
                </a:spcAft>
              </a:pPr>
              <a:r>
                <a:rPr lang="es-ES" sz="2600" dirty="0">
                  <a:solidFill>
                    <a:schemeClr val="tx1"/>
                  </a:solidFill>
                </a:rPr>
                <a:t>¿La narrativa tiene detalles sobre cómo se relacionan los costos con las actividades?
</a:t>
              </a:r>
              <a:endParaRPr lang="en-US" sz="2600" kern="1200" dirty="0">
                <a:solidFill>
                  <a:schemeClr val="tx1"/>
                </a:solidFill>
                <a:cs typeface="Calibri"/>
              </a:endParaRPr>
            </a:p>
          </p:txBody>
        </p:sp>
      </p:grpSp>
      <p:pic>
        <p:nvPicPr>
          <p:cNvPr id="5" name="Content Placeholder 4" descr="A picture containing clipart&#10;&#10;Description automatically generated">
            <a:extLst>
              <a:ext uri="{FF2B5EF4-FFF2-40B4-BE49-F238E27FC236}">
                <a16:creationId xmlns:a16="http://schemas.microsoft.com/office/drawing/2014/main" id="{F41E2641-D97C-4DF2-BD2C-4ADC8078ADD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41452" y="2585544"/>
            <a:ext cx="3462062" cy="3746581"/>
          </a:xfrm>
          <a:prstGeom prst="rect">
            <a:avLst/>
          </a:prstGeom>
        </p:spPr>
      </p:pic>
      <p:sp>
        <p:nvSpPr>
          <p:cNvPr id="10" name="Rectangle 9">
            <a:extLst>
              <a:ext uri="{FF2B5EF4-FFF2-40B4-BE49-F238E27FC236}">
                <a16:creationId xmlns:a16="http://schemas.microsoft.com/office/drawing/2014/main" id="{1B0B2528-5768-79CA-97EC-192A56B014C7}"/>
              </a:ext>
            </a:extLst>
          </p:cNvPr>
          <p:cNvSpPr/>
          <p:nvPr/>
        </p:nvSpPr>
        <p:spPr>
          <a:xfrm>
            <a:off x="85731" y="1067357"/>
            <a:ext cx="4328136" cy="1200329"/>
          </a:xfrm>
          <a:prstGeom prst="rect">
            <a:avLst/>
          </a:prstGeom>
          <a:noFill/>
        </p:spPr>
        <p:txBody>
          <a:bodyPr wrap="square" lIns="91440" tIns="45720" rIns="91440" bIns="45720">
            <a:spAutoFit/>
          </a:bodyPr>
          <a:lstStyle/>
          <a:p>
            <a:pPr algn="ctr"/>
            <a:r>
              <a:rPr lang="en-US" sz="3600" dirty="0" err="1">
                <a:ln w="0"/>
                <a:effectLst>
                  <a:outerShdw blurRad="38100" dist="19050" dir="2700000" algn="tl" rotWithShape="0">
                    <a:schemeClr val="dk1">
                      <a:alpha val="40000"/>
                    </a:schemeClr>
                  </a:outerShdw>
                </a:effectLst>
              </a:rPr>
              <a:t>Preguntas</a:t>
            </a:r>
            <a:r>
              <a:rPr lang="en-US" sz="3600" dirty="0">
                <a:ln w="0"/>
                <a:effectLst>
                  <a:outerShdw blurRad="38100" dist="19050" dir="2700000" algn="tl" rotWithShape="0">
                    <a:schemeClr val="dk1">
                      <a:alpha val="40000"/>
                    </a:schemeClr>
                  </a:outerShdw>
                </a:effectLst>
              </a:rPr>
              <a:t> clave
</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347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3B6F5-7D9B-39A1-7595-718C2ED0EA90}"/>
              </a:ext>
            </a:extLst>
          </p:cNvPr>
          <p:cNvSpPr>
            <a:spLocks noGrp="1"/>
          </p:cNvSpPr>
          <p:nvPr>
            <p:ph idx="1"/>
          </p:nvPr>
        </p:nvSpPr>
        <p:spPr>
          <a:xfrm>
            <a:off x="838200" y="873125"/>
            <a:ext cx="10542814" cy="5303838"/>
          </a:xfrm>
        </p:spPr>
        <p:txBody>
          <a:bodyPr vert="horz" lIns="91440" tIns="45720" rIns="91440" bIns="45720" rtlCol="0" anchor="t">
            <a:normAutofit lnSpcReduction="10000"/>
          </a:bodyPr>
          <a:lstStyle/>
          <a:p>
            <a:endParaRPr lang="en-US" sz="2900" dirty="0">
              <a:cs typeface="Calibri"/>
            </a:endParaRPr>
          </a:p>
          <a:p>
            <a:pPr marL="0" indent="0">
              <a:buNone/>
            </a:pPr>
            <a:r>
              <a:rPr lang="es-ES" sz="2900" b="1" dirty="0">
                <a:cs typeface="Calibri"/>
              </a:rPr>
              <a:t>Debe haber un cálculo o justificación sobre los montos presupuestarios   </a:t>
            </a:r>
            <a:r>
              <a:rPr lang="es-ES" sz="2900" dirty="0">
                <a:cs typeface="Calibri"/>
              </a:rPr>
              <a:t>
</a:t>
            </a:r>
            <a:r>
              <a:rPr lang="en-US" sz="2400" dirty="0" err="1">
                <a:cs typeface="Calibri"/>
              </a:rPr>
              <a:t>Ejemplos</a:t>
            </a:r>
            <a:r>
              <a:rPr lang="en-US" sz="2400" dirty="0">
                <a:cs typeface="Calibri"/>
              </a:rPr>
              <a:t>:  </a:t>
            </a:r>
          </a:p>
          <a:p>
            <a:pPr lvl="1"/>
            <a:r>
              <a:rPr lang="es-ES" dirty="0">
                <a:cs typeface="Calibri"/>
              </a:rPr>
              <a:t>Si hay una partida para alimentos, el plan de trabajo debe incluir el detalle y el propósito del gasto, incluido el número de eventos que se llevarán a cabo
</a:t>
            </a:r>
            <a:r>
              <a:rPr lang="en-US" dirty="0" err="1">
                <a:cs typeface="Calibri"/>
              </a:rPr>
              <a:t>Narrativa</a:t>
            </a:r>
            <a:r>
              <a:rPr lang="en-US" dirty="0">
                <a:cs typeface="Calibri"/>
              </a:rPr>
              <a:t>: </a:t>
            </a:r>
            <a:r>
              <a:rPr lang="en-US" dirty="0" err="1">
                <a:cs typeface="Calibri"/>
              </a:rPr>
              <a:t>Comidas</a:t>
            </a:r>
            <a:r>
              <a:rPr lang="en-US" dirty="0">
                <a:cs typeface="Calibri"/>
              </a:rPr>
              <a:t> $50 para x personas X 4 </a:t>
            </a:r>
            <a:r>
              <a:rPr lang="en-US" dirty="0" err="1">
                <a:cs typeface="Calibri"/>
              </a:rPr>
              <a:t>grupos</a:t>
            </a:r>
            <a:r>
              <a:rPr lang="en-US" dirty="0">
                <a:cs typeface="Calibri"/>
              </a:rPr>
              <a:t> </a:t>
            </a:r>
            <a:r>
              <a:rPr lang="en-US" dirty="0" err="1">
                <a:cs typeface="Calibri"/>
              </a:rPr>
              <a:t>focales</a:t>
            </a:r>
            <a:r>
              <a:rPr lang="en-US" dirty="0">
                <a:cs typeface="Calibri"/>
              </a:rPr>
              <a:t> = $200 </a:t>
            </a:r>
          </a:p>
          <a:p>
            <a:pPr lvl="1"/>
            <a:endParaRPr lang="en-US" dirty="0">
              <a:cs typeface="Calibri"/>
            </a:endParaRPr>
          </a:p>
          <a:p>
            <a:pPr lvl="1"/>
            <a:r>
              <a:rPr lang="es-ES" dirty="0">
                <a:cs typeface="Calibri"/>
              </a:rPr>
              <a:t>¡Lo mismo para los gastos de viaje! ¿Cuál es el propósito?</a:t>
            </a:r>
          </a:p>
          <a:p>
            <a:pPr lvl="1"/>
            <a:endParaRPr lang="en-US" dirty="0">
              <a:cs typeface="Calibri"/>
            </a:endParaRPr>
          </a:p>
          <a:p>
            <a:pPr lvl="1"/>
            <a:r>
              <a:rPr lang="en-US" dirty="0">
                <a:cs typeface="Calibri"/>
              </a:rPr>
              <a:t>¡Los </a:t>
            </a:r>
            <a:r>
              <a:rPr lang="en-US" dirty="0" err="1">
                <a:cs typeface="Calibri"/>
              </a:rPr>
              <a:t>detalles</a:t>
            </a:r>
            <a:r>
              <a:rPr lang="en-US" dirty="0">
                <a:cs typeface="Calibri"/>
              </a:rPr>
              <a:t> son </a:t>
            </a:r>
            <a:r>
              <a:rPr lang="en-US" dirty="0" err="1">
                <a:cs typeface="Calibri"/>
              </a:rPr>
              <a:t>importantes</a:t>
            </a:r>
            <a:r>
              <a:rPr lang="en-US" dirty="0">
                <a:cs typeface="Calibri"/>
              </a:rPr>
              <a:t>!</a:t>
            </a:r>
          </a:p>
          <a:p>
            <a:pPr lvl="1"/>
            <a:endParaRPr lang="en-US" dirty="0">
              <a:cs typeface="Calibri"/>
            </a:endParaRPr>
          </a:p>
          <a:p>
            <a:pPr marL="457200" lvl="1" indent="0">
              <a:buNone/>
            </a:pPr>
            <a:r>
              <a:rPr lang="es-ES" dirty="0">
                <a:highlight>
                  <a:srgbClr val="FFFF00"/>
                </a:highlight>
                <a:cs typeface="Calibri"/>
              </a:rPr>
              <a:t>Asegúrate de que esté vinculado al plan de trabajo</a:t>
            </a:r>
            <a:endParaRPr lang="en-US" dirty="0">
              <a:highlight>
                <a:srgbClr val="FFFF00"/>
              </a:highlight>
              <a:cs typeface="Calibri"/>
            </a:endParaRPr>
          </a:p>
          <a:p>
            <a:endParaRPr lang="en-US" dirty="0">
              <a:cs typeface="Calibri"/>
            </a:endParaRPr>
          </a:p>
        </p:txBody>
      </p:sp>
    </p:spTree>
    <p:extLst>
      <p:ext uri="{BB962C8B-B14F-4D97-AF65-F5344CB8AC3E}">
        <p14:creationId xmlns:p14="http://schemas.microsoft.com/office/powerpoint/2010/main" val="907054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4A17B-6F20-48C4-A9C7-503E959AD5DF}"/>
              </a:ext>
            </a:extLst>
          </p:cNvPr>
          <p:cNvSpPr>
            <a:spLocks noGrp="1"/>
          </p:cNvSpPr>
          <p:nvPr>
            <p:ph type="title"/>
          </p:nvPr>
        </p:nvSpPr>
        <p:spPr/>
        <p:txBody>
          <a:bodyPr/>
          <a:lstStyle/>
          <a:p>
            <a:r>
              <a:rPr lang="en-US" dirty="0" err="1"/>
              <a:t>Sueldos</a:t>
            </a:r>
            <a:r>
              <a:rPr lang="en-US" dirty="0"/>
              <a:t>
</a:t>
            </a:r>
          </a:p>
        </p:txBody>
      </p:sp>
      <p:sp>
        <p:nvSpPr>
          <p:cNvPr id="3" name="Content Placeholder 2">
            <a:extLst>
              <a:ext uri="{FF2B5EF4-FFF2-40B4-BE49-F238E27FC236}">
                <a16:creationId xmlns:a16="http://schemas.microsoft.com/office/drawing/2014/main" id="{83CAD5ED-7694-47FC-A084-3DEC8CE1F3BE}"/>
              </a:ext>
            </a:extLst>
          </p:cNvPr>
          <p:cNvSpPr>
            <a:spLocks noGrp="1"/>
          </p:cNvSpPr>
          <p:nvPr>
            <p:ph idx="1"/>
          </p:nvPr>
        </p:nvSpPr>
        <p:spPr>
          <a:xfrm>
            <a:off x="683171" y="1566041"/>
            <a:ext cx="10878207" cy="4926834"/>
          </a:xfrm>
        </p:spPr>
        <p:txBody>
          <a:bodyPr>
            <a:normAutofit fontScale="92500"/>
          </a:bodyPr>
          <a:lstStyle/>
          <a:p>
            <a:endParaRPr lang="en-US" sz="2400" dirty="0"/>
          </a:p>
          <a:p>
            <a:r>
              <a:rPr lang="en-US" dirty="0" err="1"/>
              <a:t>Equivalente</a:t>
            </a:r>
            <a:r>
              <a:rPr lang="en-US" dirty="0"/>
              <a:t> a </a:t>
            </a:r>
            <a:r>
              <a:rPr lang="en-US" dirty="0" err="1"/>
              <a:t>tiempo</a:t>
            </a:r>
            <a:r>
              <a:rPr lang="en-US" dirty="0"/>
              <a:t> </a:t>
            </a:r>
            <a:r>
              <a:rPr lang="en-US" dirty="0" err="1"/>
              <a:t>completo</a:t>
            </a:r>
            <a:r>
              <a:rPr lang="en-US" dirty="0"/>
              <a:t> o FTE  </a:t>
            </a:r>
          </a:p>
          <a:p>
            <a:endParaRPr lang="en-US" dirty="0"/>
          </a:p>
          <a:p>
            <a:r>
              <a:rPr lang="es-ES" dirty="0"/>
              <a:t>Títulos de los puestos: ¿Quién apoya tus objetivos?</a:t>
            </a:r>
          </a:p>
          <a:p>
            <a:endParaRPr lang="en-US" dirty="0"/>
          </a:p>
          <a:p>
            <a:r>
              <a:rPr lang="en-US" dirty="0" err="1"/>
              <a:t>Pasantías</a:t>
            </a:r>
            <a:r>
              <a:rPr lang="en-US" dirty="0"/>
              <a:t>/</a:t>
            </a:r>
            <a:r>
              <a:rPr lang="en-US" dirty="0" err="1"/>
              <a:t>Practicas</a:t>
            </a:r>
            <a:r>
              <a:rPr lang="en-US" dirty="0"/>
              <a:t>/</a:t>
            </a:r>
            <a:r>
              <a:rPr lang="en-US" dirty="0" err="1"/>
              <a:t>Becas</a:t>
            </a:r>
            <a:r>
              <a:rPr lang="en-US" dirty="0"/>
              <a:t>: </a:t>
            </a:r>
          </a:p>
          <a:p>
            <a:pPr marL="0" indent="0">
              <a:buNone/>
            </a:pPr>
            <a:r>
              <a:rPr lang="es-ES" dirty="0"/>
              <a:t>      *</a:t>
            </a:r>
            <a:r>
              <a:rPr lang="es-ES" sz="2800" dirty="0"/>
              <a:t>Opciones alternativas: estipendios, tarjetas de regalo y dinero en efectivo
</a:t>
            </a:r>
            <a:r>
              <a:rPr lang="es-ES" dirty="0"/>
              <a:t>      *Preferencia en pagar a los estudiantes al igual que al personal</a:t>
            </a:r>
            <a:endParaRPr lang="en-US" dirty="0"/>
          </a:p>
          <a:p>
            <a:r>
              <a:rPr lang="es-ES" dirty="0"/>
              <a:t>Agradecimiento a voluntarios: x personas @ $XX.00 </a:t>
            </a:r>
          </a:p>
          <a:p>
            <a:pPr marL="0" indent="0">
              <a:buNone/>
            </a:pPr>
            <a:r>
              <a:rPr lang="es-ES" dirty="0"/>
              <a:t>      * Estipendio, tarjetas de regalo, dinero en efectivo </a:t>
            </a:r>
            <a:endParaRPr lang="en-US" sz="2800" dirty="0"/>
          </a:p>
        </p:txBody>
      </p:sp>
    </p:spTree>
    <p:extLst>
      <p:ext uri="{BB962C8B-B14F-4D97-AF65-F5344CB8AC3E}">
        <p14:creationId xmlns:p14="http://schemas.microsoft.com/office/powerpoint/2010/main" val="577408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9A8C-70FD-4181-8534-B67B224FE852}"/>
              </a:ext>
            </a:extLst>
          </p:cNvPr>
          <p:cNvSpPr>
            <a:spLocks noGrp="1"/>
          </p:cNvSpPr>
          <p:nvPr>
            <p:ph type="title"/>
          </p:nvPr>
        </p:nvSpPr>
        <p:spPr/>
        <p:txBody>
          <a:bodyPr>
            <a:normAutofit/>
          </a:bodyPr>
          <a:lstStyle/>
          <a:p>
            <a:r>
              <a:rPr lang="es-ES"/>
              <a:t>FTE-Tiempo asignado a la subvención Salarios
</a:t>
            </a:r>
            <a:endParaRPr lang="en-US"/>
          </a:p>
        </p:txBody>
      </p:sp>
      <p:sp>
        <p:nvSpPr>
          <p:cNvPr id="3" name="Content Placeholder 2">
            <a:extLst>
              <a:ext uri="{FF2B5EF4-FFF2-40B4-BE49-F238E27FC236}">
                <a16:creationId xmlns:a16="http://schemas.microsoft.com/office/drawing/2014/main" id="{10DF42DD-5DAE-4AB3-A9C7-A69D4DAFAE8C}"/>
              </a:ext>
            </a:extLst>
          </p:cNvPr>
          <p:cNvSpPr>
            <a:spLocks noGrp="1"/>
          </p:cNvSpPr>
          <p:nvPr>
            <p:ph idx="1"/>
          </p:nvPr>
        </p:nvSpPr>
        <p:spPr/>
        <p:txBody>
          <a:bodyPr/>
          <a:lstStyle/>
          <a:p>
            <a:r>
              <a:rPr lang="en-US"/>
              <a:t>FTE (</a:t>
            </a:r>
            <a:r>
              <a:rPr lang="en-US" err="1"/>
              <a:t>equivalente</a:t>
            </a:r>
            <a:r>
              <a:rPr lang="en-US"/>
              <a:t> a </a:t>
            </a:r>
            <a:r>
              <a:rPr lang="en-US" err="1"/>
              <a:t>tiempo</a:t>
            </a:r>
            <a:r>
              <a:rPr lang="en-US"/>
              <a:t> </a:t>
            </a:r>
            <a:r>
              <a:rPr lang="en-US" err="1"/>
              <a:t>completo</a:t>
            </a:r>
            <a:r>
              <a:rPr lang="en-US"/>
              <a:t>)
</a:t>
            </a:r>
          </a:p>
        </p:txBody>
      </p:sp>
      <p:graphicFrame>
        <p:nvGraphicFramePr>
          <p:cNvPr id="4" name="Object 3">
            <a:extLst>
              <a:ext uri="{FF2B5EF4-FFF2-40B4-BE49-F238E27FC236}">
                <a16:creationId xmlns:a16="http://schemas.microsoft.com/office/drawing/2014/main" id="{F6658438-8EDE-48AF-894E-BEF898BC78C2}"/>
              </a:ext>
            </a:extLst>
          </p:cNvPr>
          <p:cNvGraphicFramePr>
            <a:graphicFrameLocks noChangeAspect="1"/>
          </p:cNvGraphicFramePr>
          <p:nvPr/>
        </p:nvGraphicFramePr>
        <p:xfrm>
          <a:off x="1174283" y="2512194"/>
          <a:ext cx="7834964" cy="2675823"/>
        </p:xfrm>
        <a:graphic>
          <a:graphicData uri="http://schemas.openxmlformats.org/presentationml/2006/ole">
            <mc:AlternateContent xmlns:mc="http://schemas.openxmlformats.org/markup-compatibility/2006">
              <mc:Choice xmlns:v="urn:schemas-microsoft-com:vml" Requires="v">
                <p:oleObj name="Worksheet" r:id="rId2" imgW="6372183" imgH="1914555" progId="Excel.Sheet.12">
                  <p:embed/>
                </p:oleObj>
              </mc:Choice>
              <mc:Fallback>
                <p:oleObj name="Worksheet" r:id="rId2" imgW="6372183" imgH="1914555" progId="Excel.Sheet.12">
                  <p:embed/>
                  <p:pic>
                    <p:nvPicPr>
                      <p:cNvPr id="4" name="Object 3">
                        <a:extLst>
                          <a:ext uri="{FF2B5EF4-FFF2-40B4-BE49-F238E27FC236}">
                            <a16:creationId xmlns:a16="http://schemas.microsoft.com/office/drawing/2014/main" id="{F6658438-8EDE-48AF-894E-BEF898BC78C2}"/>
                          </a:ext>
                        </a:extLst>
                      </p:cNvPr>
                      <p:cNvPicPr/>
                      <p:nvPr/>
                    </p:nvPicPr>
                    <p:blipFill>
                      <a:blip r:embed="rId3"/>
                      <a:stretch>
                        <a:fillRect/>
                      </a:stretch>
                    </p:blipFill>
                    <p:spPr>
                      <a:xfrm>
                        <a:off x="1174283" y="2512194"/>
                        <a:ext cx="7834964" cy="2675823"/>
                      </a:xfrm>
                      <a:prstGeom prst="rect">
                        <a:avLst/>
                      </a:prstGeom>
                    </p:spPr>
                  </p:pic>
                </p:oleObj>
              </mc:Fallback>
            </mc:AlternateContent>
          </a:graphicData>
        </a:graphic>
      </p:graphicFrame>
    </p:spTree>
    <p:extLst>
      <p:ext uri="{BB962C8B-B14F-4D97-AF65-F5344CB8AC3E}">
        <p14:creationId xmlns:p14="http://schemas.microsoft.com/office/powerpoint/2010/main" val="327100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719D-D6BB-D1AF-9FDB-656B5D9A7DC8}"/>
              </a:ext>
            </a:extLst>
          </p:cNvPr>
          <p:cNvSpPr>
            <a:spLocks noGrp="1"/>
          </p:cNvSpPr>
          <p:nvPr>
            <p:ph type="title"/>
          </p:nvPr>
        </p:nvSpPr>
        <p:spPr>
          <a:xfrm>
            <a:off x="1395437" y="559828"/>
            <a:ext cx="8505823" cy="911886"/>
          </a:xfrm>
        </p:spPr>
        <p:txBody>
          <a:bodyPr>
            <a:normAutofit fontScale="90000"/>
          </a:bodyPr>
          <a:lstStyle/>
          <a:p>
            <a:pPr algn="ctr"/>
            <a:r>
              <a:rPr lang="en-US" b="1" dirty="0">
                <a:solidFill>
                  <a:schemeClr val="accent4">
                    <a:lumMod val="75000"/>
                  </a:schemeClr>
                </a:solidFill>
                <a:latin typeface="Verdana"/>
                <a:ea typeface="Verdana"/>
              </a:rPr>
              <a:t>Durante </a:t>
            </a:r>
            <a:r>
              <a:rPr lang="en-US" b="1" dirty="0" err="1">
                <a:solidFill>
                  <a:schemeClr val="accent4">
                    <a:lumMod val="75000"/>
                  </a:schemeClr>
                </a:solidFill>
                <a:latin typeface="Verdana"/>
                <a:ea typeface="Verdana"/>
              </a:rPr>
              <a:t>nuestro</a:t>
            </a:r>
            <a:r>
              <a:rPr lang="en-US" b="1" dirty="0">
                <a:solidFill>
                  <a:schemeClr val="accent4">
                    <a:lumMod val="75000"/>
                  </a:schemeClr>
                </a:solidFill>
                <a:latin typeface="Verdana"/>
                <a:ea typeface="Verdana"/>
              </a:rPr>
              <a:t> </a:t>
            </a:r>
            <a:r>
              <a:rPr lang="en-US" b="1" dirty="0" err="1">
                <a:solidFill>
                  <a:schemeClr val="accent4">
                    <a:lumMod val="75000"/>
                  </a:schemeClr>
                </a:solidFill>
                <a:latin typeface="Verdana"/>
                <a:ea typeface="Verdana"/>
              </a:rPr>
              <a:t>tiempo</a:t>
            </a:r>
            <a:r>
              <a:rPr lang="en-US" b="1" dirty="0">
                <a:solidFill>
                  <a:schemeClr val="accent4">
                    <a:lumMod val="75000"/>
                  </a:schemeClr>
                </a:solidFill>
                <a:latin typeface="Verdana"/>
                <a:ea typeface="Verdana"/>
              </a:rPr>
              <a:t> </a:t>
            </a:r>
            <a:r>
              <a:rPr lang="en-US" b="1" dirty="0" err="1">
                <a:solidFill>
                  <a:schemeClr val="accent4">
                    <a:lumMod val="75000"/>
                  </a:schemeClr>
                </a:solidFill>
                <a:latin typeface="Verdana"/>
                <a:ea typeface="Verdana"/>
              </a:rPr>
              <a:t>juntos</a:t>
            </a:r>
            <a:r>
              <a:rPr lang="en-US" b="1" dirty="0">
                <a:solidFill>
                  <a:schemeClr val="accent4">
                    <a:lumMod val="75000"/>
                  </a:schemeClr>
                </a:solidFill>
                <a:latin typeface="Verdana"/>
                <a:ea typeface="Verdana"/>
              </a:rPr>
              <a:t>…</a:t>
            </a:r>
          </a:p>
        </p:txBody>
      </p:sp>
      <p:sp>
        <p:nvSpPr>
          <p:cNvPr id="3" name="Content Placeholder 2">
            <a:extLst>
              <a:ext uri="{FF2B5EF4-FFF2-40B4-BE49-F238E27FC236}">
                <a16:creationId xmlns:a16="http://schemas.microsoft.com/office/drawing/2014/main" id="{F1EC86F2-C10A-784B-CED2-DE2E11C22265}"/>
              </a:ext>
            </a:extLst>
          </p:cNvPr>
          <p:cNvSpPr>
            <a:spLocks noGrp="1"/>
          </p:cNvSpPr>
          <p:nvPr>
            <p:ph idx="1"/>
          </p:nvPr>
        </p:nvSpPr>
        <p:spPr>
          <a:xfrm>
            <a:off x="644912" y="2062264"/>
            <a:ext cx="10006875" cy="4518807"/>
          </a:xfrm>
        </p:spPr>
        <p:txBody>
          <a:bodyPr>
            <a:normAutofit/>
          </a:bodyPr>
          <a:lstStyle/>
          <a:p>
            <a:pPr marL="0" lvl="1" indent="0">
              <a:lnSpc>
                <a:spcPct val="110000"/>
              </a:lnSpc>
              <a:spcBef>
                <a:spcPts val="0"/>
              </a:spcBef>
              <a:spcAft>
                <a:spcPts val="1200"/>
              </a:spcAft>
              <a:buNone/>
            </a:pPr>
            <a:r>
              <a:rPr lang="es-ES" dirty="0"/>
              <a:t>Los subtítulos están disponibles 
Interpretación simultánea disponible
Este </a:t>
            </a:r>
            <a:r>
              <a:rPr lang="es-ES" dirty="0" err="1"/>
              <a:t>webinar</a:t>
            </a:r>
            <a:r>
              <a:rPr lang="es-ES" dirty="0"/>
              <a:t> será grabado 
Estamos organizando múltiples capacitaciones virtuales sobre presupuestos durante noviembre y diciembre, ¡puede asistir a todas las que desee! 
	- Cubrirán la misma información
Siéntase libre de dejar sus preguntas en el chat
</a:t>
            </a:r>
            <a:endParaRPr lang="en-US" sz="2400" dirty="0">
              <a:solidFill>
                <a:schemeClr val="tx1"/>
              </a:solidFill>
            </a:endParaRPr>
          </a:p>
        </p:txBody>
      </p:sp>
    </p:spTree>
    <p:extLst>
      <p:ext uri="{BB962C8B-B14F-4D97-AF65-F5344CB8AC3E}">
        <p14:creationId xmlns:p14="http://schemas.microsoft.com/office/powerpoint/2010/main" val="3706263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0924-EE63-4424-9798-F369B2F1C857}"/>
              </a:ext>
            </a:extLst>
          </p:cNvPr>
          <p:cNvSpPr>
            <a:spLocks noGrp="1"/>
          </p:cNvSpPr>
          <p:nvPr>
            <p:ph type="title"/>
          </p:nvPr>
        </p:nvSpPr>
        <p:spPr/>
        <p:txBody>
          <a:bodyPr/>
          <a:lstStyle/>
          <a:p>
            <a:r>
              <a:rPr lang="en-US" dirty="0" err="1"/>
              <a:t>Ejemplo</a:t>
            </a:r>
            <a:r>
              <a:rPr lang="en-US" dirty="0"/>
              <a:t> de </a:t>
            </a:r>
            <a:r>
              <a:rPr lang="en-US" dirty="0" err="1"/>
              <a:t>estipendios</a:t>
            </a:r>
            <a:r>
              <a:rPr lang="en-US" dirty="0"/>
              <a:t> para </a:t>
            </a:r>
            <a:r>
              <a:rPr lang="en-US" dirty="0" err="1"/>
              <a:t>voluntarios</a:t>
            </a:r>
            <a:r>
              <a:rPr lang="en-US" dirty="0"/>
              <a:t>
</a:t>
            </a:r>
          </a:p>
        </p:txBody>
      </p:sp>
      <p:pic>
        <p:nvPicPr>
          <p:cNvPr id="1026" name="Picture 2" descr="image">
            <a:extLst>
              <a:ext uri="{FF2B5EF4-FFF2-40B4-BE49-F238E27FC236}">
                <a16:creationId xmlns:a16="http://schemas.microsoft.com/office/drawing/2014/main" id="{9EA9044B-8673-CF22-24DA-3F64F8872D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52752" y="1825625"/>
            <a:ext cx="1028649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722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BA7D6-3327-4BA0-B672-4B0B4822DC25}"/>
              </a:ext>
            </a:extLst>
          </p:cNvPr>
          <p:cNvSpPr>
            <a:spLocks noGrp="1"/>
          </p:cNvSpPr>
          <p:nvPr>
            <p:ph type="title"/>
          </p:nvPr>
        </p:nvSpPr>
        <p:spPr/>
        <p:txBody>
          <a:bodyPr>
            <a:normAutofit/>
          </a:bodyPr>
          <a:lstStyle/>
          <a:p>
            <a:r>
              <a:rPr lang="en-US" dirty="0" err="1"/>
              <a:t>Beneficios</a:t>
            </a:r>
            <a:r>
              <a:rPr lang="en-US" dirty="0"/>
              <a:t> </a:t>
            </a:r>
            <a:r>
              <a:rPr lang="en-US" dirty="0" err="1"/>
              <a:t>complementarios</a:t>
            </a:r>
            <a:r>
              <a:rPr lang="en-US" dirty="0"/>
              <a:t>
</a:t>
            </a:r>
          </a:p>
        </p:txBody>
      </p:sp>
      <p:graphicFrame>
        <p:nvGraphicFramePr>
          <p:cNvPr id="4" name="Content Placeholder 3">
            <a:extLst>
              <a:ext uri="{FF2B5EF4-FFF2-40B4-BE49-F238E27FC236}">
                <a16:creationId xmlns:a16="http://schemas.microsoft.com/office/drawing/2014/main" id="{854123C5-6288-4565-9DF5-2950B14B8CBE}"/>
              </a:ext>
            </a:extLst>
          </p:cNvPr>
          <p:cNvGraphicFramePr>
            <a:graphicFrameLocks noGrp="1"/>
          </p:cNvGraphicFramePr>
          <p:nvPr>
            <p:ph sz="half" idx="2"/>
            <p:extLst>
              <p:ext uri="{D42A27DB-BD31-4B8C-83A1-F6EECF244321}">
                <p14:modId xmlns:p14="http://schemas.microsoft.com/office/powerpoint/2010/main" val="4231938113"/>
              </p:ext>
            </p:extLst>
          </p:nvPr>
        </p:nvGraphicFramePr>
        <p:xfrm>
          <a:off x="717755" y="1690688"/>
          <a:ext cx="5132674" cy="4998509"/>
        </p:xfrm>
        <a:graphic>
          <a:graphicData uri="http://schemas.openxmlformats.org/drawingml/2006/table">
            <a:tbl>
              <a:tblPr/>
              <a:tblGrid>
                <a:gridCol w="4758538">
                  <a:extLst>
                    <a:ext uri="{9D8B030D-6E8A-4147-A177-3AD203B41FA5}">
                      <a16:colId xmlns:a16="http://schemas.microsoft.com/office/drawing/2014/main" val="2033170507"/>
                    </a:ext>
                  </a:extLst>
                </a:gridCol>
                <a:gridCol w="374136">
                  <a:extLst>
                    <a:ext uri="{9D8B030D-6E8A-4147-A177-3AD203B41FA5}">
                      <a16:colId xmlns:a16="http://schemas.microsoft.com/office/drawing/2014/main" val="156643007"/>
                    </a:ext>
                  </a:extLst>
                </a:gridCol>
              </a:tblGrid>
              <a:tr h="498623">
                <a:tc>
                  <a:txBody>
                    <a:bodyPr/>
                    <a:lstStyle/>
                    <a:p>
                      <a:pPr algn="ctr" fontAlgn="b">
                        <a:spcBef>
                          <a:spcPts val="0"/>
                        </a:spcBef>
                        <a:spcAft>
                          <a:spcPts val="0"/>
                        </a:spcAft>
                      </a:pPr>
                      <a:r>
                        <a:rPr lang="en-US" sz="2600" b="1" i="0" u="none" strike="noStrike" dirty="0">
                          <a:solidFill>
                            <a:srgbClr val="000000"/>
                          </a:solidFill>
                          <a:effectLst/>
                          <a:latin typeface="Calibri" panose="020F0502020204030204" pitchFamily="34" charset="0"/>
                        </a:rPr>
                        <a:t>¿</a:t>
                      </a:r>
                      <a:r>
                        <a:rPr lang="en-US" sz="2600" b="1" i="0" u="none" strike="noStrike" dirty="0" err="1">
                          <a:solidFill>
                            <a:srgbClr val="000000"/>
                          </a:solidFill>
                          <a:effectLst/>
                          <a:latin typeface="Calibri" panose="020F0502020204030204" pitchFamily="34" charset="0"/>
                        </a:rPr>
                        <a:t>Qué</a:t>
                      </a:r>
                      <a:r>
                        <a:rPr lang="en-US" sz="2600" b="1" i="0" u="none" strike="noStrike" dirty="0">
                          <a:solidFill>
                            <a:srgbClr val="000000"/>
                          </a:solidFill>
                          <a:effectLst/>
                          <a:latin typeface="Calibri" panose="020F0502020204030204" pitchFamily="34" charset="0"/>
                        </a:rPr>
                        <a:t> </a:t>
                      </a:r>
                      <a:r>
                        <a:rPr lang="en-US" sz="2600" b="1" i="0" u="none" strike="noStrike" dirty="0" err="1">
                          <a:solidFill>
                            <a:srgbClr val="000000"/>
                          </a:solidFill>
                          <a:effectLst/>
                          <a:latin typeface="Calibri" panose="020F0502020204030204" pitchFamily="34" charset="0"/>
                        </a:rPr>
                        <a:t>incluye</a:t>
                      </a:r>
                      <a:r>
                        <a:rPr lang="en-US" sz="2600" b="1" i="0" u="none" strike="noStrike" dirty="0">
                          <a:solidFill>
                            <a:srgbClr val="000000"/>
                          </a:solidFill>
                          <a:effectLst/>
                          <a:latin typeface="Calibri" panose="020F0502020204030204" pitchFamily="34" charset="0"/>
                        </a:rPr>
                        <a:t>?
</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7">
                  <a:txBody>
                    <a:bodyPr/>
                    <a:lstStyle/>
                    <a:p>
                      <a:pPr algn="l" fontAlgn="b">
                        <a:spcBef>
                          <a:spcPts val="0"/>
                        </a:spcBef>
                        <a:spcAft>
                          <a:spcPts val="0"/>
                        </a:spcAft>
                      </a:pP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3191130"/>
                  </a:ext>
                </a:extLst>
              </a:tr>
              <a:tr h="889700">
                <a:tc>
                  <a:txBody>
                    <a:bodyPr/>
                    <a:lstStyle/>
                    <a:p>
                      <a:pPr algn="l" fontAlgn="b">
                        <a:spcBef>
                          <a:spcPts val="0"/>
                        </a:spcBef>
                        <a:spcAft>
                          <a:spcPts val="0"/>
                        </a:spcAft>
                      </a:pPr>
                      <a:r>
                        <a:rPr lang="en-US" sz="2600" b="0" i="0" u="none" strike="noStrike" dirty="0">
                          <a:solidFill>
                            <a:srgbClr val="000000"/>
                          </a:solidFill>
                          <a:effectLst/>
                          <a:latin typeface="Calibri" panose="020F0502020204030204" pitchFamily="34" charset="0"/>
                        </a:rPr>
                        <a:t>Tasa </a:t>
                      </a:r>
                      <a:r>
                        <a:rPr lang="en-US" sz="2600" b="0" i="0" u="none" strike="noStrike" dirty="0" err="1">
                          <a:solidFill>
                            <a:srgbClr val="000000"/>
                          </a:solidFill>
                          <a:effectLst/>
                          <a:latin typeface="Calibri" panose="020F0502020204030204" pitchFamily="34" charset="0"/>
                        </a:rPr>
                        <a:t>impositiva</a:t>
                      </a:r>
                      <a:r>
                        <a:rPr lang="en-US" sz="2600" b="0" i="0" u="none" strike="noStrike" dirty="0">
                          <a:solidFill>
                            <a:srgbClr val="000000"/>
                          </a:solidFill>
                          <a:effectLst/>
                          <a:latin typeface="Calibri" panose="020F0502020204030204" pitchFamily="34" charset="0"/>
                        </a:rPr>
                        <a:t> del Seguro Social + Medicare = 
Tasa </a:t>
                      </a:r>
                      <a:r>
                        <a:rPr lang="en-US" sz="2600" b="0" i="0" u="none" strike="noStrike" dirty="0" err="1">
                          <a:solidFill>
                            <a:srgbClr val="000000"/>
                          </a:solidFill>
                          <a:effectLst/>
                          <a:latin typeface="Calibri" panose="020F0502020204030204" pitchFamily="34" charset="0"/>
                        </a:rPr>
                        <a:t>impositiva</a:t>
                      </a:r>
                      <a:r>
                        <a:rPr lang="en-US" sz="2600" b="0" i="0" u="none" strike="noStrike" dirty="0">
                          <a:solidFill>
                            <a:srgbClr val="000000"/>
                          </a:solidFill>
                          <a:effectLst/>
                          <a:latin typeface="Calibri" panose="020F0502020204030204" pitchFamily="34" charset="0"/>
                        </a:rPr>
                        <a:t> FICA (7.65%)</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2087970"/>
                  </a:ext>
                </a:extLst>
              </a:tr>
              <a:tr h="498623">
                <a:tc>
                  <a:txBody>
                    <a:bodyPr/>
                    <a:lstStyle/>
                    <a:p>
                      <a:pPr algn="l" fontAlgn="b">
                        <a:spcBef>
                          <a:spcPts val="0"/>
                        </a:spcBef>
                        <a:spcAft>
                          <a:spcPts val="0"/>
                        </a:spcAft>
                      </a:pPr>
                      <a:r>
                        <a:rPr lang="es-ES" sz="2600" b="0" i="0" u="none" strike="noStrike" dirty="0">
                          <a:solidFill>
                            <a:srgbClr val="000000"/>
                          </a:solidFill>
                          <a:effectLst/>
                          <a:latin typeface="Calibri" panose="020F0502020204030204" pitchFamily="34" charset="0"/>
                        </a:rPr>
                        <a:t>Desempleo y Compensación de Trabajadores </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4115507"/>
                  </a:ext>
                </a:extLst>
              </a:tr>
              <a:tr h="498623">
                <a:tc>
                  <a:txBody>
                    <a:bodyPr/>
                    <a:lstStyle/>
                    <a:p>
                      <a:pPr algn="l" fontAlgn="b">
                        <a:spcBef>
                          <a:spcPts val="0"/>
                        </a:spcBef>
                        <a:spcAft>
                          <a:spcPts val="0"/>
                        </a:spcAft>
                      </a:pPr>
                      <a:r>
                        <a:rPr lang="en-US" sz="2600" b="0" i="0" u="none" strike="noStrike" dirty="0" err="1">
                          <a:solidFill>
                            <a:srgbClr val="000000"/>
                          </a:solidFill>
                          <a:effectLst/>
                          <a:latin typeface="Calibri" panose="020F0502020204030204" pitchFamily="34" charset="0"/>
                        </a:rPr>
                        <a:t>Médico</a:t>
                      </a:r>
                      <a:r>
                        <a:rPr lang="en-US" sz="2600" b="0" i="0" u="none" strike="noStrike" dirty="0">
                          <a:solidFill>
                            <a:srgbClr val="000000"/>
                          </a:solidFill>
                          <a:effectLst/>
                          <a:latin typeface="Calibri" panose="020F0502020204030204" pitchFamily="34" charset="0"/>
                        </a:rPr>
                        <a:t>/Dental </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877991"/>
                  </a:ext>
                </a:extLst>
              </a:tr>
              <a:tr h="498623">
                <a:tc>
                  <a:txBody>
                    <a:bodyPr/>
                    <a:lstStyle/>
                    <a:p>
                      <a:pPr algn="l" fontAlgn="b">
                        <a:spcBef>
                          <a:spcPts val="0"/>
                        </a:spcBef>
                        <a:spcAft>
                          <a:spcPts val="0"/>
                        </a:spcAft>
                      </a:pPr>
                      <a:r>
                        <a:rPr lang="en-US" sz="2600" b="0" i="0" u="none" strike="noStrike" dirty="0" err="1">
                          <a:solidFill>
                            <a:srgbClr val="000000"/>
                          </a:solidFill>
                          <a:effectLst/>
                          <a:latin typeface="Calibri" panose="020F0502020204030204" pitchFamily="34" charset="0"/>
                        </a:rPr>
                        <a:t>Jubilación</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2937126"/>
                  </a:ext>
                </a:extLst>
              </a:tr>
              <a:tr h="498623">
                <a:tc>
                  <a:txBody>
                    <a:bodyPr/>
                    <a:lstStyle/>
                    <a:p>
                      <a:pPr algn="l" fontAlgn="b">
                        <a:spcBef>
                          <a:spcPts val="0"/>
                        </a:spcBef>
                        <a:spcAft>
                          <a:spcPts val="0"/>
                        </a:spcAft>
                      </a:pPr>
                      <a:r>
                        <a:rPr lang="en-US" sz="2600" b="0" i="0" u="none" strike="noStrike" dirty="0" err="1">
                          <a:solidFill>
                            <a:srgbClr val="000000"/>
                          </a:solidFill>
                          <a:effectLst/>
                          <a:latin typeface="Calibri" panose="020F0502020204030204" pitchFamily="34" charset="0"/>
                        </a:rPr>
                        <a:t>Discapacidad</a:t>
                      </a:r>
                      <a:endParaRPr lang="en-US" sz="4200" b="0" i="0" u="none" strike="noStrike" dirty="0">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50038795"/>
                  </a:ext>
                </a:extLst>
              </a:tr>
              <a:tr h="498623">
                <a:tc>
                  <a:txBody>
                    <a:bodyPr/>
                    <a:lstStyle/>
                    <a:p>
                      <a:pPr algn="l" fontAlgn="b">
                        <a:spcBef>
                          <a:spcPts val="0"/>
                        </a:spcBef>
                        <a:spcAft>
                          <a:spcPts val="0"/>
                        </a:spcAft>
                      </a:pPr>
                      <a:r>
                        <a:rPr lang="en-US" sz="4200" b="0" i="0" u="none" strike="noStrike" dirty="0" err="1">
                          <a:effectLst/>
                          <a:latin typeface="Arial" panose="020B0604020202020204" pitchFamily="34" charset="0"/>
                        </a:rPr>
                        <a:t>Beneficios</a:t>
                      </a:r>
                      <a:r>
                        <a:rPr lang="en-US" sz="4200" b="0" i="0" u="none" strike="noStrike" dirty="0">
                          <a:effectLst/>
                          <a:latin typeface="Arial" panose="020B0604020202020204" pitchFamily="34" charset="0"/>
                        </a:rPr>
                        <a:t> </a:t>
                      </a:r>
                      <a:r>
                        <a:rPr lang="en-US" sz="4200" b="0" i="0" u="none" strike="noStrike" dirty="0" err="1">
                          <a:effectLst/>
                          <a:latin typeface="Arial" panose="020B0604020202020204" pitchFamily="34" charset="0"/>
                        </a:rPr>
                        <a:t>totales</a:t>
                      </a:r>
                      <a:r>
                        <a:rPr lang="en-US" sz="4200" b="0" i="0" u="none" strike="noStrike" dirty="0">
                          <a:effectLst/>
                          <a:latin typeface="Arial" panose="020B0604020202020204" pitchFamily="34" charset="0"/>
                        </a:rPr>
                        <a:t> =</a:t>
                      </a: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b">
                        <a:spcBef>
                          <a:spcPts val="0"/>
                        </a:spcBef>
                        <a:spcAft>
                          <a:spcPts val="0"/>
                        </a:spcAft>
                      </a:pPr>
                      <a:r>
                        <a:rPr lang="en-US" sz="2600" b="0" i="0" u="none" strike="noStrike">
                          <a:solidFill>
                            <a:srgbClr val="000000"/>
                          </a:solidFill>
                          <a:effectLst/>
                          <a:latin typeface="Calibri" panose="020F0502020204030204" pitchFamily="34" charset="0"/>
                        </a:rPr>
                        <a:t> </a:t>
                      </a:r>
                      <a:endParaRPr lang="en-US" sz="4200" b="0" i="0" u="none" strike="noStrike">
                        <a:effectLst/>
                        <a:latin typeface="Arial" panose="020B0604020202020204" pitchFamily="34" charset="0"/>
                      </a:endParaRPr>
                    </a:p>
                  </a:txBody>
                  <a:tcPr marL="22220" marR="22220" marT="22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2057194"/>
                  </a:ext>
                </a:extLst>
              </a:tr>
            </a:tbl>
          </a:graphicData>
        </a:graphic>
      </p:graphicFrame>
      <p:sp>
        <p:nvSpPr>
          <p:cNvPr id="6" name="Content Placeholder 5">
            <a:extLst>
              <a:ext uri="{FF2B5EF4-FFF2-40B4-BE49-F238E27FC236}">
                <a16:creationId xmlns:a16="http://schemas.microsoft.com/office/drawing/2014/main" id="{59391CB3-5B8A-5161-E7EF-2E4F1C96DE1B}"/>
              </a:ext>
            </a:extLst>
          </p:cNvPr>
          <p:cNvSpPr>
            <a:spLocks noGrp="1"/>
          </p:cNvSpPr>
          <p:nvPr>
            <p:ph sz="quarter" idx="4"/>
          </p:nvPr>
        </p:nvSpPr>
        <p:spPr/>
        <p:txBody>
          <a:bodyPr/>
          <a:lstStyle/>
          <a:p>
            <a:pPr marL="0" indent="0">
              <a:buNone/>
            </a:pPr>
            <a:r>
              <a:rPr lang="es-ES" dirty="0"/>
              <a:t>La media nacional ronda el 30%
</a:t>
            </a:r>
            <a:endParaRPr lang="en-US" dirty="0"/>
          </a:p>
        </p:txBody>
      </p:sp>
    </p:spTree>
    <p:extLst>
      <p:ext uri="{BB962C8B-B14F-4D97-AF65-F5344CB8AC3E}">
        <p14:creationId xmlns:p14="http://schemas.microsoft.com/office/powerpoint/2010/main" val="3240998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08EE8-0552-43A3-A3FA-099055A94264}"/>
              </a:ext>
            </a:extLst>
          </p:cNvPr>
          <p:cNvSpPr>
            <a:spLocks noGrp="1"/>
          </p:cNvSpPr>
          <p:nvPr>
            <p:ph type="title"/>
          </p:nvPr>
        </p:nvSpPr>
        <p:spPr>
          <a:xfrm>
            <a:off x="677334" y="609599"/>
            <a:ext cx="8596668" cy="1681213"/>
          </a:xfrm>
        </p:spPr>
        <p:txBody>
          <a:bodyPr>
            <a:normAutofit fontScale="90000"/>
          </a:bodyPr>
          <a:lstStyle/>
          <a:p>
            <a:r>
              <a:rPr lang="en-US" err="1"/>
              <a:t>Cálculo</a:t>
            </a:r>
            <a:r>
              <a:rPr lang="en-US"/>
              <a:t> de </a:t>
            </a:r>
            <a:r>
              <a:rPr lang="en-US" err="1"/>
              <a:t>beneficios</a:t>
            </a:r>
            <a:r>
              <a:rPr lang="en-US"/>
              <a:t> </a:t>
            </a:r>
            <a:r>
              <a:rPr lang="en-US" err="1"/>
              <a:t>complementarios</a:t>
            </a:r>
            <a:br>
              <a:rPr lang="en-US"/>
            </a:br>
            <a:r>
              <a:rPr lang="en-US"/>
              <a:t> </a:t>
            </a:r>
          </a:p>
        </p:txBody>
      </p:sp>
      <p:graphicFrame>
        <p:nvGraphicFramePr>
          <p:cNvPr id="9" name="Content Placeholder 8">
            <a:extLst>
              <a:ext uri="{FF2B5EF4-FFF2-40B4-BE49-F238E27FC236}">
                <a16:creationId xmlns:a16="http://schemas.microsoft.com/office/drawing/2014/main" id="{08CEEFE6-C9BE-487D-9F7A-FD75E8FDE76D}"/>
              </a:ext>
            </a:extLst>
          </p:cNvPr>
          <p:cNvGraphicFramePr>
            <a:graphicFrameLocks noGrp="1"/>
          </p:cNvGraphicFramePr>
          <p:nvPr>
            <p:ph idx="1"/>
            <p:extLst>
              <p:ext uri="{D42A27DB-BD31-4B8C-83A1-F6EECF244321}">
                <p14:modId xmlns:p14="http://schemas.microsoft.com/office/powerpoint/2010/main" val="1960883287"/>
              </p:ext>
            </p:extLst>
          </p:nvPr>
        </p:nvGraphicFramePr>
        <p:xfrm>
          <a:off x="1832768" y="1867302"/>
          <a:ext cx="6743340" cy="2868328"/>
        </p:xfrm>
        <a:graphic>
          <a:graphicData uri="http://schemas.openxmlformats.org/drawingml/2006/table">
            <a:tbl>
              <a:tblPr/>
              <a:tblGrid>
                <a:gridCol w="966738">
                  <a:extLst>
                    <a:ext uri="{9D8B030D-6E8A-4147-A177-3AD203B41FA5}">
                      <a16:colId xmlns:a16="http://schemas.microsoft.com/office/drawing/2014/main" val="2794588141"/>
                    </a:ext>
                  </a:extLst>
                </a:gridCol>
                <a:gridCol w="2233030">
                  <a:extLst>
                    <a:ext uri="{9D8B030D-6E8A-4147-A177-3AD203B41FA5}">
                      <a16:colId xmlns:a16="http://schemas.microsoft.com/office/drawing/2014/main" val="517792563"/>
                    </a:ext>
                  </a:extLst>
                </a:gridCol>
                <a:gridCol w="1239059">
                  <a:extLst>
                    <a:ext uri="{9D8B030D-6E8A-4147-A177-3AD203B41FA5}">
                      <a16:colId xmlns:a16="http://schemas.microsoft.com/office/drawing/2014/main" val="1536161011"/>
                    </a:ext>
                  </a:extLst>
                </a:gridCol>
                <a:gridCol w="888446">
                  <a:extLst>
                    <a:ext uri="{9D8B030D-6E8A-4147-A177-3AD203B41FA5}">
                      <a16:colId xmlns:a16="http://schemas.microsoft.com/office/drawing/2014/main" val="3082365005"/>
                    </a:ext>
                  </a:extLst>
                </a:gridCol>
                <a:gridCol w="1416067">
                  <a:extLst>
                    <a:ext uri="{9D8B030D-6E8A-4147-A177-3AD203B41FA5}">
                      <a16:colId xmlns:a16="http://schemas.microsoft.com/office/drawing/2014/main" val="3992290301"/>
                    </a:ext>
                  </a:extLst>
                </a:gridCol>
              </a:tblGrid>
              <a:tr h="1434164">
                <a:tc>
                  <a:txBody>
                    <a:bodyPr/>
                    <a:lstStyle/>
                    <a:p>
                      <a:pPr algn="ctr" fontAlgn="b"/>
                      <a:r>
                        <a:rPr lang="en-US" sz="1600" b="1" i="0" u="none" strike="noStrike" err="1">
                          <a:solidFill>
                            <a:srgbClr val="000000"/>
                          </a:solidFill>
                          <a:effectLst/>
                          <a:latin typeface="Calibri" panose="020F0502020204030204" pitchFamily="34" charset="0"/>
                        </a:rPr>
                        <a:t>Posicion</a:t>
                      </a:r>
                      <a:r>
                        <a:rPr lang="en-US" sz="16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err="1">
                          <a:solidFill>
                            <a:srgbClr val="000000"/>
                          </a:solidFill>
                          <a:effectLst/>
                          <a:latin typeface="Calibri" panose="020F0502020204030204" pitchFamily="34" charset="0"/>
                        </a:rPr>
                        <a:t>Salario</a:t>
                      </a:r>
                      <a:r>
                        <a:rPr lang="en-US" sz="1600" b="1" i="0" u="none" strike="noStrike">
                          <a:solidFill>
                            <a:srgbClr val="000000"/>
                          </a:solidFill>
                          <a:effectLst/>
                          <a:latin typeface="Calibri" panose="020F0502020204030204" pitchFamily="34" charset="0"/>
                        </a:rPr>
                        <a:t> total (</a:t>
                      </a:r>
                      <a:r>
                        <a:rPr lang="en-US" sz="1600" b="1" i="0" u="none" strike="noStrike" err="1">
                          <a:solidFill>
                            <a:srgbClr val="000000"/>
                          </a:solidFill>
                          <a:effectLst/>
                          <a:latin typeface="Calibri" panose="020F0502020204030204" pitchFamily="34" charset="0"/>
                        </a:rPr>
                        <a:t>autopopulado</a:t>
                      </a:r>
                      <a:r>
                        <a:rPr lang="en-US" sz="1600" b="1" i="0" u="none" strike="noStrike">
                          <a:solidFill>
                            <a:srgbClr val="000000"/>
                          </a:solidFill>
                          <a:effectLst/>
                          <a:latin typeface="Calibri" panose="020F0502020204030204" pitchFamily="34" charset="0"/>
                        </a:rPr>
                        <a:t> de las </a:t>
                      </a:r>
                      <a:r>
                        <a:rPr lang="en-US" sz="1600" b="1" i="0" u="none" strike="noStrike" err="1">
                          <a:solidFill>
                            <a:srgbClr val="000000"/>
                          </a:solidFill>
                          <a:effectLst/>
                          <a:latin typeface="Calibri" panose="020F0502020204030204" pitchFamily="34" charset="0"/>
                        </a:rPr>
                        <a:t>lineas</a:t>
                      </a:r>
                      <a:r>
                        <a:rPr lang="en-US" sz="1600" b="1" i="0" u="none" strike="noStrike">
                          <a:solidFill>
                            <a:srgbClr val="000000"/>
                          </a:solidFill>
                          <a:effectLst/>
                          <a:latin typeface="Calibri" panose="020F0502020204030204" pitchFamily="34" charset="0"/>
                        </a:rPr>
                        <a:t> l10-l13 </a:t>
                      </a:r>
                      <a:r>
                        <a:rPr lang="en-US" sz="1600" b="1" i="0" u="none" strike="noStrike" err="1">
                          <a:solidFill>
                            <a:srgbClr val="000000"/>
                          </a:solidFill>
                          <a:effectLst/>
                          <a:latin typeface="Calibri" panose="020F0502020204030204" pitchFamily="34" charset="0"/>
                        </a:rPr>
                        <a:t>arriba</a:t>
                      </a:r>
                      <a:r>
                        <a:rPr lang="en-US" sz="1600" b="1"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panose="020F0502020204030204" pitchFamily="34" charset="0"/>
                        </a:rPr>
                        <a:t>Base </a:t>
                      </a:r>
                      <a:r>
                        <a:rPr lang="en-US" sz="1600" b="1" i="0" u="none" strike="noStrike" err="1">
                          <a:solidFill>
                            <a:srgbClr val="000000"/>
                          </a:solidFill>
                          <a:effectLst/>
                          <a:latin typeface="Calibri" panose="020F0502020204030204" pitchFamily="34" charset="0"/>
                        </a:rPr>
                        <a:t>si</a:t>
                      </a:r>
                      <a:r>
                        <a:rPr lang="en-US" sz="1600" b="1" i="0" u="none" strike="noStrike">
                          <a:solidFill>
                            <a:srgbClr val="000000"/>
                          </a:solidFill>
                          <a:effectLst/>
                          <a:latin typeface="Calibri" panose="020F0502020204030204" pitchFamily="34" charset="0"/>
                        </a:rPr>
                        <a:t> </a:t>
                      </a:r>
                      <a:r>
                        <a:rPr lang="en-US" sz="1600" b="1" i="0" u="none" strike="noStrike" err="1">
                          <a:solidFill>
                            <a:srgbClr val="000000"/>
                          </a:solidFill>
                          <a:effectLst/>
                          <a:latin typeface="Calibri" panose="020F0502020204030204" pitchFamily="34" charset="0"/>
                        </a:rPr>
                        <a:t>corresponde</a:t>
                      </a:r>
                      <a:r>
                        <a:rPr lang="en-US" sz="16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panose="020F0502020204030204" pitchFamily="34" charset="0"/>
                        </a:rPr>
                        <a:t>Total </a:t>
                      </a:r>
                      <a:r>
                        <a:rPr lang="en-US" sz="1600" b="1" i="0" u="none" strike="noStrike" err="1">
                          <a:solidFill>
                            <a:srgbClr val="000000"/>
                          </a:solidFill>
                          <a:effectLst/>
                          <a:latin typeface="Calibri" panose="020F0502020204030204" pitchFamily="34" charset="0"/>
                        </a:rPr>
                        <a:t>Beneficios</a:t>
                      </a:r>
                      <a:endParaRPr lang="en-US" sz="16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518249771"/>
                  </a:ext>
                </a:extLst>
              </a:tr>
              <a:tr h="358541">
                <a:tc>
                  <a:txBody>
                    <a:bodyPr/>
                    <a:lstStyle/>
                    <a:p>
                      <a:pPr algn="r" fontAlgn="b"/>
                      <a:r>
                        <a:rPr lang="en-US" sz="16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$24,099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            4,820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24134443"/>
                  </a:ext>
                </a:extLst>
              </a:tr>
              <a:tr h="358541">
                <a:tc>
                  <a:txBody>
                    <a:bodyPr/>
                    <a:lstStyle/>
                    <a:p>
                      <a:pPr algn="r" fontAlgn="b"/>
                      <a:r>
                        <a:rPr lang="en-US" sz="16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$24,480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            4,896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43816222"/>
                  </a:ext>
                </a:extLst>
              </a:tr>
              <a:tr h="35854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838078"/>
                  </a:ext>
                </a:extLst>
              </a:tr>
              <a:tr h="358541">
                <a:tc gridSpan="2">
                  <a:txBody>
                    <a:bodyPr/>
                    <a:lstStyle/>
                    <a:p>
                      <a:pPr algn="l" fontAlgn="b"/>
                      <a:r>
                        <a:rPr lang="en-US" sz="1600" b="1" i="0" u="none" strike="noStrike">
                          <a:solidFill>
                            <a:srgbClr val="000000"/>
                          </a:solidFill>
                          <a:effectLst/>
                          <a:latin typeface="Calibri" panose="020F0502020204030204" pitchFamily="34" charset="0"/>
                        </a:rPr>
                        <a:t>TOTAL </a:t>
                      </a:r>
                      <a:r>
                        <a:rPr lang="en-US" sz="1600" b="1" i="0" u="none" strike="noStrike" err="1">
                          <a:solidFill>
                            <a:srgbClr val="000000"/>
                          </a:solidFill>
                          <a:effectLst/>
                          <a:latin typeface="Calibri" panose="020F0502020204030204" pitchFamily="34" charset="0"/>
                        </a:rPr>
                        <a:t>Beneficios</a:t>
                      </a:r>
                      <a:endParaRPr lang="en-US" sz="1600" b="1"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            9,716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74974159"/>
                  </a:ext>
                </a:extLst>
              </a:tr>
            </a:tbl>
          </a:graphicData>
        </a:graphic>
      </p:graphicFrame>
    </p:spTree>
    <p:extLst>
      <p:ext uri="{BB962C8B-B14F-4D97-AF65-F5344CB8AC3E}">
        <p14:creationId xmlns:p14="http://schemas.microsoft.com/office/powerpoint/2010/main" val="859743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62A79-656F-FCBF-D38B-6CE166C4BEE4}"/>
              </a:ext>
            </a:extLst>
          </p:cNvPr>
          <p:cNvSpPr>
            <a:spLocks noGrp="1"/>
          </p:cNvSpPr>
          <p:nvPr>
            <p:ph type="title"/>
          </p:nvPr>
        </p:nvSpPr>
        <p:spPr/>
        <p:txBody>
          <a:bodyPr/>
          <a:lstStyle/>
          <a:p>
            <a:r>
              <a:rPr lang="en-US" dirty="0" err="1">
                <a:cs typeface="Calibri Light"/>
              </a:rPr>
              <a:t>Equipo</a:t>
            </a:r>
            <a:r>
              <a:rPr lang="en-US" dirty="0">
                <a:cs typeface="Calibri Light"/>
              </a:rPr>
              <a:t> </a:t>
            </a:r>
            <a:br>
              <a:rPr lang="en-US" dirty="0">
                <a:latin typeface="Calibri Light"/>
                <a:cs typeface="Calibri Light"/>
              </a:rPr>
            </a:br>
            <a:endParaRPr lang="en-US" sz="2000" b="1" i="1" dirty="0">
              <a:latin typeface="Calibri"/>
              <a:cs typeface="Calibri"/>
            </a:endParaRPr>
          </a:p>
        </p:txBody>
      </p:sp>
      <p:sp>
        <p:nvSpPr>
          <p:cNvPr id="3" name="Content Placeholder 2">
            <a:extLst>
              <a:ext uri="{FF2B5EF4-FFF2-40B4-BE49-F238E27FC236}">
                <a16:creationId xmlns:a16="http://schemas.microsoft.com/office/drawing/2014/main" id="{EB54F5A3-5A67-6083-34DA-FD9C62200AE3}"/>
              </a:ext>
            </a:extLst>
          </p:cNvPr>
          <p:cNvSpPr>
            <a:spLocks noGrp="1"/>
          </p:cNvSpPr>
          <p:nvPr>
            <p:ph idx="1"/>
          </p:nvPr>
        </p:nvSpPr>
        <p:spPr/>
        <p:txBody>
          <a:bodyPr vert="horz" lIns="91440" tIns="45720" rIns="91440" bIns="45720" rtlCol="0" anchor="t">
            <a:normAutofit lnSpcReduction="10000"/>
          </a:bodyPr>
          <a:lstStyle/>
          <a:p>
            <a:r>
              <a:rPr lang="es-ES" dirty="0">
                <a:cs typeface="Calibri"/>
              </a:rPr>
              <a:t>Describa cómo se relaciona el equipo con las actividades del programa </a:t>
            </a:r>
          </a:p>
          <a:p>
            <a:endParaRPr lang="en-US" dirty="0">
              <a:cs typeface="Calibri"/>
            </a:endParaRPr>
          </a:p>
          <a:p>
            <a:r>
              <a:rPr lang="en-US" dirty="0" err="1">
                <a:cs typeface="Calibri"/>
              </a:rPr>
              <a:t>Ejemplos</a:t>
            </a:r>
            <a:r>
              <a:rPr lang="en-US" dirty="0">
                <a:cs typeface="Calibri"/>
              </a:rPr>
              <a:t>: </a:t>
            </a:r>
          </a:p>
          <a:p>
            <a:endParaRPr lang="en-US" dirty="0">
              <a:cs typeface="Calibri"/>
            </a:endParaRPr>
          </a:p>
          <a:p>
            <a:pPr marL="0" indent="0" algn="just">
              <a:buNone/>
            </a:pPr>
            <a:r>
              <a:rPr lang="es-ES" dirty="0">
                <a:cs typeface="Calibri"/>
              </a:rPr>
              <a:t>        2 impresoras: $ cada una para apoyar a los nuevos trabajadores de        divulgación</a:t>
            </a:r>
          </a:p>
          <a:p>
            <a:pPr marL="0" indent="0" algn="just">
              <a:buNone/>
            </a:pPr>
            <a:endParaRPr lang="en-US" sz="2800" dirty="0">
              <a:cs typeface="Calibri"/>
            </a:endParaRPr>
          </a:p>
          <a:p>
            <a:pPr lvl="1"/>
            <a:r>
              <a:rPr lang="es-ES" sz="2800" dirty="0">
                <a:cs typeface="Calibri"/>
              </a:rPr>
              <a:t>4 computadoras portátiles: $ cada una para los nuevos trabajadores de extensión que se contraten </a:t>
            </a:r>
            <a:endParaRPr lang="en-US" sz="2800" dirty="0">
              <a:cs typeface="Calibri"/>
            </a:endParaRPr>
          </a:p>
        </p:txBody>
      </p:sp>
    </p:spTree>
    <p:extLst>
      <p:ext uri="{BB962C8B-B14F-4D97-AF65-F5344CB8AC3E}">
        <p14:creationId xmlns:p14="http://schemas.microsoft.com/office/powerpoint/2010/main" val="198960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339EF-A295-4CC1-84EB-BBA8DFED1371}"/>
              </a:ext>
            </a:extLst>
          </p:cNvPr>
          <p:cNvSpPr>
            <a:spLocks noGrp="1"/>
          </p:cNvSpPr>
          <p:nvPr>
            <p:ph type="title"/>
          </p:nvPr>
        </p:nvSpPr>
        <p:spPr/>
        <p:txBody>
          <a:bodyPr>
            <a:normAutofit/>
          </a:bodyPr>
          <a:lstStyle/>
          <a:p>
            <a:r>
              <a:rPr lang="en-US" b="1" dirty="0"/>
              <a:t>Material de </a:t>
            </a:r>
            <a:r>
              <a:rPr lang="en-US" b="1" dirty="0" err="1"/>
              <a:t>oficina</a:t>
            </a:r>
            <a:r>
              <a:rPr lang="en-US" b="1" dirty="0"/>
              <a:t> 
</a:t>
            </a:r>
            <a:endParaRPr lang="en-US" sz="2700" dirty="0"/>
          </a:p>
        </p:txBody>
      </p:sp>
      <p:sp>
        <p:nvSpPr>
          <p:cNvPr id="3" name="Text Placeholder 2">
            <a:extLst>
              <a:ext uri="{FF2B5EF4-FFF2-40B4-BE49-F238E27FC236}">
                <a16:creationId xmlns:a16="http://schemas.microsoft.com/office/drawing/2014/main" id="{CFB81626-2ACA-4F0C-B562-91741F522411}"/>
              </a:ext>
            </a:extLst>
          </p:cNvPr>
          <p:cNvSpPr>
            <a:spLocks noGrp="1"/>
          </p:cNvSpPr>
          <p:nvPr>
            <p:ph type="body" idx="1"/>
          </p:nvPr>
        </p:nvSpPr>
        <p:spPr/>
        <p:txBody>
          <a:bodyPr>
            <a:normAutofit lnSpcReduction="10000"/>
          </a:bodyPr>
          <a:lstStyle/>
          <a:p>
            <a:pPr algn="ctr"/>
            <a:r>
              <a:rPr lang="en-US" dirty="0" err="1"/>
              <a:t>Incluír</a:t>
            </a:r>
            <a:r>
              <a:rPr lang="en-US" dirty="0"/>
              <a:t> 
</a:t>
            </a:r>
          </a:p>
        </p:txBody>
      </p:sp>
      <p:sp>
        <p:nvSpPr>
          <p:cNvPr id="4" name="Content Placeholder 3">
            <a:extLst>
              <a:ext uri="{FF2B5EF4-FFF2-40B4-BE49-F238E27FC236}">
                <a16:creationId xmlns:a16="http://schemas.microsoft.com/office/drawing/2014/main" id="{FDFA57BB-1358-4897-AA8F-3E2C20B268B8}"/>
              </a:ext>
            </a:extLst>
          </p:cNvPr>
          <p:cNvSpPr>
            <a:spLocks noGrp="1"/>
          </p:cNvSpPr>
          <p:nvPr>
            <p:ph sz="half" idx="2"/>
          </p:nvPr>
        </p:nvSpPr>
        <p:spPr>
          <a:ln>
            <a:solidFill>
              <a:schemeClr val="accent4">
                <a:lumMod val="75000"/>
              </a:schemeClr>
            </a:solidFill>
          </a:ln>
        </p:spPr>
        <p:txBody>
          <a:bodyPr>
            <a:normAutofit/>
          </a:bodyPr>
          <a:lstStyle/>
          <a:p>
            <a:r>
              <a:rPr lang="en-US" sz="2400" dirty="0" err="1">
                <a:solidFill>
                  <a:prstClr val="black">
                    <a:lumMod val="75000"/>
                    <a:lumOff val="25000"/>
                  </a:prstClr>
                </a:solidFill>
                <a:latin typeface="Verdana"/>
              </a:rPr>
              <a:t>Tinta</a:t>
            </a:r>
            <a:r>
              <a:rPr lang="en-US" sz="2400" dirty="0">
                <a:solidFill>
                  <a:prstClr val="black">
                    <a:lumMod val="75000"/>
                    <a:lumOff val="25000"/>
                  </a:prstClr>
                </a:solidFill>
                <a:latin typeface="Verdana"/>
              </a:rPr>
              <a:t> de </a:t>
            </a:r>
            <a:r>
              <a:rPr lang="en-US" sz="2400" dirty="0" err="1">
                <a:solidFill>
                  <a:prstClr val="black">
                    <a:lumMod val="75000"/>
                    <a:lumOff val="25000"/>
                  </a:prstClr>
                </a:solidFill>
                <a:latin typeface="Verdana"/>
              </a:rPr>
              <a:t>impresora</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Accesorios</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informáticos</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Papel</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bolígrafos</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rotuladores</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Carpetas</a:t>
            </a:r>
            <a:r>
              <a:rPr lang="en-US" sz="2400" dirty="0">
                <a:solidFill>
                  <a:prstClr val="black">
                    <a:lumMod val="75000"/>
                    <a:lumOff val="25000"/>
                  </a:prstClr>
                </a:solidFill>
                <a:latin typeface="Verdana"/>
              </a:rPr>
              <a:t>
</a:t>
            </a:r>
            <a:r>
              <a:rPr lang="en-US" sz="2400" dirty="0" err="1">
                <a:solidFill>
                  <a:prstClr val="black">
                    <a:lumMod val="75000"/>
                    <a:lumOff val="25000"/>
                  </a:prstClr>
                </a:solidFill>
                <a:latin typeface="Verdana"/>
              </a:rPr>
              <a:t>Suministros</a:t>
            </a:r>
            <a:r>
              <a:rPr lang="en-US" sz="2400" dirty="0">
                <a:solidFill>
                  <a:prstClr val="black">
                    <a:lumMod val="75000"/>
                    <a:lumOff val="25000"/>
                  </a:prstClr>
                </a:solidFill>
                <a:latin typeface="Verdana"/>
              </a:rPr>
              <a:t> para el </a:t>
            </a:r>
            <a:r>
              <a:rPr lang="en-US" sz="2400" dirty="0" err="1">
                <a:solidFill>
                  <a:prstClr val="black">
                    <a:lumMod val="75000"/>
                    <a:lumOff val="25000"/>
                  </a:prstClr>
                </a:solidFill>
                <a:latin typeface="Verdana"/>
              </a:rPr>
              <a:t>mantenimiento</a:t>
            </a:r>
            <a:r>
              <a:rPr lang="en-US" sz="2400" dirty="0">
                <a:solidFill>
                  <a:prstClr val="black">
                    <a:lumMod val="75000"/>
                    <a:lumOff val="25000"/>
                  </a:prstClr>
                </a:solidFill>
                <a:latin typeface="Verdana"/>
              </a:rPr>
              <a:t> de </a:t>
            </a:r>
            <a:r>
              <a:rPr lang="en-US" sz="2400" dirty="0" err="1">
                <a:solidFill>
                  <a:prstClr val="black">
                    <a:lumMod val="75000"/>
                    <a:lumOff val="25000"/>
                  </a:prstClr>
                </a:solidFill>
                <a:latin typeface="Verdana"/>
              </a:rPr>
              <a:t>registros</a:t>
            </a:r>
            <a:endParaRPr kumimoji="0" lang="en-US" sz="2400" b="0" i="0" u="none" strike="noStrike" kern="1200" cap="none" spc="0" normalizeH="0" baseline="0" noProof="0" dirty="0">
              <a:ln>
                <a:noFill/>
              </a:ln>
              <a:solidFill>
                <a:prstClr val="black">
                  <a:lumMod val="75000"/>
                  <a:lumOff val="25000"/>
                </a:prstClr>
              </a:solidFill>
              <a:effectLst/>
              <a:uLnTx/>
              <a:uFillTx/>
              <a:latin typeface="Verdana"/>
              <a:ea typeface="+mn-ea"/>
              <a:cs typeface="+mn-cs"/>
            </a:endParaRPr>
          </a:p>
        </p:txBody>
      </p:sp>
      <p:sp>
        <p:nvSpPr>
          <p:cNvPr id="5" name="Text Placeholder 4">
            <a:extLst>
              <a:ext uri="{FF2B5EF4-FFF2-40B4-BE49-F238E27FC236}">
                <a16:creationId xmlns:a16="http://schemas.microsoft.com/office/drawing/2014/main" id="{0D7957C6-EBD9-4372-B91F-5BE70B62FA8F}"/>
              </a:ext>
            </a:extLst>
          </p:cNvPr>
          <p:cNvSpPr>
            <a:spLocks noGrp="1"/>
          </p:cNvSpPr>
          <p:nvPr>
            <p:ph type="body" sz="quarter" idx="3"/>
          </p:nvPr>
        </p:nvSpPr>
        <p:spPr/>
        <p:txBody>
          <a:bodyPr>
            <a:normAutofit lnSpcReduction="10000"/>
          </a:bodyPr>
          <a:lstStyle/>
          <a:p>
            <a:pPr algn="ctr"/>
            <a:r>
              <a:rPr lang="en-US" dirty="0"/>
              <a:t>No </a:t>
            </a:r>
            <a:r>
              <a:rPr lang="en-US" dirty="0" err="1"/>
              <a:t>incluyas</a:t>
            </a:r>
            <a:r>
              <a:rPr lang="en-US" dirty="0"/>
              <a:t>
</a:t>
            </a:r>
          </a:p>
        </p:txBody>
      </p:sp>
      <p:sp>
        <p:nvSpPr>
          <p:cNvPr id="6" name="Content Placeholder 5">
            <a:extLst>
              <a:ext uri="{FF2B5EF4-FFF2-40B4-BE49-F238E27FC236}">
                <a16:creationId xmlns:a16="http://schemas.microsoft.com/office/drawing/2014/main" id="{300E4BCE-6425-4B4B-9975-3A7AA834A457}"/>
              </a:ext>
            </a:extLst>
          </p:cNvPr>
          <p:cNvSpPr>
            <a:spLocks noGrp="1"/>
          </p:cNvSpPr>
          <p:nvPr>
            <p:ph sz="quarter" idx="4"/>
          </p:nvPr>
        </p:nvSpPr>
        <p:spPr>
          <a:ln>
            <a:solidFill>
              <a:schemeClr val="accent4">
                <a:lumMod val="75000"/>
              </a:schemeClr>
            </a:solidFill>
          </a:ln>
        </p:spPr>
        <p:txBody>
          <a:bodyPr/>
          <a:lstStyle/>
          <a:p>
            <a:r>
              <a:rPr lang="es-ES" dirty="0"/>
              <a:t>Franqueo/Envío  
Materiales educativos/de recursos
Impresión/Copia</a:t>
            </a:r>
            <a:endParaRPr lang="en-US" dirty="0"/>
          </a:p>
          <a:p>
            <a:endParaRPr lang="en-US" dirty="0"/>
          </a:p>
        </p:txBody>
      </p:sp>
      <p:sp>
        <p:nvSpPr>
          <p:cNvPr id="8" name="Rectangle 7">
            <a:extLst>
              <a:ext uri="{FF2B5EF4-FFF2-40B4-BE49-F238E27FC236}">
                <a16:creationId xmlns:a16="http://schemas.microsoft.com/office/drawing/2014/main" id="{7E25B257-A35D-04E5-EE5B-A9849E649373}"/>
              </a:ext>
            </a:extLst>
          </p:cNvPr>
          <p:cNvSpPr/>
          <p:nvPr/>
        </p:nvSpPr>
        <p:spPr>
          <a:xfrm>
            <a:off x="6698226" y="4582432"/>
            <a:ext cx="4454682" cy="118881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2200" dirty="0">
                <a:ln w="0"/>
                <a:solidFill>
                  <a:schemeClr val="tx1"/>
                </a:solidFill>
                <a:effectLst>
                  <a:outerShdw blurRad="38100" dist="19050" dir="2700000" algn="tl" rotWithShape="0">
                    <a:schemeClr val="dk1">
                      <a:alpha val="40000"/>
                    </a:schemeClr>
                  </a:outerShdw>
                </a:effectLst>
              </a:rPr>
              <a:t>Estos artículos pertenecen a 'Otros'
</a:t>
            </a:r>
            <a:r>
              <a:rPr lang="es-ES" dirty="0">
                <a:ln w="0"/>
                <a:solidFill>
                  <a:schemeClr val="tx1"/>
                </a:solidFill>
                <a:effectLst>
                  <a:outerShdw blurRad="38100" dist="19050" dir="2700000" algn="tl" rotWithShape="0">
                    <a:schemeClr val="dk1">
                      <a:alpha val="40000"/>
                    </a:schemeClr>
                  </a:outerShdw>
                </a:effectLst>
              </a:rPr>
              <a:t>
</a:t>
            </a:r>
            <a:endParaRPr lang="en-US" dirty="0">
              <a:ln w="0"/>
              <a:solidFill>
                <a:schemeClr val="tx1"/>
              </a:solidFill>
              <a:effectLst>
                <a:outerShdw blurRad="38100" dist="19050" dir="2700000" algn="tl" rotWithShape="0">
                  <a:prstClr val="black">
                    <a:alpha val="40000"/>
                  </a:prstClr>
                </a:outerShdw>
              </a:effectLst>
              <a:cs typeface="Calibri"/>
            </a:endParaRPr>
          </a:p>
        </p:txBody>
      </p:sp>
    </p:spTree>
    <p:extLst>
      <p:ext uri="{BB962C8B-B14F-4D97-AF65-F5344CB8AC3E}">
        <p14:creationId xmlns:p14="http://schemas.microsoft.com/office/powerpoint/2010/main" val="1214581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B6B6B-80AA-4D59-B0A3-F7D1653EB3E2}"/>
              </a:ext>
            </a:extLst>
          </p:cNvPr>
          <p:cNvSpPr>
            <a:spLocks noGrp="1"/>
          </p:cNvSpPr>
          <p:nvPr>
            <p:ph type="title"/>
          </p:nvPr>
        </p:nvSpPr>
        <p:spPr/>
        <p:txBody>
          <a:bodyPr/>
          <a:lstStyle/>
          <a:p>
            <a:r>
              <a:rPr lang="en-US" dirty="0" err="1"/>
              <a:t>Viajes</a:t>
            </a:r>
            <a:r>
              <a:rPr lang="en-US" dirty="0"/>
              <a:t> y </a:t>
            </a:r>
            <a:r>
              <a:rPr lang="en-US" dirty="0" err="1"/>
              <a:t>formación</a:t>
            </a:r>
            <a:r>
              <a:rPr lang="en-US" dirty="0"/>
              <a:t> 
</a:t>
            </a:r>
          </a:p>
        </p:txBody>
      </p:sp>
      <p:sp>
        <p:nvSpPr>
          <p:cNvPr id="3" name="Content Placeholder 2">
            <a:extLst>
              <a:ext uri="{FF2B5EF4-FFF2-40B4-BE49-F238E27FC236}">
                <a16:creationId xmlns:a16="http://schemas.microsoft.com/office/drawing/2014/main" id="{7AAAA9F9-66A9-4D92-AE88-89D282CB14E3}"/>
              </a:ext>
            </a:extLst>
          </p:cNvPr>
          <p:cNvSpPr>
            <a:spLocks noGrp="1"/>
          </p:cNvSpPr>
          <p:nvPr>
            <p:ph idx="1"/>
          </p:nvPr>
        </p:nvSpPr>
        <p:spPr>
          <a:xfrm>
            <a:off x="677334" y="1386348"/>
            <a:ext cx="8596668" cy="5013335"/>
          </a:xfrm>
        </p:spPr>
        <p:txBody>
          <a:bodyPr vert="horz" lIns="91440" tIns="45720" rIns="91440" bIns="45720" rtlCol="0" anchor="t">
            <a:normAutofit/>
          </a:bodyPr>
          <a:lstStyle/>
          <a:p>
            <a:r>
              <a:rPr lang="es-ES" dirty="0"/>
              <a:t>Los gastos están permitidos si están dentro del presupuesto aprobado
Las tarifas son determinadas por la Administración de Servicios Generales (GSA, por sus siglas en inglés) para el kilometraje, las comidas y el alojamiento.
Debe ser razonable: sin limusinas, sin piscinas privadas </a:t>
            </a:r>
            <a:endParaRPr lang="en-US" dirty="0">
              <a:cs typeface="Calibri"/>
            </a:endParaRPr>
          </a:p>
        </p:txBody>
      </p:sp>
      <p:sp>
        <p:nvSpPr>
          <p:cNvPr id="4" name="Rectangle 3">
            <a:extLst>
              <a:ext uri="{FF2B5EF4-FFF2-40B4-BE49-F238E27FC236}">
                <a16:creationId xmlns:a16="http://schemas.microsoft.com/office/drawing/2014/main" id="{07CF981E-9049-42B4-99F7-E9085456045E}"/>
              </a:ext>
            </a:extLst>
          </p:cNvPr>
          <p:cNvSpPr/>
          <p:nvPr/>
        </p:nvSpPr>
        <p:spPr>
          <a:xfrm>
            <a:off x="1081473" y="4149214"/>
            <a:ext cx="2865065" cy="257605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endParaRPr>
          </a:p>
          <a:p>
            <a:r>
              <a:rPr lang="en-US" sz="2400" b="1" dirty="0" err="1">
                <a:solidFill>
                  <a:schemeClr val="tx1"/>
                </a:solidFill>
              </a:rPr>
              <a:t>Subcategorías</a:t>
            </a:r>
            <a:r>
              <a:rPr lang="en-US" sz="2400" b="1" dirty="0">
                <a:solidFill>
                  <a:schemeClr val="tx1"/>
                </a:solidFill>
              </a:rPr>
              <a:t> de </a:t>
            </a:r>
            <a:r>
              <a:rPr lang="en-US" sz="2400" b="1" dirty="0" err="1">
                <a:solidFill>
                  <a:schemeClr val="tx1"/>
                </a:solidFill>
              </a:rPr>
              <a:t>viajes</a:t>
            </a:r>
            <a:r>
              <a:rPr lang="en-US" sz="2400" b="1" dirty="0">
                <a:solidFill>
                  <a:schemeClr val="tx1"/>
                </a:solidFill>
              </a:rPr>
              <a:t> </a:t>
            </a:r>
            <a:r>
              <a:rPr lang="en-US" sz="2400" dirty="0">
                <a:solidFill>
                  <a:schemeClr val="tx1"/>
                </a:solidFill>
              </a:rPr>
              <a:t>
</a:t>
            </a:r>
            <a:r>
              <a:rPr lang="es-ES" sz="2400" dirty="0">
                <a:solidFill>
                  <a:schemeClr val="tx1"/>
                </a:solidFill>
              </a:rPr>
              <a:t>Per Diem
Hotel
Pasaje aéreo
Matrícula
Kilometraje
</a:t>
            </a:r>
            <a:endParaRPr lang="en-US" dirty="0"/>
          </a:p>
        </p:txBody>
      </p:sp>
    </p:spTree>
    <p:extLst>
      <p:ext uri="{BB962C8B-B14F-4D97-AF65-F5344CB8AC3E}">
        <p14:creationId xmlns:p14="http://schemas.microsoft.com/office/powerpoint/2010/main" val="402855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94A56A1-59EB-5C1B-44AC-3572DEEEFE85}"/>
              </a:ext>
            </a:extLst>
          </p:cNvPr>
          <p:cNvSpPr>
            <a:spLocks noGrp="1"/>
          </p:cNvSpPr>
          <p:nvPr>
            <p:ph type="title"/>
          </p:nvPr>
        </p:nvSpPr>
        <p:spPr>
          <a:xfrm>
            <a:off x="235975" y="240891"/>
            <a:ext cx="4341566" cy="1699548"/>
          </a:xfrm>
        </p:spPr>
        <p:txBody>
          <a:bodyPr>
            <a:normAutofit fontScale="90000"/>
          </a:bodyPr>
          <a:lstStyle/>
          <a:p>
            <a:r>
              <a:rPr lang="es-ES" dirty="0"/>
              <a:t>Narrativa de viajes y entrenamiento 
</a:t>
            </a:r>
            <a:endParaRPr lang="en-US" dirty="0"/>
          </a:p>
        </p:txBody>
      </p:sp>
      <p:sp>
        <p:nvSpPr>
          <p:cNvPr id="4" name="Content Placeholder 3">
            <a:extLst>
              <a:ext uri="{FF2B5EF4-FFF2-40B4-BE49-F238E27FC236}">
                <a16:creationId xmlns:a16="http://schemas.microsoft.com/office/drawing/2014/main" id="{740CB73A-10F5-CD6C-2125-FD202087A3C1}"/>
              </a:ext>
            </a:extLst>
          </p:cNvPr>
          <p:cNvSpPr>
            <a:spLocks noGrp="1"/>
          </p:cNvSpPr>
          <p:nvPr>
            <p:ph idx="1"/>
          </p:nvPr>
        </p:nvSpPr>
        <p:spPr>
          <a:xfrm>
            <a:off x="862366" y="2194102"/>
            <a:ext cx="3427001" cy="3908586"/>
          </a:xfrm>
        </p:spPr>
        <p:txBody>
          <a:bodyPr>
            <a:normAutofit/>
          </a:bodyPr>
          <a:lstStyle/>
          <a:p>
            <a:endParaRPr lang="en-US" sz="2000" dirty="0"/>
          </a:p>
          <a:p>
            <a:endParaRPr lang="en-US" sz="2000" dirty="0"/>
          </a:p>
          <a:p>
            <a:r>
              <a:rPr lang="es-ES" sz="2000" dirty="0"/>
              <a:t>¿Cuántos esperas en un evento de divulgación? </a:t>
            </a:r>
            <a:endParaRPr lang="en-US" sz="2000" dirty="0"/>
          </a:p>
          <a:p>
            <a:r>
              <a:rPr lang="es-ES" sz="2000" dirty="0"/>
              <a:t>¿Cómo se relaciona la capacitación del personal con las actividades del programa?</a:t>
            </a:r>
            <a:endParaRPr lang="en-US" sz="2000" dirty="0"/>
          </a:p>
        </p:txBody>
      </p:sp>
      <p:graphicFrame>
        <p:nvGraphicFramePr>
          <p:cNvPr id="3" name="Table 2">
            <a:extLst>
              <a:ext uri="{FF2B5EF4-FFF2-40B4-BE49-F238E27FC236}">
                <a16:creationId xmlns:a16="http://schemas.microsoft.com/office/drawing/2014/main" id="{D213A79A-6043-4814-AD96-4CEA19570EB6}"/>
              </a:ext>
            </a:extLst>
          </p:cNvPr>
          <p:cNvGraphicFramePr>
            <a:graphicFrameLocks noGrp="1"/>
          </p:cNvGraphicFramePr>
          <p:nvPr>
            <p:extLst>
              <p:ext uri="{D42A27DB-BD31-4B8C-83A1-F6EECF244321}">
                <p14:modId xmlns:p14="http://schemas.microsoft.com/office/powerpoint/2010/main" val="690942407"/>
              </p:ext>
            </p:extLst>
          </p:nvPr>
        </p:nvGraphicFramePr>
        <p:xfrm>
          <a:off x="5466735" y="751919"/>
          <a:ext cx="6133863" cy="6123312"/>
        </p:xfrm>
        <a:graphic>
          <a:graphicData uri="http://schemas.openxmlformats.org/drawingml/2006/table">
            <a:tbl>
              <a:tblPr>
                <a:solidFill>
                  <a:schemeClr val="bg1"/>
                </a:solidFill>
              </a:tblPr>
              <a:tblGrid>
                <a:gridCol w="6133863">
                  <a:extLst>
                    <a:ext uri="{9D8B030D-6E8A-4147-A177-3AD203B41FA5}">
                      <a16:colId xmlns:a16="http://schemas.microsoft.com/office/drawing/2014/main" val="3338573732"/>
                    </a:ext>
                  </a:extLst>
                </a:gridCol>
              </a:tblGrid>
              <a:tr h="708740">
                <a:tc>
                  <a:txBody>
                    <a:bodyPr/>
                    <a:lstStyle/>
                    <a:p>
                      <a:pPr algn="ctr" fontAlgn="b">
                        <a:spcBef>
                          <a:spcPts val="0"/>
                        </a:spcBef>
                        <a:spcAft>
                          <a:spcPts val="0"/>
                        </a:spcAft>
                      </a:pPr>
                      <a:r>
                        <a:rPr lang="en-US" sz="2000" b="1" i="0" u="none" strike="noStrike" cap="none" spc="0" dirty="0" err="1">
                          <a:solidFill>
                            <a:schemeClr val="tx1"/>
                          </a:solidFill>
                          <a:effectLst/>
                          <a:latin typeface="+mn-lt"/>
                        </a:rPr>
                        <a:t>Ejemplo</a:t>
                      </a:r>
                      <a:r>
                        <a:rPr lang="en-US" sz="2000" b="1" i="0" u="none" strike="noStrike" cap="none" spc="0" dirty="0">
                          <a:solidFill>
                            <a:schemeClr val="tx1"/>
                          </a:solidFill>
                          <a:effectLst/>
                          <a:latin typeface="+mn-lt"/>
                        </a:rPr>
                        <a:t> 
</a:t>
                      </a: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02751171"/>
                  </a:ext>
                </a:extLst>
              </a:tr>
              <a:tr h="487343">
                <a:tc>
                  <a:txBody>
                    <a:bodyPr/>
                    <a:lstStyle/>
                    <a:p>
                      <a:pPr algn="ctr" fontAlgn="b">
                        <a:spcBef>
                          <a:spcPts val="0"/>
                        </a:spcBef>
                        <a:spcAft>
                          <a:spcPts val="0"/>
                        </a:spcAft>
                      </a:pP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194581664"/>
                  </a:ext>
                </a:extLst>
              </a:tr>
              <a:tr h="1083043">
                <a:tc>
                  <a:txBody>
                    <a:bodyPr/>
                    <a:lstStyle/>
                    <a:p>
                      <a:pPr algn="l" fontAlgn="b">
                        <a:spcBef>
                          <a:spcPts val="0"/>
                        </a:spcBef>
                        <a:spcAft>
                          <a:spcPts val="0"/>
                        </a:spcAft>
                      </a:pPr>
                      <a:r>
                        <a:rPr lang="es-ES" sz="2000" b="0" i="0" u="none" strike="noStrike" cap="none" spc="0" dirty="0">
                          <a:solidFill>
                            <a:schemeClr val="tx1"/>
                          </a:solidFill>
                          <a:effectLst/>
                          <a:latin typeface="+mn-lt"/>
                        </a:rPr>
                        <a:t>Capacitaciones de divulgación: 2 capacitaciones en alcance efectivo: $ 60 por persona (2 empleados) + 
2 noches de hotel a $160/noche = Total </a:t>
                      </a: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431771989"/>
                  </a:ext>
                </a:extLst>
              </a:tr>
              <a:tr h="708740">
                <a:tc>
                  <a:txBody>
                    <a:bodyPr/>
                    <a:lstStyle/>
                    <a:p>
                      <a:pPr algn="l" fontAlgn="b">
                        <a:spcBef>
                          <a:spcPts val="0"/>
                        </a:spcBef>
                        <a:spcAft>
                          <a:spcPts val="0"/>
                        </a:spcAft>
                      </a:pPr>
                      <a:r>
                        <a:rPr lang="es-ES" sz="2000" b="0" i="0" u="none" strike="noStrike" cap="none" spc="0" dirty="0">
                          <a:solidFill>
                            <a:schemeClr val="tx1"/>
                          </a:solidFill>
                          <a:effectLst/>
                          <a:latin typeface="+mn-lt"/>
                        </a:rPr>
                        <a:t>Organizar 3 eventos de divulgación en el condado de Baker = 339 millas/evento </a:t>
                      </a: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942532872"/>
                  </a:ext>
                </a:extLst>
              </a:tr>
              <a:tr h="487343">
                <a:tc>
                  <a:txBody>
                    <a:bodyPr/>
                    <a:lstStyle/>
                    <a:p>
                      <a:pPr algn="l" fontAlgn="b">
                        <a:spcBef>
                          <a:spcPts val="0"/>
                        </a:spcBef>
                        <a:spcAft>
                          <a:spcPts val="0"/>
                        </a:spcAft>
                      </a:pPr>
                      <a:endParaRPr lang="en-US" sz="2000" b="0" i="0" u="none" strike="noStrike" cap="none" spc="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876383141"/>
                  </a:ext>
                </a:extLst>
              </a:tr>
              <a:tr h="977589">
                <a:tc>
                  <a:txBody>
                    <a:bodyPr/>
                    <a:lstStyle/>
                    <a:p>
                      <a:pPr algn="l" fontAlgn="b">
                        <a:spcBef>
                          <a:spcPts val="0"/>
                        </a:spcBef>
                        <a:spcAft>
                          <a:spcPts val="0"/>
                        </a:spcAft>
                      </a:pPr>
                      <a:r>
                        <a:rPr lang="es-ES" sz="2000" b="0" i="0" u="none" strike="noStrike" cap="none" spc="0" dirty="0">
                          <a:solidFill>
                            <a:schemeClr val="tx1"/>
                          </a:solidFill>
                          <a:effectLst/>
                          <a:latin typeface="+mn-lt"/>
                        </a:rPr>
                        <a:t>Tarifas de capacitación (relacionadas con esta subvención) para X Personal @ $ X costo cada una. Sírvase describir el propósito</a:t>
                      </a: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952071285"/>
                  </a:ext>
                </a:extLst>
              </a:tr>
              <a:tr h="487343">
                <a:tc>
                  <a:txBody>
                    <a:bodyPr/>
                    <a:lstStyle/>
                    <a:p>
                      <a:pPr algn="l" fontAlgn="b">
                        <a:spcBef>
                          <a:spcPts val="0"/>
                        </a:spcBef>
                        <a:spcAft>
                          <a:spcPts val="0"/>
                        </a:spcAft>
                      </a:pPr>
                      <a:r>
                        <a:rPr lang="en-US" sz="2000" b="0" i="0" u="none" strike="noStrike" cap="none" spc="0" dirty="0">
                          <a:solidFill>
                            <a:schemeClr val="tx1"/>
                          </a:solidFill>
                          <a:effectLst/>
                          <a:latin typeface="+mn-lt"/>
                        </a:rPr>
                        <a:t> </a:t>
                      </a: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49080455"/>
                  </a:ext>
                </a:extLst>
              </a:tr>
              <a:tr h="708740">
                <a:tc>
                  <a:txBody>
                    <a:bodyPr/>
                    <a:lstStyle/>
                    <a:p>
                      <a:pPr algn="l" fontAlgn="b">
                        <a:spcBef>
                          <a:spcPts val="0"/>
                        </a:spcBef>
                        <a:spcAft>
                          <a:spcPts val="0"/>
                        </a:spcAft>
                      </a:pPr>
                      <a:r>
                        <a:rPr lang="en-US" sz="2000" b="1" i="0" u="none" strike="noStrike" cap="none" spc="0" dirty="0">
                          <a:solidFill>
                            <a:schemeClr val="tx1"/>
                          </a:solidFill>
                          <a:effectLst/>
                          <a:latin typeface="+mn-lt"/>
                        </a:rPr>
                        <a:t> TOTAL
</a:t>
                      </a:r>
                      <a:endParaRPr lang="en-US" sz="2000" b="0" i="0" u="none" strike="noStrike" cap="none" spc="0" dirty="0">
                        <a:solidFill>
                          <a:schemeClr val="tx1"/>
                        </a:solidFill>
                        <a:effectLst/>
                        <a:latin typeface="+mn-lt"/>
                      </a:endParaRPr>
                    </a:p>
                  </a:txBody>
                  <a:tcPr marL="126045" marR="16547" marT="96957" marB="96957"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9050" cap="flat" cmpd="sng" algn="ctr">
                      <a:solidFill>
                        <a:schemeClr val="tx1"/>
                      </a:solidFill>
                      <a:prstDash val="solid"/>
                    </a:lnB>
                    <a:noFill/>
                  </a:tcPr>
                </a:tc>
                <a:extLst>
                  <a:ext uri="{0D108BD9-81ED-4DB2-BD59-A6C34878D82A}">
                    <a16:rowId xmlns:a16="http://schemas.microsoft.com/office/drawing/2014/main" val="1364060759"/>
                  </a:ext>
                </a:extLst>
              </a:tr>
            </a:tbl>
          </a:graphicData>
        </a:graphic>
      </p:graphicFrame>
    </p:spTree>
    <p:extLst>
      <p:ext uri="{BB962C8B-B14F-4D97-AF65-F5344CB8AC3E}">
        <p14:creationId xmlns:p14="http://schemas.microsoft.com/office/powerpoint/2010/main" val="568211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FB1C42-C90B-783C-B5B4-38E31247F337}"/>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r>
              <a:rPr lang="en-US" sz="5400" dirty="0" err="1"/>
              <a:t>Otros</a:t>
            </a:r>
            <a:r>
              <a:rPr lang="en-US" sz="5400" dirty="0"/>
              <a:t> </a:t>
            </a:r>
            <a:r>
              <a:rPr lang="en-US" sz="5400" dirty="0" err="1"/>
              <a:t>suministros</a:t>
            </a:r>
            <a:r>
              <a:rPr lang="en-US" sz="5400" dirty="0"/>
              <a:t> y </a:t>
            </a:r>
            <a:r>
              <a:rPr lang="en-US" sz="5400" dirty="0" err="1"/>
              <a:t>servicios</a:t>
            </a:r>
            <a:r>
              <a:rPr lang="en-US" sz="5400" dirty="0"/>
              <a:t>
</a:t>
            </a:r>
          </a:p>
        </p:txBody>
      </p:sp>
      <p:sp>
        <p:nvSpPr>
          <p:cNvPr id="1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ADDE770C-CDCC-26F9-7729-99378250C426}"/>
              </a:ext>
            </a:extLst>
          </p:cNvPr>
          <p:cNvSpPr>
            <a:spLocks noGrp="1"/>
          </p:cNvSpPr>
          <p:nvPr>
            <p:ph sz="quarter" idx="4"/>
          </p:nvPr>
        </p:nvSpPr>
        <p:spPr>
          <a:xfrm>
            <a:off x="572493" y="2071316"/>
            <a:ext cx="6713552" cy="4119172"/>
          </a:xfrm>
        </p:spPr>
        <p:txBody>
          <a:bodyPr vert="horz" lIns="91440" tIns="45720" rIns="91440" bIns="45720" rtlCol="0" anchor="t">
            <a:normAutofit/>
          </a:bodyPr>
          <a:lstStyle/>
          <a:p>
            <a:r>
              <a:rPr lang="es-ES" dirty="0">
                <a:cs typeface="Calibri"/>
              </a:rPr>
              <a:t>Descripción de los elementos separados y cómo se utilizan para la subvención
</a:t>
            </a:r>
            <a:r>
              <a:rPr lang="en-US" dirty="0" err="1">
                <a:cs typeface="Calibri"/>
              </a:rPr>
              <a:t>Ejemplos</a:t>
            </a:r>
            <a:r>
              <a:rPr lang="en-US" dirty="0">
                <a:cs typeface="Calibri"/>
              </a:rPr>
              <a:t>: </a:t>
            </a:r>
          </a:p>
          <a:p>
            <a:pPr lvl="1"/>
            <a:r>
              <a:rPr lang="en-US" dirty="0">
                <a:cs typeface="Calibri"/>
              </a:rPr>
              <a:t>Comida o </a:t>
            </a:r>
            <a:r>
              <a:rPr lang="en-US" dirty="0" err="1">
                <a:cs typeface="Calibri"/>
              </a:rPr>
              <a:t>bebida</a:t>
            </a:r>
            <a:r>
              <a:rPr lang="en-US" dirty="0">
                <a:cs typeface="Calibri"/>
              </a:rPr>
              <a:t>
</a:t>
            </a:r>
            <a:r>
              <a:rPr lang="en-US" dirty="0" err="1">
                <a:cs typeface="Calibri"/>
              </a:rPr>
              <a:t>Tarjetas</a:t>
            </a:r>
            <a:r>
              <a:rPr lang="en-US" dirty="0">
                <a:cs typeface="Calibri"/>
              </a:rPr>
              <a:t> de regalo</a:t>
            </a:r>
          </a:p>
          <a:p>
            <a:pPr lvl="1"/>
            <a:r>
              <a:rPr lang="en-US" dirty="0" err="1">
                <a:cs typeface="Calibri"/>
              </a:rPr>
              <a:t>Copiado</a:t>
            </a:r>
            <a:r>
              <a:rPr lang="en-US" dirty="0">
                <a:cs typeface="Calibri"/>
              </a:rPr>
              <a:t> e </a:t>
            </a:r>
            <a:r>
              <a:rPr lang="en-US" dirty="0" err="1">
                <a:cs typeface="Calibri"/>
              </a:rPr>
              <a:t>impresión</a:t>
            </a:r>
            <a:r>
              <a:rPr lang="en-US" dirty="0">
                <a:cs typeface="Calibri"/>
              </a:rPr>
              <a:t>
</a:t>
            </a:r>
            <a:r>
              <a:rPr lang="en-US" dirty="0" err="1">
                <a:cs typeface="Calibri"/>
              </a:rPr>
              <a:t>Franqueo</a:t>
            </a:r>
            <a:r>
              <a:rPr lang="en-US" dirty="0">
                <a:cs typeface="Calibri"/>
              </a:rPr>
              <a:t> y </a:t>
            </a:r>
            <a:r>
              <a:rPr lang="en-US" dirty="0" err="1">
                <a:cs typeface="Calibri"/>
              </a:rPr>
              <a:t>envío</a:t>
            </a:r>
            <a:endParaRPr lang="en-US" dirty="0">
              <a:cs typeface="Calibri"/>
            </a:endParaRPr>
          </a:p>
          <a:p>
            <a:pPr lvl="1"/>
            <a:r>
              <a:rPr lang="pt-BR" dirty="0">
                <a:cs typeface="Calibri"/>
              </a:rPr>
              <a:t>Materiales educativos o de recursos</a:t>
            </a:r>
            <a:endParaRPr lang="en-US" dirty="0">
              <a:cs typeface="Calibri"/>
            </a:endParaRPr>
          </a:p>
        </p:txBody>
      </p:sp>
      <p:pic>
        <p:nvPicPr>
          <p:cNvPr id="6" name="Content Placeholder 5" descr="Gift Certificate Images – Browse 271,133 Stock Photos ...">
            <a:extLst>
              <a:ext uri="{FF2B5EF4-FFF2-40B4-BE49-F238E27FC236}">
                <a16:creationId xmlns:a16="http://schemas.microsoft.com/office/drawing/2014/main" id="{8B95CE2D-8CA5-06DA-E751-C90994D4E0AE}"/>
              </a:ext>
            </a:extLst>
          </p:cNvPr>
          <p:cNvPicPr>
            <a:picLocks noGrp="1" noChangeAspect="1"/>
          </p:cNvPicPr>
          <p:nvPr>
            <p:ph sz="half" idx="2"/>
          </p:nvPr>
        </p:nvPicPr>
        <p:blipFill rotWithShape="1">
          <a:blip r:embed="rId2"/>
          <a:srcRect l="16534" r="14010"/>
          <a:stretch/>
        </p:blipFill>
        <p:spPr>
          <a:xfrm>
            <a:off x="7675658" y="2093976"/>
            <a:ext cx="3941064" cy="4096512"/>
          </a:xfrm>
          <a:prstGeom prst="rect">
            <a:avLst/>
          </a:prstGeom>
        </p:spPr>
      </p:pic>
    </p:spTree>
    <p:extLst>
      <p:ext uri="{BB962C8B-B14F-4D97-AF65-F5344CB8AC3E}">
        <p14:creationId xmlns:p14="http://schemas.microsoft.com/office/powerpoint/2010/main" val="2651455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E0B49-3FA2-1213-D81C-FA89464F7290}"/>
              </a:ext>
            </a:extLst>
          </p:cNvPr>
          <p:cNvSpPr>
            <a:spLocks noGrp="1"/>
          </p:cNvSpPr>
          <p:nvPr>
            <p:ph type="title"/>
          </p:nvPr>
        </p:nvSpPr>
        <p:spPr>
          <a:xfrm>
            <a:off x="638881" y="417576"/>
            <a:ext cx="10909640" cy="1249394"/>
          </a:xfrm>
        </p:spPr>
        <p:txBody>
          <a:bodyPr vert="horz" lIns="91440" tIns="45720" rIns="91440" bIns="45720" rtlCol="0" anchor="ctr">
            <a:normAutofit fontScale="90000"/>
          </a:bodyPr>
          <a:lstStyle/>
          <a:p>
            <a:pPr algn="ctr"/>
            <a:r>
              <a:rPr lang="en-US" sz="6600" dirty="0" err="1"/>
              <a:t>Otros</a:t>
            </a:r>
            <a:br>
              <a:rPr lang="en-US" sz="4100" kern="1200" dirty="0"/>
            </a:br>
            <a:endParaRPr lang="en-US" sz="4100" kern="1200" dirty="0">
              <a:solidFill>
                <a:schemeClr val="tx1"/>
              </a:solidFill>
              <a:latin typeface="+mj-lt"/>
              <a:ea typeface="+mj-ea"/>
              <a:cs typeface="+mj-cs"/>
            </a:endParaRPr>
          </a:p>
        </p:txBody>
      </p:sp>
      <p:graphicFrame>
        <p:nvGraphicFramePr>
          <p:cNvPr id="6" name="Content Placeholder 5">
            <a:extLst>
              <a:ext uri="{FF2B5EF4-FFF2-40B4-BE49-F238E27FC236}">
                <a16:creationId xmlns:a16="http://schemas.microsoft.com/office/drawing/2014/main" id="{4282F01C-6066-486F-8829-43685E278BBF}"/>
              </a:ext>
            </a:extLst>
          </p:cNvPr>
          <p:cNvGraphicFramePr>
            <a:graphicFrameLocks noGrp="1"/>
          </p:cNvGraphicFramePr>
          <p:nvPr>
            <p:ph sz="half" idx="1"/>
            <p:extLst>
              <p:ext uri="{D42A27DB-BD31-4B8C-83A1-F6EECF244321}">
                <p14:modId xmlns:p14="http://schemas.microsoft.com/office/powerpoint/2010/main" val="1320620134"/>
              </p:ext>
            </p:extLst>
          </p:nvPr>
        </p:nvGraphicFramePr>
        <p:xfrm>
          <a:off x="1742767" y="2340079"/>
          <a:ext cx="8738419" cy="3563465"/>
        </p:xfrm>
        <a:graphic>
          <a:graphicData uri="http://schemas.openxmlformats.org/drawingml/2006/table">
            <a:tbl>
              <a:tblPr/>
              <a:tblGrid>
                <a:gridCol w="1716614">
                  <a:extLst>
                    <a:ext uri="{9D8B030D-6E8A-4147-A177-3AD203B41FA5}">
                      <a16:colId xmlns:a16="http://schemas.microsoft.com/office/drawing/2014/main" val="2730515739"/>
                    </a:ext>
                  </a:extLst>
                </a:gridCol>
                <a:gridCol w="7021805">
                  <a:extLst>
                    <a:ext uri="{9D8B030D-6E8A-4147-A177-3AD203B41FA5}">
                      <a16:colId xmlns:a16="http://schemas.microsoft.com/office/drawing/2014/main" val="1041697397"/>
                    </a:ext>
                  </a:extLst>
                </a:gridCol>
              </a:tblGrid>
              <a:tr h="797180">
                <a:tc rowSpan="4">
                  <a:txBody>
                    <a:bodyPr/>
                    <a:lstStyle/>
                    <a:p>
                      <a:pPr algn="ctr" fontAlgn="t"/>
                      <a:r>
                        <a:rPr lang="es-ES" sz="2000" b="0" i="0" u="none" strike="noStrike" dirty="0">
                          <a:solidFill>
                            <a:srgbClr val="000000"/>
                          </a:solidFill>
                          <a:effectLst/>
                          <a:latin typeface="Calibri" panose="020F0502020204030204" pitchFamily="34" charset="0"/>
                        </a:rPr>
                        <a:t>Otros (comida, tarjetas de regalo para los participantes, etc.)
</a:t>
                      </a:r>
                      <a:endParaRPr lang="en-US" sz="2000" b="0" i="0" u="none" strike="noStrike" dirty="0">
                        <a:solidFill>
                          <a:srgbClr val="000000"/>
                        </a:solidFill>
                        <a:effectLst/>
                        <a:latin typeface="Calibri" panose="020F0502020204030204" pitchFamily="34" charset="0"/>
                      </a:endParaRPr>
                    </a:p>
                  </a:txBody>
                  <a:tcPr marL="7695" marR="7695" marT="76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Por favor, </a:t>
                      </a:r>
                      <a:r>
                        <a:rPr lang="en-US" sz="2000" b="1" i="0" u="none" strike="noStrike" dirty="0" err="1">
                          <a:solidFill>
                            <a:srgbClr val="000000"/>
                          </a:solidFill>
                          <a:effectLst/>
                          <a:latin typeface="Calibri" panose="020F0502020204030204" pitchFamily="34" charset="0"/>
                        </a:rPr>
                        <a:t>enumere</a:t>
                      </a:r>
                      <a:r>
                        <a:rPr lang="en-US" sz="2000" b="1" i="0" u="none" strike="noStrike" dirty="0">
                          <a:solidFill>
                            <a:srgbClr val="000000"/>
                          </a:solidFill>
                          <a:effectLst/>
                          <a:latin typeface="Calibri" panose="020F0502020204030204" pitchFamily="34" charset="0"/>
                        </a:rPr>
                        <a:t>
</a:t>
                      </a:r>
                    </a:p>
                  </a:txBody>
                  <a:tcPr marL="7695" marR="7695" marT="76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626269"/>
                  </a:ext>
                </a:extLst>
              </a:tr>
              <a:tr h="858428">
                <a:tc vMerge="1">
                  <a:txBody>
                    <a:bodyPr/>
                    <a:lstStyle/>
                    <a:p>
                      <a:endParaRPr lang="en-US"/>
                    </a:p>
                  </a:txBody>
                  <a:tcPr/>
                </a:tc>
                <a:tc>
                  <a:txBody>
                    <a:bodyPr/>
                    <a:lstStyle/>
                    <a:p>
                      <a:pPr algn="l" fontAlgn="b"/>
                      <a:r>
                        <a:rPr lang="es-ES" sz="2000" b="0" i="0" u="none" strike="noStrike" dirty="0">
                          <a:solidFill>
                            <a:srgbClr val="000000"/>
                          </a:solidFill>
                          <a:effectLst/>
                          <a:latin typeface="Calibri" panose="020F0502020204030204" pitchFamily="34" charset="0"/>
                        </a:rPr>
                        <a:t>Refrigerios, tarjetas de regalo, notas de agradecimiento y franqueo, para empresas e individuos participantes en eventos y programación.</a:t>
                      </a:r>
                      <a:endParaRPr lang="en-US" sz="2000" b="0" i="0" u="none" strike="noStrike" dirty="0">
                        <a:solidFill>
                          <a:srgbClr val="000000"/>
                        </a:solidFill>
                        <a:effectLst/>
                        <a:latin typeface="Calibri" panose="020F0502020204030204" pitchFamily="34" charset="0"/>
                      </a:endParaRPr>
                    </a:p>
                  </a:txBody>
                  <a:tcPr marL="7695" marR="7695" marT="76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717837"/>
                  </a:ext>
                </a:extLst>
              </a:tr>
              <a:tr h="858428">
                <a:tc vMerge="1">
                  <a:txBody>
                    <a:bodyPr/>
                    <a:lstStyle/>
                    <a:p>
                      <a:endParaRPr lang="en-US"/>
                    </a:p>
                  </a:txBody>
                  <a:tcPr/>
                </a:tc>
                <a:tc>
                  <a:txBody>
                    <a:bodyPr/>
                    <a:lstStyle/>
                    <a:p>
                      <a:pPr algn="l" fontAlgn="t"/>
                      <a:r>
                        <a:rPr lang="es-ES" sz="2000" b="0" i="0" u="none" strike="noStrike" dirty="0">
                          <a:solidFill>
                            <a:srgbClr val="000000"/>
                          </a:solidFill>
                          <a:effectLst/>
                          <a:latin typeface="Calibri" panose="020F0502020204030204" pitchFamily="34" charset="0"/>
                        </a:rPr>
                        <a:t>Suministros para apoyar la educación de jóvenes y adultos y los servicios para dejar de fumar.
</a:t>
                      </a:r>
                      <a:endParaRPr lang="en-US" sz="2000" b="0" i="0" u="none" strike="noStrike" dirty="0">
                        <a:solidFill>
                          <a:srgbClr val="000000"/>
                        </a:solidFill>
                        <a:effectLst/>
                        <a:latin typeface="Calibri" panose="020F0502020204030204" pitchFamily="34" charset="0"/>
                      </a:endParaRPr>
                    </a:p>
                  </a:txBody>
                  <a:tcPr marL="7695" marR="7695" marT="76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996124831"/>
                  </a:ext>
                </a:extLst>
              </a:tr>
              <a:tr h="858428">
                <a:tc vMerge="1">
                  <a:txBody>
                    <a:bodyPr/>
                    <a:lstStyle/>
                    <a:p>
                      <a:endParaRPr lang="en-US"/>
                    </a:p>
                  </a:txBody>
                  <a:tcPr/>
                </a:tc>
                <a:tc>
                  <a:txBody>
                    <a:bodyPr/>
                    <a:lstStyle/>
                    <a:p>
                      <a:pPr algn="l" fontAlgn="b"/>
                      <a:r>
                        <a:rPr lang="es-ES" sz="2000" b="0" i="0" u="none" strike="noStrike" dirty="0">
                          <a:solidFill>
                            <a:srgbClr val="000000"/>
                          </a:solidFill>
                          <a:effectLst/>
                          <a:latin typeface="Calibri" panose="020F0502020204030204" pitchFamily="34" charset="0"/>
                        </a:rPr>
                        <a:t>Campaña de limpieza de basura de tabaco, suministros y recipientes
</a:t>
                      </a:r>
                      <a:endParaRPr lang="en-US" sz="2000" b="0" i="0" u="none" strike="noStrike" dirty="0">
                        <a:solidFill>
                          <a:srgbClr val="000000"/>
                        </a:solidFill>
                        <a:effectLst/>
                        <a:latin typeface="Calibri" panose="020F0502020204030204" pitchFamily="34" charset="0"/>
                      </a:endParaRPr>
                    </a:p>
                  </a:txBody>
                  <a:tcPr marL="7695" marR="7695" marT="76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183425"/>
                  </a:ext>
                </a:extLst>
              </a:tr>
            </a:tbl>
          </a:graphicData>
        </a:graphic>
      </p:graphicFrame>
    </p:spTree>
    <p:extLst>
      <p:ext uri="{BB962C8B-B14F-4D97-AF65-F5344CB8AC3E}">
        <p14:creationId xmlns:p14="http://schemas.microsoft.com/office/powerpoint/2010/main" val="4079676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A2E4-62C4-75CE-8EB1-D55D0D228DBE}"/>
              </a:ext>
            </a:extLst>
          </p:cNvPr>
          <p:cNvSpPr>
            <a:spLocks noGrp="1"/>
          </p:cNvSpPr>
          <p:nvPr>
            <p:ph type="title"/>
          </p:nvPr>
        </p:nvSpPr>
        <p:spPr>
          <a:xfrm>
            <a:off x="638881" y="417576"/>
            <a:ext cx="10909640" cy="1249394"/>
          </a:xfrm>
        </p:spPr>
        <p:txBody>
          <a:bodyPr vert="horz" lIns="91440" tIns="45720" rIns="91440" bIns="45720" rtlCol="0" anchor="ctr">
            <a:normAutofit fontScale="90000"/>
          </a:bodyPr>
          <a:lstStyle/>
          <a:p>
            <a:pPr algn="ctr"/>
            <a:r>
              <a:rPr lang="en-US" sz="6600" dirty="0" err="1"/>
              <a:t>Contratos</a:t>
            </a:r>
            <a:r>
              <a:rPr lang="en-US" sz="6600" dirty="0"/>
              <a:t> o </a:t>
            </a:r>
            <a:r>
              <a:rPr lang="en-US" sz="6600" dirty="0" err="1"/>
              <a:t>subcontratos</a:t>
            </a:r>
            <a:r>
              <a:rPr lang="en-US" sz="6600" dirty="0"/>
              <a:t>
</a:t>
            </a:r>
            <a:endParaRPr lang="en-US" sz="6600" kern="1200" dirty="0">
              <a:latin typeface="+mj-lt"/>
              <a:ea typeface="+mj-ea"/>
              <a:cs typeface="+mj-cs"/>
            </a:endParaRPr>
          </a:p>
        </p:txBody>
      </p:sp>
      <p:sp>
        <p:nvSpPr>
          <p:cNvPr id="3" name="Content Placeholder 2">
            <a:extLst>
              <a:ext uri="{FF2B5EF4-FFF2-40B4-BE49-F238E27FC236}">
                <a16:creationId xmlns:a16="http://schemas.microsoft.com/office/drawing/2014/main" id="{11B8B519-0775-0AD0-678D-561F506DB56D}"/>
              </a:ext>
            </a:extLst>
          </p:cNvPr>
          <p:cNvSpPr>
            <a:spLocks noGrp="1"/>
          </p:cNvSpPr>
          <p:nvPr>
            <p:ph sz="half" idx="1"/>
          </p:nvPr>
        </p:nvSpPr>
        <p:spPr>
          <a:xfrm>
            <a:off x="638881" y="1809541"/>
            <a:ext cx="10909643" cy="687406"/>
          </a:xfrm>
        </p:spPr>
        <p:txBody>
          <a:bodyPr vert="horz" lIns="91440" tIns="45720" rIns="91440" bIns="45720" rtlCol="0" anchor="ctr">
            <a:normAutofit fontScale="70000" lnSpcReduction="20000"/>
          </a:bodyPr>
          <a:lstStyle/>
          <a:p>
            <a:pPr marL="0" indent="0" algn="ctr">
              <a:buNone/>
            </a:pPr>
            <a:r>
              <a:rPr lang="es-ES" sz="3100" dirty="0"/>
              <a:t>Describir los servicios que se prestan</a:t>
            </a:r>
            <a:r>
              <a:rPr lang="es-ES" sz="2400" dirty="0"/>
              <a:t>
</a:t>
            </a:r>
            <a:endParaRPr lang="en-US" sz="2400" kern="1200" dirty="0">
              <a:solidFill>
                <a:schemeClr val="tx1"/>
              </a:solidFill>
              <a:latin typeface="+mn-lt"/>
              <a:cs typeface="Calibri" panose="020F0502020204030204"/>
            </a:endParaRPr>
          </a:p>
        </p:txBody>
      </p:sp>
      <p:graphicFrame>
        <p:nvGraphicFramePr>
          <p:cNvPr id="5" name="Table 4">
            <a:extLst>
              <a:ext uri="{FF2B5EF4-FFF2-40B4-BE49-F238E27FC236}">
                <a16:creationId xmlns:a16="http://schemas.microsoft.com/office/drawing/2014/main" id="{9F51C459-0FAF-41ED-8935-0868DBD8DF4A}"/>
              </a:ext>
            </a:extLst>
          </p:cNvPr>
          <p:cNvGraphicFramePr>
            <a:graphicFrameLocks noGrp="1"/>
          </p:cNvGraphicFramePr>
          <p:nvPr>
            <p:extLst>
              <p:ext uri="{D42A27DB-BD31-4B8C-83A1-F6EECF244321}">
                <p14:modId xmlns:p14="http://schemas.microsoft.com/office/powerpoint/2010/main" val="358211305"/>
              </p:ext>
            </p:extLst>
          </p:nvPr>
        </p:nvGraphicFramePr>
        <p:xfrm>
          <a:off x="1582993" y="3429000"/>
          <a:ext cx="7462684" cy="1491615"/>
        </p:xfrm>
        <a:graphic>
          <a:graphicData uri="http://schemas.openxmlformats.org/drawingml/2006/table">
            <a:tbl>
              <a:tblPr/>
              <a:tblGrid>
                <a:gridCol w="6164826">
                  <a:extLst>
                    <a:ext uri="{9D8B030D-6E8A-4147-A177-3AD203B41FA5}">
                      <a16:colId xmlns:a16="http://schemas.microsoft.com/office/drawing/2014/main" val="3743769753"/>
                    </a:ext>
                  </a:extLst>
                </a:gridCol>
                <a:gridCol w="1297858">
                  <a:extLst>
                    <a:ext uri="{9D8B030D-6E8A-4147-A177-3AD203B41FA5}">
                      <a16:colId xmlns:a16="http://schemas.microsoft.com/office/drawing/2014/main" val="1249234066"/>
                    </a:ext>
                  </a:extLst>
                </a:gridCol>
              </a:tblGrid>
              <a:tr h="295275">
                <a:tc gridSpan="2">
                  <a:txBody>
                    <a:bodyPr/>
                    <a:lstStyle/>
                    <a:p>
                      <a:pPr algn="l" fontAlgn="b"/>
                      <a:r>
                        <a:rPr lang="es-ES" sz="2400" b="1" i="0" u="none" strike="noStrike" dirty="0">
                          <a:solidFill>
                            <a:srgbClr val="000000"/>
                          </a:solidFill>
                          <a:effectLst/>
                          <a:latin typeface="Calibri" panose="020F0502020204030204" pitchFamily="34" charset="0"/>
                        </a:rPr>
                        <a:t>Enumere todos los subcontratos y todos los costos contractuales, si corresponde.</a:t>
                      </a:r>
                      <a:endParaRPr lang="en-US" sz="2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10410273"/>
                  </a:ext>
                </a:extLst>
              </a:tr>
              <a:tr h="292448">
                <a:tc>
                  <a:txBody>
                    <a:bodyPr/>
                    <a:lstStyle/>
                    <a:p>
                      <a:pPr algn="l" fontAlgn="b"/>
                      <a:r>
                        <a:rPr lang="es-ES" sz="2400" b="1" i="0" u="none" strike="noStrike" dirty="0">
                          <a:solidFill>
                            <a:srgbClr val="000000"/>
                          </a:solidFill>
                          <a:effectLst/>
                          <a:latin typeface="Calibri" panose="020F0502020204030204" pitchFamily="34" charset="0"/>
                        </a:rPr>
                        <a:t>OHSU y Asesores de Políticas de Universidades</a:t>
                      </a:r>
                      <a:endParaRPr lang="en-US" sz="2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487321"/>
                  </a:ext>
                </a:extLst>
              </a:tr>
              <a:tr h="0">
                <a:tc>
                  <a:txBody>
                    <a:bodyPr/>
                    <a:lstStyle/>
                    <a:p>
                      <a:pPr algn="l" fontAlgn="b"/>
                      <a:r>
                        <a:rPr lang="es-ES" sz="2400" b="1" i="0" u="none" strike="noStrike" dirty="0">
                          <a:solidFill>
                            <a:srgbClr val="000000"/>
                          </a:solidFill>
                          <a:effectLst/>
                          <a:latin typeface="Calibri" panose="020F0502020204030204" pitchFamily="34" charset="0"/>
                        </a:rPr>
                        <a:t>Instructores del programa de manejo del estrés</a:t>
                      </a:r>
                      <a:endParaRPr lang="en-US" sz="2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dirty="0">
                          <a:solidFill>
                            <a:srgbClr val="000000"/>
                          </a:solidFill>
                          <a:effectLst/>
                          <a:latin typeface="Calibri" panose="020F0502020204030204" pitchFamily="34" charset="0"/>
                        </a:rPr>
                        <a:t>$2,700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6488601"/>
                  </a:ext>
                </a:extLst>
              </a:tr>
            </a:tbl>
          </a:graphicData>
        </a:graphic>
      </p:graphicFrame>
    </p:spTree>
    <p:extLst>
      <p:ext uri="{BB962C8B-B14F-4D97-AF65-F5344CB8AC3E}">
        <p14:creationId xmlns:p14="http://schemas.microsoft.com/office/powerpoint/2010/main" val="214845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F44C-E7F5-AEF8-B0B4-8A26D35AD0A3}"/>
              </a:ext>
            </a:extLst>
          </p:cNvPr>
          <p:cNvSpPr>
            <a:spLocks noGrp="1"/>
          </p:cNvSpPr>
          <p:nvPr>
            <p:ph type="title"/>
          </p:nvPr>
        </p:nvSpPr>
        <p:spPr>
          <a:xfrm>
            <a:off x="-1" y="0"/>
            <a:ext cx="3976565" cy="6858000"/>
          </a:xfrm>
          <a:noFill/>
        </p:spPr>
        <p:txBody>
          <a:bodyPr anchor="ctr">
            <a:normAutofit/>
          </a:bodyPr>
          <a:lstStyle/>
          <a:p>
            <a:pPr algn="ctr"/>
            <a:r>
              <a:rPr lang="en-US" dirty="0" err="1"/>
              <a:t>Áreas</a:t>
            </a:r>
            <a:r>
              <a:rPr lang="en-US" dirty="0"/>
              <a:t> de </a:t>
            </a:r>
            <a:r>
              <a:rPr lang="en-US" dirty="0" err="1"/>
              <a:t>interés</a:t>
            </a:r>
            <a:r>
              <a:rPr lang="en-US" dirty="0"/>
              <a:t>
</a:t>
            </a:r>
          </a:p>
        </p:txBody>
      </p:sp>
      <p:sp>
        <p:nvSpPr>
          <p:cNvPr id="3" name="Content Placeholder 2">
            <a:extLst>
              <a:ext uri="{FF2B5EF4-FFF2-40B4-BE49-F238E27FC236}">
                <a16:creationId xmlns:a16="http://schemas.microsoft.com/office/drawing/2014/main" id="{8598B746-C74A-E6BE-8DFF-942E3BC53816}"/>
              </a:ext>
            </a:extLst>
          </p:cNvPr>
          <p:cNvSpPr>
            <a:spLocks noGrp="1"/>
          </p:cNvSpPr>
          <p:nvPr>
            <p:ph idx="1"/>
          </p:nvPr>
        </p:nvSpPr>
        <p:spPr>
          <a:xfrm>
            <a:off x="4654294" y="447261"/>
            <a:ext cx="7041517" cy="6049231"/>
          </a:xfrm>
        </p:spPr>
        <p:txBody>
          <a:bodyPr anchor="ctr">
            <a:normAutofit/>
          </a:bodyPr>
          <a:lstStyle/>
          <a:p>
            <a:pPr marL="342900" lvl="1" indent="-342900">
              <a:lnSpc>
                <a:spcPct val="110000"/>
              </a:lnSpc>
              <a:spcBef>
                <a:spcPts val="0"/>
              </a:spcBef>
              <a:spcAft>
                <a:spcPts val="1200"/>
              </a:spcAft>
            </a:pPr>
            <a:r>
              <a:rPr lang="es-ES" sz="3200" dirty="0">
                <a:sym typeface="Arial"/>
              </a:rPr>
              <a:t>Lectura de la carta de adjudicación
Escribir una narrativa
Elaboración de un presupuesto </a:t>
            </a:r>
            <a:endParaRPr lang="es-MX" sz="3200" dirty="0">
              <a:cs typeface="Calibri" panose="020F0502020204030204"/>
            </a:endParaRPr>
          </a:p>
        </p:txBody>
      </p:sp>
      <p:pic>
        <p:nvPicPr>
          <p:cNvPr id="5" name="Picture 4" descr="Oregon Health Authority Logo">
            <a:extLst>
              <a:ext uri="{FF2B5EF4-FFF2-40B4-BE49-F238E27FC236}">
                <a16:creationId xmlns:a16="http://schemas.microsoft.com/office/drawing/2014/main" id="{621C99ED-6682-4E01-A0E2-9C4557CE37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0635" y="6011443"/>
            <a:ext cx="1592631" cy="596907"/>
          </a:xfrm>
          <a:prstGeom prst="rect">
            <a:avLst/>
          </a:prstGeom>
        </p:spPr>
      </p:pic>
    </p:spTree>
    <p:extLst>
      <p:ext uri="{BB962C8B-B14F-4D97-AF65-F5344CB8AC3E}">
        <p14:creationId xmlns:p14="http://schemas.microsoft.com/office/powerpoint/2010/main" val="3177327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A2E4-62C4-75CE-8EB1-D55D0D228DBE}"/>
              </a:ext>
            </a:extLst>
          </p:cNvPr>
          <p:cNvSpPr>
            <a:spLocks noGrp="1"/>
          </p:cNvSpPr>
          <p:nvPr>
            <p:ph type="title"/>
          </p:nvPr>
        </p:nvSpPr>
        <p:spPr>
          <a:xfrm>
            <a:off x="638881" y="417576"/>
            <a:ext cx="10909640" cy="1249394"/>
          </a:xfrm>
        </p:spPr>
        <p:txBody>
          <a:bodyPr vert="horz" lIns="91440" tIns="45720" rIns="91440" bIns="45720" rtlCol="0" anchor="ctr">
            <a:normAutofit fontScale="90000"/>
          </a:bodyPr>
          <a:lstStyle/>
          <a:p>
            <a:pPr algn="ctr"/>
            <a:r>
              <a:rPr lang="en-US" sz="6600" dirty="0" err="1"/>
              <a:t>Contratos</a:t>
            </a:r>
            <a:r>
              <a:rPr lang="en-US" sz="6600" dirty="0"/>
              <a:t>
</a:t>
            </a:r>
            <a:endParaRPr lang="en-US" sz="66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11B8B519-0775-0AD0-678D-561F506DB56D}"/>
              </a:ext>
            </a:extLst>
          </p:cNvPr>
          <p:cNvSpPr>
            <a:spLocks noGrp="1"/>
          </p:cNvSpPr>
          <p:nvPr>
            <p:ph sz="half" idx="1"/>
          </p:nvPr>
        </p:nvSpPr>
        <p:spPr>
          <a:xfrm>
            <a:off x="638881" y="1809541"/>
            <a:ext cx="10909643" cy="687406"/>
          </a:xfrm>
        </p:spPr>
        <p:txBody>
          <a:bodyPr vert="horz" lIns="91440" tIns="45720" rIns="91440" bIns="45720" rtlCol="0" anchor="ctr">
            <a:normAutofit fontScale="70000" lnSpcReduction="20000"/>
          </a:bodyPr>
          <a:lstStyle/>
          <a:p>
            <a:pPr marL="0" indent="0" algn="ctr">
              <a:buNone/>
            </a:pPr>
            <a:r>
              <a:rPr lang="es-ES" sz="2400" dirty="0"/>
              <a:t>¡</a:t>
            </a:r>
            <a:r>
              <a:rPr lang="es-ES" sz="3300" dirty="0"/>
              <a:t>Falta detalle! ¡No lo hagas</a:t>
            </a:r>
            <a:r>
              <a:rPr lang="es-ES" sz="2400" dirty="0"/>
              <a:t>!
</a:t>
            </a:r>
            <a:endParaRPr lang="en-US" sz="2400" kern="1200" dirty="0">
              <a:solidFill>
                <a:schemeClr val="tx1"/>
              </a:solidFill>
              <a:latin typeface="+mn-lt"/>
              <a:ea typeface="+mn-ea"/>
              <a:cs typeface="+mn-cs"/>
            </a:endParaRPr>
          </a:p>
        </p:txBody>
      </p:sp>
      <p:graphicFrame>
        <p:nvGraphicFramePr>
          <p:cNvPr id="4" name="Table 3">
            <a:extLst>
              <a:ext uri="{FF2B5EF4-FFF2-40B4-BE49-F238E27FC236}">
                <a16:creationId xmlns:a16="http://schemas.microsoft.com/office/drawing/2014/main" id="{853F53DD-D9F3-482D-BD42-341D8967C01C}"/>
              </a:ext>
            </a:extLst>
          </p:cNvPr>
          <p:cNvGraphicFramePr>
            <a:graphicFrameLocks noGrp="1"/>
          </p:cNvGraphicFramePr>
          <p:nvPr>
            <p:extLst>
              <p:ext uri="{D42A27DB-BD31-4B8C-83A1-F6EECF244321}">
                <p14:modId xmlns:p14="http://schemas.microsoft.com/office/powerpoint/2010/main" val="4178051116"/>
              </p:ext>
            </p:extLst>
          </p:nvPr>
        </p:nvGraphicFramePr>
        <p:xfrm>
          <a:off x="1887795" y="3167856"/>
          <a:ext cx="7364156" cy="2973705"/>
        </p:xfrm>
        <a:graphic>
          <a:graphicData uri="http://schemas.openxmlformats.org/drawingml/2006/table">
            <a:tbl>
              <a:tblPr/>
              <a:tblGrid>
                <a:gridCol w="4983598">
                  <a:extLst>
                    <a:ext uri="{9D8B030D-6E8A-4147-A177-3AD203B41FA5}">
                      <a16:colId xmlns:a16="http://schemas.microsoft.com/office/drawing/2014/main" val="2257977032"/>
                    </a:ext>
                  </a:extLst>
                </a:gridCol>
                <a:gridCol w="2380558">
                  <a:extLst>
                    <a:ext uri="{9D8B030D-6E8A-4147-A177-3AD203B41FA5}">
                      <a16:colId xmlns:a16="http://schemas.microsoft.com/office/drawing/2014/main" val="3835991261"/>
                    </a:ext>
                  </a:extLst>
                </a:gridCol>
              </a:tblGrid>
              <a:tr h="333375">
                <a:tc gridSpan="2">
                  <a:txBody>
                    <a:bodyPr/>
                    <a:lstStyle/>
                    <a:p>
                      <a:pPr algn="l" fontAlgn="b"/>
                      <a:r>
                        <a:rPr lang="en-US" sz="3200" b="0" i="0" u="none" strike="noStrike" dirty="0">
                          <a:solidFill>
                            <a:srgbClr val="000000"/>
                          </a:solidFill>
                          <a:effectLst/>
                          <a:latin typeface="Calibri" panose="020F0502020204030204" pitchFamily="34" charset="0"/>
                        </a:rPr>
                        <a:t>List all sub-contracts and all contractual costs, if applicable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8872334"/>
                  </a:ext>
                </a:extLst>
              </a:tr>
              <a:tr h="333375">
                <a:tc>
                  <a:txBody>
                    <a:bodyPr/>
                    <a:lstStyle/>
                    <a:p>
                      <a:pPr algn="l" fontAlgn="b"/>
                      <a:r>
                        <a:rPr lang="en-US" sz="3200" b="0" i="0" u="none" strike="noStrike" dirty="0">
                          <a:solidFill>
                            <a:srgbClr val="FF0000"/>
                          </a:solidFill>
                          <a:effectLst/>
                          <a:latin typeface="Calibri" panose="020F0502020204030204" pitchFamily="34" charset="0"/>
                        </a:rPr>
                        <a:t>Contractors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$1,096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3630655"/>
                  </a:ext>
                </a:extLst>
              </a:tr>
              <a:tr h="333375">
                <a:tc>
                  <a:txBody>
                    <a:bodyPr/>
                    <a:lstStyle/>
                    <a:p>
                      <a:pPr algn="ctr" fontAlgn="b"/>
                      <a:r>
                        <a:rPr lang="en-US" sz="3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672744"/>
                  </a:ext>
                </a:extLst>
              </a:tr>
              <a:tr h="333375">
                <a:tc>
                  <a:txBody>
                    <a:bodyPr/>
                    <a:lstStyle/>
                    <a:p>
                      <a:pPr algn="ctr" fontAlgn="b"/>
                      <a:r>
                        <a:rPr lang="en-US" sz="3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795379"/>
                  </a:ext>
                </a:extLst>
              </a:tr>
              <a:tr h="333375">
                <a:tc>
                  <a:txBody>
                    <a:bodyPr/>
                    <a:lstStyle/>
                    <a:p>
                      <a:pPr algn="ctr" fontAlgn="b"/>
                      <a:r>
                        <a:rPr lang="en-US" sz="3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696232"/>
                  </a:ext>
                </a:extLst>
              </a:tr>
            </a:tbl>
          </a:graphicData>
        </a:graphic>
      </p:graphicFrame>
    </p:spTree>
    <p:extLst>
      <p:ext uri="{BB962C8B-B14F-4D97-AF65-F5344CB8AC3E}">
        <p14:creationId xmlns:p14="http://schemas.microsoft.com/office/powerpoint/2010/main" val="3812998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57A8-17D7-2CAB-BC3F-89131AD3114A}"/>
              </a:ext>
            </a:extLst>
          </p:cNvPr>
          <p:cNvSpPr>
            <a:spLocks noGrp="1"/>
          </p:cNvSpPr>
          <p:nvPr>
            <p:ph type="title"/>
          </p:nvPr>
        </p:nvSpPr>
        <p:spPr/>
        <p:txBody>
          <a:bodyPr>
            <a:normAutofit fontScale="90000"/>
          </a:bodyPr>
          <a:lstStyle/>
          <a:p>
            <a:r>
              <a:rPr lang="en-US" sz="5300" dirty="0" err="1">
                <a:cs typeface="Calibri Light"/>
              </a:rPr>
              <a:t>Costos</a:t>
            </a:r>
            <a:r>
              <a:rPr lang="en-US" sz="5300" dirty="0">
                <a:cs typeface="Calibri Light"/>
              </a:rPr>
              <a:t> </a:t>
            </a:r>
            <a:r>
              <a:rPr lang="en-US" sz="5300" dirty="0" err="1">
                <a:cs typeface="Calibri Light"/>
              </a:rPr>
              <a:t>Directos</a:t>
            </a:r>
            <a:r>
              <a:rPr lang="en-US" sz="5300" dirty="0">
                <a:cs typeface="Calibri Light"/>
              </a:rPr>
              <a:t> vs </a:t>
            </a:r>
            <a:r>
              <a:rPr lang="en-US" sz="5300" dirty="0" err="1">
                <a:cs typeface="Calibri Light"/>
              </a:rPr>
              <a:t>Costos</a:t>
            </a:r>
            <a:r>
              <a:rPr lang="en-US" sz="5300" dirty="0">
                <a:cs typeface="Calibri Light"/>
              </a:rPr>
              <a:t> </a:t>
            </a:r>
            <a:r>
              <a:rPr lang="en-US" sz="5300" dirty="0" err="1">
                <a:cs typeface="Calibri Light"/>
              </a:rPr>
              <a:t>Indirectos</a:t>
            </a:r>
            <a:r>
              <a:rPr lang="en-US" sz="6600" dirty="0">
                <a:cs typeface="Calibri Light"/>
              </a:rPr>
              <a:t>
</a:t>
            </a:r>
            <a:endParaRPr lang="en-US" sz="6600" dirty="0"/>
          </a:p>
        </p:txBody>
      </p:sp>
      <p:sp>
        <p:nvSpPr>
          <p:cNvPr id="3" name="Content Placeholder 2">
            <a:extLst>
              <a:ext uri="{FF2B5EF4-FFF2-40B4-BE49-F238E27FC236}">
                <a16:creationId xmlns:a16="http://schemas.microsoft.com/office/drawing/2014/main" id="{ECCDFAE7-CA6E-44C3-B755-B8383E3F0E1F}"/>
              </a:ext>
            </a:extLst>
          </p:cNvPr>
          <p:cNvSpPr>
            <a:spLocks noGrp="1"/>
          </p:cNvSpPr>
          <p:nvPr>
            <p:ph sz="half" idx="1"/>
          </p:nvPr>
        </p:nvSpPr>
        <p:spPr/>
        <p:txBody>
          <a:bodyPr vert="horz" lIns="91440" tIns="45720" rIns="91440" bIns="45720" rtlCol="0" anchor="t">
            <a:normAutofit/>
          </a:bodyPr>
          <a:lstStyle/>
          <a:p>
            <a:r>
              <a:rPr lang="en-US" sz="4000" b="1" dirty="0" err="1">
                <a:cs typeface="Calibri"/>
              </a:rPr>
              <a:t>Directo</a:t>
            </a:r>
            <a:r>
              <a:rPr lang="en-US" sz="4000" b="1" dirty="0">
                <a:cs typeface="Calibri"/>
              </a:rPr>
              <a:t> </a:t>
            </a:r>
          </a:p>
          <a:p>
            <a:endParaRPr lang="en-US" dirty="0">
              <a:cs typeface="Calibri"/>
            </a:endParaRPr>
          </a:p>
          <a:p>
            <a:r>
              <a:rPr lang="es-ES" dirty="0">
                <a:cs typeface="Calibri"/>
              </a:rPr>
              <a:t>Directamente relacionado con las actividades o el programa que se financia</a:t>
            </a:r>
            <a:endParaRPr lang="en-US" dirty="0">
              <a:cs typeface="Calibri"/>
            </a:endParaRPr>
          </a:p>
        </p:txBody>
      </p:sp>
      <p:sp>
        <p:nvSpPr>
          <p:cNvPr id="4" name="Content Placeholder 3">
            <a:extLst>
              <a:ext uri="{FF2B5EF4-FFF2-40B4-BE49-F238E27FC236}">
                <a16:creationId xmlns:a16="http://schemas.microsoft.com/office/drawing/2014/main" id="{63703798-427F-8B5E-B695-CBB465A41855}"/>
              </a:ext>
            </a:extLst>
          </p:cNvPr>
          <p:cNvSpPr>
            <a:spLocks noGrp="1"/>
          </p:cNvSpPr>
          <p:nvPr>
            <p:ph sz="half" idx="2"/>
          </p:nvPr>
        </p:nvSpPr>
        <p:spPr/>
        <p:txBody>
          <a:bodyPr vert="horz" lIns="91440" tIns="45720" rIns="91440" bIns="45720" rtlCol="0" anchor="t">
            <a:normAutofit/>
          </a:bodyPr>
          <a:lstStyle/>
          <a:p>
            <a:r>
              <a:rPr lang="en-US" sz="4000" b="1" dirty="0" err="1">
                <a:cs typeface="Calibri"/>
              </a:rPr>
              <a:t>Indirecto</a:t>
            </a:r>
            <a:endParaRPr lang="en-US" dirty="0">
              <a:cs typeface="Calibri"/>
            </a:endParaRPr>
          </a:p>
          <a:p>
            <a:r>
              <a:rPr lang="es-ES" dirty="0">
                <a:cs typeface="Calibri"/>
              </a:rPr>
              <a:t>Ayuda a la agencia a permanecer abierta y a ejecutar el programa, pero no están directamente asociados con el programa.</a:t>
            </a:r>
            <a:endParaRPr lang="en-US" dirty="0">
              <a:cs typeface="Calibri"/>
            </a:endParaRPr>
          </a:p>
        </p:txBody>
      </p:sp>
    </p:spTree>
    <p:extLst>
      <p:ext uri="{BB962C8B-B14F-4D97-AF65-F5344CB8AC3E}">
        <p14:creationId xmlns:p14="http://schemas.microsoft.com/office/powerpoint/2010/main" val="1152638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A3AE-8DA7-4F18-8CE2-4DCB010E4F4D}"/>
              </a:ext>
            </a:extLst>
          </p:cNvPr>
          <p:cNvSpPr>
            <a:spLocks noGrp="1"/>
          </p:cNvSpPr>
          <p:nvPr>
            <p:ph type="title"/>
          </p:nvPr>
        </p:nvSpPr>
        <p:spPr/>
        <p:txBody>
          <a:bodyPr/>
          <a:lstStyle/>
          <a:p>
            <a:r>
              <a:rPr lang="en-US"/>
              <a:t>¿</a:t>
            </a:r>
            <a:r>
              <a:rPr lang="en-US" err="1"/>
              <a:t>En</a:t>
            </a:r>
            <a:r>
              <a:rPr lang="en-US"/>
              <a:t> </a:t>
            </a:r>
            <a:r>
              <a:rPr lang="en-US" err="1"/>
              <a:t>qué</a:t>
            </a:r>
            <a:r>
              <a:rPr lang="en-US"/>
              <a:t> </a:t>
            </a:r>
            <a:r>
              <a:rPr lang="en-US" err="1"/>
              <a:t>categoría</a:t>
            </a:r>
            <a:r>
              <a:rPr lang="en-US"/>
              <a:t>?
</a:t>
            </a:r>
          </a:p>
        </p:txBody>
      </p:sp>
      <p:sp>
        <p:nvSpPr>
          <p:cNvPr id="3" name="Text Placeholder 2">
            <a:extLst>
              <a:ext uri="{FF2B5EF4-FFF2-40B4-BE49-F238E27FC236}">
                <a16:creationId xmlns:a16="http://schemas.microsoft.com/office/drawing/2014/main" id="{E9DCC663-682A-4A9A-8E8E-8C14F1993F87}"/>
              </a:ext>
            </a:extLst>
          </p:cNvPr>
          <p:cNvSpPr>
            <a:spLocks noGrp="1"/>
          </p:cNvSpPr>
          <p:nvPr>
            <p:ph type="body" idx="1"/>
          </p:nvPr>
        </p:nvSpPr>
        <p:spPr/>
        <p:txBody>
          <a:bodyPr>
            <a:normAutofit lnSpcReduction="10000"/>
          </a:bodyPr>
          <a:lstStyle/>
          <a:p>
            <a:r>
              <a:rPr lang="en-US" dirty="0" err="1"/>
              <a:t>Costos</a:t>
            </a:r>
            <a:r>
              <a:rPr lang="en-US" dirty="0"/>
              <a:t> </a:t>
            </a:r>
            <a:r>
              <a:rPr lang="en-US" dirty="0" err="1"/>
              <a:t>Directos</a:t>
            </a:r>
            <a:r>
              <a:rPr lang="en-US" dirty="0"/>
              <a:t>
</a:t>
            </a:r>
          </a:p>
        </p:txBody>
      </p:sp>
      <p:sp>
        <p:nvSpPr>
          <p:cNvPr id="4" name="Content Placeholder 3">
            <a:extLst>
              <a:ext uri="{FF2B5EF4-FFF2-40B4-BE49-F238E27FC236}">
                <a16:creationId xmlns:a16="http://schemas.microsoft.com/office/drawing/2014/main" id="{D572F8AA-565F-421E-8A9E-C046088ED131}"/>
              </a:ext>
            </a:extLst>
          </p:cNvPr>
          <p:cNvSpPr>
            <a:spLocks noGrp="1"/>
          </p:cNvSpPr>
          <p:nvPr>
            <p:ph sz="half" idx="2"/>
          </p:nvPr>
        </p:nvSpPr>
        <p:spPr/>
        <p:txBody>
          <a:bodyPr>
            <a:normAutofit/>
          </a:bodyPr>
          <a:lstStyle/>
          <a:p>
            <a:r>
              <a:rPr lang="en-US" dirty="0" err="1"/>
              <a:t>Salarios</a:t>
            </a:r>
            <a:r>
              <a:rPr lang="en-US" dirty="0"/>
              <a:t> del personal
</a:t>
            </a:r>
            <a:r>
              <a:rPr lang="es-ES" dirty="0"/>
              <a:t>Computadora para el registro en un evento
Materiales de divulgación y participación
Subcontratar con una organización asociada </a:t>
            </a:r>
            <a:endParaRPr lang="en-US" dirty="0"/>
          </a:p>
        </p:txBody>
      </p:sp>
      <p:sp>
        <p:nvSpPr>
          <p:cNvPr id="5" name="Text Placeholder 4">
            <a:extLst>
              <a:ext uri="{FF2B5EF4-FFF2-40B4-BE49-F238E27FC236}">
                <a16:creationId xmlns:a16="http://schemas.microsoft.com/office/drawing/2014/main" id="{A56744CA-368F-45B8-9E8B-85AD30886BA1}"/>
              </a:ext>
            </a:extLst>
          </p:cNvPr>
          <p:cNvSpPr>
            <a:spLocks noGrp="1"/>
          </p:cNvSpPr>
          <p:nvPr>
            <p:ph type="body" sz="quarter" idx="3"/>
          </p:nvPr>
        </p:nvSpPr>
        <p:spPr>
          <a:xfrm>
            <a:off x="5088383" y="1327354"/>
            <a:ext cx="4185618" cy="1248697"/>
          </a:xfrm>
        </p:spPr>
        <p:txBody>
          <a:bodyPr>
            <a:normAutofit lnSpcReduction="10000"/>
          </a:bodyPr>
          <a:lstStyle/>
          <a:p>
            <a:pPr algn="ctr"/>
            <a:r>
              <a:rPr lang="en-US" dirty="0" err="1"/>
              <a:t>Costos</a:t>
            </a:r>
            <a:r>
              <a:rPr lang="en-US" dirty="0"/>
              <a:t> </a:t>
            </a:r>
            <a:r>
              <a:rPr lang="en-US" dirty="0" err="1"/>
              <a:t>indirectos</a:t>
            </a:r>
            <a:r>
              <a:rPr lang="en-US" dirty="0"/>
              <a:t> </a:t>
            </a:r>
            <a:r>
              <a:rPr lang="en-US" dirty="0" err="1"/>
              <a:t>calculados</a:t>
            </a:r>
            <a:r>
              <a:rPr lang="en-US" dirty="0"/>
              <a:t> </a:t>
            </a:r>
            <a:r>
              <a:rPr lang="en-US" dirty="0" err="1"/>
              <a:t>como</a:t>
            </a:r>
            <a:r>
              <a:rPr lang="en-US" dirty="0"/>
              <a:t> </a:t>
            </a:r>
            <a:r>
              <a:rPr lang="en-US" dirty="0" err="1"/>
              <a:t>porcentaje</a:t>
            </a:r>
            <a:r>
              <a:rPr lang="en-US" dirty="0"/>
              <a:t> %
</a:t>
            </a:r>
          </a:p>
        </p:txBody>
      </p:sp>
      <p:sp>
        <p:nvSpPr>
          <p:cNvPr id="6" name="Content Placeholder 5">
            <a:extLst>
              <a:ext uri="{FF2B5EF4-FFF2-40B4-BE49-F238E27FC236}">
                <a16:creationId xmlns:a16="http://schemas.microsoft.com/office/drawing/2014/main" id="{5F39182D-DE19-4DBD-8598-1E516F268CC7}"/>
              </a:ext>
            </a:extLst>
          </p:cNvPr>
          <p:cNvSpPr>
            <a:spLocks noGrp="1"/>
          </p:cNvSpPr>
          <p:nvPr>
            <p:ph sz="quarter" idx="4"/>
          </p:nvPr>
        </p:nvSpPr>
        <p:spPr>
          <a:xfrm>
            <a:off x="6172200" y="2890683"/>
            <a:ext cx="5183188" cy="3298979"/>
          </a:xfrm>
        </p:spPr>
        <p:txBody>
          <a:bodyPr>
            <a:normAutofit/>
          </a:bodyPr>
          <a:lstStyle/>
          <a:p>
            <a:r>
              <a:rPr lang="en-US" dirty="0" err="1"/>
              <a:t>Renta</a:t>
            </a:r>
            <a:r>
              <a:rPr lang="en-US" dirty="0"/>
              <a:t>
</a:t>
            </a:r>
            <a:r>
              <a:rPr lang="en-US" dirty="0" err="1"/>
              <a:t>Costos</a:t>
            </a:r>
            <a:r>
              <a:rPr lang="en-US" dirty="0"/>
              <a:t> </a:t>
            </a:r>
            <a:r>
              <a:rPr lang="en-US" dirty="0" err="1"/>
              <a:t>Operativos</a:t>
            </a:r>
            <a:r>
              <a:rPr lang="en-US" dirty="0"/>
              <a:t>
</a:t>
            </a:r>
            <a:r>
              <a:rPr lang="en-US" dirty="0" err="1"/>
              <a:t>Electricidad</a:t>
            </a:r>
            <a:r>
              <a:rPr lang="en-US" dirty="0"/>
              <a:t>
</a:t>
            </a:r>
            <a:r>
              <a:rPr lang="en-US" dirty="0" err="1"/>
              <a:t>Facturas</a:t>
            </a:r>
            <a:r>
              <a:rPr lang="en-US" dirty="0"/>
              <a:t> </a:t>
            </a:r>
            <a:r>
              <a:rPr lang="en-US" dirty="0" err="1"/>
              <a:t>telefónicas</a:t>
            </a:r>
            <a:r>
              <a:rPr lang="en-US" dirty="0"/>
              <a:t>
</a:t>
            </a:r>
            <a:r>
              <a:rPr lang="en-US" dirty="0" err="1"/>
              <a:t>Facturas</a:t>
            </a:r>
            <a:r>
              <a:rPr lang="en-US" dirty="0"/>
              <a:t> de Internet
Agua</a:t>
            </a:r>
          </a:p>
        </p:txBody>
      </p:sp>
      <p:pic>
        <p:nvPicPr>
          <p:cNvPr id="7" name="Picture 6" descr="Smile Sand Buckets – Kipp Brothers">
            <a:extLst>
              <a:ext uri="{FF2B5EF4-FFF2-40B4-BE49-F238E27FC236}">
                <a16:creationId xmlns:a16="http://schemas.microsoft.com/office/drawing/2014/main" id="{B46EC961-D3BE-2DB2-E64A-F0DAB7266F52}"/>
              </a:ext>
            </a:extLst>
          </p:cNvPr>
          <p:cNvPicPr>
            <a:picLocks noChangeAspect="1"/>
          </p:cNvPicPr>
          <p:nvPr/>
        </p:nvPicPr>
        <p:blipFill>
          <a:blip r:embed="rId2"/>
          <a:stretch>
            <a:fillRect/>
          </a:stretch>
        </p:blipFill>
        <p:spPr>
          <a:xfrm>
            <a:off x="9736087" y="3307193"/>
            <a:ext cx="2743200" cy="2734707"/>
          </a:xfrm>
          <a:prstGeom prst="rect">
            <a:avLst/>
          </a:prstGeom>
        </p:spPr>
      </p:pic>
    </p:spTree>
    <p:extLst>
      <p:ext uri="{BB962C8B-B14F-4D97-AF65-F5344CB8AC3E}">
        <p14:creationId xmlns:p14="http://schemas.microsoft.com/office/powerpoint/2010/main" val="1271424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8B7EC5-A6B0-1785-D8A8-B9C147C148CA}"/>
              </a:ext>
            </a:extLst>
          </p:cNvPr>
          <p:cNvSpPr>
            <a:spLocks noGrp="1"/>
          </p:cNvSpPr>
          <p:nvPr>
            <p:ph type="title"/>
          </p:nvPr>
        </p:nvSpPr>
        <p:spPr/>
        <p:txBody>
          <a:bodyPr/>
          <a:lstStyle/>
          <a:p>
            <a:r>
              <a:rPr lang="en-US" dirty="0">
                <a:cs typeface="Calibri Light"/>
              </a:rPr>
              <a:t>Tasa </a:t>
            </a:r>
            <a:r>
              <a:rPr lang="en-US" dirty="0" err="1">
                <a:cs typeface="Calibri Light"/>
              </a:rPr>
              <a:t>indirecta</a:t>
            </a:r>
            <a:r>
              <a:rPr lang="en-US" dirty="0">
                <a:cs typeface="Calibri Light"/>
              </a:rPr>
              <a:t>
</a:t>
            </a:r>
            <a:endParaRPr lang="en-US" dirty="0"/>
          </a:p>
        </p:txBody>
      </p:sp>
      <p:sp>
        <p:nvSpPr>
          <p:cNvPr id="4" name="Subtitle 3">
            <a:extLst>
              <a:ext uri="{FF2B5EF4-FFF2-40B4-BE49-F238E27FC236}">
                <a16:creationId xmlns:a16="http://schemas.microsoft.com/office/drawing/2014/main" id="{74CBAFE4-52F3-9D66-9CBE-F00617EB1A77}"/>
              </a:ext>
            </a:extLst>
          </p:cNvPr>
          <p:cNvSpPr>
            <a:spLocks noGrp="1"/>
          </p:cNvSpPr>
          <p:nvPr>
            <p:ph idx="1"/>
          </p:nvPr>
        </p:nvSpPr>
        <p:spPr>
          <a:xfrm>
            <a:off x="838200" y="1825625"/>
            <a:ext cx="10515600" cy="1517651"/>
          </a:xfrm>
        </p:spPr>
        <p:txBody>
          <a:bodyPr vert="horz" lIns="91440" tIns="45720" rIns="91440" bIns="45720" rtlCol="0" anchor="t">
            <a:normAutofit/>
          </a:bodyPr>
          <a:lstStyle/>
          <a:p>
            <a:r>
              <a:rPr lang="en-US" dirty="0" err="1">
                <a:cs typeface="Calibri"/>
              </a:rPr>
              <a:t>Medido</a:t>
            </a:r>
            <a:r>
              <a:rPr lang="en-US" dirty="0">
                <a:cs typeface="Calibri"/>
              </a:rPr>
              <a:t> </a:t>
            </a:r>
            <a:r>
              <a:rPr lang="en-US" dirty="0" err="1">
                <a:cs typeface="Calibri"/>
              </a:rPr>
              <a:t>como</a:t>
            </a:r>
            <a:r>
              <a:rPr lang="en-US" dirty="0">
                <a:cs typeface="Calibri"/>
              </a:rPr>
              <a:t> %
</a:t>
            </a:r>
            <a:r>
              <a:rPr lang="es-ES" dirty="0">
                <a:cs typeface="Calibri"/>
              </a:rPr>
              <a:t>Utilice su propia tarifa indirecta establecida </a:t>
            </a:r>
            <a:endParaRPr lang="en-US" dirty="0">
              <a:cs typeface="Calibri"/>
            </a:endParaRPr>
          </a:p>
          <a:p>
            <a:r>
              <a:rPr lang="es-ES" dirty="0">
                <a:cs typeface="Calibri"/>
              </a:rPr>
              <a:t>Un buen rango es del 10% al 20%</a:t>
            </a:r>
            <a:endParaRPr lang="en-US" dirty="0">
              <a:cs typeface="Calibri"/>
            </a:endParaRPr>
          </a:p>
        </p:txBody>
      </p:sp>
      <p:graphicFrame>
        <p:nvGraphicFramePr>
          <p:cNvPr id="7" name="Object 6">
            <a:extLst>
              <a:ext uri="{FF2B5EF4-FFF2-40B4-BE49-F238E27FC236}">
                <a16:creationId xmlns:a16="http://schemas.microsoft.com/office/drawing/2014/main" id="{D9068AF1-2324-4448-9564-397AA00E2276}"/>
              </a:ext>
            </a:extLst>
          </p:cNvPr>
          <p:cNvGraphicFramePr>
            <a:graphicFrameLocks noChangeAspect="1"/>
          </p:cNvGraphicFramePr>
          <p:nvPr>
            <p:extLst>
              <p:ext uri="{D42A27DB-BD31-4B8C-83A1-F6EECF244321}">
                <p14:modId xmlns:p14="http://schemas.microsoft.com/office/powerpoint/2010/main" val="2667004955"/>
              </p:ext>
            </p:extLst>
          </p:nvPr>
        </p:nvGraphicFramePr>
        <p:xfrm>
          <a:off x="934065" y="3746090"/>
          <a:ext cx="8357419" cy="1406013"/>
        </p:xfrm>
        <a:graphic>
          <a:graphicData uri="http://schemas.openxmlformats.org/presentationml/2006/ole">
            <mc:AlternateContent xmlns:mc="http://schemas.openxmlformats.org/markup-compatibility/2006">
              <mc:Choice xmlns:v="urn:schemas-microsoft-com:vml" Requires="v">
                <p:oleObj name="Worksheet" r:id="rId2" imgW="5972282" imgH="1019196" progId="Excel.Sheet.12">
                  <p:embed/>
                </p:oleObj>
              </mc:Choice>
              <mc:Fallback>
                <p:oleObj name="Worksheet" r:id="rId2" imgW="5972282" imgH="1019196" progId="Excel.Sheet.12">
                  <p:embed/>
                  <p:pic>
                    <p:nvPicPr>
                      <p:cNvPr id="0" name=""/>
                      <p:cNvPicPr/>
                      <p:nvPr/>
                    </p:nvPicPr>
                    <p:blipFill>
                      <a:blip r:embed="rId3"/>
                      <a:stretch>
                        <a:fillRect/>
                      </a:stretch>
                    </p:blipFill>
                    <p:spPr>
                      <a:xfrm>
                        <a:off x="934065" y="3746090"/>
                        <a:ext cx="8357419" cy="1406013"/>
                      </a:xfrm>
                      <a:prstGeom prst="rect">
                        <a:avLst/>
                      </a:prstGeom>
                    </p:spPr>
                  </p:pic>
                </p:oleObj>
              </mc:Fallback>
            </mc:AlternateContent>
          </a:graphicData>
        </a:graphic>
      </p:graphicFrame>
    </p:spTree>
    <p:extLst>
      <p:ext uri="{BB962C8B-B14F-4D97-AF65-F5344CB8AC3E}">
        <p14:creationId xmlns:p14="http://schemas.microsoft.com/office/powerpoint/2010/main" val="2282841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E546-3880-47B1-9898-37C390B94C26}"/>
              </a:ext>
            </a:extLst>
          </p:cNvPr>
          <p:cNvSpPr>
            <a:spLocks noGrp="1"/>
          </p:cNvSpPr>
          <p:nvPr>
            <p:ph type="title"/>
          </p:nvPr>
        </p:nvSpPr>
        <p:spPr/>
        <p:txBody>
          <a:bodyPr>
            <a:normAutofit/>
          </a:bodyPr>
          <a:lstStyle/>
          <a:p>
            <a:r>
              <a:rPr lang="en-US"/>
              <a:t>No se </a:t>
            </a:r>
            <a:r>
              <a:rPr lang="en-US" err="1"/>
              <a:t>permiten</a:t>
            </a:r>
            <a:r>
              <a:rPr lang="en-US"/>
              <a:t> </a:t>
            </a:r>
            <a:r>
              <a:rPr lang="en-US" err="1"/>
              <a:t>estos</a:t>
            </a:r>
            <a:r>
              <a:rPr lang="en-US"/>
              <a:t> </a:t>
            </a:r>
            <a:r>
              <a:rPr lang="en-US" err="1"/>
              <a:t>bienes</a:t>
            </a:r>
            <a:r>
              <a:rPr lang="en-US"/>
              <a:t> de capital
</a:t>
            </a:r>
          </a:p>
        </p:txBody>
      </p:sp>
      <p:sp>
        <p:nvSpPr>
          <p:cNvPr id="3" name="Content Placeholder 2">
            <a:extLst>
              <a:ext uri="{FF2B5EF4-FFF2-40B4-BE49-F238E27FC236}">
                <a16:creationId xmlns:a16="http://schemas.microsoft.com/office/drawing/2014/main" id="{67B29FD9-A238-4825-8105-2980D8E81EA6}"/>
              </a:ext>
            </a:extLst>
          </p:cNvPr>
          <p:cNvSpPr>
            <a:spLocks noGrp="1"/>
          </p:cNvSpPr>
          <p:nvPr>
            <p:ph idx="1"/>
          </p:nvPr>
        </p:nvSpPr>
        <p:spPr/>
        <p:txBody>
          <a:bodyPr/>
          <a:lstStyle/>
          <a:p>
            <a:r>
              <a:rPr lang="es-ES"/>
              <a:t>Artículo de compra de alto valor en un solo artículo
</a:t>
            </a:r>
            <a:r>
              <a:rPr lang="en-US"/>
              <a:t>Más de $5,000</a:t>
            </a:r>
          </a:p>
          <a:p>
            <a:r>
              <a:rPr lang="en-US" err="1"/>
              <a:t>Incluye</a:t>
            </a:r>
            <a:r>
              <a:rPr lang="en-US"/>
              <a:t>:
     </a:t>
            </a:r>
            <a:r>
              <a:rPr lang="en-US" err="1"/>
              <a:t>Vehículos</a:t>
            </a:r>
            <a:r>
              <a:rPr lang="en-US"/>
              <a:t> 
     </a:t>
            </a:r>
            <a:r>
              <a:rPr lang="en-US" err="1"/>
              <a:t>Edificios</a:t>
            </a:r>
            <a:r>
              <a:rPr lang="en-US"/>
              <a:t> 
     </a:t>
            </a:r>
            <a:r>
              <a:rPr lang="en-US" err="1"/>
              <a:t>Reparaciones</a:t>
            </a:r>
            <a:r>
              <a:rPr lang="en-US"/>
              <a:t> de </a:t>
            </a:r>
            <a:r>
              <a:rPr lang="en-US" err="1"/>
              <a:t>vehículos</a:t>
            </a:r>
            <a:r>
              <a:rPr lang="en-US"/>
              <a:t> y </a:t>
            </a:r>
            <a:r>
              <a:rPr lang="en-US" err="1"/>
              <a:t>edificios</a:t>
            </a:r>
            <a:r>
              <a:rPr lang="en-US"/>
              <a:t>
     </a:t>
            </a:r>
            <a:r>
              <a:rPr lang="en-US" err="1"/>
              <a:t>Maquinaria</a:t>
            </a:r>
            <a:r>
              <a:rPr lang="en-US"/>
              <a:t> – </a:t>
            </a:r>
            <a:r>
              <a:rPr lang="en-US" err="1"/>
              <a:t>Paneles</a:t>
            </a:r>
            <a:r>
              <a:rPr lang="en-US"/>
              <a:t> </a:t>
            </a:r>
            <a:r>
              <a:rPr lang="en-US" err="1"/>
              <a:t>solares</a:t>
            </a:r>
            <a:endParaRPr lang="en-US"/>
          </a:p>
          <a:p>
            <a:pPr>
              <a:buFont typeface="Arial" panose="020B0604020202020204" pitchFamily="34" charset="0"/>
              <a:buChar char="•"/>
            </a:pPr>
            <a:endParaRPr lang="en-US"/>
          </a:p>
          <a:p>
            <a:endParaRPr lang="en-US"/>
          </a:p>
        </p:txBody>
      </p:sp>
      <p:pic>
        <p:nvPicPr>
          <p:cNvPr id="5" name="Picture 4" descr="A white car with a number on it&#10;&#10;Description automatically generated with low confidence">
            <a:extLst>
              <a:ext uri="{FF2B5EF4-FFF2-40B4-BE49-F238E27FC236}">
                <a16:creationId xmlns:a16="http://schemas.microsoft.com/office/drawing/2014/main" id="{6CB94638-1993-46AC-86A2-7BA5D4CC837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62944" y="3607836"/>
            <a:ext cx="3612697" cy="2895601"/>
          </a:xfrm>
          <a:prstGeom prst="rect">
            <a:avLst/>
          </a:prstGeom>
        </p:spPr>
      </p:pic>
    </p:spTree>
    <p:extLst>
      <p:ext uri="{BB962C8B-B14F-4D97-AF65-F5344CB8AC3E}">
        <p14:creationId xmlns:p14="http://schemas.microsoft.com/office/powerpoint/2010/main" val="1319638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A8492-C89B-4814-B56A-8F7E97FF773D}"/>
              </a:ext>
            </a:extLst>
          </p:cNvPr>
          <p:cNvSpPr>
            <a:spLocks noGrp="1"/>
          </p:cNvSpPr>
          <p:nvPr>
            <p:ph type="title"/>
          </p:nvPr>
        </p:nvSpPr>
        <p:spPr/>
        <p:txBody>
          <a:bodyPr>
            <a:normAutofit/>
          </a:bodyPr>
          <a:lstStyle/>
          <a:p>
            <a:r>
              <a:rPr lang="en-US" dirty="0" err="1"/>
              <a:t>Gastos</a:t>
            </a:r>
            <a:r>
              <a:rPr lang="en-US" dirty="0"/>
              <a:t> no </a:t>
            </a:r>
            <a:r>
              <a:rPr lang="en-US" dirty="0" err="1"/>
              <a:t>permitidos</a:t>
            </a:r>
            <a:r>
              <a:rPr lang="en-US" dirty="0"/>
              <a:t> 
</a:t>
            </a:r>
          </a:p>
        </p:txBody>
      </p:sp>
      <p:graphicFrame>
        <p:nvGraphicFramePr>
          <p:cNvPr id="4" name="Content Placeholder 3">
            <a:extLst>
              <a:ext uri="{FF2B5EF4-FFF2-40B4-BE49-F238E27FC236}">
                <a16:creationId xmlns:a16="http://schemas.microsoft.com/office/drawing/2014/main" id="{12310073-5862-46C1-97B8-0EA99C49D373}"/>
              </a:ext>
            </a:extLst>
          </p:cNvPr>
          <p:cNvGraphicFramePr>
            <a:graphicFrameLocks noGrp="1"/>
          </p:cNvGraphicFramePr>
          <p:nvPr>
            <p:ph sz="half" idx="1"/>
          </p:nvPr>
        </p:nvGraphicFramePr>
        <p:xfrm>
          <a:off x="663539" y="1825625"/>
          <a:ext cx="4781764" cy="3758276"/>
        </p:xfrm>
        <a:graphic>
          <a:graphicData uri="http://schemas.openxmlformats.org/drawingml/2006/table">
            <a:tbl>
              <a:tblPr>
                <a:noFill/>
                <a:tableStyleId>{5C22544A-7EE6-4342-B048-85BDC9FD1C3A}</a:tableStyleId>
              </a:tblPr>
              <a:tblGrid>
                <a:gridCol w="4781764">
                  <a:extLst>
                    <a:ext uri="{9D8B030D-6E8A-4147-A177-3AD203B41FA5}">
                      <a16:colId xmlns:a16="http://schemas.microsoft.com/office/drawing/2014/main" val="1314853170"/>
                    </a:ext>
                  </a:extLst>
                </a:gridCol>
              </a:tblGrid>
              <a:tr h="1970561">
                <a:tc>
                  <a:txBody>
                    <a:bodyPr/>
                    <a:lstStyle/>
                    <a:p>
                      <a:pPr marL="342900" indent="-342900" algn="l" defTabSz="457200" rtl="0" eaLnBrk="1" fontAlgn="b" latinLnBrk="0" hangingPunct="1">
                        <a:spcBef>
                          <a:spcPts val="1000"/>
                        </a:spcBef>
                        <a:spcAft>
                          <a:spcPts val="0"/>
                        </a:spcAft>
                        <a:buClr>
                          <a:schemeClr val="accent1"/>
                        </a:buClr>
                        <a:buSzPct val="80000"/>
                        <a:buFont typeface="Wingdings 3" charset="2"/>
                        <a:buChar char=""/>
                      </a:pPr>
                      <a:endParaRPr lang="en-US" sz="1700" kern="1200" dirty="0">
                        <a:solidFill>
                          <a:schemeClr val="tx1">
                            <a:lumMod val="75000"/>
                            <a:lumOff val="25000"/>
                          </a:schemeClr>
                        </a:solidFill>
                        <a:latin typeface="+mn-lt"/>
                        <a:ea typeface="+mn-ea"/>
                        <a:cs typeface="+mn-cs"/>
                      </a:endParaRPr>
                    </a:p>
                    <a:p>
                      <a:pPr marL="457200" indent="-457200" algn="l" defTabSz="457200" rtl="0" eaLnBrk="1" fontAlgn="b" latinLnBrk="0" hangingPunct="1">
                        <a:spcBef>
                          <a:spcPts val="1000"/>
                        </a:spcBef>
                        <a:spcAft>
                          <a:spcPts val="0"/>
                        </a:spcAft>
                        <a:buClr>
                          <a:schemeClr val="accent1"/>
                        </a:buClr>
                        <a:buSzPct val="80000"/>
                        <a:buFont typeface="Arial" panose="020B0604020202020204" pitchFamily="34" charset="0"/>
                        <a:buChar char="•"/>
                      </a:pPr>
                      <a:r>
                        <a:rPr lang="en-US" sz="2800" kern="1200" dirty="0" err="1">
                          <a:solidFill>
                            <a:schemeClr val="tx1">
                              <a:lumMod val="75000"/>
                              <a:lumOff val="25000"/>
                            </a:schemeClr>
                          </a:solidFill>
                          <a:latin typeface="+mn-lt"/>
                          <a:ea typeface="+mn-ea"/>
                          <a:cs typeface="+mn-cs"/>
                        </a:rPr>
                        <a:t>Equipo</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médico</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utilizado</a:t>
                      </a:r>
                      <a:r>
                        <a:rPr lang="en-US" sz="2800" kern="1200" dirty="0">
                          <a:solidFill>
                            <a:schemeClr val="tx1">
                              <a:lumMod val="75000"/>
                              <a:lumOff val="25000"/>
                            </a:schemeClr>
                          </a:solidFill>
                          <a:latin typeface="+mn-lt"/>
                          <a:ea typeface="+mn-ea"/>
                          <a:cs typeface="+mn-cs"/>
                        </a:rPr>
                        <a:t> para </a:t>
                      </a:r>
                      <a:r>
                        <a:rPr lang="en-US" sz="2800" kern="1200" dirty="0" err="1">
                          <a:solidFill>
                            <a:schemeClr val="tx1">
                              <a:lumMod val="75000"/>
                              <a:lumOff val="25000"/>
                            </a:schemeClr>
                          </a:solidFill>
                          <a:latin typeface="+mn-lt"/>
                          <a:ea typeface="+mn-ea"/>
                          <a:cs typeface="+mn-cs"/>
                        </a:rPr>
                        <a:t>examinar</a:t>
                      </a:r>
                      <a:r>
                        <a:rPr lang="en-US" sz="2800" kern="1200" dirty="0">
                          <a:solidFill>
                            <a:schemeClr val="tx1">
                              <a:lumMod val="75000"/>
                              <a:lumOff val="25000"/>
                            </a:schemeClr>
                          </a:solidFill>
                          <a:latin typeface="+mn-lt"/>
                          <a:ea typeface="+mn-ea"/>
                          <a:cs typeface="+mn-cs"/>
                        </a:rPr>
                        <a:t> a las personas)
</a:t>
                      </a:r>
                      <a:r>
                        <a:rPr lang="en-US" sz="2800" kern="1200" dirty="0" err="1">
                          <a:solidFill>
                            <a:schemeClr val="tx1">
                              <a:lumMod val="75000"/>
                              <a:lumOff val="25000"/>
                            </a:schemeClr>
                          </a:solidFill>
                          <a:latin typeface="+mn-lt"/>
                          <a:ea typeface="+mn-ea"/>
                          <a:cs typeface="+mn-cs"/>
                        </a:rPr>
                        <a:t>Suministros</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médicos</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vacunas</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medicamentos</a:t>
                      </a:r>
                      <a:r>
                        <a:rPr lang="en-US" sz="2800" kern="1200" dirty="0">
                          <a:solidFill>
                            <a:schemeClr val="tx1">
                              <a:lumMod val="75000"/>
                              <a:lumOff val="25000"/>
                            </a:schemeClr>
                          </a:solidFill>
                          <a:latin typeface="+mn-lt"/>
                          <a:ea typeface="+mn-ea"/>
                          <a:cs typeface="+mn-cs"/>
                        </a:rPr>
                        <a:t>)
</a:t>
                      </a:r>
                      <a:r>
                        <a:rPr lang="en-US" sz="2800" kern="1200" dirty="0" err="1">
                          <a:solidFill>
                            <a:schemeClr val="tx1">
                              <a:lumMod val="75000"/>
                              <a:lumOff val="25000"/>
                            </a:schemeClr>
                          </a:solidFill>
                          <a:latin typeface="+mn-lt"/>
                          <a:ea typeface="+mn-ea"/>
                          <a:cs typeface="+mn-cs"/>
                        </a:rPr>
                        <a:t>Mejoras</a:t>
                      </a:r>
                      <a:r>
                        <a:rPr lang="en-US" sz="2800" kern="1200" dirty="0">
                          <a:solidFill>
                            <a:schemeClr val="tx1">
                              <a:lumMod val="75000"/>
                              <a:lumOff val="25000"/>
                            </a:schemeClr>
                          </a:solidFill>
                          <a:latin typeface="+mn-lt"/>
                          <a:ea typeface="+mn-ea"/>
                          <a:cs typeface="+mn-cs"/>
                        </a:rPr>
                        <a:t> de capital</a:t>
                      </a:r>
                    </a:p>
                  </a:txBody>
                  <a:tcPr marL="149397" marR="112048" marT="74699" marB="7469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230669437"/>
                  </a:ext>
                </a:extLst>
              </a:tr>
              <a:tr h="319435">
                <a:tc>
                  <a:txBody>
                    <a:bodyPr/>
                    <a:lstStyle/>
                    <a:p>
                      <a:pPr marL="0" indent="0" algn="l" defTabSz="457200" rtl="0" eaLnBrk="1" fontAlgn="b" latinLnBrk="0" hangingPunct="1">
                        <a:spcBef>
                          <a:spcPts val="1000"/>
                        </a:spcBef>
                        <a:spcAft>
                          <a:spcPts val="0"/>
                        </a:spcAft>
                        <a:buClr>
                          <a:schemeClr val="accent1"/>
                        </a:buClr>
                        <a:buSzPct val="80000"/>
                        <a:buFont typeface="Wingdings 3" charset="2"/>
                        <a:buNone/>
                      </a:pPr>
                      <a:endParaRPr lang="en-US" sz="1700" kern="1200" dirty="0">
                        <a:solidFill>
                          <a:schemeClr val="tx1">
                            <a:lumMod val="75000"/>
                            <a:lumOff val="25000"/>
                          </a:schemeClr>
                        </a:solidFill>
                        <a:latin typeface="+mn-lt"/>
                        <a:ea typeface="+mn-ea"/>
                        <a:cs typeface="+mn-cs"/>
                      </a:endParaRPr>
                    </a:p>
                  </a:txBody>
                  <a:tcPr marL="149397" marR="112048" marT="74699" marB="74699"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79920348"/>
                  </a:ext>
                </a:extLst>
              </a:tr>
            </a:tbl>
          </a:graphicData>
        </a:graphic>
      </p:graphicFrame>
      <p:pic>
        <p:nvPicPr>
          <p:cNvPr id="5" name="Content Placeholder 4" descr="covid images from www.amprogress.org">
            <a:extLst>
              <a:ext uri="{FF2B5EF4-FFF2-40B4-BE49-F238E27FC236}">
                <a16:creationId xmlns:a16="http://schemas.microsoft.com/office/drawing/2014/main" id="{91AB4BCA-309F-D82F-3259-7D14BA3D6C63}"/>
              </a:ext>
            </a:extLst>
          </p:cNvPr>
          <p:cNvPicPr>
            <a:picLocks noGrp="1" noChangeAspect="1"/>
          </p:cNvPicPr>
          <p:nvPr>
            <p:ph sz="half" idx="2"/>
          </p:nvPr>
        </p:nvPicPr>
        <p:blipFill>
          <a:blip r:embed="rId2"/>
          <a:stretch>
            <a:fillRect/>
          </a:stretch>
        </p:blipFill>
        <p:spPr>
          <a:xfrm>
            <a:off x="7458941" y="1623508"/>
            <a:ext cx="3681845" cy="3681845"/>
          </a:xfrm>
        </p:spPr>
      </p:pic>
    </p:spTree>
    <p:extLst>
      <p:ext uri="{BB962C8B-B14F-4D97-AF65-F5344CB8AC3E}">
        <p14:creationId xmlns:p14="http://schemas.microsoft.com/office/powerpoint/2010/main" val="1790777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D3A25-925F-DD40-AD9C-8F8E288A5E13}"/>
              </a:ext>
            </a:extLst>
          </p:cNvPr>
          <p:cNvSpPr>
            <a:spLocks noGrp="1"/>
          </p:cNvSpPr>
          <p:nvPr>
            <p:ph type="title"/>
          </p:nvPr>
        </p:nvSpPr>
        <p:spPr/>
        <p:txBody>
          <a:bodyPr/>
          <a:lstStyle/>
          <a:p>
            <a:r>
              <a:rPr lang="en-US" dirty="0" err="1"/>
              <a:t>Gastos</a:t>
            </a:r>
            <a:r>
              <a:rPr lang="en-US" dirty="0"/>
              <a:t> no </a:t>
            </a:r>
            <a:r>
              <a:rPr lang="en-US" dirty="0" err="1"/>
              <a:t>permitidos</a:t>
            </a:r>
            <a:r>
              <a:rPr lang="en-US" dirty="0"/>
              <a:t>
</a:t>
            </a:r>
          </a:p>
        </p:txBody>
      </p:sp>
      <p:sp>
        <p:nvSpPr>
          <p:cNvPr id="3" name="Content Placeholder 2">
            <a:extLst>
              <a:ext uri="{FF2B5EF4-FFF2-40B4-BE49-F238E27FC236}">
                <a16:creationId xmlns:a16="http://schemas.microsoft.com/office/drawing/2014/main" id="{E468B631-AA11-F49A-6A4B-172F3C879345}"/>
              </a:ext>
            </a:extLst>
          </p:cNvPr>
          <p:cNvSpPr>
            <a:spLocks noGrp="1"/>
          </p:cNvSpPr>
          <p:nvPr>
            <p:ph sz="half" idx="1"/>
          </p:nvPr>
        </p:nvSpPr>
        <p:spPr/>
        <p:txBody>
          <a:bodyPr>
            <a:normAutofit fontScale="92500"/>
          </a:bodyPr>
          <a:lstStyle/>
          <a:p>
            <a:pPr marL="457200" indent="-457200" defTabSz="457200" fontAlgn="b">
              <a:buClr>
                <a:schemeClr val="accent1"/>
              </a:buClr>
              <a:buSzPct val="80000"/>
            </a:pPr>
            <a:r>
              <a:rPr lang="en-US" dirty="0" err="1">
                <a:solidFill>
                  <a:schemeClr val="tx1">
                    <a:lumMod val="75000"/>
                    <a:lumOff val="25000"/>
                  </a:schemeClr>
                </a:solidFill>
              </a:rPr>
              <a:t>Pagos</a:t>
            </a:r>
            <a:r>
              <a:rPr lang="en-US" dirty="0">
                <a:solidFill>
                  <a:schemeClr val="tx1">
                    <a:lumMod val="75000"/>
                    <a:lumOff val="25000"/>
                  </a:schemeClr>
                </a:solidFill>
              </a:rPr>
              <a:t> </a:t>
            </a:r>
            <a:r>
              <a:rPr lang="en-US" dirty="0" err="1">
                <a:solidFill>
                  <a:schemeClr val="tx1">
                    <a:lumMod val="75000"/>
                    <a:lumOff val="25000"/>
                  </a:schemeClr>
                </a:solidFill>
              </a:rPr>
              <a:t>directos</a:t>
            </a:r>
            <a:r>
              <a:rPr lang="en-US" dirty="0">
                <a:solidFill>
                  <a:schemeClr val="tx1">
                    <a:lumMod val="75000"/>
                    <a:lumOff val="25000"/>
                  </a:schemeClr>
                </a:solidFill>
              </a:rPr>
              <a:t> de </a:t>
            </a:r>
            <a:r>
              <a:rPr lang="en-US" dirty="0" err="1">
                <a:solidFill>
                  <a:schemeClr val="tx1">
                    <a:lumMod val="75000"/>
                    <a:lumOff val="25000"/>
                  </a:schemeClr>
                </a:solidFill>
              </a:rPr>
              <a:t>alquiler</a:t>
            </a:r>
            <a:r>
              <a:rPr lang="en-US" dirty="0">
                <a:solidFill>
                  <a:schemeClr val="tx1">
                    <a:lumMod val="75000"/>
                    <a:lumOff val="25000"/>
                  </a:schemeClr>
                </a:solidFill>
              </a:rPr>
              <a:t>, </a:t>
            </a:r>
            <a:r>
              <a:rPr lang="en-US" dirty="0" err="1">
                <a:solidFill>
                  <a:schemeClr val="tx1">
                    <a:lumMod val="75000"/>
                    <a:lumOff val="25000"/>
                  </a:schemeClr>
                </a:solidFill>
              </a:rPr>
              <a:t>servicios</a:t>
            </a:r>
            <a:r>
              <a:rPr lang="en-US" dirty="0">
                <a:solidFill>
                  <a:schemeClr val="tx1">
                    <a:lumMod val="75000"/>
                    <a:lumOff val="25000"/>
                  </a:schemeClr>
                </a:solidFill>
              </a:rPr>
              <a:t> </a:t>
            </a:r>
            <a:r>
              <a:rPr lang="en-US" dirty="0" err="1">
                <a:solidFill>
                  <a:schemeClr val="tx1">
                    <a:lumMod val="75000"/>
                    <a:lumOff val="25000"/>
                  </a:schemeClr>
                </a:solidFill>
              </a:rPr>
              <a:t>públicos</a:t>
            </a:r>
            <a:r>
              <a:rPr lang="en-US" dirty="0">
                <a:solidFill>
                  <a:schemeClr val="tx1">
                    <a:lumMod val="75000"/>
                    <a:lumOff val="25000"/>
                  </a:schemeClr>
                </a:solidFill>
              </a:rPr>
              <a:t>, comida, </a:t>
            </a:r>
            <a:r>
              <a:rPr lang="en-US" dirty="0" err="1">
                <a:solidFill>
                  <a:schemeClr val="tx1">
                    <a:lumMod val="75000"/>
                    <a:lumOff val="25000"/>
                  </a:schemeClr>
                </a:solidFill>
              </a:rPr>
              <a:t>teléfono</a:t>
            </a:r>
            <a:r>
              <a:rPr lang="en-US" dirty="0">
                <a:solidFill>
                  <a:schemeClr val="tx1">
                    <a:lumMod val="75000"/>
                    <a:lumOff val="25000"/>
                  </a:schemeClr>
                </a:solidFill>
              </a:rPr>
              <a:t>, internet
</a:t>
            </a:r>
            <a:r>
              <a:rPr lang="en-US" dirty="0" err="1">
                <a:solidFill>
                  <a:schemeClr val="tx1">
                    <a:lumMod val="75000"/>
                    <a:lumOff val="25000"/>
                  </a:schemeClr>
                </a:solidFill>
              </a:rPr>
              <a:t>Compra</a:t>
            </a:r>
            <a:r>
              <a:rPr lang="en-US" dirty="0">
                <a:solidFill>
                  <a:schemeClr val="tx1">
                    <a:lumMod val="75000"/>
                    <a:lumOff val="25000"/>
                  </a:schemeClr>
                </a:solidFill>
              </a:rPr>
              <a:t> de alcohol, tabaco, </a:t>
            </a:r>
            <a:r>
              <a:rPr lang="en-US" dirty="0" err="1">
                <a:solidFill>
                  <a:schemeClr val="tx1">
                    <a:lumMod val="75000"/>
                    <a:lumOff val="25000"/>
                  </a:schemeClr>
                </a:solidFill>
              </a:rPr>
              <a:t>armas</a:t>
            </a:r>
            <a:r>
              <a:rPr lang="en-US" dirty="0">
                <a:solidFill>
                  <a:schemeClr val="tx1">
                    <a:lumMod val="75000"/>
                    <a:lumOff val="25000"/>
                  </a:schemeClr>
                </a:solidFill>
              </a:rPr>
              <a:t> de </a:t>
            </a:r>
            <a:r>
              <a:rPr lang="en-US" dirty="0" err="1">
                <a:solidFill>
                  <a:schemeClr val="tx1">
                    <a:lumMod val="75000"/>
                    <a:lumOff val="25000"/>
                  </a:schemeClr>
                </a:solidFill>
              </a:rPr>
              <a:t>fuego</a:t>
            </a:r>
            <a:endParaRPr lang="en-US" sz="2800" kern="1200" dirty="0">
              <a:solidFill>
                <a:schemeClr val="tx1">
                  <a:lumMod val="75000"/>
                  <a:lumOff val="25000"/>
                </a:schemeClr>
              </a:solidFill>
              <a:latin typeface="+mn-lt"/>
              <a:ea typeface="+mn-ea"/>
              <a:cs typeface="+mn-cs"/>
            </a:endParaRPr>
          </a:p>
          <a:p>
            <a:pPr marL="457200" indent="-457200" defTabSz="457200" fontAlgn="b">
              <a:buClr>
                <a:schemeClr val="accent1"/>
              </a:buClr>
              <a:buSzPct val="80000"/>
            </a:pPr>
            <a:r>
              <a:rPr lang="en-US" dirty="0" err="1">
                <a:solidFill>
                  <a:schemeClr val="tx1">
                    <a:lumMod val="75000"/>
                    <a:lumOff val="25000"/>
                  </a:schemeClr>
                </a:solidFill>
              </a:rPr>
              <a:t>Servicios</a:t>
            </a:r>
            <a:r>
              <a:rPr lang="en-US" dirty="0">
                <a:solidFill>
                  <a:schemeClr val="tx1">
                    <a:lumMod val="75000"/>
                    <a:lumOff val="25000"/>
                  </a:schemeClr>
                </a:solidFill>
              </a:rPr>
              <a:t> </a:t>
            </a:r>
            <a:r>
              <a:rPr lang="en-US" dirty="0" err="1">
                <a:solidFill>
                  <a:schemeClr val="tx1">
                    <a:lumMod val="75000"/>
                    <a:lumOff val="25000"/>
                  </a:schemeClr>
                </a:solidFill>
              </a:rPr>
              <a:t>integrales</a:t>
            </a:r>
            <a:r>
              <a:rPr lang="en-US" dirty="0">
                <a:solidFill>
                  <a:schemeClr val="tx1">
                    <a:lumMod val="75000"/>
                    <a:lumOff val="25000"/>
                  </a:schemeClr>
                </a:solidFill>
              </a:rPr>
              <a:t> de Covid-19
</a:t>
            </a:r>
            <a:r>
              <a:rPr lang="es-ES" dirty="0">
                <a:solidFill>
                  <a:schemeClr val="tx1">
                    <a:lumMod val="75000"/>
                    <a:lumOff val="25000"/>
                  </a:schemeClr>
                </a:solidFill>
              </a:rPr>
              <a:t>Las tarjetas de regalo no se pueden utilizar para la compra de alcohol, tabaco o armas de fuego
</a:t>
            </a:r>
            <a:endParaRPr lang="en-US" dirty="0"/>
          </a:p>
        </p:txBody>
      </p:sp>
      <p:pic>
        <p:nvPicPr>
          <p:cNvPr id="6" name="Content Placeholder 4" descr="covid images from www.amprogress.org">
            <a:extLst>
              <a:ext uri="{FF2B5EF4-FFF2-40B4-BE49-F238E27FC236}">
                <a16:creationId xmlns:a16="http://schemas.microsoft.com/office/drawing/2014/main" id="{C25935FB-242B-3AB0-456B-83FCCCFE6F40}"/>
              </a:ext>
            </a:extLst>
          </p:cNvPr>
          <p:cNvPicPr>
            <a:picLocks noChangeAspect="1"/>
          </p:cNvPicPr>
          <p:nvPr/>
        </p:nvPicPr>
        <p:blipFill>
          <a:blip r:embed="rId2"/>
          <a:stretch>
            <a:fillRect/>
          </a:stretch>
        </p:blipFill>
        <p:spPr>
          <a:xfrm>
            <a:off x="7458941" y="1623508"/>
            <a:ext cx="3681845" cy="3681845"/>
          </a:xfrm>
          <a:prstGeom prst="rect">
            <a:avLst/>
          </a:prstGeom>
        </p:spPr>
      </p:pic>
    </p:spTree>
    <p:extLst>
      <p:ext uri="{BB962C8B-B14F-4D97-AF65-F5344CB8AC3E}">
        <p14:creationId xmlns:p14="http://schemas.microsoft.com/office/powerpoint/2010/main" val="2586939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C9EE6D-6AA7-48FA-4F07-E0134BE57043}"/>
              </a:ext>
            </a:extLst>
          </p:cNvPr>
          <p:cNvSpPr>
            <a:spLocks noGrp="1"/>
          </p:cNvSpPr>
          <p:nvPr>
            <p:ph type="title"/>
          </p:nvPr>
        </p:nvSpPr>
        <p:spPr>
          <a:xfrm>
            <a:off x="838200" y="365125"/>
            <a:ext cx="10515600" cy="1325563"/>
          </a:xfrm>
        </p:spPr>
        <p:txBody>
          <a:bodyPr>
            <a:normAutofit fontScale="90000"/>
          </a:bodyPr>
          <a:lstStyle/>
          <a:p>
            <a:r>
              <a:rPr lang="en-US" sz="5400" dirty="0" err="1">
                <a:cs typeface="Calibri Light"/>
              </a:rPr>
              <a:t>Recursos</a:t>
            </a:r>
            <a:r>
              <a:rPr lang="en-US" sz="5400" dirty="0">
                <a:cs typeface="Calibri Light"/>
              </a:rPr>
              <a:t> </a:t>
            </a:r>
            <a:r>
              <a:rPr lang="en-US" sz="5400" dirty="0" err="1">
                <a:cs typeface="Calibri Light"/>
              </a:rPr>
              <a:t>adicionales</a:t>
            </a:r>
            <a:r>
              <a:rPr lang="en-US" sz="5400" dirty="0">
                <a:cs typeface="Calibri Light"/>
              </a:rPr>
              <a:t> de </a:t>
            </a:r>
            <a:r>
              <a:rPr lang="en-US" sz="5400" dirty="0" err="1">
                <a:cs typeface="Calibri Light"/>
              </a:rPr>
              <a:t>apoyo</a:t>
            </a:r>
            <a:r>
              <a:rPr lang="en-US" sz="5400" dirty="0">
                <a:cs typeface="Calibri Light"/>
              </a:rPr>
              <a:t>
</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C86EEC-3F12-BDC1-28F5-BE686EFA84DE}"/>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sz="2200" dirty="0">
                <a:cs typeface="Calibri"/>
                <a:hlinkClick r:id="rId2"/>
              </a:rPr>
              <a:t>Public Health Equity Grant Website</a:t>
            </a:r>
            <a:r>
              <a:rPr lang="en-US" sz="2200" dirty="0">
                <a:cs typeface="Calibri"/>
              </a:rPr>
              <a:t> – English </a:t>
            </a:r>
          </a:p>
          <a:p>
            <a:r>
              <a:rPr lang="es-MX" sz="2400" u="sng"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OHA Asociación con organizaciones comunitarias </a:t>
            </a:r>
            <a:r>
              <a:rPr lang="en-US" sz="3200" dirty="0"/>
              <a:t>– </a:t>
            </a:r>
            <a:r>
              <a:rPr lang="en-US" sz="2200" dirty="0" err="1"/>
              <a:t>Español</a:t>
            </a:r>
            <a:r>
              <a:rPr lang="en-US" sz="3200" dirty="0"/>
              <a:t>  </a:t>
            </a:r>
          </a:p>
          <a:p>
            <a:endParaRPr lang="en-US" sz="2200" dirty="0"/>
          </a:p>
          <a:p>
            <a:r>
              <a:rPr lang="en-US" sz="2200" dirty="0">
                <a:cs typeface="Calibri"/>
                <a:hlinkClick r:id="rId3"/>
              </a:rPr>
              <a:t>Fiscal Guidance Document</a:t>
            </a:r>
            <a:endParaRPr lang="en-US" sz="2200" dirty="0"/>
          </a:p>
          <a:p>
            <a:endParaRPr lang="en-US" sz="2200" dirty="0">
              <a:cs typeface="Calibri"/>
            </a:endParaRPr>
          </a:p>
          <a:p>
            <a:r>
              <a:rPr lang="en-US" sz="2200" dirty="0">
                <a:cs typeface="Calibri"/>
              </a:rPr>
              <a:t>Lesley Bennett </a:t>
            </a:r>
            <a:r>
              <a:rPr lang="es-ES" sz="2200" dirty="0">
                <a:cs typeface="Calibri"/>
              </a:rPr>
              <a:t>de la Asociación sin Fines de Lucro de Oregón</a:t>
            </a:r>
            <a:endParaRPr lang="en-US" sz="2200" dirty="0">
              <a:cs typeface="Calibri"/>
            </a:endParaRPr>
          </a:p>
          <a:p>
            <a:pPr lvl="1"/>
            <a:r>
              <a:rPr lang="en-US" sz="2200" dirty="0">
                <a:cs typeface="Calibri"/>
              </a:rPr>
              <a:t>Lbennett@nonprofitoregon.org</a:t>
            </a:r>
          </a:p>
          <a:p>
            <a:endParaRPr lang="en-US" sz="2200" dirty="0">
              <a:cs typeface="Calibri"/>
            </a:endParaRPr>
          </a:p>
          <a:p>
            <a:endParaRPr lang="en-US" sz="2200" dirty="0">
              <a:cs typeface="Calibri"/>
            </a:endParaRPr>
          </a:p>
        </p:txBody>
      </p:sp>
    </p:spTree>
    <p:extLst>
      <p:ext uri="{BB962C8B-B14F-4D97-AF65-F5344CB8AC3E}">
        <p14:creationId xmlns:p14="http://schemas.microsoft.com/office/powerpoint/2010/main" val="4982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ector coin got an idea illustration character">
            <a:extLst>
              <a:ext uri="{FF2B5EF4-FFF2-40B4-BE49-F238E27FC236}">
                <a16:creationId xmlns:a16="http://schemas.microsoft.com/office/drawing/2014/main" id="{F74A3D0E-47E3-D993-3595-8A716288FEAB}"/>
              </a:ext>
            </a:extLst>
          </p:cNvPr>
          <p:cNvPicPr>
            <a:picLocks noChangeAspect="1"/>
          </p:cNvPicPr>
          <p:nvPr/>
        </p:nvPicPr>
        <p:blipFill>
          <a:blip r:embed="rId2"/>
          <a:stretch>
            <a:fillRect/>
          </a:stretch>
        </p:blipFill>
        <p:spPr>
          <a:xfrm>
            <a:off x="8337756" y="3003755"/>
            <a:ext cx="3849328" cy="3849328"/>
          </a:xfrm>
          <a:prstGeom prst="rect">
            <a:avLst/>
          </a:prstGeom>
        </p:spPr>
      </p:pic>
      <p:sp>
        <p:nvSpPr>
          <p:cNvPr id="3" name="Content Placeholder 2">
            <a:extLst>
              <a:ext uri="{FF2B5EF4-FFF2-40B4-BE49-F238E27FC236}">
                <a16:creationId xmlns:a16="http://schemas.microsoft.com/office/drawing/2014/main" id="{1EE434D2-8B8C-800A-9CF9-74C179398E9D}"/>
              </a:ext>
            </a:extLst>
          </p:cNvPr>
          <p:cNvSpPr>
            <a:spLocks noGrp="1"/>
          </p:cNvSpPr>
          <p:nvPr>
            <p:ph idx="1"/>
          </p:nvPr>
        </p:nvSpPr>
        <p:spPr>
          <a:xfrm>
            <a:off x="383459" y="948171"/>
            <a:ext cx="11326760" cy="5001607"/>
          </a:xfrm>
        </p:spPr>
        <p:txBody>
          <a:bodyPr vert="horz" lIns="91440" tIns="45720" rIns="91440" bIns="45720" rtlCol="0" anchor="t">
            <a:normAutofit/>
          </a:bodyPr>
          <a:lstStyle/>
          <a:p>
            <a:pPr marL="0" indent="0" algn="ctr">
              <a:buNone/>
            </a:pPr>
            <a:endParaRPr lang="en-US" sz="4200" dirty="0">
              <a:ea typeface="+mn-lt"/>
              <a:cs typeface="+mn-lt"/>
            </a:endParaRPr>
          </a:p>
          <a:p>
            <a:pPr marL="0" indent="0">
              <a:buNone/>
            </a:pPr>
            <a:r>
              <a:rPr lang="es-ES" sz="4200" dirty="0">
                <a:ea typeface="+mn-lt"/>
                <a:cs typeface="+mn-lt"/>
              </a:rPr>
              <a:t>¿Qué le dijo un centavo al otro centavo?
</a:t>
            </a:r>
            <a:endParaRPr lang="en-US" sz="3800" dirty="0">
              <a:ea typeface="+mn-lt"/>
              <a:cs typeface="+mn-lt"/>
            </a:endParaRPr>
          </a:p>
          <a:p>
            <a:pPr marL="0" indent="0" algn="ctr">
              <a:buNone/>
            </a:pPr>
            <a:endParaRPr lang="en-US" sz="3800" dirty="0">
              <a:ea typeface="+mn-lt"/>
              <a:cs typeface="+mn-lt"/>
            </a:endParaRPr>
          </a:p>
          <a:p>
            <a:pPr marL="0" indent="0">
              <a:buNone/>
            </a:pPr>
            <a:r>
              <a:rPr lang="es-ES" sz="3800" b="1" dirty="0">
                <a:ea typeface="+mn-lt"/>
                <a:cs typeface="+mn-lt"/>
              </a:rPr>
              <a:t>Reunámonos y ganemos unos centavos
</a:t>
            </a:r>
            <a:endParaRPr lang="en-US" sz="3800" dirty="0">
              <a:cs typeface="Calibri"/>
            </a:endParaRPr>
          </a:p>
        </p:txBody>
      </p:sp>
    </p:spTree>
    <p:extLst>
      <p:ext uri="{BB962C8B-B14F-4D97-AF65-F5344CB8AC3E}">
        <p14:creationId xmlns:p14="http://schemas.microsoft.com/office/powerpoint/2010/main" val="230589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8A2D-3DDD-4862-B36D-26253F9068C6}"/>
              </a:ext>
            </a:extLst>
          </p:cNvPr>
          <p:cNvSpPr>
            <a:spLocks noGrp="1"/>
          </p:cNvSpPr>
          <p:nvPr>
            <p:ph type="title"/>
          </p:nvPr>
        </p:nvSpPr>
        <p:spPr/>
        <p:txBody>
          <a:bodyPr/>
          <a:lstStyle/>
          <a:p>
            <a:r>
              <a:rPr lang="es-ES" dirty="0"/>
              <a:t>Elemento del programa: ¿qué son?
</a:t>
            </a:r>
            <a:endParaRPr lang="en-US" dirty="0"/>
          </a:p>
        </p:txBody>
      </p:sp>
      <p:sp>
        <p:nvSpPr>
          <p:cNvPr id="3" name="Content Placeholder 2">
            <a:extLst>
              <a:ext uri="{FF2B5EF4-FFF2-40B4-BE49-F238E27FC236}">
                <a16:creationId xmlns:a16="http://schemas.microsoft.com/office/drawing/2014/main" id="{DA9EABD3-B0DA-48CD-95AC-D099D68FDECB}"/>
              </a:ext>
            </a:extLst>
          </p:cNvPr>
          <p:cNvSpPr>
            <a:spLocks noGrp="1"/>
          </p:cNvSpPr>
          <p:nvPr>
            <p:ph idx="1"/>
          </p:nvPr>
        </p:nvSpPr>
        <p:spPr>
          <a:xfrm>
            <a:off x="725214" y="1324303"/>
            <a:ext cx="10628586" cy="4852660"/>
          </a:xfrm>
        </p:spPr>
        <p:txBody>
          <a:bodyPr>
            <a:normAutofit fontScale="92500" lnSpcReduction="10000"/>
          </a:bodyPr>
          <a:lstStyle/>
          <a:p>
            <a:pPr marL="0" indent="0">
              <a:buNone/>
            </a:pPr>
            <a:r>
              <a:rPr lang="es-ES" sz="2400" b="1" dirty="0"/>
              <a:t>Los Elementos del Programa son las fuentes de financiamiento que componen su premio. El número significa lo mismo que el nombre. 
</a:t>
            </a:r>
            <a:endParaRPr lang="en-US" sz="2400" b="1" dirty="0"/>
          </a:p>
          <a:p>
            <a:pPr marL="0" indent="0">
              <a:buNone/>
            </a:pPr>
            <a:r>
              <a:rPr lang="es-ES" sz="2400" b="1" dirty="0"/>
              <a:t>El nombre tiene un número asociado
</a:t>
            </a:r>
            <a:r>
              <a:rPr lang="es-ES" sz="2400" dirty="0"/>
              <a:t>Algunos ejemplos son: 
Tabaco comercial (PE 5003-01) o modernización (PE 5002-01)
</a:t>
            </a:r>
            <a:endParaRPr lang="en-US" sz="2400" dirty="0"/>
          </a:p>
          <a:p>
            <a:pPr marL="0" indent="0">
              <a:buNone/>
            </a:pPr>
            <a:r>
              <a:rPr lang="es-ES" sz="2400" dirty="0"/>
              <a:t>Lo encontrarás en tu lista de:
  Carta de adjudicación
  Contrato
  Remisión de cartas
</a:t>
            </a:r>
            <a:endParaRPr lang="en-US" dirty="0"/>
          </a:p>
          <a:p>
            <a:pPr lvl="1"/>
            <a:endParaRPr lang="en-US" sz="1600" dirty="0"/>
          </a:p>
        </p:txBody>
      </p:sp>
    </p:spTree>
    <p:extLst>
      <p:ext uri="{BB962C8B-B14F-4D97-AF65-F5344CB8AC3E}">
        <p14:creationId xmlns:p14="http://schemas.microsoft.com/office/powerpoint/2010/main" val="34375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7FD7-BCFB-4974-9F18-18B474CCE477}"/>
              </a:ext>
            </a:extLst>
          </p:cNvPr>
          <p:cNvSpPr>
            <a:spLocks noGrp="1"/>
          </p:cNvSpPr>
          <p:nvPr>
            <p:ph type="title"/>
          </p:nvPr>
        </p:nvSpPr>
        <p:spPr/>
        <p:txBody>
          <a:bodyPr/>
          <a:lstStyle/>
          <a:p>
            <a:r>
              <a:rPr lang="es-ES" sz="4400" dirty="0"/>
              <a:t>Leamos su carta de </a:t>
            </a:r>
            <a:r>
              <a:rPr lang="es-ES" dirty="0"/>
              <a:t>adjudicación/</a:t>
            </a:r>
            <a:r>
              <a:rPr lang="es-ES" dirty="0" err="1"/>
              <a:t>Subención</a:t>
            </a:r>
            <a:endParaRPr lang="en-US" dirty="0"/>
          </a:p>
        </p:txBody>
      </p:sp>
      <p:sp>
        <p:nvSpPr>
          <p:cNvPr id="3" name="Content Placeholder 2">
            <a:extLst>
              <a:ext uri="{FF2B5EF4-FFF2-40B4-BE49-F238E27FC236}">
                <a16:creationId xmlns:a16="http://schemas.microsoft.com/office/drawing/2014/main" id="{BB18DF84-7044-4031-890D-A683F181A363}"/>
              </a:ext>
            </a:extLst>
          </p:cNvPr>
          <p:cNvSpPr>
            <a:spLocks noGrp="1"/>
          </p:cNvSpPr>
          <p:nvPr>
            <p:ph idx="1"/>
          </p:nvPr>
        </p:nvSpPr>
        <p:spPr/>
        <p:txBody>
          <a:bodyPr>
            <a:normAutofit fontScale="85000" lnSpcReduction="20000"/>
          </a:bodyPr>
          <a:lstStyle/>
          <a:p>
            <a:r>
              <a:rPr lang="en-US" u="sng" dirty="0" err="1">
                <a:highlight>
                  <a:srgbClr val="00FFFF"/>
                </a:highlight>
                <a:ea typeface="Verdana" panose="020B0604030504040204" pitchFamily="34" charset="0"/>
              </a:rPr>
              <a:t>Su</a:t>
            </a:r>
            <a:r>
              <a:rPr lang="en-US" u="sng" dirty="0">
                <a:highlight>
                  <a:srgbClr val="00FFFF"/>
                </a:highlight>
                <a:ea typeface="Verdana" panose="020B0604030504040204" pitchFamily="34" charset="0"/>
              </a:rPr>
              <a:t> </a:t>
            </a:r>
            <a:r>
              <a:rPr lang="en-US" u="sng" dirty="0" err="1">
                <a:highlight>
                  <a:srgbClr val="00FFFF"/>
                </a:highlight>
                <a:ea typeface="Verdana" panose="020B0604030504040204" pitchFamily="34" charset="0"/>
              </a:rPr>
              <a:t>subención</a:t>
            </a:r>
            <a:r>
              <a:rPr lang="en-US" u="sng" dirty="0">
                <a:highlight>
                  <a:srgbClr val="00FFFF"/>
                </a:highlight>
                <a:ea typeface="Verdana" panose="020B0604030504040204" pitchFamily="34" charset="0"/>
              </a:rPr>
              <a:t> es del 1 de </a:t>
            </a:r>
            <a:r>
              <a:rPr lang="en-US" u="sng" dirty="0" err="1">
                <a:highlight>
                  <a:srgbClr val="00FFFF"/>
                </a:highlight>
                <a:ea typeface="Verdana" panose="020B0604030504040204" pitchFamily="34" charset="0"/>
              </a:rPr>
              <a:t>enero</a:t>
            </a:r>
            <a:r>
              <a:rPr lang="en-US" u="sng" dirty="0">
                <a:highlight>
                  <a:srgbClr val="00FFFF"/>
                </a:highlight>
                <a:ea typeface="Verdana" panose="020B0604030504040204" pitchFamily="34" charset="0"/>
              </a:rPr>
              <a:t>, 2024 – 30 de </a:t>
            </a:r>
            <a:r>
              <a:rPr lang="en-US" u="sng" dirty="0" err="1">
                <a:highlight>
                  <a:srgbClr val="00FFFF"/>
                </a:highlight>
                <a:ea typeface="Verdana" panose="020B0604030504040204" pitchFamily="34" charset="0"/>
              </a:rPr>
              <a:t>junio</a:t>
            </a:r>
            <a:r>
              <a:rPr lang="en-US" u="sng" dirty="0">
                <a:highlight>
                  <a:srgbClr val="00FFFF"/>
                </a:highlight>
                <a:ea typeface="Verdana" panose="020B0604030504040204" pitchFamily="34" charset="0"/>
              </a:rPr>
              <a:t> del 2025 es de $242,551</a:t>
            </a:r>
          </a:p>
          <a:p>
            <a:pPr marL="0" indent="0">
              <a:buNone/>
            </a:pPr>
            <a:endParaRPr lang="en-US" u="sng" dirty="0">
              <a:highlight>
                <a:srgbClr val="00FFFF"/>
              </a:highlight>
              <a:ea typeface="Verdana" panose="020B0604030504040204" pitchFamily="34" charset="0"/>
            </a:endParaRPr>
          </a:p>
          <a:p>
            <a:r>
              <a:rPr lang="en-US" b="1" dirty="0" err="1">
                <a:highlight>
                  <a:srgbClr val="FFFF00"/>
                </a:highlight>
                <a:ea typeface="Verdana" panose="020B0604030504040204" pitchFamily="34" charset="0"/>
              </a:rPr>
              <a:t>Prevención</a:t>
            </a:r>
            <a:r>
              <a:rPr lang="en-US" b="1" dirty="0">
                <a:highlight>
                  <a:srgbClr val="FFFF00"/>
                </a:highlight>
                <a:ea typeface="Verdana" panose="020B0604030504040204" pitchFamily="34" charset="0"/>
              </a:rPr>
              <a:t> del </a:t>
            </a:r>
            <a:r>
              <a:rPr lang="en-US" b="1" dirty="0" err="1">
                <a:highlight>
                  <a:srgbClr val="FFFF00"/>
                </a:highlight>
                <a:ea typeface="Verdana" panose="020B0604030504040204" pitchFamily="34" charset="0"/>
              </a:rPr>
              <a:t>Tabaquismo</a:t>
            </a:r>
            <a:r>
              <a:rPr lang="en-US" b="1" dirty="0">
                <a:highlight>
                  <a:srgbClr val="FFFF00"/>
                </a:highlight>
                <a:ea typeface="Verdana" panose="020B0604030504040204" pitchFamily="34" charset="0"/>
              </a:rPr>
              <a:t> PE5003-01 $ 150,000</a:t>
            </a:r>
          </a:p>
          <a:p>
            <a:pPr marL="0" indent="0">
              <a:buNone/>
            </a:pPr>
            <a:endParaRPr lang="en-US" b="1" dirty="0">
              <a:highlight>
                <a:srgbClr val="FFFF00"/>
              </a:highlight>
              <a:ea typeface="Verdana" panose="020B0604030504040204" pitchFamily="34" charset="0"/>
            </a:endParaRPr>
          </a:p>
          <a:p>
            <a:r>
              <a:rPr lang="en-US" b="1" dirty="0" err="1">
                <a:highlight>
                  <a:srgbClr val="FFFF00"/>
                </a:highlight>
                <a:ea typeface="Verdana" panose="020B0604030504040204" pitchFamily="34" charset="0"/>
              </a:rPr>
              <a:t>Salud</a:t>
            </a:r>
            <a:r>
              <a:rPr lang="en-US" b="1" dirty="0">
                <a:highlight>
                  <a:srgbClr val="FFFF00"/>
                </a:highlight>
                <a:ea typeface="Verdana" panose="020B0604030504040204" pitchFamily="34" charset="0"/>
              </a:rPr>
              <a:t> </a:t>
            </a:r>
            <a:r>
              <a:rPr lang="en-US" b="1" dirty="0" err="1">
                <a:highlight>
                  <a:srgbClr val="FFFF00"/>
                </a:highlight>
                <a:ea typeface="Verdana" panose="020B0604030504040204" pitchFamily="34" charset="0"/>
              </a:rPr>
              <a:t>adolescente</a:t>
            </a:r>
            <a:r>
              <a:rPr lang="en-US" b="1" dirty="0">
                <a:highlight>
                  <a:srgbClr val="FFFF00"/>
                </a:highlight>
                <a:ea typeface="Verdana" panose="020B0604030504040204" pitchFamily="34" charset="0"/>
              </a:rPr>
              <a:t> y escolar PE5004-01 $ 13,777</a:t>
            </a:r>
          </a:p>
          <a:p>
            <a:pPr marL="0" indent="0">
              <a:buNone/>
            </a:pPr>
            <a:r>
              <a:rPr lang="en-US" dirty="0">
                <a:ea typeface="Verdana" panose="020B0604030504040204" pitchFamily="34" charset="0"/>
              </a:rPr>
              <a:t>             * </a:t>
            </a:r>
            <a:r>
              <a:rPr lang="en-US" sz="2600" dirty="0">
                <a:ea typeface="Verdana" panose="020B0604030504040204" pitchFamily="34" charset="0"/>
              </a:rPr>
              <a:t>Sus </a:t>
            </a:r>
            <a:r>
              <a:rPr lang="en-US" sz="2600" dirty="0" err="1">
                <a:ea typeface="Verdana" panose="020B0604030504040204" pitchFamily="34" charset="0"/>
              </a:rPr>
              <a:t>fondos</a:t>
            </a:r>
            <a:r>
              <a:rPr lang="en-US" sz="2600" dirty="0">
                <a:ea typeface="Verdana" panose="020B0604030504040204" pitchFamily="34" charset="0"/>
              </a:rPr>
              <a:t> de </a:t>
            </a:r>
            <a:r>
              <a:rPr lang="en-US" sz="2600" dirty="0" err="1">
                <a:ea typeface="Verdana" panose="020B0604030504040204" pitchFamily="34" charset="0"/>
              </a:rPr>
              <a:t>salud</a:t>
            </a:r>
            <a:r>
              <a:rPr lang="en-US" sz="2600" dirty="0">
                <a:ea typeface="Verdana" panose="020B0604030504040204" pitchFamily="34" charset="0"/>
              </a:rPr>
              <a:t> para adolescents y </a:t>
            </a:r>
            <a:r>
              <a:rPr lang="en-US" sz="2600" dirty="0" err="1">
                <a:ea typeface="Verdana" panose="020B0604030504040204" pitchFamily="34" charset="0"/>
              </a:rPr>
              <a:t>escuelas</a:t>
            </a:r>
            <a:r>
              <a:rPr lang="en-US" sz="2600" dirty="0">
                <a:ea typeface="Verdana" panose="020B0604030504040204" pitchFamily="34" charset="0"/>
              </a:rPr>
              <a:t> </a:t>
            </a:r>
            <a:r>
              <a:rPr lang="en-US" sz="2600" dirty="0" err="1">
                <a:ea typeface="Verdana" panose="020B0604030504040204" pitchFamily="34" charset="0"/>
              </a:rPr>
              <a:t>terminaran</a:t>
            </a:r>
            <a:r>
              <a:rPr lang="en-US" sz="2600" dirty="0">
                <a:ea typeface="Verdana" panose="020B0604030504040204" pitchFamily="34" charset="0"/>
              </a:rPr>
              <a:t> el                                     </a:t>
            </a:r>
            <a:r>
              <a:rPr lang="en-US" sz="2600" b="1" dirty="0">
                <a:ea typeface="Verdana" panose="020B0604030504040204" pitchFamily="34" charset="0"/>
              </a:rPr>
              <a:t>30 de Junio del 2024</a:t>
            </a:r>
          </a:p>
          <a:p>
            <a:pPr marL="0" indent="0">
              <a:buNone/>
            </a:pPr>
            <a:endParaRPr lang="en-US" sz="2600" b="1" dirty="0">
              <a:ea typeface="Verdana" panose="020B0604030504040204" pitchFamily="34" charset="0"/>
            </a:endParaRPr>
          </a:p>
          <a:p>
            <a:r>
              <a:rPr lang="en-US" b="1" dirty="0" err="1">
                <a:highlight>
                  <a:srgbClr val="FFFF00"/>
                </a:highlight>
                <a:ea typeface="Verdana" panose="020B0604030504040204" pitchFamily="34" charset="0"/>
              </a:rPr>
              <a:t>Modernización</a:t>
            </a:r>
            <a:r>
              <a:rPr lang="en-US" b="1" dirty="0">
                <a:highlight>
                  <a:srgbClr val="FFFF00"/>
                </a:highlight>
                <a:ea typeface="Verdana" panose="020B0604030504040204" pitchFamily="34" charset="0"/>
              </a:rPr>
              <a:t> PE5002-01 $78,774</a:t>
            </a:r>
          </a:p>
          <a:p>
            <a:pPr marL="0" indent="0">
              <a:buNone/>
            </a:pPr>
            <a:r>
              <a:rPr lang="en-US" dirty="0">
                <a:ea typeface="Verdana" panose="020B0604030504040204" pitchFamily="34" charset="0"/>
              </a:rPr>
              <a:t>             *</a:t>
            </a:r>
            <a:r>
              <a:rPr lang="es-ES" dirty="0">
                <a:effectLst/>
                <a:ea typeface="Verdana" panose="020B0604030504040204" pitchFamily="34" charset="0"/>
              </a:rPr>
              <a:t> </a:t>
            </a:r>
            <a:r>
              <a:rPr lang="es-ES" sz="2600" dirty="0">
                <a:effectLst/>
                <a:ea typeface="Verdana" panose="020B0604030504040204" pitchFamily="34" charset="0"/>
              </a:rPr>
              <a:t>Para garantizar que su organización tenga fondos suficientes para continuar con su subvención de equidad en salud pública hasta el 30 de junio de 2025, invitamos a su organización a presentar una propuesta de plan de trabajo y presupuesto por un monto de </a:t>
            </a:r>
            <a:r>
              <a:rPr lang="es-ES" sz="2600" b="1" dirty="0">
                <a:effectLst/>
                <a:ea typeface="Verdana" panose="020B0604030504040204" pitchFamily="34" charset="0"/>
              </a:rPr>
              <a:t>$78,774</a:t>
            </a:r>
          </a:p>
          <a:p>
            <a:pPr marL="0" indent="0">
              <a:buNone/>
            </a:pPr>
            <a:endParaRPr lang="en-US" sz="26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7153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4336B5-CBFC-7DA0-5214-5B7DCE53D72C}"/>
              </a:ext>
            </a:extLst>
          </p:cNvPr>
          <p:cNvSpPr>
            <a:spLocks noGrp="1"/>
          </p:cNvSpPr>
          <p:nvPr>
            <p:ph type="title"/>
          </p:nvPr>
        </p:nvSpPr>
        <p:spPr>
          <a:xfrm>
            <a:off x="677863" y="223735"/>
            <a:ext cx="10713226" cy="836579"/>
          </a:xfrm>
        </p:spPr>
        <p:txBody>
          <a:bodyPr>
            <a:normAutofit fontScale="90000"/>
          </a:bodyPr>
          <a:lstStyle/>
          <a:p>
            <a:r>
              <a:rPr lang="en-US" sz="3200" b="1" dirty="0"/>
              <a:t>¿</a:t>
            </a:r>
            <a:r>
              <a:rPr lang="en-US" sz="3200" b="1" dirty="0" err="1"/>
              <a:t>Cuántos</a:t>
            </a:r>
            <a:r>
              <a:rPr lang="en-US" sz="3200" b="1" dirty="0"/>
              <a:t> </a:t>
            </a:r>
            <a:r>
              <a:rPr lang="en-US" sz="3200" b="1" dirty="0" err="1"/>
              <a:t>presupuestos</a:t>
            </a:r>
            <a:r>
              <a:rPr lang="en-US" sz="3200" b="1" dirty="0"/>
              <a:t> </a:t>
            </a:r>
            <a:r>
              <a:rPr lang="en-US" sz="3200" b="1" dirty="0" err="1"/>
              <a:t>necesitamos</a:t>
            </a:r>
            <a:r>
              <a:rPr lang="en-US" sz="3200" b="1" dirty="0"/>
              <a:t>?
</a:t>
            </a:r>
          </a:p>
        </p:txBody>
      </p:sp>
      <p:graphicFrame>
        <p:nvGraphicFramePr>
          <p:cNvPr id="7" name="Content Placeholder 6">
            <a:extLst>
              <a:ext uri="{FF2B5EF4-FFF2-40B4-BE49-F238E27FC236}">
                <a16:creationId xmlns:a16="http://schemas.microsoft.com/office/drawing/2014/main" id="{E08210CE-7D33-4952-04D0-BF5C60EFCE6C}"/>
              </a:ext>
            </a:extLst>
          </p:cNvPr>
          <p:cNvGraphicFramePr>
            <a:graphicFrameLocks noGrp="1"/>
          </p:cNvGraphicFramePr>
          <p:nvPr>
            <p:ph idx="1"/>
            <p:extLst>
              <p:ext uri="{D42A27DB-BD31-4B8C-83A1-F6EECF244321}">
                <p14:modId xmlns:p14="http://schemas.microsoft.com/office/powerpoint/2010/main" val="133531914"/>
              </p:ext>
            </p:extLst>
          </p:nvPr>
        </p:nvGraphicFramePr>
        <p:xfrm>
          <a:off x="677863" y="1060314"/>
          <a:ext cx="10713226" cy="5224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128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26D3A-5F97-4686-ACA7-FA4C5F5D746B}"/>
              </a:ext>
            </a:extLst>
          </p:cNvPr>
          <p:cNvSpPr>
            <a:spLocks noGrp="1"/>
          </p:cNvSpPr>
          <p:nvPr>
            <p:ph type="title"/>
          </p:nvPr>
        </p:nvSpPr>
        <p:spPr>
          <a:xfrm>
            <a:off x="346841" y="1166648"/>
            <a:ext cx="5433849" cy="2680137"/>
          </a:xfrm>
        </p:spPr>
        <p:txBody>
          <a:bodyPr>
            <a:noAutofit/>
          </a:bodyPr>
          <a:lstStyle/>
          <a:p>
            <a:r>
              <a:rPr lang="es-ES" b="1" dirty="0"/>
              <a:t>Cada elemento del programa debe coincidir con el premio total</a:t>
            </a:r>
            <a:br>
              <a:rPr lang="en-US" b="1" dirty="0">
                <a:cs typeface="Calibri Light"/>
              </a:rPr>
            </a:br>
            <a:br>
              <a:rPr lang="en-US" b="1" dirty="0">
                <a:cs typeface="Calibri Light"/>
              </a:rPr>
            </a:br>
            <a:endParaRPr lang="en-US" sz="2100" b="1" dirty="0">
              <a:cs typeface="Calibri Light"/>
            </a:endParaRPr>
          </a:p>
        </p:txBody>
      </p:sp>
      <p:sp>
        <p:nvSpPr>
          <p:cNvPr id="9" name="Freeform: Shape 8">
            <a:extLst>
              <a:ext uri="{FF2B5EF4-FFF2-40B4-BE49-F238E27FC236}">
                <a16:creationId xmlns:a16="http://schemas.microsoft.com/office/drawing/2014/main" id="{5E04B407-DFE1-9A22-0314-E1DBC89836BD}"/>
              </a:ext>
            </a:extLst>
          </p:cNvPr>
          <p:cNvSpPr/>
          <p:nvPr/>
        </p:nvSpPr>
        <p:spPr>
          <a:xfrm>
            <a:off x="5700220" y="4211151"/>
            <a:ext cx="2707957" cy="676989"/>
          </a:xfrm>
          <a:custGeom>
            <a:avLst/>
            <a:gdLst>
              <a:gd name="connsiteX0" fmla="*/ 0 w 2707957"/>
              <a:gd name="connsiteY0" fmla="*/ 0 h 676989"/>
              <a:gd name="connsiteX1" fmla="*/ 2707957 w 2707957"/>
              <a:gd name="connsiteY1" fmla="*/ 0 h 676989"/>
              <a:gd name="connsiteX2" fmla="*/ 2707957 w 2707957"/>
              <a:gd name="connsiteY2" fmla="*/ 676989 h 676989"/>
              <a:gd name="connsiteX3" fmla="*/ 0 w 2707957"/>
              <a:gd name="connsiteY3" fmla="*/ 676989 h 676989"/>
              <a:gd name="connsiteX4" fmla="*/ 0 w 2707957"/>
              <a:gd name="connsiteY4" fmla="*/ 0 h 6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7957" h="676989">
                <a:moveTo>
                  <a:pt x="0" y="0"/>
                </a:moveTo>
                <a:lnTo>
                  <a:pt x="2707957" y="0"/>
                </a:lnTo>
                <a:lnTo>
                  <a:pt x="2707957" y="676989"/>
                </a:lnTo>
                <a:lnTo>
                  <a:pt x="0" y="67698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nvGrpSpPr>
          <p:cNvPr id="16" name="Group 15">
            <a:extLst>
              <a:ext uri="{FF2B5EF4-FFF2-40B4-BE49-F238E27FC236}">
                <a16:creationId xmlns:a16="http://schemas.microsoft.com/office/drawing/2014/main" id="{6B63A84E-348D-D010-EFFC-2758CADD428F}"/>
              </a:ext>
            </a:extLst>
          </p:cNvPr>
          <p:cNvGrpSpPr/>
          <p:nvPr/>
        </p:nvGrpSpPr>
        <p:grpSpPr>
          <a:xfrm>
            <a:off x="6260075" y="952473"/>
            <a:ext cx="4119410" cy="4521002"/>
            <a:chOff x="6329348" y="848564"/>
            <a:chExt cx="4119410" cy="4521002"/>
          </a:xfrm>
        </p:grpSpPr>
        <p:sp>
          <p:nvSpPr>
            <p:cNvPr id="8" name="Arrow: Down 7">
              <a:extLst>
                <a:ext uri="{FF2B5EF4-FFF2-40B4-BE49-F238E27FC236}">
                  <a16:creationId xmlns:a16="http://schemas.microsoft.com/office/drawing/2014/main" id="{7AA979C6-CDD4-96F1-ADED-36E958CB0E44}"/>
                </a:ext>
              </a:extLst>
            </p:cNvPr>
            <p:cNvSpPr/>
            <p:nvPr/>
          </p:nvSpPr>
          <p:spPr>
            <a:xfrm>
              <a:off x="8061518" y="4750473"/>
              <a:ext cx="779506" cy="619093"/>
            </a:xfrm>
            <a:prstGeom prst="downArrow">
              <a:avLst/>
            </a:prstGeom>
          </p:spPr>
          <p:style>
            <a:lnRef idx="0">
              <a:schemeClr val="accent1"/>
            </a:lnRef>
            <a:fillRef idx="3">
              <a:schemeClr val="accent1"/>
            </a:fillRef>
            <a:effectRef idx="3">
              <a:schemeClr val="accent1"/>
            </a:effectRef>
            <a:fontRef idx="minor">
              <a:schemeClr val="lt1"/>
            </a:fontRef>
          </p:style>
        </p:sp>
        <p:sp>
          <p:nvSpPr>
            <p:cNvPr id="11" name="Freeform: Shape 10">
              <a:extLst>
                <a:ext uri="{FF2B5EF4-FFF2-40B4-BE49-F238E27FC236}">
                  <a16:creationId xmlns:a16="http://schemas.microsoft.com/office/drawing/2014/main" id="{21222291-C5C5-E194-7DE3-54BA1895FFB8}"/>
                </a:ext>
              </a:extLst>
            </p:cNvPr>
            <p:cNvSpPr/>
            <p:nvPr/>
          </p:nvSpPr>
          <p:spPr>
            <a:xfrm>
              <a:off x="6329348" y="956394"/>
              <a:ext cx="1963015" cy="2051954"/>
            </a:xfrm>
            <a:custGeom>
              <a:avLst/>
              <a:gdLst>
                <a:gd name="connsiteX0" fmla="*/ 0 w 980998"/>
                <a:gd name="connsiteY0" fmla="*/ 773484 h 1546967"/>
                <a:gd name="connsiteX1" fmla="*/ 490499 w 980998"/>
                <a:gd name="connsiteY1" fmla="*/ 0 h 1546967"/>
                <a:gd name="connsiteX2" fmla="*/ 980998 w 980998"/>
                <a:gd name="connsiteY2" fmla="*/ 773484 h 1546967"/>
                <a:gd name="connsiteX3" fmla="*/ 490499 w 980998"/>
                <a:gd name="connsiteY3" fmla="*/ 1546968 h 1546967"/>
                <a:gd name="connsiteX4" fmla="*/ 0 w 980998"/>
                <a:gd name="connsiteY4" fmla="*/ 773484 h 1546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998" h="1546967">
                  <a:moveTo>
                    <a:pt x="0" y="773484"/>
                  </a:moveTo>
                  <a:cubicBezTo>
                    <a:pt x="0" y="346301"/>
                    <a:pt x="219604" y="0"/>
                    <a:pt x="490499" y="0"/>
                  </a:cubicBezTo>
                  <a:cubicBezTo>
                    <a:pt x="761394" y="0"/>
                    <a:pt x="980998" y="346301"/>
                    <a:pt x="980998" y="773484"/>
                  </a:cubicBezTo>
                  <a:cubicBezTo>
                    <a:pt x="980998" y="1200667"/>
                    <a:pt x="761394" y="1546968"/>
                    <a:pt x="490499" y="1546968"/>
                  </a:cubicBezTo>
                  <a:cubicBezTo>
                    <a:pt x="219604" y="1546968"/>
                    <a:pt x="0" y="1200667"/>
                    <a:pt x="0" y="773484"/>
                  </a:cubicBez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61444" tIns="244328" rIns="161444" bIns="244328" numCol="1" spcCol="1270" anchor="ctr" anchorCtr="0">
              <a:noAutofit/>
            </a:bodyPr>
            <a:lstStyle/>
            <a:p>
              <a:pPr algn="ctr" defTabSz="622300">
                <a:lnSpc>
                  <a:spcPct val="90000"/>
                </a:lnSpc>
                <a:spcBef>
                  <a:spcPct val="0"/>
                </a:spcBef>
                <a:spcAft>
                  <a:spcPct val="35000"/>
                </a:spcAft>
              </a:pPr>
              <a:r>
                <a:rPr lang="en-US" sz="2400">
                  <a:solidFill>
                    <a:schemeClr val="tx1"/>
                  </a:solidFill>
                  <a:cs typeface="Calibri"/>
                </a:rPr>
                <a:t>ASH</a:t>
              </a:r>
              <a:endParaRPr lang="en-US" sz="2400" kern="1200">
                <a:solidFill>
                  <a:schemeClr val="tx1"/>
                </a:solidFill>
              </a:endParaRPr>
            </a:p>
            <a:p>
              <a:pPr marL="0" lvl="0" indent="0" algn="ctr" defTabSz="622300">
                <a:lnSpc>
                  <a:spcPct val="90000"/>
                </a:lnSpc>
                <a:spcBef>
                  <a:spcPct val="0"/>
                </a:spcBef>
                <a:spcAft>
                  <a:spcPct val="35000"/>
                </a:spcAft>
                <a:buNone/>
              </a:pPr>
              <a:r>
                <a:rPr lang="en-US" sz="2400" kern="1200" dirty="0">
                  <a:solidFill>
                    <a:schemeClr val="tx1"/>
                  </a:solidFill>
                </a:rPr>
                <a:t>$ 50,000</a:t>
              </a:r>
            </a:p>
          </p:txBody>
        </p:sp>
        <p:sp>
          <p:nvSpPr>
            <p:cNvPr id="12" name="Freeform: Shape 11">
              <a:extLst>
                <a:ext uri="{FF2B5EF4-FFF2-40B4-BE49-F238E27FC236}">
                  <a16:creationId xmlns:a16="http://schemas.microsoft.com/office/drawing/2014/main" id="{232786CD-3E50-C91D-681D-41750338D447}"/>
                </a:ext>
              </a:extLst>
            </p:cNvPr>
            <p:cNvSpPr/>
            <p:nvPr/>
          </p:nvSpPr>
          <p:spPr>
            <a:xfrm>
              <a:off x="8485742" y="848564"/>
              <a:ext cx="1963016" cy="2051954"/>
            </a:xfrm>
            <a:custGeom>
              <a:avLst/>
              <a:gdLst>
                <a:gd name="connsiteX0" fmla="*/ 0 w 1264368"/>
                <a:gd name="connsiteY0" fmla="*/ 773484 h 1546967"/>
                <a:gd name="connsiteX1" fmla="*/ 632184 w 1264368"/>
                <a:gd name="connsiteY1" fmla="*/ 0 h 1546967"/>
                <a:gd name="connsiteX2" fmla="*/ 1264368 w 1264368"/>
                <a:gd name="connsiteY2" fmla="*/ 773484 h 1546967"/>
                <a:gd name="connsiteX3" fmla="*/ 632184 w 1264368"/>
                <a:gd name="connsiteY3" fmla="*/ 1546968 h 1546967"/>
                <a:gd name="connsiteX4" fmla="*/ 0 w 1264368"/>
                <a:gd name="connsiteY4" fmla="*/ 773484 h 1546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368" h="1546967">
                  <a:moveTo>
                    <a:pt x="0" y="773484"/>
                  </a:moveTo>
                  <a:cubicBezTo>
                    <a:pt x="0" y="346301"/>
                    <a:pt x="283038" y="0"/>
                    <a:pt x="632184" y="0"/>
                  </a:cubicBezTo>
                  <a:cubicBezTo>
                    <a:pt x="981330" y="0"/>
                    <a:pt x="1264368" y="346301"/>
                    <a:pt x="1264368" y="773484"/>
                  </a:cubicBezTo>
                  <a:cubicBezTo>
                    <a:pt x="1264368" y="1200667"/>
                    <a:pt x="981330" y="1546968"/>
                    <a:pt x="632184" y="1546968"/>
                  </a:cubicBezTo>
                  <a:cubicBezTo>
                    <a:pt x="283038" y="1546968"/>
                    <a:pt x="0" y="1200667"/>
                    <a:pt x="0" y="773484"/>
                  </a:cubicBez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202942" tIns="244328" rIns="202942" bIns="244328" numCol="1" spcCol="1270" anchor="ctr" anchorCtr="0">
              <a:noAutofit/>
            </a:bodyPr>
            <a:lstStyle/>
            <a:p>
              <a:pPr marL="0" lvl="0" indent="0" algn="ctr" defTabSz="622300">
                <a:lnSpc>
                  <a:spcPct val="90000"/>
                </a:lnSpc>
                <a:spcBef>
                  <a:spcPct val="0"/>
                </a:spcBef>
                <a:spcAft>
                  <a:spcPct val="35000"/>
                </a:spcAft>
                <a:buNone/>
              </a:pPr>
              <a:r>
                <a:rPr lang="en-US" sz="2400" kern="1200">
                  <a:solidFill>
                    <a:schemeClr val="tx1"/>
                  </a:solidFill>
                </a:rPr>
                <a:t>EPH</a:t>
              </a:r>
            </a:p>
            <a:p>
              <a:pPr marL="0" lvl="0" indent="0" algn="ctr" defTabSz="622300">
                <a:lnSpc>
                  <a:spcPct val="90000"/>
                </a:lnSpc>
                <a:spcBef>
                  <a:spcPct val="0"/>
                </a:spcBef>
                <a:spcAft>
                  <a:spcPct val="35000"/>
                </a:spcAft>
                <a:buNone/>
              </a:pPr>
              <a:r>
                <a:rPr lang="en-US" sz="2400" kern="1200">
                  <a:solidFill>
                    <a:schemeClr val="tx1"/>
                  </a:solidFill>
                </a:rPr>
                <a:t>$100,000</a:t>
              </a:r>
            </a:p>
          </p:txBody>
        </p:sp>
        <p:sp>
          <p:nvSpPr>
            <p:cNvPr id="10" name="Freeform: Shape 9">
              <a:extLst>
                <a:ext uri="{FF2B5EF4-FFF2-40B4-BE49-F238E27FC236}">
                  <a16:creationId xmlns:a16="http://schemas.microsoft.com/office/drawing/2014/main" id="{A5565CC8-5413-AA2C-F03C-DD771263FA72}"/>
                </a:ext>
              </a:extLst>
            </p:cNvPr>
            <p:cNvSpPr/>
            <p:nvPr/>
          </p:nvSpPr>
          <p:spPr>
            <a:xfrm>
              <a:off x="7466536" y="2442120"/>
              <a:ext cx="1916631" cy="2145969"/>
            </a:xfrm>
            <a:custGeom>
              <a:avLst/>
              <a:gdLst>
                <a:gd name="connsiteX0" fmla="*/ 0 w 788827"/>
                <a:gd name="connsiteY0" fmla="*/ 773484 h 1546967"/>
                <a:gd name="connsiteX1" fmla="*/ 394414 w 788827"/>
                <a:gd name="connsiteY1" fmla="*/ 0 h 1546967"/>
                <a:gd name="connsiteX2" fmla="*/ 788828 w 788827"/>
                <a:gd name="connsiteY2" fmla="*/ 773484 h 1546967"/>
                <a:gd name="connsiteX3" fmla="*/ 394414 w 788827"/>
                <a:gd name="connsiteY3" fmla="*/ 1546968 h 1546967"/>
                <a:gd name="connsiteX4" fmla="*/ 0 w 788827"/>
                <a:gd name="connsiteY4" fmla="*/ 773484 h 1546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827" h="1546967">
                  <a:moveTo>
                    <a:pt x="0" y="773484"/>
                  </a:moveTo>
                  <a:cubicBezTo>
                    <a:pt x="0" y="346301"/>
                    <a:pt x="176585" y="0"/>
                    <a:pt x="394414" y="0"/>
                  </a:cubicBezTo>
                  <a:cubicBezTo>
                    <a:pt x="612243" y="0"/>
                    <a:pt x="788828" y="346301"/>
                    <a:pt x="788828" y="773484"/>
                  </a:cubicBezTo>
                  <a:cubicBezTo>
                    <a:pt x="788828" y="1200667"/>
                    <a:pt x="612243" y="1546968"/>
                    <a:pt x="394414" y="1546968"/>
                  </a:cubicBezTo>
                  <a:cubicBezTo>
                    <a:pt x="176585" y="1546968"/>
                    <a:pt x="0" y="1200667"/>
                    <a:pt x="0" y="773484"/>
                  </a:cubicBez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130761" tIns="241788" rIns="130761" bIns="241788" numCol="1" spcCol="1270" anchor="ctr" anchorCtr="0">
              <a:noAutofit/>
            </a:bodyPr>
            <a:lstStyle/>
            <a:p>
              <a:pPr marL="0" lvl="0" indent="0" algn="ctr" defTabSz="533400">
                <a:lnSpc>
                  <a:spcPct val="90000"/>
                </a:lnSpc>
                <a:spcBef>
                  <a:spcPct val="0"/>
                </a:spcBef>
                <a:spcAft>
                  <a:spcPct val="35000"/>
                </a:spcAft>
                <a:buNone/>
              </a:pPr>
              <a:r>
                <a:rPr lang="en-US" sz="2400" kern="1200">
                  <a:solidFill>
                    <a:schemeClr val="tx1"/>
                  </a:solidFill>
                </a:rPr>
                <a:t>Tobacco $50,000</a:t>
              </a:r>
            </a:p>
          </p:txBody>
        </p:sp>
      </p:grpSp>
      <p:sp>
        <p:nvSpPr>
          <p:cNvPr id="4" name="Text Placeholder 3">
            <a:extLst>
              <a:ext uri="{FF2B5EF4-FFF2-40B4-BE49-F238E27FC236}">
                <a16:creationId xmlns:a16="http://schemas.microsoft.com/office/drawing/2014/main" id="{38B3EBEA-95A0-40B6-B673-DA341D156AA3}"/>
              </a:ext>
            </a:extLst>
          </p:cNvPr>
          <p:cNvSpPr>
            <a:spLocks noGrp="1"/>
          </p:cNvSpPr>
          <p:nvPr>
            <p:ph type="body" sz="half" idx="2"/>
          </p:nvPr>
        </p:nvSpPr>
        <p:spPr>
          <a:xfrm>
            <a:off x="499188" y="3154226"/>
            <a:ext cx="3932237" cy="3811588"/>
          </a:xfrm>
        </p:spPr>
        <p:txBody>
          <a:bodyPr/>
          <a:lstStyle/>
          <a:p>
            <a:endParaRPr lang="en-US" sz="2400">
              <a:effectLst>
                <a:outerShdw blurRad="38100" dist="38100" dir="2700000" algn="tl">
                  <a:srgbClr val="000000">
                    <a:alpha val="43137"/>
                  </a:srgbClr>
                </a:outerShdw>
              </a:effectLst>
            </a:endParaRPr>
          </a:p>
          <a:p>
            <a:endParaRPr lang="en-US"/>
          </a:p>
        </p:txBody>
      </p:sp>
      <p:sp>
        <p:nvSpPr>
          <p:cNvPr id="6" name="Rectangle 5">
            <a:extLst>
              <a:ext uri="{FF2B5EF4-FFF2-40B4-BE49-F238E27FC236}">
                <a16:creationId xmlns:a16="http://schemas.microsoft.com/office/drawing/2014/main" id="{831CB4E6-570F-44DF-86B6-0B2533BF589F}"/>
              </a:ext>
            </a:extLst>
          </p:cNvPr>
          <p:cNvSpPr/>
          <p:nvPr/>
        </p:nvSpPr>
        <p:spPr>
          <a:xfrm>
            <a:off x="7358052" y="5589848"/>
            <a:ext cx="2133600" cy="10021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600" b="1" dirty="0">
                <a:solidFill>
                  <a:schemeClr val="tx1"/>
                </a:solidFill>
              </a:rPr>
              <a:t>Premio Total
$200,000</a:t>
            </a:r>
          </a:p>
          <a:p>
            <a:pPr algn="ctr"/>
            <a:endParaRPr lang="en-US" dirty="0"/>
          </a:p>
        </p:txBody>
      </p:sp>
      <p:sp>
        <p:nvSpPr>
          <p:cNvPr id="3" name="TextBox 2">
            <a:extLst>
              <a:ext uri="{FF2B5EF4-FFF2-40B4-BE49-F238E27FC236}">
                <a16:creationId xmlns:a16="http://schemas.microsoft.com/office/drawing/2014/main" id="{1B61FBFC-E1C1-0A5E-7DBF-AA43B89740E9}"/>
              </a:ext>
            </a:extLst>
          </p:cNvPr>
          <p:cNvSpPr txBox="1"/>
          <p:nvPr/>
        </p:nvSpPr>
        <p:spPr>
          <a:xfrm>
            <a:off x="1106128" y="5149645"/>
            <a:ext cx="441837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alibri Light"/>
              </a:rPr>
              <a:t>ASH: </a:t>
            </a:r>
            <a:r>
              <a:rPr lang="en-US" sz="2400" b="1" dirty="0" err="1">
                <a:latin typeface="Calibri Light"/>
              </a:rPr>
              <a:t>Salud</a:t>
            </a:r>
            <a:r>
              <a:rPr lang="en-US" sz="2400" b="1" dirty="0">
                <a:latin typeface="Calibri Light"/>
              </a:rPr>
              <a:t> Escolar para </a:t>
            </a:r>
            <a:r>
              <a:rPr lang="en-US" sz="2400" b="1" dirty="0" err="1">
                <a:latin typeface="Calibri Light"/>
              </a:rPr>
              <a:t>Adolescentes</a:t>
            </a:r>
            <a:r>
              <a:rPr lang="en-US" sz="2400" dirty="0">
                <a:latin typeface="Calibri Light"/>
                <a:ea typeface="Calibri Light"/>
                <a:cs typeface="Calibri Light"/>
              </a:rPr>
              <a:t>​</a:t>
            </a:r>
            <a:br>
              <a:rPr lang="en-US" sz="2400" dirty="0">
                <a:latin typeface="Calibri Light"/>
                <a:ea typeface="Calibri Light"/>
                <a:cs typeface="Calibri Light"/>
              </a:rPr>
            </a:br>
            <a:r>
              <a:rPr lang="es-ES" sz="2400" b="1" dirty="0">
                <a:latin typeface="Calibri Light"/>
              </a:rPr>
              <a:t>EPH: Salud Pública Ambiental Tabaco: Tabaco Comercial</a:t>
            </a:r>
            <a:endParaRPr lang="en-US" sz="2400" dirty="0"/>
          </a:p>
        </p:txBody>
      </p:sp>
    </p:spTree>
    <p:extLst>
      <p:ext uri="{BB962C8B-B14F-4D97-AF65-F5344CB8AC3E}">
        <p14:creationId xmlns:p14="http://schemas.microsoft.com/office/powerpoint/2010/main" val="377440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CECDB-454A-4C37-ADFF-A18D4760CC85}"/>
              </a:ext>
            </a:extLst>
          </p:cNvPr>
          <p:cNvSpPr>
            <a:spLocks noGrp="1"/>
          </p:cNvSpPr>
          <p:nvPr>
            <p:ph type="title"/>
          </p:nvPr>
        </p:nvSpPr>
        <p:spPr/>
        <p:txBody>
          <a:bodyPr/>
          <a:lstStyle/>
          <a:p>
            <a:r>
              <a:rPr lang="en-US" dirty="0" err="1"/>
              <a:t>Esta</a:t>
            </a:r>
            <a:r>
              <a:rPr lang="en-US" dirty="0"/>
              <a:t> </a:t>
            </a:r>
            <a:r>
              <a:rPr lang="en-US" dirty="0" err="1"/>
              <a:t>tabla</a:t>
            </a:r>
            <a:r>
              <a:rPr lang="en-US" dirty="0"/>
              <a:t> </a:t>
            </a:r>
            <a:r>
              <a:rPr lang="en-US" dirty="0" err="1"/>
              <a:t>representa</a:t>
            </a:r>
            <a:r>
              <a:rPr lang="en-US" dirty="0"/>
              <a:t> </a:t>
            </a:r>
            <a:r>
              <a:rPr lang="en-US" dirty="0" err="1"/>
              <a:t>períodos</a:t>
            </a:r>
            <a:r>
              <a:rPr lang="en-US" dirty="0"/>
              <a:t> de </a:t>
            </a:r>
            <a:r>
              <a:rPr lang="en-US" dirty="0" err="1"/>
              <a:t>tiempo</a:t>
            </a:r>
            <a:endParaRPr lang="en-US" dirty="0"/>
          </a:p>
        </p:txBody>
      </p:sp>
      <p:sp>
        <p:nvSpPr>
          <p:cNvPr id="3" name="Content Placeholder 2">
            <a:extLst>
              <a:ext uri="{FF2B5EF4-FFF2-40B4-BE49-F238E27FC236}">
                <a16:creationId xmlns:a16="http://schemas.microsoft.com/office/drawing/2014/main" id="{4324A1BE-65CD-4459-AB92-2278D3991390}"/>
              </a:ext>
            </a:extLst>
          </p:cNvPr>
          <p:cNvSpPr>
            <a:spLocks noGrp="1"/>
          </p:cNvSpPr>
          <p:nvPr>
            <p:ph idx="1"/>
          </p:nvPr>
        </p:nvSpPr>
        <p:spPr/>
        <p:txBody>
          <a:bodyPr/>
          <a:lstStyle/>
          <a:p>
            <a:r>
              <a:rPr lang="es-ES" dirty="0"/>
              <a:t>Esta carta de adjudicación emite 18 meses de financiamiento. </a:t>
            </a:r>
            <a:r>
              <a:rPr lang="es-ES" b="1" dirty="0"/>
              <a:t>Los planes de trabajo y los presupuestos deben mostrar todo el bienio AY25 de 24 meses, del 1 de julio de 2023 al 30 de junio de 2025</a:t>
            </a:r>
          </a:p>
          <a:p>
            <a:pPr marL="0" indent="0">
              <a:buNone/>
            </a:pPr>
            <a:r>
              <a:rPr lang="es-ES" sz="2000" dirty="0">
                <a:effectLst/>
              </a:rPr>
              <a:t>El presupuesto y el plan de trabajo deben tener en cuenta el monto total que se indica a continuación. Este tipo se compone del Aumento del Puente, el Aumento de Continuación y los fondos no gastados del AY23 (si corresponde)</a:t>
            </a:r>
            <a:endParaRPr lang="en-US" b="1" dirty="0"/>
          </a:p>
        </p:txBody>
      </p:sp>
      <p:graphicFrame>
        <p:nvGraphicFramePr>
          <p:cNvPr id="8" name="Table 7">
            <a:extLst>
              <a:ext uri="{FF2B5EF4-FFF2-40B4-BE49-F238E27FC236}">
                <a16:creationId xmlns:a16="http://schemas.microsoft.com/office/drawing/2014/main" id="{126F6247-DB0E-4DDC-AA9C-3268B8CD2CCC}"/>
              </a:ext>
            </a:extLst>
          </p:cNvPr>
          <p:cNvGraphicFramePr>
            <a:graphicFrameLocks noGrp="1"/>
          </p:cNvGraphicFramePr>
          <p:nvPr>
            <p:extLst>
              <p:ext uri="{D42A27DB-BD31-4B8C-83A1-F6EECF244321}">
                <p14:modId xmlns:p14="http://schemas.microsoft.com/office/powerpoint/2010/main" val="1080982867"/>
              </p:ext>
            </p:extLst>
          </p:nvPr>
        </p:nvGraphicFramePr>
        <p:xfrm>
          <a:off x="2172929" y="4336331"/>
          <a:ext cx="6350358" cy="1840633"/>
        </p:xfrm>
        <a:graphic>
          <a:graphicData uri="http://schemas.openxmlformats.org/drawingml/2006/table">
            <a:tbl>
              <a:tblPr firstRow="1" firstCol="1" bandRow="1"/>
              <a:tblGrid>
                <a:gridCol w="5274981">
                  <a:extLst>
                    <a:ext uri="{9D8B030D-6E8A-4147-A177-3AD203B41FA5}">
                      <a16:colId xmlns:a16="http://schemas.microsoft.com/office/drawing/2014/main" val="3784628227"/>
                    </a:ext>
                  </a:extLst>
                </a:gridCol>
                <a:gridCol w="1075377">
                  <a:extLst>
                    <a:ext uri="{9D8B030D-6E8A-4147-A177-3AD203B41FA5}">
                      <a16:colId xmlns:a16="http://schemas.microsoft.com/office/drawing/2014/main" val="3456430662"/>
                    </a:ext>
                  </a:extLst>
                </a:gridCol>
              </a:tblGrid>
              <a:tr h="400540">
                <a:tc>
                  <a:txBody>
                    <a:bodyPr/>
                    <a:lstStyle/>
                    <a:p>
                      <a:pPr marL="0" marR="0">
                        <a:lnSpc>
                          <a:spcPct val="107000"/>
                        </a:lnSpc>
                        <a:spcBef>
                          <a:spcPts val="0"/>
                        </a:spcBef>
                        <a:spcAft>
                          <a:spcPts val="0"/>
                        </a:spcAft>
                      </a:pPr>
                      <a:r>
                        <a:rPr lang="es-MX" sz="1800" dirty="0">
                          <a:solidFill>
                            <a:srgbClr val="000000"/>
                          </a:solidFill>
                          <a:effectLst/>
                          <a:latin typeface="+mn-lt"/>
                          <a:ea typeface="Calibri" panose="020F0502020204030204" pitchFamily="34" charset="0"/>
                          <a:cs typeface="Times New Roman" panose="02020603050405020304" pitchFamily="18" charset="0"/>
                        </a:rPr>
                        <a:t>AY25 </a:t>
                      </a:r>
                      <a:r>
                        <a:rPr lang="es-ES" sz="1800" dirty="0">
                          <a:solidFill>
                            <a:srgbClr val="000000"/>
                          </a:solidFill>
                          <a:effectLst/>
                          <a:latin typeface="+mn-lt"/>
                          <a:ea typeface="Times New Roman" panose="02020603050405020304" pitchFamily="18" charset="0"/>
                          <a:cs typeface="Times New Roman" panose="02020603050405020304" pitchFamily="18" charset="0"/>
                        </a:rPr>
                        <a:t>Puente (6 meses de AY25)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s-MX" sz="1800" b="1" dirty="0">
                          <a:effectLst/>
                          <a:latin typeface="+mn-lt"/>
                          <a:ea typeface="Calibri" panose="020F0502020204030204" pitchFamily="34" charset="0"/>
                          <a:cs typeface="Times New Roman" panose="02020603050405020304" pitchFamily="18" charset="0"/>
                        </a:rPr>
                        <a:t>$67,449</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000785"/>
                  </a:ext>
                </a:extLst>
              </a:tr>
              <a:tr h="400540">
                <a:tc>
                  <a:txBody>
                    <a:bodyPr/>
                    <a:lstStyle/>
                    <a:p>
                      <a:pPr marL="0" marR="0">
                        <a:lnSpc>
                          <a:spcPct val="107000"/>
                        </a:lnSpc>
                        <a:spcBef>
                          <a:spcPts val="0"/>
                        </a:spcBef>
                        <a:spcAft>
                          <a:spcPts val="0"/>
                        </a:spcAft>
                      </a:pPr>
                      <a:r>
                        <a:rPr lang="es-MX" sz="1800">
                          <a:solidFill>
                            <a:srgbClr val="000000"/>
                          </a:solidFill>
                          <a:effectLst/>
                          <a:latin typeface="+mn-lt"/>
                          <a:ea typeface="Calibri" panose="020F0502020204030204" pitchFamily="34" charset="0"/>
                          <a:cs typeface="Times New Roman" panose="02020603050405020304" pitchFamily="18" charset="0"/>
                        </a:rPr>
                        <a:t>AY25 </a:t>
                      </a:r>
                      <a:r>
                        <a:rPr lang="es-ES" sz="1800">
                          <a:solidFill>
                            <a:srgbClr val="000000"/>
                          </a:solidFill>
                          <a:effectLst/>
                          <a:latin typeface="+mn-lt"/>
                          <a:ea typeface="Times New Roman" panose="02020603050405020304" pitchFamily="18" charset="0"/>
                          <a:cs typeface="Times New Roman" panose="02020603050405020304" pitchFamily="18" charset="0"/>
                        </a:rPr>
                        <a:t>Continuación (18 meses para AY25)</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s-ES" sz="1800" b="1" dirty="0">
                          <a:effectLst/>
                          <a:latin typeface="+mn-lt"/>
                          <a:ea typeface="Calibri" panose="020F0502020204030204" pitchFamily="34" charset="0"/>
                          <a:cs typeface="Times New Roman" panose="02020603050405020304" pitchFamily="18" charset="0"/>
                        </a:rPr>
                        <a:t>$242,551</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543225"/>
                  </a:ext>
                </a:extLst>
              </a:tr>
              <a:tr h="639013">
                <a:tc>
                  <a:txBody>
                    <a:bodyPr/>
                    <a:lstStyle/>
                    <a:p>
                      <a:pPr marL="0" marR="0">
                        <a:lnSpc>
                          <a:spcPct val="107000"/>
                        </a:lnSpc>
                        <a:spcBef>
                          <a:spcPts val="0"/>
                        </a:spcBef>
                        <a:spcAft>
                          <a:spcPts val="0"/>
                        </a:spcAft>
                      </a:pPr>
                      <a:r>
                        <a:rPr lang="es-MX" sz="1800">
                          <a:solidFill>
                            <a:srgbClr val="000000"/>
                          </a:solidFill>
                          <a:effectLst/>
                          <a:latin typeface="+mn-lt"/>
                          <a:ea typeface="Calibri" panose="020F0502020204030204" pitchFamily="34" charset="0"/>
                          <a:cs typeface="Times New Roman" panose="02020603050405020304" pitchFamily="18" charset="0"/>
                        </a:rPr>
                        <a:t>AY23 </a:t>
                      </a:r>
                      <a:r>
                        <a:rPr lang="es-ES" sz="1800">
                          <a:solidFill>
                            <a:srgbClr val="000000"/>
                          </a:solidFill>
                          <a:effectLst/>
                          <a:latin typeface="+mn-lt"/>
                          <a:ea typeface="Times New Roman" panose="02020603050405020304" pitchFamily="18" charset="0"/>
                          <a:cs typeface="Times New Roman" panose="02020603050405020304" pitchFamily="18" charset="0"/>
                        </a:rPr>
                        <a:t>Fondos no gastados (basado en el informe de gastos del Q5)</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s-ES" sz="1800" b="1" dirty="0">
                          <a:effectLst/>
                          <a:latin typeface="+mn-lt"/>
                          <a:ea typeface="Calibri" panose="020F0502020204030204" pitchFamily="34" charset="0"/>
                          <a:cs typeface="Times New Roman" panose="02020603050405020304" pitchFamily="18" charset="0"/>
                        </a:rPr>
                        <a:t>$0</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163163"/>
                  </a:ext>
                </a:extLst>
              </a:tr>
              <a:tr h="400540">
                <a:tc>
                  <a:txBody>
                    <a:bodyPr/>
                    <a:lstStyle/>
                    <a:p>
                      <a:pPr marL="0" marR="0">
                        <a:lnSpc>
                          <a:spcPct val="107000"/>
                        </a:lnSpc>
                        <a:spcBef>
                          <a:spcPts val="0"/>
                        </a:spcBef>
                        <a:spcAft>
                          <a:spcPts val="0"/>
                        </a:spcAft>
                      </a:pPr>
                      <a:r>
                        <a:rPr lang="es-MX" sz="1800" dirty="0">
                          <a:effectLst/>
                          <a:latin typeface="+mn-lt"/>
                          <a:ea typeface="Calibri" panose="020F0502020204030204" pitchFamily="34" charset="0"/>
                          <a:cs typeface="Times New Roman" panose="02020603050405020304" pitchFamily="18" charset="0"/>
                        </a:rPr>
                        <a:t>Total Presupuesto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s-MX" sz="1800" b="1" dirty="0">
                          <a:effectLst/>
                          <a:latin typeface="+mn-lt"/>
                          <a:ea typeface="Calibri" panose="020F0502020204030204" pitchFamily="34" charset="0"/>
                          <a:cs typeface="Times New Roman" panose="02020603050405020304" pitchFamily="18" charset="0"/>
                        </a:rPr>
                        <a:t>$310,000</a:t>
                      </a:r>
                      <a:endParaRPr lang="en-US" sz="18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035350"/>
                  </a:ext>
                </a:extLst>
              </a:tr>
            </a:tbl>
          </a:graphicData>
        </a:graphic>
      </p:graphicFrame>
    </p:spTree>
    <p:extLst>
      <p:ext uri="{BB962C8B-B14F-4D97-AF65-F5344CB8AC3E}">
        <p14:creationId xmlns:p14="http://schemas.microsoft.com/office/powerpoint/2010/main" val="265786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9da1016-2a1b-4f8a-9768-d7a4932f6f16">
      <UserInfo>
        <DisplayName>Pedraza Monica</DisplayName>
        <AccountId>97</AccountId>
        <AccountType/>
      </UserInfo>
      <UserInfo>
        <DisplayName>Owens Zachariah</DisplayName>
        <AccountId>63</AccountId>
        <AccountType/>
      </UserInfo>
    </SharedWithUsers>
    <IACategory xmlns="59da1016-2a1b-4f8a-9768-d7a4932f6f16" xsi:nil="true"/>
    <DocumentExpirationDate xmlns="59da1016-2a1b-4f8a-9768-d7a4932f6f16" xsi:nil="true"/>
    <IATopic xmlns="59da1016-2a1b-4f8a-9768-d7a4932f6f16" xsi:nil="true"/>
    <Meta_x0020_Description xmlns="b74c9a62-6d2b-44a6-aa8a-ffd3077e85a2" xsi:nil="true"/>
    <Meta_x0020_Keywords xmlns="b74c9a62-6d2b-44a6-aa8a-ffd3077e85a2" xsi:nil="true"/>
    <IASubtopic xmlns="59da1016-2a1b-4f8a-9768-d7a4932f6f16" xsi:nil="true"/>
    <URL xmlns="http://schemas.microsoft.com/sharepoint/v3">
      <Url xsi:nil="true"/>
      <Description xsi:nil="true"/>
    </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EBCBF27E712245ADBE67C01095B04B" ma:contentTypeVersion="18" ma:contentTypeDescription="Create a new document." ma:contentTypeScope="" ma:versionID="064a909df1528b8d37fb909c4ca22972">
  <xsd:schema xmlns:xsd="http://www.w3.org/2001/XMLSchema" xmlns:xs="http://www.w3.org/2001/XMLSchema" xmlns:p="http://schemas.microsoft.com/office/2006/metadata/properties" xmlns:ns1="http://schemas.microsoft.com/sharepoint/v3" xmlns:ns2="59da1016-2a1b-4f8a-9768-d7a4932f6f16" xmlns:ns3="b74c9a62-6d2b-44a6-aa8a-ffd3077e85a2" targetNamespace="http://schemas.microsoft.com/office/2006/metadata/properties" ma:root="true" ma:fieldsID="233aa85806c144c3de9b32f27a52a589" ns1:_="" ns2:_="" ns3:_="">
    <xsd:import namespace="http://schemas.microsoft.com/sharepoint/v3"/>
    <xsd:import namespace="59da1016-2a1b-4f8a-9768-d7a4932f6f16"/>
    <xsd:import namespace="b74c9a62-6d2b-44a6-aa8a-ffd3077e85a2"/>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74c9a62-6d2b-44a6-aa8a-ffd3077e85a2"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97195B-7697-4610-BEA8-3CE18E0FD8DF}">
  <ds:schemaRefs>
    <ds:schemaRef ds:uri="942ef8c5-90d2-47b2-866d-6d4ec2e02b46"/>
    <ds:schemaRef ds:uri="a108cb77-367d-49ab-bf00-8f0968b35ec5"/>
    <ds:schemaRef ds:uri="b4336011-326c-48db-8981-f8be288bd18e"/>
    <ds:schemaRef ds:uri="dd3af96b-2c20-4169-9cb4-1f2200076b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7C9FE57-C369-42B4-9910-826B2331FBAE}"/>
</file>

<file path=customXml/itemProps3.xml><?xml version="1.0" encoding="utf-8"?>
<ds:datastoreItem xmlns:ds="http://schemas.openxmlformats.org/officeDocument/2006/customXml" ds:itemID="{9F3AE2B5-50F1-4207-82BB-E37D0B9C26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364</TotalTime>
  <Words>2140</Words>
  <Application>Microsoft Office PowerPoint</Application>
  <PresentationFormat>Widescreen</PresentationFormat>
  <Paragraphs>262</Paragraphs>
  <Slides>37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vt:lpstr>
      <vt:lpstr>Arial</vt:lpstr>
      <vt:lpstr>Calibri</vt:lpstr>
      <vt:lpstr>Calibri Light</vt:lpstr>
      <vt:lpstr>Symbol</vt:lpstr>
      <vt:lpstr>Verdana</vt:lpstr>
      <vt:lpstr>Wingdings 3</vt:lpstr>
      <vt:lpstr>Office Theme</vt:lpstr>
      <vt:lpstr>Worksheet</vt:lpstr>
      <vt:lpstr> Bienvenidos Organizaciones Comunitarias! </vt:lpstr>
      <vt:lpstr>Durante nuestro tiempo juntos…</vt:lpstr>
      <vt:lpstr>Áreas de interés
</vt:lpstr>
      <vt:lpstr>PowerPoint Presentation</vt:lpstr>
      <vt:lpstr>Elemento del programa: ¿qué son?
</vt:lpstr>
      <vt:lpstr>Leamos su carta de adjudicación/Subención</vt:lpstr>
      <vt:lpstr>¿Cuántos presupuestos necesitamos?
</vt:lpstr>
      <vt:lpstr>Cada elemento del programa debe coincidir con el premio total  </vt:lpstr>
      <vt:lpstr>Esta tabla representa períodos de tiempo</vt:lpstr>
      <vt:lpstr>Todo lo relacionado con los presupuestos
</vt:lpstr>
      <vt:lpstr>Importancia de un buen presupuesto
</vt:lpstr>
      <vt:lpstr> Preparación de un presupuesto informado</vt:lpstr>
      <vt:lpstr>¿Cómo empiezo?</vt:lpstr>
      <vt:lpstr> La Narrativa del Presupuesto</vt:lpstr>
      <vt:lpstr>Narrativas
</vt:lpstr>
      <vt:lpstr>¿Se ALINEAN los presupuestos y el plan de trabajo? 
</vt:lpstr>
      <vt:lpstr>PowerPoint Presentation</vt:lpstr>
      <vt:lpstr>Sueldos
</vt:lpstr>
      <vt:lpstr>FTE-Tiempo asignado a la subvención Salarios
</vt:lpstr>
      <vt:lpstr>Ejemplo de estipendios para voluntarios
</vt:lpstr>
      <vt:lpstr>Beneficios complementarios
</vt:lpstr>
      <vt:lpstr>Cálculo de beneficios complementarios  </vt:lpstr>
      <vt:lpstr>Equipo  </vt:lpstr>
      <vt:lpstr>Material de oficina 
</vt:lpstr>
      <vt:lpstr>Viajes y formación 
</vt:lpstr>
      <vt:lpstr>Narrativa de viajes y entrenamiento 
</vt:lpstr>
      <vt:lpstr>Otros suministros y servicios
</vt:lpstr>
      <vt:lpstr>Otros </vt:lpstr>
      <vt:lpstr>Contratos o subcontratos
</vt:lpstr>
      <vt:lpstr>Contratos
</vt:lpstr>
      <vt:lpstr>Costos Directos vs Costos Indirectos
</vt:lpstr>
      <vt:lpstr>¿En qué categoría?
</vt:lpstr>
      <vt:lpstr>Tasa indirecta
</vt:lpstr>
      <vt:lpstr>No se permiten estos bienes de capital
</vt:lpstr>
      <vt:lpstr>Gastos no permitidos 
</vt:lpstr>
      <vt:lpstr>Gastos no permitidos
</vt:lpstr>
      <vt:lpstr>Recursos adicionales de apoyo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BELTRAN JESSICA</dc:creator>
  <cp:lastModifiedBy>Ruddy Sasha</cp:lastModifiedBy>
  <cp:revision>387</cp:revision>
  <dcterms:created xsi:type="dcterms:W3CDTF">2023-09-07T23:10:08Z</dcterms:created>
  <dcterms:modified xsi:type="dcterms:W3CDTF">2023-12-04T21:57:03Z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0x0101006DEBCBF27E712245ADBE67C01095B04B</vt:lpwstr>
  </property>
  <property fmtid="{D5CDD505-2E9C-101B-9397-08002B2CF9AE}" pid="3" name="MSIP_Label_ebdd6eeb-0dd0-4927-947e-a759f08fcf55_Enabled">
    <vt:lpwstr>true</vt:lpwstr>
  </property>
  <property fmtid="{D5CDD505-2E9C-101B-9397-08002B2CF9AE}" pid="4" name="MSIP_Label_ebdd6eeb-0dd0-4927-947e-a759f08fcf55_SetDate">
    <vt:lpwstr>2023-10-16T16:58:55Z</vt:lpwstr>
  </property>
  <property fmtid="{D5CDD505-2E9C-101B-9397-08002B2CF9AE}" pid="5" name="MSIP_Label_ebdd6eeb-0dd0-4927-947e-a759f08fcf55_Method">
    <vt:lpwstr>Privileged</vt:lpwstr>
  </property>
  <property fmtid="{D5CDD505-2E9C-101B-9397-08002B2CF9AE}" pid="6" name="MSIP_Label_ebdd6eeb-0dd0-4927-947e-a759f08fcf55_Name">
    <vt:lpwstr>Level 1 - Published (Items)</vt:lpwstr>
  </property>
  <property fmtid="{D5CDD505-2E9C-101B-9397-08002B2CF9AE}" pid="7" name="MSIP_Label_ebdd6eeb-0dd0-4927-947e-a759f08fcf55_SiteId">
    <vt:lpwstr>658e63e8-8d39-499c-8f48-13adc9452f4c</vt:lpwstr>
  </property>
  <property fmtid="{D5CDD505-2E9C-101B-9397-08002B2CF9AE}" pid="8" name="MSIP_Label_ebdd6eeb-0dd0-4927-947e-a759f08fcf55_ActionId">
    <vt:lpwstr>83f58a4f-6a67-4ddd-9ca3-93ef96428732</vt:lpwstr>
  </property>
  <property fmtid="{D5CDD505-2E9C-101B-9397-08002B2CF9AE}" pid="9" name="MSIP_Label_ebdd6eeb-0dd0-4927-947e-a759f08fcf55_ContentBits">
    <vt:lpwstr>0</vt:lpwstr>
  </property>
  <property fmtid="{D5CDD505-2E9C-101B-9397-08002B2CF9AE}" pid="10" name="MediaServiceImageTags">
    <vt:lpwstr/>
  </property>
</Properties>
</file>