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395" r:id="rId3"/>
    <p:sldId id="397" r:id="rId4"/>
    <p:sldId id="353" r:id="rId5"/>
    <p:sldId id="539" r:id="rId6"/>
    <p:sldId id="463" r:id="rId7"/>
    <p:sldId id="365" r:id="rId8"/>
    <p:sldId id="456" r:id="rId9"/>
    <p:sldId id="413" r:id="rId10"/>
    <p:sldId id="555" r:id="rId11"/>
    <p:sldId id="537" r:id="rId12"/>
    <p:sldId id="359" r:id="rId13"/>
    <p:sldId id="364" r:id="rId14"/>
    <p:sldId id="360" r:id="rId15"/>
    <p:sldId id="376" r:id="rId16"/>
    <p:sldId id="312" r:id="rId17"/>
    <p:sldId id="494" r:id="rId18"/>
    <p:sldId id="308" r:id="rId19"/>
    <p:sldId id="387" r:id="rId20"/>
    <p:sldId id="373" r:id="rId21"/>
    <p:sldId id="536" r:id="rId22"/>
    <p:sldId id="383" r:id="rId23"/>
    <p:sldId id="378" r:id="rId24"/>
    <p:sldId id="556" r:id="rId25"/>
    <p:sldId id="521" r:id="rId26"/>
    <p:sldId id="523" r:id="rId27"/>
    <p:sldId id="451" r:id="rId28"/>
    <p:sldId id="554" r:id="rId29"/>
    <p:sldId id="548" r:id="rId30"/>
    <p:sldId id="546" r:id="rId31"/>
    <p:sldId id="545" r:id="rId32"/>
    <p:sldId id="544" r:id="rId33"/>
    <p:sldId id="543" r:id="rId34"/>
    <p:sldId id="447" r:id="rId35"/>
    <p:sldId id="483" r:id="rId36"/>
    <p:sldId id="452" r:id="rId37"/>
    <p:sldId id="541" r:id="rId38"/>
    <p:sldId id="557" r:id="rId39"/>
    <p:sldId id="559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ddy Sasha" initials="RS" lastIdx="1" clrIdx="0">
    <p:extLst>
      <p:ext uri="{19B8F6BF-5375-455C-9EA6-DF929625EA0E}">
        <p15:presenceInfo xmlns:p15="http://schemas.microsoft.com/office/powerpoint/2012/main" userId="S::Sasha.Ruddy@oha.oregon.gov::d750d4ee-011e-4db9-a5dd-f818623a30b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47" Type="http://schemas.microsoft.com/office/2016/11/relationships/changesInfo" Target="changesInfos/changesInfo1.xml"/><Relationship Id="rId50" Type="http://schemas.openxmlformats.org/officeDocument/2006/relationships/customXml" Target="../customXml/item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48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ddy Sasha" userId="d750d4ee-011e-4db9-a5dd-f818623a30b5" providerId="ADAL" clId="{CC937FC8-43DD-48FD-9961-44C2AE85141E}"/>
    <pc:docChg chg="custSel modSld">
      <pc:chgData name="Ruddy Sasha" userId="d750d4ee-011e-4db9-a5dd-f818623a30b5" providerId="ADAL" clId="{CC937FC8-43DD-48FD-9961-44C2AE85141E}" dt="2023-12-04T18:26:25.401" v="0" actId="26606"/>
      <pc:docMkLst>
        <pc:docMk/>
      </pc:docMkLst>
      <pc:sldChg chg="addSp modSp mod setBg">
        <pc:chgData name="Ruddy Sasha" userId="d750d4ee-011e-4db9-a5dd-f818623a30b5" providerId="ADAL" clId="{CC937FC8-43DD-48FD-9961-44C2AE85141E}" dt="2023-12-04T18:26:25.401" v="0" actId="26606"/>
        <pc:sldMkLst>
          <pc:docMk/>
          <pc:sldMk cId="1229545211" sldId="559"/>
        </pc:sldMkLst>
        <pc:spChg chg="mod">
          <ac:chgData name="Ruddy Sasha" userId="d750d4ee-011e-4db9-a5dd-f818623a30b5" providerId="ADAL" clId="{CC937FC8-43DD-48FD-9961-44C2AE85141E}" dt="2023-12-04T18:26:25.401" v="0" actId="26606"/>
          <ac:spMkLst>
            <pc:docMk/>
            <pc:sldMk cId="1229545211" sldId="559"/>
            <ac:spMk id="3" creationId="{791BD623-24DF-921E-ABD0-42D8C29D6263}"/>
          </ac:spMkLst>
        </pc:spChg>
        <pc:spChg chg="add">
          <ac:chgData name="Ruddy Sasha" userId="d750d4ee-011e-4db9-a5dd-f818623a30b5" providerId="ADAL" clId="{CC937FC8-43DD-48FD-9961-44C2AE85141E}" dt="2023-12-04T18:26:25.401" v="0" actId="26606"/>
          <ac:spMkLst>
            <pc:docMk/>
            <pc:sldMk cId="1229545211" sldId="559"/>
            <ac:spMk id="8" creationId="{934F1179-B481-4F9E-BCA3-AFB972070F83}"/>
          </ac:spMkLst>
        </pc:spChg>
        <pc:spChg chg="add">
          <ac:chgData name="Ruddy Sasha" userId="d750d4ee-011e-4db9-a5dd-f818623a30b5" providerId="ADAL" clId="{CC937FC8-43DD-48FD-9961-44C2AE85141E}" dt="2023-12-04T18:26:25.401" v="0" actId="26606"/>
          <ac:spMkLst>
            <pc:docMk/>
            <pc:sldMk cId="1229545211" sldId="559"/>
            <ac:spMk id="10" creationId="{827DC2C4-B485-428A-BF4A-472D2967F47F}"/>
          </ac:spMkLst>
        </pc:spChg>
        <pc:spChg chg="add">
          <ac:chgData name="Ruddy Sasha" userId="d750d4ee-011e-4db9-a5dd-f818623a30b5" providerId="ADAL" clId="{CC937FC8-43DD-48FD-9961-44C2AE85141E}" dt="2023-12-04T18:26:25.401" v="0" actId="26606"/>
          <ac:spMkLst>
            <pc:docMk/>
            <pc:sldMk cId="1229545211" sldId="559"/>
            <ac:spMk id="12" creationId="{EE04B5EB-F158-4507-90DD-BD23620C7CC9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11-21T16:26:11.763" idx="1">
    <p:pos x="10" y="10"/>
    <p:text>New Joke
</p:text>
    <p:extLst>
      <p:ext uri="{C676402C-5697-4E1C-873F-D02D1690AC5C}">
        <p15:threadingInfo xmlns:p15="http://schemas.microsoft.com/office/powerpoint/2012/main" timeZoneBias="48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034886-6578-4BAC-BBC6-6FA7DBC9413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028BD54-0D8B-4998-B136-316ACDB318C5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sz="2800" b="1" dirty="0">
              <a:solidFill>
                <a:schemeClr val="tx1"/>
              </a:solidFill>
              <a:latin typeface="Calibri Light" panose="020F0302020204030204"/>
            </a:rPr>
            <a:t>Partner A</a:t>
          </a:r>
          <a:endParaRPr lang="en-US" sz="2800" b="1" dirty="0">
            <a:solidFill>
              <a:schemeClr val="tx1"/>
            </a:solidFill>
          </a:endParaRPr>
        </a:p>
      </dgm:t>
    </dgm:pt>
    <dgm:pt modelId="{292F105C-1D85-4193-9DAD-51F50FDB3B5B}" type="parTrans" cxnId="{E4DD098E-FC0C-4BDF-A925-4B79FD8DC188}">
      <dgm:prSet/>
      <dgm:spPr/>
      <dgm:t>
        <a:bodyPr/>
        <a:lstStyle/>
        <a:p>
          <a:endParaRPr lang="en-US"/>
        </a:p>
      </dgm:t>
    </dgm:pt>
    <dgm:pt modelId="{D549DC61-188C-4A69-BBD1-EDF3CB732CD5}" type="sibTrans" cxnId="{E4DD098E-FC0C-4BDF-A925-4B79FD8DC188}">
      <dgm:prSet/>
      <dgm:spPr/>
      <dgm:t>
        <a:bodyPr/>
        <a:lstStyle/>
        <a:p>
          <a:endParaRPr lang="en-US"/>
        </a:p>
      </dgm:t>
    </dgm:pt>
    <dgm:pt modelId="{F94E7568-1BED-446C-A832-925AB28DB1DA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rtl="0"/>
          <a:r>
            <a:rPr lang="en-US" sz="2800" b="1" dirty="0">
              <a:solidFill>
                <a:schemeClr val="tx1"/>
              </a:solidFill>
              <a:latin typeface="Calibri Light" panose="020F0302020204030204"/>
            </a:rPr>
            <a:t>Partner B</a:t>
          </a:r>
          <a:endParaRPr lang="en-US" sz="2800" b="1" dirty="0">
            <a:solidFill>
              <a:schemeClr val="tx1"/>
            </a:solidFill>
          </a:endParaRPr>
        </a:p>
      </dgm:t>
    </dgm:pt>
    <dgm:pt modelId="{49503422-141F-43EB-96B0-D2974CC4D091}" type="parTrans" cxnId="{8631411F-5F58-41D8-8772-A4DF81C5D637}">
      <dgm:prSet/>
      <dgm:spPr/>
      <dgm:t>
        <a:bodyPr/>
        <a:lstStyle/>
        <a:p>
          <a:endParaRPr lang="en-US"/>
        </a:p>
      </dgm:t>
    </dgm:pt>
    <dgm:pt modelId="{6A221906-DEB1-4A4E-84B0-207D8D9A64F0}" type="sibTrans" cxnId="{8631411F-5F58-41D8-8772-A4DF81C5D637}">
      <dgm:prSet/>
      <dgm:spPr/>
      <dgm:t>
        <a:bodyPr/>
        <a:lstStyle/>
        <a:p>
          <a:endParaRPr lang="en-US"/>
        </a:p>
      </dgm:t>
    </dgm:pt>
    <dgm:pt modelId="{E41783C8-14FE-4250-A331-B40E10A55F6B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/>
      </dgm:spPr>
      <dgm:t>
        <a:bodyPr anchor="t"/>
        <a:lstStyle/>
        <a:p>
          <a:pPr algn="l"/>
          <a:r>
            <a:rPr lang="en-US" sz="2400" b="1" dirty="0">
              <a:solidFill>
                <a:schemeClr val="tx1"/>
              </a:solidFill>
            </a:rPr>
            <a:t>Program Elements</a:t>
          </a:r>
          <a:endParaRPr lang="en-US" sz="2400" b="0" dirty="0">
            <a:solidFill>
              <a:schemeClr val="tx1"/>
            </a:solidFill>
          </a:endParaRPr>
        </a:p>
        <a:p>
          <a:pPr algn="l" rtl="0"/>
          <a:r>
            <a:rPr lang="en-US" sz="2400" b="0" dirty="0">
              <a:solidFill>
                <a:schemeClr val="tx1"/>
              </a:solidFill>
            </a:rPr>
            <a:t>• Infrastructure</a:t>
          </a:r>
          <a:r>
            <a:rPr lang="en-US" sz="2400" b="0" dirty="0">
              <a:solidFill>
                <a:schemeClr val="tx1"/>
              </a:solidFill>
              <a:latin typeface="Calibri Light" panose="020F0302020204030204"/>
            </a:rPr>
            <a:t> </a:t>
          </a:r>
          <a:endParaRPr lang="en-US" sz="2400" dirty="0">
            <a:solidFill>
              <a:schemeClr val="tx1"/>
            </a:solidFill>
          </a:endParaRPr>
        </a:p>
        <a:p>
          <a:pPr algn="l"/>
          <a:r>
            <a:rPr lang="en-US" sz="2400" dirty="0">
              <a:solidFill>
                <a:schemeClr val="tx1"/>
              </a:solidFill>
            </a:rPr>
            <a:t>• Adolescent &amp; School Health</a:t>
          </a:r>
        </a:p>
      </dgm:t>
    </dgm:pt>
    <dgm:pt modelId="{CBB84618-17AE-4417-9D9A-2CD4CC1A98F5}" type="parTrans" cxnId="{D9058F68-4821-44BF-BE0E-2478E0C1B82B}">
      <dgm:prSet/>
      <dgm:spPr/>
      <dgm:t>
        <a:bodyPr/>
        <a:lstStyle/>
        <a:p>
          <a:endParaRPr lang="en-US"/>
        </a:p>
      </dgm:t>
    </dgm:pt>
    <dgm:pt modelId="{898EFEFC-1A8A-4410-943D-7631B6244FFB}" type="sibTrans" cxnId="{D9058F68-4821-44BF-BE0E-2478E0C1B82B}">
      <dgm:prSet/>
      <dgm:spPr/>
      <dgm:t>
        <a:bodyPr/>
        <a:lstStyle/>
        <a:p>
          <a:endParaRPr lang="en-US"/>
        </a:p>
      </dgm:t>
    </dgm:pt>
    <dgm:pt modelId="{75B43BE9-4FD5-40A9-894A-992957CE475B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sz="2800" b="1" dirty="0">
              <a:solidFill>
                <a:schemeClr val="tx1"/>
              </a:solidFill>
              <a:latin typeface="Calibri Light" panose="020F0302020204030204"/>
            </a:rPr>
            <a:t>Partner C</a:t>
          </a:r>
          <a:endParaRPr lang="en-US" sz="2800" b="1" dirty="0">
            <a:solidFill>
              <a:schemeClr val="tx1"/>
            </a:solidFill>
          </a:endParaRPr>
        </a:p>
      </dgm:t>
    </dgm:pt>
    <dgm:pt modelId="{C2D37328-8204-4578-99A2-517060799D17}" type="parTrans" cxnId="{52D3FCCA-BDF5-4799-9F24-BA68F9C49D94}">
      <dgm:prSet/>
      <dgm:spPr/>
      <dgm:t>
        <a:bodyPr/>
        <a:lstStyle/>
        <a:p>
          <a:endParaRPr lang="en-US"/>
        </a:p>
      </dgm:t>
    </dgm:pt>
    <dgm:pt modelId="{2DC2A4D2-361B-4B16-AA25-7951D40458B8}" type="sibTrans" cxnId="{52D3FCCA-BDF5-4799-9F24-BA68F9C49D94}">
      <dgm:prSet/>
      <dgm:spPr/>
      <dgm:t>
        <a:bodyPr/>
        <a:lstStyle/>
        <a:p>
          <a:endParaRPr lang="en-US"/>
        </a:p>
      </dgm:t>
    </dgm:pt>
    <dgm:pt modelId="{F1E96E0C-4BC1-4498-8D80-AA9123E3B3F9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 anchor="t"/>
        <a:lstStyle/>
        <a:p>
          <a:pPr algn="l"/>
          <a:r>
            <a:rPr lang="en-US" sz="2400" b="1" dirty="0">
              <a:solidFill>
                <a:schemeClr val="tx1"/>
              </a:solidFill>
            </a:rPr>
            <a:t>Program Elements</a:t>
          </a:r>
          <a:endParaRPr lang="en-US" sz="2400" b="0" dirty="0">
            <a:solidFill>
              <a:schemeClr val="tx1"/>
            </a:solidFill>
          </a:endParaRPr>
        </a:p>
        <a:p>
          <a:pPr algn="l" rtl="0"/>
          <a:r>
            <a:rPr lang="en-US" sz="2400" b="0" dirty="0">
              <a:solidFill>
                <a:schemeClr val="tx1"/>
              </a:solidFill>
            </a:rPr>
            <a:t>• </a:t>
          </a:r>
          <a:r>
            <a:rPr lang="en-US" sz="2400" dirty="0">
              <a:solidFill>
                <a:schemeClr val="tx1"/>
              </a:solidFill>
              <a:latin typeface="Calibri Light" panose="020F0302020204030204"/>
            </a:rPr>
            <a:t>Communicable Disease Prevention</a:t>
          </a:r>
          <a:endParaRPr lang="en-US" sz="2400" dirty="0">
            <a:solidFill>
              <a:schemeClr val="tx1"/>
            </a:solidFill>
          </a:endParaRPr>
        </a:p>
      </dgm:t>
    </dgm:pt>
    <dgm:pt modelId="{8B77A332-B9A3-4C7B-AE75-5521C43B184A}" type="parTrans" cxnId="{7376D297-4C00-4EF6-8046-A68E995383D6}">
      <dgm:prSet/>
      <dgm:spPr/>
      <dgm:t>
        <a:bodyPr/>
        <a:lstStyle/>
        <a:p>
          <a:endParaRPr lang="en-US"/>
        </a:p>
      </dgm:t>
    </dgm:pt>
    <dgm:pt modelId="{16AAF19A-89CC-40A2-88A3-AF4FF333770B}" type="sibTrans" cxnId="{7376D297-4C00-4EF6-8046-A68E995383D6}">
      <dgm:prSet/>
      <dgm:spPr/>
      <dgm:t>
        <a:bodyPr/>
        <a:lstStyle/>
        <a:p>
          <a:endParaRPr lang="en-US"/>
        </a:p>
      </dgm:t>
    </dgm:pt>
    <dgm:pt modelId="{B60FB31C-6E52-4DB4-9792-4CEEE246DB5D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2400" b="1" dirty="0">
              <a:solidFill>
                <a:schemeClr val="tx1"/>
              </a:solidFill>
            </a:rPr>
            <a:t>1 budget</a:t>
          </a:r>
          <a:endParaRPr lang="en-US" sz="2400" b="0" dirty="0">
            <a:solidFill>
              <a:schemeClr val="tx1"/>
            </a:solidFill>
          </a:endParaRPr>
        </a:p>
      </dgm:t>
    </dgm:pt>
    <dgm:pt modelId="{6372FF02-B58A-402C-8A37-B4329B3948CB}" type="parTrans" cxnId="{6DE91CC8-26B1-4D92-B7E0-1A9F7C8BF7A3}">
      <dgm:prSet/>
      <dgm:spPr/>
      <dgm:t>
        <a:bodyPr/>
        <a:lstStyle/>
        <a:p>
          <a:endParaRPr lang="en-US"/>
        </a:p>
      </dgm:t>
    </dgm:pt>
    <dgm:pt modelId="{94137EA1-E36C-4C0C-AC4C-61C573E103A1}" type="sibTrans" cxnId="{6DE91CC8-26B1-4D92-B7E0-1A9F7C8BF7A3}">
      <dgm:prSet/>
      <dgm:spPr/>
      <dgm:t>
        <a:bodyPr/>
        <a:lstStyle/>
        <a:p>
          <a:endParaRPr lang="en-US"/>
        </a:p>
      </dgm:t>
    </dgm:pt>
    <dgm:pt modelId="{2277E8F2-CE0E-40E9-885D-4F8086ED5ED4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 anchor="t"/>
        <a:lstStyle/>
        <a:p>
          <a:pPr algn="l">
            <a:buNone/>
          </a:pPr>
          <a:r>
            <a:rPr lang="en-US" sz="2400" b="1" dirty="0">
              <a:solidFill>
                <a:schemeClr val="tx1"/>
              </a:solidFill>
            </a:rPr>
            <a:t>Program Elements</a:t>
          </a:r>
          <a:endParaRPr lang="en-US" sz="2400" dirty="0">
            <a:solidFill>
              <a:schemeClr val="tx1"/>
            </a:solidFill>
          </a:endParaRPr>
        </a:p>
        <a:p>
          <a:pPr algn="l">
            <a:buFont typeface="Arial" panose="020B0604020202020204" pitchFamily="34" charset="0"/>
            <a:buNone/>
          </a:pPr>
          <a:r>
            <a:rPr lang="en-US" sz="2400" dirty="0">
              <a:solidFill>
                <a:schemeClr val="tx1"/>
              </a:solidFill>
            </a:rPr>
            <a:t>• </a:t>
          </a:r>
          <a:r>
            <a:rPr lang="en-US" sz="2200" dirty="0">
              <a:solidFill>
                <a:schemeClr val="tx1"/>
              </a:solidFill>
            </a:rPr>
            <a:t>EPH &amp; Climate Change</a:t>
          </a:r>
        </a:p>
        <a:p>
          <a:pPr algn="l">
            <a:buFont typeface="Arial" panose="020B0604020202020204" pitchFamily="34" charset="0"/>
            <a:buNone/>
          </a:pPr>
          <a:r>
            <a:rPr lang="en-US" sz="2200" dirty="0">
              <a:solidFill>
                <a:schemeClr val="tx1"/>
              </a:solidFill>
            </a:rPr>
            <a:t>• Commercial Tobacco Prevention</a:t>
          </a:r>
        </a:p>
        <a:p>
          <a:pPr algn="l">
            <a:buFont typeface="Arial" panose="020B0604020202020204" pitchFamily="34" charset="0"/>
            <a:buNone/>
          </a:pPr>
          <a:r>
            <a:rPr lang="en-US" sz="2200" dirty="0">
              <a:solidFill>
                <a:schemeClr val="tx1"/>
              </a:solidFill>
            </a:rPr>
            <a:t>• Domestic Wells</a:t>
          </a:r>
        </a:p>
      </dgm:t>
    </dgm:pt>
    <dgm:pt modelId="{FB7E4E11-4762-44BB-875C-6C7D5418899A}" type="sibTrans" cxnId="{483F7670-A8D5-4631-A3A5-CE70988B28E3}">
      <dgm:prSet/>
      <dgm:spPr/>
      <dgm:t>
        <a:bodyPr/>
        <a:lstStyle/>
        <a:p>
          <a:endParaRPr lang="en-US"/>
        </a:p>
      </dgm:t>
    </dgm:pt>
    <dgm:pt modelId="{FA22B71B-685B-481A-A9E8-3E4BAAF44AB7}" type="parTrans" cxnId="{483F7670-A8D5-4631-A3A5-CE70988B28E3}">
      <dgm:prSet/>
      <dgm:spPr/>
      <dgm:t>
        <a:bodyPr/>
        <a:lstStyle/>
        <a:p>
          <a:endParaRPr lang="en-US"/>
        </a:p>
      </dgm:t>
    </dgm:pt>
    <dgm:pt modelId="{3AE88A80-81BA-4B9B-A23F-D6047D8ADB05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2400" b="1" dirty="0">
              <a:solidFill>
                <a:schemeClr val="tx1"/>
              </a:solidFill>
            </a:rPr>
            <a:t>3 budgets</a:t>
          </a:r>
          <a:endParaRPr lang="en-US" sz="2400" b="0" dirty="0">
            <a:solidFill>
              <a:schemeClr val="tx1"/>
            </a:solidFill>
          </a:endParaRPr>
        </a:p>
      </dgm:t>
    </dgm:pt>
    <dgm:pt modelId="{90B31EBF-3D7D-4148-B2F7-2A336A09AE82}" type="sibTrans" cxnId="{FADBC5FB-7964-4301-A26B-B6C6D68154F8}">
      <dgm:prSet/>
      <dgm:spPr/>
      <dgm:t>
        <a:bodyPr/>
        <a:lstStyle/>
        <a:p>
          <a:endParaRPr lang="en-US"/>
        </a:p>
      </dgm:t>
    </dgm:pt>
    <dgm:pt modelId="{A90AF290-F41E-4490-A908-6429CFFB31A9}" type="parTrans" cxnId="{FADBC5FB-7964-4301-A26B-B6C6D68154F8}">
      <dgm:prSet/>
      <dgm:spPr/>
      <dgm:t>
        <a:bodyPr/>
        <a:lstStyle/>
        <a:p>
          <a:endParaRPr lang="en-US"/>
        </a:p>
      </dgm:t>
    </dgm:pt>
    <dgm:pt modelId="{15BE7D9F-A478-4158-BF78-5A9730B8312F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2400" b="1" dirty="0">
              <a:solidFill>
                <a:schemeClr val="tx1"/>
              </a:solidFill>
            </a:rPr>
            <a:t>2 budgets</a:t>
          </a:r>
          <a:endParaRPr lang="en-US" sz="2400" dirty="0">
            <a:solidFill>
              <a:schemeClr val="tx1"/>
            </a:solidFill>
          </a:endParaRPr>
        </a:p>
      </dgm:t>
    </dgm:pt>
    <dgm:pt modelId="{1BDD13E2-0ABF-45C0-B770-A44CB18B8467}" type="sibTrans" cxnId="{B8C532D1-09EC-4DD4-8BA8-2D55409E0D66}">
      <dgm:prSet/>
      <dgm:spPr/>
      <dgm:t>
        <a:bodyPr/>
        <a:lstStyle/>
        <a:p>
          <a:endParaRPr lang="en-US"/>
        </a:p>
      </dgm:t>
    </dgm:pt>
    <dgm:pt modelId="{9D2DF7EC-BE34-4D1B-9F2E-58F4FBF95DE2}" type="parTrans" cxnId="{B8C532D1-09EC-4DD4-8BA8-2D55409E0D66}">
      <dgm:prSet/>
      <dgm:spPr/>
      <dgm:t>
        <a:bodyPr/>
        <a:lstStyle/>
        <a:p>
          <a:endParaRPr lang="en-US"/>
        </a:p>
      </dgm:t>
    </dgm:pt>
    <dgm:pt modelId="{8929E0C8-3046-4A1C-A9A4-41864FE0FA7E}" type="pres">
      <dgm:prSet presAssocID="{A5034886-6578-4BAC-BBC6-6FA7DBC9413A}" presName="theList" presStyleCnt="0">
        <dgm:presLayoutVars>
          <dgm:dir/>
          <dgm:animLvl val="lvl"/>
          <dgm:resizeHandles val="exact"/>
        </dgm:presLayoutVars>
      </dgm:prSet>
      <dgm:spPr/>
    </dgm:pt>
    <dgm:pt modelId="{55455B30-A7C1-4568-9A05-68CD5AF5EE8E}" type="pres">
      <dgm:prSet presAssocID="{6028BD54-0D8B-4998-B136-316ACDB318C5}" presName="compNode" presStyleCnt="0"/>
      <dgm:spPr/>
    </dgm:pt>
    <dgm:pt modelId="{F8118C6A-EDBF-4D4F-B41D-94B89E965797}" type="pres">
      <dgm:prSet presAssocID="{6028BD54-0D8B-4998-B136-316ACDB318C5}" presName="aNode" presStyleLbl="bgShp" presStyleIdx="0" presStyleCnt="3" custLinFactNeighborX="38" custLinFactNeighborY="-1632"/>
      <dgm:spPr/>
    </dgm:pt>
    <dgm:pt modelId="{C349DBEB-F3DB-4560-B481-7DC9744811E8}" type="pres">
      <dgm:prSet presAssocID="{6028BD54-0D8B-4998-B136-316ACDB318C5}" presName="textNode" presStyleLbl="bgShp" presStyleIdx="0" presStyleCnt="3"/>
      <dgm:spPr/>
    </dgm:pt>
    <dgm:pt modelId="{253EB1AA-2AC9-4CFF-9276-35FCD6348776}" type="pres">
      <dgm:prSet presAssocID="{6028BD54-0D8B-4998-B136-316ACDB318C5}" presName="compChildNode" presStyleCnt="0"/>
      <dgm:spPr/>
    </dgm:pt>
    <dgm:pt modelId="{45E69554-1715-44D8-A484-CE0CB6802848}" type="pres">
      <dgm:prSet presAssocID="{6028BD54-0D8B-4998-B136-316ACDB318C5}" presName="theInnerList" presStyleCnt="0"/>
      <dgm:spPr/>
    </dgm:pt>
    <dgm:pt modelId="{8F51B5BE-91DA-4E2C-B79E-11D816CADBB9}" type="pres">
      <dgm:prSet presAssocID="{2277E8F2-CE0E-40E9-885D-4F8086ED5ED4}" presName="childNode" presStyleLbl="node1" presStyleIdx="0" presStyleCnt="6" custScaleY="739657" custLinFactY="-116372" custLinFactNeighborX="1594" custLinFactNeighborY="-200000">
        <dgm:presLayoutVars>
          <dgm:bulletEnabled val="1"/>
        </dgm:presLayoutVars>
      </dgm:prSet>
      <dgm:spPr/>
    </dgm:pt>
    <dgm:pt modelId="{672B343E-5588-47ED-94D2-ED92CCB20502}" type="pres">
      <dgm:prSet presAssocID="{2277E8F2-CE0E-40E9-885D-4F8086ED5ED4}" presName="aSpace2" presStyleCnt="0"/>
      <dgm:spPr/>
    </dgm:pt>
    <dgm:pt modelId="{D4E9F951-AB81-45CB-B40D-CB71A731ECEF}" type="pres">
      <dgm:prSet presAssocID="{3AE88A80-81BA-4B9B-A23F-D6047D8ADB05}" presName="childNode" presStyleLbl="node1" presStyleIdx="1" presStyleCnt="6" custScaleY="334104" custLinFactNeighborX="-1112" custLinFactNeighborY="9324">
        <dgm:presLayoutVars>
          <dgm:bulletEnabled val="1"/>
        </dgm:presLayoutVars>
      </dgm:prSet>
      <dgm:spPr/>
    </dgm:pt>
    <dgm:pt modelId="{1067ECA0-16F8-4D52-88AA-72A3232A03BC}" type="pres">
      <dgm:prSet presAssocID="{6028BD54-0D8B-4998-B136-316ACDB318C5}" presName="aSpace" presStyleCnt="0"/>
      <dgm:spPr/>
    </dgm:pt>
    <dgm:pt modelId="{8EA726A0-8D1C-49AF-8615-528E7AF00661}" type="pres">
      <dgm:prSet presAssocID="{F94E7568-1BED-446C-A832-925AB28DB1DA}" presName="compNode" presStyleCnt="0"/>
      <dgm:spPr/>
    </dgm:pt>
    <dgm:pt modelId="{3B7C969A-7505-437E-B065-44DFDF4CD8CF}" type="pres">
      <dgm:prSet presAssocID="{F94E7568-1BED-446C-A832-925AB28DB1DA}" presName="aNode" presStyleLbl="bgShp" presStyleIdx="1" presStyleCnt="3" custLinFactNeighborX="38" custLinFactNeighborY="-1632"/>
      <dgm:spPr/>
    </dgm:pt>
    <dgm:pt modelId="{A877A81B-825D-4365-B3F0-7622B78BB03E}" type="pres">
      <dgm:prSet presAssocID="{F94E7568-1BED-446C-A832-925AB28DB1DA}" presName="textNode" presStyleLbl="bgShp" presStyleIdx="1" presStyleCnt="3"/>
      <dgm:spPr/>
    </dgm:pt>
    <dgm:pt modelId="{25E19B73-E227-4CAC-8BBE-D56468EBB9F8}" type="pres">
      <dgm:prSet presAssocID="{F94E7568-1BED-446C-A832-925AB28DB1DA}" presName="compChildNode" presStyleCnt="0"/>
      <dgm:spPr/>
    </dgm:pt>
    <dgm:pt modelId="{F2489286-BCCC-4F5A-8BE1-35D683AEA998}" type="pres">
      <dgm:prSet presAssocID="{F94E7568-1BED-446C-A832-925AB28DB1DA}" presName="theInnerList" presStyleCnt="0"/>
      <dgm:spPr/>
    </dgm:pt>
    <dgm:pt modelId="{6FF4BA7E-4552-4AA5-8D46-8154A00160A7}" type="pres">
      <dgm:prSet presAssocID="{E41783C8-14FE-4250-A331-B40E10A55F6B}" presName="childNode" presStyleLbl="node1" presStyleIdx="2" presStyleCnt="6" custScaleY="1064866" custLinFactY="-163589" custLinFactNeighborX="3421" custLinFactNeighborY="-200000">
        <dgm:presLayoutVars>
          <dgm:bulletEnabled val="1"/>
        </dgm:presLayoutVars>
      </dgm:prSet>
      <dgm:spPr/>
    </dgm:pt>
    <dgm:pt modelId="{CDAFA336-B2C0-424D-9DBE-FB0E43D55C27}" type="pres">
      <dgm:prSet presAssocID="{E41783C8-14FE-4250-A331-B40E10A55F6B}" presName="aSpace2" presStyleCnt="0"/>
      <dgm:spPr/>
    </dgm:pt>
    <dgm:pt modelId="{C459DDEB-D0A4-4125-92EC-8734BB8796CF}" type="pres">
      <dgm:prSet presAssocID="{15BE7D9F-A478-4158-BF78-5A9730B8312F}" presName="childNode" presStyleLbl="node1" presStyleIdx="3" presStyleCnt="6" custScaleY="473486" custLinFactNeighborX="48" custLinFactNeighborY="-35188">
        <dgm:presLayoutVars>
          <dgm:bulletEnabled val="1"/>
        </dgm:presLayoutVars>
      </dgm:prSet>
      <dgm:spPr/>
    </dgm:pt>
    <dgm:pt modelId="{2F9C8E5D-746A-4D6A-961E-06C65ECFFE24}" type="pres">
      <dgm:prSet presAssocID="{F94E7568-1BED-446C-A832-925AB28DB1DA}" presName="aSpace" presStyleCnt="0"/>
      <dgm:spPr/>
    </dgm:pt>
    <dgm:pt modelId="{1CB93F22-6CAB-469D-B7A7-3B17110F3BCC}" type="pres">
      <dgm:prSet presAssocID="{75B43BE9-4FD5-40A9-894A-992957CE475B}" presName="compNode" presStyleCnt="0"/>
      <dgm:spPr/>
    </dgm:pt>
    <dgm:pt modelId="{66A4D79A-B808-49BE-843D-EB2BE7BD96C6}" type="pres">
      <dgm:prSet presAssocID="{75B43BE9-4FD5-40A9-894A-992957CE475B}" presName="aNode" presStyleLbl="bgShp" presStyleIdx="2" presStyleCnt="3" custLinFactNeighborX="38" custLinFactNeighborY="1006"/>
      <dgm:spPr/>
    </dgm:pt>
    <dgm:pt modelId="{711614E0-E87E-4248-8A0C-DE87FDD8F181}" type="pres">
      <dgm:prSet presAssocID="{75B43BE9-4FD5-40A9-894A-992957CE475B}" presName="textNode" presStyleLbl="bgShp" presStyleIdx="2" presStyleCnt="3"/>
      <dgm:spPr/>
    </dgm:pt>
    <dgm:pt modelId="{3EB39F92-5DD0-42AC-9529-687EFB1188D7}" type="pres">
      <dgm:prSet presAssocID="{75B43BE9-4FD5-40A9-894A-992957CE475B}" presName="compChildNode" presStyleCnt="0"/>
      <dgm:spPr/>
    </dgm:pt>
    <dgm:pt modelId="{FC071CC7-E9A5-4A39-8FEB-A10C380CB8F5}" type="pres">
      <dgm:prSet presAssocID="{75B43BE9-4FD5-40A9-894A-992957CE475B}" presName="theInnerList" presStyleCnt="0"/>
      <dgm:spPr/>
    </dgm:pt>
    <dgm:pt modelId="{ED179E79-9DE7-459B-8F05-1EF941F19EA4}" type="pres">
      <dgm:prSet presAssocID="{F1E96E0C-4BC1-4498-8D80-AA9123E3B3F9}" presName="childNode" presStyleLbl="node1" presStyleIdx="4" presStyleCnt="6" custScaleY="2000000" custLinFactY="-296614" custLinFactNeighborX="-725" custLinFactNeighborY="-300000">
        <dgm:presLayoutVars>
          <dgm:bulletEnabled val="1"/>
        </dgm:presLayoutVars>
      </dgm:prSet>
      <dgm:spPr/>
    </dgm:pt>
    <dgm:pt modelId="{41E756CC-EDFF-4308-894D-8414E6CBA44A}" type="pres">
      <dgm:prSet presAssocID="{F1E96E0C-4BC1-4498-8D80-AA9123E3B3F9}" presName="aSpace2" presStyleCnt="0"/>
      <dgm:spPr/>
    </dgm:pt>
    <dgm:pt modelId="{6C9737F4-7247-4FF8-8736-F5E91967678C}" type="pres">
      <dgm:prSet presAssocID="{B60FB31C-6E52-4DB4-9792-4CEEE246DB5D}" presName="childNode" presStyleLbl="node1" presStyleIdx="5" presStyleCnt="6" custScaleY="773269" custLinFactNeighborX="48" custLinFactNeighborY="-35188">
        <dgm:presLayoutVars>
          <dgm:bulletEnabled val="1"/>
        </dgm:presLayoutVars>
      </dgm:prSet>
      <dgm:spPr/>
    </dgm:pt>
  </dgm:ptLst>
  <dgm:cxnLst>
    <dgm:cxn modelId="{7B0D8F06-FE52-481F-93C0-B4A4749599D3}" type="presOf" srcId="{75B43BE9-4FD5-40A9-894A-992957CE475B}" destId="{711614E0-E87E-4248-8A0C-DE87FDD8F181}" srcOrd="1" destOrd="0" presId="urn:microsoft.com/office/officeart/2005/8/layout/lProcess2"/>
    <dgm:cxn modelId="{FD526E10-9C6C-45EC-86A3-01722568B8D0}" type="presOf" srcId="{B60FB31C-6E52-4DB4-9792-4CEEE246DB5D}" destId="{6C9737F4-7247-4FF8-8736-F5E91967678C}" srcOrd="0" destOrd="0" presId="urn:microsoft.com/office/officeart/2005/8/layout/lProcess2"/>
    <dgm:cxn modelId="{95AF0713-9237-4A7D-AFED-F8DEAC0F250A}" type="presOf" srcId="{A5034886-6578-4BAC-BBC6-6FA7DBC9413A}" destId="{8929E0C8-3046-4A1C-A9A4-41864FE0FA7E}" srcOrd="0" destOrd="0" presId="urn:microsoft.com/office/officeart/2005/8/layout/lProcess2"/>
    <dgm:cxn modelId="{8631411F-5F58-41D8-8772-A4DF81C5D637}" srcId="{A5034886-6578-4BAC-BBC6-6FA7DBC9413A}" destId="{F94E7568-1BED-446C-A832-925AB28DB1DA}" srcOrd="1" destOrd="0" parTransId="{49503422-141F-43EB-96B0-D2974CC4D091}" sibTransId="{6A221906-DEB1-4A4E-84B0-207D8D9A64F0}"/>
    <dgm:cxn modelId="{5F18E024-7830-44CE-B677-B6C42C0B1D35}" type="presOf" srcId="{E41783C8-14FE-4250-A331-B40E10A55F6B}" destId="{6FF4BA7E-4552-4AA5-8D46-8154A00160A7}" srcOrd="0" destOrd="0" presId="urn:microsoft.com/office/officeart/2005/8/layout/lProcess2"/>
    <dgm:cxn modelId="{E4813837-18BF-4D9D-9CB1-5967E319E6C8}" type="presOf" srcId="{3AE88A80-81BA-4B9B-A23F-D6047D8ADB05}" destId="{D4E9F951-AB81-45CB-B40D-CB71A731ECEF}" srcOrd="0" destOrd="0" presId="urn:microsoft.com/office/officeart/2005/8/layout/lProcess2"/>
    <dgm:cxn modelId="{40E19160-1A9B-479B-8227-AD1037B488E5}" type="presOf" srcId="{15BE7D9F-A478-4158-BF78-5A9730B8312F}" destId="{C459DDEB-D0A4-4125-92EC-8734BB8796CF}" srcOrd="0" destOrd="0" presId="urn:microsoft.com/office/officeart/2005/8/layout/lProcess2"/>
    <dgm:cxn modelId="{D9058F68-4821-44BF-BE0E-2478E0C1B82B}" srcId="{F94E7568-1BED-446C-A832-925AB28DB1DA}" destId="{E41783C8-14FE-4250-A331-B40E10A55F6B}" srcOrd="0" destOrd="0" parTransId="{CBB84618-17AE-4417-9D9A-2CD4CC1A98F5}" sibTransId="{898EFEFC-1A8A-4410-943D-7631B6244FFB}"/>
    <dgm:cxn modelId="{A197834F-C99D-4133-8E9A-73822E2C0322}" type="presOf" srcId="{2277E8F2-CE0E-40E9-885D-4F8086ED5ED4}" destId="{8F51B5BE-91DA-4E2C-B79E-11D816CADBB9}" srcOrd="0" destOrd="0" presId="urn:microsoft.com/office/officeart/2005/8/layout/lProcess2"/>
    <dgm:cxn modelId="{483F7670-A8D5-4631-A3A5-CE70988B28E3}" srcId="{6028BD54-0D8B-4998-B136-316ACDB318C5}" destId="{2277E8F2-CE0E-40E9-885D-4F8086ED5ED4}" srcOrd="0" destOrd="0" parTransId="{FA22B71B-685B-481A-A9E8-3E4BAAF44AB7}" sibTransId="{FB7E4E11-4762-44BB-875C-6C7D5418899A}"/>
    <dgm:cxn modelId="{74B9047F-DFE9-4C34-B505-B8882EF4550C}" type="presOf" srcId="{6028BD54-0D8B-4998-B136-316ACDB318C5}" destId="{C349DBEB-F3DB-4560-B481-7DC9744811E8}" srcOrd="1" destOrd="0" presId="urn:microsoft.com/office/officeart/2005/8/layout/lProcess2"/>
    <dgm:cxn modelId="{E4DD098E-FC0C-4BDF-A925-4B79FD8DC188}" srcId="{A5034886-6578-4BAC-BBC6-6FA7DBC9413A}" destId="{6028BD54-0D8B-4998-B136-316ACDB318C5}" srcOrd="0" destOrd="0" parTransId="{292F105C-1D85-4193-9DAD-51F50FDB3B5B}" sibTransId="{D549DC61-188C-4A69-BBD1-EDF3CB732CD5}"/>
    <dgm:cxn modelId="{7376D297-4C00-4EF6-8046-A68E995383D6}" srcId="{75B43BE9-4FD5-40A9-894A-992957CE475B}" destId="{F1E96E0C-4BC1-4498-8D80-AA9123E3B3F9}" srcOrd="0" destOrd="0" parTransId="{8B77A332-B9A3-4C7B-AE75-5521C43B184A}" sibTransId="{16AAF19A-89CC-40A2-88A3-AF4FF333770B}"/>
    <dgm:cxn modelId="{B1F3FE9C-2210-48B5-8014-FFCD4E092F51}" type="presOf" srcId="{6028BD54-0D8B-4998-B136-316ACDB318C5}" destId="{F8118C6A-EDBF-4D4F-B41D-94B89E965797}" srcOrd="0" destOrd="0" presId="urn:microsoft.com/office/officeart/2005/8/layout/lProcess2"/>
    <dgm:cxn modelId="{FF05BAAF-CFFC-4B1F-B43E-6AAFFD93B765}" type="presOf" srcId="{F94E7568-1BED-446C-A832-925AB28DB1DA}" destId="{A877A81B-825D-4365-B3F0-7622B78BB03E}" srcOrd="1" destOrd="0" presId="urn:microsoft.com/office/officeart/2005/8/layout/lProcess2"/>
    <dgm:cxn modelId="{F9206EBD-B0FE-4563-B1BB-A3808CEB7031}" type="presOf" srcId="{F94E7568-1BED-446C-A832-925AB28DB1DA}" destId="{3B7C969A-7505-437E-B065-44DFDF4CD8CF}" srcOrd="0" destOrd="0" presId="urn:microsoft.com/office/officeart/2005/8/layout/lProcess2"/>
    <dgm:cxn modelId="{6DE91CC8-26B1-4D92-B7E0-1A9F7C8BF7A3}" srcId="{75B43BE9-4FD5-40A9-894A-992957CE475B}" destId="{B60FB31C-6E52-4DB4-9792-4CEEE246DB5D}" srcOrd="1" destOrd="0" parTransId="{6372FF02-B58A-402C-8A37-B4329B3948CB}" sibTransId="{94137EA1-E36C-4C0C-AC4C-61C573E103A1}"/>
    <dgm:cxn modelId="{D388F0CA-B1F6-4536-8B4D-EF0D4E65388B}" type="presOf" srcId="{F1E96E0C-4BC1-4498-8D80-AA9123E3B3F9}" destId="{ED179E79-9DE7-459B-8F05-1EF941F19EA4}" srcOrd="0" destOrd="0" presId="urn:microsoft.com/office/officeart/2005/8/layout/lProcess2"/>
    <dgm:cxn modelId="{52D3FCCA-BDF5-4799-9F24-BA68F9C49D94}" srcId="{A5034886-6578-4BAC-BBC6-6FA7DBC9413A}" destId="{75B43BE9-4FD5-40A9-894A-992957CE475B}" srcOrd="2" destOrd="0" parTransId="{C2D37328-8204-4578-99A2-517060799D17}" sibTransId="{2DC2A4D2-361B-4B16-AA25-7951D40458B8}"/>
    <dgm:cxn modelId="{B8C532D1-09EC-4DD4-8BA8-2D55409E0D66}" srcId="{F94E7568-1BED-446C-A832-925AB28DB1DA}" destId="{15BE7D9F-A478-4158-BF78-5A9730B8312F}" srcOrd="1" destOrd="0" parTransId="{9D2DF7EC-BE34-4D1B-9F2E-58F4FBF95DE2}" sibTransId="{1BDD13E2-0ABF-45C0-B770-A44CB18B8467}"/>
    <dgm:cxn modelId="{0A54E0FA-D512-45B8-8484-6F8030B9A9CB}" type="presOf" srcId="{75B43BE9-4FD5-40A9-894A-992957CE475B}" destId="{66A4D79A-B808-49BE-843D-EB2BE7BD96C6}" srcOrd="0" destOrd="0" presId="urn:microsoft.com/office/officeart/2005/8/layout/lProcess2"/>
    <dgm:cxn modelId="{FADBC5FB-7964-4301-A26B-B6C6D68154F8}" srcId="{6028BD54-0D8B-4998-B136-316ACDB318C5}" destId="{3AE88A80-81BA-4B9B-A23F-D6047D8ADB05}" srcOrd="1" destOrd="0" parTransId="{A90AF290-F41E-4490-A908-6429CFFB31A9}" sibTransId="{90B31EBF-3D7D-4148-B2F7-2A336A09AE82}"/>
    <dgm:cxn modelId="{4EC6A411-5D55-47AB-B51C-40153DB3B2D1}" type="presParOf" srcId="{8929E0C8-3046-4A1C-A9A4-41864FE0FA7E}" destId="{55455B30-A7C1-4568-9A05-68CD5AF5EE8E}" srcOrd="0" destOrd="0" presId="urn:microsoft.com/office/officeart/2005/8/layout/lProcess2"/>
    <dgm:cxn modelId="{A9B2F706-9CCC-46F4-A5F6-0DE4F8D7CE36}" type="presParOf" srcId="{55455B30-A7C1-4568-9A05-68CD5AF5EE8E}" destId="{F8118C6A-EDBF-4D4F-B41D-94B89E965797}" srcOrd="0" destOrd="0" presId="urn:microsoft.com/office/officeart/2005/8/layout/lProcess2"/>
    <dgm:cxn modelId="{7BAE36EC-4341-41E8-8F72-FD01E4E33910}" type="presParOf" srcId="{55455B30-A7C1-4568-9A05-68CD5AF5EE8E}" destId="{C349DBEB-F3DB-4560-B481-7DC9744811E8}" srcOrd="1" destOrd="0" presId="urn:microsoft.com/office/officeart/2005/8/layout/lProcess2"/>
    <dgm:cxn modelId="{DDF7A784-AAD9-4B58-8C5C-A08AC78166B6}" type="presParOf" srcId="{55455B30-A7C1-4568-9A05-68CD5AF5EE8E}" destId="{253EB1AA-2AC9-4CFF-9276-35FCD6348776}" srcOrd="2" destOrd="0" presId="urn:microsoft.com/office/officeart/2005/8/layout/lProcess2"/>
    <dgm:cxn modelId="{20580E85-3C02-4732-955C-35AC78408360}" type="presParOf" srcId="{253EB1AA-2AC9-4CFF-9276-35FCD6348776}" destId="{45E69554-1715-44D8-A484-CE0CB6802848}" srcOrd="0" destOrd="0" presId="urn:microsoft.com/office/officeart/2005/8/layout/lProcess2"/>
    <dgm:cxn modelId="{BC7E567C-2313-4A39-AB53-320BB93AACF4}" type="presParOf" srcId="{45E69554-1715-44D8-A484-CE0CB6802848}" destId="{8F51B5BE-91DA-4E2C-B79E-11D816CADBB9}" srcOrd="0" destOrd="0" presId="urn:microsoft.com/office/officeart/2005/8/layout/lProcess2"/>
    <dgm:cxn modelId="{D431839E-5870-4FF8-BD75-DD201831B950}" type="presParOf" srcId="{45E69554-1715-44D8-A484-CE0CB6802848}" destId="{672B343E-5588-47ED-94D2-ED92CCB20502}" srcOrd="1" destOrd="0" presId="urn:microsoft.com/office/officeart/2005/8/layout/lProcess2"/>
    <dgm:cxn modelId="{E61B049F-3581-461B-B512-107EFC65CDCF}" type="presParOf" srcId="{45E69554-1715-44D8-A484-CE0CB6802848}" destId="{D4E9F951-AB81-45CB-B40D-CB71A731ECEF}" srcOrd="2" destOrd="0" presId="urn:microsoft.com/office/officeart/2005/8/layout/lProcess2"/>
    <dgm:cxn modelId="{8748EFD1-72EE-4517-B24F-EF829E3DFAAD}" type="presParOf" srcId="{8929E0C8-3046-4A1C-A9A4-41864FE0FA7E}" destId="{1067ECA0-16F8-4D52-88AA-72A3232A03BC}" srcOrd="1" destOrd="0" presId="urn:microsoft.com/office/officeart/2005/8/layout/lProcess2"/>
    <dgm:cxn modelId="{CC06CBAF-B73A-4CF5-9CC3-6575366072AB}" type="presParOf" srcId="{8929E0C8-3046-4A1C-A9A4-41864FE0FA7E}" destId="{8EA726A0-8D1C-49AF-8615-528E7AF00661}" srcOrd="2" destOrd="0" presId="urn:microsoft.com/office/officeart/2005/8/layout/lProcess2"/>
    <dgm:cxn modelId="{19A7628E-A24F-4B1E-9BF1-5EC7EB67EF81}" type="presParOf" srcId="{8EA726A0-8D1C-49AF-8615-528E7AF00661}" destId="{3B7C969A-7505-437E-B065-44DFDF4CD8CF}" srcOrd="0" destOrd="0" presId="urn:microsoft.com/office/officeart/2005/8/layout/lProcess2"/>
    <dgm:cxn modelId="{9D52CAAD-A952-4715-9F64-81C772445884}" type="presParOf" srcId="{8EA726A0-8D1C-49AF-8615-528E7AF00661}" destId="{A877A81B-825D-4365-B3F0-7622B78BB03E}" srcOrd="1" destOrd="0" presId="urn:microsoft.com/office/officeart/2005/8/layout/lProcess2"/>
    <dgm:cxn modelId="{1A07684D-19EE-476C-99C1-8A7C4D27C97A}" type="presParOf" srcId="{8EA726A0-8D1C-49AF-8615-528E7AF00661}" destId="{25E19B73-E227-4CAC-8BBE-D56468EBB9F8}" srcOrd="2" destOrd="0" presId="urn:microsoft.com/office/officeart/2005/8/layout/lProcess2"/>
    <dgm:cxn modelId="{573770A8-5F87-4568-BF45-E9E17EB5675E}" type="presParOf" srcId="{25E19B73-E227-4CAC-8BBE-D56468EBB9F8}" destId="{F2489286-BCCC-4F5A-8BE1-35D683AEA998}" srcOrd="0" destOrd="0" presId="urn:microsoft.com/office/officeart/2005/8/layout/lProcess2"/>
    <dgm:cxn modelId="{76A4DBC9-EA05-4A3F-99E2-5401DB0278B4}" type="presParOf" srcId="{F2489286-BCCC-4F5A-8BE1-35D683AEA998}" destId="{6FF4BA7E-4552-4AA5-8D46-8154A00160A7}" srcOrd="0" destOrd="0" presId="urn:microsoft.com/office/officeart/2005/8/layout/lProcess2"/>
    <dgm:cxn modelId="{7C308DED-354E-498C-88D5-A009EDBE727E}" type="presParOf" srcId="{F2489286-BCCC-4F5A-8BE1-35D683AEA998}" destId="{CDAFA336-B2C0-424D-9DBE-FB0E43D55C27}" srcOrd="1" destOrd="0" presId="urn:microsoft.com/office/officeart/2005/8/layout/lProcess2"/>
    <dgm:cxn modelId="{6382E709-8C6F-42B1-A138-C381729FC5AD}" type="presParOf" srcId="{F2489286-BCCC-4F5A-8BE1-35D683AEA998}" destId="{C459DDEB-D0A4-4125-92EC-8734BB8796CF}" srcOrd="2" destOrd="0" presId="urn:microsoft.com/office/officeart/2005/8/layout/lProcess2"/>
    <dgm:cxn modelId="{99F7EDAC-81A9-42C6-A62F-7BA925FCB2F7}" type="presParOf" srcId="{8929E0C8-3046-4A1C-A9A4-41864FE0FA7E}" destId="{2F9C8E5D-746A-4D6A-961E-06C65ECFFE24}" srcOrd="3" destOrd="0" presId="urn:microsoft.com/office/officeart/2005/8/layout/lProcess2"/>
    <dgm:cxn modelId="{FB3DC229-B28E-4824-B7F3-3B064E09AC9F}" type="presParOf" srcId="{8929E0C8-3046-4A1C-A9A4-41864FE0FA7E}" destId="{1CB93F22-6CAB-469D-B7A7-3B17110F3BCC}" srcOrd="4" destOrd="0" presId="urn:microsoft.com/office/officeart/2005/8/layout/lProcess2"/>
    <dgm:cxn modelId="{6BCFC3C8-E100-4040-9C42-648321997123}" type="presParOf" srcId="{1CB93F22-6CAB-469D-B7A7-3B17110F3BCC}" destId="{66A4D79A-B808-49BE-843D-EB2BE7BD96C6}" srcOrd="0" destOrd="0" presId="urn:microsoft.com/office/officeart/2005/8/layout/lProcess2"/>
    <dgm:cxn modelId="{C4CCEAD7-AEC1-48C9-963F-F20BDD2874BF}" type="presParOf" srcId="{1CB93F22-6CAB-469D-B7A7-3B17110F3BCC}" destId="{711614E0-E87E-4248-8A0C-DE87FDD8F181}" srcOrd="1" destOrd="0" presId="urn:microsoft.com/office/officeart/2005/8/layout/lProcess2"/>
    <dgm:cxn modelId="{5B22996E-08B6-45A6-98B5-EB12B52E6F89}" type="presParOf" srcId="{1CB93F22-6CAB-469D-B7A7-3B17110F3BCC}" destId="{3EB39F92-5DD0-42AC-9529-687EFB1188D7}" srcOrd="2" destOrd="0" presId="urn:microsoft.com/office/officeart/2005/8/layout/lProcess2"/>
    <dgm:cxn modelId="{C537762F-87AC-464B-AAA6-F32BC3B49D99}" type="presParOf" srcId="{3EB39F92-5DD0-42AC-9529-687EFB1188D7}" destId="{FC071CC7-E9A5-4A39-8FEB-A10C380CB8F5}" srcOrd="0" destOrd="0" presId="urn:microsoft.com/office/officeart/2005/8/layout/lProcess2"/>
    <dgm:cxn modelId="{F34F1DE0-3E8A-40B8-9189-D73587AEC589}" type="presParOf" srcId="{FC071CC7-E9A5-4A39-8FEB-A10C380CB8F5}" destId="{ED179E79-9DE7-459B-8F05-1EF941F19EA4}" srcOrd="0" destOrd="0" presId="urn:microsoft.com/office/officeart/2005/8/layout/lProcess2"/>
    <dgm:cxn modelId="{A2B4D6E2-336A-4D8B-96EF-14F15D0420E4}" type="presParOf" srcId="{FC071CC7-E9A5-4A39-8FEB-A10C380CB8F5}" destId="{41E756CC-EDFF-4308-894D-8414E6CBA44A}" srcOrd="1" destOrd="0" presId="urn:microsoft.com/office/officeart/2005/8/layout/lProcess2"/>
    <dgm:cxn modelId="{A545F706-B9FF-40ED-A91F-18484512C677}" type="presParOf" srcId="{FC071CC7-E9A5-4A39-8FEB-A10C380CB8F5}" destId="{6C9737F4-7247-4FF8-8736-F5E91967678C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118C6A-EDBF-4D4F-B41D-94B89E965797}">
      <dsp:nvSpPr>
        <dsp:cNvPr id="0" name=""/>
        <dsp:cNvSpPr/>
      </dsp:nvSpPr>
      <dsp:spPr>
        <a:xfrm>
          <a:off x="2599" y="0"/>
          <a:ext cx="3400193" cy="5224902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  <a:latin typeface="Calibri Light" panose="020F0302020204030204"/>
            </a:rPr>
            <a:t>Partner A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2599" y="0"/>
        <a:ext cx="3400193" cy="1567470"/>
      </dsp:txXfrm>
    </dsp:sp>
    <dsp:sp modelId="{8F51B5BE-91DA-4E2C-B79E-11D816CADBB9}">
      <dsp:nvSpPr>
        <dsp:cNvPr id="0" name=""/>
        <dsp:cNvSpPr/>
      </dsp:nvSpPr>
      <dsp:spPr>
        <a:xfrm>
          <a:off x="384686" y="1109080"/>
          <a:ext cx="2720155" cy="230594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</a:rPr>
            <a:t>Program Elements</a:t>
          </a:r>
          <a:endParaRPr lang="en-US" sz="2400" kern="1200" dirty="0">
            <a:solidFill>
              <a:schemeClr val="tx1"/>
            </a:solidFill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400" kern="1200" dirty="0">
              <a:solidFill>
                <a:schemeClr val="tx1"/>
              </a:solidFill>
            </a:rPr>
            <a:t>• </a:t>
          </a:r>
          <a:r>
            <a:rPr lang="en-US" sz="2200" kern="1200" dirty="0">
              <a:solidFill>
                <a:schemeClr val="tx1"/>
              </a:solidFill>
            </a:rPr>
            <a:t>EPH &amp; Climate Change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200" kern="1200" dirty="0">
              <a:solidFill>
                <a:schemeClr val="tx1"/>
              </a:solidFill>
            </a:rPr>
            <a:t>• Commercial Tobacco Prevention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200" kern="1200" dirty="0">
              <a:solidFill>
                <a:schemeClr val="tx1"/>
              </a:solidFill>
            </a:rPr>
            <a:t>• Domestic Wells</a:t>
          </a:r>
        </a:p>
      </dsp:txBody>
      <dsp:txXfrm>
        <a:off x="452225" y="1176619"/>
        <a:ext cx="2585077" cy="2170871"/>
      </dsp:txXfrm>
    </dsp:sp>
    <dsp:sp modelId="{D4E9F951-AB81-45CB-B40D-CB71A731ECEF}">
      <dsp:nvSpPr>
        <dsp:cNvPr id="0" name=""/>
        <dsp:cNvSpPr/>
      </dsp:nvSpPr>
      <dsp:spPr>
        <a:xfrm>
          <a:off x="311079" y="3926191"/>
          <a:ext cx="2720155" cy="104160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</a:rPr>
            <a:t>3 budgets</a:t>
          </a:r>
          <a:endParaRPr lang="en-US" sz="2400" b="0" kern="1200" dirty="0">
            <a:solidFill>
              <a:schemeClr val="tx1"/>
            </a:solidFill>
          </a:endParaRPr>
        </a:p>
      </dsp:txBody>
      <dsp:txXfrm>
        <a:off x="341586" y="3956698"/>
        <a:ext cx="2659141" cy="980586"/>
      </dsp:txXfrm>
    </dsp:sp>
    <dsp:sp modelId="{3B7C969A-7505-437E-B065-44DFDF4CD8CF}">
      <dsp:nvSpPr>
        <dsp:cNvPr id="0" name=""/>
        <dsp:cNvSpPr/>
      </dsp:nvSpPr>
      <dsp:spPr>
        <a:xfrm>
          <a:off x="3657808" y="0"/>
          <a:ext cx="3400193" cy="5224902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  <a:latin typeface="Calibri Light" panose="020F0302020204030204"/>
            </a:rPr>
            <a:t>Partner B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3657808" y="0"/>
        <a:ext cx="3400193" cy="1567470"/>
      </dsp:txXfrm>
    </dsp:sp>
    <dsp:sp modelId="{6FF4BA7E-4552-4AA5-8D46-8154A00160A7}">
      <dsp:nvSpPr>
        <dsp:cNvPr id="0" name=""/>
        <dsp:cNvSpPr/>
      </dsp:nvSpPr>
      <dsp:spPr>
        <a:xfrm>
          <a:off x="4089591" y="1143625"/>
          <a:ext cx="2720155" cy="232652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</a:rPr>
            <a:t>Program Elements</a:t>
          </a:r>
          <a:endParaRPr lang="en-US" sz="2400" b="0" kern="1200" dirty="0">
            <a:solidFill>
              <a:schemeClr val="tx1"/>
            </a:solidFill>
          </a:endParaRPr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 dirty="0">
              <a:solidFill>
                <a:schemeClr val="tx1"/>
              </a:solidFill>
            </a:rPr>
            <a:t>• Infrastructure</a:t>
          </a:r>
          <a:r>
            <a:rPr lang="en-US" sz="2400" b="0" kern="1200" dirty="0">
              <a:solidFill>
                <a:schemeClr val="tx1"/>
              </a:solidFill>
              <a:latin typeface="Calibri Light" panose="020F0302020204030204"/>
            </a:rPr>
            <a:t> </a:t>
          </a:r>
          <a:endParaRPr lang="en-US" sz="2400" kern="1200" dirty="0">
            <a:solidFill>
              <a:schemeClr val="tx1"/>
            </a:solidFill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/>
              </a:solidFill>
            </a:rPr>
            <a:t>• Adolescent &amp; School Health</a:t>
          </a:r>
        </a:p>
      </dsp:txBody>
      <dsp:txXfrm>
        <a:off x="4157732" y="1211766"/>
        <a:ext cx="2583873" cy="2190239"/>
      </dsp:txXfrm>
    </dsp:sp>
    <dsp:sp modelId="{C459DDEB-D0A4-4125-92EC-8734BB8796CF}">
      <dsp:nvSpPr>
        <dsp:cNvPr id="0" name=""/>
        <dsp:cNvSpPr/>
      </dsp:nvSpPr>
      <dsp:spPr>
        <a:xfrm>
          <a:off x="3997841" y="3916566"/>
          <a:ext cx="2720155" cy="10344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</a:rPr>
            <a:t>2 budgets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4028140" y="3946865"/>
        <a:ext cx="2659557" cy="973875"/>
      </dsp:txXfrm>
    </dsp:sp>
    <dsp:sp modelId="{66A4D79A-B808-49BE-843D-EB2BE7BD96C6}">
      <dsp:nvSpPr>
        <dsp:cNvPr id="0" name=""/>
        <dsp:cNvSpPr/>
      </dsp:nvSpPr>
      <dsp:spPr>
        <a:xfrm>
          <a:off x="7313016" y="0"/>
          <a:ext cx="3400193" cy="5224902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  <a:latin typeface="Calibri Light" panose="020F0302020204030204"/>
            </a:rPr>
            <a:t>Partner C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7313016" y="0"/>
        <a:ext cx="3400193" cy="1567470"/>
      </dsp:txXfrm>
    </dsp:sp>
    <dsp:sp modelId="{ED179E79-9DE7-459B-8F05-1EF941F19EA4}">
      <dsp:nvSpPr>
        <dsp:cNvPr id="0" name=""/>
        <dsp:cNvSpPr/>
      </dsp:nvSpPr>
      <dsp:spPr>
        <a:xfrm>
          <a:off x="7632022" y="1151913"/>
          <a:ext cx="2720155" cy="243354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</a:rPr>
            <a:t>Program Elements</a:t>
          </a:r>
          <a:endParaRPr lang="en-US" sz="2400" b="0" kern="1200" dirty="0">
            <a:solidFill>
              <a:schemeClr val="tx1"/>
            </a:solidFill>
          </a:endParaRPr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 dirty="0">
              <a:solidFill>
                <a:schemeClr val="tx1"/>
              </a:solidFill>
            </a:rPr>
            <a:t>• </a:t>
          </a:r>
          <a:r>
            <a:rPr lang="en-US" sz="2400" kern="1200" dirty="0">
              <a:solidFill>
                <a:schemeClr val="tx1"/>
              </a:solidFill>
              <a:latin typeface="Calibri Light" panose="020F0302020204030204"/>
            </a:rPr>
            <a:t>Communicable Disease Prevention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7703298" y="1223189"/>
        <a:ext cx="2577603" cy="2290994"/>
      </dsp:txXfrm>
    </dsp:sp>
    <dsp:sp modelId="{6C9737F4-7247-4FF8-8736-F5E91967678C}">
      <dsp:nvSpPr>
        <dsp:cNvPr id="0" name=""/>
        <dsp:cNvSpPr/>
      </dsp:nvSpPr>
      <dsp:spPr>
        <a:xfrm>
          <a:off x="7653049" y="4014663"/>
          <a:ext cx="2720155" cy="94089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</a:rPr>
            <a:t>1 budget</a:t>
          </a:r>
          <a:endParaRPr lang="en-US" sz="2400" b="0" kern="1200" dirty="0">
            <a:solidFill>
              <a:schemeClr val="tx1"/>
            </a:solidFill>
          </a:endParaRPr>
        </a:p>
      </dsp:txBody>
      <dsp:txXfrm>
        <a:off x="7680607" y="4042221"/>
        <a:ext cx="2665039" cy="8857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5CC506-816D-4B4D-A905-EF1658CCDF51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35DA5E-C597-4954-87EE-1E4DE0E0F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802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659C7E-B02F-42FF-A2A6-F6307FEEB38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114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auto" latinLnBrk="0" hangingPunct="0">
              <a:lnSpc>
                <a:spcPct val="170000"/>
              </a:lnSpc>
              <a:spcBef>
                <a:spcPct val="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None/>
              <a:tabLst/>
              <a:defRPr/>
            </a:pPr>
            <a:r>
              <a:rPr lang="en-US" sz="9600">
                <a:solidFill>
                  <a:srgbClr val="000000"/>
                </a:solidFill>
                <a:effectLst/>
                <a:latin typeface="Arial"/>
                <a:cs typeface="Arial"/>
              </a:rPr>
              <a:t>CET1</a:t>
            </a:r>
          </a:p>
          <a:p>
            <a:pPr marL="0" marR="0" lvl="0" indent="0" algn="l" defTabSz="914400" rtl="0" eaLnBrk="0" fontAlgn="auto" latinLnBrk="0" hangingPunct="0">
              <a:lnSpc>
                <a:spcPct val="170000"/>
              </a:lnSpc>
              <a:spcBef>
                <a:spcPct val="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None/>
              <a:tabLst/>
              <a:defRPr/>
            </a:pPr>
            <a:endParaRPr lang="en-US" sz="9600">
              <a:solidFill>
                <a:srgbClr val="000000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0" fontAlgn="auto" latinLnBrk="0" hangingPunct="0">
              <a:lnSpc>
                <a:spcPct val="170000"/>
              </a:lnSpc>
              <a:spcBef>
                <a:spcPct val="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•"/>
              <a:tabLst/>
              <a:defRPr/>
            </a:pPr>
            <a:r>
              <a:rPr lang="en-US" sz="9600">
                <a:solidFill>
                  <a:srgbClr val="000000"/>
                </a:solidFill>
                <a:effectLst/>
                <a:latin typeface="Arial"/>
                <a:cs typeface="Arial"/>
              </a:rPr>
              <a:t>Closed captioning is available-the links will be dropped in the chat</a:t>
            </a:r>
          </a:p>
          <a:p>
            <a:pPr marL="171450" marR="0" lvl="0" indent="-171450" algn="l" defTabSz="914400" rtl="0" eaLnBrk="0" fontAlgn="auto" latinLnBrk="0" hangingPunct="0">
              <a:lnSpc>
                <a:spcPct val="170000"/>
              </a:lnSpc>
              <a:spcBef>
                <a:spcPct val="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•"/>
              <a:tabLst/>
              <a:defRPr/>
            </a:pPr>
            <a:r>
              <a:rPr lang="en-US" sz="9600">
                <a:solidFill>
                  <a:srgbClr val="000000"/>
                </a:solidFill>
                <a:effectLst/>
                <a:latin typeface="Arial"/>
                <a:cs typeface="Arial"/>
              </a:rPr>
              <a:t>This webinar will be recorded</a:t>
            </a:r>
          </a:p>
          <a:p>
            <a:pPr marL="171450" marR="0" lvl="0" indent="-171450" algn="l" defTabSz="914400" rtl="0" eaLnBrk="0" fontAlgn="auto" latinLnBrk="0" hangingPunct="0">
              <a:lnSpc>
                <a:spcPct val="170000"/>
              </a:lnSpc>
              <a:spcBef>
                <a:spcPct val="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•"/>
              <a:tabLst/>
              <a:defRPr/>
            </a:pPr>
            <a:r>
              <a:rPr lang="en-US" sz="9600">
                <a:solidFill>
                  <a:srgbClr val="000000"/>
                </a:solidFill>
                <a:effectLst/>
                <a:latin typeface="Arial"/>
                <a:cs typeface="Arial"/>
              </a:rPr>
              <a:t>We are hosting multiple of these webinars and Technical Assistance sessions to assist with application questions</a:t>
            </a:r>
          </a:p>
          <a:p>
            <a:pPr marL="171450" marR="0" lvl="0" indent="-171450" algn="l" defTabSz="914400" rtl="0" eaLnBrk="0" fontAlgn="auto" latinLnBrk="0" hangingPunct="0">
              <a:lnSpc>
                <a:spcPct val="170000"/>
              </a:lnSpc>
              <a:spcBef>
                <a:spcPct val="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•"/>
              <a:tabLst/>
              <a:defRPr/>
            </a:pPr>
            <a:r>
              <a:rPr lang="en-US" sz="9600">
                <a:solidFill>
                  <a:srgbClr val="000000"/>
                </a:solidFill>
                <a:effectLst/>
                <a:latin typeface="Arial"/>
                <a:cs typeface="Arial"/>
              </a:rPr>
              <a:t>Questions will be answered at the end of the presentation, or in a follow up email. Feel free to drop questions in the chat</a:t>
            </a:r>
          </a:p>
          <a:p>
            <a:pPr marL="171450" marR="0" lvl="0" indent="-171450" algn="l" defTabSz="914400" rtl="0" eaLnBrk="0" fontAlgn="auto" latinLnBrk="0" hangingPunct="0">
              <a:lnSpc>
                <a:spcPct val="170000"/>
              </a:lnSpc>
              <a:spcBef>
                <a:spcPct val="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•"/>
              <a:tabLst/>
              <a:defRPr/>
            </a:pPr>
            <a:r>
              <a:rPr lang="en-US" sz="9600">
                <a:solidFill>
                  <a:srgbClr val="000000"/>
                </a:solidFill>
                <a:effectLst/>
                <a:latin typeface="Arial"/>
                <a:cs typeface="Arial"/>
              </a:rPr>
              <a:t>This funding is for new applicants, currently funded Public Health Equity Grantees do not need to re-apply</a:t>
            </a:r>
          </a:p>
          <a:p>
            <a:pPr marL="171450" marR="0" lvl="0" indent="-171450" algn="l" defTabSz="914400" rtl="0" eaLnBrk="0" fontAlgn="auto" latinLnBrk="0" hangingPunct="0">
              <a:lnSpc>
                <a:spcPct val="170000"/>
              </a:lnSpc>
              <a:spcBef>
                <a:spcPct val="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•"/>
              <a:tabLst/>
              <a:defRPr/>
            </a:pPr>
            <a:r>
              <a:rPr lang="en-US" sz="9600">
                <a:solidFill>
                  <a:srgbClr val="000000"/>
                </a:solidFill>
                <a:effectLst/>
                <a:latin typeface="Arial"/>
                <a:cs typeface="Arial"/>
              </a:rPr>
              <a:t>Next slide</a:t>
            </a:r>
            <a:endParaRPr lang="en-US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659C7E-B02F-42FF-A2A6-F6307FEEB3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72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200">
                <a:effectLst/>
                <a:latin typeface="Calibri"/>
                <a:ea typeface="Calibri" panose="020F0502020204030204" pitchFamily="34" charset="0"/>
                <a:cs typeface="Calibri"/>
              </a:rPr>
              <a:t>CET1</a:t>
            </a:r>
            <a:r>
              <a:rPr lang="en-US">
                <a:latin typeface="Calibri"/>
                <a:ea typeface="Calibri" panose="020F0502020204030204" pitchFamily="34" charset="0"/>
                <a:cs typeface="Calibri"/>
              </a:rPr>
              <a:t> </a:t>
            </a:r>
            <a:endParaRPr lang="en-US" sz="1200">
              <a:effectLst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MX">
                <a:latin typeface="Calibri"/>
                <a:ea typeface="Calibri" panose="020F0502020204030204" pitchFamily="34" charset="0"/>
                <a:cs typeface="Calibri"/>
              </a:rPr>
              <a:t>Veamos la agenda para el </a:t>
            </a:r>
            <a:r>
              <a:rPr lang="es-MX" err="1">
                <a:latin typeface="Calibri"/>
                <a:ea typeface="Calibri" panose="020F0502020204030204" pitchFamily="34" charset="0"/>
                <a:cs typeface="Calibri"/>
              </a:rPr>
              <a:t>dia</a:t>
            </a:r>
            <a:r>
              <a:rPr lang="es-MX">
                <a:latin typeface="Calibri"/>
                <a:ea typeface="Calibri" panose="020F0502020204030204" pitchFamily="34" charset="0"/>
                <a:cs typeface="Calibri"/>
              </a:rPr>
              <a:t>.  Estaremos compartiendo sobre las diferentes partes de esta oportunidad de financiamiento </a:t>
            </a:r>
            <a:endParaRPr lang="es-MX" sz="1200"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>
                <a:latin typeface="Calibri"/>
                <a:ea typeface="Calibri" panose="020F0502020204030204" pitchFamily="34" charset="0"/>
                <a:cs typeface="Calibri"/>
              </a:rPr>
              <a:t>Quien somos</a:t>
            </a:r>
            <a:endParaRPr lang="es-MX" sz="1200"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>
                <a:latin typeface="Calibri"/>
                <a:ea typeface="Calibri" panose="020F0502020204030204" pitchFamily="34" charset="0"/>
                <a:cs typeface="Calibri"/>
              </a:rPr>
              <a:t>Quien puede aplicar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>
                <a:latin typeface="Calibri"/>
                <a:ea typeface="Calibri" panose="020F0502020204030204" pitchFamily="34" charset="0"/>
                <a:cs typeface="Calibri"/>
              </a:rPr>
              <a:t>Cuales programas serán financiados y cuanta financiación hay disponible </a:t>
            </a:r>
            <a:endParaRPr lang="es-MX" sz="1200"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>
                <a:latin typeface="Calibri"/>
                <a:ea typeface="Calibri" panose="020F0502020204030204" pitchFamily="34" charset="0"/>
                <a:cs typeface="Calibri"/>
              </a:rPr>
              <a:t>Navegaremos por el sitio web para la solicitud, y veremos los recursos para ayudarle a solicitar</a:t>
            </a:r>
            <a:endParaRPr lang="es-MX" sz="1200"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>
                <a:latin typeface="Calibri"/>
                <a:ea typeface="Calibri" panose="020F0502020204030204" pitchFamily="34" charset="0"/>
                <a:cs typeface="Calibri"/>
              </a:rPr>
              <a:t>Lo mas emocionante es que puede aplicar para varios programas con solo una solicitud</a:t>
            </a:r>
            <a:endParaRPr lang="es-MX" sz="1200"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>
                <a:solidFill>
                  <a:srgbClr val="000000"/>
                </a:solidFill>
                <a:latin typeface="Arial"/>
                <a:cs typeface="Arial"/>
              </a:rPr>
              <a:t>Nos quedaremos 30 minutos adicionales después de la sesión para preguntas-. Si no alcanzamos a responder a su pregunta, la añadiremos a nuestra guia con preguntas frecuentes que estamos preparando para usted. </a:t>
            </a:r>
            <a:endParaRPr lang="es-MX" sz="1200"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Calibri"/>
              </a:rPr>
              <a:t>Next slide</a:t>
            </a:r>
            <a:endParaRPr lang="en-US" sz="1200">
              <a:solidFill>
                <a:srgbClr val="000000"/>
              </a:solidFill>
              <a:effectLst/>
              <a:latin typeface="Calibri"/>
              <a:ea typeface="Calibri" panose="020F0502020204030204" pitchFamily="34" charset="0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659C7E-B02F-42FF-A2A6-F6307FEEB38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637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659C7E-B02F-42FF-A2A6-F6307FEEB38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4176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s-ES" noProof="0"/>
              <a:t> 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s-ES" noProof="0"/>
              <a:t>Dado que esta es </a:t>
            </a:r>
            <a:r>
              <a:rPr lang="es-ES"/>
              <a:t>una</a:t>
            </a:r>
            <a:r>
              <a:rPr lang="es-ES" noProof="0"/>
              <a:t> subvención del estado, requerimos publicarla en la plataforma de </a:t>
            </a:r>
            <a:r>
              <a:rPr lang="es-ES" noProof="0" err="1"/>
              <a:t>OregonBuys</a:t>
            </a:r>
            <a:r>
              <a:rPr lang="es-ES" noProof="0"/>
              <a:t>  </a:t>
            </a:r>
            <a:endParaRPr lang="es-ES" noProof="0">
              <a:cs typeface="Calibri"/>
            </a:endParaRPr>
          </a:p>
          <a:p>
            <a:pPr marL="171450" indent="-171450">
              <a:buFont typeface="Arial"/>
              <a:buChar char="•"/>
              <a:defRPr/>
            </a:pPr>
            <a:r>
              <a:rPr lang="es-ES" noProof="0"/>
              <a:t>Aunque no es necesario que solicite POR MEDIO de </a:t>
            </a:r>
            <a:r>
              <a:rPr lang="es-ES" noProof="0" err="1"/>
              <a:t>OregonBuys</a:t>
            </a:r>
            <a:r>
              <a:rPr lang="es-ES" noProof="0"/>
              <a:t>, si tiene que tener una cuenta CON ellos, ya que al registrase, le genera un numero de </a:t>
            </a:r>
            <a:r>
              <a:rPr lang="es-ES" noProof="0" err="1"/>
              <a:t>Vendor</a:t>
            </a:r>
            <a:r>
              <a:rPr lang="es-ES" noProof="0"/>
              <a:t> , cual necesitara para la petición</a:t>
            </a:r>
            <a:endParaRPr lang="es-ES" noProof="0">
              <a:cs typeface="Calibri"/>
            </a:endParaRPr>
          </a:p>
          <a:p>
            <a:pPr marL="171450" indent="-171450">
              <a:buFont typeface="Arial"/>
              <a:buChar char="•"/>
              <a:defRPr/>
            </a:pPr>
            <a:r>
              <a:rPr lang="es-ES" noProof="0"/>
              <a:t>Diapositivas con instrucciones de como registrarse a </a:t>
            </a:r>
            <a:r>
              <a:rPr lang="es-ES" noProof="0" err="1"/>
              <a:t>OregonBuys</a:t>
            </a:r>
            <a:r>
              <a:rPr lang="es-ES" noProof="0"/>
              <a:t> También están disponibles en nuestra página de solicitud</a:t>
            </a:r>
            <a:endParaRPr lang="es-ES" noProof="0"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s-ES" noProof="0"/>
              <a:t>La solicitud requiere adjuntos conteniendo formulario de presupuesto de la solicitud y una plantilla del plan de trabajo</a:t>
            </a:r>
            <a:endParaRPr lang="es-ES" noProof="0"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s-ES" noProof="0"/>
              <a:t>También se requieren 2 cartas de apoyo-una plantilla para estas cartas esta disponible en la pagina</a:t>
            </a:r>
            <a:endParaRPr lang="es-ES" noProof="0"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s-ES" noProof="0"/>
              <a:t>Para solicitar, necesita someterla en línea, por medio de nuestra página web para este RFGA </a:t>
            </a:r>
            <a:endParaRPr lang="es-ES" noProof="0"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s-ES" noProof="0"/>
              <a:t>La solicitud está disponible para imprimir si gusta</a:t>
            </a:r>
            <a:r>
              <a:rPr lang="es-ES"/>
              <a:t>,</a:t>
            </a:r>
            <a:r>
              <a:rPr lang="es-ES" noProof="0"/>
              <a:t> para vista previa, pero su solicitud actual, necesita ser electrónica por medio del enlace en nuestra pagina web</a:t>
            </a:r>
            <a:endParaRPr lang="es-ES" noProof="0">
              <a:cs typeface="Calibri" panose="020F0502020204030204"/>
            </a:endParaRPr>
          </a:p>
          <a:p>
            <a:pPr marL="171450" indent="-171450">
              <a:buFont typeface="Arial"/>
              <a:buChar char="•"/>
            </a:pPr>
            <a:r>
              <a:rPr lang="en-US"/>
              <a:t>Un aviso: la </a:t>
            </a:r>
            <a:r>
              <a:rPr lang="en-US" err="1"/>
              <a:t>solicitud</a:t>
            </a:r>
            <a:r>
              <a:rPr lang="en-US"/>
              <a:t> no se </a:t>
            </a:r>
            <a:r>
              <a:rPr lang="en-US" err="1"/>
              <a:t>guarda</a:t>
            </a:r>
            <a:r>
              <a:rPr lang="en-US"/>
              <a:t>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partes</a:t>
            </a:r>
            <a:r>
              <a:rPr lang="en-US"/>
              <a:t>, </a:t>
            </a:r>
            <a:r>
              <a:rPr lang="en-US" err="1"/>
              <a:t>tiene</a:t>
            </a:r>
            <a:r>
              <a:rPr lang="en-US"/>
              <a:t> que ser </a:t>
            </a:r>
            <a:r>
              <a:rPr lang="en-US" err="1"/>
              <a:t>entregada</a:t>
            </a:r>
            <a:r>
              <a:rPr lang="en-US"/>
              <a:t> </a:t>
            </a:r>
            <a:r>
              <a:rPr lang="en-US" err="1"/>
              <a:t>toda</a:t>
            </a:r>
            <a:r>
              <a:rPr lang="en-US"/>
              <a:t> </a:t>
            </a:r>
            <a:r>
              <a:rPr lang="en-US" err="1"/>
              <a:t>completa</a:t>
            </a:r>
            <a:endParaRPr lang="es-ES">
              <a:cs typeface="Calibri" panose="020F0502020204030204"/>
            </a:endParaRPr>
          </a:p>
          <a:p>
            <a:pPr marL="171450" indent="-171450">
              <a:buFont typeface="Arial"/>
              <a:buChar char="•"/>
            </a:pPr>
            <a:r>
              <a:rPr lang="es-ES" noProof="0">
                <a:cs typeface="Calibri" panose="020F0502020204030204"/>
              </a:rPr>
              <a:t>Next </a:t>
            </a:r>
            <a:r>
              <a:rPr lang="es-ES" noProof="0" err="1">
                <a:cs typeface="Calibri" panose="020F0502020204030204"/>
              </a:rPr>
              <a:t>slide</a:t>
            </a:r>
            <a:endParaRPr lang="es-ES" noProof="0"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659C7E-B02F-42FF-A2A6-F6307FEEB38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565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9F664-3A21-06D6-445F-1C9BBEFCE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DE9289-11BE-710F-67F2-52958821E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9B973B-3B02-C57E-CA22-863E1DC5E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FE799-C13B-4944-86D2-4247C390950C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F1977-B305-D53A-DD1E-216DC808A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DD462F-BCF5-51D1-9E9D-979A41E5B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D5DE-7E57-4A59-90FF-AD65BA93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497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FD114-87B5-3B10-2F73-B8B2D242C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370935-E034-C7BC-2495-A05120BE86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677F38-7810-BBE1-BA1C-550E82DCC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FE799-C13B-4944-86D2-4247C390950C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80017B-FB4E-A758-FFE9-9AFD6C25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87AEC-1CFE-9C45-743A-E9881B45F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D5DE-7E57-4A59-90FF-AD65BA93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731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B39B10-6AC9-791A-B6D4-A1E1D9FC9C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0EAE34-3222-276F-454C-4928FFF877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C1DEB5-12B4-4995-A843-C4456F109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FE799-C13B-4944-86D2-4247C390950C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F2528-92E6-2616-1BC1-DFCAF769A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96DA0-0531-E9BF-CC95-E21D6701C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D5DE-7E57-4A59-90FF-AD65BA93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399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28189-483E-E557-3951-488D394C5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CFFE0-352C-12D8-CDF7-C7E976B14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BB52A5-900F-45CF-883E-183EDFBBC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FE799-C13B-4944-86D2-4247C390950C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251451-1B74-6B34-51BB-1E8840C35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B66A-07D2-00EA-65A1-0B0B9C244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D5DE-7E57-4A59-90FF-AD65BA93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469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8AC63-F19D-F9B0-C0D5-3C1A46F3A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093B04-39CE-0A0C-5901-6051B01B7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EE0242-E1F4-E540-D83A-274ED68C1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FE799-C13B-4944-86D2-4247C390950C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6F25D4-9862-535A-7B98-C1CDB122D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A3931-3CAF-BF06-B1E0-B1B54EE9A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D5DE-7E57-4A59-90FF-AD65BA93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36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16399-3A16-2897-047C-572993736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6CA2A-857E-A8F9-80BD-68ED44E045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764718-4277-E9C7-0FA4-BD3B0503DE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53CC83-393B-CABB-40D0-F71641CA3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FE799-C13B-4944-86D2-4247C390950C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79ED7E-E7B3-F007-294C-2C5F4742A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97E117-30F5-EB62-6330-952EF543B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D5DE-7E57-4A59-90FF-AD65BA93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405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2C59F-4079-F183-A9A5-E3C367730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11A8F1-EC3E-695C-6EC9-2ECFCB155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A54833-79DF-62A7-3FD7-85EF2A814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1570A1-D030-EEEA-D129-1E1840F98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59AC80-722E-EDA9-7A71-F5D13C08EB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2AC990-3C91-44E5-68C8-E58934589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FE799-C13B-4944-86D2-4247C390950C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2A42E7-C09B-CB26-79C7-64CEC13D6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4CCE6F-A68A-855E-7778-181B6D66C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D5DE-7E57-4A59-90FF-AD65BA93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871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C70B8-8710-4CD5-875F-7740CD157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2735C9-AD4D-0F09-2092-6E17613F5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FE799-C13B-4944-86D2-4247C390950C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DAE4D9-D972-EA73-8FD1-7657ECACF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45D834-97EC-FD20-3970-961AFA387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D5DE-7E57-4A59-90FF-AD65BA93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876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7B5FB1-2278-8D40-4812-99012E274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FE799-C13B-4944-86D2-4247C390950C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7F3CD6-E9FC-5DA5-CE29-E519E2678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EB8E41-5CCC-3EA0-77D1-56F900EC9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D5DE-7E57-4A59-90FF-AD65BA93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959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CAA91-AC1B-BF8C-D208-05B674D74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3DB76-7ACA-ADC0-8805-8FA76EF85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140EA4-AEAC-23BF-3067-323ED4153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902ED1-F5C1-8C15-2D64-05CC30FEC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FE799-C13B-4944-86D2-4247C390950C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13C95-BC1A-D50E-E4DC-56E097A07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E4F40B-4C01-2A43-5C32-F0ABF9FD1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D5DE-7E57-4A59-90FF-AD65BA93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560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98EBE-1ACF-8281-9F45-CAE6E0EEA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A1997E-4F17-7181-20D2-FA29B28B2E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991D60-5DA8-7C7F-7BA7-886A09F5F4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B910C-5133-5DFD-EB9D-1824163ED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FE799-C13B-4944-86D2-4247C390950C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1E17F-3F2C-59FC-3939-B1460ED60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22D90D-CBC9-21EE-7EDC-F4F32F3DA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D5DE-7E57-4A59-90FF-AD65BA93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21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FBBE4A-F4D2-633D-EE18-18E80CF50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C508B0-B8BB-11B5-BF5C-C4D9206979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42A01-0513-10AD-7371-DBD69D0816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FE799-C13B-4944-86D2-4247C390950C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8F353-2267-96C2-8292-0A417C851F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E0155-434B-C06A-26F1-2583C872AF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5D5DE-7E57-4A59-90FF-AD65BA93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91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view-image.php?image=70677&amp;picture=cartoon-eyes&amp;large=1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fusca-herbi-car-old-car-old-cars-809022/" TargetMode="External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regon.gov/oha/PH/ABOUT/MODCET%20CBO%20Documents/CBO%20Collab%20Fiscal%20Guidance-%202023-25%20RFGA%20-%20October%202023%20Final%20Draft.pdf" TargetMode="External"/><Relationship Id="rId2" Type="http://schemas.openxmlformats.org/officeDocument/2006/relationships/hyperlink" Target="https://www.oregon.gov/oha/PH/ABOUT/Pages/CBO.aspx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7B46F-B766-79FF-1AB6-A024A1528D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51DEB1-E0EB-A4EC-76F9-566A41A81A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755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A1244-073E-638E-088D-82CEE54B1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200" dirty="0">
                <a:cs typeface="Calibri Light"/>
              </a:rPr>
              <a:t>This table represents time periods</a:t>
            </a:r>
            <a:endParaRPr lang="en-US" sz="5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5B33D7-54F5-B997-98E2-130BDAE843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292" y="1833136"/>
            <a:ext cx="8841169" cy="4843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470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33906CC-E3C7-EED8-E0F9-DCC055BA8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4716" y="739978"/>
            <a:ext cx="5334930" cy="300414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/>
              <a:t>All Things Budgets</a:t>
            </a:r>
          </a:p>
        </p:txBody>
      </p:sp>
      <p:pic>
        <p:nvPicPr>
          <p:cNvPr id="7" name="Picture 6" descr="Budgeting Graphics, Designs &amp; Templates | GraphicRiver">
            <a:extLst>
              <a:ext uri="{FF2B5EF4-FFF2-40B4-BE49-F238E27FC236}">
                <a16:creationId xmlns:a16="http://schemas.microsoft.com/office/drawing/2014/main" id="{27D6B378-009E-F94E-731E-9044F9E2B37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541" r="17685" b="-2"/>
          <a:stretch/>
        </p:blipFill>
        <p:spPr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06684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1E42D-61A1-432C-A3E6-427197163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Importance of a good budget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E7205-E925-413F-995F-88ACA7BB7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0" i="0">
                <a:solidFill>
                  <a:srgbClr val="3B3B3B"/>
                </a:solidFill>
                <a:effectLst/>
              </a:rPr>
              <a:t>A budget is a plan you write down to decide how you will spend your</a:t>
            </a:r>
            <a:r>
              <a:rPr lang="en-US">
                <a:solidFill>
                  <a:srgbClr val="3B3B3B"/>
                </a:solidFill>
              </a:rPr>
              <a:t> monies</a:t>
            </a:r>
            <a:endParaRPr lang="en-US" b="0" i="0">
              <a:solidFill>
                <a:srgbClr val="3B3B3B"/>
              </a:solidFill>
              <a:effectLst/>
            </a:endParaRPr>
          </a:p>
          <a:p>
            <a:endParaRPr lang="en-US" b="0" i="0">
              <a:solidFill>
                <a:srgbClr val="3B3B3B"/>
              </a:solidFill>
              <a:effectLst/>
            </a:endParaRPr>
          </a:p>
          <a:p>
            <a:r>
              <a:rPr lang="en-US" b="0" i="0">
                <a:solidFill>
                  <a:srgbClr val="3B3B3B"/>
                </a:solidFill>
                <a:effectLst/>
              </a:rPr>
              <a:t>Budgets are </a:t>
            </a:r>
          </a:p>
          <a:p>
            <a:pPr lvl="1"/>
            <a:r>
              <a:rPr lang="en-US" sz="2800">
                <a:solidFill>
                  <a:srgbClr val="3B3B3B"/>
                </a:solidFill>
              </a:rPr>
              <a:t>F</a:t>
            </a:r>
            <a:r>
              <a:rPr lang="en-US" sz="2800" b="0" i="0">
                <a:solidFill>
                  <a:srgbClr val="3B3B3B"/>
                </a:solidFill>
                <a:effectLst/>
              </a:rPr>
              <a:t>lexible</a:t>
            </a:r>
            <a:endParaRPr lang="en-US" sz="2800">
              <a:solidFill>
                <a:srgbClr val="3B3B3B"/>
              </a:solidFill>
            </a:endParaRPr>
          </a:p>
          <a:p>
            <a:pPr lvl="1"/>
            <a:r>
              <a:rPr lang="en-US" sz="2800" b="0" i="0">
                <a:solidFill>
                  <a:srgbClr val="3B3B3B"/>
                </a:solidFill>
                <a:effectLst/>
              </a:rPr>
              <a:t>Tool or Guide</a:t>
            </a:r>
            <a:endParaRPr lang="en-US"/>
          </a:p>
          <a:p>
            <a:pPr marL="0" indent="0">
              <a:buNone/>
            </a:pPr>
            <a:endParaRPr lang="en-US"/>
          </a:p>
          <a:p>
            <a:r>
              <a:rPr lang="en-US"/>
              <a:t>Helps with monthly monitoring</a:t>
            </a:r>
            <a:endParaRPr lang="en-US">
              <a:cs typeface="Calibri"/>
            </a:endParaRPr>
          </a:p>
          <a:p>
            <a:endParaRPr lang="en-US"/>
          </a:p>
          <a:p>
            <a:endParaRPr lang="en-US" sz="2400" b="0" i="0">
              <a:solidFill>
                <a:srgbClr val="3B3B3B"/>
              </a:solidFill>
              <a:effectLst/>
              <a:latin typeface="arial" panose="020B0604020202020204" pitchFamily="34" charset="0"/>
            </a:endParaRPr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261989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2119A-9FAD-7F4E-7C05-E21EACCBA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395" y="532429"/>
            <a:ext cx="10496145" cy="1109187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lnSpc>
                <a:spcPct val="200000"/>
              </a:lnSpc>
            </a:pPr>
            <a:r>
              <a:rPr lang="es-ES" sz="3200" b="1">
                <a:solidFill>
                  <a:schemeClr val="tx1"/>
                </a:solidFill>
                <a:ea typeface="+mj-lt"/>
                <a:cs typeface="+mj-lt"/>
              </a:rPr>
              <a:t> </a:t>
            </a:r>
            <a:r>
              <a:rPr lang="es-ES" b="1">
                <a:solidFill>
                  <a:schemeClr val="tx1"/>
                </a:solidFill>
                <a:ea typeface="+mj-lt"/>
                <a:cs typeface="+mj-lt"/>
              </a:rPr>
              <a:t>Preparing an Informed Budget</a:t>
            </a:r>
            <a:endParaRPr lang="es-ES" b="1">
              <a:solidFill>
                <a:schemeClr val="tx1"/>
              </a:solidFill>
              <a:ea typeface="Verdan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0BE72-2DC3-A9D1-1B43-063622502C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24303" y="2011317"/>
            <a:ext cx="4172607" cy="4130836"/>
          </a:xfrm>
          <a:solidFill>
            <a:schemeClr val="bg1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3200" b="1">
                <a:solidFill>
                  <a:schemeClr val="tx1"/>
                </a:solidFill>
              </a:rPr>
              <a:t>What you need </a:t>
            </a:r>
          </a:p>
          <a:p>
            <a:pPr>
              <a:buClr>
                <a:schemeClr val="tx1"/>
              </a:buClr>
            </a:pPr>
            <a:r>
              <a:rPr lang="en-US">
                <a:solidFill>
                  <a:schemeClr val="tx1"/>
                </a:solidFill>
              </a:rPr>
              <a:t>Goals</a:t>
            </a:r>
          </a:p>
          <a:p>
            <a:pPr>
              <a:buClr>
                <a:schemeClr val="tx1"/>
              </a:buClr>
            </a:pPr>
            <a:r>
              <a:rPr lang="en-US">
                <a:solidFill>
                  <a:schemeClr val="tx1"/>
                </a:solidFill>
              </a:rPr>
              <a:t>Work Plan</a:t>
            </a:r>
            <a:endParaRPr lang="en-US"/>
          </a:p>
          <a:p>
            <a:pPr>
              <a:buClr>
                <a:schemeClr val="tx1"/>
              </a:buClr>
            </a:pPr>
            <a:r>
              <a:rPr lang="en-US">
                <a:solidFill>
                  <a:schemeClr val="tx1"/>
                </a:solidFill>
              </a:rPr>
              <a:t>Narrative</a:t>
            </a:r>
          </a:p>
          <a:p>
            <a:pPr>
              <a:buClr>
                <a:schemeClr val="tx1"/>
              </a:buClr>
            </a:pPr>
            <a:r>
              <a:rPr lang="en-US">
                <a:solidFill>
                  <a:schemeClr val="tx1"/>
                </a:solidFill>
              </a:rPr>
              <a:t>Budget Template</a:t>
            </a:r>
          </a:p>
          <a:p>
            <a:pPr>
              <a:buClr>
                <a:schemeClr val="tx1"/>
              </a:buClr>
            </a:pPr>
            <a:r>
              <a:rPr lang="en-US"/>
              <a:t>Program Element Amount(s)</a:t>
            </a:r>
          </a:p>
          <a:p>
            <a:pPr>
              <a:buClr>
                <a:schemeClr val="tx1"/>
              </a:buClr>
            </a:pPr>
            <a:r>
              <a:rPr lang="en-US">
                <a:solidFill>
                  <a:schemeClr val="tx1"/>
                </a:solidFill>
              </a:rPr>
              <a:t>Award Letter Total </a:t>
            </a:r>
          </a:p>
          <a:p>
            <a:pPr>
              <a:buClr>
                <a:schemeClr val="tx1"/>
              </a:buClr>
            </a:pPr>
            <a:endParaRPr lang="en-US" sz="2000">
              <a:solidFill>
                <a:schemeClr val="tx1"/>
              </a:solidFill>
            </a:endParaRPr>
          </a:p>
          <a:p>
            <a:pPr marL="0" indent="0" algn="ctr">
              <a:buClr>
                <a:schemeClr val="tx1"/>
              </a:buClr>
              <a:buNone/>
            </a:pPr>
            <a:endParaRPr lang="en-US">
              <a:solidFill>
                <a:schemeClr val="tx1"/>
              </a:solidFill>
            </a:endParaRPr>
          </a:p>
          <a:p>
            <a:pPr marL="0" indent="0" algn="ctr">
              <a:buClr>
                <a:schemeClr val="tx1"/>
              </a:buClr>
              <a:buNone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219977A1-8937-144D-B2E8-D536750A2961}"/>
              </a:ext>
            </a:extLst>
          </p:cNvPr>
          <p:cNvSpPr txBox="1">
            <a:spLocks/>
          </p:cNvSpPr>
          <p:nvPr/>
        </p:nvSpPr>
        <p:spPr>
          <a:xfrm>
            <a:off x="6860186" y="5778631"/>
            <a:ext cx="2382923" cy="71393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s-ES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209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5E53B13-43B4-080E-41CC-BCD69BC2A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do I start?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55C00E9-EB87-8118-84C2-40C5D9BB46B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/>
              <a:t>Grab the workplan</a:t>
            </a:r>
          </a:p>
          <a:p>
            <a:endParaRPr lang="en-US"/>
          </a:p>
          <a:p>
            <a:r>
              <a:rPr lang="en-US"/>
              <a:t>What will it take to accomplish my goals?</a:t>
            </a:r>
          </a:p>
          <a:p>
            <a:endParaRPr lang="en-US"/>
          </a:p>
          <a:p>
            <a:r>
              <a:rPr lang="en-US"/>
              <a:t>Tell your story!</a:t>
            </a:r>
          </a:p>
        </p:txBody>
      </p:sp>
      <p:pic>
        <p:nvPicPr>
          <p:cNvPr id="10" name="Picture 9" descr="Diagram">
            <a:extLst>
              <a:ext uri="{FF2B5EF4-FFF2-40B4-BE49-F238E27FC236}">
                <a16:creationId xmlns:a16="http://schemas.microsoft.com/office/drawing/2014/main" id="{D49E01B6-4E74-C349-370A-7A191E1FF89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469" r="5546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0758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37AE2-C8CE-6F7F-69FC-E33AF5699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 The Budget Narrative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BCCF9-8D3D-D3E3-69E9-31A884900B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2493" y="1665736"/>
            <a:ext cx="7045390" cy="453704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/>
            <a:r>
              <a:rPr lang="en-US" b="1" dirty="0"/>
              <a:t>The language or story of money for program activities </a:t>
            </a:r>
            <a:endParaRPr lang="en-US" dirty="0">
              <a:cs typeface="Calibri"/>
            </a:endParaRPr>
          </a:p>
          <a:p>
            <a:pPr marL="0"/>
            <a:r>
              <a:rPr lang="en-US" b="1" dirty="0"/>
              <a:t>Includes description of expenses based on your Workplan</a:t>
            </a:r>
            <a:endParaRPr lang="en-US" b="1" dirty="0">
              <a:cs typeface="Calibri"/>
            </a:endParaRPr>
          </a:p>
          <a:p>
            <a:pPr marL="0"/>
            <a:endParaRPr lang="en-US" b="1" dirty="0">
              <a:cs typeface="Calibri"/>
            </a:endParaRPr>
          </a:p>
          <a:p>
            <a:pPr marL="457200" lvl="1"/>
            <a:endParaRPr lang="en-US" sz="1700"/>
          </a:p>
        </p:txBody>
      </p:sp>
      <p:pic>
        <p:nvPicPr>
          <p:cNvPr id="5" name="Picture 4" descr="How to Write a Story: (Read-Aloud Book, Learn to Read and Write): Messner,  Kate, Siegel, Mark: 9781452156668: Amazon.com: Books">
            <a:extLst>
              <a:ext uri="{FF2B5EF4-FFF2-40B4-BE49-F238E27FC236}">
                <a16:creationId xmlns:a16="http://schemas.microsoft.com/office/drawing/2014/main" id="{0C338C4F-F44E-28D2-D36D-5A0BDCE6A31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469" r="5546"/>
          <a:stretch/>
        </p:blipFill>
        <p:spPr>
          <a:xfrm>
            <a:off x="7700239" y="1934203"/>
            <a:ext cx="4260612" cy="446522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D98B452-8BE0-091C-7B81-FAB37C52AE80}"/>
              </a:ext>
            </a:extLst>
          </p:cNvPr>
          <p:cNvSpPr txBox="1"/>
          <p:nvPr/>
        </p:nvSpPr>
        <p:spPr>
          <a:xfrm>
            <a:off x="1861984" y="3644081"/>
            <a:ext cx="4996016" cy="30777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lvl="0" indent="0" rtl="0">
              <a:buChar char="•"/>
            </a:pPr>
            <a:r>
              <a:rPr lang="en-US" sz="2200" b="1" baseline="0" dirty="0">
                <a:latin typeface="Calibri"/>
                <a:ea typeface="Arial"/>
                <a:cs typeface="Arial"/>
              </a:rPr>
              <a:t>Use the budget template to guide you</a:t>
            </a:r>
            <a:r>
              <a:rPr lang="en-US" sz="2200" dirty="0">
                <a:latin typeface="Calibri"/>
                <a:ea typeface="Arial"/>
                <a:cs typeface="Arial"/>
              </a:rPr>
              <a:t>​</a:t>
            </a:r>
          </a:p>
          <a:p>
            <a:pPr marL="228600" lvl="0" indent="-228600" rtl="0">
              <a:buChar char="•"/>
            </a:pPr>
            <a:r>
              <a:rPr lang="en-US" sz="2200" baseline="0" dirty="0">
                <a:latin typeface="Calibri"/>
                <a:ea typeface="Arial"/>
                <a:cs typeface="Arial"/>
              </a:rPr>
              <a:t>Salaries and Fringe benefits</a:t>
            </a:r>
            <a:r>
              <a:rPr lang="en-US" sz="2200" dirty="0">
                <a:latin typeface="Calibri"/>
                <a:ea typeface="Arial"/>
                <a:cs typeface="Arial"/>
              </a:rPr>
              <a:t>​</a:t>
            </a:r>
          </a:p>
          <a:p>
            <a:pPr marL="228600" indent="-228600">
              <a:buChar char="•"/>
            </a:pPr>
            <a:r>
              <a:rPr lang="en-US" sz="2200" dirty="0">
                <a:latin typeface="Calibri"/>
                <a:ea typeface="Arial"/>
                <a:cs typeface="Arial"/>
              </a:rPr>
              <a:t>Office Supplies</a:t>
            </a:r>
          </a:p>
          <a:p>
            <a:pPr marL="228600" lvl="0" indent="-228600" rtl="0">
              <a:buChar char="•"/>
            </a:pPr>
            <a:r>
              <a:rPr lang="en-US" sz="2200" baseline="0" dirty="0">
                <a:latin typeface="Calibri"/>
                <a:ea typeface="Arial"/>
                <a:cs typeface="Arial"/>
              </a:rPr>
              <a:t>Other</a:t>
            </a:r>
            <a:r>
              <a:rPr lang="en-US" sz="2200" dirty="0">
                <a:latin typeface="Calibri"/>
                <a:ea typeface="Arial"/>
                <a:cs typeface="Arial"/>
              </a:rPr>
              <a:t>​</a:t>
            </a:r>
          </a:p>
          <a:p>
            <a:pPr marL="228600" lvl="0" indent="-228600" rtl="0">
              <a:buChar char="•"/>
            </a:pPr>
            <a:r>
              <a:rPr lang="en-US" sz="2200" baseline="0" dirty="0">
                <a:latin typeface="Calibri"/>
                <a:ea typeface="Arial"/>
                <a:cs typeface="Arial"/>
              </a:rPr>
              <a:t>Contracts</a:t>
            </a:r>
            <a:r>
              <a:rPr lang="en-US" sz="2200" dirty="0">
                <a:latin typeface="Calibri"/>
                <a:ea typeface="Arial"/>
                <a:cs typeface="Arial"/>
              </a:rPr>
              <a:t>​</a:t>
            </a:r>
          </a:p>
          <a:p>
            <a:pPr marL="228600" lvl="0" indent="-228600" rtl="0">
              <a:buChar char="•"/>
            </a:pPr>
            <a:r>
              <a:rPr lang="en-US" sz="2200" baseline="0" dirty="0">
                <a:latin typeface="Calibri"/>
                <a:ea typeface="Arial"/>
                <a:cs typeface="Arial"/>
              </a:rPr>
              <a:t>Equipment</a:t>
            </a:r>
            <a:r>
              <a:rPr lang="en-US" sz="2200" dirty="0">
                <a:latin typeface="Calibri"/>
                <a:ea typeface="Arial"/>
                <a:cs typeface="Arial"/>
              </a:rPr>
              <a:t>​</a:t>
            </a:r>
          </a:p>
          <a:p>
            <a:pPr marL="228600" lvl="0" indent="-228600" rtl="0">
              <a:buChar char="•"/>
            </a:pPr>
            <a:r>
              <a:rPr lang="en-US" sz="2200" baseline="0" dirty="0">
                <a:latin typeface="Calibri"/>
                <a:ea typeface="Arial"/>
                <a:cs typeface="Arial"/>
              </a:rPr>
              <a:t>Travel</a:t>
            </a:r>
            <a:r>
              <a:rPr lang="en-US" sz="2200" dirty="0">
                <a:latin typeface="Calibri"/>
                <a:ea typeface="Arial"/>
                <a:cs typeface="Arial"/>
              </a:rPr>
              <a:t>​</a:t>
            </a:r>
          </a:p>
          <a:p>
            <a:pPr marL="228600" lvl="0" indent="-228600" rtl="0">
              <a:buChar char="•"/>
            </a:pPr>
            <a:r>
              <a:rPr lang="en-US" sz="2200" baseline="0" dirty="0">
                <a:latin typeface="Calibri"/>
                <a:ea typeface="Arial"/>
                <a:cs typeface="Arial"/>
              </a:rPr>
              <a:t>Indirect Rate</a:t>
            </a:r>
            <a:r>
              <a:rPr lang="en-US" b="1" baseline="0" dirty="0">
                <a:latin typeface="Calibri"/>
                <a:ea typeface="Arial"/>
                <a:cs typeface="Arial"/>
              </a:rPr>
              <a:t> </a:t>
            </a:r>
            <a:r>
              <a:rPr lang="en-US" dirty="0">
                <a:latin typeface="Calibri"/>
                <a:ea typeface="Arial"/>
                <a:cs typeface="Arial"/>
              </a:rPr>
              <a:t>​</a:t>
            </a:r>
          </a:p>
          <a:p>
            <a:pPr marL="971550" lvl="1" indent="-971550" rtl="0">
              <a:buChar char="•"/>
            </a:pP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0225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BCC26-C41D-7290-D09D-1972C97C9A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1" y="417576"/>
            <a:ext cx="10909640" cy="12493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600" kern="1200">
                <a:latin typeface="+mj-lt"/>
                <a:ea typeface="+mj-ea"/>
                <a:cs typeface="+mj-cs"/>
              </a:rPr>
              <a:t>Narratives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49AB8B-1556-E328-A644-B01469DEDE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881" y="1809541"/>
            <a:ext cx="10909643" cy="1387954"/>
          </a:xfrm>
        </p:spPr>
        <p:txBody>
          <a:bodyPr anchor="ctr">
            <a:normAutofit/>
          </a:bodyPr>
          <a:lstStyle/>
          <a:p>
            <a:r>
              <a:rPr lang="en-US" dirty="0">
                <a:cs typeface="Calibri"/>
              </a:rPr>
              <a:t>The language or story of money for program activities </a:t>
            </a:r>
            <a:endParaRPr lang="en-US">
              <a:cs typeface="Calibri"/>
            </a:endParaRPr>
          </a:p>
          <a:p>
            <a:pPr algn="ctr"/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It's already integrated in your budget template! Woot!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665115-6354-945A-55C6-251F9EBFE3D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7497" r="100" b="1"/>
          <a:stretch/>
        </p:blipFill>
        <p:spPr>
          <a:xfrm>
            <a:off x="505919" y="4217192"/>
            <a:ext cx="11288143" cy="1249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6205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ECBC3-0DFD-4730-A70C-E41C72C1C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4800" b="1" dirty="0"/>
              <a:t>Do the budgets and workplan </a:t>
            </a:r>
            <a:r>
              <a:rPr lang="en-U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ALIGN</a:t>
            </a:r>
            <a:r>
              <a:rPr lang="en-US" sz="4800" b="1" dirty="0"/>
              <a:t>? 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680B689-DA2D-7477-55E1-4C8F00C575F2}"/>
              </a:ext>
            </a:extLst>
          </p:cNvPr>
          <p:cNvGrpSpPr/>
          <p:nvPr/>
        </p:nvGrpSpPr>
        <p:grpSpPr>
          <a:xfrm>
            <a:off x="1177294" y="1833738"/>
            <a:ext cx="6359209" cy="4589864"/>
            <a:chOff x="1037750" y="4142562"/>
            <a:chExt cx="3413464" cy="1423520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D058609B-48FF-217F-A9C0-D65E84562952}"/>
                </a:ext>
              </a:extLst>
            </p:cNvPr>
            <p:cNvSpPr/>
            <p:nvPr/>
          </p:nvSpPr>
          <p:spPr>
            <a:xfrm>
              <a:off x="1037750" y="4147914"/>
              <a:ext cx="1457191" cy="1412816"/>
            </a:xfrm>
            <a:custGeom>
              <a:avLst/>
              <a:gdLst>
                <a:gd name="connsiteX0" fmla="*/ 0 w 1457191"/>
                <a:gd name="connsiteY0" fmla="*/ 235474 h 1412816"/>
                <a:gd name="connsiteX1" fmla="*/ 235474 w 1457191"/>
                <a:gd name="connsiteY1" fmla="*/ 0 h 1412816"/>
                <a:gd name="connsiteX2" fmla="*/ 1221717 w 1457191"/>
                <a:gd name="connsiteY2" fmla="*/ 0 h 1412816"/>
                <a:gd name="connsiteX3" fmla="*/ 1457191 w 1457191"/>
                <a:gd name="connsiteY3" fmla="*/ 235474 h 1412816"/>
                <a:gd name="connsiteX4" fmla="*/ 1457191 w 1457191"/>
                <a:gd name="connsiteY4" fmla="*/ 1177342 h 1412816"/>
                <a:gd name="connsiteX5" fmla="*/ 1221717 w 1457191"/>
                <a:gd name="connsiteY5" fmla="*/ 1412816 h 1412816"/>
                <a:gd name="connsiteX6" fmla="*/ 235474 w 1457191"/>
                <a:gd name="connsiteY6" fmla="*/ 1412816 h 1412816"/>
                <a:gd name="connsiteX7" fmla="*/ 0 w 1457191"/>
                <a:gd name="connsiteY7" fmla="*/ 1177342 h 1412816"/>
                <a:gd name="connsiteX8" fmla="*/ 0 w 1457191"/>
                <a:gd name="connsiteY8" fmla="*/ 235474 h 1412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57191" h="1412816">
                  <a:moveTo>
                    <a:pt x="0" y="235474"/>
                  </a:moveTo>
                  <a:cubicBezTo>
                    <a:pt x="0" y="105425"/>
                    <a:pt x="105425" y="0"/>
                    <a:pt x="235474" y="0"/>
                  </a:cubicBezTo>
                  <a:lnTo>
                    <a:pt x="1221717" y="0"/>
                  </a:lnTo>
                  <a:cubicBezTo>
                    <a:pt x="1351766" y="0"/>
                    <a:pt x="1457191" y="105425"/>
                    <a:pt x="1457191" y="235474"/>
                  </a:cubicBezTo>
                  <a:lnTo>
                    <a:pt x="1457191" y="1177342"/>
                  </a:lnTo>
                  <a:cubicBezTo>
                    <a:pt x="1457191" y="1307391"/>
                    <a:pt x="1351766" y="1412816"/>
                    <a:pt x="1221717" y="1412816"/>
                  </a:cubicBezTo>
                  <a:lnTo>
                    <a:pt x="235474" y="1412816"/>
                  </a:lnTo>
                  <a:cubicBezTo>
                    <a:pt x="105425" y="1412816"/>
                    <a:pt x="0" y="1307391"/>
                    <a:pt x="0" y="1177342"/>
                  </a:cubicBezTo>
                  <a:lnTo>
                    <a:pt x="0" y="235474"/>
                  </a:lnTo>
                  <a:close/>
                </a:path>
              </a:pathLst>
            </a:cu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129928" tIns="129928" rIns="129928" bIns="129928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600" dirty="0">
                  <a:solidFill>
                    <a:schemeClr val="tx1"/>
                  </a:solidFill>
                </a:rPr>
                <a:t>Do</a:t>
              </a:r>
              <a:r>
                <a:rPr lang="en-US" sz="2600" kern="1200" dirty="0">
                  <a:solidFill>
                    <a:schemeClr val="tx1"/>
                  </a:solidFill>
                </a:rPr>
                <a:t> the budget numbers and the narratives match the activities in the work plan?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DCA3A08-C748-1486-E0E4-A8260CC464C8}"/>
                </a:ext>
              </a:extLst>
            </p:cNvPr>
            <p:cNvSpPr/>
            <p:nvPr/>
          </p:nvSpPr>
          <p:spPr>
            <a:xfrm>
              <a:off x="2994023" y="4142562"/>
              <a:ext cx="1457191" cy="1423520"/>
            </a:xfrm>
            <a:custGeom>
              <a:avLst/>
              <a:gdLst>
                <a:gd name="connsiteX0" fmla="*/ 0 w 1457191"/>
                <a:gd name="connsiteY0" fmla="*/ 237258 h 1423520"/>
                <a:gd name="connsiteX1" fmla="*/ 237258 w 1457191"/>
                <a:gd name="connsiteY1" fmla="*/ 0 h 1423520"/>
                <a:gd name="connsiteX2" fmla="*/ 1219933 w 1457191"/>
                <a:gd name="connsiteY2" fmla="*/ 0 h 1423520"/>
                <a:gd name="connsiteX3" fmla="*/ 1457191 w 1457191"/>
                <a:gd name="connsiteY3" fmla="*/ 237258 h 1423520"/>
                <a:gd name="connsiteX4" fmla="*/ 1457191 w 1457191"/>
                <a:gd name="connsiteY4" fmla="*/ 1186262 h 1423520"/>
                <a:gd name="connsiteX5" fmla="*/ 1219933 w 1457191"/>
                <a:gd name="connsiteY5" fmla="*/ 1423520 h 1423520"/>
                <a:gd name="connsiteX6" fmla="*/ 237258 w 1457191"/>
                <a:gd name="connsiteY6" fmla="*/ 1423520 h 1423520"/>
                <a:gd name="connsiteX7" fmla="*/ 0 w 1457191"/>
                <a:gd name="connsiteY7" fmla="*/ 1186262 h 1423520"/>
                <a:gd name="connsiteX8" fmla="*/ 0 w 1457191"/>
                <a:gd name="connsiteY8" fmla="*/ 237258 h 14235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57191" h="1423520">
                  <a:moveTo>
                    <a:pt x="0" y="237258"/>
                  </a:moveTo>
                  <a:cubicBezTo>
                    <a:pt x="0" y="106224"/>
                    <a:pt x="106224" y="0"/>
                    <a:pt x="237258" y="0"/>
                  </a:cubicBezTo>
                  <a:lnTo>
                    <a:pt x="1219933" y="0"/>
                  </a:lnTo>
                  <a:cubicBezTo>
                    <a:pt x="1350967" y="0"/>
                    <a:pt x="1457191" y="106224"/>
                    <a:pt x="1457191" y="237258"/>
                  </a:cubicBezTo>
                  <a:lnTo>
                    <a:pt x="1457191" y="1186262"/>
                  </a:lnTo>
                  <a:cubicBezTo>
                    <a:pt x="1457191" y="1317296"/>
                    <a:pt x="1350967" y="1423520"/>
                    <a:pt x="1219933" y="1423520"/>
                  </a:cubicBezTo>
                  <a:lnTo>
                    <a:pt x="237258" y="1423520"/>
                  </a:lnTo>
                  <a:cubicBezTo>
                    <a:pt x="106224" y="1423520"/>
                    <a:pt x="0" y="1317296"/>
                    <a:pt x="0" y="1186262"/>
                  </a:cubicBezTo>
                  <a:lnTo>
                    <a:pt x="0" y="237258"/>
                  </a:lnTo>
                  <a:close/>
                </a:path>
              </a:pathLst>
            </a:cu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130451" tIns="130451" rIns="130451" bIns="130451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600" dirty="0">
                  <a:solidFill>
                    <a:schemeClr val="tx1"/>
                  </a:solidFill>
                </a:rPr>
                <a:t>Does</a:t>
              </a:r>
              <a:r>
                <a:rPr lang="en-US" sz="2600" kern="1200" dirty="0">
                  <a:solidFill>
                    <a:schemeClr val="tx1"/>
                  </a:solidFill>
                </a:rPr>
                <a:t> the </a:t>
              </a:r>
              <a:r>
                <a:rPr lang="en-US" sz="2600" dirty="0">
                  <a:solidFill>
                    <a:schemeClr val="tx1"/>
                  </a:solidFill>
                </a:rPr>
                <a:t>narrative have details about how the costs relate to the activities?</a:t>
              </a:r>
              <a:endParaRPr lang="en-US" sz="2600" kern="1200" dirty="0">
                <a:solidFill>
                  <a:schemeClr val="tx1"/>
                </a:solidFill>
                <a:cs typeface="Calibri"/>
              </a:endParaRPr>
            </a:p>
          </p:txBody>
        </p:sp>
      </p:grpSp>
      <p:pic>
        <p:nvPicPr>
          <p:cNvPr id="5" name="Content Placeholder 4" descr="A picture containing clipart&#10;&#10;Description automatically generated">
            <a:extLst>
              <a:ext uri="{FF2B5EF4-FFF2-40B4-BE49-F238E27FC236}">
                <a16:creationId xmlns:a16="http://schemas.microsoft.com/office/drawing/2014/main" id="{F41E2641-D97C-4DF2-BD2C-4ADC8078A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341452" y="2585544"/>
            <a:ext cx="3462062" cy="374658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B0B2528-5768-79CA-97EC-192A56B014C7}"/>
              </a:ext>
            </a:extLst>
          </p:cNvPr>
          <p:cNvSpPr/>
          <p:nvPr/>
        </p:nvSpPr>
        <p:spPr>
          <a:xfrm>
            <a:off x="85731" y="1067357"/>
            <a:ext cx="432813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Key Questions</a:t>
            </a:r>
            <a:endParaRPr 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659943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3B6F5-7D9B-39A1-7595-718C2ED0E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3125"/>
            <a:ext cx="10542814" cy="53038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endParaRPr lang="en-US" sz="2900">
              <a:cs typeface="Calibri"/>
            </a:endParaRPr>
          </a:p>
          <a:p>
            <a:pPr marL="0" indent="0">
              <a:buNone/>
            </a:pPr>
            <a:r>
              <a:rPr lang="en-US" sz="2900">
                <a:cs typeface="Calibri"/>
              </a:rPr>
              <a:t>There must be a calculation or justification on the budget amounts   </a:t>
            </a:r>
            <a:endParaRPr lang="en-US"/>
          </a:p>
          <a:p>
            <a:r>
              <a:rPr lang="en-US" sz="2900">
                <a:cs typeface="Calibri"/>
              </a:rPr>
              <a:t>Examples:  </a:t>
            </a:r>
          </a:p>
          <a:p>
            <a:pPr lvl="1"/>
            <a:r>
              <a:rPr lang="en-US" sz="2500">
                <a:cs typeface="Calibri"/>
              </a:rPr>
              <a:t>If there is a line item for food, the workplan needs to include the detail and the purpose of the expense including how many events will be held</a:t>
            </a:r>
          </a:p>
          <a:p>
            <a:pPr lvl="1"/>
            <a:endParaRPr lang="en-US" sz="2500">
              <a:cs typeface="Calibri"/>
            </a:endParaRPr>
          </a:p>
          <a:p>
            <a:pPr lvl="1"/>
            <a:r>
              <a:rPr lang="en-US" sz="2500">
                <a:cs typeface="Calibri"/>
              </a:rPr>
              <a:t>Narrative: Snacks $50 for x people X 4 focus groups = $200  </a:t>
            </a:r>
          </a:p>
          <a:p>
            <a:pPr lvl="1"/>
            <a:endParaRPr lang="en-US" sz="2500">
              <a:cs typeface="Calibri"/>
            </a:endParaRPr>
          </a:p>
          <a:p>
            <a:pPr lvl="1"/>
            <a:r>
              <a:rPr lang="en-US" sz="2500">
                <a:cs typeface="Calibri"/>
              </a:rPr>
              <a:t>Same for travel costs! What’s the purpose?</a:t>
            </a:r>
          </a:p>
          <a:p>
            <a:pPr lvl="1"/>
            <a:endParaRPr lang="en-US" sz="2500">
              <a:cs typeface="Calibri"/>
            </a:endParaRPr>
          </a:p>
          <a:p>
            <a:pPr lvl="1"/>
            <a:r>
              <a:rPr lang="en-US" sz="2500">
                <a:cs typeface="Calibri"/>
              </a:rPr>
              <a:t>The details are important!</a:t>
            </a:r>
          </a:p>
          <a:p>
            <a:pPr lvl="1"/>
            <a:endParaRPr lang="en-US" sz="2500">
              <a:highlight>
                <a:srgbClr val="FFFF00"/>
              </a:highlight>
              <a:cs typeface="Calibri"/>
            </a:endParaRPr>
          </a:p>
          <a:p>
            <a:pPr marL="457200" lvl="1" indent="0">
              <a:buNone/>
            </a:pPr>
            <a:r>
              <a:rPr lang="en-US" sz="2900">
                <a:highlight>
                  <a:srgbClr val="FFFF00"/>
                </a:highlight>
                <a:cs typeface="Calibri"/>
              </a:rPr>
              <a:t>Be sure it’s tied to the workplan</a:t>
            </a: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96606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4A17B-6F20-48C4-A9C7-503E959AD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AD5ED-7694-47FC-A084-3DEC8CE1F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171" y="1566041"/>
            <a:ext cx="10878207" cy="4926834"/>
          </a:xfrm>
        </p:spPr>
        <p:txBody>
          <a:bodyPr>
            <a:normAutofit fontScale="92500" lnSpcReduction="10000"/>
          </a:bodyPr>
          <a:lstStyle/>
          <a:p>
            <a:endParaRPr lang="en-US" sz="2400"/>
          </a:p>
          <a:p>
            <a:r>
              <a:rPr lang="en-US" dirty="0"/>
              <a:t>Full Time Equivalent or FTE  </a:t>
            </a:r>
          </a:p>
          <a:p>
            <a:endParaRPr lang="en-US"/>
          </a:p>
          <a:p>
            <a:r>
              <a:rPr lang="en-US" dirty="0"/>
              <a:t>Position Titles: Who is supporting your goals?</a:t>
            </a:r>
          </a:p>
          <a:p>
            <a:pPr marL="0" indent="0">
              <a:buNone/>
            </a:pPr>
            <a:endParaRPr lang="en-US"/>
          </a:p>
          <a:p>
            <a:r>
              <a:rPr lang="en-US" dirty="0"/>
              <a:t>Internships/Fellowships: </a:t>
            </a:r>
          </a:p>
          <a:p>
            <a:pPr lvl="1"/>
            <a:r>
              <a:rPr lang="en-US" sz="2800" dirty="0"/>
              <a:t> Preference in paying students just like staff</a:t>
            </a:r>
          </a:p>
          <a:p>
            <a:pPr lvl="1"/>
            <a:r>
              <a:rPr lang="en-US" sz="2800" dirty="0"/>
              <a:t>Alternative Options: Stipends, gift cards, and cash</a:t>
            </a:r>
          </a:p>
          <a:p>
            <a:endParaRPr lang="en-US"/>
          </a:p>
          <a:p>
            <a:r>
              <a:rPr lang="en-US" dirty="0"/>
              <a:t>Volunteer Appreciation: </a:t>
            </a:r>
            <a:r>
              <a:rPr lang="es-ES" dirty="0"/>
              <a:t>x </a:t>
            </a:r>
            <a:r>
              <a:rPr lang="es-ES" dirty="0" err="1"/>
              <a:t>persons</a:t>
            </a:r>
            <a:r>
              <a:rPr lang="es-ES" dirty="0"/>
              <a:t> @ $XX.00 </a:t>
            </a:r>
          </a:p>
          <a:p>
            <a:pPr lvl="1"/>
            <a:r>
              <a:rPr lang="es-ES" sz="2800" dirty="0" err="1"/>
              <a:t>Stipend</a:t>
            </a:r>
            <a:r>
              <a:rPr lang="es-ES" sz="2800" dirty="0"/>
              <a:t>, </a:t>
            </a:r>
            <a:r>
              <a:rPr lang="es-ES" sz="2800" dirty="0" err="1"/>
              <a:t>gift</a:t>
            </a:r>
            <a:r>
              <a:rPr lang="es-ES" sz="2800" dirty="0"/>
              <a:t> </a:t>
            </a:r>
            <a:r>
              <a:rPr lang="es-ES" sz="2800" dirty="0" err="1"/>
              <a:t>cards</a:t>
            </a:r>
            <a:r>
              <a:rPr lang="es-ES" sz="2800" dirty="0"/>
              <a:t>, cash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49295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81A94-C908-9876-CA19-D0A6EE6BC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47145"/>
            <a:ext cx="12192000" cy="2458830"/>
          </a:xfrm>
          <a:noFill/>
        </p:spPr>
        <p:txBody>
          <a:bodyPr/>
          <a:lstStyle/>
          <a:p>
            <a:pPr algn="ctr"/>
            <a:br>
              <a:rPr lang="en-US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tx1"/>
                </a:solidFill>
              </a:rPr>
              <a:t>Welcome Community Based Organizations!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A2DA7-C418-FBD7-CA58-8D4E171A01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7903" y="2090460"/>
            <a:ext cx="9906000" cy="4656927"/>
          </a:xfrm>
          <a:noFill/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en-US" sz="240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3200" b="1" dirty="0"/>
              <a:t>Please introduce yourselves in the chat box:</a:t>
            </a:r>
            <a:endParaRPr lang="en-US" sz="3200" b="1" dirty="0">
              <a:cs typeface="Calibri"/>
            </a:endParaRPr>
          </a:p>
          <a:p>
            <a:endParaRPr lang="en-US" sz="3200" dirty="0"/>
          </a:p>
          <a:p>
            <a:pPr lvl="8"/>
            <a:r>
              <a:rPr lang="en-US" sz="3200" dirty="0"/>
              <a:t>Name and Organization</a:t>
            </a:r>
            <a:endParaRPr lang="en-US" sz="3200" dirty="0">
              <a:cs typeface="Calibri" panose="020F0502020204030204"/>
            </a:endParaRPr>
          </a:p>
          <a:p>
            <a:pPr lvl="8">
              <a:buSzPct val="90000"/>
              <a:buFont typeface="Arial" panose="020B0604020202020204" pitchFamily="34" charset="0"/>
              <a:buChar char="•"/>
            </a:pPr>
            <a:r>
              <a:rPr lang="en-US" sz="3200" dirty="0"/>
              <a:t>Pronouns (optional)</a:t>
            </a:r>
            <a:endParaRPr lang="en-US" sz="3200" dirty="0">
              <a:cs typeface="Calibri"/>
            </a:endParaRPr>
          </a:p>
        </p:txBody>
      </p:sp>
      <p:pic>
        <p:nvPicPr>
          <p:cNvPr id="5" name="Picture 4" descr="People Waving Images - Free Download on Freepik">
            <a:extLst>
              <a:ext uri="{FF2B5EF4-FFF2-40B4-BE49-F238E27FC236}">
                <a16:creationId xmlns:a16="http://schemas.microsoft.com/office/drawing/2014/main" id="{903169B4-D067-0B2D-5E20-B46F5C6BAD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279" y="3363247"/>
            <a:ext cx="3511344" cy="3511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4235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A8C-70FD-4181-8534-B67B224FE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Salaries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F42DD-5DAE-4AB3-A9C7-A69D4DAFA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Full Time Equivalent (FTE)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6658438-8EDE-48AF-894E-BEF898BC78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2642" y="2511972"/>
          <a:ext cx="10513030" cy="35904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372183" imgH="1914555" progId="Excel.Sheet.12">
                  <p:embed/>
                </p:oleObj>
              </mc:Choice>
              <mc:Fallback>
                <p:oleObj name="Worksheet" r:id="rId2" imgW="6372183" imgH="1914555" progId="Excel.Shee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6658438-8EDE-48AF-894E-BEF898BC78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22642" y="2511972"/>
                        <a:ext cx="10513030" cy="35904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68795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E0924-EE63-4424-9798-F369B2F1C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for Volunteer Stipends</a:t>
            </a:r>
          </a:p>
        </p:txBody>
      </p:sp>
      <p:pic>
        <p:nvPicPr>
          <p:cNvPr id="1026" name="Picture 2" descr="image">
            <a:extLst>
              <a:ext uri="{FF2B5EF4-FFF2-40B4-BE49-F238E27FC236}">
                <a16:creationId xmlns:a16="http://schemas.microsoft.com/office/drawing/2014/main" id="{9EA9044B-8673-CF22-24DA-3F64F8872DD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752" y="1825625"/>
            <a:ext cx="10286496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39957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BA7D6-3327-4BA0-B672-4B0B4822D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Fringe Benefits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54123C5-6288-4565-9DF5-2950B14B8CBE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92643" y="1690688"/>
          <a:ext cx="5157786" cy="4682432"/>
        </p:xfrm>
        <a:graphic>
          <a:graphicData uri="http://schemas.openxmlformats.org/drawingml/2006/table">
            <a:tbl>
              <a:tblPr/>
              <a:tblGrid>
                <a:gridCol w="4783650">
                  <a:extLst>
                    <a:ext uri="{9D8B030D-6E8A-4147-A177-3AD203B41FA5}">
                      <a16:colId xmlns:a16="http://schemas.microsoft.com/office/drawing/2014/main" val="2033170507"/>
                    </a:ext>
                  </a:extLst>
                </a:gridCol>
                <a:gridCol w="374136">
                  <a:extLst>
                    <a:ext uri="{9D8B030D-6E8A-4147-A177-3AD203B41FA5}">
                      <a16:colId xmlns:a16="http://schemas.microsoft.com/office/drawing/2014/main" val="156643007"/>
                    </a:ext>
                  </a:extLst>
                </a:gridCol>
              </a:tblGrid>
              <a:tr h="49862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What’s included?</a:t>
                      </a:r>
                      <a:endParaRPr lang="en-US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0" marR="22220" marT="222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0" marR="22220" marT="222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3191130"/>
                  </a:ext>
                </a:extLst>
              </a:tr>
              <a:tr h="889700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Social Security + Medicare tax rate    = </a:t>
                      </a:r>
                    </a:p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FICA Tax Rate (7.65%)</a:t>
                      </a:r>
                      <a:endParaRPr lang="en-US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0" marR="22220" marT="222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0" marR="22220" marT="222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087970"/>
                  </a:ext>
                </a:extLst>
              </a:tr>
              <a:tr h="498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Unemployment  &amp; Workers Compensation </a:t>
                      </a:r>
                      <a:endParaRPr lang="en-US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0" marR="22220" marT="222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0" marR="22220" marT="222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115507"/>
                  </a:ext>
                </a:extLst>
              </a:tr>
              <a:tr h="498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Medical/ Dental </a:t>
                      </a:r>
                      <a:endParaRPr lang="en-US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0" marR="22220" marT="222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0" marR="22220" marT="222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5877991"/>
                  </a:ext>
                </a:extLst>
              </a:tr>
              <a:tr h="498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Retirement</a:t>
                      </a:r>
                      <a:endParaRPr lang="en-US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0" marR="22220" marT="222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0" marR="22220" marT="222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2937126"/>
                  </a:ext>
                </a:extLst>
              </a:tr>
              <a:tr h="498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Disability</a:t>
                      </a:r>
                      <a:endParaRPr lang="en-US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0" marR="22220" marT="222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0" marR="22220" marT="222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0038795"/>
                  </a:ext>
                </a:extLst>
              </a:tr>
              <a:tr h="498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0" i="0" u="none" strike="noStrike">
                          <a:effectLst/>
                          <a:latin typeface="Arial" panose="020B0604020202020204" pitchFamily="34" charset="0"/>
                        </a:rPr>
                        <a:t>Total Benefits =</a:t>
                      </a:r>
                    </a:p>
                  </a:txBody>
                  <a:tcPr marL="22220" marR="22220" marT="222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0" marR="22220" marT="222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057194"/>
                  </a:ext>
                </a:extLst>
              </a:tr>
            </a:tbl>
          </a:graphicData>
        </a:graphic>
      </p:graphicFrame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391CB3-5B8A-5161-E7EF-2E4F1C96DE1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National average is around 30%</a:t>
            </a:r>
          </a:p>
        </p:txBody>
      </p:sp>
    </p:spTree>
    <p:extLst>
      <p:ext uri="{BB962C8B-B14F-4D97-AF65-F5344CB8AC3E}">
        <p14:creationId xmlns:p14="http://schemas.microsoft.com/office/powerpoint/2010/main" val="25756771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8EE8-0552-43A3-A3FA-099055A94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681213"/>
          </a:xfrm>
        </p:spPr>
        <p:txBody>
          <a:bodyPr>
            <a:normAutofit/>
          </a:bodyPr>
          <a:lstStyle/>
          <a:p>
            <a:r>
              <a:rPr lang="en-US"/>
              <a:t>Fringe Benefits Example</a:t>
            </a:r>
            <a:br>
              <a:rPr lang="en-US"/>
            </a:br>
            <a:r>
              <a:rPr lang="en-US"/>
              <a:t> 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08CEEFE6-C9BE-487D-9F7A-FD75E8FDE76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82869" y="1671145"/>
          <a:ext cx="8391133" cy="4403834"/>
        </p:xfrm>
        <a:graphic>
          <a:graphicData uri="http://schemas.openxmlformats.org/drawingml/2006/table">
            <a:tbl>
              <a:tblPr/>
              <a:tblGrid>
                <a:gridCol w="1202968">
                  <a:extLst>
                    <a:ext uri="{9D8B030D-6E8A-4147-A177-3AD203B41FA5}">
                      <a16:colId xmlns:a16="http://schemas.microsoft.com/office/drawing/2014/main" val="2794588141"/>
                    </a:ext>
                  </a:extLst>
                </a:gridCol>
                <a:gridCol w="2778690">
                  <a:extLst>
                    <a:ext uri="{9D8B030D-6E8A-4147-A177-3AD203B41FA5}">
                      <a16:colId xmlns:a16="http://schemas.microsoft.com/office/drawing/2014/main" val="517792563"/>
                    </a:ext>
                  </a:extLst>
                </a:gridCol>
                <a:gridCol w="1541834">
                  <a:extLst>
                    <a:ext uri="{9D8B030D-6E8A-4147-A177-3AD203B41FA5}">
                      <a16:colId xmlns:a16="http://schemas.microsoft.com/office/drawing/2014/main" val="1536161011"/>
                    </a:ext>
                  </a:extLst>
                </a:gridCol>
                <a:gridCol w="1105546">
                  <a:extLst>
                    <a:ext uri="{9D8B030D-6E8A-4147-A177-3AD203B41FA5}">
                      <a16:colId xmlns:a16="http://schemas.microsoft.com/office/drawing/2014/main" val="3082365005"/>
                    </a:ext>
                  </a:extLst>
                </a:gridCol>
                <a:gridCol w="1762095">
                  <a:extLst>
                    <a:ext uri="{9D8B030D-6E8A-4147-A177-3AD203B41FA5}">
                      <a16:colId xmlns:a16="http://schemas.microsoft.com/office/drawing/2014/main" val="3992290301"/>
                    </a:ext>
                  </a:extLst>
                </a:gridCol>
              </a:tblGrid>
              <a:tr h="19875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Position #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Salary (autopopulated from lines l10-l13 above)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Base if Applicable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Fringe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8249771"/>
                  </a:ext>
                </a:extLst>
              </a:tr>
              <a:tr h="4968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$24,099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4,820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134443"/>
                  </a:ext>
                </a:extLst>
              </a:tr>
              <a:tr h="4968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$24,480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4,896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816222"/>
                  </a:ext>
                </a:extLst>
              </a:tr>
              <a:tr h="496892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6838078"/>
                  </a:ext>
                </a:extLst>
              </a:tr>
              <a:tr h="92559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FRINGE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9,716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9741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30630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62A79-656F-FCBF-D38B-6CE166C4B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Equipment </a:t>
            </a:r>
            <a:br>
              <a:rPr lang="en-US" dirty="0">
                <a:latin typeface="Calibri Light"/>
                <a:cs typeface="Calibri Light"/>
              </a:rPr>
            </a:br>
            <a:endParaRPr lang="en-US" sz="2000" b="1" i="1">
              <a:latin typeface="Calibri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4F5A3-5A67-6083-34DA-FD9C62200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Describe how the equipment relates to the program activities 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Examples: </a:t>
            </a:r>
          </a:p>
          <a:p>
            <a:pPr lvl="1"/>
            <a:r>
              <a:rPr lang="en-US" sz="2800">
                <a:cs typeface="Calibri"/>
              </a:rPr>
              <a:t>2 Printers: $ each to support the new outreach workers</a:t>
            </a:r>
          </a:p>
          <a:p>
            <a:pPr lvl="1"/>
            <a:endParaRPr lang="en-US" sz="2800" dirty="0">
              <a:cs typeface="Calibri"/>
            </a:endParaRPr>
          </a:p>
          <a:p>
            <a:pPr lvl="1"/>
            <a:r>
              <a:rPr lang="en-US" sz="2800">
                <a:cs typeface="Calibri"/>
              </a:rPr>
              <a:t>4 Laptop computers: $ each for the new outreach workers being hired </a:t>
            </a:r>
            <a:endParaRPr lang="en-US" sz="2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57114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339EF-A295-4CC1-84EB-BBA8DFED1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Office supplies </a:t>
            </a:r>
            <a:endParaRPr lang="en-US" sz="27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B81626-2ACA-4F0C-B562-91741F5224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/>
              <a:t>Include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FA57BB-1358-4897-AA8F-3E2C20B268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chemeClr val="accent4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2400">
                <a:solidFill>
                  <a:prstClr val="black">
                    <a:lumMod val="75000"/>
                    <a:lumOff val="25000"/>
                  </a:prstClr>
                </a:solidFill>
                <a:latin typeface="Verdana"/>
              </a:rPr>
              <a:t>P</a:t>
            </a:r>
            <a:r>
              <a:rPr kumimoji="0" lang="en-US" sz="2400" b="0" i="0" u="none" strike="noStrike" kern="1200" cap="none" spc="0" normalizeH="0" baseline="0" noProof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rinter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ink</a:t>
            </a:r>
          </a:p>
          <a:p>
            <a:r>
              <a:rPr lang="en-US" sz="2400">
                <a:solidFill>
                  <a:prstClr val="black">
                    <a:lumMod val="75000"/>
                    <a:lumOff val="25000"/>
                  </a:prstClr>
                </a:solidFill>
                <a:latin typeface="Verdana"/>
              </a:rPr>
              <a:t>Computer accessories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Paper, pens, </a:t>
            </a:r>
            <a:r>
              <a:rPr lang="en-US" sz="2400">
                <a:solidFill>
                  <a:prstClr val="black">
                    <a:lumMod val="75000"/>
                    <a:lumOff val="25000"/>
                  </a:prstClr>
                </a:solidFill>
                <a:latin typeface="Verdana"/>
              </a:rPr>
              <a:t>highlighters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r>
              <a:rPr lang="en-US" sz="2400">
                <a:solidFill>
                  <a:prstClr val="black">
                    <a:lumMod val="75000"/>
                    <a:lumOff val="25000"/>
                  </a:prstClr>
                </a:solidFill>
                <a:latin typeface="Verdana"/>
              </a:rPr>
              <a:t>Binders, folders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r>
              <a:rPr lang="en-US" sz="2400">
                <a:solidFill>
                  <a:prstClr val="black">
                    <a:lumMod val="75000"/>
                    <a:lumOff val="25000"/>
                  </a:prstClr>
                </a:solidFill>
                <a:latin typeface="Verdana"/>
              </a:rPr>
              <a:t>R</a:t>
            </a:r>
            <a:r>
              <a:rPr kumimoji="0" lang="en-US" sz="2400" b="0" i="0" u="none" strike="noStrike" kern="1200" cap="none" spc="0" normalizeH="0" baseline="0" noProof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ecord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keeping supplies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7957C6-EBD9-4372-B91F-5BE70B62FA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/>
              <a:t>Do not include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0E4BCE-6425-4B4B-9975-3A7AA834A4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ln>
            <a:solidFill>
              <a:schemeClr val="accent4">
                <a:lumMod val="75000"/>
              </a:schemeClr>
            </a:solidFill>
          </a:ln>
        </p:spPr>
        <p:txBody>
          <a:bodyPr/>
          <a:lstStyle/>
          <a:p>
            <a:r>
              <a:rPr lang="en-US"/>
              <a:t>Postage/Mailing  </a:t>
            </a:r>
          </a:p>
          <a:p>
            <a:r>
              <a:rPr lang="en-US"/>
              <a:t>Educational/Resource Materials</a:t>
            </a:r>
          </a:p>
          <a:p>
            <a:r>
              <a:rPr lang="en-US"/>
              <a:t>Printing/Copying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25B257-A35D-04E5-EE5B-A9849E649373}"/>
              </a:ext>
            </a:extLst>
          </p:cNvPr>
          <p:cNvSpPr/>
          <p:nvPr/>
        </p:nvSpPr>
        <p:spPr>
          <a:xfrm>
            <a:off x="6580239" y="4021693"/>
            <a:ext cx="4454682" cy="16014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220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These</a:t>
            </a:r>
            <a:r>
              <a:rPr lang="es-ES" sz="2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220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items</a:t>
            </a:r>
            <a:r>
              <a:rPr lang="es-ES" sz="2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belong in '</a:t>
            </a:r>
            <a:r>
              <a:rPr lang="es-ES" sz="220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Other</a:t>
            </a:r>
            <a:r>
              <a:rPr lang="es-ES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'</a:t>
            </a:r>
            <a:r>
              <a:rPr lang="es-E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
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596391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B6B6B-80AA-4D59-B0A3-F7D1653EB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Travel and Training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AA9F9-66A9-4D92-AE88-89D282CB1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6348"/>
            <a:ext cx="8596668" cy="50133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Expenses are allowed if they are within the approved budget</a:t>
            </a:r>
          </a:p>
          <a:p>
            <a:r>
              <a:rPr lang="en-US" dirty="0"/>
              <a:t>Rates are determined by General Services Administration (GSA) for mileage, meals, and lodging.</a:t>
            </a:r>
          </a:p>
          <a:p>
            <a:r>
              <a:rPr lang="en-US" dirty="0"/>
              <a:t>Needs to be reasonable – no limos, no private pools </a:t>
            </a:r>
            <a:endParaRPr lang="en-US" dirty="0">
              <a:cs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7CF981E-9049-42B4-99F7-E9085456045E}"/>
              </a:ext>
            </a:extLst>
          </p:cNvPr>
          <p:cNvSpPr/>
          <p:nvPr/>
        </p:nvSpPr>
        <p:spPr>
          <a:xfrm>
            <a:off x="992982" y="3857297"/>
            <a:ext cx="2865065" cy="233077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Travel subcategories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Per Diem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Hotel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Airfare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Registration Fees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Mileage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4128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A56A1-59EB-5C1B-44AC-3572DEEEF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975" y="240891"/>
            <a:ext cx="4341566" cy="1699548"/>
          </a:xfrm>
        </p:spPr>
        <p:txBody>
          <a:bodyPr>
            <a:normAutofit/>
          </a:bodyPr>
          <a:lstStyle/>
          <a:p>
            <a:r>
              <a:rPr lang="en-US" dirty="0"/>
              <a:t>Travel and Training Narrative 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0CB73A-10F5-CD6C-2125-FD202087A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2366" y="2194102"/>
            <a:ext cx="3427001" cy="3908586"/>
          </a:xfrm>
        </p:spPr>
        <p:txBody>
          <a:bodyPr>
            <a:normAutofit/>
          </a:bodyPr>
          <a:lstStyle/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How many you expect at an outreach event 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How does the staff training relate to the program activities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213A79A-6043-4814-AD96-4CEA19570EB6}"/>
              </a:ext>
            </a:extLst>
          </p:cNvPr>
          <p:cNvGraphicFramePr>
            <a:graphicFrameLocks noGrp="1"/>
          </p:cNvGraphicFramePr>
          <p:nvPr/>
        </p:nvGraphicFramePr>
        <p:xfrm>
          <a:off x="5445457" y="751919"/>
          <a:ext cx="6155141" cy="5684128"/>
        </p:xfrm>
        <a:graphic>
          <a:graphicData uri="http://schemas.openxmlformats.org/drawingml/2006/table">
            <a:tbl>
              <a:tblPr>
                <a:solidFill>
                  <a:schemeClr val="bg1"/>
                </a:solidFill>
              </a:tblPr>
              <a:tblGrid>
                <a:gridCol w="6155141">
                  <a:extLst>
                    <a:ext uri="{9D8B030D-6E8A-4147-A177-3AD203B41FA5}">
                      <a16:colId xmlns:a16="http://schemas.microsoft.com/office/drawing/2014/main" val="3338573732"/>
                    </a:ext>
                  </a:extLst>
                </a:gridCol>
              </a:tblGrid>
              <a:tr h="552511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Example </a:t>
                      </a:r>
                      <a:endParaRPr lang="en-US" sz="20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6045" marR="16547" marT="96957" marB="96957" anchor="b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751171"/>
                  </a:ext>
                </a:extLst>
              </a:tr>
              <a:tr h="552511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6045" marR="16547" marT="96957" marB="96957" anchor="b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4581664"/>
                  </a:ext>
                </a:extLst>
              </a:tr>
              <a:tr h="1227869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Outreach trainings : 2 trainings in effective outreach- $60 per person (2 Employees) + </a:t>
                      </a:r>
                    </a:p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hotel nights at $160/night = Total </a:t>
                      </a:r>
                    </a:p>
                  </a:txBody>
                  <a:tcPr marL="126045" marR="16547" marT="96957" marB="96957" anchor="b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1771989"/>
                  </a:ext>
                </a:extLst>
              </a:tr>
              <a:tr h="552511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Hosting 3 outreach events in Baker County = 339 miles/event </a:t>
                      </a:r>
                    </a:p>
                  </a:txBody>
                  <a:tcPr marL="126045" marR="16547" marT="96957" marB="96957" anchor="b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2532872"/>
                  </a:ext>
                </a:extLst>
              </a:tr>
              <a:tr h="552511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u="none" strike="noStrike" cap="none" spc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6045" marR="16547" marT="96957" marB="96957" anchor="b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383141"/>
                  </a:ext>
                </a:extLst>
              </a:tr>
              <a:tr h="890190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Training fees (related to this grant) for X Staff @ $ X cost each. Please describe the purpose</a:t>
                      </a:r>
                    </a:p>
                  </a:txBody>
                  <a:tcPr marL="126045" marR="16547" marT="96957" marB="96957" anchor="b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2071285"/>
                  </a:ext>
                </a:extLst>
              </a:tr>
              <a:tr h="552511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126045" marR="16547" marT="96957" marB="96957" anchor="b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080455"/>
                  </a:ext>
                </a:extLst>
              </a:tr>
              <a:tr h="552511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TRAVEL</a:t>
                      </a:r>
                      <a:endParaRPr lang="en-US" sz="20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6045" marR="16547" marT="96957" marB="96957" anchor="b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4060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55280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B1C42-C90B-783C-B5B4-38E31247F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/>
              <a:t>Other Supplies and Services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DE770C-CDCC-26F9-7729-99378250C4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Description of items separated and how it is used for the grant</a:t>
            </a:r>
          </a:p>
          <a:p>
            <a:r>
              <a:rPr lang="en-US" dirty="0">
                <a:cs typeface="Calibri"/>
              </a:rPr>
              <a:t>Examples: </a:t>
            </a:r>
          </a:p>
          <a:p>
            <a:pPr lvl="1"/>
            <a:r>
              <a:rPr lang="en-US" dirty="0">
                <a:cs typeface="Calibri"/>
              </a:rPr>
              <a:t>Food or drinks</a:t>
            </a:r>
          </a:p>
          <a:p>
            <a:pPr lvl="1"/>
            <a:r>
              <a:rPr lang="en-US" dirty="0">
                <a:cs typeface="Calibri"/>
              </a:rPr>
              <a:t>Gift cards</a:t>
            </a:r>
          </a:p>
          <a:p>
            <a:pPr lvl="1"/>
            <a:r>
              <a:rPr lang="en-US" dirty="0">
                <a:cs typeface="Calibri"/>
              </a:rPr>
              <a:t>Copying and printing</a:t>
            </a:r>
          </a:p>
          <a:p>
            <a:pPr lvl="1"/>
            <a:r>
              <a:rPr lang="en-US" dirty="0">
                <a:cs typeface="Calibri"/>
              </a:rPr>
              <a:t>Postage and mailing</a:t>
            </a:r>
          </a:p>
          <a:p>
            <a:pPr lvl="1"/>
            <a:r>
              <a:rPr lang="en-US" dirty="0">
                <a:cs typeface="Calibri"/>
              </a:rPr>
              <a:t>Educational or resource materials</a:t>
            </a:r>
          </a:p>
        </p:txBody>
      </p:sp>
      <p:pic>
        <p:nvPicPr>
          <p:cNvPr id="6" name="Content Placeholder 5" descr="Gift Certificate Images – Browse 271,133 Stock Photos ...">
            <a:extLst>
              <a:ext uri="{FF2B5EF4-FFF2-40B4-BE49-F238E27FC236}">
                <a16:creationId xmlns:a16="http://schemas.microsoft.com/office/drawing/2014/main" id="{8B95CE2D-8CA5-06DA-E751-C90994D4E0A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16534" r="14010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9324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E0B49-3FA2-1213-D81C-FA89464F7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1" y="417576"/>
            <a:ext cx="10909640" cy="124939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6600" kern="1200">
                <a:latin typeface="+mj-lt"/>
                <a:ea typeface="+mj-ea"/>
                <a:cs typeface="+mj-cs"/>
              </a:rPr>
              <a:t>Other</a:t>
            </a:r>
            <a:br>
              <a:rPr lang="en-US" sz="4100" kern="1200"/>
            </a:br>
            <a:endParaRPr lang="en-US" sz="41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Content Placeholder 4" descr="image">
            <a:extLst>
              <a:ext uri="{FF2B5EF4-FFF2-40B4-BE49-F238E27FC236}">
                <a16:creationId xmlns:a16="http://schemas.microsoft.com/office/drawing/2014/main" id="{41164AED-B4D4-9503-1976-59059C60D54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/>
          <a:srcRect t="109" r="29231" b="-535"/>
          <a:stretch/>
        </p:blipFill>
        <p:spPr>
          <a:xfrm>
            <a:off x="-4336" y="2045087"/>
            <a:ext cx="12076640" cy="2903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470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3719D-D6BB-D1AF-9FDB-656B5D9A7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5437" y="559828"/>
            <a:ext cx="8505823" cy="91188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</a:rPr>
              <a:t>During our time together…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C86F2-C10A-784B-CED2-DE2E11C22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912" y="2062264"/>
            <a:ext cx="10006875" cy="4518807"/>
          </a:xfrm>
        </p:spPr>
        <p:txBody>
          <a:bodyPr>
            <a:normAutofit/>
          </a:bodyPr>
          <a:lstStyle/>
          <a:p>
            <a:pPr marL="0" lvl="1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>
                <a:solidFill>
                  <a:schemeClr val="tx1"/>
                </a:solidFill>
              </a:rPr>
              <a:t>Closed captioning is available </a:t>
            </a:r>
          </a:p>
          <a:p>
            <a:pPr marL="0" lvl="1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>
                <a:solidFill>
                  <a:schemeClr val="tx1"/>
                </a:solidFill>
              </a:rPr>
              <a:t>Simultaneous interpretation is available</a:t>
            </a:r>
          </a:p>
          <a:p>
            <a:pPr marL="0" lvl="1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>
                <a:solidFill>
                  <a:schemeClr val="tx1"/>
                </a:solidFill>
              </a:rPr>
              <a:t>This webinar will be recorded </a:t>
            </a:r>
          </a:p>
          <a:p>
            <a:pPr marL="0" lvl="1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>
                <a:solidFill>
                  <a:schemeClr val="tx1"/>
                </a:solidFill>
              </a:rPr>
              <a:t>We are hosting multiple virtual trainings about budgets during November and December- you can attend as many as you would like! </a:t>
            </a:r>
          </a:p>
          <a:p>
            <a:pPr marL="0" lvl="1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/>
              <a:t>	- They will cover the same information</a:t>
            </a:r>
            <a:endParaRPr lang="en-US" sz="2400">
              <a:solidFill>
                <a:schemeClr val="tx1"/>
              </a:solidFill>
            </a:endParaRPr>
          </a:p>
          <a:p>
            <a:pPr marL="0" lvl="1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>
                <a:solidFill>
                  <a:schemeClr val="tx1"/>
                </a:solidFill>
              </a:rPr>
              <a:t>Feel free to drop your questions in the chat</a:t>
            </a:r>
          </a:p>
        </p:txBody>
      </p:sp>
    </p:spTree>
    <p:extLst>
      <p:ext uri="{BB962C8B-B14F-4D97-AF65-F5344CB8AC3E}">
        <p14:creationId xmlns:p14="http://schemas.microsoft.com/office/powerpoint/2010/main" val="37062632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1A2E4-62C4-75CE-8EB1-D55D0D228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1" y="417576"/>
            <a:ext cx="10909640" cy="12493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600" kern="1200" dirty="0">
                <a:latin typeface="+mj-lt"/>
                <a:ea typeface="+mj-ea"/>
                <a:cs typeface="+mj-cs"/>
              </a:rPr>
              <a:t>Contracts</a:t>
            </a:r>
            <a:r>
              <a:rPr lang="en-US" sz="6600" dirty="0"/>
              <a:t> or Subcontracts</a:t>
            </a:r>
            <a:endParaRPr lang="en-US" sz="6600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8B519-0775-0AD0-678D-561F506DB5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8881" y="1809541"/>
            <a:ext cx="10909643" cy="68740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2400" dirty="0"/>
              <a:t>Describe the services being provided</a:t>
            </a:r>
            <a:endParaRPr lang="en-US" sz="2400" kern="1200" dirty="0">
              <a:solidFill>
                <a:schemeClr val="tx1"/>
              </a:solidFill>
              <a:latin typeface="+mn-lt"/>
              <a:cs typeface="Calibri" panose="020F050202020403020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8A3816-8E00-7905-96CD-ACD1146E6F5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1080" b="990"/>
          <a:stretch/>
        </p:blipFill>
        <p:spPr>
          <a:xfrm>
            <a:off x="478972" y="3558085"/>
            <a:ext cx="11492924" cy="1226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4575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1A2E4-62C4-75CE-8EB1-D55D0D228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1" y="417576"/>
            <a:ext cx="10909640" cy="12493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Contracts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8B519-0775-0AD0-678D-561F506DB5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8881" y="1809541"/>
            <a:ext cx="10909643" cy="68740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2400" dirty="0"/>
              <a:t>Lacking details! Do not do this!</a:t>
            </a:r>
            <a:endParaRPr lang="en-US" sz="2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73156EA-B77D-EB7E-CAA2-5BC7329F23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6843"/>
          <a:stretch/>
        </p:blipFill>
        <p:spPr>
          <a:xfrm>
            <a:off x="701040" y="3315554"/>
            <a:ext cx="10855518" cy="195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5243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457A8-17D7-2CAB-BC3F-89131AD31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>
                <a:cs typeface="Calibri Light"/>
              </a:rPr>
              <a:t>Direct Costs vs Indirect Costs</a:t>
            </a:r>
            <a:endParaRPr lang="en-US" sz="6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DFAE7-CA6E-44C3-B755-B8383E3F0E1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b="1">
                <a:cs typeface="Calibri"/>
              </a:rPr>
              <a:t>Direct </a:t>
            </a:r>
          </a:p>
          <a:p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Directly related to activities or the program being funded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703798-427F-8B5E-B695-CBB465A418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b="1">
                <a:cs typeface="Calibri"/>
              </a:rPr>
              <a:t>Indirect</a:t>
            </a:r>
          </a:p>
          <a:p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Helps the agency stay open and run the program, but are not directly associated with the program</a:t>
            </a:r>
          </a:p>
        </p:txBody>
      </p:sp>
    </p:spTree>
    <p:extLst>
      <p:ext uri="{BB962C8B-B14F-4D97-AF65-F5344CB8AC3E}">
        <p14:creationId xmlns:p14="http://schemas.microsoft.com/office/powerpoint/2010/main" val="27124961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98B2D-06D2-97F2-674C-0299DE933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 Light"/>
                <a:cs typeface="Calibri Light"/>
              </a:rPr>
              <a:t>Which category?  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F8B536-AC00-EF5A-1969-763541F662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 panose="020F0502020204030204"/>
                <a:cs typeface="Calibri" panose="020F0502020204030204"/>
              </a:rPr>
              <a:t>Direct Costs – total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D09E2-B7D2-02A5-440F-F8E7BC9EAB9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Calibri"/>
                <a:cs typeface="Calibri"/>
              </a:rPr>
              <a:t>Staff salaries</a:t>
            </a:r>
          </a:p>
          <a:p>
            <a:r>
              <a:rPr lang="en-US">
                <a:ea typeface="Calibri"/>
                <a:cs typeface="Calibri"/>
              </a:rPr>
              <a:t>Laptop for registration at an event</a:t>
            </a:r>
          </a:p>
          <a:p>
            <a:r>
              <a:rPr lang="en-US">
                <a:ea typeface="Calibri"/>
                <a:cs typeface="Calibri"/>
              </a:rPr>
              <a:t>Outreach and engagement materials</a:t>
            </a:r>
          </a:p>
          <a:p>
            <a:r>
              <a:rPr lang="en-US">
                <a:ea typeface="Calibri"/>
                <a:cs typeface="Calibri"/>
              </a:rPr>
              <a:t>Subcontract with a partner organization</a:t>
            </a: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8AB2A1-724C-380E-6DA0-C1CC828CB0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Indirect Costs- calculated as a %</a:t>
            </a:r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F50867-9A12-4456-C92A-82042257070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Calibri"/>
                <a:cs typeface="Calibri"/>
              </a:rPr>
              <a:t>Rent</a:t>
            </a:r>
          </a:p>
          <a:p>
            <a:r>
              <a:rPr lang="en-US">
                <a:ea typeface="Calibri"/>
                <a:cs typeface="Calibri"/>
              </a:rPr>
              <a:t>Operational Costs</a:t>
            </a:r>
          </a:p>
          <a:p>
            <a:r>
              <a:rPr lang="en-US">
                <a:ea typeface="Calibri"/>
                <a:cs typeface="Calibri"/>
              </a:rPr>
              <a:t>Electricity</a:t>
            </a:r>
          </a:p>
          <a:p>
            <a:r>
              <a:rPr lang="en-US">
                <a:ea typeface="Calibri"/>
                <a:cs typeface="Calibri"/>
              </a:rPr>
              <a:t>Phone bills</a:t>
            </a:r>
          </a:p>
          <a:p>
            <a:r>
              <a:rPr lang="en-US">
                <a:ea typeface="Calibri"/>
                <a:cs typeface="Calibri"/>
              </a:rPr>
              <a:t>Internet bills</a:t>
            </a:r>
          </a:p>
          <a:p>
            <a:r>
              <a:rPr lang="en-US">
                <a:ea typeface="Calibri"/>
                <a:cs typeface="Calibri"/>
              </a:rPr>
              <a:t>Water</a:t>
            </a:r>
          </a:p>
        </p:txBody>
      </p:sp>
      <p:pic>
        <p:nvPicPr>
          <p:cNvPr id="8" name="Picture 7" descr="Smile Sand Buckets – Kipp Brothers">
            <a:extLst>
              <a:ext uri="{FF2B5EF4-FFF2-40B4-BE49-F238E27FC236}">
                <a16:creationId xmlns:a16="http://schemas.microsoft.com/office/drawing/2014/main" id="{00C03D5C-5FB4-29EF-2CE0-F56EA3501A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6581" y="3432401"/>
            <a:ext cx="3068411" cy="3054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4703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7DEDE2B-57BE-2765-2229-CCAD2D7B5A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3900" b="1190"/>
          <a:stretch/>
        </p:blipFill>
        <p:spPr>
          <a:xfrm>
            <a:off x="177574" y="3890771"/>
            <a:ext cx="11599031" cy="1076112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4B8B7EC5-A6B0-1785-D8A8-B9C147C14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Indirect Rate</a:t>
            </a:r>
            <a:endParaRPr lang="en-US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4CBAFE4-52F3-9D66-9CBE-F00617EB1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1765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Measured as a %</a:t>
            </a:r>
          </a:p>
          <a:p>
            <a:r>
              <a:rPr lang="en-US" dirty="0">
                <a:cs typeface="Calibri"/>
              </a:rPr>
              <a:t>Use your own established indirect rate </a:t>
            </a:r>
          </a:p>
          <a:p>
            <a:r>
              <a:rPr lang="en-US" dirty="0">
                <a:cs typeface="Calibri"/>
              </a:rPr>
              <a:t>Good range is 10% to 20%</a:t>
            </a:r>
          </a:p>
        </p:txBody>
      </p:sp>
    </p:spTree>
    <p:extLst>
      <p:ext uri="{BB962C8B-B14F-4D97-AF65-F5344CB8AC3E}">
        <p14:creationId xmlns:p14="http://schemas.microsoft.com/office/powerpoint/2010/main" val="300422257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1E546-3880-47B1-9898-37C390B94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Capital Equipment Not Allowed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29FD9-A238-4825-8105-2980D8E81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High dollar purchase item on single item</a:t>
            </a:r>
          </a:p>
          <a:p>
            <a:r>
              <a:rPr lang="en-US"/>
              <a:t>More than $5,000</a:t>
            </a:r>
          </a:p>
          <a:p>
            <a:r>
              <a:rPr lang="en-US"/>
              <a:t>Includes: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     Vehicles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     Buildings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     Repairs to vehicles and Buildings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     Machinery –Solar panels</a:t>
            </a:r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  <a:p>
            <a:endParaRPr lang="en-US"/>
          </a:p>
        </p:txBody>
      </p:sp>
      <p:pic>
        <p:nvPicPr>
          <p:cNvPr id="5" name="Picture 4" descr="A white car with a number on it&#10;&#10;Description automatically generated with low confidence">
            <a:extLst>
              <a:ext uri="{FF2B5EF4-FFF2-40B4-BE49-F238E27FC236}">
                <a16:creationId xmlns:a16="http://schemas.microsoft.com/office/drawing/2014/main" id="{6CB94638-1993-46AC-86A2-7BA5D4CC83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762944" y="3607836"/>
            <a:ext cx="3612697" cy="2895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3361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A8492-C89B-4814-B56A-8F7E97FF7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Unallowable expenses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2310073-5862-46C1-97B8-0EA99C49D373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663539" y="1825625"/>
          <a:ext cx="4781764" cy="3331556"/>
        </p:xfrm>
        <a:graphic>
          <a:graphicData uri="http://schemas.openxmlformats.org/drawingml/2006/table">
            <a:tbl>
              <a:tblPr>
                <a:noFill/>
                <a:tableStyleId>{5C22544A-7EE6-4342-B048-85BDC9FD1C3A}</a:tableStyleId>
              </a:tblPr>
              <a:tblGrid>
                <a:gridCol w="4781764">
                  <a:extLst>
                    <a:ext uri="{9D8B030D-6E8A-4147-A177-3AD203B41FA5}">
                      <a16:colId xmlns:a16="http://schemas.microsoft.com/office/drawing/2014/main" val="1314853170"/>
                    </a:ext>
                  </a:extLst>
                </a:gridCol>
              </a:tblGrid>
              <a:tr h="1970561">
                <a:tc>
                  <a:txBody>
                    <a:bodyPr/>
                    <a:lstStyle/>
                    <a:p>
                      <a:pPr marL="342900" indent="-342900" algn="l" defTabSz="457200" rtl="0" eaLnBrk="1" fontAlgn="b" latinLnBrk="0" hangingPunct="1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 3" charset="2"/>
                        <a:buChar char=""/>
                      </a:pPr>
                      <a:endParaRPr lang="en-US" sz="170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indent="-457200" algn="l" defTabSz="457200" rtl="0" eaLnBrk="1" fontAlgn="b" latinLnBrk="0" hangingPunct="1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Arial" panose="020B0604020202020204" pitchFamily="34" charset="0"/>
                        <a:buChar char="•"/>
                      </a:pPr>
                      <a:r>
                        <a:rPr lang="en-US" sz="28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Medical Equipment (used to screen people)</a:t>
                      </a:r>
                    </a:p>
                    <a:p>
                      <a:pPr marL="457200" indent="-457200" algn="l" defTabSz="457200" rtl="0" eaLnBrk="1" fontAlgn="b" latinLnBrk="0" hangingPunct="1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Arial" panose="020B0604020202020204" pitchFamily="34" charset="0"/>
                        <a:buChar char="•"/>
                      </a:pPr>
                      <a:r>
                        <a:rPr lang="en-US" sz="28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Medical Supplies (Vaccines, medications)</a:t>
                      </a:r>
                    </a:p>
                    <a:p>
                      <a:pPr marL="457200" indent="-457200" algn="l" defTabSz="457200" rtl="0" eaLnBrk="1" fontAlgn="b" latinLnBrk="0" hangingPunct="1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Arial" panose="020B0604020202020204" pitchFamily="34" charset="0"/>
                        <a:buChar char="•"/>
                      </a:pPr>
                      <a:r>
                        <a:rPr lang="en-US" sz="28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Capital Improvements</a:t>
                      </a:r>
                    </a:p>
                  </a:txBody>
                  <a:tcPr marL="149397" marR="112048" marT="74699" marB="7469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0669437"/>
                  </a:ext>
                </a:extLst>
              </a:tr>
              <a:tr h="319435">
                <a:tc>
                  <a:txBody>
                    <a:bodyPr/>
                    <a:lstStyle/>
                    <a:p>
                      <a:pPr marL="0" indent="0" algn="l" defTabSz="457200" rtl="0" eaLnBrk="1" fontAlgn="b" latinLnBrk="0" hangingPunct="1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 3" charset="2"/>
                        <a:buNone/>
                      </a:pPr>
                      <a:endParaRPr lang="en-US" sz="170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49397" marR="112048" marT="74699" marB="7469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9920348"/>
                  </a:ext>
                </a:extLst>
              </a:tr>
            </a:tbl>
          </a:graphicData>
        </a:graphic>
      </p:graphicFrame>
      <p:pic>
        <p:nvPicPr>
          <p:cNvPr id="5" name="Content Placeholder 4" descr="covid images from www.amprogress.org">
            <a:extLst>
              <a:ext uri="{FF2B5EF4-FFF2-40B4-BE49-F238E27FC236}">
                <a16:creationId xmlns:a16="http://schemas.microsoft.com/office/drawing/2014/main" id="{91AB4BCA-309F-D82F-3259-7D14BA3D6C6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458941" y="1623508"/>
            <a:ext cx="3681845" cy="3681845"/>
          </a:xfrm>
        </p:spPr>
      </p:pic>
    </p:spTree>
    <p:extLst>
      <p:ext uri="{BB962C8B-B14F-4D97-AF65-F5344CB8AC3E}">
        <p14:creationId xmlns:p14="http://schemas.microsoft.com/office/powerpoint/2010/main" val="14891016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D3A25-925F-DD40-AD9C-8F8E288A5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Unallowable Expenses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8B631-AA11-F49A-6A4B-172F3C87934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 algn="l" defTabSz="457200" rtl="0" eaLnBrk="1" fontAlgn="b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Direct payments for rent, utilities, food, phone, internet</a:t>
            </a:r>
          </a:p>
          <a:p>
            <a:pPr marL="457200" indent="-457200" algn="l" defTabSz="457200" rtl="0" eaLnBrk="1" fontAlgn="b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Purchasing alcohol, tobacco, firearms</a:t>
            </a:r>
          </a:p>
          <a:p>
            <a:pPr marL="457200" indent="-457200" algn="l" defTabSz="457200" rtl="0" eaLnBrk="1" fontAlgn="b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Covid-19 wraparound services</a:t>
            </a:r>
          </a:p>
          <a:p>
            <a:pPr marL="457200" indent="-457200" algn="l" defTabSz="457200" rtl="0" eaLnBrk="1" fontAlgn="b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Gift cards not be used for purchase of alcohol, tobacco or firearms</a:t>
            </a:r>
          </a:p>
          <a:p>
            <a:endParaRPr lang="en-US" dirty="0"/>
          </a:p>
        </p:txBody>
      </p:sp>
      <p:pic>
        <p:nvPicPr>
          <p:cNvPr id="6" name="Content Placeholder 4" descr="covid images from www.amprogress.org">
            <a:extLst>
              <a:ext uri="{FF2B5EF4-FFF2-40B4-BE49-F238E27FC236}">
                <a16:creationId xmlns:a16="http://schemas.microsoft.com/office/drawing/2014/main" id="{C25935FB-242B-3AB0-456B-83FCCCFE6F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8941" y="1623508"/>
            <a:ext cx="3681845" cy="3681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82933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9EE6D-6AA7-48FA-4F07-E0134BE57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>
                <a:cs typeface="Calibri Light"/>
              </a:rPr>
              <a:t>Additional Resources for Support</a:t>
            </a:r>
            <a:endParaRPr lang="en-US" sz="54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86EEC-3F12-BDC1-28F5-BE686EFA8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200">
                <a:cs typeface="Calibri"/>
                <a:hlinkClick r:id="rId2"/>
              </a:rPr>
              <a:t>Public Health Equity Grant Website</a:t>
            </a:r>
            <a:endParaRPr lang="en-US" sz="2200"/>
          </a:p>
          <a:p>
            <a:endParaRPr lang="en-US" sz="2200">
              <a:cs typeface="Calibri"/>
            </a:endParaRPr>
          </a:p>
          <a:p>
            <a:r>
              <a:rPr lang="en-US" sz="2200">
                <a:cs typeface="Calibri"/>
                <a:hlinkClick r:id="rId3"/>
              </a:rPr>
              <a:t>Fiscal Guidance Document</a:t>
            </a:r>
            <a:endParaRPr lang="en-US" sz="2200"/>
          </a:p>
          <a:p>
            <a:endParaRPr lang="en-US" sz="2200">
              <a:cs typeface="Calibri"/>
            </a:endParaRPr>
          </a:p>
          <a:p>
            <a:r>
              <a:rPr lang="en-US" sz="2200">
                <a:cs typeface="Calibri"/>
              </a:rPr>
              <a:t>Lesley Bennett from the Nonprofit Association of Oregon</a:t>
            </a:r>
          </a:p>
          <a:p>
            <a:pPr lvl="1"/>
            <a:r>
              <a:rPr lang="en-US" sz="2200">
                <a:cs typeface="Calibri"/>
              </a:rPr>
              <a:t>Lbennett@nonprofitoregon.org</a:t>
            </a:r>
          </a:p>
          <a:p>
            <a:endParaRPr lang="en-US" sz="2200">
              <a:cs typeface="Calibri"/>
            </a:endParaRPr>
          </a:p>
          <a:p>
            <a:endParaRPr lang="en-US" sz="22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5668797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DFE3D3-3DC0-E076-355B-02B5D94752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en-US" sz="11500" dirty="0"/>
              <a:t>Questions?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BD623-24DF-921E-ABD0-42D8C29D62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en-US"/>
              <a:t>Thank you so much for your time and attention today! </a:t>
            </a:r>
          </a:p>
        </p:txBody>
      </p:sp>
    </p:spTree>
    <p:extLst>
      <p:ext uri="{BB962C8B-B14F-4D97-AF65-F5344CB8AC3E}">
        <p14:creationId xmlns:p14="http://schemas.microsoft.com/office/powerpoint/2010/main" val="1229545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EF44C-E7F5-AEF8-B0B4-8A26D35AD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3976565" cy="6858000"/>
          </a:xfrm>
          <a:noFill/>
        </p:spPr>
        <p:txBody>
          <a:bodyPr anchor="ctr">
            <a:normAutofit/>
          </a:bodyPr>
          <a:lstStyle/>
          <a:p>
            <a:pPr algn="ctr"/>
            <a:r>
              <a:rPr lang="en-US" dirty="0"/>
              <a:t>Areas of focus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8B746-C74A-E6BE-8DFF-942E3BC53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4" y="447261"/>
            <a:ext cx="7041517" cy="6049231"/>
          </a:xfrm>
        </p:spPr>
        <p:txBody>
          <a:bodyPr anchor="ctr">
            <a:normAutofit/>
          </a:bodyPr>
          <a:lstStyle/>
          <a:p>
            <a:pPr marL="342900" lvl="1" indent="-3429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s-MX" sz="3200" dirty="0">
                <a:sym typeface="Arial"/>
              </a:rPr>
              <a:t>Reading </a:t>
            </a:r>
            <a:r>
              <a:rPr lang="es-MX" sz="3200" dirty="0" err="1">
                <a:sym typeface="Arial"/>
              </a:rPr>
              <a:t>your</a:t>
            </a:r>
            <a:r>
              <a:rPr lang="es-MX" sz="3200" dirty="0">
                <a:sym typeface="Arial"/>
              </a:rPr>
              <a:t> </a:t>
            </a:r>
            <a:r>
              <a:rPr lang="es-MX" sz="3200" dirty="0" err="1">
                <a:sym typeface="Arial"/>
              </a:rPr>
              <a:t>Award</a:t>
            </a:r>
            <a:r>
              <a:rPr lang="es-MX" sz="3200" dirty="0">
                <a:sym typeface="Arial"/>
              </a:rPr>
              <a:t> </a:t>
            </a:r>
            <a:r>
              <a:rPr lang="en-US" sz="3200" dirty="0">
                <a:sym typeface="Arial"/>
              </a:rPr>
              <a:t>Letter</a:t>
            </a:r>
            <a:endParaRPr lang="en-US" sz="3200" dirty="0">
              <a:cs typeface="Calibri" panose="020F0502020204030204"/>
            </a:endParaRPr>
          </a:p>
          <a:p>
            <a:pPr marL="342900" lvl="1" indent="-3429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s-MX" sz="3200" dirty="0" err="1">
                <a:sym typeface="Arial"/>
              </a:rPr>
              <a:t>Writing</a:t>
            </a:r>
            <a:r>
              <a:rPr lang="es-MX" sz="3200" dirty="0">
                <a:sym typeface="Arial"/>
              </a:rPr>
              <a:t> a narrative</a:t>
            </a:r>
            <a:endParaRPr lang="es-MX" sz="3200" dirty="0">
              <a:cs typeface="Calibri"/>
            </a:endParaRPr>
          </a:p>
          <a:p>
            <a:pPr marL="342900" lvl="1" indent="-3429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s-MX" sz="3200" dirty="0" err="1">
                <a:cs typeface="Calibri" panose="020F0502020204030204"/>
              </a:rPr>
              <a:t>Preparing</a:t>
            </a:r>
            <a:r>
              <a:rPr lang="es-MX" sz="3200" dirty="0">
                <a:cs typeface="Calibri" panose="020F0502020204030204"/>
              </a:rPr>
              <a:t> a </a:t>
            </a:r>
            <a:r>
              <a:rPr lang="es-MX" sz="3200" dirty="0" err="1">
                <a:cs typeface="Calibri" panose="020F0502020204030204"/>
              </a:rPr>
              <a:t>budget</a:t>
            </a:r>
            <a:r>
              <a:rPr lang="es-MX" sz="3200" dirty="0">
                <a:cs typeface="Calibri" panose="020F0502020204030204"/>
              </a:rPr>
              <a:t> </a:t>
            </a:r>
          </a:p>
        </p:txBody>
      </p:sp>
      <p:pic>
        <p:nvPicPr>
          <p:cNvPr id="5" name="Picture 4" descr="Oregon Health Authority Logo">
            <a:extLst>
              <a:ext uri="{FF2B5EF4-FFF2-40B4-BE49-F238E27FC236}">
                <a16:creationId xmlns:a16="http://schemas.microsoft.com/office/drawing/2014/main" id="{621C99ED-6682-4E01-A0E2-9C4557CE37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0635" y="6011443"/>
            <a:ext cx="1592631" cy="596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658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ector coin got an idea illustration character">
            <a:extLst>
              <a:ext uri="{FF2B5EF4-FFF2-40B4-BE49-F238E27FC236}">
                <a16:creationId xmlns:a16="http://schemas.microsoft.com/office/drawing/2014/main" id="{F74A3D0E-47E3-D993-3595-8A716288FE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7756" y="3003755"/>
            <a:ext cx="3849328" cy="384932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E434D2-8B8C-800A-9CF9-74C179398E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459" y="948171"/>
            <a:ext cx="11326760" cy="500160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en-US" sz="420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4200">
                <a:ea typeface="+mn-lt"/>
                <a:cs typeface="+mn-lt"/>
              </a:rPr>
              <a:t>What did one penny say to the other penny?</a:t>
            </a:r>
            <a:endParaRPr lang="en-US" sz="4200">
              <a:cs typeface="Calibri" panose="020F0502020204030204"/>
            </a:endParaRPr>
          </a:p>
          <a:p>
            <a:pPr algn="ctr"/>
            <a:endParaRPr lang="en-US" sz="3800">
              <a:ea typeface="+mn-lt"/>
              <a:cs typeface="+mn-lt"/>
            </a:endParaRPr>
          </a:p>
          <a:p>
            <a:pPr marL="0" indent="0" algn="ctr">
              <a:buNone/>
            </a:pPr>
            <a:endParaRPr lang="en-US" sz="3800">
              <a:ea typeface="+mn-lt"/>
              <a:cs typeface="+mn-lt"/>
            </a:endParaRPr>
          </a:p>
          <a:p>
            <a:pPr marL="0" indent="0" algn="ctr">
              <a:buNone/>
            </a:pPr>
            <a:endParaRPr lang="en-US" sz="380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3800" b="1">
                <a:ea typeface="+mn-lt"/>
                <a:cs typeface="+mn-lt"/>
              </a:rPr>
              <a:t>Let’s get together and make some cents</a:t>
            </a:r>
            <a:endParaRPr lang="en-US" sz="3800" b="1">
              <a:cs typeface="Calibri"/>
            </a:endParaRPr>
          </a:p>
          <a:p>
            <a:endParaRPr lang="en-US" sz="38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58988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48A2D-3DDD-4862-B36D-26253F906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Program Element- What are they?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EABD3-B0DA-48CD-95AC-D099D68FD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214" y="1324303"/>
            <a:ext cx="10628586" cy="48526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/>
              <a:t>Program Element(s) are the funding sources that make up your award. The number means the same thing as the name. </a:t>
            </a:r>
          </a:p>
          <a:p>
            <a:pPr marL="0" indent="0">
              <a:buNone/>
            </a:pPr>
            <a:endParaRPr lang="en-US" sz="2400" b="1"/>
          </a:p>
          <a:p>
            <a:pPr marL="0" indent="0">
              <a:buNone/>
            </a:pPr>
            <a:r>
              <a:rPr lang="en-US" sz="2400" b="1"/>
              <a:t>The name has an associated number</a:t>
            </a:r>
          </a:p>
          <a:p>
            <a:r>
              <a:rPr lang="en-US" sz="2400"/>
              <a:t>Examples include: </a:t>
            </a:r>
          </a:p>
          <a:p>
            <a:pPr lvl="1"/>
            <a:r>
              <a:rPr lang="en-US"/>
              <a:t>Commercial Tobacco (PE 5003-01) or Modernization (PE 5002-01)</a:t>
            </a:r>
          </a:p>
          <a:p>
            <a:endParaRPr lang="en-US" sz="2400"/>
          </a:p>
          <a:p>
            <a:r>
              <a:rPr lang="en-US" sz="2400"/>
              <a:t>You will find this listed on your</a:t>
            </a:r>
          </a:p>
          <a:p>
            <a:pPr lvl="1"/>
            <a:r>
              <a:rPr lang="en-US"/>
              <a:t>Award letter</a:t>
            </a:r>
          </a:p>
          <a:p>
            <a:pPr lvl="1"/>
            <a:r>
              <a:rPr lang="en-US"/>
              <a:t>Contract</a:t>
            </a:r>
          </a:p>
          <a:p>
            <a:pPr lvl="1"/>
            <a:r>
              <a:rPr lang="en-US"/>
              <a:t>Remit letters</a:t>
            </a:r>
          </a:p>
          <a:p>
            <a:pPr marL="457200" lvl="1" indent="0">
              <a:buNone/>
            </a:pPr>
            <a:endParaRPr lang="en-US"/>
          </a:p>
          <a:p>
            <a:pPr lvl="1"/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544145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FBFD3-EA07-4767-8546-3FB26760B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anchor="ctr">
            <a:normAutofit/>
          </a:bodyPr>
          <a:lstStyle/>
          <a:p>
            <a:r>
              <a:rPr lang="en-US" sz="5200"/>
              <a:t>Let’s read your award letter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80BBE84-E02A-1DAE-3278-AE144D7321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033771"/>
            <a:ext cx="10512547" cy="4073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952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4336B5-CBFC-7DA0-5214-5B7DCE53D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863" y="223735"/>
            <a:ext cx="10713226" cy="836579"/>
          </a:xfrm>
        </p:spPr>
        <p:txBody>
          <a:bodyPr>
            <a:normAutofit/>
          </a:bodyPr>
          <a:lstStyle/>
          <a:p>
            <a:r>
              <a:rPr lang="en-US" sz="3200" b="1"/>
              <a:t>How many budgets do we need?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08210CE-7D33-4952-04D0-BF5C60EFCE6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77863" y="1060314"/>
          <a:ext cx="10713226" cy="5224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29167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26D3A-5F97-4686-ACA7-FA4C5F5D7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841" y="1166648"/>
            <a:ext cx="5433849" cy="2680137"/>
          </a:xfrm>
        </p:spPr>
        <p:txBody>
          <a:bodyPr>
            <a:noAutofit/>
          </a:bodyPr>
          <a:lstStyle/>
          <a:p>
            <a:r>
              <a:rPr lang="en-US" sz="3200" b="1" dirty="0"/>
              <a:t>Each Program Element needs to match the total award</a:t>
            </a:r>
            <a:br>
              <a:rPr lang="en-US" b="1" dirty="0">
                <a:cs typeface="Calibri Light"/>
              </a:rPr>
            </a:br>
            <a:br>
              <a:rPr lang="en-US" b="1" dirty="0">
                <a:cs typeface="Calibri Light"/>
              </a:rPr>
            </a:br>
            <a:endParaRPr lang="en-US" sz="2100" b="1">
              <a:cs typeface="Calibri Light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5E04B407-DFE1-9A22-0314-E1DBC89836BD}"/>
              </a:ext>
            </a:extLst>
          </p:cNvPr>
          <p:cNvSpPr/>
          <p:nvPr/>
        </p:nvSpPr>
        <p:spPr>
          <a:xfrm>
            <a:off x="5700220" y="4211151"/>
            <a:ext cx="2707957" cy="676989"/>
          </a:xfrm>
          <a:custGeom>
            <a:avLst/>
            <a:gdLst>
              <a:gd name="connsiteX0" fmla="*/ 0 w 2707957"/>
              <a:gd name="connsiteY0" fmla="*/ 0 h 676989"/>
              <a:gd name="connsiteX1" fmla="*/ 2707957 w 2707957"/>
              <a:gd name="connsiteY1" fmla="*/ 0 h 676989"/>
              <a:gd name="connsiteX2" fmla="*/ 2707957 w 2707957"/>
              <a:gd name="connsiteY2" fmla="*/ 676989 h 676989"/>
              <a:gd name="connsiteX3" fmla="*/ 0 w 2707957"/>
              <a:gd name="connsiteY3" fmla="*/ 676989 h 676989"/>
              <a:gd name="connsiteX4" fmla="*/ 0 w 2707957"/>
              <a:gd name="connsiteY4" fmla="*/ 0 h 6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07957" h="676989">
                <a:moveTo>
                  <a:pt x="0" y="0"/>
                </a:moveTo>
                <a:lnTo>
                  <a:pt x="2707957" y="0"/>
                </a:lnTo>
                <a:lnTo>
                  <a:pt x="2707957" y="676989"/>
                </a:lnTo>
                <a:lnTo>
                  <a:pt x="0" y="67698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0688" tIns="170688" rIns="170688" bIns="170688" numCol="1" spcCol="1270" anchor="ctr" anchorCtr="0">
            <a:noAutofit/>
          </a:bodyPr>
          <a:lstStyle/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2400" kern="120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B63A84E-348D-D010-EFFC-2758CADD428F}"/>
              </a:ext>
            </a:extLst>
          </p:cNvPr>
          <p:cNvGrpSpPr/>
          <p:nvPr/>
        </p:nvGrpSpPr>
        <p:grpSpPr>
          <a:xfrm>
            <a:off x="6260075" y="952473"/>
            <a:ext cx="4119410" cy="4521002"/>
            <a:chOff x="6329348" y="848564"/>
            <a:chExt cx="4119410" cy="4521002"/>
          </a:xfrm>
        </p:grpSpPr>
        <p:sp>
          <p:nvSpPr>
            <p:cNvPr id="8" name="Arrow: Down 7">
              <a:extLst>
                <a:ext uri="{FF2B5EF4-FFF2-40B4-BE49-F238E27FC236}">
                  <a16:creationId xmlns:a16="http://schemas.microsoft.com/office/drawing/2014/main" id="{7AA979C6-CDD4-96F1-ADED-36E958CB0E44}"/>
                </a:ext>
              </a:extLst>
            </p:cNvPr>
            <p:cNvSpPr/>
            <p:nvPr/>
          </p:nvSpPr>
          <p:spPr>
            <a:xfrm>
              <a:off x="8061518" y="4750473"/>
              <a:ext cx="779506" cy="619093"/>
            </a:xfrm>
            <a:prstGeom prst="downArrow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1222291-C5C5-E194-7DE3-54BA1895FFB8}"/>
                </a:ext>
              </a:extLst>
            </p:cNvPr>
            <p:cNvSpPr/>
            <p:nvPr/>
          </p:nvSpPr>
          <p:spPr>
            <a:xfrm>
              <a:off x="6329348" y="956394"/>
              <a:ext cx="1963015" cy="2051954"/>
            </a:xfrm>
            <a:custGeom>
              <a:avLst/>
              <a:gdLst>
                <a:gd name="connsiteX0" fmla="*/ 0 w 980998"/>
                <a:gd name="connsiteY0" fmla="*/ 773484 h 1546967"/>
                <a:gd name="connsiteX1" fmla="*/ 490499 w 980998"/>
                <a:gd name="connsiteY1" fmla="*/ 0 h 1546967"/>
                <a:gd name="connsiteX2" fmla="*/ 980998 w 980998"/>
                <a:gd name="connsiteY2" fmla="*/ 773484 h 1546967"/>
                <a:gd name="connsiteX3" fmla="*/ 490499 w 980998"/>
                <a:gd name="connsiteY3" fmla="*/ 1546968 h 1546967"/>
                <a:gd name="connsiteX4" fmla="*/ 0 w 980998"/>
                <a:gd name="connsiteY4" fmla="*/ 773484 h 1546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0998" h="1546967">
                  <a:moveTo>
                    <a:pt x="0" y="773484"/>
                  </a:moveTo>
                  <a:cubicBezTo>
                    <a:pt x="0" y="346301"/>
                    <a:pt x="219604" y="0"/>
                    <a:pt x="490499" y="0"/>
                  </a:cubicBezTo>
                  <a:cubicBezTo>
                    <a:pt x="761394" y="0"/>
                    <a:pt x="980998" y="346301"/>
                    <a:pt x="980998" y="773484"/>
                  </a:cubicBezTo>
                  <a:cubicBezTo>
                    <a:pt x="980998" y="1200667"/>
                    <a:pt x="761394" y="1546968"/>
                    <a:pt x="490499" y="1546968"/>
                  </a:cubicBezTo>
                  <a:cubicBezTo>
                    <a:pt x="219604" y="1546968"/>
                    <a:pt x="0" y="1200667"/>
                    <a:pt x="0" y="773484"/>
                  </a:cubicBezTo>
                  <a:close/>
                </a:path>
              </a:pathLst>
            </a:cu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161444" tIns="244328" rIns="161444" bIns="244328" numCol="1" spcCol="1270" anchor="ctr" anchorCtr="0">
              <a:noAutofit/>
            </a:bodyPr>
            <a:lstStyle/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>
                  <a:solidFill>
                    <a:schemeClr val="tx1"/>
                  </a:solidFill>
                  <a:cs typeface="Calibri"/>
                </a:rPr>
                <a:t>ASH</a:t>
              </a:r>
              <a:endParaRPr lang="en-US" sz="2400" kern="1200">
                <a:solidFill>
                  <a:schemeClr val="tx1"/>
                </a:solidFill>
              </a:endParaRPr>
            </a:p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solidFill>
                    <a:schemeClr val="tx1"/>
                  </a:solidFill>
                </a:rPr>
                <a:t>$ 50,000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232786CD-3E50-C91D-681D-41750338D447}"/>
                </a:ext>
              </a:extLst>
            </p:cNvPr>
            <p:cNvSpPr/>
            <p:nvPr/>
          </p:nvSpPr>
          <p:spPr>
            <a:xfrm>
              <a:off x="8485742" y="848564"/>
              <a:ext cx="1963016" cy="2051954"/>
            </a:xfrm>
            <a:custGeom>
              <a:avLst/>
              <a:gdLst>
                <a:gd name="connsiteX0" fmla="*/ 0 w 1264368"/>
                <a:gd name="connsiteY0" fmla="*/ 773484 h 1546967"/>
                <a:gd name="connsiteX1" fmla="*/ 632184 w 1264368"/>
                <a:gd name="connsiteY1" fmla="*/ 0 h 1546967"/>
                <a:gd name="connsiteX2" fmla="*/ 1264368 w 1264368"/>
                <a:gd name="connsiteY2" fmla="*/ 773484 h 1546967"/>
                <a:gd name="connsiteX3" fmla="*/ 632184 w 1264368"/>
                <a:gd name="connsiteY3" fmla="*/ 1546968 h 1546967"/>
                <a:gd name="connsiteX4" fmla="*/ 0 w 1264368"/>
                <a:gd name="connsiteY4" fmla="*/ 773484 h 1546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4368" h="1546967">
                  <a:moveTo>
                    <a:pt x="0" y="773484"/>
                  </a:moveTo>
                  <a:cubicBezTo>
                    <a:pt x="0" y="346301"/>
                    <a:pt x="283038" y="0"/>
                    <a:pt x="632184" y="0"/>
                  </a:cubicBezTo>
                  <a:cubicBezTo>
                    <a:pt x="981330" y="0"/>
                    <a:pt x="1264368" y="346301"/>
                    <a:pt x="1264368" y="773484"/>
                  </a:cubicBezTo>
                  <a:cubicBezTo>
                    <a:pt x="1264368" y="1200667"/>
                    <a:pt x="981330" y="1546968"/>
                    <a:pt x="632184" y="1546968"/>
                  </a:cubicBezTo>
                  <a:cubicBezTo>
                    <a:pt x="283038" y="1546968"/>
                    <a:pt x="0" y="1200667"/>
                    <a:pt x="0" y="773484"/>
                  </a:cubicBezTo>
                  <a:close/>
                </a:path>
              </a:pathLst>
            </a:cu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202942" tIns="244328" rIns="202942" bIns="244328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>
                  <a:solidFill>
                    <a:schemeClr val="tx1"/>
                  </a:solidFill>
                </a:rPr>
                <a:t>EPH</a:t>
              </a:r>
            </a:p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>
                  <a:solidFill>
                    <a:schemeClr val="tx1"/>
                  </a:solidFill>
                </a:rPr>
                <a:t>$100,000</a:t>
              </a: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A5565CC8-5413-AA2C-F03C-DD771263FA72}"/>
                </a:ext>
              </a:extLst>
            </p:cNvPr>
            <p:cNvSpPr/>
            <p:nvPr/>
          </p:nvSpPr>
          <p:spPr>
            <a:xfrm>
              <a:off x="7466536" y="2442120"/>
              <a:ext cx="1916631" cy="2145969"/>
            </a:xfrm>
            <a:custGeom>
              <a:avLst/>
              <a:gdLst>
                <a:gd name="connsiteX0" fmla="*/ 0 w 788827"/>
                <a:gd name="connsiteY0" fmla="*/ 773484 h 1546967"/>
                <a:gd name="connsiteX1" fmla="*/ 394414 w 788827"/>
                <a:gd name="connsiteY1" fmla="*/ 0 h 1546967"/>
                <a:gd name="connsiteX2" fmla="*/ 788828 w 788827"/>
                <a:gd name="connsiteY2" fmla="*/ 773484 h 1546967"/>
                <a:gd name="connsiteX3" fmla="*/ 394414 w 788827"/>
                <a:gd name="connsiteY3" fmla="*/ 1546968 h 1546967"/>
                <a:gd name="connsiteX4" fmla="*/ 0 w 788827"/>
                <a:gd name="connsiteY4" fmla="*/ 773484 h 1546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8827" h="1546967">
                  <a:moveTo>
                    <a:pt x="0" y="773484"/>
                  </a:moveTo>
                  <a:cubicBezTo>
                    <a:pt x="0" y="346301"/>
                    <a:pt x="176585" y="0"/>
                    <a:pt x="394414" y="0"/>
                  </a:cubicBezTo>
                  <a:cubicBezTo>
                    <a:pt x="612243" y="0"/>
                    <a:pt x="788828" y="346301"/>
                    <a:pt x="788828" y="773484"/>
                  </a:cubicBezTo>
                  <a:cubicBezTo>
                    <a:pt x="788828" y="1200667"/>
                    <a:pt x="612243" y="1546968"/>
                    <a:pt x="394414" y="1546968"/>
                  </a:cubicBezTo>
                  <a:cubicBezTo>
                    <a:pt x="176585" y="1546968"/>
                    <a:pt x="0" y="1200667"/>
                    <a:pt x="0" y="773484"/>
                  </a:cubicBezTo>
                  <a:close/>
                </a:path>
              </a:pathLst>
            </a:cu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130761" tIns="241788" rIns="130761" bIns="241788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>
                  <a:solidFill>
                    <a:schemeClr val="tx1"/>
                  </a:solidFill>
                </a:rPr>
                <a:t>Tobacco $50,000</a:t>
              </a:r>
            </a:p>
          </p:txBody>
        </p: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B3EBEA-95A0-40B6-B673-DA341D156A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9188" y="3154226"/>
            <a:ext cx="3932237" cy="3811588"/>
          </a:xfrm>
        </p:spPr>
        <p:txBody>
          <a:bodyPr/>
          <a:lstStyle/>
          <a:p>
            <a:endParaRPr lang="en-US" sz="24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31CB4E6-570F-44DF-86B6-0B2533BF589F}"/>
              </a:ext>
            </a:extLst>
          </p:cNvPr>
          <p:cNvSpPr/>
          <p:nvPr/>
        </p:nvSpPr>
        <p:spPr>
          <a:xfrm>
            <a:off x="7358052" y="5589848"/>
            <a:ext cx="2133600" cy="100219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>
                <a:solidFill>
                  <a:schemeClr val="tx1"/>
                </a:solidFill>
              </a:rPr>
              <a:t>Total Award</a:t>
            </a:r>
          </a:p>
          <a:p>
            <a:pPr algn="ctr"/>
            <a:r>
              <a:rPr lang="en-US" sz="2600" b="1">
                <a:solidFill>
                  <a:schemeClr val="tx1"/>
                </a:solidFill>
              </a:rPr>
              <a:t>$200,000</a:t>
            </a:r>
          </a:p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61FBFC-E1C1-0A5E-7DBF-AA43B89740E9}"/>
              </a:ext>
            </a:extLst>
          </p:cNvPr>
          <p:cNvSpPr txBox="1"/>
          <p:nvPr/>
        </p:nvSpPr>
        <p:spPr>
          <a:xfrm>
            <a:off x="1106128" y="5149645"/>
            <a:ext cx="441837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baseline="0" dirty="0">
                <a:latin typeface="Calibri Light"/>
              </a:rPr>
              <a:t>ASH: Adolescent School Health</a:t>
            </a:r>
            <a:r>
              <a:rPr lang="en-US" sz="2400" dirty="0">
                <a:latin typeface="Calibri Light"/>
                <a:ea typeface="Calibri Light"/>
                <a:cs typeface="Calibri Light"/>
              </a:rPr>
              <a:t>​</a:t>
            </a:r>
            <a:br>
              <a:rPr lang="en-US" sz="2400" dirty="0">
                <a:latin typeface="Calibri Light"/>
                <a:ea typeface="Calibri Light"/>
                <a:cs typeface="Calibri Light"/>
              </a:rPr>
            </a:br>
            <a:r>
              <a:rPr lang="en-US" sz="2400" b="1" baseline="0" dirty="0">
                <a:latin typeface="Calibri Light"/>
              </a:rPr>
              <a:t>EPH: Environmental Public Health</a:t>
            </a:r>
            <a:r>
              <a:rPr lang="en-US" sz="2400" dirty="0">
                <a:latin typeface="Calibri Light"/>
                <a:ea typeface="Calibri Light"/>
                <a:cs typeface="Calibri Light"/>
              </a:rPr>
              <a:t>​</a:t>
            </a:r>
            <a:br>
              <a:rPr lang="en-US" sz="2400" dirty="0">
                <a:latin typeface="Calibri Light"/>
                <a:ea typeface="Calibri Light"/>
                <a:cs typeface="Calibri Light"/>
              </a:rPr>
            </a:br>
            <a:r>
              <a:rPr lang="en-US" sz="2400" b="1" baseline="0" dirty="0">
                <a:latin typeface="Calibri Light"/>
              </a:rPr>
              <a:t>Tobacco: </a:t>
            </a:r>
            <a:r>
              <a:rPr lang="en-US" sz="2400" b="1">
                <a:latin typeface="Calibri Light"/>
              </a:rPr>
              <a:t>Commercial</a:t>
            </a:r>
            <a:r>
              <a:rPr lang="en-US" sz="2400" b="1" baseline="0" dirty="0">
                <a:latin typeface="Calibri Light"/>
              </a:rPr>
              <a:t> Tobacco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1856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EBCBF27E712245ADBE67C01095B04B" ma:contentTypeVersion="18" ma:contentTypeDescription="Create a new document." ma:contentTypeScope="" ma:versionID="064a909df1528b8d37fb909c4ca22972">
  <xsd:schema xmlns:xsd="http://www.w3.org/2001/XMLSchema" xmlns:xs="http://www.w3.org/2001/XMLSchema" xmlns:p="http://schemas.microsoft.com/office/2006/metadata/properties" xmlns:ns1="http://schemas.microsoft.com/sharepoint/v3" xmlns:ns2="59da1016-2a1b-4f8a-9768-d7a4932f6f16" xmlns:ns3="b74c9a62-6d2b-44a6-aa8a-ffd3077e85a2" targetNamespace="http://schemas.microsoft.com/office/2006/metadata/properties" ma:root="true" ma:fieldsID="233aa85806c144c3de9b32f27a52a589" ns1:_="" ns2:_="" ns3:_="">
    <xsd:import namespace="http://schemas.microsoft.com/sharepoint/v3"/>
    <xsd:import namespace="59da1016-2a1b-4f8a-9768-d7a4932f6f16"/>
    <xsd:import namespace="b74c9a62-6d2b-44a6-aa8a-ffd3077e85a2"/>
    <xsd:element name="properties">
      <xsd:complexType>
        <xsd:sequence>
          <xsd:element name="documentManagement">
            <xsd:complexType>
              <xsd:all>
                <xsd:element ref="ns2:IACategory" minOccurs="0"/>
                <xsd:element ref="ns2:IATopic" minOccurs="0"/>
                <xsd:element ref="ns2:IASubtopic" minOccurs="0"/>
                <xsd:element ref="ns2:DocumentExpirationDate" minOccurs="0"/>
                <xsd:element ref="ns3:Meta_x0020_Description" minOccurs="0"/>
                <xsd:element ref="ns3:Meta_x0020_Keywords" minOccurs="0"/>
                <xsd:element ref="ns1:URL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URL" ma:index="8" nillable="true" ma:displayName="URL" ma:internalName="URL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da1016-2a1b-4f8a-9768-d7a4932f6f16" elementFormDefault="qualified">
    <xsd:import namespace="http://schemas.microsoft.com/office/2006/documentManagement/types"/>
    <xsd:import namespace="http://schemas.microsoft.com/office/infopath/2007/PartnerControls"/>
    <xsd:element name="IACategory" ma:index="2" nillable="true" ma:displayName="IA Category" ma:format="Dropdown" ma:internalName="IACategory" ma:readOnly="false">
      <xsd:simpleType>
        <xsd:restriction base="dms:Choice">
          <xsd:enumeration value="About OHA"/>
          <xsd:enumeration value="Programs and Services"/>
          <xsd:enumeration value="Oregon Health Plan"/>
          <xsd:enumeration value="Health System Reform"/>
          <xsd:enumeration value="Licenses and Certificates"/>
          <xsd:enumeration value="Public Health"/>
        </xsd:restriction>
      </xsd:simpleType>
    </xsd:element>
    <xsd:element name="IATopic" ma:index="3" nillable="true" ma:displayName="IA Topic" ma:format="Dropdown" ma:internalName="IATopic" ma:readOnly="false">
      <xsd:simpleType>
        <xsd:restriction base="dms:Choice">
          <xsd:enumeration value="About OHA - Agency Communications"/>
          <xsd:enumeration value="About OHA - Budget"/>
          <xsd:enumeration value="About OHA - Contacts"/>
          <xsd:enumeration value="About OHA - Grants &amp; Contracts"/>
          <xsd:enumeration value="About OHA - Jobs &amp; Employment"/>
          <xsd:enumeration value="About OHA - Organization"/>
          <xsd:enumeration value="About OHA - Policies"/>
          <xsd:enumeration value="About OHA - Public Meetings"/>
          <xsd:enumeration value="About OHA - Public Records"/>
          <xsd:enumeration value="About OHA - Questions &amp; Comments"/>
          <xsd:enumeration value="About OHA - Reports &amp; Data"/>
          <xsd:enumeration value="About OHA - Rulemaking"/>
          <xsd:enumeration value="Programs and Services - Behavioral Health"/>
          <xsd:enumeration value="Programs and Services - Contacts"/>
          <xsd:enumeration value="Programs and Services - Coordinated Care"/>
          <xsd:enumeration value="Programs and Services - Disease"/>
          <xsd:enumeration value="Programs and Services - Environment"/>
          <xsd:enumeration value="Programs and Services - Health Resources"/>
          <xsd:enumeration value="Programs and Services - OEBB"/>
          <xsd:enumeration value="Programs and Services - Oregon Health Plan"/>
          <xsd:enumeration value="Programs and Services - Oregon State Hospital"/>
          <xsd:enumeration value="Programs and Services - PEBB"/>
          <xsd:enumeration value="Programs and Services - Pharmacy"/>
          <xsd:enumeration value="Programs and Services - Prevention"/>
          <xsd:enumeration value="Programs and Services - Safety"/>
          <xsd:enumeration value="Oregon Health Plan - Agency Communications"/>
          <xsd:enumeration value="Oregon Health Plan - Benefits"/>
          <xsd:enumeration value="Oregon Health Plan - Contacts"/>
          <xsd:enumeration value="Oregon Health Plan - Coordinated Care"/>
          <xsd:enumeration value="Oregon Health Plan - Grants &amp; Contracts"/>
          <xsd:enumeration value="Oregon Health Plan - Health Resources"/>
          <xsd:enumeration value="Oregon Health Plan - Policies"/>
          <xsd:enumeration value="Oregon Health Plan - Providers and Partners"/>
          <xsd:enumeration value="Oregon Health Plan - Public Meetings"/>
          <xsd:enumeration value="Oregon Health Plan - Questions &amp; Comments"/>
          <xsd:enumeration value="Oregon Health Plan - Rule Making"/>
          <xsd:enumeration value="Health System Reform - Agency Communications"/>
          <xsd:enumeration value="Health System Reform - Coordinated Care"/>
          <xsd:enumeration value="Health System Reform - Public Meetings"/>
          <xsd:enumeration value="Health System Reform - Questions &amp; Comments"/>
          <xsd:enumeration value="Health System Reform - Reports &amp; Data"/>
          <xsd:enumeration value="Licenses and Certificates - Certificates"/>
          <xsd:enumeration value="Licenses and Certificates - Contacts"/>
          <xsd:enumeration value="Licenses and Certificates - Licenses"/>
          <xsd:enumeration value="Licenses and Certificates - Vital Records"/>
          <xsd:enumeration value="Public Health - Agency Communications"/>
          <xsd:enumeration value="Public Health - Contacts"/>
          <xsd:enumeration value="Public Health - Disease"/>
          <xsd:enumeration value="Public Health - Environment"/>
          <xsd:enumeration value="Public Health - Health Resources"/>
          <xsd:enumeration value="Public Health - Questions &amp; Comments"/>
          <xsd:enumeration value="Public Health - Prevention"/>
          <xsd:enumeration value="Public Health - Providers and Partners"/>
          <xsd:enumeration value="Public Health - Reports &amp; Data"/>
          <xsd:enumeration value="Public Health - Safety"/>
          <xsd:enumeration value="Public Health - Vital Records"/>
        </xsd:restriction>
      </xsd:simpleType>
    </xsd:element>
    <xsd:element name="IASubtopic" ma:index="4" nillable="true" ma:displayName="IA Subtopic" ma:format="Dropdown" ma:internalName="IASubtopic" ma:readOnly="false">
      <xsd:simpleType>
        <xsd:restriction base="dms:Choice">
          <xsd:enumeration value="Addiction Services - Alcohol"/>
          <xsd:enumeration value="Addiction Services - Drug"/>
          <xsd:enumeration value="Addiction Services - Gambling"/>
          <xsd:enumeration value="Addiction Services - Tobacco"/>
          <xsd:enumeration value="Applications"/>
          <xsd:enumeration value="Benefits - Health Plans"/>
          <xsd:enumeration value="Benefits - OEBB"/>
          <xsd:enumeration value="Benefits - OHP"/>
          <xsd:enumeration value="Benefits - PEBB"/>
          <xsd:enumeration value="Benefits - Retirement"/>
          <xsd:enumeration value="Budget - Agency Summary"/>
          <xsd:enumeration value="Budget - Agency Request (ARB)"/>
          <xsd:enumeration value="Budget - Governors Budget"/>
          <xsd:enumeration value="Budget - Infrastructure"/>
          <xsd:enumeration value="Budget - Legislatively Adopted (LAB)"/>
          <xsd:enumeration value="Budget - Legislative action"/>
          <xsd:enumeration value="Budget - Overview"/>
          <xsd:enumeration value="Budget - Policy Option Package (POP)"/>
          <xsd:enumeration value="Budget - Priorities"/>
          <xsd:enumeration value="Budget - Program"/>
          <xsd:enumeration value="Budget - Reduction"/>
          <xsd:enumeration value="Budget - Strategic funding proposal"/>
          <xsd:enumeration value="Budget - Special report"/>
          <xsd:enumeration value="Budget - Stakeholder meeting"/>
          <xsd:enumeration value="CCO - Contact"/>
          <xsd:enumeration value="CCO - Audited Financial Statement"/>
          <xsd:enumeration value="CCO - Interim Financial Statement"/>
          <xsd:enumeration value="CCO - Internal Financial Statement"/>
          <xsd:enumeration value="Clean Air"/>
          <xsd:enumeration value="Clean Water"/>
          <xsd:enumeration value="Clinics"/>
          <xsd:enumeration value="Commissions"/>
          <xsd:enumeration value="Committee Members"/>
          <xsd:enumeration value="Committees"/>
          <xsd:enumeration value="Crisis Services"/>
          <xsd:enumeration value="Drug Addiction Services"/>
          <xsd:enumeration value="Electronic Health Care Records (EHR)"/>
          <xsd:enumeration value="Emergency Preparedness"/>
          <xsd:enumeration value="Environmental Pollution"/>
          <xsd:enumeration value="Featured Content"/>
          <xsd:enumeration value="Fees"/>
          <xsd:enumeration value="Health Services - Primary Care Home"/>
          <xsd:enumeration value="Health Services - Prioritized list"/>
          <xsd:enumeration value="ICD-10"/>
          <xsd:enumeration value="Immunizations"/>
          <xsd:enumeration value="Legislation - Bills"/>
          <xsd:enumeration value="Legislation - Contact"/>
          <xsd:enumeration value="Legislation - Highlights"/>
          <xsd:enumeration value="Legislation - Session Summary"/>
          <xsd:enumeration value="Materials - Commission"/>
          <xsd:enumeration value="Materials - Committee"/>
          <xsd:enumeration value="Materials - Coverage Guidance"/>
          <xsd:enumeration value="Materials - Evidence-based Guidelines"/>
          <xsd:enumeration value="Materials - Health care plan details"/>
          <xsd:enumeration value="Materials - Health care plan overview"/>
          <xsd:enumeration value="Materials - Meeting Document"/>
          <xsd:enumeration value="Materials - Meeting Recording"/>
          <xsd:enumeration value="Materials - Meeting Schedule"/>
          <xsd:enumeration value="Materials - Open Enrollment"/>
          <xsd:enumeration value="Materials - Training"/>
          <xsd:enumeration value="Materials - Webinar"/>
          <xsd:enumeration value="Materials - Workgroup"/>
          <xsd:enumeration value="Medical Marijuana (OMMP)"/>
          <xsd:enumeration value="Medical Services"/>
          <xsd:enumeration value="Meeting Document"/>
          <xsd:enumeration value="Meeting Schedule"/>
          <xsd:enumeration value="Mental Health Services"/>
          <xsd:enumeration value="Metrics - Behavioral Health"/>
          <xsd:enumeration value="Metrics - CCO"/>
          <xsd:enumeration value="Metrics - Demographics"/>
          <xsd:enumeration value="Metrics - Hospital Performance"/>
          <xsd:enumeration value="Metrics - Incentive"/>
          <xsd:enumeration value="Metrics - Measures and Outcomes Tracking (MOTS)"/>
          <xsd:enumeration value="Metrics - ONE Eligibility system"/>
          <xsd:enumeration value="Metrics - Prevention"/>
          <xsd:enumeration value="Metrics - Rural health"/>
          <xsd:enumeration value="Metrics - State-Wide"/>
          <xsd:enumeration value="News Letter"/>
          <xsd:enumeration value="News Release"/>
          <xsd:enumeration value="OHP - Medicaid Waiver"/>
          <xsd:enumeration value="OHP - Provider Announcement"/>
          <xsd:enumeration value="OHP - Provider Rates"/>
          <xsd:enumeration value="Preferred Drug List"/>
          <xsd:enumeration value="Prescription Drugs - Monitoring"/>
          <xsd:enumeration value="Prescription Drugs - Preferred List"/>
          <xsd:enumeration value="Prescription Drugs - Subsidy"/>
          <xsd:enumeration value="Prescription Drugs Subsidy"/>
          <xsd:enumeration value="Technical Assistance"/>
          <xsd:enumeration value="Training"/>
          <xsd:enumeration value="Vital Statistics - Birth Certificate"/>
          <xsd:enumeration value="Vital Statistics - Certificate Death"/>
          <xsd:enumeration value="Vital Statistics - Data Use Requests"/>
          <xsd:enumeration value="Vital Statistics - Divorce Data"/>
          <xsd:enumeration value="Vital Statistics - Domestic Partnership Data"/>
          <xsd:enumeration value="Vital Statistics - Fetal Death Data"/>
          <xsd:enumeration value="Vital Statistics - Marriage Data"/>
          <xsd:enumeration value="Vital Statistics - Teen Pregnancy Data"/>
          <xsd:enumeration value="Wellness - Exercise"/>
          <xsd:enumeration value="Wellness - HEM"/>
          <xsd:enumeration value="Wellness - Intervention"/>
          <xsd:enumeration value="Wellness - Pain Management"/>
          <xsd:enumeration value="Wellness - Reproductive Health"/>
          <xsd:enumeration value="Wellness - Stress Relief"/>
        </xsd:restriction>
      </xsd:simpleType>
    </xsd:element>
    <xsd:element name="DocumentExpirationDate" ma:index="5" nillable="true" ma:displayName="Document Expiration Date" ma:format="DateOnly" ma:internalName="DocumentExpirationDate" ma:readOnly="false">
      <xsd:simpleType>
        <xsd:restriction base="dms:DateTime"/>
      </xsd:simple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4c9a62-6d2b-44a6-aa8a-ffd3077e85a2" elementFormDefault="qualified">
    <xsd:import namespace="http://schemas.microsoft.com/office/2006/documentManagement/types"/>
    <xsd:import namespace="http://schemas.microsoft.com/office/infopath/2007/PartnerControls"/>
    <xsd:element name="Meta_x0020_Description" ma:index="6" nillable="true" ma:displayName="Meta Description" ma:internalName="Meta_x0020_Description" ma:readOnly="false">
      <xsd:simpleType>
        <xsd:restriction base="dms:Text"/>
      </xsd:simpleType>
    </xsd:element>
    <xsd:element name="Meta_x0020_Keywords" ma:index="7" nillable="true" ma:displayName="Meta Keywords" ma:internalName="Meta_x0020_Keywords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ACategory xmlns="59da1016-2a1b-4f8a-9768-d7a4932f6f16" xsi:nil="true"/>
    <DocumentExpirationDate xmlns="59da1016-2a1b-4f8a-9768-d7a4932f6f16" xsi:nil="true"/>
    <IATopic xmlns="59da1016-2a1b-4f8a-9768-d7a4932f6f16" xsi:nil="true"/>
    <Meta_x0020_Description xmlns="b74c9a62-6d2b-44a6-aa8a-ffd3077e85a2" xsi:nil="true"/>
    <Meta_x0020_Keywords xmlns="b74c9a62-6d2b-44a6-aa8a-ffd3077e85a2" xsi:nil="true"/>
    <IASubtopic xmlns="59da1016-2a1b-4f8a-9768-d7a4932f6f16" xsi:nil="true"/>
    <URL xmlns="http://schemas.microsoft.com/sharepoint/v3">
      <Url xsi:nil="true"/>
      <Description xsi:nil="true"/>
    </URL>
  </documentManagement>
</p:properties>
</file>

<file path=customXml/itemProps1.xml><?xml version="1.0" encoding="utf-8"?>
<ds:datastoreItem xmlns:ds="http://schemas.openxmlformats.org/officeDocument/2006/customXml" ds:itemID="{C021CB31-B6DF-4BE5-B18E-2A6AEAE9A2A8}"/>
</file>

<file path=customXml/itemProps2.xml><?xml version="1.0" encoding="utf-8"?>
<ds:datastoreItem xmlns:ds="http://schemas.openxmlformats.org/officeDocument/2006/customXml" ds:itemID="{49C46441-8D0A-41AB-880D-391A91981534}"/>
</file>

<file path=customXml/itemProps3.xml><?xml version="1.0" encoding="utf-8"?>
<ds:datastoreItem xmlns:ds="http://schemas.openxmlformats.org/officeDocument/2006/customXml" ds:itemID="{6741B140-635C-4624-8B76-EDAFD5C4BD5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1517</Words>
  <Application>Microsoft Office PowerPoint</Application>
  <PresentationFormat>Widescreen</PresentationFormat>
  <Paragraphs>302</Paragraphs>
  <Slides>39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8" baseType="lpstr">
      <vt:lpstr>Arial</vt:lpstr>
      <vt:lpstr>Arial</vt:lpstr>
      <vt:lpstr>Calibri</vt:lpstr>
      <vt:lpstr>Calibri Light</vt:lpstr>
      <vt:lpstr>Symbol</vt:lpstr>
      <vt:lpstr>Verdana</vt:lpstr>
      <vt:lpstr>Wingdings 3</vt:lpstr>
      <vt:lpstr>Office Theme</vt:lpstr>
      <vt:lpstr>Worksheet</vt:lpstr>
      <vt:lpstr>PowerPoint Presentation</vt:lpstr>
      <vt:lpstr> Welcome Community Based Organizations!</vt:lpstr>
      <vt:lpstr>During our time together…</vt:lpstr>
      <vt:lpstr>Areas of focus</vt:lpstr>
      <vt:lpstr>PowerPoint Presentation</vt:lpstr>
      <vt:lpstr>Program Element- What are they?</vt:lpstr>
      <vt:lpstr>Let’s read your award letter</vt:lpstr>
      <vt:lpstr>How many budgets do we need?</vt:lpstr>
      <vt:lpstr>Each Program Element needs to match the total award  </vt:lpstr>
      <vt:lpstr>This table represents time periods</vt:lpstr>
      <vt:lpstr>All Things Budgets</vt:lpstr>
      <vt:lpstr>Importance of a good budget</vt:lpstr>
      <vt:lpstr> Preparing an Informed Budget</vt:lpstr>
      <vt:lpstr>How do I start?</vt:lpstr>
      <vt:lpstr> The Budget Narrative</vt:lpstr>
      <vt:lpstr>Narratives</vt:lpstr>
      <vt:lpstr>Do the budgets and workplan ALIGN? </vt:lpstr>
      <vt:lpstr>PowerPoint Presentation</vt:lpstr>
      <vt:lpstr>Salary</vt:lpstr>
      <vt:lpstr>Salaries</vt:lpstr>
      <vt:lpstr>Example for Volunteer Stipends</vt:lpstr>
      <vt:lpstr>Fringe Benefits</vt:lpstr>
      <vt:lpstr>Fringe Benefits Example  </vt:lpstr>
      <vt:lpstr>Equipment  </vt:lpstr>
      <vt:lpstr>Office supplies </vt:lpstr>
      <vt:lpstr>Travel and Training </vt:lpstr>
      <vt:lpstr>Travel and Training Narrative </vt:lpstr>
      <vt:lpstr>Other Supplies and Services</vt:lpstr>
      <vt:lpstr>Other </vt:lpstr>
      <vt:lpstr>Contracts or Subcontracts</vt:lpstr>
      <vt:lpstr>Contracts</vt:lpstr>
      <vt:lpstr>Direct Costs vs Indirect Costs</vt:lpstr>
      <vt:lpstr>Which category?  </vt:lpstr>
      <vt:lpstr>Indirect Rate</vt:lpstr>
      <vt:lpstr>Capital Equipment Not Allowed</vt:lpstr>
      <vt:lpstr>Unallowable expenses </vt:lpstr>
      <vt:lpstr>Unallowable Expenses</vt:lpstr>
      <vt:lpstr>Additional Resources for Support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Ruddy Sasha</dc:creator>
  <cp:lastModifiedBy>Ruddy Sasha</cp:lastModifiedBy>
  <cp:revision>1</cp:revision>
  <dcterms:created xsi:type="dcterms:W3CDTF">2023-12-04T18:25:02Z</dcterms:created>
  <dcterms:modified xsi:type="dcterms:W3CDTF">2023-12-04T18:26:28Z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bdd6eeb-0dd0-4927-947e-a759f08fcf55_Enabled">
    <vt:lpwstr>true</vt:lpwstr>
  </property>
  <property fmtid="{D5CDD505-2E9C-101B-9397-08002B2CF9AE}" pid="3" name="MSIP_Label_ebdd6eeb-0dd0-4927-947e-a759f08fcf55_SetDate">
    <vt:lpwstr>2023-12-04T18:26:08Z</vt:lpwstr>
  </property>
  <property fmtid="{D5CDD505-2E9C-101B-9397-08002B2CF9AE}" pid="4" name="MSIP_Label_ebdd6eeb-0dd0-4927-947e-a759f08fcf55_Method">
    <vt:lpwstr>Privileged</vt:lpwstr>
  </property>
  <property fmtid="{D5CDD505-2E9C-101B-9397-08002B2CF9AE}" pid="5" name="MSIP_Label_ebdd6eeb-0dd0-4927-947e-a759f08fcf55_Name">
    <vt:lpwstr>Level 1 - Published (Items)</vt:lpwstr>
  </property>
  <property fmtid="{D5CDD505-2E9C-101B-9397-08002B2CF9AE}" pid="6" name="MSIP_Label_ebdd6eeb-0dd0-4927-947e-a759f08fcf55_SiteId">
    <vt:lpwstr>658e63e8-8d39-499c-8f48-13adc9452f4c</vt:lpwstr>
  </property>
  <property fmtid="{D5CDD505-2E9C-101B-9397-08002B2CF9AE}" pid="7" name="MSIP_Label_ebdd6eeb-0dd0-4927-947e-a759f08fcf55_ActionId">
    <vt:lpwstr>de6ad713-2810-4010-9275-27d55d45fe3d</vt:lpwstr>
  </property>
  <property fmtid="{D5CDD505-2E9C-101B-9397-08002B2CF9AE}" pid="8" name="MSIP_Label_ebdd6eeb-0dd0-4927-947e-a759f08fcf55_ContentBits">
    <vt:lpwstr>0</vt:lpwstr>
  </property>
  <property fmtid="{D5CDD505-2E9C-101B-9397-08002B2CF9AE}" pid="9" name="ContentTypeId">
    <vt:lpwstr>0x0101006DEBCBF27E712245ADBE67C01095B04B</vt:lpwstr>
  </property>
</Properties>
</file>