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4"/>
  </p:sldMasterIdLst>
  <p:notesMasterIdLst>
    <p:notesMasterId r:id="rId42"/>
  </p:notesMasterIdLst>
  <p:sldIdLst>
    <p:sldId id="261" r:id="rId5"/>
    <p:sldId id="397" r:id="rId6"/>
    <p:sldId id="559" r:id="rId7"/>
    <p:sldId id="560" r:id="rId8"/>
    <p:sldId id="561" r:id="rId9"/>
    <p:sldId id="563" r:id="rId10"/>
    <p:sldId id="564" r:id="rId11"/>
    <p:sldId id="565" r:id="rId12"/>
    <p:sldId id="567" r:id="rId13"/>
    <p:sldId id="568" r:id="rId14"/>
    <p:sldId id="569" r:id="rId15"/>
    <p:sldId id="570" r:id="rId16"/>
    <p:sldId id="571" r:id="rId17"/>
    <p:sldId id="572" r:id="rId18"/>
    <p:sldId id="573" r:id="rId19"/>
    <p:sldId id="574" r:id="rId20"/>
    <p:sldId id="575" r:id="rId21"/>
    <p:sldId id="576" r:id="rId22"/>
    <p:sldId id="506" r:id="rId23"/>
    <p:sldId id="538" r:id="rId24"/>
    <p:sldId id="577" r:id="rId25"/>
    <p:sldId id="508" r:id="rId26"/>
    <p:sldId id="578" r:id="rId27"/>
    <p:sldId id="579" r:id="rId28"/>
    <p:sldId id="580" r:id="rId29"/>
    <p:sldId id="581" r:id="rId30"/>
    <p:sldId id="582" r:id="rId31"/>
    <p:sldId id="583" r:id="rId32"/>
    <p:sldId id="546" r:id="rId33"/>
    <p:sldId id="585" r:id="rId34"/>
    <p:sldId id="586" r:id="rId35"/>
    <p:sldId id="549" r:id="rId36"/>
    <p:sldId id="587" r:id="rId37"/>
    <p:sldId id="484" r:id="rId38"/>
    <p:sldId id="588" r:id="rId39"/>
    <p:sldId id="589" r:id="rId40"/>
    <p:sldId id="590"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ET1" id="{ED2812CE-73A8-4C15-BCFB-351A7F30D7DB}">
          <p14:sldIdLst>
            <p14:sldId id="261"/>
            <p14:sldId id="397"/>
            <p14:sldId id="559"/>
            <p14:sldId id="560"/>
            <p14:sldId id="561"/>
            <p14:sldId id="563"/>
            <p14:sldId id="564"/>
            <p14:sldId id="565"/>
            <p14:sldId id="567"/>
            <p14:sldId id="568"/>
            <p14:sldId id="569"/>
            <p14:sldId id="570"/>
            <p14:sldId id="571"/>
            <p14:sldId id="572"/>
            <p14:sldId id="573"/>
            <p14:sldId id="574"/>
            <p14:sldId id="575"/>
            <p14:sldId id="576"/>
            <p14:sldId id="506"/>
            <p14:sldId id="538"/>
            <p14:sldId id="577"/>
            <p14:sldId id="508"/>
            <p14:sldId id="578"/>
            <p14:sldId id="579"/>
            <p14:sldId id="580"/>
            <p14:sldId id="581"/>
            <p14:sldId id="582"/>
            <p14:sldId id="583"/>
            <p14:sldId id="546"/>
            <p14:sldId id="585"/>
            <p14:sldId id="586"/>
            <p14:sldId id="549"/>
            <p14:sldId id="587"/>
            <p14:sldId id="484"/>
            <p14:sldId id="588"/>
            <p14:sldId id="589"/>
            <p14:sldId id="590"/>
          </p14:sldIdLst>
        </p14:section>
        <p14:section name="Program Guest Communicable Diseases" id="{2BF70CEF-B9CE-4DC9-BD1C-210E90FC0171}">
          <p14:sldIdLst/>
        </p14:section>
        <p14:section name="CET3" id="{5BF9742D-8881-4D15-B3B5-E795EC2948D4}">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F2F30E-5BFE-4012-F167-C2EC6EF0B307}" name="Pyper AnnMarie U" initials="PU" userId="S::annmarie.u.pyper@oha.oregon.gov::1f101876-3835-4b31-9bcd-177156b42ab5" providerId="AD"/>
  <p188:author id="{1B770A1D-934F-6592-920A-32C6DB9C2F86}" name="England Dolly A" initials="EA" userId="S::dolly.a.england@oha.oregon.gov::5764afdc-a548-4bff-97b4-44341e778468" providerId="AD"/>
  <p188:author id="{6901BB7B-522E-B520-5AAA-CA9DEC6E9BDC}" name="BELTRAN JESSICA" initials="BJ" userId="S::jessica.beltran@oha.oregon.gov::c9e63750-17c2-471e-8af7-1778032fb358" providerId="AD"/>
  <p188:author id="{E7D2BC96-7761-EE12-06E7-91CD666A257D}" name="Sanabria Dulce" initials="SD" userId="S::dulce.s.sanabria@oha.oregon.gov::4185497c-239a-481c-8f68-e777285721e4" providerId="AD"/>
  <p188:author id="{6915F599-32FF-A614-CABA-5093B724C430}" name="Ana Cristina Jacobo (she/her/ella)" initials="ACJ(" userId="S::ANA.C.JACOBO@oha.oregon.gov::a0f1c8b1-af49-406a-8bd3-1b5182a2fb07" providerId="AD"/>
  <p188:author id="{C49B05A3-1F0C-4AC8-F768-98A8C04653B5}" name="Ana Cristina Jacobo (she/her/ella)" initials="A(" userId="S::ana.c.jacobo@oha.oregon.gov::a0f1c8b1-af49-406a-8bd3-1b5182a2fb07" providerId="AD"/>
  <p188:author id="{56EF7CEB-6D28-8C7F-9CF4-779D3CB2FF58}" name="BELTRAN JESSICA" initials="BJ" userId="S::JESSICA.BELTRAN@oha.oregon.gov::c9e63750-17c2-471e-8af7-1778032fb358" providerId="AD"/>
  <p188:author id="{78CD03FC-39C9-4F7B-60B2-539DBE2ADCC5}" name="BIDDLECOM Cara M" initials="BM" userId="S::cara.m.biddlecom@oha.oregon.gov::61813e12-900c-47ef-8bfa-db9b2cff7cd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uppe Angelica Z" initials="RAZ" lastIdx="5" clrIdx="0">
    <p:extLst>
      <p:ext uri="{19B8F6BF-5375-455C-9EA6-DF929625EA0E}">
        <p15:presenceInfo xmlns:p15="http://schemas.microsoft.com/office/powerpoint/2012/main" userId="S::Angelica.Z.Ruppe@oha.oregon.gov::3a82399d-0ab1-4d8d-bdcd-7df20b6c4b6e" providerId="AD"/>
      </p:ext>
    </p:extLst>
  </p:cmAuthor>
  <p:cmAuthor id="2" name="Ruddy Sasha" initials="RS" lastIdx="3" clrIdx="1">
    <p:extLst>
      <p:ext uri="{19B8F6BF-5375-455C-9EA6-DF929625EA0E}">
        <p15:presenceInfo xmlns:p15="http://schemas.microsoft.com/office/powerpoint/2012/main" userId="S::Sasha.Ruddy@oha.oregon.gov::d750d4ee-011e-4db9-a5dd-f818623a30b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3399"/>
    <a:srgbClr val="83D78B"/>
    <a:srgbClr val="00B0F0"/>
    <a:srgbClr val="CCECFF"/>
    <a:srgbClr val="CCFF99"/>
    <a:srgbClr val="99CC00"/>
    <a:srgbClr val="99CCFF"/>
    <a:srgbClr val="F8C9BC"/>
    <a:srgbClr val="EC643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B41C2B-3182-4907-A237-B80D10A2CE11}" v="4636" dt="2023-11-17T22:43:48.870"/>
    <p1510:client id="{7837D4AD-5BEC-4913-8925-A95FF1E06EFC}" v="882" dt="2023-11-29T21:03:16.567"/>
    <p1510:client id="{9F60F32C-DAE2-5B4B-AA96-40FACC8BE394}" v="79" dt="2023-11-22T00:34:32.487"/>
    <p1510:client id="{A2021890-3D6A-2BF9-17C6-F90D942EAEAB}" v="123" dt="2023-11-22T00:16:22.138"/>
    <p1510:client id="{F4618D01-3361-54BE-BD62-05DD1DAF8F39}" v="151" dt="2023-12-02T19:59:09.8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commentAuthors" Target="commentAuthors.xml"/><Relationship Id="rId48"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034886-6578-4BAC-BBC6-6FA7DBC9413A}"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6028BD54-0D8B-4998-B136-316ACDB318C5}">
      <dgm:prSet phldrT="[Text]" custT="1">
        <dgm:style>
          <a:lnRef idx="2">
            <a:schemeClr val="accent1"/>
          </a:lnRef>
          <a:fillRef idx="1">
            <a:schemeClr val="lt1"/>
          </a:fillRef>
          <a:effectRef idx="0">
            <a:schemeClr val="accent1"/>
          </a:effectRef>
          <a:fontRef idx="minor">
            <a:schemeClr val="dk1"/>
          </a:fontRef>
        </dgm:style>
      </dgm:prSet>
      <dgm:spPr/>
      <dgm:t>
        <a:bodyPr/>
        <a:lstStyle/>
        <a:p>
          <a:pPr rtl="0"/>
          <a:r>
            <a:rPr lang="en-US" sz="2800" b="1" dirty="0">
              <a:solidFill>
                <a:schemeClr val="tx1"/>
              </a:solidFill>
              <a:latin typeface="Calibri Light" panose="020F0302020204030204"/>
            </a:rPr>
            <a:t>Socio A
</a:t>
          </a:r>
          <a:endParaRPr lang="en-US" sz="2800" b="1" dirty="0">
            <a:solidFill>
              <a:schemeClr val="tx1"/>
            </a:solidFill>
          </a:endParaRPr>
        </a:p>
      </dgm:t>
    </dgm:pt>
    <dgm:pt modelId="{292F105C-1D85-4193-9DAD-51F50FDB3B5B}" type="parTrans" cxnId="{E4DD098E-FC0C-4BDF-A925-4B79FD8DC188}">
      <dgm:prSet/>
      <dgm:spPr/>
      <dgm:t>
        <a:bodyPr/>
        <a:lstStyle/>
        <a:p>
          <a:endParaRPr lang="en-US"/>
        </a:p>
      </dgm:t>
    </dgm:pt>
    <dgm:pt modelId="{D549DC61-188C-4A69-BBD1-EDF3CB732CD5}" type="sibTrans" cxnId="{E4DD098E-FC0C-4BDF-A925-4B79FD8DC188}">
      <dgm:prSet/>
      <dgm:spPr/>
      <dgm:t>
        <a:bodyPr/>
        <a:lstStyle/>
        <a:p>
          <a:endParaRPr lang="en-US"/>
        </a:p>
      </dgm:t>
    </dgm:pt>
    <dgm:pt modelId="{F94E7568-1BED-446C-A832-925AB28DB1DA}">
      <dgm:prSet phldrT="[Text]" custT="1">
        <dgm:style>
          <a:lnRef idx="2">
            <a:schemeClr val="accent1"/>
          </a:lnRef>
          <a:fillRef idx="1">
            <a:schemeClr val="lt1"/>
          </a:fillRef>
          <a:effectRef idx="0">
            <a:schemeClr val="accent1"/>
          </a:effectRef>
          <a:fontRef idx="minor">
            <a:schemeClr val="dk1"/>
          </a:fontRef>
        </dgm:style>
      </dgm:prSet>
      <dgm:spPr>
        <a:ln/>
      </dgm:spPr>
      <dgm:t>
        <a:bodyPr/>
        <a:lstStyle/>
        <a:p>
          <a:pPr rtl="0"/>
          <a:r>
            <a:rPr lang="en-US" sz="2800" b="1" dirty="0">
              <a:solidFill>
                <a:schemeClr val="tx1"/>
              </a:solidFill>
              <a:latin typeface="Calibri Light" panose="020F0302020204030204"/>
            </a:rPr>
            <a:t>Socio B
</a:t>
          </a:r>
          <a:endParaRPr lang="en-US" sz="2800" b="1" dirty="0">
            <a:solidFill>
              <a:schemeClr val="tx1"/>
            </a:solidFill>
          </a:endParaRPr>
        </a:p>
      </dgm:t>
    </dgm:pt>
    <dgm:pt modelId="{49503422-141F-43EB-96B0-D2974CC4D091}" type="parTrans" cxnId="{8631411F-5F58-41D8-8772-A4DF81C5D637}">
      <dgm:prSet/>
      <dgm:spPr/>
      <dgm:t>
        <a:bodyPr/>
        <a:lstStyle/>
        <a:p>
          <a:endParaRPr lang="en-US"/>
        </a:p>
      </dgm:t>
    </dgm:pt>
    <dgm:pt modelId="{6A221906-DEB1-4A4E-84B0-207D8D9A64F0}" type="sibTrans" cxnId="{8631411F-5F58-41D8-8772-A4DF81C5D637}">
      <dgm:prSet/>
      <dgm:spPr/>
      <dgm:t>
        <a:bodyPr/>
        <a:lstStyle/>
        <a:p>
          <a:endParaRPr lang="en-US"/>
        </a:p>
      </dgm:t>
    </dgm:pt>
    <dgm:pt modelId="{E41783C8-14FE-4250-A331-B40E10A55F6B}">
      <dgm:prSet phldrT="[Text]" custT="1">
        <dgm:style>
          <a:lnRef idx="1">
            <a:schemeClr val="accent5"/>
          </a:lnRef>
          <a:fillRef idx="2">
            <a:schemeClr val="accent5"/>
          </a:fillRef>
          <a:effectRef idx="1">
            <a:schemeClr val="accent5"/>
          </a:effectRef>
          <a:fontRef idx="minor">
            <a:schemeClr val="dk1"/>
          </a:fontRef>
        </dgm:style>
      </dgm:prSet>
      <dgm:spPr>
        <a:ln/>
      </dgm:spPr>
      <dgm:t>
        <a:bodyPr anchor="t"/>
        <a:lstStyle/>
        <a:p>
          <a:pPr algn="l"/>
          <a:r>
            <a:rPr lang="en-US" sz="2400" b="1" dirty="0" err="1">
              <a:solidFill>
                <a:schemeClr val="tx1"/>
              </a:solidFill>
            </a:rPr>
            <a:t>Elementos</a:t>
          </a:r>
          <a:r>
            <a:rPr lang="en-US" sz="2400" b="1" dirty="0">
              <a:solidFill>
                <a:schemeClr val="tx1"/>
              </a:solidFill>
            </a:rPr>
            <a:t> del </a:t>
          </a:r>
          <a:r>
            <a:rPr lang="en-US" sz="2400" b="1" dirty="0" err="1">
              <a:solidFill>
                <a:schemeClr val="tx1"/>
              </a:solidFill>
            </a:rPr>
            <a:t>programa</a:t>
          </a:r>
          <a:r>
            <a:rPr lang="en-US" sz="2400" b="1" dirty="0">
              <a:solidFill>
                <a:schemeClr val="tx1"/>
              </a:solidFill>
            </a:rPr>
            <a:t>
</a:t>
          </a:r>
          <a:r>
            <a:rPr lang="en-US" sz="2400" b="0" dirty="0">
              <a:solidFill>
                <a:schemeClr val="tx1"/>
              </a:solidFill>
            </a:rPr>
            <a:t>• </a:t>
          </a:r>
          <a:r>
            <a:rPr lang="en-US" sz="2400" b="0" dirty="0" err="1">
              <a:solidFill>
                <a:schemeClr val="tx1"/>
              </a:solidFill>
            </a:rPr>
            <a:t>Infraestructura</a:t>
          </a:r>
          <a:r>
            <a:rPr lang="en-US" sz="2400" b="0" dirty="0">
              <a:solidFill>
                <a:schemeClr val="tx1"/>
              </a:solidFill>
            </a:rPr>
            <a:t> </a:t>
          </a:r>
          <a:endParaRPr lang="en-US" sz="2400" dirty="0">
            <a:solidFill>
              <a:schemeClr val="tx1"/>
            </a:solidFill>
          </a:endParaRPr>
        </a:p>
        <a:p>
          <a:pPr algn="l"/>
          <a:r>
            <a:rPr lang="en-US" sz="2400" dirty="0">
              <a:solidFill>
                <a:schemeClr val="tx1"/>
              </a:solidFill>
            </a:rPr>
            <a:t>• </a:t>
          </a:r>
          <a:r>
            <a:rPr lang="en-US" sz="2400" dirty="0" err="1">
              <a:solidFill>
                <a:schemeClr val="tx1"/>
              </a:solidFill>
            </a:rPr>
            <a:t>Salud</a:t>
          </a:r>
          <a:r>
            <a:rPr lang="en-US" sz="2400" dirty="0">
              <a:solidFill>
                <a:schemeClr val="tx1"/>
              </a:solidFill>
            </a:rPr>
            <a:t> </a:t>
          </a:r>
          <a:r>
            <a:rPr lang="en-US" sz="2400" dirty="0" err="1">
              <a:solidFill>
                <a:schemeClr val="tx1"/>
              </a:solidFill>
            </a:rPr>
            <a:t>Adolescente</a:t>
          </a:r>
          <a:r>
            <a:rPr lang="en-US" sz="2400" dirty="0">
              <a:solidFill>
                <a:schemeClr val="tx1"/>
              </a:solidFill>
            </a:rPr>
            <a:t> y Escolar</a:t>
          </a:r>
        </a:p>
      </dgm:t>
    </dgm:pt>
    <dgm:pt modelId="{CBB84618-17AE-4417-9D9A-2CD4CC1A98F5}" type="parTrans" cxnId="{D9058F68-4821-44BF-BE0E-2478E0C1B82B}">
      <dgm:prSet/>
      <dgm:spPr/>
      <dgm:t>
        <a:bodyPr/>
        <a:lstStyle/>
        <a:p>
          <a:endParaRPr lang="en-US"/>
        </a:p>
      </dgm:t>
    </dgm:pt>
    <dgm:pt modelId="{898EFEFC-1A8A-4410-943D-7631B6244FFB}" type="sibTrans" cxnId="{D9058F68-4821-44BF-BE0E-2478E0C1B82B}">
      <dgm:prSet/>
      <dgm:spPr/>
      <dgm:t>
        <a:bodyPr/>
        <a:lstStyle/>
        <a:p>
          <a:endParaRPr lang="en-US"/>
        </a:p>
      </dgm:t>
    </dgm:pt>
    <dgm:pt modelId="{75B43BE9-4FD5-40A9-894A-992957CE475B}">
      <dgm:prSet phldrT="[Text]" custT="1">
        <dgm:style>
          <a:lnRef idx="2">
            <a:schemeClr val="accent1"/>
          </a:lnRef>
          <a:fillRef idx="1">
            <a:schemeClr val="lt1"/>
          </a:fillRef>
          <a:effectRef idx="0">
            <a:schemeClr val="accent1"/>
          </a:effectRef>
          <a:fontRef idx="minor">
            <a:schemeClr val="dk1"/>
          </a:fontRef>
        </dgm:style>
      </dgm:prSet>
      <dgm:spPr/>
      <dgm:t>
        <a:bodyPr/>
        <a:lstStyle/>
        <a:p>
          <a:pPr rtl="0"/>
          <a:r>
            <a:rPr lang="en-US" sz="2800" b="1" dirty="0">
              <a:solidFill>
                <a:schemeClr val="tx1"/>
              </a:solidFill>
              <a:latin typeface="Calibri Light" panose="020F0302020204030204"/>
            </a:rPr>
            <a:t>Socio C
</a:t>
          </a:r>
          <a:endParaRPr lang="en-US" sz="2800" b="1" dirty="0">
            <a:solidFill>
              <a:schemeClr val="tx1"/>
            </a:solidFill>
          </a:endParaRPr>
        </a:p>
      </dgm:t>
    </dgm:pt>
    <dgm:pt modelId="{C2D37328-8204-4578-99A2-517060799D17}" type="parTrans" cxnId="{52D3FCCA-BDF5-4799-9F24-BA68F9C49D94}">
      <dgm:prSet/>
      <dgm:spPr/>
      <dgm:t>
        <a:bodyPr/>
        <a:lstStyle/>
        <a:p>
          <a:endParaRPr lang="en-US"/>
        </a:p>
      </dgm:t>
    </dgm:pt>
    <dgm:pt modelId="{2DC2A4D2-361B-4B16-AA25-7951D40458B8}" type="sibTrans" cxnId="{52D3FCCA-BDF5-4799-9F24-BA68F9C49D94}">
      <dgm:prSet/>
      <dgm:spPr/>
      <dgm:t>
        <a:bodyPr/>
        <a:lstStyle/>
        <a:p>
          <a:endParaRPr lang="en-US"/>
        </a:p>
      </dgm:t>
    </dgm:pt>
    <dgm:pt modelId="{F1E96E0C-4BC1-4498-8D80-AA9123E3B3F9}">
      <dgm:prSet phldrT="[Text]" custT="1">
        <dgm:style>
          <a:lnRef idx="1">
            <a:schemeClr val="accent5"/>
          </a:lnRef>
          <a:fillRef idx="2">
            <a:schemeClr val="accent5"/>
          </a:fillRef>
          <a:effectRef idx="1">
            <a:schemeClr val="accent5"/>
          </a:effectRef>
          <a:fontRef idx="minor">
            <a:schemeClr val="dk1"/>
          </a:fontRef>
        </dgm:style>
      </dgm:prSet>
      <dgm:spPr/>
      <dgm:t>
        <a:bodyPr anchor="t"/>
        <a:lstStyle/>
        <a:p>
          <a:pPr algn="l"/>
          <a:r>
            <a:rPr lang="en-US" sz="2400" b="1" dirty="0" err="1">
              <a:solidFill>
                <a:schemeClr val="tx1"/>
              </a:solidFill>
            </a:rPr>
            <a:t>Elementos</a:t>
          </a:r>
          <a:r>
            <a:rPr lang="en-US" sz="2400" b="1" dirty="0">
              <a:solidFill>
                <a:schemeClr val="tx1"/>
              </a:solidFill>
            </a:rPr>
            <a:t> del </a:t>
          </a:r>
          <a:r>
            <a:rPr lang="en-US" sz="2400" b="1" dirty="0" err="1">
              <a:solidFill>
                <a:schemeClr val="tx1"/>
              </a:solidFill>
            </a:rPr>
            <a:t>programa</a:t>
          </a:r>
          <a:r>
            <a:rPr lang="en-US" sz="2400" b="1" dirty="0">
              <a:solidFill>
                <a:schemeClr val="tx1"/>
              </a:solidFill>
            </a:rPr>
            <a:t>
</a:t>
          </a:r>
          <a:r>
            <a:rPr lang="en-US" sz="2400" b="0" dirty="0">
              <a:solidFill>
                <a:schemeClr val="tx1"/>
              </a:solidFill>
            </a:rPr>
            <a:t>• </a:t>
          </a:r>
          <a:r>
            <a:rPr lang="en-US" sz="2400" dirty="0" err="1">
              <a:solidFill>
                <a:schemeClr val="tx1"/>
              </a:solidFill>
              <a:latin typeface="Calibri Light" panose="020F0302020204030204"/>
            </a:rPr>
            <a:t>Prevención</a:t>
          </a:r>
          <a:r>
            <a:rPr lang="en-US" sz="2400" dirty="0">
              <a:solidFill>
                <a:schemeClr val="tx1"/>
              </a:solidFill>
              <a:latin typeface="Calibri Light" panose="020F0302020204030204"/>
            </a:rPr>
            <a:t> de </a:t>
          </a:r>
          <a:r>
            <a:rPr lang="en-US" sz="2400" dirty="0" err="1">
              <a:solidFill>
                <a:schemeClr val="tx1"/>
              </a:solidFill>
              <a:latin typeface="Calibri Light" panose="020F0302020204030204"/>
            </a:rPr>
            <a:t>enfermedades</a:t>
          </a:r>
          <a:r>
            <a:rPr lang="en-US" sz="2400" dirty="0">
              <a:solidFill>
                <a:schemeClr val="tx1"/>
              </a:solidFill>
              <a:latin typeface="Calibri Light" panose="020F0302020204030204"/>
            </a:rPr>
            <a:t> </a:t>
          </a:r>
          <a:r>
            <a:rPr lang="en-US" sz="2400" dirty="0" err="1">
              <a:solidFill>
                <a:schemeClr val="tx1"/>
              </a:solidFill>
              <a:latin typeface="Calibri Light" panose="020F0302020204030204"/>
            </a:rPr>
            <a:t>transmisibles</a:t>
          </a:r>
          <a:endParaRPr lang="en-US" sz="2400" dirty="0">
            <a:solidFill>
              <a:schemeClr val="tx1"/>
            </a:solidFill>
          </a:endParaRPr>
        </a:p>
      </dgm:t>
    </dgm:pt>
    <dgm:pt modelId="{8B77A332-B9A3-4C7B-AE75-5521C43B184A}" type="parTrans" cxnId="{7376D297-4C00-4EF6-8046-A68E995383D6}">
      <dgm:prSet/>
      <dgm:spPr/>
      <dgm:t>
        <a:bodyPr/>
        <a:lstStyle/>
        <a:p>
          <a:endParaRPr lang="en-US"/>
        </a:p>
      </dgm:t>
    </dgm:pt>
    <dgm:pt modelId="{16AAF19A-89CC-40A2-88A3-AF4FF333770B}" type="sibTrans" cxnId="{7376D297-4C00-4EF6-8046-A68E995383D6}">
      <dgm:prSet/>
      <dgm:spPr/>
      <dgm:t>
        <a:bodyPr/>
        <a:lstStyle/>
        <a:p>
          <a:endParaRPr lang="en-US"/>
        </a:p>
      </dgm:t>
    </dgm:pt>
    <dgm:pt modelId="{B60FB31C-6E52-4DB4-9792-4CEEE246DB5D}">
      <dgm:prSet phldrT="[Text]" custT="1">
        <dgm:style>
          <a:lnRef idx="1">
            <a:schemeClr val="accent5"/>
          </a:lnRef>
          <a:fillRef idx="2">
            <a:schemeClr val="accent5"/>
          </a:fillRef>
          <a:effectRef idx="1">
            <a:schemeClr val="accent5"/>
          </a:effectRef>
          <a:fontRef idx="minor">
            <a:schemeClr val="dk1"/>
          </a:fontRef>
        </dgm:style>
      </dgm:prSet>
      <dgm:spPr/>
      <dgm:t>
        <a:bodyPr/>
        <a:lstStyle/>
        <a:p>
          <a:pPr algn="ctr"/>
          <a:r>
            <a:rPr lang="en-US" sz="2400" b="1" dirty="0">
              <a:solidFill>
                <a:schemeClr val="tx1"/>
              </a:solidFill>
            </a:rPr>
            <a:t>1 </a:t>
          </a:r>
          <a:r>
            <a:rPr lang="en-US" sz="2400" b="1" dirty="0" err="1">
              <a:solidFill>
                <a:schemeClr val="tx1"/>
              </a:solidFill>
            </a:rPr>
            <a:t>presupuesto</a:t>
          </a:r>
          <a:endParaRPr lang="en-US" sz="2400" b="0" dirty="0">
            <a:solidFill>
              <a:schemeClr val="tx1"/>
            </a:solidFill>
          </a:endParaRPr>
        </a:p>
      </dgm:t>
    </dgm:pt>
    <dgm:pt modelId="{6372FF02-B58A-402C-8A37-B4329B3948CB}" type="parTrans" cxnId="{6DE91CC8-26B1-4D92-B7E0-1A9F7C8BF7A3}">
      <dgm:prSet/>
      <dgm:spPr/>
      <dgm:t>
        <a:bodyPr/>
        <a:lstStyle/>
        <a:p>
          <a:endParaRPr lang="en-US"/>
        </a:p>
      </dgm:t>
    </dgm:pt>
    <dgm:pt modelId="{94137EA1-E36C-4C0C-AC4C-61C573E103A1}" type="sibTrans" cxnId="{6DE91CC8-26B1-4D92-B7E0-1A9F7C8BF7A3}">
      <dgm:prSet/>
      <dgm:spPr/>
      <dgm:t>
        <a:bodyPr/>
        <a:lstStyle/>
        <a:p>
          <a:endParaRPr lang="en-US"/>
        </a:p>
      </dgm:t>
    </dgm:pt>
    <dgm:pt modelId="{2277E8F2-CE0E-40E9-885D-4F8086ED5ED4}">
      <dgm:prSet phldrT="[Text]" custT="1">
        <dgm:style>
          <a:lnRef idx="1">
            <a:schemeClr val="accent5"/>
          </a:lnRef>
          <a:fillRef idx="2">
            <a:schemeClr val="accent5"/>
          </a:fillRef>
          <a:effectRef idx="1">
            <a:schemeClr val="accent5"/>
          </a:effectRef>
          <a:fontRef idx="minor">
            <a:schemeClr val="dk1"/>
          </a:fontRef>
        </dgm:style>
      </dgm:prSet>
      <dgm:spPr/>
      <dgm:t>
        <a:bodyPr anchor="t"/>
        <a:lstStyle/>
        <a:p>
          <a:pPr algn="l">
            <a:buNone/>
          </a:pPr>
          <a:r>
            <a:rPr lang="en-US" sz="2000" b="1" dirty="0" err="1">
              <a:solidFill>
                <a:schemeClr val="tx1"/>
              </a:solidFill>
            </a:rPr>
            <a:t>Elementos</a:t>
          </a:r>
          <a:r>
            <a:rPr lang="en-US" sz="2000" b="1" dirty="0">
              <a:solidFill>
                <a:schemeClr val="tx1"/>
              </a:solidFill>
            </a:rPr>
            <a:t> del </a:t>
          </a:r>
          <a:r>
            <a:rPr lang="en-US" sz="2000" b="1" dirty="0" err="1">
              <a:solidFill>
                <a:schemeClr val="tx1"/>
              </a:solidFill>
            </a:rPr>
            <a:t>programa</a:t>
          </a:r>
          <a:r>
            <a:rPr lang="en-US" sz="2000" b="1" dirty="0">
              <a:solidFill>
                <a:schemeClr val="tx1"/>
              </a:solidFill>
            </a:rPr>
            <a:t>
</a:t>
          </a:r>
          <a:r>
            <a:rPr lang="en-US" sz="2000" dirty="0">
              <a:solidFill>
                <a:schemeClr val="tx1"/>
              </a:solidFill>
            </a:rPr>
            <a:t>• EPH y Cambio </a:t>
          </a:r>
          <a:r>
            <a:rPr lang="en-US" sz="2000" dirty="0" err="1">
              <a:solidFill>
                <a:schemeClr val="tx1"/>
              </a:solidFill>
            </a:rPr>
            <a:t>Climático</a:t>
          </a:r>
          <a:endParaRPr lang="en-US" sz="2000" dirty="0">
            <a:solidFill>
              <a:schemeClr val="tx1"/>
            </a:solidFill>
          </a:endParaRPr>
        </a:p>
        <a:p>
          <a:pPr algn="l">
            <a:buFont typeface="Arial" panose="020B0604020202020204" pitchFamily="34" charset="0"/>
            <a:buNone/>
          </a:pPr>
          <a:r>
            <a:rPr lang="en-US" sz="2000" dirty="0">
              <a:solidFill>
                <a:schemeClr val="tx1"/>
              </a:solidFill>
            </a:rPr>
            <a:t>• </a:t>
          </a:r>
          <a:r>
            <a:rPr lang="en-US" sz="2000" dirty="0" err="1">
              <a:solidFill>
                <a:schemeClr val="tx1"/>
              </a:solidFill>
            </a:rPr>
            <a:t>Prevención</a:t>
          </a:r>
          <a:r>
            <a:rPr lang="en-US" sz="2000" dirty="0">
              <a:solidFill>
                <a:schemeClr val="tx1"/>
              </a:solidFill>
            </a:rPr>
            <a:t> del </a:t>
          </a:r>
          <a:r>
            <a:rPr lang="en-US" sz="2000" dirty="0" err="1">
              <a:solidFill>
                <a:schemeClr val="tx1"/>
              </a:solidFill>
            </a:rPr>
            <a:t>tabaquismo</a:t>
          </a:r>
          <a:r>
            <a:rPr lang="en-US" sz="2000" dirty="0">
              <a:solidFill>
                <a:schemeClr val="tx1"/>
              </a:solidFill>
            </a:rPr>
            <a:t> </a:t>
          </a:r>
          <a:r>
            <a:rPr lang="en-US" sz="2000" dirty="0" err="1">
              <a:solidFill>
                <a:schemeClr val="tx1"/>
              </a:solidFill>
            </a:rPr>
            <a:t>comercial</a:t>
          </a:r>
          <a:endParaRPr lang="en-US" sz="2000" dirty="0">
            <a:solidFill>
              <a:schemeClr val="tx1"/>
            </a:solidFill>
          </a:endParaRPr>
        </a:p>
        <a:p>
          <a:pPr algn="l">
            <a:buFont typeface="Arial" panose="020B0604020202020204" pitchFamily="34" charset="0"/>
            <a:buNone/>
          </a:pPr>
          <a:r>
            <a:rPr lang="en-US" sz="2200" dirty="0">
              <a:solidFill>
                <a:schemeClr val="tx1"/>
              </a:solidFill>
            </a:rPr>
            <a:t>• </a:t>
          </a:r>
          <a:r>
            <a:rPr lang="en-US" sz="2200" dirty="0" err="1">
              <a:solidFill>
                <a:schemeClr val="tx1"/>
              </a:solidFill>
            </a:rPr>
            <a:t>Pozos</a:t>
          </a:r>
          <a:r>
            <a:rPr lang="en-US" sz="2200" dirty="0">
              <a:solidFill>
                <a:schemeClr val="tx1"/>
              </a:solidFill>
            </a:rPr>
            <a:t> </a:t>
          </a:r>
          <a:r>
            <a:rPr lang="en-US" sz="2200" dirty="0" err="1">
              <a:solidFill>
                <a:schemeClr val="tx1"/>
              </a:solidFill>
            </a:rPr>
            <a:t>domésticos</a:t>
          </a:r>
          <a:endParaRPr lang="en-US" sz="2200" dirty="0">
            <a:solidFill>
              <a:schemeClr val="tx1"/>
            </a:solidFill>
          </a:endParaRPr>
        </a:p>
      </dgm:t>
    </dgm:pt>
    <dgm:pt modelId="{FB7E4E11-4762-44BB-875C-6C7D5418899A}" type="sibTrans" cxnId="{483F7670-A8D5-4631-A3A5-CE70988B28E3}">
      <dgm:prSet/>
      <dgm:spPr/>
      <dgm:t>
        <a:bodyPr/>
        <a:lstStyle/>
        <a:p>
          <a:endParaRPr lang="en-US"/>
        </a:p>
      </dgm:t>
    </dgm:pt>
    <dgm:pt modelId="{FA22B71B-685B-481A-A9E8-3E4BAAF44AB7}" type="parTrans" cxnId="{483F7670-A8D5-4631-A3A5-CE70988B28E3}">
      <dgm:prSet/>
      <dgm:spPr/>
      <dgm:t>
        <a:bodyPr/>
        <a:lstStyle/>
        <a:p>
          <a:endParaRPr lang="en-US"/>
        </a:p>
      </dgm:t>
    </dgm:pt>
    <dgm:pt modelId="{3AE88A80-81BA-4B9B-A23F-D6047D8ADB05}">
      <dgm:prSet phldrT="[Text]" custT="1">
        <dgm:style>
          <a:lnRef idx="1">
            <a:schemeClr val="accent5"/>
          </a:lnRef>
          <a:fillRef idx="2">
            <a:schemeClr val="accent5"/>
          </a:fillRef>
          <a:effectRef idx="1">
            <a:schemeClr val="accent5"/>
          </a:effectRef>
          <a:fontRef idx="minor">
            <a:schemeClr val="dk1"/>
          </a:fontRef>
        </dgm:style>
      </dgm:prSet>
      <dgm:spPr/>
      <dgm:t>
        <a:bodyPr/>
        <a:lstStyle/>
        <a:p>
          <a:pPr algn="ctr"/>
          <a:r>
            <a:rPr lang="en-US" sz="2400" b="1" dirty="0">
              <a:solidFill>
                <a:schemeClr val="tx1"/>
              </a:solidFill>
            </a:rPr>
            <a:t>3 </a:t>
          </a:r>
          <a:r>
            <a:rPr lang="en-US" sz="2400" b="1" dirty="0" err="1">
              <a:solidFill>
                <a:schemeClr val="tx1"/>
              </a:solidFill>
            </a:rPr>
            <a:t>Presupuestos</a:t>
          </a:r>
          <a:endParaRPr lang="en-US" sz="2400" b="0" dirty="0">
            <a:solidFill>
              <a:schemeClr val="tx1"/>
            </a:solidFill>
          </a:endParaRPr>
        </a:p>
      </dgm:t>
    </dgm:pt>
    <dgm:pt modelId="{90B31EBF-3D7D-4148-B2F7-2A336A09AE82}" type="sibTrans" cxnId="{FADBC5FB-7964-4301-A26B-B6C6D68154F8}">
      <dgm:prSet/>
      <dgm:spPr/>
      <dgm:t>
        <a:bodyPr/>
        <a:lstStyle/>
        <a:p>
          <a:endParaRPr lang="en-US"/>
        </a:p>
      </dgm:t>
    </dgm:pt>
    <dgm:pt modelId="{A90AF290-F41E-4490-A908-6429CFFB31A9}" type="parTrans" cxnId="{FADBC5FB-7964-4301-A26B-B6C6D68154F8}">
      <dgm:prSet/>
      <dgm:spPr/>
      <dgm:t>
        <a:bodyPr/>
        <a:lstStyle/>
        <a:p>
          <a:endParaRPr lang="en-US"/>
        </a:p>
      </dgm:t>
    </dgm:pt>
    <dgm:pt modelId="{15BE7D9F-A478-4158-BF78-5A9730B8312F}">
      <dgm:prSet phldrT="[Text]" custT="1">
        <dgm:style>
          <a:lnRef idx="1">
            <a:schemeClr val="accent5"/>
          </a:lnRef>
          <a:fillRef idx="2">
            <a:schemeClr val="accent5"/>
          </a:fillRef>
          <a:effectRef idx="1">
            <a:schemeClr val="accent5"/>
          </a:effectRef>
          <a:fontRef idx="minor">
            <a:schemeClr val="dk1"/>
          </a:fontRef>
        </dgm:style>
      </dgm:prSet>
      <dgm:spPr/>
      <dgm:t>
        <a:bodyPr/>
        <a:lstStyle/>
        <a:p>
          <a:pPr algn="ctr"/>
          <a:r>
            <a:rPr lang="en-US" sz="2400" b="1" dirty="0">
              <a:solidFill>
                <a:schemeClr val="tx1"/>
              </a:solidFill>
            </a:rPr>
            <a:t>2 </a:t>
          </a:r>
          <a:r>
            <a:rPr lang="en-US" sz="2400" b="1" dirty="0" err="1">
              <a:solidFill>
                <a:schemeClr val="tx1"/>
              </a:solidFill>
            </a:rPr>
            <a:t>Presupuestos</a:t>
          </a:r>
          <a:endParaRPr lang="en-US" sz="2400" dirty="0">
            <a:solidFill>
              <a:schemeClr val="tx1"/>
            </a:solidFill>
          </a:endParaRPr>
        </a:p>
      </dgm:t>
    </dgm:pt>
    <dgm:pt modelId="{1BDD13E2-0ABF-45C0-B770-A44CB18B8467}" type="sibTrans" cxnId="{B8C532D1-09EC-4DD4-8BA8-2D55409E0D66}">
      <dgm:prSet/>
      <dgm:spPr/>
      <dgm:t>
        <a:bodyPr/>
        <a:lstStyle/>
        <a:p>
          <a:endParaRPr lang="en-US"/>
        </a:p>
      </dgm:t>
    </dgm:pt>
    <dgm:pt modelId="{9D2DF7EC-BE34-4D1B-9F2E-58F4FBF95DE2}" type="parTrans" cxnId="{B8C532D1-09EC-4DD4-8BA8-2D55409E0D66}">
      <dgm:prSet/>
      <dgm:spPr/>
      <dgm:t>
        <a:bodyPr/>
        <a:lstStyle/>
        <a:p>
          <a:endParaRPr lang="en-US"/>
        </a:p>
      </dgm:t>
    </dgm:pt>
    <dgm:pt modelId="{8929E0C8-3046-4A1C-A9A4-41864FE0FA7E}" type="pres">
      <dgm:prSet presAssocID="{A5034886-6578-4BAC-BBC6-6FA7DBC9413A}" presName="theList" presStyleCnt="0">
        <dgm:presLayoutVars>
          <dgm:dir/>
          <dgm:animLvl val="lvl"/>
          <dgm:resizeHandles val="exact"/>
        </dgm:presLayoutVars>
      </dgm:prSet>
      <dgm:spPr/>
    </dgm:pt>
    <dgm:pt modelId="{55455B30-A7C1-4568-9A05-68CD5AF5EE8E}" type="pres">
      <dgm:prSet presAssocID="{6028BD54-0D8B-4998-B136-316ACDB318C5}" presName="compNode" presStyleCnt="0"/>
      <dgm:spPr/>
    </dgm:pt>
    <dgm:pt modelId="{F8118C6A-EDBF-4D4F-B41D-94B89E965797}" type="pres">
      <dgm:prSet presAssocID="{6028BD54-0D8B-4998-B136-316ACDB318C5}" presName="aNode" presStyleLbl="bgShp" presStyleIdx="0" presStyleCnt="3" custLinFactNeighborX="38" custLinFactNeighborY="-1632"/>
      <dgm:spPr/>
    </dgm:pt>
    <dgm:pt modelId="{C349DBEB-F3DB-4560-B481-7DC9744811E8}" type="pres">
      <dgm:prSet presAssocID="{6028BD54-0D8B-4998-B136-316ACDB318C5}" presName="textNode" presStyleLbl="bgShp" presStyleIdx="0" presStyleCnt="3"/>
      <dgm:spPr/>
    </dgm:pt>
    <dgm:pt modelId="{253EB1AA-2AC9-4CFF-9276-35FCD6348776}" type="pres">
      <dgm:prSet presAssocID="{6028BD54-0D8B-4998-B136-316ACDB318C5}" presName="compChildNode" presStyleCnt="0"/>
      <dgm:spPr/>
    </dgm:pt>
    <dgm:pt modelId="{45E69554-1715-44D8-A484-CE0CB6802848}" type="pres">
      <dgm:prSet presAssocID="{6028BD54-0D8B-4998-B136-316ACDB318C5}" presName="theInnerList" presStyleCnt="0"/>
      <dgm:spPr/>
    </dgm:pt>
    <dgm:pt modelId="{8F51B5BE-91DA-4E2C-B79E-11D816CADBB9}" type="pres">
      <dgm:prSet presAssocID="{2277E8F2-CE0E-40E9-885D-4F8086ED5ED4}" presName="childNode" presStyleLbl="node1" presStyleIdx="0" presStyleCnt="6" custScaleY="739657" custLinFactY="-116372" custLinFactNeighborX="1594" custLinFactNeighborY="-200000">
        <dgm:presLayoutVars>
          <dgm:bulletEnabled val="1"/>
        </dgm:presLayoutVars>
      </dgm:prSet>
      <dgm:spPr/>
    </dgm:pt>
    <dgm:pt modelId="{672B343E-5588-47ED-94D2-ED92CCB20502}" type="pres">
      <dgm:prSet presAssocID="{2277E8F2-CE0E-40E9-885D-4F8086ED5ED4}" presName="aSpace2" presStyleCnt="0"/>
      <dgm:spPr/>
    </dgm:pt>
    <dgm:pt modelId="{D4E9F951-AB81-45CB-B40D-CB71A731ECEF}" type="pres">
      <dgm:prSet presAssocID="{3AE88A80-81BA-4B9B-A23F-D6047D8ADB05}" presName="childNode" presStyleLbl="node1" presStyleIdx="1" presStyleCnt="6" custScaleY="334104" custLinFactNeighborX="-1112" custLinFactNeighborY="9324">
        <dgm:presLayoutVars>
          <dgm:bulletEnabled val="1"/>
        </dgm:presLayoutVars>
      </dgm:prSet>
      <dgm:spPr/>
    </dgm:pt>
    <dgm:pt modelId="{1067ECA0-16F8-4D52-88AA-72A3232A03BC}" type="pres">
      <dgm:prSet presAssocID="{6028BD54-0D8B-4998-B136-316ACDB318C5}" presName="aSpace" presStyleCnt="0"/>
      <dgm:spPr/>
    </dgm:pt>
    <dgm:pt modelId="{8EA726A0-8D1C-49AF-8615-528E7AF00661}" type="pres">
      <dgm:prSet presAssocID="{F94E7568-1BED-446C-A832-925AB28DB1DA}" presName="compNode" presStyleCnt="0"/>
      <dgm:spPr/>
    </dgm:pt>
    <dgm:pt modelId="{3B7C969A-7505-437E-B065-44DFDF4CD8CF}" type="pres">
      <dgm:prSet presAssocID="{F94E7568-1BED-446C-A832-925AB28DB1DA}" presName="aNode" presStyleLbl="bgShp" presStyleIdx="1" presStyleCnt="3" custLinFactNeighborX="0"/>
      <dgm:spPr/>
    </dgm:pt>
    <dgm:pt modelId="{A877A81B-825D-4365-B3F0-7622B78BB03E}" type="pres">
      <dgm:prSet presAssocID="{F94E7568-1BED-446C-A832-925AB28DB1DA}" presName="textNode" presStyleLbl="bgShp" presStyleIdx="1" presStyleCnt="3"/>
      <dgm:spPr/>
    </dgm:pt>
    <dgm:pt modelId="{25E19B73-E227-4CAC-8BBE-D56468EBB9F8}" type="pres">
      <dgm:prSet presAssocID="{F94E7568-1BED-446C-A832-925AB28DB1DA}" presName="compChildNode" presStyleCnt="0"/>
      <dgm:spPr/>
    </dgm:pt>
    <dgm:pt modelId="{F2489286-BCCC-4F5A-8BE1-35D683AEA998}" type="pres">
      <dgm:prSet presAssocID="{F94E7568-1BED-446C-A832-925AB28DB1DA}" presName="theInnerList" presStyleCnt="0"/>
      <dgm:spPr/>
    </dgm:pt>
    <dgm:pt modelId="{6FF4BA7E-4552-4AA5-8D46-8154A00160A7}" type="pres">
      <dgm:prSet presAssocID="{E41783C8-14FE-4250-A331-B40E10A55F6B}" presName="childNode" presStyleLbl="node1" presStyleIdx="2" presStyleCnt="6" custScaleY="1064866" custLinFactY="-163589" custLinFactNeighborX="3421" custLinFactNeighborY="-200000">
        <dgm:presLayoutVars>
          <dgm:bulletEnabled val="1"/>
        </dgm:presLayoutVars>
      </dgm:prSet>
      <dgm:spPr/>
    </dgm:pt>
    <dgm:pt modelId="{CDAFA336-B2C0-424D-9DBE-FB0E43D55C27}" type="pres">
      <dgm:prSet presAssocID="{E41783C8-14FE-4250-A331-B40E10A55F6B}" presName="aSpace2" presStyleCnt="0"/>
      <dgm:spPr/>
    </dgm:pt>
    <dgm:pt modelId="{C459DDEB-D0A4-4125-92EC-8734BB8796CF}" type="pres">
      <dgm:prSet presAssocID="{15BE7D9F-A478-4158-BF78-5A9730B8312F}" presName="childNode" presStyleLbl="node1" presStyleIdx="3" presStyleCnt="6" custScaleY="473486" custLinFactNeighborX="48" custLinFactNeighborY="-35188">
        <dgm:presLayoutVars>
          <dgm:bulletEnabled val="1"/>
        </dgm:presLayoutVars>
      </dgm:prSet>
      <dgm:spPr/>
    </dgm:pt>
    <dgm:pt modelId="{2F9C8E5D-746A-4D6A-961E-06C65ECFFE24}" type="pres">
      <dgm:prSet presAssocID="{F94E7568-1BED-446C-A832-925AB28DB1DA}" presName="aSpace" presStyleCnt="0"/>
      <dgm:spPr/>
    </dgm:pt>
    <dgm:pt modelId="{1CB93F22-6CAB-469D-B7A7-3B17110F3BCC}" type="pres">
      <dgm:prSet presAssocID="{75B43BE9-4FD5-40A9-894A-992957CE475B}" presName="compNode" presStyleCnt="0"/>
      <dgm:spPr/>
    </dgm:pt>
    <dgm:pt modelId="{66A4D79A-B808-49BE-843D-EB2BE7BD96C6}" type="pres">
      <dgm:prSet presAssocID="{75B43BE9-4FD5-40A9-894A-992957CE475B}" presName="aNode" presStyleLbl="bgShp" presStyleIdx="2" presStyleCnt="3" custLinFactNeighborX="38" custLinFactNeighborY="1006"/>
      <dgm:spPr/>
    </dgm:pt>
    <dgm:pt modelId="{711614E0-E87E-4248-8A0C-DE87FDD8F181}" type="pres">
      <dgm:prSet presAssocID="{75B43BE9-4FD5-40A9-894A-992957CE475B}" presName="textNode" presStyleLbl="bgShp" presStyleIdx="2" presStyleCnt="3"/>
      <dgm:spPr/>
    </dgm:pt>
    <dgm:pt modelId="{3EB39F92-5DD0-42AC-9529-687EFB1188D7}" type="pres">
      <dgm:prSet presAssocID="{75B43BE9-4FD5-40A9-894A-992957CE475B}" presName="compChildNode" presStyleCnt="0"/>
      <dgm:spPr/>
    </dgm:pt>
    <dgm:pt modelId="{FC071CC7-E9A5-4A39-8FEB-A10C380CB8F5}" type="pres">
      <dgm:prSet presAssocID="{75B43BE9-4FD5-40A9-894A-992957CE475B}" presName="theInnerList" presStyleCnt="0"/>
      <dgm:spPr/>
    </dgm:pt>
    <dgm:pt modelId="{ED179E79-9DE7-459B-8F05-1EF941F19EA4}" type="pres">
      <dgm:prSet presAssocID="{F1E96E0C-4BC1-4498-8D80-AA9123E3B3F9}" presName="childNode" presStyleLbl="node1" presStyleIdx="4" presStyleCnt="6" custScaleY="2000000" custLinFactY="-296614" custLinFactNeighborX="-725" custLinFactNeighborY="-300000">
        <dgm:presLayoutVars>
          <dgm:bulletEnabled val="1"/>
        </dgm:presLayoutVars>
      </dgm:prSet>
      <dgm:spPr/>
    </dgm:pt>
    <dgm:pt modelId="{41E756CC-EDFF-4308-894D-8414E6CBA44A}" type="pres">
      <dgm:prSet presAssocID="{F1E96E0C-4BC1-4498-8D80-AA9123E3B3F9}" presName="aSpace2" presStyleCnt="0"/>
      <dgm:spPr/>
    </dgm:pt>
    <dgm:pt modelId="{6C9737F4-7247-4FF8-8736-F5E91967678C}" type="pres">
      <dgm:prSet presAssocID="{B60FB31C-6E52-4DB4-9792-4CEEE246DB5D}" presName="childNode" presStyleLbl="node1" presStyleIdx="5" presStyleCnt="6" custScaleY="773269" custLinFactNeighborX="48" custLinFactNeighborY="-35188">
        <dgm:presLayoutVars>
          <dgm:bulletEnabled val="1"/>
        </dgm:presLayoutVars>
      </dgm:prSet>
      <dgm:spPr/>
    </dgm:pt>
  </dgm:ptLst>
  <dgm:cxnLst>
    <dgm:cxn modelId="{7B0D8F06-FE52-481F-93C0-B4A4749599D3}" type="presOf" srcId="{75B43BE9-4FD5-40A9-894A-992957CE475B}" destId="{711614E0-E87E-4248-8A0C-DE87FDD8F181}" srcOrd="1" destOrd="0" presId="urn:microsoft.com/office/officeart/2005/8/layout/lProcess2"/>
    <dgm:cxn modelId="{FD526E10-9C6C-45EC-86A3-01722568B8D0}" type="presOf" srcId="{B60FB31C-6E52-4DB4-9792-4CEEE246DB5D}" destId="{6C9737F4-7247-4FF8-8736-F5E91967678C}" srcOrd="0" destOrd="0" presId="urn:microsoft.com/office/officeart/2005/8/layout/lProcess2"/>
    <dgm:cxn modelId="{95AF0713-9237-4A7D-AFED-F8DEAC0F250A}" type="presOf" srcId="{A5034886-6578-4BAC-BBC6-6FA7DBC9413A}" destId="{8929E0C8-3046-4A1C-A9A4-41864FE0FA7E}" srcOrd="0" destOrd="0" presId="urn:microsoft.com/office/officeart/2005/8/layout/lProcess2"/>
    <dgm:cxn modelId="{8631411F-5F58-41D8-8772-A4DF81C5D637}" srcId="{A5034886-6578-4BAC-BBC6-6FA7DBC9413A}" destId="{F94E7568-1BED-446C-A832-925AB28DB1DA}" srcOrd="1" destOrd="0" parTransId="{49503422-141F-43EB-96B0-D2974CC4D091}" sibTransId="{6A221906-DEB1-4A4E-84B0-207D8D9A64F0}"/>
    <dgm:cxn modelId="{5F18E024-7830-44CE-B677-B6C42C0B1D35}" type="presOf" srcId="{E41783C8-14FE-4250-A331-B40E10A55F6B}" destId="{6FF4BA7E-4552-4AA5-8D46-8154A00160A7}" srcOrd="0" destOrd="0" presId="urn:microsoft.com/office/officeart/2005/8/layout/lProcess2"/>
    <dgm:cxn modelId="{E4813837-18BF-4D9D-9CB1-5967E319E6C8}" type="presOf" srcId="{3AE88A80-81BA-4B9B-A23F-D6047D8ADB05}" destId="{D4E9F951-AB81-45CB-B40D-CB71A731ECEF}" srcOrd="0" destOrd="0" presId="urn:microsoft.com/office/officeart/2005/8/layout/lProcess2"/>
    <dgm:cxn modelId="{40E19160-1A9B-479B-8227-AD1037B488E5}" type="presOf" srcId="{15BE7D9F-A478-4158-BF78-5A9730B8312F}" destId="{C459DDEB-D0A4-4125-92EC-8734BB8796CF}" srcOrd="0" destOrd="0" presId="urn:microsoft.com/office/officeart/2005/8/layout/lProcess2"/>
    <dgm:cxn modelId="{D9058F68-4821-44BF-BE0E-2478E0C1B82B}" srcId="{F94E7568-1BED-446C-A832-925AB28DB1DA}" destId="{E41783C8-14FE-4250-A331-B40E10A55F6B}" srcOrd="0" destOrd="0" parTransId="{CBB84618-17AE-4417-9D9A-2CD4CC1A98F5}" sibTransId="{898EFEFC-1A8A-4410-943D-7631B6244FFB}"/>
    <dgm:cxn modelId="{A197834F-C99D-4133-8E9A-73822E2C0322}" type="presOf" srcId="{2277E8F2-CE0E-40E9-885D-4F8086ED5ED4}" destId="{8F51B5BE-91DA-4E2C-B79E-11D816CADBB9}" srcOrd="0" destOrd="0" presId="urn:microsoft.com/office/officeart/2005/8/layout/lProcess2"/>
    <dgm:cxn modelId="{483F7670-A8D5-4631-A3A5-CE70988B28E3}" srcId="{6028BD54-0D8B-4998-B136-316ACDB318C5}" destId="{2277E8F2-CE0E-40E9-885D-4F8086ED5ED4}" srcOrd="0" destOrd="0" parTransId="{FA22B71B-685B-481A-A9E8-3E4BAAF44AB7}" sibTransId="{FB7E4E11-4762-44BB-875C-6C7D5418899A}"/>
    <dgm:cxn modelId="{74B9047F-DFE9-4C34-B505-B8882EF4550C}" type="presOf" srcId="{6028BD54-0D8B-4998-B136-316ACDB318C5}" destId="{C349DBEB-F3DB-4560-B481-7DC9744811E8}" srcOrd="1" destOrd="0" presId="urn:microsoft.com/office/officeart/2005/8/layout/lProcess2"/>
    <dgm:cxn modelId="{E4DD098E-FC0C-4BDF-A925-4B79FD8DC188}" srcId="{A5034886-6578-4BAC-BBC6-6FA7DBC9413A}" destId="{6028BD54-0D8B-4998-B136-316ACDB318C5}" srcOrd="0" destOrd="0" parTransId="{292F105C-1D85-4193-9DAD-51F50FDB3B5B}" sibTransId="{D549DC61-188C-4A69-BBD1-EDF3CB732CD5}"/>
    <dgm:cxn modelId="{7376D297-4C00-4EF6-8046-A68E995383D6}" srcId="{75B43BE9-4FD5-40A9-894A-992957CE475B}" destId="{F1E96E0C-4BC1-4498-8D80-AA9123E3B3F9}" srcOrd="0" destOrd="0" parTransId="{8B77A332-B9A3-4C7B-AE75-5521C43B184A}" sibTransId="{16AAF19A-89CC-40A2-88A3-AF4FF333770B}"/>
    <dgm:cxn modelId="{B1F3FE9C-2210-48B5-8014-FFCD4E092F51}" type="presOf" srcId="{6028BD54-0D8B-4998-B136-316ACDB318C5}" destId="{F8118C6A-EDBF-4D4F-B41D-94B89E965797}" srcOrd="0" destOrd="0" presId="urn:microsoft.com/office/officeart/2005/8/layout/lProcess2"/>
    <dgm:cxn modelId="{FF05BAAF-CFFC-4B1F-B43E-6AAFFD93B765}" type="presOf" srcId="{F94E7568-1BED-446C-A832-925AB28DB1DA}" destId="{A877A81B-825D-4365-B3F0-7622B78BB03E}" srcOrd="1" destOrd="0" presId="urn:microsoft.com/office/officeart/2005/8/layout/lProcess2"/>
    <dgm:cxn modelId="{F9206EBD-B0FE-4563-B1BB-A3808CEB7031}" type="presOf" srcId="{F94E7568-1BED-446C-A832-925AB28DB1DA}" destId="{3B7C969A-7505-437E-B065-44DFDF4CD8CF}" srcOrd="0" destOrd="0" presId="urn:microsoft.com/office/officeart/2005/8/layout/lProcess2"/>
    <dgm:cxn modelId="{6DE91CC8-26B1-4D92-B7E0-1A9F7C8BF7A3}" srcId="{75B43BE9-4FD5-40A9-894A-992957CE475B}" destId="{B60FB31C-6E52-4DB4-9792-4CEEE246DB5D}" srcOrd="1" destOrd="0" parTransId="{6372FF02-B58A-402C-8A37-B4329B3948CB}" sibTransId="{94137EA1-E36C-4C0C-AC4C-61C573E103A1}"/>
    <dgm:cxn modelId="{D388F0CA-B1F6-4536-8B4D-EF0D4E65388B}" type="presOf" srcId="{F1E96E0C-4BC1-4498-8D80-AA9123E3B3F9}" destId="{ED179E79-9DE7-459B-8F05-1EF941F19EA4}" srcOrd="0" destOrd="0" presId="urn:microsoft.com/office/officeart/2005/8/layout/lProcess2"/>
    <dgm:cxn modelId="{52D3FCCA-BDF5-4799-9F24-BA68F9C49D94}" srcId="{A5034886-6578-4BAC-BBC6-6FA7DBC9413A}" destId="{75B43BE9-4FD5-40A9-894A-992957CE475B}" srcOrd="2" destOrd="0" parTransId="{C2D37328-8204-4578-99A2-517060799D17}" sibTransId="{2DC2A4D2-361B-4B16-AA25-7951D40458B8}"/>
    <dgm:cxn modelId="{B8C532D1-09EC-4DD4-8BA8-2D55409E0D66}" srcId="{F94E7568-1BED-446C-A832-925AB28DB1DA}" destId="{15BE7D9F-A478-4158-BF78-5A9730B8312F}" srcOrd="1" destOrd="0" parTransId="{9D2DF7EC-BE34-4D1B-9F2E-58F4FBF95DE2}" sibTransId="{1BDD13E2-0ABF-45C0-B770-A44CB18B8467}"/>
    <dgm:cxn modelId="{0A54E0FA-D512-45B8-8484-6F8030B9A9CB}" type="presOf" srcId="{75B43BE9-4FD5-40A9-894A-992957CE475B}" destId="{66A4D79A-B808-49BE-843D-EB2BE7BD96C6}" srcOrd="0" destOrd="0" presId="urn:microsoft.com/office/officeart/2005/8/layout/lProcess2"/>
    <dgm:cxn modelId="{FADBC5FB-7964-4301-A26B-B6C6D68154F8}" srcId="{6028BD54-0D8B-4998-B136-316ACDB318C5}" destId="{3AE88A80-81BA-4B9B-A23F-D6047D8ADB05}" srcOrd="1" destOrd="0" parTransId="{A90AF290-F41E-4490-A908-6429CFFB31A9}" sibTransId="{90B31EBF-3D7D-4148-B2F7-2A336A09AE82}"/>
    <dgm:cxn modelId="{4EC6A411-5D55-47AB-B51C-40153DB3B2D1}" type="presParOf" srcId="{8929E0C8-3046-4A1C-A9A4-41864FE0FA7E}" destId="{55455B30-A7C1-4568-9A05-68CD5AF5EE8E}" srcOrd="0" destOrd="0" presId="urn:microsoft.com/office/officeart/2005/8/layout/lProcess2"/>
    <dgm:cxn modelId="{A9B2F706-9CCC-46F4-A5F6-0DE4F8D7CE36}" type="presParOf" srcId="{55455B30-A7C1-4568-9A05-68CD5AF5EE8E}" destId="{F8118C6A-EDBF-4D4F-B41D-94B89E965797}" srcOrd="0" destOrd="0" presId="urn:microsoft.com/office/officeart/2005/8/layout/lProcess2"/>
    <dgm:cxn modelId="{7BAE36EC-4341-41E8-8F72-FD01E4E33910}" type="presParOf" srcId="{55455B30-A7C1-4568-9A05-68CD5AF5EE8E}" destId="{C349DBEB-F3DB-4560-B481-7DC9744811E8}" srcOrd="1" destOrd="0" presId="urn:microsoft.com/office/officeart/2005/8/layout/lProcess2"/>
    <dgm:cxn modelId="{DDF7A784-AAD9-4B58-8C5C-A08AC78166B6}" type="presParOf" srcId="{55455B30-A7C1-4568-9A05-68CD5AF5EE8E}" destId="{253EB1AA-2AC9-4CFF-9276-35FCD6348776}" srcOrd="2" destOrd="0" presId="urn:microsoft.com/office/officeart/2005/8/layout/lProcess2"/>
    <dgm:cxn modelId="{20580E85-3C02-4732-955C-35AC78408360}" type="presParOf" srcId="{253EB1AA-2AC9-4CFF-9276-35FCD6348776}" destId="{45E69554-1715-44D8-A484-CE0CB6802848}" srcOrd="0" destOrd="0" presId="urn:microsoft.com/office/officeart/2005/8/layout/lProcess2"/>
    <dgm:cxn modelId="{BC7E567C-2313-4A39-AB53-320BB93AACF4}" type="presParOf" srcId="{45E69554-1715-44D8-A484-CE0CB6802848}" destId="{8F51B5BE-91DA-4E2C-B79E-11D816CADBB9}" srcOrd="0" destOrd="0" presId="urn:microsoft.com/office/officeart/2005/8/layout/lProcess2"/>
    <dgm:cxn modelId="{D431839E-5870-4FF8-BD75-DD201831B950}" type="presParOf" srcId="{45E69554-1715-44D8-A484-CE0CB6802848}" destId="{672B343E-5588-47ED-94D2-ED92CCB20502}" srcOrd="1" destOrd="0" presId="urn:microsoft.com/office/officeart/2005/8/layout/lProcess2"/>
    <dgm:cxn modelId="{E61B049F-3581-461B-B512-107EFC65CDCF}" type="presParOf" srcId="{45E69554-1715-44D8-A484-CE0CB6802848}" destId="{D4E9F951-AB81-45CB-B40D-CB71A731ECEF}" srcOrd="2" destOrd="0" presId="urn:microsoft.com/office/officeart/2005/8/layout/lProcess2"/>
    <dgm:cxn modelId="{8748EFD1-72EE-4517-B24F-EF829E3DFAAD}" type="presParOf" srcId="{8929E0C8-3046-4A1C-A9A4-41864FE0FA7E}" destId="{1067ECA0-16F8-4D52-88AA-72A3232A03BC}" srcOrd="1" destOrd="0" presId="urn:microsoft.com/office/officeart/2005/8/layout/lProcess2"/>
    <dgm:cxn modelId="{CC06CBAF-B73A-4CF5-9CC3-6575366072AB}" type="presParOf" srcId="{8929E0C8-3046-4A1C-A9A4-41864FE0FA7E}" destId="{8EA726A0-8D1C-49AF-8615-528E7AF00661}" srcOrd="2" destOrd="0" presId="urn:microsoft.com/office/officeart/2005/8/layout/lProcess2"/>
    <dgm:cxn modelId="{19A7628E-A24F-4B1E-9BF1-5EC7EB67EF81}" type="presParOf" srcId="{8EA726A0-8D1C-49AF-8615-528E7AF00661}" destId="{3B7C969A-7505-437E-B065-44DFDF4CD8CF}" srcOrd="0" destOrd="0" presId="urn:microsoft.com/office/officeart/2005/8/layout/lProcess2"/>
    <dgm:cxn modelId="{9D52CAAD-A952-4715-9F64-81C772445884}" type="presParOf" srcId="{8EA726A0-8D1C-49AF-8615-528E7AF00661}" destId="{A877A81B-825D-4365-B3F0-7622B78BB03E}" srcOrd="1" destOrd="0" presId="urn:microsoft.com/office/officeart/2005/8/layout/lProcess2"/>
    <dgm:cxn modelId="{1A07684D-19EE-476C-99C1-8A7C4D27C97A}" type="presParOf" srcId="{8EA726A0-8D1C-49AF-8615-528E7AF00661}" destId="{25E19B73-E227-4CAC-8BBE-D56468EBB9F8}" srcOrd="2" destOrd="0" presId="urn:microsoft.com/office/officeart/2005/8/layout/lProcess2"/>
    <dgm:cxn modelId="{573770A8-5F87-4568-BF45-E9E17EB5675E}" type="presParOf" srcId="{25E19B73-E227-4CAC-8BBE-D56468EBB9F8}" destId="{F2489286-BCCC-4F5A-8BE1-35D683AEA998}" srcOrd="0" destOrd="0" presId="urn:microsoft.com/office/officeart/2005/8/layout/lProcess2"/>
    <dgm:cxn modelId="{76A4DBC9-EA05-4A3F-99E2-5401DB0278B4}" type="presParOf" srcId="{F2489286-BCCC-4F5A-8BE1-35D683AEA998}" destId="{6FF4BA7E-4552-4AA5-8D46-8154A00160A7}" srcOrd="0" destOrd="0" presId="urn:microsoft.com/office/officeart/2005/8/layout/lProcess2"/>
    <dgm:cxn modelId="{7C308DED-354E-498C-88D5-A009EDBE727E}" type="presParOf" srcId="{F2489286-BCCC-4F5A-8BE1-35D683AEA998}" destId="{CDAFA336-B2C0-424D-9DBE-FB0E43D55C27}" srcOrd="1" destOrd="0" presId="urn:microsoft.com/office/officeart/2005/8/layout/lProcess2"/>
    <dgm:cxn modelId="{6382E709-8C6F-42B1-A138-C381729FC5AD}" type="presParOf" srcId="{F2489286-BCCC-4F5A-8BE1-35D683AEA998}" destId="{C459DDEB-D0A4-4125-92EC-8734BB8796CF}" srcOrd="2" destOrd="0" presId="urn:microsoft.com/office/officeart/2005/8/layout/lProcess2"/>
    <dgm:cxn modelId="{99F7EDAC-81A9-42C6-A62F-7BA925FCB2F7}" type="presParOf" srcId="{8929E0C8-3046-4A1C-A9A4-41864FE0FA7E}" destId="{2F9C8E5D-746A-4D6A-961E-06C65ECFFE24}" srcOrd="3" destOrd="0" presId="urn:microsoft.com/office/officeart/2005/8/layout/lProcess2"/>
    <dgm:cxn modelId="{FB3DC229-B28E-4824-B7F3-3B064E09AC9F}" type="presParOf" srcId="{8929E0C8-3046-4A1C-A9A4-41864FE0FA7E}" destId="{1CB93F22-6CAB-469D-B7A7-3B17110F3BCC}" srcOrd="4" destOrd="0" presId="urn:microsoft.com/office/officeart/2005/8/layout/lProcess2"/>
    <dgm:cxn modelId="{6BCFC3C8-E100-4040-9C42-648321997123}" type="presParOf" srcId="{1CB93F22-6CAB-469D-B7A7-3B17110F3BCC}" destId="{66A4D79A-B808-49BE-843D-EB2BE7BD96C6}" srcOrd="0" destOrd="0" presId="urn:microsoft.com/office/officeart/2005/8/layout/lProcess2"/>
    <dgm:cxn modelId="{C4CCEAD7-AEC1-48C9-963F-F20BDD2874BF}" type="presParOf" srcId="{1CB93F22-6CAB-469D-B7A7-3B17110F3BCC}" destId="{711614E0-E87E-4248-8A0C-DE87FDD8F181}" srcOrd="1" destOrd="0" presId="urn:microsoft.com/office/officeart/2005/8/layout/lProcess2"/>
    <dgm:cxn modelId="{5B22996E-08B6-45A6-98B5-EB12B52E6F89}" type="presParOf" srcId="{1CB93F22-6CAB-469D-B7A7-3B17110F3BCC}" destId="{3EB39F92-5DD0-42AC-9529-687EFB1188D7}" srcOrd="2" destOrd="0" presId="urn:microsoft.com/office/officeart/2005/8/layout/lProcess2"/>
    <dgm:cxn modelId="{C537762F-87AC-464B-AAA6-F32BC3B49D99}" type="presParOf" srcId="{3EB39F92-5DD0-42AC-9529-687EFB1188D7}" destId="{FC071CC7-E9A5-4A39-8FEB-A10C380CB8F5}" srcOrd="0" destOrd="0" presId="urn:microsoft.com/office/officeart/2005/8/layout/lProcess2"/>
    <dgm:cxn modelId="{F34F1DE0-3E8A-40B8-9189-D73587AEC589}" type="presParOf" srcId="{FC071CC7-E9A5-4A39-8FEB-A10C380CB8F5}" destId="{ED179E79-9DE7-459B-8F05-1EF941F19EA4}" srcOrd="0" destOrd="0" presId="urn:microsoft.com/office/officeart/2005/8/layout/lProcess2"/>
    <dgm:cxn modelId="{A2B4D6E2-336A-4D8B-96EF-14F15D0420E4}" type="presParOf" srcId="{FC071CC7-E9A5-4A39-8FEB-A10C380CB8F5}" destId="{41E756CC-EDFF-4308-894D-8414E6CBA44A}" srcOrd="1" destOrd="0" presId="urn:microsoft.com/office/officeart/2005/8/layout/lProcess2"/>
    <dgm:cxn modelId="{A545F706-B9FF-40ED-A91F-18484512C677}" type="presParOf" srcId="{FC071CC7-E9A5-4A39-8FEB-A10C380CB8F5}" destId="{6C9737F4-7247-4FF8-8736-F5E91967678C}" srcOrd="2"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118C6A-EDBF-4D4F-B41D-94B89E965797}">
      <dsp:nvSpPr>
        <dsp:cNvPr id="0" name=""/>
        <dsp:cNvSpPr/>
      </dsp:nvSpPr>
      <dsp:spPr>
        <a:xfrm>
          <a:off x="2599" y="0"/>
          <a:ext cx="3400193" cy="5224902"/>
        </a:xfrm>
        <a:prstGeom prst="roundRect">
          <a:avLst>
            <a:gd name="adj" fmla="val 10000"/>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6680" tIns="106680" rIns="106680" bIns="106680" numCol="1" spcCol="1270" anchor="ctr" anchorCtr="0">
          <a:noAutofit/>
        </a:bodyPr>
        <a:lstStyle/>
        <a:p>
          <a:pPr marL="0" lvl="0" indent="0" algn="ctr" defTabSz="1244600" rtl="0">
            <a:lnSpc>
              <a:spcPct val="90000"/>
            </a:lnSpc>
            <a:spcBef>
              <a:spcPct val="0"/>
            </a:spcBef>
            <a:spcAft>
              <a:spcPct val="35000"/>
            </a:spcAft>
            <a:buNone/>
          </a:pPr>
          <a:r>
            <a:rPr lang="en-US" sz="2800" b="1" kern="1200" dirty="0">
              <a:solidFill>
                <a:schemeClr val="tx1"/>
              </a:solidFill>
              <a:latin typeface="Calibri Light" panose="020F0302020204030204"/>
            </a:rPr>
            <a:t>Socio A
</a:t>
          </a:r>
          <a:endParaRPr lang="en-US" sz="2800" b="1" kern="1200" dirty="0">
            <a:solidFill>
              <a:schemeClr val="tx1"/>
            </a:solidFill>
          </a:endParaRPr>
        </a:p>
      </dsp:txBody>
      <dsp:txXfrm>
        <a:off x="2599" y="0"/>
        <a:ext cx="3400193" cy="1567470"/>
      </dsp:txXfrm>
    </dsp:sp>
    <dsp:sp modelId="{8F51B5BE-91DA-4E2C-B79E-11D816CADBB9}">
      <dsp:nvSpPr>
        <dsp:cNvPr id="0" name=""/>
        <dsp:cNvSpPr/>
      </dsp:nvSpPr>
      <dsp:spPr>
        <a:xfrm>
          <a:off x="384686" y="1109080"/>
          <a:ext cx="2720155" cy="2305949"/>
        </a:xfrm>
        <a:prstGeom prst="roundRect">
          <a:avLst>
            <a:gd name="adj" fmla="val 10000"/>
          </a:avLst>
        </a:prstGeom>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6350" cap="flat" cmpd="sng" algn="ctr">
          <a:solidFill>
            <a:schemeClr val="accent5"/>
          </a:solidFill>
          <a:prstDash val="solid"/>
          <a:miter lim="800000"/>
        </a:ln>
        <a:effectLst/>
      </dsp:spPr>
      <dsp:style>
        <a:lnRef idx="1">
          <a:schemeClr val="accent5"/>
        </a:lnRef>
        <a:fillRef idx="2">
          <a:schemeClr val="accent5"/>
        </a:fillRef>
        <a:effectRef idx="1">
          <a:schemeClr val="accent5"/>
        </a:effectRef>
        <a:fontRef idx="minor">
          <a:schemeClr val="dk1"/>
        </a:fontRef>
      </dsp:style>
      <dsp:txBody>
        <a:bodyPr spcFirstLastPara="0" vert="horz" wrap="square" lIns="50800" tIns="38100" rIns="50800" bIns="38100" numCol="1" spcCol="1270" anchor="t" anchorCtr="0">
          <a:noAutofit/>
        </a:bodyPr>
        <a:lstStyle/>
        <a:p>
          <a:pPr marL="0" lvl="0" indent="0" algn="l" defTabSz="889000">
            <a:lnSpc>
              <a:spcPct val="90000"/>
            </a:lnSpc>
            <a:spcBef>
              <a:spcPct val="0"/>
            </a:spcBef>
            <a:spcAft>
              <a:spcPct val="35000"/>
            </a:spcAft>
            <a:buNone/>
          </a:pPr>
          <a:r>
            <a:rPr lang="en-US" sz="2000" b="1" kern="1200" dirty="0" err="1">
              <a:solidFill>
                <a:schemeClr val="tx1"/>
              </a:solidFill>
            </a:rPr>
            <a:t>Elementos</a:t>
          </a:r>
          <a:r>
            <a:rPr lang="en-US" sz="2000" b="1" kern="1200" dirty="0">
              <a:solidFill>
                <a:schemeClr val="tx1"/>
              </a:solidFill>
            </a:rPr>
            <a:t> del </a:t>
          </a:r>
          <a:r>
            <a:rPr lang="en-US" sz="2000" b="1" kern="1200" dirty="0" err="1">
              <a:solidFill>
                <a:schemeClr val="tx1"/>
              </a:solidFill>
            </a:rPr>
            <a:t>programa</a:t>
          </a:r>
          <a:r>
            <a:rPr lang="en-US" sz="2000" b="1" kern="1200" dirty="0">
              <a:solidFill>
                <a:schemeClr val="tx1"/>
              </a:solidFill>
            </a:rPr>
            <a:t>
</a:t>
          </a:r>
          <a:r>
            <a:rPr lang="en-US" sz="2000" kern="1200" dirty="0">
              <a:solidFill>
                <a:schemeClr val="tx1"/>
              </a:solidFill>
            </a:rPr>
            <a:t>• EPH y Cambio </a:t>
          </a:r>
          <a:r>
            <a:rPr lang="en-US" sz="2000" kern="1200" dirty="0" err="1">
              <a:solidFill>
                <a:schemeClr val="tx1"/>
              </a:solidFill>
            </a:rPr>
            <a:t>Climático</a:t>
          </a:r>
          <a:endParaRPr lang="en-US" sz="2000" kern="1200" dirty="0">
            <a:solidFill>
              <a:schemeClr val="tx1"/>
            </a:solidFill>
          </a:endParaRPr>
        </a:p>
        <a:p>
          <a:pPr marL="0" lvl="0" indent="0" algn="l" defTabSz="889000">
            <a:lnSpc>
              <a:spcPct val="90000"/>
            </a:lnSpc>
            <a:spcBef>
              <a:spcPct val="0"/>
            </a:spcBef>
            <a:spcAft>
              <a:spcPct val="35000"/>
            </a:spcAft>
            <a:buFont typeface="Arial" panose="020B0604020202020204" pitchFamily="34" charset="0"/>
            <a:buNone/>
          </a:pPr>
          <a:r>
            <a:rPr lang="en-US" sz="2000" kern="1200" dirty="0">
              <a:solidFill>
                <a:schemeClr val="tx1"/>
              </a:solidFill>
            </a:rPr>
            <a:t>• </a:t>
          </a:r>
          <a:r>
            <a:rPr lang="en-US" sz="2000" kern="1200" dirty="0" err="1">
              <a:solidFill>
                <a:schemeClr val="tx1"/>
              </a:solidFill>
            </a:rPr>
            <a:t>Prevención</a:t>
          </a:r>
          <a:r>
            <a:rPr lang="en-US" sz="2000" kern="1200" dirty="0">
              <a:solidFill>
                <a:schemeClr val="tx1"/>
              </a:solidFill>
            </a:rPr>
            <a:t> del </a:t>
          </a:r>
          <a:r>
            <a:rPr lang="en-US" sz="2000" kern="1200" dirty="0" err="1">
              <a:solidFill>
                <a:schemeClr val="tx1"/>
              </a:solidFill>
            </a:rPr>
            <a:t>tabaquismo</a:t>
          </a:r>
          <a:r>
            <a:rPr lang="en-US" sz="2000" kern="1200" dirty="0">
              <a:solidFill>
                <a:schemeClr val="tx1"/>
              </a:solidFill>
            </a:rPr>
            <a:t> </a:t>
          </a:r>
          <a:r>
            <a:rPr lang="en-US" sz="2000" kern="1200" dirty="0" err="1">
              <a:solidFill>
                <a:schemeClr val="tx1"/>
              </a:solidFill>
            </a:rPr>
            <a:t>comercial</a:t>
          </a:r>
          <a:endParaRPr lang="en-US" sz="2000" kern="1200" dirty="0">
            <a:solidFill>
              <a:schemeClr val="tx1"/>
            </a:solidFill>
          </a:endParaRPr>
        </a:p>
        <a:p>
          <a:pPr marL="0" lvl="0" indent="0" algn="l" defTabSz="889000">
            <a:lnSpc>
              <a:spcPct val="90000"/>
            </a:lnSpc>
            <a:spcBef>
              <a:spcPct val="0"/>
            </a:spcBef>
            <a:spcAft>
              <a:spcPct val="35000"/>
            </a:spcAft>
            <a:buFont typeface="Arial" panose="020B0604020202020204" pitchFamily="34" charset="0"/>
            <a:buNone/>
          </a:pPr>
          <a:r>
            <a:rPr lang="en-US" sz="2200" kern="1200" dirty="0">
              <a:solidFill>
                <a:schemeClr val="tx1"/>
              </a:solidFill>
            </a:rPr>
            <a:t>• </a:t>
          </a:r>
          <a:r>
            <a:rPr lang="en-US" sz="2200" kern="1200" dirty="0" err="1">
              <a:solidFill>
                <a:schemeClr val="tx1"/>
              </a:solidFill>
            </a:rPr>
            <a:t>Pozos</a:t>
          </a:r>
          <a:r>
            <a:rPr lang="en-US" sz="2200" kern="1200" dirty="0">
              <a:solidFill>
                <a:schemeClr val="tx1"/>
              </a:solidFill>
            </a:rPr>
            <a:t> </a:t>
          </a:r>
          <a:r>
            <a:rPr lang="en-US" sz="2200" kern="1200" dirty="0" err="1">
              <a:solidFill>
                <a:schemeClr val="tx1"/>
              </a:solidFill>
            </a:rPr>
            <a:t>domésticos</a:t>
          </a:r>
          <a:endParaRPr lang="en-US" sz="2200" kern="1200" dirty="0">
            <a:solidFill>
              <a:schemeClr val="tx1"/>
            </a:solidFill>
          </a:endParaRPr>
        </a:p>
      </dsp:txBody>
      <dsp:txXfrm>
        <a:off x="452225" y="1176619"/>
        <a:ext cx="2585077" cy="2170871"/>
      </dsp:txXfrm>
    </dsp:sp>
    <dsp:sp modelId="{D4E9F951-AB81-45CB-B40D-CB71A731ECEF}">
      <dsp:nvSpPr>
        <dsp:cNvPr id="0" name=""/>
        <dsp:cNvSpPr/>
      </dsp:nvSpPr>
      <dsp:spPr>
        <a:xfrm>
          <a:off x="311079" y="3926191"/>
          <a:ext cx="2720155" cy="1041600"/>
        </a:xfrm>
        <a:prstGeom prst="roundRect">
          <a:avLst>
            <a:gd name="adj" fmla="val 10000"/>
          </a:avLst>
        </a:prstGeom>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6350" cap="flat" cmpd="sng" algn="ctr">
          <a:solidFill>
            <a:schemeClr val="accent5"/>
          </a:solidFill>
          <a:prstDash val="solid"/>
          <a:miter lim="800000"/>
        </a:ln>
        <a:effectLst/>
      </dsp:spPr>
      <dsp:style>
        <a:lnRef idx="1">
          <a:schemeClr val="accent5"/>
        </a:lnRef>
        <a:fillRef idx="2">
          <a:schemeClr val="accent5"/>
        </a:fillRef>
        <a:effectRef idx="1">
          <a:schemeClr val="accent5"/>
        </a:effectRef>
        <a:fontRef idx="minor">
          <a:schemeClr val="dk1"/>
        </a:fontRef>
      </dsp:style>
      <dsp:txBody>
        <a:bodyPr spcFirstLastPara="0" vert="horz" wrap="square" lIns="60960" tIns="45720" rIns="60960" bIns="4572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tx1"/>
              </a:solidFill>
            </a:rPr>
            <a:t>3 </a:t>
          </a:r>
          <a:r>
            <a:rPr lang="en-US" sz="2400" b="1" kern="1200" dirty="0" err="1">
              <a:solidFill>
                <a:schemeClr val="tx1"/>
              </a:solidFill>
            </a:rPr>
            <a:t>Presupuestos</a:t>
          </a:r>
          <a:endParaRPr lang="en-US" sz="2400" b="0" kern="1200" dirty="0">
            <a:solidFill>
              <a:schemeClr val="tx1"/>
            </a:solidFill>
          </a:endParaRPr>
        </a:p>
      </dsp:txBody>
      <dsp:txXfrm>
        <a:off x="341586" y="3956698"/>
        <a:ext cx="2659141" cy="980586"/>
      </dsp:txXfrm>
    </dsp:sp>
    <dsp:sp modelId="{3B7C969A-7505-437E-B065-44DFDF4CD8CF}">
      <dsp:nvSpPr>
        <dsp:cNvPr id="0" name=""/>
        <dsp:cNvSpPr/>
      </dsp:nvSpPr>
      <dsp:spPr>
        <a:xfrm>
          <a:off x="3656516" y="0"/>
          <a:ext cx="3400193" cy="5224902"/>
        </a:xfrm>
        <a:prstGeom prst="roundRect">
          <a:avLst>
            <a:gd name="adj" fmla="val 10000"/>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6680" tIns="106680" rIns="106680" bIns="106680" numCol="1" spcCol="1270" anchor="ctr" anchorCtr="0">
          <a:noAutofit/>
        </a:bodyPr>
        <a:lstStyle/>
        <a:p>
          <a:pPr marL="0" lvl="0" indent="0" algn="ctr" defTabSz="1244600" rtl="0">
            <a:lnSpc>
              <a:spcPct val="90000"/>
            </a:lnSpc>
            <a:spcBef>
              <a:spcPct val="0"/>
            </a:spcBef>
            <a:spcAft>
              <a:spcPct val="35000"/>
            </a:spcAft>
            <a:buNone/>
          </a:pPr>
          <a:r>
            <a:rPr lang="en-US" sz="2800" b="1" kern="1200" dirty="0">
              <a:solidFill>
                <a:schemeClr val="tx1"/>
              </a:solidFill>
              <a:latin typeface="Calibri Light" panose="020F0302020204030204"/>
            </a:rPr>
            <a:t>Socio B
</a:t>
          </a:r>
          <a:endParaRPr lang="en-US" sz="2800" b="1" kern="1200" dirty="0">
            <a:solidFill>
              <a:schemeClr val="tx1"/>
            </a:solidFill>
          </a:endParaRPr>
        </a:p>
      </dsp:txBody>
      <dsp:txXfrm>
        <a:off x="3656516" y="0"/>
        <a:ext cx="3400193" cy="1567470"/>
      </dsp:txXfrm>
    </dsp:sp>
    <dsp:sp modelId="{6FF4BA7E-4552-4AA5-8D46-8154A00160A7}">
      <dsp:nvSpPr>
        <dsp:cNvPr id="0" name=""/>
        <dsp:cNvSpPr/>
      </dsp:nvSpPr>
      <dsp:spPr>
        <a:xfrm>
          <a:off x="4089591" y="1143625"/>
          <a:ext cx="2720155" cy="2326521"/>
        </a:xfrm>
        <a:prstGeom prst="roundRect">
          <a:avLst>
            <a:gd name="adj" fmla="val 10000"/>
          </a:avLst>
        </a:prstGeom>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6350" cap="flat" cmpd="sng" algn="ctr">
          <a:solidFill>
            <a:schemeClr val="accent5"/>
          </a:solidFill>
          <a:prstDash val="solid"/>
          <a:miter lim="800000"/>
        </a:ln>
        <a:effectLst/>
      </dsp:spPr>
      <dsp:style>
        <a:lnRef idx="1">
          <a:schemeClr val="accent5"/>
        </a:lnRef>
        <a:fillRef idx="2">
          <a:schemeClr val="accent5"/>
        </a:fillRef>
        <a:effectRef idx="1">
          <a:schemeClr val="accent5"/>
        </a:effectRef>
        <a:fontRef idx="minor">
          <a:schemeClr val="dk1"/>
        </a:fontRef>
      </dsp:style>
      <dsp:txBody>
        <a:bodyPr spcFirstLastPara="0" vert="horz" wrap="square" lIns="60960" tIns="45720" rIns="60960" bIns="45720" numCol="1" spcCol="1270" anchor="t" anchorCtr="0">
          <a:noAutofit/>
        </a:bodyPr>
        <a:lstStyle/>
        <a:p>
          <a:pPr marL="0" lvl="0" indent="0" algn="l" defTabSz="1066800">
            <a:lnSpc>
              <a:spcPct val="90000"/>
            </a:lnSpc>
            <a:spcBef>
              <a:spcPct val="0"/>
            </a:spcBef>
            <a:spcAft>
              <a:spcPct val="35000"/>
            </a:spcAft>
            <a:buNone/>
          </a:pPr>
          <a:r>
            <a:rPr lang="en-US" sz="2400" b="1" kern="1200" dirty="0" err="1">
              <a:solidFill>
                <a:schemeClr val="tx1"/>
              </a:solidFill>
            </a:rPr>
            <a:t>Elementos</a:t>
          </a:r>
          <a:r>
            <a:rPr lang="en-US" sz="2400" b="1" kern="1200" dirty="0">
              <a:solidFill>
                <a:schemeClr val="tx1"/>
              </a:solidFill>
            </a:rPr>
            <a:t> del </a:t>
          </a:r>
          <a:r>
            <a:rPr lang="en-US" sz="2400" b="1" kern="1200" dirty="0" err="1">
              <a:solidFill>
                <a:schemeClr val="tx1"/>
              </a:solidFill>
            </a:rPr>
            <a:t>programa</a:t>
          </a:r>
          <a:r>
            <a:rPr lang="en-US" sz="2400" b="1" kern="1200" dirty="0">
              <a:solidFill>
                <a:schemeClr val="tx1"/>
              </a:solidFill>
            </a:rPr>
            <a:t>
</a:t>
          </a:r>
          <a:r>
            <a:rPr lang="en-US" sz="2400" b="0" kern="1200" dirty="0">
              <a:solidFill>
                <a:schemeClr val="tx1"/>
              </a:solidFill>
            </a:rPr>
            <a:t>• </a:t>
          </a:r>
          <a:r>
            <a:rPr lang="en-US" sz="2400" b="0" kern="1200" dirty="0" err="1">
              <a:solidFill>
                <a:schemeClr val="tx1"/>
              </a:solidFill>
            </a:rPr>
            <a:t>Infraestructura</a:t>
          </a:r>
          <a:r>
            <a:rPr lang="en-US" sz="2400" b="0" kern="1200" dirty="0">
              <a:solidFill>
                <a:schemeClr val="tx1"/>
              </a:solidFill>
            </a:rPr>
            <a:t> </a:t>
          </a:r>
          <a:endParaRPr lang="en-US" sz="2400" kern="1200" dirty="0">
            <a:solidFill>
              <a:schemeClr val="tx1"/>
            </a:solidFill>
          </a:endParaRPr>
        </a:p>
        <a:p>
          <a:pPr marL="0" lvl="0" indent="0" algn="l" defTabSz="1066800">
            <a:lnSpc>
              <a:spcPct val="90000"/>
            </a:lnSpc>
            <a:spcBef>
              <a:spcPct val="0"/>
            </a:spcBef>
            <a:spcAft>
              <a:spcPct val="35000"/>
            </a:spcAft>
            <a:buNone/>
          </a:pPr>
          <a:r>
            <a:rPr lang="en-US" sz="2400" kern="1200" dirty="0">
              <a:solidFill>
                <a:schemeClr val="tx1"/>
              </a:solidFill>
            </a:rPr>
            <a:t>• </a:t>
          </a:r>
          <a:r>
            <a:rPr lang="en-US" sz="2400" kern="1200" dirty="0" err="1">
              <a:solidFill>
                <a:schemeClr val="tx1"/>
              </a:solidFill>
            </a:rPr>
            <a:t>Salud</a:t>
          </a:r>
          <a:r>
            <a:rPr lang="en-US" sz="2400" kern="1200" dirty="0">
              <a:solidFill>
                <a:schemeClr val="tx1"/>
              </a:solidFill>
            </a:rPr>
            <a:t> </a:t>
          </a:r>
          <a:r>
            <a:rPr lang="en-US" sz="2400" kern="1200" dirty="0" err="1">
              <a:solidFill>
                <a:schemeClr val="tx1"/>
              </a:solidFill>
            </a:rPr>
            <a:t>Adolescente</a:t>
          </a:r>
          <a:r>
            <a:rPr lang="en-US" sz="2400" kern="1200" dirty="0">
              <a:solidFill>
                <a:schemeClr val="tx1"/>
              </a:solidFill>
            </a:rPr>
            <a:t> y Escolar</a:t>
          </a:r>
        </a:p>
      </dsp:txBody>
      <dsp:txXfrm>
        <a:off x="4157732" y="1211766"/>
        <a:ext cx="2583873" cy="2190239"/>
      </dsp:txXfrm>
    </dsp:sp>
    <dsp:sp modelId="{C459DDEB-D0A4-4125-92EC-8734BB8796CF}">
      <dsp:nvSpPr>
        <dsp:cNvPr id="0" name=""/>
        <dsp:cNvSpPr/>
      </dsp:nvSpPr>
      <dsp:spPr>
        <a:xfrm>
          <a:off x="3997841" y="3916566"/>
          <a:ext cx="2720155" cy="1034473"/>
        </a:xfrm>
        <a:prstGeom prst="roundRect">
          <a:avLst>
            <a:gd name="adj" fmla="val 10000"/>
          </a:avLst>
        </a:prstGeom>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6350" cap="flat" cmpd="sng" algn="ctr">
          <a:solidFill>
            <a:schemeClr val="accent5"/>
          </a:solidFill>
          <a:prstDash val="solid"/>
          <a:miter lim="800000"/>
        </a:ln>
        <a:effectLst/>
      </dsp:spPr>
      <dsp:style>
        <a:lnRef idx="1">
          <a:schemeClr val="accent5"/>
        </a:lnRef>
        <a:fillRef idx="2">
          <a:schemeClr val="accent5"/>
        </a:fillRef>
        <a:effectRef idx="1">
          <a:schemeClr val="accent5"/>
        </a:effectRef>
        <a:fontRef idx="minor">
          <a:schemeClr val="dk1"/>
        </a:fontRef>
      </dsp:style>
      <dsp:txBody>
        <a:bodyPr spcFirstLastPara="0" vert="horz" wrap="square" lIns="60960" tIns="45720" rIns="60960" bIns="4572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tx1"/>
              </a:solidFill>
            </a:rPr>
            <a:t>2 </a:t>
          </a:r>
          <a:r>
            <a:rPr lang="en-US" sz="2400" b="1" kern="1200" dirty="0" err="1">
              <a:solidFill>
                <a:schemeClr val="tx1"/>
              </a:solidFill>
            </a:rPr>
            <a:t>Presupuestos</a:t>
          </a:r>
          <a:endParaRPr lang="en-US" sz="2400" kern="1200" dirty="0">
            <a:solidFill>
              <a:schemeClr val="tx1"/>
            </a:solidFill>
          </a:endParaRPr>
        </a:p>
      </dsp:txBody>
      <dsp:txXfrm>
        <a:off x="4028140" y="3946865"/>
        <a:ext cx="2659557" cy="973875"/>
      </dsp:txXfrm>
    </dsp:sp>
    <dsp:sp modelId="{66A4D79A-B808-49BE-843D-EB2BE7BD96C6}">
      <dsp:nvSpPr>
        <dsp:cNvPr id="0" name=""/>
        <dsp:cNvSpPr/>
      </dsp:nvSpPr>
      <dsp:spPr>
        <a:xfrm>
          <a:off x="7313016" y="0"/>
          <a:ext cx="3400193" cy="5224902"/>
        </a:xfrm>
        <a:prstGeom prst="roundRect">
          <a:avLst>
            <a:gd name="adj" fmla="val 10000"/>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6680" tIns="106680" rIns="106680" bIns="106680" numCol="1" spcCol="1270" anchor="ctr" anchorCtr="0">
          <a:noAutofit/>
        </a:bodyPr>
        <a:lstStyle/>
        <a:p>
          <a:pPr marL="0" lvl="0" indent="0" algn="ctr" defTabSz="1244600" rtl="0">
            <a:lnSpc>
              <a:spcPct val="90000"/>
            </a:lnSpc>
            <a:spcBef>
              <a:spcPct val="0"/>
            </a:spcBef>
            <a:spcAft>
              <a:spcPct val="35000"/>
            </a:spcAft>
            <a:buNone/>
          </a:pPr>
          <a:r>
            <a:rPr lang="en-US" sz="2800" b="1" kern="1200" dirty="0">
              <a:solidFill>
                <a:schemeClr val="tx1"/>
              </a:solidFill>
              <a:latin typeface="Calibri Light" panose="020F0302020204030204"/>
            </a:rPr>
            <a:t>Socio C
</a:t>
          </a:r>
          <a:endParaRPr lang="en-US" sz="2800" b="1" kern="1200" dirty="0">
            <a:solidFill>
              <a:schemeClr val="tx1"/>
            </a:solidFill>
          </a:endParaRPr>
        </a:p>
      </dsp:txBody>
      <dsp:txXfrm>
        <a:off x="7313016" y="0"/>
        <a:ext cx="3400193" cy="1567470"/>
      </dsp:txXfrm>
    </dsp:sp>
    <dsp:sp modelId="{ED179E79-9DE7-459B-8F05-1EF941F19EA4}">
      <dsp:nvSpPr>
        <dsp:cNvPr id="0" name=""/>
        <dsp:cNvSpPr/>
      </dsp:nvSpPr>
      <dsp:spPr>
        <a:xfrm>
          <a:off x="7632022" y="1151913"/>
          <a:ext cx="2720155" cy="2433546"/>
        </a:xfrm>
        <a:prstGeom prst="roundRect">
          <a:avLst>
            <a:gd name="adj" fmla="val 10000"/>
          </a:avLst>
        </a:prstGeom>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6350" cap="flat" cmpd="sng" algn="ctr">
          <a:solidFill>
            <a:schemeClr val="accent5"/>
          </a:solidFill>
          <a:prstDash val="solid"/>
          <a:miter lim="800000"/>
        </a:ln>
        <a:effectLst/>
      </dsp:spPr>
      <dsp:style>
        <a:lnRef idx="1">
          <a:schemeClr val="accent5"/>
        </a:lnRef>
        <a:fillRef idx="2">
          <a:schemeClr val="accent5"/>
        </a:fillRef>
        <a:effectRef idx="1">
          <a:schemeClr val="accent5"/>
        </a:effectRef>
        <a:fontRef idx="minor">
          <a:schemeClr val="dk1"/>
        </a:fontRef>
      </dsp:style>
      <dsp:txBody>
        <a:bodyPr spcFirstLastPara="0" vert="horz" wrap="square" lIns="60960" tIns="45720" rIns="60960" bIns="45720" numCol="1" spcCol="1270" anchor="t" anchorCtr="0">
          <a:noAutofit/>
        </a:bodyPr>
        <a:lstStyle/>
        <a:p>
          <a:pPr marL="0" lvl="0" indent="0" algn="l" defTabSz="1066800">
            <a:lnSpc>
              <a:spcPct val="90000"/>
            </a:lnSpc>
            <a:spcBef>
              <a:spcPct val="0"/>
            </a:spcBef>
            <a:spcAft>
              <a:spcPct val="35000"/>
            </a:spcAft>
            <a:buNone/>
          </a:pPr>
          <a:r>
            <a:rPr lang="en-US" sz="2400" b="1" kern="1200" dirty="0" err="1">
              <a:solidFill>
                <a:schemeClr val="tx1"/>
              </a:solidFill>
            </a:rPr>
            <a:t>Elementos</a:t>
          </a:r>
          <a:r>
            <a:rPr lang="en-US" sz="2400" b="1" kern="1200" dirty="0">
              <a:solidFill>
                <a:schemeClr val="tx1"/>
              </a:solidFill>
            </a:rPr>
            <a:t> del </a:t>
          </a:r>
          <a:r>
            <a:rPr lang="en-US" sz="2400" b="1" kern="1200" dirty="0" err="1">
              <a:solidFill>
                <a:schemeClr val="tx1"/>
              </a:solidFill>
            </a:rPr>
            <a:t>programa</a:t>
          </a:r>
          <a:r>
            <a:rPr lang="en-US" sz="2400" b="1" kern="1200" dirty="0">
              <a:solidFill>
                <a:schemeClr val="tx1"/>
              </a:solidFill>
            </a:rPr>
            <a:t>
</a:t>
          </a:r>
          <a:r>
            <a:rPr lang="en-US" sz="2400" b="0" kern="1200" dirty="0">
              <a:solidFill>
                <a:schemeClr val="tx1"/>
              </a:solidFill>
            </a:rPr>
            <a:t>• </a:t>
          </a:r>
          <a:r>
            <a:rPr lang="en-US" sz="2400" kern="1200" dirty="0" err="1">
              <a:solidFill>
                <a:schemeClr val="tx1"/>
              </a:solidFill>
              <a:latin typeface="Calibri Light" panose="020F0302020204030204"/>
            </a:rPr>
            <a:t>Prevención</a:t>
          </a:r>
          <a:r>
            <a:rPr lang="en-US" sz="2400" kern="1200" dirty="0">
              <a:solidFill>
                <a:schemeClr val="tx1"/>
              </a:solidFill>
              <a:latin typeface="Calibri Light" panose="020F0302020204030204"/>
            </a:rPr>
            <a:t> de </a:t>
          </a:r>
          <a:r>
            <a:rPr lang="en-US" sz="2400" kern="1200" dirty="0" err="1">
              <a:solidFill>
                <a:schemeClr val="tx1"/>
              </a:solidFill>
              <a:latin typeface="Calibri Light" panose="020F0302020204030204"/>
            </a:rPr>
            <a:t>enfermedades</a:t>
          </a:r>
          <a:r>
            <a:rPr lang="en-US" sz="2400" kern="1200" dirty="0">
              <a:solidFill>
                <a:schemeClr val="tx1"/>
              </a:solidFill>
              <a:latin typeface="Calibri Light" panose="020F0302020204030204"/>
            </a:rPr>
            <a:t> </a:t>
          </a:r>
          <a:r>
            <a:rPr lang="en-US" sz="2400" kern="1200" dirty="0" err="1">
              <a:solidFill>
                <a:schemeClr val="tx1"/>
              </a:solidFill>
              <a:latin typeface="Calibri Light" panose="020F0302020204030204"/>
            </a:rPr>
            <a:t>transmisibles</a:t>
          </a:r>
          <a:endParaRPr lang="en-US" sz="2400" kern="1200" dirty="0">
            <a:solidFill>
              <a:schemeClr val="tx1"/>
            </a:solidFill>
          </a:endParaRPr>
        </a:p>
      </dsp:txBody>
      <dsp:txXfrm>
        <a:off x="7703298" y="1223189"/>
        <a:ext cx="2577603" cy="2290994"/>
      </dsp:txXfrm>
    </dsp:sp>
    <dsp:sp modelId="{6C9737F4-7247-4FF8-8736-F5E91967678C}">
      <dsp:nvSpPr>
        <dsp:cNvPr id="0" name=""/>
        <dsp:cNvSpPr/>
      </dsp:nvSpPr>
      <dsp:spPr>
        <a:xfrm>
          <a:off x="7653049" y="4014663"/>
          <a:ext cx="2720155" cy="940893"/>
        </a:xfrm>
        <a:prstGeom prst="roundRect">
          <a:avLst>
            <a:gd name="adj" fmla="val 10000"/>
          </a:avLst>
        </a:prstGeom>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6350" cap="flat" cmpd="sng" algn="ctr">
          <a:solidFill>
            <a:schemeClr val="accent5"/>
          </a:solidFill>
          <a:prstDash val="solid"/>
          <a:miter lim="800000"/>
        </a:ln>
        <a:effectLst/>
      </dsp:spPr>
      <dsp:style>
        <a:lnRef idx="1">
          <a:schemeClr val="accent5"/>
        </a:lnRef>
        <a:fillRef idx="2">
          <a:schemeClr val="accent5"/>
        </a:fillRef>
        <a:effectRef idx="1">
          <a:schemeClr val="accent5"/>
        </a:effectRef>
        <a:fontRef idx="minor">
          <a:schemeClr val="dk1"/>
        </a:fontRef>
      </dsp:style>
      <dsp:txBody>
        <a:bodyPr spcFirstLastPara="0" vert="horz" wrap="square" lIns="60960" tIns="45720" rIns="60960" bIns="4572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tx1"/>
              </a:solidFill>
            </a:rPr>
            <a:t>1 </a:t>
          </a:r>
          <a:r>
            <a:rPr lang="en-US" sz="2400" b="1" kern="1200" dirty="0" err="1">
              <a:solidFill>
                <a:schemeClr val="tx1"/>
              </a:solidFill>
            </a:rPr>
            <a:t>presupuesto</a:t>
          </a:r>
          <a:endParaRPr lang="en-US" sz="2400" b="0" kern="1200" dirty="0">
            <a:solidFill>
              <a:schemeClr val="tx1"/>
            </a:solidFill>
          </a:endParaRPr>
        </a:p>
      </dsp:txBody>
      <dsp:txXfrm>
        <a:off x="7680607" y="4042221"/>
        <a:ext cx="2665039" cy="885777"/>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D18653-18CF-47B6-BEF1-CD81B813088B}" type="datetimeFigureOut">
              <a:rPr lang="en-US" smtClean="0"/>
              <a:t>12/4/2023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659C7E-B02F-42FF-A2A6-F6307FEEB38B}" type="slidenum">
              <a:rPr lang="en-US" smtClean="0"/>
              <a:t>‹#›</a:t>
            </a:fld>
            <a:endParaRPr lang="en-US"/>
          </a:p>
        </p:txBody>
      </p:sp>
    </p:spTree>
    <p:extLst>
      <p:ext uri="{BB962C8B-B14F-4D97-AF65-F5344CB8AC3E}">
        <p14:creationId xmlns:p14="http://schemas.microsoft.com/office/powerpoint/2010/main" val="2561256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0659C7E-B02F-42FF-A2A6-F6307FEEB38B}" type="slidenum">
              <a:rPr lang="en-US" smtClean="0"/>
              <a:t>1</a:t>
            </a:fld>
            <a:endParaRPr lang="en-US"/>
          </a:p>
        </p:txBody>
      </p:sp>
    </p:spTree>
    <p:extLst>
      <p:ext uri="{BB962C8B-B14F-4D97-AF65-F5344CB8AC3E}">
        <p14:creationId xmlns:p14="http://schemas.microsoft.com/office/powerpoint/2010/main" val="599114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auto" latinLnBrk="0" hangingPunct="0">
              <a:lnSpc>
                <a:spcPct val="170000"/>
              </a:lnSpc>
              <a:spcBef>
                <a:spcPct val="0"/>
              </a:spcBef>
              <a:spcAft>
                <a:spcPts val="0"/>
              </a:spcAft>
              <a:buClr>
                <a:schemeClr val="tx1"/>
              </a:buClr>
              <a:buSzPct val="75000"/>
              <a:buFont typeface="Arial" panose="020B0604020202020204" pitchFamily="34" charset="0"/>
              <a:buNone/>
              <a:tabLst/>
              <a:defRPr/>
            </a:pPr>
            <a:r>
              <a:rPr lang="en-US" sz="9600">
                <a:solidFill>
                  <a:srgbClr val="000000"/>
                </a:solidFill>
                <a:effectLst/>
                <a:latin typeface="Arial"/>
                <a:cs typeface="Arial"/>
              </a:rPr>
              <a:t>CET1</a:t>
            </a:r>
          </a:p>
          <a:p>
            <a:pPr marL="0" marR="0" lvl="0" indent="0" algn="l" defTabSz="914400" rtl="0" eaLnBrk="0" fontAlgn="auto" latinLnBrk="0" hangingPunct="0">
              <a:lnSpc>
                <a:spcPct val="170000"/>
              </a:lnSpc>
              <a:spcBef>
                <a:spcPct val="0"/>
              </a:spcBef>
              <a:spcAft>
                <a:spcPts val="0"/>
              </a:spcAft>
              <a:buClr>
                <a:schemeClr val="tx1"/>
              </a:buClr>
              <a:buSzPct val="75000"/>
              <a:buFont typeface="Arial" panose="020B0604020202020204" pitchFamily="34" charset="0"/>
              <a:buNone/>
              <a:tabLst/>
              <a:defRPr/>
            </a:pPr>
            <a:endParaRPr lang="en-US" sz="9600">
              <a:solidFill>
                <a:srgbClr val="000000"/>
              </a:solidFill>
              <a:effectLst/>
              <a:latin typeface="Arial" panose="020B0604020202020204" pitchFamily="34" charset="0"/>
              <a:cs typeface="Times New Roman" panose="02020603050405020304" pitchFamily="18" charset="0"/>
            </a:endParaRPr>
          </a:p>
          <a:p>
            <a:pPr marL="171450" marR="0" lvl="0" indent="-171450" algn="l" defTabSz="914400" rtl="0" eaLnBrk="0" fontAlgn="auto" latinLnBrk="0" hangingPunct="0">
              <a:lnSpc>
                <a:spcPct val="170000"/>
              </a:lnSpc>
              <a:spcBef>
                <a:spcPct val="0"/>
              </a:spcBef>
              <a:spcAft>
                <a:spcPts val="0"/>
              </a:spcAft>
              <a:buClr>
                <a:schemeClr val="tx1"/>
              </a:buClr>
              <a:buSzPct val="75000"/>
              <a:buFont typeface="Arial" panose="020B0604020202020204" pitchFamily="34" charset="0"/>
              <a:buChar char="•"/>
              <a:tabLst/>
              <a:defRPr/>
            </a:pPr>
            <a:r>
              <a:rPr lang="en-US" sz="9600">
                <a:solidFill>
                  <a:srgbClr val="000000"/>
                </a:solidFill>
                <a:effectLst/>
                <a:latin typeface="Arial"/>
                <a:cs typeface="Arial"/>
              </a:rPr>
              <a:t>Closed captioning is available-the links will be dropped in the chat</a:t>
            </a:r>
          </a:p>
          <a:p>
            <a:pPr marL="171450" marR="0" lvl="0" indent="-171450" algn="l" defTabSz="914400" rtl="0" eaLnBrk="0" fontAlgn="auto" latinLnBrk="0" hangingPunct="0">
              <a:lnSpc>
                <a:spcPct val="170000"/>
              </a:lnSpc>
              <a:spcBef>
                <a:spcPct val="0"/>
              </a:spcBef>
              <a:spcAft>
                <a:spcPts val="0"/>
              </a:spcAft>
              <a:buClr>
                <a:schemeClr val="tx1"/>
              </a:buClr>
              <a:buSzPct val="75000"/>
              <a:buFont typeface="Arial" panose="020B0604020202020204" pitchFamily="34" charset="0"/>
              <a:buChar char="•"/>
              <a:tabLst/>
              <a:defRPr/>
            </a:pPr>
            <a:r>
              <a:rPr lang="en-US" sz="9600">
                <a:solidFill>
                  <a:srgbClr val="000000"/>
                </a:solidFill>
                <a:effectLst/>
                <a:latin typeface="Arial"/>
                <a:cs typeface="Arial"/>
              </a:rPr>
              <a:t>This webinar will be recorded</a:t>
            </a:r>
          </a:p>
          <a:p>
            <a:pPr marL="171450" marR="0" lvl="0" indent="-171450" algn="l" defTabSz="914400" rtl="0" eaLnBrk="0" fontAlgn="auto" latinLnBrk="0" hangingPunct="0">
              <a:lnSpc>
                <a:spcPct val="170000"/>
              </a:lnSpc>
              <a:spcBef>
                <a:spcPct val="0"/>
              </a:spcBef>
              <a:spcAft>
                <a:spcPts val="0"/>
              </a:spcAft>
              <a:buClr>
                <a:schemeClr val="tx1"/>
              </a:buClr>
              <a:buSzPct val="75000"/>
              <a:buFont typeface="Arial" panose="020B0604020202020204" pitchFamily="34" charset="0"/>
              <a:buChar char="•"/>
              <a:tabLst/>
              <a:defRPr/>
            </a:pPr>
            <a:r>
              <a:rPr lang="en-US" sz="9600">
                <a:solidFill>
                  <a:srgbClr val="000000"/>
                </a:solidFill>
                <a:effectLst/>
                <a:latin typeface="Arial"/>
                <a:cs typeface="Arial"/>
              </a:rPr>
              <a:t>We are hosting multiple of these webinars and Technical Assistance sessions to assist with application questions</a:t>
            </a:r>
          </a:p>
          <a:p>
            <a:pPr marL="171450" marR="0" lvl="0" indent="-171450" algn="l" defTabSz="914400" rtl="0" eaLnBrk="0" fontAlgn="auto" latinLnBrk="0" hangingPunct="0">
              <a:lnSpc>
                <a:spcPct val="170000"/>
              </a:lnSpc>
              <a:spcBef>
                <a:spcPct val="0"/>
              </a:spcBef>
              <a:spcAft>
                <a:spcPts val="0"/>
              </a:spcAft>
              <a:buClr>
                <a:schemeClr val="tx1"/>
              </a:buClr>
              <a:buSzPct val="75000"/>
              <a:buFont typeface="Arial" panose="020B0604020202020204" pitchFamily="34" charset="0"/>
              <a:buChar char="•"/>
              <a:tabLst/>
              <a:defRPr/>
            </a:pPr>
            <a:r>
              <a:rPr lang="en-US" sz="9600">
                <a:solidFill>
                  <a:srgbClr val="000000"/>
                </a:solidFill>
                <a:effectLst/>
                <a:latin typeface="Arial"/>
                <a:cs typeface="Arial"/>
              </a:rPr>
              <a:t>Questions will be answered at the end of the presentation, or in a follow up email. Feel free to drop questions in the chat</a:t>
            </a:r>
          </a:p>
          <a:p>
            <a:pPr marL="171450" marR="0" lvl="0" indent="-171450" algn="l" defTabSz="914400" rtl="0" eaLnBrk="0" fontAlgn="auto" latinLnBrk="0" hangingPunct="0">
              <a:lnSpc>
                <a:spcPct val="170000"/>
              </a:lnSpc>
              <a:spcBef>
                <a:spcPct val="0"/>
              </a:spcBef>
              <a:spcAft>
                <a:spcPts val="0"/>
              </a:spcAft>
              <a:buClr>
                <a:schemeClr val="tx1"/>
              </a:buClr>
              <a:buSzPct val="75000"/>
              <a:buFont typeface="Arial" panose="020B0604020202020204" pitchFamily="34" charset="0"/>
              <a:buChar char="•"/>
              <a:tabLst/>
              <a:defRPr/>
            </a:pPr>
            <a:r>
              <a:rPr lang="en-US" sz="9600">
                <a:solidFill>
                  <a:srgbClr val="000000"/>
                </a:solidFill>
                <a:effectLst/>
                <a:latin typeface="Arial"/>
                <a:cs typeface="Arial"/>
              </a:rPr>
              <a:t>This funding is for new applicants, currently funded Public Health Equity Grantees do not need to re-apply</a:t>
            </a:r>
          </a:p>
          <a:p>
            <a:pPr marL="171450" marR="0" lvl="0" indent="-171450" algn="l" defTabSz="914400" rtl="0" eaLnBrk="0" fontAlgn="auto" latinLnBrk="0" hangingPunct="0">
              <a:lnSpc>
                <a:spcPct val="170000"/>
              </a:lnSpc>
              <a:spcBef>
                <a:spcPct val="0"/>
              </a:spcBef>
              <a:spcAft>
                <a:spcPts val="0"/>
              </a:spcAft>
              <a:buClr>
                <a:schemeClr val="tx1"/>
              </a:buClr>
              <a:buSzPct val="75000"/>
              <a:buFont typeface="Arial" panose="020B0604020202020204" pitchFamily="34" charset="0"/>
              <a:buChar char="•"/>
              <a:tabLst/>
              <a:defRPr/>
            </a:pPr>
            <a:r>
              <a:rPr lang="en-US" sz="9600">
                <a:solidFill>
                  <a:srgbClr val="000000"/>
                </a:solidFill>
                <a:effectLst/>
                <a:latin typeface="Arial"/>
                <a:cs typeface="Arial"/>
              </a:rPr>
              <a:t>Next slide</a:t>
            </a:r>
            <a:endParaRPr lang="en-US">
              <a:latin typeface="Arial"/>
              <a:cs typeface="Arial"/>
            </a:endParaRPr>
          </a:p>
        </p:txBody>
      </p:sp>
      <p:sp>
        <p:nvSpPr>
          <p:cNvPr id="4" name="Slide Number Placeholder 3"/>
          <p:cNvSpPr>
            <a:spLocks noGrp="1"/>
          </p:cNvSpPr>
          <p:nvPr>
            <p:ph type="sldNum" sz="quarter" idx="5"/>
          </p:nvPr>
        </p:nvSpPr>
        <p:spPr/>
        <p:txBody>
          <a:bodyPr/>
          <a:lstStyle/>
          <a:p>
            <a:fld id="{10659C7E-B02F-42FF-A2A6-F6307FEEB38B}" type="slidenum">
              <a:rPr lang="en-US" smtClean="0"/>
              <a:t>2</a:t>
            </a:fld>
            <a:endParaRPr lang="en-US"/>
          </a:p>
        </p:txBody>
      </p:sp>
    </p:spTree>
    <p:extLst>
      <p:ext uri="{BB962C8B-B14F-4D97-AF65-F5344CB8AC3E}">
        <p14:creationId xmlns:p14="http://schemas.microsoft.com/office/powerpoint/2010/main" val="16807725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200">
                <a:effectLst/>
                <a:latin typeface="Calibri"/>
                <a:ea typeface="Calibri" panose="020F0502020204030204" pitchFamily="34" charset="0"/>
                <a:cs typeface="Calibri"/>
              </a:rPr>
              <a:t>CET1</a:t>
            </a:r>
            <a:r>
              <a:rPr lang="en-US">
                <a:latin typeface="Calibri"/>
                <a:ea typeface="Calibri" panose="020F0502020204030204" pitchFamily="34" charset="0"/>
                <a:cs typeface="Calibri"/>
              </a:rPr>
              <a:t> </a:t>
            </a:r>
            <a:endParaRPr lang="en-US" sz="1200">
              <a:effectLst/>
              <a:latin typeface="Calibri"/>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nSpc>
                <a:spcPct val="107000"/>
              </a:lnSpc>
              <a:spcAft>
                <a:spcPts val="800"/>
              </a:spcAft>
              <a:buFont typeface="Arial" panose="020B0604020202020204" pitchFamily="34" charset="0"/>
              <a:buChar char="•"/>
            </a:pPr>
            <a:r>
              <a:rPr lang="es-MX">
                <a:latin typeface="Calibri"/>
                <a:ea typeface="Calibri" panose="020F0502020204030204" pitchFamily="34" charset="0"/>
                <a:cs typeface="Calibri"/>
              </a:rPr>
              <a:t>Veamos la agenda para el </a:t>
            </a:r>
            <a:r>
              <a:rPr lang="es-MX" err="1">
                <a:latin typeface="Calibri"/>
                <a:ea typeface="Calibri" panose="020F0502020204030204" pitchFamily="34" charset="0"/>
                <a:cs typeface="Calibri"/>
              </a:rPr>
              <a:t>dia</a:t>
            </a:r>
            <a:r>
              <a:rPr lang="es-MX">
                <a:latin typeface="Calibri"/>
                <a:ea typeface="Calibri" panose="020F0502020204030204" pitchFamily="34" charset="0"/>
                <a:cs typeface="Calibri"/>
              </a:rPr>
              <a:t>.  Estaremos compartiendo sobre las diferentes partes de esta oportunidad de financiamiento </a:t>
            </a:r>
            <a:endParaRPr lang="es-MX" sz="1200">
              <a:effectLst/>
              <a:latin typeface="Calibri"/>
              <a:ea typeface="Calibri" panose="020F0502020204030204" pitchFamily="34" charset="0"/>
              <a:cs typeface="Calibri"/>
            </a:endParaRPr>
          </a:p>
          <a:p>
            <a:pPr marL="800100" lvl="1" indent="-342900">
              <a:lnSpc>
                <a:spcPct val="107000"/>
              </a:lnSpc>
              <a:spcAft>
                <a:spcPts val="800"/>
              </a:spcAft>
              <a:buFont typeface="Symbol" panose="05050102010706020507" pitchFamily="18" charset="2"/>
              <a:buChar char=""/>
              <a:tabLst>
                <a:tab pos="457200" algn="l"/>
              </a:tabLst>
            </a:pPr>
            <a:r>
              <a:rPr lang="es-MX">
                <a:latin typeface="Calibri"/>
                <a:ea typeface="Calibri" panose="020F0502020204030204" pitchFamily="34" charset="0"/>
                <a:cs typeface="Calibri"/>
              </a:rPr>
              <a:t>Quien somos</a:t>
            </a:r>
            <a:endParaRPr lang="es-MX" sz="1200">
              <a:effectLst/>
              <a:latin typeface="Calibri"/>
              <a:ea typeface="Calibri" panose="020F0502020204030204" pitchFamily="34" charset="0"/>
              <a:cs typeface="Calibri"/>
            </a:endParaRPr>
          </a:p>
          <a:p>
            <a:pPr marL="800100" lvl="1" indent="-342900">
              <a:lnSpc>
                <a:spcPct val="107000"/>
              </a:lnSpc>
              <a:spcAft>
                <a:spcPts val="800"/>
              </a:spcAft>
              <a:buFont typeface="Symbol" panose="05050102010706020507" pitchFamily="18" charset="2"/>
              <a:buChar char=""/>
              <a:tabLst>
                <a:tab pos="457200" algn="l"/>
              </a:tabLst>
            </a:pPr>
            <a:r>
              <a:rPr lang="es-MX">
                <a:latin typeface="Calibri"/>
                <a:ea typeface="Calibri" panose="020F0502020204030204" pitchFamily="34" charset="0"/>
                <a:cs typeface="Calibri"/>
              </a:rPr>
              <a:t>Quien puede aplicar</a:t>
            </a:r>
          </a:p>
          <a:p>
            <a:pPr marL="800100" lvl="1" indent="-342900">
              <a:lnSpc>
                <a:spcPct val="107000"/>
              </a:lnSpc>
              <a:spcAft>
                <a:spcPts val="800"/>
              </a:spcAft>
              <a:buFont typeface="Symbol" panose="05050102010706020507" pitchFamily="18" charset="2"/>
              <a:buChar char=""/>
              <a:tabLst>
                <a:tab pos="457200" algn="l"/>
              </a:tabLst>
            </a:pPr>
            <a:r>
              <a:rPr lang="es-MX">
                <a:latin typeface="Calibri"/>
                <a:ea typeface="Calibri" panose="020F0502020204030204" pitchFamily="34" charset="0"/>
                <a:cs typeface="Calibri"/>
              </a:rPr>
              <a:t>Cuales programas serán financiados y cuanta financiación hay disponible </a:t>
            </a:r>
            <a:endParaRPr lang="es-MX" sz="1200">
              <a:effectLst/>
              <a:latin typeface="Calibri"/>
              <a:ea typeface="Calibri" panose="020F0502020204030204" pitchFamily="34" charset="0"/>
              <a:cs typeface="Calibri"/>
            </a:endParaRPr>
          </a:p>
          <a:p>
            <a:pPr marL="800100" lvl="1" indent="-342900">
              <a:lnSpc>
                <a:spcPct val="107000"/>
              </a:lnSpc>
              <a:spcAft>
                <a:spcPts val="800"/>
              </a:spcAft>
              <a:buFont typeface="Symbol" panose="05050102010706020507" pitchFamily="18" charset="2"/>
              <a:buChar char=""/>
              <a:tabLst>
                <a:tab pos="457200" algn="l"/>
              </a:tabLst>
            </a:pPr>
            <a:r>
              <a:rPr lang="es-MX">
                <a:latin typeface="Calibri"/>
                <a:ea typeface="Calibri" panose="020F0502020204030204" pitchFamily="34" charset="0"/>
                <a:cs typeface="Calibri"/>
              </a:rPr>
              <a:t>Navegaremos por el sitio web para la solicitud, y veremos los recursos para ayudarle a solicitar</a:t>
            </a:r>
            <a:endParaRPr lang="es-MX" sz="1200">
              <a:effectLst/>
              <a:latin typeface="Calibri"/>
              <a:ea typeface="Calibri" panose="020F0502020204030204" pitchFamily="34" charset="0"/>
              <a:cs typeface="Calibri"/>
            </a:endParaRPr>
          </a:p>
          <a:p>
            <a:pPr marL="800100" lvl="1" indent="-342900">
              <a:lnSpc>
                <a:spcPct val="107000"/>
              </a:lnSpc>
              <a:spcAft>
                <a:spcPts val="800"/>
              </a:spcAft>
              <a:buFont typeface="Symbol" panose="05050102010706020507" pitchFamily="18" charset="2"/>
              <a:buChar char=""/>
              <a:tabLst>
                <a:tab pos="457200" algn="l"/>
              </a:tabLst>
            </a:pPr>
            <a:r>
              <a:rPr lang="es-MX">
                <a:latin typeface="Calibri"/>
                <a:ea typeface="Calibri" panose="020F0502020204030204" pitchFamily="34" charset="0"/>
                <a:cs typeface="Calibri"/>
              </a:rPr>
              <a:t>Lo mas emocionante es que puede aplicar para varios programas con solo una solicitud</a:t>
            </a:r>
            <a:endParaRPr lang="es-MX" sz="1200">
              <a:effectLst/>
              <a:latin typeface="Calibri"/>
              <a:ea typeface="Calibri" panose="020F0502020204030204" pitchFamily="34" charset="0"/>
              <a:cs typeface="Calibri"/>
            </a:endParaRPr>
          </a:p>
          <a:p>
            <a:pPr marL="800100" lvl="1" indent="-342900">
              <a:lnSpc>
                <a:spcPct val="107000"/>
              </a:lnSpc>
              <a:spcAft>
                <a:spcPts val="800"/>
              </a:spcAft>
              <a:buFont typeface="Symbol" panose="05050102010706020507" pitchFamily="18" charset="2"/>
              <a:buChar char=""/>
              <a:tabLst>
                <a:tab pos="457200" algn="l"/>
              </a:tabLst>
            </a:pPr>
            <a:r>
              <a:rPr lang="es-MX">
                <a:solidFill>
                  <a:srgbClr val="000000"/>
                </a:solidFill>
                <a:latin typeface="Arial"/>
                <a:cs typeface="Arial"/>
              </a:rPr>
              <a:t>Nos quedaremos 30 minutos adicionales después de la sesión para preguntas-. Si no alcanzamos a responder a su pregunta, la añadiremos a nuestra guia con preguntas frecuentes que estamos preparando para usted. </a:t>
            </a:r>
            <a:endParaRPr lang="es-MX" sz="1200">
              <a:solidFill>
                <a:srgbClr val="000000"/>
              </a:solidFill>
              <a:effectLst/>
              <a:latin typeface="Calibri"/>
              <a:cs typeface="Calibri"/>
            </a:endParaRPr>
          </a:p>
          <a:p>
            <a:pPr marL="342900" indent="-342900">
              <a:lnSpc>
                <a:spcPct val="107000"/>
              </a:lnSpc>
              <a:spcAft>
                <a:spcPts val="800"/>
              </a:spcAft>
              <a:buFont typeface="Symbol" panose="05050102010706020507" pitchFamily="18" charset="2"/>
              <a:buChar char=""/>
              <a:tabLst>
                <a:tab pos="457200" algn="l"/>
              </a:tabLst>
            </a:pPr>
            <a:r>
              <a:rPr lang="en-US">
                <a:solidFill>
                  <a:srgbClr val="000000"/>
                </a:solidFill>
                <a:latin typeface="Calibri"/>
                <a:ea typeface="Calibri" panose="020F0502020204030204" pitchFamily="34" charset="0"/>
                <a:cs typeface="Calibri"/>
              </a:rPr>
              <a:t>Next slide</a:t>
            </a:r>
            <a:endParaRPr lang="en-US" sz="1200">
              <a:solidFill>
                <a:srgbClr val="000000"/>
              </a:solidFill>
              <a:effectLst/>
              <a:latin typeface="Calibri"/>
              <a:ea typeface="Calibri" panose="020F0502020204030204" pitchFamily="34" charset="0"/>
              <a:cs typeface="Calibri"/>
            </a:endParaRPr>
          </a:p>
        </p:txBody>
      </p:sp>
      <p:sp>
        <p:nvSpPr>
          <p:cNvPr id="4" name="Slide Number Placeholder 3"/>
          <p:cNvSpPr>
            <a:spLocks noGrp="1"/>
          </p:cNvSpPr>
          <p:nvPr>
            <p:ph type="sldNum" sz="quarter" idx="5"/>
          </p:nvPr>
        </p:nvSpPr>
        <p:spPr/>
        <p:txBody>
          <a:bodyPr/>
          <a:lstStyle/>
          <a:p>
            <a:fld id="{10659C7E-B02F-42FF-A2A6-F6307FEEB38B}" type="slidenum">
              <a:rPr lang="en-US" smtClean="0"/>
              <a:t>3</a:t>
            </a:fld>
            <a:endParaRPr lang="en-US"/>
          </a:p>
        </p:txBody>
      </p:sp>
    </p:spTree>
    <p:extLst>
      <p:ext uri="{BB962C8B-B14F-4D97-AF65-F5344CB8AC3E}">
        <p14:creationId xmlns:p14="http://schemas.microsoft.com/office/powerpoint/2010/main" val="24575304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0659C7E-B02F-42FF-A2A6-F6307FEEB38B}" type="slidenum">
              <a:rPr lang="en-US" smtClean="0"/>
              <a:t>7</a:t>
            </a:fld>
            <a:endParaRPr lang="en-US"/>
          </a:p>
        </p:txBody>
      </p:sp>
    </p:spTree>
    <p:extLst>
      <p:ext uri="{BB962C8B-B14F-4D97-AF65-F5344CB8AC3E}">
        <p14:creationId xmlns:p14="http://schemas.microsoft.com/office/powerpoint/2010/main" val="3011980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s-ES" noProof="0"/>
              <a:t> </a:t>
            </a:r>
          </a:p>
          <a:p>
            <a:pPr marL="171450" indent="-171450">
              <a:buFont typeface="Arial"/>
              <a:buChar char="•"/>
              <a:defRPr/>
            </a:pPr>
            <a:r>
              <a:rPr lang="es-ES" noProof="0"/>
              <a:t>Dado que esta es </a:t>
            </a:r>
            <a:r>
              <a:rPr lang="es-ES"/>
              <a:t>una</a:t>
            </a:r>
            <a:r>
              <a:rPr lang="es-ES" noProof="0"/>
              <a:t> subvención del estado, requerimos publicarla en la plataforma de </a:t>
            </a:r>
            <a:r>
              <a:rPr lang="es-ES" noProof="0" err="1"/>
              <a:t>OregonBuys</a:t>
            </a:r>
            <a:r>
              <a:rPr lang="es-ES" noProof="0"/>
              <a:t>  </a:t>
            </a:r>
            <a:endParaRPr lang="es-ES" noProof="0">
              <a:cs typeface="Calibri"/>
            </a:endParaRPr>
          </a:p>
          <a:p>
            <a:pPr marL="171450" indent="-171450">
              <a:buFont typeface="Arial"/>
              <a:buChar char="•"/>
              <a:defRPr/>
            </a:pPr>
            <a:r>
              <a:rPr lang="es-ES" noProof="0"/>
              <a:t>Aunque no es necesario que solicite POR MEDIO de </a:t>
            </a:r>
            <a:r>
              <a:rPr lang="es-ES" noProof="0" err="1"/>
              <a:t>OregonBuys</a:t>
            </a:r>
            <a:r>
              <a:rPr lang="es-ES" noProof="0"/>
              <a:t>, si tiene que tener una cuenta CON ellos, ya que al registrase, le genera un numero de </a:t>
            </a:r>
            <a:r>
              <a:rPr lang="es-ES" noProof="0" err="1"/>
              <a:t>Vendor</a:t>
            </a:r>
            <a:r>
              <a:rPr lang="es-ES" noProof="0"/>
              <a:t> , cual necesitara para la petición</a:t>
            </a:r>
            <a:endParaRPr lang="es-ES" noProof="0">
              <a:cs typeface="Calibri"/>
            </a:endParaRPr>
          </a:p>
          <a:p>
            <a:pPr marL="171450" indent="-171450">
              <a:buFont typeface="Arial"/>
              <a:buChar char="•"/>
              <a:defRPr/>
            </a:pPr>
            <a:r>
              <a:rPr lang="es-ES" noProof="0"/>
              <a:t>Diapositivas con instrucciones de como registrarse a </a:t>
            </a:r>
            <a:r>
              <a:rPr lang="es-ES" noProof="0" err="1"/>
              <a:t>OregonBuys</a:t>
            </a:r>
            <a:r>
              <a:rPr lang="es-ES" noProof="0"/>
              <a:t> También están disponibles en nuestra página de solicitud</a:t>
            </a:r>
            <a:endParaRPr lang="es-ES" noProof="0">
              <a:cs typeface="Calibri"/>
            </a:endParaRPr>
          </a:p>
          <a:p>
            <a:pPr marL="171450" indent="-171450">
              <a:buFont typeface="Arial"/>
              <a:buChar char="•"/>
            </a:pPr>
            <a:r>
              <a:rPr lang="es-ES" noProof="0"/>
              <a:t>La solicitud requiere adjuntos conteniendo formulario de presupuesto de la solicitud y una plantilla del plan de trabajo</a:t>
            </a:r>
            <a:endParaRPr lang="es-ES" noProof="0">
              <a:cs typeface="Calibri"/>
            </a:endParaRPr>
          </a:p>
          <a:p>
            <a:pPr marL="171450" indent="-171450">
              <a:buFont typeface="Arial"/>
              <a:buChar char="•"/>
            </a:pPr>
            <a:r>
              <a:rPr lang="es-ES" noProof="0"/>
              <a:t>También se requieren 2 cartas de apoyo-una plantilla para estas cartas esta disponible en la pagina</a:t>
            </a:r>
            <a:endParaRPr lang="es-ES" noProof="0">
              <a:cs typeface="Calibri"/>
            </a:endParaRPr>
          </a:p>
          <a:p>
            <a:pPr marL="171450" indent="-171450">
              <a:buFont typeface="Arial"/>
              <a:buChar char="•"/>
            </a:pPr>
            <a:r>
              <a:rPr lang="es-ES" noProof="0"/>
              <a:t>Para solicitar, necesita someterla en línea, por medio de nuestra página web para este RFGA </a:t>
            </a:r>
            <a:endParaRPr lang="es-ES" noProof="0">
              <a:cs typeface="Calibri"/>
            </a:endParaRPr>
          </a:p>
          <a:p>
            <a:pPr marL="171450" indent="-171450">
              <a:buFont typeface="Arial"/>
              <a:buChar char="•"/>
            </a:pPr>
            <a:r>
              <a:rPr lang="es-ES" noProof="0"/>
              <a:t>La solicitud está disponible para imprimir si gusta</a:t>
            </a:r>
            <a:r>
              <a:rPr lang="es-ES"/>
              <a:t>,</a:t>
            </a:r>
            <a:r>
              <a:rPr lang="es-ES" noProof="0"/>
              <a:t> para vista previa, pero su solicitud actual, necesita ser electrónica por medio del enlace en nuestra pagina web</a:t>
            </a:r>
            <a:endParaRPr lang="es-ES" noProof="0">
              <a:cs typeface="Calibri" panose="020F0502020204030204"/>
            </a:endParaRPr>
          </a:p>
          <a:p>
            <a:pPr marL="171450" indent="-171450">
              <a:buFont typeface="Arial"/>
              <a:buChar char="•"/>
            </a:pPr>
            <a:r>
              <a:rPr lang="en-US"/>
              <a:t>Un aviso: la </a:t>
            </a:r>
            <a:r>
              <a:rPr lang="en-US" err="1"/>
              <a:t>solicitud</a:t>
            </a:r>
            <a:r>
              <a:rPr lang="en-US"/>
              <a:t> no se </a:t>
            </a:r>
            <a:r>
              <a:rPr lang="en-US" err="1"/>
              <a:t>guarda</a:t>
            </a:r>
            <a:r>
              <a:rPr lang="en-US"/>
              <a:t> </a:t>
            </a:r>
            <a:r>
              <a:rPr lang="en-US" err="1"/>
              <a:t>en</a:t>
            </a:r>
            <a:r>
              <a:rPr lang="en-US"/>
              <a:t> </a:t>
            </a:r>
            <a:r>
              <a:rPr lang="en-US" err="1"/>
              <a:t>partes</a:t>
            </a:r>
            <a:r>
              <a:rPr lang="en-US"/>
              <a:t>, </a:t>
            </a:r>
            <a:r>
              <a:rPr lang="en-US" err="1"/>
              <a:t>tiene</a:t>
            </a:r>
            <a:r>
              <a:rPr lang="en-US"/>
              <a:t> que ser </a:t>
            </a:r>
            <a:r>
              <a:rPr lang="en-US" err="1"/>
              <a:t>entregada</a:t>
            </a:r>
            <a:r>
              <a:rPr lang="en-US"/>
              <a:t> </a:t>
            </a:r>
            <a:r>
              <a:rPr lang="en-US" err="1"/>
              <a:t>toda</a:t>
            </a:r>
            <a:r>
              <a:rPr lang="en-US"/>
              <a:t> </a:t>
            </a:r>
            <a:r>
              <a:rPr lang="en-US" err="1"/>
              <a:t>completa</a:t>
            </a:r>
            <a:endParaRPr lang="es-ES">
              <a:cs typeface="Calibri" panose="020F0502020204030204"/>
            </a:endParaRPr>
          </a:p>
          <a:p>
            <a:pPr marL="171450" indent="-171450">
              <a:buFont typeface="Arial"/>
              <a:buChar char="•"/>
            </a:pPr>
            <a:r>
              <a:rPr lang="es-ES" noProof="0">
                <a:cs typeface="Calibri" panose="020F0502020204030204"/>
              </a:rPr>
              <a:t>Next </a:t>
            </a:r>
            <a:r>
              <a:rPr lang="es-ES" noProof="0" err="1">
                <a:cs typeface="Calibri" panose="020F0502020204030204"/>
              </a:rPr>
              <a:t>slide</a:t>
            </a:r>
            <a:endParaRPr lang="es-ES" noProof="0">
              <a:cs typeface="Calibri" panose="020F0502020204030204"/>
            </a:endParaRPr>
          </a:p>
        </p:txBody>
      </p:sp>
      <p:sp>
        <p:nvSpPr>
          <p:cNvPr id="4" name="Slide Number Placeholder 3"/>
          <p:cNvSpPr>
            <a:spLocks noGrp="1"/>
          </p:cNvSpPr>
          <p:nvPr>
            <p:ph type="sldNum" sz="quarter" idx="5"/>
          </p:nvPr>
        </p:nvSpPr>
        <p:spPr/>
        <p:txBody>
          <a:bodyPr/>
          <a:lstStyle/>
          <a:p>
            <a:fld id="{10659C7E-B02F-42FF-A2A6-F6307FEEB38B}" type="slidenum">
              <a:rPr lang="en-US" smtClean="0"/>
              <a:t>12</a:t>
            </a:fld>
            <a:endParaRPr lang="en-US"/>
          </a:p>
        </p:txBody>
      </p:sp>
    </p:spTree>
    <p:extLst>
      <p:ext uri="{BB962C8B-B14F-4D97-AF65-F5344CB8AC3E}">
        <p14:creationId xmlns:p14="http://schemas.microsoft.com/office/powerpoint/2010/main" val="1292807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1B227-9CB2-3D85-32EC-748478B81E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D6FD24F-0F77-6CD5-38F5-6E04ACA461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531DD22-A5FB-2674-9971-7EB590E82D34}"/>
              </a:ext>
            </a:extLst>
          </p:cNvPr>
          <p:cNvSpPr>
            <a:spLocks noGrp="1"/>
          </p:cNvSpPr>
          <p:nvPr>
            <p:ph type="dt" sz="half" idx="10"/>
          </p:nvPr>
        </p:nvSpPr>
        <p:spPr/>
        <p:txBody>
          <a:bodyPr/>
          <a:lstStyle/>
          <a:p>
            <a:fld id="{614A8437-0794-4656-B8A7-052915AF60D1}" type="datetimeFigureOut">
              <a:rPr lang="en-US" smtClean="0"/>
              <a:t>12/4/2023</a:t>
            </a:fld>
            <a:endParaRPr lang="en-US"/>
          </a:p>
        </p:txBody>
      </p:sp>
      <p:sp>
        <p:nvSpPr>
          <p:cNvPr id="5" name="Footer Placeholder 4">
            <a:extLst>
              <a:ext uri="{FF2B5EF4-FFF2-40B4-BE49-F238E27FC236}">
                <a16:creationId xmlns:a16="http://schemas.microsoft.com/office/drawing/2014/main" id="{6480C7FF-F21C-404F-3DEB-B20D0E77A4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308114-8227-315B-26DA-510B698303FD}"/>
              </a:ext>
            </a:extLst>
          </p:cNvPr>
          <p:cNvSpPr>
            <a:spLocks noGrp="1"/>
          </p:cNvSpPr>
          <p:nvPr>
            <p:ph type="sldNum" sz="quarter" idx="12"/>
          </p:nvPr>
        </p:nvSpPr>
        <p:spPr/>
        <p:txBody>
          <a:bodyPr/>
          <a:lstStyle/>
          <a:p>
            <a:fld id="{EB75859E-6A25-473D-A113-1F7BED11DE65}" type="slidenum">
              <a:rPr lang="en-US" smtClean="0"/>
              <a:t>‹#›</a:t>
            </a:fld>
            <a:endParaRPr lang="en-US"/>
          </a:p>
        </p:txBody>
      </p:sp>
    </p:spTree>
    <p:extLst>
      <p:ext uri="{BB962C8B-B14F-4D97-AF65-F5344CB8AC3E}">
        <p14:creationId xmlns:p14="http://schemas.microsoft.com/office/powerpoint/2010/main" val="3851150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247A7-0683-DEDB-5438-5EC490D795E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6F9504C-E2D4-F2A4-A6E3-800B584A2D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1D1551-92C2-B2BE-339D-0F87FC300121}"/>
              </a:ext>
            </a:extLst>
          </p:cNvPr>
          <p:cNvSpPr>
            <a:spLocks noGrp="1"/>
          </p:cNvSpPr>
          <p:nvPr>
            <p:ph type="dt" sz="half" idx="10"/>
          </p:nvPr>
        </p:nvSpPr>
        <p:spPr/>
        <p:txBody>
          <a:bodyPr/>
          <a:lstStyle/>
          <a:p>
            <a:fld id="{614A8437-0794-4656-B8A7-052915AF60D1}" type="datetimeFigureOut">
              <a:rPr lang="en-US" smtClean="0"/>
              <a:t>12/4/2023</a:t>
            </a:fld>
            <a:endParaRPr lang="en-US"/>
          </a:p>
        </p:txBody>
      </p:sp>
      <p:sp>
        <p:nvSpPr>
          <p:cNvPr id="5" name="Footer Placeholder 4">
            <a:extLst>
              <a:ext uri="{FF2B5EF4-FFF2-40B4-BE49-F238E27FC236}">
                <a16:creationId xmlns:a16="http://schemas.microsoft.com/office/drawing/2014/main" id="{1725A3A3-40EA-1325-3445-EED0318155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2C5A94-78D1-B16A-AB08-206C446D78AC}"/>
              </a:ext>
            </a:extLst>
          </p:cNvPr>
          <p:cNvSpPr>
            <a:spLocks noGrp="1"/>
          </p:cNvSpPr>
          <p:nvPr>
            <p:ph type="sldNum" sz="quarter" idx="12"/>
          </p:nvPr>
        </p:nvSpPr>
        <p:spPr/>
        <p:txBody>
          <a:bodyPr/>
          <a:lstStyle/>
          <a:p>
            <a:fld id="{EB75859E-6A25-473D-A113-1F7BED11DE65}" type="slidenum">
              <a:rPr lang="en-US" smtClean="0"/>
              <a:t>‹#›</a:t>
            </a:fld>
            <a:endParaRPr lang="en-US"/>
          </a:p>
        </p:txBody>
      </p:sp>
    </p:spTree>
    <p:extLst>
      <p:ext uri="{BB962C8B-B14F-4D97-AF65-F5344CB8AC3E}">
        <p14:creationId xmlns:p14="http://schemas.microsoft.com/office/powerpoint/2010/main" val="2956934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9B4287-17CA-A8AF-FC95-DB01743B27B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81FDE4-CFBB-A820-09FB-A7DABF00B5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EE5BDD-7F47-CA0F-615E-AA0196659297}"/>
              </a:ext>
            </a:extLst>
          </p:cNvPr>
          <p:cNvSpPr>
            <a:spLocks noGrp="1"/>
          </p:cNvSpPr>
          <p:nvPr>
            <p:ph type="dt" sz="half" idx="10"/>
          </p:nvPr>
        </p:nvSpPr>
        <p:spPr/>
        <p:txBody>
          <a:bodyPr/>
          <a:lstStyle/>
          <a:p>
            <a:fld id="{614A8437-0794-4656-B8A7-052915AF60D1}" type="datetimeFigureOut">
              <a:rPr lang="en-US" smtClean="0"/>
              <a:t>12/4/2023</a:t>
            </a:fld>
            <a:endParaRPr lang="en-US"/>
          </a:p>
        </p:txBody>
      </p:sp>
      <p:sp>
        <p:nvSpPr>
          <p:cNvPr id="5" name="Footer Placeholder 4">
            <a:extLst>
              <a:ext uri="{FF2B5EF4-FFF2-40B4-BE49-F238E27FC236}">
                <a16:creationId xmlns:a16="http://schemas.microsoft.com/office/drawing/2014/main" id="{47F9A3C2-7907-1B66-D2CC-9591739505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EF7D35-E040-CD65-C0B3-726F32F85ED1}"/>
              </a:ext>
            </a:extLst>
          </p:cNvPr>
          <p:cNvSpPr>
            <a:spLocks noGrp="1"/>
          </p:cNvSpPr>
          <p:nvPr>
            <p:ph type="sldNum" sz="quarter" idx="12"/>
          </p:nvPr>
        </p:nvSpPr>
        <p:spPr/>
        <p:txBody>
          <a:bodyPr/>
          <a:lstStyle/>
          <a:p>
            <a:fld id="{EB75859E-6A25-473D-A113-1F7BED11DE65}" type="slidenum">
              <a:rPr lang="en-US" smtClean="0"/>
              <a:t>‹#›</a:t>
            </a:fld>
            <a:endParaRPr lang="en-US"/>
          </a:p>
        </p:txBody>
      </p:sp>
    </p:spTree>
    <p:extLst>
      <p:ext uri="{BB962C8B-B14F-4D97-AF65-F5344CB8AC3E}">
        <p14:creationId xmlns:p14="http://schemas.microsoft.com/office/powerpoint/2010/main" val="1934901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C1088-7CCF-C6DA-7C94-D07789F740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11E1E0-BF85-81DA-BE7B-05E823FC0C0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676C89-90BC-2C45-A6A4-C7BF8B3A5613}"/>
              </a:ext>
            </a:extLst>
          </p:cNvPr>
          <p:cNvSpPr>
            <a:spLocks noGrp="1"/>
          </p:cNvSpPr>
          <p:nvPr>
            <p:ph type="dt" sz="half" idx="10"/>
          </p:nvPr>
        </p:nvSpPr>
        <p:spPr/>
        <p:txBody>
          <a:bodyPr/>
          <a:lstStyle/>
          <a:p>
            <a:fld id="{614A8437-0794-4656-B8A7-052915AF60D1}" type="datetimeFigureOut">
              <a:rPr lang="en-US" smtClean="0"/>
              <a:t>12/4/2023</a:t>
            </a:fld>
            <a:endParaRPr lang="en-US"/>
          </a:p>
        </p:txBody>
      </p:sp>
      <p:sp>
        <p:nvSpPr>
          <p:cNvPr id="5" name="Footer Placeholder 4">
            <a:extLst>
              <a:ext uri="{FF2B5EF4-FFF2-40B4-BE49-F238E27FC236}">
                <a16:creationId xmlns:a16="http://schemas.microsoft.com/office/drawing/2014/main" id="{FFC738A9-85ED-D391-0159-D696995EA5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CC9D61-5A28-D72F-12A5-B7D24DF3A4AE}"/>
              </a:ext>
            </a:extLst>
          </p:cNvPr>
          <p:cNvSpPr>
            <a:spLocks noGrp="1"/>
          </p:cNvSpPr>
          <p:nvPr>
            <p:ph type="sldNum" sz="quarter" idx="12"/>
          </p:nvPr>
        </p:nvSpPr>
        <p:spPr/>
        <p:txBody>
          <a:bodyPr/>
          <a:lstStyle/>
          <a:p>
            <a:fld id="{EB75859E-6A25-473D-A113-1F7BED11DE65}" type="slidenum">
              <a:rPr lang="en-US" smtClean="0"/>
              <a:t>‹#›</a:t>
            </a:fld>
            <a:endParaRPr lang="en-US"/>
          </a:p>
        </p:txBody>
      </p:sp>
    </p:spTree>
    <p:extLst>
      <p:ext uri="{BB962C8B-B14F-4D97-AF65-F5344CB8AC3E}">
        <p14:creationId xmlns:p14="http://schemas.microsoft.com/office/powerpoint/2010/main" val="575420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9B9DC-6787-5826-E69C-C21E97448ED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2E97F6-F25E-5CAF-865A-EE262CA10A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A7BF949-C0D7-02C8-75D4-7C5081A9D031}"/>
              </a:ext>
            </a:extLst>
          </p:cNvPr>
          <p:cNvSpPr>
            <a:spLocks noGrp="1"/>
          </p:cNvSpPr>
          <p:nvPr>
            <p:ph type="dt" sz="half" idx="10"/>
          </p:nvPr>
        </p:nvSpPr>
        <p:spPr/>
        <p:txBody>
          <a:bodyPr/>
          <a:lstStyle/>
          <a:p>
            <a:fld id="{614A8437-0794-4656-B8A7-052915AF60D1}" type="datetimeFigureOut">
              <a:rPr lang="en-US" smtClean="0"/>
              <a:t>12/4/2023</a:t>
            </a:fld>
            <a:endParaRPr lang="en-US"/>
          </a:p>
        </p:txBody>
      </p:sp>
      <p:sp>
        <p:nvSpPr>
          <p:cNvPr id="5" name="Footer Placeholder 4">
            <a:extLst>
              <a:ext uri="{FF2B5EF4-FFF2-40B4-BE49-F238E27FC236}">
                <a16:creationId xmlns:a16="http://schemas.microsoft.com/office/drawing/2014/main" id="{EE74774F-8450-7680-7A49-A338433C7B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2A85D7-8E6C-B360-F0FC-0F5D7AD59009}"/>
              </a:ext>
            </a:extLst>
          </p:cNvPr>
          <p:cNvSpPr>
            <a:spLocks noGrp="1"/>
          </p:cNvSpPr>
          <p:nvPr>
            <p:ph type="sldNum" sz="quarter" idx="12"/>
          </p:nvPr>
        </p:nvSpPr>
        <p:spPr/>
        <p:txBody>
          <a:bodyPr/>
          <a:lstStyle/>
          <a:p>
            <a:fld id="{EB75859E-6A25-473D-A113-1F7BED11DE65}" type="slidenum">
              <a:rPr lang="en-US" smtClean="0"/>
              <a:t>‹#›</a:t>
            </a:fld>
            <a:endParaRPr lang="en-US"/>
          </a:p>
        </p:txBody>
      </p:sp>
    </p:spTree>
    <p:extLst>
      <p:ext uri="{BB962C8B-B14F-4D97-AF65-F5344CB8AC3E}">
        <p14:creationId xmlns:p14="http://schemas.microsoft.com/office/powerpoint/2010/main" val="2907649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851F1-806E-7759-48C7-95B1BC5B2D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5CBA97-C1BA-5D34-716C-DD7C2AB19D9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ACE2609-FED7-BB35-7455-FFF9E068D67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6C4ABA-D63F-7AA2-0AF1-56A3E4A84CEA}"/>
              </a:ext>
            </a:extLst>
          </p:cNvPr>
          <p:cNvSpPr>
            <a:spLocks noGrp="1"/>
          </p:cNvSpPr>
          <p:nvPr>
            <p:ph type="dt" sz="half" idx="10"/>
          </p:nvPr>
        </p:nvSpPr>
        <p:spPr/>
        <p:txBody>
          <a:bodyPr/>
          <a:lstStyle/>
          <a:p>
            <a:fld id="{614A8437-0794-4656-B8A7-052915AF60D1}" type="datetimeFigureOut">
              <a:rPr lang="en-US" smtClean="0"/>
              <a:t>12/4/2023</a:t>
            </a:fld>
            <a:endParaRPr lang="en-US"/>
          </a:p>
        </p:txBody>
      </p:sp>
      <p:sp>
        <p:nvSpPr>
          <p:cNvPr id="6" name="Footer Placeholder 5">
            <a:extLst>
              <a:ext uri="{FF2B5EF4-FFF2-40B4-BE49-F238E27FC236}">
                <a16:creationId xmlns:a16="http://schemas.microsoft.com/office/drawing/2014/main" id="{A3956954-E418-79AD-75CE-0B1462AA26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DB2BB2-B242-DC9C-F485-2E89B5386F47}"/>
              </a:ext>
            </a:extLst>
          </p:cNvPr>
          <p:cNvSpPr>
            <a:spLocks noGrp="1"/>
          </p:cNvSpPr>
          <p:nvPr>
            <p:ph type="sldNum" sz="quarter" idx="12"/>
          </p:nvPr>
        </p:nvSpPr>
        <p:spPr/>
        <p:txBody>
          <a:bodyPr/>
          <a:lstStyle/>
          <a:p>
            <a:fld id="{EB75859E-6A25-473D-A113-1F7BED11DE65}" type="slidenum">
              <a:rPr lang="en-US" smtClean="0"/>
              <a:t>‹#›</a:t>
            </a:fld>
            <a:endParaRPr lang="en-US"/>
          </a:p>
        </p:txBody>
      </p:sp>
    </p:spTree>
    <p:extLst>
      <p:ext uri="{BB962C8B-B14F-4D97-AF65-F5344CB8AC3E}">
        <p14:creationId xmlns:p14="http://schemas.microsoft.com/office/powerpoint/2010/main" val="1244443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ECC39-9598-D2EB-DC74-77418ECF6A2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8169F9B-A962-EB99-3970-55FDFE0CBD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3C9AF6E-6D6E-350D-AFEB-A12E2866C16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E6540C8-5550-B3E1-75A0-BC97854636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CE27C23-E5AC-70A2-A9FB-77443972A6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B95827-93B8-F099-7EB5-F86C276366FE}"/>
              </a:ext>
            </a:extLst>
          </p:cNvPr>
          <p:cNvSpPr>
            <a:spLocks noGrp="1"/>
          </p:cNvSpPr>
          <p:nvPr>
            <p:ph type="dt" sz="half" idx="10"/>
          </p:nvPr>
        </p:nvSpPr>
        <p:spPr/>
        <p:txBody>
          <a:bodyPr/>
          <a:lstStyle/>
          <a:p>
            <a:fld id="{614A8437-0794-4656-B8A7-052915AF60D1}" type="datetimeFigureOut">
              <a:rPr lang="en-US" smtClean="0"/>
              <a:t>12/4/2023</a:t>
            </a:fld>
            <a:endParaRPr lang="en-US"/>
          </a:p>
        </p:txBody>
      </p:sp>
      <p:sp>
        <p:nvSpPr>
          <p:cNvPr id="8" name="Footer Placeholder 7">
            <a:extLst>
              <a:ext uri="{FF2B5EF4-FFF2-40B4-BE49-F238E27FC236}">
                <a16:creationId xmlns:a16="http://schemas.microsoft.com/office/drawing/2014/main" id="{418052DA-D2C7-782F-2334-002996ABD84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E97B21-3438-38DE-AA3D-96BCC8CDD7AF}"/>
              </a:ext>
            </a:extLst>
          </p:cNvPr>
          <p:cNvSpPr>
            <a:spLocks noGrp="1"/>
          </p:cNvSpPr>
          <p:nvPr>
            <p:ph type="sldNum" sz="quarter" idx="12"/>
          </p:nvPr>
        </p:nvSpPr>
        <p:spPr/>
        <p:txBody>
          <a:bodyPr/>
          <a:lstStyle/>
          <a:p>
            <a:fld id="{EB75859E-6A25-473D-A113-1F7BED11DE65}" type="slidenum">
              <a:rPr lang="en-US" smtClean="0"/>
              <a:t>‹#›</a:t>
            </a:fld>
            <a:endParaRPr lang="en-US"/>
          </a:p>
        </p:txBody>
      </p:sp>
    </p:spTree>
    <p:extLst>
      <p:ext uri="{BB962C8B-B14F-4D97-AF65-F5344CB8AC3E}">
        <p14:creationId xmlns:p14="http://schemas.microsoft.com/office/powerpoint/2010/main" val="3807136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1E73A-E4A3-1AAC-4B59-2501C0FBD68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28ED835-FC2E-6F84-9D9E-1D194AE040A9}"/>
              </a:ext>
            </a:extLst>
          </p:cNvPr>
          <p:cNvSpPr>
            <a:spLocks noGrp="1"/>
          </p:cNvSpPr>
          <p:nvPr>
            <p:ph type="dt" sz="half" idx="10"/>
          </p:nvPr>
        </p:nvSpPr>
        <p:spPr/>
        <p:txBody>
          <a:bodyPr/>
          <a:lstStyle/>
          <a:p>
            <a:fld id="{614A8437-0794-4656-B8A7-052915AF60D1}" type="datetimeFigureOut">
              <a:rPr lang="en-US" smtClean="0"/>
              <a:t>12/4/2023</a:t>
            </a:fld>
            <a:endParaRPr lang="en-US"/>
          </a:p>
        </p:txBody>
      </p:sp>
      <p:sp>
        <p:nvSpPr>
          <p:cNvPr id="4" name="Footer Placeholder 3">
            <a:extLst>
              <a:ext uri="{FF2B5EF4-FFF2-40B4-BE49-F238E27FC236}">
                <a16:creationId xmlns:a16="http://schemas.microsoft.com/office/drawing/2014/main" id="{5B08395C-12A5-F926-40C9-121C9D036D1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97BAD00-75D6-D262-D447-96F5A66F006C}"/>
              </a:ext>
            </a:extLst>
          </p:cNvPr>
          <p:cNvSpPr>
            <a:spLocks noGrp="1"/>
          </p:cNvSpPr>
          <p:nvPr>
            <p:ph type="sldNum" sz="quarter" idx="12"/>
          </p:nvPr>
        </p:nvSpPr>
        <p:spPr/>
        <p:txBody>
          <a:bodyPr/>
          <a:lstStyle/>
          <a:p>
            <a:fld id="{EB75859E-6A25-473D-A113-1F7BED11DE65}" type="slidenum">
              <a:rPr lang="en-US" smtClean="0"/>
              <a:t>‹#›</a:t>
            </a:fld>
            <a:endParaRPr lang="en-US"/>
          </a:p>
        </p:txBody>
      </p:sp>
    </p:spTree>
    <p:extLst>
      <p:ext uri="{BB962C8B-B14F-4D97-AF65-F5344CB8AC3E}">
        <p14:creationId xmlns:p14="http://schemas.microsoft.com/office/powerpoint/2010/main" val="1137927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A27D57-8C7D-3E14-1870-C3F86DE5AABF}"/>
              </a:ext>
            </a:extLst>
          </p:cNvPr>
          <p:cNvSpPr>
            <a:spLocks noGrp="1"/>
          </p:cNvSpPr>
          <p:nvPr>
            <p:ph type="dt" sz="half" idx="10"/>
          </p:nvPr>
        </p:nvSpPr>
        <p:spPr/>
        <p:txBody>
          <a:bodyPr/>
          <a:lstStyle/>
          <a:p>
            <a:fld id="{614A8437-0794-4656-B8A7-052915AF60D1}" type="datetimeFigureOut">
              <a:rPr lang="en-US" smtClean="0"/>
              <a:t>12/4/2023</a:t>
            </a:fld>
            <a:endParaRPr lang="en-US"/>
          </a:p>
        </p:txBody>
      </p:sp>
      <p:sp>
        <p:nvSpPr>
          <p:cNvPr id="3" name="Footer Placeholder 2">
            <a:extLst>
              <a:ext uri="{FF2B5EF4-FFF2-40B4-BE49-F238E27FC236}">
                <a16:creationId xmlns:a16="http://schemas.microsoft.com/office/drawing/2014/main" id="{59EE39ED-E4AE-2F4D-591B-E8BD83F83A4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35718DA-458B-1912-B426-97BEA7E5253B}"/>
              </a:ext>
            </a:extLst>
          </p:cNvPr>
          <p:cNvSpPr>
            <a:spLocks noGrp="1"/>
          </p:cNvSpPr>
          <p:nvPr>
            <p:ph type="sldNum" sz="quarter" idx="12"/>
          </p:nvPr>
        </p:nvSpPr>
        <p:spPr/>
        <p:txBody>
          <a:bodyPr/>
          <a:lstStyle/>
          <a:p>
            <a:fld id="{EB75859E-6A25-473D-A113-1F7BED11DE65}" type="slidenum">
              <a:rPr lang="en-US" smtClean="0"/>
              <a:t>‹#›</a:t>
            </a:fld>
            <a:endParaRPr lang="en-US"/>
          </a:p>
        </p:txBody>
      </p:sp>
    </p:spTree>
    <p:extLst>
      <p:ext uri="{BB962C8B-B14F-4D97-AF65-F5344CB8AC3E}">
        <p14:creationId xmlns:p14="http://schemas.microsoft.com/office/powerpoint/2010/main" val="4235242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37B4E-6C84-F749-B724-5EEF92649F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003E0F3-5F69-CA81-3BC9-B092E51FBB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B5694B0-AC1B-8AE1-DF20-C9BC30CAC4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7E8B25-2FE3-433C-5963-E9F524B27FAF}"/>
              </a:ext>
            </a:extLst>
          </p:cNvPr>
          <p:cNvSpPr>
            <a:spLocks noGrp="1"/>
          </p:cNvSpPr>
          <p:nvPr>
            <p:ph type="dt" sz="half" idx="10"/>
          </p:nvPr>
        </p:nvSpPr>
        <p:spPr/>
        <p:txBody>
          <a:bodyPr/>
          <a:lstStyle/>
          <a:p>
            <a:fld id="{614A8437-0794-4656-B8A7-052915AF60D1}" type="datetimeFigureOut">
              <a:rPr lang="en-US" smtClean="0"/>
              <a:t>12/4/2023</a:t>
            </a:fld>
            <a:endParaRPr lang="en-US"/>
          </a:p>
        </p:txBody>
      </p:sp>
      <p:sp>
        <p:nvSpPr>
          <p:cNvPr id="6" name="Footer Placeholder 5">
            <a:extLst>
              <a:ext uri="{FF2B5EF4-FFF2-40B4-BE49-F238E27FC236}">
                <a16:creationId xmlns:a16="http://schemas.microsoft.com/office/drawing/2014/main" id="{8FDD5FF9-10A6-B12F-79E5-3BB212DA37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EBA8C7-AFD3-5915-450A-5D96F797B13F}"/>
              </a:ext>
            </a:extLst>
          </p:cNvPr>
          <p:cNvSpPr>
            <a:spLocks noGrp="1"/>
          </p:cNvSpPr>
          <p:nvPr>
            <p:ph type="sldNum" sz="quarter" idx="12"/>
          </p:nvPr>
        </p:nvSpPr>
        <p:spPr/>
        <p:txBody>
          <a:bodyPr/>
          <a:lstStyle/>
          <a:p>
            <a:fld id="{EB75859E-6A25-473D-A113-1F7BED11DE65}" type="slidenum">
              <a:rPr lang="en-US" smtClean="0"/>
              <a:t>‹#›</a:t>
            </a:fld>
            <a:endParaRPr lang="en-US"/>
          </a:p>
        </p:txBody>
      </p:sp>
    </p:spTree>
    <p:extLst>
      <p:ext uri="{BB962C8B-B14F-4D97-AF65-F5344CB8AC3E}">
        <p14:creationId xmlns:p14="http://schemas.microsoft.com/office/powerpoint/2010/main" val="3443383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E0CAB-4EE6-CD26-5D34-A5A739233F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FFA82D7-A451-2655-352E-4D2E8DD9E6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D58840B-0ED5-D79B-1AEF-DFDEC98455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F0E74F-FA1A-D56F-3193-297C595B0404}"/>
              </a:ext>
            </a:extLst>
          </p:cNvPr>
          <p:cNvSpPr>
            <a:spLocks noGrp="1"/>
          </p:cNvSpPr>
          <p:nvPr>
            <p:ph type="dt" sz="half" idx="10"/>
          </p:nvPr>
        </p:nvSpPr>
        <p:spPr/>
        <p:txBody>
          <a:bodyPr/>
          <a:lstStyle/>
          <a:p>
            <a:fld id="{614A8437-0794-4656-B8A7-052915AF60D1}" type="datetimeFigureOut">
              <a:rPr lang="en-US" smtClean="0"/>
              <a:t>12/4/2023</a:t>
            </a:fld>
            <a:endParaRPr lang="en-US"/>
          </a:p>
        </p:txBody>
      </p:sp>
      <p:sp>
        <p:nvSpPr>
          <p:cNvPr id="6" name="Footer Placeholder 5">
            <a:extLst>
              <a:ext uri="{FF2B5EF4-FFF2-40B4-BE49-F238E27FC236}">
                <a16:creationId xmlns:a16="http://schemas.microsoft.com/office/drawing/2014/main" id="{D1B1A578-60A2-B445-5C05-A0119C5FB8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D476A6-CE7A-9D0F-44A4-D183C26DE7F0}"/>
              </a:ext>
            </a:extLst>
          </p:cNvPr>
          <p:cNvSpPr>
            <a:spLocks noGrp="1"/>
          </p:cNvSpPr>
          <p:nvPr>
            <p:ph type="sldNum" sz="quarter" idx="12"/>
          </p:nvPr>
        </p:nvSpPr>
        <p:spPr/>
        <p:txBody>
          <a:bodyPr/>
          <a:lstStyle/>
          <a:p>
            <a:fld id="{EB75859E-6A25-473D-A113-1F7BED11DE65}" type="slidenum">
              <a:rPr lang="en-US" smtClean="0"/>
              <a:t>‹#›</a:t>
            </a:fld>
            <a:endParaRPr lang="en-US"/>
          </a:p>
        </p:txBody>
      </p:sp>
    </p:spTree>
    <p:extLst>
      <p:ext uri="{BB962C8B-B14F-4D97-AF65-F5344CB8AC3E}">
        <p14:creationId xmlns:p14="http://schemas.microsoft.com/office/powerpoint/2010/main" val="3538153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69D1A5-EFF4-957E-6ACE-3436CFD07A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2BA855C-8623-E4CD-D2E9-AFDC09FC18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E1FE84-6BDC-BA23-3BC1-C9F05B1556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4A8437-0794-4656-B8A7-052915AF60D1}" type="datetimeFigureOut">
              <a:rPr lang="en-US" smtClean="0"/>
              <a:t>12/4/2023</a:t>
            </a:fld>
            <a:endParaRPr lang="en-US"/>
          </a:p>
        </p:txBody>
      </p:sp>
      <p:sp>
        <p:nvSpPr>
          <p:cNvPr id="5" name="Footer Placeholder 4">
            <a:extLst>
              <a:ext uri="{FF2B5EF4-FFF2-40B4-BE49-F238E27FC236}">
                <a16:creationId xmlns:a16="http://schemas.microsoft.com/office/drawing/2014/main" id="{24321C98-93B6-6C62-03F0-869841731E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C0D221B-9D57-9557-6ABF-42335ED4D0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75859E-6A25-473D-A113-1F7BED11DE65}" type="slidenum">
              <a:rPr lang="en-US" smtClean="0"/>
              <a:t>‹#›</a:t>
            </a:fld>
            <a:endParaRPr lang="en-US"/>
          </a:p>
        </p:txBody>
      </p:sp>
    </p:spTree>
    <p:extLst>
      <p:ext uri="{BB962C8B-B14F-4D97-AF65-F5344CB8AC3E}">
        <p14:creationId xmlns:p14="http://schemas.microsoft.com/office/powerpoint/2010/main" val="2654742344"/>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www.publicdomainpictures.net/view-image.php?image=70677&amp;picture=cartoon-eyes&amp;large=1" TargetMode="External"/><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package" Target="../embeddings/Microsoft_Excel_Worksheet.xlsx"/><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package" Target="../embeddings/Microsoft_Excel_Worksheet1.xlsx"/><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pixabay.com/en/fusca-herbi-car-old-car-old-cars-809022/" TargetMode="External"/><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hyperlink" Target="https://www.oregon.gov/oha/PH/ABOUT/MODCET%20CBO%20Documents/CBO%20Collab%20Fiscal%20Guidance-%202023-25%20RFGA%20-%20October%202023%20Final%20Draft.pdf" TargetMode="External"/><Relationship Id="rId2" Type="http://schemas.openxmlformats.org/officeDocument/2006/relationships/hyperlink" Target="https://www.oregon.gov/oha/PH/ABOUT/Pages/CBO.asp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81A94-C908-9876-CA19-D0A6EE6BC0C9}"/>
              </a:ext>
            </a:extLst>
          </p:cNvPr>
          <p:cNvSpPr>
            <a:spLocks noGrp="1"/>
          </p:cNvSpPr>
          <p:nvPr>
            <p:ph type="title"/>
          </p:nvPr>
        </p:nvSpPr>
        <p:spPr>
          <a:xfrm>
            <a:off x="0" y="-1"/>
            <a:ext cx="12192000" cy="2311685"/>
          </a:xfrm>
          <a:noFill/>
        </p:spPr>
        <p:txBody>
          <a:bodyPr/>
          <a:lstStyle/>
          <a:p>
            <a:pPr algn="ctr"/>
            <a:br>
              <a:rPr lang="es-ES" b="1" dirty="0">
                <a:solidFill>
                  <a:schemeClr val="tx1"/>
                </a:solidFill>
              </a:rPr>
            </a:br>
            <a:r>
              <a:rPr lang="es-ES" b="1" dirty="0">
                <a:solidFill>
                  <a:schemeClr val="tx1"/>
                </a:solidFill>
              </a:rPr>
              <a:t>Bienvenidos Organizaciones Comunitarias! </a:t>
            </a:r>
          </a:p>
        </p:txBody>
      </p:sp>
      <p:sp>
        <p:nvSpPr>
          <p:cNvPr id="3" name="Content Placeholder 2">
            <a:extLst>
              <a:ext uri="{FF2B5EF4-FFF2-40B4-BE49-F238E27FC236}">
                <a16:creationId xmlns:a16="http://schemas.microsoft.com/office/drawing/2014/main" id="{328A2DA7-C418-FBD7-CA58-8D4E171A013F}"/>
              </a:ext>
            </a:extLst>
          </p:cNvPr>
          <p:cNvSpPr>
            <a:spLocks noGrp="1"/>
          </p:cNvSpPr>
          <p:nvPr>
            <p:ph idx="1"/>
          </p:nvPr>
        </p:nvSpPr>
        <p:spPr>
          <a:xfrm>
            <a:off x="0" y="2311685"/>
            <a:ext cx="12192000" cy="4546315"/>
          </a:xfrm>
          <a:noFill/>
        </p:spPr>
        <p:txBody>
          <a:bodyPr vert="horz" lIns="91440" tIns="45720" rIns="91440" bIns="45720" rtlCol="0" anchor="t">
            <a:normAutofit/>
          </a:bodyPr>
          <a:lstStyle/>
          <a:p>
            <a:pPr marL="0" indent="0" algn="ctr">
              <a:buNone/>
            </a:pPr>
            <a:endParaRPr lang="es-ES" sz="2400" dirty="0">
              <a:solidFill>
                <a:schemeClr val="tx1"/>
              </a:solidFill>
            </a:endParaRPr>
          </a:p>
          <a:p>
            <a:pPr marL="0" indent="0" algn="ctr">
              <a:buNone/>
            </a:pPr>
            <a:r>
              <a:rPr lang="es-ES" sz="3200" b="1" dirty="0">
                <a:solidFill>
                  <a:schemeClr val="tx1"/>
                </a:solidFill>
              </a:rPr>
              <a:t>Por favor, </a:t>
            </a:r>
            <a:r>
              <a:rPr lang="es-ES" sz="3200" b="1" dirty="0">
                <a:solidFill>
                  <a:schemeClr val="tx1"/>
                </a:solidFill>
                <a:latin typeface="Verdana"/>
                <a:ea typeface="Verdana"/>
                <a:cs typeface="Calibri"/>
              </a:rPr>
              <a:t>escriba en</a:t>
            </a:r>
            <a:r>
              <a:rPr lang="es-ES" sz="3200" b="1" dirty="0">
                <a:solidFill>
                  <a:schemeClr val="tx1"/>
                </a:solidFill>
              </a:rPr>
              <a:t> el chat:</a:t>
            </a:r>
            <a:endParaRPr lang="es-ES" sz="3200" dirty="0">
              <a:solidFill>
                <a:schemeClr val="tx1"/>
              </a:solidFill>
            </a:endParaRPr>
          </a:p>
          <a:p>
            <a:pPr lvl="8">
              <a:buSzPct val="90000"/>
              <a:buFont typeface="Arial" panose="020B0604020202020204" pitchFamily="34" charset="0"/>
              <a:buChar char="•"/>
            </a:pPr>
            <a:r>
              <a:rPr lang="es-ES" sz="3200" dirty="0">
                <a:solidFill>
                  <a:schemeClr val="tx1"/>
                </a:solidFill>
              </a:rPr>
              <a:t>Su nombre y pronombre/s </a:t>
            </a:r>
          </a:p>
          <a:p>
            <a:pPr lvl="8">
              <a:buSzPct val="90000"/>
              <a:buFont typeface="Arial" panose="020B0604020202020204" pitchFamily="34" charset="0"/>
              <a:buChar char="•"/>
            </a:pPr>
            <a:r>
              <a:rPr lang="es-ES" sz="3200" dirty="0">
                <a:solidFill>
                  <a:schemeClr val="tx1"/>
                </a:solidFill>
                <a:ea typeface="Verdana"/>
                <a:cs typeface="Calibri"/>
              </a:rPr>
              <a:t>Nombre de su organización </a:t>
            </a:r>
          </a:p>
        </p:txBody>
      </p:sp>
      <p:pic>
        <p:nvPicPr>
          <p:cNvPr id="4" name="Picture 3" descr="People Waving Images - Free Download on Freepik">
            <a:extLst>
              <a:ext uri="{FF2B5EF4-FFF2-40B4-BE49-F238E27FC236}">
                <a16:creationId xmlns:a16="http://schemas.microsoft.com/office/drawing/2014/main" id="{3910D2ED-206A-E607-58B1-5F72660FDC14}"/>
              </a:ext>
            </a:extLst>
          </p:cNvPr>
          <p:cNvPicPr>
            <a:picLocks noChangeAspect="1"/>
          </p:cNvPicPr>
          <p:nvPr/>
        </p:nvPicPr>
        <p:blipFill>
          <a:blip r:embed="rId3"/>
          <a:stretch>
            <a:fillRect/>
          </a:stretch>
        </p:blipFill>
        <p:spPr>
          <a:xfrm>
            <a:off x="253795" y="2601247"/>
            <a:ext cx="2995151" cy="2995151"/>
          </a:xfrm>
          <a:prstGeom prst="rect">
            <a:avLst/>
          </a:prstGeom>
        </p:spPr>
      </p:pic>
    </p:spTree>
    <p:extLst>
      <p:ext uri="{BB962C8B-B14F-4D97-AF65-F5344CB8AC3E}">
        <p14:creationId xmlns:p14="http://schemas.microsoft.com/office/powerpoint/2010/main" val="38795901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62D44EE-C852-4460-B8B5-C4F2BC205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E33906CC-E3C7-EED8-E0F9-DCC055BA870C}"/>
              </a:ext>
            </a:extLst>
          </p:cNvPr>
          <p:cNvSpPr>
            <a:spLocks noGrp="1"/>
          </p:cNvSpPr>
          <p:nvPr>
            <p:ph type="title"/>
          </p:nvPr>
        </p:nvSpPr>
        <p:spPr>
          <a:xfrm>
            <a:off x="6194716" y="739978"/>
            <a:ext cx="5334930" cy="3004145"/>
          </a:xfrm>
        </p:spPr>
        <p:txBody>
          <a:bodyPr vert="horz" lIns="91440" tIns="45720" rIns="91440" bIns="45720" rtlCol="0" anchor="b">
            <a:normAutofit fontScale="90000"/>
          </a:bodyPr>
          <a:lstStyle/>
          <a:p>
            <a:pPr algn="ctr"/>
            <a:r>
              <a:rPr lang="es-ES" sz="6000" dirty="0"/>
              <a:t>Todo lo relacionado con los presupuestos
</a:t>
            </a:r>
            <a:endParaRPr lang="en-US" sz="6000" dirty="0"/>
          </a:p>
        </p:txBody>
      </p:sp>
      <p:sp>
        <p:nvSpPr>
          <p:cNvPr id="14" name="Freeform: Shape 13">
            <a:extLst>
              <a:ext uri="{FF2B5EF4-FFF2-40B4-BE49-F238E27FC236}">
                <a16:creationId xmlns:a16="http://schemas.microsoft.com/office/drawing/2014/main" id="{658970D8-8D1D-4B5C-894B-E871CC865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F227E5B6-9132-43CA-B503-37A18562AD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49052"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03C2051E-A88D-48E5-BACF-AAED178927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7821A508-2985-4905-874A-527429BAA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D2929CB1-0E3C-4B2D-ADC5-0154FB33B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697761"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pic>
        <p:nvPicPr>
          <p:cNvPr id="7" name="Picture 6" descr="Budgeting Graphics, Designs &amp; Templates | GraphicRiver">
            <a:extLst>
              <a:ext uri="{FF2B5EF4-FFF2-40B4-BE49-F238E27FC236}">
                <a16:creationId xmlns:a16="http://schemas.microsoft.com/office/drawing/2014/main" id="{27D6B378-009E-F94E-731E-9044F9E2B371}"/>
              </a:ext>
            </a:extLst>
          </p:cNvPr>
          <p:cNvPicPr>
            <a:picLocks noChangeAspect="1"/>
          </p:cNvPicPr>
          <p:nvPr/>
        </p:nvPicPr>
        <p:blipFill rotWithShape="1">
          <a:blip r:embed="rId2"/>
          <a:srcRect l="15541" r="17685" b="-2"/>
          <a:stretch/>
        </p:blipFill>
        <p:spPr>
          <a:xfrm>
            <a:off x="631840" y="598720"/>
            <a:ext cx="5178249" cy="5178249"/>
          </a:xfrm>
          <a:custGeom>
            <a:avLst/>
            <a:gdLst/>
            <a:ahLst/>
            <a:cxnLst/>
            <a:rect l="l" t="t" r="r" b="b"/>
            <a:pathLst>
              <a:path w="3741748" h="3741748">
                <a:moveTo>
                  <a:pt x="1870874" y="0"/>
                </a:moveTo>
                <a:cubicBezTo>
                  <a:pt x="2904129" y="0"/>
                  <a:pt x="3741748" y="837619"/>
                  <a:pt x="3741748" y="1870874"/>
                </a:cubicBezTo>
                <a:cubicBezTo>
                  <a:pt x="3741748" y="2904129"/>
                  <a:pt x="2904129" y="3741748"/>
                  <a:pt x="1870874" y="3741748"/>
                </a:cubicBezTo>
                <a:cubicBezTo>
                  <a:pt x="837619" y="3741748"/>
                  <a:pt x="0" y="2904129"/>
                  <a:pt x="0" y="1870874"/>
                </a:cubicBezTo>
                <a:cubicBezTo>
                  <a:pt x="0" y="837619"/>
                  <a:pt x="837619" y="0"/>
                  <a:pt x="1870874" y="0"/>
                </a:cubicBezTo>
                <a:close/>
              </a:path>
            </a:pathLst>
          </a:custGeom>
        </p:spPr>
      </p:pic>
      <p:sp>
        <p:nvSpPr>
          <p:cNvPr id="24" name="Freeform: Shape 23">
            <a:extLst>
              <a:ext uri="{FF2B5EF4-FFF2-40B4-BE49-F238E27FC236}">
                <a16:creationId xmlns:a16="http://schemas.microsoft.com/office/drawing/2014/main" id="{5F2F0C84-BE8C-4DC2-A6D3-30349A801D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520513"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256757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7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1E42D-61A1-432C-A3E6-427197163592}"/>
              </a:ext>
            </a:extLst>
          </p:cNvPr>
          <p:cNvSpPr>
            <a:spLocks noGrp="1"/>
          </p:cNvSpPr>
          <p:nvPr>
            <p:ph type="title"/>
          </p:nvPr>
        </p:nvSpPr>
        <p:spPr/>
        <p:txBody>
          <a:bodyPr/>
          <a:lstStyle/>
          <a:p>
            <a:r>
              <a:rPr lang="es-ES" b="1" dirty="0"/>
              <a:t>Importancia de un buen presupuesto
</a:t>
            </a:r>
            <a:endParaRPr lang="en-US" b="1" dirty="0"/>
          </a:p>
        </p:txBody>
      </p:sp>
      <p:sp>
        <p:nvSpPr>
          <p:cNvPr id="3" name="Content Placeholder 2">
            <a:extLst>
              <a:ext uri="{FF2B5EF4-FFF2-40B4-BE49-F238E27FC236}">
                <a16:creationId xmlns:a16="http://schemas.microsoft.com/office/drawing/2014/main" id="{055E7205-E925-413F-995F-88ACA7BB789F}"/>
              </a:ext>
            </a:extLst>
          </p:cNvPr>
          <p:cNvSpPr>
            <a:spLocks noGrp="1"/>
          </p:cNvSpPr>
          <p:nvPr>
            <p:ph idx="1"/>
          </p:nvPr>
        </p:nvSpPr>
        <p:spPr/>
        <p:txBody>
          <a:bodyPr vert="horz" lIns="91440" tIns="45720" rIns="91440" bIns="45720" rtlCol="0" anchor="t">
            <a:normAutofit/>
          </a:bodyPr>
          <a:lstStyle/>
          <a:p>
            <a:r>
              <a:rPr lang="es-ES" dirty="0">
                <a:solidFill>
                  <a:srgbClr val="3B3B3B"/>
                </a:solidFill>
              </a:rPr>
              <a:t>Un presupuesto es un plan que escribes para decidir cómo gastarás tu dinero</a:t>
            </a:r>
            <a:endParaRPr lang="en-US" b="0" i="0" dirty="0">
              <a:solidFill>
                <a:srgbClr val="3B3B3B"/>
              </a:solidFill>
              <a:effectLst/>
            </a:endParaRPr>
          </a:p>
          <a:p>
            <a:r>
              <a:rPr lang="en-US" dirty="0">
                <a:solidFill>
                  <a:srgbClr val="3B3B3B"/>
                </a:solidFill>
              </a:rPr>
              <a:t>Los </a:t>
            </a:r>
            <a:r>
              <a:rPr lang="en-US" dirty="0" err="1">
                <a:solidFill>
                  <a:srgbClr val="3B3B3B"/>
                </a:solidFill>
              </a:rPr>
              <a:t>presupuestos</a:t>
            </a:r>
            <a:r>
              <a:rPr lang="en-US" dirty="0">
                <a:solidFill>
                  <a:srgbClr val="3B3B3B"/>
                </a:solidFill>
              </a:rPr>
              <a:t> son </a:t>
            </a:r>
          </a:p>
          <a:p>
            <a:pPr marL="0" indent="0">
              <a:buNone/>
            </a:pPr>
            <a:r>
              <a:rPr lang="en-US" dirty="0">
                <a:solidFill>
                  <a:srgbClr val="3B3B3B"/>
                </a:solidFill>
              </a:rPr>
              <a:t>        Flexible
        </a:t>
            </a:r>
            <a:r>
              <a:rPr lang="en-US" dirty="0" err="1">
                <a:solidFill>
                  <a:srgbClr val="3B3B3B"/>
                </a:solidFill>
              </a:rPr>
              <a:t>Herramienta</a:t>
            </a:r>
            <a:r>
              <a:rPr lang="en-US" dirty="0">
                <a:solidFill>
                  <a:srgbClr val="3B3B3B"/>
                </a:solidFill>
              </a:rPr>
              <a:t> o </a:t>
            </a:r>
            <a:r>
              <a:rPr lang="en-US" dirty="0" err="1">
                <a:solidFill>
                  <a:srgbClr val="3B3B3B"/>
                </a:solidFill>
              </a:rPr>
              <a:t>guía</a:t>
            </a:r>
            <a:r>
              <a:rPr lang="en-US" dirty="0">
                <a:solidFill>
                  <a:srgbClr val="3B3B3B"/>
                </a:solidFill>
              </a:rPr>
              <a:t>
</a:t>
            </a:r>
            <a:endParaRPr lang="en-US" dirty="0"/>
          </a:p>
          <a:p>
            <a:r>
              <a:rPr lang="es-ES" dirty="0"/>
              <a:t>Ayuda con el monitoreo mensual</a:t>
            </a:r>
            <a:endParaRPr lang="en-US" dirty="0"/>
          </a:p>
          <a:p>
            <a:endParaRPr lang="en-US" sz="2400" b="0" i="0" dirty="0">
              <a:solidFill>
                <a:srgbClr val="3B3B3B"/>
              </a:solidFill>
              <a:effectLst/>
              <a:latin typeface="arial" panose="020B0604020202020204" pitchFamily="34" charset="0"/>
            </a:endParaRPr>
          </a:p>
          <a:p>
            <a:endParaRPr lang="en-US" sz="2400" dirty="0"/>
          </a:p>
        </p:txBody>
      </p:sp>
    </p:spTree>
    <p:extLst>
      <p:ext uri="{BB962C8B-B14F-4D97-AF65-F5344CB8AC3E}">
        <p14:creationId xmlns:p14="http://schemas.microsoft.com/office/powerpoint/2010/main" val="457782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2119A-9FAD-7F4E-7C05-E21EACCBA7B2}"/>
              </a:ext>
            </a:extLst>
          </p:cNvPr>
          <p:cNvSpPr>
            <a:spLocks noGrp="1"/>
          </p:cNvSpPr>
          <p:nvPr>
            <p:ph type="title"/>
          </p:nvPr>
        </p:nvSpPr>
        <p:spPr>
          <a:xfrm>
            <a:off x="807395" y="532429"/>
            <a:ext cx="10496145" cy="1109187"/>
          </a:xfrm>
          <a:ln/>
        </p:spPr>
        <p:style>
          <a:lnRef idx="2">
            <a:schemeClr val="dk1"/>
          </a:lnRef>
          <a:fillRef idx="1">
            <a:schemeClr val="lt1"/>
          </a:fillRef>
          <a:effectRef idx="0">
            <a:schemeClr val="dk1"/>
          </a:effectRef>
          <a:fontRef idx="minor">
            <a:schemeClr val="dk1"/>
          </a:fontRef>
        </p:style>
        <p:txBody>
          <a:bodyPr>
            <a:normAutofit fontScale="90000"/>
          </a:bodyPr>
          <a:lstStyle/>
          <a:p>
            <a:pPr>
              <a:lnSpc>
                <a:spcPct val="200000"/>
              </a:lnSpc>
            </a:pPr>
            <a:r>
              <a:rPr lang="es-ES" sz="3200" b="1" dirty="0">
                <a:solidFill>
                  <a:schemeClr val="tx1"/>
                </a:solidFill>
                <a:ea typeface="+mj-lt"/>
                <a:cs typeface="+mj-lt"/>
              </a:rPr>
              <a:t> </a:t>
            </a:r>
            <a:r>
              <a:rPr lang="es-ES" b="1" dirty="0">
                <a:solidFill>
                  <a:schemeClr val="tx1"/>
                </a:solidFill>
                <a:ea typeface="+mj-lt"/>
                <a:cs typeface="+mj-lt"/>
              </a:rPr>
              <a:t>Preparación de un presupuesto informado</a:t>
            </a:r>
            <a:endParaRPr lang="es-ES" b="1" dirty="0">
              <a:solidFill>
                <a:schemeClr val="tx1"/>
              </a:solidFill>
              <a:ea typeface="Verdana"/>
            </a:endParaRPr>
          </a:p>
        </p:txBody>
      </p:sp>
      <p:sp>
        <p:nvSpPr>
          <p:cNvPr id="3" name="Content Placeholder 2">
            <a:extLst>
              <a:ext uri="{FF2B5EF4-FFF2-40B4-BE49-F238E27FC236}">
                <a16:creationId xmlns:a16="http://schemas.microsoft.com/office/drawing/2014/main" id="{38D0BE72-2DC3-A9D1-1B43-063622502C5D}"/>
              </a:ext>
            </a:extLst>
          </p:cNvPr>
          <p:cNvSpPr>
            <a:spLocks noGrp="1"/>
          </p:cNvSpPr>
          <p:nvPr>
            <p:ph sz="half" idx="1"/>
          </p:nvPr>
        </p:nvSpPr>
        <p:spPr>
          <a:xfrm>
            <a:off x="1324303" y="2011317"/>
            <a:ext cx="4172607" cy="4130836"/>
          </a:xfrm>
          <a:solidFill>
            <a:schemeClr val="bg1"/>
          </a:solidFill>
        </p:spPr>
        <p:txBody>
          <a:bodyPr vert="horz" lIns="91440" tIns="45720" rIns="91440" bIns="45720" rtlCol="0" anchor="t">
            <a:normAutofit fontScale="92500" lnSpcReduction="20000"/>
          </a:bodyPr>
          <a:lstStyle/>
          <a:p>
            <a:pPr marL="0" indent="0">
              <a:buClr>
                <a:schemeClr val="tx1"/>
              </a:buClr>
              <a:buNone/>
            </a:pPr>
            <a:r>
              <a:rPr lang="en-US" sz="3200" b="1" dirty="0"/>
              <a:t>Lo que </a:t>
            </a:r>
            <a:r>
              <a:rPr lang="en-US" sz="3200" b="1" dirty="0" err="1"/>
              <a:t>necesitas</a:t>
            </a:r>
            <a:r>
              <a:rPr lang="en-US" sz="3200" b="1" dirty="0"/>
              <a:t> 
</a:t>
            </a:r>
          </a:p>
          <a:p>
            <a:pPr>
              <a:buClr>
                <a:schemeClr val="tx1"/>
              </a:buClr>
            </a:pPr>
            <a:r>
              <a:rPr lang="en-US" dirty="0"/>
              <a:t>Metas</a:t>
            </a:r>
            <a:endParaRPr lang="en-US" dirty="0">
              <a:solidFill>
                <a:schemeClr val="tx1"/>
              </a:solidFill>
            </a:endParaRPr>
          </a:p>
          <a:p>
            <a:pPr>
              <a:buClr>
                <a:schemeClr val="tx1"/>
              </a:buClr>
            </a:pPr>
            <a:r>
              <a:rPr lang="en-US" dirty="0"/>
              <a:t>Plan de </a:t>
            </a:r>
            <a:r>
              <a:rPr lang="en-US" dirty="0" err="1"/>
              <a:t>trabajo</a:t>
            </a:r>
            <a:r>
              <a:rPr lang="en-US" dirty="0"/>
              <a:t>
</a:t>
            </a:r>
            <a:r>
              <a:rPr lang="en-US" dirty="0" err="1"/>
              <a:t>Narrativa</a:t>
            </a:r>
            <a:endParaRPr lang="en-US" dirty="0">
              <a:solidFill>
                <a:schemeClr val="tx1"/>
              </a:solidFill>
            </a:endParaRPr>
          </a:p>
          <a:p>
            <a:pPr>
              <a:buClr>
                <a:schemeClr val="tx1"/>
              </a:buClr>
            </a:pPr>
            <a:r>
              <a:rPr lang="en-US" dirty="0"/>
              <a:t>Plantilla de </a:t>
            </a:r>
            <a:r>
              <a:rPr lang="en-US" dirty="0" err="1"/>
              <a:t>presupuesto</a:t>
            </a:r>
            <a:r>
              <a:rPr lang="en-US" dirty="0"/>
              <a:t>
</a:t>
            </a:r>
            <a:r>
              <a:rPr lang="pt-BR" dirty="0"/>
              <a:t>Importe(s) de elementos de programa
</a:t>
            </a:r>
            <a:r>
              <a:rPr lang="es-ES" dirty="0"/>
              <a:t>Total de la carta de adjudicación </a:t>
            </a:r>
            <a:endParaRPr lang="en-US" dirty="0">
              <a:solidFill>
                <a:schemeClr val="tx1"/>
              </a:solidFill>
            </a:endParaRPr>
          </a:p>
          <a:p>
            <a:pPr>
              <a:buClr>
                <a:schemeClr val="tx1"/>
              </a:buClr>
            </a:pPr>
            <a:endParaRPr lang="en-US" sz="2000" dirty="0">
              <a:solidFill>
                <a:schemeClr val="tx1"/>
              </a:solidFill>
            </a:endParaRPr>
          </a:p>
          <a:p>
            <a:pPr marL="0" indent="0" algn="ctr">
              <a:buClr>
                <a:schemeClr val="tx1"/>
              </a:buClr>
              <a:buNone/>
            </a:pPr>
            <a:endParaRPr lang="en-US" dirty="0">
              <a:solidFill>
                <a:schemeClr val="tx1"/>
              </a:solidFill>
            </a:endParaRPr>
          </a:p>
          <a:p>
            <a:pPr marL="0" indent="0" algn="ctr">
              <a:buClr>
                <a:schemeClr val="tx1"/>
              </a:buClr>
              <a:buNone/>
            </a:pPr>
            <a:endParaRPr lang="en-US" dirty="0">
              <a:solidFill>
                <a:schemeClr val="tx1"/>
              </a:solidFill>
            </a:endParaRPr>
          </a:p>
        </p:txBody>
      </p:sp>
      <p:sp>
        <p:nvSpPr>
          <p:cNvPr id="15" name="Content Placeholder 2">
            <a:extLst>
              <a:ext uri="{FF2B5EF4-FFF2-40B4-BE49-F238E27FC236}">
                <a16:creationId xmlns:a16="http://schemas.microsoft.com/office/drawing/2014/main" id="{219977A1-8937-144D-B2E8-D536750A2961}"/>
              </a:ext>
            </a:extLst>
          </p:cNvPr>
          <p:cNvSpPr txBox="1">
            <a:spLocks/>
          </p:cNvSpPr>
          <p:nvPr/>
        </p:nvSpPr>
        <p:spPr>
          <a:xfrm>
            <a:off x="6860186" y="5778631"/>
            <a:ext cx="2382923" cy="713933"/>
          </a:xfrm>
          <a:prstGeom prst="rect">
            <a:avLst/>
          </a:prstGeom>
          <a:solidFill>
            <a:schemeClr val="bg1"/>
          </a:solidFill>
        </p:spPr>
        <p:txBody>
          <a:bodyPr vert="horz" lIns="91440" tIns="45720" rIns="91440" bIns="45720" rtlCol="0" anchor="t">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ctr">
              <a:buClr>
                <a:schemeClr val="tx1"/>
              </a:buClr>
              <a:buFont typeface="Arial" panose="020B0604020202020204" pitchFamily="34" charset="0"/>
              <a:buChar char="•"/>
            </a:pPr>
            <a:endParaRPr lang="es-ES" sz="2000">
              <a:solidFill>
                <a:schemeClr val="tx1"/>
              </a:solidFill>
            </a:endParaRPr>
          </a:p>
        </p:txBody>
      </p:sp>
    </p:spTree>
    <p:extLst>
      <p:ext uri="{BB962C8B-B14F-4D97-AF65-F5344CB8AC3E}">
        <p14:creationId xmlns:p14="http://schemas.microsoft.com/office/powerpoint/2010/main" val="37023772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5E53B13-43B4-080E-41CC-BCD69BC2A984}"/>
              </a:ext>
            </a:extLst>
          </p:cNvPr>
          <p:cNvSpPr>
            <a:spLocks noGrp="1"/>
          </p:cNvSpPr>
          <p:nvPr>
            <p:ph type="title"/>
          </p:nvPr>
        </p:nvSpPr>
        <p:spPr/>
        <p:txBody>
          <a:bodyPr/>
          <a:lstStyle/>
          <a:p>
            <a:r>
              <a:rPr lang="en-US" dirty="0"/>
              <a:t>¿</a:t>
            </a:r>
            <a:r>
              <a:rPr lang="en-US" dirty="0" err="1"/>
              <a:t>Cómo</a:t>
            </a:r>
            <a:r>
              <a:rPr lang="en-US" dirty="0"/>
              <a:t> </a:t>
            </a:r>
            <a:r>
              <a:rPr lang="en-US" dirty="0" err="1"/>
              <a:t>empiezo</a:t>
            </a:r>
            <a:r>
              <a:rPr lang="en-US" dirty="0"/>
              <a:t>?</a:t>
            </a:r>
          </a:p>
        </p:txBody>
      </p:sp>
      <p:sp>
        <p:nvSpPr>
          <p:cNvPr id="7" name="Content Placeholder 6">
            <a:extLst>
              <a:ext uri="{FF2B5EF4-FFF2-40B4-BE49-F238E27FC236}">
                <a16:creationId xmlns:a16="http://schemas.microsoft.com/office/drawing/2014/main" id="{755C00E9-EB87-8118-84C2-40C5D9BB46B5}"/>
              </a:ext>
            </a:extLst>
          </p:cNvPr>
          <p:cNvSpPr>
            <a:spLocks noGrp="1"/>
          </p:cNvSpPr>
          <p:nvPr>
            <p:ph sz="half" idx="1"/>
          </p:nvPr>
        </p:nvSpPr>
        <p:spPr/>
        <p:txBody>
          <a:bodyPr/>
          <a:lstStyle/>
          <a:p>
            <a:r>
              <a:rPr lang="es-ES" dirty="0"/>
              <a:t>Toma el plan de trabajo</a:t>
            </a:r>
          </a:p>
          <a:p>
            <a:endParaRPr lang="en-US" dirty="0"/>
          </a:p>
          <a:p>
            <a:r>
              <a:rPr lang="es-ES" dirty="0"/>
              <a:t>¿Qué se necesita para lograr mis metas?</a:t>
            </a:r>
          </a:p>
          <a:p>
            <a:endParaRPr lang="en-US" dirty="0"/>
          </a:p>
          <a:p>
            <a:r>
              <a:rPr lang="en-US" dirty="0"/>
              <a:t>¡</a:t>
            </a:r>
            <a:r>
              <a:rPr lang="en-US" dirty="0" err="1"/>
              <a:t>Cuenta</a:t>
            </a:r>
            <a:r>
              <a:rPr lang="en-US" dirty="0"/>
              <a:t> </a:t>
            </a:r>
            <a:r>
              <a:rPr lang="en-US" dirty="0" err="1"/>
              <a:t>tu</a:t>
            </a:r>
            <a:r>
              <a:rPr lang="en-US" dirty="0"/>
              <a:t> </a:t>
            </a:r>
            <a:r>
              <a:rPr lang="en-US" dirty="0" err="1"/>
              <a:t>historia</a:t>
            </a:r>
            <a:r>
              <a:rPr lang="en-US" dirty="0"/>
              <a:t>!</a:t>
            </a:r>
          </a:p>
        </p:txBody>
      </p:sp>
      <p:pic>
        <p:nvPicPr>
          <p:cNvPr id="10" name="Picture 9" descr="Diagram">
            <a:extLst>
              <a:ext uri="{FF2B5EF4-FFF2-40B4-BE49-F238E27FC236}">
                <a16:creationId xmlns:a16="http://schemas.microsoft.com/office/drawing/2014/main" id="{D49E01B6-4E74-C349-370A-7A191E1FF895}"/>
              </a:ext>
              <a:ext uri="{C183D7F6-B498-43B3-948B-1728B52AA6E4}">
                <adec:decorative xmlns:adec="http://schemas.microsoft.com/office/drawing/2017/decorative" val="0"/>
              </a:ext>
            </a:extLst>
          </p:cNvPr>
          <p:cNvPicPr>
            <a:picLocks noChangeAspect="1"/>
          </p:cNvPicPr>
          <p:nvPr/>
        </p:nvPicPr>
        <p:blipFill rotWithShape="1">
          <a:blip r:embed="rId2"/>
          <a:srcRect l="4469" r="5546"/>
          <a:stretch/>
        </p:blipFill>
        <p:spPr>
          <a:xfrm>
            <a:off x="7675658" y="2093976"/>
            <a:ext cx="3941064" cy="4096512"/>
          </a:xfrm>
          <a:prstGeom prst="rect">
            <a:avLst/>
          </a:prstGeom>
        </p:spPr>
      </p:pic>
    </p:spTree>
    <p:extLst>
      <p:ext uri="{BB962C8B-B14F-4D97-AF65-F5344CB8AC3E}">
        <p14:creationId xmlns:p14="http://schemas.microsoft.com/office/powerpoint/2010/main" val="3027873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1037AE2-C8CE-6F7F-69FC-E33AF5699EBA}"/>
              </a:ext>
            </a:extLst>
          </p:cNvPr>
          <p:cNvSpPr>
            <a:spLocks noGrp="1"/>
          </p:cNvSpPr>
          <p:nvPr>
            <p:ph type="title"/>
          </p:nvPr>
        </p:nvSpPr>
        <p:spPr>
          <a:xfrm>
            <a:off x="572493" y="238539"/>
            <a:ext cx="11018520" cy="1434415"/>
          </a:xfrm>
        </p:spPr>
        <p:txBody>
          <a:bodyPr vert="horz" lIns="91440" tIns="45720" rIns="91440" bIns="45720" rtlCol="0" anchor="b">
            <a:normAutofit/>
          </a:bodyPr>
          <a:lstStyle/>
          <a:p>
            <a:r>
              <a:rPr lang="en-US" sz="5400" dirty="0"/>
              <a:t> La </a:t>
            </a:r>
            <a:r>
              <a:rPr lang="en-US" sz="5400" dirty="0" err="1"/>
              <a:t>Narrativa</a:t>
            </a:r>
            <a:r>
              <a:rPr lang="en-US" sz="5400" dirty="0"/>
              <a:t> del </a:t>
            </a:r>
            <a:r>
              <a:rPr lang="en-US" sz="5400" dirty="0" err="1"/>
              <a:t>Presupuesto</a:t>
            </a:r>
            <a:endParaRPr lang="en-US" sz="5400" dirty="0"/>
          </a:p>
        </p:txBody>
      </p:sp>
      <p:sp>
        <p:nvSpPr>
          <p:cNvPr id="12"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F7BCCF9-8D3D-D3E3-69E9-31A884900BDC}"/>
              </a:ext>
            </a:extLst>
          </p:cNvPr>
          <p:cNvSpPr>
            <a:spLocks noGrp="1"/>
          </p:cNvSpPr>
          <p:nvPr>
            <p:ph sz="half" idx="1"/>
          </p:nvPr>
        </p:nvSpPr>
        <p:spPr>
          <a:xfrm>
            <a:off x="572493" y="1665736"/>
            <a:ext cx="7045390" cy="4537042"/>
          </a:xfrm>
        </p:spPr>
        <p:txBody>
          <a:bodyPr vert="horz" lIns="91440" tIns="45720" rIns="91440" bIns="45720" rtlCol="0" anchor="t">
            <a:noAutofit/>
          </a:bodyPr>
          <a:lstStyle/>
          <a:p>
            <a:pPr marL="0"/>
            <a:r>
              <a:rPr lang="es-ES" b="1" dirty="0"/>
              <a:t>El lenguaje o la historia del dinero para las actividades del programa 
Incluye una descripción de los gastos basada en su plan de trabajo</a:t>
            </a:r>
            <a:endParaRPr lang="en-US" b="1" dirty="0">
              <a:cs typeface="Calibri"/>
            </a:endParaRPr>
          </a:p>
          <a:p>
            <a:pPr marL="0"/>
            <a:endParaRPr lang="en-US" b="1" dirty="0">
              <a:cs typeface="Calibri"/>
            </a:endParaRPr>
          </a:p>
          <a:p>
            <a:pPr marL="457200" lvl="1"/>
            <a:endParaRPr lang="en-US" sz="1700" dirty="0"/>
          </a:p>
        </p:txBody>
      </p:sp>
      <p:pic>
        <p:nvPicPr>
          <p:cNvPr id="5" name="Picture 4" descr="How to Write a Story: (Read-Aloud Book, Learn to Read and Write): Messner,  Kate, Siegel, Mark: 9781452156668: Amazon.com: Books">
            <a:extLst>
              <a:ext uri="{FF2B5EF4-FFF2-40B4-BE49-F238E27FC236}">
                <a16:creationId xmlns:a16="http://schemas.microsoft.com/office/drawing/2014/main" id="{0C338C4F-F44E-28D2-D36D-5A0BDCE6A316}"/>
              </a:ext>
            </a:extLst>
          </p:cNvPr>
          <p:cNvPicPr>
            <a:picLocks noChangeAspect="1"/>
          </p:cNvPicPr>
          <p:nvPr/>
        </p:nvPicPr>
        <p:blipFill rotWithShape="1">
          <a:blip r:embed="rId2"/>
          <a:srcRect l="4469" r="5546"/>
          <a:stretch/>
        </p:blipFill>
        <p:spPr>
          <a:xfrm>
            <a:off x="7700239" y="1934203"/>
            <a:ext cx="4260612" cy="4465221"/>
          </a:xfrm>
          <a:prstGeom prst="rect">
            <a:avLst/>
          </a:prstGeom>
        </p:spPr>
      </p:pic>
      <p:sp>
        <p:nvSpPr>
          <p:cNvPr id="4" name="TextBox 3">
            <a:extLst>
              <a:ext uri="{FF2B5EF4-FFF2-40B4-BE49-F238E27FC236}">
                <a16:creationId xmlns:a16="http://schemas.microsoft.com/office/drawing/2014/main" id="{8D98B452-8BE0-091C-7B81-FAB37C52AE80}"/>
              </a:ext>
            </a:extLst>
          </p:cNvPr>
          <p:cNvSpPr txBox="1"/>
          <p:nvPr/>
        </p:nvSpPr>
        <p:spPr>
          <a:xfrm>
            <a:off x="1861984" y="3644081"/>
            <a:ext cx="4996016" cy="31393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buChar char="•"/>
            </a:pPr>
            <a:r>
              <a:rPr lang="es-ES" sz="2200" b="1" dirty="0">
                <a:ea typeface="Arial"/>
                <a:cs typeface="Arial"/>
              </a:rPr>
              <a:t>Utiliza la plantilla de presupuesto para guiarse
</a:t>
            </a:r>
            <a:r>
              <a:rPr lang="es-ES" sz="2200" dirty="0">
                <a:ea typeface="Arial"/>
                <a:cs typeface="Arial"/>
              </a:rPr>
              <a:t>Salarios y beneficios complementarios
Suministros de oficina
Otro
Contratos
Equipo
Viajar
Tasa indirecta</a:t>
            </a:r>
            <a:endParaRPr lang="en-US" dirty="0">
              <a:cs typeface="Arial"/>
            </a:endParaRPr>
          </a:p>
        </p:txBody>
      </p:sp>
    </p:spTree>
    <p:extLst>
      <p:ext uri="{BB962C8B-B14F-4D97-AF65-F5344CB8AC3E}">
        <p14:creationId xmlns:p14="http://schemas.microsoft.com/office/powerpoint/2010/main" val="28472177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BCC26-C41D-7290-D09D-1972C97C9A2B}"/>
              </a:ext>
            </a:extLst>
          </p:cNvPr>
          <p:cNvSpPr>
            <a:spLocks noGrp="1"/>
          </p:cNvSpPr>
          <p:nvPr>
            <p:ph type="ctrTitle"/>
          </p:nvPr>
        </p:nvSpPr>
        <p:spPr>
          <a:xfrm>
            <a:off x="638881" y="417576"/>
            <a:ext cx="10909640" cy="1249394"/>
          </a:xfrm>
        </p:spPr>
        <p:txBody>
          <a:bodyPr vert="horz" lIns="91440" tIns="45720" rIns="91440" bIns="45720" rtlCol="0" anchor="ctr">
            <a:normAutofit fontScale="90000"/>
          </a:bodyPr>
          <a:lstStyle/>
          <a:p>
            <a:r>
              <a:rPr lang="en-US" sz="6600" dirty="0" err="1"/>
              <a:t>Narrativas</a:t>
            </a:r>
            <a:r>
              <a:rPr lang="en-US" sz="6600" dirty="0"/>
              <a:t>
</a:t>
            </a:r>
            <a:endParaRPr lang="en-US" sz="6600" kern="1200" dirty="0">
              <a:latin typeface="+mj-lt"/>
              <a:ea typeface="+mj-ea"/>
              <a:cs typeface="+mj-cs"/>
            </a:endParaRPr>
          </a:p>
        </p:txBody>
      </p:sp>
      <p:sp>
        <p:nvSpPr>
          <p:cNvPr id="3" name="Subtitle 2">
            <a:extLst>
              <a:ext uri="{FF2B5EF4-FFF2-40B4-BE49-F238E27FC236}">
                <a16:creationId xmlns:a16="http://schemas.microsoft.com/office/drawing/2014/main" id="{2A49AB8B-1556-E328-A644-B01469DEDE29}"/>
              </a:ext>
            </a:extLst>
          </p:cNvPr>
          <p:cNvSpPr>
            <a:spLocks noGrp="1"/>
          </p:cNvSpPr>
          <p:nvPr>
            <p:ph type="subTitle" idx="1"/>
          </p:nvPr>
        </p:nvSpPr>
        <p:spPr>
          <a:xfrm>
            <a:off x="638881" y="1809541"/>
            <a:ext cx="10909643" cy="1387954"/>
          </a:xfrm>
        </p:spPr>
        <p:txBody>
          <a:bodyPr anchor="ctr">
            <a:normAutofit/>
          </a:bodyPr>
          <a:lstStyle/>
          <a:p>
            <a:r>
              <a:rPr lang="es-ES" dirty="0">
                <a:cs typeface="Calibri"/>
              </a:rPr>
              <a:t>El lenguaje o la historia del dinero para las actividades del programa 
¡Ya está integrado en tu plantilla de presupuesto! ¡Guau!</a:t>
            </a:r>
            <a:endParaRPr lang="en-US" dirty="0">
              <a:cs typeface="Calibri"/>
            </a:endParaRPr>
          </a:p>
        </p:txBody>
      </p:sp>
      <p:pic>
        <p:nvPicPr>
          <p:cNvPr id="4" name="Picture 3">
            <a:extLst>
              <a:ext uri="{FF2B5EF4-FFF2-40B4-BE49-F238E27FC236}">
                <a16:creationId xmlns:a16="http://schemas.microsoft.com/office/drawing/2014/main" id="{AD665115-6354-945A-55C6-251F9EBFE3D4}"/>
              </a:ext>
            </a:extLst>
          </p:cNvPr>
          <p:cNvPicPr>
            <a:picLocks noChangeAspect="1"/>
          </p:cNvPicPr>
          <p:nvPr/>
        </p:nvPicPr>
        <p:blipFill rotWithShape="1">
          <a:blip r:embed="rId2"/>
          <a:srcRect t="47497" r="100" b="1"/>
          <a:stretch/>
        </p:blipFill>
        <p:spPr>
          <a:xfrm>
            <a:off x="505919" y="4217192"/>
            <a:ext cx="11288143" cy="1249394"/>
          </a:xfrm>
          <a:prstGeom prst="rect">
            <a:avLst/>
          </a:prstGeom>
        </p:spPr>
      </p:pic>
    </p:spTree>
    <p:extLst>
      <p:ext uri="{BB962C8B-B14F-4D97-AF65-F5344CB8AC3E}">
        <p14:creationId xmlns:p14="http://schemas.microsoft.com/office/powerpoint/2010/main" val="5470798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ECBC3-0DFD-4730-A70C-E41C72C1C9B9}"/>
              </a:ext>
            </a:extLst>
          </p:cNvPr>
          <p:cNvSpPr>
            <a:spLocks noGrp="1"/>
          </p:cNvSpPr>
          <p:nvPr>
            <p:ph type="title"/>
          </p:nvPr>
        </p:nvSpPr>
        <p:spPr/>
        <p:txBody>
          <a:bodyPr anchor="t">
            <a:normAutofit fontScale="90000"/>
          </a:bodyPr>
          <a:lstStyle/>
          <a:p>
            <a:r>
              <a:rPr lang="es-ES" sz="4800" b="1" dirty="0">
                <a:latin typeface="+mn-lt"/>
              </a:rPr>
              <a:t>¿</a:t>
            </a:r>
            <a:r>
              <a:rPr lang="es-ES" sz="4000" b="1" u="sng" dirty="0">
                <a:latin typeface="+mn-lt"/>
              </a:rPr>
              <a:t>Se ALINEAN </a:t>
            </a:r>
            <a:r>
              <a:rPr lang="es-ES" sz="4000" b="1" dirty="0">
                <a:latin typeface="+mn-lt"/>
              </a:rPr>
              <a:t>los presupuestos y el plan de trabajo? </a:t>
            </a:r>
            <a:r>
              <a:rPr lang="es-ES" sz="4800" b="1" dirty="0"/>
              <a:t>
</a:t>
            </a:r>
            <a:endParaRPr lang="en-US" sz="4800" b="1" dirty="0"/>
          </a:p>
        </p:txBody>
      </p:sp>
      <p:grpSp>
        <p:nvGrpSpPr>
          <p:cNvPr id="3" name="Group 2">
            <a:extLst>
              <a:ext uri="{FF2B5EF4-FFF2-40B4-BE49-F238E27FC236}">
                <a16:creationId xmlns:a16="http://schemas.microsoft.com/office/drawing/2014/main" id="{D680B689-DA2D-7477-55E1-4C8F00C575F2}"/>
              </a:ext>
            </a:extLst>
          </p:cNvPr>
          <p:cNvGrpSpPr/>
          <p:nvPr/>
        </p:nvGrpSpPr>
        <p:grpSpPr>
          <a:xfrm>
            <a:off x="1177294" y="1833738"/>
            <a:ext cx="6359209" cy="4589864"/>
            <a:chOff x="1037750" y="4142562"/>
            <a:chExt cx="3413464" cy="1423520"/>
          </a:xfrm>
        </p:grpSpPr>
        <p:sp>
          <p:nvSpPr>
            <p:cNvPr id="7" name="Freeform: Shape 6">
              <a:extLst>
                <a:ext uri="{FF2B5EF4-FFF2-40B4-BE49-F238E27FC236}">
                  <a16:creationId xmlns:a16="http://schemas.microsoft.com/office/drawing/2014/main" id="{D058609B-48FF-217F-A9C0-D65E84562952}"/>
                </a:ext>
              </a:extLst>
            </p:cNvPr>
            <p:cNvSpPr/>
            <p:nvPr/>
          </p:nvSpPr>
          <p:spPr>
            <a:xfrm>
              <a:off x="1037750" y="4147914"/>
              <a:ext cx="1457191" cy="1412816"/>
            </a:xfrm>
            <a:custGeom>
              <a:avLst/>
              <a:gdLst>
                <a:gd name="connsiteX0" fmla="*/ 0 w 1457191"/>
                <a:gd name="connsiteY0" fmla="*/ 235474 h 1412816"/>
                <a:gd name="connsiteX1" fmla="*/ 235474 w 1457191"/>
                <a:gd name="connsiteY1" fmla="*/ 0 h 1412816"/>
                <a:gd name="connsiteX2" fmla="*/ 1221717 w 1457191"/>
                <a:gd name="connsiteY2" fmla="*/ 0 h 1412816"/>
                <a:gd name="connsiteX3" fmla="*/ 1457191 w 1457191"/>
                <a:gd name="connsiteY3" fmla="*/ 235474 h 1412816"/>
                <a:gd name="connsiteX4" fmla="*/ 1457191 w 1457191"/>
                <a:gd name="connsiteY4" fmla="*/ 1177342 h 1412816"/>
                <a:gd name="connsiteX5" fmla="*/ 1221717 w 1457191"/>
                <a:gd name="connsiteY5" fmla="*/ 1412816 h 1412816"/>
                <a:gd name="connsiteX6" fmla="*/ 235474 w 1457191"/>
                <a:gd name="connsiteY6" fmla="*/ 1412816 h 1412816"/>
                <a:gd name="connsiteX7" fmla="*/ 0 w 1457191"/>
                <a:gd name="connsiteY7" fmla="*/ 1177342 h 1412816"/>
                <a:gd name="connsiteX8" fmla="*/ 0 w 1457191"/>
                <a:gd name="connsiteY8" fmla="*/ 235474 h 1412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7191" h="1412816">
                  <a:moveTo>
                    <a:pt x="0" y="235474"/>
                  </a:moveTo>
                  <a:cubicBezTo>
                    <a:pt x="0" y="105425"/>
                    <a:pt x="105425" y="0"/>
                    <a:pt x="235474" y="0"/>
                  </a:cubicBezTo>
                  <a:lnTo>
                    <a:pt x="1221717" y="0"/>
                  </a:lnTo>
                  <a:cubicBezTo>
                    <a:pt x="1351766" y="0"/>
                    <a:pt x="1457191" y="105425"/>
                    <a:pt x="1457191" y="235474"/>
                  </a:cubicBezTo>
                  <a:lnTo>
                    <a:pt x="1457191" y="1177342"/>
                  </a:lnTo>
                  <a:cubicBezTo>
                    <a:pt x="1457191" y="1307391"/>
                    <a:pt x="1351766" y="1412816"/>
                    <a:pt x="1221717" y="1412816"/>
                  </a:cubicBezTo>
                  <a:lnTo>
                    <a:pt x="235474" y="1412816"/>
                  </a:lnTo>
                  <a:cubicBezTo>
                    <a:pt x="105425" y="1412816"/>
                    <a:pt x="0" y="1307391"/>
                    <a:pt x="0" y="1177342"/>
                  </a:cubicBezTo>
                  <a:lnTo>
                    <a:pt x="0" y="235474"/>
                  </a:lnTo>
                  <a:close/>
                </a:path>
              </a:pathLst>
            </a:custGeom>
          </p:spPr>
          <p:style>
            <a:lnRef idx="1">
              <a:schemeClr val="accent5"/>
            </a:lnRef>
            <a:fillRef idx="2">
              <a:schemeClr val="accent5"/>
            </a:fillRef>
            <a:effectRef idx="1">
              <a:schemeClr val="accent5"/>
            </a:effectRef>
            <a:fontRef idx="minor">
              <a:schemeClr val="dk1"/>
            </a:fontRef>
          </p:style>
          <p:txBody>
            <a:bodyPr spcFirstLastPara="0" vert="horz" wrap="square" lIns="129928" tIns="129928" rIns="129928" bIns="129928" numCol="1" spcCol="1270" anchor="ctr" anchorCtr="0">
              <a:noAutofit/>
            </a:bodyPr>
            <a:lstStyle/>
            <a:p>
              <a:pPr lvl="0" algn="ctr" defTabSz="711200">
                <a:lnSpc>
                  <a:spcPct val="90000"/>
                </a:lnSpc>
                <a:spcBef>
                  <a:spcPct val="0"/>
                </a:spcBef>
                <a:spcAft>
                  <a:spcPct val="35000"/>
                </a:spcAft>
              </a:pPr>
              <a:r>
                <a:rPr lang="es-ES" sz="2600" dirty="0">
                  <a:solidFill>
                    <a:schemeClr val="tx1"/>
                  </a:solidFill>
                </a:rPr>
                <a:t>¿Las cifras del presupuesto y las narrativas coinciden con las actividades del plan de trabajo?
</a:t>
              </a:r>
              <a:endParaRPr lang="en-US" sz="2600" kern="1200" dirty="0">
                <a:solidFill>
                  <a:schemeClr val="tx1"/>
                </a:solidFill>
              </a:endParaRPr>
            </a:p>
          </p:txBody>
        </p:sp>
        <p:sp>
          <p:nvSpPr>
            <p:cNvPr id="8" name="Freeform: Shape 7">
              <a:extLst>
                <a:ext uri="{FF2B5EF4-FFF2-40B4-BE49-F238E27FC236}">
                  <a16:creationId xmlns:a16="http://schemas.microsoft.com/office/drawing/2014/main" id="{7DCA3A08-C748-1486-E0E4-A8260CC464C8}"/>
                </a:ext>
              </a:extLst>
            </p:cNvPr>
            <p:cNvSpPr/>
            <p:nvPr/>
          </p:nvSpPr>
          <p:spPr>
            <a:xfrm>
              <a:off x="2994023" y="4142562"/>
              <a:ext cx="1457191" cy="1423520"/>
            </a:xfrm>
            <a:custGeom>
              <a:avLst/>
              <a:gdLst>
                <a:gd name="connsiteX0" fmla="*/ 0 w 1457191"/>
                <a:gd name="connsiteY0" fmla="*/ 237258 h 1423520"/>
                <a:gd name="connsiteX1" fmla="*/ 237258 w 1457191"/>
                <a:gd name="connsiteY1" fmla="*/ 0 h 1423520"/>
                <a:gd name="connsiteX2" fmla="*/ 1219933 w 1457191"/>
                <a:gd name="connsiteY2" fmla="*/ 0 h 1423520"/>
                <a:gd name="connsiteX3" fmla="*/ 1457191 w 1457191"/>
                <a:gd name="connsiteY3" fmla="*/ 237258 h 1423520"/>
                <a:gd name="connsiteX4" fmla="*/ 1457191 w 1457191"/>
                <a:gd name="connsiteY4" fmla="*/ 1186262 h 1423520"/>
                <a:gd name="connsiteX5" fmla="*/ 1219933 w 1457191"/>
                <a:gd name="connsiteY5" fmla="*/ 1423520 h 1423520"/>
                <a:gd name="connsiteX6" fmla="*/ 237258 w 1457191"/>
                <a:gd name="connsiteY6" fmla="*/ 1423520 h 1423520"/>
                <a:gd name="connsiteX7" fmla="*/ 0 w 1457191"/>
                <a:gd name="connsiteY7" fmla="*/ 1186262 h 1423520"/>
                <a:gd name="connsiteX8" fmla="*/ 0 w 1457191"/>
                <a:gd name="connsiteY8" fmla="*/ 237258 h 1423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7191" h="1423520">
                  <a:moveTo>
                    <a:pt x="0" y="237258"/>
                  </a:moveTo>
                  <a:cubicBezTo>
                    <a:pt x="0" y="106224"/>
                    <a:pt x="106224" y="0"/>
                    <a:pt x="237258" y="0"/>
                  </a:cubicBezTo>
                  <a:lnTo>
                    <a:pt x="1219933" y="0"/>
                  </a:lnTo>
                  <a:cubicBezTo>
                    <a:pt x="1350967" y="0"/>
                    <a:pt x="1457191" y="106224"/>
                    <a:pt x="1457191" y="237258"/>
                  </a:cubicBezTo>
                  <a:lnTo>
                    <a:pt x="1457191" y="1186262"/>
                  </a:lnTo>
                  <a:cubicBezTo>
                    <a:pt x="1457191" y="1317296"/>
                    <a:pt x="1350967" y="1423520"/>
                    <a:pt x="1219933" y="1423520"/>
                  </a:cubicBezTo>
                  <a:lnTo>
                    <a:pt x="237258" y="1423520"/>
                  </a:lnTo>
                  <a:cubicBezTo>
                    <a:pt x="106224" y="1423520"/>
                    <a:pt x="0" y="1317296"/>
                    <a:pt x="0" y="1186262"/>
                  </a:cubicBezTo>
                  <a:lnTo>
                    <a:pt x="0" y="237258"/>
                  </a:lnTo>
                  <a:close/>
                </a:path>
              </a:pathLst>
            </a:custGeom>
          </p:spPr>
          <p:style>
            <a:lnRef idx="1">
              <a:schemeClr val="accent5"/>
            </a:lnRef>
            <a:fillRef idx="2">
              <a:schemeClr val="accent5"/>
            </a:fillRef>
            <a:effectRef idx="1">
              <a:schemeClr val="accent5"/>
            </a:effectRef>
            <a:fontRef idx="minor">
              <a:schemeClr val="dk1"/>
            </a:fontRef>
          </p:style>
          <p:txBody>
            <a:bodyPr spcFirstLastPara="0" vert="horz" wrap="square" lIns="130451" tIns="130451" rIns="130451" bIns="130451" numCol="1" spcCol="1270" anchor="ctr" anchorCtr="0">
              <a:noAutofit/>
            </a:bodyPr>
            <a:lstStyle/>
            <a:p>
              <a:pPr algn="ctr" defTabSz="711200">
                <a:lnSpc>
                  <a:spcPct val="90000"/>
                </a:lnSpc>
                <a:spcBef>
                  <a:spcPct val="0"/>
                </a:spcBef>
                <a:spcAft>
                  <a:spcPct val="35000"/>
                </a:spcAft>
              </a:pPr>
              <a:r>
                <a:rPr lang="es-ES" sz="2600" dirty="0">
                  <a:solidFill>
                    <a:schemeClr val="tx1"/>
                  </a:solidFill>
                </a:rPr>
                <a:t>¿La narrativa tiene detalles sobre cómo se relacionan los costos con las actividades?
</a:t>
              </a:r>
              <a:endParaRPr lang="en-US" sz="2600" kern="1200" dirty="0">
                <a:solidFill>
                  <a:schemeClr val="tx1"/>
                </a:solidFill>
                <a:cs typeface="Calibri"/>
              </a:endParaRPr>
            </a:p>
          </p:txBody>
        </p:sp>
      </p:grpSp>
      <p:pic>
        <p:nvPicPr>
          <p:cNvPr id="5" name="Content Placeholder 4" descr="A picture containing clipart&#10;&#10;Description automatically generated">
            <a:extLst>
              <a:ext uri="{FF2B5EF4-FFF2-40B4-BE49-F238E27FC236}">
                <a16:creationId xmlns:a16="http://schemas.microsoft.com/office/drawing/2014/main" id="{F41E2641-D97C-4DF2-BD2C-4ADC8078ADDD}"/>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8341452" y="2585544"/>
            <a:ext cx="3462062" cy="3746581"/>
          </a:xfrm>
          <a:prstGeom prst="rect">
            <a:avLst/>
          </a:prstGeom>
        </p:spPr>
      </p:pic>
      <p:sp>
        <p:nvSpPr>
          <p:cNvPr id="10" name="Rectangle 9">
            <a:extLst>
              <a:ext uri="{FF2B5EF4-FFF2-40B4-BE49-F238E27FC236}">
                <a16:creationId xmlns:a16="http://schemas.microsoft.com/office/drawing/2014/main" id="{1B0B2528-5768-79CA-97EC-192A56B014C7}"/>
              </a:ext>
            </a:extLst>
          </p:cNvPr>
          <p:cNvSpPr/>
          <p:nvPr/>
        </p:nvSpPr>
        <p:spPr>
          <a:xfrm>
            <a:off x="85731" y="1067357"/>
            <a:ext cx="4328136" cy="1200329"/>
          </a:xfrm>
          <a:prstGeom prst="rect">
            <a:avLst/>
          </a:prstGeom>
          <a:noFill/>
        </p:spPr>
        <p:txBody>
          <a:bodyPr wrap="square" lIns="91440" tIns="45720" rIns="91440" bIns="45720">
            <a:spAutoFit/>
          </a:bodyPr>
          <a:lstStyle/>
          <a:p>
            <a:pPr algn="ctr"/>
            <a:r>
              <a:rPr lang="en-US" sz="3600" dirty="0" err="1">
                <a:ln w="0"/>
                <a:effectLst>
                  <a:outerShdw blurRad="38100" dist="19050" dir="2700000" algn="tl" rotWithShape="0">
                    <a:schemeClr val="dk1">
                      <a:alpha val="40000"/>
                    </a:schemeClr>
                  </a:outerShdw>
                </a:effectLst>
              </a:rPr>
              <a:t>Preguntas</a:t>
            </a:r>
            <a:r>
              <a:rPr lang="en-US" sz="3600" dirty="0">
                <a:ln w="0"/>
                <a:effectLst>
                  <a:outerShdw blurRad="38100" dist="19050" dir="2700000" algn="tl" rotWithShape="0">
                    <a:schemeClr val="dk1">
                      <a:alpha val="40000"/>
                    </a:schemeClr>
                  </a:outerShdw>
                </a:effectLst>
              </a:rPr>
              <a:t> clave
</a:t>
            </a:r>
            <a:endParaRPr lang="en-US" sz="36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0763475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53B6F5-7D9B-39A1-7595-718C2ED0EA90}"/>
              </a:ext>
            </a:extLst>
          </p:cNvPr>
          <p:cNvSpPr>
            <a:spLocks noGrp="1"/>
          </p:cNvSpPr>
          <p:nvPr>
            <p:ph idx="1"/>
          </p:nvPr>
        </p:nvSpPr>
        <p:spPr>
          <a:xfrm>
            <a:off x="838200" y="873125"/>
            <a:ext cx="10542814" cy="5303838"/>
          </a:xfrm>
        </p:spPr>
        <p:txBody>
          <a:bodyPr vert="horz" lIns="91440" tIns="45720" rIns="91440" bIns="45720" rtlCol="0" anchor="t">
            <a:normAutofit lnSpcReduction="10000"/>
          </a:bodyPr>
          <a:lstStyle/>
          <a:p>
            <a:endParaRPr lang="en-US" sz="2900" dirty="0">
              <a:cs typeface="Calibri"/>
            </a:endParaRPr>
          </a:p>
          <a:p>
            <a:pPr marL="0" indent="0">
              <a:buNone/>
            </a:pPr>
            <a:r>
              <a:rPr lang="es-ES" sz="2900" b="1" dirty="0">
                <a:cs typeface="Calibri"/>
              </a:rPr>
              <a:t>Debe haber un cálculo o justificación sobre los montos presupuestarios   </a:t>
            </a:r>
            <a:r>
              <a:rPr lang="es-ES" sz="2900" dirty="0">
                <a:cs typeface="Calibri"/>
              </a:rPr>
              <a:t>
</a:t>
            </a:r>
            <a:r>
              <a:rPr lang="en-US" sz="2400" dirty="0" err="1">
                <a:cs typeface="Calibri"/>
              </a:rPr>
              <a:t>Ejemplos</a:t>
            </a:r>
            <a:r>
              <a:rPr lang="en-US" sz="2400" dirty="0">
                <a:cs typeface="Calibri"/>
              </a:rPr>
              <a:t>:  </a:t>
            </a:r>
          </a:p>
          <a:p>
            <a:pPr lvl="1"/>
            <a:r>
              <a:rPr lang="es-ES" dirty="0">
                <a:cs typeface="Calibri"/>
              </a:rPr>
              <a:t>Si hay una partida para alimentos, el plan de trabajo debe incluir el detalle y el propósito del gasto, incluido el número de eventos que se llevarán a cabo
</a:t>
            </a:r>
            <a:r>
              <a:rPr lang="en-US" dirty="0" err="1">
                <a:cs typeface="Calibri"/>
              </a:rPr>
              <a:t>Narrativa</a:t>
            </a:r>
            <a:r>
              <a:rPr lang="en-US" dirty="0">
                <a:cs typeface="Calibri"/>
              </a:rPr>
              <a:t>: </a:t>
            </a:r>
            <a:r>
              <a:rPr lang="en-US" dirty="0" err="1">
                <a:cs typeface="Calibri"/>
              </a:rPr>
              <a:t>Comidas</a:t>
            </a:r>
            <a:r>
              <a:rPr lang="en-US" dirty="0">
                <a:cs typeface="Calibri"/>
              </a:rPr>
              <a:t> $50 para x personas X 4 </a:t>
            </a:r>
            <a:r>
              <a:rPr lang="en-US" dirty="0" err="1">
                <a:cs typeface="Calibri"/>
              </a:rPr>
              <a:t>grupos</a:t>
            </a:r>
            <a:r>
              <a:rPr lang="en-US" dirty="0">
                <a:cs typeface="Calibri"/>
              </a:rPr>
              <a:t> </a:t>
            </a:r>
            <a:r>
              <a:rPr lang="en-US" dirty="0" err="1">
                <a:cs typeface="Calibri"/>
              </a:rPr>
              <a:t>focales</a:t>
            </a:r>
            <a:r>
              <a:rPr lang="en-US" dirty="0">
                <a:cs typeface="Calibri"/>
              </a:rPr>
              <a:t> = $200 </a:t>
            </a:r>
          </a:p>
          <a:p>
            <a:pPr lvl="1"/>
            <a:endParaRPr lang="en-US" dirty="0">
              <a:cs typeface="Calibri"/>
            </a:endParaRPr>
          </a:p>
          <a:p>
            <a:pPr lvl="1"/>
            <a:r>
              <a:rPr lang="es-ES" dirty="0">
                <a:cs typeface="Calibri"/>
              </a:rPr>
              <a:t>¡Lo mismo para los gastos de viaje! ¿Cuál es el propósito?</a:t>
            </a:r>
          </a:p>
          <a:p>
            <a:pPr lvl="1"/>
            <a:endParaRPr lang="en-US" dirty="0">
              <a:cs typeface="Calibri"/>
            </a:endParaRPr>
          </a:p>
          <a:p>
            <a:pPr lvl="1"/>
            <a:r>
              <a:rPr lang="en-US" dirty="0">
                <a:cs typeface="Calibri"/>
              </a:rPr>
              <a:t>¡Los </a:t>
            </a:r>
            <a:r>
              <a:rPr lang="en-US" dirty="0" err="1">
                <a:cs typeface="Calibri"/>
              </a:rPr>
              <a:t>detalles</a:t>
            </a:r>
            <a:r>
              <a:rPr lang="en-US" dirty="0">
                <a:cs typeface="Calibri"/>
              </a:rPr>
              <a:t> son </a:t>
            </a:r>
            <a:r>
              <a:rPr lang="en-US" dirty="0" err="1">
                <a:cs typeface="Calibri"/>
              </a:rPr>
              <a:t>importantes</a:t>
            </a:r>
            <a:r>
              <a:rPr lang="en-US" dirty="0">
                <a:cs typeface="Calibri"/>
              </a:rPr>
              <a:t>!</a:t>
            </a:r>
          </a:p>
          <a:p>
            <a:pPr lvl="1"/>
            <a:endParaRPr lang="en-US" dirty="0">
              <a:cs typeface="Calibri"/>
            </a:endParaRPr>
          </a:p>
          <a:p>
            <a:pPr marL="457200" lvl="1" indent="0">
              <a:buNone/>
            </a:pPr>
            <a:r>
              <a:rPr lang="es-ES" dirty="0">
                <a:highlight>
                  <a:srgbClr val="FFFF00"/>
                </a:highlight>
                <a:cs typeface="Calibri"/>
              </a:rPr>
              <a:t>Asegúrate de que esté vinculado al plan de trabajo</a:t>
            </a:r>
            <a:endParaRPr lang="en-US" dirty="0">
              <a:highlight>
                <a:srgbClr val="FFFF00"/>
              </a:highlight>
              <a:cs typeface="Calibri"/>
            </a:endParaRPr>
          </a:p>
          <a:p>
            <a:endParaRPr lang="en-US" dirty="0">
              <a:cs typeface="Calibri"/>
            </a:endParaRPr>
          </a:p>
        </p:txBody>
      </p:sp>
    </p:spTree>
    <p:extLst>
      <p:ext uri="{BB962C8B-B14F-4D97-AF65-F5344CB8AC3E}">
        <p14:creationId xmlns:p14="http://schemas.microsoft.com/office/powerpoint/2010/main" val="9070544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4A17B-6F20-48C4-A9C7-503E959AD5DF}"/>
              </a:ext>
            </a:extLst>
          </p:cNvPr>
          <p:cNvSpPr>
            <a:spLocks noGrp="1"/>
          </p:cNvSpPr>
          <p:nvPr>
            <p:ph type="title"/>
          </p:nvPr>
        </p:nvSpPr>
        <p:spPr/>
        <p:txBody>
          <a:bodyPr/>
          <a:lstStyle/>
          <a:p>
            <a:r>
              <a:rPr lang="en-US" dirty="0" err="1"/>
              <a:t>Sueldos</a:t>
            </a:r>
            <a:r>
              <a:rPr lang="en-US" dirty="0"/>
              <a:t>
</a:t>
            </a:r>
          </a:p>
        </p:txBody>
      </p:sp>
      <p:sp>
        <p:nvSpPr>
          <p:cNvPr id="3" name="Content Placeholder 2">
            <a:extLst>
              <a:ext uri="{FF2B5EF4-FFF2-40B4-BE49-F238E27FC236}">
                <a16:creationId xmlns:a16="http://schemas.microsoft.com/office/drawing/2014/main" id="{83CAD5ED-7694-47FC-A084-3DEC8CE1F3BE}"/>
              </a:ext>
            </a:extLst>
          </p:cNvPr>
          <p:cNvSpPr>
            <a:spLocks noGrp="1"/>
          </p:cNvSpPr>
          <p:nvPr>
            <p:ph idx="1"/>
          </p:nvPr>
        </p:nvSpPr>
        <p:spPr>
          <a:xfrm>
            <a:off x="683171" y="1566041"/>
            <a:ext cx="10878207" cy="4926834"/>
          </a:xfrm>
        </p:spPr>
        <p:txBody>
          <a:bodyPr>
            <a:normAutofit fontScale="92500"/>
          </a:bodyPr>
          <a:lstStyle/>
          <a:p>
            <a:endParaRPr lang="en-US" sz="2400" dirty="0"/>
          </a:p>
          <a:p>
            <a:r>
              <a:rPr lang="en-US" dirty="0" err="1"/>
              <a:t>Equivalente</a:t>
            </a:r>
            <a:r>
              <a:rPr lang="en-US" dirty="0"/>
              <a:t> a </a:t>
            </a:r>
            <a:r>
              <a:rPr lang="en-US" dirty="0" err="1"/>
              <a:t>tiempo</a:t>
            </a:r>
            <a:r>
              <a:rPr lang="en-US" dirty="0"/>
              <a:t> </a:t>
            </a:r>
            <a:r>
              <a:rPr lang="en-US" dirty="0" err="1"/>
              <a:t>completo</a:t>
            </a:r>
            <a:r>
              <a:rPr lang="en-US" dirty="0"/>
              <a:t> o FTE  </a:t>
            </a:r>
          </a:p>
          <a:p>
            <a:endParaRPr lang="en-US" dirty="0"/>
          </a:p>
          <a:p>
            <a:r>
              <a:rPr lang="es-ES" dirty="0"/>
              <a:t>Títulos de los puestos: ¿Quién apoya tus objetivos?</a:t>
            </a:r>
          </a:p>
          <a:p>
            <a:endParaRPr lang="en-US" dirty="0"/>
          </a:p>
          <a:p>
            <a:r>
              <a:rPr lang="en-US" dirty="0" err="1"/>
              <a:t>Pasantías</a:t>
            </a:r>
            <a:r>
              <a:rPr lang="en-US" dirty="0"/>
              <a:t>/</a:t>
            </a:r>
            <a:r>
              <a:rPr lang="en-US" dirty="0" err="1"/>
              <a:t>Practicas</a:t>
            </a:r>
            <a:r>
              <a:rPr lang="en-US" dirty="0"/>
              <a:t>/</a:t>
            </a:r>
            <a:r>
              <a:rPr lang="en-US" dirty="0" err="1"/>
              <a:t>Becas</a:t>
            </a:r>
            <a:r>
              <a:rPr lang="en-US" dirty="0"/>
              <a:t>: </a:t>
            </a:r>
          </a:p>
          <a:p>
            <a:pPr marL="0" indent="0">
              <a:buNone/>
            </a:pPr>
            <a:r>
              <a:rPr lang="es-ES" dirty="0"/>
              <a:t>      *</a:t>
            </a:r>
            <a:r>
              <a:rPr lang="es-ES" sz="2800" dirty="0"/>
              <a:t>Opciones alternativas: estipendios, tarjetas de regalo y dinero en efectivo
</a:t>
            </a:r>
            <a:r>
              <a:rPr lang="es-ES" dirty="0"/>
              <a:t>      *Preferencia en pagar a los estudiantes al igual que al personal</a:t>
            </a:r>
            <a:endParaRPr lang="en-US" dirty="0"/>
          </a:p>
          <a:p>
            <a:r>
              <a:rPr lang="es-ES" dirty="0"/>
              <a:t>Agradecimiento a voluntarios: x personas @ $XX.00 </a:t>
            </a:r>
          </a:p>
          <a:p>
            <a:pPr marL="0" indent="0">
              <a:buNone/>
            </a:pPr>
            <a:r>
              <a:rPr lang="es-ES" dirty="0"/>
              <a:t>      * Estipendio, tarjetas de regalo, dinero en efectivo </a:t>
            </a:r>
            <a:endParaRPr lang="en-US" sz="2800" dirty="0"/>
          </a:p>
        </p:txBody>
      </p:sp>
    </p:spTree>
    <p:extLst>
      <p:ext uri="{BB962C8B-B14F-4D97-AF65-F5344CB8AC3E}">
        <p14:creationId xmlns:p14="http://schemas.microsoft.com/office/powerpoint/2010/main" val="5774088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69A8C-70FD-4181-8534-B67B224FE852}"/>
              </a:ext>
            </a:extLst>
          </p:cNvPr>
          <p:cNvSpPr>
            <a:spLocks noGrp="1"/>
          </p:cNvSpPr>
          <p:nvPr>
            <p:ph type="title"/>
          </p:nvPr>
        </p:nvSpPr>
        <p:spPr/>
        <p:txBody>
          <a:bodyPr>
            <a:normAutofit/>
          </a:bodyPr>
          <a:lstStyle/>
          <a:p>
            <a:r>
              <a:rPr lang="es-ES"/>
              <a:t>FTE-Tiempo asignado a la subvención Salarios
</a:t>
            </a:r>
            <a:endParaRPr lang="en-US"/>
          </a:p>
        </p:txBody>
      </p:sp>
      <p:sp>
        <p:nvSpPr>
          <p:cNvPr id="3" name="Content Placeholder 2">
            <a:extLst>
              <a:ext uri="{FF2B5EF4-FFF2-40B4-BE49-F238E27FC236}">
                <a16:creationId xmlns:a16="http://schemas.microsoft.com/office/drawing/2014/main" id="{10DF42DD-5DAE-4AB3-A9C7-A69D4DAFAE8C}"/>
              </a:ext>
            </a:extLst>
          </p:cNvPr>
          <p:cNvSpPr>
            <a:spLocks noGrp="1"/>
          </p:cNvSpPr>
          <p:nvPr>
            <p:ph idx="1"/>
          </p:nvPr>
        </p:nvSpPr>
        <p:spPr/>
        <p:txBody>
          <a:bodyPr/>
          <a:lstStyle/>
          <a:p>
            <a:r>
              <a:rPr lang="en-US"/>
              <a:t>FTE (</a:t>
            </a:r>
            <a:r>
              <a:rPr lang="en-US" err="1"/>
              <a:t>equivalente</a:t>
            </a:r>
            <a:r>
              <a:rPr lang="en-US"/>
              <a:t> a </a:t>
            </a:r>
            <a:r>
              <a:rPr lang="en-US" err="1"/>
              <a:t>tiempo</a:t>
            </a:r>
            <a:r>
              <a:rPr lang="en-US"/>
              <a:t> </a:t>
            </a:r>
            <a:r>
              <a:rPr lang="en-US" err="1"/>
              <a:t>completo</a:t>
            </a:r>
            <a:r>
              <a:rPr lang="en-US"/>
              <a:t>)
</a:t>
            </a:r>
          </a:p>
        </p:txBody>
      </p:sp>
      <p:graphicFrame>
        <p:nvGraphicFramePr>
          <p:cNvPr id="4" name="Object 3">
            <a:extLst>
              <a:ext uri="{FF2B5EF4-FFF2-40B4-BE49-F238E27FC236}">
                <a16:creationId xmlns:a16="http://schemas.microsoft.com/office/drawing/2014/main" id="{F6658438-8EDE-48AF-894E-BEF898BC78C2}"/>
              </a:ext>
            </a:extLst>
          </p:cNvPr>
          <p:cNvGraphicFramePr>
            <a:graphicFrameLocks noChangeAspect="1"/>
          </p:cNvGraphicFramePr>
          <p:nvPr/>
        </p:nvGraphicFramePr>
        <p:xfrm>
          <a:off x="1174283" y="2512194"/>
          <a:ext cx="7834964" cy="2675823"/>
        </p:xfrm>
        <a:graphic>
          <a:graphicData uri="http://schemas.openxmlformats.org/presentationml/2006/ole">
            <mc:AlternateContent xmlns:mc="http://schemas.openxmlformats.org/markup-compatibility/2006">
              <mc:Choice xmlns:v="urn:schemas-microsoft-com:vml" Requires="v">
                <p:oleObj name="Worksheet" r:id="rId2" imgW="6372183" imgH="1914555" progId="Excel.Sheet.12">
                  <p:embed/>
                </p:oleObj>
              </mc:Choice>
              <mc:Fallback>
                <p:oleObj name="Worksheet" r:id="rId2" imgW="6372183" imgH="1914555" progId="Excel.Sheet.12">
                  <p:embed/>
                  <p:pic>
                    <p:nvPicPr>
                      <p:cNvPr id="4" name="Object 3">
                        <a:extLst>
                          <a:ext uri="{FF2B5EF4-FFF2-40B4-BE49-F238E27FC236}">
                            <a16:creationId xmlns:a16="http://schemas.microsoft.com/office/drawing/2014/main" id="{F6658438-8EDE-48AF-894E-BEF898BC78C2}"/>
                          </a:ext>
                        </a:extLst>
                      </p:cNvPr>
                      <p:cNvPicPr/>
                      <p:nvPr/>
                    </p:nvPicPr>
                    <p:blipFill>
                      <a:blip r:embed="rId3"/>
                      <a:stretch>
                        <a:fillRect/>
                      </a:stretch>
                    </p:blipFill>
                    <p:spPr>
                      <a:xfrm>
                        <a:off x="1174283" y="2512194"/>
                        <a:ext cx="7834964" cy="2675823"/>
                      </a:xfrm>
                      <a:prstGeom prst="rect">
                        <a:avLst/>
                      </a:prstGeom>
                    </p:spPr>
                  </p:pic>
                </p:oleObj>
              </mc:Fallback>
            </mc:AlternateContent>
          </a:graphicData>
        </a:graphic>
      </p:graphicFrame>
    </p:spTree>
    <p:extLst>
      <p:ext uri="{BB962C8B-B14F-4D97-AF65-F5344CB8AC3E}">
        <p14:creationId xmlns:p14="http://schemas.microsoft.com/office/powerpoint/2010/main" val="3271003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3719D-D6BB-D1AF-9FDB-656B5D9A7DC8}"/>
              </a:ext>
            </a:extLst>
          </p:cNvPr>
          <p:cNvSpPr>
            <a:spLocks noGrp="1"/>
          </p:cNvSpPr>
          <p:nvPr>
            <p:ph type="title"/>
          </p:nvPr>
        </p:nvSpPr>
        <p:spPr>
          <a:xfrm>
            <a:off x="1395437" y="559828"/>
            <a:ext cx="8505823" cy="911886"/>
          </a:xfrm>
        </p:spPr>
        <p:txBody>
          <a:bodyPr>
            <a:normAutofit fontScale="90000"/>
          </a:bodyPr>
          <a:lstStyle/>
          <a:p>
            <a:pPr algn="ctr"/>
            <a:r>
              <a:rPr lang="en-US" b="1" dirty="0">
                <a:solidFill>
                  <a:schemeClr val="accent4">
                    <a:lumMod val="75000"/>
                  </a:schemeClr>
                </a:solidFill>
                <a:latin typeface="Verdana"/>
                <a:ea typeface="Verdana"/>
              </a:rPr>
              <a:t>Durante </a:t>
            </a:r>
            <a:r>
              <a:rPr lang="en-US" b="1" dirty="0" err="1">
                <a:solidFill>
                  <a:schemeClr val="accent4">
                    <a:lumMod val="75000"/>
                  </a:schemeClr>
                </a:solidFill>
                <a:latin typeface="Verdana"/>
                <a:ea typeface="Verdana"/>
              </a:rPr>
              <a:t>nuestro</a:t>
            </a:r>
            <a:r>
              <a:rPr lang="en-US" b="1" dirty="0">
                <a:solidFill>
                  <a:schemeClr val="accent4">
                    <a:lumMod val="75000"/>
                  </a:schemeClr>
                </a:solidFill>
                <a:latin typeface="Verdana"/>
                <a:ea typeface="Verdana"/>
              </a:rPr>
              <a:t> </a:t>
            </a:r>
            <a:r>
              <a:rPr lang="en-US" b="1" dirty="0" err="1">
                <a:solidFill>
                  <a:schemeClr val="accent4">
                    <a:lumMod val="75000"/>
                  </a:schemeClr>
                </a:solidFill>
                <a:latin typeface="Verdana"/>
                <a:ea typeface="Verdana"/>
              </a:rPr>
              <a:t>tiempo</a:t>
            </a:r>
            <a:r>
              <a:rPr lang="en-US" b="1" dirty="0">
                <a:solidFill>
                  <a:schemeClr val="accent4">
                    <a:lumMod val="75000"/>
                  </a:schemeClr>
                </a:solidFill>
                <a:latin typeface="Verdana"/>
                <a:ea typeface="Verdana"/>
              </a:rPr>
              <a:t> </a:t>
            </a:r>
            <a:r>
              <a:rPr lang="en-US" b="1" dirty="0" err="1">
                <a:solidFill>
                  <a:schemeClr val="accent4">
                    <a:lumMod val="75000"/>
                  </a:schemeClr>
                </a:solidFill>
                <a:latin typeface="Verdana"/>
                <a:ea typeface="Verdana"/>
              </a:rPr>
              <a:t>juntos</a:t>
            </a:r>
            <a:r>
              <a:rPr lang="en-US" b="1" dirty="0">
                <a:solidFill>
                  <a:schemeClr val="accent4">
                    <a:lumMod val="75000"/>
                  </a:schemeClr>
                </a:solidFill>
                <a:latin typeface="Verdana"/>
                <a:ea typeface="Verdana"/>
              </a:rPr>
              <a:t>…</a:t>
            </a:r>
          </a:p>
        </p:txBody>
      </p:sp>
      <p:sp>
        <p:nvSpPr>
          <p:cNvPr id="3" name="Content Placeholder 2">
            <a:extLst>
              <a:ext uri="{FF2B5EF4-FFF2-40B4-BE49-F238E27FC236}">
                <a16:creationId xmlns:a16="http://schemas.microsoft.com/office/drawing/2014/main" id="{F1EC86F2-C10A-784B-CED2-DE2E11C22265}"/>
              </a:ext>
            </a:extLst>
          </p:cNvPr>
          <p:cNvSpPr>
            <a:spLocks noGrp="1"/>
          </p:cNvSpPr>
          <p:nvPr>
            <p:ph idx="1"/>
          </p:nvPr>
        </p:nvSpPr>
        <p:spPr>
          <a:xfrm>
            <a:off x="644912" y="2062264"/>
            <a:ext cx="10006875" cy="4518807"/>
          </a:xfrm>
        </p:spPr>
        <p:txBody>
          <a:bodyPr>
            <a:normAutofit/>
          </a:bodyPr>
          <a:lstStyle/>
          <a:p>
            <a:pPr marL="0" lvl="1" indent="0">
              <a:lnSpc>
                <a:spcPct val="110000"/>
              </a:lnSpc>
              <a:spcBef>
                <a:spcPts val="0"/>
              </a:spcBef>
              <a:spcAft>
                <a:spcPts val="1200"/>
              </a:spcAft>
              <a:buNone/>
            </a:pPr>
            <a:r>
              <a:rPr lang="es-ES" dirty="0"/>
              <a:t>Los subtítulos están disponibles 
Interpretación simultánea disponible
Este </a:t>
            </a:r>
            <a:r>
              <a:rPr lang="es-ES" dirty="0" err="1"/>
              <a:t>webinar</a:t>
            </a:r>
            <a:r>
              <a:rPr lang="es-ES" dirty="0"/>
              <a:t> será grabado 
Estamos organizando múltiples capacitaciones virtuales sobre presupuestos durante noviembre y diciembre, ¡puede asistir a todas las que desee! 
	- Cubrirán la misma información
Siéntase libre de dejar sus preguntas en el chat
</a:t>
            </a:r>
            <a:endParaRPr lang="en-US" sz="2400" dirty="0">
              <a:solidFill>
                <a:schemeClr val="tx1"/>
              </a:solidFill>
            </a:endParaRPr>
          </a:p>
        </p:txBody>
      </p:sp>
    </p:spTree>
    <p:extLst>
      <p:ext uri="{BB962C8B-B14F-4D97-AF65-F5344CB8AC3E}">
        <p14:creationId xmlns:p14="http://schemas.microsoft.com/office/powerpoint/2010/main" val="37062632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E0924-EE63-4424-9798-F369B2F1C857}"/>
              </a:ext>
            </a:extLst>
          </p:cNvPr>
          <p:cNvSpPr>
            <a:spLocks noGrp="1"/>
          </p:cNvSpPr>
          <p:nvPr>
            <p:ph type="title"/>
          </p:nvPr>
        </p:nvSpPr>
        <p:spPr/>
        <p:txBody>
          <a:bodyPr/>
          <a:lstStyle/>
          <a:p>
            <a:r>
              <a:rPr lang="en-US" dirty="0" err="1"/>
              <a:t>Ejemplo</a:t>
            </a:r>
            <a:r>
              <a:rPr lang="en-US" dirty="0"/>
              <a:t> de </a:t>
            </a:r>
            <a:r>
              <a:rPr lang="en-US" dirty="0" err="1"/>
              <a:t>estipendios</a:t>
            </a:r>
            <a:r>
              <a:rPr lang="en-US" dirty="0"/>
              <a:t> para </a:t>
            </a:r>
            <a:r>
              <a:rPr lang="en-US" dirty="0" err="1"/>
              <a:t>voluntarios</a:t>
            </a:r>
            <a:r>
              <a:rPr lang="en-US" dirty="0"/>
              <a:t>
</a:t>
            </a:r>
          </a:p>
        </p:txBody>
      </p:sp>
      <p:pic>
        <p:nvPicPr>
          <p:cNvPr id="1026" name="Picture 2" descr="image">
            <a:extLst>
              <a:ext uri="{FF2B5EF4-FFF2-40B4-BE49-F238E27FC236}">
                <a16:creationId xmlns:a16="http://schemas.microsoft.com/office/drawing/2014/main" id="{9EA9044B-8673-CF22-24DA-3F64F8872DD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52752" y="1825625"/>
            <a:ext cx="10286496"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77224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BA7D6-3327-4BA0-B672-4B0B4822DC25}"/>
              </a:ext>
            </a:extLst>
          </p:cNvPr>
          <p:cNvSpPr>
            <a:spLocks noGrp="1"/>
          </p:cNvSpPr>
          <p:nvPr>
            <p:ph type="title"/>
          </p:nvPr>
        </p:nvSpPr>
        <p:spPr/>
        <p:txBody>
          <a:bodyPr>
            <a:normAutofit/>
          </a:bodyPr>
          <a:lstStyle/>
          <a:p>
            <a:r>
              <a:rPr lang="en-US" dirty="0" err="1"/>
              <a:t>Beneficios</a:t>
            </a:r>
            <a:r>
              <a:rPr lang="en-US" dirty="0"/>
              <a:t> </a:t>
            </a:r>
            <a:r>
              <a:rPr lang="en-US" dirty="0" err="1"/>
              <a:t>complementarios</a:t>
            </a:r>
            <a:r>
              <a:rPr lang="en-US" dirty="0"/>
              <a:t>
</a:t>
            </a:r>
          </a:p>
        </p:txBody>
      </p:sp>
      <p:graphicFrame>
        <p:nvGraphicFramePr>
          <p:cNvPr id="4" name="Content Placeholder 3">
            <a:extLst>
              <a:ext uri="{FF2B5EF4-FFF2-40B4-BE49-F238E27FC236}">
                <a16:creationId xmlns:a16="http://schemas.microsoft.com/office/drawing/2014/main" id="{854123C5-6288-4565-9DF5-2950B14B8CBE}"/>
              </a:ext>
            </a:extLst>
          </p:cNvPr>
          <p:cNvGraphicFramePr>
            <a:graphicFrameLocks noGrp="1"/>
          </p:cNvGraphicFramePr>
          <p:nvPr>
            <p:ph sz="half" idx="2"/>
            <p:extLst>
              <p:ext uri="{D42A27DB-BD31-4B8C-83A1-F6EECF244321}">
                <p14:modId xmlns:p14="http://schemas.microsoft.com/office/powerpoint/2010/main" val="4231938113"/>
              </p:ext>
            </p:extLst>
          </p:nvPr>
        </p:nvGraphicFramePr>
        <p:xfrm>
          <a:off x="717755" y="1690688"/>
          <a:ext cx="5132674" cy="4998509"/>
        </p:xfrm>
        <a:graphic>
          <a:graphicData uri="http://schemas.openxmlformats.org/drawingml/2006/table">
            <a:tbl>
              <a:tblPr/>
              <a:tblGrid>
                <a:gridCol w="4758538">
                  <a:extLst>
                    <a:ext uri="{9D8B030D-6E8A-4147-A177-3AD203B41FA5}">
                      <a16:colId xmlns:a16="http://schemas.microsoft.com/office/drawing/2014/main" val="2033170507"/>
                    </a:ext>
                  </a:extLst>
                </a:gridCol>
                <a:gridCol w="374136">
                  <a:extLst>
                    <a:ext uri="{9D8B030D-6E8A-4147-A177-3AD203B41FA5}">
                      <a16:colId xmlns:a16="http://schemas.microsoft.com/office/drawing/2014/main" val="156643007"/>
                    </a:ext>
                  </a:extLst>
                </a:gridCol>
              </a:tblGrid>
              <a:tr h="498623">
                <a:tc>
                  <a:txBody>
                    <a:bodyPr/>
                    <a:lstStyle/>
                    <a:p>
                      <a:pPr algn="ctr" fontAlgn="b">
                        <a:spcBef>
                          <a:spcPts val="0"/>
                        </a:spcBef>
                        <a:spcAft>
                          <a:spcPts val="0"/>
                        </a:spcAft>
                      </a:pPr>
                      <a:r>
                        <a:rPr lang="en-US" sz="2600" b="1" i="0" u="none" strike="noStrike" dirty="0">
                          <a:solidFill>
                            <a:srgbClr val="000000"/>
                          </a:solidFill>
                          <a:effectLst/>
                          <a:latin typeface="Calibri" panose="020F0502020204030204" pitchFamily="34" charset="0"/>
                        </a:rPr>
                        <a:t>¿</a:t>
                      </a:r>
                      <a:r>
                        <a:rPr lang="en-US" sz="2600" b="1" i="0" u="none" strike="noStrike" dirty="0" err="1">
                          <a:solidFill>
                            <a:srgbClr val="000000"/>
                          </a:solidFill>
                          <a:effectLst/>
                          <a:latin typeface="Calibri" panose="020F0502020204030204" pitchFamily="34" charset="0"/>
                        </a:rPr>
                        <a:t>Qué</a:t>
                      </a:r>
                      <a:r>
                        <a:rPr lang="en-US" sz="2600" b="1" i="0" u="none" strike="noStrike" dirty="0">
                          <a:solidFill>
                            <a:srgbClr val="000000"/>
                          </a:solidFill>
                          <a:effectLst/>
                          <a:latin typeface="Calibri" panose="020F0502020204030204" pitchFamily="34" charset="0"/>
                        </a:rPr>
                        <a:t> </a:t>
                      </a:r>
                      <a:r>
                        <a:rPr lang="en-US" sz="2600" b="1" i="0" u="none" strike="noStrike" dirty="0" err="1">
                          <a:solidFill>
                            <a:srgbClr val="000000"/>
                          </a:solidFill>
                          <a:effectLst/>
                          <a:latin typeface="Calibri" panose="020F0502020204030204" pitchFamily="34" charset="0"/>
                        </a:rPr>
                        <a:t>incluye</a:t>
                      </a:r>
                      <a:r>
                        <a:rPr lang="en-US" sz="2600" b="1" i="0" u="none" strike="noStrike" dirty="0">
                          <a:solidFill>
                            <a:srgbClr val="000000"/>
                          </a:solidFill>
                          <a:effectLst/>
                          <a:latin typeface="Calibri" panose="020F0502020204030204" pitchFamily="34" charset="0"/>
                        </a:rPr>
                        <a:t>?
</a:t>
                      </a:r>
                      <a:endParaRPr lang="en-US" sz="4200" b="0" i="0" u="none" strike="noStrike" dirty="0">
                        <a:effectLst/>
                        <a:latin typeface="Arial" panose="020B0604020202020204" pitchFamily="34" charset="0"/>
                      </a:endParaRPr>
                    </a:p>
                  </a:txBody>
                  <a:tcPr marL="22220" marR="22220" marT="222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rowSpan="7">
                  <a:txBody>
                    <a:bodyPr/>
                    <a:lstStyle/>
                    <a:p>
                      <a:pPr algn="l" fontAlgn="b">
                        <a:spcBef>
                          <a:spcPts val="0"/>
                        </a:spcBef>
                        <a:spcAft>
                          <a:spcPts val="0"/>
                        </a:spcAft>
                      </a:pPr>
                      <a:endParaRPr lang="en-US" sz="4200" b="0" i="0" u="none" strike="noStrike">
                        <a:effectLst/>
                        <a:latin typeface="Arial" panose="020B0604020202020204" pitchFamily="34" charset="0"/>
                      </a:endParaRPr>
                    </a:p>
                  </a:txBody>
                  <a:tcPr marL="22220" marR="22220" marT="222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23191130"/>
                  </a:ext>
                </a:extLst>
              </a:tr>
              <a:tr h="889700">
                <a:tc>
                  <a:txBody>
                    <a:bodyPr/>
                    <a:lstStyle/>
                    <a:p>
                      <a:pPr algn="l" fontAlgn="b">
                        <a:spcBef>
                          <a:spcPts val="0"/>
                        </a:spcBef>
                        <a:spcAft>
                          <a:spcPts val="0"/>
                        </a:spcAft>
                      </a:pPr>
                      <a:r>
                        <a:rPr lang="en-US" sz="2600" b="0" i="0" u="none" strike="noStrike" dirty="0">
                          <a:solidFill>
                            <a:srgbClr val="000000"/>
                          </a:solidFill>
                          <a:effectLst/>
                          <a:latin typeface="Calibri" panose="020F0502020204030204" pitchFamily="34" charset="0"/>
                        </a:rPr>
                        <a:t>Tasa </a:t>
                      </a:r>
                      <a:r>
                        <a:rPr lang="en-US" sz="2600" b="0" i="0" u="none" strike="noStrike" dirty="0" err="1">
                          <a:solidFill>
                            <a:srgbClr val="000000"/>
                          </a:solidFill>
                          <a:effectLst/>
                          <a:latin typeface="Calibri" panose="020F0502020204030204" pitchFamily="34" charset="0"/>
                        </a:rPr>
                        <a:t>impositiva</a:t>
                      </a:r>
                      <a:r>
                        <a:rPr lang="en-US" sz="2600" b="0" i="0" u="none" strike="noStrike" dirty="0">
                          <a:solidFill>
                            <a:srgbClr val="000000"/>
                          </a:solidFill>
                          <a:effectLst/>
                          <a:latin typeface="Calibri" panose="020F0502020204030204" pitchFamily="34" charset="0"/>
                        </a:rPr>
                        <a:t> del Seguro Social + Medicare = 
Tasa </a:t>
                      </a:r>
                      <a:r>
                        <a:rPr lang="en-US" sz="2600" b="0" i="0" u="none" strike="noStrike" dirty="0" err="1">
                          <a:solidFill>
                            <a:srgbClr val="000000"/>
                          </a:solidFill>
                          <a:effectLst/>
                          <a:latin typeface="Calibri" panose="020F0502020204030204" pitchFamily="34" charset="0"/>
                        </a:rPr>
                        <a:t>impositiva</a:t>
                      </a:r>
                      <a:r>
                        <a:rPr lang="en-US" sz="2600" b="0" i="0" u="none" strike="noStrike" dirty="0">
                          <a:solidFill>
                            <a:srgbClr val="000000"/>
                          </a:solidFill>
                          <a:effectLst/>
                          <a:latin typeface="Calibri" panose="020F0502020204030204" pitchFamily="34" charset="0"/>
                        </a:rPr>
                        <a:t> FICA (7.65%)</a:t>
                      </a:r>
                      <a:endParaRPr lang="en-US" sz="4200" b="0" i="0" u="none" strike="noStrike" dirty="0">
                        <a:effectLst/>
                        <a:latin typeface="Arial" panose="020B0604020202020204" pitchFamily="34" charset="0"/>
                      </a:endParaRPr>
                    </a:p>
                  </a:txBody>
                  <a:tcPr marL="22220" marR="22220" marT="222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pPr algn="l" fontAlgn="b">
                        <a:spcBef>
                          <a:spcPts val="0"/>
                        </a:spcBef>
                        <a:spcAft>
                          <a:spcPts val="0"/>
                        </a:spcAft>
                      </a:pPr>
                      <a:r>
                        <a:rPr lang="en-US" sz="2600" b="0" i="0" u="none" strike="noStrike">
                          <a:solidFill>
                            <a:srgbClr val="000000"/>
                          </a:solidFill>
                          <a:effectLst/>
                          <a:latin typeface="Calibri" panose="020F0502020204030204" pitchFamily="34" charset="0"/>
                        </a:rPr>
                        <a:t> </a:t>
                      </a:r>
                      <a:endParaRPr lang="en-US" sz="4200" b="0" i="0" u="none" strike="noStrike">
                        <a:effectLst/>
                        <a:latin typeface="Arial" panose="020B0604020202020204" pitchFamily="34" charset="0"/>
                      </a:endParaRPr>
                    </a:p>
                  </a:txBody>
                  <a:tcPr marL="22220" marR="22220" marT="222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42087970"/>
                  </a:ext>
                </a:extLst>
              </a:tr>
              <a:tr h="498623">
                <a:tc>
                  <a:txBody>
                    <a:bodyPr/>
                    <a:lstStyle/>
                    <a:p>
                      <a:pPr algn="l" fontAlgn="b">
                        <a:spcBef>
                          <a:spcPts val="0"/>
                        </a:spcBef>
                        <a:spcAft>
                          <a:spcPts val="0"/>
                        </a:spcAft>
                      </a:pPr>
                      <a:r>
                        <a:rPr lang="es-ES" sz="2600" b="0" i="0" u="none" strike="noStrike" dirty="0">
                          <a:solidFill>
                            <a:srgbClr val="000000"/>
                          </a:solidFill>
                          <a:effectLst/>
                          <a:latin typeface="Calibri" panose="020F0502020204030204" pitchFamily="34" charset="0"/>
                        </a:rPr>
                        <a:t>Desempleo y Compensación de Trabajadores </a:t>
                      </a:r>
                      <a:endParaRPr lang="en-US" sz="4200" b="0" i="0" u="none" strike="noStrike" dirty="0">
                        <a:effectLst/>
                        <a:latin typeface="Arial" panose="020B0604020202020204" pitchFamily="34" charset="0"/>
                      </a:endParaRPr>
                    </a:p>
                  </a:txBody>
                  <a:tcPr marL="22220" marR="22220" marT="222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pPr algn="l" fontAlgn="b">
                        <a:spcBef>
                          <a:spcPts val="0"/>
                        </a:spcBef>
                        <a:spcAft>
                          <a:spcPts val="0"/>
                        </a:spcAft>
                      </a:pPr>
                      <a:r>
                        <a:rPr lang="en-US" sz="2600" b="0" i="0" u="none" strike="noStrike">
                          <a:solidFill>
                            <a:srgbClr val="000000"/>
                          </a:solidFill>
                          <a:effectLst/>
                          <a:latin typeface="Calibri" panose="020F0502020204030204" pitchFamily="34" charset="0"/>
                        </a:rPr>
                        <a:t> </a:t>
                      </a:r>
                      <a:endParaRPr lang="en-US" sz="4200" b="0" i="0" u="none" strike="noStrike">
                        <a:effectLst/>
                        <a:latin typeface="Arial" panose="020B0604020202020204" pitchFamily="34" charset="0"/>
                      </a:endParaRPr>
                    </a:p>
                  </a:txBody>
                  <a:tcPr marL="22220" marR="22220" marT="222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44115507"/>
                  </a:ext>
                </a:extLst>
              </a:tr>
              <a:tr h="498623">
                <a:tc>
                  <a:txBody>
                    <a:bodyPr/>
                    <a:lstStyle/>
                    <a:p>
                      <a:pPr algn="l" fontAlgn="b">
                        <a:spcBef>
                          <a:spcPts val="0"/>
                        </a:spcBef>
                        <a:spcAft>
                          <a:spcPts val="0"/>
                        </a:spcAft>
                      </a:pPr>
                      <a:r>
                        <a:rPr lang="en-US" sz="2600" b="0" i="0" u="none" strike="noStrike" dirty="0" err="1">
                          <a:solidFill>
                            <a:srgbClr val="000000"/>
                          </a:solidFill>
                          <a:effectLst/>
                          <a:latin typeface="Calibri" panose="020F0502020204030204" pitchFamily="34" charset="0"/>
                        </a:rPr>
                        <a:t>Médico</a:t>
                      </a:r>
                      <a:r>
                        <a:rPr lang="en-US" sz="2600" b="0" i="0" u="none" strike="noStrike" dirty="0">
                          <a:solidFill>
                            <a:srgbClr val="000000"/>
                          </a:solidFill>
                          <a:effectLst/>
                          <a:latin typeface="Calibri" panose="020F0502020204030204" pitchFamily="34" charset="0"/>
                        </a:rPr>
                        <a:t>/Dental </a:t>
                      </a:r>
                      <a:endParaRPr lang="en-US" sz="4200" b="0" i="0" u="none" strike="noStrike" dirty="0">
                        <a:effectLst/>
                        <a:latin typeface="Arial" panose="020B0604020202020204" pitchFamily="34" charset="0"/>
                      </a:endParaRPr>
                    </a:p>
                  </a:txBody>
                  <a:tcPr marL="22220" marR="22220" marT="222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pPr algn="l" fontAlgn="b">
                        <a:spcBef>
                          <a:spcPts val="0"/>
                        </a:spcBef>
                        <a:spcAft>
                          <a:spcPts val="0"/>
                        </a:spcAft>
                      </a:pPr>
                      <a:r>
                        <a:rPr lang="en-US" sz="2600" b="0" i="0" u="none" strike="noStrike">
                          <a:solidFill>
                            <a:srgbClr val="000000"/>
                          </a:solidFill>
                          <a:effectLst/>
                          <a:latin typeface="Calibri" panose="020F0502020204030204" pitchFamily="34" charset="0"/>
                        </a:rPr>
                        <a:t> </a:t>
                      </a:r>
                      <a:endParaRPr lang="en-US" sz="4200" b="0" i="0" u="none" strike="noStrike">
                        <a:effectLst/>
                        <a:latin typeface="Arial" panose="020B0604020202020204" pitchFamily="34" charset="0"/>
                      </a:endParaRPr>
                    </a:p>
                  </a:txBody>
                  <a:tcPr marL="22220" marR="22220" marT="222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85877991"/>
                  </a:ext>
                </a:extLst>
              </a:tr>
              <a:tr h="498623">
                <a:tc>
                  <a:txBody>
                    <a:bodyPr/>
                    <a:lstStyle/>
                    <a:p>
                      <a:pPr algn="l" fontAlgn="b">
                        <a:spcBef>
                          <a:spcPts val="0"/>
                        </a:spcBef>
                        <a:spcAft>
                          <a:spcPts val="0"/>
                        </a:spcAft>
                      </a:pPr>
                      <a:r>
                        <a:rPr lang="en-US" sz="2600" b="0" i="0" u="none" strike="noStrike" dirty="0" err="1">
                          <a:solidFill>
                            <a:srgbClr val="000000"/>
                          </a:solidFill>
                          <a:effectLst/>
                          <a:latin typeface="Calibri" panose="020F0502020204030204" pitchFamily="34" charset="0"/>
                        </a:rPr>
                        <a:t>Jubilación</a:t>
                      </a:r>
                      <a:endParaRPr lang="en-US" sz="4200" b="0" i="0" u="none" strike="noStrike" dirty="0">
                        <a:effectLst/>
                        <a:latin typeface="Arial" panose="020B0604020202020204" pitchFamily="34" charset="0"/>
                      </a:endParaRPr>
                    </a:p>
                  </a:txBody>
                  <a:tcPr marL="22220" marR="22220" marT="222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pPr algn="l" fontAlgn="b">
                        <a:spcBef>
                          <a:spcPts val="0"/>
                        </a:spcBef>
                        <a:spcAft>
                          <a:spcPts val="0"/>
                        </a:spcAft>
                      </a:pPr>
                      <a:r>
                        <a:rPr lang="en-US" sz="2600" b="0" i="0" u="none" strike="noStrike">
                          <a:solidFill>
                            <a:srgbClr val="000000"/>
                          </a:solidFill>
                          <a:effectLst/>
                          <a:latin typeface="Calibri" panose="020F0502020204030204" pitchFamily="34" charset="0"/>
                        </a:rPr>
                        <a:t> </a:t>
                      </a:r>
                      <a:endParaRPr lang="en-US" sz="4200" b="0" i="0" u="none" strike="noStrike">
                        <a:effectLst/>
                        <a:latin typeface="Arial" panose="020B0604020202020204" pitchFamily="34" charset="0"/>
                      </a:endParaRPr>
                    </a:p>
                  </a:txBody>
                  <a:tcPr marL="22220" marR="22220" marT="222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32937126"/>
                  </a:ext>
                </a:extLst>
              </a:tr>
              <a:tr h="498623">
                <a:tc>
                  <a:txBody>
                    <a:bodyPr/>
                    <a:lstStyle/>
                    <a:p>
                      <a:pPr algn="l" fontAlgn="b">
                        <a:spcBef>
                          <a:spcPts val="0"/>
                        </a:spcBef>
                        <a:spcAft>
                          <a:spcPts val="0"/>
                        </a:spcAft>
                      </a:pPr>
                      <a:r>
                        <a:rPr lang="en-US" sz="2600" b="0" i="0" u="none" strike="noStrike" dirty="0" err="1">
                          <a:solidFill>
                            <a:srgbClr val="000000"/>
                          </a:solidFill>
                          <a:effectLst/>
                          <a:latin typeface="Calibri" panose="020F0502020204030204" pitchFamily="34" charset="0"/>
                        </a:rPr>
                        <a:t>Discapacidad</a:t>
                      </a:r>
                      <a:endParaRPr lang="en-US" sz="4200" b="0" i="0" u="none" strike="noStrike" dirty="0">
                        <a:effectLst/>
                        <a:latin typeface="Arial" panose="020B0604020202020204" pitchFamily="34" charset="0"/>
                      </a:endParaRPr>
                    </a:p>
                  </a:txBody>
                  <a:tcPr marL="22220" marR="22220" marT="222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pPr algn="l" fontAlgn="b">
                        <a:spcBef>
                          <a:spcPts val="0"/>
                        </a:spcBef>
                        <a:spcAft>
                          <a:spcPts val="0"/>
                        </a:spcAft>
                      </a:pPr>
                      <a:r>
                        <a:rPr lang="en-US" sz="2600" b="0" i="0" u="none" strike="noStrike">
                          <a:solidFill>
                            <a:srgbClr val="000000"/>
                          </a:solidFill>
                          <a:effectLst/>
                          <a:latin typeface="Calibri" panose="020F0502020204030204" pitchFamily="34" charset="0"/>
                        </a:rPr>
                        <a:t> </a:t>
                      </a:r>
                      <a:endParaRPr lang="en-US" sz="4200" b="0" i="0" u="none" strike="noStrike">
                        <a:effectLst/>
                        <a:latin typeface="Arial" panose="020B0604020202020204" pitchFamily="34" charset="0"/>
                      </a:endParaRPr>
                    </a:p>
                  </a:txBody>
                  <a:tcPr marL="22220" marR="22220" marT="222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50038795"/>
                  </a:ext>
                </a:extLst>
              </a:tr>
              <a:tr h="498623">
                <a:tc>
                  <a:txBody>
                    <a:bodyPr/>
                    <a:lstStyle/>
                    <a:p>
                      <a:pPr algn="l" fontAlgn="b">
                        <a:spcBef>
                          <a:spcPts val="0"/>
                        </a:spcBef>
                        <a:spcAft>
                          <a:spcPts val="0"/>
                        </a:spcAft>
                      </a:pPr>
                      <a:r>
                        <a:rPr lang="en-US" sz="4200" b="0" i="0" u="none" strike="noStrike" dirty="0" err="1">
                          <a:effectLst/>
                          <a:latin typeface="Arial" panose="020B0604020202020204" pitchFamily="34" charset="0"/>
                        </a:rPr>
                        <a:t>Beneficios</a:t>
                      </a:r>
                      <a:r>
                        <a:rPr lang="en-US" sz="4200" b="0" i="0" u="none" strike="noStrike" dirty="0">
                          <a:effectLst/>
                          <a:latin typeface="Arial" panose="020B0604020202020204" pitchFamily="34" charset="0"/>
                        </a:rPr>
                        <a:t> </a:t>
                      </a:r>
                      <a:r>
                        <a:rPr lang="en-US" sz="4200" b="0" i="0" u="none" strike="noStrike" dirty="0" err="1">
                          <a:effectLst/>
                          <a:latin typeface="Arial" panose="020B0604020202020204" pitchFamily="34" charset="0"/>
                        </a:rPr>
                        <a:t>totales</a:t>
                      </a:r>
                      <a:r>
                        <a:rPr lang="en-US" sz="4200" b="0" i="0" u="none" strike="noStrike" dirty="0">
                          <a:effectLst/>
                          <a:latin typeface="Arial" panose="020B0604020202020204" pitchFamily="34" charset="0"/>
                        </a:rPr>
                        <a:t> =</a:t>
                      </a:r>
                    </a:p>
                  </a:txBody>
                  <a:tcPr marL="22220" marR="22220" marT="222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pPr algn="l" fontAlgn="b">
                        <a:spcBef>
                          <a:spcPts val="0"/>
                        </a:spcBef>
                        <a:spcAft>
                          <a:spcPts val="0"/>
                        </a:spcAft>
                      </a:pPr>
                      <a:r>
                        <a:rPr lang="en-US" sz="2600" b="0" i="0" u="none" strike="noStrike">
                          <a:solidFill>
                            <a:srgbClr val="000000"/>
                          </a:solidFill>
                          <a:effectLst/>
                          <a:latin typeface="Calibri" panose="020F0502020204030204" pitchFamily="34" charset="0"/>
                        </a:rPr>
                        <a:t> </a:t>
                      </a:r>
                      <a:endParaRPr lang="en-US" sz="4200" b="0" i="0" u="none" strike="noStrike">
                        <a:effectLst/>
                        <a:latin typeface="Arial" panose="020B0604020202020204" pitchFamily="34" charset="0"/>
                      </a:endParaRPr>
                    </a:p>
                  </a:txBody>
                  <a:tcPr marL="22220" marR="22220" marT="222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82057194"/>
                  </a:ext>
                </a:extLst>
              </a:tr>
            </a:tbl>
          </a:graphicData>
        </a:graphic>
      </p:graphicFrame>
      <p:sp>
        <p:nvSpPr>
          <p:cNvPr id="6" name="Content Placeholder 5">
            <a:extLst>
              <a:ext uri="{FF2B5EF4-FFF2-40B4-BE49-F238E27FC236}">
                <a16:creationId xmlns:a16="http://schemas.microsoft.com/office/drawing/2014/main" id="{59391CB3-5B8A-5161-E7EF-2E4F1C96DE1B}"/>
              </a:ext>
            </a:extLst>
          </p:cNvPr>
          <p:cNvSpPr>
            <a:spLocks noGrp="1"/>
          </p:cNvSpPr>
          <p:nvPr>
            <p:ph sz="quarter" idx="4"/>
          </p:nvPr>
        </p:nvSpPr>
        <p:spPr/>
        <p:txBody>
          <a:bodyPr/>
          <a:lstStyle/>
          <a:p>
            <a:pPr marL="0" indent="0">
              <a:buNone/>
            </a:pPr>
            <a:r>
              <a:rPr lang="es-ES" dirty="0"/>
              <a:t>La media nacional ronda el 30%
</a:t>
            </a:r>
            <a:endParaRPr lang="en-US" dirty="0"/>
          </a:p>
        </p:txBody>
      </p:sp>
    </p:spTree>
    <p:extLst>
      <p:ext uri="{BB962C8B-B14F-4D97-AF65-F5344CB8AC3E}">
        <p14:creationId xmlns:p14="http://schemas.microsoft.com/office/powerpoint/2010/main" val="32409982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08EE8-0552-43A3-A3FA-099055A94264}"/>
              </a:ext>
            </a:extLst>
          </p:cNvPr>
          <p:cNvSpPr>
            <a:spLocks noGrp="1"/>
          </p:cNvSpPr>
          <p:nvPr>
            <p:ph type="title"/>
          </p:nvPr>
        </p:nvSpPr>
        <p:spPr>
          <a:xfrm>
            <a:off x="677334" y="609599"/>
            <a:ext cx="8596668" cy="1681213"/>
          </a:xfrm>
        </p:spPr>
        <p:txBody>
          <a:bodyPr>
            <a:normAutofit fontScale="90000"/>
          </a:bodyPr>
          <a:lstStyle/>
          <a:p>
            <a:r>
              <a:rPr lang="en-US" err="1"/>
              <a:t>Cálculo</a:t>
            </a:r>
            <a:r>
              <a:rPr lang="en-US"/>
              <a:t> de </a:t>
            </a:r>
            <a:r>
              <a:rPr lang="en-US" err="1"/>
              <a:t>beneficios</a:t>
            </a:r>
            <a:r>
              <a:rPr lang="en-US"/>
              <a:t> </a:t>
            </a:r>
            <a:r>
              <a:rPr lang="en-US" err="1"/>
              <a:t>complementarios</a:t>
            </a:r>
            <a:br>
              <a:rPr lang="en-US"/>
            </a:br>
            <a:r>
              <a:rPr lang="en-US"/>
              <a:t> </a:t>
            </a:r>
          </a:p>
        </p:txBody>
      </p:sp>
      <p:graphicFrame>
        <p:nvGraphicFramePr>
          <p:cNvPr id="9" name="Content Placeholder 8">
            <a:extLst>
              <a:ext uri="{FF2B5EF4-FFF2-40B4-BE49-F238E27FC236}">
                <a16:creationId xmlns:a16="http://schemas.microsoft.com/office/drawing/2014/main" id="{08CEEFE6-C9BE-487D-9F7A-FD75E8FDE76D}"/>
              </a:ext>
            </a:extLst>
          </p:cNvPr>
          <p:cNvGraphicFramePr>
            <a:graphicFrameLocks noGrp="1"/>
          </p:cNvGraphicFramePr>
          <p:nvPr>
            <p:ph idx="1"/>
            <p:extLst>
              <p:ext uri="{D42A27DB-BD31-4B8C-83A1-F6EECF244321}">
                <p14:modId xmlns:p14="http://schemas.microsoft.com/office/powerpoint/2010/main" val="1960883287"/>
              </p:ext>
            </p:extLst>
          </p:nvPr>
        </p:nvGraphicFramePr>
        <p:xfrm>
          <a:off x="1832768" y="1867302"/>
          <a:ext cx="6743340" cy="2868328"/>
        </p:xfrm>
        <a:graphic>
          <a:graphicData uri="http://schemas.openxmlformats.org/drawingml/2006/table">
            <a:tbl>
              <a:tblPr/>
              <a:tblGrid>
                <a:gridCol w="966738">
                  <a:extLst>
                    <a:ext uri="{9D8B030D-6E8A-4147-A177-3AD203B41FA5}">
                      <a16:colId xmlns:a16="http://schemas.microsoft.com/office/drawing/2014/main" val="2794588141"/>
                    </a:ext>
                  </a:extLst>
                </a:gridCol>
                <a:gridCol w="2233030">
                  <a:extLst>
                    <a:ext uri="{9D8B030D-6E8A-4147-A177-3AD203B41FA5}">
                      <a16:colId xmlns:a16="http://schemas.microsoft.com/office/drawing/2014/main" val="517792563"/>
                    </a:ext>
                  </a:extLst>
                </a:gridCol>
                <a:gridCol w="1239059">
                  <a:extLst>
                    <a:ext uri="{9D8B030D-6E8A-4147-A177-3AD203B41FA5}">
                      <a16:colId xmlns:a16="http://schemas.microsoft.com/office/drawing/2014/main" val="1536161011"/>
                    </a:ext>
                  </a:extLst>
                </a:gridCol>
                <a:gridCol w="888446">
                  <a:extLst>
                    <a:ext uri="{9D8B030D-6E8A-4147-A177-3AD203B41FA5}">
                      <a16:colId xmlns:a16="http://schemas.microsoft.com/office/drawing/2014/main" val="3082365005"/>
                    </a:ext>
                  </a:extLst>
                </a:gridCol>
                <a:gridCol w="1416067">
                  <a:extLst>
                    <a:ext uri="{9D8B030D-6E8A-4147-A177-3AD203B41FA5}">
                      <a16:colId xmlns:a16="http://schemas.microsoft.com/office/drawing/2014/main" val="3992290301"/>
                    </a:ext>
                  </a:extLst>
                </a:gridCol>
              </a:tblGrid>
              <a:tr h="1434164">
                <a:tc>
                  <a:txBody>
                    <a:bodyPr/>
                    <a:lstStyle/>
                    <a:p>
                      <a:pPr algn="ctr" fontAlgn="b"/>
                      <a:r>
                        <a:rPr lang="en-US" sz="1600" b="1" i="0" u="none" strike="noStrike" err="1">
                          <a:solidFill>
                            <a:srgbClr val="000000"/>
                          </a:solidFill>
                          <a:effectLst/>
                          <a:latin typeface="Calibri" panose="020F0502020204030204" pitchFamily="34" charset="0"/>
                        </a:rPr>
                        <a:t>Posicion</a:t>
                      </a:r>
                      <a:r>
                        <a:rPr lang="en-US" sz="16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b"/>
                      <a:r>
                        <a:rPr lang="en-US" sz="1600" b="1" i="0" u="none" strike="noStrike" err="1">
                          <a:solidFill>
                            <a:srgbClr val="000000"/>
                          </a:solidFill>
                          <a:effectLst/>
                          <a:latin typeface="Calibri" panose="020F0502020204030204" pitchFamily="34" charset="0"/>
                        </a:rPr>
                        <a:t>Salario</a:t>
                      </a:r>
                      <a:r>
                        <a:rPr lang="en-US" sz="1600" b="1" i="0" u="none" strike="noStrike">
                          <a:solidFill>
                            <a:srgbClr val="000000"/>
                          </a:solidFill>
                          <a:effectLst/>
                          <a:latin typeface="Calibri" panose="020F0502020204030204" pitchFamily="34" charset="0"/>
                        </a:rPr>
                        <a:t> total (</a:t>
                      </a:r>
                      <a:r>
                        <a:rPr lang="en-US" sz="1600" b="1" i="0" u="none" strike="noStrike" err="1">
                          <a:solidFill>
                            <a:srgbClr val="000000"/>
                          </a:solidFill>
                          <a:effectLst/>
                          <a:latin typeface="Calibri" panose="020F0502020204030204" pitchFamily="34" charset="0"/>
                        </a:rPr>
                        <a:t>autopopulado</a:t>
                      </a:r>
                      <a:r>
                        <a:rPr lang="en-US" sz="1600" b="1" i="0" u="none" strike="noStrike">
                          <a:solidFill>
                            <a:srgbClr val="000000"/>
                          </a:solidFill>
                          <a:effectLst/>
                          <a:latin typeface="Calibri" panose="020F0502020204030204" pitchFamily="34" charset="0"/>
                        </a:rPr>
                        <a:t> de las </a:t>
                      </a:r>
                      <a:r>
                        <a:rPr lang="en-US" sz="1600" b="1" i="0" u="none" strike="noStrike" err="1">
                          <a:solidFill>
                            <a:srgbClr val="000000"/>
                          </a:solidFill>
                          <a:effectLst/>
                          <a:latin typeface="Calibri" panose="020F0502020204030204" pitchFamily="34" charset="0"/>
                        </a:rPr>
                        <a:t>lineas</a:t>
                      </a:r>
                      <a:r>
                        <a:rPr lang="en-US" sz="1600" b="1" i="0" u="none" strike="noStrike">
                          <a:solidFill>
                            <a:srgbClr val="000000"/>
                          </a:solidFill>
                          <a:effectLst/>
                          <a:latin typeface="Calibri" panose="020F0502020204030204" pitchFamily="34" charset="0"/>
                        </a:rPr>
                        <a:t> l10-l13 </a:t>
                      </a:r>
                      <a:r>
                        <a:rPr lang="en-US" sz="1600" b="1" i="0" u="none" strike="noStrike" err="1">
                          <a:solidFill>
                            <a:srgbClr val="000000"/>
                          </a:solidFill>
                          <a:effectLst/>
                          <a:latin typeface="Calibri" panose="020F0502020204030204" pitchFamily="34" charset="0"/>
                        </a:rPr>
                        <a:t>arriba</a:t>
                      </a:r>
                      <a:r>
                        <a:rPr lang="en-US" sz="1600" b="1" i="0" u="none" strike="noStrike">
                          <a:solidFill>
                            <a:srgbClr val="000000"/>
                          </a:solidFill>
                          <a:effectLst/>
                          <a:latin typeface="Calibri" panose="020F0502020204030204" pitchFamily="34" charset="0"/>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b"/>
                      <a:r>
                        <a:rPr lang="en-US" sz="1600" b="1" i="0" u="none" strike="noStrike">
                          <a:solidFill>
                            <a:srgbClr val="000000"/>
                          </a:solidFill>
                          <a:effectLst/>
                          <a:latin typeface="Calibri" panose="020F0502020204030204" pitchFamily="34" charset="0"/>
                        </a:rPr>
                        <a:t>Base </a:t>
                      </a:r>
                      <a:r>
                        <a:rPr lang="en-US" sz="1600" b="1" i="0" u="none" strike="noStrike" err="1">
                          <a:solidFill>
                            <a:srgbClr val="000000"/>
                          </a:solidFill>
                          <a:effectLst/>
                          <a:latin typeface="Calibri" panose="020F0502020204030204" pitchFamily="34" charset="0"/>
                        </a:rPr>
                        <a:t>si</a:t>
                      </a:r>
                      <a:r>
                        <a:rPr lang="en-US" sz="1600" b="1" i="0" u="none" strike="noStrike">
                          <a:solidFill>
                            <a:srgbClr val="000000"/>
                          </a:solidFill>
                          <a:effectLst/>
                          <a:latin typeface="Calibri" panose="020F0502020204030204" pitchFamily="34" charset="0"/>
                        </a:rPr>
                        <a:t> </a:t>
                      </a:r>
                      <a:r>
                        <a:rPr lang="en-US" sz="1600" b="1" i="0" u="none" strike="noStrike" err="1">
                          <a:solidFill>
                            <a:srgbClr val="000000"/>
                          </a:solidFill>
                          <a:effectLst/>
                          <a:latin typeface="Calibri" panose="020F0502020204030204" pitchFamily="34" charset="0"/>
                        </a:rPr>
                        <a:t>corresponde</a:t>
                      </a:r>
                      <a:r>
                        <a:rPr lang="en-US" sz="16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b"/>
                      <a:r>
                        <a:rPr lang="en-US" sz="1600" b="1" i="0" u="none" strike="noStrike">
                          <a:solidFill>
                            <a:srgbClr val="000000"/>
                          </a:solidFill>
                          <a:effectLst/>
                          <a:latin typeface="Calibri" panose="020F0502020204030204" pitchFamily="34" charset="0"/>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b"/>
                      <a:r>
                        <a:rPr lang="en-US" sz="1600" b="1" i="0" u="none" strike="noStrike">
                          <a:solidFill>
                            <a:srgbClr val="000000"/>
                          </a:solidFill>
                          <a:effectLst/>
                          <a:latin typeface="Calibri" panose="020F0502020204030204" pitchFamily="34" charset="0"/>
                        </a:rPr>
                        <a:t>Total </a:t>
                      </a:r>
                      <a:r>
                        <a:rPr lang="en-US" sz="1600" b="1" i="0" u="none" strike="noStrike" err="1">
                          <a:solidFill>
                            <a:srgbClr val="000000"/>
                          </a:solidFill>
                          <a:effectLst/>
                          <a:latin typeface="Calibri" panose="020F0502020204030204" pitchFamily="34" charset="0"/>
                        </a:rPr>
                        <a:t>Beneficios</a:t>
                      </a:r>
                      <a:endParaRPr lang="en-US" sz="1600" b="1"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extLst>
                  <a:ext uri="{0D108BD9-81ED-4DB2-BD59-A6C34878D82A}">
                    <a16:rowId xmlns:a16="http://schemas.microsoft.com/office/drawing/2014/main" val="1518249771"/>
                  </a:ext>
                </a:extLst>
              </a:tr>
              <a:tr h="358541">
                <a:tc>
                  <a:txBody>
                    <a:bodyPr/>
                    <a:lstStyle/>
                    <a:p>
                      <a:pPr algn="r" fontAlgn="b"/>
                      <a:r>
                        <a:rPr lang="en-US" sz="16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rgbClr val="000000"/>
                          </a:solidFill>
                          <a:effectLst/>
                          <a:latin typeface="Calibri" panose="020F0502020204030204" pitchFamily="34" charset="0"/>
                        </a:rPr>
                        <a:t>$24,099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6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rgbClr val="000000"/>
                          </a:solidFill>
                          <a:effectLst/>
                          <a:latin typeface="Calibri" panose="020F0502020204030204" pitchFamily="34" charset="0"/>
                        </a:rPr>
                        <a:t>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panose="020F0502020204030204" pitchFamily="34" charset="0"/>
                        </a:rPr>
                        <a:t> $            4,820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624134443"/>
                  </a:ext>
                </a:extLst>
              </a:tr>
              <a:tr h="358541">
                <a:tc>
                  <a:txBody>
                    <a:bodyPr/>
                    <a:lstStyle/>
                    <a:p>
                      <a:pPr algn="r" fontAlgn="b"/>
                      <a:r>
                        <a:rPr lang="en-US" sz="16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rgbClr val="000000"/>
                          </a:solidFill>
                          <a:effectLst/>
                          <a:latin typeface="Calibri" panose="020F0502020204030204" pitchFamily="34" charset="0"/>
                        </a:rPr>
                        <a:t>$24,480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6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rgbClr val="000000"/>
                          </a:solidFill>
                          <a:effectLst/>
                          <a:latin typeface="Calibri" panose="020F0502020204030204" pitchFamily="34" charset="0"/>
                        </a:rPr>
                        <a:t>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panose="020F0502020204030204" pitchFamily="34" charset="0"/>
                        </a:rPr>
                        <a:t> $            4,896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443816222"/>
                  </a:ext>
                </a:extLst>
              </a:tr>
              <a:tr h="358541">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6838078"/>
                  </a:ext>
                </a:extLst>
              </a:tr>
              <a:tr h="358541">
                <a:tc gridSpan="2">
                  <a:txBody>
                    <a:bodyPr/>
                    <a:lstStyle/>
                    <a:p>
                      <a:pPr algn="l" fontAlgn="b"/>
                      <a:r>
                        <a:rPr lang="en-US" sz="1600" b="1" i="0" u="none" strike="noStrike">
                          <a:solidFill>
                            <a:srgbClr val="000000"/>
                          </a:solidFill>
                          <a:effectLst/>
                          <a:latin typeface="Calibri" panose="020F0502020204030204" pitchFamily="34" charset="0"/>
                        </a:rPr>
                        <a:t>TOTAL </a:t>
                      </a:r>
                      <a:r>
                        <a:rPr lang="en-US" sz="1600" b="1" i="0" u="none" strike="noStrike" err="1">
                          <a:solidFill>
                            <a:srgbClr val="000000"/>
                          </a:solidFill>
                          <a:effectLst/>
                          <a:latin typeface="Calibri" panose="020F0502020204030204" pitchFamily="34" charset="0"/>
                        </a:rPr>
                        <a:t>Beneficios</a:t>
                      </a:r>
                      <a:endParaRPr lang="en-US" sz="1600" b="1"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b"/>
                      <a:r>
                        <a:rPr lang="en-US" sz="1600" b="0" i="0" u="none" strike="noStrike">
                          <a:solidFill>
                            <a:srgbClr val="000000"/>
                          </a:solidFill>
                          <a:effectLst/>
                          <a:latin typeface="Calibri" panose="020F0502020204030204" pitchFamily="34" charset="0"/>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panose="020F0502020204030204" pitchFamily="34" charset="0"/>
                        </a:rPr>
                        <a:t> $            9,716 </a:t>
                      </a: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174974159"/>
                  </a:ext>
                </a:extLst>
              </a:tr>
            </a:tbl>
          </a:graphicData>
        </a:graphic>
      </p:graphicFrame>
    </p:spTree>
    <p:extLst>
      <p:ext uri="{BB962C8B-B14F-4D97-AF65-F5344CB8AC3E}">
        <p14:creationId xmlns:p14="http://schemas.microsoft.com/office/powerpoint/2010/main" val="8597433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62A79-656F-FCBF-D38B-6CE166C4BEE4}"/>
              </a:ext>
            </a:extLst>
          </p:cNvPr>
          <p:cNvSpPr>
            <a:spLocks noGrp="1"/>
          </p:cNvSpPr>
          <p:nvPr>
            <p:ph type="title"/>
          </p:nvPr>
        </p:nvSpPr>
        <p:spPr/>
        <p:txBody>
          <a:bodyPr/>
          <a:lstStyle/>
          <a:p>
            <a:r>
              <a:rPr lang="en-US" dirty="0" err="1">
                <a:cs typeface="Calibri Light"/>
              </a:rPr>
              <a:t>Equipo</a:t>
            </a:r>
            <a:r>
              <a:rPr lang="en-US" dirty="0">
                <a:cs typeface="Calibri Light"/>
              </a:rPr>
              <a:t> </a:t>
            </a:r>
            <a:br>
              <a:rPr lang="en-US" dirty="0">
                <a:latin typeface="Calibri Light"/>
                <a:cs typeface="Calibri Light"/>
              </a:rPr>
            </a:br>
            <a:endParaRPr lang="en-US" sz="2000" b="1" i="1" dirty="0">
              <a:latin typeface="Calibri"/>
              <a:cs typeface="Calibri"/>
            </a:endParaRPr>
          </a:p>
        </p:txBody>
      </p:sp>
      <p:sp>
        <p:nvSpPr>
          <p:cNvPr id="3" name="Content Placeholder 2">
            <a:extLst>
              <a:ext uri="{FF2B5EF4-FFF2-40B4-BE49-F238E27FC236}">
                <a16:creationId xmlns:a16="http://schemas.microsoft.com/office/drawing/2014/main" id="{EB54F5A3-5A67-6083-34DA-FD9C62200AE3}"/>
              </a:ext>
            </a:extLst>
          </p:cNvPr>
          <p:cNvSpPr>
            <a:spLocks noGrp="1"/>
          </p:cNvSpPr>
          <p:nvPr>
            <p:ph idx="1"/>
          </p:nvPr>
        </p:nvSpPr>
        <p:spPr/>
        <p:txBody>
          <a:bodyPr vert="horz" lIns="91440" tIns="45720" rIns="91440" bIns="45720" rtlCol="0" anchor="t">
            <a:normAutofit lnSpcReduction="10000"/>
          </a:bodyPr>
          <a:lstStyle/>
          <a:p>
            <a:r>
              <a:rPr lang="es-ES" dirty="0">
                <a:cs typeface="Calibri"/>
              </a:rPr>
              <a:t>Describa cómo se relaciona el equipo con las actividades del programa </a:t>
            </a:r>
          </a:p>
          <a:p>
            <a:endParaRPr lang="en-US" dirty="0">
              <a:cs typeface="Calibri"/>
            </a:endParaRPr>
          </a:p>
          <a:p>
            <a:r>
              <a:rPr lang="en-US" dirty="0" err="1">
                <a:cs typeface="Calibri"/>
              </a:rPr>
              <a:t>Ejemplos</a:t>
            </a:r>
            <a:r>
              <a:rPr lang="en-US" dirty="0">
                <a:cs typeface="Calibri"/>
              </a:rPr>
              <a:t>: </a:t>
            </a:r>
          </a:p>
          <a:p>
            <a:endParaRPr lang="en-US" dirty="0">
              <a:cs typeface="Calibri"/>
            </a:endParaRPr>
          </a:p>
          <a:p>
            <a:pPr marL="0" indent="0" algn="just">
              <a:buNone/>
            </a:pPr>
            <a:r>
              <a:rPr lang="es-ES" dirty="0">
                <a:cs typeface="Calibri"/>
              </a:rPr>
              <a:t>        2 impresoras: $ cada una para apoyar a los nuevos trabajadores de        divulgación</a:t>
            </a:r>
          </a:p>
          <a:p>
            <a:pPr marL="0" indent="0" algn="just">
              <a:buNone/>
            </a:pPr>
            <a:endParaRPr lang="en-US" sz="2800" dirty="0">
              <a:cs typeface="Calibri"/>
            </a:endParaRPr>
          </a:p>
          <a:p>
            <a:pPr lvl="1"/>
            <a:r>
              <a:rPr lang="es-ES" sz="2800" dirty="0">
                <a:cs typeface="Calibri"/>
              </a:rPr>
              <a:t>4 computadoras portátiles: $ cada una para los nuevos trabajadores de extensión que se contraten </a:t>
            </a:r>
            <a:endParaRPr lang="en-US" sz="2800" dirty="0">
              <a:cs typeface="Calibri"/>
            </a:endParaRPr>
          </a:p>
        </p:txBody>
      </p:sp>
    </p:spTree>
    <p:extLst>
      <p:ext uri="{BB962C8B-B14F-4D97-AF65-F5344CB8AC3E}">
        <p14:creationId xmlns:p14="http://schemas.microsoft.com/office/powerpoint/2010/main" val="19896043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339EF-A295-4CC1-84EB-BBA8DFED1371}"/>
              </a:ext>
            </a:extLst>
          </p:cNvPr>
          <p:cNvSpPr>
            <a:spLocks noGrp="1"/>
          </p:cNvSpPr>
          <p:nvPr>
            <p:ph type="title"/>
          </p:nvPr>
        </p:nvSpPr>
        <p:spPr/>
        <p:txBody>
          <a:bodyPr>
            <a:normAutofit/>
          </a:bodyPr>
          <a:lstStyle/>
          <a:p>
            <a:r>
              <a:rPr lang="en-US" b="1" dirty="0"/>
              <a:t>Material de </a:t>
            </a:r>
            <a:r>
              <a:rPr lang="en-US" b="1" dirty="0" err="1"/>
              <a:t>oficina</a:t>
            </a:r>
            <a:r>
              <a:rPr lang="en-US" b="1" dirty="0"/>
              <a:t> 
</a:t>
            </a:r>
            <a:endParaRPr lang="en-US" sz="2700" dirty="0"/>
          </a:p>
        </p:txBody>
      </p:sp>
      <p:sp>
        <p:nvSpPr>
          <p:cNvPr id="3" name="Text Placeholder 2">
            <a:extLst>
              <a:ext uri="{FF2B5EF4-FFF2-40B4-BE49-F238E27FC236}">
                <a16:creationId xmlns:a16="http://schemas.microsoft.com/office/drawing/2014/main" id="{CFB81626-2ACA-4F0C-B562-91741F522411}"/>
              </a:ext>
            </a:extLst>
          </p:cNvPr>
          <p:cNvSpPr>
            <a:spLocks noGrp="1"/>
          </p:cNvSpPr>
          <p:nvPr>
            <p:ph type="body" idx="1"/>
          </p:nvPr>
        </p:nvSpPr>
        <p:spPr/>
        <p:txBody>
          <a:bodyPr>
            <a:normAutofit lnSpcReduction="10000"/>
          </a:bodyPr>
          <a:lstStyle/>
          <a:p>
            <a:pPr algn="ctr"/>
            <a:r>
              <a:rPr lang="en-US" dirty="0" err="1"/>
              <a:t>Incluír</a:t>
            </a:r>
            <a:r>
              <a:rPr lang="en-US" dirty="0"/>
              <a:t> 
</a:t>
            </a:r>
          </a:p>
        </p:txBody>
      </p:sp>
      <p:sp>
        <p:nvSpPr>
          <p:cNvPr id="4" name="Content Placeholder 3">
            <a:extLst>
              <a:ext uri="{FF2B5EF4-FFF2-40B4-BE49-F238E27FC236}">
                <a16:creationId xmlns:a16="http://schemas.microsoft.com/office/drawing/2014/main" id="{FDFA57BB-1358-4897-AA8F-3E2C20B268B8}"/>
              </a:ext>
            </a:extLst>
          </p:cNvPr>
          <p:cNvSpPr>
            <a:spLocks noGrp="1"/>
          </p:cNvSpPr>
          <p:nvPr>
            <p:ph sz="half" idx="2"/>
          </p:nvPr>
        </p:nvSpPr>
        <p:spPr>
          <a:ln>
            <a:solidFill>
              <a:schemeClr val="accent4">
                <a:lumMod val="75000"/>
              </a:schemeClr>
            </a:solidFill>
          </a:ln>
        </p:spPr>
        <p:txBody>
          <a:bodyPr>
            <a:normAutofit/>
          </a:bodyPr>
          <a:lstStyle/>
          <a:p>
            <a:r>
              <a:rPr lang="en-US" sz="2400" dirty="0" err="1">
                <a:solidFill>
                  <a:prstClr val="black">
                    <a:lumMod val="75000"/>
                    <a:lumOff val="25000"/>
                  </a:prstClr>
                </a:solidFill>
                <a:latin typeface="Verdana"/>
              </a:rPr>
              <a:t>Tinta</a:t>
            </a:r>
            <a:r>
              <a:rPr lang="en-US" sz="2400" dirty="0">
                <a:solidFill>
                  <a:prstClr val="black">
                    <a:lumMod val="75000"/>
                    <a:lumOff val="25000"/>
                  </a:prstClr>
                </a:solidFill>
                <a:latin typeface="Verdana"/>
              </a:rPr>
              <a:t> de </a:t>
            </a:r>
            <a:r>
              <a:rPr lang="en-US" sz="2400" dirty="0" err="1">
                <a:solidFill>
                  <a:prstClr val="black">
                    <a:lumMod val="75000"/>
                    <a:lumOff val="25000"/>
                  </a:prstClr>
                </a:solidFill>
                <a:latin typeface="Verdana"/>
              </a:rPr>
              <a:t>impresora</a:t>
            </a:r>
            <a:r>
              <a:rPr lang="en-US" sz="2400" dirty="0">
                <a:solidFill>
                  <a:prstClr val="black">
                    <a:lumMod val="75000"/>
                    <a:lumOff val="25000"/>
                  </a:prstClr>
                </a:solidFill>
                <a:latin typeface="Verdana"/>
              </a:rPr>
              <a:t>
</a:t>
            </a:r>
            <a:r>
              <a:rPr lang="en-US" sz="2400" dirty="0" err="1">
                <a:solidFill>
                  <a:prstClr val="black">
                    <a:lumMod val="75000"/>
                    <a:lumOff val="25000"/>
                  </a:prstClr>
                </a:solidFill>
                <a:latin typeface="Verdana"/>
              </a:rPr>
              <a:t>Accesorios</a:t>
            </a:r>
            <a:r>
              <a:rPr lang="en-US" sz="2400" dirty="0">
                <a:solidFill>
                  <a:prstClr val="black">
                    <a:lumMod val="75000"/>
                    <a:lumOff val="25000"/>
                  </a:prstClr>
                </a:solidFill>
                <a:latin typeface="Verdana"/>
              </a:rPr>
              <a:t> </a:t>
            </a:r>
            <a:r>
              <a:rPr lang="en-US" sz="2400" dirty="0" err="1">
                <a:solidFill>
                  <a:prstClr val="black">
                    <a:lumMod val="75000"/>
                    <a:lumOff val="25000"/>
                  </a:prstClr>
                </a:solidFill>
                <a:latin typeface="Verdana"/>
              </a:rPr>
              <a:t>informáticos</a:t>
            </a:r>
            <a:r>
              <a:rPr lang="en-US" sz="2400" dirty="0">
                <a:solidFill>
                  <a:prstClr val="black">
                    <a:lumMod val="75000"/>
                    <a:lumOff val="25000"/>
                  </a:prstClr>
                </a:solidFill>
                <a:latin typeface="Verdana"/>
              </a:rPr>
              <a:t>
</a:t>
            </a:r>
            <a:r>
              <a:rPr lang="en-US" sz="2400" dirty="0" err="1">
                <a:solidFill>
                  <a:prstClr val="black">
                    <a:lumMod val="75000"/>
                    <a:lumOff val="25000"/>
                  </a:prstClr>
                </a:solidFill>
                <a:latin typeface="Verdana"/>
              </a:rPr>
              <a:t>Papel</a:t>
            </a:r>
            <a:r>
              <a:rPr lang="en-US" sz="2400" dirty="0">
                <a:solidFill>
                  <a:prstClr val="black">
                    <a:lumMod val="75000"/>
                    <a:lumOff val="25000"/>
                  </a:prstClr>
                </a:solidFill>
                <a:latin typeface="Verdana"/>
              </a:rPr>
              <a:t>, </a:t>
            </a:r>
            <a:r>
              <a:rPr lang="en-US" sz="2400" dirty="0" err="1">
                <a:solidFill>
                  <a:prstClr val="black">
                    <a:lumMod val="75000"/>
                    <a:lumOff val="25000"/>
                  </a:prstClr>
                </a:solidFill>
                <a:latin typeface="Verdana"/>
              </a:rPr>
              <a:t>bolígrafos</a:t>
            </a:r>
            <a:r>
              <a:rPr lang="en-US" sz="2400" dirty="0">
                <a:solidFill>
                  <a:prstClr val="black">
                    <a:lumMod val="75000"/>
                    <a:lumOff val="25000"/>
                  </a:prstClr>
                </a:solidFill>
                <a:latin typeface="Verdana"/>
              </a:rPr>
              <a:t>, </a:t>
            </a:r>
            <a:r>
              <a:rPr lang="en-US" sz="2400" dirty="0" err="1">
                <a:solidFill>
                  <a:prstClr val="black">
                    <a:lumMod val="75000"/>
                    <a:lumOff val="25000"/>
                  </a:prstClr>
                </a:solidFill>
                <a:latin typeface="Verdana"/>
              </a:rPr>
              <a:t>rotuladores</a:t>
            </a:r>
            <a:r>
              <a:rPr lang="en-US" sz="2400" dirty="0">
                <a:solidFill>
                  <a:prstClr val="black">
                    <a:lumMod val="75000"/>
                    <a:lumOff val="25000"/>
                  </a:prstClr>
                </a:solidFill>
                <a:latin typeface="Verdana"/>
              </a:rPr>
              <a:t>
</a:t>
            </a:r>
            <a:r>
              <a:rPr lang="en-US" sz="2400" dirty="0" err="1">
                <a:solidFill>
                  <a:prstClr val="black">
                    <a:lumMod val="75000"/>
                    <a:lumOff val="25000"/>
                  </a:prstClr>
                </a:solidFill>
                <a:latin typeface="Verdana"/>
              </a:rPr>
              <a:t>Carpetas</a:t>
            </a:r>
            <a:r>
              <a:rPr lang="en-US" sz="2400" dirty="0">
                <a:solidFill>
                  <a:prstClr val="black">
                    <a:lumMod val="75000"/>
                    <a:lumOff val="25000"/>
                  </a:prstClr>
                </a:solidFill>
                <a:latin typeface="Verdana"/>
              </a:rPr>
              <a:t>
</a:t>
            </a:r>
            <a:r>
              <a:rPr lang="en-US" sz="2400" dirty="0" err="1">
                <a:solidFill>
                  <a:prstClr val="black">
                    <a:lumMod val="75000"/>
                    <a:lumOff val="25000"/>
                  </a:prstClr>
                </a:solidFill>
                <a:latin typeface="Verdana"/>
              </a:rPr>
              <a:t>Suministros</a:t>
            </a:r>
            <a:r>
              <a:rPr lang="en-US" sz="2400" dirty="0">
                <a:solidFill>
                  <a:prstClr val="black">
                    <a:lumMod val="75000"/>
                    <a:lumOff val="25000"/>
                  </a:prstClr>
                </a:solidFill>
                <a:latin typeface="Verdana"/>
              </a:rPr>
              <a:t> para el </a:t>
            </a:r>
            <a:r>
              <a:rPr lang="en-US" sz="2400" dirty="0" err="1">
                <a:solidFill>
                  <a:prstClr val="black">
                    <a:lumMod val="75000"/>
                    <a:lumOff val="25000"/>
                  </a:prstClr>
                </a:solidFill>
                <a:latin typeface="Verdana"/>
              </a:rPr>
              <a:t>mantenimiento</a:t>
            </a:r>
            <a:r>
              <a:rPr lang="en-US" sz="2400" dirty="0">
                <a:solidFill>
                  <a:prstClr val="black">
                    <a:lumMod val="75000"/>
                    <a:lumOff val="25000"/>
                  </a:prstClr>
                </a:solidFill>
                <a:latin typeface="Verdana"/>
              </a:rPr>
              <a:t> de </a:t>
            </a:r>
            <a:r>
              <a:rPr lang="en-US" sz="2400" dirty="0" err="1">
                <a:solidFill>
                  <a:prstClr val="black">
                    <a:lumMod val="75000"/>
                    <a:lumOff val="25000"/>
                  </a:prstClr>
                </a:solidFill>
                <a:latin typeface="Verdana"/>
              </a:rPr>
              <a:t>registros</a:t>
            </a:r>
            <a:endParaRPr kumimoji="0" lang="en-US" sz="2400" b="0" i="0" u="none" strike="noStrike" kern="1200" cap="none" spc="0" normalizeH="0" baseline="0" noProof="0" dirty="0">
              <a:ln>
                <a:noFill/>
              </a:ln>
              <a:solidFill>
                <a:prstClr val="black">
                  <a:lumMod val="75000"/>
                  <a:lumOff val="25000"/>
                </a:prstClr>
              </a:solidFill>
              <a:effectLst/>
              <a:uLnTx/>
              <a:uFillTx/>
              <a:latin typeface="Verdana"/>
              <a:ea typeface="+mn-ea"/>
              <a:cs typeface="+mn-cs"/>
            </a:endParaRPr>
          </a:p>
        </p:txBody>
      </p:sp>
      <p:sp>
        <p:nvSpPr>
          <p:cNvPr id="5" name="Text Placeholder 4">
            <a:extLst>
              <a:ext uri="{FF2B5EF4-FFF2-40B4-BE49-F238E27FC236}">
                <a16:creationId xmlns:a16="http://schemas.microsoft.com/office/drawing/2014/main" id="{0D7957C6-EBD9-4372-B91F-5BE70B62FA8F}"/>
              </a:ext>
            </a:extLst>
          </p:cNvPr>
          <p:cNvSpPr>
            <a:spLocks noGrp="1"/>
          </p:cNvSpPr>
          <p:nvPr>
            <p:ph type="body" sz="quarter" idx="3"/>
          </p:nvPr>
        </p:nvSpPr>
        <p:spPr/>
        <p:txBody>
          <a:bodyPr>
            <a:normAutofit lnSpcReduction="10000"/>
          </a:bodyPr>
          <a:lstStyle/>
          <a:p>
            <a:pPr algn="ctr"/>
            <a:r>
              <a:rPr lang="en-US" dirty="0"/>
              <a:t>No </a:t>
            </a:r>
            <a:r>
              <a:rPr lang="en-US" dirty="0" err="1"/>
              <a:t>incluyas</a:t>
            </a:r>
            <a:r>
              <a:rPr lang="en-US" dirty="0"/>
              <a:t>
</a:t>
            </a:r>
          </a:p>
        </p:txBody>
      </p:sp>
      <p:sp>
        <p:nvSpPr>
          <p:cNvPr id="6" name="Content Placeholder 5">
            <a:extLst>
              <a:ext uri="{FF2B5EF4-FFF2-40B4-BE49-F238E27FC236}">
                <a16:creationId xmlns:a16="http://schemas.microsoft.com/office/drawing/2014/main" id="{300E4BCE-6425-4B4B-9975-3A7AA834A457}"/>
              </a:ext>
            </a:extLst>
          </p:cNvPr>
          <p:cNvSpPr>
            <a:spLocks noGrp="1"/>
          </p:cNvSpPr>
          <p:nvPr>
            <p:ph sz="quarter" idx="4"/>
          </p:nvPr>
        </p:nvSpPr>
        <p:spPr>
          <a:ln>
            <a:solidFill>
              <a:schemeClr val="accent4">
                <a:lumMod val="75000"/>
              </a:schemeClr>
            </a:solidFill>
          </a:ln>
        </p:spPr>
        <p:txBody>
          <a:bodyPr/>
          <a:lstStyle/>
          <a:p>
            <a:r>
              <a:rPr lang="es-ES" dirty="0"/>
              <a:t>Franqueo/Envío  
Materiales educativos/de recursos
Impresión/Copia</a:t>
            </a:r>
            <a:endParaRPr lang="en-US" dirty="0"/>
          </a:p>
          <a:p>
            <a:endParaRPr lang="en-US" dirty="0"/>
          </a:p>
        </p:txBody>
      </p:sp>
      <p:sp>
        <p:nvSpPr>
          <p:cNvPr id="8" name="Rectangle 7">
            <a:extLst>
              <a:ext uri="{FF2B5EF4-FFF2-40B4-BE49-F238E27FC236}">
                <a16:creationId xmlns:a16="http://schemas.microsoft.com/office/drawing/2014/main" id="{7E25B257-A35D-04E5-EE5B-A9849E649373}"/>
              </a:ext>
            </a:extLst>
          </p:cNvPr>
          <p:cNvSpPr/>
          <p:nvPr/>
        </p:nvSpPr>
        <p:spPr>
          <a:xfrm>
            <a:off x="6698226" y="4582432"/>
            <a:ext cx="4454682" cy="118881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 sz="2200" dirty="0">
                <a:ln w="0"/>
                <a:solidFill>
                  <a:schemeClr val="tx1"/>
                </a:solidFill>
                <a:effectLst>
                  <a:outerShdw blurRad="38100" dist="19050" dir="2700000" algn="tl" rotWithShape="0">
                    <a:schemeClr val="dk1">
                      <a:alpha val="40000"/>
                    </a:schemeClr>
                  </a:outerShdw>
                </a:effectLst>
              </a:rPr>
              <a:t>Estos artículos pertenecen a 'Otros'
</a:t>
            </a:r>
            <a:r>
              <a:rPr lang="es-ES" dirty="0">
                <a:ln w="0"/>
                <a:solidFill>
                  <a:schemeClr val="tx1"/>
                </a:solidFill>
                <a:effectLst>
                  <a:outerShdw blurRad="38100" dist="19050" dir="2700000" algn="tl" rotWithShape="0">
                    <a:schemeClr val="dk1">
                      <a:alpha val="40000"/>
                    </a:schemeClr>
                  </a:outerShdw>
                </a:effectLst>
              </a:rPr>
              <a:t>
</a:t>
            </a:r>
            <a:endParaRPr lang="en-US" dirty="0">
              <a:ln w="0"/>
              <a:solidFill>
                <a:schemeClr val="tx1"/>
              </a:solidFill>
              <a:effectLst>
                <a:outerShdw blurRad="38100" dist="19050" dir="2700000" algn="tl" rotWithShape="0">
                  <a:prstClr val="black">
                    <a:alpha val="40000"/>
                  </a:prstClr>
                </a:outerShdw>
              </a:effectLst>
              <a:cs typeface="Calibri"/>
            </a:endParaRPr>
          </a:p>
        </p:txBody>
      </p:sp>
    </p:spTree>
    <p:extLst>
      <p:ext uri="{BB962C8B-B14F-4D97-AF65-F5344CB8AC3E}">
        <p14:creationId xmlns:p14="http://schemas.microsoft.com/office/powerpoint/2010/main" val="12145816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B6B6B-80AA-4D59-B0A3-F7D1653EB3E2}"/>
              </a:ext>
            </a:extLst>
          </p:cNvPr>
          <p:cNvSpPr>
            <a:spLocks noGrp="1"/>
          </p:cNvSpPr>
          <p:nvPr>
            <p:ph type="title"/>
          </p:nvPr>
        </p:nvSpPr>
        <p:spPr/>
        <p:txBody>
          <a:bodyPr/>
          <a:lstStyle/>
          <a:p>
            <a:r>
              <a:rPr lang="en-US" dirty="0" err="1"/>
              <a:t>Viajes</a:t>
            </a:r>
            <a:r>
              <a:rPr lang="en-US" dirty="0"/>
              <a:t> y </a:t>
            </a:r>
            <a:r>
              <a:rPr lang="en-US" dirty="0" err="1"/>
              <a:t>formación</a:t>
            </a:r>
            <a:r>
              <a:rPr lang="en-US" dirty="0"/>
              <a:t> 
</a:t>
            </a:r>
          </a:p>
        </p:txBody>
      </p:sp>
      <p:sp>
        <p:nvSpPr>
          <p:cNvPr id="3" name="Content Placeholder 2">
            <a:extLst>
              <a:ext uri="{FF2B5EF4-FFF2-40B4-BE49-F238E27FC236}">
                <a16:creationId xmlns:a16="http://schemas.microsoft.com/office/drawing/2014/main" id="{7AAAA9F9-66A9-4D92-AE88-89D282CB14E3}"/>
              </a:ext>
            </a:extLst>
          </p:cNvPr>
          <p:cNvSpPr>
            <a:spLocks noGrp="1"/>
          </p:cNvSpPr>
          <p:nvPr>
            <p:ph idx="1"/>
          </p:nvPr>
        </p:nvSpPr>
        <p:spPr>
          <a:xfrm>
            <a:off x="677334" y="1386348"/>
            <a:ext cx="8596668" cy="5013335"/>
          </a:xfrm>
        </p:spPr>
        <p:txBody>
          <a:bodyPr vert="horz" lIns="91440" tIns="45720" rIns="91440" bIns="45720" rtlCol="0" anchor="t">
            <a:normAutofit/>
          </a:bodyPr>
          <a:lstStyle/>
          <a:p>
            <a:r>
              <a:rPr lang="es-ES" dirty="0"/>
              <a:t>Los gastos están permitidos si están dentro del presupuesto aprobado
Las tarifas son determinadas por la Administración de Servicios Generales (GSA, por sus siglas en inglés) para el kilometraje, las comidas y el alojamiento.
Debe ser razonable: sin limusinas, sin piscinas privadas </a:t>
            </a:r>
            <a:endParaRPr lang="en-US" dirty="0">
              <a:cs typeface="Calibri"/>
            </a:endParaRPr>
          </a:p>
        </p:txBody>
      </p:sp>
      <p:sp>
        <p:nvSpPr>
          <p:cNvPr id="4" name="Rectangle 3">
            <a:extLst>
              <a:ext uri="{FF2B5EF4-FFF2-40B4-BE49-F238E27FC236}">
                <a16:creationId xmlns:a16="http://schemas.microsoft.com/office/drawing/2014/main" id="{07CF981E-9049-42B4-99F7-E9085456045E}"/>
              </a:ext>
            </a:extLst>
          </p:cNvPr>
          <p:cNvSpPr/>
          <p:nvPr/>
        </p:nvSpPr>
        <p:spPr>
          <a:xfrm>
            <a:off x="1081473" y="4149214"/>
            <a:ext cx="2865065" cy="257605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dirty="0">
              <a:solidFill>
                <a:schemeClr val="tx1"/>
              </a:solidFill>
            </a:endParaRPr>
          </a:p>
          <a:p>
            <a:r>
              <a:rPr lang="en-US" sz="2400" b="1" dirty="0" err="1">
                <a:solidFill>
                  <a:schemeClr val="tx1"/>
                </a:solidFill>
              </a:rPr>
              <a:t>Subcategorías</a:t>
            </a:r>
            <a:r>
              <a:rPr lang="en-US" sz="2400" b="1" dirty="0">
                <a:solidFill>
                  <a:schemeClr val="tx1"/>
                </a:solidFill>
              </a:rPr>
              <a:t> de </a:t>
            </a:r>
            <a:r>
              <a:rPr lang="en-US" sz="2400" b="1" dirty="0" err="1">
                <a:solidFill>
                  <a:schemeClr val="tx1"/>
                </a:solidFill>
              </a:rPr>
              <a:t>viajes</a:t>
            </a:r>
            <a:r>
              <a:rPr lang="en-US" sz="2400" b="1" dirty="0">
                <a:solidFill>
                  <a:schemeClr val="tx1"/>
                </a:solidFill>
              </a:rPr>
              <a:t> </a:t>
            </a:r>
            <a:r>
              <a:rPr lang="en-US" sz="2400" dirty="0">
                <a:solidFill>
                  <a:schemeClr val="tx1"/>
                </a:solidFill>
              </a:rPr>
              <a:t>
</a:t>
            </a:r>
            <a:r>
              <a:rPr lang="es-ES" sz="2400" dirty="0">
                <a:solidFill>
                  <a:schemeClr val="tx1"/>
                </a:solidFill>
              </a:rPr>
              <a:t>Per Diem
Hotel
Pasaje aéreo
Matrícula
Kilometraje
</a:t>
            </a:r>
            <a:endParaRPr lang="en-US" dirty="0"/>
          </a:p>
        </p:txBody>
      </p:sp>
    </p:spTree>
    <p:extLst>
      <p:ext uri="{BB962C8B-B14F-4D97-AF65-F5344CB8AC3E}">
        <p14:creationId xmlns:p14="http://schemas.microsoft.com/office/powerpoint/2010/main" val="40285594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31BAD53-4E89-4F62-BBB7-26359763E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62756DA2-40EB-4C6F-B962-5822FFB54F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653438" cy="6858000"/>
          </a:xfrm>
          <a:custGeom>
            <a:avLst/>
            <a:gdLst>
              <a:gd name="connsiteX0" fmla="*/ 0 w 6096000"/>
              <a:gd name="connsiteY0" fmla="*/ 0 h 6858000"/>
              <a:gd name="connsiteX1" fmla="*/ 5567517 w 6096000"/>
              <a:gd name="connsiteY1" fmla="*/ 0 h 6858000"/>
              <a:gd name="connsiteX2" fmla="*/ 5566938 w 6096000"/>
              <a:gd name="connsiteY2" fmla="*/ 1705 h 6858000"/>
              <a:gd name="connsiteX3" fmla="*/ 5551594 w 6096000"/>
              <a:gd name="connsiteY3" fmla="*/ 17287 h 6858000"/>
              <a:gd name="connsiteX4" fmla="*/ 5545641 w 6096000"/>
              <a:gd name="connsiteY4" fmla="*/ 130336 h 6858000"/>
              <a:gd name="connsiteX5" fmla="*/ 5538289 w 6096000"/>
              <a:gd name="connsiteY5" fmla="*/ 187093 h 6858000"/>
              <a:gd name="connsiteX6" fmla="*/ 5545790 w 6096000"/>
              <a:gd name="connsiteY6" fmla="*/ 265704 h 6858000"/>
              <a:gd name="connsiteX7" fmla="*/ 5542313 w 6096000"/>
              <a:gd name="connsiteY7" fmla="*/ 354566 h 6858000"/>
              <a:gd name="connsiteX8" fmla="*/ 5524126 w 6096000"/>
              <a:gd name="connsiteY8" fmla="*/ 472000 h 6858000"/>
              <a:gd name="connsiteX9" fmla="*/ 5522170 w 6096000"/>
              <a:gd name="connsiteY9" fmla="*/ 473782 h 6858000"/>
              <a:gd name="connsiteX10" fmla="*/ 5521798 w 6096000"/>
              <a:gd name="connsiteY10" fmla="*/ 491380 h 6858000"/>
              <a:gd name="connsiteX11" fmla="*/ 5536419 w 6096000"/>
              <a:gd name="connsiteY11" fmla="*/ 531675 h 6858000"/>
              <a:gd name="connsiteX12" fmla="*/ 5533435 w 6096000"/>
              <a:gd name="connsiteY12" fmla="*/ 536015 h 6858000"/>
              <a:gd name="connsiteX13" fmla="*/ 5538088 w 6096000"/>
              <a:gd name="connsiteY13" fmla="*/ 572092 h 6858000"/>
              <a:gd name="connsiteX14" fmla="*/ 5536061 w 6096000"/>
              <a:gd name="connsiteY14" fmla="*/ 572511 h 6858000"/>
              <a:gd name="connsiteX15" fmla="*/ 5528218 w 6096000"/>
              <a:gd name="connsiteY15" fmla="*/ 582332 h 6858000"/>
              <a:gd name="connsiteX16" fmla="*/ 5518011 w 6096000"/>
              <a:gd name="connsiteY16" fmla="*/ 601285 h 6858000"/>
              <a:gd name="connsiteX17" fmla="*/ 5473174 w 6096000"/>
              <a:gd name="connsiteY17" fmla="*/ 681608 h 6858000"/>
              <a:gd name="connsiteX18" fmla="*/ 5472963 w 6096000"/>
              <a:gd name="connsiteY18" fmla="*/ 689151 h 6858000"/>
              <a:gd name="connsiteX19" fmla="*/ 5472485 w 6096000"/>
              <a:gd name="connsiteY19" fmla="*/ 689289 h 6858000"/>
              <a:gd name="connsiteX20" fmla="*/ 5471326 w 6096000"/>
              <a:gd name="connsiteY20" fmla="*/ 697222 h 6858000"/>
              <a:gd name="connsiteX21" fmla="*/ 5472164 w 6096000"/>
              <a:gd name="connsiteY21" fmla="*/ 717531 h 6858000"/>
              <a:gd name="connsiteX22" fmla="*/ 5468891 w 6096000"/>
              <a:gd name="connsiteY22" fmla="*/ 722494 h 6858000"/>
              <a:gd name="connsiteX23" fmla="*/ 5463081 w 6096000"/>
              <a:gd name="connsiteY23" fmla="*/ 724368 h 6858000"/>
              <a:gd name="connsiteX24" fmla="*/ 5446981 w 6096000"/>
              <a:gd name="connsiteY24" fmla="*/ 752692 h 6858000"/>
              <a:gd name="connsiteX25" fmla="*/ 5417190 w 6096000"/>
              <a:gd name="connsiteY25" fmla="*/ 816346 h 6858000"/>
              <a:gd name="connsiteX26" fmla="*/ 5388958 w 6096000"/>
              <a:gd name="connsiteY26" fmla="*/ 889417 h 6858000"/>
              <a:gd name="connsiteX27" fmla="*/ 5307044 w 6096000"/>
              <a:gd name="connsiteY27" fmla="*/ 1063288 h 6858000"/>
              <a:gd name="connsiteX28" fmla="*/ 5303837 w 6096000"/>
              <a:gd name="connsiteY28" fmla="*/ 1157176 h 6858000"/>
              <a:gd name="connsiteX29" fmla="*/ 5286494 w 6096000"/>
              <a:gd name="connsiteY29" fmla="*/ 1210776 h 6858000"/>
              <a:gd name="connsiteX30" fmla="*/ 5282463 w 6096000"/>
              <a:gd name="connsiteY30" fmla="*/ 1301993 h 6858000"/>
              <a:gd name="connsiteX31" fmla="*/ 5252235 w 6096000"/>
              <a:gd name="connsiteY31" fmla="*/ 1360879 h 6858000"/>
              <a:gd name="connsiteX32" fmla="*/ 5244497 w 6096000"/>
              <a:gd name="connsiteY32" fmla="*/ 1404045 h 6858000"/>
              <a:gd name="connsiteX33" fmla="*/ 5223823 w 6096000"/>
              <a:gd name="connsiteY33" fmla="*/ 1429568 h 6858000"/>
              <a:gd name="connsiteX34" fmla="*/ 5224851 w 6096000"/>
              <a:gd name="connsiteY34" fmla="*/ 1430305 h 6858000"/>
              <a:gd name="connsiteX35" fmla="*/ 5212394 w 6096000"/>
              <a:gd name="connsiteY35" fmla="*/ 1463304 h 6858000"/>
              <a:gd name="connsiteX36" fmla="*/ 5209958 w 6096000"/>
              <a:gd name="connsiteY36" fmla="*/ 1514846 h 6858000"/>
              <a:gd name="connsiteX37" fmla="*/ 5206417 w 6096000"/>
              <a:gd name="connsiteY37" fmla="*/ 1519731 h 6858000"/>
              <a:gd name="connsiteX38" fmla="*/ 5206640 w 6096000"/>
              <a:gd name="connsiteY38" fmla="*/ 1519929 h 6858000"/>
              <a:gd name="connsiteX39" fmla="*/ 5207632 w 6096000"/>
              <a:gd name="connsiteY39" fmla="*/ 1546022 h 6858000"/>
              <a:gd name="connsiteX40" fmla="*/ 5212030 w 6096000"/>
              <a:gd name="connsiteY40" fmla="*/ 1578752 h 6858000"/>
              <a:gd name="connsiteX41" fmla="*/ 5203533 w 6096000"/>
              <a:gd name="connsiteY41" fmla="*/ 1647555 h 6858000"/>
              <a:gd name="connsiteX42" fmla="*/ 5190877 w 6096000"/>
              <a:gd name="connsiteY42" fmla="*/ 1715685 h 6858000"/>
              <a:gd name="connsiteX43" fmla="*/ 5184235 w 6096000"/>
              <a:gd name="connsiteY43" fmla="*/ 1740358 h 6858000"/>
              <a:gd name="connsiteX44" fmla="*/ 5181475 w 6096000"/>
              <a:gd name="connsiteY44" fmla="*/ 1784314 h 6858000"/>
              <a:gd name="connsiteX45" fmla="*/ 5185845 w 6096000"/>
              <a:gd name="connsiteY45" fmla="*/ 1804434 h 6858000"/>
              <a:gd name="connsiteX46" fmla="*/ 5185068 w 6096000"/>
              <a:gd name="connsiteY46" fmla="*/ 1805316 h 6858000"/>
              <a:gd name="connsiteX47" fmla="*/ 5188593 w 6096000"/>
              <a:gd name="connsiteY47" fmla="*/ 1807109 h 6858000"/>
              <a:gd name="connsiteX48" fmla="*/ 5185920 w 6096000"/>
              <a:gd name="connsiteY48" fmla="*/ 1821003 h 6858000"/>
              <a:gd name="connsiteX49" fmla="*/ 5183543 w 6096000"/>
              <a:gd name="connsiteY49" fmla="*/ 1824832 h 6858000"/>
              <a:gd name="connsiteX50" fmla="*/ 5182235 w 6096000"/>
              <a:gd name="connsiteY50" fmla="*/ 1830429 h 6858000"/>
              <a:gd name="connsiteX51" fmla="*/ 5182525 w 6096000"/>
              <a:gd name="connsiteY51" fmla="*/ 1830569 h 6858000"/>
              <a:gd name="connsiteX52" fmla="*/ 5180663 w 6096000"/>
              <a:gd name="connsiteY52" fmla="*/ 1835810 h 6858000"/>
              <a:gd name="connsiteX53" fmla="*/ 5167452 w 6096000"/>
              <a:gd name="connsiteY53" fmla="*/ 1861483 h 6858000"/>
              <a:gd name="connsiteX54" fmla="*/ 5174266 w 6096000"/>
              <a:gd name="connsiteY54" fmla="*/ 1892417 h 6858000"/>
              <a:gd name="connsiteX55" fmla="*/ 5189262 w 6096000"/>
              <a:gd name="connsiteY55" fmla="*/ 1895114 h 6858000"/>
              <a:gd name="connsiteX56" fmla="*/ 5187100 w 6096000"/>
              <a:gd name="connsiteY56" fmla="*/ 1899379 h 6858000"/>
              <a:gd name="connsiteX57" fmla="*/ 5180471 w 6096000"/>
              <a:gd name="connsiteY57" fmla="*/ 1907867 h 6858000"/>
              <a:gd name="connsiteX58" fmla="*/ 5181361 w 6096000"/>
              <a:gd name="connsiteY58" fmla="*/ 1910265 h 6858000"/>
              <a:gd name="connsiteX59" fmla="*/ 5178268 w 6096000"/>
              <a:gd name="connsiteY59" fmla="*/ 1935584 h 6858000"/>
              <a:gd name="connsiteX60" fmla="*/ 5183619 w 6096000"/>
              <a:gd name="connsiteY60" fmla="*/ 1942021 h 6858000"/>
              <a:gd name="connsiteX61" fmla="*/ 5184480 w 6096000"/>
              <a:gd name="connsiteY61" fmla="*/ 1945112 h 6858000"/>
              <a:gd name="connsiteX62" fmla="*/ 5172776 w 6096000"/>
              <a:gd name="connsiteY62" fmla="*/ 1961162 h 6858000"/>
              <a:gd name="connsiteX63" fmla="*/ 5168513 w 6096000"/>
              <a:gd name="connsiteY63" fmla="*/ 1969445 h 6858000"/>
              <a:gd name="connsiteX64" fmla="*/ 5126597 w 6096000"/>
              <a:gd name="connsiteY64" fmla="*/ 2024270 h 6858000"/>
              <a:gd name="connsiteX65" fmla="*/ 5119528 w 6096000"/>
              <a:gd name="connsiteY65" fmla="*/ 2107942 h 6858000"/>
              <a:gd name="connsiteX66" fmla="*/ 5110356 w 6096000"/>
              <a:gd name="connsiteY66" fmla="*/ 2193455 h 6858000"/>
              <a:gd name="connsiteX67" fmla="*/ 5104992 w 6096000"/>
              <a:gd name="connsiteY67" fmla="*/ 2260088 h 6858000"/>
              <a:gd name="connsiteX68" fmla="*/ 5059439 w 6096000"/>
              <a:gd name="connsiteY68" fmla="*/ 2335735 h 6858000"/>
              <a:gd name="connsiteX69" fmla="*/ 5022061 w 6096000"/>
              <a:gd name="connsiteY69" fmla="*/ 2408995 h 6858000"/>
              <a:gd name="connsiteX70" fmla="*/ 5022253 w 6096000"/>
              <a:gd name="connsiteY70" fmla="*/ 2445869 h 6858000"/>
              <a:gd name="connsiteX71" fmla="*/ 5011426 w 6096000"/>
              <a:gd name="connsiteY71" fmla="*/ 2496499 h 6858000"/>
              <a:gd name="connsiteX72" fmla="*/ 4994224 w 6096000"/>
              <a:gd name="connsiteY72" fmla="*/ 2549900 h 6858000"/>
              <a:gd name="connsiteX73" fmla="*/ 4995245 w 6096000"/>
              <a:gd name="connsiteY73" fmla="*/ 2596456 h 6858000"/>
              <a:gd name="connsiteX74" fmla="*/ 4988570 w 6096000"/>
              <a:gd name="connsiteY74" fmla="*/ 2606088 h 6858000"/>
              <a:gd name="connsiteX75" fmla="*/ 4988371 w 6096000"/>
              <a:gd name="connsiteY75" fmla="*/ 2635351 h 6858000"/>
              <a:gd name="connsiteX76" fmla="*/ 4983212 w 6096000"/>
              <a:gd name="connsiteY76" fmla="*/ 2665666 h 6858000"/>
              <a:gd name="connsiteX77" fmla="*/ 4968234 w 6096000"/>
              <a:gd name="connsiteY77" fmla="*/ 2715895 h 6858000"/>
              <a:gd name="connsiteX78" fmla="*/ 4975888 w 6096000"/>
              <a:gd name="connsiteY78" fmla="*/ 2725052 h 6858000"/>
              <a:gd name="connsiteX79" fmla="*/ 4980195 w 6096000"/>
              <a:gd name="connsiteY79" fmla="*/ 2726489 h 6858000"/>
              <a:gd name="connsiteX80" fmla="*/ 4976218 w 6096000"/>
              <a:gd name="connsiteY80" fmla="*/ 2740278 h 6858000"/>
              <a:gd name="connsiteX81" fmla="*/ 4980571 w 6096000"/>
              <a:gd name="connsiteY81" fmla="*/ 2751112 h 6858000"/>
              <a:gd name="connsiteX82" fmla="*/ 4973893 w 6096000"/>
              <a:gd name="connsiteY82" fmla="*/ 2760208 h 6858000"/>
              <a:gd name="connsiteX83" fmla="*/ 4979005 w 6096000"/>
              <a:gd name="connsiteY83" fmla="*/ 2790136 h 6858000"/>
              <a:gd name="connsiteX84" fmla="*/ 4986137 w 6096000"/>
              <a:gd name="connsiteY84" fmla="*/ 2804183 h 6858000"/>
              <a:gd name="connsiteX85" fmla="*/ 4986175 w 6096000"/>
              <a:gd name="connsiteY85" fmla="*/ 2825860 h 6858000"/>
              <a:gd name="connsiteX86" fmla="*/ 4993936 w 6096000"/>
              <a:gd name="connsiteY86" fmla="*/ 2911749 h 6858000"/>
              <a:gd name="connsiteX87" fmla="*/ 4992563 w 6096000"/>
              <a:gd name="connsiteY87" fmla="*/ 2977278 h 6858000"/>
              <a:gd name="connsiteX88" fmla="*/ 4980516 w 6096000"/>
              <a:gd name="connsiteY88" fmla="*/ 2991092 h 6858000"/>
              <a:gd name="connsiteX89" fmla="*/ 4992801 w 6096000"/>
              <a:gd name="connsiteY89" fmla="*/ 3020247 h 6858000"/>
              <a:gd name="connsiteX90" fmla="*/ 5014805 w 6096000"/>
              <a:gd name="connsiteY90" fmla="*/ 3065434 h 6858000"/>
              <a:gd name="connsiteX91" fmla="*/ 5002733 w 6096000"/>
              <a:gd name="connsiteY91" fmla="*/ 3103777 h 6858000"/>
              <a:gd name="connsiteX92" fmla="*/ 5002941 w 6096000"/>
              <a:gd name="connsiteY92" fmla="*/ 3151828 h 6858000"/>
              <a:gd name="connsiteX93" fmla="*/ 5002883 w 6096000"/>
              <a:gd name="connsiteY93" fmla="*/ 3180546 h 6858000"/>
              <a:gd name="connsiteX94" fmla="*/ 5016711 w 6096000"/>
              <a:gd name="connsiteY94" fmla="*/ 3258677 h 6858000"/>
              <a:gd name="connsiteX95" fmla="*/ 5017918 w 6096000"/>
              <a:gd name="connsiteY95" fmla="*/ 3262610 h 6858000"/>
              <a:gd name="connsiteX96" fmla="*/ 5011672 w 6096000"/>
              <a:gd name="connsiteY96" fmla="*/ 3277179 h 6858000"/>
              <a:gd name="connsiteX97" fmla="*/ 5009344 w 6096000"/>
              <a:gd name="connsiteY97" fmla="*/ 3278130 h 6858000"/>
              <a:gd name="connsiteX98" fmla="*/ 5026770 w 6096000"/>
              <a:gd name="connsiteY98" fmla="*/ 3325671 h 6858000"/>
              <a:gd name="connsiteX99" fmla="*/ 5024571 w 6096000"/>
              <a:gd name="connsiteY99" fmla="*/ 3332072 h 6858000"/>
              <a:gd name="connsiteX100" fmla="*/ 5041705 w 6096000"/>
              <a:gd name="connsiteY100" fmla="*/ 3362948 h 6858000"/>
              <a:gd name="connsiteX101" fmla="*/ 5047477 w 6096000"/>
              <a:gd name="connsiteY101" fmla="*/ 3378959 h 6858000"/>
              <a:gd name="connsiteX102" fmla="*/ 5060758 w 6096000"/>
              <a:gd name="connsiteY102" fmla="*/ 3407057 h 6858000"/>
              <a:gd name="connsiteX103" fmla="*/ 5058968 w 6096000"/>
              <a:gd name="connsiteY103" fmla="*/ 3409825 h 6858000"/>
              <a:gd name="connsiteX104" fmla="*/ 5062667 w 6096000"/>
              <a:gd name="connsiteY104" fmla="*/ 3415218 h 6858000"/>
              <a:gd name="connsiteX105" fmla="*/ 5060928 w 6096000"/>
              <a:gd name="connsiteY105" fmla="*/ 3419880 h 6858000"/>
              <a:gd name="connsiteX106" fmla="*/ 5062923 w 6096000"/>
              <a:gd name="connsiteY106" fmla="*/ 3424545 h 6858000"/>
              <a:gd name="connsiteX107" fmla="*/ 5064623 w 6096000"/>
              <a:gd name="connsiteY107" fmla="*/ 3476412 h 6858000"/>
              <a:gd name="connsiteX108" fmla="*/ 5069684 w 6096000"/>
              <a:gd name="connsiteY108" fmla="*/ 3486850 h 6858000"/>
              <a:gd name="connsiteX109" fmla="*/ 5063339 w 6096000"/>
              <a:gd name="connsiteY109" fmla="*/ 3496391 h 6858000"/>
              <a:gd name="connsiteX110" fmla="*/ 5070139 w 6096000"/>
              <a:gd name="connsiteY110" fmla="*/ 3531201 h 6858000"/>
              <a:gd name="connsiteX111" fmla="*/ 5079896 w 6096000"/>
              <a:gd name="connsiteY111" fmla="*/ 3542019 h 6858000"/>
              <a:gd name="connsiteX112" fmla="*/ 5087540 w 6096000"/>
              <a:gd name="connsiteY112" fmla="*/ 3552249 h 6858000"/>
              <a:gd name="connsiteX113" fmla="*/ 5087902 w 6096000"/>
              <a:gd name="connsiteY113" fmla="*/ 3553678 h 6858000"/>
              <a:gd name="connsiteX114" fmla="*/ 5091509 w 6096000"/>
              <a:gd name="connsiteY114" fmla="*/ 3568021 h 6858000"/>
              <a:gd name="connsiteX115" fmla="*/ 5091934 w 6096000"/>
              <a:gd name="connsiteY115" fmla="*/ 3569719 h 6858000"/>
              <a:gd name="connsiteX116" fmla="*/ 5089362 w 6096000"/>
              <a:gd name="connsiteY116" fmla="*/ 3586412 h 6858000"/>
              <a:gd name="connsiteX117" fmla="*/ 5092358 w 6096000"/>
              <a:gd name="connsiteY117" fmla="*/ 3597336 h 6858000"/>
              <a:gd name="connsiteX118" fmla="*/ 5084254 w 6096000"/>
              <a:gd name="connsiteY118" fmla="*/ 3606007 h 6858000"/>
              <a:gd name="connsiteX119" fmla="*/ 5084281 w 6096000"/>
              <a:gd name="connsiteY119" fmla="*/ 3641228 h 6858000"/>
              <a:gd name="connsiteX120" fmla="*/ 5091848 w 6096000"/>
              <a:gd name="connsiteY120" fmla="*/ 3653088 h 6858000"/>
              <a:gd name="connsiteX121" fmla="*/ 5097436 w 6096000"/>
              <a:gd name="connsiteY121" fmla="*/ 3664114 h 6858000"/>
              <a:gd name="connsiteX122" fmla="*/ 5097518 w 6096000"/>
              <a:gd name="connsiteY122" fmla="*/ 3665569 h 6858000"/>
              <a:gd name="connsiteX123" fmla="*/ 5099829 w 6096000"/>
              <a:gd name="connsiteY123" fmla="*/ 3707357 h 6858000"/>
              <a:gd name="connsiteX124" fmla="*/ 5114696 w 6096000"/>
              <a:gd name="connsiteY124" fmla="*/ 3778166 h 6858000"/>
              <a:gd name="connsiteX125" fmla="*/ 5135379 w 6096000"/>
              <a:gd name="connsiteY125" fmla="*/ 3878222 h 6858000"/>
              <a:gd name="connsiteX126" fmla="*/ 5130138 w 6096000"/>
              <a:gd name="connsiteY126" fmla="*/ 4048117 h 6858000"/>
              <a:gd name="connsiteX127" fmla="*/ 5090040 w 6096000"/>
              <a:gd name="connsiteY127" fmla="*/ 4219510 h 6858000"/>
              <a:gd name="connsiteX128" fmla="*/ 5092812 w 6096000"/>
              <a:gd name="connsiteY128" fmla="*/ 4411258 h 6858000"/>
              <a:gd name="connsiteX129" fmla="*/ 5084599 w 6096000"/>
              <a:gd name="connsiteY129" fmla="*/ 4488531 h 6858000"/>
              <a:gd name="connsiteX130" fmla="*/ 5084072 w 6096000"/>
              <a:gd name="connsiteY130" fmla="*/ 4539168 h 6858000"/>
              <a:gd name="connsiteX131" fmla="*/ 5068936 w 6096000"/>
              <a:gd name="connsiteY131" fmla="*/ 4625153 h 6858000"/>
              <a:gd name="connsiteX132" fmla="*/ 5059114 w 6096000"/>
              <a:gd name="connsiteY132" fmla="*/ 4733115 h 6858000"/>
              <a:gd name="connsiteX133" fmla="*/ 5037209 w 6096000"/>
              <a:gd name="connsiteY133" fmla="*/ 4844323 h 6858000"/>
              <a:gd name="connsiteX134" fmla="*/ 5020638 w 6096000"/>
              <a:gd name="connsiteY134" fmla="*/ 4877992 h 6858000"/>
              <a:gd name="connsiteX135" fmla="*/ 5006413 w 6096000"/>
              <a:gd name="connsiteY135" fmla="*/ 4925805 h 6858000"/>
              <a:gd name="connsiteX136" fmla="*/ 4971037 w 6096000"/>
              <a:gd name="connsiteY136" fmla="*/ 5009272 h 6858000"/>
              <a:gd name="connsiteX137" fmla="*/ 4963105 w 6096000"/>
              <a:gd name="connsiteY137" fmla="*/ 5111369 h 6858000"/>
              <a:gd name="connsiteX138" fmla="*/ 4976341 w 6096000"/>
              <a:gd name="connsiteY138" fmla="*/ 5210876 h 6858000"/>
              <a:gd name="connsiteX139" fmla="*/ 4980617 w 6096000"/>
              <a:gd name="connsiteY139" fmla="*/ 5269726 h 6858000"/>
              <a:gd name="connsiteX140" fmla="*/ 4997733 w 6096000"/>
              <a:gd name="connsiteY140" fmla="*/ 5464225 h 6858000"/>
              <a:gd name="connsiteX141" fmla="*/ 5001400 w 6096000"/>
              <a:gd name="connsiteY141" fmla="*/ 5594585 h 6858000"/>
              <a:gd name="connsiteX142" fmla="*/ 4983700 w 6096000"/>
              <a:gd name="connsiteY142" fmla="*/ 5667896 h 6858000"/>
              <a:gd name="connsiteX143" fmla="*/ 4968506 w 6096000"/>
              <a:gd name="connsiteY143" fmla="*/ 5769225 h 6858000"/>
              <a:gd name="connsiteX144" fmla="*/ 4969765 w 6096000"/>
              <a:gd name="connsiteY144" fmla="*/ 5823324 h 6858000"/>
              <a:gd name="connsiteX145" fmla="*/ 4966129 w 6096000"/>
              <a:gd name="connsiteY145" fmla="*/ 5862699 h 6858000"/>
              <a:gd name="connsiteX146" fmla="*/ 4970695 w 6096000"/>
              <a:gd name="connsiteY146" fmla="*/ 5906467 h 6858000"/>
              <a:gd name="connsiteX147" fmla="*/ 4991568 w 6096000"/>
              <a:gd name="connsiteY147" fmla="*/ 5939847 h 6858000"/>
              <a:gd name="connsiteX148" fmla="*/ 4986815 w 6096000"/>
              <a:gd name="connsiteY148" fmla="*/ 5973994 h 6858000"/>
              <a:gd name="connsiteX149" fmla="*/ 4987776 w 6096000"/>
              <a:gd name="connsiteY149" fmla="*/ 6089693 h 6858000"/>
              <a:gd name="connsiteX150" fmla="*/ 4991621 w 6096000"/>
              <a:gd name="connsiteY150" fmla="*/ 6224938 h 6858000"/>
              <a:gd name="connsiteX151" fmla="*/ 5017157 w 6096000"/>
              <a:gd name="connsiteY151" fmla="*/ 6370251 h 6858000"/>
              <a:gd name="connsiteX152" fmla="*/ 5040797 w 6096000"/>
              <a:gd name="connsiteY152" fmla="*/ 6541313 h 6858000"/>
              <a:gd name="connsiteX153" fmla="*/ 5045375 w 6096000"/>
              <a:gd name="connsiteY153" fmla="*/ 6640957 h 6858000"/>
              <a:gd name="connsiteX154" fmla="*/ 5058442 w 6096000"/>
              <a:gd name="connsiteY154" fmla="*/ 6705297 h 6858000"/>
              <a:gd name="connsiteX155" fmla="*/ 5071125 w 6096000"/>
              <a:gd name="connsiteY155" fmla="*/ 6759582 h 6858000"/>
              <a:gd name="connsiteX156" fmla="*/ 5069172 w 6096000"/>
              <a:gd name="connsiteY156" fmla="*/ 6817746 h 6858000"/>
              <a:gd name="connsiteX157" fmla="*/ 5072322 w 6096000"/>
              <a:gd name="connsiteY157" fmla="*/ 6843646 h 6858000"/>
              <a:gd name="connsiteX158" fmla="*/ 5091388 w 6096000"/>
              <a:gd name="connsiteY158" fmla="*/ 6857998 h 6858000"/>
              <a:gd name="connsiteX159" fmla="*/ 6096000 w 6096000"/>
              <a:gd name="connsiteY159" fmla="*/ 6857998 h 6858000"/>
              <a:gd name="connsiteX160" fmla="*/ 6096000 w 6096000"/>
              <a:gd name="connsiteY160" fmla="*/ 6858000 h 6858000"/>
              <a:gd name="connsiteX161" fmla="*/ 0 w 6096000"/>
              <a:gd name="connsiteY16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Lst>
            <a:rect l="l" t="t" r="r" b="b"/>
            <a:pathLst>
              <a:path w="6096000" h="6858000">
                <a:moveTo>
                  <a:pt x="0" y="0"/>
                </a:moveTo>
                <a:lnTo>
                  <a:pt x="5567517" y="0"/>
                </a:lnTo>
                <a:lnTo>
                  <a:pt x="5566938" y="1705"/>
                </a:lnTo>
                <a:cubicBezTo>
                  <a:pt x="5563126" y="8440"/>
                  <a:pt x="5558112" y="13784"/>
                  <a:pt x="5551594" y="17287"/>
                </a:cubicBezTo>
                <a:cubicBezTo>
                  <a:pt x="5562364" y="82036"/>
                  <a:pt x="5510349" y="69804"/>
                  <a:pt x="5545641" y="130336"/>
                </a:cubicBezTo>
                <a:cubicBezTo>
                  <a:pt x="5526953" y="117589"/>
                  <a:pt x="5536978" y="162458"/>
                  <a:pt x="5538289" y="187093"/>
                </a:cubicBezTo>
                <a:cubicBezTo>
                  <a:pt x="5536205" y="226511"/>
                  <a:pt x="5545722" y="205530"/>
                  <a:pt x="5545790" y="265704"/>
                </a:cubicBezTo>
                <a:cubicBezTo>
                  <a:pt x="5542296" y="317533"/>
                  <a:pt x="5543813" y="325288"/>
                  <a:pt x="5542313" y="354566"/>
                </a:cubicBezTo>
                <a:lnTo>
                  <a:pt x="5524126" y="472000"/>
                </a:lnTo>
                <a:lnTo>
                  <a:pt x="5522170" y="473782"/>
                </a:lnTo>
                <a:cubicBezTo>
                  <a:pt x="5517847" y="482008"/>
                  <a:pt x="5518682" y="487340"/>
                  <a:pt x="5521798" y="491380"/>
                </a:cubicBezTo>
                <a:lnTo>
                  <a:pt x="5536419" y="531675"/>
                </a:lnTo>
                <a:lnTo>
                  <a:pt x="5533435" y="536015"/>
                </a:lnTo>
                <a:lnTo>
                  <a:pt x="5538088" y="572092"/>
                </a:lnTo>
                <a:lnTo>
                  <a:pt x="5536061" y="572511"/>
                </a:lnTo>
                <a:cubicBezTo>
                  <a:pt x="5531611" y="574271"/>
                  <a:pt x="5528529" y="577121"/>
                  <a:pt x="5528218" y="582332"/>
                </a:cubicBezTo>
                <a:cubicBezTo>
                  <a:pt x="5498002" y="573171"/>
                  <a:pt x="5516262" y="585107"/>
                  <a:pt x="5518011" y="601285"/>
                </a:cubicBezTo>
                <a:cubicBezTo>
                  <a:pt x="5508838" y="617831"/>
                  <a:pt x="5480684" y="666964"/>
                  <a:pt x="5473174" y="681608"/>
                </a:cubicBezTo>
                <a:cubicBezTo>
                  <a:pt x="5473102" y="684122"/>
                  <a:pt x="5473033" y="686637"/>
                  <a:pt x="5472963" y="689151"/>
                </a:cubicBezTo>
                <a:lnTo>
                  <a:pt x="5472485" y="689289"/>
                </a:lnTo>
                <a:cubicBezTo>
                  <a:pt x="5471434" y="690905"/>
                  <a:pt x="5470986" y="693376"/>
                  <a:pt x="5471326" y="697222"/>
                </a:cubicBezTo>
                <a:cubicBezTo>
                  <a:pt x="5471606" y="703992"/>
                  <a:pt x="5471884" y="710761"/>
                  <a:pt x="5472164" y="717531"/>
                </a:cubicBezTo>
                <a:lnTo>
                  <a:pt x="5468891" y="722494"/>
                </a:lnTo>
                <a:lnTo>
                  <a:pt x="5463081" y="724368"/>
                </a:lnTo>
                <a:lnTo>
                  <a:pt x="5446981" y="752692"/>
                </a:lnTo>
                <a:cubicBezTo>
                  <a:pt x="5454691" y="764380"/>
                  <a:pt x="5422719" y="808083"/>
                  <a:pt x="5417190" y="816346"/>
                </a:cubicBezTo>
                <a:lnTo>
                  <a:pt x="5388958" y="889417"/>
                </a:lnTo>
                <a:cubicBezTo>
                  <a:pt x="5320491" y="969963"/>
                  <a:pt x="5321907" y="1005331"/>
                  <a:pt x="5307044" y="1063288"/>
                </a:cubicBezTo>
                <a:cubicBezTo>
                  <a:pt x="5313332" y="1111028"/>
                  <a:pt x="5317096" y="1110140"/>
                  <a:pt x="5303837" y="1157176"/>
                </a:cubicBezTo>
                <a:cubicBezTo>
                  <a:pt x="5301103" y="1192124"/>
                  <a:pt x="5301884" y="1197232"/>
                  <a:pt x="5286494" y="1210776"/>
                </a:cubicBezTo>
                <a:lnTo>
                  <a:pt x="5282463" y="1301993"/>
                </a:lnTo>
                <a:lnTo>
                  <a:pt x="5252235" y="1360879"/>
                </a:lnTo>
                <a:lnTo>
                  <a:pt x="5244497" y="1404045"/>
                </a:lnTo>
                <a:lnTo>
                  <a:pt x="5223823" y="1429568"/>
                </a:lnTo>
                <a:lnTo>
                  <a:pt x="5224851" y="1430305"/>
                </a:lnTo>
                <a:cubicBezTo>
                  <a:pt x="5226697" y="1432466"/>
                  <a:pt x="5214738" y="1459891"/>
                  <a:pt x="5212394" y="1463304"/>
                </a:cubicBezTo>
                <a:cubicBezTo>
                  <a:pt x="5209912" y="1477394"/>
                  <a:pt x="5213027" y="1501295"/>
                  <a:pt x="5209958" y="1514846"/>
                </a:cubicBezTo>
                <a:lnTo>
                  <a:pt x="5206417" y="1519731"/>
                </a:lnTo>
                <a:lnTo>
                  <a:pt x="5206640" y="1519929"/>
                </a:lnTo>
                <a:cubicBezTo>
                  <a:pt x="5206490" y="1521210"/>
                  <a:pt x="5209710" y="1543635"/>
                  <a:pt x="5207632" y="1546022"/>
                </a:cubicBezTo>
                <a:lnTo>
                  <a:pt x="5212030" y="1578752"/>
                </a:lnTo>
                <a:cubicBezTo>
                  <a:pt x="5206147" y="1605585"/>
                  <a:pt x="5226381" y="1622803"/>
                  <a:pt x="5203533" y="1647555"/>
                </a:cubicBezTo>
                <a:cubicBezTo>
                  <a:pt x="5198128" y="1672675"/>
                  <a:pt x="5203213" y="1694404"/>
                  <a:pt x="5190877" y="1715685"/>
                </a:cubicBezTo>
                <a:cubicBezTo>
                  <a:pt x="5196815" y="1724301"/>
                  <a:pt x="5198098" y="1732435"/>
                  <a:pt x="5184235" y="1740358"/>
                </a:cubicBezTo>
                <a:cubicBezTo>
                  <a:pt x="5182625" y="1763793"/>
                  <a:pt x="5198368" y="1769422"/>
                  <a:pt x="5181475" y="1784314"/>
                </a:cubicBezTo>
                <a:cubicBezTo>
                  <a:pt x="5205987" y="1797417"/>
                  <a:pt x="5195246" y="1798221"/>
                  <a:pt x="5185845" y="1804434"/>
                </a:cubicBezTo>
                <a:lnTo>
                  <a:pt x="5185068" y="1805316"/>
                </a:lnTo>
                <a:lnTo>
                  <a:pt x="5188593" y="1807109"/>
                </a:lnTo>
                <a:lnTo>
                  <a:pt x="5185920" y="1821003"/>
                </a:lnTo>
                <a:lnTo>
                  <a:pt x="5183543" y="1824832"/>
                </a:lnTo>
                <a:cubicBezTo>
                  <a:pt x="5182284" y="1827468"/>
                  <a:pt x="5181937" y="1829219"/>
                  <a:pt x="5182235" y="1830429"/>
                </a:cubicBezTo>
                <a:lnTo>
                  <a:pt x="5182525" y="1830569"/>
                </a:lnTo>
                <a:lnTo>
                  <a:pt x="5180663" y="1835810"/>
                </a:lnTo>
                <a:cubicBezTo>
                  <a:pt x="5176779" y="1844665"/>
                  <a:pt x="5172297" y="1853278"/>
                  <a:pt x="5167452" y="1861483"/>
                </a:cubicBezTo>
                <a:cubicBezTo>
                  <a:pt x="5179827" y="1866643"/>
                  <a:pt x="5166788" y="1884999"/>
                  <a:pt x="5174266" y="1892417"/>
                </a:cubicBezTo>
                <a:lnTo>
                  <a:pt x="5189262" y="1895114"/>
                </a:lnTo>
                <a:lnTo>
                  <a:pt x="5187100" y="1899379"/>
                </a:lnTo>
                <a:lnTo>
                  <a:pt x="5180471" y="1907867"/>
                </a:lnTo>
                <a:cubicBezTo>
                  <a:pt x="5179609" y="1909162"/>
                  <a:pt x="5179647" y="1909994"/>
                  <a:pt x="5181361" y="1910265"/>
                </a:cubicBezTo>
                <a:cubicBezTo>
                  <a:pt x="5180995" y="1914884"/>
                  <a:pt x="5177893" y="1930292"/>
                  <a:pt x="5178268" y="1935584"/>
                </a:cubicBezTo>
                <a:lnTo>
                  <a:pt x="5183619" y="1942021"/>
                </a:lnTo>
                <a:lnTo>
                  <a:pt x="5184480" y="1945112"/>
                </a:lnTo>
                <a:lnTo>
                  <a:pt x="5172776" y="1961162"/>
                </a:lnTo>
                <a:lnTo>
                  <a:pt x="5168513" y="1969445"/>
                </a:lnTo>
                <a:lnTo>
                  <a:pt x="5126597" y="2024270"/>
                </a:lnTo>
                <a:lnTo>
                  <a:pt x="5119528" y="2107942"/>
                </a:lnTo>
                <a:cubicBezTo>
                  <a:pt x="5089290" y="2138038"/>
                  <a:pt x="5110415" y="2159228"/>
                  <a:pt x="5110356" y="2193455"/>
                </a:cubicBezTo>
                <a:cubicBezTo>
                  <a:pt x="5101302" y="2220953"/>
                  <a:pt x="5110381" y="2224200"/>
                  <a:pt x="5104992" y="2260088"/>
                </a:cubicBezTo>
                <a:cubicBezTo>
                  <a:pt x="5096504" y="2291744"/>
                  <a:pt x="5078225" y="2299003"/>
                  <a:pt x="5059439" y="2335735"/>
                </a:cubicBezTo>
                <a:cubicBezTo>
                  <a:pt x="5029465" y="2329020"/>
                  <a:pt x="5058046" y="2407546"/>
                  <a:pt x="5022061" y="2408995"/>
                </a:cubicBezTo>
                <a:cubicBezTo>
                  <a:pt x="5023289" y="2413465"/>
                  <a:pt x="5019654" y="2441580"/>
                  <a:pt x="5022253" y="2445869"/>
                </a:cubicBezTo>
                <a:cubicBezTo>
                  <a:pt x="5022440" y="2449625"/>
                  <a:pt x="5011241" y="2492743"/>
                  <a:pt x="5011426" y="2496499"/>
                </a:cubicBezTo>
                <a:lnTo>
                  <a:pt x="4994224" y="2549900"/>
                </a:lnTo>
                <a:cubicBezTo>
                  <a:pt x="4992353" y="2564757"/>
                  <a:pt x="4998952" y="2582253"/>
                  <a:pt x="4995245" y="2596456"/>
                </a:cubicBezTo>
                <a:lnTo>
                  <a:pt x="4988570" y="2606088"/>
                </a:lnTo>
                <a:cubicBezTo>
                  <a:pt x="4988504" y="2615842"/>
                  <a:pt x="4988436" y="2625597"/>
                  <a:pt x="4988371" y="2635351"/>
                </a:cubicBezTo>
                <a:lnTo>
                  <a:pt x="4983212" y="2665666"/>
                </a:lnTo>
                <a:lnTo>
                  <a:pt x="4968234" y="2715895"/>
                </a:lnTo>
                <a:lnTo>
                  <a:pt x="4975888" y="2725052"/>
                </a:lnTo>
                <a:lnTo>
                  <a:pt x="4980195" y="2726489"/>
                </a:lnTo>
                <a:lnTo>
                  <a:pt x="4976218" y="2740278"/>
                </a:lnTo>
                <a:lnTo>
                  <a:pt x="4980571" y="2751112"/>
                </a:lnTo>
                <a:lnTo>
                  <a:pt x="4973893" y="2760208"/>
                </a:lnTo>
                <a:lnTo>
                  <a:pt x="4979005" y="2790136"/>
                </a:lnTo>
                <a:lnTo>
                  <a:pt x="4986137" y="2804183"/>
                </a:lnTo>
                <a:cubicBezTo>
                  <a:pt x="4986150" y="2811409"/>
                  <a:pt x="4986162" y="2818634"/>
                  <a:pt x="4986175" y="2825860"/>
                </a:cubicBezTo>
                <a:cubicBezTo>
                  <a:pt x="4987474" y="2843788"/>
                  <a:pt x="4992871" y="2886513"/>
                  <a:pt x="4993936" y="2911749"/>
                </a:cubicBezTo>
                <a:cubicBezTo>
                  <a:pt x="4993313" y="2946689"/>
                  <a:pt x="4980300" y="2954448"/>
                  <a:pt x="4992563" y="2977278"/>
                </a:cubicBezTo>
                <a:cubicBezTo>
                  <a:pt x="4985688" y="2983455"/>
                  <a:pt x="4982051" y="2987749"/>
                  <a:pt x="4980516" y="2991092"/>
                </a:cubicBezTo>
                <a:cubicBezTo>
                  <a:pt x="4975910" y="3001119"/>
                  <a:pt x="4990216" y="3002537"/>
                  <a:pt x="4992801" y="3020247"/>
                </a:cubicBezTo>
                <a:cubicBezTo>
                  <a:pt x="4998517" y="3032637"/>
                  <a:pt x="5013148" y="3051512"/>
                  <a:pt x="5014805" y="3065434"/>
                </a:cubicBezTo>
                <a:cubicBezTo>
                  <a:pt x="4998836" y="3057428"/>
                  <a:pt x="5016840" y="3105196"/>
                  <a:pt x="5002733" y="3103777"/>
                </a:cubicBezTo>
                <a:cubicBezTo>
                  <a:pt x="5022381" y="3124610"/>
                  <a:pt x="4997365" y="3128169"/>
                  <a:pt x="5002941" y="3151828"/>
                </a:cubicBezTo>
                <a:cubicBezTo>
                  <a:pt x="5010264" y="3163902"/>
                  <a:pt x="5011356" y="3171780"/>
                  <a:pt x="5002883" y="3180546"/>
                </a:cubicBezTo>
                <a:cubicBezTo>
                  <a:pt x="5038586" y="3236545"/>
                  <a:pt x="5003723" y="3210316"/>
                  <a:pt x="5016711" y="3258677"/>
                </a:cubicBezTo>
                <a:lnTo>
                  <a:pt x="5017918" y="3262610"/>
                </a:lnTo>
                <a:lnTo>
                  <a:pt x="5011672" y="3277179"/>
                </a:lnTo>
                <a:lnTo>
                  <a:pt x="5009344" y="3278130"/>
                </a:lnTo>
                <a:lnTo>
                  <a:pt x="5026770" y="3325671"/>
                </a:lnTo>
                <a:lnTo>
                  <a:pt x="5024571" y="3332072"/>
                </a:lnTo>
                <a:lnTo>
                  <a:pt x="5041705" y="3362948"/>
                </a:lnTo>
                <a:lnTo>
                  <a:pt x="5047477" y="3378959"/>
                </a:lnTo>
                <a:lnTo>
                  <a:pt x="5060758" y="3407057"/>
                </a:lnTo>
                <a:lnTo>
                  <a:pt x="5058968" y="3409825"/>
                </a:lnTo>
                <a:lnTo>
                  <a:pt x="5062667" y="3415218"/>
                </a:lnTo>
                <a:lnTo>
                  <a:pt x="5060928" y="3419880"/>
                </a:lnTo>
                <a:lnTo>
                  <a:pt x="5062923" y="3424545"/>
                </a:lnTo>
                <a:cubicBezTo>
                  <a:pt x="5063537" y="3433967"/>
                  <a:pt x="5063494" y="3466028"/>
                  <a:pt x="5064623" y="3476412"/>
                </a:cubicBezTo>
                <a:lnTo>
                  <a:pt x="5069684" y="3486850"/>
                </a:lnTo>
                <a:lnTo>
                  <a:pt x="5063339" y="3496391"/>
                </a:lnTo>
                <a:lnTo>
                  <a:pt x="5070139" y="3531201"/>
                </a:lnTo>
                <a:lnTo>
                  <a:pt x="5079896" y="3542019"/>
                </a:lnTo>
                <a:lnTo>
                  <a:pt x="5087540" y="3552249"/>
                </a:lnTo>
                <a:lnTo>
                  <a:pt x="5087902" y="3553678"/>
                </a:lnTo>
                <a:lnTo>
                  <a:pt x="5091509" y="3568021"/>
                </a:lnTo>
                <a:lnTo>
                  <a:pt x="5091934" y="3569719"/>
                </a:lnTo>
                <a:lnTo>
                  <a:pt x="5089362" y="3586412"/>
                </a:lnTo>
                <a:lnTo>
                  <a:pt x="5092358" y="3597336"/>
                </a:lnTo>
                <a:lnTo>
                  <a:pt x="5084254" y="3606007"/>
                </a:lnTo>
                <a:cubicBezTo>
                  <a:pt x="5084262" y="3617747"/>
                  <a:pt x="5084273" y="3629488"/>
                  <a:pt x="5084281" y="3641228"/>
                </a:cubicBezTo>
                <a:lnTo>
                  <a:pt x="5091848" y="3653088"/>
                </a:lnTo>
                <a:lnTo>
                  <a:pt x="5097436" y="3664114"/>
                </a:lnTo>
                <a:cubicBezTo>
                  <a:pt x="5097463" y="3664599"/>
                  <a:pt x="5097491" y="3665084"/>
                  <a:pt x="5097518" y="3665569"/>
                </a:cubicBezTo>
                <a:cubicBezTo>
                  <a:pt x="5097915" y="3672776"/>
                  <a:pt x="5096966" y="3688591"/>
                  <a:pt x="5099829" y="3707357"/>
                </a:cubicBezTo>
                <a:cubicBezTo>
                  <a:pt x="5100505" y="3724716"/>
                  <a:pt x="5118078" y="3760234"/>
                  <a:pt x="5114696" y="3778166"/>
                </a:cubicBezTo>
                <a:cubicBezTo>
                  <a:pt x="5141627" y="3845122"/>
                  <a:pt x="5125427" y="3821305"/>
                  <a:pt x="5135379" y="3878222"/>
                </a:cubicBezTo>
                <a:cubicBezTo>
                  <a:pt x="5161519" y="3905047"/>
                  <a:pt x="5125417" y="4015047"/>
                  <a:pt x="5130138" y="4048117"/>
                </a:cubicBezTo>
                <a:cubicBezTo>
                  <a:pt x="5081804" y="4192084"/>
                  <a:pt x="5096262" y="4158987"/>
                  <a:pt x="5090040" y="4219510"/>
                </a:cubicBezTo>
                <a:cubicBezTo>
                  <a:pt x="5104553" y="4280033"/>
                  <a:pt x="5065380" y="4345686"/>
                  <a:pt x="5092812" y="4411258"/>
                </a:cubicBezTo>
                <a:cubicBezTo>
                  <a:pt x="5090630" y="4437329"/>
                  <a:pt x="5083878" y="4473140"/>
                  <a:pt x="5084599" y="4488531"/>
                </a:cubicBezTo>
                <a:cubicBezTo>
                  <a:pt x="5084423" y="4505410"/>
                  <a:pt x="5084248" y="4522289"/>
                  <a:pt x="5084072" y="4539168"/>
                </a:cubicBezTo>
                <a:cubicBezTo>
                  <a:pt x="5072114" y="4567830"/>
                  <a:pt x="5064305" y="4588197"/>
                  <a:pt x="5068936" y="4625153"/>
                </a:cubicBezTo>
                <a:cubicBezTo>
                  <a:pt x="5077433" y="4662889"/>
                  <a:pt x="5065899" y="4679357"/>
                  <a:pt x="5059114" y="4733115"/>
                </a:cubicBezTo>
                <a:cubicBezTo>
                  <a:pt x="5068687" y="4752352"/>
                  <a:pt x="5055370" y="4832308"/>
                  <a:pt x="5037209" y="4844323"/>
                </a:cubicBezTo>
                <a:cubicBezTo>
                  <a:pt x="5033444" y="4857054"/>
                  <a:pt x="5040194" y="4871554"/>
                  <a:pt x="5020638" y="4877992"/>
                </a:cubicBezTo>
                <a:cubicBezTo>
                  <a:pt x="4997151" y="4888353"/>
                  <a:pt x="5034418" y="4931200"/>
                  <a:pt x="5006413" y="4925805"/>
                </a:cubicBezTo>
                <a:cubicBezTo>
                  <a:pt x="5031964" y="4956261"/>
                  <a:pt x="4982840" y="4982633"/>
                  <a:pt x="4971037" y="5009272"/>
                </a:cubicBezTo>
                <a:cubicBezTo>
                  <a:pt x="4973259" y="5034036"/>
                  <a:pt x="4968375" y="5053859"/>
                  <a:pt x="4963105" y="5111369"/>
                </a:cubicBezTo>
                <a:cubicBezTo>
                  <a:pt x="4973224" y="5141336"/>
                  <a:pt x="4937413" y="5161742"/>
                  <a:pt x="4976341" y="5210876"/>
                </a:cubicBezTo>
                <a:cubicBezTo>
                  <a:pt x="4972455" y="5212581"/>
                  <a:pt x="4977054" y="5227501"/>
                  <a:pt x="4980617" y="5269726"/>
                </a:cubicBezTo>
                <a:cubicBezTo>
                  <a:pt x="4984182" y="5311951"/>
                  <a:pt x="4990390" y="5400671"/>
                  <a:pt x="4997733" y="5464225"/>
                </a:cubicBezTo>
                <a:cubicBezTo>
                  <a:pt x="5001765" y="5536542"/>
                  <a:pt x="4990225" y="5517959"/>
                  <a:pt x="5001400" y="5594585"/>
                </a:cubicBezTo>
                <a:cubicBezTo>
                  <a:pt x="4999908" y="5619318"/>
                  <a:pt x="4974042" y="5647975"/>
                  <a:pt x="4983700" y="5667896"/>
                </a:cubicBezTo>
                <a:cubicBezTo>
                  <a:pt x="4976834" y="5696311"/>
                  <a:pt x="4975579" y="5738356"/>
                  <a:pt x="4968506" y="5769225"/>
                </a:cubicBezTo>
                <a:cubicBezTo>
                  <a:pt x="4968926" y="5787258"/>
                  <a:pt x="4969344" y="5805291"/>
                  <a:pt x="4969765" y="5823324"/>
                </a:cubicBezTo>
                <a:cubicBezTo>
                  <a:pt x="4966122" y="5853058"/>
                  <a:pt x="4965608" y="5838948"/>
                  <a:pt x="4966129" y="5862699"/>
                </a:cubicBezTo>
                <a:lnTo>
                  <a:pt x="4970695" y="5906467"/>
                </a:lnTo>
                <a:lnTo>
                  <a:pt x="4991568" y="5939847"/>
                </a:lnTo>
                <a:cubicBezTo>
                  <a:pt x="4998848" y="5955713"/>
                  <a:pt x="4974731" y="5940131"/>
                  <a:pt x="4986815" y="5973994"/>
                </a:cubicBezTo>
                <a:cubicBezTo>
                  <a:pt x="4961187" y="5997051"/>
                  <a:pt x="4983444" y="6032039"/>
                  <a:pt x="4987776" y="6089693"/>
                </a:cubicBezTo>
                <a:lnTo>
                  <a:pt x="4991621" y="6224938"/>
                </a:lnTo>
                <a:cubicBezTo>
                  <a:pt x="4988442" y="6270972"/>
                  <a:pt x="5008962" y="6317522"/>
                  <a:pt x="5017157" y="6370251"/>
                </a:cubicBezTo>
                <a:cubicBezTo>
                  <a:pt x="5025353" y="6422980"/>
                  <a:pt x="5039938" y="6490855"/>
                  <a:pt x="5040797" y="6541313"/>
                </a:cubicBezTo>
                <a:cubicBezTo>
                  <a:pt x="5039898" y="6576319"/>
                  <a:pt x="5031912" y="6591883"/>
                  <a:pt x="5045375" y="6640957"/>
                </a:cubicBezTo>
                <a:cubicBezTo>
                  <a:pt x="5057505" y="6669536"/>
                  <a:pt x="5052276" y="6675394"/>
                  <a:pt x="5058442" y="6705297"/>
                </a:cubicBezTo>
                <a:cubicBezTo>
                  <a:pt x="5057367" y="6727133"/>
                  <a:pt x="5067901" y="6732087"/>
                  <a:pt x="5071125" y="6759582"/>
                </a:cubicBezTo>
                <a:cubicBezTo>
                  <a:pt x="5055614" y="6796071"/>
                  <a:pt x="5051656" y="6769544"/>
                  <a:pt x="5069172" y="6817746"/>
                </a:cubicBezTo>
                <a:cubicBezTo>
                  <a:pt x="5060956" y="6828354"/>
                  <a:pt x="5064525" y="6836369"/>
                  <a:pt x="5072322" y="6843646"/>
                </a:cubicBezTo>
                <a:lnTo>
                  <a:pt x="5091388" y="6857998"/>
                </a:lnTo>
                <a:lnTo>
                  <a:pt x="6096000" y="6857998"/>
                </a:lnTo>
                <a:lnTo>
                  <a:pt x="6096000" y="6858000"/>
                </a:lnTo>
                <a:lnTo>
                  <a:pt x="0" y="685800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94A56A1-59EB-5C1B-44AC-3572DEEEFE85}"/>
              </a:ext>
            </a:extLst>
          </p:cNvPr>
          <p:cNvSpPr>
            <a:spLocks noGrp="1"/>
          </p:cNvSpPr>
          <p:nvPr>
            <p:ph type="title"/>
          </p:nvPr>
        </p:nvSpPr>
        <p:spPr>
          <a:xfrm>
            <a:off x="235975" y="240891"/>
            <a:ext cx="4341566" cy="1699548"/>
          </a:xfrm>
        </p:spPr>
        <p:txBody>
          <a:bodyPr>
            <a:normAutofit fontScale="90000"/>
          </a:bodyPr>
          <a:lstStyle/>
          <a:p>
            <a:r>
              <a:rPr lang="es-ES" dirty="0"/>
              <a:t>Narrativa de viajes y entrenamiento 
</a:t>
            </a:r>
            <a:endParaRPr lang="en-US" dirty="0"/>
          </a:p>
        </p:txBody>
      </p:sp>
      <p:sp>
        <p:nvSpPr>
          <p:cNvPr id="4" name="Content Placeholder 3">
            <a:extLst>
              <a:ext uri="{FF2B5EF4-FFF2-40B4-BE49-F238E27FC236}">
                <a16:creationId xmlns:a16="http://schemas.microsoft.com/office/drawing/2014/main" id="{740CB73A-10F5-CD6C-2125-FD202087A3C1}"/>
              </a:ext>
            </a:extLst>
          </p:cNvPr>
          <p:cNvSpPr>
            <a:spLocks noGrp="1"/>
          </p:cNvSpPr>
          <p:nvPr>
            <p:ph idx="1"/>
          </p:nvPr>
        </p:nvSpPr>
        <p:spPr>
          <a:xfrm>
            <a:off x="862366" y="2194102"/>
            <a:ext cx="3427001" cy="3908586"/>
          </a:xfrm>
        </p:spPr>
        <p:txBody>
          <a:bodyPr>
            <a:normAutofit/>
          </a:bodyPr>
          <a:lstStyle/>
          <a:p>
            <a:endParaRPr lang="en-US" sz="2000" dirty="0"/>
          </a:p>
          <a:p>
            <a:endParaRPr lang="en-US" sz="2000" dirty="0"/>
          </a:p>
          <a:p>
            <a:r>
              <a:rPr lang="es-ES" sz="2000" dirty="0"/>
              <a:t>¿Cuántos esperas en un evento de divulgación? </a:t>
            </a:r>
            <a:endParaRPr lang="en-US" sz="2000" dirty="0"/>
          </a:p>
          <a:p>
            <a:r>
              <a:rPr lang="es-ES" sz="2000" dirty="0"/>
              <a:t>¿Cómo se relaciona la capacitación del personal con las actividades del programa?</a:t>
            </a:r>
            <a:endParaRPr lang="en-US" sz="2000" dirty="0"/>
          </a:p>
        </p:txBody>
      </p:sp>
      <p:graphicFrame>
        <p:nvGraphicFramePr>
          <p:cNvPr id="3" name="Table 2">
            <a:extLst>
              <a:ext uri="{FF2B5EF4-FFF2-40B4-BE49-F238E27FC236}">
                <a16:creationId xmlns:a16="http://schemas.microsoft.com/office/drawing/2014/main" id="{D213A79A-6043-4814-AD96-4CEA19570EB6}"/>
              </a:ext>
            </a:extLst>
          </p:cNvPr>
          <p:cNvGraphicFramePr>
            <a:graphicFrameLocks noGrp="1"/>
          </p:cNvGraphicFramePr>
          <p:nvPr>
            <p:extLst>
              <p:ext uri="{D42A27DB-BD31-4B8C-83A1-F6EECF244321}">
                <p14:modId xmlns:p14="http://schemas.microsoft.com/office/powerpoint/2010/main" val="690942407"/>
              </p:ext>
            </p:extLst>
          </p:nvPr>
        </p:nvGraphicFramePr>
        <p:xfrm>
          <a:off x="5466735" y="751919"/>
          <a:ext cx="6133863" cy="6123312"/>
        </p:xfrm>
        <a:graphic>
          <a:graphicData uri="http://schemas.openxmlformats.org/drawingml/2006/table">
            <a:tbl>
              <a:tblPr>
                <a:solidFill>
                  <a:schemeClr val="bg1"/>
                </a:solidFill>
              </a:tblPr>
              <a:tblGrid>
                <a:gridCol w="6133863">
                  <a:extLst>
                    <a:ext uri="{9D8B030D-6E8A-4147-A177-3AD203B41FA5}">
                      <a16:colId xmlns:a16="http://schemas.microsoft.com/office/drawing/2014/main" val="3338573732"/>
                    </a:ext>
                  </a:extLst>
                </a:gridCol>
              </a:tblGrid>
              <a:tr h="708740">
                <a:tc>
                  <a:txBody>
                    <a:bodyPr/>
                    <a:lstStyle/>
                    <a:p>
                      <a:pPr algn="ctr" fontAlgn="b">
                        <a:spcBef>
                          <a:spcPts val="0"/>
                        </a:spcBef>
                        <a:spcAft>
                          <a:spcPts val="0"/>
                        </a:spcAft>
                      </a:pPr>
                      <a:r>
                        <a:rPr lang="en-US" sz="2000" b="1" i="0" u="none" strike="noStrike" cap="none" spc="0" dirty="0" err="1">
                          <a:solidFill>
                            <a:schemeClr val="tx1"/>
                          </a:solidFill>
                          <a:effectLst/>
                          <a:latin typeface="+mn-lt"/>
                        </a:rPr>
                        <a:t>Ejemplo</a:t>
                      </a:r>
                      <a:r>
                        <a:rPr lang="en-US" sz="2000" b="1" i="0" u="none" strike="noStrike" cap="none" spc="0" dirty="0">
                          <a:solidFill>
                            <a:schemeClr val="tx1"/>
                          </a:solidFill>
                          <a:effectLst/>
                          <a:latin typeface="+mn-lt"/>
                        </a:rPr>
                        <a:t> 
</a:t>
                      </a:r>
                      <a:endParaRPr lang="en-US" sz="2000" b="0" i="0" u="none" strike="noStrike" cap="none" spc="0" dirty="0">
                        <a:solidFill>
                          <a:schemeClr val="tx1"/>
                        </a:solidFill>
                        <a:effectLst/>
                        <a:latin typeface="+mn-lt"/>
                      </a:endParaRPr>
                    </a:p>
                  </a:txBody>
                  <a:tcPr marL="126045" marR="16547" marT="96957" marB="96957" anchor="b">
                    <a:lnL w="19050" cap="flat" cmpd="sng" algn="ctr">
                      <a:solidFill>
                        <a:schemeClr val="tx1"/>
                      </a:solidFill>
                      <a:prstDash val="solid"/>
                    </a:lnL>
                    <a:lnR w="19050" cap="flat" cmpd="sng" algn="ctr">
                      <a:solidFill>
                        <a:schemeClr val="tx1"/>
                      </a:solidFill>
                      <a:prstDash val="solid"/>
                    </a:lnR>
                    <a:lnT w="19050" cap="flat" cmpd="sng" algn="ctr">
                      <a:solidFill>
                        <a:schemeClr val="tx1"/>
                      </a:solid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302751171"/>
                  </a:ext>
                </a:extLst>
              </a:tr>
              <a:tr h="487343">
                <a:tc>
                  <a:txBody>
                    <a:bodyPr/>
                    <a:lstStyle/>
                    <a:p>
                      <a:pPr algn="ctr" fontAlgn="b">
                        <a:spcBef>
                          <a:spcPts val="0"/>
                        </a:spcBef>
                        <a:spcAft>
                          <a:spcPts val="0"/>
                        </a:spcAft>
                      </a:pPr>
                      <a:endParaRPr lang="en-US" sz="2000" b="0" i="0" u="none" strike="noStrike" cap="none" spc="0" dirty="0">
                        <a:solidFill>
                          <a:schemeClr val="tx1"/>
                        </a:solidFill>
                        <a:effectLst/>
                        <a:latin typeface="+mn-lt"/>
                      </a:endParaRPr>
                    </a:p>
                  </a:txBody>
                  <a:tcPr marL="126045" marR="16547" marT="96957" marB="96957" anchor="b">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1194581664"/>
                  </a:ext>
                </a:extLst>
              </a:tr>
              <a:tr h="1083043">
                <a:tc>
                  <a:txBody>
                    <a:bodyPr/>
                    <a:lstStyle/>
                    <a:p>
                      <a:pPr algn="l" fontAlgn="b">
                        <a:spcBef>
                          <a:spcPts val="0"/>
                        </a:spcBef>
                        <a:spcAft>
                          <a:spcPts val="0"/>
                        </a:spcAft>
                      </a:pPr>
                      <a:r>
                        <a:rPr lang="es-ES" sz="2000" b="0" i="0" u="none" strike="noStrike" cap="none" spc="0" dirty="0">
                          <a:solidFill>
                            <a:schemeClr val="tx1"/>
                          </a:solidFill>
                          <a:effectLst/>
                          <a:latin typeface="+mn-lt"/>
                        </a:rPr>
                        <a:t>Capacitaciones de divulgación: 2 capacitaciones en alcance efectivo: $ 60 por persona (2 empleados) + 
2 noches de hotel a $160/noche = Total </a:t>
                      </a:r>
                      <a:endParaRPr lang="en-US" sz="2000" b="0" i="0" u="none" strike="noStrike" cap="none" spc="0" dirty="0">
                        <a:solidFill>
                          <a:schemeClr val="tx1"/>
                        </a:solidFill>
                        <a:effectLst/>
                        <a:latin typeface="+mn-lt"/>
                      </a:endParaRPr>
                    </a:p>
                  </a:txBody>
                  <a:tcPr marL="126045" marR="16547" marT="96957" marB="96957" anchor="b">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2431771989"/>
                  </a:ext>
                </a:extLst>
              </a:tr>
              <a:tr h="708740">
                <a:tc>
                  <a:txBody>
                    <a:bodyPr/>
                    <a:lstStyle/>
                    <a:p>
                      <a:pPr algn="l" fontAlgn="b">
                        <a:spcBef>
                          <a:spcPts val="0"/>
                        </a:spcBef>
                        <a:spcAft>
                          <a:spcPts val="0"/>
                        </a:spcAft>
                      </a:pPr>
                      <a:r>
                        <a:rPr lang="es-ES" sz="2000" b="0" i="0" u="none" strike="noStrike" cap="none" spc="0" dirty="0">
                          <a:solidFill>
                            <a:schemeClr val="tx1"/>
                          </a:solidFill>
                          <a:effectLst/>
                          <a:latin typeface="+mn-lt"/>
                        </a:rPr>
                        <a:t>Organizar 3 eventos de divulgación en el condado de Baker = 339 millas/evento </a:t>
                      </a:r>
                      <a:endParaRPr lang="en-US" sz="2000" b="0" i="0" u="none" strike="noStrike" cap="none" spc="0" dirty="0">
                        <a:solidFill>
                          <a:schemeClr val="tx1"/>
                        </a:solidFill>
                        <a:effectLst/>
                        <a:latin typeface="+mn-lt"/>
                      </a:endParaRPr>
                    </a:p>
                  </a:txBody>
                  <a:tcPr marL="126045" marR="16547" marT="96957" marB="96957" anchor="b">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942532872"/>
                  </a:ext>
                </a:extLst>
              </a:tr>
              <a:tr h="487343">
                <a:tc>
                  <a:txBody>
                    <a:bodyPr/>
                    <a:lstStyle/>
                    <a:p>
                      <a:pPr algn="l" fontAlgn="b">
                        <a:spcBef>
                          <a:spcPts val="0"/>
                        </a:spcBef>
                        <a:spcAft>
                          <a:spcPts val="0"/>
                        </a:spcAft>
                      </a:pPr>
                      <a:endParaRPr lang="en-US" sz="2000" b="0" i="0" u="none" strike="noStrike" cap="none" spc="0">
                        <a:solidFill>
                          <a:schemeClr val="tx1"/>
                        </a:solidFill>
                        <a:effectLst/>
                        <a:latin typeface="+mn-lt"/>
                      </a:endParaRPr>
                    </a:p>
                  </a:txBody>
                  <a:tcPr marL="126045" marR="16547" marT="96957" marB="96957" anchor="b">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876383141"/>
                  </a:ext>
                </a:extLst>
              </a:tr>
              <a:tr h="977589">
                <a:tc>
                  <a:txBody>
                    <a:bodyPr/>
                    <a:lstStyle/>
                    <a:p>
                      <a:pPr algn="l" fontAlgn="b">
                        <a:spcBef>
                          <a:spcPts val="0"/>
                        </a:spcBef>
                        <a:spcAft>
                          <a:spcPts val="0"/>
                        </a:spcAft>
                      </a:pPr>
                      <a:r>
                        <a:rPr lang="es-ES" sz="2000" b="0" i="0" u="none" strike="noStrike" cap="none" spc="0" dirty="0">
                          <a:solidFill>
                            <a:schemeClr val="tx1"/>
                          </a:solidFill>
                          <a:effectLst/>
                          <a:latin typeface="+mn-lt"/>
                        </a:rPr>
                        <a:t>Tarifas de capacitación (relacionadas con esta subvención) para X Personal @ $ X costo cada una. Sírvase describir el propósito</a:t>
                      </a:r>
                      <a:endParaRPr lang="en-US" sz="2000" b="0" i="0" u="none" strike="noStrike" cap="none" spc="0" dirty="0">
                        <a:solidFill>
                          <a:schemeClr val="tx1"/>
                        </a:solidFill>
                        <a:effectLst/>
                        <a:latin typeface="+mn-lt"/>
                      </a:endParaRPr>
                    </a:p>
                  </a:txBody>
                  <a:tcPr marL="126045" marR="16547" marT="96957" marB="96957" anchor="b">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3952071285"/>
                  </a:ext>
                </a:extLst>
              </a:tr>
              <a:tr h="487343">
                <a:tc>
                  <a:txBody>
                    <a:bodyPr/>
                    <a:lstStyle/>
                    <a:p>
                      <a:pPr algn="l" fontAlgn="b">
                        <a:spcBef>
                          <a:spcPts val="0"/>
                        </a:spcBef>
                        <a:spcAft>
                          <a:spcPts val="0"/>
                        </a:spcAft>
                      </a:pPr>
                      <a:r>
                        <a:rPr lang="en-US" sz="2000" b="0" i="0" u="none" strike="noStrike" cap="none" spc="0" dirty="0">
                          <a:solidFill>
                            <a:schemeClr val="tx1"/>
                          </a:solidFill>
                          <a:effectLst/>
                          <a:latin typeface="+mn-lt"/>
                        </a:rPr>
                        <a:t> </a:t>
                      </a:r>
                    </a:p>
                  </a:txBody>
                  <a:tcPr marL="126045" marR="16547" marT="96957" marB="96957" anchor="b">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149080455"/>
                  </a:ext>
                </a:extLst>
              </a:tr>
              <a:tr h="708740">
                <a:tc>
                  <a:txBody>
                    <a:bodyPr/>
                    <a:lstStyle/>
                    <a:p>
                      <a:pPr algn="l" fontAlgn="b">
                        <a:spcBef>
                          <a:spcPts val="0"/>
                        </a:spcBef>
                        <a:spcAft>
                          <a:spcPts val="0"/>
                        </a:spcAft>
                      </a:pPr>
                      <a:r>
                        <a:rPr lang="en-US" sz="2000" b="1" i="0" u="none" strike="noStrike" cap="none" spc="0" dirty="0">
                          <a:solidFill>
                            <a:schemeClr val="tx1"/>
                          </a:solidFill>
                          <a:effectLst/>
                          <a:latin typeface="+mn-lt"/>
                        </a:rPr>
                        <a:t> TOTAL
</a:t>
                      </a:r>
                      <a:endParaRPr lang="en-US" sz="2000" b="0" i="0" u="none" strike="noStrike" cap="none" spc="0" dirty="0">
                        <a:solidFill>
                          <a:schemeClr val="tx1"/>
                        </a:solidFill>
                        <a:effectLst/>
                        <a:latin typeface="+mn-lt"/>
                      </a:endParaRPr>
                    </a:p>
                  </a:txBody>
                  <a:tcPr marL="126045" marR="16547" marT="96957" marB="96957" anchor="b">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19050" cap="flat" cmpd="sng" algn="ctr">
                      <a:solidFill>
                        <a:schemeClr val="tx1"/>
                      </a:solidFill>
                      <a:prstDash val="solid"/>
                    </a:lnB>
                    <a:noFill/>
                  </a:tcPr>
                </a:tc>
                <a:extLst>
                  <a:ext uri="{0D108BD9-81ED-4DB2-BD59-A6C34878D82A}">
                    <a16:rowId xmlns:a16="http://schemas.microsoft.com/office/drawing/2014/main" val="1364060759"/>
                  </a:ext>
                </a:extLst>
              </a:tr>
            </a:tbl>
          </a:graphicData>
        </a:graphic>
      </p:graphicFrame>
    </p:spTree>
    <p:extLst>
      <p:ext uri="{BB962C8B-B14F-4D97-AF65-F5344CB8AC3E}">
        <p14:creationId xmlns:p14="http://schemas.microsoft.com/office/powerpoint/2010/main" val="5682118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0FB1C42-C90B-783C-B5B4-38E31247F337}"/>
              </a:ext>
            </a:extLst>
          </p:cNvPr>
          <p:cNvSpPr>
            <a:spLocks noGrp="1"/>
          </p:cNvSpPr>
          <p:nvPr>
            <p:ph type="title"/>
          </p:nvPr>
        </p:nvSpPr>
        <p:spPr>
          <a:xfrm>
            <a:off x="572493" y="238539"/>
            <a:ext cx="11018520" cy="1434415"/>
          </a:xfrm>
        </p:spPr>
        <p:txBody>
          <a:bodyPr vert="horz" lIns="91440" tIns="45720" rIns="91440" bIns="45720" rtlCol="0" anchor="b">
            <a:normAutofit fontScale="90000"/>
          </a:bodyPr>
          <a:lstStyle/>
          <a:p>
            <a:r>
              <a:rPr lang="en-US" sz="5400" dirty="0" err="1"/>
              <a:t>Otros</a:t>
            </a:r>
            <a:r>
              <a:rPr lang="en-US" sz="5400" dirty="0"/>
              <a:t> </a:t>
            </a:r>
            <a:r>
              <a:rPr lang="en-US" sz="5400" dirty="0" err="1"/>
              <a:t>suministros</a:t>
            </a:r>
            <a:r>
              <a:rPr lang="en-US" sz="5400" dirty="0"/>
              <a:t> y </a:t>
            </a:r>
            <a:r>
              <a:rPr lang="en-US" sz="5400" dirty="0" err="1"/>
              <a:t>servicios</a:t>
            </a:r>
            <a:r>
              <a:rPr lang="en-US" sz="5400" dirty="0"/>
              <a:t>
</a:t>
            </a:r>
          </a:p>
        </p:txBody>
      </p:sp>
      <p:sp>
        <p:nvSpPr>
          <p:cNvPr id="16"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8">
            <a:extLst>
              <a:ext uri="{FF2B5EF4-FFF2-40B4-BE49-F238E27FC236}">
                <a16:creationId xmlns:a16="http://schemas.microsoft.com/office/drawing/2014/main" id="{ADDE770C-CDCC-26F9-7729-99378250C426}"/>
              </a:ext>
            </a:extLst>
          </p:cNvPr>
          <p:cNvSpPr>
            <a:spLocks noGrp="1"/>
          </p:cNvSpPr>
          <p:nvPr>
            <p:ph sz="quarter" idx="4"/>
          </p:nvPr>
        </p:nvSpPr>
        <p:spPr>
          <a:xfrm>
            <a:off x="572493" y="2071316"/>
            <a:ext cx="6713552" cy="4119172"/>
          </a:xfrm>
        </p:spPr>
        <p:txBody>
          <a:bodyPr vert="horz" lIns="91440" tIns="45720" rIns="91440" bIns="45720" rtlCol="0" anchor="t">
            <a:normAutofit/>
          </a:bodyPr>
          <a:lstStyle/>
          <a:p>
            <a:r>
              <a:rPr lang="es-ES" dirty="0">
                <a:cs typeface="Calibri"/>
              </a:rPr>
              <a:t>Descripción de los elementos separados y cómo se utilizan para la subvención
</a:t>
            </a:r>
            <a:r>
              <a:rPr lang="en-US" dirty="0" err="1">
                <a:cs typeface="Calibri"/>
              </a:rPr>
              <a:t>Ejemplos</a:t>
            </a:r>
            <a:r>
              <a:rPr lang="en-US" dirty="0">
                <a:cs typeface="Calibri"/>
              </a:rPr>
              <a:t>: </a:t>
            </a:r>
          </a:p>
          <a:p>
            <a:pPr lvl="1"/>
            <a:r>
              <a:rPr lang="en-US" dirty="0">
                <a:cs typeface="Calibri"/>
              </a:rPr>
              <a:t>Comida o </a:t>
            </a:r>
            <a:r>
              <a:rPr lang="en-US" dirty="0" err="1">
                <a:cs typeface="Calibri"/>
              </a:rPr>
              <a:t>bebida</a:t>
            </a:r>
            <a:r>
              <a:rPr lang="en-US" dirty="0">
                <a:cs typeface="Calibri"/>
              </a:rPr>
              <a:t>
</a:t>
            </a:r>
            <a:r>
              <a:rPr lang="en-US" dirty="0" err="1">
                <a:cs typeface="Calibri"/>
              </a:rPr>
              <a:t>Tarjetas</a:t>
            </a:r>
            <a:r>
              <a:rPr lang="en-US" dirty="0">
                <a:cs typeface="Calibri"/>
              </a:rPr>
              <a:t> de regalo</a:t>
            </a:r>
          </a:p>
          <a:p>
            <a:pPr lvl="1"/>
            <a:r>
              <a:rPr lang="en-US" dirty="0" err="1">
                <a:cs typeface="Calibri"/>
              </a:rPr>
              <a:t>Copiado</a:t>
            </a:r>
            <a:r>
              <a:rPr lang="en-US" dirty="0">
                <a:cs typeface="Calibri"/>
              </a:rPr>
              <a:t> e </a:t>
            </a:r>
            <a:r>
              <a:rPr lang="en-US" dirty="0" err="1">
                <a:cs typeface="Calibri"/>
              </a:rPr>
              <a:t>impresión</a:t>
            </a:r>
            <a:r>
              <a:rPr lang="en-US" dirty="0">
                <a:cs typeface="Calibri"/>
              </a:rPr>
              <a:t>
</a:t>
            </a:r>
            <a:r>
              <a:rPr lang="en-US" dirty="0" err="1">
                <a:cs typeface="Calibri"/>
              </a:rPr>
              <a:t>Franqueo</a:t>
            </a:r>
            <a:r>
              <a:rPr lang="en-US" dirty="0">
                <a:cs typeface="Calibri"/>
              </a:rPr>
              <a:t> y </a:t>
            </a:r>
            <a:r>
              <a:rPr lang="en-US" dirty="0" err="1">
                <a:cs typeface="Calibri"/>
              </a:rPr>
              <a:t>envío</a:t>
            </a:r>
            <a:endParaRPr lang="en-US" dirty="0">
              <a:cs typeface="Calibri"/>
            </a:endParaRPr>
          </a:p>
          <a:p>
            <a:pPr lvl="1"/>
            <a:r>
              <a:rPr lang="pt-BR" dirty="0">
                <a:cs typeface="Calibri"/>
              </a:rPr>
              <a:t>Materiales educativos o de recursos</a:t>
            </a:r>
            <a:endParaRPr lang="en-US" dirty="0">
              <a:cs typeface="Calibri"/>
            </a:endParaRPr>
          </a:p>
        </p:txBody>
      </p:sp>
      <p:pic>
        <p:nvPicPr>
          <p:cNvPr id="6" name="Content Placeholder 5" descr="Gift Certificate Images – Browse 271,133 Stock Photos ...">
            <a:extLst>
              <a:ext uri="{FF2B5EF4-FFF2-40B4-BE49-F238E27FC236}">
                <a16:creationId xmlns:a16="http://schemas.microsoft.com/office/drawing/2014/main" id="{8B95CE2D-8CA5-06DA-E751-C90994D4E0AE}"/>
              </a:ext>
            </a:extLst>
          </p:cNvPr>
          <p:cNvPicPr>
            <a:picLocks noGrp="1" noChangeAspect="1"/>
          </p:cNvPicPr>
          <p:nvPr>
            <p:ph sz="half" idx="2"/>
          </p:nvPr>
        </p:nvPicPr>
        <p:blipFill rotWithShape="1">
          <a:blip r:embed="rId2"/>
          <a:srcRect l="16534" r="14010"/>
          <a:stretch/>
        </p:blipFill>
        <p:spPr>
          <a:xfrm>
            <a:off x="7675658" y="2093976"/>
            <a:ext cx="3941064" cy="4096512"/>
          </a:xfrm>
          <a:prstGeom prst="rect">
            <a:avLst/>
          </a:prstGeom>
        </p:spPr>
      </p:pic>
    </p:spTree>
    <p:extLst>
      <p:ext uri="{BB962C8B-B14F-4D97-AF65-F5344CB8AC3E}">
        <p14:creationId xmlns:p14="http://schemas.microsoft.com/office/powerpoint/2010/main" val="26514551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E0B49-3FA2-1213-D81C-FA89464F7290}"/>
              </a:ext>
            </a:extLst>
          </p:cNvPr>
          <p:cNvSpPr>
            <a:spLocks noGrp="1"/>
          </p:cNvSpPr>
          <p:nvPr>
            <p:ph type="title"/>
          </p:nvPr>
        </p:nvSpPr>
        <p:spPr>
          <a:xfrm>
            <a:off x="638881" y="417576"/>
            <a:ext cx="10909640" cy="1249394"/>
          </a:xfrm>
        </p:spPr>
        <p:txBody>
          <a:bodyPr vert="horz" lIns="91440" tIns="45720" rIns="91440" bIns="45720" rtlCol="0" anchor="ctr">
            <a:normAutofit fontScale="90000"/>
          </a:bodyPr>
          <a:lstStyle/>
          <a:p>
            <a:pPr algn="ctr"/>
            <a:r>
              <a:rPr lang="en-US" sz="6600" dirty="0" err="1"/>
              <a:t>Otros</a:t>
            </a:r>
            <a:br>
              <a:rPr lang="en-US" sz="4100" kern="1200" dirty="0"/>
            </a:br>
            <a:endParaRPr lang="en-US" sz="4100" kern="1200" dirty="0">
              <a:solidFill>
                <a:schemeClr val="tx1"/>
              </a:solidFill>
              <a:latin typeface="+mj-lt"/>
              <a:ea typeface="+mj-ea"/>
              <a:cs typeface="+mj-cs"/>
            </a:endParaRPr>
          </a:p>
        </p:txBody>
      </p:sp>
      <p:graphicFrame>
        <p:nvGraphicFramePr>
          <p:cNvPr id="6" name="Content Placeholder 5">
            <a:extLst>
              <a:ext uri="{FF2B5EF4-FFF2-40B4-BE49-F238E27FC236}">
                <a16:creationId xmlns:a16="http://schemas.microsoft.com/office/drawing/2014/main" id="{4282F01C-6066-486F-8829-43685E278BBF}"/>
              </a:ext>
            </a:extLst>
          </p:cNvPr>
          <p:cNvGraphicFramePr>
            <a:graphicFrameLocks noGrp="1"/>
          </p:cNvGraphicFramePr>
          <p:nvPr>
            <p:ph sz="half" idx="1"/>
            <p:extLst>
              <p:ext uri="{D42A27DB-BD31-4B8C-83A1-F6EECF244321}">
                <p14:modId xmlns:p14="http://schemas.microsoft.com/office/powerpoint/2010/main" val="1320620134"/>
              </p:ext>
            </p:extLst>
          </p:nvPr>
        </p:nvGraphicFramePr>
        <p:xfrm>
          <a:off x="1742767" y="2340079"/>
          <a:ext cx="8738419" cy="3563465"/>
        </p:xfrm>
        <a:graphic>
          <a:graphicData uri="http://schemas.openxmlformats.org/drawingml/2006/table">
            <a:tbl>
              <a:tblPr/>
              <a:tblGrid>
                <a:gridCol w="1716614">
                  <a:extLst>
                    <a:ext uri="{9D8B030D-6E8A-4147-A177-3AD203B41FA5}">
                      <a16:colId xmlns:a16="http://schemas.microsoft.com/office/drawing/2014/main" val="2730515739"/>
                    </a:ext>
                  </a:extLst>
                </a:gridCol>
                <a:gridCol w="7021805">
                  <a:extLst>
                    <a:ext uri="{9D8B030D-6E8A-4147-A177-3AD203B41FA5}">
                      <a16:colId xmlns:a16="http://schemas.microsoft.com/office/drawing/2014/main" val="1041697397"/>
                    </a:ext>
                  </a:extLst>
                </a:gridCol>
              </a:tblGrid>
              <a:tr h="797180">
                <a:tc rowSpan="4">
                  <a:txBody>
                    <a:bodyPr/>
                    <a:lstStyle/>
                    <a:p>
                      <a:pPr algn="ctr" fontAlgn="t"/>
                      <a:r>
                        <a:rPr lang="es-ES" sz="2000" b="0" i="0" u="none" strike="noStrike" dirty="0">
                          <a:solidFill>
                            <a:srgbClr val="000000"/>
                          </a:solidFill>
                          <a:effectLst/>
                          <a:latin typeface="Calibri" panose="020F0502020204030204" pitchFamily="34" charset="0"/>
                        </a:rPr>
                        <a:t>Otros (comida, tarjetas de regalo para los participantes, etc.)
</a:t>
                      </a:r>
                      <a:endParaRPr lang="en-US" sz="2000" b="0" i="0" u="none" strike="noStrike" dirty="0">
                        <a:solidFill>
                          <a:srgbClr val="000000"/>
                        </a:solidFill>
                        <a:effectLst/>
                        <a:latin typeface="Calibri" panose="020F0502020204030204" pitchFamily="34" charset="0"/>
                      </a:endParaRPr>
                    </a:p>
                  </a:txBody>
                  <a:tcPr marL="7695" marR="7695" marT="769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1" i="0" u="none" strike="noStrike" dirty="0">
                          <a:solidFill>
                            <a:srgbClr val="000000"/>
                          </a:solidFill>
                          <a:effectLst/>
                          <a:latin typeface="Calibri" panose="020F0502020204030204" pitchFamily="34" charset="0"/>
                        </a:rPr>
                        <a:t>Por favor, </a:t>
                      </a:r>
                      <a:r>
                        <a:rPr lang="en-US" sz="2000" b="1" i="0" u="none" strike="noStrike" dirty="0" err="1">
                          <a:solidFill>
                            <a:srgbClr val="000000"/>
                          </a:solidFill>
                          <a:effectLst/>
                          <a:latin typeface="Calibri" panose="020F0502020204030204" pitchFamily="34" charset="0"/>
                        </a:rPr>
                        <a:t>enumere</a:t>
                      </a:r>
                      <a:r>
                        <a:rPr lang="en-US" sz="2000" b="1" i="0" u="none" strike="noStrike" dirty="0">
                          <a:solidFill>
                            <a:srgbClr val="000000"/>
                          </a:solidFill>
                          <a:effectLst/>
                          <a:latin typeface="Calibri" panose="020F0502020204030204" pitchFamily="34" charset="0"/>
                        </a:rPr>
                        <a:t>
</a:t>
                      </a:r>
                    </a:p>
                  </a:txBody>
                  <a:tcPr marL="7695" marR="7695" marT="76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7626269"/>
                  </a:ext>
                </a:extLst>
              </a:tr>
              <a:tr h="858428">
                <a:tc vMerge="1">
                  <a:txBody>
                    <a:bodyPr/>
                    <a:lstStyle/>
                    <a:p>
                      <a:endParaRPr lang="en-US"/>
                    </a:p>
                  </a:txBody>
                  <a:tcPr/>
                </a:tc>
                <a:tc>
                  <a:txBody>
                    <a:bodyPr/>
                    <a:lstStyle/>
                    <a:p>
                      <a:pPr algn="l" fontAlgn="b"/>
                      <a:r>
                        <a:rPr lang="es-ES" sz="2000" b="0" i="0" u="none" strike="noStrike" dirty="0">
                          <a:solidFill>
                            <a:srgbClr val="000000"/>
                          </a:solidFill>
                          <a:effectLst/>
                          <a:latin typeface="Calibri" panose="020F0502020204030204" pitchFamily="34" charset="0"/>
                        </a:rPr>
                        <a:t>Refrigerios, tarjetas de regalo, notas de agradecimiento y franqueo, para empresas e individuos participantes en eventos y programación.</a:t>
                      </a:r>
                      <a:endParaRPr lang="en-US" sz="2000" b="0" i="0" u="none" strike="noStrike" dirty="0">
                        <a:solidFill>
                          <a:srgbClr val="000000"/>
                        </a:solidFill>
                        <a:effectLst/>
                        <a:latin typeface="Calibri" panose="020F0502020204030204" pitchFamily="34" charset="0"/>
                      </a:endParaRPr>
                    </a:p>
                  </a:txBody>
                  <a:tcPr marL="7695" marR="7695" marT="76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9717837"/>
                  </a:ext>
                </a:extLst>
              </a:tr>
              <a:tr h="858428">
                <a:tc vMerge="1">
                  <a:txBody>
                    <a:bodyPr/>
                    <a:lstStyle/>
                    <a:p>
                      <a:endParaRPr lang="en-US"/>
                    </a:p>
                  </a:txBody>
                  <a:tcPr/>
                </a:tc>
                <a:tc>
                  <a:txBody>
                    <a:bodyPr/>
                    <a:lstStyle/>
                    <a:p>
                      <a:pPr algn="l" fontAlgn="t"/>
                      <a:r>
                        <a:rPr lang="es-ES" sz="2000" b="0" i="0" u="none" strike="noStrike" dirty="0">
                          <a:solidFill>
                            <a:srgbClr val="000000"/>
                          </a:solidFill>
                          <a:effectLst/>
                          <a:latin typeface="Calibri" panose="020F0502020204030204" pitchFamily="34" charset="0"/>
                        </a:rPr>
                        <a:t>Suministros para apoyar la educación de jóvenes y adultos y los servicios para dejar de fumar.
</a:t>
                      </a:r>
                      <a:endParaRPr lang="en-US" sz="2000" b="0" i="0" u="none" strike="noStrike" dirty="0">
                        <a:solidFill>
                          <a:srgbClr val="000000"/>
                        </a:solidFill>
                        <a:effectLst/>
                        <a:latin typeface="Calibri" panose="020F0502020204030204" pitchFamily="34" charset="0"/>
                      </a:endParaRPr>
                    </a:p>
                  </a:txBody>
                  <a:tcPr marL="7695" marR="7695" marT="769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996124831"/>
                  </a:ext>
                </a:extLst>
              </a:tr>
              <a:tr h="858428">
                <a:tc vMerge="1">
                  <a:txBody>
                    <a:bodyPr/>
                    <a:lstStyle/>
                    <a:p>
                      <a:endParaRPr lang="en-US"/>
                    </a:p>
                  </a:txBody>
                  <a:tcPr/>
                </a:tc>
                <a:tc>
                  <a:txBody>
                    <a:bodyPr/>
                    <a:lstStyle/>
                    <a:p>
                      <a:pPr algn="l" fontAlgn="b"/>
                      <a:r>
                        <a:rPr lang="es-ES" sz="2000" b="0" i="0" u="none" strike="noStrike" dirty="0">
                          <a:solidFill>
                            <a:srgbClr val="000000"/>
                          </a:solidFill>
                          <a:effectLst/>
                          <a:latin typeface="Calibri" panose="020F0502020204030204" pitchFamily="34" charset="0"/>
                        </a:rPr>
                        <a:t>Campaña de limpieza de basura de tabaco, suministros y recipientes
</a:t>
                      </a:r>
                      <a:endParaRPr lang="en-US" sz="2000" b="0" i="0" u="none" strike="noStrike" dirty="0">
                        <a:solidFill>
                          <a:srgbClr val="000000"/>
                        </a:solidFill>
                        <a:effectLst/>
                        <a:latin typeface="Calibri" panose="020F0502020204030204" pitchFamily="34" charset="0"/>
                      </a:endParaRPr>
                    </a:p>
                  </a:txBody>
                  <a:tcPr marL="7695" marR="7695" marT="76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9183425"/>
                  </a:ext>
                </a:extLst>
              </a:tr>
            </a:tbl>
          </a:graphicData>
        </a:graphic>
      </p:graphicFrame>
    </p:spTree>
    <p:extLst>
      <p:ext uri="{BB962C8B-B14F-4D97-AF65-F5344CB8AC3E}">
        <p14:creationId xmlns:p14="http://schemas.microsoft.com/office/powerpoint/2010/main" val="40796765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1A2E4-62C4-75CE-8EB1-D55D0D228DBE}"/>
              </a:ext>
            </a:extLst>
          </p:cNvPr>
          <p:cNvSpPr>
            <a:spLocks noGrp="1"/>
          </p:cNvSpPr>
          <p:nvPr>
            <p:ph type="title"/>
          </p:nvPr>
        </p:nvSpPr>
        <p:spPr>
          <a:xfrm>
            <a:off x="638881" y="417576"/>
            <a:ext cx="10909640" cy="1249394"/>
          </a:xfrm>
        </p:spPr>
        <p:txBody>
          <a:bodyPr vert="horz" lIns="91440" tIns="45720" rIns="91440" bIns="45720" rtlCol="0" anchor="ctr">
            <a:normAutofit fontScale="90000"/>
          </a:bodyPr>
          <a:lstStyle/>
          <a:p>
            <a:pPr algn="ctr"/>
            <a:r>
              <a:rPr lang="en-US" sz="6600" dirty="0" err="1"/>
              <a:t>Contratos</a:t>
            </a:r>
            <a:r>
              <a:rPr lang="en-US" sz="6600" dirty="0"/>
              <a:t> o </a:t>
            </a:r>
            <a:r>
              <a:rPr lang="en-US" sz="6600" dirty="0" err="1"/>
              <a:t>subcontratos</a:t>
            </a:r>
            <a:r>
              <a:rPr lang="en-US" sz="6600" dirty="0"/>
              <a:t>
</a:t>
            </a:r>
            <a:endParaRPr lang="en-US" sz="6600" kern="1200" dirty="0">
              <a:latin typeface="+mj-lt"/>
              <a:ea typeface="+mj-ea"/>
              <a:cs typeface="+mj-cs"/>
            </a:endParaRPr>
          </a:p>
        </p:txBody>
      </p:sp>
      <p:sp>
        <p:nvSpPr>
          <p:cNvPr id="3" name="Content Placeholder 2">
            <a:extLst>
              <a:ext uri="{FF2B5EF4-FFF2-40B4-BE49-F238E27FC236}">
                <a16:creationId xmlns:a16="http://schemas.microsoft.com/office/drawing/2014/main" id="{11B8B519-0775-0AD0-678D-561F506DB56D}"/>
              </a:ext>
            </a:extLst>
          </p:cNvPr>
          <p:cNvSpPr>
            <a:spLocks noGrp="1"/>
          </p:cNvSpPr>
          <p:nvPr>
            <p:ph sz="half" idx="1"/>
          </p:nvPr>
        </p:nvSpPr>
        <p:spPr>
          <a:xfrm>
            <a:off x="638881" y="1809541"/>
            <a:ext cx="10909643" cy="687406"/>
          </a:xfrm>
        </p:spPr>
        <p:txBody>
          <a:bodyPr vert="horz" lIns="91440" tIns="45720" rIns="91440" bIns="45720" rtlCol="0" anchor="ctr">
            <a:normAutofit fontScale="70000" lnSpcReduction="20000"/>
          </a:bodyPr>
          <a:lstStyle/>
          <a:p>
            <a:pPr marL="0" indent="0" algn="ctr">
              <a:buNone/>
            </a:pPr>
            <a:r>
              <a:rPr lang="es-ES" sz="3100" dirty="0"/>
              <a:t>Describir los servicios que se prestan</a:t>
            </a:r>
            <a:r>
              <a:rPr lang="es-ES" sz="2400" dirty="0"/>
              <a:t>
</a:t>
            </a:r>
            <a:endParaRPr lang="en-US" sz="2400" kern="1200" dirty="0">
              <a:solidFill>
                <a:schemeClr val="tx1"/>
              </a:solidFill>
              <a:latin typeface="+mn-lt"/>
              <a:cs typeface="Calibri" panose="020F0502020204030204"/>
            </a:endParaRPr>
          </a:p>
        </p:txBody>
      </p:sp>
      <p:graphicFrame>
        <p:nvGraphicFramePr>
          <p:cNvPr id="5" name="Table 4">
            <a:extLst>
              <a:ext uri="{FF2B5EF4-FFF2-40B4-BE49-F238E27FC236}">
                <a16:creationId xmlns:a16="http://schemas.microsoft.com/office/drawing/2014/main" id="{9F51C459-0FAF-41ED-8935-0868DBD8DF4A}"/>
              </a:ext>
            </a:extLst>
          </p:cNvPr>
          <p:cNvGraphicFramePr>
            <a:graphicFrameLocks noGrp="1"/>
          </p:cNvGraphicFramePr>
          <p:nvPr>
            <p:extLst>
              <p:ext uri="{D42A27DB-BD31-4B8C-83A1-F6EECF244321}">
                <p14:modId xmlns:p14="http://schemas.microsoft.com/office/powerpoint/2010/main" val="358211305"/>
              </p:ext>
            </p:extLst>
          </p:nvPr>
        </p:nvGraphicFramePr>
        <p:xfrm>
          <a:off x="1582993" y="3429000"/>
          <a:ext cx="7462684" cy="1491615"/>
        </p:xfrm>
        <a:graphic>
          <a:graphicData uri="http://schemas.openxmlformats.org/drawingml/2006/table">
            <a:tbl>
              <a:tblPr/>
              <a:tblGrid>
                <a:gridCol w="6164826">
                  <a:extLst>
                    <a:ext uri="{9D8B030D-6E8A-4147-A177-3AD203B41FA5}">
                      <a16:colId xmlns:a16="http://schemas.microsoft.com/office/drawing/2014/main" val="3743769753"/>
                    </a:ext>
                  </a:extLst>
                </a:gridCol>
                <a:gridCol w="1297858">
                  <a:extLst>
                    <a:ext uri="{9D8B030D-6E8A-4147-A177-3AD203B41FA5}">
                      <a16:colId xmlns:a16="http://schemas.microsoft.com/office/drawing/2014/main" val="1249234066"/>
                    </a:ext>
                  </a:extLst>
                </a:gridCol>
              </a:tblGrid>
              <a:tr h="295275">
                <a:tc gridSpan="2">
                  <a:txBody>
                    <a:bodyPr/>
                    <a:lstStyle/>
                    <a:p>
                      <a:pPr algn="l" fontAlgn="b"/>
                      <a:r>
                        <a:rPr lang="es-ES" sz="2400" b="1" i="0" u="none" strike="noStrike" dirty="0">
                          <a:solidFill>
                            <a:srgbClr val="000000"/>
                          </a:solidFill>
                          <a:effectLst/>
                          <a:latin typeface="Calibri" panose="020F0502020204030204" pitchFamily="34" charset="0"/>
                        </a:rPr>
                        <a:t>Enumere todos los subcontratos y todos los costos contractuales, si corresponde.</a:t>
                      </a:r>
                      <a:endParaRPr lang="en-US" sz="2400" b="1"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2510410273"/>
                  </a:ext>
                </a:extLst>
              </a:tr>
              <a:tr h="292448">
                <a:tc>
                  <a:txBody>
                    <a:bodyPr/>
                    <a:lstStyle/>
                    <a:p>
                      <a:pPr algn="l" fontAlgn="b"/>
                      <a:r>
                        <a:rPr lang="es-ES" sz="2400" b="1" i="0" u="none" strike="noStrike" dirty="0">
                          <a:solidFill>
                            <a:srgbClr val="000000"/>
                          </a:solidFill>
                          <a:effectLst/>
                          <a:latin typeface="Calibri" panose="020F0502020204030204" pitchFamily="34" charset="0"/>
                        </a:rPr>
                        <a:t>OHSU y Asesores de Políticas de Universidades</a:t>
                      </a:r>
                      <a:endParaRPr lang="en-US" sz="2400" b="1"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400" b="0" i="0" u="none" strike="noStrike" dirty="0">
                          <a:solidFill>
                            <a:srgbClr val="000000"/>
                          </a:solidFill>
                          <a:effectLst/>
                          <a:latin typeface="Calibri" panose="020F0502020204030204" pitchFamily="34" charset="0"/>
                        </a:rPr>
                        <a:t>$6,000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27487321"/>
                  </a:ext>
                </a:extLst>
              </a:tr>
              <a:tr h="0">
                <a:tc>
                  <a:txBody>
                    <a:bodyPr/>
                    <a:lstStyle/>
                    <a:p>
                      <a:pPr algn="l" fontAlgn="b"/>
                      <a:r>
                        <a:rPr lang="es-ES" sz="2400" b="1" i="0" u="none" strike="noStrike" dirty="0">
                          <a:solidFill>
                            <a:srgbClr val="000000"/>
                          </a:solidFill>
                          <a:effectLst/>
                          <a:latin typeface="Calibri" panose="020F0502020204030204" pitchFamily="34" charset="0"/>
                        </a:rPr>
                        <a:t>Instructores del programa de manejo del estrés</a:t>
                      </a:r>
                      <a:endParaRPr lang="en-US" sz="2400" b="1"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400" b="0" i="0" u="none" strike="noStrike" dirty="0">
                          <a:solidFill>
                            <a:srgbClr val="000000"/>
                          </a:solidFill>
                          <a:effectLst/>
                          <a:latin typeface="Calibri" panose="020F0502020204030204" pitchFamily="34" charset="0"/>
                        </a:rPr>
                        <a:t>$2,700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6488601"/>
                  </a:ext>
                </a:extLst>
              </a:tr>
            </a:tbl>
          </a:graphicData>
        </a:graphic>
      </p:graphicFrame>
    </p:spTree>
    <p:extLst>
      <p:ext uri="{BB962C8B-B14F-4D97-AF65-F5344CB8AC3E}">
        <p14:creationId xmlns:p14="http://schemas.microsoft.com/office/powerpoint/2010/main" val="2148457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EF44C-E7F5-AEF8-B0B4-8A26D35AD0A3}"/>
              </a:ext>
            </a:extLst>
          </p:cNvPr>
          <p:cNvSpPr>
            <a:spLocks noGrp="1"/>
          </p:cNvSpPr>
          <p:nvPr>
            <p:ph type="title"/>
          </p:nvPr>
        </p:nvSpPr>
        <p:spPr>
          <a:xfrm>
            <a:off x="-1" y="0"/>
            <a:ext cx="3976565" cy="6858000"/>
          </a:xfrm>
          <a:noFill/>
        </p:spPr>
        <p:txBody>
          <a:bodyPr anchor="ctr">
            <a:normAutofit/>
          </a:bodyPr>
          <a:lstStyle/>
          <a:p>
            <a:pPr algn="ctr"/>
            <a:r>
              <a:rPr lang="en-US" dirty="0" err="1"/>
              <a:t>Áreas</a:t>
            </a:r>
            <a:r>
              <a:rPr lang="en-US" dirty="0"/>
              <a:t> de </a:t>
            </a:r>
            <a:r>
              <a:rPr lang="en-US" dirty="0" err="1"/>
              <a:t>interés</a:t>
            </a:r>
            <a:r>
              <a:rPr lang="en-US" dirty="0"/>
              <a:t>
</a:t>
            </a:r>
          </a:p>
        </p:txBody>
      </p:sp>
      <p:sp>
        <p:nvSpPr>
          <p:cNvPr id="3" name="Content Placeholder 2">
            <a:extLst>
              <a:ext uri="{FF2B5EF4-FFF2-40B4-BE49-F238E27FC236}">
                <a16:creationId xmlns:a16="http://schemas.microsoft.com/office/drawing/2014/main" id="{8598B746-C74A-E6BE-8DFF-942E3BC53816}"/>
              </a:ext>
            </a:extLst>
          </p:cNvPr>
          <p:cNvSpPr>
            <a:spLocks noGrp="1"/>
          </p:cNvSpPr>
          <p:nvPr>
            <p:ph idx="1"/>
          </p:nvPr>
        </p:nvSpPr>
        <p:spPr>
          <a:xfrm>
            <a:off x="4654294" y="447261"/>
            <a:ext cx="7041517" cy="6049231"/>
          </a:xfrm>
        </p:spPr>
        <p:txBody>
          <a:bodyPr anchor="ctr">
            <a:normAutofit/>
          </a:bodyPr>
          <a:lstStyle/>
          <a:p>
            <a:pPr marL="342900" lvl="1" indent="-342900">
              <a:lnSpc>
                <a:spcPct val="110000"/>
              </a:lnSpc>
              <a:spcBef>
                <a:spcPts val="0"/>
              </a:spcBef>
              <a:spcAft>
                <a:spcPts val="1200"/>
              </a:spcAft>
            </a:pPr>
            <a:r>
              <a:rPr lang="es-ES" sz="3200" dirty="0">
                <a:sym typeface="Arial"/>
              </a:rPr>
              <a:t>Lectura de la carta de adjudicación
Escribir una narrativa
Elaboración de un presupuesto </a:t>
            </a:r>
            <a:endParaRPr lang="es-MX" sz="3200" dirty="0">
              <a:cs typeface="Calibri" panose="020F0502020204030204"/>
            </a:endParaRPr>
          </a:p>
        </p:txBody>
      </p:sp>
      <p:pic>
        <p:nvPicPr>
          <p:cNvPr id="5" name="Picture 4" descr="Oregon Health Authority Logo">
            <a:extLst>
              <a:ext uri="{FF2B5EF4-FFF2-40B4-BE49-F238E27FC236}">
                <a16:creationId xmlns:a16="http://schemas.microsoft.com/office/drawing/2014/main" id="{621C99ED-6682-4E01-A0E2-9C4557CE37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0635" y="6011443"/>
            <a:ext cx="1592631" cy="596907"/>
          </a:xfrm>
          <a:prstGeom prst="rect">
            <a:avLst/>
          </a:prstGeom>
        </p:spPr>
      </p:pic>
    </p:spTree>
    <p:extLst>
      <p:ext uri="{BB962C8B-B14F-4D97-AF65-F5344CB8AC3E}">
        <p14:creationId xmlns:p14="http://schemas.microsoft.com/office/powerpoint/2010/main" val="31773278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1A2E4-62C4-75CE-8EB1-D55D0D228DBE}"/>
              </a:ext>
            </a:extLst>
          </p:cNvPr>
          <p:cNvSpPr>
            <a:spLocks noGrp="1"/>
          </p:cNvSpPr>
          <p:nvPr>
            <p:ph type="title"/>
          </p:nvPr>
        </p:nvSpPr>
        <p:spPr>
          <a:xfrm>
            <a:off x="638881" y="417576"/>
            <a:ext cx="10909640" cy="1249394"/>
          </a:xfrm>
        </p:spPr>
        <p:txBody>
          <a:bodyPr vert="horz" lIns="91440" tIns="45720" rIns="91440" bIns="45720" rtlCol="0" anchor="ctr">
            <a:normAutofit fontScale="90000"/>
          </a:bodyPr>
          <a:lstStyle/>
          <a:p>
            <a:pPr algn="ctr"/>
            <a:r>
              <a:rPr lang="en-US" sz="6600" dirty="0" err="1"/>
              <a:t>Contratos</a:t>
            </a:r>
            <a:r>
              <a:rPr lang="en-US" sz="6600" dirty="0"/>
              <a:t>
</a:t>
            </a:r>
            <a:endParaRPr lang="en-US" sz="6600" kern="1200" dirty="0">
              <a:solidFill>
                <a:schemeClr val="tx1"/>
              </a:solidFill>
              <a:latin typeface="+mj-lt"/>
              <a:ea typeface="+mj-ea"/>
              <a:cs typeface="+mj-cs"/>
            </a:endParaRPr>
          </a:p>
        </p:txBody>
      </p:sp>
      <p:sp>
        <p:nvSpPr>
          <p:cNvPr id="3" name="Content Placeholder 2">
            <a:extLst>
              <a:ext uri="{FF2B5EF4-FFF2-40B4-BE49-F238E27FC236}">
                <a16:creationId xmlns:a16="http://schemas.microsoft.com/office/drawing/2014/main" id="{11B8B519-0775-0AD0-678D-561F506DB56D}"/>
              </a:ext>
            </a:extLst>
          </p:cNvPr>
          <p:cNvSpPr>
            <a:spLocks noGrp="1"/>
          </p:cNvSpPr>
          <p:nvPr>
            <p:ph sz="half" idx="1"/>
          </p:nvPr>
        </p:nvSpPr>
        <p:spPr>
          <a:xfrm>
            <a:off x="638881" y="1809541"/>
            <a:ext cx="10909643" cy="687406"/>
          </a:xfrm>
        </p:spPr>
        <p:txBody>
          <a:bodyPr vert="horz" lIns="91440" tIns="45720" rIns="91440" bIns="45720" rtlCol="0" anchor="ctr">
            <a:normAutofit fontScale="70000" lnSpcReduction="20000"/>
          </a:bodyPr>
          <a:lstStyle/>
          <a:p>
            <a:pPr marL="0" indent="0" algn="ctr">
              <a:buNone/>
            </a:pPr>
            <a:r>
              <a:rPr lang="es-ES" sz="2400" dirty="0"/>
              <a:t>¡</a:t>
            </a:r>
            <a:r>
              <a:rPr lang="es-ES" sz="3300" dirty="0"/>
              <a:t>Falta detalle! ¡No lo hagas</a:t>
            </a:r>
            <a:r>
              <a:rPr lang="es-ES" sz="2400" dirty="0"/>
              <a:t>!
</a:t>
            </a:r>
            <a:endParaRPr lang="en-US" sz="2400" kern="1200" dirty="0">
              <a:solidFill>
                <a:schemeClr val="tx1"/>
              </a:solidFill>
              <a:latin typeface="+mn-lt"/>
              <a:ea typeface="+mn-ea"/>
              <a:cs typeface="+mn-cs"/>
            </a:endParaRPr>
          </a:p>
        </p:txBody>
      </p:sp>
      <p:graphicFrame>
        <p:nvGraphicFramePr>
          <p:cNvPr id="4" name="Table 3">
            <a:extLst>
              <a:ext uri="{FF2B5EF4-FFF2-40B4-BE49-F238E27FC236}">
                <a16:creationId xmlns:a16="http://schemas.microsoft.com/office/drawing/2014/main" id="{853F53DD-D9F3-482D-BD42-341D8967C01C}"/>
              </a:ext>
            </a:extLst>
          </p:cNvPr>
          <p:cNvGraphicFramePr>
            <a:graphicFrameLocks noGrp="1"/>
          </p:cNvGraphicFramePr>
          <p:nvPr>
            <p:extLst>
              <p:ext uri="{D42A27DB-BD31-4B8C-83A1-F6EECF244321}">
                <p14:modId xmlns:p14="http://schemas.microsoft.com/office/powerpoint/2010/main" val="4178051116"/>
              </p:ext>
            </p:extLst>
          </p:nvPr>
        </p:nvGraphicFramePr>
        <p:xfrm>
          <a:off x="1887795" y="3167856"/>
          <a:ext cx="7364156" cy="2973705"/>
        </p:xfrm>
        <a:graphic>
          <a:graphicData uri="http://schemas.openxmlformats.org/drawingml/2006/table">
            <a:tbl>
              <a:tblPr/>
              <a:tblGrid>
                <a:gridCol w="4983598">
                  <a:extLst>
                    <a:ext uri="{9D8B030D-6E8A-4147-A177-3AD203B41FA5}">
                      <a16:colId xmlns:a16="http://schemas.microsoft.com/office/drawing/2014/main" val="2257977032"/>
                    </a:ext>
                  </a:extLst>
                </a:gridCol>
                <a:gridCol w="2380558">
                  <a:extLst>
                    <a:ext uri="{9D8B030D-6E8A-4147-A177-3AD203B41FA5}">
                      <a16:colId xmlns:a16="http://schemas.microsoft.com/office/drawing/2014/main" val="3835991261"/>
                    </a:ext>
                  </a:extLst>
                </a:gridCol>
              </a:tblGrid>
              <a:tr h="333375">
                <a:tc gridSpan="2">
                  <a:txBody>
                    <a:bodyPr/>
                    <a:lstStyle/>
                    <a:p>
                      <a:pPr algn="l" fontAlgn="b"/>
                      <a:r>
                        <a:rPr lang="en-US" sz="3200" b="0" i="0" u="none" strike="noStrike" dirty="0">
                          <a:solidFill>
                            <a:srgbClr val="000000"/>
                          </a:solidFill>
                          <a:effectLst/>
                          <a:latin typeface="Calibri" panose="020F0502020204030204" pitchFamily="34" charset="0"/>
                        </a:rPr>
                        <a:t>List all sub-contracts and all contractual costs, if applicable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48872334"/>
                  </a:ext>
                </a:extLst>
              </a:tr>
              <a:tr h="333375">
                <a:tc>
                  <a:txBody>
                    <a:bodyPr/>
                    <a:lstStyle/>
                    <a:p>
                      <a:pPr algn="l" fontAlgn="b"/>
                      <a:r>
                        <a:rPr lang="en-US" sz="3200" b="0" i="0" u="none" strike="noStrike" dirty="0">
                          <a:solidFill>
                            <a:srgbClr val="FF0000"/>
                          </a:solidFill>
                          <a:effectLst/>
                          <a:latin typeface="Calibri" panose="020F0502020204030204" pitchFamily="34" charset="0"/>
                        </a:rPr>
                        <a:t>Contractors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3200" b="0" i="0" u="none" strike="noStrike" dirty="0">
                          <a:solidFill>
                            <a:srgbClr val="000000"/>
                          </a:solidFill>
                          <a:effectLst/>
                          <a:latin typeface="Calibri" panose="020F0502020204030204" pitchFamily="34" charset="0"/>
                        </a:rPr>
                        <a:t>$1,096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43630655"/>
                  </a:ext>
                </a:extLst>
              </a:tr>
              <a:tr h="333375">
                <a:tc>
                  <a:txBody>
                    <a:bodyPr/>
                    <a:lstStyle/>
                    <a:p>
                      <a:pPr algn="ctr" fontAlgn="b"/>
                      <a:r>
                        <a:rPr lang="en-US" sz="32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3200" b="0" i="0" u="none" strike="noStrike" dirty="0">
                          <a:solidFill>
                            <a:srgbClr val="000000"/>
                          </a:solidFill>
                          <a:effectLst/>
                          <a:latin typeface="Calibri" panose="020F0502020204030204" pitchFamily="34" charset="0"/>
                        </a:rPr>
                        <a:t>$0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3672744"/>
                  </a:ext>
                </a:extLst>
              </a:tr>
              <a:tr h="333375">
                <a:tc>
                  <a:txBody>
                    <a:bodyPr/>
                    <a:lstStyle/>
                    <a:p>
                      <a:pPr algn="ctr" fontAlgn="b"/>
                      <a:r>
                        <a:rPr lang="en-US" sz="32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3200" b="0" i="0" u="none" strike="noStrike" dirty="0">
                          <a:solidFill>
                            <a:srgbClr val="000000"/>
                          </a:solidFill>
                          <a:effectLst/>
                          <a:latin typeface="Calibri" panose="020F0502020204030204" pitchFamily="34" charset="0"/>
                        </a:rPr>
                        <a:t>$0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2795379"/>
                  </a:ext>
                </a:extLst>
              </a:tr>
              <a:tr h="333375">
                <a:tc>
                  <a:txBody>
                    <a:bodyPr/>
                    <a:lstStyle/>
                    <a:p>
                      <a:pPr algn="ctr" fontAlgn="b"/>
                      <a:r>
                        <a:rPr lang="en-US" sz="32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3200" b="0" i="0" u="none" strike="noStrike" dirty="0">
                          <a:solidFill>
                            <a:srgbClr val="000000"/>
                          </a:solidFill>
                          <a:effectLst/>
                          <a:latin typeface="Calibri" panose="020F0502020204030204" pitchFamily="34" charset="0"/>
                        </a:rPr>
                        <a:t>$0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6696232"/>
                  </a:ext>
                </a:extLst>
              </a:tr>
            </a:tbl>
          </a:graphicData>
        </a:graphic>
      </p:graphicFrame>
    </p:spTree>
    <p:extLst>
      <p:ext uri="{BB962C8B-B14F-4D97-AF65-F5344CB8AC3E}">
        <p14:creationId xmlns:p14="http://schemas.microsoft.com/office/powerpoint/2010/main" val="38129983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3457A8-17D7-2CAB-BC3F-89131AD3114A}"/>
              </a:ext>
            </a:extLst>
          </p:cNvPr>
          <p:cNvSpPr>
            <a:spLocks noGrp="1"/>
          </p:cNvSpPr>
          <p:nvPr>
            <p:ph type="title"/>
          </p:nvPr>
        </p:nvSpPr>
        <p:spPr/>
        <p:txBody>
          <a:bodyPr>
            <a:normAutofit fontScale="90000"/>
          </a:bodyPr>
          <a:lstStyle/>
          <a:p>
            <a:r>
              <a:rPr lang="en-US" sz="5300" dirty="0" err="1">
                <a:cs typeface="Calibri Light"/>
              </a:rPr>
              <a:t>Costos</a:t>
            </a:r>
            <a:r>
              <a:rPr lang="en-US" sz="5300" dirty="0">
                <a:cs typeface="Calibri Light"/>
              </a:rPr>
              <a:t> </a:t>
            </a:r>
            <a:r>
              <a:rPr lang="en-US" sz="5300" dirty="0" err="1">
                <a:cs typeface="Calibri Light"/>
              </a:rPr>
              <a:t>Directos</a:t>
            </a:r>
            <a:r>
              <a:rPr lang="en-US" sz="5300" dirty="0">
                <a:cs typeface="Calibri Light"/>
              </a:rPr>
              <a:t> vs </a:t>
            </a:r>
            <a:r>
              <a:rPr lang="en-US" sz="5300" dirty="0" err="1">
                <a:cs typeface="Calibri Light"/>
              </a:rPr>
              <a:t>Costos</a:t>
            </a:r>
            <a:r>
              <a:rPr lang="en-US" sz="5300" dirty="0">
                <a:cs typeface="Calibri Light"/>
              </a:rPr>
              <a:t> </a:t>
            </a:r>
            <a:r>
              <a:rPr lang="en-US" sz="5300" dirty="0" err="1">
                <a:cs typeface="Calibri Light"/>
              </a:rPr>
              <a:t>Indirectos</a:t>
            </a:r>
            <a:r>
              <a:rPr lang="en-US" sz="6600" dirty="0">
                <a:cs typeface="Calibri Light"/>
              </a:rPr>
              <a:t>
</a:t>
            </a:r>
            <a:endParaRPr lang="en-US" sz="6600" dirty="0"/>
          </a:p>
        </p:txBody>
      </p:sp>
      <p:sp>
        <p:nvSpPr>
          <p:cNvPr id="3" name="Content Placeholder 2">
            <a:extLst>
              <a:ext uri="{FF2B5EF4-FFF2-40B4-BE49-F238E27FC236}">
                <a16:creationId xmlns:a16="http://schemas.microsoft.com/office/drawing/2014/main" id="{ECCDFAE7-CA6E-44C3-B755-B8383E3F0E1F}"/>
              </a:ext>
            </a:extLst>
          </p:cNvPr>
          <p:cNvSpPr>
            <a:spLocks noGrp="1"/>
          </p:cNvSpPr>
          <p:nvPr>
            <p:ph sz="half" idx="1"/>
          </p:nvPr>
        </p:nvSpPr>
        <p:spPr/>
        <p:txBody>
          <a:bodyPr vert="horz" lIns="91440" tIns="45720" rIns="91440" bIns="45720" rtlCol="0" anchor="t">
            <a:normAutofit/>
          </a:bodyPr>
          <a:lstStyle/>
          <a:p>
            <a:r>
              <a:rPr lang="en-US" sz="4000" b="1" dirty="0" err="1">
                <a:cs typeface="Calibri"/>
              </a:rPr>
              <a:t>Directo</a:t>
            </a:r>
            <a:r>
              <a:rPr lang="en-US" sz="4000" b="1" dirty="0">
                <a:cs typeface="Calibri"/>
              </a:rPr>
              <a:t> </a:t>
            </a:r>
          </a:p>
          <a:p>
            <a:endParaRPr lang="en-US" dirty="0">
              <a:cs typeface="Calibri"/>
            </a:endParaRPr>
          </a:p>
          <a:p>
            <a:r>
              <a:rPr lang="es-ES" dirty="0">
                <a:cs typeface="Calibri"/>
              </a:rPr>
              <a:t>Directamente relacionado con las actividades o el programa que se financia</a:t>
            </a:r>
            <a:endParaRPr lang="en-US" dirty="0">
              <a:cs typeface="Calibri"/>
            </a:endParaRPr>
          </a:p>
        </p:txBody>
      </p:sp>
      <p:sp>
        <p:nvSpPr>
          <p:cNvPr id="4" name="Content Placeholder 3">
            <a:extLst>
              <a:ext uri="{FF2B5EF4-FFF2-40B4-BE49-F238E27FC236}">
                <a16:creationId xmlns:a16="http://schemas.microsoft.com/office/drawing/2014/main" id="{63703798-427F-8B5E-B695-CBB465A41855}"/>
              </a:ext>
            </a:extLst>
          </p:cNvPr>
          <p:cNvSpPr>
            <a:spLocks noGrp="1"/>
          </p:cNvSpPr>
          <p:nvPr>
            <p:ph sz="half" idx="2"/>
          </p:nvPr>
        </p:nvSpPr>
        <p:spPr/>
        <p:txBody>
          <a:bodyPr vert="horz" lIns="91440" tIns="45720" rIns="91440" bIns="45720" rtlCol="0" anchor="t">
            <a:normAutofit/>
          </a:bodyPr>
          <a:lstStyle/>
          <a:p>
            <a:r>
              <a:rPr lang="en-US" sz="4000" b="1" dirty="0" err="1">
                <a:cs typeface="Calibri"/>
              </a:rPr>
              <a:t>Indirecto</a:t>
            </a:r>
            <a:endParaRPr lang="en-US" dirty="0">
              <a:cs typeface="Calibri"/>
            </a:endParaRPr>
          </a:p>
          <a:p>
            <a:r>
              <a:rPr lang="es-ES" dirty="0">
                <a:cs typeface="Calibri"/>
              </a:rPr>
              <a:t>Ayuda a la agencia a permanecer abierta y a ejecutar el programa, pero no están directamente asociados con el programa.</a:t>
            </a:r>
            <a:endParaRPr lang="en-US" dirty="0">
              <a:cs typeface="Calibri"/>
            </a:endParaRPr>
          </a:p>
        </p:txBody>
      </p:sp>
    </p:spTree>
    <p:extLst>
      <p:ext uri="{BB962C8B-B14F-4D97-AF65-F5344CB8AC3E}">
        <p14:creationId xmlns:p14="http://schemas.microsoft.com/office/powerpoint/2010/main" val="11526386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5A3AE-8DA7-4F18-8CE2-4DCB010E4F4D}"/>
              </a:ext>
            </a:extLst>
          </p:cNvPr>
          <p:cNvSpPr>
            <a:spLocks noGrp="1"/>
          </p:cNvSpPr>
          <p:nvPr>
            <p:ph type="title"/>
          </p:nvPr>
        </p:nvSpPr>
        <p:spPr/>
        <p:txBody>
          <a:bodyPr/>
          <a:lstStyle/>
          <a:p>
            <a:r>
              <a:rPr lang="en-US"/>
              <a:t>¿</a:t>
            </a:r>
            <a:r>
              <a:rPr lang="en-US" err="1"/>
              <a:t>En</a:t>
            </a:r>
            <a:r>
              <a:rPr lang="en-US"/>
              <a:t> </a:t>
            </a:r>
            <a:r>
              <a:rPr lang="en-US" err="1"/>
              <a:t>qué</a:t>
            </a:r>
            <a:r>
              <a:rPr lang="en-US"/>
              <a:t> </a:t>
            </a:r>
            <a:r>
              <a:rPr lang="en-US" err="1"/>
              <a:t>categoría</a:t>
            </a:r>
            <a:r>
              <a:rPr lang="en-US"/>
              <a:t>?
</a:t>
            </a:r>
          </a:p>
        </p:txBody>
      </p:sp>
      <p:sp>
        <p:nvSpPr>
          <p:cNvPr id="3" name="Text Placeholder 2">
            <a:extLst>
              <a:ext uri="{FF2B5EF4-FFF2-40B4-BE49-F238E27FC236}">
                <a16:creationId xmlns:a16="http://schemas.microsoft.com/office/drawing/2014/main" id="{E9DCC663-682A-4A9A-8E8E-8C14F1993F87}"/>
              </a:ext>
            </a:extLst>
          </p:cNvPr>
          <p:cNvSpPr>
            <a:spLocks noGrp="1"/>
          </p:cNvSpPr>
          <p:nvPr>
            <p:ph type="body" idx="1"/>
          </p:nvPr>
        </p:nvSpPr>
        <p:spPr/>
        <p:txBody>
          <a:bodyPr>
            <a:normAutofit lnSpcReduction="10000"/>
          </a:bodyPr>
          <a:lstStyle/>
          <a:p>
            <a:r>
              <a:rPr lang="en-US" dirty="0" err="1"/>
              <a:t>Costos</a:t>
            </a:r>
            <a:r>
              <a:rPr lang="en-US" dirty="0"/>
              <a:t> </a:t>
            </a:r>
            <a:r>
              <a:rPr lang="en-US" dirty="0" err="1"/>
              <a:t>Directos</a:t>
            </a:r>
            <a:r>
              <a:rPr lang="en-US" dirty="0"/>
              <a:t>
</a:t>
            </a:r>
          </a:p>
        </p:txBody>
      </p:sp>
      <p:sp>
        <p:nvSpPr>
          <p:cNvPr id="4" name="Content Placeholder 3">
            <a:extLst>
              <a:ext uri="{FF2B5EF4-FFF2-40B4-BE49-F238E27FC236}">
                <a16:creationId xmlns:a16="http://schemas.microsoft.com/office/drawing/2014/main" id="{D572F8AA-565F-421E-8A9E-C046088ED131}"/>
              </a:ext>
            </a:extLst>
          </p:cNvPr>
          <p:cNvSpPr>
            <a:spLocks noGrp="1"/>
          </p:cNvSpPr>
          <p:nvPr>
            <p:ph sz="half" idx="2"/>
          </p:nvPr>
        </p:nvSpPr>
        <p:spPr/>
        <p:txBody>
          <a:bodyPr>
            <a:normAutofit/>
          </a:bodyPr>
          <a:lstStyle/>
          <a:p>
            <a:r>
              <a:rPr lang="en-US" dirty="0" err="1"/>
              <a:t>Salarios</a:t>
            </a:r>
            <a:r>
              <a:rPr lang="en-US" dirty="0"/>
              <a:t> del personal
</a:t>
            </a:r>
            <a:r>
              <a:rPr lang="es-ES" dirty="0"/>
              <a:t>Computadora para el registro en un evento
Materiales de divulgación y participación
Subcontratar con una organización asociada </a:t>
            </a:r>
            <a:endParaRPr lang="en-US" dirty="0"/>
          </a:p>
        </p:txBody>
      </p:sp>
      <p:sp>
        <p:nvSpPr>
          <p:cNvPr id="5" name="Text Placeholder 4">
            <a:extLst>
              <a:ext uri="{FF2B5EF4-FFF2-40B4-BE49-F238E27FC236}">
                <a16:creationId xmlns:a16="http://schemas.microsoft.com/office/drawing/2014/main" id="{A56744CA-368F-45B8-9E8B-85AD30886BA1}"/>
              </a:ext>
            </a:extLst>
          </p:cNvPr>
          <p:cNvSpPr>
            <a:spLocks noGrp="1"/>
          </p:cNvSpPr>
          <p:nvPr>
            <p:ph type="body" sz="quarter" idx="3"/>
          </p:nvPr>
        </p:nvSpPr>
        <p:spPr>
          <a:xfrm>
            <a:off x="5088383" y="1327354"/>
            <a:ext cx="4185618" cy="1248697"/>
          </a:xfrm>
        </p:spPr>
        <p:txBody>
          <a:bodyPr>
            <a:normAutofit lnSpcReduction="10000"/>
          </a:bodyPr>
          <a:lstStyle/>
          <a:p>
            <a:pPr algn="ctr"/>
            <a:r>
              <a:rPr lang="en-US" dirty="0" err="1"/>
              <a:t>Costos</a:t>
            </a:r>
            <a:r>
              <a:rPr lang="en-US" dirty="0"/>
              <a:t> </a:t>
            </a:r>
            <a:r>
              <a:rPr lang="en-US" dirty="0" err="1"/>
              <a:t>indirectos</a:t>
            </a:r>
            <a:r>
              <a:rPr lang="en-US" dirty="0"/>
              <a:t> </a:t>
            </a:r>
            <a:r>
              <a:rPr lang="en-US" dirty="0" err="1"/>
              <a:t>calculados</a:t>
            </a:r>
            <a:r>
              <a:rPr lang="en-US" dirty="0"/>
              <a:t> </a:t>
            </a:r>
            <a:r>
              <a:rPr lang="en-US" dirty="0" err="1"/>
              <a:t>como</a:t>
            </a:r>
            <a:r>
              <a:rPr lang="en-US" dirty="0"/>
              <a:t> </a:t>
            </a:r>
            <a:r>
              <a:rPr lang="en-US" dirty="0" err="1"/>
              <a:t>porcentaje</a:t>
            </a:r>
            <a:r>
              <a:rPr lang="en-US" dirty="0"/>
              <a:t> %
</a:t>
            </a:r>
          </a:p>
        </p:txBody>
      </p:sp>
      <p:sp>
        <p:nvSpPr>
          <p:cNvPr id="6" name="Content Placeholder 5">
            <a:extLst>
              <a:ext uri="{FF2B5EF4-FFF2-40B4-BE49-F238E27FC236}">
                <a16:creationId xmlns:a16="http://schemas.microsoft.com/office/drawing/2014/main" id="{5F39182D-DE19-4DBD-8598-1E516F268CC7}"/>
              </a:ext>
            </a:extLst>
          </p:cNvPr>
          <p:cNvSpPr>
            <a:spLocks noGrp="1"/>
          </p:cNvSpPr>
          <p:nvPr>
            <p:ph sz="quarter" idx="4"/>
          </p:nvPr>
        </p:nvSpPr>
        <p:spPr>
          <a:xfrm>
            <a:off x="6172200" y="2890683"/>
            <a:ext cx="5183188" cy="3298979"/>
          </a:xfrm>
        </p:spPr>
        <p:txBody>
          <a:bodyPr>
            <a:normAutofit/>
          </a:bodyPr>
          <a:lstStyle/>
          <a:p>
            <a:r>
              <a:rPr lang="en-US" dirty="0" err="1"/>
              <a:t>Renta</a:t>
            </a:r>
            <a:r>
              <a:rPr lang="en-US" dirty="0"/>
              <a:t>
</a:t>
            </a:r>
            <a:r>
              <a:rPr lang="en-US" dirty="0" err="1"/>
              <a:t>Costos</a:t>
            </a:r>
            <a:r>
              <a:rPr lang="en-US" dirty="0"/>
              <a:t> </a:t>
            </a:r>
            <a:r>
              <a:rPr lang="en-US" dirty="0" err="1"/>
              <a:t>Operativos</a:t>
            </a:r>
            <a:r>
              <a:rPr lang="en-US" dirty="0"/>
              <a:t>
</a:t>
            </a:r>
            <a:r>
              <a:rPr lang="en-US" dirty="0" err="1"/>
              <a:t>Electricidad</a:t>
            </a:r>
            <a:r>
              <a:rPr lang="en-US" dirty="0"/>
              <a:t>
</a:t>
            </a:r>
            <a:r>
              <a:rPr lang="en-US" dirty="0" err="1"/>
              <a:t>Facturas</a:t>
            </a:r>
            <a:r>
              <a:rPr lang="en-US" dirty="0"/>
              <a:t> </a:t>
            </a:r>
            <a:r>
              <a:rPr lang="en-US" dirty="0" err="1"/>
              <a:t>telefónicas</a:t>
            </a:r>
            <a:r>
              <a:rPr lang="en-US" dirty="0"/>
              <a:t>
</a:t>
            </a:r>
            <a:r>
              <a:rPr lang="en-US" dirty="0" err="1"/>
              <a:t>Facturas</a:t>
            </a:r>
            <a:r>
              <a:rPr lang="en-US" dirty="0"/>
              <a:t> de Internet
Agua</a:t>
            </a:r>
          </a:p>
        </p:txBody>
      </p:sp>
      <p:pic>
        <p:nvPicPr>
          <p:cNvPr id="7" name="Picture 6" descr="Smile Sand Buckets – Kipp Brothers">
            <a:extLst>
              <a:ext uri="{FF2B5EF4-FFF2-40B4-BE49-F238E27FC236}">
                <a16:creationId xmlns:a16="http://schemas.microsoft.com/office/drawing/2014/main" id="{B46EC961-D3BE-2DB2-E64A-F0DAB7266F52}"/>
              </a:ext>
            </a:extLst>
          </p:cNvPr>
          <p:cNvPicPr>
            <a:picLocks noChangeAspect="1"/>
          </p:cNvPicPr>
          <p:nvPr/>
        </p:nvPicPr>
        <p:blipFill>
          <a:blip r:embed="rId2"/>
          <a:stretch>
            <a:fillRect/>
          </a:stretch>
        </p:blipFill>
        <p:spPr>
          <a:xfrm>
            <a:off x="9736087" y="3307193"/>
            <a:ext cx="2743200" cy="2734707"/>
          </a:xfrm>
          <a:prstGeom prst="rect">
            <a:avLst/>
          </a:prstGeom>
        </p:spPr>
      </p:pic>
    </p:spTree>
    <p:extLst>
      <p:ext uri="{BB962C8B-B14F-4D97-AF65-F5344CB8AC3E}">
        <p14:creationId xmlns:p14="http://schemas.microsoft.com/office/powerpoint/2010/main" val="12714247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B8B7EC5-A6B0-1785-D8A8-B9C147C148CA}"/>
              </a:ext>
            </a:extLst>
          </p:cNvPr>
          <p:cNvSpPr>
            <a:spLocks noGrp="1"/>
          </p:cNvSpPr>
          <p:nvPr>
            <p:ph type="title"/>
          </p:nvPr>
        </p:nvSpPr>
        <p:spPr/>
        <p:txBody>
          <a:bodyPr/>
          <a:lstStyle/>
          <a:p>
            <a:r>
              <a:rPr lang="en-US" dirty="0">
                <a:cs typeface="Calibri Light"/>
              </a:rPr>
              <a:t>Tasa </a:t>
            </a:r>
            <a:r>
              <a:rPr lang="en-US" dirty="0" err="1">
                <a:cs typeface="Calibri Light"/>
              </a:rPr>
              <a:t>indirecta</a:t>
            </a:r>
            <a:r>
              <a:rPr lang="en-US" dirty="0">
                <a:cs typeface="Calibri Light"/>
              </a:rPr>
              <a:t>
</a:t>
            </a:r>
            <a:endParaRPr lang="en-US" dirty="0"/>
          </a:p>
        </p:txBody>
      </p:sp>
      <p:sp>
        <p:nvSpPr>
          <p:cNvPr id="4" name="Subtitle 3">
            <a:extLst>
              <a:ext uri="{FF2B5EF4-FFF2-40B4-BE49-F238E27FC236}">
                <a16:creationId xmlns:a16="http://schemas.microsoft.com/office/drawing/2014/main" id="{74CBAFE4-52F3-9D66-9CBE-F00617EB1A77}"/>
              </a:ext>
            </a:extLst>
          </p:cNvPr>
          <p:cNvSpPr>
            <a:spLocks noGrp="1"/>
          </p:cNvSpPr>
          <p:nvPr>
            <p:ph idx="1"/>
          </p:nvPr>
        </p:nvSpPr>
        <p:spPr>
          <a:xfrm>
            <a:off x="838200" y="1825625"/>
            <a:ext cx="10515600" cy="1517651"/>
          </a:xfrm>
        </p:spPr>
        <p:txBody>
          <a:bodyPr vert="horz" lIns="91440" tIns="45720" rIns="91440" bIns="45720" rtlCol="0" anchor="t">
            <a:normAutofit/>
          </a:bodyPr>
          <a:lstStyle/>
          <a:p>
            <a:r>
              <a:rPr lang="en-US" dirty="0" err="1">
                <a:cs typeface="Calibri"/>
              </a:rPr>
              <a:t>Medido</a:t>
            </a:r>
            <a:r>
              <a:rPr lang="en-US" dirty="0">
                <a:cs typeface="Calibri"/>
              </a:rPr>
              <a:t> </a:t>
            </a:r>
            <a:r>
              <a:rPr lang="en-US" dirty="0" err="1">
                <a:cs typeface="Calibri"/>
              </a:rPr>
              <a:t>como</a:t>
            </a:r>
            <a:r>
              <a:rPr lang="en-US" dirty="0">
                <a:cs typeface="Calibri"/>
              </a:rPr>
              <a:t> %
</a:t>
            </a:r>
            <a:r>
              <a:rPr lang="es-ES" dirty="0">
                <a:cs typeface="Calibri"/>
              </a:rPr>
              <a:t>Utilice su propia tarifa indirecta establecida </a:t>
            </a:r>
            <a:endParaRPr lang="en-US" dirty="0">
              <a:cs typeface="Calibri"/>
            </a:endParaRPr>
          </a:p>
          <a:p>
            <a:r>
              <a:rPr lang="es-ES" dirty="0">
                <a:cs typeface="Calibri"/>
              </a:rPr>
              <a:t>Un buen rango es del 10% al 20%</a:t>
            </a:r>
            <a:endParaRPr lang="en-US" dirty="0">
              <a:cs typeface="Calibri"/>
            </a:endParaRPr>
          </a:p>
        </p:txBody>
      </p:sp>
      <p:graphicFrame>
        <p:nvGraphicFramePr>
          <p:cNvPr id="7" name="Object 6">
            <a:extLst>
              <a:ext uri="{FF2B5EF4-FFF2-40B4-BE49-F238E27FC236}">
                <a16:creationId xmlns:a16="http://schemas.microsoft.com/office/drawing/2014/main" id="{D9068AF1-2324-4448-9564-397AA00E2276}"/>
              </a:ext>
            </a:extLst>
          </p:cNvPr>
          <p:cNvGraphicFramePr>
            <a:graphicFrameLocks noChangeAspect="1"/>
          </p:cNvGraphicFramePr>
          <p:nvPr>
            <p:extLst>
              <p:ext uri="{D42A27DB-BD31-4B8C-83A1-F6EECF244321}">
                <p14:modId xmlns:p14="http://schemas.microsoft.com/office/powerpoint/2010/main" val="2667004955"/>
              </p:ext>
            </p:extLst>
          </p:nvPr>
        </p:nvGraphicFramePr>
        <p:xfrm>
          <a:off x="934065" y="3746090"/>
          <a:ext cx="8357419" cy="1406013"/>
        </p:xfrm>
        <a:graphic>
          <a:graphicData uri="http://schemas.openxmlformats.org/presentationml/2006/ole">
            <mc:AlternateContent xmlns:mc="http://schemas.openxmlformats.org/markup-compatibility/2006">
              <mc:Choice xmlns:v="urn:schemas-microsoft-com:vml" Requires="v">
                <p:oleObj name="Worksheet" r:id="rId2" imgW="5972282" imgH="1019196" progId="Excel.Sheet.12">
                  <p:embed/>
                </p:oleObj>
              </mc:Choice>
              <mc:Fallback>
                <p:oleObj name="Worksheet" r:id="rId2" imgW="5972282" imgH="1019196" progId="Excel.Sheet.12">
                  <p:embed/>
                  <p:pic>
                    <p:nvPicPr>
                      <p:cNvPr id="0" name=""/>
                      <p:cNvPicPr/>
                      <p:nvPr/>
                    </p:nvPicPr>
                    <p:blipFill>
                      <a:blip r:embed="rId3"/>
                      <a:stretch>
                        <a:fillRect/>
                      </a:stretch>
                    </p:blipFill>
                    <p:spPr>
                      <a:xfrm>
                        <a:off x="934065" y="3746090"/>
                        <a:ext cx="8357419" cy="1406013"/>
                      </a:xfrm>
                      <a:prstGeom prst="rect">
                        <a:avLst/>
                      </a:prstGeom>
                    </p:spPr>
                  </p:pic>
                </p:oleObj>
              </mc:Fallback>
            </mc:AlternateContent>
          </a:graphicData>
        </a:graphic>
      </p:graphicFrame>
    </p:spTree>
    <p:extLst>
      <p:ext uri="{BB962C8B-B14F-4D97-AF65-F5344CB8AC3E}">
        <p14:creationId xmlns:p14="http://schemas.microsoft.com/office/powerpoint/2010/main" val="22828410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1E546-3880-47B1-9898-37C390B94C26}"/>
              </a:ext>
            </a:extLst>
          </p:cNvPr>
          <p:cNvSpPr>
            <a:spLocks noGrp="1"/>
          </p:cNvSpPr>
          <p:nvPr>
            <p:ph type="title"/>
          </p:nvPr>
        </p:nvSpPr>
        <p:spPr/>
        <p:txBody>
          <a:bodyPr>
            <a:normAutofit/>
          </a:bodyPr>
          <a:lstStyle/>
          <a:p>
            <a:r>
              <a:rPr lang="en-US"/>
              <a:t>No se </a:t>
            </a:r>
            <a:r>
              <a:rPr lang="en-US" err="1"/>
              <a:t>permiten</a:t>
            </a:r>
            <a:r>
              <a:rPr lang="en-US"/>
              <a:t> </a:t>
            </a:r>
            <a:r>
              <a:rPr lang="en-US" err="1"/>
              <a:t>estos</a:t>
            </a:r>
            <a:r>
              <a:rPr lang="en-US"/>
              <a:t> </a:t>
            </a:r>
            <a:r>
              <a:rPr lang="en-US" err="1"/>
              <a:t>bienes</a:t>
            </a:r>
            <a:r>
              <a:rPr lang="en-US"/>
              <a:t> de capital
</a:t>
            </a:r>
          </a:p>
        </p:txBody>
      </p:sp>
      <p:sp>
        <p:nvSpPr>
          <p:cNvPr id="3" name="Content Placeholder 2">
            <a:extLst>
              <a:ext uri="{FF2B5EF4-FFF2-40B4-BE49-F238E27FC236}">
                <a16:creationId xmlns:a16="http://schemas.microsoft.com/office/drawing/2014/main" id="{67B29FD9-A238-4825-8105-2980D8E81EA6}"/>
              </a:ext>
            </a:extLst>
          </p:cNvPr>
          <p:cNvSpPr>
            <a:spLocks noGrp="1"/>
          </p:cNvSpPr>
          <p:nvPr>
            <p:ph idx="1"/>
          </p:nvPr>
        </p:nvSpPr>
        <p:spPr/>
        <p:txBody>
          <a:bodyPr/>
          <a:lstStyle/>
          <a:p>
            <a:r>
              <a:rPr lang="es-ES"/>
              <a:t>Artículo de compra de alto valor en un solo artículo
</a:t>
            </a:r>
            <a:r>
              <a:rPr lang="en-US"/>
              <a:t>Más de $5,000</a:t>
            </a:r>
          </a:p>
          <a:p>
            <a:r>
              <a:rPr lang="en-US" err="1"/>
              <a:t>Incluye</a:t>
            </a:r>
            <a:r>
              <a:rPr lang="en-US"/>
              <a:t>:
     </a:t>
            </a:r>
            <a:r>
              <a:rPr lang="en-US" err="1"/>
              <a:t>Vehículos</a:t>
            </a:r>
            <a:r>
              <a:rPr lang="en-US"/>
              <a:t> 
     </a:t>
            </a:r>
            <a:r>
              <a:rPr lang="en-US" err="1"/>
              <a:t>Edificios</a:t>
            </a:r>
            <a:r>
              <a:rPr lang="en-US"/>
              <a:t> 
     </a:t>
            </a:r>
            <a:r>
              <a:rPr lang="en-US" err="1"/>
              <a:t>Reparaciones</a:t>
            </a:r>
            <a:r>
              <a:rPr lang="en-US"/>
              <a:t> de </a:t>
            </a:r>
            <a:r>
              <a:rPr lang="en-US" err="1"/>
              <a:t>vehículos</a:t>
            </a:r>
            <a:r>
              <a:rPr lang="en-US"/>
              <a:t> y </a:t>
            </a:r>
            <a:r>
              <a:rPr lang="en-US" err="1"/>
              <a:t>edificios</a:t>
            </a:r>
            <a:r>
              <a:rPr lang="en-US"/>
              <a:t>
     </a:t>
            </a:r>
            <a:r>
              <a:rPr lang="en-US" err="1"/>
              <a:t>Maquinaria</a:t>
            </a:r>
            <a:r>
              <a:rPr lang="en-US"/>
              <a:t> – </a:t>
            </a:r>
            <a:r>
              <a:rPr lang="en-US" err="1"/>
              <a:t>Paneles</a:t>
            </a:r>
            <a:r>
              <a:rPr lang="en-US"/>
              <a:t> </a:t>
            </a:r>
            <a:r>
              <a:rPr lang="en-US" err="1"/>
              <a:t>solares</a:t>
            </a:r>
            <a:endParaRPr lang="en-US"/>
          </a:p>
          <a:p>
            <a:pPr>
              <a:buFont typeface="Arial" panose="020B0604020202020204" pitchFamily="34" charset="0"/>
              <a:buChar char="•"/>
            </a:pPr>
            <a:endParaRPr lang="en-US"/>
          </a:p>
          <a:p>
            <a:endParaRPr lang="en-US"/>
          </a:p>
        </p:txBody>
      </p:sp>
      <p:pic>
        <p:nvPicPr>
          <p:cNvPr id="5" name="Picture 4" descr="A white car with a number on it&#10;&#10;Description automatically generated with low confidence">
            <a:extLst>
              <a:ext uri="{FF2B5EF4-FFF2-40B4-BE49-F238E27FC236}">
                <a16:creationId xmlns:a16="http://schemas.microsoft.com/office/drawing/2014/main" id="{6CB94638-1993-46AC-86A2-7BA5D4CC837E}"/>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762944" y="3607836"/>
            <a:ext cx="3612697" cy="2895601"/>
          </a:xfrm>
          <a:prstGeom prst="rect">
            <a:avLst/>
          </a:prstGeom>
        </p:spPr>
      </p:pic>
    </p:spTree>
    <p:extLst>
      <p:ext uri="{BB962C8B-B14F-4D97-AF65-F5344CB8AC3E}">
        <p14:creationId xmlns:p14="http://schemas.microsoft.com/office/powerpoint/2010/main" val="13196384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A8492-C89B-4814-B56A-8F7E97FF773D}"/>
              </a:ext>
            </a:extLst>
          </p:cNvPr>
          <p:cNvSpPr>
            <a:spLocks noGrp="1"/>
          </p:cNvSpPr>
          <p:nvPr>
            <p:ph type="title"/>
          </p:nvPr>
        </p:nvSpPr>
        <p:spPr/>
        <p:txBody>
          <a:bodyPr>
            <a:normAutofit/>
          </a:bodyPr>
          <a:lstStyle/>
          <a:p>
            <a:r>
              <a:rPr lang="en-US" dirty="0" err="1"/>
              <a:t>Gastos</a:t>
            </a:r>
            <a:r>
              <a:rPr lang="en-US" dirty="0"/>
              <a:t> no </a:t>
            </a:r>
            <a:r>
              <a:rPr lang="en-US" dirty="0" err="1"/>
              <a:t>permitidos</a:t>
            </a:r>
            <a:r>
              <a:rPr lang="en-US" dirty="0"/>
              <a:t> 
</a:t>
            </a:r>
          </a:p>
        </p:txBody>
      </p:sp>
      <p:graphicFrame>
        <p:nvGraphicFramePr>
          <p:cNvPr id="4" name="Content Placeholder 3">
            <a:extLst>
              <a:ext uri="{FF2B5EF4-FFF2-40B4-BE49-F238E27FC236}">
                <a16:creationId xmlns:a16="http://schemas.microsoft.com/office/drawing/2014/main" id="{12310073-5862-46C1-97B8-0EA99C49D373}"/>
              </a:ext>
            </a:extLst>
          </p:cNvPr>
          <p:cNvGraphicFramePr>
            <a:graphicFrameLocks noGrp="1"/>
          </p:cNvGraphicFramePr>
          <p:nvPr>
            <p:ph sz="half" idx="1"/>
          </p:nvPr>
        </p:nvGraphicFramePr>
        <p:xfrm>
          <a:off x="663539" y="1825625"/>
          <a:ext cx="4781764" cy="3758276"/>
        </p:xfrm>
        <a:graphic>
          <a:graphicData uri="http://schemas.openxmlformats.org/drawingml/2006/table">
            <a:tbl>
              <a:tblPr>
                <a:noFill/>
                <a:tableStyleId>{5C22544A-7EE6-4342-B048-85BDC9FD1C3A}</a:tableStyleId>
              </a:tblPr>
              <a:tblGrid>
                <a:gridCol w="4781764">
                  <a:extLst>
                    <a:ext uri="{9D8B030D-6E8A-4147-A177-3AD203B41FA5}">
                      <a16:colId xmlns:a16="http://schemas.microsoft.com/office/drawing/2014/main" val="1314853170"/>
                    </a:ext>
                  </a:extLst>
                </a:gridCol>
              </a:tblGrid>
              <a:tr h="1970561">
                <a:tc>
                  <a:txBody>
                    <a:bodyPr/>
                    <a:lstStyle/>
                    <a:p>
                      <a:pPr marL="342900" indent="-342900" algn="l" defTabSz="457200" rtl="0" eaLnBrk="1" fontAlgn="b" latinLnBrk="0" hangingPunct="1">
                        <a:spcBef>
                          <a:spcPts val="1000"/>
                        </a:spcBef>
                        <a:spcAft>
                          <a:spcPts val="0"/>
                        </a:spcAft>
                        <a:buClr>
                          <a:schemeClr val="accent1"/>
                        </a:buClr>
                        <a:buSzPct val="80000"/>
                        <a:buFont typeface="Wingdings 3" charset="2"/>
                        <a:buChar char=""/>
                      </a:pPr>
                      <a:endParaRPr lang="en-US" sz="1700" kern="1200" dirty="0">
                        <a:solidFill>
                          <a:schemeClr val="tx1">
                            <a:lumMod val="75000"/>
                            <a:lumOff val="25000"/>
                          </a:schemeClr>
                        </a:solidFill>
                        <a:latin typeface="+mn-lt"/>
                        <a:ea typeface="+mn-ea"/>
                        <a:cs typeface="+mn-cs"/>
                      </a:endParaRPr>
                    </a:p>
                    <a:p>
                      <a:pPr marL="457200" indent="-457200" algn="l" defTabSz="457200" rtl="0" eaLnBrk="1" fontAlgn="b" latinLnBrk="0" hangingPunct="1">
                        <a:spcBef>
                          <a:spcPts val="1000"/>
                        </a:spcBef>
                        <a:spcAft>
                          <a:spcPts val="0"/>
                        </a:spcAft>
                        <a:buClr>
                          <a:schemeClr val="accent1"/>
                        </a:buClr>
                        <a:buSzPct val="80000"/>
                        <a:buFont typeface="Arial" panose="020B0604020202020204" pitchFamily="34" charset="0"/>
                        <a:buChar char="•"/>
                      </a:pPr>
                      <a:r>
                        <a:rPr lang="en-US" sz="2800" kern="1200" dirty="0" err="1">
                          <a:solidFill>
                            <a:schemeClr val="tx1">
                              <a:lumMod val="75000"/>
                              <a:lumOff val="25000"/>
                            </a:schemeClr>
                          </a:solidFill>
                          <a:latin typeface="+mn-lt"/>
                          <a:ea typeface="+mn-ea"/>
                          <a:cs typeface="+mn-cs"/>
                        </a:rPr>
                        <a:t>Equipo</a:t>
                      </a:r>
                      <a:r>
                        <a:rPr lang="en-US" sz="2800" kern="1200" dirty="0">
                          <a:solidFill>
                            <a:schemeClr val="tx1">
                              <a:lumMod val="75000"/>
                              <a:lumOff val="25000"/>
                            </a:schemeClr>
                          </a:solidFill>
                          <a:latin typeface="+mn-lt"/>
                          <a:ea typeface="+mn-ea"/>
                          <a:cs typeface="+mn-cs"/>
                        </a:rPr>
                        <a:t> </a:t>
                      </a:r>
                      <a:r>
                        <a:rPr lang="en-US" sz="2800" kern="1200" dirty="0" err="1">
                          <a:solidFill>
                            <a:schemeClr val="tx1">
                              <a:lumMod val="75000"/>
                              <a:lumOff val="25000"/>
                            </a:schemeClr>
                          </a:solidFill>
                          <a:latin typeface="+mn-lt"/>
                          <a:ea typeface="+mn-ea"/>
                          <a:cs typeface="+mn-cs"/>
                        </a:rPr>
                        <a:t>médico</a:t>
                      </a:r>
                      <a:r>
                        <a:rPr lang="en-US" sz="2800" kern="1200" dirty="0">
                          <a:solidFill>
                            <a:schemeClr val="tx1">
                              <a:lumMod val="75000"/>
                              <a:lumOff val="25000"/>
                            </a:schemeClr>
                          </a:solidFill>
                          <a:latin typeface="+mn-lt"/>
                          <a:ea typeface="+mn-ea"/>
                          <a:cs typeface="+mn-cs"/>
                        </a:rPr>
                        <a:t> (</a:t>
                      </a:r>
                      <a:r>
                        <a:rPr lang="en-US" sz="2800" kern="1200" dirty="0" err="1">
                          <a:solidFill>
                            <a:schemeClr val="tx1">
                              <a:lumMod val="75000"/>
                              <a:lumOff val="25000"/>
                            </a:schemeClr>
                          </a:solidFill>
                          <a:latin typeface="+mn-lt"/>
                          <a:ea typeface="+mn-ea"/>
                          <a:cs typeface="+mn-cs"/>
                        </a:rPr>
                        <a:t>utilizado</a:t>
                      </a:r>
                      <a:r>
                        <a:rPr lang="en-US" sz="2800" kern="1200" dirty="0">
                          <a:solidFill>
                            <a:schemeClr val="tx1">
                              <a:lumMod val="75000"/>
                              <a:lumOff val="25000"/>
                            </a:schemeClr>
                          </a:solidFill>
                          <a:latin typeface="+mn-lt"/>
                          <a:ea typeface="+mn-ea"/>
                          <a:cs typeface="+mn-cs"/>
                        </a:rPr>
                        <a:t> para </a:t>
                      </a:r>
                      <a:r>
                        <a:rPr lang="en-US" sz="2800" kern="1200" dirty="0" err="1">
                          <a:solidFill>
                            <a:schemeClr val="tx1">
                              <a:lumMod val="75000"/>
                              <a:lumOff val="25000"/>
                            </a:schemeClr>
                          </a:solidFill>
                          <a:latin typeface="+mn-lt"/>
                          <a:ea typeface="+mn-ea"/>
                          <a:cs typeface="+mn-cs"/>
                        </a:rPr>
                        <a:t>examinar</a:t>
                      </a:r>
                      <a:r>
                        <a:rPr lang="en-US" sz="2800" kern="1200" dirty="0">
                          <a:solidFill>
                            <a:schemeClr val="tx1">
                              <a:lumMod val="75000"/>
                              <a:lumOff val="25000"/>
                            </a:schemeClr>
                          </a:solidFill>
                          <a:latin typeface="+mn-lt"/>
                          <a:ea typeface="+mn-ea"/>
                          <a:cs typeface="+mn-cs"/>
                        </a:rPr>
                        <a:t> a las personas)
</a:t>
                      </a:r>
                      <a:r>
                        <a:rPr lang="en-US" sz="2800" kern="1200" dirty="0" err="1">
                          <a:solidFill>
                            <a:schemeClr val="tx1">
                              <a:lumMod val="75000"/>
                              <a:lumOff val="25000"/>
                            </a:schemeClr>
                          </a:solidFill>
                          <a:latin typeface="+mn-lt"/>
                          <a:ea typeface="+mn-ea"/>
                          <a:cs typeface="+mn-cs"/>
                        </a:rPr>
                        <a:t>Suministros</a:t>
                      </a:r>
                      <a:r>
                        <a:rPr lang="en-US" sz="2800" kern="1200" dirty="0">
                          <a:solidFill>
                            <a:schemeClr val="tx1">
                              <a:lumMod val="75000"/>
                              <a:lumOff val="25000"/>
                            </a:schemeClr>
                          </a:solidFill>
                          <a:latin typeface="+mn-lt"/>
                          <a:ea typeface="+mn-ea"/>
                          <a:cs typeface="+mn-cs"/>
                        </a:rPr>
                        <a:t> </a:t>
                      </a:r>
                      <a:r>
                        <a:rPr lang="en-US" sz="2800" kern="1200" dirty="0" err="1">
                          <a:solidFill>
                            <a:schemeClr val="tx1">
                              <a:lumMod val="75000"/>
                              <a:lumOff val="25000"/>
                            </a:schemeClr>
                          </a:solidFill>
                          <a:latin typeface="+mn-lt"/>
                          <a:ea typeface="+mn-ea"/>
                          <a:cs typeface="+mn-cs"/>
                        </a:rPr>
                        <a:t>médicos</a:t>
                      </a:r>
                      <a:r>
                        <a:rPr lang="en-US" sz="2800" kern="1200" dirty="0">
                          <a:solidFill>
                            <a:schemeClr val="tx1">
                              <a:lumMod val="75000"/>
                              <a:lumOff val="25000"/>
                            </a:schemeClr>
                          </a:solidFill>
                          <a:latin typeface="+mn-lt"/>
                          <a:ea typeface="+mn-ea"/>
                          <a:cs typeface="+mn-cs"/>
                        </a:rPr>
                        <a:t> (</a:t>
                      </a:r>
                      <a:r>
                        <a:rPr lang="en-US" sz="2800" kern="1200" dirty="0" err="1">
                          <a:solidFill>
                            <a:schemeClr val="tx1">
                              <a:lumMod val="75000"/>
                              <a:lumOff val="25000"/>
                            </a:schemeClr>
                          </a:solidFill>
                          <a:latin typeface="+mn-lt"/>
                          <a:ea typeface="+mn-ea"/>
                          <a:cs typeface="+mn-cs"/>
                        </a:rPr>
                        <a:t>vacunas</a:t>
                      </a:r>
                      <a:r>
                        <a:rPr lang="en-US" sz="2800" kern="1200" dirty="0">
                          <a:solidFill>
                            <a:schemeClr val="tx1">
                              <a:lumMod val="75000"/>
                              <a:lumOff val="25000"/>
                            </a:schemeClr>
                          </a:solidFill>
                          <a:latin typeface="+mn-lt"/>
                          <a:ea typeface="+mn-ea"/>
                          <a:cs typeface="+mn-cs"/>
                        </a:rPr>
                        <a:t>, </a:t>
                      </a:r>
                      <a:r>
                        <a:rPr lang="en-US" sz="2800" kern="1200" dirty="0" err="1">
                          <a:solidFill>
                            <a:schemeClr val="tx1">
                              <a:lumMod val="75000"/>
                              <a:lumOff val="25000"/>
                            </a:schemeClr>
                          </a:solidFill>
                          <a:latin typeface="+mn-lt"/>
                          <a:ea typeface="+mn-ea"/>
                          <a:cs typeface="+mn-cs"/>
                        </a:rPr>
                        <a:t>medicamentos</a:t>
                      </a:r>
                      <a:r>
                        <a:rPr lang="en-US" sz="2800" kern="1200" dirty="0">
                          <a:solidFill>
                            <a:schemeClr val="tx1">
                              <a:lumMod val="75000"/>
                              <a:lumOff val="25000"/>
                            </a:schemeClr>
                          </a:solidFill>
                          <a:latin typeface="+mn-lt"/>
                          <a:ea typeface="+mn-ea"/>
                          <a:cs typeface="+mn-cs"/>
                        </a:rPr>
                        <a:t>)
</a:t>
                      </a:r>
                      <a:r>
                        <a:rPr lang="en-US" sz="2800" kern="1200" dirty="0" err="1">
                          <a:solidFill>
                            <a:schemeClr val="tx1">
                              <a:lumMod val="75000"/>
                              <a:lumOff val="25000"/>
                            </a:schemeClr>
                          </a:solidFill>
                          <a:latin typeface="+mn-lt"/>
                          <a:ea typeface="+mn-ea"/>
                          <a:cs typeface="+mn-cs"/>
                        </a:rPr>
                        <a:t>Mejoras</a:t>
                      </a:r>
                      <a:r>
                        <a:rPr lang="en-US" sz="2800" kern="1200" dirty="0">
                          <a:solidFill>
                            <a:schemeClr val="tx1">
                              <a:lumMod val="75000"/>
                              <a:lumOff val="25000"/>
                            </a:schemeClr>
                          </a:solidFill>
                          <a:latin typeface="+mn-lt"/>
                          <a:ea typeface="+mn-ea"/>
                          <a:cs typeface="+mn-cs"/>
                        </a:rPr>
                        <a:t> de capital</a:t>
                      </a:r>
                    </a:p>
                  </a:txBody>
                  <a:tcPr marL="149397" marR="112048" marT="74699" marB="74699"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230669437"/>
                  </a:ext>
                </a:extLst>
              </a:tr>
              <a:tr h="319435">
                <a:tc>
                  <a:txBody>
                    <a:bodyPr/>
                    <a:lstStyle/>
                    <a:p>
                      <a:pPr marL="0" indent="0" algn="l" defTabSz="457200" rtl="0" eaLnBrk="1" fontAlgn="b" latinLnBrk="0" hangingPunct="1">
                        <a:spcBef>
                          <a:spcPts val="1000"/>
                        </a:spcBef>
                        <a:spcAft>
                          <a:spcPts val="0"/>
                        </a:spcAft>
                        <a:buClr>
                          <a:schemeClr val="accent1"/>
                        </a:buClr>
                        <a:buSzPct val="80000"/>
                        <a:buFont typeface="Wingdings 3" charset="2"/>
                        <a:buNone/>
                      </a:pPr>
                      <a:endParaRPr lang="en-US" sz="1700" kern="1200" dirty="0">
                        <a:solidFill>
                          <a:schemeClr val="tx1">
                            <a:lumMod val="75000"/>
                            <a:lumOff val="25000"/>
                          </a:schemeClr>
                        </a:solidFill>
                        <a:latin typeface="+mn-lt"/>
                        <a:ea typeface="+mn-ea"/>
                        <a:cs typeface="+mn-cs"/>
                      </a:endParaRPr>
                    </a:p>
                  </a:txBody>
                  <a:tcPr marL="149397" marR="112048" marT="74699" marB="74699"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3179920348"/>
                  </a:ext>
                </a:extLst>
              </a:tr>
            </a:tbl>
          </a:graphicData>
        </a:graphic>
      </p:graphicFrame>
      <p:pic>
        <p:nvPicPr>
          <p:cNvPr id="5" name="Content Placeholder 4" descr="covid images from www.amprogress.org">
            <a:extLst>
              <a:ext uri="{FF2B5EF4-FFF2-40B4-BE49-F238E27FC236}">
                <a16:creationId xmlns:a16="http://schemas.microsoft.com/office/drawing/2014/main" id="{91AB4BCA-309F-D82F-3259-7D14BA3D6C63}"/>
              </a:ext>
            </a:extLst>
          </p:cNvPr>
          <p:cNvPicPr>
            <a:picLocks noGrp="1" noChangeAspect="1"/>
          </p:cNvPicPr>
          <p:nvPr>
            <p:ph sz="half" idx="2"/>
          </p:nvPr>
        </p:nvPicPr>
        <p:blipFill>
          <a:blip r:embed="rId2"/>
          <a:stretch>
            <a:fillRect/>
          </a:stretch>
        </p:blipFill>
        <p:spPr>
          <a:xfrm>
            <a:off x="7458941" y="1623508"/>
            <a:ext cx="3681845" cy="3681845"/>
          </a:xfrm>
        </p:spPr>
      </p:pic>
    </p:spTree>
    <p:extLst>
      <p:ext uri="{BB962C8B-B14F-4D97-AF65-F5344CB8AC3E}">
        <p14:creationId xmlns:p14="http://schemas.microsoft.com/office/powerpoint/2010/main" val="17907776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D3A25-925F-DD40-AD9C-8F8E288A5E13}"/>
              </a:ext>
            </a:extLst>
          </p:cNvPr>
          <p:cNvSpPr>
            <a:spLocks noGrp="1"/>
          </p:cNvSpPr>
          <p:nvPr>
            <p:ph type="title"/>
          </p:nvPr>
        </p:nvSpPr>
        <p:spPr/>
        <p:txBody>
          <a:bodyPr/>
          <a:lstStyle/>
          <a:p>
            <a:r>
              <a:rPr lang="en-US" dirty="0" err="1"/>
              <a:t>Gastos</a:t>
            </a:r>
            <a:r>
              <a:rPr lang="en-US" dirty="0"/>
              <a:t> no </a:t>
            </a:r>
            <a:r>
              <a:rPr lang="en-US" dirty="0" err="1"/>
              <a:t>permitidos</a:t>
            </a:r>
            <a:r>
              <a:rPr lang="en-US" dirty="0"/>
              <a:t>
</a:t>
            </a:r>
          </a:p>
        </p:txBody>
      </p:sp>
      <p:sp>
        <p:nvSpPr>
          <p:cNvPr id="3" name="Content Placeholder 2">
            <a:extLst>
              <a:ext uri="{FF2B5EF4-FFF2-40B4-BE49-F238E27FC236}">
                <a16:creationId xmlns:a16="http://schemas.microsoft.com/office/drawing/2014/main" id="{E468B631-AA11-F49A-6A4B-172F3C879345}"/>
              </a:ext>
            </a:extLst>
          </p:cNvPr>
          <p:cNvSpPr>
            <a:spLocks noGrp="1"/>
          </p:cNvSpPr>
          <p:nvPr>
            <p:ph sz="half" idx="1"/>
          </p:nvPr>
        </p:nvSpPr>
        <p:spPr/>
        <p:txBody>
          <a:bodyPr>
            <a:normAutofit fontScale="92500"/>
          </a:bodyPr>
          <a:lstStyle/>
          <a:p>
            <a:pPr marL="457200" indent="-457200" defTabSz="457200" fontAlgn="b">
              <a:buClr>
                <a:schemeClr val="accent1"/>
              </a:buClr>
              <a:buSzPct val="80000"/>
            </a:pPr>
            <a:r>
              <a:rPr lang="en-US" dirty="0" err="1">
                <a:solidFill>
                  <a:schemeClr val="tx1">
                    <a:lumMod val="75000"/>
                    <a:lumOff val="25000"/>
                  </a:schemeClr>
                </a:solidFill>
              </a:rPr>
              <a:t>Pagos</a:t>
            </a:r>
            <a:r>
              <a:rPr lang="en-US" dirty="0">
                <a:solidFill>
                  <a:schemeClr val="tx1">
                    <a:lumMod val="75000"/>
                    <a:lumOff val="25000"/>
                  </a:schemeClr>
                </a:solidFill>
              </a:rPr>
              <a:t> </a:t>
            </a:r>
            <a:r>
              <a:rPr lang="en-US" dirty="0" err="1">
                <a:solidFill>
                  <a:schemeClr val="tx1">
                    <a:lumMod val="75000"/>
                    <a:lumOff val="25000"/>
                  </a:schemeClr>
                </a:solidFill>
              </a:rPr>
              <a:t>directos</a:t>
            </a:r>
            <a:r>
              <a:rPr lang="en-US" dirty="0">
                <a:solidFill>
                  <a:schemeClr val="tx1">
                    <a:lumMod val="75000"/>
                    <a:lumOff val="25000"/>
                  </a:schemeClr>
                </a:solidFill>
              </a:rPr>
              <a:t> de </a:t>
            </a:r>
            <a:r>
              <a:rPr lang="en-US" dirty="0" err="1">
                <a:solidFill>
                  <a:schemeClr val="tx1">
                    <a:lumMod val="75000"/>
                    <a:lumOff val="25000"/>
                  </a:schemeClr>
                </a:solidFill>
              </a:rPr>
              <a:t>alquiler</a:t>
            </a:r>
            <a:r>
              <a:rPr lang="en-US" dirty="0">
                <a:solidFill>
                  <a:schemeClr val="tx1">
                    <a:lumMod val="75000"/>
                    <a:lumOff val="25000"/>
                  </a:schemeClr>
                </a:solidFill>
              </a:rPr>
              <a:t>, </a:t>
            </a:r>
            <a:r>
              <a:rPr lang="en-US" dirty="0" err="1">
                <a:solidFill>
                  <a:schemeClr val="tx1">
                    <a:lumMod val="75000"/>
                    <a:lumOff val="25000"/>
                  </a:schemeClr>
                </a:solidFill>
              </a:rPr>
              <a:t>servicios</a:t>
            </a:r>
            <a:r>
              <a:rPr lang="en-US" dirty="0">
                <a:solidFill>
                  <a:schemeClr val="tx1">
                    <a:lumMod val="75000"/>
                    <a:lumOff val="25000"/>
                  </a:schemeClr>
                </a:solidFill>
              </a:rPr>
              <a:t> </a:t>
            </a:r>
            <a:r>
              <a:rPr lang="en-US" dirty="0" err="1">
                <a:solidFill>
                  <a:schemeClr val="tx1">
                    <a:lumMod val="75000"/>
                    <a:lumOff val="25000"/>
                  </a:schemeClr>
                </a:solidFill>
              </a:rPr>
              <a:t>públicos</a:t>
            </a:r>
            <a:r>
              <a:rPr lang="en-US" dirty="0">
                <a:solidFill>
                  <a:schemeClr val="tx1">
                    <a:lumMod val="75000"/>
                    <a:lumOff val="25000"/>
                  </a:schemeClr>
                </a:solidFill>
              </a:rPr>
              <a:t>, comida, </a:t>
            </a:r>
            <a:r>
              <a:rPr lang="en-US" dirty="0" err="1">
                <a:solidFill>
                  <a:schemeClr val="tx1">
                    <a:lumMod val="75000"/>
                    <a:lumOff val="25000"/>
                  </a:schemeClr>
                </a:solidFill>
              </a:rPr>
              <a:t>teléfono</a:t>
            </a:r>
            <a:r>
              <a:rPr lang="en-US" dirty="0">
                <a:solidFill>
                  <a:schemeClr val="tx1">
                    <a:lumMod val="75000"/>
                    <a:lumOff val="25000"/>
                  </a:schemeClr>
                </a:solidFill>
              </a:rPr>
              <a:t>, internet
</a:t>
            </a:r>
            <a:r>
              <a:rPr lang="en-US" dirty="0" err="1">
                <a:solidFill>
                  <a:schemeClr val="tx1">
                    <a:lumMod val="75000"/>
                    <a:lumOff val="25000"/>
                  </a:schemeClr>
                </a:solidFill>
              </a:rPr>
              <a:t>Compra</a:t>
            </a:r>
            <a:r>
              <a:rPr lang="en-US" dirty="0">
                <a:solidFill>
                  <a:schemeClr val="tx1">
                    <a:lumMod val="75000"/>
                    <a:lumOff val="25000"/>
                  </a:schemeClr>
                </a:solidFill>
              </a:rPr>
              <a:t> de alcohol, tabaco, </a:t>
            </a:r>
            <a:r>
              <a:rPr lang="en-US" dirty="0" err="1">
                <a:solidFill>
                  <a:schemeClr val="tx1">
                    <a:lumMod val="75000"/>
                    <a:lumOff val="25000"/>
                  </a:schemeClr>
                </a:solidFill>
              </a:rPr>
              <a:t>armas</a:t>
            </a:r>
            <a:r>
              <a:rPr lang="en-US" dirty="0">
                <a:solidFill>
                  <a:schemeClr val="tx1">
                    <a:lumMod val="75000"/>
                    <a:lumOff val="25000"/>
                  </a:schemeClr>
                </a:solidFill>
              </a:rPr>
              <a:t> de </a:t>
            </a:r>
            <a:r>
              <a:rPr lang="en-US" dirty="0" err="1">
                <a:solidFill>
                  <a:schemeClr val="tx1">
                    <a:lumMod val="75000"/>
                    <a:lumOff val="25000"/>
                  </a:schemeClr>
                </a:solidFill>
              </a:rPr>
              <a:t>fuego</a:t>
            </a:r>
            <a:endParaRPr lang="en-US" sz="2800" kern="1200" dirty="0">
              <a:solidFill>
                <a:schemeClr val="tx1">
                  <a:lumMod val="75000"/>
                  <a:lumOff val="25000"/>
                </a:schemeClr>
              </a:solidFill>
              <a:latin typeface="+mn-lt"/>
              <a:ea typeface="+mn-ea"/>
              <a:cs typeface="+mn-cs"/>
            </a:endParaRPr>
          </a:p>
          <a:p>
            <a:pPr marL="457200" indent="-457200" defTabSz="457200" fontAlgn="b">
              <a:buClr>
                <a:schemeClr val="accent1"/>
              </a:buClr>
              <a:buSzPct val="80000"/>
            </a:pPr>
            <a:r>
              <a:rPr lang="en-US" dirty="0" err="1">
                <a:solidFill>
                  <a:schemeClr val="tx1">
                    <a:lumMod val="75000"/>
                    <a:lumOff val="25000"/>
                  </a:schemeClr>
                </a:solidFill>
              </a:rPr>
              <a:t>Servicios</a:t>
            </a:r>
            <a:r>
              <a:rPr lang="en-US" dirty="0">
                <a:solidFill>
                  <a:schemeClr val="tx1">
                    <a:lumMod val="75000"/>
                    <a:lumOff val="25000"/>
                  </a:schemeClr>
                </a:solidFill>
              </a:rPr>
              <a:t> </a:t>
            </a:r>
            <a:r>
              <a:rPr lang="en-US" dirty="0" err="1">
                <a:solidFill>
                  <a:schemeClr val="tx1">
                    <a:lumMod val="75000"/>
                    <a:lumOff val="25000"/>
                  </a:schemeClr>
                </a:solidFill>
              </a:rPr>
              <a:t>integrales</a:t>
            </a:r>
            <a:r>
              <a:rPr lang="en-US" dirty="0">
                <a:solidFill>
                  <a:schemeClr val="tx1">
                    <a:lumMod val="75000"/>
                    <a:lumOff val="25000"/>
                  </a:schemeClr>
                </a:solidFill>
              </a:rPr>
              <a:t> de Covid-19
</a:t>
            </a:r>
            <a:r>
              <a:rPr lang="es-ES" dirty="0">
                <a:solidFill>
                  <a:schemeClr val="tx1">
                    <a:lumMod val="75000"/>
                    <a:lumOff val="25000"/>
                  </a:schemeClr>
                </a:solidFill>
              </a:rPr>
              <a:t>Las tarjetas de regalo no se pueden utilizar para la compra de alcohol, tabaco o armas de fuego
</a:t>
            </a:r>
            <a:endParaRPr lang="en-US" dirty="0"/>
          </a:p>
        </p:txBody>
      </p:sp>
      <p:pic>
        <p:nvPicPr>
          <p:cNvPr id="6" name="Content Placeholder 4" descr="covid images from www.amprogress.org">
            <a:extLst>
              <a:ext uri="{FF2B5EF4-FFF2-40B4-BE49-F238E27FC236}">
                <a16:creationId xmlns:a16="http://schemas.microsoft.com/office/drawing/2014/main" id="{C25935FB-242B-3AB0-456B-83FCCCFE6F40}"/>
              </a:ext>
            </a:extLst>
          </p:cNvPr>
          <p:cNvPicPr>
            <a:picLocks noChangeAspect="1"/>
          </p:cNvPicPr>
          <p:nvPr/>
        </p:nvPicPr>
        <p:blipFill>
          <a:blip r:embed="rId2"/>
          <a:stretch>
            <a:fillRect/>
          </a:stretch>
        </p:blipFill>
        <p:spPr>
          <a:xfrm>
            <a:off x="7458941" y="1623508"/>
            <a:ext cx="3681845" cy="3681845"/>
          </a:xfrm>
          <a:prstGeom prst="rect">
            <a:avLst/>
          </a:prstGeom>
        </p:spPr>
      </p:pic>
    </p:spTree>
    <p:extLst>
      <p:ext uri="{BB962C8B-B14F-4D97-AF65-F5344CB8AC3E}">
        <p14:creationId xmlns:p14="http://schemas.microsoft.com/office/powerpoint/2010/main" val="25869394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C9EE6D-6AA7-48FA-4F07-E0134BE57043}"/>
              </a:ext>
            </a:extLst>
          </p:cNvPr>
          <p:cNvSpPr>
            <a:spLocks noGrp="1"/>
          </p:cNvSpPr>
          <p:nvPr>
            <p:ph type="title"/>
          </p:nvPr>
        </p:nvSpPr>
        <p:spPr>
          <a:xfrm>
            <a:off x="838200" y="365125"/>
            <a:ext cx="10515600" cy="1325563"/>
          </a:xfrm>
        </p:spPr>
        <p:txBody>
          <a:bodyPr>
            <a:normAutofit fontScale="90000"/>
          </a:bodyPr>
          <a:lstStyle/>
          <a:p>
            <a:r>
              <a:rPr lang="en-US" sz="5400" dirty="0" err="1">
                <a:cs typeface="Calibri Light"/>
              </a:rPr>
              <a:t>Recursos</a:t>
            </a:r>
            <a:r>
              <a:rPr lang="en-US" sz="5400" dirty="0">
                <a:cs typeface="Calibri Light"/>
              </a:rPr>
              <a:t> </a:t>
            </a:r>
            <a:r>
              <a:rPr lang="en-US" sz="5400" dirty="0" err="1">
                <a:cs typeface="Calibri Light"/>
              </a:rPr>
              <a:t>adicionales</a:t>
            </a:r>
            <a:r>
              <a:rPr lang="en-US" sz="5400" dirty="0">
                <a:cs typeface="Calibri Light"/>
              </a:rPr>
              <a:t> de </a:t>
            </a:r>
            <a:r>
              <a:rPr lang="en-US" sz="5400" dirty="0" err="1">
                <a:cs typeface="Calibri Light"/>
              </a:rPr>
              <a:t>apoyo</a:t>
            </a:r>
            <a:r>
              <a:rPr lang="en-US" sz="5400" dirty="0">
                <a:cs typeface="Calibri Light"/>
              </a:rPr>
              <a:t>
</a:t>
            </a:r>
            <a:endParaRPr lang="en-US" sz="5400"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1C86EEC-3F12-BDC1-28F5-BE686EFA84DE}"/>
              </a:ext>
            </a:extLst>
          </p:cNvPr>
          <p:cNvSpPr>
            <a:spLocks noGrp="1"/>
          </p:cNvSpPr>
          <p:nvPr>
            <p:ph idx="1"/>
          </p:nvPr>
        </p:nvSpPr>
        <p:spPr>
          <a:xfrm>
            <a:off x="838200" y="1929384"/>
            <a:ext cx="10515600" cy="4251960"/>
          </a:xfrm>
        </p:spPr>
        <p:txBody>
          <a:bodyPr vert="horz" lIns="91440" tIns="45720" rIns="91440" bIns="45720" rtlCol="0">
            <a:normAutofit/>
          </a:bodyPr>
          <a:lstStyle/>
          <a:p>
            <a:r>
              <a:rPr lang="en-US" sz="2200" dirty="0">
                <a:cs typeface="Calibri"/>
                <a:hlinkClick r:id="rId2"/>
              </a:rPr>
              <a:t>Public Health Equity Grant Website</a:t>
            </a:r>
            <a:r>
              <a:rPr lang="en-US" sz="2200" dirty="0">
                <a:cs typeface="Calibri"/>
              </a:rPr>
              <a:t> – English </a:t>
            </a:r>
          </a:p>
          <a:p>
            <a:r>
              <a:rPr lang="es-MX" sz="2400" u="sng" dirty="0">
                <a:solidFill>
                  <a:schemeClr val="accent5">
                    <a:lumMod val="75000"/>
                  </a:schemeClr>
                </a:solidFill>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OHA Asociación con organizaciones comunitarias </a:t>
            </a:r>
            <a:r>
              <a:rPr lang="en-US" sz="3200" dirty="0"/>
              <a:t>– </a:t>
            </a:r>
            <a:r>
              <a:rPr lang="en-US" sz="2200" dirty="0" err="1"/>
              <a:t>Español</a:t>
            </a:r>
            <a:r>
              <a:rPr lang="en-US" sz="3200" dirty="0"/>
              <a:t>  </a:t>
            </a:r>
          </a:p>
          <a:p>
            <a:endParaRPr lang="en-US" sz="2200" dirty="0"/>
          </a:p>
          <a:p>
            <a:r>
              <a:rPr lang="en-US" sz="2200" dirty="0">
                <a:cs typeface="Calibri"/>
                <a:hlinkClick r:id="rId3"/>
              </a:rPr>
              <a:t>Fiscal Guidance Document</a:t>
            </a:r>
            <a:endParaRPr lang="en-US" sz="2200" dirty="0"/>
          </a:p>
          <a:p>
            <a:endParaRPr lang="en-US" sz="2200" dirty="0">
              <a:cs typeface="Calibri"/>
            </a:endParaRPr>
          </a:p>
          <a:p>
            <a:r>
              <a:rPr lang="en-US" sz="2200" dirty="0">
                <a:cs typeface="Calibri"/>
              </a:rPr>
              <a:t>Lesley Bennett </a:t>
            </a:r>
            <a:r>
              <a:rPr lang="es-ES" sz="2200" dirty="0">
                <a:cs typeface="Calibri"/>
              </a:rPr>
              <a:t>de la Asociación sin Fines de Lucro de Oregón</a:t>
            </a:r>
            <a:endParaRPr lang="en-US" sz="2200" dirty="0">
              <a:cs typeface="Calibri"/>
            </a:endParaRPr>
          </a:p>
          <a:p>
            <a:pPr lvl="1"/>
            <a:r>
              <a:rPr lang="en-US" sz="2200" dirty="0">
                <a:cs typeface="Calibri"/>
              </a:rPr>
              <a:t>Lbennett@nonprofitoregon.org</a:t>
            </a:r>
          </a:p>
          <a:p>
            <a:endParaRPr lang="en-US" sz="2200" dirty="0">
              <a:cs typeface="Calibri"/>
            </a:endParaRPr>
          </a:p>
          <a:p>
            <a:endParaRPr lang="en-US" sz="2200" dirty="0">
              <a:cs typeface="Calibri"/>
            </a:endParaRPr>
          </a:p>
        </p:txBody>
      </p:sp>
    </p:spTree>
    <p:extLst>
      <p:ext uri="{BB962C8B-B14F-4D97-AF65-F5344CB8AC3E}">
        <p14:creationId xmlns:p14="http://schemas.microsoft.com/office/powerpoint/2010/main" val="49821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Vector coin got an idea illustration character">
            <a:extLst>
              <a:ext uri="{FF2B5EF4-FFF2-40B4-BE49-F238E27FC236}">
                <a16:creationId xmlns:a16="http://schemas.microsoft.com/office/drawing/2014/main" id="{F74A3D0E-47E3-D993-3595-8A716288FEAB}"/>
              </a:ext>
            </a:extLst>
          </p:cNvPr>
          <p:cNvPicPr>
            <a:picLocks noChangeAspect="1"/>
          </p:cNvPicPr>
          <p:nvPr/>
        </p:nvPicPr>
        <p:blipFill>
          <a:blip r:embed="rId2"/>
          <a:stretch>
            <a:fillRect/>
          </a:stretch>
        </p:blipFill>
        <p:spPr>
          <a:xfrm>
            <a:off x="8337756" y="3003755"/>
            <a:ext cx="3849328" cy="3849328"/>
          </a:xfrm>
          <a:prstGeom prst="rect">
            <a:avLst/>
          </a:prstGeom>
        </p:spPr>
      </p:pic>
      <p:sp>
        <p:nvSpPr>
          <p:cNvPr id="3" name="Content Placeholder 2">
            <a:extLst>
              <a:ext uri="{FF2B5EF4-FFF2-40B4-BE49-F238E27FC236}">
                <a16:creationId xmlns:a16="http://schemas.microsoft.com/office/drawing/2014/main" id="{1EE434D2-8B8C-800A-9CF9-74C179398E9D}"/>
              </a:ext>
            </a:extLst>
          </p:cNvPr>
          <p:cNvSpPr>
            <a:spLocks noGrp="1"/>
          </p:cNvSpPr>
          <p:nvPr>
            <p:ph idx="1"/>
          </p:nvPr>
        </p:nvSpPr>
        <p:spPr>
          <a:xfrm>
            <a:off x="383459" y="948171"/>
            <a:ext cx="11326760" cy="5001607"/>
          </a:xfrm>
        </p:spPr>
        <p:txBody>
          <a:bodyPr vert="horz" lIns="91440" tIns="45720" rIns="91440" bIns="45720" rtlCol="0" anchor="t">
            <a:normAutofit/>
          </a:bodyPr>
          <a:lstStyle/>
          <a:p>
            <a:pPr marL="0" indent="0" algn="ctr">
              <a:buNone/>
            </a:pPr>
            <a:endParaRPr lang="en-US" sz="4200" dirty="0">
              <a:ea typeface="+mn-lt"/>
              <a:cs typeface="+mn-lt"/>
            </a:endParaRPr>
          </a:p>
          <a:p>
            <a:pPr marL="0" indent="0">
              <a:buNone/>
            </a:pPr>
            <a:r>
              <a:rPr lang="es-ES" sz="4200" dirty="0">
                <a:ea typeface="+mn-lt"/>
                <a:cs typeface="+mn-lt"/>
              </a:rPr>
              <a:t>¿Qué le dijo un centavo al otro centavo?
</a:t>
            </a:r>
            <a:endParaRPr lang="en-US" sz="3800" dirty="0">
              <a:ea typeface="+mn-lt"/>
              <a:cs typeface="+mn-lt"/>
            </a:endParaRPr>
          </a:p>
          <a:p>
            <a:pPr marL="0" indent="0" algn="ctr">
              <a:buNone/>
            </a:pPr>
            <a:endParaRPr lang="en-US" sz="3800" dirty="0">
              <a:ea typeface="+mn-lt"/>
              <a:cs typeface="+mn-lt"/>
            </a:endParaRPr>
          </a:p>
          <a:p>
            <a:pPr marL="0" indent="0">
              <a:buNone/>
            </a:pPr>
            <a:r>
              <a:rPr lang="es-ES" sz="3800" b="1" dirty="0">
                <a:ea typeface="+mn-lt"/>
                <a:cs typeface="+mn-lt"/>
              </a:rPr>
              <a:t>Reunámonos y ganemos unos centavos
</a:t>
            </a:r>
            <a:endParaRPr lang="en-US" sz="3800" dirty="0">
              <a:cs typeface="Calibri"/>
            </a:endParaRPr>
          </a:p>
        </p:txBody>
      </p:sp>
    </p:spTree>
    <p:extLst>
      <p:ext uri="{BB962C8B-B14F-4D97-AF65-F5344CB8AC3E}">
        <p14:creationId xmlns:p14="http://schemas.microsoft.com/office/powerpoint/2010/main" val="2305895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48A2D-3DDD-4862-B36D-26253F9068C6}"/>
              </a:ext>
            </a:extLst>
          </p:cNvPr>
          <p:cNvSpPr>
            <a:spLocks noGrp="1"/>
          </p:cNvSpPr>
          <p:nvPr>
            <p:ph type="title"/>
          </p:nvPr>
        </p:nvSpPr>
        <p:spPr/>
        <p:txBody>
          <a:bodyPr/>
          <a:lstStyle/>
          <a:p>
            <a:r>
              <a:rPr lang="es-ES" dirty="0"/>
              <a:t>Elemento del programa: ¿qué son?
</a:t>
            </a:r>
            <a:endParaRPr lang="en-US" dirty="0"/>
          </a:p>
        </p:txBody>
      </p:sp>
      <p:sp>
        <p:nvSpPr>
          <p:cNvPr id="3" name="Content Placeholder 2">
            <a:extLst>
              <a:ext uri="{FF2B5EF4-FFF2-40B4-BE49-F238E27FC236}">
                <a16:creationId xmlns:a16="http://schemas.microsoft.com/office/drawing/2014/main" id="{DA9EABD3-B0DA-48CD-95AC-D099D68FDECB}"/>
              </a:ext>
            </a:extLst>
          </p:cNvPr>
          <p:cNvSpPr>
            <a:spLocks noGrp="1"/>
          </p:cNvSpPr>
          <p:nvPr>
            <p:ph idx="1"/>
          </p:nvPr>
        </p:nvSpPr>
        <p:spPr>
          <a:xfrm>
            <a:off x="725214" y="1324303"/>
            <a:ext cx="10628586" cy="4852660"/>
          </a:xfrm>
        </p:spPr>
        <p:txBody>
          <a:bodyPr>
            <a:normAutofit fontScale="92500" lnSpcReduction="10000"/>
          </a:bodyPr>
          <a:lstStyle/>
          <a:p>
            <a:pPr marL="0" indent="0">
              <a:buNone/>
            </a:pPr>
            <a:r>
              <a:rPr lang="es-ES" sz="2400" b="1" dirty="0"/>
              <a:t>Los Elementos del Programa son las fuentes de financiamiento que componen su premio. El número significa lo mismo que el nombre. 
</a:t>
            </a:r>
            <a:endParaRPr lang="en-US" sz="2400" b="1" dirty="0"/>
          </a:p>
          <a:p>
            <a:pPr marL="0" indent="0">
              <a:buNone/>
            </a:pPr>
            <a:r>
              <a:rPr lang="es-ES" sz="2400" b="1" dirty="0"/>
              <a:t>El nombre tiene un número asociado
</a:t>
            </a:r>
            <a:r>
              <a:rPr lang="es-ES" sz="2400" dirty="0"/>
              <a:t>Algunos ejemplos son: 
Tabaco comercial (PE 5003-01) o modernización (PE 5002-01)
</a:t>
            </a:r>
            <a:endParaRPr lang="en-US" sz="2400" dirty="0"/>
          </a:p>
          <a:p>
            <a:pPr marL="0" indent="0">
              <a:buNone/>
            </a:pPr>
            <a:r>
              <a:rPr lang="es-ES" sz="2400" dirty="0"/>
              <a:t>Lo encontrarás en tu lista de:
  Carta de adjudicación
  Contrato
  Remisión de cartas
</a:t>
            </a:r>
            <a:endParaRPr lang="en-US" dirty="0"/>
          </a:p>
          <a:p>
            <a:pPr lvl="1"/>
            <a:endParaRPr lang="en-US" sz="1600" dirty="0"/>
          </a:p>
        </p:txBody>
      </p:sp>
    </p:spTree>
    <p:extLst>
      <p:ext uri="{BB962C8B-B14F-4D97-AF65-F5344CB8AC3E}">
        <p14:creationId xmlns:p14="http://schemas.microsoft.com/office/powerpoint/2010/main" val="343757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E7FD7-BCFB-4974-9F18-18B474CCE477}"/>
              </a:ext>
            </a:extLst>
          </p:cNvPr>
          <p:cNvSpPr>
            <a:spLocks noGrp="1"/>
          </p:cNvSpPr>
          <p:nvPr>
            <p:ph type="title"/>
          </p:nvPr>
        </p:nvSpPr>
        <p:spPr/>
        <p:txBody>
          <a:bodyPr/>
          <a:lstStyle/>
          <a:p>
            <a:r>
              <a:rPr lang="es-ES" sz="4400" dirty="0"/>
              <a:t>Leamos su carta de </a:t>
            </a:r>
            <a:r>
              <a:rPr lang="es-ES" dirty="0"/>
              <a:t>adjudicación/</a:t>
            </a:r>
            <a:r>
              <a:rPr lang="es-ES" dirty="0" err="1"/>
              <a:t>Subención</a:t>
            </a:r>
            <a:endParaRPr lang="en-US" dirty="0"/>
          </a:p>
        </p:txBody>
      </p:sp>
      <p:sp>
        <p:nvSpPr>
          <p:cNvPr id="3" name="Content Placeholder 2">
            <a:extLst>
              <a:ext uri="{FF2B5EF4-FFF2-40B4-BE49-F238E27FC236}">
                <a16:creationId xmlns:a16="http://schemas.microsoft.com/office/drawing/2014/main" id="{BB18DF84-7044-4031-890D-A683F181A363}"/>
              </a:ext>
            </a:extLst>
          </p:cNvPr>
          <p:cNvSpPr>
            <a:spLocks noGrp="1"/>
          </p:cNvSpPr>
          <p:nvPr>
            <p:ph idx="1"/>
          </p:nvPr>
        </p:nvSpPr>
        <p:spPr/>
        <p:txBody>
          <a:bodyPr>
            <a:normAutofit fontScale="85000" lnSpcReduction="20000"/>
          </a:bodyPr>
          <a:lstStyle/>
          <a:p>
            <a:r>
              <a:rPr lang="en-US" u="sng" dirty="0" err="1">
                <a:highlight>
                  <a:srgbClr val="00FFFF"/>
                </a:highlight>
                <a:ea typeface="Verdana" panose="020B0604030504040204" pitchFamily="34" charset="0"/>
              </a:rPr>
              <a:t>Su</a:t>
            </a:r>
            <a:r>
              <a:rPr lang="en-US" u="sng" dirty="0">
                <a:highlight>
                  <a:srgbClr val="00FFFF"/>
                </a:highlight>
                <a:ea typeface="Verdana" panose="020B0604030504040204" pitchFamily="34" charset="0"/>
              </a:rPr>
              <a:t> </a:t>
            </a:r>
            <a:r>
              <a:rPr lang="en-US" u="sng" dirty="0" err="1">
                <a:highlight>
                  <a:srgbClr val="00FFFF"/>
                </a:highlight>
                <a:ea typeface="Verdana" panose="020B0604030504040204" pitchFamily="34" charset="0"/>
              </a:rPr>
              <a:t>subención</a:t>
            </a:r>
            <a:r>
              <a:rPr lang="en-US" u="sng" dirty="0">
                <a:highlight>
                  <a:srgbClr val="00FFFF"/>
                </a:highlight>
                <a:ea typeface="Verdana" panose="020B0604030504040204" pitchFamily="34" charset="0"/>
              </a:rPr>
              <a:t> es del 1 de </a:t>
            </a:r>
            <a:r>
              <a:rPr lang="en-US" u="sng" dirty="0" err="1">
                <a:highlight>
                  <a:srgbClr val="00FFFF"/>
                </a:highlight>
                <a:ea typeface="Verdana" panose="020B0604030504040204" pitchFamily="34" charset="0"/>
              </a:rPr>
              <a:t>enero</a:t>
            </a:r>
            <a:r>
              <a:rPr lang="en-US" u="sng" dirty="0">
                <a:highlight>
                  <a:srgbClr val="00FFFF"/>
                </a:highlight>
                <a:ea typeface="Verdana" panose="020B0604030504040204" pitchFamily="34" charset="0"/>
              </a:rPr>
              <a:t>, 2024 – 30 de </a:t>
            </a:r>
            <a:r>
              <a:rPr lang="en-US" u="sng" dirty="0" err="1">
                <a:highlight>
                  <a:srgbClr val="00FFFF"/>
                </a:highlight>
                <a:ea typeface="Verdana" panose="020B0604030504040204" pitchFamily="34" charset="0"/>
              </a:rPr>
              <a:t>junio</a:t>
            </a:r>
            <a:r>
              <a:rPr lang="en-US" u="sng" dirty="0">
                <a:highlight>
                  <a:srgbClr val="00FFFF"/>
                </a:highlight>
                <a:ea typeface="Verdana" panose="020B0604030504040204" pitchFamily="34" charset="0"/>
              </a:rPr>
              <a:t> del 2025 es de $242,551</a:t>
            </a:r>
          </a:p>
          <a:p>
            <a:pPr marL="0" indent="0">
              <a:buNone/>
            </a:pPr>
            <a:endParaRPr lang="en-US" u="sng" dirty="0">
              <a:highlight>
                <a:srgbClr val="00FFFF"/>
              </a:highlight>
              <a:ea typeface="Verdana" panose="020B0604030504040204" pitchFamily="34" charset="0"/>
            </a:endParaRPr>
          </a:p>
          <a:p>
            <a:r>
              <a:rPr lang="en-US" b="1" dirty="0" err="1">
                <a:highlight>
                  <a:srgbClr val="FFFF00"/>
                </a:highlight>
                <a:ea typeface="Verdana" panose="020B0604030504040204" pitchFamily="34" charset="0"/>
              </a:rPr>
              <a:t>Prevención</a:t>
            </a:r>
            <a:r>
              <a:rPr lang="en-US" b="1" dirty="0">
                <a:highlight>
                  <a:srgbClr val="FFFF00"/>
                </a:highlight>
                <a:ea typeface="Verdana" panose="020B0604030504040204" pitchFamily="34" charset="0"/>
              </a:rPr>
              <a:t> del </a:t>
            </a:r>
            <a:r>
              <a:rPr lang="en-US" b="1" dirty="0" err="1">
                <a:highlight>
                  <a:srgbClr val="FFFF00"/>
                </a:highlight>
                <a:ea typeface="Verdana" panose="020B0604030504040204" pitchFamily="34" charset="0"/>
              </a:rPr>
              <a:t>Tabaquismo</a:t>
            </a:r>
            <a:r>
              <a:rPr lang="en-US" b="1" dirty="0">
                <a:highlight>
                  <a:srgbClr val="FFFF00"/>
                </a:highlight>
                <a:ea typeface="Verdana" panose="020B0604030504040204" pitchFamily="34" charset="0"/>
              </a:rPr>
              <a:t> PE5003-01 $ 150,000</a:t>
            </a:r>
          </a:p>
          <a:p>
            <a:pPr marL="0" indent="0">
              <a:buNone/>
            </a:pPr>
            <a:endParaRPr lang="en-US" b="1" dirty="0">
              <a:highlight>
                <a:srgbClr val="FFFF00"/>
              </a:highlight>
              <a:ea typeface="Verdana" panose="020B0604030504040204" pitchFamily="34" charset="0"/>
            </a:endParaRPr>
          </a:p>
          <a:p>
            <a:r>
              <a:rPr lang="en-US" b="1" dirty="0" err="1">
                <a:highlight>
                  <a:srgbClr val="FFFF00"/>
                </a:highlight>
                <a:ea typeface="Verdana" panose="020B0604030504040204" pitchFamily="34" charset="0"/>
              </a:rPr>
              <a:t>Salud</a:t>
            </a:r>
            <a:r>
              <a:rPr lang="en-US" b="1" dirty="0">
                <a:highlight>
                  <a:srgbClr val="FFFF00"/>
                </a:highlight>
                <a:ea typeface="Verdana" panose="020B0604030504040204" pitchFamily="34" charset="0"/>
              </a:rPr>
              <a:t> </a:t>
            </a:r>
            <a:r>
              <a:rPr lang="en-US" b="1" dirty="0" err="1">
                <a:highlight>
                  <a:srgbClr val="FFFF00"/>
                </a:highlight>
                <a:ea typeface="Verdana" panose="020B0604030504040204" pitchFamily="34" charset="0"/>
              </a:rPr>
              <a:t>adolescente</a:t>
            </a:r>
            <a:r>
              <a:rPr lang="en-US" b="1" dirty="0">
                <a:highlight>
                  <a:srgbClr val="FFFF00"/>
                </a:highlight>
                <a:ea typeface="Verdana" panose="020B0604030504040204" pitchFamily="34" charset="0"/>
              </a:rPr>
              <a:t> y escolar PE5004-01 $ 13,777</a:t>
            </a:r>
          </a:p>
          <a:p>
            <a:pPr marL="0" indent="0">
              <a:buNone/>
            </a:pPr>
            <a:r>
              <a:rPr lang="en-US" dirty="0">
                <a:ea typeface="Verdana" panose="020B0604030504040204" pitchFamily="34" charset="0"/>
              </a:rPr>
              <a:t>             * </a:t>
            </a:r>
            <a:r>
              <a:rPr lang="en-US" sz="2600" dirty="0">
                <a:ea typeface="Verdana" panose="020B0604030504040204" pitchFamily="34" charset="0"/>
              </a:rPr>
              <a:t>Sus </a:t>
            </a:r>
            <a:r>
              <a:rPr lang="en-US" sz="2600" dirty="0" err="1">
                <a:ea typeface="Verdana" panose="020B0604030504040204" pitchFamily="34" charset="0"/>
              </a:rPr>
              <a:t>fondos</a:t>
            </a:r>
            <a:r>
              <a:rPr lang="en-US" sz="2600" dirty="0">
                <a:ea typeface="Verdana" panose="020B0604030504040204" pitchFamily="34" charset="0"/>
              </a:rPr>
              <a:t> de </a:t>
            </a:r>
            <a:r>
              <a:rPr lang="en-US" sz="2600" dirty="0" err="1">
                <a:ea typeface="Verdana" panose="020B0604030504040204" pitchFamily="34" charset="0"/>
              </a:rPr>
              <a:t>salud</a:t>
            </a:r>
            <a:r>
              <a:rPr lang="en-US" sz="2600" dirty="0">
                <a:ea typeface="Verdana" panose="020B0604030504040204" pitchFamily="34" charset="0"/>
              </a:rPr>
              <a:t> para adolescents y </a:t>
            </a:r>
            <a:r>
              <a:rPr lang="en-US" sz="2600" dirty="0" err="1">
                <a:ea typeface="Verdana" panose="020B0604030504040204" pitchFamily="34" charset="0"/>
              </a:rPr>
              <a:t>escuelas</a:t>
            </a:r>
            <a:r>
              <a:rPr lang="en-US" sz="2600" dirty="0">
                <a:ea typeface="Verdana" panose="020B0604030504040204" pitchFamily="34" charset="0"/>
              </a:rPr>
              <a:t> </a:t>
            </a:r>
            <a:r>
              <a:rPr lang="en-US" sz="2600" dirty="0" err="1">
                <a:ea typeface="Verdana" panose="020B0604030504040204" pitchFamily="34" charset="0"/>
              </a:rPr>
              <a:t>terminaran</a:t>
            </a:r>
            <a:r>
              <a:rPr lang="en-US" sz="2600" dirty="0">
                <a:ea typeface="Verdana" panose="020B0604030504040204" pitchFamily="34" charset="0"/>
              </a:rPr>
              <a:t> el                                     </a:t>
            </a:r>
            <a:r>
              <a:rPr lang="en-US" sz="2600" b="1" dirty="0">
                <a:ea typeface="Verdana" panose="020B0604030504040204" pitchFamily="34" charset="0"/>
              </a:rPr>
              <a:t>30 de Junio del 2024</a:t>
            </a:r>
          </a:p>
          <a:p>
            <a:pPr marL="0" indent="0">
              <a:buNone/>
            </a:pPr>
            <a:endParaRPr lang="en-US" sz="2600" b="1" dirty="0">
              <a:ea typeface="Verdana" panose="020B0604030504040204" pitchFamily="34" charset="0"/>
            </a:endParaRPr>
          </a:p>
          <a:p>
            <a:r>
              <a:rPr lang="en-US" b="1" dirty="0" err="1">
                <a:highlight>
                  <a:srgbClr val="FFFF00"/>
                </a:highlight>
                <a:ea typeface="Verdana" panose="020B0604030504040204" pitchFamily="34" charset="0"/>
              </a:rPr>
              <a:t>Modernización</a:t>
            </a:r>
            <a:r>
              <a:rPr lang="en-US" b="1" dirty="0">
                <a:highlight>
                  <a:srgbClr val="FFFF00"/>
                </a:highlight>
                <a:ea typeface="Verdana" panose="020B0604030504040204" pitchFamily="34" charset="0"/>
              </a:rPr>
              <a:t> PE5002-01 $78,774</a:t>
            </a:r>
          </a:p>
          <a:p>
            <a:pPr marL="0" indent="0">
              <a:buNone/>
            </a:pPr>
            <a:r>
              <a:rPr lang="en-US" dirty="0">
                <a:ea typeface="Verdana" panose="020B0604030504040204" pitchFamily="34" charset="0"/>
              </a:rPr>
              <a:t>             *</a:t>
            </a:r>
            <a:r>
              <a:rPr lang="es-ES" dirty="0">
                <a:effectLst/>
                <a:ea typeface="Verdana" panose="020B0604030504040204" pitchFamily="34" charset="0"/>
              </a:rPr>
              <a:t> </a:t>
            </a:r>
            <a:r>
              <a:rPr lang="es-ES" sz="2600" dirty="0">
                <a:effectLst/>
                <a:ea typeface="Verdana" panose="020B0604030504040204" pitchFamily="34" charset="0"/>
              </a:rPr>
              <a:t>Para garantizar que su organización tenga fondos suficientes para continuar con su subvención de equidad en salud pública hasta el 30 de junio de 2025, invitamos a su organización a presentar una propuesta de plan de trabajo y presupuesto por un monto de </a:t>
            </a:r>
            <a:r>
              <a:rPr lang="es-ES" sz="2600" b="1" dirty="0">
                <a:effectLst/>
                <a:ea typeface="Verdana" panose="020B0604030504040204" pitchFamily="34" charset="0"/>
              </a:rPr>
              <a:t>$78,774</a:t>
            </a:r>
          </a:p>
          <a:p>
            <a:pPr marL="0" indent="0">
              <a:buNone/>
            </a:pPr>
            <a:endParaRPr lang="en-US" sz="2600"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371533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4336B5-CBFC-7DA0-5214-5B7DCE53D72C}"/>
              </a:ext>
            </a:extLst>
          </p:cNvPr>
          <p:cNvSpPr>
            <a:spLocks noGrp="1"/>
          </p:cNvSpPr>
          <p:nvPr>
            <p:ph type="title"/>
          </p:nvPr>
        </p:nvSpPr>
        <p:spPr>
          <a:xfrm>
            <a:off x="677863" y="223735"/>
            <a:ext cx="10713226" cy="836579"/>
          </a:xfrm>
        </p:spPr>
        <p:txBody>
          <a:bodyPr>
            <a:normAutofit fontScale="90000"/>
          </a:bodyPr>
          <a:lstStyle/>
          <a:p>
            <a:r>
              <a:rPr lang="en-US" sz="3200" b="1" dirty="0"/>
              <a:t>¿</a:t>
            </a:r>
            <a:r>
              <a:rPr lang="en-US" sz="3200" b="1" dirty="0" err="1"/>
              <a:t>Cuántos</a:t>
            </a:r>
            <a:r>
              <a:rPr lang="en-US" sz="3200" b="1" dirty="0"/>
              <a:t> </a:t>
            </a:r>
            <a:r>
              <a:rPr lang="en-US" sz="3200" b="1" dirty="0" err="1"/>
              <a:t>presupuestos</a:t>
            </a:r>
            <a:r>
              <a:rPr lang="en-US" sz="3200" b="1" dirty="0"/>
              <a:t> </a:t>
            </a:r>
            <a:r>
              <a:rPr lang="en-US" sz="3200" b="1" dirty="0" err="1"/>
              <a:t>necesitamos</a:t>
            </a:r>
            <a:r>
              <a:rPr lang="en-US" sz="3200" b="1" dirty="0"/>
              <a:t>?
</a:t>
            </a:r>
          </a:p>
        </p:txBody>
      </p:sp>
      <p:graphicFrame>
        <p:nvGraphicFramePr>
          <p:cNvPr id="7" name="Content Placeholder 6">
            <a:extLst>
              <a:ext uri="{FF2B5EF4-FFF2-40B4-BE49-F238E27FC236}">
                <a16:creationId xmlns:a16="http://schemas.microsoft.com/office/drawing/2014/main" id="{E08210CE-7D33-4952-04D0-BF5C60EFCE6C}"/>
              </a:ext>
            </a:extLst>
          </p:cNvPr>
          <p:cNvGraphicFramePr>
            <a:graphicFrameLocks noGrp="1"/>
          </p:cNvGraphicFramePr>
          <p:nvPr>
            <p:ph idx="1"/>
            <p:extLst>
              <p:ext uri="{D42A27DB-BD31-4B8C-83A1-F6EECF244321}">
                <p14:modId xmlns:p14="http://schemas.microsoft.com/office/powerpoint/2010/main" val="133531914"/>
              </p:ext>
            </p:extLst>
          </p:nvPr>
        </p:nvGraphicFramePr>
        <p:xfrm>
          <a:off x="677863" y="1060314"/>
          <a:ext cx="10713226" cy="52249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81289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26D3A-5F97-4686-ACA7-FA4C5F5D746B}"/>
              </a:ext>
            </a:extLst>
          </p:cNvPr>
          <p:cNvSpPr>
            <a:spLocks noGrp="1"/>
          </p:cNvSpPr>
          <p:nvPr>
            <p:ph type="title"/>
          </p:nvPr>
        </p:nvSpPr>
        <p:spPr>
          <a:xfrm>
            <a:off x="346841" y="1166648"/>
            <a:ext cx="5433849" cy="2680137"/>
          </a:xfrm>
        </p:spPr>
        <p:txBody>
          <a:bodyPr>
            <a:noAutofit/>
          </a:bodyPr>
          <a:lstStyle/>
          <a:p>
            <a:r>
              <a:rPr lang="es-ES" b="1" dirty="0"/>
              <a:t>Cada elemento del programa debe coincidir con el premio total</a:t>
            </a:r>
            <a:br>
              <a:rPr lang="en-US" b="1" dirty="0">
                <a:cs typeface="Calibri Light"/>
              </a:rPr>
            </a:br>
            <a:br>
              <a:rPr lang="en-US" b="1" dirty="0">
                <a:cs typeface="Calibri Light"/>
              </a:rPr>
            </a:br>
            <a:endParaRPr lang="en-US" sz="2100" b="1" dirty="0">
              <a:cs typeface="Calibri Light"/>
            </a:endParaRPr>
          </a:p>
        </p:txBody>
      </p:sp>
      <p:sp>
        <p:nvSpPr>
          <p:cNvPr id="9" name="Freeform: Shape 8">
            <a:extLst>
              <a:ext uri="{FF2B5EF4-FFF2-40B4-BE49-F238E27FC236}">
                <a16:creationId xmlns:a16="http://schemas.microsoft.com/office/drawing/2014/main" id="{5E04B407-DFE1-9A22-0314-E1DBC89836BD}"/>
              </a:ext>
            </a:extLst>
          </p:cNvPr>
          <p:cNvSpPr/>
          <p:nvPr/>
        </p:nvSpPr>
        <p:spPr>
          <a:xfrm>
            <a:off x="5700220" y="4211151"/>
            <a:ext cx="2707957" cy="676989"/>
          </a:xfrm>
          <a:custGeom>
            <a:avLst/>
            <a:gdLst>
              <a:gd name="connsiteX0" fmla="*/ 0 w 2707957"/>
              <a:gd name="connsiteY0" fmla="*/ 0 h 676989"/>
              <a:gd name="connsiteX1" fmla="*/ 2707957 w 2707957"/>
              <a:gd name="connsiteY1" fmla="*/ 0 h 676989"/>
              <a:gd name="connsiteX2" fmla="*/ 2707957 w 2707957"/>
              <a:gd name="connsiteY2" fmla="*/ 676989 h 676989"/>
              <a:gd name="connsiteX3" fmla="*/ 0 w 2707957"/>
              <a:gd name="connsiteY3" fmla="*/ 676989 h 676989"/>
              <a:gd name="connsiteX4" fmla="*/ 0 w 2707957"/>
              <a:gd name="connsiteY4" fmla="*/ 0 h 6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07957" h="676989">
                <a:moveTo>
                  <a:pt x="0" y="0"/>
                </a:moveTo>
                <a:lnTo>
                  <a:pt x="2707957" y="0"/>
                </a:lnTo>
                <a:lnTo>
                  <a:pt x="2707957" y="676989"/>
                </a:lnTo>
                <a:lnTo>
                  <a:pt x="0" y="67698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endParaRPr lang="en-US" sz="2400" kern="1200"/>
          </a:p>
        </p:txBody>
      </p:sp>
      <p:grpSp>
        <p:nvGrpSpPr>
          <p:cNvPr id="16" name="Group 15">
            <a:extLst>
              <a:ext uri="{FF2B5EF4-FFF2-40B4-BE49-F238E27FC236}">
                <a16:creationId xmlns:a16="http://schemas.microsoft.com/office/drawing/2014/main" id="{6B63A84E-348D-D010-EFFC-2758CADD428F}"/>
              </a:ext>
            </a:extLst>
          </p:cNvPr>
          <p:cNvGrpSpPr/>
          <p:nvPr/>
        </p:nvGrpSpPr>
        <p:grpSpPr>
          <a:xfrm>
            <a:off x="6260075" y="952473"/>
            <a:ext cx="4119410" cy="4521002"/>
            <a:chOff x="6329348" y="848564"/>
            <a:chExt cx="4119410" cy="4521002"/>
          </a:xfrm>
        </p:grpSpPr>
        <p:sp>
          <p:nvSpPr>
            <p:cNvPr id="8" name="Arrow: Down 7">
              <a:extLst>
                <a:ext uri="{FF2B5EF4-FFF2-40B4-BE49-F238E27FC236}">
                  <a16:creationId xmlns:a16="http://schemas.microsoft.com/office/drawing/2014/main" id="{7AA979C6-CDD4-96F1-ADED-36E958CB0E44}"/>
                </a:ext>
              </a:extLst>
            </p:cNvPr>
            <p:cNvSpPr/>
            <p:nvPr/>
          </p:nvSpPr>
          <p:spPr>
            <a:xfrm>
              <a:off x="8061518" y="4750473"/>
              <a:ext cx="779506" cy="619093"/>
            </a:xfrm>
            <a:prstGeom prst="downArrow">
              <a:avLst/>
            </a:prstGeom>
          </p:spPr>
          <p:style>
            <a:lnRef idx="0">
              <a:schemeClr val="accent1"/>
            </a:lnRef>
            <a:fillRef idx="3">
              <a:schemeClr val="accent1"/>
            </a:fillRef>
            <a:effectRef idx="3">
              <a:schemeClr val="accent1"/>
            </a:effectRef>
            <a:fontRef idx="minor">
              <a:schemeClr val="lt1"/>
            </a:fontRef>
          </p:style>
        </p:sp>
        <p:sp>
          <p:nvSpPr>
            <p:cNvPr id="11" name="Freeform: Shape 10">
              <a:extLst>
                <a:ext uri="{FF2B5EF4-FFF2-40B4-BE49-F238E27FC236}">
                  <a16:creationId xmlns:a16="http://schemas.microsoft.com/office/drawing/2014/main" id="{21222291-C5C5-E194-7DE3-54BA1895FFB8}"/>
                </a:ext>
              </a:extLst>
            </p:cNvPr>
            <p:cNvSpPr/>
            <p:nvPr/>
          </p:nvSpPr>
          <p:spPr>
            <a:xfrm>
              <a:off x="6329348" y="956394"/>
              <a:ext cx="1963015" cy="2051954"/>
            </a:xfrm>
            <a:custGeom>
              <a:avLst/>
              <a:gdLst>
                <a:gd name="connsiteX0" fmla="*/ 0 w 980998"/>
                <a:gd name="connsiteY0" fmla="*/ 773484 h 1546967"/>
                <a:gd name="connsiteX1" fmla="*/ 490499 w 980998"/>
                <a:gd name="connsiteY1" fmla="*/ 0 h 1546967"/>
                <a:gd name="connsiteX2" fmla="*/ 980998 w 980998"/>
                <a:gd name="connsiteY2" fmla="*/ 773484 h 1546967"/>
                <a:gd name="connsiteX3" fmla="*/ 490499 w 980998"/>
                <a:gd name="connsiteY3" fmla="*/ 1546968 h 1546967"/>
                <a:gd name="connsiteX4" fmla="*/ 0 w 980998"/>
                <a:gd name="connsiteY4" fmla="*/ 773484 h 15469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0998" h="1546967">
                  <a:moveTo>
                    <a:pt x="0" y="773484"/>
                  </a:moveTo>
                  <a:cubicBezTo>
                    <a:pt x="0" y="346301"/>
                    <a:pt x="219604" y="0"/>
                    <a:pt x="490499" y="0"/>
                  </a:cubicBezTo>
                  <a:cubicBezTo>
                    <a:pt x="761394" y="0"/>
                    <a:pt x="980998" y="346301"/>
                    <a:pt x="980998" y="773484"/>
                  </a:cubicBezTo>
                  <a:cubicBezTo>
                    <a:pt x="980998" y="1200667"/>
                    <a:pt x="761394" y="1546968"/>
                    <a:pt x="490499" y="1546968"/>
                  </a:cubicBezTo>
                  <a:cubicBezTo>
                    <a:pt x="219604" y="1546968"/>
                    <a:pt x="0" y="1200667"/>
                    <a:pt x="0" y="773484"/>
                  </a:cubicBezTo>
                  <a:close/>
                </a:path>
              </a:pathLst>
            </a:custGeom>
          </p:spPr>
          <p:style>
            <a:lnRef idx="1">
              <a:schemeClr val="accent5"/>
            </a:lnRef>
            <a:fillRef idx="2">
              <a:schemeClr val="accent5"/>
            </a:fillRef>
            <a:effectRef idx="1">
              <a:schemeClr val="accent5"/>
            </a:effectRef>
            <a:fontRef idx="minor">
              <a:schemeClr val="dk1"/>
            </a:fontRef>
          </p:style>
          <p:txBody>
            <a:bodyPr spcFirstLastPara="0" vert="horz" wrap="square" lIns="161444" tIns="244328" rIns="161444" bIns="244328" numCol="1" spcCol="1270" anchor="ctr" anchorCtr="0">
              <a:noAutofit/>
            </a:bodyPr>
            <a:lstStyle/>
            <a:p>
              <a:pPr algn="ctr" defTabSz="622300">
                <a:lnSpc>
                  <a:spcPct val="90000"/>
                </a:lnSpc>
                <a:spcBef>
                  <a:spcPct val="0"/>
                </a:spcBef>
                <a:spcAft>
                  <a:spcPct val="35000"/>
                </a:spcAft>
              </a:pPr>
              <a:r>
                <a:rPr lang="en-US" sz="2400">
                  <a:solidFill>
                    <a:schemeClr val="tx1"/>
                  </a:solidFill>
                  <a:cs typeface="Calibri"/>
                </a:rPr>
                <a:t>ASH</a:t>
              </a:r>
              <a:endParaRPr lang="en-US" sz="2400" kern="1200">
                <a:solidFill>
                  <a:schemeClr val="tx1"/>
                </a:solidFill>
              </a:endParaRPr>
            </a:p>
            <a:p>
              <a:pPr marL="0" lvl="0" indent="0" algn="ctr" defTabSz="622300">
                <a:lnSpc>
                  <a:spcPct val="90000"/>
                </a:lnSpc>
                <a:spcBef>
                  <a:spcPct val="0"/>
                </a:spcBef>
                <a:spcAft>
                  <a:spcPct val="35000"/>
                </a:spcAft>
                <a:buNone/>
              </a:pPr>
              <a:r>
                <a:rPr lang="en-US" sz="2400" kern="1200" dirty="0">
                  <a:solidFill>
                    <a:schemeClr val="tx1"/>
                  </a:solidFill>
                </a:rPr>
                <a:t>$ 50,000</a:t>
              </a:r>
            </a:p>
          </p:txBody>
        </p:sp>
        <p:sp>
          <p:nvSpPr>
            <p:cNvPr id="12" name="Freeform: Shape 11">
              <a:extLst>
                <a:ext uri="{FF2B5EF4-FFF2-40B4-BE49-F238E27FC236}">
                  <a16:creationId xmlns:a16="http://schemas.microsoft.com/office/drawing/2014/main" id="{232786CD-3E50-C91D-681D-41750338D447}"/>
                </a:ext>
              </a:extLst>
            </p:cNvPr>
            <p:cNvSpPr/>
            <p:nvPr/>
          </p:nvSpPr>
          <p:spPr>
            <a:xfrm>
              <a:off x="8485742" y="848564"/>
              <a:ext cx="1963016" cy="2051954"/>
            </a:xfrm>
            <a:custGeom>
              <a:avLst/>
              <a:gdLst>
                <a:gd name="connsiteX0" fmla="*/ 0 w 1264368"/>
                <a:gd name="connsiteY0" fmla="*/ 773484 h 1546967"/>
                <a:gd name="connsiteX1" fmla="*/ 632184 w 1264368"/>
                <a:gd name="connsiteY1" fmla="*/ 0 h 1546967"/>
                <a:gd name="connsiteX2" fmla="*/ 1264368 w 1264368"/>
                <a:gd name="connsiteY2" fmla="*/ 773484 h 1546967"/>
                <a:gd name="connsiteX3" fmla="*/ 632184 w 1264368"/>
                <a:gd name="connsiteY3" fmla="*/ 1546968 h 1546967"/>
                <a:gd name="connsiteX4" fmla="*/ 0 w 1264368"/>
                <a:gd name="connsiteY4" fmla="*/ 773484 h 15469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4368" h="1546967">
                  <a:moveTo>
                    <a:pt x="0" y="773484"/>
                  </a:moveTo>
                  <a:cubicBezTo>
                    <a:pt x="0" y="346301"/>
                    <a:pt x="283038" y="0"/>
                    <a:pt x="632184" y="0"/>
                  </a:cubicBezTo>
                  <a:cubicBezTo>
                    <a:pt x="981330" y="0"/>
                    <a:pt x="1264368" y="346301"/>
                    <a:pt x="1264368" y="773484"/>
                  </a:cubicBezTo>
                  <a:cubicBezTo>
                    <a:pt x="1264368" y="1200667"/>
                    <a:pt x="981330" y="1546968"/>
                    <a:pt x="632184" y="1546968"/>
                  </a:cubicBezTo>
                  <a:cubicBezTo>
                    <a:pt x="283038" y="1546968"/>
                    <a:pt x="0" y="1200667"/>
                    <a:pt x="0" y="773484"/>
                  </a:cubicBezTo>
                  <a:close/>
                </a:path>
              </a:pathLst>
            </a:custGeom>
          </p:spPr>
          <p:style>
            <a:lnRef idx="1">
              <a:schemeClr val="accent5"/>
            </a:lnRef>
            <a:fillRef idx="2">
              <a:schemeClr val="accent5"/>
            </a:fillRef>
            <a:effectRef idx="1">
              <a:schemeClr val="accent5"/>
            </a:effectRef>
            <a:fontRef idx="minor">
              <a:schemeClr val="dk1"/>
            </a:fontRef>
          </p:style>
          <p:txBody>
            <a:bodyPr spcFirstLastPara="0" vert="horz" wrap="square" lIns="202942" tIns="244328" rIns="202942" bIns="244328" numCol="1" spcCol="1270" anchor="ctr" anchorCtr="0">
              <a:noAutofit/>
            </a:bodyPr>
            <a:lstStyle/>
            <a:p>
              <a:pPr marL="0" lvl="0" indent="0" algn="ctr" defTabSz="622300">
                <a:lnSpc>
                  <a:spcPct val="90000"/>
                </a:lnSpc>
                <a:spcBef>
                  <a:spcPct val="0"/>
                </a:spcBef>
                <a:spcAft>
                  <a:spcPct val="35000"/>
                </a:spcAft>
                <a:buNone/>
              </a:pPr>
              <a:r>
                <a:rPr lang="en-US" sz="2400" kern="1200">
                  <a:solidFill>
                    <a:schemeClr val="tx1"/>
                  </a:solidFill>
                </a:rPr>
                <a:t>EPH</a:t>
              </a:r>
            </a:p>
            <a:p>
              <a:pPr marL="0" lvl="0" indent="0" algn="ctr" defTabSz="622300">
                <a:lnSpc>
                  <a:spcPct val="90000"/>
                </a:lnSpc>
                <a:spcBef>
                  <a:spcPct val="0"/>
                </a:spcBef>
                <a:spcAft>
                  <a:spcPct val="35000"/>
                </a:spcAft>
                <a:buNone/>
              </a:pPr>
              <a:r>
                <a:rPr lang="en-US" sz="2400" kern="1200">
                  <a:solidFill>
                    <a:schemeClr val="tx1"/>
                  </a:solidFill>
                </a:rPr>
                <a:t>$100,000</a:t>
              </a:r>
            </a:p>
          </p:txBody>
        </p:sp>
        <p:sp>
          <p:nvSpPr>
            <p:cNvPr id="10" name="Freeform: Shape 9">
              <a:extLst>
                <a:ext uri="{FF2B5EF4-FFF2-40B4-BE49-F238E27FC236}">
                  <a16:creationId xmlns:a16="http://schemas.microsoft.com/office/drawing/2014/main" id="{A5565CC8-5413-AA2C-F03C-DD771263FA72}"/>
                </a:ext>
              </a:extLst>
            </p:cNvPr>
            <p:cNvSpPr/>
            <p:nvPr/>
          </p:nvSpPr>
          <p:spPr>
            <a:xfrm>
              <a:off x="7466536" y="2442120"/>
              <a:ext cx="1916631" cy="2145969"/>
            </a:xfrm>
            <a:custGeom>
              <a:avLst/>
              <a:gdLst>
                <a:gd name="connsiteX0" fmla="*/ 0 w 788827"/>
                <a:gd name="connsiteY0" fmla="*/ 773484 h 1546967"/>
                <a:gd name="connsiteX1" fmla="*/ 394414 w 788827"/>
                <a:gd name="connsiteY1" fmla="*/ 0 h 1546967"/>
                <a:gd name="connsiteX2" fmla="*/ 788828 w 788827"/>
                <a:gd name="connsiteY2" fmla="*/ 773484 h 1546967"/>
                <a:gd name="connsiteX3" fmla="*/ 394414 w 788827"/>
                <a:gd name="connsiteY3" fmla="*/ 1546968 h 1546967"/>
                <a:gd name="connsiteX4" fmla="*/ 0 w 788827"/>
                <a:gd name="connsiteY4" fmla="*/ 773484 h 15469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8827" h="1546967">
                  <a:moveTo>
                    <a:pt x="0" y="773484"/>
                  </a:moveTo>
                  <a:cubicBezTo>
                    <a:pt x="0" y="346301"/>
                    <a:pt x="176585" y="0"/>
                    <a:pt x="394414" y="0"/>
                  </a:cubicBezTo>
                  <a:cubicBezTo>
                    <a:pt x="612243" y="0"/>
                    <a:pt x="788828" y="346301"/>
                    <a:pt x="788828" y="773484"/>
                  </a:cubicBezTo>
                  <a:cubicBezTo>
                    <a:pt x="788828" y="1200667"/>
                    <a:pt x="612243" y="1546968"/>
                    <a:pt x="394414" y="1546968"/>
                  </a:cubicBezTo>
                  <a:cubicBezTo>
                    <a:pt x="176585" y="1546968"/>
                    <a:pt x="0" y="1200667"/>
                    <a:pt x="0" y="773484"/>
                  </a:cubicBezTo>
                  <a:close/>
                </a:path>
              </a:pathLst>
            </a:custGeom>
          </p:spPr>
          <p:style>
            <a:lnRef idx="1">
              <a:schemeClr val="accent5"/>
            </a:lnRef>
            <a:fillRef idx="2">
              <a:schemeClr val="accent5"/>
            </a:fillRef>
            <a:effectRef idx="1">
              <a:schemeClr val="accent5"/>
            </a:effectRef>
            <a:fontRef idx="minor">
              <a:schemeClr val="dk1"/>
            </a:fontRef>
          </p:style>
          <p:txBody>
            <a:bodyPr spcFirstLastPara="0" vert="horz" wrap="square" lIns="130761" tIns="241788" rIns="130761" bIns="241788" numCol="1" spcCol="1270" anchor="ctr" anchorCtr="0">
              <a:noAutofit/>
            </a:bodyPr>
            <a:lstStyle/>
            <a:p>
              <a:pPr marL="0" lvl="0" indent="0" algn="ctr" defTabSz="533400">
                <a:lnSpc>
                  <a:spcPct val="90000"/>
                </a:lnSpc>
                <a:spcBef>
                  <a:spcPct val="0"/>
                </a:spcBef>
                <a:spcAft>
                  <a:spcPct val="35000"/>
                </a:spcAft>
                <a:buNone/>
              </a:pPr>
              <a:r>
                <a:rPr lang="en-US" sz="2400" kern="1200">
                  <a:solidFill>
                    <a:schemeClr val="tx1"/>
                  </a:solidFill>
                </a:rPr>
                <a:t>Tobacco $50,000</a:t>
              </a:r>
            </a:p>
          </p:txBody>
        </p:sp>
      </p:grpSp>
      <p:sp>
        <p:nvSpPr>
          <p:cNvPr id="4" name="Text Placeholder 3">
            <a:extLst>
              <a:ext uri="{FF2B5EF4-FFF2-40B4-BE49-F238E27FC236}">
                <a16:creationId xmlns:a16="http://schemas.microsoft.com/office/drawing/2014/main" id="{38B3EBEA-95A0-40B6-B673-DA341D156AA3}"/>
              </a:ext>
            </a:extLst>
          </p:cNvPr>
          <p:cNvSpPr>
            <a:spLocks noGrp="1"/>
          </p:cNvSpPr>
          <p:nvPr>
            <p:ph type="body" sz="half" idx="2"/>
          </p:nvPr>
        </p:nvSpPr>
        <p:spPr>
          <a:xfrm>
            <a:off x="499188" y="3154226"/>
            <a:ext cx="3932237" cy="3811588"/>
          </a:xfrm>
        </p:spPr>
        <p:txBody>
          <a:bodyPr/>
          <a:lstStyle/>
          <a:p>
            <a:endParaRPr lang="en-US" sz="2400">
              <a:effectLst>
                <a:outerShdw blurRad="38100" dist="38100" dir="2700000" algn="tl">
                  <a:srgbClr val="000000">
                    <a:alpha val="43137"/>
                  </a:srgbClr>
                </a:outerShdw>
              </a:effectLst>
            </a:endParaRPr>
          </a:p>
          <a:p>
            <a:endParaRPr lang="en-US"/>
          </a:p>
        </p:txBody>
      </p:sp>
      <p:sp>
        <p:nvSpPr>
          <p:cNvPr id="6" name="Rectangle 5">
            <a:extLst>
              <a:ext uri="{FF2B5EF4-FFF2-40B4-BE49-F238E27FC236}">
                <a16:creationId xmlns:a16="http://schemas.microsoft.com/office/drawing/2014/main" id="{831CB4E6-570F-44DF-86B6-0B2533BF589F}"/>
              </a:ext>
            </a:extLst>
          </p:cNvPr>
          <p:cNvSpPr/>
          <p:nvPr/>
        </p:nvSpPr>
        <p:spPr>
          <a:xfrm>
            <a:off x="7358052" y="5589848"/>
            <a:ext cx="2133600" cy="100219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600" b="1" dirty="0">
                <a:solidFill>
                  <a:schemeClr val="tx1"/>
                </a:solidFill>
              </a:rPr>
              <a:t>Premio Total
$200,000</a:t>
            </a:r>
          </a:p>
          <a:p>
            <a:pPr algn="ctr"/>
            <a:endParaRPr lang="en-US" dirty="0"/>
          </a:p>
        </p:txBody>
      </p:sp>
      <p:sp>
        <p:nvSpPr>
          <p:cNvPr id="3" name="TextBox 2">
            <a:extLst>
              <a:ext uri="{FF2B5EF4-FFF2-40B4-BE49-F238E27FC236}">
                <a16:creationId xmlns:a16="http://schemas.microsoft.com/office/drawing/2014/main" id="{1B61FBFC-E1C1-0A5E-7DBF-AA43B89740E9}"/>
              </a:ext>
            </a:extLst>
          </p:cNvPr>
          <p:cNvSpPr txBox="1"/>
          <p:nvPr/>
        </p:nvSpPr>
        <p:spPr>
          <a:xfrm>
            <a:off x="1106128" y="5149645"/>
            <a:ext cx="4418370"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alibri Light"/>
              </a:rPr>
              <a:t>ASH: </a:t>
            </a:r>
            <a:r>
              <a:rPr lang="en-US" sz="2400" b="1" dirty="0" err="1">
                <a:latin typeface="Calibri Light"/>
              </a:rPr>
              <a:t>Salud</a:t>
            </a:r>
            <a:r>
              <a:rPr lang="en-US" sz="2400" b="1" dirty="0">
                <a:latin typeface="Calibri Light"/>
              </a:rPr>
              <a:t> Escolar para </a:t>
            </a:r>
            <a:r>
              <a:rPr lang="en-US" sz="2400" b="1" dirty="0" err="1">
                <a:latin typeface="Calibri Light"/>
              </a:rPr>
              <a:t>Adolescentes</a:t>
            </a:r>
            <a:r>
              <a:rPr lang="en-US" sz="2400" dirty="0">
                <a:latin typeface="Calibri Light"/>
                <a:ea typeface="Calibri Light"/>
                <a:cs typeface="Calibri Light"/>
              </a:rPr>
              <a:t>​</a:t>
            </a:r>
            <a:br>
              <a:rPr lang="en-US" sz="2400" dirty="0">
                <a:latin typeface="Calibri Light"/>
                <a:ea typeface="Calibri Light"/>
                <a:cs typeface="Calibri Light"/>
              </a:rPr>
            </a:br>
            <a:r>
              <a:rPr lang="es-ES" sz="2400" b="1" dirty="0">
                <a:latin typeface="Calibri Light"/>
              </a:rPr>
              <a:t>EPH: Salud Pública Ambiental Tabaco: Tabaco Comercial</a:t>
            </a:r>
            <a:endParaRPr lang="en-US" sz="2400" dirty="0"/>
          </a:p>
        </p:txBody>
      </p:sp>
    </p:spTree>
    <p:extLst>
      <p:ext uri="{BB962C8B-B14F-4D97-AF65-F5344CB8AC3E}">
        <p14:creationId xmlns:p14="http://schemas.microsoft.com/office/powerpoint/2010/main" val="3774409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CECDB-454A-4C37-ADFF-A18D4760CC85}"/>
              </a:ext>
            </a:extLst>
          </p:cNvPr>
          <p:cNvSpPr>
            <a:spLocks noGrp="1"/>
          </p:cNvSpPr>
          <p:nvPr>
            <p:ph type="title"/>
          </p:nvPr>
        </p:nvSpPr>
        <p:spPr/>
        <p:txBody>
          <a:bodyPr/>
          <a:lstStyle/>
          <a:p>
            <a:r>
              <a:rPr lang="en-US" dirty="0" err="1"/>
              <a:t>Esta</a:t>
            </a:r>
            <a:r>
              <a:rPr lang="en-US" dirty="0"/>
              <a:t> </a:t>
            </a:r>
            <a:r>
              <a:rPr lang="en-US" dirty="0" err="1"/>
              <a:t>tabla</a:t>
            </a:r>
            <a:r>
              <a:rPr lang="en-US" dirty="0"/>
              <a:t> </a:t>
            </a:r>
            <a:r>
              <a:rPr lang="en-US" dirty="0" err="1"/>
              <a:t>representa</a:t>
            </a:r>
            <a:r>
              <a:rPr lang="en-US" dirty="0"/>
              <a:t> </a:t>
            </a:r>
            <a:r>
              <a:rPr lang="en-US" dirty="0" err="1"/>
              <a:t>períodos</a:t>
            </a:r>
            <a:r>
              <a:rPr lang="en-US" dirty="0"/>
              <a:t> de </a:t>
            </a:r>
            <a:r>
              <a:rPr lang="en-US" dirty="0" err="1"/>
              <a:t>tiempo</a:t>
            </a:r>
            <a:endParaRPr lang="en-US" dirty="0"/>
          </a:p>
        </p:txBody>
      </p:sp>
      <p:sp>
        <p:nvSpPr>
          <p:cNvPr id="3" name="Content Placeholder 2">
            <a:extLst>
              <a:ext uri="{FF2B5EF4-FFF2-40B4-BE49-F238E27FC236}">
                <a16:creationId xmlns:a16="http://schemas.microsoft.com/office/drawing/2014/main" id="{4324A1BE-65CD-4459-AB92-2278D3991390}"/>
              </a:ext>
            </a:extLst>
          </p:cNvPr>
          <p:cNvSpPr>
            <a:spLocks noGrp="1"/>
          </p:cNvSpPr>
          <p:nvPr>
            <p:ph idx="1"/>
          </p:nvPr>
        </p:nvSpPr>
        <p:spPr/>
        <p:txBody>
          <a:bodyPr/>
          <a:lstStyle/>
          <a:p>
            <a:r>
              <a:rPr lang="es-ES" dirty="0"/>
              <a:t>Esta carta de adjudicación emite 18 meses de financiamiento. </a:t>
            </a:r>
            <a:r>
              <a:rPr lang="es-ES" b="1" dirty="0"/>
              <a:t>Los planes de trabajo y los presupuestos deben mostrar todo el bienio AY25 de 24 meses, del 1 de julio de 2023 al 30 de junio de 2025</a:t>
            </a:r>
          </a:p>
          <a:p>
            <a:pPr marL="0" indent="0">
              <a:buNone/>
            </a:pPr>
            <a:r>
              <a:rPr lang="es-ES" sz="2000" dirty="0">
                <a:effectLst/>
              </a:rPr>
              <a:t>El presupuesto y el plan de trabajo deben tener en cuenta el monto total que se indica a continuación. Este tipo se compone del Aumento del Puente, el Aumento de Continuación y los fondos no gastados del AY23 (si corresponde)</a:t>
            </a:r>
            <a:endParaRPr lang="en-US" b="1" dirty="0"/>
          </a:p>
        </p:txBody>
      </p:sp>
      <p:graphicFrame>
        <p:nvGraphicFramePr>
          <p:cNvPr id="8" name="Table 7">
            <a:extLst>
              <a:ext uri="{FF2B5EF4-FFF2-40B4-BE49-F238E27FC236}">
                <a16:creationId xmlns:a16="http://schemas.microsoft.com/office/drawing/2014/main" id="{126F6247-DB0E-4DDC-AA9C-3268B8CD2CCC}"/>
              </a:ext>
            </a:extLst>
          </p:cNvPr>
          <p:cNvGraphicFramePr>
            <a:graphicFrameLocks noGrp="1"/>
          </p:cNvGraphicFramePr>
          <p:nvPr>
            <p:extLst>
              <p:ext uri="{D42A27DB-BD31-4B8C-83A1-F6EECF244321}">
                <p14:modId xmlns:p14="http://schemas.microsoft.com/office/powerpoint/2010/main" val="1080982867"/>
              </p:ext>
            </p:extLst>
          </p:nvPr>
        </p:nvGraphicFramePr>
        <p:xfrm>
          <a:off x="2172929" y="4336331"/>
          <a:ext cx="6350358" cy="1840633"/>
        </p:xfrm>
        <a:graphic>
          <a:graphicData uri="http://schemas.openxmlformats.org/drawingml/2006/table">
            <a:tbl>
              <a:tblPr firstRow="1" firstCol="1" bandRow="1"/>
              <a:tblGrid>
                <a:gridCol w="5274981">
                  <a:extLst>
                    <a:ext uri="{9D8B030D-6E8A-4147-A177-3AD203B41FA5}">
                      <a16:colId xmlns:a16="http://schemas.microsoft.com/office/drawing/2014/main" val="3784628227"/>
                    </a:ext>
                  </a:extLst>
                </a:gridCol>
                <a:gridCol w="1075377">
                  <a:extLst>
                    <a:ext uri="{9D8B030D-6E8A-4147-A177-3AD203B41FA5}">
                      <a16:colId xmlns:a16="http://schemas.microsoft.com/office/drawing/2014/main" val="3456430662"/>
                    </a:ext>
                  </a:extLst>
                </a:gridCol>
              </a:tblGrid>
              <a:tr h="400540">
                <a:tc>
                  <a:txBody>
                    <a:bodyPr/>
                    <a:lstStyle/>
                    <a:p>
                      <a:pPr marL="0" marR="0">
                        <a:lnSpc>
                          <a:spcPct val="107000"/>
                        </a:lnSpc>
                        <a:spcBef>
                          <a:spcPts val="0"/>
                        </a:spcBef>
                        <a:spcAft>
                          <a:spcPts val="0"/>
                        </a:spcAft>
                      </a:pPr>
                      <a:r>
                        <a:rPr lang="es-MX" sz="1800" dirty="0">
                          <a:solidFill>
                            <a:srgbClr val="000000"/>
                          </a:solidFill>
                          <a:effectLst/>
                          <a:latin typeface="+mn-lt"/>
                          <a:ea typeface="Calibri" panose="020F0502020204030204" pitchFamily="34" charset="0"/>
                          <a:cs typeface="Times New Roman" panose="02020603050405020304" pitchFamily="18" charset="0"/>
                        </a:rPr>
                        <a:t>AY25 </a:t>
                      </a:r>
                      <a:r>
                        <a:rPr lang="es-ES" sz="1800" dirty="0">
                          <a:solidFill>
                            <a:srgbClr val="000000"/>
                          </a:solidFill>
                          <a:effectLst/>
                          <a:latin typeface="+mn-lt"/>
                          <a:ea typeface="Times New Roman" panose="02020603050405020304" pitchFamily="18" charset="0"/>
                          <a:cs typeface="Times New Roman" panose="02020603050405020304" pitchFamily="18" charset="0"/>
                        </a:rPr>
                        <a:t>Puente (6 meses de AY25)</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s-MX" sz="1800" b="1" dirty="0">
                          <a:effectLst/>
                          <a:latin typeface="+mn-lt"/>
                          <a:ea typeface="Calibri" panose="020F0502020204030204" pitchFamily="34" charset="0"/>
                          <a:cs typeface="Times New Roman" panose="02020603050405020304" pitchFamily="18" charset="0"/>
                        </a:rPr>
                        <a:t>$67,449</a:t>
                      </a:r>
                      <a:endParaRPr lang="en-US" sz="1800" b="1"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3000785"/>
                  </a:ext>
                </a:extLst>
              </a:tr>
              <a:tr h="400540">
                <a:tc>
                  <a:txBody>
                    <a:bodyPr/>
                    <a:lstStyle/>
                    <a:p>
                      <a:pPr marL="0" marR="0">
                        <a:lnSpc>
                          <a:spcPct val="107000"/>
                        </a:lnSpc>
                        <a:spcBef>
                          <a:spcPts val="0"/>
                        </a:spcBef>
                        <a:spcAft>
                          <a:spcPts val="0"/>
                        </a:spcAft>
                      </a:pPr>
                      <a:r>
                        <a:rPr lang="es-MX" sz="1800">
                          <a:solidFill>
                            <a:srgbClr val="000000"/>
                          </a:solidFill>
                          <a:effectLst/>
                          <a:latin typeface="+mn-lt"/>
                          <a:ea typeface="Calibri" panose="020F0502020204030204" pitchFamily="34" charset="0"/>
                          <a:cs typeface="Times New Roman" panose="02020603050405020304" pitchFamily="18" charset="0"/>
                        </a:rPr>
                        <a:t>AY25 </a:t>
                      </a:r>
                      <a:r>
                        <a:rPr lang="es-ES" sz="1800">
                          <a:solidFill>
                            <a:srgbClr val="000000"/>
                          </a:solidFill>
                          <a:effectLst/>
                          <a:latin typeface="+mn-lt"/>
                          <a:ea typeface="Times New Roman" panose="02020603050405020304" pitchFamily="18" charset="0"/>
                          <a:cs typeface="Times New Roman" panose="02020603050405020304" pitchFamily="18" charset="0"/>
                        </a:rPr>
                        <a:t>Continuación (18 meses para AY25)</a:t>
                      </a:r>
                      <a:endParaRPr lang="en-US" sz="18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s-ES" sz="1800" b="1" dirty="0">
                          <a:effectLst/>
                          <a:latin typeface="+mn-lt"/>
                          <a:ea typeface="Calibri" panose="020F0502020204030204" pitchFamily="34" charset="0"/>
                          <a:cs typeface="Times New Roman" panose="02020603050405020304" pitchFamily="18" charset="0"/>
                        </a:rPr>
                        <a:t>$242,551</a:t>
                      </a:r>
                      <a:endParaRPr lang="en-US" sz="1800" b="1"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94543225"/>
                  </a:ext>
                </a:extLst>
              </a:tr>
              <a:tr h="639013">
                <a:tc>
                  <a:txBody>
                    <a:bodyPr/>
                    <a:lstStyle/>
                    <a:p>
                      <a:pPr marL="0" marR="0">
                        <a:lnSpc>
                          <a:spcPct val="107000"/>
                        </a:lnSpc>
                        <a:spcBef>
                          <a:spcPts val="0"/>
                        </a:spcBef>
                        <a:spcAft>
                          <a:spcPts val="0"/>
                        </a:spcAft>
                      </a:pPr>
                      <a:r>
                        <a:rPr lang="es-MX" sz="1800">
                          <a:solidFill>
                            <a:srgbClr val="000000"/>
                          </a:solidFill>
                          <a:effectLst/>
                          <a:latin typeface="+mn-lt"/>
                          <a:ea typeface="Calibri" panose="020F0502020204030204" pitchFamily="34" charset="0"/>
                          <a:cs typeface="Times New Roman" panose="02020603050405020304" pitchFamily="18" charset="0"/>
                        </a:rPr>
                        <a:t>AY23 </a:t>
                      </a:r>
                      <a:r>
                        <a:rPr lang="es-ES" sz="1800">
                          <a:solidFill>
                            <a:srgbClr val="000000"/>
                          </a:solidFill>
                          <a:effectLst/>
                          <a:latin typeface="+mn-lt"/>
                          <a:ea typeface="Times New Roman" panose="02020603050405020304" pitchFamily="18" charset="0"/>
                          <a:cs typeface="Times New Roman" panose="02020603050405020304" pitchFamily="18" charset="0"/>
                        </a:rPr>
                        <a:t>Fondos no gastados (basado en el informe de gastos del Q5)</a:t>
                      </a:r>
                      <a:endParaRPr lang="en-US" sz="18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s-ES" sz="1800" b="1" dirty="0">
                          <a:effectLst/>
                          <a:latin typeface="+mn-lt"/>
                          <a:ea typeface="Calibri" panose="020F0502020204030204" pitchFamily="34" charset="0"/>
                          <a:cs typeface="Times New Roman" panose="02020603050405020304" pitchFamily="18" charset="0"/>
                        </a:rPr>
                        <a:t>$0</a:t>
                      </a:r>
                      <a:endParaRPr lang="en-US" sz="1800" b="1"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9163163"/>
                  </a:ext>
                </a:extLst>
              </a:tr>
              <a:tr h="400540">
                <a:tc>
                  <a:txBody>
                    <a:bodyPr/>
                    <a:lstStyle/>
                    <a:p>
                      <a:pPr marL="0" marR="0">
                        <a:lnSpc>
                          <a:spcPct val="107000"/>
                        </a:lnSpc>
                        <a:spcBef>
                          <a:spcPts val="0"/>
                        </a:spcBef>
                        <a:spcAft>
                          <a:spcPts val="0"/>
                        </a:spcAft>
                      </a:pPr>
                      <a:r>
                        <a:rPr lang="es-MX" sz="1800" dirty="0">
                          <a:effectLst/>
                          <a:latin typeface="+mn-lt"/>
                          <a:ea typeface="Calibri" panose="020F0502020204030204" pitchFamily="34" charset="0"/>
                          <a:cs typeface="Times New Roman" panose="02020603050405020304" pitchFamily="18" charset="0"/>
                        </a:rPr>
                        <a:t>Total Presupuesto </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s-MX" sz="1800" b="1" dirty="0">
                          <a:effectLst/>
                          <a:latin typeface="+mn-lt"/>
                          <a:ea typeface="Calibri" panose="020F0502020204030204" pitchFamily="34" charset="0"/>
                          <a:cs typeface="Times New Roman" panose="02020603050405020304" pitchFamily="18" charset="0"/>
                        </a:rPr>
                        <a:t>$310,000</a:t>
                      </a:r>
                      <a:endParaRPr lang="en-US" sz="1800" b="1"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7035350"/>
                  </a:ext>
                </a:extLst>
              </a:tr>
            </a:tbl>
          </a:graphicData>
        </a:graphic>
      </p:graphicFrame>
    </p:spTree>
    <p:extLst>
      <p:ext uri="{BB962C8B-B14F-4D97-AF65-F5344CB8AC3E}">
        <p14:creationId xmlns:p14="http://schemas.microsoft.com/office/powerpoint/2010/main" val="26578663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59da1016-2a1b-4f8a-9768-d7a4932f6f16">
      <UserInfo>
        <DisplayName>Pedraza Monica</DisplayName>
        <AccountId>97</AccountId>
        <AccountType/>
      </UserInfo>
      <UserInfo>
        <DisplayName>Owens Zachariah</DisplayName>
        <AccountId>63</AccountId>
        <AccountType/>
      </UserInfo>
    </SharedWithUsers>
    <IACategory xmlns="59da1016-2a1b-4f8a-9768-d7a4932f6f16" xsi:nil="true"/>
    <DocumentExpirationDate xmlns="59da1016-2a1b-4f8a-9768-d7a4932f6f16" xsi:nil="true"/>
    <IATopic xmlns="59da1016-2a1b-4f8a-9768-d7a4932f6f16" xsi:nil="true"/>
    <Meta_x0020_Description xmlns="b74c9a62-6d2b-44a6-aa8a-ffd3077e85a2" xsi:nil="true"/>
    <Meta_x0020_Keywords xmlns="b74c9a62-6d2b-44a6-aa8a-ffd3077e85a2" xsi:nil="true"/>
    <IASubtopic xmlns="59da1016-2a1b-4f8a-9768-d7a4932f6f16" xsi:nil="true"/>
    <URL xmlns="http://schemas.microsoft.com/sharepoint/v3">
      <Url xsi:nil="true"/>
      <Description xsi:nil="true"/>
    </URL>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DEBCBF27E712245ADBE67C01095B04B" ma:contentTypeVersion="18" ma:contentTypeDescription="Create a new document." ma:contentTypeScope="" ma:versionID="064a909df1528b8d37fb909c4ca22972">
  <xsd:schema xmlns:xsd="http://www.w3.org/2001/XMLSchema" xmlns:xs="http://www.w3.org/2001/XMLSchema" xmlns:p="http://schemas.microsoft.com/office/2006/metadata/properties" xmlns:ns1="http://schemas.microsoft.com/sharepoint/v3" xmlns:ns2="59da1016-2a1b-4f8a-9768-d7a4932f6f16" xmlns:ns3="b74c9a62-6d2b-44a6-aa8a-ffd3077e85a2" targetNamespace="http://schemas.microsoft.com/office/2006/metadata/properties" ma:root="true" ma:fieldsID="233aa85806c144c3de9b32f27a52a589" ns1:_="" ns2:_="" ns3:_="">
    <xsd:import namespace="http://schemas.microsoft.com/sharepoint/v3"/>
    <xsd:import namespace="59da1016-2a1b-4f8a-9768-d7a4932f6f16"/>
    <xsd:import namespace="b74c9a62-6d2b-44a6-aa8a-ffd3077e85a2"/>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URL"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URL" ma:index="8" nillable="true" ma:displayName="URL"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2" nillable="true" ma:displayName="IA Category" ma:format="Dropdown"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3" nillable="true" ma:displayName="IA Topic" ma:format="Dropdown"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4" nillable="true" ma:displayName="IA Subtopic" ma:format="Dropdown"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5" nillable="true" ma:displayName="Document Expiration Date" ma:format="DateOnly" ma:internalName="DocumentExpirationDate" ma:readOnly="false">
      <xsd:simpleType>
        <xsd:restriction base="dms:DateTime"/>
      </xsd:simple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74c9a62-6d2b-44a6-aa8a-ffd3077e85a2" elementFormDefault="qualified">
    <xsd:import namespace="http://schemas.microsoft.com/office/2006/documentManagement/types"/>
    <xsd:import namespace="http://schemas.microsoft.com/office/infopath/2007/PartnerControls"/>
    <xsd:element name="Meta_x0020_Description" ma:index="6" nillable="true" ma:displayName="Meta Description" ma:internalName="Meta_x0020_Description" ma:readOnly="false">
      <xsd:simpleType>
        <xsd:restriction base="dms:Text"/>
      </xsd:simpleType>
    </xsd:element>
    <xsd:element name="Meta_x0020_Keywords" ma:index="7" nillable="true" ma:displayName="Meta Keywords" ma:internalName="Meta_x0020_Keywords"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197195B-7697-4610-BEA8-3CE18E0FD8DF}">
  <ds:schemaRefs>
    <ds:schemaRef ds:uri="942ef8c5-90d2-47b2-866d-6d4ec2e02b46"/>
    <ds:schemaRef ds:uri="a108cb77-367d-49ab-bf00-8f0968b35ec5"/>
    <ds:schemaRef ds:uri="b4336011-326c-48db-8981-f8be288bd18e"/>
    <ds:schemaRef ds:uri="dd3af96b-2c20-4169-9cb4-1f2200076ba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97C9FE57-C369-42B4-9910-826B2331FBAE}"/>
</file>

<file path=customXml/itemProps3.xml><?xml version="1.0" encoding="utf-8"?>
<ds:datastoreItem xmlns:ds="http://schemas.openxmlformats.org/officeDocument/2006/customXml" ds:itemID="{9F3AE2B5-50F1-4207-82BB-E37D0B9C26C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364</TotalTime>
  <Words>2140</Words>
  <Application>Microsoft Office PowerPoint</Application>
  <PresentationFormat>Widescreen</PresentationFormat>
  <Paragraphs>262</Paragraphs>
  <Slides>37</Slides>
  <Notes>5</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46" baseType="lpstr">
      <vt:lpstr>Arial</vt:lpstr>
      <vt:lpstr>Arial</vt:lpstr>
      <vt:lpstr>Calibri</vt:lpstr>
      <vt:lpstr>Calibri Light</vt:lpstr>
      <vt:lpstr>Symbol</vt:lpstr>
      <vt:lpstr>Verdana</vt:lpstr>
      <vt:lpstr>Wingdings 3</vt:lpstr>
      <vt:lpstr>Office Theme</vt:lpstr>
      <vt:lpstr>Worksheet</vt:lpstr>
      <vt:lpstr> Bienvenidos Organizaciones Comunitarias! </vt:lpstr>
      <vt:lpstr>Durante nuestro tiempo juntos…</vt:lpstr>
      <vt:lpstr>Áreas de interés
</vt:lpstr>
      <vt:lpstr>PowerPoint Presentation</vt:lpstr>
      <vt:lpstr>Elemento del programa: ¿qué son?
</vt:lpstr>
      <vt:lpstr>Leamos su carta de adjudicación/Subención</vt:lpstr>
      <vt:lpstr>¿Cuántos presupuestos necesitamos?
</vt:lpstr>
      <vt:lpstr>Cada elemento del programa debe coincidir con el premio total  </vt:lpstr>
      <vt:lpstr>Esta tabla representa períodos de tiempo</vt:lpstr>
      <vt:lpstr>Todo lo relacionado con los presupuestos
</vt:lpstr>
      <vt:lpstr>Importancia de un buen presupuesto
</vt:lpstr>
      <vt:lpstr> Preparación de un presupuesto informado</vt:lpstr>
      <vt:lpstr>¿Cómo empiezo?</vt:lpstr>
      <vt:lpstr> La Narrativa del Presupuesto</vt:lpstr>
      <vt:lpstr>Narrativas
</vt:lpstr>
      <vt:lpstr>¿Se ALINEAN los presupuestos y el plan de trabajo? 
</vt:lpstr>
      <vt:lpstr>PowerPoint Presentation</vt:lpstr>
      <vt:lpstr>Sueldos
</vt:lpstr>
      <vt:lpstr>FTE-Tiempo asignado a la subvención Salarios
</vt:lpstr>
      <vt:lpstr>Ejemplo de estipendios para voluntarios
</vt:lpstr>
      <vt:lpstr>Beneficios complementarios
</vt:lpstr>
      <vt:lpstr>Cálculo de beneficios complementarios  </vt:lpstr>
      <vt:lpstr>Equipo  </vt:lpstr>
      <vt:lpstr>Material de oficina 
</vt:lpstr>
      <vt:lpstr>Viajes y formación 
</vt:lpstr>
      <vt:lpstr>Narrativa de viajes y entrenamiento 
</vt:lpstr>
      <vt:lpstr>Otros suministros y servicios
</vt:lpstr>
      <vt:lpstr>Otros </vt:lpstr>
      <vt:lpstr>Contratos o subcontratos
</vt:lpstr>
      <vt:lpstr>Contratos
</vt:lpstr>
      <vt:lpstr>Costos Directos vs Costos Indirectos
</vt:lpstr>
      <vt:lpstr>¿En qué categoría?
</vt:lpstr>
      <vt:lpstr>Tasa indirecta
</vt:lpstr>
      <vt:lpstr>No se permiten estos bienes de capital
</vt:lpstr>
      <vt:lpstr>Gastos no permitidos 
</vt:lpstr>
      <vt:lpstr>Gastos no permitidos
</vt:lpstr>
      <vt:lpstr>Recursos adicionales de apoyo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BELTRAN JESSICA</dc:creator>
  <cp:lastModifiedBy>Ruddy Sasha</cp:lastModifiedBy>
  <cp:revision>387</cp:revision>
  <dcterms:created xsi:type="dcterms:W3CDTF">2023-09-07T23:10:08Z</dcterms:created>
  <dcterms:modified xsi:type="dcterms:W3CDTF">2023-12-04T21:57:03Z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0x0101006DEBCBF27E712245ADBE67C01095B04B</vt:lpwstr>
  </property>
  <property fmtid="{D5CDD505-2E9C-101B-9397-08002B2CF9AE}" pid="3" name="MSIP_Label_ebdd6eeb-0dd0-4927-947e-a759f08fcf55_Enabled">
    <vt:lpwstr>true</vt:lpwstr>
  </property>
  <property fmtid="{D5CDD505-2E9C-101B-9397-08002B2CF9AE}" pid="4" name="MSIP_Label_ebdd6eeb-0dd0-4927-947e-a759f08fcf55_SetDate">
    <vt:lpwstr>2023-10-16T16:58:55Z</vt:lpwstr>
  </property>
  <property fmtid="{D5CDD505-2E9C-101B-9397-08002B2CF9AE}" pid="5" name="MSIP_Label_ebdd6eeb-0dd0-4927-947e-a759f08fcf55_Method">
    <vt:lpwstr>Privileged</vt:lpwstr>
  </property>
  <property fmtid="{D5CDD505-2E9C-101B-9397-08002B2CF9AE}" pid="6" name="MSIP_Label_ebdd6eeb-0dd0-4927-947e-a759f08fcf55_Name">
    <vt:lpwstr>Level 1 - Published (Items)</vt:lpwstr>
  </property>
  <property fmtid="{D5CDD505-2E9C-101B-9397-08002B2CF9AE}" pid="7" name="MSIP_Label_ebdd6eeb-0dd0-4927-947e-a759f08fcf55_SiteId">
    <vt:lpwstr>658e63e8-8d39-499c-8f48-13adc9452f4c</vt:lpwstr>
  </property>
  <property fmtid="{D5CDD505-2E9C-101B-9397-08002B2CF9AE}" pid="8" name="MSIP_Label_ebdd6eeb-0dd0-4927-947e-a759f08fcf55_ActionId">
    <vt:lpwstr>83f58a4f-6a67-4ddd-9ca3-93ef96428732</vt:lpwstr>
  </property>
  <property fmtid="{D5CDD505-2E9C-101B-9397-08002B2CF9AE}" pid="9" name="MSIP_Label_ebdd6eeb-0dd0-4927-947e-a759f08fcf55_ContentBits">
    <vt:lpwstr>0</vt:lpwstr>
  </property>
  <property fmtid="{D5CDD505-2E9C-101B-9397-08002B2CF9AE}" pid="10" name="MediaServiceImageTags">
    <vt:lpwstr/>
  </property>
</Properties>
</file>