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modernComment_116_0.xml" ContentType="application/vnd.ms-powerpoint.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modernComment_13C_8A3B0685.xml" ContentType="application/vnd.ms-powerpoint.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5"/>
  </p:sldMasterIdLst>
  <p:notesMasterIdLst>
    <p:notesMasterId r:id="rId28"/>
  </p:notesMasterIdLst>
  <p:handoutMasterIdLst>
    <p:handoutMasterId r:id="rId29"/>
  </p:handoutMasterIdLst>
  <p:sldIdLst>
    <p:sldId id="262" r:id="rId6"/>
    <p:sldId id="277" r:id="rId7"/>
    <p:sldId id="278" r:id="rId8"/>
    <p:sldId id="318" r:id="rId9"/>
    <p:sldId id="313" r:id="rId10"/>
    <p:sldId id="319" r:id="rId11"/>
    <p:sldId id="316" r:id="rId12"/>
    <p:sldId id="281" r:id="rId13"/>
    <p:sldId id="320" r:id="rId14"/>
    <p:sldId id="321" r:id="rId15"/>
    <p:sldId id="317" r:id="rId16"/>
    <p:sldId id="315" r:id="rId17"/>
    <p:sldId id="312" r:id="rId18"/>
    <p:sldId id="304" r:id="rId19"/>
    <p:sldId id="282" r:id="rId20"/>
    <p:sldId id="291" r:id="rId21"/>
    <p:sldId id="293" r:id="rId22"/>
    <p:sldId id="294" r:id="rId23"/>
    <p:sldId id="295" r:id="rId24"/>
    <p:sldId id="296" r:id="rId25"/>
    <p:sldId id="297" r:id="rId26"/>
    <p:sldId id="298" r:id="rId27"/>
  </p:sldIdLst>
  <p:sldSz cx="12192000"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521415D9-36F7-43E2-AB2F-B90AF26B5E84}">
      <p14:sectionLst xmlns:p14="http://schemas.microsoft.com/office/powerpoint/2010/main">
        <p14:section name="Default Section" id="{194841FA-401E-4A9B-839C-D1A8091AB7C8}">
          <p14:sldIdLst>
            <p14:sldId id="262"/>
            <p14:sldId id="277"/>
            <p14:sldId id="278"/>
            <p14:sldId id="318"/>
            <p14:sldId id="313"/>
            <p14:sldId id="319"/>
            <p14:sldId id="316"/>
            <p14:sldId id="281"/>
            <p14:sldId id="320"/>
            <p14:sldId id="321"/>
            <p14:sldId id="317"/>
            <p14:sldId id="315"/>
            <p14:sldId id="312"/>
            <p14:sldId id="304"/>
          </p14:sldIdLst>
        </p14:section>
        <p14:section name="Appendix: Priority Review" id="{D1FD933C-CE0B-4CAD-AF21-44A53FFB7A1B}">
          <p14:sldIdLst>
            <p14:sldId id="282"/>
            <p14:sldId id="291"/>
            <p14:sldId id="293"/>
            <p14:sldId id="294"/>
            <p14:sldId id="295"/>
            <p14:sldId id="296"/>
            <p14:sldId id="297"/>
            <p14:sldId id="298"/>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271E562-CE58-AFB1-7351-7CD5D376129E}" name="Kari Christensen (she/her)" initials="KC(" userId="S::KARI.A.CHRISTENSEN@oha.oregon.gov::f58ffaeb-eda0-405c-ab2a-2acbc1aea5d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8F13B6-EA23-4A87-993B-9B0B5CDB2506}" v="16" dt="2024-09-25T23:08:54.6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2" autoAdjust="0"/>
    <p:restoredTop sz="87151" autoAdjust="0"/>
  </p:normalViewPr>
  <p:slideViewPr>
    <p:cSldViewPr>
      <p:cViewPr varScale="1">
        <p:scale>
          <a:sx n="96" d="100"/>
          <a:sy n="96" d="100"/>
        </p:scale>
        <p:origin x="306" y="9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04" d="100"/>
          <a:sy n="104" d="100"/>
        </p:scale>
        <p:origin x="2604" y="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36" Type="http://schemas.microsoft.com/office/2018/10/relationships/authors" Targe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i Christensen (she/her)" userId="f58ffaeb-eda0-405c-ab2a-2acbc1aea5d5" providerId="ADAL" clId="{4F8F13B6-EA23-4A87-993B-9B0B5CDB2506}"/>
    <pc:docChg chg="undo redo custSel addSld delSld modSld sldOrd modSection">
      <pc:chgData name="Kari Christensen (she/her)" userId="f58ffaeb-eda0-405c-ab2a-2acbc1aea5d5" providerId="ADAL" clId="{4F8F13B6-EA23-4A87-993B-9B0B5CDB2506}" dt="2024-09-25T23:14:32.057" v="2775" actId="20577"/>
      <pc:docMkLst>
        <pc:docMk/>
      </pc:docMkLst>
      <pc:sldChg chg="modSp mod">
        <pc:chgData name="Kari Christensen (she/her)" userId="f58ffaeb-eda0-405c-ab2a-2acbc1aea5d5" providerId="ADAL" clId="{4F8F13B6-EA23-4A87-993B-9B0B5CDB2506}" dt="2024-09-25T19:47:26.063" v="9" actId="20577"/>
        <pc:sldMkLst>
          <pc:docMk/>
          <pc:sldMk cId="0" sldId="262"/>
        </pc:sldMkLst>
        <pc:spChg chg="mod">
          <ac:chgData name="Kari Christensen (she/her)" userId="f58ffaeb-eda0-405c-ab2a-2acbc1aea5d5" providerId="ADAL" clId="{4F8F13B6-EA23-4A87-993B-9B0B5CDB2506}" dt="2024-09-25T19:47:26.063" v="9" actId="20577"/>
          <ac:spMkLst>
            <pc:docMk/>
            <pc:sldMk cId="0" sldId="262"/>
            <ac:spMk id="8195" creationId="{5780894A-FCAE-FE02-90B1-486651D0F397}"/>
          </ac:spMkLst>
        </pc:spChg>
      </pc:sldChg>
      <pc:sldChg chg="modSp mod">
        <pc:chgData name="Kari Christensen (she/her)" userId="f58ffaeb-eda0-405c-ab2a-2acbc1aea5d5" providerId="ADAL" clId="{4F8F13B6-EA23-4A87-993B-9B0B5CDB2506}" dt="2024-09-25T22:53:22.731" v="546" actId="1076"/>
        <pc:sldMkLst>
          <pc:docMk/>
          <pc:sldMk cId="0" sldId="277"/>
        </pc:sldMkLst>
        <pc:spChg chg="mod">
          <ac:chgData name="Kari Christensen (she/her)" userId="f58ffaeb-eda0-405c-ab2a-2acbc1aea5d5" providerId="ADAL" clId="{4F8F13B6-EA23-4A87-993B-9B0B5CDB2506}" dt="2024-09-25T22:53:13.512" v="544" actId="1076"/>
          <ac:spMkLst>
            <pc:docMk/>
            <pc:sldMk cId="0" sldId="277"/>
            <ac:spMk id="11266" creationId="{3C1704A0-BD68-0805-55D4-9BAAB426E8BF}"/>
          </ac:spMkLst>
        </pc:spChg>
        <pc:spChg chg="mod">
          <ac:chgData name="Kari Christensen (she/her)" userId="f58ffaeb-eda0-405c-ab2a-2acbc1aea5d5" providerId="ADAL" clId="{4F8F13B6-EA23-4A87-993B-9B0B5CDB2506}" dt="2024-09-25T22:53:22.731" v="546" actId="1076"/>
          <ac:spMkLst>
            <pc:docMk/>
            <pc:sldMk cId="0" sldId="277"/>
            <ac:spMk id="11267" creationId="{9441EE92-EB30-AF19-0975-DA5E00863A91}"/>
          </ac:spMkLst>
        </pc:spChg>
      </pc:sldChg>
      <pc:sldChg chg="modSp mod ord addCm">
        <pc:chgData name="Kari Christensen (she/her)" userId="f58ffaeb-eda0-405c-ab2a-2acbc1aea5d5" providerId="ADAL" clId="{4F8F13B6-EA23-4A87-993B-9B0B5CDB2506}" dt="2024-09-25T22:55:00.536" v="598"/>
        <pc:sldMkLst>
          <pc:docMk/>
          <pc:sldMk cId="0" sldId="278"/>
        </pc:sldMkLst>
        <pc:spChg chg="mod">
          <ac:chgData name="Kari Christensen (she/her)" userId="f58ffaeb-eda0-405c-ab2a-2acbc1aea5d5" providerId="ADAL" clId="{4F8F13B6-EA23-4A87-993B-9B0B5CDB2506}" dt="2024-09-25T22:44:10.483" v="294" actId="6549"/>
          <ac:spMkLst>
            <pc:docMk/>
            <pc:sldMk cId="0" sldId="278"/>
            <ac:spMk id="2" creationId="{B22B0048-A282-0FE1-2261-D7208D3B32B8}"/>
          </ac:spMkLst>
        </pc:spChg>
        <pc:extLst>
          <p:ext xmlns:p="http://schemas.openxmlformats.org/presentationml/2006/main" uri="{D6D511B9-2390-475A-947B-AFAB55BFBCF1}">
            <pc226:cmChg xmlns:pc226="http://schemas.microsoft.com/office/powerpoint/2022/06/main/command" chg="add">
              <pc226:chgData name="Kari Christensen (she/her)" userId="f58ffaeb-eda0-405c-ab2a-2acbc1aea5d5" providerId="ADAL" clId="{4F8F13B6-EA23-4A87-993B-9B0B5CDB2506}" dt="2024-09-25T22:44:38.230" v="297"/>
              <pc2:cmMkLst xmlns:pc2="http://schemas.microsoft.com/office/powerpoint/2019/9/main/command">
                <pc:docMk/>
                <pc:sldMk cId="0" sldId="278"/>
                <pc2:cmMk id="{CFCFF388-0816-46A9-A314-37F4E08D3E47}"/>
              </pc2:cmMkLst>
            </pc226:cmChg>
          </p:ext>
        </pc:extLst>
      </pc:sldChg>
      <pc:sldChg chg="del">
        <pc:chgData name="Kari Christensen (she/her)" userId="f58ffaeb-eda0-405c-ab2a-2acbc1aea5d5" providerId="ADAL" clId="{4F8F13B6-EA23-4A87-993B-9B0B5CDB2506}" dt="2024-09-25T22:45:18.737" v="298" actId="2696"/>
        <pc:sldMkLst>
          <pc:docMk/>
          <pc:sldMk cId="0" sldId="279"/>
        </pc:sldMkLst>
      </pc:sldChg>
      <pc:sldChg chg="add del">
        <pc:chgData name="Kari Christensen (she/her)" userId="f58ffaeb-eda0-405c-ab2a-2acbc1aea5d5" providerId="ADAL" clId="{4F8F13B6-EA23-4A87-993B-9B0B5CDB2506}" dt="2024-09-25T22:44:14.206" v="296" actId="2696"/>
        <pc:sldMkLst>
          <pc:docMk/>
          <pc:sldMk cId="0" sldId="280"/>
        </pc:sldMkLst>
      </pc:sldChg>
      <pc:sldChg chg="modSp mod ord">
        <pc:chgData name="Kari Christensen (she/her)" userId="f58ffaeb-eda0-405c-ab2a-2acbc1aea5d5" providerId="ADAL" clId="{4F8F13B6-EA23-4A87-993B-9B0B5CDB2506}" dt="2024-09-25T23:10:16.088" v="2419" actId="20577"/>
        <pc:sldMkLst>
          <pc:docMk/>
          <pc:sldMk cId="0" sldId="281"/>
        </pc:sldMkLst>
        <pc:spChg chg="mod">
          <ac:chgData name="Kari Christensen (she/her)" userId="f58ffaeb-eda0-405c-ab2a-2acbc1aea5d5" providerId="ADAL" clId="{4F8F13B6-EA23-4A87-993B-9B0B5CDB2506}" dt="2024-09-25T23:10:16.088" v="2419" actId="20577"/>
          <ac:spMkLst>
            <pc:docMk/>
            <pc:sldMk cId="0" sldId="281"/>
            <ac:spMk id="24578" creationId="{34AC7803-BCA1-844C-6852-263BAF342A73}"/>
          </ac:spMkLst>
        </pc:spChg>
      </pc:sldChg>
      <pc:sldChg chg="del">
        <pc:chgData name="Kari Christensen (she/her)" userId="f58ffaeb-eda0-405c-ab2a-2acbc1aea5d5" providerId="ADAL" clId="{4F8F13B6-EA23-4A87-993B-9B0B5CDB2506}" dt="2024-09-25T22:45:18.737" v="298" actId="2696"/>
        <pc:sldMkLst>
          <pc:docMk/>
          <pc:sldMk cId="0" sldId="285"/>
        </pc:sldMkLst>
      </pc:sldChg>
      <pc:sldChg chg="del">
        <pc:chgData name="Kari Christensen (she/her)" userId="f58ffaeb-eda0-405c-ab2a-2acbc1aea5d5" providerId="ADAL" clId="{4F8F13B6-EA23-4A87-993B-9B0B5CDB2506}" dt="2024-09-25T22:45:18.737" v="298" actId="2696"/>
        <pc:sldMkLst>
          <pc:docMk/>
          <pc:sldMk cId="0" sldId="286"/>
        </pc:sldMkLst>
      </pc:sldChg>
      <pc:sldChg chg="del">
        <pc:chgData name="Kari Christensen (she/her)" userId="f58ffaeb-eda0-405c-ab2a-2acbc1aea5d5" providerId="ADAL" clId="{4F8F13B6-EA23-4A87-993B-9B0B5CDB2506}" dt="2024-09-25T22:45:18.737" v="298" actId="2696"/>
        <pc:sldMkLst>
          <pc:docMk/>
          <pc:sldMk cId="794880111" sldId="299"/>
        </pc:sldMkLst>
      </pc:sldChg>
      <pc:sldChg chg="del">
        <pc:chgData name="Kari Christensen (she/her)" userId="f58ffaeb-eda0-405c-ab2a-2acbc1aea5d5" providerId="ADAL" clId="{4F8F13B6-EA23-4A87-993B-9B0B5CDB2506}" dt="2024-09-25T22:45:18.737" v="298" actId="2696"/>
        <pc:sldMkLst>
          <pc:docMk/>
          <pc:sldMk cId="1306544686" sldId="302"/>
        </pc:sldMkLst>
      </pc:sldChg>
      <pc:sldChg chg="modNotesTx">
        <pc:chgData name="Kari Christensen (she/her)" userId="f58ffaeb-eda0-405c-ab2a-2acbc1aea5d5" providerId="ADAL" clId="{4F8F13B6-EA23-4A87-993B-9B0B5CDB2506}" dt="2024-09-25T23:14:32.057" v="2775" actId="20577"/>
        <pc:sldMkLst>
          <pc:docMk/>
          <pc:sldMk cId="1759142618" sldId="304"/>
        </pc:sldMkLst>
      </pc:sldChg>
      <pc:sldChg chg="del">
        <pc:chgData name="Kari Christensen (she/her)" userId="f58ffaeb-eda0-405c-ab2a-2acbc1aea5d5" providerId="ADAL" clId="{4F8F13B6-EA23-4A87-993B-9B0B5CDB2506}" dt="2024-09-25T22:45:18.737" v="298" actId="2696"/>
        <pc:sldMkLst>
          <pc:docMk/>
          <pc:sldMk cId="2506613214" sldId="310"/>
        </pc:sldMkLst>
      </pc:sldChg>
      <pc:sldChg chg="modSp mod ord modNotesTx">
        <pc:chgData name="Kari Christensen (she/her)" userId="f58ffaeb-eda0-405c-ab2a-2acbc1aea5d5" providerId="ADAL" clId="{4F8F13B6-EA23-4A87-993B-9B0B5CDB2506}" dt="2024-09-25T23:14:22.066" v="2774" actId="6549"/>
        <pc:sldMkLst>
          <pc:docMk/>
          <pc:sldMk cId="250197555" sldId="312"/>
        </pc:sldMkLst>
        <pc:spChg chg="mod">
          <ac:chgData name="Kari Christensen (she/her)" userId="f58ffaeb-eda0-405c-ab2a-2acbc1aea5d5" providerId="ADAL" clId="{4F8F13B6-EA23-4A87-993B-9B0B5CDB2506}" dt="2024-09-25T23:14:22.066" v="2774" actId="6549"/>
          <ac:spMkLst>
            <pc:docMk/>
            <pc:sldMk cId="250197555" sldId="312"/>
            <ac:spMk id="7" creationId="{FDD54674-2020-61AA-E549-13E0BFD60F3F}"/>
          </ac:spMkLst>
        </pc:spChg>
      </pc:sldChg>
      <pc:sldChg chg="modSp mod ord">
        <pc:chgData name="Kari Christensen (she/her)" userId="f58ffaeb-eda0-405c-ab2a-2acbc1aea5d5" providerId="ADAL" clId="{4F8F13B6-EA23-4A87-993B-9B0B5CDB2506}" dt="2024-09-25T22:57:43.359" v="844" actId="1036"/>
        <pc:sldMkLst>
          <pc:docMk/>
          <pc:sldMk cId="2987965504" sldId="313"/>
        </pc:sldMkLst>
        <pc:spChg chg="mod">
          <ac:chgData name="Kari Christensen (she/her)" userId="f58ffaeb-eda0-405c-ab2a-2acbc1aea5d5" providerId="ADAL" clId="{4F8F13B6-EA23-4A87-993B-9B0B5CDB2506}" dt="2024-09-25T22:57:34.235" v="838" actId="255"/>
          <ac:spMkLst>
            <pc:docMk/>
            <pc:sldMk cId="2987965504" sldId="313"/>
            <ac:spMk id="2" creationId="{95F990A0-2207-47B1-86FE-6D1D58BFFF0F}"/>
          </ac:spMkLst>
        </pc:spChg>
        <pc:spChg chg="mod">
          <ac:chgData name="Kari Christensen (she/her)" userId="f58ffaeb-eda0-405c-ab2a-2acbc1aea5d5" providerId="ADAL" clId="{4F8F13B6-EA23-4A87-993B-9B0B5CDB2506}" dt="2024-09-25T22:57:43.359" v="844" actId="1036"/>
          <ac:spMkLst>
            <pc:docMk/>
            <pc:sldMk cId="2987965504" sldId="313"/>
            <ac:spMk id="3" creationId="{C63724EC-6C01-78BB-F874-30B545C36E5D}"/>
          </ac:spMkLst>
        </pc:spChg>
      </pc:sldChg>
      <pc:sldChg chg="del">
        <pc:chgData name="Kari Christensen (she/her)" userId="f58ffaeb-eda0-405c-ab2a-2acbc1aea5d5" providerId="ADAL" clId="{4F8F13B6-EA23-4A87-993B-9B0B5CDB2506}" dt="2024-09-25T22:45:18.737" v="298" actId="2696"/>
        <pc:sldMkLst>
          <pc:docMk/>
          <pc:sldMk cId="879095708" sldId="314"/>
        </pc:sldMkLst>
      </pc:sldChg>
      <pc:sldChg chg="modSp mod">
        <pc:chgData name="Kari Christensen (she/her)" userId="f58ffaeb-eda0-405c-ab2a-2acbc1aea5d5" providerId="ADAL" clId="{4F8F13B6-EA23-4A87-993B-9B0B5CDB2506}" dt="2024-09-25T23:13:00.528" v="2575" actId="20577"/>
        <pc:sldMkLst>
          <pc:docMk/>
          <pc:sldMk cId="1435632142" sldId="315"/>
        </pc:sldMkLst>
        <pc:spChg chg="mod">
          <ac:chgData name="Kari Christensen (she/her)" userId="f58ffaeb-eda0-405c-ab2a-2acbc1aea5d5" providerId="ADAL" clId="{4F8F13B6-EA23-4A87-993B-9B0B5CDB2506}" dt="2024-09-25T23:13:00.528" v="2575" actId="20577"/>
          <ac:spMkLst>
            <pc:docMk/>
            <pc:sldMk cId="1435632142" sldId="315"/>
            <ac:spMk id="2" creationId="{75F9DA8F-FC83-2D79-F451-F956B19B54A3}"/>
          </ac:spMkLst>
        </pc:spChg>
      </pc:sldChg>
      <pc:sldChg chg="modSp mod ord addCm modNotesTx">
        <pc:chgData name="Kari Christensen (she/her)" userId="f58ffaeb-eda0-405c-ab2a-2acbc1aea5d5" providerId="ADAL" clId="{4F8F13B6-EA23-4A87-993B-9B0B5CDB2506}" dt="2024-09-25T23:10:01.655" v="2388"/>
        <pc:sldMkLst>
          <pc:docMk/>
          <pc:sldMk cId="2319124101" sldId="316"/>
        </pc:sldMkLst>
        <pc:spChg chg="mod">
          <ac:chgData name="Kari Christensen (she/her)" userId="f58ffaeb-eda0-405c-ab2a-2acbc1aea5d5" providerId="ADAL" clId="{4F8F13B6-EA23-4A87-993B-9B0B5CDB2506}" dt="2024-09-25T22:57:48.198" v="845" actId="313"/>
          <ac:spMkLst>
            <pc:docMk/>
            <pc:sldMk cId="2319124101" sldId="316"/>
            <ac:spMk id="2" creationId="{87BB7D14-402E-A3F1-1C7D-FE6C427B7CFE}"/>
          </ac:spMkLst>
        </pc:spChg>
        <pc:spChg chg="mod">
          <ac:chgData name="Kari Christensen (she/her)" userId="f58ffaeb-eda0-405c-ab2a-2acbc1aea5d5" providerId="ADAL" clId="{4F8F13B6-EA23-4A87-993B-9B0B5CDB2506}" dt="2024-09-25T23:08:54.655" v="2286" actId="1038"/>
          <ac:spMkLst>
            <pc:docMk/>
            <pc:sldMk cId="2319124101" sldId="316"/>
            <ac:spMk id="3" creationId="{FDC275D6-33B1-F567-3EA9-58C948B946AC}"/>
          </ac:spMkLst>
        </pc:spChg>
        <pc:extLst>
          <p:ext xmlns:p="http://schemas.openxmlformats.org/presentationml/2006/main" uri="{D6D511B9-2390-475A-947B-AFAB55BFBCF1}">
            <pc226:cmChg xmlns:pc226="http://schemas.microsoft.com/office/powerpoint/2022/06/main/command" chg="add">
              <pc226:chgData name="Kari Christensen (she/her)" userId="f58ffaeb-eda0-405c-ab2a-2acbc1aea5d5" providerId="ADAL" clId="{4F8F13B6-EA23-4A87-993B-9B0B5CDB2506}" dt="2024-09-25T23:10:01.655" v="2388"/>
              <pc2:cmMkLst xmlns:pc2="http://schemas.microsoft.com/office/powerpoint/2019/9/main/command">
                <pc:docMk/>
                <pc:sldMk cId="2319124101" sldId="316"/>
                <pc2:cmMk id="{DB91F845-4895-4836-A692-0A7014C62859}"/>
              </pc2:cmMkLst>
            </pc226:cmChg>
          </p:ext>
        </pc:extLst>
      </pc:sldChg>
      <pc:sldChg chg="modNotesTx">
        <pc:chgData name="Kari Christensen (she/her)" userId="f58ffaeb-eda0-405c-ab2a-2acbc1aea5d5" providerId="ADAL" clId="{4F8F13B6-EA23-4A87-993B-9B0B5CDB2506}" dt="2024-09-25T23:13:25.581" v="2576" actId="20577"/>
        <pc:sldMkLst>
          <pc:docMk/>
          <pc:sldMk cId="564405168" sldId="317"/>
        </pc:sldMkLst>
      </pc:sldChg>
      <pc:sldChg chg="modSp new mod modNotesTx">
        <pc:chgData name="Kari Christensen (she/her)" userId="f58ffaeb-eda0-405c-ab2a-2acbc1aea5d5" providerId="ADAL" clId="{4F8F13B6-EA23-4A87-993B-9B0B5CDB2506}" dt="2024-09-25T23:11:47.304" v="2535" actId="20577"/>
        <pc:sldMkLst>
          <pc:docMk/>
          <pc:sldMk cId="3662928873" sldId="318"/>
        </pc:sldMkLst>
        <pc:spChg chg="mod">
          <ac:chgData name="Kari Christensen (she/her)" userId="f58ffaeb-eda0-405c-ab2a-2acbc1aea5d5" providerId="ADAL" clId="{4F8F13B6-EA23-4A87-993B-9B0B5CDB2506}" dt="2024-09-25T22:54:40.912" v="563" actId="20577"/>
          <ac:spMkLst>
            <pc:docMk/>
            <pc:sldMk cId="3662928873" sldId="318"/>
            <ac:spMk id="2" creationId="{8288B57E-004D-579A-8902-EA143433F279}"/>
          </ac:spMkLst>
        </pc:spChg>
        <pc:spChg chg="mod">
          <ac:chgData name="Kari Christensen (she/her)" userId="f58ffaeb-eda0-405c-ab2a-2acbc1aea5d5" providerId="ADAL" clId="{4F8F13B6-EA23-4A87-993B-9B0B5CDB2506}" dt="2024-09-25T22:54:48.993" v="596" actId="20577"/>
          <ac:spMkLst>
            <pc:docMk/>
            <pc:sldMk cId="3662928873" sldId="318"/>
            <ac:spMk id="3" creationId="{F69D4F39-E5B6-CA64-94E6-006E76ACC9E4}"/>
          </ac:spMkLst>
        </pc:spChg>
      </pc:sldChg>
      <pc:sldChg chg="modSp new mod">
        <pc:chgData name="Kari Christensen (she/her)" userId="f58ffaeb-eda0-405c-ab2a-2acbc1aea5d5" providerId="ADAL" clId="{4F8F13B6-EA23-4A87-993B-9B0B5CDB2506}" dt="2024-09-25T23:08:24.545" v="2214" actId="20577"/>
        <pc:sldMkLst>
          <pc:docMk/>
          <pc:sldMk cId="1904646304" sldId="319"/>
        </pc:sldMkLst>
        <pc:spChg chg="mod">
          <ac:chgData name="Kari Christensen (she/her)" userId="f58ffaeb-eda0-405c-ab2a-2acbc1aea5d5" providerId="ADAL" clId="{4F8F13B6-EA23-4A87-993B-9B0B5CDB2506}" dt="2024-09-25T23:07:39.656" v="1926" actId="20577"/>
          <ac:spMkLst>
            <pc:docMk/>
            <pc:sldMk cId="1904646304" sldId="319"/>
            <ac:spMk id="2" creationId="{A16E4564-815D-D3A4-B696-A4427013D4A2}"/>
          </ac:spMkLst>
        </pc:spChg>
        <pc:spChg chg="mod">
          <ac:chgData name="Kari Christensen (she/her)" userId="f58ffaeb-eda0-405c-ab2a-2acbc1aea5d5" providerId="ADAL" clId="{4F8F13B6-EA23-4A87-993B-9B0B5CDB2506}" dt="2024-09-25T23:08:24.545" v="2214" actId="20577"/>
          <ac:spMkLst>
            <pc:docMk/>
            <pc:sldMk cId="1904646304" sldId="319"/>
            <ac:spMk id="3" creationId="{D3321A2B-808F-869B-9915-6FB5ED4183F7}"/>
          </ac:spMkLst>
        </pc:spChg>
      </pc:sldChg>
      <pc:sldChg chg="modSp add mod">
        <pc:chgData name="Kari Christensen (she/her)" userId="f58ffaeb-eda0-405c-ab2a-2acbc1aea5d5" providerId="ADAL" clId="{4F8F13B6-EA23-4A87-993B-9B0B5CDB2506}" dt="2024-09-25T23:10:30.793" v="2425" actId="20577"/>
        <pc:sldMkLst>
          <pc:docMk/>
          <pc:sldMk cId="2179028348" sldId="320"/>
        </pc:sldMkLst>
        <pc:spChg chg="mod">
          <ac:chgData name="Kari Christensen (she/her)" userId="f58ffaeb-eda0-405c-ab2a-2acbc1aea5d5" providerId="ADAL" clId="{4F8F13B6-EA23-4A87-993B-9B0B5CDB2506}" dt="2024-09-25T23:10:30.793" v="2425" actId="20577"/>
          <ac:spMkLst>
            <pc:docMk/>
            <pc:sldMk cId="2179028348" sldId="320"/>
            <ac:spMk id="24578" creationId="{34AC7803-BCA1-844C-6852-263BAF342A73}"/>
          </ac:spMkLst>
        </pc:spChg>
      </pc:sldChg>
      <pc:sldChg chg="modSp add mod modNotesTx">
        <pc:chgData name="Kari Christensen (she/her)" userId="f58ffaeb-eda0-405c-ab2a-2acbc1aea5d5" providerId="ADAL" clId="{4F8F13B6-EA23-4A87-993B-9B0B5CDB2506}" dt="2024-09-25T23:11:11.185" v="2458" actId="20577"/>
        <pc:sldMkLst>
          <pc:docMk/>
          <pc:sldMk cId="4095473015" sldId="321"/>
        </pc:sldMkLst>
        <pc:spChg chg="mod">
          <ac:chgData name="Kari Christensen (she/her)" userId="f58ffaeb-eda0-405c-ab2a-2acbc1aea5d5" providerId="ADAL" clId="{4F8F13B6-EA23-4A87-993B-9B0B5CDB2506}" dt="2024-09-25T23:11:02.816" v="2455" actId="20577"/>
          <ac:spMkLst>
            <pc:docMk/>
            <pc:sldMk cId="4095473015" sldId="321"/>
            <ac:spMk id="24578" creationId="{34AC7803-BCA1-844C-6852-263BAF342A73}"/>
          </ac:spMkLst>
        </pc:spChg>
      </pc:sldChg>
    </pc:docChg>
  </pc:docChgLst>
</pc:chgInfo>
</file>

<file path=ppt/comments/modernComment_116_0.xml><?xml version="1.0" encoding="utf-8"?>
<p188:cmLst xmlns:a="http://schemas.openxmlformats.org/drawingml/2006/main" xmlns:r="http://schemas.openxmlformats.org/officeDocument/2006/relationships" xmlns:p188="http://schemas.microsoft.com/office/powerpoint/2018/8/main">
  <p188:cm id="{CFCFF388-0816-46A9-A314-37F4E08D3E47}" authorId="{9271E562-CE58-AFB1-7351-7CD5D376129E}" created="2024-09-25T22:44:38.187">
    <ac:txMkLst xmlns:ac="http://schemas.microsoft.com/office/drawing/2013/main/command">
      <pc:docMk xmlns:pc="http://schemas.microsoft.com/office/powerpoint/2013/main/command"/>
      <pc:sldMk xmlns:pc="http://schemas.microsoft.com/office/powerpoint/2013/main/command" cId="0" sldId="278"/>
      <ac:spMk id="2" creationId="{B22B0048-A282-0FE1-2261-D7208D3B32B8}"/>
      <ac:txMk cp="0" len="8">
        <ac:context len="60" hash="2227464439"/>
      </ac:txMk>
    </ac:txMkLst>
    <p188:pos x="6454474" y="271295"/>
    <p188:txBody>
      <a:bodyPr/>
      <a:lstStyle/>
      <a:p>
        <a:r>
          <a:rPr lang="en-US"/>
          <a:t>For Nhu to update</a:t>
        </a:r>
      </a:p>
    </p188:txBody>
  </p188:cm>
</p188:cmLst>
</file>

<file path=ppt/comments/modernComment_13C_8A3B0685.xml><?xml version="1.0" encoding="utf-8"?>
<p188:cmLst xmlns:a="http://schemas.openxmlformats.org/drawingml/2006/main" xmlns:r="http://schemas.openxmlformats.org/officeDocument/2006/relationships" xmlns:p188="http://schemas.microsoft.com/office/powerpoint/2018/8/main">
  <p188:cm id="{DB91F845-4895-4836-A692-0A7014C62859}" authorId="{9271E562-CE58-AFB1-7351-7CD5D376129E}" created="2024-09-25T23:10:01.618">
    <ac:txMkLst xmlns:ac="http://schemas.microsoft.com/office/drawing/2013/main/command">
      <pc:docMk xmlns:pc="http://schemas.microsoft.com/office/powerpoint/2013/main/command"/>
      <pc:sldMk xmlns:pc="http://schemas.microsoft.com/office/powerpoint/2013/main/command" cId="2319124101" sldId="316"/>
      <ac:spMk id="2" creationId="{87BB7D14-402E-A3F1-1C7D-FE6C427B7CFE}"/>
      <ac:txMk cp="23" len="8">
        <ac:context len="32" hash="634089664"/>
      </ac:txMk>
    </ac:txMkLst>
    <p188:pos x="8120514" y="466507"/>
    <p188:txBody>
      <a:bodyPr/>
      <a:lstStyle/>
      <a:p>
        <a:r>
          <a:rPr lang="en-US"/>
          <a:t>I added some instructional prompts for you as facilitator, in the notes. Feel free to change them to your liking!</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4DEBFBC-B432-32BF-ACFB-C00A086FD02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8EB8D3DB-8467-C458-9BAC-76475BC48ED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0A361306-C5F0-421D-9836-920FE32F4E3B}" type="datetimeFigureOut">
              <a:rPr lang="en-US"/>
              <a:pPr>
                <a:defRPr/>
              </a:pPr>
              <a:t>10/2/2024</a:t>
            </a:fld>
            <a:endParaRPr lang="en-US"/>
          </a:p>
        </p:txBody>
      </p:sp>
      <p:sp>
        <p:nvSpPr>
          <p:cNvPr id="4" name="Footer Placeholder 3">
            <a:extLst>
              <a:ext uri="{FF2B5EF4-FFF2-40B4-BE49-F238E27FC236}">
                <a16:creationId xmlns:a16="http://schemas.microsoft.com/office/drawing/2014/main" id="{8B731644-461D-1899-93D5-97B1F0FAFD0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a:extLst>
              <a:ext uri="{FF2B5EF4-FFF2-40B4-BE49-F238E27FC236}">
                <a16:creationId xmlns:a16="http://schemas.microsoft.com/office/drawing/2014/main" id="{2BF12C8B-1599-7A7F-A5BB-508B18E7ABD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E9D8722D-6360-4296-B352-53C1C04E90BC}"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8AAF10D-0F77-ECFC-07AA-28C7E94CABAC}"/>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10243" name="Rectangle 3">
            <a:extLst>
              <a:ext uri="{FF2B5EF4-FFF2-40B4-BE49-F238E27FC236}">
                <a16:creationId xmlns:a16="http://schemas.microsoft.com/office/drawing/2014/main" id="{6EA66042-F955-E436-AF62-C13AB17AFEDF}"/>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6148" name="Rectangle 4">
            <a:extLst>
              <a:ext uri="{FF2B5EF4-FFF2-40B4-BE49-F238E27FC236}">
                <a16:creationId xmlns:a16="http://schemas.microsoft.com/office/drawing/2014/main" id="{3A9FA1EC-A7F5-6D42-3492-394BA7380F96}"/>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a:extLst>
              <a:ext uri="{FF2B5EF4-FFF2-40B4-BE49-F238E27FC236}">
                <a16:creationId xmlns:a16="http://schemas.microsoft.com/office/drawing/2014/main" id="{84B7226E-4BC5-5E54-B26E-8CB91D26A778}"/>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0246" name="Rectangle 6">
            <a:extLst>
              <a:ext uri="{FF2B5EF4-FFF2-40B4-BE49-F238E27FC236}">
                <a16:creationId xmlns:a16="http://schemas.microsoft.com/office/drawing/2014/main" id="{78B4A3BE-3915-AC3E-7FAF-008BB81282B5}"/>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10247" name="Rectangle 7">
            <a:extLst>
              <a:ext uri="{FF2B5EF4-FFF2-40B4-BE49-F238E27FC236}">
                <a16:creationId xmlns:a16="http://schemas.microsoft.com/office/drawing/2014/main" id="{E6BCC3F6-068C-A2C4-1CB5-442F2364CDA4}"/>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9A4B111-10FC-4549-9E47-E33AC3B7268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C9237B7A-61AE-60F4-654B-7FE2CE966113}"/>
              </a:ext>
            </a:extLst>
          </p:cNvPr>
          <p:cNvSpPr>
            <a:spLocks noGrp="1" noRot="1" noChangeAspect="1" noChangeArrowheads="1" noTextEdit="1"/>
          </p:cNvSpPr>
          <p:nvPr>
            <p:ph type="sldImg"/>
          </p:nvPr>
        </p:nvSpPr>
        <p:spPr>
          <a:ln/>
        </p:spPr>
      </p:sp>
      <p:sp>
        <p:nvSpPr>
          <p:cNvPr id="12291" name="Notes Placeholder 2">
            <a:extLst>
              <a:ext uri="{FF2B5EF4-FFF2-40B4-BE49-F238E27FC236}">
                <a16:creationId xmlns:a16="http://schemas.microsoft.com/office/drawing/2014/main" id="{0AE9CDA6-FB00-CEA4-6B00-C93B20D39F9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2292" name="Slide Number Placeholder 3">
            <a:extLst>
              <a:ext uri="{FF2B5EF4-FFF2-40B4-BE49-F238E27FC236}">
                <a16:creationId xmlns:a16="http://schemas.microsoft.com/office/drawing/2014/main" id="{4F604146-0AF9-FF25-7F59-5DAD15E3326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7F7EB146-AADA-4487-81AD-041FF06B3397}" type="slidenum">
              <a:rPr lang="en-US" altLang="en-US" sz="1200" smtClean="0"/>
              <a:pPr/>
              <a:t>2</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kern="0" dirty="0">
                <a:effectLst/>
                <a:latin typeface="Calibri" panose="020F0502020204030204" pitchFamily="34" charset="0"/>
                <a:ea typeface="Times New Roman" panose="02020603050405020304" pitchFamily="18" charset="0"/>
              </a:rPr>
              <a:t>In September’s meeting Veronica said she would share back with the workgroup the advice from PHAB on guidance for the formatting of recommendations from the workgroup</a:t>
            </a:r>
            <a:endParaRPr lang="en-US" dirty="0"/>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4</a:t>
            </a:fld>
            <a:endParaRPr lang="en-US" altLang="en-US"/>
          </a:p>
        </p:txBody>
      </p:sp>
    </p:spTree>
    <p:extLst>
      <p:ext uri="{BB962C8B-B14F-4D97-AF65-F5344CB8AC3E}">
        <p14:creationId xmlns:p14="http://schemas.microsoft.com/office/powerpoint/2010/main" val="12442301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NHU: Kari can share screen as you explain this so the group can see the grid, and where the statements are and how we will be moving statements to different parts based on their discussion/decision.</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Each person will have the grids by email and can open on their own as well if they’d like.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Each room will be staffed with an OHA-PHD facilitator who will provide operational support share their screen, show the grid. Move feedback to the themes, foundational capabilities. </a:t>
            </a:r>
          </a:p>
          <a:p>
            <a:endParaRPr lang="en-US" dirty="0"/>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7</a:t>
            </a:fld>
            <a:endParaRPr lang="en-US" altLang="en-US"/>
          </a:p>
        </p:txBody>
      </p:sp>
    </p:spTree>
    <p:extLst>
      <p:ext uri="{BB962C8B-B14F-4D97-AF65-F5344CB8AC3E}">
        <p14:creationId xmlns:p14="http://schemas.microsoft.com/office/powerpoint/2010/main" val="1859255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800"/>
              </a:spcAft>
              <a:buFont typeface="Symbol" panose="05050102010706020507" pitchFamily="18" charset="2"/>
              <a:buChar char=""/>
            </a:pPr>
            <a:r>
              <a:rPr lang="en-US" sz="1800" kern="0" dirty="0">
                <a:effectLst/>
                <a:latin typeface="Calibri" panose="020F0502020204030204" pitchFamily="34" charset="0"/>
                <a:ea typeface="Times New Roman" panose="02020603050405020304" pitchFamily="18" charset="0"/>
                <a:cs typeface="Calibri" panose="020F0502020204030204" pitchFamily="34" charset="0"/>
              </a:rPr>
              <a:t>Discussion on high feasibility, high impact</a:t>
            </a:r>
            <a:endParaRPr lang="en-US"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kern="0" dirty="0">
                <a:effectLst/>
                <a:latin typeface="Calibri" panose="020F0502020204030204" pitchFamily="34" charset="0"/>
                <a:ea typeface="Times New Roman" panose="02020603050405020304" pitchFamily="18" charset="0"/>
              </a:rPr>
              <a:t>Agreement to move forward with consensus for recommendations</a:t>
            </a:r>
            <a:endParaRPr lang="en-US" dirty="0"/>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10</a:t>
            </a:fld>
            <a:endParaRPr lang="en-US" altLang="en-US"/>
          </a:p>
        </p:txBody>
      </p:sp>
    </p:spTree>
    <p:extLst>
      <p:ext uri="{BB962C8B-B14F-4D97-AF65-F5344CB8AC3E}">
        <p14:creationId xmlns:p14="http://schemas.microsoft.com/office/powerpoint/2010/main" val="2105158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11</a:t>
            </a:fld>
            <a:endParaRPr lang="en-US" altLang="en-US"/>
          </a:p>
        </p:txBody>
      </p:sp>
    </p:spTree>
    <p:extLst>
      <p:ext uri="{BB962C8B-B14F-4D97-AF65-F5344CB8AC3E}">
        <p14:creationId xmlns:p14="http://schemas.microsoft.com/office/powerpoint/2010/main" val="4190713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13</a:t>
            </a:fld>
            <a:endParaRPr lang="en-US" altLang="en-US"/>
          </a:p>
        </p:txBody>
      </p:sp>
    </p:spTree>
    <p:extLst>
      <p:ext uri="{BB962C8B-B14F-4D97-AF65-F5344CB8AC3E}">
        <p14:creationId xmlns:p14="http://schemas.microsoft.com/office/powerpoint/2010/main" val="11891691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14</a:t>
            </a:fld>
            <a:endParaRPr lang="en-US" altLang="en-US"/>
          </a:p>
        </p:txBody>
      </p:sp>
    </p:spTree>
    <p:extLst>
      <p:ext uri="{BB962C8B-B14F-4D97-AF65-F5344CB8AC3E}">
        <p14:creationId xmlns:p14="http://schemas.microsoft.com/office/powerpoint/2010/main" val="21391773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BC9FACC-24A0-5C1F-296F-728FD33748EA}"/>
              </a:ext>
            </a:extLst>
          </p:cNvPr>
          <p:cNvSpPr>
            <a:spLocks/>
          </p:cNvSpPr>
          <p:nvPr userDrawn="1"/>
        </p:nvSpPr>
        <p:spPr bwMode="auto">
          <a:xfrm>
            <a:off x="296863" y="4530725"/>
            <a:ext cx="11598275" cy="2098675"/>
          </a:xfrm>
          <a:custGeom>
            <a:avLst/>
            <a:gdLst>
              <a:gd name="T0" fmla="*/ 0 w 11599295"/>
              <a:gd name="T1" fmla="*/ 574623 h 2098540"/>
              <a:gd name="T2" fmla="*/ 5909977 w 11599295"/>
              <a:gd name="T3" fmla="*/ 119 h 2098540"/>
              <a:gd name="T4" fmla="*/ 11597255 w 11599295"/>
              <a:gd name="T5" fmla="*/ 574623 h 2098540"/>
              <a:gd name="T6" fmla="*/ 11597255 w 11599295"/>
              <a:gd name="T7" fmla="*/ 2098810 h 2098540"/>
              <a:gd name="T8" fmla="*/ 0 w 11599295"/>
              <a:gd name="T9" fmla="*/ 2098810 h 2098540"/>
              <a:gd name="T10" fmla="*/ 0 w 11599295"/>
              <a:gd name="T11" fmla="*/ 574623 h 209854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599295" h="2098540">
                <a:moveTo>
                  <a:pt x="0" y="574549"/>
                </a:moveTo>
                <a:cubicBezTo>
                  <a:pt x="1991832" y="205272"/>
                  <a:pt x="2899278" y="-5743"/>
                  <a:pt x="5911017" y="119"/>
                </a:cubicBezTo>
                <a:cubicBezTo>
                  <a:pt x="8993094" y="58735"/>
                  <a:pt x="9730556" y="199410"/>
                  <a:pt x="11599295" y="574549"/>
                </a:cubicBezTo>
                <a:lnTo>
                  <a:pt x="11599295" y="2098540"/>
                </a:lnTo>
                <a:lnTo>
                  <a:pt x="0" y="2098540"/>
                </a:lnTo>
                <a:lnTo>
                  <a:pt x="0" y="574549"/>
                </a:lnTo>
                <a:close/>
              </a:path>
            </a:pathLst>
          </a:custGeom>
          <a:solidFill>
            <a:schemeClr val="accent1">
              <a:alpha val="30196"/>
            </a:schemeClr>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cxnSp>
        <p:nvCxnSpPr>
          <p:cNvPr id="3" name="Straight Connector 12">
            <a:extLst>
              <a:ext uri="{FF2B5EF4-FFF2-40B4-BE49-F238E27FC236}">
                <a16:creationId xmlns:a16="http://schemas.microsoft.com/office/drawing/2014/main" id="{C0402338-F831-6B26-EFDA-112A4362ECA3}"/>
              </a:ext>
            </a:extLst>
          </p:cNvPr>
          <p:cNvCxnSpPr>
            <a:cxnSpLocks noChangeShapeType="1"/>
          </p:cNvCxnSpPr>
          <p:nvPr userDrawn="1"/>
        </p:nvCxnSpPr>
        <p:spPr bwMode="auto">
          <a:xfrm flipH="1">
            <a:off x="287338" y="6662738"/>
            <a:ext cx="11599862" cy="0"/>
          </a:xfrm>
          <a:prstGeom prst="line">
            <a:avLst/>
          </a:prstGeom>
          <a:noFill/>
          <a:ln w="28575"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 name="Straight Connector 13">
            <a:extLst>
              <a:ext uri="{FF2B5EF4-FFF2-40B4-BE49-F238E27FC236}">
                <a16:creationId xmlns:a16="http://schemas.microsoft.com/office/drawing/2014/main" id="{54910563-C3F0-6B3B-D7F7-854BAE25F370}"/>
              </a:ext>
            </a:extLst>
          </p:cNvPr>
          <p:cNvCxnSpPr>
            <a:cxnSpLocks noChangeShapeType="1"/>
          </p:cNvCxnSpPr>
          <p:nvPr userDrawn="1"/>
        </p:nvCxnSpPr>
        <p:spPr bwMode="auto">
          <a:xfrm flipH="1">
            <a:off x="296863" y="228600"/>
            <a:ext cx="11598275" cy="0"/>
          </a:xfrm>
          <a:prstGeom prst="line">
            <a:avLst/>
          </a:prstGeom>
          <a:noFill/>
          <a:ln w="28575"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5" name="Picture 14" descr="Logo&#10;&#10;Description automatically generated">
            <a:extLst>
              <a:ext uri="{FF2B5EF4-FFF2-40B4-BE49-F238E27FC236}">
                <a16:creationId xmlns:a16="http://schemas.microsoft.com/office/drawing/2014/main" id="{EA104928-D573-F517-0119-542F9D8EFE7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724400" y="4914900"/>
            <a:ext cx="259080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914400" y="682626"/>
            <a:ext cx="10363200" cy="1470025"/>
          </a:xfrm>
        </p:spPr>
        <p:txBody>
          <a:bodyPr/>
          <a:lstStyle>
            <a:lvl1pPr algn="ctr">
              <a:defRPr sz="4400"/>
            </a:lvl1pPr>
          </a:lstStyle>
          <a:p>
            <a:pPr lvl="0"/>
            <a:r>
              <a:rPr lang="en-US" altLang="en-US" noProof="0" dirty="0"/>
              <a:t>Title</a:t>
            </a:r>
          </a:p>
        </p:txBody>
      </p:sp>
      <p:sp>
        <p:nvSpPr>
          <p:cNvPr id="6147" name="Rectangle 3"/>
          <p:cNvSpPr>
            <a:spLocks noGrp="1" noChangeArrowheads="1"/>
          </p:cNvSpPr>
          <p:nvPr>
            <p:ph type="subTitle" idx="1"/>
          </p:nvPr>
        </p:nvSpPr>
        <p:spPr>
          <a:xfrm>
            <a:off x="1828800" y="2438400"/>
            <a:ext cx="8534400" cy="1752600"/>
          </a:xfrm>
        </p:spPr>
        <p:txBody>
          <a:bodyPr/>
          <a:lstStyle>
            <a:lvl1pPr marL="0" indent="0" algn="ctr">
              <a:buFontTx/>
              <a:buNone/>
              <a:defRPr sz="3200"/>
            </a:lvl1pPr>
          </a:lstStyle>
          <a:p>
            <a:pPr lvl="0"/>
            <a:r>
              <a:rPr lang="en-US" altLang="en-US" noProof="0" dirty="0"/>
              <a:t>Click to edit Master subtitle style</a:t>
            </a:r>
          </a:p>
        </p:txBody>
      </p:sp>
      <p:sp>
        <p:nvSpPr>
          <p:cNvPr id="6" name="Footer Placeholder 5">
            <a:extLst>
              <a:ext uri="{FF2B5EF4-FFF2-40B4-BE49-F238E27FC236}">
                <a16:creationId xmlns:a16="http://schemas.microsoft.com/office/drawing/2014/main" id="{33E836E6-9EEC-DFB3-BAF7-4D3DAF271036}"/>
              </a:ext>
            </a:extLst>
          </p:cNvPr>
          <p:cNvSpPr>
            <a:spLocks noGrp="1" noChangeArrowheads="1"/>
          </p:cNvSpPr>
          <p:nvPr>
            <p:ph type="ftr" sz="quarter" idx="10"/>
          </p:nvPr>
        </p:nvSpPr>
        <p:spPr>
          <a:xfrm>
            <a:off x="4572000" y="5970588"/>
            <a:ext cx="3860800" cy="476250"/>
          </a:xfrm>
        </p:spPr>
        <p:txBody>
          <a:bodyPr/>
          <a:lstStyle>
            <a:lvl1pPr algn="l" eaLnBrk="0" hangingPunct="0">
              <a:spcBef>
                <a:spcPct val="50000"/>
              </a:spcBef>
              <a:defRPr/>
            </a:lvl1pPr>
          </a:lstStyle>
          <a:p>
            <a:pPr>
              <a:defRPr/>
            </a:pPr>
            <a:r>
              <a:rPr lang="en-US" altLang="en-US"/>
              <a:t>OREGON PUBLIC HEALTH DIVISION</a:t>
            </a:r>
          </a:p>
          <a:p>
            <a:pPr>
              <a:defRPr/>
            </a:pPr>
            <a:endParaRPr lang="en-US" altLang="en-US"/>
          </a:p>
        </p:txBody>
      </p:sp>
    </p:spTree>
    <p:extLst>
      <p:ext uri="{BB962C8B-B14F-4D97-AF65-F5344CB8AC3E}">
        <p14:creationId xmlns:p14="http://schemas.microsoft.com/office/powerpoint/2010/main" val="3414603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E8D558F-0335-7B56-8447-752869CFF0C4}"/>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5" name="Rectangle 8">
            <a:extLst>
              <a:ext uri="{FF2B5EF4-FFF2-40B4-BE49-F238E27FC236}">
                <a16:creationId xmlns:a16="http://schemas.microsoft.com/office/drawing/2014/main" id="{A5608BE1-9654-E1EC-115C-F9C834B09E6A}"/>
              </a:ext>
            </a:extLst>
          </p:cNvPr>
          <p:cNvSpPr>
            <a:spLocks noGrp="1" noChangeArrowheads="1"/>
          </p:cNvSpPr>
          <p:nvPr>
            <p:ph type="sldNum" sz="quarter" idx="11"/>
          </p:nvPr>
        </p:nvSpPr>
        <p:spPr>
          <a:ln/>
        </p:spPr>
        <p:txBody>
          <a:bodyPr/>
          <a:lstStyle>
            <a:lvl1pPr>
              <a:defRPr/>
            </a:lvl1pPr>
          </a:lstStyle>
          <a:p>
            <a:pPr>
              <a:defRPr/>
            </a:pPr>
            <a:fld id="{99B62FA3-7C9F-474D-85E6-8A6114729786}" type="slidenum">
              <a:rPr lang="en-US" altLang="en-US"/>
              <a:pPr>
                <a:defRPr/>
              </a:pPr>
              <a:t>‹#›</a:t>
            </a:fld>
            <a:endParaRPr lang="en-US" altLang="en-US" dirty="0"/>
          </a:p>
        </p:txBody>
      </p:sp>
      <p:sp>
        <p:nvSpPr>
          <p:cNvPr id="6" name="Rectangle 10">
            <a:extLst>
              <a:ext uri="{FF2B5EF4-FFF2-40B4-BE49-F238E27FC236}">
                <a16:creationId xmlns:a16="http://schemas.microsoft.com/office/drawing/2014/main" id="{CC6A3711-18E8-6CF3-025C-730482B2998A}"/>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683188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440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8"/>
            <a:ext cx="80264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7CECF79-B6D3-CFA3-09E2-68AAFF6168C4}"/>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5" name="Rectangle 8">
            <a:extLst>
              <a:ext uri="{FF2B5EF4-FFF2-40B4-BE49-F238E27FC236}">
                <a16:creationId xmlns:a16="http://schemas.microsoft.com/office/drawing/2014/main" id="{32834A95-ADAE-7C9E-8D6B-9E72A7975627}"/>
              </a:ext>
            </a:extLst>
          </p:cNvPr>
          <p:cNvSpPr>
            <a:spLocks noGrp="1" noChangeArrowheads="1"/>
          </p:cNvSpPr>
          <p:nvPr>
            <p:ph type="sldNum" sz="quarter" idx="11"/>
          </p:nvPr>
        </p:nvSpPr>
        <p:spPr>
          <a:ln/>
        </p:spPr>
        <p:txBody>
          <a:bodyPr/>
          <a:lstStyle>
            <a:lvl1pPr>
              <a:defRPr/>
            </a:lvl1pPr>
          </a:lstStyle>
          <a:p>
            <a:pPr>
              <a:defRPr/>
            </a:pPr>
            <a:fld id="{78F80D47-8AA7-4E3B-85DF-1303484FBD8B}" type="slidenum">
              <a:rPr lang="en-US" altLang="en-US"/>
              <a:pPr>
                <a:defRPr/>
              </a:pPr>
              <a:t>‹#›</a:t>
            </a:fld>
            <a:endParaRPr lang="en-US" altLang="en-US" dirty="0"/>
          </a:p>
        </p:txBody>
      </p:sp>
      <p:sp>
        <p:nvSpPr>
          <p:cNvPr id="6" name="Rectangle 10">
            <a:extLst>
              <a:ext uri="{FF2B5EF4-FFF2-40B4-BE49-F238E27FC236}">
                <a16:creationId xmlns:a16="http://schemas.microsoft.com/office/drawing/2014/main" id="{DC477BD8-D143-E7B9-38FA-B95F1ABF2572}"/>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317475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dirty="0"/>
              <a:t>Click to edit Master title style</a:t>
            </a:r>
          </a:p>
        </p:txBody>
      </p:sp>
      <p:sp>
        <p:nvSpPr>
          <p:cNvPr id="3" name="Content Placeholder 2"/>
          <p:cNvSpPr>
            <a:spLocks noGrp="1"/>
          </p:cNvSpPr>
          <p:nvPr>
            <p:ph idx="1"/>
          </p:nvPr>
        </p:nvSpPr>
        <p:spPr/>
        <p:txBody>
          <a:bodyPr/>
          <a:lstStyle>
            <a:lvl1pPr>
              <a:defRPr sz="3200"/>
            </a:lvl1pPr>
            <a:lvl2pPr>
              <a:defRPr sz="2200"/>
            </a:lvl2pPr>
            <a:lvl3pPr>
              <a:defRPr sz="1800"/>
            </a:lvl3pPr>
            <a:lvl4pPr>
              <a:defRPr sz="16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a:extLst>
              <a:ext uri="{FF2B5EF4-FFF2-40B4-BE49-F238E27FC236}">
                <a16:creationId xmlns:a16="http://schemas.microsoft.com/office/drawing/2014/main" id="{F2459AA4-EFD8-5185-3A2E-4994F303B79C}"/>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5" name="Rectangle 8">
            <a:extLst>
              <a:ext uri="{FF2B5EF4-FFF2-40B4-BE49-F238E27FC236}">
                <a16:creationId xmlns:a16="http://schemas.microsoft.com/office/drawing/2014/main" id="{4D9B5DCF-44DD-4365-8355-0CDAFF1EB5C4}"/>
              </a:ext>
            </a:extLst>
          </p:cNvPr>
          <p:cNvSpPr>
            <a:spLocks noGrp="1" noChangeArrowheads="1"/>
          </p:cNvSpPr>
          <p:nvPr>
            <p:ph type="sldNum" sz="quarter" idx="11"/>
          </p:nvPr>
        </p:nvSpPr>
        <p:spPr>
          <a:ln/>
        </p:spPr>
        <p:txBody>
          <a:bodyPr/>
          <a:lstStyle>
            <a:lvl1pPr>
              <a:defRPr/>
            </a:lvl1pPr>
          </a:lstStyle>
          <a:p>
            <a:pPr>
              <a:defRPr/>
            </a:pPr>
            <a:fld id="{D010ABF3-677A-4E96-8018-528BF430FE45}" type="slidenum">
              <a:rPr lang="en-US" altLang="en-US"/>
              <a:pPr>
                <a:defRPr/>
              </a:pPr>
              <a:t>‹#›</a:t>
            </a:fld>
            <a:endParaRPr lang="en-US" altLang="en-US" dirty="0"/>
          </a:p>
        </p:txBody>
      </p:sp>
      <p:sp>
        <p:nvSpPr>
          <p:cNvPr id="6" name="Rectangle 10">
            <a:extLst>
              <a:ext uri="{FF2B5EF4-FFF2-40B4-BE49-F238E27FC236}">
                <a16:creationId xmlns:a16="http://schemas.microsoft.com/office/drawing/2014/main" id="{FFCBCDE6-DB38-2056-503A-FA57C38967F7}"/>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584880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dirty="0"/>
              <a:t>Click to edit Master text styles</a:t>
            </a:r>
          </a:p>
        </p:txBody>
      </p:sp>
      <p:sp>
        <p:nvSpPr>
          <p:cNvPr id="4" name="Rectangle 4">
            <a:extLst>
              <a:ext uri="{FF2B5EF4-FFF2-40B4-BE49-F238E27FC236}">
                <a16:creationId xmlns:a16="http://schemas.microsoft.com/office/drawing/2014/main" id="{A03C1DB6-D0FC-67DD-F0B9-ADAC6AD8AB64}"/>
              </a:ext>
            </a:extLst>
          </p:cNvPr>
          <p:cNvSpPr>
            <a:spLocks noGrp="1" noChangeArrowheads="1"/>
          </p:cNvSpPr>
          <p:nvPr>
            <p:ph type="dt" sz="half" idx="10"/>
          </p:nvPr>
        </p:nvSpPr>
        <p:spPr/>
        <p:txBody>
          <a:bodyPr/>
          <a:lstStyle>
            <a:lvl1pPr>
              <a:defRPr/>
            </a:lvl1pPr>
          </a:lstStyle>
          <a:p>
            <a:pPr>
              <a:defRPr/>
            </a:pPr>
            <a:r>
              <a:rPr lang="en-US" altLang="en-US"/>
              <a:t>OREGON PUBLIC HEALTH DIVISION</a:t>
            </a:r>
          </a:p>
        </p:txBody>
      </p:sp>
      <p:sp>
        <p:nvSpPr>
          <p:cNvPr id="5" name="Rectangle 8">
            <a:extLst>
              <a:ext uri="{FF2B5EF4-FFF2-40B4-BE49-F238E27FC236}">
                <a16:creationId xmlns:a16="http://schemas.microsoft.com/office/drawing/2014/main" id="{3251C988-DB0D-3302-D41E-86D551C89E27}"/>
              </a:ext>
            </a:extLst>
          </p:cNvPr>
          <p:cNvSpPr>
            <a:spLocks noGrp="1" noChangeArrowheads="1"/>
          </p:cNvSpPr>
          <p:nvPr>
            <p:ph type="sldNum" sz="quarter" idx="11"/>
          </p:nvPr>
        </p:nvSpPr>
        <p:spPr/>
        <p:txBody>
          <a:bodyPr/>
          <a:lstStyle>
            <a:lvl1pPr>
              <a:defRPr/>
            </a:lvl1pPr>
          </a:lstStyle>
          <a:p>
            <a:pPr>
              <a:defRPr/>
            </a:pPr>
            <a:fld id="{E5D7A840-23CF-4703-8196-95C7FC2C7709}" type="slidenum">
              <a:rPr lang="en-US" altLang="en-US"/>
              <a:pPr>
                <a:defRPr/>
              </a:pPr>
              <a:t>‹#›</a:t>
            </a:fld>
            <a:endParaRPr lang="en-US" altLang="en-US" dirty="0"/>
          </a:p>
        </p:txBody>
      </p:sp>
      <p:sp>
        <p:nvSpPr>
          <p:cNvPr id="6" name="Rectangle 10">
            <a:extLst>
              <a:ext uri="{FF2B5EF4-FFF2-40B4-BE49-F238E27FC236}">
                <a16:creationId xmlns:a16="http://schemas.microsoft.com/office/drawing/2014/main" id="{DE2D2141-98BD-984B-6E2C-103DE0EB0DB6}"/>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3559826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dirty="0"/>
              <a:t>Click to edit Master title style</a:t>
            </a:r>
          </a:p>
        </p:txBody>
      </p:sp>
      <p:sp>
        <p:nvSpPr>
          <p:cNvPr id="3" name="Content Placeholder 2"/>
          <p:cNvSpPr>
            <a:spLocks noGrp="1"/>
          </p:cNvSpPr>
          <p:nvPr>
            <p:ph sz="half" idx="1"/>
          </p:nvPr>
        </p:nvSpPr>
        <p:spPr>
          <a:xfrm>
            <a:off x="609600" y="1600200"/>
            <a:ext cx="5384800" cy="411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0"/>
            <a:ext cx="538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
            <a:extLst>
              <a:ext uri="{FF2B5EF4-FFF2-40B4-BE49-F238E27FC236}">
                <a16:creationId xmlns:a16="http://schemas.microsoft.com/office/drawing/2014/main" id="{CFDEADFE-8ACB-6F08-A553-745363F88611}"/>
              </a:ext>
            </a:extLst>
          </p:cNvPr>
          <p:cNvSpPr>
            <a:spLocks noGrp="1" noChangeArrowheads="1"/>
          </p:cNvSpPr>
          <p:nvPr>
            <p:ph type="dt" sz="half" idx="10"/>
          </p:nvPr>
        </p:nvSpPr>
        <p:spPr/>
        <p:txBody>
          <a:bodyPr/>
          <a:lstStyle>
            <a:lvl1pPr>
              <a:defRPr/>
            </a:lvl1pPr>
          </a:lstStyle>
          <a:p>
            <a:pPr>
              <a:defRPr/>
            </a:pPr>
            <a:r>
              <a:rPr lang="en-US" altLang="en-US"/>
              <a:t>OREGON PUBLIC HEALTH DIVISION</a:t>
            </a:r>
          </a:p>
        </p:txBody>
      </p:sp>
      <p:sp>
        <p:nvSpPr>
          <p:cNvPr id="6" name="Rectangle 8">
            <a:extLst>
              <a:ext uri="{FF2B5EF4-FFF2-40B4-BE49-F238E27FC236}">
                <a16:creationId xmlns:a16="http://schemas.microsoft.com/office/drawing/2014/main" id="{36A28C12-6F6D-C006-EE8A-9B08C3C6FC92}"/>
              </a:ext>
            </a:extLst>
          </p:cNvPr>
          <p:cNvSpPr>
            <a:spLocks noGrp="1" noChangeArrowheads="1"/>
          </p:cNvSpPr>
          <p:nvPr>
            <p:ph type="sldNum" sz="quarter" idx="11"/>
          </p:nvPr>
        </p:nvSpPr>
        <p:spPr/>
        <p:txBody>
          <a:bodyPr/>
          <a:lstStyle>
            <a:lvl1pPr>
              <a:defRPr/>
            </a:lvl1pPr>
          </a:lstStyle>
          <a:p>
            <a:pPr>
              <a:defRPr/>
            </a:pPr>
            <a:fld id="{C341AA3A-A59D-41DF-A858-1AB6017482B8}" type="slidenum">
              <a:rPr lang="en-US" altLang="en-US"/>
              <a:pPr>
                <a:defRPr/>
              </a:pPr>
              <a:t>‹#›</a:t>
            </a:fld>
            <a:endParaRPr lang="en-US" altLang="en-US" dirty="0"/>
          </a:p>
        </p:txBody>
      </p:sp>
      <p:sp>
        <p:nvSpPr>
          <p:cNvPr id="7" name="Rectangle 10">
            <a:extLst>
              <a:ext uri="{FF2B5EF4-FFF2-40B4-BE49-F238E27FC236}">
                <a16:creationId xmlns:a16="http://schemas.microsoft.com/office/drawing/2014/main" id="{A8CB0668-5E36-50E8-A657-13E31728EA26}"/>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783857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lvl1pPr>
              <a:defRPr sz="4400"/>
            </a:lvl1pPr>
          </a:lstStyle>
          <a:p>
            <a:r>
              <a:rPr lang="en-US" dirty="0"/>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73C95B-163D-440A-1725-B1704AC64861}"/>
              </a:ext>
            </a:extLst>
          </p:cNvPr>
          <p:cNvSpPr>
            <a:spLocks noGrp="1" noChangeArrowheads="1"/>
          </p:cNvSpPr>
          <p:nvPr>
            <p:ph type="dt" sz="half" idx="10"/>
          </p:nvPr>
        </p:nvSpPr>
        <p:spPr/>
        <p:txBody>
          <a:bodyPr/>
          <a:lstStyle>
            <a:lvl1pPr>
              <a:defRPr/>
            </a:lvl1pPr>
          </a:lstStyle>
          <a:p>
            <a:pPr>
              <a:defRPr/>
            </a:pPr>
            <a:r>
              <a:rPr lang="en-US" altLang="en-US"/>
              <a:t>OREGON PUBLIC HEALTH DIVISION</a:t>
            </a:r>
          </a:p>
        </p:txBody>
      </p:sp>
      <p:sp>
        <p:nvSpPr>
          <p:cNvPr id="8" name="Rectangle 8">
            <a:extLst>
              <a:ext uri="{FF2B5EF4-FFF2-40B4-BE49-F238E27FC236}">
                <a16:creationId xmlns:a16="http://schemas.microsoft.com/office/drawing/2014/main" id="{51C4C855-98A7-BD04-C4AA-7234BDF18022}"/>
              </a:ext>
            </a:extLst>
          </p:cNvPr>
          <p:cNvSpPr>
            <a:spLocks noGrp="1" noChangeArrowheads="1"/>
          </p:cNvSpPr>
          <p:nvPr>
            <p:ph type="sldNum" sz="quarter" idx="11"/>
          </p:nvPr>
        </p:nvSpPr>
        <p:spPr/>
        <p:txBody>
          <a:bodyPr/>
          <a:lstStyle>
            <a:lvl1pPr>
              <a:defRPr/>
            </a:lvl1pPr>
          </a:lstStyle>
          <a:p>
            <a:pPr>
              <a:defRPr/>
            </a:pPr>
            <a:fld id="{CA0486E3-9B0B-48F9-8E45-DC8A598AF5F7}" type="slidenum">
              <a:rPr lang="en-US" altLang="en-US"/>
              <a:pPr>
                <a:defRPr/>
              </a:pPr>
              <a:t>‹#›</a:t>
            </a:fld>
            <a:endParaRPr lang="en-US" altLang="en-US" dirty="0"/>
          </a:p>
        </p:txBody>
      </p:sp>
      <p:sp>
        <p:nvSpPr>
          <p:cNvPr id="9" name="Rectangle 10">
            <a:extLst>
              <a:ext uri="{FF2B5EF4-FFF2-40B4-BE49-F238E27FC236}">
                <a16:creationId xmlns:a16="http://schemas.microsoft.com/office/drawing/2014/main" id="{A4B700A7-88E0-4BF0-1900-0BAF5001F1FC}"/>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993668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dirty="0"/>
              <a:t>Click to edit Master title style</a:t>
            </a:r>
          </a:p>
        </p:txBody>
      </p:sp>
      <p:sp>
        <p:nvSpPr>
          <p:cNvPr id="3" name="Rectangle 4">
            <a:extLst>
              <a:ext uri="{FF2B5EF4-FFF2-40B4-BE49-F238E27FC236}">
                <a16:creationId xmlns:a16="http://schemas.microsoft.com/office/drawing/2014/main" id="{1E7C8F26-6E47-DF8D-FF9F-9222B357FF3D}"/>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4" name="Rectangle 8">
            <a:extLst>
              <a:ext uri="{FF2B5EF4-FFF2-40B4-BE49-F238E27FC236}">
                <a16:creationId xmlns:a16="http://schemas.microsoft.com/office/drawing/2014/main" id="{B0BFA9BD-E960-646C-7987-248D54FA9D9A}"/>
              </a:ext>
            </a:extLst>
          </p:cNvPr>
          <p:cNvSpPr>
            <a:spLocks noGrp="1" noChangeArrowheads="1"/>
          </p:cNvSpPr>
          <p:nvPr>
            <p:ph type="sldNum" sz="quarter" idx="11"/>
          </p:nvPr>
        </p:nvSpPr>
        <p:spPr>
          <a:ln/>
        </p:spPr>
        <p:txBody>
          <a:bodyPr/>
          <a:lstStyle>
            <a:lvl1pPr>
              <a:defRPr/>
            </a:lvl1pPr>
          </a:lstStyle>
          <a:p>
            <a:pPr>
              <a:defRPr/>
            </a:pPr>
            <a:fld id="{7B941458-3F54-4CF4-9287-0C73641A5123}" type="slidenum">
              <a:rPr lang="en-US" altLang="en-US"/>
              <a:pPr>
                <a:defRPr/>
              </a:pPr>
              <a:t>‹#›</a:t>
            </a:fld>
            <a:endParaRPr lang="en-US" altLang="en-US" dirty="0"/>
          </a:p>
        </p:txBody>
      </p:sp>
      <p:sp>
        <p:nvSpPr>
          <p:cNvPr id="5" name="Rectangle 10">
            <a:extLst>
              <a:ext uri="{FF2B5EF4-FFF2-40B4-BE49-F238E27FC236}">
                <a16:creationId xmlns:a16="http://schemas.microsoft.com/office/drawing/2014/main" id="{E900690C-BB70-A6C4-1E57-2116AB24B2B5}"/>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974946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0C8108B-5F0C-2163-95AF-51F9196CE7D8}"/>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3" name="Rectangle 8">
            <a:extLst>
              <a:ext uri="{FF2B5EF4-FFF2-40B4-BE49-F238E27FC236}">
                <a16:creationId xmlns:a16="http://schemas.microsoft.com/office/drawing/2014/main" id="{B9B325EE-1817-0468-2BC5-F69EA49E9778}"/>
              </a:ext>
            </a:extLst>
          </p:cNvPr>
          <p:cNvSpPr>
            <a:spLocks noGrp="1" noChangeArrowheads="1"/>
          </p:cNvSpPr>
          <p:nvPr>
            <p:ph type="sldNum" sz="quarter" idx="11"/>
          </p:nvPr>
        </p:nvSpPr>
        <p:spPr>
          <a:ln/>
        </p:spPr>
        <p:txBody>
          <a:bodyPr/>
          <a:lstStyle>
            <a:lvl1pPr>
              <a:defRPr/>
            </a:lvl1pPr>
          </a:lstStyle>
          <a:p>
            <a:pPr>
              <a:defRPr/>
            </a:pPr>
            <a:fld id="{9E6F2CA7-5656-40E4-84BA-98E9427254B1}" type="slidenum">
              <a:rPr lang="en-US" altLang="en-US"/>
              <a:pPr>
                <a:defRPr/>
              </a:pPr>
              <a:t>‹#›</a:t>
            </a:fld>
            <a:endParaRPr lang="en-US" altLang="en-US" dirty="0"/>
          </a:p>
        </p:txBody>
      </p:sp>
      <p:sp>
        <p:nvSpPr>
          <p:cNvPr id="4" name="Rectangle 10">
            <a:extLst>
              <a:ext uri="{FF2B5EF4-FFF2-40B4-BE49-F238E27FC236}">
                <a16:creationId xmlns:a16="http://schemas.microsoft.com/office/drawing/2014/main" id="{9BA1144C-93A7-D5A8-6C76-8556DBB8FE60}"/>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547520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E2FA6DCD-25D2-C8E9-A14E-5131D5EB6D6F}"/>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6" name="Rectangle 8">
            <a:extLst>
              <a:ext uri="{FF2B5EF4-FFF2-40B4-BE49-F238E27FC236}">
                <a16:creationId xmlns:a16="http://schemas.microsoft.com/office/drawing/2014/main" id="{39207122-AA8C-2A3A-1028-FFB2D928EAA2}"/>
              </a:ext>
            </a:extLst>
          </p:cNvPr>
          <p:cNvSpPr>
            <a:spLocks noGrp="1" noChangeArrowheads="1"/>
          </p:cNvSpPr>
          <p:nvPr>
            <p:ph type="sldNum" sz="quarter" idx="11"/>
          </p:nvPr>
        </p:nvSpPr>
        <p:spPr>
          <a:ln/>
        </p:spPr>
        <p:txBody>
          <a:bodyPr/>
          <a:lstStyle>
            <a:lvl1pPr>
              <a:defRPr/>
            </a:lvl1pPr>
          </a:lstStyle>
          <a:p>
            <a:pPr>
              <a:defRPr/>
            </a:pPr>
            <a:fld id="{AD7A92F9-0921-49F7-9A9B-4489B9C826BC}" type="slidenum">
              <a:rPr lang="en-US" altLang="en-US"/>
              <a:pPr>
                <a:defRPr/>
              </a:pPr>
              <a:t>‹#›</a:t>
            </a:fld>
            <a:endParaRPr lang="en-US" altLang="en-US" dirty="0"/>
          </a:p>
        </p:txBody>
      </p:sp>
      <p:sp>
        <p:nvSpPr>
          <p:cNvPr id="7" name="Rectangle 10">
            <a:extLst>
              <a:ext uri="{FF2B5EF4-FFF2-40B4-BE49-F238E27FC236}">
                <a16:creationId xmlns:a16="http://schemas.microsoft.com/office/drawing/2014/main" id="{2841E145-51EE-6DEF-ECD6-752958F369F9}"/>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37289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3E4A3CFD-FE41-3F54-A4DB-474B9AA894CC}"/>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6" name="Rectangle 8">
            <a:extLst>
              <a:ext uri="{FF2B5EF4-FFF2-40B4-BE49-F238E27FC236}">
                <a16:creationId xmlns:a16="http://schemas.microsoft.com/office/drawing/2014/main" id="{504F7909-099E-34BC-FF4A-4C56A6A9ACE4}"/>
              </a:ext>
            </a:extLst>
          </p:cNvPr>
          <p:cNvSpPr>
            <a:spLocks noGrp="1" noChangeArrowheads="1"/>
          </p:cNvSpPr>
          <p:nvPr>
            <p:ph type="sldNum" sz="quarter" idx="11"/>
          </p:nvPr>
        </p:nvSpPr>
        <p:spPr>
          <a:ln/>
        </p:spPr>
        <p:txBody>
          <a:bodyPr/>
          <a:lstStyle>
            <a:lvl1pPr>
              <a:defRPr/>
            </a:lvl1pPr>
          </a:lstStyle>
          <a:p>
            <a:pPr>
              <a:defRPr/>
            </a:pPr>
            <a:fld id="{63B5DE15-6927-48BE-8D7B-D85CAF323849}" type="slidenum">
              <a:rPr lang="en-US" altLang="en-US"/>
              <a:pPr>
                <a:defRPr/>
              </a:pPr>
              <a:t>‹#›</a:t>
            </a:fld>
            <a:endParaRPr lang="en-US" altLang="en-US" dirty="0"/>
          </a:p>
        </p:txBody>
      </p:sp>
      <p:sp>
        <p:nvSpPr>
          <p:cNvPr id="7" name="Rectangle 10">
            <a:extLst>
              <a:ext uri="{FF2B5EF4-FFF2-40B4-BE49-F238E27FC236}">
                <a16:creationId xmlns:a16="http://schemas.microsoft.com/office/drawing/2014/main" id="{15625B9D-774F-93BB-7F45-AF4295120DC8}"/>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4236262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CF1EB74-C697-3AA9-F270-7862DB580AC1}"/>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49D95B46-2F4B-8A14-04A5-4835146C60B8}"/>
              </a:ext>
            </a:extLst>
          </p:cNvPr>
          <p:cNvSpPr>
            <a:spLocks noGrp="1" noChangeArrowheads="1"/>
          </p:cNvSpPr>
          <p:nvPr>
            <p:ph type="body" idx="1"/>
          </p:nvPr>
        </p:nvSpPr>
        <p:spPr bwMode="auto">
          <a:xfrm>
            <a:off x="609600" y="1600200"/>
            <a:ext cx="10972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a:extLst>
              <a:ext uri="{FF2B5EF4-FFF2-40B4-BE49-F238E27FC236}">
                <a16:creationId xmlns:a16="http://schemas.microsoft.com/office/drawing/2014/main" id="{E5017A0A-E224-A772-03BF-10674056F015}"/>
              </a:ext>
            </a:extLst>
          </p:cNvPr>
          <p:cNvSpPr>
            <a:spLocks noGrp="1" noChangeArrowheads="1"/>
          </p:cNvSpPr>
          <p:nvPr>
            <p:ph type="dt" sz="half" idx="2"/>
          </p:nvPr>
        </p:nvSpPr>
        <p:spPr bwMode="auto">
          <a:xfrm>
            <a:off x="406400" y="5943600"/>
            <a:ext cx="467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spcBef>
                <a:spcPct val="50000"/>
              </a:spcBef>
              <a:defRPr sz="1200">
                <a:solidFill>
                  <a:srgbClr val="005595"/>
                </a:solidFill>
                <a:latin typeface="+mn-lt"/>
              </a:defRPr>
            </a:lvl1pPr>
          </a:lstStyle>
          <a:p>
            <a:pPr>
              <a:defRPr/>
            </a:pPr>
            <a:r>
              <a:rPr lang="en-US" altLang="en-US"/>
              <a:t>OREGON PUBLIC HEALTH DIVISION</a:t>
            </a:r>
          </a:p>
          <a:p>
            <a:pPr>
              <a:defRPr/>
            </a:pPr>
            <a:endParaRPr lang="en-US" altLang="en-US"/>
          </a:p>
        </p:txBody>
      </p:sp>
      <p:sp>
        <p:nvSpPr>
          <p:cNvPr id="5128" name="Rectangle 8">
            <a:extLst>
              <a:ext uri="{FF2B5EF4-FFF2-40B4-BE49-F238E27FC236}">
                <a16:creationId xmlns:a16="http://schemas.microsoft.com/office/drawing/2014/main" id="{AE79CC9C-7853-4B6B-40B2-346E4F8AE317}"/>
              </a:ext>
            </a:extLst>
          </p:cNvPr>
          <p:cNvSpPr>
            <a:spLocks noGrp="1" noChangeArrowheads="1"/>
          </p:cNvSpPr>
          <p:nvPr>
            <p:ph type="sldNum" sz="quarter" idx="4"/>
          </p:nvPr>
        </p:nvSpPr>
        <p:spPr bwMode="auto">
          <a:xfrm>
            <a:off x="406400" y="6477000"/>
            <a:ext cx="2844800" cy="2476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000">
                <a:solidFill>
                  <a:srgbClr val="005595"/>
                </a:solidFill>
                <a:latin typeface="+mn-lt"/>
              </a:defRPr>
            </a:lvl1pPr>
          </a:lstStyle>
          <a:p>
            <a:pPr>
              <a:defRPr/>
            </a:pPr>
            <a:fld id="{0690DD54-290F-4E1A-B594-70C08687CD6F}" type="slidenum">
              <a:rPr lang="en-US" altLang="en-US"/>
              <a:pPr>
                <a:defRPr/>
              </a:pPr>
              <a:t>‹#›</a:t>
            </a:fld>
            <a:endParaRPr lang="en-US" altLang="en-US" dirty="0"/>
          </a:p>
        </p:txBody>
      </p:sp>
      <p:sp>
        <p:nvSpPr>
          <p:cNvPr id="5130" name="Rectangle 10">
            <a:extLst>
              <a:ext uri="{FF2B5EF4-FFF2-40B4-BE49-F238E27FC236}">
                <a16:creationId xmlns:a16="http://schemas.microsoft.com/office/drawing/2014/main" id="{22FBA2BD-4F31-4319-17CC-ED94C64429E4}"/>
              </a:ext>
            </a:extLst>
          </p:cNvPr>
          <p:cNvSpPr>
            <a:spLocks noGrp="1" noChangeArrowheads="1"/>
          </p:cNvSpPr>
          <p:nvPr>
            <p:ph type="ftr" sz="quarter" idx="3"/>
          </p:nvPr>
        </p:nvSpPr>
        <p:spPr bwMode="auto">
          <a:xfrm>
            <a:off x="4165600" y="6477000"/>
            <a:ext cx="3860800" cy="3238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200">
                <a:solidFill>
                  <a:srgbClr val="005595"/>
                </a:solidFill>
                <a:latin typeface="+mn-lt"/>
              </a:defRPr>
            </a:lvl1pPr>
          </a:lstStyle>
          <a:p>
            <a:pPr>
              <a:defRPr/>
            </a:pPr>
            <a:endParaRPr lang="en-US" altLang="en-US"/>
          </a:p>
        </p:txBody>
      </p:sp>
      <p:pic>
        <p:nvPicPr>
          <p:cNvPr id="1031" name="Picture 8" descr="Logo&#10;&#10;Description automatically generated">
            <a:extLst>
              <a:ext uri="{FF2B5EF4-FFF2-40B4-BE49-F238E27FC236}">
                <a16:creationId xmlns:a16="http://schemas.microsoft.com/office/drawing/2014/main" id="{BCA4EF19-FFD7-EAF2-0C1A-EA03EDA54759}"/>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134600" y="5943600"/>
            <a:ext cx="179705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32" name="Straight Connector 9">
            <a:extLst>
              <a:ext uri="{FF2B5EF4-FFF2-40B4-BE49-F238E27FC236}">
                <a16:creationId xmlns:a16="http://schemas.microsoft.com/office/drawing/2014/main" id="{59FDC0B4-3C6D-133B-2D16-7FF3D443073F}"/>
              </a:ext>
            </a:extLst>
          </p:cNvPr>
          <p:cNvCxnSpPr>
            <a:cxnSpLocks noChangeShapeType="1"/>
          </p:cNvCxnSpPr>
          <p:nvPr userDrawn="1"/>
        </p:nvCxnSpPr>
        <p:spPr bwMode="auto">
          <a:xfrm flipH="1">
            <a:off x="347663" y="6461125"/>
            <a:ext cx="9712325" cy="0"/>
          </a:xfrm>
          <a:prstGeom prst="line">
            <a:avLst/>
          </a:prstGeom>
          <a:noFill/>
          <a:ln w="19050"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Rectangle 10">
            <a:extLst>
              <a:ext uri="{FF2B5EF4-FFF2-40B4-BE49-F238E27FC236}">
                <a16:creationId xmlns:a16="http://schemas.microsoft.com/office/drawing/2014/main" id="{FC78D6D3-DCBA-6A46-378D-9269B6B6440F}"/>
              </a:ext>
            </a:extLst>
          </p:cNvPr>
          <p:cNvSpPr>
            <a:spLocks noChangeArrowheads="1"/>
          </p:cNvSpPr>
          <p:nvPr userDrawn="1"/>
        </p:nvSpPr>
        <p:spPr bwMode="auto">
          <a:xfrm>
            <a:off x="0" y="0"/>
            <a:ext cx="12192000" cy="339725"/>
          </a:xfrm>
          <a:prstGeom prst="rect">
            <a:avLst/>
          </a:prstGeom>
          <a:solidFill>
            <a:srgbClr val="D6E9E1">
              <a:alpha val="30196"/>
            </a:srgbClr>
          </a:solidFill>
          <a:ln>
            <a:noFill/>
          </a:ln>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endParaRPr lang="en-US" altLang="en-US" dirty="0"/>
          </a:p>
        </p:txBody>
      </p:sp>
    </p:spTree>
  </p:cSld>
  <p:clrMap bg1="lt1" tx1="dk1" bg2="lt2" tx2="dk2" accent1="accent1" accent2="accent2" accent3="accent3" accent4="accent4" accent5="accent5" accent6="accent6" hlink="hlink" folHlink="folHlink"/>
  <p:sldLayoutIdLst>
    <p:sldLayoutId id="2147483699" r:id="rId1"/>
    <p:sldLayoutId id="2147483692" r:id="rId2"/>
    <p:sldLayoutId id="2147483700" r:id="rId3"/>
    <p:sldLayoutId id="2147483701" r:id="rId4"/>
    <p:sldLayoutId id="2147483702" r:id="rId5"/>
    <p:sldLayoutId id="2147483693" r:id="rId6"/>
    <p:sldLayoutId id="2147483694" r:id="rId7"/>
    <p:sldLayoutId id="2147483695" r:id="rId8"/>
    <p:sldLayoutId id="2147483696" r:id="rId9"/>
    <p:sldLayoutId id="2147483697" r:id="rId10"/>
    <p:sldLayoutId id="2147483698" r:id="rId11"/>
  </p:sldLayoutIdLst>
  <p:hf hdr="0" ftr="0"/>
  <p:txStyles>
    <p:title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2000" kern="1200">
          <a:solidFill>
            <a:srgbClr val="005595"/>
          </a:solidFill>
          <a:latin typeface="+mn-lt"/>
          <a:ea typeface="+mn-ea"/>
          <a:cs typeface="+mn-cs"/>
        </a:defRPr>
      </a:lvl1pPr>
      <a:lvl2pPr marL="742950" indent="-285750" algn="l" rtl="0" eaLnBrk="0" fontAlgn="base" hangingPunct="0">
        <a:spcBef>
          <a:spcPct val="20000"/>
        </a:spcBef>
        <a:spcAft>
          <a:spcPct val="0"/>
        </a:spcAft>
        <a:buChar char="–"/>
        <a:defRPr kern="1200">
          <a:solidFill>
            <a:srgbClr val="005595"/>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5595"/>
          </a:solidFill>
          <a:latin typeface="+mn-lt"/>
          <a:ea typeface="+mn-ea"/>
          <a:cs typeface="+mn-cs"/>
        </a:defRPr>
      </a:lvl3pPr>
      <a:lvl4pPr marL="1600200" indent="-228600" algn="l" rtl="0" eaLnBrk="0" fontAlgn="base" hangingPunct="0">
        <a:spcBef>
          <a:spcPct val="20000"/>
        </a:spcBef>
        <a:spcAft>
          <a:spcPct val="0"/>
        </a:spcAft>
        <a:buChar char="–"/>
        <a:defRPr sz="1400" kern="1200">
          <a:solidFill>
            <a:srgbClr val="005595"/>
          </a:solidFill>
          <a:latin typeface="+mn-lt"/>
          <a:ea typeface="+mn-ea"/>
          <a:cs typeface="+mn-cs"/>
        </a:defRPr>
      </a:lvl4pPr>
      <a:lvl5pPr marL="2057400" indent="-228600" algn="l" rtl="0" eaLnBrk="0" fontAlgn="base" hangingPunct="0">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microsoft.com/office/2018/10/relationships/comments" Target="../comments/modernComment_116_0.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microsoft.com/office/2018/10/relationships/comments" Target="../comments/modernComment_13C_8A3B0685.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17B1B6F4-EFF2-DB66-DA9E-4F9D15274B3A}"/>
              </a:ext>
            </a:extLst>
          </p:cNvPr>
          <p:cNvSpPr>
            <a:spLocks noGrp="1" noChangeArrowheads="1"/>
          </p:cNvSpPr>
          <p:nvPr>
            <p:ph type="ctrTitle"/>
          </p:nvPr>
        </p:nvSpPr>
        <p:spPr>
          <a:xfrm>
            <a:off x="914400" y="758825"/>
            <a:ext cx="10363200" cy="1984375"/>
          </a:xfrm>
        </p:spPr>
        <p:txBody>
          <a:bodyPr/>
          <a:lstStyle/>
          <a:p>
            <a:r>
              <a:rPr lang="en-US" altLang="en-US" dirty="0">
                <a:latin typeface="+mn-lt"/>
                <a:cs typeface="Calibri" panose="020F0502020204030204" pitchFamily="34" charset="0"/>
              </a:rPr>
              <a:t>PHAB Public Health System Workgroup</a:t>
            </a:r>
            <a:endParaRPr lang="en-US" altLang="en-US" dirty="0">
              <a:latin typeface="+mn-lt"/>
            </a:endParaRPr>
          </a:p>
        </p:txBody>
      </p:sp>
      <p:sp>
        <p:nvSpPr>
          <p:cNvPr id="8195" name="Subtitle 2">
            <a:extLst>
              <a:ext uri="{FF2B5EF4-FFF2-40B4-BE49-F238E27FC236}">
                <a16:creationId xmlns:a16="http://schemas.microsoft.com/office/drawing/2014/main" id="{5780894A-FCAE-FE02-90B1-486651D0F397}"/>
              </a:ext>
            </a:extLst>
          </p:cNvPr>
          <p:cNvSpPr>
            <a:spLocks noGrp="1" noChangeArrowheads="1"/>
          </p:cNvSpPr>
          <p:nvPr>
            <p:ph type="subTitle" idx="1"/>
          </p:nvPr>
        </p:nvSpPr>
        <p:spPr>
          <a:xfrm>
            <a:off x="1828800" y="3048000"/>
            <a:ext cx="8534400" cy="1219200"/>
          </a:xfrm>
        </p:spPr>
        <p:txBody>
          <a:bodyPr/>
          <a:lstStyle/>
          <a:p>
            <a:r>
              <a:rPr lang="en-US" altLang="en-US" dirty="0">
                <a:cs typeface="Calibri" panose="020F0502020204030204" pitchFamily="34" charset="0"/>
              </a:rPr>
              <a:t>October 9, 2024</a:t>
            </a:r>
            <a:endParaRPr lang="en-US"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34AC7803-BCA1-844C-6852-263BAF342A73}"/>
              </a:ext>
            </a:extLst>
          </p:cNvPr>
          <p:cNvSpPr>
            <a:spLocks noGrp="1" noChangeArrowheads="1"/>
          </p:cNvSpPr>
          <p:nvPr>
            <p:ph type="title"/>
          </p:nvPr>
        </p:nvSpPr>
        <p:spPr>
          <a:xfrm>
            <a:off x="831850" y="1709738"/>
            <a:ext cx="10515600" cy="2852737"/>
          </a:xfrm>
        </p:spPr>
        <p:txBody>
          <a:bodyPr/>
          <a:lstStyle/>
          <a:p>
            <a:r>
              <a:rPr lang="en-US" altLang="en-US" dirty="0"/>
              <a:t>Activity Debrief</a:t>
            </a:r>
          </a:p>
        </p:txBody>
      </p:sp>
      <p:sp>
        <p:nvSpPr>
          <p:cNvPr id="4" name="Date Placeholder 3">
            <a:extLst>
              <a:ext uri="{FF2B5EF4-FFF2-40B4-BE49-F238E27FC236}">
                <a16:creationId xmlns:a16="http://schemas.microsoft.com/office/drawing/2014/main" id="{ECED1C0E-C4FA-5A03-8FEB-88DE2B524E16}"/>
              </a:ext>
            </a:extLst>
          </p:cNvPr>
          <p:cNvSpPr>
            <a:spLocks noGrp="1"/>
          </p:cNvSpPr>
          <p:nvPr>
            <p:ph type="dt" sz="quarter"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6C831DFB-10B1-9657-A8DE-F69F5EA88ECD}"/>
              </a:ext>
            </a:extLst>
          </p:cNvPr>
          <p:cNvSpPr>
            <a:spLocks noGrp="1"/>
          </p:cNvSpPr>
          <p:nvPr>
            <p:ph type="sldNum" sz="quarter" idx="11"/>
          </p:nvPr>
        </p:nvSpPr>
        <p:spPr/>
        <p:txBody>
          <a:bodyPr/>
          <a:lstStyle/>
          <a:p>
            <a:pPr>
              <a:defRPr/>
            </a:pPr>
            <a:fld id="{24BD09E5-3DB8-42BF-8594-7AD354DBC8C1}" type="slidenum">
              <a:rPr lang="en-US" altLang="en-US" smtClean="0"/>
              <a:pPr>
                <a:defRPr/>
              </a:pPr>
              <a:t>10</a:t>
            </a:fld>
            <a:endParaRPr lang="en-US" altLang="en-US" dirty="0"/>
          </a:p>
        </p:txBody>
      </p:sp>
    </p:spTree>
    <p:extLst>
      <p:ext uri="{BB962C8B-B14F-4D97-AF65-F5344CB8AC3E}">
        <p14:creationId xmlns:p14="http://schemas.microsoft.com/office/powerpoint/2010/main" val="4095473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AE676F4-0C2C-6499-9262-EACB65CA3EE5}"/>
              </a:ext>
            </a:extLst>
          </p:cNvPr>
          <p:cNvSpPr>
            <a:spLocks noGrp="1"/>
          </p:cNvSpPr>
          <p:nvPr>
            <p:ph type="title"/>
          </p:nvPr>
        </p:nvSpPr>
        <p:spPr/>
        <p:txBody>
          <a:bodyPr/>
          <a:lstStyle/>
          <a:p>
            <a:r>
              <a:rPr lang="en-US" dirty="0"/>
              <a:t>Public Comment</a:t>
            </a:r>
          </a:p>
        </p:txBody>
      </p:sp>
      <p:sp>
        <p:nvSpPr>
          <p:cNvPr id="4" name="Date Placeholder 3">
            <a:extLst>
              <a:ext uri="{FF2B5EF4-FFF2-40B4-BE49-F238E27FC236}">
                <a16:creationId xmlns:a16="http://schemas.microsoft.com/office/drawing/2014/main" id="{82912BBE-9946-DE76-CCD4-CF5B7B411E71}"/>
              </a:ext>
            </a:extLst>
          </p:cNvPr>
          <p:cNvSpPr>
            <a:spLocks noGrp="1"/>
          </p:cNvSpPr>
          <p:nvPr>
            <p:ph type="dt" sz="half" idx="10"/>
          </p:nvPr>
        </p:nvSpPr>
        <p:spPr>
          <a:xfrm>
            <a:off x="381000" y="6172200"/>
            <a:ext cx="4673600" cy="476250"/>
          </a:xfrm>
        </p:spPr>
        <p:txBody>
          <a:bodyPr/>
          <a:lstStyle/>
          <a:p>
            <a:pPr>
              <a:defRPr/>
            </a:pPr>
            <a:r>
              <a:rPr lang="en-US" altLang="en-US" dirty="0"/>
              <a:t>OREGON PUBLIC HEALTH DIVISION</a:t>
            </a:r>
          </a:p>
          <a:p>
            <a:pPr>
              <a:defRPr/>
            </a:pPr>
            <a:endParaRPr lang="en-US" altLang="en-US" dirty="0"/>
          </a:p>
        </p:txBody>
      </p:sp>
      <p:sp>
        <p:nvSpPr>
          <p:cNvPr id="5" name="Slide Number Placeholder 4">
            <a:extLst>
              <a:ext uri="{FF2B5EF4-FFF2-40B4-BE49-F238E27FC236}">
                <a16:creationId xmlns:a16="http://schemas.microsoft.com/office/drawing/2014/main" id="{0791C680-3FBB-66DD-E0EF-74669C7971E6}"/>
              </a:ext>
            </a:extLst>
          </p:cNvPr>
          <p:cNvSpPr>
            <a:spLocks noGrp="1"/>
          </p:cNvSpPr>
          <p:nvPr>
            <p:ph type="sldNum" sz="quarter" idx="11"/>
          </p:nvPr>
        </p:nvSpPr>
        <p:spPr/>
        <p:txBody>
          <a:bodyPr/>
          <a:lstStyle/>
          <a:p>
            <a:pPr>
              <a:defRPr/>
            </a:pPr>
            <a:fld id="{D010ABF3-677A-4E96-8018-528BF430FE45}" type="slidenum">
              <a:rPr lang="en-US" altLang="en-US" smtClean="0"/>
              <a:pPr>
                <a:defRPr/>
              </a:pPr>
              <a:t>11</a:t>
            </a:fld>
            <a:endParaRPr lang="en-US" altLang="en-US" dirty="0"/>
          </a:p>
        </p:txBody>
      </p:sp>
    </p:spTree>
    <p:extLst>
      <p:ext uri="{BB962C8B-B14F-4D97-AF65-F5344CB8AC3E}">
        <p14:creationId xmlns:p14="http://schemas.microsoft.com/office/powerpoint/2010/main" val="564405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34AC7803-BCA1-844C-6852-263BAF342A73}"/>
              </a:ext>
            </a:extLst>
          </p:cNvPr>
          <p:cNvSpPr>
            <a:spLocks noGrp="1" noChangeArrowheads="1"/>
          </p:cNvSpPr>
          <p:nvPr>
            <p:ph type="title"/>
          </p:nvPr>
        </p:nvSpPr>
        <p:spPr>
          <a:xfrm>
            <a:off x="831850" y="1709738"/>
            <a:ext cx="10515600" cy="2852737"/>
          </a:xfrm>
        </p:spPr>
        <p:txBody>
          <a:bodyPr/>
          <a:lstStyle/>
          <a:p>
            <a:r>
              <a:rPr lang="en-US" altLang="en-US" dirty="0"/>
              <a:t>Next steps</a:t>
            </a:r>
          </a:p>
        </p:txBody>
      </p:sp>
      <p:sp>
        <p:nvSpPr>
          <p:cNvPr id="4" name="Date Placeholder 3">
            <a:extLst>
              <a:ext uri="{FF2B5EF4-FFF2-40B4-BE49-F238E27FC236}">
                <a16:creationId xmlns:a16="http://schemas.microsoft.com/office/drawing/2014/main" id="{ECED1C0E-C4FA-5A03-8FEB-88DE2B524E16}"/>
              </a:ext>
            </a:extLst>
          </p:cNvPr>
          <p:cNvSpPr>
            <a:spLocks noGrp="1"/>
          </p:cNvSpPr>
          <p:nvPr>
            <p:ph type="dt" sz="quarter"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6C831DFB-10B1-9657-A8DE-F69F5EA88ECD}"/>
              </a:ext>
            </a:extLst>
          </p:cNvPr>
          <p:cNvSpPr>
            <a:spLocks noGrp="1"/>
          </p:cNvSpPr>
          <p:nvPr>
            <p:ph type="sldNum" sz="quarter" idx="11"/>
          </p:nvPr>
        </p:nvSpPr>
        <p:spPr/>
        <p:txBody>
          <a:bodyPr/>
          <a:lstStyle/>
          <a:p>
            <a:pPr>
              <a:defRPr/>
            </a:pPr>
            <a:fld id="{24BD09E5-3DB8-42BF-8594-7AD354DBC8C1}" type="slidenum">
              <a:rPr lang="en-US" altLang="en-US" smtClean="0"/>
              <a:pPr>
                <a:defRPr/>
              </a:pPr>
              <a:t>12</a:t>
            </a:fld>
            <a:endParaRPr lang="en-US" altLang="en-US" dirty="0"/>
          </a:p>
        </p:txBody>
      </p:sp>
      <p:sp>
        <p:nvSpPr>
          <p:cNvPr id="2" name="Text Placeholder 2">
            <a:extLst>
              <a:ext uri="{FF2B5EF4-FFF2-40B4-BE49-F238E27FC236}">
                <a16:creationId xmlns:a16="http://schemas.microsoft.com/office/drawing/2014/main" id="{75F9DA8F-FC83-2D79-F451-F956B19B54A3}"/>
              </a:ext>
            </a:extLst>
          </p:cNvPr>
          <p:cNvSpPr>
            <a:spLocks noGrp="1" noChangeArrowheads="1"/>
          </p:cNvSpPr>
          <p:nvPr>
            <p:ph type="body" idx="1"/>
          </p:nvPr>
        </p:nvSpPr>
        <p:spPr>
          <a:xfrm>
            <a:off x="831850" y="4589463"/>
            <a:ext cx="10515600" cy="1500187"/>
          </a:xfrm>
        </p:spPr>
        <p:txBody>
          <a:bodyPr/>
          <a:lstStyle/>
          <a:p>
            <a:r>
              <a:rPr lang="en-US" altLang="en-US" sz="2000" dirty="0">
                <a:cs typeface="Calibri" panose="020F0502020204030204" pitchFamily="34" charset="0"/>
              </a:rPr>
              <a:t>Summary of plans for remaining workgroup meetings</a:t>
            </a:r>
            <a:endParaRPr lang="en-US" altLang="en-US" sz="1600" dirty="0">
              <a:cs typeface="Calibri" panose="020F0502020204030204" pitchFamily="34" charset="0"/>
            </a:endParaRPr>
          </a:p>
          <a:p>
            <a:endParaRPr lang="en-US" altLang="en-US" dirty="0">
              <a:cs typeface="Arial" panose="020B0604020202020204" pitchFamily="34" charset="0"/>
            </a:endParaRPr>
          </a:p>
        </p:txBody>
      </p:sp>
    </p:spTree>
    <p:extLst>
      <p:ext uri="{BB962C8B-B14F-4D97-AF65-F5344CB8AC3E}">
        <p14:creationId xmlns:p14="http://schemas.microsoft.com/office/powerpoint/2010/main" val="1435632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5E89B55-7795-7033-5034-1B18D7360DF2}"/>
              </a:ext>
            </a:extLst>
          </p:cNvPr>
          <p:cNvSpPr>
            <a:spLocks noGrp="1"/>
          </p:cNvSpPr>
          <p:nvPr>
            <p:ph type="title"/>
          </p:nvPr>
        </p:nvSpPr>
        <p:spPr/>
        <p:txBody>
          <a:bodyPr/>
          <a:lstStyle/>
          <a:p>
            <a:r>
              <a:rPr lang="en-US" dirty="0"/>
              <a:t>Plans for Remaining Meetings</a:t>
            </a:r>
          </a:p>
        </p:txBody>
      </p:sp>
      <p:sp>
        <p:nvSpPr>
          <p:cNvPr id="7" name="Content Placeholder 6">
            <a:extLst>
              <a:ext uri="{FF2B5EF4-FFF2-40B4-BE49-F238E27FC236}">
                <a16:creationId xmlns:a16="http://schemas.microsoft.com/office/drawing/2014/main" id="{FDD54674-2020-61AA-E549-13E0BFD60F3F}"/>
              </a:ext>
            </a:extLst>
          </p:cNvPr>
          <p:cNvSpPr>
            <a:spLocks noGrp="1"/>
          </p:cNvSpPr>
          <p:nvPr>
            <p:ph idx="1"/>
          </p:nvPr>
        </p:nvSpPr>
        <p:spPr/>
        <p:txBody>
          <a:bodyPr/>
          <a:lstStyle/>
          <a:p>
            <a:r>
              <a:rPr lang="en-US" dirty="0"/>
              <a:t>Nov:</a:t>
            </a:r>
          </a:p>
          <a:p>
            <a:pPr lvl="1"/>
            <a:r>
              <a:rPr lang="en-US" dirty="0"/>
              <a:t>Presentation of costing and capacity assessment findings (OHA guest speaker)</a:t>
            </a:r>
          </a:p>
          <a:p>
            <a:pPr lvl="1"/>
            <a:r>
              <a:rPr lang="en-US" dirty="0"/>
              <a:t>Workgroup will continue determining recommendations </a:t>
            </a:r>
          </a:p>
          <a:p>
            <a:pPr marL="0" indent="0">
              <a:buNone/>
            </a:pPr>
            <a:endParaRPr lang="en-US" dirty="0"/>
          </a:p>
          <a:p>
            <a:r>
              <a:rPr lang="en-US" dirty="0"/>
              <a:t>Dec: </a:t>
            </a:r>
          </a:p>
          <a:p>
            <a:pPr lvl="1"/>
            <a:r>
              <a:rPr lang="en-US" dirty="0"/>
              <a:t>Finalize the outline of recommendations for PHAB</a:t>
            </a:r>
          </a:p>
          <a:p>
            <a:pPr lvl="1"/>
            <a:r>
              <a:rPr lang="en-US" dirty="0"/>
              <a:t>Determine who will present the outline to PHAB</a:t>
            </a:r>
          </a:p>
          <a:p>
            <a:endParaRPr lang="en-US" dirty="0"/>
          </a:p>
        </p:txBody>
      </p:sp>
      <p:sp>
        <p:nvSpPr>
          <p:cNvPr id="4" name="Date Placeholder 3">
            <a:extLst>
              <a:ext uri="{FF2B5EF4-FFF2-40B4-BE49-F238E27FC236}">
                <a16:creationId xmlns:a16="http://schemas.microsoft.com/office/drawing/2014/main" id="{3E24F26B-3B13-54E9-16C0-307ECFBB0CF3}"/>
              </a:ext>
            </a:extLst>
          </p:cNvPr>
          <p:cNvSpPr>
            <a:spLocks noGrp="1"/>
          </p:cNvSpPr>
          <p:nvPr>
            <p:ph type="dt" sz="half"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1F218233-0020-FD90-D00D-0DBA5BA0124E}"/>
              </a:ext>
            </a:extLst>
          </p:cNvPr>
          <p:cNvSpPr>
            <a:spLocks noGrp="1"/>
          </p:cNvSpPr>
          <p:nvPr>
            <p:ph type="sldNum" sz="quarter" idx="11"/>
          </p:nvPr>
        </p:nvSpPr>
        <p:spPr/>
        <p:txBody>
          <a:bodyPr/>
          <a:lstStyle/>
          <a:p>
            <a:pPr>
              <a:defRPr/>
            </a:pPr>
            <a:fld id="{E5D7A840-23CF-4703-8196-95C7FC2C7709}" type="slidenum">
              <a:rPr lang="en-US" altLang="en-US" smtClean="0"/>
              <a:pPr>
                <a:defRPr/>
              </a:pPr>
              <a:t>13</a:t>
            </a:fld>
            <a:endParaRPr lang="en-US" altLang="en-US" dirty="0"/>
          </a:p>
        </p:txBody>
      </p:sp>
    </p:spTree>
    <p:extLst>
      <p:ext uri="{BB962C8B-B14F-4D97-AF65-F5344CB8AC3E}">
        <p14:creationId xmlns:p14="http://schemas.microsoft.com/office/powerpoint/2010/main" val="2501975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AE676F4-0C2C-6499-9262-EACB65CA3EE5}"/>
              </a:ext>
            </a:extLst>
          </p:cNvPr>
          <p:cNvSpPr>
            <a:spLocks noGrp="1"/>
          </p:cNvSpPr>
          <p:nvPr>
            <p:ph type="title"/>
          </p:nvPr>
        </p:nvSpPr>
        <p:spPr/>
        <p:txBody>
          <a:bodyPr/>
          <a:lstStyle/>
          <a:p>
            <a:r>
              <a:rPr lang="en-US" dirty="0"/>
              <a:t>Thank you so much! </a:t>
            </a:r>
          </a:p>
        </p:txBody>
      </p:sp>
      <p:sp>
        <p:nvSpPr>
          <p:cNvPr id="4" name="Date Placeholder 3">
            <a:extLst>
              <a:ext uri="{FF2B5EF4-FFF2-40B4-BE49-F238E27FC236}">
                <a16:creationId xmlns:a16="http://schemas.microsoft.com/office/drawing/2014/main" id="{82912BBE-9946-DE76-CCD4-CF5B7B411E71}"/>
              </a:ext>
            </a:extLst>
          </p:cNvPr>
          <p:cNvSpPr>
            <a:spLocks noGrp="1"/>
          </p:cNvSpPr>
          <p:nvPr>
            <p:ph type="dt" sz="half" idx="10"/>
          </p:nvPr>
        </p:nvSpPr>
        <p:spPr>
          <a:xfrm>
            <a:off x="381000" y="6172200"/>
            <a:ext cx="4673600" cy="476250"/>
          </a:xfrm>
        </p:spPr>
        <p:txBody>
          <a:bodyPr/>
          <a:lstStyle/>
          <a:p>
            <a:pPr>
              <a:defRPr/>
            </a:pPr>
            <a:r>
              <a:rPr lang="en-US" altLang="en-US" dirty="0"/>
              <a:t>OREGON PUBLIC HEALTH DIVISION</a:t>
            </a:r>
          </a:p>
          <a:p>
            <a:pPr>
              <a:defRPr/>
            </a:pPr>
            <a:endParaRPr lang="en-US" altLang="en-US" dirty="0"/>
          </a:p>
        </p:txBody>
      </p:sp>
      <p:sp>
        <p:nvSpPr>
          <p:cNvPr id="5" name="Slide Number Placeholder 4">
            <a:extLst>
              <a:ext uri="{FF2B5EF4-FFF2-40B4-BE49-F238E27FC236}">
                <a16:creationId xmlns:a16="http://schemas.microsoft.com/office/drawing/2014/main" id="{0791C680-3FBB-66DD-E0EF-74669C7971E6}"/>
              </a:ext>
            </a:extLst>
          </p:cNvPr>
          <p:cNvSpPr>
            <a:spLocks noGrp="1"/>
          </p:cNvSpPr>
          <p:nvPr>
            <p:ph type="sldNum" sz="quarter" idx="11"/>
          </p:nvPr>
        </p:nvSpPr>
        <p:spPr/>
        <p:txBody>
          <a:bodyPr/>
          <a:lstStyle/>
          <a:p>
            <a:pPr>
              <a:defRPr/>
            </a:pPr>
            <a:fld id="{D010ABF3-677A-4E96-8018-528BF430FE45}" type="slidenum">
              <a:rPr lang="en-US" altLang="en-US" smtClean="0"/>
              <a:pPr>
                <a:defRPr/>
              </a:pPr>
              <a:t>14</a:t>
            </a:fld>
            <a:endParaRPr lang="en-US" altLang="en-US" dirty="0"/>
          </a:p>
        </p:txBody>
      </p:sp>
    </p:spTree>
    <p:extLst>
      <p:ext uri="{BB962C8B-B14F-4D97-AF65-F5344CB8AC3E}">
        <p14:creationId xmlns:p14="http://schemas.microsoft.com/office/powerpoint/2010/main" val="1759142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DB4B5CD0-016D-DE33-608C-8021CE0073A2}"/>
              </a:ext>
            </a:extLst>
          </p:cNvPr>
          <p:cNvSpPr>
            <a:spLocks noGrp="1" noChangeArrowheads="1"/>
          </p:cNvSpPr>
          <p:nvPr>
            <p:ph type="title"/>
          </p:nvPr>
        </p:nvSpPr>
        <p:spPr>
          <a:xfrm>
            <a:off x="831850" y="1709738"/>
            <a:ext cx="10515600" cy="2852737"/>
          </a:xfrm>
        </p:spPr>
        <p:txBody>
          <a:bodyPr/>
          <a:lstStyle/>
          <a:p>
            <a:r>
              <a:rPr lang="en-US" altLang="en-US" dirty="0"/>
              <a:t>PHAB Workforce </a:t>
            </a:r>
            <a:br>
              <a:rPr lang="en-US" altLang="en-US" dirty="0"/>
            </a:br>
            <a:r>
              <a:rPr lang="en-US" altLang="en-US" dirty="0"/>
              <a:t>Prioritized Workforce Recommendations </a:t>
            </a:r>
          </a:p>
        </p:txBody>
      </p:sp>
      <p:sp>
        <p:nvSpPr>
          <p:cNvPr id="4" name="Date Placeholder 3">
            <a:extLst>
              <a:ext uri="{FF2B5EF4-FFF2-40B4-BE49-F238E27FC236}">
                <a16:creationId xmlns:a16="http://schemas.microsoft.com/office/drawing/2014/main" id="{19977996-7948-FFFB-022F-7AA5239B15E7}"/>
              </a:ext>
            </a:extLst>
          </p:cNvPr>
          <p:cNvSpPr>
            <a:spLocks noGrp="1"/>
          </p:cNvSpPr>
          <p:nvPr>
            <p:ph type="dt" sz="quarter"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D06D3389-9382-4A11-554A-34798BBF631C}"/>
              </a:ext>
            </a:extLst>
          </p:cNvPr>
          <p:cNvSpPr>
            <a:spLocks noGrp="1"/>
          </p:cNvSpPr>
          <p:nvPr>
            <p:ph type="sldNum" sz="quarter" idx="11"/>
          </p:nvPr>
        </p:nvSpPr>
        <p:spPr/>
        <p:txBody>
          <a:bodyPr/>
          <a:lstStyle/>
          <a:p>
            <a:pPr>
              <a:defRPr/>
            </a:pPr>
            <a:fld id="{5065C6B7-EF82-4EBE-AD9C-4197CBCBD2D1}" type="slidenum">
              <a:rPr lang="en-US" altLang="en-US" smtClean="0"/>
              <a:pPr>
                <a:defRPr/>
              </a:pPr>
              <a:t>15</a:t>
            </a:fld>
            <a:endParaRPr lang="en-US"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dirty="0"/>
              <a:t>Communication </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a:xfrm>
            <a:off x="609600" y="1543050"/>
            <a:ext cx="10972800" cy="4114800"/>
          </a:xfrm>
        </p:spPr>
        <p:txBody>
          <a:bodyPr/>
          <a:lstStyle/>
          <a:p>
            <a:pPr marL="342900" marR="0" lvl="0" indent="-342900">
              <a:lnSpc>
                <a:spcPct val="107000"/>
              </a:lnSpc>
              <a:spcBef>
                <a:spcPts val="600"/>
              </a:spcBef>
              <a:spcAft>
                <a:spcPts val="600"/>
              </a:spcAft>
              <a:buFont typeface="+mj-lt"/>
              <a:buAutoNum type="arabicPeriod"/>
            </a:pPr>
            <a:r>
              <a:rPr lang="en-US" sz="2400" b="1" dirty="0"/>
              <a:t>Enhance interagency collaboration</a:t>
            </a:r>
            <a:r>
              <a:rPr lang="en-US" sz="2400" dirty="0"/>
              <a:t>: Develop formal communication channels and collaborative platforms among public health agencies across counties.</a:t>
            </a:r>
          </a:p>
          <a:p>
            <a:pPr marL="342900" marR="0" lvl="0" indent="-342900">
              <a:lnSpc>
                <a:spcPct val="107000"/>
              </a:lnSpc>
              <a:spcBef>
                <a:spcPts val="600"/>
              </a:spcBef>
              <a:spcAft>
                <a:spcPts val="600"/>
              </a:spcAft>
              <a:buFont typeface="+mj-lt"/>
              <a:buAutoNum type="arabicPeriod"/>
            </a:pPr>
            <a:r>
              <a:rPr lang="en-US" sz="2400" b="1" dirty="0"/>
              <a:t>Enhance workforce capacity for culturally responsive communication: </a:t>
            </a:r>
            <a:r>
              <a:rPr lang="en-US" sz="2400" dirty="0"/>
              <a:t>Conduct community needs assessments and build partnerships to develop training and resources for the public health workforce on developing clear, culturally appropriate, and timely health messages for diverse communities.</a:t>
            </a:r>
          </a:p>
          <a:p>
            <a:pPr marL="342900" marR="0" lvl="0" indent="-342900">
              <a:lnSpc>
                <a:spcPct val="107000"/>
              </a:lnSpc>
              <a:spcBef>
                <a:spcPts val="600"/>
              </a:spcBef>
              <a:spcAft>
                <a:spcPts val="600"/>
              </a:spcAft>
              <a:buFont typeface="+mj-lt"/>
              <a:buAutoNum type="arabicPeriod"/>
            </a:pPr>
            <a:r>
              <a:rPr lang="en-US" sz="2400" b="1" dirty="0"/>
              <a:t>Build workforce capacity for community engagement: </a:t>
            </a:r>
            <a:r>
              <a:rPr lang="en-US" sz="2400" dirty="0"/>
              <a:t>Equip public health staff with skills and resources to effectively engage with diverse communities, including data collection, partnership building, and cultural competency.</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53150"/>
            <a:ext cx="4673600" cy="476250"/>
          </a:xfrm>
        </p:spPr>
        <p:txBody>
          <a:bodyPr/>
          <a:lstStyle/>
          <a:p>
            <a:pPr>
              <a:defRPr/>
            </a:pPr>
            <a:r>
              <a:rPr lang="en-US" altLang="en-US" dirty="0"/>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16</a:t>
            </a:fld>
            <a:endParaRPr lang="en-US" altLang="en-US" dirty="0"/>
          </a:p>
        </p:txBody>
      </p:sp>
    </p:spTree>
    <p:extLst>
      <p:ext uri="{BB962C8B-B14F-4D97-AF65-F5344CB8AC3E}">
        <p14:creationId xmlns:p14="http://schemas.microsoft.com/office/powerpoint/2010/main" val="39190036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dirty="0"/>
              <a:t>Policy &amp; Planning </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a:xfrm>
            <a:off x="609600" y="1458778"/>
            <a:ext cx="10972800" cy="4114800"/>
          </a:xfrm>
        </p:spPr>
        <p:txBody>
          <a:bodyPr/>
          <a:lstStyle/>
          <a:p>
            <a:pPr marL="342900" marR="0" lvl="0" indent="-342900">
              <a:lnSpc>
                <a:spcPct val="107000"/>
              </a:lnSpc>
              <a:spcBef>
                <a:spcPts val="600"/>
              </a:spcBef>
              <a:spcAft>
                <a:spcPts val="600"/>
              </a:spcAft>
              <a:buFont typeface="+mj-lt"/>
              <a:buAutoNum type="arabicPeriod"/>
            </a:pPr>
            <a:r>
              <a:rPr lang="en-US" sz="2800" b="1" dirty="0"/>
              <a:t>Invest in inclusive strategic planning</a:t>
            </a:r>
            <a:r>
              <a:rPr lang="en-US" sz="2800" dirty="0"/>
              <a:t>: Create a strategic plan for public health that includes input from all relevant partners and contributors across the public health workforce ecosystem.</a:t>
            </a:r>
          </a:p>
          <a:p>
            <a:pPr marL="342900" marR="0" lvl="0" indent="-342900">
              <a:lnSpc>
                <a:spcPct val="107000"/>
              </a:lnSpc>
              <a:spcBef>
                <a:spcPts val="600"/>
              </a:spcBef>
              <a:spcAft>
                <a:spcPts val="600"/>
              </a:spcAft>
              <a:buFont typeface="+mj-lt"/>
              <a:buAutoNum type="arabicPeriod"/>
            </a:pPr>
            <a:r>
              <a:rPr lang="en-US" sz="2800" b="1" dirty="0"/>
              <a:t>Enhance workforce capacity for agile planning</a:t>
            </a:r>
            <a:r>
              <a:rPr lang="en-US" sz="2800" dirty="0"/>
              <a:t>: Equip public health staff with the skills and tools to develop and implement flexible plans that address emerging public health challenges.</a:t>
            </a:r>
          </a:p>
          <a:p>
            <a:pPr marL="342900" marR="0" lvl="0" indent="-342900">
              <a:lnSpc>
                <a:spcPct val="107000"/>
              </a:lnSpc>
              <a:spcBef>
                <a:spcPts val="600"/>
              </a:spcBef>
              <a:spcAft>
                <a:spcPts val="600"/>
              </a:spcAft>
              <a:buFont typeface="+mj-lt"/>
              <a:buAutoNum type="arabicPeriod"/>
            </a:pPr>
            <a:r>
              <a:rPr lang="en-US" sz="2800" b="1" dirty="0"/>
              <a:t>Address workforce recruitment and retention barriers: </a:t>
            </a:r>
            <a:r>
              <a:rPr lang="en-US" sz="2800" dirty="0"/>
              <a:t>Collaborate with HR departments to remove organizational and institutional barriers to hiring and retaining public health staff.</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72200"/>
            <a:ext cx="4673600" cy="476250"/>
          </a:xfrm>
        </p:spPr>
        <p:txBody>
          <a:bodyPr/>
          <a:lstStyle/>
          <a:p>
            <a:pPr>
              <a:defRPr/>
            </a:pPr>
            <a:r>
              <a:rPr lang="en-US" altLang="en-US" dirty="0"/>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17</a:t>
            </a:fld>
            <a:endParaRPr lang="en-US" altLang="en-US" dirty="0"/>
          </a:p>
        </p:txBody>
      </p:sp>
    </p:spTree>
    <p:extLst>
      <p:ext uri="{BB962C8B-B14F-4D97-AF65-F5344CB8AC3E}">
        <p14:creationId xmlns:p14="http://schemas.microsoft.com/office/powerpoint/2010/main" val="36249065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sz="4300" dirty="0"/>
              <a:t>Health Equity &amp; Cultural Responsiveness</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p:txBody>
          <a:bodyPr/>
          <a:lstStyle/>
          <a:p>
            <a:pPr marL="342900" marR="0" lvl="0" indent="-342900">
              <a:lnSpc>
                <a:spcPct val="107000"/>
              </a:lnSpc>
              <a:spcBef>
                <a:spcPts val="600"/>
              </a:spcBef>
              <a:spcAft>
                <a:spcPts val="600"/>
              </a:spcAft>
              <a:buFont typeface="+mj-lt"/>
              <a:buAutoNum type="arabicPeriod"/>
            </a:pPr>
            <a:r>
              <a:rPr lang="en-US" sz="2800" b="1" dirty="0"/>
              <a:t>Diversify the public health workforce: </a:t>
            </a:r>
            <a:r>
              <a:rPr lang="en-US" sz="2800" dirty="0"/>
              <a:t>Invest in programs and initiatives to increase the representation of people of color and other underrepresented groups in the public health workforce.</a:t>
            </a:r>
          </a:p>
          <a:p>
            <a:pPr marL="342900" marR="0" lvl="0" indent="-342900">
              <a:lnSpc>
                <a:spcPct val="107000"/>
              </a:lnSpc>
              <a:spcBef>
                <a:spcPts val="600"/>
              </a:spcBef>
              <a:spcAft>
                <a:spcPts val="600"/>
              </a:spcAft>
              <a:buFont typeface="+mj-lt"/>
              <a:buAutoNum type="arabicPeriod"/>
            </a:pPr>
            <a:r>
              <a:rPr lang="en-US" sz="2800" b="1" dirty="0"/>
              <a:t>Build workforce health equity capacity: </a:t>
            </a:r>
            <a:r>
              <a:rPr lang="en-US" sz="2800" dirty="0"/>
              <a:t>Provide training and development opportunities to equip public health staff with the skills to address health disparities and promote health equity.</a:t>
            </a:r>
          </a:p>
          <a:p>
            <a:pPr marL="342900" marR="0" lvl="0" indent="-342900">
              <a:lnSpc>
                <a:spcPct val="107000"/>
              </a:lnSpc>
              <a:spcBef>
                <a:spcPts val="600"/>
              </a:spcBef>
              <a:spcAft>
                <a:spcPts val="600"/>
              </a:spcAft>
              <a:buFont typeface="+mj-lt"/>
              <a:buAutoNum type="arabicPeriod"/>
            </a:pPr>
            <a:r>
              <a:rPr lang="en-US" sz="2800" b="1" dirty="0"/>
              <a:t>Enhance workforce well-being: </a:t>
            </a:r>
            <a:r>
              <a:rPr lang="en-US" sz="2800" dirty="0"/>
              <a:t>Implement strategies to prevent burnout and promote resilience among public health staff working on health equity issues.</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72200"/>
            <a:ext cx="4673600" cy="476250"/>
          </a:xfrm>
        </p:spPr>
        <p:txBody>
          <a:bodyPr/>
          <a:lstStyle/>
          <a:p>
            <a:pPr>
              <a:defRPr/>
            </a:pPr>
            <a:r>
              <a:rPr lang="en-US" altLang="en-US" dirty="0"/>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18</a:t>
            </a:fld>
            <a:endParaRPr lang="en-US" altLang="en-US" dirty="0"/>
          </a:p>
        </p:txBody>
      </p:sp>
    </p:spTree>
    <p:extLst>
      <p:ext uri="{BB962C8B-B14F-4D97-AF65-F5344CB8AC3E}">
        <p14:creationId xmlns:p14="http://schemas.microsoft.com/office/powerpoint/2010/main" val="11419294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sz="4300" dirty="0"/>
              <a:t>Community Partnership Development</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p:txBody>
          <a:bodyPr/>
          <a:lstStyle/>
          <a:p>
            <a:pPr marL="342900" marR="0" lvl="0" indent="-342900">
              <a:lnSpc>
                <a:spcPct val="107000"/>
              </a:lnSpc>
              <a:spcBef>
                <a:spcPts val="600"/>
              </a:spcBef>
              <a:spcAft>
                <a:spcPts val="600"/>
              </a:spcAft>
              <a:buFont typeface="+mj-lt"/>
              <a:buAutoNum type="arabicPeriod"/>
            </a:pPr>
            <a:r>
              <a:rPr lang="en-US" sz="2400" b="1" dirty="0"/>
              <a:t>Invest in workforce partnership development: </a:t>
            </a:r>
            <a:r>
              <a:rPr lang="en-US" sz="2400" dirty="0"/>
              <a:t>Create dedicated positions and provide training to build and maintain strong partnerships with community organizations. Identify and advocate for long-term funding to support community partnership initiatives.</a:t>
            </a:r>
          </a:p>
          <a:p>
            <a:pPr marL="342900" marR="0" lvl="0" indent="-342900">
              <a:lnSpc>
                <a:spcPct val="107000"/>
              </a:lnSpc>
              <a:spcBef>
                <a:spcPts val="600"/>
              </a:spcBef>
              <a:spcAft>
                <a:spcPts val="600"/>
              </a:spcAft>
              <a:buFont typeface="+mj-lt"/>
              <a:buAutoNum type="arabicPeriod"/>
            </a:pPr>
            <a:r>
              <a:rPr lang="en-US" sz="2400" b="1" dirty="0"/>
              <a:t>Expand workforce capacity in rural communities: </a:t>
            </a:r>
            <a:r>
              <a:rPr lang="en-US" sz="2400" dirty="0"/>
              <a:t>Offer targeted recruitment, training, and support for public health staff working in underserved areas.</a:t>
            </a:r>
          </a:p>
          <a:p>
            <a:pPr marL="342900" marR="0" lvl="0" indent="-342900">
              <a:lnSpc>
                <a:spcPct val="107000"/>
              </a:lnSpc>
              <a:spcBef>
                <a:spcPts val="600"/>
              </a:spcBef>
              <a:spcAft>
                <a:spcPts val="600"/>
              </a:spcAft>
              <a:buFont typeface="+mj-lt"/>
              <a:buAutoNum type="arabicPeriod"/>
            </a:pPr>
            <a:r>
              <a:rPr lang="en-US" sz="2400" b="1" dirty="0"/>
              <a:t>Develop a framework for partnership evaluation: </a:t>
            </a:r>
            <a:r>
              <a:rPr lang="en-US" sz="2400" dirty="0"/>
              <a:t>Create standardized metrics and tools to measure the impact of community partnerships on public health outcomes.</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53150"/>
            <a:ext cx="4673600" cy="476250"/>
          </a:xfrm>
        </p:spPr>
        <p:txBody>
          <a:bodyPr/>
          <a:lstStyle/>
          <a:p>
            <a:pPr>
              <a:defRPr/>
            </a:pPr>
            <a:r>
              <a:rPr lang="en-US" altLang="en-US" dirty="0"/>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19</a:t>
            </a:fld>
            <a:endParaRPr lang="en-US" altLang="en-US" dirty="0"/>
          </a:p>
        </p:txBody>
      </p:sp>
    </p:spTree>
    <p:extLst>
      <p:ext uri="{BB962C8B-B14F-4D97-AF65-F5344CB8AC3E}">
        <p14:creationId xmlns:p14="http://schemas.microsoft.com/office/powerpoint/2010/main" val="2023121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3C1704A0-BD68-0805-55D4-9BAAB426E8BF}"/>
              </a:ext>
            </a:extLst>
          </p:cNvPr>
          <p:cNvSpPr>
            <a:spLocks noGrp="1" noChangeArrowheads="1"/>
          </p:cNvSpPr>
          <p:nvPr>
            <p:ph type="title"/>
          </p:nvPr>
        </p:nvSpPr>
        <p:spPr>
          <a:xfrm>
            <a:off x="762000" y="1371600"/>
            <a:ext cx="10515600" cy="2852737"/>
          </a:xfrm>
        </p:spPr>
        <p:txBody>
          <a:bodyPr/>
          <a:lstStyle/>
          <a:p>
            <a:r>
              <a:rPr lang="en-US" altLang="en-US" dirty="0"/>
              <a:t>Agenda</a:t>
            </a:r>
          </a:p>
        </p:txBody>
      </p:sp>
      <p:sp>
        <p:nvSpPr>
          <p:cNvPr id="11267" name="Text Placeholder 2">
            <a:extLst>
              <a:ext uri="{FF2B5EF4-FFF2-40B4-BE49-F238E27FC236}">
                <a16:creationId xmlns:a16="http://schemas.microsoft.com/office/drawing/2014/main" id="{9441EE92-EB30-AF19-0975-DA5E00863A91}"/>
              </a:ext>
            </a:extLst>
          </p:cNvPr>
          <p:cNvSpPr>
            <a:spLocks noGrp="1" noChangeArrowheads="1"/>
          </p:cNvSpPr>
          <p:nvPr>
            <p:ph type="body" idx="1"/>
          </p:nvPr>
        </p:nvSpPr>
        <p:spPr>
          <a:xfrm>
            <a:off x="762000" y="4343400"/>
            <a:ext cx="10515600" cy="1811337"/>
          </a:xfrm>
        </p:spPr>
        <p:txBody>
          <a:bodyPr/>
          <a:lstStyle/>
          <a:p>
            <a:r>
              <a:rPr lang="en-US" altLang="en-US" sz="2000" dirty="0">
                <a:cs typeface="Calibri" panose="020F0502020204030204" pitchFamily="34" charset="0"/>
              </a:rPr>
              <a:t>Introductions</a:t>
            </a:r>
          </a:p>
          <a:p>
            <a:r>
              <a:rPr lang="en-US" altLang="en-US" sz="2000" dirty="0">
                <a:cs typeface="Calibri" panose="020F0502020204030204" pitchFamily="34" charset="0"/>
              </a:rPr>
              <a:t>Update from PHAB</a:t>
            </a:r>
          </a:p>
          <a:p>
            <a:r>
              <a:rPr lang="en-US" altLang="en-US" sz="2000" dirty="0">
                <a:cs typeface="Calibri" panose="020F0502020204030204" pitchFamily="34" charset="0"/>
              </a:rPr>
              <a:t>Overview of feasibility and impact activity</a:t>
            </a:r>
          </a:p>
          <a:p>
            <a:r>
              <a:rPr lang="en-US" altLang="en-US" sz="2000" dirty="0">
                <a:cs typeface="Calibri" panose="020F0502020204030204" pitchFamily="34" charset="0"/>
              </a:rPr>
              <a:t>Small group discussions to complete the activity</a:t>
            </a:r>
          </a:p>
          <a:p>
            <a:r>
              <a:rPr lang="en-US" altLang="en-US" sz="2000" dirty="0">
                <a:cs typeface="Calibri" panose="020F0502020204030204" pitchFamily="34" charset="0"/>
              </a:rPr>
              <a:t>Plans for remaining meetings (</a:t>
            </a:r>
            <a:r>
              <a:rPr lang="en-US" altLang="en-US" sz="2000" dirty="0" err="1">
                <a:cs typeface="Calibri" panose="020F0502020204030204" pitchFamily="34" charset="0"/>
              </a:rPr>
              <a:t>Nov,Dec</a:t>
            </a:r>
            <a:r>
              <a:rPr lang="en-US" altLang="en-US" sz="2000" dirty="0">
                <a:cs typeface="Calibri" panose="020F0502020204030204" pitchFamily="34" charset="0"/>
              </a:rPr>
              <a:t>)</a:t>
            </a:r>
            <a:endParaRPr lang="en-US" altLang="en-US" sz="1600" dirty="0">
              <a:cs typeface="Calibri" panose="020F0502020204030204" pitchFamily="34" charset="0"/>
            </a:endParaRPr>
          </a:p>
          <a:p>
            <a:endParaRPr lang="en-US" altLang="en-US" dirty="0">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sz="4300" dirty="0"/>
              <a:t>Emergency Preparedness</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p:txBody>
          <a:bodyPr/>
          <a:lstStyle/>
          <a:p>
            <a:pPr marL="342900" marR="0" lvl="0" indent="-342900">
              <a:lnSpc>
                <a:spcPct val="107000"/>
              </a:lnSpc>
              <a:spcBef>
                <a:spcPts val="600"/>
              </a:spcBef>
              <a:spcAft>
                <a:spcPts val="600"/>
              </a:spcAft>
              <a:buFont typeface="+mj-lt"/>
              <a:buAutoNum type="arabicPeriod"/>
            </a:pPr>
            <a:r>
              <a:rPr lang="en-US" sz="2400" b="1" dirty="0"/>
              <a:t>Expand emergency preparedness workforce training: </a:t>
            </a:r>
            <a:r>
              <a:rPr lang="en-US" sz="2400" dirty="0"/>
              <a:t>Provide access to a variety of emergency preparedness training, including FEMA, first aid, and disaster navigation.</a:t>
            </a:r>
          </a:p>
          <a:p>
            <a:pPr marL="342900" marR="0" lvl="0" indent="-342900">
              <a:lnSpc>
                <a:spcPct val="107000"/>
              </a:lnSpc>
              <a:spcBef>
                <a:spcPts val="600"/>
              </a:spcBef>
              <a:spcAft>
                <a:spcPts val="600"/>
              </a:spcAft>
              <a:buFont typeface="+mj-lt"/>
              <a:buAutoNum type="arabicPeriod"/>
            </a:pPr>
            <a:r>
              <a:rPr lang="en-US" sz="2400" b="1" dirty="0"/>
              <a:t>Invest in emergency response workforce: </a:t>
            </a:r>
            <a:r>
              <a:rPr lang="en-US" sz="2400" dirty="0"/>
              <a:t>Increase staffing levels for critical emergency response positions, such as community health workers, community navigators, and call center staff.</a:t>
            </a:r>
          </a:p>
          <a:p>
            <a:pPr marL="342900" marR="0" lvl="0" indent="-342900">
              <a:lnSpc>
                <a:spcPct val="107000"/>
              </a:lnSpc>
              <a:spcBef>
                <a:spcPts val="600"/>
              </a:spcBef>
              <a:spcAft>
                <a:spcPts val="600"/>
              </a:spcAft>
              <a:buFont typeface="+mj-lt"/>
              <a:buAutoNum type="arabicPeriod"/>
            </a:pPr>
            <a:r>
              <a:rPr lang="en-US" sz="2400" b="1" dirty="0"/>
              <a:t>Enhance workforce capacity for service navigation: </a:t>
            </a:r>
            <a:r>
              <a:rPr lang="en-US" sz="2400" dirty="0"/>
              <a:t>Equip public health staff with the skills and resources to connect community members with essential emergency services and support.</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53150"/>
            <a:ext cx="4673600" cy="476250"/>
          </a:xfrm>
        </p:spPr>
        <p:txBody>
          <a:bodyPr/>
          <a:lstStyle/>
          <a:p>
            <a:pPr>
              <a:defRPr/>
            </a:pPr>
            <a:r>
              <a:rPr lang="en-US" altLang="en-US" dirty="0"/>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20</a:t>
            </a:fld>
            <a:endParaRPr lang="en-US" altLang="en-US" dirty="0"/>
          </a:p>
        </p:txBody>
      </p:sp>
    </p:spTree>
    <p:extLst>
      <p:ext uri="{BB962C8B-B14F-4D97-AF65-F5344CB8AC3E}">
        <p14:creationId xmlns:p14="http://schemas.microsoft.com/office/powerpoint/2010/main" val="1957207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sz="4300" dirty="0"/>
              <a:t>Assessment &amp; Epidemiology </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a:xfrm>
            <a:off x="609600" y="1447800"/>
            <a:ext cx="10972800" cy="4114800"/>
          </a:xfrm>
        </p:spPr>
        <p:txBody>
          <a:bodyPr/>
          <a:lstStyle/>
          <a:p>
            <a:pPr marL="514350" marR="0" lvl="0" indent="-514350">
              <a:lnSpc>
                <a:spcPct val="107000"/>
              </a:lnSpc>
              <a:spcBef>
                <a:spcPts val="600"/>
              </a:spcBef>
              <a:spcAft>
                <a:spcPts val="600"/>
              </a:spcAft>
              <a:buFont typeface="+mj-lt"/>
              <a:buAutoNum type="arabicPeriod"/>
            </a:pPr>
            <a:r>
              <a:rPr lang="en-US" sz="2400" b="1" dirty="0"/>
              <a:t>Build a robust data and evaluation workforce: </a:t>
            </a:r>
            <a:r>
              <a:rPr lang="en-US" sz="2400" dirty="0"/>
              <a:t>Increase the number of epidemiologists, data analysts, informaticians, and program evaluators across public health agencies. Advocate for policy changes to allow for remote work positions for data analysts and epidemiologists in rural areas.</a:t>
            </a:r>
          </a:p>
          <a:p>
            <a:pPr marL="514350" marR="0" lvl="0" indent="-514350">
              <a:lnSpc>
                <a:spcPct val="107000"/>
              </a:lnSpc>
              <a:spcBef>
                <a:spcPts val="600"/>
              </a:spcBef>
              <a:spcAft>
                <a:spcPts val="600"/>
              </a:spcAft>
              <a:buFont typeface="+mj-lt"/>
              <a:buAutoNum type="arabicPeriod"/>
            </a:pPr>
            <a:r>
              <a:rPr lang="en-US" sz="2400" b="1" dirty="0"/>
              <a:t>Enhance workforce data skills: </a:t>
            </a:r>
            <a:r>
              <a:rPr lang="en-US" sz="2400" dirty="0"/>
              <a:t>Equip public health staff with advanced data analysis skills, including big data, small data, qualitative and quantitative methods, and data justice principles.</a:t>
            </a:r>
          </a:p>
          <a:p>
            <a:pPr marL="514350" marR="0" lvl="0" indent="-514350">
              <a:lnSpc>
                <a:spcPct val="107000"/>
              </a:lnSpc>
              <a:spcBef>
                <a:spcPts val="600"/>
              </a:spcBef>
              <a:spcAft>
                <a:spcPts val="600"/>
              </a:spcAft>
              <a:buFont typeface="+mj-lt"/>
              <a:buAutoNum type="arabicPeriod"/>
            </a:pPr>
            <a:r>
              <a:rPr lang="en-US" sz="2400" b="1" dirty="0"/>
              <a:t>Invest in public health education and mentorship: </a:t>
            </a:r>
            <a:r>
              <a:rPr lang="en-US" sz="2400" dirty="0"/>
              <a:t>Expand opportunities for students and early career professionals to gain experience in epidemiology and assessment through internships, fellowships, and mentorship programs.</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229350"/>
            <a:ext cx="4673600" cy="476250"/>
          </a:xfrm>
        </p:spPr>
        <p:txBody>
          <a:bodyPr/>
          <a:lstStyle/>
          <a:p>
            <a:pPr>
              <a:defRPr/>
            </a:pPr>
            <a:r>
              <a:rPr lang="en-US" altLang="en-US" dirty="0"/>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21</a:t>
            </a:fld>
            <a:endParaRPr lang="en-US" altLang="en-US" dirty="0"/>
          </a:p>
        </p:txBody>
      </p:sp>
    </p:spTree>
    <p:extLst>
      <p:ext uri="{BB962C8B-B14F-4D97-AF65-F5344CB8AC3E}">
        <p14:creationId xmlns:p14="http://schemas.microsoft.com/office/powerpoint/2010/main" val="9483076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1582400" cy="1143000"/>
          </a:xfrm>
        </p:spPr>
        <p:txBody>
          <a:bodyPr/>
          <a:lstStyle/>
          <a:p>
            <a:r>
              <a:rPr lang="en-US" sz="4200" dirty="0"/>
              <a:t>Leadership &amp; Organizational Competencies </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a:xfrm>
            <a:off x="609600" y="1524000"/>
            <a:ext cx="10972800" cy="4114800"/>
          </a:xfrm>
        </p:spPr>
        <p:txBody>
          <a:bodyPr/>
          <a:lstStyle/>
          <a:p>
            <a:pPr marL="342900" marR="0" lvl="0" indent="-342900">
              <a:lnSpc>
                <a:spcPct val="107000"/>
              </a:lnSpc>
              <a:spcBef>
                <a:spcPts val="600"/>
              </a:spcBef>
              <a:spcAft>
                <a:spcPts val="600"/>
              </a:spcAft>
              <a:buFont typeface="+mj-lt"/>
              <a:buAutoNum type="arabicPeriod"/>
            </a:pPr>
            <a:r>
              <a:rPr lang="en-US" sz="2600" b="1" kern="100" dirty="0">
                <a:effectLst/>
                <a:ea typeface="Calibri" panose="020F0502020204030204" pitchFamily="34" charset="0"/>
                <a:cs typeface="Times New Roman" panose="02020603050405020304" pitchFamily="18" charset="0"/>
              </a:rPr>
              <a:t>Develop sustainable public health leadership: </a:t>
            </a:r>
            <a:r>
              <a:rPr lang="en-US" sz="2600" kern="100" dirty="0">
                <a:effectLst/>
                <a:ea typeface="Calibri" panose="020F0502020204030204" pitchFamily="34" charset="0"/>
                <a:cs typeface="Times New Roman" panose="02020603050405020304" pitchFamily="18" charset="0"/>
              </a:rPr>
              <a:t>Invest in leadership development programs to prepare the next generation of public health leaders </a:t>
            </a:r>
            <a:r>
              <a:rPr lang="en-US" sz="2600" dirty="0">
                <a:effectLst/>
                <a:ea typeface="Calibri" panose="020F0502020204030204" pitchFamily="34" charset="0"/>
                <a:cs typeface="Times New Roman" panose="02020603050405020304" pitchFamily="18" charset="0"/>
              </a:rPr>
              <a:t>and build sustainable organizational succession opportunities.</a:t>
            </a:r>
            <a:endParaRPr lang="en-US" sz="2600" kern="100" dirty="0">
              <a:effectLst/>
              <a:ea typeface="Calibri" panose="020F0502020204030204" pitchFamily="34" charset="0"/>
              <a:cs typeface="Times New Roman" panose="02020603050405020304" pitchFamily="18" charset="0"/>
            </a:endParaRPr>
          </a:p>
          <a:p>
            <a:pPr marL="342900" marR="0" lvl="0" indent="-342900">
              <a:lnSpc>
                <a:spcPct val="107000"/>
              </a:lnSpc>
              <a:spcBef>
                <a:spcPts val="600"/>
              </a:spcBef>
              <a:spcAft>
                <a:spcPts val="600"/>
              </a:spcAft>
              <a:buFont typeface="+mj-lt"/>
              <a:buAutoNum type="arabicPeriod"/>
            </a:pPr>
            <a:r>
              <a:rPr lang="en-US" sz="2600" b="1" kern="100" dirty="0">
                <a:effectLst/>
                <a:ea typeface="Calibri" panose="020F0502020204030204" pitchFamily="34" charset="0"/>
                <a:cs typeface="Times New Roman" panose="02020603050405020304" pitchFamily="18" charset="0"/>
              </a:rPr>
              <a:t>Support diverse leadership development &amp; retention: </a:t>
            </a:r>
            <a:r>
              <a:rPr lang="en-US" sz="2600" kern="100" dirty="0">
                <a:effectLst/>
                <a:ea typeface="Calibri" panose="020F0502020204030204" pitchFamily="34" charset="0"/>
                <a:cs typeface="Times New Roman" panose="02020603050405020304" pitchFamily="18" charset="0"/>
              </a:rPr>
              <a:t>Create mentorship and sponsorship programs for public health leaders from historically marginalized and underrepresented backgrounds and populations.</a:t>
            </a:r>
          </a:p>
          <a:p>
            <a:pPr marL="342900" marR="0" lvl="0" indent="-342900">
              <a:lnSpc>
                <a:spcPct val="107000"/>
              </a:lnSpc>
              <a:spcBef>
                <a:spcPts val="600"/>
              </a:spcBef>
              <a:spcAft>
                <a:spcPts val="600"/>
              </a:spcAft>
              <a:buFont typeface="+mj-lt"/>
              <a:buAutoNum type="arabicPeriod"/>
            </a:pPr>
            <a:r>
              <a:rPr lang="en-US" sz="2600" b="1" kern="100" dirty="0">
                <a:effectLst/>
                <a:ea typeface="Calibri" panose="020F0502020204030204" pitchFamily="34" charset="0"/>
                <a:cs typeface="Times New Roman" panose="02020603050405020304" pitchFamily="18" charset="0"/>
              </a:rPr>
              <a:t>Enhance workforce stability &amp; retention: </a:t>
            </a:r>
            <a:r>
              <a:rPr lang="en-US" sz="2600" kern="100" dirty="0">
                <a:effectLst/>
                <a:ea typeface="Calibri" panose="020F0502020204030204" pitchFamily="34" charset="0"/>
                <a:cs typeface="Times New Roman" panose="02020603050405020304" pitchFamily="18" charset="0"/>
              </a:rPr>
              <a:t>Implement strategies to reduce turnover and promote long-term career paths in public health.</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53150"/>
            <a:ext cx="4673600" cy="476250"/>
          </a:xfrm>
        </p:spPr>
        <p:txBody>
          <a:bodyPr/>
          <a:lstStyle/>
          <a:p>
            <a:pPr>
              <a:defRPr/>
            </a:pPr>
            <a:r>
              <a:rPr lang="en-US" altLang="en-US" dirty="0"/>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22</a:t>
            </a:fld>
            <a:endParaRPr lang="en-US" altLang="en-US" dirty="0"/>
          </a:p>
        </p:txBody>
      </p:sp>
    </p:spTree>
    <p:extLst>
      <p:ext uri="{BB962C8B-B14F-4D97-AF65-F5344CB8AC3E}">
        <p14:creationId xmlns:p14="http://schemas.microsoft.com/office/powerpoint/2010/main" val="155251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272533AB-7AD9-C31A-D44B-D8495B08CCBD}"/>
              </a:ext>
            </a:extLst>
          </p:cNvPr>
          <p:cNvSpPr>
            <a:spLocks noGrp="1" noChangeArrowheads="1"/>
          </p:cNvSpPr>
          <p:nvPr>
            <p:ph type="title"/>
          </p:nvPr>
        </p:nvSpPr>
        <p:spPr>
          <a:xfrm>
            <a:off x="831850" y="1709738"/>
            <a:ext cx="10515600" cy="2852737"/>
          </a:xfrm>
        </p:spPr>
        <p:txBody>
          <a:bodyPr/>
          <a:lstStyle/>
          <a:p>
            <a:r>
              <a:rPr lang="en-US" altLang="en-US" dirty="0"/>
              <a:t>Introductions</a:t>
            </a:r>
          </a:p>
        </p:txBody>
      </p:sp>
      <p:sp>
        <p:nvSpPr>
          <p:cNvPr id="4" name="Date Placeholder 3">
            <a:extLst>
              <a:ext uri="{FF2B5EF4-FFF2-40B4-BE49-F238E27FC236}">
                <a16:creationId xmlns:a16="http://schemas.microsoft.com/office/drawing/2014/main" id="{1A7889EF-C016-E64D-1E7C-7CFCA5579351}"/>
              </a:ext>
            </a:extLst>
          </p:cNvPr>
          <p:cNvSpPr>
            <a:spLocks noGrp="1"/>
          </p:cNvSpPr>
          <p:nvPr>
            <p:ph type="dt" sz="quarter" idx="10"/>
          </p:nvPr>
        </p:nvSpPr>
        <p:spPr>
          <a:xfrm>
            <a:off x="406400" y="6076950"/>
            <a:ext cx="4673600" cy="476250"/>
          </a:xfrm>
        </p:spPr>
        <p:txBody>
          <a:bodyPr/>
          <a:lstStyle/>
          <a:p>
            <a:pPr>
              <a:defRPr/>
            </a:pPr>
            <a:r>
              <a:rPr lang="en-US" altLang="en-US" dirty="0"/>
              <a:t>OREGON PUBLIC HEALTH DIVISION</a:t>
            </a:r>
          </a:p>
        </p:txBody>
      </p:sp>
      <p:sp>
        <p:nvSpPr>
          <p:cNvPr id="5" name="Slide Number Placeholder 4">
            <a:extLst>
              <a:ext uri="{FF2B5EF4-FFF2-40B4-BE49-F238E27FC236}">
                <a16:creationId xmlns:a16="http://schemas.microsoft.com/office/drawing/2014/main" id="{97A10E4E-90C0-670D-D345-4878E5C53B4F}"/>
              </a:ext>
            </a:extLst>
          </p:cNvPr>
          <p:cNvSpPr>
            <a:spLocks noGrp="1"/>
          </p:cNvSpPr>
          <p:nvPr>
            <p:ph type="sldNum" sz="quarter" idx="11"/>
          </p:nvPr>
        </p:nvSpPr>
        <p:spPr/>
        <p:txBody>
          <a:bodyPr/>
          <a:lstStyle/>
          <a:p>
            <a:pPr>
              <a:defRPr/>
            </a:pPr>
            <a:fld id="{F1DA450E-975E-4431-BBC0-3EE6FEA75E26}" type="slidenum">
              <a:rPr lang="en-US" altLang="en-US" smtClean="0"/>
              <a:pPr>
                <a:defRPr/>
              </a:pPr>
              <a:t>3</a:t>
            </a:fld>
            <a:endParaRPr lang="en-US" altLang="en-US" dirty="0"/>
          </a:p>
        </p:txBody>
      </p:sp>
      <p:sp>
        <p:nvSpPr>
          <p:cNvPr id="2" name="Text Placeholder 2">
            <a:extLst>
              <a:ext uri="{FF2B5EF4-FFF2-40B4-BE49-F238E27FC236}">
                <a16:creationId xmlns:a16="http://schemas.microsoft.com/office/drawing/2014/main" id="{B22B0048-A282-0FE1-2261-D7208D3B32B8}"/>
              </a:ext>
            </a:extLst>
          </p:cNvPr>
          <p:cNvSpPr>
            <a:spLocks noGrp="1" noChangeArrowheads="1"/>
          </p:cNvSpPr>
          <p:nvPr>
            <p:ph type="body" idx="1"/>
          </p:nvPr>
        </p:nvSpPr>
        <p:spPr>
          <a:xfrm>
            <a:off x="831850" y="4589463"/>
            <a:ext cx="10515600" cy="1500187"/>
          </a:xfrm>
        </p:spPr>
        <p:txBody>
          <a:bodyPr/>
          <a:lstStyle/>
          <a:p>
            <a:r>
              <a:rPr lang="en-US" altLang="en-US" sz="2000" dirty="0">
                <a:cs typeface="Calibri" panose="020F0502020204030204" pitchFamily="34" charset="0"/>
              </a:rPr>
              <a:t>What is the one sweet treat that reminds you of childhood?</a:t>
            </a:r>
            <a:endParaRPr lang="en-US" altLang="en-US" sz="1600" dirty="0">
              <a:cs typeface="Calibri" panose="020F0502020204030204" pitchFamily="34" charset="0"/>
            </a:endParaRPr>
          </a:p>
          <a:p>
            <a:endParaRPr lang="en-US" altLang="en-US" dirty="0">
              <a:cs typeface="Arial" panose="020B0604020202020204" pitchFamily="34" charset="0"/>
            </a:endParaRPr>
          </a:p>
        </p:txBody>
      </p:sp>
    </p:spTree>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8B57E-004D-579A-8902-EA143433F279}"/>
              </a:ext>
            </a:extLst>
          </p:cNvPr>
          <p:cNvSpPr>
            <a:spLocks noGrp="1"/>
          </p:cNvSpPr>
          <p:nvPr>
            <p:ph type="title"/>
          </p:nvPr>
        </p:nvSpPr>
        <p:spPr/>
        <p:txBody>
          <a:bodyPr/>
          <a:lstStyle/>
          <a:p>
            <a:r>
              <a:rPr lang="en-US" dirty="0"/>
              <a:t>Update from PHAB</a:t>
            </a:r>
          </a:p>
        </p:txBody>
      </p:sp>
      <p:sp>
        <p:nvSpPr>
          <p:cNvPr id="3" name="Text Placeholder 2">
            <a:extLst>
              <a:ext uri="{FF2B5EF4-FFF2-40B4-BE49-F238E27FC236}">
                <a16:creationId xmlns:a16="http://schemas.microsoft.com/office/drawing/2014/main" id="{F69D4F39-E5B6-CA64-94E6-006E76ACC9E4}"/>
              </a:ext>
            </a:extLst>
          </p:cNvPr>
          <p:cNvSpPr>
            <a:spLocks noGrp="1"/>
          </p:cNvSpPr>
          <p:nvPr>
            <p:ph type="body" idx="1"/>
          </p:nvPr>
        </p:nvSpPr>
        <p:spPr/>
        <p:txBody>
          <a:bodyPr/>
          <a:lstStyle/>
          <a:p>
            <a:r>
              <a:rPr lang="en-US" dirty="0"/>
              <a:t>Veronica Irving – PHAB chair</a:t>
            </a:r>
          </a:p>
        </p:txBody>
      </p:sp>
      <p:sp>
        <p:nvSpPr>
          <p:cNvPr id="4" name="Date Placeholder 3">
            <a:extLst>
              <a:ext uri="{FF2B5EF4-FFF2-40B4-BE49-F238E27FC236}">
                <a16:creationId xmlns:a16="http://schemas.microsoft.com/office/drawing/2014/main" id="{A1E219AD-3FA0-28AA-0E38-1E5D570500D4}"/>
              </a:ext>
            </a:extLst>
          </p:cNvPr>
          <p:cNvSpPr>
            <a:spLocks noGrp="1"/>
          </p:cNvSpPr>
          <p:nvPr>
            <p:ph type="dt" sz="half"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7B54DC15-9AAB-8F64-93E4-BE29CDAF01BE}"/>
              </a:ext>
            </a:extLst>
          </p:cNvPr>
          <p:cNvSpPr>
            <a:spLocks noGrp="1"/>
          </p:cNvSpPr>
          <p:nvPr>
            <p:ph type="sldNum" sz="quarter" idx="11"/>
          </p:nvPr>
        </p:nvSpPr>
        <p:spPr/>
        <p:txBody>
          <a:bodyPr/>
          <a:lstStyle/>
          <a:p>
            <a:pPr>
              <a:defRPr/>
            </a:pPr>
            <a:fld id="{E5D7A840-23CF-4703-8196-95C7FC2C7709}" type="slidenum">
              <a:rPr lang="en-US" altLang="en-US" smtClean="0"/>
              <a:pPr>
                <a:defRPr/>
              </a:pPr>
              <a:t>4</a:t>
            </a:fld>
            <a:endParaRPr lang="en-US" altLang="en-US" dirty="0"/>
          </a:p>
        </p:txBody>
      </p:sp>
    </p:spTree>
    <p:extLst>
      <p:ext uri="{BB962C8B-B14F-4D97-AF65-F5344CB8AC3E}">
        <p14:creationId xmlns:p14="http://schemas.microsoft.com/office/powerpoint/2010/main" val="3662928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990A0-2207-47B1-86FE-6D1D58BFFF0F}"/>
              </a:ext>
            </a:extLst>
          </p:cNvPr>
          <p:cNvSpPr>
            <a:spLocks noGrp="1"/>
          </p:cNvSpPr>
          <p:nvPr>
            <p:ph type="title"/>
          </p:nvPr>
        </p:nvSpPr>
        <p:spPr/>
        <p:txBody>
          <a:bodyPr/>
          <a:lstStyle/>
          <a:p>
            <a:r>
              <a:rPr lang="en-US" sz="3600" dirty="0"/>
              <a:t>Recap of Agreements made in September Workgroup Meeting</a:t>
            </a:r>
          </a:p>
        </p:txBody>
      </p:sp>
      <p:sp>
        <p:nvSpPr>
          <p:cNvPr id="3" name="Content Placeholder 2">
            <a:extLst>
              <a:ext uri="{FF2B5EF4-FFF2-40B4-BE49-F238E27FC236}">
                <a16:creationId xmlns:a16="http://schemas.microsoft.com/office/drawing/2014/main" id="{C63724EC-6C01-78BB-F874-30B545C36E5D}"/>
              </a:ext>
            </a:extLst>
          </p:cNvPr>
          <p:cNvSpPr>
            <a:spLocks noGrp="1"/>
          </p:cNvSpPr>
          <p:nvPr>
            <p:ph idx="1"/>
          </p:nvPr>
        </p:nvSpPr>
        <p:spPr>
          <a:xfrm>
            <a:off x="627781" y="1722438"/>
            <a:ext cx="10972800" cy="3992562"/>
          </a:xfrm>
        </p:spPr>
        <p:txBody>
          <a:bodyPr/>
          <a:lstStyle/>
          <a:p>
            <a:pPr rtl="0">
              <a:buFont typeface="Arial" panose="020B0604020202020204" pitchFamily="34" charset="0"/>
              <a:buChar char="•"/>
            </a:pPr>
            <a:r>
              <a:rPr lang="en-US" sz="2800" dirty="0"/>
              <a:t>Agreements on the process for determining recommendations - consensus</a:t>
            </a:r>
          </a:p>
          <a:p>
            <a:pPr rtl="0">
              <a:buFont typeface="Arial" panose="020B0604020202020204" pitchFamily="34" charset="0"/>
              <a:buChar char="•"/>
            </a:pPr>
            <a:r>
              <a:rPr lang="en-US" sz="2800" dirty="0"/>
              <a:t>Agreements on the process for providing review of the recommendations – feasibility and impact method</a:t>
            </a:r>
          </a:p>
          <a:p>
            <a:pPr rtl="0">
              <a:buFont typeface="Arial" panose="020B0604020202020204" pitchFamily="34" charset="0"/>
              <a:buChar char="•"/>
            </a:pPr>
            <a:r>
              <a:rPr lang="en-US" sz="2800" dirty="0"/>
              <a:t>Determine who will give updates to PHAB in December – Veronica Irving </a:t>
            </a:r>
          </a:p>
          <a:p>
            <a:pPr rtl="0">
              <a:buFont typeface="Arial" panose="020B0604020202020204" pitchFamily="34" charset="0"/>
              <a:buChar char="•"/>
            </a:pPr>
            <a:r>
              <a:rPr lang="en-US" sz="2800" dirty="0"/>
              <a:t>Determine who will give presentation on the final recommendations to PHAB in January – TBD in October</a:t>
            </a:r>
          </a:p>
        </p:txBody>
      </p:sp>
      <p:sp>
        <p:nvSpPr>
          <p:cNvPr id="4" name="Date Placeholder 3">
            <a:extLst>
              <a:ext uri="{FF2B5EF4-FFF2-40B4-BE49-F238E27FC236}">
                <a16:creationId xmlns:a16="http://schemas.microsoft.com/office/drawing/2014/main" id="{29281CB6-0598-BBA5-5E81-DBF0CB647F01}"/>
              </a:ext>
            </a:extLst>
          </p:cNvPr>
          <p:cNvSpPr>
            <a:spLocks noGrp="1"/>
          </p:cNvSpPr>
          <p:nvPr>
            <p:ph type="dt" sz="half" idx="10"/>
          </p:nvPr>
        </p:nvSpPr>
        <p:spPr/>
        <p:txBody>
          <a:bodyPr/>
          <a:lstStyle/>
          <a:p>
            <a:pPr>
              <a:defRPr/>
            </a:pPr>
            <a:r>
              <a:rPr lang="en-US" altLang="en-US"/>
              <a:t>OREGON PUBLIC HEALTH DIVISION</a:t>
            </a:r>
          </a:p>
          <a:p>
            <a:pPr>
              <a:defRPr/>
            </a:pPr>
            <a:endParaRPr lang="en-US" altLang="en-US"/>
          </a:p>
        </p:txBody>
      </p:sp>
      <p:sp>
        <p:nvSpPr>
          <p:cNvPr id="5" name="Slide Number Placeholder 4">
            <a:extLst>
              <a:ext uri="{FF2B5EF4-FFF2-40B4-BE49-F238E27FC236}">
                <a16:creationId xmlns:a16="http://schemas.microsoft.com/office/drawing/2014/main" id="{F9229882-BEF3-6357-8FF1-3C8E033C814C}"/>
              </a:ext>
            </a:extLst>
          </p:cNvPr>
          <p:cNvSpPr>
            <a:spLocks noGrp="1"/>
          </p:cNvSpPr>
          <p:nvPr>
            <p:ph type="sldNum" sz="quarter" idx="11"/>
          </p:nvPr>
        </p:nvSpPr>
        <p:spPr/>
        <p:txBody>
          <a:bodyPr/>
          <a:lstStyle/>
          <a:p>
            <a:pPr>
              <a:defRPr/>
            </a:pPr>
            <a:fld id="{D010ABF3-677A-4E96-8018-528BF430FE45}" type="slidenum">
              <a:rPr lang="en-US" altLang="en-US" smtClean="0"/>
              <a:pPr>
                <a:defRPr/>
              </a:pPr>
              <a:t>5</a:t>
            </a:fld>
            <a:endParaRPr lang="en-US" altLang="en-US" dirty="0"/>
          </a:p>
        </p:txBody>
      </p:sp>
    </p:spTree>
    <p:extLst>
      <p:ext uri="{BB962C8B-B14F-4D97-AF65-F5344CB8AC3E}">
        <p14:creationId xmlns:p14="http://schemas.microsoft.com/office/powerpoint/2010/main" val="2987965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E4564-815D-D3A4-B696-A4427013D4A2}"/>
              </a:ext>
            </a:extLst>
          </p:cNvPr>
          <p:cNvSpPr>
            <a:spLocks noGrp="1"/>
          </p:cNvSpPr>
          <p:nvPr>
            <p:ph type="title"/>
          </p:nvPr>
        </p:nvSpPr>
        <p:spPr>
          <a:xfrm>
            <a:off x="609600" y="274638"/>
            <a:ext cx="10972800" cy="1143000"/>
          </a:xfrm>
        </p:spPr>
        <p:txBody>
          <a:bodyPr wrap="square" anchor="ctr">
            <a:normAutofit/>
          </a:bodyPr>
          <a:lstStyle/>
          <a:p>
            <a:r>
              <a:rPr lang="en-US" dirty="0"/>
              <a:t>Consensus Decision Making</a:t>
            </a:r>
          </a:p>
        </p:txBody>
      </p:sp>
      <p:pic>
        <p:nvPicPr>
          <p:cNvPr id="7" name="Picture 6" descr="A group of hands with different colors&#10;&#10;Description automatically generated">
            <a:extLst>
              <a:ext uri="{FF2B5EF4-FFF2-40B4-BE49-F238E27FC236}">
                <a16:creationId xmlns:a16="http://schemas.microsoft.com/office/drawing/2014/main" id="{48EA44CE-A043-77BC-E0C1-489501CF7C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2091469"/>
            <a:ext cx="6553200" cy="3178300"/>
          </a:xfrm>
          <a:prstGeom prst="rect">
            <a:avLst/>
          </a:prstGeom>
          <a:noFill/>
        </p:spPr>
      </p:pic>
      <p:sp>
        <p:nvSpPr>
          <p:cNvPr id="4" name="Date Placeholder 3">
            <a:extLst>
              <a:ext uri="{FF2B5EF4-FFF2-40B4-BE49-F238E27FC236}">
                <a16:creationId xmlns:a16="http://schemas.microsoft.com/office/drawing/2014/main" id="{4B57DAB1-D261-3322-40F2-35FD08E1A947}"/>
              </a:ext>
            </a:extLst>
          </p:cNvPr>
          <p:cNvSpPr>
            <a:spLocks noGrp="1"/>
          </p:cNvSpPr>
          <p:nvPr>
            <p:ph type="dt" sz="half" idx="10"/>
          </p:nvPr>
        </p:nvSpPr>
        <p:spPr>
          <a:xfrm>
            <a:off x="406400" y="5943600"/>
            <a:ext cx="4673600" cy="476250"/>
          </a:xfrm>
        </p:spPr>
        <p:txBody>
          <a:bodyPr wrap="square" anchor="t">
            <a:normAutofit/>
          </a:bodyPr>
          <a:lstStyle/>
          <a:p>
            <a:pPr>
              <a:defRPr/>
            </a:pPr>
            <a:r>
              <a:rPr lang="en-US" altLang="en-US"/>
              <a:t>OREGON PUBLIC HEALTH DIVISION</a:t>
            </a:r>
          </a:p>
          <a:p>
            <a:pPr>
              <a:defRPr/>
            </a:pPr>
            <a:endParaRPr lang="en-US" altLang="en-US"/>
          </a:p>
        </p:txBody>
      </p:sp>
      <p:sp>
        <p:nvSpPr>
          <p:cNvPr id="5" name="Slide Number Placeholder 4">
            <a:extLst>
              <a:ext uri="{FF2B5EF4-FFF2-40B4-BE49-F238E27FC236}">
                <a16:creationId xmlns:a16="http://schemas.microsoft.com/office/drawing/2014/main" id="{594175C0-3EAD-0C1A-21C6-E6E11E946642}"/>
              </a:ext>
            </a:extLst>
          </p:cNvPr>
          <p:cNvSpPr>
            <a:spLocks noGrp="1"/>
          </p:cNvSpPr>
          <p:nvPr>
            <p:ph type="sldNum" sz="quarter" idx="11"/>
          </p:nvPr>
        </p:nvSpPr>
        <p:spPr>
          <a:xfrm>
            <a:off x="406400" y="6477000"/>
            <a:ext cx="2844800" cy="247650"/>
          </a:xfrm>
        </p:spPr>
        <p:txBody>
          <a:bodyPr wrap="square" anchor="t">
            <a:normAutofit/>
          </a:bodyPr>
          <a:lstStyle/>
          <a:p>
            <a:pPr>
              <a:spcAft>
                <a:spcPts val="600"/>
              </a:spcAft>
              <a:defRPr/>
            </a:pPr>
            <a:fld id="{D010ABF3-677A-4E96-8018-528BF430FE45}" type="slidenum">
              <a:rPr lang="en-US" altLang="en-US" smtClean="0"/>
              <a:pPr>
                <a:spcAft>
                  <a:spcPts val="600"/>
                </a:spcAft>
                <a:defRPr/>
              </a:pPr>
              <a:t>6</a:t>
            </a:fld>
            <a:endParaRPr lang="en-US" altLang="en-US"/>
          </a:p>
        </p:txBody>
      </p:sp>
      <p:sp>
        <p:nvSpPr>
          <p:cNvPr id="8" name="Content Placeholder 7">
            <a:extLst>
              <a:ext uri="{FF2B5EF4-FFF2-40B4-BE49-F238E27FC236}">
                <a16:creationId xmlns:a16="http://schemas.microsoft.com/office/drawing/2014/main" id="{6C2FF7AF-89E4-F1FF-6497-1927226BAD49}"/>
              </a:ext>
            </a:extLst>
          </p:cNvPr>
          <p:cNvSpPr>
            <a:spLocks noGrp="1"/>
          </p:cNvSpPr>
          <p:nvPr>
            <p:ph sz="half" idx="1"/>
          </p:nvPr>
        </p:nvSpPr>
        <p:spPr>
          <a:xfrm>
            <a:off x="7239000" y="1394447"/>
            <a:ext cx="4038600" cy="4114800"/>
          </a:xfrm>
        </p:spPr>
        <p:txBody>
          <a:bodyPr/>
          <a:lstStyle/>
          <a:p>
            <a:r>
              <a:rPr lang="en-US" dirty="0"/>
              <a:t>Whenever there is anything less than a 2 than the group will STOP and talk about the issue some more.</a:t>
            </a:r>
          </a:p>
          <a:p>
            <a:r>
              <a:rPr lang="en-US" dirty="0"/>
              <a:t>After some time. The group will move to make a decision again.</a:t>
            </a:r>
          </a:p>
          <a:p>
            <a:r>
              <a:rPr lang="en-US" dirty="0"/>
              <a:t>The idea is move towards agreement. </a:t>
            </a:r>
          </a:p>
          <a:p>
            <a:pPr marL="0" indent="0">
              <a:buNone/>
            </a:pPr>
            <a:endParaRPr lang="en-US" dirty="0"/>
          </a:p>
        </p:txBody>
      </p:sp>
    </p:spTree>
    <p:extLst>
      <p:ext uri="{BB962C8B-B14F-4D97-AF65-F5344CB8AC3E}">
        <p14:creationId xmlns:p14="http://schemas.microsoft.com/office/powerpoint/2010/main" val="1904646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B7D14-402E-A3F1-1C7D-FE6C427B7CFE}"/>
              </a:ext>
            </a:extLst>
          </p:cNvPr>
          <p:cNvSpPr>
            <a:spLocks noGrp="1"/>
          </p:cNvSpPr>
          <p:nvPr>
            <p:ph type="title"/>
          </p:nvPr>
        </p:nvSpPr>
        <p:spPr/>
        <p:txBody>
          <a:bodyPr/>
          <a:lstStyle/>
          <a:p>
            <a:r>
              <a:rPr lang="en-US" dirty="0"/>
              <a:t>Feasibility and Impact Activity</a:t>
            </a:r>
          </a:p>
        </p:txBody>
      </p:sp>
      <p:sp>
        <p:nvSpPr>
          <p:cNvPr id="3" name="Content Placeholder 2">
            <a:extLst>
              <a:ext uri="{FF2B5EF4-FFF2-40B4-BE49-F238E27FC236}">
                <a16:creationId xmlns:a16="http://schemas.microsoft.com/office/drawing/2014/main" id="{FDC275D6-33B1-F567-3EA9-58C948B946AC}"/>
              </a:ext>
            </a:extLst>
          </p:cNvPr>
          <p:cNvSpPr>
            <a:spLocks noGrp="1"/>
          </p:cNvSpPr>
          <p:nvPr>
            <p:ph idx="1"/>
          </p:nvPr>
        </p:nvSpPr>
        <p:spPr>
          <a:xfrm>
            <a:off x="457200" y="1600200"/>
            <a:ext cx="11201400" cy="4114800"/>
          </a:xfrm>
        </p:spPr>
        <p:txBody>
          <a:bodyPr/>
          <a:lstStyle/>
          <a:p>
            <a:pPr marL="514350" indent="-514350">
              <a:buFont typeface="+mj-lt"/>
              <a:buAutoNum type="arabicPeriod"/>
            </a:pPr>
            <a:r>
              <a:rPr lang="en-US" dirty="0"/>
              <a:t>Facilitator will open a grid (by Theme)</a:t>
            </a:r>
          </a:p>
          <a:p>
            <a:pPr marL="514350" indent="-514350">
              <a:buFont typeface="+mj-lt"/>
              <a:buAutoNum type="arabicPeriod"/>
            </a:pPr>
            <a:r>
              <a:rPr lang="en-US" dirty="0"/>
              <a:t>Workgroup members will review the feedback statements</a:t>
            </a:r>
          </a:p>
          <a:p>
            <a:pPr marL="514350" indent="-514350">
              <a:buFont typeface="+mj-lt"/>
              <a:buAutoNum type="arabicPeriod"/>
            </a:pPr>
            <a:r>
              <a:rPr lang="en-US" dirty="0"/>
              <a:t>Discuss and come to group consensus for where each statement belongs in the grid</a:t>
            </a:r>
          </a:p>
          <a:p>
            <a:pPr marL="514350" indent="-514350">
              <a:buFont typeface="+mj-lt"/>
              <a:buAutoNum type="arabicPeriod"/>
            </a:pPr>
            <a:r>
              <a:rPr lang="en-US" dirty="0"/>
              <a:t>Determine who will report back on the High Feasibility, High Impact results</a:t>
            </a:r>
          </a:p>
        </p:txBody>
      </p:sp>
      <p:sp>
        <p:nvSpPr>
          <p:cNvPr id="4" name="Date Placeholder 3">
            <a:extLst>
              <a:ext uri="{FF2B5EF4-FFF2-40B4-BE49-F238E27FC236}">
                <a16:creationId xmlns:a16="http://schemas.microsoft.com/office/drawing/2014/main" id="{0753F8BD-76C2-481A-515C-436E08CA0044}"/>
              </a:ext>
            </a:extLst>
          </p:cNvPr>
          <p:cNvSpPr>
            <a:spLocks noGrp="1"/>
          </p:cNvSpPr>
          <p:nvPr>
            <p:ph type="dt" sz="half" idx="10"/>
          </p:nvPr>
        </p:nvSpPr>
        <p:spPr/>
        <p:txBody>
          <a:bodyPr/>
          <a:lstStyle/>
          <a:p>
            <a:pPr>
              <a:defRPr/>
            </a:pPr>
            <a:r>
              <a:rPr lang="en-US" altLang="en-US"/>
              <a:t>OREGON PUBLIC HEALTH DIVISION</a:t>
            </a:r>
          </a:p>
          <a:p>
            <a:pPr>
              <a:defRPr/>
            </a:pPr>
            <a:endParaRPr lang="en-US" altLang="en-US"/>
          </a:p>
        </p:txBody>
      </p:sp>
      <p:sp>
        <p:nvSpPr>
          <p:cNvPr id="5" name="Slide Number Placeholder 4">
            <a:extLst>
              <a:ext uri="{FF2B5EF4-FFF2-40B4-BE49-F238E27FC236}">
                <a16:creationId xmlns:a16="http://schemas.microsoft.com/office/drawing/2014/main" id="{58912522-31D1-1C37-864C-C7BD7A89D960}"/>
              </a:ext>
            </a:extLst>
          </p:cNvPr>
          <p:cNvSpPr>
            <a:spLocks noGrp="1"/>
          </p:cNvSpPr>
          <p:nvPr>
            <p:ph type="sldNum" sz="quarter" idx="11"/>
          </p:nvPr>
        </p:nvSpPr>
        <p:spPr/>
        <p:txBody>
          <a:bodyPr/>
          <a:lstStyle/>
          <a:p>
            <a:pPr>
              <a:defRPr/>
            </a:pPr>
            <a:fld id="{D010ABF3-677A-4E96-8018-528BF430FE45}" type="slidenum">
              <a:rPr lang="en-US" altLang="en-US" smtClean="0"/>
              <a:pPr>
                <a:defRPr/>
              </a:pPr>
              <a:t>7</a:t>
            </a:fld>
            <a:endParaRPr lang="en-US" altLang="en-US" dirty="0"/>
          </a:p>
        </p:txBody>
      </p:sp>
    </p:spTree>
    <p:extLst>
      <p:ext uri="{BB962C8B-B14F-4D97-AF65-F5344CB8AC3E}">
        <p14:creationId xmlns:p14="http://schemas.microsoft.com/office/powerpoint/2010/main" val="2319124101"/>
      </p:ext>
    </p:extLst>
  </p:cSld>
  <p:clrMapOvr>
    <a:masterClrMapping/>
  </p:clrMapOvr>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34AC7803-BCA1-844C-6852-263BAF342A73}"/>
              </a:ext>
            </a:extLst>
          </p:cNvPr>
          <p:cNvSpPr>
            <a:spLocks noGrp="1" noChangeArrowheads="1"/>
          </p:cNvSpPr>
          <p:nvPr>
            <p:ph type="title"/>
          </p:nvPr>
        </p:nvSpPr>
        <p:spPr>
          <a:xfrm>
            <a:off x="831850" y="1709738"/>
            <a:ext cx="10515600" cy="2852737"/>
          </a:xfrm>
        </p:spPr>
        <p:txBody>
          <a:bodyPr/>
          <a:lstStyle/>
          <a:p>
            <a:r>
              <a:rPr lang="en-US" altLang="en-US" dirty="0"/>
              <a:t>Activity in Breakout Rooms</a:t>
            </a:r>
          </a:p>
        </p:txBody>
      </p:sp>
      <p:sp>
        <p:nvSpPr>
          <p:cNvPr id="4" name="Date Placeholder 3">
            <a:extLst>
              <a:ext uri="{FF2B5EF4-FFF2-40B4-BE49-F238E27FC236}">
                <a16:creationId xmlns:a16="http://schemas.microsoft.com/office/drawing/2014/main" id="{ECED1C0E-C4FA-5A03-8FEB-88DE2B524E16}"/>
              </a:ext>
            </a:extLst>
          </p:cNvPr>
          <p:cNvSpPr>
            <a:spLocks noGrp="1"/>
          </p:cNvSpPr>
          <p:nvPr>
            <p:ph type="dt" sz="quarter"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6C831DFB-10B1-9657-A8DE-F69F5EA88ECD}"/>
              </a:ext>
            </a:extLst>
          </p:cNvPr>
          <p:cNvSpPr>
            <a:spLocks noGrp="1"/>
          </p:cNvSpPr>
          <p:nvPr>
            <p:ph type="sldNum" sz="quarter" idx="11"/>
          </p:nvPr>
        </p:nvSpPr>
        <p:spPr/>
        <p:txBody>
          <a:bodyPr/>
          <a:lstStyle/>
          <a:p>
            <a:pPr>
              <a:defRPr/>
            </a:pPr>
            <a:fld id="{24BD09E5-3DB8-42BF-8594-7AD354DBC8C1}" type="slidenum">
              <a:rPr lang="en-US" altLang="en-US" smtClean="0"/>
              <a:pPr>
                <a:defRPr/>
              </a:pPr>
              <a:t>8</a:t>
            </a:fld>
            <a:endParaRPr lang="en-US"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34AC7803-BCA1-844C-6852-263BAF342A73}"/>
              </a:ext>
            </a:extLst>
          </p:cNvPr>
          <p:cNvSpPr>
            <a:spLocks noGrp="1" noChangeArrowheads="1"/>
          </p:cNvSpPr>
          <p:nvPr>
            <p:ph type="title"/>
          </p:nvPr>
        </p:nvSpPr>
        <p:spPr>
          <a:xfrm>
            <a:off x="831850" y="1709738"/>
            <a:ext cx="10515600" cy="2852737"/>
          </a:xfrm>
        </p:spPr>
        <p:txBody>
          <a:bodyPr/>
          <a:lstStyle/>
          <a:p>
            <a:r>
              <a:rPr lang="en-US" altLang="en-US" dirty="0"/>
              <a:t>Break</a:t>
            </a:r>
          </a:p>
        </p:txBody>
      </p:sp>
      <p:sp>
        <p:nvSpPr>
          <p:cNvPr id="4" name="Date Placeholder 3">
            <a:extLst>
              <a:ext uri="{FF2B5EF4-FFF2-40B4-BE49-F238E27FC236}">
                <a16:creationId xmlns:a16="http://schemas.microsoft.com/office/drawing/2014/main" id="{ECED1C0E-C4FA-5A03-8FEB-88DE2B524E16}"/>
              </a:ext>
            </a:extLst>
          </p:cNvPr>
          <p:cNvSpPr>
            <a:spLocks noGrp="1"/>
          </p:cNvSpPr>
          <p:nvPr>
            <p:ph type="dt" sz="quarter"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6C831DFB-10B1-9657-A8DE-F69F5EA88ECD}"/>
              </a:ext>
            </a:extLst>
          </p:cNvPr>
          <p:cNvSpPr>
            <a:spLocks noGrp="1"/>
          </p:cNvSpPr>
          <p:nvPr>
            <p:ph type="sldNum" sz="quarter" idx="11"/>
          </p:nvPr>
        </p:nvSpPr>
        <p:spPr/>
        <p:txBody>
          <a:bodyPr/>
          <a:lstStyle/>
          <a:p>
            <a:pPr>
              <a:defRPr/>
            </a:pPr>
            <a:fld id="{24BD09E5-3DB8-42BF-8594-7AD354DBC8C1}" type="slidenum">
              <a:rPr lang="en-US" altLang="en-US" smtClean="0"/>
              <a:pPr>
                <a:defRPr/>
              </a:pPr>
              <a:t>9</a:t>
            </a:fld>
            <a:endParaRPr lang="en-US" altLang="en-US" dirty="0"/>
          </a:p>
        </p:txBody>
      </p:sp>
    </p:spTree>
    <p:extLst>
      <p:ext uri="{BB962C8B-B14F-4D97-AF65-F5344CB8AC3E}">
        <p14:creationId xmlns:p14="http://schemas.microsoft.com/office/powerpoint/2010/main" val="2179028348"/>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2013 - 2022">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5D486D267E8DA43B3919DA3386E8073" ma:contentTypeVersion="9" ma:contentTypeDescription="Create a new document." ma:contentTypeScope="" ma:versionID="13ae81e57ae235e05afe22cd74042181">
  <xsd:schema xmlns:xsd="http://www.w3.org/2001/XMLSchema" xmlns:xs="http://www.w3.org/2001/XMLSchema" xmlns:p="http://schemas.microsoft.com/office/2006/metadata/properties" xmlns:ns1="http://schemas.microsoft.com/sharepoint/v3" xmlns:ns2="59da1016-2a1b-4f8a-9768-d7a4932f6f16" xmlns:ns3="8e5a6155-81d0-4b93-93b6-2738d35fba9d" targetNamespace="http://schemas.microsoft.com/office/2006/metadata/properties" ma:root="true" ma:fieldsID="7e64635d5d0209d77261f4c54f7261c6" ns1:_="" ns2:_="" ns3:_="">
    <xsd:import namespace="http://schemas.microsoft.com/sharepoint/v3"/>
    <xsd:import namespace="59da1016-2a1b-4f8a-9768-d7a4932f6f16"/>
    <xsd:import namespace="8e5a6155-81d0-4b93-93b6-2738d35fba9d"/>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URL" minOccurs="0"/>
                <xsd:element ref="ns3:Meeting" minOccurs="0"/>
                <xsd:element ref="ns3:Category"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8" nillable="true" ma:displayName="URL" ma:hidden="true"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2" nillable="true" ma:displayName="IA Category" ma:format="Dropdown" ma:hidden="true"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3" nillable="true" ma:displayName="IA Topic" ma:format="Dropdown" ma:hidden="true"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4" nillable="true" ma:displayName="IA Subtopic" ma:format="Dropdown" ma:hidden="true"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5" nillable="true" ma:displayName="Document Expiration Date" ma:format="DateOnly" ma:hidden="true" ma:internalName="DocumentExpirationDate" ma:readOnly="false">
      <xsd:simpleType>
        <xsd:restriction base="dms:DateTime"/>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e5a6155-81d0-4b93-93b6-2738d35fba9d" elementFormDefault="qualified">
    <xsd:import namespace="http://schemas.microsoft.com/office/2006/documentManagement/types"/>
    <xsd:import namespace="http://schemas.microsoft.com/office/infopath/2007/PartnerControls"/>
    <xsd:element name="Meta_x0020_Description" ma:index="6" nillable="true" ma:displayName="Meta Description" ma:internalName="Meta_x0020_Description" ma:readOnly="false">
      <xsd:simpleType>
        <xsd:restriction base="dms:Text"/>
      </xsd:simpleType>
    </xsd:element>
    <xsd:element name="Meta_x0020_Keywords" ma:index="7" nillable="true" ma:displayName="Meta Keywords" ma:hidden="true" ma:internalName="Meta_x0020_Keywords" ma:readOnly="false">
      <xsd:simpleType>
        <xsd:restriction base="dms:Text"/>
      </xsd:simpleType>
    </xsd:element>
    <xsd:element name="Meeting" ma:index="15" nillable="true" ma:displayName="Meeting" ma:list="{b9f15d52-99b1-4580-8354-7a744ce580d8}" ma:internalName="Meeting" ma:showField="Meeting_x0020_Lookup_x0020_Refer">
      <xsd:simpleType>
        <xsd:restriction base="dms:Lookup"/>
      </xsd:simpleType>
    </xsd:element>
    <xsd:element name="Category" ma:index="16" nillable="true" ma:displayName="Category" ma:format="Dropdown" ma:internalName="Category">
      <xsd:simpleType>
        <xsd:restriction base="dms:Choice">
          <xsd:enumeration value="Public Health System Workforce Workgroup"/>
          <xsd:enumeration value="Public Health Equity Framework Workgroup"/>
          <xsd:enumeration value="Advisory Board"/>
          <xsd:enumeration value="Strategic Data Plan Subcommittee"/>
          <xsd:enumeration value="Accountability Metrics Subcommittee"/>
          <xsd:enumeration value="Public Health Modernization Funding Workgroup"/>
          <xsd:enumeration value="Incentives and Funding Subcommittee"/>
          <xsd:enumeration value="Charter and Bylaws Workgroup"/>
          <xsd:enumeration value="PHAB Prioritization Workgroup"/>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ACategory xmlns="59da1016-2a1b-4f8a-9768-d7a4932f6f16" xsi:nil="true"/>
    <DocumentExpirationDate xmlns="59da1016-2a1b-4f8a-9768-d7a4932f6f16" xsi:nil="true"/>
    <IATopic xmlns="59da1016-2a1b-4f8a-9768-d7a4932f6f16" xsi:nil="true"/>
    <IASubtopic xmlns="59da1016-2a1b-4f8a-9768-d7a4932f6f16" xsi:nil="true"/>
    <URL xmlns="http://schemas.microsoft.com/sharepoint/v3">
      <Url>https://dhsoha.sharepoint.com/Shared-Services/PCS/Documents/ohasingle_brand_template.ppt</Url>
      <Description>OHA PowerPoint - Light background - OHA</Description>
    </URL>
    <Meta_x0020_Description xmlns="8e5a6155-81d0-4b93-93b6-2738d35fba9d" xsi:nil="true"/>
    <Meta_x0020_Keywords xmlns="8e5a6155-81d0-4b93-93b6-2738d35fba9d" xsi:nil="true"/>
    <Meeting xmlns="8e5a6155-81d0-4b93-93b6-2738d35fba9d">46</Meeting>
    <Category xmlns="8e5a6155-81d0-4b93-93b6-2738d35fba9d">Public Health System Workforce Workgroup</Category>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LongProperties xmlns="http://schemas.microsoft.com/office/2006/metadata/longProperties"/>
</file>

<file path=customXml/itemProps1.xml><?xml version="1.0" encoding="utf-8"?>
<ds:datastoreItem xmlns:ds="http://schemas.openxmlformats.org/officeDocument/2006/customXml" ds:itemID="{0BE6A64D-AF05-49E0-A32C-91944A3B2882}"/>
</file>

<file path=customXml/itemProps2.xml><?xml version="1.0" encoding="utf-8"?>
<ds:datastoreItem xmlns:ds="http://schemas.openxmlformats.org/officeDocument/2006/customXml" ds:itemID="{901BC5EA-E96D-4296-9AAE-7EBC82FCB51F}">
  <ds:schemaRefs>
    <ds:schemaRef ds:uri="http://purl.org/dc/terms/"/>
    <ds:schemaRef ds:uri="http://schemas.openxmlformats.org/package/2006/metadata/core-properties"/>
    <ds:schemaRef ds:uri="http://purl.org/dc/elements/1.1/"/>
    <ds:schemaRef ds:uri="http://www.w3.org/XML/1998/namespace"/>
    <ds:schemaRef ds:uri="http://schemas.microsoft.com/office/2006/documentManagement/types"/>
    <ds:schemaRef ds:uri="718a38bc-047d-48df-ae50-c323ec2e2e68"/>
    <ds:schemaRef ds:uri="b802b072-07da-488b-8c04-2a00d3022e3e"/>
    <ds:schemaRef ds:uri="http://schemas.microsoft.com/office/infopath/2007/PartnerControl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CC5EF074-F929-4796-BD6D-33A8301B66E9}">
  <ds:schemaRefs>
    <ds:schemaRef ds:uri="http://schemas.microsoft.com/sharepoint/v3/contenttype/forms"/>
  </ds:schemaRefs>
</ds:datastoreItem>
</file>

<file path=customXml/itemProps4.xml><?xml version="1.0" encoding="utf-8"?>
<ds:datastoreItem xmlns:ds="http://schemas.openxmlformats.org/officeDocument/2006/customXml" ds:itemID="{632ECD22-33A4-4872-BB66-75B4CF9F4A30}">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
  <TotalTime>7239</TotalTime>
  <Words>1138</Words>
  <Application>Microsoft Office PowerPoint</Application>
  <PresentationFormat>Widescreen</PresentationFormat>
  <Paragraphs>125</Paragraphs>
  <Slides>22</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Symbol</vt:lpstr>
      <vt:lpstr>Times</vt:lpstr>
      <vt:lpstr>Custom Design</vt:lpstr>
      <vt:lpstr>PHAB Public Health System Workgroup</vt:lpstr>
      <vt:lpstr>Agenda</vt:lpstr>
      <vt:lpstr>Introductions</vt:lpstr>
      <vt:lpstr>Update from PHAB</vt:lpstr>
      <vt:lpstr>Recap of Agreements made in September Workgroup Meeting</vt:lpstr>
      <vt:lpstr>Consensus Decision Making</vt:lpstr>
      <vt:lpstr>Feasibility and Impact Activity</vt:lpstr>
      <vt:lpstr>Activity in Breakout Rooms</vt:lpstr>
      <vt:lpstr>Break</vt:lpstr>
      <vt:lpstr>Activity Debrief</vt:lpstr>
      <vt:lpstr>Public Comment</vt:lpstr>
      <vt:lpstr>Next steps</vt:lpstr>
      <vt:lpstr>Plans for Remaining Meetings</vt:lpstr>
      <vt:lpstr>Thank you so much! </vt:lpstr>
      <vt:lpstr>PHAB Workforce  Prioritized Workforce Recommendations </vt:lpstr>
      <vt:lpstr>Communication </vt:lpstr>
      <vt:lpstr>Policy &amp; Planning </vt:lpstr>
      <vt:lpstr>Health Equity &amp; Cultural Responsiveness</vt:lpstr>
      <vt:lpstr>Community Partnership Development</vt:lpstr>
      <vt:lpstr>Emergency Preparedness</vt:lpstr>
      <vt:lpstr>Assessment &amp; Epidemiology </vt:lpstr>
      <vt:lpstr>Leadership &amp; Organizational Competencies </vt:lpstr>
    </vt:vector>
  </TitlesOfParts>
  <Company>Joe's World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10.9.24 PHAB Public Health System Workforce Workgroup Meeting Slides</dc:title>
  <dc:creator>Joe B</dc:creator>
  <cp:lastModifiedBy>Nhu To-Haynes</cp:lastModifiedBy>
  <cp:revision>50</cp:revision>
  <dcterms:created xsi:type="dcterms:W3CDTF">2010-08-23T12:44:57Z</dcterms:created>
  <dcterms:modified xsi:type="dcterms:W3CDTF">2024-10-02T21:56:40Z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Link">
    <vt:lpwstr>https://dhsoha.sharepoint.com/Shared-Services/PCS/_layouts/15/wrkstat.aspx?List=7bd826b3-dc91-4eb5-81d3-676459c1b40b&amp;WorkflowInstanceName=53e342c5-3b7b-4ab8-a57a-653650da0389, Stage 1</vt:lpwstr>
  </property>
  <property fmtid="{D5CDD505-2E9C-101B-9397-08002B2CF9AE}" pid="3" name="URL">
    <vt:lpwstr>https://dhsoha.sharepoint.com/Shared-Services/PCS/Documents/ohasingle_brand_template.ppt, OHA PowerPoint - Light background - OHA</vt:lpwstr>
  </property>
  <property fmtid="{D5CDD505-2E9C-101B-9397-08002B2CF9AE}" pid="4" name="ContentTypeId">
    <vt:lpwstr>0x010100E5D486D267E8DA43B3919DA3386E8073</vt:lpwstr>
  </property>
  <property fmtid="{D5CDD505-2E9C-101B-9397-08002B2CF9AE}" pid="5" name="MSIP_Label_11a67c04-f371-4d71-a575-202b566caae1_Enabled">
    <vt:lpwstr>true</vt:lpwstr>
  </property>
  <property fmtid="{D5CDD505-2E9C-101B-9397-08002B2CF9AE}" pid="6" name="MSIP_Label_11a67c04-f371-4d71-a575-202b566caae1_SetDate">
    <vt:lpwstr>2024-07-25T15:41:08Z</vt:lpwstr>
  </property>
  <property fmtid="{D5CDD505-2E9C-101B-9397-08002B2CF9AE}" pid="7" name="MSIP_Label_11a67c04-f371-4d71-a575-202b566caae1_Method">
    <vt:lpwstr>Privileged</vt:lpwstr>
  </property>
  <property fmtid="{D5CDD505-2E9C-101B-9397-08002B2CF9AE}" pid="8" name="MSIP_Label_11a67c04-f371-4d71-a575-202b566caae1_Name">
    <vt:lpwstr>Level 2 - Limited (Items)</vt:lpwstr>
  </property>
  <property fmtid="{D5CDD505-2E9C-101B-9397-08002B2CF9AE}" pid="9" name="MSIP_Label_11a67c04-f371-4d71-a575-202b566caae1_SiteId">
    <vt:lpwstr>658e63e8-8d39-499c-8f48-13adc9452f4c</vt:lpwstr>
  </property>
  <property fmtid="{D5CDD505-2E9C-101B-9397-08002B2CF9AE}" pid="10" name="MSIP_Label_11a67c04-f371-4d71-a575-202b566caae1_ActionId">
    <vt:lpwstr>01b48644-b55b-415a-98f7-3bd5e82387d2</vt:lpwstr>
  </property>
  <property fmtid="{D5CDD505-2E9C-101B-9397-08002B2CF9AE}" pid="11" name="MSIP_Label_11a67c04-f371-4d71-a575-202b566caae1_ContentBits">
    <vt:lpwstr>0</vt:lpwstr>
  </property>
  <property fmtid="{D5CDD505-2E9C-101B-9397-08002B2CF9AE}" pid="12" name="MediaServiceImageTags">
    <vt:lpwstr/>
  </property>
</Properties>
</file>