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Lst>
  <p:notesMasterIdLst>
    <p:notesMasterId r:id="rId31"/>
  </p:notesMasterIdLst>
  <p:handoutMasterIdLst>
    <p:handoutMasterId r:id="rId32"/>
  </p:handoutMasterIdLst>
  <p:sldIdLst>
    <p:sldId id="262" r:id="rId6"/>
    <p:sldId id="277" r:id="rId7"/>
    <p:sldId id="278" r:id="rId8"/>
    <p:sldId id="318" r:id="rId9"/>
    <p:sldId id="313" r:id="rId10"/>
    <p:sldId id="319" r:id="rId11"/>
    <p:sldId id="316" r:id="rId12"/>
    <p:sldId id="281" r:id="rId13"/>
    <p:sldId id="320" r:id="rId14"/>
    <p:sldId id="321" r:id="rId15"/>
    <p:sldId id="322" r:id="rId16"/>
    <p:sldId id="315" r:id="rId17"/>
    <p:sldId id="312" r:id="rId18"/>
    <p:sldId id="324" r:id="rId19"/>
    <p:sldId id="325" r:id="rId20"/>
    <p:sldId id="317" r:id="rId21"/>
    <p:sldId id="304" r:id="rId22"/>
    <p:sldId id="282" r:id="rId23"/>
    <p:sldId id="291" r:id="rId24"/>
    <p:sldId id="293" r:id="rId25"/>
    <p:sldId id="294" r:id="rId26"/>
    <p:sldId id="295" r:id="rId27"/>
    <p:sldId id="296" r:id="rId28"/>
    <p:sldId id="297" r:id="rId29"/>
    <p:sldId id="298" r:id="rId30"/>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521415D9-36F7-43E2-AB2F-B90AF26B5E84}">
      <p14:sectionLst xmlns:p14="http://schemas.microsoft.com/office/powerpoint/2010/main">
        <p14:section name="Default Section" id="{194841FA-401E-4A9B-839C-D1A8091AB7C8}">
          <p14:sldIdLst>
            <p14:sldId id="262"/>
            <p14:sldId id="277"/>
            <p14:sldId id="278"/>
            <p14:sldId id="318"/>
            <p14:sldId id="313"/>
            <p14:sldId id="319"/>
            <p14:sldId id="316"/>
            <p14:sldId id="281"/>
            <p14:sldId id="320"/>
            <p14:sldId id="321"/>
            <p14:sldId id="322"/>
            <p14:sldId id="315"/>
            <p14:sldId id="312"/>
            <p14:sldId id="324"/>
            <p14:sldId id="325"/>
            <p14:sldId id="317"/>
            <p14:sldId id="304"/>
          </p14:sldIdLst>
        </p14:section>
        <p14:section name="Appendix: Priority Review" id="{D1FD933C-CE0B-4CAD-AF21-44A53FFB7A1B}">
          <p14:sldIdLst>
            <p14:sldId id="282"/>
            <p14:sldId id="291"/>
            <p14:sldId id="293"/>
            <p14:sldId id="294"/>
            <p14:sldId id="295"/>
            <p14:sldId id="296"/>
            <p14:sldId id="297"/>
            <p14:sldId id="298"/>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71E562-CE58-AFB1-7351-7CD5D376129E}" name="Kari Christensen (she/her)" initials="KC(" userId="S::KARI.A.CHRISTENSEN@oha.oregon.gov::f58ffaeb-eda0-405c-ab2a-2acbc1aea5d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29284B-016F-4788-B69C-FCAEDE148866}" v="398" dt="2024-11-08T19:40:27.7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8/10/relationships/authors" Target="authors.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 Christensen (she/her)" userId="f58ffaeb-eda0-405c-ab2a-2acbc1aea5d5" providerId="ADAL" clId="{2C29284B-016F-4788-B69C-FCAEDE148866}"/>
    <pc:docChg chg="custSel modSld">
      <pc:chgData name="Kari Christensen (she/her)" userId="f58ffaeb-eda0-405c-ab2a-2acbc1aea5d5" providerId="ADAL" clId="{2C29284B-016F-4788-B69C-FCAEDE148866}" dt="2024-11-08T19:40:27.713" v="397" actId="20577"/>
      <pc:docMkLst>
        <pc:docMk/>
      </pc:docMkLst>
      <pc:sldChg chg="modSp mod">
        <pc:chgData name="Kari Christensen (she/her)" userId="f58ffaeb-eda0-405c-ab2a-2acbc1aea5d5" providerId="ADAL" clId="{2C29284B-016F-4788-B69C-FCAEDE148866}" dt="2024-11-08T19:40:27.713" v="397" actId="20577"/>
        <pc:sldMkLst>
          <pc:docMk/>
          <pc:sldMk cId="1367246914" sldId="325"/>
        </pc:sldMkLst>
        <pc:spChg chg="mod">
          <ac:chgData name="Kari Christensen (she/her)" userId="f58ffaeb-eda0-405c-ab2a-2acbc1aea5d5" providerId="ADAL" clId="{2C29284B-016F-4788-B69C-FCAEDE148866}" dt="2024-11-08T19:40:27.713" v="397" actId="20577"/>
          <ac:spMkLst>
            <pc:docMk/>
            <pc:sldMk cId="1367246914" sldId="325"/>
            <ac:spMk id="7" creationId="{FDD54674-2020-61AA-E549-13E0BFD60F3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DEBFBC-B432-32BF-ACFB-C00A086FD02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8EB8D3DB-8467-C458-9BAC-76475BC48E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0A361306-C5F0-421D-9836-920FE32F4E3B}" type="datetimeFigureOut">
              <a:rPr lang="en-US"/>
              <a:pPr>
                <a:defRPr/>
              </a:pPr>
              <a:t>11/8/2024</a:t>
            </a:fld>
            <a:endParaRPr lang="en-US"/>
          </a:p>
        </p:txBody>
      </p:sp>
      <p:sp>
        <p:nvSpPr>
          <p:cNvPr id="4" name="Footer Placeholder 3">
            <a:extLst>
              <a:ext uri="{FF2B5EF4-FFF2-40B4-BE49-F238E27FC236}">
                <a16:creationId xmlns:a16="http://schemas.microsoft.com/office/drawing/2014/main" id="{8B731644-461D-1899-93D5-97B1F0FAFD0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2BF12C8B-1599-7A7F-A5BB-508B18E7AB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E9D8722D-6360-4296-B352-53C1C04E90B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8AAF10D-0F77-ECFC-07AA-28C7E94CABA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0243" name="Rectangle 3">
            <a:extLst>
              <a:ext uri="{FF2B5EF4-FFF2-40B4-BE49-F238E27FC236}">
                <a16:creationId xmlns:a16="http://schemas.microsoft.com/office/drawing/2014/main" id="{6EA66042-F955-E436-AF62-C13AB17AFED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6148" name="Rectangle 4">
            <a:extLst>
              <a:ext uri="{FF2B5EF4-FFF2-40B4-BE49-F238E27FC236}">
                <a16:creationId xmlns:a16="http://schemas.microsoft.com/office/drawing/2014/main" id="{3A9FA1EC-A7F5-6D42-3492-394BA7380F96}"/>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84B7226E-4BC5-5E54-B26E-8CB91D26A778}"/>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78B4A3BE-3915-AC3E-7FAF-008BB81282B5}"/>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0247" name="Rectangle 7">
            <a:extLst>
              <a:ext uri="{FF2B5EF4-FFF2-40B4-BE49-F238E27FC236}">
                <a16:creationId xmlns:a16="http://schemas.microsoft.com/office/drawing/2014/main" id="{E6BCC3F6-068C-A2C4-1CB5-442F2364CDA4}"/>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9A4B111-10FC-4549-9E47-E33AC3B7268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C9237B7A-61AE-60F4-654B-7FE2CE966113}"/>
              </a:ext>
            </a:extLst>
          </p:cNvPr>
          <p:cNvSpPr>
            <a:spLocks noGrp="1" noRot="1" noChangeAspect="1" noChangeArrowheads="1" noTextEdit="1"/>
          </p:cNvSpPr>
          <p:nvPr>
            <p:ph type="sldImg"/>
          </p:nvPr>
        </p:nvSpPr>
        <p:spPr>
          <a:ln/>
        </p:spPr>
      </p:sp>
      <p:sp>
        <p:nvSpPr>
          <p:cNvPr id="12291" name="Notes Placeholder 2">
            <a:extLst>
              <a:ext uri="{FF2B5EF4-FFF2-40B4-BE49-F238E27FC236}">
                <a16:creationId xmlns:a16="http://schemas.microsoft.com/office/drawing/2014/main" id="{0AE9CDA6-FB00-CEA4-6B00-C93B20D39F9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4F604146-0AF9-FF25-7F59-5DAD15E3326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7F7EB146-AADA-4487-81AD-041FF06B3397}" type="slidenum">
              <a:rPr lang="en-US" altLang="en-US" sz="1200" smtClean="0"/>
              <a:pPr/>
              <a:t>2</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17</a:t>
            </a:fld>
            <a:endParaRPr lang="en-US" altLang="en-US"/>
          </a:p>
        </p:txBody>
      </p:sp>
    </p:spTree>
    <p:extLst>
      <p:ext uri="{BB962C8B-B14F-4D97-AF65-F5344CB8AC3E}">
        <p14:creationId xmlns:p14="http://schemas.microsoft.com/office/powerpoint/2010/main" val="2139177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0">
                <a:effectLst/>
                <a:latin typeface="Calibri" panose="020F0502020204030204" pitchFamily="34" charset="0"/>
                <a:ea typeface="Times New Roman" panose="02020603050405020304" pitchFamily="18" charset="0"/>
              </a:rPr>
              <a:t>In October’s meeting Veronica said she would share back with the workgroup the advice from PHAB on guidance for the formatting of recommendations from the workgroup</a:t>
            </a:r>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4</a:t>
            </a:fld>
            <a:endParaRPr lang="en-US" altLang="en-US"/>
          </a:p>
        </p:txBody>
      </p:sp>
    </p:spTree>
    <p:extLst>
      <p:ext uri="{BB962C8B-B14F-4D97-AF65-F5344CB8AC3E}">
        <p14:creationId xmlns:p14="http://schemas.microsoft.com/office/powerpoint/2010/main" val="1244230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t>NHU: Kari can share screen as you explain this so the group can see the grid, and where the statements are and how we will be moving statements to different parts based on their discussion/decision.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US"/>
              <a:t>Each person will have the grids by email and can open on their own as well if they’d like.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a:p>
            <a:pPr marL="0" marR="0" lvl="0" indent="0" algn="l" defTabSz="914400" rtl="0" eaLnBrk="0" fontAlgn="base" latinLnBrk="0" hangingPunct="0">
              <a:lnSpc>
                <a:spcPct val="100000"/>
              </a:lnSpc>
              <a:spcBef>
                <a:spcPct val="30000"/>
              </a:spcBef>
              <a:spcAft>
                <a:spcPct val="0"/>
              </a:spcAft>
              <a:buClrTx/>
              <a:buSzTx/>
              <a:buFontTx/>
              <a:buNone/>
              <a:tabLst/>
              <a:defRPr/>
            </a:pPr>
            <a:r>
              <a:rPr lang="en-US"/>
              <a:t>Each room will be staffed with an OHA-PHD facilitator who will provide operational support share their screen, show the grid. Move feedback to the themes, foundational capabilities. </a:t>
            </a:r>
          </a:p>
          <a:p>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7</a:t>
            </a:fld>
            <a:endParaRPr lang="en-US" altLang="en-US"/>
          </a:p>
        </p:txBody>
      </p:sp>
    </p:spTree>
    <p:extLst>
      <p:ext uri="{BB962C8B-B14F-4D97-AF65-F5344CB8AC3E}">
        <p14:creationId xmlns:p14="http://schemas.microsoft.com/office/powerpoint/2010/main" val="1859255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Symbol" panose="05050102010706020507" pitchFamily="18" charset="2"/>
              <a:buChar char=""/>
            </a:pPr>
            <a:r>
              <a:rPr lang="en-US" sz="1800" kern="0">
                <a:effectLst/>
                <a:latin typeface="Calibri" panose="020F0502020204030204" pitchFamily="34" charset="0"/>
                <a:ea typeface="Times New Roman" panose="02020603050405020304" pitchFamily="18" charset="0"/>
                <a:cs typeface="Calibri" panose="020F0502020204030204" pitchFamily="34" charset="0"/>
              </a:rPr>
              <a:t>Discussion on high feasibility, high impact</a:t>
            </a:r>
            <a:endParaRPr lang="en-US" sz="1800" kern="10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kern="0">
                <a:effectLst/>
                <a:latin typeface="Calibri" panose="020F0502020204030204" pitchFamily="34" charset="0"/>
                <a:ea typeface="Times New Roman" panose="02020603050405020304" pitchFamily="18" charset="0"/>
              </a:rPr>
              <a:t>Agreement to move forward with consensus for recommendations</a:t>
            </a:r>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10</a:t>
            </a:fld>
            <a:endParaRPr lang="en-US" altLang="en-US"/>
          </a:p>
        </p:txBody>
      </p:sp>
    </p:spTree>
    <p:extLst>
      <p:ext uri="{BB962C8B-B14F-4D97-AF65-F5344CB8AC3E}">
        <p14:creationId xmlns:p14="http://schemas.microsoft.com/office/powerpoint/2010/main" val="2105158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Is there anything missing? Is there anything glaring that is not here? How many recommendations does the Workgroup want to offer to PHAB?</a:t>
            </a:r>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11</a:t>
            </a:fld>
            <a:endParaRPr lang="en-US" altLang="en-US"/>
          </a:p>
        </p:txBody>
      </p:sp>
    </p:spTree>
    <p:extLst>
      <p:ext uri="{BB962C8B-B14F-4D97-AF65-F5344CB8AC3E}">
        <p14:creationId xmlns:p14="http://schemas.microsoft.com/office/powerpoint/2010/main" val="3222003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13</a:t>
            </a:fld>
            <a:endParaRPr lang="en-US" altLang="en-US"/>
          </a:p>
        </p:txBody>
      </p:sp>
    </p:spTree>
    <p:extLst>
      <p:ext uri="{BB962C8B-B14F-4D97-AF65-F5344CB8AC3E}">
        <p14:creationId xmlns:p14="http://schemas.microsoft.com/office/powerpoint/2010/main" val="1189169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14</a:t>
            </a:fld>
            <a:endParaRPr lang="en-US" altLang="en-US"/>
          </a:p>
        </p:txBody>
      </p:sp>
    </p:spTree>
    <p:extLst>
      <p:ext uri="{BB962C8B-B14F-4D97-AF65-F5344CB8AC3E}">
        <p14:creationId xmlns:p14="http://schemas.microsoft.com/office/powerpoint/2010/main" val="311582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15</a:t>
            </a:fld>
            <a:endParaRPr lang="en-US" altLang="en-US"/>
          </a:p>
        </p:txBody>
      </p:sp>
    </p:spTree>
    <p:extLst>
      <p:ext uri="{BB962C8B-B14F-4D97-AF65-F5344CB8AC3E}">
        <p14:creationId xmlns:p14="http://schemas.microsoft.com/office/powerpoint/2010/main" val="3248743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C9A4B111-10FC-4549-9E47-E33AC3B72689}" type="slidenum">
              <a:rPr lang="en-US" altLang="en-US" smtClean="0"/>
              <a:pPr>
                <a:defRPr/>
              </a:pPr>
              <a:t>16</a:t>
            </a:fld>
            <a:endParaRPr lang="en-US" altLang="en-US"/>
          </a:p>
        </p:txBody>
      </p:sp>
    </p:spTree>
    <p:extLst>
      <p:ext uri="{BB962C8B-B14F-4D97-AF65-F5344CB8AC3E}">
        <p14:creationId xmlns:p14="http://schemas.microsoft.com/office/powerpoint/2010/main" val="4190713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BC9FACC-24A0-5C1F-296F-728FD33748EA}"/>
              </a:ext>
            </a:extLst>
          </p:cNvPr>
          <p:cNvSpPr>
            <a:spLocks/>
          </p:cNvSpPr>
          <p:nvPr userDrawn="1"/>
        </p:nvSpPr>
        <p:spPr bwMode="auto">
          <a:xfrm>
            <a:off x="296863" y="4530725"/>
            <a:ext cx="11598275" cy="2098675"/>
          </a:xfrm>
          <a:custGeom>
            <a:avLst/>
            <a:gdLst>
              <a:gd name="T0" fmla="*/ 0 w 11599295"/>
              <a:gd name="T1" fmla="*/ 574623 h 2098540"/>
              <a:gd name="T2" fmla="*/ 5909977 w 11599295"/>
              <a:gd name="T3" fmla="*/ 119 h 2098540"/>
              <a:gd name="T4" fmla="*/ 11597255 w 11599295"/>
              <a:gd name="T5" fmla="*/ 574623 h 2098540"/>
              <a:gd name="T6" fmla="*/ 11597255 w 11599295"/>
              <a:gd name="T7" fmla="*/ 2098810 h 2098540"/>
              <a:gd name="T8" fmla="*/ 0 w 11599295"/>
              <a:gd name="T9" fmla="*/ 2098810 h 2098540"/>
              <a:gd name="T10" fmla="*/ 0 w 11599295"/>
              <a:gd name="T11" fmla="*/ 574623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cxnSp>
        <p:nvCxnSpPr>
          <p:cNvPr id="3" name="Straight Connector 12">
            <a:extLst>
              <a:ext uri="{FF2B5EF4-FFF2-40B4-BE49-F238E27FC236}">
                <a16:creationId xmlns:a16="http://schemas.microsoft.com/office/drawing/2014/main" id="{C0402338-F831-6B26-EFDA-112A4362ECA3}"/>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 name="Straight Connector 13">
            <a:extLst>
              <a:ext uri="{FF2B5EF4-FFF2-40B4-BE49-F238E27FC236}">
                <a16:creationId xmlns:a16="http://schemas.microsoft.com/office/drawing/2014/main" id="{54910563-C3F0-6B3B-D7F7-854BAE25F370}"/>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5" name="Picture 14" descr="Logo&#10;&#10;Description automatically generated">
            <a:extLst>
              <a:ext uri="{FF2B5EF4-FFF2-40B4-BE49-F238E27FC236}">
                <a16:creationId xmlns:a16="http://schemas.microsoft.com/office/drawing/2014/main" id="{EA104928-D573-F517-0119-542F9D8EFE7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sz="4400"/>
            </a:lvl1pPr>
          </a:lstStyle>
          <a:p>
            <a:pPr lvl="0"/>
            <a:r>
              <a:rPr lang="en-US" altLang="en-US" noProof="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3200"/>
            </a:lvl1pPr>
          </a:lstStyle>
          <a:p>
            <a:pPr lvl="0"/>
            <a:r>
              <a:rPr lang="en-US" altLang="en-US" noProof="0"/>
              <a:t>Click to edit Master subtitle style</a:t>
            </a:r>
          </a:p>
        </p:txBody>
      </p:sp>
      <p:sp>
        <p:nvSpPr>
          <p:cNvPr id="6" name="Footer Placeholder 5">
            <a:extLst>
              <a:ext uri="{FF2B5EF4-FFF2-40B4-BE49-F238E27FC236}">
                <a16:creationId xmlns:a16="http://schemas.microsoft.com/office/drawing/2014/main" id="{33E836E6-9EEC-DFB3-BAF7-4D3DAF271036}"/>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a:lvl1pPr>
          </a:lstStyle>
          <a:p>
            <a:pPr>
              <a:defRPr/>
            </a:pPr>
            <a:r>
              <a:rPr lang="en-US" altLang="en-US"/>
              <a:t>OREGON PUBLIC HEALTH DIVISION</a:t>
            </a:r>
          </a:p>
          <a:p>
            <a:pPr>
              <a:defRPr/>
            </a:pPr>
            <a:endParaRPr lang="en-US" altLang="en-US"/>
          </a:p>
        </p:txBody>
      </p:sp>
    </p:spTree>
    <p:extLst>
      <p:ext uri="{BB962C8B-B14F-4D97-AF65-F5344CB8AC3E}">
        <p14:creationId xmlns:p14="http://schemas.microsoft.com/office/powerpoint/2010/main" val="341460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8D558F-0335-7B56-8447-752869CFF0C4}"/>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A5608BE1-9654-E1EC-115C-F9C834B09E6A}"/>
              </a:ext>
            </a:extLst>
          </p:cNvPr>
          <p:cNvSpPr>
            <a:spLocks noGrp="1" noChangeArrowheads="1"/>
          </p:cNvSpPr>
          <p:nvPr>
            <p:ph type="sldNum" sz="quarter" idx="11"/>
          </p:nvPr>
        </p:nvSpPr>
        <p:spPr>
          <a:ln/>
        </p:spPr>
        <p:txBody>
          <a:bodyPr/>
          <a:lstStyle>
            <a:lvl1pPr>
              <a:defRPr/>
            </a:lvl1pPr>
          </a:lstStyle>
          <a:p>
            <a:pPr>
              <a:defRPr/>
            </a:pPr>
            <a:fld id="{99B62FA3-7C9F-474D-85E6-8A6114729786}" type="slidenum">
              <a:rPr lang="en-US" altLang="en-US"/>
              <a:pPr>
                <a:defRPr/>
              </a:pPr>
              <a:t>‹#›</a:t>
            </a:fld>
            <a:endParaRPr lang="en-US" altLang="en-US"/>
          </a:p>
        </p:txBody>
      </p:sp>
      <p:sp>
        <p:nvSpPr>
          <p:cNvPr id="6" name="Rectangle 10">
            <a:extLst>
              <a:ext uri="{FF2B5EF4-FFF2-40B4-BE49-F238E27FC236}">
                <a16:creationId xmlns:a16="http://schemas.microsoft.com/office/drawing/2014/main" id="{CC6A3711-18E8-6CF3-025C-730482B2998A}"/>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683188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7CECF79-B6D3-CFA3-09E2-68AAFF6168C4}"/>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32834A95-ADAE-7C9E-8D6B-9E72A7975627}"/>
              </a:ext>
            </a:extLst>
          </p:cNvPr>
          <p:cNvSpPr>
            <a:spLocks noGrp="1" noChangeArrowheads="1"/>
          </p:cNvSpPr>
          <p:nvPr>
            <p:ph type="sldNum" sz="quarter" idx="11"/>
          </p:nvPr>
        </p:nvSpPr>
        <p:spPr>
          <a:ln/>
        </p:spPr>
        <p:txBody>
          <a:bodyPr/>
          <a:lstStyle>
            <a:lvl1pPr>
              <a:defRPr/>
            </a:lvl1pPr>
          </a:lstStyle>
          <a:p>
            <a:pPr>
              <a:defRPr/>
            </a:pPr>
            <a:fld id="{78F80D47-8AA7-4E3B-85DF-1303484FBD8B}" type="slidenum">
              <a:rPr lang="en-US" altLang="en-US"/>
              <a:pPr>
                <a:defRPr/>
              </a:pPr>
              <a:t>‹#›</a:t>
            </a:fld>
            <a:endParaRPr lang="en-US" altLang="en-US"/>
          </a:p>
        </p:txBody>
      </p:sp>
      <p:sp>
        <p:nvSpPr>
          <p:cNvPr id="6" name="Rectangle 10">
            <a:extLst>
              <a:ext uri="{FF2B5EF4-FFF2-40B4-BE49-F238E27FC236}">
                <a16:creationId xmlns:a16="http://schemas.microsoft.com/office/drawing/2014/main" id="{DC477BD8-D143-E7B9-38FA-B95F1ABF2572}"/>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317475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Content Placeholder 2"/>
          <p:cNvSpPr>
            <a:spLocks noGrp="1"/>
          </p:cNvSpPr>
          <p:nvPr>
            <p:ph idx="1"/>
          </p:nvPr>
        </p:nvSpPr>
        <p:spPr/>
        <p:txBody>
          <a:bodyPr/>
          <a:lstStyle>
            <a:lvl1pPr>
              <a:defRPr sz="3200"/>
            </a:lvl1pPr>
            <a:lvl2pPr>
              <a:defRPr sz="22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2459AA4-EFD8-5185-3A2E-4994F303B79C}"/>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5" name="Rectangle 8">
            <a:extLst>
              <a:ext uri="{FF2B5EF4-FFF2-40B4-BE49-F238E27FC236}">
                <a16:creationId xmlns:a16="http://schemas.microsoft.com/office/drawing/2014/main" id="{4D9B5DCF-44DD-4365-8355-0CDAFF1EB5C4}"/>
              </a:ext>
            </a:extLst>
          </p:cNvPr>
          <p:cNvSpPr>
            <a:spLocks noGrp="1" noChangeArrowheads="1"/>
          </p:cNvSpPr>
          <p:nvPr>
            <p:ph type="sldNum" sz="quarter" idx="11"/>
          </p:nvPr>
        </p:nvSpPr>
        <p:spPr>
          <a:ln/>
        </p:spPr>
        <p:txBody>
          <a:bodyPr/>
          <a:lstStyle>
            <a:lvl1pPr>
              <a:defRPr/>
            </a:lvl1pPr>
          </a:lstStyle>
          <a:p>
            <a:pPr>
              <a:defRPr/>
            </a:pPr>
            <a:fld id="{D010ABF3-677A-4E96-8018-528BF430FE45}" type="slidenum">
              <a:rPr lang="en-US" altLang="en-US"/>
              <a:pPr>
                <a:defRPr/>
              </a:pPr>
              <a:t>‹#›</a:t>
            </a:fld>
            <a:endParaRPr lang="en-US" altLang="en-US"/>
          </a:p>
        </p:txBody>
      </p:sp>
      <p:sp>
        <p:nvSpPr>
          <p:cNvPr id="6" name="Rectangle 10">
            <a:extLst>
              <a:ext uri="{FF2B5EF4-FFF2-40B4-BE49-F238E27FC236}">
                <a16:creationId xmlns:a16="http://schemas.microsoft.com/office/drawing/2014/main" id="{FFCBCDE6-DB38-2056-503A-FA57C38967F7}"/>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84880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A03C1DB6-D0FC-67DD-F0B9-ADAC6AD8AB64}"/>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5" name="Rectangle 8">
            <a:extLst>
              <a:ext uri="{FF2B5EF4-FFF2-40B4-BE49-F238E27FC236}">
                <a16:creationId xmlns:a16="http://schemas.microsoft.com/office/drawing/2014/main" id="{3251C988-DB0D-3302-D41E-86D551C89E27}"/>
              </a:ext>
            </a:extLst>
          </p:cNvPr>
          <p:cNvSpPr>
            <a:spLocks noGrp="1" noChangeArrowheads="1"/>
          </p:cNvSpPr>
          <p:nvPr>
            <p:ph type="sldNum" sz="quarter" idx="11"/>
          </p:nvPr>
        </p:nvSpPr>
        <p:spPr/>
        <p:txBody>
          <a:bodyPr/>
          <a:lstStyle>
            <a:lvl1pPr>
              <a:defRPr/>
            </a:lvl1pPr>
          </a:lstStyle>
          <a:p>
            <a:pPr>
              <a:defRPr/>
            </a:pPr>
            <a:fld id="{E5D7A840-23CF-4703-8196-95C7FC2C7709}" type="slidenum">
              <a:rPr lang="en-US" altLang="en-US"/>
              <a:pPr>
                <a:defRPr/>
              </a:pPr>
              <a:t>‹#›</a:t>
            </a:fld>
            <a:endParaRPr lang="en-US" altLang="en-US"/>
          </a:p>
        </p:txBody>
      </p:sp>
      <p:sp>
        <p:nvSpPr>
          <p:cNvPr id="6" name="Rectangle 10">
            <a:extLst>
              <a:ext uri="{FF2B5EF4-FFF2-40B4-BE49-F238E27FC236}">
                <a16:creationId xmlns:a16="http://schemas.microsoft.com/office/drawing/2014/main" id="{DE2D2141-98BD-984B-6E2C-103DE0EB0DB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3559826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
            <a:extLst>
              <a:ext uri="{FF2B5EF4-FFF2-40B4-BE49-F238E27FC236}">
                <a16:creationId xmlns:a16="http://schemas.microsoft.com/office/drawing/2014/main" id="{CFDEADFE-8ACB-6F08-A553-745363F88611}"/>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6" name="Rectangle 8">
            <a:extLst>
              <a:ext uri="{FF2B5EF4-FFF2-40B4-BE49-F238E27FC236}">
                <a16:creationId xmlns:a16="http://schemas.microsoft.com/office/drawing/2014/main" id="{36A28C12-6F6D-C006-EE8A-9B08C3C6FC92}"/>
              </a:ext>
            </a:extLst>
          </p:cNvPr>
          <p:cNvSpPr>
            <a:spLocks noGrp="1" noChangeArrowheads="1"/>
          </p:cNvSpPr>
          <p:nvPr>
            <p:ph type="sldNum" sz="quarter" idx="11"/>
          </p:nvPr>
        </p:nvSpPr>
        <p:spPr/>
        <p:txBody>
          <a:bodyPr/>
          <a:lstStyle>
            <a:lvl1pPr>
              <a:defRPr/>
            </a:lvl1pPr>
          </a:lstStyle>
          <a:p>
            <a:pPr>
              <a:defRPr/>
            </a:pPr>
            <a:fld id="{C341AA3A-A59D-41DF-A858-1AB6017482B8}" type="slidenum">
              <a:rPr lang="en-US" altLang="en-US"/>
              <a:pPr>
                <a:defRPr/>
              </a:pPr>
              <a:t>‹#›</a:t>
            </a:fld>
            <a:endParaRPr lang="en-US" altLang="en-US"/>
          </a:p>
        </p:txBody>
      </p:sp>
      <p:sp>
        <p:nvSpPr>
          <p:cNvPr id="7" name="Rectangle 10">
            <a:extLst>
              <a:ext uri="{FF2B5EF4-FFF2-40B4-BE49-F238E27FC236}">
                <a16:creationId xmlns:a16="http://schemas.microsoft.com/office/drawing/2014/main" id="{A8CB0668-5E36-50E8-A657-13E31728EA26}"/>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783857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lvl1pPr>
              <a:defRPr sz="4400"/>
            </a:lvl1p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73C95B-163D-440A-1725-B1704AC64861}"/>
              </a:ext>
            </a:extLst>
          </p:cNvPr>
          <p:cNvSpPr>
            <a:spLocks noGrp="1" noChangeArrowheads="1"/>
          </p:cNvSpPr>
          <p:nvPr>
            <p:ph type="dt" sz="half" idx="10"/>
          </p:nvPr>
        </p:nvSpPr>
        <p:spPr/>
        <p:txBody>
          <a:bodyPr/>
          <a:lstStyle>
            <a:lvl1pPr>
              <a:defRPr/>
            </a:lvl1pPr>
          </a:lstStyle>
          <a:p>
            <a:pPr>
              <a:defRPr/>
            </a:pPr>
            <a:r>
              <a:rPr lang="en-US" altLang="en-US"/>
              <a:t>OREGON PUBLIC HEALTH DIVISION</a:t>
            </a:r>
          </a:p>
        </p:txBody>
      </p:sp>
      <p:sp>
        <p:nvSpPr>
          <p:cNvPr id="8" name="Rectangle 8">
            <a:extLst>
              <a:ext uri="{FF2B5EF4-FFF2-40B4-BE49-F238E27FC236}">
                <a16:creationId xmlns:a16="http://schemas.microsoft.com/office/drawing/2014/main" id="{51C4C855-98A7-BD04-C4AA-7234BDF18022}"/>
              </a:ext>
            </a:extLst>
          </p:cNvPr>
          <p:cNvSpPr>
            <a:spLocks noGrp="1" noChangeArrowheads="1"/>
          </p:cNvSpPr>
          <p:nvPr>
            <p:ph type="sldNum" sz="quarter" idx="11"/>
          </p:nvPr>
        </p:nvSpPr>
        <p:spPr/>
        <p:txBody>
          <a:bodyPr/>
          <a:lstStyle>
            <a:lvl1pPr>
              <a:defRPr/>
            </a:lvl1pPr>
          </a:lstStyle>
          <a:p>
            <a:pPr>
              <a:defRPr/>
            </a:pPr>
            <a:fld id="{CA0486E3-9B0B-48F9-8E45-DC8A598AF5F7}" type="slidenum">
              <a:rPr lang="en-US" altLang="en-US"/>
              <a:pPr>
                <a:defRPr/>
              </a:pPr>
              <a:t>‹#›</a:t>
            </a:fld>
            <a:endParaRPr lang="en-US" altLang="en-US"/>
          </a:p>
        </p:txBody>
      </p:sp>
      <p:sp>
        <p:nvSpPr>
          <p:cNvPr id="9" name="Rectangle 10">
            <a:extLst>
              <a:ext uri="{FF2B5EF4-FFF2-40B4-BE49-F238E27FC236}">
                <a16:creationId xmlns:a16="http://schemas.microsoft.com/office/drawing/2014/main" id="{A4B700A7-88E0-4BF0-1900-0BAF5001F1FC}"/>
              </a:ext>
            </a:extLst>
          </p:cNvPr>
          <p:cNvSpPr>
            <a:spLocks noGrp="1" noChangeArrowheads="1"/>
          </p:cNvSpPr>
          <p:nvPr>
            <p:ph type="ftr" sz="quarter" idx="12"/>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993668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a:t>Click to edit Master title style</a:t>
            </a:r>
          </a:p>
        </p:txBody>
      </p:sp>
      <p:sp>
        <p:nvSpPr>
          <p:cNvPr id="3" name="Rectangle 4">
            <a:extLst>
              <a:ext uri="{FF2B5EF4-FFF2-40B4-BE49-F238E27FC236}">
                <a16:creationId xmlns:a16="http://schemas.microsoft.com/office/drawing/2014/main" id="{1E7C8F26-6E47-DF8D-FF9F-9222B357FF3D}"/>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4" name="Rectangle 8">
            <a:extLst>
              <a:ext uri="{FF2B5EF4-FFF2-40B4-BE49-F238E27FC236}">
                <a16:creationId xmlns:a16="http://schemas.microsoft.com/office/drawing/2014/main" id="{B0BFA9BD-E960-646C-7987-248D54FA9D9A}"/>
              </a:ext>
            </a:extLst>
          </p:cNvPr>
          <p:cNvSpPr>
            <a:spLocks noGrp="1" noChangeArrowheads="1"/>
          </p:cNvSpPr>
          <p:nvPr>
            <p:ph type="sldNum" sz="quarter" idx="11"/>
          </p:nvPr>
        </p:nvSpPr>
        <p:spPr>
          <a:ln/>
        </p:spPr>
        <p:txBody>
          <a:bodyPr/>
          <a:lstStyle>
            <a:lvl1pPr>
              <a:defRPr/>
            </a:lvl1pPr>
          </a:lstStyle>
          <a:p>
            <a:pPr>
              <a:defRPr/>
            </a:pPr>
            <a:fld id="{7B941458-3F54-4CF4-9287-0C73641A5123}" type="slidenum">
              <a:rPr lang="en-US" altLang="en-US"/>
              <a:pPr>
                <a:defRPr/>
              </a:pPr>
              <a:t>‹#›</a:t>
            </a:fld>
            <a:endParaRPr lang="en-US" altLang="en-US"/>
          </a:p>
        </p:txBody>
      </p:sp>
      <p:sp>
        <p:nvSpPr>
          <p:cNvPr id="5" name="Rectangle 10">
            <a:extLst>
              <a:ext uri="{FF2B5EF4-FFF2-40B4-BE49-F238E27FC236}">
                <a16:creationId xmlns:a16="http://schemas.microsoft.com/office/drawing/2014/main" id="{E900690C-BB70-A6C4-1E57-2116AB24B2B5}"/>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97494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0C8108B-5F0C-2163-95AF-51F9196CE7D8}"/>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3" name="Rectangle 8">
            <a:extLst>
              <a:ext uri="{FF2B5EF4-FFF2-40B4-BE49-F238E27FC236}">
                <a16:creationId xmlns:a16="http://schemas.microsoft.com/office/drawing/2014/main" id="{B9B325EE-1817-0468-2BC5-F69EA49E9778}"/>
              </a:ext>
            </a:extLst>
          </p:cNvPr>
          <p:cNvSpPr>
            <a:spLocks noGrp="1" noChangeArrowheads="1"/>
          </p:cNvSpPr>
          <p:nvPr>
            <p:ph type="sldNum" sz="quarter" idx="11"/>
          </p:nvPr>
        </p:nvSpPr>
        <p:spPr>
          <a:ln/>
        </p:spPr>
        <p:txBody>
          <a:bodyPr/>
          <a:lstStyle>
            <a:lvl1pPr>
              <a:defRPr/>
            </a:lvl1pPr>
          </a:lstStyle>
          <a:p>
            <a:pPr>
              <a:defRPr/>
            </a:pPr>
            <a:fld id="{9E6F2CA7-5656-40E4-84BA-98E9427254B1}" type="slidenum">
              <a:rPr lang="en-US" altLang="en-US"/>
              <a:pPr>
                <a:defRPr/>
              </a:pPr>
              <a:t>‹#›</a:t>
            </a:fld>
            <a:endParaRPr lang="en-US" altLang="en-US"/>
          </a:p>
        </p:txBody>
      </p:sp>
      <p:sp>
        <p:nvSpPr>
          <p:cNvPr id="4" name="Rectangle 10">
            <a:extLst>
              <a:ext uri="{FF2B5EF4-FFF2-40B4-BE49-F238E27FC236}">
                <a16:creationId xmlns:a16="http://schemas.microsoft.com/office/drawing/2014/main" id="{9BA1144C-93A7-D5A8-6C76-8556DBB8FE60}"/>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547520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E2FA6DCD-25D2-C8E9-A14E-5131D5EB6D6F}"/>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6" name="Rectangle 8">
            <a:extLst>
              <a:ext uri="{FF2B5EF4-FFF2-40B4-BE49-F238E27FC236}">
                <a16:creationId xmlns:a16="http://schemas.microsoft.com/office/drawing/2014/main" id="{39207122-AA8C-2A3A-1028-FFB2D928EAA2}"/>
              </a:ext>
            </a:extLst>
          </p:cNvPr>
          <p:cNvSpPr>
            <a:spLocks noGrp="1" noChangeArrowheads="1"/>
          </p:cNvSpPr>
          <p:nvPr>
            <p:ph type="sldNum" sz="quarter" idx="11"/>
          </p:nvPr>
        </p:nvSpPr>
        <p:spPr>
          <a:ln/>
        </p:spPr>
        <p:txBody>
          <a:bodyPr/>
          <a:lstStyle>
            <a:lvl1pPr>
              <a:defRPr/>
            </a:lvl1pPr>
          </a:lstStyle>
          <a:p>
            <a:pPr>
              <a:defRPr/>
            </a:pPr>
            <a:fld id="{AD7A92F9-0921-49F7-9A9B-4489B9C826BC}" type="slidenum">
              <a:rPr lang="en-US" altLang="en-US"/>
              <a:pPr>
                <a:defRPr/>
              </a:pPr>
              <a:t>‹#›</a:t>
            </a:fld>
            <a:endParaRPr lang="en-US" altLang="en-US"/>
          </a:p>
        </p:txBody>
      </p:sp>
      <p:sp>
        <p:nvSpPr>
          <p:cNvPr id="7" name="Rectangle 10">
            <a:extLst>
              <a:ext uri="{FF2B5EF4-FFF2-40B4-BE49-F238E27FC236}">
                <a16:creationId xmlns:a16="http://schemas.microsoft.com/office/drawing/2014/main" id="{2841E145-51EE-6DEF-ECD6-752958F369F9}"/>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37289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E4A3CFD-FE41-3F54-A4DB-474B9AA894CC}"/>
              </a:ext>
            </a:extLst>
          </p:cNvPr>
          <p:cNvSpPr>
            <a:spLocks noGrp="1" noChangeArrowheads="1"/>
          </p:cNvSpPr>
          <p:nvPr>
            <p:ph type="dt" sz="half" idx="10"/>
          </p:nvPr>
        </p:nvSpPr>
        <p:spPr>
          <a:ln/>
        </p:spPr>
        <p:txBody>
          <a:bodyPr/>
          <a:lstStyle>
            <a:lvl1pPr>
              <a:defRPr/>
            </a:lvl1pPr>
          </a:lstStyle>
          <a:p>
            <a:pPr>
              <a:defRPr/>
            </a:pPr>
            <a:r>
              <a:rPr lang="en-US" altLang="en-US"/>
              <a:t>OREGON PUBLIC HEALTH DIVISION</a:t>
            </a:r>
          </a:p>
          <a:p>
            <a:pPr>
              <a:defRPr/>
            </a:pPr>
            <a:endParaRPr lang="en-US" altLang="en-US"/>
          </a:p>
        </p:txBody>
      </p:sp>
      <p:sp>
        <p:nvSpPr>
          <p:cNvPr id="6" name="Rectangle 8">
            <a:extLst>
              <a:ext uri="{FF2B5EF4-FFF2-40B4-BE49-F238E27FC236}">
                <a16:creationId xmlns:a16="http://schemas.microsoft.com/office/drawing/2014/main" id="{504F7909-099E-34BC-FF4A-4C56A6A9ACE4}"/>
              </a:ext>
            </a:extLst>
          </p:cNvPr>
          <p:cNvSpPr>
            <a:spLocks noGrp="1" noChangeArrowheads="1"/>
          </p:cNvSpPr>
          <p:nvPr>
            <p:ph type="sldNum" sz="quarter" idx="11"/>
          </p:nvPr>
        </p:nvSpPr>
        <p:spPr>
          <a:ln/>
        </p:spPr>
        <p:txBody>
          <a:bodyPr/>
          <a:lstStyle>
            <a:lvl1pPr>
              <a:defRPr/>
            </a:lvl1pPr>
          </a:lstStyle>
          <a:p>
            <a:pPr>
              <a:defRPr/>
            </a:pPr>
            <a:fld id="{63B5DE15-6927-48BE-8D7B-D85CAF323849}" type="slidenum">
              <a:rPr lang="en-US" altLang="en-US"/>
              <a:pPr>
                <a:defRPr/>
              </a:pPr>
              <a:t>‹#›</a:t>
            </a:fld>
            <a:endParaRPr lang="en-US" altLang="en-US"/>
          </a:p>
        </p:txBody>
      </p:sp>
      <p:sp>
        <p:nvSpPr>
          <p:cNvPr id="7" name="Rectangle 10">
            <a:extLst>
              <a:ext uri="{FF2B5EF4-FFF2-40B4-BE49-F238E27FC236}">
                <a16:creationId xmlns:a16="http://schemas.microsoft.com/office/drawing/2014/main" id="{15625B9D-774F-93BB-7F45-AF4295120DC8}"/>
              </a:ext>
            </a:extLst>
          </p:cNvPr>
          <p:cNvSpPr>
            <a:spLocks noGrp="1" noChangeArrowheads="1"/>
          </p:cNvSpPr>
          <p:nvPr>
            <p:ph type="ftr" sz="quarter"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23626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CF1EB74-C697-3AA9-F270-7862DB580AC1}"/>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9D95B46-2F4B-8A14-04A5-4835146C60B8}"/>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E5017A0A-E224-A772-03BF-10674056F015}"/>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altLang="en-US"/>
              <a:t>OREGON PUBLIC HEALTH DIVISION</a:t>
            </a:r>
          </a:p>
          <a:p>
            <a:pPr>
              <a:defRPr/>
            </a:pPr>
            <a:endParaRPr lang="en-US" altLang="en-US"/>
          </a:p>
        </p:txBody>
      </p:sp>
      <p:sp>
        <p:nvSpPr>
          <p:cNvPr id="5128" name="Rectangle 8">
            <a:extLst>
              <a:ext uri="{FF2B5EF4-FFF2-40B4-BE49-F238E27FC236}">
                <a16:creationId xmlns:a16="http://schemas.microsoft.com/office/drawing/2014/main" id="{AE79CC9C-7853-4B6B-40B2-346E4F8AE317}"/>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0690DD54-290F-4E1A-B594-70C08687CD6F}" type="slidenum">
              <a:rPr lang="en-US" altLang="en-US"/>
              <a:pPr>
                <a:defRPr/>
              </a:pPr>
              <a:t>‹#›</a:t>
            </a:fld>
            <a:endParaRPr lang="en-US" altLang="en-US"/>
          </a:p>
        </p:txBody>
      </p:sp>
      <p:sp>
        <p:nvSpPr>
          <p:cNvPr id="5130" name="Rectangle 10">
            <a:extLst>
              <a:ext uri="{FF2B5EF4-FFF2-40B4-BE49-F238E27FC236}">
                <a16:creationId xmlns:a16="http://schemas.microsoft.com/office/drawing/2014/main" id="{22FBA2BD-4F31-4319-17CC-ED94C64429E4}"/>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a:p>
        </p:txBody>
      </p:sp>
      <p:pic>
        <p:nvPicPr>
          <p:cNvPr id="1031" name="Picture 8" descr="Logo&#10;&#10;Description automatically generated">
            <a:extLst>
              <a:ext uri="{FF2B5EF4-FFF2-40B4-BE49-F238E27FC236}">
                <a16:creationId xmlns:a16="http://schemas.microsoft.com/office/drawing/2014/main" id="{BCA4EF19-FFD7-EAF2-0C1A-EA03EDA5475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59FDC0B4-3C6D-133B-2D16-7FF3D443073F}"/>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FC78D6D3-DCBA-6A46-378D-9269B6B6440F}"/>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699" r:id="rId1"/>
    <p:sldLayoutId id="2147483692" r:id="rId2"/>
    <p:sldLayoutId id="2147483700" r:id="rId3"/>
    <p:sldLayoutId id="2147483701" r:id="rId4"/>
    <p:sldLayoutId id="2147483702" r:id="rId5"/>
    <p:sldLayoutId id="2147483693" r:id="rId6"/>
    <p:sldLayoutId id="2147483694" r:id="rId7"/>
    <p:sldLayoutId id="2147483695" r:id="rId8"/>
    <p:sldLayoutId id="2147483696" r:id="rId9"/>
    <p:sldLayoutId id="2147483697" r:id="rId10"/>
    <p:sldLayoutId id="2147483698"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7B1B6F4-EFF2-DB66-DA9E-4F9D15274B3A}"/>
              </a:ext>
            </a:extLst>
          </p:cNvPr>
          <p:cNvSpPr>
            <a:spLocks noGrp="1" noChangeArrowheads="1"/>
          </p:cNvSpPr>
          <p:nvPr>
            <p:ph type="ctrTitle"/>
          </p:nvPr>
        </p:nvSpPr>
        <p:spPr>
          <a:xfrm>
            <a:off x="914400" y="758825"/>
            <a:ext cx="10363200" cy="1984375"/>
          </a:xfrm>
        </p:spPr>
        <p:txBody>
          <a:bodyPr/>
          <a:lstStyle/>
          <a:p>
            <a:r>
              <a:rPr lang="en-US" altLang="en-US">
                <a:latin typeface="+mn-lt"/>
                <a:cs typeface="Calibri" panose="020F0502020204030204" pitchFamily="34" charset="0"/>
              </a:rPr>
              <a:t>PHAB Public Health System Workgroup</a:t>
            </a:r>
            <a:endParaRPr lang="en-US" altLang="en-US">
              <a:latin typeface="+mn-lt"/>
            </a:endParaRPr>
          </a:p>
        </p:txBody>
      </p:sp>
      <p:sp>
        <p:nvSpPr>
          <p:cNvPr id="8195" name="Subtitle 2">
            <a:extLst>
              <a:ext uri="{FF2B5EF4-FFF2-40B4-BE49-F238E27FC236}">
                <a16:creationId xmlns:a16="http://schemas.microsoft.com/office/drawing/2014/main" id="{5780894A-FCAE-FE02-90B1-486651D0F397}"/>
              </a:ext>
            </a:extLst>
          </p:cNvPr>
          <p:cNvSpPr>
            <a:spLocks noGrp="1" noChangeArrowheads="1"/>
          </p:cNvSpPr>
          <p:nvPr>
            <p:ph type="subTitle" idx="1"/>
          </p:nvPr>
        </p:nvSpPr>
        <p:spPr>
          <a:xfrm>
            <a:off x="1828800" y="3048000"/>
            <a:ext cx="8534400" cy="1219200"/>
          </a:xfrm>
        </p:spPr>
        <p:txBody>
          <a:bodyPr/>
          <a:lstStyle/>
          <a:p>
            <a:r>
              <a:rPr lang="en-US" altLang="en-US">
                <a:cs typeface="Calibri" panose="020F0502020204030204" pitchFamily="34" charset="0"/>
              </a:rPr>
              <a:t>November 13, 2024</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a:t>Activity Debrief</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10</a:t>
            </a:fld>
            <a:endParaRPr lang="en-US" altLang="en-US"/>
          </a:p>
        </p:txBody>
      </p:sp>
    </p:spTree>
    <p:extLst>
      <p:ext uri="{BB962C8B-B14F-4D97-AF65-F5344CB8AC3E}">
        <p14:creationId xmlns:p14="http://schemas.microsoft.com/office/powerpoint/2010/main" val="4095473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411BAB1-F6C3-F98A-001E-96A89EAD7E9E}"/>
              </a:ext>
            </a:extLst>
          </p:cNvPr>
          <p:cNvSpPr>
            <a:spLocks noGrp="1"/>
          </p:cNvSpPr>
          <p:nvPr>
            <p:ph type="title"/>
          </p:nvPr>
        </p:nvSpPr>
        <p:spPr/>
        <p:txBody>
          <a:bodyPr/>
          <a:lstStyle/>
          <a:p>
            <a:r>
              <a:rPr lang="en-US" sz="4000"/>
              <a:t>Example: Consensus Activity in December </a:t>
            </a:r>
          </a:p>
        </p:txBody>
      </p:sp>
      <p:sp>
        <p:nvSpPr>
          <p:cNvPr id="7" name="Content Placeholder 6">
            <a:extLst>
              <a:ext uri="{FF2B5EF4-FFF2-40B4-BE49-F238E27FC236}">
                <a16:creationId xmlns:a16="http://schemas.microsoft.com/office/drawing/2014/main" id="{8B720680-0833-7DD9-1C96-D6E516F26712}"/>
              </a:ext>
            </a:extLst>
          </p:cNvPr>
          <p:cNvSpPr>
            <a:spLocks noGrp="1"/>
          </p:cNvSpPr>
          <p:nvPr>
            <p:ph idx="1"/>
          </p:nvPr>
        </p:nvSpPr>
        <p:spPr>
          <a:xfrm>
            <a:off x="625642" y="1417638"/>
            <a:ext cx="10972800" cy="4525962"/>
          </a:xfrm>
        </p:spPr>
        <p:txBody>
          <a:bodyPr/>
          <a:lstStyle/>
          <a:p>
            <a:pPr marL="0" indent="0">
              <a:buNone/>
            </a:pPr>
            <a:r>
              <a:rPr lang="en-US" sz="2400"/>
              <a:t>Workforce Theme: Recruitment</a:t>
            </a:r>
          </a:p>
          <a:p>
            <a:r>
              <a:rPr lang="en-US" sz="2000" b="1"/>
              <a:t>Recommendation 1 </a:t>
            </a:r>
            <a:r>
              <a:rPr lang="en-US" sz="2000"/>
              <a:t>-</a:t>
            </a:r>
            <a:r>
              <a:rPr lang="en-US" sz="2000" b="1"/>
              <a:t> </a:t>
            </a:r>
            <a:r>
              <a:rPr lang="en-US" sz="2000"/>
              <a:t>Invest in communication and promotion strategies to introduce and invite students into the public health field.</a:t>
            </a:r>
          </a:p>
          <a:p>
            <a:r>
              <a:rPr lang="en-US" sz="2000" b="1"/>
              <a:t>Recommendation 2 </a:t>
            </a:r>
            <a:r>
              <a:rPr lang="en-US" sz="2000"/>
              <a:t>- Support and integrate diverse professionals</a:t>
            </a:r>
          </a:p>
          <a:p>
            <a:r>
              <a:rPr lang="en-US" sz="2000" b="1"/>
              <a:t>Recommendation 3 </a:t>
            </a:r>
            <a:r>
              <a:rPr lang="en-US" sz="2000"/>
              <a:t>– Invest in local pathways to public health ‘grow your own’ education, certification, training for public health jobs</a:t>
            </a:r>
          </a:p>
          <a:p>
            <a:pPr marL="0" indent="0">
              <a:buNone/>
            </a:pPr>
            <a:endParaRPr lang="en-US" sz="2400"/>
          </a:p>
          <a:p>
            <a:pPr marL="0" indent="0">
              <a:buNone/>
            </a:pPr>
            <a:r>
              <a:rPr lang="en-US" sz="2400"/>
              <a:t>Workforce Theme: Retention</a:t>
            </a:r>
          </a:p>
          <a:p>
            <a:r>
              <a:rPr lang="en-US" sz="2000" b="1"/>
              <a:t>Recommendation 1 </a:t>
            </a:r>
            <a:r>
              <a:rPr lang="en-US" sz="2000"/>
              <a:t>- Address high turnover rates at OHA for positions engaging directly with CBOs and their supervisors.</a:t>
            </a:r>
          </a:p>
          <a:p>
            <a:r>
              <a:rPr lang="en-US" sz="2000" b="1"/>
              <a:t>Recommendation 2 </a:t>
            </a:r>
            <a:r>
              <a:rPr lang="en-US" sz="2000"/>
              <a:t>- Expand emergency preparedness workforce training</a:t>
            </a:r>
          </a:p>
          <a:p>
            <a:r>
              <a:rPr lang="en-US" sz="2000" b="1"/>
              <a:t>Recommendation 3 </a:t>
            </a:r>
            <a:r>
              <a:rPr lang="en-US" sz="2000"/>
              <a:t>– Invest in system-wide professional development opportunities</a:t>
            </a:r>
            <a:endParaRPr lang="en-US" sz="2000" b="1"/>
          </a:p>
          <a:p>
            <a:pPr marL="0" indent="0">
              <a:buNone/>
            </a:pPr>
            <a:endParaRPr lang="en-US"/>
          </a:p>
          <a:p>
            <a:endParaRPr lang="en-US"/>
          </a:p>
        </p:txBody>
      </p:sp>
      <p:sp>
        <p:nvSpPr>
          <p:cNvPr id="4" name="Date Placeholder 3">
            <a:extLst>
              <a:ext uri="{FF2B5EF4-FFF2-40B4-BE49-F238E27FC236}">
                <a16:creationId xmlns:a16="http://schemas.microsoft.com/office/drawing/2014/main" id="{E9450878-7E29-7EDF-A5FE-C892495761F1}"/>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EC7BAF62-F466-0430-2D7F-B3C2880515DF}"/>
              </a:ext>
            </a:extLst>
          </p:cNvPr>
          <p:cNvSpPr>
            <a:spLocks noGrp="1"/>
          </p:cNvSpPr>
          <p:nvPr>
            <p:ph type="sldNum" sz="quarter" idx="11"/>
          </p:nvPr>
        </p:nvSpPr>
        <p:spPr/>
        <p:txBody>
          <a:bodyPr/>
          <a:lstStyle/>
          <a:p>
            <a:pPr>
              <a:defRPr/>
            </a:pPr>
            <a:fld id="{E5D7A840-23CF-4703-8196-95C7FC2C7709}" type="slidenum">
              <a:rPr lang="en-US" altLang="en-US" smtClean="0"/>
              <a:pPr>
                <a:defRPr/>
              </a:pPr>
              <a:t>11</a:t>
            </a:fld>
            <a:endParaRPr lang="en-US" altLang="en-US"/>
          </a:p>
        </p:txBody>
      </p:sp>
    </p:spTree>
    <p:extLst>
      <p:ext uri="{BB962C8B-B14F-4D97-AF65-F5344CB8AC3E}">
        <p14:creationId xmlns:p14="http://schemas.microsoft.com/office/powerpoint/2010/main" val="3969948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a:t>Next steps</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12</a:t>
            </a:fld>
            <a:endParaRPr lang="en-US" altLang="en-US"/>
          </a:p>
        </p:txBody>
      </p:sp>
      <p:sp>
        <p:nvSpPr>
          <p:cNvPr id="2" name="Text Placeholder 2">
            <a:extLst>
              <a:ext uri="{FF2B5EF4-FFF2-40B4-BE49-F238E27FC236}">
                <a16:creationId xmlns:a16="http://schemas.microsoft.com/office/drawing/2014/main" id="{75F9DA8F-FC83-2D79-F451-F956B19B54A3}"/>
              </a:ext>
            </a:extLst>
          </p:cNvPr>
          <p:cNvSpPr>
            <a:spLocks noGrp="1" noChangeArrowheads="1"/>
          </p:cNvSpPr>
          <p:nvPr>
            <p:ph type="body" idx="1"/>
          </p:nvPr>
        </p:nvSpPr>
        <p:spPr>
          <a:xfrm>
            <a:off x="831850" y="4589463"/>
            <a:ext cx="10515600" cy="1500187"/>
          </a:xfrm>
        </p:spPr>
        <p:txBody>
          <a:bodyPr/>
          <a:lstStyle/>
          <a:p>
            <a:r>
              <a:rPr lang="en-US" altLang="en-US" sz="2000">
                <a:cs typeface="Calibri" panose="020F0502020204030204" pitchFamily="34" charset="0"/>
              </a:rPr>
              <a:t>Summary of plans for December (final) workgroup meeting and January PHAB presentation</a:t>
            </a:r>
            <a:endParaRPr lang="en-US" altLang="en-US" sz="1600">
              <a:cs typeface="Calibri" panose="020F0502020204030204" pitchFamily="34" charset="0"/>
            </a:endParaRPr>
          </a:p>
          <a:p>
            <a:endParaRPr lang="en-US" altLang="en-US">
              <a:cs typeface="Arial" panose="020B0604020202020204" pitchFamily="34" charset="0"/>
            </a:endParaRPr>
          </a:p>
        </p:txBody>
      </p:sp>
    </p:spTree>
    <p:extLst>
      <p:ext uri="{BB962C8B-B14F-4D97-AF65-F5344CB8AC3E}">
        <p14:creationId xmlns:p14="http://schemas.microsoft.com/office/powerpoint/2010/main" val="1435632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E89B55-7795-7033-5034-1B18D7360DF2}"/>
              </a:ext>
            </a:extLst>
          </p:cNvPr>
          <p:cNvSpPr>
            <a:spLocks noGrp="1"/>
          </p:cNvSpPr>
          <p:nvPr>
            <p:ph type="title"/>
          </p:nvPr>
        </p:nvSpPr>
        <p:spPr>
          <a:xfrm>
            <a:off x="609600" y="274638"/>
            <a:ext cx="11582400" cy="1143000"/>
          </a:xfrm>
        </p:spPr>
        <p:txBody>
          <a:bodyPr/>
          <a:lstStyle/>
          <a:p>
            <a:r>
              <a:rPr lang="en-US" altLang="en-US">
                <a:cs typeface="Calibri" panose="020F0502020204030204" pitchFamily="34" charset="0"/>
              </a:rPr>
              <a:t>Summary for December (final) meeting</a:t>
            </a:r>
            <a:endParaRPr lang="en-US"/>
          </a:p>
        </p:txBody>
      </p:sp>
      <p:sp>
        <p:nvSpPr>
          <p:cNvPr id="7" name="Content Placeholder 6">
            <a:extLst>
              <a:ext uri="{FF2B5EF4-FFF2-40B4-BE49-F238E27FC236}">
                <a16:creationId xmlns:a16="http://schemas.microsoft.com/office/drawing/2014/main" id="{FDD54674-2020-61AA-E549-13E0BFD60F3F}"/>
              </a:ext>
            </a:extLst>
          </p:cNvPr>
          <p:cNvSpPr>
            <a:spLocks noGrp="1"/>
          </p:cNvSpPr>
          <p:nvPr>
            <p:ph idx="1"/>
          </p:nvPr>
        </p:nvSpPr>
        <p:spPr/>
        <p:txBody>
          <a:bodyPr/>
          <a:lstStyle/>
          <a:p>
            <a:r>
              <a:rPr lang="en-US" sz="2000" b="1"/>
              <a:t>Between Nov/Dec:</a:t>
            </a:r>
          </a:p>
          <a:p>
            <a:pPr lvl="1"/>
            <a:r>
              <a:rPr lang="en-US" sz="2000"/>
              <a:t>Potential pre-work to December meeting  </a:t>
            </a:r>
          </a:p>
          <a:p>
            <a:pPr lvl="1"/>
            <a:r>
              <a:rPr lang="en-US" sz="2000"/>
              <a:t>In response to workgroup member requests, the OHA project team will reorganize recommendations from foundational capability categories to traditional workforce development themes (recruitment, retention, organization development, training, etc.) </a:t>
            </a:r>
          </a:p>
          <a:p>
            <a:pPr lvl="1"/>
            <a:r>
              <a:rPr lang="en-US" sz="2000"/>
              <a:t>OHA project team will send workgroup the top 3-4 recommendations for thew workgroup to review with the understanding that the workgroup will finalize public health system workforce plan recommendations in the December meeting</a:t>
            </a:r>
          </a:p>
          <a:p>
            <a:r>
              <a:rPr lang="en-US" sz="2000" b="1"/>
              <a:t>Dec: </a:t>
            </a:r>
          </a:p>
          <a:p>
            <a:pPr lvl="1"/>
            <a:r>
              <a:rPr lang="en-US" sz="2000"/>
              <a:t>Finalize the outline of recommendations for PHAB</a:t>
            </a:r>
          </a:p>
          <a:p>
            <a:pPr lvl="1"/>
            <a:r>
              <a:rPr lang="en-US" sz="2000"/>
              <a:t>Determine who will present the outline to PHAB</a:t>
            </a:r>
          </a:p>
          <a:p>
            <a:endParaRPr lang="en-US"/>
          </a:p>
        </p:txBody>
      </p:sp>
      <p:sp>
        <p:nvSpPr>
          <p:cNvPr id="4" name="Date Placeholder 3">
            <a:extLst>
              <a:ext uri="{FF2B5EF4-FFF2-40B4-BE49-F238E27FC236}">
                <a16:creationId xmlns:a16="http://schemas.microsoft.com/office/drawing/2014/main" id="{3E24F26B-3B13-54E9-16C0-307ECFBB0CF3}"/>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1F218233-0020-FD90-D00D-0DBA5BA0124E}"/>
              </a:ext>
            </a:extLst>
          </p:cNvPr>
          <p:cNvSpPr>
            <a:spLocks noGrp="1"/>
          </p:cNvSpPr>
          <p:nvPr>
            <p:ph type="sldNum" sz="quarter" idx="11"/>
          </p:nvPr>
        </p:nvSpPr>
        <p:spPr/>
        <p:txBody>
          <a:bodyPr/>
          <a:lstStyle/>
          <a:p>
            <a:pPr>
              <a:defRPr/>
            </a:pPr>
            <a:fld id="{E5D7A840-23CF-4703-8196-95C7FC2C7709}" type="slidenum">
              <a:rPr lang="en-US" altLang="en-US" smtClean="0"/>
              <a:pPr>
                <a:defRPr/>
              </a:pPr>
              <a:t>13</a:t>
            </a:fld>
            <a:endParaRPr lang="en-US" altLang="en-US"/>
          </a:p>
        </p:txBody>
      </p:sp>
    </p:spTree>
    <p:extLst>
      <p:ext uri="{BB962C8B-B14F-4D97-AF65-F5344CB8AC3E}">
        <p14:creationId xmlns:p14="http://schemas.microsoft.com/office/powerpoint/2010/main" val="250197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E89B55-7795-7033-5034-1B18D7360DF2}"/>
              </a:ext>
            </a:extLst>
          </p:cNvPr>
          <p:cNvSpPr>
            <a:spLocks noGrp="1"/>
          </p:cNvSpPr>
          <p:nvPr>
            <p:ph type="title"/>
          </p:nvPr>
        </p:nvSpPr>
        <p:spPr>
          <a:xfrm>
            <a:off x="609600" y="274638"/>
            <a:ext cx="11582400" cy="1143000"/>
          </a:xfrm>
        </p:spPr>
        <p:txBody>
          <a:bodyPr/>
          <a:lstStyle/>
          <a:p>
            <a:r>
              <a:rPr lang="en-US" altLang="en-US">
                <a:cs typeface="Calibri" panose="020F0502020204030204" pitchFamily="34" charset="0"/>
              </a:rPr>
              <a:t>Summary for December (final) meeting</a:t>
            </a:r>
            <a:endParaRPr lang="en-US"/>
          </a:p>
        </p:txBody>
      </p:sp>
      <p:sp>
        <p:nvSpPr>
          <p:cNvPr id="7" name="Content Placeholder 6">
            <a:extLst>
              <a:ext uri="{FF2B5EF4-FFF2-40B4-BE49-F238E27FC236}">
                <a16:creationId xmlns:a16="http://schemas.microsoft.com/office/drawing/2014/main" id="{FDD54674-2020-61AA-E549-13E0BFD60F3F}"/>
              </a:ext>
            </a:extLst>
          </p:cNvPr>
          <p:cNvSpPr>
            <a:spLocks noGrp="1"/>
          </p:cNvSpPr>
          <p:nvPr>
            <p:ph idx="1"/>
          </p:nvPr>
        </p:nvSpPr>
        <p:spPr/>
        <p:txBody>
          <a:bodyPr/>
          <a:lstStyle/>
          <a:p>
            <a:r>
              <a:rPr lang="en-US" sz="2000" b="1"/>
              <a:t>Final Workgroup Meeting December 11</a:t>
            </a:r>
            <a:r>
              <a:rPr lang="en-US" sz="2000" b="1" baseline="30000"/>
              <a:t>th</a:t>
            </a:r>
            <a:r>
              <a:rPr lang="en-US" sz="2000" b="1"/>
              <a:t> 9:00 AM -11:00 AM </a:t>
            </a:r>
          </a:p>
          <a:p>
            <a:pPr lvl="1"/>
            <a:r>
              <a:rPr lang="en-US" sz="2000"/>
              <a:t>Finalize the outline of recommendations for a public health system workforce plan</a:t>
            </a:r>
          </a:p>
          <a:p>
            <a:pPr lvl="1"/>
            <a:r>
              <a:rPr lang="en-US" sz="2000"/>
              <a:t>Determine who will present to PHAB in the January PHAB meeting </a:t>
            </a:r>
          </a:p>
          <a:p>
            <a:endParaRPr lang="en-US"/>
          </a:p>
        </p:txBody>
      </p:sp>
      <p:sp>
        <p:nvSpPr>
          <p:cNvPr id="4" name="Date Placeholder 3">
            <a:extLst>
              <a:ext uri="{FF2B5EF4-FFF2-40B4-BE49-F238E27FC236}">
                <a16:creationId xmlns:a16="http://schemas.microsoft.com/office/drawing/2014/main" id="{3E24F26B-3B13-54E9-16C0-307ECFBB0CF3}"/>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1F218233-0020-FD90-D00D-0DBA5BA0124E}"/>
              </a:ext>
            </a:extLst>
          </p:cNvPr>
          <p:cNvSpPr>
            <a:spLocks noGrp="1"/>
          </p:cNvSpPr>
          <p:nvPr>
            <p:ph type="sldNum" sz="quarter" idx="11"/>
          </p:nvPr>
        </p:nvSpPr>
        <p:spPr/>
        <p:txBody>
          <a:bodyPr/>
          <a:lstStyle/>
          <a:p>
            <a:pPr>
              <a:defRPr/>
            </a:pPr>
            <a:fld id="{E5D7A840-23CF-4703-8196-95C7FC2C7709}" type="slidenum">
              <a:rPr lang="en-US" altLang="en-US" smtClean="0"/>
              <a:pPr>
                <a:defRPr/>
              </a:pPr>
              <a:t>14</a:t>
            </a:fld>
            <a:endParaRPr lang="en-US" altLang="en-US"/>
          </a:p>
        </p:txBody>
      </p:sp>
    </p:spTree>
    <p:extLst>
      <p:ext uri="{BB962C8B-B14F-4D97-AF65-F5344CB8AC3E}">
        <p14:creationId xmlns:p14="http://schemas.microsoft.com/office/powerpoint/2010/main" val="479171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5E89B55-7795-7033-5034-1B18D7360DF2}"/>
              </a:ext>
            </a:extLst>
          </p:cNvPr>
          <p:cNvSpPr>
            <a:spLocks noGrp="1"/>
          </p:cNvSpPr>
          <p:nvPr>
            <p:ph type="title"/>
          </p:nvPr>
        </p:nvSpPr>
        <p:spPr>
          <a:xfrm>
            <a:off x="609600" y="274638"/>
            <a:ext cx="11582400" cy="1143000"/>
          </a:xfrm>
        </p:spPr>
        <p:txBody>
          <a:bodyPr/>
          <a:lstStyle/>
          <a:p>
            <a:r>
              <a:rPr lang="en-US">
                <a:cs typeface="Calibri" panose="020F0502020204030204" pitchFamily="34" charset="0"/>
              </a:rPr>
              <a:t>Decisions for PHAB Presentation</a:t>
            </a:r>
            <a:endParaRPr lang="en-US"/>
          </a:p>
        </p:txBody>
      </p:sp>
      <p:sp>
        <p:nvSpPr>
          <p:cNvPr id="7" name="Content Placeholder 6">
            <a:extLst>
              <a:ext uri="{FF2B5EF4-FFF2-40B4-BE49-F238E27FC236}">
                <a16:creationId xmlns:a16="http://schemas.microsoft.com/office/drawing/2014/main" id="{FDD54674-2020-61AA-E549-13E0BFD60F3F}"/>
              </a:ext>
            </a:extLst>
          </p:cNvPr>
          <p:cNvSpPr>
            <a:spLocks noGrp="1"/>
          </p:cNvSpPr>
          <p:nvPr>
            <p:ph idx="1"/>
          </p:nvPr>
        </p:nvSpPr>
        <p:spPr/>
        <p:txBody>
          <a:bodyPr/>
          <a:lstStyle/>
          <a:p>
            <a:r>
              <a:rPr lang="en-US" sz="2000" b="1"/>
              <a:t>January: </a:t>
            </a:r>
          </a:p>
          <a:p>
            <a:pPr lvl="1"/>
            <a:r>
              <a:rPr lang="en-US" sz="2000"/>
              <a:t>Workgroup members who will present the outline to PHAB will coordinate outside of this meeting to prepare for the presentation to PHAB.</a:t>
            </a:r>
          </a:p>
          <a:p>
            <a:pPr lvl="1"/>
            <a:r>
              <a:rPr lang="en-US" sz="2000"/>
              <a:t>The OHA project team will connect those who volunteer to present with the OHA PHAB support team</a:t>
            </a:r>
            <a:endParaRPr lang="en-US"/>
          </a:p>
        </p:txBody>
      </p:sp>
      <p:sp>
        <p:nvSpPr>
          <p:cNvPr id="4" name="Date Placeholder 3">
            <a:extLst>
              <a:ext uri="{FF2B5EF4-FFF2-40B4-BE49-F238E27FC236}">
                <a16:creationId xmlns:a16="http://schemas.microsoft.com/office/drawing/2014/main" id="{3E24F26B-3B13-54E9-16C0-307ECFBB0CF3}"/>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1F218233-0020-FD90-D00D-0DBA5BA0124E}"/>
              </a:ext>
            </a:extLst>
          </p:cNvPr>
          <p:cNvSpPr>
            <a:spLocks noGrp="1"/>
          </p:cNvSpPr>
          <p:nvPr>
            <p:ph type="sldNum" sz="quarter" idx="11"/>
          </p:nvPr>
        </p:nvSpPr>
        <p:spPr/>
        <p:txBody>
          <a:bodyPr/>
          <a:lstStyle/>
          <a:p>
            <a:pPr>
              <a:defRPr/>
            </a:pPr>
            <a:fld id="{E5D7A840-23CF-4703-8196-95C7FC2C7709}" type="slidenum">
              <a:rPr lang="en-US" altLang="en-US" smtClean="0"/>
              <a:pPr>
                <a:defRPr/>
              </a:pPr>
              <a:t>15</a:t>
            </a:fld>
            <a:endParaRPr lang="en-US" altLang="en-US"/>
          </a:p>
        </p:txBody>
      </p:sp>
    </p:spTree>
    <p:extLst>
      <p:ext uri="{BB962C8B-B14F-4D97-AF65-F5344CB8AC3E}">
        <p14:creationId xmlns:p14="http://schemas.microsoft.com/office/powerpoint/2010/main" val="1367246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AE676F4-0C2C-6499-9262-EACB65CA3EE5}"/>
              </a:ext>
            </a:extLst>
          </p:cNvPr>
          <p:cNvSpPr>
            <a:spLocks noGrp="1"/>
          </p:cNvSpPr>
          <p:nvPr>
            <p:ph type="title"/>
          </p:nvPr>
        </p:nvSpPr>
        <p:spPr/>
        <p:txBody>
          <a:bodyPr/>
          <a:lstStyle/>
          <a:p>
            <a:r>
              <a:rPr lang="en-US"/>
              <a:t>Public Comment</a:t>
            </a:r>
          </a:p>
        </p:txBody>
      </p:sp>
      <p:sp>
        <p:nvSpPr>
          <p:cNvPr id="4" name="Date Placeholder 3">
            <a:extLst>
              <a:ext uri="{FF2B5EF4-FFF2-40B4-BE49-F238E27FC236}">
                <a16:creationId xmlns:a16="http://schemas.microsoft.com/office/drawing/2014/main" id="{82912BBE-9946-DE76-CCD4-CF5B7B411E71}"/>
              </a:ext>
            </a:extLst>
          </p:cNvPr>
          <p:cNvSpPr>
            <a:spLocks noGrp="1"/>
          </p:cNvSpPr>
          <p:nvPr>
            <p:ph type="dt" sz="half" idx="10"/>
          </p:nvPr>
        </p:nvSpPr>
        <p:spPr>
          <a:xfrm>
            <a:off x="381000" y="6172200"/>
            <a:ext cx="4673600" cy="476250"/>
          </a:xfrm>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0791C680-3FBB-66DD-E0EF-74669C7971E6}"/>
              </a:ext>
            </a:extLst>
          </p:cNvPr>
          <p:cNvSpPr>
            <a:spLocks noGrp="1"/>
          </p:cNvSpPr>
          <p:nvPr>
            <p:ph type="sldNum" sz="quarter" idx="11"/>
          </p:nvPr>
        </p:nvSpPr>
        <p:spPr/>
        <p:txBody>
          <a:bodyPr/>
          <a:lstStyle/>
          <a:p>
            <a:pPr>
              <a:defRPr/>
            </a:pPr>
            <a:fld id="{D010ABF3-677A-4E96-8018-528BF430FE45}" type="slidenum">
              <a:rPr lang="en-US" altLang="en-US" smtClean="0"/>
              <a:pPr>
                <a:defRPr/>
              </a:pPr>
              <a:t>16</a:t>
            </a:fld>
            <a:endParaRPr lang="en-US" altLang="en-US"/>
          </a:p>
        </p:txBody>
      </p:sp>
    </p:spTree>
    <p:extLst>
      <p:ext uri="{BB962C8B-B14F-4D97-AF65-F5344CB8AC3E}">
        <p14:creationId xmlns:p14="http://schemas.microsoft.com/office/powerpoint/2010/main" val="564405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AE676F4-0C2C-6499-9262-EACB65CA3EE5}"/>
              </a:ext>
            </a:extLst>
          </p:cNvPr>
          <p:cNvSpPr>
            <a:spLocks noGrp="1"/>
          </p:cNvSpPr>
          <p:nvPr>
            <p:ph type="title"/>
          </p:nvPr>
        </p:nvSpPr>
        <p:spPr/>
        <p:txBody>
          <a:bodyPr/>
          <a:lstStyle/>
          <a:p>
            <a:r>
              <a:rPr lang="en-US"/>
              <a:t>Thank you so much! </a:t>
            </a:r>
          </a:p>
        </p:txBody>
      </p:sp>
      <p:sp>
        <p:nvSpPr>
          <p:cNvPr id="4" name="Date Placeholder 3">
            <a:extLst>
              <a:ext uri="{FF2B5EF4-FFF2-40B4-BE49-F238E27FC236}">
                <a16:creationId xmlns:a16="http://schemas.microsoft.com/office/drawing/2014/main" id="{82912BBE-9946-DE76-CCD4-CF5B7B411E71}"/>
              </a:ext>
            </a:extLst>
          </p:cNvPr>
          <p:cNvSpPr>
            <a:spLocks noGrp="1"/>
          </p:cNvSpPr>
          <p:nvPr>
            <p:ph type="dt" sz="half" idx="10"/>
          </p:nvPr>
        </p:nvSpPr>
        <p:spPr>
          <a:xfrm>
            <a:off x="381000" y="6172200"/>
            <a:ext cx="4673600" cy="476250"/>
          </a:xfrm>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0791C680-3FBB-66DD-E0EF-74669C7971E6}"/>
              </a:ext>
            </a:extLst>
          </p:cNvPr>
          <p:cNvSpPr>
            <a:spLocks noGrp="1"/>
          </p:cNvSpPr>
          <p:nvPr>
            <p:ph type="sldNum" sz="quarter" idx="11"/>
          </p:nvPr>
        </p:nvSpPr>
        <p:spPr/>
        <p:txBody>
          <a:bodyPr/>
          <a:lstStyle/>
          <a:p>
            <a:pPr>
              <a:defRPr/>
            </a:pPr>
            <a:fld id="{D010ABF3-677A-4E96-8018-528BF430FE45}" type="slidenum">
              <a:rPr lang="en-US" altLang="en-US" smtClean="0"/>
              <a:pPr>
                <a:defRPr/>
              </a:pPr>
              <a:t>17</a:t>
            </a:fld>
            <a:endParaRPr lang="en-US" altLang="en-US"/>
          </a:p>
        </p:txBody>
      </p:sp>
    </p:spTree>
    <p:extLst>
      <p:ext uri="{BB962C8B-B14F-4D97-AF65-F5344CB8AC3E}">
        <p14:creationId xmlns:p14="http://schemas.microsoft.com/office/powerpoint/2010/main" val="1759142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DB4B5CD0-016D-DE33-608C-8021CE0073A2}"/>
              </a:ext>
            </a:extLst>
          </p:cNvPr>
          <p:cNvSpPr>
            <a:spLocks noGrp="1" noChangeArrowheads="1"/>
          </p:cNvSpPr>
          <p:nvPr>
            <p:ph type="title"/>
          </p:nvPr>
        </p:nvSpPr>
        <p:spPr>
          <a:xfrm>
            <a:off x="831850" y="1709738"/>
            <a:ext cx="10515600" cy="2852737"/>
          </a:xfrm>
        </p:spPr>
        <p:txBody>
          <a:bodyPr/>
          <a:lstStyle/>
          <a:p>
            <a:r>
              <a:rPr lang="en-US" altLang="en-US"/>
              <a:t>PHAB Workforce </a:t>
            </a:r>
            <a:br>
              <a:rPr lang="en-US" altLang="en-US"/>
            </a:br>
            <a:r>
              <a:rPr lang="en-US" altLang="en-US"/>
              <a:t>Prioritized Workforce Recommendations </a:t>
            </a:r>
          </a:p>
        </p:txBody>
      </p:sp>
      <p:sp>
        <p:nvSpPr>
          <p:cNvPr id="4" name="Date Placeholder 3">
            <a:extLst>
              <a:ext uri="{FF2B5EF4-FFF2-40B4-BE49-F238E27FC236}">
                <a16:creationId xmlns:a16="http://schemas.microsoft.com/office/drawing/2014/main" id="{19977996-7948-FFFB-022F-7AA5239B15E7}"/>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D06D3389-9382-4A11-554A-34798BBF631C}"/>
              </a:ext>
            </a:extLst>
          </p:cNvPr>
          <p:cNvSpPr>
            <a:spLocks noGrp="1"/>
          </p:cNvSpPr>
          <p:nvPr>
            <p:ph type="sldNum" sz="quarter" idx="11"/>
          </p:nvPr>
        </p:nvSpPr>
        <p:spPr/>
        <p:txBody>
          <a:bodyPr/>
          <a:lstStyle/>
          <a:p>
            <a:pPr>
              <a:defRPr/>
            </a:pPr>
            <a:fld id="{5065C6B7-EF82-4EBE-AD9C-4197CBCBD2D1}" type="slidenum">
              <a:rPr lang="en-US" altLang="en-US" smtClean="0"/>
              <a:pPr>
                <a:defRPr/>
              </a:pPr>
              <a:t>18</a:t>
            </a:fld>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a:t>Communication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543050"/>
            <a:ext cx="10972800" cy="4114800"/>
          </a:xfrm>
        </p:spPr>
        <p:txBody>
          <a:bodyPr/>
          <a:lstStyle/>
          <a:p>
            <a:pPr marL="342900" marR="0" lvl="0" indent="-342900">
              <a:lnSpc>
                <a:spcPct val="107000"/>
              </a:lnSpc>
              <a:spcBef>
                <a:spcPts val="600"/>
              </a:spcBef>
              <a:spcAft>
                <a:spcPts val="600"/>
              </a:spcAft>
              <a:buFont typeface="+mj-lt"/>
              <a:buAutoNum type="arabicPeriod"/>
            </a:pPr>
            <a:r>
              <a:rPr lang="en-US" sz="2400" b="1"/>
              <a:t>Enhance interagency collaboration</a:t>
            </a:r>
            <a:r>
              <a:rPr lang="en-US" sz="2400"/>
              <a:t>: Develop formal communication channels and collaborative platforms among public health agencies across counties.</a:t>
            </a:r>
          </a:p>
          <a:p>
            <a:pPr marL="342900" marR="0" lvl="0" indent="-342900">
              <a:lnSpc>
                <a:spcPct val="107000"/>
              </a:lnSpc>
              <a:spcBef>
                <a:spcPts val="600"/>
              </a:spcBef>
              <a:spcAft>
                <a:spcPts val="600"/>
              </a:spcAft>
              <a:buFont typeface="+mj-lt"/>
              <a:buAutoNum type="arabicPeriod"/>
            </a:pPr>
            <a:r>
              <a:rPr lang="en-US" sz="2400" b="1"/>
              <a:t>Enhance workforce capacity for culturally responsive communication: </a:t>
            </a:r>
            <a:r>
              <a:rPr lang="en-US" sz="2400"/>
              <a:t>Conduct community needs assessments and build partnerships to develop training and resources for the public health workforce on developing clear, culturally appropriate, and timely health messages for diverse communities.</a:t>
            </a:r>
          </a:p>
          <a:p>
            <a:pPr marL="342900" marR="0" lvl="0" indent="-342900">
              <a:lnSpc>
                <a:spcPct val="107000"/>
              </a:lnSpc>
              <a:spcBef>
                <a:spcPts val="600"/>
              </a:spcBef>
              <a:spcAft>
                <a:spcPts val="600"/>
              </a:spcAft>
              <a:buFont typeface="+mj-lt"/>
              <a:buAutoNum type="arabicPeriod"/>
            </a:pPr>
            <a:r>
              <a:rPr lang="en-US" sz="2400" b="1"/>
              <a:t>Build workforce capacity for community engagement: </a:t>
            </a:r>
            <a:r>
              <a:rPr lang="en-US" sz="2400"/>
              <a:t>Equip public health staff with skills and resources to effectively engage with diverse communities, including data collection, partnership building, and cultural competency.</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19</a:t>
            </a:fld>
            <a:endParaRPr lang="en-US" altLang="en-US"/>
          </a:p>
        </p:txBody>
      </p:sp>
    </p:spTree>
    <p:extLst>
      <p:ext uri="{BB962C8B-B14F-4D97-AF65-F5344CB8AC3E}">
        <p14:creationId xmlns:p14="http://schemas.microsoft.com/office/powerpoint/2010/main" val="3919003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3C1704A0-BD68-0805-55D4-9BAAB426E8BF}"/>
              </a:ext>
            </a:extLst>
          </p:cNvPr>
          <p:cNvSpPr>
            <a:spLocks noGrp="1" noChangeArrowheads="1"/>
          </p:cNvSpPr>
          <p:nvPr>
            <p:ph type="title"/>
          </p:nvPr>
        </p:nvSpPr>
        <p:spPr>
          <a:xfrm>
            <a:off x="762000" y="1371600"/>
            <a:ext cx="10515600" cy="2852737"/>
          </a:xfrm>
        </p:spPr>
        <p:txBody>
          <a:bodyPr/>
          <a:lstStyle/>
          <a:p>
            <a:r>
              <a:rPr lang="en-US" altLang="en-US"/>
              <a:t>Agenda</a:t>
            </a:r>
          </a:p>
        </p:txBody>
      </p:sp>
      <p:sp>
        <p:nvSpPr>
          <p:cNvPr id="11267" name="Text Placeholder 2">
            <a:extLst>
              <a:ext uri="{FF2B5EF4-FFF2-40B4-BE49-F238E27FC236}">
                <a16:creationId xmlns:a16="http://schemas.microsoft.com/office/drawing/2014/main" id="{9441EE92-EB30-AF19-0975-DA5E00863A91}"/>
              </a:ext>
            </a:extLst>
          </p:cNvPr>
          <p:cNvSpPr>
            <a:spLocks noGrp="1" noChangeArrowheads="1"/>
          </p:cNvSpPr>
          <p:nvPr>
            <p:ph type="body" idx="1"/>
          </p:nvPr>
        </p:nvSpPr>
        <p:spPr>
          <a:xfrm>
            <a:off x="762000" y="4343400"/>
            <a:ext cx="10515600" cy="1811337"/>
          </a:xfrm>
        </p:spPr>
        <p:txBody>
          <a:bodyPr/>
          <a:lstStyle/>
          <a:p>
            <a:r>
              <a:rPr lang="en-US" altLang="en-US" sz="2000">
                <a:cs typeface="Calibri" panose="020F0502020204030204" pitchFamily="34" charset="0"/>
              </a:rPr>
              <a:t>Introductions</a:t>
            </a:r>
          </a:p>
          <a:p>
            <a:r>
              <a:rPr lang="en-US" altLang="en-US" sz="2000">
                <a:cs typeface="Calibri" panose="020F0502020204030204" pitchFamily="34" charset="0"/>
              </a:rPr>
              <a:t>Update from PHAB</a:t>
            </a:r>
          </a:p>
          <a:p>
            <a:r>
              <a:rPr lang="en-US" altLang="en-US" sz="2000">
                <a:cs typeface="Calibri" panose="020F0502020204030204" pitchFamily="34" charset="0"/>
              </a:rPr>
              <a:t>Overview of feasibility and impact activity</a:t>
            </a:r>
          </a:p>
          <a:p>
            <a:r>
              <a:rPr lang="en-US" altLang="en-US" sz="2000">
                <a:cs typeface="Calibri" panose="020F0502020204030204" pitchFamily="34" charset="0"/>
              </a:rPr>
              <a:t>Small group discussions to complete the activity</a:t>
            </a:r>
          </a:p>
          <a:p>
            <a:r>
              <a:rPr lang="en-US" altLang="en-US" sz="2000">
                <a:cs typeface="Calibri" panose="020F0502020204030204" pitchFamily="34" charset="0"/>
              </a:rPr>
              <a:t>Plans for final workgroup meeting (Dec)</a:t>
            </a:r>
            <a:endParaRPr lang="en-US" altLang="en-US" sz="1600">
              <a:cs typeface="Calibri" panose="020F0502020204030204" pitchFamily="34" charset="0"/>
            </a:endParaRPr>
          </a:p>
          <a:p>
            <a:endParaRPr lang="en-US" altLang="en-US">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a:t>Policy &amp; Planning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458778"/>
            <a:ext cx="10972800" cy="4114800"/>
          </a:xfrm>
        </p:spPr>
        <p:txBody>
          <a:bodyPr/>
          <a:lstStyle/>
          <a:p>
            <a:pPr marL="342900" marR="0" lvl="0" indent="-342900">
              <a:lnSpc>
                <a:spcPct val="107000"/>
              </a:lnSpc>
              <a:spcBef>
                <a:spcPts val="600"/>
              </a:spcBef>
              <a:spcAft>
                <a:spcPts val="600"/>
              </a:spcAft>
              <a:buFont typeface="+mj-lt"/>
              <a:buAutoNum type="arabicPeriod"/>
            </a:pPr>
            <a:r>
              <a:rPr lang="en-US" sz="2800" b="1"/>
              <a:t>Invest in inclusive strategic planning</a:t>
            </a:r>
            <a:r>
              <a:rPr lang="en-US" sz="2800"/>
              <a:t>: Create a strategic plan for public health that includes input from all relevant partners and contributors across the public health workforce ecosystem.</a:t>
            </a:r>
          </a:p>
          <a:p>
            <a:pPr marL="342900" marR="0" lvl="0" indent="-342900">
              <a:lnSpc>
                <a:spcPct val="107000"/>
              </a:lnSpc>
              <a:spcBef>
                <a:spcPts val="600"/>
              </a:spcBef>
              <a:spcAft>
                <a:spcPts val="600"/>
              </a:spcAft>
              <a:buFont typeface="+mj-lt"/>
              <a:buAutoNum type="arabicPeriod"/>
            </a:pPr>
            <a:r>
              <a:rPr lang="en-US" sz="2800" b="1"/>
              <a:t>Enhance workforce capacity for agile planning</a:t>
            </a:r>
            <a:r>
              <a:rPr lang="en-US" sz="2800"/>
              <a:t>: Equip public health staff with the skills and tools to develop and implement flexible plans that address emerging public health challenges.</a:t>
            </a:r>
          </a:p>
          <a:p>
            <a:pPr marL="342900" marR="0" lvl="0" indent="-342900">
              <a:lnSpc>
                <a:spcPct val="107000"/>
              </a:lnSpc>
              <a:spcBef>
                <a:spcPts val="600"/>
              </a:spcBef>
              <a:spcAft>
                <a:spcPts val="600"/>
              </a:spcAft>
              <a:buFont typeface="+mj-lt"/>
              <a:buAutoNum type="arabicPeriod"/>
            </a:pPr>
            <a:r>
              <a:rPr lang="en-US" sz="2800" b="1"/>
              <a:t>Address workforce recruitment and retention barriers: </a:t>
            </a:r>
            <a:r>
              <a:rPr lang="en-US" sz="2800"/>
              <a:t>Collaborate with HR departments to remove organizational and institutional barriers to hiring and retaining public health staff.</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7220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20</a:t>
            </a:fld>
            <a:endParaRPr lang="en-US" altLang="en-US"/>
          </a:p>
        </p:txBody>
      </p:sp>
    </p:spTree>
    <p:extLst>
      <p:ext uri="{BB962C8B-B14F-4D97-AF65-F5344CB8AC3E}">
        <p14:creationId xmlns:p14="http://schemas.microsoft.com/office/powerpoint/2010/main" val="3624906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a:t>Health Equity &amp; Cultural Responsiveness</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800" b="1"/>
              <a:t>Diversify the public health workforce: </a:t>
            </a:r>
            <a:r>
              <a:rPr lang="en-US" sz="2800"/>
              <a:t>Invest in programs and initiatives to increase the representation of people of color and other underrepresented groups in the public health workforce.</a:t>
            </a:r>
          </a:p>
          <a:p>
            <a:pPr marL="342900" marR="0" lvl="0" indent="-342900">
              <a:lnSpc>
                <a:spcPct val="107000"/>
              </a:lnSpc>
              <a:spcBef>
                <a:spcPts val="600"/>
              </a:spcBef>
              <a:spcAft>
                <a:spcPts val="600"/>
              </a:spcAft>
              <a:buFont typeface="+mj-lt"/>
              <a:buAutoNum type="arabicPeriod"/>
            </a:pPr>
            <a:r>
              <a:rPr lang="en-US" sz="2800" b="1"/>
              <a:t>Build workforce health equity capacity: </a:t>
            </a:r>
            <a:r>
              <a:rPr lang="en-US" sz="2800"/>
              <a:t>Provide training and development opportunities to equip public health staff with the skills to address health disparities and promote health equity.</a:t>
            </a:r>
          </a:p>
          <a:p>
            <a:pPr marL="342900" marR="0" lvl="0" indent="-342900">
              <a:lnSpc>
                <a:spcPct val="107000"/>
              </a:lnSpc>
              <a:spcBef>
                <a:spcPts val="600"/>
              </a:spcBef>
              <a:spcAft>
                <a:spcPts val="600"/>
              </a:spcAft>
              <a:buFont typeface="+mj-lt"/>
              <a:buAutoNum type="arabicPeriod"/>
            </a:pPr>
            <a:r>
              <a:rPr lang="en-US" sz="2800" b="1"/>
              <a:t>Enhance workforce well-being: </a:t>
            </a:r>
            <a:r>
              <a:rPr lang="en-US" sz="2800"/>
              <a:t>Implement strategies to prevent burnout and promote resilience among public health staff working on health equity issues.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7220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21</a:t>
            </a:fld>
            <a:endParaRPr lang="en-US" altLang="en-US"/>
          </a:p>
        </p:txBody>
      </p:sp>
    </p:spTree>
    <p:extLst>
      <p:ext uri="{BB962C8B-B14F-4D97-AF65-F5344CB8AC3E}">
        <p14:creationId xmlns:p14="http://schemas.microsoft.com/office/powerpoint/2010/main" val="1141929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a:t>Community Partnership Development</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400" b="1"/>
              <a:t>Invest in workforce partnership development: </a:t>
            </a:r>
            <a:r>
              <a:rPr lang="en-US" sz="2400"/>
              <a:t>Create dedicated positions and provide training to build and maintain strong partnerships with community organizations. Identify and advocate for long-term funding to support community partnership initiatives.</a:t>
            </a:r>
          </a:p>
          <a:p>
            <a:pPr marL="342900" marR="0" lvl="0" indent="-342900">
              <a:lnSpc>
                <a:spcPct val="107000"/>
              </a:lnSpc>
              <a:spcBef>
                <a:spcPts val="600"/>
              </a:spcBef>
              <a:spcAft>
                <a:spcPts val="600"/>
              </a:spcAft>
              <a:buFont typeface="+mj-lt"/>
              <a:buAutoNum type="arabicPeriod"/>
            </a:pPr>
            <a:r>
              <a:rPr lang="en-US" sz="2400" b="1"/>
              <a:t>Expand workforce capacity in rural communities: </a:t>
            </a:r>
            <a:r>
              <a:rPr lang="en-US" sz="2400"/>
              <a:t>Offer targeted recruitment, training, and support for public health staff working in underserved areas.</a:t>
            </a:r>
          </a:p>
          <a:p>
            <a:pPr marL="342900" marR="0" lvl="0" indent="-342900">
              <a:lnSpc>
                <a:spcPct val="107000"/>
              </a:lnSpc>
              <a:spcBef>
                <a:spcPts val="600"/>
              </a:spcBef>
              <a:spcAft>
                <a:spcPts val="600"/>
              </a:spcAft>
              <a:buFont typeface="+mj-lt"/>
              <a:buAutoNum type="arabicPeriod"/>
            </a:pPr>
            <a:r>
              <a:rPr lang="en-US" sz="2400" b="1"/>
              <a:t>Develop a framework for partnership evaluation: </a:t>
            </a:r>
            <a:r>
              <a:rPr lang="en-US" sz="2400"/>
              <a:t>Create standardized metrics and tools to measure the impact of community partnerships on public health outcomes.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22</a:t>
            </a:fld>
            <a:endParaRPr lang="en-US" altLang="en-US"/>
          </a:p>
        </p:txBody>
      </p:sp>
    </p:spTree>
    <p:extLst>
      <p:ext uri="{BB962C8B-B14F-4D97-AF65-F5344CB8AC3E}">
        <p14:creationId xmlns:p14="http://schemas.microsoft.com/office/powerpoint/2010/main" val="20231219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a:t>Emergency Preparedness</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p:txBody>
          <a:bodyPr/>
          <a:lstStyle/>
          <a:p>
            <a:pPr marL="342900" marR="0" lvl="0" indent="-342900">
              <a:lnSpc>
                <a:spcPct val="107000"/>
              </a:lnSpc>
              <a:spcBef>
                <a:spcPts val="600"/>
              </a:spcBef>
              <a:spcAft>
                <a:spcPts val="600"/>
              </a:spcAft>
              <a:buFont typeface="+mj-lt"/>
              <a:buAutoNum type="arabicPeriod"/>
            </a:pPr>
            <a:r>
              <a:rPr lang="en-US" sz="2400" b="1"/>
              <a:t>Expand emergency preparedness workforce training: </a:t>
            </a:r>
            <a:r>
              <a:rPr lang="en-US" sz="2400"/>
              <a:t>Provide access to a variety of emergency preparedness training, including FEMA, first aid, and disaster navigation.</a:t>
            </a:r>
          </a:p>
          <a:p>
            <a:pPr marL="342900" marR="0" lvl="0" indent="-342900">
              <a:lnSpc>
                <a:spcPct val="107000"/>
              </a:lnSpc>
              <a:spcBef>
                <a:spcPts val="600"/>
              </a:spcBef>
              <a:spcAft>
                <a:spcPts val="600"/>
              </a:spcAft>
              <a:buFont typeface="+mj-lt"/>
              <a:buAutoNum type="arabicPeriod"/>
            </a:pPr>
            <a:r>
              <a:rPr lang="en-US" sz="2400" b="1"/>
              <a:t>Invest in emergency response workforce: </a:t>
            </a:r>
            <a:r>
              <a:rPr lang="en-US" sz="2400"/>
              <a:t>Increase staffing levels for critical emergency response positions, such as community health workers, community navigators, and call center staff.</a:t>
            </a:r>
          </a:p>
          <a:p>
            <a:pPr marL="342900" marR="0" lvl="0" indent="-342900">
              <a:lnSpc>
                <a:spcPct val="107000"/>
              </a:lnSpc>
              <a:spcBef>
                <a:spcPts val="600"/>
              </a:spcBef>
              <a:spcAft>
                <a:spcPts val="600"/>
              </a:spcAft>
              <a:buFont typeface="+mj-lt"/>
              <a:buAutoNum type="arabicPeriod"/>
            </a:pPr>
            <a:r>
              <a:rPr lang="en-US" sz="2400" b="1"/>
              <a:t>Enhance workforce capacity for service navigation: </a:t>
            </a:r>
            <a:r>
              <a:rPr lang="en-US" sz="2400"/>
              <a:t>Equip public health staff with the skills and resources to connect community members with essential emergency services and support.</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23</a:t>
            </a:fld>
            <a:endParaRPr lang="en-US" altLang="en-US"/>
          </a:p>
        </p:txBody>
      </p:sp>
    </p:spTree>
    <p:extLst>
      <p:ext uri="{BB962C8B-B14F-4D97-AF65-F5344CB8AC3E}">
        <p14:creationId xmlns:p14="http://schemas.microsoft.com/office/powerpoint/2010/main" val="1957207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0972800" cy="1143000"/>
          </a:xfrm>
        </p:spPr>
        <p:txBody>
          <a:bodyPr/>
          <a:lstStyle/>
          <a:p>
            <a:r>
              <a:rPr lang="en-US" sz="4300"/>
              <a:t>Assessment &amp; Epidemiology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447800"/>
            <a:ext cx="10972800" cy="4114800"/>
          </a:xfrm>
        </p:spPr>
        <p:txBody>
          <a:bodyPr/>
          <a:lstStyle/>
          <a:p>
            <a:pPr marL="514350" marR="0" lvl="0" indent="-514350">
              <a:lnSpc>
                <a:spcPct val="107000"/>
              </a:lnSpc>
              <a:spcBef>
                <a:spcPts val="600"/>
              </a:spcBef>
              <a:spcAft>
                <a:spcPts val="600"/>
              </a:spcAft>
              <a:buFont typeface="+mj-lt"/>
              <a:buAutoNum type="arabicPeriod"/>
            </a:pPr>
            <a:r>
              <a:rPr lang="en-US" sz="2400" b="1"/>
              <a:t>Build a robust data and evaluation workforce: </a:t>
            </a:r>
            <a:r>
              <a:rPr lang="en-US" sz="2400"/>
              <a:t>Increase the number of epidemiologists, data analysts, informaticians, and program evaluators across public health agencies. Advocate for policy changes to allow for remote work positions for data analysts and epidemiologists in rural areas.</a:t>
            </a:r>
          </a:p>
          <a:p>
            <a:pPr marL="514350" marR="0" lvl="0" indent="-514350">
              <a:lnSpc>
                <a:spcPct val="107000"/>
              </a:lnSpc>
              <a:spcBef>
                <a:spcPts val="600"/>
              </a:spcBef>
              <a:spcAft>
                <a:spcPts val="600"/>
              </a:spcAft>
              <a:buFont typeface="+mj-lt"/>
              <a:buAutoNum type="arabicPeriod"/>
            </a:pPr>
            <a:r>
              <a:rPr lang="en-US" sz="2400" b="1"/>
              <a:t>Enhance workforce data skills: </a:t>
            </a:r>
            <a:r>
              <a:rPr lang="en-US" sz="2400"/>
              <a:t>Equip public health staff with advanced data analysis skills, including big data, small data, qualitative and quantitative methods, and data justice principles.</a:t>
            </a:r>
          </a:p>
          <a:p>
            <a:pPr marL="514350" marR="0" lvl="0" indent="-514350">
              <a:lnSpc>
                <a:spcPct val="107000"/>
              </a:lnSpc>
              <a:spcBef>
                <a:spcPts val="600"/>
              </a:spcBef>
              <a:spcAft>
                <a:spcPts val="600"/>
              </a:spcAft>
              <a:buFont typeface="+mj-lt"/>
              <a:buAutoNum type="arabicPeriod"/>
            </a:pPr>
            <a:r>
              <a:rPr lang="en-US" sz="2400" b="1"/>
              <a:t>Invest in public health education and mentorship: </a:t>
            </a:r>
            <a:r>
              <a:rPr lang="en-US" sz="2400"/>
              <a:t>Expand opportunities for students and early career professionals to gain experience in epidemiology and assessment through internships, fellowships, and mentorship programs.</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22935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24</a:t>
            </a:fld>
            <a:endParaRPr lang="en-US" altLang="en-US"/>
          </a:p>
        </p:txBody>
      </p:sp>
    </p:spTree>
    <p:extLst>
      <p:ext uri="{BB962C8B-B14F-4D97-AF65-F5344CB8AC3E}">
        <p14:creationId xmlns:p14="http://schemas.microsoft.com/office/powerpoint/2010/main" val="948307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E9DFC24-7B4B-2513-118C-C269FAE4B110}"/>
              </a:ext>
            </a:extLst>
          </p:cNvPr>
          <p:cNvSpPr>
            <a:spLocks noGrp="1"/>
          </p:cNvSpPr>
          <p:nvPr>
            <p:ph type="title"/>
          </p:nvPr>
        </p:nvSpPr>
        <p:spPr>
          <a:xfrm>
            <a:off x="609600" y="400050"/>
            <a:ext cx="11582400" cy="1143000"/>
          </a:xfrm>
        </p:spPr>
        <p:txBody>
          <a:bodyPr/>
          <a:lstStyle/>
          <a:p>
            <a:r>
              <a:rPr lang="en-US" sz="4200"/>
              <a:t>Leadership &amp; Organizational Competencies </a:t>
            </a:r>
          </a:p>
        </p:txBody>
      </p:sp>
      <p:sp>
        <p:nvSpPr>
          <p:cNvPr id="8" name="Content Placeholder 7">
            <a:extLst>
              <a:ext uri="{FF2B5EF4-FFF2-40B4-BE49-F238E27FC236}">
                <a16:creationId xmlns:a16="http://schemas.microsoft.com/office/drawing/2014/main" id="{230B1687-4018-1558-EC82-063498E02824}"/>
              </a:ext>
            </a:extLst>
          </p:cNvPr>
          <p:cNvSpPr>
            <a:spLocks noGrp="1"/>
          </p:cNvSpPr>
          <p:nvPr>
            <p:ph idx="1"/>
          </p:nvPr>
        </p:nvSpPr>
        <p:spPr>
          <a:xfrm>
            <a:off x="609600" y="1524000"/>
            <a:ext cx="10972800" cy="4114800"/>
          </a:xfrm>
        </p:spPr>
        <p:txBody>
          <a:bodyPr/>
          <a:lstStyle/>
          <a:p>
            <a:pPr marL="342900" marR="0" lvl="0" indent="-342900">
              <a:lnSpc>
                <a:spcPct val="107000"/>
              </a:lnSpc>
              <a:spcBef>
                <a:spcPts val="600"/>
              </a:spcBef>
              <a:spcAft>
                <a:spcPts val="600"/>
              </a:spcAft>
              <a:buFont typeface="+mj-lt"/>
              <a:buAutoNum type="arabicPeriod"/>
            </a:pPr>
            <a:r>
              <a:rPr lang="en-US" sz="2600" b="1" kern="100">
                <a:effectLst/>
                <a:ea typeface="Calibri" panose="020F0502020204030204" pitchFamily="34" charset="0"/>
                <a:cs typeface="Times New Roman" panose="02020603050405020304" pitchFamily="18" charset="0"/>
              </a:rPr>
              <a:t>Develop sustainable public health leadership: </a:t>
            </a:r>
            <a:r>
              <a:rPr lang="en-US" sz="2600" kern="100">
                <a:effectLst/>
                <a:ea typeface="Calibri" panose="020F0502020204030204" pitchFamily="34" charset="0"/>
                <a:cs typeface="Times New Roman" panose="02020603050405020304" pitchFamily="18" charset="0"/>
              </a:rPr>
              <a:t>Invest in leadership development programs to prepare the next generation of public health leaders </a:t>
            </a:r>
            <a:r>
              <a:rPr lang="en-US" sz="2600">
                <a:effectLst/>
                <a:ea typeface="Calibri" panose="020F0502020204030204" pitchFamily="34" charset="0"/>
                <a:cs typeface="Times New Roman" panose="02020603050405020304" pitchFamily="18" charset="0"/>
              </a:rPr>
              <a:t>and build sustainable organizational succession opportunities.</a:t>
            </a:r>
            <a:endParaRPr lang="en-US" sz="2600" kern="100">
              <a:effectLst/>
              <a:ea typeface="Calibri" panose="020F0502020204030204" pitchFamily="34" charset="0"/>
              <a:cs typeface="Times New Roman" panose="02020603050405020304" pitchFamily="18" charset="0"/>
            </a:endParaRPr>
          </a:p>
          <a:p>
            <a:pPr marL="342900" marR="0" lvl="0" indent="-342900">
              <a:lnSpc>
                <a:spcPct val="107000"/>
              </a:lnSpc>
              <a:spcBef>
                <a:spcPts val="600"/>
              </a:spcBef>
              <a:spcAft>
                <a:spcPts val="600"/>
              </a:spcAft>
              <a:buFont typeface="+mj-lt"/>
              <a:buAutoNum type="arabicPeriod"/>
            </a:pPr>
            <a:r>
              <a:rPr lang="en-US" sz="2600" b="1" kern="100">
                <a:effectLst/>
                <a:ea typeface="Calibri" panose="020F0502020204030204" pitchFamily="34" charset="0"/>
                <a:cs typeface="Times New Roman" panose="02020603050405020304" pitchFamily="18" charset="0"/>
              </a:rPr>
              <a:t>Support diverse leadership development &amp; retention: </a:t>
            </a:r>
            <a:r>
              <a:rPr lang="en-US" sz="2600" kern="100">
                <a:effectLst/>
                <a:ea typeface="Calibri" panose="020F0502020204030204" pitchFamily="34" charset="0"/>
                <a:cs typeface="Times New Roman" panose="02020603050405020304" pitchFamily="18" charset="0"/>
              </a:rPr>
              <a:t>Create mentorship and sponsorship programs for public health leaders from historically marginalized and underrepresented backgrounds and populations.</a:t>
            </a:r>
          </a:p>
          <a:p>
            <a:pPr marL="342900" marR="0" lvl="0" indent="-342900">
              <a:lnSpc>
                <a:spcPct val="107000"/>
              </a:lnSpc>
              <a:spcBef>
                <a:spcPts val="600"/>
              </a:spcBef>
              <a:spcAft>
                <a:spcPts val="600"/>
              </a:spcAft>
              <a:buFont typeface="+mj-lt"/>
              <a:buAutoNum type="arabicPeriod"/>
            </a:pPr>
            <a:r>
              <a:rPr lang="en-US" sz="2600" b="1" kern="100">
                <a:effectLst/>
                <a:ea typeface="Calibri" panose="020F0502020204030204" pitchFamily="34" charset="0"/>
                <a:cs typeface="Times New Roman" panose="02020603050405020304" pitchFamily="18" charset="0"/>
              </a:rPr>
              <a:t>Enhance workforce stability &amp; retention: </a:t>
            </a:r>
            <a:r>
              <a:rPr lang="en-US" sz="2600" kern="100">
                <a:effectLst/>
                <a:ea typeface="Calibri" panose="020F0502020204030204" pitchFamily="34" charset="0"/>
                <a:cs typeface="Times New Roman" panose="02020603050405020304" pitchFamily="18" charset="0"/>
              </a:rPr>
              <a:t>Implement strategies to reduce turnover and promote long-term career paths in public health.</a:t>
            </a:r>
          </a:p>
        </p:txBody>
      </p:sp>
      <p:sp>
        <p:nvSpPr>
          <p:cNvPr id="5" name="Date Placeholder 4">
            <a:extLst>
              <a:ext uri="{FF2B5EF4-FFF2-40B4-BE49-F238E27FC236}">
                <a16:creationId xmlns:a16="http://schemas.microsoft.com/office/drawing/2014/main" id="{B2AC2741-A65C-1DA5-1739-033930E3E248}"/>
              </a:ext>
            </a:extLst>
          </p:cNvPr>
          <p:cNvSpPr>
            <a:spLocks noGrp="1"/>
          </p:cNvSpPr>
          <p:nvPr>
            <p:ph type="dt" sz="half" idx="10"/>
          </p:nvPr>
        </p:nvSpPr>
        <p:spPr>
          <a:xfrm>
            <a:off x="406400" y="6153150"/>
            <a:ext cx="4673600" cy="476250"/>
          </a:xfrm>
        </p:spPr>
        <p:txBody>
          <a:bodyPr/>
          <a:lstStyle/>
          <a:p>
            <a:pPr>
              <a:defRPr/>
            </a:pPr>
            <a:r>
              <a:rPr lang="en-US" altLang="en-US"/>
              <a:t>OREGON PUBLIC HEALTH DIVISION</a:t>
            </a:r>
          </a:p>
        </p:txBody>
      </p:sp>
      <p:sp>
        <p:nvSpPr>
          <p:cNvPr id="6" name="Slide Number Placeholder 5">
            <a:extLst>
              <a:ext uri="{FF2B5EF4-FFF2-40B4-BE49-F238E27FC236}">
                <a16:creationId xmlns:a16="http://schemas.microsoft.com/office/drawing/2014/main" id="{BD2B4D18-C73A-8078-7D26-FBE2A7A617A8}"/>
              </a:ext>
            </a:extLst>
          </p:cNvPr>
          <p:cNvSpPr>
            <a:spLocks noGrp="1"/>
          </p:cNvSpPr>
          <p:nvPr>
            <p:ph type="sldNum" sz="quarter" idx="11"/>
          </p:nvPr>
        </p:nvSpPr>
        <p:spPr/>
        <p:txBody>
          <a:bodyPr/>
          <a:lstStyle/>
          <a:p>
            <a:pPr>
              <a:defRPr/>
            </a:pPr>
            <a:fld id="{C341AA3A-A59D-41DF-A858-1AB6017482B8}" type="slidenum">
              <a:rPr lang="en-US" altLang="en-US" smtClean="0"/>
              <a:pPr>
                <a:defRPr/>
              </a:pPr>
              <a:t>25</a:t>
            </a:fld>
            <a:endParaRPr lang="en-US" altLang="en-US"/>
          </a:p>
        </p:txBody>
      </p:sp>
    </p:spTree>
    <p:extLst>
      <p:ext uri="{BB962C8B-B14F-4D97-AF65-F5344CB8AC3E}">
        <p14:creationId xmlns:p14="http://schemas.microsoft.com/office/powerpoint/2010/main" val="155251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72533AB-7AD9-C31A-D44B-D8495B08CCBD}"/>
              </a:ext>
            </a:extLst>
          </p:cNvPr>
          <p:cNvSpPr>
            <a:spLocks noGrp="1" noChangeArrowheads="1"/>
          </p:cNvSpPr>
          <p:nvPr>
            <p:ph type="title"/>
          </p:nvPr>
        </p:nvSpPr>
        <p:spPr>
          <a:xfrm>
            <a:off x="831850" y="1709738"/>
            <a:ext cx="10515600" cy="2852737"/>
          </a:xfrm>
        </p:spPr>
        <p:txBody>
          <a:bodyPr/>
          <a:lstStyle/>
          <a:p>
            <a:r>
              <a:rPr lang="en-US" altLang="en-US"/>
              <a:t>Introductions</a:t>
            </a:r>
          </a:p>
        </p:txBody>
      </p:sp>
      <p:sp>
        <p:nvSpPr>
          <p:cNvPr id="4" name="Date Placeholder 3">
            <a:extLst>
              <a:ext uri="{FF2B5EF4-FFF2-40B4-BE49-F238E27FC236}">
                <a16:creationId xmlns:a16="http://schemas.microsoft.com/office/drawing/2014/main" id="{1A7889EF-C016-E64D-1E7C-7CFCA5579351}"/>
              </a:ext>
            </a:extLst>
          </p:cNvPr>
          <p:cNvSpPr>
            <a:spLocks noGrp="1"/>
          </p:cNvSpPr>
          <p:nvPr>
            <p:ph type="dt" sz="quarter" idx="10"/>
          </p:nvPr>
        </p:nvSpPr>
        <p:spPr>
          <a:xfrm>
            <a:off x="406400" y="6076950"/>
            <a:ext cx="4673600" cy="476250"/>
          </a:xfrm>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97A10E4E-90C0-670D-D345-4878E5C53B4F}"/>
              </a:ext>
            </a:extLst>
          </p:cNvPr>
          <p:cNvSpPr>
            <a:spLocks noGrp="1"/>
          </p:cNvSpPr>
          <p:nvPr>
            <p:ph type="sldNum" sz="quarter" idx="11"/>
          </p:nvPr>
        </p:nvSpPr>
        <p:spPr/>
        <p:txBody>
          <a:bodyPr/>
          <a:lstStyle/>
          <a:p>
            <a:pPr>
              <a:defRPr/>
            </a:pPr>
            <a:fld id="{F1DA450E-975E-4431-BBC0-3EE6FEA75E26}" type="slidenum">
              <a:rPr lang="en-US" altLang="en-US" smtClean="0"/>
              <a:pPr>
                <a:defRPr/>
              </a:pPr>
              <a:t>3</a:t>
            </a:fld>
            <a:endParaRPr lang="en-US" altLang="en-US"/>
          </a:p>
        </p:txBody>
      </p:sp>
      <p:sp>
        <p:nvSpPr>
          <p:cNvPr id="2" name="Text Placeholder 2">
            <a:extLst>
              <a:ext uri="{FF2B5EF4-FFF2-40B4-BE49-F238E27FC236}">
                <a16:creationId xmlns:a16="http://schemas.microsoft.com/office/drawing/2014/main" id="{B22B0048-A282-0FE1-2261-D7208D3B32B8}"/>
              </a:ext>
            </a:extLst>
          </p:cNvPr>
          <p:cNvSpPr>
            <a:spLocks noGrp="1" noChangeArrowheads="1"/>
          </p:cNvSpPr>
          <p:nvPr>
            <p:ph type="body" idx="1"/>
          </p:nvPr>
        </p:nvSpPr>
        <p:spPr>
          <a:xfrm>
            <a:off x="831850" y="4589463"/>
            <a:ext cx="10515600" cy="1500187"/>
          </a:xfrm>
        </p:spPr>
        <p:txBody>
          <a:bodyPr/>
          <a:lstStyle/>
          <a:p>
            <a:r>
              <a:rPr lang="en-US" altLang="en-US" sz="2000">
                <a:cs typeface="Calibri" panose="020F0502020204030204" pitchFamily="34" charset="0"/>
              </a:rPr>
              <a:t>What is one thing you’ve appreciated about this workgroup or our process?</a:t>
            </a:r>
            <a:endParaRPr lang="en-US" altLang="en-US" sz="1600">
              <a:cs typeface="Calibri" panose="020F0502020204030204" pitchFamily="34" charset="0"/>
            </a:endParaRPr>
          </a:p>
          <a:p>
            <a:endParaRPr lang="en-US" altLang="en-US">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8B57E-004D-579A-8902-EA143433F279}"/>
              </a:ext>
            </a:extLst>
          </p:cNvPr>
          <p:cNvSpPr>
            <a:spLocks noGrp="1"/>
          </p:cNvSpPr>
          <p:nvPr>
            <p:ph type="title"/>
          </p:nvPr>
        </p:nvSpPr>
        <p:spPr/>
        <p:txBody>
          <a:bodyPr/>
          <a:lstStyle/>
          <a:p>
            <a:r>
              <a:rPr lang="en-US"/>
              <a:t>Update from PHAB</a:t>
            </a:r>
          </a:p>
        </p:txBody>
      </p:sp>
      <p:sp>
        <p:nvSpPr>
          <p:cNvPr id="3" name="Text Placeholder 2">
            <a:extLst>
              <a:ext uri="{FF2B5EF4-FFF2-40B4-BE49-F238E27FC236}">
                <a16:creationId xmlns:a16="http://schemas.microsoft.com/office/drawing/2014/main" id="{F69D4F39-E5B6-CA64-94E6-006E76ACC9E4}"/>
              </a:ext>
            </a:extLst>
          </p:cNvPr>
          <p:cNvSpPr>
            <a:spLocks noGrp="1"/>
          </p:cNvSpPr>
          <p:nvPr>
            <p:ph type="body" idx="1"/>
          </p:nvPr>
        </p:nvSpPr>
        <p:spPr/>
        <p:txBody>
          <a:bodyPr/>
          <a:lstStyle/>
          <a:p>
            <a:r>
              <a:rPr lang="en-US"/>
              <a:t>PHAB Members in the workgroup</a:t>
            </a:r>
          </a:p>
        </p:txBody>
      </p:sp>
      <p:sp>
        <p:nvSpPr>
          <p:cNvPr id="4" name="Date Placeholder 3">
            <a:extLst>
              <a:ext uri="{FF2B5EF4-FFF2-40B4-BE49-F238E27FC236}">
                <a16:creationId xmlns:a16="http://schemas.microsoft.com/office/drawing/2014/main" id="{A1E219AD-3FA0-28AA-0E38-1E5D570500D4}"/>
              </a:ext>
            </a:extLst>
          </p:cNvPr>
          <p:cNvSpPr>
            <a:spLocks noGrp="1"/>
          </p:cNvSpPr>
          <p:nvPr>
            <p:ph type="dt" sz="half"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7B54DC15-9AAB-8F64-93E4-BE29CDAF01BE}"/>
              </a:ext>
            </a:extLst>
          </p:cNvPr>
          <p:cNvSpPr>
            <a:spLocks noGrp="1"/>
          </p:cNvSpPr>
          <p:nvPr>
            <p:ph type="sldNum" sz="quarter" idx="11"/>
          </p:nvPr>
        </p:nvSpPr>
        <p:spPr/>
        <p:txBody>
          <a:bodyPr/>
          <a:lstStyle/>
          <a:p>
            <a:pPr>
              <a:defRPr/>
            </a:pPr>
            <a:fld id="{E5D7A840-23CF-4703-8196-95C7FC2C7709}" type="slidenum">
              <a:rPr lang="en-US" altLang="en-US" smtClean="0"/>
              <a:pPr>
                <a:defRPr/>
              </a:pPr>
              <a:t>4</a:t>
            </a:fld>
            <a:endParaRPr lang="en-US" altLang="en-US"/>
          </a:p>
        </p:txBody>
      </p:sp>
    </p:spTree>
    <p:extLst>
      <p:ext uri="{BB962C8B-B14F-4D97-AF65-F5344CB8AC3E}">
        <p14:creationId xmlns:p14="http://schemas.microsoft.com/office/powerpoint/2010/main" val="3662928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990A0-2207-47B1-86FE-6D1D58BFFF0F}"/>
              </a:ext>
            </a:extLst>
          </p:cNvPr>
          <p:cNvSpPr>
            <a:spLocks noGrp="1"/>
          </p:cNvSpPr>
          <p:nvPr>
            <p:ph type="title"/>
          </p:nvPr>
        </p:nvSpPr>
        <p:spPr/>
        <p:txBody>
          <a:bodyPr/>
          <a:lstStyle/>
          <a:p>
            <a:r>
              <a:rPr lang="en-US" sz="3600"/>
              <a:t>Refresh on Workgroup Agreements</a:t>
            </a:r>
          </a:p>
        </p:txBody>
      </p:sp>
      <p:sp>
        <p:nvSpPr>
          <p:cNvPr id="3" name="Content Placeholder 2">
            <a:extLst>
              <a:ext uri="{FF2B5EF4-FFF2-40B4-BE49-F238E27FC236}">
                <a16:creationId xmlns:a16="http://schemas.microsoft.com/office/drawing/2014/main" id="{C63724EC-6C01-78BB-F874-30B545C36E5D}"/>
              </a:ext>
            </a:extLst>
          </p:cNvPr>
          <p:cNvSpPr>
            <a:spLocks noGrp="1"/>
          </p:cNvSpPr>
          <p:nvPr>
            <p:ph idx="1"/>
          </p:nvPr>
        </p:nvSpPr>
        <p:spPr>
          <a:xfrm>
            <a:off x="627781" y="1722438"/>
            <a:ext cx="10972800" cy="3992562"/>
          </a:xfrm>
        </p:spPr>
        <p:txBody>
          <a:bodyPr/>
          <a:lstStyle/>
          <a:p>
            <a:pPr rtl="0">
              <a:buFont typeface="Arial" panose="020B0604020202020204" pitchFamily="34" charset="0"/>
              <a:buChar char="•"/>
            </a:pPr>
            <a:r>
              <a:rPr lang="en-US" sz="2800"/>
              <a:t>Spent time in breakout groups to discuss feasibility and impact grids</a:t>
            </a:r>
          </a:p>
          <a:p>
            <a:pPr rtl="0">
              <a:buFont typeface="Arial" panose="020B0604020202020204" pitchFamily="34" charset="0"/>
              <a:buChar char="•"/>
            </a:pPr>
            <a:r>
              <a:rPr lang="en-US" sz="2800"/>
              <a:t>Agreement to continue feasibility and impact grids with remaining themes in November</a:t>
            </a:r>
          </a:p>
          <a:p>
            <a:pPr rtl="0">
              <a:buFont typeface="Arial" panose="020B0604020202020204" pitchFamily="34" charset="0"/>
              <a:buChar char="•"/>
            </a:pPr>
            <a:r>
              <a:rPr lang="en-US" sz="2800"/>
              <a:t>Determined in December the workgroup will use consensus of Fist to 5 method to confirm recommendations to PHAB in January</a:t>
            </a:r>
          </a:p>
          <a:p>
            <a:pPr rtl="0">
              <a:buFont typeface="Arial" panose="020B0604020202020204" pitchFamily="34" charset="0"/>
              <a:buChar char="•"/>
            </a:pPr>
            <a:r>
              <a:rPr lang="en-US" sz="2800"/>
              <a:t>2-3 Volunteers needed for sharing recommendations with PHAB</a:t>
            </a:r>
          </a:p>
        </p:txBody>
      </p:sp>
      <p:sp>
        <p:nvSpPr>
          <p:cNvPr id="4" name="Date Placeholder 3">
            <a:extLst>
              <a:ext uri="{FF2B5EF4-FFF2-40B4-BE49-F238E27FC236}">
                <a16:creationId xmlns:a16="http://schemas.microsoft.com/office/drawing/2014/main" id="{29281CB6-0598-BBA5-5E81-DBF0CB647F01}"/>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F9229882-BEF3-6357-8FF1-3C8E033C814C}"/>
              </a:ext>
            </a:extLst>
          </p:cNvPr>
          <p:cNvSpPr>
            <a:spLocks noGrp="1"/>
          </p:cNvSpPr>
          <p:nvPr>
            <p:ph type="sldNum" sz="quarter" idx="11"/>
          </p:nvPr>
        </p:nvSpPr>
        <p:spPr/>
        <p:txBody>
          <a:bodyPr/>
          <a:lstStyle/>
          <a:p>
            <a:pPr>
              <a:defRPr/>
            </a:pPr>
            <a:fld id="{D010ABF3-677A-4E96-8018-528BF430FE45}" type="slidenum">
              <a:rPr lang="en-US" altLang="en-US" smtClean="0"/>
              <a:pPr>
                <a:defRPr/>
              </a:pPr>
              <a:t>5</a:t>
            </a:fld>
            <a:endParaRPr lang="en-US" altLang="en-US"/>
          </a:p>
        </p:txBody>
      </p:sp>
    </p:spTree>
    <p:extLst>
      <p:ext uri="{BB962C8B-B14F-4D97-AF65-F5344CB8AC3E}">
        <p14:creationId xmlns:p14="http://schemas.microsoft.com/office/powerpoint/2010/main" val="2987965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E4564-815D-D3A4-B696-A4427013D4A2}"/>
              </a:ext>
            </a:extLst>
          </p:cNvPr>
          <p:cNvSpPr>
            <a:spLocks noGrp="1"/>
          </p:cNvSpPr>
          <p:nvPr>
            <p:ph type="title"/>
          </p:nvPr>
        </p:nvSpPr>
        <p:spPr>
          <a:xfrm>
            <a:off x="609600" y="274638"/>
            <a:ext cx="10972800" cy="1143000"/>
          </a:xfrm>
        </p:spPr>
        <p:txBody>
          <a:bodyPr wrap="square" anchor="ctr">
            <a:normAutofit/>
          </a:bodyPr>
          <a:lstStyle/>
          <a:p>
            <a:r>
              <a:rPr lang="en-US"/>
              <a:t>Consensus Decision Making</a:t>
            </a:r>
          </a:p>
        </p:txBody>
      </p:sp>
      <p:pic>
        <p:nvPicPr>
          <p:cNvPr id="7" name="Picture 6" descr="A group of hands with different colors&#10;&#10;Description automatically generated">
            <a:extLst>
              <a:ext uri="{FF2B5EF4-FFF2-40B4-BE49-F238E27FC236}">
                <a16:creationId xmlns:a16="http://schemas.microsoft.com/office/drawing/2014/main" id="{48EA44CE-A043-77BC-E0C1-489501CF7C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2091469"/>
            <a:ext cx="6553200" cy="3178300"/>
          </a:xfrm>
          <a:prstGeom prst="rect">
            <a:avLst/>
          </a:prstGeom>
          <a:noFill/>
        </p:spPr>
      </p:pic>
      <p:sp>
        <p:nvSpPr>
          <p:cNvPr id="4" name="Date Placeholder 3">
            <a:extLst>
              <a:ext uri="{FF2B5EF4-FFF2-40B4-BE49-F238E27FC236}">
                <a16:creationId xmlns:a16="http://schemas.microsoft.com/office/drawing/2014/main" id="{4B57DAB1-D261-3322-40F2-35FD08E1A947}"/>
              </a:ext>
            </a:extLst>
          </p:cNvPr>
          <p:cNvSpPr>
            <a:spLocks noGrp="1"/>
          </p:cNvSpPr>
          <p:nvPr>
            <p:ph type="dt" sz="half" idx="10"/>
          </p:nvPr>
        </p:nvSpPr>
        <p:spPr>
          <a:xfrm>
            <a:off x="406400" y="5943600"/>
            <a:ext cx="4673600" cy="476250"/>
          </a:xfrm>
        </p:spPr>
        <p:txBody>
          <a:bodyPr wrap="square" anchor="t">
            <a:normAutofit/>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594175C0-3EAD-0C1A-21C6-E6E11E946642}"/>
              </a:ext>
            </a:extLst>
          </p:cNvPr>
          <p:cNvSpPr>
            <a:spLocks noGrp="1"/>
          </p:cNvSpPr>
          <p:nvPr>
            <p:ph type="sldNum" sz="quarter" idx="11"/>
          </p:nvPr>
        </p:nvSpPr>
        <p:spPr>
          <a:xfrm>
            <a:off x="406400" y="6477000"/>
            <a:ext cx="2844800" cy="247650"/>
          </a:xfrm>
        </p:spPr>
        <p:txBody>
          <a:bodyPr wrap="square" anchor="t">
            <a:normAutofit/>
          </a:bodyPr>
          <a:lstStyle/>
          <a:p>
            <a:pPr>
              <a:spcAft>
                <a:spcPts val="600"/>
              </a:spcAft>
              <a:defRPr/>
            </a:pPr>
            <a:fld id="{D010ABF3-677A-4E96-8018-528BF430FE45}" type="slidenum">
              <a:rPr lang="en-US" altLang="en-US" smtClean="0"/>
              <a:pPr>
                <a:spcAft>
                  <a:spcPts val="600"/>
                </a:spcAft>
                <a:defRPr/>
              </a:pPr>
              <a:t>6</a:t>
            </a:fld>
            <a:endParaRPr lang="en-US" altLang="en-US"/>
          </a:p>
        </p:txBody>
      </p:sp>
      <p:sp>
        <p:nvSpPr>
          <p:cNvPr id="8" name="Content Placeholder 7">
            <a:extLst>
              <a:ext uri="{FF2B5EF4-FFF2-40B4-BE49-F238E27FC236}">
                <a16:creationId xmlns:a16="http://schemas.microsoft.com/office/drawing/2014/main" id="{6C2FF7AF-89E4-F1FF-6497-1927226BAD49}"/>
              </a:ext>
            </a:extLst>
          </p:cNvPr>
          <p:cNvSpPr>
            <a:spLocks noGrp="1"/>
          </p:cNvSpPr>
          <p:nvPr>
            <p:ph sz="half" idx="1"/>
          </p:nvPr>
        </p:nvSpPr>
        <p:spPr>
          <a:xfrm>
            <a:off x="7239000" y="1394447"/>
            <a:ext cx="4038600" cy="4114800"/>
          </a:xfrm>
        </p:spPr>
        <p:txBody>
          <a:bodyPr/>
          <a:lstStyle/>
          <a:p>
            <a:r>
              <a:rPr lang="en-US"/>
              <a:t>Whenever there is anything less than a 2 than the group will STOP and talk about the issue some more.</a:t>
            </a:r>
          </a:p>
          <a:p>
            <a:r>
              <a:rPr lang="en-US"/>
              <a:t>After some time. The group will move to make a decision again.</a:t>
            </a:r>
          </a:p>
          <a:p>
            <a:r>
              <a:rPr lang="en-US"/>
              <a:t>The idea is move towards agreement. </a:t>
            </a:r>
          </a:p>
          <a:p>
            <a:pPr marL="0" indent="0">
              <a:buNone/>
            </a:pPr>
            <a:endParaRPr lang="en-US"/>
          </a:p>
        </p:txBody>
      </p:sp>
    </p:spTree>
    <p:extLst>
      <p:ext uri="{BB962C8B-B14F-4D97-AF65-F5344CB8AC3E}">
        <p14:creationId xmlns:p14="http://schemas.microsoft.com/office/powerpoint/2010/main" val="1904646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B7D14-402E-A3F1-1C7D-FE6C427B7CFE}"/>
              </a:ext>
            </a:extLst>
          </p:cNvPr>
          <p:cNvSpPr>
            <a:spLocks noGrp="1"/>
          </p:cNvSpPr>
          <p:nvPr>
            <p:ph type="title"/>
          </p:nvPr>
        </p:nvSpPr>
        <p:spPr/>
        <p:txBody>
          <a:bodyPr/>
          <a:lstStyle/>
          <a:p>
            <a:r>
              <a:rPr lang="en-US"/>
              <a:t>Feasibility and Impact Activity</a:t>
            </a:r>
          </a:p>
        </p:txBody>
      </p:sp>
      <p:sp>
        <p:nvSpPr>
          <p:cNvPr id="3" name="Content Placeholder 2">
            <a:extLst>
              <a:ext uri="{FF2B5EF4-FFF2-40B4-BE49-F238E27FC236}">
                <a16:creationId xmlns:a16="http://schemas.microsoft.com/office/drawing/2014/main" id="{FDC275D6-33B1-F567-3EA9-58C948B946AC}"/>
              </a:ext>
            </a:extLst>
          </p:cNvPr>
          <p:cNvSpPr>
            <a:spLocks noGrp="1"/>
          </p:cNvSpPr>
          <p:nvPr>
            <p:ph idx="1"/>
          </p:nvPr>
        </p:nvSpPr>
        <p:spPr>
          <a:xfrm>
            <a:off x="457200" y="1600200"/>
            <a:ext cx="11201400" cy="4114800"/>
          </a:xfrm>
        </p:spPr>
        <p:txBody>
          <a:bodyPr/>
          <a:lstStyle/>
          <a:p>
            <a:pPr marL="514350" indent="-514350">
              <a:buFont typeface="+mj-lt"/>
              <a:buAutoNum type="arabicPeriod"/>
            </a:pPr>
            <a:r>
              <a:rPr lang="en-US"/>
              <a:t>Facilitator will open a grid (by Theme)</a:t>
            </a:r>
          </a:p>
          <a:p>
            <a:pPr marL="514350" indent="-514350">
              <a:buFont typeface="+mj-lt"/>
              <a:buAutoNum type="arabicPeriod"/>
            </a:pPr>
            <a:r>
              <a:rPr lang="en-US"/>
              <a:t>Workgroup members will review the feedback statements</a:t>
            </a:r>
          </a:p>
          <a:p>
            <a:pPr marL="514350" indent="-514350">
              <a:buFont typeface="+mj-lt"/>
              <a:buAutoNum type="arabicPeriod"/>
            </a:pPr>
            <a:r>
              <a:rPr lang="en-US"/>
              <a:t>Discuss and come to group consensus for where each statement belongs in the grid</a:t>
            </a:r>
          </a:p>
          <a:p>
            <a:pPr marL="514350" indent="-514350">
              <a:buFont typeface="+mj-lt"/>
              <a:buAutoNum type="arabicPeriod"/>
            </a:pPr>
            <a:r>
              <a:rPr lang="en-US"/>
              <a:t>Determine who will report back on the High Feasibility, High Impact results</a:t>
            </a:r>
          </a:p>
        </p:txBody>
      </p:sp>
      <p:sp>
        <p:nvSpPr>
          <p:cNvPr id="4" name="Date Placeholder 3">
            <a:extLst>
              <a:ext uri="{FF2B5EF4-FFF2-40B4-BE49-F238E27FC236}">
                <a16:creationId xmlns:a16="http://schemas.microsoft.com/office/drawing/2014/main" id="{0753F8BD-76C2-481A-515C-436E08CA0044}"/>
              </a:ext>
            </a:extLst>
          </p:cNvPr>
          <p:cNvSpPr>
            <a:spLocks noGrp="1"/>
          </p:cNvSpPr>
          <p:nvPr>
            <p:ph type="dt" sz="half" idx="10"/>
          </p:nvPr>
        </p:nvSpPr>
        <p:spPr/>
        <p:txBody>
          <a:bodyPr/>
          <a:lstStyle/>
          <a:p>
            <a:pPr>
              <a:defRPr/>
            </a:pPr>
            <a:r>
              <a:rPr lang="en-US" altLang="en-US"/>
              <a:t>OREGON PUBLIC HEALTH DIVISION</a:t>
            </a:r>
          </a:p>
          <a:p>
            <a:pPr>
              <a:defRPr/>
            </a:pPr>
            <a:endParaRPr lang="en-US" altLang="en-US"/>
          </a:p>
        </p:txBody>
      </p:sp>
      <p:sp>
        <p:nvSpPr>
          <p:cNvPr id="5" name="Slide Number Placeholder 4">
            <a:extLst>
              <a:ext uri="{FF2B5EF4-FFF2-40B4-BE49-F238E27FC236}">
                <a16:creationId xmlns:a16="http://schemas.microsoft.com/office/drawing/2014/main" id="{58912522-31D1-1C37-864C-C7BD7A89D960}"/>
              </a:ext>
            </a:extLst>
          </p:cNvPr>
          <p:cNvSpPr>
            <a:spLocks noGrp="1"/>
          </p:cNvSpPr>
          <p:nvPr>
            <p:ph type="sldNum" sz="quarter" idx="11"/>
          </p:nvPr>
        </p:nvSpPr>
        <p:spPr/>
        <p:txBody>
          <a:bodyPr/>
          <a:lstStyle/>
          <a:p>
            <a:pPr>
              <a:defRPr/>
            </a:pPr>
            <a:fld id="{D010ABF3-677A-4E96-8018-528BF430FE45}" type="slidenum">
              <a:rPr lang="en-US" altLang="en-US" smtClean="0"/>
              <a:pPr>
                <a:defRPr/>
              </a:pPr>
              <a:t>7</a:t>
            </a:fld>
            <a:endParaRPr lang="en-US" altLang="en-US"/>
          </a:p>
        </p:txBody>
      </p:sp>
    </p:spTree>
    <p:extLst>
      <p:ext uri="{BB962C8B-B14F-4D97-AF65-F5344CB8AC3E}">
        <p14:creationId xmlns:p14="http://schemas.microsoft.com/office/powerpoint/2010/main" val="2319124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a:t>Activity in Breakout Rooms</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34AC7803-BCA1-844C-6852-263BAF342A73}"/>
              </a:ext>
            </a:extLst>
          </p:cNvPr>
          <p:cNvSpPr>
            <a:spLocks noGrp="1" noChangeArrowheads="1"/>
          </p:cNvSpPr>
          <p:nvPr>
            <p:ph type="title"/>
          </p:nvPr>
        </p:nvSpPr>
        <p:spPr>
          <a:xfrm>
            <a:off x="831850" y="1709738"/>
            <a:ext cx="10515600" cy="2852737"/>
          </a:xfrm>
        </p:spPr>
        <p:txBody>
          <a:bodyPr/>
          <a:lstStyle/>
          <a:p>
            <a:r>
              <a:rPr lang="en-US" altLang="en-US"/>
              <a:t>Break</a:t>
            </a:r>
          </a:p>
        </p:txBody>
      </p:sp>
      <p:sp>
        <p:nvSpPr>
          <p:cNvPr id="4" name="Date Placeholder 3">
            <a:extLst>
              <a:ext uri="{FF2B5EF4-FFF2-40B4-BE49-F238E27FC236}">
                <a16:creationId xmlns:a16="http://schemas.microsoft.com/office/drawing/2014/main" id="{ECED1C0E-C4FA-5A03-8FEB-88DE2B524E16}"/>
              </a:ext>
            </a:extLst>
          </p:cNvPr>
          <p:cNvSpPr>
            <a:spLocks noGrp="1"/>
          </p:cNvSpPr>
          <p:nvPr>
            <p:ph type="dt" sz="quarter" idx="10"/>
          </p:nvPr>
        </p:nvSpPr>
        <p:spPr/>
        <p:txBody>
          <a:bodyPr/>
          <a:lstStyle/>
          <a:p>
            <a:pPr>
              <a:defRPr/>
            </a:pPr>
            <a:r>
              <a:rPr lang="en-US" altLang="en-US"/>
              <a:t>OREGON PUBLIC HEALTH DIVISION</a:t>
            </a:r>
          </a:p>
        </p:txBody>
      </p:sp>
      <p:sp>
        <p:nvSpPr>
          <p:cNvPr id="5" name="Slide Number Placeholder 4">
            <a:extLst>
              <a:ext uri="{FF2B5EF4-FFF2-40B4-BE49-F238E27FC236}">
                <a16:creationId xmlns:a16="http://schemas.microsoft.com/office/drawing/2014/main" id="{6C831DFB-10B1-9657-A8DE-F69F5EA88ECD}"/>
              </a:ext>
            </a:extLst>
          </p:cNvPr>
          <p:cNvSpPr>
            <a:spLocks noGrp="1"/>
          </p:cNvSpPr>
          <p:nvPr>
            <p:ph type="sldNum" sz="quarter" idx="11"/>
          </p:nvPr>
        </p:nvSpPr>
        <p:spPr/>
        <p:txBody>
          <a:bodyPr/>
          <a:lstStyle/>
          <a:p>
            <a:pPr>
              <a:defRPr/>
            </a:pPr>
            <a:fld id="{24BD09E5-3DB8-42BF-8594-7AD354DBC8C1}" type="slidenum">
              <a:rPr lang="en-US" altLang="en-US" smtClean="0"/>
              <a:pPr>
                <a:defRPr/>
              </a:pPr>
              <a:t>9</a:t>
            </a:fld>
            <a:endParaRPr lang="en-US" altLang="en-US"/>
          </a:p>
        </p:txBody>
      </p:sp>
    </p:spTree>
    <p:extLst>
      <p:ext uri="{BB962C8B-B14F-4D97-AF65-F5344CB8AC3E}">
        <p14:creationId xmlns:p14="http://schemas.microsoft.com/office/powerpoint/2010/main" val="2179028348"/>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IASubtopic xmlns="59da1016-2a1b-4f8a-9768-d7a4932f6f16" xsi:nil="true"/>
    <URL xmlns="http://schemas.microsoft.com/sharepoint/v3">
      <Url>https://dhsoha.sharepoint.com/Shared-Services/PCS/Documents/ohasingle_brand_template.ppt</Url>
      <Description>OHA PowerPoint - Light background - OHA</Description>
    </URL>
    <Meta_x0020_Description xmlns="8e5a6155-81d0-4b93-93b6-2738d35fba9d" xsi:nil="true"/>
    <Meta_x0020_Keywords xmlns="8e5a6155-81d0-4b93-93b6-2738d35fba9d" xsi:nil="true"/>
    <Meeting xmlns="8e5a6155-81d0-4b93-93b6-2738d35fba9d">47</Meeting>
    <Category xmlns="8e5a6155-81d0-4b93-93b6-2738d35fba9d">Public Health System Workforce Workgroup</Category>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D486D267E8DA43B3919DA3386E8073" ma:contentTypeVersion="9" ma:contentTypeDescription="Create a new document." ma:contentTypeScope="" ma:versionID="13ae81e57ae235e05afe22cd74042181">
  <xsd:schema xmlns:xsd="http://www.w3.org/2001/XMLSchema" xmlns:xs="http://www.w3.org/2001/XMLSchema" xmlns:p="http://schemas.microsoft.com/office/2006/metadata/properties" xmlns:ns1="http://schemas.microsoft.com/sharepoint/v3" xmlns:ns2="59da1016-2a1b-4f8a-9768-d7a4932f6f16" xmlns:ns3="8e5a6155-81d0-4b93-93b6-2738d35fba9d" targetNamespace="http://schemas.microsoft.com/office/2006/metadata/properties" ma:root="true" ma:fieldsID="7e64635d5d0209d77261f4c54f7261c6" ns1:_="" ns2:_="" ns3:_="">
    <xsd:import namespace="http://schemas.microsoft.com/sharepoint/v3"/>
    <xsd:import namespace="59da1016-2a1b-4f8a-9768-d7a4932f6f16"/>
    <xsd:import namespace="8e5a6155-81d0-4b93-93b6-2738d35fba9d"/>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Meeting" minOccurs="0"/>
                <xsd:element ref="ns3:Categor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hidden="true"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hidden="true"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hidden="true"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hidden="true"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hidden="true"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e5a6155-81d0-4b93-93b6-2738d35fba9d"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hidden="true" ma:internalName="Meta_x0020_Keywords" ma:readOnly="false">
      <xsd:simpleType>
        <xsd:restriction base="dms:Text"/>
      </xsd:simpleType>
    </xsd:element>
    <xsd:element name="Meeting" ma:index="15" nillable="true" ma:displayName="Meeting" ma:list="{b9f15d52-99b1-4580-8354-7a744ce580d8}" ma:internalName="Meeting" ma:showField="Meeting_x0020_Lookup_x0020_Refer">
      <xsd:simpleType>
        <xsd:restriction base="dms:Lookup"/>
      </xsd:simpleType>
    </xsd:element>
    <xsd:element name="Category" ma:index="16" nillable="true" ma:displayName="Category" ma:format="Dropdown" ma:internalName="Category">
      <xsd:simpleType>
        <xsd:restriction base="dms:Choice">
          <xsd:enumeration value="Public Health System Workforce Workgroup"/>
          <xsd:enumeration value="Public Health Equity Framework Workgroup"/>
          <xsd:enumeration value="Advisory Board"/>
          <xsd:enumeration value="Strategic Data Plan Subcommittee"/>
          <xsd:enumeration value="Accountability Metrics Subcommittee"/>
          <xsd:enumeration value="Public Health Modernization Funding Workgroup"/>
          <xsd:enumeration value="Incentives and Funding Subcommittee"/>
          <xsd:enumeration value="Charter and Bylaws Workgroup"/>
          <xsd:enumeration value="PHAB Prioritization Workgrou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1BC5EA-E96D-4296-9AAE-7EBC82FCB51F}">
  <ds:schemaRefs>
    <ds:schemaRef ds:uri="718a38bc-047d-48df-ae50-c323ec2e2e68"/>
    <ds:schemaRef ds:uri="b802b072-07da-488b-8c04-2a00d3022e3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32ECD22-33A4-4872-BB66-75B4CF9F4A30}">
  <ds:schemaRefs>
    <ds:schemaRef ds:uri="http://schemas.microsoft.com/office/2006/metadata/longProperties"/>
  </ds:schemaRefs>
</ds:datastoreItem>
</file>

<file path=customXml/itemProps3.xml><?xml version="1.0" encoding="utf-8"?>
<ds:datastoreItem xmlns:ds="http://schemas.openxmlformats.org/officeDocument/2006/customXml" ds:itemID="{F440F1AD-C1D7-4237-8481-243F65081EC8}"/>
</file>

<file path=customXml/itemProps4.xml><?xml version="1.0" encoding="utf-8"?>
<ds:datastoreItem xmlns:ds="http://schemas.openxmlformats.org/officeDocument/2006/customXml" ds:itemID="{CC5EF074-F929-4796-BD6D-33A8301B66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25</Slides>
  <Notes>10</Notes>
  <HiddenSlides>0</HiddenSlide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Custom Design</vt:lpstr>
      <vt:lpstr>PHAB Public Health System Workgroup</vt:lpstr>
      <vt:lpstr>Agenda</vt:lpstr>
      <vt:lpstr>Introductions</vt:lpstr>
      <vt:lpstr>Update from PHAB</vt:lpstr>
      <vt:lpstr>Refresh on Workgroup Agreements</vt:lpstr>
      <vt:lpstr>Consensus Decision Making</vt:lpstr>
      <vt:lpstr>Feasibility and Impact Activity</vt:lpstr>
      <vt:lpstr>Activity in Breakout Rooms</vt:lpstr>
      <vt:lpstr>Break</vt:lpstr>
      <vt:lpstr>Activity Debrief</vt:lpstr>
      <vt:lpstr>Example: Consensus Activity in December </vt:lpstr>
      <vt:lpstr>Next steps</vt:lpstr>
      <vt:lpstr>Summary for December (final) meeting</vt:lpstr>
      <vt:lpstr>Summary for December (final) meeting</vt:lpstr>
      <vt:lpstr>Decisions for PHAB Presentation</vt:lpstr>
      <vt:lpstr>Public Comment</vt:lpstr>
      <vt:lpstr>Thank you so much! </vt:lpstr>
      <vt:lpstr>PHAB Workforce  Prioritized Workforce Recommendations </vt:lpstr>
      <vt:lpstr>Communication </vt:lpstr>
      <vt:lpstr>Policy &amp; Planning </vt:lpstr>
      <vt:lpstr>Health Equity &amp; Cultural Responsiveness</vt:lpstr>
      <vt:lpstr>Community Partnership Development</vt:lpstr>
      <vt:lpstr>Emergency Preparedness</vt:lpstr>
      <vt:lpstr>Assessment &amp; Epidemiology </vt:lpstr>
      <vt:lpstr>Leadership &amp; Organizational Competencies </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2024-11-13 PHAB Public Health System Workforce Workgroup Meeting Slides_</dc:title>
  <dc:creator>Joe B</dc:creator>
  <cp:revision>1</cp:revision>
  <dcterms:created xsi:type="dcterms:W3CDTF">2010-08-23T12:44:57Z</dcterms:created>
  <dcterms:modified xsi:type="dcterms:W3CDTF">2024-11-08T19:41:07Z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Link">
    <vt:lpwstr>https://dhsoha.sharepoint.com/Shared-Services/PCS/_layouts/15/wrkstat.aspx?List=7bd826b3-dc91-4eb5-81d3-676459c1b40b&amp;WorkflowInstanceName=53e342c5-3b7b-4ab8-a57a-653650da0389, Stage 1</vt:lpwstr>
  </property>
  <property fmtid="{D5CDD505-2E9C-101B-9397-08002B2CF9AE}" pid="3" name="URL">
    <vt:lpwstr>https://dhsoha.sharepoint.com/Shared-Services/PCS/Documents/ohasingle_brand_template.ppt, OHA PowerPoint - Light background - OHA</vt:lpwstr>
  </property>
  <property fmtid="{D5CDD505-2E9C-101B-9397-08002B2CF9AE}" pid="4" name="ContentTypeId">
    <vt:lpwstr>0x010100E5D486D267E8DA43B3919DA3386E8073</vt:lpwstr>
  </property>
  <property fmtid="{D5CDD505-2E9C-101B-9397-08002B2CF9AE}" pid="5" name="MSIP_Label_11a67c04-f371-4d71-a575-202b566caae1_Enabled">
    <vt:lpwstr>true</vt:lpwstr>
  </property>
  <property fmtid="{D5CDD505-2E9C-101B-9397-08002B2CF9AE}" pid="6" name="MSIP_Label_11a67c04-f371-4d71-a575-202b566caae1_SetDate">
    <vt:lpwstr>2024-07-25T15:41:08Z</vt:lpwstr>
  </property>
  <property fmtid="{D5CDD505-2E9C-101B-9397-08002B2CF9AE}" pid="7" name="MSIP_Label_11a67c04-f371-4d71-a575-202b566caae1_Method">
    <vt:lpwstr>Privileged</vt:lpwstr>
  </property>
  <property fmtid="{D5CDD505-2E9C-101B-9397-08002B2CF9AE}" pid="8" name="MSIP_Label_11a67c04-f371-4d71-a575-202b566caae1_Name">
    <vt:lpwstr>Level 2 - Limited (Items)</vt:lpwstr>
  </property>
  <property fmtid="{D5CDD505-2E9C-101B-9397-08002B2CF9AE}" pid="9" name="MSIP_Label_11a67c04-f371-4d71-a575-202b566caae1_SiteId">
    <vt:lpwstr>658e63e8-8d39-499c-8f48-13adc9452f4c</vt:lpwstr>
  </property>
  <property fmtid="{D5CDD505-2E9C-101B-9397-08002B2CF9AE}" pid="10" name="MSIP_Label_11a67c04-f371-4d71-a575-202b566caae1_ActionId">
    <vt:lpwstr>01b48644-b55b-415a-98f7-3bd5e82387d2</vt:lpwstr>
  </property>
  <property fmtid="{D5CDD505-2E9C-101B-9397-08002B2CF9AE}" pid="11" name="MSIP_Label_11a67c04-f371-4d71-a575-202b566caae1_ContentBits">
    <vt:lpwstr>0</vt:lpwstr>
  </property>
  <property fmtid="{D5CDD505-2E9C-101B-9397-08002B2CF9AE}" pid="12" name="MediaServiceImageTags">
    <vt:lpwstr/>
  </property>
</Properties>
</file>