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authors.xml" ContentType="application/vnd.ms-powerpoint.authors+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71" r:id="rId4"/>
    <p:sldId id="260" r:id="rId5"/>
    <p:sldId id="261" r:id="rId6"/>
    <p:sldId id="270" r:id="rId7"/>
    <p:sldId id="264" r:id="rId8"/>
    <p:sldId id="266" r:id="rId9"/>
    <p:sldId id="265" r:id="rId10"/>
    <p:sldId id="267" r:id="rId11"/>
    <p:sldId id="268" r:id="rId12"/>
    <p:sldId id="26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46D049F-1383-A991-6123-DEBB2820EA70}" name="Ruddy Sasha" initials="RS" userId="S::Sasha.Ruddy@dhsoha.state.or.us::d750d4ee-011e-4db9-a5dd-f818623a30b5"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8/10/relationships/authors" Target="author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68CBAD-D224-4E0C-8F93-85F8AA93C18B}"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B38AD27F-C75C-4385-8FC0-5B566D092CA4}">
      <dgm:prSet/>
      <dgm:spPr/>
      <dgm:t>
        <a:bodyPr/>
        <a:lstStyle/>
        <a:p>
          <a:pPr>
            <a:defRPr cap="all"/>
          </a:pPr>
          <a:r>
            <a:rPr lang="es-ES" dirty="0"/>
            <a:t>Se han cumplido todos los requisitos del contrato</a:t>
          </a:r>
          <a:endParaRPr lang="en-US" dirty="0"/>
        </a:p>
      </dgm:t>
    </dgm:pt>
    <dgm:pt modelId="{A368429E-5FA3-424B-BDA1-10BFF714741C}" type="parTrans" cxnId="{48EFC36B-EC04-4817-9A94-52560E2A64ED}">
      <dgm:prSet/>
      <dgm:spPr/>
      <dgm:t>
        <a:bodyPr/>
        <a:lstStyle/>
        <a:p>
          <a:endParaRPr lang="en-US"/>
        </a:p>
      </dgm:t>
    </dgm:pt>
    <dgm:pt modelId="{3F66CE77-F6AC-4A17-A713-9C8DA720B33C}" type="sibTrans" cxnId="{48EFC36B-EC04-4817-9A94-52560E2A64ED}">
      <dgm:prSet/>
      <dgm:spPr/>
      <dgm:t>
        <a:bodyPr/>
        <a:lstStyle/>
        <a:p>
          <a:endParaRPr lang="en-US"/>
        </a:p>
      </dgm:t>
    </dgm:pt>
    <dgm:pt modelId="{916E5B4F-6B85-437E-97C4-C59D31BAD1DA}">
      <dgm:prSet/>
      <dgm:spPr/>
      <dgm:t>
        <a:bodyPr/>
        <a:lstStyle/>
        <a:p>
          <a:pPr>
            <a:defRPr cap="all"/>
          </a:pPr>
          <a:r>
            <a:rPr lang="en-US" dirty="0" err="1"/>
            <a:t>Informes</a:t>
          </a:r>
          <a:r>
            <a:rPr lang="en-US" dirty="0"/>
            <a:t> de </a:t>
          </a:r>
          <a:r>
            <a:rPr lang="en-US" dirty="0" err="1"/>
            <a:t>Gastos</a:t>
          </a:r>
          <a:endParaRPr lang="en-US" dirty="0"/>
        </a:p>
      </dgm:t>
    </dgm:pt>
    <dgm:pt modelId="{0D10922B-BFD7-4EEE-9F88-D0FF48CBF0A4}" type="parTrans" cxnId="{DE827A79-E70F-45C8-BB9D-928189D995C0}">
      <dgm:prSet/>
      <dgm:spPr/>
      <dgm:t>
        <a:bodyPr/>
        <a:lstStyle/>
        <a:p>
          <a:endParaRPr lang="en-US"/>
        </a:p>
      </dgm:t>
    </dgm:pt>
    <dgm:pt modelId="{972A5AF4-3FFD-4CDA-B289-4ED86809FB16}" type="sibTrans" cxnId="{DE827A79-E70F-45C8-BB9D-928189D995C0}">
      <dgm:prSet/>
      <dgm:spPr/>
      <dgm:t>
        <a:bodyPr/>
        <a:lstStyle/>
        <a:p>
          <a:endParaRPr lang="en-US"/>
        </a:p>
      </dgm:t>
    </dgm:pt>
    <dgm:pt modelId="{765B2946-0D47-4C15-B652-5C92799A9DCE}">
      <dgm:prSet/>
      <dgm:spPr/>
      <dgm:t>
        <a:bodyPr/>
        <a:lstStyle/>
        <a:p>
          <a:pPr>
            <a:defRPr cap="all"/>
          </a:pPr>
          <a:r>
            <a:rPr lang="en-US" dirty="0" err="1"/>
            <a:t>Informes</a:t>
          </a:r>
          <a:r>
            <a:rPr lang="en-US" dirty="0"/>
            <a:t> de </a:t>
          </a:r>
          <a:r>
            <a:rPr lang="en-US" dirty="0" err="1"/>
            <a:t>Actividades</a:t>
          </a:r>
          <a:endParaRPr lang="en-US" dirty="0"/>
        </a:p>
      </dgm:t>
    </dgm:pt>
    <dgm:pt modelId="{8ABC136D-302E-4833-BEE3-AE70FA98310E}" type="parTrans" cxnId="{BFC8C7BB-BC20-4464-B6A7-3A49933FAA9C}">
      <dgm:prSet/>
      <dgm:spPr/>
      <dgm:t>
        <a:bodyPr/>
        <a:lstStyle/>
        <a:p>
          <a:endParaRPr lang="en-US"/>
        </a:p>
      </dgm:t>
    </dgm:pt>
    <dgm:pt modelId="{A6AEBB8D-807D-4ADF-B5D5-7F1CBDF66762}" type="sibTrans" cxnId="{BFC8C7BB-BC20-4464-B6A7-3A49933FAA9C}">
      <dgm:prSet/>
      <dgm:spPr/>
      <dgm:t>
        <a:bodyPr/>
        <a:lstStyle/>
        <a:p>
          <a:endParaRPr lang="en-US"/>
        </a:p>
      </dgm:t>
    </dgm:pt>
    <dgm:pt modelId="{C2CAC262-05C1-4175-A782-747CD2A99C8D}" type="pres">
      <dgm:prSet presAssocID="{EA68CBAD-D224-4E0C-8F93-85F8AA93C18B}" presName="root" presStyleCnt="0">
        <dgm:presLayoutVars>
          <dgm:dir/>
          <dgm:resizeHandles val="exact"/>
        </dgm:presLayoutVars>
      </dgm:prSet>
      <dgm:spPr/>
    </dgm:pt>
    <dgm:pt modelId="{C5E41A09-0E65-403D-96F9-9EF82ECAC1C0}" type="pres">
      <dgm:prSet presAssocID="{B38AD27F-C75C-4385-8FC0-5B566D092CA4}" presName="compNode" presStyleCnt="0"/>
      <dgm:spPr/>
    </dgm:pt>
    <dgm:pt modelId="{87108E3C-A4E6-4E8F-B74B-E808B73F2EAB}" type="pres">
      <dgm:prSet presAssocID="{B38AD27F-C75C-4385-8FC0-5B566D092CA4}" presName="iconBgRect" presStyleLbl="bgShp" presStyleIdx="0" presStyleCnt="3"/>
      <dgm:spPr>
        <a:prstGeom prst="round2DiagRect">
          <a:avLst>
            <a:gd name="adj1" fmla="val 29727"/>
            <a:gd name="adj2" fmla="val 0"/>
          </a:avLst>
        </a:prstGeom>
      </dgm:spPr>
    </dgm:pt>
    <dgm:pt modelId="{62FA1D25-023C-4C41-B251-CB4EBFFD78DD}" type="pres">
      <dgm:prSet presAssocID="{B38AD27F-C75C-4385-8FC0-5B566D092CA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4FCD2AB4-750A-4D1A-8E50-5A8A04032C8C}" type="pres">
      <dgm:prSet presAssocID="{B38AD27F-C75C-4385-8FC0-5B566D092CA4}" presName="spaceRect" presStyleCnt="0"/>
      <dgm:spPr/>
    </dgm:pt>
    <dgm:pt modelId="{636A0C8F-19FA-4E16-A7A8-D691D3C6C850}" type="pres">
      <dgm:prSet presAssocID="{B38AD27F-C75C-4385-8FC0-5B566D092CA4}" presName="textRect" presStyleLbl="revTx" presStyleIdx="0" presStyleCnt="3">
        <dgm:presLayoutVars>
          <dgm:chMax val="1"/>
          <dgm:chPref val="1"/>
        </dgm:presLayoutVars>
      </dgm:prSet>
      <dgm:spPr/>
    </dgm:pt>
    <dgm:pt modelId="{3517BB47-F727-438A-98F2-F24A60E570CE}" type="pres">
      <dgm:prSet presAssocID="{3F66CE77-F6AC-4A17-A713-9C8DA720B33C}" presName="sibTrans" presStyleCnt="0"/>
      <dgm:spPr/>
    </dgm:pt>
    <dgm:pt modelId="{57E75EE1-AFA4-4668-A5E3-4CD23716007A}" type="pres">
      <dgm:prSet presAssocID="{916E5B4F-6B85-437E-97C4-C59D31BAD1DA}" presName="compNode" presStyleCnt="0"/>
      <dgm:spPr/>
    </dgm:pt>
    <dgm:pt modelId="{60E5A2FF-E84E-4C8C-8F45-E2E0EA4191A9}" type="pres">
      <dgm:prSet presAssocID="{916E5B4F-6B85-437E-97C4-C59D31BAD1DA}" presName="iconBgRect" presStyleLbl="bgShp" presStyleIdx="1" presStyleCnt="3"/>
      <dgm:spPr>
        <a:prstGeom prst="round2DiagRect">
          <a:avLst>
            <a:gd name="adj1" fmla="val 29727"/>
            <a:gd name="adj2" fmla="val 0"/>
          </a:avLst>
        </a:prstGeom>
        <a:solidFill>
          <a:schemeClr val="accent1">
            <a:lumMod val="60000"/>
            <a:lumOff val="40000"/>
          </a:schemeClr>
        </a:solidFill>
      </dgm:spPr>
    </dgm:pt>
    <dgm:pt modelId="{882D72AE-D385-446E-B360-CEA445ECB8A7}" type="pres">
      <dgm:prSet presAssocID="{916E5B4F-6B85-437E-97C4-C59D31BAD1D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r chart"/>
        </a:ext>
      </dgm:extLst>
    </dgm:pt>
    <dgm:pt modelId="{EDAF1752-1D21-4619-AE2A-28C40518C733}" type="pres">
      <dgm:prSet presAssocID="{916E5B4F-6B85-437E-97C4-C59D31BAD1DA}" presName="spaceRect" presStyleCnt="0"/>
      <dgm:spPr/>
    </dgm:pt>
    <dgm:pt modelId="{0FCFBA67-D4DE-46A4-88B8-FB357B0F08FB}" type="pres">
      <dgm:prSet presAssocID="{916E5B4F-6B85-437E-97C4-C59D31BAD1DA}" presName="textRect" presStyleLbl="revTx" presStyleIdx="1" presStyleCnt="3">
        <dgm:presLayoutVars>
          <dgm:chMax val="1"/>
          <dgm:chPref val="1"/>
        </dgm:presLayoutVars>
      </dgm:prSet>
      <dgm:spPr/>
    </dgm:pt>
    <dgm:pt modelId="{ED6FCE38-3D9B-4C4C-9AB2-8966C3FBC500}" type="pres">
      <dgm:prSet presAssocID="{972A5AF4-3FFD-4CDA-B289-4ED86809FB16}" presName="sibTrans" presStyleCnt="0"/>
      <dgm:spPr/>
    </dgm:pt>
    <dgm:pt modelId="{A4914136-4C81-492E-9C1F-BD75BD63BA07}" type="pres">
      <dgm:prSet presAssocID="{765B2946-0D47-4C15-B652-5C92799A9DCE}" presName="compNode" presStyleCnt="0"/>
      <dgm:spPr/>
    </dgm:pt>
    <dgm:pt modelId="{22A25AA5-EFE7-4A4B-9B0E-3E5FBED37ACA}" type="pres">
      <dgm:prSet presAssocID="{765B2946-0D47-4C15-B652-5C92799A9DCE}" presName="iconBgRect" presStyleLbl="bgShp" presStyleIdx="2" presStyleCnt="3"/>
      <dgm:spPr>
        <a:prstGeom prst="round2DiagRect">
          <a:avLst>
            <a:gd name="adj1" fmla="val 29727"/>
            <a:gd name="adj2" fmla="val 0"/>
          </a:avLst>
        </a:prstGeom>
      </dgm:spPr>
    </dgm:pt>
    <dgm:pt modelId="{6E1F8C91-56AE-407B-8509-DE0BB44E20BF}" type="pres">
      <dgm:prSet presAssocID="{765B2946-0D47-4C15-B652-5C92799A9DC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ument"/>
        </a:ext>
      </dgm:extLst>
    </dgm:pt>
    <dgm:pt modelId="{8579EC11-0633-43E1-BD11-E7E9C97F7BA3}" type="pres">
      <dgm:prSet presAssocID="{765B2946-0D47-4C15-B652-5C92799A9DCE}" presName="spaceRect" presStyleCnt="0"/>
      <dgm:spPr/>
    </dgm:pt>
    <dgm:pt modelId="{FF071147-0719-4EBC-A737-28A33EA42D33}" type="pres">
      <dgm:prSet presAssocID="{765B2946-0D47-4C15-B652-5C92799A9DCE}" presName="textRect" presStyleLbl="revTx" presStyleIdx="2" presStyleCnt="3">
        <dgm:presLayoutVars>
          <dgm:chMax val="1"/>
          <dgm:chPref val="1"/>
        </dgm:presLayoutVars>
      </dgm:prSet>
      <dgm:spPr/>
    </dgm:pt>
  </dgm:ptLst>
  <dgm:cxnLst>
    <dgm:cxn modelId="{995E843D-E1C6-450F-AD41-FBB37BA92E14}" type="presOf" srcId="{765B2946-0D47-4C15-B652-5C92799A9DCE}" destId="{FF071147-0719-4EBC-A737-28A33EA42D33}" srcOrd="0" destOrd="0" presId="urn:microsoft.com/office/officeart/2018/5/layout/IconLeafLabelList"/>
    <dgm:cxn modelId="{48EFC36B-EC04-4817-9A94-52560E2A64ED}" srcId="{EA68CBAD-D224-4E0C-8F93-85F8AA93C18B}" destId="{B38AD27F-C75C-4385-8FC0-5B566D092CA4}" srcOrd="0" destOrd="0" parTransId="{A368429E-5FA3-424B-BDA1-10BFF714741C}" sibTransId="{3F66CE77-F6AC-4A17-A713-9C8DA720B33C}"/>
    <dgm:cxn modelId="{EAF0514E-D54C-4C97-83F4-AA0AA1D53C53}" type="presOf" srcId="{916E5B4F-6B85-437E-97C4-C59D31BAD1DA}" destId="{0FCFBA67-D4DE-46A4-88B8-FB357B0F08FB}" srcOrd="0" destOrd="0" presId="urn:microsoft.com/office/officeart/2018/5/layout/IconLeafLabelList"/>
    <dgm:cxn modelId="{DE827A79-E70F-45C8-BB9D-928189D995C0}" srcId="{EA68CBAD-D224-4E0C-8F93-85F8AA93C18B}" destId="{916E5B4F-6B85-437E-97C4-C59D31BAD1DA}" srcOrd="1" destOrd="0" parTransId="{0D10922B-BFD7-4EEE-9F88-D0FF48CBF0A4}" sibTransId="{972A5AF4-3FFD-4CDA-B289-4ED86809FB16}"/>
    <dgm:cxn modelId="{0AC3B884-66A0-48E1-9665-1958D00E7AB0}" type="presOf" srcId="{B38AD27F-C75C-4385-8FC0-5B566D092CA4}" destId="{636A0C8F-19FA-4E16-A7A8-D691D3C6C850}" srcOrd="0" destOrd="0" presId="urn:microsoft.com/office/officeart/2018/5/layout/IconLeafLabelList"/>
    <dgm:cxn modelId="{BFC8C7BB-BC20-4464-B6A7-3A49933FAA9C}" srcId="{EA68CBAD-D224-4E0C-8F93-85F8AA93C18B}" destId="{765B2946-0D47-4C15-B652-5C92799A9DCE}" srcOrd="2" destOrd="0" parTransId="{8ABC136D-302E-4833-BEE3-AE70FA98310E}" sibTransId="{A6AEBB8D-807D-4ADF-B5D5-7F1CBDF66762}"/>
    <dgm:cxn modelId="{976D09F7-B2E6-46F8-A8A6-8D43A437EC73}" type="presOf" srcId="{EA68CBAD-D224-4E0C-8F93-85F8AA93C18B}" destId="{C2CAC262-05C1-4175-A782-747CD2A99C8D}" srcOrd="0" destOrd="0" presId="urn:microsoft.com/office/officeart/2018/5/layout/IconLeafLabelList"/>
    <dgm:cxn modelId="{46ED7307-ACF3-48B0-8380-F1F18764CCDD}" type="presParOf" srcId="{C2CAC262-05C1-4175-A782-747CD2A99C8D}" destId="{C5E41A09-0E65-403D-96F9-9EF82ECAC1C0}" srcOrd="0" destOrd="0" presId="urn:microsoft.com/office/officeart/2018/5/layout/IconLeafLabelList"/>
    <dgm:cxn modelId="{068F6AAF-AEA0-4BE8-9623-385498AD0E6A}" type="presParOf" srcId="{C5E41A09-0E65-403D-96F9-9EF82ECAC1C0}" destId="{87108E3C-A4E6-4E8F-B74B-E808B73F2EAB}" srcOrd="0" destOrd="0" presId="urn:microsoft.com/office/officeart/2018/5/layout/IconLeafLabelList"/>
    <dgm:cxn modelId="{AABF6BCA-EDC1-4AA1-925B-45A36100D09B}" type="presParOf" srcId="{C5E41A09-0E65-403D-96F9-9EF82ECAC1C0}" destId="{62FA1D25-023C-4C41-B251-CB4EBFFD78DD}" srcOrd="1" destOrd="0" presId="urn:microsoft.com/office/officeart/2018/5/layout/IconLeafLabelList"/>
    <dgm:cxn modelId="{28AC309F-603E-4549-9D10-1CDE42CC3B13}" type="presParOf" srcId="{C5E41A09-0E65-403D-96F9-9EF82ECAC1C0}" destId="{4FCD2AB4-750A-4D1A-8E50-5A8A04032C8C}" srcOrd="2" destOrd="0" presId="urn:microsoft.com/office/officeart/2018/5/layout/IconLeafLabelList"/>
    <dgm:cxn modelId="{46C93AF1-2383-4128-BF00-D3E83982E672}" type="presParOf" srcId="{C5E41A09-0E65-403D-96F9-9EF82ECAC1C0}" destId="{636A0C8F-19FA-4E16-A7A8-D691D3C6C850}" srcOrd="3" destOrd="0" presId="urn:microsoft.com/office/officeart/2018/5/layout/IconLeafLabelList"/>
    <dgm:cxn modelId="{316FF4C6-0108-438B-A738-089A84DB7E2A}" type="presParOf" srcId="{C2CAC262-05C1-4175-A782-747CD2A99C8D}" destId="{3517BB47-F727-438A-98F2-F24A60E570CE}" srcOrd="1" destOrd="0" presId="urn:microsoft.com/office/officeart/2018/5/layout/IconLeafLabelList"/>
    <dgm:cxn modelId="{8E55321C-679D-4BFA-BFEC-FDD9508C73B3}" type="presParOf" srcId="{C2CAC262-05C1-4175-A782-747CD2A99C8D}" destId="{57E75EE1-AFA4-4668-A5E3-4CD23716007A}" srcOrd="2" destOrd="0" presId="urn:microsoft.com/office/officeart/2018/5/layout/IconLeafLabelList"/>
    <dgm:cxn modelId="{7B0851D7-FFE6-4204-A291-8DC7AFB5D947}" type="presParOf" srcId="{57E75EE1-AFA4-4668-A5E3-4CD23716007A}" destId="{60E5A2FF-E84E-4C8C-8F45-E2E0EA4191A9}" srcOrd="0" destOrd="0" presId="urn:microsoft.com/office/officeart/2018/5/layout/IconLeafLabelList"/>
    <dgm:cxn modelId="{067AF330-FE69-4170-BB41-91F8AAE87EAD}" type="presParOf" srcId="{57E75EE1-AFA4-4668-A5E3-4CD23716007A}" destId="{882D72AE-D385-446E-B360-CEA445ECB8A7}" srcOrd="1" destOrd="0" presId="urn:microsoft.com/office/officeart/2018/5/layout/IconLeafLabelList"/>
    <dgm:cxn modelId="{CBA7CED5-D89F-4EB5-940D-67BA05343A7A}" type="presParOf" srcId="{57E75EE1-AFA4-4668-A5E3-4CD23716007A}" destId="{EDAF1752-1D21-4619-AE2A-28C40518C733}" srcOrd="2" destOrd="0" presId="urn:microsoft.com/office/officeart/2018/5/layout/IconLeafLabelList"/>
    <dgm:cxn modelId="{B705DB26-DD4C-4942-9FDC-728C58E19843}" type="presParOf" srcId="{57E75EE1-AFA4-4668-A5E3-4CD23716007A}" destId="{0FCFBA67-D4DE-46A4-88B8-FB357B0F08FB}" srcOrd="3" destOrd="0" presId="urn:microsoft.com/office/officeart/2018/5/layout/IconLeafLabelList"/>
    <dgm:cxn modelId="{BCD0DD36-9929-4EBF-AFA0-51BA8C55D425}" type="presParOf" srcId="{C2CAC262-05C1-4175-A782-747CD2A99C8D}" destId="{ED6FCE38-3D9B-4C4C-9AB2-8966C3FBC500}" srcOrd="3" destOrd="0" presId="urn:microsoft.com/office/officeart/2018/5/layout/IconLeafLabelList"/>
    <dgm:cxn modelId="{7FCE60F8-4568-4F6B-A86B-CE50CBEDED6A}" type="presParOf" srcId="{C2CAC262-05C1-4175-A782-747CD2A99C8D}" destId="{A4914136-4C81-492E-9C1F-BD75BD63BA07}" srcOrd="4" destOrd="0" presId="urn:microsoft.com/office/officeart/2018/5/layout/IconLeafLabelList"/>
    <dgm:cxn modelId="{F42359C5-2446-4A7E-A0E0-E6B27723D33F}" type="presParOf" srcId="{A4914136-4C81-492E-9C1F-BD75BD63BA07}" destId="{22A25AA5-EFE7-4A4B-9B0E-3E5FBED37ACA}" srcOrd="0" destOrd="0" presId="urn:microsoft.com/office/officeart/2018/5/layout/IconLeafLabelList"/>
    <dgm:cxn modelId="{C16634B1-91B4-4207-8E78-E348EEFEB4EB}" type="presParOf" srcId="{A4914136-4C81-492E-9C1F-BD75BD63BA07}" destId="{6E1F8C91-56AE-407B-8509-DE0BB44E20BF}" srcOrd="1" destOrd="0" presId="urn:microsoft.com/office/officeart/2018/5/layout/IconLeafLabelList"/>
    <dgm:cxn modelId="{BBFC1F78-76AA-4A95-B01D-E18A67035669}" type="presParOf" srcId="{A4914136-4C81-492E-9C1F-BD75BD63BA07}" destId="{8579EC11-0633-43E1-BD11-E7E9C97F7BA3}" srcOrd="2" destOrd="0" presId="urn:microsoft.com/office/officeart/2018/5/layout/IconLeafLabelList"/>
    <dgm:cxn modelId="{77A154E6-BBB8-4741-9D8E-713B04FC87BE}" type="presParOf" srcId="{A4914136-4C81-492E-9C1F-BD75BD63BA07}" destId="{FF071147-0719-4EBC-A737-28A33EA42D33}"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D2381A-75C4-4521-8418-6B2854E95DED}" type="doc">
      <dgm:prSet loTypeId="urn:microsoft.com/office/officeart/2005/8/layout/hierarchy1" loCatId="hierarchy" qsTypeId="urn:microsoft.com/office/officeart/2005/8/quickstyle/simple1" qsCatId="simple" csTypeId="urn:microsoft.com/office/officeart/2005/8/colors/accent5_2" csCatId="accent5" phldr="1"/>
      <dgm:spPr/>
      <dgm:t>
        <a:bodyPr/>
        <a:lstStyle/>
        <a:p>
          <a:endParaRPr lang="en-US"/>
        </a:p>
      </dgm:t>
    </dgm:pt>
    <dgm:pt modelId="{D4A57886-A0A4-4162-91EB-D0293C700750}">
      <dgm:prSet/>
      <dgm:spPr/>
      <dgm:t>
        <a:bodyPr/>
        <a:lstStyle/>
        <a:p>
          <a:r>
            <a:rPr lang="es-ES" dirty="0"/>
            <a:t>Inicio del correo de Cierre</a:t>
          </a:r>
          <a:endParaRPr lang="en-US" dirty="0"/>
        </a:p>
      </dgm:t>
    </dgm:pt>
    <dgm:pt modelId="{BB1E2D20-AB76-4985-9982-F9DBE4A8DAD4}" type="parTrans" cxnId="{889B1CF1-276C-492A-9081-3294655F517B}">
      <dgm:prSet/>
      <dgm:spPr/>
      <dgm:t>
        <a:bodyPr/>
        <a:lstStyle/>
        <a:p>
          <a:endParaRPr lang="en-US"/>
        </a:p>
      </dgm:t>
    </dgm:pt>
    <dgm:pt modelId="{A1B05EE5-A16C-4CEE-95F5-5D75BD7EB49F}" type="sibTrans" cxnId="{889B1CF1-276C-492A-9081-3294655F517B}">
      <dgm:prSet/>
      <dgm:spPr/>
      <dgm:t>
        <a:bodyPr/>
        <a:lstStyle/>
        <a:p>
          <a:endParaRPr lang="en-US"/>
        </a:p>
      </dgm:t>
    </dgm:pt>
    <dgm:pt modelId="{31028779-4F9E-4CFC-859F-B9CBD6D4644B}">
      <dgm:prSet/>
      <dgm:spPr/>
      <dgm:t>
        <a:bodyPr/>
        <a:lstStyle/>
        <a:p>
          <a:r>
            <a:rPr lang="es-ES" dirty="0"/>
            <a:t>Cuadro de Información sobre Subvenciones y Ayudas Económicas</a:t>
          </a:r>
          <a:endParaRPr lang="en-US" dirty="0"/>
        </a:p>
      </dgm:t>
    </dgm:pt>
    <dgm:pt modelId="{A506A1E1-2A5C-41C4-AB70-52384834EA32}" type="parTrans" cxnId="{DC349478-C981-49E2-BBB2-E0231F766059}">
      <dgm:prSet/>
      <dgm:spPr/>
      <dgm:t>
        <a:bodyPr/>
        <a:lstStyle/>
        <a:p>
          <a:endParaRPr lang="en-US"/>
        </a:p>
      </dgm:t>
    </dgm:pt>
    <dgm:pt modelId="{33F95388-B8AB-4A92-8684-1395D9E06BDD}" type="sibTrans" cxnId="{DC349478-C981-49E2-BBB2-E0231F766059}">
      <dgm:prSet/>
      <dgm:spPr/>
      <dgm:t>
        <a:bodyPr/>
        <a:lstStyle/>
        <a:p>
          <a:endParaRPr lang="en-US"/>
        </a:p>
      </dgm:t>
    </dgm:pt>
    <dgm:pt modelId="{286635B8-4B85-42B7-91AA-2A47941EEC92}">
      <dgm:prSet/>
      <dgm:spPr/>
      <dgm:t>
        <a:bodyPr/>
        <a:lstStyle/>
        <a:p>
          <a:r>
            <a:rPr lang="en-US" dirty="0" err="1"/>
            <a:t>Terminación</a:t>
          </a:r>
          <a:r>
            <a:rPr lang="en-US" dirty="0"/>
            <a:t> de  </a:t>
          </a:r>
          <a:r>
            <a:rPr lang="en-US" dirty="0" err="1"/>
            <a:t>Mutuo</a:t>
          </a:r>
          <a:r>
            <a:rPr lang="en-US" dirty="0"/>
            <a:t> </a:t>
          </a:r>
          <a:r>
            <a:rPr lang="en-US" dirty="0" err="1"/>
            <a:t>Acuerdo</a:t>
          </a:r>
          <a:endParaRPr lang="en-US" dirty="0"/>
        </a:p>
      </dgm:t>
    </dgm:pt>
    <dgm:pt modelId="{A192FC7B-442B-449C-AB3C-218E81B8CAB2}" type="parTrans" cxnId="{9A20DE9F-02D3-4A32-9A79-EC52B994429B}">
      <dgm:prSet/>
      <dgm:spPr/>
      <dgm:t>
        <a:bodyPr/>
        <a:lstStyle/>
        <a:p>
          <a:endParaRPr lang="en-US"/>
        </a:p>
      </dgm:t>
    </dgm:pt>
    <dgm:pt modelId="{C6AE9075-56D7-443B-8F43-D7EB27D66709}" type="sibTrans" cxnId="{9A20DE9F-02D3-4A32-9A79-EC52B994429B}">
      <dgm:prSet/>
      <dgm:spPr/>
      <dgm:t>
        <a:bodyPr/>
        <a:lstStyle/>
        <a:p>
          <a:endParaRPr lang="en-US"/>
        </a:p>
      </dgm:t>
    </dgm:pt>
    <dgm:pt modelId="{163E8B9B-CBA9-405A-A330-795D8197A587}" type="pres">
      <dgm:prSet presAssocID="{E5D2381A-75C4-4521-8418-6B2854E95DED}" presName="hierChild1" presStyleCnt="0">
        <dgm:presLayoutVars>
          <dgm:chPref val="1"/>
          <dgm:dir/>
          <dgm:animOne val="branch"/>
          <dgm:animLvl val="lvl"/>
          <dgm:resizeHandles/>
        </dgm:presLayoutVars>
      </dgm:prSet>
      <dgm:spPr/>
    </dgm:pt>
    <dgm:pt modelId="{91BC4F01-E8D6-44C7-84C9-A3E7279A11A9}" type="pres">
      <dgm:prSet presAssocID="{D4A57886-A0A4-4162-91EB-D0293C700750}" presName="hierRoot1" presStyleCnt="0"/>
      <dgm:spPr/>
    </dgm:pt>
    <dgm:pt modelId="{45E89543-BE53-4B56-A6D2-1937A854F89B}" type="pres">
      <dgm:prSet presAssocID="{D4A57886-A0A4-4162-91EB-D0293C700750}" presName="composite" presStyleCnt="0"/>
      <dgm:spPr/>
    </dgm:pt>
    <dgm:pt modelId="{9ADAE045-5D7D-413F-BAC2-D49B855CFF2F}" type="pres">
      <dgm:prSet presAssocID="{D4A57886-A0A4-4162-91EB-D0293C700750}" presName="background" presStyleLbl="node0" presStyleIdx="0" presStyleCnt="3"/>
      <dgm:spPr>
        <a:solidFill>
          <a:schemeClr val="accent1">
            <a:lumMod val="60000"/>
            <a:lumOff val="40000"/>
          </a:schemeClr>
        </a:solidFill>
      </dgm:spPr>
    </dgm:pt>
    <dgm:pt modelId="{BBD006A9-7C80-4A6A-B187-15D02F8287F5}" type="pres">
      <dgm:prSet presAssocID="{D4A57886-A0A4-4162-91EB-D0293C700750}" presName="text" presStyleLbl="fgAcc0" presStyleIdx="0" presStyleCnt="3">
        <dgm:presLayoutVars>
          <dgm:chPref val="3"/>
        </dgm:presLayoutVars>
      </dgm:prSet>
      <dgm:spPr/>
    </dgm:pt>
    <dgm:pt modelId="{8366D463-F786-4070-A3C7-7DEBB24FF131}" type="pres">
      <dgm:prSet presAssocID="{D4A57886-A0A4-4162-91EB-D0293C700750}" presName="hierChild2" presStyleCnt="0"/>
      <dgm:spPr/>
    </dgm:pt>
    <dgm:pt modelId="{B6B21D4A-CFE9-41ED-87EF-C3F2E96901A8}" type="pres">
      <dgm:prSet presAssocID="{31028779-4F9E-4CFC-859F-B9CBD6D4644B}" presName="hierRoot1" presStyleCnt="0"/>
      <dgm:spPr/>
    </dgm:pt>
    <dgm:pt modelId="{DFDE0C73-CD08-4CEC-96EF-21DB3CD1926F}" type="pres">
      <dgm:prSet presAssocID="{31028779-4F9E-4CFC-859F-B9CBD6D4644B}" presName="composite" presStyleCnt="0"/>
      <dgm:spPr/>
    </dgm:pt>
    <dgm:pt modelId="{6B007995-CA5E-4444-A2B0-D258C5AF41DB}" type="pres">
      <dgm:prSet presAssocID="{31028779-4F9E-4CFC-859F-B9CBD6D4644B}" presName="background" presStyleLbl="node0" presStyleIdx="1" presStyleCnt="3"/>
      <dgm:spPr>
        <a:solidFill>
          <a:schemeClr val="accent1">
            <a:lumMod val="60000"/>
            <a:lumOff val="40000"/>
          </a:schemeClr>
        </a:solidFill>
      </dgm:spPr>
    </dgm:pt>
    <dgm:pt modelId="{7480882C-4C72-4C4C-8597-6FA2F53535A3}" type="pres">
      <dgm:prSet presAssocID="{31028779-4F9E-4CFC-859F-B9CBD6D4644B}" presName="text" presStyleLbl="fgAcc0" presStyleIdx="1" presStyleCnt="3">
        <dgm:presLayoutVars>
          <dgm:chPref val="3"/>
        </dgm:presLayoutVars>
      </dgm:prSet>
      <dgm:spPr/>
    </dgm:pt>
    <dgm:pt modelId="{D04460CE-DF9A-4485-B344-33AD4D3BC308}" type="pres">
      <dgm:prSet presAssocID="{31028779-4F9E-4CFC-859F-B9CBD6D4644B}" presName="hierChild2" presStyleCnt="0"/>
      <dgm:spPr/>
    </dgm:pt>
    <dgm:pt modelId="{D3A7B6F8-F831-4BE1-9249-C37AD8336F14}" type="pres">
      <dgm:prSet presAssocID="{286635B8-4B85-42B7-91AA-2A47941EEC92}" presName="hierRoot1" presStyleCnt="0"/>
      <dgm:spPr/>
    </dgm:pt>
    <dgm:pt modelId="{55DE487D-B051-43C9-93F7-033613C2A8EF}" type="pres">
      <dgm:prSet presAssocID="{286635B8-4B85-42B7-91AA-2A47941EEC92}" presName="composite" presStyleCnt="0"/>
      <dgm:spPr/>
    </dgm:pt>
    <dgm:pt modelId="{53F925E5-16F7-4212-A447-6ABC6F2EBB14}" type="pres">
      <dgm:prSet presAssocID="{286635B8-4B85-42B7-91AA-2A47941EEC92}" presName="background" presStyleLbl="node0" presStyleIdx="2" presStyleCnt="3"/>
      <dgm:spPr>
        <a:solidFill>
          <a:schemeClr val="accent1">
            <a:lumMod val="60000"/>
            <a:lumOff val="40000"/>
          </a:schemeClr>
        </a:solidFill>
      </dgm:spPr>
    </dgm:pt>
    <dgm:pt modelId="{01A7B6D9-8224-46F6-BA14-D8D459C9B399}" type="pres">
      <dgm:prSet presAssocID="{286635B8-4B85-42B7-91AA-2A47941EEC92}" presName="text" presStyleLbl="fgAcc0" presStyleIdx="2" presStyleCnt="3">
        <dgm:presLayoutVars>
          <dgm:chPref val="3"/>
        </dgm:presLayoutVars>
      </dgm:prSet>
      <dgm:spPr/>
    </dgm:pt>
    <dgm:pt modelId="{2FB0B42B-DF16-4E9A-A913-F1187AC8B419}" type="pres">
      <dgm:prSet presAssocID="{286635B8-4B85-42B7-91AA-2A47941EEC92}" presName="hierChild2" presStyleCnt="0"/>
      <dgm:spPr/>
    </dgm:pt>
  </dgm:ptLst>
  <dgm:cxnLst>
    <dgm:cxn modelId="{1ECE5A35-6C95-4055-9E8A-192B1C7CC853}" type="presOf" srcId="{E5D2381A-75C4-4521-8418-6B2854E95DED}" destId="{163E8B9B-CBA9-405A-A330-795D8197A587}" srcOrd="0" destOrd="0" presId="urn:microsoft.com/office/officeart/2005/8/layout/hierarchy1"/>
    <dgm:cxn modelId="{491D1E71-9372-4345-9ED0-A6B2E483D9C6}" type="presOf" srcId="{D4A57886-A0A4-4162-91EB-D0293C700750}" destId="{BBD006A9-7C80-4A6A-B187-15D02F8287F5}" srcOrd="0" destOrd="0" presId="urn:microsoft.com/office/officeart/2005/8/layout/hierarchy1"/>
    <dgm:cxn modelId="{42B83571-200E-4D33-BAD7-8BE6C9F08148}" type="presOf" srcId="{31028779-4F9E-4CFC-859F-B9CBD6D4644B}" destId="{7480882C-4C72-4C4C-8597-6FA2F53535A3}" srcOrd="0" destOrd="0" presId="urn:microsoft.com/office/officeart/2005/8/layout/hierarchy1"/>
    <dgm:cxn modelId="{DC349478-C981-49E2-BBB2-E0231F766059}" srcId="{E5D2381A-75C4-4521-8418-6B2854E95DED}" destId="{31028779-4F9E-4CFC-859F-B9CBD6D4644B}" srcOrd="1" destOrd="0" parTransId="{A506A1E1-2A5C-41C4-AB70-52384834EA32}" sibTransId="{33F95388-B8AB-4A92-8684-1395D9E06BDD}"/>
    <dgm:cxn modelId="{9A20DE9F-02D3-4A32-9A79-EC52B994429B}" srcId="{E5D2381A-75C4-4521-8418-6B2854E95DED}" destId="{286635B8-4B85-42B7-91AA-2A47941EEC92}" srcOrd="2" destOrd="0" parTransId="{A192FC7B-442B-449C-AB3C-218E81B8CAB2}" sibTransId="{C6AE9075-56D7-443B-8F43-D7EB27D66709}"/>
    <dgm:cxn modelId="{17170AED-D725-4AA5-BCC2-DF1F19B70D95}" type="presOf" srcId="{286635B8-4B85-42B7-91AA-2A47941EEC92}" destId="{01A7B6D9-8224-46F6-BA14-D8D459C9B399}" srcOrd="0" destOrd="0" presId="urn:microsoft.com/office/officeart/2005/8/layout/hierarchy1"/>
    <dgm:cxn modelId="{889B1CF1-276C-492A-9081-3294655F517B}" srcId="{E5D2381A-75C4-4521-8418-6B2854E95DED}" destId="{D4A57886-A0A4-4162-91EB-D0293C700750}" srcOrd="0" destOrd="0" parTransId="{BB1E2D20-AB76-4985-9982-F9DBE4A8DAD4}" sibTransId="{A1B05EE5-A16C-4CEE-95F5-5D75BD7EB49F}"/>
    <dgm:cxn modelId="{078F5B6D-2C49-4F5A-A388-8A2D95949070}" type="presParOf" srcId="{163E8B9B-CBA9-405A-A330-795D8197A587}" destId="{91BC4F01-E8D6-44C7-84C9-A3E7279A11A9}" srcOrd="0" destOrd="0" presId="urn:microsoft.com/office/officeart/2005/8/layout/hierarchy1"/>
    <dgm:cxn modelId="{C58BD3DD-4465-4623-90F4-5D961568D65E}" type="presParOf" srcId="{91BC4F01-E8D6-44C7-84C9-A3E7279A11A9}" destId="{45E89543-BE53-4B56-A6D2-1937A854F89B}" srcOrd="0" destOrd="0" presId="urn:microsoft.com/office/officeart/2005/8/layout/hierarchy1"/>
    <dgm:cxn modelId="{0A0BB0CE-0B8F-4329-88E5-AB6E71C450F3}" type="presParOf" srcId="{45E89543-BE53-4B56-A6D2-1937A854F89B}" destId="{9ADAE045-5D7D-413F-BAC2-D49B855CFF2F}" srcOrd="0" destOrd="0" presId="urn:microsoft.com/office/officeart/2005/8/layout/hierarchy1"/>
    <dgm:cxn modelId="{278D346D-22DD-40BC-8068-545840ECFF17}" type="presParOf" srcId="{45E89543-BE53-4B56-A6D2-1937A854F89B}" destId="{BBD006A9-7C80-4A6A-B187-15D02F8287F5}" srcOrd="1" destOrd="0" presId="urn:microsoft.com/office/officeart/2005/8/layout/hierarchy1"/>
    <dgm:cxn modelId="{BB7602AE-2A9E-4F35-BA21-E4A986F7E50E}" type="presParOf" srcId="{91BC4F01-E8D6-44C7-84C9-A3E7279A11A9}" destId="{8366D463-F786-4070-A3C7-7DEBB24FF131}" srcOrd="1" destOrd="0" presId="urn:microsoft.com/office/officeart/2005/8/layout/hierarchy1"/>
    <dgm:cxn modelId="{F24E4746-7747-49A4-BC8A-53FD5CE805A7}" type="presParOf" srcId="{163E8B9B-CBA9-405A-A330-795D8197A587}" destId="{B6B21D4A-CFE9-41ED-87EF-C3F2E96901A8}" srcOrd="1" destOrd="0" presId="urn:microsoft.com/office/officeart/2005/8/layout/hierarchy1"/>
    <dgm:cxn modelId="{6A5453A5-C9C1-46C4-AC56-35D2E3C13DFB}" type="presParOf" srcId="{B6B21D4A-CFE9-41ED-87EF-C3F2E96901A8}" destId="{DFDE0C73-CD08-4CEC-96EF-21DB3CD1926F}" srcOrd="0" destOrd="0" presId="urn:microsoft.com/office/officeart/2005/8/layout/hierarchy1"/>
    <dgm:cxn modelId="{9355EF37-F8D3-417F-9C61-AE3603B3CAB3}" type="presParOf" srcId="{DFDE0C73-CD08-4CEC-96EF-21DB3CD1926F}" destId="{6B007995-CA5E-4444-A2B0-D258C5AF41DB}" srcOrd="0" destOrd="0" presId="urn:microsoft.com/office/officeart/2005/8/layout/hierarchy1"/>
    <dgm:cxn modelId="{098427E5-C463-46A0-99F9-5AFE22C694CF}" type="presParOf" srcId="{DFDE0C73-CD08-4CEC-96EF-21DB3CD1926F}" destId="{7480882C-4C72-4C4C-8597-6FA2F53535A3}" srcOrd="1" destOrd="0" presId="urn:microsoft.com/office/officeart/2005/8/layout/hierarchy1"/>
    <dgm:cxn modelId="{F3CFDD89-6826-44DA-A76C-A0757050C832}" type="presParOf" srcId="{B6B21D4A-CFE9-41ED-87EF-C3F2E96901A8}" destId="{D04460CE-DF9A-4485-B344-33AD4D3BC308}" srcOrd="1" destOrd="0" presId="urn:microsoft.com/office/officeart/2005/8/layout/hierarchy1"/>
    <dgm:cxn modelId="{02966C80-3713-4083-A186-784EDD9A6DC1}" type="presParOf" srcId="{163E8B9B-CBA9-405A-A330-795D8197A587}" destId="{D3A7B6F8-F831-4BE1-9249-C37AD8336F14}" srcOrd="2" destOrd="0" presId="urn:microsoft.com/office/officeart/2005/8/layout/hierarchy1"/>
    <dgm:cxn modelId="{E57AD836-50C6-4AD1-BB96-5524418B719E}" type="presParOf" srcId="{D3A7B6F8-F831-4BE1-9249-C37AD8336F14}" destId="{55DE487D-B051-43C9-93F7-033613C2A8EF}" srcOrd="0" destOrd="0" presId="urn:microsoft.com/office/officeart/2005/8/layout/hierarchy1"/>
    <dgm:cxn modelId="{17EFC795-A145-4EA0-9EFE-AF7ED817DA34}" type="presParOf" srcId="{55DE487D-B051-43C9-93F7-033613C2A8EF}" destId="{53F925E5-16F7-4212-A447-6ABC6F2EBB14}" srcOrd="0" destOrd="0" presId="urn:microsoft.com/office/officeart/2005/8/layout/hierarchy1"/>
    <dgm:cxn modelId="{3EE56C04-1B4D-4F73-941A-C0F6D48FF124}" type="presParOf" srcId="{55DE487D-B051-43C9-93F7-033613C2A8EF}" destId="{01A7B6D9-8224-46F6-BA14-D8D459C9B399}" srcOrd="1" destOrd="0" presId="urn:microsoft.com/office/officeart/2005/8/layout/hierarchy1"/>
    <dgm:cxn modelId="{527E8672-5EBC-40A6-B149-F11702A5EF7F}" type="presParOf" srcId="{D3A7B6F8-F831-4BE1-9249-C37AD8336F14}" destId="{2FB0B42B-DF16-4E9A-A913-F1187AC8B41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108E3C-A4E6-4E8F-B74B-E808B73F2EAB}">
      <dsp:nvSpPr>
        <dsp:cNvPr id="0" name=""/>
        <dsp:cNvSpPr/>
      </dsp:nvSpPr>
      <dsp:spPr>
        <a:xfrm>
          <a:off x="674477" y="340973"/>
          <a:ext cx="1887187" cy="1887187"/>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FA1D25-023C-4C41-B251-CB4EBFFD78DD}">
      <dsp:nvSpPr>
        <dsp:cNvPr id="0" name=""/>
        <dsp:cNvSpPr/>
      </dsp:nvSpPr>
      <dsp:spPr>
        <a:xfrm>
          <a:off x="1076665" y="743161"/>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36A0C8F-19FA-4E16-A7A8-D691D3C6C850}">
      <dsp:nvSpPr>
        <dsp:cNvPr id="0" name=""/>
        <dsp:cNvSpPr/>
      </dsp:nvSpPr>
      <dsp:spPr>
        <a:xfrm>
          <a:off x="71196" y="2815974"/>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cap="all"/>
          </a:pPr>
          <a:r>
            <a:rPr lang="es-ES" sz="1900" kern="1200" dirty="0"/>
            <a:t>Se han cumplido todos los requisitos del contrato</a:t>
          </a:r>
          <a:endParaRPr lang="en-US" sz="1900" kern="1200" dirty="0"/>
        </a:p>
      </dsp:txBody>
      <dsp:txXfrm>
        <a:off x="71196" y="2815974"/>
        <a:ext cx="3093750" cy="720000"/>
      </dsp:txXfrm>
    </dsp:sp>
    <dsp:sp modelId="{60E5A2FF-E84E-4C8C-8F45-E2E0EA4191A9}">
      <dsp:nvSpPr>
        <dsp:cNvPr id="0" name=""/>
        <dsp:cNvSpPr/>
      </dsp:nvSpPr>
      <dsp:spPr>
        <a:xfrm>
          <a:off x="4309634" y="340973"/>
          <a:ext cx="1887187" cy="1887187"/>
        </a:xfrm>
        <a:prstGeom prst="round2DiagRect">
          <a:avLst>
            <a:gd name="adj1" fmla="val 29727"/>
            <a:gd name="adj2" fmla="val 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dsp:style>
    </dsp:sp>
    <dsp:sp modelId="{882D72AE-D385-446E-B360-CEA445ECB8A7}">
      <dsp:nvSpPr>
        <dsp:cNvPr id="0" name=""/>
        <dsp:cNvSpPr/>
      </dsp:nvSpPr>
      <dsp:spPr>
        <a:xfrm>
          <a:off x="4711821" y="743161"/>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FCFBA67-D4DE-46A4-88B8-FB357B0F08FB}">
      <dsp:nvSpPr>
        <dsp:cNvPr id="0" name=""/>
        <dsp:cNvSpPr/>
      </dsp:nvSpPr>
      <dsp:spPr>
        <a:xfrm>
          <a:off x="3706353" y="2815974"/>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cap="all"/>
          </a:pPr>
          <a:r>
            <a:rPr lang="en-US" sz="1900" kern="1200" dirty="0" err="1"/>
            <a:t>Informes</a:t>
          </a:r>
          <a:r>
            <a:rPr lang="en-US" sz="1900" kern="1200" dirty="0"/>
            <a:t> de </a:t>
          </a:r>
          <a:r>
            <a:rPr lang="en-US" sz="1900" kern="1200" dirty="0" err="1"/>
            <a:t>Gastos</a:t>
          </a:r>
          <a:endParaRPr lang="en-US" sz="1900" kern="1200" dirty="0"/>
        </a:p>
      </dsp:txBody>
      <dsp:txXfrm>
        <a:off x="3706353" y="2815974"/>
        <a:ext cx="3093750" cy="720000"/>
      </dsp:txXfrm>
    </dsp:sp>
    <dsp:sp modelId="{22A25AA5-EFE7-4A4B-9B0E-3E5FBED37ACA}">
      <dsp:nvSpPr>
        <dsp:cNvPr id="0" name=""/>
        <dsp:cNvSpPr/>
      </dsp:nvSpPr>
      <dsp:spPr>
        <a:xfrm>
          <a:off x="7944790" y="340973"/>
          <a:ext cx="1887187" cy="1887187"/>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1F8C91-56AE-407B-8509-DE0BB44E20BF}">
      <dsp:nvSpPr>
        <dsp:cNvPr id="0" name=""/>
        <dsp:cNvSpPr/>
      </dsp:nvSpPr>
      <dsp:spPr>
        <a:xfrm>
          <a:off x="8346978" y="743161"/>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F071147-0719-4EBC-A737-28A33EA42D33}">
      <dsp:nvSpPr>
        <dsp:cNvPr id="0" name=""/>
        <dsp:cNvSpPr/>
      </dsp:nvSpPr>
      <dsp:spPr>
        <a:xfrm>
          <a:off x="7341509" y="2815974"/>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cap="all"/>
          </a:pPr>
          <a:r>
            <a:rPr lang="en-US" sz="1900" kern="1200" dirty="0" err="1"/>
            <a:t>Informes</a:t>
          </a:r>
          <a:r>
            <a:rPr lang="en-US" sz="1900" kern="1200" dirty="0"/>
            <a:t> de </a:t>
          </a:r>
          <a:r>
            <a:rPr lang="en-US" sz="1900" kern="1200" dirty="0" err="1"/>
            <a:t>Actividades</a:t>
          </a:r>
          <a:endParaRPr lang="en-US" sz="1900" kern="1200" dirty="0"/>
        </a:p>
      </dsp:txBody>
      <dsp:txXfrm>
        <a:off x="7341509" y="2815974"/>
        <a:ext cx="30937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DAE045-5D7D-413F-BAC2-D49B855CFF2F}">
      <dsp:nvSpPr>
        <dsp:cNvPr id="0" name=""/>
        <dsp:cNvSpPr/>
      </dsp:nvSpPr>
      <dsp:spPr>
        <a:xfrm>
          <a:off x="0" y="1080567"/>
          <a:ext cx="2957512" cy="1878020"/>
        </a:xfrm>
        <a:prstGeom prst="roundRect">
          <a:avLst>
            <a:gd name="adj" fmla="val 1000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D006A9-7C80-4A6A-B187-15D02F8287F5}">
      <dsp:nvSpPr>
        <dsp:cNvPr id="0" name=""/>
        <dsp:cNvSpPr/>
      </dsp:nvSpPr>
      <dsp:spPr>
        <a:xfrm>
          <a:off x="328612" y="1392749"/>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ES" sz="2600" kern="1200" dirty="0"/>
            <a:t>Inicio del correo de Cierre</a:t>
          </a:r>
          <a:endParaRPr lang="en-US" sz="2600" kern="1200" dirty="0"/>
        </a:p>
      </dsp:txBody>
      <dsp:txXfrm>
        <a:off x="383617" y="1447754"/>
        <a:ext cx="2847502" cy="1768010"/>
      </dsp:txXfrm>
    </dsp:sp>
    <dsp:sp modelId="{6B007995-CA5E-4444-A2B0-D258C5AF41DB}">
      <dsp:nvSpPr>
        <dsp:cNvPr id="0" name=""/>
        <dsp:cNvSpPr/>
      </dsp:nvSpPr>
      <dsp:spPr>
        <a:xfrm>
          <a:off x="3614737" y="1080567"/>
          <a:ext cx="2957512" cy="1878020"/>
        </a:xfrm>
        <a:prstGeom prst="roundRect">
          <a:avLst>
            <a:gd name="adj" fmla="val 1000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80882C-4C72-4C4C-8597-6FA2F53535A3}">
      <dsp:nvSpPr>
        <dsp:cNvPr id="0" name=""/>
        <dsp:cNvSpPr/>
      </dsp:nvSpPr>
      <dsp:spPr>
        <a:xfrm>
          <a:off x="3943350" y="1392749"/>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ES" sz="2600" kern="1200" dirty="0"/>
            <a:t>Cuadro de Información sobre Subvenciones y Ayudas Económicas</a:t>
          </a:r>
          <a:endParaRPr lang="en-US" sz="2600" kern="1200" dirty="0"/>
        </a:p>
      </dsp:txBody>
      <dsp:txXfrm>
        <a:off x="3998355" y="1447754"/>
        <a:ext cx="2847502" cy="1768010"/>
      </dsp:txXfrm>
    </dsp:sp>
    <dsp:sp modelId="{53F925E5-16F7-4212-A447-6ABC6F2EBB14}">
      <dsp:nvSpPr>
        <dsp:cNvPr id="0" name=""/>
        <dsp:cNvSpPr/>
      </dsp:nvSpPr>
      <dsp:spPr>
        <a:xfrm>
          <a:off x="7229475" y="1080567"/>
          <a:ext cx="2957512" cy="1878020"/>
        </a:xfrm>
        <a:prstGeom prst="roundRect">
          <a:avLst>
            <a:gd name="adj" fmla="val 1000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A7B6D9-8224-46F6-BA14-D8D459C9B399}">
      <dsp:nvSpPr>
        <dsp:cNvPr id="0" name=""/>
        <dsp:cNvSpPr/>
      </dsp:nvSpPr>
      <dsp:spPr>
        <a:xfrm>
          <a:off x="7558087" y="1392749"/>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err="1"/>
            <a:t>Terminación</a:t>
          </a:r>
          <a:r>
            <a:rPr lang="en-US" sz="2600" kern="1200" dirty="0"/>
            <a:t> de  </a:t>
          </a:r>
          <a:r>
            <a:rPr lang="en-US" sz="2600" kern="1200" dirty="0" err="1"/>
            <a:t>Mutuo</a:t>
          </a:r>
          <a:r>
            <a:rPr lang="en-US" sz="2600" kern="1200" dirty="0"/>
            <a:t> </a:t>
          </a:r>
          <a:r>
            <a:rPr lang="en-US" sz="2600" kern="1200" dirty="0" err="1"/>
            <a:t>Acuerdo</a:t>
          </a:r>
          <a:endParaRPr lang="en-US" sz="2600" kern="1200" dirty="0"/>
        </a:p>
      </dsp:txBody>
      <dsp:txXfrm>
        <a:off x="7613092" y="1447754"/>
        <a:ext cx="2847502" cy="1768010"/>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4CDB8-E775-4973-BCF0-B5F92AFC86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B0EB85E-A0C5-4104-B50E-A080CD81F1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0F60D4-655D-4196-9862-24639089E3AC}"/>
              </a:ext>
            </a:extLst>
          </p:cNvPr>
          <p:cNvSpPr>
            <a:spLocks noGrp="1"/>
          </p:cNvSpPr>
          <p:nvPr>
            <p:ph type="dt" sz="half" idx="10"/>
          </p:nvPr>
        </p:nvSpPr>
        <p:spPr/>
        <p:txBody>
          <a:bodyPr/>
          <a:lstStyle/>
          <a:p>
            <a:fld id="{3D0CF1AD-867A-4810-B316-42AB3FA9565B}" type="datetimeFigureOut">
              <a:rPr lang="en-US" smtClean="0"/>
              <a:t>3/27/2023</a:t>
            </a:fld>
            <a:endParaRPr lang="en-US"/>
          </a:p>
        </p:txBody>
      </p:sp>
      <p:sp>
        <p:nvSpPr>
          <p:cNvPr id="5" name="Footer Placeholder 4">
            <a:extLst>
              <a:ext uri="{FF2B5EF4-FFF2-40B4-BE49-F238E27FC236}">
                <a16:creationId xmlns:a16="http://schemas.microsoft.com/office/drawing/2014/main" id="{B8A05258-F168-40DC-AA31-FCCB814464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14B250-E0FA-4317-9091-00A980B5B456}"/>
              </a:ext>
            </a:extLst>
          </p:cNvPr>
          <p:cNvSpPr>
            <a:spLocks noGrp="1"/>
          </p:cNvSpPr>
          <p:nvPr>
            <p:ph type="sldNum" sz="quarter" idx="12"/>
          </p:nvPr>
        </p:nvSpPr>
        <p:spPr/>
        <p:txBody>
          <a:bodyPr/>
          <a:lstStyle/>
          <a:p>
            <a:fld id="{B7223D33-7FF7-4A10-AA70-EB2F346FC962}" type="slidenum">
              <a:rPr lang="en-US" smtClean="0"/>
              <a:t>‹#›</a:t>
            </a:fld>
            <a:endParaRPr lang="en-US"/>
          </a:p>
        </p:txBody>
      </p:sp>
    </p:spTree>
    <p:extLst>
      <p:ext uri="{BB962C8B-B14F-4D97-AF65-F5344CB8AC3E}">
        <p14:creationId xmlns:p14="http://schemas.microsoft.com/office/powerpoint/2010/main" val="3567300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EB2F0-312E-4059-8F27-377AAC8C0BA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5CEDAA-94DA-4CEF-8073-8F2D054F3F4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FF5723-7E94-4E18-AA2C-7EEA0C315C43}"/>
              </a:ext>
            </a:extLst>
          </p:cNvPr>
          <p:cNvSpPr>
            <a:spLocks noGrp="1"/>
          </p:cNvSpPr>
          <p:nvPr>
            <p:ph type="dt" sz="half" idx="10"/>
          </p:nvPr>
        </p:nvSpPr>
        <p:spPr/>
        <p:txBody>
          <a:bodyPr/>
          <a:lstStyle/>
          <a:p>
            <a:fld id="{3D0CF1AD-867A-4810-B316-42AB3FA9565B}" type="datetimeFigureOut">
              <a:rPr lang="en-US" smtClean="0"/>
              <a:t>3/27/2023</a:t>
            </a:fld>
            <a:endParaRPr lang="en-US"/>
          </a:p>
        </p:txBody>
      </p:sp>
      <p:sp>
        <p:nvSpPr>
          <p:cNvPr id="5" name="Footer Placeholder 4">
            <a:extLst>
              <a:ext uri="{FF2B5EF4-FFF2-40B4-BE49-F238E27FC236}">
                <a16:creationId xmlns:a16="http://schemas.microsoft.com/office/drawing/2014/main" id="{C7686C89-1225-4A65-857B-F5FECF827E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CFFD11-A030-414B-8D89-6C112964DA75}"/>
              </a:ext>
            </a:extLst>
          </p:cNvPr>
          <p:cNvSpPr>
            <a:spLocks noGrp="1"/>
          </p:cNvSpPr>
          <p:nvPr>
            <p:ph type="sldNum" sz="quarter" idx="12"/>
          </p:nvPr>
        </p:nvSpPr>
        <p:spPr/>
        <p:txBody>
          <a:bodyPr/>
          <a:lstStyle/>
          <a:p>
            <a:fld id="{B7223D33-7FF7-4A10-AA70-EB2F346FC962}" type="slidenum">
              <a:rPr lang="en-US" smtClean="0"/>
              <a:t>‹#›</a:t>
            </a:fld>
            <a:endParaRPr lang="en-US"/>
          </a:p>
        </p:txBody>
      </p:sp>
    </p:spTree>
    <p:extLst>
      <p:ext uri="{BB962C8B-B14F-4D97-AF65-F5344CB8AC3E}">
        <p14:creationId xmlns:p14="http://schemas.microsoft.com/office/powerpoint/2010/main" val="1652613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233861-029C-4798-AFA4-5C29778290A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F9830F8-A745-4B92-BBB0-E4A07EC901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F66A5A-1785-4142-AC0B-8BA95034DF83}"/>
              </a:ext>
            </a:extLst>
          </p:cNvPr>
          <p:cNvSpPr>
            <a:spLocks noGrp="1"/>
          </p:cNvSpPr>
          <p:nvPr>
            <p:ph type="dt" sz="half" idx="10"/>
          </p:nvPr>
        </p:nvSpPr>
        <p:spPr/>
        <p:txBody>
          <a:bodyPr/>
          <a:lstStyle/>
          <a:p>
            <a:fld id="{3D0CF1AD-867A-4810-B316-42AB3FA9565B}" type="datetimeFigureOut">
              <a:rPr lang="en-US" smtClean="0"/>
              <a:t>3/27/2023</a:t>
            </a:fld>
            <a:endParaRPr lang="en-US"/>
          </a:p>
        </p:txBody>
      </p:sp>
      <p:sp>
        <p:nvSpPr>
          <p:cNvPr id="5" name="Footer Placeholder 4">
            <a:extLst>
              <a:ext uri="{FF2B5EF4-FFF2-40B4-BE49-F238E27FC236}">
                <a16:creationId xmlns:a16="http://schemas.microsoft.com/office/drawing/2014/main" id="{F9D34FB4-EB41-48D5-BFD8-7410542DAE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2730E0-A741-4943-B044-D2E447D9212A}"/>
              </a:ext>
            </a:extLst>
          </p:cNvPr>
          <p:cNvSpPr>
            <a:spLocks noGrp="1"/>
          </p:cNvSpPr>
          <p:nvPr>
            <p:ph type="sldNum" sz="quarter" idx="12"/>
          </p:nvPr>
        </p:nvSpPr>
        <p:spPr/>
        <p:txBody>
          <a:bodyPr/>
          <a:lstStyle/>
          <a:p>
            <a:fld id="{B7223D33-7FF7-4A10-AA70-EB2F346FC962}" type="slidenum">
              <a:rPr lang="en-US" smtClean="0"/>
              <a:t>‹#›</a:t>
            </a:fld>
            <a:endParaRPr lang="en-US"/>
          </a:p>
        </p:txBody>
      </p:sp>
    </p:spTree>
    <p:extLst>
      <p:ext uri="{BB962C8B-B14F-4D97-AF65-F5344CB8AC3E}">
        <p14:creationId xmlns:p14="http://schemas.microsoft.com/office/powerpoint/2010/main" val="1600690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85F75-61BD-47F3-A08C-1CF41ADD16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F89F72-C787-43E8-8E4C-E02FB7E6FB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E9C192-0FB3-4292-A3AD-5C3D6240A3E9}"/>
              </a:ext>
            </a:extLst>
          </p:cNvPr>
          <p:cNvSpPr>
            <a:spLocks noGrp="1"/>
          </p:cNvSpPr>
          <p:nvPr>
            <p:ph type="dt" sz="half" idx="10"/>
          </p:nvPr>
        </p:nvSpPr>
        <p:spPr/>
        <p:txBody>
          <a:bodyPr/>
          <a:lstStyle/>
          <a:p>
            <a:fld id="{3D0CF1AD-867A-4810-B316-42AB3FA9565B}" type="datetimeFigureOut">
              <a:rPr lang="en-US" smtClean="0"/>
              <a:t>3/27/2023</a:t>
            </a:fld>
            <a:endParaRPr lang="en-US"/>
          </a:p>
        </p:txBody>
      </p:sp>
      <p:sp>
        <p:nvSpPr>
          <p:cNvPr id="5" name="Footer Placeholder 4">
            <a:extLst>
              <a:ext uri="{FF2B5EF4-FFF2-40B4-BE49-F238E27FC236}">
                <a16:creationId xmlns:a16="http://schemas.microsoft.com/office/drawing/2014/main" id="{E0C50B1E-E6DD-4979-B258-189369C946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730FED-8258-43E7-9EB1-3036083BE1B2}"/>
              </a:ext>
            </a:extLst>
          </p:cNvPr>
          <p:cNvSpPr>
            <a:spLocks noGrp="1"/>
          </p:cNvSpPr>
          <p:nvPr>
            <p:ph type="sldNum" sz="quarter" idx="12"/>
          </p:nvPr>
        </p:nvSpPr>
        <p:spPr/>
        <p:txBody>
          <a:bodyPr/>
          <a:lstStyle/>
          <a:p>
            <a:fld id="{B7223D33-7FF7-4A10-AA70-EB2F346FC962}" type="slidenum">
              <a:rPr lang="en-US" smtClean="0"/>
              <a:t>‹#›</a:t>
            </a:fld>
            <a:endParaRPr lang="en-US"/>
          </a:p>
        </p:txBody>
      </p:sp>
    </p:spTree>
    <p:extLst>
      <p:ext uri="{BB962C8B-B14F-4D97-AF65-F5344CB8AC3E}">
        <p14:creationId xmlns:p14="http://schemas.microsoft.com/office/powerpoint/2010/main" val="3589468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843B8-00B0-4401-A505-73BC9BE223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5CBDCAC-3718-4D37-8E94-5D71442039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5DE1E36-4F6E-45C5-B55E-CD49621F2334}"/>
              </a:ext>
            </a:extLst>
          </p:cNvPr>
          <p:cNvSpPr>
            <a:spLocks noGrp="1"/>
          </p:cNvSpPr>
          <p:nvPr>
            <p:ph type="dt" sz="half" idx="10"/>
          </p:nvPr>
        </p:nvSpPr>
        <p:spPr/>
        <p:txBody>
          <a:bodyPr/>
          <a:lstStyle/>
          <a:p>
            <a:fld id="{3D0CF1AD-867A-4810-B316-42AB3FA9565B}" type="datetimeFigureOut">
              <a:rPr lang="en-US" smtClean="0"/>
              <a:t>3/27/2023</a:t>
            </a:fld>
            <a:endParaRPr lang="en-US"/>
          </a:p>
        </p:txBody>
      </p:sp>
      <p:sp>
        <p:nvSpPr>
          <p:cNvPr id="5" name="Footer Placeholder 4">
            <a:extLst>
              <a:ext uri="{FF2B5EF4-FFF2-40B4-BE49-F238E27FC236}">
                <a16:creationId xmlns:a16="http://schemas.microsoft.com/office/drawing/2014/main" id="{D784B702-1752-446E-804C-2128824A91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C3FC66-A065-4FC6-A33C-E9ED0AD9D0D5}"/>
              </a:ext>
            </a:extLst>
          </p:cNvPr>
          <p:cNvSpPr>
            <a:spLocks noGrp="1"/>
          </p:cNvSpPr>
          <p:nvPr>
            <p:ph type="sldNum" sz="quarter" idx="12"/>
          </p:nvPr>
        </p:nvSpPr>
        <p:spPr/>
        <p:txBody>
          <a:bodyPr/>
          <a:lstStyle/>
          <a:p>
            <a:fld id="{B7223D33-7FF7-4A10-AA70-EB2F346FC962}" type="slidenum">
              <a:rPr lang="en-US" smtClean="0"/>
              <a:t>‹#›</a:t>
            </a:fld>
            <a:endParaRPr lang="en-US"/>
          </a:p>
        </p:txBody>
      </p:sp>
    </p:spTree>
    <p:extLst>
      <p:ext uri="{BB962C8B-B14F-4D97-AF65-F5344CB8AC3E}">
        <p14:creationId xmlns:p14="http://schemas.microsoft.com/office/powerpoint/2010/main" val="15257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720C9-368B-4551-9F79-EF704B4C68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47051F-40BB-4824-BCE2-D6C21269D1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E741A75-6053-4E23-8FEF-355F40FFE1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14092F6-BB72-4689-BF1C-6461FF197184}"/>
              </a:ext>
            </a:extLst>
          </p:cNvPr>
          <p:cNvSpPr>
            <a:spLocks noGrp="1"/>
          </p:cNvSpPr>
          <p:nvPr>
            <p:ph type="dt" sz="half" idx="10"/>
          </p:nvPr>
        </p:nvSpPr>
        <p:spPr/>
        <p:txBody>
          <a:bodyPr/>
          <a:lstStyle/>
          <a:p>
            <a:fld id="{3D0CF1AD-867A-4810-B316-42AB3FA9565B}" type="datetimeFigureOut">
              <a:rPr lang="en-US" smtClean="0"/>
              <a:t>3/27/2023</a:t>
            </a:fld>
            <a:endParaRPr lang="en-US"/>
          </a:p>
        </p:txBody>
      </p:sp>
      <p:sp>
        <p:nvSpPr>
          <p:cNvPr id="6" name="Footer Placeholder 5">
            <a:extLst>
              <a:ext uri="{FF2B5EF4-FFF2-40B4-BE49-F238E27FC236}">
                <a16:creationId xmlns:a16="http://schemas.microsoft.com/office/drawing/2014/main" id="{5BDC2DEC-EB91-43CC-A905-76914D0B90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6A92C2-A363-4894-AA0F-DF26770173EE}"/>
              </a:ext>
            </a:extLst>
          </p:cNvPr>
          <p:cNvSpPr>
            <a:spLocks noGrp="1"/>
          </p:cNvSpPr>
          <p:nvPr>
            <p:ph type="sldNum" sz="quarter" idx="12"/>
          </p:nvPr>
        </p:nvSpPr>
        <p:spPr/>
        <p:txBody>
          <a:bodyPr/>
          <a:lstStyle/>
          <a:p>
            <a:fld id="{B7223D33-7FF7-4A10-AA70-EB2F346FC962}" type="slidenum">
              <a:rPr lang="en-US" smtClean="0"/>
              <a:t>‹#›</a:t>
            </a:fld>
            <a:endParaRPr lang="en-US"/>
          </a:p>
        </p:txBody>
      </p:sp>
    </p:spTree>
    <p:extLst>
      <p:ext uri="{BB962C8B-B14F-4D97-AF65-F5344CB8AC3E}">
        <p14:creationId xmlns:p14="http://schemas.microsoft.com/office/powerpoint/2010/main" val="3295754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100FF-66D4-4C4A-B2BB-8C2A0344DC9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2ABBD41-15B8-4BDC-8325-FD5F0997A9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48FA67E-4D23-4FC1-9D19-B9CB2F90BD9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D31B8A-9730-46B0-B439-B15A59F0BE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F50793-9736-4F9E-BD62-C4E6AE2B57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73D2B00-3054-4BBA-9661-4379F8FD0A37}"/>
              </a:ext>
            </a:extLst>
          </p:cNvPr>
          <p:cNvSpPr>
            <a:spLocks noGrp="1"/>
          </p:cNvSpPr>
          <p:nvPr>
            <p:ph type="dt" sz="half" idx="10"/>
          </p:nvPr>
        </p:nvSpPr>
        <p:spPr/>
        <p:txBody>
          <a:bodyPr/>
          <a:lstStyle/>
          <a:p>
            <a:fld id="{3D0CF1AD-867A-4810-B316-42AB3FA9565B}" type="datetimeFigureOut">
              <a:rPr lang="en-US" smtClean="0"/>
              <a:t>3/27/2023</a:t>
            </a:fld>
            <a:endParaRPr lang="en-US"/>
          </a:p>
        </p:txBody>
      </p:sp>
      <p:sp>
        <p:nvSpPr>
          <p:cNvPr id="8" name="Footer Placeholder 7">
            <a:extLst>
              <a:ext uri="{FF2B5EF4-FFF2-40B4-BE49-F238E27FC236}">
                <a16:creationId xmlns:a16="http://schemas.microsoft.com/office/drawing/2014/main" id="{A9C54752-E021-4A55-8CF4-062BA35C819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FB1076-2703-439D-BFEF-9300A9538956}"/>
              </a:ext>
            </a:extLst>
          </p:cNvPr>
          <p:cNvSpPr>
            <a:spLocks noGrp="1"/>
          </p:cNvSpPr>
          <p:nvPr>
            <p:ph type="sldNum" sz="quarter" idx="12"/>
          </p:nvPr>
        </p:nvSpPr>
        <p:spPr/>
        <p:txBody>
          <a:bodyPr/>
          <a:lstStyle/>
          <a:p>
            <a:fld id="{B7223D33-7FF7-4A10-AA70-EB2F346FC962}" type="slidenum">
              <a:rPr lang="en-US" smtClean="0"/>
              <a:t>‹#›</a:t>
            </a:fld>
            <a:endParaRPr lang="en-US"/>
          </a:p>
        </p:txBody>
      </p:sp>
    </p:spTree>
    <p:extLst>
      <p:ext uri="{BB962C8B-B14F-4D97-AF65-F5344CB8AC3E}">
        <p14:creationId xmlns:p14="http://schemas.microsoft.com/office/powerpoint/2010/main" val="3876918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5A339-770B-4106-9366-98123A09570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B4D2984-0968-4A02-887A-2DB7DF9E4CF7}"/>
              </a:ext>
            </a:extLst>
          </p:cNvPr>
          <p:cNvSpPr>
            <a:spLocks noGrp="1"/>
          </p:cNvSpPr>
          <p:nvPr>
            <p:ph type="dt" sz="half" idx="10"/>
          </p:nvPr>
        </p:nvSpPr>
        <p:spPr/>
        <p:txBody>
          <a:bodyPr/>
          <a:lstStyle/>
          <a:p>
            <a:fld id="{3D0CF1AD-867A-4810-B316-42AB3FA9565B}" type="datetimeFigureOut">
              <a:rPr lang="en-US" smtClean="0"/>
              <a:t>3/27/2023</a:t>
            </a:fld>
            <a:endParaRPr lang="en-US"/>
          </a:p>
        </p:txBody>
      </p:sp>
      <p:sp>
        <p:nvSpPr>
          <p:cNvPr id="4" name="Footer Placeholder 3">
            <a:extLst>
              <a:ext uri="{FF2B5EF4-FFF2-40B4-BE49-F238E27FC236}">
                <a16:creationId xmlns:a16="http://schemas.microsoft.com/office/drawing/2014/main" id="{0334AAC3-FA2D-4DC4-AA0D-1D2F2640BA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356403-B162-42EF-939C-14043718FF27}"/>
              </a:ext>
            </a:extLst>
          </p:cNvPr>
          <p:cNvSpPr>
            <a:spLocks noGrp="1"/>
          </p:cNvSpPr>
          <p:nvPr>
            <p:ph type="sldNum" sz="quarter" idx="12"/>
          </p:nvPr>
        </p:nvSpPr>
        <p:spPr/>
        <p:txBody>
          <a:bodyPr/>
          <a:lstStyle/>
          <a:p>
            <a:fld id="{B7223D33-7FF7-4A10-AA70-EB2F346FC962}" type="slidenum">
              <a:rPr lang="en-US" smtClean="0"/>
              <a:t>‹#›</a:t>
            </a:fld>
            <a:endParaRPr lang="en-US"/>
          </a:p>
        </p:txBody>
      </p:sp>
    </p:spTree>
    <p:extLst>
      <p:ext uri="{BB962C8B-B14F-4D97-AF65-F5344CB8AC3E}">
        <p14:creationId xmlns:p14="http://schemas.microsoft.com/office/powerpoint/2010/main" val="1010296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D532D0-1DCB-49B3-9B2A-3B35CD2FC51A}"/>
              </a:ext>
            </a:extLst>
          </p:cNvPr>
          <p:cNvSpPr>
            <a:spLocks noGrp="1"/>
          </p:cNvSpPr>
          <p:nvPr>
            <p:ph type="dt" sz="half" idx="10"/>
          </p:nvPr>
        </p:nvSpPr>
        <p:spPr/>
        <p:txBody>
          <a:bodyPr/>
          <a:lstStyle/>
          <a:p>
            <a:fld id="{3D0CF1AD-867A-4810-B316-42AB3FA9565B}" type="datetimeFigureOut">
              <a:rPr lang="en-US" smtClean="0"/>
              <a:t>3/27/2023</a:t>
            </a:fld>
            <a:endParaRPr lang="en-US"/>
          </a:p>
        </p:txBody>
      </p:sp>
      <p:sp>
        <p:nvSpPr>
          <p:cNvPr id="3" name="Footer Placeholder 2">
            <a:extLst>
              <a:ext uri="{FF2B5EF4-FFF2-40B4-BE49-F238E27FC236}">
                <a16:creationId xmlns:a16="http://schemas.microsoft.com/office/drawing/2014/main" id="{83673044-04DF-46C9-AF62-35869D70236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CD0C182-0930-4B35-8749-558923AE9E0B}"/>
              </a:ext>
            </a:extLst>
          </p:cNvPr>
          <p:cNvSpPr>
            <a:spLocks noGrp="1"/>
          </p:cNvSpPr>
          <p:nvPr>
            <p:ph type="sldNum" sz="quarter" idx="12"/>
          </p:nvPr>
        </p:nvSpPr>
        <p:spPr/>
        <p:txBody>
          <a:bodyPr/>
          <a:lstStyle/>
          <a:p>
            <a:fld id="{B7223D33-7FF7-4A10-AA70-EB2F346FC962}" type="slidenum">
              <a:rPr lang="en-US" smtClean="0"/>
              <a:t>‹#›</a:t>
            </a:fld>
            <a:endParaRPr lang="en-US"/>
          </a:p>
        </p:txBody>
      </p:sp>
    </p:spTree>
    <p:extLst>
      <p:ext uri="{BB962C8B-B14F-4D97-AF65-F5344CB8AC3E}">
        <p14:creationId xmlns:p14="http://schemas.microsoft.com/office/powerpoint/2010/main" val="4221957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EE70E-924F-430F-A8DA-B9E74341C5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231BD3-7B38-4760-9009-7648420FB0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8348BFB-E66A-43CC-BB82-BAA4E59D67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02D60D-32C4-4AF0-9430-461788949BBA}"/>
              </a:ext>
            </a:extLst>
          </p:cNvPr>
          <p:cNvSpPr>
            <a:spLocks noGrp="1"/>
          </p:cNvSpPr>
          <p:nvPr>
            <p:ph type="dt" sz="half" idx="10"/>
          </p:nvPr>
        </p:nvSpPr>
        <p:spPr/>
        <p:txBody>
          <a:bodyPr/>
          <a:lstStyle/>
          <a:p>
            <a:fld id="{3D0CF1AD-867A-4810-B316-42AB3FA9565B}" type="datetimeFigureOut">
              <a:rPr lang="en-US" smtClean="0"/>
              <a:t>3/27/2023</a:t>
            </a:fld>
            <a:endParaRPr lang="en-US"/>
          </a:p>
        </p:txBody>
      </p:sp>
      <p:sp>
        <p:nvSpPr>
          <p:cNvPr id="6" name="Footer Placeholder 5">
            <a:extLst>
              <a:ext uri="{FF2B5EF4-FFF2-40B4-BE49-F238E27FC236}">
                <a16:creationId xmlns:a16="http://schemas.microsoft.com/office/drawing/2014/main" id="{2DB5C81A-8C0D-42B6-B995-659BF5F3AA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D33743-103D-4F28-8872-58FF458D98BF}"/>
              </a:ext>
            </a:extLst>
          </p:cNvPr>
          <p:cNvSpPr>
            <a:spLocks noGrp="1"/>
          </p:cNvSpPr>
          <p:nvPr>
            <p:ph type="sldNum" sz="quarter" idx="12"/>
          </p:nvPr>
        </p:nvSpPr>
        <p:spPr/>
        <p:txBody>
          <a:bodyPr/>
          <a:lstStyle/>
          <a:p>
            <a:fld id="{B7223D33-7FF7-4A10-AA70-EB2F346FC962}" type="slidenum">
              <a:rPr lang="en-US" smtClean="0"/>
              <a:t>‹#›</a:t>
            </a:fld>
            <a:endParaRPr lang="en-US"/>
          </a:p>
        </p:txBody>
      </p:sp>
    </p:spTree>
    <p:extLst>
      <p:ext uri="{BB962C8B-B14F-4D97-AF65-F5344CB8AC3E}">
        <p14:creationId xmlns:p14="http://schemas.microsoft.com/office/powerpoint/2010/main" val="1001042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DD578-4278-4222-B8C8-F95F2960AA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0927EE9-2C11-424B-ABC8-DCE7CE6917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3C8B660-5087-4BB1-AD61-BBF4139846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7452AE-1F76-4E45-9462-C87617423EB9}"/>
              </a:ext>
            </a:extLst>
          </p:cNvPr>
          <p:cNvSpPr>
            <a:spLocks noGrp="1"/>
          </p:cNvSpPr>
          <p:nvPr>
            <p:ph type="dt" sz="half" idx="10"/>
          </p:nvPr>
        </p:nvSpPr>
        <p:spPr/>
        <p:txBody>
          <a:bodyPr/>
          <a:lstStyle/>
          <a:p>
            <a:fld id="{3D0CF1AD-867A-4810-B316-42AB3FA9565B}" type="datetimeFigureOut">
              <a:rPr lang="en-US" smtClean="0"/>
              <a:t>3/27/2023</a:t>
            </a:fld>
            <a:endParaRPr lang="en-US"/>
          </a:p>
        </p:txBody>
      </p:sp>
      <p:sp>
        <p:nvSpPr>
          <p:cNvPr id="6" name="Footer Placeholder 5">
            <a:extLst>
              <a:ext uri="{FF2B5EF4-FFF2-40B4-BE49-F238E27FC236}">
                <a16:creationId xmlns:a16="http://schemas.microsoft.com/office/drawing/2014/main" id="{0B6CCFBD-15AB-4455-9F86-9ED6A82B24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583A2E-CF6C-4B36-8586-A2D7AAA644C3}"/>
              </a:ext>
            </a:extLst>
          </p:cNvPr>
          <p:cNvSpPr>
            <a:spLocks noGrp="1"/>
          </p:cNvSpPr>
          <p:nvPr>
            <p:ph type="sldNum" sz="quarter" idx="12"/>
          </p:nvPr>
        </p:nvSpPr>
        <p:spPr/>
        <p:txBody>
          <a:bodyPr/>
          <a:lstStyle/>
          <a:p>
            <a:fld id="{B7223D33-7FF7-4A10-AA70-EB2F346FC962}" type="slidenum">
              <a:rPr lang="en-US" smtClean="0"/>
              <a:t>‹#›</a:t>
            </a:fld>
            <a:endParaRPr lang="en-US"/>
          </a:p>
        </p:txBody>
      </p:sp>
    </p:spTree>
    <p:extLst>
      <p:ext uri="{BB962C8B-B14F-4D97-AF65-F5344CB8AC3E}">
        <p14:creationId xmlns:p14="http://schemas.microsoft.com/office/powerpoint/2010/main" val="1748390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9E45F2-EF98-44FE-A53B-7E558CC549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AD6E76-9F68-4C2B-92BD-09A21128F7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8C49E9-7482-46DE-88C9-255925E541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0CF1AD-867A-4810-B316-42AB3FA9565B}" type="datetimeFigureOut">
              <a:rPr lang="en-US" smtClean="0"/>
              <a:t>3/27/2023</a:t>
            </a:fld>
            <a:endParaRPr lang="en-US"/>
          </a:p>
        </p:txBody>
      </p:sp>
      <p:sp>
        <p:nvSpPr>
          <p:cNvPr id="5" name="Footer Placeholder 4">
            <a:extLst>
              <a:ext uri="{FF2B5EF4-FFF2-40B4-BE49-F238E27FC236}">
                <a16:creationId xmlns:a16="http://schemas.microsoft.com/office/drawing/2014/main" id="{B0DA74DF-4D59-4FA3-AFF0-6EBCF5E4C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5B7320B-9E7A-4E51-8E13-254B2281F7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223D33-7FF7-4A10-AA70-EB2F346FC962}" type="slidenum">
              <a:rPr lang="en-US" smtClean="0"/>
              <a:t>‹#›</a:t>
            </a:fld>
            <a:endParaRPr lang="en-US"/>
          </a:p>
        </p:txBody>
      </p:sp>
    </p:spTree>
    <p:extLst>
      <p:ext uri="{BB962C8B-B14F-4D97-AF65-F5344CB8AC3E}">
        <p14:creationId xmlns:p14="http://schemas.microsoft.com/office/powerpoint/2010/main" val="12968567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oleObject" Target="../embeddings/oleObject5.bin"/><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1.bin"/><Relationship Id="rId1" Type="http://schemas.openxmlformats.org/officeDocument/2006/relationships/slideLayout" Target="../slideLayouts/slideLayout7.xml"/><Relationship Id="rId5" Type="http://schemas.openxmlformats.org/officeDocument/2006/relationships/image" Target="../media/image15.e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oleObject" Target="../embeddings/oleObject3.bin"/><Relationship Id="rId1" Type="http://schemas.openxmlformats.org/officeDocument/2006/relationships/slideLayout" Target="../slideLayouts/slideLayout7.xml"/><Relationship Id="rId5" Type="http://schemas.openxmlformats.org/officeDocument/2006/relationships/image" Target="../media/image17.emf"/><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D67DBB-0F67-4D4F-A315-BF78DC953910}"/>
              </a:ext>
            </a:extLst>
          </p:cNvPr>
          <p:cNvSpPr>
            <a:spLocks noGrp="1"/>
          </p:cNvSpPr>
          <p:nvPr>
            <p:ph type="ctrTitle"/>
          </p:nvPr>
        </p:nvSpPr>
        <p:spPr>
          <a:xfrm>
            <a:off x="838198" y="1093788"/>
            <a:ext cx="10506455" cy="2967208"/>
          </a:xfrm>
        </p:spPr>
        <p:txBody>
          <a:bodyPr>
            <a:normAutofit/>
          </a:bodyPr>
          <a:lstStyle/>
          <a:p>
            <a:r>
              <a:rPr lang="en-US" sz="8000" dirty="0" err="1">
                <a:solidFill>
                  <a:schemeClr val="accent1">
                    <a:lumMod val="75000"/>
                  </a:schemeClr>
                </a:solidFill>
              </a:rPr>
              <a:t>Proceso</a:t>
            </a:r>
            <a:r>
              <a:rPr lang="en-US" sz="8000" dirty="0">
                <a:solidFill>
                  <a:schemeClr val="accent1">
                    <a:lumMod val="75000"/>
                  </a:schemeClr>
                </a:solidFill>
              </a:rPr>
              <a:t> de </a:t>
            </a:r>
            <a:r>
              <a:rPr lang="en-US" sz="8000" dirty="0" err="1">
                <a:solidFill>
                  <a:schemeClr val="accent1">
                    <a:lumMod val="75000"/>
                  </a:schemeClr>
                </a:solidFill>
              </a:rPr>
              <a:t>Cierre</a:t>
            </a:r>
            <a:r>
              <a:rPr lang="en-US" sz="8000" dirty="0">
                <a:solidFill>
                  <a:schemeClr val="accent1">
                    <a:lumMod val="75000"/>
                  </a:schemeClr>
                </a:solidFill>
              </a:rPr>
              <a:t> </a:t>
            </a:r>
            <a:br>
              <a:rPr lang="en-US" sz="8000" dirty="0">
                <a:solidFill>
                  <a:schemeClr val="accent1">
                    <a:lumMod val="75000"/>
                  </a:schemeClr>
                </a:solidFill>
              </a:rPr>
            </a:br>
            <a:r>
              <a:rPr lang="en-US" sz="8000" dirty="0">
                <a:solidFill>
                  <a:schemeClr val="accent1">
                    <a:lumMod val="75000"/>
                  </a:schemeClr>
                </a:solidFill>
              </a:rPr>
              <a:t>CET de OHA</a:t>
            </a:r>
          </a:p>
        </p:txBody>
      </p:sp>
      <p:sp>
        <p:nvSpPr>
          <p:cNvPr id="3" name="Subtitle 2">
            <a:extLst>
              <a:ext uri="{FF2B5EF4-FFF2-40B4-BE49-F238E27FC236}">
                <a16:creationId xmlns:a16="http://schemas.microsoft.com/office/drawing/2014/main" id="{9B45D91F-C599-43F4-BBBA-0EB6C2166F39}"/>
              </a:ext>
            </a:extLst>
          </p:cNvPr>
          <p:cNvSpPr>
            <a:spLocks noGrp="1"/>
          </p:cNvSpPr>
          <p:nvPr>
            <p:ph type="subTitle" idx="1"/>
          </p:nvPr>
        </p:nvSpPr>
        <p:spPr>
          <a:xfrm>
            <a:off x="723570" y="4619624"/>
            <a:ext cx="10624134" cy="1038225"/>
          </a:xfrm>
        </p:spPr>
        <p:txBody>
          <a:bodyPr>
            <a:normAutofit/>
          </a:bodyPr>
          <a:lstStyle/>
          <a:p>
            <a:r>
              <a:rPr lang="es-ES" sz="2200" dirty="0"/>
              <a:t>LOS CIERRES SE PRODUCEN TRAS LA EXPIRACIÓN DE UN CONTRATO, CUANDO UN SOCIO LO SOLICITA O CUANDO LA SUBVENCIÓN SE HA GASTADO EN SU TOTALIDAD.</a:t>
            </a:r>
            <a:endParaRPr lang="en-US" sz="2200" dirty="0"/>
          </a:p>
        </p:txBody>
      </p:sp>
      <p:sp>
        <p:nvSpPr>
          <p:cNvPr id="10" name="Rectangle 9">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433116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46882" y="2348839"/>
            <a:ext cx="54864" cy="3946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Logo&#10;&#10;Description automatically generated">
            <a:extLst>
              <a:ext uri="{FF2B5EF4-FFF2-40B4-BE49-F238E27FC236}">
                <a16:creationId xmlns:a16="http://schemas.microsoft.com/office/drawing/2014/main" id="{184374F8-C22E-A286-E0A8-F96FAFDBE8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73598" y="213392"/>
            <a:ext cx="1745681" cy="654269"/>
          </a:xfrm>
          <a:prstGeom prst="rect">
            <a:avLst/>
          </a:prstGeom>
        </p:spPr>
      </p:pic>
    </p:spTree>
    <p:extLst>
      <p:ext uri="{BB962C8B-B14F-4D97-AF65-F5344CB8AC3E}">
        <p14:creationId xmlns:p14="http://schemas.microsoft.com/office/powerpoint/2010/main" val="1547934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68007-0CF3-6FC8-2B12-89BA5A84C4E8}"/>
              </a:ext>
            </a:extLst>
          </p:cNvPr>
          <p:cNvSpPr>
            <a:spLocks noGrp="1"/>
          </p:cNvSpPr>
          <p:nvPr>
            <p:ph type="title"/>
          </p:nvPr>
        </p:nvSpPr>
        <p:spPr>
          <a:xfrm>
            <a:off x="838200" y="1845733"/>
            <a:ext cx="10515600" cy="2252134"/>
          </a:xfrm>
          <a:ln>
            <a:solidFill>
              <a:schemeClr val="accent1"/>
            </a:solidFill>
          </a:ln>
        </p:spPr>
        <p:txBody>
          <a:bodyPr/>
          <a:lstStyle/>
          <a:p>
            <a:pPr algn="ctr"/>
            <a:r>
              <a:rPr lang="es-ES" b="1" dirty="0"/>
              <a:t>Ejemplo de Carta de Terminación de Mutuo Acuerdo</a:t>
            </a:r>
            <a:endParaRPr lang="en-US" b="1" dirty="0"/>
          </a:p>
        </p:txBody>
      </p:sp>
      <p:pic>
        <p:nvPicPr>
          <p:cNvPr id="3" name="Picture 2" descr="Logo&#10;&#10;Description automatically generated">
            <a:extLst>
              <a:ext uri="{FF2B5EF4-FFF2-40B4-BE49-F238E27FC236}">
                <a16:creationId xmlns:a16="http://schemas.microsoft.com/office/drawing/2014/main" id="{7012ACEE-8895-5DA3-3FFE-9A8DB5E6FE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73598" y="213392"/>
            <a:ext cx="1745681" cy="654269"/>
          </a:xfrm>
          <a:prstGeom prst="rect">
            <a:avLst/>
          </a:prstGeom>
        </p:spPr>
      </p:pic>
    </p:spTree>
    <p:extLst>
      <p:ext uri="{BB962C8B-B14F-4D97-AF65-F5344CB8AC3E}">
        <p14:creationId xmlns:p14="http://schemas.microsoft.com/office/powerpoint/2010/main" val="1168389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D4C08CCE-C918-E04C-983B-F6359D36C67A}"/>
              </a:ext>
            </a:extLst>
          </p:cNvPr>
          <p:cNvGraphicFramePr>
            <a:graphicFrameLocks noChangeAspect="1"/>
          </p:cNvGraphicFramePr>
          <p:nvPr>
            <p:extLst>
              <p:ext uri="{D42A27DB-BD31-4B8C-83A1-F6EECF244321}">
                <p14:modId xmlns:p14="http://schemas.microsoft.com/office/powerpoint/2010/main" val="3985024570"/>
              </p:ext>
            </p:extLst>
          </p:nvPr>
        </p:nvGraphicFramePr>
        <p:xfrm>
          <a:off x="3022601" y="-19672"/>
          <a:ext cx="5329766" cy="6897344"/>
        </p:xfrm>
        <a:graphic>
          <a:graphicData uri="http://schemas.openxmlformats.org/presentationml/2006/ole">
            <mc:AlternateContent xmlns:mc="http://schemas.openxmlformats.org/markup-compatibility/2006">
              <mc:Choice xmlns:v="urn:schemas-microsoft-com:vml" Requires="v">
                <p:oleObj name="Acrobat Document" r:id="rId2" imgW="3886052" imgH="5029200" progId="Acrobat.Document.DC">
                  <p:embed/>
                </p:oleObj>
              </mc:Choice>
              <mc:Fallback>
                <p:oleObj name="Acrobat Document" r:id="rId2" imgW="3886052" imgH="5029200" progId="Acrobat.Document.DC">
                  <p:embed/>
                  <p:pic>
                    <p:nvPicPr>
                      <p:cNvPr id="3" name="Object 2">
                        <a:extLst>
                          <a:ext uri="{FF2B5EF4-FFF2-40B4-BE49-F238E27FC236}">
                            <a16:creationId xmlns:a16="http://schemas.microsoft.com/office/drawing/2014/main" id="{D4C08CCE-C918-E04C-983B-F6359D36C67A}"/>
                          </a:ext>
                        </a:extLst>
                      </p:cNvPr>
                      <p:cNvPicPr/>
                      <p:nvPr/>
                    </p:nvPicPr>
                    <p:blipFill>
                      <a:blip r:embed="rId3"/>
                      <a:stretch>
                        <a:fillRect/>
                      </a:stretch>
                    </p:blipFill>
                    <p:spPr>
                      <a:xfrm>
                        <a:off x="3022601" y="-19672"/>
                        <a:ext cx="5329766" cy="6897344"/>
                      </a:xfrm>
                      <a:prstGeom prst="rect">
                        <a:avLst/>
                      </a:prstGeom>
                      <a:ln>
                        <a:solidFill>
                          <a:schemeClr val="accent1"/>
                        </a:solidFill>
                      </a:ln>
                    </p:spPr>
                  </p:pic>
                </p:oleObj>
              </mc:Fallback>
            </mc:AlternateContent>
          </a:graphicData>
        </a:graphic>
      </p:graphicFrame>
    </p:spTree>
    <p:extLst>
      <p:ext uri="{BB962C8B-B14F-4D97-AF65-F5344CB8AC3E}">
        <p14:creationId xmlns:p14="http://schemas.microsoft.com/office/powerpoint/2010/main" val="3283640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E9425-7E34-43CC-8CF1-570525D7B422}"/>
              </a:ext>
            </a:extLst>
          </p:cNvPr>
          <p:cNvSpPr>
            <a:spLocks noGrp="1"/>
          </p:cNvSpPr>
          <p:nvPr>
            <p:ph type="title"/>
          </p:nvPr>
        </p:nvSpPr>
        <p:spPr>
          <a:xfrm>
            <a:off x="296184" y="238281"/>
            <a:ext cx="10515600" cy="959727"/>
          </a:xfrm>
        </p:spPr>
        <p:txBody>
          <a:bodyPr/>
          <a:lstStyle/>
          <a:p>
            <a:pPr algn="ctr"/>
            <a:r>
              <a:rPr lang="es-ES" dirty="0"/>
              <a:t>Carta de Terminación de Mutuo Acuerdo</a:t>
            </a:r>
            <a:endParaRPr lang="en-US" dirty="0"/>
          </a:p>
        </p:txBody>
      </p:sp>
      <p:sp>
        <p:nvSpPr>
          <p:cNvPr id="3" name="Content Placeholder 2">
            <a:extLst>
              <a:ext uri="{FF2B5EF4-FFF2-40B4-BE49-F238E27FC236}">
                <a16:creationId xmlns:a16="http://schemas.microsoft.com/office/drawing/2014/main" id="{F52A500F-01F4-449C-8B7E-95BFCBB1424B}"/>
              </a:ext>
            </a:extLst>
          </p:cNvPr>
          <p:cNvSpPr>
            <a:spLocks noGrp="1"/>
          </p:cNvSpPr>
          <p:nvPr>
            <p:ph idx="1"/>
          </p:nvPr>
        </p:nvSpPr>
        <p:spPr>
          <a:xfrm>
            <a:off x="838200" y="1825624"/>
            <a:ext cx="10659386" cy="5032375"/>
          </a:xfrm>
        </p:spPr>
        <p:txBody>
          <a:bodyPr/>
          <a:lstStyle/>
          <a:p>
            <a:endParaRPr lang="en-US" dirty="0"/>
          </a:p>
          <a:p>
            <a:endParaRPr lang="en-US" dirty="0"/>
          </a:p>
          <a:p>
            <a:endParaRPr lang="en-US" dirty="0"/>
          </a:p>
        </p:txBody>
      </p:sp>
      <p:sp>
        <p:nvSpPr>
          <p:cNvPr id="4" name="Rectangle: Rounded Corners 3">
            <a:extLst>
              <a:ext uri="{FF2B5EF4-FFF2-40B4-BE49-F238E27FC236}">
                <a16:creationId xmlns:a16="http://schemas.microsoft.com/office/drawing/2014/main" id="{F301896F-3544-450B-8585-81A545558937}"/>
              </a:ext>
            </a:extLst>
          </p:cNvPr>
          <p:cNvSpPr/>
          <p:nvPr/>
        </p:nvSpPr>
        <p:spPr>
          <a:xfrm>
            <a:off x="2194559" y="1338412"/>
            <a:ext cx="6774512" cy="153659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FF7D66A-158B-406B-B93E-857E42DDD667}"/>
              </a:ext>
            </a:extLst>
          </p:cNvPr>
          <p:cNvSpPr txBox="1"/>
          <p:nvPr/>
        </p:nvSpPr>
        <p:spPr>
          <a:xfrm>
            <a:off x="2417197" y="1552709"/>
            <a:ext cx="6551874" cy="1200329"/>
          </a:xfrm>
          <a:prstGeom prst="rect">
            <a:avLst/>
          </a:prstGeom>
          <a:noFill/>
        </p:spPr>
        <p:txBody>
          <a:bodyPr wrap="square" rtlCol="0">
            <a:spAutoFit/>
          </a:bodyPr>
          <a:lstStyle/>
          <a:p>
            <a:pPr algn="ctr"/>
            <a:r>
              <a:rPr lang="es-ES" sz="2400" dirty="0"/>
              <a:t>El CBO firmará la Terminación de Mutuo Acuerdo y lo enviará al equipo fiscal de OHA por correo electrónico.</a:t>
            </a:r>
            <a:endParaRPr lang="en-US" dirty="0"/>
          </a:p>
        </p:txBody>
      </p:sp>
      <p:sp>
        <p:nvSpPr>
          <p:cNvPr id="6" name="Rectangle: Rounded Corners 5">
            <a:extLst>
              <a:ext uri="{FF2B5EF4-FFF2-40B4-BE49-F238E27FC236}">
                <a16:creationId xmlns:a16="http://schemas.microsoft.com/office/drawing/2014/main" id="{91A4B815-83B4-4F03-8CA7-48188314A5DE}"/>
              </a:ext>
            </a:extLst>
          </p:cNvPr>
          <p:cNvSpPr/>
          <p:nvPr/>
        </p:nvSpPr>
        <p:spPr>
          <a:xfrm>
            <a:off x="2417195" y="3503966"/>
            <a:ext cx="6273579" cy="1351722"/>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C18248E-87D8-4C34-8B0F-CD893EF677C6}"/>
              </a:ext>
            </a:extLst>
          </p:cNvPr>
          <p:cNvSpPr txBox="1"/>
          <p:nvPr/>
        </p:nvSpPr>
        <p:spPr>
          <a:xfrm>
            <a:off x="2782958" y="3665259"/>
            <a:ext cx="5637474" cy="1200329"/>
          </a:xfrm>
          <a:prstGeom prst="rect">
            <a:avLst/>
          </a:prstGeom>
          <a:noFill/>
        </p:spPr>
        <p:txBody>
          <a:bodyPr wrap="square" rtlCol="0">
            <a:spAutoFit/>
          </a:bodyPr>
          <a:lstStyle/>
          <a:p>
            <a:pPr algn="ctr"/>
            <a:r>
              <a:rPr lang="es-ES" sz="2400" dirty="0"/>
              <a:t>La Dirección de OHA firmará la Terminación de Mutuo Acuerdo y la enviará firmada al CBO.</a:t>
            </a:r>
            <a:endParaRPr lang="en-US" dirty="0"/>
          </a:p>
        </p:txBody>
      </p:sp>
      <p:sp>
        <p:nvSpPr>
          <p:cNvPr id="9" name="Arrow: Down 8">
            <a:extLst>
              <a:ext uri="{FF2B5EF4-FFF2-40B4-BE49-F238E27FC236}">
                <a16:creationId xmlns:a16="http://schemas.microsoft.com/office/drawing/2014/main" id="{8AB212E4-4616-4B23-B413-81DDEC44A50A}"/>
              </a:ext>
            </a:extLst>
          </p:cNvPr>
          <p:cNvSpPr/>
          <p:nvPr/>
        </p:nvSpPr>
        <p:spPr>
          <a:xfrm>
            <a:off x="5224007" y="2946373"/>
            <a:ext cx="469127" cy="5204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04F1D0A8-45A4-486F-AC3C-6383FF6FC6A7}"/>
              </a:ext>
            </a:extLst>
          </p:cNvPr>
          <p:cNvSpPr/>
          <p:nvPr/>
        </p:nvSpPr>
        <p:spPr>
          <a:xfrm>
            <a:off x="3108958" y="5510962"/>
            <a:ext cx="4890052" cy="1231069"/>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BC98276-6DFD-4FA2-A68B-E4D612BD7A28}"/>
              </a:ext>
            </a:extLst>
          </p:cNvPr>
          <p:cNvSpPr txBox="1"/>
          <p:nvPr/>
        </p:nvSpPr>
        <p:spPr>
          <a:xfrm>
            <a:off x="3267984" y="5719623"/>
            <a:ext cx="4572000" cy="830997"/>
          </a:xfrm>
          <a:prstGeom prst="rect">
            <a:avLst/>
          </a:prstGeom>
          <a:noFill/>
        </p:spPr>
        <p:txBody>
          <a:bodyPr wrap="square" rtlCol="0">
            <a:spAutoFit/>
          </a:bodyPr>
          <a:lstStyle/>
          <a:p>
            <a:pPr algn="ctr"/>
            <a:r>
              <a:rPr lang="es-ES" sz="2400" dirty="0"/>
              <a:t>De este modo se cerrará el contrato</a:t>
            </a:r>
            <a:endParaRPr lang="en-US" sz="2400" dirty="0"/>
          </a:p>
        </p:txBody>
      </p:sp>
      <p:sp>
        <p:nvSpPr>
          <p:cNvPr id="11" name="Arrow: Down 10">
            <a:extLst>
              <a:ext uri="{FF2B5EF4-FFF2-40B4-BE49-F238E27FC236}">
                <a16:creationId xmlns:a16="http://schemas.microsoft.com/office/drawing/2014/main" id="{CAD257BD-01D5-4CB5-9999-44079FF990FE}"/>
              </a:ext>
            </a:extLst>
          </p:cNvPr>
          <p:cNvSpPr/>
          <p:nvPr/>
        </p:nvSpPr>
        <p:spPr>
          <a:xfrm>
            <a:off x="5220746" y="4928026"/>
            <a:ext cx="469127" cy="5204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Logo&#10;&#10;Description automatically generated">
            <a:extLst>
              <a:ext uri="{FF2B5EF4-FFF2-40B4-BE49-F238E27FC236}">
                <a16:creationId xmlns:a16="http://schemas.microsoft.com/office/drawing/2014/main" id="{E5BAF65C-8823-6A5F-1111-AF1CDDA768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73598" y="213392"/>
            <a:ext cx="1745681" cy="654269"/>
          </a:xfrm>
          <a:prstGeom prst="rect">
            <a:avLst/>
          </a:prstGeom>
        </p:spPr>
      </p:pic>
    </p:spTree>
    <p:extLst>
      <p:ext uri="{BB962C8B-B14F-4D97-AF65-F5344CB8AC3E}">
        <p14:creationId xmlns:p14="http://schemas.microsoft.com/office/powerpoint/2010/main" val="2586657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10">
            <a:extLst>
              <a:ext uri="{FF2B5EF4-FFF2-40B4-BE49-F238E27FC236}">
                <a16:creationId xmlns:a16="http://schemas.microsoft.com/office/drawing/2014/main" id="{81D377EB-C9D2-4ED0-86A6-740A297E3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90C6B10-2471-4B7B-930F-1607C0F107D5}"/>
              </a:ext>
            </a:extLst>
          </p:cNvPr>
          <p:cNvSpPr>
            <a:spLocks noGrp="1"/>
          </p:cNvSpPr>
          <p:nvPr>
            <p:ph type="title"/>
          </p:nvPr>
        </p:nvSpPr>
        <p:spPr>
          <a:xfrm>
            <a:off x="841248" y="685800"/>
            <a:ext cx="10506456" cy="1157005"/>
          </a:xfrm>
        </p:spPr>
        <p:txBody>
          <a:bodyPr anchor="b">
            <a:normAutofit/>
          </a:bodyPr>
          <a:lstStyle/>
          <a:p>
            <a:r>
              <a:rPr lang="en-US" sz="4800" dirty="0" err="1"/>
              <a:t>Requisitos</a:t>
            </a:r>
            <a:r>
              <a:rPr lang="en-US" sz="4800" dirty="0"/>
              <a:t> del </a:t>
            </a:r>
            <a:r>
              <a:rPr lang="en-US" sz="4800" dirty="0" err="1"/>
              <a:t>Contrato</a:t>
            </a:r>
            <a:endParaRPr lang="en-US" sz="4800" dirty="0"/>
          </a:p>
        </p:txBody>
      </p:sp>
      <p:sp>
        <p:nvSpPr>
          <p:cNvPr id="30" name="Rectangle 12">
            <a:extLst>
              <a:ext uri="{FF2B5EF4-FFF2-40B4-BE49-F238E27FC236}">
                <a16:creationId xmlns:a16="http://schemas.microsoft.com/office/drawing/2014/main" id="{066346BE-FDB4-4772-A696-0719490AB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093"/>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14">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95805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graphicFrame>
        <p:nvGraphicFramePr>
          <p:cNvPr id="32" name="Content Placeholder 4">
            <a:extLst>
              <a:ext uri="{FF2B5EF4-FFF2-40B4-BE49-F238E27FC236}">
                <a16:creationId xmlns:a16="http://schemas.microsoft.com/office/drawing/2014/main" id="{05EE31E8-0B51-B61F-BE8B-02D8C78DD2B6}"/>
              </a:ext>
            </a:extLst>
          </p:cNvPr>
          <p:cNvGraphicFramePr>
            <a:graphicFrameLocks noGrp="1"/>
          </p:cNvGraphicFramePr>
          <p:nvPr>
            <p:ph idx="1"/>
            <p:extLst>
              <p:ext uri="{D42A27DB-BD31-4B8C-83A1-F6EECF244321}">
                <p14:modId xmlns:p14="http://schemas.microsoft.com/office/powerpoint/2010/main" val="1324271753"/>
              </p:ext>
            </p:extLst>
          </p:nvPr>
        </p:nvGraphicFramePr>
        <p:xfrm>
          <a:off x="838200" y="2295252"/>
          <a:ext cx="10506456" cy="38769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descr="Logo&#10;&#10;Description automatically generated">
            <a:extLst>
              <a:ext uri="{FF2B5EF4-FFF2-40B4-BE49-F238E27FC236}">
                <a16:creationId xmlns:a16="http://schemas.microsoft.com/office/drawing/2014/main" id="{E874FC2C-24E8-210B-D12A-8B065AEC7B3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73598" y="213392"/>
            <a:ext cx="1745681" cy="654269"/>
          </a:xfrm>
          <a:prstGeom prst="rect">
            <a:avLst/>
          </a:prstGeom>
        </p:spPr>
      </p:pic>
    </p:spTree>
    <p:extLst>
      <p:ext uri="{BB962C8B-B14F-4D97-AF65-F5344CB8AC3E}">
        <p14:creationId xmlns:p14="http://schemas.microsoft.com/office/powerpoint/2010/main" val="2996270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3ACC9-DFCA-E12F-005B-E6066C397509}"/>
              </a:ext>
            </a:extLst>
          </p:cNvPr>
          <p:cNvSpPr>
            <a:spLocks noGrp="1"/>
          </p:cNvSpPr>
          <p:nvPr>
            <p:ph type="title"/>
          </p:nvPr>
        </p:nvSpPr>
        <p:spPr/>
        <p:txBody>
          <a:bodyPr/>
          <a:lstStyle/>
          <a:p>
            <a:r>
              <a:rPr lang="en-US" dirty="0"/>
              <a:t>Fiscal</a:t>
            </a:r>
          </a:p>
        </p:txBody>
      </p:sp>
      <p:sp>
        <p:nvSpPr>
          <p:cNvPr id="3" name="Content Placeholder 2">
            <a:extLst>
              <a:ext uri="{FF2B5EF4-FFF2-40B4-BE49-F238E27FC236}">
                <a16:creationId xmlns:a16="http://schemas.microsoft.com/office/drawing/2014/main" id="{1B383CEA-E876-D029-E917-614EAB2B472F}"/>
              </a:ext>
            </a:extLst>
          </p:cNvPr>
          <p:cNvSpPr>
            <a:spLocks noGrp="1"/>
          </p:cNvSpPr>
          <p:nvPr>
            <p:ph idx="1"/>
          </p:nvPr>
        </p:nvSpPr>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a:p>
            <a:pPr marL="0" indent="0">
              <a:buNone/>
            </a:pPr>
            <a:endParaRPr lang="en-US" dirty="0"/>
          </a:p>
        </p:txBody>
      </p:sp>
      <p:sp>
        <p:nvSpPr>
          <p:cNvPr id="5" name="Rectangle: Rounded Corners 4">
            <a:extLst>
              <a:ext uri="{FF2B5EF4-FFF2-40B4-BE49-F238E27FC236}">
                <a16:creationId xmlns:a16="http://schemas.microsoft.com/office/drawing/2014/main" id="{02CDC687-2EFA-231F-CD72-218E063EE4DD}"/>
              </a:ext>
            </a:extLst>
          </p:cNvPr>
          <p:cNvSpPr/>
          <p:nvPr/>
        </p:nvSpPr>
        <p:spPr>
          <a:xfrm>
            <a:off x="838200" y="1932167"/>
            <a:ext cx="10982498" cy="1268067"/>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descr="Document outline">
            <a:extLst>
              <a:ext uri="{FF2B5EF4-FFF2-40B4-BE49-F238E27FC236}">
                <a16:creationId xmlns:a16="http://schemas.microsoft.com/office/drawing/2014/main" id="{7522FC3F-9565-ECB9-E132-B68CA4BFFC1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74751" y="2126231"/>
            <a:ext cx="914400" cy="914400"/>
          </a:xfrm>
          <a:prstGeom prst="rect">
            <a:avLst/>
          </a:prstGeom>
        </p:spPr>
      </p:pic>
      <p:sp>
        <p:nvSpPr>
          <p:cNvPr id="8" name="TextBox 7">
            <a:extLst>
              <a:ext uri="{FF2B5EF4-FFF2-40B4-BE49-F238E27FC236}">
                <a16:creationId xmlns:a16="http://schemas.microsoft.com/office/drawing/2014/main" id="{B002BEE7-B040-1147-AB5A-DEF390E548BC}"/>
              </a:ext>
            </a:extLst>
          </p:cNvPr>
          <p:cNvSpPr txBox="1"/>
          <p:nvPr/>
        </p:nvSpPr>
        <p:spPr>
          <a:xfrm>
            <a:off x="1989151" y="2184790"/>
            <a:ext cx="9740107" cy="830997"/>
          </a:xfrm>
          <a:prstGeom prst="rect">
            <a:avLst/>
          </a:prstGeom>
          <a:noFill/>
        </p:spPr>
        <p:txBody>
          <a:bodyPr wrap="square" rtlCol="0">
            <a:spAutoFit/>
          </a:bodyPr>
          <a:lstStyle/>
          <a:p>
            <a:r>
              <a:rPr lang="es-ES" sz="2400" dirty="0"/>
              <a:t>El Informe Final de Gastos ha sido enviado a </a:t>
            </a:r>
            <a:r>
              <a:rPr lang="en-US" sz="2400" dirty="0"/>
              <a:t>Community.COVID19@dhsoha.state.or.us</a:t>
            </a:r>
          </a:p>
        </p:txBody>
      </p:sp>
      <p:sp>
        <p:nvSpPr>
          <p:cNvPr id="9" name="Rectangle: Rounded Corners 8">
            <a:extLst>
              <a:ext uri="{FF2B5EF4-FFF2-40B4-BE49-F238E27FC236}">
                <a16:creationId xmlns:a16="http://schemas.microsoft.com/office/drawing/2014/main" id="{7A5FEF0E-44A8-84A6-40F4-49E367185FFD}"/>
              </a:ext>
            </a:extLst>
          </p:cNvPr>
          <p:cNvSpPr/>
          <p:nvPr/>
        </p:nvSpPr>
        <p:spPr>
          <a:xfrm>
            <a:off x="838200" y="3514477"/>
            <a:ext cx="10982498" cy="1212738"/>
          </a:xfrm>
          <a:prstGeom prst="round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Badge Tick1 outline">
            <a:extLst>
              <a:ext uri="{FF2B5EF4-FFF2-40B4-BE49-F238E27FC236}">
                <a16:creationId xmlns:a16="http://schemas.microsoft.com/office/drawing/2014/main" id="{F7F803C4-A9F3-7004-4152-76EB7F5D822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4751" y="3669730"/>
            <a:ext cx="914400" cy="914400"/>
          </a:xfrm>
          <a:prstGeom prst="rect">
            <a:avLst/>
          </a:prstGeom>
        </p:spPr>
      </p:pic>
      <p:sp>
        <p:nvSpPr>
          <p:cNvPr id="15" name="TextBox 14">
            <a:extLst>
              <a:ext uri="{FF2B5EF4-FFF2-40B4-BE49-F238E27FC236}">
                <a16:creationId xmlns:a16="http://schemas.microsoft.com/office/drawing/2014/main" id="{37DA736D-D032-F092-3AD0-1E1B387737B7}"/>
              </a:ext>
            </a:extLst>
          </p:cNvPr>
          <p:cNvSpPr txBox="1"/>
          <p:nvPr/>
        </p:nvSpPr>
        <p:spPr>
          <a:xfrm flipH="1">
            <a:off x="1989151" y="3776871"/>
            <a:ext cx="9537322" cy="830997"/>
          </a:xfrm>
          <a:prstGeom prst="rect">
            <a:avLst/>
          </a:prstGeom>
          <a:noFill/>
        </p:spPr>
        <p:txBody>
          <a:bodyPr wrap="square" rtlCol="0">
            <a:spAutoFit/>
          </a:bodyPr>
          <a:lstStyle/>
          <a:p>
            <a:r>
              <a:rPr lang="es-ES" sz="2400" dirty="0"/>
              <a:t>Las correcciones del Informe de Gastos (si se han solicitado), se han realizado y enviado de nuevo a </a:t>
            </a:r>
            <a:r>
              <a:rPr lang="en-US" sz="2400" dirty="0"/>
              <a:t>Community.COVID19@dhsoha.state.or.us</a:t>
            </a:r>
          </a:p>
        </p:txBody>
      </p:sp>
      <p:sp>
        <p:nvSpPr>
          <p:cNvPr id="17" name="Rectangle: Rounded Corners 16">
            <a:extLst>
              <a:ext uri="{FF2B5EF4-FFF2-40B4-BE49-F238E27FC236}">
                <a16:creationId xmlns:a16="http://schemas.microsoft.com/office/drawing/2014/main" id="{DFB47AFF-1E58-93B2-BF00-1FABDFFB0CC1}"/>
              </a:ext>
            </a:extLst>
          </p:cNvPr>
          <p:cNvSpPr/>
          <p:nvPr/>
        </p:nvSpPr>
        <p:spPr>
          <a:xfrm>
            <a:off x="838199" y="5007832"/>
            <a:ext cx="10982497" cy="1228853"/>
          </a:xfrm>
          <a:prstGeom prst="roundRect">
            <a:avLst/>
          </a:prstGeom>
          <a:solidFill>
            <a:schemeClr val="accent5">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Dollar outline">
            <a:extLst>
              <a:ext uri="{FF2B5EF4-FFF2-40B4-BE49-F238E27FC236}">
                <a16:creationId xmlns:a16="http://schemas.microsoft.com/office/drawing/2014/main" id="{A97085F7-3FC5-84E5-E61C-FC81E7D78FE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48433" y="5108798"/>
            <a:ext cx="914400" cy="914400"/>
          </a:xfrm>
          <a:prstGeom prst="rect">
            <a:avLst/>
          </a:prstGeom>
        </p:spPr>
      </p:pic>
      <p:sp>
        <p:nvSpPr>
          <p:cNvPr id="21" name="TextBox 20">
            <a:extLst>
              <a:ext uri="{FF2B5EF4-FFF2-40B4-BE49-F238E27FC236}">
                <a16:creationId xmlns:a16="http://schemas.microsoft.com/office/drawing/2014/main" id="{9E44551C-F66B-C127-01CD-5A874A4191E7}"/>
              </a:ext>
            </a:extLst>
          </p:cNvPr>
          <p:cNvSpPr txBox="1"/>
          <p:nvPr/>
        </p:nvSpPr>
        <p:spPr>
          <a:xfrm>
            <a:off x="1781091" y="5192201"/>
            <a:ext cx="9336157" cy="830997"/>
          </a:xfrm>
          <a:prstGeom prst="rect">
            <a:avLst/>
          </a:prstGeom>
          <a:noFill/>
        </p:spPr>
        <p:txBody>
          <a:bodyPr wrap="square" rtlCol="0">
            <a:spAutoFit/>
          </a:bodyPr>
          <a:lstStyle/>
          <a:p>
            <a:r>
              <a:rPr lang="es-ES" sz="2400" dirty="0"/>
              <a:t>Los fondos restantes (si los hubiere), se han devuelto a OHA, como se indica en la notificación por correo electrónico.</a:t>
            </a:r>
            <a:endParaRPr lang="en-US" sz="2400" dirty="0"/>
          </a:p>
        </p:txBody>
      </p:sp>
      <p:pic>
        <p:nvPicPr>
          <p:cNvPr id="22" name="Picture 21" descr="Logo&#10;&#10;Description automatically generated">
            <a:extLst>
              <a:ext uri="{FF2B5EF4-FFF2-40B4-BE49-F238E27FC236}">
                <a16:creationId xmlns:a16="http://schemas.microsoft.com/office/drawing/2014/main" id="{D17254DF-1838-05B3-E023-0CCEA9D1B7E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73598" y="213392"/>
            <a:ext cx="1745681" cy="654269"/>
          </a:xfrm>
          <a:prstGeom prst="rect">
            <a:avLst/>
          </a:prstGeom>
        </p:spPr>
      </p:pic>
    </p:spTree>
    <p:extLst>
      <p:ext uri="{BB962C8B-B14F-4D97-AF65-F5344CB8AC3E}">
        <p14:creationId xmlns:p14="http://schemas.microsoft.com/office/powerpoint/2010/main" val="4266922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D0EC10-F571-498C-B69A-7A964D8B21AA}"/>
              </a:ext>
            </a:extLst>
          </p:cNvPr>
          <p:cNvSpPr>
            <a:spLocks noGrp="1"/>
          </p:cNvSpPr>
          <p:nvPr>
            <p:ph type="title"/>
          </p:nvPr>
        </p:nvSpPr>
        <p:spPr>
          <a:xfrm>
            <a:off x="838200" y="133565"/>
            <a:ext cx="10515600" cy="1180752"/>
          </a:xfrm>
        </p:spPr>
        <p:txBody>
          <a:bodyPr/>
          <a:lstStyle/>
          <a:p>
            <a:pPr algn="ctr"/>
            <a:r>
              <a:rPr lang="es-ES" dirty="0"/>
              <a:t>Confirmación del Inicio del Cierre</a:t>
            </a:r>
            <a:endParaRPr lang="en-US" dirty="0"/>
          </a:p>
        </p:txBody>
      </p:sp>
      <p:sp>
        <p:nvSpPr>
          <p:cNvPr id="5" name="Content Placeholder 4">
            <a:extLst>
              <a:ext uri="{FF2B5EF4-FFF2-40B4-BE49-F238E27FC236}">
                <a16:creationId xmlns:a16="http://schemas.microsoft.com/office/drawing/2014/main" id="{538D7ECB-DAAF-4495-B154-6B3171E251E7}"/>
              </a:ext>
            </a:extLst>
          </p:cNvPr>
          <p:cNvSpPr>
            <a:spLocks noGrp="1"/>
          </p:cNvSpPr>
          <p:nvPr>
            <p:ph idx="1"/>
          </p:nvPr>
        </p:nvSpPr>
        <p:spPr/>
        <p:txBody>
          <a:bodyPr/>
          <a:lstStyle/>
          <a:p>
            <a:pPr marL="0" indent="0">
              <a:buNone/>
            </a:pPr>
            <a:endParaRPr lang="en-US" dirty="0">
              <a:sym typeface="Wingdings" panose="05000000000000000000" pitchFamily="2" charset="2"/>
            </a:endParaRPr>
          </a:p>
          <a:p>
            <a:endParaRPr lang="en-US" dirty="0">
              <a:sym typeface="Wingdings" panose="05000000000000000000" pitchFamily="2" charset="2"/>
            </a:endParaRPr>
          </a:p>
          <a:p>
            <a:endParaRPr lang="en-US" dirty="0">
              <a:sym typeface="Wingdings" panose="05000000000000000000" pitchFamily="2" charset="2"/>
            </a:endParaRPr>
          </a:p>
        </p:txBody>
      </p:sp>
      <p:sp>
        <p:nvSpPr>
          <p:cNvPr id="9" name="Rectangle: Rounded Corners 8">
            <a:extLst>
              <a:ext uri="{FF2B5EF4-FFF2-40B4-BE49-F238E27FC236}">
                <a16:creationId xmlns:a16="http://schemas.microsoft.com/office/drawing/2014/main" id="{37217984-4655-4785-8BDE-2DE9753D4F9F}"/>
              </a:ext>
            </a:extLst>
          </p:cNvPr>
          <p:cNvSpPr/>
          <p:nvPr/>
        </p:nvSpPr>
        <p:spPr>
          <a:xfrm>
            <a:off x="402394" y="1354104"/>
            <a:ext cx="5892800" cy="1711125"/>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B95A16A-414C-439F-BBBD-1F6F7D890E3D}"/>
              </a:ext>
            </a:extLst>
          </p:cNvPr>
          <p:cNvSpPr txBox="1"/>
          <p:nvPr/>
        </p:nvSpPr>
        <p:spPr>
          <a:xfrm>
            <a:off x="967379" y="1594114"/>
            <a:ext cx="4762831" cy="1231106"/>
          </a:xfrm>
          <a:prstGeom prst="rect">
            <a:avLst/>
          </a:prstGeom>
          <a:noFill/>
        </p:spPr>
        <p:txBody>
          <a:bodyPr wrap="square" rtlCol="0">
            <a:spAutoFit/>
          </a:bodyPr>
          <a:lstStyle/>
          <a:p>
            <a:pPr algn="ctr"/>
            <a:r>
              <a:rPr lang="es-ES" sz="2800" dirty="0"/>
              <a:t>Una vez corregido el Informe de Gastos enviado:</a:t>
            </a:r>
            <a:r>
              <a:rPr lang="en-US" sz="2800" dirty="0"/>
              <a:t> </a:t>
            </a:r>
            <a:endParaRPr lang="en-US" sz="2800" dirty="0">
              <a:sym typeface="Wingdings" panose="05000000000000000000" pitchFamily="2" charset="2"/>
            </a:endParaRPr>
          </a:p>
          <a:p>
            <a:endParaRPr lang="en-US" dirty="0"/>
          </a:p>
        </p:txBody>
      </p:sp>
      <p:sp>
        <p:nvSpPr>
          <p:cNvPr id="11" name="Arrow: Down 10">
            <a:extLst>
              <a:ext uri="{FF2B5EF4-FFF2-40B4-BE49-F238E27FC236}">
                <a16:creationId xmlns:a16="http://schemas.microsoft.com/office/drawing/2014/main" id="{13CC7C4F-44BA-4938-9B27-C97E6C94263B}"/>
              </a:ext>
            </a:extLst>
          </p:cNvPr>
          <p:cNvSpPr/>
          <p:nvPr/>
        </p:nvSpPr>
        <p:spPr>
          <a:xfrm>
            <a:off x="5901351" y="3225798"/>
            <a:ext cx="787685" cy="726881"/>
          </a:xfrm>
          <a:prstGeom prst="down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64D73FD1-0076-4DAD-89CC-FB1979D16B7F}"/>
              </a:ext>
            </a:extLst>
          </p:cNvPr>
          <p:cNvSpPr/>
          <p:nvPr/>
        </p:nvSpPr>
        <p:spPr>
          <a:xfrm>
            <a:off x="4665449" y="4095559"/>
            <a:ext cx="6482012" cy="1945715"/>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6E78EF6-4DD1-41FE-BE97-0C19A8DAAA30}"/>
              </a:ext>
            </a:extLst>
          </p:cNvPr>
          <p:cNvSpPr txBox="1"/>
          <p:nvPr/>
        </p:nvSpPr>
        <p:spPr>
          <a:xfrm>
            <a:off x="4767210" y="4225393"/>
            <a:ext cx="6192802" cy="1569660"/>
          </a:xfrm>
          <a:prstGeom prst="rect">
            <a:avLst/>
          </a:prstGeom>
          <a:noFill/>
        </p:spPr>
        <p:txBody>
          <a:bodyPr wrap="square" rtlCol="0">
            <a:spAutoFit/>
          </a:bodyPr>
          <a:lstStyle/>
          <a:p>
            <a:pPr algn="ctr"/>
            <a:r>
              <a:rPr lang="es-ES" sz="2400" dirty="0">
                <a:sym typeface="Wingdings" panose="05000000000000000000" pitchFamily="2" charset="2"/>
              </a:rPr>
              <a:t>El CBO recibirá una notificación del equipo fiscal confirmando la recepción del Informe Final, iniciando el proceso de cierre que suele tardar unos 5 días laborables, pero puede variar.</a:t>
            </a:r>
            <a:endParaRPr lang="en-US" sz="2400" dirty="0"/>
          </a:p>
        </p:txBody>
      </p:sp>
      <p:sp>
        <p:nvSpPr>
          <p:cNvPr id="2" name="TextBox 1">
            <a:extLst>
              <a:ext uri="{FF2B5EF4-FFF2-40B4-BE49-F238E27FC236}">
                <a16:creationId xmlns:a16="http://schemas.microsoft.com/office/drawing/2014/main" id="{E8671C5B-393F-4C0B-937A-D2FE815572D6}"/>
              </a:ext>
            </a:extLst>
          </p:cNvPr>
          <p:cNvSpPr txBox="1"/>
          <p:nvPr/>
        </p:nvSpPr>
        <p:spPr>
          <a:xfrm>
            <a:off x="4541178" y="6248559"/>
            <a:ext cx="7294651" cy="646331"/>
          </a:xfrm>
          <a:prstGeom prst="rect">
            <a:avLst/>
          </a:prstGeom>
          <a:noFill/>
        </p:spPr>
        <p:txBody>
          <a:bodyPr wrap="square" rtlCol="0">
            <a:spAutoFit/>
          </a:bodyPr>
          <a:lstStyle/>
          <a:p>
            <a:r>
              <a:rPr lang="en-US" dirty="0"/>
              <a:t>*</a:t>
            </a:r>
            <a:r>
              <a:rPr lang="es-ES" dirty="0"/>
              <a:t> El plazo puede variar en función de las revisiones del informe solicitadas y del tiempo de respuesta del CBO.</a:t>
            </a:r>
            <a:endParaRPr lang="en-US" dirty="0"/>
          </a:p>
        </p:txBody>
      </p:sp>
      <p:pic>
        <p:nvPicPr>
          <p:cNvPr id="3" name="Picture 2" descr="Logo&#10;&#10;Description automatically generated">
            <a:extLst>
              <a:ext uri="{FF2B5EF4-FFF2-40B4-BE49-F238E27FC236}">
                <a16:creationId xmlns:a16="http://schemas.microsoft.com/office/drawing/2014/main" id="{9F09A310-854A-9888-95D3-E5F12F85FA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171" y="5921424"/>
            <a:ext cx="1745681" cy="654269"/>
          </a:xfrm>
          <a:prstGeom prst="rect">
            <a:avLst/>
          </a:prstGeom>
        </p:spPr>
      </p:pic>
    </p:spTree>
    <p:extLst>
      <p:ext uri="{BB962C8B-B14F-4D97-AF65-F5344CB8AC3E}">
        <p14:creationId xmlns:p14="http://schemas.microsoft.com/office/powerpoint/2010/main" val="2283002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388E46-BF3D-446E-B2F4-4F41D2EB0DC3}"/>
              </a:ext>
            </a:extLst>
          </p:cNvPr>
          <p:cNvSpPr>
            <a:spLocks noGrp="1"/>
          </p:cNvSpPr>
          <p:nvPr>
            <p:ph type="title"/>
          </p:nvPr>
        </p:nvSpPr>
        <p:spPr>
          <a:xfrm>
            <a:off x="838200" y="556995"/>
            <a:ext cx="10515600" cy="1373405"/>
          </a:xfrm>
        </p:spPr>
        <p:txBody>
          <a:bodyPr>
            <a:normAutofit fontScale="90000"/>
          </a:bodyPr>
          <a:lstStyle/>
          <a:p>
            <a:r>
              <a:rPr lang="es-ES" sz="4900" b="1" dirty="0"/>
              <a:t>Paquete de Cierre</a:t>
            </a:r>
            <a:br>
              <a:rPr lang="es-ES" sz="4000" b="1" dirty="0"/>
            </a:br>
            <a:r>
              <a:rPr lang="es-ES" sz="3100" dirty="0"/>
              <a:t>El CBO recibirá un Paquete de Cierre del equipo fiscal, normalmente en un plazo de 14 días laborables tras la tramitación del Informe Final, que incluirá lo siguiente:</a:t>
            </a:r>
            <a:endParaRPr lang="en-US" sz="3100" dirty="0"/>
          </a:p>
        </p:txBody>
      </p:sp>
      <p:graphicFrame>
        <p:nvGraphicFramePr>
          <p:cNvPr id="5" name="Content Placeholder 2">
            <a:extLst>
              <a:ext uri="{FF2B5EF4-FFF2-40B4-BE49-F238E27FC236}">
                <a16:creationId xmlns:a16="http://schemas.microsoft.com/office/drawing/2014/main" id="{B4B9AF04-859F-3B26-0144-42B34520A48F}"/>
              </a:ext>
            </a:extLst>
          </p:cNvPr>
          <p:cNvGraphicFramePr>
            <a:graphicFrameLocks noGrp="1"/>
          </p:cNvGraphicFramePr>
          <p:nvPr>
            <p:ph idx="1"/>
            <p:extLst>
              <p:ext uri="{D42A27DB-BD31-4B8C-83A1-F6EECF244321}">
                <p14:modId xmlns:p14="http://schemas.microsoft.com/office/powerpoint/2010/main" val="244377842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Logo&#10;&#10;Description automatically generated">
            <a:extLst>
              <a:ext uri="{FF2B5EF4-FFF2-40B4-BE49-F238E27FC236}">
                <a16:creationId xmlns:a16="http://schemas.microsoft.com/office/drawing/2014/main" id="{54DCD461-D05E-32DC-088E-1171177F39C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5998" y="6085872"/>
            <a:ext cx="1745681" cy="654269"/>
          </a:xfrm>
          <a:prstGeom prst="rect">
            <a:avLst/>
          </a:prstGeom>
        </p:spPr>
      </p:pic>
    </p:spTree>
    <p:extLst>
      <p:ext uri="{BB962C8B-B14F-4D97-AF65-F5344CB8AC3E}">
        <p14:creationId xmlns:p14="http://schemas.microsoft.com/office/powerpoint/2010/main" val="3879534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F1556-6541-19C3-503C-EAE38F068B79}"/>
              </a:ext>
            </a:extLst>
          </p:cNvPr>
          <p:cNvSpPr>
            <a:spLocks noGrp="1"/>
          </p:cNvSpPr>
          <p:nvPr>
            <p:ph type="title"/>
          </p:nvPr>
        </p:nvSpPr>
        <p:spPr>
          <a:xfrm>
            <a:off x="838200" y="1947333"/>
            <a:ext cx="10515600" cy="2565400"/>
          </a:xfrm>
          <a:ln>
            <a:solidFill>
              <a:schemeClr val="accent1"/>
            </a:solidFill>
          </a:ln>
        </p:spPr>
        <p:txBody>
          <a:bodyPr/>
          <a:lstStyle/>
          <a:p>
            <a:pPr algn="ctr"/>
            <a:r>
              <a:rPr lang="es-ES" b="1" dirty="0"/>
              <a:t>Ejemplos de Resúmenes Financieros</a:t>
            </a:r>
            <a:br>
              <a:rPr lang="es-ES" dirty="0"/>
            </a:br>
            <a:r>
              <a:rPr lang="es-ES" dirty="0"/>
              <a:t>FAA: Concesión de Ayuda Financiera </a:t>
            </a:r>
            <a:br>
              <a:rPr lang="es-ES" dirty="0"/>
            </a:br>
            <a:r>
              <a:rPr lang="es-ES" dirty="0"/>
              <a:t>y </a:t>
            </a:r>
            <a:br>
              <a:rPr lang="es-ES" dirty="0"/>
            </a:br>
            <a:r>
              <a:rPr lang="es-ES" dirty="0"/>
              <a:t>FIT: Tabla de Información sobre Financiación</a:t>
            </a:r>
            <a:endParaRPr lang="en-US" dirty="0"/>
          </a:p>
        </p:txBody>
      </p:sp>
      <p:pic>
        <p:nvPicPr>
          <p:cNvPr id="3" name="Picture 2" descr="Logo&#10;&#10;Description automatically generated">
            <a:extLst>
              <a:ext uri="{FF2B5EF4-FFF2-40B4-BE49-F238E27FC236}">
                <a16:creationId xmlns:a16="http://schemas.microsoft.com/office/drawing/2014/main" id="{51CD332D-2BA0-19F1-816D-4FF99944DD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73598" y="213392"/>
            <a:ext cx="1745681" cy="654269"/>
          </a:xfrm>
          <a:prstGeom prst="rect">
            <a:avLst/>
          </a:prstGeom>
        </p:spPr>
      </p:pic>
    </p:spTree>
    <p:extLst>
      <p:ext uri="{BB962C8B-B14F-4D97-AF65-F5344CB8AC3E}">
        <p14:creationId xmlns:p14="http://schemas.microsoft.com/office/powerpoint/2010/main" val="1555964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705CBC5D-5285-2545-21EC-B30A71C9BD95}"/>
              </a:ext>
            </a:extLst>
          </p:cNvPr>
          <p:cNvGraphicFramePr>
            <a:graphicFrameLocks noChangeAspect="1"/>
          </p:cNvGraphicFramePr>
          <p:nvPr>
            <p:extLst>
              <p:ext uri="{D42A27DB-BD31-4B8C-83A1-F6EECF244321}">
                <p14:modId xmlns:p14="http://schemas.microsoft.com/office/powerpoint/2010/main" val="3934197409"/>
              </p:ext>
            </p:extLst>
          </p:nvPr>
        </p:nvGraphicFramePr>
        <p:xfrm>
          <a:off x="6551110" y="148013"/>
          <a:ext cx="5126006" cy="6633656"/>
        </p:xfrm>
        <a:graphic>
          <a:graphicData uri="http://schemas.openxmlformats.org/presentationml/2006/ole">
            <mc:AlternateContent xmlns:mc="http://schemas.openxmlformats.org/markup-compatibility/2006">
              <mc:Choice xmlns:v="urn:schemas-microsoft-com:vml" Requires="v">
                <p:oleObj name="Acrobat Document" r:id="rId2" imgW="3886052" imgH="5029200" progId="Acrobat.Document.DC">
                  <p:embed/>
                </p:oleObj>
              </mc:Choice>
              <mc:Fallback>
                <p:oleObj name="Acrobat Document" r:id="rId2" imgW="3886052" imgH="5029200" progId="Acrobat.Document.DC">
                  <p:embed/>
                  <p:pic>
                    <p:nvPicPr>
                      <p:cNvPr id="4" name="Object 3">
                        <a:extLst>
                          <a:ext uri="{FF2B5EF4-FFF2-40B4-BE49-F238E27FC236}">
                            <a16:creationId xmlns:a16="http://schemas.microsoft.com/office/drawing/2014/main" id="{705CBC5D-5285-2545-21EC-B30A71C9BD95}"/>
                          </a:ext>
                        </a:extLst>
                      </p:cNvPr>
                      <p:cNvPicPr/>
                      <p:nvPr/>
                    </p:nvPicPr>
                    <p:blipFill>
                      <a:blip r:embed="rId3"/>
                      <a:stretch>
                        <a:fillRect/>
                      </a:stretch>
                    </p:blipFill>
                    <p:spPr>
                      <a:xfrm>
                        <a:off x="6551110" y="148013"/>
                        <a:ext cx="5126006" cy="6633656"/>
                      </a:xfrm>
                      <a:prstGeom prst="rect">
                        <a:avLst/>
                      </a:prstGeom>
                      <a:ln>
                        <a:solidFill>
                          <a:schemeClr val="accent1"/>
                        </a:solidFill>
                      </a:ln>
                    </p:spPr>
                  </p:pic>
                </p:oleObj>
              </mc:Fallback>
            </mc:AlternateContent>
          </a:graphicData>
        </a:graphic>
      </p:graphicFrame>
      <p:graphicFrame>
        <p:nvGraphicFramePr>
          <p:cNvPr id="5" name="Object 4">
            <a:extLst>
              <a:ext uri="{FF2B5EF4-FFF2-40B4-BE49-F238E27FC236}">
                <a16:creationId xmlns:a16="http://schemas.microsoft.com/office/drawing/2014/main" id="{36C12CAF-E7FC-6FA3-1FD2-A67D41DF97A0}"/>
              </a:ext>
            </a:extLst>
          </p:cNvPr>
          <p:cNvGraphicFramePr>
            <a:graphicFrameLocks noChangeAspect="1"/>
          </p:cNvGraphicFramePr>
          <p:nvPr>
            <p:extLst>
              <p:ext uri="{D42A27DB-BD31-4B8C-83A1-F6EECF244321}">
                <p14:modId xmlns:p14="http://schemas.microsoft.com/office/powerpoint/2010/main" val="2540930848"/>
              </p:ext>
            </p:extLst>
          </p:nvPr>
        </p:nvGraphicFramePr>
        <p:xfrm>
          <a:off x="851938" y="76330"/>
          <a:ext cx="5181399" cy="6705339"/>
        </p:xfrm>
        <a:graphic>
          <a:graphicData uri="http://schemas.openxmlformats.org/presentationml/2006/ole">
            <mc:AlternateContent xmlns:mc="http://schemas.openxmlformats.org/markup-compatibility/2006">
              <mc:Choice xmlns:v="urn:schemas-microsoft-com:vml" Requires="v">
                <p:oleObj name="Acrobat Document" r:id="rId4" imgW="3886052" imgH="5029200" progId="Acrobat.Document.DC">
                  <p:embed/>
                </p:oleObj>
              </mc:Choice>
              <mc:Fallback>
                <p:oleObj name="Acrobat Document" r:id="rId4" imgW="3886052" imgH="5029200" progId="Acrobat.Document.DC">
                  <p:embed/>
                  <p:pic>
                    <p:nvPicPr>
                      <p:cNvPr id="5" name="Object 4">
                        <a:extLst>
                          <a:ext uri="{FF2B5EF4-FFF2-40B4-BE49-F238E27FC236}">
                            <a16:creationId xmlns:a16="http://schemas.microsoft.com/office/drawing/2014/main" id="{36C12CAF-E7FC-6FA3-1FD2-A67D41DF97A0}"/>
                          </a:ext>
                        </a:extLst>
                      </p:cNvPr>
                      <p:cNvPicPr/>
                      <p:nvPr/>
                    </p:nvPicPr>
                    <p:blipFill>
                      <a:blip r:embed="rId5"/>
                      <a:stretch>
                        <a:fillRect/>
                      </a:stretch>
                    </p:blipFill>
                    <p:spPr>
                      <a:xfrm>
                        <a:off x="851938" y="76330"/>
                        <a:ext cx="5181399" cy="6705339"/>
                      </a:xfrm>
                      <a:prstGeom prst="rect">
                        <a:avLst/>
                      </a:prstGeom>
                      <a:ln>
                        <a:solidFill>
                          <a:schemeClr val="accent1"/>
                        </a:solidFill>
                      </a:ln>
                    </p:spPr>
                  </p:pic>
                </p:oleObj>
              </mc:Fallback>
            </mc:AlternateContent>
          </a:graphicData>
        </a:graphic>
      </p:graphicFrame>
    </p:spTree>
    <p:extLst>
      <p:ext uri="{BB962C8B-B14F-4D97-AF65-F5344CB8AC3E}">
        <p14:creationId xmlns:p14="http://schemas.microsoft.com/office/powerpoint/2010/main" val="2519756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F41CB-0A0B-EC18-D4F9-E1D71C67B677}"/>
              </a:ext>
            </a:extLst>
          </p:cNvPr>
          <p:cNvSpPr>
            <a:spLocks noGrp="1"/>
          </p:cNvSpPr>
          <p:nvPr>
            <p:ph type="title"/>
          </p:nvPr>
        </p:nvSpPr>
        <p:spPr>
          <a:xfrm>
            <a:off x="838200" y="1642533"/>
            <a:ext cx="10515600" cy="2921000"/>
          </a:xfrm>
          <a:ln>
            <a:solidFill>
              <a:schemeClr val="accent1"/>
            </a:solidFill>
          </a:ln>
        </p:spPr>
        <p:txBody>
          <a:bodyPr/>
          <a:lstStyle/>
          <a:p>
            <a:pPr algn="ctr"/>
            <a:r>
              <a:rPr lang="es-ES" b="1" dirty="0"/>
              <a:t>Ejemplo de Carta de Devolución de </a:t>
            </a:r>
            <a:br>
              <a:rPr lang="es-ES" b="1" dirty="0"/>
            </a:br>
            <a:r>
              <a:rPr lang="es-ES" b="1" dirty="0"/>
              <a:t>Fondos No Utilizados</a:t>
            </a:r>
            <a:r>
              <a:rPr lang="en-US" b="1" dirty="0"/>
              <a:t>:</a:t>
            </a:r>
          </a:p>
        </p:txBody>
      </p:sp>
      <p:pic>
        <p:nvPicPr>
          <p:cNvPr id="3" name="Picture 2" descr="Logo&#10;&#10;Description automatically generated">
            <a:extLst>
              <a:ext uri="{FF2B5EF4-FFF2-40B4-BE49-F238E27FC236}">
                <a16:creationId xmlns:a16="http://schemas.microsoft.com/office/drawing/2014/main" id="{64EE706E-9CC4-8D27-A7FF-C63720FDB8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73598" y="213392"/>
            <a:ext cx="1745681" cy="654269"/>
          </a:xfrm>
          <a:prstGeom prst="rect">
            <a:avLst/>
          </a:prstGeom>
        </p:spPr>
      </p:pic>
    </p:spTree>
    <p:extLst>
      <p:ext uri="{BB962C8B-B14F-4D97-AF65-F5344CB8AC3E}">
        <p14:creationId xmlns:p14="http://schemas.microsoft.com/office/powerpoint/2010/main" val="931270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55D63817-A3C1-DA56-8262-2E99DC0F8FF0}"/>
              </a:ext>
            </a:extLst>
          </p:cNvPr>
          <p:cNvGraphicFramePr>
            <a:graphicFrameLocks noChangeAspect="1"/>
          </p:cNvGraphicFramePr>
          <p:nvPr>
            <p:extLst>
              <p:ext uri="{D42A27DB-BD31-4B8C-83A1-F6EECF244321}">
                <p14:modId xmlns:p14="http://schemas.microsoft.com/office/powerpoint/2010/main" val="3306807833"/>
              </p:ext>
            </p:extLst>
          </p:nvPr>
        </p:nvGraphicFramePr>
        <p:xfrm>
          <a:off x="5795433" y="77445"/>
          <a:ext cx="5239520" cy="6780555"/>
        </p:xfrm>
        <a:graphic>
          <a:graphicData uri="http://schemas.openxmlformats.org/presentationml/2006/ole">
            <mc:AlternateContent xmlns:mc="http://schemas.openxmlformats.org/markup-compatibility/2006">
              <mc:Choice xmlns:v="urn:schemas-microsoft-com:vml" Requires="v">
                <p:oleObj name="Acrobat Document" r:id="rId2" imgW="3886052" imgH="5029200" progId="Acrobat.Document.DC">
                  <p:embed/>
                </p:oleObj>
              </mc:Choice>
              <mc:Fallback>
                <p:oleObj name="Acrobat Document" r:id="rId2" imgW="3886052" imgH="5029200" progId="Acrobat.Document.DC">
                  <p:embed/>
                  <p:pic>
                    <p:nvPicPr>
                      <p:cNvPr id="3" name="Object 2">
                        <a:extLst>
                          <a:ext uri="{FF2B5EF4-FFF2-40B4-BE49-F238E27FC236}">
                            <a16:creationId xmlns:a16="http://schemas.microsoft.com/office/drawing/2014/main" id="{55D63817-A3C1-DA56-8262-2E99DC0F8FF0}"/>
                          </a:ext>
                        </a:extLst>
                      </p:cNvPr>
                      <p:cNvPicPr/>
                      <p:nvPr/>
                    </p:nvPicPr>
                    <p:blipFill>
                      <a:blip r:embed="rId3"/>
                      <a:stretch>
                        <a:fillRect/>
                      </a:stretch>
                    </p:blipFill>
                    <p:spPr>
                      <a:xfrm>
                        <a:off x="5795433" y="77445"/>
                        <a:ext cx="5239520" cy="6780555"/>
                      </a:xfrm>
                      <a:prstGeom prst="rect">
                        <a:avLst/>
                      </a:prstGeom>
                      <a:ln>
                        <a:solidFill>
                          <a:schemeClr val="accent1"/>
                        </a:solidFill>
                      </a:ln>
                    </p:spPr>
                  </p:pic>
                </p:oleObj>
              </mc:Fallback>
            </mc:AlternateContent>
          </a:graphicData>
        </a:graphic>
      </p:graphicFrame>
      <p:graphicFrame>
        <p:nvGraphicFramePr>
          <p:cNvPr id="4" name="Object 3">
            <a:extLst>
              <a:ext uri="{FF2B5EF4-FFF2-40B4-BE49-F238E27FC236}">
                <a16:creationId xmlns:a16="http://schemas.microsoft.com/office/drawing/2014/main" id="{1B8D3557-2874-0281-A1F7-8BC23271696A}"/>
              </a:ext>
            </a:extLst>
          </p:cNvPr>
          <p:cNvGraphicFramePr>
            <a:graphicFrameLocks noChangeAspect="1"/>
          </p:cNvGraphicFramePr>
          <p:nvPr>
            <p:extLst>
              <p:ext uri="{D42A27DB-BD31-4B8C-83A1-F6EECF244321}">
                <p14:modId xmlns:p14="http://schemas.microsoft.com/office/powerpoint/2010/main" val="413499387"/>
              </p:ext>
            </p:extLst>
          </p:nvPr>
        </p:nvGraphicFramePr>
        <p:xfrm>
          <a:off x="276514" y="38722"/>
          <a:ext cx="5239520" cy="6780555"/>
        </p:xfrm>
        <a:graphic>
          <a:graphicData uri="http://schemas.openxmlformats.org/presentationml/2006/ole">
            <mc:AlternateContent xmlns:mc="http://schemas.openxmlformats.org/markup-compatibility/2006">
              <mc:Choice xmlns:v="urn:schemas-microsoft-com:vml" Requires="v">
                <p:oleObj name="Acrobat Document" r:id="rId4" imgW="3886052" imgH="5029200" progId="Acrobat.Document.DC">
                  <p:embed/>
                </p:oleObj>
              </mc:Choice>
              <mc:Fallback>
                <p:oleObj name="Acrobat Document" r:id="rId4" imgW="3886052" imgH="5029200" progId="Acrobat.Document.DC">
                  <p:embed/>
                  <p:pic>
                    <p:nvPicPr>
                      <p:cNvPr id="4" name="Object 3">
                        <a:extLst>
                          <a:ext uri="{FF2B5EF4-FFF2-40B4-BE49-F238E27FC236}">
                            <a16:creationId xmlns:a16="http://schemas.microsoft.com/office/drawing/2014/main" id="{1B8D3557-2874-0281-A1F7-8BC23271696A}"/>
                          </a:ext>
                        </a:extLst>
                      </p:cNvPr>
                      <p:cNvPicPr/>
                      <p:nvPr/>
                    </p:nvPicPr>
                    <p:blipFill>
                      <a:blip r:embed="rId5"/>
                      <a:stretch>
                        <a:fillRect/>
                      </a:stretch>
                    </p:blipFill>
                    <p:spPr>
                      <a:xfrm>
                        <a:off x="276514" y="38722"/>
                        <a:ext cx="5239520" cy="6780555"/>
                      </a:xfrm>
                      <a:prstGeom prst="rect">
                        <a:avLst/>
                      </a:prstGeom>
                      <a:ln>
                        <a:solidFill>
                          <a:schemeClr val="accent1"/>
                        </a:solidFill>
                      </a:ln>
                    </p:spPr>
                  </p:pic>
                </p:oleObj>
              </mc:Fallback>
            </mc:AlternateContent>
          </a:graphicData>
        </a:graphic>
      </p:graphicFrame>
    </p:spTree>
    <p:extLst>
      <p:ext uri="{BB962C8B-B14F-4D97-AF65-F5344CB8AC3E}">
        <p14:creationId xmlns:p14="http://schemas.microsoft.com/office/powerpoint/2010/main" val="28537047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D4C34C708CD54D84E8C42A078EDB8A" ma:contentTypeVersion="18" ma:contentTypeDescription="Create a new document." ma:contentTypeScope="" ma:versionID="152694303a4c3574cdb9fbd5a9c9a06d">
  <xsd:schema xmlns:xsd="http://www.w3.org/2001/XMLSchema" xmlns:xs="http://www.w3.org/2001/XMLSchema" xmlns:p="http://schemas.microsoft.com/office/2006/metadata/properties" xmlns:ns1="http://schemas.microsoft.com/sharepoint/v3" xmlns:ns2="59da1016-2a1b-4f8a-9768-d7a4932f6f16" xmlns:ns3="7beda1f8-ca1c-43eb-a6cc-c1dba07f019e" targetNamespace="http://schemas.microsoft.com/office/2006/metadata/properties" ma:root="true" ma:fieldsID="60b2e6943beea09383fcd889f3dacae3" ns1:_="" ns2:_="" ns3:_="">
    <xsd:import namespace="http://schemas.microsoft.com/sharepoint/v3"/>
    <xsd:import namespace="59da1016-2a1b-4f8a-9768-d7a4932f6f16"/>
    <xsd:import namespace="7beda1f8-ca1c-43eb-a6cc-c1dba07f019e"/>
    <xsd:element name="properties">
      <xsd:complexType>
        <xsd:sequence>
          <xsd:element name="documentManagement">
            <xsd:complexType>
              <xsd:all>
                <xsd:element ref="ns2:IACategory" minOccurs="0"/>
                <xsd:element ref="ns2:IATopic" minOccurs="0"/>
                <xsd:element ref="ns2:IASubtopic" minOccurs="0"/>
                <xsd:element ref="ns2:DocumentExpirationDate" minOccurs="0"/>
                <xsd:element ref="ns3:Meta_x0020_Description" minOccurs="0"/>
                <xsd:element ref="ns3:Meta_x0020_Keywords" minOccurs="0"/>
                <xsd:element ref="ns1:URL"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URL" ma:index="8" nillable="true" ma:displayName="URL" ma:internalName="URL"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9da1016-2a1b-4f8a-9768-d7a4932f6f16" elementFormDefault="qualified">
    <xsd:import namespace="http://schemas.microsoft.com/office/2006/documentManagement/types"/>
    <xsd:import namespace="http://schemas.microsoft.com/office/infopath/2007/PartnerControls"/>
    <xsd:element name="IACategory" ma:index="2" nillable="true" ma:displayName="IA Category" ma:format="Dropdown" ma:internalName="IACategory" ma:readOnly="false">
      <xsd:simpleType>
        <xsd:restriction base="dms:Choice">
          <xsd:enumeration value="About OHA"/>
          <xsd:enumeration value="Programs and Services"/>
          <xsd:enumeration value="Oregon Health Plan"/>
          <xsd:enumeration value="Health System Reform"/>
          <xsd:enumeration value="Licenses and Certificates"/>
          <xsd:enumeration value="Public Health"/>
        </xsd:restriction>
      </xsd:simpleType>
    </xsd:element>
    <xsd:element name="IATopic" ma:index="3" nillable="true" ma:displayName="IA Topic" ma:format="Dropdown" ma:internalName="IATopic" ma:readOnly="false">
      <xsd:simpleType>
        <xsd:restriction base="dms:Choice">
          <xsd:enumeration value="About OHA - Agency Communications"/>
          <xsd:enumeration value="About OHA - Budget"/>
          <xsd:enumeration value="About OHA - Contacts"/>
          <xsd:enumeration value="About OHA - Grants &amp; Contracts"/>
          <xsd:enumeration value="About OHA - Jobs &amp; Employment"/>
          <xsd:enumeration value="About OHA - Organization"/>
          <xsd:enumeration value="About OHA - Policies"/>
          <xsd:enumeration value="About OHA - Public Meetings"/>
          <xsd:enumeration value="About OHA - Public Records"/>
          <xsd:enumeration value="About OHA - Questions &amp; Comments"/>
          <xsd:enumeration value="About OHA - Reports &amp; Data"/>
          <xsd:enumeration value="About OHA - Rulemaking"/>
          <xsd:enumeration value="Programs and Services - Behavioral Health"/>
          <xsd:enumeration value="Programs and Services - Contacts"/>
          <xsd:enumeration value="Programs and Services - Coordinated Care"/>
          <xsd:enumeration value="Programs and Services - Disease"/>
          <xsd:enumeration value="Programs and Services - Environment"/>
          <xsd:enumeration value="Programs and Services - Health Resources"/>
          <xsd:enumeration value="Programs and Services - OEBB"/>
          <xsd:enumeration value="Programs and Services - Oregon Health Plan"/>
          <xsd:enumeration value="Programs and Services - Oregon State Hospital"/>
          <xsd:enumeration value="Programs and Services - PEBB"/>
          <xsd:enumeration value="Programs and Services - Pharmacy"/>
          <xsd:enumeration value="Programs and Services - Prevention"/>
          <xsd:enumeration value="Programs and Services - Safety"/>
          <xsd:enumeration value="Oregon Health Plan - Agency Communications"/>
          <xsd:enumeration value="Oregon Health Plan - Benefits"/>
          <xsd:enumeration value="Oregon Health Plan - Contacts"/>
          <xsd:enumeration value="Oregon Health Plan - Coordinated Care"/>
          <xsd:enumeration value="Oregon Health Plan - Grants &amp; Contracts"/>
          <xsd:enumeration value="Oregon Health Plan - Health Resources"/>
          <xsd:enumeration value="Oregon Health Plan - Policies"/>
          <xsd:enumeration value="Oregon Health Plan - Providers and Partners"/>
          <xsd:enumeration value="Oregon Health Plan - Public Meetings"/>
          <xsd:enumeration value="Oregon Health Plan - Questions &amp; Comments"/>
          <xsd:enumeration value="Oregon Health Plan - Rule Making"/>
          <xsd:enumeration value="Health System Reform - Agency Communications"/>
          <xsd:enumeration value="Health System Reform - Coordinated Care"/>
          <xsd:enumeration value="Health System Reform - Public Meetings"/>
          <xsd:enumeration value="Health System Reform - Questions &amp; Comments"/>
          <xsd:enumeration value="Health System Reform - Reports &amp; Data"/>
          <xsd:enumeration value="Licenses and Certificates - Certificates"/>
          <xsd:enumeration value="Licenses and Certificates - Contacts"/>
          <xsd:enumeration value="Licenses and Certificates - Licenses"/>
          <xsd:enumeration value="Licenses and Certificates - Vital Records"/>
          <xsd:enumeration value="Public Health - Agency Communications"/>
          <xsd:enumeration value="Public Health - Contacts"/>
          <xsd:enumeration value="Public Health - Disease"/>
          <xsd:enumeration value="Public Health - Environment"/>
          <xsd:enumeration value="Public Health - Health Resources"/>
          <xsd:enumeration value="Public Health - Questions &amp; Comments"/>
          <xsd:enumeration value="Public Health - Prevention"/>
          <xsd:enumeration value="Public Health - Providers and Partners"/>
          <xsd:enumeration value="Public Health - Reports &amp; Data"/>
          <xsd:enumeration value="Public Health - Safety"/>
          <xsd:enumeration value="Public Health - Vital Records"/>
        </xsd:restriction>
      </xsd:simpleType>
    </xsd:element>
    <xsd:element name="IASubtopic" ma:index="4" nillable="true" ma:displayName="IA Subtopic" ma:format="Dropdown" ma:internalName="IASubtopic" ma:readOnly="false">
      <xsd:simpleType>
        <xsd:restriction base="dms:Choice">
          <xsd:enumeration value="Addiction Services - Alcohol"/>
          <xsd:enumeration value="Addiction Services - Drug"/>
          <xsd:enumeration value="Addiction Services - Gambling"/>
          <xsd:enumeration value="Addiction Services - Tobacco"/>
          <xsd:enumeration value="Applications"/>
          <xsd:enumeration value="Benefits - Health Plans"/>
          <xsd:enumeration value="Benefits - OEBB"/>
          <xsd:enumeration value="Benefits - OHP"/>
          <xsd:enumeration value="Benefits - PEBB"/>
          <xsd:enumeration value="Benefits - Retirement"/>
          <xsd:enumeration value="Budget - Agency Summary"/>
          <xsd:enumeration value="Budget - Agency Request (ARB)"/>
          <xsd:enumeration value="Budget - Governors Budget"/>
          <xsd:enumeration value="Budget - Infrastructure"/>
          <xsd:enumeration value="Budget - Legislatively Adopted (LAB)"/>
          <xsd:enumeration value="Budget - Legislative action"/>
          <xsd:enumeration value="Budget - Overview"/>
          <xsd:enumeration value="Budget - Policy Option Package (POP)"/>
          <xsd:enumeration value="Budget - Priorities"/>
          <xsd:enumeration value="Budget - Program"/>
          <xsd:enumeration value="Budget - Reduction"/>
          <xsd:enumeration value="Budget - Strategic funding proposal"/>
          <xsd:enumeration value="Budget - Special report"/>
          <xsd:enumeration value="Budget - Stakeholder meeting"/>
          <xsd:enumeration value="CCO - Contact"/>
          <xsd:enumeration value="CCO - Audited Financial Statement"/>
          <xsd:enumeration value="CCO - Interim Financial Statement"/>
          <xsd:enumeration value="CCO - Internal Financial Statement"/>
          <xsd:enumeration value="Clean Air"/>
          <xsd:enumeration value="Clean Water"/>
          <xsd:enumeration value="Clinics"/>
          <xsd:enumeration value="Commissions"/>
          <xsd:enumeration value="Committee Members"/>
          <xsd:enumeration value="Committees"/>
          <xsd:enumeration value="Crisis Services"/>
          <xsd:enumeration value="Drug Addiction Services"/>
          <xsd:enumeration value="Electronic Health Care Records (EHR)"/>
          <xsd:enumeration value="Emergency Preparedness"/>
          <xsd:enumeration value="Environmental Pollution"/>
          <xsd:enumeration value="Featured Content"/>
          <xsd:enumeration value="Fees"/>
          <xsd:enumeration value="Health Services - Primary Care Home"/>
          <xsd:enumeration value="Health Services - Prioritized list"/>
          <xsd:enumeration value="ICD-10"/>
          <xsd:enumeration value="Immunizations"/>
          <xsd:enumeration value="Legislation - Bills"/>
          <xsd:enumeration value="Legislation - Contact"/>
          <xsd:enumeration value="Legislation - Highlights"/>
          <xsd:enumeration value="Legislation - Session Summary"/>
          <xsd:enumeration value="Materials - Commission"/>
          <xsd:enumeration value="Materials - Committee"/>
          <xsd:enumeration value="Materials - Coverage Guidance"/>
          <xsd:enumeration value="Materials - Evidence-based Guidelines"/>
          <xsd:enumeration value="Materials - Health care plan details"/>
          <xsd:enumeration value="Materials - Health care plan overview"/>
          <xsd:enumeration value="Materials - Meeting Document"/>
          <xsd:enumeration value="Materials - Meeting Recording"/>
          <xsd:enumeration value="Materials - Meeting Schedule"/>
          <xsd:enumeration value="Materials - Open Enrollment"/>
          <xsd:enumeration value="Materials - Training"/>
          <xsd:enumeration value="Materials - Webinar"/>
          <xsd:enumeration value="Materials - Workgroup"/>
          <xsd:enumeration value="Medical Marijuana (OMMP)"/>
          <xsd:enumeration value="Medical Services"/>
          <xsd:enumeration value="Meeting Document"/>
          <xsd:enumeration value="Meeting Schedule"/>
          <xsd:enumeration value="Mental Health Services"/>
          <xsd:enumeration value="Metrics - Behavioral Health"/>
          <xsd:enumeration value="Metrics - CCO"/>
          <xsd:enumeration value="Metrics - Demographics"/>
          <xsd:enumeration value="Metrics - Hospital Performance"/>
          <xsd:enumeration value="Metrics - Incentive"/>
          <xsd:enumeration value="Metrics - Measures and Outcomes Tracking (MOTS)"/>
          <xsd:enumeration value="Metrics - ONE Eligibility system"/>
          <xsd:enumeration value="Metrics - Prevention"/>
          <xsd:enumeration value="Metrics - Rural health"/>
          <xsd:enumeration value="Metrics - State-Wide"/>
          <xsd:enumeration value="News Letter"/>
          <xsd:enumeration value="News Release"/>
          <xsd:enumeration value="OHP - Medicaid Waiver"/>
          <xsd:enumeration value="OHP - Provider Announcement"/>
          <xsd:enumeration value="OHP - Provider Rates"/>
          <xsd:enumeration value="Preferred Drug List"/>
          <xsd:enumeration value="Prescription Drugs - Monitoring"/>
          <xsd:enumeration value="Prescription Drugs - Preferred List"/>
          <xsd:enumeration value="Prescription Drugs - Subsidy"/>
          <xsd:enumeration value="Prescription Drugs Subsidy"/>
          <xsd:enumeration value="Technical Assistance"/>
          <xsd:enumeration value="Training"/>
          <xsd:enumeration value="Vital Statistics - Birth Certificate"/>
          <xsd:enumeration value="Vital Statistics - Certificate Death"/>
          <xsd:enumeration value="Vital Statistics - Data Use Requests"/>
          <xsd:enumeration value="Vital Statistics - Divorce Data"/>
          <xsd:enumeration value="Vital Statistics - Domestic Partnership Data"/>
          <xsd:enumeration value="Vital Statistics - Fetal Death Data"/>
          <xsd:enumeration value="Vital Statistics - Marriage Data"/>
          <xsd:enumeration value="Vital Statistics - Teen Pregnancy Data"/>
          <xsd:enumeration value="Wellness - Exercise"/>
          <xsd:enumeration value="Wellness - HEM"/>
          <xsd:enumeration value="Wellness - Intervention"/>
          <xsd:enumeration value="Wellness - Pain Management"/>
          <xsd:enumeration value="Wellness - Reproductive Health"/>
          <xsd:enumeration value="Wellness - Stress Relief"/>
        </xsd:restriction>
      </xsd:simpleType>
    </xsd:element>
    <xsd:element name="DocumentExpirationDate" ma:index="5" nillable="true" ma:displayName="Document Expiration Date" ma:format="DateOnly" ma:internalName="DocumentExpirationDate" ma:readOnly="false">
      <xsd:simpleType>
        <xsd:restriction base="dms:DateTime"/>
      </xsd:simple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beda1f8-ca1c-43eb-a6cc-c1dba07f019e" elementFormDefault="qualified">
    <xsd:import namespace="http://schemas.microsoft.com/office/2006/documentManagement/types"/>
    <xsd:import namespace="http://schemas.microsoft.com/office/infopath/2007/PartnerControls"/>
    <xsd:element name="Meta_x0020_Description" ma:index="6" nillable="true" ma:displayName="Meta Description" ma:internalName="Meta_x0020_Description" ma:readOnly="false">
      <xsd:simpleType>
        <xsd:restriction base="dms:Text"/>
      </xsd:simpleType>
    </xsd:element>
    <xsd:element name="Meta_x0020_Keywords" ma:index="7" nillable="true" ma:displayName="Meta Keywords" ma:internalName="Meta_x0020_Keywords"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ACategory xmlns="59da1016-2a1b-4f8a-9768-d7a4932f6f16" xsi:nil="true"/>
    <DocumentExpirationDate xmlns="59da1016-2a1b-4f8a-9768-d7a4932f6f16" xsi:nil="true"/>
    <IATopic xmlns="59da1016-2a1b-4f8a-9768-d7a4932f6f16" xsi:nil="true"/>
    <Meta_x0020_Description xmlns="7beda1f8-ca1c-43eb-a6cc-c1dba07f019e" xsi:nil="true"/>
    <IASubtopic xmlns="59da1016-2a1b-4f8a-9768-d7a4932f6f16" xsi:nil="true"/>
    <URL xmlns="http://schemas.microsoft.com/sharepoint/v3">
      <Url xsi:nil="true"/>
      <Description xsi:nil="true"/>
    </URL>
    <Meta_x0020_Keywords xmlns="7beda1f8-ca1c-43eb-a6cc-c1dba07f019e" xsi:nil="true"/>
  </documentManagement>
</p:properties>
</file>

<file path=customXml/itemProps1.xml><?xml version="1.0" encoding="utf-8"?>
<ds:datastoreItem xmlns:ds="http://schemas.openxmlformats.org/officeDocument/2006/customXml" ds:itemID="{500E2293-C899-4636-AA9C-48C1D30996B0}"/>
</file>

<file path=customXml/itemProps2.xml><?xml version="1.0" encoding="utf-8"?>
<ds:datastoreItem xmlns:ds="http://schemas.openxmlformats.org/officeDocument/2006/customXml" ds:itemID="{4CA036FF-28DF-48B5-987D-7A338CF8DB9E}"/>
</file>

<file path=customXml/itemProps3.xml><?xml version="1.0" encoding="utf-8"?>
<ds:datastoreItem xmlns:ds="http://schemas.openxmlformats.org/officeDocument/2006/customXml" ds:itemID="{57CAC2A9-7943-4AEA-95DD-21B5C5DAA2BE}"/>
</file>

<file path=docProps/app.xml><?xml version="1.0" encoding="utf-8"?>
<Properties xmlns="http://schemas.openxmlformats.org/officeDocument/2006/extended-properties" xmlns:vt="http://schemas.openxmlformats.org/officeDocument/2006/docPropsVTypes">
  <TotalTime>3093</TotalTime>
  <Words>336</Words>
  <Application>Microsoft Office PowerPoint</Application>
  <PresentationFormat>Widescreen</PresentationFormat>
  <Paragraphs>33</Paragraphs>
  <Slides>12</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7" baseType="lpstr">
      <vt:lpstr>Arial</vt:lpstr>
      <vt:lpstr>Calibri</vt:lpstr>
      <vt:lpstr>Calibri Light</vt:lpstr>
      <vt:lpstr>Office Theme</vt:lpstr>
      <vt:lpstr>Acrobat Document</vt:lpstr>
      <vt:lpstr>Proceso de Cierre  CET de OHA</vt:lpstr>
      <vt:lpstr>Requisitos del Contrato</vt:lpstr>
      <vt:lpstr>Fiscal</vt:lpstr>
      <vt:lpstr>Confirmación del Inicio del Cierre</vt:lpstr>
      <vt:lpstr>Paquete de Cierre El CBO recibirá un Paquete de Cierre del equipo fiscal, normalmente en un plazo de 14 días laborables tras la tramitación del Informe Final, que incluirá lo siguiente:</vt:lpstr>
      <vt:lpstr>Ejemplos de Resúmenes Financieros FAA: Concesión de Ayuda Financiera  y  FIT: Tabla de Información sobre Financiación</vt:lpstr>
      <vt:lpstr>PowerPoint Presentation</vt:lpstr>
      <vt:lpstr>Ejemplo de Carta de Devolución de  Fondos No Utilizados:</vt:lpstr>
      <vt:lpstr>PowerPoint Presentation</vt:lpstr>
      <vt:lpstr>Ejemplo de Carta de Terminación de Mutuo Acuerdo</vt:lpstr>
      <vt:lpstr>PowerPoint Presentation</vt:lpstr>
      <vt:lpstr>Carta de Terminación de Mutuo Acuerdo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OHA CEC Closeout Process</dc:title>
  <dc:creator>BELTRAN JESSICA</dc:creator>
  <cp:lastModifiedBy>Pyper AnnMarie U</cp:lastModifiedBy>
  <cp:revision>28</cp:revision>
  <dcterms:created xsi:type="dcterms:W3CDTF">2023-01-27T23:30:50Z</dcterms:created>
  <dcterms:modified xsi:type="dcterms:W3CDTF">2023-03-28T17:20:20Z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0x0101008CD4C34C708CD54D84E8C42A078EDB8A</vt:lpwstr>
  </property>
</Properties>
</file>