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authors.xml" ContentType="application/vnd.ms-powerpoint.auth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61" r:id="rId6"/>
    <p:sldId id="270" r:id="rId7"/>
    <p:sldId id="264" r:id="rId8"/>
    <p:sldId id="266" r:id="rId9"/>
    <p:sldId id="265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6D049F-1383-A991-6123-DEBB2820EA70}" name="Ruddy Sasha" initials="RS" userId="S::Sasha.Ruddy@dhsoha.state.or.us::d750d4ee-011e-4db9-a5dd-f818623a30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8CBAD-D224-4E0C-8F93-85F8AA93C18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8AD27F-C75C-4385-8FC0-5B566D092CA4}">
      <dgm:prSet/>
      <dgm:spPr/>
      <dgm:t>
        <a:bodyPr/>
        <a:lstStyle/>
        <a:p>
          <a:pPr>
            <a:defRPr cap="all"/>
          </a:pPr>
          <a:r>
            <a:rPr lang="en-US" dirty="0"/>
            <a:t>All contract requirements have been completed</a:t>
          </a:r>
        </a:p>
      </dgm:t>
    </dgm:pt>
    <dgm:pt modelId="{A368429E-5FA3-424B-BDA1-10BFF714741C}" type="parTrans" cxnId="{48EFC36B-EC04-4817-9A94-52560E2A64ED}">
      <dgm:prSet/>
      <dgm:spPr/>
      <dgm:t>
        <a:bodyPr/>
        <a:lstStyle/>
        <a:p>
          <a:endParaRPr lang="en-US"/>
        </a:p>
      </dgm:t>
    </dgm:pt>
    <dgm:pt modelId="{3F66CE77-F6AC-4A17-A713-9C8DA720B33C}" type="sibTrans" cxnId="{48EFC36B-EC04-4817-9A94-52560E2A64ED}">
      <dgm:prSet/>
      <dgm:spPr/>
      <dgm:t>
        <a:bodyPr/>
        <a:lstStyle/>
        <a:p>
          <a:endParaRPr lang="en-US"/>
        </a:p>
      </dgm:t>
    </dgm:pt>
    <dgm:pt modelId="{916E5B4F-6B85-437E-97C4-C59D31BAD1DA}">
      <dgm:prSet/>
      <dgm:spPr/>
      <dgm:t>
        <a:bodyPr/>
        <a:lstStyle/>
        <a:p>
          <a:pPr>
            <a:defRPr cap="all"/>
          </a:pPr>
          <a:r>
            <a:rPr lang="en-US"/>
            <a:t>Expenditure Reports</a:t>
          </a:r>
        </a:p>
      </dgm:t>
    </dgm:pt>
    <dgm:pt modelId="{0D10922B-BFD7-4EEE-9F88-D0FF48CBF0A4}" type="parTrans" cxnId="{DE827A79-E70F-45C8-BB9D-928189D995C0}">
      <dgm:prSet/>
      <dgm:spPr/>
      <dgm:t>
        <a:bodyPr/>
        <a:lstStyle/>
        <a:p>
          <a:endParaRPr lang="en-US"/>
        </a:p>
      </dgm:t>
    </dgm:pt>
    <dgm:pt modelId="{972A5AF4-3FFD-4CDA-B289-4ED86809FB16}" type="sibTrans" cxnId="{DE827A79-E70F-45C8-BB9D-928189D995C0}">
      <dgm:prSet/>
      <dgm:spPr/>
      <dgm:t>
        <a:bodyPr/>
        <a:lstStyle/>
        <a:p>
          <a:endParaRPr lang="en-US"/>
        </a:p>
      </dgm:t>
    </dgm:pt>
    <dgm:pt modelId="{765B2946-0D47-4C15-B652-5C92799A9DCE}">
      <dgm:prSet/>
      <dgm:spPr/>
      <dgm:t>
        <a:bodyPr/>
        <a:lstStyle/>
        <a:p>
          <a:pPr>
            <a:defRPr cap="all"/>
          </a:pPr>
          <a:r>
            <a:rPr lang="en-US"/>
            <a:t>Activity Reports</a:t>
          </a:r>
        </a:p>
      </dgm:t>
    </dgm:pt>
    <dgm:pt modelId="{8ABC136D-302E-4833-BEE3-AE70FA98310E}" type="parTrans" cxnId="{BFC8C7BB-BC20-4464-B6A7-3A49933FAA9C}">
      <dgm:prSet/>
      <dgm:spPr/>
      <dgm:t>
        <a:bodyPr/>
        <a:lstStyle/>
        <a:p>
          <a:endParaRPr lang="en-US"/>
        </a:p>
      </dgm:t>
    </dgm:pt>
    <dgm:pt modelId="{A6AEBB8D-807D-4ADF-B5D5-7F1CBDF66762}" type="sibTrans" cxnId="{BFC8C7BB-BC20-4464-B6A7-3A49933FAA9C}">
      <dgm:prSet/>
      <dgm:spPr/>
      <dgm:t>
        <a:bodyPr/>
        <a:lstStyle/>
        <a:p>
          <a:endParaRPr lang="en-US"/>
        </a:p>
      </dgm:t>
    </dgm:pt>
    <dgm:pt modelId="{C2CAC262-05C1-4175-A782-747CD2A99C8D}" type="pres">
      <dgm:prSet presAssocID="{EA68CBAD-D224-4E0C-8F93-85F8AA93C18B}" presName="root" presStyleCnt="0">
        <dgm:presLayoutVars>
          <dgm:dir/>
          <dgm:resizeHandles val="exact"/>
        </dgm:presLayoutVars>
      </dgm:prSet>
      <dgm:spPr/>
    </dgm:pt>
    <dgm:pt modelId="{C5E41A09-0E65-403D-96F9-9EF82ECAC1C0}" type="pres">
      <dgm:prSet presAssocID="{B38AD27F-C75C-4385-8FC0-5B566D092CA4}" presName="compNode" presStyleCnt="0"/>
      <dgm:spPr/>
    </dgm:pt>
    <dgm:pt modelId="{87108E3C-A4E6-4E8F-B74B-E808B73F2EAB}" type="pres">
      <dgm:prSet presAssocID="{B38AD27F-C75C-4385-8FC0-5B566D092CA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2FA1D25-023C-4C41-B251-CB4EBFFD78DD}" type="pres">
      <dgm:prSet presAssocID="{B38AD27F-C75C-4385-8FC0-5B566D092C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FCD2AB4-750A-4D1A-8E50-5A8A04032C8C}" type="pres">
      <dgm:prSet presAssocID="{B38AD27F-C75C-4385-8FC0-5B566D092CA4}" presName="spaceRect" presStyleCnt="0"/>
      <dgm:spPr/>
    </dgm:pt>
    <dgm:pt modelId="{636A0C8F-19FA-4E16-A7A8-D691D3C6C850}" type="pres">
      <dgm:prSet presAssocID="{B38AD27F-C75C-4385-8FC0-5B566D092CA4}" presName="textRect" presStyleLbl="revTx" presStyleIdx="0" presStyleCnt="3">
        <dgm:presLayoutVars>
          <dgm:chMax val="1"/>
          <dgm:chPref val="1"/>
        </dgm:presLayoutVars>
      </dgm:prSet>
      <dgm:spPr/>
    </dgm:pt>
    <dgm:pt modelId="{3517BB47-F727-438A-98F2-F24A60E570CE}" type="pres">
      <dgm:prSet presAssocID="{3F66CE77-F6AC-4A17-A713-9C8DA720B33C}" presName="sibTrans" presStyleCnt="0"/>
      <dgm:spPr/>
    </dgm:pt>
    <dgm:pt modelId="{57E75EE1-AFA4-4668-A5E3-4CD23716007A}" type="pres">
      <dgm:prSet presAssocID="{916E5B4F-6B85-437E-97C4-C59D31BAD1DA}" presName="compNode" presStyleCnt="0"/>
      <dgm:spPr/>
    </dgm:pt>
    <dgm:pt modelId="{60E5A2FF-E84E-4C8C-8F45-E2E0EA4191A9}" type="pres">
      <dgm:prSet presAssocID="{916E5B4F-6B85-437E-97C4-C59D31BAD1D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60000"/>
            <a:lumOff val="40000"/>
          </a:schemeClr>
        </a:solidFill>
      </dgm:spPr>
    </dgm:pt>
    <dgm:pt modelId="{882D72AE-D385-446E-B360-CEA445ECB8A7}" type="pres">
      <dgm:prSet presAssocID="{916E5B4F-6B85-437E-97C4-C59D31BAD1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DAF1752-1D21-4619-AE2A-28C40518C733}" type="pres">
      <dgm:prSet presAssocID="{916E5B4F-6B85-437E-97C4-C59D31BAD1DA}" presName="spaceRect" presStyleCnt="0"/>
      <dgm:spPr/>
    </dgm:pt>
    <dgm:pt modelId="{0FCFBA67-D4DE-46A4-88B8-FB357B0F08FB}" type="pres">
      <dgm:prSet presAssocID="{916E5B4F-6B85-437E-97C4-C59D31BAD1DA}" presName="textRect" presStyleLbl="revTx" presStyleIdx="1" presStyleCnt="3">
        <dgm:presLayoutVars>
          <dgm:chMax val="1"/>
          <dgm:chPref val="1"/>
        </dgm:presLayoutVars>
      </dgm:prSet>
      <dgm:spPr/>
    </dgm:pt>
    <dgm:pt modelId="{ED6FCE38-3D9B-4C4C-9AB2-8966C3FBC500}" type="pres">
      <dgm:prSet presAssocID="{972A5AF4-3FFD-4CDA-B289-4ED86809FB16}" presName="sibTrans" presStyleCnt="0"/>
      <dgm:spPr/>
    </dgm:pt>
    <dgm:pt modelId="{A4914136-4C81-492E-9C1F-BD75BD63BA07}" type="pres">
      <dgm:prSet presAssocID="{765B2946-0D47-4C15-B652-5C92799A9DCE}" presName="compNode" presStyleCnt="0"/>
      <dgm:spPr/>
    </dgm:pt>
    <dgm:pt modelId="{22A25AA5-EFE7-4A4B-9B0E-3E5FBED37ACA}" type="pres">
      <dgm:prSet presAssocID="{765B2946-0D47-4C15-B652-5C92799A9DC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E1F8C91-56AE-407B-8509-DE0BB44E20BF}" type="pres">
      <dgm:prSet presAssocID="{765B2946-0D47-4C15-B652-5C92799A9D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579EC11-0633-43E1-BD11-E7E9C97F7BA3}" type="pres">
      <dgm:prSet presAssocID="{765B2946-0D47-4C15-B652-5C92799A9DCE}" presName="spaceRect" presStyleCnt="0"/>
      <dgm:spPr/>
    </dgm:pt>
    <dgm:pt modelId="{FF071147-0719-4EBC-A737-28A33EA42D33}" type="pres">
      <dgm:prSet presAssocID="{765B2946-0D47-4C15-B652-5C92799A9DC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5E843D-E1C6-450F-AD41-FBB37BA92E14}" type="presOf" srcId="{765B2946-0D47-4C15-B652-5C92799A9DCE}" destId="{FF071147-0719-4EBC-A737-28A33EA42D33}" srcOrd="0" destOrd="0" presId="urn:microsoft.com/office/officeart/2018/5/layout/IconLeafLabelList"/>
    <dgm:cxn modelId="{48EFC36B-EC04-4817-9A94-52560E2A64ED}" srcId="{EA68CBAD-D224-4E0C-8F93-85F8AA93C18B}" destId="{B38AD27F-C75C-4385-8FC0-5B566D092CA4}" srcOrd="0" destOrd="0" parTransId="{A368429E-5FA3-424B-BDA1-10BFF714741C}" sibTransId="{3F66CE77-F6AC-4A17-A713-9C8DA720B33C}"/>
    <dgm:cxn modelId="{EAF0514E-D54C-4C97-83F4-AA0AA1D53C53}" type="presOf" srcId="{916E5B4F-6B85-437E-97C4-C59D31BAD1DA}" destId="{0FCFBA67-D4DE-46A4-88B8-FB357B0F08FB}" srcOrd="0" destOrd="0" presId="urn:microsoft.com/office/officeart/2018/5/layout/IconLeafLabelList"/>
    <dgm:cxn modelId="{DE827A79-E70F-45C8-BB9D-928189D995C0}" srcId="{EA68CBAD-D224-4E0C-8F93-85F8AA93C18B}" destId="{916E5B4F-6B85-437E-97C4-C59D31BAD1DA}" srcOrd="1" destOrd="0" parTransId="{0D10922B-BFD7-4EEE-9F88-D0FF48CBF0A4}" sibTransId="{972A5AF4-3FFD-4CDA-B289-4ED86809FB16}"/>
    <dgm:cxn modelId="{0AC3B884-66A0-48E1-9665-1958D00E7AB0}" type="presOf" srcId="{B38AD27F-C75C-4385-8FC0-5B566D092CA4}" destId="{636A0C8F-19FA-4E16-A7A8-D691D3C6C850}" srcOrd="0" destOrd="0" presId="urn:microsoft.com/office/officeart/2018/5/layout/IconLeafLabelList"/>
    <dgm:cxn modelId="{BFC8C7BB-BC20-4464-B6A7-3A49933FAA9C}" srcId="{EA68CBAD-D224-4E0C-8F93-85F8AA93C18B}" destId="{765B2946-0D47-4C15-B652-5C92799A9DCE}" srcOrd="2" destOrd="0" parTransId="{8ABC136D-302E-4833-BEE3-AE70FA98310E}" sibTransId="{A6AEBB8D-807D-4ADF-B5D5-7F1CBDF66762}"/>
    <dgm:cxn modelId="{976D09F7-B2E6-46F8-A8A6-8D43A437EC73}" type="presOf" srcId="{EA68CBAD-D224-4E0C-8F93-85F8AA93C18B}" destId="{C2CAC262-05C1-4175-A782-747CD2A99C8D}" srcOrd="0" destOrd="0" presId="urn:microsoft.com/office/officeart/2018/5/layout/IconLeafLabelList"/>
    <dgm:cxn modelId="{46ED7307-ACF3-48B0-8380-F1F18764CCDD}" type="presParOf" srcId="{C2CAC262-05C1-4175-A782-747CD2A99C8D}" destId="{C5E41A09-0E65-403D-96F9-9EF82ECAC1C0}" srcOrd="0" destOrd="0" presId="urn:microsoft.com/office/officeart/2018/5/layout/IconLeafLabelList"/>
    <dgm:cxn modelId="{068F6AAF-AEA0-4BE8-9623-385498AD0E6A}" type="presParOf" srcId="{C5E41A09-0E65-403D-96F9-9EF82ECAC1C0}" destId="{87108E3C-A4E6-4E8F-B74B-E808B73F2EAB}" srcOrd="0" destOrd="0" presId="urn:microsoft.com/office/officeart/2018/5/layout/IconLeafLabelList"/>
    <dgm:cxn modelId="{AABF6BCA-EDC1-4AA1-925B-45A36100D09B}" type="presParOf" srcId="{C5E41A09-0E65-403D-96F9-9EF82ECAC1C0}" destId="{62FA1D25-023C-4C41-B251-CB4EBFFD78DD}" srcOrd="1" destOrd="0" presId="urn:microsoft.com/office/officeart/2018/5/layout/IconLeafLabelList"/>
    <dgm:cxn modelId="{28AC309F-603E-4549-9D10-1CDE42CC3B13}" type="presParOf" srcId="{C5E41A09-0E65-403D-96F9-9EF82ECAC1C0}" destId="{4FCD2AB4-750A-4D1A-8E50-5A8A04032C8C}" srcOrd="2" destOrd="0" presId="urn:microsoft.com/office/officeart/2018/5/layout/IconLeafLabelList"/>
    <dgm:cxn modelId="{46C93AF1-2383-4128-BF00-D3E83982E672}" type="presParOf" srcId="{C5E41A09-0E65-403D-96F9-9EF82ECAC1C0}" destId="{636A0C8F-19FA-4E16-A7A8-D691D3C6C850}" srcOrd="3" destOrd="0" presId="urn:microsoft.com/office/officeart/2018/5/layout/IconLeafLabelList"/>
    <dgm:cxn modelId="{316FF4C6-0108-438B-A738-089A84DB7E2A}" type="presParOf" srcId="{C2CAC262-05C1-4175-A782-747CD2A99C8D}" destId="{3517BB47-F727-438A-98F2-F24A60E570CE}" srcOrd="1" destOrd="0" presId="urn:microsoft.com/office/officeart/2018/5/layout/IconLeafLabelList"/>
    <dgm:cxn modelId="{8E55321C-679D-4BFA-BFEC-FDD9508C73B3}" type="presParOf" srcId="{C2CAC262-05C1-4175-A782-747CD2A99C8D}" destId="{57E75EE1-AFA4-4668-A5E3-4CD23716007A}" srcOrd="2" destOrd="0" presId="urn:microsoft.com/office/officeart/2018/5/layout/IconLeafLabelList"/>
    <dgm:cxn modelId="{7B0851D7-FFE6-4204-A291-8DC7AFB5D947}" type="presParOf" srcId="{57E75EE1-AFA4-4668-A5E3-4CD23716007A}" destId="{60E5A2FF-E84E-4C8C-8F45-E2E0EA4191A9}" srcOrd="0" destOrd="0" presId="urn:microsoft.com/office/officeart/2018/5/layout/IconLeafLabelList"/>
    <dgm:cxn modelId="{067AF330-FE69-4170-BB41-91F8AAE87EAD}" type="presParOf" srcId="{57E75EE1-AFA4-4668-A5E3-4CD23716007A}" destId="{882D72AE-D385-446E-B360-CEA445ECB8A7}" srcOrd="1" destOrd="0" presId="urn:microsoft.com/office/officeart/2018/5/layout/IconLeafLabelList"/>
    <dgm:cxn modelId="{CBA7CED5-D89F-4EB5-940D-67BA05343A7A}" type="presParOf" srcId="{57E75EE1-AFA4-4668-A5E3-4CD23716007A}" destId="{EDAF1752-1D21-4619-AE2A-28C40518C733}" srcOrd="2" destOrd="0" presId="urn:microsoft.com/office/officeart/2018/5/layout/IconLeafLabelList"/>
    <dgm:cxn modelId="{B705DB26-DD4C-4942-9FDC-728C58E19843}" type="presParOf" srcId="{57E75EE1-AFA4-4668-A5E3-4CD23716007A}" destId="{0FCFBA67-D4DE-46A4-88B8-FB357B0F08FB}" srcOrd="3" destOrd="0" presId="urn:microsoft.com/office/officeart/2018/5/layout/IconLeafLabelList"/>
    <dgm:cxn modelId="{BCD0DD36-9929-4EBF-AFA0-51BA8C55D425}" type="presParOf" srcId="{C2CAC262-05C1-4175-A782-747CD2A99C8D}" destId="{ED6FCE38-3D9B-4C4C-9AB2-8966C3FBC500}" srcOrd="3" destOrd="0" presId="urn:microsoft.com/office/officeart/2018/5/layout/IconLeafLabelList"/>
    <dgm:cxn modelId="{7FCE60F8-4568-4F6B-A86B-CE50CBEDED6A}" type="presParOf" srcId="{C2CAC262-05C1-4175-A782-747CD2A99C8D}" destId="{A4914136-4C81-492E-9C1F-BD75BD63BA07}" srcOrd="4" destOrd="0" presId="urn:microsoft.com/office/officeart/2018/5/layout/IconLeafLabelList"/>
    <dgm:cxn modelId="{F42359C5-2446-4A7E-A0E0-E6B27723D33F}" type="presParOf" srcId="{A4914136-4C81-492E-9C1F-BD75BD63BA07}" destId="{22A25AA5-EFE7-4A4B-9B0E-3E5FBED37ACA}" srcOrd="0" destOrd="0" presId="urn:microsoft.com/office/officeart/2018/5/layout/IconLeafLabelList"/>
    <dgm:cxn modelId="{C16634B1-91B4-4207-8E78-E348EEFEB4EB}" type="presParOf" srcId="{A4914136-4C81-492E-9C1F-BD75BD63BA07}" destId="{6E1F8C91-56AE-407B-8509-DE0BB44E20BF}" srcOrd="1" destOrd="0" presId="urn:microsoft.com/office/officeart/2018/5/layout/IconLeafLabelList"/>
    <dgm:cxn modelId="{BBFC1F78-76AA-4A95-B01D-E18A67035669}" type="presParOf" srcId="{A4914136-4C81-492E-9C1F-BD75BD63BA07}" destId="{8579EC11-0633-43E1-BD11-E7E9C97F7BA3}" srcOrd="2" destOrd="0" presId="urn:microsoft.com/office/officeart/2018/5/layout/IconLeafLabelList"/>
    <dgm:cxn modelId="{77A154E6-BBB8-4741-9D8E-713B04FC87BE}" type="presParOf" srcId="{A4914136-4C81-492E-9C1F-BD75BD63BA07}" destId="{FF071147-0719-4EBC-A737-28A33EA42D3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2381A-75C4-4521-8418-6B2854E95DED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4A57886-A0A4-4162-91EB-D0293C700750}">
      <dgm:prSet/>
      <dgm:spPr/>
      <dgm:t>
        <a:bodyPr/>
        <a:lstStyle/>
        <a:p>
          <a:r>
            <a:rPr lang="en-US" dirty="0"/>
            <a:t>Initiation of Close </a:t>
          </a:r>
          <a:r>
            <a:rPr lang="en-US"/>
            <a:t>Out email</a:t>
          </a:r>
          <a:endParaRPr lang="en-US" dirty="0"/>
        </a:p>
      </dgm:t>
    </dgm:pt>
    <dgm:pt modelId="{BB1E2D20-AB76-4985-9982-F9DBE4A8DAD4}" type="parTrans" cxnId="{889B1CF1-276C-492A-9081-3294655F517B}">
      <dgm:prSet/>
      <dgm:spPr/>
      <dgm:t>
        <a:bodyPr/>
        <a:lstStyle/>
        <a:p>
          <a:endParaRPr lang="en-US"/>
        </a:p>
      </dgm:t>
    </dgm:pt>
    <dgm:pt modelId="{A1B05EE5-A16C-4CEE-95F5-5D75BD7EB49F}" type="sibTrans" cxnId="{889B1CF1-276C-492A-9081-3294655F517B}">
      <dgm:prSet/>
      <dgm:spPr/>
      <dgm:t>
        <a:bodyPr/>
        <a:lstStyle/>
        <a:p>
          <a:endParaRPr lang="en-US"/>
        </a:p>
      </dgm:t>
    </dgm:pt>
    <dgm:pt modelId="{31028779-4F9E-4CFC-859F-B9CBD6D4644B}">
      <dgm:prSet/>
      <dgm:spPr/>
      <dgm:t>
        <a:bodyPr/>
        <a:lstStyle/>
        <a:p>
          <a:r>
            <a:rPr lang="en-US" dirty="0"/>
            <a:t>Financial Assistance Award &amp; Funding Information Table</a:t>
          </a:r>
        </a:p>
      </dgm:t>
    </dgm:pt>
    <dgm:pt modelId="{A506A1E1-2A5C-41C4-AB70-52384834EA32}" type="parTrans" cxnId="{DC349478-C981-49E2-BBB2-E0231F766059}">
      <dgm:prSet/>
      <dgm:spPr/>
      <dgm:t>
        <a:bodyPr/>
        <a:lstStyle/>
        <a:p>
          <a:endParaRPr lang="en-US"/>
        </a:p>
      </dgm:t>
    </dgm:pt>
    <dgm:pt modelId="{33F95388-B8AB-4A92-8684-1395D9E06BDD}" type="sibTrans" cxnId="{DC349478-C981-49E2-BBB2-E0231F766059}">
      <dgm:prSet/>
      <dgm:spPr/>
      <dgm:t>
        <a:bodyPr/>
        <a:lstStyle/>
        <a:p>
          <a:endParaRPr lang="en-US"/>
        </a:p>
      </dgm:t>
    </dgm:pt>
    <dgm:pt modelId="{286635B8-4B85-42B7-91AA-2A47941EEC92}">
      <dgm:prSet/>
      <dgm:spPr/>
      <dgm:t>
        <a:bodyPr/>
        <a:lstStyle/>
        <a:p>
          <a:r>
            <a:rPr lang="en-US"/>
            <a:t>Mutual Termination Agreement</a:t>
          </a:r>
        </a:p>
      </dgm:t>
    </dgm:pt>
    <dgm:pt modelId="{A192FC7B-442B-449C-AB3C-218E81B8CAB2}" type="parTrans" cxnId="{9A20DE9F-02D3-4A32-9A79-EC52B994429B}">
      <dgm:prSet/>
      <dgm:spPr/>
      <dgm:t>
        <a:bodyPr/>
        <a:lstStyle/>
        <a:p>
          <a:endParaRPr lang="en-US"/>
        </a:p>
      </dgm:t>
    </dgm:pt>
    <dgm:pt modelId="{C6AE9075-56D7-443B-8F43-D7EB27D66709}" type="sibTrans" cxnId="{9A20DE9F-02D3-4A32-9A79-EC52B994429B}">
      <dgm:prSet/>
      <dgm:spPr/>
      <dgm:t>
        <a:bodyPr/>
        <a:lstStyle/>
        <a:p>
          <a:endParaRPr lang="en-US"/>
        </a:p>
      </dgm:t>
    </dgm:pt>
    <dgm:pt modelId="{163E8B9B-CBA9-405A-A330-795D8197A587}" type="pres">
      <dgm:prSet presAssocID="{E5D2381A-75C4-4521-8418-6B2854E95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BC4F01-E8D6-44C7-84C9-A3E7279A11A9}" type="pres">
      <dgm:prSet presAssocID="{D4A57886-A0A4-4162-91EB-D0293C700750}" presName="hierRoot1" presStyleCnt="0"/>
      <dgm:spPr/>
    </dgm:pt>
    <dgm:pt modelId="{45E89543-BE53-4B56-A6D2-1937A854F89B}" type="pres">
      <dgm:prSet presAssocID="{D4A57886-A0A4-4162-91EB-D0293C700750}" presName="composite" presStyleCnt="0"/>
      <dgm:spPr/>
    </dgm:pt>
    <dgm:pt modelId="{9ADAE045-5D7D-413F-BAC2-D49B855CFF2F}" type="pres">
      <dgm:prSet presAssocID="{D4A57886-A0A4-4162-91EB-D0293C700750}" presName="background" presStyleLbl="node0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BBD006A9-7C80-4A6A-B187-15D02F8287F5}" type="pres">
      <dgm:prSet presAssocID="{D4A57886-A0A4-4162-91EB-D0293C700750}" presName="text" presStyleLbl="fgAcc0" presStyleIdx="0" presStyleCnt="3">
        <dgm:presLayoutVars>
          <dgm:chPref val="3"/>
        </dgm:presLayoutVars>
      </dgm:prSet>
      <dgm:spPr/>
    </dgm:pt>
    <dgm:pt modelId="{8366D463-F786-4070-A3C7-7DEBB24FF131}" type="pres">
      <dgm:prSet presAssocID="{D4A57886-A0A4-4162-91EB-D0293C700750}" presName="hierChild2" presStyleCnt="0"/>
      <dgm:spPr/>
    </dgm:pt>
    <dgm:pt modelId="{B6B21D4A-CFE9-41ED-87EF-C3F2E96901A8}" type="pres">
      <dgm:prSet presAssocID="{31028779-4F9E-4CFC-859F-B9CBD6D4644B}" presName="hierRoot1" presStyleCnt="0"/>
      <dgm:spPr/>
    </dgm:pt>
    <dgm:pt modelId="{DFDE0C73-CD08-4CEC-96EF-21DB3CD1926F}" type="pres">
      <dgm:prSet presAssocID="{31028779-4F9E-4CFC-859F-B9CBD6D4644B}" presName="composite" presStyleCnt="0"/>
      <dgm:spPr/>
    </dgm:pt>
    <dgm:pt modelId="{6B007995-CA5E-4444-A2B0-D258C5AF41DB}" type="pres">
      <dgm:prSet presAssocID="{31028779-4F9E-4CFC-859F-B9CBD6D4644B}" presName="background" presStyleLbl="node0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7480882C-4C72-4C4C-8597-6FA2F53535A3}" type="pres">
      <dgm:prSet presAssocID="{31028779-4F9E-4CFC-859F-B9CBD6D4644B}" presName="text" presStyleLbl="fgAcc0" presStyleIdx="1" presStyleCnt="3">
        <dgm:presLayoutVars>
          <dgm:chPref val="3"/>
        </dgm:presLayoutVars>
      </dgm:prSet>
      <dgm:spPr/>
    </dgm:pt>
    <dgm:pt modelId="{D04460CE-DF9A-4485-B344-33AD4D3BC308}" type="pres">
      <dgm:prSet presAssocID="{31028779-4F9E-4CFC-859F-B9CBD6D4644B}" presName="hierChild2" presStyleCnt="0"/>
      <dgm:spPr/>
    </dgm:pt>
    <dgm:pt modelId="{D3A7B6F8-F831-4BE1-9249-C37AD8336F14}" type="pres">
      <dgm:prSet presAssocID="{286635B8-4B85-42B7-91AA-2A47941EEC92}" presName="hierRoot1" presStyleCnt="0"/>
      <dgm:spPr/>
    </dgm:pt>
    <dgm:pt modelId="{55DE487D-B051-43C9-93F7-033613C2A8EF}" type="pres">
      <dgm:prSet presAssocID="{286635B8-4B85-42B7-91AA-2A47941EEC92}" presName="composite" presStyleCnt="0"/>
      <dgm:spPr/>
    </dgm:pt>
    <dgm:pt modelId="{53F925E5-16F7-4212-A447-6ABC6F2EBB14}" type="pres">
      <dgm:prSet presAssocID="{286635B8-4B85-42B7-91AA-2A47941EEC92}" presName="background" presStyleLbl="node0" presStyleIdx="2" presStyleCnt="3"/>
      <dgm:spPr>
        <a:solidFill>
          <a:schemeClr val="accent1">
            <a:lumMod val="60000"/>
            <a:lumOff val="40000"/>
          </a:schemeClr>
        </a:solidFill>
      </dgm:spPr>
    </dgm:pt>
    <dgm:pt modelId="{01A7B6D9-8224-46F6-BA14-D8D459C9B399}" type="pres">
      <dgm:prSet presAssocID="{286635B8-4B85-42B7-91AA-2A47941EEC92}" presName="text" presStyleLbl="fgAcc0" presStyleIdx="2" presStyleCnt="3">
        <dgm:presLayoutVars>
          <dgm:chPref val="3"/>
        </dgm:presLayoutVars>
      </dgm:prSet>
      <dgm:spPr/>
    </dgm:pt>
    <dgm:pt modelId="{2FB0B42B-DF16-4E9A-A913-F1187AC8B419}" type="pres">
      <dgm:prSet presAssocID="{286635B8-4B85-42B7-91AA-2A47941EEC92}" presName="hierChild2" presStyleCnt="0"/>
      <dgm:spPr/>
    </dgm:pt>
  </dgm:ptLst>
  <dgm:cxnLst>
    <dgm:cxn modelId="{1ECE5A35-6C95-4055-9E8A-192B1C7CC853}" type="presOf" srcId="{E5D2381A-75C4-4521-8418-6B2854E95DED}" destId="{163E8B9B-CBA9-405A-A330-795D8197A587}" srcOrd="0" destOrd="0" presId="urn:microsoft.com/office/officeart/2005/8/layout/hierarchy1"/>
    <dgm:cxn modelId="{491D1E71-9372-4345-9ED0-A6B2E483D9C6}" type="presOf" srcId="{D4A57886-A0A4-4162-91EB-D0293C700750}" destId="{BBD006A9-7C80-4A6A-B187-15D02F8287F5}" srcOrd="0" destOrd="0" presId="urn:microsoft.com/office/officeart/2005/8/layout/hierarchy1"/>
    <dgm:cxn modelId="{42B83571-200E-4D33-BAD7-8BE6C9F08148}" type="presOf" srcId="{31028779-4F9E-4CFC-859F-B9CBD6D4644B}" destId="{7480882C-4C72-4C4C-8597-6FA2F53535A3}" srcOrd="0" destOrd="0" presId="urn:microsoft.com/office/officeart/2005/8/layout/hierarchy1"/>
    <dgm:cxn modelId="{DC349478-C981-49E2-BBB2-E0231F766059}" srcId="{E5D2381A-75C4-4521-8418-6B2854E95DED}" destId="{31028779-4F9E-4CFC-859F-B9CBD6D4644B}" srcOrd="1" destOrd="0" parTransId="{A506A1E1-2A5C-41C4-AB70-52384834EA32}" sibTransId="{33F95388-B8AB-4A92-8684-1395D9E06BDD}"/>
    <dgm:cxn modelId="{9A20DE9F-02D3-4A32-9A79-EC52B994429B}" srcId="{E5D2381A-75C4-4521-8418-6B2854E95DED}" destId="{286635B8-4B85-42B7-91AA-2A47941EEC92}" srcOrd="2" destOrd="0" parTransId="{A192FC7B-442B-449C-AB3C-218E81B8CAB2}" sibTransId="{C6AE9075-56D7-443B-8F43-D7EB27D66709}"/>
    <dgm:cxn modelId="{17170AED-D725-4AA5-BCC2-DF1F19B70D95}" type="presOf" srcId="{286635B8-4B85-42B7-91AA-2A47941EEC92}" destId="{01A7B6D9-8224-46F6-BA14-D8D459C9B399}" srcOrd="0" destOrd="0" presId="urn:microsoft.com/office/officeart/2005/8/layout/hierarchy1"/>
    <dgm:cxn modelId="{889B1CF1-276C-492A-9081-3294655F517B}" srcId="{E5D2381A-75C4-4521-8418-6B2854E95DED}" destId="{D4A57886-A0A4-4162-91EB-D0293C700750}" srcOrd="0" destOrd="0" parTransId="{BB1E2D20-AB76-4985-9982-F9DBE4A8DAD4}" sibTransId="{A1B05EE5-A16C-4CEE-95F5-5D75BD7EB49F}"/>
    <dgm:cxn modelId="{078F5B6D-2C49-4F5A-A388-8A2D95949070}" type="presParOf" srcId="{163E8B9B-CBA9-405A-A330-795D8197A587}" destId="{91BC4F01-E8D6-44C7-84C9-A3E7279A11A9}" srcOrd="0" destOrd="0" presId="urn:microsoft.com/office/officeart/2005/8/layout/hierarchy1"/>
    <dgm:cxn modelId="{C58BD3DD-4465-4623-90F4-5D961568D65E}" type="presParOf" srcId="{91BC4F01-E8D6-44C7-84C9-A3E7279A11A9}" destId="{45E89543-BE53-4B56-A6D2-1937A854F89B}" srcOrd="0" destOrd="0" presId="urn:microsoft.com/office/officeart/2005/8/layout/hierarchy1"/>
    <dgm:cxn modelId="{0A0BB0CE-0B8F-4329-88E5-AB6E71C450F3}" type="presParOf" srcId="{45E89543-BE53-4B56-A6D2-1937A854F89B}" destId="{9ADAE045-5D7D-413F-BAC2-D49B855CFF2F}" srcOrd="0" destOrd="0" presId="urn:microsoft.com/office/officeart/2005/8/layout/hierarchy1"/>
    <dgm:cxn modelId="{278D346D-22DD-40BC-8068-545840ECFF17}" type="presParOf" srcId="{45E89543-BE53-4B56-A6D2-1937A854F89B}" destId="{BBD006A9-7C80-4A6A-B187-15D02F8287F5}" srcOrd="1" destOrd="0" presId="urn:microsoft.com/office/officeart/2005/8/layout/hierarchy1"/>
    <dgm:cxn modelId="{BB7602AE-2A9E-4F35-BA21-E4A986F7E50E}" type="presParOf" srcId="{91BC4F01-E8D6-44C7-84C9-A3E7279A11A9}" destId="{8366D463-F786-4070-A3C7-7DEBB24FF131}" srcOrd="1" destOrd="0" presId="urn:microsoft.com/office/officeart/2005/8/layout/hierarchy1"/>
    <dgm:cxn modelId="{F24E4746-7747-49A4-BC8A-53FD5CE805A7}" type="presParOf" srcId="{163E8B9B-CBA9-405A-A330-795D8197A587}" destId="{B6B21D4A-CFE9-41ED-87EF-C3F2E96901A8}" srcOrd="1" destOrd="0" presId="urn:microsoft.com/office/officeart/2005/8/layout/hierarchy1"/>
    <dgm:cxn modelId="{6A5453A5-C9C1-46C4-AC56-35D2E3C13DFB}" type="presParOf" srcId="{B6B21D4A-CFE9-41ED-87EF-C3F2E96901A8}" destId="{DFDE0C73-CD08-4CEC-96EF-21DB3CD1926F}" srcOrd="0" destOrd="0" presId="urn:microsoft.com/office/officeart/2005/8/layout/hierarchy1"/>
    <dgm:cxn modelId="{9355EF37-F8D3-417F-9C61-AE3603B3CAB3}" type="presParOf" srcId="{DFDE0C73-CD08-4CEC-96EF-21DB3CD1926F}" destId="{6B007995-CA5E-4444-A2B0-D258C5AF41DB}" srcOrd="0" destOrd="0" presId="urn:microsoft.com/office/officeart/2005/8/layout/hierarchy1"/>
    <dgm:cxn modelId="{098427E5-C463-46A0-99F9-5AFE22C694CF}" type="presParOf" srcId="{DFDE0C73-CD08-4CEC-96EF-21DB3CD1926F}" destId="{7480882C-4C72-4C4C-8597-6FA2F53535A3}" srcOrd="1" destOrd="0" presId="urn:microsoft.com/office/officeart/2005/8/layout/hierarchy1"/>
    <dgm:cxn modelId="{F3CFDD89-6826-44DA-A76C-A0757050C832}" type="presParOf" srcId="{B6B21D4A-CFE9-41ED-87EF-C3F2E96901A8}" destId="{D04460CE-DF9A-4485-B344-33AD4D3BC308}" srcOrd="1" destOrd="0" presId="urn:microsoft.com/office/officeart/2005/8/layout/hierarchy1"/>
    <dgm:cxn modelId="{02966C80-3713-4083-A186-784EDD9A6DC1}" type="presParOf" srcId="{163E8B9B-CBA9-405A-A330-795D8197A587}" destId="{D3A7B6F8-F831-4BE1-9249-C37AD8336F14}" srcOrd="2" destOrd="0" presId="urn:microsoft.com/office/officeart/2005/8/layout/hierarchy1"/>
    <dgm:cxn modelId="{E57AD836-50C6-4AD1-BB96-5524418B719E}" type="presParOf" srcId="{D3A7B6F8-F831-4BE1-9249-C37AD8336F14}" destId="{55DE487D-B051-43C9-93F7-033613C2A8EF}" srcOrd="0" destOrd="0" presId="urn:microsoft.com/office/officeart/2005/8/layout/hierarchy1"/>
    <dgm:cxn modelId="{17EFC795-A145-4EA0-9EFE-AF7ED817DA34}" type="presParOf" srcId="{55DE487D-B051-43C9-93F7-033613C2A8EF}" destId="{53F925E5-16F7-4212-A447-6ABC6F2EBB14}" srcOrd="0" destOrd="0" presId="urn:microsoft.com/office/officeart/2005/8/layout/hierarchy1"/>
    <dgm:cxn modelId="{3EE56C04-1B4D-4F73-941A-C0F6D48FF124}" type="presParOf" srcId="{55DE487D-B051-43C9-93F7-033613C2A8EF}" destId="{01A7B6D9-8224-46F6-BA14-D8D459C9B399}" srcOrd="1" destOrd="0" presId="urn:microsoft.com/office/officeart/2005/8/layout/hierarchy1"/>
    <dgm:cxn modelId="{527E8672-5EBC-40A6-B149-F11702A5EF7F}" type="presParOf" srcId="{D3A7B6F8-F831-4BE1-9249-C37AD8336F14}" destId="{2FB0B42B-DF16-4E9A-A913-F1187AC8B4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08E3C-A4E6-4E8F-B74B-E808B73F2EAB}">
      <dsp:nvSpPr>
        <dsp:cNvPr id="0" name=""/>
        <dsp:cNvSpPr/>
      </dsp:nvSpPr>
      <dsp:spPr>
        <a:xfrm>
          <a:off x="674477" y="34097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A1D25-023C-4C41-B251-CB4EBFFD78DD}">
      <dsp:nvSpPr>
        <dsp:cNvPr id="0" name=""/>
        <dsp:cNvSpPr/>
      </dsp:nvSpPr>
      <dsp:spPr>
        <a:xfrm>
          <a:off x="1076665" y="74316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A0C8F-19FA-4E16-A7A8-D691D3C6C850}">
      <dsp:nvSpPr>
        <dsp:cNvPr id="0" name=""/>
        <dsp:cNvSpPr/>
      </dsp:nvSpPr>
      <dsp:spPr>
        <a:xfrm>
          <a:off x="71196" y="281597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All contract requirements have been completed</a:t>
          </a:r>
        </a:p>
      </dsp:txBody>
      <dsp:txXfrm>
        <a:off x="71196" y="2815974"/>
        <a:ext cx="3093750" cy="720000"/>
      </dsp:txXfrm>
    </dsp:sp>
    <dsp:sp modelId="{60E5A2FF-E84E-4C8C-8F45-E2E0EA4191A9}">
      <dsp:nvSpPr>
        <dsp:cNvPr id="0" name=""/>
        <dsp:cNvSpPr/>
      </dsp:nvSpPr>
      <dsp:spPr>
        <a:xfrm>
          <a:off x="4309634" y="34097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D72AE-D385-446E-B360-CEA445ECB8A7}">
      <dsp:nvSpPr>
        <dsp:cNvPr id="0" name=""/>
        <dsp:cNvSpPr/>
      </dsp:nvSpPr>
      <dsp:spPr>
        <a:xfrm>
          <a:off x="4711821" y="74316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FBA67-D4DE-46A4-88B8-FB357B0F08FB}">
      <dsp:nvSpPr>
        <dsp:cNvPr id="0" name=""/>
        <dsp:cNvSpPr/>
      </dsp:nvSpPr>
      <dsp:spPr>
        <a:xfrm>
          <a:off x="3706353" y="281597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Expenditure Reports</a:t>
          </a:r>
        </a:p>
      </dsp:txBody>
      <dsp:txXfrm>
        <a:off x="3706353" y="2815974"/>
        <a:ext cx="3093750" cy="720000"/>
      </dsp:txXfrm>
    </dsp:sp>
    <dsp:sp modelId="{22A25AA5-EFE7-4A4B-9B0E-3E5FBED37ACA}">
      <dsp:nvSpPr>
        <dsp:cNvPr id="0" name=""/>
        <dsp:cNvSpPr/>
      </dsp:nvSpPr>
      <dsp:spPr>
        <a:xfrm>
          <a:off x="7944790" y="34097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F8C91-56AE-407B-8509-DE0BB44E20BF}">
      <dsp:nvSpPr>
        <dsp:cNvPr id="0" name=""/>
        <dsp:cNvSpPr/>
      </dsp:nvSpPr>
      <dsp:spPr>
        <a:xfrm>
          <a:off x="8346978" y="743161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71147-0719-4EBC-A737-28A33EA42D33}">
      <dsp:nvSpPr>
        <dsp:cNvPr id="0" name=""/>
        <dsp:cNvSpPr/>
      </dsp:nvSpPr>
      <dsp:spPr>
        <a:xfrm>
          <a:off x="7341509" y="281597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Activity Reports</a:t>
          </a:r>
        </a:p>
      </dsp:txBody>
      <dsp:txXfrm>
        <a:off x="7341509" y="2815974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AE045-5D7D-413F-BAC2-D49B855CFF2F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006A9-7C80-4A6A-B187-15D02F8287F5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Initiation of Close </a:t>
          </a:r>
          <a:r>
            <a:rPr lang="en-US" sz="2700" kern="1200"/>
            <a:t>Out email</a:t>
          </a:r>
          <a:endParaRPr lang="en-US" sz="2700" kern="1200" dirty="0"/>
        </a:p>
      </dsp:txBody>
      <dsp:txXfrm>
        <a:off x="383617" y="1447754"/>
        <a:ext cx="2847502" cy="1768010"/>
      </dsp:txXfrm>
    </dsp:sp>
    <dsp:sp modelId="{6B007995-CA5E-4444-A2B0-D258C5AF41DB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0882C-4C72-4C4C-8597-6FA2F53535A3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Financial Assistance Award &amp; Funding Information Table</a:t>
          </a:r>
        </a:p>
      </dsp:txBody>
      <dsp:txXfrm>
        <a:off x="3998355" y="1447754"/>
        <a:ext cx="2847502" cy="1768010"/>
      </dsp:txXfrm>
    </dsp:sp>
    <dsp:sp modelId="{53F925E5-16F7-4212-A447-6ABC6F2EBB1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7B6D9-8224-46F6-BA14-D8D459C9B39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Mutual Termination Agreement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CDB8-E775-4973-BCF0-B5F92AFC8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EB85E-A0C5-4104-B50E-A080CD81F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60D4-655D-4196-9862-24639089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05258-F168-40DC-AA31-FCCB8144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B250-E0FA-4317-9091-00A980B5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B2F0-312E-4059-8F27-377AAC8C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CEDAA-94DA-4CEF-8073-8F2D054F3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F5723-7E94-4E18-AA2C-7EEA0C31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6C89-1225-4A65-857B-F5FECF82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FD11-A030-414B-8D89-6C112964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33861-029C-4798-AFA4-5C297782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830F8-A745-4B92-BBB0-E4A07EC90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6A5A-1785-4142-AC0B-8BA95034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34FB4-EB41-48D5-BFD8-7410542D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30E0-A741-4943-B044-D2E447D9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5F75-61BD-47F3-A08C-1CF41ADD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9F72-C787-43E8-8E4C-E02FB7E6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9C192-0FB3-4292-A3AD-5C3D6240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0B1E-E6DD-4979-B258-189369C9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0FED-8258-43E7-9EB1-3036083B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6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43B8-00B0-4401-A505-73BC9BE2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BDCAC-3718-4D37-8E94-5D7144203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E1E36-4F6E-45C5-B55E-CD49621F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4B702-1752-446E-804C-2128824A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FC66-A065-4FC6-A33C-E9ED0AD9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20C9-368B-4551-9F79-EF704B4C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051F-40BB-4824-BCE2-D6C21269D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41A75-6053-4E23-8FEF-355F40FFE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092F6-BB72-4689-BF1C-6461FF19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C2DEC-EB91-43CC-A905-76914D0B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92C2-A363-4894-AA0F-DF267701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00FF-66D4-4C4A-B2BB-8C2A034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BBD41-15B8-4BDC-8325-FD5F0997A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FA67E-4D23-4FC1-9D19-B9CB2F90B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31B8A-9730-46B0-B439-B15A59F0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50793-9736-4F9E-BD62-C4E6AE2B5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D2B00-3054-4BBA-9661-4379F8FD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54752-E021-4A55-8CF4-062BA35C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B1076-2703-439D-BFEF-9300A953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A339-770B-4106-9366-98123A09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D2984-0968-4A02-887A-2DB7DF9E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4AAC3-FA2D-4DC4-AA0D-1D2F2640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56403-B162-42EF-939C-14043718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9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532D0-1DCB-49B3-9B2A-3B35CD2F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73044-04DF-46C9-AF62-35869D70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0C182-0930-4B35-8749-558923A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E70E-924F-430F-A8DA-B9E74341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1BD3-7B38-4760-9009-7648420FB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48BFB-E66A-43CC-BB82-BAA4E59D6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2D60D-32C4-4AF0-9430-461788949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5C81A-8C0D-42B6-B995-659BF5F3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33743-103D-4F28-8872-58FF458D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D578-4278-4222-B8C8-F95F2960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EE9-2C11-424B-ABC8-DCE7CE691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8B660-5087-4BB1-AD61-BBF413984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452AE-1F76-4E45-9462-C8761742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CCFBD-15AB-4455-9F86-9ED6A82B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83A2E-CF6C-4B36-8586-A2D7AAA6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E45F2-EF98-44FE-A53B-7E558CC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D6E76-9F68-4C2B-92BD-09A21128F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C49E9-7482-46DE-88C9-255925E54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F1AD-867A-4810-B316-42AB3FA9565B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74DF-4D59-4FA3-AFF0-6EBCF5E4C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7320B-9E7A-4E51-8E13-254B2281F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3D33-7FF7-4A10-AA70-EB2F346F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67DBB-0F67-4D4F-A315-BF78DC953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1093788"/>
            <a:ext cx="10506455" cy="2967208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OHA CET Closeout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5D91F-C599-43F4-BBBA-0EB6C2166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70" y="4619624"/>
            <a:ext cx="10624134" cy="1038225"/>
          </a:xfrm>
        </p:spPr>
        <p:txBody>
          <a:bodyPr>
            <a:normAutofit/>
          </a:bodyPr>
          <a:lstStyle/>
          <a:p>
            <a:r>
              <a:rPr lang="en-US" sz="2200" dirty="0"/>
              <a:t>CLOSEOUTS OCCUR AFTER A CONTRACT EXPIRES, WHEN A PARTNER REQUESTS, OR WHEN GRANT IS FULLY SPENT</a:t>
            </a:r>
          </a:p>
          <a:p>
            <a:pPr algn="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4374F8-C22E-A286-E0A8-F96FAFDBE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3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8007-0CF3-6FC8-2B12-89BA5A84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733"/>
            <a:ext cx="10515600" cy="225213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Mutual Termination Agreement letter example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012ACEE-8895-5DA3-3FFE-9A8DB5E6F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C08CCE-C918-E04C-983B-F6359D36C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24570"/>
              </p:ext>
            </p:extLst>
          </p:nvPr>
        </p:nvGraphicFramePr>
        <p:xfrm>
          <a:off x="3022601" y="-19672"/>
          <a:ext cx="5329766" cy="689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C08CCE-C918-E04C-983B-F6359D36C6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2601" y="-19672"/>
                        <a:ext cx="5329766" cy="6897344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64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9425-7E34-43CC-8CF1-570525D7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88"/>
            <a:ext cx="10515600" cy="959727"/>
          </a:xfrm>
        </p:spPr>
        <p:txBody>
          <a:bodyPr/>
          <a:lstStyle/>
          <a:p>
            <a:pPr algn="ctr"/>
            <a:r>
              <a:rPr lang="en-US" dirty="0"/>
              <a:t>Mutual Termination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500F-01F4-449C-8B7E-95BFCBB1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59386" cy="50323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01896F-3544-450B-8585-81A545558937}"/>
              </a:ext>
            </a:extLst>
          </p:cNvPr>
          <p:cNvSpPr/>
          <p:nvPr/>
        </p:nvSpPr>
        <p:spPr>
          <a:xfrm>
            <a:off x="2194559" y="1338412"/>
            <a:ext cx="6774512" cy="15365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7D66A-158B-406B-B93E-857E42DDD667}"/>
              </a:ext>
            </a:extLst>
          </p:cNvPr>
          <p:cNvSpPr txBox="1"/>
          <p:nvPr/>
        </p:nvSpPr>
        <p:spPr>
          <a:xfrm>
            <a:off x="2417197" y="1552709"/>
            <a:ext cx="6551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CBO will sign Mutual Termination Agreement and send back to OHA fiscal team via email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A4B815-83B4-4F03-8CA7-48188314A5DE}"/>
              </a:ext>
            </a:extLst>
          </p:cNvPr>
          <p:cNvSpPr/>
          <p:nvPr/>
        </p:nvSpPr>
        <p:spPr>
          <a:xfrm>
            <a:off x="2417195" y="3503966"/>
            <a:ext cx="6273579" cy="13517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8248E-87D8-4C34-8B0F-CD893EF677C6}"/>
              </a:ext>
            </a:extLst>
          </p:cNvPr>
          <p:cNvSpPr txBox="1"/>
          <p:nvPr/>
        </p:nvSpPr>
        <p:spPr>
          <a:xfrm>
            <a:off x="2782958" y="3665259"/>
            <a:ext cx="563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OHA Leadership will sign Mutual Termination Agreement, send signed letter back to CBO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AB212E4-4616-4B23-B413-81DDEC44A50A}"/>
              </a:ext>
            </a:extLst>
          </p:cNvPr>
          <p:cNvSpPr/>
          <p:nvPr/>
        </p:nvSpPr>
        <p:spPr>
          <a:xfrm>
            <a:off x="5224007" y="2946373"/>
            <a:ext cx="469127" cy="520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F1D0A8-45A4-486F-AC3C-6383FF6FC6A7}"/>
              </a:ext>
            </a:extLst>
          </p:cNvPr>
          <p:cNvSpPr/>
          <p:nvPr/>
        </p:nvSpPr>
        <p:spPr>
          <a:xfrm>
            <a:off x="3108958" y="5510962"/>
            <a:ext cx="4890052" cy="12310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98276-6DFD-4FA2-A68B-E4D612BD7A28}"/>
              </a:ext>
            </a:extLst>
          </p:cNvPr>
          <p:cNvSpPr txBox="1"/>
          <p:nvPr/>
        </p:nvSpPr>
        <p:spPr>
          <a:xfrm>
            <a:off x="3267984" y="571962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will effectively close the contract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AD257BD-01D5-4CB5-9999-44079FF990FE}"/>
              </a:ext>
            </a:extLst>
          </p:cNvPr>
          <p:cNvSpPr/>
          <p:nvPr/>
        </p:nvSpPr>
        <p:spPr>
          <a:xfrm>
            <a:off x="5220746" y="4928026"/>
            <a:ext cx="469127" cy="520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5BAF65C-8823-6A5F-1111-AF1CDDA7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C6B10-2471-4B7B-930F-1607C0F1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 dirty="0"/>
              <a:t>Contract Requirements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05EE31E8-0B51-B61F-BE8B-02D8C78DD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42974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874FC2C-24E8-210B-D12A-8B065AEC7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ACC9-DFCA-E12F-005B-E6066C39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3CEA-E876-D029-E917-614EAB2B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CDC687-2EFA-231F-CD72-218E063EE4DD}"/>
              </a:ext>
            </a:extLst>
          </p:cNvPr>
          <p:cNvSpPr/>
          <p:nvPr/>
        </p:nvSpPr>
        <p:spPr>
          <a:xfrm>
            <a:off x="838200" y="1932167"/>
            <a:ext cx="10982498" cy="12680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Document outline">
            <a:extLst>
              <a:ext uri="{FF2B5EF4-FFF2-40B4-BE49-F238E27FC236}">
                <a16:creationId xmlns:a16="http://schemas.microsoft.com/office/drawing/2014/main" id="{7522FC3F-9565-ECB9-E132-B68CA4BF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751" y="212623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2BEE7-B040-1147-AB5A-DEF390E548BC}"/>
              </a:ext>
            </a:extLst>
          </p:cNvPr>
          <p:cNvSpPr txBox="1"/>
          <p:nvPr/>
        </p:nvSpPr>
        <p:spPr>
          <a:xfrm>
            <a:off x="1989151" y="2184790"/>
            <a:ext cx="974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expenditure report has been sent to Community.COVID19@dhsoha.state.or.us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5FEF0E-44A8-84A6-40F4-49E367185FFD}"/>
              </a:ext>
            </a:extLst>
          </p:cNvPr>
          <p:cNvSpPr/>
          <p:nvPr/>
        </p:nvSpPr>
        <p:spPr>
          <a:xfrm>
            <a:off x="838200" y="3514477"/>
            <a:ext cx="10982498" cy="12127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Badge Tick1 outline">
            <a:extLst>
              <a:ext uri="{FF2B5EF4-FFF2-40B4-BE49-F238E27FC236}">
                <a16:creationId xmlns:a16="http://schemas.microsoft.com/office/drawing/2014/main" id="{F7F803C4-A9F3-7004-4152-76EB7F5D8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751" y="3669730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DA736D-D032-F092-3AD0-1E1B387737B7}"/>
              </a:ext>
            </a:extLst>
          </p:cNvPr>
          <p:cNvSpPr txBox="1"/>
          <p:nvPr/>
        </p:nvSpPr>
        <p:spPr>
          <a:xfrm flipH="1">
            <a:off x="1989151" y="3776871"/>
            <a:ext cx="896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Corrections to expenditure report (if any requested), have been made and sent back to Community.COVID19@dhsoha.state.or.us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FB47AFF-1E58-93B2-BF00-1FABDFFB0CC1}"/>
              </a:ext>
            </a:extLst>
          </p:cNvPr>
          <p:cNvSpPr/>
          <p:nvPr/>
        </p:nvSpPr>
        <p:spPr>
          <a:xfrm>
            <a:off x="838199" y="5007832"/>
            <a:ext cx="10982497" cy="12288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Dollar outline">
            <a:extLst>
              <a:ext uri="{FF2B5EF4-FFF2-40B4-BE49-F238E27FC236}">
                <a16:creationId xmlns:a16="http://schemas.microsoft.com/office/drawing/2014/main" id="{A97085F7-3FC5-84E5-E61C-FC81E7D78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8433" y="510879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44551C-F66B-C127-01CD-5A874A4191E7}"/>
              </a:ext>
            </a:extLst>
          </p:cNvPr>
          <p:cNvSpPr txBox="1"/>
          <p:nvPr/>
        </p:nvSpPr>
        <p:spPr>
          <a:xfrm>
            <a:off x="1781091" y="5192201"/>
            <a:ext cx="9336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Remaining funds, if any, have been returned to OHA, as instructed by email notification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17254DF-1838-05B3-E023-0CCEA9D1B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D0EC10-F571-498C-B69A-7A964D8B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5"/>
            <a:ext cx="10515600" cy="1180752"/>
          </a:xfrm>
        </p:spPr>
        <p:txBody>
          <a:bodyPr/>
          <a:lstStyle/>
          <a:p>
            <a:pPr algn="ctr"/>
            <a:r>
              <a:rPr lang="en-US" dirty="0"/>
              <a:t>Confirming Initiation of Close-out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8D7ECB-DAAF-4495-B154-6B3171E2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217984-4655-4785-8BDE-2DE9753D4F9F}"/>
              </a:ext>
            </a:extLst>
          </p:cNvPr>
          <p:cNvSpPr/>
          <p:nvPr/>
        </p:nvSpPr>
        <p:spPr>
          <a:xfrm>
            <a:off x="402394" y="1354104"/>
            <a:ext cx="5892800" cy="1711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5A16A-414C-439F-BBBD-1F6F7D890E3D}"/>
              </a:ext>
            </a:extLst>
          </p:cNvPr>
          <p:cNvSpPr txBox="1"/>
          <p:nvPr/>
        </p:nvSpPr>
        <p:spPr>
          <a:xfrm>
            <a:off x="967379" y="1594114"/>
            <a:ext cx="47628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Once corrected expenditure report sent: 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CC7C4F-44BA-4938-9B27-C97E6C94263B}"/>
              </a:ext>
            </a:extLst>
          </p:cNvPr>
          <p:cNvSpPr/>
          <p:nvPr/>
        </p:nvSpPr>
        <p:spPr>
          <a:xfrm>
            <a:off x="5901351" y="3225798"/>
            <a:ext cx="787685" cy="72688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73FD1-0076-4DAD-89CC-FB1979D16B7F}"/>
              </a:ext>
            </a:extLst>
          </p:cNvPr>
          <p:cNvSpPr/>
          <p:nvPr/>
        </p:nvSpPr>
        <p:spPr>
          <a:xfrm>
            <a:off x="4665449" y="4095559"/>
            <a:ext cx="6482012" cy="1945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E78EF6-4DD1-41FE-BE97-0C19A8DAAA30}"/>
              </a:ext>
            </a:extLst>
          </p:cNvPr>
          <p:cNvSpPr txBox="1"/>
          <p:nvPr/>
        </p:nvSpPr>
        <p:spPr>
          <a:xfrm>
            <a:off x="4767210" y="4225393"/>
            <a:ext cx="6192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ym typeface="Wingdings" panose="05000000000000000000" pitchFamily="2" charset="2"/>
              </a:rPr>
              <a:t>CBO will receive a notice from fiscal team confirming receipt of final report/initiating close out process usually take about 5 business days but can vary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71C5B-393F-4C0B-937A-D2FE815572D6}"/>
              </a:ext>
            </a:extLst>
          </p:cNvPr>
          <p:cNvSpPr txBox="1"/>
          <p:nvPr/>
        </p:nvSpPr>
        <p:spPr>
          <a:xfrm>
            <a:off x="4541178" y="6248559"/>
            <a:ext cx="72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*timeframe can vary depending on report revisions requested &amp; CBO response time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09A310-854A-9888-95D3-E5F12F85F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1" y="5921424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88E46-BF3D-446E-B2F4-4F41D2EB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37340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Close Out Package</a:t>
            </a:r>
            <a:br>
              <a:rPr lang="en-US" sz="1700" dirty="0"/>
            </a:br>
            <a:r>
              <a:rPr lang="en-US" sz="3100" dirty="0"/>
              <a:t>CBO will receive a close out package from the Fiscal team usually within 14 business days after processing </a:t>
            </a:r>
            <a:r>
              <a:rPr lang="en-US" sz="3100"/>
              <a:t>of final report, </a:t>
            </a:r>
            <a:r>
              <a:rPr lang="en-US" sz="3100" dirty="0"/>
              <a:t>which will include the following:</a:t>
            </a:r>
            <a:br>
              <a:rPr lang="en-US" sz="1700" dirty="0"/>
            </a:br>
            <a:endParaRPr lang="en-US" sz="17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B9AF04-859F-3B26-0144-42B34520A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3663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4DCD461-D05E-32DC-088E-1171177F3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8" y="608587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1556-6541-19C3-503C-EAE38F06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33"/>
            <a:ext cx="10515600" cy="2565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Financial Summary Examples</a:t>
            </a:r>
            <a:br>
              <a:rPr lang="en-US" dirty="0"/>
            </a:br>
            <a:r>
              <a:rPr lang="en-US" dirty="0"/>
              <a:t>FAA: Financial Assistance Award</a:t>
            </a:r>
            <a:br>
              <a:rPr lang="en-US" dirty="0"/>
            </a:b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FIT: Funding Information Table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1CD332D-2BA0-19F1-816D-4FF99944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05CBC5D-5285-2545-21EC-B30A71C9B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97409"/>
              </p:ext>
            </p:extLst>
          </p:nvPr>
        </p:nvGraphicFramePr>
        <p:xfrm>
          <a:off x="6551110" y="148013"/>
          <a:ext cx="5126006" cy="663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05CBC5D-5285-2545-21EC-B30A71C9B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51110" y="148013"/>
                        <a:ext cx="5126006" cy="663365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C12CAF-E7FC-6FA3-1FD2-A67D41DF9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30848"/>
              </p:ext>
            </p:extLst>
          </p:nvPr>
        </p:nvGraphicFramePr>
        <p:xfrm>
          <a:off x="851938" y="76330"/>
          <a:ext cx="5181399" cy="670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6052" imgH="5029200" progId="Acrobat.Document.DC">
                  <p:embed/>
                </p:oleObj>
              </mc:Choice>
              <mc:Fallback>
                <p:oleObj name="Acrobat Document" r:id="rId4" imgW="3886052" imgH="50292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C12CAF-E7FC-6FA3-1FD2-A67D41DF9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1938" y="76330"/>
                        <a:ext cx="5181399" cy="670533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75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41CB-0A0B-EC18-D4F9-E1D71C67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533"/>
            <a:ext cx="10515600" cy="2921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Returning unused funds letter example: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4EE706E-9CC4-8D27-A7FF-C63720FDB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98" y="213392"/>
            <a:ext cx="1745681" cy="6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5D63817-A3C1-DA56-8262-2E99DC0F8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807833"/>
              </p:ext>
            </p:extLst>
          </p:nvPr>
        </p:nvGraphicFramePr>
        <p:xfrm>
          <a:off x="5795433" y="77445"/>
          <a:ext cx="5239520" cy="67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52" imgH="5029200" progId="Acrobat.Document.DC">
                  <p:embed/>
                </p:oleObj>
              </mc:Choice>
              <mc:Fallback>
                <p:oleObj name="Acrobat Document" r:id="rId2" imgW="3886052" imgH="50292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5D63817-A3C1-DA56-8262-2E99DC0F8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5433" y="77445"/>
                        <a:ext cx="5239520" cy="678055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8D3557-2874-0281-A1F7-8BC232716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99387"/>
              </p:ext>
            </p:extLst>
          </p:nvPr>
        </p:nvGraphicFramePr>
        <p:xfrm>
          <a:off x="276514" y="38722"/>
          <a:ext cx="5239520" cy="678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6052" imgH="5029200" progId="Acrobat.Document.DC">
                  <p:embed/>
                </p:oleObj>
              </mc:Choice>
              <mc:Fallback>
                <p:oleObj name="Acrobat Document" r:id="rId4" imgW="3886052" imgH="50292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8D3557-2874-0281-A1F7-8BC232716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514" y="38722"/>
                        <a:ext cx="5239520" cy="678055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70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4C34C708CD54D84E8C42A078EDB8A" ma:contentTypeVersion="18" ma:contentTypeDescription="Create a new document." ma:contentTypeScope="" ma:versionID="152694303a4c3574cdb9fbd5a9c9a06d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7beda1f8-ca1c-43eb-a6cc-c1dba07f019e" targetNamespace="http://schemas.microsoft.com/office/2006/metadata/properties" ma:root="true" ma:fieldsID="60b2e6943beea09383fcd889f3dacae3" ns1:_="" ns2:_="" ns3:_="">
    <xsd:import namespace="http://schemas.microsoft.com/sharepoint/v3"/>
    <xsd:import namespace="59da1016-2a1b-4f8a-9768-d7a4932f6f16"/>
    <xsd:import namespace="7beda1f8-ca1c-43eb-a6cc-c1dba07f019e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da1f8-ca1c-43eb-a6cc-c1dba07f019e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Meta_x0020_Description xmlns="7beda1f8-ca1c-43eb-a6cc-c1dba07f019e" xsi:nil="true"/>
    <IASubtopic xmlns="59da1016-2a1b-4f8a-9768-d7a4932f6f16" xsi:nil="true"/>
    <URL xmlns="http://schemas.microsoft.com/sharepoint/v3">
      <Url xsi:nil="true"/>
      <Description xsi:nil="true"/>
    </URL>
    <Meta_x0020_Keywords xmlns="7beda1f8-ca1c-43eb-a6cc-c1dba07f019e" xsi:nil="true"/>
  </documentManagement>
</p:properties>
</file>

<file path=customXml/itemProps1.xml><?xml version="1.0" encoding="utf-8"?>
<ds:datastoreItem xmlns:ds="http://schemas.openxmlformats.org/officeDocument/2006/customXml" ds:itemID="{A0731FBB-E1D2-4B84-A7D3-14BBEB4919EB}"/>
</file>

<file path=customXml/itemProps2.xml><?xml version="1.0" encoding="utf-8"?>
<ds:datastoreItem xmlns:ds="http://schemas.openxmlformats.org/officeDocument/2006/customXml" ds:itemID="{726DAC12-998E-483E-B06D-F93A2AC476A4}"/>
</file>

<file path=customXml/itemProps3.xml><?xml version="1.0" encoding="utf-8"?>
<ds:datastoreItem xmlns:ds="http://schemas.openxmlformats.org/officeDocument/2006/customXml" ds:itemID="{BA307238-F390-4CA5-9179-A1C9737F2DA3}"/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262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Acrobat Document</vt:lpstr>
      <vt:lpstr>OHA CET Closeout Process</vt:lpstr>
      <vt:lpstr>Contract Requirements</vt:lpstr>
      <vt:lpstr>Fiscal</vt:lpstr>
      <vt:lpstr>Confirming Initiation of Close-out</vt:lpstr>
      <vt:lpstr>Close Out Package CBO will receive a close out package from the Fiscal team usually within 14 business days after processing of final report, which will include the following: </vt:lpstr>
      <vt:lpstr>Financial Summary Examples FAA: Financial Assistance Award  and  FIT: Funding Information Table</vt:lpstr>
      <vt:lpstr>PowerPoint Presentation</vt:lpstr>
      <vt:lpstr>Returning unused funds letter example:</vt:lpstr>
      <vt:lpstr>PowerPoint Presentation</vt:lpstr>
      <vt:lpstr>Mutual Termination Agreement letter example</vt:lpstr>
      <vt:lpstr>PowerPoint Presentation</vt:lpstr>
      <vt:lpstr>Mutual Termination Agreement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 CEC Closeout Process</dc:title>
  <dc:creator>BELTRAN JESSICA</dc:creator>
  <cp:lastModifiedBy>BELTRAN JESSICA</cp:lastModifiedBy>
  <cp:revision>26</cp:revision>
  <dcterms:created xsi:type="dcterms:W3CDTF">2023-01-27T23:30:50Z</dcterms:created>
  <dcterms:modified xsi:type="dcterms:W3CDTF">2023-03-20T22:59:30Z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0x0101008CD4C34C708CD54D84E8C42A078EDB8A</vt:lpwstr>
  </property>
</Properties>
</file>