
<file path=[Content_Types].xml><?xml version="1.0" encoding="utf-8"?>
<Types xmlns="http://schemas.openxmlformats.org/package/2006/content-types">
  <Default Extension="png" ContentType="image/png"/>
  <Default Extension="bin" ContentType="application/vnd.openxmlformats-officedocument.presentationml.printerSettings"/>
  <Default Extension="emf" ContentType="image/x-emf"/>
  <Default Extension="jpeg" ContentType="image/jpeg"/>
  <Default Extension="rels" ContentType="application/vnd.openxmlformats-package.relationships+xml"/>
  <Default Extension="xls" ContentType="application/vnd.ms-excel"/>
  <Default Extension="xml" ContentType="application/xml"/>
  <Default Extension="vml" ContentType="application/vnd.openxmlformats-officedocument.vmlDrawing"/>
  <Override PartName="/ppt/diagrams/data1.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sldIdLst>
    <p:sldId id="256" r:id="rId2"/>
    <p:sldId id="260" r:id="rId3"/>
    <p:sldId id="276" r:id="rId4"/>
    <p:sldId id="262" r:id="rId5"/>
    <p:sldId id="257" r:id="rId6"/>
    <p:sldId id="258" r:id="rId7"/>
    <p:sldId id="261" r:id="rId8"/>
    <p:sldId id="279" r:id="rId9"/>
    <p:sldId id="263" r:id="rId10"/>
    <p:sldId id="280" r:id="rId11"/>
    <p:sldId id="277" r:id="rId12"/>
    <p:sldId id="266" r:id="rId13"/>
    <p:sldId id="264" r:id="rId14"/>
    <p:sldId id="265" r:id="rId15"/>
    <p:sldId id="278" r:id="rId16"/>
    <p:sldId id="267" r:id="rId17"/>
    <p:sldId id="268" r:id="rId18"/>
    <p:sldId id="270" r:id="rId19"/>
    <p:sldId id="273" r:id="rId20"/>
    <p:sldId id="271"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5351" autoAdjust="0"/>
  </p:normalViewPr>
  <p:slideViewPr>
    <p:cSldViewPr snapToGrid="0" snapToObjects="1">
      <p:cViewPr varScale="1">
        <p:scale>
          <a:sx n="136" d="100"/>
          <a:sy n="136" d="100"/>
        </p:scale>
        <p:origin x="-15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2.xml"/><Relationship Id="rId24" Type="http://schemas.openxmlformats.org/officeDocument/2006/relationships/presProps" Target="presProp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printerSettings" Target="printerSettings/printerSettings1.bin"/><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63C68-5E3A-8749-839B-37C9D3959406}" type="doc">
      <dgm:prSet loTypeId="urn:microsoft.com/office/officeart/2005/8/layout/pyramid4" loCatId="pyramid" qsTypeId="urn:microsoft.com/office/officeart/2005/8/quickstyle/simple3" qsCatId="simple" csTypeId="urn:microsoft.com/office/officeart/2005/8/colors/accent1_2" csCatId="accent1" phldr="1"/>
      <dgm:spPr/>
      <dgm:t>
        <a:bodyPr/>
        <a:lstStyle/>
        <a:p>
          <a:endParaRPr lang="en-US"/>
        </a:p>
      </dgm:t>
    </dgm:pt>
    <dgm:pt modelId="{81365728-307B-4E46-B099-2106EB24D0A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b="1" dirty="0" smtClean="0">
              <a:solidFill>
                <a:srgbClr val="004C00"/>
              </a:solidFill>
            </a:rPr>
            <a:t>Personal</a:t>
          </a:r>
          <a:r>
            <a:rPr lang="en-US" sz="1300" b="1" dirty="0" smtClean="0">
              <a:solidFill>
                <a:srgbClr val="004C00"/>
              </a:solidFill>
            </a:rPr>
            <a:t> Responsibility</a:t>
          </a:r>
          <a:r>
            <a:rPr lang="en-US" sz="1300" dirty="0" smtClean="0"/>
            <a:t> </a:t>
          </a:r>
          <a:endParaRPr lang="en-US" sz="1300" dirty="0"/>
        </a:p>
      </dgm:t>
    </dgm:pt>
    <dgm:pt modelId="{1769DA40-D059-414C-A337-0A28B7358DD7}" type="parTrans" cxnId="{050514FE-E900-B747-B771-19FAC02D14A6}">
      <dgm:prSet/>
      <dgm:spPr/>
      <dgm:t>
        <a:bodyPr/>
        <a:lstStyle/>
        <a:p>
          <a:endParaRPr lang="en-US"/>
        </a:p>
      </dgm:t>
    </dgm:pt>
    <dgm:pt modelId="{CC18C930-2ADA-DB45-A283-699DF3979FD6}" type="sibTrans" cxnId="{050514FE-E900-B747-B771-19FAC02D14A6}">
      <dgm:prSet/>
      <dgm:spPr/>
      <dgm:t>
        <a:bodyPr/>
        <a:lstStyle/>
        <a:p>
          <a:endParaRPr lang="en-US"/>
        </a:p>
      </dgm:t>
    </dgm:pt>
    <dgm:pt modelId="{26B3F864-AFD8-9A43-8FB6-1948E6FDBEEC}">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b="1" dirty="0" smtClean="0">
              <a:solidFill>
                <a:srgbClr val="004C00"/>
              </a:solidFill>
            </a:rPr>
            <a:t>Health Benefit Design</a:t>
          </a:r>
          <a:endParaRPr lang="en-US" sz="1400" b="1" dirty="0">
            <a:solidFill>
              <a:srgbClr val="004C00"/>
            </a:solidFill>
          </a:endParaRPr>
        </a:p>
      </dgm:t>
    </dgm:pt>
    <dgm:pt modelId="{3EFB546B-5806-8047-B95C-225ADBAE7E28}" type="parTrans" cxnId="{AA239C96-2E03-D34A-87F5-3C042799C216}">
      <dgm:prSet/>
      <dgm:spPr/>
      <dgm:t>
        <a:bodyPr/>
        <a:lstStyle/>
        <a:p>
          <a:endParaRPr lang="en-US"/>
        </a:p>
      </dgm:t>
    </dgm:pt>
    <dgm:pt modelId="{0C4D13CD-5BF6-DE45-A410-A12BE3859844}" type="sibTrans" cxnId="{AA239C96-2E03-D34A-87F5-3C042799C216}">
      <dgm:prSet/>
      <dgm:spPr/>
      <dgm:t>
        <a:bodyPr/>
        <a:lstStyle/>
        <a:p>
          <a:endParaRPr lang="en-US"/>
        </a:p>
      </dgm:t>
    </dgm:pt>
    <dgm:pt modelId="{2E2DF3F0-C207-EF43-B4D7-7C99608A697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b="1" dirty="0" smtClean="0">
              <a:solidFill>
                <a:srgbClr val="004C00"/>
              </a:solidFill>
            </a:rPr>
            <a:t>Supportive Environment</a:t>
          </a:r>
          <a:r>
            <a:rPr lang="en-US" sz="1300" dirty="0" smtClean="0"/>
            <a:t> </a:t>
          </a:r>
          <a:endParaRPr lang="en-US" sz="1300" dirty="0"/>
        </a:p>
      </dgm:t>
    </dgm:pt>
    <dgm:pt modelId="{29E1DBD6-1961-B14B-8BF1-DB9153048688}" type="parTrans" cxnId="{2E2BE439-7433-B441-B3F5-EFCC46BA6CF6}">
      <dgm:prSet/>
      <dgm:spPr/>
      <dgm:t>
        <a:bodyPr/>
        <a:lstStyle/>
        <a:p>
          <a:endParaRPr lang="en-US"/>
        </a:p>
      </dgm:t>
    </dgm:pt>
    <dgm:pt modelId="{7A28215C-2CB2-0F46-80E0-9351EBB5671F}" type="sibTrans" cxnId="{2E2BE439-7433-B441-B3F5-EFCC46BA6CF6}">
      <dgm:prSet/>
      <dgm:spPr/>
      <dgm:t>
        <a:bodyPr/>
        <a:lstStyle/>
        <a:p>
          <a:endParaRPr lang="en-US"/>
        </a:p>
      </dgm:t>
    </dgm:pt>
    <dgm:pt modelId="{E419D44F-15C7-0741-8F72-FA51E3509716}">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300" dirty="0" smtClean="0"/>
            <a:t> </a:t>
          </a:r>
          <a:r>
            <a:rPr lang="en-US" sz="1600" b="1" dirty="0" smtClean="0">
              <a:solidFill>
                <a:srgbClr val="004C00"/>
              </a:solidFill>
            </a:rPr>
            <a:t>Culture of Health</a:t>
          </a:r>
          <a:endParaRPr lang="en-US" sz="1600" b="1" dirty="0">
            <a:solidFill>
              <a:srgbClr val="004C00"/>
            </a:solidFill>
          </a:endParaRPr>
        </a:p>
      </dgm:t>
    </dgm:pt>
    <dgm:pt modelId="{D8730FD0-BF17-9F44-A3CC-8D733F777A93}" type="parTrans" cxnId="{A32EDDF4-7DF3-9349-94F1-470BC697E2F2}">
      <dgm:prSet/>
      <dgm:spPr/>
      <dgm:t>
        <a:bodyPr/>
        <a:lstStyle/>
        <a:p>
          <a:endParaRPr lang="en-US"/>
        </a:p>
      </dgm:t>
    </dgm:pt>
    <dgm:pt modelId="{6A7366EB-72B4-314A-8750-0489DA5D1DE6}" type="sibTrans" cxnId="{A32EDDF4-7DF3-9349-94F1-470BC697E2F2}">
      <dgm:prSet/>
      <dgm:spPr/>
      <dgm:t>
        <a:bodyPr/>
        <a:lstStyle/>
        <a:p>
          <a:endParaRPr lang="en-US"/>
        </a:p>
      </dgm:t>
    </dgm:pt>
    <dgm:pt modelId="{94EB82AB-9590-E74F-A58E-464DE3E4AF09}" type="pres">
      <dgm:prSet presAssocID="{7C563C68-5E3A-8749-839B-37C9D3959406}" presName="compositeShape" presStyleCnt="0">
        <dgm:presLayoutVars>
          <dgm:chMax val="9"/>
          <dgm:dir/>
          <dgm:resizeHandles val="exact"/>
        </dgm:presLayoutVars>
      </dgm:prSet>
      <dgm:spPr/>
      <dgm:t>
        <a:bodyPr/>
        <a:lstStyle/>
        <a:p>
          <a:endParaRPr lang="en-US"/>
        </a:p>
      </dgm:t>
    </dgm:pt>
    <dgm:pt modelId="{37D1FCF0-0218-F44F-BF13-2A427366AC3F}" type="pres">
      <dgm:prSet presAssocID="{7C563C68-5E3A-8749-839B-37C9D3959406}" presName="triangle1" presStyleLbl="node1" presStyleIdx="0" presStyleCnt="4">
        <dgm:presLayoutVars>
          <dgm:bulletEnabled val="1"/>
        </dgm:presLayoutVars>
      </dgm:prSet>
      <dgm:spPr/>
      <dgm:t>
        <a:bodyPr/>
        <a:lstStyle/>
        <a:p>
          <a:endParaRPr lang="en-US"/>
        </a:p>
      </dgm:t>
    </dgm:pt>
    <dgm:pt modelId="{3803D07C-29D4-3E41-A9C4-11BDDF753543}" type="pres">
      <dgm:prSet presAssocID="{7C563C68-5E3A-8749-839B-37C9D3959406}" presName="triangle2" presStyleLbl="node1" presStyleIdx="1" presStyleCnt="4">
        <dgm:presLayoutVars>
          <dgm:bulletEnabled val="1"/>
        </dgm:presLayoutVars>
      </dgm:prSet>
      <dgm:spPr/>
      <dgm:t>
        <a:bodyPr/>
        <a:lstStyle/>
        <a:p>
          <a:endParaRPr lang="en-US"/>
        </a:p>
      </dgm:t>
    </dgm:pt>
    <dgm:pt modelId="{54E84EC5-74AA-4345-B65F-348A1FB9A739}" type="pres">
      <dgm:prSet presAssocID="{7C563C68-5E3A-8749-839B-37C9D3959406}" presName="triangle3" presStyleLbl="node1" presStyleIdx="2" presStyleCnt="4">
        <dgm:presLayoutVars>
          <dgm:bulletEnabled val="1"/>
        </dgm:presLayoutVars>
      </dgm:prSet>
      <dgm:spPr/>
      <dgm:t>
        <a:bodyPr/>
        <a:lstStyle/>
        <a:p>
          <a:endParaRPr lang="en-US"/>
        </a:p>
      </dgm:t>
    </dgm:pt>
    <dgm:pt modelId="{13A8E2AC-1536-294A-B1DE-553D7C60CF2B}" type="pres">
      <dgm:prSet presAssocID="{7C563C68-5E3A-8749-839B-37C9D3959406}" presName="triangle4" presStyleLbl="node1" presStyleIdx="3" presStyleCnt="4">
        <dgm:presLayoutVars>
          <dgm:bulletEnabled val="1"/>
        </dgm:presLayoutVars>
      </dgm:prSet>
      <dgm:spPr/>
      <dgm:t>
        <a:bodyPr/>
        <a:lstStyle/>
        <a:p>
          <a:endParaRPr lang="en-US"/>
        </a:p>
      </dgm:t>
    </dgm:pt>
  </dgm:ptLst>
  <dgm:cxnLst>
    <dgm:cxn modelId="{2E2BE439-7433-B441-B3F5-EFCC46BA6CF6}" srcId="{7C563C68-5E3A-8749-839B-37C9D3959406}" destId="{2E2DF3F0-C207-EF43-B4D7-7C99608A6974}" srcOrd="3" destOrd="0" parTransId="{29E1DBD6-1961-B14B-8BF1-DB9153048688}" sibTransId="{7A28215C-2CB2-0F46-80E0-9351EBB5671F}"/>
    <dgm:cxn modelId="{AA239C96-2E03-D34A-87F5-3C042799C216}" srcId="{7C563C68-5E3A-8749-839B-37C9D3959406}" destId="{26B3F864-AFD8-9A43-8FB6-1948E6FDBEEC}" srcOrd="1" destOrd="0" parTransId="{3EFB546B-5806-8047-B95C-225ADBAE7E28}" sibTransId="{0C4D13CD-5BF6-DE45-A410-A12BE3859844}"/>
    <dgm:cxn modelId="{BA909BEE-89CA-4540-A957-940EC070C404}" type="presOf" srcId="{26B3F864-AFD8-9A43-8FB6-1948E6FDBEEC}" destId="{3803D07C-29D4-3E41-A9C4-11BDDF753543}" srcOrd="0" destOrd="0" presId="urn:microsoft.com/office/officeart/2005/8/layout/pyramid4"/>
    <dgm:cxn modelId="{CA6BF9E2-CD7F-7C4D-A5DA-FA53B4D8FC4B}" type="presOf" srcId="{81365728-307B-4E46-B099-2106EB24D0A7}" destId="{37D1FCF0-0218-F44F-BF13-2A427366AC3F}" srcOrd="0" destOrd="0" presId="urn:microsoft.com/office/officeart/2005/8/layout/pyramid4"/>
    <dgm:cxn modelId="{050514FE-E900-B747-B771-19FAC02D14A6}" srcId="{7C563C68-5E3A-8749-839B-37C9D3959406}" destId="{81365728-307B-4E46-B099-2106EB24D0A7}" srcOrd="0" destOrd="0" parTransId="{1769DA40-D059-414C-A337-0A28B7358DD7}" sibTransId="{CC18C930-2ADA-DB45-A283-699DF3979FD6}"/>
    <dgm:cxn modelId="{64AC1505-377F-2B49-AC3B-FC65D566A7CA}" type="presOf" srcId="{E419D44F-15C7-0741-8F72-FA51E3509716}" destId="{54E84EC5-74AA-4345-B65F-348A1FB9A739}" srcOrd="0" destOrd="0" presId="urn:microsoft.com/office/officeart/2005/8/layout/pyramid4"/>
    <dgm:cxn modelId="{0D6A721A-FFD6-EE47-AF93-DB45DE4263FB}" type="presOf" srcId="{2E2DF3F0-C207-EF43-B4D7-7C99608A6974}" destId="{13A8E2AC-1536-294A-B1DE-553D7C60CF2B}" srcOrd="0" destOrd="0" presId="urn:microsoft.com/office/officeart/2005/8/layout/pyramid4"/>
    <dgm:cxn modelId="{A32EDDF4-7DF3-9349-94F1-470BC697E2F2}" srcId="{7C563C68-5E3A-8749-839B-37C9D3959406}" destId="{E419D44F-15C7-0741-8F72-FA51E3509716}" srcOrd="2" destOrd="0" parTransId="{D8730FD0-BF17-9F44-A3CC-8D733F777A93}" sibTransId="{6A7366EB-72B4-314A-8750-0489DA5D1DE6}"/>
    <dgm:cxn modelId="{38E49595-FFAC-D34A-8DAC-A67A1ED21EBC}" type="presOf" srcId="{7C563C68-5E3A-8749-839B-37C9D3959406}" destId="{94EB82AB-9590-E74F-A58E-464DE3E4AF09}" srcOrd="0" destOrd="0" presId="urn:microsoft.com/office/officeart/2005/8/layout/pyramid4"/>
    <dgm:cxn modelId="{B4AA212D-F26A-5049-A9EA-D51D0C854AE9}" type="presParOf" srcId="{94EB82AB-9590-E74F-A58E-464DE3E4AF09}" destId="{37D1FCF0-0218-F44F-BF13-2A427366AC3F}" srcOrd="0" destOrd="0" presId="urn:microsoft.com/office/officeart/2005/8/layout/pyramid4"/>
    <dgm:cxn modelId="{C0DDF731-FA7C-F94C-989A-8A49049323A9}" type="presParOf" srcId="{94EB82AB-9590-E74F-A58E-464DE3E4AF09}" destId="{3803D07C-29D4-3E41-A9C4-11BDDF753543}" srcOrd="1" destOrd="0" presId="urn:microsoft.com/office/officeart/2005/8/layout/pyramid4"/>
    <dgm:cxn modelId="{67B437E5-AE21-4C49-BD79-AA5B132BD4C5}" type="presParOf" srcId="{94EB82AB-9590-E74F-A58E-464DE3E4AF09}" destId="{54E84EC5-74AA-4345-B65F-348A1FB9A739}" srcOrd="2" destOrd="0" presId="urn:microsoft.com/office/officeart/2005/8/layout/pyramid4"/>
    <dgm:cxn modelId="{5D2D66A0-35C6-DB41-A596-DF7B4B1D4C90}" type="presParOf" srcId="{94EB82AB-9590-E74F-A58E-464DE3E4AF09}" destId="{13A8E2AC-1536-294A-B1DE-553D7C60CF2B}" srcOrd="3" destOrd="0" presId="urn:microsoft.com/office/officeart/2005/8/layout/pyramid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D1FCF0-0218-F44F-BF13-2A427366AC3F}">
      <dsp:nvSpPr>
        <dsp:cNvPr id="0" name=""/>
        <dsp:cNvSpPr/>
      </dsp:nvSpPr>
      <dsp:spPr>
        <a:xfrm>
          <a:off x="1079073" y="242152"/>
          <a:ext cx="2158147" cy="2158147"/>
        </a:xfrm>
        <a:prstGeom prst="triangl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4C00"/>
              </a:solidFill>
            </a:rPr>
            <a:t>Personal</a:t>
          </a:r>
          <a:r>
            <a:rPr lang="en-US" sz="1300" b="1" kern="1200" dirty="0" smtClean="0">
              <a:solidFill>
                <a:srgbClr val="004C00"/>
              </a:solidFill>
            </a:rPr>
            <a:t> Responsibility</a:t>
          </a:r>
          <a:r>
            <a:rPr lang="en-US" sz="1300" kern="1200" dirty="0" smtClean="0"/>
            <a:t> </a:t>
          </a:r>
          <a:endParaRPr lang="en-US" sz="1300" kern="1200" dirty="0"/>
        </a:p>
      </dsp:txBody>
      <dsp:txXfrm>
        <a:off x="1079073" y="242152"/>
        <a:ext cx="2158147" cy="2158147"/>
      </dsp:txXfrm>
    </dsp:sp>
    <dsp:sp modelId="{3803D07C-29D4-3E41-A9C4-11BDDF753543}">
      <dsp:nvSpPr>
        <dsp:cNvPr id="0" name=""/>
        <dsp:cNvSpPr/>
      </dsp:nvSpPr>
      <dsp:spPr>
        <a:xfrm>
          <a:off x="0" y="2400300"/>
          <a:ext cx="2158147" cy="2158147"/>
        </a:xfrm>
        <a:prstGeom prst="triangl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4C00"/>
              </a:solidFill>
            </a:rPr>
            <a:t>Health Benefit Design</a:t>
          </a:r>
          <a:endParaRPr lang="en-US" sz="1400" b="1" kern="1200" dirty="0">
            <a:solidFill>
              <a:srgbClr val="004C00"/>
            </a:solidFill>
          </a:endParaRPr>
        </a:p>
      </dsp:txBody>
      <dsp:txXfrm>
        <a:off x="0" y="2400300"/>
        <a:ext cx="2158147" cy="2158147"/>
      </dsp:txXfrm>
    </dsp:sp>
    <dsp:sp modelId="{54E84EC5-74AA-4345-B65F-348A1FB9A739}">
      <dsp:nvSpPr>
        <dsp:cNvPr id="0" name=""/>
        <dsp:cNvSpPr/>
      </dsp:nvSpPr>
      <dsp:spPr>
        <a:xfrm rot="10800000">
          <a:off x="1079073" y="2400300"/>
          <a:ext cx="2158147" cy="2158147"/>
        </a:xfrm>
        <a:prstGeom prst="triangle">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 </a:t>
          </a:r>
          <a:r>
            <a:rPr lang="en-US" sz="1600" b="1" kern="1200" dirty="0" smtClean="0">
              <a:solidFill>
                <a:srgbClr val="004C00"/>
              </a:solidFill>
            </a:rPr>
            <a:t>Culture of Health</a:t>
          </a:r>
          <a:endParaRPr lang="en-US" sz="1600" b="1" kern="1200" dirty="0">
            <a:solidFill>
              <a:srgbClr val="004C00"/>
            </a:solidFill>
          </a:endParaRPr>
        </a:p>
      </dsp:txBody>
      <dsp:txXfrm rot="10800000">
        <a:off x="1079073" y="2400300"/>
        <a:ext cx="2158147" cy="2158147"/>
      </dsp:txXfrm>
    </dsp:sp>
    <dsp:sp modelId="{13A8E2AC-1536-294A-B1DE-553D7C60CF2B}">
      <dsp:nvSpPr>
        <dsp:cNvPr id="0" name=""/>
        <dsp:cNvSpPr/>
      </dsp:nvSpPr>
      <dsp:spPr>
        <a:xfrm>
          <a:off x="2158147" y="2400300"/>
          <a:ext cx="2158147" cy="2158147"/>
        </a:xfrm>
        <a:prstGeom prst="triangl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4C00"/>
              </a:solidFill>
            </a:rPr>
            <a:t>Supportive Environment</a:t>
          </a:r>
          <a:r>
            <a:rPr lang="en-US" sz="1300" kern="1200" dirty="0" smtClean="0"/>
            <a:t> </a:t>
          </a:r>
          <a:endParaRPr lang="en-US" sz="1300" kern="1200" dirty="0"/>
        </a:p>
      </dsp:txBody>
      <dsp:txXfrm>
        <a:off x="2158147" y="2400300"/>
        <a:ext cx="2158147" cy="21581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1B93E0-DA2A-4A49-BD2B-CC43704FFA26}" type="datetimeFigureOut">
              <a:rPr lang="en-US" smtClean="0"/>
              <a:pPr/>
              <a:t>4/19/12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B76F2-7B23-4CF6-8D15-1CDF39F578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Wellness@Work Quiz – as warm up if desired</a:t>
            </a:r>
          </a:p>
        </p:txBody>
      </p:sp>
      <p:sp>
        <p:nvSpPr>
          <p:cNvPr id="4" name="Slide Number Placeholder 3"/>
          <p:cNvSpPr>
            <a:spLocks noGrp="1"/>
          </p:cNvSpPr>
          <p:nvPr>
            <p:ph type="sldNum" sz="quarter" idx="10"/>
          </p:nvPr>
        </p:nvSpPr>
        <p:spPr/>
        <p:txBody>
          <a:bodyPr/>
          <a:lstStyle/>
          <a:p>
            <a:fld id="{74CB76F2-7B23-4CF6-8D15-1CDF39F5780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does a comprehensive worksite wellness program look like?  It’s essentially</a:t>
            </a:r>
            <a:r>
              <a:rPr lang="en-US" baseline="0" dirty="0" smtClean="0"/>
              <a:t> developing a culture of health where individuals work in environments that support health and have the benefits or services to help them prevent or manage chronic diseases. </a:t>
            </a:r>
            <a:endParaRPr lang="en-US" dirty="0" smtClean="0"/>
          </a:p>
          <a:p>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With</a:t>
            </a:r>
            <a:r>
              <a:rPr lang="en-US" baseline="0" dirty="0" smtClean="0">
                <a:solidFill>
                  <a:schemeClr val="tx2"/>
                </a:solidFill>
              </a:rPr>
              <a:t> health care costs going out the roof, there’s plenty of talk about health, wellness, and worksite wellness. This slide offers some definitions.  When designing a worksite wellness program, we can strive for both health and wellness. The successful initiative fosters employee engagement to achieve “Better health at a lower cost.”   </a:t>
            </a:r>
            <a:endParaRPr lang="en-US"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outerShdw blurRad="38100" dist="38100" dir="2700000" algn="tl">
                    <a:srgbClr val="C0C0C0"/>
                  </a:outerShdw>
                </a:effectLst>
              </a:rPr>
              <a:t>Lip service alone won’t make a difference. </a:t>
            </a:r>
          </a:p>
          <a:p>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Studies</a:t>
            </a:r>
            <a:r>
              <a:rPr lang="en-US" baseline="0" dirty="0" smtClean="0"/>
              <a:t> show that your wellness commitment can energize employees and help your bottom line. </a:t>
            </a:r>
          </a:p>
          <a:p>
            <a:r>
              <a:rPr lang="en-US" dirty="0" smtClean="0"/>
              <a:t>Chipping away: Health care cost per person decrease about $153 with every decrease in the number of risk factors, and increase close to $350 with every increase in the number of risk factors. (</a:t>
            </a:r>
            <a:r>
              <a:rPr lang="en-US" sz="1200" kern="1200" baseline="0" dirty="0" smtClean="0">
                <a:solidFill>
                  <a:schemeClr val="tx1"/>
                </a:solidFill>
                <a:latin typeface="+mn-lt"/>
                <a:ea typeface="+mn-ea"/>
                <a:cs typeface="+mn-cs"/>
              </a:rPr>
              <a:t>O’Donnell, M.P. (2002). Employer’s financial perspective on workplace health promotion in </a:t>
            </a:r>
            <a:r>
              <a:rPr lang="en-US" sz="1200" i="1" kern="1200" baseline="0" dirty="0" smtClean="0">
                <a:solidFill>
                  <a:schemeClr val="tx1"/>
                </a:solidFill>
                <a:latin typeface="+mn-lt"/>
                <a:ea typeface="+mn-ea"/>
                <a:cs typeface="+mn-cs"/>
              </a:rPr>
              <a:t>Health promotion in the workplace, third edition, M.P.</a:t>
            </a:r>
          </a:p>
          <a:p>
            <a:r>
              <a:rPr lang="it-IT" sz="1200" kern="1200" baseline="0" dirty="0" smtClean="0">
                <a:solidFill>
                  <a:schemeClr val="tx1"/>
                </a:solidFill>
                <a:latin typeface="+mn-lt"/>
                <a:ea typeface="+mn-ea"/>
                <a:cs typeface="+mn-cs"/>
              </a:rPr>
              <a:t>O’Donnell, ed. Albany, NY: Delmar.)</a:t>
            </a:r>
            <a:endParaRPr lang="en-US" dirty="0" smtClean="0"/>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Wellness@Work was launched in 2008 with public and private partners committed to better health at a lower cost for working Oregonians. (SPEAKER: This</a:t>
            </a:r>
            <a:r>
              <a:rPr lang="en-US" baseline="0" dirty="0" smtClean="0"/>
              <a:t> might be a place to include goals for your county, organization or sector.)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lots of great tools and resources you can use for free</a:t>
            </a:r>
            <a:r>
              <a:rPr lang="en-US" baseline="0" dirty="0" smtClean="0"/>
              <a:t>. Also, don’t forget to talk with your local public health department, health insurer or workers’ compensation carrier to see what other resources might be available to you. </a:t>
            </a:r>
            <a:endParaRPr lang="en-US" dirty="0" smtClean="0"/>
          </a:p>
          <a:p>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Wellness@Work</a:t>
            </a:r>
            <a:r>
              <a:rPr lang="en-US" baseline="0" dirty="0" smtClean="0"/>
              <a:t> partners s</a:t>
            </a:r>
            <a:r>
              <a:rPr lang="en-US" dirty="0" smtClean="0"/>
              <a:t>et</a:t>
            </a:r>
            <a:r>
              <a:rPr lang="en-US" baseline="0" dirty="0" smtClean="0"/>
              <a:t> out to create an action-oriented website easier for employers of all sizes and types to find proven wellness solutions. </a:t>
            </a:r>
            <a:r>
              <a:rPr lang="en-US" dirty="0" smtClean="0"/>
              <a:t>You’ll find the</a:t>
            </a:r>
            <a:r>
              <a:rPr lang="en-US" baseline="0" dirty="0" smtClean="0"/>
              <a:t> assessment tool, resources, stories, and model policies.  Also, as you take your wellness journey, send your story through the website to inspire others. </a:t>
            </a:r>
            <a:endParaRPr lang="en-US" dirty="0" smtClean="0"/>
          </a:p>
          <a:p>
            <a:endParaRPr lang="en-US" dirty="0" smtClean="0"/>
          </a:p>
          <a:p>
            <a:endParaRPr lang="en-US" dirty="0" smtClean="0"/>
          </a:p>
          <a:p>
            <a:r>
              <a:rPr lang="en-US" dirty="0" smtClean="0"/>
              <a:t>Speaker: If you are</a:t>
            </a:r>
            <a:r>
              <a:rPr lang="en-US" baseline="0" dirty="0" smtClean="0"/>
              <a:t> planning to do a tour of the website, here are some places to visit: </a:t>
            </a:r>
          </a:p>
          <a:p>
            <a:pPr>
              <a:buFont typeface="Arial" pitchFamily="34" charset="0"/>
              <a:buChar char="•"/>
            </a:pPr>
            <a:r>
              <a:rPr lang="en-US" baseline="0" dirty="0" smtClean="0"/>
              <a:t>Take the Assessment (box under the Move More on home page.) Refer to Assess Your Needs and Priorities, which explains the best way to get tailored recommendations on what to do at your workplace.</a:t>
            </a:r>
          </a:p>
          <a:p>
            <a:pPr>
              <a:buFont typeface="Arial" pitchFamily="34" charset="0"/>
              <a:buChar char="•"/>
            </a:pPr>
            <a:r>
              <a:rPr lang="en-US" baseline="0" dirty="0" smtClean="0"/>
              <a:t>Build a Culture of Health (Top right-hand-box)  </a:t>
            </a:r>
            <a:r>
              <a:rPr lang="en-US" u="sng" baseline="0" dirty="0" smtClean="0"/>
              <a:t>Let’s get going</a:t>
            </a:r>
            <a:r>
              <a:rPr lang="en-US" baseline="0" dirty="0" smtClean="0"/>
              <a:t>.</a:t>
            </a:r>
          </a:p>
          <a:p>
            <a:pPr lvl="1">
              <a:buFont typeface="Arial" pitchFamily="34" charset="0"/>
              <a:buChar char="•"/>
            </a:pPr>
            <a:r>
              <a:rPr lang="en-US" baseline="0" dirty="0" smtClean="0"/>
              <a:t>Walk through the four steps</a:t>
            </a:r>
          </a:p>
          <a:p>
            <a:pPr lvl="0">
              <a:buFont typeface="Arial" pitchFamily="34" charset="0"/>
              <a:buChar char="•"/>
            </a:pPr>
            <a:r>
              <a:rPr lang="en-US" baseline="0" dirty="0" smtClean="0"/>
              <a:t>Go through one of the modules</a:t>
            </a:r>
          </a:p>
          <a:p>
            <a:pPr lvl="1">
              <a:buFont typeface="Arial" pitchFamily="34" charset="0"/>
              <a:buChar char="•"/>
            </a:pPr>
            <a:r>
              <a:rPr lang="en-US" baseline="0" dirty="0" smtClean="0"/>
              <a:t>Show Put it in writing, list of model policies</a:t>
            </a:r>
          </a:p>
          <a:p>
            <a:pPr lvl="1">
              <a:buFont typeface="Arial" pitchFamily="34" charset="0"/>
              <a:buChar char="•"/>
            </a:pPr>
            <a:r>
              <a:rPr lang="en-US" baseline="0" dirty="0" smtClean="0"/>
              <a:t> Show success stories</a:t>
            </a:r>
          </a:p>
          <a:p>
            <a:pPr lvl="1">
              <a:buFont typeface="Arial" pitchFamily="34" charset="0"/>
              <a:buChar char="•"/>
            </a:pPr>
            <a:r>
              <a:rPr lang="en-US" baseline="0" dirty="0" smtClean="0"/>
              <a:t> Urge audience to add their stories through the link on the home page.</a:t>
            </a:r>
          </a:p>
          <a:p>
            <a:endParaRPr lang="en-US" dirty="0" smtClean="0"/>
          </a:p>
          <a:p>
            <a:r>
              <a:rPr lang="en-US" baseline="0" dirty="0" smtClean="0"/>
              <a:t>Thank you!</a:t>
            </a:r>
            <a:endParaRPr lang="en-US" dirty="0" smtClean="0"/>
          </a:p>
          <a:p>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cost of health insurance has more than doubled over the past 10 years, far outpacing wages or overall inflation.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Here’s some social math: This slide, based on 2007 premiums, understates what we’d be spending if food were health care. (Take some time to look at the slide. If shown with the quiz, point out the cost of a roll of toilet paper.)  </a:t>
            </a:r>
            <a:endParaRPr lang="en-US" dirty="0" smtClean="0"/>
          </a:p>
          <a:p>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When it comes to employee health, the cost of health care is but the tip</a:t>
            </a:r>
            <a:r>
              <a:rPr lang="en-US" baseline="0" dirty="0" smtClean="0"/>
              <a:t> of the </a:t>
            </a:r>
            <a:r>
              <a:rPr lang="en-US" baseline="0" dirty="0" err="1" smtClean="0"/>
              <a:t>iceburg</a:t>
            </a:r>
            <a:r>
              <a:rPr lang="en-US" baseline="0" dirty="0" smtClean="0"/>
              <a:t>. L</a:t>
            </a:r>
            <a:r>
              <a:rPr lang="en-US" dirty="0" smtClean="0"/>
              <a:t>ost productivity</a:t>
            </a:r>
            <a:r>
              <a:rPr lang="en-US" baseline="0" dirty="0" smtClean="0"/>
              <a:t> and increased disability and workers’ compensation claims are two or three times the medical costs.</a:t>
            </a:r>
            <a:r>
              <a:rPr lang="en-US" dirty="0" smtClean="0"/>
              <a:t> </a:t>
            </a:r>
          </a:p>
          <a:p>
            <a:pPr>
              <a:spcBef>
                <a:spcPct val="0"/>
              </a:spcBef>
              <a:buFont typeface="Arial" pitchFamily="34" charset="0"/>
              <a:buChar char="•"/>
            </a:pPr>
            <a:r>
              <a:rPr lang="en-US" dirty="0" smtClean="0"/>
              <a:t>(If using</a:t>
            </a:r>
            <a:r>
              <a:rPr lang="en-US" baseline="0" dirty="0" smtClean="0"/>
              <a:t> the quiz, point out the indirect costs are two to three times medical costs.) </a:t>
            </a:r>
          </a:p>
          <a:p>
            <a:pPr lvl="1">
              <a:spcBef>
                <a:spcPct val="0"/>
              </a:spcBef>
              <a:buFont typeface="Arial" pitchFamily="34" charset="0"/>
              <a:buChar char="•"/>
            </a:pPr>
            <a:r>
              <a:rPr lang="en-US" baseline="0" dirty="0" smtClean="0"/>
              <a:t> (Consider asking the audience): What do we mean by </a:t>
            </a:r>
            <a:r>
              <a:rPr lang="en-US" baseline="0" dirty="0" err="1" smtClean="0"/>
              <a:t>presenteeism</a:t>
            </a:r>
            <a:r>
              <a:rPr lang="en-US" baseline="0" dirty="0" smtClean="0"/>
              <a:t>? “The lights are on and nobody’s home.”</a:t>
            </a:r>
            <a:endParaRPr lang="en-US" dirty="0" smtClean="0"/>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dirty="0" smtClean="0"/>
              <a:t>Chronic</a:t>
            </a:r>
            <a:r>
              <a:rPr lang="en-US" baseline="0" dirty="0" smtClean="0"/>
              <a:t> disease, such as cancer, arthritis, and diabetes, takes an enormous toll on Oregonians—in terms of health, life, and costs. People with chronic conditions account for 84 percent of our health care costs. As the obesity epidemic is growing in Oregon and nationwide, so is the economic burden. More than o</a:t>
            </a:r>
            <a:r>
              <a:rPr lang="en-US" sz="1200" kern="1200" dirty="0" smtClean="0">
                <a:solidFill>
                  <a:schemeClr val="tx1"/>
                </a:solidFill>
                <a:latin typeface="+mn-lt"/>
                <a:ea typeface="+mn-ea"/>
                <a:cs typeface="+mn-cs"/>
              </a:rPr>
              <a:t>ne-third of the increase in Oregon’s health care spending over the past ten years is due to the obesity epidemic.</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study for the Northwest Health Foundation by Emory University.)  (If using the quiz, point out that</a:t>
            </a:r>
            <a:r>
              <a:rPr lang="en-US" sz="1200" kern="1200" baseline="0" dirty="0" smtClean="0">
                <a:solidFill>
                  <a:schemeClr val="tx1"/>
                </a:solidFill>
                <a:latin typeface="+mn-lt"/>
                <a:ea typeface="+mn-ea"/>
                <a:cs typeface="+mn-cs"/>
              </a:rPr>
              <a:t> chronic disease accounts for 84 percent of health care spending.)</a:t>
            </a:r>
            <a:endParaRPr lang="en-US" dirty="0" smtClean="0"/>
          </a:p>
          <a:p>
            <a:pPr marL="0" lvl="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spcBef>
                <a:spcPct val="0"/>
              </a:spcBef>
            </a:pPr>
            <a:r>
              <a:rPr lang="en-US" dirty="0" smtClean="0"/>
              <a:t>The two key causes</a:t>
            </a:r>
            <a:r>
              <a:rPr lang="en-US" baseline="0" dirty="0" smtClean="0"/>
              <a:t> of preventable disease and death are also the biggest drivers of health care costs. (Review data on slide.) </a:t>
            </a:r>
            <a:r>
              <a:rPr lang="en-US" dirty="0" smtClean="0"/>
              <a:t>The good</a:t>
            </a:r>
            <a:r>
              <a:rPr lang="en-US" baseline="0" dirty="0" smtClean="0"/>
              <a:t> news is that we know how to reduce tobacco use and obesity.  And you can make a difference at your workplace. (If using the quiz, point out that the top three causes of preventable disease and death are tobacco use, physical inactivity and poor nutrition.  Physical inactivity and poor nutrition are the primary causes of obesity.)</a:t>
            </a:r>
          </a:p>
          <a:p>
            <a:pPr marL="0" lvl="1">
              <a:spcBef>
                <a:spcPct val="0"/>
              </a:spcBef>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spcBef>
                <a:spcPct val="0"/>
              </a:spcBef>
            </a:pPr>
            <a:r>
              <a:rPr lang="en-US" sz="1200" dirty="0" smtClean="0"/>
              <a:t>Tomorrow’s workforce</a:t>
            </a:r>
            <a:r>
              <a:rPr lang="en-US" sz="1200" baseline="0" dirty="0" smtClean="0"/>
              <a:t> face even greater health challenges. Increased obesity, leading to diabetes, cancer, and other chronic disease, points to the tragic conclusion in this slide: “If the trend continues, today’s young people could be the first generation to lever shorter lives than parents.”  By modeling healthy environments at work, parents are more likely to create healthy environments for their children—our future workforce.</a:t>
            </a:r>
            <a:endParaRPr lang="en-US" sz="1200" dirty="0" smtClean="0"/>
          </a:p>
          <a:p>
            <a:pPr>
              <a:lnSpc>
                <a:spcPct val="90000"/>
              </a:lnSpc>
              <a:spcBef>
                <a:spcPct val="0"/>
              </a:spcBef>
            </a:pPr>
            <a:endParaRPr lang="en-US" sz="1200" dirty="0" smtClean="0"/>
          </a:p>
          <a:p>
            <a:pPr>
              <a:lnSpc>
                <a:spcPct val="80000"/>
              </a:lnSpc>
            </a:pPr>
            <a:r>
              <a:rPr lang="en-US" sz="1200" dirty="0" smtClean="0">
                <a:latin typeface="Calibri" pitchFamily="1" charset="0"/>
              </a:rPr>
              <a:t>Source:  Prevalence of obesity/overweight data source is 2007 Oregon Healthy Teens Survey </a:t>
            </a:r>
          </a:p>
          <a:p>
            <a:pPr>
              <a:lnSpc>
                <a:spcPct val="80000"/>
              </a:lnSpc>
            </a:pPr>
            <a:r>
              <a:rPr lang="en-US" sz="1200" dirty="0" smtClean="0">
                <a:latin typeface="Calibri" pitchFamily="1" charset="0"/>
              </a:rPr>
              <a:t>Daniels SR, Arnett DK, </a:t>
            </a:r>
            <a:r>
              <a:rPr lang="en-US" sz="1200" dirty="0" err="1" smtClean="0">
                <a:latin typeface="Calibri" pitchFamily="1" charset="0"/>
              </a:rPr>
              <a:t>Eckel</a:t>
            </a:r>
            <a:r>
              <a:rPr lang="en-US" sz="1200" dirty="0" smtClean="0">
                <a:latin typeface="Calibri" pitchFamily="1" charset="0"/>
              </a:rPr>
              <a:t> RH, et al. Overweight in children and adolescents: </a:t>
            </a:r>
            <a:r>
              <a:rPr lang="en-US" sz="1200" dirty="0" err="1" smtClean="0">
                <a:latin typeface="Calibri" pitchFamily="1" charset="0"/>
              </a:rPr>
              <a:t>pathophysiology</a:t>
            </a:r>
            <a:r>
              <a:rPr lang="en-US" sz="1200" dirty="0" smtClean="0">
                <a:latin typeface="Calibri" pitchFamily="1" charset="0"/>
              </a:rPr>
              <a:t>, </a:t>
            </a:r>
            <a:br>
              <a:rPr lang="en-US" sz="1200" dirty="0" smtClean="0">
                <a:latin typeface="Calibri" pitchFamily="1" charset="0"/>
              </a:rPr>
            </a:br>
            <a:r>
              <a:rPr lang="en-US" sz="1200" dirty="0" smtClean="0">
                <a:latin typeface="Calibri" pitchFamily="1" charset="0"/>
              </a:rPr>
              <a:t>consequences, prevention, and treatment. Circulation. April 19 2005; 111 (15): 1999-2012</a:t>
            </a:r>
          </a:p>
          <a:p>
            <a:pPr>
              <a:lnSpc>
                <a:spcPct val="90000"/>
              </a:lnSpc>
              <a:spcBef>
                <a:spcPct val="0"/>
              </a:spcBef>
            </a:pPr>
            <a:endParaRPr lang="en-US" sz="1200" dirty="0" smtClean="0"/>
          </a:p>
          <a:p>
            <a:pPr>
              <a:lnSpc>
                <a:spcPct val="90000"/>
              </a:lnSpc>
              <a:spcBef>
                <a:spcPct val="0"/>
              </a:spcBef>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worksites? Because the places we live, work and play can make a difference in our health. And m</a:t>
            </a:r>
            <a:r>
              <a:rPr lang="en-US" baseline="0" dirty="0" smtClean="0"/>
              <a:t>ost Oregonians want to be healthy.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2010 Oregon BRFSS.</a:t>
            </a:r>
            <a:endParaRPr lang="en-US" dirty="0" smtClean="0"/>
          </a:p>
          <a:p>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nvesting in a comprehensive worksite wellness program, not only can improve the health of employees, you can reduce health care costs, sick leave, and workers’ compensation claims. (Quiz: For every $1 spent on a comprehensive wellness program, an average of $5 is saved.)</a:t>
            </a:r>
            <a:endParaRPr lang="en-US" dirty="0"/>
          </a:p>
        </p:txBody>
      </p:sp>
      <p:sp>
        <p:nvSpPr>
          <p:cNvPr id="4" name="Slide Number Placeholder 3"/>
          <p:cNvSpPr>
            <a:spLocks noGrp="1"/>
          </p:cNvSpPr>
          <p:nvPr>
            <p:ph type="sldNum" sz="quarter" idx="10"/>
          </p:nvPr>
        </p:nvSpPr>
        <p:spPr/>
        <p:txBody>
          <a:bodyPr/>
          <a:lstStyle/>
          <a:p>
            <a:fld id="{74CB76F2-7B23-4CF6-8D15-1CDF39F5780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BCD4EF0-4D6A-49B7-8223-F8B1501654EE}" type="datetime1">
              <a:rPr lang="en-US"/>
              <a:pPr/>
              <a:t>4/19/12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12099F-C482-4D95-A9AB-FF6DAD7FF42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3E9FCB6-2412-461F-BABF-C454B929830A}" type="datetime1">
              <a:rPr lang="en-US"/>
              <a:pPr/>
              <a:t>4/19/12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2B906E-7875-4973-AF8C-6393F9951CC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717B69E-A3C7-4FD0-92E0-E8A2337DA3DE}" type="datetime1">
              <a:rPr lang="en-US"/>
              <a:pPr/>
              <a:t>4/19/12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5142C3-C6B9-4C79-8678-776DE1E1D45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3CA35C-39DC-4308-BAE8-B1626BDFC759}" type="datetime1">
              <a:rPr lang="en-US"/>
              <a:pPr/>
              <a:t>4/19/12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D3AE1-BA30-45A9-85D3-F6D11451244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F5E7807-1C71-4BC0-AE1D-ECB81C2E6E8F}" type="datetime1">
              <a:rPr lang="en-US"/>
              <a:pPr/>
              <a:t>4/19/12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2BC616-43E4-45BD-96B9-77F69950CF8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FF8AC3F-AC68-464F-8713-88A201BBA357}" type="datetime1">
              <a:rPr lang="en-US"/>
              <a:pPr/>
              <a:t>4/19/12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6D7868-2A36-4BBB-9574-BE787DFCAFD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8F77F87-D811-4528-BCE9-9073341DBD6B}" type="datetime1">
              <a:rPr lang="en-US"/>
              <a:pPr/>
              <a:t>4/19/12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BB6960F-2A0A-49E4-8B31-65ED4FDA7EE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1A78F03-604B-4048-B3D3-A4F7791AC559}" type="datetime1">
              <a:rPr lang="en-US"/>
              <a:pPr/>
              <a:t>4/19/12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6D552C0-E208-4EB2-AA6C-974AF08C0B8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A6672D6-8C9A-4B54-9997-FB6D4B7318C3}" type="datetime1">
              <a:rPr lang="en-US"/>
              <a:pPr/>
              <a:t>4/19/12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B4F8902-F7C3-4C62-BACA-7F8C2F27C6A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2AE4B4D-E972-45C9-9F31-13DBEC9BBE01}" type="datetime1">
              <a:rPr lang="en-US"/>
              <a:pPr/>
              <a:t>4/19/12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781EAC0-63F2-4B0B-9791-10CBE6A1F1A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6264B4F-270B-4FB6-908A-F6E342FABCEE}" type="datetime1">
              <a:rPr lang="en-US"/>
              <a:pPr/>
              <a:t>4/19/12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C891E9D-CD30-43F5-A051-D388F555896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fld id="{18A49A09-9A3E-44E2-92D2-EE0864018E7D}" type="datetime1">
              <a:rPr lang="en-US"/>
              <a:pPr/>
              <a:t>4/19/12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fld id="{F8AB68F0-9545-449A-A699-6418D596852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1" Type="http://schemas.openxmlformats.org/officeDocument/2006/relationships/hyperlink" Target="http://startwalkingnow.org/start_workplace.jsp" TargetMode="External"/><Relationship Id="rId12" Type="http://schemas.openxmlformats.org/officeDocument/2006/relationships/hyperlink" Target="http://www.elinfonet.com/"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hyperlink" Target="http://www.cdc.gov/NationalHealthyWorksite/" TargetMode="External"/><Relationship Id="rId5" Type="http://schemas.openxmlformats.org/officeDocument/2006/relationships/hyperlink" Target="http://www.thecommunityguide.org/obesity/workprograms.html" TargetMode="External"/><Relationship Id="rId6" Type="http://schemas.openxmlformats.org/officeDocument/2006/relationships/hyperlink" Target="http://www.cdc.gov/pcd/issues/2009/apr/08_0195.htm" TargetMode="External"/><Relationship Id="rId7" Type="http://schemas.openxmlformats.org/officeDocument/2006/relationships/hyperlink" Target="http://www.cdc.gov/nccdphp/dnpa/hwi/" TargetMode="External"/><Relationship Id="rId8" Type="http://schemas.openxmlformats.org/officeDocument/2006/relationships/hyperlink" Target="http://www.sbwi.org/employers.asp" TargetMode="External"/><Relationship Id="rId9" Type="http://schemas.openxmlformats.org/officeDocument/2006/relationships/hyperlink" Target="http://www.businessgrouphealth.org/" TargetMode="External"/><Relationship Id="rId10" Type="http://schemas.openxmlformats.org/officeDocument/2006/relationships/hyperlink" Target="http://www.welcoa.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6.png"/><Relationship Id="rId5" Type="http://schemas.openxmlformats.org/officeDocument/2006/relationships/oleObject" Target="???" TargetMode="External"/><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png"/><Relationship Id="rId5" Type="http://schemas.openxmlformats.org/officeDocument/2006/relationships/oleObject" Target="../embeddings/Microsoft_Excel_97_-_2004_Worksheet1.xls"/><Relationship Id="rId6" Type="http://schemas.openxmlformats.org/officeDocument/2006/relationships/image" Target="../media/image5.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4" descr="W@W_ppt_ new opener 0216.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5" name="TextBox 4"/>
          <p:cNvSpPr txBox="1">
            <a:spLocks noChangeArrowheads="1"/>
          </p:cNvSpPr>
          <p:nvPr/>
        </p:nvSpPr>
        <p:spPr bwMode="auto">
          <a:xfrm>
            <a:off x="1355725" y="4389438"/>
            <a:ext cx="6411913" cy="646112"/>
          </a:xfrm>
          <a:prstGeom prst="rect">
            <a:avLst/>
          </a:prstGeom>
          <a:noFill/>
          <a:ln w="9525">
            <a:noFill/>
            <a:miter lim="800000"/>
            <a:headEnd/>
            <a:tailEnd/>
          </a:ln>
        </p:spPr>
        <p:txBody>
          <a:bodyPr>
            <a:spAutoFit/>
          </a:bodyPr>
          <a:lstStyle/>
          <a:p>
            <a:pPr algn="ctr"/>
            <a:r>
              <a:rPr lang="en-US">
                <a:solidFill>
                  <a:schemeClr val="bg1"/>
                </a:solidFill>
                <a:latin typeface="Calibri" pitchFamily="1" charset="0"/>
              </a:rPr>
              <a:t>Date, Venue</a:t>
            </a:r>
          </a:p>
          <a:p>
            <a:pPr algn="ctr"/>
            <a:r>
              <a:rPr lang="en-US">
                <a:solidFill>
                  <a:schemeClr val="bg1"/>
                </a:solidFill>
                <a:latin typeface="Calibri" pitchFamily="1" charset="0"/>
              </a:rPr>
              <a:t>Presenter Name, Title</a:t>
            </a:r>
          </a:p>
        </p:txBody>
      </p:sp>
      <p:sp>
        <p:nvSpPr>
          <p:cNvPr id="13316" name="TextBox 3"/>
          <p:cNvSpPr txBox="1">
            <a:spLocks noChangeArrowheads="1"/>
          </p:cNvSpPr>
          <p:nvPr/>
        </p:nvSpPr>
        <p:spPr bwMode="auto">
          <a:xfrm>
            <a:off x="1355725" y="3421063"/>
            <a:ext cx="6411913" cy="889603"/>
          </a:xfrm>
          <a:prstGeom prst="rect">
            <a:avLst/>
          </a:prstGeom>
          <a:noFill/>
          <a:ln w="9525">
            <a:noFill/>
            <a:miter lim="800000"/>
            <a:headEnd/>
            <a:tailEnd/>
          </a:ln>
        </p:spPr>
        <p:txBody>
          <a:bodyPr>
            <a:spAutoFit/>
          </a:bodyPr>
          <a:lstStyle/>
          <a:p>
            <a:pPr algn="ctr">
              <a:lnSpc>
                <a:spcPts val="3100"/>
              </a:lnSpc>
            </a:pPr>
            <a:r>
              <a:rPr lang="en-US" sz="3200" b="1" dirty="0" smtClean="0">
                <a:solidFill>
                  <a:schemeClr val="bg1"/>
                </a:solidFill>
                <a:latin typeface="Calibri" pitchFamily="1" charset="0"/>
                <a:cs typeface="Calibri" pitchFamily="1" charset="0"/>
              </a:rPr>
              <a:t>The Business Case </a:t>
            </a:r>
          </a:p>
          <a:p>
            <a:pPr algn="ctr">
              <a:lnSpc>
                <a:spcPts val="3100"/>
              </a:lnSpc>
            </a:pPr>
            <a:r>
              <a:rPr lang="en-US" sz="3200" b="1" dirty="0" smtClean="0">
                <a:solidFill>
                  <a:schemeClr val="bg1"/>
                </a:solidFill>
                <a:latin typeface="Calibri" pitchFamily="1" charset="0"/>
                <a:cs typeface="Calibri" pitchFamily="1" charset="0"/>
              </a:rPr>
              <a:t>for Health &amp; Wellness</a:t>
            </a:r>
            <a:endParaRPr lang="en-US" sz="3200" b="1" dirty="0">
              <a:solidFill>
                <a:schemeClr val="bg1"/>
              </a:solidFill>
              <a:latin typeface="Calibri" pitchFamily="1" charset="0"/>
              <a:cs typeface="Calibri" pitchFamily="1"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3" descr="W@W_ppt_v2 021312 for slides4 arrows.png"/>
          <p:cNvPicPr>
            <a:picLocks noChangeAspect="1"/>
          </p:cNvPicPr>
          <p:nvPr/>
        </p:nvPicPr>
        <p:blipFill>
          <a:blip r:embed="rId3"/>
          <a:srcRect/>
          <a:stretch>
            <a:fillRect/>
          </a:stretch>
        </p:blipFill>
        <p:spPr bwMode="auto">
          <a:xfrm>
            <a:off x="0" y="0"/>
            <a:ext cx="9142413" cy="6858000"/>
          </a:xfrm>
          <a:prstGeom prst="rect">
            <a:avLst/>
          </a:prstGeom>
          <a:noFill/>
          <a:ln w="9525">
            <a:noFill/>
            <a:miter lim="800000"/>
            <a:headEnd/>
            <a:tailEnd/>
          </a:ln>
        </p:spPr>
      </p:pic>
      <p:sp>
        <p:nvSpPr>
          <p:cNvPr id="25603" name="TextBox 4"/>
          <p:cNvSpPr txBox="1">
            <a:spLocks noChangeArrowheads="1"/>
          </p:cNvSpPr>
          <p:nvPr/>
        </p:nvSpPr>
        <p:spPr bwMode="auto">
          <a:xfrm>
            <a:off x="617538" y="311150"/>
            <a:ext cx="6596062" cy="1200150"/>
          </a:xfrm>
          <a:prstGeom prst="rect">
            <a:avLst/>
          </a:prstGeom>
          <a:noFill/>
          <a:ln w="9525">
            <a:noFill/>
            <a:miter lim="800000"/>
            <a:headEnd/>
            <a:tailEnd/>
          </a:ln>
        </p:spPr>
        <p:txBody>
          <a:bodyPr>
            <a:spAutoFit/>
          </a:bodyPr>
          <a:lstStyle/>
          <a:p>
            <a:r>
              <a:rPr lang="en-US" sz="3600">
                <a:solidFill>
                  <a:schemeClr val="bg1"/>
                </a:solidFill>
                <a:latin typeface="Calibri" pitchFamily="1" charset="0"/>
              </a:rPr>
              <a:t>Wellness at Work:</a:t>
            </a:r>
          </a:p>
          <a:p>
            <a:r>
              <a:rPr lang="en-US" sz="3600">
                <a:solidFill>
                  <a:schemeClr val="bg1"/>
                </a:solidFill>
                <a:latin typeface="Calibri" pitchFamily="1" charset="0"/>
              </a:rPr>
              <a:t>An Economic Imperative</a:t>
            </a:r>
          </a:p>
        </p:txBody>
      </p:sp>
      <p:sp>
        <p:nvSpPr>
          <p:cNvPr id="25604" name="TextBox 6"/>
          <p:cNvSpPr txBox="1">
            <a:spLocks noChangeArrowheads="1"/>
          </p:cNvSpPr>
          <p:nvPr/>
        </p:nvSpPr>
        <p:spPr bwMode="auto">
          <a:xfrm>
            <a:off x="609600" y="5672138"/>
            <a:ext cx="3589338" cy="785812"/>
          </a:xfrm>
          <a:prstGeom prst="rect">
            <a:avLst/>
          </a:prstGeom>
          <a:noFill/>
          <a:ln w="9525">
            <a:noFill/>
            <a:miter lim="800000"/>
            <a:headEnd/>
            <a:tailEnd/>
          </a:ln>
        </p:spPr>
        <p:txBody>
          <a:bodyPr>
            <a:spAutoFit/>
          </a:bodyPr>
          <a:lstStyle/>
          <a:p>
            <a:r>
              <a:rPr lang="en-US" sz="900">
                <a:solidFill>
                  <a:srgbClr val="000000"/>
                </a:solidFill>
                <a:latin typeface="Calibri" pitchFamily="1" charset="0"/>
              </a:rPr>
              <a:t>Source: Chapman LS.  The Art of Health Promotion: Meta-evaluation </a:t>
            </a:r>
            <a:br>
              <a:rPr lang="en-US" sz="900">
                <a:solidFill>
                  <a:srgbClr val="000000"/>
                </a:solidFill>
                <a:latin typeface="Calibri" pitchFamily="1" charset="0"/>
              </a:rPr>
            </a:br>
            <a:r>
              <a:rPr lang="en-US" sz="900">
                <a:solidFill>
                  <a:srgbClr val="000000"/>
                </a:solidFill>
                <a:latin typeface="Calibri" pitchFamily="1" charset="0"/>
              </a:rPr>
              <a:t>of worksite health promotion economic return studies: 2005 update.  </a:t>
            </a:r>
            <a:br>
              <a:rPr lang="en-US" sz="900">
                <a:solidFill>
                  <a:srgbClr val="000000"/>
                </a:solidFill>
                <a:latin typeface="Calibri" pitchFamily="1" charset="0"/>
              </a:rPr>
            </a:br>
            <a:r>
              <a:rPr lang="en-US" sz="900">
                <a:solidFill>
                  <a:srgbClr val="000000"/>
                </a:solidFill>
                <a:latin typeface="Calibri" pitchFamily="1" charset="0"/>
              </a:rPr>
              <a:t>Am J Health Promotion, 19 (6), July/Aug 2005</a:t>
            </a:r>
          </a:p>
          <a:p>
            <a:endParaRPr lang="en-US">
              <a:latin typeface="Calibri" pitchFamily="1" charset="0"/>
            </a:endParaRPr>
          </a:p>
        </p:txBody>
      </p:sp>
      <p:sp>
        <p:nvSpPr>
          <p:cNvPr id="25605" name="TextBox 7"/>
          <p:cNvSpPr txBox="1">
            <a:spLocks noChangeArrowheads="1"/>
          </p:cNvSpPr>
          <p:nvPr/>
        </p:nvSpPr>
        <p:spPr bwMode="auto">
          <a:xfrm>
            <a:off x="871538" y="3182938"/>
            <a:ext cx="1820862" cy="923925"/>
          </a:xfrm>
          <a:prstGeom prst="rect">
            <a:avLst/>
          </a:prstGeom>
          <a:noFill/>
          <a:ln w="9525">
            <a:noFill/>
            <a:miter lim="800000"/>
            <a:headEnd/>
            <a:tailEnd/>
          </a:ln>
        </p:spPr>
        <p:txBody>
          <a:bodyPr>
            <a:spAutoFit/>
          </a:bodyPr>
          <a:lstStyle/>
          <a:p>
            <a:r>
              <a:rPr lang="en-US">
                <a:solidFill>
                  <a:srgbClr val="000000"/>
                </a:solidFill>
                <a:latin typeface="Calibri" pitchFamily="1" charset="0"/>
              </a:rPr>
              <a:t>Lowers health care costs by 26%</a:t>
            </a:r>
          </a:p>
          <a:p>
            <a:endParaRPr lang="en-US">
              <a:latin typeface="Calibri" pitchFamily="1" charset="0"/>
            </a:endParaRPr>
          </a:p>
        </p:txBody>
      </p:sp>
      <p:sp>
        <p:nvSpPr>
          <p:cNvPr id="25606" name="TextBox 8"/>
          <p:cNvSpPr txBox="1">
            <a:spLocks noChangeArrowheads="1"/>
          </p:cNvSpPr>
          <p:nvPr/>
        </p:nvSpPr>
        <p:spPr bwMode="auto">
          <a:xfrm>
            <a:off x="3487738" y="3182938"/>
            <a:ext cx="2270125" cy="923925"/>
          </a:xfrm>
          <a:prstGeom prst="rect">
            <a:avLst/>
          </a:prstGeom>
          <a:noFill/>
          <a:ln w="9525">
            <a:noFill/>
            <a:miter lim="800000"/>
            <a:headEnd/>
            <a:tailEnd/>
          </a:ln>
        </p:spPr>
        <p:txBody>
          <a:bodyPr>
            <a:spAutoFit/>
          </a:bodyPr>
          <a:lstStyle/>
          <a:p>
            <a:r>
              <a:rPr lang="en-US">
                <a:solidFill>
                  <a:srgbClr val="000000"/>
                </a:solidFill>
                <a:latin typeface="Calibri" pitchFamily="1" charset="0"/>
              </a:rPr>
              <a:t>Reduces sick leave </a:t>
            </a:r>
            <a:br>
              <a:rPr lang="en-US">
                <a:solidFill>
                  <a:srgbClr val="000000"/>
                </a:solidFill>
                <a:latin typeface="Calibri" pitchFamily="1" charset="0"/>
              </a:rPr>
            </a:br>
            <a:r>
              <a:rPr lang="en-US">
                <a:solidFill>
                  <a:srgbClr val="000000"/>
                </a:solidFill>
                <a:latin typeface="Calibri" pitchFamily="1" charset="0"/>
              </a:rPr>
              <a:t>by 27%</a:t>
            </a:r>
          </a:p>
          <a:p>
            <a:endParaRPr lang="en-US">
              <a:latin typeface="Calibri" pitchFamily="1" charset="0"/>
            </a:endParaRPr>
          </a:p>
        </p:txBody>
      </p:sp>
      <p:sp>
        <p:nvSpPr>
          <p:cNvPr id="25607" name="TextBox 9"/>
          <p:cNvSpPr txBox="1">
            <a:spLocks noChangeArrowheads="1"/>
          </p:cNvSpPr>
          <p:nvPr/>
        </p:nvSpPr>
        <p:spPr bwMode="auto">
          <a:xfrm>
            <a:off x="6164263" y="3106738"/>
            <a:ext cx="2200275" cy="1200150"/>
          </a:xfrm>
          <a:prstGeom prst="rect">
            <a:avLst/>
          </a:prstGeom>
          <a:noFill/>
          <a:ln w="9525">
            <a:noFill/>
            <a:miter lim="800000"/>
            <a:headEnd/>
            <a:tailEnd/>
          </a:ln>
        </p:spPr>
        <p:txBody>
          <a:bodyPr>
            <a:spAutoFit/>
          </a:bodyPr>
          <a:lstStyle/>
          <a:p>
            <a:r>
              <a:rPr lang="en-US">
                <a:solidFill>
                  <a:srgbClr val="000000"/>
                </a:solidFill>
                <a:latin typeface="Calibri" pitchFamily="1" charset="0"/>
              </a:rPr>
              <a:t>Reduces workers’</a:t>
            </a:r>
          </a:p>
          <a:p>
            <a:r>
              <a:rPr lang="en-US">
                <a:solidFill>
                  <a:srgbClr val="000000"/>
                </a:solidFill>
                <a:latin typeface="Calibri" pitchFamily="1" charset="0"/>
              </a:rPr>
              <a:t>compensation costs</a:t>
            </a:r>
          </a:p>
          <a:p>
            <a:r>
              <a:rPr lang="en-US">
                <a:solidFill>
                  <a:srgbClr val="000000"/>
                </a:solidFill>
                <a:latin typeface="Calibri" pitchFamily="1" charset="0"/>
              </a:rPr>
              <a:t>by 32%</a:t>
            </a:r>
          </a:p>
          <a:p>
            <a:endParaRPr lang="en-US">
              <a:latin typeface="Calibri" pitchFamily="1" charset="0"/>
            </a:endParaRPr>
          </a:p>
        </p:txBody>
      </p:sp>
      <p:sp>
        <p:nvSpPr>
          <p:cNvPr id="25608" name="TextBox 10"/>
          <p:cNvSpPr txBox="1">
            <a:spLocks noChangeArrowheads="1"/>
          </p:cNvSpPr>
          <p:nvPr/>
        </p:nvSpPr>
        <p:spPr bwMode="auto">
          <a:xfrm>
            <a:off x="1379538" y="1651000"/>
            <a:ext cx="6486525" cy="830263"/>
          </a:xfrm>
          <a:prstGeom prst="rect">
            <a:avLst/>
          </a:prstGeom>
          <a:noFill/>
          <a:ln w="9525">
            <a:noFill/>
            <a:miter lim="800000"/>
            <a:headEnd/>
            <a:tailEnd/>
          </a:ln>
        </p:spPr>
        <p:txBody>
          <a:bodyPr>
            <a:spAutoFit/>
          </a:bodyPr>
          <a:lstStyle/>
          <a:p>
            <a:pPr algn="ctr"/>
            <a:r>
              <a:rPr lang="en-US" sz="2400">
                <a:latin typeface="Calibri" pitchFamily="1" charset="0"/>
              </a:rPr>
              <a:t>A comprehensive, strategically designed investment in employees’ health pays off.</a:t>
            </a:r>
          </a:p>
        </p:txBody>
      </p:sp>
      <p:sp>
        <p:nvSpPr>
          <p:cNvPr id="12" name="TextBox 11"/>
          <p:cNvSpPr txBox="1"/>
          <p:nvPr/>
        </p:nvSpPr>
        <p:spPr>
          <a:xfrm>
            <a:off x="457200" y="4792663"/>
            <a:ext cx="8229600" cy="73818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400" b="1" dirty="0">
                <a:solidFill>
                  <a:schemeClr val="tx1"/>
                </a:solidFill>
              </a:rPr>
              <a:t>Return on Investment</a:t>
            </a:r>
          </a:p>
          <a:p>
            <a:pPr algn="ctr" fontAlgn="auto">
              <a:spcBef>
                <a:spcPts val="0"/>
              </a:spcBef>
              <a:spcAft>
                <a:spcPts val="0"/>
              </a:spcAft>
              <a:defRPr/>
            </a:pPr>
            <a:r>
              <a:rPr lang="en-US" dirty="0">
                <a:solidFill>
                  <a:srgbClr val="004C00"/>
                </a:solidFill>
              </a:rPr>
              <a:t>For every $1 spent on wellness programs, an average of $5 (range of $</a:t>
            </a:r>
            <a:r>
              <a:rPr lang="en-US" dirty="0" smtClean="0">
                <a:solidFill>
                  <a:srgbClr val="004C00"/>
                </a:solidFill>
              </a:rPr>
              <a:t>2–19</a:t>
            </a:r>
            <a:r>
              <a:rPr lang="en-US" dirty="0">
                <a:solidFill>
                  <a:srgbClr val="004C00"/>
                </a:solidFill>
              </a:rPr>
              <a:t>) is saved.</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3" descr="W@W_ppt_v2 021312 for slides2.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 name="Text Placeholder 19"/>
          <p:cNvSpPr>
            <a:spLocks noGrp="1"/>
          </p:cNvSpPr>
          <p:nvPr/>
        </p:nvSpPr>
        <p:spPr>
          <a:xfrm>
            <a:off x="6858000" y="5454650"/>
            <a:ext cx="2049463" cy="381000"/>
          </a:xfrm>
          <a:prstGeom prst="rect">
            <a:avLst/>
          </a:prstGeom>
        </p:spPr>
        <p:txBody>
          <a:bodyPr>
            <a:normAutofit/>
          </a:bodyPr>
          <a:lstStyle/>
          <a:p>
            <a:pPr defTabSz="914400">
              <a:lnSpc>
                <a:spcPct val="60000"/>
              </a:lnSpc>
              <a:spcBef>
                <a:spcPct val="20000"/>
              </a:spcBef>
              <a:buFont typeface="Arial" charset="0"/>
              <a:buNone/>
            </a:pPr>
            <a:endParaRPr lang="en-US" sz="1200">
              <a:solidFill>
                <a:srgbClr val="1D4B21"/>
              </a:solidFill>
              <a:latin typeface="Calibri" pitchFamily="1" charset="0"/>
            </a:endParaRPr>
          </a:p>
          <a:p>
            <a:pPr defTabSz="914400">
              <a:lnSpc>
                <a:spcPct val="60000"/>
              </a:lnSpc>
              <a:spcBef>
                <a:spcPct val="20000"/>
              </a:spcBef>
              <a:buFont typeface="Arial" charset="0"/>
              <a:buNone/>
            </a:pPr>
            <a:r>
              <a:rPr lang="en-US" sz="900">
                <a:latin typeface="Calibri" pitchFamily="1" charset="0"/>
              </a:rPr>
              <a:t>Source: NGA Center of Best Practices</a:t>
            </a:r>
            <a:r>
              <a:rPr lang="en-US" sz="1200">
                <a:solidFill>
                  <a:srgbClr val="1D4B21"/>
                </a:solidFill>
                <a:latin typeface="Calibri" pitchFamily="1" charset="0"/>
              </a:rPr>
              <a:t> </a:t>
            </a:r>
          </a:p>
          <a:p>
            <a:pPr defTabSz="914400">
              <a:lnSpc>
                <a:spcPct val="60000"/>
              </a:lnSpc>
              <a:spcBef>
                <a:spcPct val="20000"/>
              </a:spcBef>
              <a:buFont typeface="Arial" charset="0"/>
              <a:buChar char="•"/>
            </a:pPr>
            <a:endParaRPr lang="en-US" sz="1000">
              <a:solidFill>
                <a:srgbClr val="1D4B21"/>
              </a:solidFill>
              <a:latin typeface="Calibri" pitchFamily="1" charset="0"/>
            </a:endParaRPr>
          </a:p>
        </p:txBody>
      </p:sp>
      <p:graphicFrame>
        <p:nvGraphicFramePr>
          <p:cNvPr id="8" name="Content Placeholder 5"/>
          <p:cNvGraphicFramePr>
            <a:graphicFrameLocks noGrp="1"/>
          </p:cNvGraphicFramePr>
          <p:nvPr>
            <p:ph idx="1"/>
          </p:nvPr>
        </p:nvGraphicFramePr>
        <p:xfrm>
          <a:off x="2209800" y="1524000"/>
          <a:ext cx="4316295" cy="48006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cxnSp>
        <p:nvCxnSpPr>
          <p:cNvPr id="9" name="Straight Arrow Connector 8"/>
          <p:cNvCxnSpPr>
            <a:cxnSpLocks noChangeShapeType="1"/>
          </p:cNvCxnSpPr>
          <p:nvPr/>
        </p:nvCxnSpPr>
        <p:spPr bwMode="auto">
          <a:xfrm rot="5400000">
            <a:off x="989807" y="2824956"/>
            <a:ext cx="4273550" cy="2128837"/>
          </a:xfrm>
          <a:prstGeom prst="straightConnector1">
            <a:avLst/>
          </a:prstGeom>
          <a:noFill/>
          <a:ln w="25400">
            <a:solidFill>
              <a:srgbClr val="004C00"/>
            </a:solidFill>
            <a:round/>
            <a:headEnd type="arrow" w="med" len="med"/>
            <a:tailEnd type="arrow" w="med" len="med"/>
          </a:ln>
          <a:effectLst>
            <a:outerShdw dist="20000" dir="5400000" rotWithShape="0">
              <a:srgbClr val="808080">
                <a:alpha val="37999"/>
              </a:srgbClr>
            </a:outerShdw>
          </a:effectLst>
        </p:spPr>
      </p:cxnSp>
      <p:cxnSp>
        <p:nvCxnSpPr>
          <p:cNvPr id="10" name="Straight Arrow Connector 9"/>
          <p:cNvCxnSpPr>
            <a:cxnSpLocks noChangeShapeType="1"/>
          </p:cNvCxnSpPr>
          <p:nvPr/>
        </p:nvCxnSpPr>
        <p:spPr bwMode="auto">
          <a:xfrm rot="16200000" flipH="1">
            <a:off x="3494087" y="2789238"/>
            <a:ext cx="4119563" cy="2058988"/>
          </a:xfrm>
          <a:prstGeom prst="straightConnector1">
            <a:avLst/>
          </a:prstGeom>
          <a:noFill/>
          <a:ln w="25400">
            <a:solidFill>
              <a:srgbClr val="004C00"/>
            </a:solidFill>
            <a:round/>
            <a:headEnd type="arrow" w="med" len="med"/>
            <a:tailEnd type="arrow" w="med" len="med"/>
          </a:ln>
          <a:effectLst>
            <a:outerShdw dist="20000" dir="5400000" rotWithShape="0">
              <a:srgbClr val="808080">
                <a:alpha val="37999"/>
              </a:srgbClr>
            </a:outerShdw>
          </a:effectLst>
        </p:spPr>
      </p:cxnSp>
      <p:cxnSp>
        <p:nvCxnSpPr>
          <p:cNvPr id="11" name="Straight Arrow Connector 10"/>
          <p:cNvCxnSpPr>
            <a:cxnSpLocks noChangeShapeType="1"/>
          </p:cNvCxnSpPr>
          <p:nvPr/>
        </p:nvCxnSpPr>
        <p:spPr bwMode="auto">
          <a:xfrm>
            <a:off x="2163763" y="6223000"/>
            <a:ext cx="4445000" cy="1588"/>
          </a:xfrm>
          <a:prstGeom prst="straightConnector1">
            <a:avLst/>
          </a:prstGeom>
          <a:noFill/>
          <a:ln w="25400">
            <a:solidFill>
              <a:srgbClr val="004C00"/>
            </a:solidFill>
            <a:round/>
            <a:headEnd type="arrow" w="med" len="med"/>
            <a:tailEnd type="arrow" w="med" len="med"/>
          </a:ln>
          <a:effectLst>
            <a:outerShdw dist="20000" dir="5400000" rotWithShape="0">
              <a:srgbClr val="808080">
                <a:alpha val="37999"/>
              </a:srgbClr>
            </a:outerShdw>
          </a:effectLst>
        </p:spPr>
      </p:cxnSp>
      <p:sp>
        <p:nvSpPr>
          <p:cNvPr id="12" name="TextBox 4"/>
          <p:cNvSpPr txBox="1">
            <a:spLocks noChangeArrowheads="1"/>
          </p:cNvSpPr>
          <p:nvPr/>
        </p:nvSpPr>
        <p:spPr bwMode="auto">
          <a:xfrm>
            <a:off x="617538" y="141799"/>
            <a:ext cx="6596062" cy="1446550"/>
          </a:xfrm>
          <a:prstGeom prst="rect">
            <a:avLst/>
          </a:prstGeom>
          <a:noFill/>
          <a:ln w="9525">
            <a:noFill/>
            <a:miter lim="800000"/>
            <a:headEnd/>
            <a:tailEnd/>
          </a:ln>
        </p:spPr>
        <p:txBody>
          <a:bodyPr>
            <a:spAutoFit/>
          </a:bodyPr>
          <a:lstStyle/>
          <a:p>
            <a:r>
              <a:rPr lang="en-US" sz="3600" dirty="0" smtClean="0">
                <a:solidFill>
                  <a:schemeClr val="bg1"/>
                </a:solidFill>
                <a:latin typeface="Calibri" pitchFamily="1" charset="0"/>
              </a:rPr>
              <a:t>Wellness at Work:</a:t>
            </a:r>
          </a:p>
          <a:p>
            <a:r>
              <a:rPr lang="en-US" sz="2600" dirty="0" smtClean="0">
                <a:solidFill>
                  <a:schemeClr val="bg1"/>
                </a:solidFill>
              </a:rPr>
              <a:t>A comprehensive, integrated worksite wellness program </a:t>
            </a:r>
            <a:endParaRPr lang="en-US" sz="2600" dirty="0">
              <a:solidFill>
                <a:schemeClr val="bg1"/>
              </a:solidFill>
              <a:latin typeface="Calibri" pitchFamily="1"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3" descr="W@W_ppt_v2 021312 for slides1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79" name="TextBox 4"/>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dirty="0">
                <a:solidFill>
                  <a:schemeClr val="bg1"/>
                </a:solidFill>
                <a:latin typeface="Calibri" pitchFamily="1" charset="0"/>
              </a:rPr>
              <a:t>How Others Have Done It …</a:t>
            </a:r>
          </a:p>
        </p:txBody>
      </p:sp>
      <p:sp>
        <p:nvSpPr>
          <p:cNvPr id="7" name="Content Placeholder 2"/>
          <p:cNvSpPr>
            <a:spLocks noGrp="1"/>
          </p:cNvSpPr>
          <p:nvPr/>
        </p:nvSpPr>
        <p:spPr>
          <a:xfrm>
            <a:off x="617538" y="1955800"/>
            <a:ext cx="7883525" cy="3802063"/>
          </a:xfrm>
          <a:prstGeom prst="rect">
            <a:avLst/>
          </a:prstGeom>
          <a:ln>
            <a:noFill/>
          </a:ln>
        </p:spPr>
        <p:style>
          <a:lnRef idx="2">
            <a:schemeClr val="accent6"/>
          </a:lnRef>
          <a:fillRef idx="1">
            <a:schemeClr val="lt1"/>
          </a:fillRef>
          <a:effectRef idx="0">
            <a:schemeClr val="accent6"/>
          </a:effectRef>
          <a:fontRef idx="minor">
            <a:schemeClr val="dk1"/>
          </a:fontRef>
        </p:style>
        <p:txBody>
          <a:bodyPr>
            <a:normAutofit/>
          </a:bodyPr>
          <a:lstStyle/>
          <a:p>
            <a:pPr marL="342900" indent="-342900" defTabSz="914400">
              <a:spcBef>
                <a:spcPct val="20000"/>
              </a:spcBef>
              <a:buClr>
                <a:srgbClr val="F79646"/>
              </a:buClr>
              <a:buFont typeface="Arial" charset="0"/>
              <a:buChar char="•"/>
            </a:pPr>
            <a:r>
              <a:rPr lang="en-US" sz="2800" b="1">
                <a:solidFill>
                  <a:schemeClr val="tx1"/>
                </a:solidFill>
                <a:ea typeface="ＭＳ Ｐゴシック" pitchFamily="1" charset="-128"/>
              </a:rPr>
              <a:t>Boeing</a:t>
            </a:r>
            <a:r>
              <a:rPr lang="en-US" sz="2800">
                <a:solidFill>
                  <a:schemeClr val="tx1"/>
                </a:solidFill>
                <a:ea typeface="ＭＳ Ｐゴシック" pitchFamily="1" charset="-128"/>
              </a:rPr>
              <a:t> adopted tobacco-free policy and turned smoking shelter into bicycle parking</a:t>
            </a:r>
          </a:p>
          <a:p>
            <a:pPr marL="342900" indent="-342900" defTabSz="914400">
              <a:spcBef>
                <a:spcPct val="20000"/>
              </a:spcBef>
              <a:buClr>
                <a:srgbClr val="F79646"/>
              </a:buClr>
              <a:buFont typeface="Arial" charset="0"/>
              <a:buChar char="•"/>
            </a:pPr>
            <a:r>
              <a:rPr lang="en-US" sz="2800" b="1">
                <a:solidFill>
                  <a:schemeClr val="tx1"/>
                </a:solidFill>
                <a:ea typeface="ＭＳ Ｐゴシック" pitchFamily="1" charset="-128"/>
              </a:rPr>
              <a:t>City of Albany</a:t>
            </a:r>
            <a:r>
              <a:rPr lang="en-US" sz="2800">
                <a:solidFill>
                  <a:schemeClr val="tx1"/>
                </a:solidFill>
                <a:ea typeface="ＭＳ Ｐゴシック" pitchFamily="1" charset="-128"/>
              </a:rPr>
              <a:t> rented garden plot for $20; spent another $20 for vegetable starts for healthier eating and physical activity</a:t>
            </a:r>
          </a:p>
          <a:p>
            <a:pPr marL="342900" indent="-342900" defTabSz="914400">
              <a:spcBef>
                <a:spcPct val="20000"/>
              </a:spcBef>
              <a:buClr>
                <a:srgbClr val="F79646"/>
              </a:buClr>
              <a:buFont typeface="Arial" charset="0"/>
              <a:buChar char="•"/>
            </a:pPr>
            <a:r>
              <a:rPr lang="en-US" sz="2800" b="1">
                <a:solidFill>
                  <a:schemeClr val="tx1"/>
                </a:solidFill>
                <a:ea typeface="ＭＳ Ｐゴシック" pitchFamily="1" charset="-128"/>
              </a:rPr>
              <a:t>Duckwall Pooley </a:t>
            </a:r>
            <a:r>
              <a:rPr lang="en-US" sz="2800">
                <a:solidFill>
                  <a:schemeClr val="tx1"/>
                </a:solidFill>
                <a:ea typeface="ＭＳ Ｐゴシック" pitchFamily="1" charset="-128"/>
              </a:rPr>
              <a:t>cut workers’ compensation costs in half by incorporating stretching into workday</a:t>
            </a:r>
          </a:p>
          <a:p>
            <a:pPr marL="342900" indent="-342900" defTabSz="914400">
              <a:spcBef>
                <a:spcPct val="20000"/>
              </a:spcBef>
              <a:buClr>
                <a:srgbClr val="F79646"/>
              </a:buClr>
              <a:buFont typeface="Arial" charset="0"/>
              <a:buChar char="•"/>
            </a:pPr>
            <a:endParaRPr lang="en-US" sz="2800">
              <a:solidFill>
                <a:schemeClr val="tx1"/>
              </a:solidFill>
              <a:ea typeface="ＭＳ Ｐゴシック" pitchFamily="1"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W@W_ppt_v2 021312 for slides9 96dpi.png"/>
          <p:cNvPicPr>
            <a:picLocks noChangeAspect="1"/>
          </p:cNvPicPr>
          <p:nvPr/>
        </p:nvPicPr>
        <p:blipFill>
          <a:blip r:embed="rId3"/>
          <a:stretch>
            <a:fillRect/>
          </a:stretch>
        </p:blipFill>
        <p:spPr>
          <a:xfrm>
            <a:off x="476" y="357"/>
            <a:ext cx="9143047" cy="6857286"/>
          </a:xfrm>
          <a:prstGeom prst="rect">
            <a:avLst/>
          </a:prstGeom>
        </p:spPr>
      </p:pic>
      <p:sp>
        <p:nvSpPr>
          <p:cNvPr id="13" name="Pentagon 12"/>
          <p:cNvSpPr/>
          <p:nvPr/>
        </p:nvSpPr>
        <p:spPr>
          <a:xfrm>
            <a:off x="3814674" y="3477451"/>
            <a:ext cx="932673" cy="741475"/>
          </a:xfrm>
          <a:prstGeom prst="homePlate">
            <a:avLst/>
          </a:prstGeom>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a:p>
        </p:txBody>
      </p:sp>
      <p:sp>
        <p:nvSpPr>
          <p:cNvPr id="14" name="TextBox 4"/>
          <p:cNvSpPr txBox="1">
            <a:spLocks noChangeArrowheads="1"/>
          </p:cNvSpPr>
          <p:nvPr/>
        </p:nvSpPr>
        <p:spPr bwMode="auto">
          <a:xfrm>
            <a:off x="617538" y="581211"/>
            <a:ext cx="6596062" cy="646113"/>
          </a:xfrm>
          <a:prstGeom prst="rect">
            <a:avLst/>
          </a:prstGeom>
          <a:noFill/>
          <a:ln w="9525">
            <a:noFill/>
            <a:miter lim="800000"/>
            <a:headEnd/>
            <a:tailEnd/>
          </a:ln>
        </p:spPr>
        <p:txBody>
          <a:bodyPr>
            <a:spAutoFit/>
          </a:bodyPr>
          <a:lstStyle/>
          <a:p>
            <a:r>
              <a:rPr lang="en-US" sz="3600" dirty="0" smtClean="0">
                <a:solidFill>
                  <a:schemeClr val="bg1"/>
                </a:solidFill>
                <a:latin typeface="Calibri" pitchFamily="1" charset="0"/>
              </a:rPr>
              <a:t>What is Worksite Wellness?</a:t>
            </a:r>
            <a:endParaRPr lang="en-US" sz="3600" dirty="0">
              <a:solidFill>
                <a:schemeClr val="bg1"/>
              </a:solidFill>
              <a:latin typeface="Calibri" pitchFamily="1" charset="0"/>
            </a:endParaRPr>
          </a:p>
        </p:txBody>
      </p:sp>
      <p:sp>
        <p:nvSpPr>
          <p:cNvPr id="16" name="TextBox 15"/>
          <p:cNvSpPr txBox="1"/>
          <p:nvPr/>
        </p:nvSpPr>
        <p:spPr>
          <a:xfrm>
            <a:off x="298808" y="2315968"/>
            <a:ext cx="3361593" cy="3416320"/>
          </a:xfrm>
          <a:prstGeom prst="rect">
            <a:avLst/>
          </a:prstGeom>
          <a:noFill/>
        </p:spPr>
        <p:txBody>
          <a:bodyPr wrap="square" rtlCol="0">
            <a:spAutoFit/>
          </a:bodyPr>
          <a:lstStyle/>
          <a:p>
            <a:pPr algn="ctr"/>
            <a:r>
              <a:rPr lang="en-US" sz="2000" b="1" dirty="0" smtClean="0">
                <a:latin typeface="Calibri"/>
                <a:cs typeface="Calibri"/>
              </a:rPr>
              <a:t>Health</a:t>
            </a:r>
          </a:p>
          <a:p>
            <a:pPr algn="ctr"/>
            <a:r>
              <a:rPr lang="en-US" dirty="0" smtClean="0">
                <a:latin typeface="Calibri"/>
                <a:cs typeface="Calibri"/>
              </a:rPr>
              <a:t>A state of physical, </a:t>
            </a:r>
            <a:br>
              <a:rPr lang="en-US" dirty="0" smtClean="0">
                <a:latin typeface="Calibri"/>
                <a:cs typeface="Calibri"/>
              </a:rPr>
            </a:br>
            <a:r>
              <a:rPr lang="en-US" dirty="0" smtClean="0">
                <a:latin typeface="Calibri"/>
                <a:cs typeface="Calibri"/>
              </a:rPr>
              <a:t>mental and social well-being;  </a:t>
            </a:r>
            <a:br>
              <a:rPr lang="en-US" dirty="0" smtClean="0">
                <a:latin typeface="Calibri"/>
                <a:cs typeface="Calibri"/>
              </a:rPr>
            </a:br>
            <a:r>
              <a:rPr lang="en-US" dirty="0" smtClean="0">
                <a:latin typeface="Calibri"/>
                <a:cs typeface="Calibri"/>
              </a:rPr>
              <a:t>not merely the absence of </a:t>
            </a:r>
            <a:br>
              <a:rPr lang="en-US" dirty="0" smtClean="0">
                <a:latin typeface="Calibri"/>
                <a:cs typeface="Calibri"/>
              </a:rPr>
            </a:br>
            <a:r>
              <a:rPr lang="en-US" dirty="0" smtClean="0">
                <a:latin typeface="Calibri"/>
                <a:cs typeface="Calibri"/>
              </a:rPr>
              <a:t>disease or infirmity</a:t>
            </a:r>
            <a:r>
              <a:rPr lang="en-US" dirty="0" smtClean="0">
                <a:latin typeface="Calibri"/>
                <a:cs typeface="Calibri"/>
              </a:rPr>
              <a:t>.</a:t>
            </a:r>
          </a:p>
          <a:p>
            <a:pPr algn="ctr"/>
            <a:endParaRPr lang="en-US" dirty="0" smtClean="0">
              <a:latin typeface="Calibri"/>
              <a:cs typeface="Calibri"/>
            </a:endParaRPr>
          </a:p>
          <a:p>
            <a:pPr algn="ctr"/>
            <a:r>
              <a:rPr lang="en-US" b="1" dirty="0" smtClean="0">
                <a:latin typeface="Calibri"/>
                <a:cs typeface="Calibri"/>
              </a:rPr>
              <a:t>Wellness</a:t>
            </a:r>
          </a:p>
          <a:p>
            <a:pPr algn="ctr"/>
            <a:r>
              <a:rPr lang="en-US" dirty="0" smtClean="0">
                <a:latin typeface="Calibri"/>
                <a:cs typeface="Calibri"/>
              </a:rPr>
              <a:t>A lifelong journey, an </a:t>
            </a:r>
            <a:r>
              <a:rPr lang="en-US" i="1" dirty="0" smtClean="0">
                <a:latin typeface="Calibri"/>
                <a:cs typeface="Calibri"/>
              </a:rPr>
              <a:t>active</a:t>
            </a:r>
            <a:r>
              <a:rPr lang="en-US" dirty="0" smtClean="0">
                <a:latin typeface="Calibri"/>
                <a:cs typeface="Calibri"/>
              </a:rPr>
              <a:t/>
            </a:r>
            <a:br>
              <a:rPr lang="en-US" dirty="0" smtClean="0">
                <a:latin typeface="Calibri"/>
                <a:cs typeface="Calibri"/>
              </a:rPr>
            </a:br>
            <a:r>
              <a:rPr lang="en-US" dirty="0" smtClean="0">
                <a:latin typeface="Calibri"/>
                <a:cs typeface="Calibri"/>
              </a:rPr>
              <a:t>process of making choices </a:t>
            </a:r>
            <a:br>
              <a:rPr lang="en-US" dirty="0" smtClean="0">
                <a:latin typeface="Calibri"/>
                <a:cs typeface="Calibri"/>
              </a:rPr>
            </a:br>
            <a:r>
              <a:rPr lang="en-US" dirty="0" smtClean="0">
                <a:latin typeface="Calibri"/>
                <a:cs typeface="Calibri"/>
              </a:rPr>
              <a:t>and commitments to be</a:t>
            </a:r>
            <a:br>
              <a:rPr lang="en-US" dirty="0" smtClean="0">
                <a:latin typeface="Calibri"/>
                <a:cs typeface="Calibri"/>
              </a:rPr>
            </a:br>
            <a:r>
              <a:rPr lang="en-US" dirty="0" smtClean="0">
                <a:latin typeface="Calibri"/>
                <a:cs typeface="Calibri"/>
              </a:rPr>
              <a:t>healthy and well.</a:t>
            </a:r>
          </a:p>
          <a:p>
            <a:pPr algn="ctr"/>
            <a:endParaRPr lang="en-US" dirty="0">
              <a:latin typeface="Calibri"/>
              <a:cs typeface="Calibri"/>
            </a:endParaRPr>
          </a:p>
        </p:txBody>
      </p:sp>
      <p:sp>
        <p:nvSpPr>
          <p:cNvPr id="18" name="TextBox 17"/>
          <p:cNvSpPr txBox="1"/>
          <p:nvPr/>
        </p:nvSpPr>
        <p:spPr>
          <a:xfrm>
            <a:off x="4887417" y="2138535"/>
            <a:ext cx="3983454" cy="3539430"/>
          </a:xfrm>
          <a:prstGeom prst="rect">
            <a:avLst/>
          </a:prstGeom>
          <a:noFill/>
        </p:spPr>
        <p:txBody>
          <a:bodyPr wrap="square" rtlCol="0">
            <a:spAutoFit/>
          </a:bodyPr>
          <a:lstStyle/>
          <a:p>
            <a:pPr algn="ctr"/>
            <a:r>
              <a:rPr lang="en-US" sz="2000" dirty="0" smtClean="0">
                <a:latin typeface="Calibri"/>
                <a:cs typeface="Calibri"/>
              </a:rPr>
              <a:t> </a:t>
            </a:r>
          </a:p>
          <a:p>
            <a:pPr algn="ctr"/>
            <a:r>
              <a:rPr lang="en-US" sz="2400" b="1" dirty="0" smtClean="0">
                <a:latin typeface="Calibri"/>
                <a:cs typeface="Calibri"/>
              </a:rPr>
              <a:t>Worksite Wellness</a:t>
            </a:r>
          </a:p>
          <a:p>
            <a:pPr algn="ctr"/>
            <a:r>
              <a:rPr lang="en-US" sz="2000" dirty="0" smtClean="0">
                <a:latin typeface="Calibri"/>
                <a:cs typeface="Calibri"/>
              </a:rPr>
              <a:t>An organized, employer-sponsored </a:t>
            </a:r>
            <a:br>
              <a:rPr lang="en-US" sz="2000" dirty="0" smtClean="0">
                <a:latin typeface="Calibri"/>
                <a:cs typeface="Calibri"/>
              </a:rPr>
            </a:br>
            <a:r>
              <a:rPr lang="en-US" sz="2000" dirty="0" smtClean="0">
                <a:latin typeface="Calibri"/>
                <a:cs typeface="Calibri"/>
              </a:rPr>
              <a:t>initiative designed to support </a:t>
            </a:r>
            <a:br>
              <a:rPr lang="en-US" sz="2000" dirty="0" smtClean="0">
                <a:latin typeface="Calibri"/>
                <a:cs typeface="Calibri"/>
              </a:rPr>
            </a:br>
            <a:r>
              <a:rPr lang="en-US" sz="2000" dirty="0" smtClean="0">
                <a:latin typeface="Calibri"/>
                <a:cs typeface="Calibri"/>
              </a:rPr>
              <a:t>employees (and their families) </a:t>
            </a:r>
            <a:br>
              <a:rPr lang="en-US" sz="2000" dirty="0" smtClean="0">
                <a:latin typeface="Calibri"/>
                <a:cs typeface="Calibri"/>
              </a:rPr>
            </a:br>
            <a:r>
              <a:rPr lang="en-US" sz="2000" dirty="0" smtClean="0">
                <a:latin typeface="Calibri"/>
                <a:cs typeface="Calibri"/>
              </a:rPr>
              <a:t>to adopt behaviors that reduce </a:t>
            </a:r>
            <a:br>
              <a:rPr lang="en-US" sz="2000" dirty="0" smtClean="0">
                <a:latin typeface="Calibri"/>
                <a:cs typeface="Calibri"/>
              </a:rPr>
            </a:br>
            <a:r>
              <a:rPr lang="en-US" sz="2000" dirty="0" smtClean="0">
                <a:latin typeface="Calibri"/>
                <a:cs typeface="Calibri"/>
              </a:rPr>
              <a:t>health risks, improve quality </a:t>
            </a:r>
            <a:br>
              <a:rPr lang="en-US" sz="2000" dirty="0" smtClean="0">
                <a:latin typeface="Calibri"/>
                <a:cs typeface="Calibri"/>
              </a:rPr>
            </a:br>
            <a:r>
              <a:rPr lang="en-US" sz="2000" dirty="0" smtClean="0">
                <a:latin typeface="Calibri"/>
                <a:cs typeface="Calibri"/>
              </a:rPr>
              <a:t>of life, maximize personal </a:t>
            </a:r>
            <a:br>
              <a:rPr lang="en-US" sz="2000" dirty="0" smtClean="0">
                <a:latin typeface="Calibri"/>
                <a:cs typeface="Calibri"/>
              </a:rPr>
            </a:br>
            <a:r>
              <a:rPr lang="en-US" sz="2000" dirty="0" smtClean="0">
                <a:latin typeface="Calibri"/>
                <a:cs typeface="Calibri"/>
              </a:rPr>
              <a:t>effectiveness and benefit </a:t>
            </a:r>
            <a:br>
              <a:rPr lang="en-US" sz="2000" dirty="0" smtClean="0">
                <a:latin typeface="Calibri"/>
                <a:cs typeface="Calibri"/>
              </a:rPr>
            </a:br>
            <a:r>
              <a:rPr lang="en-US" sz="2000" dirty="0" smtClean="0">
                <a:latin typeface="Calibri"/>
                <a:cs typeface="Calibri"/>
              </a:rPr>
              <a:t>the organization’s bottom line.</a:t>
            </a:r>
          </a:p>
          <a:p>
            <a:pPr algn="ctr"/>
            <a:endParaRPr lang="en-US" sz="2000" dirty="0">
              <a:latin typeface="Calibri"/>
              <a:cs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3" descr="W@W_ppt_v2 021312 for slides1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5" name="TextBox 4"/>
          <p:cNvSpPr txBox="1">
            <a:spLocks noChangeArrowheads="1"/>
          </p:cNvSpPr>
          <p:nvPr/>
        </p:nvSpPr>
        <p:spPr bwMode="auto">
          <a:xfrm>
            <a:off x="617538" y="285750"/>
            <a:ext cx="6562196" cy="1200150"/>
          </a:xfrm>
          <a:prstGeom prst="rect">
            <a:avLst/>
          </a:prstGeom>
          <a:noFill/>
          <a:ln w="9525">
            <a:noFill/>
            <a:miter lim="800000"/>
            <a:headEnd/>
            <a:tailEnd/>
          </a:ln>
        </p:spPr>
        <p:txBody>
          <a:bodyPr wrap="square">
            <a:spAutoFit/>
          </a:bodyPr>
          <a:lstStyle/>
          <a:p>
            <a:r>
              <a:rPr lang="en-US" sz="3600" dirty="0">
                <a:solidFill>
                  <a:schemeClr val="bg1"/>
                </a:solidFill>
                <a:latin typeface="Calibri" pitchFamily="1" charset="0"/>
              </a:rPr>
              <a:t>Can You Make it Easier </a:t>
            </a:r>
            <a:br>
              <a:rPr lang="en-US" sz="3600" dirty="0">
                <a:solidFill>
                  <a:schemeClr val="bg1"/>
                </a:solidFill>
                <a:latin typeface="Calibri" pitchFamily="1" charset="0"/>
              </a:rPr>
            </a:br>
            <a:r>
              <a:rPr lang="en-US" sz="3600" dirty="0">
                <a:solidFill>
                  <a:schemeClr val="bg1"/>
                </a:solidFill>
                <a:latin typeface="Calibri" pitchFamily="1" charset="0"/>
              </a:rPr>
              <a:t>for Employees?</a:t>
            </a:r>
          </a:p>
        </p:txBody>
      </p:sp>
      <p:sp>
        <p:nvSpPr>
          <p:cNvPr id="6" name="Content Placeholder 2"/>
          <p:cNvSpPr>
            <a:spLocks noGrp="1"/>
          </p:cNvSpPr>
          <p:nvPr>
            <p:ph idx="1"/>
          </p:nvPr>
        </p:nvSpPr>
        <p:spPr>
          <a:xfrm>
            <a:off x="617538" y="1359062"/>
            <a:ext cx="8340195" cy="4601995"/>
          </a:xfrm>
          <a:noFill/>
          <a:ln>
            <a:noFill/>
          </a:ln>
        </p:spPr>
        <p:style>
          <a:lnRef idx="2">
            <a:schemeClr val="accent6"/>
          </a:lnRef>
          <a:fillRef idx="1">
            <a:schemeClr val="lt1"/>
          </a:fillRef>
          <a:effectRef idx="0">
            <a:schemeClr val="accent6"/>
          </a:effectRef>
          <a:fontRef idx="minor">
            <a:schemeClr val="dk1"/>
          </a:fontRef>
        </p:style>
        <p:txBody>
          <a:bodyPr rtlCol="0">
            <a:normAutofit/>
          </a:bodyPr>
          <a:lstStyle/>
          <a:p>
            <a:pPr marL="347472">
              <a:buClr>
                <a:schemeClr val="accent6"/>
              </a:buClr>
              <a:buFont typeface="Arial"/>
              <a:buChar char="•"/>
              <a:defRPr/>
            </a:pPr>
            <a:endParaRPr lang="en-US" sz="2800" dirty="0" smtClean="0">
              <a:noFill/>
            </a:endParaRPr>
          </a:p>
          <a:p>
            <a:pPr marL="347472">
              <a:buClr>
                <a:schemeClr val="accent6"/>
              </a:buClr>
              <a:buFont typeface="Arial"/>
              <a:buChar char="•"/>
              <a:tabLst>
                <a:tab pos="739775" algn="l"/>
              </a:tabLst>
              <a:defRPr/>
            </a:pPr>
            <a:r>
              <a:rPr lang="en-US" sz="2800" dirty="0" smtClean="0"/>
              <a:t>To be tobacco free</a:t>
            </a:r>
          </a:p>
          <a:p>
            <a:pPr marL="347472">
              <a:buClr>
                <a:schemeClr val="accent6"/>
              </a:buClr>
              <a:buFont typeface="Arial"/>
              <a:buChar char="•"/>
              <a:tabLst>
                <a:tab pos="739775" algn="l"/>
              </a:tabLst>
              <a:defRPr/>
            </a:pPr>
            <a:r>
              <a:rPr lang="en-US" sz="2800" dirty="0" smtClean="0"/>
              <a:t>Eat well</a:t>
            </a:r>
          </a:p>
          <a:p>
            <a:pPr marL="347472">
              <a:buClr>
                <a:schemeClr val="accent6"/>
              </a:buClr>
              <a:buFont typeface="Arial"/>
              <a:buChar char="•"/>
              <a:tabLst>
                <a:tab pos="739775" algn="l"/>
              </a:tabLst>
              <a:defRPr/>
            </a:pPr>
            <a:r>
              <a:rPr lang="en-US" sz="2800" dirty="0" smtClean="0"/>
              <a:t>Move more</a:t>
            </a:r>
          </a:p>
          <a:p>
            <a:pPr marL="347472">
              <a:buClr>
                <a:schemeClr val="accent6"/>
              </a:buClr>
              <a:buFont typeface="Arial"/>
              <a:buChar char="•"/>
              <a:tabLst>
                <a:tab pos="914400" algn="l"/>
              </a:tabLst>
              <a:defRPr/>
            </a:pPr>
            <a:r>
              <a:rPr lang="en-US" sz="2800" dirty="0" smtClean="0"/>
              <a:t>Take charge of their health</a:t>
            </a:r>
            <a:endParaRPr lang="en-US" sz="2800" dirty="0"/>
          </a:p>
        </p:txBody>
      </p:sp>
      <p:sp>
        <p:nvSpPr>
          <p:cNvPr id="5" name="Rounded Rectangle 4"/>
          <p:cNvSpPr/>
          <p:nvPr/>
        </p:nvSpPr>
        <p:spPr>
          <a:xfrm>
            <a:off x="3395137" y="4437057"/>
            <a:ext cx="2133600" cy="15240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6000" dirty="0" smtClean="0">
                <a:solidFill>
                  <a:schemeClr val="tx1"/>
                </a:solidFill>
              </a:rPr>
              <a:t>YES!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3" descr="W@W_ppt_v2 021312 for slides13.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7651" name="TextBox 2"/>
          <p:cNvSpPr txBox="1">
            <a:spLocks noChangeArrowheads="1"/>
          </p:cNvSpPr>
          <p:nvPr/>
        </p:nvSpPr>
        <p:spPr bwMode="auto">
          <a:xfrm>
            <a:off x="617538" y="303213"/>
            <a:ext cx="6596062" cy="1200150"/>
          </a:xfrm>
          <a:prstGeom prst="rect">
            <a:avLst/>
          </a:prstGeom>
          <a:noFill/>
          <a:ln w="9525">
            <a:noFill/>
            <a:miter lim="800000"/>
            <a:headEnd/>
            <a:tailEnd/>
          </a:ln>
        </p:spPr>
        <p:txBody>
          <a:bodyPr>
            <a:spAutoFit/>
          </a:bodyPr>
          <a:lstStyle/>
          <a:p>
            <a:r>
              <a:rPr lang="en-US" sz="3600">
                <a:solidFill>
                  <a:schemeClr val="bg1"/>
                </a:solidFill>
                <a:latin typeface="Calibri" pitchFamily="1" charset="0"/>
              </a:rPr>
              <a:t>Policy, Environment and </a:t>
            </a:r>
            <a:br>
              <a:rPr lang="en-US" sz="3600">
                <a:solidFill>
                  <a:schemeClr val="bg1"/>
                </a:solidFill>
                <a:latin typeface="Calibri" pitchFamily="1" charset="0"/>
              </a:rPr>
            </a:br>
            <a:r>
              <a:rPr lang="en-US" sz="3600">
                <a:solidFill>
                  <a:schemeClr val="bg1"/>
                </a:solidFill>
                <a:latin typeface="Calibri" pitchFamily="1" charset="0"/>
              </a:rPr>
              <a:t>Systems Change</a:t>
            </a:r>
          </a:p>
        </p:txBody>
      </p:sp>
      <p:sp>
        <p:nvSpPr>
          <p:cNvPr id="7" name="Rectangle 6"/>
          <p:cNvSpPr>
            <a:spLocks noGrp="1" noChangeArrowheads="1"/>
          </p:cNvSpPr>
          <p:nvPr/>
        </p:nvSpPr>
        <p:spPr>
          <a:xfrm>
            <a:off x="4630738" y="2166938"/>
            <a:ext cx="4119562" cy="40386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normAutofit/>
          </a:bodyPr>
          <a:lstStyle/>
          <a:p>
            <a:pPr marL="342900" indent="-342900" defTabSz="914400">
              <a:spcBef>
                <a:spcPct val="20000"/>
              </a:spcBef>
              <a:buClr>
                <a:srgbClr val="FF3300"/>
              </a:buClr>
              <a:buFont typeface="Wingdings" pitchFamily="1" charset="2"/>
              <a:buNone/>
            </a:pPr>
            <a:r>
              <a:rPr lang="en-US" sz="2400" dirty="0">
                <a:solidFill>
                  <a:schemeClr val="tx1"/>
                </a:solidFill>
                <a:ea typeface="ＭＳ Ｐゴシック" pitchFamily="1" charset="-128"/>
              </a:rPr>
              <a:t>	</a:t>
            </a:r>
          </a:p>
          <a:p>
            <a:pPr marL="118872" indent="-342900" defTabSz="914400">
              <a:spcBef>
                <a:spcPct val="20000"/>
              </a:spcBef>
              <a:spcAft>
                <a:spcPts val="600"/>
              </a:spcAft>
              <a:buClr>
                <a:srgbClr val="FF3300"/>
              </a:buClr>
              <a:buFont typeface="Wingdings" pitchFamily="1" charset="2"/>
              <a:buNone/>
            </a:pPr>
            <a:r>
              <a:rPr lang="en-US" sz="2400" dirty="0" smtClean="0">
                <a:solidFill>
                  <a:schemeClr val="tx1"/>
                </a:solidFill>
                <a:ea typeface="ＭＳ Ｐゴシック" pitchFamily="1" charset="-128"/>
              </a:rPr>
              <a:t>“It </a:t>
            </a:r>
            <a:r>
              <a:rPr lang="en-US" sz="2400" dirty="0">
                <a:solidFill>
                  <a:schemeClr val="tx1"/>
                </a:solidFill>
                <a:ea typeface="ＭＳ Ｐゴシック" pitchFamily="1" charset="-128"/>
              </a:rPr>
              <a:t>is unreasonable to </a:t>
            </a:r>
            <a:r>
              <a:rPr lang="en-US" sz="2400" dirty="0" smtClean="0">
                <a:solidFill>
                  <a:schemeClr val="tx1"/>
                </a:solidFill>
                <a:ea typeface="ＭＳ Ｐゴシック" pitchFamily="1" charset="-128"/>
              </a:rPr>
              <a:t>expect that </a:t>
            </a:r>
            <a:r>
              <a:rPr lang="en-US" sz="2400" dirty="0">
                <a:solidFill>
                  <a:schemeClr val="tx1"/>
                </a:solidFill>
                <a:ea typeface="ＭＳ Ｐゴシック" pitchFamily="1" charset="-128"/>
              </a:rPr>
              <a:t>people will change their behavior easily when so many forces in the social, cultural, and physical environment conspire against such change.”</a:t>
            </a:r>
          </a:p>
          <a:p>
            <a:pPr marL="2057400" lvl="4" indent="-228600" defTabSz="914400">
              <a:spcBef>
                <a:spcPct val="20000"/>
              </a:spcBef>
              <a:buClr>
                <a:srgbClr val="FF0000"/>
              </a:buClr>
              <a:buFont typeface="Arial" charset="0"/>
              <a:buNone/>
            </a:pPr>
            <a:r>
              <a:rPr lang="en-US" dirty="0">
                <a:solidFill>
                  <a:schemeClr val="tx1"/>
                </a:solidFill>
                <a:ea typeface="ＭＳ Ｐゴシック" pitchFamily="1" charset="-128"/>
              </a:rPr>
              <a:t>– Institute of Medicine</a:t>
            </a:r>
          </a:p>
          <a:p>
            <a:pPr marL="342900" indent="-342900" defTabSz="914400">
              <a:spcBef>
                <a:spcPct val="20000"/>
              </a:spcBef>
              <a:buClr>
                <a:srgbClr val="FF3300"/>
              </a:buClr>
              <a:buFont typeface="Arial" charset="0"/>
              <a:buChar char="•"/>
            </a:pPr>
            <a:endParaRPr lang="en-US" sz="2400" dirty="0">
              <a:solidFill>
                <a:schemeClr val="tx1"/>
              </a:solidFill>
              <a:ea typeface="ＭＳ Ｐゴシック" pitchFamily="1" charset="-128"/>
            </a:endParaRPr>
          </a:p>
        </p:txBody>
      </p:sp>
      <p:pic>
        <p:nvPicPr>
          <p:cNvPr id="27653" name="Picture 7"/>
          <p:cNvPicPr>
            <a:picLocks noChangeAspect="1" noChangeArrowheads="1"/>
          </p:cNvPicPr>
          <p:nvPr/>
        </p:nvPicPr>
        <p:blipFill>
          <a:blip r:embed="rId4"/>
          <a:srcRect/>
          <a:stretch>
            <a:fillRect/>
          </a:stretch>
        </p:blipFill>
        <p:spPr bwMode="auto">
          <a:xfrm>
            <a:off x="511175" y="1981200"/>
            <a:ext cx="4038600" cy="4038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3" descr="W@W_ppt_v2 021312 for slides14.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8675" name="TextBox 4"/>
          <p:cNvSpPr txBox="1">
            <a:spLocks noChangeArrowheads="1"/>
          </p:cNvSpPr>
          <p:nvPr/>
        </p:nvSpPr>
        <p:spPr bwMode="auto">
          <a:xfrm>
            <a:off x="617538" y="285220"/>
            <a:ext cx="6596062" cy="1200150"/>
          </a:xfrm>
          <a:prstGeom prst="rect">
            <a:avLst/>
          </a:prstGeom>
          <a:noFill/>
          <a:ln w="9525">
            <a:noFill/>
            <a:miter lim="800000"/>
            <a:headEnd/>
            <a:tailEnd/>
          </a:ln>
        </p:spPr>
        <p:txBody>
          <a:bodyPr>
            <a:spAutoFit/>
          </a:bodyPr>
          <a:lstStyle/>
          <a:p>
            <a:r>
              <a:rPr lang="en-US" sz="3600" dirty="0" smtClean="0">
                <a:solidFill>
                  <a:schemeClr val="bg1"/>
                </a:solidFill>
                <a:latin typeface="Calibri" pitchFamily="1" charset="0"/>
              </a:rPr>
              <a:t>Wellness at Work</a:t>
            </a:r>
            <a:r>
              <a:rPr lang="en-US" sz="3600" dirty="0">
                <a:solidFill>
                  <a:schemeClr val="bg1"/>
                </a:solidFill>
                <a:latin typeface="Calibri" pitchFamily="1" charset="0"/>
              </a:rPr>
              <a:t>:</a:t>
            </a:r>
          </a:p>
          <a:p>
            <a:r>
              <a:rPr lang="en-US" sz="3600" dirty="0">
                <a:solidFill>
                  <a:schemeClr val="bg1"/>
                </a:solidFill>
                <a:latin typeface="Calibri" pitchFamily="1" charset="0"/>
              </a:rPr>
              <a:t>An Economic Imperative</a:t>
            </a:r>
          </a:p>
        </p:txBody>
      </p:sp>
      <p:sp>
        <p:nvSpPr>
          <p:cNvPr id="7" name="Content Placeholder 9"/>
          <p:cNvSpPr>
            <a:spLocks noGrp="1"/>
          </p:cNvSpPr>
          <p:nvPr>
            <p:ph idx="1"/>
          </p:nvPr>
        </p:nvSpPr>
        <p:spPr>
          <a:xfrm>
            <a:off x="617538" y="1871663"/>
            <a:ext cx="8112125" cy="3581400"/>
          </a:xfrm>
        </p:spPr>
        <p:txBody>
          <a:bodyPr>
            <a:normAutofit/>
          </a:bodyPr>
          <a:lstStyle/>
          <a:p>
            <a:pPr marL="346075" lvl="2" indent="-346075" eaLnBrk="1" hangingPunct="1">
              <a:buClr>
                <a:srgbClr val="F79646"/>
              </a:buClr>
            </a:pPr>
            <a:r>
              <a:rPr lang="en-US" sz="3600" smtClean="0"/>
              <a:t> Attract and retain healthy employees</a:t>
            </a:r>
          </a:p>
          <a:p>
            <a:pPr marL="346075" lvl="2" indent="-346075" eaLnBrk="1" hangingPunct="1">
              <a:buClr>
                <a:srgbClr val="F79646"/>
              </a:buClr>
            </a:pPr>
            <a:r>
              <a:rPr lang="en-US" sz="3600" smtClean="0"/>
              <a:t> Boost employee productivity</a:t>
            </a:r>
          </a:p>
          <a:p>
            <a:pPr marL="346075" lvl="2" indent="-346075" eaLnBrk="1" hangingPunct="1">
              <a:buClr>
                <a:srgbClr val="F79646"/>
              </a:buClr>
            </a:pPr>
            <a:r>
              <a:rPr lang="en-US" sz="3600" smtClean="0"/>
              <a:t> Chip away at rising health care costs</a:t>
            </a:r>
          </a:p>
          <a:p>
            <a:pPr eaLnBrk="1" hangingPunct="1">
              <a:buFont typeface="Arial" charset="0"/>
              <a:buNone/>
            </a:pPr>
            <a:endParaRPr lang="en-US" sz="4000" smtClean="0"/>
          </a:p>
          <a:p>
            <a:pPr marL="3175" lvl="1" indent="4763">
              <a:buFont typeface="Arial" charset="0"/>
              <a:buNone/>
            </a:pPr>
            <a:endParaRPr lang="en-US" sz="4000" smtClean="0">
              <a:solidFill>
                <a:srgbClr val="000000"/>
              </a:solidFill>
            </a:endParaRPr>
          </a:p>
          <a:p>
            <a:pPr marL="3175" lvl="1" indent="4763" eaLnBrk="1" hangingPunct="1">
              <a:spcBef>
                <a:spcPct val="0"/>
              </a:spcBef>
              <a:buFont typeface="Arial" charset="0"/>
              <a:buNone/>
            </a:pPr>
            <a:endParaRPr lang="en-US" sz="4000" smtClean="0">
              <a:solidFill>
                <a:srgbClr val="000000"/>
              </a:solidFill>
            </a:endParaRPr>
          </a:p>
          <a:p>
            <a:pPr marL="3175" lvl="1" indent="4763">
              <a:buFont typeface="Arial" charset="0"/>
              <a:buNone/>
            </a:pPr>
            <a:endParaRPr lang="en-US" sz="4000" smtClean="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3" descr="W@W_ppt_v2 021312 for slides15.png"/>
          <p:cNvPicPr>
            <a:picLocks noChangeAspect="1"/>
          </p:cNvPicPr>
          <p:nvPr/>
        </p:nvPicPr>
        <p:blipFill>
          <a:blip r:embed="rId3"/>
          <a:srcRect/>
          <a:stretch>
            <a:fillRect/>
          </a:stretch>
        </p:blipFill>
        <p:spPr bwMode="auto">
          <a:xfrm>
            <a:off x="0" y="0"/>
            <a:ext cx="9142413" cy="6858000"/>
          </a:xfrm>
          <a:prstGeom prst="rect">
            <a:avLst/>
          </a:prstGeom>
          <a:noFill/>
          <a:ln w="9525">
            <a:noFill/>
            <a:miter lim="800000"/>
            <a:headEnd/>
            <a:tailEnd/>
          </a:ln>
        </p:spPr>
      </p:pic>
      <p:sp>
        <p:nvSpPr>
          <p:cNvPr id="29699" name="TextBox 4"/>
          <p:cNvSpPr txBox="1">
            <a:spLocks noChangeArrowheads="1"/>
          </p:cNvSpPr>
          <p:nvPr/>
        </p:nvSpPr>
        <p:spPr bwMode="auto">
          <a:xfrm>
            <a:off x="617538" y="285750"/>
            <a:ext cx="6596062" cy="1200150"/>
          </a:xfrm>
          <a:prstGeom prst="rect">
            <a:avLst/>
          </a:prstGeom>
          <a:noFill/>
          <a:ln w="9525">
            <a:noFill/>
            <a:miter lim="800000"/>
            <a:headEnd/>
            <a:tailEnd/>
          </a:ln>
        </p:spPr>
        <p:txBody>
          <a:bodyPr>
            <a:spAutoFit/>
          </a:bodyPr>
          <a:lstStyle/>
          <a:p>
            <a:r>
              <a:rPr lang="en-US" sz="3600" dirty="0">
                <a:solidFill>
                  <a:schemeClr val="bg1"/>
                </a:solidFill>
                <a:latin typeface="Calibri" pitchFamily="1" charset="0"/>
              </a:rPr>
              <a:t>Oregon’s Commitment to</a:t>
            </a:r>
          </a:p>
          <a:p>
            <a:r>
              <a:rPr lang="en-US" sz="3600" dirty="0" smtClean="0">
                <a:solidFill>
                  <a:schemeClr val="bg1"/>
                </a:solidFill>
                <a:latin typeface="Calibri" pitchFamily="1" charset="0"/>
              </a:rPr>
              <a:t>Wellness at Work</a:t>
            </a:r>
            <a:endParaRPr lang="en-US" sz="3600" dirty="0">
              <a:solidFill>
                <a:schemeClr val="bg1"/>
              </a:solidFill>
              <a:latin typeface="Calibri" pitchFamily="1" charset="0"/>
            </a:endParaRPr>
          </a:p>
        </p:txBody>
      </p:sp>
      <p:sp>
        <p:nvSpPr>
          <p:cNvPr id="6" name="Content Placeholder 2"/>
          <p:cNvSpPr>
            <a:spLocks noGrp="1"/>
          </p:cNvSpPr>
          <p:nvPr>
            <p:ph idx="1"/>
          </p:nvPr>
        </p:nvSpPr>
        <p:spPr>
          <a:xfrm>
            <a:off x="576263" y="1820863"/>
            <a:ext cx="7940675" cy="4038600"/>
          </a:xfrm>
          <a:ln>
            <a:noFill/>
          </a:ln>
        </p:spPr>
        <p:style>
          <a:lnRef idx="2">
            <a:schemeClr val="accent6"/>
          </a:lnRef>
          <a:fillRef idx="1">
            <a:schemeClr val="lt1"/>
          </a:fillRef>
          <a:effectRef idx="0">
            <a:schemeClr val="accent6"/>
          </a:effectRef>
          <a:fontRef idx="minor">
            <a:schemeClr val="dk1"/>
          </a:fontRef>
        </p:style>
        <p:txBody>
          <a:bodyPr>
            <a:normAutofit/>
          </a:bodyPr>
          <a:lstStyle/>
          <a:p>
            <a:pPr marL="0" lvl="1" indent="-342900" eaLnBrk="1" hangingPunct="1">
              <a:buClr>
                <a:srgbClr val="F79646"/>
              </a:buClr>
              <a:buFont typeface="Arial" charset="0"/>
              <a:buNone/>
            </a:pPr>
            <a:r>
              <a:rPr lang="en-US" sz="3000" dirty="0" smtClean="0">
                <a:solidFill>
                  <a:schemeClr val="tx1"/>
                </a:solidFill>
                <a:ea typeface="ＭＳ Ｐゴシック" pitchFamily="1" charset="-128"/>
              </a:rPr>
              <a:t>A statewide initiative to create healthier worksites guided by leaders from </a:t>
            </a:r>
            <a:r>
              <a:rPr lang="en-US" sz="3000" b="1" dirty="0" smtClean="0">
                <a:solidFill>
                  <a:schemeClr val="tx1"/>
                </a:solidFill>
                <a:ea typeface="ＭＳ Ｐゴシック" pitchFamily="1" charset="-128"/>
              </a:rPr>
              <a:t>business, public health, health care, and education</a:t>
            </a:r>
          </a:p>
          <a:p>
            <a:pPr eaLnBrk="1" hangingPunct="1">
              <a:spcBef>
                <a:spcPts val="2663"/>
              </a:spcBef>
              <a:buClr>
                <a:srgbClr val="F79646"/>
              </a:buClr>
              <a:buFont typeface="Arial" charset="0"/>
              <a:buNone/>
            </a:pPr>
            <a:r>
              <a:rPr lang="en-US" sz="2800" dirty="0" smtClean="0">
                <a:solidFill>
                  <a:srgbClr val="000000"/>
                </a:solidFill>
                <a:ea typeface="ＭＳ Ｐゴシック" pitchFamily="1" charset="-128"/>
              </a:rPr>
              <a:t>Contributes to:</a:t>
            </a:r>
          </a:p>
          <a:p>
            <a:pPr marL="0" lvl="1" indent="-342900">
              <a:spcBef>
                <a:spcPts val="863"/>
              </a:spcBef>
              <a:buClr>
                <a:srgbClr val="F79646"/>
              </a:buClr>
              <a:buFont typeface="Arial" charset="0"/>
              <a:buChar char="•"/>
            </a:pPr>
            <a:r>
              <a:rPr lang="en-US" sz="2400" dirty="0" smtClean="0">
                <a:solidFill>
                  <a:schemeClr val="tx1"/>
                </a:solidFill>
                <a:ea typeface="ＭＳ Ｐゴシック" pitchFamily="1" charset="-128"/>
              </a:rPr>
              <a:t> Better health</a:t>
            </a:r>
          </a:p>
          <a:p>
            <a:pPr marL="0" lvl="1" indent="-342900">
              <a:spcBef>
                <a:spcPts val="863"/>
              </a:spcBef>
              <a:buClr>
                <a:srgbClr val="F79646"/>
              </a:buClr>
              <a:buFont typeface="Arial" charset="0"/>
              <a:buChar char="•"/>
            </a:pPr>
            <a:r>
              <a:rPr lang="en-US" sz="2400" dirty="0" smtClean="0">
                <a:solidFill>
                  <a:schemeClr val="tx1"/>
                </a:solidFill>
                <a:ea typeface="ＭＳ Ｐゴシック" pitchFamily="1" charset="-128"/>
              </a:rPr>
              <a:t> Better care</a:t>
            </a:r>
          </a:p>
          <a:p>
            <a:pPr marL="0" lvl="1" indent="-342900">
              <a:spcBef>
                <a:spcPts val="863"/>
              </a:spcBef>
              <a:buClr>
                <a:srgbClr val="F79646"/>
              </a:buClr>
              <a:buFont typeface="Arial" charset="0"/>
              <a:buChar char="•"/>
            </a:pPr>
            <a:r>
              <a:rPr lang="en-US" sz="2400" dirty="0" smtClean="0">
                <a:solidFill>
                  <a:schemeClr val="tx1"/>
                </a:solidFill>
                <a:ea typeface="ＭＳ Ｐゴシック" pitchFamily="1" charset="-128"/>
              </a:rPr>
              <a:t> Lower costs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3" descr="W@W_ppt_v2 021312 for slides16.png"/>
          <p:cNvPicPr>
            <a:picLocks noChangeAspect="1"/>
          </p:cNvPicPr>
          <p:nvPr/>
        </p:nvPicPr>
        <p:blipFill>
          <a:blip r:embed="rId3"/>
          <a:srcRect/>
          <a:stretch>
            <a:fillRect/>
          </a:stretch>
        </p:blipFill>
        <p:spPr bwMode="auto">
          <a:xfrm>
            <a:off x="136525" y="0"/>
            <a:ext cx="9142413" cy="6858000"/>
          </a:xfrm>
          <a:prstGeom prst="rect">
            <a:avLst/>
          </a:prstGeom>
          <a:noFill/>
          <a:ln w="9525">
            <a:noFill/>
            <a:miter lim="800000"/>
            <a:headEnd/>
            <a:tailEnd/>
          </a:ln>
        </p:spPr>
      </p:pic>
      <p:sp>
        <p:nvSpPr>
          <p:cNvPr id="30723" name="TextBox 4"/>
          <p:cNvSpPr txBox="1">
            <a:spLocks noChangeArrowheads="1"/>
          </p:cNvSpPr>
          <p:nvPr/>
        </p:nvSpPr>
        <p:spPr bwMode="auto">
          <a:xfrm>
            <a:off x="617538" y="590550"/>
            <a:ext cx="7146925" cy="646113"/>
          </a:xfrm>
          <a:prstGeom prst="rect">
            <a:avLst/>
          </a:prstGeom>
          <a:noFill/>
          <a:ln w="9525">
            <a:noFill/>
            <a:miter lim="800000"/>
            <a:headEnd/>
            <a:tailEnd/>
          </a:ln>
        </p:spPr>
        <p:txBody>
          <a:bodyPr>
            <a:spAutoFit/>
          </a:bodyPr>
          <a:lstStyle/>
          <a:p>
            <a:r>
              <a:rPr lang="en-US" sz="3500" dirty="0">
                <a:solidFill>
                  <a:schemeClr val="bg1"/>
                </a:solidFill>
                <a:latin typeface="Calibri" pitchFamily="1" charset="0"/>
              </a:rPr>
              <a:t>Join the </a:t>
            </a:r>
            <a:r>
              <a:rPr lang="en-US" sz="3500" dirty="0" smtClean="0">
                <a:solidFill>
                  <a:schemeClr val="bg1"/>
                </a:solidFill>
                <a:latin typeface="Calibri" pitchFamily="1" charset="0"/>
              </a:rPr>
              <a:t>Wellness at Work </a:t>
            </a:r>
            <a:r>
              <a:rPr lang="en-US" sz="3500" dirty="0">
                <a:solidFill>
                  <a:schemeClr val="bg1"/>
                </a:solidFill>
                <a:latin typeface="Calibri" pitchFamily="1" charset="0"/>
              </a:rPr>
              <a:t>Movement</a:t>
            </a:r>
          </a:p>
        </p:txBody>
      </p:sp>
      <p:sp>
        <p:nvSpPr>
          <p:cNvPr id="6" name="Content Placeholder 2"/>
          <p:cNvSpPr>
            <a:spLocks noGrp="1"/>
          </p:cNvSpPr>
          <p:nvPr>
            <p:ph idx="1"/>
          </p:nvPr>
        </p:nvSpPr>
        <p:spPr>
          <a:xfrm>
            <a:off x="617538" y="1905000"/>
            <a:ext cx="7629525" cy="4221163"/>
          </a:xfrm>
        </p:spPr>
        <p:txBody>
          <a:bodyPr>
            <a:normAutofit lnSpcReduction="10000"/>
          </a:bodyPr>
          <a:lstStyle/>
          <a:p>
            <a:pPr marL="0" indent="-346075" eaLnBrk="1" hangingPunct="1">
              <a:spcBef>
                <a:spcPts val="863"/>
              </a:spcBef>
              <a:buClr>
                <a:srgbClr val="F79646"/>
              </a:buClr>
            </a:pPr>
            <a:r>
              <a:rPr lang="en-US" sz="1800" b="1" dirty="0" smtClean="0"/>
              <a:t>Centers for Disease Control</a:t>
            </a:r>
          </a:p>
          <a:p>
            <a:pPr marL="574675" lvl="1" indent="-228600" eaLnBrk="1" hangingPunct="1">
              <a:spcBef>
                <a:spcPts val="863"/>
              </a:spcBef>
              <a:buClr>
                <a:srgbClr val="F79646"/>
              </a:buClr>
              <a:buFont typeface="Arial" charset="0"/>
              <a:buChar char="•"/>
            </a:pPr>
            <a:r>
              <a:rPr lang="en-US" sz="1400" i="1" dirty="0" smtClean="0"/>
              <a:t>National Healthy Worksite: </a:t>
            </a:r>
            <a:r>
              <a:rPr lang="en-US" sz="1400" i="1" dirty="0" smtClean="0">
                <a:hlinkClick r:id="rId4"/>
              </a:rPr>
              <a:t>http://www.cdc.gov/NationalHealthyWorksite/</a:t>
            </a:r>
            <a:endParaRPr lang="en-US" sz="1400" i="1" dirty="0" smtClean="0"/>
          </a:p>
          <a:p>
            <a:pPr marL="574675" lvl="1" indent="-228600" eaLnBrk="1" hangingPunct="1">
              <a:spcBef>
                <a:spcPts val="863"/>
              </a:spcBef>
              <a:buClr>
                <a:srgbClr val="F79646"/>
              </a:buClr>
              <a:buFont typeface="Arial" charset="0"/>
              <a:buChar char="•"/>
            </a:pPr>
            <a:r>
              <a:rPr lang="en-US" sz="1400" i="1" dirty="0" smtClean="0"/>
              <a:t>Community Guide: </a:t>
            </a:r>
            <a:r>
              <a:rPr lang="en-US" sz="1400" dirty="0" smtClean="0"/>
              <a:t> </a:t>
            </a:r>
            <a:r>
              <a:rPr lang="en-US" sz="1400" dirty="0" smtClean="0">
                <a:hlinkClick r:id="rId5"/>
              </a:rPr>
              <a:t>http://www.thecommunityguide.org/obesity/workprograms.html</a:t>
            </a:r>
            <a:endParaRPr lang="en-US" sz="1400" dirty="0" smtClean="0"/>
          </a:p>
          <a:p>
            <a:pPr marL="574675" lvl="1" indent="-228600" eaLnBrk="1" hangingPunct="1">
              <a:spcBef>
                <a:spcPts val="863"/>
              </a:spcBef>
              <a:buClr>
                <a:srgbClr val="F79646"/>
              </a:buClr>
              <a:buFont typeface="Arial" charset="0"/>
              <a:buChar char="•"/>
            </a:pPr>
            <a:r>
              <a:rPr lang="en-US" sz="1400" i="1" dirty="0" smtClean="0"/>
              <a:t>Preventing Chronic Disease</a:t>
            </a:r>
            <a:r>
              <a:rPr lang="en-US" sz="1400" dirty="0" smtClean="0"/>
              <a:t>: </a:t>
            </a:r>
            <a:r>
              <a:rPr lang="en-US" sz="1400" dirty="0" smtClean="0">
                <a:hlinkClick r:id="rId6"/>
              </a:rPr>
              <a:t>www.cdc.gov/pcd/issues/2009/apr/08_0195.htm</a:t>
            </a:r>
            <a:endParaRPr lang="en-US" sz="1400" dirty="0" smtClean="0"/>
          </a:p>
          <a:p>
            <a:pPr marL="574675" lvl="1" indent="-228600" eaLnBrk="1" hangingPunct="1">
              <a:spcBef>
                <a:spcPts val="863"/>
              </a:spcBef>
              <a:buClr>
                <a:srgbClr val="F79646"/>
              </a:buClr>
              <a:buFont typeface="Arial" charset="0"/>
              <a:buChar char="•"/>
            </a:pPr>
            <a:r>
              <a:rPr lang="en-US" sz="1400" i="1" dirty="0" smtClean="0"/>
              <a:t>Healthier Worksite Initiative:  </a:t>
            </a:r>
            <a:r>
              <a:rPr lang="en-US" sz="1400" u="sng" dirty="0" smtClean="0">
                <a:hlinkClick r:id="rId7"/>
              </a:rPr>
              <a:t>http://www.cdc.gov/nccdphp/dnpa/hwi/</a:t>
            </a:r>
            <a:endParaRPr lang="en-US" sz="1400" dirty="0" smtClean="0"/>
          </a:p>
          <a:p>
            <a:pPr marL="0" indent="-346075" eaLnBrk="1" hangingPunct="1">
              <a:spcBef>
                <a:spcPts val="863"/>
              </a:spcBef>
              <a:buClr>
                <a:srgbClr val="F79646"/>
              </a:buClr>
            </a:pPr>
            <a:r>
              <a:rPr lang="en-US" sz="1800" b="1" dirty="0" smtClean="0"/>
              <a:t>U.S. Chamber of Commerce’s Healthy Workforce Program:</a:t>
            </a:r>
            <a:br>
              <a:rPr lang="en-US" sz="1800" b="1" dirty="0" smtClean="0"/>
            </a:br>
            <a:r>
              <a:rPr lang="en-US" sz="1400" u="sng" dirty="0" smtClean="0">
                <a:solidFill>
                  <a:srgbClr val="0000FF"/>
                </a:solidFill>
              </a:rPr>
              <a:t>http://www.uschamber.com/reports/healthy-workforce-2010-and-beyond</a:t>
            </a:r>
          </a:p>
          <a:p>
            <a:pPr marL="0" indent="-346075" eaLnBrk="1" hangingPunct="1">
              <a:spcBef>
                <a:spcPts val="863"/>
              </a:spcBef>
              <a:buClr>
                <a:srgbClr val="F79646"/>
              </a:buClr>
            </a:pPr>
            <a:r>
              <a:rPr lang="en-US" sz="1800" b="1" dirty="0" smtClean="0"/>
              <a:t>Small Business Wellness Initiative:</a:t>
            </a:r>
            <a:r>
              <a:rPr lang="en-US" sz="1400" b="1" dirty="0" smtClean="0"/>
              <a:t> </a:t>
            </a:r>
            <a:r>
              <a:rPr lang="en-US" sz="1400" u="sng" dirty="0" smtClean="0">
                <a:hlinkClick r:id="rId8"/>
              </a:rPr>
              <a:t>http://www.sbwi.org/employers.asp</a:t>
            </a:r>
            <a:r>
              <a:rPr lang="en-US" sz="1800" dirty="0" smtClean="0"/>
              <a:t>  </a:t>
            </a:r>
          </a:p>
          <a:p>
            <a:pPr marL="0" indent="-346075" eaLnBrk="1" hangingPunct="1">
              <a:spcBef>
                <a:spcPts val="863"/>
              </a:spcBef>
              <a:buClr>
                <a:srgbClr val="F79646"/>
              </a:buClr>
            </a:pPr>
            <a:r>
              <a:rPr lang="en-US" sz="1800" b="1" dirty="0" smtClean="0"/>
              <a:t>National Business Group on Health</a:t>
            </a:r>
            <a:r>
              <a:rPr lang="en-US" sz="1800" dirty="0" smtClean="0"/>
              <a:t>: </a:t>
            </a:r>
            <a:r>
              <a:rPr lang="en-US" sz="1400" dirty="0" smtClean="0">
                <a:hlinkClick r:id="rId9"/>
              </a:rPr>
              <a:t>www.businessgrouphealth.org/</a:t>
            </a:r>
            <a:endParaRPr lang="en-US" sz="1400" dirty="0" smtClean="0"/>
          </a:p>
          <a:p>
            <a:pPr marL="0" indent="-346075" eaLnBrk="1" hangingPunct="1">
              <a:spcBef>
                <a:spcPts val="863"/>
              </a:spcBef>
              <a:buClr>
                <a:srgbClr val="F79646"/>
              </a:buClr>
            </a:pPr>
            <a:r>
              <a:rPr lang="en-US" sz="1800" b="1" dirty="0" smtClean="0"/>
              <a:t>Wellness Councils of America (</a:t>
            </a:r>
            <a:r>
              <a:rPr lang="en-US" sz="1800" b="1" dirty="0" err="1" smtClean="0"/>
              <a:t>Welcoa</a:t>
            </a:r>
            <a:r>
              <a:rPr lang="en-US" sz="1800" b="1" dirty="0" smtClean="0"/>
              <a:t>): </a:t>
            </a:r>
            <a:r>
              <a:rPr lang="en-US" sz="1400" dirty="0" smtClean="0">
                <a:hlinkClick r:id="rId10"/>
              </a:rPr>
              <a:t>http://www.welcoa.org/</a:t>
            </a:r>
            <a:endParaRPr lang="en-US" sz="1400" dirty="0" smtClean="0"/>
          </a:p>
          <a:p>
            <a:pPr marL="0" indent="-346075" eaLnBrk="1" hangingPunct="1">
              <a:spcBef>
                <a:spcPts val="863"/>
              </a:spcBef>
              <a:buClr>
                <a:srgbClr val="F79646"/>
              </a:buClr>
            </a:pPr>
            <a:r>
              <a:rPr lang="en-US" sz="1800" b="1" dirty="0" smtClean="0"/>
              <a:t>American Heart Association:</a:t>
            </a:r>
            <a:r>
              <a:rPr lang="en-US" sz="1400" b="1" dirty="0" smtClean="0"/>
              <a:t> </a:t>
            </a:r>
            <a:r>
              <a:rPr lang="en-US" sz="1400" dirty="0" smtClean="0">
                <a:hlinkClick r:id="rId11"/>
              </a:rPr>
              <a:t>http://startwalkingnow.org/start_workplace.jsp</a:t>
            </a:r>
            <a:endParaRPr lang="en-US" sz="1400" dirty="0" smtClean="0"/>
          </a:p>
          <a:p>
            <a:pPr marL="0" indent="-346075" eaLnBrk="1" hangingPunct="1">
              <a:spcBef>
                <a:spcPts val="863"/>
              </a:spcBef>
              <a:buClr>
                <a:srgbClr val="F79646"/>
              </a:buClr>
            </a:pPr>
            <a:r>
              <a:rPr lang="en-US" sz="1800" b="1" dirty="0" smtClean="0"/>
              <a:t>Employment Law Information Network: </a:t>
            </a:r>
            <a:r>
              <a:rPr lang="en-US" sz="1800" dirty="0" smtClean="0"/>
              <a:t> </a:t>
            </a:r>
            <a:r>
              <a:rPr lang="en-US" sz="1400" dirty="0" smtClean="0">
                <a:hlinkClick r:id="rId12"/>
              </a:rPr>
              <a:t>www.elinfonet.com</a:t>
            </a:r>
            <a:endParaRPr lang="en-US" sz="1400" dirty="0" smtClean="0"/>
          </a:p>
          <a:p>
            <a:pPr marL="0" indent="-346075" eaLnBrk="1" hangingPunct="1">
              <a:spcBef>
                <a:spcPts val="863"/>
              </a:spcBef>
              <a:buClr>
                <a:srgbClr val="F79646"/>
              </a:buClr>
              <a:buFont typeface="Arial" charset="0"/>
              <a:buNone/>
            </a:pPr>
            <a:endParaRPr lang="en-US" sz="1800" b="1" dirty="0" smtClean="0"/>
          </a:p>
          <a:p>
            <a:pPr marL="0" indent="-346075" eaLnBrk="1" hangingPunct="1">
              <a:spcBef>
                <a:spcPts val="863"/>
              </a:spcBef>
              <a:buClr>
                <a:srgbClr val="F79646"/>
              </a:buClr>
            </a:pP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3" descr="W@W_ppt_v2 021312 for slides10.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71" name="TextBox 7"/>
          <p:cNvSpPr txBox="1">
            <a:spLocks noChangeArrowheads="1"/>
          </p:cNvSpPr>
          <p:nvPr/>
        </p:nvSpPr>
        <p:spPr bwMode="auto">
          <a:xfrm>
            <a:off x="617538" y="303213"/>
            <a:ext cx="6934200" cy="1200150"/>
          </a:xfrm>
          <a:prstGeom prst="rect">
            <a:avLst/>
          </a:prstGeom>
          <a:noFill/>
          <a:ln w="9525">
            <a:noFill/>
            <a:miter lim="800000"/>
            <a:headEnd/>
            <a:tailEnd/>
          </a:ln>
        </p:spPr>
        <p:txBody>
          <a:bodyPr>
            <a:spAutoFit/>
          </a:bodyPr>
          <a:lstStyle/>
          <a:p>
            <a:r>
              <a:rPr lang="en-US" sz="3600" dirty="0">
                <a:solidFill>
                  <a:schemeClr val="bg1"/>
                </a:solidFill>
                <a:latin typeface="Calibri" pitchFamily="1" charset="0"/>
              </a:rPr>
              <a:t>What is a Culture of Health?</a:t>
            </a:r>
          </a:p>
          <a:p>
            <a:r>
              <a:rPr lang="en-US" sz="3400" dirty="0">
                <a:solidFill>
                  <a:schemeClr val="bg1"/>
                </a:solidFill>
                <a:latin typeface="Calibri" pitchFamily="1" charset="0"/>
              </a:rPr>
              <a:t>“The way we do things around here.”</a:t>
            </a:r>
          </a:p>
        </p:txBody>
      </p:sp>
      <p:sp>
        <p:nvSpPr>
          <p:cNvPr id="6" name="Content Placeholder 11"/>
          <p:cNvSpPr>
            <a:spLocks noGrp="1"/>
          </p:cNvSpPr>
          <p:nvPr/>
        </p:nvSpPr>
        <p:spPr>
          <a:xfrm>
            <a:off x="1074647" y="1946275"/>
            <a:ext cx="6762680" cy="2725738"/>
          </a:xfrm>
          <a:prstGeom prst="rect">
            <a:avLst/>
          </a:prstGeom>
        </p:spPr>
        <p:txBody>
          <a:bodyPr>
            <a:normAutofit/>
          </a:bodyPr>
          <a:lstStyle/>
          <a:p>
            <a:pPr marL="117475" indent="-342900" defTabSz="914400">
              <a:lnSpc>
                <a:spcPct val="90000"/>
              </a:lnSpc>
              <a:spcBef>
                <a:spcPct val="20000"/>
              </a:spcBef>
              <a:buFont typeface="Arial" charset="0"/>
              <a:buNone/>
            </a:pPr>
            <a:endParaRPr lang="en-US" sz="2800" dirty="0">
              <a:latin typeface="Calibri" pitchFamily="1" charset="0"/>
            </a:endParaRPr>
          </a:p>
          <a:p>
            <a:pPr marL="117475" indent="-342900" defTabSz="914400">
              <a:lnSpc>
                <a:spcPct val="90000"/>
              </a:lnSpc>
              <a:spcBef>
                <a:spcPct val="20000"/>
              </a:spcBef>
              <a:buFont typeface="Arial" charset="0"/>
              <a:buNone/>
            </a:pPr>
            <a:endParaRPr lang="en-US" sz="2800" dirty="0">
              <a:latin typeface="Calibri" pitchFamily="1" charset="0"/>
            </a:endParaRPr>
          </a:p>
          <a:p>
            <a:pPr marL="117475" indent="-342900" defTabSz="914400">
              <a:lnSpc>
                <a:spcPct val="90000"/>
              </a:lnSpc>
              <a:spcBef>
                <a:spcPct val="20000"/>
              </a:spcBef>
              <a:buFont typeface="Arial" charset="0"/>
              <a:buNone/>
            </a:pPr>
            <a:r>
              <a:rPr lang="en-US" sz="2800" dirty="0">
                <a:latin typeface="Calibri" pitchFamily="1" charset="0"/>
              </a:rPr>
              <a:t>“In a culture of health, employee well-being and organizational success are inextricably linked.”</a:t>
            </a:r>
          </a:p>
        </p:txBody>
      </p:sp>
      <p:sp>
        <p:nvSpPr>
          <p:cNvPr id="8" name="Rectangle 7"/>
          <p:cNvSpPr/>
          <p:nvPr/>
        </p:nvSpPr>
        <p:spPr>
          <a:xfrm>
            <a:off x="2293938" y="1658938"/>
            <a:ext cx="1676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dirty="0"/>
          </a:p>
        </p:txBody>
      </p:sp>
      <p:sp>
        <p:nvSpPr>
          <p:cNvPr id="10" name="Rectangle 9"/>
          <p:cNvSpPr/>
          <p:nvPr/>
        </p:nvSpPr>
        <p:spPr>
          <a:xfrm>
            <a:off x="490538" y="1735138"/>
            <a:ext cx="1676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3930650" y="4658044"/>
            <a:ext cx="2857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617538" y="5972175"/>
            <a:ext cx="2608262" cy="246063"/>
          </a:xfrm>
          <a:prstGeom prst="rect">
            <a:avLst/>
          </a:prstGeom>
        </p:spPr>
        <p:txBody>
          <a:bodyPr wrap="none">
            <a:spAutoFit/>
          </a:bodyPr>
          <a:lstStyle/>
          <a:p>
            <a:pPr>
              <a:defRPr/>
            </a:pPr>
            <a:r>
              <a:rPr lang="en-US" sz="1000" dirty="0">
                <a:latin typeface="+mn-lt"/>
                <a:ea typeface="ＭＳ Ｐゴシック" charset="-128"/>
                <a:cs typeface="ＭＳ Ｐゴシック" charset="-128"/>
              </a:rPr>
              <a:t>http://www.centervbhm.com/lb/workset.html</a:t>
            </a:r>
          </a:p>
        </p:txBody>
      </p:sp>
      <p:sp>
        <p:nvSpPr>
          <p:cNvPr id="13" name="Rectangle 12"/>
          <p:cNvSpPr/>
          <p:nvPr/>
        </p:nvSpPr>
        <p:spPr>
          <a:xfrm>
            <a:off x="2105025" y="1846263"/>
            <a:ext cx="785813"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3" descr="W@W_ppt_v2 021312 for slides10.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9" name="TextBox 4"/>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Roadmap for Today</a:t>
            </a:r>
          </a:p>
        </p:txBody>
      </p:sp>
      <p:sp>
        <p:nvSpPr>
          <p:cNvPr id="14340" name="TextBox 4"/>
          <p:cNvSpPr txBox="1">
            <a:spLocks noChangeArrowheads="1"/>
          </p:cNvSpPr>
          <p:nvPr/>
        </p:nvSpPr>
        <p:spPr bwMode="auto">
          <a:xfrm>
            <a:off x="617538" y="1963738"/>
            <a:ext cx="7705725" cy="3762569"/>
          </a:xfrm>
          <a:prstGeom prst="rect">
            <a:avLst/>
          </a:prstGeom>
          <a:noFill/>
          <a:ln w="9525">
            <a:noFill/>
            <a:miter lim="800000"/>
            <a:headEnd/>
            <a:tailEnd/>
          </a:ln>
        </p:spPr>
        <p:txBody>
          <a:bodyPr>
            <a:spAutoFit/>
          </a:bodyPr>
          <a:lstStyle/>
          <a:p>
            <a:pPr marL="346075" lvl="1" indent="-346075">
              <a:spcBef>
                <a:spcPts val="863"/>
              </a:spcBef>
              <a:buClr>
                <a:srgbClr val="F79646"/>
              </a:buClr>
              <a:buFont typeface="Arial" charset="0"/>
              <a:buChar char="•"/>
            </a:pPr>
            <a:r>
              <a:rPr lang="en-US" sz="3600" dirty="0">
                <a:latin typeface="Calibri" pitchFamily="1" charset="0"/>
              </a:rPr>
              <a:t>Worksite Wellness:</a:t>
            </a:r>
            <a:r>
              <a:rPr lang="en-US" sz="3600" dirty="0" smtClean="0">
                <a:latin typeface="Calibri" pitchFamily="1" charset="0"/>
              </a:rPr>
              <a:t> </a:t>
            </a:r>
            <a:br>
              <a:rPr lang="en-US" sz="3600" dirty="0" smtClean="0">
                <a:latin typeface="Calibri" pitchFamily="1" charset="0"/>
              </a:rPr>
            </a:br>
            <a:r>
              <a:rPr lang="en-US" sz="3600" dirty="0" smtClean="0">
                <a:latin typeface="Calibri" pitchFamily="1" charset="0"/>
              </a:rPr>
              <a:t>A </a:t>
            </a:r>
            <a:r>
              <a:rPr lang="en-US" sz="3600" dirty="0">
                <a:latin typeface="Calibri" pitchFamily="1" charset="0"/>
              </a:rPr>
              <a:t>worthwhile </a:t>
            </a:r>
            <a:r>
              <a:rPr lang="en-US" sz="3600" dirty="0" smtClean="0">
                <a:latin typeface="Calibri" pitchFamily="1" charset="0"/>
              </a:rPr>
              <a:t>investment</a:t>
            </a:r>
          </a:p>
          <a:p>
            <a:pPr marL="346075" lvl="1" indent="-346075">
              <a:spcBef>
                <a:spcPts val="863"/>
              </a:spcBef>
              <a:buClr>
                <a:srgbClr val="F79646"/>
              </a:buClr>
              <a:buFont typeface="Arial" charset="0"/>
              <a:buChar char="•"/>
            </a:pPr>
            <a:r>
              <a:rPr lang="en-US" sz="3600" dirty="0" smtClean="0">
                <a:latin typeface="Calibri" pitchFamily="1" charset="0"/>
              </a:rPr>
              <a:t>What works?</a:t>
            </a:r>
            <a:endParaRPr lang="en-US" sz="3600" dirty="0">
              <a:latin typeface="Calibri" pitchFamily="1" charset="0"/>
            </a:endParaRPr>
          </a:p>
          <a:p>
            <a:pPr marL="346075" lvl="1" indent="-346075">
              <a:spcBef>
                <a:spcPts val="863"/>
              </a:spcBef>
              <a:buClr>
                <a:srgbClr val="F79646"/>
              </a:buClr>
              <a:buFont typeface="Arial" charset="0"/>
              <a:buChar char="•"/>
            </a:pPr>
            <a:r>
              <a:rPr lang="en-US" sz="3600" dirty="0">
                <a:latin typeface="Calibri" pitchFamily="1" charset="0"/>
              </a:rPr>
              <a:t>Oregon’s commitment to</a:t>
            </a:r>
            <a:r>
              <a:rPr lang="en-US" sz="3600" dirty="0" smtClean="0">
                <a:latin typeface="Calibri" pitchFamily="1" charset="0"/>
              </a:rPr>
              <a:t> </a:t>
            </a:r>
            <a:br>
              <a:rPr lang="en-US" sz="3600" dirty="0" smtClean="0">
                <a:latin typeface="Calibri" pitchFamily="1" charset="0"/>
              </a:rPr>
            </a:br>
            <a:r>
              <a:rPr lang="en-US" sz="3600" dirty="0" smtClean="0">
                <a:latin typeface="Calibri" pitchFamily="1" charset="0"/>
              </a:rPr>
              <a:t>Wellness at Work</a:t>
            </a:r>
            <a:endParaRPr lang="en-US" sz="3600" dirty="0">
              <a:solidFill>
                <a:srgbClr val="E46C0A"/>
              </a:solidFill>
              <a:latin typeface="Calibri" pitchFamily="1" charset="0"/>
            </a:endParaRPr>
          </a:p>
          <a:p>
            <a:pPr indent="-228600"/>
            <a:endParaRPr lang="en-US" sz="3600" dirty="0">
              <a:latin typeface="Calibri" pitchFamily="1"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7" name="Picture 3" descr="W@W_ppt_v2 021312 for slides18.pn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31748" name="TextBox 5"/>
          <p:cNvSpPr txBox="1">
            <a:spLocks noChangeArrowheads="1"/>
          </p:cNvSpPr>
          <p:nvPr/>
        </p:nvSpPr>
        <p:spPr bwMode="auto">
          <a:xfrm>
            <a:off x="617538" y="285743"/>
            <a:ext cx="6875462" cy="1200329"/>
          </a:xfrm>
          <a:prstGeom prst="rect">
            <a:avLst/>
          </a:prstGeom>
          <a:noFill/>
          <a:ln w="9525">
            <a:noFill/>
            <a:miter lim="800000"/>
            <a:headEnd/>
            <a:tailEnd/>
          </a:ln>
        </p:spPr>
        <p:txBody>
          <a:bodyPr wrap="square">
            <a:spAutoFit/>
          </a:bodyPr>
          <a:lstStyle/>
          <a:p>
            <a:r>
              <a:rPr lang="en-US" sz="3600" dirty="0">
                <a:solidFill>
                  <a:schemeClr val="bg1"/>
                </a:solidFill>
                <a:latin typeface="Calibri" pitchFamily="1" charset="0"/>
              </a:rPr>
              <a:t>Visit </a:t>
            </a:r>
            <a:r>
              <a:rPr lang="en-US" sz="3600" baseline="30000" dirty="0" smtClean="0">
                <a:solidFill>
                  <a:schemeClr val="bg1"/>
                </a:solidFill>
                <a:latin typeface="Calibri" pitchFamily="1" charset="0"/>
              </a:rPr>
              <a:t/>
            </a:r>
            <a:br>
              <a:rPr lang="en-US" sz="3600" baseline="30000" dirty="0" smtClean="0">
                <a:solidFill>
                  <a:schemeClr val="bg1"/>
                </a:solidFill>
                <a:latin typeface="Calibri" pitchFamily="1" charset="0"/>
              </a:rPr>
            </a:br>
            <a:r>
              <a:rPr lang="en-US" sz="3600" dirty="0" err="1" smtClean="0">
                <a:solidFill>
                  <a:schemeClr val="bg1"/>
                </a:solidFill>
                <a:latin typeface="Calibri" pitchFamily="1" charset="0"/>
              </a:rPr>
              <a:t>healthoregon.org/wellness@work</a:t>
            </a:r>
            <a:endParaRPr lang="en-US" sz="3600" dirty="0">
              <a:solidFill>
                <a:schemeClr val="bg1"/>
              </a:solidFill>
              <a:latin typeface="Calibri" pitchFamily="1" charset="0"/>
            </a:endParaRPr>
          </a:p>
        </p:txBody>
      </p:sp>
      <p:graphicFrame>
        <p:nvGraphicFramePr>
          <p:cNvPr id="31746" name="Object 2"/>
          <p:cNvGraphicFramePr>
            <a:graphicFrameLocks noChangeAspect="1"/>
          </p:cNvGraphicFramePr>
          <p:nvPr/>
        </p:nvGraphicFramePr>
        <p:xfrm>
          <a:off x="1125538" y="1701800"/>
          <a:ext cx="6477000" cy="4651375"/>
        </p:xfrm>
        <a:graphic>
          <a:graphicData uri="http://schemas.openxmlformats.org/presentationml/2006/ole">
            <p:oleObj spid="_x0000_s31746" name="Acrobat Document" r:id="rId5" imgW="8953500" imgH="6921500" progId="AcroExch.Document.7">
              <p:link updateAutomatic="1"/>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7" name="Picture 3" descr="W@W_ppt_v2 021312 for slides13.png"/>
          <p:cNvPicPr>
            <a:picLocks noChangeAspect="1"/>
          </p:cNvPicPr>
          <p:nvPr/>
        </p:nvPicPr>
        <p:blipFill>
          <a:blip r:embed="rId4"/>
          <a:srcRect/>
          <a:stretch>
            <a:fillRect/>
          </a:stretch>
        </p:blipFill>
        <p:spPr bwMode="auto">
          <a:xfrm>
            <a:off x="0" y="0"/>
            <a:ext cx="9142413" cy="6858000"/>
          </a:xfrm>
          <a:prstGeom prst="rect">
            <a:avLst/>
          </a:prstGeom>
          <a:noFill/>
          <a:ln w="9525">
            <a:noFill/>
            <a:miter lim="800000"/>
            <a:headEnd/>
            <a:tailEnd/>
          </a:ln>
        </p:spPr>
      </p:pic>
      <p:sp>
        <p:nvSpPr>
          <p:cNvPr id="16388" name="TextBox 4"/>
          <p:cNvSpPr txBox="1">
            <a:spLocks noChangeArrowheads="1"/>
          </p:cNvSpPr>
          <p:nvPr/>
        </p:nvSpPr>
        <p:spPr bwMode="auto">
          <a:xfrm>
            <a:off x="617538" y="304800"/>
            <a:ext cx="6596062" cy="1181100"/>
          </a:xfrm>
          <a:prstGeom prst="rect">
            <a:avLst/>
          </a:prstGeom>
          <a:noFill/>
          <a:ln w="9525">
            <a:noFill/>
            <a:miter lim="800000"/>
            <a:headEnd/>
            <a:tailEnd/>
          </a:ln>
        </p:spPr>
        <p:txBody>
          <a:bodyPr>
            <a:spAutoFit/>
          </a:bodyPr>
          <a:lstStyle/>
          <a:p>
            <a:pPr>
              <a:lnSpc>
                <a:spcPts val="2800"/>
              </a:lnSpc>
            </a:pPr>
            <a:r>
              <a:rPr lang="en-US" sz="2800">
                <a:solidFill>
                  <a:schemeClr val="bg1"/>
                </a:solidFill>
                <a:latin typeface="Calibri" pitchFamily="1" charset="0"/>
              </a:rPr>
              <a:t>Health Insurance Premium Increases Outpace Inflation and Growth in </a:t>
            </a:r>
            <a:br>
              <a:rPr lang="en-US" sz="2800">
                <a:solidFill>
                  <a:schemeClr val="bg1"/>
                </a:solidFill>
                <a:latin typeface="Calibri" pitchFamily="1" charset="0"/>
              </a:rPr>
            </a:br>
            <a:r>
              <a:rPr lang="en-US" sz="2800">
                <a:solidFill>
                  <a:schemeClr val="bg1"/>
                </a:solidFill>
                <a:latin typeface="Calibri" pitchFamily="1" charset="0"/>
              </a:rPr>
              <a:t>Workers’ Earnings 1999–</a:t>
            </a:r>
            <a:r>
              <a:rPr lang="en-US" sz="2800" smtClean="0">
                <a:solidFill>
                  <a:schemeClr val="bg1"/>
                </a:solidFill>
                <a:latin typeface="Calibri" pitchFamily="1" charset="0"/>
              </a:rPr>
              <a:t>2011</a:t>
            </a:r>
            <a:endParaRPr lang="en-US" sz="2800">
              <a:solidFill>
                <a:schemeClr val="bg1"/>
              </a:solidFill>
              <a:latin typeface="Calibri" pitchFamily="1" charset="0"/>
            </a:endParaRPr>
          </a:p>
        </p:txBody>
      </p:sp>
      <p:sp>
        <p:nvSpPr>
          <p:cNvPr id="16389" name="Text Box 4"/>
          <p:cNvSpPr txBox="1">
            <a:spLocks noChangeArrowheads="1"/>
          </p:cNvSpPr>
          <p:nvPr/>
        </p:nvSpPr>
        <p:spPr bwMode="auto">
          <a:xfrm>
            <a:off x="381000" y="5194300"/>
            <a:ext cx="3690938" cy="1015663"/>
          </a:xfrm>
          <a:prstGeom prst="rect">
            <a:avLst/>
          </a:prstGeom>
          <a:noFill/>
          <a:ln w="9525">
            <a:noFill/>
            <a:miter lim="800000"/>
            <a:headEnd/>
            <a:tailEnd/>
          </a:ln>
        </p:spPr>
        <p:txBody>
          <a:bodyPr>
            <a:spAutoFit/>
          </a:bodyPr>
          <a:lstStyle/>
          <a:p>
            <a:pPr eaLnBrk="1" hangingPunct="1"/>
            <a:r>
              <a:rPr lang="en-US" sz="1000" dirty="0" smtClean="0"/>
              <a:t>Source:  Kaiser/HRET Survey of Employer-Sponsored Health Benefits, 1999-2011.  Bureau of Labor Statistics, Consumer Price Index, U.S. City Average of Annual Inflation (April to April), 1999-2011; Bureau of Labor Statistics, Seasonally Adjusted Data from the Current Employment Statistics Survey, 1999-2011 (April to April). </a:t>
            </a:r>
            <a:endParaRPr lang="en-US" sz="1000" dirty="0"/>
          </a:p>
        </p:txBody>
      </p:sp>
      <p:graphicFrame>
        <p:nvGraphicFramePr>
          <p:cNvPr id="16390" name="Object 3"/>
          <p:cNvGraphicFramePr>
            <a:graphicFrameLocks noGrp="1" noChangeAspect="1"/>
          </p:cNvGraphicFramePr>
          <p:nvPr/>
        </p:nvGraphicFramePr>
        <p:xfrm>
          <a:off x="795338" y="1574800"/>
          <a:ext cx="7551737" cy="4845050"/>
        </p:xfrm>
        <a:graphic>
          <a:graphicData uri="http://schemas.openxmlformats.org/presentationml/2006/ole">
            <p:oleObj spid="_x0000_s16390" name="Worksheet" r:id="rId5" imgW="8711939" imgH="5584420" progId="Excel.Sheet.8">
              <p:embed/>
            </p:oleObj>
          </a:graphicData>
        </a:graphic>
      </p:graphicFrame>
      <p:pic>
        <p:nvPicPr>
          <p:cNvPr id="8" name="Picture 7" descr="KFF-HRET LOGO"/>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52167" y="5523707"/>
            <a:ext cx="1905000" cy="585787"/>
          </a:xfrm>
          <a:prstGeom prst="rect">
            <a:avLst/>
          </a:prstGeom>
          <a:noFill/>
          <a:ln w="9525">
            <a:noFill/>
            <a:miter lim="800000"/>
            <a:headEnd/>
            <a:tailEnd/>
          </a:ln>
          <a:effectLst>
            <a:outerShdw blurRad="50800" dist="50800" dir="5400000" algn="ctr" rotWithShape="0">
              <a:schemeClr val="bg1">
                <a:alpha val="0"/>
              </a:scheme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3" descr="W@W_ppt_v2 021312 for slides18.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3" name="TextBox 4"/>
          <p:cNvSpPr txBox="1">
            <a:spLocks noChangeArrowheads="1"/>
          </p:cNvSpPr>
          <p:nvPr/>
        </p:nvSpPr>
        <p:spPr bwMode="auto">
          <a:xfrm>
            <a:off x="617538" y="515938"/>
            <a:ext cx="6596062" cy="646112"/>
          </a:xfrm>
          <a:prstGeom prst="rect">
            <a:avLst/>
          </a:prstGeom>
          <a:noFill/>
          <a:ln w="9525">
            <a:noFill/>
            <a:miter lim="800000"/>
            <a:headEnd/>
            <a:tailEnd/>
          </a:ln>
        </p:spPr>
        <p:txBody>
          <a:bodyPr>
            <a:spAutoFit/>
          </a:bodyPr>
          <a:lstStyle/>
          <a:p>
            <a:r>
              <a:rPr lang="en-US" sz="3600">
                <a:solidFill>
                  <a:schemeClr val="bg1"/>
                </a:solidFill>
                <a:latin typeface="Calibri" pitchFamily="1" charset="0"/>
              </a:rPr>
              <a:t>If Food Were Health Care</a:t>
            </a:r>
          </a:p>
        </p:txBody>
      </p:sp>
      <p:sp>
        <p:nvSpPr>
          <p:cNvPr id="6" name="Rectangle 5"/>
          <p:cNvSpPr>
            <a:spLocks noGrp="1" noChangeArrowheads="1"/>
          </p:cNvSpPr>
          <p:nvPr/>
        </p:nvSpPr>
        <p:spPr>
          <a:xfrm>
            <a:off x="617538" y="1854200"/>
            <a:ext cx="7993062" cy="3548063"/>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normAutofit/>
          </a:bodyPr>
          <a:lstStyle/>
          <a:p>
            <a:pPr marL="0" lvl="1" indent="-285750" defTabSz="914400">
              <a:lnSpc>
                <a:spcPct val="90000"/>
              </a:lnSpc>
              <a:spcBef>
                <a:spcPct val="20000"/>
              </a:spcBef>
              <a:buClr>
                <a:srgbClr val="FF0000"/>
              </a:buClr>
              <a:buFont typeface="Arial" charset="0"/>
              <a:buNone/>
            </a:pPr>
            <a:r>
              <a:rPr lang="en-US" sz="2400">
                <a:solidFill>
                  <a:srgbClr val="000000"/>
                </a:solidFill>
                <a:ea typeface="ＭＳ Ｐゴシック" pitchFamily="1" charset="-128"/>
              </a:rPr>
              <a:t>If food prices had risen at the </a:t>
            </a:r>
            <a:br>
              <a:rPr lang="en-US" sz="2400">
                <a:solidFill>
                  <a:srgbClr val="000000"/>
                </a:solidFill>
                <a:ea typeface="ＭＳ Ｐゴシック" pitchFamily="1" charset="-128"/>
              </a:rPr>
            </a:br>
            <a:r>
              <a:rPr lang="en-US" sz="2400">
                <a:solidFill>
                  <a:srgbClr val="000000"/>
                </a:solidFill>
                <a:ea typeface="ＭＳ Ｐゴシック" pitchFamily="1" charset="-128"/>
              </a:rPr>
              <a:t>same rates as medical inflation </a:t>
            </a:r>
            <a:br>
              <a:rPr lang="en-US" sz="2400">
                <a:solidFill>
                  <a:srgbClr val="000000"/>
                </a:solidFill>
                <a:ea typeface="ＭＳ Ｐゴシック" pitchFamily="1" charset="-128"/>
              </a:rPr>
            </a:br>
            <a:r>
              <a:rPr lang="en-US" sz="2400">
                <a:solidFill>
                  <a:srgbClr val="000000"/>
                </a:solidFill>
                <a:ea typeface="ＭＳ Ｐゴシック" pitchFamily="1" charset="-128"/>
              </a:rPr>
              <a:t>since the 1930s:</a:t>
            </a:r>
          </a:p>
          <a:p>
            <a:pPr marL="346075" lvl="3" indent="-346075" defTabSz="914400">
              <a:lnSpc>
                <a:spcPct val="90000"/>
              </a:lnSpc>
              <a:spcBef>
                <a:spcPts val="263"/>
              </a:spcBef>
              <a:buClr>
                <a:srgbClr val="F79646"/>
              </a:buClr>
              <a:buFont typeface="Arial" charset="0"/>
              <a:buChar char="•"/>
            </a:pPr>
            <a:r>
              <a:rPr lang="en-US" sz="2000">
                <a:solidFill>
                  <a:srgbClr val="000000"/>
                </a:solidFill>
                <a:ea typeface="ＭＳ Ｐゴシック" pitchFamily="1" charset="-128"/>
              </a:rPr>
              <a:t>1 dozen eggs		$80.20</a:t>
            </a:r>
          </a:p>
          <a:p>
            <a:pPr marL="346075" lvl="3" indent="-346075" defTabSz="914400">
              <a:lnSpc>
                <a:spcPct val="90000"/>
              </a:lnSpc>
              <a:spcBef>
                <a:spcPts val="263"/>
              </a:spcBef>
              <a:buClr>
                <a:srgbClr val="F79646"/>
              </a:buClr>
              <a:buFont typeface="Arial" charset="0"/>
              <a:buChar char="•"/>
            </a:pPr>
            <a:r>
              <a:rPr lang="en-US" sz="2000">
                <a:solidFill>
                  <a:srgbClr val="000000"/>
                </a:solidFill>
                <a:ea typeface="ＭＳ Ｐゴシック" pitchFamily="1" charset="-128"/>
              </a:rPr>
              <a:t>1 roll toilet paper 	$24.20</a:t>
            </a:r>
          </a:p>
          <a:p>
            <a:pPr marL="346075" lvl="3" indent="-346075" defTabSz="914400">
              <a:lnSpc>
                <a:spcPct val="90000"/>
              </a:lnSpc>
              <a:spcBef>
                <a:spcPts val="263"/>
              </a:spcBef>
              <a:buClr>
                <a:srgbClr val="F79646"/>
              </a:buClr>
              <a:buFont typeface="Arial" charset="0"/>
              <a:buChar char="•"/>
            </a:pPr>
            <a:r>
              <a:rPr lang="en-US" sz="2000">
                <a:solidFill>
                  <a:srgbClr val="000000"/>
                </a:solidFill>
                <a:ea typeface="ＭＳ Ｐゴシック" pitchFamily="1" charset="-128"/>
              </a:rPr>
              <a:t>1 dozen oranges 	$107.90</a:t>
            </a:r>
          </a:p>
          <a:p>
            <a:pPr marL="346075" lvl="3" indent="-346075" defTabSz="914400">
              <a:lnSpc>
                <a:spcPct val="90000"/>
              </a:lnSpc>
              <a:spcBef>
                <a:spcPts val="263"/>
              </a:spcBef>
              <a:buClr>
                <a:srgbClr val="F79646"/>
              </a:buClr>
              <a:buFont typeface="Arial" charset="0"/>
              <a:buChar char="•"/>
            </a:pPr>
            <a:r>
              <a:rPr lang="en-US" sz="2000">
                <a:solidFill>
                  <a:srgbClr val="000000"/>
                </a:solidFill>
                <a:ea typeface="ＭＳ Ｐゴシック" pitchFamily="1" charset="-128"/>
              </a:rPr>
              <a:t>1 pound bananas 	$16.04</a:t>
            </a:r>
          </a:p>
          <a:p>
            <a:pPr marL="346075" lvl="3" indent="-346075" defTabSz="914400">
              <a:lnSpc>
                <a:spcPct val="90000"/>
              </a:lnSpc>
              <a:spcBef>
                <a:spcPts val="263"/>
              </a:spcBef>
              <a:buClr>
                <a:srgbClr val="F79646"/>
              </a:buClr>
              <a:buFont typeface="Arial" charset="0"/>
              <a:buChar char="•"/>
            </a:pPr>
            <a:r>
              <a:rPr lang="en-US" sz="2000">
                <a:solidFill>
                  <a:srgbClr val="000000"/>
                </a:solidFill>
                <a:ea typeface="ＭＳ Ｐゴシック" pitchFamily="1" charset="-128"/>
              </a:rPr>
              <a:t>1 pound of coffee 	$64.17</a:t>
            </a:r>
          </a:p>
          <a:p>
            <a:pPr marL="346075" lvl="3" indent="-346075" defTabSz="914400">
              <a:lnSpc>
                <a:spcPct val="90000"/>
              </a:lnSpc>
              <a:spcBef>
                <a:spcPts val="263"/>
              </a:spcBef>
              <a:buClr>
                <a:srgbClr val="F79646"/>
              </a:buClr>
              <a:buFont typeface="Arial" charset="0"/>
              <a:buNone/>
            </a:pPr>
            <a:r>
              <a:rPr lang="en-US" sz="2400">
                <a:solidFill>
                  <a:srgbClr val="000000"/>
                </a:solidFill>
                <a:ea typeface="ＭＳ Ｐゴシック" pitchFamily="1" charset="-128"/>
              </a:rPr>
              <a:t>Total for 5 items:	</a:t>
            </a:r>
            <a:r>
              <a:rPr lang="en-US" sz="2400" b="1">
                <a:solidFill>
                  <a:srgbClr val="000000"/>
                </a:solidFill>
                <a:ea typeface="ＭＳ Ｐゴシック" pitchFamily="1" charset="-128"/>
              </a:rPr>
              <a:t>$292.51</a:t>
            </a:r>
          </a:p>
          <a:p>
            <a:pPr indent="-293688" defTabSz="914400">
              <a:lnSpc>
                <a:spcPct val="70000"/>
              </a:lnSpc>
              <a:spcBef>
                <a:spcPct val="20000"/>
              </a:spcBef>
              <a:buClr>
                <a:srgbClr val="E46C0A"/>
              </a:buClr>
              <a:buFont typeface="Arial" charset="0"/>
              <a:buNone/>
            </a:pPr>
            <a:r>
              <a:rPr lang="en-US" sz="1900" b="1">
                <a:solidFill>
                  <a:srgbClr val="004C00"/>
                </a:solidFill>
                <a:ea typeface="ＭＳ Ｐゴシック" pitchFamily="1" charset="-128"/>
              </a:rPr>
              <a:t> </a:t>
            </a:r>
          </a:p>
          <a:p>
            <a:pPr indent="-293688" defTabSz="914400">
              <a:lnSpc>
                <a:spcPct val="70000"/>
              </a:lnSpc>
              <a:spcBef>
                <a:spcPct val="20000"/>
              </a:spcBef>
              <a:buFontTx/>
              <a:buChar char="•"/>
            </a:pPr>
            <a:endParaRPr lang="en-US" sz="1900">
              <a:solidFill>
                <a:srgbClr val="000000"/>
              </a:solidFill>
              <a:ea typeface="ＭＳ Ｐゴシック" pitchFamily="1" charset="-128"/>
              <a:cs typeface="Arial" charset="0"/>
            </a:endParaRPr>
          </a:p>
          <a:p>
            <a:pPr indent="-293688" defTabSz="914400">
              <a:lnSpc>
                <a:spcPct val="70000"/>
              </a:lnSpc>
              <a:spcBef>
                <a:spcPct val="20000"/>
              </a:spcBef>
              <a:buFontTx/>
              <a:buChar char="•"/>
            </a:pPr>
            <a:endParaRPr lang="en-US" sz="1900">
              <a:solidFill>
                <a:srgbClr val="000000"/>
              </a:solidFill>
              <a:ea typeface="ＭＳ Ｐゴシック" pitchFamily="1" charset="-128"/>
              <a:cs typeface="Arial" charset="0"/>
            </a:endParaRPr>
          </a:p>
          <a:p>
            <a:pPr indent="-293688" defTabSz="914400">
              <a:lnSpc>
                <a:spcPct val="70000"/>
              </a:lnSpc>
              <a:spcBef>
                <a:spcPct val="20000"/>
              </a:spcBef>
              <a:buFontTx/>
              <a:buChar char="•"/>
            </a:pPr>
            <a:endParaRPr lang="en-US" sz="1900">
              <a:solidFill>
                <a:srgbClr val="000000"/>
              </a:solidFill>
              <a:ea typeface="ＭＳ Ｐゴシック" pitchFamily="1" charset="-128"/>
              <a:cs typeface="Arial" charset="0"/>
            </a:endParaRPr>
          </a:p>
          <a:p>
            <a:pPr indent="-293688" defTabSz="914400">
              <a:lnSpc>
                <a:spcPct val="70000"/>
              </a:lnSpc>
              <a:spcBef>
                <a:spcPct val="20000"/>
              </a:spcBef>
              <a:buFontTx/>
              <a:buChar char="•"/>
            </a:pPr>
            <a:endParaRPr lang="en-US" sz="1900">
              <a:solidFill>
                <a:srgbClr val="000000"/>
              </a:solidFill>
              <a:ea typeface="ＭＳ Ｐゴシック" pitchFamily="1" charset="-128"/>
              <a:cs typeface="Arial" charset="0"/>
            </a:endParaRPr>
          </a:p>
          <a:p>
            <a:pPr indent="-293688" defTabSz="914400">
              <a:lnSpc>
                <a:spcPct val="70000"/>
              </a:lnSpc>
              <a:spcBef>
                <a:spcPct val="20000"/>
              </a:spcBef>
              <a:buFontTx/>
              <a:buChar char="•"/>
            </a:pPr>
            <a:endParaRPr lang="en-US" sz="1900">
              <a:solidFill>
                <a:srgbClr val="000000"/>
              </a:solidFill>
              <a:ea typeface="ＭＳ Ｐゴシック" pitchFamily="1" charset="-128"/>
              <a:cs typeface="Arial" charset="0"/>
            </a:endParaRPr>
          </a:p>
          <a:p>
            <a:pPr indent="-293688" defTabSz="914400">
              <a:lnSpc>
                <a:spcPct val="70000"/>
              </a:lnSpc>
              <a:spcBef>
                <a:spcPct val="20000"/>
              </a:spcBef>
              <a:buFontTx/>
              <a:buChar char="•"/>
            </a:pPr>
            <a:endParaRPr lang="en-US" sz="1900">
              <a:solidFill>
                <a:srgbClr val="000000"/>
              </a:solidFill>
              <a:ea typeface="ＭＳ Ｐゴシック" pitchFamily="1" charset="-128"/>
              <a:cs typeface="Arial" charset="0"/>
            </a:endParaRPr>
          </a:p>
          <a:p>
            <a:pPr indent="-293688" defTabSz="914400">
              <a:lnSpc>
                <a:spcPct val="70000"/>
              </a:lnSpc>
              <a:spcBef>
                <a:spcPct val="20000"/>
              </a:spcBef>
              <a:buFont typeface="Arial" charset="0"/>
              <a:buNone/>
            </a:pPr>
            <a:endParaRPr lang="en-US" sz="1900">
              <a:solidFill>
                <a:srgbClr val="000000"/>
              </a:solidFill>
              <a:ea typeface="ＭＳ Ｐゴシック" pitchFamily="1" charset="-128"/>
              <a:cs typeface="Arial" charset="0"/>
            </a:endParaRPr>
          </a:p>
        </p:txBody>
      </p:sp>
      <p:sp>
        <p:nvSpPr>
          <p:cNvPr id="15365" name="TextBox 8"/>
          <p:cNvSpPr txBox="1">
            <a:spLocks noChangeArrowheads="1"/>
          </p:cNvSpPr>
          <p:nvPr/>
        </p:nvSpPr>
        <p:spPr bwMode="auto">
          <a:xfrm>
            <a:off x="617538" y="5783263"/>
            <a:ext cx="6908800" cy="554037"/>
          </a:xfrm>
          <a:prstGeom prst="rect">
            <a:avLst/>
          </a:prstGeom>
          <a:noFill/>
          <a:ln w="9525">
            <a:noFill/>
            <a:miter lim="800000"/>
            <a:headEnd/>
            <a:tailEnd/>
          </a:ln>
        </p:spPr>
        <p:txBody>
          <a:bodyPr>
            <a:spAutoFit/>
          </a:bodyPr>
          <a:lstStyle/>
          <a:p>
            <a:r>
              <a:rPr lang="en-US" sz="1200">
                <a:solidFill>
                  <a:srgbClr val="000000"/>
                </a:solidFill>
              </a:rPr>
              <a:t>Source: American Institute for Preventive Medicine  2007 </a:t>
            </a:r>
          </a:p>
          <a:p>
            <a:endParaRPr lang="en-US"/>
          </a:p>
        </p:txBody>
      </p:sp>
      <p:pic>
        <p:nvPicPr>
          <p:cNvPr id="15366" name="Picture 9" descr="TC097.png"/>
          <p:cNvPicPr>
            <a:picLocks noChangeAspect="1"/>
          </p:cNvPicPr>
          <p:nvPr/>
        </p:nvPicPr>
        <p:blipFill>
          <a:blip r:embed="rId4"/>
          <a:srcRect/>
          <a:stretch>
            <a:fillRect/>
          </a:stretch>
        </p:blipFill>
        <p:spPr bwMode="auto">
          <a:xfrm>
            <a:off x="4795838" y="1968500"/>
            <a:ext cx="3814762" cy="38147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3" descr="W@W_ppt_v2 021312 for slides14.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1" name="TextBox 4"/>
          <p:cNvSpPr txBox="1">
            <a:spLocks noChangeArrowheads="1"/>
          </p:cNvSpPr>
          <p:nvPr/>
        </p:nvSpPr>
        <p:spPr bwMode="auto">
          <a:xfrm>
            <a:off x="617538" y="549275"/>
            <a:ext cx="6596062" cy="646113"/>
          </a:xfrm>
          <a:prstGeom prst="rect">
            <a:avLst/>
          </a:prstGeom>
          <a:noFill/>
          <a:ln w="9525">
            <a:noFill/>
            <a:miter lim="800000"/>
            <a:headEnd/>
            <a:tailEnd/>
          </a:ln>
        </p:spPr>
        <p:txBody>
          <a:bodyPr>
            <a:spAutoFit/>
          </a:bodyPr>
          <a:lstStyle/>
          <a:p>
            <a:r>
              <a:rPr lang="en-US" sz="3600">
                <a:solidFill>
                  <a:schemeClr val="bg1"/>
                </a:solidFill>
                <a:latin typeface="Calibri" pitchFamily="1" charset="0"/>
              </a:rPr>
              <a:t>Medical Costs: Tip of the Iceberg</a:t>
            </a:r>
          </a:p>
        </p:txBody>
      </p:sp>
      <p:sp>
        <p:nvSpPr>
          <p:cNvPr id="12" name="TextBox 11"/>
          <p:cNvSpPr txBox="1"/>
          <p:nvPr/>
        </p:nvSpPr>
        <p:spPr>
          <a:xfrm>
            <a:off x="457200" y="5613400"/>
            <a:ext cx="8229600" cy="369888"/>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b="1" dirty="0">
                <a:solidFill>
                  <a:schemeClr val="tx1"/>
                </a:solidFill>
              </a:rPr>
              <a:t>Indirect Medical Costs = Two-to-Three Times Direct Medical Costs</a:t>
            </a:r>
          </a:p>
        </p:txBody>
      </p:sp>
      <p:sp>
        <p:nvSpPr>
          <p:cNvPr id="17413" name="Rectangle 4"/>
          <p:cNvSpPr>
            <a:spLocks noChangeArrowheads="1"/>
          </p:cNvSpPr>
          <p:nvPr/>
        </p:nvSpPr>
        <p:spPr bwMode="auto">
          <a:xfrm>
            <a:off x="5265738" y="2144713"/>
            <a:ext cx="1069975" cy="322262"/>
          </a:xfrm>
          <a:prstGeom prst="rect">
            <a:avLst/>
          </a:prstGeom>
          <a:noFill/>
          <a:ln w="9525">
            <a:noFill/>
            <a:miter lim="800000"/>
            <a:headEnd/>
            <a:tailEnd/>
          </a:ln>
        </p:spPr>
        <p:txBody>
          <a:bodyPr/>
          <a:lstStyle/>
          <a:p>
            <a:endParaRPr lang="en-US"/>
          </a:p>
        </p:txBody>
      </p:sp>
      <p:sp>
        <p:nvSpPr>
          <p:cNvPr id="17414" name="Rectangle 5"/>
          <p:cNvSpPr>
            <a:spLocks noChangeArrowheads="1"/>
          </p:cNvSpPr>
          <p:nvPr/>
        </p:nvSpPr>
        <p:spPr bwMode="auto">
          <a:xfrm>
            <a:off x="3725863" y="1668463"/>
            <a:ext cx="708025" cy="322262"/>
          </a:xfrm>
          <a:prstGeom prst="rect">
            <a:avLst/>
          </a:prstGeom>
          <a:noFill/>
          <a:ln w="9525">
            <a:noFill/>
            <a:miter lim="800000"/>
            <a:headEnd/>
            <a:tailEnd/>
          </a:ln>
        </p:spPr>
        <p:txBody>
          <a:bodyPr/>
          <a:lstStyle/>
          <a:p>
            <a:endParaRPr lang="en-US"/>
          </a:p>
        </p:txBody>
      </p:sp>
      <p:sp>
        <p:nvSpPr>
          <p:cNvPr id="17415" name="Freeform 6"/>
          <p:cNvSpPr>
            <a:spLocks/>
          </p:cNvSpPr>
          <p:nvPr/>
        </p:nvSpPr>
        <p:spPr bwMode="auto">
          <a:xfrm>
            <a:off x="4057650" y="3143250"/>
            <a:ext cx="3543300" cy="2230438"/>
          </a:xfrm>
          <a:custGeom>
            <a:avLst/>
            <a:gdLst>
              <a:gd name="T0" fmla="*/ 2147483647 w 3107"/>
              <a:gd name="T1" fmla="*/ 0 h 2087"/>
              <a:gd name="T2" fmla="*/ 2147483647 w 3107"/>
              <a:gd name="T3" fmla="*/ 2147483647 h 2087"/>
              <a:gd name="T4" fmla="*/ 2147483647 w 3107"/>
              <a:gd name="T5" fmla="*/ 2147483647 h 2087"/>
              <a:gd name="T6" fmla="*/ 2147483647 w 3107"/>
              <a:gd name="T7" fmla="*/ 2147483647 h 2087"/>
              <a:gd name="T8" fmla="*/ 2147483647 w 3107"/>
              <a:gd name="T9" fmla="*/ 2147483647 h 2087"/>
              <a:gd name="T10" fmla="*/ 2147483647 w 3107"/>
              <a:gd name="T11" fmla="*/ 2147483647 h 2087"/>
              <a:gd name="T12" fmla="*/ 2147483647 w 3107"/>
              <a:gd name="T13" fmla="*/ 2147483647 h 2087"/>
              <a:gd name="T14" fmla="*/ 2147483647 w 3107"/>
              <a:gd name="T15" fmla="*/ 2147483647 h 2087"/>
              <a:gd name="T16" fmla="*/ 2147483647 w 3107"/>
              <a:gd name="T17" fmla="*/ 2147483647 h 2087"/>
              <a:gd name="T18" fmla="*/ 0 w 3107"/>
              <a:gd name="T19" fmla="*/ 2147483647 h 2087"/>
              <a:gd name="T20" fmla="*/ 2147483647 w 3107"/>
              <a:gd name="T21" fmla="*/ 2147483647 h 2087"/>
              <a:gd name="T22" fmla="*/ 2147483647 w 3107"/>
              <a:gd name="T23" fmla="*/ 2147483647 h 2087"/>
              <a:gd name="T24" fmla="*/ 2147483647 w 3107"/>
              <a:gd name="T25" fmla="*/ 2147483647 h 2087"/>
              <a:gd name="T26" fmla="*/ 2147483647 w 3107"/>
              <a:gd name="T27" fmla="*/ 2147483647 h 2087"/>
              <a:gd name="T28" fmla="*/ 2147483647 w 3107"/>
              <a:gd name="T29" fmla="*/ 2147483647 h 2087"/>
              <a:gd name="T30" fmla="*/ 2147483647 w 3107"/>
              <a:gd name="T31" fmla="*/ 2147483647 h 2087"/>
              <a:gd name="T32" fmla="*/ 2147483647 w 3107"/>
              <a:gd name="T33" fmla="*/ 2147483647 h 2087"/>
              <a:gd name="T34" fmla="*/ 2147483647 w 3107"/>
              <a:gd name="T35" fmla="*/ 2147483647 h 2087"/>
              <a:gd name="T36" fmla="*/ 2147483647 w 3107"/>
              <a:gd name="T37" fmla="*/ 2147483647 h 2087"/>
              <a:gd name="T38" fmla="*/ 2147483647 w 3107"/>
              <a:gd name="T39" fmla="*/ 2147483647 h 2087"/>
              <a:gd name="T40" fmla="*/ 2147483647 w 3107"/>
              <a:gd name="T41" fmla="*/ 2147483647 h 2087"/>
              <a:gd name="T42" fmla="*/ 2147483647 w 3107"/>
              <a:gd name="T43" fmla="*/ 2147483647 h 2087"/>
              <a:gd name="T44" fmla="*/ 2147483647 w 3107"/>
              <a:gd name="T45" fmla="*/ 2147483647 h 2087"/>
              <a:gd name="T46" fmla="*/ 2147483647 w 3107"/>
              <a:gd name="T47" fmla="*/ 2147483647 h 2087"/>
              <a:gd name="T48" fmla="*/ 2147483647 w 3107"/>
              <a:gd name="T49" fmla="*/ 2147483647 h 2087"/>
              <a:gd name="T50" fmla="*/ 2147483647 w 3107"/>
              <a:gd name="T51" fmla="*/ 2147483647 h 2087"/>
              <a:gd name="T52" fmla="*/ 2147483647 w 3107"/>
              <a:gd name="T53" fmla="*/ 2147483647 h 2087"/>
              <a:gd name="T54" fmla="*/ 2147483647 w 3107"/>
              <a:gd name="T55" fmla="*/ 2147483647 h 2087"/>
              <a:gd name="T56" fmla="*/ 2147483647 w 3107"/>
              <a:gd name="T57" fmla="*/ 2147483647 h 2087"/>
              <a:gd name="T58" fmla="*/ 2147483647 w 3107"/>
              <a:gd name="T59" fmla="*/ 0 h 2087"/>
              <a:gd name="T60" fmla="*/ 2147483647 w 3107"/>
              <a:gd name="T61" fmla="*/ 0 h 20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07"/>
              <a:gd name="T94" fmla="*/ 0 h 2087"/>
              <a:gd name="T95" fmla="*/ 3107 w 3107"/>
              <a:gd name="T96" fmla="*/ 2087 h 20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07" h="2087">
                <a:moveTo>
                  <a:pt x="916" y="0"/>
                </a:moveTo>
                <a:lnTo>
                  <a:pt x="763" y="153"/>
                </a:lnTo>
                <a:lnTo>
                  <a:pt x="712" y="306"/>
                </a:lnTo>
                <a:lnTo>
                  <a:pt x="509" y="458"/>
                </a:lnTo>
                <a:lnTo>
                  <a:pt x="458" y="662"/>
                </a:lnTo>
                <a:lnTo>
                  <a:pt x="407" y="814"/>
                </a:lnTo>
                <a:lnTo>
                  <a:pt x="254" y="916"/>
                </a:lnTo>
                <a:lnTo>
                  <a:pt x="203" y="1069"/>
                </a:lnTo>
                <a:lnTo>
                  <a:pt x="50" y="1171"/>
                </a:lnTo>
                <a:lnTo>
                  <a:pt x="0" y="1426"/>
                </a:lnTo>
                <a:lnTo>
                  <a:pt x="50" y="1629"/>
                </a:lnTo>
                <a:lnTo>
                  <a:pt x="458" y="1781"/>
                </a:lnTo>
                <a:lnTo>
                  <a:pt x="712" y="1986"/>
                </a:lnTo>
                <a:lnTo>
                  <a:pt x="1121" y="2036"/>
                </a:lnTo>
                <a:lnTo>
                  <a:pt x="1681" y="2087"/>
                </a:lnTo>
                <a:lnTo>
                  <a:pt x="1935" y="1986"/>
                </a:lnTo>
                <a:lnTo>
                  <a:pt x="2394" y="2087"/>
                </a:lnTo>
                <a:lnTo>
                  <a:pt x="2750" y="2087"/>
                </a:lnTo>
                <a:lnTo>
                  <a:pt x="3004" y="1934"/>
                </a:lnTo>
                <a:lnTo>
                  <a:pt x="3056" y="1730"/>
                </a:lnTo>
                <a:lnTo>
                  <a:pt x="3107" y="1527"/>
                </a:lnTo>
                <a:lnTo>
                  <a:pt x="3056" y="1374"/>
                </a:lnTo>
                <a:lnTo>
                  <a:pt x="2954" y="1120"/>
                </a:lnTo>
                <a:lnTo>
                  <a:pt x="2903" y="866"/>
                </a:lnTo>
                <a:lnTo>
                  <a:pt x="2750" y="713"/>
                </a:lnTo>
                <a:lnTo>
                  <a:pt x="2648" y="458"/>
                </a:lnTo>
                <a:lnTo>
                  <a:pt x="2597" y="306"/>
                </a:lnTo>
                <a:lnTo>
                  <a:pt x="2496" y="204"/>
                </a:lnTo>
                <a:lnTo>
                  <a:pt x="2496" y="102"/>
                </a:lnTo>
                <a:lnTo>
                  <a:pt x="2394" y="0"/>
                </a:lnTo>
                <a:lnTo>
                  <a:pt x="916" y="0"/>
                </a:lnTo>
                <a:close/>
              </a:path>
            </a:pathLst>
          </a:custGeom>
          <a:solidFill>
            <a:srgbClr val="99CCFF"/>
          </a:solidFill>
          <a:ln w="9525">
            <a:solidFill>
              <a:srgbClr val="000000"/>
            </a:solidFill>
            <a:round/>
            <a:headEnd/>
            <a:tailEnd/>
          </a:ln>
        </p:spPr>
        <p:txBody>
          <a:bodyPr/>
          <a:lstStyle/>
          <a:p>
            <a:endParaRPr lang="en-US"/>
          </a:p>
        </p:txBody>
      </p:sp>
      <p:sp>
        <p:nvSpPr>
          <p:cNvPr id="17416" name="Freeform 7"/>
          <p:cNvSpPr>
            <a:spLocks/>
          </p:cNvSpPr>
          <p:nvPr/>
        </p:nvSpPr>
        <p:spPr bwMode="auto">
          <a:xfrm>
            <a:off x="3962400" y="3143250"/>
            <a:ext cx="3543300" cy="2230438"/>
          </a:xfrm>
          <a:custGeom>
            <a:avLst/>
            <a:gdLst>
              <a:gd name="T0" fmla="*/ 2147483647 w 3107"/>
              <a:gd name="T1" fmla="*/ 0 h 2087"/>
              <a:gd name="T2" fmla="*/ 2147483647 w 3107"/>
              <a:gd name="T3" fmla="*/ 2147483647 h 2087"/>
              <a:gd name="T4" fmla="*/ 2147483647 w 3107"/>
              <a:gd name="T5" fmla="*/ 2147483647 h 2087"/>
              <a:gd name="T6" fmla="*/ 2147483647 w 3107"/>
              <a:gd name="T7" fmla="*/ 2147483647 h 2087"/>
              <a:gd name="T8" fmla="*/ 2147483647 w 3107"/>
              <a:gd name="T9" fmla="*/ 2147483647 h 2087"/>
              <a:gd name="T10" fmla="*/ 2147483647 w 3107"/>
              <a:gd name="T11" fmla="*/ 2147483647 h 2087"/>
              <a:gd name="T12" fmla="*/ 2147483647 w 3107"/>
              <a:gd name="T13" fmla="*/ 2147483647 h 2087"/>
              <a:gd name="T14" fmla="*/ 2147483647 w 3107"/>
              <a:gd name="T15" fmla="*/ 2147483647 h 2087"/>
              <a:gd name="T16" fmla="*/ 2147483647 w 3107"/>
              <a:gd name="T17" fmla="*/ 2147483647 h 2087"/>
              <a:gd name="T18" fmla="*/ 0 w 3107"/>
              <a:gd name="T19" fmla="*/ 2147483647 h 2087"/>
              <a:gd name="T20" fmla="*/ 2147483647 w 3107"/>
              <a:gd name="T21" fmla="*/ 2147483647 h 2087"/>
              <a:gd name="T22" fmla="*/ 2147483647 w 3107"/>
              <a:gd name="T23" fmla="*/ 2147483647 h 2087"/>
              <a:gd name="T24" fmla="*/ 2147483647 w 3107"/>
              <a:gd name="T25" fmla="*/ 2147483647 h 2087"/>
              <a:gd name="T26" fmla="*/ 2147483647 w 3107"/>
              <a:gd name="T27" fmla="*/ 2147483647 h 2087"/>
              <a:gd name="T28" fmla="*/ 2147483647 w 3107"/>
              <a:gd name="T29" fmla="*/ 2147483647 h 2087"/>
              <a:gd name="T30" fmla="*/ 2147483647 w 3107"/>
              <a:gd name="T31" fmla="*/ 2147483647 h 2087"/>
              <a:gd name="T32" fmla="*/ 2147483647 w 3107"/>
              <a:gd name="T33" fmla="*/ 2147483647 h 2087"/>
              <a:gd name="T34" fmla="*/ 2147483647 w 3107"/>
              <a:gd name="T35" fmla="*/ 2147483647 h 2087"/>
              <a:gd name="T36" fmla="*/ 2147483647 w 3107"/>
              <a:gd name="T37" fmla="*/ 2147483647 h 2087"/>
              <a:gd name="T38" fmla="*/ 2147483647 w 3107"/>
              <a:gd name="T39" fmla="*/ 2147483647 h 2087"/>
              <a:gd name="T40" fmla="*/ 2147483647 w 3107"/>
              <a:gd name="T41" fmla="*/ 2147483647 h 2087"/>
              <a:gd name="T42" fmla="*/ 2147483647 w 3107"/>
              <a:gd name="T43" fmla="*/ 2147483647 h 2087"/>
              <a:gd name="T44" fmla="*/ 2147483647 w 3107"/>
              <a:gd name="T45" fmla="*/ 2147483647 h 2087"/>
              <a:gd name="T46" fmla="*/ 2147483647 w 3107"/>
              <a:gd name="T47" fmla="*/ 2147483647 h 2087"/>
              <a:gd name="T48" fmla="*/ 2147483647 w 3107"/>
              <a:gd name="T49" fmla="*/ 2147483647 h 2087"/>
              <a:gd name="T50" fmla="*/ 2147483647 w 3107"/>
              <a:gd name="T51" fmla="*/ 2147483647 h 2087"/>
              <a:gd name="T52" fmla="*/ 2147483647 w 3107"/>
              <a:gd name="T53" fmla="*/ 2147483647 h 2087"/>
              <a:gd name="T54" fmla="*/ 2147483647 w 3107"/>
              <a:gd name="T55" fmla="*/ 2147483647 h 2087"/>
              <a:gd name="T56" fmla="*/ 2147483647 w 3107"/>
              <a:gd name="T57" fmla="*/ 2147483647 h 2087"/>
              <a:gd name="T58" fmla="*/ 2147483647 w 3107"/>
              <a:gd name="T59" fmla="*/ 0 h 2087"/>
              <a:gd name="T60" fmla="*/ 2147483647 w 3107"/>
              <a:gd name="T61" fmla="*/ 0 h 20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07"/>
              <a:gd name="T94" fmla="*/ 0 h 2087"/>
              <a:gd name="T95" fmla="*/ 3107 w 3107"/>
              <a:gd name="T96" fmla="*/ 2087 h 20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07" h="2087">
                <a:moveTo>
                  <a:pt x="916" y="0"/>
                </a:moveTo>
                <a:lnTo>
                  <a:pt x="763" y="153"/>
                </a:lnTo>
                <a:lnTo>
                  <a:pt x="712" y="306"/>
                </a:lnTo>
                <a:lnTo>
                  <a:pt x="509" y="458"/>
                </a:lnTo>
                <a:lnTo>
                  <a:pt x="458" y="662"/>
                </a:lnTo>
                <a:lnTo>
                  <a:pt x="407" y="814"/>
                </a:lnTo>
                <a:lnTo>
                  <a:pt x="254" y="916"/>
                </a:lnTo>
                <a:lnTo>
                  <a:pt x="203" y="1069"/>
                </a:lnTo>
                <a:lnTo>
                  <a:pt x="50" y="1171"/>
                </a:lnTo>
                <a:lnTo>
                  <a:pt x="0" y="1426"/>
                </a:lnTo>
                <a:lnTo>
                  <a:pt x="50" y="1629"/>
                </a:lnTo>
                <a:lnTo>
                  <a:pt x="458" y="1781"/>
                </a:lnTo>
                <a:lnTo>
                  <a:pt x="712" y="1986"/>
                </a:lnTo>
                <a:lnTo>
                  <a:pt x="1121" y="2036"/>
                </a:lnTo>
                <a:lnTo>
                  <a:pt x="1681" y="2087"/>
                </a:lnTo>
                <a:lnTo>
                  <a:pt x="1935" y="1986"/>
                </a:lnTo>
                <a:lnTo>
                  <a:pt x="2394" y="2087"/>
                </a:lnTo>
                <a:lnTo>
                  <a:pt x="2750" y="2087"/>
                </a:lnTo>
                <a:lnTo>
                  <a:pt x="3004" y="1934"/>
                </a:lnTo>
                <a:lnTo>
                  <a:pt x="3056" y="1730"/>
                </a:lnTo>
                <a:lnTo>
                  <a:pt x="3107" y="1527"/>
                </a:lnTo>
                <a:lnTo>
                  <a:pt x="3056" y="1374"/>
                </a:lnTo>
                <a:lnTo>
                  <a:pt x="2954" y="1120"/>
                </a:lnTo>
                <a:lnTo>
                  <a:pt x="2903" y="866"/>
                </a:lnTo>
                <a:lnTo>
                  <a:pt x="2750" y="713"/>
                </a:lnTo>
                <a:lnTo>
                  <a:pt x="2648" y="458"/>
                </a:lnTo>
                <a:lnTo>
                  <a:pt x="2597" y="306"/>
                </a:lnTo>
                <a:lnTo>
                  <a:pt x="2496" y="204"/>
                </a:lnTo>
                <a:lnTo>
                  <a:pt x="2496" y="102"/>
                </a:lnTo>
                <a:lnTo>
                  <a:pt x="2394" y="0"/>
                </a:lnTo>
                <a:lnTo>
                  <a:pt x="916" y="0"/>
                </a:lnTo>
              </a:path>
            </a:pathLst>
          </a:custGeom>
          <a:solidFill>
            <a:srgbClr val="8FEAFF"/>
          </a:solidFill>
          <a:ln w="14351">
            <a:solidFill>
              <a:srgbClr val="000080"/>
            </a:solidFill>
            <a:round/>
            <a:headEnd/>
            <a:tailEnd/>
          </a:ln>
        </p:spPr>
        <p:txBody>
          <a:bodyPr/>
          <a:lstStyle/>
          <a:p>
            <a:endParaRPr lang="en-US"/>
          </a:p>
        </p:txBody>
      </p:sp>
      <p:sp>
        <p:nvSpPr>
          <p:cNvPr id="17417" name="Freeform 8"/>
          <p:cNvSpPr>
            <a:spLocks/>
          </p:cNvSpPr>
          <p:nvPr/>
        </p:nvSpPr>
        <p:spPr bwMode="auto">
          <a:xfrm>
            <a:off x="1047750" y="2667000"/>
            <a:ext cx="6799263" cy="228600"/>
          </a:xfrm>
          <a:custGeom>
            <a:avLst/>
            <a:gdLst>
              <a:gd name="T0" fmla="*/ 0 w 5961"/>
              <a:gd name="T1" fmla="*/ 2147483647 h 214"/>
              <a:gd name="T2" fmla="*/ 0 w 5961"/>
              <a:gd name="T3" fmla="*/ 2147483647 h 214"/>
              <a:gd name="T4" fmla="*/ 2147483647 w 5961"/>
              <a:gd name="T5" fmla="*/ 2147483647 h 214"/>
              <a:gd name="T6" fmla="*/ 2147483647 w 5961"/>
              <a:gd name="T7" fmla="*/ 2147483647 h 214"/>
              <a:gd name="T8" fmla="*/ 2147483647 w 5961"/>
              <a:gd name="T9" fmla="*/ 2147483647 h 214"/>
              <a:gd name="T10" fmla="*/ 2147483647 w 5961"/>
              <a:gd name="T11" fmla="*/ 0 h 214"/>
              <a:gd name="T12" fmla="*/ 2147483647 w 5961"/>
              <a:gd name="T13" fmla="*/ 2147483647 h 214"/>
              <a:gd name="T14" fmla="*/ 2147483647 w 5961"/>
              <a:gd name="T15" fmla="*/ 2147483647 h 214"/>
              <a:gd name="T16" fmla="*/ 2147483647 w 5961"/>
              <a:gd name="T17" fmla="*/ 2147483647 h 214"/>
              <a:gd name="T18" fmla="*/ 2147483647 w 5961"/>
              <a:gd name="T19" fmla="*/ 2147483647 h 214"/>
              <a:gd name="T20" fmla="*/ 2147483647 w 5961"/>
              <a:gd name="T21" fmla="*/ 2147483647 h 214"/>
              <a:gd name="T22" fmla="*/ 2147483647 w 5961"/>
              <a:gd name="T23" fmla="*/ 2147483647 h 214"/>
              <a:gd name="T24" fmla="*/ 2147483647 w 5961"/>
              <a:gd name="T25" fmla="*/ 2147483647 h 214"/>
              <a:gd name="T26" fmla="*/ 2147483647 w 5961"/>
              <a:gd name="T27" fmla="*/ 2147483647 h 214"/>
              <a:gd name="T28" fmla="*/ 2147483647 w 5961"/>
              <a:gd name="T29" fmla="*/ 2147483647 h 214"/>
              <a:gd name="T30" fmla="*/ 2147483647 w 5961"/>
              <a:gd name="T31" fmla="*/ 2147483647 h 214"/>
              <a:gd name="T32" fmla="*/ 2147483647 w 5961"/>
              <a:gd name="T33" fmla="*/ 2147483647 h 214"/>
              <a:gd name="T34" fmla="*/ 2147483647 w 5961"/>
              <a:gd name="T35" fmla="*/ 2147483647 h 214"/>
              <a:gd name="T36" fmla="*/ 2147483647 w 5961"/>
              <a:gd name="T37" fmla="*/ 2147483647 h 214"/>
              <a:gd name="T38" fmla="*/ 2147483647 w 5961"/>
              <a:gd name="T39" fmla="*/ 2147483647 h 214"/>
              <a:gd name="T40" fmla="*/ 2147483647 w 5961"/>
              <a:gd name="T41" fmla="*/ 2147483647 h 214"/>
              <a:gd name="T42" fmla="*/ 2147483647 w 5961"/>
              <a:gd name="T43" fmla="*/ 2147483647 h 214"/>
              <a:gd name="T44" fmla="*/ 2147483647 w 5961"/>
              <a:gd name="T45" fmla="*/ 2147483647 h 214"/>
              <a:gd name="T46" fmla="*/ 2147483647 w 5961"/>
              <a:gd name="T47" fmla="*/ 2147483647 h 214"/>
              <a:gd name="T48" fmla="*/ 2147483647 w 5961"/>
              <a:gd name="T49" fmla="*/ 2147483647 h 214"/>
              <a:gd name="T50" fmla="*/ 2147483647 w 5961"/>
              <a:gd name="T51" fmla="*/ 2147483647 h 214"/>
              <a:gd name="T52" fmla="*/ 2147483647 w 5961"/>
              <a:gd name="T53" fmla="*/ 2147483647 h 214"/>
              <a:gd name="T54" fmla="*/ 2147483647 w 5961"/>
              <a:gd name="T55" fmla="*/ 2147483647 h 214"/>
              <a:gd name="T56" fmla="*/ 0 w 5961"/>
              <a:gd name="T57" fmla="*/ 2147483647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61"/>
              <a:gd name="T88" fmla="*/ 0 h 214"/>
              <a:gd name="T89" fmla="*/ 5961 w 5961"/>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61" h="214">
                <a:moveTo>
                  <a:pt x="0" y="213"/>
                </a:moveTo>
                <a:lnTo>
                  <a:pt x="0" y="95"/>
                </a:lnTo>
                <a:lnTo>
                  <a:pt x="196" y="81"/>
                </a:lnTo>
                <a:lnTo>
                  <a:pt x="368" y="41"/>
                </a:lnTo>
                <a:lnTo>
                  <a:pt x="821" y="74"/>
                </a:lnTo>
                <a:lnTo>
                  <a:pt x="1102" y="0"/>
                </a:lnTo>
                <a:lnTo>
                  <a:pt x="1316" y="42"/>
                </a:lnTo>
                <a:lnTo>
                  <a:pt x="1402" y="54"/>
                </a:lnTo>
                <a:lnTo>
                  <a:pt x="1603" y="83"/>
                </a:lnTo>
                <a:lnTo>
                  <a:pt x="1793" y="69"/>
                </a:lnTo>
                <a:lnTo>
                  <a:pt x="2109" y="141"/>
                </a:lnTo>
                <a:lnTo>
                  <a:pt x="2314" y="89"/>
                </a:lnTo>
                <a:lnTo>
                  <a:pt x="2528" y="141"/>
                </a:lnTo>
                <a:lnTo>
                  <a:pt x="2830" y="46"/>
                </a:lnTo>
                <a:lnTo>
                  <a:pt x="2968" y="126"/>
                </a:lnTo>
                <a:lnTo>
                  <a:pt x="3322" y="72"/>
                </a:lnTo>
                <a:lnTo>
                  <a:pt x="3372" y="150"/>
                </a:lnTo>
                <a:lnTo>
                  <a:pt x="3650" y="57"/>
                </a:lnTo>
                <a:lnTo>
                  <a:pt x="4000" y="107"/>
                </a:lnTo>
                <a:lnTo>
                  <a:pt x="4214" y="53"/>
                </a:lnTo>
                <a:lnTo>
                  <a:pt x="4355" y="53"/>
                </a:lnTo>
                <a:lnTo>
                  <a:pt x="4580" y="95"/>
                </a:lnTo>
                <a:lnTo>
                  <a:pt x="4892" y="28"/>
                </a:lnTo>
                <a:lnTo>
                  <a:pt x="5337" y="104"/>
                </a:lnTo>
                <a:lnTo>
                  <a:pt x="5599" y="80"/>
                </a:lnTo>
                <a:lnTo>
                  <a:pt x="5851" y="100"/>
                </a:lnTo>
                <a:lnTo>
                  <a:pt x="5961" y="87"/>
                </a:lnTo>
                <a:lnTo>
                  <a:pt x="5961" y="214"/>
                </a:lnTo>
                <a:lnTo>
                  <a:pt x="0" y="213"/>
                </a:lnTo>
                <a:close/>
              </a:path>
            </a:pathLst>
          </a:custGeom>
          <a:solidFill>
            <a:srgbClr val="666862"/>
          </a:solidFill>
          <a:ln w="9525">
            <a:noFill/>
            <a:round/>
            <a:headEnd/>
            <a:tailEnd/>
          </a:ln>
        </p:spPr>
        <p:txBody>
          <a:bodyPr/>
          <a:lstStyle/>
          <a:p>
            <a:endParaRPr lang="en-US"/>
          </a:p>
        </p:txBody>
      </p:sp>
      <p:sp>
        <p:nvSpPr>
          <p:cNvPr id="17418" name="Freeform 9"/>
          <p:cNvSpPr>
            <a:spLocks/>
          </p:cNvSpPr>
          <p:nvPr/>
        </p:nvSpPr>
        <p:spPr bwMode="auto">
          <a:xfrm>
            <a:off x="1047750" y="2895600"/>
            <a:ext cx="6799263" cy="541338"/>
          </a:xfrm>
          <a:custGeom>
            <a:avLst/>
            <a:gdLst>
              <a:gd name="T0" fmla="*/ 0 w 5961"/>
              <a:gd name="T1" fmla="*/ 0 h 505"/>
              <a:gd name="T2" fmla="*/ 0 w 5961"/>
              <a:gd name="T3" fmla="*/ 2147483647 h 505"/>
              <a:gd name="T4" fmla="*/ 2147483647 w 5961"/>
              <a:gd name="T5" fmla="*/ 2147483647 h 505"/>
              <a:gd name="T6" fmla="*/ 2147483647 w 5961"/>
              <a:gd name="T7" fmla="*/ 2147483647 h 505"/>
              <a:gd name="T8" fmla="*/ 0 w 5961"/>
              <a:gd name="T9" fmla="*/ 0 h 505"/>
              <a:gd name="T10" fmla="*/ 0 60000 65536"/>
              <a:gd name="T11" fmla="*/ 0 60000 65536"/>
              <a:gd name="T12" fmla="*/ 0 60000 65536"/>
              <a:gd name="T13" fmla="*/ 0 60000 65536"/>
              <a:gd name="T14" fmla="*/ 0 60000 65536"/>
              <a:gd name="T15" fmla="*/ 0 w 5961"/>
              <a:gd name="T16" fmla="*/ 0 h 505"/>
              <a:gd name="T17" fmla="*/ 5961 w 5961"/>
              <a:gd name="T18" fmla="*/ 505 h 505"/>
            </a:gdLst>
            <a:ahLst/>
            <a:cxnLst>
              <a:cxn ang="T10">
                <a:pos x="T0" y="T1"/>
              </a:cxn>
              <a:cxn ang="T11">
                <a:pos x="T2" y="T3"/>
              </a:cxn>
              <a:cxn ang="T12">
                <a:pos x="T4" y="T5"/>
              </a:cxn>
              <a:cxn ang="T13">
                <a:pos x="T6" y="T7"/>
              </a:cxn>
              <a:cxn ang="T14">
                <a:pos x="T8" y="T9"/>
              </a:cxn>
            </a:cxnLst>
            <a:rect l="T15" t="T16" r="T17" b="T18"/>
            <a:pathLst>
              <a:path w="5961" h="505">
                <a:moveTo>
                  <a:pt x="0" y="0"/>
                </a:moveTo>
                <a:lnTo>
                  <a:pt x="0" y="505"/>
                </a:lnTo>
                <a:lnTo>
                  <a:pt x="5961" y="501"/>
                </a:lnTo>
                <a:lnTo>
                  <a:pt x="5961" y="1"/>
                </a:lnTo>
                <a:lnTo>
                  <a:pt x="0" y="0"/>
                </a:lnTo>
                <a:close/>
              </a:path>
            </a:pathLst>
          </a:custGeom>
          <a:solidFill>
            <a:srgbClr val="1618B4"/>
          </a:solidFill>
          <a:ln w="9525">
            <a:noFill/>
            <a:round/>
            <a:headEnd/>
            <a:tailEnd/>
          </a:ln>
        </p:spPr>
        <p:txBody>
          <a:bodyPr/>
          <a:lstStyle/>
          <a:p>
            <a:endParaRPr lang="en-US"/>
          </a:p>
        </p:txBody>
      </p:sp>
      <p:sp>
        <p:nvSpPr>
          <p:cNvPr id="17419" name="Rectangle 10"/>
          <p:cNvSpPr>
            <a:spLocks noChangeArrowheads="1"/>
          </p:cNvSpPr>
          <p:nvPr/>
        </p:nvSpPr>
        <p:spPr bwMode="auto">
          <a:xfrm>
            <a:off x="6918325" y="4154488"/>
            <a:ext cx="1708150" cy="247650"/>
          </a:xfrm>
          <a:prstGeom prst="rect">
            <a:avLst/>
          </a:prstGeom>
          <a:noFill/>
          <a:ln w="9525">
            <a:noFill/>
            <a:miter lim="800000"/>
            <a:headEnd/>
            <a:tailEnd/>
          </a:ln>
        </p:spPr>
        <p:txBody>
          <a:bodyPr/>
          <a:lstStyle/>
          <a:p>
            <a:endParaRPr lang="en-US"/>
          </a:p>
        </p:txBody>
      </p:sp>
      <p:sp>
        <p:nvSpPr>
          <p:cNvPr id="17420" name="Freeform 11"/>
          <p:cNvSpPr>
            <a:spLocks/>
          </p:cNvSpPr>
          <p:nvPr/>
        </p:nvSpPr>
        <p:spPr bwMode="auto">
          <a:xfrm>
            <a:off x="3814763" y="3054350"/>
            <a:ext cx="371475" cy="160338"/>
          </a:xfrm>
          <a:custGeom>
            <a:avLst/>
            <a:gdLst>
              <a:gd name="T0" fmla="*/ 2147483647 w 317"/>
              <a:gd name="T1" fmla="*/ 0 h 151"/>
              <a:gd name="T2" fmla="*/ 2147483647 w 317"/>
              <a:gd name="T3" fmla="*/ 2147483647 h 151"/>
              <a:gd name="T4" fmla="*/ 2147483647 w 317"/>
              <a:gd name="T5" fmla="*/ 2147483647 h 151"/>
              <a:gd name="T6" fmla="*/ 2147483647 w 317"/>
              <a:gd name="T7" fmla="*/ 2147483647 h 151"/>
              <a:gd name="T8" fmla="*/ 0 w 317"/>
              <a:gd name="T9" fmla="*/ 2147483647 h 151"/>
              <a:gd name="T10" fmla="*/ 2147483647 w 317"/>
              <a:gd name="T11" fmla="*/ 2147483647 h 151"/>
              <a:gd name="T12" fmla="*/ 2147483647 w 317"/>
              <a:gd name="T13" fmla="*/ 2147483647 h 151"/>
              <a:gd name="T14" fmla="*/ 2147483647 w 317"/>
              <a:gd name="T15" fmla="*/ 2147483647 h 151"/>
              <a:gd name="T16" fmla="*/ 2147483647 w 317"/>
              <a:gd name="T17" fmla="*/ 2147483647 h 151"/>
              <a:gd name="T18" fmla="*/ 2147483647 w 317"/>
              <a:gd name="T19" fmla="*/ 2147483647 h 151"/>
              <a:gd name="T20" fmla="*/ 2147483647 w 317"/>
              <a:gd name="T21" fmla="*/ 2147483647 h 151"/>
              <a:gd name="T22" fmla="*/ 2147483647 w 317"/>
              <a:gd name="T23" fmla="*/ 2147483647 h 151"/>
              <a:gd name="T24" fmla="*/ 2147483647 w 317"/>
              <a:gd name="T25" fmla="*/ 2147483647 h 151"/>
              <a:gd name="T26" fmla="*/ 2147483647 w 317"/>
              <a:gd name="T27" fmla="*/ 2147483647 h 151"/>
              <a:gd name="T28" fmla="*/ 2147483647 w 317"/>
              <a:gd name="T29" fmla="*/ 2147483647 h 151"/>
              <a:gd name="T30" fmla="*/ 2147483647 w 317"/>
              <a:gd name="T31" fmla="*/ 2147483647 h 151"/>
              <a:gd name="T32" fmla="*/ 2147483647 w 317"/>
              <a:gd name="T33" fmla="*/ 2147483647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151"/>
              <a:gd name="T53" fmla="*/ 317 w 317"/>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151">
                <a:moveTo>
                  <a:pt x="120" y="0"/>
                </a:moveTo>
                <a:lnTo>
                  <a:pt x="71" y="12"/>
                </a:lnTo>
                <a:lnTo>
                  <a:pt x="41" y="20"/>
                </a:lnTo>
                <a:lnTo>
                  <a:pt x="18" y="31"/>
                </a:lnTo>
                <a:lnTo>
                  <a:pt x="0" y="40"/>
                </a:lnTo>
                <a:lnTo>
                  <a:pt x="5" y="59"/>
                </a:lnTo>
                <a:lnTo>
                  <a:pt x="17" y="80"/>
                </a:lnTo>
                <a:lnTo>
                  <a:pt x="62" y="84"/>
                </a:lnTo>
                <a:lnTo>
                  <a:pt x="111" y="88"/>
                </a:lnTo>
                <a:lnTo>
                  <a:pt x="140" y="92"/>
                </a:lnTo>
                <a:lnTo>
                  <a:pt x="180" y="102"/>
                </a:lnTo>
                <a:lnTo>
                  <a:pt x="214" y="106"/>
                </a:lnTo>
                <a:lnTo>
                  <a:pt x="264" y="112"/>
                </a:lnTo>
                <a:lnTo>
                  <a:pt x="241" y="132"/>
                </a:lnTo>
                <a:lnTo>
                  <a:pt x="223" y="146"/>
                </a:lnTo>
                <a:lnTo>
                  <a:pt x="276" y="151"/>
                </a:lnTo>
                <a:lnTo>
                  <a:pt x="317" y="149"/>
                </a:lnTo>
              </a:path>
            </a:pathLst>
          </a:custGeom>
          <a:noFill/>
          <a:ln w="14288">
            <a:solidFill>
              <a:srgbClr val="FFFFFF"/>
            </a:solidFill>
            <a:round/>
            <a:headEnd/>
            <a:tailEnd/>
          </a:ln>
        </p:spPr>
        <p:txBody>
          <a:bodyPr/>
          <a:lstStyle/>
          <a:p>
            <a:endParaRPr lang="en-US"/>
          </a:p>
        </p:txBody>
      </p:sp>
      <p:sp>
        <p:nvSpPr>
          <p:cNvPr id="17421" name="Freeform 12"/>
          <p:cNvSpPr>
            <a:spLocks/>
          </p:cNvSpPr>
          <p:nvPr/>
        </p:nvSpPr>
        <p:spPr bwMode="auto">
          <a:xfrm>
            <a:off x="4017963" y="3067050"/>
            <a:ext cx="1344612" cy="169863"/>
          </a:xfrm>
          <a:custGeom>
            <a:avLst/>
            <a:gdLst>
              <a:gd name="T0" fmla="*/ 2147483647 w 1149"/>
              <a:gd name="T1" fmla="*/ 0 h 159"/>
              <a:gd name="T2" fmla="*/ 2147483647 w 1149"/>
              <a:gd name="T3" fmla="*/ 2147483647 h 159"/>
              <a:gd name="T4" fmla="*/ 2147483647 w 1149"/>
              <a:gd name="T5" fmla="*/ 2147483647 h 159"/>
              <a:gd name="T6" fmla="*/ 2147483647 w 1149"/>
              <a:gd name="T7" fmla="*/ 2147483647 h 159"/>
              <a:gd name="T8" fmla="*/ 2147483647 w 1149"/>
              <a:gd name="T9" fmla="*/ 2147483647 h 159"/>
              <a:gd name="T10" fmla="*/ 0 w 1149"/>
              <a:gd name="T11" fmla="*/ 2147483647 h 159"/>
              <a:gd name="T12" fmla="*/ 2147483647 w 1149"/>
              <a:gd name="T13" fmla="*/ 2147483647 h 159"/>
              <a:gd name="T14" fmla="*/ 2147483647 w 1149"/>
              <a:gd name="T15" fmla="*/ 2147483647 h 159"/>
              <a:gd name="T16" fmla="*/ 2147483647 w 1149"/>
              <a:gd name="T17" fmla="*/ 2147483647 h 159"/>
              <a:gd name="T18" fmla="*/ 2147483647 w 1149"/>
              <a:gd name="T19" fmla="*/ 2147483647 h 159"/>
              <a:gd name="T20" fmla="*/ 2147483647 w 1149"/>
              <a:gd name="T21" fmla="*/ 2147483647 h 159"/>
              <a:gd name="T22" fmla="*/ 2147483647 w 1149"/>
              <a:gd name="T23" fmla="*/ 2147483647 h 159"/>
              <a:gd name="T24" fmla="*/ 2147483647 w 1149"/>
              <a:gd name="T25" fmla="*/ 2147483647 h 159"/>
              <a:gd name="T26" fmla="*/ 2147483647 w 1149"/>
              <a:gd name="T27" fmla="*/ 2147483647 h 159"/>
              <a:gd name="T28" fmla="*/ 2147483647 w 1149"/>
              <a:gd name="T29" fmla="*/ 2147483647 h 159"/>
              <a:gd name="T30" fmla="*/ 2147483647 w 1149"/>
              <a:gd name="T31" fmla="*/ 2147483647 h 159"/>
              <a:gd name="T32" fmla="*/ 2147483647 w 1149"/>
              <a:gd name="T33" fmla="*/ 2147483647 h 159"/>
              <a:gd name="T34" fmla="*/ 2147483647 w 1149"/>
              <a:gd name="T35" fmla="*/ 2147483647 h 159"/>
              <a:gd name="T36" fmla="*/ 2147483647 w 1149"/>
              <a:gd name="T37" fmla="*/ 2147483647 h 159"/>
              <a:gd name="T38" fmla="*/ 2147483647 w 1149"/>
              <a:gd name="T39" fmla="*/ 2147483647 h 159"/>
              <a:gd name="T40" fmla="*/ 2147483647 w 1149"/>
              <a:gd name="T41" fmla="*/ 2147483647 h 159"/>
              <a:gd name="T42" fmla="*/ 2147483647 w 1149"/>
              <a:gd name="T43" fmla="*/ 2147483647 h 159"/>
              <a:gd name="T44" fmla="*/ 2147483647 w 1149"/>
              <a:gd name="T45" fmla="*/ 2147483647 h 159"/>
              <a:gd name="T46" fmla="*/ 2147483647 w 1149"/>
              <a:gd name="T47" fmla="*/ 2147483647 h 159"/>
              <a:gd name="T48" fmla="*/ 2147483647 w 1149"/>
              <a:gd name="T49" fmla="*/ 2147483647 h 159"/>
              <a:gd name="T50" fmla="*/ 2147483647 w 1149"/>
              <a:gd name="T51" fmla="*/ 2147483647 h 159"/>
              <a:gd name="T52" fmla="*/ 2147483647 w 1149"/>
              <a:gd name="T53" fmla="*/ 2147483647 h 159"/>
              <a:gd name="T54" fmla="*/ 2147483647 w 1149"/>
              <a:gd name="T55" fmla="*/ 2147483647 h 159"/>
              <a:gd name="T56" fmla="*/ 2147483647 w 1149"/>
              <a:gd name="T57" fmla="*/ 2147483647 h 159"/>
              <a:gd name="T58" fmla="*/ 2147483647 w 1149"/>
              <a:gd name="T59" fmla="*/ 2147483647 h 1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9"/>
              <a:gd name="T91" fmla="*/ 0 h 159"/>
              <a:gd name="T92" fmla="*/ 1149 w 1149"/>
              <a:gd name="T93" fmla="*/ 159 h 15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9" h="159">
                <a:moveTo>
                  <a:pt x="160" y="0"/>
                </a:moveTo>
                <a:lnTo>
                  <a:pt x="99" y="1"/>
                </a:lnTo>
                <a:lnTo>
                  <a:pt x="54" y="6"/>
                </a:lnTo>
                <a:lnTo>
                  <a:pt x="23" y="14"/>
                </a:lnTo>
                <a:lnTo>
                  <a:pt x="7" y="25"/>
                </a:lnTo>
                <a:lnTo>
                  <a:pt x="0" y="39"/>
                </a:lnTo>
                <a:lnTo>
                  <a:pt x="7" y="51"/>
                </a:lnTo>
                <a:lnTo>
                  <a:pt x="28" y="57"/>
                </a:lnTo>
                <a:lnTo>
                  <a:pt x="68" y="62"/>
                </a:lnTo>
                <a:lnTo>
                  <a:pt x="93" y="64"/>
                </a:lnTo>
                <a:lnTo>
                  <a:pt x="121" y="63"/>
                </a:lnTo>
                <a:lnTo>
                  <a:pt x="136" y="64"/>
                </a:lnTo>
                <a:lnTo>
                  <a:pt x="143" y="74"/>
                </a:lnTo>
                <a:lnTo>
                  <a:pt x="145" y="84"/>
                </a:lnTo>
                <a:lnTo>
                  <a:pt x="172" y="87"/>
                </a:lnTo>
                <a:lnTo>
                  <a:pt x="244" y="97"/>
                </a:lnTo>
                <a:lnTo>
                  <a:pt x="259" y="93"/>
                </a:lnTo>
                <a:lnTo>
                  <a:pt x="281" y="91"/>
                </a:lnTo>
                <a:lnTo>
                  <a:pt x="307" y="94"/>
                </a:lnTo>
                <a:lnTo>
                  <a:pt x="334" y="98"/>
                </a:lnTo>
                <a:lnTo>
                  <a:pt x="359" y="100"/>
                </a:lnTo>
                <a:lnTo>
                  <a:pt x="357" y="110"/>
                </a:lnTo>
                <a:lnTo>
                  <a:pt x="346" y="122"/>
                </a:lnTo>
                <a:lnTo>
                  <a:pt x="393" y="133"/>
                </a:lnTo>
                <a:lnTo>
                  <a:pt x="517" y="159"/>
                </a:lnTo>
                <a:lnTo>
                  <a:pt x="664" y="155"/>
                </a:lnTo>
                <a:lnTo>
                  <a:pt x="901" y="140"/>
                </a:lnTo>
                <a:lnTo>
                  <a:pt x="940" y="122"/>
                </a:lnTo>
                <a:lnTo>
                  <a:pt x="1040" y="118"/>
                </a:lnTo>
                <a:lnTo>
                  <a:pt x="1149" y="129"/>
                </a:lnTo>
              </a:path>
            </a:pathLst>
          </a:custGeom>
          <a:noFill/>
          <a:ln w="14288">
            <a:solidFill>
              <a:srgbClr val="FFFFFF"/>
            </a:solidFill>
            <a:round/>
            <a:headEnd/>
            <a:tailEnd/>
          </a:ln>
        </p:spPr>
        <p:txBody>
          <a:bodyPr/>
          <a:lstStyle/>
          <a:p>
            <a:endParaRPr lang="en-US"/>
          </a:p>
        </p:txBody>
      </p:sp>
      <p:sp>
        <p:nvSpPr>
          <p:cNvPr id="17422" name="Freeform 13"/>
          <p:cNvSpPr>
            <a:spLocks/>
          </p:cNvSpPr>
          <p:nvPr/>
        </p:nvSpPr>
        <p:spPr bwMode="auto">
          <a:xfrm>
            <a:off x="5156200" y="3197225"/>
            <a:ext cx="933450" cy="55563"/>
          </a:xfrm>
          <a:custGeom>
            <a:avLst/>
            <a:gdLst>
              <a:gd name="T0" fmla="*/ 0 w 798"/>
              <a:gd name="T1" fmla="*/ 2147483647 h 53"/>
              <a:gd name="T2" fmla="*/ 2147483647 w 798"/>
              <a:gd name="T3" fmla="*/ 2147483647 h 53"/>
              <a:gd name="T4" fmla="*/ 2147483647 w 798"/>
              <a:gd name="T5" fmla="*/ 2147483647 h 53"/>
              <a:gd name="T6" fmla="*/ 2147483647 w 798"/>
              <a:gd name="T7" fmla="*/ 2147483647 h 53"/>
              <a:gd name="T8" fmla="*/ 2147483647 w 798"/>
              <a:gd name="T9" fmla="*/ 2147483647 h 53"/>
              <a:gd name="T10" fmla="*/ 2147483647 w 798"/>
              <a:gd name="T11" fmla="*/ 2147483647 h 53"/>
              <a:gd name="T12" fmla="*/ 2147483647 w 798"/>
              <a:gd name="T13" fmla="*/ 2147483647 h 53"/>
              <a:gd name="T14" fmla="*/ 2147483647 w 798"/>
              <a:gd name="T15" fmla="*/ 2147483647 h 53"/>
              <a:gd name="T16" fmla="*/ 2147483647 w 798"/>
              <a:gd name="T17" fmla="*/ 2147483647 h 53"/>
              <a:gd name="T18" fmla="*/ 2147483647 w 798"/>
              <a:gd name="T19" fmla="*/ 2147483647 h 53"/>
              <a:gd name="T20" fmla="*/ 2147483647 w 798"/>
              <a:gd name="T21" fmla="*/ 2147483647 h 53"/>
              <a:gd name="T22" fmla="*/ 2147483647 w 798"/>
              <a:gd name="T23" fmla="*/ 2147483647 h 53"/>
              <a:gd name="T24" fmla="*/ 2147483647 w 798"/>
              <a:gd name="T25" fmla="*/ 2147483647 h 53"/>
              <a:gd name="T26" fmla="*/ 2147483647 w 798"/>
              <a:gd name="T27" fmla="*/ 2147483647 h 53"/>
              <a:gd name="T28" fmla="*/ 2147483647 w 798"/>
              <a:gd name="T29" fmla="*/ 2147483647 h 53"/>
              <a:gd name="T30" fmla="*/ 2147483647 w 798"/>
              <a:gd name="T31" fmla="*/ 2147483647 h 53"/>
              <a:gd name="T32" fmla="*/ 2147483647 w 798"/>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8"/>
              <a:gd name="T52" fmla="*/ 0 h 53"/>
              <a:gd name="T53" fmla="*/ 798 w 79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8" h="53">
                <a:moveTo>
                  <a:pt x="0" y="48"/>
                </a:moveTo>
                <a:lnTo>
                  <a:pt x="28" y="42"/>
                </a:lnTo>
                <a:lnTo>
                  <a:pt x="58" y="37"/>
                </a:lnTo>
                <a:lnTo>
                  <a:pt x="101" y="45"/>
                </a:lnTo>
                <a:lnTo>
                  <a:pt x="153" y="53"/>
                </a:lnTo>
                <a:lnTo>
                  <a:pt x="206" y="48"/>
                </a:lnTo>
                <a:lnTo>
                  <a:pt x="246" y="47"/>
                </a:lnTo>
                <a:lnTo>
                  <a:pt x="269" y="44"/>
                </a:lnTo>
                <a:lnTo>
                  <a:pt x="309" y="39"/>
                </a:lnTo>
                <a:lnTo>
                  <a:pt x="346" y="35"/>
                </a:lnTo>
                <a:lnTo>
                  <a:pt x="406" y="38"/>
                </a:lnTo>
                <a:lnTo>
                  <a:pt x="453" y="41"/>
                </a:lnTo>
                <a:lnTo>
                  <a:pt x="475" y="42"/>
                </a:lnTo>
                <a:lnTo>
                  <a:pt x="545" y="31"/>
                </a:lnTo>
                <a:lnTo>
                  <a:pt x="623" y="19"/>
                </a:lnTo>
                <a:lnTo>
                  <a:pt x="710" y="19"/>
                </a:lnTo>
                <a:lnTo>
                  <a:pt x="798" y="0"/>
                </a:lnTo>
              </a:path>
            </a:pathLst>
          </a:custGeom>
          <a:noFill/>
          <a:ln w="14288">
            <a:solidFill>
              <a:srgbClr val="FFFFFF"/>
            </a:solidFill>
            <a:round/>
            <a:headEnd/>
            <a:tailEnd/>
          </a:ln>
        </p:spPr>
        <p:txBody>
          <a:bodyPr/>
          <a:lstStyle/>
          <a:p>
            <a:endParaRPr lang="en-US"/>
          </a:p>
        </p:txBody>
      </p:sp>
      <p:sp>
        <p:nvSpPr>
          <p:cNvPr id="17423" name="Freeform 14"/>
          <p:cNvSpPr>
            <a:spLocks/>
          </p:cNvSpPr>
          <p:nvPr/>
        </p:nvSpPr>
        <p:spPr bwMode="auto">
          <a:xfrm>
            <a:off x="5557838" y="3059113"/>
            <a:ext cx="661987" cy="138112"/>
          </a:xfrm>
          <a:custGeom>
            <a:avLst/>
            <a:gdLst>
              <a:gd name="T0" fmla="*/ 0 w 565"/>
              <a:gd name="T1" fmla="*/ 2147483647 h 128"/>
              <a:gd name="T2" fmla="*/ 2147483647 w 565"/>
              <a:gd name="T3" fmla="*/ 2147483647 h 128"/>
              <a:gd name="T4" fmla="*/ 2147483647 w 565"/>
              <a:gd name="T5" fmla="*/ 2147483647 h 128"/>
              <a:gd name="T6" fmla="*/ 2147483647 w 565"/>
              <a:gd name="T7" fmla="*/ 2147483647 h 128"/>
              <a:gd name="T8" fmla="*/ 2147483647 w 565"/>
              <a:gd name="T9" fmla="*/ 2147483647 h 128"/>
              <a:gd name="T10" fmla="*/ 2147483647 w 565"/>
              <a:gd name="T11" fmla="*/ 2147483647 h 128"/>
              <a:gd name="T12" fmla="*/ 2147483647 w 565"/>
              <a:gd name="T13" fmla="*/ 2147483647 h 128"/>
              <a:gd name="T14" fmla="*/ 2147483647 w 565"/>
              <a:gd name="T15" fmla="*/ 2147483647 h 128"/>
              <a:gd name="T16" fmla="*/ 2147483647 w 565"/>
              <a:gd name="T17" fmla="*/ 2147483647 h 128"/>
              <a:gd name="T18" fmla="*/ 2147483647 w 565"/>
              <a:gd name="T19" fmla="*/ 2147483647 h 128"/>
              <a:gd name="T20" fmla="*/ 2147483647 w 565"/>
              <a:gd name="T21" fmla="*/ 2147483647 h 128"/>
              <a:gd name="T22" fmla="*/ 2147483647 w 565"/>
              <a:gd name="T23" fmla="*/ 2147483647 h 128"/>
              <a:gd name="T24" fmla="*/ 2147483647 w 565"/>
              <a:gd name="T25" fmla="*/ 2147483647 h 128"/>
              <a:gd name="T26" fmla="*/ 2147483647 w 565"/>
              <a:gd name="T27" fmla="*/ 2147483647 h 128"/>
              <a:gd name="T28" fmla="*/ 2147483647 w 565"/>
              <a:gd name="T29" fmla="*/ 2147483647 h 128"/>
              <a:gd name="T30" fmla="*/ 2147483647 w 565"/>
              <a:gd name="T31" fmla="*/ 2147483647 h 128"/>
              <a:gd name="T32" fmla="*/ 2147483647 w 565"/>
              <a:gd name="T33" fmla="*/ 2147483647 h 128"/>
              <a:gd name="T34" fmla="*/ 2147483647 w 565"/>
              <a:gd name="T35" fmla="*/ 0 h 128"/>
              <a:gd name="T36" fmla="*/ 2147483647 w 565"/>
              <a:gd name="T37" fmla="*/ 0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5"/>
              <a:gd name="T58" fmla="*/ 0 h 128"/>
              <a:gd name="T59" fmla="*/ 565 w 565"/>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5" h="128">
                <a:moveTo>
                  <a:pt x="0" y="128"/>
                </a:moveTo>
                <a:lnTo>
                  <a:pt x="66" y="122"/>
                </a:lnTo>
                <a:lnTo>
                  <a:pt x="107" y="120"/>
                </a:lnTo>
                <a:lnTo>
                  <a:pt x="163" y="109"/>
                </a:lnTo>
                <a:lnTo>
                  <a:pt x="247" y="107"/>
                </a:lnTo>
                <a:lnTo>
                  <a:pt x="346" y="98"/>
                </a:lnTo>
                <a:lnTo>
                  <a:pt x="416" y="93"/>
                </a:lnTo>
                <a:lnTo>
                  <a:pt x="464" y="78"/>
                </a:lnTo>
                <a:lnTo>
                  <a:pt x="493" y="73"/>
                </a:lnTo>
                <a:lnTo>
                  <a:pt x="512" y="69"/>
                </a:lnTo>
                <a:lnTo>
                  <a:pt x="556" y="46"/>
                </a:lnTo>
                <a:lnTo>
                  <a:pt x="564" y="36"/>
                </a:lnTo>
                <a:lnTo>
                  <a:pt x="565" y="25"/>
                </a:lnTo>
                <a:lnTo>
                  <a:pt x="559" y="21"/>
                </a:lnTo>
                <a:lnTo>
                  <a:pt x="545" y="14"/>
                </a:lnTo>
                <a:lnTo>
                  <a:pt x="519" y="14"/>
                </a:lnTo>
                <a:lnTo>
                  <a:pt x="490" y="6"/>
                </a:lnTo>
                <a:lnTo>
                  <a:pt x="449" y="0"/>
                </a:lnTo>
                <a:lnTo>
                  <a:pt x="395" y="0"/>
                </a:lnTo>
              </a:path>
            </a:pathLst>
          </a:custGeom>
          <a:noFill/>
          <a:ln w="14288">
            <a:solidFill>
              <a:srgbClr val="FFFFFF"/>
            </a:solidFill>
            <a:round/>
            <a:headEnd/>
            <a:tailEnd/>
          </a:ln>
        </p:spPr>
        <p:txBody>
          <a:bodyPr/>
          <a:lstStyle/>
          <a:p>
            <a:endParaRPr lang="en-US"/>
          </a:p>
        </p:txBody>
      </p:sp>
      <p:sp>
        <p:nvSpPr>
          <p:cNvPr id="17424" name="Freeform 15"/>
          <p:cNvSpPr>
            <a:spLocks/>
          </p:cNvSpPr>
          <p:nvPr/>
        </p:nvSpPr>
        <p:spPr bwMode="auto">
          <a:xfrm>
            <a:off x="6229350" y="3044825"/>
            <a:ext cx="176213" cy="128588"/>
          </a:xfrm>
          <a:custGeom>
            <a:avLst/>
            <a:gdLst>
              <a:gd name="T0" fmla="*/ 2147483647 w 150"/>
              <a:gd name="T1" fmla="*/ 2147483647 h 120"/>
              <a:gd name="T2" fmla="*/ 2147483647 w 150"/>
              <a:gd name="T3" fmla="*/ 2147483647 h 120"/>
              <a:gd name="T4" fmla="*/ 2147483647 w 150"/>
              <a:gd name="T5" fmla="*/ 2147483647 h 120"/>
              <a:gd name="T6" fmla="*/ 2147483647 w 150"/>
              <a:gd name="T7" fmla="*/ 2147483647 h 120"/>
              <a:gd name="T8" fmla="*/ 2147483647 w 150"/>
              <a:gd name="T9" fmla="*/ 2147483647 h 120"/>
              <a:gd name="T10" fmla="*/ 2147483647 w 150"/>
              <a:gd name="T11" fmla="*/ 2147483647 h 120"/>
              <a:gd name="T12" fmla="*/ 2147483647 w 150"/>
              <a:gd name="T13" fmla="*/ 2147483647 h 120"/>
              <a:gd name="T14" fmla="*/ 2147483647 w 150"/>
              <a:gd name="T15" fmla="*/ 2147483647 h 120"/>
              <a:gd name="T16" fmla="*/ 2147483647 w 150"/>
              <a:gd name="T17" fmla="*/ 0 h 120"/>
              <a:gd name="T18" fmla="*/ 0 w 150"/>
              <a:gd name="T19" fmla="*/ 2147483647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20"/>
              <a:gd name="T32" fmla="*/ 150 w 15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20">
                <a:moveTo>
                  <a:pt x="34" y="120"/>
                </a:moveTo>
                <a:lnTo>
                  <a:pt x="79" y="100"/>
                </a:lnTo>
                <a:lnTo>
                  <a:pt x="123" y="83"/>
                </a:lnTo>
                <a:lnTo>
                  <a:pt x="115" y="72"/>
                </a:lnTo>
                <a:lnTo>
                  <a:pt x="108" y="56"/>
                </a:lnTo>
                <a:lnTo>
                  <a:pt x="126" y="39"/>
                </a:lnTo>
                <a:lnTo>
                  <a:pt x="150" y="26"/>
                </a:lnTo>
                <a:lnTo>
                  <a:pt x="117" y="14"/>
                </a:lnTo>
                <a:lnTo>
                  <a:pt x="75" y="0"/>
                </a:lnTo>
                <a:lnTo>
                  <a:pt x="0" y="5"/>
                </a:lnTo>
              </a:path>
            </a:pathLst>
          </a:custGeom>
          <a:noFill/>
          <a:ln w="14288">
            <a:solidFill>
              <a:srgbClr val="FFFFFF"/>
            </a:solidFill>
            <a:round/>
            <a:headEnd/>
            <a:tailEnd/>
          </a:ln>
        </p:spPr>
        <p:txBody>
          <a:bodyPr/>
          <a:lstStyle/>
          <a:p>
            <a:endParaRPr lang="en-US"/>
          </a:p>
        </p:txBody>
      </p:sp>
      <p:sp>
        <p:nvSpPr>
          <p:cNvPr id="17425" name="Freeform 16"/>
          <p:cNvSpPr>
            <a:spLocks/>
          </p:cNvSpPr>
          <p:nvPr/>
        </p:nvSpPr>
        <p:spPr bwMode="auto">
          <a:xfrm>
            <a:off x="4867275" y="2338388"/>
            <a:ext cx="58738" cy="76200"/>
          </a:xfrm>
          <a:custGeom>
            <a:avLst/>
            <a:gdLst>
              <a:gd name="T0" fmla="*/ 0 w 13"/>
              <a:gd name="T1" fmla="*/ 0 h 72"/>
              <a:gd name="T2" fmla="*/ 2147483647 w 13"/>
              <a:gd name="T3" fmla="*/ 2147483647 h 72"/>
              <a:gd name="T4" fmla="*/ 0 w 13"/>
              <a:gd name="T5" fmla="*/ 0 h 72"/>
              <a:gd name="T6" fmla="*/ 0 60000 65536"/>
              <a:gd name="T7" fmla="*/ 0 60000 65536"/>
              <a:gd name="T8" fmla="*/ 0 60000 65536"/>
              <a:gd name="T9" fmla="*/ 0 w 13"/>
              <a:gd name="T10" fmla="*/ 0 h 72"/>
              <a:gd name="T11" fmla="*/ 13 w 13"/>
              <a:gd name="T12" fmla="*/ 72 h 72"/>
            </a:gdLst>
            <a:ahLst/>
            <a:cxnLst>
              <a:cxn ang="T6">
                <a:pos x="T0" y="T1"/>
              </a:cxn>
              <a:cxn ang="T7">
                <a:pos x="T2" y="T3"/>
              </a:cxn>
              <a:cxn ang="T8">
                <a:pos x="T4" y="T5"/>
              </a:cxn>
            </a:cxnLst>
            <a:rect l="T9" t="T10" r="T11" b="T12"/>
            <a:pathLst>
              <a:path w="13" h="72">
                <a:moveTo>
                  <a:pt x="0" y="0"/>
                </a:moveTo>
                <a:lnTo>
                  <a:pt x="13" y="72"/>
                </a:lnTo>
                <a:lnTo>
                  <a:pt x="0" y="0"/>
                </a:lnTo>
                <a:close/>
              </a:path>
            </a:pathLst>
          </a:custGeom>
          <a:solidFill>
            <a:srgbClr val="F9F9F9"/>
          </a:solidFill>
          <a:ln w="9525">
            <a:noFill/>
            <a:round/>
            <a:headEnd/>
            <a:tailEnd/>
          </a:ln>
        </p:spPr>
        <p:txBody>
          <a:bodyPr/>
          <a:lstStyle/>
          <a:p>
            <a:endParaRPr lang="en-US"/>
          </a:p>
        </p:txBody>
      </p:sp>
      <p:sp>
        <p:nvSpPr>
          <p:cNvPr id="17426" name="Freeform 17"/>
          <p:cNvSpPr>
            <a:spLocks/>
          </p:cNvSpPr>
          <p:nvPr/>
        </p:nvSpPr>
        <p:spPr bwMode="auto">
          <a:xfrm>
            <a:off x="3568700" y="3038475"/>
            <a:ext cx="373063" cy="271463"/>
          </a:xfrm>
          <a:custGeom>
            <a:avLst/>
            <a:gdLst>
              <a:gd name="T0" fmla="*/ 2147483647 w 317"/>
              <a:gd name="T1" fmla="*/ 0 h 254"/>
              <a:gd name="T2" fmla="*/ 2147483647 w 317"/>
              <a:gd name="T3" fmla="*/ 2147483647 h 254"/>
              <a:gd name="T4" fmla="*/ 2147483647 w 317"/>
              <a:gd name="T5" fmla="*/ 2147483647 h 254"/>
              <a:gd name="T6" fmla="*/ 2147483647 w 317"/>
              <a:gd name="T7" fmla="*/ 2147483647 h 254"/>
              <a:gd name="T8" fmla="*/ 0 w 317"/>
              <a:gd name="T9" fmla="*/ 2147483647 h 254"/>
              <a:gd name="T10" fmla="*/ 2147483647 w 317"/>
              <a:gd name="T11" fmla="*/ 2147483647 h 254"/>
              <a:gd name="T12" fmla="*/ 2147483647 w 317"/>
              <a:gd name="T13" fmla="*/ 2147483647 h 254"/>
              <a:gd name="T14" fmla="*/ 2147483647 w 317"/>
              <a:gd name="T15" fmla="*/ 2147483647 h 254"/>
              <a:gd name="T16" fmla="*/ 2147483647 w 317"/>
              <a:gd name="T17" fmla="*/ 2147483647 h 254"/>
              <a:gd name="T18" fmla="*/ 2147483647 w 317"/>
              <a:gd name="T19" fmla="*/ 2147483647 h 254"/>
              <a:gd name="T20" fmla="*/ 2147483647 w 317"/>
              <a:gd name="T21" fmla="*/ 2147483647 h 254"/>
              <a:gd name="T22" fmla="*/ 2147483647 w 317"/>
              <a:gd name="T23" fmla="*/ 2147483647 h 254"/>
              <a:gd name="T24" fmla="*/ 2147483647 w 317"/>
              <a:gd name="T25" fmla="*/ 2147483647 h 254"/>
              <a:gd name="T26" fmla="*/ 2147483647 w 317"/>
              <a:gd name="T27" fmla="*/ 2147483647 h 254"/>
              <a:gd name="T28" fmla="*/ 2147483647 w 317"/>
              <a:gd name="T29" fmla="*/ 2147483647 h 254"/>
              <a:gd name="T30" fmla="*/ 2147483647 w 317"/>
              <a:gd name="T31" fmla="*/ 2147483647 h 254"/>
              <a:gd name="T32" fmla="*/ 2147483647 w 317"/>
              <a:gd name="T33" fmla="*/ 2147483647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254"/>
              <a:gd name="T53" fmla="*/ 317 w 317"/>
              <a:gd name="T54" fmla="*/ 254 h 2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254">
                <a:moveTo>
                  <a:pt x="120" y="0"/>
                </a:moveTo>
                <a:lnTo>
                  <a:pt x="71" y="20"/>
                </a:lnTo>
                <a:lnTo>
                  <a:pt x="41" y="32"/>
                </a:lnTo>
                <a:lnTo>
                  <a:pt x="18" y="51"/>
                </a:lnTo>
                <a:lnTo>
                  <a:pt x="0" y="66"/>
                </a:lnTo>
                <a:lnTo>
                  <a:pt x="5" y="98"/>
                </a:lnTo>
                <a:lnTo>
                  <a:pt x="17" y="134"/>
                </a:lnTo>
                <a:lnTo>
                  <a:pt x="62" y="141"/>
                </a:lnTo>
                <a:lnTo>
                  <a:pt x="111" y="146"/>
                </a:lnTo>
                <a:lnTo>
                  <a:pt x="140" y="155"/>
                </a:lnTo>
                <a:lnTo>
                  <a:pt x="180" y="170"/>
                </a:lnTo>
                <a:lnTo>
                  <a:pt x="214" y="180"/>
                </a:lnTo>
                <a:lnTo>
                  <a:pt x="264" y="187"/>
                </a:lnTo>
                <a:lnTo>
                  <a:pt x="241" y="221"/>
                </a:lnTo>
                <a:lnTo>
                  <a:pt x="223" y="248"/>
                </a:lnTo>
                <a:lnTo>
                  <a:pt x="276" y="254"/>
                </a:lnTo>
                <a:lnTo>
                  <a:pt x="317" y="249"/>
                </a:lnTo>
              </a:path>
            </a:pathLst>
          </a:custGeom>
          <a:noFill/>
          <a:ln w="14288">
            <a:solidFill>
              <a:srgbClr val="FFFFFF"/>
            </a:solidFill>
            <a:round/>
            <a:headEnd/>
            <a:tailEnd/>
          </a:ln>
        </p:spPr>
        <p:txBody>
          <a:bodyPr/>
          <a:lstStyle/>
          <a:p>
            <a:endParaRPr lang="en-US"/>
          </a:p>
        </p:txBody>
      </p:sp>
      <p:sp>
        <p:nvSpPr>
          <p:cNvPr id="17427" name="Freeform 18"/>
          <p:cNvSpPr>
            <a:spLocks/>
          </p:cNvSpPr>
          <p:nvPr/>
        </p:nvSpPr>
        <p:spPr bwMode="auto">
          <a:xfrm>
            <a:off x="6389688" y="2982913"/>
            <a:ext cx="179387" cy="273050"/>
          </a:xfrm>
          <a:custGeom>
            <a:avLst/>
            <a:gdLst>
              <a:gd name="T0" fmla="*/ 2147483647 w 153"/>
              <a:gd name="T1" fmla="*/ 2147483647 h 255"/>
              <a:gd name="T2" fmla="*/ 2147483647 w 153"/>
              <a:gd name="T3" fmla="*/ 2147483647 h 255"/>
              <a:gd name="T4" fmla="*/ 2147483647 w 153"/>
              <a:gd name="T5" fmla="*/ 2147483647 h 255"/>
              <a:gd name="T6" fmla="*/ 2147483647 w 153"/>
              <a:gd name="T7" fmla="*/ 2147483647 h 255"/>
              <a:gd name="T8" fmla="*/ 2147483647 w 153"/>
              <a:gd name="T9" fmla="*/ 2147483647 h 255"/>
              <a:gd name="T10" fmla="*/ 2147483647 w 153"/>
              <a:gd name="T11" fmla="*/ 2147483647 h 255"/>
              <a:gd name="T12" fmla="*/ 2147483647 w 153"/>
              <a:gd name="T13" fmla="*/ 2147483647 h 255"/>
              <a:gd name="T14" fmla="*/ 2147483647 w 153"/>
              <a:gd name="T15" fmla="*/ 2147483647 h 255"/>
              <a:gd name="T16" fmla="*/ 2147483647 w 153"/>
              <a:gd name="T17" fmla="*/ 0 h 255"/>
              <a:gd name="T18" fmla="*/ 0 w 153"/>
              <a:gd name="T19" fmla="*/ 2147483647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255"/>
              <a:gd name="T32" fmla="*/ 153 w 153"/>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255">
                <a:moveTo>
                  <a:pt x="35" y="255"/>
                </a:moveTo>
                <a:lnTo>
                  <a:pt x="81" y="211"/>
                </a:lnTo>
                <a:lnTo>
                  <a:pt x="125" y="176"/>
                </a:lnTo>
                <a:lnTo>
                  <a:pt x="116" y="152"/>
                </a:lnTo>
                <a:lnTo>
                  <a:pt x="109" y="118"/>
                </a:lnTo>
                <a:lnTo>
                  <a:pt x="128" y="83"/>
                </a:lnTo>
                <a:lnTo>
                  <a:pt x="153" y="53"/>
                </a:lnTo>
                <a:lnTo>
                  <a:pt x="120" y="30"/>
                </a:lnTo>
                <a:lnTo>
                  <a:pt x="76" y="0"/>
                </a:lnTo>
                <a:lnTo>
                  <a:pt x="0" y="8"/>
                </a:lnTo>
              </a:path>
            </a:pathLst>
          </a:custGeom>
          <a:noFill/>
          <a:ln w="14288">
            <a:solidFill>
              <a:srgbClr val="FFFFFF"/>
            </a:solidFill>
            <a:round/>
            <a:headEnd/>
            <a:tailEnd/>
          </a:ln>
        </p:spPr>
        <p:txBody>
          <a:bodyPr/>
          <a:lstStyle/>
          <a:p>
            <a:endParaRPr lang="en-US"/>
          </a:p>
        </p:txBody>
      </p:sp>
      <p:sp>
        <p:nvSpPr>
          <p:cNvPr id="17428" name="Freeform 19"/>
          <p:cNvSpPr>
            <a:spLocks/>
          </p:cNvSpPr>
          <p:nvPr/>
        </p:nvSpPr>
        <p:spPr bwMode="auto">
          <a:xfrm>
            <a:off x="4962525" y="2381250"/>
            <a:ext cx="1981200" cy="914400"/>
          </a:xfrm>
          <a:custGeom>
            <a:avLst/>
            <a:gdLst>
              <a:gd name="T0" fmla="*/ 2147483647 w 1477"/>
              <a:gd name="T1" fmla="*/ 0 h 662"/>
              <a:gd name="T2" fmla="*/ 2147483647 w 1477"/>
              <a:gd name="T3" fmla="*/ 2147483647 h 662"/>
              <a:gd name="T4" fmla="*/ 2147483647 w 1477"/>
              <a:gd name="T5" fmla="*/ 2147483647 h 662"/>
              <a:gd name="T6" fmla="*/ 2147483647 w 1477"/>
              <a:gd name="T7" fmla="*/ 2147483647 h 662"/>
              <a:gd name="T8" fmla="*/ 2147483647 w 1477"/>
              <a:gd name="T9" fmla="*/ 2147483647 h 662"/>
              <a:gd name="T10" fmla="*/ 2147483647 w 1477"/>
              <a:gd name="T11" fmla="*/ 2147483647 h 662"/>
              <a:gd name="T12" fmla="*/ 2147483647 w 1477"/>
              <a:gd name="T13" fmla="*/ 2147483647 h 662"/>
              <a:gd name="T14" fmla="*/ 2147483647 w 1477"/>
              <a:gd name="T15" fmla="*/ 2147483647 h 662"/>
              <a:gd name="T16" fmla="*/ 2147483647 w 1477"/>
              <a:gd name="T17" fmla="*/ 2147483647 h 662"/>
              <a:gd name="T18" fmla="*/ 2147483647 w 1477"/>
              <a:gd name="T19" fmla="*/ 2147483647 h 662"/>
              <a:gd name="T20" fmla="*/ 2147483647 w 1477"/>
              <a:gd name="T21" fmla="*/ 2147483647 h 662"/>
              <a:gd name="T22" fmla="*/ 2147483647 w 1477"/>
              <a:gd name="T23" fmla="*/ 2147483647 h 662"/>
              <a:gd name="T24" fmla="*/ 0 w 1477"/>
              <a:gd name="T25" fmla="*/ 2147483647 h 662"/>
              <a:gd name="T26" fmla="*/ 0 w 1477"/>
              <a:gd name="T27" fmla="*/ 2147483647 h 662"/>
              <a:gd name="T28" fmla="*/ 2147483647 w 1477"/>
              <a:gd name="T29" fmla="*/ 2147483647 h 662"/>
              <a:gd name="T30" fmla="*/ 2147483647 w 1477"/>
              <a:gd name="T31" fmla="*/ 2147483647 h 662"/>
              <a:gd name="T32" fmla="*/ 2147483647 w 1477"/>
              <a:gd name="T33" fmla="*/ 2147483647 h 662"/>
              <a:gd name="T34" fmla="*/ 2147483647 w 1477"/>
              <a:gd name="T35" fmla="*/ 2147483647 h 662"/>
              <a:gd name="T36" fmla="*/ 2147483647 w 1477"/>
              <a:gd name="T37" fmla="*/ 2147483647 h 662"/>
              <a:gd name="T38" fmla="*/ 2147483647 w 1477"/>
              <a:gd name="T39" fmla="*/ 2147483647 h 662"/>
              <a:gd name="T40" fmla="*/ 2147483647 w 1477"/>
              <a:gd name="T41" fmla="*/ 2147483647 h 662"/>
              <a:gd name="T42" fmla="*/ 2147483647 w 1477"/>
              <a:gd name="T43" fmla="*/ 2147483647 h 662"/>
              <a:gd name="T44" fmla="*/ 2147483647 w 1477"/>
              <a:gd name="T45" fmla="*/ 2147483647 h 662"/>
              <a:gd name="T46" fmla="*/ 2147483647 w 1477"/>
              <a:gd name="T47" fmla="*/ 2147483647 h 662"/>
              <a:gd name="T48" fmla="*/ 2147483647 w 1477"/>
              <a:gd name="T49" fmla="*/ 0 h 662"/>
              <a:gd name="T50" fmla="*/ 2147483647 w 1477"/>
              <a:gd name="T51" fmla="*/ 0 h 6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7"/>
              <a:gd name="T79" fmla="*/ 0 h 662"/>
              <a:gd name="T80" fmla="*/ 1477 w 1477"/>
              <a:gd name="T81" fmla="*/ 662 h 6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7" h="662">
                <a:moveTo>
                  <a:pt x="713" y="0"/>
                </a:moveTo>
                <a:lnTo>
                  <a:pt x="611" y="50"/>
                </a:lnTo>
                <a:lnTo>
                  <a:pt x="560" y="50"/>
                </a:lnTo>
                <a:lnTo>
                  <a:pt x="510" y="102"/>
                </a:lnTo>
                <a:lnTo>
                  <a:pt x="407" y="153"/>
                </a:lnTo>
                <a:lnTo>
                  <a:pt x="407" y="203"/>
                </a:lnTo>
                <a:lnTo>
                  <a:pt x="306" y="255"/>
                </a:lnTo>
                <a:lnTo>
                  <a:pt x="306" y="306"/>
                </a:lnTo>
                <a:lnTo>
                  <a:pt x="204" y="356"/>
                </a:lnTo>
                <a:lnTo>
                  <a:pt x="204" y="408"/>
                </a:lnTo>
                <a:lnTo>
                  <a:pt x="103" y="509"/>
                </a:lnTo>
                <a:lnTo>
                  <a:pt x="51" y="509"/>
                </a:lnTo>
                <a:lnTo>
                  <a:pt x="0" y="560"/>
                </a:lnTo>
                <a:lnTo>
                  <a:pt x="0" y="662"/>
                </a:lnTo>
                <a:lnTo>
                  <a:pt x="1477" y="662"/>
                </a:lnTo>
                <a:lnTo>
                  <a:pt x="1426" y="560"/>
                </a:lnTo>
                <a:lnTo>
                  <a:pt x="1375" y="560"/>
                </a:lnTo>
                <a:lnTo>
                  <a:pt x="1324" y="459"/>
                </a:lnTo>
                <a:lnTo>
                  <a:pt x="1223" y="459"/>
                </a:lnTo>
                <a:lnTo>
                  <a:pt x="1120" y="306"/>
                </a:lnTo>
                <a:lnTo>
                  <a:pt x="1070" y="203"/>
                </a:lnTo>
                <a:lnTo>
                  <a:pt x="967" y="203"/>
                </a:lnTo>
                <a:lnTo>
                  <a:pt x="917" y="102"/>
                </a:lnTo>
                <a:lnTo>
                  <a:pt x="814" y="50"/>
                </a:lnTo>
                <a:lnTo>
                  <a:pt x="814" y="0"/>
                </a:lnTo>
                <a:lnTo>
                  <a:pt x="713" y="0"/>
                </a:lnTo>
                <a:close/>
              </a:path>
            </a:pathLst>
          </a:custGeom>
          <a:solidFill>
            <a:srgbClr val="8FEAFF"/>
          </a:solidFill>
          <a:ln w="9525">
            <a:noFill/>
            <a:round/>
            <a:headEnd/>
            <a:tailEnd/>
          </a:ln>
        </p:spPr>
        <p:txBody>
          <a:bodyPr/>
          <a:lstStyle/>
          <a:p>
            <a:endParaRPr lang="en-US"/>
          </a:p>
        </p:txBody>
      </p:sp>
      <p:sp>
        <p:nvSpPr>
          <p:cNvPr id="17429" name="Freeform 20"/>
          <p:cNvSpPr>
            <a:spLocks/>
          </p:cNvSpPr>
          <p:nvPr/>
        </p:nvSpPr>
        <p:spPr bwMode="auto">
          <a:xfrm>
            <a:off x="4945063" y="2381250"/>
            <a:ext cx="1905000" cy="914400"/>
          </a:xfrm>
          <a:custGeom>
            <a:avLst/>
            <a:gdLst>
              <a:gd name="T0" fmla="*/ 2147483647 w 1477"/>
              <a:gd name="T1" fmla="*/ 0 h 662"/>
              <a:gd name="T2" fmla="*/ 2147483647 w 1477"/>
              <a:gd name="T3" fmla="*/ 2147483647 h 662"/>
              <a:gd name="T4" fmla="*/ 2147483647 w 1477"/>
              <a:gd name="T5" fmla="*/ 2147483647 h 662"/>
              <a:gd name="T6" fmla="*/ 2147483647 w 1477"/>
              <a:gd name="T7" fmla="*/ 2147483647 h 662"/>
              <a:gd name="T8" fmla="*/ 2147483647 w 1477"/>
              <a:gd name="T9" fmla="*/ 2147483647 h 662"/>
              <a:gd name="T10" fmla="*/ 2147483647 w 1477"/>
              <a:gd name="T11" fmla="*/ 2147483647 h 662"/>
              <a:gd name="T12" fmla="*/ 2147483647 w 1477"/>
              <a:gd name="T13" fmla="*/ 2147483647 h 662"/>
              <a:gd name="T14" fmla="*/ 2147483647 w 1477"/>
              <a:gd name="T15" fmla="*/ 2147483647 h 662"/>
              <a:gd name="T16" fmla="*/ 2147483647 w 1477"/>
              <a:gd name="T17" fmla="*/ 2147483647 h 662"/>
              <a:gd name="T18" fmla="*/ 2147483647 w 1477"/>
              <a:gd name="T19" fmla="*/ 2147483647 h 662"/>
              <a:gd name="T20" fmla="*/ 2147483647 w 1477"/>
              <a:gd name="T21" fmla="*/ 2147483647 h 662"/>
              <a:gd name="T22" fmla="*/ 2147483647 w 1477"/>
              <a:gd name="T23" fmla="*/ 2147483647 h 662"/>
              <a:gd name="T24" fmla="*/ 0 w 1477"/>
              <a:gd name="T25" fmla="*/ 2147483647 h 662"/>
              <a:gd name="T26" fmla="*/ 0 w 1477"/>
              <a:gd name="T27" fmla="*/ 2147483647 h 662"/>
              <a:gd name="T28" fmla="*/ 2147483647 w 1477"/>
              <a:gd name="T29" fmla="*/ 2147483647 h 662"/>
              <a:gd name="T30" fmla="*/ 2147483647 w 1477"/>
              <a:gd name="T31" fmla="*/ 2147483647 h 662"/>
              <a:gd name="T32" fmla="*/ 2147483647 w 1477"/>
              <a:gd name="T33" fmla="*/ 2147483647 h 662"/>
              <a:gd name="T34" fmla="*/ 2147483647 w 1477"/>
              <a:gd name="T35" fmla="*/ 2147483647 h 662"/>
              <a:gd name="T36" fmla="*/ 2147483647 w 1477"/>
              <a:gd name="T37" fmla="*/ 2147483647 h 662"/>
              <a:gd name="T38" fmla="*/ 2147483647 w 1477"/>
              <a:gd name="T39" fmla="*/ 2147483647 h 662"/>
              <a:gd name="T40" fmla="*/ 2147483647 w 1477"/>
              <a:gd name="T41" fmla="*/ 2147483647 h 662"/>
              <a:gd name="T42" fmla="*/ 2147483647 w 1477"/>
              <a:gd name="T43" fmla="*/ 2147483647 h 662"/>
              <a:gd name="T44" fmla="*/ 2147483647 w 1477"/>
              <a:gd name="T45" fmla="*/ 2147483647 h 662"/>
              <a:gd name="T46" fmla="*/ 2147483647 w 1477"/>
              <a:gd name="T47" fmla="*/ 2147483647 h 662"/>
              <a:gd name="T48" fmla="*/ 2147483647 w 1477"/>
              <a:gd name="T49" fmla="*/ 0 h 662"/>
              <a:gd name="T50" fmla="*/ 2147483647 w 1477"/>
              <a:gd name="T51" fmla="*/ 0 h 6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7"/>
              <a:gd name="T79" fmla="*/ 0 h 662"/>
              <a:gd name="T80" fmla="*/ 1477 w 1477"/>
              <a:gd name="T81" fmla="*/ 662 h 6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7" h="662">
                <a:moveTo>
                  <a:pt x="713" y="0"/>
                </a:moveTo>
                <a:lnTo>
                  <a:pt x="611" y="50"/>
                </a:lnTo>
                <a:lnTo>
                  <a:pt x="560" y="50"/>
                </a:lnTo>
                <a:lnTo>
                  <a:pt x="510" y="102"/>
                </a:lnTo>
                <a:lnTo>
                  <a:pt x="407" y="153"/>
                </a:lnTo>
                <a:lnTo>
                  <a:pt x="407" y="203"/>
                </a:lnTo>
                <a:lnTo>
                  <a:pt x="306" y="255"/>
                </a:lnTo>
                <a:lnTo>
                  <a:pt x="306" y="306"/>
                </a:lnTo>
                <a:lnTo>
                  <a:pt x="204" y="356"/>
                </a:lnTo>
                <a:lnTo>
                  <a:pt x="204" y="408"/>
                </a:lnTo>
                <a:lnTo>
                  <a:pt x="103" y="509"/>
                </a:lnTo>
                <a:lnTo>
                  <a:pt x="51" y="509"/>
                </a:lnTo>
                <a:lnTo>
                  <a:pt x="0" y="560"/>
                </a:lnTo>
                <a:lnTo>
                  <a:pt x="0" y="662"/>
                </a:lnTo>
                <a:lnTo>
                  <a:pt x="1477" y="662"/>
                </a:lnTo>
                <a:lnTo>
                  <a:pt x="1426" y="560"/>
                </a:lnTo>
                <a:lnTo>
                  <a:pt x="1375" y="560"/>
                </a:lnTo>
                <a:lnTo>
                  <a:pt x="1324" y="459"/>
                </a:lnTo>
                <a:lnTo>
                  <a:pt x="1223" y="459"/>
                </a:lnTo>
                <a:lnTo>
                  <a:pt x="1120" y="306"/>
                </a:lnTo>
                <a:lnTo>
                  <a:pt x="1070" y="203"/>
                </a:lnTo>
                <a:lnTo>
                  <a:pt x="967" y="203"/>
                </a:lnTo>
                <a:lnTo>
                  <a:pt x="917" y="102"/>
                </a:lnTo>
                <a:lnTo>
                  <a:pt x="814" y="50"/>
                </a:lnTo>
                <a:lnTo>
                  <a:pt x="814" y="0"/>
                </a:lnTo>
                <a:lnTo>
                  <a:pt x="713" y="0"/>
                </a:lnTo>
              </a:path>
            </a:pathLst>
          </a:custGeom>
          <a:noFill/>
          <a:ln w="14288">
            <a:solidFill>
              <a:srgbClr val="0000FF"/>
            </a:solidFill>
            <a:round/>
            <a:headEnd/>
            <a:tailEnd/>
          </a:ln>
        </p:spPr>
        <p:txBody>
          <a:bodyPr/>
          <a:lstStyle/>
          <a:p>
            <a:endParaRPr lang="en-US"/>
          </a:p>
        </p:txBody>
      </p:sp>
      <p:sp>
        <p:nvSpPr>
          <p:cNvPr id="17430" name="Rectangle 21"/>
          <p:cNvSpPr>
            <a:spLocks noChangeArrowheads="1"/>
          </p:cNvSpPr>
          <p:nvPr/>
        </p:nvSpPr>
        <p:spPr bwMode="auto">
          <a:xfrm>
            <a:off x="3255963" y="2524125"/>
            <a:ext cx="1308100" cy="247650"/>
          </a:xfrm>
          <a:prstGeom prst="rect">
            <a:avLst/>
          </a:prstGeom>
          <a:noFill/>
          <a:ln w="9525">
            <a:noFill/>
            <a:miter lim="800000"/>
            <a:headEnd/>
            <a:tailEnd/>
          </a:ln>
        </p:spPr>
        <p:txBody>
          <a:bodyPr/>
          <a:lstStyle/>
          <a:p>
            <a:endParaRPr lang="en-US"/>
          </a:p>
        </p:txBody>
      </p:sp>
      <p:sp>
        <p:nvSpPr>
          <p:cNvPr id="17431" name="Rectangle 22"/>
          <p:cNvSpPr>
            <a:spLocks noChangeArrowheads="1"/>
          </p:cNvSpPr>
          <p:nvPr/>
        </p:nvSpPr>
        <p:spPr bwMode="auto">
          <a:xfrm>
            <a:off x="5594350" y="2305050"/>
            <a:ext cx="704850" cy="247650"/>
          </a:xfrm>
          <a:prstGeom prst="rect">
            <a:avLst/>
          </a:prstGeom>
          <a:noFill/>
          <a:ln w="9525">
            <a:noFill/>
            <a:miter lim="800000"/>
            <a:headEnd/>
            <a:tailEnd/>
          </a:ln>
        </p:spPr>
        <p:txBody>
          <a:bodyPr/>
          <a:lstStyle/>
          <a:p>
            <a:endParaRPr lang="en-US"/>
          </a:p>
        </p:txBody>
      </p:sp>
      <p:sp>
        <p:nvSpPr>
          <p:cNvPr id="17432" name="Rectangle 23"/>
          <p:cNvSpPr>
            <a:spLocks noChangeArrowheads="1"/>
          </p:cNvSpPr>
          <p:nvPr/>
        </p:nvSpPr>
        <p:spPr bwMode="auto">
          <a:xfrm>
            <a:off x="2254250" y="4841875"/>
            <a:ext cx="1049338" cy="246063"/>
          </a:xfrm>
          <a:prstGeom prst="rect">
            <a:avLst/>
          </a:prstGeom>
          <a:noFill/>
          <a:ln w="9525">
            <a:noFill/>
            <a:miter lim="800000"/>
            <a:headEnd/>
            <a:tailEnd/>
          </a:ln>
        </p:spPr>
        <p:txBody>
          <a:bodyPr/>
          <a:lstStyle/>
          <a:p>
            <a:endParaRPr lang="en-US"/>
          </a:p>
        </p:txBody>
      </p:sp>
      <p:sp>
        <p:nvSpPr>
          <p:cNvPr id="17433" name="Rectangle 24"/>
          <p:cNvSpPr>
            <a:spLocks noChangeArrowheads="1"/>
          </p:cNvSpPr>
          <p:nvPr/>
        </p:nvSpPr>
        <p:spPr bwMode="auto">
          <a:xfrm>
            <a:off x="6559550" y="3484563"/>
            <a:ext cx="930275" cy="246062"/>
          </a:xfrm>
          <a:prstGeom prst="rect">
            <a:avLst/>
          </a:prstGeom>
          <a:noFill/>
          <a:ln w="9525">
            <a:noFill/>
            <a:miter lim="800000"/>
            <a:headEnd/>
            <a:tailEnd/>
          </a:ln>
        </p:spPr>
        <p:txBody>
          <a:bodyPr/>
          <a:lstStyle/>
          <a:p>
            <a:endParaRPr lang="en-US"/>
          </a:p>
        </p:txBody>
      </p:sp>
      <p:sp>
        <p:nvSpPr>
          <p:cNvPr id="33" name="Rectangle 25"/>
          <p:cNvSpPr>
            <a:spLocks noChangeArrowheads="1"/>
          </p:cNvSpPr>
          <p:nvPr/>
        </p:nvSpPr>
        <p:spPr bwMode="auto">
          <a:xfrm>
            <a:off x="623888" y="3611563"/>
            <a:ext cx="3286125" cy="1847850"/>
          </a:xfrm>
          <a:prstGeom prst="rect">
            <a:avLst/>
          </a:prstGeom>
          <a:noFill/>
          <a:ln w="9525">
            <a:noFill/>
            <a:miter lim="800000"/>
            <a:headEnd/>
            <a:tailEnd/>
          </a:ln>
          <a:effectLst>
            <a:outerShdw dist="35921" dir="2700000" algn="ctr" rotWithShape="0">
              <a:srgbClr val="FFFFCC"/>
            </a:outerShdw>
          </a:effectLst>
        </p:spPr>
        <p:txBody>
          <a:bodyPr lIns="0" tIns="0" rIns="0" bIns="0">
            <a:spAutoFit/>
          </a:bodyPr>
          <a:lstStyle/>
          <a:p>
            <a:pPr defTabSz="820738" eaLnBrk="0" hangingPunct="0">
              <a:buClr>
                <a:srgbClr val="F79646"/>
              </a:buClr>
            </a:pPr>
            <a:r>
              <a:rPr lang="en-US" sz="2000" b="1" dirty="0">
                <a:latin typeface="Calibri" pitchFamily="1" charset="0"/>
                <a:cs typeface="Times New Roman" pitchFamily="1" charset="0"/>
              </a:rPr>
              <a:t>Indirect </a:t>
            </a:r>
            <a:r>
              <a:rPr lang="en-US" sz="2000" b="1" dirty="0" smtClean="0">
                <a:latin typeface="Calibri" pitchFamily="1" charset="0"/>
                <a:cs typeface="Times New Roman" pitchFamily="1" charset="0"/>
              </a:rPr>
              <a:t>Costs</a:t>
            </a:r>
            <a:endParaRPr lang="en-US" sz="2000" b="1" dirty="0">
              <a:latin typeface="Calibri" pitchFamily="1" charset="0"/>
              <a:cs typeface="Times New Roman" pitchFamily="1" charset="0"/>
            </a:endParaRPr>
          </a:p>
          <a:p>
            <a:pPr defTabSz="820738" eaLnBrk="0" hangingPunct="0">
              <a:buClr>
                <a:srgbClr val="F79646"/>
              </a:buClr>
              <a:buFont typeface="Arial" charset="0"/>
              <a:buChar char="•"/>
            </a:pPr>
            <a:r>
              <a:rPr lang="en-US" sz="2000" dirty="0">
                <a:latin typeface="Calibri" pitchFamily="1" charset="0"/>
                <a:cs typeface="Times New Roman" pitchFamily="1" charset="0"/>
              </a:rPr>
              <a:t>Missed Work</a:t>
            </a:r>
          </a:p>
          <a:p>
            <a:pPr defTabSz="820738" eaLnBrk="0" hangingPunct="0">
              <a:buClr>
                <a:srgbClr val="F79646"/>
              </a:buClr>
              <a:buFont typeface="Arial" charset="0"/>
              <a:buChar char="•"/>
            </a:pPr>
            <a:r>
              <a:rPr lang="en-US" sz="2000" dirty="0" err="1">
                <a:latin typeface="Calibri" pitchFamily="1" charset="0"/>
                <a:cs typeface="Times New Roman" pitchFamily="1" charset="0"/>
              </a:rPr>
              <a:t>Presenteeism</a:t>
            </a:r>
            <a:endParaRPr lang="en-US" sz="2000" dirty="0">
              <a:latin typeface="Calibri" pitchFamily="1" charset="0"/>
              <a:cs typeface="Times New Roman" pitchFamily="1" charset="0"/>
            </a:endParaRPr>
          </a:p>
          <a:p>
            <a:pPr defTabSz="820738" eaLnBrk="0" hangingPunct="0">
              <a:buClr>
                <a:srgbClr val="F79646"/>
              </a:buClr>
              <a:buFont typeface="Arial" charset="0"/>
              <a:buChar char="•"/>
            </a:pPr>
            <a:r>
              <a:rPr lang="en-US" sz="2000" dirty="0">
                <a:latin typeface="Calibri" pitchFamily="1" charset="0"/>
                <a:cs typeface="Times New Roman" pitchFamily="1" charset="0"/>
              </a:rPr>
              <a:t>Short-term Disability</a:t>
            </a:r>
          </a:p>
          <a:p>
            <a:pPr defTabSz="820738" eaLnBrk="0" hangingPunct="0">
              <a:buClr>
                <a:srgbClr val="F79646"/>
              </a:buClr>
              <a:buFont typeface="Arial" charset="0"/>
              <a:buChar char="•"/>
            </a:pPr>
            <a:r>
              <a:rPr lang="en-US" sz="2000" dirty="0">
                <a:latin typeface="Calibri" pitchFamily="1" charset="0"/>
                <a:cs typeface="Times New Roman" pitchFamily="1" charset="0"/>
              </a:rPr>
              <a:t>Long-term Disability</a:t>
            </a:r>
          </a:p>
          <a:p>
            <a:pPr defTabSz="820738" eaLnBrk="0" hangingPunct="0">
              <a:buClr>
                <a:srgbClr val="F79646"/>
              </a:buClr>
              <a:buFont typeface="Arial" charset="0"/>
              <a:buChar char="•"/>
            </a:pPr>
            <a:r>
              <a:rPr lang="en-US" sz="2000" dirty="0">
                <a:latin typeface="Calibri" pitchFamily="1" charset="0"/>
                <a:cs typeface="Times New Roman" pitchFamily="1" charset="0"/>
              </a:rPr>
              <a:t>Workers’ Compensation</a:t>
            </a:r>
          </a:p>
        </p:txBody>
      </p:sp>
      <p:sp>
        <p:nvSpPr>
          <p:cNvPr id="17435" name="Rectangle 26"/>
          <p:cNvSpPr>
            <a:spLocks noChangeArrowheads="1"/>
          </p:cNvSpPr>
          <p:nvPr/>
        </p:nvSpPr>
        <p:spPr bwMode="auto">
          <a:xfrm>
            <a:off x="3513138" y="4106863"/>
            <a:ext cx="1620837" cy="541337"/>
          </a:xfrm>
          <a:prstGeom prst="rect">
            <a:avLst/>
          </a:prstGeom>
          <a:noFill/>
          <a:ln w="9525">
            <a:noFill/>
            <a:miter lim="800000"/>
            <a:headEnd/>
            <a:tailEnd/>
          </a:ln>
        </p:spPr>
        <p:txBody>
          <a:bodyPr/>
          <a:lstStyle/>
          <a:p>
            <a:endParaRPr lang="en-US"/>
          </a:p>
        </p:txBody>
      </p:sp>
      <p:sp>
        <p:nvSpPr>
          <p:cNvPr id="35" name="Rectangle 27"/>
          <p:cNvSpPr>
            <a:spLocks noChangeArrowheads="1"/>
          </p:cNvSpPr>
          <p:nvPr/>
        </p:nvSpPr>
        <p:spPr bwMode="auto">
          <a:xfrm>
            <a:off x="4721225" y="4154488"/>
            <a:ext cx="2212975" cy="265112"/>
          </a:xfrm>
          <a:prstGeom prst="rect">
            <a:avLst/>
          </a:prstGeom>
          <a:noFill/>
          <a:ln w="9525">
            <a:noFill/>
            <a:miter lim="800000"/>
            <a:headEnd/>
            <a:tailEnd/>
          </a:ln>
        </p:spPr>
        <p:txBody>
          <a:bodyPr lIns="0" tIns="0" rIns="0" bIns="0">
            <a:spAutoFit/>
          </a:bodyPr>
          <a:lstStyle/>
          <a:p>
            <a:pPr algn="ctr" defTabSz="820738" eaLnBrk="0" hangingPunct="0">
              <a:lnSpc>
                <a:spcPts val="2000"/>
              </a:lnSpc>
            </a:pPr>
            <a:r>
              <a:rPr lang="en-US" sz="2000">
                <a:latin typeface="Calibri" pitchFamily="1" charset="0"/>
              </a:rPr>
              <a:t>Non-Visible Costs</a:t>
            </a:r>
            <a:endParaRPr lang="en-US" sz="2200" b="1">
              <a:latin typeface="Times New Roman" pitchFamily="1" charset="0"/>
              <a:cs typeface="Times New Roman" pitchFamily="1" charset="0"/>
            </a:endParaRPr>
          </a:p>
        </p:txBody>
      </p:sp>
      <p:sp>
        <p:nvSpPr>
          <p:cNvPr id="17437" name="Rectangle 29"/>
          <p:cNvSpPr>
            <a:spLocks noChangeArrowheads="1"/>
          </p:cNvSpPr>
          <p:nvPr/>
        </p:nvSpPr>
        <p:spPr bwMode="auto">
          <a:xfrm>
            <a:off x="4414838" y="2659063"/>
            <a:ext cx="1612900" cy="449262"/>
          </a:xfrm>
          <a:prstGeom prst="rect">
            <a:avLst/>
          </a:prstGeom>
          <a:noFill/>
          <a:ln w="9525">
            <a:noFill/>
            <a:miter lim="800000"/>
            <a:headEnd/>
            <a:tailEnd/>
          </a:ln>
        </p:spPr>
        <p:txBody>
          <a:bodyPr/>
          <a:lstStyle/>
          <a:p>
            <a:endParaRPr lang="en-US"/>
          </a:p>
        </p:txBody>
      </p:sp>
      <p:sp>
        <p:nvSpPr>
          <p:cNvPr id="17438" name="Rectangle 32"/>
          <p:cNvSpPr>
            <a:spLocks noChangeArrowheads="1"/>
          </p:cNvSpPr>
          <p:nvPr/>
        </p:nvSpPr>
        <p:spPr bwMode="auto">
          <a:xfrm>
            <a:off x="6043613" y="2501900"/>
            <a:ext cx="630237" cy="247650"/>
          </a:xfrm>
          <a:prstGeom prst="rect">
            <a:avLst/>
          </a:prstGeom>
          <a:noFill/>
          <a:ln w="9525">
            <a:noFill/>
            <a:miter lim="800000"/>
            <a:headEnd/>
            <a:tailEnd/>
          </a:ln>
        </p:spPr>
        <p:txBody>
          <a:bodyPr/>
          <a:lstStyle/>
          <a:p>
            <a:endParaRPr lang="en-US"/>
          </a:p>
        </p:txBody>
      </p:sp>
      <p:sp>
        <p:nvSpPr>
          <p:cNvPr id="17439" name="Rectangle 33"/>
          <p:cNvSpPr>
            <a:spLocks noChangeArrowheads="1"/>
          </p:cNvSpPr>
          <p:nvPr/>
        </p:nvSpPr>
        <p:spPr bwMode="auto">
          <a:xfrm>
            <a:off x="6742113" y="3790950"/>
            <a:ext cx="1254125" cy="247650"/>
          </a:xfrm>
          <a:prstGeom prst="rect">
            <a:avLst/>
          </a:prstGeom>
          <a:noFill/>
          <a:ln w="9525">
            <a:noFill/>
            <a:miter lim="800000"/>
            <a:headEnd/>
            <a:tailEnd/>
          </a:ln>
        </p:spPr>
        <p:txBody>
          <a:bodyPr/>
          <a:lstStyle/>
          <a:p>
            <a:endParaRPr lang="en-US"/>
          </a:p>
        </p:txBody>
      </p:sp>
      <p:sp>
        <p:nvSpPr>
          <p:cNvPr id="17440" name="Text Box 34"/>
          <p:cNvSpPr txBox="1">
            <a:spLocks noChangeArrowheads="1"/>
          </p:cNvSpPr>
          <p:nvPr/>
        </p:nvSpPr>
        <p:spPr bwMode="auto">
          <a:xfrm>
            <a:off x="6908800" y="4410075"/>
            <a:ext cx="184150" cy="457200"/>
          </a:xfrm>
          <a:prstGeom prst="rect">
            <a:avLst/>
          </a:prstGeom>
          <a:noFill/>
          <a:ln w="9525">
            <a:noFill/>
            <a:miter lim="800000"/>
            <a:headEnd/>
            <a:tailEnd/>
          </a:ln>
        </p:spPr>
        <p:txBody>
          <a:bodyPr wrap="none">
            <a:spAutoFit/>
          </a:bodyPr>
          <a:lstStyle/>
          <a:p>
            <a:endParaRPr lang="en-US" sz="2400" b="1">
              <a:latin typeface="Times New Roman" pitchFamily="1" charset="0"/>
              <a:cs typeface="Times New Roman" pitchFamily="1" charset="0"/>
            </a:endParaRPr>
          </a:p>
        </p:txBody>
      </p:sp>
      <p:sp>
        <p:nvSpPr>
          <p:cNvPr id="17441" name="Text Box 36"/>
          <p:cNvSpPr txBox="1">
            <a:spLocks noChangeArrowheads="1"/>
          </p:cNvSpPr>
          <p:nvPr/>
        </p:nvSpPr>
        <p:spPr bwMode="auto">
          <a:xfrm>
            <a:off x="617538" y="1600200"/>
            <a:ext cx="3324225" cy="1016000"/>
          </a:xfrm>
          <a:prstGeom prst="rect">
            <a:avLst/>
          </a:prstGeom>
          <a:noFill/>
          <a:ln w="9525">
            <a:noFill/>
            <a:miter lim="800000"/>
            <a:headEnd/>
            <a:tailEnd/>
          </a:ln>
        </p:spPr>
        <p:txBody>
          <a:bodyPr>
            <a:spAutoFit/>
          </a:bodyPr>
          <a:lstStyle/>
          <a:p>
            <a:pPr>
              <a:buClr>
                <a:srgbClr val="F79646"/>
              </a:buClr>
            </a:pPr>
            <a:r>
              <a:rPr lang="en-US" sz="2000" b="1">
                <a:latin typeface="Calibri" pitchFamily="1" charset="0"/>
                <a:cs typeface="Times New Roman" pitchFamily="1" charset="0"/>
              </a:rPr>
              <a:t>Direct Medical Costs</a:t>
            </a:r>
          </a:p>
          <a:p>
            <a:pPr>
              <a:buClr>
                <a:srgbClr val="F79646"/>
              </a:buClr>
              <a:buFont typeface="Arial" charset="0"/>
              <a:buChar char="•"/>
            </a:pPr>
            <a:r>
              <a:rPr lang="en-US" sz="2000">
                <a:latin typeface="Calibri" pitchFamily="1" charset="0"/>
                <a:cs typeface="Times New Roman" pitchFamily="1" charset="0"/>
              </a:rPr>
              <a:t>Medical</a:t>
            </a:r>
          </a:p>
          <a:p>
            <a:pPr>
              <a:buClr>
                <a:srgbClr val="F79646"/>
              </a:buClr>
              <a:buFont typeface="Arial" charset="0"/>
              <a:buChar char="•"/>
            </a:pPr>
            <a:r>
              <a:rPr lang="en-US" sz="2000">
                <a:latin typeface="Calibri" pitchFamily="1" charset="0"/>
                <a:cs typeface="Times New Roman" pitchFamily="1" charset="0"/>
              </a:rPr>
              <a:t>Pharmaceutical</a:t>
            </a:r>
          </a:p>
        </p:txBody>
      </p:sp>
      <p:sp>
        <p:nvSpPr>
          <p:cNvPr id="43" name="TextBox 42"/>
          <p:cNvSpPr txBox="1"/>
          <p:nvPr/>
        </p:nvSpPr>
        <p:spPr>
          <a:xfrm>
            <a:off x="539750" y="6075363"/>
            <a:ext cx="8147050" cy="220662"/>
          </a:xfrm>
          <a:prstGeom prst="rect">
            <a:avLst/>
          </a:prstGeom>
          <a:noFill/>
        </p:spPr>
        <p:txBody>
          <a:bodyPr>
            <a:spAutoFit/>
          </a:bodyPr>
          <a:lstStyle/>
          <a:p>
            <a:pPr>
              <a:lnSpc>
                <a:spcPct val="80000"/>
              </a:lnSpc>
              <a:defRPr/>
            </a:pPr>
            <a:r>
              <a:rPr lang="fi-FI" sz="1000" dirty="0">
                <a:latin typeface="+mn-lt"/>
                <a:ea typeface="ＭＳ Ｐゴシック" charset="-128"/>
                <a:cs typeface="ＭＳ Ｐゴシック" charset="-128"/>
              </a:rPr>
              <a:t>Source: William B. Baun, EPD, CWP, FAWHP University of Texas MD Anderson Cancer Center</a:t>
            </a:r>
          </a:p>
        </p:txBody>
      </p:sp>
      <p:sp>
        <p:nvSpPr>
          <p:cNvPr id="44" name="Rectangle 27"/>
          <p:cNvSpPr>
            <a:spLocks noChangeArrowheads="1"/>
          </p:cNvSpPr>
          <p:nvPr/>
        </p:nvSpPr>
        <p:spPr bwMode="auto">
          <a:xfrm>
            <a:off x="5170488" y="2674938"/>
            <a:ext cx="1406525" cy="784225"/>
          </a:xfrm>
          <a:prstGeom prst="rect">
            <a:avLst/>
          </a:prstGeom>
          <a:noFill/>
          <a:ln w="9525">
            <a:noFill/>
            <a:miter lim="800000"/>
            <a:headEnd/>
            <a:tailEnd/>
          </a:ln>
        </p:spPr>
        <p:txBody>
          <a:bodyPr lIns="0" tIns="0" rIns="0" bIns="0">
            <a:spAutoFit/>
          </a:bodyPr>
          <a:lstStyle/>
          <a:p>
            <a:pPr algn="ctr" defTabSz="820738" eaLnBrk="0" hangingPunct="0">
              <a:lnSpc>
                <a:spcPts val="2000"/>
              </a:lnSpc>
            </a:pPr>
            <a:r>
              <a:rPr lang="en-US" sz="2000">
                <a:latin typeface="Calibri" pitchFamily="1" charset="0"/>
              </a:rPr>
              <a:t>Visible </a:t>
            </a:r>
          </a:p>
          <a:p>
            <a:pPr algn="ctr" defTabSz="820738" eaLnBrk="0" hangingPunct="0">
              <a:lnSpc>
                <a:spcPts val="2000"/>
              </a:lnSpc>
            </a:pPr>
            <a:r>
              <a:rPr lang="en-US" sz="2000">
                <a:latin typeface="Calibri" pitchFamily="1" charset="0"/>
              </a:rPr>
              <a:t>Costs</a:t>
            </a:r>
          </a:p>
          <a:p>
            <a:pPr algn="ctr" defTabSz="820738" eaLnBrk="0" hangingPunct="0">
              <a:lnSpc>
                <a:spcPts val="2000"/>
              </a:lnSpc>
            </a:pPr>
            <a:endParaRPr lang="en-US" sz="2200" b="1">
              <a:latin typeface="Times New Roman" pitchFamily="1" charset="0"/>
              <a:cs typeface="Times New Roman" pitchFamily="1"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4" descr="W@W_ppt_v2 021312 for slides10.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8435" name="Picture 5" descr="W@W_ppt_v2 021312 for slides15.png"/>
          <p:cNvPicPr>
            <a:picLocks noChangeAspect="1"/>
          </p:cNvPicPr>
          <p:nvPr/>
        </p:nvPicPr>
        <p:blipFill>
          <a:blip r:embed="rId4"/>
          <a:srcRect/>
          <a:stretch>
            <a:fillRect/>
          </a:stretch>
        </p:blipFill>
        <p:spPr bwMode="auto">
          <a:xfrm>
            <a:off x="0" y="0"/>
            <a:ext cx="9142413" cy="6858000"/>
          </a:xfrm>
          <a:prstGeom prst="rect">
            <a:avLst/>
          </a:prstGeom>
          <a:noFill/>
          <a:ln w="9525">
            <a:noFill/>
            <a:miter lim="800000"/>
            <a:headEnd/>
            <a:tailEnd/>
          </a:ln>
        </p:spPr>
      </p:pic>
      <p:sp>
        <p:nvSpPr>
          <p:cNvPr id="18436" name="TextBox 6"/>
          <p:cNvSpPr txBox="1">
            <a:spLocks noChangeArrowheads="1"/>
          </p:cNvSpPr>
          <p:nvPr/>
        </p:nvSpPr>
        <p:spPr bwMode="auto">
          <a:xfrm>
            <a:off x="617538" y="300038"/>
            <a:ext cx="7010400" cy="1200150"/>
          </a:xfrm>
          <a:prstGeom prst="rect">
            <a:avLst/>
          </a:prstGeom>
          <a:noFill/>
          <a:ln w="9525">
            <a:noFill/>
            <a:miter lim="800000"/>
            <a:headEnd/>
            <a:tailEnd/>
          </a:ln>
        </p:spPr>
        <p:txBody>
          <a:bodyPr>
            <a:spAutoFit/>
          </a:bodyPr>
          <a:lstStyle/>
          <a:p>
            <a:r>
              <a:rPr lang="en-US" sz="3600">
                <a:solidFill>
                  <a:schemeClr val="bg1"/>
                </a:solidFill>
                <a:latin typeface="Calibri" pitchFamily="1" charset="0"/>
              </a:rPr>
              <a:t>Annual Toll of Chronic Disease </a:t>
            </a:r>
            <a:br>
              <a:rPr lang="en-US" sz="3600">
                <a:solidFill>
                  <a:schemeClr val="bg1"/>
                </a:solidFill>
                <a:latin typeface="Calibri" pitchFamily="1" charset="0"/>
              </a:rPr>
            </a:br>
            <a:r>
              <a:rPr lang="en-US" sz="3600">
                <a:solidFill>
                  <a:schemeClr val="bg1"/>
                </a:solidFill>
                <a:latin typeface="Calibri" pitchFamily="1" charset="0"/>
              </a:rPr>
              <a:t>in Oregon</a:t>
            </a:r>
          </a:p>
        </p:txBody>
      </p:sp>
      <p:pic>
        <p:nvPicPr>
          <p:cNvPr id="18437" name="Chart 4"/>
          <p:cNvPicPr>
            <a:picLocks noChangeArrowheads="1"/>
          </p:cNvPicPr>
          <p:nvPr/>
        </p:nvPicPr>
        <p:blipFill>
          <a:blip r:embed="rId5"/>
          <a:srcRect l="1991" t="3326" r="1991" b="3326"/>
          <a:stretch>
            <a:fillRect/>
          </a:stretch>
        </p:blipFill>
        <p:spPr bwMode="auto">
          <a:xfrm>
            <a:off x="312738" y="1738313"/>
            <a:ext cx="4676775" cy="3057525"/>
          </a:xfrm>
          <a:prstGeom prst="rect">
            <a:avLst/>
          </a:prstGeom>
          <a:noFill/>
          <a:ln w="9525">
            <a:noFill/>
            <a:miter lim="800000"/>
            <a:headEnd/>
            <a:tailEnd/>
          </a:ln>
        </p:spPr>
      </p:pic>
      <p:sp>
        <p:nvSpPr>
          <p:cNvPr id="9" name="TextBox 8"/>
          <p:cNvSpPr txBox="1"/>
          <p:nvPr/>
        </p:nvSpPr>
        <p:spPr>
          <a:xfrm>
            <a:off x="4989513" y="1938338"/>
            <a:ext cx="3425825" cy="32162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spAutoFit/>
          </a:bodyPr>
          <a:lstStyle/>
          <a:p>
            <a:pPr marL="346075" indent="-346075">
              <a:spcBef>
                <a:spcPts val="863"/>
              </a:spcBef>
              <a:buClr>
                <a:srgbClr val="F79646"/>
              </a:buClr>
              <a:buFont typeface="Arial" charset="0"/>
              <a:buChar char="•"/>
            </a:pPr>
            <a:r>
              <a:rPr lang="en-US" sz="2800">
                <a:solidFill>
                  <a:schemeClr val="tx1"/>
                </a:solidFill>
                <a:ea typeface="ＭＳ Ｐゴシック" pitchFamily="1" charset="-128"/>
              </a:rPr>
              <a:t>19,000 lives</a:t>
            </a:r>
          </a:p>
          <a:p>
            <a:pPr marL="346075" indent="-346075">
              <a:spcBef>
                <a:spcPts val="863"/>
              </a:spcBef>
              <a:buClr>
                <a:srgbClr val="F79646"/>
              </a:buClr>
              <a:buFont typeface="Arial" charset="0"/>
              <a:buChar char="•"/>
            </a:pPr>
            <a:r>
              <a:rPr lang="en-US" sz="2800">
                <a:solidFill>
                  <a:schemeClr val="tx1"/>
                </a:solidFill>
                <a:ea typeface="ＭＳ Ｐゴシック" pitchFamily="1" charset="-128"/>
              </a:rPr>
              <a:t>$16 billion in health </a:t>
            </a:r>
            <a:br>
              <a:rPr lang="en-US" sz="2800">
                <a:solidFill>
                  <a:schemeClr val="tx1"/>
                </a:solidFill>
                <a:ea typeface="ＭＳ Ｐゴシック" pitchFamily="1" charset="-128"/>
              </a:rPr>
            </a:br>
            <a:r>
              <a:rPr lang="en-US" sz="2800">
                <a:solidFill>
                  <a:schemeClr val="tx1"/>
                </a:solidFill>
                <a:ea typeface="ＭＳ Ｐゴシック" pitchFamily="1" charset="-128"/>
              </a:rPr>
              <a:t>care costs</a:t>
            </a:r>
          </a:p>
          <a:p>
            <a:pPr marL="346075" indent="-346075">
              <a:spcBef>
                <a:spcPts val="863"/>
              </a:spcBef>
              <a:buClr>
                <a:srgbClr val="F79646"/>
              </a:buClr>
              <a:buFont typeface="Arial" charset="0"/>
              <a:buChar char="•"/>
            </a:pPr>
            <a:r>
              <a:rPr lang="en-US" sz="2800">
                <a:solidFill>
                  <a:schemeClr val="tx1"/>
                </a:solidFill>
                <a:ea typeface="ＭＳ Ｐゴシック" pitchFamily="1" charset="-128"/>
              </a:rPr>
              <a:t>Countless hours of missed work</a:t>
            </a:r>
          </a:p>
          <a:p>
            <a:pPr marL="346075" indent="-346075">
              <a:buFont typeface="Arial" charset="0"/>
              <a:buChar char="•"/>
            </a:pPr>
            <a:endParaRPr lang="en-US" sz="2400" b="1">
              <a:solidFill>
                <a:srgbClr val="004C00"/>
              </a:solidFill>
              <a:ea typeface="ＭＳ Ｐゴシック" pitchFamily="1" charset="-128"/>
            </a:endParaRPr>
          </a:p>
          <a:p>
            <a:pPr marL="346075" indent="-346075">
              <a:buFont typeface="Arial" charset="0"/>
              <a:buChar char="•"/>
            </a:pPr>
            <a:endParaRPr lang="en-US" sz="2400" b="1">
              <a:solidFill>
                <a:srgbClr val="004C00"/>
              </a:solidFill>
              <a:ea typeface="ＭＳ Ｐゴシック" pitchFamily="1" charset="-128"/>
            </a:endParaRPr>
          </a:p>
        </p:txBody>
      </p:sp>
      <p:pic>
        <p:nvPicPr>
          <p:cNvPr id="18439" name="Picture 9" descr="smile_30716016.png"/>
          <p:cNvPicPr>
            <a:picLocks noChangeAspect="1"/>
          </p:cNvPicPr>
          <p:nvPr/>
        </p:nvPicPr>
        <p:blipFill>
          <a:blip r:embed="rId6"/>
          <a:srcRect/>
          <a:stretch>
            <a:fillRect/>
          </a:stretch>
        </p:blipFill>
        <p:spPr bwMode="auto">
          <a:xfrm>
            <a:off x="2044700" y="4872038"/>
            <a:ext cx="2400300" cy="1416050"/>
          </a:xfrm>
          <a:prstGeom prst="rect">
            <a:avLst/>
          </a:prstGeom>
          <a:noFill/>
          <a:ln w="9525">
            <a:noFill/>
            <a:miter lim="800000"/>
            <a:headEnd/>
            <a:tailEnd/>
          </a:ln>
        </p:spPr>
      </p:pic>
      <p:pic>
        <p:nvPicPr>
          <p:cNvPr id="18440" name="Picture 10" descr="iStock_000008303083Medium.png"/>
          <p:cNvPicPr>
            <a:picLocks noChangeAspect="1"/>
          </p:cNvPicPr>
          <p:nvPr/>
        </p:nvPicPr>
        <p:blipFill>
          <a:blip r:embed="rId7"/>
          <a:srcRect/>
          <a:stretch>
            <a:fillRect/>
          </a:stretch>
        </p:blipFill>
        <p:spPr bwMode="auto">
          <a:xfrm>
            <a:off x="998538" y="4872038"/>
            <a:ext cx="1063625" cy="1416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3" descr="W@W_ppt_v2 021312 for slides16.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59" name="TextBox 4"/>
          <p:cNvSpPr txBox="1">
            <a:spLocks noChangeArrowheads="1"/>
          </p:cNvSpPr>
          <p:nvPr/>
        </p:nvSpPr>
        <p:spPr bwMode="auto">
          <a:xfrm>
            <a:off x="617538" y="311150"/>
            <a:ext cx="6596062" cy="1200150"/>
          </a:xfrm>
          <a:prstGeom prst="rect">
            <a:avLst/>
          </a:prstGeom>
          <a:noFill/>
          <a:ln w="9525">
            <a:noFill/>
            <a:miter lim="800000"/>
            <a:headEnd/>
            <a:tailEnd/>
          </a:ln>
        </p:spPr>
        <p:txBody>
          <a:bodyPr>
            <a:spAutoFit/>
          </a:bodyPr>
          <a:lstStyle/>
          <a:p>
            <a:r>
              <a:rPr lang="en-US" sz="3600">
                <a:solidFill>
                  <a:schemeClr val="bg1"/>
                </a:solidFill>
                <a:latin typeface="Calibri" pitchFamily="1" charset="0"/>
              </a:rPr>
              <a:t>Top Two Causes of Preventable Disease and Death</a:t>
            </a:r>
          </a:p>
        </p:txBody>
      </p:sp>
      <p:sp>
        <p:nvSpPr>
          <p:cNvPr id="5" name="Content Placeholder 9"/>
          <p:cNvSpPr>
            <a:spLocks noGrp="1"/>
          </p:cNvSpPr>
          <p:nvPr/>
        </p:nvSpPr>
        <p:spPr>
          <a:xfrm>
            <a:off x="617538" y="1871663"/>
            <a:ext cx="7772400" cy="3581400"/>
          </a:xfrm>
          <a:prstGeom prst="rect">
            <a:avLst/>
          </a:prstGeom>
        </p:spPr>
        <p:txBody>
          <a:bodyPr>
            <a:normAutofit/>
          </a:bodyPr>
          <a:lstStyle/>
          <a:p>
            <a:pPr marL="342900" indent="-342900" defTabSz="914400">
              <a:lnSpc>
                <a:spcPct val="80000"/>
              </a:lnSpc>
              <a:spcBef>
                <a:spcPts val="25"/>
              </a:spcBef>
              <a:buClr>
                <a:srgbClr val="F79646"/>
              </a:buClr>
              <a:buFont typeface="Arial" charset="0"/>
              <a:buNone/>
            </a:pPr>
            <a:r>
              <a:rPr lang="en-US" sz="2200" b="1">
                <a:solidFill>
                  <a:srgbClr val="1D4B21"/>
                </a:solidFill>
                <a:latin typeface="Calibri" pitchFamily="1" charset="0"/>
              </a:rPr>
              <a:t>Tobacco Use </a:t>
            </a:r>
          </a:p>
          <a:p>
            <a:pPr marL="342900" indent="-342900" defTabSz="914400">
              <a:lnSpc>
                <a:spcPct val="80000"/>
              </a:lnSpc>
              <a:spcBef>
                <a:spcPts val="25"/>
              </a:spcBef>
              <a:buClr>
                <a:srgbClr val="F79646"/>
              </a:buClr>
              <a:buFont typeface="Arial" charset="0"/>
              <a:buChar char="•"/>
            </a:pPr>
            <a:r>
              <a:rPr lang="en-US" sz="2200">
                <a:solidFill>
                  <a:srgbClr val="1D4B21"/>
                </a:solidFill>
                <a:latin typeface="Calibri" pitchFamily="1" charset="0"/>
              </a:rPr>
              <a:t>Every year, 7,000 Oregonians die from smoking</a:t>
            </a:r>
          </a:p>
          <a:p>
            <a:pPr marL="342900" indent="-342900" defTabSz="914400">
              <a:lnSpc>
                <a:spcPct val="80000"/>
              </a:lnSpc>
              <a:spcBef>
                <a:spcPts val="25"/>
              </a:spcBef>
              <a:buClr>
                <a:srgbClr val="F79646"/>
              </a:buClr>
              <a:buFont typeface="Arial" charset="0"/>
              <a:buChar char="•"/>
            </a:pPr>
            <a:endParaRPr lang="en-US" sz="1000">
              <a:solidFill>
                <a:srgbClr val="1D4B21"/>
              </a:solidFill>
              <a:latin typeface="Calibri" pitchFamily="1" charset="0"/>
            </a:endParaRPr>
          </a:p>
          <a:p>
            <a:pPr marL="342900" indent="-342900" defTabSz="914400">
              <a:lnSpc>
                <a:spcPct val="80000"/>
              </a:lnSpc>
              <a:spcBef>
                <a:spcPts val="25"/>
              </a:spcBef>
              <a:buClr>
                <a:srgbClr val="F79646"/>
              </a:buClr>
              <a:buFont typeface="Arial" charset="0"/>
              <a:buChar char="•"/>
            </a:pPr>
            <a:r>
              <a:rPr lang="en-US" sz="2200">
                <a:solidFill>
                  <a:srgbClr val="1D4B21"/>
                </a:solidFill>
                <a:latin typeface="Calibri" pitchFamily="1" charset="0"/>
              </a:rPr>
              <a:t>For every tobacco-related death, another 20 people are sick</a:t>
            </a:r>
          </a:p>
          <a:p>
            <a:pPr marL="342900" indent="-342900" defTabSz="914400">
              <a:lnSpc>
                <a:spcPct val="80000"/>
              </a:lnSpc>
              <a:spcBef>
                <a:spcPts val="25"/>
              </a:spcBef>
              <a:buClr>
                <a:srgbClr val="F79646"/>
              </a:buClr>
              <a:buFont typeface="Arial" charset="0"/>
              <a:buChar char="•"/>
            </a:pPr>
            <a:endParaRPr lang="en-US" sz="1000">
              <a:solidFill>
                <a:srgbClr val="1D4B21"/>
              </a:solidFill>
              <a:latin typeface="Calibri" pitchFamily="1" charset="0"/>
            </a:endParaRPr>
          </a:p>
          <a:p>
            <a:pPr marL="342900" indent="-342900" defTabSz="914400">
              <a:lnSpc>
                <a:spcPct val="80000"/>
              </a:lnSpc>
              <a:spcBef>
                <a:spcPts val="25"/>
              </a:spcBef>
              <a:buClr>
                <a:srgbClr val="F79646"/>
              </a:buClr>
              <a:buFont typeface="Arial" charset="0"/>
              <a:buChar char="•"/>
            </a:pPr>
            <a:r>
              <a:rPr lang="en-US" sz="2200">
                <a:solidFill>
                  <a:srgbClr val="1D4B21"/>
                </a:solidFill>
                <a:latin typeface="Calibri" pitchFamily="1" charset="0"/>
              </a:rPr>
              <a:t>Cost: $2.4 billion in health care costs and lost productivity</a:t>
            </a:r>
          </a:p>
          <a:p>
            <a:pPr marL="342900" indent="-342900" defTabSz="914400">
              <a:lnSpc>
                <a:spcPct val="80000"/>
              </a:lnSpc>
              <a:spcBef>
                <a:spcPts val="25"/>
              </a:spcBef>
              <a:buClr>
                <a:srgbClr val="F79646"/>
              </a:buClr>
              <a:buFont typeface="Arial" charset="0"/>
              <a:buChar char="•"/>
            </a:pPr>
            <a:endParaRPr lang="en-US" sz="2200" b="1">
              <a:solidFill>
                <a:srgbClr val="1D4B21"/>
              </a:solidFill>
              <a:latin typeface="Calibri" pitchFamily="1" charset="0"/>
            </a:endParaRPr>
          </a:p>
          <a:p>
            <a:pPr marL="342900" indent="-342900" defTabSz="914400">
              <a:lnSpc>
                <a:spcPct val="80000"/>
              </a:lnSpc>
              <a:spcBef>
                <a:spcPts val="25"/>
              </a:spcBef>
              <a:buClr>
                <a:srgbClr val="F79646"/>
              </a:buClr>
              <a:buFont typeface="Arial" charset="0"/>
              <a:buNone/>
            </a:pPr>
            <a:r>
              <a:rPr lang="en-US" sz="2200" b="1">
                <a:solidFill>
                  <a:srgbClr val="1D4B21"/>
                </a:solidFill>
                <a:latin typeface="Calibri" pitchFamily="1" charset="0"/>
              </a:rPr>
              <a:t>Obesity</a:t>
            </a:r>
          </a:p>
          <a:p>
            <a:pPr marL="342900" indent="-342900" defTabSz="914400">
              <a:lnSpc>
                <a:spcPct val="80000"/>
              </a:lnSpc>
              <a:spcBef>
                <a:spcPts val="25"/>
              </a:spcBef>
              <a:buClr>
                <a:srgbClr val="F79646"/>
              </a:buClr>
              <a:buFont typeface="Arial" charset="0"/>
              <a:buChar char="•"/>
            </a:pPr>
            <a:r>
              <a:rPr lang="en-US" sz="2200">
                <a:solidFill>
                  <a:srgbClr val="1D4B21"/>
                </a:solidFill>
                <a:latin typeface="Calibri" pitchFamily="1" charset="0"/>
              </a:rPr>
              <a:t>Nearly two-thirds of Oregon adults are overweight or obese</a:t>
            </a:r>
          </a:p>
          <a:p>
            <a:pPr marL="342900" indent="-342900" defTabSz="914400">
              <a:lnSpc>
                <a:spcPct val="80000"/>
              </a:lnSpc>
              <a:spcBef>
                <a:spcPts val="25"/>
              </a:spcBef>
              <a:buClr>
                <a:srgbClr val="F79646"/>
              </a:buClr>
              <a:buFont typeface="Arial" charset="0"/>
              <a:buChar char="•"/>
            </a:pPr>
            <a:endParaRPr lang="en-US" sz="1000">
              <a:solidFill>
                <a:srgbClr val="1D4B21"/>
              </a:solidFill>
              <a:latin typeface="Calibri" pitchFamily="1" charset="0"/>
            </a:endParaRPr>
          </a:p>
          <a:p>
            <a:pPr marL="342900" indent="-342900" defTabSz="914400">
              <a:lnSpc>
                <a:spcPct val="80000"/>
              </a:lnSpc>
              <a:spcBef>
                <a:spcPts val="25"/>
              </a:spcBef>
              <a:buClr>
                <a:srgbClr val="F79646"/>
              </a:buClr>
              <a:buFont typeface="Arial" charset="0"/>
              <a:buChar char="•"/>
            </a:pPr>
            <a:r>
              <a:rPr lang="en-US" sz="2200">
                <a:solidFill>
                  <a:srgbClr val="1D4B21"/>
                </a:solidFill>
                <a:latin typeface="Calibri" pitchFamily="1" charset="0"/>
              </a:rPr>
              <a:t>Cost: $781 million in direct medical costs</a:t>
            </a:r>
          </a:p>
          <a:p>
            <a:pPr marL="342900" indent="-342900" defTabSz="914400">
              <a:lnSpc>
                <a:spcPct val="80000"/>
              </a:lnSpc>
              <a:spcBef>
                <a:spcPts val="25"/>
              </a:spcBef>
              <a:buClr>
                <a:srgbClr val="F79646"/>
              </a:buClr>
              <a:buFont typeface="Arial" charset="0"/>
              <a:buChar char="•"/>
            </a:pPr>
            <a:endParaRPr lang="en-US" sz="1000">
              <a:solidFill>
                <a:srgbClr val="1D4B21"/>
              </a:solidFill>
              <a:latin typeface="Calibri" pitchFamily="1" charset="0"/>
            </a:endParaRPr>
          </a:p>
          <a:p>
            <a:pPr marL="342900" indent="-342900" defTabSz="914400">
              <a:lnSpc>
                <a:spcPct val="80000"/>
              </a:lnSpc>
              <a:spcBef>
                <a:spcPts val="25"/>
              </a:spcBef>
              <a:buClr>
                <a:srgbClr val="F79646"/>
              </a:buClr>
              <a:buFont typeface="Arial" charset="0"/>
              <a:buChar char="•"/>
            </a:pPr>
            <a:r>
              <a:rPr lang="en-US" sz="2200">
                <a:solidFill>
                  <a:srgbClr val="1D4B21"/>
                </a:solidFill>
                <a:latin typeface="Calibri" pitchFamily="1" charset="0"/>
              </a:rPr>
              <a:t>One-third of the increase in Oregon’s health care spending between 1998 and 2005 is due to the obesity epidemic</a:t>
            </a:r>
          </a:p>
          <a:p>
            <a:pPr marL="342900" indent="-342900" defTabSz="914400">
              <a:lnSpc>
                <a:spcPct val="80000"/>
              </a:lnSpc>
              <a:spcBef>
                <a:spcPts val="25"/>
              </a:spcBef>
              <a:buClr>
                <a:srgbClr val="FF3300"/>
              </a:buClr>
              <a:buFont typeface="Arial" charset="0"/>
              <a:buChar char="•"/>
            </a:pPr>
            <a:endParaRPr lang="en-US" sz="800">
              <a:solidFill>
                <a:srgbClr val="1D4B21"/>
              </a:solidFill>
              <a:latin typeface="Calibri" pitchFamily="1" charset="0"/>
            </a:endParaRPr>
          </a:p>
          <a:p>
            <a:pPr marL="342900" indent="-342900" defTabSz="914400">
              <a:lnSpc>
                <a:spcPct val="80000"/>
              </a:lnSpc>
              <a:spcBef>
                <a:spcPts val="25"/>
              </a:spcBef>
              <a:buClr>
                <a:srgbClr val="FF3300"/>
              </a:buClr>
              <a:buFont typeface="Arial" charset="0"/>
              <a:buChar char="•"/>
            </a:pPr>
            <a:endParaRPr lang="en-US" sz="1000">
              <a:solidFill>
                <a:srgbClr val="1D4B21"/>
              </a:solidFill>
              <a:latin typeface="Calibri" pitchFamily="1" charset="0"/>
            </a:endParaRPr>
          </a:p>
          <a:p>
            <a:pPr marL="3175" lvl="1" indent="4763" defTabSz="914400" eaLnBrk="0" hangingPunct="0">
              <a:lnSpc>
                <a:spcPct val="80000"/>
              </a:lnSpc>
              <a:spcBef>
                <a:spcPts val="25"/>
              </a:spcBef>
              <a:buClr>
                <a:srgbClr val="FF0000"/>
              </a:buClr>
              <a:buFont typeface="Arial" charset="0"/>
              <a:buNone/>
            </a:pPr>
            <a:endParaRPr lang="en-US" sz="1000">
              <a:solidFill>
                <a:srgbClr val="000000"/>
              </a:solidFill>
              <a:latin typeface="Calibri" pitchFamily="1" charset="0"/>
            </a:endParaRPr>
          </a:p>
          <a:p>
            <a:pPr marL="3175" lvl="1" indent="4763" defTabSz="914400">
              <a:lnSpc>
                <a:spcPct val="80000"/>
              </a:lnSpc>
              <a:spcBef>
                <a:spcPts val="25"/>
              </a:spcBef>
              <a:buClr>
                <a:srgbClr val="FF0000"/>
              </a:buClr>
              <a:buFont typeface="Arial" charset="0"/>
              <a:buNone/>
            </a:pPr>
            <a:endParaRPr lang="en-US" sz="1000">
              <a:solidFill>
                <a:srgbClr val="000000"/>
              </a:solidFill>
              <a:latin typeface="Calibri" pitchFamily="1" charset="0"/>
            </a:endParaRPr>
          </a:p>
          <a:p>
            <a:pPr marL="3175" lvl="1" indent="4763" defTabSz="914400" eaLnBrk="0" hangingPunct="0">
              <a:lnSpc>
                <a:spcPct val="80000"/>
              </a:lnSpc>
              <a:spcBef>
                <a:spcPts val="25"/>
              </a:spcBef>
              <a:buClr>
                <a:srgbClr val="FF0000"/>
              </a:buClr>
              <a:buFont typeface="Arial" charset="0"/>
              <a:buNone/>
            </a:pPr>
            <a:endParaRPr lang="en-US" sz="1000">
              <a:latin typeface="Calibri" pitchFamily="1"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3" descr="W@W_ppt_v2 021312 for slides17.png"/>
          <p:cNvPicPr>
            <a:picLocks noChangeAspect="1"/>
          </p:cNvPicPr>
          <p:nvPr/>
        </p:nvPicPr>
        <p:blipFill>
          <a:blip r:embed="rId3"/>
          <a:srcRect/>
          <a:stretch>
            <a:fillRect/>
          </a:stretch>
        </p:blipFill>
        <p:spPr bwMode="auto">
          <a:xfrm>
            <a:off x="0" y="0"/>
            <a:ext cx="9142413" cy="6858000"/>
          </a:xfrm>
          <a:prstGeom prst="rect">
            <a:avLst/>
          </a:prstGeom>
          <a:noFill/>
          <a:ln w="9525">
            <a:noFill/>
            <a:miter lim="800000"/>
            <a:headEnd/>
            <a:tailEnd/>
          </a:ln>
        </p:spPr>
      </p:pic>
      <p:sp>
        <p:nvSpPr>
          <p:cNvPr id="20483" name="TextBox 4"/>
          <p:cNvSpPr txBox="1">
            <a:spLocks noChangeArrowheads="1"/>
          </p:cNvSpPr>
          <p:nvPr/>
        </p:nvSpPr>
        <p:spPr bwMode="auto">
          <a:xfrm>
            <a:off x="617538" y="277813"/>
            <a:ext cx="6596062" cy="1200150"/>
          </a:xfrm>
          <a:prstGeom prst="rect">
            <a:avLst/>
          </a:prstGeom>
          <a:noFill/>
          <a:ln w="9525">
            <a:noFill/>
            <a:miter lim="800000"/>
            <a:headEnd/>
            <a:tailEnd/>
          </a:ln>
        </p:spPr>
        <p:txBody>
          <a:bodyPr>
            <a:spAutoFit/>
          </a:bodyPr>
          <a:lstStyle/>
          <a:p>
            <a:r>
              <a:rPr lang="en-US" sz="3600">
                <a:solidFill>
                  <a:schemeClr val="bg1"/>
                </a:solidFill>
                <a:latin typeface="Calibri" pitchFamily="1" charset="0"/>
              </a:rPr>
              <a:t>Oregon’s Young People:</a:t>
            </a:r>
          </a:p>
          <a:p>
            <a:r>
              <a:rPr lang="en-US" sz="3600">
                <a:solidFill>
                  <a:schemeClr val="bg1"/>
                </a:solidFill>
                <a:latin typeface="Calibri" pitchFamily="1" charset="0"/>
              </a:rPr>
              <a:t>Our Future Work Force</a:t>
            </a:r>
          </a:p>
        </p:txBody>
      </p:sp>
      <p:sp>
        <p:nvSpPr>
          <p:cNvPr id="8" name="Rectangle 7"/>
          <p:cNvSpPr>
            <a:spLocks noGrp="1" noChangeArrowheads="1"/>
          </p:cNvSpPr>
          <p:nvPr/>
        </p:nvSpPr>
        <p:spPr>
          <a:xfrm>
            <a:off x="617538" y="1811338"/>
            <a:ext cx="8162925" cy="2938462"/>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lstStyle/>
          <a:p>
            <a:pPr marL="346075" indent="-346075" defTabSz="914400">
              <a:spcBef>
                <a:spcPts val="863"/>
              </a:spcBef>
              <a:buClr>
                <a:srgbClr val="F79646"/>
              </a:buClr>
              <a:buFont typeface="Arial" charset="0"/>
              <a:buChar char="•"/>
            </a:pPr>
            <a:r>
              <a:rPr lang="en-US" sz="2800">
                <a:solidFill>
                  <a:schemeClr val="tx1"/>
                </a:solidFill>
                <a:ea typeface="ＭＳ Ｐゴシック" pitchFamily="1" charset="-128"/>
                <a:cs typeface="Arial" charset="0"/>
              </a:rPr>
              <a:t>Diagnosis of childhood chronic diseases almost quadrupled over past four decades</a:t>
            </a:r>
          </a:p>
          <a:p>
            <a:pPr marL="346075" indent="-346075" defTabSz="914400">
              <a:spcBef>
                <a:spcPts val="863"/>
              </a:spcBef>
              <a:buClr>
                <a:srgbClr val="F79646"/>
              </a:buClr>
              <a:buFont typeface="Arial" charset="0"/>
              <a:buChar char="•"/>
            </a:pPr>
            <a:r>
              <a:rPr lang="en-US" sz="2800">
                <a:solidFill>
                  <a:schemeClr val="tx1"/>
                </a:solidFill>
                <a:ea typeface="ＭＳ Ｐゴシック" pitchFamily="1" charset="-128"/>
              </a:rPr>
              <a:t>Childhood obesity more than tripled in past 30 years </a:t>
            </a:r>
            <a:endParaRPr lang="en-US" sz="2800">
              <a:solidFill>
                <a:schemeClr val="tx1"/>
              </a:solidFill>
              <a:ea typeface="ＭＳ Ｐゴシック" pitchFamily="1" charset="-128"/>
              <a:cs typeface="Arial" charset="0"/>
            </a:endParaRPr>
          </a:p>
          <a:p>
            <a:pPr marL="346075" indent="-346075" defTabSz="914400">
              <a:spcBef>
                <a:spcPts val="863"/>
              </a:spcBef>
              <a:buClr>
                <a:srgbClr val="F79646"/>
              </a:buClr>
              <a:buFont typeface="Arial" charset="0"/>
              <a:buChar char="•"/>
            </a:pPr>
            <a:r>
              <a:rPr lang="en-US" sz="2800">
                <a:solidFill>
                  <a:schemeClr val="tx1"/>
                </a:solidFill>
                <a:ea typeface="ＭＳ Ｐゴシック" pitchFamily="1" charset="-128"/>
                <a:cs typeface="Arial" charset="0"/>
              </a:rPr>
              <a:t>1 in 3 children will develop diabetes over their lifetime, given current trends</a:t>
            </a:r>
            <a:r>
              <a:rPr lang="en-US" sz="2800">
                <a:solidFill>
                  <a:schemeClr val="tx1"/>
                </a:solidFill>
                <a:ea typeface="ＭＳ Ｐゴシック" pitchFamily="1" charset="-128"/>
              </a:rPr>
              <a:t> </a:t>
            </a:r>
          </a:p>
        </p:txBody>
      </p:sp>
      <p:sp>
        <p:nvSpPr>
          <p:cNvPr id="20485" name="TextBox 9"/>
          <p:cNvSpPr txBox="1">
            <a:spLocks noChangeArrowheads="1"/>
          </p:cNvSpPr>
          <p:nvPr/>
        </p:nvSpPr>
        <p:spPr bwMode="auto">
          <a:xfrm>
            <a:off x="2535238" y="5757863"/>
            <a:ext cx="5549900" cy="466725"/>
          </a:xfrm>
          <a:prstGeom prst="rect">
            <a:avLst/>
          </a:prstGeom>
          <a:noFill/>
          <a:ln w="9525">
            <a:noFill/>
            <a:miter lim="800000"/>
            <a:headEnd/>
            <a:tailEnd/>
          </a:ln>
        </p:spPr>
        <p:txBody>
          <a:bodyPr>
            <a:spAutoFit/>
          </a:bodyPr>
          <a:lstStyle/>
          <a:p>
            <a:pPr>
              <a:lnSpc>
                <a:spcPct val="80000"/>
              </a:lnSpc>
            </a:pPr>
            <a:r>
              <a:rPr lang="en-US" sz="1000">
                <a:latin typeface="Calibri" pitchFamily="1" charset="0"/>
              </a:rPr>
              <a:t>Source:  Prevalence of obesity/overweight data source is 2007 Oregon Healthy Teens Survey </a:t>
            </a:r>
          </a:p>
          <a:p>
            <a:pPr>
              <a:lnSpc>
                <a:spcPct val="80000"/>
              </a:lnSpc>
            </a:pPr>
            <a:r>
              <a:rPr lang="en-US" sz="1000">
                <a:latin typeface="Calibri" pitchFamily="1" charset="0"/>
              </a:rPr>
              <a:t>Daniels SR, Arnett DK, Eckel RH, et al. Overweight in children and adolescents: pathophysiology, </a:t>
            </a:r>
            <a:br>
              <a:rPr lang="en-US" sz="1000">
                <a:latin typeface="Calibri" pitchFamily="1" charset="0"/>
              </a:rPr>
            </a:br>
            <a:r>
              <a:rPr lang="en-US" sz="1000">
                <a:latin typeface="Calibri" pitchFamily="1" charset="0"/>
              </a:rPr>
              <a:t>consequences, prevention, and treatment. Circulation. April 19 2005; 111 (15): 1999-2012</a:t>
            </a:r>
          </a:p>
        </p:txBody>
      </p:sp>
      <p:pic>
        <p:nvPicPr>
          <p:cNvPr id="20486" name="Content Placeholder 6"/>
          <p:cNvPicPr>
            <a:picLocks noGrp="1" noChangeAspect="1"/>
          </p:cNvPicPr>
          <p:nvPr/>
        </p:nvPicPr>
        <p:blipFill>
          <a:blip r:embed="rId4"/>
          <a:srcRect l="14742" t="2721" r="23711" b="1259"/>
          <a:stretch>
            <a:fillRect/>
          </a:stretch>
        </p:blipFill>
        <p:spPr bwMode="auto">
          <a:xfrm>
            <a:off x="447675" y="4370388"/>
            <a:ext cx="1841500" cy="1895475"/>
          </a:xfrm>
          <a:prstGeom prst="rect">
            <a:avLst/>
          </a:prstGeom>
          <a:noFill/>
          <a:ln w="9525">
            <a:noFill/>
            <a:miter lim="800000"/>
            <a:headEnd/>
            <a:tailEnd/>
          </a:ln>
        </p:spPr>
      </p:pic>
      <p:sp>
        <p:nvSpPr>
          <p:cNvPr id="20487" name="TextBox 12"/>
          <p:cNvSpPr txBox="1">
            <a:spLocks noChangeArrowheads="1"/>
          </p:cNvSpPr>
          <p:nvPr/>
        </p:nvSpPr>
        <p:spPr bwMode="auto">
          <a:xfrm>
            <a:off x="2535238" y="4395788"/>
            <a:ext cx="5737225" cy="1476375"/>
          </a:xfrm>
          <a:prstGeom prst="rect">
            <a:avLst/>
          </a:prstGeom>
          <a:noFill/>
          <a:ln w="9525">
            <a:noFill/>
            <a:miter lim="800000"/>
            <a:headEnd/>
            <a:tailEnd/>
          </a:ln>
        </p:spPr>
        <p:txBody>
          <a:bodyPr>
            <a:spAutoFit/>
          </a:bodyPr>
          <a:lstStyle/>
          <a:p>
            <a:r>
              <a:rPr lang="en-US" sz="2400"/>
              <a:t>If the trend continues, today’s young people could be the first generation to live shorter lives than their parents.</a:t>
            </a:r>
            <a:endParaRPr lang="en-US" sz="2400">
              <a:cs typeface="Arial" charset="0"/>
            </a:endParaRPr>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3" descr="W@W_ppt_v2 021312 for slides18.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1507" name="TextBox 4"/>
          <p:cNvSpPr txBox="1">
            <a:spLocks noChangeArrowheads="1"/>
          </p:cNvSpPr>
          <p:nvPr/>
        </p:nvSpPr>
        <p:spPr bwMode="auto">
          <a:xfrm>
            <a:off x="617538" y="590550"/>
            <a:ext cx="6596062" cy="646113"/>
          </a:xfrm>
          <a:prstGeom prst="rect">
            <a:avLst/>
          </a:prstGeom>
          <a:noFill/>
          <a:ln w="9525">
            <a:noFill/>
            <a:miter lim="800000"/>
            <a:headEnd/>
            <a:tailEnd/>
          </a:ln>
        </p:spPr>
        <p:txBody>
          <a:bodyPr>
            <a:spAutoFit/>
          </a:bodyPr>
          <a:lstStyle/>
          <a:p>
            <a:r>
              <a:rPr lang="en-US" sz="3600" dirty="0">
                <a:solidFill>
                  <a:schemeClr val="bg1"/>
                </a:solidFill>
                <a:latin typeface="Calibri" pitchFamily="1" charset="0"/>
              </a:rPr>
              <a:t>Why </a:t>
            </a:r>
            <a:r>
              <a:rPr lang="en-US" sz="3600" dirty="0" smtClean="0">
                <a:solidFill>
                  <a:schemeClr val="bg1"/>
                </a:solidFill>
                <a:latin typeface="Calibri" pitchFamily="1" charset="0"/>
              </a:rPr>
              <a:t>Wellness at Work</a:t>
            </a:r>
            <a:r>
              <a:rPr lang="en-US" sz="3600" dirty="0">
                <a:solidFill>
                  <a:schemeClr val="bg1"/>
                </a:solidFill>
                <a:latin typeface="Calibri" pitchFamily="1" charset="0"/>
              </a:rPr>
              <a:t>?</a:t>
            </a:r>
          </a:p>
        </p:txBody>
      </p:sp>
      <p:sp>
        <p:nvSpPr>
          <p:cNvPr id="5" name="Content Placeholder 6"/>
          <p:cNvSpPr>
            <a:spLocks noGrp="1"/>
          </p:cNvSpPr>
          <p:nvPr/>
        </p:nvSpPr>
        <p:spPr>
          <a:xfrm>
            <a:off x="617538" y="1354138"/>
            <a:ext cx="7629525" cy="46069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ormAutofit/>
          </a:bodyPr>
          <a:lstStyle/>
          <a:p>
            <a:pPr marL="342900" indent="-342900" defTabSz="914400">
              <a:spcBef>
                <a:spcPts val="863"/>
              </a:spcBef>
              <a:buClr>
                <a:srgbClr val="F79646"/>
              </a:buClr>
              <a:buFont typeface="Arial" charset="0"/>
              <a:buChar char="•"/>
            </a:pPr>
            <a:endParaRPr lang="en-US" sz="2400" dirty="0">
              <a:solidFill>
                <a:srgbClr val="000000"/>
              </a:solidFill>
              <a:ea typeface="ＭＳ Ｐゴシック" pitchFamily="1" charset="-128"/>
            </a:endParaRPr>
          </a:p>
          <a:p>
            <a:pPr marL="342900" indent="-342900" defTabSz="914400">
              <a:lnSpc>
                <a:spcPct val="90000"/>
              </a:lnSpc>
              <a:spcBef>
                <a:spcPts val="863"/>
              </a:spcBef>
              <a:buClr>
                <a:srgbClr val="F79646"/>
              </a:buClr>
              <a:buFont typeface="Arial" charset="0"/>
              <a:buChar char="•"/>
            </a:pPr>
            <a:r>
              <a:rPr lang="en-US" sz="2800" dirty="0">
                <a:solidFill>
                  <a:schemeClr val="tx1"/>
                </a:solidFill>
                <a:ea typeface="ＭＳ Ｐゴシック" pitchFamily="1" charset="-128"/>
              </a:rPr>
              <a:t>Employees spend nearly half their waking hours at work.</a:t>
            </a:r>
          </a:p>
          <a:p>
            <a:pPr marL="342900" indent="-342900" defTabSz="914400">
              <a:lnSpc>
                <a:spcPct val="90000"/>
              </a:lnSpc>
              <a:spcBef>
                <a:spcPts val="863"/>
              </a:spcBef>
              <a:buClr>
                <a:srgbClr val="F79646"/>
              </a:buClr>
              <a:buFont typeface="Arial" charset="0"/>
              <a:buChar char="•"/>
            </a:pPr>
            <a:r>
              <a:rPr lang="en-US" sz="2800" dirty="0">
                <a:solidFill>
                  <a:schemeClr val="tx1"/>
                </a:solidFill>
                <a:ea typeface="ＭＳ Ｐゴシック" pitchFamily="1" charset="-128"/>
              </a:rPr>
              <a:t>Environment shapes habits.</a:t>
            </a:r>
          </a:p>
          <a:p>
            <a:pPr marL="342900" indent="-342900" defTabSz="914400">
              <a:lnSpc>
                <a:spcPct val="90000"/>
              </a:lnSpc>
              <a:spcBef>
                <a:spcPts val="863"/>
              </a:spcBef>
              <a:buClr>
                <a:srgbClr val="F79646"/>
              </a:buClr>
              <a:buFont typeface="Arial" charset="0"/>
              <a:buChar char="•"/>
            </a:pPr>
            <a:r>
              <a:rPr lang="en-US" sz="2800" dirty="0">
                <a:solidFill>
                  <a:schemeClr val="tx1"/>
                </a:solidFill>
                <a:ea typeface="ＭＳ Ｐゴシック" pitchFamily="1" charset="-128"/>
              </a:rPr>
              <a:t>Most Oregonians want to be healthy!</a:t>
            </a:r>
          </a:p>
          <a:p>
            <a:pPr marL="342900" indent="-342900" defTabSz="914400">
              <a:lnSpc>
                <a:spcPct val="90000"/>
              </a:lnSpc>
              <a:spcBef>
                <a:spcPts val="2063"/>
              </a:spcBef>
              <a:buClr>
                <a:srgbClr val="F79646"/>
              </a:buClr>
              <a:buFont typeface="Arial" charset="0"/>
              <a:buNone/>
            </a:pPr>
            <a:r>
              <a:rPr lang="en-US" sz="2800" dirty="0">
                <a:solidFill>
                  <a:schemeClr val="tx1"/>
                </a:solidFill>
                <a:ea typeface="ＭＳ Ｐゴシック" pitchFamily="1" charset="-128"/>
              </a:rPr>
              <a:t>Did you know that …</a:t>
            </a:r>
            <a:endParaRPr lang="en-US" sz="2800" dirty="0" smtClean="0">
              <a:solidFill>
                <a:schemeClr val="tx1"/>
              </a:solidFill>
              <a:ea typeface="ＭＳ Ｐゴシック" pitchFamily="1" charset="-128"/>
            </a:endParaRPr>
          </a:p>
          <a:p>
            <a:pPr marL="742950" lvl="1" indent="-228600" defTabSz="914400">
              <a:spcBef>
                <a:spcPct val="20000"/>
              </a:spcBef>
              <a:buClr>
                <a:srgbClr val="F79646"/>
              </a:buClr>
              <a:buFont typeface="Arial" charset="0"/>
              <a:buChar char="•"/>
            </a:pPr>
            <a:r>
              <a:rPr lang="en-US" sz="2400" dirty="0" smtClean="0">
                <a:solidFill>
                  <a:schemeClr val="tx1"/>
                </a:solidFill>
                <a:ea typeface="ＭＳ Ｐゴシック" pitchFamily="1" charset="-128"/>
              </a:rPr>
              <a:t>74% </a:t>
            </a:r>
            <a:r>
              <a:rPr lang="en-US" sz="2400" dirty="0">
                <a:solidFill>
                  <a:schemeClr val="tx1"/>
                </a:solidFill>
                <a:ea typeface="ＭＳ Ｐゴシック" pitchFamily="1" charset="-128"/>
              </a:rPr>
              <a:t>of Oregon smokers want to quit.</a:t>
            </a:r>
          </a:p>
          <a:p>
            <a:pPr marL="742950" lvl="1" indent="-228600" defTabSz="914400">
              <a:spcBef>
                <a:spcPct val="20000"/>
              </a:spcBef>
              <a:buClr>
                <a:srgbClr val="F79646"/>
              </a:buClr>
              <a:buFont typeface="Arial" charset="0"/>
              <a:buChar char="•"/>
            </a:pPr>
            <a:r>
              <a:rPr lang="en-US" sz="2400" dirty="0">
                <a:solidFill>
                  <a:schemeClr val="tx1"/>
                </a:solidFill>
                <a:ea typeface="ＭＳ Ｐゴシック" pitchFamily="1" charset="-128"/>
              </a:rPr>
              <a:t>90% of overweight and obese Oregon adults want to lose or maintain weight.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https://www.oregon.gov/oha/PH/DISEASESCONDITIONS/CHRONICDISEASE/HPCDPCONNECTION/Documents/WellnessTookit/SpeakersKit/SK_BizCase.pptx</Url>
      <Description>Slide 1</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2017-12-31T08:00:00+00:00</DocumentExpirationDate>
    <Meta_x0020_Keywords xmlns="a5e3e67d-79ba-441f-aac9-67aba1bfb908" xsi:nil="true"/>
    <IATopic xmlns="59da1016-2a1b-4f8a-9768-d7a4932f6f16">Public Health - Prevention</IATopic>
    <Meta_x0020_Description xmlns="a5e3e67d-79ba-441f-aac9-67aba1bfb908" xsi:nil="true"/>
    <Category xmlns="a5e3e67d-79ba-441f-aac9-67aba1bfb908">Alcohol and Other Drugs</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7E6F2DC69EB5408794DAE4AB4C42E1" ma:contentTypeVersion="19" ma:contentTypeDescription="Create a new document." ma:contentTypeScope="" ma:versionID="0dcfb0cb6fde850ac358e5e46780e33c">
  <xsd:schema xmlns:xsd="http://www.w3.org/2001/XMLSchema" xmlns:xs="http://www.w3.org/2001/XMLSchema" xmlns:p="http://schemas.microsoft.com/office/2006/metadata/properties" xmlns:ns1="http://schemas.microsoft.com/sharepoint/v3" xmlns:ns2="59da1016-2a1b-4f8a-9768-d7a4932f6f16" xmlns:ns3="a5e3e67d-79ba-441f-aac9-67aba1bfb908" targetNamespace="http://schemas.microsoft.com/office/2006/metadata/properties" ma:root="true" ma:fieldsID="a03055a969cd8519e61bad80f4ae54a9" ns1:_="" ns2:_="" ns3:_="">
    <xsd:import namespace="http://schemas.microsoft.com/sharepoint/v3"/>
    <xsd:import namespace="59da1016-2a1b-4f8a-9768-d7a4932f6f16"/>
    <xsd:import namespace="a5e3e67d-79ba-441f-aac9-67aba1bfb908"/>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e3e67d-79ba-441f-aac9-67aba1bfb908"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element name="Category" ma:index="18" nillable="true" ma:displayName="Category" ma:default="Alcohol and Other Drugs" ma:format="Dropdown" ma:internalName="Category">
      <xsd:simpleType>
        <xsd:restriction base="dms:Choice">
          <xsd:enumeration value="Alcohol and Other Drugs"/>
          <xsd:enumeration value="Appendices Tribal"/>
          <xsd:enumeration value="Attachments Tribal"/>
          <xsd:enumeration value="cahip"/>
          <xsd:enumeration value="Grantee Workgroups"/>
          <xsd:enumeration value="Health Systems"/>
          <xsd:enumeration value="Message Frame"/>
          <xsd:enumeration value="RFAs"/>
          <xsd:enumeration value="Schools"/>
          <xsd:enumeration value="srch"/>
          <xsd:enumeration value="Success Stories"/>
          <xsd:enumeration value="TA"/>
          <xsd:enumeration value="Vaping"/>
          <xsd:enumeration value="Wellness Toolki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2BF51F-B4F1-40DD-AE5D-EC1CBCB5425A}"/>
</file>

<file path=customXml/itemProps2.xml><?xml version="1.0" encoding="utf-8"?>
<ds:datastoreItem xmlns:ds="http://schemas.openxmlformats.org/officeDocument/2006/customXml" ds:itemID="{E83FE009-CF6E-4193-BDB2-A74176838DA1}"/>
</file>

<file path=customXml/itemProps3.xml><?xml version="1.0" encoding="utf-8"?>
<ds:datastoreItem xmlns:ds="http://schemas.openxmlformats.org/officeDocument/2006/customXml" ds:itemID="{0E304C5C-70D5-4609-A697-2D21B927382E}"/>
</file>

<file path=docProps/app.xml><?xml version="1.0" encoding="utf-8"?>
<Properties xmlns="http://schemas.openxmlformats.org/officeDocument/2006/extended-properties" xmlns:vt="http://schemas.openxmlformats.org/officeDocument/2006/docPropsVTypes">
  <TotalTime>609</TotalTime>
  <Words>2253</Words>
  <Application>Microsoft Macintosh PowerPoint</Application>
  <PresentationFormat>On-screen Show (4:3)</PresentationFormat>
  <Paragraphs>209</Paragraphs>
  <Slides>20</Slides>
  <Notes>16</Notes>
  <HiddenSlides>0</HiddenSlides>
  <MMClips>0</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1</vt:i4>
      </vt:variant>
      <vt:variant>
        <vt:lpstr>Slide Titles</vt:lpstr>
      </vt:variant>
      <vt:variant>
        <vt:i4>20</vt:i4>
      </vt:variant>
    </vt:vector>
  </HeadingPairs>
  <TitlesOfParts>
    <vt:vector size="23" baseType="lpstr">
      <vt:lpstr>Office Theme</vt:lpstr>
      <vt:lpstr>???</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Metropolitan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Dosskey</dc:creator>
  <cp:lastModifiedBy>Anne Dosskey</cp:lastModifiedBy>
  <cp:revision>115</cp:revision>
  <dcterms:created xsi:type="dcterms:W3CDTF">2012-04-19T17:28:33Z</dcterms:created>
  <dcterms:modified xsi:type="dcterms:W3CDTF">2012-04-19T17:54:04Z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0x010100417E6F2DC69EB5408794DAE4AB4C42E1</vt:lpwstr>
  </property>
  <property fmtid="{D5CDD505-2E9C-101B-9397-08002B2CF9AE}" pid="3" name="WorkflowChangePath">
    <vt:lpwstr>4b2fd419-2f13-4a38-98ea-c43cb3194170,2;4b2fd419-2f13-4a38-98ea-c43cb3194170,5;</vt:lpwstr>
  </property>
  <property fmtid="{D5CDD505-2E9C-101B-9397-08002B2CF9AE}" pid="4" name="Order">
    <vt:r8>36600</vt:r8>
  </property>
</Properties>
</file>