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0" r:id="rId1"/>
  </p:sldMasterIdLst>
  <p:notesMasterIdLst>
    <p:notesMasterId r:id="rId32"/>
  </p:notesMasterIdLst>
  <p:handoutMasterIdLst>
    <p:handoutMasterId r:id="rId33"/>
  </p:handoutMasterIdLst>
  <p:sldIdLst>
    <p:sldId id="256" r:id="rId2"/>
    <p:sldId id="310" r:id="rId3"/>
    <p:sldId id="311" r:id="rId4"/>
    <p:sldId id="276" r:id="rId5"/>
    <p:sldId id="301" r:id="rId6"/>
    <p:sldId id="280" r:id="rId7"/>
    <p:sldId id="272" r:id="rId8"/>
    <p:sldId id="312" r:id="rId9"/>
    <p:sldId id="264" r:id="rId10"/>
    <p:sldId id="316" r:id="rId11"/>
    <p:sldId id="304" r:id="rId12"/>
    <p:sldId id="277" r:id="rId13"/>
    <p:sldId id="286" r:id="rId14"/>
    <p:sldId id="287" r:id="rId15"/>
    <p:sldId id="284" r:id="rId16"/>
    <p:sldId id="289" r:id="rId17"/>
    <p:sldId id="293" r:id="rId18"/>
    <p:sldId id="290" r:id="rId19"/>
    <p:sldId id="291" r:id="rId20"/>
    <p:sldId id="305" r:id="rId21"/>
    <p:sldId id="307" r:id="rId22"/>
    <p:sldId id="306" r:id="rId23"/>
    <p:sldId id="308" r:id="rId24"/>
    <p:sldId id="296" r:id="rId25"/>
    <p:sldId id="315" r:id="rId26"/>
    <p:sldId id="313" r:id="rId27"/>
    <p:sldId id="309" r:id="rId28"/>
    <p:sldId id="297" r:id="rId29"/>
    <p:sldId id="300" r:id="rId30"/>
    <p:sldId id="29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1C0"/>
    <a:srgbClr val="E7962A"/>
    <a:srgbClr val="267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77630" autoAdjust="0"/>
  </p:normalViewPr>
  <p:slideViewPr>
    <p:cSldViewPr snapToGrid="0" snapToObjects="1">
      <p:cViewPr varScale="1">
        <p:scale>
          <a:sx n="89" d="100"/>
          <a:sy n="89" d="100"/>
        </p:scale>
        <p:origin x="18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307D1F-CFCE-A342-A646-CAA2BC8109CE}" type="datetimeFigureOut">
              <a:rPr lang="en-US" smtClean="0"/>
              <a:t>1/30/2018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66C2DA-3EF4-DC4C-A972-D33670ADED1B}" type="slidenum">
              <a:rPr lang="en-US" smtClean="0"/>
              <a:t>‹#›</a:t>
            </a:fld>
            <a:endParaRPr lang="en-US"/>
          </a:p>
        </p:txBody>
      </p:sp>
    </p:spTree>
    <p:extLst>
      <p:ext uri="{BB962C8B-B14F-4D97-AF65-F5344CB8AC3E}">
        <p14:creationId xmlns:p14="http://schemas.microsoft.com/office/powerpoint/2010/main" val="234892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AAE13-8B45-D24C-A751-51C0AD0598A5}" type="datetimeFigureOut">
              <a:rPr lang="en-US" smtClean="0"/>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7E667-CD76-A24B-B787-947190CDC9AD}" type="slidenum">
              <a:rPr lang="en-US" smtClean="0"/>
              <a:t>‹#›</a:t>
            </a:fld>
            <a:endParaRPr lang="en-US"/>
          </a:p>
        </p:txBody>
      </p:sp>
    </p:spTree>
    <p:extLst>
      <p:ext uri="{BB962C8B-B14F-4D97-AF65-F5344CB8AC3E}">
        <p14:creationId xmlns:p14="http://schemas.microsoft.com/office/powerpoint/2010/main" val="3523620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Welcome to the</a:t>
            </a:r>
            <a:r>
              <a:rPr lang="en-US" baseline="0" dirty="0"/>
              <a:t> Tobacco Retail Evaluation webinar. I am Alex Muvua. Jill </a:t>
            </a:r>
            <a:r>
              <a:rPr lang="en-US" baseline="0" dirty="0" err="1"/>
              <a:t>Hutson</a:t>
            </a:r>
            <a:r>
              <a:rPr lang="en-US" baseline="0" dirty="0"/>
              <a:t> and I will be presenting on this webinar. </a:t>
            </a:r>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1</a:t>
            </a:fld>
            <a:endParaRPr lang="en-US"/>
          </a:p>
        </p:txBody>
      </p:sp>
    </p:spTree>
    <p:extLst>
      <p:ext uri="{BB962C8B-B14F-4D97-AF65-F5344CB8AC3E}">
        <p14:creationId xmlns:p14="http://schemas.microsoft.com/office/powerpoint/2010/main" val="146572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10</a:t>
            </a:fld>
            <a:endParaRPr lang="en-US"/>
          </a:p>
        </p:txBody>
      </p:sp>
    </p:spTree>
    <p:extLst>
      <p:ext uri="{BB962C8B-B14F-4D97-AF65-F5344CB8AC3E}">
        <p14:creationId xmlns:p14="http://schemas.microsoft.com/office/powerpoint/2010/main" val="151519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11</a:t>
            </a:fld>
            <a:endParaRPr lang="en-US"/>
          </a:p>
        </p:txBody>
      </p:sp>
    </p:spTree>
    <p:extLst>
      <p:ext uri="{BB962C8B-B14F-4D97-AF65-F5344CB8AC3E}">
        <p14:creationId xmlns:p14="http://schemas.microsoft.com/office/powerpoint/2010/main" val="82348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Essential</a:t>
            </a:r>
            <a:r>
              <a:rPr lang="en-US" baseline="0" dirty="0"/>
              <a:t> elements included things like: Support of leadership within your agency; paid media; and engaged youth.</a:t>
            </a:r>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12</a:t>
            </a:fld>
            <a:endParaRPr lang="en-US"/>
          </a:p>
        </p:txBody>
      </p:sp>
    </p:spTree>
    <p:extLst>
      <p:ext uri="{BB962C8B-B14F-4D97-AF65-F5344CB8AC3E}">
        <p14:creationId xmlns:p14="http://schemas.microsoft.com/office/powerpoint/2010/main" val="18572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0"/>
              </a:spcBef>
              <a:spcAft>
                <a:spcPts val="0"/>
              </a:spcAft>
              <a:buClr>
                <a:srgbClr val="75C1C0"/>
              </a:buClr>
              <a:buSzPct val="75000"/>
              <a:buFont typeface="Wingdings" pitchFamily="2" charset="2"/>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Rockwell"/>
                <a:ea typeface="+mn-ea"/>
                <a:cs typeface="Optima"/>
              </a:rPr>
              <a:t>JILL: 20 national and local experts who had recent successes in passing tobacco point-of-sale policies indicated that the following elements are necessary for passing such policies:</a:t>
            </a:r>
          </a:p>
          <a:p>
            <a:r>
              <a:rPr lang="en-US" dirty="0"/>
              <a:t>We think this information can</a:t>
            </a:r>
            <a:r>
              <a:rPr lang="en-US" baseline="0" dirty="0"/>
              <a:t> be very useful in developing your own campaigns. This evaluation provides some indication of where local tobacco programs should focus efforts.</a:t>
            </a:r>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13</a:t>
            </a:fld>
            <a:endParaRPr lang="en-US"/>
          </a:p>
        </p:txBody>
      </p:sp>
    </p:spTree>
    <p:extLst>
      <p:ext uri="{BB962C8B-B14F-4D97-AF65-F5344CB8AC3E}">
        <p14:creationId xmlns:p14="http://schemas.microsoft.com/office/powerpoint/2010/main" val="16460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14</a:t>
            </a:fld>
            <a:endParaRPr lang="en-US"/>
          </a:p>
        </p:txBody>
      </p:sp>
    </p:spTree>
    <p:extLst>
      <p:ext uri="{BB962C8B-B14F-4D97-AF65-F5344CB8AC3E}">
        <p14:creationId xmlns:p14="http://schemas.microsoft.com/office/powerpoint/2010/main" val="22949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r>
              <a:rPr lang="en-US" baseline="0" dirty="0"/>
              <a:t> As part of the phase one evaluation, the study team evaluated progress in advancing tobacco retail policies. Two point-in-time assessments were administered to all local tobacco programs to identify their current stage of policy change for their tobacco retail initiatives. The HPCDP Policy Change Process Model was used to identify their stage of policy change.</a:t>
            </a:r>
          </a:p>
          <a:p>
            <a:endParaRPr lang="en-US" baseline="0" dirty="0"/>
          </a:p>
          <a:p>
            <a:r>
              <a:rPr lang="en-US" baseline="0" dirty="0"/>
              <a:t>The policy change process model was originally developed for the Tobacco-free Properties Evaluation in Counties </a:t>
            </a:r>
            <a:r>
              <a:rPr lang="en-US" i="1" baseline="0" dirty="0"/>
              <a:t>or</a:t>
            </a:r>
            <a:r>
              <a:rPr lang="en-US" baseline="0" dirty="0"/>
              <a:t> ToPPEC by a group of primary intended users. The model was then adapted by the phase one TRE user panel for application in the tobacco retail evaluation.</a:t>
            </a:r>
          </a:p>
          <a:p>
            <a:endParaRPr lang="en-US" baseline="0" dirty="0"/>
          </a:p>
        </p:txBody>
      </p:sp>
      <p:sp>
        <p:nvSpPr>
          <p:cNvPr id="4" name="Slide Number Placeholder 3"/>
          <p:cNvSpPr>
            <a:spLocks noGrp="1"/>
          </p:cNvSpPr>
          <p:nvPr>
            <p:ph type="sldNum" sz="quarter" idx="10"/>
          </p:nvPr>
        </p:nvSpPr>
        <p:spPr/>
        <p:txBody>
          <a:bodyPr/>
          <a:lstStyle/>
          <a:p>
            <a:fld id="{3847E667-CD76-A24B-B787-947190CDC9AD}" type="slidenum">
              <a:rPr lang="en-US" smtClean="0"/>
              <a:t>15</a:t>
            </a:fld>
            <a:endParaRPr lang="en-US"/>
          </a:p>
        </p:txBody>
      </p:sp>
    </p:spTree>
    <p:extLst>
      <p:ext uri="{BB962C8B-B14F-4D97-AF65-F5344CB8AC3E}">
        <p14:creationId xmlns:p14="http://schemas.microsoft.com/office/powerpoint/2010/main" val="86713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ALEX:</a:t>
            </a:r>
            <a:r>
              <a:rPr lang="en-US" baseline="0" dirty="0"/>
              <a:t> </a:t>
            </a:r>
            <a:r>
              <a:rPr lang="en-US" sz="1200" b="0" i="0" u="none" strike="noStrike" kern="1200" baseline="0" dirty="0">
                <a:solidFill>
                  <a:schemeClr val="tx1"/>
                </a:solidFill>
                <a:latin typeface="+mn-lt"/>
                <a:ea typeface="+mn-ea"/>
                <a:cs typeface="+mn-cs"/>
              </a:rPr>
              <a:t>This depiction of the Policy Change Process Model shows the number and type of policy initiatives at each stage of the policy change process model at point-in-time and point-in-time 2. The white boxes indicate the number and type of policies at each stage of the process at PIT 1 and the blue boxes show the data at PIT 2. The increase in number of policies at further stages in the process shows progression through the policy change process given the short period of time between assessments.</a:t>
            </a:r>
            <a:endParaRPr lang="en-US" dirty="0"/>
          </a:p>
        </p:txBody>
      </p:sp>
      <p:sp>
        <p:nvSpPr>
          <p:cNvPr id="4" name="Slide Number Placeholder 3"/>
          <p:cNvSpPr>
            <a:spLocks noGrp="1"/>
          </p:cNvSpPr>
          <p:nvPr>
            <p:ph type="sldNum" sz="quarter" idx="10"/>
          </p:nvPr>
        </p:nvSpPr>
        <p:spPr/>
        <p:txBody>
          <a:bodyPr/>
          <a:lstStyle/>
          <a:p>
            <a:fld id="{2C2D61E9-5564-1E4B-ABA9-CAD178C6C387}" type="slidenum">
              <a:rPr lang="en-US" smtClean="0"/>
              <a:t>16</a:t>
            </a:fld>
            <a:endParaRPr lang="en-US"/>
          </a:p>
        </p:txBody>
      </p:sp>
    </p:spTree>
    <p:extLst>
      <p:ext uri="{BB962C8B-B14F-4D97-AF65-F5344CB8AC3E}">
        <p14:creationId xmlns:p14="http://schemas.microsoft.com/office/powerpoint/2010/main" val="3267938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The point-in-time</a:t>
            </a:r>
            <a:r>
              <a:rPr lang="en-US" baseline="0" dirty="0"/>
              <a:t> assessments showed that over half of the local tobacco programs had one or more policy initiatives that progressed one or more stages through the policy change process, a little over a fourth of programs added a new policy strategy that they were working on between PIT 1 and PIT 2, and two thirds of programs that had not decided on a policy initiative at PIT 1 declared they were working on a best practice tobacco retail policy at PIT 2.</a:t>
            </a:r>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17</a:t>
            </a:fld>
            <a:endParaRPr lang="en-US"/>
          </a:p>
        </p:txBody>
      </p:sp>
    </p:spTree>
    <p:extLst>
      <p:ext uri="{BB962C8B-B14F-4D97-AF65-F5344CB8AC3E}">
        <p14:creationId xmlns:p14="http://schemas.microsoft.com/office/powerpoint/2010/main" val="1090664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ALEX:</a:t>
            </a:r>
            <a:r>
              <a:rPr lang="en-US" baseline="0" dirty="0"/>
              <a:t> </a:t>
            </a:r>
            <a:r>
              <a:rPr lang="en-US" sz="1200" b="0" i="0" u="none" strike="noStrike" kern="1200" baseline="0" dirty="0">
                <a:solidFill>
                  <a:schemeClr val="tx1"/>
                </a:solidFill>
                <a:latin typeface="+mn-lt"/>
                <a:ea typeface="+mn-ea"/>
                <a:cs typeface="+mn-cs"/>
              </a:rPr>
              <a:t>The maps on this slide compare the proportion of the county populations and the proportion of the state of Oregon’s population covered by tobacco retail licensure policies in PIT 1 &amp; PIT 2. As you can see at PIT 1 23% of the state’s population was covered by tobacco retail policies and eight months later 26% of the population was covered.</a:t>
            </a:r>
            <a:endParaRPr lang="en-US" dirty="0"/>
          </a:p>
        </p:txBody>
      </p:sp>
      <p:sp>
        <p:nvSpPr>
          <p:cNvPr id="4" name="Slide Number Placeholder 3"/>
          <p:cNvSpPr>
            <a:spLocks noGrp="1"/>
          </p:cNvSpPr>
          <p:nvPr>
            <p:ph type="sldNum" sz="quarter" idx="10"/>
          </p:nvPr>
        </p:nvSpPr>
        <p:spPr/>
        <p:txBody>
          <a:bodyPr/>
          <a:lstStyle/>
          <a:p>
            <a:fld id="{2C2D61E9-5564-1E4B-ABA9-CAD178C6C387}" type="slidenum">
              <a:rPr lang="en-US" smtClean="0"/>
              <a:t>18</a:t>
            </a:fld>
            <a:endParaRPr lang="en-US"/>
          </a:p>
        </p:txBody>
      </p:sp>
    </p:spTree>
    <p:extLst>
      <p:ext uri="{BB962C8B-B14F-4D97-AF65-F5344CB8AC3E}">
        <p14:creationId xmlns:p14="http://schemas.microsoft.com/office/powerpoint/2010/main" val="381921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ALEX: This next set of maps compares the proportion of the county population and the proportion of the state of Oregon’s population covered by policies that raise the minimum legal sales age of tobacco products to 21 in PIT 1 &amp; PIT 2. Oregon passed a statewide Tobacco 21 policy two months after PIT 2 was conducted.</a:t>
            </a:r>
            <a:endParaRPr lang="en-US" dirty="0"/>
          </a:p>
        </p:txBody>
      </p:sp>
      <p:sp>
        <p:nvSpPr>
          <p:cNvPr id="4" name="Slide Number Placeholder 3"/>
          <p:cNvSpPr>
            <a:spLocks noGrp="1"/>
          </p:cNvSpPr>
          <p:nvPr>
            <p:ph type="sldNum" sz="quarter" idx="10"/>
          </p:nvPr>
        </p:nvSpPr>
        <p:spPr/>
        <p:txBody>
          <a:bodyPr/>
          <a:lstStyle/>
          <a:p>
            <a:fld id="{2C2D61E9-5564-1E4B-ABA9-CAD178C6C387}" type="slidenum">
              <a:rPr lang="en-US" smtClean="0"/>
              <a:t>19</a:t>
            </a:fld>
            <a:endParaRPr lang="en-US"/>
          </a:p>
        </p:txBody>
      </p:sp>
    </p:spTree>
    <p:extLst>
      <p:ext uri="{BB962C8B-B14F-4D97-AF65-F5344CB8AC3E}">
        <p14:creationId xmlns:p14="http://schemas.microsoft.com/office/powerpoint/2010/main" val="138461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Today we’re talking about a report on PHASE ONE of the tobacco retail evaluation. First, I want to acknowledge</a:t>
            </a:r>
            <a:r>
              <a:rPr lang="en-US" baseline="0" dirty="0"/>
              <a:t> the study authors and..</a:t>
            </a:r>
            <a:endParaRPr lang="en-US" dirty="0"/>
          </a:p>
        </p:txBody>
      </p:sp>
      <p:sp>
        <p:nvSpPr>
          <p:cNvPr id="4" name="Slide Number Placeholder 3"/>
          <p:cNvSpPr>
            <a:spLocks noGrp="1"/>
          </p:cNvSpPr>
          <p:nvPr>
            <p:ph type="sldNum" sz="quarter" idx="10"/>
          </p:nvPr>
        </p:nvSpPr>
        <p:spPr/>
        <p:txBody>
          <a:bodyPr/>
          <a:lstStyle/>
          <a:p>
            <a:fld id="{2C2D61E9-5564-1E4B-ABA9-CAD178C6C387}" type="slidenum">
              <a:rPr lang="en-US" smtClean="0"/>
              <a:t>2</a:t>
            </a:fld>
            <a:endParaRPr lang="en-US"/>
          </a:p>
        </p:txBody>
      </p:sp>
    </p:spTree>
    <p:extLst>
      <p:ext uri="{BB962C8B-B14F-4D97-AF65-F5344CB8AC3E}">
        <p14:creationId xmlns:p14="http://schemas.microsoft.com/office/powerpoint/2010/main" val="102199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20</a:t>
            </a:fld>
            <a:endParaRPr lang="en-US"/>
          </a:p>
        </p:txBody>
      </p:sp>
    </p:spTree>
    <p:extLst>
      <p:ext uri="{BB962C8B-B14F-4D97-AF65-F5344CB8AC3E}">
        <p14:creationId xmlns:p14="http://schemas.microsoft.com/office/powerpoint/2010/main" val="1547921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tima" charset="0"/>
                <a:ea typeface="Optima" charset="0"/>
                <a:cs typeface="Optima" charset="0"/>
              </a:rPr>
              <a:t>JILL: During focus group interviews local program coordinators identified the following significant challenges</a:t>
            </a:r>
            <a:endParaRPr lang="en-US" dirty="0"/>
          </a:p>
        </p:txBody>
      </p:sp>
      <p:sp>
        <p:nvSpPr>
          <p:cNvPr id="4" name="Slide Number Placeholder 3"/>
          <p:cNvSpPr>
            <a:spLocks noGrp="1"/>
          </p:cNvSpPr>
          <p:nvPr>
            <p:ph type="sldNum" sz="quarter" idx="10"/>
          </p:nvPr>
        </p:nvSpPr>
        <p:spPr/>
        <p:txBody>
          <a:bodyPr/>
          <a:lstStyle/>
          <a:p>
            <a:fld id="{2C2D61E9-5564-1E4B-ABA9-CAD178C6C387}" type="slidenum">
              <a:rPr lang="en-US" smtClean="0"/>
              <a:t>21</a:t>
            </a:fld>
            <a:endParaRPr lang="en-US"/>
          </a:p>
        </p:txBody>
      </p:sp>
    </p:spTree>
    <p:extLst>
      <p:ext uri="{BB962C8B-B14F-4D97-AF65-F5344CB8AC3E}">
        <p14:creationId xmlns:p14="http://schemas.microsoft.com/office/powerpoint/2010/main" val="390803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22</a:t>
            </a:fld>
            <a:endParaRPr lang="en-US"/>
          </a:p>
        </p:txBody>
      </p:sp>
    </p:spTree>
    <p:extLst>
      <p:ext uri="{BB962C8B-B14F-4D97-AF65-F5344CB8AC3E}">
        <p14:creationId xmlns:p14="http://schemas.microsoft.com/office/powerpoint/2010/main" val="181943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23</a:t>
            </a:fld>
            <a:endParaRPr lang="en-US"/>
          </a:p>
        </p:txBody>
      </p:sp>
    </p:spTree>
    <p:extLst>
      <p:ext uri="{BB962C8B-B14F-4D97-AF65-F5344CB8AC3E}">
        <p14:creationId xmlns:p14="http://schemas.microsoft.com/office/powerpoint/2010/main" val="728328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r>
              <a:rPr lang="en-US" baseline="0" dirty="0"/>
              <a:t> </a:t>
            </a:r>
          </a:p>
          <a:p>
            <a:r>
              <a:rPr lang="en-US" baseline="0" dirty="0"/>
              <a:t>As a summary of TRE Phase 1 the evaluation identified seven elements that are likely to be critical in advancing local tobacco retail environment policy,</a:t>
            </a:r>
          </a:p>
          <a:p>
            <a:r>
              <a:rPr lang="en-US" baseline="0" dirty="0"/>
              <a:t>Local tobacco programs experience a complex and diverse set of challenges to advancing tobacco retail environment policy strategies,</a:t>
            </a:r>
          </a:p>
          <a:p>
            <a:r>
              <a:rPr lang="en-US" baseline="0" dirty="0"/>
              <a:t>Local tobacco programs’ focus on tobacco retail environment policy is resulting in gains toward policy adoption,</a:t>
            </a:r>
          </a:p>
          <a:p>
            <a:r>
              <a:rPr lang="en-US" baseline="0" dirty="0"/>
              <a:t>Local tobacco programs that have had </a:t>
            </a:r>
            <a:r>
              <a:rPr lang="en-US" baseline="0" dirty="0" err="1"/>
              <a:t>SPArC</a:t>
            </a:r>
            <a:r>
              <a:rPr lang="en-US" baseline="0" dirty="0"/>
              <a:t> Tobacco-Free funding, in addition to TPEP Core funding, were far more likely to advance tobacco retail policies,</a:t>
            </a:r>
          </a:p>
          <a:p>
            <a:r>
              <a:rPr lang="en-US" baseline="0" dirty="0"/>
              <a:t>And the HPCDP policy change process model is an effective tool for measuring local progress on policy change initiatives.</a:t>
            </a:r>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24</a:t>
            </a:fld>
            <a:endParaRPr lang="en-US"/>
          </a:p>
        </p:txBody>
      </p:sp>
    </p:spTree>
    <p:extLst>
      <p:ext uri="{BB962C8B-B14F-4D97-AF65-F5344CB8AC3E}">
        <p14:creationId xmlns:p14="http://schemas.microsoft.com/office/powerpoint/2010/main" val="1803669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Are there any questions about TRE</a:t>
            </a:r>
            <a:r>
              <a:rPr lang="en-US" baseline="0" dirty="0"/>
              <a:t> Phase One? Please type your questions into the Q&amp;A or chat. You may also raise your hand if you would like to ask your question verbally.</a:t>
            </a:r>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25</a:t>
            </a:fld>
            <a:endParaRPr lang="en-US"/>
          </a:p>
        </p:txBody>
      </p:sp>
    </p:spTree>
    <p:extLst>
      <p:ext uri="{BB962C8B-B14F-4D97-AF65-F5344CB8AC3E}">
        <p14:creationId xmlns:p14="http://schemas.microsoft.com/office/powerpoint/2010/main" val="3859668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26</a:t>
            </a:fld>
            <a:endParaRPr lang="en-US"/>
          </a:p>
        </p:txBody>
      </p:sp>
    </p:spTree>
    <p:extLst>
      <p:ext uri="{BB962C8B-B14F-4D97-AF65-F5344CB8AC3E}">
        <p14:creationId xmlns:p14="http://schemas.microsoft.com/office/powerpoint/2010/main" val="1320032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27</a:t>
            </a:fld>
            <a:endParaRPr lang="en-US"/>
          </a:p>
        </p:txBody>
      </p:sp>
    </p:spTree>
    <p:extLst>
      <p:ext uri="{BB962C8B-B14F-4D97-AF65-F5344CB8AC3E}">
        <p14:creationId xmlns:p14="http://schemas.microsoft.com/office/powerpoint/2010/main" val="72728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JILL:</a:t>
            </a:r>
          </a:p>
          <a:p>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28</a:t>
            </a:fld>
            <a:endParaRPr lang="en-US"/>
          </a:p>
        </p:txBody>
      </p:sp>
    </p:spTree>
    <p:extLst>
      <p:ext uri="{BB962C8B-B14F-4D97-AF65-F5344CB8AC3E}">
        <p14:creationId xmlns:p14="http://schemas.microsoft.com/office/powerpoint/2010/main" val="125226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a:p>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29</a:t>
            </a:fld>
            <a:endParaRPr lang="en-US"/>
          </a:p>
        </p:txBody>
      </p:sp>
    </p:spTree>
    <p:extLst>
      <p:ext uri="{BB962C8B-B14F-4D97-AF65-F5344CB8AC3E}">
        <p14:creationId xmlns:p14="http://schemas.microsoft.com/office/powerpoint/2010/main" val="345728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a number of people who worked</a:t>
            </a:r>
            <a:r>
              <a:rPr lang="en-US" baseline="0" dirty="0"/>
              <a:t> on the evaluation.</a:t>
            </a:r>
          </a:p>
          <a:p>
            <a:r>
              <a:rPr lang="en-US" baseline="0" dirty="0"/>
              <a:t>Also, I wanted to remind you that you can access the full PHASE ONE report on the retail environment page of the HPCDP Connection website. </a:t>
            </a:r>
          </a:p>
          <a:p>
            <a:endParaRPr lang="en-US" baseline="0" dirty="0"/>
          </a:p>
          <a:p>
            <a:r>
              <a:rPr lang="en-US" baseline="0" dirty="0"/>
              <a:t>Web link: webpage http://</a:t>
            </a:r>
            <a:r>
              <a:rPr lang="en-US" baseline="0" dirty="0" err="1"/>
              <a:t>www.oregon.gov</a:t>
            </a:r>
            <a:r>
              <a:rPr lang="en-US" baseline="0" dirty="0"/>
              <a:t>/</a:t>
            </a:r>
            <a:r>
              <a:rPr lang="en-US" baseline="0" dirty="0" err="1"/>
              <a:t>oha</a:t>
            </a:r>
            <a:r>
              <a:rPr lang="en-US" baseline="0" dirty="0"/>
              <a:t>/PH/DISEASESCONDITIONS/CHRONICDISEASE/HPCDPCONNECTION/TOBACCO/Documents/TREReport11-2017.pdf</a:t>
            </a:r>
            <a:endParaRPr lang="en-US" dirty="0"/>
          </a:p>
        </p:txBody>
      </p:sp>
      <p:sp>
        <p:nvSpPr>
          <p:cNvPr id="4" name="Slide Number Placeholder 3"/>
          <p:cNvSpPr>
            <a:spLocks noGrp="1"/>
          </p:cNvSpPr>
          <p:nvPr>
            <p:ph type="sldNum" sz="quarter" idx="10"/>
          </p:nvPr>
        </p:nvSpPr>
        <p:spPr/>
        <p:txBody>
          <a:bodyPr/>
          <a:lstStyle/>
          <a:p>
            <a:fld id="{2C2D61E9-5564-1E4B-ABA9-CAD178C6C387}" type="slidenum">
              <a:rPr lang="en-US" smtClean="0"/>
              <a:t>3</a:t>
            </a:fld>
            <a:endParaRPr lang="en-US"/>
          </a:p>
        </p:txBody>
      </p:sp>
    </p:spTree>
    <p:extLst>
      <p:ext uri="{BB962C8B-B14F-4D97-AF65-F5344CB8AC3E}">
        <p14:creationId xmlns:p14="http://schemas.microsoft.com/office/powerpoint/2010/main" val="1459623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30</a:t>
            </a:fld>
            <a:endParaRPr lang="en-US"/>
          </a:p>
        </p:txBody>
      </p:sp>
    </p:spTree>
    <p:extLst>
      <p:ext uri="{BB962C8B-B14F-4D97-AF65-F5344CB8AC3E}">
        <p14:creationId xmlns:p14="http://schemas.microsoft.com/office/powerpoint/2010/main" val="16308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The learning</a:t>
            </a:r>
            <a:r>
              <a:rPr lang="en-US" baseline="0" dirty="0"/>
              <a:t> objectives for today’s webinar are to”</a:t>
            </a:r>
          </a:p>
          <a:p>
            <a:pPr marL="228600" indent="-228600">
              <a:buAutoNum type="arabicPeriod"/>
            </a:pPr>
            <a:r>
              <a:rPr lang="en-US" baseline="0" dirty="0"/>
              <a:t>Describe key element of Oregon’s Tobacco Retail Evaluation</a:t>
            </a:r>
          </a:p>
          <a:p>
            <a:pPr marL="228600" indent="-228600">
              <a:buAutoNum type="arabicPeriod"/>
            </a:pPr>
            <a:r>
              <a:rPr lang="en-US" baseline="0" dirty="0"/>
              <a:t>Identify ways to use findings from Phase One in local and state policy work and</a:t>
            </a:r>
          </a:p>
          <a:p>
            <a:pPr marL="228600" indent="-228600">
              <a:buAutoNum type="arabicPeriod"/>
            </a:pPr>
            <a:r>
              <a:rPr lang="en-US" baseline="0" dirty="0"/>
              <a:t>Outline expectations for grantee participation in TRE Phase Two evaluation activates.</a:t>
            </a:r>
          </a:p>
        </p:txBody>
      </p:sp>
      <p:sp>
        <p:nvSpPr>
          <p:cNvPr id="4" name="Slide Number Placeholder 3"/>
          <p:cNvSpPr>
            <a:spLocks noGrp="1"/>
          </p:cNvSpPr>
          <p:nvPr>
            <p:ph type="sldNum" sz="quarter" idx="10"/>
          </p:nvPr>
        </p:nvSpPr>
        <p:spPr/>
        <p:txBody>
          <a:bodyPr/>
          <a:lstStyle/>
          <a:p>
            <a:fld id="{3847E667-CD76-A24B-B787-947190CDC9AD}" type="slidenum">
              <a:rPr lang="en-US" smtClean="0"/>
              <a:t>4</a:t>
            </a:fld>
            <a:endParaRPr lang="en-US"/>
          </a:p>
        </p:txBody>
      </p:sp>
    </p:spTree>
    <p:extLst>
      <p:ext uri="{BB962C8B-B14F-4D97-AF65-F5344CB8AC3E}">
        <p14:creationId xmlns:p14="http://schemas.microsoft.com/office/powerpoint/2010/main" val="153087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ALEX: Before we</a:t>
            </a:r>
            <a:r>
              <a:rPr lang="en-US" sz="1200" kern="1200" baseline="0" dirty="0">
                <a:solidFill>
                  <a:schemeClr val="tx1"/>
                </a:solidFill>
                <a:effectLst/>
                <a:latin typeface="+mn-lt"/>
                <a:ea typeface="+mn-ea"/>
                <a:cs typeface="+mn-cs"/>
              </a:rPr>
              <a:t> review the phase one evaluation I want to introduce a few of the interactive features for our webinar today. </a:t>
            </a:r>
            <a:r>
              <a:rPr lang="en-US" sz="1200" kern="1200" dirty="0">
                <a:solidFill>
                  <a:schemeClr val="tx1"/>
                </a:solidFill>
                <a:effectLst/>
                <a:latin typeface="+mn-lt"/>
                <a:ea typeface="+mn-ea"/>
                <a:cs typeface="+mn-cs"/>
              </a:rPr>
              <a:t>The chat, Q&amp;A, and raise hand features can be accessed by clicking the icons found in the black rectangle at the top or bottom of your screen.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chat feature allows you to send a message to the host, panelists, and attendees. If you have a comment you would like to make to the host, panelists, or the entire group you can type the comment in here and the host and participants will be notified to look at the chat box.</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 &amp; 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Q&amp;A feature can be used to type in questions to the host or panelists throughout the webinar. The host and panelists can then choose to answer your question by typing into the Q&amp;A window or by answering verbally.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Raise Hand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raise your hand by selecting this icon during the webinar to indicate that you need something from the host.  For our purposes we will use this feature to indicate that you would like to speak out loud to either ask a question or make a comment. The host can then enable the participant to speak through the webinar.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Polling</a:t>
            </a:r>
          </a:p>
          <a:p>
            <a:r>
              <a:rPr lang="en-US" sz="1200" kern="1200" dirty="0">
                <a:solidFill>
                  <a:schemeClr val="tx1"/>
                </a:solidFill>
                <a:effectLst/>
                <a:latin typeface="+mn-lt"/>
                <a:ea typeface="+mn-ea"/>
                <a:cs typeface="+mn-cs"/>
              </a:rPr>
              <a:t>When polling is used</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host will begin the polling and the polling question will appear on your screen. You will then have the opportunity to select your answer. After the host has closed the polling the results will be displayed on the screen.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for practice,</a:t>
            </a:r>
            <a:r>
              <a:rPr lang="en-US" sz="1200" kern="1200" baseline="0" dirty="0">
                <a:solidFill>
                  <a:schemeClr val="tx1"/>
                </a:solidFill>
                <a:effectLst/>
                <a:latin typeface="+mn-lt"/>
                <a:ea typeface="+mn-ea"/>
                <a:cs typeface="+mn-cs"/>
              </a:rPr>
              <a:t> please raise your hand if you went out of town over the holidays.</a:t>
            </a:r>
          </a:p>
          <a:p>
            <a:r>
              <a:rPr lang="en-US" sz="1200" kern="1200" baseline="0" dirty="0">
                <a:solidFill>
                  <a:schemeClr val="tx1"/>
                </a:solidFill>
                <a:effectLst/>
                <a:latin typeface="+mn-lt"/>
                <a:ea typeface="+mn-ea"/>
                <a:cs typeface="+mn-cs"/>
              </a:rPr>
              <a:t>In, the chat box type where you went during the holidays or if you stayed home type that in.</a:t>
            </a:r>
          </a:p>
          <a:p>
            <a:r>
              <a:rPr lang="en-US" sz="1200" kern="1200" baseline="0" dirty="0">
                <a:solidFill>
                  <a:schemeClr val="tx1"/>
                </a:solidFill>
                <a:effectLst/>
                <a:latin typeface="+mn-lt"/>
                <a:ea typeface="+mn-ea"/>
                <a:cs typeface="+mn-cs"/>
              </a:rPr>
              <a:t>Lastly, please answer two polling questions.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5</a:t>
            </a:fld>
            <a:endParaRPr lang="en-US"/>
          </a:p>
        </p:txBody>
      </p:sp>
    </p:spTree>
    <p:extLst>
      <p:ext uri="{BB962C8B-B14F-4D97-AF65-F5344CB8AC3E}">
        <p14:creationId xmlns:p14="http://schemas.microsoft.com/office/powerpoint/2010/main" val="12500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This logic model was developed by the Tobacco Retail Evaluation User Panel to describe the theory of change for Tobacco Prevention and Education Programs funded and supported by HPCDP to reduce tobacco use throughout Oregon. As a part of the Tobacco Retail Evaluation, local tobacco program coordinators reviewed this logic model examining its specific application to their TPEP work.</a:t>
            </a:r>
          </a:p>
        </p:txBody>
      </p:sp>
      <p:sp>
        <p:nvSpPr>
          <p:cNvPr id="4" name="Slide Number Placeholder 3"/>
          <p:cNvSpPr>
            <a:spLocks noGrp="1"/>
          </p:cNvSpPr>
          <p:nvPr>
            <p:ph type="sldNum" sz="quarter" idx="10"/>
          </p:nvPr>
        </p:nvSpPr>
        <p:spPr/>
        <p:txBody>
          <a:bodyPr/>
          <a:lstStyle/>
          <a:p>
            <a:fld id="{3847E667-CD76-A24B-B787-947190CDC9AD}" type="slidenum">
              <a:rPr lang="en-US" smtClean="0"/>
              <a:t>6</a:t>
            </a:fld>
            <a:endParaRPr lang="en-US"/>
          </a:p>
        </p:txBody>
      </p:sp>
    </p:spTree>
    <p:extLst>
      <p:ext uri="{BB962C8B-B14F-4D97-AF65-F5344CB8AC3E}">
        <p14:creationId xmlns:p14="http://schemas.microsoft.com/office/powerpoint/2010/main" val="22098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a:p>
            <a:r>
              <a:rPr lang="en-US" dirty="0"/>
              <a:t>When we conduct evaluations we start with an idea about HOW the evaluation will be used</a:t>
            </a:r>
            <a:r>
              <a:rPr lang="en-US" baseline="0" dirty="0"/>
              <a:t> because our main goal is to product evaluation result that will be USEFUL and USED.</a:t>
            </a:r>
            <a:endParaRPr lang="en-US" dirty="0"/>
          </a:p>
          <a:p>
            <a:r>
              <a:rPr lang="en-US" dirty="0"/>
              <a:t>This evaluation was guided by a User</a:t>
            </a:r>
            <a:r>
              <a:rPr lang="en-US" baseline="0" dirty="0"/>
              <a:t> Panel. A user panel is a group of individuals, who represent the Primary Intended Users</a:t>
            </a:r>
          </a:p>
          <a:p>
            <a:r>
              <a:rPr lang="en-US" baseline="0" dirty="0"/>
              <a:t>The Primary intended users of this evaluation are HPCDP and County/Local Health Departments in Oregon</a:t>
            </a:r>
            <a:endParaRPr lang="en-US" dirty="0"/>
          </a:p>
        </p:txBody>
      </p:sp>
      <p:sp>
        <p:nvSpPr>
          <p:cNvPr id="4" name="Slide Number Placeholder 3"/>
          <p:cNvSpPr>
            <a:spLocks noGrp="1"/>
          </p:cNvSpPr>
          <p:nvPr>
            <p:ph type="sldNum" sz="quarter" idx="10"/>
          </p:nvPr>
        </p:nvSpPr>
        <p:spPr/>
        <p:txBody>
          <a:bodyPr/>
          <a:lstStyle/>
          <a:p>
            <a:fld id="{3847E667-CD76-A24B-B787-947190CDC9AD}" type="slidenum">
              <a:rPr lang="en-US" smtClean="0"/>
              <a:t>7</a:t>
            </a:fld>
            <a:endParaRPr lang="en-US"/>
          </a:p>
        </p:txBody>
      </p:sp>
    </p:spTree>
    <p:extLst>
      <p:ext uri="{BB962C8B-B14F-4D97-AF65-F5344CB8AC3E}">
        <p14:creationId xmlns:p14="http://schemas.microsoft.com/office/powerpoint/2010/main" val="75890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8</a:t>
            </a:fld>
            <a:endParaRPr lang="en-US"/>
          </a:p>
        </p:txBody>
      </p:sp>
    </p:spTree>
    <p:extLst>
      <p:ext uri="{BB962C8B-B14F-4D97-AF65-F5344CB8AC3E}">
        <p14:creationId xmlns:p14="http://schemas.microsoft.com/office/powerpoint/2010/main" val="135392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3847E667-CD76-A24B-B787-947190CDC9AD}" type="slidenum">
              <a:rPr lang="en-US" smtClean="0"/>
              <a:t>9</a:t>
            </a:fld>
            <a:endParaRPr lang="en-US"/>
          </a:p>
        </p:txBody>
      </p:sp>
    </p:spTree>
    <p:extLst>
      <p:ext uri="{BB962C8B-B14F-4D97-AF65-F5344CB8AC3E}">
        <p14:creationId xmlns:p14="http://schemas.microsoft.com/office/powerpoint/2010/main" val="151519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32627FE-CE71-2A4E-ACE8-713373962859}" type="datetimeFigureOut">
              <a:rPr lang="en-US" smtClean="0"/>
              <a:t>1/30/2018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32627FE-CE71-2A4E-ACE8-713373962859}"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0E4FD-E59A-3B42-AEDC-C7DDF027B01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32627FE-CE71-2A4E-ACE8-713373962859}"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0E4FD-E59A-3B42-AEDC-C7DDF027B01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32627FE-CE71-2A4E-ACE8-713373962859}"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0E4FD-E59A-3B42-AEDC-C7DDF027B0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32627FE-CE71-2A4E-ACE8-713373962859}"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0E4FD-E59A-3B42-AEDC-C7DDF027B01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32627FE-CE71-2A4E-ACE8-713373962859}"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0E4FD-E59A-3B42-AEDC-C7DDF027B01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32627FE-CE71-2A4E-ACE8-713373962859}"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0E4FD-E59A-3B42-AEDC-C7DDF027B01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32627FE-CE71-2A4E-ACE8-713373962859}" type="datetimeFigureOut">
              <a:rPr lang="en-US" smtClean="0"/>
              <a:t>1/30/2018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32627FE-CE71-2A4E-ACE8-713373962859}" type="datetimeFigureOut">
              <a:rPr lang="en-US" smtClean="0"/>
              <a:t>1/30/2018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0A00E4FD-E59A-3B42-AEDC-C7DDF027B01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32627FE-CE71-2A4E-ACE8-713373962859}"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0E4FD-E59A-3B42-AEDC-C7DDF027B01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0A00E4FD-E59A-3B42-AEDC-C7DDF027B0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32627FE-CE71-2A4E-ACE8-713373962859}"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0E4FD-E59A-3B42-AEDC-C7DDF027B01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32627FE-CE71-2A4E-ACE8-713373962859}" type="datetimeFigureOut">
              <a:rPr lang="en-US" smtClean="0"/>
              <a:t>1/30/2018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0A00E4FD-E59A-3B42-AEDC-C7DDF027B0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Lst>
  <p:txStyles>
    <p:titleStyle>
      <a:lvl1pPr algn="l" defTabSz="914400" rtl="0" eaLnBrk="1" latinLnBrk="0" hangingPunct="1">
        <a:spcBef>
          <a:spcPct val="0"/>
        </a:spcBef>
        <a:buNone/>
        <a:defRPr sz="3600" b="0" kern="1200">
          <a:solidFill>
            <a:srgbClr val="267777"/>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3.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accent2"/>
                </a:solidFill>
              </a:rPr>
              <a:t>Tobacco Retail Evaluation</a:t>
            </a:r>
          </a:p>
        </p:txBody>
      </p:sp>
      <p:sp>
        <p:nvSpPr>
          <p:cNvPr id="3" name="Subtitle 2"/>
          <p:cNvSpPr>
            <a:spLocks noGrp="1"/>
          </p:cNvSpPr>
          <p:nvPr>
            <p:ph type="subTitle" idx="1"/>
          </p:nvPr>
        </p:nvSpPr>
        <p:spPr/>
        <p:txBody>
          <a:bodyPr/>
          <a:lstStyle/>
          <a:p>
            <a:endParaRPr lang="en-US" dirty="0"/>
          </a:p>
        </p:txBody>
      </p:sp>
      <p:pic>
        <p:nvPicPr>
          <p:cNvPr id="4" name="Picture 3" descr="TR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5457947"/>
            <a:ext cx="1574800" cy="1107105"/>
          </a:xfrm>
          <a:prstGeom prst="rect">
            <a:avLst/>
          </a:prstGeom>
        </p:spPr>
      </p:pic>
      <p:pic>
        <p:nvPicPr>
          <p:cNvPr id="5" name="Picture 4" descr="Redegroup-Logo-eng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457" y="5548419"/>
            <a:ext cx="1843643" cy="786260"/>
          </a:xfrm>
          <a:prstGeom prst="rect">
            <a:avLst/>
          </a:prstGeom>
        </p:spPr>
      </p:pic>
      <p:sp>
        <p:nvSpPr>
          <p:cNvPr id="6" name="Subtitle 2"/>
          <p:cNvSpPr txBox="1">
            <a:spLocks/>
          </p:cNvSpPr>
          <p:nvPr/>
        </p:nvSpPr>
        <p:spPr>
          <a:xfrm>
            <a:off x="5368838" y="5558118"/>
            <a:ext cx="3470361" cy="744009"/>
          </a:xfrm>
          <a:prstGeom prst="rect">
            <a:avLst/>
          </a:prstGeom>
        </p:spPr>
        <p:txBody>
          <a:bodyPr vert="horz" lIns="91440" tIns="45720" rIns="91440" bIns="45720" rtlCol="0">
            <a:norm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r>
              <a:rPr lang="en-US" sz="1800" dirty="0">
                <a:solidFill>
                  <a:schemeClr val="accent2"/>
                </a:solidFill>
              </a:rPr>
              <a:t>Jill </a:t>
            </a:r>
            <a:r>
              <a:rPr lang="en-US" sz="1800" dirty="0" err="1">
                <a:solidFill>
                  <a:schemeClr val="accent2"/>
                </a:solidFill>
              </a:rPr>
              <a:t>Hutson</a:t>
            </a:r>
            <a:endParaRPr lang="en-US" sz="1800" dirty="0">
              <a:solidFill>
                <a:schemeClr val="accent2"/>
              </a:solidFill>
            </a:endParaRPr>
          </a:p>
          <a:p>
            <a:r>
              <a:rPr lang="en-US" sz="1800" dirty="0">
                <a:solidFill>
                  <a:schemeClr val="accent2"/>
                </a:solidFill>
              </a:rPr>
              <a:t>Alex Muvua</a:t>
            </a:r>
          </a:p>
          <a:p>
            <a:endParaRPr lang="en-US" dirty="0">
              <a:solidFill>
                <a:schemeClr val="accent2"/>
              </a:solidFill>
            </a:endParaRPr>
          </a:p>
          <a:p>
            <a:endParaRPr lang="en-US" dirty="0">
              <a:solidFill>
                <a:schemeClr val="accent2"/>
              </a:solidFill>
            </a:endParaRPr>
          </a:p>
        </p:txBody>
      </p:sp>
    </p:spTree>
    <p:extLst>
      <p:ext uri="{BB962C8B-B14F-4D97-AF65-F5344CB8AC3E}">
        <p14:creationId xmlns:p14="http://schemas.microsoft.com/office/powerpoint/2010/main" val="47839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174" y="2570480"/>
            <a:ext cx="2871572" cy="2217420"/>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3105824" y="3492500"/>
            <a:ext cx="2867047" cy="2209800"/>
          </a:xfrm>
          <a:prstGeom prst="rect">
            <a:avLst/>
          </a:prstGeom>
          <a:ln>
            <a:solidFill>
              <a:schemeClr val="accent6"/>
            </a:solidFill>
          </a:ln>
        </p:spPr>
      </p:pic>
      <p:pic>
        <p:nvPicPr>
          <p:cNvPr id="5" name="Picture 4"/>
          <p:cNvPicPr>
            <a:picLocks noChangeAspect="1"/>
          </p:cNvPicPr>
          <p:nvPr/>
        </p:nvPicPr>
        <p:blipFill>
          <a:blip r:embed="rId5"/>
          <a:stretch>
            <a:fillRect/>
          </a:stretch>
        </p:blipFill>
        <p:spPr>
          <a:xfrm>
            <a:off x="6070601" y="4483100"/>
            <a:ext cx="2972765" cy="2292350"/>
          </a:xfrm>
          <a:prstGeom prst="rect">
            <a:avLst/>
          </a:prstGeom>
          <a:ln>
            <a:solidFill>
              <a:schemeClr val="accent3"/>
            </a:solidFill>
          </a:ln>
        </p:spPr>
      </p:pic>
      <p:sp>
        <p:nvSpPr>
          <p:cNvPr id="11" name="Title 3"/>
          <p:cNvSpPr>
            <a:spLocks noGrp="1"/>
          </p:cNvSpPr>
          <p:nvPr>
            <p:ph idx="1"/>
          </p:nvPr>
        </p:nvSpPr>
        <p:spPr>
          <a:xfrm>
            <a:off x="498474" y="685800"/>
            <a:ext cx="7556313" cy="4144963"/>
          </a:xfrm>
        </p:spPr>
        <p:txBody>
          <a:bodyPr>
            <a:normAutofit/>
          </a:bodyPr>
          <a:lstStyle/>
          <a:p>
            <a:pPr marL="0" indent="0">
              <a:buNone/>
            </a:pPr>
            <a:r>
              <a:rPr lang="en-US" sz="7200" dirty="0">
                <a:solidFill>
                  <a:srgbClr val="267373"/>
                </a:solidFill>
              </a:rPr>
              <a:t>Poll: 28-Day Rapid Response Survey &amp; Reports</a:t>
            </a:r>
          </a:p>
        </p:txBody>
      </p:sp>
    </p:spTree>
    <p:extLst>
      <p:ext uri="{BB962C8B-B14F-4D97-AF65-F5344CB8AC3E}">
        <p14:creationId xmlns:p14="http://schemas.microsoft.com/office/powerpoint/2010/main" val="338674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Tobacco Retail Evaluation Phase 1 Findings</a:t>
            </a:r>
          </a:p>
        </p:txBody>
      </p:sp>
    </p:spTree>
    <p:extLst>
      <p:ext uri="{BB962C8B-B14F-4D97-AF65-F5344CB8AC3E}">
        <p14:creationId xmlns:p14="http://schemas.microsoft.com/office/powerpoint/2010/main" val="244703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65391"/>
            <a:ext cx="7556313" cy="995082"/>
          </a:xfrm>
        </p:spPr>
        <p:txBody>
          <a:bodyPr/>
          <a:lstStyle/>
          <a:p>
            <a:r>
              <a:rPr lang="en-US" dirty="0">
                <a:solidFill>
                  <a:schemeClr val="accent2"/>
                </a:solidFill>
                <a:ea typeface="Open Sans" charset="0"/>
                <a:cs typeface="Open Sans" charset="0"/>
              </a:rPr>
              <a:t>Essential Elements for Advancing Tobacco Retail Policy</a:t>
            </a:r>
            <a:endParaRPr lang="en-US" dirty="0"/>
          </a:p>
        </p:txBody>
      </p:sp>
      <p:sp>
        <p:nvSpPr>
          <p:cNvPr id="3" name="Content Placeholder 2"/>
          <p:cNvSpPr>
            <a:spLocks noGrp="1"/>
          </p:cNvSpPr>
          <p:nvPr>
            <p:ph idx="1"/>
          </p:nvPr>
        </p:nvSpPr>
        <p:spPr>
          <a:xfrm>
            <a:off x="488761" y="2276040"/>
            <a:ext cx="7556313" cy="4144963"/>
          </a:xfrm>
        </p:spPr>
        <p:txBody>
          <a:bodyPr>
            <a:normAutofit fontScale="92500"/>
          </a:bodyPr>
          <a:lstStyle/>
          <a:p>
            <a:r>
              <a:rPr lang="en-US" sz="2400" dirty="0">
                <a:ea typeface="Optima" charset="0"/>
                <a:cs typeface="Optima" charset="0"/>
              </a:rPr>
              <a:t>A list of 18 potentially important elements was developed by </a:t>
            </a:r>
            <a:r>
              <a:rPr lang="en-US" sz="2400" dirty="0" err="1">
                <a:ea typeface="Optima" charset="0"/>
                <a:cs typeface="Optima" charset="0"/>
              </a:rPr>
              <a:t>Rede</a:t>
            </a:r>
            <a:r>
              <a:rPr lang="en-US" sz="2400" dirty="0">
                <a:ea typeface="Optima" charset="0"/>
                <a:cs typeface="Optima" charset="0"/>
              </a:rPr>
              <a:t> and the User Panel</a:t>
            </a:r>
          </a:p>
          <a:p>
            <a:r>
              <a:rPr lang="en-US" sz="2400" dirty="0">
                <a:ea typeface="Optima" charset="0"/>
                <a:cs typeface="Optima" charset="0"/>
              </a:rPr>
              <a:t>The evaluation team surveyed 12 local and 8 national tobacco retail environmental policy experts who:</a:t>
            </a:r>
          </a:p>
          <a:p>
            <a:pPr lvl="1">
              <a:buFont typeface="Courier New"/>
              <a:buChar char="o"/>
            </a:pPr>
            <a:r>
              <a:rPr lang="en-US" sz="2200" dirty="0">
                <a:ea typeface="Optima" charset="0"/>
                <a:cs typeface="Optima" charset="0"/>
              </a:rPr>
              <a:t>Had recent success in passing tobacco retail policy </a:t>
            </a:r>
          </a:p>
          <a:p>
            <a:pPr lvl="1">
              <a:buFont typeface="Courier New"/>
              <a:buChar char="o"/>
            </a:pPr>
            <a:r>
              <a:rPr lang="en-US" sz="2200" dirty="0">
                <a:ea typeface="Optima" charset="0"/>
                <a:cs typeface="Optima" charset="0"/>
              </a:rPr>
              <a:t>Were geographically diverse</a:t>
            </a:r>
          </a:p>
          <a:p>
            <a:r>
              <a:rPr lang="en-US" sz="2500" dirty="0">
                <a:ea typeface="Optima" charset="0"/>
                <a:cs typeface="Optima" charset="0"/>
              </a:rPr>
              <a:t>The experts were asked to rate elements based on how important they were for passing local tobacco retail policy, and explain why those elements are important.</a:t>
            </a:r>
          </a:p>
          <a:p>
            <a:endParaRPr lang="en-US" dirty="0"/>
          </a:p>
        </p:txBody>
      </p:sp>
      <p:sp>
        <p:nvSpPr>
          <p:cNvPr id="4" name="Text Placeholder 3"/>
          <p:cNvSpPr>
            <a:spLocks noGrp="1"/>
          </p:cNvSpPr>
          <p:nvPr>
            <p:ph type="body" sz="half" idx="2"/>
          </p:nvPr>
        </p:nvSpPr>
        <p:spPr>
          <a:xfrm>
            <a:off x="498518" y="1798613"/>
            <a:ext cx="7558960" cy="774700"/>
          </a:xfrm>
        </p:spPr>
        <p:txBody>
          <a:bodyPr/>
          <a:lstStyle/>
          <a:p>
            <a:r>
              <a:rPr lang="en-US" dirty="0"/>
              <a:t>Expert Interviews</a:t>
            </a:r>
          </a:p>
        </p:txBody>
      </p:sp>
    </p:spTree>
    <p:extLst>
      <p:ext uri="{BB962C8B-B14F-4D97-AF65-F5344CB8AC3E}">
        <p14:creationId xmlns:p14="http://schemas.microsoft.com/office/powerpoint/2010/main" val="307363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solidFill>
                <a:ea typeface="Open Sans" charset="0"/>
                <a:cs typeface="Open Sans" charset="0"/>
              </a:rPr>
              <a:t>Findings: Essential Elements</a:t>
            </a:r>
            <a:endParaRPr lang="en-US" dirty="0">
              <a:solidFill>
                <a:schemeClr val="accent2"/>
              </a:solidFill>
            </a:endParaRPr>
          </a:p>
        </p:txBody>
      </p:sp>
      <p:sp>
        <p:nvSpPr>
          <p:cNvPr id="3" name="Content Placeholder 2"/>
          <p:cNvSpPr>
            <a:spLocks noGrp="1"/>
          </p:cNvSpPr>
          <p:nvPr>
            <p:ph idx="1"/>
          </p:nvPr>
        </p:nvSpPr>
        <p:spPr>
          <a:xfrm>
            <a:off x="498474" y="1930400"/>
            <a:ext cx="7556313" cy="4144963"/>
          </a:xfrm>
        </p:spPr>
        <p:txBody>
          <a:bodyPr>
            <a:noAutofit/>
          </a:bodyPr>
          <a:lstStyle/>
          <a:p>
            <a:pPr lvl="1" indent="0">
              <a:buNone/>
            </a:pPr>
            <a:r>
              <a:rPr lang="en-US" sz="2000" dirty="0">
                <a:cs typeface="Optima"/>
              </a:rPr>
              <a:t>Critical Elements:</a:t>
            </a:r>
          </a:p>
          <a:p>
            <a:pPr marL="914400" lvl="1" indent="-457200">
              <a:buFont typeface="+mj-lt"/>
              <a:buAutoNum type="arabicPeriod"/>
            </a:pPr>
            <a:r>
              <a:rPr lang="en-US" sz="2000" dirty="0">
                <a:cs typeface="Optima"/>
              </a:rPr>
              <a:t>Legal and policy support</a:t>
            </a:r>
          </a:p>
          <a:p>
            <a:pPr marL="914400" lvl="1" indent="-457200">
              <a:buFont typeface="+mj-lt"/>
              <a:buAutoNum type="arabicPeriod"/>
            </a:pPr>
            <a:r>
              <a:rPr lang="en-US" sz="2000" dirty="0">
                <a:cs typeface="Optima"/>
              </a:rPr>
              <a:t>An active coalition</a:t>
            </a:r>
          </a:p>
          <a:p>
            <a:pPr marL="914400" lvl="1" indent="-457200">
              <a:buFont typeface="+mj-lt"/>
              <a:buAutoNum type="arabicPeriod"/>
            </a:pPr>
            <a:r>
              <a:rPr lang="en-US" sz="2000" dirty="0">
                <a:cs typeface="Optima"/>
              </a:rPr>
              <a:t>An ability to identify and frame the problem</a:t>
            </a:r>
          </a:p>
          <a:p>
            <a:pPr marL="914400" lvl="1" indent="-457200">
              <a:buFont typeface="+mj-lt"/>
              <a:buAutoNum type="arabicPeriod"/>
            </a:pPr>
            <a:r>
              <a:rPr lang="en-US" sz="2000" dirty="0">
                <a:cs typeface="Optima"/>
              </a:rPr>
              <a:t>Local public health agency capacity and authority to build awareness, lead programs, or drive policy</a:t>
            </a:r>
          </a:p>
          <a:p>
            <a:pPr marL="914400" lvl="1" indent="-457200">
              <a:buFont typeface="+mj-lt"/>
              <a:buAutoNum type="arabicPeriod"/>
            </a:pPr>
            <a:r>
              <a:rPr lang="en-US" sz="2000" dirty="0">
                <a:cs typeface="Optima"/>
              </a:rPr>
              <a:t>Political will</a:t>
            </a:r>
          </a:p>
          <a:p>
            <a:pPr marL="914400" lvl="1" indent="-457200">
              <a:buFont typeface="+mj-lt"/>
              <a:buAutoNum type="arabicPeriod"/>
            </a:pPr>
            <a:r>
              <a:rPr lang="en-US" sz="2000" dirty="0">
                <a:cs typeface="Optima"/>
              </a:rPr>
              <a:t>Awareness among policy makers and others about the extent and impact of tobacco at the point-of-sale</a:t>
            </a:r>
          </a:p>
          <a:p>
            <a:pPr marL="914400" lvl="1" indent="-457200">
              <a:buFont typeface="+mj-lt"/>
              <a:buAutoNum type="arabicPeriod"/>
            </a:pPr>
            <a:r>
              <a:rPr lang="en-US" sz="2000" dirty="0">
                <a:cs typeface="Optima"/>
              </a:rPr>
              <a:t>Support of leadership within the agency</a:t>
            </a:r>
          </a:p>
        </p:txBody>
      </p:sp>
      <p:sp>
        <p:nvSpPr>
          <p:cNvPr id="4" name="Text Placeholder 3"/>
          <p:cNvSpPr>
            <a:spLocks noGrp="1"/>
          </p:cNvSpPr>
          <p:nvPr>
            <p:ph type="body" sz="half" idx="2"/>
          </p:nvPr>
        </p:nvSpPr>
        <p:spPr/>
        <p:txBody>
          <a:bodyPr/>
          <a:lstStyle/>
          <a:p>
            <a:r>
              <a:rPr lang="en-US" dirty="0"/>
              <a:t>Expert Interviews</a:t>
            </a:r>
          </a:p>
        </p:txBody>
      </p:sp>
    </p:spTree>
    <p:extLst>
      <p:ext uri="{BB962C8B-B14F-4D97-AF65-F5344CB8AC3E}">
        <p14:creationId xmlns:p14="http://schemas.microsoft.com/office/powerpoint/2010/main" val="24917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46197" y="1447800"/>
            <a:ext cx="3455904" cy="5036093"/>
          </a:xfrm>
          <a:prstGeom prst="rect">
            <a:avLst/>
          </a:prstGeom>
          <a:solidFill>
            <a:srgbClr val="75C1C0">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4705684"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final top 7 expert interview-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05" y="295313"/>
            <a:ext cx="3863473" cy="8197774"/>
          </a:xfrm>
          <a:prstGeom prst="rect">
            <a:avLst/>
          </a:prstGeom>
        </p:spPr>
      </p:pic>
      <p:sp>
        <p:nvSpPr>
          <p:cNvPr id="4" name="Title 3"/>
          <p:cNvSpPr>
            <a:spLocks noGrp="1"/>
          </p:cNvSpPr>
          <p:nvPr>
            <p:ph type="title"/>
          </p:nvPr>
        </p:nvSpPr>
        <p:spPr>
          <a:xfrm>
            <a:off x="498474" y="-119529"/>
            <a:ext cx="7556313" cy="995082"/>
          </a:xfrm>
        </p:spPr>
        <p:txBody>
          <a:bodyPr/>
          <a:lstStyle/>
          <a:p>
            <a:r>
              <a:rPr lang="en-US" sz="3200" dirty="0"/>
              <a:t>Findings: Essential Elements</a:t>
            </a:r>
          </a:p>
        </p:txBody>
      </p:sp>
      <p:sp>
        <p:nvSpPr>
          <p:cNvPr id="3" name="Text Placeholder 2"/>
          <p:cNvSpPr>
            <a:spLocks noGrp="1"/>
          </p:cNvSpPr>
          <p:nvPr>
            <p:ph type="body" sz="half" idx="2"/>
          </p:nvPr>
        </p:nvSpPr>
        <p:spPr>
          <a:xfrm>
            <a:off x="498518" y="875553"/>
            <a:ext cx="7558960" cy="774700"/>
          </a:xfrm>
        </p:spPr>
        <p:txBody>
          <a:bodyPr/>
          <a:lstStyle/>
          <a:p>
            <a:r>
              <a:rPr lang="en-US" dirty="0"/>
              <a:t>Expert Interviews</a:t>
            </a:r>
          </a:p>
        </p:txBody>
      </p:sp>
      <p:pic>
        <p:nvPicPr>
          <p:cNvPr id="10" name="Picture 9"/>
          <p:cNvPicPr>
            <a:picLocks noChangeAspect="1"/>
          </p:cNvPicPr>
          <p:nvPr/>
        </p:nvPicPr>
        <p:blipFill>
          <a:blip r:embed="rId4"/>
          <a:stretch>
            <a:fillRect/>
          </a:stretch>
        </p:blipFill>
        <p:spPr>
          <a:xfrm>
            <a:off x="1204996" y="1904253"/>
            <a:ext cx="2075324" cy="2401047"/>
          </a:xfrm>
          <a:prstGeom prst="rect">
            <a:avLst/>
          </a:prstGeom>
        </p:spPr>
      </p:pic>
      <p:pic>
        <p:nvPicPr>
          <p:cNvPr id="9" name="Picture 8"/>
          <p:cNvPicPr>
            <a:picLocks noChangeAspect="1"/>
          </p:cNvPicPr>
          <p:nvPr/>
        </p:nvPicPr>
        <p:blipFill>
          <a:blip r:embed="rId5"/>
          <a:stretch>
            <a:fillRect/>
          </a:stretch>
        </p:blipFill>
        <p:spPr>
          <a:xfrm>
            <a:off x="1352718" y="5596673"/>
            <a:ext cx="2090075" cy="839572"/>
          </a:xfrm>
          <a:prstGeom prst="rect">
            <a:avLst/>
          </a:prstGeom>
        </p:spPr>
      </p:pic>
      <p:sp>
        <p:nvSpPr>
          <p:cNvPr id="12" name="TextBox 11"/>
          <p:cNvSpPr txBox="1"/>
          <p:nvPr/>
        </p:nvSpPr>
        <p:spPr>
          <a:xfrm>
            <a:off x="1204996" y="4904010"/>
            <a:ext cx="1905000" cy="461665"/>
          </a:xfrm>
          <a:prstGeom prst="rect">
            <a:avLst/>
          </a:prstGeom>
          <a:noFill/>
        </p:spPr>
        <p:txBody>
          <a:bodyPr wrap="square" rtlCol="0">
            <a:spAutoFit/>
          </a:bodyPr>
          <a:lstStyle/>
          <a:p>
            <a:pPr algn="r"/>
            <a:r>
              <a:rPr lang="en-US" sz="1200" dirty="0">
                <a:solidFill>
                  <a:schemeClr val="tx1">
                    <a:lumMod val="65000"/>
                    <a:lumOff val="35000"/>
                  </a:schemeClr>
                </a:solidFill>
                <a:cs typeface="Optima"/>
              </a:rPr>
              <a:t>Very Important </a:t>
            </a:r>
          </a:p>
          <a:p>
            <a:pPr algn="r"/>
            <a:r>
              <a:rPr lang="en-US" sz="1200" dirty="0">
                <a:solidFill>
                  <a:schemeClr val="tx1">
                    <a:lumMod val="65000"/>
                    <a:lumOff val="35000"/>
                  </a:schemeClr>
                </a:solidFill>
                <a:cs typeface="Optima"/>
              </a:rPr>
              <a:t>Extremely Important</a:t>
            </a:r>
          </a:p>
        </p:txBody>
      </p:sp>
      <p:sp>
        <p:nvSpPr>
          <p:cNvPr id="13" name="Rectangle 12"/>
          <p:cNvSpPr/>
          <p:nvPr/>
        </p:nvSpPr>
        <p:spPr>
          <a:xfrm flipH="1" flipV="1">
            <a:off x="3092616" y="4950344"/>
            <a:ext cx="215902" cy="151783"/>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flipV="1">
            <a:off x="3092616" y="5166244"/>
            <a:ext cx="215902" cy="151783"/>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95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Progress in Advancing Tobacco Retail Policies</a:t>
            </a:r>
          </a:p>
        </p:txBody>
      </p:sp>
      <p:sp>
        <p:nvSpPr>
          <p:cNvPr id="5" name="Content Placeholder 4"/>
          <p:cNvSpPr>
            <a:spLocks noGrp="1"/>
          </p:cNvSpPr>
          <p:nvPr>
            <p:ph idx="1"/>
          </p:nvPr>
        </p:nvSpPr>
        <p:spPr>
          <a:xfrm>
            <a:off x="498475" y="1841500"/>
            <a:ext cx="3895725" cy="4876800"/>
          </a:xfrm>
        </p:spPr>
        <p:txBody>
          <a:bodyPr>
            <a:normAutofit/>
          </a:bodyPr>
          <a:lstStyle/>
          <a:p>
            <a:pPr marL="0" indent="0">
              <a:buNone/>
            </a:pPr>
            <a:r>
              <a:rPr lang="en-US" dirty="0">
                <a:solidFill>
                  <a:schemeClr val="accent3"/>
                </a:solidFill>
                <a:ea typeface="Optima" charset="0"/>
                <a:cs typeface="Optima"/>
              </a:rPr>
              <a:t>Point-in-time Assessment (PIT)</a:t>
            </a:r>
          </a:p>
          <a:p>
            <a:r>
              <a:rPr lang="en-US" dirty="0">
                <a:ea typeface="Optima" charset="0"/>
                <a:cs typeface="Optima"/>
              </a:rPr>
              <a:t>Two point-in-time assessments (October 2016 and June 2017) administered to all local tobacco programs to identify their current stage for their tobacco retail policy initiatives. </a:t>
            </a:r>
          </a:p>
          <a:p>
            <a:r>
              <a:rPr lang="en-US" dirty="0">
                <a:ea typeface="Optima" charset="0"/>
                <a:cs typeface="Optima"/>
              </a:rPr>
              <a:t>PIT Assessments were based on the HPCDP Policy Change Process Model</a:t>
            </a:r>
          </a:p>
          <a:p>
            <a:endParaRPr lang="en-US" dirty="0"/>
          </a:p>
        </p:txBody>
      </p:sp>
      <p:pic>
        <p:nvPicPr>
          <p:cNvPr id="2" name="Picture 1"/>
          <p:cNvPicPr>
            <a:picLocks noChangeAspect="1"/>
          </p:cNvPicPr>
          <p:nvPr/>
        </p:nvPicPr>
        <p:blipFill>
          <a:blip r:embed="rId3"/>
          <a:stretch>
            <a:fillRect/>
          </a:stretch>
        </p:blipFill>
        <p:spPr>
          <a:xfrm>
            <a:off x="4394200" y="2069563"/>
            <a:ext cx="4673600" cy="3577100"/>
          </a:xfrm>
          <a:prstGeom prst="rect">
            <a:avLst/>
          </a:prstGeom>
          <a:ln>
            <a:solidFill>
              <a:schemeClr val="accent2"/>
            </a:solidFill>
          </a:ln>
        </p:spPr>
      </p:pic>
    </p:spTree>
    <p:extLst>
      <p:ext uri="{BB962C8B-B14F-4D97-AF65-F5344CB8AC3E}">
        <p14:creationId xmlns:p14="http://schemas.microsoft.com/office/powerpoint/2010/main" val="424209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5445" y="287923"/>
            <a:ext cx="3897622" cy="338554"/>
          </a:xfrm>
          <a:prstGeom prst="rect">
            <a:avLst/>
          </a:prstGeom>
        </p:spPr>
        <p:txBody>
          <a:bodyPr wrap="none">
            <a:spAutoFit/>
          </a:bodyPr>
          <a:lstStyle/>
          <a:p>
            <a:r>
              <a:rPr lang="en-US" sz="2400" b="1" baseline="30000" dirty="0">
                <a:solidFill>
                  <a:srgbClr val="F9AC1F"/>
                </a:solidFill>
                <a:latin typeface="Open Sans"/>
                <a:cs typeface="Open Sans"/>
              </a:rPr>
              <a:t>Policy Change Process Model (PCPM)</a:t>
            </a:r>
            <a:endParaRPr lang="en-US" sz="2400" baseline="30000" dirty="0">
              <a:solidFill>
                <a:srgbClr val="F9AC1F"/>
              </a:solidFill>
              <a:latin typeface="Open Sans"/>
              <a:cs typeface="Open Sans"/>
            </a:endParaRPr>
          </a:p>
        </p:txBody>
      </p:sp>
      <p:pic>
        <p:nvPicPr>
          <p:cNvPr id="4" name="Picture 3"/>
          <p:cNvPicPr>
            <a:picLocks noChangeAspect="1"/>
          </p:cNvPicPr>
          <p:nvPr/>
        </p:nvPicPr>
        <p:blipFill>
          <a:blip r:embed="rId3"/>
          <a:stretch>
            <a:fillRect/>
          </a:stretch>
        </p:blipFill>
        <p:spPr>
          <a:xfrm>
            <a:off x="355600" y="287923"/>
            <a:ext cx="8420100" cy="6400800"/>
          </a:xfrm>
          <a:prstGeom prst="rect">
            <a:avLst/>
          </a:prstGeom>
        </p:spPr>
      </p:pic>
    </p:spTree>
    <p:extLst>
      <p:ext uri="{BB962C8B-B14F-4D97-AF65-F5344CB8AC3E}">
        <p14:creationId xmlns:p14="http://schemas.microsoft.com/office/powerpoint/2010/main" val="333736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 Progress</a:t>
            </a:r>
          </a:p>
        </p:txBody>
      </p:sp>
      <p:sp>
        <p:nvSpPr>
          <p:cNvPr id="5" name="Content Placeholder 4"/>
          <p:cNvSpPr>
            <a:spLocks noGrp="1"/>
          </p:cNvSpPr>
          <p:nvPr>
            <p:ph idx="1"/>
          </p:nvPr>
        </p:nvSpPr>
        <p:spPr/>
        <p:txBody>
          <a:bodyPr>
            <a:normAutofit lnSpcReduction="10000"/>
          </a:bodyPr>
          <a:lstStyle/>
          <a:p>
            <a:pPr marL="0" indent="0">
              <a:buNone/>
            </a:pPr>
            <a:r>
              <a:rPr lang="en-US" b="1" dirty="0">
                <a:cs typeface="Optima"/>
              </a:rPr>
              <a:t>At the local tobacco program level</a:t>
            </a:r>
          </a:p>
          <a:p>
            <a:r>
              <a:rPr lang="en-US" dirty="0">
                <a:cs typeface="Optima"/>
              </a:rPr>
              <a:t>Over half (55%) of the local tobacco programs (n=29) had one or more policy initiatives that progressed one or more stages through the policy change process.</a:t>
            </a:r>
          </a:p>
          <a:p>
            <a:r>
              <a:rPr lang="en-US" dirty="0">
                <a:cs typeface="Optima"/>
              </a:rPr>
              <a:t>One fourth (28%) of the local tobacco programs (n=32) added a new policy strategy during the interval between PIT 1 and PIT 2.</a:t>
            </a:r>
          </a:p>
          <a:p>
            <a:r>
              <a:rPr lang="en-US" dirty="0">
                <a:cs typeface="Optima"/>
              </a:rPr>
              <a:t>Two thirds (63%) of the local tobacco programs with an undecided policy initiative at PIT 1 (n=8) declared that they were working on a best practice tobacco retail policy strategy at PIT 2.</a:t>
            </a:r>
          </a:p>
        </p:txBody>
      </p:sp>
      <p:sp>
        <p:nvSpPr>
          <p:cNvPr id="4" name="Text Placeholder 3"/>
          <p:cNvSpPr>
            <a:spLocks noGrp="1"/>
          </p:cNvSpPr>
          <p:nvPr>
            <p:ph type="body" sz="half" idx="2"/>
          </p:nvPr>
        </p:nvSpPr>
        <p:spPr/>
        <p:txBody>
          <a:bodyPr/>
          <a:lstStyle/>
          <a:p>
            <a:r>
              <a:rPr lang="en-US" dirty="0"/>
              <a:t>Changes from PIT 1 to PIT 2</a:t>
            </a:r>
          </a:p>
        </p:txBody>
      </p:sp>
    </p:spTree>
    <p:extLst>
      <p:ext uri="{BB962C8B-B14F-4D97-AF65-F5344CB8AC3E}">
        <p14:creationId xmlns:p14="http://schemas.microsoft.com/office/powerpoint/2010/main" val="69794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T MAps-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8877748" cy="6858000"/>
          </a:xfrm>
          <a:prstGeom prst="rect">
            <a:avLst/>
          </a:prstGeom>
        </p:spPr>
      </p:pic>
      <p:sp>
        <p:nvSpPr>
          <p:cNvPr id="4" name="Title 1"/>
          <p:cNvSpPr txBox="1">
            <a:spLocks/>
          </p:cNvSpPr>
          <p:nvPr/>
        </p:nvSpPr>
        <p:spPr>
          <a:xfrm>
            <a:off x="653473" y="281690"/>
            <a:ext cx="7506659" cy="82218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1E8F94"/>
                </a:solidFill>
                <a:ea typeface="Open Sans" charset="0"/>
                <a:cs typeface="Open Sans" charset="0"/>
              </a:rPr>
              <a:t>Retail License Policy Coverage: Comparison PIT 1 &amp; PIT 2</a:t>
            </a:r>
          </a:p>
        </p:txBody>
      </p:sp>
    </p:spTree>
    <p:extLst>
      <p:ext uri="{BB962C8B-B14F-4D97-AF65-F5344CB8AC3E}">
        <p14:creationId xmlns:p14="http://schemas.microsoft.com/office/powerpoint/2010/main" val="175882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5100" y="1399309"/>
            <a:ext cx="8813800" cy="4508500"/>
          </a:xfrm>
          <a:prstGeom prst="rect">
            <a:avLst/>
          </a:prstGeom>
        </p:spPr>
      </p:pic>
      <p:sp>
        <p:nvSpPr>
          <p:cNvPr id="5" name="Title 1"/>
          <p:cNvSpPr txBox="1">
            <a:spLocks/>
          </p:cNvSpPr>
          <p:nvPr/>
        </p:nvSpPr>
        <p:spPr>
          <a:xfrm>
            <a:off x="653473" y="358366"/>
            <a:ext cx="8229600" cy="82218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2"/>
                </a:solidFill>
                <a:ea typeface="Open Sans" charset="0"/>
                <a:cs typeface="Open Sans" charset="0"/>
              </a:rPr>
              <a:t>Tobacco 21 Policy Coverage: </a:t>
            </a:r>
          </a:p>
          <a:p>
            <a:r>
              <a:rPr lang="en-US" sz="2000" dirty="0">
                <a:solidFill>
                  <a:schemeClr val="accent2"/>
                </a:solidFill>
                <a:ea typeface="Open Sans" charset="0"/>
                <a:cs typeface="Open Sans" charset="0"/>
              </a:rPr>
              <a:t>Comparison PIT1 &amp; PIT 2 (+ two months</a:t>
            </a:r>
            <a:r>
              <a:rPr lang="en-US" sz="2000" b="1" dirty="0">
                <a:solidFill>
                  <a:srgbClr val="1E8F94"/>
                </a:solidFill>
                <a:latin typeface="Open Sans" charset="0"/>
                <a:ea typeface="Open Sans" charset="0"/>
                <a:cs typeface="Open Sans" charset="0"/>
              </a:rPr>
              <a:t>)</a:t>
            </a:r>
          </a:p>
        </p:txBody>
      </p:sp>
    </p:spTree>
    <p:extLst>
      <p:ext uri="{BB962C8B-B14F-4D97-AF65-F5344CB8AC3E}">
        <p14:creationId xmlns:p14="http://schemas.microsoft.com/office/powerpoint/2010/main" val="367135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85693" y="203200"/>
            <a:ext cx="5838602" cy="6451600"/>
          </a:xfrm>
          <a:prstGeom prst="rect">
            <a:avLst/>
          </a:prstGeom>
        </p:spPr>
      </p:pic>
      <p:pic>
        <p:nvPicPr>
          <p:cNvPr id="3" name="Picture 2"/>
          <p:cNvPicPr>
            <a:picLocks noChangeAspect="1"/>
          </p:cNvPicPr>
          <p:nvPr/>
        </p:nvPicPr>
        <p:blipFill>
          <a:blip r:embed="rId4"/>
          <a:stretch>
            <a:fillRect/>
          </a:stretch>
        </p:blipFill>
        <p:spPr>
          <a:xfrm>
            <a:off x="5395251" y="4812701"/>
            <a:ext cx="2167022" cy="1083511"/>
          </a:xfrm>
          <a:prstGeom prst="rect">
            <a:avLst/>
          </a:prstGeom>
        </p:spPr>
      </p:pic>
      <p:pic>
        <p:nvPicPr>
          <p:cNvPr id="2" name="Picture 1" descr="TR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91" y="5635970"/>
            <a:ext cx="1223910" cy="860424"/>
          </a:xfrm>
          <a:prstGeom prst="rect">
            <a:avLst/>
          </a:prstGeom>
        </p:spPr>
      </p:pic>
      <p:pic>
        <p:nvPicPr>
          <p:cNvPr id="7" name="Picture 6" descr="oha_logo transparen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47" y="4736268"/>
            <a:ext cx="1649285" cy="618189"/>
          </a:xfrm>
          <a:prstGeom prst="rect">
            <a:avLst/>
          </a:prstGeom>
        </p:spPr>
      </p:pic>
      <p:pic>
        <p:nvPicPr>
          <p:cNvPr id="5" name="Picture 4"/>
          <p:cNvPicPr>
            <a:picLocks noChangeAspect="1"/>
          </p:cNvPicPr>
          <p:nvPr/>
        </p:nvPicPr>
        <p:blipFill>
          <a:blip r:embed="rId7"/>
          <a:stretch>
            <a:fillRect/>
          </a:stretch>
        </p:blipFill>
        <p:spPr>
          <a:xfrm>
            <a:off x="3085693" y="203200"/>
            <a:ext cx="5930900" cy="6451600"/>
          </a:xfrm>
          <a:prstGeom prst="rect">
            <a:avLst/>
          </a:prstGeom>
        </p:spPr>
      </p:pic>
    </p:spTree>
    <p:extLst>
      <p:ext uri="{BB962C8B-B14F-4D97-AF65-F5344CB8AC3E}">
        <p14:creationId xmlns:p14="http://schemas.microsoft.com/office/powerpoint/2010/main" val="256565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62021"/>
            <a:ext cx="7556313" cy="995082"/>
          </a:xfrm>
        </p:spPr>
        <p:txBody>
          <a:bodyPr/>
          <a:lstStyle/>
          <a:p>
            <a:r>
              <a:rPr lang="en-US" dirty="0"/>
              <a:t>Challenges to Advancing Tobacco Retail Policy</a:t>
            </a:r>
          </a:p>
        </p:txBody>
      </p:sp>
      <p:sp>
        <p:nvSpPr>
          <p:cNvPr id="3" name="Content Placeholder 2"/>
          <p:cNvSpPr>
            <a:spLocks noGrp="1"/>
          </p:cNvSpPr>
          <p:nvPr>
            <p:ph idx="1"/>
          </p:nvPr>
        </p:nvSpPr>
        <p:spPr>
          <a:xfrm>
            <a:off x="501165" y="2464667"/>
            <a:ext cx="7556313" cy="3661496"/>
          </a:xfrm>
        </p:spPr>
        <p:txBody>
          <a:bodyPr/>
          <a:lstStyle/>
          <a:p>
            <a:r>
              <a:rPr lang="en-US" dirty="0">
                <a:ea typeface="Optima" charset="0"/>
                <a:cs typeface="Optima"/>
              </a:rPr>
              <a:t>Three focus groups to identify the most significant challenges for local tobacco programs in passing tobacco retail policies:</a:t>
            </a:r>
          </a:p>
          <a:p>
            <a:pPr lvl="1">
              <a:buFont typeface="Courier New"/>
              <a:buChar char="o"/>
            </a:pPr>
            <a:r>
              <a:rPr lang="en-US" sz="2000" dirty="0">
                <a:ea typeface="Optima" charset="0"/>
                <a:cs typeface="Optima"/>
              </a:rPr>
              <a:t>One with 4 HPCDP staff</a:t>
            </a:r>
          </a:p>
          <a:p>
            <a:pPr lvl="1">
              <a:buFont typeface="Courier New"/>
              <a:buChar char="o"/>
            </a:pPr>
            <a:r>
              <a:rPr lang="en-US" sz="2000" dirty="0">
                <a:ea typeface="Optima" charset="0"/>
                <a:cs typeface="Optima"/>
              </a:rPr>
              <a:t>One with 3 HPCDP managers</a:t>
            </a:r>
          </a:p>
          <a:p>
            <a:pPr lvl="1">
              <a:buFont typeface="Courier New"/>
              <a:buChar char="o"/>
            </a:pPr>
            <a:r>
              <a:rPr lang="en-US" sz="2000" dirty="0">
                <a:ea typeface="Optima" charset="0"/>
                <a:cs typeface="Optima"/>
              </a:rPr>
              <a:t>One with 6 local tobacco program coordinators </a:t>
            </a:r>
          </a:p>
          <a:p>
            <a:endParaRPr lang="en-US" dirty="0"/>
          </a:p>
        </p:txBody>
      </p:sp>
      <p:sp>
        <p:nvSpPr>
          <p:cNvPr id="4" name="Text Placeholder 3"/>
          <p:cNvSpPr>
            <a:spLocks noGrp="1"/>
          </p:cNvSpPr>
          <p:nvPr>
            <p:ph type="body" sz="half" idx="2"/>
          </p:nvPr>
        </p:nvSpPr>
        <p:spPr>
          <a:xfrm>
            <a:off x="498518" y="1594828"/>
            <a:ext cx="7558960" cy="774700"/>
          </a:xfrm>
        </p:spPr>
        <p:txBody>
          <a:bodyPr/>
          <a:lstStyle/>
          <a:p>
            <a:r>
              <a:rPr lang="en-US" dirty="0"/>
              <a:t>Focus Groups</a:t>
            </a:r>
          </a:p>
        </p:txBody>
      </p:sp>
    </p:spTree>
    <p:extLst>
      <p:ext uri="{BB962C8B-B14F-4D97-AF65-F5344CB8AC3E}">
        <p14:creationId xmlns:p14="http://schemas.microsoft.com/office/powerpoint/2010/main" val="2452227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noFill/>
        </p:spPr>
        <p:txBody>
          <a:bodyPr>
            <a:noAutofit/>
          </a:bodyPr>
          <a:lstStyle/>
          <a:p>
            <a:r>
              <a:rPr lang="en-US" sz="3600" dirty="0">
                <a:solidFill>
                  <a:srgbClr val="267373"/>
                </a:solidFill>
                <a:ea typeface="Open Sans" charset="0"/>
                <a:cs typeface="Open Sans" charset="0"/>
              </a:rPr>
              <a:t>Findings: Challenges</a:t>
            </a:r>
          </a:p>
        </p:txBody>
      </p:sp>
      <p:sp>
        <p:nvSpPr>
          <p:cNvPr id="7" name="Content Placeholder 6"/>
          <p:cNvSpPr>
            <a:spLocks noGrp="1"/>
          </p:cNvSpPr>
          <p:nvPr>
            <p:ph idx="1"/>
          </p:nvPr>
        </p:nvSpPr>
        <p:spPr>
          <a:solidFill>
            <a:srgbClr val="FFFFFF"/>
          </a:solidFill>
        </p:spPr>
        <p:txBody>
          <a:bodyPr>
            <a:normAutofit/>
          </a:bodyPr>
          <a:lstStyle/>
          <a:p>
            <a:pPr marL="0" indent="0">
              <a:buNone/>
            </a:pPr>
            <a:r>
              <a:rPr lang="en-US" sz="2200" dirty="0">
                <a:ea typeface="Optima" charset="0"/>
                <a:cs typeface="Optima" charset="0"/>
              </a:rPr>
              <a:t>Most Significant Challenges – Local Tobacco Program Coordinators </a:t>
            </a:r>
          </a:p>
          <a:p>
            <a:r>
              <a:rPr lang="en-US" sz="2200" dirty="0">
                <a:ea typeface="Optima" charset="0"/>
                <a:cs typeface="Optima" charset="0"/>
              </a:rPr>
              <a:t>Lack of buy-in from local elected officials and community leaders </a:t>
            </a:r>
          </a:p>
          <a:p>
            <a:r>
              <a:rPr lang="en-US" sz="2200" dirty="0">
                <a:ea typeface="Optima" charset="0"/>
                <a:cs typeface="Optima" charset="0"/>
              </a:rPr>
              <a:t>Lack of local tobacco program coordinator knowledge and confidence about the topic of tobacco retail policy </a:t>
            </a:r>
          </a:p>
          <a:p>
            <a:r>
              <a:rPr lang="en-US" sz="2200" dirty="0">
                <a:ea typeface="Optima" charset="0"/>
                <a:cs typeface="Optima" charset="0"/>
              </a:rPr>
              <a:t>Difficulty finding organizations or individuals in the community to champion the tobacco retail environment policy change </a:t>
            </a:r>
          </a:p>
          <a:p>
            <a:endParaRPr lang="en-US" dirty="0"/>
          </a:p>
        </p:txBody>
      </p:sp>
      <p:sp>
        <p:nvSpPr>
          <p:cNvPr id="3" name="Text Placeholder 2"/>
          <p:cNvSpPr>
            <a:spLocks noGrp="1"/>
          </p:cNvSpPr>
          <p:nvPr>
            <p:ph type="body" sz="half" idx="2"/>
          </p:nvPr>
        </p:nvSpPr>
        <p:spPr/>
        <p:txBody>
          <a:bodyPr/>
          <a:lstStyle/>
          <a:p>
            <a:r>
              <a:rPr lang="en-US" dirty="0"/>
              <a:t>Focus Groups</a:t>
            </a:r>
          </a:p>
        </p:txBody>
      </p:sp>
    </p:spTree>
    <p:extLst>
      <p:ext uri="{BB962C8B-B14F-4D97-AF65-F5344CB8AC3E}">
        <p14:creationId xmlns:p14="http://schemas.microsoft.com/office/powerpoint/2010/main" val="279622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Challenges</a:t>
            </a:r>
          </a:p>
        </p:txBody>
      </p:sp>
      <p:sp>
        <p:nvSpPr>
          <p:cNvPr id="3" name="Content Placeholder 2"/>
          <p:cNvSpPr>
            <a:spLocks noGrp="1"/>
          </p:cNvSpPr>
          <p:nvPr>
            <p:ph idx="1"/>
          </p:nvPr>
        </p:nvSpPr>
        <p:spPr/>
        <p:txBody>
          <a:bodyPr>
            <a:normAutofit fontScale="92500"/>
          </a:bodyPr>
          <a:lstStyle/>
          <a:p>
            <a:pPr marL="0" indent="0">
              <a:buNone/>
            </a:pPr>
            <a:r>
              <a:rPr lang="en-US" sz="2000" dirty="0">
                <a:ea typeface="Open Sans" charset="0"/>
                <a:cs typeface="Optima"/>
              </a:rPr>
              <a:t>Most Significant Challenges – HPCDP Staff and Mangers</a:t>
            </a:r>
            <a:endParaRPr lang="en-US" sz="2000" dirty="0">
              <a:ea typeface="Optima" charset="0"/>
              <a:cs typeface="Optima"/>
            </a:endParaRPr>
          </a:p>
          <a:p>
            <a:r>
              <a:rPr lang="en-US" sz="2000" dirty="0">
                <a:ea typeface="Optima" charset="0"/>
                <a:cs typeface="Optima" charset="0"/>
              </a:rPr>
              <a:t>HPDCP managers and staff noted that local tobacco programs face significant challenges in </a:t>
            </a:r>
            <a:r>
              <a:rPr lang="en-US" sz="2000" b="1" dirty="0">
                <a:ea typeface="Optima" charset="0"/>
                <a:cs typeface="Optima" charset="0"/>
              </a:rPr>
              <a:t>navigating the local political environment </a:t>
            </a:r>
            <a:r>
              <a:rPr lang="en-US" sz="2000" dirty="0">
                <a:ea typeface="Optima" charset="0"/>
                <a:cs typeface="Optima" charset="0"/>
              </a:rPr>
              <a:t>and securing engagement from local officials. </a:t>
            </a:r>
          </a:p>
          <a:p>
            <a:r>
              <a:rPr lang="en-US" sz="2000" dirty="0">
                <a:ea typeface="Optima" charset="0"/>
                <a:cs typeface="Optima" charset="0"/>
              </a:rPr>
              <a:t>HPCDP staff believed that some local program coordinators might lack expertise in the subject matter and policy change process, leading to a lack of confidence in tackling the issue with persons in higher leadership positions. </a:t>
            </a:r>
          </a:p>
          <a:p>
            <a:r>
              <a:rPr lang="en-US" sz="2000" dirty="0">
                <a:ea typeface="Optima" charset="0"/>
                <a:cs typeface="Optima" charset="0"/>
              </a:rPr>
              <a:t>In addition, HPCDP staff opined that employee turnover at HPCDP and in local tobacco program coordinator positions has challenged the work of passing tobacco retail policies. </a:t>
            </a:r>
          </a:p>
          <a:p>
            <a:endParaRPr lang="en-US" dirty="0"/>
          </a:p>
        </p:txBody>
      </p:sp>
      <p:sp>
        <p:nvSpPr>
          <p:cNvPr id="4" name="Text Placeholder 3"/>
          <p:cNvSpPr>
            <a:spLocks noGrp="1"/>
          </p:cNvSpPr>
          <p:nvPr>
            <p:ph type="body" sz="half" idx="2"/>
          </p:nvPr>
        </p:nvSpPr>
        <p:spPr/>
        <p:txBody>
          <a:bodyPr/>
          <a:lstStyle/>
          <a:p>
            <a:r>
              <a:rPr lang="en-US" dirty="0"/>
              <a:t>Focus Groups</a:t>
            </a:r>
          </a:p>
        </p:txBody>
      </p:sp>
    </p:spTree>
    <p:extLst>
      <p:ext uri="{BB962C8B-B14F-4D97-AF65-F5344CB8AC3E}">
        <p14:creationId xmlns:p14="http://schemas.microsoft.com/office/powerpoint/2010/main" val="114259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366766" y="1393546"/>
            <a:ext cx="6671943" cy="7006420"/>
          </a:xfrm>
          <a:prstGeom prst="rect">
            <a:avLst/>
          </a:prstGeom>
        </p:spPr>
      </p:pic>
      <p:sp>
        <p:nvSpPr>
          <p:cNvPr id="2" name="Title 1"/>
          <p:cNvSpPr>
            <a:spLocks noGrp="1"/>
          </p:cNvSpPr>
          <p:nvPr>
            <p:ph type="title"/>
          </p:nvPr>
        </p:nvSpPr>
        <p:spPr/>
        <p:txBody>
          <a:bodyPr/>
          <a:lstStyle/>
          <a:p>
            <a:r>
              <a:rPr lang="en-US" dirty="0"/>
              <a:t>Findings: Challenges</a:t>
            </a:r>
          </a:p>
        </p:txBody>
      </p:sp>
      <p:sp>
        <p:nvSpPr>
          <p:cNvPr id="12" name="Text Placeholder 11"/>
          <p:cNvSpPr>
            <a:spLocks noGrp="1"/>
          </p:cNvSpPr>
          <p:nvPr>
            <p:ph type="body" sz="half" idx="2"/>
          </p:nvPr>
        </p:nvSpPr>
        <p:spPr/>
        <p:txBody>
          <a:bodyPr/>
          <a:lstStyle/>
          <a:p>
            <a:r>
              <a:rPr lang="en-US" sz="2200" dirty="0"/>
              <a:t>Reasons for Lack of Progress Between PIT 1 and PIT 2</a:t>
            </a:r>
          </a:p>
        </p:txBody>
      </p:sp>
    </p:spTree>
    <p:extLst>
      <p:ext uri="{BB962C8B-B14F-4D97-AF65-F5344CB8AC3E}">
        <p14:creationId xmlns:p14="http://schemas.microsoft.com/office/powerpoint/2010/main" val="2511273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solidFill>
                <a:ea typeface="Open Sans" charset="0"/>
                <a:cs typeface="Open Sans" charset="0"/>
              </a:rPr>
              <a:t>Summary of Conclusions</a:t>
            </a:r>
            <a:endParaRPr lang="en-US" dirty="0">
              <a:solidFill>
                <a:schemeClr val="accent2"/>
              </a:solidFill>
            </a:endParaRPr>
          </a:p>
        </p:txBody>
      </p:sp>
      <p:sp>
        <p:nvSpPr>
          <p:cNvPr id="6" name="Content Placeholder 5"/>
          <p:cNvSpPr>
            <a:spLocks noGrp="1"/>
          </p:cNvSpPr>
          <p:nvPr>
            <p:ph idx="1"/>
          </p:nvPr>
        </p:nvSpPr>
        <p:spPr/>
        <p:txBody>
          <a:bodyPr>
            <a:normAutofit fontScale="92500" lnSpcReduction="20000"/>
          </a:bodyPr>
          <a:lstStyle/>
          <a:p>
            <a:r>
              <a:rPr lang="en-US" sz="2000" dirty="0">
                <a:cs typeface="Optima"/>
              </a:rPr>
              <a:t>This evaluation identified seven elements that are likely to be critical in advancing local tobacco retail environment policy.</a:t>
            </a:r>
          </a:p>
          <a:p>
            <a:r>
              <a:rPr lang="en-US" sz="2000" dirty="0">
                <a:cs typeface="Optima"/>
              </a:rPr>
              <a:t>Local tobacco programs experience a complex and diverse set of challenges to advancing tobacco retail environment policy strategies.</a:t>
            </a:r>
          </a:p>
          <a:p>
            <a:r>
              <a:rPr lang="en-US" sz="2000" dirty="0">
                <a:cs typeface="Optima"/>
              </a:rPr>
              <a:t>Local tobacco programs’ focus on tobacco retail environment policy is resulting in gains toward policy adoption.</a:t>
            </a:r>
          </a:p>
          <a:p>
            <a:r>
              <a:rPr lang="en-US" sz="2000" dirty="0">
                <a:cs typeface="Optima"/>
              </a:rPr>
              <a:t>Local tobacco programs that have had </a:t>
            </a:r>
            <a:r>
              <a:rPr lang="en-US" sz="2000" dirty="0" err="1">
                <a:cs typeface="Optima"/>
              </a:rPr>
              <a:t>SPArC</a:t>
            </a:r>
            <a:r>
              <a:rPr lang="en-US" sz="2000" dirty="0">
                <a:cs typeface="Optima"/>
              </a:rPr>
              <a:t> Tobacco-Free funding, in addition to TPEP Core funding, were far more likely to advance tobacco retail policies.</a:t>
            </a:r>
          </a:p>
          <a:p>
            <a:r>
              <a:rPr lang="en-US" sz="2000" dirty="0">
                <a:cs typeface="Optima"/>
              </a:rPr>
              <a:t>The HPCDP Policy Change Process Model is an effective tool for measuring local progress on policy change initiatives.</a:t>
            </a:r>
          </a:p>
        </p:txBody>
      </p:sp>
      <p:sp>
        <p:nvSpPr>
          <p:cNvPr id="2" name="Text Placeholder 1"/>
          <p:cNvSpPr>
            <a:spLocks noGrp="1"/>
          </p:cNvSpPr>
          <p:nvPr>
            <p:ph type="body" sz="half" idx="2"/>
          </p:nvPr>
        </p:nvSpPr>
        <p:spPr/>
        <p:txBody>
          <a:bodyPr/>
          <a:lstStyle/>
          <a:p>
            <a:r>
              <a:rPr lang="en-US" dirty="0"/>
              <a:t>TRE Phase 1</a:t>
            </a:r>
          </a:p>
        </p:txBody>
      </p:sp>
    </p:spTree>
    <p:extLst>
      <p:ext uri="{BB962C8B-B14F-4D97-AF65-F5344CB8AC3E}">
        <p14:creationId xmlns:p14="http://schemas.microsoft.com/office/powerpoint/2010/main" val="102835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5000" y="1473200"/>
            <a:ext cx="7556500" cy="4144963"/>
          </a:xfrm>
        </p:spPr>
        <p:txBody>
          <a:bodyPr>
            <a:normAutofit/>
          </a:bodyPr>
          <a:lstStyle/>
          <a:p>
            <a:pPr marL="0" indent="0">
              <a:buNone/>
            </a:pPr>
            <a:r>
              <a:rPr lang="en-US" sz="7200" dirty="0">
                <a:solidFill>
                  <a:schemeClr val="accent2"/>
                </a:solidFill>
              </a:rPr>
              <a:t>QUESTIONS about TRE PHASE ONE?</a:t>
            </a:r>
          </a:p>
        </p:txBody>
      </p:sp>
    </p:spTree>
    <p:extLst>
      <p:ext uri="{BB962C8B-B14F-4D97-AF65-F5344CB8AC3E}">
        <p14:creationId xmlns:p14="http://schemas.microsoft.com/office/powerpoint/2010/main" val="96811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Oregon Tobacco Retail Evaluation Phase 2</a:t>
            </a:r>
          </a:p>
        </p:txBody>
      </p:sp>
    </p:spTree>
    <p:extLst>
      <p:ext uri="{BB962C8B-B14F-4D97-AF65-F5344CB8AC3E}">
        <p14:creationId xmlns:p14="http://schemas.microsoft.com/office/powerpoint/2010/main" val="193040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Evaluation Questions</a:t>
            </a:r>
          </a:p>
        </p:txBody>
      </p:sp>
      <p:sp>
        <p:nvSpPr>
          <p:cNvPr id="3" name="Content Placeholder 2"/>
          <p:cNvSpPr>
            <a:spLocks noGrp="1"/>
          </p:cNvSpPr>
          <p:nvPr>
            <p:ph idx="1"/>
          </p:nvPr>
        </p:nvSpPr>
        <p:spPr/>
        <p:txBody>
          <a:bodyPr/>
          <a:lstStyle/>
          <a:p>
            <a:r>
              <a:rPr lang="en-US" dirty="0"/>
              <a:t>1. Are there essential elements (such as, funding, staff resources, community readiness, or staff training and technical assistance) that communities must have in place to move tobacco retail policies policy forward?  If there are, what are they? </a:t>
            </a:r>
          </a:p>
          <a:p>
            <a:r>
              <a:rPr lang="en-US" dirty="0"/>
              <a:t>2. What are the barriers to passing strong tobacco retail policies?</a:t>
            </a:r>
          </a:p>
          <a:p>
            <a:r>
              <a:rPr lang="en-US" dirty="0"/>
              <a:t>3. In what ways did TPEP grantees make progress toward adopting tobacco retail policies? </a:t>
            </a:r>
          </a:p>
        </p:txBody>
      </p:sp>
      <p:sp>
        <p:nvSpPr>
          <p:cNvPr id="4" name="Text Placeholder 3"/>
          <p:cNvSpPr>
            <a:spLocks noGrp="1"/>
          </p:cNvSpPr>
          <p:nvPr>
            <p:ph type="body" sz="half" idx="2"/>
          </p:nvPr>
        </p:nvSpPr>
        <p:spPr/>
        <p:txBody>
          <a:bodyPr/>
          <a:lstStyle/>
          <a:p>
            <a:r>
              <a:rPr lang="en-US" dirty="0"/>
              <a:t>TRE Phase 2: Jan. 2018 – June 2019</a:t>
            </a:r>
          </a:p>
        </p:txBody>
      </p:sp>
    </p:spTree>
    <p:extLst>
      <p:ext uri="{BB962C8B-B14F-4D97-AF65-F5344CB8AC3E}">
        <p14:creationId xmlns:p14="http://schemas.microsoft.com/office/powerpoint/2010/main" val="399929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Evaluation Activities</a:t>
            </a:r>
          </a:p>
        </p:txBody>
      </p:sp>
      <p:sp>
        <p:nvSpPr>
          <p:cNvPr id="3" name="Content Placeholder 2"/>
          <p:cNvSpPr>
            <a:spLocks noGrp="1"/>
          </p:cNvSpPr>
          <p:nvPr>
            <p:ph idx="1"/>
          </p:nvPr>
        </p:nvSpPr>
        <p:spPr/>
        <p:txBody>
          <a:bodyPr numCol="1">
            <a:normAutofit/>
          </a:bodyPr>
          <a:lstStyle/>
          <a:p>
            <a:pPr lvl="1">
              <a:lnSpc>
                <a:spcPct val="140000"/>
              </a:lnSpc>
            </a:pPr>
            <a:r>
              <a:rPr lang="en-US" sz="2000" dirty="0"/>
              <a:t>Start-up webinar (today)</a:t>
            </a:r>
          </a:p>
          <a:p>
            <a:pPr lvl="1">
              <a:lnSpc>
                <a:spcPct val="140000"/>
              </a:lnSpc>
            </a:pPr>
            <a:r>
              <a:rPr lang="en-US" sz="2000" dirty="0"/>
              <a:t>Three to four, 28-Day Surveys (with follow-up webinars)</a:t>
            </a:r>
          </a:p>
          <a:p>
            <a:pPr lvl="1">
              <a:lnSpc>
                <a:spcPct val="140000"/>
              </a:lnSpc>
            </a:pPr>
            <a:r>
              <a:rPr lang="en-US" sz="2000" dirty="0"/>
              <a:t>PIT 2 (Summer 2018) and PIT 4 (April 2019)</a:t>
            </a:r>
          </a:p>
          <a:p>
            <a:pPr lvl="1">
              <a:lnSpc>
                <a:spcPct val="140000"/>
              </a:lnSpc>
            </a:pPr>
            <a:r>
              <a:rPr lang="en-US" sz="2000" dirty="0"/>
              <a:t>10-15 “Key Elements” interviews (local)</a:t>
            </a:r>
          </a:p>
        </p:txBody>
      </p:sp>
      <p:sp>
        <p:nvSpPr>
          <p:cNvPr id="4" name="Text Placeholder 3"/>
          <p:cNvSpPr>
            <a:spLocks noGrp="1"/>
          </p:cNvSpPr>
          <p:nvPr>
            <p:ph type="body" sz="half" idx="2"/>
          </p:nvPr>
        </p:nvSpPr>
        <p:spPr/>
        <p:txBody>
          <a:bodyPr/>
          <a:lstStyle/>
          <a:p>
            <a:r>
              <a:rPr lang="en-US" dirty="0"/>
              <a:t>TRE Phase 2: Jan. 2018 - June 2019</a:t>
            </a:r>
          </a:p>
          <a:p>
            <a:endParaRPr lang="en-US" dirty="0"/>
          </a:p>
        </p:txBody>
      </p:sp>
    </p:spTree>
    <p:extLst>
      <p:ext uri="{BB962C8B-B14F-4D97-AF65-F5344CB8AC3E}">
        <p14:creationId xmlns:p14="http://schemas.microsoft.com/office/powerpoint/2010/main" val="256797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User Panel</a:t>
            </a:r>
            <a:endParaRPr lang="en-US" sz="2800" dirty="0">
              <a:solidFill>
                <a:schemeClr val="accent3"/>
              </a:solidFill>
            </a:endParaRPr>
          </a:p>
        </p:txBody>
      </p:sp>
      <p:sp>
        <p:nvSpPr>
          <p:cNvPr id="5" name="Content Placeholder 4"/>
          <p:cNvSpPr>
            <a:spLocks noGrp="1"/>
          </p:cNvSpPr>
          <p:nvPr>
            <p:ph type="body" sz="half" idx="2"/>
          </p:nvPr>
        </p:nvSpPr>
        <p:spPr/>
        <p:txBody>
          <a:bodyPr>
            <a:normAutofit/>
          </a:bodyPr>
          <a:lstStyle/>
          <a:p>
            <a:pPr>
              <a:lnSpc>
                <a:spcPct val="110000"/>
              </a:lnSpc>
            </a:pPr>
            <a:r>
              <a:rPr lang="en-US" dirty="0"/>
              <a:t>TRE Phase 2: Jan. 2018 – June 2019</a:t>
            </a:r>
            <a:endParaRPr lang="en-US" sz="1600" dirty="0"/>
          </a:p>
        </p:txBody>
      </p:sp>
      <p:pic>
        <p:nvPicPr>
          <p:cNvPr id="3" name="Picture 2"/>
          <p:cNvPicPr>
            <a:picLocks noChangeAspect="1"/>
          </p:cNvPicPr>
          <p:nvPr/>
        </p:nvPicPr>
        <p:blipFill>
          <a:blip r:embed="rId3"/>
          <a:stretch>
            <a:fillRect/>
          </a:stretch>
        </p:blipFill>
        <p:spPr>
          <a:xfrm>
            <a:off x="520700" y="1662953"/>
            <a:ext cx="6819900" cy="5197517"/>
          </a:xfrm>
          <a:prstGeom prst="rect">
            <a:avLst/>
          </a:prstGeom>
        </p:spPr>
      </p:pic>
    </p:spTree>
    <p:extLst>
      <p:ext uri="{BB962C8B-B14F-4D97-AF65-F5344CB8AC3E}">
        <p14:creationId xmlns:p14="http://schemas.microsoft.com/office/powerpoint/2010/main" val="33614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1" y="5635970"/>
            <a:ext cx="1223910" cy="860424"/>
          </a:xfrm>
          <a:prstGeom prst="rect">
            <a:avLst/>
          </a:prstGeom>
        </p:spPr>
      </p:pic>
      <p:pic>
        <p:nvPicPr>
          <p:cNvPr id="2" name="Picture 1" descr="oha_logo 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47" y="4736268"/>
            <a:ext cx="1649285" cy="618189"/>
          </a:xfrm>
          <a:prstGeom prst="rect">
            <a:avLst/>
          </a:prstGeom>
        </p:spPr>
      </p:pic>
      <p:pic>
        <p:nvPicPr>
          <p:cNvPr id="3" name="Picture 2"/>
          <p:cNvPicPr>
            <a:picLocks noChangeAspect="1"/>
          </p:cNvPicPr>
          <p:nvPr/>
        </p:nvPicPr>
        <p:blipFill>
          <a:blip r:embed="rId5"/>
          <a:stretch>
            <a:fillRect/>
          </a:stretch>
        </p:blipFill>
        <p:spPr>
          <a:xfrm>
            <a:off x="2744192" y="203200"/>
            <a:ext cx="6070600" cy="6451600"/>
          </a:xfrm>
          <a:prstGeom prst="rect">
            <a:avLst/>
          </a:prstGeom>
        </p:spPr>
      </p:pic>
      <p:pic>
        <p:nvPicPr>
          <p:cNvPr id="7" name="Picture 6"/>
          <p:cNvPicPr>
            <a:picLocks noChangeAspect="1"/>
          </p:cNvPicPr>
          <p:nvPr/>
        </p:nvPicPr>
        <p:blipFill>
          <a:blip r:embed="rId6"/>
          <a:stretch>
            <a:fillRect/>
          </a:stretch>
        </p:blipFill>
        <p:spPr>
          <a:xfrm>
            <a:off x="2744192" y="112480"/>
            <a:ext cx="6070600" cy="6540500"/>
          </a:xfrm>
          <a:prstGeom prst="rect">
            <a:avLst/>
          </a:prstGeom>
        </p:spPr>
      </p:pic>
    </p:spTree>
    <p:extLst>
      <p:ext uri="{BB962C8B-B14F-4D97-AF65-F5344CB8AC3E}">
        <p14:creationId xmlns:p14="http://schemas.microsoft.com/office/powerpoint/2010/main" val="723652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Content Placeholder 5"/>
          <p:cNvSpPr>
            <a:spLocks noGrp="1"/>
          </p:cNvSpPr>
          <p:nvPr>
            <p:ph sz="half" idx="1"/>
          </p:nvPr>
        </p:nvSpPr>
        <p:spPr/>
        <p:txBody>
          <a:bodyPr/>
          <a:lstStyle/>
          <a:p>
            <a:pPr marL="0" indent="0">
              <a:buNone/>
            </a:pPr>
            <a:r>
              <a:rPr lang="en-US" dirty="0"/>
              <a:t>For questions regarding the Tobacco Retail Evaluation contact:</a:t>
            </a:r>
          </a:p>
          <a:p>
            <a:pPr marL="0" indent="0">
              <a:buNone/>
            </a:pPr>
            <a:r>
              <a:rPr lang="en-US" dirty="0"/>
              <a:t>Jill </a:t>
            </a:r>
            <a:r>
              <a:rPr lang="en-US" dirty="0" err="1"/>
              <a:t>Hutson</a:t>
            </a:r>
            <a:r>
              <a:rPr lang="en-US" dirty="0"/>
              <a:t> </a:t>
            </a:r>
            <a:r>
              <a:rPr lang="en-US" dirty="0" err="1"/>
              <a:t>jill.hutson@redegroup</a:t>
            </a:r>
            <a:r>
              <a:rPr lang="en-US" dirty="0"/>
              <a:t> .co 503-764-9696</a:t>
            </a:r>
          </a:p>
        </p:txBody>
      </p:sp>
      <p:pic>
        <p:nvPicPr>
          <p:cNvPr id="9" name="Picture 8" descr="Redegroup-Logo-engage-web-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850" y="1985963"/>
            <a:ext cx="3555102" cy="1769944"/>
          </a:xfrm>
          <a:prstGeom prst="rect">
            <a:avLst/>
          </a:prstGeom>
        </p:spPr>
      </p:pic>
    </p:spTree>
    <p:extLst>
      <p:ext uri="{BB962C8B-B14F-4D97-AF65-F5344CB8AC3E}">
        <p14:creationId xmlns:p14="http://schemas.microsoft.com/office/powerpoint/2010/main" val="213160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lvl="1"/>
            <a:r>
              <a:rPr lang="en-US" dirty="0"/>
              <a:t>Describe key elements of Oregon’s Tobacco Retail Evaluation (TRE).</a:t>
            </a:r>
          </a:p>
          <a:p>
            <a:pPr lvl="1"/>
            <a:endParaRPr lang="en-US" dirty="0"/>
          </a:p>
          <a:p>
            <a:pPr lvl="1"/>
            <a:r>
              <a:rPr lang="en-US" dirty="0"/>
              <a:t>Identify ways to use findings from Phase One (July 2016 – Oct. 2017) of the Tobacco Retail Evaluation in local and state policy work.</a:t>
            </a:r>
          </a:p>
          <a:p>
            <a:pPr lvl="1"/>
            <a:endParaRPr lang="en-US" dirty="0"/>
          </a:p>
          <a:p>
            <a:pPr lvl="1"/>
            <a:r>
              <a:rPr lang="en-US" dirty="0"/>
              <a:t>Outline expectations for grantee participation in TRE Phase Two evaluation activities.</a:t>
            </a:r>
          </a:p>
        </p:txBody>
      </p:sp>
      <p:sp>
        <p:nvSpPr>
          <p:cNvPr id="4" name="Text Placeholder 3"/>
          <p:cNvSpPr>
            <a:spLocks noGrp="1"/>
          </p:cNvSpPr>
          <p:nvPr>
            <p:ph type="body" sz="half" idx="2"/>
          </p:nvPr>
        </p:nvSpPr>
        <p:spPr/>
        <p:txBody>
          <a:bodyPr/>
          <a:lstStyle/>
          <a:p>
            <a:r>
              <a:rPr lang="en-US" sz="2200" dirty="0"/>
              <a:t>By the end of the webinar, participants will be able to:</a:t>
            </a:r>
          </a:p>
          <a:p>
            <a:endParaRPr lang="en-US" dirty="0"/>
          </a:p>
        </p:txBody>
      </p:sp>
    </p:spTree>
    <p:extLst>
      <p:ext uri="{BB962C8B-B14F-4D97-AF65-F5344CB8AC3E}">
        <p14:creationId xmlns:p14="http://schemas.microsoft.com/office/powerpoint/2010/main" val="111391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Webinar Technology Test</a:t>
            </a:r>
          </a:p>
        </p:txBody>
      </p:sp>
      <p:sp>
        <p:nvSpPr>
          <p:cNvPr id="3" name="Content Placeholder 2"/>
          <p:cNvSpPr>
            <a:spLocks noGrp="1"/>
          </p:cNvSpPr>
          <p:nvPr>
            <p:ph idx="1"/>
          </p:nvPr>
        </p:nvSpPr>
        <p:spPr/>
        <p:txBody>
          <a:bodyPr/>
          <a:lstStyle/>
          <a:p>
            <a:pPr lvl="0"/>
            <a:r>
              <a:rPr lang="en-US" dirty="0"/>
              <a:t>Raise your hand if you went out of town over the holidays</a:t>
            </a:r>
          </a:p>
          <a:p>
            <a:pPr lvl="0"/>
            <a:r>
              <a:rPr lang="en-US" dirty="0"/>
              <a:t>In the chat box type where you went during the holidays or if you stayed home type that in</a:t>
            </a:r>
          </a:p>
          <a:p>
            <a:pPr lvl="0"/>
            <a:r>
              <a:rPr lang="en-US" dirty="0"/>
              <a:t>Poll: </a:t>
            </a:r>
          </a:p>
          <a:p>
            <a:pPr lvl="1"/>
            <a:r>
              <a:rPr lang="en-US" dirty="0"/>
              <a:t>What is your current position?</a:t>
            </a:r>
          </a:p>
          <a:p>
            <a:pPr lvl="1"/>
            <a:r>
              <a:rPr lang="en-US" dirty="0"/>
              <a:t>How long have you been in your current position?</a:t>
            </a:r>
          </a:p>
          <a:p>
            <a:pPr lvl="0"/>
            <a:endParaRPr lang="en-US" dirty="0"/>
          </a:p>
          <a:p>
            <a:endParaRPr lang="en-US" dirty="0"/>
          </a:p>
        </p:txBody>
      </p:sp>
    </p:spTree>
    <p:extLst>
      <p:ext uri="{BB962C8B-B14F-4D97-AF65-F5344CB8AC3E}">
        <p14:creationId xmlns:p14="http://schemas.microsoft.com/office/powerpoint/2010/main" val="36704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_Policie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34" y="0"/>
            <a:ext cx="8875059" cy="6858000"/>
          </a:xfrm>
          <a:prstGeom prst="rect">
            <a:avLst/>
          </a:prstGeom>
        </p:spPr>
      </p:pic>
    </p:spTree>
    <p:extLst>
      <p:ext uri="{BB962C8B-B14F-4D97-AF65-F5344CB8AC3E}">
        <p14:creationId xmlns:p14="http://schemas.microsoft.com/office/powerpoint/2010/main" val="239456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rC_Counties_U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5020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8539" y="1175085"/>
            <a:ext cx="8290433" cy="5654842"/>
          </a:xfrm>
          <a:prstGeom prst="rect">
            <a:avLst/>
          </a:prstGeom>
        </p:spPr>
      </p:pic>
      <p:sp>
        <p:nvSpPr>
          <p:cNvPr id="6" name="Title 5"/>
          <p:cNvSpPr>
            <a:spLocks noGrp="1"/>
          </p:cNvSpPr>
          <p:nvPr>
            <p:ph type="title" idx="4294967295"/>
          </p:nvPr>
        </p:nvSpPr>
        <p:spPr>
          <a:xfrm>
            <a:off x="381000" y="236537"/>
            <a:ext cx="7556500" cy="995363"/>
          </a:xfrm>
        </p:spPr>
        <p:txBody>
          <a:bodyPr/>
          <a:lstStyle/>
          <a:p>
            <a:pPr algn="ctr"/>
            <a:r>
              <a:rPr lang="en-US" dirty="0"/>
              <a:t>TRE Phase 1: July 2016 - Oct. 2017</a:t>
            </a:r>
          </a:p>
        </p:txBody>
      </p:sp>
      <p:sp>
        <p:nvSpPr>
          <p:cNvPr id="9" name="Text Placeholder 8"/>
          <p:cNvSpPr>
            <a:spLocks noGrp="1"/>
          </p:cNvSpPr>
          <p:nvPr>
            <p:ph type="body" sz="half" idx="4294967295"/>
          </p:nvPr>
        </p:nvSpPr>
        <p:spPr>
          <a:xfrm>
            <a:off x="-558800" y="774700"/>
            <a:ext cx="7559675" cy="774700"/>
          </a:xfrm>
        </p:spPr>
        <p:txBody>
          <a:bodyPr/>
          <a:lstStyle/>
          <a:p>
            <a:pPr marL="0" indent="0" algn="ctr">
              <a:buNone/>
            </a:pPr>
            <a:r>
              <a:rPr lang="en-US" dirty="0">
                <a:solidFill>
                  <a:schemeClr val="accent3"/>
                </a:solidFill>
              </a:rPr>
              <a:t>Key Evaluation Questions and Data Sources</a:t>
            </a:r>
          </a:p>
        </p:txBody>
      </p:sp>
    </p:spTree>
    <p:extLst>
      <p:ext uri="{BB962C8B-B14F-4D97-AF65-F5344CB8AC3E}">
        <p14:creationId xmlns:p14="http://schemas.microsoft.com/office/powerpoint/2010/main" val="360021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8474" y="484093"/>
            <a:ext cx="7556313" cy="1367989"/>
          </a:xfrm>
        </p:spPr>
        <p:txBody>
          <a:bodyPr/>
          <a:lstStyle/>
          <a:p>
            <a:r>
              <a:rPr lang="en-US" sz="2000" b="1" dirty="0"/>
              <a:t>Ongoing Evaluation Feedback: </a:t>
            </a:r>
            <a:r>
              <a:rPr lang="en-US" sz="2000" dirty="0"/>
              <a:t>Develop methods and tracking mechanisms quickly as outcomes emerge and respond, in a timely fashion, to critical questions or issues that arise.</a:t>
            </a:r>
            <a:br>
              <a:rPr lang="en-US" sz="2000" b="1" dirty="0"/>
            </a:br>
            <a:endParaRPr lang="en-US" sz="2000" dirty="0"/>
          </a:p>
        </p:txBody>
      </p:sp>
      <p:sp>
        <p:nvSpPr>
          <p:cNvPr id="10" name="Content Placeholder 9"/>
          <p:cNvSpPr>
            <a:spLocks noGrp="1"/>
          </p:cNvSpPr>
          <p:nvPr>
            <p:ph idx="1"/>
          </p:nvPr>
        </p:nvSpPr>
        <p:spPr>
          <a:xfrm>
            <a:off x="604307" y="1191683"/>
            <a:ext cx="7556313" cy="4144963"/>
          </a:xfrm>
        </p:spPr>
        <p:txBody>
          <a:bodyPr/>
          <a:lstStyle/>
          <a:p>
            <a:endParaRPr lang="en-US" b="1" dirty="0"/>
          </a:p>
          <a:p>
            <a:pPr marL="228600" lvl="1" indent="0" algn="ctr">
              <a:buNone/>
            </a:pPr>
            <a:endParaRPr lang="en-US" b="1" dirty="0">
              <a:solidFill>
                <a:srgbClr val="5C975A"/>
              </a:solidFill>
            </a:endParaRPr>
          </a:p>
          <a:p>
            <a:pPr marL="228600" lvl="1" indent="0" algn="ctr">
              <a:buNone/>
            </a:pPr>
            <a:r>
              <a:rPr lang="en-US" b="1" dirty="0">
                <a:solidFill>
                  <a:srgbClr val="5C975A"/>
                </a:solidFill>
              </a:rPr>
              <a:t>28-Day Rapid Response Survey and Report</a:t>
            </a:r>
          </a:p>
          <a:p>
            <a:pPr marL="0" indent="0">
              <a:buNone/>
            </a:pPr>
            <a:endParaRPr lang="en-US" b="1" dirty="0"/>
          </a:p>
          <a:p>
            <a:endParaRPr lang="en-US" dirty="0"/>
          </a:p>
        </p:txBody>
      </p:sp>
      <p:pic>
        <p:nvPicPr>
          <p:cNvPr id="3" name="Picture 2"/>
          <p:cNvPicPr>
            <a:picLocks noChangeAspect="1"/>
          </p:cNvPicPr>
          <p:nvPr/>
        </p:nvPicPr>
        <p:blipFill>
          <a:blip r:embed="rId3"/>
          <a:stretch>
            <a:fillRect/>
          </a:stretch>
        </p:blipFill>
        <p:spPr>
          <a:xfrm>
            <a:off x="130174" y="2570480"/>
            <a:ext cx="2871572" cy="2217420"/>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3105824" y="3492500"/>
            <a:ext cx="2867047" cy="2209800"/>
          </a:xfrm>
          <a:prstGeom prst="rect">
            <a:avLst/>
          </a:prstGeom>
          <a:ln>
            <a:solidFill>
              <a:schemeClr val="accent6"/>
            </a:solidFill>
          </a:ln>
        </p:spPr>
      </p:pic>
      <p:pic>
        <p:nvPicPr>
          <p:cNvPr id="5" name="Picture 4"/>
          <p:cNvPicPr>
            <a:picLocks noChangeAspect="1"/>
          </p:cNvPicPr>
          <p:nvPr/>
        </p:nvPicPr>
        <p:blipFill>
          <a:blip r:embed="rId5"/>
          <a:stretch>
            <a:fillRect/>
          </a:stretch>
        </p:blipFill>
        <p:spPr>
          <a:xfrm>
            <a:off x="6070601" y="4483100"/>
            <a:ext cx="2972765" cy="2292350"/>
          </a:xfrm>
          <a:prstGeom prst="rect">
            <a:avLst/>
          </a:prstGeom>
          <a:ln>
            <a:solidFill>
              <a:schemeClr val="accent3"/>
            </a:solidFill>
          </a:ln>
        </p:spPr>
      </p:pic>
    </p:spTree>
    <p:extLst>
      <p:ext uri="{BB962C8B-B14F-4D97-AF65-F5344CB8AC3E}">
        <p14:creationId xmlns:p14="http://schemas.microsoft.com/office/powerpoint/2010/main" val="2010270494"/>
      </p:ext>
    </p:extLst>
  </p:cSld>
  <p:clrMapOvr>
    <a:masterClrMapping/>
  </p:clrMapOvr>
</p:sld>
</file>

<file path=ppt/theme/theme1.xml><?xml version="1.0" encoding="utf-8"?>
<a:theme xmlns:a="http://schemas.openxmlformats.org/drawingml/2006/main" name="Advantage">
  <a:themeElements>
    <a:clrScheme name="Custom 20">
      <a:dk1>
        <a:sysClr val="windowText" lastClr="000000"/>
      </a:dk1>
      <a:lt1>
        <a:sysClr val="window" lastClr="FFFFFF"/>
      </a:lt1>
      <a:dk2>
        <a:srgbClr val="2B142D"/>
      </a:dk2>
      <a:lt2>
        <a:srgbClr val="C3AFCC"/>
      </a:lt2>
      <a:accent1>
        <a:srgbClr val="75C1C0"/>
      </a:accent1>
      <a:accent2>
        <a:srgbClr val="267373"/>
      </a:accent2>
      <a:accent3>
        <a:srgbClr val="5C975A"/>
      </a:accent3>
      <a:accent4>
        <a:srgbClr val="FFF569"/>
      </a:accent4>
      <a:accent5>
        <a:srgbClr val="F7901E"/>
      </a:accent5>
      <a:accent6>
        <a:srgbClr val="E79626"/>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https://www.oregon.gov/oha/PH/DISEASESCONDITIONS/CHRONICDISEASE/HPCDPCONNECTION/TOBACCO/Documents/TRE_Start-Up_Webinar.pptx</Url>
      <Description>Tobacco_Retail_Evaluation</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2018-02-02T08:00:00+00:00</DocumentExpirationDate>
    <Meta_x0020_Keywords xmlns="0f4bc26e-a7e0-4932-96d5-a8f35753e711" xsi:nil="true"/>
    <IATopic xmlns="59da1016-2a1b-4f8a-9768-d7a4932f6f16" xsi:nil="true"/>
    <Meta_x0020_Description xmlns="0f4bc26e-a7e0-4932-96d5-a8f35753e7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E08DA0C0DA2C47A2073CC4B65E2F4E" ma:contentTypeVersion="18" ma:contentTypeDescription="Create a new document." ma:contentTypeScope="" ma:versionID="0d095275a3b01f5f98d43e58e35e7258">
  <xsd:schema xmlns:xsd="http://www.w3.org/2001/XMLSchema" xmlns:xs="http://www.w3.org/2001/XMLSchema" xmlns:p="http://schemas.microsoft.com/office/2006/metadata/properties" xmlns:ns1="http://schemas.microsoft.com/sharepoint/v3" xmlns:ns2="59da1016-2a1b-4f8a-9768-d7a4932f6f16" xmlns:ns3="0f4bc26e-a7e0-4932-96d5-a8f35753e711" targetNamespace="http://schemas.microsoft.com/office/2006/metadata/properties" ma:root="true" ma:fieldsID="4999fbdd6529aa207005d72de2b0eee0" ns1:_="" ns2:_="" ns3:_="">
    <xsd:import namespace="http://schemas.microsoft.com/sharepoint/v3"/>
    <xsd:import namespace="59da1016-2a1b-4f8a-9768-d7a4932f6f16"/>
    <xsd:import namespace="0f4bc26e-a7e0-4932-96d5-a8f35753e71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4bc26e-a7e0-4932-96d5-a8f35753e71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BE5D9E-A06D-42E5-A64A-3E512EBC5480}"/>
</file>

<file path=customXml/itemProps2.xml><?xml version="1.0" encoding="utf-8"?>
<ds:datastoreItem xmlns:ds="http://schemas.openxmlformats.org/officeDocument/2006/customXml" ds:itemID="{97A280FD-85CD-478E-A04E-E0A0DA796816}"/>
</file>

<file path=customXml/itemProps3.xml><?xml version="1.0" encoding="utf-8"?>
<ds:datastoreItem xmlns:ds="http://schemas.openxmlformats.org/officeDocument/2006/customXml" ds:itemID="{C940F600-FDF2-4DCB-B3A2-E4AD369972E4}"/>
</file>

<file path=docProps/app.xml><?xml version="1.0" encoding="utf-8"?>
<Properties xmlns="http://schemas.openxmlformats.org/officeDocument/2006/extended-properties" xmlns:vt="http://schemas.openxmlformats.org/officeDocument/2006/docPropsVTypes">
  <Template>Angles.thmx</Template>
  <TotalTime>1373</TotalTime>
  <Words>2004</Words>
  <Application>Microsoft Office PowerPoint</Application>
  <PresentationFormat>On-screen Show (4:3)</PresentationFormat>
  <Paragraphs>197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Courier New</vt:lpstr>
      <vt:lpstr>Open Sans</vt:lpstr>
      <vt:lpstr>Optima</vt:lpstr>
      <vt:lpstr>Rockwell</vt:lpstr>
      <vt:lpstr>Wingdings</vt:lpstr>
      <vt:lpstr>Advantage</vt:lpstr>
      <vt:lpstr>Tobacco Retail Evaluation</vt:lpstr>
      <vt:lpstr>PowerPoint Presentation</vt:lpstr>
      <vt:lpstr>PowerPoint Presentation</vt:lpstr>
      <vt:lpstr>Learning Objectives</vt:lpstr>
      <vt:lpstr>Zoom Webinar Technology Test</vt:lpstr>
      <vt:lpstr>PowerPoint Presentation</vt:lpstr>
      <vt:lpstr>PowerPoint Presentation</vt:lpstr>
      <vt:lpstr>TRE Phase 1: July 2016 - Oct. 2017</vt:lpstr>
      <vt:lpstr>Ongoing Evaluation Feedback: Develop methods and tracking mechanisms quickly as outcomes emerge and respond, in a timely fashion, to critical questions or issues that arise. </vt:lpstr>
      <vt:lpstr>PowerPoint Presentation</vt:lpstr>
      <vt:lpstr>Tobacco Retail Evaluation Phase 1 Findings</vt:lpstr>
      <vt:lpstr>Essential Elements for Advancing Tobacco Retail Policy</vt:lpstr>
      <vt:lpstr>Findings: Essential Elements</vt:lpstr>
      <vt:lpstr>Findings: Essential Elements</vt:lpstr>
      <vt:lpstr>Progress in Advancing Tobacco Retail Policies</vt:lpstr>
      <vt:lpstr>PowerPoint Presentation</vt:lpstr>
      <vt:lpstr>Findings: Progress</vt:lpstr>
      <vt:lpstr>PowerPoint Presentation</vt:lpstr>
      <vt:lpstr>PowerPoint Presentation</vt:lpstr>
      <vt:lpstr>Challenges to Advancing Tobacco Retail Policy</vt:lpstr>
      <vt:lpstr>Findings: Challenges</vt:lpstr>
      <vt:lpstr>Findings: Challenges</vt:lpstr>
      <vt:lpstr>Findings: Challenges</vt:lpstr>
      <vt:lpstr>Summary of Conclusions</vt:lpstr>
      <vt:lpstr>PowerPoint Presentation</vt:lpstr>
      <vt:lpstr>Oregon Tobacco Retail Evaluation Phase 2</vt:lpstr>
      <vt:lpstr>Key Evaluation Questions</vt:lpstr>
      <vt:lpstr>Evaluation Activities</vt:lpstr>
      <vt:lpstr>Evaluation User Panel</vt:lpstr>
      <vt:lpstr>Questions</vt:lpstr>
    </vt:vector>
  </TitlesOfParts>
  <Company>Rede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Tobacco_Retail_Evaluation</dc:title>
  <dc:creator>Jill Hutson</dc:creator>
  <cp:lastModifiedBy>SARAH BARNARD</cp:lastModifiedBy>
  <cp:revision>149</cp:revision>
  <dcterms:created xsi:type="dcterms:W3CDTF">2016-08-22T23:12:35Z</dcterms:created>
  <dcterms:modified xsi:type="dcterms:W3CDTF">2018-01-30T23:26:48Z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0x01010090E08DA0C0DA2C47A2073CC4B65E2F4E</vt:lpwstr>
  </property>
  <property fmtid="{D5CDD505-2E9C-101B-9397-08002B2CF9AE}" pid="3" name="WorkflowChangePath">
    <vt:lpwstr>6d9ce5d8-7194-410a-8a1e-1209ea92da2a,3;</vt:lpwstr>
  </property>
</Properties>
</file>