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2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0" r:id="rId2"/>
    <p:sldId id="261" r:id="rId3"/>
    <p:sldId id="262" r:id="rId4"/>
    <p:sldId id="269" r:id="rId5"/>
    <p:sldId id="263" r:id="rId6"/>
    <p:sldId id="276" r:id="rId7"/>
    <p:sldId id="264" r:id="rId8"/>
    <p:sldId id="265" r:id="rId9"/>
    <p:sldId id="266" r:id="rId10"/>
    <p:sldId id="267" r:id="rId11"/>
    <p:sldId id="277" r:id="rId12"/>
    <p:sldId id="278" r:id="rId13"/>
    <p:sldId id="279" r:id="rId14"/>
    <p:sldId id="280" r:id="rId15"/>
    <p:sldId id="281" r:id="rId16"/>
    <p:sldId id="294" r:id="rId17"/>
    <p:sldId id="295" r:id="rId18"/>
    <p:sldId id="296" r:id="rId19"/>
    <p:sldId id="297" r:id="rId20"/>
    <p:sldId id="282" r:id="rId21"/>
    <p:sldId id="283" r:id="rId22"/>
    <p:sldId id="292" r:id="rId23"/>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lly Freewynn" initials="HF" lastIdx="1" clrIdx="0"/>
  <p:cmAuthor id="1" name="DHS-OIS-NDS" initials="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9016" autoAdjust="0"/>
  </p:normalViewPr>
  <p:slideViewPr>
    <p:cSldViewPr>
      <p:cViewPr>
        <p:scale>
          <a:sx n="40" d="100"/>
          <a:sy n="40" d="100"/>
        </p:scale>
        <p:origin x="-2316" y="-378"/>
      </p:cViewPr>
      <p:guideLst>
        <p:guide orient="horz" pos="2160"/>
        <p:guide pos="2880"/>
      </p:guideLst>
    </p:cSldViewPr>
  </p:slideViewPr>
  <p:notesTextViewPr>
    <p:cViewPr>
      <p:scale>
        <a:sx n="1" d="1"/>
        <a:sy n="1" d="1"/>
      </p:scale>
      <p:origin x="0" y="0"/>
    </p:cViewPr>
  </p:notesTextViewPr>
  <p:sorterViewPr>
    <p:cViewPr>
      <p:scale>
        <a:sx n="100" d="100"/>
        <a:sy n="100" d="100"/>
      </p:scale>
      <p:origin x="0" y="2946"/>
    </p:cViewPr>
  </p:sorterViewPr>
  <p:notesViewPr>
    <p:cSldViewPr>
      <p:cViewPr varScale="1">
        <p:scale>
          <a:sx n="59" d="100"/>
          <a:sy n="59" d="100"/>
        </p:scale>
        <p:origin x="-2826" y="-66"/>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1D9A595A-9090-4F4B-A99D-5D7D8CC94F94}" type="datetimeFigureOut">
              <a:rPr lang="en-US" smtClean="0"/>
              <a:t>1/23/2015</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AE0C14B4-CD6F-4C80-90F5-47A295DA1461}" type="slidenum">
              <a:rPr lang="en-US" smtClean="0"/>
              <a:t>‹#›</a:t>
            </a:fld>
            <a:endParaRPr lang="en-US"/>
          </a:p>
        </p:txBody>
      </p:sp>
    </p:spTree>
    <p:extLst>
      <p:ext uri="{BB962C8B-B14F-4D97-AF65-F5344CB8AC3E}">
        <p14:creationId xmlns:p14="http://schemas.microsoft.com/office/powerpoint/2010/main" val="2845653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0C14B4-CD6F-4C80-90F5-47A295DA1461}" type="slidenum">
              <a:rPr lang="en-US" smtClean="0"/>
              <a:t>1</a:t>
            </a:fld>
            <a:endParaRPr lang="en-US"/>
          </a:p>
        </p:txBody>
      </p:sp>
    </p:spTree>
    <p:extLst>
      <p:ext uri="{BB962C8B-B14F-4D97-AF65-F5344CB8AC3E}">
        <p14:creationId xmlns:p14="http://schemas.microsoft.com/office/powerpoint/2010/main" val="2614732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818">
              <a:defRPr/>
            </a:pPr>
            <a:r>
              <a:rPr lang="en-US" sz="1600" dirty="0"/>
              <a:t>To lobby means to attempt, by persons not members of a legislative body and not holding government office, to influence legislators or other public officials through personal contact. So, lobbying is when a member of the public attempts to influence legislators or other public officials through personal contact. For example, when staff from a community organization meets with a legislator to ask them to vote for pending sugar-sweetened beverage tax legislation. </a:t>
            </a:r>
          </a:p>
          <a:p>
            <a:pPr defTabSz="923818">
              <a:defRPr/>
            </a:pPr>
            <a:endParaRPr lang="en-US" sz="1600" dirty="0"/>
          </a:p>
          <a:p>
            <a:pPr defTabSz="923818">
              <a:defRPr/>
            </a:pPr>
            <a:r>
              <a:rPr lang="en-US" sz="1600" dirty="0"/>
              <a:t>Lobbying makes a value judgment AND seeks legislative action.</a:t>
            </a:r>
          </a:p>
        </p:txBody>
      </p:sp>
      <p:sp>
        <p:nvSpPr>
          <p:cNvPr id="4" name="Slide Number Placeholder 3"/>
          <p:cNvSpPr>
            <a:spLocks noGrp="1"/>
          </p:cNvSpPr>
          <p:nvPr>
            <p:ph type="sldNum" sz="quarter" idx="10"/>
          </p:nvPr>
        </p:nvSpPr>
        <p:spPr/>
        <p:txBody>
          <a:bodyPr/>
          <a:lstStyle/>
          <a:p>
            <a:fld id="{AE0C14B4-CD6F-4C80-90F5-47A295DA1461}" type="slidenum">
              <a:rPr lang="en-US" smtClean="0"/>
              <a:t>10</a:t>
            </a:fld>
            <a:endParaRPr lang="en-US"/>
          </a:p>
        </p:txBody>
      </p:sp>
    </p:spTree>
    <p:extLst>
      <p:ext uri="{BB962C8B-B14F-4D97-AF65-F5344CB8AC3E}">
        <p14:creationId xmlns:p14="http://schemas.microsoft.com/office/powerpoint/2010/main" val="2302318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818">
              <a:defRPr/>
            </a:pPr>
            <a:r>
              <a:rPr lang="en-US" sz="1600" dirty="0"/>
              <a:t>To electioneer means to take an active part in an election campaign; to try to sway public opinion especially by the use of propaganda. For example, purchasing media/ads to convince people to vote for an increase in the tobacco tax. </a:t>
            </a:r>
            <a:endParaRPr lang="en-US" sz="1600" dirty="0" smtClean="0"/>
          </a:p>
          <a:p>
            <a:endParaRPr lang="en-US" sz="1600" dirty="0"/>
          </a:p>
          <a:p>
            <a:r>
              <a:rPr lang="en-US" sz="1600" dirty="0"/>
              <a:t>In summary, educating, advocating, lobbying and electioneering are all activities that influence public policy makers. Each is unique, and understanding their differences is critical to fulfilling public health’s role in public policy change.  </a:t>
            </a:r>
          </a:p>
        </p:txBody>
      </p:sp>
      <p:sp>
        <p:nvSpPr>
          <p:cNvPr id="4" name="Slide Number Placeholder 3"/>
          <p:cNvSpPr>
            <a:spLocks noGrp="1"/>
          </p:cNvSpPr>
          <p:nvPr>
            <p:ph type="sldNum" sz="quarter" idx="10"/>
          </p:nvPr>
        </p:nvSpPr>
        <p:spPr/>
        <p:txBody>
          <a:bodyPr/>
          <a:lstStyle/>
          <a:p>
            <a:fld id="{AE0C14B4-CD6F-4C80-90F5-47A295DA1461}" type="slidenum">
              <a:rPr lang="en-US" smtClean="0"/>
              <a:t>11</a:t>
            </a:fld>
            <a:endParaRPr lang="en-US"/>
          </a:p>
        </p:txBody>
      </p:sp>
    </p:spTree>
    <p:extLst>
      <p:ext uri="{BB962C8B-B14F-4D97-AF65-F5344CB8AC3E}">
        <p14:creationId xmlns:p14="http://schemas.microsoft.com/office/powerpoint/2010/main" val="71534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 public policy change process is any process that involves people or citizens voting, elected officials voting, or a public agency codifying a decision. </a:t>
            </a:r>
          </a:p>
          <a:p>
            <a:endParaRPr lang="en-US" sz="1600" dirty="0" smtClean="0"/>
          </a:p>
          <a:p>
            <a:r>
              <a:rPr lang="en-US" sz="1600" dirty="0" smtClean="0"/>
              <a:t>How can public funds be used for each of these processes? </a:t>
            </a:r>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12</a:t>
            </a:fld>
            <a:endParaRPr lang="en-US"/>
          </a:p>
        </p:txBody>
      </p:sp>
    </p:spTree>
    <p:extLst>
      <p:ext uri="{BB962C8B-B14F-4D97-AF65-F5344CB8AC3E}">
        <p14:creationId xmlns:p14="http://schemas.microsoft.com/office/powerpoint/2010/main" val="393837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Since 1902, the Oregon Constitution has provided voters with two methods of directly affecting changes to the Oregon Revised Statues and the Oregon Constitution. Those methods are the Initiative and the Referendum. These methods place the ultimate authority to change the law in the hands of the people. </a:t>
            </a:r>
          </a:p>
          <a:p>
            <a:r>
              <a:rPr lang="en-US" sz="1600" dirty="0"/>
              <a:t> </a:t>
            </a:r>
          </a:p>
          <a:p>
            <a:r>
              <a:rPr lang="en-US" sz="1600" dirty="0"/>
              <a:t>The initiative process gives direct legislative power to the voters to enact new laws, change existing laws, or amend the Oregon Constitution. </a:t>
            </a:r>
          </a:p>
          <a:p>
            <a:r>
              <a:rPr lang="en-US" sz="1600" dirty="0"/>
              <a:t> </a:t>
            </a:r>
          </a:p>
          <a:p>
            <a:r>
              <a:rPr lang="en-US" sz="1600" dirty="0"/>
              <a:t>The referendum process allows voters the opportunity to reject legislation (Acts) adopted by the Oregon Legislature. Acts with an emergency clause are exempted from a referendum. </a:t>
            </a:r>
          </a:p>
          <a:p>
            <a:r>
              <a:rPr lang="en-US" sz="1600" dirty="0"/>
              <a:t> </a:t>
            </a:r>
          </a:p>
          <a:p>
            <a:r>
              <a:rPr lang="en-US" sz="1600" dirty="0"/>
              <a:t>As we heard, electioneering is defined as taking an active part in an election campaign; or trying to sway public opinion especially by the use of propaganda. You cannot use public funds for electioneering in any way, shape or form.</a:t>
            </a:r>
          </a:p>
        </p:txBody>
      </p:sp>
      <p:sp>
        <p:nvSpPr>
          <p:cNvPr id="4" name="Slide Number Placeholder 3"/>
          <p:cNvSpPr>
            <a:spLocks noGrp="1"/>
          </p:cNvSpPr>
          <p:nvPr>
            <p:ph type="sldNum" sz="quarter" idx="10"/>
          </p:nvPr>
        </p:nvSpPr>
        <p:spPr/>
        <p:txBody>
          <a:bodyPr/>
          <a:lstStyle/>
          <a:p>
            <a:fld id="{AE0C14B4-CD6F-4C80-90F5-47A295DA1461}" type="slidenum">
              <a:rPr lang="en-US" smtClean="0"/>
              <a:t>13</a:t>
            </a:fld>
            <a:endParaRPr lang="en-US"/>
          </a:p>
        </p:txBody>
      </p:sp>
    </p:spTree>
    <p:extLst>
      <p:ext uri="{BB962C8B-B14F-4D97-AF65-F5344CB8AC3E}">
        <p14:creationId xmlns:p14="http://schemas.microsoft.com/office/powerpoint/2010/main" val="1776170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Part of educating government agencies is informing them about the ramifications of their decisions on the general pubic or a segment of the public. As we’ve heard, educating lawmakers is a legitimate use of public funds. Public funds may also be used to educate agency decision makers. </a:t>
            </a:r>
          </a:p>
          <a:p>
            <a:endParaRPr lang="en-US" sz="1600" dirty="0" smtClean="0"/>
          </a:p>
          <a:p>
            <a:r>
              <a:rPr lang="en-US" sz="1600" dirty="0" smtClean="0"/>
              <a:t>For example, The Cross Agency Health</a:t>
            </a:r>
            <a:r>
              <a:rPr lang="en-US" sz="1600" baseline="0" dirty="0" smtClean="0"/>
              <a:t> Improvement Project</a:t>
            </a:r>
            <a:r>
              <a:rPr lang="en-US" sz="1600" dirty="0" smtClean="0"/>
              <a:t> (CAHIP) works with DHS and OHA agency leadership to integrate cessation services through their systems to reach DHS and OHA clients. </a:t>
            </a:r>
          </a:p>
        </p:txBody>
      </p:sp>
      <p:sp>
        <p:nvSpPr>
          <p:cNvPr id="4" name="Slide Number Placeholder 3"/>
          <p:cNvSpPr>
            <a:spLocks noGrp="1"/>
          </p:cNvSpPr>
          <p:nvPr>
            <p:ph type="sldNum" sz="quarter" idx="10"/>
          </p:nvPr>
        </p:nvSpPr>
        <p:spPr/>
        <p:txBody>
          <a:bodyPr/>
          <a:lstStyle/>
          <a:p>
            <a:fld id="{AE0C14B4-CD6F-4C80-90F5-47A295DA1461}" type="slidenum">
              <a:rPr lang="en-US" smtClean="0"/>
              <a:t>14</a:t>
            </a:fld>
            <a:endParaRPr lang="en-US"/>
          </a:p>
        </p:txBody>
      </p:sp>
    </p:spTree>
    <p:extLst>
      <p:ext uri="{BB962C8B-B14F-4D97-AF65-F5344CB8AC3E}">
        <p14:creationId xmlns:p14="http://schemas.microsoft.com/office/powerpoint/2010/main" val="868151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Providing neutral, factual information for a governing body to use in determining what position to take is a public health role. When public employees inform lawmakers about a public health problem and present ideas about public policies that are potential solutions we are educating these lawmakers. </a:t>
            </a:r>
          </a:p>
          <a:p>
            <a:endParaRPr lang="en-US" sz="1600" dirty="0" smtClean="0"/>
          </a:p>
          <a:p>
            <a:r>
              <a:rPr lang="en-US" sz="1600" dirty="0" smtClean="0"/>
              <a:t>Public funds may be used for educating elected lawmakers. Education takes place before a specific piece of legislation is introduced into a governing body or when a lawmaker asks questions about a specific piece of legislation. </a:t>
            </a:r>
          </a:p>
          <a:p>
            <a:endParaRPr lang="en-US" sz="1600" dirty="0" smtClean="0"/>
          </a:p>
          <a:p>
            <a:r>
              <a:rPr lang="en-US" sz="1600" dirty="0" smtClean="0"/>
              <a:t>To lobby means to take action to influence a lawmaker about a specific piece of pending legislation. Until legislation is pending, we educate. As soon as legislation is introduced, we are lobbying and we must think about the following considerations before taking any action with lawmakers. </a:t>
            </a:r>
          </a:p>
          <a:p>
            <a:endParaRPr lang="en-US" sz="1600" dirty="0" smtClean="0"/>
          </a:p>
          <a:p>
            <a:r>
              <a:rPr lang="en-US" sz="1600" dirty="0" smtClean="0"/>
              <a:t>1.</a:t>
            </a:r>
            <a:r>
              <a:rPr lang="en-US" sz="1600" baseline="0" dirty="0" smtClean="0"/>
              <a:t>  </a:t>
            </a:r>
            <a:r>
              <a:rPr lang="en-US" sz="1600" dirty="0" smtClean="0"/>
              <a:t>As a grantee receiving public funds, you must adhere to the rules of your funding agency, in this case HPCDP. (Remember Guideline #1).</a:t>
            </a:r>
          </a:p>
          <a:p>
            <a:r>
              <a:rPr lang="en-US" sz="1600" dirty="0" smtClean="0"/>
              <a:t>2.  You must adhere to the rules and the will of the government or agency that employs you. (Remember Guideline #1). </a:t>
            </a:r>
          </a:p>
          <a:p>
            <a:r>
              <a:rPr lang="en-US" sz="1600" dirty="0" smtClean="0"/>
              <a:t>3.  You must be aware that many policy makers/lawmakers are very sensitive to public employees lobbying, and therefore, your lobbying efforts may end up doing more harm than good. (Remember Guideline #2, which begins to become clear). </a:t>
            </a:r>
          </a:p>
          <a:p>
            <a:endParaRPr lang="en-US" sz="1600" dirty="0" smtClean="0"/>
          </a:p>
          <a:p>
            <a:r>
              <a:rPr lang="en-US" sz="1600" dirty="0" smtClean="0"/>
              <a:t>Technically, public funds may be used for advocacy and lobbying, but you must think about the perception of such activity, the lawmakers response to such activity, and the rules set forth by your funding agency and your employing agency. </a:t>
            </a:r>
          </a:p>
          <a:p>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15</a:t>
            </a:fld>
            <a:endParaRPr lang="en-US"/>
          </a:p>
        </p:txBody>
      </p:sp>
    </p:spTree>
    <p:extLst>
      <p:ext uri="{BB962C8B-B14F-4D97-AF65-F5344CB8AC3E}">
        <p14:creationId xmlns:p14="http://schemas.microsoft.com/office/powerpoint/2010/main" val="3715555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C14B4-CD6F-4C80-90F5-47A295DA1461}" type="slidenum">
              <a:rPr lang="en-US" smtClean="0"/>
              <a:t>16</a:t>
            </a:fld>
            <a:endParaRPr lang="en-US"/>
          </a:p>
        </p:txBody>
      </p:sp>
    </p:spTree>
    <p:extLst>
      <p:ext uri="{BB962C8B-B14F-4D97-AF65-F5344CB8AC3E}">
        <p14:creationId xmlns:p14="http://schemas.microsoft.com/office/powerpoint/2010/main" val="642844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smtClean="0"/>
              <a:t>Government employees, </a:t>
            </a:r>
            <a:r>
              <a:rPr lang="en-US" sz="1600" b="1" dirty="0"/>
              <a:t>as part of their official </a:t>
            </a:r>
            <a:r>
              <a:rPr lang="en-US" sz="1600" b="1" dirty="0" smtClean="0"/>
              <a:t>work, </a:t>
            </a:r>
            <a:r>
              <a:rPr lang="en-US" sz="1600" b="1" dirty="0"/>
              <a:t>MAY</a:t>
            </a:r>
            <a:r>
              <a:rPr lang="en-US" sz="1600" dirty="0"/>
              <a:t> </a:t>
            </a:r>
          </a:p>
          <a:p>
            <a:pPr marL="173216" indent="-173216">
              <a:buFont typeface="Arial" pitchFamily="34" charset="0"/>
              <a:buChar char="•"/>
            </a:pPr>
            <a:r>
              <a:rPr lang="en-US" sz="1600" dirty="0"/>
              <a:t>communicate through normal channels with elected officials and their staffs in support of Administration or Department positions.  </a:t>
            </a:r>
          </a:p>
          <a:p>
            <a:pPr marL="173216" indent="-173216">
              <a:buFont typeface="Arial" pitchFamily="34" charset="0"/>
              <a:buChar char="•"/>
            </a:pPr>
            <a:r>
              <a:rPr lang="en-US" sz="1600" dirty="0"/>
              <a:t>communicate with the public through public speeches, appearances and published writings to support Administration positions.  Although the Department of Justice has interpreted the statute as not applying to speeches, it nevertheless recommends against using such </a:t>
            </a:r>
            <a:r>
              <a:rPr lang="en-US" sz="1600" dirty="0" smtClean="0"/>
              <a:t>communication to </a:t>
            </a:r>
            <a:r>
              <a:rPr lang="en-US" sz="1600" dirty="0"/>
              <a:t>call on the public to contact legislators or other government officials in support of or opposition to legislation because it is unclear what will be perceived as a grass roots campaign in any given context.  </a:t>
            </a:r>
          </a:p>
          <a:p>
            <a:pPr marL="173216" indent="-173216">
              <a:buFont typeface="Arial" pitchFamily="34" charset="0"/>
              <a:buChar char="•"/>
            </a:pPr>
            <a:r>
              <a:rPr lang="en-US" sz="1600" dirty="0"/>
              <a:t>communicate privately with members of the public to inform them of Administration positions and to promote those positions -- but only to the extent that such communications do not involve the prohibited activities listed above. </a:t>
            </a:r>
          </a:p>
          <a:p>
            <a:pPr marL="173216" indent="-173216">
              <a:buFont typeface="Arial" pitchFamily="34" charset="0"/>
              <a:buChar char="•"/>
            </a:pPr>
            <a:r>
              <a:rPr lang="en-US" sz="1600" dirty="0"/>
              <a:t>lobby Congress or the public to support Administration positions on nominations.  </a:t>
            </a:r>
          </a:p>
          <a:p>
            <a:pPr marL="173216" indent="-173216">
              <a:buFont typeface="Arial" pitchFamily="34" charset="0"/>
              <a:buChar char="•"/>
            </a:pPr>
            <a:endParaRPr lang="en-US" sz="1600" dirty="0"/>
          </a:p>
          <a:p>
            <a:pPr defTabSz="923818"/>
            <a:r>
              <a:rPr lang="en-US" sz="1600" dirty="0" smtClean="0"/>
              <a:t>SOURCED </a:t>
            </a:r>
            <a:r>
              <a:rPr lang="en-US" sz="1600" dirty="0"/>
              <a:t>FROM: https://</a:t>
            </a:r>
            <a:r>
              <a:rPr lang="en-US" sz="1600" dirty="0" smtClean="0"/>
              <a:t>ethics.od.nih.gov/topics/lobbying.htm</a:t>
            </a:r>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17</a:t>
            </a:fld>
            <a:endParaRPr lang="en-US"/>
          </a:p>
        </p:txBody>
      </p:sp>
    </p:spTree>
    <p:extLst>
      <p:ext uri="{BB962C8B-B14F-4D97-AF65-F5344CB8AC3E}">
        <p14:creationId xmlns:p14="http://schemas.microsoft.com/office/powerpoint/2010/main" val="2746994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Keep in mind that though you may be legally permitted to do so, you may not engage in any official action without appropriate permission.  It is also important to consider how your activities are perceived by decision makers, the media, and the public.  If word</a:t>
            </a:r>
            <a:r>
              <a:rPr lang="en-US" sz="1200" baseline="0" dirty="0" smtClean="0"/>
              <a:t> of your activities was front page on the Oregonian, would that be ok?</a:t>
            </a:r>
            <a:endParaRPr lang="en-US" sz="1200" dirty="0" smtClean="0"/>
          </a:p>
          <a:p>
            <a:endParaRPr lang="en-US" sz="1200" dirty="0" smtClean="0"/>
          </a:p>
          <a:p>
            <a:r>
              <a:rPr lang="en-US" dirty="0" smtClean="0"/>
              <a:t>If you are unsure about whether or not you might be engaging</a:t>
            </a:r>
            <a:r>
              <a:rPr lang="en-US" baseline="0" dirty="0" smtClean="0"/>
              <a:t> in inappropriate activities or if those activities might be perceived as electioneering, talk to your Department Administrator or check with your liaison.</a:t>
            </a:r>
            <a:endParaRPr lang="en-US" dirty="0"/>
          </a:p>
        </p:txBody>
      </p:sp>
      <p:sp>
        <p:nvSpPr>
          <p:cNvPr id="4" name="Slide Number Placeholder 3"/>
          <p:cNvSpPr>
            <a:spLocks noGrp="1"/>
          </p:cNvSpPr>
          <p:nvPr>
            <p:ph type="sldNum" sz="quarter" idx="10"/>
          </p:nvPr>
        </p:nvSpPr>
        <p:spPr/>
        <p:txBody>
          <a:bodyPr/>
          <a:lstStyle/>
          <a:p>
            <a:fld id="{AE0C14B4-CD6F-4C80-90F5-47A295DA1461}" type="slidenum">
              <a:rPr lang="en-US" smtClean="0"/>
              <a:t>18</a:t>
            </a:fld>
            <a:endParaRPr lang="en-US"/>
          </a:p>
        </p:txBody>
      </p:sp>
    </p:spTree>
    <p:extLst>
      <p:ext uri="{BB962C8B-B14F-4D97-AF65-F5344CB8AC3E}">
        <p14:creationId xmlns:p14="http://schemas.microsoft.com/office/powerpoint/2010/main" val="20889181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C14B4-CD6F-4C80-90F5-47A295DA1461}" type="slidenum">
              <a:rPr lang="en-US" smtClean="0"/>
              <a:t>19</a:t>
            </a:fld>
            <a:endParaRPr lang="en-US"/>
          </a:p>
        </p:txBody>
      </p:sp>
    </p:spTree>
    <p:extLst>
      <p:ext uri="{BB962C8B-B14F-4D97-AF65-F5344CB8AC3E}">
        <p14:creationId xmlns:p14="http://schemas.microsoft.com/office/powerpoint/2010/main" val="2665999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216" indent="-173216">
              <a:lnSpc>
                <a:spcPct val="200000"/>
              </a:lnSpc>
              <a:buFont typeface="Arial" pitchFamily="34" charset="0"/>
              <a:buChar char="•"/>
            </a:pPr>
            <a:r>
              <a:rPr lang="en-US" sz="1600" dirty="0"/>
              <a:t>Please mute your phone</a:t>
            </a:r>
          </a:p>
          <a:p>
            <a:pPr marL="173216" indent="-173216">
              <a:lnSpc>
                <a:spcPct val="200000"/>
              </a:lnSpc>
              <a:buFont typeface="Arial" pitchFamily="34" charset="0"/>
              <a:buChar char="•"/>
            </a:pPr>
            <a:endParaRPr lang="en-US" sz="1600" dirty="0"/>
          </a:p>
          <a:p>
            <a:pPr marL="173216" indent="-173216" defTabSz="923818">
              <a:lnSpc>
                <a:spcPct val="200000"/>
              </a:lnSpc>
              <a:buFont typeface="Arial" pitchFamily="34" charset="0"/>
              <a:buChar char="•"/>
            </a:pPr>
            <a:r>
              <a:rPr lang="en-US" sz="1600" dirty="0"/>
              <a:t>There will be time for questions at the end of the presentation.  Questions can also be asked throughout the presentation via the webinar.</a:t>
            </a:r>
          </a:p>
          <a:p>
            <a:pPr defTabSz="923818">
              <a:lnSpc>
                <a:spcPct val="200000"/>
              </a:lnSpc>
            </a:pPr>
            <a:r>
              <a:rPr lang="en-US" sz="1600" dirty="0"/>
              <a:t> </a:t>
            </a:r>
          </a:p>
          <a:p>
            <a:pPr marL="173216" indent="-173216">
              <a:lnSpc>
                <a:spcPct val="200000"/>
              </a:lnSpc>
              <a:buFont typeface="Arial" pitchFamily="34" charset="0"/>
              <a:buChar char="•"/>
            </a:pPr>
            <a:r>
              <a:rPr lang="en-US" sz="1600" dirty="0"/>
              <a:t>Slides will be available on HPCDP Connection</a:t>
            </a:r>
          </a:p>
          <a:p>
            <a:pPr marL="173216" indent="-173216">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AE0C14B4-CD6F-4C80-90F5-47A295DA1461}" type="slidenum">
              <a:rPr lang="en-US" smtClean="0"/>
              <a:t>2</a:t>
            </a:fld>
            <a:endParaRPr lang="en-US"/>
          </a:p>
        </p:txBody>
      </p:sp>
    </p:spTree>
    <p:extLst>
      <p:ext uri="{BB962C8B-B14F-4D97-AF65-F5344CB8AC3E}">
        <p14:creationId xmlns:p14="http://schemas.microsoft.com/office/powerpoint/2010/main" val="473162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As a HPCDP grantee, you are encouraged and funded to use media advocacy to advance policy goals. </a:t>
            </a:r>
          </a:p>
          <a:p>
            <a:r>
              <a:rPr lang="en-US" sz="1600" dirty="0"/>
              <a:t> </a:t>
            </a:r>
          </a:p>
          <a:p>
            <a:r>
              <a:rPr lang="en-US" sz="1600" dirty="0"/>
              <a:t>Media advocacy, or the use of media strategically to apply pressure for changes in policy to promote pubic health is a critical tool for public health. But, anytime people or lawmakers are approaching a vote on a policy, we have to be particularly careful in its use. </a:t>
            </a:r>
          </a:p>
          <a:p>
            <a:r>
              <a:rPr lang="en-US" sz="1600" dirty="0"/>
              <a:t> </a:t>
            </a:r>
          </a:p>
          <a:p>
            <a:r>
              <a:rPr lang="en-US" sz="1600" dirty="0"/>
              <a:t>Tobacco control work has particular restrictions, due to the highly political nature of the policies that tend to be under consideration. </a:t>
            </a:r>
          </a:p>
          <a:p>
            <a:r>
              <a:rPr lang="en-US" sz="1600" dirty="0"/>
              <a:t> </a:t>
            </a:r>
          </a:p>
          <a:p>
            <a:r>
              <a:rPr lang="en-US" sz="1600" dirty="0"/>
              <a:t>One of HPCDP’s hard and fast rules is: Public funds cannot, must not, be used for media outreach when there is a tobacco issue up for vote by the people, whether initiative or referendum. </a:t>
            </a:r>
          </a:p>
          <a:p>
            <a:r>
              <a:rPr lang="en-US" sz="1600" dirty="0"/>
              <a:t> </a:t>
            </a:r>
          </a:p>
          <a:p>
            <a:r>
              <a:rPr lang="en-US" sz="1600" dirty="0"/>
              <a:t>For example, if there is a tobacco tax initiative on the ballot, public funds may not be </a:t>
            </a:r>
            <a:r>
              <a:rPr lang="en-US" sz="1600" dirty="0" smtClean="0"/>
              <a:t>used </a:t>
            </a:r>
            <a:r>
              <a:rPr lang="en-US" sz="1600" dirty="0"/>
              <a:t>to purchase media to promote higher tobacco taxes, higher retail prices for tobacco, or tout the effect of higher tobacco prices on decreasing youth initiation – despite all of these things being true! Media purchase in the context could easily be, and likely will be, construed as electioneering. </a:t>
            </a:r>
          </a:p>
          <a:p>
            <a:r>
              <a:rPr lang="en-US" sz="1600" dirty="0"/>
              <a:t> </a:t>
            </a:r>
          </a:p>
          <a:p>
            <a:r>
              <a:rPr lang="en-US" sz="1600" dirty="0"/>
              <a:t>This same prohibition applies to earned media during an election process. Public employees may not organize earned media efforts about issues that are on a ballot; nor may public funds be used to orchestrate these efforts. </a:t>
            </a:r>
          </a:p>
          <a:p>
            <a:r>
              <a:rPr lang="en-US" sz="1600" dirty="0"/>
              <a:t> </a:t>
            </a:r>
          </a:p>
          <a:p>
            <a:r>
              <a:rPr lang="en-US" sz="1600" dirty="0"/>
              <a:t>This does not mean that you cannot talk to the media when there is a tobacco issue under consideration. Public employees should respond to press questions about a ballot issue with timely, accurate, and fact-based information. We can also continue to conduct earned media about other tobacco topics. </a:t>
            </a:r>
          </a:p>
        </p:txBody>
      </p:sp>
      <p:sp>
        <p:nvSpPr>
          <p:cNvPr id="4" name="Slide Number Placeholder 3"/>
          <p:cNvSpPr>
            <a:spLocks noGrp="1"/>
          </p:cNvSpPr>
          <p:nvPr>
            <p:ph type="sldNum" sz="quarter" idx="10"/>
          </p:nvPr>
        </p:nvSpPr>
        <p:spPr/>
        <p:txBody>
          <a:bodyPr/>
          <a:lstStyle/>
          <a:p>
            <a:fld id="{AE0C14B4-CD6F-4C80-90F5-47A295DA1461}" type="slidenum">
              <a:rPr lang="en-US" smtClean="0"/>
              <a:t>20</a:t>
            </a:fld>
            <a:endParaRPr lang="en-US"/>
          </a:p>
        </p:txBody>
      </p:sp>
    </p:spTree>
    <p:extLst>
      <p:ext uri="{BB962C8B-B14F-4D97-AF65-F5344CB8AC3E}">
        <p14:creationId xmlns:p14="http://schemas.microsoft.com/office/powerpoint/2010/main" val="2053476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smtClean="0"/>
              <a:t>Questions regarding whether</a:t>
            </a:r>
            <a:r>
              <a:rPr lang="en-US" sz="1600" baseline="0" dirty="0" smtClean="0"/>
              <a:t> or not your planned activities are acceptable with HPCDP funding should be directed to your liaison.  Your liaison will connect with the appropriate HPCDP staff and determine who can address your question.</a:t>
            </a:r>
          </a:p>
          <a:p>
            <a:pPr lvl="0"/>
            <a:endParaRPr lang="en-US" sz="1600" baseline="0" dirty="0" smtClean="0"/>
          </a:p>
          <a:p>
            <a:pPr lvl="0"/>
            <a:r>
              <a:rPr lang="en-US" sz="1600" dirty="0" smtClean="0"/>
              <a:t>Individuals, groups</a:t>
            </a:r>
            <a:r>
              <a:rPr lang="en-US" sz="1600" baseline="0" dirty="0" smtClean="0"/>
              <a:t> or agencies who </a:t>
            </a:r>
            <a:r>
              <a:rPr lang="en-US" sz="1600" dirty="0" smtClean="0"/>
              <a:t>are concerned about the </a:t>
            </a:r>
            <a:r>
              <a:rPr lang="en-US" sz="1600" dirty="0"/>
              <a:t>use of HPCDP funds for educating or lobbying, or who believe they are witness to inappropriate use of HPCDP funds are asked to present concerns in writing to the </a:t>
            </a:r>
            <a:r>
              <a:rPr lang="en-US" sz="1600" dirty="0" smtClean="0"/>
              <a:t>HPCDP Section Manager,</a:t>
            </a:r>
            <a:r>
              <a:rPr lang="en-US" sz="1600" baseline="0" dirty="0" smtClean="0"/>
              <a:t> </a:t>
            </a:r>
            <a:r>
              <a:rPr lang="en-US" sz="1600" dirty="0" smtClean="0"/>
              <a:t>Karen Girard.</a:t>
            </a:r>
            <a:r>
              <a:rPr lang="en-US" sz="1600" baseline="0" dirty="0" smtClean="0"/>
              <a:t>  </a:t>
            </a:r>
            <a:r>
              <a:rPr lang="en-US" sz="1600" dirty="0" smtClean="0"/>
              <a:t>These </a:t>
            </a:r>
            <a:r>
              <a:rPr lang="en-US" sz="1600" dirty="0"/>
              <a:t>concerns will be investigated and addressed by the </a:t>
            </a:r>
            <a:r>
              <a:rPr lang="en-US" sz="1600" dirty="0" smtClean="0"/>
              <a:t>Section Manger (Karen).</a:t>
            </a:r>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21</a:t>
            </a:fld>
            <a:endParaRPr lang="en-US"/>
          </a:p>
        </p:txBody>
      </p:sp>
    </p:spTree>
    <p:extLst>
      <p:ext uri="{BB962C8B-B14F-4D97-AF65-F5344CB8AC3E}">
        <p14:creationId xmlns:p14="http://schemas.microsoft.com/office/powerpoint/2010/main" val="3361944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C14B4-CD6F-4C80-90F5-47A295DA1461}" type="slidenum">
              <a:rPr lang="en-US" smtClean="0"/>
              <a:t>22</a:t>
            </a:fld>
            <a:endParaRPr lang="en-US"/>
          </a:p>
        </p:txBody>
      </p:sp>
    </p:spTree>
    <p:extLst>
      <p:ext uri="{BB962C8B-B14F-4D97-AF65-F5344CB8AC3E}">
        <p14:creationId xmlns:p14="http://schemas.microsoft.com/office/powerpoint/2010/main" val="410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15879" indent="-615879">
              <a:lnSpc>
                <a:spcPct val="80000"/>
              </a:lnSpc>
            </a:pPr>
            <a:r>
              <a:rPr lang="en-US" sz="1600" i="1" dirty="0">
                <a:cs typeface="Arial" pitchFamily="34" charset="0"/>
              </a:rPr>
              <a:t>At the end of this webinar, you will be able to:</a:t>
            </a:r>
          </a:p>
          <a:p>
            <a:pPr marL="1020049" lvl="1" indent="-615879">
              <a:lnSpc>
                <a:spcPct val="150000"/>
              </a:lnSpc>
            </a:pPr>
            <a:r>
              <a:rPr lang="en-US" sz="1600" i="1" dirty="0">
                <a:cs typeface="Arial" pitchFamily="34" charset="0"/>
              </a:rPr>
              <a:t>Identify types of public policy</a:t>
            </a:r>
          </a:p>
          <a:p>
            <a:pPr marL="1020049" lvl="1" indent="-615879">
              <a:lnSpc>
                <a:spcPct val="150000"/>
              </a:lnSpc>
            </a:pPr>
            <a:r>
              <a:rPr lang="en-US" sz="1600" i="1" dirty="0">
                <a:cs typeface="Arial" pitchFamily="34" charset="0"/>
              </a:rPr>
              <a:t>Define public funds</a:t>
            </a:r>
          </a:p>
          <a:p>
            <a:pPr marL="1020049" lvl="1" indent="-615879">
              <a:lnSpc>
                <a:spcPct val="150000"/>
              </a:lnSpc>
            </a:pPr>
            <a:r>
              <a:rPr lang="en-US" sz="1600" i="1" dirty="0">
                <a:cs typeface="Arial" pitchFamily="34" charset="0"/>
              </a:rPr>
              <a:t>Determine allowable uses of public funds for education, advocacy, lobbying and electioneering</a:t>
            </a:r>
          </a:p>
          <a:p>
            <a:pPr marL="1020049" lvl="1" indent="-615879">
              <a:lnSpc>
                <a:spcPct val="150000"/>
              </a:lnSpc>
            </a:pPr>
            <a:r>
              <a:rPr lang="en-US" sz="1600" i="1" dirty="0">
                <a:cs typeface="Arial" pitchFamily="34" charset="0"/>
              </a:rPr>
              <a:t>Establish the boundaries for use of public funds during an election or legislative process</a:t>
            </a:r>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3</a:t>
            </a:fld>
            <a:endParaRPr lang="en-US"/>
          </a:p>
        </p:txBody>
      </p:sp>
    </p:spTree>
    <p:extLst>
      <p:ext uri="{BB962C8B-B14F-4D97-AF65-F5344CB8AC3E}">
        <p14:creationId xmlns:p14="http://schemas.microsoft.com/office/powerpoint/2010/main" val="905500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0C14B4-CD6F-4C80-90F5-47A295DA1461}" type="slidenum">
              <a:rPr lang="en-US" smtClean="0"/>
              <a:t>4</a:t>
            </a:fld>
            <a:endParaRPr lang="en-US"/>
          </a:p>
        </p:txBody>
      </p:sp>
    </p:spTree>
    <p:extLst>
      <p:ext uri="{BB962C8B-B14F-4D97-AF65-F5344CB8AC3E}">
        <p14:creationId xmlns:p14="http://schemas.microsoft.com/office/powerpoint/2010/main" val="3747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57739" defTabSz="923818">
              <a:lnSpc>
                <a:spcPct val="150000"/>
              </a:lnSpc>
              <a:defRPr/>
            </a:pPr>
            <a:r>
              <a:rPr lang="en-US" sz="1600" i="1" dirty="0">
                <a:cs typeface="Arial" pitchFamily="34" charset="0"/>
              </a:rPr>
              <a:t>Public </a:t>
            </a:r>
            <a:r>
              <a:rPr lang="en-US" sz="1600" i="1" dirty="0"/>
              <a:t>policy is </a:t>
            </a:r>
            <a:r>
              <a:rPr lang="en-US" sz="1600" dirty="0"/>
              <a:t>a system of laws, regulatory measures, courses of action, and funding priorities concerning a given topic adopted by a governmental entity or its representatives.</a:t>
            </a:r>
          </a:p>
          <a:p>
            <a:pPr marL="404171" lvl="1" defTabSz="923818">
              <a:lnSpc>
                <a:spcPct val="150000"/>
              </a:lnSpc>
              <a:defRPr/>
            </a:pPr>
            <a:endParaRPr lang="en-US" sz="1600" dirty="0"/>
          </a:p>
          <a:p>
            <a:pPr indent="-57739">
              <a:lnSpc>
                <a:spcPct val="150000"/>
              </a:lnSpc>
            </a:pPr>
            <a:r>
              <a:rPr lang="en-US" sz="1600" dirty="0"/>
              <a:t>Good public policy provides the greatest level of protection and service to the whole of society, within the general context of society’s needs. </a:t>
            </a:r>
          </a:p>
          <a:p>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5</a:t>
            </a:fld>
            <a:endParaRPr lang="en-US"/>
          </a:p>
        </p:txBody>
      </p:sp>
    </p:spTree>
    <p:extLst>
      <p:ext uri="{BB962C8B-B14F-4D97-AF65-F5344CB8AC3E}">
        <p14:creationId xmlns:p14="http://schemas.microsoft.com/office/powerpoint/2010/main" val="3612585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818">
              <a:defRPr/>
            </a:pPr>
            <a:r>
              <a:rPr lang="en-US" sz="1600" dirty="0"/>
              <a:t>Governments and societies use these types of public policy to shape the environments where we live, work, play, learn and how we receive health care. Thus, public policy shapes the opportunity that communities and individuals have to be healthy. </a:t>
            </a:r>
          </a:p>
          <a:p>
            <a:endParaRPr lang="en-US" sz="1600" dirty="0" smtClean="0"/>
          </a:p>
          <a:p>
            <a:r>
              <a:rPr lang="en-US" sz="1600" dirty="0"/>
              <a:t>You may have heard people refer to “health in all policies.” This phrase refers to the vital role that public policy plays in creating (or hindering) a healthy society. </a:t>
            </a:r>
          </a:p>
          <a:p>
            <a:r>
              <a:rPr lang="en-US" sz="1600" dirty="0"/>
              <a:t> </a:t>
            </a:r>
          </a:p>
          <a:p>
            <a:r>
              <a:rPr lang="en-US" sz="1600" dirty="0"/>
              <a:t>Because of the tremendous influence policy has on health, developing, implementing and enforcing public policies that support, protect and ensure health are among the 10 Essential Public Health Services described by the American Pubic Health Association.  </a:t>
            </a:r>
          </a:p>
          <a:p>
            <a:r>
              <a:rPr lang="en-US" sz="1600" dirty="0"/>
              <a:t> </a:t>
            </a:r>
          </a:p>
          <a:p>
            <a:r>
              <a:rPr lang="en-US" sz="1600" dirty="0"/>
              <a:t>Tobacco control offers a number of examples of public policies that are essential to reduce tobacco related illness and death. These include:</a:t>
            </a:r>
          </a:p>
          <a:p>
            <a:pPr lvl="0"/>
            <a:r>
              <a:rPr lang="en-US" sz="1600" dirty="0"/>
              <a:t>	- Laws to ensure that vendors do not sell tobacco to children;</a:t>
            </a:r>
          </a:p>
          <a:p>
            <a:pPr lvl="0"/>
            <a:endParaRPr lang="en-US" sz="1600" dirty="0"/>
          </a:p>
          <a:p>
            <a:pPr lvl="0"/>
            <a:r>
              <a:rPr lang="en-US" sz="1600" dirty="0"/>
              <a:t>	- Laws to ensure that children are not exposed to secondhand smoke while in childcare; and</a:t>
            </a:r>
          </a:p>
          <a:p>
            <a:pPr lvl="0"/>
            <a:endParaRPr lang="en-US" sz="1600" dirty="0"/>
          </a:p>
          <a:p>
            <a:pPr lvl="0"/>
            <a:r>
              <a:rPr lang="en-US" sz="1600" dirty="0"/>
              <a:t>	- Laws that protect workers from secondhand smoke at work.</a:t>
            </a:r>
          </a:p>
          <a:p>
            <a:r>
              <a:rPr lang="en-US" sz="1600" dirty="0"/>
              <a:t> </a:t>
            </a:r>
          </a:p>
          <a:p>
            <a:r>
              <a:rPr lang="en-US" sz="1600" dirty="0"/>
              <a:t>Other public policies that influence health include those that create access to healthy food, create safe walking and biking areas, and foster public involvement in communities or neighborhoods. </a:t>
            </a:r>
          </a:p>
          <a:p>
            <a:endParaRPr lang="en-US" sz="1600" dirty="0"/>
          </a:p>
          <a:p>
            <a:r>
              <a:rPr lang="en-US" sz="1600" dirty="0"/>
              <a:t>What is an example of a public policy that you’re working on now?</a:t>
            </a:r>
          </a:p>
          <a:p>
            <a:r>
              <a:rPr lang="en-US" sz="1600" dirty="0"/>
              <a:t> </a:t>
            </a:r>
          </a:p>
          <a:p>
            <a:r>
              <a:rPr lang="en-US" sz="1600" dirty="0"/>
              <a:t>We now see the influence that public policy has on health, and understand that working towards the adoption of public policies that support health is an essential function of public health for local, tribal and state public health authorities. </a:t>
            </a:r>
          </a:p>
          <a:p>
            <a:r>
              <a:rPr lang="en-US" sz="1600" dirty="0"/>
              <a:t> </a:t>
            </a:r>
          </a:p>
          <a:p>
            <a:r>
              <a:rPr lang="en-US" sz="1600" dirty="0"/>
              <a:t>But funding also influences our role in policy change processes. Public money generally pays for government public health work. This brings particular constraints, opportunities and concerns to the role we can play in public policy change. </a:t>
            </a:r>
          </a:p>
          <a:p>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6</a:t>
            </a:fld>
            <a:endParaRPr lang="en-US"/>
          </a:p>
        </p:txBody>
      </p:sp>
    </p:spTree>
    <p:extLst>
      <p:ext uri="{BB962C8B-B14F-4D97-AF65-F5344CB8AC3E}">
        <p14:creationId xmlns:p14="http://schemas.microsoft.com/office/powerpoint/2010/main" val="513320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818">
              <a:defRPr/>
            </a:pPr>
            <a:r>
              <a:rPr lang="en-US" sz="1600" dirty="0" smtClean="0"/>
              <a:t>Public funds are often referred to as “taxpayer dollars.” Some examples of public funds include Ballot Measure 44 funds and grants from the Centers for Disease Control and Prevention. TPEP and Healthy Communities grants are paid for by public money. </a:t>
            </a:r>
          </a:p>
          <a:p>
            <a:pPr defTabSz="923818">
              <a:defRPr/>
            </a:pPr>
            <a:endParaRPr lang="en-US" sz="1600" dirty="0" smtClean="0"/>
          </a:p>
          <a:p>
            <a:r>
              <a:rPr lang="en-US" sz="1600" dirty="0"/>
              <a:t>There are very important laws and guidelines that must be followed when using public funds to influence public policy. Over the next several slides, I will talk about how public health’s role in policy change processes, public funding and laws come together to shape the work that you do, and the activities that you can undertake to help change public policy. </a:t>
            </a:r>
          </a:p>
          <a:p>
            <a:r>
              <a:rPr lang="en-US" sz="1600" dirty="0"/>
              <a:t> </a:t>
            </a:r>
          </a:p>
          <a:p>
            <a:r>
              <a:rPr lang="en-US" sz="1600" dirty="0"/>
              <a:t>There are two essential guidelines to keep in the forefront as you consider using public funds for public policy change activities. </a:t>
            </a:r>
          </a:p>
          <a:p>
            <a:r>
              <a:rPr lang="en-US" sz="1600" dirty="0"/>
              <a:t> </a:t>
            </a:r>
          </a:p>
          <a:p>
            <a:r>
              <a:rPr lang="en-US" sz="1600" dirty="0"/>
              <a:t>Guideline #1 is to know your boundaries. The use of public funds to influence public policy is very sensitive and can be very controversial. Work closely with your agency’s leadership, and always follow their guidance. </a:t>
            </a:r>
          </a:p>
          <a:p>
            <a:r>
              <a:rPr lang="en-US" sz="1600" dirty="0"/>
              <a:t> </a:t>
            </a:r>
          </a:p>
          <a:p>
            <a:r>
              <a:rPr lang="en-US" sz="1600" dirty="0"/>
              <a:t>Guideline #2 is to understand that the type of policy change process that is underway will dictate how public funds may be used. This guideline defines your role in public policy change processes by bringing together the public health role in promoting health policy, the constraints brought by public money and the law. </a:t>
            </a:r>
          </a:p>
          <a:p>
            <a:r>
              <a:rPr lang="en-US" sz="1600" dirty="0"/>
              <a:t> </a:t>
            </a:r>
          </a:p>
          <a:p>
            <a:r>
              <a:rPr lang="en-US" sz="1600" dirty="0"/>
              <a:t>We will explore this further over the course of this presentation. </a:t>
            </a:r>
          </a:p>
        </p:txBody>
      </p:sp>
      <p:sp>
        <p:nvSpPr>
          <p:cNvPr id="4" name="Slide Number Placeholder 3"/>
          <p:cNvSpPr>
            <a:spLocks noGrp="1"/>
          </p:cNvSpPr>
          <p:nvPr>
            <p:ph type="sldNum" sz="quarter" idx="10"/>
          </p:nvPr>
        </p:nvSpPr>
        <p:spPr/>
        <p:txBody>
          <a:bodyPr/>
          <a:lstStyle/>
          <a:p>
            <a:fld id="{AE0C14B4-CD6F-4C80-90F5-47A295DA1461}" type="slidenum">
              <a:rPr lang="en-US" smtClean="0"/>
              <a:t>7</a:t>
            </a:fld>
            <a:endParaRPr lang="en-US"/>
          </a:p>
        </p:txBody>
      </p:sp>
    </p:spTree>
    <p:extLst>
      <p:ext uri="{BB962C8B-B14F-4D97-AF65-F5344CB8AC3E}">
        <p14:creationId xmlns:p14="http://schemas.microsoft.com/office/powerpoint/2010/main" val="60274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818">
              <a:defRPr/>
            </a:pPr>
            <a:r>
              <a:rPr lang="en-US" sz="1600" dirty="0"/>
              <a:t>To educate means to provide with information. </a:t>
            </a:r>
          </a:p>
          <a:p>
            <a:pPr defTabSz="923818">
              <a:defRPr/>
            </a:pPr>
            <a:endParaRPr lang="en-US" sz="1600" dirty="0"/>
          </a:p>
          <a:p>
            <a:pPr defTabSz="923818">
              <a:defRPr/>
            </a:pPr>
            <a:r>
              <a:rPr lang="en-US" sz="1600" dirty="0"/>
              <a:t>For example, providing fact-based information to tribal council on the beneficial impact of a smokefree powwow. We can provide information on benefits as well as the negative impact of policies. Education does not make value judgments or seek legislative action.</a:t>
            </a:r>
          </a:p>
          <a:p>
            <a:endParaRPr lang="en-US" sz="1600" dirty="0"/>
          </a:p>
        </p:txBody>
      </p:sp>
      <p:sp>
        <p:nvSpPr>
          <p:cNvPr id="4" name="Slide Number Placeholder 3"/>
          <p:cNvSpPr>
            <a:spLocks noGrp="1"/>
          </p:cNvSpPr>
          <p:nvPr>
            <p:ph type="sldNum" sz="quarter" idx="10"/>
          </p:nvPr>
        </p:nvSpPr>
        <p:spPr/>
        <p:txBody>
          <a:bodyPr/>
          <a:lstStyle/>
          <a:p>
            <a:fld id="{AE0C14B4-CD6F-4C80-90F5-47A295DA1461}" type="slidenum">
              <a:rPr lang="en-US" smtClean="0"/>
              <a:t>8</a:t>
            </a:fld>
            <a:endParaRPr lang="en-US"/>
          </a:p>
        </p:txBody>
      </p:sp>
    </p:spTree>
    <p:extLst>
      <p:ext uri="{BB962C8B-B14F-4D97-AF65-F5344CB8AC3E}">
        <p14:creationId xmlns:p14="http://schemas.microsoft.com/office/powerpoint/2010/main" val="169655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To advocate means to argue for, defend, maintain, or recommend a cause or proposal. </a:t>
            </a:r>
          </a:p>
          <a:p>
            <a:endParaRPr lang="en-US" sz="1600" dirty="0"/>
          </a:p>
          <a:p>
            <a:r>
              <a:rPr lang="en-US" sz="1600" dirty="0"/>
              <a:t>For example, providing fact-based support to the county council to pass a tobacco retail licensure law. </a:t>
            </a:r>
          </a:p>
          <a:p>
            <a:endParaRPr lang="en-US" sz="1600" dirty="0"/>
          </a:p>
          <a:p>
            <a:r>
              <a:rPr lang="en-US" sz="1600" dirty="0"/>
              <a:t>Advocacy does convey a value judgment, but does not seek legislative action.</a:t>
            </a:r>
          </a:p>
        </p:txBody>
      </p:sp>
      <p:sp>
        <p:nvSpPr>
          <p:cNvPr id="4" name="Slide Number Placeholder 3"/>
          <p:cNvSpPr>
            <a:spLocks noGrp="1"/>
          </p:cNvSpPr>
          <p:nvPr>
            <p:ph type="sldNum" sz="quarter" idx="10"/>
          </p:nvPr>
        </p:nvSpPr>
        <p:spPr/>
        <p:txBody>
          <a:bodyPr/>
          <a:lstStyle/>
          <a:p>
            <a:fld id="{AE0C14B4-CD6F-4C80-90F5-47A295DA1461}" type="slidenum">
              <a:rPr lang="en-US" smtClean="0"/>
              <a:t>9</a:t>
            </a:fld>
            <a:endParaRPr lang="en-US"/>
          </a:p>
        </p:txBody>
      </p:sp>
    </p:spTree>
    <p:extLst>
      <p:ext uri="{BB962C8B-B14F-4D97-AF65-F5344CB8AC3E}">
        <p14:creationId xmlns:p14="http://schemas.microsoft.com/office/powerpoint/2010/main" val="1248405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OHAmasterpage_nobackfinal_shared.jpg"/>
          <p:cNvPicPr>
            <a:picLocks noChangeAspect="1"/>
          </p:cNvPicPr>
          <p:nvPr/>
        </p:nvPicPr>
        <p:blipFill>
          <a:blip r:embed="rId2" cstate="print"/>
          <a:stretch>
            <a:fillRect/>
          </a:stretch>
        </p:blipFill>
        <p:spPr>
          <a:xfrm>
            <a:off x="2689" y="0"/>
            <a:ext cx="9138621" cy="6858000"/>
          </a:xfrm>
          <a:prstGeom prst="rect">
            <a:avLst/>
          </a:prstGeom>
        </p:spPr>
      </p:pic>
      <p:pic>
        <p:nvPicPr>
          <p:cNvPr id="1026" name="Picture 2" descr="HPCDP Statewide 2c"/>
          <p:cNvPicPr>
            <a:picLocks noChangeAspect="1" noChangeArrowheads="1"/>
          </p:cNvPicPr>
          <p:nvPr/>
        </p:nvPicPr>
        <p:blipFill>
          <a:blip r:embed="rId3" cstate="print"/>
          <a:srcRect/>
          <a:stretch>
            <a:fillRect/>
          </a:stretch>
        </p:blipFill>
        <p:spPr bwMode="auto">
          <a:xfrm>
            <a:off x="685800" y="5257800"/>
            <a:ext cx="914400" cy="914400"/>
          </a:xfrm>
          <a:prstGeom prst="rect">
            <a:avLst/>
          </a:prstGeom>
          <a:noFill/>
          <a:ln w="9525">
            <a:noFill/>
            <a:miter lim="800000"/>
            <a:headEnd/>
            <a:tailEnd/>
          </a:ln>
        </p:spPr>
      </p:pic>
      <p:sp>
        <p:nvSpPr>
          <p:cNvPr id="6146" name="Rectangle 2"/>
          <p:cNvSpPr>
            <a:spLocks noGrp="1" noChangeArrowheads="1"/>
          </p:cNvSpPr>
          <p:nvPr>
            <p:ph type="ctrTitle"/>
          </p:nvPr>
        </p:nvSpPr>
        <p:spPr>
          <a:xfrm>
            <a:off x="685800" y="682625"/>
            <a:ext cx="7772400" cy="1470025"/>
          </a:xfrm>
        </p:spPr>
        <p:txBody>
          <a:bodyPr/>
          <a:lstStyle>
            <a:lvl1pPr algn="ctr">
              <a:defRPr/>
            </a:lvl1pPr>
          </a:lstStyle>
          <a:p>
            <a:r>
              <a:rPr lang="en-US" smtClean="0"/>
              <a:t>Click to edit Master title style</a:t>
            </a:r>
            <a:endParaRPr lang="en-US"/>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r>
              <a:rPr lang="en-US" smtClean="0"/>
              <a:t>Click to edit Master subtitle style</a:t>
            </a:r>
            <a:endParaRPr lang="en-US"/>
          </a:p>
        </p:txBody>
      </p:sp>
      <p:sp>
        <p:nvSpPr>
          <p:cNvPr id="6153" name="Rectangle 9"/>
          <p:cNvSpPr>
            <a:spLocks noChangeArrowheads="1"/>
          </p:cNvSpPr>
          <p:nvPr/>
        </p:nvSpPr>
        <p:spPr bwMode="auto">
          <a:xfrm>
            <a:off x="3124200" y="6324600"/>
            <a:ext cx="2895600" cy="323850"/>
          </a:xfrm>
          <a:prstGeom prst="rect">
            <a:avLst/>
          </a:prstGeom>
          <a:noFill/>
          <a:ln w="9525">
            <a:noFill/>
            <a:miter lim="800000"/>
            <a:headEnd/>
            <a:tailEnd/>
          </a:ln>
          <a:effectLst/>
        </p:spPr>
        <p:txBody>
          <a:bodyPr/>
          <a:lstStyle/>
          <a:p>
            <a:pPr algn="ctr" eaLnBrk="1" hangingPunct="1"/>
            <a:endParaRPr lang="en-US" sz="1200">
              <a:solidFill>
                <a:srgbClr val="005595"/>
              </a:solidFill>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8317804-0AD8-44F4-89AB-F64599E71D7C}" type="slidenum">
              <a:rPr lang="en-US" smtClean="0"/>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31" name="Picture 11" descr="Power Point Template PG 2 new sm"/>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8" name="Rectangle 8"/>
          <p:cNvSpPr>
            <a:spLocks noGrp="1" noChangeArrowheads="1"/>
          </p:cNvSpPr>
          <p:nvPr>
            <p:ph type="sldNum" sz="quarter" idx="4"/>
          </p:nvPr>
        </p:nvSpPr>
        <p:spPr bwMode="auto">
          <a:xfrm>
            <a:off x="304800" y="65341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mn-lt"/>
              </a:defRPr>
            </a:lvl1pPr>
          </a:lstStyle>
          <a:p>
            <a:fld id="{E8317804-0AD8-44F4-89AB-F64599E71D7C}" type="slidenum">
              <a:rPr lang="en-US" smtClean="0"/>
              <a:t>‹#›</a:t>
            </a:fld>
            <a:endParaRPr lang="en-US"/>
          </a:p>
        </p:txBody>
      </p:sp>
      <p:sp>
        <p:nvSpPr>
          <p:cNvPr id="5130" name="Rectangle 10"/>
          <p:cNvSpPr>
            <a:spLocks noGrp="1" noChangeArrowheads="1"/>
          </p:cNvSpPr>
          <p:nvPr>
            <p:ph type="ftr" sz="quarter" idx="3"/>
          </p:nvPr>
        </p:nvSpPr>
        <p:spPr bwMode="auto">
          <a:xfrm>
            <a:off x="3124200" y="653415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mn-lt"/>
              </a:defRPr>
            </a:lvl1pPr>
          </a:lstStyle>
          <a:p>
            <a:endParaRPr lang="en-US"/>
          </a:p>
        </p:txBody>
      </p:sp>
      <p:pic>
        <p:nvPicPr>
          <p:cNvPr id="8" name="Picture 2" descr="HPCDP Statewide 2c"/>
          <p:cNvPicPr>
            <a:picLocks noChangeAspect="1" noChangeArrowheads="1"/>
          </p:cNvPicPr>
          <p:nvPr/>
        </p:nvPicPr>
        <p:blipFill>
          <a:blip r:embed="rId14" cstate="print"/>
          <a:srcRect/>
          <a:stretch>
            <a:fillRect/>
          </a:stretch>
        </p:blipFill>
        <p:spPr bwMode="auto">
          <a:xfrm>
            <a:off x="457200" y="5486400"/>
            <a:ext cx="914400"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b="1">
          <a:solidFill>
            <a:srgbClr val="005595"/>
          </a:solidFill>
          <a:latin typeface="+mj-lt"/>
          <a:ea typeface="+mj-ea"/>
          <a:cs typeface="+mj-cs"/>
        </a:defRPr>
      </a:lvl1pPr>
      <a:lvl2pPr algn="l" rtl="0" eaLnBrk="1" fontAlgn="base" hangingPunct="1">
        <a:spcBef>
          <a:spcPct val="0"/>
        </a:spcBef>
        <a:spcAft>
          <a:spcPct val="0"/>
        </a:spcAft>
        <a:defRPr sz="3200" b="1">
          <a:solidFill>
            <a:srgbClr val="005595"/>
          </a:solidFill>
          <a:latin typeface="Arial" charset="0"/>
        </a:defRPr>
      </a:lvl2pPr>
      <a:lvl3pPr algn="l" rtl="0" eaLnBrk="1" fontAlgn="base" hangingPunct="1">
        <a:spcBef>
          <a:spcPct val="0"/>
        </a:spcBef>
        <a:spcAft>
          <a:spcPct val="0"/>
        </a:spcAft>
        <a:defRPr sz="3200" b="1">
          <a:solidFill>
            <a:srgbClr val="005595"/>
          </a:solidFill>
          <a:latin typeface="Arial" charset="0"/>
        </a:defRPr>
      </a:lvl3pPr>
      <a:lvl4pPr algn="l" rtl="0" eaLnBrk="1" fontAlgn="base" hangingPunct="1">
        <a:spcBef>
          <a:spcPct val="0"/>
        </a:spcBef>
        <a:spcAft>
          <a:spcPct val="0"/>
        </a:spcAft>
        <a:defRPr sz="3200" b="1">
          <a:solidFill>
            <a:srgbClr val="005595"/>
          </a:solidFill>
          <a:latin typeface="Arial" charset="0"/>
        </a:defRPr>
      </a:lvl4pPr>
      <a:lvl5pPr algn="l" rtl="0" eaLnBrk="1" fontAlgn="base" hangingPunct="1">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p:titleStyle>
    <p:body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44575"/>
            <a:ext cx="7772400" cy="1470025"/>
          </a:xfrm>
        </p:spPr>
        <p:txBody>
          <a:bodyPr/>
          <a:lstStyle/>
          <a:p>
            <a:r>
              <a:rPr lang="en-US" dirty="0"/>
              <a:t>Education</a:t>
            </a:r>
            <a:r>
              <a:rPr lang="en-US" dirty="0" smtClean="0"/>
              <a:t>, Advocacy,</a:t>
            </a:r>
            <a:r>
              <a:rPr lang="en-US" dirty="0"/>
              <a:t/>
            </a:r>
            <a:br>
              <a:rPr lang="en-US" dirty="0"/>
            </a:br>
            <a:r>
              <a:rPr lang="en-US" dirty="0" smtClean="0"/>
              <a:t>Lobbying &amp; Electioneering</a:t>
            </a:r>
            <a:endParaRPr lang="en-US" dirty="0"/>
          </a:p>
        </p:txBody>
      </p:sp>
      <p:sp>
        <p:nvSpPr>
          <p:cNvPr id="3" name="Subtitle 2"/>
          <p:cNvSpPr>
            <a:spLocks noGrp="1"/>
          </p:cNvSpPr>
          <p:nvPr>
            <p:ph type="subTitle" idx="1"/>
          </p:nvPr>
        </p:nvSpPr>
        <p:spPr>
          <a:xfrm>
            <a:off x="1371600" y="3124200"/>
            <a:ext cx="6400800" cy="1295400"/>
          </a:xfrm>
        </p:spPr>
        <p:txBody>
          <a:bodyPr/>
          <a:lstStyle/>
          <a:p>
            <a:r>
              <a:rPr lang="en-US" sz="2800" dirty="0"/>
              <a:t>Appropriate Use of Public </a:t>
            </a:r>
            <a:r>
              <a:rPr lang="en-US" sz="2800" dirty="0" smtClean="0"/>
              <a:t>Funds</a:t>
            </a:r>
          </a:p>
          <a:p>
            <a:endParaRPr lang="en-US" sz="2800" dirty="0"/>
          </a:p>
          <a:p>
            <a:r>
              <a:rPr lang="en-US" sz="2800" dirty="0" smtClean="0"/>
              <a:t>Sabrina </a:t>
            </a:r>
            <a:r>
              <a:rPr lang="en-US" sz="2800" dirty="0" err="1" smtClean="0"/>
              <a:t>Freewynn</a:t>
            </a:r>
            <a:endParaRPr lang="en-US" sz="2800" dirty="0" smtClean="0"/>
          </a:p>
          <a:p>
            <a:r>
              <a:rPr lang="en-US" sz="2800" smtClean="0"/>
              <a:t>January 22 and 23, 2015</a:t>
            </a:r>
            <a:endParaRPr lang="en-US" sz="2800" dirty="0"/>
          </a:p>
        </p:txBody>
      </p:sp>
    </p:spTree>
    <p:extLst>
      <p:ext uri="{BB962C8B-B14F-4D97-AF65-F5344CB8AC3E}">
        <p14:creationId xmlns:p14="http://schemas.microsoft.com/office/powerpoint/2010/main" val="1223863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a:t>
            </a:r>
            <a:endParaRPr lang="en-US" dirty="0"/>
          </a:p>
        </p:txBody>
      </p:sp>
      <p:sp>
        <p:nvSpPr>
          <p:cNvPr id="3" name="Content Placeholder 2"/>
          <p:cNvSpPr>
            <a:spLocks noGrp="1"/>
          </p:cNvSpPr>
          <p:nvPr>
            <p:ph idx="1"/>
          </p:nvPr>
        </p:nvSpPr>
        <p:spPr/>
        <p:txBody>
          <a:bodyPr/>
          <a:lstStyle/>
          <a:p>
            <a:pPr marL="0" indent="0">
              <a:buNone/>
            </a:pPr>
            <a:r>
              <a:rPr lang="en-US" sz="2400" b="1" i="1" dirty="0" smtClean="0">
                <a:solidFill>
                  <a:schemeClr val="accent1">
                    <a:lumMod val="50000"/>
                  </a:schemeClr>
                </a:solidFill>
              </a:rPr>
              <a:t>Lobbying</a:t>
            </a:r>
            <a:r>
              <a:rPr lang="en-US" sz="2400" dirty="0" smtClean="0"/>
              <a:t> </a:t>
            </a:r>
            <a:r>
              <a:rPr lang="en-US" sz="2400" dirty="0"/>
              <a:t>occurs </a:t>
            </a:r>
            <a:r>
              <a:rPr lang="en-US" sz="2400" dirty="0" smtClean="0"/>
              <a:t>when you support or oppose a particular candidate or proposed legislation</a:t>
            </a:r>
          </a:p>
          <a:p>
            <a:pPr marL="457200" lvl="1" indent="0">
              <a:lnSpc>
                <a:spcPct val="80000"/>
              </a:lnSpc>
              <a:buNone/>
            </a:pPr>
            <a:endParaRPr lang="en-US" sz="2400" dirty="0"/>
          </a:p>
          <a:p>
            <a:pPr lvl="1">
              <a:lnSpc>
                <a:spcPct val="80000"/>
              </a:lnSpc>
            </a:pPr>
            <a:r>
              <a:rPr lang="en-US" sz="2400" dirty="0" smtClean="0"/>
              <a:t>makes </a:t>
            </a:r>
            <a:r>
              <a:rPr lang="en-US" sz="2400" dirty="0"/>
              <a:t>value </a:t>
            </a:r>
            <a:r>
              <a:rPr lang="en-US" sz="2400" dirty="0" smtClean="0"/>
              <a:t>judgment and </a:t>
            </a:r>
            <a:r>
              <a:rPr lang="en-US" sz="2400" b="1" i="1" dirty="0" smtClean="0"/>
              <a:t>seeks </a:t>
            </a:r>
            <a:r>
              <a:rPr lang="en-US" sz="2400" b="1" i="1" dirty="0"/>
              <a:t>legislative </a:t>
            </a:r>
            <a:r>
              <a:rPr lang="en-US" sz="2400" b="1" i="1" dirty="0" smtClean="0"/>
              <a:t>action</a:t>
            </a:r>
            <a:endParaRPr lang="en-US" sz="2400" b="1" i="1" dirty="0"/>
          </a:p>
          <a:p>
            <a:endParaRPr lang="en-US" sz="2800" dirty="0"/>
          </a:p>
        </p:txBody>
      </p:sp>
    </p:spTree>
    <p:extLst>
      <p:ext uri="{BB962C8B-B14F-4D97-AF65-F5344CB8AC3E}">
        <p14:creationId xmlns:p14="http://schemas.microsoft.com/office/powerpoint/2010/main" val="260741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Electioneering</a:t>
            </a:r>
            <a:endParaRPr lang="en-US" dirty="0"/>
          </a:p>
        </p:txBody>
      </p:sp>
      <p:sp>
        <p:nvSpPr>
          <p:cNvPr id="3" name="Content Placeholder 2"/>
          <p:cNvSpPr>
            <a:spLocks noGrp="1"/>
          </p:cNvSpPr>
          <p:nvPr>
            <p:ph idx="1"/>
          </p:nvPr>
        </p:nvSpPr>
        <p:spPr/>
        <p:txBody>
          <a:bodyPr/>
          <a:lstStyle/>
          <a:p>
            <a:pPr marL="0" indent="0">
              <a:buNone/>
            </a:pPr>
            <a:r>
              <a:rPr lang="en-US" sz="2400" b="1" i="1" dirty="0" smtClean="0">
                <a:solidFill>
                  <a:schemeClr val="accent1">
                    <a:lumMod val="50000"/>
                  </a:schemeClr>
                </a:solidFill>
              </a:rPr>
              <a:t>Electioneering</a:t>
            </a:r>
            <a:r>
              <a:rPr lang="en-US" sz="2400" b="1" dirty="0" smtClean="0">
                <a:solidFill>
                  <a:schemeClr val="accent1">
                    <a:lumMod val="50000"/>
                  </a:schemeClr>
                </a:solidFill>
              </a:rPr>
              <a:t> </a:t>
            </a:r>
            <a:r>
              <a:rPr lang="en-US" sz="2400" dirty="0" smtClean="0"/>
              <a:t>refers to active participation in an election campaign.</a:t>
            </a:r>
            <a:endParaRPr lang="en-US" sz="2400" dirty="0"/>
          </a:p>
          <a:p>
            <a:pPr marL="0" indent="0">
              <a:buNone/>
            </a:pPr>
            <a:endParaRPr lang="en-US" dirty="0"/>
          </a:p>
        </p:txBody>
      </p:sp>
    </p:spTree>
    <p:extLst>
      <p:ext uri="{BB962C8B-B14F-4D97-AF65-F5344CB8AC3E}">
        <p14:creationId xmlns:p14="http://schemas.microsoft.com/office/powerpoint/2010/main" val="3876854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362075"/>
          </a:xfrm>
        </p:spPr>
        <p:txBody>
          <a:bodyPr/>
          <a:lstStyle/>
          <a:p>
            <a:r>
              <a:rPr lang="en-US" dirty="0" smtClean="0"/>
              <a:t>Public Policy </a:t>
            </a:r>
            <a:br>
              <a:rPr lang="en-US" dirty="0" smtClean="0"/>
            </a:br>
            <a:r>
              <a:rPr lang="en-US" dirty="0" smtClean="0"/>
              <a:t>Change Process</a:t>
            </a:r>
            <a:endParaRPr lang="en-US" dirty="0"/>
          </a:p>
        </p:txBody>
      </p:sp>
    </p:spTree>
    <p:extLst>
      <p:ext uri="{BB962C8B-B14F-4D97-AF65-F5344CB8AC3E}">
        <p14:creationId xmlns:p14="http://schemas.microsoft.com/office/powerpoint/2010/main" val="1919737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of the people – </a:t>
            </a:r>
            <a:r>
              <a:rPr lang="en-US" dirty="0" smtClean="0"/>
              <a:t/>
            </a:r>
            <a:br>
              <a:rPr lang="en-US" dirty="0" smtClean="0"/>
            </a:br>
            <a:r>
              <a:rPr lang="en-US" dirty="0" smtClean="0"/>
              <a:t>Initiative </a:t>
            </a:r>
            <a:r>
              <a:rPr lang="en-US" dirty="0"/>
              <a:t>or Referendum</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95637" y="2357437"/>
            <a:ext cx="2824163" cy="2824163"/>
          </a:xfrm>
        </p:spPr>
      </p:pic>
    </p:spTree>
    <p:extLst>
      <p:ext uri="{BB962C8B-B14F-4D97-AF65-F5344CB8AC3E}">
        <p14:creationId xmlns:p14="http://schemas.microsoft.com/office/powerpoint/2010/main" val="146529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Decisions of </a:t>
            </a:r>
            <a:r>
              <a:rPr lang="en-US" dirty="0" smtClean="0"/>
              <a:t>Government Agencies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62397" y="2133600"/>
            <a:ext cx="4543203" cy="2667000"/>
          </a:xfrm>
        </p:spPr>
      </p:pic>
    </p:spTree>
    <p:extLst>
      <p:ext uri="{BB962C8B-B14F-4D97-AF65-F5344CB8AC3E}">
        <p14:creationId xmlns:p14="http://schemas.microsoft.com/office/powerpoint/2010/main" val="175665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ecisions </a:t>
            </a:r>
            <a:r>
              <a:rPr lang="en-US" dirty="0"/>
              <a:t>by </a:t>
            </a:r>
            <a:r>
              <a:rPr lang="en-US" dirty="0" smtClean="0"/>
              <a:t>Elected </a:t>
            </a:r>
            <a:r>
              <a:rPr lang="en-US" dirty="0"/>
              <a:t>L</a:t>
            </a:r>
            <a:r>
              <a:rPr lang="en-US" dirty="0" smtClean="0"/>
              <a:t>awmakers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67075" y="1990725"/>
            <a:ext cx="2609850" cy="3333750"/>
          </a:xfrm>
        </p:spPr>
      </p:pic>
    </p:spTree>
    <p:extLst>
      <p:ext uri="{BB962C8B-B14F-4D97-AF65-F5344CB8AC3E}">
        <p14:creationId xmlns:p14="http://schemas.microsoft.com/office/powerpoint/2010/main" val="270777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Encouraged Activities</a:t>
            </a:r>
            <a:endParaRPr lang="en-US" dirty="0"/>
          </a:p>
        </p:txBody>
      </p:sp>
      <p:sp>
        <p:nvSpPr>
          <p:cNvPr id="3" name="Content Placeholder 2"/>
          <p:cNvSpPr>
            <a:spLocks noGrp="1"/>
          </p:cNvSpPr>
          <p:nvPr>
            <p:ph idx="1"/>
          </p:nvPr>
        </p:nvSpPr>
        <p:spPr/>
        <p:txBody>
          <a:bodyPr/>
          <a:lstStyle/>
          <a:p>
            <a:r>
              <a:rPr lang="en-US" sz="2800" dirty="0"/>
              <a:t>Convening interested parties to discuss policy approaches </a:t>
            </a:r>
          </a:p>
          <a:p>
            <a:endParaRPr lang="en-US" sz="2800" dirty="0"/>
          </a:p>
          <a:p>
            <a:r>
              <a:rPr lang="en-US" sz="2800" dirty="0"/>
              <a:t>Sharing </a:t>
            </a:r>
            <a:r>
              <a:rPr lang="en-US" sz="2800" dirty="0" smtClean="0"/>
              <a:t>information, data, and resources </a:t>
            </a:r>
            <a:endParaRPr lang="en-US" sz="2800" dirty="0"/>
          </a:p>
          <a:p>
            <a:endParaRPr lang="en-US" sz="2800" dirty="0"/>
          </a:p>
          <a:p>
            <a:r>
              <a:rPr lang="en-US" sz="2800" dirty="0"/>
              <a:t>Sharing evidence-based policy approaches, including model </a:t>
            </a:r>
            <a:r>
              <a:rPr lang="en-US" sz="2800" dirty="0" smtClean="0"/>
              <a:t>legislation</a:t>
            </a:r>
            <a:endParaRPr lang="en-US" sz="2800" dirty="0"/>
          </a:p>
        </p:txBody>
      </p:sp>
    </p:spTree>
    <p:extLst>
      <p:ext uri="{BB962C8B-B14F-4D97-AF65-F5344CB8AC3E}">
        <p14:creationId xmlns:p14="http://schemas.microsoft.com/office/powerpoint/2010/main" val="3822844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Allowable Activities</a:t>
            </a:r>
            <a:endParaRPr lang="en-US" dirty="0"/>
          </a:p>
        </p:txBody>
      </p:sp>
      <p:sp>
        <p:nvSpPr>
          <p:cNvPr id="3" name="Content Placeholder 2"/>
          <p:cNvSpPr>
            <a:spLocks noGrp="1"/>
          </p:cNvSpPr>
          <p:nvPr>
            <p:ph idx="1"/>
          </p:nvPr>
        </p:nvSpPr>
        <p:spPr/>
        <p:txBody>
          <a:bodyPr/>
          <a:lstStyle/>
          <a:p>
            <a:pPr marL="0" indent="0">
              <a:buNone/>
            </a:pPr>
            <a:r>
              <a:rPr lang="en-US" sz="2800" b="1" i="1" dirty="0" smtClean="0"/>
              <a:t>Proceed With Caution</a:t>
            </a:r>
          </a:p>
          <a:p>
            <a:pPr marL="0" indent="0">
              <a:buNone/>
            </a:pPr>
            <a:endParaRPr lang="en-US" sz="2800" dirty="0" smtClean="0"/>
          </a:p>
          <a:p>
            <a:r>
              <a:rPr lang="en-US" sz="2800" dirty="0"/>
              <a:t>Advocacy</a:t>
            </a:r>
          </a:p>
          <a:p>
            <a:pPr marL="0" indent="0">
              <a:buNone/>
            </a:pPr>
            <a:endParaRPr lang="en-US" sz="2800" dirty="0" smtClean="0"/>
          </a:p>
          <a:p>
            <a:r>
              <a:rPr lang="en-US" sz="2800" dirty="0"/>
              <a:t>Lobbying </a:t>
            </a:r>
            <a:endParaRPr lang="en-US" sz="2800" dirty="0" smtClean="0"/>
          </a:p>
          <a:p>
            <a:endParaRPr lang="en-US" sz="2800" dirty="0"/>
          </a:p>
        </p:txBody>
      </p:sp>
    </p:spTree>
    <p:extLst>
      <p:ext uri="{BB962C8B-B14F-4D97-AF65-F5344CB8AC3E}">
        <p14:creationId xmlns:p14="http://schemas.microsoft.com/office/powerpoint/2010/main" val="2728155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Perception</a:t>
            </a:r>
            <a:endParaRPr lang="en-US" dirty="0"/>
          </a:p>
        </p:txBody>
      </p:sp>
      <p:sp>
        <p:nvSpPr>
          <p:cNvPr id="3" name="Content Placeholder 2"/>
          <p:cNvSpPr>
            <a:spLocks noGrp="1"/>
          </p:cNvSpPr>
          <p:nvPr>
            <p:ph idx="1"/>
          </p:nvPr>
        </p:nvSpPr>
        <p:spPr>
          <a:xfrm>
            <a:off x="457200" y="1600200"/>
            <a:ext cx="4572000" cy="1524000"/>
          </a:xfrm>
        </p:spPr>
        <p:txBody>
          <a:bodyPr/>
          <a:lstStyle/>
          <a:p>
            <a:pPr marL="0" indent="0">
              <a:buNone/>
            </a:pPr>
            <a:r>
              <a:rPr lang="en-US" sz="2800" i="1" dirty="0" smtClean="0"/>
              <a:t>The Oregonian Test</a:t>
            </a:r>
            <a:endParaRPr lang="en-US" sz="2800" i="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287314"/>
            <a:ext cx="3352800" cy="2819089"/>
          </a:xfrm>
          <a:prstGeom prst="rect">
            <a:avLst/>
          </a:prstGeom>
        </p:spPr>
      </p:pic>
    </p:spTree>
    <p:extLst>
      <p:ext uri="{BB962C8B-B14F-4D97-AF65-F5344CB8AC3E}">
        <p14:creationId xmlns:p14="http://schemas.microsoft.com/office/powerpoint/2010/main" val="2759271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Activities</a:t>
            </a:r>
            <a:endParaRPr lang="en-US" dirty="0"/>
          </a:p>
        </p:txBody>
      </p:sp>
      <p:sp>
        <p:nvSpPr>
          <p:cNvPr id="3" name="Content Placeholder 2"/>
          <p:cNvSpPr>
            <a:spLocks noGrp="1"/>
          </p:cNvSpPr>
          <p:nvPr>
            <p:ph idx="1"/>
          </p:nvPr>
        </p:nvSpPr>
        <p:spPr/>
        <p:txBody>
          <a:bodyPr/>
          <a:lstStyle/>
          <a:p>
            <a:r>
              <a:rPr lang="en-US" sz="2800" dirty="0" smtClean="0"/>
              <a:t>Electioneering</a:t>
            </a:r>
            <a:endParaRPr lang="en-US" sz="2800" dirty="0"/>
          </a:p>
        </p:txBody>
      </p:sp>
    </p:spTree>
    <p:extLst>
      <p:ext uri="{BB962C8B-B14F-4D97-AF65-F5344CB8AC3E}">
        <p14:creationId xmlns:p14="http://schemas.microsoft.com/office/powerpoint/2010/main" val="93448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	</a:t>
            </a:r>
            <a:endParaRPr lang="en-US" dirty="0"/>
          </a:p>
        </p:txBody>
      </p:sp>
      <p:sp>
        <p:nvSpPr>
          <p:cNvPr id="3" name="Content Placeholder 2"/>
          <p:cNvSpPr>
            <a:spLocks noGrp="1"/>
          </p:cNvSpPr>
          <p:nvPr>
            <p:ph idx="1"/>
          </p:nvPr>
        </p:nvSpPr>
        <p:spPr>
          <a:xfrm>
            <a:off x="914400" y="1600200"/>
            <a:ext cx="7772400" cy="3352800"/>
          </a:xfrm>
        </p:spPr>
        <p:txBody>
          <a:bodyPr/>
          <a:lstStyle/>
          <a:p>
            <a:pPr>
              <a:lnSpc>
                <a:spcPct val="200000"/>
              </a:lnSpc>
            </a:pPr>
            <a:r>
              <a:rPr lang="en-US" sz="2800" dirty="0" smtClean="0"/>
              <a:t>Please mute your phone</a:t>
            </a:r>
          </a:p>
          <a:p>
            <a:pPr>
              <a:lnSpc>
                <a:spcPct val="200000"/>
              </a:lnSpc>
            </a:pPr>
            <a:r>
              <a:rPr lang="en-US" sz="2800" dirty="0" smtClean="0"/>
              <a:t>Questions</a:t>
            </a:r>
          </a:p>
          <a:p>
            <a:pPr>
              <a:lnSpc>
                <a:spcPct val="200000"/>
              </a:lnSpc>
            </a:pPr>
            <a:r>
              <a:rPr lang="en-US" sz="2800" dirty="0" smtClean="0"/>
              <a:t>Slides will be available on HPCDP Connection</a:t>
            </a:r>
            <a:endParaRPr lang="en-US" sz="2800" dirty="0"/>
          </a:p>
        </p:txBody>
      </p:sp>
    </p:spTree>
    <p:extLst>
      <p:ext uri="{BB962C8B-B14F-4D97-AF65-F5344CB8AC3E}">
        <p14:creationId xmlns:p14="http://schemas.microsoft.com/office/powerpoint/2010/main" val="1554278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a:t>
            </a:r>
            <a:r>
              <a:rPr lang="en-US" dirty="0" smtClean="0"/>
              <a:t>Advocacy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09800" y="1143000"/>
            <a:ext cx="3982962" cy="2819400"/>
          </a:xfrm>
        </p:spPr>
      </p:pic>
      <p:sp>
        <p:nvSpPr>
          <p:cNvPr id="3" name="TextBox 2"/>
          <p:cNvSpPr txBox="1"/>
          <p:nvPr/>
        </p:nvSpPr>
        <p:spPr>
          <a:xfrm>
            <a:off x="838200" y="3962400"/>
            <a:ext cx="7467600" cy="1384995"/>
          </a:xfrm>
          <a:prstGeom prst="rect">
            <a:avLst/>
          </a:prstGeom>
          <a:solidFill>
            <a:schemeClr val="accent2"/>
          </a:solidFill>
        </p:spPr>
        <p:txBody>
          <a:bodyPr wrap="square" rtlCol="0">
            <a:spAutoFit/>
          </a:bodyPr>
          <a:lstStyle/>
          <a:p>
            <a:pPr algn="ctr"/>
            <a:r>
              <a:rPr lang="en-US" sz="2800" b="1" dirty="0">
                <a:solidFill>
                  <a:schemeClr val="bg1"/>
                </a:solidFill>
              </a:rPr>
              <a:t>Public funds cannot, must not, be used for media outreach when there is a tobacco issue up for vote by the </a:t>
            </a:r>
            <a:r>
              <a:rPr lang="en-US" sz="2800" b="1" dirty="0" smtClean="0">
                <a:solidFill>
                  <a:schemeClr val="bg1"/>
                </a:solidFill>
              </a:rPr>
              <a:t>people</a:t>
            </a:r>
            <a:r>
              <a:rPr lang="en-US" sz="2800" b="1" dirty="0">
                <a:solidFill>
                  <a:schemeClr val="bg1"/>
                </a:solidFill>
              </a:rPr>
              <a:t>.</a:t>
            </a:r>
          </a:p>
        </p:txBody>
      </p:sp>
    </p:spTree>
    <p:extLst>
      <p:ext uri="{BB962C8B-B14F-4D97-AF65-F5344CB8AC3E}">
        <p14:creationId xmlns:p14="http://schemas.microsoft.com/office/powerpoint/2010/main" val="341614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1"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or Concerns?</a:t>
            </a:r>
            <a:endParaRPr lang="en-US" dirty="0"/>
          </a:p>
        </p:txBody>
      </p:sp>
      <p:sp>
        <p:nvSpPr>
          <p:cNvPr id="3" name="Content Placeholder 2"/>
          <p:cNvSpPr>
            <a:spLocks noGrp="1"/>
          </p:cNvSpPr>
          <p:nvPr>
            <p:ph idx="1"/>
          </p:nvPr>
        </p:nvSpPr>
        <p:spPr>
          <a:xfrm>
            <a:off x="457200" y="1600200"/>
            <a:ext cx="8229600" cy="838200"/>
          </a:xfrm>
        </p:spPr>
        <p:txBody>
          <a:bodyPr/>
          <a:lstStyle/>
          <a:p>
            <a:pPr marL="0" indent="0">
              <a:spcAft>
                <a:spcPts val="1200"/>
              </a:spcAft>
              <a:buNone/>
            </a:pPr>
            <a:r>
              <a:rPr lang="en-US" sz="2800" dirty="0" smtClean="0"/>
              <a:t>Regarding your activities</a:t>
            </a:r>
          </a:p>
        </p:txBody>
      </p:sp>
      <p:sp>
        <p:nvSpPr>
          <p:cNvPr id="4" name="Content Placeholder 2"/>
          <p:cNvSpPr txBox="1">
            <a:spLocks/>
          </p:cNvSpPr>
          <p:nvPr/>
        </p:nvSpPr>
        <p:spPr bwMode="auto">
          <a:xfrm>
            <a:off x="457200" y="2362200"/>
            <a:ext cx="82296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marL="857250" lvl="1" indent="-457200">
              <a:spcAft>
                <a:spcPts val="1200"/>
              </a:spcAft>
            </a:pPr>
            <a:r>
              <a:rPr lang="en-US" sz="2800" dirty="0" smtClean="0"/>
              <a:t>Contact </a:t>
            </a:r>
            <a:r>
              <a:rPr lang="en-US" sz="2800" dirty="0" smtClean="0"/>
              <a:t>your </a:t>
            </a:r>
            <a:r>
              <a:rPr lang="en-US" sz="2800" dirty="0" smtClean="0"/>
              <a:t>liaison</a:t>
            </a:r>
            <a:endParaRPr lang="en-US" sz="2800" dirty="0"/>
          </a:p>
          <a:p>
            <a:pPr marL="857250" lvl="1" indent="-457200">
              <a:spcAft>
                <a:spcPts val="1200"/>
              </a:spcAft>
            </a:pPr>
            <a:r>
              <a:rPr lang="en-US" sz="2800" dirty="0" smtClean="0"/>
              <a:t>Ask your agency leadership</a:t>
            </a:r>
            <a:endParaRPr lang="en-US" sz="2800" dirty="0" smtClean="0"/>
          </a:p>
        </p:txBody>
      </p:sp>
      <p:sp>
        <p:nvSpPr>
          <p:cNvPr id="7" name="Content Placeholder 2"/>
          <p:cNvSpPr txBox="1">
            <a:spLocks/>
          </p:cNvSpPr>
          <p:nvPr/>
        </p:nvSpPr>
        <p:spPr bwMode="auto">
          <a:xfrm>
            <a:off x="457200" y="3886200"/>
            <a:ext cx="82296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marL="0" indent="0">
              <a:spcAft>
                <a:spcPts val="1200"/>
              </a:spcAft>
              <a:buFontTx/>
              <a:buNone/>
            </a:pPr>
            <a:r>
              <a:rPr lang="en-US" sz="2800" dirty="0" smtClean="0"/>
              <a:t>Concerning appropriate use of HPCDP funding </a:t>
            </a:r>
          </a:p>
        </p:txBody>
      </p:sp>
      <p:sp>
        <p:nvSpPr>
          <p:cNvPr id="8" name="Content Placeholder 2"/>
          <p:cNvSpPr txBox="1">
            <a:spLocks/>
          </p:cNvSpPr>
          <p:nvPr/>
        </p:nvSpPr>
        <p:spPr bwMode="auto">
          <a:xfrm>
            <a:off x="457200" y="4572000"/>
            <a:ext cx="8229600" cy="144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marL="857250" lvl="1" indent="-457200">
              <a:spcAft>
                <a:spcPts val="1200"/>
              </a:spcAft>
            </a:pPr>
            <a:r>
              <a:rPr lang="en-US" sz="2800" dirty="0" smtClean="0"/>
              <a:t>Contact Karen </a:t>
            </a:r>
            <a:r>
              <a:rPr lang="en-US" sz="2800" dirty="0" smtClean="0"/>
              <a:t>Girard</a:t>
            </a:r>
          </a:p>
          <a:p>
            <a:pPr marL="800100" lvl="2" indent="0">
              <a:spcAft>
                <a:spcPts val="1200"/>
              </a:spcAft>
              <a:buNone/>
            </a:pPr>
            <a:r>
              <a:rPr lang="en-US" sz="2800" dirty="0"/>
              <a:t>	</a:t>
            </a:r>
            <a:r>
              <a:rPr lang="en-US" sz="2800" dirty="0" smtClean="0"/>
              <a:t>	</a:t>
            </a:r>
            <a:r>
              <a:rPr lang="en-US" sz="2800" dirty="0"/>
              <a:t>(971) 673-1046</a:t>
            </a:r>
          </a:p>
          <a:p>
            <a:pPr marL="800100" lvl="2" indent="0">
              <a:spcAft>
                <a:spcPts val="1200"/>
              </a:spcAft>
              <a:buNone/>
            </a:pPr>
            <a:r>
              <a:rPr lang="en-US" sz="2600" dirty="0" smtClean="0"/>
              <a:t> </a:t>
            </a:r>
            <a:endParaRPr lang="en-US" sz="2600" dirty="0" smtClean="0"/>
          </a:p>
        </p:txBody>
      </p:sp>
    </p:spTree>
    <p:extLst>
      <p:ext uri="{BB962C8B-B14F-4D97-AF65-F5344CB8AC3E}">
        <p14:creationId xmlns:p14="http://schemas.microsoft.com/office/powerpoint/2010/main" val="170259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build="p"/>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When in Doubt – Ask!</a:t>
            </a:r>
            <a:endParaRPr lang="en-US" dirty="0"/>
          </a:p>
        </p:txBody>
      </p:sp>
      <p:sp>
        <p:nvSpPr>
          <p:cNvPr id="3" name="Content Placeholder 2"/>
          <p:cNvSpPr>
            <a:spLocks noGrp="1"/>
          </p:cNvSpPr>
          <p:nvPr>
            <p:ph idx="1"/>
          </p:nvPr>
        </p:nvSpPr>
        <p:spPr/>
        <p:txBody>
          <a:bodyPr/>
          <a:lstStyle/>
          <a:p>
            <a:r>
              <a:rPr lang="en-US" sz="2800" dirty="0" smtClean="0"/>
              <a:t>Your local leadership</a:t>
            </a:r>
          </a:p>
          <a:p>
            <a:endParaRPr lang="en-US" sz="2800" dirty="0"/>
          </a:p>
          <a:p>
            <a:r>
              <a:rPr lang="en-US" sz="2800" dirty="0" smtClean="0"/>
              <a:t>Your liaison</a:t>
            </a:r>
            <a:endParaRPr lang="en-US" sz="2800" dirty="0"/>
          </a:p>
        </p:txBody>
      </p:sp>
    </p:spTree>
    <p:extLst>
      <p:ext uri="{BB962C8B-B14F-4D97-AF65-F5344CB8AC3E}">
        <p14:creationId xmlns:p14="http://schemas.microsoft.com/office/powerpoint/2010/main" val="161908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600200"/>
            <a:ext cx="8001000" cy="4114800"/>
          </a:xfrm>
        </p:spPr>
        <p:txBody>
          <a:bodyPr/>
          <a:lstStyle/>
          <a:p>
            <a:pPr marL="609600" indent="-609600">
              <a:lnSpc>
                <a:spcPct val="80000"/>
              </a:lnSpc>
              <a:buFont typeface="Wingdings" pitchFamily="2" charset="2"/>
              <a:buNone/>
            </a:pPr>
            <a:r>
              <a:rPr lang="en-US" sz="2600" i="1" dirty="0">
                <a:cs typeface="Arial" pitchFamily="34" charset="0"/>
              </a:rPr>
              <a:t>At the end of this webinar, you will be able to:</a:t>
            </a:r>
          </a:p>
          <a:p>
            <a:pPr marL="1009650" lvl="1" indent="-609600">
              <a:lnSpc>
                <a:spcPct val="150000"/>
              </a:lnSpc>
            </a:pPr>
            <a:r>
              <a:rPr lang="en-US" sz="2400" i="1" dirty="0" smtClean="0">
                <a:cs typeface="Arial" pitchFamily="34" charset="0"/>
              </a:rPr>
              <a:t>Identify </a:t>
            </a:r>
            <a:r>
              <a:rPr lang="en-US" sz="2400" i="1" dirty="0">
                <a:cs typeface="Arial" pitchFamily="34" charset="0"/>
              </a:rPr>
              <a:t>types of public policy</a:t>
            </a:r>
          </a:p>
          <a:p>
            <a:pPr marL="1009650" lvl="1" indent="-609600">
              <a:lnSpc>
                <a:spcPct val="150000"/>
              </a:lnSpc>
            </a:pPr>
            <a:r>
              <a:rPr lang="en-US" sz="2400" i="1" dirty="0" smtClean="0">
                <a:cs typeface="Arial" pitchFamily="34" charset="0"/>
              </a:rPr>
              <a:t>Define </a:t>
            </a:r>
            <a:r>
              <a:rPr lang="en-US" sz="2400" i="1" dirty="0">
                <a:cs typeface="Arial" pitchFamily="34" charset="0"/>
              </a:rPr>
              <a:t>public funds</a:t>
            </a:r>
          </a:p>
          <a:p>
            <a:pPr marL="1009650" lvl="1" indent="-609600">
              <a:lnSpc>
                <a:spcPct val="150000"/>
              </a:lnSpc>
            </a:pPr>
            <a:r>
              <a:rPr lang="en-US" sz="2400" i="1" dirty="0" smtClean="0">
                <a:cs typeface="Arial" pitchFamily="34" charset="0"/>
              </a:rPr>
              <a:t>Determine allowable and unallowable </a:t>
            </a:r>
            <a:r>
              <a:rPr lang="en-US" sz="2400" i="1" dirty="0">
                <a:cs typeface="Arial" pitchFamily="34" charset="0"/>
              </a:rPr>
              <a:t>uses of </a:t>
            </a:r>
            <a:r>
              <a:rPr lang="en-US" sz="2400" i="1" dirty="0" smtClean="0">
                <a:cs typeface="Arial" pitchFamily="34" charset="0"/>
              </a:rPr>
              <a:t>public funds </a:t>
            </a:r>
          </a:p>
          <a:p>
            <a:pPr marL="1009650" lvl="1" indent="-609600">
              <a:lnSpc>
                <a:spcPct val="150000"/>
              </a:lnSpc>
            </a:pPr>
            <a:r>
              <a:rPr lang="en-US" sz="2400" i="1" dirty="0" smtClean="0">
                <a:cs typeface="Arial" pitchFamily="34" charset="0"/>
              </a:rPr>
              <a:t>Establish </a:t>
            </a:r>
            <a:r>
              <a:rPr lang="en-US" sz="2400" i="1" dirty="0">
                <a:cs typeface="Arial" pitchFamily="34" charset="0"/>
              </a:rPr>
              <a:t>the boundaries for use of public </a:t>
            </a:r>
            <a:r>
              <a:rPr lang="en-US" sz="2400" i="1" dirty="0" smtClean="0">
                <a:cs typeface="Arial" pitchFamily="34" charset="0"/>
              </a:rPr>
              <a:t>funds</a:t>
            </a:r>
            <a:endParaRPr lang="en-US" dirty="0"/>
          </a:p>
        </p:txBody>
      </p:sp>
    </p:spTree>
    <p:extLst>
      <p:ext uri="{BB962C8B-B14F-4D97-AF65-F5344CB8AC3E}">
        <p14:creationId xmlns:p14="http://schemas.microsoft.com/office/powerpoint/2010/main" val="1112095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003300"/>
          </a:xfrm>
        </p:spPr>
        <p:txBody>
          <a:bodyPr/>
          <a:lstStyle/>
          <a:p>
            <a:r>
              <a:rPr lang="en-US" dirty="0" smtClean="0"/>
              <a:t>Definitions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6447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Policy</a:t>
            </a:r>
            <a:endParaRPr lang="en-US" dirty="0"/>
          </a:p>
        </p:txBody>
      </p:sp>
      <p:sp>
        <p:nvSpPr>
          <p:cNvPr id="3" name="Content Placeholder 2"/>
          <p:cNvSpPr>
            <a:spLocks noGrp="1"/>
          </p:cNvSpPr>
          <p:nvPr>
            <p:ph idx="1"/>
          </p:nvPr>
        </p:nvSpPr>
        <p:spPr/>
        <p:txBody>
          <a:bodyPr/>
          <a:lstStyle/>
          <a:p>
            <a:pPr marL="400050" lvl="1" indent="0">
              <a:lnSpc>
                <a:spcPct val="150000"/>
              </a:lnSpc>
              <a:buNone/>
            </a:pPr>
            <a:r>
              <a:rPr lang="en-US" sz="2400" i="1" dirty="0" smtClean="0">
                <a:cs typeface="Arial" pitchFamily="34" charset="0"/>
              </a:rPr>
              <a:t>Public </a:t>
            </a:r>
            <a:r>
              <a:rPr lang="en-US" sz="2400" i="1" dirty="0" smtClean="0"/>
              <a:t>policy is </a:t>
            </a:r>
            <a:r>
              <a:rPr lang="en-US" sz="2400" dirty="0"/>
              <a:t>a system of laws, regulatory measures, courses of action, and funding priorities concerning a given topic adopted by a governmental entity or its representatives</a:t>
            </a:r>
            <a:r>
              <a:rPr lang="en-US" sz="2400" dirty="0" smtClean="0"/>
              <a:t>.</a:t>
            </a:r>
            <a:endParaRPr lang="en-US" dirty="0"/>
          </a:p>
        </p:txBody>
      </p:sp>
    </p:spTree>
    <p:extLst>
      <p:ext uri="{BB962C8B-B14F-4D97-AF65-F5344CB8AC3E}">
        <p14:creationId xmlns:p14="http://schemas.microsoft.com/office/powerpoint/2010/main" val="2972004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Public Policy</a:t>
            </a:r>
            <a:endParaRPr lang="en-US" dirty="0"/>
          </a:p>
        </p:txBody>
      </p:sp>
      <p:sp>
        <p:nvSpPr>
          <p:cNvPr id="3" name="Content Placeholder 2"/>
          <p:cNvSpPr>
            <a:spLocks noGrp="1"/>
          </p:cNvSpPr>
          <p:nvPr>
            <p:ph idx="1"/>
          </p:nvPr>
        </p:nvSpPr>
        <p:spPr>
          <a:xfrm>
            <a:off x="457200" y="1600200"/>
            <a:ext cx="8229600" cy="457200"/>
          </a:xfrm>
        </p:spPr>
        <p:txBody>
          <a:bodyPr/>
          <a:lstStyle/>
          <a:p>
            <a:pPr>
              <a:buFont typeface="Arial" pitchFamily="34" charset="0"/>
              <a:buChar char="–"/>
            </a:pPr>
            <a:r>
              <a:rPr lang="en-US" sz="2400" dirty="0" smtClean="0"/>
              <a:t>Laws </a:t>
            </a:r>
            <a:r>
              <a:rPr lang="en-US" sz="2400" dirty="0"/>
              <a:t>passed by the Oregon state legislature</a:t>
            </a:r>
          </a:p>
        </p:txBody>
      </p:sp>
      <p:sp>
        <p:nvSpPr>
          <p:cNvPr id="4" name="Content Placeholder 2"/>
          <p:cNvSpPr txBox="1">
            <a:spLocks/>
          </p:cNvSpPr>
          <p:nvPr/>
        </p:nvSpPr>
        <p:spPr bwMode="auto">
          <a:xfrm>
            <a:off x="457200" y="2286000"/>
            <a:ext cx="822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a:buFont typeface="Arial" pitchFamily="34" charset="0"/>
              <a:buChar char="–"/>
            </a:pPr>
            <a:r>
              <a:rPr lang="en-US" sz="2400" kern="0" dirty="0" smtClean="0"/>
              <a:t>Laws </a:t>
            </a:r>
            <a:r>
              <a:rPr lang="en-US" sz="2400" kern="0" dirty="0"/>
              <a:t>passed by the vote of the people</a:t>
            </a:r>
          </a:p>
        </p:txBody>
      </p:sp>
      <p:sp>
        <p:nvSpPr>
          <p:cNvPr id="5" name="Content Placeholder 2"/>
          <p:cNvSpPr txBox="1">
            <a:spLocks/>
          </p:cNvSpPr>
          <p:nvPr/>
        </p:nvSpPr>
        <p:spPr bwMode="auto">
          <a:xfrm>
            <a:off x="457200" y="2971800"/>
            <a:ext cx="822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a:buFont typeface="Arial" pitchFamily="34" charset="0"/>
              <a:buChar char="–"/>
            </a:pPr>
            <a:r>
              <a:rPr lang="en-US" sz="2400" kern="0" dirty="0" smtClean="0"/>
              <a:t>Ordinances </a:t>
            </a:r>
            <a:r>
              <a:rPr lang="en-US" sz="2400" kern="0" dirty="0"/>
              <a:t>passed by county commissioners</a:t>
            </a:r>
          </a:p>
        </p:txBody>
      </p:sp>
      <p:sp>
        <p:nvSpPr>
          <p:cNvPr id="6" name="Content Placeholder 2"/>
          <p:cNvSpPr txBox="1">
            <a:spLocks/>
          </p:cNvSpPr>
          <p:nvPr/>
        </p:nvSpPr>
        <p:spPr bwMode="auto">
          <a:xfrm>
            <a:off x="457200" y="3657600"/>
            <a:ext cx="822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a:buFont typeface="Arial" pitchFamily="34" charset="0"/>
              <a:buChar char="–"/>
            </a:pPr>
            <a:r>
              <a:rPr lang="en-US" sz="2400" kern="0" dirty="0" smtClean="0"/>
              <a:t>Resolutions </a:t>
            </a:r>
            <a:r>
              <a:rPr lang="en-US" sz="2400" kern="0" dirty="0"/>
              <a:t>passed by tribal councils</a:t>
            </a:r>
          </a:p>
        </p:txBody>
      </p:sp>
      <p:sp>
        <p:nvSpPr>
          <p:cNvPr id="7" name="Content Placeholder 2"/>
          <p:cNvSpPr txBox="1">
            <a:spLocks/>
          </p:cNvSpPr>
          <p:nvPr/>
        </p:nvSpPr>
        <p:spPr bwMode="auto">
          <a:xfrm>
            <a:off x="457200" y="4343400"/>
            <a:ext cx="822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a:buFont typeface="Arial" pitchFamily="34" charset="0"/>
              <a:buChar char="–"/>
            </a:pPr>
            <a:r>
              <a:rPr lang="en-US" sz="2400" kern="0" dirty="0" smtClean="0"/>
              <a:t>Rules </a:t>
            </a:r>
            <a:r>
              <a:rPr lang="en-US" sz="2400" kern="0" dirty="0"/>
              <a:t>passed by local parks bureaus</a:t>
            </a:r>
          </a:p>
        </p:txBody>
      </p:sp>
      <p:sp>
        <p:nvSpPr>
          <p:cNvPr id="8" name="Content Placeholder 2"/>
          <p:cNvSpPr txBox="1">
            <a:spLocks/>
          </p:cNvSpPr>
          <p:nvPr/>
        </p:nvSpPr>
        <p:spPr bwMode="auto">
          <a:xfrm>
            <a:off x="457200" y="5029200"/>
            <a:ext cx="8229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5595"/>
                </a:solidFill>
                <a:latin typeface="+mn-lt"/>
                <a:ea typeface="+mn-ea"/>
                <a:cs typeface="+mn-cs"/>
              </a:defRPr>
            </a:lvl1pPr>
            <a:lvl2pPr marL="742950" indent="-285750" algn="l" rtl="0" eaLnBrk="1" fontAlgn="base" hangingPunct="1">
              <a:spcBef>
                <a:spcPct val="20000"/>
              </a:spcBef>
              <a:spcAft>
                <a:spcPct val="0"/>
              </a:spcAft>
              <a:buChar char="–"/>
              <a:defRPr>
                <a:solidFill>
                  <a:srgbClr val="005595"/>
                </a:solidFill>
                <a:latin typeface="+mn-lt"/>
              </a:defRPr>
            </a:lvl2pPr>
            <a:lvl3pPr marL="1143000" indent="-228600" algn="l" rtl="0" eaLnBrk="1" fontAlgn="base" hangingPunct="1">
              <a:spcBef>
                <a:spcPct val="20000"/>
              </a:spcBef>
              <a:spcAft>
                <a:spcPct val="0"/>
              </a:spcAft>
              <a:buChar char="•"/>
              <a:defRPr sz="1600">
                <a:solidFill>
                  <a:srgbClr val="005595"/>
                </a:solidFill>
                <a:latin typeface="+mn-lt"/>
              </a:defRPr>
            </a:lvl3pPr>
            <a:lvl4pPr marL="1600200" indent="-228600" algn="l" rtl="0" eaLnBrk="1" fontAlgn="base" hangingPunct="1">
              <a:spcBef>
                <a:spcPct val="20000"/>
              </a:spcBef>
              <a:spcAft>
                <a:spcPct val="0"/>
              </a:spcAft>
              <a:buChar char="–"/>
              <a:defRPr sz="1400">
                <a:solidFill>
                  <a:srgbClr val="005595"/>
                </a:solidFill>
                <a:latin typeface="+mn-lt"/>
              </a:defRPr>
            </a:lvl4pPr>
            <a:lvl5pPr marL="2057400" indent="-228600" algn="l" rtl="0" eaLnBrk="1" fontAlgn="base" hangingPunct="1">
              <a:spcBef>
                <a:spcPct val="20000"/>
              </a:spcBef>
              <a:spcAft>
                <a:spcPct val="0"/>
              </a:spcAft>
              <a:buChar char="»"/>
              <a:defRPr sz="1400">
                <a:solidFill>
                  <a:srgbClr val="005595"/>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a:lstStyle>
          <a:p>
            <a:pPr>
              <a:buFont typeface="Arial" pitchFamily="34" charset="0"/>
              <a:buChar char="–"/>
            </a:pPr>
            <a:r>
              <a:rPr lang="en-US" sz="2400" kern="0" dirty="0" smtClean="0"/>
              <a:t>Budget </a:t>
            </a:r>
            <a:r>
              <a:rPr lang="en-US" sz="2400" kern="0" dirty="0"/>
              <a:t>decisions made by government agencies</a:t>
            </a:r>
          </a:p>
        </p:txBody>
      </p:sp>
    </p:spTree>
    <p:extLst>
      <p:ext uri="{BB962C8B-B14F-4D97-AF65-F5344CB8AC3E}">
        <p14:creationId xmlns:p14="http://schemas.microsoft.com/office/powerpoint/2010/main" val="374654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Funds</a:t>
            </a:r>
            <a:endParaRPr lang="en-US" dirty="0"/>
          </a:p>
        </p:txBody>
      </p:sp>
      <p:sp>
        <p:nvSpPr>
          <p:cNvPr id="3" name="Content Placeholder 2"/>
          <p:cNvSpPr>
            <a:spLocks noGrp="1"/>
          </p:cNvSpPr>
          <p:nvPr>
            <p:ph idx="1"/>
          </p:nvPr>
        </p:nvSpPr>
        <p:spPr>
          <a:xfrm>
            <a:off x="457200" y="1600200"/>
            <a:ext cx="8229600" cy="1143000"/>
          </a:xfrm>
        </p:spPr>
        <p:txBody>
          <a:bodyPr/>
          <a:lstStyle/>
          <a:p>
            <a:pPr marL="0" indent="0">
              <a:buNone/>
            </a:pPr>
            <a:r>
              <a:rPr lang="en-US" sz="2600" dirty="0" smtClean="0"/>
              <a:t>Federal</a:t>
            </a:r>
            <a:r>
              <a:rPr lang="en-US" sz="2600" dirty="0"/>
              <a:t>, state or local dollars that are used to run government. </a:t>
            </a:r>
          </a:p>
        </p:txBody>
      </p:sp>
      <p:sp>
        <p:nvSpPr>
          <p:cNvPr id="4" name="TextBox 3"/>
          <p:cNvSpPr txBox="1"/>
          <p:nvPr/>
        </p:nvSpPr>
        <p:spPr>
          <a:xfrm>
            <a:off x="533400" y="2895600"/>
            <a:ext cx="7543800" cy="492443"/>
          </a:xfrm>
          <a:prstGeom prst="rect">
            <a:avLst/>
          </a:prstGeom>
          <a:noFill/>
        </p:spPr>
        <p:txBody>
          <a:bodyPr wrap="square" rtlCol="0">
            <a:spAutoFit/>
          </a:bodyPr>
          <a:lstStyle/>
          <a:p>
            <a:r>
              <a:rPr lang="en-US" sz="2600" kern="0" dirty="0" smtClean="0">
                <a:solidFill>
                  <a:srgbClr val="005595"/>
                </a:solidFill>
              </a:rPr>
              <a:t>Guidelines for using public funds:</a:t>
            </a:r>
            <a:endParaRPr lang="en-US" sz="2600" dirty="0"/>
          </a:p>
        </p:txBody>
      </p:sp>
      <p:sp>
        <p:nvSpPr>
          <p:cNvPr id="5" name="TextBox 4"/>
          <p:cNvSpPr txBox="1"/>
          <p:nvPr/>
        </p:nvSpPr>
        <p:spPr>
          <a:xfrm>
            <a:off x="609600" y="3657600"/>
            <a:ext cx="7543800" cy="461665"/>
          </a:xfrm>
          <a:prstGeom prst="rect">
            <a:avLst/>
          </a:prstGeom>
          <a:noFill/>
        </p:spPr>
        <p:txBody>
          <a:bodyPr wrap="square" rtlCol="0">
            <a:spAutoFit/>
          </a:bodyPr>
          <a:lstStyle/>
          <a:p>
            <a:pPr lvl="1"/>
            <a:r>
              <a:rPr lang="en-US" sz="2400" kern="0" dirty="0" smtClean="0">
                <a:solidFill>
                  <a:srgbClr val="005595"/>
                </a:solidFill>
              </a:rPr>
              <a:t>#1 – Know your boundaries</a:t>
            </a:r>
            <a:endParaRPr lang="en-US" dirty="0"/>
          </a:p>
        </p:txBody>
      </p:sp>
      <p:sp>
        <p:nvSpPr>
          <p:cNvPr id="6" name="TextBox 5"/>
          <p:cNvSpPr txBox="1"/>
          <p:nvPr/>
        </p:nvSpPr>
        <p:spPr>
          <a:xfrm>
            <a:off x="609600" y="4495800"/>
            <a:ext cx="7848600" cy="461665"/>
          </a:xfrm>
          <a:prstGeom prst="rect">
            <a:avLst/>
          </a:prstGeom>
          <a:noFill/>
        </p:spPr>
        <p:txBody>
          <a:bodyPr wrap="square" rtlCol="0">
            <a:spAutoFit/>
          </a:bodyPr>
          <a:lstStyle/>
          <a:p>
            <a:pPr lvl="1"/>
            <a:r>
              <a:rPr lang="en-US" sz="2400" kern="0" dirty="0" smtClean="0">
                <a:solidFill>
                  <a:srgbClr val="005595"/>
                </a:solidFill>
              </a:rPr>
              <a:t>#2 – Understand the type of policy change process</a:t>
            </a:r>
            <a:endParaRPr lang="en-US" dirty="0"/>
          </a:p>
        </p:txBody>
      </p:sp>
    </p:spTree>
    <p:extLst>
      <p:ext uri="{BB962C8B-B14F-4D97-AF65-F5344CB8AC3E}">
        <p14:creationId xmlns:p14="http://schemas.microsoft.com/office/powerpoint/2010/main" val="363622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lstStyle/>
          <a:p>
            <a:pPr marL="0" indent="0">
              <a:lnSpc>
                <a:spcPct val="80000"/>
              </a:lnSpc>
              <a:buNone/>
            </a:pPr>
            <a:r>
              <a:rPr lang="en-US" sz="2400" b="1" i="1" dirty="0" smtClean="0">
                <a:solidFill>
                  <a:schemeClr val="accent1">
                    <a:lumMod val="50000"/>
                  </a:schemeClr>
                </a:solidFill>
              </a:rPr>
              <a:t>Education</a:t>
            </a:r>
            <a:r>
              <a:rPr lang="en-US" sz="2400" dirty="0" smtClean="0"/>
              <a:t> is the communication of </a:t>
            </a:r>
            <a:r>
              <a:rPr lang="en-US" sz="2400" dirty="0"/>
              <a:t>basic information </a:t>
            </a:r>
            <a:r>
              <a:rPr lang="en-US" sz="2400" dirty="0" smtClean="0"/>
              <a:t>to decision makers</a:t>
            </a:r>
          </a:p>
          <a:p>
            <a:pPr>
              <a:lnSpc>
                <a:spcPct val="80000"/>
              </a:lnSpc>
            </a:pPr>
            <a:endParaRPr lang="en-US" sz="2400" dirty="0"/>
          </a:p>
          <a:p>
            <a:pPr lvl="1">
              <a:lnSpc>
                <a:spcPct val="80000"/>
              </a:lnSpc>
            </a:pPr>
            <a:r>
              <a:rPr lang="en-US" sz="2400" dirty="0" smtClean="0"/>
              <a:t>program </a:t>
            </a:r>
            <a:r>
              <a:rPr lang="en-US" sz="2400" dirty="0"/>
              <a:t>description, goals, current budget, people served, accomplishments and impacts, etc.    </a:t>
            </a:r>
          </a:p>
          <a:p>
            <a:pPr marL="457200" lvl="1" indent="0">
              <a:lnSpc>
                <a:spcPct val="80000"/>
              </a:lnSpc>
              <a:buNone/>
            </a:pPr>
            <a:endParaRPr lang="en-US" sz="2400" dirty="0" smtClean="0"/>
          </a:p>
          <a:p>
            <a:pPr lvl="1">
              <a:lnSpc>
                <a:spcPct val="80000"/>
              </a:lnSpc>
            </a:pPr>
            <a:r>
              <a:rPr lang="en-US" sz="2400" dirty="0" smtClean="0"/>
              <a:t>does </a:t>
            </a:r>
            <a:r>
              <a:rPr lang="en-US" sz="2400" dirty="0"/>
              <a:t>not make value judgments or seek legislative action.</a:t>
            </a:r>
          </a:p>
          <a:p>
            <a:endParaRPr lang="en-US" sz="2400" dirty="0"/>
          </a:p>
        </p:txBody>
      </p:sp>
    </p:spTree>
    <p:extLst>
      <p:ext uri="{BB962C8B-B14F-4D97-AF65-F5344CB8AC3E}">
        <p14:creationId xmlns:p14="http://schemas.microsoft.com/office/powerpoint/2010/main" val="2860897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idx="1"/>
          </p:nvPr>
        </p:nvSpPr>
        <p:spPr/>
        <p:txBody>
          <a:bodyPr/>
          <a:lstStyle/>
          <a:p>
            <a:pPr marL="0" indent="0">
              <a:lnSpc>
                <a:spcPct val="80000"/>
              </a:lnSpc>
              <a:buNone/>
            </a:pPr>
            <a:r>
              <a:rPr lang="en-US" sz="2400" b="1" i="1" dirty="0" smtClean="0">
                <a:solidFill>
                  <a:schemeClr val="accent1">
                    <a:lumMod val="50000"/>
                  </a:schemeClr>
                </a:solidFill>
              </a:rPr>
              <a:t>Advocacy</a:t>
            </a:r>
            <a:r>
              <a:rPr lang="en-US" sz="2400" dirty="0" smtClean="0">
                <a:solidFill>
                  <a:schemeClr val="accent1">
                    <a:lumMod val="50000"/>
                  </a:schemeClr>
                </a:solidFill>
              </a:rPr>
              <a:t> </a:t>
            </a:r>
            <a:r>
              <a:rPr lang="en-US" sz="2400" dirty="0" smtClean="0"/>
              <a:t>conveys support for a particular value </a:t>
            </a:r>
            <a:r>
              <a:rPr lang="en-US" sz="2400" dirty="0"/>
              <a:t>in a </a:t>
            </a:r>
            <a:r>
              <a:rPr lang="en-US" sz="2400" dirty="0" smtClean="0"/>
              <a:t>general </a:t>
            </a:r>
            <a:r>
              <a:rPr lang="en-US" sz="2400" dirty="0"/>
              <a:t>sense.  </a:t>
            </a:r>
            <a:endParaRPr lang="en-US" sz="2400" dirty="0" smtClean="0"/>
          </a:p>
          <a:p>
            <a:pPr marL="0" indent="0">
              <a:lnSpc>
                <a:spcPct val="80000"/>
              </a:lnSpc>
              <a:buNone/>
            </a:pPr>
            <a:endParaRPr lang="en-US" sz="2400" dirty="0" smtClean="0"/>
          </a:p>
          <a:p>
            <a:pPr lvl="1">
              <a:lnSpc>
                <a:spcPct val="80000"/>
              </a:lnSpc>
            </a:pPr>
            <a:r>
              <a:rPr lang="en-US" sz="2400" dirty="0" smtClean="0"/>
              <a:t>does </a:t>
            </a:r>
            <a:r>
              <a:rPr lang="en-US" sz="2400" dirty="0"/>
              <a:t>not seek specific legislative action.</a:t>
            </a:r>
          </a:p>
          <a:p>
            <a:endParaRPr lang="en-US" sz="2400" dirty="0"/>
          </a:p>
        </p:txBody>
      </p:sp>
    </p:spTree>
    <p:extLst>
      <p:ext uri="{BB962C8B-B14F-4D97-AF65-F5344CB8AC3E}">
        <p14:creationId xmlns:p14="http://schemas.microsoft.com/office/powerpoint/2010/main" val="241154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HA">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00516EF50C5B48B8CCF649E2692D01" ma:contentTypeVersion="18" ma:contentTypeDescription="Create a new document." ma:contentTypeScope="" ma:versionID="94c46ac97ae86a75c02194633e51570a">
  <xsd:schema xmlns:xsd="http://www.w3.org/2001/XMLSchema" xmlns:xs="http://www.w3.org/2001/XMLSchema" xmlns:p="http://schemas.microsoft.com/office/2006/metadata/properties" xmlns:ns1="http://schemas.microsoft.com/sharepoint/v3" xmlns:ns2="59da1016-2a1b-4f8a-9768-d7a4932f6f16" xmlns:ns3="8488ce40-994a-4625-acd1-74fe6dd51a7e" targetNamespace="http://schemas.microsoft.com/office/2006/metadata/properties" ma:root="true" ma:fieldsID="3a23e7cefec6722df71f90bd5a6635b3" ns1:_="" ns2:_="" ns3:_="">
    <xsd:import namespace="http://schemas.microsoft.com/sharepoint/v3"/>
    <xsd:import namespace="59da1016-2a1b-4f8a-9768-d7a4932f6f16"/>
    <xsd:import namespace="8488ce40-994a-4625-acd1-74fe6dd51a7e"/>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PublishingStartDate" minOccurs="0"/>
                <xsd:element ref="ns1:PublishingExpirationDate" minOccurs="0"/>
                <xsd:element ref="ns1:URL"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URL" ma:index="12"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4"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5"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6"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7" nillable="true" ma:displayName="Document Expiration Date" ma:format="DateOnly" ma:internalName="DocumentExpirationDate" ma:readOnly="false">
      <xsd:simpleType>
        <xsd:restriction base="dms:DateTime"/>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488ce40-994a-4625-acd1-74fe6dd51a7e" elementFormDefault="qualified">
    <xsd:import namespace="http://schemas.microsoft.com/office/2006/documentManagement/types"/>
    <xsd:import namespace="http://schemas.microsoft.com/office/infopath/2007/PartnerControls"/>
    <xsd:element name="Meta_x0020_Description" ma:index="8" nillable="true" ma:displayName="Meta Description" ma:internalName="Meta_x0020_Description" ma:readOnly="false">
      <xsd:simpleType>
        <xsd:restriction base="dms:Text"/>
      </xsd:simpleType>
    </xsd:element>
    <xsd:element name="Meta_x0020_Keywords" ma:index="9" nillable="true" ma:displayName="Meta Keywords" ma:internalName="Meta_x0020_Keywords"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URL xmlns="http://schemas.microsoft.com/sharepoint/v3">
      <Url>https://www.oregon.gov/oha/PH/DISEASESCONDITIONS/CHRONICDISEASE/HPCDPCONNECTION/TRAINING_EVENTS/Documents/TrainingMaterials/2014-2015/01-2015_public_funds.pptx</Url>
      <Description>PowerPoint Presentation</Description>
    </URL>
    <PublishingExpirationDate xmlns="http://schemas.microsoft.com/sharepoint/v3" xsi:nil="true"/>
    <PublishingStartDate xmlns="http://schemas.microsoft.com/sharepoint/v3" xsi:nil="true"/>
    <IACategory xmlns="59da1016-2a1b-4f8a-9768-d7a4932f6f16">Public Health</IACategory>
    <IASubtopic xmlns="59da1016-2a1b-4f8a-9768-d7a4932f6f16" xsi:nil="true"/>
    <DocumentExpirationDate xmlns="59da1016-2a1b-4f8a-9768-d7a4932f6f16">2017-12-31T08:00:00+00:00</DocumentExpirationDate>
    <Meta_x0020_Keywords xmlns="8488ce40-994a-4625-acd1-74fe6dd51a7e" xsi:nil="true"/>
    <Meta_x0020_Description xmlns="8488ce40-994a-4625-acd1-74fe6dd51a7e" xsi:nil="true"/>
    <IATopic xmlns="59da1016-2a1b-4f8a-9768-d7a4932f6f16">Public Health - Prevention</IATopic>
  </documentManagement>
</p:properties>
</file>

<file path=customXml/itemProps1.xml><?xml version="1.0" encoding="utf-8"?>
<ds:datastoreItem xmlns:ds="http://schemas.openxmlformats.org/officeDocument/2006/customXml" ds:itemID="{2D545506-2AE3-4EB6-90E7-D12603813E1B}"/>
</file>

<file path=customXml/itemProps2.xml><?xml version="1.0" encoding="utf-8"?>
<ds:datastoreItem xmlns:ds="http://schemas.openxmlformats.org/officeDocument/2006/customXml" ds:itemID="{043E7007-50CE-4BED-8310-2F862C374A07}"/>
</file>

<file path=customXml/itemProps3.xml><?xml version="1.0" encoding="utf-8"?>
<ds:datastoreItem xmlns:ds="http://schemas.openxmlformats.org/officeDocument/2006/customXml" ds:itemID="{EAA372D1-7B28-4C35-A015-38CBBF5B28D3}"/>
</file>

<file path=docProps/app.xml><?xml version="1.0" encoding="utf-8"?>
<Properties xmlns="http://schemas.openxmlformats.org/officeDocument/2006/extended-properties" xmlns:vt="http://schemas.openxmlformats.org/officeDocument/2006/docPropsVTypes">
  <Template>OHA</Template>
  <TotalTime>924</TotalTime>
  <Words>1717</Words>
  <Application>Microsoft Office PowerPoint</Application>
  <PresentationFormat>On-screen Show (4:3)</PresentationFormat>
  <Paragraphs>210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OHA</vt:lpstr>
      <vt:lpstr>Education, Advocacy, Lobbying &amp; Electioneering</vt:lpstr>
      <vt:lpstr>Housekeeping </vt:lpstr>
      <vt:lpstr>Objectives</vt:lpstr>
      <vt:lpstr>Definitions</vt:lpstr>
      <vt:lpstr>Public Policy</vt:lpstr>
      <vt:lpstr>Examples of Public Policy</vt:lpstr>
      <vt:lpstr>Public Funds</vt:lpstr>
      <vt:lpstr>Education</vt:lpstr>
      <vt:lpstr>Advocacy</vt:lpstr>
      <vt:lpstr>Lobbying</vt:lpstr>
      <vt:lpstr>Electioneering</vt:lpstr>
      <vt:lpstr>Public Policy  Change Process</vt:lpstr>
      <vt:lpstr>Vote of the people –  Initiative or Referendum</vt:lpstr>
      <vt:lpstr>Decisions of Government Agencies</vt:lpstr>
      <vt:lpstr>Decisions by Elected Lawmakers</vt:lpstr>
      <vt:lpstr>Encouraged Activities</vt:lpstr>
      <vt:lpstr>Allowable Activities</vt:lpstr>
      <vt:lpstr>Public Perception</vt:lpstr>
      <vt:lpstr>Prohibited Activities</vt:lpstr>
      <vt:lpstr>Media Advocacy</vt:lpstr>
      <vt:lpstr>Questions or Concerns?</vt:lpstr>
      <vt:lpstr>When in Doubt – Ask!</vt:lpstr>
    </vt:vector>
  </TitlesOfParts>
  <Company>State of Oregon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Shira Pope</dc:creator>
  <cp:lastModifiedBy>DHS-OIS-NDS</cp:lastModifiedBy>
  <cp:revision>65</cp:revision>
  <cp:lastPrinted>2015-01-23T20:26:20Z</cp:lastPrinted>
  <dcterms:created xsi:type="dcterms:W3CDTF">2014-12-22T23:27:26Z</dcterms:created>
  <dcterms:modified xsi:type="dcterms:W3CDTF">2015-01-23T20:28:24Z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0x0101009900516EF50C5B48B8CCF649E2692D01</vt:lpwstr>
  </property>
  <property fmtid="{D5CDD505-2E9C-101B-9397-08002B2CF9AE}" pid="3" name="WorkflowChangePath">
    <vt:lpwstr>e8e5ad1f-e9a8-404d-844e-d78b0ad57c40,2;e8e5ad1f-e9a8-404d-844e-d78b0ad57c40,4;</vt:lpwstr>
  </property>
  <property fmtid="{D5CDD505-2E9C-101B-9397-08002B2CF9AE}" pid="4" name="Order">
    <vt:r8>37400</vt:r8>
  </property>
</Properties>
</file>