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9.xml" ContentType="application/vnd.openxmlformats-officedocument.presentationml.slide+xml"/>
  <Override PartName="/ppt/slides/slide3.xml" ContentType="application/vnd.openxmlformats-officedocument.presentationml.slide+xml"/>
  <Override PartName="/ppt/slides/slide12.xml" ContentType="application/vnd.openxmlformats-officedocument.presentationml.slide+xml"/>
  <Override PartName="/ppt/slides/slide4.xml" ContentType="application/vnd.openxmlformats-officedocument.presentationml.slide+xml"/>
  <Override PartName="/ppt/slides/slide11.xml" ContentType="application/vnd.openxmlformats-officedocument.presentationml.slide+xml"/>
  <Override PartName="/ppt/slides/slide5.xml" ContentType="application/vnd.openxmlformats-officedocument.presentationml.slide+xml"/>
  <Override PartName="/ppt/slides/slide10.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1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0.xml" ContentType="application/vnd.openxmlformats-officedocument.presentationml.notesSlide+xml"/>
  <Override PartName="/ppt/slideMasters/slideMaster1.xml" ContentType="application/vnd.openxmlformats-officedocument.presentationml.slideMaster+xml"/>
  <Override PartName="/ppt/notesSlides/notesSlide13.xml" ContentType="application/vnd.openxmlformats-officedocument.presentationml.notesSlide+xml"/>
  <Override PartName="/ppt/notesSlides/notesSlide8.xml" ContentType="application/vnd.openxmlformats-officedocument.presentationml.notes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15.xml" ContentType="application/vnd.openxmlformats-officedocument.presentationml.slideLayout+xml"/>
  <Override PartName="/ppt/notesSlides/notesSlide9.xml" ContentType="application/vnd.openxmlformats-officedocument.presentationml.notesSlide+xml"/>
  <Override PartName="/ppt/notesSlides/notesSlide7.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4.xml" ContentType="application/vnd.openxmlformats-officedocument.presentationml.notesSlide+xml"/>
  <Override PartName="/ppt/notesSlides/notesSlide2.xml" ContentType="application/vnd.openxmlformats-officedocument.presentationml.notesSlide+xml"/>
  <Override PartName="/ppt/slideLayouts/slideLayout16.xml" ContentType="application/vnd.openxmlformats-officedocument.presentationml.slideLayout+xml"/>
  <Override PartName="/ppt/notesSlides/notesSlide3.xml" ContentType="application/vnd.openxmlformats-officedocument.presentationml.notesSlide+xml"/>
  <Override PartName="/ppt/notesSlides/notesSlide1.xml" ContentType="application/vnd.openxmlformats-officedocument.presentationml.notesSlide+xml"/>
  <Override PartName="/ppt/handoutMasters/handoutMaster1.xml" ContentType="application/vnd.openxmlformats-officedocument.presentationml.handoutMaster+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3" r:id="rId1"/>
  </p:sldMasterIdLst>
  <p:notesMasterIdLst>
    <p:notesMasterId r:id="rId15"/>
  </p:notesMasterIdLst>
  <p:handoutMasterIdLst>
    <p:handoutMasterId r:id="rId16"/>
  </p:handoutMasterIdLst>
  <p:sldIdLst>
    <p:sldId id="256" r:id="rId2"/>
    <p:sldId id="257" r:id="rId3"/>
    <p:sldId id="258" r:id="rId4"/>
    <p:sldId id="259" r:id="rId5"/>
    <p:sldId id="271" r:id="rId6"/>
    <p:sldId id="272" r:id="rId7"/>
    <p:sldId id="273" r:id="rId8"/>
    <p:sldId id="260" r:id="rId9"/>
    <p:sldId id="275" r:id="rId10"/>
    <p:sldId id="274" r:id="rId11"/>
    <p:sldId id="269" r:id="rId12"/>
    <p:sldId id="265" r:id="rId13"/>
    <p:sldId id="276" r:id="rId14"/>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pitchFamily="34" charset="0"/>
        <a:ea typeface="+mn-ea"/>
        <a:cs typeface="Arial" pitchFamily="34" charset="0"/>
      </a:defRPr>
    </a:lvl1pPr>
    <a:lvl2pPr marL="457200" algn="l" defTabSz="457200" rtl="0" fontAlgn="base">
      <a:spcBef>
        <a:spcPct val="0"/>
      </a:spcBef>
      <a:spcAft>
        <a:spcPct val="0"/>
      </a:spcAft>
      <a:defRPr kern="1200">
        <a:solidFill>
          <a:schemeClr val="tx1"/>
        </a:solidFill>
        <a:latin typeface="Arial" pitchFamily="34" charset="0"/>
        <a:ea typeface="+mn-ea"/>
        <a:cs typeface="Arial" pitchFamily="34" charset="0"/>
      </a:defRPr>
    </a:lvl2pPr>
    <a:lvl3pPr marL="914400" algn="l" defTabSz="457200"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defTabSz="457200"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defTabSz="457200"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D89F39"/>
    <a:srgbClr val="346094"/>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5620"/>
    <p:restoredTop sz="94660"/>
  </p:normalViewPr>
  <p:slideViewPr>
    <p:cSldViewPr snapToGrid="0" snapToObjects="1">
      <p:cViewPr varScale="1">
        <p:scale>
          <a:sx n="68" d="100"/>
          <a:sy n="68" d="100"/>
        </p:scale>
        <p:origin x="-1446" y="-96"/>
      </p:cViewPr>
      <p:guideLst>
        <p:guide orient="horz" pos="2160"/>
        <p:guide pos="2880"/>
      </p:guideLst>
    </p:cSldViewPr>
  </p:slideViewPr>
  <p:notesTextViewPr>
    <p:cViewPr>
      <p:scale>
        <a:sx n="100" d="100"/>
        <a:sy n="100" d="100"/>
      </p:scale>
      <p:origin x="0" y="0"/>
    </p:cViewPr>
  </p:notesTextViewPr>
  <p:notesViewPr>
    <p:cSldViewPr snapToGrid="0" snapToObjects="1">
      <p:cViewPr>
        <p:scale>
          <a:sx n="80" d="100"/>
          <a:sy n="80" d="100"/>
        </p:scale>
        <p:origin x="-2316" y="-72"/>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customXml" Target="../customXml/item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ustomXml" Target="../customXml/item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E49F45FC-BB49-47E5-AD0D-E0B1588B3CEE}" type="datetime1">
              <a:rPr lang="en-US"/>
              <a:pPr>
                <a:defRPr/>
              </a:pPr>
              <a:t>5/19/2015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93F87648-711C-4E51-8476-DEF7A55C7D9C}" type="slidenum">
              <a:rPr lang="en-US"/>
              <a:pPr>
                <a:defRPr/>
              </a:pPr>
              <a:t>‹#›</a:t>
            </a:fld>
            <a:endParaRPr lang="en-US"/>
          </a:p>
        </p:txBody>
      </p:sp>
    </p:spTree>
    <p:extLst>
      <p:ext uri="{BB962C8B-B14F-4D97-AF65-F5344CB8AC3E}">
        <p14:creationId xmlns:p14="http://schemas.microsoft.com/office/powerpoint/2010/main" xmlns="" val="138593722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7C033CD0-2B70-4B71-BE64-1C236FA4618B}" type="datetime1">
              <a:rPr lang="en-US"/>
              <a:pPr>
                <a:defRPr/>
              </a:pPr>
              <a:t>5/19/2015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B87AB561-267C-479F-9071-AB1580D1B6D4}" type="slidenum">
              <a:rPr lang="en-US"/>
              <a:pPr>
                <a:defRPr/>
              </a:pPr>
              <a:t>‹#›</a:t>
            </a:fld>
            <a:endParaRPr lang="en-US"/>
          </a:p>
        </p:txBody>
      </p:sp>
    </p:spTree>
    <p:extLst>
      <p:ext uri="{BB962C8B-B14F-4D97-AF65-F5344CB8AC3E}">
        <p14:creationId xmlns:p14="http://schemas.microsoft.com/office/powerpoint/2010/main" xmlns="" val="45373565"/>
      </p:ext>
    </p:extLst>
  </p:cSld>
  <p:clrMap bg1="lt1" tx1="dk1" bg2="lt2" tx2="dk2" accent1="accent1" accent2="accent2" accent3="accent3" accent4="accent4" accent5="accent5" accent6="accent6" hlink="hlink" folHlink="folHlink"/>
  <p:hf hdr="0" ftr="0" dt="0"/>
  <p:notesStyle>
    <a:lvl1pPr algn="l" defTabSz="457200" rtl="0" fontAlgn="base">
      <a:spcBef>
        <a:spcPct val="30000"/>
      </a:spcBef>
      <a:spcAft>
        <a:spcPct val="0"/>
      </a:spcAft>
      <a:defRPr sz="1200" kern="1200">
        <a:solidFill>
          <a:schemeClr val="tx1"/>
        </a:solidFill>
        <a:latin typeface="+mn-lt"/>
        <a:ea typeface="+mn-ea"/>
        <a:cs typeface="+mn-cs"/>
      </a:defRPr>
    </a:lvl1pPr>
    <a:lvl2pPr marL="457200" algn="l" defTabSz="457200" rtl="0" fontAlgn="base">
      <a:spcBef>
        <a:spcPct val="30000"/>
      </a:spcBef>
      <a:spcAft>
        <a:spcPct val="0"/>
      </a:spcAft>
      <a:defRPr sz="1200" kern="1200">
        <a:solidFill>
          <a:schemeClr val="tx1"/>
        </a:solidFill>
        <a:latin typeface="+mn-lt"/>
        <a:ea typeface="+mn-ea"/>
        <a:cs typeface="+mn-cs"/>
      </a:defRPr>
    </a:lvl2pPr>
    <a:lvl3pPr marL="914400" algn="l" defTabSz="457200" rtl="0" fontAlgn="base">
      <a:spcBef>
        <a:spcPct val="30000"/>
      </a:spcBef>
      <a:spcAft>
        <a:spcPct val="0"/>
      </a:spcAft>
      <a:defRPr sz="1200" kern="1200">
        <a:solidFill>
          <a:schemeClr val="tx1"/>
        </a:solidFill>
        <a:latin typeface="+mn-lt"/>
        <a:ea typeface="+mn-ea"/>
        <a:cs typeface="+mn-cs"/>
      </a:defRPr>
    </a:lvl3pPr>
    <a:lvl4pPr marL="1371600" algn="l" defTabSz="457200" rtl="0" fontAlgn="base">
      <a:spcBef>
        <a:spcPct val="30000"/>
      </a:spcBef>
      <a:spcAft>
        <a:spcPct val="0"/>
      </a:spcAft>
      <a:defRPr sz="1200" kern="1200">
        <a:solidFill>
          <a:schemeClr val="tx1"/>
        </a:solidFill>
        <a:latin typeface="+mn-lt"/>
        <a:ea typeface="+mn-ea"/>
        <a:cs typeface="+mn-cs"/>
      </a:defRPr>
    </a:lvl4pPr>
    <a:lvl5pPr marL="1828800" algn="l" defTabSz="457200" rtl="0" fontAlgn="base">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multco.us/chair-kafoury"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87AB561-267C-479F-9071-AB1580D1B6D4}" type="slidenum">
              <a:rPr lang="en-US" smtClean="0"/>
              <a:pPr>
                <a:defRPr/>
              </a:pPr>
              <a:t>1</a:t>
            </a:fld>
            <a:endParaRPr lang="en-US"/>
          </a:p>
        </p:txBody>
      </p:sp>
    </p:spTree>
    <p:extLst>
      <p:ext uri="{BB962C8B-B14F-4D97-AF65-F5344CB8AC3E}">
        <p14:creationId xmlns:p14="http://schemas.microsoft.com/office/powerpoint/2010/main" xmlns="" val="2740029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r>
              <a:rPr lang="en-US" sz="1400" dirty="0" smtClean="0"/>
              <a:t>The number of tobacco and nicotine products is increasing dramatically </a:t>
            </a:r>
          </a:p>
          <a:p>
            <a:pPr lvl="1"/>
            <a:r>
              <a:rPr lang="en-US" sz="1400" dirty="0" smtClean="0"/>
              <a:t>•Youth are increasingly using these products </a:t>
            </a:r>
          </a:p>
          <a:p>
            <a:pPr lvl="1"/>
            <a:r>
              <a:rPr lang="en-US" sz="1400" dirty="0" smtClean="0"/>
              <a:t>•Multnomah County has one of the highest illegal sales rate of cigarettes to minors </a:t>
            </a:r>
          </a:p>
          <a:p>
            <a:pPr lvl="1"/>
            <a:endParaRPr lang="en-US" sz="1600" dirty="0" smtClean="0"/>
          </a:p>
          <a:p>
            <a:endParaRPr lang="en-US" dirty="0"/>
          </a:p>
        </p:txBody>
      </p:sp>
      <p:sp>
        <p:nvSpPr>
          <p:cNvPr id="4" name="Slide Number Placeholder 3"/>
          <p:cNvSpPr>
            <a:spLocks noGrp="1"/>
          </p:cNvSpPr>
          <p:nvPr>
            <p:ph type="sldNum" sz="quarter" idx="10"/>
          </p:nvPr>
        </p:nvSpPr>
        <p:spPr/>
        <p:txBody>
          <a:bodyPr/>
          <a:lstStyle/>
          <a:p>
            <a:pPr>
              <a:defRPr/>
            </a:pPr>
            <a:fld id="{B87AB561-267C-479F-9071-AB1580D1B6D4}" type="slidenum">
              <a:rPr lang="en-US" smtClean="0"/>
              <a:pPr>
                <a:defRPr/>
              </a:pPr>
              <a:t>10</a:t>
            </a:fld>
            <a:endParaRPr lang="en-US"/>
          </a:p>
        </p:txBody>
      </p:sp>
    </p:spTree>
    <p:extLst>
      <p:ext uri="{BB962C8B-B14F-4D97-AF65-F5344CB8AC3E}">
        <p14:creationId xmlns:p14="http://schemas.microsoft.com/office/powerpoint/2010/main" xmlns="" val="28113636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sz="1200" b="0" i="0" kern="1200" dirty="0" smtClean="0">
                <a:solidFill>
                  <a:schemeClr val="tx1"/>
                </a:solidFill>
                <a:latin typeface="+mn-lt"/>
                <a:ea typeface="+mn-ea"/>
                <a:cs typeface="+mn-cs"/>
              </a:rPr>
              <a:t>Multnomah County Commissioners voted to restrict e-cigarettes and vaping to protect children and public health.</a:t>
            </a:r>
          </a:p>
          <a:p>
            <a:pPr>
              <a:buFont typeface="Arial" pitchFamily="34" charset="0"/>
              <a:buChar char="•"/>
            </a:pPr>
            <a:r>
              <a:rPr lang="en-US" sz="1200" b="0" i="0" kern="1200" dirty="0" smtClean="0">
                <a:solidFill>
                  <a:schemeClr val="tx1"/>
                </a:solidFill>
                <a:latin typeface="+mn-lt"/>
                <a:ea typeface="+mn-ea"/>
                <a:cs typeface="+mn-cs"/>
              </a:rPr>
              <a:t>In a 5-0 vote, the board passed an ordinance that prohibits minors from buying and using inhalant delivery systems, such as e-cigs and vape pens. </a:t>
            </a:r>
          </a:p>
          <a:p>
            <a:pPr>
              <a:buFont typeface="Arial" pitchFamily="34" charset="0"/>
              <a:buChar char="•"/>
            </a:pPr>
            <a:r>
              <a:rPr lang="en-US" sz="1200" b="0" i="0" kern="1200" dirty="0" smtClean="0">
                <a:solidFill>
                  <a:schemeClr val="tx1"/>
                </a:solidFill>
                <a:latin typeface="+mn-lt"/>
                <a:ea typeface="+mn-ea"/>
                <a:cs typeface="+mn-cs"/>
              </a:rPr>
              <a:t>The law  took affect on April 5, businesses will be prohibited from selling the devices to people under age 18. And vaping won’t be allowed in workplaces where smoking is prohibited.</a:t>
            </a:r>
          </a:p>
          <a:p>
            <a:pPr>
              <a:buFont typeface="Arial" pitchFamily="34" charset="0"/>
              <a:buChar char="•"/>
            </a:pPr>
            <a:r>
              <a:rPr lang="en-US" sz="1200" b="0" i="0" kern="1200" dirty="0" smtClean="0">
                <a:solidFill>
                  <a:schemeClr val="tx1"/>
                </a:solidFill>
                <a:latin typeface="+mn-lt"/>
                <a:ea typeface="+mn-ea"/>
                <a:cs typeface="+mn-cs"/>
              </a:rPr>
              <a:t>“My primary concern is protecting kids from exposure to these products,’’ </a:t>
            </a:r>
            <a:r>
              <a:rPr lang="en-US" sz="1200" b="0" i="0" u="none" strike="noStrike" kern="1200" dirty="0" smtClean="0">
                <a:solidFill>
                  <a:schemeClr val="tx1"/>
                </a:solidFill>
                <a:latin typeface="+mn-lt"/>
                <a:ea typeface="+mn-ea"/>
                <a:cs typeface="+mn-cs"/>
                <a:hlinkClick r:id="rId3"/>
              </a:rPr>
              <a:t>Chair Deborah Kafoury</a:t>
            </a:r>
            <a:r>
              <a:rPr lang="en-US" sz="1200" b="0" i="0" kern="1200" dirty="0" smtClean="0">
                <a:solidFill>
                  <a:schemeClr val="tx1"/>
                </a:solidFill>
                <a:latin typeface="+mn-lt"/>
                <a:ea typeface="+mn-ea"/>
                <a:cs typeface="+mn-cs"/>
              </a:rPr>
              <a:t> said at Thursday’s meeting. “And I want to ensure that people who choose not to vape are protected at work.”</a:t>
            </a:r>
          </a:p>
          <a:p>
            <a:pPr>
              <a:buFont typeface="Arial" pitchFamily="34" charset="0"/>
              <a:buChar char="•"/>
            </a:pPr>
            <a:endParaRPr lang="en-US" dirty="0" smtClean="0"/>
          </a:p>
          <a:p>
            <a:pPr>
              <a:buFont typeface="Arial" pitchFamily="34" charset="0"/>
              <a:buChar char="•"/>
            </a:pPr>
            <a:r>
              <a:rPr lang="en-US" dirty="0" smtClean="0"/>
              <a:t>More than 300 comments were gathered online about the proposed regulation.</a:t>
            </a:r>
            <a:endParaRPr lang="en-US" sz="1200" b="0" i="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B87AB561-267C-479F-9071-AB1580D1B6D4}" type="slidenum">
              <a:rPr lang="en-US" smtClean="0"/>
              <a:pPr>
                <a:defRPr/>
              </a:pPr>
              <a:t>11</a:t>
            </a:fld>
            <a:endParaRPr lang="en-US"/>
          </a:p>
        </p:txBody>
      </p:sp>
    </p:spTree>
    <p:extLst>
      <p:ext uri="{BB962C8B-B14F-4D97-AF65-F5344CB8AC3E}">
        <p14:creationId xmlns:p14="http://schemas.microsoft.com/office/powerpoint/2010/main" xmlns="" val="21838572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B87AB561-267C-479F-9071-AB1580D1B6D4}" type="slidenum">
              <a:rPr lang="en-US" smtClean="0"/>
              <a:pPr>
                <a:defRPr/>
              </a:pPr>
              <a:t>12</a:t>
            </a:fld>
            <a:endParaRPr lang="en-US"/>
          </a:p>
        </p:txBody>
      </p:sp>
    </p:spTree>
    <p:extLst>
      <p:ext uri="{BB962C8B-B14F-4D97-AF65-F5344CB8AC3E}">
        <p14:creationId xmlns:p14="http://schemas.microsoft.com/office/powerpoint/2010/main" xmlns="" val="13384734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87AB561-267C-479F-9071-AB1580D1B6D4}" type="slidenum">
              <a:rPr lang="en-US" smtClean="0"/>
              <a:pPr>
                <a:defRPr/>
              </a:pPr>
              <a:t>13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87AB561-267C-479F-9071-AB1580D1B6D4}" type="slidenum">
              <a:rPr lang="en-US" smtClean="0"/>
              <a:pPr>
                <a:defRPr/>
              </a:pPr>
              <a:t>2</a:t>
            </a:fld>
            <a:endParaRPr lang="en-US"/>
          </a:p>
        </p:txBody>
      </p:sp>
    </p:spTree>
    <p:extLst>
      <p:ext uri="{BB962C8B-B14F-4D97-AF65-F5344CB8AC3E}">
        <p14:creationId xmlns:p14="http://schemas.microsoft.com/office/powerpoint/2010/main" xmlns="" val="11141842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87AB561-267C-479F-9071-AB1580D1B6D4}" type="slidenum">
              <a:rPr lang="en-US" smtClean="0"/>
              <a:pPr>
                <a:defRPr/>
              </a:pPr>
              <a:t>3</a:t>
            </a:fld>
            <a:endParaRPr lang="en-US"/>
          </a:p>
        </p:txBody>
      </p:sp>
    </p:spTree>
    <p:extLst>
      <p:ext uri="{BB962C8B-B14F-4D97-AF65-F5344CB8AC3E}">
        <p14:creationId xmlns:p14="http://schemas.microsoft.com/office/powerpoint/2010/main" xmlns="" val="24506512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87AB561-267C-479F-9071-AB1580D1B6D4}" type="slidenum">
              <a:rPr lang="en-US" smtClean="0"/>
              <a:pPr>
                <a:defRPr/>
              </a:pPr>
              <a:t>4</a:t>
            </a:fld>
            <a:endParaRPr lang="en-US"/>
          </a:p>
        </p:txBody>
      </p:sp>
    </p:spTree>
    <p:extLst>
      <p:ext uri="{BB962C8B-B14F-4D97-AF65-F5344CB8AC3E}">
        <p14:creationId xmlns:p14="http://schemas.microsoft.com/office/powerpoint/2010/main" xmlns="" val="34399026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Visiting</a:t>
            </a:r>
            <a:r>
              <a:rPr lang="en-US" baseline="0" dirty="0" smtClean="0"/>
              <a:t> tobacco retail stores</a:t>
            </a:r>
          </a:p>
          <a:p>
            <a:pPr>
              <a:buFont typeface="Arial" pitchFamily="34" charset="0"/>
              <a:buChar char="•"/>
            </a:pPr>
            <a:r>
              <a:rPr lang="en-US" baseline="0" dirty="0" smtClean="0"/>
              <a:t>Chair visits retail store</a:t>
            </a:r>
          </a:p>
          <a:p>
            <a:pPr>
              <a:buFont typeface="Arial" pitchFamily="34" charset="0"/>
              <a:buChar char="•"/>
            </a:pPr>
            <a:r>
              <a:rPr lang="en-US" dirty="0" smtClean="0"/>
              <a:t>Oregon Health Equity y Partners  conduct assessments and become change agents  and share personal connections to tobacco stories </a:t>
            </a:r>
            <a:endParaRPr lang="en-US" dirty="0"/>
          </a:p>
        </p:txBody>
      </p:sp>
      <p:sp>
        <p:nvSpPr>
          <p:cNvPr id="4" name="Slide Number Placeholder 3"/>
          <p:cNvSpPr>
            <a:spLocks noGrp="1"/>
          </p:cNvSpPr>
          <p:nvPr>
            <p:ph type="sldNum" sz="quarter" idx="10"/>
          </p:nvPr>
        </p:nvSpPr>
        <p:spPr/>
        <p:txBody>
          <a:bodyPr/>
          <a:lstStyle/>
          <a:p>
            <a:pPr>
              <a:defRPr/>
            </a:pPr>
            <a:fld id="{B87AB561-267C-479F-9071-AB1580D1B6D4}" type="slidenum">
              <a:rPr lang="en-US" smtClean="0"/>
              <a:pPr>
                <a:defRPr/>
              </a:pPr>
              <a:t>5</a:t>
            </a:fld>
            <a:endParaRPr lang="en-US"/>
          </a:p>
        </p:txBody>
      </p:sp>
    </p:spTree>
    <p:extLst>
      <p:ext uri="{BB962C8B-B14F-4D97-AF65-F5344CB8AC3E}">
        <p14:creationId xmlns:p14="http://schemas.microsoft.com/office/powerpoint/2010/main" xmlns="" val="1954984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health department launched a Sweet Deceit campaign in October of 2013, aimed at teens</a:t>
            </a:r>
            <a:r>
              <a:rPr lang="en-US" baseline="0" dirty="0" smtClean="0"/>
              <a:t> </a:t>
            </a:r>
            <a:r>
              <a:rPr lang="en-US" dirty="0" smtClean="0"/>
              <a:t>and their parents</a:t>
            </a:r>
            <a:r>
              <a:rPr lang="en-US" baseline="0" dirty="0" smtClean="0"/>
              <a:t> that</a:t>
            </a:r>
            <a:r>
              <a:rPr lang="en-US" dirty="0" smtClean="0"/>
              <a:t> draws attention to the harms of flavored tobacco </a:t>
            </a:r>
          </a:p>
          <a:p>
            <a:r>
              <a:rPr lang="en-US" dirty="0" smtClean="0"/>
              <a:t>products, as well the marketing tactics used by the tobacco industry that draw in young smokers.</a:t>
            </a:r>
          </a:p>
          <a:p>
            <a:r>
              <a:rPr lang="en-US" dirty="0" smtClean="0"/>
              <a:t>W</a:t>
            </a:r>
            <a:r>
              <a:rPr lang="en-US" sz="1200" b="0" i="0" kern="1200" dirty="0" smtClean="0">
                <a:solidFill>
                  <a:schemeClr val="tx1"/>
                </a:solidFill>
                <a:latin typeface="+mn-lt"/>
                <a:ea typeface="+mn-ea"/>
                <a:cs typeface="+mn-cs"/>
              </a:rPr>
              <a:t>e developed a partnership with Providence,</a:t>
            </a:r>
            <a:r>
              <a:rPr lang="en-US" sz="1200" b="0" i="0" kern="1200" baseline="0" dirty="0" smtClean="0">
                <a:solidFill>
                  <a:schemeClr val="tx1"/>
                </a:solidFill>
                <a:latin typeface="+mn-lt"/>
                <a:ea typeface="+mn-ea"/>
                <a:cs typeface="+mn-cs"/>
              </a:rPr>
              <a:t> Rhode Island to use/adapt the Sweet Deceit concept to use locally in Multnomah County.  We developed a poster series, fast facts document, and fact sheet, and distributed these materials to schools, School Based Health Centers, Health Clinics, County sites, Community Centers, Multnomah County libraries, and community based organizations. The campaign also resulted in earned media with television and radio interviews. </a:t>
            </a:r>
            <a:endParaRPr lang="en-US" b="1" dirty="0"/>
          </a:p>
        </p:txBody>
      </p:sp>
      <p:sp>
        <p:nvSpPr>
          <p:cNvPr id="4" name="Slide Number Placeholder 3"/>
          <p:cNvSpPr>
            <a:spLocks noGrp="1"/>
          </p:cNvSpPr>
          <p:nvPr>
            <p:ph type="sldNum" sz="quarter" idx="10"/>
          </p:nvPr>
        </p:nvSpPr>
        <p:spPr/>
        <p:txBody>
          <a:bodyPr/>
          <a:lstStyle/>
          <a:p>
            <a:pPr>
              <a:defRPr/>
            </a:pPr>
            <a:fld id="{B87AB561-267C-479F-9071-AB1580D1B6D4}" type="slidenum">
              <a:rPr lang="en-US" smtClean="0"/>
              <a:pPr>
                <a:defRPr/>
              </a:pPr>
              <a:t>6</a:t>
            </a:fld>
            <a:endParaRPr lang="en-US"/>
          </a:p>
        </p:txBody>
      </p:sp>
    </p:spTree>
    <p:extLst>
      <p:ext uri="{BB962C8B-B14F-4D97-AF65-F5344CB8AC3E}">
        <p14:creationId xmlns:p14="http://schemas.microsoft.com/office/powerpoint/2010/main" xmlns="" val="12998951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87AB561-267C-479F-9071-AB1580D1B6D4}" type="slidenum">
              <a:rPr lang="en-US" smtClean="0"/>
              <a:pPr>
                <a:defRPr/>
              </a:pPr>
              <a:t>7</a:t>
            </a:fld>
            <a:endParaRPr lang="en-US"/>
          </a:p>
        </p:txBody>
      </p:sp>
    </p:spTree>
    <p:extLst>
      <p:ext uri="{BB962C8B-B14F-4D97-AF65-F5344CB8AC3E}">
        <p14:creationId xmlns:p14="http://schemas.microsoft.com/office/powerpoint/2010/main" xmlns="" val="3261995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base" latinLnBrk="0" hangingPunct="1">
              <a:lnSpc>
                <a:spcPct val="100000"/>
              </a:lnSpc>
              <a:spcBef>
                <a:spcPct val="30000"/>
              </a:spcBef>
              <a:spcAft>
                <a:spcPct val="0"/>
              </a:spcAft>
              <a:buClrTx/>
              <a:buSzTx/>
              <a:buFont typeface="Arial" pitchFamily="34" charset="0"/>
              <a:buChar char="•"/>
              <a:tabLst/>
              <a:defRPr/>
            </a:pPr>
            <a:r>
              <a:rPr lang="en-US" dirty="0" smtClean="0"/>
              <a:t>Expand Multnomah County’s </a:t>
            </a:r>
            <a:r>
              <a:rPr lang="en-US" dirty="0" err="1" smtClean="0"/>
              <a:t>Smokefree</a:t>
            </a:r>
            <a:r>
              <a:rPr lang="en-US" baseline="0" dirty="0" smtClean="0"/>
              <a:t> Workplace Law </a:t>
            </a:r>
            <a:r>
              <a:rPr lang="en-US" dirty="0" smtClean="0"/>
              <a:t>to include e-cigarettes </a:t>
            </a:r>
          </a:p>
          <a:p>
            <a:pPr marL="0" marR="0" lvl="1" indent="0" algn="l" defTabSz="457200" rtl="0" eaLnBrk="1" fontAlgn="base" latinLnBrk="0" hangingPunct="1">
              <a:lnSpc>
                <a:spcPct val="100000"/>
              </a:lnSpc>
              <a:spcBef>
                <a:spcPct val="30000"/>
              </a:spcBef>
              <a:spcAft>
                <a:spcPct val="0"/>
              </a:spcAft>
              <a:buClrTx/>
              <a:buSzTx/>
              <a:buFont typeface="Arial" pitchFamily="34" charset="0"/>
              <a:buChar char="•"/>
              <a:tabLst/>
              <a:defRPr/>
            </a:pPr>
            <a:r>
              <a:rPr lang="en-US" dirty="0" smtClean="0"/>
              <a:t>Prohibit sales of e-cigarette devices and liquids to minors </a:t>
            </a:r>
          </a:p>
          <a:p>
            <a:pPr marL="0" marR="0" lvl="1" indent="0" algn="l" defTabSz="457200" rtl="0" eaLnBrk="1" fontAlgn="base" latinLnBrk="0" hangingPunct="1">
              <a:lnSpc>
                <a:spcPct val="100000"/>
              </a:lnSpc>
              <a:spcBef>
                <a:spcPct val="30000"/>
              </a:spcBef>
              <a:spcAft>
                <a:spcPct val="0"/>
              </a:spcAft>
              <a:buClrTx/>
              <a:buSzTx/>
              <a:buFont typeface="Arial" pitchFamily="34" charset="0"/>
              <a:buChar char="•"/>
              <a:tabLst/>
              <a:defRPr/>
            </a:pPr>
            <a:r>
              <a:rPr lang="en-US" dirty="0" smtClean="0"/>
              <a:t>Prohibit</a:t>
            </a:r>
            <a:r>
              <a:rPr lang="en-US" baseline="0" dirty="0" smtClean="0"/>
              <a:t> the use and possession of e-cigarettes by minors</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B87AB561-267C-479F-9071-AB1580D1B6D4}" type="slidenum">
              <a:rPr lang="en-US" smtClean="0"/>
              <a:pPr>
                <a:defRPr/>
              </a:pPr>
              <a:t>8</a:t>
            </a:fld>
            <a:endParaRPr lang="en-US"/>
          </a:p>
        </p:txBody>
      </p:sp>
    </p:spTree>
    <p:extLst>
      <p:ext uri="{BB962C8B-B14F-4D97-AF65-F5344CB8AC3E}">
        <p14:creationId xmlns:p14="http://schemas.microsoft.com/office/powerpoint/2010/main" xmlns="" val="17972309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sz="1200" b="0" i="0" kern="1200" dirty="0" smtClean="0">
                <a:solidFill>
                  <a:schemeClr val="tx1"/>
                </a:solidFill>
                <a:latin typeface="+mn-lt"/>
                <a:ea typeface="+mn-ea"/>
                <a:cs typeface="+mn-cs"/>
              </a:rPr>
              <a:t>Flavored tobacco may taste sweet, but the health effects are anything but sweet. Bright foil wrapping, tins that look like candy tins and sweet flavors like chocolate, strawberry, tropical fruit and vanilla don't change the fact that tobacco is harmful. Flavored tobacco is just as addictive and dangerous as non-flavored tobacco.</a:t>
            </a:r>
          </a:p>
          <a:p>
            <a:pPr>
              <a:buFont typeface="Arial" pitchFamily="34" charset="0"/>
              <a:buChar char="•"/>
            </a:pPr>
            <a:endParaRPr lang="en-US" sz="1200" b="0" i="0" kern="1200" dirty="0" smtClean="0">
              <a:solidFill>
                <a:schemeClr val="tx1"/>
              </a:solidFill>
              <a:latin typeface="+mn-lt"/>
              <a:ea typeface="+mn-ea"/>
              <a:cs typeface="+mn-cs"/>
            </a:endParaRPr>
          </a:p>
          <a:p>
            <a:pPr marL="0" marR="0" indent="0" algn="l" defTabSz="457200" rtl="0" eaLnBrk="1" fontAlgn="base" latinLnBrk="0" hangingPunct="1">
              <a:lnSpc>
                <a:spcPct val="100000"/>
              </a:lnSpc>
              <a:spcBef>
                <a:spcPct val="30000"/>
              </a:spcBef>
              <a:spcAft>
                <a:spcPct val="0"/>
              </a:spcAft>
              <a:buClrTx/>
              <a:buSzTx/>
              <a:buFont typeface="Arial" pitchFamily="34" charset="0"/>
              <a:buChar char="•"/>
              <a:tabLst/>
              <a:defRPr/>
            </a:pPr>
            <a:r>
              <a:rPr lang="en-US" sz="1200" b="0" i="0" kern="1200" dirty="0" smtClean="0">
                <a:solidFill>
                  <a:schemeClr val="tx1"/>
                </a:solidFill>
                <a:latin typeface="+mn-lt"/>
                <a:ea typeface="+mn-ea"/>
                <a:cs typeface="+mn-cs"/>
              </a:rPr>
              <a:t>All tobacco products contain nicotine, an addictive chemical that makes it very hard to quit using tobacco.</a:t>
            </a:r>
          </a:p>
          <a:p>
            <a:endParaRPr lang="en-US" dirty="0"/>
          </a:p>
        </p:txBody>
      </p:sp>
      <p:sp>
        <p:nvSpPr>
          <p:cNvPr id="4" name="Slide Number Placeholder 3"/>
          <p:cNvSpPr>
            <a:spLocks noGrp="1"/>
          </p:cNvSpPr>
          <p:nvPr>
            <p:ph type="sldNum" sz="quarter" idx="10"/>
          </p:nvPr>
        </p:nvSpPr>
        <p:spPr/>
        <p:txBody>
          <a:bodyPr/>
          <a:lstStyle/>
          <a:p>
            <a:pPr>
              <a:defRPr/>
            </a:pPr>
            <a:fld id="{B87AB561-267C-479F-9071-AB1580D1B6D4}" type="slidenum">
              <a:rPr lang="en-US" smtClean="0"/>
              <a:pPr>
                <a:defRPr/>
              </a:pPr>
              <a:t>9</a:t>
            </a:fld>
            <a:endParaRPr lang="en-US"/>
          </a:p>
        </p:txBody>
      </p:sp>
    </p:spTree>
    <p:extLst>
      <p:ext uri="{BB962C8B-B14F-4D97-AF65-F5344CB8AC3E}">
        <p14:creationId xmlns:p14="http://schemas.microsoft.com/office/powerpoint/2010/main" xmlns="" val="2440489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0">
          <a:blip r:embed="rId2">
            <a:alphaModFix amt="0"/>
          </a:blip>
          <a:srcRect/>
          <a:stretch>
            <a:fillRect/>
          </a:stretch>
        </a:blipFill>
        <a:effectLst/>
      </p:bgPr>
    </p:bg>
    <p:spTree>
      <p:nvGrpSpPr>
        <p:cNvPr id="1" name=""/>
        <p:cNvGrpSpPr/>
        <p:nvPr/>
      </p:nvGrpSpPr>
      <p:grpSpPr>
        <a:xfrm>
          <a:off x="0" y="0"/>
          <a:ext cx="0" cy="0"/>
          <a:chOff x="0" y="0"/>
          <a:chExt cx="0" cy="0"/>
        </a:xfrm>
      </p:grpSpPr>
      <p:pic>
        <p:nvPicPr>
          <p:cNvPr id="4" name="Picture 8" descr="Logo_No_Text.png"/>
          <p:cNvPicPr>
            <a:picLocks noChangeAspect="1"/>
          </p:cNvPicPr>
          <p:nvPr/>
        </p:nvPicPr>
        <p:blipFill>
          <a:blip r:embed="rId3"/>
          <a:srcRect l="29486" r="-23940"/>
          <a:stretch>
            <a:fillRect/>
          </a:stretch>
        </p:blipFill>
        <p:spPr bwMode="auto">
          <a:xfrm>
            <a:off x="0" y="977900"/>
            <a:ext cx="7712075" cy="5935663"/>
          </a:xfrm>
          <a:prstGeom prst="rect">
            <a:avLst/>
          </a:prstGeom>
          <a:noFill/>
          <a:ln w="9525">
            <a:noFill/>
            <a:miter lim="800000"/>
            <a:headEnd/>
            <a:tailEnd/>
          </a:ln>
        </p:spPr>
      </p:pic>
      <p:pic>
        <p:nvPicPr>
          <p:cNvPr id="5" name="Picture 5" descr="Logo_No_Text.png"/>
          <p:cNvPicPr>
            <a:picLocks noChangeAspect="1"/>
          </p:cNvPicPr>
          <p:nvPr userDrawn="1"/>
        </p:nvPicPr>
        <p:blipFill>
          <a:blip r:embed="rId3"/>
          <a:srcRect l="29486" r="-23940"/>
          <a:stretch>
            <a:fillRect/>
          </a:stretch>
        </p:blipFill>
        <p:spPr bwMode="auto">
          <a:xfrm>
            <a:off x="0" y="977900"/>
            <a:ext cx="7712075" cy="5935663"/>
          </a:xfrm>
          <a:prstGeom prst="rect">
            <a:avLst/>
          </a:prstGeom>
          <a:noFill/>
          <a:ln w="9525">
            <a:noFill/>
            <a:miter lim="800000"/>
            <a:headEnd/>
            <a:tailEnd/>
          </a:ln>
        </p:spPr>
      </p:pic>
      <p:sp>
        <p:nvSpPr>
          <p:cNvPr id="2" name="Title 1"/>
          <p:cNvSpPr>
            <a:spLocks noGrp="1"/>
          </p:cNvSpPr>
          <p:nvPr>
            <p:ph type="ctrTitle"/>
          </p:nvPr>
        </p:nvSpPr>
        <p:spPr>
          <a:xfrm>
            <a:off x="4150560" y="912643"/>
            <a:ext cx="4866439" cy="1144758"/>
          </a:xfrm>
          <a:prstGeom prst="rect">
            <a:avLst/>
          </a:prstGeom>
        </p:spPr>
        <p:txBody>
          <a:bodyPr anchor="t" anchorCtr="0">
            <a:noAutofit/>
          </a:bodyPr>
          <a:lstStyle>
            <a:lvl1pPr algn="r">
              <a:defRPr sz="3600" b="0" i="0">
                <a:latin typeface="Helvetica Neue"/>
                <a:cs typeface="Helvetica Neue"/>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150560" y="2057402"/>
            <a:ext cx="4866440" cy="1213658"/>
          </a:xfrm>
        </p:spPr>
        <p:txBody>
          <a:bodyPr>
            <a:normAutofit/>
          </a:bodyPr>
          <a:lstStyle>
            <a:lvl1pPr marL="0" indent="0" algn="r">
              <a:buNone/>
              <a:defRPr sz="2400" b="0" i="0">
                <a:solidFill>
                  <a:schemeClr val="tx1">
                    <a:tint val="75000"/>
                  </a:schemeClr>
                </a:solidFill>
                <a:latin typeface="Helvetica Neue"/>
                <a:cs typeface="Helvetica Neue"/>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blipFill dpi="0" rotWithShape="0">
          <a:blip r:embed="rId2">
            <a:alphaModFix amt="0"/>
          </a:blip>
          <a:srcRect/>
          <a:stretch>
            <a:fillRect/>
          </a:stretch>
        </a:blipFill>
        <a:effectLst/>
      </p:bgPr>
    </p:bg>
    <p:spTree>
      <p:nvGrpSpPr>
        <p:cNvPr id="1" name=""/>
        <p:cNvGrpSpPr/>
        <p:nvPr/>
      </p:nvGrpSpPr>
      <p:grpSpPr>
        <a:xfrm>
          <a:off x="0" y="0"/>
          <a:ext cx="0" cy="0"/>
          <a:chOff x="0" y="0"/>
          <a:chExt cx="0" cy="0"/>
        </a:xfrm>
      </p:grpSpPr>
      <p:pic>
        <p:nvPicPr>
          <p:cNvPr id="4" name="Picture 8" descr="Logo_No_Text.png"/>
          <p:cNvPicPr>
            <a:picLocks noChangeAspect="1"/>
          </p:cNvPicPr>
          <p:nvPr userDrawn="1"/>
        </p:nvPicPr>
        <p:blipFill>
          <a:blip r:embed="rId3"/>
          <a:srcRect l="29486" r="-23940"/>
          <a:stretch>
            <a:fillRect/>
          </a:stretch>
        </p:blipFill>
        <p:spPr bwMode="auto">
          <a:xfrm>
            <a:off x="0" y="977900"/>
            <a:ext cx="7712075" cy="5935663"/>
          </a:xfrm>
          <a:prstGeom prst="rect">
            <a:avLst/>
          </a:prstGeom>
          <a:noFill/>
          <a:ln w="9525">
            <a:noFill/>
            <a:miter lim="800000"/>
            <a:headEnd/>
            <a:tailEnd/>
          </a:ln>
        </p:spPr>
      </p:pic>
      <p:sp>
        <p:nvSpPr>
          <p:cNvPr id="5" name="TextBox 4"/>
          <p:cNvSpPr txBox="1"/>
          <p:nvPr userDrawn="1"/>
        </p:nvSpPr>
        <p:spPr>
          <a:xfrm>
            <a:off x="5783263" y="5845175"/>
            <a:ext cx="3233737" cy="923925"/>
          </a:xfrm>
          <a:prstGeom prst="rect">
            <a:avLst/>
          </a:prstGeom>
          <a:noFill/>
        </p:spPr>
        <p:txBody>
          <a:bodyPr>
            <a:spAutoFit/>
          </a:bodyPr>
          <a:lstStyle/>
          <a:p>
            <a:pPr fontAlgn="auto">
              <a:spcBef>
                <a:spcPts val="0"/>
              </a:spcBef>
              <a:spcAft>
                <a:spcPts val="0"/>
              </a:spcAft>
              <a:defRPr/>
            </a:pPr>
            <a:r>
              <a:rPr lang="en-US" dirty="0">
                <a:solidFill>
                  <a:schemeClr val="tx1">
                    <a:lumMod val="85000"/>
                    <a:lumOff val="15000"/>
                  </a:schemeClr>
                </a:solidFill>
                <a:latin typeface="+mn-lt"/>
                <a:cs typeface="+mn-cs"/>
              </a:rPr>
              <a:t>Add Your Division or Work Unit</a:t>
            </a:r>
          </a:p>
          <a:p>
            <a:pPr fontAlgn="auto">
              <a:spcBef>
                <a:spcPts val="0"/>
              </a:spcBef>
              <a:spcAft>
                <a:spcPts val="0"/>
              </a:spcAft>
              <a:defRPr/>
            </a:pPr>
            <a:endParaRPr lang="en-US" dirty="0">
              <a:latin typeface="+mn-lt"/>
              <a:cs typeface="+mn-cs"/>
            </a:endParaRPr>
          </a:p>
          <a:p>
            <a:pPr fontAlgn="auto">
              <a:spcBef>
                <a:spcPts val="0"/>
              </a:spcBef>
              <a:spcAft>
                <a:spcPts val="0"/>
              </a:spcAft>
              <a:defRPr/>
            </a:pPr>
            <a:endParaRPr lang="en-US" dirty="0">
              <a:latin typeface="+mn-lt"/>
              <a:cs typeface="+mn-cs"/>
            </a:endParaRPr>
          </a:p>
        </p:txBody>
      </p:sp>
      <p:sp>
        <p:nvSpPr>
          <p:cNvPr id="2" name="Title 1"/>
          <p:cNvSpPr>
            <a:spLocks noGrp="1"/>
          </p:cNvSpPr>
          <p:nvPr>
            <p:ph type="ctrTitle"/>
          </p:nvPr>
        </p:nvSpPr>
        <p:spPr>
          <a:xfrm>
            <a:off x="4150560" y="912643"/>
            <a:ext cx="4866439" cy="1144758"/>
          </a:xfrm>
          <a:prstGeom prst="rect">
            <a:avLst/>
          </a:prstGeom>
        </p:spPr>
        <p:txBody>
          <a:bodyPr anchor="t" anchorCtr="0">
            <a:noAutofit/>
          </a:bodyPr>
          <a:lstStyle>
            <a:lvl1pPr algn="r">
              <a:defRPr sz="3600" b="0" i="0">
                <a:latin typeface="Helvetica Neue"/>
                <a:cs typeface="Helvetica Neue"/>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150560" y="2057402"/>
            <a:ext cx="4866440" cy="1213658"/>
          </a:xfrm>
        </p:spPr>
        <p:txBody>
          <a:bodyPr>
            <a:normAutofit/>
          </a:bodyPr>
          <a:lstStyle>
            <a:lvl1pPr marL="0" indent="0" algn="r">
              <a:buNone/>
              <a:defRPr sz="2400" b="0" i="0">
                <a:solidFill>
                  <a:schemeClr val="tx1">
                    <a:tint val="75000"/>
                  </a:schemeClr>
                </a:solidFill>
                <a:latin typeface="Helvetica Neue"/>
                <a:cs typeface="Helvetica Neue"/>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2"/>
          <p:cNvSpPr>
            <a:spLocks noGrp="1"/>
          </p:cNvSpPr>
          <p:nvPr>
            <p:ph type="ftr" sz="quarter" idx="10"/>
          </p:nvPr>
        </p:nvSpPr>
        <p:spPr>
          <a:xfrm>
            <a:off x="0" y="6400800"/>
            <a:ext cx="9144000" cy="549275"/>
          </a:xfrm>
          <a:prstGeom prst="rect">
            <a:avLst/>
          </a:prstGeom>
        </p:spPr>
        <p:txBody>
          <a:bodyPr/>
          <a:lstStyle>
            <a:lvl1pPr fontAlgn="auto">
              <a:spcBef>
                <a:spcPts val="0"/>
              </a:spcBef>
              <a:spcAft>
                <a:spcPts val="0"/>
              </a:spcAft>
              <a:defRPr dirty="0">
                <a:latin typeface="+mn-lt"/>
                <a:cs typeface="+mn-cs"/>
              </a:defRPr>
            </a:lvl1pPr>
          </a:lstStyle>
          <a:p>
            <a:pPr>
              <a:defRPr/>
            </a:pP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Slide Number Placeholder 3"/>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b="0" cap="none" spc="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defRPr>
            </a:lvl1pPr>
          </a:lstStyle>
          <a:p>
            <a:pPr>
              <a:defRPr/>
            </a:pPr>
            <a:fld id="{8E9091F9-26FD-473F-B45E-F538CE876936}" type="slidenum">
              <a:rPr lang="en-US"/>
              <a:pPr>
                <a:defRPr/>
              </a:pPr>
              <a:t>‹#›</a:t>
            </a:fld>
            <a:endParaRPr lang="en-US" dirty="0"/>
          </a:p>
        </p:txBody>
      </p:sp>
      <p:sp>
        <p:nvSpPr>
          <p:cNvPr id="5" name="Title 1"/>
          <p:cNvSpPr txBox="1">
            <a:spLocks/>
          </p:cNvSpPr>
          <p:nvPr/>
        </p:nvSpPr>
        <p:spPr>
          <a:xfrm>
            <a:off x="457200" y="274638"/>
            <a:ext cx="8229600" cy="449262"/>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defRPr/>
            </a:pPr>
            <a:r>
              <a:rPr lang="en-US" sz="1800" smtClean="0">
                <a:solidFill>
                  <a:srgbClr val="D89F39"/>
                </a:solidFill>
                <a:cs typeface="Arial"/>
              </a:rPr>
              <a:t>Title </a:t>
            </a:r>
            <a:r>
              <a:rPr lang="en-US" sz="1800" smtClean="0">
                <a:solidFill>
                  <a:srgbClr val="346094"/>
                </a:solidFill>
                <a:cs typeface="Arial"/>
              </a:rPr>
              <a:t>// Sub-title</a:t>
            </a:r>
            <a:endParaRPr lang="en-US" sz="1800" dirty="0">
              <a:solidFill>
                <a:srgbClr val="346094"/>
              </a:solidFill>
              <a:cs typeface="Arial"/>
            </a:endParaRPr>
          </a:p>
        </p:txBody>
      </p:sp>
      <p:sp>
        <p:nvSpPr>
          <p:cNvPr id="6" name="Title 1"/>
          <p:cNvSpPr txBox="1">
            <a:spLocks/>
          </p:cNvSpPr>
          <p:nvPr userDrawn="1"/>
        </p:nvSpPr>
        <p:spPr>
          <a:xfrm>
            <a:off x="457200" y="274638"/>
            <a:ext cx="8229600" cy="449262"/>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defRPr/>
            </a:pPr>
            <a:r>
              <a:rPr lang="en-US" sz="1800" smtClean="0">
                <a:solidFill>
                  <a:srgbClr val="D89F39"/>
                </a:solidFill>
                <a:cs typeface="Arial"/>
              </a:rPr>
              <a:t>Title </a:t>
            </a:r>
            <a:r>
              <a:rPr lang="en-US" sz="1800" smtClean="0">
                <a:solidFill>
                  <a:srgbClr val="346094"/>
                </a:solidFill>
                <a:cs typeface="Arial"/>
              </a:rPr>
              <a:t>// Sub-title</a:t>
            </a:r>
            <a:endParaRPr lang="en-US" sz="1800" dirty="0">
              <a:solidFill>
                <a:srgbClr val="346094"/>
              </a:solidFill>
              <a:cs typeface="Arial"/>
            </a:endParaRPr>
          </a:p>
        </p:txBody>
      </p:sp>
    </p:spTree>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Lst>
  <p:hf hdr="0" dt="0"/>
  <p:txStyles>
    <p:title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Arial" pitchFamily="34" charset="0"/>
        </a:defRPr>
      </a:lvl2pPr>
      <a:lvl3pPr algn="ctr" defTabSz="457200" rtl="0" fontAlgn="base">
        <a:spcBef>
          <a:spcPct val="0"/>
        </a:spcBef>
        <a:spcAft>
          <a:spcPct val="0"/>
        </a:spcAft>
        <a:defRPr sz="4400">
          <a:solidFill>
            <a:schemeClr val="tx1"/>
          </a:solidFill>
          <a:latin typeface="Arial" pitchFamily="34" charset="0"/>
        </a:defRPr>
      </a:lvl3pPr>
      <a:lvl4pPr algn="ctr" defTabSz="457200" rtl="0" fontAlgn="base">
        <a:spcBef>
          <a:spcPct val="0"/>
        </a:spcBef>
        <a:spcAft>
          <a:spcPct val="0"/>
        </a:spcAft>
        <a:defRPr sz="4400">
          <a:solidFill>
            <a:schemeClr val="tx1"/>
          </a:solidFill>
          <a:latin typeface="Arial" pitchFamily="34" charset="0"/>
        </a:defRPr>
      </a:lvl4pPr>
      <a:lvl5pPr algn="ctr" defTabSz="457200" rtl="0" fontAlgn="base">
        <a:spcBef>
          <a:spcPct val="0"/>
        </a:spcBef>
        <a:spcAft>
          <a:spcPct val="0"/>
        </a:spcAft>
        <a:defRPr sz="4400">
          <a:solidFill>
            <a:schemeClr val="tx1"/>
          </a:solidFill>
          <a:latin typeface="Arial" pitchFamily="34" charset="0"/>
        </a:defRPr>
      </a:lvl5pPr>
      <a:lvl6pPr marL="457200" algn="ctr" defTabSz="457200" rtl="0" fontAlgn="base">
        <a:spcBef>
          <a:spcPct val="0"/>
        </a:spcBef>
        <a:spcAft>
          <a:spcPct val="0"/>
        </a:spcAft>
        <a:defRPr sz="4400">
          <a:solidFill>
            <a:schemeClr val="tx1"/>
          </a:solidFill>
          <a:latin typeface="Arial" pitchFamily="34" charset="0"/>
        </a:defRPr>
      </a:lvl6pPr>
      <a:lvl7pPr marL="914400" algn="ctr" defTabSz="457200" rtl="0" fontAlgn="base">
        <a:spcBef>
          <a:spcPct val="0"/>
        </a:spcBef>
        <a:spcAft>
          <a:spcPct val="0"/>
        </a:spcAft>
        <a:defRPr sz="4400">
          <a:solidFill>
            <a:schemeClr val="tx1"/>
          </a:solidFill>
          <a:latin typeface="Arial" pitchFamily="34" charset="0"/>
        </a:defRPr>
      </a:lvl7pPr>
      <a:lvl8pPr marL="1371600" algn="ctr" defTabSz="457200" rtl="0" fontAlgn="base">
        <a:spcBef>
          <a:spcPct val="0"/>
        </a:spcBef>
        <a:spcAft>
          <a:spcPct val="0"/>
        </a:spcAft>
        <a:defRPr sz="4400">
          <a:solidFill>
            <a:schemeClr val="tx1"/>
          </a:solidFill>
          <a:latin typeface="Arial" pitchFamily="34" charset="0"/>
        </a:defRPr>
      </a:lvl8pPr>
      <a:lvl9pPr marL="1828800" algn="ctr" defTabSz="457200" rtl="0" fontAlgn="base">
        <a:spcBef>
          <a:spcPct val="0"/>
        </a:spcBef>
        <a:spcAft>
          <a:spcPct val="0"/>
        </a:spcAft>
        <a:defRPr sz="4400">
          <a:solidFill>
            <a:schemeClr val="tx1"/>
          </a:solidFill>
          <a:latin typeface="Arial" pitchFamily="34" charset="0"/>
        </a:defRPr>
      </a:lvl9pPr>
    </p:titleStyle>
    <p:bodyStyle>
      <a:lvl1pPr marL="342900" indent="-342900" algn="l" defTabSz="457200"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ctrTitle"/>
          </p:nvPr>
        </p:nvSpPr>
        <p:spPr bwMode="auto">
          <a:xfrm>
            <a:off x="3824288" y="776288"/>
            <a:ext cx="5038725" cy="1416050"/>
          </a:xfrm>
          <a:noFill/>
          <a:ln>
            <a:miter lim="800000"/>
            <a:headEnd/>
            <a:tailEnd/>
          </a:ln>
        </p:spPr>
        <p:txBody>
          <a:bodyPr vert="horz" wrap="square" lIns="91440" tIns="45720" rIns="91440" bIns="45720" numCol="1" compatLnSpc="1">
            <a:prstTxWarp prst="textNoShape">
              <a:avLst/>
            </a:prstTxWarp>
          </a:bodyPr>
          <a:lstStyle/>
          <a:p>
            <a:r>
              <a:rPr lang="en-US" sz="2800" b="1" dirty="0" smtClean="0">
                <a:latin typeface="Arial" pitchFamily="34" charset="0"/>
                <a:cs typeface="Arial" pitchFamily="34" charset="0"/>
              </a:rPr>
              <a:t>Tobacco Retail Licensure</a:t>
            </a:r>
            <a:br>
              <a:rPr lang="en-US" sz="2800" b="1" dirty="0" smtClean="0">
                <a:latin typeface="Arial" pitchFamily="34" charset="0"/>
                <a:cs typeface="Arial" pitchFamily="34" charset="0"/>
              </a:rPr>
            </a:br>
            <a:r>
              <a:rPr lang="en-US" sz="2800" b="1" dirty="0" smtClean="0">
                <a:latin typeface="Arial" pitchFamily="34" charset="0"/>
                <a:cs typeface="Arial" pitchFamily="34" charset="0"/>
              </a:rPr>
              <a:t>Grantee Training </a:t>
            </a:r>
            <a:br>
              <a:rPr lang="en-US" sz="2800" b="1" dirty="0" smtClean="0">
                <a:latin typeface="Arial" pitchFamily="34" charset="0"/>
                <a:cs typeface="Arial" pitchFamily="34" charset="0"/>
              </a:rPr>
            </a:br>
            <a:r>
              <a:rPr lang="en-US" sz="2800" b="1" dirty="0" smtClean="0">
                <a:latin typeface="Arial" pitchFamily="34" charset="0"/>
                <a:cs typeface="Arial" pitchFamily="34" charset="0"/>
              </a:rPr>
              <a:t>Bend, OR </a:t>
            </a:r>
            <a:r>
              <a:rPr lang="en-US" sz="2000" b="1" dirty="0" smtClean="0">
                <a:latin typeface="Arial" pitchFamily="34" charset="0"/>
                <a:cs typeface="Arial" pitchFamily="34" charset="0"/>
              </a:rPr>
              <a:t/>
            </a:r>
            <a:br>
              <a:rPr lang="en-US" sz="2000" b="1" dirty="0" smtClean="0">
                <a:latin typeface="Arial" pitchFamily="34" charset="0"/>
                <a:cs typeface="Arial" pitchFamily="34" charset="0"/>
              </a:rPr>
            </a:br>
            <a:r>
              <a:rPr lang="en-US" sz="2000" b="1" dirty="0" smtClean="0">
                <a:latin typeface="Arial" pitchFamily="34" charset="0"/>
                <a:cs typeface="Arial" pitchFamily="34" charset="0"/>
              </a:rPr>
              <a:t>5.20.15 </a:t>
            </a:r>
          </a:p>
        </p:txBody>
      </p:sp>
      <p:sp>
        <p:nvSpPr>
          <p:cNvPr id="6" name="TextBox 5"/>
          <p:cNvSpPr txBox="1"/>
          <p:nvPr/>
        </p:nvSpPr>
        <p:spPr>
          <a:xfrm>
            <a:off x="5592763" y="4523874"/>
            <a:ext cx="3413125" cy="2062103"/>
          </a:xfrm>
          <a:prstGeom prst="rect">
            <a:avLst/>
          </a:prstGeom>
          <a:noFill/>
        </p:spPr>
        <p:txBody>
          <a:bodyPr>
            <a:spAutoFit/>
          </a:bodyPr>
          <a:lstStyle/>
          <a:p>
            <a:pPr fontAlgn="auto">
              <a:spcBef>
                <a:spcPts val="0"/>
              </a:spcBef>
              <a:spcAft>
                <a:spcPts val="0"/>
              </a:spcAft>
              <a:defRPr/>
            </a:pPr>
            <a:r>
              <a:rPr lang="en-US" sz="1400" b="1" dirty="0"/>
              <a:t>Olivia Quiroz, Senior Policy Specialist</a:t>
            </a:r>
          </a:p>
          <a:p>
            <a:pPr fontAlgn="auto">
              <a:spcBef>
                <a:spcPts val="0"/>
              </a:spcBef>
              <a:spcAft>
                <a:spcPts val="0"/>
              </a:spcAft>
              <a:defRPr/>
            </a:pPr>
            <a:r>
              <a:rPr lang="en-US" sz="1400" b="1" dirty="0"/>
              <a:t>Community Wellness &amp; Prevention Program </a:t>
            </a:r>
          </a:p>
          <a:p>
            <a:pPr fontAlgn="auto">
              <a:spcBef>
                <a:spcPts val="0"/>
              </a:spcBef>
              <a:spcAft>
                <a:spcPts val="0"/>
              </a:spcAft>
              <a:defRPr/>
            </a:pPr>
            <a:r>
              <a:rPr lang="en-US" sz="1400" b="1" dirty="0"/>
              <a:t>Multnomah County Health Department </a:t>
            </a:r>
          </a:p>
          <a:p>
            <a:pPr algn="r" fontAlgn="auto">
              <a:spcBef>
                <a:spcPts val="0"/>
              </a:spcBef>
              <a:spcAft>
                <a:spcPts val="0"/>
              </a:spcAft>
              <a:defRPr/>
            </a:pPr>
            <a:endParaRPr lang="en-US" dirty="0">
              <a:latin typeface="+mn-lt"/>
              <a:cs typeface="+mn-cs"/>
            </a:endParaRPr>
          </a:p>
          <a:p>
            <a:pPr algn="r" fontAlgn="auto">
              <a:spcBef>
                <a:spcPts val="0"/>
              </a:spcBef>
              <a:spcAft>
                <a:spcPts val="0"/>
              </a:spcAft>
              <a:defRPr/>
            </a:pPr>
            <a:endParaRPr lang="en-US" dirty="0">
              <a:latin typeface="+mn-lt"/>
              <a:cs typeface="+mn-cs"/>
            </a:endParaRPr>
          </a:p>
          <a:p>
            <a:pPr algn="r" fontAlgn="auto">
              <a:spcBef>
                <a:spcPts val="0"/>
              </a:spcBef>
              <a:spcAft>
                <a:spcPts val="0"/>
              </a:spcAft>
              <a:defRPr/>
            </a:pPr>
            <a:endParaRPr lang="en-US" dirty="0">
              <a:latin typeface="+mn-lt"/>
              <a:cs typeface="+mn-cs"/>
            </a:endParaRPr>
          </a:p>
          <a:p>
            <a:pPr algn="r" fontAlgn="auto">
              <a:spcBef>
                <a:spcPts val="0"/>
              </a:spcBef>
              <a:spcAft>
                <a:spcPts val="0"/>
              </a:spcAft>
              <a:defRPr/>
            </a:pPr>
            <a:endParaRPr lang="en-US" dirty="0">
              <a:latin typeface="+mn-lt"/>
              <a:cs typeface="+mn-c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7106" name="Picture 2"/>
          <p:cNvPicPr>
            <a:picLocks noGrp="1" noChangeAspect="1" noChangeArrowheads="1"/>
          </p:cNvPicPr>
          <p:nvPr>
            <p:ph sz="half" idx="1"/>
          </p:nvPr>
        </p:nvPicPr>
        <p:blipFill>
          <a:blip r:embed="rId3"/>
          <a:srcRect/>
          <a:stretch>
            <a:fillRect/>
          </a:stretch>
        </p:blipFill>
        <p:spPr bwMode="auto">
          <a:xfrm>
            <a:off x="786530" y="1600200"/>
            <a:ext cx="3379939" cy="4525963"/>
          </a:xfrm>
          <a:prstGeom prst="rect">
            <a:avLst/>
          </a:prstGeom>
          <a:noFill/>
          <a:ln w="9525">
            <a:noFill/>
            <a:miter lim="800000"/>
            <a:headEnd/>
            <a:tailEnd/>
          </a:ln>
        </p:spPr>
      </p:pic>
      <p:pic>
        <p:nvPicPr>
          <p:cNvPr id="47107" name="Picture 3"/>
          <p:cNvPicPr>
            <a:picLocks noGrp="1" noChangeAspect="1" noChangeArrowheads="1"/>
          </p:cNvPicPr>
          <p:nvPr>
            <p:ph sz="half" idx="2"/>
          </p:nvPr>
        </p:nvPicPr>
        <p:blipFill>
          <a:blip r:embed="rId4"/>
          <a:srcRect/>
          <a:stretch>
            <a:fillRect/>
          </a:stretch>
        </p:blipFill>
        <p:spPr bwMode="auto">
          <a:xfrm>
            <a:off x="4977358" y="1600200"/>
            <a:ext cx="3380284" cy="4525963"/>
          </a:xfrm>
          <a:prstGeom prst="rect">
            <a:avLst/>
          </a:prstGeom>
          <a:noFill/>
          <a:ln w="9525">
            <a:noFill/>
            <a:miter lim="800000"/>
            <a:headEnd/>
            <a:tailEnd/>
          </a:ln>
        </p:spPr>
      </p:pic>
      <p:sp>
        <p:nvSpPr>
          <p:cNvPr id="6" name="Rectangle 5"/>
          <p:cNvSpPr/>
          <p:nvPr/>
        </p:nvSpPr>
        <p:spPr>
          <a:xfrm>
            <a:off x="786530" y="360460"/>
            <a:ext cx="7308989" cy="523220"/>
          </a:xfrm>
          <a:prstGeom prst="rect">
            <a:avLst/>
          </a:prstGeom>
        </p:spPr>
        <p:txBody>
          <a:bodyPr wrap="none">
            <a:spAutoFit/>
          </a:bodyPr>
          <a:lstStyle/>
          <a:p>
            <a:r>
              <a:rPr lang="en-US" sz="2800" b="1" dirty="0" smtClean="0"/>
              <a:t>Unregulated Tobacco Retail Environment </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descr="Kayse Jama urged commissioners to pass the e-cigarette ordinance while holding his children. On his left, another father, and vape shop owner Paul Bates, asked the board for exemptions  "/>
          <p:cNvPicPr>
            <a:picLocks noGrp="1"/>
          </p:cNvPicPr>
          <p:nvPr>
            <p:ph sz="half" idx="1"/>
          </p:nvPr>
        </p:nvPicPr>
        <p:blipFill>
          <a:blip r:embed="rId3" cstate="print"/>
          <a:srcRect/>
          <a:stretch>
            <a:fillRect/>
          </a:stretch>
        </p:blipFill>
        <p:spPr bwMode="auto">
          <a:xfrm>
            <a:off x="340892" y="1934679"/>
            <a:ext cx="4125230" cy="2878241"/>
          </a:xfrm>
          <a:prstGeom prst="rect">
            <a:avLst/>
          </a:prstGeom>
          <a:noFill/>
          <a:ln w="9525">
            <a:noFill/>
            <a:miter lim="800000"/>
            <a:headEnd/>
            <a:tailEnd/>
          </a:ln>
        </p:spPr>
      </p:pic>
      <p:sp>
        <p:nvSpPr>
          <p:cNvPr id="6" name="Rectangle 5"/>
          <p:cNvSpPr/>
          <p:nvPr/>
        </p:nvSpPr>
        <p:spPr>
          <a:xfrm>
            <a:off x="1071840" y="227551"/>
            <a:ext cx="7173563" cy="646331"/>
          </a:xfrm>
          <a:prstGeom prst="rect">
            <a:avLst/>
          </a:prstGeom>
        </p:spPr>
        <p:txBody>
          <a:bodyPr wrap="square">
            <a:spAutoFit/>
          </a:bodyPr>
          <a:lstStyle/>
          <a:p>
            <a:pPr algn="ctr"/>
            <a:r>
              <a:rPr lang="en-US" sz="3600" b="1" dirty="0" smtClean="0"/>
              <a:t>Public Hearings</a:t>
            </a:r>
          </a:p>
        </p:txBody>
      </p:sp>
      <p:sp>
        <p:nvSpPr>
          <p:cNvPr id="7" name="Rectangle 6"/>
          <p:cNvSpPr/>
          <p:nvPr/>
        </p:nvSpPr>
        <p:spPr>
          <a:xfrm>
            <a:off x="340892" y="4879667"/>
            <a:ext cx="4231105" cy="1169551"/>
          </a:xfrm>
          <a:prstGeom prst="rect">
            <a:avLst/>
          </a:prstGeom>
        </p:spPr>
        <p:txBody>
          <a:bodyPr wrap="square">
            <a:spAutoFit/>
          </a:bodyPr>
          <a:lstStyle/>
          <a:p>
            <a:r>
              <a:rPr lang="en-US" sz="1400" b="1" dirty="0"/>
              <a:t>Kayse Jama urged commissioners to pass the e-cigarette ordinance while holding his children. On his left, another father, and vape shop owner Paul Bates, asked the board for exemptions.</a:t>
            </a:r>
          </a:p>
        </p:txBody>
      </p:sp>
      <p:pic>
        <p:nvPicPr>
          <p:cNvPr id="57346" name="Picture 2" descr="Clockwise from upper left hand corner: Commissioner Bailey, Chair Kafoury, Commissioner McKeel, and Commissioner Smith"/>
          <p:cNvPicPr>
            <a:picLocks noChangeAspect="1" noChangeArrowheads="1"/>
          </p:cNvPicPr>
          <p:nvPr/>
        </p:nvPicPr>
        <p:blipFill>
          <a:blip r:embed="rId4"/>
          <a:srcRect/>
          <a:stretch>
            <a:fillRect/>
          </a:stretch>
        </p:blipFill>
        <p:spPr bwMode="auto">
          <a:xfrm>
            <a:off x="4706753" y="1934679"/>
            <a:ext cx="4310409" cy="2878241"/>
          </a:xfrm>
          <a:prstGeom prst="rect">
            <a:avLst/>
          </a:prstGeom>
          <a:noFill/>
        </p:spPr>
      </p:pic>
      <p:sp>
        <p:nvSpPr>
          <p:cNvPr id="10" name="Rectangle 9"/>
          <p:cNvSpPr/>
          <p:nvPr/>
        </p:nvSpPr>
        <p:spPr>
          <a:xfrm>
            <a:off x="4658622" y="4898917"/>
            <a:ext cx="4572000" cy="523220"/>
          </a:xfrm>
          <a:prstGeom prst="rect">
            <a:avLst/>
          </a:prstGeom>
        </p:spPr>
        <p:txBody>
          <a:bodyPr>
            <a:spAutoFit/>
          </a:bodyPr>
          <a:lstStyle/>
          <a:p>
            <a:r>
              <a:rPr lang="en-US" sz="1400" b="1" dirty="0"/>
              <a:t>“We do not want to create the next generation of nicotine addicts,’’ </a:t>
            </a:r>
            <a:r>
              <a:rPr lang="en-US" sz="1400" b="1" dirty="0" smtClean="0"/>
              <a:t>- </a:t>
            </a:r>
            <a:r>
              <a:rPr lang="en-US" sz="1400" b="1" dirty="0"/>
              <a:t>Chair Kafoury.</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2484787" y="5101389"/>
            <a:ext cx="4326826" cy="369332"/>
          </a:xfrm>
          <a:prstGeom prst="rect">
            <a:avLst/>
          </a:prstGeom>
        </p:spPr>
        <p:txBody>
          <a:bodyPr wrap="none">
            <a:spAutoFit/>
          </a:bodyPr>
          <a:lstStyle/>
          <a:p>
            <a:r>
              <a:rPr lang="en-US" dirty="0" smtClean="0"/>
              <a:t>http://smokefreeoregon.com/oregonians/</a:t>
            </a:r>
            <a:endParaRPr lang="en-US" dirty="0"/>
          </a:p>
        </p:txBody>
      </p:sp>
      <p:pic>
        <p:nvPicPr>
          <p:cNvPr id="43013" name="Picture 5"/>
          <p:cNvPicPr>
            <a:picLocks noGrp="1" noChangeAspect="1" noChangeArrowheads="1"/>
          </p:cNvPicPr>
          <p:nvPr>
            <p:ph sz="half" idx="1"/>
          </p:nvPr>
        </p:nvPicPr>
        <p:blipFill>
          <a:blip r:embed="rId3"/>
          <a:srcRect/>
          <a:stretch>
            <a:fillRect/>
          </a:stretch>
        </p:blipFill>
        <p:spPr bwMode="auto">
          <a:xfrm>
            <a:off x="457200" y="1600200"/>
            <a:ext cx="4038600" cy="3230880"/>
          </a:xfrm>
          <a:prstGeom prst="rect">
            <a:avLst/>
          </a:prstGeom>
          <a:noFill/>
          <a:ln w="9525">
            <a:noFill/>
            <a:miter lim="800000"/>
            <a:headEnd/>
            <a:tailEnd/>
          </a:ln>
        </p:spPr>
      </p:pic>
      <p:pic>
        <p:nvPicPr>
          <p:cNvPr id="43014" name="Picture 6"/>
          <p:cNvPicPr>
            <a:picLocks noGrp="1" noChangeAspect="1" noChangeArrowheads="1"/>
          </p:cNvPicPr>
          <p:nvPr>
            <p:ph sz="half" idx="2"/>
          </p:nvPr>
        </p:nvPicPr>
        <p:blipFill>
          <a:blip r:embed="rId4"/>
          <a:srcRect/>
          <a:stretch>
            <a:fillRect/>
          </a:stretch>
        </p:blipFill>
        <p:spPr bwMode="auto">
          <a:xfrm>
            <a:off x="4648200" y="1600200"/>
            <a:ext cx="4038600" cy="3230880"/>
          </a:xfrm>
          <a:prstGeom prst="rect">
            <a:avLst/>
          </a:prstGeom>
          <a:noFill/>
          <a:ln w="9525">
            <a:noFill/>
            <a:miter lim="800000"/>
            <a:headEnd/>
            <a:tailEnd/>
          </a:ln>
        </p:spPr>
      </p:pic>
      <p:sp>
        <p:nvSpPr>
          <p:cNvPr id="13" name="Title 1"/>
          <p:cNvSpPr txBox="1">
            <a:spLocks/>
          </p:cNvSpPr>
          <p:nvPr/>
        </p:nvSpPr>
        <p:spPr bwMode="auto">
          <a:xfrm>
            <a:off x="381000" y="274638"/>
            <a:ext cx="8229600" cy="449262"/>
          </a:xfrm>
          <a:prstGeom prst="rect">
            <a:avLst/>
          </a:prstGeom>
          <a:noFill/>
          <a:ln>
            <a:miter lim="800000"/>
            <a:headEnd/>
            <a:tailEnd/>
          </a:ln>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sz="2800" b="1" dirty="0" smtClean="0">
                <a:latin typeface="+mj-lt"/>
                <a:ea typeface="+mj-ea"/>
              </a:rPr>
              <a:t>Tobacco Prevention Change Agents</a:t>
            </a:r>
            <a:endParaRPr kumimoji="0" lang="en-US" sz="2800" b="1" i="0" u="none" strike="noStrike" kern="1200" cap="none" spc="0" normalizeH="0" baseline="0" noProof="0" dirty="0" smtClean="0">
              <a:ln>
                <a:noFill/>
              </a:ln>
              <a:solidFill>
                <a:schemeClr val="tx1"/>
              </a:solidFill>
              <a:effectLst/>
              <a:uLnTx/>
              <a:uFillTx/>
              <a:latin typeface="+mj-lt"/>
              <a:ea typeface="+mj-ea"/>
              <a:cs typeface="Arial"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982639"/>
            <a:ext cx="8229600" cy="4525963"/>
          </a:xfrm>
        </p:spPr>
        <p:txBody>
          <a:bodyPr/>
          <a:lstStyle/>
          <a:p>
            <a:pPr algn="ctr">
              <a:buNone/>
            </a:pPr>
            <a:r>
              <a:rPr lang="en-US" b="1" dirty="0" smtClean="0"/>
              <a:t>Thank You!</a:t>
            </a:r>
          </a:p>
          <a:p>
            <a:pPr algn="ctr">
              <a:buNone/>
            </a:pPr>
            <a:endParaRPr lang="en-US" dirty="0" smtClean="0"/>
          </a:p>
          <a:p>
            <a:pPr algn="ctr">
              <a:buNone/>
            </a:pPr>
            <a:r>
              <a:rPr lang="en-US" b="1" dirty="0" smtClean="0"/>
              <a:t>Visit our “It Starts Here” website</a:t>
            </a:r>
          </a:p>
          <a:p>
            <a:pPr algn="ctr">
              <a:buNone/>
            </a:pPr>
            <a:r>
              <a:rPr lang="en-US" sz="2800" dirty="0" smtClean="0"/>
              <a:t>www.multco-itstartshere.org</a:t>
            </a:r>
          </a:p>
          <a:p>
            <a:pPr algn="ctr">
              <a:buNone/>
            </a:pPr>
            <a:r>
              <a:rPr lang="en-US" dirty="0" smtClean="0"/>
              <a:t>&amp;</a:t>
            </a:r>
          </a:p>
          <a:p>
            <a:pPr algn="ctr">
              <a:buNone/>
            </a:pPr>
            <a:r>
              <a:rPr lang="en-US" b="1" dirty="0" err="1" smtClean="0"/>
              <a:t>Facebook</a:t>
            </a:r>
            <a:r>
              <a:rPr lang="en-US" b="1" dirty="0" smtClean="0"/>
              <a:t> Page</a:t>
            </a:r>
          </a:p>
          <a:p>
            <a:pPr algn="ctr">
              <a:buNone/>
            </a:pPr>
            <a:r>
              <a:rPr lang="en-US" sz="2800" smtClean="0"/>
              <a:t>www.facebook.com/ItStartsHere</a:t>
            </a:r>
            <a:endParaRPr lang="en-US" sz="2800" dirty="0" smtClean="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5" name="Content Placeholder 2"/>
          <p:cNvSpPr>
            <a:spLocks noGrp="1"/>
          </p:cNvSpPr>
          <p:nvPr>
            <p:ph idx="1"/>
          </p:nvPr>
        </p:nvSpPr>
        <p:spPr/>
        <p:txBody>
          <a:bodyPr/>
          <a:lstStyle/>
          <a:p>
            <a:pPr marL="285750" indent="-285750"/>
            <a:r>
              <a:rPr lang="en-US" dirty="0" smtClean="0"/>
              <a:t>Project Goals </a:t>
            </a:r>
          </a:p>
          <a:p>
            <a:pPr marL="285750" indent="-285750"/>
            <a:r>
              <a:rPr lang="en-US" dirty="0" smtClean="0"/>
              <a:t>Milestones Achieved</a:t>
            </a:r>
          </a:p>
          <a:p>
            <a:pPr marL="285750" indent="-285750"/>
            <a:r>
              <a:rPr lang="en-US" dirty="0" smtClean="0"/>
              <a:t>Communication Strategies</a:t>
            </a:r>
          </a:p>
          <a:p>
            <a:pPr>
              <a:buNone/>
            </a:pPr>
            <a:endParaRPr lang="en-US" dirty="0" smtClean="0"/>
          </a:p>
        </p:txBody>
      </p:sp>
      <p:sp>
        <p:nvSpPr>
          <p:cNvPr id="21506" name="Title 1"/>
          <p:cNvSpPr>
            <a:spLocks noGrp="1"/>
          </p:cNvSpPr>
          <p:nvPr>
            <p:ph type="title" idx="4294967295"/>
          </p:nvPr>
        </p:nvSpPr>
        <p:spPr bwMode="auto">
          <a:xfrm>
            <a:off x="457200" y="274638"/>
            <a:ext cx="8229600" cy="449262"/>
          </a:xfrm>
          <a:prstGeom prst="rect">
            <a:avLst/>
          </a:prstGeom>
          <a:noFill/>
          <a:ln>
            <a:miter lim="800000"/>
            <a:headEnd/>
            <a:tailEnd/>
          </a:ln>
        </p:spPr>
        <p:txBody>
          <a:bodyPr/>
          <a:lstStyle/>
          <a:p>
            <a:r>
              <a:rPr lang="en-US" sz="2800" b="1" dirty="0" smtClean="0">
                <a:cs typeface="Arial" pitchFamily="34" charset="0"/>
              </a:rPr>
              <a:t>OVERVIEW</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1" name="Title 1"/>
          <p:cNvSpPr>
            <a:spLocks noGrp="1"/>
          </p:cNvSpPr>
          <p:nvPr>
            <p:ph type="title" idx="4294967295"/>
          </p:nvPr>
        </p:nvSpPr>
        <p:spPr bwMode="auto">
          <a:xfrm>
            <a:off x="457200" y="274638"/>
            <a:ext cx="8229600" cy="449262"/>
          </a:xfrm>
          <a:prstGeom prst="rect">
            <a:avLst/>
          </a:prstGeom>
          <a:noFill/>
          <a:ln>
            <a:miter lim="800000"/>
            <a:headEnd/>
            <a:tailEnd/>
          </a:ln>
        </p:spPr>
        <p:txBody>
          <a:bodyPr/>
          <a:lstStyle/>
          <a:p>
            <a:r>
              <a:rPr lang="en-US" sz="2800" b="1" dirty="0" smtClean="0"/>
              <a:t>Project Goals</a:t>
            </a:r>
            <a:endParaRPr lang="en-US" sz="2800" b="1" dirty="0" smtClean="0">
              <a:cs typeface="Arial" pitchFamily="34" charset="0"/>
            </a:endParaRPr>
          </a:p>
        </p:txBody>
      </p:sp>
      <p:sp>
        <p:nvSpPr>
          <p:cNvPr id="5" name="Content Placeholder 2"/>
          <p:cNvSpPr>
            <a:spLocks noGrp="1"/>
          </p:cNvSpPr>
          <p:nvPr>
            <p:ph idx="1"/>
          </p:nvPr>
        </p:nvSpPr>
        <p:spPr>
          <a:xfrm>
            <a:off x="457200" y="1600200"/>
            <a:ext cx="8229600" cy="4525963"/>
          </a:xfrm>
        </p:spPr>
        <p:txBody>
          <a:bodyPr/>
          <a:lstStyle/>
          <a:p>
            <a:r>
              <a:rPr lang="en-US" sz="2400" dirty="0" smtClean="0"/>
              <a:t>Implement policy changes in the retail environment aimed at reducing youth access and use of tobacco &amp; nicotine</a:t>
            </a:r>
          </a:p>
          <a:p>
            <a:r>
              <a:rPr lang="en-US" sz="2400" dirty="0" smtClean="0"/>
              <a:t>Allocation of resources to build community capacity  with Upstream Public Health and partners from the Oregon Health Equity Alliance (OHEA)</a:t>
            </a:r>
          </a:p>
          <a:p>
            <a:r>
              <a:rPr lang="en-US" sz="2400" dirty="0" smtClean="0"/>
              <a:t>Conduct a comprehensive tobacco retail assessment in Multnomah County</a:t>
            </a:r>
          </a:p>
          <a:p>
            <a:r>
              <a:rPr lang="en-US" sz="2400" dirty="0" smtClean="0"/>
              <a:t>Inform policy makers to take action</a:t>
            </a:r>
          </a:p>
          <a:p>
            <a:endParaRPr lang="en-US" dirty="0" smtClean="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3" name="Content Placeholder 2"/>
          <p:cNvSpPr>
            <a:spLocks noGrp="1"/>
          </p:cNvSpPr>
          <p:nvPr>
            <p:ph sz="half" idx="1"/>
          </p:nvPr>
        </p:nvSpPr>
        <p:spPr/>
        <p:txBody>
          <a:bodyPr/>
          <a:lstStyle/>
          <a:p>
            <a:r>
              <a:rPr lang="en-US" sz="2400" dirty="0" smtClean="0"/>
              <a:t>Assessed over 400 tobacco retailers in Multnomah County</a:t>
            </a:r>
          </a:p>
          <a:p>
            <a:r>
              <a:rPr lang="en-US" sz="2400" dirty="0" smtClean="0"/>
              <a:t>Applied health equity lens framework </a:t>
            </a:r>
          </a:p>
          <a:p>
            <a:r>
              <a:rPr lang="en-US" sz="2400" dirty="0" smtClean="0"/>
              <a:t>Momentum and community engagement </a:t>
            </a:r>
          </a:p>
          <a:p>
            <a:r>
              <a:rPr lang="en-US" sz="2400" dirty="0" smtClean="0"/>
              <a:t>Multnomah County bans e-cig sales to minors and vaping indoors </a:t>
            </a:r>
          </a:p>
          <a:p>
            <a:endParaRPr lang="en-US" dirty="0" smtClean="0"/>
          </a:p>
        </p:txBody>
      </p:sp>
      <p:sp>
        <p:nvSpPr>
          <p:cNvPr id="23555" name="Title 1"/>
          <p:cNvSpPr>
            <a:spLocks noGrp="1"/>
          </p:cNvSpPr>
          <p:nvPr>
            <p:ph type="title" idx="4294967295"/>
          </p:nvPr>
        </p:nvSpPr>
        <p:spPr bwMode="auto">
          <a:xfrm>
            <a:off x="381000" y="274638"/>
            <a:ext cx="8229600" cy="449262"/>
          </a:xfrm>
          <a:prstGeom prst="rect">
            <a:avLst/>
          </a:prstGeom>
          <a:noFill/>
          <a:ln>
            <a:miter lim="800000"/>
            <a:headEnd/>
            <a:tailEnd/>
          </a:ln>
        </p:spPr>
        <p:txBody>
          <a:bodyPr/>
          <a:lstStyle/>
          <a:p>
            <a:r>
              <a:rPr lang="en-US" sz="2800" b="1" dirty="0" smtClean="0"/>
              <a:t>SPArC Milestones Achieved</a:t>
            </a:r>
            <a:endParaRPr lang="en-US" sz="2800" b="1" dirty="0" smtClean="0">
              <a:solidFill>
                <a:srgbClr val="346094"/>
              </a:solidFill>
              <a:cs typeface="Arial" pitchFamily="34" charset="0"/>
            </a:endParaRPr>
          </a:p>
        </p:txBody>
      </p:sp>
      <p:pic>
        <p:nvPicPr>
          <p:cNvPr id="5" name="Content Placeholder 4" descr="No smoking or vaping  sign "/>
          <p:cNvPicPr>
            <a:picLocks noGrp="1"/>
          </p:cNvPicPr>
          <p:nvPr>
            <p:ph sz="half" idx="2"/>
          </p:nvPr>
        </p:nvPicPr>
        <p:blipFill>
          <a:blip r:embed="rId3" cstate="print"/>
          <a:srcRect/>
          <a:stretch>
            <a:fillRect/>
          </a:stretch>
        </p:blipFill>
        <p:spPr bwMode="auto">
          <a:xfrm>
            <a:off x="4601676" y="1750827"/>
            <a:ext cx="4397942" cy="3177311"/>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r>
              <a:rPr lang="en-US" sz="2400" dirty="0" smtClean="0"/>
              <a:t>Observations from the Field</a:t>
            </a:r>
          </a:p>
          <a:p>
            <a:r>
              <a:rPr lang="en-US" sz="2400" dirty="0" smtClean="0"/>
              <a:t>“Show and Tell” </a:t>
            </a:r>
          </a:p>
          <a:p>
            <a:r>
              <a:rPr lang="en-US" sz="2400" dirty="0" smtClean="0"/>
              <a:t>Tobacco Media Tracking </a:t>
            </a:r>
          </a:p>
          <a:p>
            <a:endParaRPr lang="en-US" dirty="0"/>
          </a:p>
        </p:txBody>
      </p:sp>
      <p:sp>
        <p:nvSpPr>
          <p:cNvPr id="4" name="Title 1"/>
          <p:cNvSpPr txBox="1">
            <a:spLocks/>
          </p:cNvSpPr>
          <p:nvPr/>
        </p:nvSpPr>
        <p:spPr bwMode="auto">
          <a:xfrm>
            <a:off x="381000" y="274638"/>
            <a:ext cx="8229600" cy="449262"/>
          </a:xfrm>
          <a:prstGeom prst="rect">
            <a:avLst/>
          </a:prstGeom>
          <a:noFill/>
          <a:ln>
            <a:miter lim="800000"/>
            <a:headEnd/>
            <a:tailEnd/>
          </a:ln>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sz="2800" b="1" dirty="0" smtClean="0">
                <a:latin typeface="+mj-lt"/>
                <a:ea typeface="+mj-ea"/>
                <a:cs typeface="+mj-cs"/>
              </a:rPr>
              <a:t>Creating a Buzz</a:t>
            </a:r>
            <a:endParaRPr kumimoji="0" lang="en-US" sz="2800" b="1" i="0" u="none" strike="noStrike" kern="1200" cap="none" spc="0" normalizeH="0" baseline="0" noProof="0" dirty="0" smtClean="0">
              <a:ln>
                <a:noFill/>
              </a:ln>
              <a:solidFill>
                <a:srgbClr val="346094"/>
              </a:solidFill>
              <a:effectLst/>
              <a:uLnTx/>
              <a:uFillTx/>
              <a:latin typeface="+mj-lt"/>
              <a:ea typeface="+mj-ea"/>
              <a:cs typeface="Arial" pitchFamily="34" charset="0"/>
            </a:endParaRPr>
          </a:p>
        </p:txBody>
      </p:sp>
      <p:pic>
        <p:nvPicPr>
          <p:cNvPr id="5" name="Content Placeholder 5" descr="Kari in front of outdoor advertising.jpg"/>
          <p:cNvPicPr>
            <a:picLocks noGrp="1" noChangeAspect="1"/>
          </p:cNvPicPr>
          <p:nvPr>
            <p:ph sz="half" idx="2"/>
          </p:nvPr>
        </p:nvPicPr>
        <p:blipFill>
          <a:blip r:embed="rId3"/>
          <a:stretch>
            <a:fillRect/>
          </a:stretch>
        </p:blipFill>
        <p:spPr>
          <a:xfrm>
            <a:off x="4978314" y="1600200"/>
            <a:ext cx="3378371" cy="4525963"/>
          </a:xfrm>
        </p:spPr>
      </p:pic>
      <p:pic>
        <p:nvPicPr>
          <p:cNvPr id="9" name="Picture Placeholder 5" descr="pic e-cig.jpg"/>
          <p:cNvPicPr>
            <a:picLocks noChangeAspect="1"/>
          </p:cNvPicPr>
          <p:nvPr/>
        </p:nvPicPr>
        <p:blipFill>
          <a:blip r:embed="rId4" cstate="print"/>
          <a:srcRect t="22840" b="22840"/>
          <a:stretch>
            <a:fillRect/>
          </a:stretch>
        </p:blipFill>
        <p:spPr bwMode="auto">
          <a:xfrm>
            <a:off x="717885" y="3468643"/>
            <a:ext cx="3654090" cy="26575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Content Placeholder 6" descr="Candy or tobacco - Frost - poster.JPG"/>
          <p:cNvPicPr>
            <a:picLocks noGrp="1" noChangeAspect="1"/>
          </p:cNvPicPr>
          <p:nvPr>
            <p:ph sz="half" idx="2"/>
          </p:nvPr>
        </p:nvPicPr>
        <p:blipFill>
          <a:blip r:embed="rId3"/>
          <a:stretch>
            <a:fillRect/>
          </a:stretch>
        </p:blipFill>
        <p:spPr>
          <a:xfrm>
            <a:off x="5192830" y="916825"/>
            <a:ext cx="2949340" cy="4525963"/>
          </a:xfrm>
        </p:spPr>
      </p:pic>
      <p:pic>
        <p:nvPicPr>
          <p:cNvPr id="6" name="Content Placeholder 5" descr="Sweet Deceit poster with candy and tobacco"/>
          <p:cNvPicPr>
            <a:picLocks noGrp="1"/>
          </p:cNvPicPr>
          <p:nvPr>
            <p:ph sz="half" idx="1"/>
          </p:nvPr>
        </p:nvPicPr>
        <p:blipFill>
          <a:blip r:embed="rId4"/>
          <a:srcRect/>
          <a:stretch>
            <a:fillRect/>
          </a:stretch>
        </p:blipFill>
        <p:spPr bwMode="auto">
          <a:xfrm>
            <a:off x="1001790" y="936075"/>
            <a:ext cx="2949419" cy="4525963"/>
          </a:xfrm>
          <a:prstGeom prst="rect">
            <a:avLst/>
          </a:prstGeom>
          <a:noFill/>
          <a:ln w="9525">
            <a:noFill/>
            <a:miter lim="800000"/>
            <a:headEnd/>
            <a:tailEnd/>
          </a:ln>
        </p:spPr>
      </p:pic>
      <p:sp>
        <p:nvSpPr>
          <p:cNvPr id="4" name="Title 1"/>
          <p:cNvSpPr txBox="1">
            <a:spLocks/>
          </p:cNvSpPr>
          <p:nvPr/>
        </p:nvSpPr>
        <p:spPr bwMode="auto">
          <a:xfrm>
            <a:off x="381000" y="50007"/>
            <a:ext cx="8229600" cy="449262"/>
          </a:xfrm>
          <a:prstGeom prst="rect">
            <a:avLst/>
          </a:prstGeom>
          <a:noFill/>
          <a:ln>
            <a:miter lim="800000"/>
            <a:headEnd/>
            <a:tailEnd/>
          </a:ln>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sz="2800" b="1" dirty="0" smtClean="0">
                <a:latin typeface="+mj-lt"/>
                <a:ea typeface="+mj-ea"/>
                <a:cs typeface="+mj-cs"/>
              </a:rPr>
              <a:t>MCHD Sweet Deceit Campaign </a:t>
            </a:r>
            <a:endParaRPr kumimoji="0" lang="en-US" sz="2800" b="1" i="0" u="none" strike="noStrike" kern="1200" cap="none" spc="0" normalizeH="0" baseline="0" noProof="0" dirty="0" smtClean="0">
              <a:ln>
                <a:noFill/>
              </a:ln>
              <a:solidFill>
                <a:srgbClr val="346094"/>
              </a:solidFill>
              <a:effectLst/>
              <a:uLnTx/>
              <a:uFillTx/>
              <a:latin typeface="+mj-lt"/>
              <a:ea typeface="+mj-ea"/>
              <a:cs typeface="Arial"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descr="Dont be fooled - Skull - poster.JPG"/>
          <p:cNvPicPr>
            <a:picLocks noGrp="1" noChangeAspect="1"/>
          </p:cNvPicPr>
          <p:nvPr>
            <p:ph sz="half" idx="1"/>
          </p:nvPr>
        </p:nvPicPr>
        <p:blipFill>
          <a:blip r:embed="rId3"/>
          <a:stretch>
            <a:fillRect/>
          </a:stretch>
        </p:blipFill>
        <p:spPr>
          <a:xfrm>
            <a:off x="1001830" y="1013075"/>
            <a:ext cx="2949340" cy="4525963"/>
          </a:xfrm>
        </p:spPr>
      </p:pic>
      <p:pic>
        <p:nvPicPr>
          <p:cNvPr id="7" name="Content Placeholder 6" descr="Dont be fooled - Shisha - poster.JPG"/>
          <p:cNvPicPr>
            <a:picLocks noGrp="1" noChangeAspect="1"/>
          </p:cNvPicPr>
          <p:nvPr>
            <p:ph sz="half" idx="2"/>
          </p:nvPr>
        </p:nvPicPr>
        <p:blipFill>
          <a:blip r:embed="rId4"/>
          <a:stretch>
            <a:fillRect/>
          </a:stretch>
        </p:blipFill>
        <p:spPr>
          <a:xfrm>
            <a:off x="5192830" y="974575"/>
            <a:ext cx="2949340" cy="4525963"/>
          </a:xfr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57200" y="1600200"/>
            <a:ext cx="3219651" cy="4525963"/>
          </a:xfrm>
        </p:spPr>
        <p:txBody>
          <a:bodyPr/>
          <a:lstStyle/>
          <a:p>
            <a:r>
              <a:rPr lang="en-US" sz="2400" b="1" dirty="0" smtClean="0"/>
              <a:t>Protect our Youth</a:t>
            </a:r>
          </a:p>
          <a:p>
            <a:pPr lvl="1"/>
            <a:r>
              <a:rPr lang="en-US" sz="1800" dirty="0" smtClean="0"/>
              <a:t>Increase public awareness of youth use and access to tobacco and e-cigarettes </a:t>
            </a:r>
          </a:p>
          <a:p>
            <a:pPr lvl="1"/>
            <a:r>
              <a:rPr lang="en-US" sz="1800" dirty="0" smtClean="0"/>
              <a:t>Increase youth protection through changes in the retail environment for tobacco and e-cigarettes products </a:t>
            </a:r>
          </a:p>
          <a:p>
            <a:endParaRPr lang="en-US" dirty="0"/>
          </a:p>
        </p:txBody>
      </p:sp>
      <p:sp>
        <p:nvSpPr>
          <p:cNvPr id="4" name="Title 1"/>
          <p:cNvSpPr txBox="1">
            <a:spLocks/>
          </p:cNvSpPr>
          <p:nvPr/>
        </p:nvSpPr>
        <p:spPr bwMode="auto">
          <a:xfrm>
            <a:off x="457200" y="274638"/>
            <a:ext cx="8229600" cy="626114"/>
          </a:xfrm>
          <a:prstGeom prst="rect">
            <a:avLst/>
          </a:prstGeom>
          <a:noFill/>
          <a:ln>
            <a:miter lim="800000"/>
            <a:headEnd/>
            <a:tailEnd/>
          </a:ln>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sz="2800" b="1" dirty="0" smtClean="0">
                <a:latin typeface="+mj-lt"/>
                <a:ea typeface="+mj-ea"/>
                <a:cs typeface="+mj-cs"/>
              </a:rPr>
              <a:t>Tobacco Prevention Messages </a:t>
            </a:r>
            <a:endParaRPr kumimoji="0" lang="en-US" sz="2800" b="1" i="0" u="none" strike="noStrike" kern="1200" cap="none" spc="0" normalizeH="0" baseline="0" noProof="0" dirty="0" smtClean="0">
              <a:ln>
                <a:noFill/>
              </a:ln>
              <a:solidFill>
                <a:srgbClr val="346094"/>
              </a:solidFill>
              <a:effectLst/>
              <a:uLnTx/>
              <a:uFillTx/>
              <a:latin typeface="+mj-lt"/>
              <a:ea typeface="+mj-ea"/>
              <a:cs typeface="Arial" pitchFamily="34" charset="0"/>
            </a:endParaRPr>
          </a:p>
        </p:txBody>
      </p:sp>
      <p:pic>
        <p:nvPicPr>
          <p:cNvPr id="10" name="Picture 2"/>
          <p:cNvPicPr>
            <a:picLocks noGrp="1" noChangeAspect="1" noChangeArrowheads="1"/>
          </p:cNvPicPr>
          <p:nvPr>
            <p:ph sz="half" idx="2"/>
          </p:nvPr>
        </p:nvPicPr>
        <p:blipFill>
          <a:blip r:embed="rId3"/>
          <a:srcRect/>
          <a:stretch>
            <a:fillRect/>
          </a:stretch>
        </p:blipFill>
        <p:spPr bwMode="auto">
          <a:xfrm>
            <a:off x="3918030" y="2017759"/>
            <a:ext cx="4972594" cy="281411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8130" name="Picture 2"/>
          <p:cNvPicPr>
            <a:picLocks noGrp="1" noChangeAspect="1" noChangeArrowheads="1"/>
          </p:cNvPicPr>
          <p:nvPr>
            <p:ph sz="half" idx="1"/>
          </p:nvPr>
        </p:nvPicPr>
        <p:blipFill>
          <a:blip r:embed="rId3"/>
          <a:srcRect/>
          <a:stretch>
            <a:fillRect/>
          </a:stretch>
        </p:blipFill>
        <p:spPr bwMode="auto">
          <a:xfrm>
            <a:off x="457200" y="1960789"/>
            <a:ext cx="4038600" cy="2685669"/>
          </a:xfrm>
          <a:prstGeom prst="rect">
            <a:avLst/>
          </a:prstGeom>
          <a:noFill/>
          <a:ln w="9525">
            <a:noFill/>
            <a:miter lim="800000"/>
            <a:headEnd/>
            <a:tailEnd/>
          </a:ln>
        </p:spPr>
      </p:pic>
      <p:pic>
        <p:nvPicPr>
          <p:cNvPr id="48131" name="Picture 3"/>
          <p:cNvPicPr>
            <a:picLocks noGrp="1" noChangeAspect="1" noChangeArrowheads="1"/>
          </p:cNvPicPr>
          <p:nvPr>
            <p:ph sz="half" idx="2"/>
          </p:nvPr>
        </p:nvPicPr>
        <p:blipFill>
          <a:blip r:embed="rId4"/>
          <a:srcRect/>
          <a:stretch>
            <a:fillRect/>
          </a:stretch>
        </p:blipFill>
        <p:spPr bwMode="auto">
          <a:xfrm>
            <a:off x="4648200" y="1960789"/>
            <a:ext cx="4038600" cy="2690717"/>
          </a:xfrm>
          <a:prstGeom prst="rect">
            <a:avLst/>
          </a:prstGeom>
          <a:noFill/>
          <a:ln w="9525">
            <a:noFill/>
            <a:miter lim="800000"/>
            <a:headEnd/>
            <a:tailEnd/>
          </a:ln>
        </p:spPr>
      </p:pic>
      <p:sp>
        <p:nvSpPr>
          <p:cNvPr id="6" name="Rectangle 5"/>
          <p:cNvSpPr/>
          <p:nvPr/>
        </p:nvSpPr>
        <p:spPr>
          <a:xfrm>
            <a:off x="2974761" y="4953555"/>
            <a:ext cx="3346878" cy="523220"/>
          </a:xfrm>
          <a:prstGeom prst="rect">
            <a:avLst/>
          </a:prstGeom>
        </p:spPr>
        <p:txBody>
          <a:bodyPr wrap="none">
            <a:spAutoFit/>
          </a:bodyPr>
          <a:lstStyle/>
          <a:p>
            <a:pPr algn="ctr"/>
            <a:r>
              <a:rPr lang="en-US" sz="2800" b="1" dirty="0" smtClean="0"/>
              <a:t>Nicotine Addiction</a:t>
            </a:r>
          </a:p>
        </p:txBody>
      </p:sp>
      <p:sp>
        <p:nvSpPr>
          <p:cNvPr id="7" name="Title 1"/>
          <p:cNvSpPr txBox="1">
            <a:spLocks/>
          </p:cNvSpPr>
          <p:nvPr/>
        </p:nvSpPr>
        <p:spPr bwMode="auto">
          <a:xfrm>
            <a:off x="457200" y="274638"/>
            <a:ext cx="8229600" cy="449262"/>
          </a:xfrm>
          <a:prstGeom prst="rect">
            <a:avLst/>
          </a:prstGeom>
          <a:noFill/>
          <a:ln>
            <a:miter lim="800000"/>
            <a:headEnd/>
            <a:tailEnd/>
          </a:ln>
        </p:spPr>
        <p:txBody>
          <a:bodyPr/>
          <a:lstStyle/>
          <a:p>
            <a:pPr algn="ctr"/>
            <a:r>
              <a:rPr lang="en-US" sz="2800" b="1" dirty="0" smtClean="0"/>
              <a:t>E-Cigarettes and the Growing Concern of Health Impacts</a:t>
            </a:r>
            <a:endParaRPr lang="en-US" sz="2800" b="1" dirty="0">
              <a:solidFill>
                <a:srgbClr val="346094"/>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Multco_Theme">
  <a:themeElements>
    <a:clrScheme name="Custom 1">
      <a:dk1>
        <a:sysClr val="windowText" lastClr="000000"/>
      </a:dk1>
      <a:lt1>
        <a:sysClr val="window" lastClr="FFFFFF"/>
      </a:lt1>
      <a:dk2>
        <a:srgbClr val="1F497D"/>
      </a:dk2>
      <a:lt2>
        <a:srgbClr val="EEECE1"/>
      </a:lt2>
      <a:accent1>
        <a:srgbClr val="346094"/>
      </a:accent1>
      <a:accent2>
        <a:srgbClr val="D89F39"/>
      </a:accent2>
      <a:accent3>
        <a:srgbClr val="9BBB59"/>
      </a:accent3>
      <a:accent4>
        <a:srgbClr val="8064A2"/>
      </a:accent4>
      <a:accent5>
        <a:srgbClr val="4BACC6"/>
      </a:accent5>
      <a:accent6>
        <a:srgbClr val="999999"/>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URL xmlns="http://schemas.microsoft.com/sharepoint/v3">
      <Url>https://www.oregon.gov/oha/PH/DISEASESCONDITIONS/CHRONICDISEASE/HPCDPCONNECTION/TRAINING_EVENTS/Documents/TrainingMaterials/2014-2015/05-20-2015_grantee_presentation_communications.pptx</Url>
      <Description>Meaningful Title</Description>
    </URL>
    <PublishingExpirationDate xmlns="http://schemas.microsoft.com/sharepoint/v3" xsi:nil="true"/>
    <PublishingStartDate xmlns="http://schemas.microsoft.com/sharepoint/v3" xsi:nil="true"/>
    <IACategory xmlns="59da1016-2a1b-4f8a-9768-d7a4932f6f16">Public Health</IACategory>
    <IASubtopic xmlns="59da1016-2a1b-4f8a-9768-d7a4932f6f16" xsi:nil="true"/>
    <DocumentExpirationDate xmlns="59da1016-2a1b-4f8a-9768-d7a4932f6f16">2017-12-31T08:00:00+00:00</DocumentExpirationDate>
    <Meta_x0020_Keywords xmlns="8488ce40-994a-4625-acd1-74fe6dd51a7e" xsi:nil="true"/>
    <Meta_x0020_Description xmlns="8488ce40-994a-4625-acd1-74fe6dd51a7e" xsi:nil="true"/>
    <IATopic xmlns="59da1016-2a1b-4f8a-9768-d7a4932f6f16">Public Health - Prevention</IATopic>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900516EF50C5B48B8CCF649E2692D01" ma:contentTypeVersion="18" ma:contentTypeDescription="Create a new document." ma:contentTypeScope="" ma:versionID="94c46ac97ae86a75c02194633e51570a">
  <xsd:schema xmlns:xsd="http://www.w3.org/2001/XMLSchema" xmlns:xs="http://www.w3.org/2001/XMLSchema" xmlns:p="http://schemas.microsoft.com/office/2006/metadata/properties" xmlns:ns1="http://schemas.microsoft.com/sharepoint/v3" xmlns:ns2="59da1016-2a1b-4f8a-9768-d7a4932f6f16" xmlns:ns3="8488ce40-994a-4625-acd1-74fe6dd51a7e" targetNamespace="http://schemas.microsoft.com/office/2006/metadata/properties" ma:root="true" ma:fieldsID="3a23e7cefec6722df71f90bd5a6635b3" ns1:_="" ns2:_="" ns3:_="">
    <xsd:import namespace="http://schemas.microsoft.com/sharepoint/v3"/>
    <xsd:import namespace="59da1016-2a1b-4f8a-9768-d7a4932f6f16"/>
    <xsd:import namespace="8488ce40-994a-4625-acd1-74fe6dd51a7e"/>
    <xsd:element name="properties">
      <xsd:complexType>
        <xsd:sequence>
          <xsd:element name="documentManagement">
            <xsd:complexType>
              <xsd:all>
                <xsd:element ref="ns2:IACategory" minOccurs="0"/>
                <xsd:element ref="ns2:IATopic" minOccurs="0"/>
                <xsd:element ref="ns2:IASubtopic" minOccurs="0"/>
                <xsd:element ref="ns2:DocumentExpirationDate" minOccurs="0"/>
                <xsd:element ref="ns3:Meta_x0020_Description" minOccurs="0"/>
                <xsd:element ref="ns3:Meta_x0020_Keywords" minOccurs="0"/>
                <xsd:element ref="ns1:PublishingStartDate" minOccurs="0"/>
                <xsd:element ref="ns1:PublishingExpirationDate" minOccurs="0"/>
                <xsd:element ref="ns1:URL"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0"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11"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element name="URL" ma:index="12" nillable="true" ma:displayName="URL" ma:format="Hyperlink" ma:internalName="URL" ma:readOnly="false">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9da1016-2a1b-4f8a-9768-d7a4932f6f16" elementFormDefault="qualified">
    <xsd:import namespace="http://schemas.microsoft.com/office/2006/documentManagement/types"/>
    <xsd:import namespace="http://schemas.microsoft.com/office/infopath/2007/PartnerControls"/>
    <xsd:element name="IACategory" ma:index="4" nillable="true" ma:displayName="IA Category" ma:format="Dropdown" ma:internalName="IACategory" ma:readOnly="false">
      <xsd:simpleType>
        <xsd:restriction base="dms:Choice">
          <xsd:enumeration value="About OHA"/>
          <xsd:enumeration value="Programs and Services"/>
          <xsd:enumeration value="Oregon Health Plan"/>
          <xsd:enumeration value="Health System Reform"/>
          <xsd:enumeration value="Licenses and Certificates"/>
          <xsd:enumeration value="Public Health"/>
        </xsd:restriction>
      </xsd:simpleType>
    </xsd:element>
    <xsd:element name="IATopic" ma:index="5" nillable="true" ma:displayName="IA Topic" ma:format="Dropdown" ma:internalName="IATopic" ma:readOnly="false">
      <xsd:simpleType>
        <xsd:restriction base="dms:Choice">
          <xsd:enumeration value="About OHA - Agency Communications"/>
          <xsd:enumeration value="About OHA - Budget"/>
          <xsd:enumeration value="About OHA - Contacts"/>
          <xsd:enumeration value="About OHA - Grants &amp; Contracts"/>
          <xsd:enumeration value="About OHA - Jobs &amp; Employment"/>
          <xsd:enumeration value="About OHA - Organization"/>
          <xsd:enumeration value="About OHA - Policies"/>
          <xsd:enumeration value="About OHA - Public Meetings"/>
          <xsd:enumeration value="About OHA - Public Records"/>
          <xsd:enumeration value="About OHA - Questions &amp; Comments"/>
          <xsd:enumeration value="About OHA - Reports &amp; Data"/>
          <xsd:enumeration value="About OHA - Rulemaking"/>
          <xsd:enumeration value="Programs and Services - Behavioral Health"/>
          <xsd:enumeration value="Programs and Services - Contacts"/>
          <xsd:enumeration value="Programs and Services - Coordinated Care"/>
          <xsd:enumeration value="Programs and Services - Disease"/>
          <xsd:enumeration value="Programs and Services - Environment"/>
          <xsd:enumeration value="Programs and Services - Health Resources"/>
          <xsd:enumeration value="Programs and Services - OEBB"/>
          <xsd:enumeration value="Programs and Services - Oregon Health Plan"/>
          <xsd:enumeration value="Programs and Services - Oregon State Hospital"/>
          <xsd:enumeration value="Programs and Services - PEBB"/>
          <xsd:enumeration value="Programs and Services - Pharmacy"/>
          <xsd:enumeration value="Programs and Services - Prevention"/>
          <xsd:enumeration value="Programs and Services - Safety"/>
          <xsd:enumeration value="Oregon Health Plan - Agency Communications"/>
          <xsd:enumeration value="Oregon Health Plan - Benefits"/>
          <xsd:enumeration value="Oregon Health Plan - Contacts"/>
          <xsd:enumeration value="Oregon Health Plan - Coordinated Care"/>
          <xsd:enumeration value="Oregon Health Plan - Grants &amp; Contracts"/>
          <xsd:enumeration value="Oregon Health Plan - Health Resources"/>
          <xsd:enumeration value="Oregon Health Plan - Policies"/>
          <xsd:enumeration value="Oregon Health Plan - Providers and Partners"/>
          <xsd:enumeration value="Oregon Health Plan - Public Meetings"/>
          <xsd:enumeration value="Oregon Health Plan - Questions &amp; Comments"/>
          <xsd:enumeration value="Oregon Health Plan - Rule Making"/>
          <xsd:enumeration value="Health System Reform - Agency Communications"/>
          <xsd:enumeration value="Health System Reform - Coordinated Care"/>
          <xsd:enumeration value="Health System Reform - Public Meetings"/>
          <xsd:enumeration value="Health System Reform - Questions &amp; Comments"/>
          <xsd:enumeration value="Health System Reform - Reports &amp; Data"/>
          <xsd:enumeration value="Licenses and Certificates - Certificates"/>
          <xsd:enumeration value="Licenses and Certificates - Contacts"/>
          <xsd:enumeration value="Licenses and Certificates - Licenses"/>
          <xsd:enumeration value="Licenses and Certificates - Vital Records"/>
          <xsd:enumeration value="Public Health - Agency Communications"/>
          <xsd:enumeration value="Public Health - Contacts"/>
          <xsd:enumeration value="Public Health - Disease"/>
          <xsd:enumeration value="Public Health - Environment"/>
          <xsd:enumeration value="Public Health - Health Resources"/>
          <xsd:enumeration value="Public Health - Questions &amp; Comments"/>
          <xsd:enumeration value="Public Health - Prevention"/>
          <xsd:enumeration value="Public Health - Providers and Partners"/>
          <xsd:enumeration value="Public Health - Reports &amp; Data"/>
          <xsd:enumeration value="Public Health - Safety"/>
          <xsd:enumeration value="Public Health - Vital Records"/>
        </xsd:restriction>
      </xsd:simpleType>
    </xsd:element>
    <xsd:element name="IASubtopic" ma:index="6" nillable="true" ma:displayName="IA Subtopic" ma:format="Dropdown" ma:internalName="IASubtopic" ma:readOnly="false">
      <xsd:simpleType>
        <xsd:restriction base="dms:Choice">
          <xsd:enumeration value="Addiction Services - Alcohol"/>
          <xsd:enumeration value="Addiction Services - Drug"/>
          <xsd:enumeration value="Addiction Services - Gambling"/>
          <xsd:enumeration value="Addiction Services - Tobacco"/>
          <xsd:enumeration value="Applications"/>
          <xsd:enumeration value="Benefits - Health Plans"/>
          <xsd:enumeration value="Benefits - OEBB"/>
          <xsd:enumeration value="Benefits - OHP"/>
          <xsd:enumeration value="Benefits - PEBB"/>
          <xsd:enumeration value="Benefits - Retirement"/>
          <xsd:enumeration value="Budget - Agency Summary"/>
          <xsd:enumeration value="Budget - Agency Request (ARB)"/>
          <xsd:enumeration value="Budget - Governors Budget"/>
          <xsd:enumeration value="Budget - Infrastructure"/>
          <xsd:enumeration value="Budget - Legislatively Adopted (LAB)"/>
          <xsd:enumeration value="Budget - Legislative action"/>
          <xsd:enumeration value="Budget - Overview"/>
          <xsd:enumeration value="Budget - Policy Option Package (POP)"/>
          <xsd:enumeration value="Budget - Priorities"/>
          <xsd:enumeration value="Budget - Program"/>
          <xsd:enumeration value="Budget - Reduction"/>
          <xsd:enumeration value="Budget - Strategic funding proposal"/>
          <xsd:enumeration value="Budget - Special report"/>
          <xsd:enumeration value="Budget - Stakeholder meeting"/>
          <xsd:enumeration value="CCO - Contact"/>
          <xsd:enumeration value="CCO - Audited Financial Statement"/>
          <xsd:enumeration value="CCO - Interim Financial Statement"/>
          <xsd:enumeration value="CCO - Internal Financial Statement"/>
          <xsd:enumeration value="Clean Air"/>
          <xsd:enumeration value="Clean Water"/>
          <xsd:enumeration value="Clinics"/>
          <xsd:enumeration value="Commissions"/>
          <xsd:enumeration value="Committee Members"/>
          <xsd:enumeration value="Committees"/>
          <xsd:enumeration value="Crisis Services"/>
          <xsd:enumeration value="Drug Addiction Services"/>
          <xsd:enumeration value="Electronic Health Care Records (EHR)"/>
          <xsd:enumeration value="Emergency Preparedness"/>
          <xsd:enumeration value="Environmental Pollution"/>
          <xsd:enumeration value="Featured Content"/>
          <xsd:enumeration value="Fees"/>
          <xsd:enumeration value="Health Services - Primary Care Home"/>
          <xsd:enumeration value="Health Services - Prioritized list"/>
          <xsd:enumeration value="ICD-10"/>
          <xsd:enumeration value="Immunizations"/>
          <xsd:enumeration value="Legislation - Bills"/>
          <xsd:enumeration value="Legislation - Contact"/>
          <xsd:enumeration value="Legislation - Highlights"/>
          <xsd:enumeration value="Legislation - Session Summary"/>
          <xsd:enumeration value="Materials - Commission"/>
          <xsd:enumeration value="Materials - Committee"/>
          <xsd:enumeration value="Materials - Coverage Guidance"/>
          <xsd:enumeration value="Materials - Evidence-based Guidelines"/>
          <xsd:enumeration value="Materials - Health care plan details"/>
          <xsd:enumeration value="Materials - Health care plan overview"/>
          <xsd:enumeration value="Materials - Meeting Document"/>
          <xsd:enumeration value="Materials - Meeting Recording"/>
          <xsd:enumeration value="Materials - Meeting Schedule"/>
          <xsd:enumeration value="Materials - Open Enrollment"/>
          <xsd:enumeration value="Materials - Training"/>
          <xsd:enumeration value="Materials - Webinar"/>
          <xsd:enumeration value="Materials - Workgroup"/>
          <xsd:enumeration value="Medical Marijuana (OMMP)"/>
          <xsd:enumeration value="Medical Services"/>
          <xsd:enumeration value="Meeting Document"/>
          <xsd:enumeration value="Meeting Schedule"/>
          <xsd:enumeration value="Mental Health Services"/>
          <xsd:enumeration value="Metrics - Behavioral Health"/>
          <xsd:enumeration value="Metrics - CCO"/>
          <xsd:enumeration value="Metrics - Demographics"/>
          <xsd:enumeration value="Metrics - Hospital Performance"/>
          <xsd:enumeration value="Metrics - Incentive"/>
          <xsd:enumeration value="Metrics - Measures and Outcomes Tracking (MOTS)"/>
          <xsd:enumeration value="Metrics - ONE Eligibility system"/>
          <xsd:enumeration value="Metrics - Prevention"/>
          <xsd:enumeration value="Metrics - Rural health"/>
          <xsd:enumeration value="Metrics - State-Wide"/>
          <xsd:enumeration value="News Letter"/>
          <xsd:enumeration value="News Release"/>
          <xsd:enumeration value="OHP - Medicaid Waiver"/>
          <xsd:enumeration value="OHP - Provider Announcement"/>
          <xsd:enumeration value="OHP - Provider Rates"/>
          <xsd:enumeration value="Preferred Drug List"/>
          <xsd:enumeration value="Prescription Drugs - Monitoring"/>
          <xsd:enumeration value="Prescription Drugs - Preferred List"/>
          <xsd:enumeration value="Prescription Drugs - Subsidy"/>
          <xsd:enumeration value="Prescription Drugs Subsidy"/>
          <xsd:enumeration value="Technical Assistance"/>
          <xsd:enumeration value="Training"/>
          <xsd:enumeration value="Vital Statistics - Birth Certificate"/>
          <xsd:enumeration value="Vital Statistics - Certificate Death"/>
          <xsd:enumeration value="Vital Statistics - Data Use Requests"/>
          <xsd:enumeration value="Vital Statistics - Divorce Data"/>
          <xsd:enumeration value="Vital Statistics - Domestic Partnership Data"/>
          <xsd:enumeration value="Vital Statistics - Fetal Death Data"/>
          <xsd:enumeration value="Vital Statistics - Marriage Data"/>
          <xsd:enumeration value="Vital Statistics - Teen Pregnancy Data"/>
          <xsd:enumeration value="Wellness - Exercise"/>
          <xsd:enumeration value="Wellness - HEM"/>
          <xsd:enumeration value="Wellness - Intervention"/>
          <xsd:enumeration value="Wellness - Pain Management"/>
          <xsd:enumeration value="Wellness - Reproductive Health"/>
          <xsd:enumeration value="Wellness - Stress Relief"/>
        </xsd:restriction>
      </xsd:simpleType>
    </xsd:element>
    <xsd:element name="DocumentExpirationDate" ma:index="7" nillable="true" ma:displayName="Document Expiration Date" ma:format="DateOnly" ma:internalName="DocumentExpirationDate" ma:readOnly="false">
      <xsd:simpleType>
        <xsd:restriction base="dms:DateTime"/>
      </xsd:simple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8488ce40-994a-4625-acd1-74fe6dd51a7e" elementFormDefault="qualified">
    <xsd:import namespace="http://schemas.microsoft.com/office/2006/documentManagement/types"/>
    <xsd:import namespace="http://schemas.microsoft.com/office/infopath/2007/PartnerControls"/>
    <xsd:element name="Meta_x0020_Description" ma:index="8" nillable="true" ma:displayName="Meta Description" ma:internalName="Meta_x0020_Description" ma:readOnly="false">
      <xsd:simpleType>
        <xsd:restriction base="dms:Text"/>
      </xsd:simpleType>
    </xsd:element>
    <xsd:element name="Meta_x0020_Keywords" ma:index="9" nillable="true" ma:displayName="Meta Keywords" ma:internalName="Meta_x0020_Keywords" ma:readOnly="fals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3"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2125F8B-1A19-46AB-9F0B-F8CF13DCF34D}"/>
</file>

<file path=customXml/itemProps2.xml><?xml version="1.0" encoding="utf-8"?>
<ds:datastoreItem xmlns:ds="http://schemas.openxmlformats.org/officeDocument/2006/customXml" ds:itemID="{423B6A54-99BF-4956-B671-8B78A7959959}"/>
</file>

<file path=customXml/itemProps3.xml><?xml version="1.0" encoding="utf-8"?>
<ds:datastoreItem xmlns:ds="http://schemas.openxmlformats.org/officeDocument/2006/customXml" ds:itemID="{C59FDA0A-C41B-488E-8A30-B00BBF24C2B6}"/>
</file>

<file path=docProps/app.xml><?xml version="1.0" encoding="utf-8"?>
<Properties xmlns="http://schemas.openxmlformats.org/officeDocument/2006/extended-properties" xmlns:vt="http://schemas.openxmlformats.org/officeDocument/2006/docPropsVTypes">
  <Template>Multco_Theme.thmx</Template>
  <TotalTime>1115</TotalTime>
  <Words>563</Words>
  <Application>Microsoft Office PowerPoint</Application>
  <PresentationFormat>On-screen Show (4:3)</PresentationFormat>
  <Paragraphs>78</Paragraphs>
  <Slides>13</Slides>
  <Notes>13</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Multco_Theme</vt:lpstr>
      <vt:lpstr>Tobacco Retail Licensure Grantee Training  Bend, OR  5.20.15 </vt:lpstr>
      <vt:lpstr>OVERVIEW</vt:lpstr>
      <vt:lpstr>Project Goals</vt:lpstr>
      <vt:lpstr>SPArC Milestones Achieved</vt:lpstr>
      <vt:lpstr>Slide 5</vt:lpstr>
      <vt:lpstr>Slide 6</vt:lpstr>
      <vt:lpstr>Slide 7</vt:lpstr>
      <vt:lpstr>Slide 8</vt:lpstr>
      <vt:lpstr>Slide 9</vt:lpstr>
      <vt:lpstr>Slide 10</vt:lpstr>
      <vt:lpstr>Slide 11</vt:lpstr>
      <vt:lpstr>Slide 12</vt:lpstr>
      <vt:lpstr>Slide 13</vt:lpstr>
    </vt:vector>
  </TitlesOfParts>
  <Company>Multnomah County IT Enterprise Application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Meaningful Title</dc:title>
  <dc:creator>Patti  Hill</dc:creator>
  <cp:lastModifiedBy>quirozo</cp:lastModifiedBy>
  <cp:revision>69</cp:revision>
  <dcterms:created xsi:type="dcterms:W3CDTF">2013-09-20T17:47:59Z</dcterms:created>
  <dcterms:modified xsi:type="dcterms:W3CDTF">2015-05-20T04:06:09Z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0x0101009900516EF50C5B48B8CCF649E2692D01</vt:lpwstr>
  </property>
  <property fmtid="{D5CDD505-2E9C-101B-9397-08002B2CF9AE}" pid="3" name="WorkflowChangePath">
    <vt:lpwstr>e8e5ad1f-e9a8-404d-844e-d78b0ad57c40,2;e8e5ad1f-e9a8-404d-844e-d78b0ad57c40,4;</vt:lpwstr>
  </property>
  <property fmtid="{D5CDD505-2E9C-101B-9397-08002B2CF9AE}" pid="4" name="Order">
    <vt:r8>36100</vt:r8>
  </property>
</Properties>
</file>