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29" autoAdjust="0"/>
  </p:normalViewPr>
  <p:slideViewPr>
    <p:cSldViewPr>
      <p:cViewPr varScale="1">
        <p:scale>
          <a:sx n="71" d="100"/>
          <a:sy n="71" d="100"/>
        </p:scale>
        <p:origin x="-4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70D516-35DC-4CC6-93FA-DD726D13E89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43760C-E3A1-495F-A6A2-2B319EBF2462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/>
            <a:t>Determine Priorities: fall</a:t>
          </a:r>
          <a:endParaRPr lang="en-US" dirty="0"/>
        </a:p>
      </dgm:t>
    </dgm:pt>
    <dgm:pt modelId="{CF9A4653-38F8-49A5-9641-3F23760DF972}" type="parTrans" cxnId="{F54BC5E1-0C4F-437C-A890-36476E461F51}">
      <dgm:prSet/>
      <dgm:spPr/>
      <dgm:t>
        <a:bodyPr/>
        <a:lstStyle/>
        <a:p>
          <a:endParaRPr lang="en-US"/>
        </a:p>
      </dgm:t>
    </dgm:pt>
    <dgm:pt modelId="{ABCB1F82-9BDD-4135-8633-4E26CBA41B91}" type="sibTrans" cxnId="{F54BC5E1-0C4F-437C-A890-36476E461F51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F154E95A-C383-40A6-9C83-A9E3825520CA}">
      <dgm:prSet phldrT="[Text]"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dirty="0" smtClean="0"/>
            <a:t>Write and Release RFA: winter</a:t>
          </a:r>
          <a:endParaRPr lang="en-US" dirty="0"/>
        </a:p>
      </dgm:t>
    </dgm:pt>
    <dgm:pt modelId="{B8306CB9-F8BC-4BC9-8C7F-A61F708F01F7}" type="parTrans" cxnId="{2754CE67-417C-4B7E-B3DD-05938D364DF7}">
      <dgm:prSet/>
      <dgm:spPr/>
      <dgm:t>
        <a:bodyPr/>
        <a:lstStyle/>
        <a:p>
          <a:endParaRPr lang="en-US"/>
        </a:p>
      </dgm:t>
    </dgm:pt>
    <dgm:pt modelId="{7C600DFE-E5EA-4DC4-BC94-80695A2BCE77}" type="sibTrans" cxnId="{2754CE67-417C-4B7E-B3DD-05938D364DF7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A67C995D-F6B1-41C9-9DB6-DB9282D008B4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/>
            <a:t>Refine work plans and budgets: spring</a:t>
          </a:r>
          <a:endParaRPr lang="en-US" dirty="0"/>
        </a:p>
      </dgm:t>
    </dgm:pt>
    <dgm:pt modelId="{C4BC2DE7-DD51-45C3-B130-99FB760DEED2}" type="parTrans" cxnId="{962CD6AC-C88C-4D53-A427-134E792C6E79}">
      <dgm:prSet/>
      <dgm:spPr/>
      <dgm:t>
        <a:bodyPr/>
        <a:lstStyle/>
        <a:p>
          <a:endParaRPr lang="en-US"/>
        </a:p>
      </dgm:t>
    </dgm:pt>
    <dgm:pt modelId="{CDB3A658-EE10-4C03-9CC0-B62E76B6B391}" type="sibTrans" cxnId="{962CD6AC-C88C-4D53-A427-134E792C6E79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87D5B7F5-A93D-4715-8869-8450CC126429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/>
            <a:t>Train and support grantees: ongoing</a:t>
          </a:r>
          <a:endParaRPr lang="en-US" dirty="0"/>
        </a:p>
      </dgm:t>
    </dgm:pt>
    <dgm:pt modelId="{B6982D6A-0131-481A-BA93-A126FD1673F1}" type="parTrans" cxnId="{55B207F7-FF58-4B06-AB86-04EFFF1679F6}">
      <dgm:prSet/>
      <dgm:spPr/>
      <dgm:t>
        <a:bodyPr/>
        <a:lstStyle/>
        <a:p>
          <a:endParaRPr lang="en-US"/>
        </a:p>
      </dgm:t>
    </dgm:pt>
    <dgm:pt modelId="{B4C13CE8-AA1B-4138-9835-F7110A5E40C6}" type="sibTrans" cxnId="{55B207F7-FF58-4B06-AB86-04EFFF1679F6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DC8B72F5-81F7-429D-9739-BBD8EB23AA64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/>
            <a:t>Learn from the field: ongoing</a:t>
          </a:r>
          <a:endParaRPr lang="en-US" dirty="0"/>
        </a:p>
      </dgm:t>
    </dgm:pt>
    <dgm:pt modelId="{8925C232-A804-4AC9-9F6B-3BCE0374A459}" type="parTrans" cxnId="{FF2C16C3-1F26-457A-81FC-81D9A2167EC9}">
      <dgm:prSet/>
      <dgm:spPr/>
      <dgm:t>
        <a:bodyPr/>
        <a:lstStyle/>
        <a:p>
          <a:endParaRPr lang="en-US"/>
        </a:p>
      </dgm:t>
    </dgm:pt>
    <dgm:pt modelId="{14E9275F-1B1D-4A1F-8D58-6EA3092303D3}" type="sibTrans" cxnId="{FF2C16C3-1F26-457A-81FC-81D9A2167EC9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0B4A9AB9-5306-4E6F-9D60-610E9B7E27CC}" type="pres">
      <dgm:prSet presAssocID="{F170D516-35DC-4CC6-93FA-DD726D13E89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E0913D-D174-479B-BFF6-2646D2D398CC}" type="pres">
      <dgm:prSet presAssocID="{3143760C-E3A1-495F-A6A2-2B319EBF246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C1956-613A-4957-B646-8BF20A4F38FC}" type="pres">
      <dgm:prSet presAssocID="{3143760C-E3A1-495F-A6A2-2B319EBF2462}" presName="spNode" presStyleCnt="0"/>
      <dgm:spPr/>
    </dgm:pt>
    <dgm:pt modelId="{867CF51A-9F97-42A6-8B92-9890A768D0AD}" type="pres">
      <dgm:prSet presAssocID="{ABCB1F82-9BDD-4135-8633-4E26CBA41B91}" presName="sibTrans" presStyleLbl="sibTrans1D1" presStyleIdx="0" presStyleCnt="5"/>
      <dgm:spPr/>
      <dgm:t>
        <a:bodyPr/>
        <a:lstStyle/>
        <a:p>
          <a:endParaRPr lang="en-US"/>
        </a:p>
      </dgm:t>
    </dgm:pt>
    <dgm:pt modelId="{244615C0-C91C-410A-8956-F1AB78B51A97}" type="pres">
      <dgm:prSet presAssocID="{F154E95A-C383-40A6-9C83-A9E3825520C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FC78D-F2DA-4BA0-B194-EE8DBAD37A6D}" type="pres">
      <dgm:prSet presAssocID="{F154E95A-C383-40A6-9C83-A9E3825520CA}" presName="spNode" presStyleCnt="0"/>
      <dgm:spPr/>
    </dgm:pt>
    <dgm:pt modelId="{506EC907-21B3-4A11-9CB9-581A79346A84}" type="pres">
      <dgm:prSet presAssocID="{7C600DFE-E5EA-4DC4-BC94-80695A2BCE77}" presName="sibTrans" presStyleLbl="sibTrans1D1" presStyleIdx="1" presStyleCnt="5"/>
      <dgm:spPr/>
      <dgm:t>
        <a:bodyPr/>
        <a:lstStyle/>
        <a:p>
          <a:endParaRPr lang="en-US"/>
        </a:p>
      </dgm:t>
    </dgm:pt>
    <dgm:pt modelId="{B9CD11AF-0F86-41B0-9C3D-ABE0956659A1}" type="pres">
      <dgm:prSet presAssocID="{A67C995D-F6B1-41C9-9DB6-DB9282D008B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3D046-4ECC-482C-AF62-357E46582418}" type="pres">
      <dgm:prSet presAssocID="{A67C995D-F6B1-41C9-9DB6-DB9282D008B4}" presName="spNode" presStyleCnt="0"/>
      <dgm:spPr/>
    </dgm:pt>
    <dgm:pt modelId="{8D128263-16EB-40B4-B5D6-39407342E047}" type="pres">
      <dgm:prSet presAssocID="{CDB3A658-EE10-4C03-9CC0-B62E76B6B391}" presName="sibTrans" presStyleLbl="sibTrans1D1" presStyleIdx="2" presStyleCnt="5"/>
      <dgm:spPr/>
      <dgm:t>
        <a:bodyPr/>
        <a:lstStyle/>
        <a:p>
          <a:endParaRPr lang="en-US"/>
        </a:p>
      </dgm:t>
    </dgm:pt>
    <dgm:pt modelId="{8D2F50EB-7118-417D-AACD-5E1A7E2AEBC4}" type="pres">
      <dgm:prSet presAssocID="{87D5B7F5-A93D-4715-8869-8450CC12642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7180C-5DEB-48A1-AFC4-E79B753F08A9}" type="pres">
      <dgm:prSet presAssocID="{87D5B7F5-A93D-4715-8869-8450CC126429}" presName="spNode" presStyleCnt="0"/>
      <dgm:spPr/>
    </dgm:pt>
    <dgm:pt modelId="{29AB1F8A-741C-45A0-A599-CAF12C5CCF19}" type="pres">
      <dgm:prSet presAssocID="{B4C13CE8-AA1B-4138-9835-F7110A5E40C6}" presName="sibTrans" presStyleLbl="sibTrans1D1" presStyleIdx="3" presStyleCnt="5"/>
      <dgm:spPr/>
      <dgm:t>
        <a:bodyPr/>
        <a:lstStyle/>
        <a:p>
          <a:endParaRPr lang="en-US"/>
        </a:p>
      </dgm:t>
    </dgm:pt>
    <dgm:pt modelId="{09F2D113-4012-4B21-A6A3-7B30DFC7D538}" type="pres">
      <dgm:prSet presAssocID="{DC8B72F5-81F7-429D-9739-BBD8EB23AA6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73F01-ECD4-4D86-BAAD-EA9AD463A962}" type="pres">
      <dgm:prSet presAssocID="{DC8B72F5-81F7-429D-9739-BBD8EB23AA64}" presName="spNode" presStyleCnt="0"/>
      <dgm:spPr/>
    </dgm:pt>
    <dgm:pt modelId="{F283834B-25B1-4E57-BCB5-0039F55F93CA}" type="pres">
      <dgm:prSet presAssocID="{14E9275F-1B1D-4A1F-8D58-6EA3092303D3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698333A2-BC83-4B2C-BC35-DCFEA6421DE0}" type="presOf" srcId="{F154E95A-C383-40A6-9C83-A9E3825520CA}" destId="{244615C0-C91C-410A-8956-F1AB78B51A97}" srcOrd="0" destOrd="0" presId="urn:microsoft.com/office/officeart/2005/8/layout/cycle5"/>
    <dgm:cxn modelId="{49ACD497-44DB-4053-B6CF-835AC4A2A01C}" type="presOf" srcId="{7C600DFE-E5EA-4DC4-BC94-80695A2BCE77}" destId="{506EC907-21B3-4A11-9CB9-581A79346A84}" srcOrd="0" destOrd="0" presId="urn:microsoft.com/office/officeart/2005/8/layout/cycle5"/>
    <dgm:cxn modelId="{55B207F7-FF58-4B06-AB86-04EFFF1679F6}" srcId="{F170D516-35DC-4CC6-93FA-DD726D13E894}" destId="{87D5B7F5-A93D-4715-8869-8450CC126429}" srcOrd="3" destOrd="0" parTransId="{B6982D6A-0131-481A-BA93-A126FD1673F1}" sibTransId="{B4C13CE8-AA1B-4138-9835-F7110A5E40C6}"/>
    <dgm:cxn modelId="{FF2C16C3-1F26-457A-81FC-81D9A2167EC9}" srcId="{F170D516-35DC-4CC6-93FA-DD726D13E894}" destId="{DC8B72F5-81F7-429D-9739-BBD8EB23AA64}" srcOrd="4" destOrd="0" parTransId="{8925C232-A804-4AC9-9F6B-3BCE0374A459}" sibTransId="{14E9275F-1B1D-4A1F-8D58-6EA3092303D3}"/>
    <dgm:cxn modelId="{5BE3343E-E489-4B2D-97A7-AF759E7DF9F5}" type="presOf" srcId="{F170D516-35DC-4CC6-93FA-DD726D13E894}" destId="{0B4A9AB9-5306-4E6F-9D60-610E9B7E27CC}" srcOrd="0" destOrd="0" presId="urn:microsoft.com/office/officeart/2005/8/layout/cycle5"/>
    <dgm:cxn modelId="{962CD6AC-C88C-4D53-A427-134E792C6E79}" srcId="{F170D516-35DC-4CC6-93FA-DD726D13E894}" destId="{A67C995D-F6B1-41C9-9DB6-DB9282D008B4}" srcOrd="2" destOrd="0" parTransId="{C4BC2DE7-DD51-45C3-B130-99FB760DEED2}" sibTransId="{CDB3A658-EE10-4C03-9CC0-B62E76B6B391}"/>
    <dgm:cxn modelId="{80BD5311-225B-4DA4-ADBA-2F3214F0E83A}" type="presOf" srcId="{B4C13CE8-AA1B-4138-9835-F7110A5E40C6}" destId="{29AB1F8A-741C-45A0-A599-CAF12C5CCF19}" srcOrd="0" destOrd="0" presId="urn:microsoft.com/office/officeart/2005/8/layout/cycle5"/>
    <dgm:cxn modelId="{2754CE67-417C-4B7E-B3DD-05938D364DF7}" srcId="{F170D516-35DC-4CC6-93FA-DD726D13E894}" destId="{F154E95A-C383-40A6-9C83-A9E3825520CA}" srcOrd="1" destOrd="0" parTransId="{B8306CB9-F8BC-4BC9-8C7F-A61F708F01F7}" sibTransId="{7C600DFE-E5EA-4DC4-BC94-80695A2BCE77}"/>
    <dgm:cxn modelId="{89F29CF2-7515-4EC0-B1CB-EFD0BB998900}" type="presOf" srcId="{87D5B7F5-A93D-4715-8869-8450CC126429}" destId="{8D2F50EB-7118-417D-AACD-5E1A7E2AEBC4}" srcOrd="0" destOrd="0" presId="urn:microsoft.com/office/officeart/2005/8/layout/cycle5"/>
    <dgm:cxn modelId="{D26B2C6F-D062-46F9-A7F7-54344E0D52FA}" type="presOf" srcId="{A67C995D-F6B1-41C9-9DB6-DB9282D008B4}" destId="{B9CD11AF-0F86-41B0-9C3D-ABE0956659A1}" srcOrd="0" destOrd="0" presId="urn:microsoft.com/office/officeart/2005/8/layout/cycle5"/>
    <dgm:cxn modelId="{EC07B78B-BD71-4540-AE15-26093FF4340C}" type="presOf" srcId="{3143760C-E3A1-495F-A6A2-2B319EBF2462}" destId="{CAE0913D-D174-479B-BFF6-2646D2D398CC}" srcOrd="0" destOrd="0" presId="urn:microsoft.com/office/officeart/2005/8/layout/cycle5"/>
    <dgm:cxn modelId="{F54BC5E1-0C4F-437C-A890-36476E461F51}" srcId="{F170D516-35DC-4CC6-93FA-DD726D13E894}" destId="{3143760C-E3A1-495F-A6A2-2B319EBF2462}" srcOrd="0" destOrd="0" parTransId="{CF9A4653-38F8-49A5-9641-3F23760DF972}" sibTransId="{ABCB1F82-9BDD-4135-8633-4E26CBA41B91}"/>
    <dgm:cxn modelId="{FAD2EDEE-5470-4403-966D-AD14504E4748}" type="presOf" srcId="{ABCB1F82-9BDD-4135-8633-4E26CBA41B91}" destId="{867CF51A-9F97-42A6-8B92-9890A768D0AD}" srcOrd="0" destOrd="0" presId="urn:microsoft.com/office/officeart/2005/8/layout/cycle5"/>
    <dgm:cxn modelId="{1E3F7F34-F67E-44E8-9583-29CD5AE39D4A}" type="presOf" srcId="{DC8B72F5-81F7-429D-9739-BBD8EB23AA64}" destId="{09F2D113-4012-4B21-A6A3-7B30DFC7D538}" srcOrd="0" destOrd="0" presId="urn:microsoft.com/office/officeart/2005/8/layout/cycle5"/>
    <dgm:cxn modelId="{A9B31BD1-0835-4AE4-9E7D-71C3456C776F}" type="presOf" srcId="{14E9275F-1B1D-4A1F-8D58-6EA3092303D3}" destId="{F283834B-25B1-4E57-BCB5-0039F55F93CA}" srcOrd="0" destOrd="0" presId="urn:microsoft.com/office/officeart/2005/8/layout/cycle5"/>
    <dgm:cxn modelId="{67FEAF47-5838-4F5E-AB4F-75997E210EC2}" type="presOf" srcId="{CDB3A658-EE10-4C03-9CC0-B62E76B6B391}" destId="{8D128263-16EB-40B4-B5D6-39407342E047}" srcOrd="0" destOrd="0" presId="urn:microsoft.com/office/officeart/2005/8/layout/cycle5"/>
    <dgm:cxn modelId="{3C014480-9A9C-4CFD-BA7B-20212A5C943A}" type="presParOf" srcId="{0B4A9AB9-5306-4E6F-9D60-610E9B7E27CC}" destId="{CAE0913D-D174-479B-BFF6-2646D2D398CC}" srcOrd="0" destOrd="0" presId="urn:microsoft.com/office/officeart/2005/8/layout/cycle5"/>
    <dgm:cxn modelId="{7714CA18-675D-471C-BD06-40B38BD08ACF}" type="presParOf" srcId="{0B4A9AB9-5306-4E6F-9D60-610E9B7E27CC}" destId="{32AC1956-613A-4957-B646-8BF20A4F38FC}" srcOrd="1" destOrd="0" presId="urn:microsoft.com/office/officeart/2005/8/layout/cycle5"/>
    <dgm:cxn modelId="{D9E637B1-EBC2-4DAF-9CD1-BD26F6B4892E}" type="presParOf" srcId="{0B4A9AB9-5306-4E6F-9D60-610E9B7E27CC}" destId="{867CF51A-9F97-42A6-8B92-9890A768D0AD}" srcOrd="2" destOrd="0" presId="urn:microsoft.com/office/officeart/2005/8/layout/cycle5"/>
    <dgm:cxn modelId="{F5348629-3740-492D-85B2-8C0CFB6ABB6D}" type="presParOf" srcId="{0B4A9AB9-5306-4E6F-9D60-610E9B7E27CC}" destId="{244615C0-C91C-410A-8956-F1AB78B51A97}" srcOrd="3" destOrd="0" presId="urn:microsoft.com/office/officeart/2005/8/layout/cycle5"/>
    <dgm:cxn modelId="{F68DFB19-B399-47A0-82D7-5306B5A1E8F4}" type="presParOf" srcId="{0B4A9AB9-5306-4E6F-9D60-610E9B7E27CC}" destId="{525FC78D-F2DA-4BA0-B194-EE8DBAD37A6D}" srcOrd="4" destOrd="0" presId="urn:microsoft.com/office/officeart/2005/8/layout/cycle5"/>
    <dgm:cxn modelId="{143552CD-36BE-4AA3-81FD-B7696AA75197}" type="presParOf" srcId="{0B4A9AB9-5306-4E6F-9D60-610E9B7E27CC}" destId="{506EC907-21B3-4A11-9CB9-581A79346A84}" srcOrd="5" destOrd="0" presId="urn:microsoft.com/office/officeart/2005/8/layout/cycle5"/>
    <dgm:cxn modelId="{5EA46951-B398-4BD8-B5F1-CA456FEF8319}" type="presParOf" srcId="{0B4A9AB9-5306-4E6F-9D60-610E9B7E27CC}" destId="{B9CD11AF-0F86-41B0-9C3D-ABE0956659A1}" srcOrd="6" destOrd="0" presId="urn:microsoft.com/office/officeart/2005/8/layout/cycle5"/>
    <dgm:cxn modelId="{AA302C4B-82AE-4954-A7EC-9923005E2F5F}" type="presParOf" srcId="{0B4A9AB9-5306-4E6F-9D60-610E9B7E27CC}" destId="{8FE3D046-4ECC-482C-AF62-357E46582418}" srcOrd="7" destOrd="0" presId="urn:microsoft.com/office/officeart/2005/8/layout/cycle5"/>
    <dgm:cxn modelId="{51BF43A5-1B8D-4C80-B3B9-D0359FC0568B}" type="presParOf" srcId="{0B4A9AB9-5306-4E6F-9D60-610E9B7E27CC}" destId="{8D128263-16EB-40B4-B5D6-39407342E047}" srcOrd="8" destOrd="0" presId="urn:microsoft.com/office/officeart/2005/8/layout/cycle5"/>
    <dgm:cxn modelId="{872A59A5-EDC9-4D54-9A97-A756D923B8AE}" type="presParOf" srcId="{0B4A9AB9-5306-4E6F-9D60-610E9B7E27CC}" destId="{8D2F50EB-7118-417D-AACD-5E1A7E2AEBC4}" srcOrd="9" destOrd="0" presId="urn:microsoft.com/office/officeart/2005/8/layout/cycle5"/>
    <dgm:cxn modelId="{519FB3A6-016B-4207-93E7-CE0BCE230761}" type="presParOf" srcId="{0B4A9AB9-5306-4E6F-9D60-610E9B7E27CC}" destId="{8627180C-5DEB-48A1-AFC4-E79B753F08A9}" srcOrd="10" destOrd="0" presId="urn:microsoft.com/office/officeart/2005/8/layout/cycle5"/>
    <dgm:cxn modelId="{D54FF7BE-0099-48E8-AB83-66F687F76DCD}" type="presParOf" srcId="{0B4A9AB9-5306-4E6F-9D60-610E9B7E27CC}" destId="{29AB1F8A-741C-45A0-A599-CAF12C5CCF19}" srcOrd="11" destOrd="0" presId="urn:microsoft.com/office/officeart/2005/8/layout/cycle5"/>
    <dgm:cxn modelId="{BCF5499B-FF65-4461-9125-B32DB3B15DE3}" type="presParOf" srcId="{0B4A9AB9-5306-4E6F-9D60-610E9B7E27CC}" destId="{09F2D113-4012-4B21-A6A3-7B30DFC7D538}" srcOrd="12" destOrd="0" presId="urn:microsoft.com/office/officeart/2005/8/layout/cycle5"/>
    <dgm:cxn modelId="{34AECE9D-CA04-44B1-AB6C-F2C0A498AA9F}" type="presParOf" srcId="{0B4A9AB9-5306-4E6F-9D60-610E9B7E27CC}" destId="{91C73F01-ECD4-4D86-BAAD-EA9AD463A962}" srcOrd="13" destOrd="0" presId="urn:microsoft.com/office/officeart/2005/8/layout/cycle5"/>
    <dgm:cxn modelId="{A2969E5B-9520-4D27-B744-3F357D2DC5AE}" type="presParOf" srcId="{0B4A9AB9-5306-4E6F-9D60-610E9B7E27CC}" destId="{F283834B-25B1-4E57-BCB5-0039F55F93C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0913D-D174-479B-BFF6-2646D2D398CC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Determine Priorities: fall</a:t>
          </a:r>
          <a:endParaRPr lang="en-US" sz="1400" kern="1200" dirty="0"/>
        </a:p>
      </dsp:txBody>
      <dsp:txXfrm>
        <a:off x="3418579" y="47912"/>
        <a:ext cx="1392440" cy="872063"/>
      </dsp:txXfrm>
    </dsp:sp>
    <dsp:sp modelId="{867CF51A-9F97-42A6-8B92-9890A768D0AD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874166" y="245702"/>
              </a:moveTo>
              <a:arcTo wR="1931434" hR="1931434" stAng="17952946" swAng="1212315"/>
            </a:path>
          </a:pathLst>
        </a:custGeom>
        <a:noFill/>
        <a:ln w="9525" cap="flat" cmpd="sng" algn="ctr">
          <a:solidFill>
            <a:schemeClr val="accent1">
              <a:lumMod val="5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615C0-C91C-410A-8956-F1AB78B51A97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Write and Release RFA: winter</a:t>
          </a:r>
          <a:endParaRPr lang="en-US" sz="1400" kern="1200" dirty="0"/>
        </a:p>
      </dsp:txBody>
      <dsp:txXfrm>
        <a:off x="5255482" y="1382500"/>
        <a:ext cx="1392440" cy="872063"/>
      </dsp:txXfrm>
    </dsp:sp>
    <dsp:sp modelId="{506EC907-21B3-4A11-9CB9-581A79346A84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58244" y="2064990"/>
              </a:moveTo>
              <a:arcTo wR="1931434" hR="1931434" stAng="21837907" swAng="1360327"/>
            </a:path>
          </a:pathLst>
        </a:custGeom>
        <a:noFill/>
        <a:ln w="9525" cap="flat" cmpd="sng" algn="ctr">
          <a:solidFill>
            <a:schemeClr val="accent1">
              <a:lumMod val="5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D11AF-0F86-41B0-9C3D-ABE0956659A1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Refine work plans and budgets: spring</a:t>
          </a:r>
          <a:endParaRPr lang="en-US" sz="1400" kern="1200" dirty="0"/>
        </a:p>
      </dsp:txBody>
      <dsp:txXfrm>
        <a:off x="4553847" y="3541909"/>
        <a:ext cx="1392440" cy="872063"/>
      </dsp:txXfrm>
    </dsp:sp>
    <dsp:sp modelId="{8D128263-16EB-40B4-B5D6-39407342E047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168696" y="3848239"/>
              </a:moveTo>
              <a:arcTo wR="1931434" hR="1931434" stAng="4976630" swAng="846741"/>
            </a:path>
          </a:pathLst>
        </a:custGeom>
        <a:noFill/>
        <a:ln w="9525" cap="flat" cmpd="sng" algn="ctr">
          <a:solidFill>
            <a:schemeClr val="accent1">
              <a:lumMod val="5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F50EB-7118-417D-AACD-5E1A7E2AEBC4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Train and support grantees: ongoing</a:t>
          </a:r>
          <a:endParaRPr lang="en-US" sz="1400" kern="1200" dirty="0"/>
        </a:p>
      </dsp:txBody>
      <dsp:txXfrm>
        <a:off x="2283311" y="3541909"/>
        <a:ext cx="1392440" cy="872063"/>
      </dsp:txXfrm>
    </dsp:sp>
    <dsp:sp modelId="{29AB1F8A-741C-45A0-A599-CAF12C5CCF19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04996" y="2797373"/>
              </a:moveTo>
              <a:arcTo wR="1931434" hR="1931434" stAng="9201766" swAng="1360327"/>
            </a:path>
          </a:pathLst>
        </a:custGeom>
        <a:noFill/>
        <a:ln w="9525" cap="flat" cmpd="sng" algn="ctr">
          <a:solidFill>
            <a:schemeClr val="accent1">
              <a:lumMod val="5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2D113-4012-4B21-A6A3-7B30DFC7D538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Learn from the field: ongoing</a:t>
          </a:r>
          <a:endParaRPr lang="en-US" sz="1400" kern="1200" dirty="0"/>
        </a:p>
      </dsp:txBody>
      <dsp:txXfrm>
        <a:off x="1581676" y="1382500"/>
        <a:ext cx="1392440" cy="872063"/>
      </dsp:txXfrm>
    </dsp:sp>
    <dsp:sp modelId="{F283834B-25B1-4E57-BCB5-0039F55F93CA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464490" y="675044"/>
              </a:moveTo>
              <a:arcTo wR="1931434" hR="1931434" stAng="13234739" swAng="1212315"/>
            </a:path>
          </a:pathLst>
        </a:custGeom>
        <a:noFill/>
        <a:ln w="9525" cap="flat" cmpd="sng" algn="ctr">
          <a:solidFill>
            <a:schemeClr val="accent1">
              <a:lumMod val="5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FCD18CE-54BC-46F9-831C-25B6B9BA64D3}" type="datetimeFigureOut">
              <a:rPr lang="en-US"/>
              <a:pPr>
                <a:defRPr/>
              </a:pPr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79F2F81-D0E4-435B-AF66-98115FFBB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34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47566-8076-4405-9ADE-772EF809E6EF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CC3FD-32F4-4962-83B0-4DBF0BB7C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6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we select PSE.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CC3FD-32F4-4962-83B0-4DBF0BB7CF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1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26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95600" y="6096000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 smtClean="0">
                <a:solidFill>
                  <a:srgbClr val="005595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5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0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9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7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5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7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2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1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0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5943600"/>
            <a:ext cx="3505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 smtClean="0">
                <a:solidFill>
                  <a:srgbClr val="005595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559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5595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5595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5595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brina.l.freewynn@state.or.u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2625"/>
            <a:ext cx="7772400" cy="1755775"/>
          </a:xfrm>
        </p:spPr>
        <p:txBody>
          <a:bodyPr/>
          <a:lstStyle/>
          <a:p>
            <a:r>
              <a:rPr lang="en-US" dirty="0" smtClean="0"/>
              <a:t>Health Promotion and Chronic Disease Prevention (HPCDP) Community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Sabrina Freewynn </a:t>
            </a:r>
          </a:p>
          <a:p>
            <a:r>
              <a:rPr lang="en-US" sz="2400" dirty="0" smtClean="0"/>
              <a:t>Community Programs Team Lead </a:t>
            </a:r>
            <a:r>
              <a:rPr lang="en-US" sz="2400" dirty="0" smtClean="0">
                <a:hlinkClick r:id="rId2"/>
              </a:rPr>
              <a:t>sabrina.l.freewynn@state.or.us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9332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By the end of this training, grantees will know:</a:t>
            </a:r>
          </a:p>
          <a:p>
            <a:r>
              <a:rPr lang="en-US" sz="2800" dirty="0" smtClean="0"/>
              <a:t>Where funding for TPEP and Healthy Communities comes from</a:t>
            </a:r>
          </a:p>
          <a:p>
            <a:r>
              <a:rPr lang="en-US" sz="2800" dirty="0" smtClean="0"/>
              <a:t>The grant cycle for HPCDP community programs funding (what do I need to do when?)</a:t>
            </a:r>
          </a:p>
          <a:p>
            <a:r>
              <a:rPr lang="en-US" sz="2800" dirty="0" smtClean="0"/>
              <a:t>The importance of working at the local level</a:t>
            </a:r>
          </a:p>
          <a:p>
            <a:r>
              <a:rPr lang="en-US" sz="2800" dirty="0" smtClean="0"/>
              <a:t>Why we pursue policy, systems and environmental change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806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dirty="0" smtClean="0"/>
              <a:t>Community Programs Structure:</a:t>
            </a:r>
            <a:br>
              <a:rPr lang="en-US" dirty="0" smtClean="0"/>
            </a:br>
            <a:r>
              <a:rPr lang="en-US" dirty="0" smtClean="0"/>
              <a:t>Tobacco Prevention and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Funding comes from tobacco tax dollars and from Tobacco Master Settlement Agreement</a:t>
            </a:r>
          </a:p>
          <a:p>
            <a:pPr lvl="2"/>
            <a:r>
              <a:rPr lang="en-US" sz="2800" dirty="0" smtClean="0"/>
              <a:t>Base funding (TPEP grants)</a:t>
            </a:r>
          </a:p>
          <a:p>
            <a:pPr lvl="2"/>
            <a:r>
              <a:rPr lang="en-US" sz="2800" dirty="0" smtClean="0"/>
              <a:t>Competitive funding (</a:t>
            </a:r>
            <a:r>
              <a:rPr lang="en-US" sz="2800" dirty="0" err="1" smtClean="0"/>
              <a:t>SPArC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Funding for counties and tribes</a:t>
            </a:r>
          </a:p>
          <a:p>
            <a:r>
              <a:rPr lang="en-US" sz="2800" dirty="0" smtClean="0"/>
              <a:t>Developed in consultation with CLHO Healthy Communities committee and with SB 770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59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Community Programs </a:t>
            </a:r>
            <a:r>
              <a:rPr lang="en-US" dirty="0" smtClean="0"/>
              <a:t>Structure: Healthy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Funding comes from many CDC grants:</a:t>
            </a:r>
            <a:endParaRPr lang="en-US" dirty="0"/>
          </a:p>
          <a:p>
            <a:pPr lvl="1"/>
            <a:r>
              <a:rPr lang="en-US" sz="2000" dirty="0" smtClean="0"/>
              <a:t>Heart </a:t>
            </a:r>
            <a:r>
              <a:rPr lang="en-US" sz="2000" dirty="0"/>
              <a:t>disease and stroke and diabetes</a:t>
            </a:r>
          </a:p>
          <a:p>
            <a:pPr lvl="1"/>
            <a:r>
              <a:rPr lang="en-US" sz="2000" dirty="0"/>
              <a:t>Cancer, Cancer Policy, and Colorectal Cancer</a:t>
            </a:r>
          </a:p>
          <a:p>
            <a:pPr lvl="1"/>
            <a:r>
              <a:rPr lang="en-US" sz="2000" dirty="0"/>
              <a:t>Asthma</a:t>
            </a:r>
          </a:p>
          <a:p>
            <a:pPr lvl="1"/>
            <a:r>
              <a:rPr lang="en-US" sz="2000" dirty="0"/>
              <a:t>Arthritis</a:t>
            </a:r>
          </a:p>
          <a:p>
            <a:pPr lvl="1"/>
            <a:r>
              <a:rPr lang="en-US" sz="2000" dirty="0"/>
              <a:t>Chronic disease self-management </a:t>
            </a:r>
            <a:endParaRPr lang="en-US" sz="2000" dirty="0" smtClean="0"/>
          </a:p>
          <a:p>
            <a:pPr lvl="1"/>
            <a:r>
              <a:rPr lang="en-US" sz="2000" dirty="0" smtClean="0"/>
              <a:t>And more…</a:t>
            </a:r>
            <a:endParaRPr lang="en-US" sz="2000" dirty="0"/>
          </a:p>
          <a:p>
            <a:r>
              <a:rPr lang="en-US" dirty="0" smtClean="0"/>
              <a:t>Competitive funding to counties and tribes</a:t>
            </a:r>
          </a:p>
          <a:p>
            <a:pPr lvl="1"/>
            <a:r>
              <a:rPr lang="en-US" sz="2000" dirty="0" smtClean="0"/>
              <a:t>Currently on a three year cycle of implementation (July 2012– June 2015)</a:t>
            </a:r>
          </a:p>
          <a:p>
            <a:pPr lvl="1"/>
            <a:r>
              <a:rPr lang="en-US" sz="2000" dirty="0" smtClean="0"/>
              <a:t>Program Element negotiated with CLHO Healthy Communities and SB 770</a:t>
            </a:r>
          </a:p>
        </p:txBody>
      </p:sp>
    </p:spTree>
    <p:extLst>
      <p:ext uri="{BB962C8B-B14F-4D97-AF65-F5344CB8AC3E}">
        <p14:creationId xmlns:p14="http://schemas.microsoft.com/office/powerpoint/2010/main" val="2286657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Community Programs Structure:</a:t>
            </a:r>
            <a:br>
              <a:rPr lang="en-US" dirty="0" smtClean="0"/>
            </a:br>
            <a:r>
              <a:rPr lang="en-US" dirty="0" smtClean="0"/>
              <a:t>Regional </a:t>
            </a:r>
            <a:r>
              <a:rPr lang="en-US" dirty="0"/>
              <a:t>Health Equity Coalitions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900" dirty="0" smtClean="0"/>
              <a:t>Funded jointly by Office of Equity and Inclusion and HPCDP</a:t>
            </a:r>
          </a:p>
          <a:p>
            <a:r>
              <a:rPr lang="en-US" sz="1900" dirty="0" smtClean="0"/>
              <a:t>Grants provided to coalitions covering geographic regions </a:t>
            </a:r>
          </a:p>
          <a:p>
            <a:r>
              <a:rPr lang="en-US" sz="1900" dirty="0"/>
              <a:t>S</a:t>
            </a:r>
            <a:r>
              <a:rPr lang="en-US" sz="1900" dirty="0" smtClean="0"/>
              <a:t>upport </a:t>
            </a:r>
            <a:r>
              <a:rPr lang="en-US" sz="1900" dirty="0"/>
              <a:t>local, culturally-specific activities designed by communities to reduce disparities and address the social determinants of </a:t>
            </a:r>
            <a:r>
              <a:rPr lang="en-US" sz="1900" dirty="0" smtClean="0"/>
              <a:t>health</a:t>
            </a:r>
          </a:p>
          <a:p>
            <a:r>
              <a:rPr lang="en-US" sz="1900" dirty="0" smtClean="0"/>
              <a:t>Currently six coalitions funded:</a:t>
            </a:r>
          </a:p>
          <a:p>
            <a:pPr lvl="1"/>
            <a:r>
              <a:rPr lang="en-US" sz="1900" dirty="0" smtClean="0"/>
              <a:t>Oregon Health Equity Alliance: Multnomah, Clackamas, Marion, Washington</a:t>
            </a:r>
          </a:p>
          <a:p>
            <a:pPr lvl="1"/>
            <a:r>
              <a:rPr lang="en-US" sz="1900" dirty="0" smtClean="0"/>
              <a:t>Let’s Talk, Diversity: Jefferson and Warm Springs</a:t>
            </a:r>
          </a:p>
          <a:p>
            <a:pPr lvl="1"/>
            <a:r>
              <a:rPr lang="en-US" sz="1900" dirty="0" smtClean="0"/>
              <a:t>Benton Linn Health Equity Alliance: Benton and Linn</a:t>
            </a:r>
          </a:p>
          <a:p>
            <a:pPr lvl="1"/>
            <a:r>
              <a:rPr lang="en-US" sz="1900" dirty="0" smtClean="0"/>
              <a:t>Klamath County Public Health Department: Klamath</a:t>
            </a:r>
          </a:p>
          <a:p>
            <a:pPr lvl="1"/>
            <a:r>
              <a:rPr lang="en-US" sz="1900" dirty="0" smtClean="0"/>
              <a:t>So Health-E: Jackson</a:t>
            </a:r>
          </a:p>
          <a:p>
            <a:pPr lvl="1"/>
            <a:r>
              <a:rPr lang="en-US" sz="1900" dirty="0" smtClean="0">
                <a:effectLst/>
              </a:rPr>
              <a:t>Mid Columbia Health Equity Advocates: Hood River and Wasco</a:t>
            </a:r>
            <a:endParaRPr lang="en-US" sz="1900" dirty="0" smtClean="0"/>
          </a:p>
          <a:p>
            <a:pPr lvl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690484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and TA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HPCDP liaison to each grantee/region</a:t>
            </a:r>
          </a:p>
          <a:p>
            <a:r>
              <a:rPr lang="en-US" sz="2400" dirty="0" smtClean="0"/>
              <a:t>Contractors supporting in-depth topical areas</a:t>
            </a:r>
          </a:p>
          <a:p>
            <a:r>
              <a:rPr lang="en-US" sz="2400" dirty="0" smtClean="0"/>
              <a:t>Regional Support Networks</a:t>
            </a:r>
          </a:p>
          <a:p>
            <a:r>
              <a:rPr lang="en-US" sz="2400" dirty="0" smtClean="0"/>
              <a:t>Training opportunities and requirements: outlined in the RFA and on HPCDP Connection</a:t>
            </a:r>
          </a:p>
          <a:p>
            <a:pPr lvl="1"/>
            <a:r>
              <a:rPr lang="en-US" sz="2400" dirty="0" smtClean="0"/>
              <a:t>Webinars and </a:t>
            </a:r>
            <a:r>
              <a:rPr lang="en-US" sz="2400" dirty="0" smtClean="0"/>
              <a:t>calls</a:t>
            </a:r>
          </a:p>
          <a:p>
            <a:pPr lvl="1"/>
            <a:r>
              <a:rPr lang="en-US" sz="2400" smtClean="0"/>
              <a:t>Grantee-led work groups</a:t>
            </a:r>
            <a:endParaRPr lang="en-US" sz="2400" dirty="0" smtClean="0"/>
          </a:p>
          <a:p>
            <a:pPr lvl="1"/>
            <a:r>
              <a:rPr lang="en-US" sz="2400" dirty="0" smtClean="0"/>
              <a:t>In-person and events</a:t>
            </a:r>
          </a:p>
          <a:p>
            <a:r>
              <a:rPr lang="en-US" sz="2400" dirty="0" smtClean="0"/>
              <a:t>Evolve and improve with help of Grantee Capacity Advisory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5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Evolution of Grantee Policy Priorities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0103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0296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work at the local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Build a movement. Build political will</a:t>
            </a:r>
          </a:p>
          <a:p>
            <a:r>
              <a:rPr lang="en-US" sz="2800" dirty="0" smtClean="0"/>
              <a:t>Better able to tailor interventions to local needs </a:t>
            </a:r>
          </a:p>
          <a:p>
            <a:r>
              <a:rPr lang="en-US" sz="2800" dirty="0" smtClean="0"/>
              <a:t>Learn from local successes and expand</a:t>
            </a:r>
          </a:p>
          <a:p>
            <a:r>
              <a:rPr lang="en-US" sz="2800" dirty="0" smtClean="0"/>
              <a:t>Share learning between counties and with the state</a:t>
            </a:r>
          </a:p>
          <a:p>
            <a:r>
              <a:rPr lang="en-US" sz="2800" dirty="0" smtClean="0"/>
              <a:t>Less opposition</a:t>
            </a:r>
          </a:p>
          <a:p>
            <a:r>
              <a:rPr lang="en-US" sz="2800" dirty="0" smtClean="0"/>
              <a:t>Can be faster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Build a movement!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8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04800" y="5943600"/>
            <a:ext cx="3886200" cy="4762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/>
              <a:t>Health Promotion and Chronic Disease Prevention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Socio-Ecological Model</a:t>
            </a:r>
            <a:r>
              <a:rPr lang="en-US" sz="2400" smtClean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tx2"/>
                </a:solidFill>
                <a:latin typeface="Arial Rounded MT Bold" pitchFamily="34" charset="0"/>
              </a:rPr>
              <a:t/>
            </a:r>
            <a:br>
              <a:rPr lang="en-US" sz="2800" smtClean="0">
                <a:solidFill>
                  <a:schemeClr val="tx2"/>
                </a:solidFill>
                <a:latin typeface="Arial Rounded MT Bold" pitchFamily="34" charset="0"/>
              </a:rPr>
            </a:br>
            <a:endParaRPr lang="en-US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grpSp>
        <p:nvGrpSpPr>
          <p:cNvPr id="14341" name="Group 3"/>
          <p:cNvGrpSpPr>
            <a:grpSpLocks/>
          </p:cNvGrpSpPr>
          <p:nvPr/>
        </p:nvGrpSpPr>
        <p:grpSpPr bwMode="auto">
          <a:xfrm>
            <a:off x="1219200" y="1828800"/>
            <a:ext cx="6704013" cy="4419600"/>
            <a:chOff x="7920" y="2151"/>
            <a:chExt cx="7077" cy="4665"/>
          </a:xfrm>
        </p:grpSpPr>
        <p:grpSp>
          <p:nvGrpSpPr>
            <p:cNvPr id="14342" name="Group 4"/>
            <p:cNvGrpSpPr>
              <a:grpSpLocks/>
            </p:cNvGrpSpPr>
            <p:nvPr/>
          </p:nvGrpSpPr>
          <p:grpSpPr bwMode="auto">
            <a:xfrm>
              <a:off x="7920" y="2151"/>
              <a:ext cx="7077" cy="4665"/>
              <a:chOff x="5163" y="1868"/>
              <a:chExt cx="7077" cy="4665"/>
            </a:xfrm>
          </p:grpSpPr>
          <p:grpSp>
            <p:nvGrpSpPr>
              <p:cNvPr id="14344" name="Group 5"/>
              <p:cNvGrpSpPr>
                <a:grpSpLocks/>
              </p:cNvGrpSpPr>
              <p:nvPr/>
            </p:nvGrpSpPr>
            <p:grpSpPr bwMode="auto">
              <a:xfrm>
                <a:off x="5163" y="1868"/>
                <a:ext cx="7077" cy="4532"/>
                <a:chOff x="960" y="1200"/>
                <a:chExt cx="2591" cy="1584"/>
              </a:xfrm>
            </p:grpSpPr>
            <p:sp>
              <p:nvSpPr>
                <p:cNvPr id="14359" name="Oval 6"/>
                <p:cNvSpPr>
                  <a:spLocks noChangeArrowheads="1"/>
                </p:cNvSpPr>
                <p:nvPr/>
              </p:nvSpPr>
              <p:spPr bwMode="auto">
                <a:xfrm>
                  <a:off x="960" y="1200"/>
                  <a:ext cx="2591" cy="1584"/>
                </a:xfrm>
                <a:prstGeom prst="ellips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  <a:latin typeface="Times" pitchFamily="18" charset="0"/>
                  </a:endParaRPr>
                </a:p>
              </p:txBody>
            </p:sp>
            <p:sp>
              <p:nvSpPr>
                <p:cNvPr id="14360" name="Oval 7"/>
                <p:cNvSpPr>
                  <a:spLocks noChangeArrowheads="1"/>
                </p:cNvSpPr>
                <p:nvPr/>
              </p:nvSpPr>
              <p:spPr bwMode="auto">
                <a:xfrm>
                  <a:off x="1104" y="1488"/>
                  <a:ext cx="2303" cy="1296"/>
                </a:xfrm>
                <a:prstGeom prst="ellips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  <a:latin typeface="Times" pitchFamily="18" charset="0"/>
                  </a:endParaRPr>
                </a:p>
              </p:txBody>
            </p:sp>
            <p:sp>
              <p:nvSpPr>
                <p:cNvPr id="14361" name="Oval 8"/>
                <p:cNvSpPr>
                  <a:spLocks noChangeArrowheads="1"/>
                </p:cNvSpPr>
                <p:nvPr/>
              </p:nvSpPr>
              <p:spPr bwMode="auto">
                <a:xfrm>
                  <a:off x="1248" y="1776"/>
                  <a:ext cx="2015" cy="1008"/>
                </a:xfrm>
                <a:prstGeom prst="ellips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  <a:latin typeface="Times" pitchFamily="18" charset="0"/>
                  </a:endParaRPr>
                </a:p>
              </p:txBody>
            </p:sp>
            <p:sp>
              <p:nvSpPr>
                <p:cNvPr id="14362" name="Oval 9"/>
                <p:cNvSpPr>
                  <a:spLocks noChangeArrowheads="1"/>
                </p:cNvSpPr>
                <p:nvPr/>
              </p:nvSpPr>
              <p:spPr bwMode="auto">
                <a:xfrm>
                  <a:off x="1392" y="2064"/>
                  <a:ext cx="1727" cy="720"/>
                </a:xfrm>
                <a:prstGeom prst="ellips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  <a:latin typeface="Times" pitchFamily="18" charset="0"/>
                  </a:endParaRPr>
                </a:p>
              </p:txBody>
            </p:sp>
            <p:sp>
              <p:nvSpPr>
                <p:cNvPr id="14363" name="Oval 10"/>
                <p:cNvSpPr>
                  <a:spLocks noChangeArrowheads="1"/>
                </p:cNvSpPr>
                <p:nvPr/>
              </p:nvSpPr>
              <p:spPr bwMode="auto">
                <a:xfrm>
                  <a:off x="1536" y="2304"/>
                  <a:ext cx="1440" cy="480"/>
                </a:xfrm>
                <a:prstGeom prst="ellips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  <a:latin typeface="Times" pitchFamily="18" charset="0"/>
                  </a:endParaRPr>
                </a:p>
              </p:txBody>
            </p:sp>
          </p:grpSp>
          <p:sp>
            <p:nvSpPr>
              <p:cNvPr id="14345" name="WordArt 11"/>
              <p:cNvSpPr>
                <a:spLocks noChangeArrowheads="1" noChangeShapeType="1"/>
              </p:cNvSpPr>
              <p:nvPr/>
            </p:nvSpPr>
            <p:spPr bwMode="auto">
              <a:xfrm rot="7277">
                <a:off x="7521" y="2553"/>
                <a:ext cx="2277" cy="344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800004"/>
                  </a:avLst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900" kern="1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Lucida Sans"/>
                  </a:rPr>
                  <a:t>national, state, local laws</a:t>
                </a:r>
              </a:p>
            </p:txBody>
          </p:sp>
          <p:sp>
            <p:nvSpPr>
              <p:cNvPr id="14346" name="Text Box 12"/>
              <p:cNvSpPr txBox="1">
                <a:spLocks noChangeArrowheads="1"/>
              </p:cNvSpPr>
              <p:nvPr/>
            </p:nvSpPr>
            <p:spPr bwMode="auto">
              <a:xfrm>
                <a:off x="7400" y="1989"/>
                <a:ext cx="2760" cy="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smtClean="0">
                    <a:solidFill>
                      <a:srgbClr val="000000"/>
                    </a:solidFill>
                    <a:latin typeface="Lucida Sans" pitchFamily="34" charset="0"/>
                  </a:rPr>
                  <a:t>PUBLIC POLICY</a:t>
                </a:r>
              </a:p>
            </p:txBody>
          </p:sp>
          <p:sp>
            <p:nvSpPr>
              <p:cNvPr id="14347" name="WordArt 13"/>
              <p:cNvSpPr>
                <a:spLocks noChangeArrowheads="1" noChangeShapeType="1"/>
              </p:cNvSpPr>
              <p:nvPr/>
            </p:nvSpPr>
            <p:spPr bwMode="auto">
              <a:xfrm rot="7277">
                <a:off x="7180" y="3333"/>
                <a:ext cx="3001" cy="464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800004"/>
                  </a:avLst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900" kern="1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Lucida Sans"/>
                  </a:rPr>
                  <a:t>relationships among organizations</a:t>
                </a:r>
              </a:p>
            </p:txBody>
          </p:sp>
          <p:sp>
            <p:nvSpPr>
              <p:cNvPr id="14348" name="WordArt 14"/>
              <p:cNvSpPr>
                <a:spLocks noChangeArrowheads="1" noChangeShapeType="1"/>
              </p:cNvSpPr>
              <p:nvPr/>
            </p:nvSpPr>
            <p:spPr bwMode="auto">
              <a:xfrm rot="7277">
                <a:off x="7333" y="4148"/>
                <a:ext cx="2637" cy="342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800004"/>
                  </a:avLst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900" kern="1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Lucida Sans"/>
                  </a:rPr>
                  <a:t>organizations, social institutions</a:t>
                </a:r>
              </a:p>
            </p:txBody>
          </p:sp>
          <p:sp>
            <p:nvSpPr>
              <p:cNvPr id="14349" name="WordArt 15"/>
              <p:cNvSpPr>
                <a:spLocks noChangeArrowheads="1" noChangeShapeType="1"/>
              </p:cNvSpPr>
              <p:nvPr/>
            </p:nvSpPr>
            <p:spPr bwMode="auto">
              <a:xfrm rot="7277">
                <a:off x="7368" y="4868"/>
                <a:ext cx="2638" cy="292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800004"/>
                  </a:avLst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900" kern="1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Lucida Sans"/>
                  </a:rPr>
                  <a:t>family, friends, social networks</a:t>
                </a:r>
              </a:p>
            </p:txBody>
          </p:sp>
          <p:sp>
            <p:nvSpPr>
              <p:cNvPr id="14350" name="Text Box 16"/>
              <p:cNvSpPr txBox="1">
                <a:spLocks noChangeArrowheads="1"/>
              </p:cNvSpPr>
              <p:nvPr/>
            </p:nvSpPr>
            <p:spPr bwMode="auto">
              <a:xfrm>
                <a:off x="7363" y="2759"/>
                <a:ext cx="2760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smtClean="0">
                    <a:solidFill>
                      <a:srgbClr val="000000"/>
                    </a:solidFill>
                    <a:latin typeface="Lucida Sans" pitchFamily="34" charset="0"/>
                  </a:rPr>
                  <a:t>COMMUNITY</a:t>
                </a:r>
              </a:p>
            </p:txBody>
          </p:sp>
          <p:sp>
            <p:nvSpPr>
              <p:cNvPr id="14351" name="Text Box 17"/>
              <p:cNvSpPr txBox="1">
                <a:spLocks noChangeArrowheads="1"/>
              </p:cNvSpPr>
              <p:nvPr/>
            </p:nvSpPr>
            <p:spPr bwMode="auto">
              <a:xfrm>
                <a:off x="7213" y="3668"/>
                <a:ext cx="2947" cy="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smtClean="0">
                    <a:solidFill>
                      <a:srgbClr val="000000"/>
                    </a:solidFill>
                    <a:latin typeface="Lucida Sans" pitchFamily="34" charset="0"/>
                  </a:rPr>
                  <a:t>ORGANIZATIONAL</a:t>
                </a:r>
              </a:p>
            </p:txBody>
          </p:sp>
          <p:sp>
            <p:nvSpPr>
              <p:cNvPr id="14352" name="Text Box 18"/>
              <p:cNvSpPr txBox="1">
                <a:spLocks noChangeArrowheads="1"/>
              </p:cNvSpPr>
              <p:nvPr/>
            </p:nvSpPr>
            <p:spPr bwMode="auto">
              <a:xfrm>
                <a:off x="7301" y="4388"/>
                <a:ext cx="2759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smtClean="0">
                    <a:solidFill>
                      <a:srgbClr val="000000"/>
                    </a:solidFill>
                    <a:latin typeface="Lucida Sans" pitchFamily="34" charset="0"/>
                  </a:rPr>
                  <a:t>INTERPERSONAL</a:t>
                </a:r>
              </a:p>
            </p:txBody>
          </p:sp>
          <p:sp>
            <p:nvSpPr>
              <p:cNvPr id="14353" name="Text Box 19"/>
              <p:cNvSpPr txBox="1">
                <a:spLocks noChangeArrowheads="1"/>
              </p:cNvSpPr>
              <p:nvPr/>
            </p:nvSpPr>
            <p:spPr bwMode="auto">
              <a:xfrm>
                <a:off x="7211" y="5519"/>
                <a:ext cx="2758" cy="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b="1" smtClean="0">
                    <a:solidFill>
                      <a:srgbClr val="000000"/>
                    </a:solidFill>
                    <a:latin typeface="Lucida Sans" pitchFamily="34" charset="0"/>
                  </a:rPr>
                  <a:t>knowledge,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b="1" smtClean="0">
                    <a:solidFill>
                      <a:srgbClr val="000000"/>
                    </a:solidFill>
                    <a:latin typeface="Lucida Sans" pitchFamily="34" charset="0"/>
                  </a:rPr>
                  <a:t>attitudes, skills</a:t>
                </a:r>
              </a:p>
            </p:txBody>
          </p:sp>
          <p:pic>
            <p:nvPicPr>
              <p:cNvPr id="14354" name="Picture 2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80" y="3668"/>
                <a:ext cx="916" cy="1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5" name="Picture 2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80" y="1938"/>
                <a:ext cx="1321" cy="7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6" name="Picture 2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1" y="2948"/>
                <a:ext cx="1234" cy="1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7" name="Picture 23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81" y="5347"/>
                <a:ext cx="937" cy="1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8" name="Picture 2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61" y="4508"/>
                <a:ext cx="1915" cy="9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4343" name="Text Box 25"/>
            <p:cNvSpPr txBox="1">
              <a:spLocks noChangeArrowheads="1"/>
            </p:cNvSpPr>
            <p:nvPr/>
          </p:nvSpPr>
          <p:spPr bwMode="auto">
            <a:xfrm>
              <a:off x="9980" y="5541"/>
              <a:ext cx="2760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00"/>
                  </a:solidFill>
                  <a:latin typeface="Lucida Sans" pitchFamily="34" charset="0"/>
                </a:rPr>
                <a:t>INDIVIDUAL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91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http://schemas.microsoft.com/sharepoint/v3">
      <Url>https://www.oregon.gov/oha/PH/DISEASESCONDITIONS/CHRONICDISEASE/HPCDPCONNECTION/TRAINING_EVENTS/Documents/TrainingMaterials/2014-2015/community_programs_overview.pptx</Url>
      <Description>Title Page</Description>
    </URL>
    <PublishingExpirationDate xmlns="http://schemas.microsoft.com/sharepoint/v3" xsi:nil="true"/>
    <PublishingStartDate xmlns="http://schemas.microsoft.com/sharepoint/v3" xsi:nil="true"/>
    <IACategory xmlns="59da1016-2a1b-4f8a-9768-d7a4932f6f16">Public Health</IACategory>
    <IASubtopic xmlns="59da1016-2a1b-4f8a-9768-d7a4932f6f16" xsi:nil="true"/>
    <DocumentExpirationDate xmlns="59da1016-2a1b-4f8a-9768-d7a4932f6f16">2017-12-31T08:00:00+00:00</DocumentExpirationDate>
    <Meta_x0020_Keywords xmlns="8488ce40-994a-4625-acd1-74fe6dd51a7e" xsi:nil="true"/>
    <Meta_x0020_Description xmlns="8488ce40-994a-4625-acd1-74fe6dd51a7e" xsi:nil="true"/>
    <IATopic xmlns="59da1016-2a1b-4f8a-9768-d7a4932f6f16">Public Health - Prevention</IATopic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00516EF50C5B48B8CCF649E2692D01" ma:contentTypeVersion="18" ma:contentTypeDescription="Create a new document." ma:contentTypeScope="" ma:versionID="94c46ac97ae86a75c02194633e51570a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8488ce40-994a-4625-acd1-74fe6dd51a7e" targetNamespace="http://schemas.microsoft.com/office/2006/metadata/properties" ma:root="true" ma:fieldsID="3a23e7cefec6722df71f90bd5a6635b3" ns1:_="" ns2:_="" ns3:_="">
    <xsd:import namespace="http://schemas.microsoft.com/sharepoint/v3"/>
    <xsd:import namespace="59da1016-2a1b-4f8a-9768-d7a4932f6f16"/>
    <xsd:import namespace="8488ce40-994a-4625-acd1-74fe6dd51a7e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2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88ce40-994a-4625-acd1-74fe6dd51a7e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95A1C3-A084-4302-9E69-A1C90DA1388D}"/>
</file>

<file path=customXml/itemProps2.xml><?xml version="1.0" encoding="utf-8"?>
<ds:datastoreItem xmlns:ds="http://schemas.openxmlformats.org/officeDocument/2006/customXml" ds:itemID="{D7851C29-BD12-4520-85C9-C859B36187C4}"/>
</file>

<file path=customXml/itemProps3.xml><?xml version="1.0" encoding="utf-8"?>
<ds:datastoreItem xmlns:ds="http://schemas.openxmlformats.org/officeDocument/2006/customXml" ds:itemID="{697BBF6C-6C10-40A1-B836-3FCCDABF085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446</Words>
  <Application>Microsoft Office PowerPoint</Application>
  <PresentationFormat>On-screen Show (4:3)</PresentationFormat>
  <Paragraphs>77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Health Promotion and Chronic Disease Prevention (HPCDP) Community Programs</vt:lpstr>
      <vt:lpstr>Objectives</vt:lpstr>
      <vt:lpstr>Community Programs Structure: Tobacco Prevention and Education</vt:lpstr>
      <vt:lpstr>Community Programs Structure: Healthy Communities</vt:lpstr>
      <vt:lpstr> Community Programs Structure: Regional Health Equity Coalitions </vt:lpstr>
      <vt:lpstr>Training and TA system</vt:lpstr>
      <vt:lpstr>Evolution of Grantee Policy Priorities</vt:lpstr>
      <vt:lpstr>Why we work at the local level</vt:lpstr>
      <vt:lpstr>Socio-Ecological Model  </vt:lpstr>
    </vt:vector>
  </TitlesOfParts>
  <Company>Joe's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Joe B</dc:creator>
  <cp:lastModifiedBy>Freewynn Sabrina L</cp:lastModifiedBy>
  <cp:revision>25</cp:revision>
  <dcterms:created xsi:type="dcterms:W3CDTF">2010-08-23T12:44:57Z</dcterms:created>
  <dcterms:modified xsi:type="dcterms:W3CDTF">2014-07-22T23:57:57Z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0x0101009900516EF50C5B48B8CCF649E2692D01</vt:lpwstr>
  </property>
  <property fmtid="{D5CDD505-2E9C-101B-9397-08002B2CF9AE}" pid="3" name="WorkflowChangePath">
    <vt:lpwstr>e8e5ad1f-e9a8-404d-844e-d78b0ad57c40,2;e8e5ad1f-e9a8-404d-844e-d78b0ad57c40,4;</vt:lpwstr>
  </property>
  <property fmtid="{D5CDD505-2E9C-101B-9397-08002B2CF9AE}" pid="4" name="Order">
    <vt:r8>34500</vt:r8>
  </property>
</Properties>
</file>