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5.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8"/>
  </p:notesMasterIdLst>
  <p:handoutMasterIdLst>
    <p:handoutMasterId r:id="rId9"/>
  </p:handoutMasterIdLst>
  <p:sldIdLst>
    <p:sldId id="256" r:id="rId2"/>
    <p:sldId id="265" r:id="rId3"/>
    <p:sldId id="257" r:id="rId4"/>
    <p:sldId id="263" r:id="rId5"/>
    <p:sldId id="266" r:id="rId6"/>
    <p:sldId id="26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92" autoAdjust="0"/>
    <p:restoredTop sz="86212" autoAdjust="0"/>
  </p:normalViewPr>
  <p:slideViewPr>
    <p:cSldViewPr snapToGrid="0">
      <p:cViewPr varScale="1">
        <p:scale>
          <a:sx n="79" d="100"/>
          <a:sy n="79" d="100"/>
        </p:scale>
        <p:origin x="103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customXml" Target="../customXml/item2.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57EE97-C32C-4D9E-AD34-FB23CB67970F}" type="datetimeFigureOut">
              <a:rPr lang="en-US" smtClean="0"/>
              <a:t>2/29/2016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E2907C2-5729-4594-B0AF-553C4A6A0892}" type="slidenum">
              <a:rPr lang="en-US" smtClean="0"/>
              <a:t>‹#›</a:t>
            </a:fld>
            <a:endParaRPr lang="en-US"/>
          </a:p>
        </p:txBody>
      </p:sp>
    </p:spTree>
    <p:extLst>
      <p:ext uri="{BB962C8B-B14F-4D97-AF65-F5344CB8AC3E}">
        <p14:creationId xmlns:p14="http://schemas.microsoft.com/office/powerpoint/2010/main" val="276648217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63AB36-8721-4167-BD49-A5C350B9AE7F}" type="datetimeFigureOut">
              <a:rPr lang="en-US" smtClean="0"/>
              <a:t>2/29/2016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593395-392B-49BB-B1D5-AAE7501C31A9}" type="slidenum">
              <a:rPr lang="en-US" smtClean="0"/>
              <a:t>‹#›</a:t>
            </a:fld>
            <a:endParaRPr lang="en-US"/>
          </a:p>
        </p:txBody>
      </p:sp>
    </p:spTree>
    <p:extLst>
      <p:ext uri="{BB962C8B-B14F-4D97-AF65-F5344CB8AC3E}">
        <p14:creationId xmlns:p14="http://schemas.microsoft.com/office/powerpoint/2010/main" val="2649035375"/>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Between fiscal years 2012 and 2014, population consumption of cigarettes among Oregonians decreased by eight percent. Figure 1 illustrates this outcome along with the overall decreasing trend of cigarette pack consumption since 1996 when Measure 44 passed, which raised the tobacco tax and funded the Tobacco Prevention and Education Program (TPEP). Since TPEP’s inception, Oregon’s population cigarette consumption has declined by 56 percent.   </a:t>
            </a:r>
          </a:p>
          <a:p>
            <a:endParaRPr lang="en-US" dirty="0"/>
          </a:p>
        </p:txBody>
      </p:sp>
      <p:sp>
        <p:nvSpPr>
          <p:cNvPr id="4" name="Slide Number Placeholder 3"/>
          <p:cNvSpPr>
            <a:spLocks noGrp="1"/>
          </p:cNvSpPr>
          <p:nvPr>
            <p:ph type="sldNum" sz="quarter" idx="10"/>
          </p:nvPr>
        </p:nvSpPr>
        <p:spPr/>
        <p:txBody>
          <a:bodyPr/>
          <a:lstStyle/>
          <a:p>
            <a:fld id="{A4593395-392B-49BB-B1D5-AAE7501C31A9}" type="slidenum">
              <a:rPr lang="en-US" smtClean="0"/>
              <a:t>1</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62056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593395-392B-49BB-B1D5-AAE7501C31A9}" type="slidenum">
              <a:rPr lang="en-US" smtClean="0"/>
              <a:t>2</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956154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a typeface="ＭＳ Ｐゴシック" pitchFamily="34" charset="-128"/>
              </a:rPr>
              <a:t>This map illustrates how racial/ethnic</a:t>
            </a:r>
            <a:r>
              <a:rPr lang="en-US" baseline="0" dirty="0" smtClean="0">
                <a:ea typeface="ＭＳ Ｐゴシック" pitchFamily="34" charset="-128"/>
              </a:rPr>
              <a:t> </a:t>
            </a:r>
            <a:r>
              <a:rPr lang="en-US" dirty="0" smtClean="0">
                <a:ea typeface="ＭＳ Ｐゴシック" pitchFamily="34" charset="-128"/>
              </a:rPr>
              <a:t>diversity exists all over the state of Oregon – not just the metro area or the I-5 Corridor. Where do we</a:t>
            </a:r>
            <a:r>
              <a:rPr lang="en-US" baseline="0" dirty="0" smtClean="0">
                <a:ea typeface="ＭＳ Ｐゴシック" pitchFamily="34" charset="-128"/>
              </a:rPr>
              <a:t> see places around Oregon that have higher diversity counts? </a:t>
            </a:r>
          </a:p>
          <a:p>
            <a:pPr marL="0" marR="0" indent="0" algn="l" defTabSz="914400" rtl="0" eaLnBrk="1" fontAlgn="auto" latinLnBrk="0" hangingPunct="1">
              <a:lnSpc>
                <a:spcPct val="100000"/>
              </a:lnSpc>
              <a:spcBef>
                <a:spcPts val="0"/>
              </a:spcBef>
              <a:spcAft>
                <a:spcPts val="0"/>
              </a:spcAft>
              <a:buClrTx/>
              <a:buSzTx/>
              <a:buFontTx/>
              <a:buNone/>
              <a:tabLst/>
              <a:defRPr/>
            </a:pPr>
            <a:r>
              <a:rPr lang="en-US" u="sng" baseline="0" dirty="0" smtClean="0">
                <a:ea typeface="ＭＳ Ｐゴシック" pitchFamily="34" charset="-128"/>
              </a:rPr>
              <a:t>Examples: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ea typeface="ＭＳ Ｐゴシック" pitchFamily="34" charset="-128"/>
              </a:rPr>
              <a:t>-Jefferson County – Warm Springs Tribe.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ea typeface="ＭＳ Ｐゴシック" pitchFamily="34" charset="-128"/>
              </a:rPr>
              <a:t>-Klamath County – Klamath Tribe.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ea typeface="ＭＳ Ｐゴシック" pitchFamily="34" charset="-128"/>
              </a:rPr>
              <a:t>-Wasco, Hood River, Malheur counties – Latino population.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a typeface="ＭＳ Ｐゴシック" pitchFamily="34" charset="-128"/>
              </a:rPr>
              <a:t/>
            </a:r>
            <a:br>
              <a:rPr lang="en-US" dirty="0" smtClean="0">
                <a:ea typeface="ＭＳ Ｐゴシック" pitchFamily="34" charset="-128"/>
              </a:rPr>
            </a:br>
            <a:r>
              <a:rPr lang="en-US" dirty="0" smtClean="0">
                <a:ea typeface="ＭＳ Ｐゴシック" pitchFamily="34" charset="-128"/>
              </a:rPr>
              <a:t>Note: This map is calculated based on racial/ethnic diversity in census tracts – which looks at the size</a:t>
            </a:r>
            <a:r>
              <a:rPr lang="en-US" baseline="0" dirty="0" smtClean="0">
                <a:ea typeface="ＭＳ Ｐゴシック" pitchFamily="34" charset="-128"/>
              </a:rPr>
              <a:t> of area based on size of the population. Census tracts are so small that we can’t see them at the state level (e.g. Portland Metro area is very diverse, but doesn’t appear that way on this zoomed out map). What’s most pertinent about this map is that we see that there’s diversity in many parts of the state. </a:t>
            </a:r>
            <a:endParaRPr lang="en-US" dirty="0" smtClean="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A4593395-392B-49BB-B1D5-AAE7501C31A9}" type="slidenum">
              <a:rPr lang="en-US" smtClean="0"/>
              <a:t>3</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02189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 is there overlap with counties that have a high smoking rate and counties</a:t>
            </a:r>
            <a:r>
              <a:rPr lang="en-US" baseline="0" dirty="0" smtClean="0"/>
              <a:t> that have high racial/ethnic diversity? </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A4593395-392B-49BB-B1D5-AAE7501C31A9}" type="slidenum">
              <a:rPr lang="en-US" smtClean="0"/>
              <a:t>4</a:t>
            </a:fld>
            <a:endParaRPr lang="en-US"/>
          </a:p>
        </p:txBody>
      </p:sp>
    </p:spTree>
    <p:extLst>
      <p:ext uri="{BB962C8B-B14F-4D97-AF65-F5344CB8AC3E}">
        <p14:creationId xmlns:p14="http://schemas.microsoft.com/office/powerpoint/2010/main" val="274706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a:t>
            </a:r>
            <a:r>
              <a:rPr lang="en-US" baseline="0" dirty="0" smtClean="0"/>
              <a:t> tool developed for Regional Health Equity Coalitions to talk about racial and ethnic data in their regions. It may be a useful resource to you as well. </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A4593395-392B-49BB-B1D5-AAE7501C31A9}" type="slidenum">
              <a:rPr lang="en-US" smtClean="0"/>
              <a:t>6</a:t>
            </a:fld>
            <a:endParaRPr lang="en-US"/>
          </a:p>
        </p:txBody>
      </p:sp>
    </p:spTree>
    <p:extLst>
      <p:ext uri="{BB962C8B-B14F-4D97-AF65-F5344CB8AC3E}">
        <p14:creationId xmlns:p14="http://schemas.microsoft.com/office/powerpoint/2010/main" val="1405353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EDB30A7-5D97-41C1-A384-26BF908C6EAC}" type="datetimeFigureOut">
              <a:rPr lang="en-US" smtClean="0"/>
              <a:t>2/29/2016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1523B-F810-4EFC-BCF2-F26EACB135F9}" type="slidenum">
              <a:rPr lang="en-US" smtClean="0"/>
              <a:t>‹#›</a:t>
            </a:fld>
            <a:endParaRPr lang="en-US"/>
          </a:p>
        </p:txBody>
      </p:sp>
    </p:spTree>
    <p:extLst>
      <p:ext uri="{BB962C8B-B14F-4D97-AF65-F5344CB8AC3E}">
        <p14:creationId xmlns:p14="http://schemas.microsoft.com/office/powerpoint/2010/main" val="1648638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DB30A7-5D97-41C1-A384-26BF908C6EAC}" type="datetimeFigureOut">
              <a:rPr lang="en-US" smtClean="0"/>
              <a:t>2/29/2016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1523B-F810-4EFC-BCF2-F26EACB135F9}" type="slidenum">
              <a:rPr lang="en-US" smtClean="0"/>
              <a:t>‹#›</a:t>
            </a:fld>
            <a:endParaRPr lang="en-US"/>
          </a:p>
        </p:txBody>
      </p:sp>
    </p:spTree>
    <p:extLst>
      <p:ext uri="{BB962C8B-B14F-4D97-AF65-F5344CB8AC3E}">
        <p14:creationId xmlns:p14="http://schemas.microsoft.com/office/powerpoint/2010/main" val="288846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DB30A7-5D97-41C1-A384-26BF908C6EAC}" type="datetimeFigureOut">
              <a:rPr lang="en-US" smtClean="0"/>
              <a:t>2/29/2016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1523B-F810-4EFC-BCF2-F26EACB135F9}" type="slidenum">
              <a:rPr lang="en-US" smtClean="0"/>
              <a:t>‹#›</a:t>
            </a:fld>
            <a:endParaRPr lang="en-US"/>
          </a:p>
        </p:txBody>
      </p:sp>
    </p:spTree>
    <p:extLst>
      <p:ext uri="{BB962C8B-B14F-4D97-AF65-F5344CB8AC3E}">
        <p14:creationId xmlns:p14="http://schemas.microsoft.com/office/powerpoint/2010/main" val="1054709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DB30A7-5D97-41C1-A384-26BF908C6EAC}" type="datetimeFigureOut">
              <a:rPr lang="en-US" smtClean="0"/>
              <a:t>2/29/2016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1523B-F810-4EFC-BCF2-F26EACB135F9}" type="slidenum">
              <a:rPr lang="en-US" smtClean="0"/>
              <a:t>‹#›</a:t>
            </a:fld>
            <a:endParaRPr lang="en-US"/>
          </a:p>
        </p:txBody>
      </p:sp>
    </p:spTree>
    <p:extLst>
      <p:ext uri="{BB962C8B-B14F-4D97-AF65-F5344CB8AC3E}">
        <p14:creationId xmlns:p14="http://schemas.microsoft.com/office/powerpoint/2010/main" val="3474491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DB30A7-5D97-41C1-A384-26BF908C6EAC}" type="datetimeFigureOut">
              <a:rPr lang="en-US" smtClean="0"/>
              <a:t>2/29/2016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1523B-F810-4EFC-BCF2-F26EACB135F9}" type="slidenum">
              <a:rPr lang="en-US" smtClean="0"/>
              <a:t>‹#›</a:t>
            </a:fld>
            <a:endParaRPr lang="en-US"/>
          </a:p>
        </p:txBody>
      </p:sp>
    </p:spTree>
    <p:extLst>
      <p:ext uri="{BB962C8B-B14F-4D97-AF65-F5344CB8AC3E}">
        <p14:creationId xmlns:p14="http://schemas.microsoft.com/office/powerpoint/2010/main" val="1107468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DB30A7-5D97-41C1-A384-26BF908C6EAC}" type="datetimeFigureOut">
              <a:rPr lang="en-US" smtClean="0"/>
              <a:t>2/29/2016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1523B-F810-4EFC-BCF2-F26EACB135F9}" type="slidenum">
              <a:rPr lang="en-US" smtClean="0"/>
              <a:t>‹#›</a:t>
            </a:fld>
            <a:endParaRPr lang="en-US"/>
          </a:p>
        </p:txBody>
      </p:sp>
    </p:spTree>
    <p:extLst>
      <p:ext uri="{BB962C8B-B14F-4D97-AF65-F5344CB8AC3E}">
        <p14:creationId xmlns:p14="http://schemas.microsoft.com/office/powerpoint/2010/main" val="1257038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EDB30A7-5D97-41C1-A384-26BF908C6EAC}" type="datetimeFigureOut">
              <a:rPr lang="en-US" smtClean="0"/>
              <a:t>2/29/2016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A1523B-F810-4EFC-BCF2-F26EACB135F9}" type="slidenum">
              <a:rPr lang="en-US" smtClean="0"/>
              <a:t>‹#›</a:t>
            </a:fld>
            <a:endParaRPr lang="en-US"/>
          </a:p>
        </p:txBody>
      </p:sp>
    </p:spTree>
    <p:extLst>
      <p:ext uri="{BB962C8B-B14F-4D97-AF65-F5344CB8AC3E}">
        <p14:creationId xmlns:p14="http://schemas.microsoft.com/office/powerpoint/2010/main" val="3579260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DB30A7-5D97-41C1-A384-26BF908C6EAC}" type="datetimeFigureOut">
              <a:rPr lang="en-US" smtClean="0"/>
              <a:t>2/29/2016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A1523B-F810-4EFC-BCF2-F26EACB135F9}" type="slidenum">
              <a:rPr lang="en-US" smtClean="0"/>
              <a:t>‹#›</a:t>
            </a:fld>
            <a:endParaRPr lang="en-US"/>
          </a:p>
        </p:txBody>
      </p:sp>
    </p:spTree>
    <p:extLst>
      <p:ext uri="{BB962C8B-B14F-4D97-AF65-F5344CB8AC3E}">
        <p14:creationId xmlns:p14="http://schemas.microsoft.com/office/powerpoint/2010/main" val="84370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DB30A7-5D97-41C1-A384-26BF908C6EAC}" type="datetimeFigureOut">
              <a:rPr lang="en-US" smtClean="0"/>
              <a:t>2/29/2016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A1523B-F810-4EFC-BCF2-F26EACB135F9}" type="slidenum">
              <a:rPr lang="en-US" smtClean="0"/>
              <a:t>‹#›</a:t>
            </a:fld>
            <a:endParaRPr lang="en-US"/>
          </a:p>
        </p:txBody>
      </p:sp>
    </p:spTree>
    <p:extLst>
      <p:ext uri="{BB962C8B-B14F-4D97-AF65-F5344CB8AC3E}">
        <p14:creationId xmlns:p14="http://schemas.microsoft.com/office/powerpoint/2010/main" val="2569395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DB30A7-5D97-41C1-A384-26BF908C6EAC}" type="datetimeFigureOut">
              <a:rPr lang="en-US" smtClean="0"/>
              <a:t>2/29/2016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1523B-F810-4EFC-BCF2-F26EACB135F9}" type="slidenum">
              <a:rPr lang="en-US" smtClean="0"/>
              <a:t>‹#›</a:t>
            </a:fld>
            <a:endParaRPr lang="en-US"/>
          </a:p>
        </p:txBody>
      </p:sp>
    </p:spTree>
    <p:extLst>
      <p:ext uri="{BB962C8B-B14F-4D97-AF65-F5344CB8AC3E}">
        <p14:creationId xmlns:p14="http://schemas.microsoft.com/office/powerpoint/2010/main" val="2136685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DB30A7-5D97-41C1-A384-26BF908C6EAC}" type="datetimeFigureOut">
              <a:rPr lang="en-US" smtClean="0"/>
              <a:t>2/29/2016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1523B-F810-4EFC-BCF2-F26EACB135F9}" type="slidenum">
              <a:rPr lang="en-US" smtClean="0"/>
              <a:t>‹#›</a:t>
            </a:fld>
            <a:endParaRPr lang="en-US"/>
          </a:p>
        </p:txBody>
      </p:sp>
    </p:spTree>
    <p:extLst>
      <p:ext uri="{BB962C8B-B14F-4D97-AF65-F5344CB8AC3E}">
        <p14:creationId xmlns:p14="http://schemas.microsoft.com/office/powerpoint/2010/main" val="874942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DB30A7-5D97-41C1-A384-26BF908C6EAC}" type="datetimeFigureOut">
              <a:rPr lang="en-US" smtClean="0"/>
              <a:t>2/29/2016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A1523B-F810-4EFC-BCF2-F26EACB135F9}" type="slidenum">
              <a:rPr lang="en-US" smtClean="0"/>
              <a:t>‹#›</a:t>
            </a:fld>
            <a:endParaRPr lang="en-US"/>
          </a:p>
        </p:txBody>
      </p:sp>
    </p:spTree>
    <p:extLst>
      <p:ext uri="{BB962C8B-B14F-4D97-AF65-F5344CB8AC3E}">
        <p14:creationId xmlns:p14="http://schemas.microsoft.com/office/powerpoint/2010/main" val="16421499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ncbi.nlm.nih.gov/pubmed/22476200"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publichealthlawcenter.org/sites/default/files/resources/tclc-fs-tobacco-adultcorrections-2012_0.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arcg.is/1QX8WCw"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arcg.is/1QX8WCw" TargetMode="Externa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3" cstate="print">
            <a:extLst>
              <a:ext uri="{28A0092B-C50C-407E-A947-70E740481C1C}">
                <a14:useLocalDpi xmlns:a14="http://schemas.microsoft.com/office/drawing/2010/main" val="0"/>
              </a:ext>
            </a:extLst>
          </a:blip>
          <a:srcRect t="13625"/>
          <a:stretch/>
        </p:blipFill>
        <p:spPr bwMode="auto">
          <a:xfrm>
            <a:off x="1987296" y="1658112"/>
            <a:ext cx="6759702" cy="4876799"/>
          </a:xfrm>
          <a:prstGeom prst="rect">
            <a:avLst/>
          </a:prstGeom>
          <a:noFill/>
          <a:ln w="9525" cap="flat" cmpd="sng" algn="ctr">
            <a:solidFill>
              <a:schemeClr val="bg2">
                <a:lumMod val="75000"/>
              </a:schemeClr>
            </a:solidFill>
            <a:prstDash val="solid"/>
            <a:round/>
            <a:headEnd type="none" w="med" len="med"/>
            <a:tailEnd type="none" w="med" len="med"/>
          </a:ln>
          <a:extLst>
            <a:ext uri="{53640926-AAD7-44D8-BBD7-CCE9431645EC}">
              <a14:shadowObscured xmlns:a14="http://schemas.microsoft.com/office/drawing/2010/main"/>
            </a:ext>
          </a:extLst>
        </p:spPr>
      </p:pic>
      <p:sp>
        <p:nvSpPr>
          <p:cNvPr id="5" name="Rectangle 4"/>
          <p:cNvSpPr/>
          <p:nvPr/>
        </p:nvSpPr>
        <p:spPr>
          <a:xfrm>
            <a:off x="1877568" y="1228636"/>
            <a:ext cx="9582912" cy="338554"/>
          </a:xfrm>
          <a:prstGeom prst="rect">
            <a:avLst/>
          </a:prstGeom>
        </p:spPr>
        <p:txBody>
          <a:bodyPr wrap="square">
            <a:spAutoFit/>
          </a:bodyPr>
          <a:lstStyle/>
          <a:p>
            <a:r>
              <a:rPr lang="en-US" sz="1600" dirty="0">
                <a:latin typeface="Arial" panose="020B0604020202020204" pitchFamily="34" charset="0"/>
                <a:ea typeface="Calibri" panose="020F0502020204030204" pitchFamily="34" charset="0"/>
              </a:rPr>
              <a:t>Per capita cigarette pack sales in </a:t>
            </a:r>
            <a:r>
              <a:rPr lang="en-US" sz="1600" dirty="0" smtClean="0">
                <a:latin typeface="Arial" panose="020B0604020202020204" pitchFamily="34" charset="0"/>
                <a:ea typeface="Calibri" panose="020F0502020204030204" pitchFamily="34" charset="0"/>
              </a:rPr>
              <a:t>Oregon </a:t>
            </a:r>
            <a:r>
              <a:rPr lang="en-US" sz="1600" dirty="0">
                <a:latin typeface="Arial" panose="020B0604020202020204" pitchFamily="34" charset="0"/>
                <a:ea typeface="Calibri" panose="020F0502020204030204" pitchFamily="34" charset="0"/>
              </a:rPr>
              <a:t>and the </a:t>
            </a:r>
            <a:r>
              <a:rPr lang="en-US" sz="1600" dirty="0" smtClean="0">
                <a:latin typeface="Arial" panose="020B0604020202020204" pitchFamily="34" charset="0"/>
                <a:ea typeface="Calibri" panose="020F0502020204030204" pitchFamily="34" charset="0"/>
              </a:rPr>
              <a:t>U.S., Fiscal </a:t>
            </a:r>
            <a:r>
              <a:rPr lang="en-US" sz="1600" dirty="0">
                <a:latin typeface="Arial" panose="020B0604020202020204" pitchFamily="34" charset="0"/>
                <a:ea typeface="Calibri" panose="020F0502020204030204" pitchFamily="34" charset="0"/>
              </a:rPr>
              <a:t>Year 1993-2014</a:t>
            </a:r>
            <a:endParaRPr lang="en-US" sz="1600" dirty="0"/>
          </a:p>
        </p:txBody>
      </p:sp>
      <p:sp>
        <p:nvSpPr>
          <p:cNvPr id="6" name="TextBox 5"/>
          <p:cNvSpPr txBox="1"/>
          <p:nvPr/>
        </p:nvSpPr>
        <p:spPr>
          <a:xfrm>
            <a:off x="859951" y="259140"/>
            <a:ext cx="10723419" cy="707886"/>
          </a:xfrm>
          <a:prstGeom prst="rect">
            <a:avLst/>
          </a:prstGeom>
          <a:noFill/>
        </p:spPr>
        <p:txBody>
          <a:bodyPr wrap="square" rtlCol="0">
            <a:spAutoFit/>
          </a:bodyPr>
          <a:lstStyle/>
          <a:p>
            <a:r>
              <a:rPr lang="en-US" sz="4000" dirty="0" smtClean="0"/>
              <a:t>Tobacco use is going down on a statewide level…</a:t>
            </a:r>
            <a:endParaRPr lang="en-US" sz="4000" dirty="0"/>
          </a:p>
        </p:txBody>
      </p:sp>
    </p:spTree>
    <p:extLst>
      <p:ext uri="{BB962C8B-B14F-4D97-AF65-F5344CB8AC3E}">
        <p14:creationId xmlns:p14="http://schemas.microsoft.com/office/powerpoint/2010/main" val="14080148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3839" y="239959"/>
            <a:ext cx="12070080" cy="1323439"/>
          </a:xfrm>
          <a:prstGeom prst="rect">
            <a:avLst/>
          </a:prstGeom>
          <a:noFill/>
        </p:spPr>
        <p:txBody>
          <a:bodyPr wrap="square" rtlCol="0">
            <a:spAutoFit/>
          </a:bodyPr>
          <a:lstStyle/>
          <a:p>
            <a:pPr algn="ctr"/>
            <a:r>
              <a:rPr lang="en-US" sz="4000" dirty="0" smtClean="0"/>
              <a:t>…yet many communities still experience</a:t>
            </a:r>
          </a:p>
          <a:p>
            <a:pPr algn="ctr"/>
            <a:r>
              <a:rPr lang="en-US" sz="4000" dirty="0" smtClean="0"/>
              <a:t>tobacco-related </a:t>
            </a:r>
            <a:r>
              <a:rPr lang="en-US" sz="4000" dirty="0" smtClean="0"/>
              <a:t>health inequities. </a:t>
            </a:r>
            <a:endParaRPr lang="en-US" sz="4000" dirty="0"/>
          </a:p>
        </p:txBody>
      </p:sp>
      <p:sp>
        <p:nvSpPr>
          <p:cNvPr id="3" name="TextBox 2"/>
          <p:cNvSpPr txBox="1"/>
          <p:nvPr/>
        </p:nvSpPr>
        <p:spPr>
          <a:xfrm>
            <a:off x="402336" y="1658112"/>
            <a:ext cx="11582400" cy="3754874"/>
          </a:xfrm>
          <a:prstGeom prst="rect">
            <a:avLst/>
          </a:prstGeom>
          <a:noFill/>
        </p:spPr>
        <p:txBody>
          <a:bodyPr wrap="square" rtlCol="0">
            <a:spAutoFit/>
          </a:bodyPr>
          <a:lstStyle/>
          <a:p>
            <a:r>
              <a:rPr lang="en-US" i="1" dirty="0" smtClean="0"/>
              <a:t>Examples of smoking rates for specific groups:</a:t>
            </a:r>
          </a:p>
          <a:p>
            <a:endParaRPr lang="en-US" sz="1000" dirty="0"/>
          </a:p>
          <a:p>
            <a:pPr marL="285750" indent="-285750">
              <a:buFont typeface="Arial" panose="020B0604020202020204" pitchFamily="34" charset="0"/>
              <a:buChar char="•"/>
            </a:pPr>
            <a:r>
              <a:rPr lang="en-US" sz="3000" dirty="0"/>
              <a:t>People with mental health and addictions disorders: </a:t>
            </a:r>
            <a:r>
              <a:rPr lang="en-US" sz="3000" b="1" dirty="0">
                <a:solidFill>
                  <a:srgbClr val="FF0000"/>
                </a:solidFill>
              </a:rPr>
              <a:t>up to 90</a:t>
            </a:r>
            <a:r>
              <a:rPr lang="en-US" sz="3000" b="1" dirty="0" smtClean="0">
                <a:solidFill>
                  <a:srgbClr val="FF0000"/>
                </a:solidFill>
              </a:rPr>
              <a:t>%</a:t>
            </a:r>
            <a:endParaRPr lang="en-US" sz="3000" dirty="0" smtClean="0"/>
          </a:p>
          <a:p>
            <a:pPr marL="285750" lvl="0" indent="-285750">
              <a:buFont typeface="Arial" panose="020B0604020202020204" pitchFamily="34" charset="0"/>
              <a:buChar char="•"/>
            </a:pPr>
            <a:r>
              <a:rPr lang="en-US" sz="3000" dirty="0" smtClean="0">
                <a:cs typeface="Arial" panose="020B0604020202020204" pitchFamily="34" charset="0"/>
              </a:rPr>
              <a:t>Homeless population: </a:t>
            </a:r>
            <a:r>
              <a:rPr lang="en-US" sz="3000" b="1" dirty="0" smtClean="0">
                <a:solidFill>
                  <a:srgbClr val="FF0000"/>
                </a:solidFill>
                <a:cs typeface="Arial" panose="020B0604020202020204" pitchFamily="34" charset="0"/>
              </a:rPr>
              <a:t>80% </a:t>
            </a:r>
            <a:r>
              <a:rPr lang="en-US" sz="3000" b="1" dirty="0" smtClean="0">
                <a:solidFill>
                  <a:srgbClr val="FF0000"/>
                </a:solidFill>
              </a:rPr>
              <a:t> </a:t>
            </a:r>
          </a:p>
          <a:p>
            <a:pPr marL="285750" lvl="0" indent="-285750">
              <a:buFont typeface="Arial" panose="020B0604020202020204" pitchFamily="34" charset="0"/>
              <a:buChar char="•"/>
            </a:pPr>
            <a:r>
              <a:rPr lang="en-US" sz="3000" dirty="0" smtClean="0"/>
              <a:t>Inmates of US prisons and jails: </a:t>
            </a:r>
            <a:r>
              <a:rPr lang="en-US" sz="3000" b="1" dirty="0" smtClean="0">
                <a:solidFill>
                  <a:srgbClr val="FF0000"/>
                </a:solidFill>
              </a:rPr>
              <a:t>70-80%</a:t>
            </a:r>
          </a:p>
          <a:p>
            <a:pPr marL="285750" indent="-285750">
              <a:buFont typeface="Arial" panose="020B0604020202020204" pitchFamily="34" charset="0"/>
              <a:buChar char="•"/>
            </a:pPr>
            <a:r>
              <a:rPr lang="en-US" sz="3000" dirty="0" smtClean="0"/>
              <a:t>American Indians and Alaska Natives: </a:t>
            </a:r>
            <a:r>
              <a:rPr lang="en-US" sz="3000" b="1" dirty="0" smtClean="0">
                <a:solidFill>
                  <a:schemeClr val="accent2">
                    <a:lumMod val="75000"/>
                  </a:schemeClr>
                </a:solidFill>
              </a:rPr>
              <a:t>35%</a:t>
            </a:r>
          </a:p>
          <a:p>
            <a:pPr marL="285750" indent="-285750">
              <a:buFont typeface="Arial" panose="020B0604020202020204" pitchFamily="34" charset="0"/>
              <a:buChar char="•"/>
            </a:pPr>
            <a:r>
              <a:rPr lang="en-US" sz="3000" dirty="0" smtClean="0"/>
              <a:t>African Americans: </a:t>
            </a:r>
            <a:r>
              <a:rPr lang="en-US" sz="3000" b="1" dirty="0" smtClean="0">
                <a:solidFill>
                  <a:schemeClr val="accent2">
                    <a:lumMod val="75000"/>
                  </a:schemeClr>
                </a:solidFill>
              </a:rPr>
              <a:t>33%</a:t>
            </a:r>
          </a:p>
          <a:p>
            <a:pPr marL="285750" indent="-285750">
              <a:buFont typeface="Arial" panose="020B0604020202020204" pitchFamily="34" charset="0"/>
              <a:buChar char="•"/>
            </a:pPr>
            <a:r>
              <a:rPr lang="en-US" sz="3000" dirty="0" smtClean="0"/>
              <a:t>Rural communities (e.g. Lincoln county): </a:t>
            </a:r>
            <a:r>
              <a:rPr lang="en-US" sz="3000" b="1" dirty="0">
                <a:solidFill>
                  <a:schemeClr val="accent2">
                    <a:lumMod val="75000"/>
                  </a:schemeClr>
                </a:solidFill>
              </a:rPr>
              <a:t>33%</a:t>
            </a:r>
            <a:endParaRPr lang="en-US" sz="3200" dirty="0"/>
          </a:p>
          <a:p>
            <a:pPr marL="285750" indent="-285750">
              <a:buFont typeface="Arial" panose="020B0604020202020204" pitchFamily="34" charset="0"/>
              <a:buChar char="•"/>
            </a:pPr>
            <a:r>
              <a:rPr lang="en-US" sz="3000" dirty="0" smtClean="0"/>
              <a:t>Oregon Health Plan members: </a:t>
            </a:r>
            <a:r>
              <a:rPr lang="en-US" sz="3000" b="1" dirty="0" smtClean="0">
                <a:solidFill>
                  <a:schemeClr val="accent2">
                    <a:lumMod val="75000"/>
                  </a:schemeClr>
                </a:solidFill>
              </a:rPr>
              <a:t>31%</a:t>
            </a:r>
          </a:p>
        </p:txBody>
      </p:sp>
      <p:sp>
        <p:nvSpPr>
          <p:cNvPr id="7" name="Footer Placeholder 6"/>
          <p:cNvSpPr>
            <a:spLocks noGrp="1"/>
          </p:cNvSpPr>
          <p:nvPr>
            <p:ph type="ftr" sz="quarter" idx="11"/>
          </p:nvPr>
        </p:nvSpPr>
        <p:spPr>
          <a:xfrm>
            <a:off x="73154" y="6160818"/>
            <a:ext cx="7522463" cy="365125"/>
          </a:xfrm>
        </p:spPr>
        <p:txBody>
          <a:bodyPr/>
          <a:lstStyle/>
          <a:p>
            <a:pPr algn="l"/>
            <a:r>
              <a:rPr lang="en-US" sz="1000" u="sng" dirty="0" smtClean="0"/>
              <a:t>Sources: </a:t>
            </a:r>
          </a:p>
          <a:p>
            <a:pPr algn="l"/>
            <a:r>
              <a:rPr lang="en-US" sz="1000" dirty="0" smtClean="0"/>
              <a:t>1. Grant et al., 2004; </a:t>
            </a:r>
            <a:r>
              <a:rPr lang="en-US" sz="1000" dirty="0" err="1" smtClean="0"/>
              <a:t>Lasser</a:t>
            </a:r>
            <a:r>
              <a:rPr lang="en-US" sz="1000" dirty="0" smtClean="0"/>
              <a:t> et al., 2000; Morris, </a:t>
            </a:r>
            <a:r>
              <a:rPr lang="en-US" sz="1000" dirty="0" err="1" smtClean="0"/>
              <a:t>Waxmonsky</a:t>
            </a:r>
            <a:r>
              <a:rPr lang="en-US" sz="1000" dirty="0" smtClean="0"/>
              <a:t>, May, &amp; Giese, 2009; Williams &amp; </a:t>
            </a:r>
            <a:r>
              <a:rPr lang="en-US" sz="1000" dirty="0" err="1" smtClean="0"/>
              <a:t>Zeidonis</a:t>
            </a:r>
            <a:r>
              <a:rPr lang="en-US" sz="1000" dirty="0" smtClean="0"/>
              <a:t>, 2004.</a:t>
            </a:r>
          </a:p>
          <a:p>
            <a:pPr algn="l"/>
            <a:r>
              <a:rPr lang="en-US" sz="1000" dirty="0" smtClean="0">
                <a:cs typeface="Arial" panose="020B0604020202020204" pitchFamily="34" charset="0"/>
              </a:rPr>
              <a:t>2. </a:t>
            </a:r>
            <a:r>
              <a:rPr lang="en-US" sz="1000" dirty="0" smtClean="0"/>
              <a:t>Smoking </a:t>
            </a:r>
            <a:r>
              <a:rPr lang="en-US" sz="1000" dirty="0"/>
              <a:t>among chronically homeless adults: prevalence and correlates</a:t>
            </a:r>
            <a:r>
              <a:rPr lang="en-US" sz="1000" dirty="0" smtClean="0"/>
              <a:t>. Psychiatric Services. 2012. </a:t>
            </a:r>
            <a:endParaRPr lang="en-US" sz="1000" dirty="0"/>
          </a:p>
          <a:p>
            <a:pPr algn="l"/>
            <a:r>
              <a:rPr lang="en-US" sz="1000" dirty="0" smtClean="0">
                <a:hlinkClick r:id="rId3"/>
              </a:rPr>
              <a:t>http</a:t>
            </a:r>
            <a:r>
              <a:rPr lang="en-US" sz="1000" dirty="0">
                <a:hlinkClick r:id="rId3"/>
              </a:rPr>
              <a:t>://</a:t>
            </a:r>
            <a:r>
              <a:rPr lang="en-US" sz="1000" dirty="0" smtClean="0">
                <a:hlinkClick r:id="rId3"/>
              </a:rPr>
              <a:t>www.ncbi.nlm.nih.gov/pubmed/22476200</a:t>
            </a:r>
            <a:endParaRPr lang="en-US" sz="1000" dirty="0" smtClean="0"/>
          </a:p>
          <a:p>
            <a:pPr algn="l"/>
            <a:r>
              <a:rPr lang="en-US" sz="1000" dirty="0" smtClean="0">
                <a:cs typeface="Arial" panose="020B0604020202020204" pitchFamily="34" charset="0"/>
              </a:rPr>
              <a:t>3. </a:t>
            </a:r>
            <a:r>
              <a:rPr lang="en-US" sz="1000" dirty="0" smtClean="0"/>
              <a:t>Tobacco </a:t>
            </a:r>
            <a:r>
              <a:rPr lang="en-US" sz="1000" dirty="0"/>
              <a:t>Control Legal Consortium. Tobacco in adult correctional facilities: a policy overview. 2012. </a:t>
            </a:r>
            <a:r>
              <a:rPr lang="en-US" sz="1000" u="sng" dirty="0">
                <a:hlinkClick r:id="rId4"/>
              </a:rPr>
              <a:t>http://</a:t>
            </a:r>
            <a:r>
              <a:rPr lang="en-US" sz="1000" u="sng" dirty="0" smtClean="0">
                <a:hlinkClick r:id="rId4"/>
              </a:rPr>
              <a:t>publichealthlawcenter.org/sites/default/files/resources/tclc-fs-tobacco-adultcorrections-2012_0.pdf</a:t>
            </a:r>
            <a:endParaRPr lang="en-US" sz="1000" u="sng" dirty="0" smtClean="0"/>
          </a:p>
          <a:p>
            <a:pPr algn="l"/>
            <a:r>
              <a:rPr lang="en-US" sz="1000" dirty="0" smtClean="0"/>
              <a:t>4. Behavioral Risk Factor Surveillance System, Race Oversample. 2010-2011. Estimates are age-adjusted. </a:t>
            </a:r>
          </a:p>
          <a:p>
            <a:pPr algn="l"/>
            <a:r>
              <a:rPr lang="en-US" sz="1000" dirty="0" smtClean="0"/>
              <a:t>5. </a:t>
            </a:r>
            <a:r>
              <a:rPr lang="en-US" sz="1000" dirty="0"/>
              <a:t>Behavioral Risk Factor Surveillance System, 2010-2013 county combined data set; age-adjusted to the 2000 standard population </a:t>
            </a:r>
            <a:endParaRPr lang="en-US" sz="1000" dirty="0" smtClean="0"/>
          </a:p>
          <a:p>
            <a:pPr algn="l"/>
            <a:r>
              <a:rPr lang="en-US" sz="1000" dirty="0" smtClean="0"/>
              <a:t>6.</a:t>
            </a:r>
            <a:r>
              <a:rPr lang="en-US" sz="1000" dirty="0"/>
              <a:t> Behavioral Risk Factor Surveillance System, 2014. Estimates are age-adjusted. </a:t>
            </a:r>
            <a:endParaRPr lang="en-US" sz="1000" dirty="0" smtClean="0"/>
          </a:p>
          <a:p>
            <a:pPr algn="l"/>
            <a:endParaRPr lang="en-US" dirty="0" smtClean="0"/>
          </a:p>
          <a:p>
            <a:pPr algn="l"/>
            <a:endParaRPr lang="en-US" dirty="0" smtClean="0"/>
          </a:p>
          <a:p>
            <a:pPr algn="l"/>
            <a:endParaRPr lang="en-US" dirty="0"/>
          </a:p>
        </p:txBody>
      </p:sp>
      <p:sp>
        <p:nvSpPr>
          <p:cNvPr id="8" name="TextBox 7"/>
          <p:cNvSpPr txBox="1"/>
          <p:nvPr/>
        </p:nvSpPr>
        <p:spPr>
          <a:xfrm>
            <a:off x="7595617" y="6248944"/>
            <a:ext cx="4596383" cy="553998"/>
          </a:xfrm>
          <a:prstGeom prst="rect">
            <a:avLst/>
          </a:prstGeom>
          <a:noFill/>
        </p:spPr>
        <p:txBody>
          <a:bodyPr wrap="square" rtlCol="0">
            <a:spAutoFit/>
          </a:bodyPr>
          <a:lstStyle/>
          <a:p>
            <a:r>
              <a:rPr lang="en-US" sz="1000" u="sng" dirty="0" smtClean="0">
                <a:solidFill>
                  <a:schemeClr val="bg1">
                    <a:lumMod val="50000"/>
                  </a:schemeClr>
                </a:solidFill>
              </a:rPr>
              <a:t>Notes: </a:t>
            </a:r>
          </a:p>
          <a:p>
            <a:r>
              <a:rPr lang="en-US" sz="1000" dirty="0" smtClean="0">
                <a:solidFill>
                  <a:schemeClr val="bg1">
                    <a:lumMod val="50000"/>
                  </a:schemeClr>
                </a:solidFill>
              </a:rPr>
              <a:t>The first three bullets are national estimates and should be interpreted with caution. 2014 BRFSS data on the Medicaid smoking rate is compared to non OHP members</a:t>
            </a:r>
            <a:r>
              <a:rPr lang="en-US" sz="1000" i="1" dirty="0" smtClean="0">
                <a:solidFill>
                  <a:schemeClr val="bg1">
                    <a:lumMod val="50000"/>
                  </a:schemeClr>
                </a:solidFill>
              </a:rPr>
              <a:t>. </a:t>
            </a:r>
            <a:endParaRPr lang="en-US" sz="1000" i="1" dirty="0">
              <a:solidFill>
                <a:schemeClr val="bg1">
                  <a:lumMod val="50000"/>
                </a:schemeClr>
              </a:solidFill>
            </a:endParaRPr>
          </a:p>
        </p:txBody>
      </p:sp>
    </p:spTree>
    <p:extLst>
      <p:ext uri="{BB962C8B-B14F-4D97-AF65-F5344CB8AC3E}">
        <p14:creationId xmlns:p14="http://schemas.microsoft.com/office/powerpoint/2010/main" val="15491794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a:srcRect l="16209" t="27444" r="36318" b="10375"/>
          <a:stretch/>
        </p:blipFill>
        <p:spPr>
          <a:xfrm>
            <a:off x="1028700" y="1177776"/>
            <a:ext cx="7543800" cy="5558299"/>
          </a:xfrm>
          <a:prstGeom prst="rect">
            <a:avLst/>
          </a:prstGeom>
        </p:spPr>
      </p:pic>
      <p:sp>
        <p:nvSpPr>
          <p:cNvPr id="7" name="Rectangle 6"/>
          <p:cNvSpPr/>
          <p:nvPr/>
        </p:nvSpPr>
        <p:spPr>
          <a:xfrm>
            <a:off x="8741927" y="5976629"/>
            <a:ext cx="3238791" cy="738664"/>
          </a:xfrm>
          <a:prstGeom prst="rect">
            <a:avLst/>
          </a:prstGeom>
        </p:spPr>
        <p:txBody>
          <a:bodyPr wrap="square">
            <a:spAutoFit/>
          </a:bodyPr>
          <a:lstStyle/>
          <a:p>
            <a:r>
              <a:rPr lang="en-US" sz="1400" b="1" dirty="0" smtClean="0">
                <a:solidFill>
                  <a:srgbClr val="FF0000"/>
                </a:solidFill>
              </a:rPr>
              <a:t>Source: </a:t>
            </a:r>
            <a:r>
              <a:rPr lang="en-US" sz="1400" b="1" dirty="0" smtClean="0">
                <a:solidFill>
                  <a:srgbClr val="FF0000"/>
                </a:solidFill>
                <a:hlinkClick r:id="rId4"/>
              </a:rPr>
              <a:t>http://arcg.is/1QX8WCw</a:t>
            </a:r>
            <a:endParaRPr lang="en-US" sz="1400" b="1" dirty="0" smtClean="0">
              <a:solidFill>
                <a:srgbClr val="FF0000"/>
              </a:solidFill>
            </a:endParaRPr>
          </a:p>
          <a:p>
            <a:r>
              <a:rPr lang="en-US" sz="1400" dirty="0" smtClean="0">
                <a:solidFill>
                  <a:schemeClr val="bg1">
                    <a:lumMod val="50000"/>
                  </a:schemeClr>
                </a:solidFill>
              </a:rPr>
              <a:t>2014 American Community Survey </a:t>
            </a:r>
          </a:p>
          <a:p>
            <a:r>
              <a:rPr lang="en-US" sz="1400" dirty="0" smtClean="0">
                <a:solidFill>
                  <a:schemeClr val="bg1">
                    <a:lumMod val="50000"/>
                  </a:schemeClr>
                </a:solidFill>
              </a:rPr>
              <a:t>Census Tracts: 5 Year Estimates</a:t>
            </a:r>
            <a:endParaRPr lang="en-US" sz="1400" dirty="0">
              <a:solidFill>
                <a:schemeClr val="bg1">
                  <a:lumMod val="50000"/>
                </a:schemeClr>
              </a:solidFill>
            </a:endParaRPr>
          </a:p>
        </p:txBody>
      </p:sp>
      <p:sp>
        <p:nvSpPr>
          <p:cNvPr id="9" name="TextBox 8"/>
          <p:cNvSpPr txBox="1"/>
          <p:nvPr/>
        </p:nvSpPr>
        <p:spPr>
          <a:xfrm>
            <a:off x="1468581" y="313609"/>
            <a:ext cx="10723419" cy="707886"/>
          </a:xfrm>
          <a:prstGeom prst="rect">
            <a:avLst/>
          </a:prstGeom>
          <a:noFill/>
        </p:spPr>
        <p:txBody>
          <a:bodyPr wrap="square" rtlCol="0">
            <a:spAutoFit/>
          </a:bodyPr>
          <a:lstStyle/>
          <a:p>
            <a:r>
              <a:rPr lang="en-US" sz="4000" dirty="0" smtClean="0"/>
              <a:t>Oregon’s population is increasingly diverse</a:t>
            </a:r>
            <a:endParaRPr lang="en-US" sz="4000" dirty="0"/>
          </a:p>
        </p:txBody>
      </p:sp>
      <p:grpSp>
        <p:nvGrpSpPr>
          <p:cNvPr id="11" name="Group 10"/>
          <p:cNvGrpSpPr/>
          <p:nvPr/>
        </p:nvGrpSpPr>
        <p:grpSpPr>
          <a:xfrm>
            <a:off x="8866540" y="3249710"/>
            <a:ext cx="2426418" cy="2570638"/>
            <a:chOff x="8866540" y="3249710"/>
            <a:chExt cx="2426418" cy="2570638"/>
          </a:xfrm>
        </p:grpSpPr>
        <p:pic>
          <p:nvPicPr>
            <p:cNvPr id="6" name="Picture 5"/>
            <p:cNvPicPr>
              <a:picLocks noChangeAspect="1"/>
            </p:cNvPicPr>
            <p:nvPr/>
          </p:nvPicPr>
          <p:blipFill rotWithShape="1">
            <a:blip r:embed="rId5"/>
            <a:srcRect t="24544"/>
            <a:stretch/>
          </p:blipFill>
          <p:spPr>
            <a:xfrm>
              <a:off x="8866540" y="3823854"/>
              <a:ext cx="2426418" cy="1996494"/>
            </a:xfrm>
            <a:prstGeom prst="rect">
              <a:avLst/>
            </a:prstGeom>
            <a:ln>
              <a:solidFill>
                <a:schemeClr val="bg2">
                  <a:lumMod val="90000"/>
                </a:schemeClr>
              </a:solidFill>
            </a:ln>
          </p:spPr>
        </p:pic>
        <p:sp>
          <p:nvSpPr>
            <p:cNvPr id="10" name="TextBox 9"/>
            <p:cNvSpPr txBox="1"/>
            <p:nvPr/>
          </p:nvSpPr>
          <p:spPr>
            <a:xfrm>
              <a:off x="8866540" y="3249710"/>
              <a:ext cx="2426418" cy="523220"/>
            </a:xfrm>
            <a:prstGeom prst="rect">
              <a:avLst/>
            </a:prstGeom>
            <a:noFill/>
            <a:ln>
              <a:solidFill>
                <a:schemeClr val="bg1">
                  <a:lumMod val="85000"/>
                </a:schemeClr>
              </a:solidFill>
            </a:ln>
          </p:spPr>
          <p:txBody>
            <a:bodyPr wrap="square" rtlCol="0">
              <a:spAutoFit/>
            </a:bodyPr>
            <a:lstStyle/>
            <a:p>
              <a:pPr algn="ctr"/>
              <a:r>
                <a:rPr lang="en-US" sz="1400" dirty="0" smtClean="0"/>
                <a:t>Racial/Ethnic Diversity </a:t>
              </a:r>
            </a:p>
            <a:p>
              <a:pPr algn="ctr"/>
              <a:r>
                <a:rPr lang="en-US" sz="1400" dirty="0" smtClean="0"/>
                <a:t>Count by Census Tract</a:t>
              </a:r>
              <a:endParaRPr lang="en-US" sz="1400" dirty="0"/>
            </a:p>
          </p:txBody>
        </p:sp>
      </p:grpSp>
    </p:spTree>
    <p:extLst>
      <p:ext uri="{BB962C8B-B14F-4D97-AF65-F5344CB8AC3E}">
        <p14:creationId xmlns:p14="http://schemas.microsoft.com/office/powerpoint/2010/main" val="11097257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86195" y="326038"/>
            <a:ext cx="10723419" cy="707886"/>
          </a:xfrm>
          <a:prstGeom prst="rect">
            <a:avLst/>
          </a:prstGeom>
          <a:noFill/>
        </p:spPr>
        <p:txBody>
          <a:bodyPr wrap="square" rtlCol="0">
            <a:spAutoFit/>
          </a:bodyPr>
          <a:lstStyle/>
          <a:p>
            <a:r>
              <a:rPr lang="en-US" sz="4000" dirty="0"/>
              <a:t>Adult </a:t>
            </a:r>
            <a:r>
              <a:rPr lang="en-US" sz="4000" dirty="0" smtClean="0"/>
              <a:t>cigarette smoking by county</a:t>
            </a:r>
            <a:r>
              <a:rPr lang="en-US" sz="4000" dirty="0"/>
              <a:t>, 2010-2013</a:t>
            </a:r>
          </a:p>
        </p:txBody>
      </p:sp>
      <p:pic>
        <p:nvPicPr>
          <p:cNvPr id="8" name="Content Placeholder 7"/>
          <p:cNvPicPr>
            <a:picLocks noGrp="1"/>
          </p:cNvPicPr>
          <p:nvPr>
            <p:ph idx="1"/>
          </p:nvPr>
        </p:nvPicPr>
        <p:blipFill rotWithShape="1">
          <a:blip r:embed="rId3">
            <a:extLst>
              <a:ext uri="{28A0092B-C50C-407E-A947-70E740481C1C}">
                <a14:useLocalDpi xmlns:a14="http://schemas.microsoft.com/office/drawing/2010/main" val="0"/>
              </a:ext>
            </a:extLst>
          </a:blip>
          <a:srcRect l="39467" t="24263" r="13426" b="28170"/>
          <a:stretch/>
        </p:blipFill>
        <p:spPr bwMode="auto">
          <a:xfrm>
            <a:off x="231911" y="1033924"/>
            <a:ext cx="9302496" cy="5403452"/>
          </a:xfrm>
          <a:prstGeom prst="rect">
            <a:avLst/>
          </a:prstGeom>
          <a:ln>
            <a:noFill/>
          </a:ln>
          <a:extLst>
            <a:ext uri="{53640926-AAD7-44D8-BBD7-CCE9431645EC}">
              <a14:shadowObscured xmlns:a14="http://schemas.microsoft.com/office/drawing/2010/main"/>
            </a:ext>
          </a:extLst>
        </p:spPr>
      </p:pic>
      <p:sp>
        <p:nvSpPr>
          <p:cNvPr id="9" name="Rectangle 8"/>
          <p:cNvSpPr/>
          <p:nvPr/>
        </p:nvSpPr>
        <p:spPr>
          <a:xfrm>
            <a:off x="9534407" y="6242304"/>
            <a:ext cx="2657593" cy="523220"/>
          </a:xfrm>
          <a:prstGeom prst="rect">
            <a:avLst/>
          </a:prstGeom>
        </p:spPr>
        <p:txBody>
          <a:bodyPr wrap="square">
            <a:spAutoFit/>
          </a:bodyPr>
          <a:lstStyle/>
          <a:p>
            <a:r>
              <a:rPr lang="en-US" sz="1400" dirty="0" smtClean="0">
                <a:solidFill>
                  <a:schemeClr val="bg1">
                    <a:lumMod val="50000"/>
                  </a:schemeClr>
                </a:solidFill>
              </a:rPr>
              <a:t>Source: Behavioral Risk Factor Surveillance System, 2010-2013</a:t>
            </a:r>
            <a:endParaRPr lang="en-US" sz="1400" dirty="0">
              <a:solidFill>
                <a:schemeClr val="bg1">
                  <a:lumMod val="50000"/>
                </a:schemeClr>
              </a:solidFill>
            </a:endParaRPr>
          </a:p>
        </p:txBody>
      </p:sp>
    </p:spTree>
    <p:extLst>
      <p:ext uri="{BB962C8B-B14F-4D97-AF65-F5344CB8AC3E}">
        <p14:creationId xmlns:p14="http://schemas.microsoft.com/office/powerpoint/2010/main" val="7577507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Small Group Activity </a:t>
            </a:r>
            <a:endParaRPr lang="en-US" b="1" dirty="0">
              <a:latin typeface="+mn-lt"/>
            </a:endParaRPr>
          </a:p>
        </p:txBody>
      </p:sp>
      <p:sp>
        <p:nvSpPr>
          <p:cNvPr id="3" name="Content Placeholder 2"/>
          <p:cNvSpPr>
            <a:spLocks noGrp="1"/>
          </p:cNvSpPr>
          <p:nvPr>
            <p:ph idx="1"/>
          </p:nvPr>
        </p:nvSpPr>
        <p:spPr/>
        <p:txBody>
          <a:bodyPr/>
          <a:lstStyle/>
          <a:p>
            <a:pPr marL="514350" lvl="0" indent="-514350">
              <a:buAutoNum type="arabicPeriod"/>
            </a:pPr>
            <a:r>
              <a:rPr lang="en-US" dirty="0" smtClean="0"/>
              <a:t>Break into small groups (30 min)– each group should include participants from a mix of regions. Use the discussion </a:t>
            </a:r>
            <a:r>
              <a:rPr lang="en-US" dirty="0"/>
              <a:t>guide to answer </a:t>
            </a:r>
            <a:r>
              <a:rPr lang="en-US" dirty="0" smtClean="0"/>
              <a:t>questions. </a:t>
            </a:r>
          </a:p>
          <a:p>
            <a:pPr marL="0" lvl="0" indent="0">
              <a:buNone/>
            </a:pPr>
            <a:endParaRPr lang="en-US" dirty="0" smtClean="0"/>
          </a:p>
          <a:p>
            <a:pPr marL="0" lvl="0" indent="0">
              <a:buNone/>
            </a:pPr>
            <a:r>
              <a:rPr lang="en-US" dirty="0" smtClean="0"/>
              <a:t>2.   Report </a:t>
            </a:r>
            <a:r>
              <a:rPr lang="en-US" dirty="0"/>
              <a:t>back highlights from small </a:t>
            </a:r>
            <a:r>
              <a:rPr lang="en-US" dirty="0" smtClean="0"/>
              <a:t>groups (5 min).</a:t>
            </a:r>
            <a:endParaRPr lang="en-US" dirty="0"/>
          </a:p>
        </p:txBody>
      </p:sp>
    </p:spTree>
    <p:extLst>
      <p:ext uri="{BB962C8B-B14F-4D97-AF65-F5344CB8AC3E}">
        <p14:creationId xmlns:p14="http://schemas.microsoft.com/office/powerpoint/2010/main" val="2545940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558" t="19342" r="72698" b="4577"/>
          <a:stretch/>
        </p:blipFill>
        <p:spPr>
          <a:xfrm>
            <a:off x="7317470" y="1571309"/>
            <a:ext cx="2595455" cy="4314567"/>
          </a:xfrm>
          <a:prstGeom prst="rect">
            <a:avLst/>
          </a:prstGeom>
        </p:spPr>
      </p:pic>
      <p:pic>
        <p:nvPicPr>
          <p:cNvPr id="5" name="Content Placeholder 4"/>
          <p:cNvPicPr>
            <a:picLocks noGrp="1" noChangeAspect="1"/>
          </p:cNvPicPr>
          <p:nvPr>
            <p:ph idx="1"/>
          </p:nvPr>
        </p:nvPicPr>
        <p:blipFill rotWithShape="1">
          <a:blip r:embed="rId4"/>
          <a:srcRect l="16209" t="27444" r="36318" b="10375"/>
          <a:stretch/>
        </p:blipFill>
        <p:spPr>
          <a:xfrm>
            <a:off x="337555" y="1326550"/>
            <a:ext cx="6520445" cy="4804087"/>
          </a:xfrm>
          <a:prstGeom prst="rect">
            <a:avLst/>
          </a:prstGeom>
        </p:spPr>
      </p:pic>
      <p:sp>
        <p:nvSpPr>
          <p:cNvPr id="6" name="Rounded Rectangle 5"/>
          <p:cNvSpPr/>
          <p:nvPr/>
        </p:nvSpPr>
        <p:spPr>
          <a:xfrm>
            <a:off x="2356466" y="3531739"/>
            <a:ext cx="1491095" cy="883228"/>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a:off x="3847561" y="4094018"/>
            <a:ext cx="3394903" cy="20782"/>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37555" y="435766"/>
            <a:ext cx="10723419" cy="707886"/>
          </a:xfrm>
          <a:prstGeom prst="rect">
            <a:avLst/>
          </a:prstGeom>
          <a:noFill/>
        </p:spPr>
        <p:txBody>
          <a:bodyPr wrap="square" rtlCol="0">
            <a:spAutoFit/>
          </a:bodyPr>
          <a:lstStyle/>
          <a:p>
            <a:r>
              <a:rPr lang="en-US" sz="4000" dirty="0" smtClean="0"/>
              <a:t>Oregon diversity: U.S. census 2014 estimates</a:t>
            </a:r>
            <a:endParaRPr lang="en-US" sz="4000" dirty="0"/>
          </a:p>
        </p:txBody>
      </p:sp>
      <p:sp>
        <p:nvSpPr>
          <p:cNvPr id="7" name="Rectangle 6"/>
          <p:cNvSpPr/>
          <p:nvPr/>
        </p:nvSpPr>
        <p:spPr>
          <a:xfrm>
            <a:off x="7317470" y="5944201"/>
            <a:ext cx="3238791" cy="738664"/>
          </a:xfrm>
          <a:prstGeom prst="rect">
            <a:avLst/>
          </a:prstGeom>
        </p:spPr>
        <p:txBody>
          <a:bodyPr wrap="square">
            <a:spAutoFit/>
          </a:bodyPr>
          <a:lstStyle/>
          <a:p>
            <a:r>
              <a:rPr lang="en-US" sz="1400" b="1" dirty="0" smtClean="0">
                <a:solidFill>
                  <a:srgbClr val="FF0000"/>
                </a:solidFill>
              </a:rPr>
              <a:t>Source: </a:t>
            </a:r>
            <a:r>
              <a:rPr lang="en-US" sz="1400" b="1" dirty="0" smtClean="0">
                <a:solidFill>
                  <a:srgbClr val="FF0000"/>
                </a:solidFill>
                <a:hlinkClick r:id="rId5"/>
              </a:rPr>
              <a:t>http://arcg.is/1QX8WCw</a:t>
            </a:r>
            <a:endParaRPr lang="en-US" sz="1400" b="1" dirty="0" smtClean="0">
              <a:solidFill>
                <a:srgbClr val="FF0000"/>
              </a:solidFill>
            </a:endParaRPr>
          </a:p>
          <a:p>
            <a:r>
              <a:rPr lang="en-US" sz="1400" dirty="0" smtClean="0">
                <a:solidFill>
                  <a:schemeClr val="bg1">
                    <a:lumMod val="50000"/>
                  </a:schemeClr>
                </a:solidFill>
              </a:rPr>
              <a:t>2014 American Community Survey </a:t>
            </a:r>
          </a:p>
          <a:p>
            <a:r>
              <a:rPr lang="en-US" sz="1400" dirty="0" smtClean="0">
                <a:solidFill>
                  <a:schemeClr val="bg1">
                    <a:lumMod val="50000"/>
                  </a:schemeClr>
                </a:solidFill>
              </a:rPr>
              <a:t>Census Tracts: 5 Year Estimates</a:t>
            </a:r>
            <a:endParaRPr lang="en-US" sz="1400" dirty="0">
              <a:solidFill>
                <a:schemeClr val="bg1">
                  <a:lumMod val="50000"/>
                </a:schemeClr>
              </a:solidFill>
            </a:endParaRPr>
          </a:p>
        </p:txBody>
      </p:sp>
    </p:spTree>
    <p:extLst>
      <p:ext uri="{BB962C8B-B14F-4D97-AF65-F5344CB8AC3E}">
        <p14:creationId xmlns:p14="http://schemas.microsoft.com/office/powerpoint/2010/main" val="27428788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00516EF50C5B48B8CCF649E2692D01" ma:contentTypeVersion="18" ma:contentTypeDescription="Create a new document." ma:contentTypeScope="" ma:versionID="94c46ac97ae86a75c02194633e51570a">
  <xsd:schema xmlns:xsd="http://www.w3.org/2001/XMLSchema" xmlns:xs="http://www.w3.org/2001/XMLSchema" xmlns:p="http://schemas.microsoft.com/office/2006/metadata/properties" xmlns:ns1="http://schemas.microsoft.com/sharepoint/v3" xmlns:ns2="59da1016-2a1b-4f8a-9768-d7a4932f6f16" xmlns:ns3="8488ce40-994a-4625-acd1-74fe6dd51a7e" targetNamespace="http://schemas.microsoft.com/office/2006/metadata/properties" ma:root="true" ma:fieldsID="3a23e7cefec6722df71f90bd5a6635b3" ns1:_="" ns2:_="" ns3:_="">
    <xsd:import namespace="http://schemas.microsoft.com/sharepoint/v3"/>
    <xsd:import namespace="59da1016-2a1b-4f8a-9768-d7a4932f6f16"/>
    <xsd:import namespace="8488ce40-994a-4625-acd1-74fe6dd51a7e"/>
    <xsd:element name="properties">
      <xsd:complexType>
        <xsd:sequence>
          <xsd:element name="documentManagement">
            <xsd:complexType>
              <xsd:all>
                <xsd:element ref="ns2:IACategory" minOccurs="0"/>
                <xsd:element ref="ns2:IATopic" minOccurs="0"/>
                <xsd:element ref="ns2:IASubtopic" minOccurs="0"/>
                <xsd:element ref="ns2:DocumentExpirationDate" minOccurs="0"/>
                <xsd:element ref="ns3:Meta_x0020_Description" minOccurs="0"/>
                <xsd:element ref="ns3:Meta_x0020_Keywords" minOccurs="0"/>
                <xsd:element ref="ns1:PublishingStartDate" minOccurs="0"/>
                <xsd:element ref="ns1:PublishingExpirationDate" minOccurs="0"/>
                <xsd:element ref="ns1:URL"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URL" ma:index="12" nillable="true" ma:displayName="URL" ma:format="Hyperlink" ma:internalName="URL"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9da1016-2a1b-4f8a-9768-d7a4932f6f16" elementFormDefault="qualified">
    <xsd:import namespace="http://schemas.microsoft.com/office/2006/documentManagement/types"/>
    <xsd:import namespace="http://schemas.microsoft.com/office/infopath/2007/PartnerControls"/>
    <xsd:element name="IACategory" ma:index="4" nillable="true" ma:displayName="IA Category" ma:format="Dropdown" ma:internalName="IACategory" ma:readOnly="false">
      <xsd:simpleType>
        <xsd:restriction base="dms:Choice">
          <xsd:enumeration value="About OHA"/>
          <xsd:enumeration value="Programs and Services"/>
          <xsd:enumeration value="Oregon Health Plan"/>
          <xsd:enumeration value="Health System Reform"/>
          <xsd:enumeration value="Licenses and Certificates"/>
          <xsd:enumeration value="Public Health"/>
        </xsd:restriction>
      </xsd:simpleType>
    </xsd:element>
    <xsd:element name="IATopic" ma:index="5" nillable="true" ma:displayName="IA Topic" ma:format="Dropdown" ma:internalName="IATopic" ma:readOnly="false">
      <xsd:simpleType>
        <xsd:restriction base="dms:Choice">
          <xsd:enumeration value="About OHA - Agency Communications"/>
          <xsd:enumeration value="About OHA - Budget"/>
          <xsd:enumeration value="About OHA - Contacts"/>
          <xsd:enumeration value="About OHA - Grants &amp; Contracts"/>
          <xsd:enumeration value="About OHA - Jobs &amp; Employment"/>
          <xsd:enumeration value="About OHA - Organization"/>
          <xsd:enumeration value="About OHA - Policies"/>
          <xsd:enumeration value="About OHA - Public Meetings"/>
          <xsd:enumeration value="About OHA - Public Records"/>
          <xsd:enumeration value="About OHA - Questions &amp; Comments"/>
          <xsd:enumeration value="About OHA - Reports &amp; Data"/>
          <xsd:enumeration value="About OHA - Rulemaking"/>
          <xsd:enumeration value="Programs and Services - Behavioral Health"/>
          <xsd:enumeration value="Programs and Services - Contacts"/>
          <xsd:enumeration value="Programs and Services - Coordinated Care"/>
          <xsd:enumeration value="Programs and Services - Disease"/>
          <xsd:enumeration value="Programs and Services - Environment"/>
          <xsd:enumeration value="Programs and Services - Health Resources"/>
          <xsd:enumeration value="Programs and Services - OEBB"/>
          <xsd:enumeration value="Programs and Services - Oregon Health Plan"/>
          <xsd:enumeration value="Programs and Services - Oregon State Hospital"/>
          <xsd:enumeration value="Programs and Services - PEBB"/>
          <xsd:enumeration value="Programs and Services - Pharmacy"/>
          <xsd:enumeration value="Programs and Services - Prevention"/>
          <xsd:enumeration value="Programs and Services - Safety"/>
          <xsd:enumeration value="Oregon Health Plan - Agency Communications"/>
          <xsd:enumeration value="Oregon Health Plan - Benefits"/>
          <xsd:enumeration value="Oregon Health Plan - Contacts"/>
          <xsd:enumeration value="Oregon Health Plan - Coordinated Care"/>
          <xsd:enumeration value="Oregon Health Plan - Grants &amp; Contracts"/>
          <xsd:enumeration value="Oregon Health Plan - Health Resources"/>
          <xsd:enumeration value="Oregon Health Plan - Policies"/>
          <xsd:enumeration value="Oregon Health Plan - Providers and Partners"/>
          <xsd:enumeration value="Oregon Health Plan - Public Meetings"/>
          <xsd:enumeration value="Oregon Health Plan - Questions &amp; Comments"/>
          <xsd:enumeration value="Oregon Health Plan - Rule Making"/>
          <xsd:enumeration value="Health System Reform - Agency Communications"/>
          <xsd:enumeration value="Health System Reform - Coordinated Care"/>
          <xsd:enumeration value="Health System Reform - Public Meetings"/>
          <xsd:enumeration value="Health System Reform - Questions &amp; Comments"/>
          <xsd:enumeration value="Health System Reform - Reports &amp; Data"/>
          <xsd:enumeration value="Licenses and Certificates - Certificates"/>
          <xsd:enumeration value="Licenses and Certificates - Contacts"/>
          <xsd:enumeration value="Licenses and Certificates - Licenses"/>
          <xsd:enumeration value="Licenses and Certificates - Vital Records"/>
          <xsd:enumeration value="Public Health - Agency Communications"/>
          <xsd:enumeration value="Public Health - Contacts"/>
          <xsd:enumeration value="Public Health - Disease"/>
          <xsd:enumeration value="Public Health - Environment"/>
          <xsd:enumeration value="Public Health - Health Resources"/>
          <xsd:enumeration value="Public Health - Questions &amp; Comments"/>
          <xsd:enumeration value="Public Health - Prevention"/>
          <xsd:enumeration value="Public Health - Providers and Partners"/>
          <xsd:enumeration value="Public Health - Reports &amp; Data"/>
          <xsd:enumeration value="Public Health - Safety"/>
          <xsd:enumeration value="Public Health - Vital Records"/>
        </xsd:restriction>
      </xsd:simpleType>
    </xsd:element>
    <xsd:element name="IASubtopic" ma:index="6" nillable="true" ma:displayName="IA Subtopic" ma:format="Dropdown" ma:internalName="IASubtopic" ma:readOnly="false">
      <xsd:simpleType>
        <xsd:restriction base="dms:Choice">
          <xsd:enumeration value="Addiction Services - Alcohol"/>
          <xsd:enumeration value="Addiction Services - Drug"/>
          <xsd:enumeration value="Addiction Services - Gambling"/>
          <xsd:enumeration value="Addiction Services - Tobacco"/>
          <xsd:enumeration value="Applications"/>
          <xsd:enumeration value="Benefits - Health Plans"/>
          <xsd:enumeration value="Benefits - OEBB"/>
          <xsd:enumeration value="Benefits - OHP"/>
          <xsd:enumeration value="Benefits - PEBB"/>
          <xsd:enumeration value="Benefits - Retirement"/>
          <xsd:enumeration value="Budget - Agency Summary"/>
          <xsd:enumeration value="Budget - Agency Request (ARB)"/>
          <xsd:enumeration value="Budget - Governors Budget"/>
          <xsd:enumeration value="Budget - Infrastructure"/>
          <xsd:enumeration value="Budget - Legislatively Adopted (LAB)"/>
          <xsd:enumeration value="Budget - Legislative action"/>
          <xsd:enumeration value="Budget - Overview"/>
          <xsd:enumeration value="Budget - Policy Option Package (POP)"/>
          <xsd:enumeration value="Budget - Priorities"/>
          <xsd:enumeration value="Budget - Program"/>
          <xsd:enumeration value="Budget - Reduction"/>
          <xsd:enumeration value="Budget - Strategic funding proposal"/>
          <xsd:enumeration value="Budget - Special report"/>
          <xsd:enumeration value="Budget - Stakeholder meeting"/>
          <xsd:enumeration value="CCO - Contact"/>
          <xsd:enumeration value="CCO - Audited Financial Statement"/>
          <xsd:enumeration value="CCO - Interim Financial Statement"/>
          <xsd:enumeration value="CCO - Internal Financial Statement"/>
          <xsd:enumeration value="Clean Air"/>
          <xsd:enumeration value="Clean Water"/>
          <xsd:enumeration value="Clinics"/>
          <xsd:enumeration value="Commissions"/>
          <xsd:enumeration value="Committee Members"/>
          <xsd:enumeration value="Committees"/>
          <xsd:enumeration value="Crisis Services"/>
          <xsd:enumeration value="Drug Addiction Services"/>
          <xsd:enumeration value="Electronic Health Care Records (EHR)"/>
          <xsd:enumeration value="Emergency Preparedness"/>
          <xsd:enumeration value="Environmental Pollution"/>
          <xsd:enumeration value="Featured Content"/>
          <xsd:enumeration value="Fees"/>
          <xsd:enumeration value="Health Services - Primary Care Home"/>
          <xsd:enumeration value="Health Services - Prioritized list"/>
          <xsd:enumeration value="ICD-10"/>
          <xsd:enumeration value="Immunizations"/>
          <xsd:enumeration value="Legislation - Bills"/>
          <xsd:enumeration value="Legislation - Contact"/>
          <xsd:enumeration value="Legislation - Highlights"/>
          <xsd:enumeration value="Legislation - Session Summary"/>
          <xsd:enumeration value="Materials - Commission"/>
          <xsd:enumeration value="Materials - Committee"/>
          <xsd:enumeration value="Materials - Coverage Guidance"/>
          <xsd:enumeration value="Materials - Evidence-based Guidelines"/>
          <xsd:enumeration value="Materials - Health care plan details"/>
          <xsd:enumeration value="Materials - Health care plan overview"/>
          <xsd:enumeration value="Materials - Meeting Document"/>
          <xsd:enumeration value="Materials - Meeting Recording"/>
          <xsd:enumeration value="Materials - Meeting Schedule"/>
          <xsd:enumeration value="Materials - Open Enrollment"/>
          <xsd:enumeration value="Materials - Training"/>
          <xsd:enumeration value="Materials - Webinar"/>
          <xsd:enumeration value="Materials - Workgroup"/>
          <xsd:enumeration value="Medical Marijuana (OMMP)"/>
          <xsd:enumeration value="Medical Services"/>
          <xsd:enumeration value="Meeting Document"/>
          <xsd:enumeration value="Meeting Schedule"/>
          <xsd:enumeration value="Mental Health Services"/>
          <xsd:enumeration value="Metrics - Behavioral Health"/>
          <xsd:enumeration value="Metrics - CCO"/>
          <xsd:enumeration value="Metrics - Demographics"/>
          <xsd:enumeration value="Metrics - Hospital Performance"/>
          <xsd:enumeration value="Metrics - Incentive"/>
          <xsd:enumeration value="Metrics - Measures and Outcomes Tracking (MOTS)"/>
          <xsd:enumeration value="Metrics - ONE Eligibility system"/>
          <xsd:enumeration value="Metrics - Prevention"/>
          <xsd:enumeration value="Metrics - Rural health"/>
          <xsd:enumeration value="Metrics - State-Wide"/>
          <xsd:enumeration value="News Letter"/>
          <xsd:enumeration value="News Release"/>
          <xsd:enumeration value="OHP - Medicaid Waiver"/>
          <xsd:enumeration value="OHP - Provider Announcement"/>
          <xsd:enumeration value="OHP - Provider Rates"/>
          <xsd:enumeration value="Preferred Drug List"/>
          <xsd:enumeration value="Prescription Drugs - Monitoring"/>
          <xsd:enumeration value="Prescription Drugs - Preferred List"/>
          <xsd:enumeration value="Prescription Drugs - Subsidy"/>
          <xsd:enumeration value="Prescription Drugs Subsidy"/>
          <xsd:enumeration value="Technical Assistance"/>
          <xsd:enumeration value="Training"/>
          <xsd:enumeration value="Vital Statistics - Birth Certificate"/>
          <xsd:enumeration value="Vital Statistics - Certificate Death"/>
          <xsd:enumeration value="Vital Statistics - Data Use Requests"/>
          <xsd:enumeration value="Vital Statistics - Divorce Data"/>
          <xsd:enumeration value="Vital Statistics - Domestic Partnership Data"/>
          <xsd:enumeration value="Vital Statistics - Fetal Death Data"/>
          <xsd:enumeration value="Vital Statistics - Marriage Data"/>
          <xsd:enumeration value="Vital Statistics - Teen Pregnancy Data"/>
          <xsd:enumeration value="Wellness - Exercise"/>
          <xsd:enumeration value="Wellness - HEM"/>
          <xsd:enumeration value="Wellness - Intervention"/>
          <xsd:enumeration value="Wellness - Pain Management"/>
          <xsd:enumeration value="Wellness - Reproductive Health"/>
          <xsd:enumeration value="Wellness - Stress Relief"/>
        </xsd:restriction>
      </xsd:simpleType>
    </xsd:element>
    <xsd:element name="DocumentExpirationDate" ma:index="7" nillable="true" ma:displayName="Document Expiration Date" ma:format="DateOnly" ma:internalName="DocumentExpirationDate" ma:readOnly="false">
      <xsd:simpleType>
        <xsd:restriction base="dms:DateTime"/>
      </xsd:simple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488ce40-994a-4625-acd1-74fe6dd51a7e" elementFormDefault="qualified">
    <xsd:import namespace="http://schemas.microsoft.com/office/2006/documentManagement/types"/>
    <xsd:import namespace="http://schemas.microsoft.com/office/infopath/2007/PartnerControls"/>
    <xsd:element name="Meta_x0020_Description" ma:index="8" nillable="true" ma:displayName="Meta Description" ma:internalName="Meta_x0020_Description" ma:readOnly="false">
      <xsd:simpleType>
        <xsd:restriction base="dms:Text"/>
      </xsd:simpleType>
    </xsd:element>
    <xsd:element name="Meta_x0020_Keywords" ma:index="9" nillable="true" ma:displayName="Meta Keywords" ma:internalName="Meta_x0020_Keywords"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URL xmlns="http://schemas.microsoft.com/sharepoint/v3">
      <Url>https://www.oregon.gov/oha/PH/DISEASESCONDITIONS/CHRONICDISEASE/HPCDPCONNECTION/TRAINING_EVENTS/Documents/TrainingMaterials/2015-2016/02-26-2016_data_presentation.pptx</Url>
      <Description>PowerPoint Presentation</Description>
    </URL>
    <PublishingExpirationDate xmlns="http://schemas.microsoft.com/sharepoint/v3" xsi:nil="true"/>
    <PublishingStartDate xmlns="http://schemas.microsoft.com/sharepoint/v3" xsi:nil="true"/>
    <IACategory xmlns="59da1016-2a1b-4f8a-9768-d7a4932f6f16">Public Health</IACategory>
    <IASubtopic xmlns="59da1016-2a1b-4f8a-9768-d7a4932f6f16" xsi:nil="true"/>
    <DocumentExpirationDate xmlns="59da1016-2a1b-4f8a-9768-d7a4932f6f16">2017-12-31T08:00:00+00:00</DocumentExpirationDate>
    <Meta_x0020_Keywords xmlns="8488ce40-994a-4625-acd1-74fe6dd51a7e" xsi:nil="true"/>
    <Meta_x0020_Description xmlns="8488ce40-994a-4625-acd1-74fe6dd51a7e" xsi:nil="true"/>
    <IATopic xmlns="59da1016-2a1b-4f8a-9768-d7a4932f6f16">Public Health - Prevention</IATopic>
  </documentManagement>
</p:properties>
</file>

<file path=customXml/itemProps1.xml><?xml version="1.0" encoding="utf-8"?>
<ds:datastoreItem xmlns:ds="http://schemas.openxmlformats.org/officeDocument/2006/customXml" ds:itemID="{D4C25012-E820-46AF-8274-9A5DEC38A47D}"/>
</file>

<file path=customXml/itemProps2.xml><?xml version="1.0" encoding="utf-8"?>
<ds:datastoreItem xmlns:ds="http://schemas.openxmlformats.org/officeDocument/2006/customXml" ds:itemID="{7357EFE3-D132-49D4-8DB4-8EFAC5F6E367}"/>
</file>

<file path=customXml/itemProps3.xml><?xml version="1.0" encoding="utf-8"?>
<ds:datastoreItem xmlns:ds="http://schemas.openxmlformats.org/officeDocument/2006/customXml" ds:itemID="{3668274A-7802-459C-BD88-CDC61C6531A5}"/>
</file>

<file path=docProps/app.xml><?xml version="1.0" encoding="utf-8"?>
<Properties xmlns="http://schemas.openxmlformats.org/officeDocument/2006/extended-properties" xmlns:vt="http://schemas.openxmlformats.org/officeDocument/2006/docPropsVTypes">
  <TotalTime>5999</TotalTime>
  <Words>555</Words>
  <Application>Microsoft Office PowerPoint</Application>
  <PresentationFormat>Widescreen</PresentationFormat>
  <Paragraphs>54</Paragraphs>
  <Slides>6</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ＭＳ Ｐゴシック</vt:lpstr>
      <vt:lpstr>Arial</vt:lpstr>
      <vt:lpstr>Calibri</vt:lpstr>
      <vt:lpstr>Calibri Light</vt:lpstr>
      <vt:lpstr>Office Theme</vt:lpstr>
      <vt:lpstr>PowerPoint Presentation</vt:lpstr>
      <vt:lpstr>PowerPoint Presentation</vt:lpstr>
      <vt:lpstr>PowerPoint Presentation</vt:lpstr>
      <vt:lpstr>PowerPoint Presentation</vt:lpstr>
      <vt:lpstr>Small Group Activity </vt:lpstr>
      <vt:lpstr>PowerPoint Presentation</vt:lpstr>
    </vt:vector>
  </TitlesOfParts>
  <Company>Oregon DHS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Sanders Elizabeth C</dc:creator>
  <cp:lastModifiedBy>Sanders Elizabeth C</cp:lastModifiedBy>
  <cp:revision>9</cp:revision>
  <dcterms:created xsi:type="dcterms:W3CDTF">2016-02-13T00:59:16Z</dcterms:created>
  <dcterms:modified xsi:type="dcterms:W3CDTF">2016-02-29T16:51:32Z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0x0101009900516EF50C5B48B8CCF649E2692D01</vt:lpwstr>
  </property>
  <property fmtid="{D5CDD505-2E9C-101B-9397-08002B2CF9AE}" pid="3" name="WorkflowChangePath">
    <vt:lpwstr>e8e5ad1f-e9a8-404d-844e-d78b0ad57c40,2;e8e5ad1f-e9a8-404d-844e-d78b0ad57c40,4;</vt:lpwstr>
  </property>
  <property fmtid="{D5CDD505-2E9C-101B-9397-08002B2CF9AE}" pid="4" name="Order">
    <vt:r8>38800</vt:r8>
  </property>
</Properties>
</file>