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35.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7"/>
  </p:notesMasterIdLst>
  <p:sldIdLst>
    <p:sldId id="256" r:id="rId2"/>
    <p:sldId id="264" r:id="rId3"/>
    <p:sldId id="276" r:id="rId4"/>
    <p:sldId id="257" r:id="rId5"/>
    <p:sldId id="275" r:id="rId6"/>
    <p:sldId id="277" r:id="rId7"/>
    <p:sldId id="278" r:id="rId8"/>
    <p:sldId id="272" r:id="rId9"/>
    <p:sldId id="273" r:id="rId10"/>
    <p:sldId id="274" r:id="rId11"/>
    <p:sldId id="266" r:id="rId12"/>
    <p:sldId id="298" r:id="rId13"/>
    <p:sldId id="299" r:id="rId14"/>
    <p:sldId id="300" r:id="rId15"/>
    <p:sldId id="301" r:id="rId16"/>
    <p:sldId id="302" r:id="rId17"/>
    <p:sldId id="265" r:id="rId18"/>
    <p:sldId id="269" r:id="rId19"/>
    <p:sldId id="279" r:id="rId20"/>
    <p:sldId id="304" r:id="rId21"/>
    <p:sldId id="281" r:id="rId22"/>
    <p:sldId id="282" r:id="rId23"/>
    <p:sldId id="283" r:id="rId24"/>
    <p:sldId id="284" r:id="rId25"/>
    <p:sldId id="285" r:id="rId26"/>
    <p:sldId id="286" r:id="rId27"/>
    <p:sldId id="287" r:id="rId28"/>
    <p:sldId id="295" r:id="rId29"/>
    <p:sldId id="289" r:id="rId30"/>
    <p:sldId id="290" r:id="rId31"/>
    <p:sldId id="291" r:id="rId32"/>
    <p:sldId id="292" r:id="rId33"/>
    <p:sldId id="293" r:id="rId34"/>
    <p:sldId id="297" r:id="rId35"/>
    <p:sldId id="303" r:id="rId36"/>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5" autoAdjust="0"/>
    <p:restoredTop sz="60742" autoAdjust="0"/>
  </p:normalViewPr>
  <p:slideViewPr>
    <p:cSldViewPr snapToGrid="0">
      <p:cViewPr varScale="1">
        <p:scale>
          <a:sx n="69" d="100"/>
          <a:sy n="69" d="100"/>
        </p:scale>
        <p:origin x="2436"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8C9AAE6-0FDA-454E-9644-9DF282732CF7}" type="datetimeFigureOut">
              <a:rPr lang="en-US" smtClean="0"/>
              <a:t>1/12/2018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9"/>
            <a:ext cx="2971800" cy="466433"/>
          </a:xfrm>
          <a:prstGeom prst="rect">
            <a:avLst/>
          </a:prstGeom>
        </p:spPr>
        <p:txBody>
          <a:bodyPr vert="horz" lIns="91440" tIns="45720" rIns="91440" bIns="45720" rtlCol="0" anchor="b"/>
          <a:lstStyle>
            <a:lvl1pPr algn="r">
              <a:defRPr sz="1200"/>
            </a:lvl1pPr>
          </a:lstStyle>
          <a:p>
            <a:fld id="{ECDC63B2-CCC1-405D-A9F6-64217AF414E1}" type="slidenum">
              <a:rPr lang="en-US" smtClean="0"/>
              <a:t>‹#›</a:t>
            </a:fld>
            <a:endParaRPr lang="en-US"/>
          </a:p>
        </p:txBody>
      </p:sp>
    </p:spTree>
    <p:extLst>
      <p:ext uri="{BB962C8B-B14F-4D97-AF65-F5344CB8AC3E}">
        <p14:creationId xmlns:p14="http://schemas.microsoft.com/office/powerpoint/2010/main" val="235845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hecommunityguide.org/task-force/community-preventive-services-task-force-member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thecommunityguide.org/task-force/understanding-task-force-findings-and-recommendation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C63B2-CCC1-405D-A9F6-64217AF414E1}" type="slidenum">
              <a:rPr lang="en-US" smtClean="0"/>
              <a:t>1</a:t>
            </a:fld>
            <a:endParaRPr lang="en-US"/>
          </a:p>
        </p:txBody>
      </p:sp>
    </p:spTree>
    <p:extLst>
      <p:ext uri="{BB962C8B-B14F-4D97-AF65-F5344CB8AC3E}">
        <p14:creationId xmlns:p14="http://schemas.microsoft.com/office/powerpoint/2010/main" val="3868245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 thoughts and ideas about where this falls between education and policy change. </a:t>
            </a:r>
          </a:p>
          <a:p>
            <a:endParaRPr lang="en-US" dirty="0"/>
          </a:p>
        </p:txBody>
      </p:sp>
      <p:sp>
        <p:nvSpPr>
          <p:cNvPr id="4" name="Slide Number Placeholder 3"/>
          <p:cNvSpPr>
            <a:spLocks noGrp="1"/>
          </p:cNvSpPr>
          <p:nvPr>
            <p:ph type="sldNum" sz="quarter" idx="10"/>
          </p:nvPr>
        </p:nvSpPr>
        <p:spPr/>
        <p:txBody>
          <a:bodyPr/>
          <a:lstStyle/>
          <a:p>
            <a:fld id="{ECDC63B2-CCC1-405D-A9F6-64217AF414E1}" type="slidenum">
              <a:rPr lang="en-US" smtClean="0"/>
              <a:t>10</a:t>
            </a:fld>
            <a:endParaRPr lang="en-US"/>
          </a:p>
        </p:txBody>
      </p:sp>
    </p:spTree>
    <p:extLst>
      <p:ext uri="{BB962C8B-B14F-4D97-AF65-F5344CB8AC3E}">
        <p14:creationId xmlns:p14="http://schemas.microsoft.com/office/powerpoint/2010/main" val="1040643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Based on strong evidence of effectiveness for producing intended behavior changes, the </a:t>
            </a:r>
            <a:r>
              <a:rPr lang="en-US" dirty="0">
                <a:hlinkClick r:id="rId3"/>
              </a:rPr>
              <a:t>Community Preventive Services Task Force</a:t>
            </a:r>
            <a:r>
              <a:rPr lang="en-US" dirty="0"/>
              <a:t> </a:t>
            </a:r>
            <a:r>
              <a:rPr lang="en-US" dirty="0">
                <a:hlinkClick r:id="rId4"/>
              </a:rPr>
              <a:t>recommends</a:t>
            </a:r>
            <a:r>
              <a:rPr lang="en-US" dirty="0"/>
              <a:t> health communication campaigns that use multiple channels, one of which must be mass media, combined with the distribution of free or reduced-price health-related products (defined above).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a:t>
            </a:r>
            <a:r>
              <a:rPr lang="en-US" dirty="0">
                <a:hlinkClick r:id="rId3"/>
              </a:rPr>
              <a:t>Community Preventive Services Task Force</a:t>
            </a:r>
            <a:r>
              <a:rPr lang="en-US" dirty="0"/>
              <a:t> </a:t>
            </a:r>
            <a:r>
              <a:rPr lang="en-US" dirty="0">
                <a:hlinkClick r:id="rId4"/>
              </a:rPr>
              <a:t>recommends</a:t>
            </a:r>
            <a:r>
              <a:rPr lang="en-US" dirty="0"/>
              <a:t> mass-reach health communication interventions based on strong evidence of effectiveness in:</a:t>
            </a:r>
          </a:p>
          <a:p>
            <a:pPr marL="628650" lvl="1" indent="-171450">
              <a:buFont typeface="Arial" panose="020B0604020202020204" pitchFamily="34" charset="0"/>
              <a:buChar char="•"/>
            </a:pPr>
            <a:r>
              <a:rPr lang="en-US" dirty="0"/>
              <a:t>Decreasing the prevalence of tobacco use</a:t>
            </a:r>
          </a:p>
          <a:p>
            <a:pPr marL="628650" lvl="1" indent="-171450">
              <a:buFont typeface="Arial" panose="020B0604020202020204" pitchFamily="34" charset="0"/>
              <a:buChar char="•"/>
            </a:pPr>
            <a:r>
              <a:rPr lang="en-US" dirty="0"/>
              <a:t>Increasing cessation and use of available services such as </a:t>
            </a:r>
            <a:r>
              <a:rPr lang="en-US" dirty="0" err="1"/>
              <a:t>quitlines</a:t>
            </a:r>
            <a:endParaRPr lang="en-US" dirty="0"/>
          </a:p>
          <a:p>
            <a:pPr marL="628650" lvl="1" indent="-171450">
              <a:buFont typeface="Arial" panose="020B0604020202020204" pitchFamily="34" charset="0"/>
              <a:buChar char="•"/>
            </a:pPr>
            <a:r>
              <a:rPr lang="en-US" dirty="0"/>
              <a:t>Decreasing initiation of tobacco use among young people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Evidence was considered strong based on findings from studies in which television was the primary media channel. Economic evidence shows mass-reach health communication interventions are cost-effective, and savings from averted healthcare costs exceed intervention costs.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CDC63B2-CCC1-405D-A9F6-64217AF414E1}" type="slidenum">
              <a:rPr lang="en-US" smtClean="0"/>
              <a:t>11</a:t>
            </a:fld>
            <a:endParaRPr lang="en-US"/>
          </a:p>
        </p:txBody>
      </p:sp>
    </p:spTree>
    <p:extLst>
      <p:ext uri="{BB962C8B-B14F-4D97-AF65-F5344CB8AC3E}">
        <p14:creationId xmlns:p14="http://schemas.microsoft.com/office/powerpoint/2010/main" val="3838983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C63B2-CCC1-405D-A9F6-64217AF414E1}" type="slidenum">
              <a:rPr lang="en-US" smtClean="0"/>
              <a:t>12</a:t>
            </a:fld>
            <a:endParaRPr lang="en-US"/>
          </a:p>
        </p:txBody>
      </p:sp>
    </p:spTree>
    <p:extLst>
      <p:ext uri="{BB962C8B-B14F-4D97-AF65-F5344CB8AC3E}">
        <p14:creationId xmlns:p14="http://schemas.microsoft.com/office/powerpoint/2010/main" val="165323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C63B2-CCC1-405D-A9F6-64217AF414E1}" type="slidenum">
              <a:rPr lang="en-US" smtClean="0"/>
              <a:t>13</a:t>
            </a:fld>
            <a:endParaRPr lang="en-US"/>
          </a:p>
        </p:txBody>
      </p:sp>
    </p:spTree>
    <p:extLst>
      <p:ext uri="{BB962C8B-B14F-4D97-AF65-F5344CB8AC3E}">
        <p14:creationId xmlns:p14="http://schemas.microsoft.com/office/powerpoint/2010/main" val="403817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analysis of 649 US</a:t>
            </a:r>
          </a:p>
        </p:txBody>
      </p:sp>
      <p:sp>
        <p:nvSpPr>
          <p:cNvPr id="4" name="Slide Number Placeholder 3"/>
          <p:cNvSpPr>
            <a:spLocks noGrp="1"/>
          </p:cNvSpPr>
          <p:nvPr>
            <p:ph type="sldNum" sz="quarter" idx="10"/>
          </p:nvPr>
        </p:nvSpPr>
        <p:spPr/>
        <p:txBody>
          <a:bodyPr/>
          <a:lstStyle/>
          <a:p>
            <a:fld id="{ECDC63B2-CCC1-405D-A9F6-64217AF414E1}" type="slidenum">
              <a:rPr lang="en-US" smtClean="0"/>
              <a:t>14</a:t>
            </a:fld>
            <a:endParaRPr lang="en-US"/>
          </a:p>
        </p:txBody>
      </p:sp>
    </p:spTree>
    <p:extLst>
      <p:ext uri="{BB962C8B-B14F-4D97-AF65-F5344CB8AC3E}">
        <p14:creationId xmlns:p14="http://schemas.microsoft.com/office/powerpoint/2010/main" val="255140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can Earned Media be important in the</a:t>
            </a:r>
            <a:r>
              <a:rPr lang="en-US" baseline="0" dirty="0"/>
              <a:t> policy change process? </a:t>
            </a:r>
            <a:endParaRPr lang="en-US" dirty="0"/>
          </a:p>
        </p:txBody>
      </p:sp>
      <p:sp>
        <p:nvSpPr>
          <p:cNvPr id="4" name="Slide Number Placeholder 3"/>
          <p:cNvSpPr>
            <a:spLocks noGrp="1"/>
          </p:cNvSpPr>
          <p:nvPr>
            <p:ph type="sldNum" sz="quarter" idx="10"/>
          </p:nvPr>
        </p:nvSpPr>
        <p:spPr/>
        <p:txBody>
          <a:bodyPr/>
          <a:lstStyle/>
          <a:p>
            <a:fld id="{A0307A66-8140-4819-BEB6-2108AC255C60}" type="slidenum">
              <a:rPr lang="en-US" smtClean="0"/>
              <a:t>15</a:t>
            </a:fld>
            <a:endParaRPr lang="en-US"/>
          </a:p>
        </p:txBody>
      </p:sp>
    </p:spTree>
    <p:extLst>
      <p:ext uri="{BB962C8B-B14F-4D97-AF65-F5344CB8AC3E}">
        <p14:creationId xmlns:p14="http://schemas.microsoft.com/office/powerpoint/2010/main" val="2114965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C63B2-CCC1-405D-A9F6-64217AF414E1}" type="slidenum">
              <a:rPr lang="en-US" smtClean="0"/>
              <a:t>16</a:t>
            </a:fld>
            <a:endParaRPr lang="en-US"/>
          </a:p>
        </p:txBody>
      </p:sp>
    </p:spTree>
    <p:extLst>
      <p:ext uri="{BB962C8B-B14F-4D97-AF65-F5344CB8AC3E}">
        <p14:creationId xmlns:p14="http://schemas.microsoft.com/office/powerpoint/2010/main" val="2137564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Comprehensive tobacco control programs are coordinated efforts to implement population-level interventions to reduce appeal and acceptability of tobacco use, increase tobacco use cessation, reduce secondhand smoke exposure, and prevent initiation of tobacco use among young people.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Assistance to community-based organizations and coalitions to pursue local programs and policies to reduce tobacco use and secondhand smoke exposure</a:t>
            </a:r>
          </a:p>
          <a:p>
            <a:pPr marL="171450" indent="-171450">
              <a:buFont typeface="Arial" panose="020B0604020202020204" pitchFamily="34" charset="0"/>
              <a:buChar char="•"/>
            </a:pPr>
            <a:r>
              <a:rPr lang="en-US" dirty="0"/>
              <a:t>Partnerships at local and state levels to engage health systems and providers, businesses, and public and private agencies and organizations, in an effort to broaden the reach and impact of tobacco control interventions</a:t>
            </a:r>
          </a:p>
          <a:p>
            <a:pPr marL="171450" indent="-171450">
              <a:buFont typeface="Arial" panose="020B0604020202020204" pitchFamily="34" charset="0"/>
              <a:buChar char="•"/>
            </a:pPr>
            <a:r>
              <a:rPr lang="en-US" dirty="0"/>
              <a:t>Mass-reach health communication interventions to inform individual and public attitudes about tobacco use and secondhand smoke</a:t>
            </a:r>
          </a:p>
          <a:p>
            <a:pPr marL="171450" indent="-171450">
              <a:buFont typeface="Arial" panose="020B0604020202020204" pitchFamily="34" charset="0"/>
              <a:buChar char="•"/>
            </a:pPr>
            <a:r>
              <a:rPr lang="en-US" dirty="0"/>
              <a:t>Cessation services, such as </a:t>
            </a:r>
            <a:r>
              <a:rPr lang="en-US" dirty="0" err="1"/>
              <a:t>quitlines</a:t>
            </a:r>
            <a:r>
              <a:rPr lang="en-US" dirty="0"/>
              <a:t>, to help tobacco users in their efforts to quit</a:t>
            </a:r>
          </a:p>
          <a:p>
            <a:pPr marL="171450" indent="-171450">
              <a:buFont typeface="Arial" panose="020B0604020202020204" pitchFamily="34" charset="0"/>
              <a:buChar char="•"/>
            </a:pPr>
            <a:r>
              <a:rPr lang="en-US" dirty="0"/>
              <a:t>Information and technical assistance to support the diffusion and adoption of evidence-based practices (e.g., smoke-free policies, affordable and accessible cessation services, increased tobacco product prices, and decreased tobacco product marketing and availability)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CDC63B2-CCC1-405D-A9F6-64217AF414E1}" type="slidenum">
              <a:rPr lang="en-US" smtClean="0"/>
              <a:t>17</a:t>
            </a:fld>
            <a:endParaRPr lang="en-US"/>
          </a:p>
        </p:txBody>
      </p:sp>
    </p:spTree>
    <p:extLst>
      <p:ext uri="{BB962C8B-B14F-4D97-AF65-F5344CB8AC3E}">
        <p14:creationId xmlns:p14="http://schemas.microsoft.com/office/powerpoint/2010/main" val="3740371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Communications is embedded</a:t>
            </a:r>
            <a:r>
              <a:rPr lang="en-US" baseline="0" dirty="0"/>
              <a:t> throughout the public policy change process. </a:t>
            </a:r>
          </a:p>
          <a:p>
            <a:endParaRPr lang="en-US" baseline="0" dirty="0"/>
          </a:p>
          <a:p>
            <a:r>
              <a:rPr lang="en-US" baseline="0" dirty="0"/>
              <a:t>The CEO for WWP &amp; Government Policy Practice articulates the need for governments to use communications to target issues and bring about the right social outcome in partnership with the community.</a:t>
            </a:r>
          </a:p>
          <a:p>
            <a:br>
              <a:rPr lang="en-US" baseline="0" dirty="0"/>
            </a:br>
            <a:r>
              <a:rPr lang="en-US" baseline="0" dirty="0"/>
              <a:t>Let’s have a listen.</a:t>
            </a:r>
            <a:endParaRPr lang="en-US" dirty="0"/>
          </a:p>
          <a:p>
            <a:endParaRPr lang="en-US" dirty="0"/>
          </a:p>
        </p:txBody>
      </p:sp>
      <p:sp>
        <p:nvSpPr>
          <p:cNvPr id="4" name="Slide Number Placeholder 3"/>
          <p:cNvSpPr>
            <a:spLocks noGrp="1"/>
          </p:cNvSpPr>
          <p:nvPr>
            <p:ph type="sldNum" sz="quarter" idx="10"/>
          </p:nvPr>
        </p:nvSpPr>
        <p:spPr/>
        <p:txBody>
          <a:bodyPr/>
          <a:lstStyle/>
          <a:p>
            <a:fld id="{ECDC63B2-CCC1-405D-A9F6-64217AF414E1}" type="slidenum">
              <a:rPr lang="en-US" smtClean="0"/>
              <a:t>18</a:t>
            </a:fld>
            <a:endParaRPr lang="en-US"/>
          </a:p>
        </p:txBody>
      </p:sp>
    </p:spTree>
    <p:extLst>
      <p:ext uri="{BB962C8B-B14F-4D97-AF65-F5344CB8AC3E}">
        <p14:creationId xmlns:p14="http://schemas.microsoft.com/office/powerpoint/2010/main" val="273432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C63B2-CCC1-405D-A9F6-64217AF414E1}" type="slidenum">
              <a:rPr lang="en-US" smtClean="0"/>
              <a:t>19</a:t>
            </a:fld>
            <a:endParaRPr lang="en-US"/>
          </a:p>
        </p:txBody>
      </p:sp>
    </p:spTree>
    <p:extLst>
      <p:ext uri="{BB962C8B-B14F-4D97-AF65-F5344CB8AC3E}">
        <p14:creationId xmlns:p14="http://schemas.microsoft.com/office/powerpoint/2010/main" val="195296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C63B2-CCC1-405D-A9F6-64217AF414E1}" type="slidenum">
              <a:rPr lang="en-US" smtClean="0"/>
              <a:t>2</a:t>
            </a:fld>
            <a:endParaRPr lang="en-US"/>
          </a:p>
        </p:txBody>
      </p:sp>
    </p:spTree>
    <p:extLst>
      <p:ext uri="{BB962C8B-B14F-4D97-AF65-F5344CB8AC3E}">
        <p14:creationId xmlns:p14="http://schemas.microsoft.com/office/powerpoint/2010/main" val="3207373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C63B2-CCC1-405D-A9F6-64217AF414E1}" type="slidenum">
              <a:rPr lang="en-US" smtClean="0"/>
              <a:t>20</a:t>
            </a:fld>
            <a:endParaRPr lang="en-US"/>
          </a:p>
        </p:txBody>
      </p:sp>
    </p:spTree>
    <p:extLst>
      <p:ext uri="{BB962C8B-B14F-4D97-AF65-F5344CB8AC3E}">
        <p14:creationId xmlns:p14="http://schemas.microsoft.com/office/powerpoint/2010/main" val="3266960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605069-1410-47D1-B712-912AF9C17CA1}" type="slidenum">
              <a:rPr lang="en-US" smtClean="0"/>
              <a:t>21</a:t>
            </a:fld>
            <a:endParaRPr lang="en-US"/>
          </a:p>
        </p:txBody>
      </p:sp>
    </p:spTree>
    <p:extLst>
      <p:ext uri="{BB962C8B-B14F-4D97-AF65-F5344CB8AC3E}">
        <p14:creationId xmlns:p14="http://schemas.microsoft.com/office/powerpoint/2010/main" val="1387743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AD18FF-A589-4701-AFAB-9BDAE0C9E9EB}" type="slidenum">
              <a:rPr lang="en-US" altLang="en-US"/>
              <a:pPr/>
              <a:t>22</a:t>
            </a:fld>
            <a:endParaRPr lang="en-US" altLang="en-US"/>
          </a:p>
        </p:txBody>
      </p:sp>
    </p:spTree>
    <p:extLst>
      <p:ext uri="{BB962C8B-B14F-4D97-AF65-F5344CB8AC3E}">
        <p14:creationId xmlns:p14="http://schemas.microsoft.com/office/powerpoint/2010/main" val="2468374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C63B2-CCC1-405D-A9F6-64217AF414E1}" type="slidenum">
              <a:rPr lang="en-US" smtClean="0"/>
              <a:t>23</a:t>
            </a:fld>
            <a:endParaRPr lang="en-US"/>
          </a:p>
        </p:txBody>
      </p:sp>
    </p:spTree>
    <p:extLst>
      <p:ext uri="{BB962C8B-B14F-4D97-AF65-F5344CB8AC3E}">
        <p14:creationId xmlns:p14="http://schemas.microsoft.com/office/powerpoint/2010/main" val="904548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Predatory nature</a:t>
            </a:r>
          </a:p>
          <a:p>
            <a:pPr marL="628650" lvl="1" indent="-171450">
              <a:buFontTx/>
              <a:buChar char="-"/>
            </a:pPr>
            <a:r>
              <a:rPr lang="en-US" dirty="0"/>
              <a:t>Unclear from smoker and non-smoker standpoint</a:t>
            </a:r>
          </a:p>
        </p:txBody>
      </p:sp>
      <p:sp>
        <p:nvSpPr>
          <p:cNvPr id="4" name="Slide Number Placeholder 3"/>
          <p:cNvSpPr>
            <a:spLocks noGrp="1"/>
          </p:cNvSpPr>
          <p:nvPr>
            <p:ph type="sldNum" sz="quarter" idx="10"/>
          </p:nvPr>
        </p:nvSpPr>
        <p:spPr/>
        <p:txBody>
          <a:bodyPr/>
          <a:lstStyle/>
          <a:p>
            <a:fld id="{BE9D101E-D698-482B-A2AB-7B5B7F51D16D}" type="slidenum">
              <a:rPr lang="en-US" smtClean="0"/>
              <a:pPr/>
              <a:t>24</a:t>
            </a:fld>
            <a:endParaRPr lang="en-US" dirty="0"/>
          </a:p>
        </p:txBody>
      </p:sp>
    </p:spTree>
    <p:extLst>
      <p:ext uri="{BB962C8B-B14F-4D97-AF65-F5344CB8AC3E}">
        <p14:creationId xmlns:p14="http://schemas.microsoft.com/office/powerpoint/2010/main" val="1165084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C63B2-CCC1-405D-A9F6-64217AF414E1}" type="slidenum">
              <a:rPr lang="en-US" smtClean="0"/>
              <a:t>25</a:t>
            </a:fld>
            <a:endParaRPr lang="en-US"/>
          </a:p>
        </p:txBody>
      </p:sp>
    </p:spTree>
    <p:extLst>
      <p:ext uri="{BB962C8B-B14F-4D97-AF65-F5344CB8AC3E}">
        <p14:creationId xmlns:p14="http://schemas.microsoft.com/office/powerpoint/2010/main" val="496998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C63B2-CCC1-405D-A9F6-64217AF414E1}" type="slidenum">
              <a:rPr lang="en-US" smtClean="0"/>
              <a:t>26</a:t>
            </a:fld>
            <a:endParaRPr lang="en-US"/>
          </a:p>
        </p:txBody>
      </p:sp>
    </p:spTree>
    <p:extLst>
      <p:ext uri="{BB962C8B-B14F-4D97-AF65-F5344CB8AC3E}">
        <p14:creationId xmlns:p14="http://schemas.microsoft.com/office/powerpoint/2010/main" val="392690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C63B2-CCC1-405D-A9F6-64217AF414E1}" type="slidenum">
              <a:rPr lang="en-US" smtClean="0"/>
              <a:t>27</a:t>
            </a:fld>
            <a:endParaRPr lang="en-US"/>
          </a:p>
        </p:txBody>
      </p:sp>
    </p:spTree>
    <p:extLst>
      <p:ext uri="{BB962C8B-B14F-4D97-AF65-F5344CB8AC3E}">
        <p14:creationId xmlns:p14="http://schemas.microsoft.com/office/powerpoint/2010/main" val="1618954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we tell the story</a:t>
            </a:r>
          </a:p>
          <a:p>
            <a:endParaRPr lang="en-US" dirty="0"/>
          </a:p>
          <a:p>
            <a:pPr marL="342900" indent="-342900">
              <a:buFont typeface="Arial" panose="020B0604020202020204" pitchFamily="34" charset="0"/>
              <a:buChar char="•"/>
            </a:pPr>
            <a:r>
              <a:rPr lang="en-US" altLang="en-US" sz="1200" dirty="0"/>
              <a:t>Television</a:t>
            </a:r>
          </a:p>
          <a:p>
            <a:pPr marL="342900" indent="-342900">
              <a:buFont typeface="Arial" panose="020B0604020202020204" pitchFamily="34" charset="0"/>
              <a:buChar char="•"/>
            </a:pPr>
            <a:r>
              <a:rPr lang="en-US" altLang="en-US" sz="1200" dirty="0"/>
              <a:t>Grassroots/earned media</a:t>
            </a:r>
          </a:p>
          <a:p>
            <a:pPr marL="342900" indent="-342900">
              <a:buFont typeface="Arial" panose="020B0604020202020204" pitchFamily="34" charset="0"/>
              <a:buChar char="•"/>
            </a:pPr>
            <a:r>
              <a:rPr lang="en-US" altLang="en-US" sz="1200" dirty="0"/>
              <a:t>Social</a:t>
            </a:r>
          </a:p>
          <a:p>
            <a:pPr marL="342900" indent="-342900">
              <a:buFont typeface="Arial" panose="020B0604020202020204" pitchFamily="34" charset="0"/>
              <a:buChar char="•"/>
            </a:pPr>
            <a:r>
              <a:rPr lang="en-US" altLang="en-US" sz="1200" dirty="0"/>
              <a:t>Print</a:t>
            </a:r>
          </a:p>
          <a:p>
            <a:pPr marL="342900" indent="-342900">
              <a:buFont typeface="Arial" panose="020B0604020202020204" pitchFamily="34" charset="0"/>
              <a:buChar char="•"/>
            </a:pPr>
            <a:r>
              <a:rPr lang="en-US" altLang="en-US" sz="1200" dirty="0"/>
              <a:t>Radio</a:t>
            </a:r>
          </a:p>
          <a:p>
            <a:pPr marL="342900" indent="-342900">
              <a:buFont typeface="Arial" panose="020B0604020202020204" pitchFamily="34" charset="0"/>
              <a:buChar char="•"/>
            </a:pPr>
            <a:r>
              <a:rPr lang="en-US" altLang="en-US" sz="1200" dirty="0"/>
              <a:t>Out-of-home</a:t>
            </a:r>
          </a:p>
          <a:p>
            <a:endParaRPr lang="en-US" dirty="0"/>
          </a:p>
        </p:txBody>
      </p:sp>
      <p:sp>
        <p:nvSpPr>
          <p:cNvPr id="4" name="Slide Number Placeholder 3"/>
          <p:cNvSpPr>
            <a:spLocks noGrp="1"/>
          </p:cNvSpPr>
          <p:nvPr>
            <p:ph type="sldNum" sz="quarter" idx="10"/>
          </p:nvPr>
        </p:nvSpPr>
        <p:spPr/>
        <p:txBody>
          <a:bodyPr/>
          <a:lstStyle/>
          <a:p>
            <a:fld id="{B6605069-1410-47D1-B712-912AF9C17CA1}" type="slidenum">
              <a:rPr lang="en-US" smtClean="0"/>
              <a:t>28</a:t>
            </a:fld>
            <a:endParaRPr lang="en-US"/>
          </a:p>
        </p:txBody>
      </p:sp>
    </p:spTree>
    <p:extLst>
      <p:ext uri="{BB962C8B-B14F-4D97-AF65-F5344CB8AC3E}">
        <p14:creationId xmlns:p14="http://schemas.microsoft.com/office/powerpoint/2010/main" val="2058961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a:t>
            </a:r>
            <a:r>
              <a:rPr lang="en-US" baseline="0" dirty="0"/>
              <a:t> work on media </a:t>
            </a:r>
            <a:r>
              <a:rPr lang="en-US" baseline="0" dirty="0" err="1"/>
              <a:t>comms</a:t>
            </a:r>
            <a:r>
              <a:rPr lang="en-US" baseline="0" dirty="0"/>
              <a:t> at the state level</a:t>
            </a:r>
          </a:p>
          <a:p>
            <a:endParaRPr lang="en-US" baseline="0" dirty="0"/>
          </a:p>
          <a:p>
            <a:r>
              <a:rPr lang="en-US" baseline="0" dirty="0"/>
              <a:t>How we worked with local grantees to find, develop, and use these stories locally and statewide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CDC63B2-CCC1-405D-A9F6-64217AF414E1}" type="slidenum">
              <a:rPr lang="en-US" smtClean="0"/>
              <a:t>29</a:t>
            </a:fld>
            <a:endParaRPr lang="en-US"/>
          </a:p>
        </p:txBody>
      </p:sp>
    </p:spTree>
    <p:extLst>
      <p:ext uri="{BB962C8B-B14F-4D97-AF65-F5344CB8AC3E}">
        <p14:creationId xmlns:p14="http://schemas.microsoft.com/office/powerpoint/2010/main" val="118192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Corporations</a:t>
            </a:r>
            <a:r>
              <a:rPr lang="en-US" baseline="0" dirty="0"/>
              <a:t> have been hiring marketing agencies to advertise “health” for decades.</a:t>
            </a:r>
          </a:p>
          <a:p>
            <a:endParaRPr lang="en-US" baseline="0" dirty="0"/>
          </a:p>
          <a:p>
            <a:r>
              <a:rPr lang="en-US" baseline="0" dirty="0"/>
              <a:t>And their ads have taken various approaches to selling their “healthy” choice. </a:t>
            </a:r>
          </a:p>
          <a:p>
            <a:endParaRPr lang="en-US" baseline="0" dirty="0"/>
          </a:p>
          <a:p>
            <a:r>
              <a:rPr lang="en-US" baseline="0" dirty="0"/>
              <a:t>But, what is health communications and social marketing, really?</a:t>
            </a:r>
          </a:p>
          <a:p>
            <a:endParaRPr lang="en-US" dirty="0"/>
          </a:p>
        </p:txBody>
      </p:sp>
      <p:sp>
        <p:nvSpPr>
          <p:cNvPr id="4" name="Slide Number Placeholder 3"/>
          <p:cNvSpPr>
            <a:spLocks noGrp="1"/>
          </p:cNvSpPr>
          <p:nvPr>
            <p:ph type="sldNum" sz="quarter" idx="10"/>
          </p:nvPr>
        </p:nvSpPr>
        <p:spPr/>
        <p:txBody>
          <a:bodyPr/>
          <a:lstStyle/>
          <a:p>
            <a:fld id="{ECDC63B2-CCC1-405D-A9F6-64217AF414E1}" type="slidenum">
              <a:rPr lang="en-US" smtClean="0"/>
              <a:t>3</a:t>
            </a:fld>
            <a:endParaRPr lang="en-US"/>
          </a:p>
        </p:txBody>
      </p:sp>
    </p:spTree>
    <p:extLst>
      <p:ext uri="{BB962C8B-B14F-4D97-AF65-F5344CB8AC3E}">
        <p14:creationId xmlns:p14="http://schemas.microsoft.com/office/powerpoint/2010/main" val="965602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auto">
              <a:spcBef>
                <a:spcPts val="0"/>
              </a:spcBef>
              <a:spcAft>
                <a:spcPts val="0"/>
              </a:spcAft>
              <a:defRPr/>
            </a:pPr>
            <a:endParaRPr lang="en-US" dirty="0">
              <a:latin typeface="Times" pitchFamily="2" charset="0"/>
              <a:ea typeface="ＭＳ Ｐゴシック" pitchFamily="2" charset="-128"/>
            </a:endParaRPr>
          </a:p>
          <a:p>
            <a:pPr fontAlgn="auto">
              <a:spcBef>
                <a:spcPts val="0"/>
              </a:spcBef>
              <a:spcAft>
                <a:spcPts val="0"/>
              </a:spcAft>
              <a:defRPr/>
            </a:pPr>
            <a:endParaRPr lang="en-US" dirty="0">
              <a:latin typeface="Times" pitchFamily="2" charset="0"/>
              <a:ea typeface="ＭＳ Ｐゴシック" pitchFamily="2" charset="-128"/>
            </a:endParaRPr>
          </a:p>
        </p:txBody>
      </p:sp>
      <p:sp>
        <p:nvSpPr>
          <p:cNvPr id="19558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fld id="{5C317586-F1C8-4CAC-91E3-32A7A0651C9F}" type="slidenum">
              <a:rPr lang="en-US" altLang="en-US">
                <a:latin typeface="Times" panose="02020603050405020304" pitchFamily="18" charset="0"/>
                <a:ea typeface="ＭＳ Ｐゴシック" panose="020B0600070205080204" pitchFamily="34" charset="-128"/>
              </a:rPr>
              <a:pPr eaLnBrk="0" hangingPunct="0"/>
              <a:t>30</a:t>
            </a:fld>
            <a:endParaRPr lang="en-U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50671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C63B2-CCC1-405D-A9F6-64217AF414E1}" type="slidenum">
              <a:rPr lang="en-US" smtClean="0"/>
              <a:t>31</a:t>
            </a:fld>
            <a:endParaRPr lang="en-US"/>
          </a:p>
        </p:txBody>
      </p:sp>
    </p:spTree>
    <p:extLst>
      <p:ext uri="{BB962C8B-B14F-4D97-AF65-F5344CB8AC3E}">
        <p14:creationId xmlns:p14="http://schemas.microsoft.com/office/powerpoint/2010/main" val="274292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auto">
              <a:spcBef>
                <a:spcPts val="0"/>
              </a:spcBef>
              <a:spcAft>
                <a:spcPts val="0"/>
              </a:spcAft>
              <a:defRPr/>
            </a:pPr>
            <a:endParaRPr lang="en-US" dirty="0">
              <a:latin typeface="Times" pitchFamily="2" charset="0"/>
              <a:ea typeface="ＭＳ Ｐゴシック" pitchFamily="2" charset="-128"/>
            </a:endParaRPr>
          </a:p>
        </p:txBody>
      </p:sp>
      <p:sp>
        <p:nvSpPr>
          <p:cNvPr id="19661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fld id="{F98355D6-C78A-457A-B11B-74AD40842CA2}" type="slidenum">
              <a:rPr lang="en-US" altLang="en-US">
                <a:latin typeface="Times" panose="02020603050405020304" pitchFamily="18" charset="0"/>
                <a:ea typeface="ＭＳ Ｐゴシック" panose="020B0600070205080204" pitchFamily="34" charset="-128"/>
              </a:rPr>
              <a:pPr eaLnBrk="0" hangingPunct="0"/>
              <a:t>32</a:t>
            </a:fld>
            <a:endParaRPr lang="en-U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00843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auto">
              <a:spcBef>
                <a:spcPts val="0"/>
              </a:spcBef>
              <a:spcAft>
                <a:spcPts val="0"/>
              </a:spcAft>
              <a:defRPr/>
            </a:pPr>
            <a:endParaRPr lang="en-US" dirty="0">
              <a:latin typeface="Times" pitchFamily="2" charset="0"/>
              <a:ea typeface="ＭＳ Ｐゴシック" pitchFamily="2" charset="-128"/>
            </a:endParaRPr>
          </a:p>
        </p:txBody>
      </p:sp>
      <p:sp>
        <p:nvSpPr>
          <p:cNvPr id="19968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fld id="{4676691F-6C23-43E7-800C-5EE5AEB1E886}" type="slidenum">
              <a:rPr lang="en-US" altLang="en-US">
                <a:latin typeface="Times" panose="02020603050405020304" pitchFamily="18" charset="0"/>
                <a:ea typeface="ＭＳ Ｐゴシック" panose="020B0600070205080204" pitchFamily="34" charset="-128"/>
              </a:rPr>
              <a:pPr eaLnBrk="0" hangingPunct="0"/>
              <a:t>33</a:t>
            </a:fld>
            <a:endParaRPr lang="en-U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17608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C63B2-CCC1-405D-A9F6-64217AF414E1}" type="slidenum">
              <a:rPr lang="en-US" smtClean="0"/>
              <a:t>34</a:t>
            </a:fld>
            <a:endParaRPr lang="en-US"/>
          </a:p>
        </p:txBody>
      </p:sp>
    </p:spTree>
    <p:extLst>
      <p:ext uri="{BB962C8B-B14F-4D97-AF65-F5344CB8AC3E}">
        <p14:creationId xmlns:p14="http://schemas.microsoft.com/office/powerpoint/2010/main" val="536237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C63B2-CCC1-405D-A9F6-64217AF414E1}" type="slidenum">
              <a:rPr lang="en-US" smtClean="0"/>
              <a:t>35</a:t>
            </a:fld>
            <a:endParaRPr lang="en-US"/>
          </a:p>
        </p:txBody>
      </p:sp>
    </p:spTree>
    <p:extLst>
      <p:ext uri="{BB962C8B-B14F-4D97-AF65-F5344CB8AC3E}">
        <p14:creationId xmlns:p14="http://schemas.microsoft.com/office/powerpoint/2010/main" val="166640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definition:</a:t>
            </a:r>
          </a:p>
          <a:p>
            <a:endParaRPr lang="en-US" dirty="0"/>
          </a:p>
          <a:p>
            <a:r>
              <a:rPr lang="en-US" dirty="0"/>
              <a:t>“That enhance health” is key.</a:t>
            </a:r>
          </a:p>
          <a:p>
            <a:endParaRPr lang="en-US" dirty="0"/>
          </a:p>
          <a:p>
            <a:r>
              <a:rPr lang="en-US" dirty="0"/>
              <a:t>Health</a:t>
            </a:r>
            <a:r>
              <a:rPr lang="en-US" baseline="0" dirty="0"/>
              <a:t> communications is more than marketing a product, or service, which promises health – it is translating science-based data into meaningful communications for individual and community decision.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scope of health communication includes disease prevention, health promotion, health care policy, and the business of health care as well as enhancement of the quality of life and health of individuals within the community.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Implementing</a:t>
            </a:r>
            <a:r>
              <a:rPr lang="en-US" baseline="0" dirty="0"/>
              <a:t> h</a:t>
            </a:r>
            <a:r>
              <a:rPr lang="en-US" dirty="0"/>
              <a:t>ealth communications means that you use</a:t>
            </a:r>
            <a:r>
              <a:rPr lang="en-US" baseline="0" dirty="0"/>
              <a:t> a variety of </a:t>
            </a:r>
            <a:r>
              <a:rPr lang="en-US" dirty="0"/>
              <a:t>channels (TV, digital,</a:t>
            </a:r>
            <a:r>
              <a:rPr lang="en-US" baseline="0" dirty="0"/>
              <a:t> print, out of home, etc.) </a:t>
            </a:r>
            <a:r>
              <a:rPr lang="en-US" dirty="0"/>
              <a:t>to deliver a targeted or tailored messages to specific segments among varied audiences, including individuals, communities, health professionals, special groups, and policy makers.</a:t>
            </a:r>
          </a:p>
          <a:p>
            <a:endParaRPr lang="en-US" dirty="0"/>
          </a:p>
        </p:txBody>
      </p:sp>
      <p:sp>
        <p:nvSpPr>
          <p:cNvPr id="4" name="Slide Number Placeholder 3"/>
          <p:cNvSpPr>
            <a:spLocks noGrp="1"/>
          </p:cNvSpPr>
          <p:nvPr>
            <p:ph type="sldNum" sz="quarter" idx="10"/>
          </p:nvPr>
        </p:nvSpPr>
        <p:spPr/>
        <p:txBody>
          <a:bodyPr/>
          <a:lstStyle/>
          <a:p>
            <a:fld id="{ECDC63B2-CCC1-405D-A9F6-64217AF414E1}" type="slidenum">
              <a:rPr lang="en-US" smtClean="0"/>
              <a:t>4</a:t>
            </a:fld>
            <a:endParaRPr lang="en-US"/>
          </a:p>
        </p:txBody>
      </p:sp>
    </p:spTree>
    <p:extLst>
      <p:ext uri="{BB962C8B-B14F-4D97-AF65-F5344CB8AC3E}">
        <p14:creationId xmlns:p14="http://schemas.microsoft.com/office/powerpoint/2010/main" val="171488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Social marketing is customer centered and focuses on three major decisions: segmentation, targeting, and positioning.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Guided by these decisions, the “marketing mix” (or 4 Ps of marketing: place, price, product and promotion) is developed to produce the desired responses in the target markets.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Eight established benchmark criteria have been widely accepted as essential components of social marketing efforts: consumer orientation, insight, behavioral objectives, segmentation, exchange, competition, marketing mix, and theory.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Buy</a:t>
            </a:r>
            <a:r>
              <a:rPr lang="en-US" baseline="0" dirty="0"/>
              <a:t> using communications and social media, we seek to use the mass reach tactics of corporations and industry to foster positive health outcomes. </a:t>
            </a:r>
            <a:endParaRPr lang="en-US" dirty="0"/>
          </a:p>
        </p:txBody>
      </p:sp>
      <p:sp>
        <p:nvSpPr>
          <p:cNvPr id="4" name="Slide Number Placeholder 3"/>
          <p:cNvSpPr>
            <a:spLocks noGrp="1"/>
          </p:cNvSpPr>
          <p:nvPr>
            <p:ph type="sldNum" sz="quarter" idx="10"/>
          </p:nvPr>
        </p:nvSpPr>
        <p:spPr/>
        <p:txBody>
          <a:bodyPr/>
          <a:lstStyle/>
          <a:p>
            <a:fld id="{ECDC63B2-CCC1-405D-A9F6-64217AF414E1}" type="slidenum">
              <a:rPr lang="en-US" smtClean="0"/>
              <a:t>5</a:t>
            </a:fld>
            <a:endParaRPr lang="en-US"/>
          </a:p>
        </p:txBody>
      </p:sp>
    </p:spTree>
    <p:extLst>
      <p:ext uri="{BB962C8B-B14F-4D97-AF65-F5344CB8AC3E}">
        <p14:creationId xmlns:p14="http://schemas.microsoft.com/office/powerpoint/2010/main" val="351735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really can’t talk about social</a:t>
            </a:r>
            <a:r>
              <a:rPr lang="en-US" baseline="0" dirty="0"/>
              <a:t> marketing for health (in my opinion) without talking about sexual health. </a:t>
            </a:r>
            <a:endParaRPr lang="en-US" dirty="0"/>
          </a:p>
          <a:p>
            <a:endParaRPr lang="en-US" baseline="0" dirty="0"/>
          </a:p>
          <a:p>
            <a:r>
              <a:rPr lang="en-US" baseline="0" dirty="0"/>
              <a:t>Through social marketing, there has been great success in the distribution of 1) condoms and 2) messages to promote safer sex (limiting # of partners, partner fidelity, and abstinence).</a:t>
            </a:r>
            <a:endParaRPr lang="en-US" dirty="0"/>
          </a:p>
          <a:p>
            <a:endParaRPr lang="en-US" dirty="0"/>
          </a:p>
          <a:p>
            <a:r>
              <a:rPr lang="en-US" dirty="0"/>
              <a:t>Social</a:t>
            </a:r>
            <a:r>
              <a:rPr lang="en-US" baseline="0" dirty="0"/>
              <a:t> marketing shouldn’t be confused with social media advertising. </a:t>
            </a:r>
            <a:endParaRPr lang="en-US" dirty="0"/>
          </a:p>
        </p:txBody>
      </p:sp>
      <p:sp>
        <p:nvSpPr>
          <p:cNvPr id="4" name="Slide Number Placeholder 3"/>
          <p:cNvSpPr>
            <a:spLocks noGrp="1"/>
          </p:cNvSpPr>
          <p:nvPr>
            <p:ph type="sldNum" sz="quarter" idx="10"/>
          </p:nvPr>
        </p:nvSpPr>
        <p:spPr/>
        <p:txBody>
          <a:bodyPr/>
          <a:lstStyle/>
          <a:p>
            <a:fld id="{ECDC63B2-CCC1-405D-A9F6-64217AF414E1}" type="slidenum">
              <a:rPr lang="en-US" smtClean="0"/>
              <a:t>6</a:t>
            </a:fld>
            <a:endParaRPr lang="en-US"/>
          </a:p>
        </p:txBody>
      </p:sp>
    </p:spTree>
    <p:extLst>
      <p:ext uri="{BB962C8B-B14F-4D97-AF65-F5344CB8AC3E}">
        <p14:creationId xmlns:p14="http://schemas.microsoft.com/office/powerpoint/2010/main" val="67086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HPCDP section, we have both health education and policy change communication campaigns.</a:t>
            </a:r>
          </a:p>
          <a:p>
            <a:endParaRPr lang="en-US" baseline="0" dirty="0"/>
          </a:p>
          <a:p>
            <a:r>
              <a:rPr lang="en-US" baseline="0" dirty="0"/>
              <a:t>We currently have two communication campaigns with a policy change focus: SFO and PMO</a:t>
            </a:r>
          </a:p>
          <a:p>
            <a:endParaRPr lang="en-US" baseline="0" dirty="0"/>
          </a:p>
          <a:p>
            <a:r>
              <a:rPr lang="en-US" baseline="0" dirty="0"/>
              <a:t>We have one communication campaign with a health education focus: STY</a:t>
            </a:r>
          </a:p>
          <a:p>
            <a:endParaRPr lang="en-US" baseline="0" dirty="0"/>
          </a:p>
          <a:p>
            <a:r>
              <a:rPr lang="en-US" baseline="0" dirty="0"/>
              <a:t>Before June 2016, we only had policy change communications. </a:t>
            </a:r>
          </a:p>
          <a:p>
            <a:pPr marL="179524" indent="-179524">
              <a:buFont typeface="Arial" panose="020B0604020202020204" pitchFamily="34" charset="0"/>
              <a:buChar char="•"/>
            </a:pPr>
            <a:r>
              <a:rPr lang="en-US" baseline="0" dirty="0"/>
              <a:t>legislative mandate, we were tasked with creating a health education campaign to prevent youth and young adult marijuana use.</a:t>
            </a:r>
          </a:p>
          <a:p>
            <a:endParaRPr lang="en-US" baseline="0" dirty="0"/>
          </a:p>
        </p:txBody>
      </p:sp>
      <p:sp>
        <p:nvSpPr>
          <p:cNvPr id="4" name="Slide Number Placeholder 3"/>
          <p:cNvSpPr>
            <a:spLocks noGrp="1"/>
          </p:cNvSpPr>
          <p:nvPr>
            <p:ph type="sldNum" sz="quarter" idx="10"/>
          </p:nvPr>
        </p:nvSpPr>
        <p:spPr/>
        <p:txBody>
          <a:bodyPr/>
          <a:lstStyle/>
          <a:p>
            <a:fld id="{ECDC63B2-CCC1-405D-A9F6-64217AF414E1}" type="slidenum">
              <a:rPr lang="en-US" smtClean="0"/>
              <a:t>7</a:t>
            </a:fld>
            <a:endParaRPr lang="en-US"/>
          </a:p>
        </p:txBody>
      </p:sp>
    </p:spTree>
    <p:extLst>
      <p:ext uri="{BB962C8B-B14F-4D97-AF65-F5344CB8AC3E}">
        <p14:creationId xmlns:p14="http://schemas.microsoft.com/office/powerpoint/2010/main" val="52199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was the health education message delivered in this video?</a:t>
            </a:r>
          </a:p>
          <a:p>
            <a:endParaRPr lang="en-US" dirty="0"/>
          </a:p>
          <a:p>
            <a:r>
              <a:rPr lang="en-US" dirty="0"/>
              <a:t>What</a:t>
            </a:r>
            <a:r>
              <a:rPr lang="en-US" baseline="0" dirty="0"/>
              <a:t> values did the video strike with the target audience?</a:t>
            </a:r>
          </a:p>
          <a:p>
            <a:endParaRPr lang="en-US" dirty="0"/>
          </a:p>
          <a:p>
            <a:r>
              <a:rPr lang="en-US" dirty="0"/>
              <a:t>What</a:t>
            </a:r>
            <a:r>
              <a:rPr lang="en-US" baseline="0" dirty="0"/>
              <a:t> else did you notice?</a:t>
            </a:r>
            <a:endParaRPr lang="en-US" dirty="0"/>
          </a:p>
          <a:p>
            <a:endParaRPr lang="en-US" dirty="0"/>
          </a:p>
        </p:txBody>
      </p:sp>
      <p:sp>
        <p:nvSpPr>
          <p:cNvPr id="4" name="Slide Number Placeholder 3"/>
          <p:cNvSpPr>
            <a:spLocks noGrp="1"/>
          </p:cNvSpPr>
          <p:nvPr>
            <p:ph type="sldNum" sz="quarter" idx="10"/>
          </p:nvPr>
        </p:nvSpPr>
        <p:spPr/>
        <p:txBody>
          <a:bodyPr/>
          <a:lstStyle/>
          <a:p>
            <a:fld id="{ECDC63B2-CCC1-405D-A9F6-64217AF414E1}" type="slidenum">
              <a:rPr lang="en-US" smtClean="0"/>
              <a:t>8</a:t>
            </a:fld>
            <a:endParaRPr lang="en-US"/>
          </a:p>
        </p:txBody>
      </p:sp>
    </p:spTree>
    <p:extLst>
      <p:ext uri="{BB962C8B-B14F-4D97-AF65-F5344CB8AC3E}">
        <p14:creationId xmlns:p14="http://schemas.microsoft.com/office/powerpoint/2010/main" val="362820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was</a:t>
            </a:r>
            <a:r>
              <a:rPr lang="en-US" baseline="0" dirty="0"/>
              <a:t> the intended audience for this video?</a:t>
            </a:r>
          </a:p>
          <a:p>
            <a:endParaRPr lang="en-US" baseline="0" dirty="0"/>
          </a:p>
          <a:p>
            <a:r>
              <a:rPr lang="en-US" baseline="0" dirty="0"/>
              <a:t>What is the policy change this video addresses?</a:t>
            </a:r>
          </a:p>
          <a:p>
            <a:endParaRPr lang="en-US" dirty="0"/>
          </a:p>
          <a:p>
            <a:r>
              <a:rPr lang="en-US" dirty="0"/>
              <a:t>What</a:t>
            </a:r>
            <a:r>
              <a:rPr lang="en-US" baseline="0" dirty="0"/>
              <a:t> differences did you notice between the health education campaign video and this policy change video?</a:t>
            </a:r>
          </a:p>
          <a:p>
            <a:endParaRPr lang="en-US" baseline="0" dirty="0"/>
          </a:p>
          <a:p>
            <a:r>
              <a:rPr lang="en-US" dirty="0"/>
              <a:t>What else did</a:t>
            </a:r>
            <a:r>
              <a:rPr lang="en-US" baseline="0" dirty="0"/>
              <a:t> you notice?</a:t>
            </a:r>
            <a:endParaRPr lang="en-US" dirty="0"/>
          </a:p>
          <a:p>
            <a:endParaRPr lang="en-US" dirty="0"/>
          </a:p>
        </p:txBody>
      </p:sp>
      <p:sp>
        <p:nvSpPr>
          <p:cNvPr id="4" name="Slide Number Placeholder 3"/>
          <p:cNvSpPr>
            <a:spLocks noGrp="1"/>
          </p:cNvSpPr>
          <p:nvPr>
            <p:ph type="sldNum" sz="quarter" idx="10"/>
          </p:nvPr>
        </p:nvSpPr>
        <p:spPr/>
        <p:txBody>
          <a:bodyPr/>
          <a:lstStyle/>
          <a:p>
            <a:fld id="{ECDC63B2-CCC1-405D-A9F6-64217AF414E1}" type="slidenum">
              <a:rPr lang="en-US" smtClean="0"/>
              <a:t>9</a:t>
            </a:fld>
            <a:endParaRPr lang="en-US"/>
          </a:p>
        </p:txBody>
      </p:sp>
    </p:spTree>
    <p:extLst>
      <p:ext uri="{BB962C8B-B14F-4D97-AF65-F5344CB8AC3E}">
        <p14:creationId xmlns:p14="http://schemas.microsoft.com/office/powerpoint/2010/main" val="3279041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altLang="en-US" noProof="0"/>
              <a:t>Click to edit Master title style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a:t>Click to edit Master subtitle style</a:t>
            </a:r>
          </a:p>
        </p:txBody>
      </p:sp>
      <p:sp>
        <p:nvSpPr>
          <p:cNvPr id="6149" name="Rectangle 5"/>
          <p:cNvSpPr>
            <a:spLocks noGrp="1" noChangeArrowheads="1"/>
          </p:cNvSpPr>
          <p:nvPr>
            <p:ph type="ftr" sz="quarter" idx="3"/>
          </p:nvPr>
        </p:nvSpPr>
        <p:spPr>
          <a:xfrm>
            <a:off x="2895600" y="6096000"/>
            <a:ext cx="2895600" cy="476250"/>
          </a:xfrm>
        </p:spPr>
        <p:txBody>
          <a:bodyPr/>
          <a:lstStyle>
            <a:lvl1pPr algn="l" eaLnBrk="0" hangingPunct="0">
              <a:spcBef>
                <a:spcPct val="50000"/>
              </a:spcBef>
              <a:defRPr/>
            </a:lvl1pPr>
          </a:lstStyle>
          <a:p>
            <a:r>
              <a:rPr lang="en-US" altLang="en-US"/>
              <a:t>(Enter) DEPARTMENT (ALL CAPS)</a:t>
            </a:r>
            <a:br>
              <a:rPr lang="en-US" altLang="en-US"/>
            </a:br>
            <a:r>
              <a:rPr lang="en-US" altLang="en-US"/>
              <a:t>(Enter) Division or Office (Mixed Case)</a:t>
            </a:r>
          </a:p>
          <a:p>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1384907B-912B-4B20-8065-EBD7269315EE}"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22550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FA9038FB-E480-4A1D-B75F-EFD3689218C5}"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856114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BBC2B4">
            <a:alpha val="18039"/>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lvl1pPr algn="ctr" defTabSz="457200">
              <a:defRPr b="1">
                <a:solidFill>
                  <a:schemeClr val="tx1">
                    <a:lumMod val="50000"/>
                    <a:lumOff val="50000"/>
                  </a:schemeClr>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21779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54F549A2-A65D-4965-ABC1-5B12F346E6D1}"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13425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CB74315B-297E-4258-8A3E-2C4509C362B8}"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24772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6" name="Slide Number Placeholder 5"/>
          <p:cNvSpPr>
            <a:spLocks noGrp="1"/>
          </p:cNvSpPr>
          <p:nvPr>
            <p:ph type="sldNum" sz="quarter" idx="11"/>
          </p:nvPr>
        </p:nvSpPr>
        <p:spPr/>
        <p:txBody>
          <a:bodyPr/>
          <a:lstStyle>
            <a:lvl1pPr>
              <a:defRPr/>
            </a:lvl1pPr>
          </a:lstStyle>
          <a:p>
            <a:fld id="{58FA6DBE-1C20-41CB-8472-6BDB400181E4}"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08064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8" name="Slide Number Placeholder 7"/>
          <p:cNvSpPr>
            <a:spLocks noGrp="1"/>
          </p:cNvSpPr>
          <p:nvPr>
            <p:ph type="sldNum" sz="quarter" idx="11"/>
          </p:nvPr>
        </p:nvSpPr>
        <p:spPr/>
        <p:txBody>
          <a:bodyPr/>
          <a:lstStyle>
            <a:lvl1pPr>
              <a:defRPr/>
            </a:lvl1pPr>
          </a:lstStyle>
          <a:p>
            <a:fld id="{CE991706-0EB7-45B4-8653-7CC989A76162}" type="slidenum">
              <a:rPr lang="en-US" altLang="en-US"/>
              <a:pPr/>
              <a:t>‹#›</a:t>
            </a:fld>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78389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4" name="Slide Number Placeholder 3"/>
          <p:cNvSpPr>
            <a:spLocks noGrp="1"/>
          </p:cNvSpPr>
          <p:nvPr>
            <p:ph type="sldNum" sz="quarter" idx="11"/>
          </p:nvPr>
        </p:nvSpPr>
        <p:spPr/>
        <p:txBody>
          <a:bodyPr/>
          <a:lstStyle>
            <a:lvl1pPr>
              <a:defRPr/>
            </a:lvl1pPr>
          </a:lstStyle>
          <a:p>
            <a:fld id="{0EB3D1C1-D414-416A-8DA3-F265E1C39290}" type="slidenum">
              <a:rPr lang="en-US" altLang="en-US"/>
              <a:pPr/>
              <a:t>‹#›</a:t>
            </a:fld>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88638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3" name="Slide Number Placeholder 2"/>
          <p:cNvSpPr>
            <a:spLocks noGrp="1"/>
          </p:cNvSpPr>
          <p:nvPr>
            <p:ph type="sldNum" sz="quarter" idx="11"/>
          </p:nvPr>
        </p:nvSpPr>
        <p:spPr/>
        <p:txBody>
          <a:bodyPr/>
          <a:lstStyle>
            <a:lvl1pPr>
              <a:defRPr/>
            </a:lvl1pPr>
          </a:lstStyle>
          <a:p>
            <a:fld id="{55E337D2-C393-44AC-831B-674F29E3279C}" type="slidenum">
              <a:rPr lang="en-US" altLang="en-US"/>
              <a:pPr/>
              <a:t>‹#›</a:t>
            </a:fld>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85692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6" name="Slide Number Placeholder 5"/>
          <p:cNvSpPr>
            <a:spLocks noGrp="1"/>
          </p:cNvSpPr>
          <p:nvPr>
            <p:ph type="sldNum" sz="quarter" idx="11"/>
          </p:nvPr>
        </p:nvSpPr>
        <p:spPr/>
        <p:txBody>
          <a:bodyPr/>
          <a:lstStyle>
            <a:lvl1pPr>
              <a:defRPr/>
            </a:lvl1pPr>
          </a:lstStyle>
          <a:p>
            <a:fld id="{3AC02E80-3AFB-46E9-8303-C83909E20264}"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19647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6" name="Slide Number Placeholder 5"/>
          <p:cNvSpPr>
            <a:spLocks noGrp="1"/>
          </p:cNvSpPr>
          <p:nvPr>
            <p:ph type="sldNum" sz="quarter" idx="11"/>
          </p:nvPr>
        </p:nvSpPr>
        <p:spPr/>
        <p:txBody>
          <a:bodyPr/>
          <a:lstStyle>
            <a:lvl1pPr>
              <a:defRPr/>
            </a:lvl1pPr>
          </a:lstStyle>
          <a:p>
            <a:fld id="{20CF692D-6F42-4B02-A0B5-0B6C980FC812}"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30073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2" name="Picture 12" descr="Power Point Template PG 2 new s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r>
              <a:rPr lang="en-US" altLang="en-US"/>
              <a:t>(Enter) DEPARTMENT (ALL CAPS)</a:t>
            </a:r>
            <a:br>
              <a:rPr lang="en-US" altLang="en-US"/>
            </a:br>
            <a:r>
              <a:rPr lang="en-US" altLang="en-US"/>
              <a:t>(Enter) Division or Office (Mixed Case)</a:t>
            </a:r>
          </a:p>
          <a:p>
            <a:endParaRPr lang="en-US" altLang="en-US"/>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fld id="{65B4EB79-DA1F-46F1-9AA8-0C161F164985}" type="slidenum">
              <a:rPr lang="en-US" altLang="en-US"/>
              <a:pPr/>
              <a:t>‹#›</a:t>
            </a:fld>
            <a:endParaRPr lang="en-US" altLang="en-US"/>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p:txStyles>
    <p:titleStyle>
      <a:lvl1pPr algn="l" rtl="0" eaLnBrk="1" fontAlgn="base" hangingPunct="1">
        <a:spcBef>
          <a:spcPct val="0"/>
        </a:spcBef>
        <a:spcAft>
          <a:spcPct val="0"/>
        </a:spcAft>
        <a:defRPr sz="3200" b="1" kern="1200">
          <a:solidFill>
            <a:srgbClr val="005595"/>
          </a:solidFill>
          <a:latin typeface="+mj-lt"/>
          <a:ea typeface="+mj-ea"/>
          <a:cs typeface="+mj-cs"/>
        </a:defRPr>
      </a:lvl1pPr>
      <a:lvl2pPr algn="l" rtl="0" eaLnBrk="1" fontAlgn="base" hangingPunct="1">
        <a:spcBef>
          <a:spcPct val="0"/>
        </a:spcBef>
        <a:spcAft>
          <a:spcPct val="0"/>
        </a:spcAft>
        <a:defRPr sz="3200" b="1">
          <a:solidFill>
            <a:srgbClr val="005595"/>
          </a:solidFill>
          <a:latin typeface="Arial" panose="020B0604020202020204" pitchFamily="34" charset="0"/>
        </a:defRPr>
      </a:lvl2pPr>
      <a:lvl3pPr algn="l" rtl="0" eaLnBrk="1" fontAlgn="base" hangingPunct="1">
        <a:spcBef>
          <a:spcPct val="0"/>
        </a:spcBef>
        <a:spcAft>
          <a:spcPct val="0"/>
        </a:spcAft>
        <a:defRPr sz="3200" b="1">
          <a:solidFill>
            <a:srgbClr val="005595"/>
          </a:solidFill>
          <a:latin typeface="Arial" panose="020B0604020202020204" pitchFamily="34" charset="0"/>
        </a:defRPr>
      </a:lvl3pPr>
      <a:lvl4pPr algn="l" rtl="0" eaLnBrk="1" fontAlgn="base" hangingPunct="1">
        <a:spcBef>
          <a:spcPct val="0"/>
        </a:spcBef>
        <a:spcAft>
          <a:spcPct val="0"/>
        </a:spcAft>
        <a:defRPr sz="3200" b="1">
          <a:solidFill>
            <a:srgbClr val="005595"/>
          </a:solidFill>
          <a:latin typeface="Arial" panose="020B0604020202020204" pitchFamily="34" charset="0"/>
        </a:defRPr>
      </a:lvl4pPr>
      <a:lvl5pPr algn="l" rtl="0" eaLnBrk="1" fontAlgn="base" hangingPunct="1">
        <a:spcBef>
          <a:spcPct val="0"/>
        </a:spcBef>
        <a:spcAft>
          <a:spcPct val="0"/>
        </a:spcAft>
        <a:defRPr sz="3200" b="1">
          <a:solidFill>
            <a:srgbClr val="005595"/>
          </a:solidFill>
          <a:latin typeface="Arial" panose="020B0604020202020204" pitchFamily="34" charset="0"/>
        </a:defRPr>
      </a:lvl5pPr>
      <a:lvl6pPr marL="457200" algn="l" rtl="0" eaLnBrk="1" fontAlgn="base" hangingPunct="1">
        <a:spcBef>
          <a:spcPct val="0"/>
        </a:spcBef>
        <a:spcAft>
          <a:spcPct val="0"/>
        </a:spcAft>
        <a:defRPr sz="3200" b="1">
          <a:solidFill>
            <a:srgbClr val="005595"/>
          </a:solidFill>
          <a:latin typeface="Arial" panose="020B0604020202020204" pitchFamily="34" charset="0"/>
        </a:defRPr>
      </a:lvl6pPr>
      <a:lvl7pPr marL="914400" algn="l" rtl="0" eaLnBrk="1" fontAlgn="base" hangingPunct="1">
        <a:spcBef>
          <a:spcPct val="0"/>
        </a:spcBef>
        <a:spcAft>
          <a:spcPct val="0"/>
        </a:spcAft>
        <a:defRPr sz="3200" b="1">
          <a:solidFill>
            <a:srgbClr val="005595"/>
          </a:solidFill>
          <a:latin typeface="Arial" panose="020B0604020202020204" pitchFamily="34" charset="0"/>
        </a:defRPr>
      </a:lvl7pPr>
      <a:lvl8pPr marL="1371600" algn="l" rtl="0" eaLnBrk="1" fontAlgn="base" hangingPunct="1">
        <a:spcBef>
          <a:spcPct val="0"/>
        </a:spcBef>
        <a:spcAft>
          <a:spcPct val="0"/>
        </a:spcAft>
        <a:defRPr sz="3200" b="1">
          <a:solidFill>
            <a:srgbClr val="005595"/>
          </a:solidFill>
          <a:latin typeface="Arial" panose="020B0604020202020204" pitchFamily="34" charset="0"/>
        </a:defRPr>
      </a:lvl8pPr>
      <a:lvl9pPr marL="1828800" algn="l" rtl="0" eaLnBrk="1" fontAlgn="base" hangingPunct="1">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000" kern="1200">
          <a:solidFill>
            <a:srgbClr val="005595"/>
          </a:solidFill>
          <a:latin typeface="+mn-lt"/>
          <a:ea typeface="+mn-ea"/>
          <a:cs typeface="+mn-cs"/>
        </a:defRPr>
      </a:lvl1pPr>
      <a:lvl2pPr marL="742950" indent="-285750" algn="l" rtl="0" eaLnBrk="1" fontAlgn="base" hangingPunct="1">
        <a:spcBef>
          <a:spcPct val="20000"/>
        </a:spcBef>
        <a:spcAft>
          <a:spcPct val="0"/>
        </a:spcAft>
        <a:buChar char="–"/>
        <a:defRPr kern="1200">
          <a:solidFill>
            <a:srgbClr val="005595"/>
          </a:solidFill>
          <a:latin typeface="+mn-lt"/>
          <a:ea typeface="+mn-ea"/>
          <a:cs typeface="+mn-cs"/>
        </a:defRPr>
      </a:lvl2pPr>
      <a:lvl3pPr marL="1143000" indent="-228600" algn="l" rtl="0" eaLnBrk="1" fontAlgn="base" hangingPunct="1">
        <a:spcBef>
          <a:spcPct val="20000"/>
        </a:spcBef>
        <a:spcAft>
          <a:spcPct val="0"/>
        </a:spcAft>
        <a:buChar char="•"/>
        <a:defRPr sz="1600" kern="1200">
          <a:solidFill>
            <a:srgbClr val="005595"/>
          </a:solidFill>
          <a:latin typeface="+mn-lt"/>
          <a:ea typeface="+mn-ea"/>
          <a:cs typeface="+mn-cs"/>
        </a:defRPr>
      </a:lvl3pPr>
      <a:lvl4pPr marL="1600200" indent="-228600" algn="l" rtl="0" eaLnBrk="1" fontAlgn="base" hangingPunct="1">
        <a:spcBef>
          <a:spcPct val="20000"/>
        </a:spcBef>
        <a:spcAft>
          <a:spcPct val="0"/>
        </a:spcAft>
        <a:buChar char="–"/>
        <a:defRPr sz="1400" kern="1200">
          <a:solidFill>
            <a:srgbClr val="005595"/>
          </a:solidFill>
          <a:latin typeface="+mn-lt"/>
          <a:ea typeface="+mn-ea"/>
          <a:cs typeface="+mn-cs"/>
        </a:defRPr>
      </a:lvl4pPr>
      <a:lvl5pPr marL="2057400" indent="-228600" algn="l" rtl="0" eaLnBrk="1" fontAlgn="base" hangingPunct="1">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2cfo4Nblmp8?rel=0" TargetMode="External"/><Relationship Id="rId5" Type="http://schemas.openxmlformats.org/officeDocument/2006/relationships/hyperlink" Target="https://youtu.be/2cfo4Nblmp8"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rldefense.proofpoint.com/v2/url?u=http-3A__www.ncbi.nlm.nih.gov_pubmed_28685318&amp;d=DwMFAg&amp;c=7gilq_oJKU2hnacFUWFTuYqjMQ111TRstgx6WoATdXo&amp;r=hXOTJUAl2nsljAgmELfTyYpyS1eUGJSDiT3O3SAeUfE&amp;m=qUbNdLR0I9WUCxB89RUAs-qcudgjcmsi_TwSrEKN1Bc&amp;s=Hg_H1s9di0VJnvXVl4J5nIntIayIFASNWr8YqkKHSxs&amp;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m1Grdu9MIZA?rel=0" TargetMode="External"/><Relationship Id="rId5" Type="http://schemas.openxmlformats.org/officeDocument/2006/relationships/hyperlink" Target="https://youtu.be/m1Grdu9MIZA"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qbCyPBZYdWk?rel=0" TargetMode="External"/><Relationship Id="rId5" Type="http://schemas.openxmlformats.org/officeDocument/2006/relationships/hyperlink" Target="https://youtu.be/qbCyPBZYdWk"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yu4zhQVjtp8?rel=0" TargetMode="External"/><Relationship Id="rId5" Type="http://schemas.openxmlformats.org/officeDocument/2006/relationships/hyperlink" Target="https://youtu.be/63AlKO2_SJ8"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Media Communications, Social Marketing &amp; Earned Media</a:t>
            </a:r>
          </a:p>
        </p:txBody>
      </p:sp>
      <p:sp>
        <p:nvSpPr>
          <p:cNvPr id="4" name="Subtitle 3"/>
          <p:cNvSpPr>
            <a:spLocks noGrp="1"/>
          </p:cNvSpPr>
          <p:nvPr>
            <p:ph type="subTitle" idx="1"/>
          </p:nvPr>
        </p:nvSpPr>
        <p:spPr/>
        <p:txBody>
          <a:bodyPr/>
          <a:lstStyle/>
          <a:p>
            <a:r>
              <a:rPr lang="en-US" sz="2400" dirty="0"/>
              <a:t>In Three Parts</a:t>
            </a:r>
          </a:p>
          <a:p>
            <a:endParaRPr lang="en-US" dirty="0"/>
          </a:p>
        </p:txBody>
      </p:sp>
    </p:spTree>
    <p:extLst>
      <p:ext uri="{BB962C8B-B14F-4D97-AF65-F5344CB8AC3E}">
        <p14:creationId xmlns:p14="http://schemas.microsoft.com/office/powerpoint/2010/main" val="127739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this? </a:t>
            </a:r>
          </a:p>
        </p:txBody>
      </p:sp>
      <p:sp>
        <p:nvSpPr>
          <p:cNvPr id="5" name="Slide Number Placeholder 4"/>
          <p:cNvSpPr>
            <a:spLocks noGrp="1"/>
          </p:cNvSpPr>
          <p:nvPr>
            <p:ph type="sldNum" sz="quarter" idx="11"/>
          </p:nvPr>
        </p:nvSpPr>
        <p:spPr/>
        <p:txBody>
          <a:bodyPr/>
          <a:lstStyle/>
          <a:p>
            <a:fld id="{54F549A2-A65D-4965-ABC1-5B12F346E6D1}" type="slidenum">
              <a:rPr lang="en-US" altLang="en-US" smtClean="0"/>
              <a:pPr/>
              <a:t>10</a:t>
            </a:fld>
            <a:endParaRPr lang="en-US" altLang="en-US"/>
          </a:p>
        </p:txBody>
      </p:sp>
      <p:pic>
        <p:nvPicPr>
          <p:cNvPr id="4" name="2cfo4Nblmp8"/>
          <p:cNvPicPr>
            <a:picLocks noGrp="1" noRot="1" noChangeAspect="1"/>
          </p:cNvPicPr>
          <p:nvPr>
            <p:ph idx="1"/>
            <a:videoFile r:link="rId1"/>
          </p:nvPr>
        </p:nvPicPr>
        <p:blipFill>
          <a:blip r:embed="rId4"/>
          <a:stretch>
            <a:fillRect/>
          </a:stretch>
        </p:blipFill>
        <p:spPr>
          <a:xfrm>
            <a:off x="457200" y="1216152"/>
            <a:ext cx="7827264" cy="4402836"/>
          </a:xfrm>
          <a:prstGeom prst="rect">
            <a:avLst/>
          </a:prstGeom>
        </p:spPr>
      </p:pic>
      <p:sp>
        <p:nvSpPr>
          <p:cNvPr id="3" name="TextBox 2"/>
          <p:cNvSpPr txBox="1"/>
          <p:nvPr/>
        </p:nvSpPr>
        <p:spPr>
          <a:xfrm>
            <a:off x="457200" y="5817161"/>
            <a:ext cx="5886450" cy="461665"/>
          </a:xfrm>
          <a:prstGeom prst="rect">
            <a:avLst/>
          </a:prstGeom>
          <a:noFill/>
        </p:spPr>
        <p:txBody>
          <a:bodyPr wrap="square" rtlCol="0">
            <a:spAutoFit/>
          </a:bodyPr>
          <a:lstStyle/>
          <a:p>
            <a:r>
              <a:rPr lang="en-US" u="sng" dirty="0">
                <a:solidFill>
                  <a:srgbClr val="0563C1"/>
                </a:solidFill>
                <a:latin typeface="Calibri Light" panose="020F0302020204030204" pitchFamily="34" charset="0"/>
                <a:ea typeface="Calibri" panose="020F0502020204030204" pitchFamily="34" charset="0"/>
                <a:hlinkClick r:id="rId5"/>
              </a:rPr>
              <a:t>https://youtu.be/2cfo4Nblmp8</a:t>
            </a:r>
            <a:endParaRPr lang="en-US" dirty="0"/>
          </a:p>
        </p:txBody>
      </p:sp>
    </p:spTree>
    <p:extLst>
      <p:ext uri="{BB962C8B-B14F-4D97-AF65-F5344CB8AC3E}">
        <p14:creationId xmlns:p14="http://schemas.microsoft.com/office/powerpoint/2010/main" val="309128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Community Guide</a:t>
            </a:r>
          </a:p>
        </p:txBody>
      </p:sp>
      <p:sp>
        <p:nvSpPr>
          <p:cNvPr id="7" name="Content Placeholder 6"/>
          <p:cNvSpPr>
            <a:spLocks noGrp="1"/>
          </p:cNvSpPr>
          <p:nvPr>
            <p:ph idx="1"/>
          </p:nvPr>
        </p:nvSpPr>
        <p:spPr/>
        <p:txBody>
          <a:bodyPr/>
          <a:lstStyle/>
          <a:p>
            <a:endParaRPr lang="en-US" dirty="0"/>
          </a:p>
          <a:p>
            <a:r>
              <a:rPr lang="en-US" dirty="0"/>
              <a:t>Health communication and social marketing are recommended based on strong evidence of effectiveness when multiple channel communication is coupled with distribution of free or reduced-price health –related products</a:t>
            </a:r>
          </a:p>
          <a:p>
            <a:endParaRPr lang="en-US" dirty="0"/>
          </a:p>
          <a:p>
            <a:r>
              <a:rPr lang="en-US" dirty="0"/>
              <a:t>Mass reach health communication is recommended based on strong evidence of effectiveness in: </a:t>
            </a:r>
          </a:p>
          <a:p>
            <a:pPr marL="628650" lvl="1" indent="-171450">
              <a:buFont typeface="Arial" panose="020B0604020202020204" pitchFamily="34" charset="0"/>
              <a:buChar char="•"/>
            </a:pPr>
            <a:r>
              <a:rPr lang="en-US" dirty="0"/>
              <a:t>Decreasing the prevalence of tobacco use</a:t>
            </a:r>
          </a:p>
          <a:p>
            <a:pPr marL="628650" lvl="1" indent="-171450">
              <a:buFont typeface="Arial" panose="020B0604020202020204" pitchFamily="34" charset="0"/>
              <a:buChar char="•"/>
            </a:pPr>
            <a:r>
              <a:rPr lang="en-US" dirty="0"/>
              <a:t>Increasing cessation and use of available services such as </a:t>
            </a:r>
            <a:r>
              <a:rPr lang="en-US" dirty="0" err="1"/>
              <a:t>quitlines</a:t>
            </a:r>
            <a:endParaRPr lang="en-US" dirty="0"/>
          </a:p>
          <a:p>
            <a:pPr marL="628650" lvl="1" indent="-171450">
              <a:buFont typeface="Arial" panose="020B0604020202020204" pitchFamily="34" charset="0"/>
              <a:buChar char="•"/>
            </a:pPr>
            <a:r>
              <a:rPr lang="en-US" dirty="0"/>
              <a:t>Decreasing initiation of tobacco use among young people</a:t>
            </a:r>
          </a:p>
          <a:p>
            <a:endParaRPr lang="en-US" dirty="0"/>
          </a:p>
        </p:txBody>
      </p:sp>
      <p:sp>
        <p:nvSpPr>
          <p:cNvPr id="5" name="Slide Number Placeholder 4"/>
          <p:cNvSpPr>
            <a:spLocks noGrp="1"/>
          </p:cNvSpPr>
          <p:nvPr>
            <p:ph type="sldNum" sz="quarter" idx="11"/>
          </p:nvPr>
        </p:nvSpPr>
        <p:spPr/>
        <p:txBody>
          <a:bodyPr/>
          <a:lstStyle/>
          <a:p>
            <a:fld id="{54F549A2-A65D-4965-ABC1-5B12F346E6D1}" type="slidenum">
              <a:rPr lang="en-US" altLang="en-US" smtClean="0"/>
              <a:pPr/>
              <a:t>11</a:t>
            </a:fld>
            <a:endParaRPr lang="en-US" altLang="en-US"/>
          </a:p>
        </p:txBody>
      </p:sp>
    </p:spTree>
    <p:extLst>
      <p:ext uri="{BB962C8B-B14F-4D97-AF65-F5344CB8AC3E}">
        <p14:creationId xmlns:p14="http://schemas.microsoft.com/office/powerpoint/2010/main" val="138988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Earned Media? </a:t>
            </a:r>
          </a:p>
        </p:txBody>
      </p:sp>
      <p:pic>
        <p:nvPicPr>
          <p:cNvPr id="7" name="Content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1621" b="1621"/>
          <a:stretch>
            <a:fillRect/>
          </a:stretch>
        </p:blipFill>
        <p:spPr>
          <a:xfrm>
            <a:off x="5868988" y="784226"/>
            <a:ext cx="1700212" cy="1790004"/>
          </a:xfrm>
        </p:spPr>
      </p:pic>
      <p:sp>
        <p:nvSpPr>
          <p:cNvPr id="3" name="Content Placeholder 2"/>
          <p:cNvSpPr>
            <a:spLocks noGrp="1"/>
          </p:cNvSpPr>
          <p:nvPr>
            <p:ph type="body" sz="half" idx="2"/>
          </p:nvPr>
        </p:nvSpPr>
        <p:spPr/>
        <p:txBody>
          <a:bodyPr/>
          <a:lstStyle/>
          <a:p>
            <a:endParaRPr lang="en-US" dirty="0"/>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fld id="{54F549A2-A65D-4965-ABC1-5B12F346E6D1}" type="slidenum">
              <a:rPr lang="en-US" altLang="en-US" smtClean="0"/>
              <a:pPr/>
              <a:t>12</a:t>
            </a:fld>
            <a:endParaRPr lang="en-US" altLang="en-US"/>
          </a:p>
        </p:txBody>
      </p:sp>
      <p:pic>
        <p:nvPicPr>
          <p:cNvPr id="11" name="Picture 10"/>
          <p:cNvPicPr>
            <a:picLocks noChangeAspect="1"/>
          </p:cNvPicPr>
          <p:nvPr/>
        </p:nvPicPr>
        <p:blipFill>
          <a:blip r:embed="rId4"/>
          <a:stretch>
            <a:fillRect/>
          </a:stretch>
        </p:blipFill>
        <p:spPr>
          <a:xfrm>
            <a:off x="630238" y="2321940"/>
            <a:ext cx="4167841" cy="3890520"/>
          </a:xfrm>
          <a:prstGeom prst="rect">
            <a:avLst/>
          </a:prstGeom>
        </p:spPr>
      </p:pic>
      <p:sp>
        <p:nvSpPr>
          <p:cNvPr id="12" name="TextBox 11"/>
          <p:cNvSpPr txBox="1"/>
          <p:nvPr/>
        </p:nvSpPr>
        <p:spPr>
          <a:xfrm>
            <a:off x="5012267" y="3251200"/>
            <a:ext cx="3302000" cy="1692771"/>
          </a:xfrm>
          <a:prstGeom prst="rect">
            <a:avLst/>
          </a:prstGeom>
          <a:noFill/>
        </p:spPr>
        <p:txBody>
          <a:bodyPr wrap="square" rtlCol="0">
            <a:spAutoFit/>
          </a:bodyPr>
          <a:lstStyle/>
          <a:p>
            <a:pPr marL="342900" lvl="0" indent="-342900" eaLnBrk="1" hangingPunct="1">
              <a:spcBef>
                <a:spcPct val="20000"/>
              </a:spcBef>
              <a:buFontTx/>
              <a:buChar char="•"/>
            </a:pPr>
            <a:r>
              <a:rPr lang="en-US" sz="2000" dirty="0">
                <a:solidFill>
                  <a:srgbClr val="005595"/>
                </a:solidFill>
                <a:latin typeface="Arial"/>
              </a:rPr>
              <a:t>Publicity gained through promotional efforts other than paid media advertising</a:t>
            </a:r>
          </a:p>
          <a:p>
            <a:endParaRPr lang="en-US" dirty="0"/>
          </a:p>
        </p:txBody>
      </p:sp>
    </p:spTree>
    <p:extLst>
      <p:ext uri="{BB962C8B-B14F-4D97-AF65-F5344CB8AC3E}">
        <p14:creationId xmlns:p14="http://schemas.microsoft.com/office/powerpoint/2010/main" val="205694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04800" y="2628371"/>
            <a:ext cx="8229600" cy="1143000"/>
          </a:xfrm>
        </p:spPr>
        <p:txBody>
          <a:bodyPr/>
          <a:lstStyle/>
          <a:p>
            <a:pPr algn="ctr"/>
            <a:r>
              <a:rPr lang="en-US" dirty="0"/>
              <a:t>Why Earned Media? </a:t>
            </a:r>
          </a:p>
        </p:txBody>
      </p:sp>
      <p:sp>
        <p:nvSpPr>
          <p:cNvPr id="6" name="Slide Number Placeholder 5"/>
          <p:cNvSpPr>
            <a:spLocks noGrp="1"/>
          </p:cNvSpPr>
          <p:nvPr>
            <p:ph type="sldNum" sz="quarter" idx="11"/>
          </p:nvPr>
        </p:nvSpPr>
        <p:spPr/>
        <p:txBody>
          <a:bodyPr/>
          <a:lstStyle/>
          <a:p>
            <a:fld id="{58FA6DBE-1C20-41CB-8472-6BDB400181E4}" type="slidenum">
              <a:rPr lang="en-US" altLang="en-US" smtClean="0"/>
              <a:pPr/>
              <a:t>13</a:t>
            </a:fld>
            <a:endParaRPr lang="en-US" altLang="en-US"/>
          </a:p>
        </p:txBody>
      </p:sp>
    </p:spTree>
    <p:extLst>
      <p:ext uri="{BB962C8B-B14F-4D97-AF65-F5344CB8AC3E}">
        <p14:creationId xmlns:p14="http://schemas.microsoft.com/office/powerpoint/2010/main" val="613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Earned Media? </a:t>
            </a:r>
          </a:p>
        </p:txBody>
      </p:sp>
      <p:sp>
        <p:nvSpPr>
          <p:cNvPr id="7" name="Content Placeholder 6"/>
          <p:cNvSpPr>
            <a:spLocks noGrp="1"/>
          </p:cNvSpPr>
          <p:nvPr>
            <p:ph idx="1"/>
          </p:nvPr>
        </p:nvSpPr>
        <p:spPr>
          <a:xfrm>
            <a:off x="457200" y="1204407"/>
            <a:ext cx="8229600" cy="4746009"/>
          </a:xfrm>
        </p:spPr>
        <p:txBody>
          <a:bodyPr/>
          <a:lstStyle/>
          <a:p>
            <a:r>
              <a:rPr lang="en-US" b="1" u="sng" dirty="0">
                <a:hlinkClick r:id="rId3"/>
              </a:rPr>
              <a:t>US Media Coverage of Tobacco Industry Corporate Social Responsibility Initiatives.</a:t>
            </a:r>
            <a:r>
              <a:rPr lang="en-US" dirty="0"/>
              <a:t> </a:t>
            </a:r>
          </a:p>
          <a:p>
            <a:r>
              <a:rPr lang="en-US" i="1" dirty="0"/>
              <a:t>Journal of Community Health</a:t>
            </a:r>
            <a:r>
              <a:rPr lang="en-US" dirty="0"/>
              <a:t> (July 6, 2017, </a:t>
            </a:r>
            <a:r>
              <a:rPr lang="en-US" dirty="0" err="1"/>
              <a:t>Epub</a:t>
            </a:r>
            <a:r>
              <a:rPr lang="en-US" dirty="0"/>
              <a:t> ahead of print). </a:t>
            </a:r>
          </a:p>
          <a:p>
            <a:pPr lvl="1"/>
            <a:endParaRPr lang="en-US" dirty="0"/>
          </a:p>
          <a:p>
            <a:pPr lvl="1"/>
            <a:r>
              <a:rPr lang="en-US" dirty="0"/>
              <a:t>Most coverage appeared in local newspapers</a:t>
            </a:r>
          </a:p>
          <a:p>
            <a:pPr lvl="1"/>
            <a:r>
              <a:rPr lang="en-US" dirty="0"/>
              <a:t>CSR initiatives unrelated to tobacco, with non-controversial beneficiaries, were most commonly mentioned</a:t>
            </a:r>
          </a:p>
          <a:p>
            <a:pPr lvl="1"/>
            <a:r>
              <a:rPr lang="en-US" dirty="0"/>
              <a:t>Coverage was largely positive</a:t>
            </a:r>
          </a:p>
          <a:p>
            <a:pPr lvl="1"/>
            <a:r>
              <a:rPr lang="en-US" dirty="0"/>
              <a:t>Tobacco control advocates were infrequently cited as sources and rarely authored opinion pieces</a:t>
            </a:r>
          </a:p>
          <a:p>
            <a:pPr lvl="1"/>
            <a:r>
              <a:rPr lang="en-US" b="1" dirty="0"/>
              <a:t>When</a:t>
            </a:r>
            <a:r>
              <a:rPr lang="en-US" dirty="0"/>
              <a:t> </a:t>
            </a:r>
            <a:r>
              <a:rPr lang="en-US" b="1" dirty="0"/>
              <a:t>tobacco control advocate voices were included, coverage was less likely to have a positive slant.</a:t>
            </a:r>
          </a:p>
          <a:p>
            <a:pPr lvl="1"/>
            <a:endParaRPr lang="en-US" dirty="0"/>
          </a:p>
          <a:p>
            <a:r>
              <a:rPr lang="en-US" b="1" dirty="0"/>
              <a:t>Countering the media narrative of “virtuous companies” doing good deed could be particularly beneficial.</a:t>
            </a:r>
          </a:p>
        </p:txBody>
      </p:sp>
      <p:sp>
        <p:nvSpPr>
          <p:cNvPr id="6" name="Slide Number Placeholder 5"/>
          <p:cNvSpPr>
            <a:spLocks noGrp="1"/>
          </p:cNvSpPr>
          <p:nvPr>
            <p:ph type="sldNum" sz="quarter" idx="11"/>
          </p:nvPr>
        </p:nvSpPr>
        <p:spPr/>
        <p:txBody>
          <a:bodyPr/>
          <a:lstStyle/>
          <a:p>
            <a:fld id="{58FA6DBE-1C20-41CB-8472-6BDB400181E4}" type="slidenum">
              <a:rPr lang="en-US" altLang="en-US" smtClean="0"/>
              <a:pPr/>
              <a:t>14</a:t>
            </a:fld>
            <a:endParaRPr lang="en-US" altLang="en-US"/>
          </a:p>
        </p:txBody>
      </p:sp>
    </p:spTree>
    <p:extLst>
      <p:ext uri="{BB962C8B-B14F-4D97-AF65-F5344CB8AC3E}">
        <p14:creationId xmlns:p14="http://schemas.microsoft.com/office/powerpoint/2010/main" val="33484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10F3097-2133-4D9E-BC2B-43985C5D995A}" type="slidenum">
              <a:rPr lang="en-US" smtClean="0"/>
              <a:pPr/>
              <a:t>15</a:t>
            </a:fld>
            <a:endParaRPr lang="en-US"/>
          </a:p>
        </p:txBody>
      </p:sp>
      <p:pic>
        <p:nvPicPr>
          <p:cNvPr id="3" name="Picture 2"/>
          <p:cNvPicPr>
            <a:picLocks noChangeAspect="1"/>
          </p:cNvPicPr>
          <p:nvPr/>
        </p:nvPicPr>
        <p:blipFill>
          <a:blip r:embed="rId3"/>
          <a:stretch>
            <a:fillRect/>
          </a:stretch>
        </p:blipFill>
        <p:spPr>
          <a:xfrm>
            <a:off x="228600" y="0"/>
            <a:ext cx="8686800" cy="6837199"/>
          </a:xfrm>
          <a:prstGeom prst="rect">
            <a:avLst/>
          </a:prstGeom>
        </p:spPr>
      </p:pic>
    </p:spTree>
    <p:extLst>
      <p:ext uri="{BB962C8B-B14F-4D97-AF65-F5344CB8AC3E}">
        <p14:creationId xmlns:p14="http://schemas.microsoft.com/office/powerpoint/2010/main" val="469542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10F3097-2133-4D9E-BC2B-43985C5D995A}" type="slidenum">
              <a:rPr lang="en-US" smtClean="0"/>
              <a:pPr/>
              <a:t>16</a:t>
            </a:fld>
            <a:endParaRPr lang="en-US"/>
          </a:p>
        </p:txBody>
      </p:sp>
      <p:pic>
        <p:nvPicPr>
          <p:cNvPr id="3" name="Picture 2"/>
          <p:cNvPicPr>
            <a:picLocks noChangeAspect="1"/>
          </p:cNvPicPr>
          <p:nvPr/>
        </p:nvPicPr>
        <p:blipFill>
          <a:blip r:embed="rId3"/>
          <a:stretch>
            <a:fillRect/>
          </a:stretch>
        </p:blipFill>
        <p:spPr>
          <a:xfrm>
            <a:off x="228600" y="0"/>
            <a:ext cx="8686800" cy="6837199"/>
          </a:xfrm>
          <a:prstGeom prst="rect">
            <a:avLst/>
          </a:prstGeom>
        </p:spPr>
      </p:pic>
      <p:sp>
        <p:nvSpPr>
          <p:cNvPr id="4" name="Left Arrow 3"/>
          <p:cNvSpPr/>
          <p:nvPr/>
        </p:nvSpPr>
        <p:spPr bwMode="auto">
          <a:xfrm>
            <a:off x="6901543" y="3973286"/>
            <a:ext cx="1632857" cy="827314"/>
          </a:xfrm>
          <a:prstGeom prst="lef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5" name="Right Arrow 4"/>
          <p:cNvSpPr/>
          <p:nvPr/>
        </p:nvSpPr>
        <p:spPr bwMode="auto">
          <a:xfrm>
            <a:off x="2057400" y="5181601"/>
            <a:ext cx="1578429" cy="522514"/>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6" name="Left Arrow 5"/>
          <p:cNvSpPr/>
          <p:nvPr/>
        </p:nvSpPr>
        <p:spPr bwMode="auto">
          <a:xfrm>
            <a:off x="5355772" y="1709058"/>
            <a:ext cx="1632857" cy="827314"/>
          </a:xfrm>
          <a:prstGeom prst="lef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7" name="Right Arrow 6"/>
          <p:cNvSpPr/>
          <p:nvPr/>
        </p:nvSpPr>
        <p:spPr bwMode="auto">
          <a:xfrm>
            <a:off x="2057399" y="2514602"/>
            <a:ext cx="1578429" cy="522514"/>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2791610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Program Model</a:t>
            </a:r>
          </a:p>
        </p:txBody>
      </p:sp>
      <p:sp>
        <p:nvSpPr>
          <p:cNvPr id="3" name="Content Placeholder 2"/>
          <p:cNvSpPr>
            <a:spLocks noGrp="1"/>
          </p:cNvSpPr>
          <p:nvPr>
            <p:ph idx="1"/>
          </p:nvPr>
        </p:nvSpPr>
        <p:spPr>
          <a:xfrm>
            <a:off x="457200" y="1301624"/>
            <a:ext cx="8229600" cy="4114800"/>
          </a:xfrm>
        </p:spPr>
        <p:txBody>
          <a:bodyPr/>
          <a:lstStyle/>
          <a:p>
            <a:r>
              <a:rPr lang="en-US" sz="2200" dirty="0"/>
              <a:t>Combine and integrate educational, clinical, regulatory, economic, and social strategies at local, state, or national levels</a:t>
            </a:r>
          </a:p>
          <a:p>
            <a:endParaRPr lang="en-US" sz="2200" dirty="0"/>
          </a:p>
          <a:p>
            <a:r>
              <a:rPr lang="en-US" sz="2200" dirty="0"/>
              <a:t>Create a platform: </a:t>
            </a:r>
          </a:p>
          <a:p>
            <a:pPr lvl="1"/>
            <a:r>
              <a:rPr lang="en-US" sz="2200" dirty="0"/>
              <a:t>Community programs</a:t>
            </a:r>
          </a:p>
          <a:p>
            <a:pPr lvl="1"/>
            <a:r>
              <a:rPr lang="en-US" sz="2200" dirty="0"/>
              <a:t>Health systems, worksite wellness</a:t>
            </a:r>
          </a:p>
          <a:p>
            <a:pPr lvl="1"/>
            <a:r>
              <a:rPr lang="en-US" sz="2200" dirty="0"/>
              <a:t>Communications</a:t>
            </a:r>
          </a:p>
          <a:p>
            <a:pPr lvl="1"/>
            <a:r>
              <a:rPr lang="en-US" sz="2200" dirty="0"/>
              <a:t>Self-Managements supports, including screening and early detection</a:t>
            </a:r>
          </a:p>
          <a:p>
            <a:pPr lvl="1"/>
            <a:r>
              <a:rPr lang="en-US" sz="2200" dirty="0"/>
              <a:t>Diffusion and adoption of evidence-based practices. </a:t>
            </a:r>
          </a:p>
        </p:txBody>
      </p:sp>
      <p:sp>
        <p:nvSpPr>
          <p:cNvPr id="5" name="Slide Number Placeholder 4"/>
          <p:cNvSpPr>
            <a:spLocks noGrp="1"/>
          </p:cNvSpPr>
          <p:nvPr>
            <p:ph type="sldNum" sz="quarter" idx="11"/>
          </p:nvPr>
        </p:nvSpPr>
        <p:spPr/>
        <p:txBody>
          <a:bodyPr/>
          <a:lstStyle/>
          <a:p>
            <a:fld id="{54F549A2-A65D-4965-ABC1-5B12F346E6D1}" type="slidenum">
              <a:rPr lang="en-US" altLang="en-US" smtClean="0"/>
              <a:pPr/>
              <a:t>17</a:t>
            </a:fld>
            <a:endParaRPr lang="en-US" altLang="en-US"/>
          </a:p>
        </p:txBody>
      </p:sp>
    </p:spTree>
    <p:extLst>
      <p:ext uri="{BB962C8B-B14F-4D97-AF65-F5344CB8AC3E}">
        <p14:creationId xmlns:p14="http://schemas.microsoft.com/office/powerpoint/2010/main" val="1609201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in Public Policy</a:t>
            </a:r>
          </a:p>
        </p:txBody>
      </p:sp>
      <p:sp>
        <p:nvSpPr>
          <p:cNvPr id="6" name="Slide Number Placeholder 5"/>
          <p:cNvSpPr>
            <a:spLocks noGrp="1"/>
          </p:cNvSpPr>
          <p:nvPr>
            <p:ph type="sldNum" sz="quarter" idx="11"/>
          </p:nvPr>
        </p:nvSpPr>
        <p:spPr/>
        <p:txBody>
          <a:bodyPr/>
          <a:lstStyle/>
          <a:p>
            <a:fld id="{58FA6DBE-1C20-41CB-8472-6BDB400181E4}" type="slidenum">
              <a:rPr lang="en-US" altLang="en-US" smtClean="0"/>
              <a:pPr/>
              <a:t>18</a:t>
            </a:fld>
            <a:endParaRPr lang="en-US" altLang="en-US"/>
          </a:p>
        </p:txBody>
      </p:sp>
      <p:pic>
        <p:nvPicPr>
          <p:cNvPr id="4" name="m1Grdu9MIZA"/>
          <p:cNvPicPr>
            <a:picLocks noGrp="1" noRot="1" noChangeAspect="1"/>
          </p:cNvPicPr>
          <p:nvPr>
            <p:ph idx="1"/>
            <a:videoFile r:link="rId1"/>
          </p:nvPr>
        </p:nvPicPr>
        <p:blipFill>
          <a:blip r:embed="rId4"/>
          <a:stretch>
            <a:fillRect/>
          </a:stretch>
        </p:blipFill>
        <p:spPr>
          <a:xfrm>
            <a:off x="630936" y="1276731"/>
            <a:ext cx="7882128" cy="4433697"/>
          </a:xfrm>
          <a:prstGeom prst="rect">
            <a:avLst/>
          </a:prstGeom>
        </p:spPr>
      </p:pic>
      <p:sp>
        <p:nvSpPr>
          <p:cNvPr id="3" name="TextBox 2"/>
          <p:cNvSpPr txBox="1"/>
          <p:nvPr/>
        </p:nvSpPr>
        <p:spPr>
          <a:xfrm>
            <a:off x="630936" y="5815013"/>
            <a:ext cx="6084189" cy="461665"/>
          </a:xfrm>
          <a:prstGeom prst="rect">
            <a:avLst/>
          </a:prstGeom>
          <a:noFill/>
        </p:spPr>
        <p:txBody>
          <a:bodyPr wrap="square" rtlCol="0">
            <a:spAutoFit/>
          </a:bodyPr>
          <a:lstStyle/>
          <a:p>
            <a:r>
              <a:rPr lang="en-US" u="sng" dirty="0">
                <a:solidFill>
                  <a:srgbClr val="0563C1"/>
                </a:solidFill>
                <a:latin typeface="Calibri" panose="020F0502020204030204" pitchFamily="34" charset="0"/>
                <a:ea typeface="Calibri" panose="020F0502020204030204" pitchFamily="34" charset="0"/>
                <a:hlinkClick r:id="rId5"/>
              </a:rPr>
              <a:t>https://youtu.be/m1Grdu9MIZA</a:t>
            </a:r>
            <a:endParaRPr lang="en-US" dirty="0"/>
          </a:p>
        </p:txBody>
      </p:sp>
    </p:spTree>
    <p:extLst>
      <p:ext uri="{BB962C8B-B14F-4D97-AF65-F5344CB8AC3E}">
        <p14:creationId xmlns:p14="http://schemas.microsoft.com/office/powerpoint/2010/main" val="591215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a:t>
            </a:r>
            <a:r>
              <a:rPr lang="en-US" dirty="0" err="1"/>
              <a:t>Smokefree</a:t>
            </a:r>
            <a:r>
              <a:rPr lang="en-US" dirty="0"/>
              <a:t> Oregon</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325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Part 1: Definitions</a:t>
            </a:r>
          </a:p>
        </p:txBody>
      </p:sp>
      <p:sp>
        <p:nvSpPr>
          <p:cNvPr id="2" name="Text Placeholder 1"/>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54F549A2-A65D-4965-ABC1-5B12F346E6D1}" type="slidenum">
              <a:rPr lang="en-US" altLang="en-US" smtClean="0"/>
              <a:pPr/>
              <a:t>2</a:t>
            </a:fld>
            <a:endParaRPr lang="en-US" altLang="en-US"/>
          </a:p>
        </p:txBody>
      </p:sp>
    </p:spTree>
    <p:extLst>
      <p:ext uri="{BB962C8B-B14F-4D97-AF65-F5344CB8AC3E}">
        <p14:creationId xmlns:p14="http://schemas.microsoft.com/office/powerpoint/2010/main" val="3074522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Framework</a:t>
            </a:r>
          </a:p>
        </p:txBody>
      </p:sp>
      <p:sp>
        <p:nvSpPr>
          <p:cNvPr id="7" name="Content Placeholder 6"/>
          <p:cNvSpPr>
            <a:spLocks noGrp="1"/>
          </p:cNvSpPr>
          <p:nvPr>
            <p:ph idx="1"/>
          </p:nvPr>
        </p:nvSpPr>
        <p:spPr/>
        <p:txBody>
          <a:bodyPr/>
          <a:lstStyle/>
          <a:p>
            <a:endParaRPr lang="en-US" dirty="0"/>
          </a:p>
          <a:p>
            <a:endParaRPr lang="en-US" dirty="0"/>
          </a:p>
          <a:p>
            <a:r>
              <a:rPr lang="en-US" dirty="0"/>
              <a:t>Tobacco is the leading cause of death in Oregon</a:t>
            </a:r>
          </a:p>
          <a:p>
            <a:r>
              <a:rPr lang="en-US" dirty="0"/>
              <a:t>Tobacco is the leading cause of disease in Oregon</a:t>
            </a:r>
          </a:p>
          <a:p>
            <a:r>
              <a:rPr lang="en-US" dirty="0"/>
              <a:t>The tobacco industry spends millions marketing and promoting its products</a:t>
            </a:r>
          </a:p>
          <a:p>
            <a:r>
              <a:rPr lang="en-US" dirty="0"/>
              <a:t>Most Oregonians don’t smoke</a:t>
            </a:r>
          </a:p>
        </p:txBody>
      </p:sp>
      <p:sp>
        <p:nvSpPr>
          <p:cNvPr id="5" name="Slide Number Placeholder 4"/>
          <p:cNvSpPr>
            <a:spLocks noGrp="1"/>
          </p:cNvSpPr>
          <p:nvPr>
            <p:ph type="sldNum" sz="quarter" idx="11"/>
          </p:nvPr>
        </p:nvSpPr>
        <p:spPr/>
        <p:txBody>
          <a:bodyPr/>
          <a:lstStyle/>
          <a:p>
            <a:fld id="{CB74315B-297E-4258-8A3E-2C4509C362B8}" type="slidenum">
              <a:rPr lang="en-US" altLang="en-US" smtClean="0"/>
              <a:pPr/>
              <a:t>20</a:t>
            </a:fld>
            <a:endParaRPr lang="en-US" altLang="en-US"/>
          </a:p>
        </p:txBody>
      </p:sp>
    </p:spTree>
    <p:extLst>
      <p:ext uri="{BB962C8B-B14F-4D97-AF65-F5344CB8AC3E}">
        <p14:creationId xmlns:p14="http://schemas.microsoft.com/office/powerpoint/2010/main" val="677297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123" t="11163" r="12386" b="-11163"/>
          <a:stretch/>
        </p:blipFill>
        <p:spPr>
          <a:xfrm>
            <a:off x="0" y="533400"/>
            <a:ext cx="8956158" cy="6926525"/>
          </a:xfrm>
          <a:prstGeom prst="rect">
            <a:avLst/>
          </a:prstGeom>
        </p:spPr>
      </p:pic>
    </p:spTree>
    <p:extLst>
      <p:ext uri="{BB962C8B-B14F-4D97-AF65-F5344CB8AC3E}">
        <p14:creationId xmlns:p14="http://schemas.microsoft.com/office/powerpoint/2010/main" val="3551602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835025"/>
            <a:ext cx="8431213" cy="575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1371600"/>
            <a:ext cx="3657600" cy="369332"/>
          </a:xfrm>
          <a:prstGeom prst="rect">
            <a:avLst/>
          </a:prstGeom>
          <a:solidFill>
            <a:srgbClr val="005595"/>
          </a:solidFill>
        </p:spPr>
        <p:txBody>
          <a:bodyPr wrap="square" rtlCol="0">
            <a:spAutoFit/>
          </a:bodyPr>
          <a:lstStyle/>
          <a:p>
            <a:endParaRPr lang="en-US" dirty="0"/>
          </a:p>
        </p:txBody>
      </p:sp>
    </p:spTree>
    <p:extLst>
      <p:ext uri="{BB962C8B-B14F-4D97-AF65-F5344CB8AC3E}">
        <p14:creationId xmlns:p14="http://schemas.microsoft.com/office/powerpoint/2010/main" val="2186408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 Research </a:t>
            </a:r>
          </a:p>
        </p:txBody>
      </p:sp>
      <p:sp>
        <p:nvSpPr>
          <p:cNvPr id="3" name="Content Placeholder 2"/>
          <p:cNvSpPr>
            <a:spLocks noGrp="1"/>
          </p:cNvSpPr>
          <p:nvPr>
            <p:ph idx="1"/>
          </p:nvPr>
        </p:nvSpPr>
        <p:spPr/>
        <p:txBody>
          <a:bodyPr/>
          <a:lstStyle/>
          <a:p>
            <a:r>
              <a:rPr lang="en-US" dirty="0"/>
              <a:t>7 Focus Groups</a:t>
            </a:r>
          </a:p>
          <a:p>
            <a:pPr lvl="1"/>
            <a:r>
              <a:rPr lang="en-US" dirty="0"/>
              <a:t>Smokers, general population, youth</a:t>
            </a:r>
          </a:p>
          <a:p>
            <a:pPr lvl="1"/>
            <a:r>
              <a:rPr lang="en-US" dirty="0"/>
              <a:t>Medford, Portland, Woodburn</a:t>
            </a:r>
          </a:p>
          <a:p>
            <a:r>
              <a:rPr lang="en-US" dirty="0"/>
              <a:t>Online Panel</a:t>
            </a:r>
          </a:p>
          <a:p>
            <a:pPr lvl="1"/>
            <a:r>
              <a:rPr lang="en-US" dirty="0"/>
              <a:t>400-500 general population</a:t>
            </a:r>
          </a:p>
          <a:p>
            <a:pPr lvl="1"/>
            <a:r>
              <a:rPr lang="en-US" dirty="0"/>
              <a:t>Covering the entire state</a:t>
            </a:r>
          </a:p>
          <a:p>
            <a:pPr lvl="1"/>
            <a:endParaRPr lang="en-US" dirty="0"/>
          </a:p>
        </p:txBody>
      </p:sp>
    </p:spTree>
    <p:extLst>
      <p:ext uri="{BB962C8B-B14F-4D97-AF65-F5344CB8AC3E}">
        <p14:creationId xmlns:p14="http://schemas.microsoft.com/office/powerpoint/2010/main" val="3235404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Key Findings</a:t>
            </a:r>
          </a:p>
        </p:txBody>
      </p:sp>
      <p:sp>
        <p:nvSpPr>
          <p:cNvPr id="3" name="Content Placeholder 2"/>
          <p:cNvSpPr>
            <a:spLocks noGrp="1"/>
          </p:cNvSpPr>
          <p:nvPr>
            <p:ph idx="1"/>
          </p:nvPr>
        </p:nvSpPr>
        <p:spPr/>
        <p:txBody>
          <a:bodyPr/>
          <a:lstStyle/>
          <a:p>
            <a:r>
              <a:rPr lang="en-US" dirty="0"/>
              <a:t>Non-smokers need connection</a:t>
            </a:r>
          </a:p>
          <a:p>
            <a:r>
              <a:rPr lang="en-US" dirty="0"/>
              <a:t>Intentional and targeted marketing of Big Tobacco not clear, yet</a:t>
            </a:r>
          </a:p>
          <a:p>
            <a:r>
              <a:rPr lang="en-US" dirty="0"/>
              <a:t>Re-frame the role of Big Tobacco</a:t>
            </a:r>
          </a:p>
          <a:p>
            <a:r>
              <a:rPr lang="en-US" dirty="0"/>
              <a:t>People who smoke appreciate not being villainized</a:t>
            </a:r>
          </a:p>
          <a:p>
            <a:r>
              <a:rPr lang="en-US" dirty="0"/>
              <a:t>Environmental message resonating</a:t>
            </a:r>
          </a:p>
          <a:p>
            <a:pPr marL="0" indent="0">
              <a:buNone/>
            </a:pPr>
            <a:endParaRPr lang="en-US" dirty="0"/>
          </a:p>
          <a:p>
            <a:endParaRPr lang="en-US" dirty="0"/>
          </a:p>
          <a:p>
            <a:pPr lvl="1"/>
            <a:endParaRPr lang="en-US" dirty="0"/>
          </a:p>
        </p:txBody>
      </p:sp>
    </p:spTree>
    <p:extLst>
      <p:ext uri="{BB962C8B-B14F-4D97-AF65-F5344CB8AC3E}">
        <p14:creationId xmlns:p14="http://schemas.microsoft.com/office/powerpoint/2010/main" val="39041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didn’t work</a:t>
            </a:r>
          </a:p>
        </p:txBody>
      </p:sp>
      <p:sp>
        <p:nvSpPr>
          <p:cNvPr id="3" name="Content Placeholder 2"/>
          <p:cNvSpPr>
            <a:spLocks noGrp="1"/>
          </p:cNvSpPr>
          <p:nvPr>
            <p:ph idx="1"/>
          </p:nvPr>
        </p:nvSpPr>
        <p:spPr/>
        <p:txBody>
          <a:bodyPr/>
          <a:lstStyle/>
          <a:p>
            <a:r>
              <a:rPr lang="en-US" dirty="0"/>
              <a:t>Big Tobacco playing by the rules</a:t>
            </a:r>
          </a:p>
          <a:p>
            <a:r>
              <a:rPr lang="en-US" dirty="0"/>
              <a:t>Creative that’s confusing, boring or lacking emotion</a:t>
            </a:r>
          </a:p>
          <a:p>
            <a:r>
              <a:rPr lang="en-US" dirty="0"/>
              <a:t>Painting Big Tobacco as evil without evidence</a:t>
            </a:r>
          </a:p>
          <a:p>
            <a:r>
              <a:rPr lang="en-US" dirty="0"/>
              <a:t>Tree angle to the environment</a:t>
            </a:r>
          </a:p>
          <a:p>
            <a:pPr lvl="1"/>
            <a:r>
              <a:rPr lang="en-US" dirty="0"/>
              <a:t>Not as much as other angles</a:t>
            </a:r>
          </a:p>
          <a:p>
            <a:endParaRPr lang="en-US" dirty="0"/>
          </a:p>
        </p:txBody>
      </p:sp>
    </p:spTree>
    <p:extLst>
      <p:ext uri="{BB962C8B-B14F-4D97-AF65-F5344CB8AC3E}">
        <p14:creationId xmlns:p14="http://schemas.microsoft.com/office/powerpoint/2010/main" val="3153814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Single Sentence</a:t>
            </a:r>
          </a:p>
        </p:txBody>
      </p:sp>
      <p:sp>
        <p:nvSpPr>
          <p:cNvPr id="6147" name="Content Placeholder 2"/>
          <p:cNvSpPr>
            <a:spLocks noGrp="1"/>
          </p:cNvSpPr>
          <p:nvPr>
            <p:ph idx="1"/>
          </p:nvPr>
        </p:nvSpPr>
        <p:spPr>
          <a:xfrm>
            <a:off x="831850" y="1600200"/>
            <a:ext cx="7629525" cy="4525963"/>
          </a:xfrm>
        </p:spPr>
        <p:txBody>
          <a:bodyPr/>
          <a:lstStyle/>
          <a:p>
            <a:pPr marL="0" indent="0">
              <a:buFont typeface="Arial" panose="020B0604020202020204" pitchFamily="34" charset="0"/>
              <a:buNone/>
            </a:pPr>
            <a:r>
              <a:rPr lang="en-US" altLang="en-US" sz="4000"/>
              <a:t>Tobacco affects your children, your health, your pocketbook, your environment and your community. Tobacco affects you.</a:t>
            </a:r>
          </a:p>
          <a:p>
            <a:pPr marL="0" indent="0">
              <a:buFont typeface="Arial" panose="020B0604020202020204" pitchFamily="34" charset="0"/>
              <a:buNone/>
            </a:pPr>
            <a:endParaRPr lang="en-US" altLang="en-US" sz="4000"/>
          </a:p>
        </p:txBody>
      </p:sp>
    </p:spTree>
    <p:extLst>
      <p:ext uri="{BB962C8B-B14F-4D97-AF65-F5344CB8AC3E}">
        <p14:creationId xmlns:p14="http://schemas.microsoft.com/office/powerpoint/2010/main" val="2025637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Leveraging values</a:t>
            </a:r>
          </a:p>
        </p:txBody>
      </p:sp>
      <p:sp>
        <p:nvSpPr>
          <p:cNvPr id="3" name="Content Placeholder 2"/>
          <p:cNvSpPr>
            <a:spLocks noGrp="1"/>
          </p:cNvSpPr>
          <p:nvPr>
            <p:ph idx="1"/>
          </p:nvPr>
        </p:nvSpPr>
        <p:spPr/>
        <p:txBody>
          <a:bodyPr/>
          <a:lstStyle/>
          <a:p>
            <a:pPr lvl="1"/>
            <a:r>
              <a:rPr lang="en-US" sz="2800" dirty="0"/>
              <a:t>Family</a:t>
            </a:r>
          </a:p>
          <a:p>
            <a:pPr lvl="1"/>
            <a:r>
              <a:rPr lang="en-US" sz="2800" dirty="0"/>
              <a:t>Opportunity</a:t>
            </a:r>
          </a:p>
          <a:p>
            <a:pPr lvl="1"/>
            <a:r>
              <a:rPr lang="en-US" sz="2800" dirty="0"/>
              <a:t>Fairness</a:t>
            </a:r>
          </a:p>
          <a:p>
            <a:pPr lvl="1"/>
            <a:r>
              <a:rPr lang="en-US" sz="2800" dirty="0"/>
              <a:t>Honesty</a:t>
            </a:r>
            <a:endParaRPr lang="en-US" sz="4000" dirty="0"/>
          </a:p>
          <a:p>
            <a:pPr lvl="1"/>
            <a:r>
              <a:rPr lang="en-US" sz="2800" dirty="0"/>
              <a:t>Compassion</a:t>
            </a:r>
            <a:endParaRPr lang="en-US" sz="4000" dirty="0"/>
          </a:p>
          <a:p>
            <a:pPr lvl="1"/>
            <a:r>
              <a:rPr lang="en-US" sz="2800" dirty="0"/>
              <a:t>Health</a:t>
            </a:r>
            <a:endParaRPr lang="en-US" dirty="0"/>
          </a:p>
        </p:txBody>
      </p:sp>
    </p:spTree>
    <p:extLst>
      <p:ext uri="{BB962C8B-B14F-4D97-AF65-F5344CB8AC3E}">
        <p14:creationId xmlns:p14="http://schemas.microsoft.com/office/powerpoint/2010/main" val="1582107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123" t="11163" r="12386" b="-11163"/>
          <a:stretch/>
        </p:blipFill>
        <p:spPr>
          <a:xfrm>
            <a:off x="0" y="533400"/>
            <a:ext cx="8956158" cy="6926525"/>
          </a:xfrm>
          <a:prstGeom prst="rect">
            <a:avLst/>
          </a:prstGeom>
        </p:spPr>
      </p:pic>
    </p:spTree>
    <p:extLst>
      <p:ext uri="{BB962C8B-B14F-4D97-AF65-F5344CB8AC3E}">
        <p14:creationId xmlns:p14="http://schemas.microsoft.com/office/powerpoint/2010/main" val="412541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40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4F549A2-A65D-4965-ABC1-5B12F346E6D1}" type="slidenum">
              <a:rPr lang="en-US" altLang="en-US" smtClean="0"/>
              <a:pPr/>
              <a:t>3</a:t>
            </a:fld>
            <a:endParaRPr lang="en-US" altLang="en-US"/>
          </a:p>
        </p:txBody>
      </p:sp>
      <p:pic>
        <p:nvPicPr>
          <p:cNvPr id="8" name="Picture 7"/>
          <p:cNvPicPr>
            <a:picLocks noChangeAspect="1"/>
          </p:cNvPicPr>
          <p:nvPr/>
        </p:nvPicPr>
        <p:blipFill>
          <a:blip r:embed="rId3"/>
          <a:stretch>
            <a:fillRect/>
          </a:stretch>
        </p:blipFill>
        <p:spPr>
          <a:xfrm>
            <a:off x="435358" y="682351"/>
            <a:ext cx="3133725" cy="1457325"/>
          </a:xfrm>
          <a:prstGeom prst="rect">
            <a:avLst/>
          </a:prstGeom>
        </p:spPr>
      </p:pic>
      <p:pic>
        <p:nvPicPr>
          <p:cNvPr id="9" name="Picture 8"/>
          <p:cNvPicPr>
            <a:picLocks noChangeAspect="1"/>
          </p:cNvPicPr>
          <p:nvPr/>
        </p:nvPicPr>
        <p:blipFill>
          <a:blip r:embed="rId4"/>
          <a:stretch>
            <a:fillRect/>
          </a:stretch>
        </p:blipFill>
        <p:spPr>
          <a:xfrm>
            <a:off x="78827" y="1920929"/>
            <a:ext cx="1800225" cy="2543175"/>
          </a:xfrm>
          <a:prstGeom prst="rect">
            <a:avLst/>
          </a:prstGeom>
        </p:spPr>
      </p:pic>
      <p:pic>
        <p:nvPicPr>
          <p:cNvPr id="13" name="Picture 12"/>
          <p:cNvPicPr>
            <a:picLocks noChangeAspect="1"/>
          </p:cNvPicPr>
          <p:nvPr/>
        </p:nvPicPr>
        <p:blipFill>
          <a:blip r:embed="rId5"/>
          <a:stretch>
            <a:fillRect/>
          </a:stretch>
        </p:blipFill>
        <p:spPr>
          <a:xfrm>
            <a:off x="2002220" y="2038021"/>
            <a:ext cx="2143125" cy="2143125"/>
          </a:xfrm>
          <a:prstGeom prst="rect">
            <a:avLst/>
          </a:prstGeom>
        </p:spPr>
      </p:pic>
      <p:pic>
        <p:nvPicPr>
          <p:cNvPr id="14" name="Picture 13"/>
          <p:cNvPicPr>
            <a:picLocks noChangeAspect="1"/>
          </p:cNvPicPr>
          <p:nvPr/>
        </p:nvPicPr>
        <p:blipFill>
          <a:blip r:embed="rId6"/>
          <a:stretch>
            <a:fillRect/>
          </a:stretch>
        </p:blipFill>
        <p:spPr>
          <a:xfrm>
            <a:off x="1116395" y="3895725"/>
            <a:ext cx="1771650" cy="2581275"/>
          </a:xfrm>
          <a:prstGeom prst="rect">
            <a:avLst/>
          </a:prstGeom>
        </p:spPr>
      </p:pic>
      <p:pic>
        <p:nvPicPr>
          <p:cNvPr id="15" name="Picture 14"/>
          <p:cNvPicPr>
            <a:picLocks noChangeAspect="1"/>
          </p:cNvPicPr>
          <p:nvPr/>
        </p:nvPicPr>
        <p:blipFill>
          <a:blip r:embed="rId7"/>
          <a:stretch>
            <a:fillRect/>
          </a:stretch>
        </p:blipFill>
        <p:spPr>
          <a:xfrm>
            <a:off x="4145345" y="609271"/>
            <a:ext cx="4636048" cy="2069664"/>
          </a:xfrm>
          <a:prstGeom prst="rect">
            <a:avLst/>
          </a:prstGeom>
        </p:spPr>
      </p:pic>
      <p:pic>
        <p:nvPicPr>
          <p:cNvPr id="16" name="Picture 15"/>
          <p:cNvPicPr>
            <a:picLocks noChangeAspect="1"/>
          </p:cNvPicPr>
          <p:nvPr/>
        </p:nvPicPr>
        <p:blipFill>
          <a:blip r:embed="rId8"/>
          <a:stretch>
            <a:fillRect/>
          </a:stretch>
        </p:blipFill>
        <p:spPr>
          <a:xfrm>
            <a:off x="4091643" y="2540054"/>
            <a:ext cx="2371725" cy="1924050"/>
          </a:xfrm>
          <a:prstGeom prst="rect">
            <a:avLst/>
          </a:prstGeom>
        </p:spPr>
      </p:pic>
      <p:pic>
        <p:nvPicPr>
          <p:cNvPr id="17" name="Picture 16"/>
          <p:cNvPicPr>
            <a:picLocks noChangeAspect="1"/>
          </p:cNvPicPr>
          <p:nvPr/>
        </p:nvPicPr>
        <p:blipFill>
          <a:blip r:embed="rId9"/>
          <a:stretch>
            <a:fillRect/>
          </a:stretch>
        </p:blipFill>
        <p:spPr>
          <a:xfrm>
            <a:off x="6463368" y="2681287"/>
            <a:ext cx="2371727" cy="3070002"/>
          </a:xfrm>
          <a:prstGeom prst="rect">
            <a:avLst/>
          </a:prstGeom>
        </p:spPr>
      </p:pic>
      <p:pic>
        <p:nvPicPr>
          <p:cNvPr id="18" name="Picture 17"/>
          <p:cNvPicPr>
            <a:picLocks noChangeAspect="1"/>
          </p:cNvPicPr>
          <p:nvPr/>
        </p:nvPicPr>
        <p:blipFill>
          <a:blip r:embed="rId10"/>
          <a:stretch>
            <a:fillRect/>
          </a:stretch>
        </p:blipFill>
        <p:spPr>
          <a:xfrm>
            <a:off x="3397466" y="4343171"/>
            <a:ext cx="3065902" cy="2032826"/>
          </a:xfrm>
          <a:prstGeom prst="rect">
            <a:avLst/>
          </a:prstGeom>
        </p:spPr>
      </p:pic>
    </p:spTree>
    <p:extLst>
      <p:ext uri="{BB962C8B-B14F-4D97-AF65-F5344CB8AC3E}">
        <p14:creationId xmlns:p14="http://schemas.microsoft.com/office/powerpoint/2010/main" val="687643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Website</a:t>
            </a:r>
          </a:p>
        </p:txBody>
      </p:sp>
      <p:sp>
        <p:nvSpPr>
          <p:cNvPr id="9219" name="Rectangle 29"/>
          <p:cNvSpPr>
            <a:spLocks noChangeArrowheads="1"/>
          </p:cNvSpPr>
          <p:nvPr/>
        </p:nvSpPr>
        <p:spPr bwMode="auto">
          <a:xfrm>
            <a:off x="0" y="5791200"/>
            <a:ext cx="9144000" cy="9906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107524" name="Picture 10"/>
          <p:cNvPicPr>
            <a:picLocks noChangeAspect="1" noChangeArrowheads="1"/>
          </p:cNvPicPr>
          <p:nvPr/>
        </p:nvPicPr>
        <p:blipFill>
          <a:blip r:embed="rId3"/>
          <a:srcRect l="1869" t="6445" r="1869" b="33659"/>
          <a:stretch>
            <a:fillRect/>
          </a:stretch>
        </p:blipFill>
        <p:spPr bwMode="auto">
          <a:xfrm>
            <a:off x="227013" y="1600200"/>
            <a:ext cx="85979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17307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nri\Desktop\OHA-StatewideRetailRollup-22x8.5.jp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242711" y="304800"/>
            <a:ext cx="8756958" cy="676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034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9"/>
          <p:cNvSpPr>
            <a:spLocks noChangeArrowheads="1"/>
          </p:cNvSpPr>
          <p:nvPr/>
        </p:nvSpPr>
        <p:spPr bwMode="auto">
          <a:xfrm>
            <a:off x="0" y="5791200"/>
            <a:ext cx="9144000" cy="9906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10243" name="Picture 2" descr="C:\Users\Anne.HEADQUARTERS\Desktop\1510685_10151761518607574_1809272757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146843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C:\Users\Anne.HEADQUARTERS\Desktop\1800201_10151805480277574_798181326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0588" y="146843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C:\Users\Anne.HEADQUARTERS\Desktop\1911882_10151833418417574_631779886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5388" y="1447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C:\Users\Anne.HEADQUARTERS\Desktop\1017241_10151763062887574_500240989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363" y="3860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C:\Users\Anne.HEADQUARTERS\Desktop\995577_10151748589742574_1091768801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8363" y="3860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C:\Users\Anne.HEADQUARTERS\Desktop\1393658_10151602878752574_790503361_n.jpg"/>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75388" y="3860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itle 1"/>
          <p:cNvSpPr>
            <a:spLocks noGrp="1"/>
          </p:cNvSpPr>
          <p:nvPr>
            <p:ph type="title"/>
          </p:nvPr>
        </p:nvSpPr>
        <p:spPr/>
        <p:txBody>
          <a:bodyPr/>
          <a:lstStyle/>
          <a:p>
            <a:r>
              <a:rPr lang="en-US" altLang="en-US"/>
              <a:t>Social media</a:t>
            </a:r>
          </a:p>
        </p:txBody>
      </p:sp>
    </p:spTree>
    <p:extLst>
      <p:ext uri="{BB962C8B-B14F-4D97-AF65-F5344CB8AC3E}">
        <p14:creationId xmlns:p14="http://schemas.microsoft.com/office/powerpoint/2010/main" val="2114208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Earned Media Opportunities</a:t>
            </a:r>
          </a:p>
        </p:txBody>
      </p:sp>
      <p:sp>
        <p:nvSpPr>
          <p:cNvPr id="11267" name="Rectangle 29"/>
          <p:cNvSpPr>
            <a:spLocks noChangeArrowheads="1"/>
          </p:cNvSpPr>
          <p:nvPr/>
        </p:nvSpPr>
        <p:spPr bwMode="auto">
          <a:xfrm>
            <a:off x="0" y="5867400"/>
            <a:ext cx="9144000" cy="9906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11268" name="Content Placeholder 4" descr="IMG_2081-edit.jp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58849" y="1435100"/>
            <a:ext cx="7160419" cy="4773611"/>
          </a:xfrm>
          <a:extLst>
            <a:ext uri="{91240B29-F687-4F45-9708-019B960494DF}">
              <a14:hiddenLine xmlns:a14="http://schemas.microsoft.com/office/drawing/2010/main" w="57150">
                <a:solidFill>
                  <a:srgbClr val="000000"/>
                </a:solidFill>
                <a:miter lim="800000"/>
                <a:headEnd/>
                <a:tailEnd/>
              </a14:hiddenLine>
            </a:ext>
          </a:extLst>
        </p:spPr>
      </p:pic>
    </p:spTree>
    <p:extLst>
      <p:ext uri="{BB962C8B-B14F-4D97-AF65-F5344CB8AC3E}">
        <p14:creationId xmlns:p14="http://schemas.microsoft.com/office/powerpoint/2010/main" val="909535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Part 3: Alcohol and Drug Prevention</a:t>
            </a:r>
          </a:p>
        </p:txBody>
      </p:sp>
      <p:sp>
        <p:nvSpPr>
          <p:cNvPr id="10" name="Text Placeholder 9"/>
          <p:cNvSpPr>
            <a:spLocks noGrp="1"/>
          </p:cNvSpPr>
          <p:nvPr>
            <p:ph type="body" idx="1"/>
          </p:nvPr>
        </p:nvSpPr>
        <p:spPr/>
        <p:txBody>
          <a:bodyPr/>
          <a:lstStyle/>
          <a:p>
            <a:endParaRPr lang="en-US"/>
          </a:p>
        </p:txBody>
      </p:sp>
      <p:sp>
        <p:nvSpPr>
          <p:cNvPr id="8" name="Slide Number Placeholder 7"/>
          <p:cNvSpPr>
            <a:spLocks noGrp="1"/>
          </p:cNvSpPr>
          <p:nvPr>
            <p:ph type="sldNum" sz="quarter" idx="11"/>
          </p:nvPr>
        </p:nvSpPr>
        <p:spPr/>
        <p:txBody>
          <a:bodyPr/>
          <a:lstStyle/>
          <a:p>
            <a:fld id="{CE991706-0EB7-45B4-8653-7CC989A76162}" type="slidenum">
              <a:rPr lang="en-US" altLang="en-US" smtClean="0"/>
              <a:pPr/>
              <a:t>34</a:t>
            </a:fld>
            <a:endParaRPr lang="en-US" altLang="en-US"/>
          </a:p>
        </p:txBody>
      </p:sp>
    </p:spTree>
    <p:extLst>
      <p:ext uri="{BB962C8B-B14F-4D97-AF65-F5344CB8AC3E}">
        <p14:creationId xmlns:p14="http://schemas.microsoft.com/office/powerpoint/2010/main" val="1412886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Working in table groups</a:t>
            </a:r>
          </a:p>
        </p:txBody>
      </p:sp>
      <p:sp>
        <p:nvSpPr>
          <p:cNvPr id="7" name="Content Placeholder 6"/>
          <p:cNvSpPr>
            <a:spLocks noGrp="1"/>
          </p:cNvSpPr>
          <p:nvPr>
            <p:ph idx="1"/>
          </p:nvPr>
        </p:nvSpPr>
        <p:spPr/>
        <p:txBody>
          <a:bodyPr/>
          <a:lstStyle/>
          <a:p>
            <a:r>
              <a:rPr lang="en-US" dirty="0"/>
              <a:t>Try to make your table a mix of participants: </a:t>
            </a:r>
            <a:r>
              <a:rPr lang="en-US" dirty="0" err="1"/>
              <a:t>TPEP</a:t>
            </a:r>
            <a:r>
              <a:rPr lang="en-US" dirty="0"/>
              <a:t>, </a:t>
            </a:r>
            <a:r>
              <a:rPr lang="en-US" dirty="0" err="1"/>
              <a:t>ADPEP</a:t>
            </a:r>
            <a:r>
              <a:rPr lang="en-US" dirty="0"/>
              <a:t>, SPF-PFS, DFC, </a:t>
            </a:r>
            <a:r>
              <a:rPr lang="en-US" dirty="0" err="1"/>
              <a:t>RHECs</a:t>
            </a:r>
            <a:r>
              <a:rPr lang="en-US" dirty="0"/>
              <a:t>, </a:t>
            </a:r>
            <a:r>
              <a:rPr lang="en-US" dirty="0" err="1"/>
              <a:t>HPCDP</a:t>
            </a:r>
            <a:r>
              <a:rPr lang="en-US" dirty="0"/>
              <a:t> staffers</a:t>
            </a:r>
          </a:p>
          <a:p>
            <a:r>
              <a:rPr lang="en-US" dirty="0"/>
              <a:t>Select a facilitator, timekeeper, and note taker</a:t>
            </a:r>
          </a:p>
          <a:p>
            <a:r>
              <a:rPr lang="en-US" dirty="0"/>
              <a:t>We’ll share back ideas at the end of the session</a:t>
            </a:r>
          </a:p>
          <a:p>
            <a:r>
              <a:rPr lang="en-US" dirty="0"/>
              <a:t>Discuss the following questions: </a:t>
            </a:r>
          </a:p>
          <a:p>
            <a:pPr marL="457200" indent="-457200">
              <a:buFont typeface="+mj-lt"/>
              <a:buAutoNum type="arabicPeriod"/>
            </a:pPr>
            <a:r>
              <a:rPr lang="en-US" dirty="0"/>
              <a:t>What is the story of alcohol use in Oregon? </a:t>
            </a:r>
          </a:p>
          <a:p>
            <a:pPr marL="457200" indent="-457200">
              <a:buFont typeface="+mj-lt"/>
              <a:buAutoNum type="arabicPeriod"/>
            </a:pPr>
            <a:r>
              <a:rPr lang="en-US" dirty="0"/>
              <a:t>What is the theme? Who are the characters? What is the plot? </a:t>
            </a:r>
          </a:p>
          <a:p>
            <a:pPr marL="457200" indent="-457200">
              <a:buFont typeface="+mj-lt"/>
              <a:buAutoNum type="arabicPeriod"/>
            </a:pPr>
            <a:r>
              <a:rPr lang="en-US" dirty="0"/>
              <a:t>Who are the (s)</a:t>
            </a:r>
            <a:r>
              <a:rPr lang="en-US" dirty="0" err="1"/>
              <a:t>heros</a:t>
            </a:r>
            <a:r>
              <a:rPr lang="en-US" dirty="0"/>
              <a:t>? </a:t>
            </a:r>
          </a:p>
          <a:p>
            <a:pPr marL="457200" indent="-457200">
              <a:buFont typeface="+mj-lt"/>
              <a:buAutoNum type="arabicPeriod"/>
            </a:pPr>
            <a:r>
              <a:rPr lang="en-US" dirty="0"/>
              <a:t>Who or what are the villains? </a:t>
            </a:r>
          </a:p>
          <a:p>
            <a:pPr marL="457200" indent="-457200">
              <a:buFont typeface="+mj-lt"/>
              <a:buAutoNum type="arabicPeriod"/>
            </a:pPr>
            <a:r>
              <a:rPr lang="en-US" dirty="0"/>
              <a:t>What is the ending for the story? </a:t>
            </a:r>
          </a:p>
          <a:p>
            <a:pPr marL="457200" indent="-457200">
              <a:buFont typeface="+mj-lt"/>
              <a:buAutoNum type="arabicPeriod"/>
            </a:pPr>
            <a:endParaRPr lang="en-US" dirty="0"/>
          </a:p>
        </p:txBody>
      </p:sp>
      <p:sp>
        <p:nvSpPr>
          <p:cNvPr id="5" name="Slide Number Placeholder 4"/>
          <p:cNvSpPr>
            <a:spLocks noGrp="1"/>
          </p:cNvSpPr>
          <p:nvPr>
            <p:ph type="sldNum" sz="quarter" idx="11"/>
          </p:nvPr>
        </p:nvSpPr>
        <p:spPr/>
        <p:txBody>
          <a:bodyPr/>
          <a:lstStyle/>
          <a:p>
            <a:fld id="{CB74315B-297E-4258-8A3E-2C4509C362B8}" type="slidenum">
              <a:rPr lang="en-US" altLang="en-US" smtClean="0"/>
              <a:pPr/>
              <a:t>35</a:t>
            </a:fld>
            <a:endParaRPr lang="en-US" altLang="en-US"/>
          </a:p>
        </p:txBody>
      </p:sp>
    </p:spTree>
    <p:extLst>
      <p:ext uri="{BB962C8B-B14F-4D97-AF65-F5344CB8AC3E}">
        <p14:creationId xmlns:p14="http://schemas.microsoft.com/office/powerpoint/2010/main" val="153688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Communications</a:t>
            </a:r>
          </a:p>
        </p:txBody>
      </p:sp>
      <p:sp>
        <p:nvSpPr>
          <p:cNvPr id="3" name="Content Placeholder 2"/>
          <p:cNvSpPr>
            <a:spLocks noGrp="1"/>
          </p:cNvSpPr>
          <p:nvPr>
            <p:ph idx="1"/>
          </p:nvPr>
        </p:nvSpPr>
        <p:spPr/>
        <p:txBody>
          <a:bodyPr/>
          <a:lstStyle/>
          <a:p>
            <a:endParaRPr lang="en-US" b="1" dirty="0"/>
          </a:p>
          <a:p>
            <a:endParaRPr lang="en-US" b="1" dirty="0"/>
          </a:p>
          <a:p>
            <a:r>
              <a:rPr lang="en-US" b="1" dirty="0"/>
              <a:t>Health communication</a:t>
            </a:r>
            <a:r>
              <a:rPr lang="en-US" dirty="0"/>
              <a:t> is defined as the study and use of communication strategies to inform and influence individual and community decisions…that enhance health</a:t>
            </a:r>
          </a:p>
          <a:p>
            <a:endParaRPr lang="en-US" dirty="0"/>
          </a:p>
        </p:txBody>
      </p:sp>
      <p:sp>
        <p:nvSpPr>
          <p:cNvPr id="4" name="Date Placeholder 3"/>
          <p:cNvSpPr>
            <a:spLocks noGrp="1"/>
          </p:cNvSpPr>
          <p:nvPr>
            <p:ph type="dt" sz="half" idx="10"/>
          </p:nvPr>
        </p:nvSpPr>
        <p:spPr>
          <a:xfrm>
            <a:off x="304800" y="5943600"/>
            <a:ext cx="894080" cy="325120"/>
          </a:xfrm>
        </p:spPr>
        <p:txBody>
          <a:bodyPr/>
          <a:lstStyle/>
          <a:p>
            <a:r>
              <a:rPr lang="en-US" altLang="en-US" dirty="0" err="1"/>
              <a:t>HPCDP</a:t>
            </a:r>
            <a:endParaRPr lang="en-US" altLang="en-US" dirty="0"/>
          </a:p>
        </p:txBody>
      </p:sp>
      <p:sp>
        <p:nvSpPr>
          <p:cNvPr id="5" name="Slide Number Placeholder 4"/>
          <p:cNvSpPr>
            <a:spLocks noGrp="1"/>
          </p:cNvSpPr>
          <p:nvPr>
            <p:ph type="sldNum" sz="quarter" idx="11"/>
          </p:nvPr>
        </p:nvSpPr>
        <p:spPr/>
        <p:txBody>
          <a:bodyPr/>
          <a:lstStyle/>
          <a:p>
            <a:fld id="{54F549A2-A65D-4965-ABC1-5B12F346E6D1}" type="slidenum">
              <a:rPr lang="en-US" altLang="en-US" smtClean="0"/>
              <a:pPr/>
              <a:t>4</a:t>
            </a:fld>
            <a:endParaRPr lang="en-US" altLang="en-US"/>
          </a:p>
        </p:txBody>
      </p:sp>
    </p:spTree>
    <p:extLst>
      <p:ext uri="{BB962C8B-B14F-4D97-AF65-F5344CB8AC3E}">
        <p14:creationId xmlns:p14="http://schemas.microsoft.com/office/powerpoint/2010/main" val="234617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Marketing</a:t>
            </a:r>
          </a:p>
        </p:txBody>
      </p:sp>
      <p:sp>
        <p:nvSpPr>
          <p:cNvPr id="3" name="Content Placeholder 2"/>
          <p:cNvSpPr>
            <a:spLocks noGrp="1"/>
          </p:cNvSpPr>
          <p:nvPr>
            <p:ph idx="1"/>
          </p:nvPr>
        </p:nvSpPr>
        <p:spPr/>
        <p:txBody>
          <a:bodyPr/>
          <a:lstStyle/>
          <a:p>
            <a:endParaRPr lang="en-US" dirty="0"/>
          </a:p>
          <a:p>
            <a:r>
              <a:rPr lang="en-US" b="1" dirty="0"/>
              <a:t>Social marketing</a:t>
            </a:r>
            <a:r>
              <a:rPr lang="en-US" dirty="0"/>
              <a:t> is the use of strategic marketing practices “…to influence social behaviors not to benefit the marketer, but to benefit the target audience” </a:t>
            </a:r>
          </a:p>
        </p:txBody>
      </p:sp>
      <p:sp>
        <p:nvSpPr>
          <p:cNvPr id="4" name="Date Placeholder 3"/>
          <p:cNvSpPr>
            <a:spLocks noGrp="1"/>
          </p:cNvSpPr>
          <p:nvPr>
            <p:ph type="dt" sz="half" idx="10"/>
          </p:nvPr>
        </p:nvSpPr>
        <p:spPr>
          <a:xfrm>
            <a:off x="304800" y="5943600"/>
            <a:ext cx="894080" cy="325120"/>
          </a:xfrm>
        </p:spPr>
        <p:txBody>
          <a:bodyPr/>
          <a:lstStyle/>
          <a:p>
            <a:r>
              <a:rPr lang="en-US" altLang="en-US" dirty="0" err="1"/>
              <a:t>HPCDP</a:t>
            </a:r>
            <a:endParaRPr lang="en-US" altLang="en-US" dirty="0"/>
          </a:p>
        </p:txBody>
      </p:sp>
      <p:sp>
        <p:nvSpPr>
          <p:cNvPr id="5" name="Slide Number Placeholder 4"/>
          <p:cNvSpPr>
            <a:spLocks noGrp="1"/>
          </p:cNvSpPr>
          <p:nvPr>
            <p:ph type="sldNum" sz="quarter" idx="11"/>
          </p:nvPr>
        </p:nvSpPr>
        <p:spPr/>
        <p:txBody>
          <a:bodyPr/>
          <a:lstStyle/>
          <a:p>
            <a:fld id="{54F549A2-A65D-4965-ABC1-5B12F346E6D1}" type="slidenum">
              <a:rPr lang="en-US" altLang="en-US" smtClean="0"/>
              <a:pPr/>
              <a:t>5</a:t>
            </a:fld>
            <a:endParaRPr lang="en-US" altLang="en-US"/>
          </a:p>
        </p:txBody>
      </p:sp>
    </p:spTree>
    <p:extLst>
      <p:ext uri="{BB962C8B-B14F-4D97-AF65-F5344CB8AC3E}">
        <p14:creationId xmlns:p14="http://schemas.microsoft.com/office/powerpoint/2010/main" val="118225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4F549A2-A65D-4965-ABC1-5B12F346E6D1}" type="slidenum">
              <a:rPr lang="en-US" altLang="en-US" smtClean="0"/>
              <a:pPr/>
              <a:t>6</a:t>
            </a:fld>
            <a:endParaRPr lang="en-US" altLang="en-US"/>
          </a:p>
        </p:txBody>
      </p:sp>
      <p:pic>
        <p:nvPicPr>
          <p:cNvPr id="6" name="Picture 5"/>
          <p:cNvPicPr>
            <a:picLocks noChangeAspect="1"/>
          </p:cNvPicPr>
          <p:nvPr/>
        </p:nvPicPr>
        <p:blipFill>
          <a:blip r:embed="rId3"/>
          <a:stretch>
            <a:fillRect/>
          </a:stretch>
        </p:blipFill>
        <p:spPr>
          <a:xfrm>
            <a:off x="304799" y="407605"/>
            <a:ext cx="3897059" cy="3533774"/>
          </a:xfrm>
          <a:prstGeom prst="rect">
            <a:avLst/>
          </a:prstGeom>
        </p:spPr>
      </p:pic>
      <p:pic>
        <p:nvPicPr>
          <p:cNvPr id="7" name="Picture 6"/>
          <p:cNvPicPr>
            <a:picLocks noChangeAspect="1"/>
          </p:cNvPicPr>
          <p:nvPr/>
        </p:nvPicPr>
        <p:blipFill>
          <a:blip r:embed="rId4"/>
          <a:stretch>
            <a:fillRect/>
          </a:stretch>
        </p:blipFill>
        <p:spPr>
          <a:xfrm>
            <a:off x="3972268" y="824078"/>
            <a:ext cx="4843912" cy="4126295"/>
          </a:xfrm>
          <a:prstGeom prst="rect">
            <a:avLst/>
          </a:prstGeom>
        </p:spPr>
      </p:pic>
      <p:pic>
        <p:nvPicPr>
          <p:cNvPr id="8" name="Picture 7"/>
          <p:cNvPicPr>
            <a:picLocks noChangeAspect="1"/>
          </p:cNvPicPr>
          <p:nvPr/>
        </p:nvPicPr>
        <p:blipFill>
          <a:blip r:embed="rId5"/>
          <a:stretch>
            <a:fillRect/>
          </a:stretch>
        </p:blipFill>
        <p:spPr>
          <a:xfrm>
            <a:off x="391857" y="3941379"/>
            <a:ext cx="3439164" cy="2510720"/>
          </a:xfrm>
          <a:prstGeom prst="rect">
            <a:avLst/>
          </a:prstGeom>
        </p:spPr>
      </p:pic>
      <p:pic>
        <p:nvPicPr>
          <p:cNvPr id="9" name="Picture 8"/>
          <p:cNvPicPr>
            <a:picLocks noChangeAspect="1"/>
          </p:cNvPicPr>
          <p:nvPr/>
        </p:nvPicPr>
        <p:blipFill>
          <a:blip r:embed="rId6"/>
          <a:stretch>
            <a:fillRect/>
          </a:stretch>
        </p:blipFill>
        <p:spPr>
          <a:xfrm>
            <a:off x="3972267" y="4016923"/>
            <a:ext cx="3059153" cy="2324008"/>
          </a:xfrm>
          <a:prstGeom prst="rect">
            <a:avLst/>
          </a:prstGeom>
        </p:spPr>
      </p:pic>
    </p:spTree>
    <p:extLst>
      <p:ext uri="{BB962C8B-B14F-4D97-AF65-F5344CB8AC3E}">
        <p14:creationId xmlns:p14="http://schemas.microsoft.com/office/powerpoint/2010/main" val="164143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0238" y="365126"/>
            <a:ext cx="7886700" cy="897618"/>
          </a:xfrm>
        </p:spPr>
        <p:txBody>
          <a:bodyPr/>
          <a:lstStyle/>
          <a:p>
            <a:r>
              <a:rPr lang="en-US" dirty="0"/>
              <a:t>How do we use health communication and social marketing? </a:t>
            </a:r>
          </a:p>
        </p:txBody>
      </p:sp>
      <p:sp>
        <p:nvSpPr>
          <p:cNvPr id="6" name="Text Placeholder 5"/>
          <p:cNvSpPr>
            <a:spLocks noGrp="1"/>
          </p:cNvSpPr>
          <p:nvPr>
            <p:ph type="body" idx="1"/>
          </p:nvPr>
        </p:nvSpPr>
        <p:spPr/>
        <p:txBody>
          <a:bodyPr/>
          <a:lstStyle/>
          <a:p>
            <a:r>
              <a:rPr lang="en-US" dirty="0"/>
              <a:t>Health education </a:t>
            </a:r>
          </a:p>
          <a:p>
            <a:endParaRPr lang="en-US" dirty="0"/>
          </a:p>
        </p:txBody>
      </p:sp>
      <p:pic>
        <p:nvPicPr>
          <p:cNvPr id="12" name="Content Placeholder 11"/>
          <p:cNvPicPr>
            <a:picLocks noGrp="1" noChangeAspect="1"/>
          </p:cNvPicPr>
          <p:nvPr>
            <p:ph sz="half" idx="2"/>
          </p:nvPr>
        </p:nvPicPr>
        <p:blipFill>
          <a:blip r:embed="rId3"/>
          <a:stretch>
            <a:fillRect/>
          </a:stretch>
        </p:blipFill>
        <p:spPr>
          <a:xfrm>
            <a:off x="630238" y="3558572"/>
            <a:ext cx="3868737" cy="1577593"/>
          </a:xfrm>
          <a:prstGeom prst="rect">
            <a:avLst/>
          </a:prstGeom>
        </p:spPr>
      </p:pic>
      <p:sp>
        <p:nvSpPr>
          <p:cNvPr id="7" name="Text Placeholder 6"/>
          <p:cNvSpPr>
            <a:spLocks noGrp="1"/>
          </p:cNvSpPr>
          <p:nvPr>
            <p:ph type="body" sz="quarter" idx="3"/>
          </p:nvPr>
        </p:nvSpPr>
        <p:spPr/>
        <p:txBody>
          <a:bodyPr/>
          <a:lstStyle/>
          <a:p>
            <a:r>
              <a:rPr lang="en-US" dirty="0"/>
              <a:t>Communication for policy change</a:t>
            </a:r>
          </a:p>
        </p:txBody>
      </p:sp>
      <p:sp>
        <p:nvSpPr>
          <p:cNvPr id="3" name="Slide Number Placeholder 2"/>
          <p:cNvSpPr>
            <a:spLocks noGrp="1"/>
          </p:cNvSpPr>
          <p:nvPr>
            <p:ph type="sldNum" sz="quarter" idx="11"/>
          </p:nvPr>
        </p:nvSpPr>
        <p:spPr/>
        <p:txBody>
          <a:bodyPr/>
          <a:lstStyle/>
          <a:p>
            <a:fld id="{55E337D2-C393-44AC-831B-674F29E3279C}" type="slidenum">
              <a:rPr lang="en-US" altLang="en-US" smtClean="0"/>
              <a:pPr/>
              <a:t>7</a:t>
            </a:fld>
            <a:endParaRPr lang="en-US" altLang="en-US"/>
          </a:p>
        </p:txBody>
      </p:sp>
      <p:pic>
        <p:nvPicPr>
          <p:cNvPr id="11" name="Content Placeholder 10"/>
          <p:cNvPicPr>
            <a:picLocks noGrp="1" noChangeAspect="1"/>
          </p:cNvPicPr>
          <p:nvPr>
            <p:ph sz="quarter" idx="4"/>
          </p:nvPr>
        </p:nvPicPr>
        <p:blipFill>
          <a:blip r:embed="rId4"/>
          <a:stretch>
            <a:fillRect/>
          </a:stretch>
        </p:blipFill>
        <p:spPr>
          <a:xfrm>
            <a:off x="5288007" y="3373821"/>
            <a:ext cx="2570073" cy="1719290"/>
          </a:xfrm>
          <a:prstGeom prst="rect">
            <a:avLst/>
          </a:prstGeom>
        </p:spPr>
      </p:pic>
    </p:spTree>
    <p:extLst>
      <p:ext uri="{BB962C8B-B14F-4D97-AF65-F5344CB8AC3E}">
        <p14:creationId xmlns:p14="http://schemas.microsoft.com/office/powerpoint/2010/main" val="266909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health education campaign</a:t>
            </a:r>
          </a:p>
        </p:txBody>
      </p:sp>
      <p:sp>
        <p:nvSpPr>
          <p:cNvPr id="5" name="Slide Number Placeholder 4"/>
          <p:cNvSpPr>
            <a:spLocks noGrp="1"/>
          </p:cNvSpPr>
          <p:nvPr>
            <p:ph type="sldNum" sz="quarter" idx="11"/>
          </p:nvPr>
        </p:nvSpPr>
        <p:spPr/>
        <p:txBody>
          <a:bodyPr/>
          <a:lstStyle/>
          <a:p>
            <a:fld id="{54F549A2-A65D-4965-ABC1-5B12F346E6D1}" type="slidenum">
              <a:rPr lang="en-US" altLang="en-US" smtClean="0"/>
              <a:pPr/>
              <a:t>8</a:t>
            </a:fld>
            <a:endParaRPr lang="en-US" altLang="en-US"/>
          </a:p>
        </p:txBody>
      </p:sp>
      <p:pic>
        <p:nvPicPr>
          <p:cNvPr id="4" name="qbCyPBZYdWk"/>
          <p:cNvPicPr>
            <a:picLocks noGrp="1" noRot="1" noChangeAspect="1"/>
          </p:cNvPicPr>
          <p:nvPr>
            <p:ph idx="1"/>
            <a:videoFile r:link="rId1"/>
          </p:nvPr>
        </p:nvPicPr>
        <p:blipFill>
          <a:blip r:embed="rId4"/>
          <a:stretch>
            <a:fillRect/>
          </a:stretch>
        </p:blipFill>
        <p:spPr>
          <a:xfrm>
            <a:off x="713232" y="1259554"/>
            <a:ext cx="7717536" cy="4341114"/>
          </a:xfrm>
          <a:prstGeom prst="rect">
            <a:avLst/>
          </a:prstGeom>
        </p:spPr>
      </p:pic>
      <p:sp>
        <p:nvSpPr>
          <p:cNvPr id="7" name="TextBox 6"/>
          <p:cNvSpPr txBox="1"/>
          <p:nvPr/>
        </p:nvSpPr>
        <p:spPr>
          <a:xfrm>
            <a:off x="713232" y="5805055"/>
            <a:ext cx="5327350" cy="461665"/>
          </a:xfrm>
          <a:prstGeom prst="rect">
            <a:avLst/>
          </a:prstGeom>
          <a:noFill/>
        </p:spPr>
        <p:txBody>
          <a:bodyPr wrap="square" rtlCol="0">
            <a:spAutoFit/>
          </a:bodyPr>
          <a:lstStyle/>
          <a:p>
            <a:r>
              <a:rPr lang="en-US" u="sng">
                <a:solidFill>
                  <a:srgbClr val="0563C1"/>
                </a:solidFill>
                <a:latin typeface="Calibri Light" panose="020F0302020204030204" pitchFamily="34" charset="0"/>
                <a:ea typeface="Calibri" panose="020F0502020204030204" pitchFamily="34" charset="0"/>
                <a:hlinkClick r:id="rId5"/>
              </a:rPr>
              <a:t>https://youtu.be/qbCyPBZYdWk</a:t>
            </a:r>
            <a:endParaRPr lang="en-US" dirty="0"/>
          </a:p>
        </p:txBody>
      </p:sp>
    </p:spTree>
    <p:extLst>
      <p:ext uri="{BB962C8B-B14F-4D97-AF65-F5344CB8AC3E}">
        <p14:creationId xmlns:p14="http://schemas.microsoft.com/office/powerpoint/2010/main" val="4276288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policy change campaign</a:t>
            </a:r>
          </a:p>
        </p:txBody>
      </p:sp>
      <p:sp>
        <p:nvSpPr>
          <p:cNvPr id="5" name="Slide Number Placeholder 4"/>
          <p:cNvSpPr>
            <a:spLocks noGrp="1"/>
          </p:cNvSpPr>
          <p:nvPr>
            <p:ph type="sldNum" sz="quarter" idx="11"/>
          </p:nvPr>
        </p:nvSpPr>
        <p:spPr/>
        <p:txBody>
          <a:bodyPr/>
          <a:lstStyle/>
          <a:p>
            <a:fld id="{54F549A2-A65D-4965-ABC1-5B12F346E6D1}" type="slidenum">
              <a:rPr lang="en-US" altLang="en-US" smtClean="0"/>
              <a:pPr/>
              <a:t>9</a:t>
            </a:fld>
            <a:endParaRPr lang="en-US" altLang="en-US"/>
          </a:p>
        </p:txBody>
      </p:sp>
      <p:pic>
        <p:nvPicPr>
          <p:cNvPr id="4" name="yu4zhQVjtp8"/>
          <p:cNvPicPr>
            <a:picLocks noGrp="1" noRot="1" noChangeAspect="1"/>
          </p:cNvPicPr>
          <p:nvPr>
            <p:ph idx="1"/>
            <a:videoFile r:link="rId1"/>
          </p:nvPr>
        </p:nvPicPr>
        <p:blipFill>
          <a:blip r:embed="rId4"/>
          <a:stretch>
            <a:fillRect/>
          </a:stretch>
        </p:blipFill>
        <p:spPr>
          <a:xfrm>
            <a:off x="457200" y="1417638"/>
            <a:ext cx="7772400" cy="4371975"/>
          </a:xfrm>
          <a:prstGeom prst="rect">
            <a:avLst/>
          </a:prstGeom>
        </p:spPr>
      </p:pic>
      <p:sp>
        <p:nvSpPr>
          <p:cNvPr id="7" name="TextBox 6"/>
          <p:cNvSpPr txBox="1"/>
          <p:nvPr/>
        </p:nvSpPr>
        <p:spPr>
          <a:xfrm>
            <a:off x="457200" y="5902036"/>
            <a:ext cx="6594764" cy="461665"/>
          </a:xfrm>
          <a:prstGeom prst="rect">
            <a:avLst/>
          </a:prstGeom>
          <a:noFill/>
        </p:spPr>
        <p:txBody>
          <a:bodyPr wrap="square" rtlCol="0">
            <a:spAutoFit/>
          </a:bodyPr>
          <a:lstStyle/>
          <a:p>
            <a:r>
              <a:rPr lang="en-US" u="sng">
                <a:solidFill>
                  <a:srgbClr val="0563C1"/>
                </a:solidFill>
                <a:latin typeface="Calibri Light" panose="020F0302020204030204" pitchFamily="34" charset="0"/>
                <a:ea typeface="Calibri" panose="020F0502020204030204" pitchFamily="34" charset="0"/>
                <a:hlinkClick r:id="rId5"/>
              </a:rPr>
              <a:t>https://youtu.be/63AlKO2_SJ8</a:t>
            </a:r>
            <a:endParaRPr lang="en-US" dirty="0"/>
          </a:p>
        </p:txBody>
      </p:sp>
    </p:spTree>
    <p:extLst>
      <p:ext uri="{BB962C8B-B14F-4D97-AF65-F5344CB8AC3E}">
        <p14:creationId xmlns:p14="http://schemas.microsoft.com/office/powerpoint/2010/main" val="1253426421"/>
      </p:ext>
    </p:extLst>
  </p:cSld>
  <p:clrMapOvr>
    <a:masterClrMapping/>
  </p:clrMapOvr>
</p:sld>
</file>

<file path=ppt/theme/theme1.xml><?xml version="1.0" encoding="utf-8"?>
<a:theme xmlns:a="http://schemas.openxmlformats.org/drawingml/2006/main" name="OHA Light Background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A Light Background Theme" id="{038A46B9-8DA7-4D4E-847D-848289F4C6CA}" vid="{E8B05288-826C-4FFD-BD39-9743065479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https://www.oregon.gov/oha/PH/DISEASESCONDITIONS/CHRONICDISEASE/HPCDPCONNECTION/TRAINING_EVENTS/MEETINGS/Documents/MediaComms.pptx</Url>
      <Description>Media Communications, Social Marketing &amp; Earned Media</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DocumentExpirationDate xmlns="59da1016-2a1b-4f8a-9768-d7a4932f6f16">2019-01-18T08:00:00+00:00</DocumentExpirationDate>
    <IATopic xmlns="59da1016-2a1b-4f8a-9768-d7a4932f6f16" xsi:nil="true"/>
    <Meta_x0020_Description xmlns="79257f31-63c5-4149-b880-907531c7fe90" xsi:nil="true"/>
    <Meta_x0020_Keywords xmlns="79257f31-63c5-4149-b880-907531c7fe9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876CFB192D4949B69117F5009FC1E2" ma:contentTypeVersion="18" ma:contentTypeDescription="Create a new document." ma:contentTypeScope="" ma:versionID="1e6bc059871add8073575aa0358797e9">
  <xsd:schema xmlns:xsd="http://www.w3.org/2001/XMLSchema" xmlns:xs="http://www.w3.org/2001/XMLSchema" xmlns:p="http://schemas.microsoft.com/office/2006/metadata/properties" xmlns:ns1="http://schemas.microsoft.com/sharepoint/v3" xmlns:ns2="59da1016-2a1b-4f8a-9768-d7a4932f6f16" xmlns:ns3="79257f31-63c5-4149-b880-907531c7fe90" targetNamespace="http://schemas.microsoft.com/office/2006/metadata/properties" ma:root="true" ma:fieldsID="36043475a372eeb6b72cbc9c49b19c21" ns1:_="" ns2:_="" ns3:_="">
    <xsd:import namespace="http://schemas.microsoft.com/sharepoint/v3"/>
    <xsd:import namespace="59da1016-2a1b-4f8a-9768-d7a4932f6f16"/>
    <xsd:import namespace="79257f31-63c5-4149-b880-907531c7fe90"/>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9257f31-63c5-4149-b880-907531c7fe90"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3A2771-F4EF-439D-8F5F-2638F3C7A411}"/>
</file>

<file path=customXml/itemProps2.xml><?xml version="1.0" encoding="utf-8"?>
<ds:datastoreItem xmlns:ds="http://schemas.openxmlformats.org/officeDocument/2006/customXml" ds:itemID="{0C60E770-A35C-43B3-8036-8CE083D4DCA7}"/>
</file>

<file path=customXml/itemProps3.xml><?xml version="1.0" encoding="utf-8"?>
<ds:datastoreItem xmlns:ds="http://schemas.openxmlformats.org/officeDocument/2006/customXml" ds:itemID="{6C524143-40B7-4DE1-ACC9-1007D07C5080}"/>
</file>

<file path=docProps/app.xml><?xml version="1.0" encoding="utf-8"?>
<Properties xmlns="http://schemas.openxmlformats.org/officeDocument/2006/extended-properties" xmlns:vt="http://schemas.openxmlformats.org/officeDocument/2006/docPropsVTypes">
  <Template>OHA Light Background Theme</Template>
  <TotalTime>4965</TotalTime>
  <Words>1522</Words>
  <Application>Microsoft Office PowerPoint</Application>
  <PresentationFormat>On-screen Show (4:3)</PresentationFormat>
  <Paragraphs>243</Paragraphs>
  <Slides>35</Slides>
  <Notes>35</Notes>
  <HiddenSlides>2</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ＭＳ Ｐゴシック</vt:lpstr>
      <vt:lpstr>Arial</vt:lpstr>
      <vt:lpstr>Calibri</vt:lpstr>
      <vt:lpstr>Calibri Light</vt:lpstr>
      <vt:lpstr>Times</vt:lpstr>
      <vt:lpstr>OHA Light Background Theme</vt:lpstr>
      <vt:lpstr>Media Communications, Social Marketing &amp; Earned Media</vt:lpstr>
      <vt:lpstr>Part 1: Definitions</vt:lpstr>
      <vt:lpstr>PowerPoint Presentation</vt:lpstr>
      <vt:lpstr>Health Communications</vt:lpstr>
      <vt:lpstr>Social Marketing</vt:lpstr>
      <vt:lpstr>PowerPoint Presentation</vt:lpstr>
      <vt:lpstr>How do we use health communication and social marketing? </vt:lpstr>
      <vt:lpstr>Example of a health education campaign</vt:lpstr>
      <vt:lpstr>Example of a policy change campaign</vt:lpstr>
      <vt:lpstr>What’s this? </vt:lpstr>
      <vt:lpstr>The Community Guide</vt:lpstr>
      <vt:lpstr>What is Earned Media? </vt:lpstr>
      <vt:lpstr>Why Earned Media? </vt:lpstr>
      <vt:lpstr>Why Earned Media? </vt:lpstr>
      <vt:lpstr>PowerPoint Presentation</vt:lpstr>
      <vt:lpstr>PowerPoint Presentation</vt:lpstr>
      <vt:lpstr>Comprehensive Program Model</vt:lpstr>
      <vt:lpstr>Communications in Public Policy</vt:lpstr>
      <vt:lpstr>Part 2: Smokefree Oregon</vt:lpstr>
      <vt:lpstr>Framework</vt:lpstr>
      <vt:lpstr>PowerPoint Presentation</vt:lpstr>
      <vt:lpstr>PowerPoint Presentation</vt:lpstr>
      <vt:lpstr>Audience Research </vt:lpstr>
      <vt:lpstr>Focus Group Key Findings</vt:lpstr>
      <vt:lpstr>What didn’t work</vt:lpstr>
      <vt:lpstr>Single Sentence</vt:lpstr>
      <vt:lpstr>Leveraging values</vt:lpstr>
      <vt:lpstr>PowerPoint Presentation</vt:lpstr>
      <vt:lpstr>PowerPoint Presentation</vt:lpstr>
      <vt:lpstr>Website</vt:lpstr>
      <vt:lpstr>PowerPoint Presentation</vt:lpstr>
      <vt:lpstr>Social media</vt:lpstr>
      <vt:lpstr>Earned Media Opportunities</vt:lpstr>
      <vt:lpstr>Part 3: Alcohol and Drug Prevention</vt:lpstr>
      <vt:lpstr>Working in table groups</vt:lpstr>
    </vt:vector>
  </TitlesOfParts>
  <Company>Oregon 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Communications, Social Marketing &amp; Earned Media</dc:title>
  <dc:creator>Moseley Katarina</dc:creator>
  <cp:lastModifiedBy>Diallo Jennifer L</cp:lastModifiedBy>
  <cp:revision>103</cp:revision>
  <cp:lastPrinted>2017-11-07T17:23:35Z</cp:lastPrinted>
  <dcterms:created xsi:type="dcterms:W3CDTF">2017-06-01T17:59:17Z</dcterms:created>
  <dcterms:modified xsi:type="dcterms:W3CDTF">2018-01-12T23:39:56Z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0x0101007E876CFB192D4949B69117F5009FC1E2</vt:lpwstr>
  </property>
  <property fmtid="{D5CDD505-2E9C-101B-9397-08002B2CF9AE}" pid="3" name="WorkflowChangePath">
    <vt:lpwstr>448e93d4-f4aa-4e38-a100-de6a2ed5204a,3;</vt:lpwstr>
  </property>
</Properties>
</file>