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1.xml" ContentType="application/vnd.ms-office.chart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64" r:id="rId4"/>
    <p:sldId id="266" r:id="rId5"/>
    <p:sldId id="259" r:id="rId6"/>
    <p:sldId id="261" r:id="rId7"/>
    <p:sldId id="267" r:id="rId8"/>
    <p:sldId id="260" r:id="rId9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50" d="100"/>
          <a:sy n="50" d="100"/>
        </p:scale>
        <p:origin x="1980" y="-17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Enrolled</c:v>
                </c:pt>
              </c:strCache>
            </c:strRef>
          </c:tx>
          <c:spPr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349-4E4B-98CF-B8C0F1BBA73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no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</c:f>
              <c:strCache>
                <c:ptCount val="1"/>
                <c:pt idx="0">
                  <c:v>Yamhill</c:v>
                </c:pt>
              </c:strCache>
            </c:strRef>
          </c:cat>
          <c:val>
            <c:numRef>
              <c:f>Sheet1!$B$2:$B$2</c:f>
              <c:numCache>
                <c:formatCode>0%</c:formatCode>
                <c:ptCount val="1"/>
                <c:pt idx="0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C6-4F67-8EFB-4CF7C9E2F8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Querying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</c:f>
              <c:strCache>
                <c:ptCount val="1"/>
                <c:pt idx="0">
                  <c:v>Yamhill</c:v>
                </c:pt>
              </c:strCache>
            </c:strRef>
          </c:cat>
          <c:val>
            <c:numRef>
              <c:f>Sheet1!$C$2:$C$2</c:f>
              <c:numCache>
                <c:formatCode>0%</c:formatCode>
                <c:ptCount val="1"/>
                <c:pt idx="0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C6-4F67-8EFB-4CF7C9E2F8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"/>
        <c:axId val="473712712"/>
        <c:axId val="473705496"/>
      </c:barChart>
      <c:catAx>
        <c:axId val="473712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705496"/>
        <c:crosses val="autoZero"/>
        <c:auto val="1"/>
        <c:lblAlgn val="ctr"/>
        <c:lblOffset val="100"/>
        <c:noMultiLvlLbl val="0"/>
      </c:catAx>
      <c:valAx>
        <c:axId val="4737054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712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500C6-0ADC-460E-BB28-47024CA16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3D605F-5F8E-45CE-AF9F-EC32BDB17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4AD56-306A-455D-A0AB-278CFAD76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B680-9A0D-427F-AA03-C7C6238AF53E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DB404-3355-462A-98C7-753AD1D19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E1FB2-C34D-4B29-8FC1-8B3C4E4FD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E296-6528-472B-BE08-213B94F60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99CFD-EC54-4EE9-AFB1-284D8B65C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47259C-3A0C-4224-9856-40E106C343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074E8-61CF-43D4-B2A8-26AF3EAC8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B680-9A0D-427F-AA03-C7C6238AF53E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568D1-C54D-4D8F-9657-49F1D5140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A578B-C5A6-4DCF-B1FB-F001DC0B8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E296-6528-472B-BE08-213B94F60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F41018-42AD-4BE5-9827-C933F97666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8629D0-4C6B-48B5-8FE6-5A66FB81A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1B45B-F19C-4D25-92E2-03DD899A8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B680-9A0D-427F-AA03-C7C6238AF53E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0B6AE-0B9B-44E9-8EDD-C9D1A4BED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7BEC6-0274-4788-B698-9CFBB31E0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E296-6528-472B-BE08-213B94F60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5E1C7-0106-401E-BB32-8201673E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1623D-01AE-4585-9AC5-D65657FF4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254B0-34F7-4580-B985-CE3B07DB1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B680-9A0D-427F-AA03-C7C6238AF53E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01BED-293A-47B2-8F6B-BA2B8CD54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F7351-5E62-49DB-AE82-C67A7B547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E296-6528-472B-BE08-213B94F60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3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122D8-FB19-40BB-B7EB-CCB4E64F6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AEA1C-AD46-4DB5-B969-F1DEF52DA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A5943-6F6B-4E7E-B389-9A3BC38F4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B680-9A0D-427F-AA03-C7C6238AF53E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407B6-FF05-46B0-BC2D-BF65B4A13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B9487-C639-4523-B0FF-09507B0EA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E296-6528-472B-BE08-213B94F60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7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AC3B-F082-4DCD-8755-7F3737C99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AD1EA-896E-49E9-A27A-E211AC2B2A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DF4C3D-1E06-4787-9FE7-0E54596FD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9FDD6-DE65-48E9-953B-55523F853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B680-9A0D-427F-AA03-C7C6238AF53E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A4C9D-9C89-4843-BE04-DC7418F11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2D70-3DC7-4AB7-B435-F6E549A01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E296-6528-472B-BE08-213B94F60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4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2A1D8-29A1-4409-9936-8A9FE0A46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F213CF-08B2-4C93-BAC8-F06820F7E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9DA898-00F5-4C32-AAF2-19A35F415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0CA8D6-3B02-4F67-992C-22EC442AE9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B42D0B-8790-4985-BA1B-7FE70BB5F3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239791-5005-446B-AE9D-02CB0669F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B680-9A0D-427F-AA03-C7C6238AF53E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304D50-DF88-4E90-827B-484A23407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C52B8C-9CAD-4FB2-AF19-EE63C3AB6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E296-6528-472B-BE08-213B94F60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4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56DD0-3560-4199-9D07-A8363AE72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D93B38-A6FB-4A34-AF2E-B21123368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B680-9A0D-427F-AA03-C7C6238AF53E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315415-4957-4D97-9604-927E21AD4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BF349D-D6C3-477B-8CA3-AB7F2E45D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E296-6528-472B-BE08-213B94F60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8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0DD4AD-5F59-4DD0-81BC-D52BD614C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B680-9A0D-427F-AA03-C7C6238AF53E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E6C12-1860-4B65-8FB6-5B90A1D35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9AEC17-39D9-4F16-A3FC-CDDDD96D9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E296-6528-472B-BE08-213B94F60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5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E774D-5C8F-469B-916B-6A38BFDEA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AB37-A48B-4DE6-9690-C959D62EF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C1A54-ED73-425F-97FA-B4BEEF837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C8F8B-1F49-494E-87F5-C99D6F230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B680-9A0D-427F-AA03-C7C6238AF53E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2313F-0CAD-4B14-98D0-5F2448AE4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90FDF-B68D-46AA-AE4A-7AB4D0014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E296-6528-472B-BE08-213B94F60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6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8B72D-7179-4F63-B0AB-906B2807F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E96D37-7779-4FBD-AA3A-AA6C6124A7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21DCBA-51F4-4C7A-99DE-392C03824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84978-3907-47E9-B720-FF181C650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B680-9A0D-427F-AA03-C7C6238AF53E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E5820-1AEA-49F0-80EE-F9F731AF2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A58AA-0BBE-42B9-9AF4-015F82B6B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E296-6528-472B-BE08-213B94F60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2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590B8F-A694-4B6D-886F-076CA08E9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C369C-9DF0-48FC-B2E3-06A4E1128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D866A-C4B1-43D0-AC61-0B6489880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3B680-9A0D-427F-AA03-C7C6238AF53E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62590-B387-470B-BEA0-CE63C4ABC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0462D-0986-4C1D-9D25-DF42DC23E0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9E296-6528-472B-BE08-213B94F60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4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hyperlink" Target="https://www.oregon.gov/oha/PH/PREVENTIONWELLNESS/SUBSTANCEUSE/OPIOIDS/Pages/data.aspx" TargetMode="External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oregon.gov/oha/PH/PREVENTIONWELLNESS/SUBSTANCEUSE/OPIOIDS/Pages/data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oregon.gov/oha/PH/PREVENTIONWELLNESS/SUBSTANCEUSE/OPIOIDS/Pages/data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arah.Shin@dhsoha.state.or.us" TargetMode="External"/><Relationship Id="rId2" Type="http://schemas.openxmlformats.org/officeDocument/2006/relationships/hyperlink" Target="tel:(971)%20673-110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Yellow Oregon Clip Art">
            <a:extLst>
              <a:ext uri="{FF2B5EF4-FFF2-40B4-BE49-F238E27FC236}">
                <a16:creationId xmlns:a16="http://schemas.microsoft.com/office/drawing/2014/main" id="{E79B40EF-7449-4A76-9735-252E51DFB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96" y="1993977"/>
            <a:ext cx="6115805" cy="478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Image result for oregon health authority logo">
            <a:extLst>
              <a:ext uri="{FF2B5EF4-FFF2-40B4-BE49-F238E27FC236}">
                <a16:creationId xmlns:a16="http://schemas.microsoft.com/office/drawing/2014/main" id="{B10A91AC-4A48-4156-AF57-79690886E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292" y="8476764"/>
            <a:ext cx="2912408" cy="1091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E4F44CE-86C9-448B-B8CD-AADF4228C997}"/>
              </a:ext>
            </a:extLst>
          </p:cNvPr>
          <p:cNvSpPr txBox="1"/>
          <p:nvPr/>
        </p:nvSpPr>
        <p:spPr>
          <a:xfrm>
            <a:off x="1951595" y="3424136"/>
            <a:ext cx="38716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Navigating the</a:t>
            </a:r>
            <a:br>
              <a:rPr lang="en-US" sz="4400" dirty="0"/>
            </a:br>
            <a:r>
              <a:rPr lang="en-US" sz="4400" dirty="0"/>
              <a:t>PDMP Data Dashboard </a:t>
            </a:r>
          </a:p>
        </p:txBody>
      </p:sp>
    </p:spTree>
    <p:extLst>
      <p:ext uri="{BB962C8B-B14F-4D97-AF65-F5344CB8AC3E}">
        <p14:creationId xmlns:p14="http://schemas.microsoft.com/office/powerpoint/2010/main" val="3004754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BAF128DD-64D6-4BE7-8271-81EA8AC7D377}"/>
              </a:ext>
            </a:extLst>
          </p:cNvPr>
          <p:cNvSpPr/>
          <p:nvPr/>
        </p:nvSpPr>
        <p:spPr>
          <a:xfrm>
            <a:off x="411162" y="4826746"/>
            <a:ext cx="3364659" cy="1869339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D451849-1F7B-4AE1-B1C5-4BC630AD9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7772400" cy="1382713"/>
          </a:xfrm>
          <a:prstGeom prst="rect">
            <a:avLst/>
          </a:prstGeom>
          <a:solidFill>
            <a:srgbClr val="7CAFD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5" name="Picture 3" descr="Yellow Oregon Clip Art">
            <a:extLst>
              <a:ext uri="{FF2B5EF4-FFF2-40B4-BE49-F238E27FC236}">
                <a16:creationId xmlns:a16="http://schemas.microsoft.com/office/drawing/2014/main" id="{A142D86A-17A6-446C-AEAB-8130C8297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3" y="211932"/>
            <a:ext cx="1181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Image result for oregon health authority logo">
            <a:extLst>
              <a:ext uri="{FF2B5EF4-FFF2-40B4-BE49-F238E27FC236}">
                <a16:creationId xmlns:a16="http://schemas.microsoft.com/office/drawing/2014/main" id="{86FF0A04-B77B-4C9F-A505-E21AC3654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913" y="459582"/>
            <a:ext cx="136842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6">
            <a:extLst>
              <a:ext uri="{FF2B5EF4-FFF2-40B4-BE49-F238E27FC236}">
                <a16:creationId xmlns:a16="http://schemas.microsoft.com/office/drawing/2014/main" id="{ECB83E1A-38D8-4E86-ADD4-E18BE371B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3" y="260748"/>
            <a:ext cx="5253037" cy="39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Black" panose="020B0A04020102020204" pitchFamily="34" charset="0"/>
              </a:rPr>
              <a:t>PRESCRIPTION DRUGS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2A65341C-8B29-45FD-85FD-42D176DD9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026" y="1300163"/>
            <a:ext cx="9048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81" name="Picture 9" descr="Related image">
            <a:extLst>
              <a:ext uri="{FF2B5EF4-FFF2-40B4-BE49-F238E27FC236}">
                <a16:creationId xmlns:a16="http://schemas.microsoft.com/office/drawing/2014/main" id="{02B89DD0-0F75-42E4-9F89-918D29679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717" y="5874851"/>
            <a:ext cx="10033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Image result for pill bottle clip art">
            <a:extLst>
              <a:ext uri="{FF2B5EF4-FFF2-40B4-BE49-F238E27FC236}">
                <a16:creationId xmlns:a16="http://schemas.microsoft.com/office/drawing/2014/main" id="{75000DB6-4466-4EF4-B365-451DA7362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574" y="4767568"/>
            <a:ext cx="911225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2">
            <a:extLst>
              <a:ext uri="{FF2B5EF4-FFF2-40B4-BE49-F238E27FC236}">
                <a16:creationId xmlns:a16="http://schemas.microsoft.com/office/drawing/2014/main" id="{1E7ED4DE-F4E7-4FD2-8199-405D15726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184" y="6802654"/>
            <a:ext cx="2844800" cy="25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Opioid Overdose Hospitalizations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AB7DFDC8-B198-456C-BA16-EF94561BB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0943" y="6786242"/>
            <a:ext cx="2773940" cy="29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Opioid Overdose Deaths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67055E33-D55D-4E18-9928-7A5BC875B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744" y="6041659"/>
            <a:ext cx="14446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Individuals </a:t>
            </a:r>
            <a:r>
              <a:rPr lang="en-US" altLang="en-US" sz="1000" dirty="0">
                <a:solidFill>
                  <a:srgbClr val="000000"/>
                </a:solidFill>
                <a:latin typeface="Arial Narrow" panose="020B0606020202030204" pitchFamily="34" charset="0"/>
              </a:rPr>
              <a:t>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eceiving o</a:t>
            </a:r>
            <a:r>
              <a:rPr lang="en-US" altLang="en-US" sz="1000" dirty="0">
                <a:solidFill>
                  <a:srgbClr val="000000"/>
                </a:solidFill>
                <a:latin typeface="Arial Narrow" panose="020B0606020202030204" pitchFamily="34" charset="0"/>
              </a:rPr>
              <a:t>pioids, which represents about </a:t>
            </a:r>
            <a:r>
              <a:rPr lang="en-US" altLang="en-US" sz="1050" b="1" dirty="0">
                <a:solidFill>
                  <a:srgbClr val="000000"/>
                </a:solidFill>
                <a:latin typeface="Arial Narrow" panose="020B0606020202030204" pitchFamily="34" charset="0"/>
              </a:rPr>
              <a:t>8.2%</a:t>
            </a:r>
            <a:r>
              <a:rPr lang="en-US" altLang="en-US" sz="105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1000" dirty="0">
                <a:solidFill>
                  <a:srgbClr val="000000"/>
                </a:solidFill>
                <a:latin typeface="Arial Narrow" panose="020B0606020202030204" pitchFamily="34" charset="0"/>
              </a:rPr>
              <a:t>of the county’s population.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1D375869-60F4-4981-9F5C-E94EFF286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0050" y="5222387"/>
            <a:ext cx="1748056" cy="55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Prescriptions fills, which represents about </a:t>
            </a:r>
            <a:r>
              <a:rPr lang="en-US" altLang="en-US" sz="1050" b="1" dirty="0">
                <a:solidFill>
                  <a:srgbClr val="000000"/>
                </a:solidFill>
                <a:latin typeface="Arial Narrow" panose="020B0606020202030204" pitchFamily="34" charset="0"/>
              </a:rPr>
              <a:t>22% </a:t>
            </a:r>
            <a:r>
              <a:rPr lang="en-US" altLang="en-US" sz="1050" dirty="0">
                <a:solidFill>
                  <a:srgbClr val="000000"/>
                </a:solidFill>
                <a:latin typeface="Arial Narrow" panose="020B0606020202030204" pitchFamily="34" charset="0"/>
              </a:rPr>
              <a:t>of the fills in the region (Marion, Polk, Yamhill)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.</a:t>
            </a:r>
          </a:p>
        </p:txBody>
      </p:sp>
      <p:pic>
        <p:nvPicPr>
          <p:cNvPr id="3088" name="Picture 16">
            <a:extLst>
              <a:ext uri="{FF2B5EF4-FFF2-40B4-BE49-F238E27FC236}">
                <a16:creationId xmlns:a16="http://schemas.microsoft.com/office/drawing/2014/main" id="{FB0E5B19-F12D-4766-B51F-04892D352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40" y="9648031"/>
            <a:ext cx="217488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7" name="Text Box 26">
            <a:extLst>
              <a:ext uri="{FF2B5EF4-FFF2-40B4-BE49-F238E27FC236}">
                <a16:creationId xmlns:a16="http://schemas.microsoft.com/office/drawing/2014/main" id="{DB8E8F28-1A4F-48D8-9BE0-E333BCAED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3" y="636587"/>
            <a:ext cx="44227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D9D9D9"/>
                </a:solidFill>
                <a:effectLst/>
                <a:latin typeface="Arial Black" panose="020B0A04020102020204" pitchFamily="34" charset="0"/>
              </a:rPr>
              <a:t>Yamhill County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69D7623B-E9A8-40FF-A3B5-3F48E0954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960" y="1556866"/>
            <a:ext cx="3284035" cy="24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Yamhill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Opioid Prescription Fills by Age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28">
            <a:extLst>
              <a:ext uri="{FF2B5EF4-FFF2-40B4-BE49-F238E27FC236}">
                <a16:creationId xmlns:a16="http://schemas.microsoft.com/office/drawing/2014/main" id="{B5C181D2-6E5B-494B-B46E-F7E348006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2" y="4273864"/>
            <a:ext cx="3364659" cy="554173"/>
          </a:xfrm>
          <a:prstGeom prst="rect">
            <a:avLst/>
          </a:prstGeom>
          <a:solidFill>
            <a:srgbClr val="7CAFDE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Black" panose="020B0A04020102020204" pitchFamily="34" charset="0"/>
              </a:rPr>
              <a:t>Top Opioid Prescribers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Black" panose="020B0A04020102020204" pitchFamily="34" charset="0"/>
              </a:rPr>
              <a:t>PDMP Measures in 2017 Q1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30">
            <a:extLst>
              <a:ext uri="{FF2B5EF4-FFF2-40B4-BE49-F238E27FC236}">
                <a16:creationId xmlns:a16="http://schemas.microsoft.com/office/drawing/2014/main" id="{0B4DA4CB-1525-4321-A2EF-7CF800C3C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483" y="4796772"/>
            <a:ext cx="1544418" cy="420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600" dirty="0">
                <a:solidFill>
                  <a:srgbClr val="000000"/>
                </a:solidFill>
                <a:latin typeface="Arial Black" panose="020B0A04020102020204" pitchFamily="34" charset="0"/>
              </a:rPr>
              <a:t>18,977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31">
            <a:extLst>
              <a:ext uri="{FF2B5EF4-FFF2-40B4-BE49-F238E27FC236}">
                <a16:creationId xmlns:a16="http://schemas.microsoft.com/office/drawing/2014/main" id="{E35498B4-B700-4BAD-A288-C7575ED8E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5053" y="5670635"/>
            <a:ext cx="142557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8,477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72" name="Text Box 32">
            <a:extLst>
              <a:ext uri="{FF2B5EF4-FFF2-40B4-BE49-F238E27FC236}">
                <a16:creationId xmlns:a16="http://schemas.microsoft.com/office/drawing/2014/main" id="{6F3B25BB-B4BC-4E76-B681-8D4821B9A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828" y="9623424"/>
            <a:ext cx="6442076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 Technical Note: Counties with smaller populations may have rates suppressed due to small numbers.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9BABFB12-89F7-4245-9E33-DB80FCC3B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3800" y="1114401"/>
            <a:ext cx="1377950" cy="182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</a:rPr>
              <a:t>Updated 11/02/2017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18">
            <a:extLst>
              <a:ext uri="{FF2B5EF4-FFF2-40B4-BE49-F238E27FC236}">
                <a16:creationId xmlns:a16="http://schemas.microsoft.com/office/drawing/2014/main" id="{DDE25C3A-A72C-4D1A-AADC-AE4ECC0C7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1419" y="4276500"/>
            <a:ext cx="3330144" cy="62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Controlled Substance Prescribing 2017 Q3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*Opioid (Non-tramadol) in Yamhill County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 Box 7">
            <a:extLst>
              <a:ext uri="{FF2B5EF4-FFF2-40B4-BE49-F238E27FC236}">
                <a16:creationId xmlns:a16="http://schemas.microsoft.com/office/drawing/2014/main" id="{D7EE6C47-99FF-4E60-9636-4343A4EE2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3" y="960596"/>
            <a:ext cx="4338638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1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solidFill>
                  <a:srgbClr val="FFFFFF"/>
                </a:solidFill>
                <a:latin typeface="Arial Narrow" panose="020B0606020202030204" pitchFamily="34" charset="0"/>
                <a:hlinkClick r:id="rId7"/>
              </a:rPr>
              <a:t>Data from Oregon PDMP, Vital Records, and Hospital Discharge Dataset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733161F-E6E7-48A4-987A-E3699C2699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667" y="7141585"/>
            <a:ext cx="1122848" cy="175445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3B1016B6-E75F-4DDE-8823-9EEF954F978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35570" b="33593"/>
          <a:stretch/>
        </p:blipFill>
        <p:spPr>
          <a:xfrm>
            <a:off x="4366419" y="7185297"/>
            <a:ext cx="2171700" cy="15567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BB0BA27-C46C-4E1E-BF4A-2A01734BB1F7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5201"/>
          <a:stretch/>
        </p:blipFill>
        <p:spPr>
          <a:xfrm>
            <a:off x="4261850" y="7453234"/>
            <a:ext cx="3250678" cy="212407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63D875A1-5C27-4B8B-9672-C808CC33EFB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54208" y="7093486"/>
            <a:ext cx="1590675" cy="3429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1448BEF-D7DC-4E94-A2E3-4371FB1DFB5A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5868"/>
          <a:stretch/>
        </p:blipFill>
        <p:spPr>
          <a:xfrm>
            <a:off x="547917" y="7397598"/>
            <a:ext cx="3101796" cy="211484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A8EEDC3E-D11A-4897-B6D6-FD7D16F5482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50587" y="7155105"/>
            <a:ext cx="523875" cy="16192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A1136CC-2E47-4D11-8398-FED6022EA238}"/>
              </a:ext>
            </a:extLst>
          </p:cNvPr>
          <p:cNvSpPr/>
          <p:nvPr/>
        </p:nvSpPr>
        <p:spPr>
          <a:xfrm>
            <a:off x="4141994" y="7706360"/>
            <a:ext cx="140404" cy="121920"/>
          </a:xfrm>
          <a:prstGeom prst="rect">
            <a:avLst/>
          </a:prstGeom>
          <a:solidFill>
            <a:srgbClr val="FCFC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105AD1-CA5A-4A99-9553-26DAC7112563}"/>
              </a:ext>
            </a:extLst>
          </p:cNvPr>
          <p:cNvSpPr txBox="1"/>
          <p:nvPr/>
        </p:nvSpPr>
        <p:spPr>
          <a:xfrm rot="16200000">
            <a:off x="-425307" y="2939132"/>
            <a:ext cx="1503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Fills Per 1,000 Residents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78ADCD5-3066-447B-B981-770AA557169C}"/>
              </a:ext>
            </a:extLst>
          </p:cNvPr>
          <p:cNvSpPr txBox="1"/>
          <p:nvPr/>
        </p:nvSpPr>
        <p:spPr>
          <a:xfrm rot="16200000">
            <a:off x="3125719" y="2849414"/>
            <a:ext cx="20506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Individuals per 1,000 Residents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9BB3BA0-CC51-4972-B9DA-D85C7D982E80}"/>
              </a:ext>
            </a:extLst>
          </p:cNvPr>
          <p:cNvSpPr txBox="1"/>
          <p:nvPr/>
        </p:nvSpPr>
        <p:spPr>
          <a:xfrm rot="16200000">
            <a:off x="-706803" y="8162089"/>
            <a:ext cx="2122847" cy="267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Rate per 100,000 Population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DC5382D-52B6-4442-8043-751AAAA8EA34}"/>
              </a:ext>
            </a:extLst>
          </p:cNvPr>
          <p:cNvSpPr txBox="1"/>
          <p:nvPr/>
        </p:nvSpPr>
        <p:spPr>
          <a:xfrm rot="16200000">
            <a:off x="3060859" y="8162089"/>
            <a:ext cx="2122847" cy="267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Rate per 100,000 Population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0F278F2-4096-49F0-AAF8-2B80EE6A918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6964" y="4867854"/>
            <a:ext cx="3337211" cy="1854232"/>
          </a:xfrm>
          <a:prstGeom prst="rect">
            <a:avLst/>
          </a:prstGeom>
        </p:spPr>
      </p:pic>
      <p:sp>
        <p:nvSpPr>
          <p:cNvPr id="66" name="Text Box 27">
            <a:extLst>
              <a:ext uri="{FF2B5EF4-FFF2-40B4-BE49-F238E27FC236}">
                <a16:creationId xmlns:a16="http://schemas.microsoft.com/office/drawing/2014/main" id="{CBED90CB-842D-4B57-A1A1-0058A8F6A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2436" y="1470465"/>
            <a:ext cx="2658192" cy="53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Individuals Receiving High Dose Opioids (&gt;90 MED)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9B06223-00F9-44E8-825B-101D91CF9AEB}"/>
              </a:ext>
            </a:extLst>
          </p:cNvPr>
          <p:cNvSpPr txBox="1"/>
          <p:nvPr/>
        </p:nvSpPr>
        <p:spPr>
          <a:xfrm rot="16200000">
            <a:off x="3125719" y="2849414"/>
            <a:ext cx="20506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Individuals per 1,000 Residents</a:t>
            </a: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333D3D4B-952B-41F6-A982-EBC2FAA5FBC7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b="70875"/>
          <a:stretch/>
        </p:blipFill>
        <p:spPr>
          <a:xfrm>
            <a:off x="4432296" y="1989563"/>
            <a:ext cx="1234867" cy="124198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58CCC81F-0824-4BEF-88CC-E15A78B65AB0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t="71046" r="58178" b="1847"/>
          <a:stretch/>
        </p:blipFill>
        <p:spPr>
          <a:xfrm>
            <a:off x="5576514" y="1990292"/>
            <a:ext cx="516442" cy="115591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DFBB939A-11F9-446C-B64B-86AAA7F2334C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t="35156" b="37668"/>
          <a:stretch/>
        </p:blipFill>
        <p:spPr>
          <a:xfrm>
            <a:off x="6256511" y="1993718"/>
            <a:ext cx="1234867" cy="115889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BA1DE41F-16AD-4FB5-89F0-C7632E6BB3E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239865" y="2191739"/>
            <a:ext cx="3181697" cy="19620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568313C-B35F-4B20-B5B6-5C1D9C7578F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57125" y="2158249"/>
            <a:ext cx="3287710" cy="199298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C2799D0-040F-4767-964D-8F0F7B7D6903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b="70875"/>
          <a:stretch/>
        </p:blipFill>
        <p:spPr>
          <a:xfrm>
            <a:off x="658667" y="1963168"/>
            <a:ext cx="1234867" cy="12419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0ACFEC5-3CC9-420B-951E-5B7C4009D278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t="71046" r="58178" b="1847"/>
          <a:stretch/>
        </p:blipFill>
        <p:spPr>
          <a:xfrm>
            <a:off x="1802885" y="1963897"/>
            <a:ext cx="516442" cy="115591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913D2FB-6A1D-452B-9864-54B09314AA2F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t="35156" b="37668"/>
          <a:stretch/>
        </p:blipFill>
        <p:spPr>
          <a:xfrm>
            <a:off x="2482882" y="1967323"/>
            <a:ext cx="1234867" cy="11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0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BAF128DD-64D6-4BE7-8271-81EA8AC7D377}"/>
              </a:ext>
            </a:extLst>
          </p:cNvPr>
          <p:cNvSpPr/>
          <p:nvPr/>
        </p:nvSpPr>
        <p:spPr>
          <a:xfrm>
            <a:off x="411162" y="4826746"/>
            <a:ext cx="3364659" cy="1869339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D451849-1F7B-4AE1-B1C5-4BC630AD9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7772400" cy="1382713"/>
          </a:xfrm>
          <a:prstGeom prst="rect">
            <a:avLst/>
          </a:prstGeom>
          <a:solidFill>
            <a:srgbClr val="7CAFD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5" name="Picture 3" descr="Yellow Oregon Clip Art">
            <a:extLst>
              <a:ext uri="{FF2B5EF4-FFF2-40B4-BE49-F238E27FC236}">
                <a16:creationId xmlns:a16="http://schemas.microsoft.com/office/drawing/2014/main" id="{A142D86A-17A6-446C-AEAB-8130C8297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3" y="211932"/>
            <a:ext cx="1181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Image result for oregon health authority logo">
            <a:extLst>
              <a:ext uri="{FF2B5EF4-FFF2-40B4-BE49-F238E27FC236}">
                <a16:creationId xmlns:a16="http://schemas.microsoft.com/office/drawing/2014/main" id="{86FF0A04-B77B-4C9F-A505-E21AC3654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913" y="459582"/>
            <a:ext cx="136842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6">
            <a:extLst>
              <a:ext uri="{FF2B5EF4-FFF2-40B4-BE49-F238E27FC236}">
                <a16:creationId xmlns:a16="http://schemas.microsoft.com/office/drawing/2014/main" id="{ECB83E1A-38D8-4E86-ADD4-E18BE371B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3" y="260748"/>
            <a:ext cx="5253037" cy="39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Black" panose="020B0A04020102020204" pitchFamily="34" charset="0"/>
              </a:rPr>
              <a:t>PRESCRIPTION DRUGS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2A65341C-8B29-45FD-85FD-42D176DD9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026" y="1300163"/>
            <a:ext cx="9048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81" name="Picture 9" descr="Related image">
            <a:extLst>
              <a:ext uri="{FF2B5EF4-FFF2-40B4-BE49-F238E27FC236}">
                <a16:creationId xmlns:a16="http://schemas.microsoft.com/office/drawing/2014/main" id="{02B89DD0-0F75-42E4-9F89-918D29679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717" y="5874851"/>
            <a:ext cx="10033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Image result for pill bottle clip art">
            <a:extLst>
              <a:ext uri="{FF2B5EF4-FFF2-40B4-BE49-F238E27FC236}">
                <a16:creationId xmlns:a16="http://schemas.microsoft.com/office/drawing/2014/main" id="{75000DB6-4466-4EF4-B365-451DA7362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574" y="4767568"/>
            <a:ext cx="911225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2">
            <a:extLst>
              <a:ext uri="{FF2B5EF4-FFF2-40B4-BE49-F238E27FC236}">
                <a16:creationId xmlns:a16="http://schemas.microsoft.com/office/drawing/2014/main" id="{1E7ED4DE-F4E7-4FD2-8199-405D15726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184" y="6802654"/>
            <a:ext cx="2844800" cy="25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Pharmaceutical Opioid Overdose Hospitalizations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AB7DFDC8-B198-456C-BA16-EF94561BB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9391" y="6799085"/>
            <a:ext cx="2773940" cy="29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Pharmaceutical Opioid Overdose Deaths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67055E33-D55D-4E18-9928-7A5BC875B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744" y="6041659"/>
            <a:ext cx="14446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Individuals </a:t>
            </a:r>
            <a:r>
              <a:rPr lang="en-US" altLang="en-US" sz="1000" dirty="0">
                <a:solidFill>
                  <a:srgbClr val="000000"/>
                </a:solidFill>
                <a:latin typeface="Arial Narrow" panose="020B0606020202030204" pitchFamily="34" charset="0"/>
              </a:rPr>
              <a:t>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eceiving o</a:t>
            </a:r>
            <a:r>
              <a:rPr lang="en-US" altLang="en-US" sz="1000" dirty="0">
                <a:solidFill>
                  <a:srgbClr val="000000"/>
                </a:solidFill>
                <a:latin typeface="Arial Narrow" panose="020B0606020202030204" pitchFamily="34" charset="0"/>
              </a:rPr>
              <a:t>pioids, which represents about </a:t>
            </a:r>
            <a:r>
              <a:rPr lang="en-US" altLang="en-US" sz="1050" b="1" dirty="0">
                <a:solidFill>
                  <a:srgbClr val="000000"/>
                </a:solidFill>
                <a:latin typeface="Arial Narrow" panose="020B0606020202030204" pitchFamily="34" charset="0"/>
              </a:rPr>
              <a:t>00%</a:t>
            </a:r>
            <a:r>
              <a:rPr lang="en-US" altLang="en-US" sz="105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1000" dirty="0">
                <a:solidFill>
                  <a:srgbClr val="000000"/>
                </a:solidFill>
                <a:latin typeface="Arial Narrow" panose="020B0606020202030204" pitchFamily="34" charset="0"/>
              </a:rPr>
              <a:t>of the county’s population.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1D375869-60F4-4981-9F5C-E94EFF286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0050" y="5222387"/>
            <a:ext cx="1748056" cy="55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Prescriptions fills, which represents about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00</a:t>
            </a:r>
            <a:r>
              <a:rPr lang="en-US" altLang="en-US" sz="1050" b="1" dirty="0">
                <a:solidFill>
                  <a:srgbClr val="000000"/>
                </a:solidFill>
                <a:latin typeface="Arial Narrow" panose="020B0606020202030204" pitchFamily="34" charset="0"/>
              </a:rPr>
              <a:t>% </a:t>
            </a:r>
            <a:r>
              <a:rPr lang="en-US" altLang="en-US" sz="1050" dirty="0">
                <a:solidFill>
                  <a:srgbClr val="000000"/>
                </a:solidFill>
                <a:latin typeface="Arial Narrow" panose="020B0606020202030204" pitchFamily="34" charset="0"/>
              </a:rPr>
              <a:t>of the fills in the region.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3088" name="Picture 16">
            <a:extLst>
              <a:ext uri="{FF2B5EF4-FFF2-40B4-BE49-F238E27FC236}">
                <a16:creationId xmlns:a16="http://schemas.microsoft.com/office/drawing/2014/main" id="{FB0E5B19-F12D-4766-B51F-04892D352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40" y="9648031"/>
            <a:ext cx="217488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8" name="Text Box 27">
            <a:extLst>
              <a:ext uri="{FF2B5EF4-FFF2-40B4-BE49-F238E27FC236}">
                <a16:creationId xmlns:a16="http://schemas.microsoft.com/office/drawing/2014/main" id="{69D7623B-E9A8-40FF-A3B5-3F48E0954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786" y="1490481"/>
            <a:ext cx="3284035" cy="24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________Opioid Prescription Fills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28">
            <a:extLst>
              <a:ext uri="{FF2B5EF4-FFF2-40B4-BE49-F238E27FC236}">
                <a16:creationId xmlns:a16="http://schemas.microsoft.com/office/drawing/2014/main" id="{B5C181D2-6E5B-494B-B46E-F7E348006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2" y="4273864"/>
            <a:ext cx="3364659" cy="554173"/>
          </a:xfrm>
          <a:prstGeom prst="rect">
            <a:avLst/>
          </a:prstGeom>
          <a:solidFill>
            <a:srgbClr val="7CAFDE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Black" panose="020B0A04020102020204" pitchFamily="34" charset="0"/>
              </a:rPr>
              <a:t>Top Opioid Prescribers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Black" panose="020B0A04020102020204" pitchFamily="34" charset="0"/>
              </a:rPr>
              <a:t>PDMP Measures in 2017 Q1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30">
            <a:extLst>
              <a:ext uri="{FF2B5EF4-FFF2-40B4-BE49-F238E27FC236}">
                <a16:creationId xmlns:a16="http://schemas.microsoft.com/office/drawing/2014/main" id="{0B4DA4CB-1525-4321-A2EF-7CF800C3C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483" y="4796772"/>
            <a:ext cx="1544418" cy="420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600" dirty="0">
                <a:solidFill>
                  <a:srgbClr val="000000"/>
                </a:solidFill>
                <a:latin typeface="Arial Black" panose="020B0A04020102020204" pitchFamily="34" charset="0"/>
              </a:rPr>
              <a:t>00,000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31">
            <a:extLst>
              <a:ext uri="{FF2B5EF4-FFF2-40B4-BE49-F238E27FC236}">
                <a16:creationId xmlns:a16="http://schemas.microsoft.com/office/drawing/2014/main" id="{E35498B4-B700-4BAD-A288-C7575ED8E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5053" y="5670635"/>
            <a:ext cx="142557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00,000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72" name="Text Box 32">
            <a:extLst>
              <a:ext uri="{FF2B5EF4-FFF2-40B4-BE49-F238E27FC236}">
                <a16:creationId xmlns:a16="http://schemas.microsoft.com/office/drawing/2014/main" id="{6F3B25BB-B4BC-4E76-B681-8D4821B9A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828" y="9623424"/>
            <a:ext cx="6442076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 Technical Note: Counties with smaller populations may have rates suppressed due to small numbers.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9BABFB12-89F7-4245-9E33-DB80FCC3B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3800" y="1114401"/>
            <a:ext cx="1377950" cy="182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</a:rPr>
              <a:t>Updated 11/02/2017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18">
            <a:extLst>
              <a:ext uri="{FF2B5EF4-FFF2-40B4-BE49-F238E27FC236}">
                <a16:creationId xmlns:a16="http://schemas.microsoft.com/office/drawing/2014/main" id="{DDE25C3A-A72C-4D1A-AADC-AE4ECC0C7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1419" y="4276500"/>
            <a:ext cx="3330144" cy="62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Controlled Substance Prescribing 2017 Q3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*Opioid (Non-tramadol) in _____County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 Box 7">
            <a:extLst>
              <a:ext uri="{FF2B5EF4-FFF2-40B4-BE49-F238E27FC236}">
                <a16:creationId xmlns:a16="http://schemas.microsoft.com/office/drawing/2014/main" id="{D7EE6C47-99FF-4E60-9636-4343A4EE2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3" y="960596"/>
            <a:ext cx="4338638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1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solidFill>
                  <a:srgbClr val="FFFFFF"/>
                </a:solidFill>
                <a:latin typeface="Arial Narrow" panose="020B0606020202030204" pitchFamily="34" charset="0"/>
                <a:hlinkClick r:id="rId7"/>
              </a:rPr>
              <a:t>Data from Oregon PDMP, Vital Records, and Hospital Discharge Dataset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1136CC-2E47-4D11-8398-FED6022EA238}"/>
              </a:ext>
            </a:extLst>
          </p:cNvPr>
          <p:cNvSpPr/>
          <p:nvPr/>
        </p:nvSpPr>
        <p:spPr>
          <a:xfrm>
            <a:off x="4141994" y="7706360"/>
            <a:ext cx="140404" cy="121920"/>
          </a:xfrm>
          <a:prstGeom prst="rect">
            <a:avLst/>
          </a:prstGeom>
          <a:solidFill>
            <a:srgbClr val="FCFC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105AD1-CA5A-4A99-9553-26DAC7112563}"/>
              </a:ext>
            </a:extLst>
          </p:cNvPr>
          <p:cNvSpPr txBox="1"/>
          <p:nvPr/>
        </p:nvSpPr>
        <p:spPr>
          <a:xfrm rot="16200000">
            <a:off x="-425307" y="2939132"/>
            <a:ext cx="1503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Fills Per 1,000 Residents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78ADCD5-3066-447B-B981-770AA557169C}"/>
              </a:ext>
            </a:extLst>
          </p:cNvPr>
          <p:cNvSpPr txBox="1"/>
          <p:nvPr/>
        </p:nvSpPr>
        <p:spPr>
          <a:xfrm rot="16200000">
            <a:off x="3125719" y="2935774"/>
            <a:ext cx="20506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Individuals per 1,000 Residents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9BB3BA0-CC51-4972-B9DA-D85C7D982E80}"/>
              </a:ext>
            </a:extLst>
          </p:cNvPr>
          <p:cNvSpPr txBox="1"/>
          <p:nvPr/>
        </p:nvSpPr>
        <p:spPr>
          <a:xfrm rot="16200000">
            <a:off x="-706803" y="8162089"/>
            <a:ext cx="2122847" cy="267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Rate per 100,000 Population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DC5382D-52B6-4442-8043-751AAAA8EA34}"/>
              </a:ext>
            </a:extLst>
          </p:cNvPr>
          <p:cNvSpPr txBox="1"/>
          <p:nvPr/>
        </p:nvSpPr>
        <p:spPr>
          <a:xfrm rot="16200000">
            <a:off x="3060859" y="8162089"/>
            <a:ext cx="2122847" cy="267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Rate per 100,000 Population</a:t>
            </a:r>
          </a:p>
        </p:txBody>
      </p:sp>
      <p:sp>
        <p:nvSpPr>
          <p:cNvPr id="66" name="Text Box 27">
            <a:extLst>
              <a:ext uri="{FF2B5EF4-FFF2-40B4-BE49-F238E27FC236}">
                <a16:creationId xmlns:a16="http://schemas.microsoft.com/office/drawing/2014/main" id="{CBED90CB-842D-4B57-A1A1-0058A8F6A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265" y="1531610"/>
            <a:ext cx="2658192" cy="53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Individuals Receiving High Dose Opioids (&gt;90 MED)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9B06223-00F9-44E8-825B-101D91CF9AEB}"/>
              </a:ext>
            </a:extLst>
          </p:cNvPr>
          <p:cNvSpPr txBox="1"/>
          <p:nvPr/>
        </p:nvSpPr>
        <p:spPr>
          <a:xfrm rot="16200000">
            <a:off x="3125719" y="2935774"/>
            <a:ext cx="20506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Individuals per 1,000 Residents</a:t>
            </a:r>
          </a:p>
        </p:txBody>
      </p:sp>
      <p:sp>
        <p:nvSpPr>
          <p:cNvPr id="48" name="Text Box 26">
            <a:extLst>
              <a:ext uri="{FF2B5EF4-FFF2-40B4-BE49-F238E27FC236}">
                <a16:creationId xmlns:a16="http://schemas.microsoft.com/office/drawing/2014/main" id="{CF6B53BB-3FFD-4187-9BBC-7B72BD663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3" y="636587"/>
            <a:ext cx="44227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D9D9D9"/>
                </a:solidFill>
                <a:effectLst/>
                <a:latin typeface="Arial Black" panose="020B0A04020102020204" pitchFamily="34" charset="0"/>
              </a:rPr>
              <a:t>[Region/ Counties]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66BF812-962F-4EE6-9863-ECEAD41F41E2}"/>
              </a:ext>
            </a:extLst>
          </p:cNvPr>
          <p:cNvSpPr txBox="1"/>
          <p:nvPr/>
        </p:nvSpPr>
        <p:spPr>
          <a:xfrm>
            <a:off x="411163" y="2089150"/>
            <a:ext cx="3062287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Prescribing by Drug Class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Under “Prescribing Measures by County”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Select Counties or Region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Prescribing measure should be set to “Individuals Receiving Drug per 1,000 Residents”</a:t>
            </a:r>
          </a:p>
          <a:p>
            <a:pPr marL="342900" indent="-342900">
              <a:buFont typeface="+mj-lt"/>
              <a:buAutoNum type="arabicPeriod"/>
            </a:pPr>
            <a:endParaRPr lang="en-US" sz="1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FB6E672-477A-49F8-9A40-E732E62A9F42}"/>
              </a:ext>
            </a:extLst>
          </p:cNvPr>
          <p:cNvSpPr txBox="1"/>
          <p:nvPr/>
        </p:nvSpPr>
        <p:spPr>
          <a:xfrm>
            <a:off x="4321606" y="2132115"/>
            <a:ext cx="33301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400" dirty="0"/>
              <a:t>Risky Prescribing Measures</a:t>
            </a:r>
          </a:p>
          <a:p>
            <a:pPr marL="228600" indent="-228600">
              <a:buAutoNum type="arabicPeriod"/>
            </a:pPr>
            <a:r>
              <a:rPr lang="en-US" sz="1400" dirty="0"/>
              <a:t>Under “Prescribing Measures by County</a:t>
            </a:r>
          </a:p>
          <a:p>
            <a:pPr marL="228600" indent="-228600">
              <a:buAutoNum type="arabicPeriod"/>
            </a:pPr>
            <a:r>
              <a:rPr lang="en-US" sz="1400" dirty="0"/>
              <a:t>Select Counties or Region</a:t>
            </a:r>
          </a:p>
          <a:p>
            <a:pPr marL="228600" indent="-228600">
              <a:buAutoNum type="arabicPeriod"/>
            </a:pPr>
            <a:r>
              <a:rPr lang="en-US" sz="1400" dirty="0"/>
              <a:t>Prescribing measure should be set to “&gt;90 MED Individuals per 1,000 Residents from a Single Fill”</a:t>
            </a:r>
          </a:p>
          <a:p>
            <a:pPr marL="228600" indent="-228600">
              <a:buAutoNum type="arabicPeriod"/>
            </a:pPr>
            <a:endParaRPr lang="en-US" sz="14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CC154A7-74CA-46BA-885D-63BD4A638BCC}"/>
              </a:ext>
            </a:extLst>
          </p:cNvPr>
          <p:cNvSpPr txBox="1"/>
          <p:nvPr/>
        </p:nvSpPr>
        <p:spPr>
          <a:xfrm>
            <a:off x="779532" y="7529500"/>
            <a:ext cx="2717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400" dirty="0"/>
              <a:t>Overdose Hospitalizations</a:t>
            </a:r>
          </a:p>
          <a:p>
            <a:pPr marL="228600" indent="-228600">
              <a:buAutoNum type="arabicPeriod"/>
            </a:pPr>
            <a:r>
              <a:rPr lang="en-US" sz="1400" dirty="0"/>
              <a:t>Under “Overdose Hospitalizations by County”</a:t>
            </a:r>
          </a:p>
          <a:p>
            <a:pPr marL="228600" indent="-228600">
              <a:buAutoNum type="arabicPeriod"/>
            </a:pPr>
            <a:r>
              <a:rPr lang="en-US" sz="1400" dirty="0"/>
              <a:t>Select Counties or Regions</a:t>
            </a:r>
          </a:p>
          <a:p>
            <a:pPr marL="228600" indent="-228600">
              <a:buAutoNum type="arabicPeriod"/>
            </a:pPr>
            <a:r>
              <a:rPr lang="en-US" sz="1400" dirty="0"/>
              <a:t>Overdose Hospitalization Drug Type should be set to “Pharmaceutical Opioids”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9E2DA2-B717-4B0A-B763-89FD39511412}"/>
              </a:ext>
            </a:extLst>
          </p:cNvPr>
          <p:cNvSpPr txBox="1"/>
          <p:nvPr/>
        </p:nvSpPr>
        <p:spPr>
          <a:xfrm>
            <a:off x="4700520" y="7472350"/>
            <a:ext cx="24607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400" dirty="0"/>
              <a:t>Overdose Deaths</a:t>
            </a:r>
          </a:p>
          <a:p>
            <a:pPr marL="228600" indent="-228600">
              <a:buAutoNum type="arabicPeriod"/>
            </a:pPr>
            <a:r>
              <a:rPr lang="en-US" sz="1400" dirty="0"/>
              <a:t>Under “Overdose Deaths by County”</a:t>
            </a:r>
          </a:p>
          <a:p>
            <a:pPr marL="228600" indent="-228600">
              <a:buAutoNum type="arabicPeriod"/>
            </a:pPr>
            <a:r>
              <a:rPr lang="en-US" sz="1400" dirty="0"/>
              <a:t>Select Counties or Regions</a:t>
            </a:r>
          </a:p>
          <a:p>
            <a:pPr marL="228600" indent="-228600">
              <a:buAutoNum type="arabicPeriod"/>
            </a:pPr>
            <a:r>
              <a:rPr lang="en-US" sz="1400" dirty="0"/>
              <a:t>Overdose Death Drug Type should be set to “Pharmaceutical Opioids”</a:t>
            </a:r>
          </a:p>
        </p:txBody>
      </p:sp>
    </p:spTree>
    <p:extLst>
      <p:ext uri="{BB962C8B-B14F-4D97-AF65-F5344CB8AC3E}">
        <p14:creationId xmlns:p14="http://schemas.microsoft.com/office/powerpoint/2010/main" val="116732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BAF128DD-64D6-4BE7-8271-81EA8AC7D377}"/>
              </a:ext>
            </a:extLst>
          </p:cNvPr>
          <p:cNvSpPr/>
          <p:nvPr/>
        </p:nvSpPr>
        <p:spPr>
          <a:xfrm>
            <a:off x="411162" y="4826746"/>
            <a:ext cx="3364659" cy="1869339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D451849-1F7B-4AE1-B1C5-4BC630AD9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7772400" cy="1382713"/>
          </a:xfrm>
          <a:prstGeom prst="rect">
            <a:avLst/>
          </a:prstGeom>
          <a:solidFill>
            <a:srgbClr val="7CAFD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5" name="Picture 3" descr="Yellow Oregon Clip Art">
            <a:extLst>
              <a:ext uri="{FF2B5EF4-FFF2-40B4-BE49-F238E27FC236}">
                <a16:creationId xmlns:a16="http://schemas.microsoft.com/office/drawing/2014/main" id="{A142D86A-17A6-446C-AEAB-8130C8297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3" y="211932"/>
            <a:ext cx="1181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Image result for oregon health authority logo">
            <a:extLst>
              <a:ext uri="{FF2B5EF4-FFF2-40B4-BE49-F238E27FC236}">
                <a16:creationId xmlns:a16="http://schemas.microsoft.com/office/drawing/2014/main" id="{86FF0A04-B77B-4C9F-A505-E21AC3654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913" y="459582"/>
            <a:ext cx="136842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6">
            <a:extLst>
              <a:ext uri="{FF2B5EF4-FFF2-40B4-BE49-F238E27FC236}">
                <a16:creationId xmlns:a16="http://schemas.microsoft.com/office/drawing/2014/main" id="{ECB83E1A-38D8-4E86-ADD4-E18BE371B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3" y="260748"/>
            <a:ext cx="5253037" cy="39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Black" panose="020B0A04020102020204" pitchFamily="34" charset="0"/>
              </a:rPr>
              <a:t>PRESCRIPTION DRUGS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2A65341C-8B29-45FD-85FD-42D176DD9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026" y="1300163"/>
            <a:ext cx="9048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81" name="Picture 9" descr="Related image">
            <a:extLst>
              <a:ext uri="{FF2B5EF4-FFF2-40B4-BE49-F238E27FC236}">
                <a16:creationId xmlns:a16="http://schemas.microsoft.com/office/drawing/2014/main" id="{02B89DD0-0F75-42E4-9F89-918D29679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717" y="5874851"/>
            <a:ext cx="10033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Image result for pill bottle clip art">
            <a:extLst>
              <a:ext uri="{FF2B5EF4-FFF2-40B4-BE49-F238E27FC236}">
                <a16:creationId xmlns:a16="http://schemas.microsoft.com/office/drawing/2014/main" id="{75000DB6-4466-4EF4-B365-451DA7362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574" y="4767568"/>
            <a:ext cx="911225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14">
            <a:extLst>
              <a:ext uri="{FF2B5EF4-FFF2-40B4-BE49-F238E27FC236}">
                <a16:creationId xmlns:a16="http://schemas.microsoft.com/office/drawing/2014/main" id="{67055E33-D55D-4E18-9928-7A5BC875B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744" y="6041659"/>
            <a:ext cx="14446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Individuals </a:t>
            </a:r>
            <a:r>
              <a:rPr lang="en-US" altLang="en-US" sz="1000" dirty="0">
                <a:solidFill>
                  <a:srgbClr val="000000"/>
                </a:solidFill>
                <a:latin typeface="Arial Narrow" panose="020B0606020202030204" pitchFamily="34" charset="0"/>
              </a:rPr>
              <a:t>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eceiving o</a:t>
            </a:r>
            <a:r>
              <a:rPr lang="en-US" altLang="en-US" sz="1000" dirty="0">
                <a:solidFill>
                  <a:srgbClr val="000000"/>
                </a:solidFill>
                <a:latin typeface="Arial Narrow" panose="020B0606020202030204" pitchFamily="34" charset="0"/>
              </a:rPr>
              <a:t>pioids, which represents about </a:t>
            </a:r>
            <a:r>
              <a:rPr lang="en-US" altLang="en-US" sz="1050" b="1" dirty="0">
                <a:solidFill>
                  <a:srgbClr val="000000"/>
                </a:solidFill>
                <a:latin typeface="Arial Narrow" panose="020B0606020202030204" pitchFamily="34" charset="0"/>
              </a:rPr>
              <a:t>00%</a:t>
            </a:r>
            <a:r>
              <a:rPr lang="en-US" altLang="en-US" sz="105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1000" dirty="0">
                <a:solidFill>
                  <a:srgbClr val="000000"/>
                </a:solidFill>
                <a:latin typeface="Arial Narrow" panose="020B0606020202030204" pitchFamily="34" charset="0"/>
              </a:rPr>
              <a:t>of the county’s population.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1D375869-60F4-4981-9F5C-E94EFF286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0050" y="5222387"/>
            <a:ext cx="1748056" cy="55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Prescriptions fills, which represents about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00</a:t>
            </a:r>
            <a:r>
              <a:rPr lang="en-US" altLang="en-US" sz="1050" b="1" dirty="0">
                <a:solidFill>
                  <a:srgbClr val="000000"/>
                </a:solidFill>
                <a:latin typeface="Arial Narrow" panose="020B0606020202030204" pitchFamily="34" charset="0"/>
              </a:rPr>
              <a:t>% </a:t>
            </a:r>
            <a:r>
              <a:rPr lang="en-US" altLang="en-US" sz="1050" dirty="0">
                <a:solidFill>
                  <a:srgbClr val="000000"/>
                </a:solidFill>
                <a:latin typeface="Arial Narrow" panose="020B0606020202030204" pitchFamily="34" charset="0"/>
              </a:rPr>
              <a:t>of the fills in the region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3088" name="Picture 16">
            <a:extLst>
              <a:ext uri="{FF2B5EF4-FFF2-40B4-BE49-F238E27FC236}">
                <a16:creationId xmlns:a16="http://schemas.microsoft.com/office/drawing/2014/main" id="{FB0E5B19-F12D-4766-B51F-04892D352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40" y="9648031"/>
            <a:ext cx="217488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8" name="Text Box 27">
            <a:extLst>
              <a:ext uri="{FF2B5EF4-FFF2-40B4-BE49-F238E27FC236}">
                <a16:creationId xmlns:a16="http://schemas.microsoft.com/office/drawing/2014/main" id="{69D7623B-E9A8-40FF-A3B5-3F48E0954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786" y="1490481"/>
            <a:ext cx="3284035" cy="24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________Opioid Prescription Fills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28">
            <a:extLst>
              <a:ext uri="{FF2B5EF4-FFF2-40B4-BE49-F238E27FC236}">
                <a16:creationId xmlns:a16="http://schemas.microsoft.com/office/drawing/2014/main" id="{B5C181D2-6E5B-494B-B46E-F7E348006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2" y="4273864"/>
            <a:ext cx="3364659" cy="554173"/>
          </a:xfrm>
          <a:prstGeom prst="rect">
            <a:avLst/>
          </a:prstGeom>
          <a:solidFill>
            <a:srgbClr val="7CAFDE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Black" panose="020B0A04020102020204" pitchFamily="34" charset="0"/>
              </a:rPr>
              <a:t>Top Opioid Prescribers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Black" panose="020B0A04020102020204" pitchFamily="34" charset="0"/>
              </a:rPr>
              <a:t>PDMP Measures in 2017 Q1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30">
            <a:extLst>
              <a:ext uri="{FF2B5EF4-FFF2-40B4-BE49-F238E27FC236}">
                <a16:creationId xmlns:a16="http://schemas.microsoft.com/office/drawing/2014/main" id="{0B4DA4CB-1525-4321-A2EF-7CF800C3C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483" y="4796772"/>
            <a:ext cx="1544418" cy="420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600" dirty="0">
                <a:solidFill>
                  <a:srgbClr val="000000"/>
                </a:solidFill>
                <a:latin typeface="Arial Black" panose="020B0A04020102020204" pitchFamily="34" charset="0"/>
              </a:rPr>
              <a:t>00,000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31">
            <a:extLst>
              <a:ext uri="{FF2B5EF4-FFF2-40B4-BE49-F238E27FC236}">
                <a16:creationId xmlns:a16="http://schemas.microsoft.com/office/drawing/2014/main" id="{E35498B4-B700-4BAD-A288-C7575ED8E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5053" y="5670635"/>
            <a:ext cx="142557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00,000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72" name="Text Box 32">
            <a:extLst>
              <a:ext uri="{FF2B5EF4-FFF2-40B4-BE49-F238E27FC236}">
                <a16:creationId xmlns:a16="http://schemas.microsoft.com/office/drawing/2014/main" id="{6F3B25BB-B4BC-4E76-B681-8D4821B9A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828" y="9623424"/>
            <a:ext cx="6442076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 Technical Note: Counties with smaller populations may have rates suppressed due to small numbers.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9BABFB12-89F7-4245-9E33-DB80FCC3B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3800" y="1114401"/>
            <a:ext cx="1377950" cy="182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</a:rPr>
              <a:t>Updated 11/02/2017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18">
            <a:extLst>
              <a:ext uri="{FF2B5EF4-FFF2-40B4-BE49-F238E27FC236}">
                <a16:creationId xmlns:a16="http://schemas.microsoft.com/office/drawing/2014/main" id="{DDE25C3A-A72C-4D1A-AADC-AE4ECC0C7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1419" y="4276500"/>
            <a:ext cx="3330144" cy="62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Controlled Substance Prescribing 2017 Q3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*Opioid (Non-tramadol) in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_____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County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 Box 7">
            <a:extLst>
              <a:ext uri="{FF2B5EF4-FFF2-40B4-BE49-F238E27FC236}">
                <a16:creationId xmlns:a16="http://schemas.microsoft.com/office/drawing/2014/main" id="{D7EE6C47-99FF-4E60-9636-4343A4EE2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3" y="960596"/>
            <a:ext cx="4338638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1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solidFill>
                  <a:srgbClr val="FFFFFF"/>
                </a:solidFill>
                <a:latin typeface="Arial Narrow" panose="020B0606020202030204" pitchFamily="34" charset="0"/>
                <a:hlinkClick r:id="rId7"/>
              </a:rPr>
              <a:t>Data from Oregon PDMP, Vital Records, and Hospital Discharge Dataset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1136CC-2E47-4D11-8398-FED6022EA238}"/>
              </a:ext>
            </a:extLst>
          </p:cNvPr>
          <p:cNvSpPr/>
          <p:nvPr/>
        </p:nvSpPr>
        <p:spPr>
          <a:xfrm>
            <a:off x="4141994" y="7706360"/>
            <a:ext cx="140404" cy="121920"/>
          </a:xfrm>
          <a:prstGeom prst="rect">
            <a:avLst/>
          </a:prstGeom>
          <a:solidFill>
            <a:srgbClr val="FCFC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105AD1-CA5A-4A99-9553-26DAC7112563}"/>
              </a:ext>
            </a:extLst>
          </p:cNvPr>
          <p:cNvSpPr txBox="1"/>
          <p:nvPr/>
        </p:nvSpPr>
        <p:spPr>
          <a:xfrm rot="16200000">
            <a:off x="-425307" y="2939132"/>
            <a:ext cx="1503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Fills Per 1,000 Residents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78ADCD5-3066-447B-B981-770AA557169C}"/>
              </a:ext>
            </a:extLst>
          </p:cNvPr>
          <p:cNvSpPr txBox="1"/>
          <p:nvPr/>
        </p:nvSpPr>
        <p:spPr>
          <a:xfrm rot="16200000">
            <a:off x="3125719" y="2935774"/>
            <a:ext cx="20506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Individuals per 1,000 Residents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9BB3BA0-CC51-4972-B9DA-D85C7D982E80}"/>
              </a:ext>
            </a:extLst>
          </p:cNvPr>
          <p:cNvSpPr txBox="1"/>
          <p:nvPr/>
        </p:nvSpPr>
        <p:spPr>
          <a:xfrm rot="16200000">
            <a:off x="-706803" y="8162089"/>
            <a:ext cx="2122847" cy="267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Rate per 100,000 Population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DC5382D-52B6-4442-8043-751AAAA8EA34}"/>
              </a:ext>
            </a:extLst>
          </p:cNvPr>
          <p:cNvSpPr txBox="1"/>
          <p:nvPr/>
        </p:nvSpPr>
        <p:spPr>
          <a:xfrm rot="16200000">
            <a:off x="3060859" y="8162089"/>
            <a:ext cx="2122847" cy="267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Rate per 100,000 Population</a:t>
            </a:r>
          </a:p>
        </p:txBody>
      </p:sp>
      <p:sp>
        <p:nvSpPr>
          <p:cNvPr id="66" name="Text Box 27">
            <a:extLst>
              <a:ext uri="{FF2B5EF4-FFF2-40B4-BE49-F238E27FC236}">
                <a16:creationId xmlns:a16="http://schemas.microsoft.com/office/drawing/2014/main" id="{CBED90CB-842D-4B57-A1A1-0058A8F6A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265" y="1531610"/>
            <a:ext cx="2658192" cy="53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Individuals Receiving High Dose Opioids (&gt;90 MED)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9B06223-00F9-44E8-825B-101D91CF9AEB}"/>
              </a:ext>
            </a:extLst>
          </p:cNvPr>
          <p:cNvSpPr txBox="1"/>
          <p:nvPr/>
        </p:nvSpPr>
        <p:spPr>
          <a:xfrm rot="16200000">
            <a:off x="3125719" y="2935774"/>
            <a:ext cx="20506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Individuals per 1,000 Residents</a:t>
            </a:r>
          </a:p>
        </p:txBody>
      </p:sp>
      <p:sp>
        <p:nvSpPr>
          <p:cNvPr id="46" name="Text Box 26">
            <a:extLst>
              <a:ext uri="{FF2B5EF4-FFF2-40B4-BE49-F238E27FC236}">
                <a16:creationId xmlns:a16="http://schemas.microsoft.com/office/drawing/2014/main" id="{62A2CBB7-FBAB-400A-8349-9527FEE9A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3" y="636587"/>
            <a:ext cx="44227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D9D9D9"/>
                </a:solidFill>
                <a:effectLst/>
                <a:latin typeface="Arial Black" panose="020B0A04020102020204" pitchFamily="34" charset="0"/>
              </a:rPr>
              <a:t>[Region/ Counties]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Text Box 12">
            <a:extLst>
              <a:ext uri="{FF2B5EF4-FFF2-40B4-BE49-F238E27FC236}">
                <a16:creationId xmlns:a16="http://schemas.microsoft.com/office/drawing/2014/main" id="{FB188A92-ACF1-4149-9B4D-C3C1EF7D9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184" y="6802654"/>
            <a:ext cx="2844800" cy="25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Pharmaceutical Opioid Overdose Hospitalizations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Text Box 13">
            <a:extLst>
              <a:ext uri="{FF2B5EF4-FFF2-40B4-BE49-F238E27FC236}">
                <a16:creationId xmlns:a16="http://schemas.microsoft.com/office/drawing/2014/main" id="{B728813D-EA9C-49E6-B337-B98B1EF50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9391" y="6799085"/>
            <a:ext cx="2773940" cy="29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Pharmaceutical Opioid Overdose Deaths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656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1C9B06B-0618-4A0B-90CC-ECADF92EDA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6300993"/>
              </p:ext>
            </p:extLst>
          </p:nvPr>
        </p:nvGraphicFramePr>
        <p:xfrm>
          <a:off x="1282700" y="1253067"/>
          <a:ext cx="5702300" cy="3293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B2BF91A-9D86-4733-935B-2FF559E988EA}"/>
              </a:ext>
            </a:extLst>
          </p:cNvPr>
          <p:cNvSpPr txBox="1"/>
          <p:nvPr/>
        </p:nvSpPr>
        <p:spPr>
          <a:xfrm>
            <a:off x="1282700" y="4483100"/>
            <a:ext cx="48133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Right Click Graph</a:t>
            </a:r>
          </a:p>
          <a:p>
            <a:pPr marL="342900" indent="-342900">
              <a:buAutoNum type="arabicPeriod"/>
            </a:pPr>
            <a:r>
              <a:rPr lang="en-US" dirty="0"/>
              <a:t>Select “Edit Data”</a:t>
            </a:r>
          </a:p>
          <a:p>
            <a:pPr marL="342900" indent="-342900">
              <a:buAutoNum type="arabicPeriod"/>
            </a:pPr>
            <a:r>
              <a:rPr lang="en-US" dirty="0"/>
              <a:t>Update </a:t>
            </a:r>
            <a:r>
              <a:rPr lang="en-US" u="sng" dirty="0">
                <a:solidFill>
                  <a:srgbClr val="FF0000"/>
                </a:solidFill>
              </a:rPr>
              <a:t>County Name</a:t>
            </a:r>
          </a:p>
          <a:p>
            <a:pPr marL="342900" indent="-342900">
              <a:buAutoNum type="arabicPeriod"/>
            </a:pPr>
            <a:r>
              <a:rPr lang="en-US" dirty="0"/>
              <a:t>Update </a:t>
            </a:r>
            <a:r>
              <a:rPr lang="en-US" dirty="0">
                <a:solidFill>
                  <a:srgbClr val="FF0000"/>
                </a:solidFill>
              </a:rPr>
              <a:t>Enrolled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Querying</a:t>
            </a:r>
            <a:r>
              <a:rPr lang="en-US" dirty="0"/>
              <a:t> Data</a:t>
            </a:r>
          </a:p>
          <a:p>
            <a:pPr marL="342900" indent="-342900">
              <a:buAutoNum type="arabicPeriod"/>
            </a:pPr>
            <a:r>
              <a:rPr lang="en-US" dirty="0"/>
              <a:t>Under PDMP Data Dashboard – PDMP Measures</a:t>
            </a:r>
          </a:p>
          <a:p>
            <a:pPr marL="342900" indent="-342900">
              <a:buAutoNum type="arabicPeriod"/>
            </a:pPr>
            <a:r>
              <a:rPr lang="en-US" dirty="0"/>
              <a:t>Hover over desired County for</a:t>
            </a:r>
            <a:br>
              <a:rPr lang="en-US" dirty="0"/>
            </a:br>
            <a:r>
              <a:rPr lang="en-US" dirty="0"/>
              <a:t>“Percent of Top Prescribers Querying Percentage</a:t>
            </a:r>
          </a:p>
          <a:p>
            <a:pPr marL="342900" indent="-342900">
              <a:buAutoNum type="arabicPeriod"/>
            </a:pPr>
            <a:r>
              <a:rPr lang="en-US" dirty="0"/>
              <a:t>Change Measure to “Percent of Top Prescribers Enrolled”</a:t>
            </a:r>
          </a:p>
          <a:p>
            <a:pPr marL="342900" indent="-342900">
              <a:buAutoNum type="arabicPeriod"/>
            </a:pPr>
            <a:r>
              <a:rPr lang="en-US" dirty="0"/>
              <a:t>Copy Graph</a:t>
            </a:r>
          </a:p>
          <a:p>
            <a:pPr marL="342900" indent="-342900">
              <a:buAutoNum type="arabicPeriod"/>
            </a:pPr>
            <a:r>
              <a:rPr lang="en-US" b="1" dirty="0"/>
              <a:t>Right Click and Paste as Picture</a:t>
            </a:r>
          </a:p>
        </p:txBody>
      </p:sp>
    </p:spTree>
    <p:extLst>
      <p:ext uri="{BB962C8B-B14F-4D97-AF65-F5344CB8AC3E}">
        <p14:creationId xmlns:p14="http://schemas.microsoft.com/office/powerpoint/2010/main" val="279642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B5C9F71-6945-4802-8A69-A6BC7D090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68162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1C5BAFE7-BB1F-4D5F-BC70-17BB4ED8F0E0}"/>
              </a:ext>
            </a:extLst>
          </p:cNvPr>
          <p:cNvSpPr/>
          <p:nvPr/>
        </p:nvSpPr>
        <p:spPr>
          <a:xfrm>
            <a:off x="1932709" y="4702595"/>
            <a:ext cx="3906982" cy="6629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37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F4B02F-C28E-47AA-BABB-7A9EE5A4C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24" y="2141537"/>
            <a:ext cx="7216775" cy="5396029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5C3552A-1E5B-4DE1-9A85-6B2E7FE76904}"/>
              </a:ext>
            </a:extLst>
          </p:cNvPr>
          <p:cNvCxnSpPr/>
          <p:nvPr/>
        </p:nvCxnSpPr>
        <p:spPr>
          <a:xfrm flipV="1">
            <a:off x="1244600" y="4343400"/>
            <a:ext cx="0" cy="13843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CB8FD7A-B98D-41B8-BBDB-D528F5B356D2}"/>
              </a:ext>
            </a:extLst>
          </p:cNvPr>
          <p:cNvCxnSpPr/>
          <p:nvPr/>
        </p:nvCxnSpPr>
        <p:spPr>
          <a:xfrm flipV="1">
            <a:off x="2984500" y="4343400"/>
            <a:ext cx="0" cy="13843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3A8C17E-3AF9-4600-B066-006DED5F97FA}"/>
              </a:ext>
            </a:extLst>
          </p:cNvPr>
          <p:cNvCxnSpPr/>
          <p:nvPr/>
        </p:nvCxnSpPr>
        <p:spPr>
          <a:xfrm flipV="1">
            <a:off x="4686300" y="4343400"/>
            <a:ext cx="0" cy="13843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765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038F7-E4E6-45D9-91AA-8D79D7E53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3518" y="2604000"/>
            <a:ext cx="2054727" cy="833081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Contact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C0B840-1284-4A68-9DDF-176014C3E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3518" y="3565176"/>
            <a:ext cx="3984763" cy="2456281"/>
          </a:xfrm>
        </p:spPr>
        <p:txBody>
          <a:bodyPr>
            <a:normAutofit fontScale="92500"/>
          </a:bodyPr>
          <a:lstStyle/>
          <a:p>
            <a:pPr algn="l"/>
            <a:r>
              <a:rPr lang="en-US" sz="2000" b="1" dirty="0"/>
              <a:t>Sarah Shin</a:t>
            </a:r>
            <a:endParaRPr lang="en-US" sz="2000" dirty="0"/>
          </a:p>
          <a:p>
            <a:pPr algn="l"/>
            <a:r>
              <a:rPr lang="en-US" sz="2000" dirty="0"/>
              <a:t>AmeriCorps VISTA</a:t>
            </a:r>
          </a:p>
          <a:p>
            <a:pPr algn="l"/>
            <a:r>
              <a:rPr lang="en-US" sz="2000" dirty="0"/>
              <a:t>Statewide Opioid Data and Outreach</a:t>
            </a:r>
          </a:p>
          <a:p>
            <a:pPr algn="l"/>
            <a:r>
              <a:rPr lang="en-US" sz="2000" dirty="0"/>
              <a:t>Injury &amp; Violence Prevention Program</a:t>
            </a:r>
          </a:p>
          <a:p>
            <a:pPr algn="l"/>
            <a:r>
              <a:rPr lang="en-US" sz="2000" dirty="0"/>
              <a:t>OREGON HEALTH AUTHORITY</a:t>
            </a:r>
          </a:p>
          <a:p>
            <a:pPr algn="l"/>
            <a:r>
              <a:rPr lang="en-US" sz="2000" dirty="0"/>
              <a:t>Desk: </a:t>
            </a:r>
            <a:r>
              <a:rPr lang="en-US" sz="2000" u="sng" dirty="0">
                <a:hlinkClick r:id="rId2"/>
              </a:rPr>
              <a:t>971-673-1105</a:t>
            </a:r>
            <a:endParaRPr lang="en-US" sz="2000" dirty="0"/>
          </a:p>
          <a:p>
            <a:pPr algn="l"/>
            <a:r>
              <a:rPr lang="en-US" sz="2000" u="sng" dirty="0">
                <a:hlinkClick r:id="rId3"/>
              </a:rPr>
              <a:t>Sarah.Shin@dhsoha.state.or.us</a:t>
            </a:r>
            <a:endParaRPr lang="en-US" sz="2000" dirty="0"/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3236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876CFB192D4949B69117F5009FC1E2" ma:contentTypeVersion="18" ma:contentTypeDescription="Create a new document." ma:contentTypeScope="" ma:versionID="1e6bc059871add8073575aa0358797e9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79257f31-63c5-4149-b880-907531c7fe90" targetNamespace="http://schemas.microsoft.com/office/2006/metadata/properties" ma:root="true" ma:fieldsID="36043475a372eeb6b72cbc9c49b19c21" ns1:_="" ns2:_="" ns3:_="">
    <xsd:import namespace="http://schemas.microsoft.com/sharepoint/v3"/>
    <xsd:import namespace="59da1016-2a1b-4f8a-9768-d7a4932f6f16"/>
    <xsd:import namespace="79257f31-63c5-4149-b880-907531c7fe90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2:DocumentExpirationDate" minOccurs="0"/>
                <xsd:element ref="ns3:Meta_x0020_Description" minOccurs="0"/>
                <xsd:element ref="ns3:Meta_x0020_Keywords" minOccurs="0"/>
                <xsd:element ref="ns1:PublishingStartDate" minOccurs="0"/>
                <xsd:element ref="ns1:PublishingExpirationDate" minOccurs="0"/>
                <xsd:element ref="ns1: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URL" ma:index="12" nillable="true" ma:displayName="URL" ma:format="Hyperlink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257f31-63c5-4149-b880-907531c7fe90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8" nillable="true" ma:displayName="Meta Description" ma:internalName="Meta_x0020_Description" ma:readOnly="false">
      <xsd:simpleType>
        <xsd:restriction base="dms:Text"/>
      </xsd:simpleType>
    </xsd:element>
    <xsd:element name="Meta_x0020_Keywords" ma:index="9" nillable="true" ma:displayName="Meta Keywords" ma:internalName="Meta_x0020_Keywords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RL xmlns="http://schemas.microsoft.com/sharepoint/v3">
      <Url>https://www.oregon.gov/oha/PH/DISEASESCONDITIONS/CHRONICDISEASE/HPCDPCONNECTION/TRAINING_EVENTS/MEETINGS/Documents/NavigatingThePDMPDataDashboard.pptx</Url>
      <Description>Navigating the PDMP Data Dashboard</Description>
    </URL>
    <PublishingExpirationDate xmlns="http://schemas.microsoft.com/sharepoint/v3" xsi:nil="true"/>
    <PublishingStartDate xmlns="http://schemas.microsoft.com/sharepoint/v3" xsi:nil="true"/>
    <IACategory xmlns="59da1016-2a1b-4f8a-9768-d7a4932f6f16" xsi:nil="true"/>
    <IASubtopic xmlns="59da1016-2a1b-4f8a-9768-d7a4932f6f16" xsi:nil="true"/>
    <DocumentExpirationDate xmlns="59da1016-2a1b-4f8a-9768-d7a4932f6f16">2019-01-19T08:00:00+00:00</DocumentExpirationDate>
    <IATopic xmlns="59da1016-2a1b-4f8a-9768-d7a4932f6f16" xsi:nil="true"/>
    <Meta_x0020_Description xmlns="79257f31-63c5-4149-b880-907531c7fe90" xsi:nil="true"/>
    <Meta_x0020_Keywords xmlns="79257f31-63c5-4149-b880-907531c7fe90" xsi:nil="true"/>
  </documentManagement>
</p:properties>
</file>

<file path=customXml/itemProps1.xml><?xml version="1.0" encoding="utf-8"?>
<ds:datastoreItem xmlns:ds="http://schemas.openxmlformats.org/officeDocument/2006/customXml" ds:itemID="{F8A45F3E-9734-4B19-BA53-F619BD6AD4B4}"/>
</file>

<file path=customXml/itemProps2.xml><?xml version="1.0" encoding="utf-8"?>
<ds:datastoreItem xmlns:ds="http://schemas.openxmlformats.org/officeDocument/2006/customXml" ds:itemID="{EAD0706C-4606-4956-838F-58FD715909AA}"/>
</file>

<file path=customXml/itemProps3.xml><?xml version="1.0" encoding="utf-8"?>
<ds:datastoreItem xmlns:ds="http://schemas.openxmlformats.org/officeDocument/2006/customXml" ds:itemID="{F3DC5A85-B2BF-40B2-8531-95BF963CCF5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7286</TotalTime>
  <Words>555</Words>
  <Application>Microsoft Office PowerPoint</Application>
  <PresentationFormat>Custom</PresentationFormat>
  <Paragraphs>100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the PDMP Data Dashboard</dc:title>
  <dc:creator>Shin Sarah</dc:creator>
  <cp:lastModifiedBy>Shin Sarah</cp:lastModifiedBy>
  <cp:revision>48</cp:revision>
  <cp:lastPrinted>2017-10-30T22:54:32Z</cp:lastPrinted>
  <dcterms:created xsi:type="dcterms:W3CDTF">2017-10-23T19:15:59Z</dcterms:created>
  <dcterms:modified xsi:type="dcterms:W3CDTF">2017-11-02T21:58:11Z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0x0101007E876CFB192D4949B69117F5009FC1E2</vt:lpwstr>
  </property>
  <property fmtid="{D5CDD505-2E9C-101B-9397-08002B2CF9AE}" pid="3" name="WorkflowChangePath">
    <vt:lpwstr>448e93d4-f4aa-4e38-a100-de6a2ed5204a,3;</vt:lpwstr>
  </property>
</Properties>
</file>