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3.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Masters/slideMaster2.xml" ContentType="application/vnd.openxmlformats-officedocument.presentationml.slideMaster+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10.xml" ContentType="application/vnd.openxmlformats-officedocument.presentationml.notesSlide+xml"/>
  <Override PartName="/ppt/slideLayouts/slideLayout25.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21.xml" ContentType="application/vnd.openxmlformats-officedocument.presentationml.slideLayout+xml"/>
  <Override PartName="/ppt/notesSlides/notesSlide30.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slideLayouts/slideLayout20.xml" ContentType="application/vnd.openxmlformats-officedocument.presentationml.slideLayout+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32.xml" ContentType="application/vnd.openxmlformats-officedocument.presentationml.notesSlide+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charts/colors2.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3.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5.xml" ContentType="application/vnd.openxmlformats-officedocument.drawingml.chart+xml"/>
  <Override PartName="/ppt/charts/colors12.xml" ContentType="application/vnd.ms-office.chartcolorstyle+xml"/>
  <Override PartName="/ppt/charts/chart19.xml" ContentType="application/vnd.openxmlformats-officedocument.drawingml.chart+xml"/>
  <Override PartName="/ppt/charts/chart14.xml" ContentType="application/vnd.openxmlformats-officedocument.drawingml.chart+xml"/>
  <Override PartName="/ppt/notesMasters/notesMaster1.xml" ContentType="application/vnd.openxmlformats-officedocument.presentationml.notesMaster+xml"/>
  <Override PartName="/ppt/charts/style12.xml" ContentType="application/vnd.ms-office.chart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colors17.xml" ContentType="application/vnd.ms-office.chartcolorstyle+xml"/>
  <Override PartName="/ppt/charts/style17.xml" ContentType="application/vnd.ms-office.chartstyle+xml"/>
  <Override PartName="/ppt/charts/chart18.xml" ContentType="application/vnd.openxmlformats-officedocument.drawingml.chart+xml"/>
  <Override PartName="/ppt/charts/chart15.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6.xml" ContentType="application/vnd.openxmlformats-officedocument.drawingml.chart+xml"/>
  <Override PartName="/ppt/charts/style14.xml" ContentType="application/vnd.ms-office.chart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style13.xml" ContentType="application/vnd.ms-office.chartstyle+xml"/>
  <Override PartName="/ppt/charts/colors13.xml" ContentType="application/vnd.ms-office.chartcolorstyle+xml"/>
  <Override PartName="/ppt/charts/colors10.xml" ContentType="application/vnd.ms-office.chartcolorstyle+xml"/>
  <Override PartName="/ppt/charts/chart11.xml" ContentType="application/vnd.openxmlformats-officedocument.drawingml.chart+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olors5.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14.xml" ContentType="application/vnd.ms-office.chartcolorstyle+xml"/>
  <Override PartName="/ppt/charts/style5.xml" ContentType="application/vnd.ms-office.chartstyle+xml"/>
  <Override PartName="/ppt/charts/style10.xml" ContentType="application/vnd.ms-office.chartstyle+xml"/>
  <Override PartName="/ppt/charts/style8.xml" ContentType="application/vnd.ms-office.chartstyle+xml"/>
  <Override PartName="/ppt/charts/chart10.xml" ContentType="application/vnd.openxmlformats-officedocument.drawingml.chart+xml"/>
  <Override PartName="/ppt/charts/chart8.xml" ContentType="application/vnd.openxmlformats-officedocument.drawingml.chart+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49"/>
  </p:notesMasterIdLst>
  <p:sldIdLst>
    <p:sldId id="257" r:id="rId3"/>
    <p:sldId id="258" r:id="rId4"/>
    <p:sldId id="259" r:id="rId5"/>
    <p:sldId id="260" r:id="rId6"/>
    <p:sldId id="325" r:id="rId7"/>
    <p:sldId id="262" r:id="rId8"/>
    <p:sldId id="358" r:id="rId9"/>
    <p:sldId id="263" r:id="rId10"/>
    <p:sldId id="264" r:id="rId11"/>
    <p:sldId id="354" r:id="rId12"/>
    <p:sldId id="265" r:id="rId13"/>
    <p:sldId id="267" r:id="rId14"/>
    <p:sldId id="268" r:id="rId15"/>
    <p:sldId id="360" r:id="rId16"/>
    <p:sldId id="270" r:id="rId17"/>
    <p:sldId id="271" r:id="rId18"/>
    <p:sldId id="272" r:id="rId19"/>
    <p:sldId id="275" r:id="rId20"/>
    <p:sldId id="322" r:id="rId21"/>
    <p:sldId id="359" r:id="rId22"/>
    <p:sldId id="274" r:id="rId23"/>
    <p:sldId id="273" r:id="rId24"/>
    <p:sldId id="334" r:id="rId25"/>
    <p:sldId id="326" r:id="rId26"/>
    <p:sldId id="276" r:id="rId27"/>
    <p:sldId id="277"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3" r:id="rId44"/>
    <p:sldId id="357" r:id="rId45"/>
    <p:sldId id="311" r:id="rId46"/>
    <p:sldId id="335" r:id="rId47"/>
    <p:sldId id="319"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78209" autoAdjust="0"/>
  </p:normalViewPr>
  <p:slideViewPr>
    <p:cSldViewPr snapToGrid="0">
      <p:cViewPr varScale="1">
        <p:scale>
          <a:sx n="71" d="100"/>
          <a:sy n="71" d="100"/>
        </p:scale>
        <p:origin x="1680" y="4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OR0213203\Desktop\Table%202.1-oregon%20mortality%20due%20to%20preventable%20deat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hs.sdc.pvt\PSOB\HPCDPE\Reports\Oregon%20Tobacco%20Facts%202015\In%20Progress\Pieter%20Draft\Excel%20Files\Flavor%20Tobacco%20Use\Table%206.4-Flavored%20tobacco%20use%20in%20the%20last%20year%20(among%20current%20tobacco%20users-last%2030%20day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deaths</c:v>
                </c:pt>
              </c:strCache>
            </c:strRef>
          </c:tx>
          <c:spPr>
            <a:solidFill>
              <a:schemeClr val="accent3"/>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3"/>
              </a:solidFill>
              <a:ln>
                <a:noFill/>
              </a:ln>
              <a:effectLst/>
            </c:spPr>
          </c:dPt>
          <c:dPt>
            <c:idx val="4"/>
            <c:invertIfNegative val="0"/>
            <c:bubble3D val="0"/>
            <c:spPr>
              <a:solidFill>
                <a:schemeClr val="accent3"/>
              </a:solidFill>
              <a:ln>
                <a:noFill/>
              </a:ln>
              <a:effectLst/>
            </c:spPr>
          </c:dPt>
          <c:dPt>
            <c:idx val="5"/>
            <c:invertIfNegative val="0"/>
            <c:bubble3D val="0"/>
            <c:spPr>
              <a:solidFill>
                <a:schemeClr val="accent3"/>
              </a:solidFill>
              <a:ln>
                <a:noFill/>
              </a:ln>
              <a:effectLst/>
            </c:spPr>
          </c:dPt>
          <c:dPt>
            <c:idx val="6"/>
            <c:invertIfNegative val="0"/>
            <c:bubble3D val="0"/>
            <c:spPr>
              <a:solidFill>
                <a:schemeClr val="accent3"/>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Cancer</c:v>
                </c:pt>
                <c:pt idx="1">
                  <c:v>Heart 
Disease</c:v>
                </c:pt>
                <c:pt idx="2">
                  <c:v>Unintent.
Injuries</c:v>
                </c:pt>
                <c:pt idx="3">
                  <c:v>CLRD</c:v>
                </c:pt>
                <c:pt idx="4">
                  <c:v>Stroke</c:v>
                </c:pt>
                <c:pt idx="5">
                  <c:v>Alz.
disease</c:v>
                </c:pt>
                <c:pt idx="6">
                  <c:v>Diabetes</c:v>
                </c:pt>
                <c:pt idx="7">
                  <c:v>Alcohol-induced</c:v>
                </c:pt>
              </c:strCache>
            </c:strRef>
          </c:cat>
          <c:val>
            <c:numRef>
              <c:f>Sheet1!$B$2:$B$9</c:f>
              <c:numCache>
                <c:formatCode>General</c:formatCode>
                <c:ptCount val="8"/>
                <c:pt idx="0">
                  <c:v>8076</c:v>
                </c:pt>
                <c:pt idx="1">
                  <c:v>6972</c:v>
                </c:pt>
                <c:pt idx="2">
                  <c:v>2108</c:v>
                </c:pt>
                <c:pt idx="3">
                  <c:v>2081</c:v>
                </c:pt>
                <c:pt idx="4">
                  <c:v>1944</c:v>
                </c:pt>
                <c:pt idx="5">
                  <c:v>1786</c:v>
                </c:pt>
                <c:pt idx="6">
                  <c:v>1240</c:v>
                </c:pt>
                <c:pt idx="7">
                  <c:v>829</c:v>
                </c:pt>
              </c:numCache>
            </c:numRef>
          </c:val>
        </c:ser>
        <c:dLbls>
          <c:showLegendKey val="0"/>
          <c:showVal val="0"/>
          <c:showCatName val="0"/>
          <c:showSerName val="0"/>
          <c:showPercent val="0"/>
          <c:showBubbleSize val="0"/>
        </c:dLbls>
        <c:gapWidth val="52"/>
        <c:overlap val="-33"/>
        <c:axId val="347128920"/>
        <c:axId val="395852312"/>
      </c:barChart>
      <c:catAx>
        <c:axId val="347128920"/>
        <c:scaling>
          <c:orientation val="minMax"/>
        </c:scaling>
        <c:delete val="0"/>
        <c:axPos val="b"/>
        <c:numFmt formatCode="General" sourceLinked="1"/>
        <c:majorTickMark val="none"/>
        <c:minorTickMark val="none"/>
        <c:tickLblPos val="nextTo"/>
        <c:spPr>
          <a:noFill/>
          <a:ln w="22225" cap="flat" cmpd="sng" algn="ctr">
            <a:solidFill>
              <a:schemeClr val="tx1"/>
            </a:solidFill>
            <a:round/>
          </a:ln>
          <a:effectLst/>
        </c:spPr>
        <c:txPr>
          <a:bodyPr rot="0" spcFirstLastPara="1" vertOverflow="ellipsis" wrap="square" anchor="t" anchorCtr="0"/>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95852312"/>
        <c:crosses val="autoZero"/>
        <c:auto val="1"/>
        <c:lblAlgn val="ctr"/>
        <c:lblOffset val="100"/>
        <c:tickLblSkip val="1"/>
        <c:noMultiLvlLbl val="0"/>
      </c:catAx>
      <c:valAx>
        <c:axId val="395852312"/>
        <c:scaling>
          <c:orientation val="minMax"/>
        </c:scaling>
        <c:delete val="1"/>
        <c:axPos val="l"/>
        <c:numFmt formatCode="General" sourceLinked="1"/>
        <c:majorTickMark val="none"/>
        <c:minorTickMark val="none"/>
        <c:tickLblPos val="nextTo"/>
        <c:crossAx val="34712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90449671765359E-2"/>
          <c:y val="0.17094354331933445"/>
          <c:w val="0.90372788863151188"/>
          <c:h val="0.72954060316251601"/>
        </c:manualLayout>
      </c:layout>
      <c:lineChart>
        <c:grouping val="standard"/>
        <c:varyColors val="0"/>
        <c:ser>
          <c:idx val="0"/>
          <c:order val="0"/>
          <c:tx>
            <c:strRef>
              <c:f>'Chart data'!$B$62</c:f>
              <c:strCache>
                <c:ptCount val="1"/>
                <c:pt idx="0">
                  <c:v>OR</c:v>
                </c:pt>
              </c:strCache>
            </c:strRef>
          </c:tx>
          <c:spPr>
            <a:ln w="50800">
              <a:solidFill>
                <a:schemeClr val="accent3"/>
              </a:solidFill>
            </a:ln>
          </c:spPr>
          <c:marker>
            <c:symbol val="none"/>
          </c:marker>
          <c:dLbls>
            <c:dLbl>
              <c:idx val="0"/>
              <c:layout>
                <c:manualLayout>
                  <c:x val="-2.1983469815484269E-2"/>
                  <c:y val="-2.42369033252904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'Chart data'!$F$1:$AC$1</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'Chart data'!$F$62:$AC$62</c:f>
              <c:numCache>
                <c:formatCode>0.0</c:formatCode>
                <c:ptCount val="24"/>
                <c:pt idx="0">
                  <c:v>93.096368747301852</c:v>
                </c:pt>
                <c:pt idx="1">
                  <c:v>91.087484799856952</c:v>
                </c:pt>
                <c:pt idx="2">
                  <c:v>92.155747351278293</c:v>
                </c:pt>
                <c:pt idx="3">
                  <c:v>92.110167892141902</c:v>
                </c:pt>
                <c:pt idx="4">
                  <c:v>88.398873477069628</c:v>
                </c:pt>
                <c:pt idx="5">
                  <c:v>82.235063093092592</c:v>
                </c:pt>
                <c:pt idx="6">
                  <c:v>78.13268020725215</c:v>
                </c:pt>
                <c:pt idx="7">
                  <c:v>71.318024741464868</c:v>
                </c:pt>
                <c:pt idx="8">
                  <c:v>67.648287728410295</c:v>
                </c:pt>
                <c:pt idx="9">
                  <c:v>65.833215689310478</c:v>
                </c:pt>
                <c:pt idx="10">
                  <c:v>59.621534339748592</c:v>
                </c:pt>
                <c:pt idx="11">
                  <c:v>55.050297481722041</c:v>
                </c:pt>
                <c:pt idx="12">
                  <c:v>52.917052520174629</c:v>
                </c:pt>
                <c:pt idx="13">
                  <c:v>54.210390252154589</c:v>
                </c:pt>
                <c:pt idx="14">
                  <c:v>55.125473583427109</c:v>
                </c:pt>
                <c:pt idx="15">
                  <c:v>50.122746333795732</c:v>
                </c:pt>
                <c:pt idx="16">
                  <c:v>48.154177388016592</c:v>
                </c:pt>
                <c:pt idx="17">
                  <c:v>44.576654651030708</c:v>
                </c:pt>
                <c:pt idx="18">
                  <c:v>46.489296226954544</c:v>
                </c:pt>
                <c:pt idx="19">
                  <c:v>44.366334620128008</c:v>
                </c:pt>
                <c:pt idx="20">
                  <c:v>42.95094355945767</c:v>
                </c:pt>
                <c:pt idx="21">
                  <c:v>40.954713305672527</c:v>
                </c:pt>
                <c:pt idx="22">
                  <c:v>40</c:v>
                </c:pt>
                <c:pt idx="23">
                  <c:v>39.299999999999997</c:v>
                </c:pt>
              </c:numCache>
            </c:numRef>
          </c:val>
          <c:smooth val="0"/>
        </c:ser>
        <c:ser>
          <c:idx val="1"/>
          <c:order val="1"/>
          <c:tx>
            <c:strRef>
              <c:f>'Chart data'!$B$63</c:f>
              <c:strCache>
                <c:ptCount val="1"/>
                <c:pt idx="0">
                  <c:v>rest of US</c:v>
                </c:pt>
              </c:strCache>
            </c:strRef>
          </c:tx>
          <c:spPr>
            <a:ln w="50800">
              <a:solidFill>
                <a:schemeClr val="accent2"/>
              </a:solidFill>
              <a:prstDash val="solid"/>
            </a:ln>
          </c:spPr>
          <c:marker>
            <c:symbol val="none"/>
          </c:marker>
          <c:cat>
            <c:numRef>
              <c:f>'Chart data'!$F$1:$AC$1</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'Chart data'!$F$63:$AC$63</c:f>
              <c:numCache>
                <c:formatCode>0.0</c:formatCode>
                <c:ptCount val="24"/>
                <c:pt idx="0">
                  <c:v>90.622848094995533</c:v>
                </c:pt>
                <c:pt idx="1">
                  <c:v>88.300461375975047</c:v>
                </c:pt>
                <c:pt idx="2">
                  <c:v>88.405746003778674</c:v>
                </c:pt>
                <c:pt idx="3">
                  <c:v>86.549625518280607</c:v>
                </c:pt>
                <c:pt idx="4">
                  <c:v>86.031487226449713</c:v>
                </c:pt>
                <c:pt idx="5">
                  <c:v>84.242579132227007</c:v>
                </c:pt>
                <c:pt idx="6">
                  <c:v>80.608918747624273</c:v>
                </c:pt>
                <c:pt idx="7">
                  <c:v>75.916100881782796</c:v>
                </c:pt>
                <c:pt idx="8">
                  <c:v>72.796894823307554</c:v>
                </c:pt>
                <c:pt idx="9">
                  <c:v>71.110746559745621</c:v>
                </c:pt>
                <c:pt idx="10">
                  <c:v>66.739471057072237</c:v>
                </c:pt>
                <c:pt idx="11">
                  <c:v>64.776551633029825</c:v>
                </c:pt>
                <c:pt idx="12">
                  <c:v>63.05133886468613</c:v>
                </c:pt>
                <c:pt idx="13">
                  <c:v>60.74364284237793</c:v>
                </c:pt>
                <c:pt idx="14">
                  <c:v>58.626166978125276</c:v>
                </c:pt>
                <c:pt idx="15">
                  <c:v>55.101599892953345</c:v>
                </c:pt>
                <c:pt idx="16">
                  <c:v>52.273062094669676</c:v>
                </c:pt>
                <c:pt idx="17">
                  <c:v>47.548562230721366</c:v>
                </c:pt>
                <c:pt idx="18">
                  <c:v>46.111066312095915</c:v>
                </c:pt>
                <c:pt idx="19">
                  <c:v>44.727558343066491</c:v>
                </c:pt>
                <c:pt idx="20">
                  <c:v>42.718297157694799</c:v>
                </c:pt>
                <c:pt idx="21">
                  <c:v>40.671439096797755</c:v>
                </c:pt>
                <c:pt idx="22" formatCode="General">
                  <c:v>40.1</c:v>
                </c:pt>
                <c:pt idx="23" formatCode="General">
                  <c:v>39.299999999999997</c:v>
                </c:pt>
              </c:numCache>
            </c:numRef>
          </c:val>
          <c:smooth val="0"/>
        </c:ser>
        <c:dLbls>
          <c:showLegendKey val="0"/>
          <c:showVal val="0"/>
          <c:showCatName val="0"/>
          <c:showSerName val="0"/>
          <c:showPercent val="0"/>
          <c:showBubbleSize val="0"/>
        </c:dLbls>
        <c:smooth val="0"/>
        <c:axId val="352331400"/>
        <c:axId val="352316664"/>
      </c:lineChart>
      <c:catAx>
        <c:axId val="352331400"/>
        <c:scaling>
          <c:orientation val="minMax"/>
        </c:scaling>
        <c:delete val="0"/>
        <c:axPos val="b"/>
        <c:numFmt formatCode="General" sourceLinked="1"/>
        <c:majorTickMark val="none"/>
        <c:minorTickMark val="none"/>
        <c:tickLblPos val="nextTo"/>
        <c:txPr>
          <a:bodyPr rot="0"/>
          <a:lstStyle/>
          <a:p>
            <a:pPr>
              <a:defRPr sz="1200" baseline="0">
                <a:solidFill>
                  <a:schemeClr val="tx1"/>
                </a:solidFill>
                <a:latin typeface="Calibri" panose="020F0502020204030204" pitchFamily="34" charset="0"/>
                <a:cs typeface="Calibri" panose="020F0502020204030204" pitchFamily="34" charset="0"/>
              </a:defRPr>
            </a:pPr>
            <a:endParaRPr lang="en-US"/>
          </a:p>
        </c:txPr>
        <c:crossAx val="352316664"/>
        <c:crosses val="autoZero"/>
        <c:auto val="0"/>
        <c:lblAlgn val="ctr"/>
        <c:lblOffset val="100"/>
        <c:tickLblSkip val="2"/>
        <c:tickMarkSkip val="1"/>
        <c:noMultiLvlLbl val="0"/>
      </c:catAx>
      <c:valAx>
        <c:axId val="352316664"/>
        <c:scaling>
          <c:orientation val="minMax"/>
        </c:scaling>
        <c:delete val="0"/>
        <c:axPos val="l"/>
        <c:numFmt formatCode="0" sourceLinked="0"/>
        <c:majorTickMark val="none"/>
        <c:minorTickMark val="none"/>
        <c:tickLblPos val="nextTo"/>
        <c:spPr>
          <a:noFill/>
          <a:ln w="9525">
            <a:solidFill>
              <a:schemeClr val="tx1"/>
            </a:solidFill>
          </a:ln>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crossAx val="352331400"/>
        <c:crosses val="autoZero"/>
        <c:crossBetween val="between"/>
        <c:majorUnit val="20"/>
      </c:valAx>
    </c:plotArea>
    <c:plotVisOnly val="1"/>
    <c:dispBlanksAs val="gap"/>
    <c:showDLblsOverMax val="0"/>
  </c:chart>
  <c:spPr>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09083423395609E-2"/>
          <c:y val="3.1073446327683617E-2"/>
          <c:w val="0.86200144099634612"/>
          <c:h val="0.86670403487699632"/>
        </c:manualLayout>
      </c:layout>
      <c:lineChart>
        <c:grouping val="standard"/>
        <c:varyColors val="0"/>
        <c:ser>
          <c:idx val="0"/>
          <c:order val="0"/>
          <c:tx>
            <c:strRef>
              <c:f>Sheet1!$B$1</c:f>
              <c:strCache>
                <c:ptCount val="1"/>
                <c:pt idx="0">
                  <c:v>Adult</c:v>
                </c:pt>
              </c:strCache>
            </c:strRef>
          </c:tx>
          <c:spPr>
            <a:ln w="50800" cap="rnd">
              <a:solidFill>
                <a:schemeClr val="accent3"/>
              </a:solidFill>
              <a:round/>
            </a:ln>
            <a:effectLst/>
          </c:spPr>
          <c:marker>
            <c:symbol val="none"/>
          </c:marker>
          <c:dLbls>
            <c:dLbl>
              <c:idx val="0"/>
              <c:layout>
                <c:manualLayout>
                  <c:x val="-9.6746822088415424E-2"/>
                  <c:y val="-1.6178433204324036E-2"/>
                </c:manualLayout>
              </c:layout>
              <c:showLegendKey val="0"/>
              <c:showVal val="1"/>
              <c:showCatName val="0"/>
              <c:showSerName val="0"/>
              <c:showPercent val="0"/>
              <c:showBubbleSize val="0"/>
              <c:extLst>
                <c:ext xmlns:c15="http://schemas.microsoft.com/office/drawing/2012/chart" uri="{CE6537A1-D6FC-4f65-9D91-7224C49458BB}"/>
              </c:extLst>
            </c:dLbl>
            <c:dLbl>
              <c:idx val="13"/>
              <c:showLegendKey val="0"/>
              <c:showVal val="1"/>
              <c:showCatName val="0"/>
              <c:showSerName val="0"/>
              <c:showPercent val="0"/>
              <c:showBubbleSize val="0"/>
              <c:extLst>
                <c:ext xmlns:c15="http://schemas.microsoft.com/office/drawing/2012/chart" uri="{CE6537A1-D6FC-4f65-9D91-7224C49458BB}"/>
              </c:extLst>
            </c:dLbl>
            <c:dLbl>
              <c:idx val="23"/>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Sheet1!$B$2:$B$15</c:f>
              <c:numCache>
                <c:formatCode>0.0</c:formatCode>
                <c:ptCount val="14"/>
                <c:pt idx="0">
                  <c:v>31.258930020931793</c:v>
                </c:pt>
                <c:pt idx="1">
                  <c:v>32.031431446930405</c:v>
                </c:pt>
                <c:pt idx="2">
                  <c:v>34.54497070510714</c:v>
                </c:pt>
                <c:pt idx="3">
                  <c:v>34.064227588295502</c:v>
                </c:pt>
                <c:pt idx="4">
                  <c:v>34.63825161172835</c:v>
                </c:pt>
                <c:pt idx="5">
                  <c:v>33.564131572703388</c:v>
                </c:pt>
                <c:pt idx="6">
                  <c:v>35.596226860128795</c:v>
                </c:pt>
                <c:pt idx="7">
                  <c:v>35.115905865820714</c:v>
                </c:pt>
                <c:pt idx="8">
                  <c:v>36.320695268602641</c:v>
                </c:pt>
                <c:pt idx="9">
                  <c:v>36.793835317088536</c:v>
                </c:pt>
                <c:pt idx="10">
                  <c:v>38.899909091943321</c:v>
                </c:pt>
                <c:pt idx="11">
                  <c:v>39.66287085590934</c:v>
                </c:pt>
                <c:pt idx="12">
                  <c:v>42.011747250811354</c:v>
                </c:pt>
                <c:pt idx="13">
                  <c:v>41.288698237058306</c:v>
                </c:pt>
              </c:numCache>
            </c:numRef>
          </c:val>
          <c:smooth val="0"/>
        </c:ser>
        <c:dLbls>
          <c:showLegendKey val="0"/>
          <c:showVal val="0"/>
          <c:showCatName val="0"/>
          <c:showSerName val="0"/>
          <c:showPercent val="0"/>
          <c:showBubbleSize val="0"/>
        </c:dLbls>
        <c:smooth val="0"/>
        <c:axId val="352317056"/>
        <c:axId val="352317448"/>
      </c:lineChart>
      <c:catAx>
        <c:axId val="35231705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52317448"/>
        <c:crosses val="autoZero"/>
        <c:auto val="1"/>
        <c:lblAlgn val="ctr"/>
        <c:lblOffset val="100"/>
        <c:tickLblSkip val="13"/>
        <c:noMultiLvlLbl val="0"/>
      </c:catAx>
      <c:valAx>
        <c:axId val="352317448"/>
        <c:scaling>
          <c:orientation val="minMax"/>
          <c:max val="50"/>
        </c:scaling>
        <c:delete val="1"/>
        <c:axPos val="l"/>
        <c:numFmt formatCode="0.0" sourceLinked="1"/>
        <c:majorTickMark val="out"/>
        <c:minorTickMark val="none"/>
        <c:tickLblPos val="nextTo"/>
        <c:crossAx val="35231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6520146520148E-2"/>
          <c:y val="7.6923076923076927E-2"/>
          <c:w val="0.92431643159989618"/>
          <c:h val="0.83581607106803957"/>
        </c:manualLayout>
      </c:layout>
      <c:barChart>
        <c:barDir val="col"/>
        <c:grouping val="clustered"/>
        <c:varyColors val="0"/>
        <c:ser>
          <c:idx val="0"/>
          <c:order val="0"/>
          <c:tx>
            <c:strRef>
              <c:f>Sheet1!$B$1</c:f>
              <c:strCache>
                <c:ptCount val="1"/>
                <c:pt idx="0">
                  <c:v>Women</c:v>
                </c:pt>
              </c:strCache>
            </c:strRef>
          </c:tx>
          <c:spPr>
            <a:solidFill>
              <a:schemeClr val="accent3"/>
            </a:solidFill>
            <a:ln>
              <a:noFill/>
            </a:ln>
            <a:effectLst/>
          </c:spPr>
          <c:invertIfNegative val="0"/>
          <c:dLbls>
            <c:dLbl>
              <c:idx val="0"/>
              <c:tx>
                <c:rich>
                  <a:bodyPr/>
                  <a:lstStyle/>
                  <a:p>
                    <a:fld id="{68A30CC3-E83C-4CD9-B0FC-054FB4EA413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EE2289E-E97A-460D-810F-B645C32D8C7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4E9573CC-F5BB-4D35-BB0B-249260E52CF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c:v>
                </c:pt>
                <c:pt idx="1">
                  <c:v>25-44</c:v>
                </c:pt>
                <c:pt idx="2">
                  <c:v>45-64</c:v>
                </c:pt>
                <c:pt idx="3">
                  <c:v>65+</c:v>
                </c:pt>
              </c:strCache>
            </c:strRef>
          </c:cat>
          <c:val>
            <c:numRef>
              <c:f>Sheet1!$B$2:$B$5</c:f>
              <c:numCache>
                <c:formatCode>0.0</c:formatCode>
                <c:ptCount val="4"/>
                <c:pt idx="0">
                  <c:v>5.7689859316315504</c:v>
                </c:pt>
                <c:pt idx="1">
                  <c:v>14.821900892591716</c:v>
                </c:pt>
                <c:pt idx="2">
                  <c:v>39.510741389484096</c:v>
                </c:pt>
                <c:pt idx="3">
                  <c:v>71.951883426770777</c:v>
                </c:pt>
              </c:numCache>
            </c:numRef>
          </c:val>
        </c:ser>
        <c:ser>
          <c:idx val="1"/>
          <c:order val="1"/>
          <c:tx>
            <c:strRef>
              <c:f>Sheet1!$C$1</c:f>
              <c:strCache>
                <c:ptCount val="1"/>
                <c:pt idx="0">
                  <c:v>Men</c:v>
                </c:pt>
              </c:strCache>
            </c:strRef>
          </c:tx>
          <c:spPr>
            <a:solidFill>
              <a:schemeClr val="accent2"/>
            </a:solidFill>
            <a:ln>
              <a:noFill/>
            </a:ln>
            <a:effectLst/>
          </c:spPr>
          <c:invertIfNegative val="0"/>
          <c:dLbls>
            <c:dLbl>
              <c:idx val="0"/>
              <c:tx>
                <c:rich>
                  <a:bodyPr/>
                  <a:lstStyle/>
                  <a:p>
                    <a:fld id="{A085947C-D391-466A-944B-9C2D58DBE2B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D2B4F9F8-8A9C-4433-A5A9-E56CE155672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3.6630036630035286E-3"/>
                  <c:y val="0"/>
                </c:manualLayout>
              </c:layout>
              <c:tx>
                <c:rich>
                  <a:bodyPr/>
                  <a:lstStyle/>
                  <a:p>
                    <a:fld id="{0719B597-B84C-4417-81BE-BB9FA325D41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c:v>
                </c:pt>
                <c:pt idx="1">
                  <c:v>25-44</c:v>
                </c:pt>
                <c:pt idx="2">
                  <c:v>45-64</c:v>
                </c:pt>
                <c:pt idx="3">
                  <c:v>65+</c:v>
                </c:pt>
              </c:strCache>
            </c:strRef>
          </c:cat>
          <c:val>
            <c:numRef>
              <c:f>Sheet1!$C$2:$C$5</c:f>
              <c:numCache>
                <c:formatCode>0.0</c:formatCode>
                <c:ptCount val="4"/>
                <c:pt idx="0">
                  <c:v>17.08435231253975</c:v>
                </c:pt>
                <c:pt idx="1">
                  <c:v>32.110442752707527</c:v>
                </c:pt>
                <c:pt idx="2">
                  <c:v>101.31695558498932</c:v>
                </c:pt>
                <c:pt idx="3">
                  <c:v>119.3863300053014</c:v>
                </c:pt>
              </c:numCache>
            </c:numRef>
          </c:val>
        </c:ser>
        <c:dLbls>
          <c:showLegendKey val="0"/>
          <c:showVal val="0"/>
          <c:showCatName val="0"/>
          <c:showSerName val="0"/>
          <c:showPercent val="0"/>
          <c:showBubbleSize val="0"/>
        </c:dLbls>
        <c:gapWidth val="72"/>
        <c:overlap val="-13"/>
        <c:axId val="396164720"/>
        <c:axId val="396166288"/>
      </c:barChart>
      <c:catAx>
        <c:axId val="39616472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6166288"/>
        <c:crosses val="autoZero"/>
        <c:auto val="1"/>
        <c:lblAlgn val="ctr"/>
        <c:lblOffset val="100"/>
        <c:noMultiLvlLbl val="0"/>
      </c:catAx>
      <c:valAx>
        <c:axId val="396166288"/>
        <c:scaling>
          <c:orientation val="minMax"/>
        </c:scaling>
        <c:delete val="1"/>
        <c:axPos val="l"/>
        <c:numFmt formatCode="0.0" sourceLinked="1"/>
        <c:majorTickMark val="none"/>
        <c:minorTickMark val="none"/>
        <c:tickLblPos val="nextTo"/>
        <c:crossAx val="396164720"/>
        <c:crosses val="autoZero"/>
        <c:crossBetween val="between"/>
      </c:valAx>
      <c:spPr>
        <a:noFill/>
        <a:ln>
          <a:noFill/>
        </a:ln>
        <a:effectLst/>
      </c:spPr>
    </c:plotArea>
    <c:legend>
      <c:legendPos val="r"/>
      <c:layout>
        <c:manualLayout>
          <c:xMode val="edge"/>
          <c:yMode val="edge"/>
          <c:x val="5.4599958713026052E-2"/>
          <c:y val="0.26349646678780536"/>
          <c:w val="0.30462129733783277"/>
          <c:h val="0.1550583484756713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97222222222224E-2"/>
          <c:y val="6.3492063492063489E-2"/>
          <c:w val="0.96180555555555558"/>
          <c:h val="0.70044452776736243"/>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3"/>
              </a:solidFill>
              <a:ln>
                <a:noFill/>
              </a:ln>
              <a:effectLst/>
            </c:spPr>
          </c:dPt>
          <c:dPt>
            <c:idx val="4"/>
            <c:invertIfNegative val="0"/>
            <c:bubble3D val="0"/>
            <c:spPr>
              <a:solidFill>
                <a:schemeClr val="accent3"/>
              </a:solidFill>
              <a:ln>
                <a:noFill/>
              </a:ln>
              <a:effectLst/>
            </c:spPr>
          </c:dPt>
          <c:dLbls>
            <c:dLbl>
              <c:idx val="0"/>
              <c:tx>
                <c:rich>
                  <a:bodyPr/>
                  <a:lstStyle/>
                  <a:p>
                    <a:fld id="{68A30CC3-E83C-4CD9-B0FC-054FB4EA413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EE2289E-E97A-460D-810F-B645C32D8C7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4E9573CC-F5BB-4D35-BB0B-249260E52CF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39688FFD-B191-46BA-A703-F580902FFE36}"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 or
Alaska Native</c:v>
                </c:pt>
                <c:pt idx="1">
                  <c:v>White</c:v>
                </c:pt>
                <c:pt idx="2">
                  <c:v>African 
American</c:v>
                </c:pt>
                <c:pt idx="3">
                  <c:v>Pacific Islander</c:v>
                </c:pt>
                <c:pt idx="4">
                  <c:v>Hispanic or Latino</c:v>
                </c:pt>
                <c:pt idx="5">
                  <c:v>Multi-racial</c:v>
                </c:pt>
                <c:pt idx="6">
                  <c:v>Asian American</c:v>
                </c:pt>
              </c:strCache>
            </c:strRef>
          </c:cat>
          <c:val>
            <c:numRef>
              <c:f>Sheet1!$B$2:$B$8</c:f>
              <c:numCache>
                <c:formatCode>General</c:formatCode>
                <c:ptCount val="7"/>
                <c:pt idx="0">
                  <c:v>85.6</c:v>
                </c:pt>
                <c:pt idx="1">
                  <c:v>38.200000000000003</c:v>
                </c:pt>
                <c:pt idx="2">
                  <c:v>36.700000000000003</c:v>
                </c:pt>
                <c:pt idx="3">
                  <c:v>28.1</c:v>
                </c:pt>
                <c:pt idx="4">
                  <c:v>25.7</c:v>
                </c:pt>
                <c:pt idx="5">
                  <c:v>22</c:v>
                </c:pt>
                <c:pt idx="6">
                  <c:v>12.7</c:v>
                </c:pt>
              </c:numCache>
            </c:numRef>
          </c:val>
        </c:ser>
        <c:dLbls>
          <c:showLegendKey val="0"/>
          <c:showVal val="0"/>
          <c:showCatName val="0"/>
          <c:showSerName val="0"/>
          <c:showPercent val="0"/>
          <c:showBubbleSize val="0"/>
        </c:dLbls>
        <c:gapWidth val="73"/>
        <c:overlap val="-27"/>
        <c:axId val="352318232"/>
        <c:axId val="391846704"/>
      </c:barChart>
      <c:catAx>
        <c:axId val="35231823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846704"/>
        <c:crosses val="autoZero"/>
        <c:auto val="1"/>
        <c:lblAlgn val="ctr"/>
        <c:lblOffset val="100"/>
        <c:noMultiLvlLbl val="0"/>
      </c:catAx>
      <c:valAx>
        <c:axId val="391846704"/>
        <c:scaling>
          <c:orientation val="minMax"/>
        </c:scaling>
        <c:delete val="1"/>
        <c:axPos val="l"/>
        <c:numFmt formatCode="General" sourceLinked="1"/>
        <c:majorTickMark val="none"/>
        <c:minorTickMark val="none"/>
        <c:tickLblPos val="nextTo"/>
        <c:crossAx val="352318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42953665445285E-2"/>
          <c:y val="2.2598870056497175E-2"/>
          <c:w val="0.88121904316415911"/>
          <c:h val="0.86670403487699632"/>
        </c:manualLayout>
      </c:layout>
      <c:lineChart>
        <c:grouping val="standard"/>
        <c:varyColors val="0"/>
        <c:ser>
          <c:idx val="0"/>
          <c:order val="0"/>
          <c:tx>
            <c:strRef>
              <c:f>Sheet1!$B$1</c:f>
              <c:strCache>
                <c:ptCount val="1"/>
                <c:pt idx="0">
                  <c:v>Adult</c:v>
                </c:pt>
              </c:strCache>
            </c:strRef>
          </c:tx>
          <c:spPr>
            <a:ln w="50800" cap="rnd">
              <a:solidFill>
                <a:schemeClr val="accent1"/>
              </a:solidFill>
              <a:round/>
            </a:ln>
            <a:effectLst/>
          </c:spPr>
          <c:marker>
            <c:symbol val="none"/>
          </c:marker>
          <c:dLbls>
            <c:dLbl>
              <c:idx val="0"/>
              <c:layout>
                <c:manualLayout>
                  <c:x val="-8.580858085808580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8.2508250825082501E-3"/>
                  <c:y val="-3.6723163841807911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0.0%</c:formatCode>
                <c:ptCount val="17"/>
                <c:pt idx="0">
                  <c:v>0.14699999999999999</c:v>
                </c:pt>
                <c:pt idx="1">
                  <c:v>0.16300000000000001</c:v>
                </c:pt>
                <c:pt idx="2">
                  <c:v>0.155</c:v>
                </c:pt>
                <c:pt idx="3">
                  <c:v>0.13200000000000001</c:v>
                </c:pt>
                <c:pt idx="4">
                  <c:v>0.13900000000000001</c:v>
                </c:pt>
                <c:pt idx="5">
                  <c:v>0.14099999999999999</c:v>
                </c:pt>
                <c:pt idx="6">
                  <c:v>0.156</c:v>
                </c:pt>
                <c:pt idx="7">
                  <c:v>0.128</c:v>
                </c:pt>
                <c:pt idx="8">
                  <c:v>0.15</c:v>
                </c:pt>
                <c:pt idx="9">
                  <c:v>0.17299999999999999</c:v>
                </c:pt>
                <c:pt idx="10">
                  <c:v>0.17499999999999999</c:v>
                </c:pt>
                <c:pt idx="11">
                  <c:v>0.16200000000000001</c:v>
                </c:pt>
                <c:pt idx="12">
                  <c:v>0.17599999999999999</c:v>
                </c:pt>
                <c:pt idx="13">
                  <c:v>0.17399999999999999</c:v>
                </c:pt>
                <c:pt idx="14">
                  <c:v>0.16600000000000001</c:v>
                </c:pt>
                <c:pt idx="15">
                  <c:v>0.18099999999999999</c:v>
                </c:pt>
              </c:numCache>
            </c:numRef>
          </c:val>
          <c:smooth val="0"/>
        </c:ser>
        <c:ser>
          <c:idx val="1"/>
          <c:order val="1"/>
          <c:tx>
            <c:strRef>
              <c:f>Sheet1!$C$1</c:f>
              <c:strCache>
                <c:ptCount val="1"/>
                <c:pt idx="0">
                  <c:v>8th</c:v>
                </c:pt>
              </c:strCache>
            </c:strRef>
          </c:tx>
          <c:spPr>
            <a:ln w="50800" cap="rnd">
              <a:solidFill>
                <a:schemeClr val="accent2"/>
              </a:solidFill>
              <a:round/>
            </a:ln>
            <a:effectLst/>
          </c:spPr>
          <c:marker>
            <c:symbol val="none"/>
          </c:marker>
          <c:dLbls>
            <c:dLbl>
              <c:idx val="0"/>
              <c:layout>
                <c:manualLayout>
                  <c:x val="-6.7656765676567657E-2"/>
                  <c:y val="-1.0357695789575588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9.9009900990099015E-2"/>
                  <c:y val="2.5423728813559324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0.0%</c:formatCode>
                <c:ptCount val="17"/>
                <c:pt idx="0">
                  <c:v>9.2999999999999999E-2</c:v>
                </c:pt>
                <c:pt idx="1">
                  <c:v>9.7000000000000003E-2</c:v>
                </c:pt>
                <c:pt idx="2">
                  <c:v>0.1</c:v>
                </c:pt>
                <c:pt idx="3">
                  <c:v>0.121</c:v>
                </c:pt>
                <c:pt idx="4">
                  <c:v>0.125</c:v>
                </c:pt>
                <c:pt idx="5">
                  <c:v>0.13400000000000001</c:v>
                </c:pt>
                <c:pt idx="6">
                  <c:v>0.129</c:v>
                </c:pt>
                <c:pt idx="7">
                  <c:v>0.11700000000000001</c:v>
                </c:pt>
                <c:pt idx="8">
                  <c:v>0.107</c:v>
                </c:pt>
                <c:pt idx="10" formatCode="0%">
                  <c:v>8.8999999999999996E-2</c:v>
                </c:pt>
                <c:pt idx="12" formatCode="0%">
                  <c:v>5.6000000000000001E-2</c:v>
                </c:pt>
                <c:pt idx="14">
                  <c:v>5.2999999999999999E-2</c:v>
                </c:pt>
                <c:pt idx="16">
                  <c:v>4.5999999999999999E-2</c:v>
                </c:pt>
              </c:numCache>
            </c:numRef>
          </c:val>
          <c:smooth val="0"/>
        </c:ser>
        <c:ser>
          <c:idx val="2"/>
          <c:order val="2"/>
          <c:tx>
            <c:strRef>
              <c:f>Sheet1!$D$1</c:f>
              <c:strCache>
                <c:ptCount val="1"/>
                <c:pt idx="0">
                  <c:v>11th</c:v>
                </c:pt>
              </c:strCache>
            </c:strRef>
          </c:tx>
          <c:spPr>
            <a:ln w="50800" cap="rnd">
              <a:solidFill>
                <a:schemeClr val="accent3"/>
              </a:solidFill>
              <a:round/>
            </a:ln>
            <a:effectLst/>
          </c:spPr>
          <c:marker>
            <c:symbol val="none"/>
          </c:marker>
          <c:dLbls>
            <c:dLbl>
              <c:idx val="0"/>
              <c:layout>
                <c:manualLayout>
                  <c:x val="-8.7076349367220182E-2"/>
                  <c:y val="5.64971751412429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10726072607260738"/>
                  <c:y val="5.6497175141242834E-2"/>
                </c:manualLayout>
              </c:layout>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0.0%</c:formatCode>
                <c:ptCount val="17"/>
                <c:pt idx="0">
                  <c:v>0.253</c:v>
                </c:pt>
                <c:pt idx="1">
                  <c:v>0.253</c:v>
                </c:pt>
                <c:pt idx="2">
                  <c:v>0.25900000000000001</c:v>
                </c:pt>
                <c:pt idx="3">
                  <c:v>0.28899999999999998</c:v>
                </c:pt>
                <c:pt idx="4">
                  <c:v>0.28799999999999998</c:v>
                </c:pt>
                <c:pt idx="5">
                  <c:v>0.249</c:v>
                </c:pt>
                <c:pt idx="6">
                  <c:v>0.249</c:v>
                </c:pt>
                <c:pt idx="7">
                  <c:v>0.254</c:v>
                </c:pt>
                <c:pt idx="8">
                  <c:v>0.23400000000000001</c:v>
                </c:pt>
                <c:pt idx="10" formatCode="0%">
                  <c:v>0.20899999999999999</c:v>
                </c:pt>
                <c:pt idx="12" formatCode="0%">
                  <c:v>0.17699999999999999</c:v>
                </c:pt>
                <c:pt idx="14" formatCode="0%">
                  <c:v>0.16500000000000001</c:v>
                </c:pt>
                <c:pt idx="16">
                  <c:v>0.14099999999999999</c:v>
                </c:pt>
              </c:numCache>
            </c:numRef>
          </c:val>
          <c:smooth val="0"/>
        </c:ser>
        <c:dLbls>
          <c:showLegendKey val="0"/>
          <c:showVal val="0"/>
          <c:showCatName val="0"/>
          <c:showSerName val="0"/>
          <c:showPercent val="0"/>
          <c:showBubbleSize val="0"/>
        </c:dLbls>
        <c:smooth val="0"/>
        <c:axId val="391847488"/>
        <c:axId val="391847880"/>
      </c:lineChart>
      <c:catAx>
        <c:axId val="39184748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1847880"/>
        <c:crosses val="autoZero"/>
        <c:auto val="1"/>
        <c:lblAlgn val="ctr"/>
        <c:lblOffset val="100"/>
        <c:tickLblSkip val="2"/>
        <c:noMultiLvlLbl val="0"/>
      </c:catAx>
      <c:valAx>
        <c:axId val="391847880"/>
        <c:scaling>
          <c:orientation val="minMax"/>
        </c:scaling>
        <c:delete val="1"/>
        <c:axPos val="l"/>
        <c:numFmt formatCode="0.0%" sourceLinked="1"/>
        <c:majorTickMark val="none"/>
        <c:minorTickMark val="none"/>
        <c:tickLblPos val="nextTo"/>
        <c:crossAx val="391847488"/>
        <c:crosses val="autoZero"/>
        <c:crossBetween val="between"/>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3"/>
              </a:solidFill>
              <a:ln>
                <a:noFill/>
              </a:ln>
              <a:effectLst/>
            </c:spPr>
          </c:dPt>
          <c:dPt>
            <c:idx val="4"/>
            <c:invertIfNegative val="0"/>
            <c:bubble3D val="0"/>
            <c:spPr>
              <a:solidFill>
                <a:schemeClr val="accent3"/>
              </a:solidFill>
              <a:ln>
                <a:noFill/>
              </a:ln>
              <a:effectLst/>
            </c:spPr>
          </c:dPt>
          <c:dLbls>
            <c:dLbl>
              <c:idx val="0"/>
              <c:layout/>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layout/>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5C6AE6C5-C653-42E7-B502-DBAAB11B4940}"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Men</c:v>
                </c:pt>
                <c:pt idx="1">
                  <c:v>Women</c:v>
                </c:pt>
                <c:pt idx="3">
                  <c:v>18-44</c:v>
                </c:pt>
                <c:pt idx="4">
                  <c:v>45-64</c:v>
                </c:pt>
                <c:pt idx="5">
                  <c:v>65+</c:v>
                </c:pt>
              </c:strCache>
            </c:strRef>
          </c:cat>
          <c:val>
            <c:numRef>
              <c:f>Sheet1!$B$2:$B$7</c:f>
              <c:numCache>
                <c:formatCode>General</c:formatCode>
                <c:ptCount val="6"/>
                <c:pt idx="0">
                  <c:v>23.1</c:v>
                </c:pt>
                <c:pt idx="1">
                  <c:v>13.3</c:v>
                </c:pt>
                <c:pt idx="3">
                  <c:v>24.1</c:v>
                </c:pt>
                <c:pt idx="4">
                  <c:v>14.4</c:v>
                </c:pt>
                <c:pt idx="5">
                  <c:v>5.2</c:v>
                </c:pt>
              </c:numCache>
            </c:numRef>
          </c:val>
        </c:ser>
        <c:dLbls>
          <c:showLegendKey val="0"/>
          <c:showVal val="0"/>
          <c:showCatName val="0"/>
          <c:showSerName val="0"/>
          <c:showPercent val="0"/>
          <c:showBubbleSize val="0"/>
        </c:dLbls>
        <c:gapWidth val="73"/>
        <c:overlap val="-27"/>
        <c:axId val="351987328"/>
        <c:axId val="351987720"/>
      </c:barChart>
      <c:catAx>
        <c:axId val="35198732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987720"/>
        <c:crosses val="autoZero"/>
        <c:auto val="1"/>
        <c:lblAlgn val="ctr"/>
        <c:lblOffset val="100"/>
        <c:noMultiLvlLbl val="0"/>
      </c:catAx>
      <c:valAx>
        <c:axId val="351987720"/>
        <c:scaling>
          <c:orientation val="minMax"/>
        </c:scaling>
        <c:delete val="1"/>
        <c:axPos val="l"/>
        <c:numFmt formatCode="General" sourceLinked="1"/>
        <c:majorTickMark val="none"/>
        <c:minorTickMark val="none"/>
        <c:tickLblPos val="nextTo"/>
        <c:crossAx val="35198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6520146520148E-2"/>
          <c:y val="6.0647099814310962E-2"/>
          <c:w val="0.92449900493207571"/>
          <c:h val="0.64461496934258244"/>
        </c:manualLayout>
      </c:layout>
      <c:barChart>
        <c:barDir val="col"/>
        <c:grouping val="clustered"/>
        <c:varyColors val="0"/>
        <c:ser>
          <c:idx val="0"/>
          <c:order val="0"/>
          <c:tx>
            <c:strRef>
              <c:f>Sheet1!$B$1</c:f>
              <c:strCache>
                <c:ptCount val="1"/>
                <c:pt idx="0">
                  <c:v>8th graders</c:v>
                </c:pt>
              </c:strCache>
            </c:strRef>
          </c:tx>
          <c:spPr>
            <a:solidFill>
              <a:schemeClr val="accent3"/>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3"/>
              </a:solidFill>
              <a:ln>
                <a:noFill/>
              </a:ln>
              <a:effectLst/>
            </c:spPr>
          </c:dPt>
          <c:dPt>
            <c:idx val="4"/>
            <c:invertIfNegative val="0"/>
            <c:bubble3D val="0"/>
            <c:spPr>
              <a:solidFill>
                <a:schemeClr val="accent3"/>
              </a:solidFill>
              <a:ln>
                <a:noFill/>
              </a:ln>
              <a:effectLst/>
            </c:spPr>
          </c:dPt>
          <c:dLbls>
            <c:dLbl>
              <c:idx val="0"/>
              <c:layout/>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American Indian or
Alaska Native, NL</c:v>
                </c:pt>
                <c:pt idx="1">
                  <c:v>White, NL</c:v>
                </c:pt>
                <c:pt idx="2">
                  <c:v>Latino</c:v>
                </c:pt>
                <c:pt idx="3">
                  <c:v>African American, NL</c:v>
                </c:pt>
                <c:pt idx="4">
                  <c:v>Asian or Pacific Islander, NL</c:v>
                </c:pt>
              </c:strCache>
            </c:strRef>
          </c:cat>
          <c:val>
            <c:numRef>
              <c:f>Sheet1!$B$2:$B$6</c:f>
              <c:numCache>
                <c:formatCode>General</c:formatCode>
                <c:ptCount val="5"/>
                <c:pt idx="0">
                  <c:v>8.8000000000000007</c:v>
                </c:pt>
                <c:pt idx="1">
                  <c:v>4.4000000000000004</c:v>
                </c:pt>
                <c:pt idx="2">
                  <c:v>5.4</c:v>
                </c:pt>
                <c:pt idx="3">
                  <c:v>4.2</c:v>
                </c:pt>
                <c:pt idx="4">
                  <c:v>1.3</c:v>
                </c:pt>
              </c:numCache>
            </c:numRef>
          </c:val>
        </c:ser>
        <c:ser>
          <c:idx val="1"/>
          <c:order val="1"/>
          <c:tx>
            <c:strRef>
              <c:f>Sheet1!$C$1</c:f>
              <c:strCache>
                <c:ptCount val="1"/>
                <c:pt idx="0">
                  <c:v>11th graders</c:v>
                </c:pt>
              </c:strCache>
            </c:strRef>
          </c:tx>
          <c:spPr>
            <a:solidFill>
              <a:schemeClr val="accent2"/>
            </a:solidFill>
            <a:ln>
              <a:noFill/>
            </a:ln>
            <a:effectLst/>
          </c:spPr>
          <c:invertIfNegative val="0"/>
          <c:dLbls>
            <c:dLbl>
              <c:idx val="0"/>
              <c:layout/>
              <c:tx>
                <c:rich>
                  <a:bodyPr/>
                  <a:lstStyle/>
                  <a:p>
                    <a:fld id="{82DCDE5A-7029-452B-86AE-B7AD1DBC54A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07661DDD-1631-4D70-8560-61B17D3AF7C7}"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B2E5A952-7B33-4AAB-B6FA-771ACF572165}"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04EFEEB9-5C5A-4D80-BA17-909485C288F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77198BB5-CAC8-457B-8031-36499E591261}"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American Indian or
Alaska Native, NL</c:v>
                </c:pt>
                <c:pt idx="1">
                  <c:v>White, NL</c:v>
                </c:pt>
                <c:pt idx="2">
                  <c:v>Latino</c:v>
                </c:pt>
                <c:pt idx="3">
                  <c:v>African American, NL</c:v>
                </c:pt>
                <c:pt idx="4">
                  <c:v>Asian or Pacific Islander, NL</c:v>
                </c:pt>
              </c:strCache>
            </c:strRef>
          </c:cat>
          <c:val>
            <c:numRef>
              <c:f>Sheet1!$C$2:$C$6</c:f>
              <c:numCache>
                <c:formatCode>General</c:formatCode>
                <c:ptCount val="5"/>
                <c:pt idx="0">
                  <c:v>14.7</c:v>
                </c:pt>
                <c:pt idx="1">
                  <c:v>15.1</c:v>
                </c:pt>
                <c:pt idx="2">
                  <c:v>13.3</c:v>
                </c:pt>
                <c:pt idx="3">
                  <c:v>13.4</c:v>
                </c:pt>
                <c:pt idx="4">
                  <c:v>7.2</c:v>
                </c:pt>
              </c:numCache>
            </c:numRef>
          </c:val>
        </c:ser>
        <c:dLbls>
          <c:showLegendKey val="0"/>
          <c:showVal val="0"/>
          <c:showCatName val="0"/>
          <c:showSerName val="0"/>
          <c:showPercent val="0"/>
          <c:showBubbleSize val="0"/>
        </c:dLbls>
        <c:gapWidth val="73"/>
        <c:overlap val="-8"/>
        <c:axId val="347345744"/>
        <c:axId val="347346136"/>
      </c:barChart>
      <c:catAx>
        <c:axId val="34734574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7346136"/>
        <c:crosses val="autoZero"/>
        <c:auto val="1"/>
        <c:lblAlgn val="ctr"/>
        <c:lblOffset val="100"/>
        <c:noMultiLvlLbl val="0"/>
      </c:catAx>
      <c:valAx>
        <c:axId val="347346136"/>
        <c:scaling>
          <c:orientation val="minMax"/>
        </c:scaling>
        <c:delete val="1"/>
        <c:axPos val="l"/>
        <c:numFmt formatCode="General" sourceLinked="1"/>
        <c:majorTickMark val="none"/>
        <c:minorTickMark val="none"/>
        <c:tickLblPos val="nextTo"/>
        <c:crossAx val="347345744"/>
        <c:crosses val="autoZero"/>
        <c:crossBetween val="between"/>
      </c:valAx>
      <c:spPr>
        <a:noFill/>
        <a:ln>
          <a:noFill/>
        </a:ln>
        <a:effectLst/>
      </c:spPr>
    </c:plotArea>
    <c:legend>
      <c:legendPos val="r"/>
      <c:layout>
        <c:manualLayout>
          <c:xMode val="edge"/>
          <c:yMode val="edge"/>
          <c:x val="0.78713636756943839"/>
          <c:y val="3.3230570754926823E-2"/>
          <c:w val="0.20501384442329323"/>
          <c:h val="0.1338769518217002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3"/>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3"/>
              </a:solidFill>
              <a:ln>
                <a:noFill/>
              </a:ln>
              <a:effectLst/>
            </c:spPr>
          </c:dPt>
          <c:dLbls>
            <c:dLbl>
              <c:idx val="0"/>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Liquor</c:v>
                </c:pt>
                <c:pt idx="1">
                  <c:v>Beer</c:v>
                </c:pt>
                <c:pt idx="2">
                  <c:v>Flavored alcohol drinks</c:v>
                </c:pt>
                <c:pt idx="3">
                  <c:v>Wine</c:v>
                </c:pt>
              </c:strCache>
            </c:strRef>
          </c:cat>
          <c:val>
            <c:numRef>
              <c:f>Sheet1!$B$2:$B$5</c:f>
              <c:numCache>
                <c:formatCode>General</c:formatCode>
                <c:ptCount val="4"/>
                <c:pt idx="0">
                  <c:v>42.1</c:v>
                </c:pt>
                <c:pt idx="1">
                  <c:v>20.7</c:v>
                </c:pt>
                <c:pt idx="2">
                  <c:v>9.8000000000000007</c:v>
                </c:pt>
                <c:pt idx="3">
                  <c:v>6.8</c:v>
                </c:pt>
              </c:numCache>
            </c:numRef>
          </c:val>
        </c:ser>
        <c:dLbls>
          <c:showLegendKey val="0"/>
          <c:showVal val="0"/>
          <c:showCatName val="0"/>
          <c:showSerName val="0"/>
          <c:showPercent val="0"/>
          <c:showBubbleSize val="0"/>
        </c:dLbls>
        <c:gapWidth val="73"/>
        <c:overlap val="-27"/>
        <c:axId val="347346920"/>
        <c:axId val="347347312"/>
      </c:barChart>
      <c:catAx>
        <c:axId val="34734692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7347312"/>
        <c:crosses val="autoZero"/>
        <c:auto val="1"/>
        <c:lblAlgn val="ctr"/>
        <c:lblOffset val="100"/>
        <c:noMultiLvlLbl val="0"/>
      </c:catAx>
      <c:valAx>
        <c:axId val="347347312"/>
        <c:scaling>
          <c:orientation val="minMax"/>
        </c:scaling>
        <c:delete val="1"/>
        <c:axPos val="l"/>
        <c:numFmt formatCode="General" sourceLinked="1"/>
        <c:majorTickMark val="none"/>
        <c:minorTickMark val="none"/>
        <c:tickLblPos val="nextTo"/>
        <c:crossAx val="34734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1761103391488E-2"/>
          <c:y val="3.6723163841807911E-2"/>
          <c:w val="0.9399599802499935"/>
          <c:h val="0.86670403487699632"/>
        </c:manualLayout>
      </c:layout>
      <c:lineChart>
        <c:grouping val="standard"/>
        <c:varyColors val="0"/>
        <c:ser>
          <c:idx val="0"/>
          <c:order val="0"/>
          <c:tx>
            <c:strRef>
              <c:f>Sheet1!$B$1</c:f>
              <c:strCache>
                <c:ptCount val="1"/>
                <c:pt idx="0">
                  <c:v>Adult</c:v>
                </c:pt>
              </c:strCache>
            </c:strRef>
          </c:tx>
          <c:spPr>
            <a:ln w="50800" cap="rnd">
              <a:solidFill>
                <a:schemeClr val="accent1"/>
              </a:solidFill>
              <a:round/>
            </a:ln>
            <a:effectLst/>
          </c:spPr>
          <c:marker>
            <c:symbol val="none"/>
          </c:marker>
          <c:dLbls>
            <c:dLbl>
              <c:idx val="0"/>
              <c:layout>
                <c:manualLayout>
                  <c:x val="-8.580858085808580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6.5359477124183009E-3"/>
                  <c:y val="-5.9322033898305135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0.0%</c:formatCode>
                <c:ptCount val="17"/>
                <c:pt idx="0">
                  <c:v>0.14699999999999999</c:v>
                </c:pt>
                <c:pt idx="1">
                  <c:v>0.16300000000000001</c:v>
                </c:pt>
                <c:pt idx="2">
                  <c:v>0.155</c:v>
                </c:pt>
                <c:pt idx="3">
                  <c:v>0.13200000000000001</c:v>
                </c:pt>
                <c:pt idx="4">
                  <c:v>0.13900000000000001</c:v>
                </c:pt>
                <c:pt idx="5">
                  <c:v>0.14099999999999999</c:v>
                </c:pt>
                <c:pt idx="6">
                  <c:v>0.156</c:v>
                </c:pt>
                <c:pt idx="7">
                  <c:v>0.128</c:v>
                </c:pt>
                <c:pt idx="8">
                  <c:v>0.15</c:v>
                </c:pt>
                <c:pt idx="9">
                  <c:v>0.17299999999999999</c:v>
                </c:pt>
                <c:pt idx="10">
                  <c:v>0.17499999999999999</c:v>
                </c:pt>
                <c:pt idx="11">
                  <c:v>0.16200000000000001</c:v>
                </c:pt>
                <c:pt idx="12">
                  <c:v>0.17599999999999999</c:v>
                </c:pt>
                <c:pt idx="13">
                  <c:v>0.17399999999999999</c:v>
                </c:pt>
                <c:pt idx="14">
                  <c:v>0.17899999999999999</c:v>
                </c:pt>
                <c:pt idx="15">
                  <c:v>0.18099999999999999</c:v>
                </c:pt>
              </c:numCache>
            </c:numRef>
          </c:val>
          <c:smooth val="0"/>
        </c:ser>
        <c:ser>
          <c:idx val="1"/>
          <c:order val="1"/>
          <c:tx>
            <c:strRef>
              <c:f>Sheet1!$C$1</c:f>
              <c:strCache>
                <c:ptCount val="1"/>
                <c:pt idx="0">
                  <c:v>8th</c:v>
                </c:pt>
              </c:strCache>
            </c:strRef>
          </c:tx>
          <c:spPr>
            <a:ln w="50800" cap="rnd">
              <a:solidFill>
                <a:schemeClr val="accent2"/>
              </a:solidFill>
              <a:round/>
            </a:ln>
            <a:effectLst/>
          </c:spPr>
          <c:marker>
            <c:symbol val="none"/>
          </c:marker>
          <c:dLbls>
            <c:dLbl>
              <c:idx val="0"/>
              <c:layout>
                <c:manualLayout>
                  <c:x val="-6.7656765676567657E-2"/>
                  <c:y val="-1.0357695789575588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10066006600660055"/>
                  <c:y val="8.474576271186440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Sheet1!$C$2:$C$18</c:f>
              <c:numCache>
                <c:formatCode>0.0%</c:formatCode>
                <c:ptCount val="17"/>
                <c:pt idx="0">
                  <c:v>9.2999999999999999E-2</c:v>
                </c:pt>
                <c:pt idx="1">
                  <c:v>9.7000000000000003E-2</c:v>
                </c:pt>
                <c:pt idx="2">
                  <c:v>0.1</c:v>
                </c:pt>
                <c:pt idx="3">
                  <c:v>0.121</c:v>
                </c:pt>
                <c:pt idx="4">
                  <c:v>0.125</c:v>
                </c:pt>
                <c:pt idx="5">
                  <c:v>0.13400000000000001</c:v>
                </c:pt>
                <c:pt idx="6">
                  <c:v>0.129</c:v>
                </c:pt>
                <c:pt idx="7">
                  <c:v>0.11700000000000001</c:v>
                </c:pt>
                <c:pt idx="8">
                  <c:v>0.107</c:v>
                </c:pt>
                <c:pt idx="10" formatCode="0%">
                  <c:v>8.8999999999999996E-2</c:v>
                </c:pt>
                <c:pt idx="12" formatCode="0%">
                  <c:v>5.6000000000000001E-2</c:v>
                </c:pt>
                <c:pt idx="14">
                  <c:v>5.2999999999999999E-2</c:v>
                </c:pt>
                <c:pt idx="16">
                  <c:v>4.5999999999999999E-2</c:v>
                </c:pt>
              </c:numCache>
            </c:numRef>
          </c:val>
          <c:smooth val="0"/>
        </c:ser>
        <c:ser>
          <c:idx val="2"/>
          <c:order val="2"/>
          <c:tx>
            <c:strRef>
              <c:f>Sheet1!$D$1</c:f>
              <c:strCache>
                <c:ptCount val="1"/>
                <c:pt idx="0">
                  <c:v>11th</c:v>
                </c:pt>
              </c:strCache>
            </c:strRef>
          </c:tx>
          <c:spPr>
            <a:ln w="50800" cap="rnd">
              <a:solidFill>
                <a:schemeClr val="accent3"/>
              </a:solidFill>
              <a:round/>
            </a:ln>
            <a:effectLst/>
          </c:spPr>
          <c:marker>
            <c:symbol val="none"/>
          </c:marker>
          <c:dLbls>
            <c:dLbl>
              <c:idx val="0"/>
              <c:layout>
                <c:manualLayout>
                  <c:x val="-8.7076349367220182E-2"/>
                  <c:y val="5.64971751412429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7.2607260726072487E-2"/>
                  <c:y val="9.6045197740112886E-2"/>
                </c:manualLayout>
              </c:layout>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Sheet1!$D$2:$D$18</c:f>
              <c:numCache>
                <c:formatCode>0.0%</c:formatCode>
                <c:ptCount val="17"/>
                <c:pt idx="0">
                  <c:v>0.253</c:v>
                </c:pt>
                <c:pt idx="1">
                  <c:v>0.253</c:v>
                </c:pt>
                <c:pt idx="2">
                  <c:v>0.25900000000000001</c:v>
                </c:pt>
                <c:pt idx="3">
                  <c:v>0.28899999999999998</c:v>
                </c:pt>
                <c:pt idx="4">
                  <c:v>0.28799999999999998</c:v>
                </c:pt>
                <c:pt idx="5">
                  <c:v>0.249</c:v>
                </c:pt>
                <c:pt idx="6">
                  <c:v>0.249</c:v>
                </c:pt>
                <c:pt idx="7">
                  <c:v>0.254</c:v>
                </c:pt>
                <c:pt idx="8">
                  <c:v>0.23400000000000001</c:v>
                </c:pt>
                <c:pt idx="10" formatCode="0%">
                  <c:v>0.20899999999999999</c:v>
                </c:pt>
                <c:pt idx="12" formatCode="0%">
                  <c:v>0.17699999999999999</c:v>
                </c:pt>
                <c:pt idx="14" formatCode="0%">
                  <c:v>0.16500000000000001</c:v>
                </c:pt>
                <c:pt idx="16">
                  <c:v>0.14099999999999999</c:v>
                </c:pt>
              </c:numCache>
            </c:numRef>
          </c:val>
          <c:smooth val="0"/>
        </c:ser>
        <c:dLbls>
          <c:showLegendKey val="0"/>
          <c:showVal val="0"/>
          <c:showCatName val="0"/>
          <c:showSerName val="0"/>
          <c:showPercent val="0"/>
          <c:showBubbleSize val="0"/>
        </c:dLbls>
        <c:smooth val="0"/>
        <c:axId val="348794856"/>
        <c:axId val="348795248"/>
      </c:lineChart>
      <c:catAx>
        <c:axId val="34879485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48795248"/>
        <c:crosses val="autoZero"/>
        <c:auto val="1"/>
        <c:lblAlgn val="ctr"/>
        <c:lblOffset val="100"/>
        <c:tickLblSkip val="2"/>
        <c:noMultiLvlLbl val="0"/>
      </c:catAx>
      <c:valAx>
        <c:axId val="348795248"/>
        <c:scaling>
          <c:orientation val="minMax"/>
        </c:scaling>
        <c:delete val="1"/>
        <c:axPos val="l"/>
        <c:numFmt formatCode="0.0%" sourceLinked="1"/>
        <c:majorTickMark val="none"/>
        <c:minorTickMark val="none"/>
        <c:tickLblPos val="nextTo"/>
        <c:crossAx val="348794856"/>
        <c:crosses val="autoZero"/>
        <c:crossBetween val="between"/>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97483457173482E-2"/>
          <c:y val="0.20128334989679689"/>
          <c:w val="0.82743683227976783"/>
          <c:h val="0.67897427566699797"/>
        </c:manualLayout>
      </c:layout>
      <c:lineChart>
        <c:grouping val="standard"/>
        <c:varyColors val="0"/>
        <c:ser>
          <c:idx val="0"/>
          <c:order val="0"/>
          <c:tx>
            <c:strRef>
              <c:f>'Chart data'!$B$62</c:f>
              <c:strCache>
                <c:ptCount val="1"/>
                <c:pt idx="0">
                  <c:v>OR</c:v>
                </c:pt>
              </c:strCache>
            </c:strRef>
          </c:tx>
          <c:spPr>
            <a:ln w="50800">
              <a:solidFill>
                <a:schemeClr val="accent3"/>
              </a:solidFill>
            </a:ln>
          </c:spPr>
          <c:marker>
            <c:symbol val="none"/>
          </c:marker>
          <c:dLbls>
            <c:dLbl>
              <c:idx val="0"/>
              <c:layout>
                <c:manualLayout>
                  <c:x val="-8.802816901408465E-3"/>
                  <c:y val="-2.4271844660194174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1.4671361502346342E-3"/>
                  <c:y val="2.022653721682847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'Chart data'!$F$1:$AB$1</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'Chart data'!$F$62:$AB$62</c:f>
              <c:numCache>
                <c:formatCode>0.0</c:formatCode>
                <c:ptCount val="23"/>
                <c:pt idx="0">
                  <c:v>2.31</c:v>
                </c:pt>
                <c:pt idx="1">
                  <c:v>2.21</c:v>
                </c:pt>
                <c:pt idx="2">
                  <c:v>2.23</c:v>
                </c:pt>
                <c:pt idx="3">
                  <c:v>2.27</c:v>
                </c:pt>
                <c:pt idx="4">
                  <c:v>2.2400000000000002</c:v>
                </c:pt>
                <c:pt idx="5">
                  <c:v>2.25</c:v>
                </c:pt>
                <c:pt idx="6">
                  <c:v>2.27</c:v>
                </c:pt>
                <c:pt idx="7">
                  <c:v>2.2799999999999998</c:v>
                </c:pt>
                <c:pt idx="8">
                  <c:v>2.2999999999999998</c:v>
                </c:pt>
                <c:pt idx="9">
                  <c:v>2.34</c:v>
                </c:pt>
                <c:pt idx="10">
                  <c:v>2.36</c:v>
                </c:pt>
                <c:pt idx="11">
                  <c:v>2.44</c:v>
                </c:pt>
                <c:pt idx="12">
                  <c:v>2.4</c:v>
                </c:pt>
                <c:pt idx="13">
                  <c:v>2.5499999999999998</c:v>
                </c:pt>
                <c:pt idx="14">
                  <c:v>2.6</c:v>
                </c:pt>
                <c:pt idx="15">
                  <c:v>2.54</c:v>
                </c:pt>
                <c:pt idx="16">
                  <c:v>2.59</c:v>
                </c:pt>
                <c:pt idx="17">
                  <c:v>2.5099999999999998</c:v>
                </c:pt>
                <c:pt idx="18">
                  <c:v>2.59</c:v>
                </c:pt>
                <c:pt idx="19">
                  <c:v>2.66</c:v>
                </c:pt>
                <c:pt idx="20">
                  <c:v>2.66</c:v>
                </c:pt>
                <c:pt idx="21">
                  <c:v>2.69</c:v>
                </c:pt>
                <c:pt idx="22">
                  <c:v>2.7</c:v>
                </c:pt>
              </c:numCache>
            </c:numRef>
          </c:val>
          <c:smooth val="0"/>
        </c:ser>
        <c:ser>
          <c:idx val="1"/>
          <c:order val="1"/>
          <c:tx>
            <c:strRef>
              <c:f>'Chart data'!$B$63</c:f>
              <c:strCache>
                <c:ptCount val="1"/>
                <c:pt idx="0">
                  <c:v>rest of US</c:v>
                </c:pt>
              </c:strCache>
            </c:strRef>
          </c:tx>
          <c:spPr>
            <a:ln w="50800">
              <a:solidFill>
                <a:schemeClr val="accent2"/>
              </a:solidFill>
              <a:prstDash val="solid"/>
            </a:ln>
          </c:spPr>
          <c:marker>
            <c:symbol val="none"/>
          </c:marker>
          <c:dLbls>
            <c:dLbl>
              <c:idx val="0"/>
              <c:layout>
                <c:manualLayout>
                  <c:x val="-1.0269953051643205E-2"/>
                  <c:y val="3.8430420711974111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7.3356807511738165E-3"/>
                  <c:y val="1.0113268608414166E-2"/>
                </c:manualLayout>
              </c:layout>
              <c:numFmt formatCode="0.0" sourceLinked="0"/>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'Chart data'!$F$1:$AB$1</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'Chart data'!$F$63:$AB$63</c:f>
              <c:numCache>
                <c:formatCode>0.0</c:formatCode>
                <c:ptCount val="23"/>
                <c:pt idx="0">
                  <c:v>2.23</c:v>
                </c:pt>
                <c:pt idx="1">
                  <c:v>2.1800000000000002</c:v>
                </c:pt>
                <c:pt idx="2">
                  <c:v>2.15</c:v>
                </c:pt>
                <c:pt idx="3">
                  <c:v>2.16</c:v>
                </c:pt>
                <c:pt idx="4">
                  <c:v>2.14</c:v>
                </c:pt>
                <c:pt idx="5">
                  <c:v>2.14</c:v>
                </c:pt>
                <c:pt idx="6">
                  <c:v>2.16</c:v>
                </c:pt>
                <c:pt idx="7">
                  <c:v>2.1800000000000002</c:v>
                </c:pt>
                <c:pt idx="8">
                  <c:v>2.1800000000000002</c:v>
                </c:pt>
                <c:pt idx="9">
                  <c:v>2.2000000000000002</c:v>
                </c:pt>
                <c:pt idx="10">
                  <c:v>2.2200000000000002</c:v>
                </c:pt>
                <c:pt idx="11">
                  <c:v>2.23</c:v>
                </c:pt>
                <c:pt idx="12">
                  <c:v>2.25</c:v>
                </c:pt>
                <c:pt idx="13">
                  <c:v>2.2799999999999998</c:v>
                </c:pt>
                <c:pt idx="14">
                  <c:v>2.31</c:v>
                </c:pt>
                <c:pt idx="15">
                  <c:v>2.31</c:v>
                </c:pt>
                <c:pt idx="16">
                  <c:v>2.29</c:v>
                </c:pt>
                <c:pt idx="17">
                  <c:v>2.2599999999999998</c:v>
                </c:pt>
                <c:pt idx="18">
                  <c:v>2.29</c:v>
                </c:pt>
                <c:pt idx="19">
                  <c:v>2.34</c:v>
                </c:pt>
                <c:pt idx="20">
                  <c:v>2.33</c:v>
                </c:pt>
                <c:pt idx="21">
                  <c:v>2.3199999999999998</c:v>
                </c:pt>
                <c:pt idx="22" formatCode="General">
                  <c:v>2.3199999999999998</c:v>
                </c:pt>
              </c:numCache>
            </c:numRef>
          </c:val>
          <c:smooth val="0"/>
        </c:ser>
        <c:dLbls>
          <c:showLegendKey val="0"/>
          <c:showVal val="0"/>
          <c:showCatName val="0"/>
          <c:showSerName val="0"/>
          <c:showPercent val="0"/>
          <c:showBubbleSize val="0"/>
        </c:dLbls>
        <c:smooth val="0"/>
        <c:axId val="348796032"/>
        <c:axId val="348796424"/>
      </c:lineChart>
      <c:catAx>
        <c:axId val="348796032"/>
        <c:scaling>
          <c:orientation val="minMax"/>
        </c:scaling>
        <c:delete val="0"/>
        <c:axPos val="b"/>
        <c:numFmt formatCode="General" sourceLinked="1"/>
        <c:majorTickMark val="none"/>
        <c:minorTickMark val="none"/>
        <c:tickLblPos val="nextTo"/>
        <c:txPr>
          <a:bodyPr rot="0"/>
          <a:lstStyle/>
          <a:p>
            <a:pPr>
              <a:defRPr sz="1600" baseline="0">
                <a:solidFill>
                  <a:schemeClr val="tx1"/>
                </a:solidFill>
                <a:latin typeface="Calibri" panose="020F0502020204030204" pitchFamily="34" charset="0"/>
                <a:cs typeface="Calibri" panose="020F0502020204030204" pitchFamily="34" charset="0"/>
              </a:defRPr>
            </a:pPr>
            <a:endParaRPr lang="en-US"/>
          </a:p>
        </c:txPr>
        <c:crossAx val="348796424"/>
        <c:crosses val="autoZero"/>
        <c:auto val="0"/>
        <c:lblAlgn val="ctr"/>
        <c:lblOffset val="100"/>
        <c:tickLblSkip val="2"/>
        <c:tickMarkSkip val="1"/>
        <c:noMultiLvlLbl val="0"/>
      </c:catAx>
      <c:valAx>
        <c:axId val="348796424"/>
        <c:scaling>
          <c:orientation val="minMax"/>
          <c:max val="5"/>
        </c:scaling>
        <c:delete val="0"/>
        <c:axPos val="l"/>
        <c:numFmt formatCode="#,##0.0" sourceLinked="0"/>
        <c:majorTickMark val="none"/>
        <c:minorTickMark val="none"/>
        <c:tickLblPos val="nextTo"/>
        <c:spPr>
          <a:noFill/>
          <a:ln w="9525">
            <a:solidFill>
              <a:schemeClr val="tx1"/>
            </a:solidFill>
          </a:ln>
        </c:spPr>
        <c:txPr>
          <a:bodyPr/>
          <a:lstStyle/>
          <a:p>
            <a:pPr>
              <a:defRPr sz="1800">
                <a:solidFill>
                  <a:schemeClr val="tx1"/>
                </a:solidFill>
                <a:latin typeface="Calibri" panose="020F0502020204030204" pitchFamily="34" charset="0"/>
                <a:cs typeface="Calibri" panose="020F0502020204030204" pitchFamily="34" charset="0"/>
              </a:defRPr>
            </a:pPr>
            <a:endParaRPr lang="en-US"/>
          </a:p>
        </c:txPr>
        <c:crossAx val="348796032"/>
        <c:crosses val="autoZero"/>
        <c:crossBetween val="between"/>
        <c:majorUnit val="1"/>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11063921665317E-2"/>
          <c:y val="8.0721792126660599E-2"/>
          <c:w val="0.50780090821903212"/>
          <c:h val="0.80818641346534159"/>
        </c:manualLayout>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dPt>
          <c:dPt>
            <c:idx val="1"/>
            <c:bubble3D val="0"/>
            <c:spPr>
              <a:solidFill>
                <a:schemeClr val="accent1"/>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explosion val="11"/>
            <c:spPr>
              <a:solidFill>
                <a:schemeClr val="accent5">
                  <a:lumMod val="75000"/>
                </a:schemeClr>
              </a:solidFill>
              <a:ln>
                <a:noFill/>
              </a:ln>
              <a:effectLst>
                <a:outerShdw blurRad="63500" sx="102000" sy="102000" algn="ctr" rotWithShape="0">
                  <a:prstClr val="black">
                    <a:alpha val="20000"/>
                  </a:prstClr>
                </a:outerShdw>
              </a:effectLst>
            </c:spPr>
          </c:dPt>
          <c:dLbls>
            <c:dLbl>
              <c:idx val="0"/>
              <c:layout>
                <c:manualLayout>
                  <c:x val="-2.4342632038167857E-2"/>
                  <c:y val="5.5674909930225516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fld id="{C747DFCF-0E0E-4315-B497-827576D63335}" type="CATEGORYNAME">
                      <a:rPr lang="en-US" sz="2000" baseline="0" smtClean="0">
                        <a:solidFill>
                          <a:schemeClr val="tx1"/>
                        </a:solidFill>
                      </a:rPr>
                      <a:pPr>
                        <a:defRPr sz="2000">
                          <a:solidFill>
                            <a:schemeClr val="tx1"/>
                          </a:solidFill>
                        </a:defRPr>
                      </a:pPr>
                      <a:t>[CATEGORY NAME]</a:t>
                    </a:fld>
                    <a:r>
                      <a:rPr lang="en-US" sz="2000" baseline="0" dirty="0" smtClean="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390407971340148"/>
                      <c:h val="0.14881301117855217"/>
                    </c:manualLayout>
                  </c15:layout>
                  <c15:dlblFieldTable/>
                  <c15:showDataLabelsRange val="0"/>
                </c:ext>
              </c:extLst>
            </c:dLbl>
            <c:dLbl>
              <c:idx val="1"/>
              <c:layout>
                <c:manualLayout>
                  <c:x val="7.9877922952664937E-2"/>
                  <c:y val="4.1862892106141877E-3"/>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r>
                      <a:rPr lang="en-US" sz="2000" baseline="0" dirty="0">
                        <a:solidFill>
                          <a:schemeClr val="tx1"/>
                        </a:solidFill>
                      </a:rPr>
                      <a:t> </a:t>
                    </a:r>
                    <a:fld id="{491112A1-4507-49A6-9E36-5F4D07532370}" type="CATEGORYNAME">
                      <a:rPr lang="en-US" sz="2000" baseline="0" smtClean="0">
                        <a:solidFill>
                          <a:schemeClr val="tx1"/>
                        </a:solidFill>
                      </a:rPr>
                      <a:pPr>
                        <a:defRPr sz="2000">
                          <a:solidFill>
                            <a:schemeClr val="tx1"/>
                          </a:solidFill>
                        </a:defRPr>
                      </a:pPr>
                      <a:t>[CATEGORY NAME]</a:t>
                    </a:fld>
                    <a:endParaRPr lang="en-US" sz="20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6976336511333657"/>
                      <c:h val="0.3583660269197787"/>
                    </c:manualLayout>
                  </c15:layout>
                  <c15:dlblFieldTable/>
                  <c15:showDataLabelsRange val="0"/>
                </c:ext>
              </c:extLst>
            </c:dLbl>
            <c:dLbl>
              <c:idx val="2"/>
              <c:layout>
                <c:manualLayout>
                  <c:x val="6.2612861469895337E-2"/>
                  <c:y val="0.1097428402121787"/>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r>
                      <a:rPr lang="en-US" sz="1200" baseline="0" dirty="0">
                        <a:solidFill>
                          <a:schemeClr val="tx1"/>
                        </a:solidFill>
                      </a:rPr>
                      <a:t> </a:t>
                    </a:r>
                    <a:fld id="{5302F3C4-6244-474F-BB12-09CC7A31D573}" type="CATEGORYNAME">
                      <a:rPr lang="en-US" sz="2000" baseline="0" smtClean="0">
                        <a:solidFill>
                          <a:schemeClr val="tx1"/>
                        </a:solidFill>
                      </a:rPr>
                      <a:pPr>
                        <a:defRPr sz="1200">
                          <a:solidFill>
                            <a:schemeClr val="tx1"/>
                          </a:solidFill>
                        </a:defRPr>
                      </a:pPr>
                      <a:t>[CATEGORY NAME]</a:t>
                    </a:fld>
                    <a:endParaRPr lang="en-US" sz="12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011486693472644"/>
                      <c:h val="0.14881301117855217"/>
                    </c:manualLayout>
                  </c15:layout>
                  <c15:dlblFieldTable/>
                  <c15:showDataLabelsRange val="0"/>
                </c:ext>
              </c:extLst>
            </c:dLbl>
            <c:dLbl>
              <c:idx val="3"/>
              <c:layout>
                <c:manualLayout>
                  <c:x val="0.14219128613978063"/>
                  <c:y val="-0.24214409346499738"/>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fld id="{9A7A5E70-B950-45D1-93B0-BAFDBDB24A92}" type="CATEGORYNAME">
                      <a:rPr lang="en-US" sz="2000" baseline="0" smtClean="0">
                        <a:solidFill>
                          <a:schemeClr val="tx1"/>
                        </a:solidFill>
                      </a:rPr>
                      <a:pPr>
                        <a:defRPr sz="1200">
                          <a:solidFill>
                            <a:schemeClr val="tx1"/>
                          </a:solidFill>
                        </a:defRPr>
                      </a:pPr>
                      <a:t>[CATEGORY NAME]</a:t>
                    </a:fld>
                    <a:endParaRPr lang="en-US" sz="2000" baseline="0" dirty="0" smtClean="0">
                      <a:solidFill>
                        <a:schemeClr val="tx1"/>
                      </a:solidFill>
                    </a:endParaRPr>
                  </a:p>
                  <a:p>
                    <a:pPr>
                      <a:defRPr sz="1200">
                        <a:solidFill>
                          <a:schemeClr val="tx1"/>
                        </a:solidFill>
                      </a:defRPr>
                    </a:pPr>
                    <a:r>
                      <a:rPr lang="en-US" sz="2000" dirty="0" smtClean="0"/>
                      <a:t>~24,000</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Sheet1!$F$6:$F$9</c:f>
              <c:strCache>
                <c:ptCount val="4"/>
                <c:pt idx="0">
                  <c:v>Tobacco use</c:v>
                </c:pt>
                <c:pt idx="1">
                  <c:v>Obesity, poor diet, and physical inactivity</c:v>
                </c:pt>
                <c:pt idx="2">
                  <c:v>Alcohol use</c:v>
                </c:pt>
                <c:pt idx="3">
                  <c:v>Other</c:v>
                </c:pt>
              </c:strCache>
            </c:strRef>
          </c:cat>
          <c:val>
            <c:numRef>
              <c:f>Sheet1!$G$6:$G$9</c:f>
              <c:numCache>
                <c:formatCode>General</c:formatCode>
                <c:ptCount val="4"/>
                <c:pt idx="0">
                  <c:v>7000</c:v>
                </c:pt>
                <c:pt idx="1">
                  <c:v>1500</c:v>
                </c:pt>
                <c:pt idx="2">
                  <c:v>1400</c:v>
                </c:pt>
                <c:pt idx="3">
                  <c:v>22100</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59F41"/>
            </a:solidFill>
            <a:ln>
              <a:noFill/>
            </a:ln>
            <a:effectLst/>
          </c:spPr>
          <c:invertIfNegative val="0"/>
          <c:dPt>
            <c:idx val="0"/>
            <c:invertIfNegative val="0"/>
            <c:bubble3D val="0"/>
            <c:spPr>
              <a:solidFill>
                <a:schemeClr val="accent1"/>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1"/>
              </a:solidFill>
              <a:ln>
                <a:noFill/>
              </a:ln>
              <a:effectLst/>
            </c:spPr>
          </c:dPt>
          <c:dLbls>
            <c:dLbl>
              <c:idx val="0"/>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Obesity</c:v>
                </c:pt>
                <c:pt idx="1">
                  <c:v>Physically inactive</c:v>
                </c:pt>
                <c:pt idx="2">
                  <c:v>Binge drinking</c:v>
                </c:pt>
                <c:pt idx="3">
                  <c:v>Cigarette smoking</c:v>
                </c:pt>
                <c:pt idx="4">
                  <c:v>Daily soda
consumption</c:v>
                </c:pt>
              </c:strCache>
            </c:strRef>
          </c:cat>
          <c:val>
            <c:numRef>
              <c:f>Sheet1!$B$2:$B$6</c:f>
              <c:numCache>
                <c:formatCode>General</c:formatCode>
                <c:ptCount val="5"/>
                <c:pt idx="0">
                  <c:v>29.1</c:v>
                </c:pt>
                <c:pt idx="1">
                  <c:v>17.2</c:v>
                </c:pt>
                <c:pt idx="2">
                  <c:v>16.600000000000001</c:v>
                </c:pt>
                <c:pt idx="3">
                  <c:v>16.399999999999999</c:v>
                </c:pt>
                <c:pt idx="4">
                  <c:v>10.8</c:v>
                </c:pt>
              </c:numCache>
            </c:numRef>
          </c:val>
        </c:ser>
        <c:dLbls>
          <c:showLegendKey val="0"/>
          <c:showVal val="0"/>
          <c:showCatName val="0"/>
          <c:showSerName val="0"/>
          <c:showPercent val="0"/>
          <c:showBubbleSize val="0"/>
        </c:dLbls>
        <c:gapWidth val="73"/>
        <c:overlap val="-27"/>
        <c:axId val="395853488"/>
        <c:axId val="395853880"/>
      </c:barChart>
      <c:catAx>
        <c:axId val="39585348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853880"/>
        <c:crosses val="autoZero"/>
        <c:auto val="1"/>
        <c:lblAlgn val="ctr"/>
        <c:lblOffset val="100"/>
        <c:noMultiLvlLbl val="0"/>
      </c:catAx>
      <c:valAx>
        <c:axId val="395853880"/>
        <c:scaling>
          <c:orientation val="minMax"/>
        </c:scaling>
        <c:delete val="1"/>
        <c:axPos val="l"/>
        <c:numFmt formatCode="General" sourceLinked="1"/>
        <c:majorTickMark val="none"/>
        <c:minorTickMark val="none"/>
        <c:tickLblPos val="nextTo"/>
        <c:crossAx val="39585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89501312335957E-2"/>
          <c:y val="2.2598870056497175E-2"/>
          <c:w val="0.91102099737532816"/>
          <c:h val="0.86670403487699632"/>
        </c:manualLayout>
      </c:layout>
      <c:lineChart>
        <c:grouping val="standard"/>
        <c:varyColors val="0"/>
        <c:ser>
          <c:idx val="0"/>
          <c:order val="0"/>
          <c:tx>
            <c:strRef>
              <c:f>Sheet1!$B$1</c:f>
              <c:strCache>
                <c:ptCount val="1"/>
                <c:pt idx="0">
                  <c:v>Adult</c:v>
                </c:pt>
              </c:strCache>
            </c:strRef>
          </c:tx>
          <c:spPr>
            <a:ln w="50800" cap="rnd">
              <a:solidFill>
                <a:schemeClr val="accent1"/>
              </a:solidFill>
              <a:round/>
            </a:ln>
            <a:effectLst/>
          </c:spPr>
          <c:marker>
            <c:symbol val="none"/>
          </c:marker>
          <c:dLbls>
            <c:dLbl>
              <c:idx val="20"/>
              <c:layout>
                <c:manualLayout>
                  <c:x val="-2.3333333333333334E-2"/>
                  <c:y val="-4.8022598870056547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Sheet1!$B$2:$B$23</c:f>
              <c:numCache>
                <c:formatCode>0.0%</c:formatCode>
                <c:ptCount val="22"/>
                <c:pt idx="0">
                  <c:v>0.23699999999999999</c:v>
                </c:pt>
                <c:pt idx="1">
                  <c:v>0.20899999999999999</c:v>
                </c:pt>
                <c:pt idx="2">
                  <c:v>0.22</c:v>
                </c:pt>
                <c:pt idx="3">
                  <c:v>0.214</c:v>
                </c:pt>
                <c:pt idx="4">
                  <c:v>0.21</c:v>
                </c:pt>
                <c:pt idx="5">
                  <c:v>0.20899999999999999</c:v>
                </c:pt>
                <c:pt idx="6">
                  <c:v>0.214</c:v>
                </c:pt>
                <c:pt idx="7">
                  <c:v>0.21100000000000002</c:v>
                </c:pt>
                <c:pt idx="8">
                  <c:v>0.20100000000000001</c:v>
                </c:pt>
                <c:pt idx="9">
                  <c:v>0.188</c:v>
                </c:pt>
                <c:pt idx="10">
                  <c:v>0.18600000000000003</c:v>
                </c:pt>
                <c:pt idx="11">
                  <c:v>0.17</c:v>
                </c:pt>
                <c:pt idx="12">
                  <c:v>0.157</c:v>
                </c:pt>
                <c:pt idx="13">
                  <c:v>0.17499999999999999</c:v>
                </c:pt>
                <c:pt idx="14">
                  <c:v>0.20699999999999999</c:v>
                </c:pt>
                <c:pt idx="15">
                  <c:v>0.20499999999999999</c:v>
                </c:pt>
                <c:pt idx="16">
                  <c:v>0.185</c:v>
                </c:pt>
                <c:pt idx="17">
                  <c:v>0.17799999999999999</c:v>
                </c:pt>
                <c:pt idx="18">
                  <c:v>0.16900000000000001</c:v>
                </c:pt>
                <c:pt idx="19">
                  <c:v>0.17699999999999999</c:v>
                </c:pt>
                <c:pt idx="20">
                  <c:v>0.17100000000000001</c:v>
                </c:pt>
              </c:numCache>
            </c:numRef>
          </c:val>
          <c:smooth val="0"/>
        </c:ser>
        <c:ser>
          <c:idx val="1"/>
          <c:order val="1"/>
          <c:tx>
            <c:strRef>
              <c:f>Sheet1!$C$1</c:f>
              <c:strCache>
                <c:ptCount val="1"/>
                <c:pt idx="0">
                  <c:v>8th</c:v>
                </c:pt>
              </c:strCache>
            </c:strRef>
          </c:tx>
          <c:spPr>
            <a:ln w="50800" cap="rnd">
              <a:solidFill>
                <a:schemeClr val="accent2"/>
              </a:solidFill>
              <a:round/>
            </a:ln>
            <a:effectLst/>
          </c:spPr>
          <c:marker>
            <c:symbol val="none"/>
          </c:marker>
          <c:dLbls>
            <c:dLbl>
              <c:idx val="0"/>
              <c:layout>
                <c:manualLayout>
                  <c:x val="-5.4385964912280704E-2"/>
                  <c:y val="4.5197740112994302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4.8333333333333332E-2"/>
                  <c:y val="8.4745762711864406E-3"/>
                </c:manualLayout>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1"/>
              <c:layout>
                <c:manualLayout>
                  <c:x val="-1.3333333333333211E-2"/>
                  <c:y val="8.4745762711864406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Sheet1!$C$2:$C$23</c:f>
              <c:numCache>
                <c:formatCode>0%</c:formatCode>
                <c:ptCount val="22"/>
                <c:pt idx="0">
                  <c:v>0.216</c:v>
                </c:pt>
                <c:pt idx="1">
                  <c:v>0.23</c:v>
                </c:pt>
                <c:pt idx="2">
                  <c:v>0.20200000000000001</c:v>
                </c:pt>
                <c:pt idx="3">
                  <c:v>0.14799999999999999</c:v>
                </c:pt>
                <c:pt idx="4">
                  <c:v>0.129</c:v>
                </c:pt>
                <c:pt idx="5">
                  <c:v>0.123</c:v>
                </c:pt>
                <c:pt idx="6">
                  <c:v>0.107</c:v>
                </c:pt>
                <c:pt idx="7">
                  <c:v>0.105</c:v>
                </c:pt>
                <c:pt idx="8">
                  <c:v>8.1000000000000003E-2</c:v>
                </c:pt>
                <c:pt idx="9">
                  <c:v>9.8000000000000004E-2</c:v>
                </c:pt>
                <c:pt idx="10">
                  <c:v>8.6999999999999994E-2</c:v>
                </c:pt>
                <c:pt idx="11">
                  <c:v>0.09</c:v>
                </c:pt>
                <c:pt idx="12">
                  <c:v>8.5999999999999993E-2</c:v>
                </c:pt>
                <c:pt idx="13">
                  <c:v>9.9000000000000005E-2</c:v>
                </c:pt>
                <c:pt idx="14">
                  <c:v>#N/A</c:v>
                </c:pt>
                <c:pt idx="15">
                  <c:v>6.6000000000000003E-2</c:v>
                </c:pt>
                <c:pt idx="16">
                  <c:v>#N/A</c:v>
                </c:pt>
                <c:pt idx="17">
                  <c:v>4.2999999999999997E-2</c:v>
                </c:pt>
                <c:pt idx="18" formatCode="0.0%">
                  <c:v>#N/A</c:v>
                </c:pt>
                <c:pt idx="19" formatCode="0.0%">
                  <c:v>4.2999999999999997E-2</c:v>
                </c:pt>
                <c:pt idx="20" formatCode="General">
                  <c:v>#N/A</c:v>
                </c:pt>
                <c:pt idx="21" formatCode="0.0%">
                  <c:v>0.03</c:v>
                </c:pt>
              </c:numCache>
            </c:numRef>
          </c:val>
          <c:smooth val="0"/>
        </c:ser>
        <c:ser>
          <c:idx val="2"/>
          <c:order val="2"/>
          <c:tx>
            <c:strRef>
              <c:f>Sheet1!$D$1</c:f>
              <c:strCache>
                <c:ptCount val="1"/>
                <c:pt idx="0">
                  <c:v>11th</c:v>
                </c:pt>
              </c:strCache>
            </c:strRef>
          </c:tx>
          <c:spPr>
            <a:ln w="50800" cap="rnd">
              <a:solidFill>
                <a:schemeClr val="accent3"/>
              </a:solidFill>
              <a:round/>
            </a:ln>
            <a:effectLst/>
          </c:spPr>
          <c:marker>
            <c:symbol val="none"/>
          </c:marker>
          <c:dLbls>
            <c:dLbl>
              <c:idx val="0"/>
              <c:layout>
                <c:manualLayout>
                  <c:x val="-5.6140350877192984E-2"/>
                  <c:y val="-4.5197740112994378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4.8333333333333332E-2"/>
                  <c:y val="4.8022598870056499E-2"/>
                </c:manualLayout>
              </c:layout>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1"/>
              <c:layout>
                <c:manualLayout>
                  <c:x val="-0.01"/>
                  <c:y val="-8.4745762711864406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Sheet1!$D$2:$D$23</c:f>
              <c:numCache>
                <c:formatCode>0%</c:formatCode>
                <c:ptCount val="22"/>
                <c:pt idx="0">
                  <c:v>0.27600000000000002</c:v>
                </c:pt>
                <c:pt idx="1">
                  <c:v>0.24399999999999999</c:v>
                </c:pt>
                <c:pt idx="2">
                  <c:v>0.317</c:v>
                </c:pt>
                <c:pt idx="3">
                  <c:v>0.26300000000000001</c:v>
                </c:pt>
                <c:pt idx="4">
                  <c:v>0.223</c:v>
                </c:pt>
                <c:pt idx="5">
                  <c:v>0.19600000000000001</c:v>
                </c:pt>
                <c:pt idx="6">
                  <c:v>0.19900000000000001</c:v>
                </c:pt>
                <c:pt idx="7">
                  <c:v>0.187</c:v>
                </c:pt>
                <c:pt idx="8">
                  <c:v>0.16500000000000001</c:v>
                </c:pt>
                <c:pt idx="9">
                  <c:v>0.16900000000000001</c:v>
                </c:pt>
                <c:pt idx="10">
                  <c:v>0.154</c:v>
                </c:pt>
                <c:pt idx="11">
                  <c:v>0.161</c:v>
                </c:pt>
                <c:pt idx="12">
                  <c:v>0.16</c:v>
                </c:pt>
                <c:pt idx="13">
                  <c:v>0.14899999999999999</c:v>
                </c:pt>
                <c:pt idx="14">
                  <c:v>#N/A</c:v>
                </c:pt>
                <c:pt idx="15">
                  <c:v>0.115</c:v>
                </c:pt>
                <c:pt idx="16">
                  <c:v>#N/A</c:v>
                </c:pt>
                <c:pt idx="17">
                  <c:v>9.8000000000000004E-2</c:v>
                </c:pt>
                <c:pt idx="18" formatCode="0.0%">
                  <c:v>#N/A</c:v>
                </c:pt>
                <c:pt idx="19" formatCode="0.00%">
                  <c:v>8.7999999999999995E-2</c:v>
                </c:pt>
                <c:pt idx="20" formatCode="General">
                  <c:v>#N/A</c:v>
                </c:pt>
                <c:pt idx="21" formatCode="0.00%">
                  <c:v>7.6999999999999999E-2</c:v>
                </c:pt>
              </c:numCache>
            </c:numRef>
          </c:val>
          <c:smooth val="0"/>
        </c:ser>
        <c:ser>
          <c:idx val="3"/>
          <c:order val="3"/>
          <c:tx>
            <c:strRef>
              <c:f>Sheet1!$E$1</c:f>
              <c:strCache>
                <c:ptCount val="1"/>
                <c:pt idx="0">
                  <c:v>8th ecig</c:v>
                </c:pt>
              </c:strCache>
            </c:strRef>
          </c:tx>
          <c:spPr>
            <a:ln w="50800" cap="rnd">
              <a:solidFill>
                <a:schemeClr val="accent4"/>
              </a:solidFill>
              <a:round/>
            </a:ln>
            <a:effectLst/>
          </c:spPr>
          <c:marker>
            <c:symbol val="none"/>
          </c:marker>
          <c:dLbls>
            <c:dLbl>
              <c:idx val="21"/>
              <c:layout>
                <c:manualLayout>
                  <c:x val="-3.026522309711286E-2"/>
                  <c:y val="2.6836046977178701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mn-cs"/>
                      </a:defRPr>
                    </a:pPr>
                    <a:r>
                      <a:rPr lang="en-US" sz="1800" dirty="0" smtClean="0">
                        <a:latin typeface="Calibri" panose="020F0502020204030204" pitchFamily="34" charset="0"/>
                      </a:rPr>
                      <a:t>6%</a:t>
                    </a:r>
                    <a:endParaRPr lang="en-US" sz="1800" dirty="0">
                      <a:latin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9361154855643041E-2"/>
                      <c:h val="6.7118644067796593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Sheet1!$E$2:$E$23</c:f>
              <c:numCache>
                <c:formatCode>0%</c:formatCode>
                <c:ptCount val="2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formatCode="0.00%">
                  <c:v>1.2999999999999999E-2</c:v>
                </c:pt>
                <c:pt idx="16">
                  <c:v>#N/A</c:v>
                </c:pt>
                <c:pt idx="17" formatCode="0.00%">
                  <c:v>1.7999999999999999E-2</c:v>
                </c:pt>
                <c:pt idx="18">
                  <c:v>#N/A</c:v>
                </c:pt>
                <c:pt idx="19" formatCode="0.00%">
                  <c:v>9.2999999999999999E-2</c:v>
                </c:pt>
                <c:pt idx="20">
                  <c:v>#N/A</c:v>
                </c:pt>
                <c:pt idx="21" formatCode="0.00%">
                  <c:v>6.3E-2</c:v>
                </c:pt>
              </c:numCache>
            </c:numRef>
          </c:val>
          <c:smooth val="0"/>
        </c:ser>
        <c:ser>
          <c:idx val="4"/>
          <c:order val="4"/>
          <c:tx>
            <c:strRef>
              <c:f>Sheet1!$F$1</c:f>
              <c:strCache>
                <c:ptCount val="1"/>
                <c:pt idx="0">
                  <c:v>11th ecig</c:v>
                </c:pt>
              </c:strCache>
            </c:strRef>
          </c:tx>
          <c:spPr>
            <a:ln w="41275" cap="rnd">
              <a:solidFill>
                <a:schemeClr val="accent5"/>
              </a:solidFill>
              <a:round/>
            </a:ln>
            <a:effectLst/>
          </c:spPr>
          <c:marker>
            <c:symbol val="none"/>
          </c:marker>
          <c:dLbls>
            <c:dLbl>
              <c:idx val="21"/>
              <c:tx>
                <c:rich>
                  <a:bodyPr/>
                  <a:lstStyle/>
                  <a:p>
                    <a:r>
                      <a:rPr lang="en-US" sz="1800" dirty="0" smtClean="0">
                        <a:latin typeface="Calibri" panose="020F0502020204030204" pitchFamily="34" charset="0"/>
                      </a:rPr>
                      <a:t>13%</a:t>
                    </a:r>
                    <a:endParaRPr lang="en-US" sz="1800" dirty="0">
                      <a:latin typeface="Calibri" panose="020F0502020204030204" pitchFamily="34" charset="0"/>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Sheet1!$F$2:$F$23</c:f>
              <c:numCache>
                <c:formatCode>0%</c:formatCode>
                <c:ptCount val="2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formatCode="0.00%">
                  <c:v>1.7999999999999999E-2</c:v>
                </c:pt>
                <c:pt idx="16">
                  <c:v>#N/A</c:v>
                </c:pt>
                <c:pt idx="17" formatCode="0.00%">
                  <c:v>5.1999999999999998E-2</c:v>
                </c:pt>
                <c:pt idx="18">
                  <c:v>#N/A</c:v>
                </c:pt>
                <c:pt idx="19" formatCode="0.00%">
                  <c:v>0.17100000000000001</c:v>
                </c:pt>
                <c:pt idx="20">
                  <c:v>#N/A</c:v>
                </c:pt>
                <c:pt idx="21" formatCode="0.00%">
                  <c:v>0.129</c:v>
                </c:pt>
              </c:numCache>
            </c:numRef>
          </c:val>
          <c:smooth val="0"/>
        </c:ser>
        <c:dLbls>
          <c:showLegendKey val="0"/>
          <c:showVal val="0"/>
          <c:showCatName val="0"/>
          <c:showSerName val="0"/>
          <c:showPercent val="0"/>
          <c:showBubbleSize val="0"/>
        </c:dLbls>
        <c:smooth val="0"/>
        <c:axId val="344676920"/>
        <c:axId val="344677312"/>
      </c:lineChart>
      <c:catAx>
        <c:axId val="34467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4677312"/>
        <c:crosses val="autoZero"/>
        <c:auto val="1"/>
        <c:lblAlgn val="ctr"/>
        <c:lblOffset val="100"/>
        <c:tickLblSkip val="3"/>
        <c:noMultiLvlLbl val="0"/>
      </c:catAx>
      <c:valAx>
        <c:axId val="344677312"/>
        <c:scaling>
          <c:orientation val="minMax"/>
        </c:scaling>
        <c:delete val="1"/>
        <c:axPos val="l"/>
        <c:numFmt formatCode="0.0%" sourceLinked="1"/>
        <c:majorTickMark val="none"/>
        <c:minorTickMark val="none"/>
        <c:tickLblPos val="nextTo"/>
        <c:crossAx val="34467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2"/>
              </a:solidFill>
              <a:ln>
                <a:noFill/>
              </a:ln>
              <a:effectLst/>
            </c:spPr>
          </c:dPt>
          <c:dLbls>
            <c:dLbl>
              <c:idx val="0"/>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high school</c:v>
                </c:pt>
                <c:pt idx="1">
                  <c:v>High school graduate</c:v>
                </c:pt>
                <c:pt idx="2">
                  <c:v>Some college</c:v>
                </c:pt>
                <c:pt idx="3">
                  <c:v>College graduate</c:v>
                </c:pt>
              </c:strCache>
            </c:strRef>
          </c:cat>
          <c:val>
            <c:numRef>
              <c:f>Sheet1!$B$2:$B$5</c:f>
              <c:numCache>
                <c:formatCode>General</c:formatCode>
                <c:ptCount val="4"/>
                <c:pt idx="0">
                  <c:v>33.4</c:v>
                </c:pt>
                <c:pt idx="1">
                  <c:v>21</c:v>
                </c:pt>
                <c:pt idx="2">
                  <c:v>17.8</c:v>
                </c:pt>
                <c:pt idx="3">
                  <c:v>6.6</c:v>
                </c:pt>
              </c:numCache>
            </c:numRef>
          </c:val>
        </c:ser>
        <c:dLbls>
          <c:showLegendKey val="0"/>
          <c:showVal val="0"/>
          <c:showCatName val="0"/>
          <c:showSerName val="0"/>
          <c:showPercent val="0"/>
          <c:showBubbleSize val="0"/>
        </c:dLbls>
        <c:gapWidth val="73"/>
        <c:overlap val="-27"/>
        <c:axId val="351492536"/>
        <c:axId val="351492928"/>
      </c:barChart>
      <c:catAx>
        <c:axId val="351492536"/>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492928"/>
        <c:crosses val="autoZero"/>
        <c:auto val="1"/>
        <c:lblAlgn val="ctr"/>
        <c:lblOffset val="100"/>
        <c:noMultiLvlLbl val="0"/>
      </c:catAx>
      <c:valAx>
        <c:axId val="351492928"/>
        <c:scaling>
          <c:orientation val="minMax"/>
        </c:scaling>
        <c:delete val="1"/>
        <c:axPos val="l"/>
        <c:numFmt formatCode="General" sourceLinked="1"/>
        <c:majorTickMark val="none"/>
        <c:minorTickMark val="none"/>
        <c:tickLblPos val="nextTo"/>
        <c:crossAx val="351492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2"/>
              </a:solidFill>
              <a:ln>
                <a:noFill/>
              </a:ln>
              <a:effectLst/>
            </c:spPr>
          </c:dPt>
          <c:dLbls>
            <c:dLbl>
              <c:idx val="0"/>
              <c:tx>
                <c:rich>
                  <a:bodyPr/>
                  <a:lstStyle/>
                  <a:p>
                    <a:fld id="{68A30CC3-E83C-4CD9-B0FC-054FB4EA413E}"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EE2289E-E97A-460D-810F-B645C32D8C79}"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4E9573CC-F5BB-4D35-BB0B-249260E52CFB}"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95B4C48A-FC42-4801-9561-9BE31C544378}"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tx>
                <c:rich>
                  <a:bodyPr/>
                  <a:lstStyle/>
                  <a:p>
                    <a:fld id="{39688FFD-B191-46BA-A703-F580902FFE36}" type="VALUE">
                      <a:rPr lang="en-US" smtClean="0"/>
                      <a:pPr/>
                      <a:t>[VALUE]</a:t>
                    </a:fld>
                    <a:r>
                      <a:rPr lang="en-US"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American Indian or
Alaska Native</c:v>
                </c:pt>
                <c:pt idx="1">
                  <c:v>African 
American</c:v>
                </c:pt>
                <c:pt idx="2">
                  <c:v>White</c:v>
                </c:pt>
                <c:pt idx="3">
                  <c:v>Latino</c:v>
                </c:pt>
                <c:pt idx="4">
                  <c:v>Asian or Pacific Islander</c:v>
                </c:pt>
              </c:strCache>
            </c:strRef>
          </c:cat>
          <c:val>
            <c:numRef>
              <c:f>Sheet1!$B$2:$B$6</c:f>
              <c:numCache>
                <c:formatCode>General</c:formatCode>
                <c:ptCount val="5"/>
                <c:pt idx="0">
                  <c:v>35.299999999999997</c:v>
                </c:pt>
                <c:pt idx="1">
                  <c:v>33.299999999999997</c:v>
                </c:pt>
                <c:pt idx="2">
                  <c:v>21.4</c:v>
                </c:pt>
                <c:pt idx="3">
                  <c:v>20.8</c:v>
                </c:pt>
                <c:pt idx="4">
                  <c:v>14.1</c:v>
                </c:pt>
              </c:numCache>
            </c:numRef>
          </c:val>
        </c:ser>
        <c:dLbls>
          <c:showLegendKey val="0"/>
          <c:showVal val="0"/>
          <c:showCatName val="0"/>
          <c:showSerName val="0"/>
          <c:showPercent val="0"/>
          <c:showBubbleSize val="0"/>
        </c:dLbls>
        <c:gapWidth val="73"/>
        <c:overlap val="-27"/>
        <c:axId val="351493712"/>
        <c:axId val="351494104"/>
      </c:barChart>
      <c:catAx>
        <c:axId val="35149371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494104"/>
        <c:crosses val="autoZero"/>
        <c:auto val="1"/>
        <c:lblAlgn val="ctr"/>
        <c:lblOffset val="100"/>
        <c:noMultiLvlLbl val="0"/>
      </c:catAx>
      <c:valAx>
        <c:axId val="351494104"/>
        <c:scaling>
          <c:orientation val="minMax"/>
        </c:scaling>
        <c:delete val="1"/>
        <c:axPos val="l"/>
        <c:numFmt formatCode="General" sourceLinked="1"/>
        <c:majorTickMark val="none"/>
        <c:minorTickMark val="none"/>
        <c:tickLblPos val="nextTo"/>
        <c:crossAx val="35149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09083423395609E-2"/>
          <c:y val="3.1073446327683617E-2"/>
          <c:w val="0.86200144099634612"/>
          <c:h val="0.86670403487699632"/>
        </c:manualLayout>
      </c:layout>
      <c:lineChart>
        <c:grouping val="standard"/>
        <c:varyColors val="0"/>
        <c:ser>
          <c:idx val="0"/>
          <c:order val="0"/>
          <c:tx>
            <c:strRef>
              <c:f>Sheet1!$B$1</c:f>
              <c:strCache>
                <c:ptCount val="1"/>
                <c:pt idx="0">
                  <c:v>Adult</c:v>
                </c:pt>
              </c:strCache>
            </c:strRef>
          </c:tx>
          <c:spPr>
            <a:ln w="50800" cap="rnd">
              <a:solidFill>
                <a:schemeClr val="accent2"/>
              </a:solidFill>
              <a:round/>
            </a:ln>
            <a:effectLst/>
          </c:spPr>
          <c:marker>
            <c:symbol val="none"/>
          </c:marker>
          <c:dLbls>
            <c:dLbl>
              <c:idx val="0"/>
              <c:layout>
                <c:manualLayout>
                  <c:x val="-9.6746822088415424E-2"/>
                  <c:y val="-1.6178433204324036E-2"/>
                </c:manualLayout>
              </c:layout>
              <c:tx>
                <c:rich>
                  <a:bodyPr/>
                  <a:lstStyle/>
                  <a:p>
                    <a:fld id="{10ADDE6B-ECE5-46CF-B497-14AA125724E3}"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8"/>
              <c:layout>
                <c:manualLayout>
                  <c:x val="0.12499999999999988"/>
                  <c:y val="2.2598870056497175E-2"/>
                </c:manualLayout>
              </c:layout>
              <c:tx>
                <c:rich>
                  <a:bodyPr/>
                  <a:lstStyle/>
                  <a:p>
                    <a:r>
                      <a:rPr lang="en-US" dirty="0" smtClean="0"/>
                      <a:t>10%</a:t>
                    </a:r>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Sheet1!$B$2:$B$23</c:f>
              <c:numCache>
                <c:formatCode>General</c:formatCode>
                <c:ptCount val="22"/>
                <c:pt idx="0">
                  <c:v>18.899999999999999</c:v>
                </c:pt>
                <c:pt idx="1">
                  <c:v>18.2</c:v>
                </c:pt>
                <c:pt idx="2">
                  <c:v>17.899999999999999</c:v>
                </c:pt>
                <c:pt idx="3">
                  <c:v>17.8</c:v>
                </c:pt>
                <c:pt idx="4">
                  <c:v>16.2</c:v>
                </c:pt>
                <c:pt idx="5">
                  <c:v>15.2</c:v>
                </c:pt>
                <c:pt idx="6">
                  <c:v>14.5</c:v>
                </c:pt>
                <c:pt idx="7">
                  <c:v>13.5</c:v>
                </c:pt>
                <c:pt idx="8">
                  <c:v>12.8</c:v>
                </c:pt>
                <c:pt idx="9">
                  <c:v>12.6</c:v>
                </c:pt>
                <c:pt idx="10">
                  <c:v>12</c:v>
                </c:pt>
                <c:pt idx="11">
                  <c:v>12.6</c:v>
                </c:pt>
                <c:pt idx="12">
                  <c:v>12.4</c:v>
                </c:pt>
                <c:pt idx="13">
                  <c:v>12.3</c:v>
                </c:pt>
                <c:pt idx="14">
                  <c:v>11.7</c:v>
                </c:pt>
                <c:pt idx="15">
                  <c:v>11.8</c:v>
                </c:pt>
                <c:pt idx="16">
                  <c:v>11.3</c:v>
                </c:pt>
                <c:pt idx="17">
                  <c:v>11.3</c:v>
                </c:pt>
                <c:pt idx="18">
                  <c:v>10.7</c:v>
                </c:pt>
                <c:pt idx="19">
                  <c:v>10.6</c:v>
                </c:pt>
                <c:pt idx="20">
                  <c:v>10.199999999999999</c:v>
                </c:pt>
                <c:pt idx="21">
                  <c:v>10.4</c:v>
                </c:pt>
              </c:numCache>
            </c:numRef>
          </c:val>
          <c:smooth val="0"/>
        </c:ser>
        <c:dLbls>
          <c:showLegendKey val="0"/>
          <c:showVal val="0"/>
          <c:showCatName val="0"/>
          <c:showSerName val="0"/>
          <c:showPercent val="0"/>
          <c:showBubbleSize val="0"/>
        </c:dLbls>
        <c:smooth val="0"/>
        <c:axId val="231537328"/>
        <c:axId val="231537720"/>
      </c:lineChart>
      <c:catAx>
        <c:axId val="23153732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31537720"/>
        <c:crosses val="autoZero"/>
        <c:auto val="1"/>
        <c:lblAlgn val="ctr"/>
        <c:lblOffset val="100"/>
        <c:tickLblSkip val="3"/>
        <c:noMultiLvlLbl val="0"/>
      </c:catAx>
      <c:valAx>
        <c:axId val="231537720"/>
        <c:scaling>
          <c:orientation val="minMax"/>
        </c:scaling>
        <c:delete val="1"/>
        <c:axPos val="l"/>
        <c:numFmt formatCode="General" sourceLinked="1"/>
        <c:majorTickMark val="none"/>
        <c:minorTickMark val="none"/>
        <c:tickLblPos val="nextTo"/>
        <c:crossAx val="23153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1.2919896640826873E-2"/>
          <c:w val="0.93888888888888888"/>
          <c:h val="0.85272063860234526"/>
        </c:manualLayout>
      </c:layout>
      <c:barChart>
        <c:barDir val="col"/>
        <c:grouping val="clustered"/>
        <c:varyColors val="0"/>
        <c:ser>
          <c:idx val="0"/>
          <c:order val="0"/>
          <c:tx>
            <c:strRef>
              <c:f>Sheet1!$B$2</c:f>
              <c:strCache>
                <c:ptCount val="1"/>
                <c:pt idx="0">
                  <c:v>Used flavored tobacco or vaping product in past 30 days (current tobacco users)</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dPt>
          <c:dPt>
            <c:idx val="1"/>
            <c:invertIfNegative val="0"/>
            <c:bubble3D val="0"/>
            <c:spPr>
              <a:solidFill>
                <a:schemeClr val="accent1"/>
              </a:solidFill>
              <a:ln>
                <a:noFill/>
              </a:ln>
              <a:effectLst/>
            </c:spPr>
          </c:dPt>
          <c:dPt>
            <c:idx val="2"/>
            <c:invertIfNegative val="0"/>
            <c:bubble3D val="0"/>
            <c:spPr>
              <a:solidFill>
                <a:schemeClr val="accent2">
                  <a:lumMod val="60000"/>
                  <a:lumOff val="40000"/>
                </a:schemeClr>
              </a:solidFill>
              <a:ln>
                <a:noFill/>
              </a:ln>
              <a:effectLst/>
            </c:spPr>
          </c:dPt>
          <c:dPt>
            <c:idx val="3"/>
            <c:invertIfNegative val="0"/>
            <c:bubble3D val="0"/>
            <c:spPr>
              <a:solidFill>
                <a:schemeClr val="accent2"/>
              </a:solidFill>
              <a:ln>
                <a:noFill/>
              </a:ln>
              <a:effectLst/>
            </c:spPr>
          </c:dPt>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8th Grade</c:v>
                </c:pt>
                <c:pt idx="1">
                  <c:v>11th Grade</c:v>
                </c:pt>
                <c:pt idx="2">
                  <c:v>Young Adult (18-24)</c:v>
                </c:pt>
                <c:pt idx="3">
                  <c:v>Adult (25-44)</c:v>
                </c:pt>
              </c:strCache>
            </c:strRef>
          </c:cat>
          <c:val>
            <c:numRef>
              <c:f>Sheet1!$B$3:$B$6</c:f>
              <c:numCache>
                <c:formatCode>0.0%</c:formatCode>
                <c:ptCount val="4"/>
                <c:pt idx="0">
                  <c:v>0.64040505999999997</c:v>
                </c:pt>
                <c:pt idx="1">
                  <c:v>0.70893477999999999</c:v>
                </c:pt>
                <c:pt idx="2">
                  <c:v>0.58499999999999996</c:v>
                </c:pt>
                <c:pt idx="3">
                  <c:v>8.8999999999999996E-2</c:v>
                </c:pt>
              </c:numCache>
            </c:numRef>
          </c:val>
        </c:ser>
        <c:dLbls>
          <c:showLegendKey val="0"/>
          <c:showVal val="0"/>
          <c:showCatName val="0"/>
          <c:showSerName val="0"/>
          <c:showPercent val="0"/>
          <c:showBubbleSize val="0"/>
        </c:dLbls>
        <c:gapWidth val="75"/>
        <c:overlap val="-27"/>
        <c:axId val="395004176"/>
        <c:axId val="395004568"/>
      </c:barChart>
      <c:catAx>
        <c:axId val="3950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5004568"/>
        <c:crosses val="autoZero"/>
        <c:auto val="1"/>
        <c:lblAlgn val="ctr"/>
        <c:lblOffset val="100"/>
        <c:noMultiLvlLbl val="0"/>
      </c:catAx>
      <c:valAx>
        <c:axId val="395004568"/>
        <c:scaling>
          <c:orientation val="minMax"/>
          <c:max val="1"/>
        </c:scaling>
        <c:delete val="1"/>
        <c:axPos val="l"/>
        <c:numFmt formatCode="0.0%" sourceLinked="1"/>
        <c:majorTickMark val="out"/>
        <c:minorTickMark val="none"/>
        <c:tickLblPos val="nextTo"/>
        <c:crossAx val="395004176"/>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Sheet1!$B$2:$B$18</c:f>
              <c:numCache>
                <c:formatCode>General</c:formatCode>
                <c:ptCount val="17"/>
                <c:pt idx="0">
                  <c:v>81.599999999999994</c:v>
                </c:pt>
                <c:pt idx="1">
                  <c:v>99.1</c:v>
                </c:pt>
                <c:pt idx="2">
                  <c:v>111.7</c:v>
                </c:pt>
                <c:pt idx="3">
                  <c:v>126.4</c:v>
                </c:pt>
                <c:pt idx="4">
                  <c:v>139.9</c:v>
                </c:pt>
                <c:pt idx="5">
                  <c:v>162.69999999999999</c:v>
                </c:pt>
                <c:pt idx="6">
                  <c:v>145.69999999999999</c:v>
                </c:pt>
                <c:pt idx="7">
                  <c:v>135.9</c:v>
                </c:pt>
                <c:pt idx="8">
                  <c:v>137</c:v>
                </c:pt>
                <c:pt idx="9">
                  <c:v>128</c:v>
                </c:pt>
                <c:pt idx="10">
                  <c:v>112</c:v>
                </c:pt>
                <c:pt idx="11">
                  <c:v>98.8</c:v>
                </c:pt>
                <c:pt idx="12">
                  <c:v>94.6</c:v>
                </c:pt>
                <c:pt idx="13">
                  <c:v>108.4</c:v>
                </c:pt>
                <c:pt idx="14">
                  <c:v>115.8</c:v>
                </c:pt>
                <c:pt idx="15">
                  <c:v>113.8</c:v>
                </c:pt>
                <c:pt idx="16">
                  <c:v>110.7</c:v>
                </c:pt>
              </c:numCache>
            </c:numRef>
          </c:val>
        </c:ser>
        <c:dLbls>
          <c:showLegendKey val="0"/>
          <c:showVal val="0"/>
          <c:showCatName val="0"/>
          <c:showSerName val="0"/>
          <c:showPercent val="0"/>
          <c:showBubbleSize val="0"/>
        </c:dLbls>
        <c:gapWidth val="16"/>
        <c:overlap val="-27"/>
        <c:axId val="231538504"/>
        <c:axId val="231538896"/>
      </c:barChart>
      <c:catAx>
        <c:axId val="23153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538896"/>
        <c:crosses val="autoZero"/>
        <c:auto val="1"/>
        <c:lblAlgn val="ctr"/>
        <c:lblOffset val="100"/>
        <c:tickLblSkip val="2"/>
        <c:tickMarkSkip val="2"/>
        <c:noMultiLvlLbl val="0"/>
      </c:catAx>
      <c:valAx>
        <c:axId val="231538896"/>
        <c:scaling>
          <c:orientation val="minMax"/>
        </c:scaling>
        <c:delete val="1"/>
        <c:axPos val="l"/>
        <c:numFmt formatCode="General" sourceLinked="1"/>
        <c:majorTickMark val="none"/>
        <c:minorTickMark val="none"/>
        <c:tickLblPos val="nextTo"/>
        <c:crossAx val="231538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0.52241</cdr:x>
      <cdr:y>0.33984</cdr:y>
    </cdr:from>
    <cdr:to>
      <cdr:x>0.5833</cdr:x>
      <cdr:y>0.42011</cdr:y>
    </cdr:to>
    <cdr:sp macro="" textlink="">
      <cdr:nvSpPr>
        <cdr:cNvPr id="2" name="TextBox 1"/>
        <cdr:cNvSpPr txBox="1"/>
      </cdr:nvSpPr>
      <cdr:spPr>
        <a:xfrm xmlns:a="http://schemas.openxmlformats.org/drawingml/2006/main">
          <a:off x="3773904" y="1421137"/>
          <a:ext cx="439838" cy="335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0.36407</cdr:x>
      <cdr:y>0.23586</cdr:y>
    </cdr:from>
    <cdr:to>
      <cdr:x>0.51636</cdr:x>
      <cdr:y>0.32997</cdr:y>
    </cdr:to>
    <cdr:sp macro="" textlink="">
      <cdr:nvSpPr>
        <cdr:cNvPr id="3" name="TextBox 2"/>
        <cdr:cNvSpPr txBox="1"/>
      </cdr:nvSpPr>
      <cdr:spPr>
        <a:xfrm xmlns:a="http://schemas.openxmlformats.org/drawingml/2006/main">
          <a:off x="2423068" y="986306"/>
          <a:ext cx="1013566" cy="3935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rPr>
            <a:t>7000</a:t>
          </a:r>
          <a:endParaRPr lang="en-US" sz="2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0.09413</cdr:x>
      <cdr:y>0.4371</cdr:y>
    </cdr:from>
    <cdr:to>
      <cdr:x>0.32276</cdr:x>
      <cdr:y>0.69881</cdr:y>
    </cdr:to>
    <cdr:sp macro="" textlink="">
      <cdr:nvSpPr>
        <cdr:cNvPr id="6" name="TextBox 5"/>
        <cdr:cNvSpPr txBox="1"/>
      </cdr:nvSpPr>
      <cdr:spPr>
        <a:xfrm xmlns:a="http://schemas.openxmlformats.org/drawingml/2006/main">
          <a:off x="814858" y="2744513"/>
          <a:ext cx="1979094" cy="164324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a:solidFill>
                <a:schemeClr val="tx1"/>
              </a:solidFill>
              <a:latin typeface="Calibri" panose="020F0502020204030204" pitchFamily="34" charset="0"/>
              <a:cs typeface="Calibri" panose="020F0502020204030204" pitchFamily="34" charset="0"/>
            </a:rPr>
            <a:t>1996</a:t>
          </a:r>
        </a:p>
        <a:p xmlns:a="http://schemas.openxmlformats.org/drawingml/2006/main">
          <a:pPr algn="ctr"/>
          <a:r>
            <a:rPr lang="en-US" sz="1400">
              <a:solidFill>
                <a:schemeClr val="tx1"/>
              </a:solidFill>
              <a:latin typeface="Calibri" panose="020F0502020204030204" pitchFamily="34" charset="0"/>
              <a:cs typeface="Calibri" panose="020F0502020204030204" pitchFamily="34" charset="0"/>
            </a:rPr>
            <a:t>Oregonians pass Measure 44, raising the tobacco tax and funding the Tobacco Prevention and Education Program (TPEP)</a:t>
          </a:r>
        </a:p>
      </cdr:txBody>
    </cdr:sp>
  </cdr:relSizeAnchor>
  <cdr:relSizeAnchor xmlns:cdr="http://schemas.openxmlformats.org/drawingml/2006/chartDrawing">
    <cdr:from>
      <cdr:x>0.3809</cdr:x>
      <cdr:y>0.64648</cdr:y>
    </cdr:from>
    <cdr:to>
      <cdr:x>0.55786</cdr:x>
      <cdr:y>0.83271</cdr:y>
    </cdr:to>
    <cdr:sp macro="" textlink="">
      <cdr:nvSpPr>
        <cdr:cNvPr id="7" name="TextBox 1"/>
        <cdr:cNvSpPr txBox="1"/>
      </cdr:nvSpPr>
      <cdr:spPr>
        <a:xfrm xmlns:a="http://schemas.openxmlformats.org/drawingml/2006/main">
          <a:off x="3297189" y="4059189"/>
          <a:ext cx="1531823" cy="11693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Calibri" panose="020F0502020204030204" pitchFamily="34" charset="0"/>
              <a:cs typeface="Calibri" panose="020F0502020204030204" pitchFamily="34" charset="0"/>
            </a:rPr>
            <a:t>2003</a:t>
          </a:r>
        </a:p>
        <a:p xmlns:a="http://schemas.openxmlformats.org/drawingml/2006/main">
          <a:pPr algn="ctr"/>
          <a:r>
            <a:rPr lang="en-US" sz="1400" dirty="0">
              <a:solidFill>
                <a:schemeClr val="tx1"/>
              </a:solidFill>
              <a:latin typeface="Calibri" panose="020F0502020204030204" pitchFamily="34" charset="0"/>
              <a:cs typeface="Calibri" panose="020F0502020204030204" pitchFamily="34" charset="0"/>
            </a:rPr>
            <a:t>TPEP shut down for</a:t>
          </a:r>
          <a:r>
            <a:rPr lang="en-US" sz="1400" baseline="0" dirty="0">
              <a:solidFill>
                <a:schemeClr val="tx1"/>
              </a:solidFill>
              <a:latin typeface="Calibri" panose="020F0502020204030204" pitchFamily="34" charset="0"/>
              <a:cs typeface="Calibri" panose="020F0502020204030204" pitchFamily="34" charset="0"/>
            </a:rPr>
            <a:t> six months and restarted with funding cut by 60%</a:t>
          </a:r>
          <a:endParaRPr lang="en-US" sz="1400" dirty="0">
            <a:solidFill>
              <a:schemeClr val="tx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0.53869</cdr:x>
      <cdr:y>0.67514</cdr:y>
    </cdr:from>
    <cdr:to>
      <cdr:x>0.70137</cdr:x>
      <cdr:y>0.83014</cdr:y>
    </cdr:to>
    <cdr:sp macro="" textlink="">
      <cdr:nvSpPr>
        <cdr:cNvPr id="8" name="TextBox 1"/>
        <cdr:cNvSpPr txBox="1"/>
      </cdr:nvSpPr>
      <cdr:spPr>
        <a:xfrm xmlns:a="http://schemas.openxmlformats.org/drawingml/2006/main">
          <a:off x="4663054" y="4239115"/>
          <a:ext cx="1408210" cy="97322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Calibri" panose="020F0502020204030204" pitchFamily="34" charset="0"/>
              <a:cs typeface="Calibri" panose="020F0502020204030204" pitchFamily="34" charset="0"/>
            </a:rPr>
            <a:t>2007</a:t>
          </a:r>
        </a:p>
        <a:p xmlns:a="http://schemas.openxmlformats.org/drawingml/2006/main">
          <a:pPr algn="ctr"/>
          <a:r>
            <a:rPr lang="en-US" sz="1400" dirty="0">
              <a:solidFill>
                <a:schemeClr val="tx1"/>
              </a:solidFill>
              <a:latin typeface="Calibri" panose="020F0502020204030204" pitchFamily="34" charset="0"/>
              <a:cs typeface="Calibri" panose="020F0502020204030204" pitchFamily="34" charset="0"/>
            </a:rPr>
            <a:t>TPEP funding restored to voter approved Measure 44 level</a:t>
          </a:r>
        </a:p>
      </cdr:txBody>
    </cdr:sp>
  </cdr:relSizeAnchor>
  <cdr:relSizeAnchor xmlns:cdr="http://schemas.openxmlformats.org/drawingml/2006/chartDrawing">
    <cdr:from>
      <cdr:x>0.00337</cdr:x>
      <cdr:y>0.60706</cdr:y>
    </cdr:from>
    <cdr:to>
      <cdr:x>0.02479</cdr:x>
      <cdr:y>0.97153</cdr:y>
    </cdr:to>
    <cdr:sp macro="" textlink="">
      <cdr:nvSpPr>
        <cdr:cNvPr id="9" name="TextBox 8"/>
        <cdr:cNvSpPr txBox="1"/>
      </cdr:nvSpPr>
      <cdr:spPr>
        <a:xfrm xmlns:a="http://schemas.openxmlformats.org/drawingml/2006/main">
          <a:off x="29245" y="3817161"/>
          <a:ext cx="185604" cy="2291730"/>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400" dirty="0">
              <a:solidFill>
                <a:schemeClr val="tx1"/>
              </a:solidFill>
            </a:rPr>
            <a:t>Per capita pack sales</a:t>
          </a:r>
        </a:p>
      </cdr:txBody>
    </cdr:sp>
  </cdr:relSizeAnchor>
  <cdr:relSizeAnchor xmlns:cdr="http://schemas.openxmlformats.org/drawingml/2006/chartDrawing">
    <cdr:from>
      <cdr:x>0.06226</cdr:x>
      <cdr:y>0.97338</cdr:y>
    </cdr:from>
    <cdr:to>
      <cdr:x>0.67273</cdr:x>
      <cdr:y>1</cdr:y>
    </cdr:to>
    <cdr:sp macro="" textlink="">
      <cdr:nvSpPr>
        <cdr:cNvPr id="10" name="TextBox 9"/>
        <cdr:cNvSpPr txBox="1"/>
      </cdr:nvSpPr>
      <cdr:spPr>
        <a:xfrm xmlns:a="http://schemas.openxmlformats.org/drawingml/2006/main">
          <a:off x="539498" y="6120547"/>
          <a:ext cx="5290090" cy="1673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en-US" sz="900" dirty="0">
              <a:solidFill>
                <a:schemeClr val="tx1"/>
              </a:solidFill>
            </a:rPr>
            <a:t>Source: </a:t>
          </a:r>
          <a:r>
            <a:rPr lang="en-US" sz="900" dirty="0" err="1">
              <a:solidFill>
                <a:schemeClr val="tx1"/>
              </a:solidFill>
            </a:rPr>
            <a:t>Orzechowski</a:t>
          </a:r>
          <a:r>
            <a:rPr lang="en-US" sz="900" dirty="0">
              <a:solidFill>
                <a:schemeClr val="tx1"/>
              </a:solidFill>
            </a:rPr>
            <a:t> and Walker</a:t>
          </a:r>
          <a:r>
            <a:rPr lang="en-US" sz="900" baseline="0" dirty="0">
              <a:solidFill>
                <a:schemeClr val="tx1"/>
              </a:solidFill>
            </a:rPr>
            <a:t> </a:t>
          </a:r>
          <a:r>
            <a:rPr lang="en-US" sz="900" baseline="0" dirty="0" smtClean="0">
              <a:solidFill>
                <a:schemeClr val="tx1"/>
              </a:solidFill>
            </a:rPr>
            <a:t>(</a:t>
          </a:r>
          <a:r>
            <a:rPr lang="en-US" sz="900" dirty="0" smtClean="0">
              <a:solidFill>
                <a:schemeClr val="tx1"/>
              </a:solidFill>
            </a:rPr>
            <a:t>1993-2016</a:t>
          </a:r>
          <a:r>
            <a:rPr lang="en-US" sz="900" baseline="0" dirty="0" smtClean="0">
              <a:solidFill>
                <a:schemeClr val="tx1"/>
              </a:solidFill>
            </a:rPr>
            <a:t>). </a:t>
          </a:r>
          <a:r>
            <a:rPr lang="en-US" sz="900" baseline="0" dirty="0">
              <a:solidFill>
                <a:schemeClr val="tx1"/>
              </a:solidFill>
            </a:rPr>
            <a:t>The Tax Burden on Tobacco.</a:t>
          </a:r>
          <a:endParaRPr lang="en-US" sz="900" dirty="0">
            <a:solidFill>
              <a:schemeClr val="tx1"/>
            </a:solidFill>
          </a:endParaRPr>
        </a:p>
      </cdr:txBody>
    </cdr:sp>
  </cdr:relSizeAnchor>
  <cdr:relSizeAnchor xmlns:cdr="http://schemas.openxmlformats.org/drawingml/2006/chartDrawing">
    <cdr:from>
      <cdr:x>0.14789</cdr:x>
      <cdr:y>0.17233</cdr:y>
    </cdr:from>
    <cdr:to>
      <cdr:x>0.25341</cdr:x>
      <cdr:y>0.21903</cdr:y>
    </cdr:to>
    <cdr:sp macro="" textlink="">
      <cdr:nvSpPr>
        <cdr:cNvPr id="3" name="TextBox 2"/>
        <cdr:cNvSpPr txBox="1"/>
      </cdr:nvSpPr>
      <cdr:spPr>
        <a:xfrm xmlns:a="http://schemas.openxmlformats.org/drawingml/2006/main">
          <a:off x="1280160" y="1082040"/>
          <a:ext cx="913415" cy="2932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tx1"/>
              </a:solidFill>
            </a:rPr>
            <a:t>Oregon</a:t>
          </a:r>
        </a:p>
      </cdr:txBody>
    </cdr:sp>
  </cdr:relSizeAnchor>
  <cdr:relSizeAnchor xmlns:cdr="http://schemas.openxmlformats.org/drawingml/2006/chartDrawing">
    <cdr:from>
      <cdr:x>0.14475</cdr:x>
      <cdr:y>0.25714</cdr:y>
    </cdr:from>
    <cdr:to>
      <cdr:x>0.19922</cdr:x>
      <cdr:y>0.30384</cdr:y>
    </cdr:to>
    <cdr:sp macro="" textlink="">
      <cdr:nvSpPr>
        <cdr:cNvPr id="11" name="TextBox 1"/>
        <cdr:cNvSpPr txBox="1"/>
      </cdr:nvSpPr>
      <cdr:spPr>
        <a:xfrm xmlns:a="http://schemas.openxmlformats.org/drawingml/2006/main">
          <a:off x="1254387" y="1616910"/>
          <a:ext cx="472002" cy="29362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rPr>
            <a:t>U.</a:t>
          </a:r>
          <a:r>
            <a:rPr lang="en-US" sz="1400" b="1" baseline="0" dirty="0">
              <a:solidFill>
                <a:schemeClr val="tx1"/>
              </a:solidFill>
            </a:rPr>
            <a:t>S</a:t>
          </a:r>
          <a:r>
            <a:rPr lang="en-US" sz="1400" b="1" baseline="0" dirty="0"/>
            <a:t>.</a:t>
          </a:r>
          <a:endParaRPr lang="en-US" sz="1400" b="1" dirty="0"/>
        </a:p>
      </cdr:txBody>
    </cdr:sp>
  </cdr:relSizeAnchor>
  <cdr:relSizeAnchor xmlns:cdr="http://schemas.openxmlformats.org/drawingml/2006/chartDrawing">
    <cdr:from>
      <cdr:x>0.05106</cdr:x>
      <cdr:y>0.00324</cdr:y>
    </cdr:from>
    <cdr:to>
      <cdr:x>0.97946</cdr:x>
      <cdr:y>0.16019</cdr:y>
    </cdr:to>
    <cdr:sp macro="" textlink="">
      <cdr:nvSpPr>
        <cdr:cNvPr id="12" name="TextBox 11"/>
        <cdr:cNvSpPr txBox="1"/>
      </cdr:nvSpPr>
      <cdr:spPr>
        <a:xfrm xmlns:a="http://schemas.openxmlformats.org/drawingml/2006/main">
          <a:off x="441960" y="20320"/>
          <a:ext cx="8036560" cy="9855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a:solidFill>
                <a:srgbClr val="F59F41"/>
              </a:solidFill>
              <a:latin typeface="Calibri" panose="020F0502020204030204" pitchFamily="34" charset="0"/>
              <a:cs typeface="Calibri" panose="020F0502020204030204" pitchFamily="34" charset="0"/>
            </a:rPr>
            <a:t>Per capita cigarette pack sales in Oregon and </a:t>
          </a:r>
          <a:r>
            <a:rPr lang="en-US" sz="2800" b="1" dirty="0" smtClean="0">
              <a:solidFill>
                <a:srgbClr val="F59F41"/>
              </a:solidFill>
              <a:latin typeface="Calibri" panose="020F0502020204030204" pitchFamily="34" charset="0"/>
              <a:cs typeface="Calibri" panose="020F0502020204030204" pitchFamily="34" charset="0"/>
            </a:rPr>
            <a:t>the</a:t>
          </a:r>
        </a:p>
        <a:p xmlns:a="http://schemas.openxmlformats.org/drawingml/2006/main">
          <a:r>
            <a:rPr lang="en-US" sz="2800" b="1" dirty="0" smtClean="0">
              <a:solidFill>
                <a:srgbClr val="F59F41"/>
              </a:solidFill>
              <a:latin typeface="Calibri" panose="020F0502020204030204" pitchFamily="34" charset="0"/>
              <a:cs typeface="Calibri" panose="020F0502020204030204" pitchFamily="34" charset="0"/>
            </a:rPr>
            <a:t>United</a:t>
          </a:r>
          <a:r>
            <a:rPr lang="en-US" sz="2800" b="1" baseline="0" dirty="0" smtClean="0">
              <a:solidFill>
                <a:srgbClr val="F59F41"/>
              </a:solidFill>
              <a:latin typeface="Calibri" panose="020F0502020204030204" pitchFamily="34" charset="0"/>
              <a:cs typeface="Calibri" panose="020F0502020204030204" pitchFamily="34" charset="0"/>
            </a:rPr>
            <a:t> </a:t>
          </a:r>
          <a:r>
            <a:rPr lang="en-US" sz="2800" b="1" baseline="0" dirty="0">
              <a:solidFill>
                <a:srgbClr val="F59F41"/>
              </a:solidFill>
              <a:latin typeface="Calibri" panose="020F0502020204030204" pitchFamily="34" charset="0"/>
              <a:cs typeface="Calibri" panose="020F0502020204030204" pitchFamily="34" charset="0"/>
            </a:rPr>
            <a:t>States, </a:t>
          </a:r>
          <a:r>
            <a:rPr lang="en-US" sz="2800" b="1" baseline="0" dirty="0" smtClean="0">
              <a:solidFill>
                <a:srgbClr val="F59F41"/>
              </a:solidFill>
              <a:latin typeface="Calibri" panose="020F0502020204030204" pitchFamily="34" charset="0"/>
              <a:cs typeface="Calibri" panose="020F0502020204030204" pitchFamily="34" charset="0"/>
            </a:rPr>
            <a:t>1993</a:t>
          </a:r>
          <a:r>
            <a:rPr lang="en-US" sz="2800" b="1" baseline="0" dirty="0">
              <a:solidFill>
                <a:srgbClr val="F59F41"/>
              </a:solidFill>
              <a:latin typeface="Calibri" panose="020F0502020204030204" pitchFamily="34" charset="0"/>
              <a:cs typeface="Calibri" panose="020F0502020204030204" pitchFamily="34" charset="0"/>
            </a:rPr>
            <a:t>−</a:t>
          </a:r>
          <a:r>
            <a:rPr lang="en-US" sz="2800" b="1" baseline="0" dirty="0" smtClean="0">
              <a:solidFill>
                <a:srgbClr val="F59F41"/>
              </a:solidFill>
              <a:latin typeface="Calibri" panose="020F0502020204030204" pitchFamily="34" charset="0"/>
              <a:cs typeface="Calibri" panose="020F0502020204030204" pitchFamily="34" charset="0"/>
            </a:rPr>
            <a:t>2015</a:t>
          </a:r>
          <a:endParaRPr lang="en-US" sz="2800" b="1" dirty="0">
            <a:solidFill>
              <a:srgbClr val="F59F4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0.4696</cdr:x>
      <cdr:y>0.48799</cdr:y>
    </cdr:from>
    <cdr:to>
      <cdr:x>0.4696</cdr:x>
      <cdr:y>0.63947</cdr:y>
    </cdr:to>
    <cdr:cxnSp macro="">
      <cdr:nvCxnSpPr>
        <cdr:cNvPr id="14" name="Straight Arrow Connector 13"/>
        <cdr:cNvCxnSpPr/>
      </cdr:nvCxnSpPr>
      <cdr:spPr bwMode="auto">
        <a:xfrm xmlns:a="http://schemas.openxmlformats.org/drawingml/2006/main" flipV="1">
          <a:off x="4065005" y="3064049"/>
          <a:ext cx="0" cy="951125"/>
        </a:xfrm>
        <a:prstGeom xmlns:a="http://schemas.openxmlformats.org/drawingml/2006/main" prst="straightConnector1">
          <a:avLst/>
        </a:prstGeom>
        <a:solidFill xmlns:a="http://schemas.openxmlformats.org/drawingml/2006/main">
          <a:srgbClr val="000000"/>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0.61993</cdr:x>
      <cdr:y>0.52205</cdr:y>
    </cdr:from>
    <cdr:to>
      <cdr:x>0.61993</cdr:x>
      <cdr:y>0.67354</cdr:y>
    </cdr:to>
    <cdr:cxnSp macro="">
      <cdr:nvCxnSpPr>
        <cdr:cNvPr id="16" name="Straight Arrow Connector 15"/>
        <cdr:cNvCxnSpPr/>
      </cdr:nvCxnSpPr>
      <cdr:spPr bwMode="auto">
        <a:xfrm xmlns:a="http://schemas.openxmlformats.org/drawingml/2006/main" flipV="1">
          <a:off x="5366293" y="3277882"/>
          <a:ext cx="0" cy="951187"/>
        </a:xfrm>
        <a:prstGeom xmlns:a="http://schemas.openxmlformats.org/drawingml/2006/main" prst="straightConnector1">
          <a:avLst/>
        </a:prstGeom>
        <a:solidFill xmlns:a="http://schemas.openxmlformats.org/drawingml/2006/main">
          <a:srgbClr val="000000"/>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0.20823</cdr:x>
      <cdr:y>0.28004</cdr:y>
    </cdr:from>
    <cdr:to>
      <cdr:x>0.20823</cdr:x>
      <cdr:y>0.43152</cdr:y>
    </cdr:to>
    <cdr:cxnSp macro="">
      <cdr:nvCxnSpPr>
        <cdr:cNvPr id="17" name="Straight Arrow Connector 16"/>
        <cdr:cNvCxnSpPr/>
      </cdr:nvCxnSpPr>
      <cdr:spPr bwMode="auto">
        <a:xfrm xmlns:a="http://schemas.openxmlformats.org/drawingml/2006/main" flipV="1">
          <a:off x="1802544" y="1758352"/>
          <a:ext cx="0" cy="951125"/>
        </a:xfrm>
        <a:prstGeom xmlns:a="http://schemas.openxmlformats.org/drawingml/2006/main" prst="straightConnector1">
          <a:avLst/>
        </a:prstGeom>
        <a:solidFill xmlns:a="http://schemas.openxmlformats.org/drawingml/2006/main">
          <a:srgbClr val="000000"/>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0.07517</cdr:x>
      <cdr:y>0.24831</cdr:y>
    </cdr:from>
    <cdr:to>
      <cdr:x>0.14291</cdr:x>
      <cdr:y>0.30846</cdr:y>
    </cdr:to>
    <cdr:sp macro="" textlink="">
      <cdr:nvSpPr>
        <cdr:cNvPr id="2" name="TextBox 1"/>
        <cdr:cNvSpPr txBox="1"/>
      </cdr:nvSpPr>
      <cdr:spPr>
        <a:xfrm xmlns:a="http://schemas.openxmlformats.org/drawingml/2006/main">
          <a:off x="650682" y="1559118"/>
          <a:ext cx="586408" cy="3776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latin typeface="Calibri" panose="020F0502020204030204" pitchFamily="34" charset="0"/>
            </a:rPr>
            <a:t>90.6</a:t>
          </a:r>
          <a:endParaRPr lang="en-US" sz="1400" b="1" dirty="0">
            <a:solidFill>
              <a:schemeClr val="tx1"/>
            </a:solidFill>
            <a:latin typeface="Calibri" panose="020F0502020204030204" pitchFamily="34" charset="0"/>
          </a:endParaRPr>
        </a:p>
      </cdr:txBody>
    </cdr:sp>
  </cdr:relSizeAnchor>
  <cdr:relSizeAnchor xmlns:cdr="http://schemas.openxmlformats.org/drawingml/2006/chartDrawing">
    <cdr:from>
      <cdr:x>0.92381</cdr:x>
      <cdr:y>0.554</cdr:y>
    </cdr:from>
    <cdr:to>
      <cdr:x>0.99155</cdr:x>
      <cdr:y>0.61415</cdr:y>
    </cdr:to>
    <cdr:sp macro="" textlink="">
      <cdr:nvSpPr>
        <cdr:cNvPr id="15" name="TextBox 1"/>
        <cdr:cNvSpPr txBox="1"/>
      </cdr:nvSpPr>
      <cdr:spPr>
        <a:xfrm xmlns:a="http://schemas.openxmlformats.org/drawingml/2006/main">
          <a:off x="7996803" y="3478475"/>
          <a:ext cx="586408" cy="3776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latin typeface="Calibri" panose="020F0502020204030204" pitchFamily="34" charset="0"/>
            </a:rPr>
            <a:t>39.3</a:t>
          </a:r>
          <a:endParaRPr lang="en-US" sz="1400" b="1" dirty="0">
            <a:solidFill>
              <a:schemeClr val="tx1"/>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0.00337</cdr:x>
      <cdr:y>0.32588</cdr:y>
    </cdr:from>
    <cdr:to>
      <cdr:x>0.03154</cdr:x>
      <cdr:y>0.97153</cdr:y>
    </cdr:to>
    <cdr:sp macro="" textlink="">
      <cdr:nvSpPr>
        <cdr:cNvPr id="9" name="TextBox 8"/>
        <cdr:cNvSpPr txBox="1"/>
      </cdr:nvSpPr>
      <cdr:spPr>
        <a:xfrm xmlns:a="http://schemas.openxmlformats.org/drawingml/2006/main">
          <a:off x="29171" y="2046137"/>
          <a:ext cx="243823" cy="4053984"/>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400" dirty="0">
              <a:solidFill>
                <a:schemeClr val="tx1"/>
              </a:solidFill>
            </a:rPr>
            <a:t>Per capita </a:t>
          </a:r>
          <a:r>
            <a:rPr lang="en-US" sz="1400" dirty="0" smtClean="0">
              <a:solidFill>
                <a:schemeClr val="tx1"/>
              </a:solidFill>
            </a:rPr>
            <a:t>gallons of ethanol consumed</a:t>
          </a:r>
          <a:endParaRPr lang="en-US" sz="1400" dirty="0">
            <a:solidFill>
              <a:schemeClr val="tx1"/>
            </a:solidFill>
          </a:endParaRPr>
        </a:p>
      </cdr:txBody>
    </cdr:sp>
  </cdr:relSizeAnchor>
  <cdr:relSizeAnchor xmlns:cdr="http://schemas.openxmlformats.org/drawingml/2006/chartDrawing">
    <cdr:from>
      <cdr:x>0.06226</cdr:x>
      <cdr:y>0.97338</cdr:y>
    </cdr:from>
    <cdr:to>
      <cdr:x>0.67273</cdr:x>
      <cdr:y>1</cdr:y>
    </cdr:to>
    <cdr:sp macro="" textlink="">
      <cdr:nvSpPr>
        <cdr:cNvPr id="10" name="TextBox 9"/>
        <cdr:cNvSpPr txBox="1"/>
      </cdr:nvSpPr>
      <cdr:spPr>
        <a:xfrm xmlns:a="http://schemas.openxmlformats.org/drawingml/2006/main">
          <a:off x="539498" y="6120547"/>
          <a:ext cx="5290090" cy="1673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en-US" sz="900" dirty="0" smtClean="0">
              <a:solidFill>
                <a:schemeClr val="tx1"/>
              </a:solidFill>
            </a:rPr>
            <a:t>Source: National Institute on Alcohol Abuse and Alcoholism: Surveillance Report #108, April 2017</a:t>
          </a:r>
          <a:endParaRPr lang="en-US" sz="900" dirty="0">
            <a:solidFill>
              <a:schemeClr val="tx1"/>
            </a:solidFill>
          </a:endParaRPr>
        </a:p>
      </cdr:txBody>
    </cdr:sp>
  </cdr:relSizeAnchor>
  <cdr:relSizeAnchor xmlns:cdr="http://schemas.openxmlformats.org/drawingml/2006/chartDrawing">
    <cdr:from>
      <cdr:x>0.44724</cdr:x>
      <cdr:y>0.4533</cdr:y>
    </cdr:from>
    <cdr:to>
      <cdr:x>0.56162</cdr:x>
      <cdr:y>0.5182</cdr:y>
    </cdr:to>
    <cdr:sp macro="" textlink="">
      <cdr:nvSpPr>
        <cdr:cNvPr id="3" name="TextBox 2"/>
        <cdr:cNvSpPr txBox="1"/>
      </cdr:nvSpPr>
      <cdr:spPr>
        <a:xfrm xmlns:a="http://schemas.openxmlformats.org/drawingml/2006/main">
          <a:off x="3871452" y="2846216"/>
          <a:ext cx="990108" cy="407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accent3"/>
              </a:solidFill>
            </a:rPr>
            <a:t>Oregon</a:t>
          </a:r>
        </a:p>
      </cdr:txBody>
    </cdr:sp>
  </cdr:relSizeAnchor>
  <cdr:relSizeAnchor xmlns:cdr="http://schemas.openxmlformats.org/drawingml/2006/chartDrawing">
    <cdr:from>
      <cdr:x>0.6069</cdr:x>
      <cdr:y>0.57267</cdr:y>
    </cdr:from>
    <cdr:to>
      <cdr:x>0.66137</cdr:x>
      <cdr:y>0.61937</cdr:y>
    </cdr:to>
    <cdr:sp macro="" textlink="">
      <cdr:nvSpPr>
        <cdr:cNvPr id="11" name="TextBox 1"/>
        <cdr:cNvSpPr txBox="1"/>
      </cdr:nvSpPr>
      <cdr:spPr>
        <a:xfrm xmlns:a="http://schemas.openxmlformats.org/drawingml/2006/main">
          <a:off x="5253502" y="3595751"/>
          <a:ext cx="471510" cy="2932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accent2"/>
              </a:solidFill>
            </a:rPr>
            <a:t>U.</a:t>
          </a:r>
          <a:r>
            <a:rPr lang="en-US" sz="2000" b="1" baseline="0" dirty="0">
              <a:solidFill>
                <a:schemeClr val="accent2"/>
              </a:solidFill>
            </a:rPr>
            <a:t>S.</a:t>
          </a:r>
          <a:endParaRPr lang="en-US" sz="2000" b="1" dirty="0">
            <a:solidFill>
              <a:schemeClr val="accent2"/>
            </a:solidFill>
          </a:endParaRPr>
        </a:p>
      </cdr:txBody>
    </cdr:sp>
  </cdr:relSizeAnchor>
  <cdr:relSizeAnchor xmlns:cdr="http://schemas.openxmlformats.org/drawingml/2006/chartDrawing">
    <cdr:from>
      <cdr:x>0.02809</cdr:x>
      <cdr:y>0.00324</cdr:y>
    </cdr:from>
    <cdr:to>
      <cdr:x>0.97946</cdr:x>
      <cdr:y>0.20874</cdr:y>
    </cdr:to>
    <cdr:sp macro="" textlink="">
      <cdr:nvSpPr>
        <cdr:cNvPr id="12" name="TextBox 11"/>
        <cdr:cNvSpPr txBox="1"/>
      </cdr:nvSpPr>
      <cdr:spPr>
        <a:xfrm xmlns:a="http://schemas.openxmlformats.org/drawingml/2006/main">
          <a:off x="243156" y="20344"/>
          <a:ext cx="8235363" cy="12902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200" b="1" dirty="0">
              <a:solidFill>
                <a:srgbClr val="F59F41"/>
              </a:solidFill>
              <a:latin typeface="Calibri" panose="020F0502020204030204" pitchFamily="34" charset="0"/>
              <a:cs typeface="Calibri" panose="020F0502020204030204" pitchFamily="34" charset="0"/>
            </a:rPr>
            <a:t>Per capita </a:t>
          </a:r>
          <a:r>
            <a:rPr lang="en-US" sz="3200" b="1" dirty="0" smtClean="0">
              <a:solidFill>
                <a:srgbClr val="F59F41"/>
              </a:solidFill>
              <a:latin typeface="Calibri" panose="020F0502020204030204" pitchFamily="34" charset="0"/>
              <a:cs typeface="Calibri" panose="020F0502020204030204" pitchFamily="34" charset="0"/>
            </a:rPr>
            <a:t>alcohol consumption, Oregon and </a:t>
          </a:r>
        </a:p>
        <a:p xmlns:a="http://schemas.openxmlformats.org/drawingml/2006/main">
          <a:r>
            <a:rPr lang="en-US" sz="3200" b="1" dirty="0" smtClean="0">
              <a:solidFill>
                <a:srgbClr val="F59F41"/>
              </a:solidFill>
              <a:latin typeface="Calibri" panose="020F0502020204030204" pitchFamily="34" charset="0"/>
              <a:cs typeface="Calibri" panose="020F0502020204030204" pitchFamily="34" charset="0"/>
            </a:rPr>
            <a:t>the United</a:t>
          </a:r>
          <a:r>
            <a:rPr lang="en-US" sz="3200" b="1" baseline="0" dirty="0" smtClean="0">
              <a:solidFill>
                <a:srgbClr val="F59F41"/>
              </a:solidFill>
              <a:latin typeface="Calibri" panose="020F0502020204030204" pitchFamily="34" charset="0"/>
              <a:cs typeface="Calibri" panose="020F0502020204030204" pitchFamily="34" charset="0"/>
            </a:rPr>
            <a:t> States, 1993−2015</a:t>
          </a:r>
          <a:endParaRPr lang="en-US" sz="3200" b="1" dirty="0">
            <a:solidFill>
              <a:srgbClr val="F59F41"/>
            </a:solidFill>
            <a:latin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F57B7-6170-4C81-834F-0DC010A3CDCF}"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FB531-381C-4E8A-BFF2-7A619890AC87}" type="slidenum">
              <a:rPr lang="en-US" smtClean="0"/>
              <a:t>‹#›</a:t>
            </a:fld>
            <a:endParaRPr lang="en-US"/>
          </a:p>
        </p:txBody>
      </p:sp>
    </p:spTree>
    <p:extLst>
      <p:ext uri="{BB962C8B-B14F-4D97-AF65-F5344CB8AC3E}">
        <p14:creationId xmlns:p14="http://schemas.microsoft.com/office/powerpoint/2010/main" val="126328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obaccofreekids.org/content/what_we_do/state_local_issues/settlement/FY2015/2014_12_11_brokenpromises_repor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obaccofreekids.org/content/what_we_do/state_local_issues/settlement/FY2015/2014_12_11_brokenpromises_repor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ecommunityguide.org/about/task-force-member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thecommunityguide.org/about/categories.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thecommunityguide.org/about/task-force-members.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thecommunityguide.org/about/categories.html"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56066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8" indent="-171428">
              <a:buFont typeface="Arial" panose="020B0604020202020204" pitchFamily="34" charset="0"/>
              <a:buChar char="•"/>
            </a:pPr>
            <a:r>
              <a:rPr lang="en-US" dirty="0" err="1" smtClean="0"/>
              <a:t>HPCDP’s</a:t>
            </a:r>
            <a:r>
              <a:rPr lang="en-US" dirty="0" smtClean="0"/>
              <a:t> Health places</a:t>
            </a:r>
            <a:r>
              <a:rPr lang="en-US" baseline="0" dirty="0" smtClean="0"/>
              <a:t> healthy people framework is a vision of what healthy context in Oregon could look like. It includes: </a:t>
            </a:r>
            <a:endParaRPr lang="en-US" dirty="0" smtClean="0"/>
          </a:p>
          <a:p>
            <a:pPr marL="628628" lvl="1" indent="-171428">
              <a:buFont typeface="Arial" panose="020B0604020202020204" pitchFamily="34" charset="0"/>
              <a:buChar char="•"/>
            </a:pPr>
            <a:r>
              <a:rPr lang="en-US" dirty="0" smtClean="0"/>
              <a:t>Statewide</a:t>
            </a:r>
            <a:r>
              <a:rPr lang="en-US" baseline="0" dirty="0" smtClean="0"/>
              <a:t> policies put healthy options within reach of all people (healthy foods and clean drinking water; safe walking routes, active transportation and recreation options, and protect everyone from unhealthy options and influences (marketing and promotion)</a:t>
            </a:r>
          </a:p>
          <a:p>
            <a:pPr marL="628628" lvl="1" indent="-171428">
              <a:buFont typeface="Arial" panose="020B0604020202020204" pitchFamily="34" charset="0"/>
              <a:buChar char="•"/>
            </a:pPr>
            <a:r>
              <a:rPr lang="en-US" baseline="0" dirty="0" smtClean="0"/>
              <a:t>Public health interventions that help people eat better, move more, live tobacco free, and take care of themselves so they can live healthier lives and do the things they enjoy. </a:t>
            </a:r>
          </a:p>
          <a:p>
            <a:pPr marL="171428" indent="-171428">
              <a:buFont typeface="Arial" panose="020B0604020202020204" pitchFamily="34" charset="0"/>
              <a:buChar char="•"/>
            </a:pPr>
            <a:endParaRPr lang="en-US" baseline="0" dirty="0" smtClean="0"/>
          </a:p>
          <a:p>
            <a:pPr marL="171428" indent="-171428">
              <a:buFont typeface="Arial" panose="020B0604020202020204" pitchFamily="34" charset="0"/>
              <a:buChar char="•"/>
            </a:pPr>
            <a:r>
              <a:rPr lang="en-US" baseline="0" dirty="0" smtClean="0"/>
              <a:t>Every Oregon community, all people have access to health options where they live, work, play and learn. Local policies, systems and environments put health within reach today and for future generations.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State, local and tribal governments collaborate with community partners to put health within reach of all people in Oregon. </a:t>
            </a:r>
          </a:p>
          <a:p>
            <a:endParaRPr lang="en-US" sz="1200" dirty="0" smtClean="0">
              <a:solidFill>
                <a:schemeClr val="tx1">
                  <a:lumMod val="95000"/>
                </a:schemeClr>
              </a:solidFill>
            </a:endParaRPr>
          </a:p>
          <a:p>
            <a:pPr marL="171428" indent="-171428">
              <a:buFont typeface="Arial" panose="020B0604020202020204" pitchFamily="34" charset="0"/>
              <a:buChar char="•"/>
            </a:pPr>
            <a:endParaRPr lang="en-US" baseline="0" dirty="0" smtClean="0"/>
          </a:p>
          <a:p>
            <a:pPr marL="171428" indent="-17142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11</a:t>
            </a:fld>
            <a:endParaRPr lang="en-US"/>
          </a:p>
        </p:txBody>
      </p:sp>
    </p:spTree>
    <p:extLst>
      <p:ext uri="{BB962C8B-B14F-4D97-AF65-F5344CB8AC3E}">
        <p14:creationId xmlns:p14="http://schemas.microsoft.com/office/powerpoint/2010/main" val="371889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use is an incredibly useful model to learn from because</a:t>
            </a:r>
            <a:r>
              <a:rPr lang="en-US" baseline="0" dirty="0" smtClean="0"/>
              <a:t> so much research has been done, and so many different interventions and strategies have been extensively evaluated. We don’t have this level of evidence for just about any other public health practice area.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12</a:t>
            </a:fld>
            <a:endParaRPr lang="en-US"/>
          </a:p>
        </p:txBody>
      </p:sp>
    </p:spTree>
    <p:extLst>
      <p:ext uri="{BB962C8B-B14F-4D97-AF65-F5344CB8AC3E}">
        <p14:creationId xmlns:p14="http://schemas.microsoft.com/office/powerpoint/2010/main" val="16798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billion</a:t>
            </a:r>
            <a:r>
              <a:rPr lang="en-US" baseline="0" dirty="0" smtClean="0"/>
              <a:t> from 2017 Oregon Tobacco</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13</a:t>
            </a:fld>
            <a:endParaRPr lang="en-US"/>
          </a:p>
        </p:txBody>
      </p:sp>
    </p:spTree>
    <p:extLst>
      <p:ext uri="{BB962C8B-B14F-4D97-AF65-F5344CB8AC3E}">
        <p14:creationId xmlns:p14="http://schemas.microsoft.com/office/powerpoint/2010/main" val="215843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a:t>
            </a:r>
            <a:r>
              <a:rPr lang="en-US" baseline="0" dirty="0" smtClean="0"/>
              <a:t> - </a:t>
            </a:r>
            <a:r>
              <a:rPr lang="en-US" dirty="0" smtClean="0"/>
              <a:t>Oregon BRFSS 2016 (age-adjusted)</a:t>
            </a:r>
          </a:p>
          <a:p>
            <a:r>
              <a:rPr lang="en-US" dirty="0" smtClean="0"/>
              <a:t>Youth -</a:t>
            </a:r>
            <a:r>
              <a:rPr lang="en-US" baseline="0" dirty="0" smtClean="0"/>
              <a:t> </a:t>
            </a:r>
            <a:r>
              <a:rPr lang="en-US" sz="1200" b="0" i="1" u="none" strike="noStrike" kern="1200" baseline="0" dirty="0" smtClean="0">
                <a:solidFill>
                  <a:schemeClr val="tx1"/>
                </a:solidFill>
                <a:latin typeface="+mn-lt"/>
                <a:ea typeface="+mn-ea"/>
                <a:cs typeface="+mn-cs"/>
              </a:rPr>
              <a:t>Student Drug Use Survey (1996, 1998, 2000); Youth Risk Behavior Survey (1997, 1999); Oregon Healthy Teens</a:t>
            </a:r>
          </a:p>
          <a:p>
            <a:r>
              <a:rPr lang="en-US" sz="1200" b="0" i="1" u="none" strike="noStrike" kern="1200" baseline="0" dirty="0" smtClean="0">
                <a:solidFill>
                  <a:schemeClr val="tx1"/>
                </a:solidFill>
                <a:latin typeface="+mn-lt"/>
                <a:ea typeface="+mn-ea"/>
                <a:cs typeface="+mn-cs"/>
              </a:rPr>
              <a:t>(2001–2009, 2011, 2013, 2015, 2017); </a:t>
            </a:r>
          </a:p>
          <a:p>
            <a:r>
              <a:rPr lang="en-US" dirty="0" smtClean="0"/>
              <a:t>-88% of adult cigarette smokers report that they started smoking before turning 18.</a:t>
            </a:r>
          </a:p>
          <a:p>
            <a:r>
              <a:rPr lang="en-US" dirty="0" smtClean="0"/>
              <a:t>-Youth smoking is influenced by the prevalence of adult smoking and social norms. </a:t>
            </a:r>
          </a:p>
          <a:p>
            <a:r>
              <a:rPr lang="en-US" dirty="0" smtClean="0"/>
              <a:t>-One</a:t>
            </a:r>
            <a:r>
              <a:rPr lang="en-US" baseline="0" dirty="0" smtClean="0"/>
              <a:t> group of smokers cannot be addressed without the other.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14</a:t>
            </a:fld>
            <a:endParaRPr lang="en-US"/>
          </a:p>
        </p:txBody>
      </p:sp>
    </p:spTree>
    <p:extLst>
      <p:ext uri="{BB962C8B-B14F-4D97-AF65-F5344CB8AC3E}">
        <p14:creationId xmlns:p14="http://schemas.microsoft.com/office/powerpoint/2010/main" val="318135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smtClean="0"/>
              <a:t>Oregon BRFSS 2016 (age-adjusted).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15</a:t>
            </a:fld>
            <a:endParaRPr lang="en-US"/>
          </a:p>
        </p:txBody>
      </p:sp>
    </p:spTree>
    <p:extLst>
      <p:ext uri="{BB962C8B-B14F-4D97-AF65-F5344CB8AC3E}">
        <p14:creationId xmlns:p14="http://schemas.microsoft.com/office/powerpoint/2010/main" val="235611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BRFSS Race Oversample</a:t>
            </a:r>
            <a:r>
              <a:rPr lang="en-US" baseline="0" dirty="0" smtClean="0"/>
              <a:t> </a:t>
            </a:r>
            <a:r>
              <a:rPr lang="en-US" dirty="0" smtClean="0"/>
              <a:t>2010-2011 (age-adjusted).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16</a:t>
            </a:fld>
            <a:endParaRPr lang="en-US"/>
          </a:p>
        </p:txBody>
      </p:sp>
    </p:spTree>
    <p:extLst>
      <p:ext uri="{BB962C8B-B14F-4D97-AF65-F5344CB8AC3E}">
        <p14:creationId xmlns:p14="http://schemas.microsoft.com/office/powerpoint/2010/main" val="339582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birth certificate</a:t>
            </a:r>
            <a:r>
              <a:rPr lang="en-US" baseline="0" dirty="0" smtClean="0"/>
              <a:t> data.  Smoking during any trimester.</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17</a:t>
            </a:fld>
            <a:endParaRPr lang="en-US"/>
          </a:p>
        </p:txBody>
      </p:sp>
    </p:spTree>
    <p:extLst>
      <p:ext uri="{BB962C8B-B14F-4D97-AF65-F5344CB8AC3E}">
        <p14:creationId xmlns:p14="http://schemas.microsoft.com/office/powerpoint/2010/main" val="281026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HOW</a:t>
            </a:r>
            <a:r>
              <a:rPr lang="en-US" sz="1200" kern="1200" baseline="0" dirty="0" smtClean="0">
                <a:solidFill>
                  <a:schemeClr val="tx1"/>
                </a:solidFill>
                <a:effectLst/>
                <a:latin typeface="Times New Roman" pitchFamily="18" charset="0"/>
                <a:ea typeface="+mn-ea"/>
                <a:cs typeface="+mn-cs"/>
              </a:rPr>
              <a:t> DID WE DO THIS FOR BRFSS? I THOUGHT THESE WERE NOT COMPATIABLE</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Rodney</a:t>
            </a:r>
            <a:r>
              <a:rPr lang="en-US" sz="1200" kern="1200" baseline="0" dirty="0" smtClean="0">
                <a:solidFill>
                  <a:schemeClr val="tx1"/>
                </a:solidFill>
                <a:effectLst/>
                <a:latin typeface="Times New Roman" pitchFamily="18" charset="0"/>
                <a:ea typeface="+mn-ea"/>
                <a:cs typeface="+mn-cs"/>
              </a:rPr>
              <a:t> – the data aren’t embedded here for me to change –</a:t>
            </a:r>
          </a:p>
          <a:p>
            <a:r>
              <a:rPr lang="en-US" sz="1200" kern="1200" baseline="0" dirty="0" smtClean="0">
                <a:solidFill>
                  <a:schemeClr val="tx1"/>
                </a:solidFill>
                <a:effectLst/>
                <a:latin typeface="Times New Roman" pitchFamily="18" charset="0"/>
                <a:ea typeface="+mn-ea"/>
                <a:cs typeface="+mn-cs"/>
              </a:rPr>
              <a:t>2017 OHT 8</a:t>
            </a:r>
            <a:r>
              <a:rPr lang="en-US" sz="1200" kern="1200" baseline="30000" dirty="0" smtClean="0">
                <a:solidFill>
                  <a:schemeClr val="tx1"/>
                </a:solidFill>
                <a:effectLst/>
                <a:latin typeface="Times New Roman" pitchFamily="18" charset="0"/>
                <a:ea typeface="+mn-ea"/>
                <a:cs typeface="+mn-cs"/>
              </a:rPr>
              <a:t>th</a:t>
            </a:r>
            <a:r>
              <a:rPr lang="en-US" sz="1200" kern="1200" baseline="0" dirty="0" smtClean="0">
                <a:solidFill>
                  <a:schemeClr val="tx1"/>
                </a:solidFill>
                <a:effectLst/>
                <a:latin typeface="Times New Roman" pitchFamily="18" charset="0"/>
                <a:ea typeface="+mn-ea"/>
                <a:cs typeface="+mn-cs"/>
              </a:rPr>
              <a:t> = 57%, 11</a:t>
            </a:r>
            <a:r>
              <a:rPr lang="en-US" sz="1200" kern="1200" baseline="30000" dirty="0" smtClean="0">
                <a:solidFill>
                  <a:schemeClr val="tx1"/>
                </a:solidFill>
                <a:effectLst/>
                <a:latin typeface="Times New Roman" pitchFamily="18" charset="0"/>
                <a:ea typeface="+mn-ea"/>
                <a:cs typeface="+mn-cs"/>
              </a:rPr>
              <a:t>th</a:t>
            </a:r>
            <a:r>
              <a:rPr lang="en-US" sz="1200" kern="1200" baseline="0" dirty="0" smtClean="0">
                <a:solidFill>
                  <a:schemeClr val="tx1"/>
                </a:solidFill>
                <a:effectLst/>
                <a:latin typeface="Times New Roman" pitchFamily="18" charset="0"/>
                <a:ea typeface="+mn-ea"/>
                <a:cs typeface="+mn-cs"/>
              </a:rPr>
              <a:t> = 64%</a:t>
            </a:r>
          </a:p>
          <a:p>
            <a:r>
              <a:rPr lang="en-US" sz="1200" kern="1200" baseline="0" dirty="0" smtClean="0">
                <a:solidFill>
                  <a:schemeClr val="tx1"/>
                </a:solidFill>
                <a:effectLst/>
                <a:latin typeface="Times New Roman" pitchFamily="18" charset="0"/>
                <a:ea typeface="+mn-ea"/>
                <a:cs typeface="+mn-cs"/>
              </a:rPr>
              <a:t>2016 BRFSS young adult = 51%, Adult = 19%</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(Past</a:t>
            </a:r>
            <a:r>
              <a:rPr lang="en-US" sz="1200" kern="1200" baseline="0" dirty="0" smtClean="0">
                <a:solidFill>
                  <a:schemeClr val="tx1"/>
                </a:solidFill>
                <a:effectLst/>
                <a:latin typeface="Times New Roman" pitchFamily="18" charset="0"/>
                <a:ea typeface="+mn-ea"/>
                <a:cs typeface="+mn-cs"/>
              </a:rPr>
              <a:t> 30 day (OHT) or past year (BRFSS) use of flavored tobacco or vaping products; among current tobacco users)</a:t>
            </a:r>
          </a:p>
          <a:p>
            <a:endParaRPr 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Among all tobacco, products with flavors, particularly electronic cigarettes, little cigars, and hookah are considerably more popular among youth and young adults than of older adults.  Over half of Oregon youth that use tobacco, use flavored tobacco; this is in contrast to about 15% of adult tobacco users. This suggests flavors are a key component for initiation among youth and young adults. </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Current tobacco use and related topics among 8</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and 11</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graders, Oregon 2015. Oregon Healthy Teens 2015. https://public.health.oregon.gov/DiseasesConditions/ChronicDisease/DataReports/Documents/datatables/ORAnnualOHT_Tobacco.pdf</a:t>
            </a:r>
          </a:p>
          <a:p>
            <a:r>
              <a:rPr lang="en-US" sz="1200" kern="1200" dirty="0" smtClean="0">
                <a:solidFill>
                  <a:schemeClr val="tx1"/>
                </a:solidFill>
                <a:effectLst/>
                <a:latin typeface="Times New Roman" pitchFamily="18" charset="0"/>
                <a:ea typeface="+mn-ea"/>
                <a:cs typeface="+mn-cs"/>
              </a:rPr>
              <a:t>Tobacco use and related topics among adults, Oregon 2014. Behavioral Risk Factor Surveillance Systems (2014). https://public.health.oregon.gov/DiseasesConditions/ChronicDisease/DataReports/Documents/datatables/ORAnnualBRFSS_tobacco.pdf</a:t>
            </a:r>
          </a:p>
          <a:p>
            <a:r>
              <a:rPr lang="en-US" sz="1200" kern="1200" dirty="0" smtClean="0">
                <a:solidFill>
                  <a:schemeClr val="tx1"/>
                </a:solidFill>
                <a:effectLst/>
                <a:latin typeface="Times New Roman" pitchFamily="18" charset="0"/>
                <a:ea typeface="+mn-ea"/>
                <a:cs typeface="+mn-cs"/>
              </a:rPr>
              <a:t>Myers, Matthew L.,” New Study Finds Over 40 Percent of Youth Smokers Use Flavored Little Cigars or Cigarettes, Shows Need for FDA to Regulate All Tobacco Products.” Campaign for Tobacco-Free Kids. </a:t>
            </a:r>
            <a:r>
              <a:rPr lang="en-US" sz="1200" i="1" kern="1200" dirty="0" smtClean="0">
                <a:solidFill>
                  <a:schemeClr val="tx1"/>
                </a:solidFill>
                <a:effectLst/>
                <a:latin typeface="Times New Roman" pitchFamily="18" charset="0"/>
                <a:ea typeface="+mn-ea"/>
                <a:cs typeface="+mn-cs"/>
              </a:rPr>
              <a:t>Oct. 22 2013</a:t>
            </a:r>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18</a:t>
            </a:fld>
            <a:endParaRPr lang="en-US"/>
          </a:p>
        </p:txBody>
      </p:sp>
    </p:spTree>
    <p:extLst>
      <p:ext uri="{BB962C8B-B14F-4D97-AF65-F5344CB8AC3E}">
        <p14:creationId xmlns:p14="http://schemas.microsoft.com/office/powerpoint/2010/main" val="295938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tobacco industry spends over one million dollars per hour on promotion in the United States. Since 2002, cigarette companies have been spending billions nationwide on price discounts and special promotions so that retailers can sell their cigarettes cheaper and keep tobacco products on their shelves. In exchange for promotions retail stores are contracted to follow tobacco company requirements on placement of products and advertising at specific locations within the stores in order to display the special prices prominently. Since 2011, the tobacco industry in Oregon has spent more than $100 million dollars annually on marketing in the retail environment in Oregon. Oregon convenience stores and tobacco discount stores are the most common locations for purchasing cigarettes.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Seen tobacco advertising on a storefront or inside a store: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8th Grade Youth (</a:t>
            </a:r>
            <a:r>
              <a:rPr lang="en-US" sz="1200" dirty="0" smtClean="0">
                <a:effectLst/>
              </a:rPr>
              <a:t>71.0</a:t>
            </a:r>
            <a:r>
              <a:rPr lang="en-US" sz="1200" dirty="0" smtClean="0">
                <a:effectLst/>
                <a:latin typeface="Calibri" panose="020F0502020204030204" pitchFamily="34" charset="0"/>
                <a:cs typeface="Times New Roman" panose="02020603050405020304" pitchFamily="18" charset="0"/>
              </a:rPr>
              <a:t>%</a:t>
            </a:r>
            <a:r>
              <a:rPr lang="en-US" sz="1200" kern="1200" dirty="0" smtClean="0">
                <a:solidFill>
                  <a:schemeClr val="tx1"/>
                </a:solidFill>
                <a:effectLst/>
                <a:latin typeface="+mn-lt"/>
                <a:ea typeface="+mn-ea"/>
                <a:cs typeface="+mn-cs"/>
              </a:rPr>
              <a:t>), 11th Grade Youth (77.9%), Adult (57.0%)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Visit convenience stores one or more times in a week:</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8th Grade Youth (</a:t>
            </a:r>
            <a:r>
              <a:rPr lang="en-US" sz="1200" dirty="0" smtClean="0">
                <a:effectLst/>
              </a:rPr>
              <a:t>58.4</a:t>
            </a:r>
            <a:r>
              <a:rPr lang="en-US" sz="1200" dirty="0" smtClean="0">
                <a:effectLst/>
                <a:latin typeface="Calibri" panose="020F0502020204030204" pitchFamily="34" charset="0"/>
                <a:cs typeface="Times New Roman" panose="02020603050405020304" pitchFamily="18" charset="0"/>
              </a:rPr>
              <a:t>%</a:t>
            </a:r>
            <a:r>
              <a:rPr lang="en-US" sz="1200" kern="1200" dirty="0" smtClean="0">
                <a:solidFill>
                  <a:schemeClr val="tx1"/>
                </a:solidFill>
                <a:effectLst/>
                <a:latin typeface="+mn-lt"/>
                <a:ea typeface="+mn-ea"/>
                <a:cs typeface="+mn-cs"/>
              </a:rPr>
              <a:t>), 11th Grade Youth (</a:t>
            </a:r>
            <a:r>
              <a:rPr lang="en-US" sz="1200" dirty="0" smtClean="0">
                <a:effectLst/>
              </a:rPr>
              <a:t>57.4</a:t>
            </a:r>
            <a:r>
              <a:rPr lang="en-US" sz="1200" kern="1200" dirty="0" smtClean="0">
                <a:solidFill>
                  <a:schemeClr val="tx1"/>
                </a:solidFill>
                <a:effectLst/>
                <a:latin typeface="+mn-lt"/>
                <a:ea typeface="+mn-ea"/>
                <a:cs typeface="+mn-cs"/>
              </a:rPr>
              <a:t>%), Adult (NA)</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“Broken Promises to Our Children, A State-by-State Look at the 1998 State Tobacco Settlement 16 Years Later”. </a:t>
            </a:r>
            <a:r>
              <a:rPr lang="en-US" sz="1200" i="1" kern="1200" dirty="0" smtClean="0">
                <a:solidFill>
                  <a:schemeClr val="tx1"/>
                </a:solidFill>
                <a:effectLst/>
                <a:latin typeface="+mn-lt"/>
                <a:ea typeface="+mn-ea"/>
                <a:cs typeface="+mn-cs"/>
              </a:rPr>
              <a:t>Campaign for Tobacco Free Kids. December, 2014.</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http://www.tobaccofreekids.org/content/what_we_do/state_local_issues/settlement/FY2015/2014_12_11_brokenpromises_report.pdf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19</a:t>
            </a:fld>
            <a:endParaRPr lang="en-US"/>
          </a:p>
        </p:txBody>
      </p:sp>
    </p:spTree>
    <p:extLst>
      <p:ext uri="{BB962C8B-B14F-4D97-AF65-F5344CB8AC3E}">
        <p14:creationId xmlns:p14="http://schemas.microsoft.com/office/powerpoint/2010/main" val="59205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tobacco industry spends over one million dollars per hour on promotion in the United States. Since 2002, cigarette companies have been spending billions nationwide on price discounts and special promotions so that retailers can sell their cigarettes cheaper and keep tobacco products on their shelves. In exchange for promotions retail stores are contracted to follow tobacco company requirements on placement of products and advertising at specific locations within the stores in order to display the special prices prominently. Since 2011, the tobacco industry in Oregon has spent more than $100 million dollars annually on marketing in the retail environment in Oregon. Oregon convenience stores and tobacco discount stores are the most common locations for purchasing cigarettes.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Seen tobacco advertising on a storefront or inside a store: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8th Grade Youth (</a:t>
            </a:r>
            <a:r>
              <a:rPr lang="en-US" sz="1200" dirty="0" smtClean="0">
                <a:effectLst/>
              </a:rPr>
              <a:t>71.0</a:t>
            </a:r>
            <a:r>
              <a:rPr lang="en-US" sz="1200" dirty="0" smtClean="0">
                <a:effectLst/>
                <a:latin typeface="Calibri" panose="020F0502020204030204" pitchFamily="34" charset="0"/>
                <a:cs typeface="Times New Roman" panose="02020603050405020304" pitchFamily="18" charset="0"/>
              </a:rPr>
              <a:t>%</a:t>
            </a:r>
            <a:r>
              <a:rPr lang="en-US" sz="1200" kern="1200" dirty="0" smtClean="0">
                <a:solidFill>
                  <a:schemeClr val="tx1"/>
                </a:solidFill>
                <a:effectLst/>
                <a:latin typeface="+mn-lt"/>
                <a:ea typeface="+mn-ea"/>
                <a:cs typeface="+mn-cs"/>
              </a:rPr>
              <a:t>), 11th Grade Youth (77.9%), Adult (57.0%)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Visit convenience stores one or more times in a week:</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8th Grade Youth (</a:t>
            </a:r>
            <a:r>
              <a:rPr lang="en-US" sz="1200" dirty="0" smtClean="0">
                <a:effectLst/>
              </a:rPr>
              <a:t>58.4</a:t>
            </a:r>
            <a:r>
              <a:rPr lang="en-US" sz="1200" dirty="0" smtClean="0">
                <a:effectLst/>
                <a:latin typeface="Calibri" panose="020F0502020204030204" pitchFamily="34" charset="0"/>
                <a:cs typeface="Times New Roman" panose="02020603050405020304" pitchFamily="18" charset="0"/>
              </a:rPr>
              <a:t>%</a:t>
            </a:r>
            <a:r>
              <a:rPr lang="en-US" sz="1200" kern="1200" dirty="0" smtClean="0">
                <a:solidFill>
                  <a:schemeClr val="tx1"/>
                </a:solidFill>
                <a:effectLst/>
                <a:latin typeface="+mn-lt"/>
                <a:ea typeface="+mn-ea"/>
                <a:cs typeface="+mn-cs"/>
              </a:rPr>
              <a:t>), 11th Grade Youth (</a:t>
            </a:r>
            <a:r>
              <a:rPr lang="en-US" sz="1200" dirty="0" smtClean="0">
                <a:effectLst/>
              </a:rPr>
              <a:t>57.4</a:t>
            </a:r>
            <a:r>
              <a:rPr lang="en-US" sz="1200" kern="1200" dirty="0" smtClean="0">
                <a:solidFill>
                  <a:schemeClr val="tx1"/>
                </a:solidFill>
                <a:effectLst/>
                <a:latin typeface="+mn-lt"/>
                <a:ea typeface="+mn-ea"/>
                <a:cs typeface="+mn-cs"/>
              </a:rPr>
              <a:t>%), Adult (NA)</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“Broken Promises to Our Children, A State-by-State Look at the 1998 State Tobacco Settlement 16 Years Later”. </a:t>
            </a:r>
            <a:r>
              <a:rPr lang="en-US" sz="1200" i="1" kern="1200" dirty="0" smtClean="0">
                <a:solidFill>
                  <a:schemeClr val="tx1"/>
                </a:solidFill>
                <a:effectLst/>
                <a:latin typeface="+mn-lt"/>
                <a:ea typeface="+mn-ea"/>
                <a:cs typeface="+mn-cs"/>
              </a:rPr>
              <a:t>Campaign for Tobacco Free Kids. December, 2014.</a:t>
            </a:r>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http://www.tobaccofreekids.org/content/what_we_do/state_local_issues/settlement/FY2015/2014_12_11_brokenpromises_report.pdf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20</a:t>
            </a:fld>
            <a:endParaRPr lang="en-US"/>
          </a:p>
        </p:txBody>
      </p:sp>
    </p:spTree>
    <p:extLst>
      <p:ext uri="{BB962C8B-B14F-4D97-AF65-F5344CB8AC3E}">
        <p14:creationId xmlns:p14="http://schemas.microsoft.com/office/powerpoint/2010/main" val="401276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a:t>
            </a:fld>
            <a:endParaRPr lang="en-US"/>
          </a:p>
        </p:txBody>
      </p:sp>
    </p:spTree>
    <p:extLst>
      <p:ext uri="{BB962C8B-B14F-4D97-AF65-F5344CB8AC3E}">
        <p14:creationId xmlns:p14="http://schemas.microsoft.com/office/powerpoint/2010/main" val="206334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Oregonians established</a:t>
            </a:r>
            <a:r>
              <a:rPr lang="en-US" baseline="0" dirty="0" smtClean="0"/>
              <a:t> a tax on tobacco products with public health significance in 1996, and established the Tobacco Prevention and Education Program. </a:t>
            </a:r>
            <a:endParaRPr lang="en-US" dirty="0" smtClean="0"/>
          </a:p>
          <a:p>
            <a:pPr defTabSz="873161">
              <a:defRPr/>
            </a:pPr>
            <a:endParaRPr lang="en-US" dirty="0" smtClean="0"/>
          </a:p>
          <a:p>
            <a:pPr defTabSz="873161">
              <a:defRPr/>
            </a:pPr>
            <a:r>
              <a:rPr lang="en-US" dirty="0" smtClean="0"/>
              <a:t>Intervention</a:t>
            </a:r>
            <a:r>
              <a:rPr lang="en-US" baseline="0" dirty="0" smtClean="0"/>
              <a:t> Definition: </a:t>
            </a:r>
            <a:r>
              <a:rPr lang="en-US" dirty="0" smtClean="0"/>
              <a:t>Interventions to increase the unit price for tobacco products include public policies at the federal, state, or local level that increase the purchase price per unit of sale. The most common policy approach is legislation to increase the excise tax on tobacco products, though legislative actions and regulatory decisions may also be used to levy fees on tobacco products at the point of sale. Other policies that might influence tobacco product prices were not considered in this review.</a:t>
            </a:r>
          </a:p>
          <a:p>
            <a:pPr defTabSz="873161">
              <a:defRPr/>
            </a:pPr>
            <a:endParaRPr lang="en-US" dirty="0" smtClean="0"/>
          </a:p>
          <a:p>
            <a:pPr defTabSz="873161">
              <a:defRPr/>
            </a:pPr>
            <a:r>
              <a:rPr lang="en-US" dirty="0" smtClean="0"/>
              <a:t>The </a:t>
            </a:r>
            <a:r>
              <a:rPr lang="en-US" u="sng" dirty="0" smtClean="0">
                <a:hlinkClick r:id="rId3"/>
              </a:rPr>
              <a:t>Community Preventive Services Task Force</a:t>
            </a:r>
            <a:r>
              <a:rPr lang="en-US" dirty="0" smtClean="0"/>
              <a:t> </a:t>
            </a:r>
            <a:r>
              <a:rPr lang="en-US" u="sng" dirty="0" smtClean="0">
                <a:hlinkClick r:id="rId4"/>
              </a:rPr>
              <a:t>recommends</a:t>
            </a:r>
            <a:r>
              <a:rPr lang="en-US" dirty="0" smtClean="0"/>
              <a:t> interventions that increase the unit price of tobacco products based on strong evidence of effectiveness in reducing tobacco use. Public health effects are proportional to the size of the price increase and the scale of implementation. </a:t>
            </a: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21</a:t>
            </a:fld>
            <a:endParaRPr lang="en-US"/>
          </a:p>
        </p:txBody>
      </p:sp>
    </p:spTree>
    <p:extLst>
      <p:ext uri="{BB962C8B-B14F-4D97-AF65-F5344CB8AC3E}">
        <p14:creationId xmlns:p14="http://schemas.microsoft.com/office/powerpoint/2010/main" val="1231866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718" indent="-163718">
              <a:buFont typeface="Arial" panose="020B0604020202020204" pitchFamily="34" charset="0"/>
              <a:buChar char="•"/>
            </a:pPr>
            <a:r>
              <a:rPr lang="en-US" dirty="0" smtClean="0"/>
              <a:t>Oregon has had a comprehensive Indoor</a:t>
            </a:r>
            <a:r>
              <a:rPr lang="en-US" baseline="0" dirty="0" smtClean="0"/>
              <a:t> Clean Air Act, also called the </a:t>
            </a:r>
            <a:r>
              <a:rPr lang="en-US" baseline="0" dirty="0" err="1" smtClean="0"/>
              <a:t>Smokefree</a:t>
            </a:r>
            <a:r>
              <a:rPr lang="en-US" baseline="0" dirty="0" smtClean="0"/>
              <a:t> Workplace Law, since 2009. This means that the majority of Oregonians don’t have to breath secondhand smoke while they are at work. </a:t>
            </a:r>
          </a:p>
          <a:p>
            <a:pPr marL="163718" indent="-163718">
              <a:buFont typeface="Arial" panose="020B0604020202020204" pitchFamily="34" charset="0"/>
              <a:buChar char="•"/>
            </a:pPr>
            <a:r>
              <a:rPr lang="en-US" baseline="0" dirty="0" err="1" smtClean="0"/>
              <a:t>Smokefree</a:t>
            </a:r>
            <a:r>
              <a:rPr lang="en-US" baseline="0" dirty="0" smtClean="0"/>
              <a:t> laws and policies [read slide content]</a:t>
            </a:r>
            <a:endParaRPr lang="en-US" dirty="0" smtClean="0"/>
          </a:p>
          <a:p>
            <a:pPr marL="163718" indent="-163718">
              <a:buFont typeface="Arial" panose="020B0604020202020204" pitchFamily="34" charset="0"/>
              <a:buChar char="•"/>
            </a:pPr>
            <a:r>
              <a:rPr lang="en-US" dirty="0" smtClean="0"/>
              <a:t>The value of </a:t>
            </a:r>
            <a:r>
              <a:rPr lang="en-US" dirty="0" err="1" smtClean="0"/>
              <a:t>smokefree</a:t>
            </a:r>
            <a:r>
              <a:rPr lang="en-US" dirty="0" smtClean="0"/>
              <a:t> air is no longer debated.</a:t>
            </a:r>
            <a:r>
              <a:rPr lang="en-US" baseline="0" dirty="0" smtClean="0"/>
              <a:t> The vast majority of Oregonians agree breathing secondhand smoke is dangerous – some even believe that it is more dangerous than smoking. </a:t>
            </a:r>
          </a:p>
          <a:p>
            <a:pPr marL="163718" indent="-163718">
              <a:buFont typeface="Arial" panose="020B0604020202020204" pitchFamily="34" charset="0"/>
              <a:buChar char="•"/>
            </a:pPr>
            <a:r>
              <a:rPr lang="en-US" baseline="0" dirty="0" err="1" smtClean="0"/>
              <a:t>Smokefree</a:t>
            </a:r>
            <a:r>
              <a:rPr lang="en-US" baseline="0" dirty="0" smtClean="0"/>
              <a:t> policies also shape an expectation that we, as a society, don’t use tobacco.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22</a:t>
            </a:fld>
            <a:endParaRPr lang="en-US"/>
          </a:p>
        </p:txBody>
      </p:sp>
    </p:spTree>
    <p:extLst>
      <p:ext uri="{BB962C8B-B14F-4D97-AF65-F5344CB8AC3E}">
        <p14:creationId xmlns:p14="http://schemas.microsoft.com/office/powerpoint/2010/main" val="253364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baseline="0" dirty="0" smtClean="0"/>
              <a:t>-Kids can’t tell the difference between e-cigarettes and cigarettes in these ads. </a:t>
            </a:r>
            <a:r>
              <a:rPr lang="en-US" b="1" baseline="0" dirty="0" smtClean="0"/>
              <a:t>Can you?</a:t>
            </a:r>
            <a:endParaRPr lang="en-US" b="1" dirty="0" smtClean="0"/>
          </a:p>
          <a:p>
            <a:r>
              <a:rPr lang="en-US" dirty="0" smtClean="0"/>
              <a:t>-Unregulated promotion of nicotine products has the potential to foster the norm that e-cigarettes and conventional</a:t>
            </a:r>
            <a:r>
              <a:rPr lang="en-US" baseline="0" dirty="0" smtClean="0"/>
              <a:t> cigarettes are acceptable.</a:t>
            </a:r>
          </a:p>
          <a:p>
            <a:r>
              <a:rPr lang="en-US" baseline="0" dirty="0" smtClean="0"/>
              <a:t>-The growing and unregulated market has attracted the Big 3, allowing them to enter marketing on TV after 40 years of being banned.</a:t>
            </a:r>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23</a:t>
            </a:fld>
            <a:endParaRPr lang="en-US" dirty="0"/>
          </a:p>
        </p:txBody>
      </p:sp>
    </p:spTree>
    <p:extLst>
      <p:ext uri="{BB962C8B-B14F-4D97-AF65-F5344CB8AC3E}">
        <p14:creationId xmlns:p14="http://schemas.microsoft.com/office/powerpoint/2010/main" val="257184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24</a:t>
            </a:fld>
            <a:endParaRPr lang="en-US"/>
          </a:p>
        </p:txBody>
      </p:sp>
    </p:spTree>
    <p:extLst>
      <p:ext uri="{BB962C8B-B14F-4D97-AF65-F5344CB8AC3E}">
        <p14:creationId xmlns:p14="http://schemas.microsoft.com/office/powerpoint/2010/main" val="345913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 tobacco control programs are coordinated efforts to implement population-level interventions to reduce the appeal and acceptability of tobacco use, increase tobacco use cessation, reduce secondhand smoke exposure, and prevent initiation of tobacco use among young people.</a:t>
            </a:r>
          </a:p>
          <a:p>
            <a:endParaRPr lang="en-US" dirty="0" smtClean="0"/>
          </a:p>
          <a:p>
            <a:r>
              <a:rPr lang="en-US" dirty="0" smtClean="0"/>
              <a:t>Programs combine and integrate evidence-based educational, clinical, regulatory, economic, and social strategies at local, state, or national levels.</a:t>
            </a:r>
          </a:p>
          <a:p>
            <a:endParaRPr lang="en-US" dirty="0" smtClean="0"/>
          </a:p>
          <a:p>
            <a:r>
              <a:rPr lang="en-US" dirty="0" smtClean="0"/>
              <a:t>Comprehensive tobacco control programs most often include administrative support, surveillance, evaluation, and program monitoring. Programs</a:t>
            </a:r>
            <a:r>
              <a:rPr lang="en-US" baseline="0" dirty="0" smtClean="0"/>
              <a:t> </a:t>
            </a:r>
            <a:r>
              <a:rPr lang="en-US" dirty="0" smtClean="0"/>
              <a:t>are typically organized and funded at the state level to provide a platform for effective implementation of the following components:</a:t>
            </a:r>
          </a:p>
          <a:p>
            <a:pPr marL="163718" indent="-163718">
              <a:buFont typeface="Arial" panose="020B0604020202020204" pitchFamily="34" charset="0"/>
              <a:buChar char="•"/>
            </a:pPr>
            <a:r>
              <a:rPr lang="en-US" dirty="0" smtClean="0"/>
              <a:t>Assistance to community-based organizations and coalitions to pursue local programs and policies to reduce tobacco use and secondhand smoke exposure</a:t>
            </a:r>
          </a:p>
          <a:p>
            <a:pPr marL="163718" indent="-163718">
              <a:buFont typeface="Arial" panose="020B0604020202020204" pitchFamily="34" charset="0"/>
              <a:buChar char="•"/>
            </a:pPr>
            <a:r>
              <a:rPr lang="en-US" dirty="0" smtClean="0"/>
              <a:t>Partnerships at local and state levels to engage health systems and providers, businesses, and public and private agencies and organizations, in an effort to broaden the reach and impact of tobacco control interventions</a:t>
            </a:r>
          </a:p>
          <a:p>
            <a:pPr marL="163718" indent="-163718">
              <a:buFont typeface="Arial" panose="020B0604020202020204" pitchFamily="34" charset="0"/>
              <a:buChar char="•"/>
            </a:pPr>
            <a:r>
              <a:rPr lang="en-US" dirty="0" smtClean="0"/>
              <a:t>Mass-reach health communication interventions to inform individual and public attitudes about tobacco use and secondhand smoke</a:t>
            </a:r>
          </a:p>
          <a:p>
            <a:pPr marL="163718" indent="-163718">
              <a:buFont typeface="Arial" panose="020B0604020202020204" pitchFamily="34" charset="0"/>
              <a:buChar char="•"/>
            </a:pPr>
            <a:r>
              <a:rPr lang="en-US" dirty="0" smtClean="0"/>
              <a:t>Cessation services, such as </a:t>
            </a:r>
            <a:r>
              <a:rPr lang="en-US" dirty="0" err="1" smtClean="0"/>
              <a:t>quitlines</a:t>
            </a:r>
            <a:r>
              <a:rPr lang="en-US" dirty="0" smtClean="0"/>
              <a:t>, to help tobacco users in their efforts to quit</a:t>
            </a:r>
          </a:p>
          <a:p>
            <a:pPr marL="163718" indent="-163718">
              <a:buFont typeface="Arial" panose="020B0604020202020204" pitchFamily="34" charset="0"/>
              <a:buChar char="•"/>
            </a:pPr>
            <a:r>
              <a:rPr lang="en-US" dirty="0" smtClean="0"/>
              <a:t>Information and technical assistance to support the diffusion and adoption of evidence-based practices (e.g., smoke-free policies, affordable and accessible cessation services, increased tobacco product prices, and decreased tobacco product marketing and availability)</a:t>
            </a:r>
          </a:p>
          <a:p>
            <a:r>
              <a:rPr lang="en-US" dirty="0" smtClean="0"/>
              <a:t>Some programs may have authority to implement policies directly, such as restrictions on tobacco product marketing and availability, and smoke-free policies.</a:t>
            </a:r>
          </a:p>
          <a:p>
            <a:endParaRPr lang="en-US" dirty="0" smtClean="0"/>
          </a:p>
          <a:p>
            <a:r>
              <a:rPr lang="en-US" dirty="0" smtClean="0"/>
              <a:t>In addition to the things</a:t>
            </a:r>
            <a:r>
              <a:rPr lang="en-US" baseline="0" dirty="0" smtClean="0"/>
              <a:t> on the slide, </a:t>
            </a:r>
            <a:r>
              <a:rPr lang="en-US" dirty="0" smtClean="0"/>
              <a:t>comprehensive</a:t>
            </a:r>
            <a:r>
              <a:rPr lang="en-US" baseline="0" dirty="0" smtClean="0"/>
              <a:t> tobacco control programs can increase program funding over time to increase or speed reductions in tobacco use across population groups.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25</a:t>
            </a:fld>
            <a:endParaRPr lang="en-US"/>
          </a:p>
        </p:txBody>
      </p:sp>
    </p:spTree>
    <p:extLst>
      <p:ext uri="{BB962C8B-B14F-4D97-AF65-F5344CB8AC3E}">
        <p14:creationId xmlns:p14="http://schemas.microsoft.com/office/powerpoint/2010/main" val="2497187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in Oregon, the comprehensive tobacco prevention approach has worked.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26</a:t>
            </a:fld>
            <a:endParaRPr lang="en-US"/>
          </a:p>
        </p:txBody>
      </p:sp>
    </p:spTree>
    <p:extLst>
      <p:ext uri="{BB962C8B-B14F-4D97-AF65-F5344CB8AC3E}">
        <p14:creationId xmlns:p14="http://schemas.microsoft.com/office/powerpoint/2010/main" val="421688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Excessive drinking includes binge drinking, heavy drinking, and any drinking by pregnant women or people younger than age 21.</a:t>
            </a:r>
          </a:p>
          <a:p>
            <a:r>
              <a:rPr lang="en-US" dirty="0" smtClean="0"/>
              <a:t>Binge drinking, the most common form of excessive drinking, is defined as consuming </a:t>
            </a:r>
          </a:p>
          <a:p>
            <a:pPr lvl="1"/>
            <a:r>
              <a:rPr lang="en-US" dirty="0" smtClean="0"/>
              <a:t>For women, 4 or more drinks during a single occasion.</a:t>
            </a:r>
          </a:p>
          <a:p>
            <a:pPr lvl="1"/>
            <a:r>
              <a:rPr lang="en-US" dirty="0" smtClean="0"/>
              <a:t>For men, 5 or more drinks during a single occasion.</a:t>
            </a:r>
          </a:p>
          <a:p>
            <a:r>
              <a:rPr lang="en-US" dirty="0" smtClean="0"/>
              <a:t>Heavy drinking is defined as consuming </a:t>
            </a:r>
          </a:p>
          <a:p>
            <a:pPr lvl="1"/>
            <a:r>
              <a:rPr lang="en-US" dirty="0" smtClean="0"/>
              <a:t>For women, 8 or more drinks per week.</a:t>
            </a:r>
          </a:p>
          <a:p>
            <a:pPr lvl="1"/>
            <a:r>
              <a:rPr lang="en-US" dirty="0" smtClean="0"/>
              <a:t>For men, 15 or more drinks per week.</a:t>
            </a:r>
          </a:p>
          <a:p>
            <a:r>
              <a:rPr lang="en-US" dirty="0" smtClean="0"/>
              <a:t>Most people who drink excessively are not alcoholics or alcohol dependent.</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27</a:t>
            </a:fld>
            <a:endParaRPr lang="en-US"/>
          </a:p>
        </p:txBody>
      </p:sp>
    </p:spTree>
    <p:extLst>
      <p:ext uri="{BB962C8B-B14F-4D97-AF65-F5344CB8AC3E}">
        <p14:creationId xmlns:p14="http://schemas.microsoft.com/office/powerpoint/2010/main" val="1482231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sources</a:t>
            </a:r>
            <a:r>
              <a:rPr lang="en-US" baseline="0" dirty="0" smtClean="0"/>
              <a:t>:</a:t>
            </a:r>
          </a:p>
          <a:p>
            <a:r>
              <a:rPr lang="en-US" dirty="0" err="1" smtClean="0">
                <a:effectLst/>
              </a:rPr>
              <a:t>Mokdad</a:t>
            </a:r>
            <a:r>
              <a:rPr lang="en-US" dirty="0" smtClean="0">
                <a:effectLst/>
              </a:rPr>
              <a:t>, A.H.; Marks, J.S.; Stroup, D.F.; and </a:t>
            </a:r>
            <a:r>
              <a:rPr lang="en-US" dirty="0" err="1" smtClean="0">
                <a:effectLst/>
              </a:rPr>
              <a:t>Gerberding</a:t>
            </a:r>
            <a:r>
              <a:rPr lang="en-US" dirty="0" smtClean="0">
                <a:effectLst/>
              </a:rPr>
              <a:t>, J.L. Actual causes of death in the United States 2000. [Published erratum in: JAMA 293(3):293–294, 298] </a:t>
            </a:r>
            <a:r>
              <a:rPr lang="en-US" i="1" dirty="0" smtClean="0">
                <a:effectLst/>
              </a:rPr>
              <a:t>JAMA: Journal of the American Medical Association </a:t>
            </a:r>
            <a:r>
              <a:rPr lang="en-US" dirty="0" smtClean="0">
                <a:effectLst/>
              </a:rPr>
              <a:t>291(10):1238–1245, 2004. PMID: 15010446</a:t>
            </a:r>
            <a:endParaRPr lang="en-US" baseline="0" dirty="0" smtClean="0"/>
          </a:p>
          <a:p>
            <a:r>
              <a:rPr lang="en-US" baseline="0" dirty="0" smtClean="0"/>
              <a:t>https://www.cdc.gov/features/costsofdrinking/index.html. Last accessed on 10/18/2017. </a:t>
            </a:r>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28</a:t>
            </a:fld>
            <a:endParaRPr lang="en-US"/>
          </a:p>
        </p:txBody>
      </p:sp>
    </p:spTree>
    <p:extLst>
      <p:ext uri="{BB962C8B-B14F-4D97-AF65-F5344CB8AC3E}">
        <p14:creationId xmlns:p14="http://schemas.microsoft.com/office/powerpoint/2010/main" val="253479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29</a:t>
            </a:fld>
            <a:endParaRPr lang="en-US"/>
          </a:p>
        </p:txBody>
      </p:sp>
    </p:spTree>
    <p:extLst>
      <p:ext uri="{BB962C8B-B14F-4D97-AF65-F5344CB8AC3E}">
        <p14:creationId xmlns:p14="http://schemas.microsoft.com/office/powerpoint/2010/main" val="2902238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Oregon death certificate data. Alcohol related</a:t>
            </a:r>
            <a:r>
              <a:rPr lang="en-US" baseline="0" dirty="0" smtClean="0"/>
              <a:t> deaths are calculated using CDC’s Alcohol Related Disease Impact (ADRI) methodology.  This is a State Public Health Indicator.  2014 still latest available as of Oct 2017.</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30</a:t>
            </a:fld>
            <a:endParaRPr lang="en-US"/>
          </a:p>
        </p:txBody>
      </p:sp>
    </p:spTree>
    <p:extLst>
      <p:ext uri="{BB962C8B-B14F-4D97-AF65-F5344CB8AC3E}">
        <p14:creationId xmlns:p14="http://schemas.microsoft.com/office/powerpoint/2010/main" val="420901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deaths</a:t>
            </a:r>
            <a:r>
              <a:rPr lang="en-US" baseline="0" dirty="0" smtClean="0"/>
              <a:t> (</a:t>
            </a:r>
            <a:r>
              <a:rPr lang="en-US" dirty="0" smtClean="0"/>
              <a:t>2016 death</a:t>
            </a:r>
            <a:r>
              <a:rPr lang="en-US" baseline="0" dirty="0" smtClean="0"/>
              <a:t> data)</a:t>
            </a:r>
          </a:p>
          <a:p>
            <a:r>
              <a:rPr lang="en-US" sz="1200" b="0" i="0" u="none" strike="noStrike" kern="1200" baseline="0" dirty="0" smtClean="0">
                <a:solidFill>
                  <a:schemeClr val="tx1"/>
                </a:solidFill>
                <a:latin typeface="+mn-lt"/>
                <a:ea typeface="+mn-ea"/>
                <a:cs typeface="+mn-cs"/>
              </a:rPr>
              <a:t>Alcohol induced deaths include: alcoholic mental/behavioral disorders, degeneration of nervous system, polyneuropathy, alcoholic myopathy, cardiomyopathy, gastritis, liver disease, chronic pancreatitis, alcohol in the blood, accidental poisoning by alcohol, intentional self-poisoning, and poisoning of undetermined intent. Note: disorders included here are also included in other cause of death categories.</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a:t>
            </a:fld>
            <a:endParaRPr lang="en-US"/>
          </a:p>
        </p:txBody>
      </p:sp>
    </p:spTree>
    <p:extLst>
      <p:ext uri="{BB962C8B-B14F-4D97-AF65-F5344CB8AC3E}">
        <p14:creationId xmlns:p14="http://schemas.microsoft.com/office/powerpoint/2010/main" val="341268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Oregon death certificate data (2014). Alcohol related</a:t>
            </a:r>
            <a:r>
              <a:rPr lang="en-US" baseline="0" dirty="0" smtClean="0"/>
              <a:t> deaths are calculated using CDC’s Alcohol Related Disease Impact (ADRI) methodology. This is a State Public Health Indicator.  2014 still latest available as of Oct 2017.</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31</a:t>
            </a:fld>
            <a:endParaRPr lang="en-US"/>
          </a:p>
        </p:txBody>
      </p:sp>
    </p:spTree>
    <p:extLst>
      <p:ext uri="{BB962C8B-B14F-4D97-AF65-F5344CB8AC3E}">
        <p14:creationId xmlns:p14="http://schemas.microsoft.com/office/powerpoint/2010/main" val="910173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Oregon death certificate data (2014). Alcohol related</a:t>
            </a:r>
            <a:r>
              <a:rPr lang="en-US" baseline="0" dirty="0" smtClean="0"/>
              <a:t> deaths are calculated using CDC’s Alcohol Related Disease Impact (ADRI) methodology. Estimates are age-adjusted. This is a State Public Health Indicator.  2014 still latest available as of Oct 2017.</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32</a:t>
            </a:fld>
            <a:endParaRPr lang="en-US"/>
          </a:p>
        </p:txBody>
      </p:sp>
    </p:spTree>
    <p:extLst>
      <p:ext uri="{BB962C8B-B14F-4D97-AF65-F5344CB8AC3E}">
        <p14:creationId xmlns:p14="http://schemas.microsoft.com/office/powerpoint/2010/main" val="2563497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a:t>
            </a:r>
            <a:r>
              <a:rPr lang="en-US" baseline="0" dirty="0" smtClean="0"/>
              <a:t> - </a:t>
            </a:r>
            <a:r>
              <a:rPr lang="en-US" dirty="0" smtClean="0"/>
              <a:t>Oregon BRFSS, age-adjusted </a:t>
            </a:r>
          </a:p>
          <a:p>
            <a:r>
              <a:rPr lang="en-US" dirty="0" smtClean="0"/>
              <a:t>Youth –</a:t>
            </a:r>
            <a:r>
              <a:rPr lang="en-US" baseline="0" dirty="0" smtClean="0"/>
              <a:t> </a:t>
            </a:r>
            <a:r>
              <a:rPr lang="en-US" dirty="0" smtClean="0"/>
              <a:t>OHT</a:t>
            </a:r>
          </a:p>
          <a:p>
            <a:r>
              <a:rPr lang="en-US" dirty="0" smtClean="0"/>
              <a:t>Adult</a:t>
            </a:r>
            <a:r>
              <a:rPr lang="en-US" baseline="0" dirty="0" smtClean="0"/>
              <a:t> binge drinking is defined as consuming 4+ drinks for women or 5+ drinks for men on 1+ occasions in the past 30 days.</a:t>
            </a:r>
          </a:p>
          <a:p>
            <a:r>
              <a:rPr lang="en-US" baseline="0" dirty="0" smtClean="0"/>
              <a:t>Youth binge drinking is defined as consuming 5+ drinks within a couple of hours on 1+ days in the past 30 days.</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33</a:t>
            </a:fld>
            <a:endParaRPr lang="en-US"/>
          </a:p>
        </p:txBody>
      </p:sp>
    </p:spTree>
    <p:extLst>
      <p:ext uri="{BB962C8B-B14F-4D97-AF65-F5344CB8AC3E}">
        <p14:creationId xmlns:p14="http://schemas.microsoft.com/office/powerpoint/2010/main" val="2623949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smtClean="0"/>
              <a:t>Oregon BRFSS 2016.</a:t>
            </a:r>
            <a:r>
              <a:rPr lang="en-US" baseline="0" dirty="0" smtClean="0"/>
              <a:t> Estimates by sex are age-adjusted; by age is unadjusted.</a:t>
            </a:r>
          </a:p>
          <a:p>
            <a:pPr defTabSz="914286">
              <a:defRPr/>
            </a:pPr>
            <a:endParaRPr lang="en-US" baseline="0" dirty="0" smtClean="0"/>
          </a:p>
          <a:p>
            <a:pPr defTabSz="914286">
              <a:defRPr/>
            </a:pPr>
            <a:r>
              <a:rPr lang="en-US" baseline="0" dirty="0" smtClean="0"/>
              <a:t>We see large disparities by sex and age – no large differences by education.  No adult data by race unfortunately.</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34</a:t>
            </a:fld>
            <a:endParaRPr lang="en-US"/>
          </a:p>
        </p:txBody>
      </p:sp>
    </p:spTree>
    <p:extLst>
      <p:ext uri="{BB962C8B-B14F-4D97-AF65-F5344CB8AC3E}">
        <p14:creationId xmlns:p14="http://schemas.microsoft.com/office/powerpoint/2010/main" val="2153882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Oregon Healthy Teens 2015. Race and ethnicity categories are mutually exclusive.</a:t>
            </a:r>
          </a:p>
          <a:p>
            <a:pPr defTabSz="914286">
              <a:defRPr/>
            </a:pPr>
            <a:r>
              <a:rPr lang="en-US" baseline="0" dirty="0" smtClean="0"/>
              <a:t>Youth binge drinking is defined as consuming 5+ drinks within a couple of hours on 1+ days in the past 30 days.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35</a:t>
            </a:fld>
            <a:endParaRPr lang="en-US"/>
          </a:p>
        </p:txBody>
      </p:sp>
    </p:spTree>
    <p:extLst>
      <p:ext uri="{BB962C8B-B14F-4D97-AF65-F5344CB8AC3E}">
        <p14:creationId xmlns:p14="http://schemas.microsoft.com/office/powerpoint/2010/main" val="1433498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Flavored</a:t>
            </a:r>
            <a:r>
              <a:rPr lang="en-US" baseline="0" dirty="0" smtClean="0"/>
              <a:t> alcoholic drinks – link to tobacco</a:t>
            </a:r>
            <a:endParaRPr lang="en-US" dirty="0" smtClean="0"/>
          </a:p>
          <a:p>
            <a:endParaRPr lang="en-US" dirty="0" smtClean="0"/>
          </a:p>
          <a:p>
            <a:r>
              <a:rPr lang="en-US" dirty="0" smtClean="0"/>
              <a:t>During the past 30 days, what type of alcohol did you usually drink?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Liquor </a:t>
            </a:r>
            <a:r>
              <a:rPr lang="en-US" sz="1200" kern="1200" dirty="0" smtClean="0">
                <a:solidFill>
                  <a:schemeClr val="tx1"/>
                </a:solidFill>
                <a:effectLst/>
                <a:latin typeface="+mn-lt"/>
                <a:ea typeface="+mn-ea"/>
                <a:cs typeface="+mn-cs"/>
              </a:rPr>
              <a:t>(such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vodka, rum,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scotch, bourbon,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whiskey)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Beer</a:t>
            </a:r>
          </a:p>
          <a:p>
            <a:r>
              <a:rPr lang="en-US" b="1" dirty="0" smtClean="0"/>
              <a:t>Flavored alcohol</a:t>
            </a:r>
            <a:r>
              <a:rPr lang="en-US" b="1" baseline="0" dirty="0" smtClean="0"/>
              <a:t> drinks</a:t>
            </a:r>
            <a:r>
              <a:rPr lang="en-US" baseline="0" dirty="0" smtClean="0"/>
              <a:t> (</a:t>
            </a:r>
            <a:r>
              <a:rPr lang="en-US" sz="1200" kern="1200" dirty="0" smtClean="0">
                <a:solidFill>
                  <a:schemeClr val="tx1"/>
                </a:solidFill>
                <a:effectLst/>
                <a:latin typeface="+mn-lt"/>
                <a:ea typeface="+mn-ea"/>
                <a:cs typeface="+mn-cs"/>
              </a:rPr>
              <a:t>such as lemon vodka, coconut rum)</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Wine  </a:t>
            </a:r>
            <a:r>
              <a:rPr lang="en-US" b="0" baseline="0" dirty="0" smtClean="0"/>
              <a:t>(not wine coolers)</a:t>
            </a: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baseline="0" dirty="0" smtClean="0"/>
          </a:p>
          <a:p>
            <a:pPr defTabSz="914286">
              <a:defRPr/>
            </a:pP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36</a:t>
            </a:fld>
            <a:endParaRPr lang="en-US"/>
          </a:p>
        </p:txBody>
      </p:sp>
    </p:spTree>
    <p:extLst>
      <p:ext uri="{BB962C8B-B14F-4D97-AF65-F5344CB8AC3E}">
        <p14:creationId xmlns:p14="http://schemas.microsoft.com/office/powerpoint/2010/main" val="1965790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Assuming</a:t>
            </a:r>
            <a:r>
              <a:rPr lang="en-US" baseline="0" dirty="0" smtClean="0"/>
              <a:t> that this hasn’t updated but please check,</a:t>
            </a:r>
            <a:endParaRPr lang="en-US" dirty="0" smtClean="0"/>
          </a:p>
          <a:p>
            <a:pPr defTabSz="873161">
              <a:defRPr/>
            </a:pPr>
            <a:endParaRPr lang="en-US" dirty="0" smtClean="0"/>
          </a:p>
          <a:p>
            <a:pPr defTabSz="873161">
              <a:defRPr/>
            </a:pPr>
            <a:r>
              <a:rPr lang="en-US" dirty="0" smtClean="0"/>
              <a:t>Increased exposure to adverting and marketing  is linked to increased underage drinking initiation and increased underage consumption* </a:t>
            </a:r>
          </a:p>
          <a:p>
            <a:r>
              <a:rPr lang="en-US" dirty="0" smtClean="0"/>
              <a:t>(*)Anderson et al Alcohol</a:t>
            </a:r>
            <a:r>
              <a:rPr lang="en-US" baseline="0" dirty="0" smtClean="0"/>
              <a:t> 2009:44:229-43</a:t>
            </a:r>
            <a:endParaRPr lang="en-US" dirty="0" smtClean="0"/>
          </a:p>
          <a:p>
            <a:endParaRPr lang="en-US" dirty="0" smtClean="0"/>
          </a:p>
          <a:p>
            <a:r>
              <a:rPr lang="en-US" dirty="0" smtClean="0"/>
              <a:t>Nationwide,</a:t>
            </a:r>
            <a:r>
              <a:rPr lang="en-US" baseline="0" dirty="0" smtClean="0"/>
              <a:t> a</a:t>
            </a:r>
            <a:r>
              <a:rPr lang="en-US" dirty="0" smtClean="0"/>
              <a:t>lcohol advertisers spent $2 billion on alcohol advertising in those media that are measured (television, radio, print, outdoor, major newspapers and Sunday supplements) in 2005.</a:t>
            </a:r>
          </a:p>
          <a:p>
            <a:r>
              <a:rPr lang="en-US" dirty="0" err="1" smtClean="0">
                <a:solidFill>
                  <a:schemeClr val="tx1"/>
                </a:solidFill>
              </a:rPr>
              <a:t>Source:</a:t>
            </a:r>
            <a:r>
              <a:rPr lang="en-US" dirty="0" err="1" smtClean="0"/>
              <a:t>Nielsen</a:t>
            </a:r>
            <a:r>
              <a:rPr lang="en-US" dirty="0" smtClean="0"/>
              <a:t> </a:t>
            </a:r>
            <a:r>
              <a:rPr lang="en-US" dirty="0" err="1" smtClean="0"/>
              <a:t>Adviews</a:t>
            </a:r>
            <a:r>
              <a:rPr lang="en-US" dirty="0" smtClean="0"/>
              <a:t>.</a:t>
            </a:r>
          </a:p>
          <a:p>
            <a:endParaRPr lang="en-US" dirty="0" smtClean="0"/>
          </a:p>
          <a:p>
            <a:r>
              <a:rPr lang="en-US" dirty="0" smtClean="0"/>
              <a:t>Working from alcohol company documents submitted to them, the Federal Trade Commission estimated in 1999 that the alcohol industry's total expenditures to promote alcohol (including through sponsorship, Internet advertising, point-of-sale materials, product placement, brand-logoed items and other means) were three or more times its expenditures for measured media advertising. This would mean that the alcohol industry spent approximately $6 billion or more on advertising and promotion in 2005</a:t>
            </a:r>
          </a:p>
          <a:p>
            <a:r>
              <a:rPr lang="en-US" dirty="0" smtClean="0"/>
              <a:t>Source: Federal Trade Commission, </a:t>
            </a:r>
            <a:r>
              <a:rPr lang="en-US" i="1" dirty="0" smtClean="0"/>
              <a:t>Self-Regulation in the Alcohol Industry, Appendix B: Alcohol Advertising Expenditures</a:t>
            </a:r>
            <a:r>
              <a:rPr lang="en-US" dirty="0" smtClean="0"/>
              <a:t>, iii.</a:t>
            </a:r>
          </a:p>
          <a:p>
            <a:endParaRPr lang="en-US" dirty="0" smtClean="0">
              <a:solidFill>
                <a:schemeClr val="tx1"/>
              </a:solidFill>
            </a:endParaRPr>
          </a:p>
          <a:p>
            <a:r>
              <a:rPr lang="en-US" dirty="0" smtClean="0">
                <a:solidFill>
                  <a:schemeClr val="tx1"/>
                </a:solidFill>
              </a:rPr>
              <a:t>http://www.camy.org/resources/fact-sheets/alcohol-advertising-and-youth/</a:t>
            </a: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37</a:t>
            </a:fld>
            <a:endParaRPr lang="en-US"/>
          </a:p>
        </p:txBody>
      </p:sp>
    </p:spTree>
    <p:extLst>
      <p:ext uri="{BB962C8B-B14F-4D97-AF65-F5344CB8AC3E}">
        <p14:creationId xmlns:p14="http://schemas.microsoft.com/office/powerpoint/2010/main" val="4265223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spcBef>
                <a:spcPct val="20000"/>
              </a:spcBef>
              <a:defRPr/>
            </a:pPr>
            <a:r>
              <a:rPr lang="en-US" sz="3100" kern="0" dirty="0">
                <a:solidFill>
                  <a:schemeClr val="bg2">
                    <a:lumMod val="95000"/>
                    <a:lumOff val="5000"/>
                  </a:schemeClr>
                </a:solidFill>
                <a:latin typeface="Arial"/>
              </a:rPr>
              <a:t>We know what works, both from tobacco, and from studies in other places. A public health policy approach to pricing is recommended by the CDC. </a:t>
            </a:r>
          </a:p>
          <a:p>
            <a:pPr defTabSz="873161">
              <a:spcBef>
                <a:spcPct val="20000"/>
              </a:spcBef>
              <a:defRPr/>
            </a:pPr>
            <a:endParaRPr lang="en-US" sz="3100" kern="0" dirty="0">
              <a:solidFill>
                <a:schemeClr val="bg2">
                  <a:lumMod val="95000"/>
                  <a:lumOff val="5000"/>
                </a:schemeClr>
              </a:solidFill>
              <a:latin typeface="Arial"/>
            </a:endParaRPr>
          </a:p>
          <a:p>
            <a:pPr marL="327435" indent="-327435" defTabSz="873161">
              <a:spcBef>
                <a:spcPct val="20000"/>
              </a:spcBef>
              <a:buFontTx/>
              <a:buChar char="•"/>
              <a:defRPr/>
            </a:pPr>
            <a:r>
              <a:rPr lang="en-US" sz="3100" kern="0" dirty="0">
                <a:solidFill>
                  <a:schemeClr val="bg2">
                    <a:lumMod val="95000"/>
                    <a:lumOff val="5000"/>
                  </a:schemeClr>
                </a:solidFill>
                <a:latin typeface="Arial"/>
              </a:rPr>
              <a:t>The </a:t>
            </a:r>
            <a:r>
              <a:rPr lang="en-US" sz="3100" u="sng" kern="0" dirty="0">
                <a:solidFill>
                  <a:schemeClr val="bg2">
                    <a:lumMod val="95000"/>
                    <a:lumOff val="5000"/>
                  </a:schemeClr>
                </a:solidFill>
                <a:latin typeface="Arial"/>
                <a:hlinkClick r:id="rId3"/>
              </a:rPr>
              <a:t>Community Preventive Services Task Force</a:t>
            </a:r>
            <a:r>
              <a:rPr lang="en-US" sz="3100" kern="0" dirty="0">
                <a:solidFill>
                  <a:schemeClr val="bg2">
                    <a:lumMod val="95000"/>
                    <a:lumOff val="5000"/>
                  </a:schemeClr>
                </a:solidFill>
                <a:latin typeface="Arial"/>
              </a:rPr>
              <a:t> </a:t>
            </a:r>
            <a:r>
              <a:rPr lang="en-US" sz="3100" u="sng" kern="0" dirty="0">
                <a:solidFill>
                  <a:schemeClr val="bg2">
                    <a:lumMod val="95000"/>
                    <a:lumOff val="5000"/>
                  </a:schemeClr>
                </a:solidFill>
                <a:latin typeface="Arial"/>
                <a:hlinkClick r:id="rId4"/>
              </a:rPr>
              <a:t>recommends</a:t>
            </a:r>
            <a:r>
              <a:rPr lang="en-US" sz="3100" kern="0" dirty="0">
                <a:solidFill>
                  <a:schemeClr val="bg2">
                    <a:lumMod val="95000"/>
                    <a:lumOff val="5000"/>
                  </a:schemeClr>
                </a:solidFill>
                <a:latin typeface="Arial"/>
              </a:rPr>
              <a:t> increasing the unit price of alcohol by raising taxes based on strong evidence of effectiveness for reducing excessive alcohol consumption and related harms. Public health effects are expected to be proportional to the size of the tax increase.</a:t>
            </a:r>
          </a:p>
          <a:p>
            <a:pPr marL="327435" indent="-327435" defTabSz="873161">
              <a:spcBef>
                <a:spcPct val="20000"/>
              </a:spcBef>
              <a:buFontTx/>
              <a:buChar char="•"/>
              <a:defRPr/>
            </a:pPr>
            <a:r>
              <a:rPr lang="en-US" sz="3100" kern="0" dirty="0">
                <a:solidFill>
                  <a:schemeClr val="bg2">
                    <a:lumMod val="95000"/>
                    <a:lumOff val="5000"/>
                  </a:schemeClr>
                </a:solidFill>
                <a:latin typeface="Arial"/>
              </a:rPr>
              <a:t>http://www.thecommunityguide.org/alcohol/increasingtaxes.html </a:t>
            </a:r>
          </a:p>
          <a:p>
            <a:pPr marL="327435" indent="-327435" defTabSz="873161">
              <a:spcBef>
                <a:spcPct val="20000"/>
              </a:spcBef>
              <a:buFontTx/>
              <a:buChar char="•"/>
              <a:defRPr/>
            </a:pPr>
            <a:r>
              <a:rPr lang="en-US" sz="3100" kern="0" dirty="0">
                <a:solidFill>
                  <a:schemeClr val="bg2">
                    <a:lumMod val="95000"/>
                    <a:lumOff val="5000"/>
                  </a:schemeClr>
                </a:solidFill>
                <a:latin typeface="Arial"/>
              </a:rPr>
              <a:t>Effects were also seen for measures of violence, sexually transmitted diseases, and alcohol dependence. </a:t>
            </a:r>
            <a:endParaRPr lang="en-US" sz="3100" kern="0" dirty="0" smtClean="0">
              <a:solidFill>
                <a:schemeClr val="bg2">
                  <a:lumMod val="95000"/>
                  <a:lumOff val="5000"/>
                </a:schemeClr>
              </a:solidFill>
              <a:latin typeface="Arial"/>
            </a:endParaRPr>
          </a:p>
          <a:p>
            <a:pPr marL="0" indent="0" defTabSz="873161">
              <a:spcBef>
                <a:spcPct val="20000"/>
              </a:spcBef>
              <a:buFontTx/>
              <a:buNone/>
              <a:defRPr/>
            </a:pPr>
            <a:r>
              <a:rPr lang="en-US" sz="3100" kern="0" dirty="0" smtClean="0">
                <a:solidFill>
                  <a:schemeClr val="bg2">
                    <a:lumMod val="95000"/>
                    <a:lumOff val="5000"/>
                  </a:schemeClr>
                </a:solidFill>
                <a:latin typeface="Arial"/>
              </a:rPr>
              <a:t>Oregon hasn’t increased alcohol taxes since 1977.</a:t>
            </a:r>
            <a:r>
              <a:rPr lang="en-US" sz="3100" kern="0" baseline="0" dirty="0" smtClean="0">
                <a:solidFill>
                  <a:schemeClr val="bg2">
                    <a:lumMod val="95000"/>
                    <a:lumOff val="5000"/>
                  </a:schemeClr>
                </a:solidFill>
                <a:latin typeface="Arial"/>
              </a:rPr>
              <a:t> </a:t>
            </a:r>
            <a:endParaRPr lang="en-US" sz="3100" kern="0" dirty="0">
              <a:solidFill>
                <a:schemeClr val="bg2">
                  <a:lumMod val="95000"/>
                  <a:lumOff val="5000"/>
                </a:schemeClr>
              </a:solidFill>
              <a:latin typeface="Arial"/>
            </a:endParaRPr>
          </a:p>
          <a:p>
            <a:pPr marL="327435" indent="-327435" defTabSz="873161">
              <a:spcBef>
                <a:spcPct val="20000"/>
              </a:spcBef>
              <a:buFontTx/>
              <a:buChar char="•"/>
              <a:defRPr/>
            </a:pPr>
            <a:endParaRPr lang="en-US" sz="3100" kern="0" dirty="0">
              <a:solidFill>
                <a:schemeClr val="bg2">
                  <a:lumMod val="95000"/>
                  <a:lumOff val="5000"/>
                </a:schemeClr>
              </a:solidFill>
              <a:latin typeface="Arial"/>
            </a:endParaRPr>
          </a:p>
          <a:p>
            <a:pPr marL="327435" indent="-327435" defTabSz="873161">
              <a:spcBef>
                <a:spcPct val="20000"/>
              </a:spcBef>
              <a:buFontTx/>
              <a:buChar char="•"/>
              <a:defRPr/>
            </a:pPr>
            <a:endParaRPr lang="en-US" sz="3100" kern="0" dirty="0">
              <a:solidFill>
                <a:schemeClr val="bg2">
                  <a:lumMod val="95000"/>
                  <a:lumOff val="5000"/>
                </a:schemeClr>
              </a:solidFill>
              <a:latin typeface="Arial"/>
            </a:endParaRPr>
          </a:p>
          <a:p>
            <a:pPr marL="327435" indent="-327435" defTabSz="873161">
              <a:spcBef>
                <a:spcPct val="20000"/>
              </a:spcBef>
              <a:buFontTx/>
              <a:buChar char="•"/>
              <a:defRPr/>
            </a:pPr>
            <a:r>
              <a:rPr lang="en-US" sz="3100" kern="0" dirty="0">
                <a:solidFill>
                  <a:schemeClr val="bg2">
                    <a:lumMod val="95000"/>
                    <a:lumOff val="5000"/>
                  </a:schemeClr>
                </a:solidFill>
                <a:latin typeface="Arial"/>
              </a:rPr>
              <a:t>Yet, Oregon has not increased alcohol taxes since 1977. (this bullet needs more detail)</a:t>
            </a:r>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39</a:t>
            </a:fld>
            <a:endParaRPr lang="en-US"/>
          </a:p>
        </p:txBody>
      </p:sp>
    </p:spTree>
    <p:extLst>
      <p:ext uri="{BB962C8B-B14F-4D97-AF65-F5344CB8AC3E}">
        <p14:creationId xmlns:p14="http://schemas.microsoft.com/office/powerpoint/2010/main" val="2916286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These</a:t>
            </a:r>
            <a:r>
              <a:rPr lang="en-US" baseline="0" dirty="0" smtClean="0"/>
              <a:t> recommendations for a public health approach to reduce youth exposure to alcohol advertising were developed by the CDC’s Community Guide and CDC’s Alcohol program. </a:t>
            </a:r>
            <a:endParaRPr lang="en-US" dirty="0" smtClean="0"/>
          </a:p>
          <a:p>
            <a:endParaRPr lang="en-US" baseline="0" dirty="0" smtClean="0"/>
          </a:p>
          <a:p>
            <a:r>
              <a:rPr lang="en-US" baseline="0" dirty="0" smtClean="0"/>
              <a:t>in particular,</a:t>
            </a:r>
          </a:p>
          <a:p>
            <a:pPr marL="163718" indent="-163718">
              <a:buFont typeface="Arial" panose="020B0604020202020204" pitchFamily="34" charset="0"/>
              <a:buChar char="•"/>
            </a:pPr>
            <a:r>
              <a:rPr lang="en-US" baseline="0" dirty="0" smtClean="0"/>
              <a:t>Alcohol advertisements in magazines</a:t>
            </a:r>
          </a:p>
          <a:p>
            <a:pPr marL="163718" indent="-163718">
              <a:buFont typeface="Arial" panose="020B0604020202020204" pitchFamily="34" charset="0"/>
              <a:buChar char="•"/>
            </a:pPr>
            <a:r>
              <a:rPr lang="en-US" baseline="0" dirty="0" smtClean="0"/>
              <a:t>Beer advertisements on television</a:t>
            </a:r>
          </a:p>
          <a:p>
            <a:pPr marL="163718" indent="-163718">
              <a:buFont typeface="Arial" panose="020B0604020202020204" pitchFamily="34" charset="0"/>
              <a:buChar char="•"/>
            </a:pPr>
            <a:r>
              <a:rPr lang="en-US" baseline="0" dirty="0" smtClean="0"/>
              <a:t>Alcohol advertisements on the radio </a:t>
            </a:r>
          </a:p>
          <a:p>
            <a:pPr marL="163718" indent="-163718">
              <a:buFont typeface="Arial" panose="020B0604020202020204" pitchFamily="34" charset="0"/>
              <a:buChar char="•"/>
            </a:pPr>
            <a:endParaRPr lang="en-US" baseline="0" dirty="0" smtClean="0"/>
          </a:p>
          <a:p>
            <a:pPr defTabSz="873161">
              <a:defRPr/>
            </a:pPr>
            <a:r>
              <a:rPr lang="en-US" dirty="0" smtClean="0"/>
              <a:t>A small percentage of alcohol brands is responsible for half of youth exposure**</a:t>
            </a:r>
          </a:p>
          <a:p>
            <a:r>
              <a:rPr lang="en-US" baseline="0" dirty="0" smtClean="0"/>
              <a:t>(**)Center on Alcohol Marketing and Youth</a:t>
            </a:r>
          </a:p>
          <a:p>
            <a:endParaRPr lang="en-US" baseline="0" dirty="0" smtClean="0"/>
          </a:p>
          <a:p>
            <a:pPr defTabSz="873161">
              <a:defRPr/>
            </a:pPr>
            <a:r>
              <a:rPr lang="en-US" dirty="0" smtClean="0"/>
              <a:t>Spending on alcohol advertising on digital media is rapidly increasing.</a:t>
            </a:r>
          </a:p>
          <a:p>
            <a:pPr defTabSz="873161">
              <a:defRPr/>
            </a:pPr>
            <a:endParaRPr lang="en-US" dirty="0" smtClean="0"/>
          </a:p>
          <a:p>
            <a:pPr defTabSz="873161">
              <a:defRPr/>
            </a:pPr>
            <a:r>
              <a:rPr lang="en-US" dirty="0" smtClean="0"/>
              <a:t>Could we start to see a decline in excessive drinking in Oregon</a:t>
            </a:r>
            <a:r>
              <a:rPr lang="en-US" baseline="0" dirty="0" smtClean="0"/>
              <a:t> if we all focused on a smaller set of evidence-based public health policy strategies?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40</a:t>
            </a:fld>
            <a:endParaRPr lang="en-US"/>
          </a:p>
        </p:txBody>
      </p:sp>
    </p:spTree>
    <p:extLst>
      <p:ext uri="{BB962C8B-B14F-4D97-AF65-F5344CB8AC3E}">
        <p14:creationId xmlns:p14="http://schemas.microsoft.com/office/powerpoint/2010/main" val="707910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41</a:t>
            </a:fld>
            <a:endParaRPr lang="en-US"/>
          </a:p>
        </p:txBody>
      </p:sp>
    </p:spTree>
    <p:extLst>
      <p:ext uri="{BB962C8B-B14F-4D97-AF65-F5344CB8AC3E}">
        <p14:creationId xmlns:p14="http://schemas.microsoft.com/office/powerpoint/2010/main" val="101793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j-lt"/>
              </a:rPr>
              <a:t>About 75% of tobacco related</a:t>
            </a:r>
            <a:r>
              <a:rPr lang="en-US" sz="1100" baseline="0" dirty="0" smtClean="0">
                <a:latin typeface="+mj-lt"/>
              </a:rPr>
              <a:t> deaths are caused by cancer, cardiovascular diseases, and respiratory diseases.</a:t>
            </a:r>
          </a:p>
          <a:p>
            <a:endParaRPr lang="en-US" sz="1100" baseline="0" dirty="0" smtClean="0">
              <a:latin typeface="+mj-lt"/>
            </a:endParaRPr>
          </a:p>
          <a:p>
            <a:r>
              <a:rPr lang="en-US" sz="1100" baseline="0" dirty="0" smtClean="0">
                <a:latin typeface="+mj-lt"/>
              </a:rPr>
              <a:t>Alcohol use deaths calculated using ARDI.</a:t>
            </a:r>
          </a:p>
          <a:p>
            <a:endParaRPr lang="en-US" sz="1100" baseline="0" dirty="0" smtClean="0">
              <a:latin typeface="+mj-lt"/>
            </a:endParaRPr>
          </a:p>
          <a:p>
            <a:r>
              <a:rPr lang="en-US" sz="1100" baseline="0" dirty="0" smtClean="0">
                <a:latin typeface="+mj-lt"/>
              </a:rPr>
              <a:t>These categories are not mutually exclusive. </a:t>
            </a:r>
          </a:p>
          <a:p>
            <a:endParaRPr lang="en-US" sz="1100" baseline="0" dirty="0" smtClean="0">
              <a:latin typeface="+mj-lt"/>
            </a:endParaRPr>
          </a:p>
          <a:p>
            <a:r>
              <a:rPr lang="en-US" sz="1100" b="1" dirty="0">
                <a:latin typeface="+mj-lt"/>
              </a:rPr>
              <a:t>Source: </a:t>
            </a:r>
            <a:r>
              <a:rPr lang="en-US" sz="1100" dirty="0">
                <a:latin typeface="+mj-lt"/>
              </a:rPr>
              <a:t>What is Killing Oregonians? The Public Health Perspective CD Summary 61, no. 15 (July 17, 2012)</a:t>
            </a:r>
            <a:r>
              <a:rPr lang="en-US" sz="1100" dirty="0" smtClean="0">
                <a:latin typeface="+mj-lt"/>
              </a:rPr>
              <a:t> </a:t>
            </a:r>
            <a:r>
              <a:rPr lang="en-US" sz="1100" dirty="0">
                <a:latin typeface="+mj-lt"/>
              </a:rPr>
              <a:t>http://public.health.oregon.gov/DiseasesConditions/CommunicableDisease/CDSummaryNewsletter/Documents/2012/ohd6115.pdf</a:t>
            </a:r>
            <a:r>
              <a:rPr lang="en-US" sz="1100" dirty="0" smtClean="0">
                <a:latin typeface="+mj-lt"/>
              </a:rPr>
              <a:t> </a:t>
            </a:r>
            <a:endParaRPr lang="en-US" sz="1100" dirty="0">
              <a:latin typeface="+mj-lt"/>
            </a:endParaRPr>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4</a:t>
            </a:fld>
            <a:endParaRPr lang="en-US"/>
          </a:p>
        </p:txBody>
      </p:sp>
    </p:spTree>
    <p:extLst>
      <p:ext uri="{BB962C8B-B14F-4D97-AF65-F5344CB8AC3E}">
        <p14:creationId xmlns:p14="http://schemas.microsoft.com/office/powerpoint/2010/main" val="756560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capita alcohol consumption among those</a:t>
            </a:r>
            <a:r>
              <a:rPr lang="en-US" baseline="0" dirty="0" smtClean="0"/>
              <a:t> aged 14 and older</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42</a:t>
            </a:fld>
            <a:endParaRPr lang="en-US"/>
          </a:p>
        </p:txBody>
      </p:sp>
    </p:spTree>
    <p:extLst>
      <p:ext uri="{BB962C8B-B14F-4D97-AF65-F5344CB8AC3E}">
        <p14:creationId xmlns:p14="http://schemas.microsoft.com/office/powerpoint/2010/main" val="3692559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use is an incredibly useful model to learn from because</a:t>
            </a:r>
            <a:r>
              <a:rPr lang="en-US" baseline="0" dirty="0" smtClean="0"/>
              <a:t> so much research has been done, and so many different interventions and strategies have been extensively evaluated. We don’t have this level of evidence for just about any other public health practice area.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43</a:t>
            </a:fld>
            <a:endParaRPr lang="en-US"/>
          </a:p>
        </p:txBody>
      </p:sp>
    </p:spTree>
    <p:extLst>
      <p:ext uri="{BB962C8B-B14F-4D97-AF65-F5344CB8AC3E}">
        <p14:creationId xmlns:p14="http://schemas.microsoft.com/office/powerpoint/2010/main" val="414158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from the previous slides that these</a:t>
            </a:r>
            <a:r>
              <a:rPr lang="en-US" baseline="0" dirty="0" smtClean="0"/>
              <a:t> public health strategies to reduce consumption of these three products share some important components having to do with </a:t>
            </a:r>
          </a:p>
          <a:p>
            <a:pPr marL="171450" indent="-171450">
              <a:buFont typeface="Arial" panose="020B0604020202020204" pitchFamily="34" charset="0"/>
              <a:buChar char="•"/>
            </a:pPr>
            <a:r>
              <a:rPr lang="en-US" baseline="0" dirty="0" smtClean="0"/>
              <a:t>Where people buy the product</a:t>
            </a:r>
          </a:p>
          <a:p>
            <a:pPr marL="171450" indent="-171450">
              <a:buFont typeface="Arial" panose="020B0604020202020204" pitchFamily="34" charset="0"/>
              <a:buChar char="•"/>
            </a:pPr>
            <a:r>
              <a:rPr lang="en-US" baseline="0" dirty="0" smtClean="0"/>
              <a:t>Where and how people are encouraged to buy the product</a:t>
            </a:r>
          </a:p>
          <a:p>
            <a:pPr marL="171450" indent="-171450">
              <a:buFont typeface="Arial" panose="020B0604020202020204" pitchFamily="34" charset="0"/>
              <a:buChar char="•"/>
            </a:pPr>
            <a:r>
              <a:rPr lang="en-US" baseline="0" dirty="0" smtClean="0"/>
              <a:t>How much the product costs</a:t>
            </a:r>
          </a:p>
          <a:p>
            <a:pPr marL="171450" indent="-171450">
              <a:buFont typeface="Arial" panose="020B0604020202020204" pitchFamily="34" charset="0"/>
              <a:buChar char="•"/>
            </a:pPr>
            <a:r>
              <a:rPr lang="en-US" baseline="0" dirty="0" smtClean="0"/>
              <a:t>How palatable the product is – and all these products use flavoring and/or sugar to increase palatability. </a:t>
            </a:r>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44</a:t>
            </a:fld>
            <a:endParaRPr lang="en-US"/>
          </a:p>
        </p:txBody>
      </p:sp>
    </p:spTree>
    <p:extLst>
      <p:ext uri="{BB962C8B-B14F-4D97-AF65-F5344CB8AC3E}">
        <p14:creationId xmlns:p14="http://schemas.microsoft.com/office/powerpoint/2010/main" val="187375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46</a:t>
            </a:fld>
            <a:endParaRPr lang="en-US"/>
          </a:p>
        </p:txBody>
      </p:sp>
    </p:spTree>
    <p:extLst>
      <p:ext uri="{BB962C8B-B14F-4D97-AF65-F5344CB8AC3E}">
        <p14:creationId xmlns:p14="http://schemas.microsoft.com/office/powerpoint/2010/main" val="117614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FB531-381C-4E8A-BFF2-7A619890AC87}" type="slidenum">
              <a:rPr lang="en-US" smtClean="0"/>
              <a:t>5</a:t>
            </a:fld>
            <a:endParaRPr lang="en-US"/>
          </a:p>
        </p:txBody>
      </p:sp>
    </p:spTree>
    <p:extLst>
      <p:ext uri="{BB962C8B-B14F-4D97-AF65-F5344CB8AC3E}">
        <p14:creationId xmlns:p14="http://schemas.microsoft.com/office/powerpoint/2010/main" val="424614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Oregon BRFSS 2016 (unadjusted)</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6</a:t>
            </a:fld>
            <a:endParaRPr lang="en-US"/>
          </a:p>
        </p:txBody>
      </p:sp>
    </p:spTree>
    <p:extLst>
      <p:ext uri="{BB962C8B-B14F-4D97-AF65-F5344CB8AC3E}">
        <p14:creationId xmlns:p14="http://schemas.microsoft.com/office/powerpoint/2010/main" val="271521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Tobacco use is an incredibly useful model to learn from because</a:t>
            </a:r>
            <a:r>
              <a:rPr lang="en-US" baseline="0" dirty="0" smtClean="0"/>
              <a:t> so much research has been done, and so many different interventions and strategies have been extensively evaluated. We don’t have this level of evidence for just about any other public health practice area.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7</a:t>
            </a:fld>
            <a:endParaRPr lang="en-US"/>
          </a:p>
        </p:txBody>
      </p:sp>
    </p:spTree>
    <p:extLst>
      <p:ext uri="{BB962C8B-B14F-4D97-AF65-F5344CB8AC3E}">
        <p14:creationId xmlns:p14="http://schemas.microsoft.com/office/powerpoint/2010/main" val="185046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wha</a:t>
            </a:r>
            <a:r>
              <a:rPr lang="en-US" baseline="0" dirty="0" smtClean="0"/>
              <a:t>t has the largest impact on health, and that is addressing socio-economic factors and changing the context. </a:t>
            </a:r>
          </a:p>
          <a:p>
            <a:endParaRPr lang="en-US" baseline="0" dirty="0" smtClean="0"/>
          </a:p>
          <a:p>
            <a:r>
              <a:rPr lang="en-US" baseline="0" dirty="0" smtClean="0"/>
              <a:t>Context </a:t>
            </a:r>
            <a:r>
              <a:rPr lang="en-US" baseline="0" dirty="0" err="1" smtClean="0"/>
              <a:t>referres</a:t>
            </a:r>
            <a:r>
              <a:rPr lang="en-US" baseline="0" dirty="0" smtClean="0"/>
              <a:t> to the places where people live, work, learn and play. Examples of changing the context include removing </a:t>
            </a:r>
            <a:r>
              <a:rPr lang="en-US" baseline="0" dirty="0" err="1" smtClean="0"/>
              <a:t>transfat</a:t>
            </a:r>
            <a:r>
              <a:rPr lang="en-US" baseline="0" dirty="0" smtClean="0"/>
              <a:t> from foods (something that the FDA recently did), iodized salt, and </a:t>
            </a:r>
            <a:r>
              <a:rPr lang="en-US" baseline="0" dirty="0" err="1" smtClean="0"/>
              <a:t>smokefree</a:t>
            </a:r>
            <a:r>
              <a:rPr lang="en-US" baseline="0" dirty="0" smtClean="0"/>
              <a:t> laws.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8</a:t>
            </a:fld>
            <a:endParaRPr lang="en-US"/>
          </a:p>
        </p:txBody>
      </p:sp>
    </p:spTree>
    <p:extLst>
      <p:ext uri="{BB962C8B-B14F-4D97-AF65-F5344CB8AC3E}">
        <p14:creationId xmlns:p14="http://schemas.microsoft.com/office/powerpoint/2010/main" val="234078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
            </a:r>
            <a:r>
              <a:rPr lang="en-US" baseline="0" dirty="0" smtClean="0"/>
              <a:t> health can change context significantly by countering industry marketing and product promotion in four key areas: Product, Placement, Promotion and Price. </a:t>
            </a:r>
            <a:endParaRPr lang="en-US" dirty="0"/>
          </a:p>
        </p:txBody>
      </p:sp>
      <p:sp>
        <p:nvSpPr>
          <p:cNvPr id="4" name="Slide Number Placeholder 3"/>
          <p:cNvSpPr>
            <a:spLocks noGrp="1"/>
          </p:cNvSpPr>
          <p:nvPr>
            <p:ph type="sldNum" sz="quarter" idx="10"/>
          </p:nvPr>
        </p:nvSpPr>
        <p:spPr/>
        <p:txBody>
          <a:bodyPr/>
          <a:lstStyle/>
          <a:p>
            <a:pPr>
              <a:defRPr/>
            </a:pPr>
            <a:fld id="{07F5A53E-F636-4F92-9CCF-1098AFF1EA90}" type="slidenum">
              <a:rPr lang="en-US" smtClean="0"/>
              <a:pPr>
                <a:defRPr/>
              </a:pPr>
              <a:t>9</a:t>
            </a:fld>
            <a:endParaRPr lang="en-US"/>
          </a:p>
        </p:txBody>
      </p:sp>
    </p:spTree>
    <p:extLst>
      <p:ext uri="{BB962C8B-B14F-4D97-AF65-F5344CB8AC3E}">
        <p14:creationId xmlns:p14="http://schemas.microsoft.com/office/powerpoint/2010/main" val="1016078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2895600" y="6096000"/>
            <a:ext cx="2895600" cy="476250"/>
          </a:xfrm>
        </p:spPr>
        <p:txBody>
          <a:bodyPr/>
          <a:lstStyle>
            <a:lvl1pPr algn="l" eaLnBrk="0" hangingPunct="0">
              <a:spcBef>
                <a:spcPct val="50000"/>
              </a:spcBef>
              <a:defRPr/>
            </a:lvl1pPr>
          </a:lstStyle>
          <a:p>
            <a:r>
              <a:rPr lang="en-US" altLang="en-US"/>
              <a:t>(Enter) DEPARTMENT (ALL CAPS)</a:t>
            </a:r>
            <a:br>
              <a:rPr lang="en-US" altLang="en-US"/>
            </a:br>
            <a:r>
              <a:rPr lang="en-US" altLang="en-US"/>
              <a:t>(Enter) Division or Office (Mixed Case)</a:t>
            </a:r>
          </a:p>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2255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5611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9" descr="ohamaster_dark"/>
          <p:cNvPicPr>
            <a:picLocks noChangeAspect="1" noChangeArrowheads="1"/>
          </p:cNvPicPr>
          <p:nvPr userDrawn="1"/>
        </p:nvPicPr>
        <p:blipFill>
          <a:blip r:embed="rId2" cstate="print"/>
          <a:srcRect/>
          <a:stretch>
            <a:fillRect/>
          </a:stretch>
        </p:blipFill>
        <p:spPr bwMode="auto">
          <a:xfrm>
            <a:off x="152400" y="203200"/>
            <a:ext cx="8839200" cy="6519863"/>
          </a:xfrm>
          <a:prstGeom prst="rect">
            <a:avLst/>
          </a:prstGeom>
          <a:noFill/>
        </p:spPr>
      </p:pic>
      <p:sp>
        <p:nvSpPr>
          <p:cNvPr id="2" name="Title 1"/>
          <p:cNvSpPr>
            <a:spLocks noGrp="1"/>
          </p:cNvSpPr>
          <p:nvPr>
            <p:ph type="ctrTitle"/>
          </p:nvPr>
        </p:nvSpPr>
        <p:spPr>
          <a:xfrm>
            <a:off x="685800" y="1143000"/>
            <a:ext cx="7772400" cy="1470025"/>
          </a:xfrm>
        </p:spPr>
        <p:txBody>
          <a:bodyPr/>
          <a:lstStyle>
            <a:lvl1pPr>
              <a:defRPr>
                <a:solidFill>
                  <a:srgbClr val="F59F4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98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3CDF35-806D-4AC2-90E2-85399945035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5412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10" descr="ohapg2_dark2"/>
          <p:cNvPicPr>
            <a:picLocks noChangeAspect="1" noChangeArrowheads="1"/>
          </p:cNvPicPr>
          <p:nvPr userDrawn="1"/>
        </p:nvPicPr>
        <p:blipFill>
          <a:blip r:embed="rId2" cstate="print"/>
          <a:srcRect/>
          <a:stretch>
            <a:fillRect/>
          </a:stretch>
        </p:blipFill>
        <p:spPr bwMode="auto">
          <a:xfrm>
            <a:off x="0" y="0"/>
            <a:ext cx="9144000" cy="6642100"/>
          </a:xfrm>
          <a:prstGeom prst="rect">
            <a:avLst/>
          </a:prstGeom>
          <a:noFill/>
        </p:spPr>
      </p:pic>
      <p:sp>
        <p:nvSpPr>
          <p:cNvPr id="8" name="Rectangle 9"/>
          <p:cNvSpPr>
            <a:spLocks noChangeArrowheads="1"/>
          </p:cNvSpPr>
          <p:nvPr userDrawn="1"/>
        </p:nvSpPr>
        <p:spPr bwMode="auto">
          <a:xfrm>
            <a:off x="266700" y="6172200"/>
            <a:ext cx="3505200" cy="247650"/>
          </a:xfrm>
          <a:prstGeom prst="rect">
            <a:avLst/>
          </a:prstGeom>
          <a:noFill/>
          <a:ln w="9525">
            <a:noFill/>
            <a:miter lim="800000"/>
            <a:headEnd/>
            <a:tailEnd/>
          </a:ln>
          <a:effectLst/>
        </p:spPr>
        <p:txBody>
          <a:bodyPr/>
          <a:lstStyle/>
          <a:p>
            <a:r>
              <a:rPr lang="en-US" sz="1200" dirty="0" smtClean="0">
                <a:solidFill>
                  <a:prstClr val="white"/>
                </a:solidFill>
                <a:latin typeface="Arial" charset="0"/>
              </a:rPr>
              <a:t>Public Health Division</a:t>
            </a:r>
            <a:endParaRPr lang="en-US" sz="1200" dirty="0">
              <a:solidFill>
                <a:prstClr val="white"/>
              </a:solidFill>
              <a:latin typeface="Arial" charset="0"/>
            </a:endParaRPr>
          </a:p>
        </p:txBody>
      </p:sp>
      <p:sp>
        <p:nvSpPr>
          <p:cNvPr id="9" name="Rectangle 11"/>
          <p:cNvSpPr txBox="1">
            <a:spLocks noChangeArrowheads="1"/>
          </p:cNvSpPr>
          <p:nvPr userDrawn="1"/>
        </p:nvSpPr>
        <p:spPr bwMode="auto">
          <a:xfrm>
            <a:off x="3048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mn-lt"/>
              </a:defRPr>
            </a:lvl1pPr>
          </a:lstStyle>
          <a:p>
            <a:pPr>
              <a:defRPr/>
            </a:pPr>
            <a:fld id="{D2399441-5DE6-47CC-976A-5DDB8A42EF5F}" type="slidenum">
              <a:rPr lang="en-US" smtClean="0">
                <a:solidFill>
                  <a:prstClr val="white"/>
                </a:solidFill>
              </a:rPr>
              <a:pPr>
                <a:defRPr/>
              </a:pPr>
              <a:t>‹#›</a:t>
            </a:fld>
            <a:endParaRPr lang="en-US" dirty="0" smtClean="0">
              <a:solidFill>
                <a:prstClr val="white"/>
              </a:solidFill>
            </a:endParaRPr>
          </a:p>
        </p:txBody>
      </p:sp>
      <p:sp>
        <p:nvSpPr>
          <p:cNvPr id="2" name="Title 1"/>
          <p:cNvSpPr>
            <a:spLocks noGrp="1"/>
          </p:cNvSpPr>
          <p:nvPr>
            <p:ph type="title"/>
          </p:nvPr>
        </p:nvSpPr>
        <p:spPr/>
        <p:txBody>
          <a:bodyPr/>
          <a:lstStyle>
            <a:lvl1pPr>
              <a:defRPr>
                <a:solidFill>
                  <a:srgbClr val="F59F4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xfrm>
            <a:off x="3124200" y="6477000"/>
            <a:ext cx="2895600" cy="381000"/>
          </a:xfrm>
          <a:ln/>
        </p:spPr>
        <p:txBody>
          <a:bodyPr/>
          <a:lstStyle>
            <a:lvl1pPr>
              <a:defRPr lang="en-US" dirty="0"/>
            </a:lvl1pPr>
          </a:lstStyle>
          <a:p>
            <a:pPr>
              <a:defRPr/>
            </a:pPr>
            <a:endParaRPr>
              <a:solidFill>
                <a:prstClr val="white"/>
              </a:solidFill>
            </a:endParaRPr>
          </a:p>
        </p:txBody>
      </p:sp>
    </p:spTree>
    <p:extLst>
      <p:ext uri="{BB962C8B-B14F-4D97-AF65-F5344CB8AC3E}">
        <p14:creationId xmlns:p14="http://schemas.microsoft.com/office/powerpoint/2010/main" val="343724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5413F-F936-4E71-AB96-8D466C03687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4432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811B95-0692-4AB7-8173-63651614478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5172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4ACE12-0D53-4155-B61D-35ED2FF471A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8936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E06755-DCFF-4B46-8B72-DFE9EBA3FD9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08576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6F0AC8-EC2C-4135-9651-2DEFA5921C4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52150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59F4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3D55FB-C717-47DA-999F-20B0E3B1A38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7492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34252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59F4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C3253B-F26D-4907-ABFB-2C256BB1A74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37553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59F4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18945-C797-4CEC-A6A8-938CE0F7F9F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7515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31C13F-9E47-4291-880C-0C13D35784D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70373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0C1DF3-CC48-4C15-AF66-2B362ECCCE7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58945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B1178F-F042-44C0-B78B-C67AC549CEB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2742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440A01-A779-4B1C-BA73-8B92521CA51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5801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4772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8064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78389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88638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85692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9647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(Enter) DEPARTMENT (ALL CAPS)</a:t>
            </a:r>
            <a:br>
              <a:rPr lang="en-US" altLang="en-US"/>
            </a:br>
            <a:r>
              <a:rPr lang="en-US" altLang="en-US"/>
              <a:t>(Enter) Division or Office (Mixed Case)</a:t>
            </a:r>
          </a:p>
          <a:p>
            <a:endParaRPr lang="en-US" altLang="en-US"/>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30073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r>
              <a:rPr lang="en-US" altLang="en-US"/>
              <a:t>(Enter) DEPARTMENT (ALL CAPS)</a:t>
            </a:r>
            <a:br>
              <a:rPr lang="en-US" altLang="en-US"/>
            </a:br>
            <a:r>
              <a:rPr lang="en-US" altLang="en-US"/>
              <a:t>(Enter) Division or Office (Mixed Case)</a:t>
            </a:r>
          </a:p>
          <a:p>
            <a:endParaRPr lang="en-US" alt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65B4EB79-DA1F-46F1-9AA8-0C161F164985}" type="slidenum">
              <a:rPr lang="en-US" altLang="en-US"/>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A"/>
            </a:gs>
          </a:gsLst>
          <a:path path="rect">
            <a:fillToRect l="100000" t="100000"/>
          </a:path>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solidFill>
                <a:prstClr val="white"/>
              </a:solidFill>
            </a:endParaRPr>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solidFill>
                <a:prstClr val="white"/>
              </a:solidFill>
            </a:endParaRP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FFB6DD79-AC07-4EBB-8FE6-44B621E5CC7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55101106"/>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000" b="1">
          <a:solidFill>
            <a:srgbClr val="F59F41"/>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0" fontAlgn="base" hangingPunct="0">
        <a:spcBef>
          <a:spcPct val="20000"/>
        </a:spcBef>
        <a:spcAft>
          <a:spcPct val="0"/>
        </a:spcAft>
        <a:buChar char="»"/>
        <a:defRPr sz="2000">
          <a:solidFill>
            <a:srgbClr val="FFFF99"/>
          </a:solidFill>
          <a:latin typeface="+mn-lt"/>
        </a:defRPr>
      </a:lvl6pPr>
      <a:lvl7pPr marL="2971800" indent="-228600" algn="l" rtl="0" eaLnBrk="0" fontAlgn="base" hangingPunct="0">
        <a:spcBef>
          <a:spcPct val="20000"/>
        </a:spcBef>
        <a:spcAft>
          <a:spcPct val="0"/>
        </a:spcAft>
        <a:buChar char="»"/>
        <a:defRPr sz="2000">
          <a:solidFill>
            <a:srgbClr val="FFFF99"/>
          </a:solidFill>
          <a:latin typeface="+mn-lt"/>
        </a:defRPr>
      </a:lvl7pPr>
      <a:lvl8pPr marL="3429000" indent="-228600" algn="l" rtl="0" eaLnBrk="0" fontAlgn="base" hangingPunct="0">
        <a:spcBef>
          <a:spcPct val="20000"/>
        </a:spcBef>
        <a:spcAft>
          <a:spcPct val="0"/>
        </a:spcAft>
        <a:buChar char="»"/>
        <a:defRPr sz="2000">
          <a:solidFill>
            <a:srgbClr val="FFFF99"/>
          </a:solidFill>
          <a:latin typeface="+mn-lt"/>
        </a:defRPr>
      </a:lvl8pPr>
      <a:lvl9pPr marL="3886200" indent="-228600" algn="l" rtl="0" eaLnBrk="0" fontAlgn="base" hangingPunct="0">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mailto:victoria.h.buelow@state.or.us"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1"/>
          <p:cNvSpPr txBox="1">
            <a:spLocks noChangeArrowheads="1"/>
          </p:cNvSpPr>
          <p:nvPr/>
        </p:nvSpPr>
        <p:spPr bwMode="auto">
          <a:xfrm>
            <a:off x="888023" y="2656522"/>
            <a:ext cx="7467600" cy="830997"/>
          </a:xfrm>
          <a:prstGeom prst="rect">
            <a:avLst/>
          </a:prstGeom>
          <a:noFill/>
          <a:ln w="9525">
            <a:noFill/>
            <a:miter lim="800000"/>
            <a:headEnd/>
            <a:tailEnd/>
          </a:ln>
        </p:spPr>
        <p:txBody>
          <a:bodyPr>
            <a:spAutoFit/>
          </a:bodyPr>
          <a:lstStyle/>
          <a:p>
            <a:pPr algn="ctr">
              <a:spcBef>
                <a:spcPts val="0"/>
              </a:spcBef>
            </a:pPr>
            <a:r>
              <a:rPr lang="en-US" b="1" dirty="0" smtClean="0">
                <a:solidFill>
                  <a:prstClr val="white">
                    <a:lumMod val="95000"/>
                  </a:prstClr>
                </a:solidFill>
                <a:latin typeface="Arial" charset="0"/>
              </a:rPr>
              <a:t>Katrina Hedberg, </a:t>
            </a:r>
            <a:r>
              <a:rPr lang="en-US" b="1" dirty="0">
                <a:solidFill>
                  <a:prstClr val="white">
                    <a:lumMod val="95000"/>
                  </a:prstClr>
                </a:solidFill>
                <a:latin typeface="Arial" charset="0"/>
              </a:rPr>
              <a:t>MD, MPH</a:t>
            </a:r>
          </a:p>
          <a:p>
            <a:pPr algn="ctr">
              <a:spcBef>
                <a:spcPts val="0"/>
              </a:spcBef>
            </a:pPr>
            <a:r>
              <a:rPr lang="en-US" b="1" dirty="0" smtClean="0">
                <a:solidFill>
                  <a:prstClr val="white">
                    <a:lumMod val="95000"/>
                  </a:prstClr>
                </a:solidFill>
                <a:latin typeface="Arial" charset="0"/>
              </a:rPr>
              <a:t>State Health Officer</a:t>
            </a:r>
            <a:endParaRPr lang="en-US" b="1" dirty="0">
              <a:solidFill>
                <a:prstClr val="white">
                  <a:lumMod val="95000"/>
                </a:prstClr>
              </a:solidFill>
              <a:latin typeface="Arial" charset="0"/>
            </a:endParaRPr>
          </a:p>
        </p:txBody>
      </p:sp>
      <p:sp>
        <p:nvSpPr>
          <p:cNvPr id="5" name="Text Box 11"/>
          <p:cNvSpPr txBox="1">
            <a:spLocks noChangeArrowheads="1"/>
          </p:cNvSpPr>
          <p:nvPr/>
        </p:nvSpPr>
        <p:spPr bwMode="auto">
          <a:xfrm>
            <a:off x="783847" y="3618967"/>
            <a:ext cx="7467600" cy="707886"/>
          </a:xfrm>
          <a:prstGeom prst="rect">
            <a:avLst/>
          </a:prstGeom>
          <a:noFill/>
          <a:ln w="9525">
            <a:noFill/>
            <a:miter lim="800000"/>
            <a:headEnd/>
            <a:tailEnd/>
          </a:ln>
        </p:spPr>
        <p:txBody>
          <a:bodyPr>
            <a:spAutoFit/>
          </a:bodyPr>
          <a:lstStyle/>
          <a:p>
            <a:pPr algn="ctr">
              <a:spcBef>
                <a:spcPts val="0"/>
              </a:spcBef>
            </a:pPr>
            <a:r>
              <a:rPr lang="en-US" sz="2000" b="1" dirty="0">
                <a:solidFill>
                  <a:srgbClr val="FF9900"/>
                </a:solidFill>
                <a:latin typeface="+mn-lt"/>
              </a:rPr>
              <a:t>HPCDP Grantees and Contractors Annual Meeting</a:t>
            </a:r>
            <a:r>
              <a:rPr lang="en-US" sz="2000" dirty="0"/>
              <a:t> </a:t>
            </a:r>
            <a:endParaRPr lang="en-US" sz="2000" dirty="0" smtClean="0"/>
          </a:p>
          <a:p>
            <a:pPr algn="ctr">
              <a:spcBef>
                <a:spcPts val="0"/>
              </a:spcBef>
            </a:pPr>
            <a:r>
              <a:rPr lang="en-US" sz="2000" b="1" dirty="0" smtClean="0">
                <a:solidFill>
                  <a:srgbClr val="F59F41"/>
                </a:solidFill>
                <a:latin typeface="Arial" charset="0"/>
              </a:rPr>
              <a:t>November 2017</a:t>
            </a:r>
            <a:endParaRPr lang="en-US" sz="2000" b="1" dirty="0">
              <a:solidFill>
                <a:srgbClr val="F59F41"/>
              </a:solidFill>
              <a:latin typeface="Arial" charset="0"/>
            </a:endParaRPr>
          </a:p>
        </p:txBody>
      </p:sp>
      <p:sp>
        <p:nvSpPr>
          <p:cNvPr id="7" name="Text Box 11"/>
          <p:cNvSpPr txBox="1">
            <a:spLocks noChangeArrowheads="1"/>
          </p:cNvSpPr>
          <p:nvPr/>
        </p:nvSpPr>
        <p:spPr bwMode="auto">
          <a:xfrm>
            <a:off x="674370" y="663116"/>
            <a:ext cx="7467600" cy="1754326"/>
          </a:xfrm>
          <a:prstGeom prst="rect">
            <a:avLst/>
          </a:prstGeom>
          <a:noFill/>
          <a:ln w="9525">
            <a:noFill/>
            <a:miter lim="800000"/>
            <a:headEnd/>
            <a:tailEnd/>
          </a:ln>
        </p:spPr>
        <p:txBody>
          <a:bodyPr>
            <a:spAutoFit/>
          </a:bodyPr>
          <a:lstStyle/>
          <a:p>
            <a:pPr algn="ctr">
              <a:spcBef>
                <a:spcPts val="0"/>
              </a:spcBef>
            </a:pPr>
            <a:r>
              <a:rPr lang="en-US" sz="3600" b="1" dirty="0" smtClean="0">
                <a:solidFill>
                  <a:srgbClr val="FF9900"/>
                </a:solidFill>
                <a:latin typeface="Arial" charset="0"/>
              </a:rPr>
              <a:t>What's Killing Oregonians? Public Health Policies </a:t>
            </a:r>
            <a:r>
              <a:rPr lang="en-US" sz="3600" b="1" dirty="0">
                <a:solidFill>
                  <a:srgbClr val="FF9900"/>
                </a:solidFill>
                <a:latin typeface="Arial" charset="0"/>
              </a:rPr>
              <a:t>for Tobacco </a:t>
            </a:r>
            <a:r>
              <a:rPr lang="en-US" sz="3600" b="1" dirty="0" smtClean="0">
                <a:solidFill>
                  <a:srgbClr val="FF9900"/>
                </a:solidFill>
                <a:latin typeface="Arial" charset="0"/>
              </a:rPr>
              <a:t>&amp; Alcohol </a:t>
            </a:r>
            <a:endParaRPr lang="en-US" sz="3600" b="1" dirty="0">
              <a:solidFill>
                <a:srgbClr val="FF9900"/>
              </a:solidFill>
              <a:latin typeface="Arial" charset="0"/>
            </a:endParaRPr>
          </a:p>
        </p:txBody>
      </p:sp>
    </p:spTree>
    <p:extLst>
      <p:ext uri="{BB962C8B-B14F-4D97-AF65-F5344CB8AC3E}">
        <p14:creationId xmlns:p14="http://schemas.microsoft.com/office/powerpoint/2010/main" val="838849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State Health Improvement Plan</a:t>
            </a:r>
            <a:endParaRPr lang="en-US" dirty="0"/>
          </a:p>
        </p:txBody>
      </p:sp>
      <p:sp>
        <p:nvSpPr>
          <p:cNvPr id="6" name="Content Placeholder 5"/>
          <p:cNvSpPr>
            <a:spLocks noGrp="1"/>
          </p:cNvSpPr>
          <p:nvPr>
            <p:ph idx="1"/>
          </p:nvPr>
        </p:nvSpPr>
        <p:spPr>
          <a:xfrm>
            <a:off x="491490" y="1752600"/>
            <a:ext cx="7966710" cy="4343400"/>
          </a:xfrm>
        </p:spPr>
        <p:txBody>
          <a:bodyPr/>
          <a:lstStyle/>
          <a:p>
            <a:r>
              <a:rPr lang="en-US" sz="2800" b="1" dirty="0" smtClean="0">
                <a:solidFill>
                  <a:srgbClr val="FF0000"/>
                </a:solidFill>
              </a:rPr>
              <a:t>Prevent and reduce tobacco use</a:t>
            </a:r>
          </a:p>
          <a:p>
            <a:r>
              <a:rPr lang="en-US" sz="2800" dirty="0" smtClean="0"/>
              <a:t>Slow the increase of obesity</a:t>
            </a:r>
          </a:p>
          <a:p>
            <a:r>
              <a:rPr lang="en-US" sz="2800" dirty="0" smtClean="0"/>
              <a:t>Improve oral health</a:t>
            </a:r>
          </a:p>
          <a:p>
            <a:r>
              <a:rPr lang="en-US" sz="2800" b="1" dirty="0" smtClean="0">
                <a:solidFill>
                  <a:srgbClr val="FF0000"/>
                </a:solidFill>
              </a:rPr>
              <a:t>Reduce harms associated with alcohol and substance use</a:t>
            </a:r>
          </a:p>
          <a:p>
            <a:r>
              <a:rPr lang="en-US" sz="2800" dirty="0" smtClean="0"/>
              <a:t>Prevent deaths from suicide</a:t>
            </a:r>
          </a:p>
          <a:p>
            <a:r>
              <a:rPr lang="en-US" sz="2800" dirty="0" smtClean="0"/>
              <a:t>Improve immunization rates</a:t>
            </a:r>
          </a:p>
          <a:p>
            <a:r>
              <a:rPr lang="en-US" sz="2800" dirty="0" smtClean="0"/>
              <a:t>Protect the population from communicable </a:t>
            </a:r>
            <a:r>
              <a:rPr lang="en-US" sz="2800" dirty="0" err="1" smtClean="0"/>
              <a:t>dz</a:t>
            </a:r>
            <a:endParaRPr lang="en-US" sz="2800" dirty="0"/>
          </a:p>
        </p:txBody>
      </p:sp>
    </p:spTree>
    <p:extLst>
      <p:ext uri="{BB962C8B-B14F-4D97-AF65-F5344CB8AC3E}">
        <p14:creationId xmlns:p14="http://schemas.microsoft.com/office/powerpoint/2010/main" val="255254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93914"/>
            <a:ext cx="9248172" cy="7051914"/>
          </a:xfrm>
          <a:prstGeom prst="rect">
            <a:avLst/>
          </a:prstGeom>
        </p:spPr>
      </p:pic>
    </p:spTree>
    <p:extLst>
      <p:ext uri="{BB962C8B-B14F-4D97-AF65-F5344CB8AC3E}">
        <p14:creationId xmlns:p14="http://schemas.microsoft.com/office/powerpoint/2010/main" val="347635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4870" y="4344567"/>
            <a:ext cx="8566653" cy="1868663"/>
          </a:xfrm>
        </p:spPr>
        <p:txBody>
          <a:bodyPr>
            <a:noAutofit/>
          </a:bodyPr>
          <a:lstStyle/>
          <a:p>
            <a:r>
              <a:rPr lang="en-US" dirty="0" smtClean="0">
                <a:solidFill>
                  <a:schemeClr val="tx1"/>
                </a:solidFill>
              </a:rPr>
              <a:t>Tobacco use:</a:t>
            </a:r>
            <a:r>
              <a:rPr lang="en-US" dirty="0" smtClean="0"/>
              <a:t/>
            </a:r>
            <a:br>
              <a:rPr lang="en-US" dirty="0" smtClean="0"/>
            </a:br>
            <a:r>
              <a:rPr lang="en-US" sz="3600" dirty="0" smtClean="0"/>
              <a:t>evidence-based policies</a:t>
            </a:r>
            <a:endParaRPr lang="en-US" sz="3600" dirty="0"/>
          </a:p>
        </p:txBody>
      </p:sp>
    </p:spTree>
    <p:extLst>
      <p:ext uri="{BB962C8B-B14F-4D97-AF65-F5344CB8AC3E}">
        <p14:creationId xmlns:p14="http://schemas.microsoft.com/office/powerpoint/2010/main" val="580049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422031"/>
            <a:ext cx="7772400" cy="1143000"/>
          </a:xfrm>
        </p:spPr>
        <p:txBody>
          <a:bodyPr/>
          <a:lstStyle/>
          <a:p>
            <a:pPr algn="l"/>
            <a:r>
              <a:rPr lang="en-US" dirty="0" smtClean="0"/>
              <a:t>Tobacco use</a:t>
            </a:r>
            <a:endParaRPr lang="en-US" dirty="0"/>
          </a:p>
        </p:txBody>
      </p:sp>
      <p:sp>
        <p:nvSpPr>
          <p:cNvPr id="6" name="Content Placeholder 5"/>
          <p:cNvSpPr>
            <a:spLocks noGrp="1"/>
          </p:cNvSpPr>
          <p:nvPr>
            <p:ph sz="half" idx="1"/>
          </p:nvPr>
        </p:nvSpPr>
        <p:spPr>
          <a:xfrm>
            <a:off x="685800" y="1699846"/>
            <a:ext cx="7848600" cy="4114800"/>
          </a:xfrm>
        </p:spPr>
        <p:txBody>
          <a:bodyPr/>
          <a:lstStyle/>
          <a:p>
            <a:r>
              <a:rPr lang="en-US" sz="3200" dirty="0" smtClean="0">
                <a:solidFill>
                  <a:schemeClr val="tx1">
                    <a:lumMod val="95000"/>
                  </a:schemeClr>
                </a:solidFill>
              </a:rPr>
              <a:t>Despite declines in use, tobacco is still the No. 1 preventable cause of death</a:t>
            </a:r>
          </a:p>
          <a:p>
            <a:r>
              <a:rPr lang="en-US" sz="3200" dirty="0" smtClean="0">
                <a:solidFill>
                  <a:schemeClr val="tx1">
                    <a:lumMod val="95000"/>
                  </a:schemeClr>
                </a:solidFill>
              </a:rPr>
              <a:t>Tobacco costs </a:t>
            </a:r>
            <a:r>
              <a:rPr lang="en-US" sz="3200" b="1" dirty="0" smtClean="0">
                <a:solidFill>
                  <a:srgbClr val="FF9900"/>
                </a:solidFill>
              </a:rPr>
              <a:t>$2.5 billion </a:t>
            </a:r>
            <a:r>
              <a:rPr lang="en-US" sz="3200" dirty="0" smtClean="0">
                <a:solidFill>
                  <a:schemeClr val="tx1">
                    <a:lumMod val="95000"/>
                  </a:schemeClr>
                </a:solidFill>
              </a:rPr>
              <a:t>per year in medical expenditures and lost productivity</a:t>
            </a:r>
          </a:p>
          <a:p>
            <a:r>
              <a:rPr lang="en-US" sz="3200" dirty="0" smtClean="0">
                <a:solidFill>
                  <a:schemeClr val="tx1">
                    <a:lumMod val="95000"/>
                  </a:schemeClr>
                </a:solidFill>
              </a:rPr>
              <a:t>Use of non-cigarette tobacco products on the rise (e-cigs)</a:t>
            </a:r>
          </a:p>
        </p:txBody>
      </p:sp>
    </p:spTree>
    <p:extLst>
      <p:ext uri="{BB962C8B-B14F-4D97-AF65-F5344CB8AC3E}">
        <p14:creationId xmlns:p14="http://schemas.microsoft.com/office/powerpoint/2010/main" val="239367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3910"/>
            <a:ext cx="7772400" cy="1143000"/>
          </a:xfrm>
        </p:spPr>
        <p:txBody>
          <a:bodyPr/>
          <a:lstStyle/>
          <a:p>
            <a:pPr algn="l"/>
            <a:r>
              <a:rPr lang="en-US" dirty="0" smtClean="0"/>
              <a:t>Cigarette smoking and</a:t>
            </a:r>
            <a:br>
              <a:rPr lang="en-US" dirty="0" smtClean="0"/>
            </a:br>
            <a:r>
              <a:rPr lang="en-US" dirty="0" smtClean="0"/>
              <a:t> e-cigarette use over time</a:t>
            </a:r>
            <a:endParaRPr lang="en-US" dirty="0"/>
          </a:p>
        </p:txBody>
      </p:sp>
      <p:graphicFrame>
        <p:nvGraphicFramePr>
          <p:cNvPr id="10" name="Chart 9"/>
          <p:cNvGraphicFramePr/>
          <p:nvPr>
            <p:extLst/>
          </p:nvPr>
        </p:nvGraphicFramePr>
        <p:xfrm>
          <a:off x="762000" y="1588476"/>
          <a:ext cx="7620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922292" y="2867145"/>
            <a:ext cx="2313922" cy="400110"/>
          </a:xfrm>
          <a:prstGeom prst="rect">
            <a:avLst/>
          </a:prstGeom>
          <a:noFill/>
        </p:spPr>
        <p:txBody>
          <a:bodyPr wrap="square" rtlCol="0">
            <a:spAutoFit/>
          </a:bodyPr>
          <a:lstStyle/>
          <a:p>
            <a:r>
              <a:rPr lang="en-US" sz="2000" dirty="0" smtClean="0">
                <a:solidFill>
                  <a:schemeClr val="accent1"/>
                </a:solidFill>
                <a:latin typeface="Calibri" panose="020F0502020204030204" pitchFamily="34" charset="0"/>
                <a:cs typeface="Calibri" panose="020F0502020204030204" pitchFamily="34" charset="0"/>
              </a:rPr>
              <a:t>Adult cigarette</a:t>
            </a:r>
            <a:endParaRPr lang="en-US" sz="2000" dirty="0">
              <a:solidFill>
                <a:schemeClr val="accent1"/>
              </a:solidFill>
              <a:latin typeface="Calibri" panose="020F0502020204030204" pitchFamily="34" charset="0"/>
              <a:cs typeface="Calibri" panose="020F0502020204030204" pitchFamily="34" charset="0"/>
            </a:endParaRPr>
          </a:p>
        </p:txBody>
      </p:sp>
      <p:sp>
        <p:nvSpPr>
          <p:cNvPr id="5" name="TextBox 4"/>
          <p:cNvSpPr txBox="1"/>
          <p:nvPr/>
        </p:nvSpPr>
        <p:spPr>
          <a:xfrm>
            <a:off x="1288045" y="4458819"/>
            <a:ext cx="2502558" cy="400110"/>
          </a:xfrm>
          <a:prstGeom prst="rect">
            <a:avLst/>
          </a:prstGeom>
          <a:noFill/>
        </p:spPr>
        <p:txBody>
          <a:bodyPr wrap="square" rtlCol="0">
            <a:spAutoFit/>
          </a:bodyPr>
          <a:lstStyle/>
          <a:p>
            <a:r>
              <a:rPr lang="en-US" sz="2000" dirty="0">
                <a:solidFill>
                  <a:schemeClr val="accent2"/>
                </a:solidFill>
                <a:latin typeface="Calibri" panose="020F0502020204030204" pitchFamily="34" charset="0"/>
                <a:cs typeface="Calibri" panose="020F0502020204030204" pitchFamily="34" charset="0"/>
              </a:rPr>
              <a:t>8</a:t>
            </a:r>
            <a:r>
              <a:rPr lang="en-US" sz="2000" baseline="30000" dirty="0" smtClean="0">
                <a:solidFill>
                  <a:schemeClr val="accent2"/>
                </a:solidFill>
                <a:latin typeface="Calibri" panose="020F0502020204030204" pitchFamily="34" charset="0"/>
                <a:cs typeface="Calibri" panose="020F0502020204030204" pitchFamily="34" charset="0"/>
              </a:rPr>
              <a:t>th</a:t>
            </a:r>
            <a:r>
              <a:rPr lang="en-US" sz="2000" dirty="0" smtClean="0">
                <a:solidFill>
                  <a:schemeClr val="accent2"/>
                </a:solidFill>
                <a:latin typeface="Calibri" panose="020F0502020204030204" pitchFamily="34" charset="0"/>
                <a:cs typeface="Calibri" panose="020F0502020204030204" pitchFamily="34" charset="0"/>
              </a:rPr>
              <a:t> grade cigarettes</a:t>
            </a:r>
            <a:endParaRPr lang="en-US" sz="2000" dirty="0">
              <a:solidFill>
                <a:schemeClr val="accent2"/>
              </a:solidFill>
              <a:latin typeface="Calibri" panose="020F0502020204030204" pitchFamily="34" charset="0"/>
              <a:cs typeface="Calibri" panose="020F0502020204030204" pitchFamily="34" charset="0"/>
            </a:endParaRPr>
          </a:p>
        </p:txBody>
      </p:sp>
      <p:sp>
        <p:nvSpPr>
          <p:cNvPr id="6" name="TextBox 5"/>
          <p:cNvSpPr txBox="1"/>
          <p:nvPr/>
        </p:nvSpPr>
        <p:spPr>
          <a:xfrm>
            <a:off x="2186353" y="2250831"/>
            <a:ext cx="2485399" cy="400110"/>
          </a:xfrm>
          <a:prstGeom prst="rect">
            <a:avLst/>
          </a:prstGeom>
          <a:noFill/>
        </p:spPr>
        <p:txBody>
          <a:bodyPr wrap="square" rtlCol="0">
            <a:spAutoFit/>
          </a:bodyPr>
          <a:lstStyle/>
          <a:p>
            <a:r>
              <a:rPr lang="en-US" sz="2000" dirty="0" smtClean="0">
                <a:solidFill>
                  <a:schemeClr val="accent3"/>
                </a:solidFill>
                <a:latin typeface="Calibri" panose="020F0502020204030204" pitchFamily="34" charset="0"/>
                <a:cs typeface="Calibri" panose="020F0502020204030204" pitchFamily="34" charset="0"/>
              </a:rPr>
              <a:t>11</a:t>
            </a:r>
            <a:r>
              <a:rPr lang="en-US" sz="2000" baseline="30000" dirty="0" smtClean="0">
                <a:solidFill>
                  <a:schemeClr val="accent3"/>
                </a:solidFill>
                <a:latin typeface="Calibri" panose="020F0502020204030204" pitchFamily="34" charset="0"/>
                <a:cs typeface="Calibri" panose="020F0502020204030204" pitchFamily="34" charset="0"/>
              </a:rPr>
              <a:t>th</a:t>
            </a:r>
            <a:r>
              <a:rPr lang="en-US" sz="2000" dirty="0" smtClean="0">
                <a:solidFill>
                  <a:schemeClr val="accent3"/>
                </a:solidFill>
                <a:latin typeface="Calibri" panose="020F0502020204030204" pitchFamily="34" charset="0"/>
                <a:cs typeface="Calibri" panose="020F0502020204030204" pitchFamily="34" charset="0"/>
              </a:rPr>
              <a:t> grade cigarettes</a:t>
            </a:r>
            <a:endParaRPr lang="en-US" sz="2000" dirty="0">
              <a:solidFill>
                <a:schemeClr val="accent3"/>
              </a:solidFill>
              <a:latin typeface="Calibri" panose="020F0502020204030204" pitchFamily="34" charset="0"/>
              <a:cs typeface="Calibri" panose="020F0502020204030204" pitchFamily="34" charset="0"/>
            </a:endParaRPr>
          </a:p>
        </p:txBody>
      </p:sp>
      <p:sp>
        <p:nvSpPr>
          <p:cNvPr id="7" name="TextBox 6"/>
          <p:cNvSpPr txBox="1"/>
          <p:nvPr/>
        </p:nvSpPr>
        <p:spPr>
          <a:xfrm>
            <a:off x="880067" y="6346521"/>
            <a:ext cx="5199186" cy="400110"/>
          </a:xfrm>
          <a:prstGeom prst="rect">
            <a:avLst/>
          </a:prstGeom>
          <a:noFill/>
        </p:spPr>
        <p:txBody>
          <a:bodyPr wrap="square" rtlCol="0">
            <a:spAutoFit/>
          </a:bodyPr>
          <a:lstStyle/>
          <a:p>
            <a:r>
              <a:rPr lang="en-US" sz="1000" dirty="0" smtClean="0">
                <a:latin typeface="+mn-lt"/>
              </a:rPr>
              <a:t>Source: Oregon BRFSS; Student Drug Use survey, Youth Risk Behavior Survey, Oregon Healthy Teens</a:t>
            </a:r>
            <a:endParaRPr lang="en-US" sz="1000" dirty="0">
              <a:latin typeface="+mn-lt"/>
            </a:endParaRPr>
          </a:p>
        </p:txBody>
      </p:sp>
      <p:sp>
        <p:nvSpPr>
          <p:cNvPr id="8" name="TextBox 7"/>
          <p:cNvSpPr txBox="1"/>
          <p:nvPr/>
        </p:nvSpPr>
        <p:spPr>
          <a:xfrm>
            <a:off x="3630182" y="4914498"/>
            <a:ext cx="2882913" cy="400110"/>
          </a:xfrm>
          <a:prstGeom prst="rect">
            <a:avLst/>
          </a:prstGeom>
          <a:noFill/>
        </p:spPr>
        <p:txBody>
          <a:bodyPr wrap="square" rtlCol="0">
            <a:spAutoFit/>
          </a:bodyPr>
          <a:lstStyle/>
          <a:p>
            <a:r>
              <a:rPr lang="en-US" sz="2000" dirty="0" smtClean="0">
                <a:solidFill>
                  <a:srgbClr val="9966FF"/>
                </a:solidFill>
                <a:latin typeface="Calibri" panose="020F0502020204030204" pitchFamily="34" charset="0"/>
                <a:cs typeface="Calibri" panose="020F0502020204030204" pitchFamily="34" charset="0"/>
              </a:rPr>
              <a:t>11</a:t>
            </a:r>
            <a:r>
              <a:rPr lang="en-US" sz="2000" baseline="30000" dirty="0" smtClean="0">
                <a:solidFill>
                  <a:srgbClr val="9966FF"/>
                </a:solidFill>
                <a:latin typeface="Calibri" panose="020F0502020204030204" pitchFamily="34" charset="0"/>
                <a:cs typeface="Calibri" panose="020F0502020204030204" pitchFamily="34" charset="0"/>
              </a:rPr>
              <a:t>th</a:t>
            </a:r>
            <a:r>
              <a:rPr lang="en-US" sz="2000" dirty="0" smtClean="0">
                <a:solidFill>
                  <a:srgbClr val="9966FF"/>
                </a:solidFill>
                <a:latin typeface="Calibri" panose="020F0502020204030204" pitchFamily="34" charset="0"/>
                <a:cs typeface="Calibri" panose="020F0502020204030204" pitchFamily="34" charset="0"/>
              </a:rPr>
              <a:t> grade e-cigarettes</a:t>
            </a:r>
            <a:endParaRPr lang="en-US" sz="2000" dirty="0">
              <a:solidFill>
                <a:srgbClr val="9966FF"/>
              </a:solidFill>
              <a:latin typeface="Calibri" panose="020F0502020204030204" pitchFamily="34" charset="0"/>
              <a:cs typeface="Calibri" panose="020F0502020204030204" pitchFamily="34" charset="0"/>
            </a:endParaRPr>
          </a:p>
        </p:txBody>
      </p:sp>
      <p:sp>
        <p:nvSpPr>
          <p:cNvPr id="9" name="TextBox 8"/>
          <p:cNvSpPr txBox="1"/>
          <p:nvPr/>
        </p:nvSpPr>
        <p:spPr>
          <a:xfrm>
            <a:off x="3630181" y="5207454"/>
            <a:ext cx="2882913" cy="400110"/>
          </a:xfrm>
          <a:prstGeom prst="rect">
            <a:avLst/>
          </a:prstGeom>
          <a:noFill/>
        </p:spPr>
        <p:txBody>
          <a:bodyPr wrap="square" rtlCol="0">
            <a:spAutoFit/>
          </a:bodyPr>
          <a:lstStyle/>
          <a:p>
            <a:r>
              <a:rPr lang="en-US" sz="2000" dirty="0">
                <a:solidFill>
                  <a:schemeClr val="tx2">
                    <a:lumMod val="75000"/>
                  </a:schemeClr>
                </a:solidFill>
                <a:latin typeface="Calibri" panose="020F0502020204030204" pitchFamily="34" charset="0"/>
                <a:cs typeface="Calibri" panose="020F0502020204030204" pitchFamily="34" charset="0"/>
              </a:rPr>
              <a:t>8</a:t>
            </a:r>
            <a:r>
              <a:rPr lang="en-US" sz="2000" baseline="30000" dirty="0" smtClean="0">
                <a:solidFill>
                  <a:schemeClr val="tx2">
                    <a:lumMod val="75000"/>
                  </a:schemeClr>
                </a:solidFill>
                <a:latin typeface="Calibri" panose="020F0502020204030204" pitchFamily="34" charset="0"/>
                <a:cs typeface="Calibri" panose="020F0502020204030204" pitchFamily="34" charset="0"/>
              </a:rPr>
              <a:t>th</a:t>
            </a:r>
            <a:r>
              <a:rPr lang="en-US" sz="2000" dirty="0" smtClean="0">
                <a:solidFill>
                  <a:schemeClr val="tx2">
                    <a:lumMod val="75000"/>
                  </a:schemeClr>
                </a:solidFill>
                <a:latin typeface="Calibri" panose="020F0502020204030204" pitchFamily="34" charset="0"/>
                <a:cs typeface="Calibri" panose="020F0502020204030204" pitchFamily="34" charset="0"/>
              </a:rPr>
              <a:t> grade e-cigarettes</a:t>
            </a:r>
            <a:endParaRPr lang="en-US" sz="2000"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00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Cigarette smoking among adults by education level</a:t>
            </a:r>
            <a:endParaRPr lang="en-US" sz="3600" dirty="0"/>
          </a:p>
        </p:txBody>
      </p:sp>
      <p:graphicFrame>
        <p:nvGraphicFramePr>
          <p:cNvPr id="10" name="Chart 9"/>
          <p:cNvGraphicFramePr/>
          <p:nvPr>
            <p:extLst>
              <p:ext uri="{D42A27DB-BD31-4B8C-83A1-F6EECF244321}">
                <p14:modId xmlns:p14="http://schemas.microsoft.com/office/powerpoint/2010/main" val="2473474594"/>
              </p:ext>
            </p:extLst>
          </p:nvPr>
        </p:nvGraphicFramePr>
        <p:xfrm>
          <a:off x="990600" y="1981200"/>
          <a:ext cx="6934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2016 Oregon BRFSS</a:t>
            </a:r>
            <a:endParaRPr lang="en-US" sz="1000" dirty="0">
              <a:latin typeface="+mn-lt"/>
            </a:endParaRPr>
          </a:p>
        </p:txBody>
      </p:sp>
    </p:spTree>
    <p:extLst>
      <p:ext uri="{BB962C8B-B14F-4D97-AF65-F5344CB8AC3E}">
        <p14:creationId xmlns:p14="http://schemas.microsoft.com/office/powerpoint/2010/main" val="1105122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Cigarette smoking among adults by race and ethnicity</a:t>
            </a:r>
            <a:endParaRPr lang="en-US" sz="3600" dirty="0"/>
          </a:p>
        </p:txBody>
      </p:sp>
      <p:graphicFrame>
        <p:nvGraphicFramePr>
          <p:cNvPr id="10" name="Chart 9"/>
          <p:cNvGraphicFramePr/>
          <p:nvPr>
            <p:extLst/>
          </p:nvPr>
        </p:nvGraphicFramePr>
        <p:xfrm>
          <a:off x="990600" y="1981200"/>
          <a:ext cx="6934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2010-2011 Oregon BRFSS Race Oversample</a:t>
            </a:r>
            <a:endParaRPr lang="en-US" sz="1000" dirty="0">
              <a:latin typeface="+mn-lt"/>
            </a:endParaRPr>
          </a:p>
        </p:txBody>
      </p:sp>
    </p:spTree>
    <p:extLst>
      <p:ext uri="{BB962C8B-B14F-4D97-AF65-F5344CB8AC3E}">
        <p14:creationId xmlns:p14="http://schemas.microsoft.com/office/powerpoint/2010/main" val="189979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Smoking during pregnancy</a:t>
            </a:r>
            <a:endParaRPr lang="en-US" dirty="0"/>
          </a:p>
        </p:txBody>
      </p:sp>
      <p:graphicFrame>
        <p:nvGraphicFramePr>
          <p:cNvPr id="10" name="Chart 9"/>
          <p:cNvGraphicFramePr/>
          <p:nvPr>
            <p:extLst>
              <p:ext uri="{D42A27DB-BD31-4B8C-83A1-F6EECF244321}">
                <p14:modId xmlns:p14="http://schemas.microsoft.com/office/powerpoint/2010/main" val="3371587609"/>
              </p:ext>
            </p:extLst>
          </p:nvPr>
        </p:nvGraphicFramePr>
        <p:xfrm>
          <a:off x="838200" y="1905000"/>
          <a:ext cx="7543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Oregon Birth Certificates UPDATE</a:t>
            </a:r>
            <a:endParaRPr lang="en-US" sz="1000" dirty="0">
              <a:latin typeface="+mn-lt"/>
            </a:endParaRPr>
          </a:p>
        </p:txBody>
      </p:sp>
    </p:spTree>
    <p:extLst>
      <p:ext uri="{BB962C8B-B14F-4D97-AF65-F5344CB8AC3E}">
        <p14:creationId xmlns:p14="http://schemas.microsoft.com/office/powerpoint/2010/main" val="2921335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374" y="368935"/>
            <a:ext cx="7772400" cy="1143000"/>
          </a:xfrm>
        </p:spPr>
        <p:txBody>
          <a:bodyPr/>
          <a:lstStyle/>
          <a:p>
            <a:pPr algn="l"/>
            <a:r>
              <a:rPr lang="en-US" dirty="0" smtClean="0"/>
              <a:t>Flavored tobacco use</a:t>
            </a:r>
            <a:endParaRPr lang="en-US" dirty="0"/>
          </a:p>
        </p:txBody>
      </p:sp>
      <p:graphicFrame>
        <p:nvGraphicFramePr>
          <p:cNvPr id="11" name="Chart 10"/>
          <p:cNvGraphicFramePr/>
          <p:nvPr>
            <p:extLst>
              <p:ext uri="{D42A27DB-BD31-4B8C-83A1-F6EECF244321}">
                <p14:modId xmlns:p14="http://schemas.microsoft.com/office/powerpoint/2010/main" val="3982673750"/>
              </p:ext>
            </p:extLst>
          </p:nvPr>
        </p:nvGraphicFramePr>
        <p:xfrm>
          <a:off x="804389" y="1656829"/>
          <a:ext cx="7071781" cy="46205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2016 Oregon BRFSS; 2017 Oregon Healthy Teens (UPDATE)</a:t>
            </a:r>
            <a:endParaRPr lang="en-US" sz="1000" dirty="0">
              <a:latin typeface="+mn-lt"/>
            </a:endParaRPr>
          </a:p>
        </p:txBody>
      </p:sp>
    </p:spTree>
    <p:extLst>
      <p:ext uri="{BB962C8B-B14F-4D97-AF65-F5344CB8AC3E}">
        <p14:creationId xmlns:p14="http://schemas.microsoft.com/office/powerpoint/2010/main" val="89339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1692"/>
            <a:ext cx="7772400" cy="1143000"/>
          </a:xfrm>
        </p:spPr>
        <p:txBody>
          <a:bodyPr/>
          <a:lstStyle/>
          <a:p>
            <a:pPr algn="l"/>
            <a:r>
              <a:rPr lang="en-US" dirty="0" smtClean="0"/>
              <a:t>Tobacco marketing</a:t>
            </a:r>
            <a:endParaRPr lang="en-US" dirty="0"/>
          </a:p>
        </p:txBody>
      </p:sp>
      <p:sp>
        <p:nvSpPr>
          <p:cNvPr id="3" name="Content Placeholder 2"/>
          <p:cNvSpPr>
            <a:spLocks noGrp="1"/>
          </p:cNvSpPr>
          <p:nvPr>
            <p:ph idx="1"/>
          </p:nvPr>
        </p:nvSpPr>
        <p:spPr>
          <a:xfrm>
            <a:off x="685800" y="1647091"/>
            <a:ext cx="7772400" cy="4542693"/>
          </a:xfrm>
        </p:spPr>
        <p:txBody>
          <a:bodyPr/>
          <a:lstStyle/>
          <a:p>
            <a:r>
              <a:rPr lang="en-US" dirty="0" smtClean="0">
                <a:solidFill>
                  <a:srgbClr val="FF9900"/>
                </a:solidFill>
              </a:rPr>
              <a:t>$1 million per hour </a:t>
            </a:r>
            <a:r>
              <a:rPr lang="en-US" dirty="0" smtClean="0">
                <a:solidFill>
                  <a:schemeClr val="tx1"/>
                </a:solidFill>
              </a:rPr>
              <a:t>in the United States </a:t>
            </a:r>
          </a:p>
          <a:p>
            <a:r>
              <a:rPr lang="en-US" dirty="0" smtClean="0">
                <a:solidFill>
                  <a:srgbClr val="FF9900"/>
                </a:solidFill>
              </a:rPr>
              <a:t>More than $100 million annually </a:t>
            </a:r>
            <a:r>
              <a:rPr lang="en-US" dirty="0" smtClean="0">
                <a:solidFill>
                  <a:schemeClr val="tx1"/>
                </a:solidFill>
              </a:rPr>
              <a:t>in Oregon retail environment</a:t>
            </a:r>
          </a:p>
          <a:p>
            <a:r>
              <a:rPr lang="en-US" dirty="0" smtClean="0">
                <a:solidFill>
                  <a:schemeClr val="tx1"/>
                </a:solidFill>
              </a:rPr>
              <a:t>More than 50% of Oregon youth visit a convenience store 1+ times per week</a:t>
            </a:r>
          </a:p>
          <a:p>
            <a:r>
              <a:rPr lang="en-US" dirty="0" smtClean="0">
                <a:solidFill>
                  <a:schemeClr val="tx1"/>
                </a:solidFill>
              </a:rPr>
              <a:t>3 in 4 youth exposed to tobacco advertising in stores</a:t>
            </a:r>
          </a:p>
          <a:p>
            <a:pPr marL="0" indent="0">
              <a:buNone/>
            </a:pPr>
            <a:endParaRPr lang="en-US" dirty="0" smtClean="0"/>
          </a:p>
          <a:p>
            <a:endParaRPr lang="en-US" dirty="0"/>
          </a:p>
        </p:txBody>
      </p:sp>
    </p:spTree>
    <p:extLst>
      <p:ext uri="{BB962C8B-B14F-4D97-AF65-F5344CB8AC3E}">
        <p14:creationId xmlns:p14="http://schemas.microsoft.com/office/powerpoint/2010/main" val="686142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410307"/>
            <a:ext cx="7772400" cy="1143000"/>
          </a:xfrm>
        </p:spPr>
        <p:txBody>
          <a:bodyPr/>
          <a:lstStyle/>
          <a:p>
            <a:pPr algn="l"/>
            <a:r>
              <a:rPr lang="en-US" dirty="0" smtClean="0"/>
              <a:t>Overview</a:t>
            </a:r>
            <a:endParaRPr lang="en-US" dirty="0"/>
          </a:p>
        </p:txBody>
      </p:sp>
      <p:sp>
        <p:nvSpPr>
          <p:cNvPr id="6" name="Content Placeholder 5"/>
          <p:cNvSpPr>
            <a:spLocks noGrp="1"/>
          </p:cNvSpPr>
          <p:nvPr>
            <p:ph sz="half" idx="1"/>
          </p:nvPr>
        </p:nvSpPr>
        <p:spPr>
          <a:xfrm>
            <a:off x="647700" y="1699846"/>
            <a:ext cx="7848600" cy="4114800"/>
          </a:xfrm>
        </p:spPr>
        <p:txBody>
          <a:bodyPr>
            <a:normAutofit/>
          </a:bodyPr>
          <a:lstStyle/>
          <a:p>
            <a:r>
              <a:rPr lang="en-US" sz="3600" dirty="0" smtClean="0">
                <a:solidFill>
                  <a:schemeClr val="tx1">
                    <a:lumMod val="95000"/>
                  </a:schemeClr>
                </a:solidFill>
              </a:rPr>
              <a:t>Leading drivers of death in Oregon</a:t>
            </a:r>
          </a:p>
          <a:p>
            <a:r>
              <a:rPr lang="en-US" sz="3600" dirty="0" smtClean="0">
                <a:solidFill>
                  <a:schemeClr val="tx1">
                    <a:lumMod val="95000"/>
                  </a:schemeClr>
                </a:solidFill>
              </a:rPr>
              <a:t>Strategies to prevent the harm of tobacco &amp; alcohol </a:t>
            </a:r>
          </a:p>
          <a:p>
            <a:r>
              <a:rPr lang="en-US" sz="3600" dirty="0" smtClean="0">
                <a:solidFill>
                  <a:schemeClr val="tx1">
                    <a:lumMod val="95000"/>
                  </a:schemeClr>
                </a:solidFill>
              </a:rPr>
              <a:t>Potential for a policy response</a:t>
            </a:r>
          </a:p>
          <a:p>
            <a:r>
              <a:rPr lang="en-US" sz="3600" dirty="0" smtClean="0">
                <a:solidFill>
                  <a:schemeClr val="tx1">
                    <a:lumMod val="95000"/>
                  </a:schemeClr>
                </a:solidFill>
              </a:rPr>
              <a:t>Mobilizing across substance areas to drive change</a:t>
            </a:r>
          </a:p>
        </p:txBody>
      </p:sp>
    </p:spTree>
    <p:extLst>
      <p:ext uri="{BB962C8B-B14F-4D97-AF65-F5344CB8AC3E}">
        <p14:creationId xmlns:p14="http://schemas.microsoft.com/office/powerpoint/2010/main" val="381985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61679"/>
            <a:ext cx="8095785" cy="1143000"/>
          </a:xfrm>
        </p:spPr>
        <p:txBody>
          <a:bodyPr/>
          <a:lstStyle/>
          <a:p>
            <a:pPr algn="l"/>
            <a:r>
              <a:rPr lang="en-US" sz="3600" dirty="0" smtClean="0"/>
              <a:t>Annual marketing expenditures in Oregon over time (</a:t>
            </a:r>
            <a:r>
              <a:rPr lang="en-US" sz="3600" dirty="0"/>
              <a:t>in Millions </a:t>
            </a:r>
            <a:r>
              <a:rPr lang="en-US" sz="3600" dirty="0" smtClean="0"/>
              <a:t>$)</a:t>
            </a:r>
            <a:endParaRPr lang="en-US" sz="3600" dirty="0"/>
          </a:p>
        </p:txBody>
      </p:sp>
      <p:sp>
        <p:nvSpPr>
          <p:cNvPr id="7" name="Rectangle 6"/>
          <p:cNvSpPr/>
          <p:nvPr/>
        </p:nvSpPr>
        <p:spPr>
          <a:xfrm>
            <a:off x="685799" y="6311375"/>
            <a:ext cx="6516663" cy="421654"/>
          </a:xfrm>
          <a:prstGeom prst="rect">
            <a:avLst/>
          </a:prstGeom>
        </p:spPr>
        <p:txBody>
          <a:bodyPr wrap="square">
            <a:spAutoFit/>
          </a:bodyPr>
          <a:lstStyle/>
          <a:p>
            <a:pPr marL="0" marR="0">
              <a:lnSpc>
                <a:spcPct val="107000"/>
              </a:lnSpc>
              <a:spcBef>
                <a:spcPts val="0"/>
              </a:spcBef>
              <a:spcAft>
                <a:spcPts val="0"/>
              </a:spcAft>
            </a:pPr>
            <a:r>
              <a:rPr lang="en-US" sz="1000" b="1" dirty="0">
                <a:latin typeface="Calibri Light" panose="020F0302020204030204" pitchFamily="34" charset="0"/>
                <a:ea typeface="Calibri" panose="020F0502020204030204" pitchFamily="34" charset="0"/>
                <a:cs typeface="Times New Roman" panose="02020603050405020304" pitchFamily="18" charset="0"/>
              </a:rPr>
              <a:t>Source</a:t>
            </a:r>
            <a:r>
              <a:rPr lang="en-US" sz="1000" dirty="0">
                <a:latin typeface="Calibri Light" panose="020F0302020204030204" pitchFamily="34" charset="0"/>
                <a:ea typeface="Calibri" panose="020F0502020204030204" pitchFamily="34" charset="0"/>
                <a:cs typeface="Times New Roman" panose="02020603050405020304" pitchFamily="18" charset="0"/>
              </a:rPr>
              <a:t>: </a:t>
            </a:r>
            <a:r>
              <a:rPr lang="en-US" sz="1000" i="1" dirty="0">
                <a:latin typeface="Calibri Light" panose="020F0302020204030204" pitchFamily="34" charset="0"/>
                <a:ea typeface="Calibri" panose="020F0502020204030204" pitchFamily="34" charset="0"/>
                <a:cs typeface="Arial-BoldItalicMT"/>
              </a:rPr>
              <a:t>Laura Bach, “</a:t>
            </a:r>
            <a:r>
              <a:rPr lang="en-US" sz="1000" dirty="0">
                <a:latin typeface="Calibri Light" panose="020F0302020204030204" pitchFamily="34" charset="0"/>
                <a:ea typeface="Calibri" panose="020F0502020204030204" pitchFamily="34" charset="0"/>
                <a:cs typeface="Arial-BoldMT"/>
              </a:rPr>
              <a:t>STATE-SPECIFIC ESTIMATES OF TOBACCO COMPANY MARKETING EXPENDITURES 1998 to </a:t>
            </a:r>
            <a:r>
              <a:rPr lang="en-US" sz="1000" dirty="0" smtClean="0">
                <a:latin typeface="Calibri Light" panose="020F0302020204030204" pitchFamily="34" charset="0"/>
                <a:ea typeface="Calibri" panose="020F0502020204030204" pitchFamily="34" charset="0"/>
                <a:cs typeface="Arial-BoldMT"/>
              </a:rPr>
              <a:t>2014.”</a:t>
            </a:r>
            <a:r>
              <a:rPr lang="en-US" sz="1000" i="1" dirty="0" smtClean="0">
                <a:latin typeface="Calibri Light" panose="020F0302020204030204" pitchFamily="34" charset="0"/>
                <a:ea typeface="Calibri" panose="020F0502020204030204" pitchFamily="34" charset="0"/>
                <a:cs typeface="Arial-BoldItalicMT"/>
              </a:rPr>
              <a:t> </a:t>
            </a:r>
            <a:r>
              <a:rPr lang="en-US" sz="1000" i="1" dirty="0">
                <a:latin typeface="Calibri Light" panose="020F0302020204030204" pitchFamily="34" charset="0"/>
                <a:ea typeface="Calibri" panose="020F0502020204030204" pitchFamily="34" charset="0"/>
                <a:cs typeface="Arial-BoldItalicMT"/>
              </a:rPr>
              <a:t>Campaign for Tobacco-Free Kids, </a:t>
            </a:r>
            <a:r>
              <a:rPr lang="en-US" sz="1000" i="1" dirty="0" smtClean="0">
                <a:latin typeface="Calibri Light" panose="020F0302020204030204" pitchFamily="34" charset="0"/>
                <a:ea typeface="Calibri" panose="020F0502020204030204" pitchFamily="34" charset="0"/>
                <a:cs typeface="Arial-BoldItalicMT"/>
              </a:rPr>
              <a:t>November 28, 2016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1969000392"/>
              </p:ext>
            </p:extLst>
          </p:nvPr>
        </p:nvGraphicFramePr>
        <p:xfrm>
          <a:off x="278297" y="2062921"/>
          <a:ext cx="850328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2717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9262"/>
            <a:ext cx="7772400" cy="1143000"/>
          </a:xfrm>
        </p:spPr>
        <p:txBody>
          <a:bodyPr/>
          <a:lstStyle/>
          <a:p>
            <a:pPr algn="l"/>
            <a:r>
              <a:rPr lang="en-US" dirty="0" smtClean="0"/>
              <a:t>Tobacco - Price</a:t>
            </a:r>
            <a:endParaRPr lang="en-US" dirty="0"/>
          </a:p>
        </p:txBody>
      </p:sp>
      <p:sp>
        <p:nvSpPr>
          <p:cNvPr id="3" name="Content Placeholder 2"/>
          <p:cNvSpPr>
            <a:spLocks noGrp="1"/>
          </p:cNvSpPr>
          <p:nvPr>
            <p:ph idx="1"/>
          </p:nvPr>
        </p:nvSpPr>
        <p:spPr/>
        <p:txBody>
          <a:bodyPr/>
          <a:lstStyle/>
          <a:p>
            <a:r>
              <a:rPr lang="en-US" dirty="0" smtClean="0">
                <a:solidFill>
                  <a:schemeClr val="tx1"/>
                </a:solidFill>
              </a:rPr>
              <a:t>Consumption decreases as price increases</a:t>
            </a:r>
          </a:p>
          <a:p>
            <a:r>
              <a:rPr lang="en-US" dirty="0" smtClean="0">
                <a:solidFill>
                  <a:schemeClr val="tx1"/>
                </a:solidFill>
              </a:rPr>
              <a:t>Youth and those living with fewer financial resources experience the greatest benefit</a:t>
            </a:r>
          </a:p>
          <a:p>
            <a:endParaRPr lang="en-US" dirty="0" smtClean="0"/>
          </a:p>
          <a:p>
            <a:endParaRPr lang="en-US" dirty="0"/>
          </a:p>
        </p:txBody>
      </p:sp>
    </p:spTree>
    <p:extLst>
      <p:ext uri="{BB962C8B-B14F-4D97-AF65-F5344CB8AC3E}">
        <p14:creationId xmlns:p14="http://schemas.microsoft.com/office/powerpoint/2010/main" val="1593637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03030" y="410307"/>
            <a:ext cx="7772400" cy="1143000"/>
          </a:xfrm>
        </p:spPr>
        <p:txBody>
          <a:bodyPr/>
          <a:lstStyle/>
          <a:p>
            <a:pPr algn="l"/>
            <a:r>
              <a:rPr lang="en-US" dirty="0" smtClean="0"/>
              <a:t>Tobacco – </a:t>
            </a:r>
            <a:r>
              <a:rPr lang="en-US" dirty="0" err="1" smtClean="0"/>
              <a:t>Smokefree</a:t>
            </a:r>
            <a:r>
              <a:rPr lang="en-US" dirty="0" smtClean="0"/>
              <a:t> Policies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solidFill>
                  <a:schemeClr val="tx1"/>
                </a:solidFill>
              </a:rPr>
              <a:t>Reduce </a:t>
            </a:r>
            <a:r>
              <a:rPr lang="en-US" dirty="0">
                <a:solidFill>
                  <a:srgbClr val="FF9900"/>
                </a:solidFill>
              </a:rPr>
              <a:t>exposure</a:t>
            </a:r>
            <a:r>
              <a:rPr lang="en-US" dirty="0">
                <a:solidFill>
                  <a:schemeClr val="tx1"/>
                </a:solidFill>
              </a:rPr>
              <a:t> to secondhand smoke</a:t>
            </a:r>
          </a:p>
          <a:p>
            <a:r>
              <a:rPr lang="en-US" dirty="0" smtClean="0">
                <a:solidFill>
                  <a:schemeClr val="tx1"/>
                </a:solidFill>
              </a:rPr>
              <a:t>Reduce </a:t>
            </a:r>
            <a:r>
              <a:rPr lang="en-US" dirty="0">
                <a:solidFill>
                  <a:schemeClr val="tx1"/>
                </a:solidFill>
              </a:rPr>
              <a:t>the </a:t>
            </a:r>
            <a:r>
              <a:rPr lang="en-US" dirty="0">
                <a:solidFill>
                  <a:srgbClr val="FF9900"/>
                </a:solidFill>
              </a:rPr>
              <a:t>prevalence</a:t>
            </a:r>
            <a:r>
              <a:rPr lang="en-US" dirty="0">
                <a:solidFill>
                  <a:schemeClr val="tx1"/>
                </a:solidFill>
              </a:rPr>
              <a:t> of tobacco use</a:t>
            </a:r>
          </a:p>
          <a:p>
            <a:r>
              <a:rPr lang="en-US" dirty="0" smtClean="0">
                <a:solidFill>
                  <a:schemeClr val="tx1"/>
                </a:solidFill>
              </a:rPr>
              <a:t>Increase </a:t>
            </a:r>
            <a:r>
              <a:rPr lang="en-US" dirty="0">
                <a:solidFill>
                  <a:schemeClr val="tx1"/>
                </a:solidFill>
              </a:rPr>
              <a:t>the number of tobacco users who </a:t>
            </a:r>
            <a:r>
              <a:rPr lang="en-US" dirty="0">
                <a:solidFill>
                  <a:srgbClr val="FF9900"/>
                </a:solidFill>
              </a:rPr>
              <a:t>quit</a:t>
            </a:r>
          </a:p>
          <a:p>
            <a:r>
              <a:rPr lang="en-US" dirty="0" smtClean="0">
                <a:solidFill>
                  <a:schemeClr val="tx1"/>
                </a:solidFill>
              </a:rPr>
              <a:t>Reduce </a:t>
            </a:r>
            <a:r>
              <a:rPr lang="en-US" dirty="0">
                <a:solidFill>
                  <a:schemeClr val="tx1"/>
                </a:solidFill>
              </a:rPr>
              <a:t>the </a:t>
            </a:r>
            <a:r>
              <a:rPr lang="en-US" dirty="0">
                <a:solidFill>
                  <a:srgbClr val="FF9900"/>
                </a:solidFill>
              </a:rPr>
              <a:t>initiation</a:t>
            </a:r>
            <a:r>
              <a:rPr lang="en-US" dirty="0">
                <a:solidFill>
                  <a:schemeClr val="tx1"/>
                </a:solidFill>
              </a:rPr>
              <a:t> of tobacco use among young people</a:t>
            </a:r>
          </a:p>
          <a:p>
            <a:r>
              <a:rPr lang="en-US" dirty="0" smtClean="0">
                <a:solidFill>
                  <a:schemeClr val="tx1"/>
                </a:solidFill>
              </a:rPr>
              <a:t>Reduce </a:t>
            </a:r>
            <a:r>
              <a:rPr lang="en-US" dirty="0">
                <a:solidFill>
                  <a:schemeClr val="tx1"/>
                </a:solidFill>
              </a:rPr>
              <a:t>tobacco-related </a:t>
            </a:r>
            <a:r>
              <a:rPr lang="en-US" dirty="0">
                <a:solidFill>
                  <a:srgbClr val="FF9900"/>
                </a:solidFill>
              </a:rPr>
              <a:t>morbidity and mortality</a:t>
            </a:r>
            <a:r>
              <a:rPr lang="en-US" dirty="0">
                <a:solidFill>
                  <a:schemeClr val="tx1"/>
                </a:solidFill>
              </a:rPr>
              <a:t>, including acute cardiovascular events</a:t>
            </a:r>
          </a:p>
          <a:p>
            <a:endParaRPr lang="en-US" dirty="0"/>
          </a:p>
        </p:txBody>
      </p:sp>
    </p:spTree>
    <p:extLst>
      <p:ext uri="{BB962C8B-B14F-4D97-AF65-F5344CB8AC3E}">
        <p14:creationId xmlns:p14="http://schemas.microsoft.com/office/powerpoint/2010/main" val="855717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5893" y="496645"/>
            <a:ext cx="9504174" cy="1143000"/>
          </a:xfrm>
        </p:spPr>
        <p:txBody>
          <a:bodyPr/>
          <a:lstStyle/>
          <a:p>
            <a:pPr algn="l"/>
            <a:r>
              <a:rPr lang="en-US" sz="3600" dirty="0" smtClean="0"/>
              <a:t>E-cigarette policies: Treat like tobacco</a:t>
            </a:r>
            <a:endParaRPr lang="en-US" sz="3600" dirty="0"/>
          </a:p>
        </p:txBody>
      </p:sp>
      <p:sp>
        <p:nvSpPr>
          <p:cNvPr id="3" name="Content Placeholder 2"/>
          <p:cNvSpPr>
            <a:spLocks noGrp="1"/>
          </p:cNvSpPr>
          <p:nvPr>
            <p:ph idx="1"/>
          </p:nvPr>
        </p:nvSpPr>
        <p:spPr>
          <a:xfrm>
            <a:off x="703385" y="1484280"/>
            <a:ext cx="8440615" cy="744415"/>
          </a:xfrm>
        </p:spPr>
        <p:txBody>
          <a:bodyPr/>
          <a:lstStyle/>
          <a:p>
            <a:r>
              <a:rPr lang="en-US" sz="2800" dirty="0" smtClean="0">
                <a:solidFill>
                  <a:schemeClr val="tx1"/>
                </a:solidFill>
              </a:rPr>
              <a:t>Restrict advertising, commercials on TV</a:t>
            </a:r>
          </a:p>
          <a:p>
            <a:r>
              <a:rPr lang="en-US" sz="2800" dirty="0" smtClean="0">
                <a:solidFill>
                  <a:schemeClr val="tx1"/>
                </a:solidFill>
              </a:rPr>
              <a:t>Restrict location for smoking</a:t>
            </a:r>
          </a:p>
          <a:p>
            <a:r>
              <a:rPr lang="en-US" sz="2800" dirty="0" smtClean="0">
                <a:solidFill>
                  <a:schemeClr val="tx1"/>
                </a:solidFill>
              </a:rPr>
              <a:t>Restrict location of sales </a:t>
            </a:r>
          </a:p>
          <a:p>
            <a:r>
              <a:rPr lang="en-US" sz="2800" dirty="0" smtClean="0">
                <a:solidFill>
                  <a:schemeClr val="tx1"/>
                </a:solidFill>
              </a:rPr>
              <a:t>Restrict flavors</a:t>
            </a:r>
          </a:p>
        </p:txBody>
      </p:sp>
      <p:pic>
        <p:nvPicPr>
          <p:cNvPr id="6" name="Picture 49" descr="http://www.celebrityendorsementads.com/celebrity-endorsements/celebrities/stephen-dorff/images/stephen-dorff-blu-e-cigs.jpg"/>
          <p:cNvPicPr>
            <a:picLocks noChangeAspect="1" noChangeArrowheads="1"/>
          </p:cNvPicPr>
          <p:nvPr/>
        </p:nvPicPr>
        <p:blipFill rotWithShape="1">
          <a:blip r:embed="rId3" cstate="print"/>
          <a:srcRect l="2423" t="1625" r="3204" b="5596"/>
          <a:stretch/>
        </p:blipFill>
        <p:spPr bwMode="auto">
          <a:xfrm>
            <a:off x="547184" y="3743775"/>
            <a:ext cx="2273215" cy="2872967"/>
          </a:xfrm>
          <a:prstGeom prst="rect">
            <a:avLst/>
          </a:prstGeom>
          <a:noFill/>
          <a:ln w="12700">
            <a:solidFill>
              <a:schemeClr val="bg2"/>
            </a:solidFill>
          </a:ln>
        </p:spPr>
      </p:pic>
      <p:pic>
        <p:nvPicPr>
          <p:cNvPr id="9" name="Picture 8"/>
          <p:cNvPicPr>
            <a:picLocks noChangeAspect="1"/>
          </p:cNvPicPr>
          <p:nvPr/>
        </p:nvPicPr>
        <p:blipFill rotWithShape="1">
          <a:blip r:embed="rId4" cstate="print"/>
          <a:srcRect b="3027"/>
          <a:stretch/>
        </p:blipFill>
        <p:spPr>
          <a:xfrm>
            <a:off x="2951088" y="3734609"/>
            <a:ext cx="1978287" cy="2882133"/>
          </a:xfrm>
          <a:prstGeom prst="rect">
            <a:avLst/>
          </a:prstGeom>
          <a:ln w="12700">
            <a:solidFill>
              <a:schemeClr val="bg2"/>
            </a:solidFill>
          </a:ln>
        </p:spPr>
      </p:pic>
      <p:pic>
        <p:nvPicPr>
          <p:cNvPr id="10" name="Picture 4" descr="C:\Documents and Settings\or0191594\Desktop\photo4.JPG"/>
          <p:cNvPicPr>
            <a:picLocks noChangeAspect="1" noChangeArrowheads="1"/>
          </p:cNvPicPr>
          <p:nvPr/>
        </p:nvPicPr>
        <p:blipFill>
          <a:blip r:embed="rId5" cstate="print"/>
          <a:srcRect l="7576" t="5442"/>
          <a:stretch>
            <a:fillRect/>
          </a:stretch>
        </p:blipFill>
        <p:spPr bwMode="auto">
          <a:xfrm>
            <a:off x="5060064" y="3743774"/>
            <a:ext cx="3732244" cy="2872967"/>
          </a:xfrm>
          <a:prstGeom prst="rect">
            <a:avLst/>
          </a:prstGeom>
          <a:noFill/>
          <a:ln w="12700">
            <a:solidFill>
              <a:schemeClr val="bg2"/>
            </a:solidFill>
          </a:ln>
        </p:spPr>
      </p:pic>
    </p:spTree>
    <p:extLst>
      <p:ext uri="{BB962C8B-B14F-4D97-AF65-F5344CB8AC3E}">
        <p14:creationId xmlns:p14="http://schemas.microsoft.com/office/powerpoint/2010/main" val="1176429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152400"/>
            <a:ext cx="8686800" cy="1143000"/>
          </a:xfrm>
        </p:spPr>
        <p:txBody>
          <a:bodyPr/>
          <a:lstStyle/>
          <a:p>
            <a:pPr eaLnBrk="1" hangingPunct="1"/>
            <a:r>
              <a:rPr lang="en-US" dirty="0" smtClean="0"/>
              <a:t>TPEP’s Comprehensive Approach</a:t>
            </a:r>
          </a:p>
        </p:txBody>
      </p:sp>
      <p:sp>
        <p:nvSpPr>
          <p:cNvPr id="38915" name="Oval 5"/>
          <p:cNvSpPr>
            <a:spLocks noChangeArrowheads="1"/>
          </p:cNvSpPr>
          <p:nvPr/>
        </p:nvSpPr>
        <p:spPr bwMode="auto">
          <a:xfrm>
            <a:off x="1828800" y="1371600"/>
            <a:ext cx="5105400" cy="5105400"/>
          </a:xfrm>
          <a:prstGeom prst="ellipse">
            <a:avLst/>
          </a:prstGeom>
          <a:solidFill>
            <a:schemeClr val="accent3">
              <a:lumMod val="60000"/>
              <a:lumOff val="40000"/>
            </a:schemeClr>
          </a:solidFill>
          <a:ln w="9525">
            <a:solidFill>
              <a:schemeClr val="tx1"/>
            </a:solidFill>
            <a:round/>
            <a:headEnd/>
            <a:tailEnd/>
          </a:ln>
        </p:spPr>
        <p:txBody>
          <a:bodyPr wrap="none" anchor="ctr"/>
          <a:lstStyle/>
          <a:p>
            <a:endParaRPr lang="en-US" sz="1800"/>
          </a:p>
        </p:txBody>
      </p:sp>
      <p:sp>
        <p:nvSpPr>
          <p:cNvPr id="38916" name="Line 7"/>
          <p:cNvSpPr>
            <a:spLocks noChangeShapeType="1"/>
          </p:cNvSpPr>
          <p:nvPr/>
        </p:nvSpPr>
        <p:spPr bwMode="auto">
          <a:xfrm>
            <a:off x="4419600" y="1371600"/>
            <a:ext cx="0" cy="5105400"/>
          </a:xfrm>
          <a:prstGeom prst="line">
            <a:avLst/>
          </a:prstGeom>
          <a:noFill/>
          <a:ln w="38100">
            <a:solidFill>
              <a:schemeClr val="bg1"/>
            </a:solidFill>
            <a:round/>
            <a:headEnd/>
            <a:tailEnd/>
          </a:ln>
        </p:spPr>
        <p:txBody>
          <a:bodyPr/>
          <a:lstStyle/>
          <a:p>
            <a:endParaRPr lang="en-US"/>
          </a:p>
        </p:txBody>
      </p:sp>
      <p:sp>
        <p:nvSpPr>
          <p:cNvPr id="38917" name="Line 8"/>
          <p:cNvSpPr>
            <a:spLocks noChangeShapeType="1"/>
          </p:cNvSpPr>
          <p:nvPr/>
        </p:nvSpPr>
        <p:spPr bwMode="auto">
          <a:xfrm flipH="1">
            <a:off x="1828800" y="3962400"/>
            <a:ext cx="5105400" cy="0"/>
          </a:xfrm>
          <a:prstGeom prst="line">
            <a:avLst/>
          </a:prstGeom>
          <a:noFill/>
          <a:ln w="38100">
            <a:solidFill>
              <a:schemeClr val="bg1"/>
            </a:solidFill>
            <a:round/>
            <a:headEnd/>
            <a:tailEnd/>
          </a:ln>
        </p:spPr>
        <p:txBody>
          <a:bodyPr/>
          <a:lstStyle/>
          <a:p>
            <a:endParaRPr lang="en-US"/>
          </a:p>
        </p:txBody>
      </p:sp>
      <p:sp>
        <p:nvSpPr>
          <p:cNvPr id="38918" name="Text Box 9"/>
          <p:cNvSpPr txBox="1">
            <a:spLocks noChangeArrowheads="1"/>
          </p:cNvSpPr>
          <p:nvPr/>
        </p:nvSpPr>
        <p:spPr bwMode="auto">
          <a:xfrm>
            <a:off x="2285999" y="2514600"/>
            <a:ext cx="2039023" cy="830997"/>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Community Programs</a:t>
            </a:r>
            <a:endParaRPr lang="en-US" sz="2400" dirty="0">
              <a:solidFill>
                <a:srgbClr val="000000"/>
              </a:solidFill>
              <a:latin typeface="+mn-lt"/>
            </a:endParaRPr>
          </a:p>
        </p:txBody>
      </p:sp>
      <p:sp>
        <p:nvSpPr>
          <p:cNvPr id="38919" name="Text Box 10"/>
          <p:cNvSpPr txBox="1">
            <a:spLocks noChangeArrowheads="1"/>
          </p:cNvSpPr>
          <p:nvPr/>
        </p:nvSpPr>
        <p:spPr bwMode="auto">
          <a:xfrm>
            <a:off x="4571999" y="2895600"/>
            <a:ext cx="2039023" cy="457200"/>
          </a:xfrm>
          <a:prstGeom prst="rect">
            <a:avLst/>
          </a:prstGeom>
          <a:noFill/>
          <a:ln w="9525">
            <a:noFill/>
            <a:miter lim="800000"/>
            <a:headEnd/>
            <a:tailEnd/>
          </a:ln>
        </p:spPr>
        <p:txBody>
          <a:bodyPr wrap="square">
            <a:spAutoFit/>
          </a:bodyPr>
          <a:lstStyle/>
          <a:p>
            <a:pPr algn="ctr">
              <a:spcBef>
                <a:spcPct val="50000"/>
              </a:spcBef>
            </a:pPr>
            <a:r>
              <a:rPr lang="en-US" sz="2400" dirty="0">
                <a:solidFill>
                  <a:srgbClr val="000000"/>
                </a:solidFill>
                <a:latin typeface="+mn-lt"/>
              </a:rPr>
              <a:t>Quit Line</a:t>
            </a:r>
          </a:p>
        </p:txBody>
      </p:sp>
      <p:sp>
        <p:nvSpPr>
          <p:cNvPr id="38920" name="Text Box 11"/>
          <p:cNvSpPr txBox="1">
            <a:spLocks noChangeArrowheads="1"/>
          </p:cNvSpPr>
          <p:nvPr/>
        </p:nvSpPr>
        <p:spPr bwMode="auto">
          <a:xfrm>
            <a:off x="2285999" y="4244885"/>
            <a:ext cx="2039023" cy="1200329"/>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Public Awareness &amp; Education</a:t>
            </a:r>
            <a:endParaRPr lang="en-US" sz="2400" dirty="0">
              <a:solidFill>
                <a:srgbClr val="000000"/>
              </a:solidFill>
              <a:latin typeface="+mn-lt"/>
            </a:endParaRPr>
          </a:p>
        </p:txBody>
      </p:sp>
      <p:sp>
        <p:nvSpPr>
          <p:cNvPr id="38921" name="Text Box 12"/>
          <p:cNvSpPr txBox="1">
            <a:spLocks noChangeArrowheads="1"/>
          </p:cNvSpPr>
          <p:nvPr/>
        </p:nvSpPr>
        <p:spPr bwMode="auto">
          <a:xfrm>
            <a:off x="4533898" y="4232701"/>
            <a:ext cx="2039023" cy="830997"/>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Data and accountability</a:t>
            </a:r>
            <a:endParaRPr lang="en-US" sz="2400" dirty="0">
              <a:solidFill>
                <a:srgbClr val="000000"/>
              </a:solidFill>
              <a:latin typeface="+mn-lt"/>
            </a:endParaRPr>
          </a:p>
        </p:txBody>
      </p:sp>
    </p:spTree>
    <p:extLst>
      <p:ext uri="{BB962C8B-B14F-4D97-AF65-F5344CB8AC3E}">
        <p14:creationId xmlns:p14="http://schemas.microsoft.com/office/powerpoint/2010/main" val="92179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Tobacco Program goals</a:t>
            </a:r>
            <a:endParaRPr lang="en-US" dirty="0"/>
          </a:p>
        </p:txBody>
      </p:sp>
      <p:sp>
        <p:nvSpPr>
          <p:cNvPr id="4" name="Content Placeholder 3"/>
          <p:cNvSpPr>
            <a:spLocks noGrp="1"/>
          </p:cNvSpPr>
          <p:nvPr>
            <p:ph sz="half" idx="2"/>
          </p:nvPr>
        </p:nvSpPr>
        <p:spPr>
          <a:xfrm>
            <a:off x="624254" y="2074985"/>
            <a:ext cx="7895492" cy="4114800"/>
          </a:xfrm>
        </p:spPr>
        <p:txBody>
          <a:bodyPr>
            <a:normAutofit/>
          </a:bodyPr>
          <a:lstStyle/>
          <a:p>
            <a:r>
              <a:rPr lang="en-US" dirty="0">
                <a:solidFill>
                  <a:schemeClr val="tx1"/>
                </a:solidFill>
              </a:rPr>
              <a:t>Reduce tobacco use among adults</a:t>
            </a:r>
          </a:p>
          <a:p>
            <a:r>
              <a:rPr lang="en-US" dirty="0">
                <a:solidFill>
                  <a:schemeClr val="tx1"/>
                </a:solidFill>
              </a:rPr>
              <a:t>Reduce tobacco consumption (per capita packs and individual daily consumption)</a:t>
            </a:r>
          </a:p>
          <a:p>
            <a:r>
              <a:rPr lang="en-US" dirty="0" smtClean="0">
                <a:solidFill>
                  <a:schemeClr val="tx1"/>
                </a:solidFill>
              </a:rPr>
              <a:t>Increase cessation </a:t>
            </a:r>
            <a:r>
              <a:rPr lang="en-US" dirty="0">
                <a:solidFill>
                  <a:schemeClr val="tx1"/>
                </a:solidFill>
              </a:rPr>
              <a:t>rates</a:t>
            </a:r>
          </a:p>
          <a:p>
            <a:r>
              <a:rPr lang="en-US" dirty="0" smtClean="0">
                <a:solidFill>
                  <a:schemeClr val="tx1"/>
                </a:solidFill>
              </a:rPr>
              <a:t>Reduce </a:t>
            </a:r>
            <a:r>
              <a:rPr lang="en-US" dirty="0">
                <a:solidFill>
                  <a:schemeClr val="tx1"/>
                </a:solidFill>
              </a:rPr>
              <a:t>tobacco use among young people</a:t>
            </a:r>
          </a:p>
          <a:p>
            <a:r>
              <a:rPr lang="en-US" dirty="0" smtClean="0">
                <a:solidFill>
                  <a:schemeClr val="tx1"/>
                </a:solidFill>
              </a:rPr>
              <a:t>Reduce </a:t>
            </a:r>
            <a:r>
              <a:rPr lang="en-US" dirty="0">
                <a:solidFill>
                  <a:schemeClr val="tx1"/>
                </a:solidFill>
              </a:rPr>
              <a:t>exposure to second hand smoke</a:t>
            </a:r>
          </a:p>
          <a:p>
            <a:r>
              <a:rPr lang="en-US" dirty="0" smtClean="0">
                <a:solidFill>
                  <a:schemeClr val="tx1"/>
                </a:solidFill>
              </a:rPr>
              <a:t>Reduce </a:t>
            </a:r>
            <a:r>
              <a:rPr lang="en-US" dirty="0">
                <a:solidFill>
                  <a:schemeClr val="tx1"/>
                </a:solidFill>
              </a:rPr>
              <a:t>tobacco morbidity and mortality</a:t>
            </a:r>
          </a:p>
          <a:p>
            <a:endParaRPr lang="en-US" dirty="0"/>
          </a:p>
        </p:txBody>
      </p:sp>
    </p:spTree>
    <p:extLst>
      <p:ext uri="{BB962C8B-B14F-4D97-AF65-F5344CB8AC3E}">
        <p14:creationId xmlns:p14="http://schemas.microsoft.com/office/powerpoint/2010/main" val="629018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2939186940"/>
              </p:ext>
            </p:extLst>
          </p:nvPr>
        </p:nvGraphicFramePr>
        <p:xfrm>
          <a:off x="243840" y="289560"/>
          <a:ext cx="8656320" cy="62788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8214692" y="4144618"/>
            <a:ext cx="586408" cy="37768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latin typeface="Calibri" panose="020F0502020204030204" pitchFamily="34" charset="0"/>
              </a:rPr>
              <a:t>39.3</a:t>
            </a:r>
            <a:endParaRPr lang="en-US" sz="1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44715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7507" y="3704492"/>
            <a:ext cx="7843080" cy="2187433"/>
          </a:xfrm>
        </p:spPr>
        <p:txBody>
          <a:bodyPr/>
          <a:lstStyle/>
          <a:p>
            <a:r>
              <a:rPr lang="en-US" dirty="0" smtClean="0">
                <a:solidFill>
                  <a:schemeClr val="tx1"/>
                </a:solidFill>
              </a:rPr>
              <a:t>Excessive drinking:</a:t>
            </a:r>
            <a:r>
              <a:rPr lang="en-US" dirty="0" smtClean="0"/>
              <a:t> </a:t>
            </a:r>
            <a:r>
              <a:rPr lang="en-US" dirty="0" smtClean="0">
                <a:solidFill>
                  <a:srgbClr val="FF9900"/>
                </a:solidFill>
              </a:rPr>
              <a:t>alcohol control policies</a:t>
            </a:r>
            <a:endParaRPr lang="en-US" dirty="0">
              <a:solidFill>
                <a:srgbClr val="FF9900"/>
              </a:solidFill>
            </a:endParaRPr>
          </a:p>
        </p:txBody>
      </p:sp>
    </p:spTree>
    <p:extLst>
      <p:ext uri="{BB962C8B-B14F-4D97-AF65-F5344CB8AC3E}">
        <p14:creationId xmlns:p14="http://schemas.microsoft.com/office/powerpoint/2010/main" val="262070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Alcohol Adverse Impact</a:t>
            </a:r>
            <a:endParaRPr lang="en-US" dirty="0"/>
          </a:p>
        </p:txBody>
      </p:sp>
      <p:sp>
        <p:nvSpPr>
          <p:cNvPr id="3" name="Content Placeholder 2"/>
          <p:cNvSpPr>
            <a:spLocks noGrp="1"/>
          </p:cNvSpPr>
          <p:nvPr>
            <p:ph idx="1"/>
          </p:nvPr>
        </p:nvSpPr>
        <p:spPr>
          <a:xfrm>
            <a:off x="526562" y="2057400"/>
            <a:ext cx="5638800" cy="3616569"/>
          </a:xfrm>
        </p:spPr>
        <p:txBody>
          <a:bodyPr/>
          <a:lstStyle/>
          <a:p>
            <a:r>
              <a:rPr lang="en-US" dirty="0" smtClean="0">
                <a:solidFill>
                  <a:schemeClr val="tx1"/>
                </a:solidFill>
              </a:rPr>
              <a:t>3</a:t>
            </a:r>
            <a:r>
              <a:rPr lang="en-US" baseline="30000" dirty="0" smtClean="0">
                <a:solidFill>
                  <a:schemeClr val="tx1"/>
                </a:solidFill>
              </a:rPr>
              <a:t>rd</a:t>
            </a:r>
            <a:r>
              <a:rPr lang="en-US" dirty="0" smtClean="0">
                <a:solidFill>
                  <a:schemeClr val="tx1"/>
                </a:solidFill>
              </a:rPr>
              <a:t> leading cause of preventable death in US</a:t>
            </a:r>
          </a:p>
          <a:p>
            <a:r>
              <a:rPr lang="en-US" dirty="0" smtClean="0">
                <a:solidFill>
                  <a:schemeClr val="tx1"/>
                </a:solidFill>
              </a:rPr>
              <a:t>88,000 deaths annually</a:t>
            </a:r>
          </a:p>
          <a:p>
            <a:r>
              <a:rPr lang="en-US" dirty="0" smtClean="0">
                <a:solidFill>
                  <a:schemeClr val="tx1"/>
                </a:solidFill>
              </a:rPr>
              <a:t>Economic costs: $249 billion in 2010</a:t>
            </a:r>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057" y="2190249"/>
            <a:ext cx="3308322" cy="2924920"/>
          </a:xfrm>
          <a:prstGeom prst="rect">
            <a:avLst/>
          </a:prstGeom>
        </p:spPr>
      </p:pic>
    </p:spTree>
    <p:extLst>
      <p:ext uri="{BB962C8B-B14F-4D97-AF65-F5344CB8AC3E}">
        <p14:creationId xmlns:p14="http://schemas.microsoft.com/office/powerpoint/2010/main" val="2748148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281354"/>
            <a:ext cx="8047892" cy="1143000"/>
          </a:xfrm>
        </p:spPr>
        <p:txBody>
          <a:bodyPr/>
          <a:lstStyle/>
          <a:p>
            <a:pPr algn="l"/>
            <a:r>
              <a:rPr lang="en-US" dirty="0" smtClean="0"/>
              <a:t>Adverse Health Effects: Alcohol</a:t>
            </a:r>
            <a:endParaRPr lang="en-US" dirty="0"/>
          </a:p>
        </p:txBody>
      </p:sp>
      <p:sp>
        <p:nvSpPr>
          <p:cNvPr id="6" name="Content Placeholder 5"/>
          <p:cNvSpPr>
            <a:spLocks noGrp="1"/>
          </p:cNvSpPr>
          <p:nvPr>
            <p:ph sz="half" idx="1"/>
          </p:nvPr>
        </p:nvSpPr>
        <p:spPr>
          <a:xfrm>
            <a:off x="914400" y="1641230"/>
            <a:ext cx="7039708" cy="4009293"/>
          </a:xfrm>
        </p:spPr>
        <p:txBody>
          <a:bodyPr/>
          <a:lstStyle/>
          <a:p>
            <a:r>
              <a:rPr lang="en-US" sz="3600" dirty="0">
                <a:solidFill>
                  <a:schemeClr val="tx1">
                    <a:lumMod val="95000"/>
                  </a:schemeClr>
                </a:solidFill>
              </a:rPr>
              <a:t>Acute effects: </a:t>
            </a:r>
            <a:endParaRPr lang="en-US" sz="3600" dirty="0" smtClean="0">
              <a:solidFill>
                <a:schemeClr val="tx1">
                  <a:lumMod val="95000"/>
                </a:schemeClr>
              </a:solidFill>
            </a:endParaRPr>
          </a:p>
          <a:p>
            <a:pPr lvl="1"/>
            <a:r>
              <a:rPr lang="en-US" sz="3200" dirty="0" smtClean="0">
                <a:solidFill>
                  <a:schemeClr val="tx1">
                    <a:lumMod val="95000"/>
                  </a:schemeClr>
                </a:solidFill>
              </a:rPr>
              <a:t>poisoning</a:t>
            </a:r>
            <a:r>
              <a:rPr lang="en-US" sz="3200" dirty="0">
                <a:solidFill>
                  <a:schemeClr val="tx1">
                    <a:lumMod val="95000"/>
                  </a:schemeClr>
                </a:solidFill>
              </a:rPr>
              <a:t>, injury, dis-inhibition (violence, STDs)</a:t>
            </a:r>
          </a:p>
          <a:p>
            <a:r>
              <a:rPr lang="en-US" sz="3600" dirty="0" smtClean="0">
                <a:solidFill>
                  <a:schemeClr val="tx1">
                    <a:lumMod val="95000"/>
                  </a:schemeClr>
                </a:solidFill>
              </a:rPr>
              <a:t>Chronic effects: </a:t>
            </a:r>
          </a:p>
          <a:p>
            <a:pPr lvl="1"/>
            <a:r>
              <a:rPr lang="en-US" sz="3200" dirty="0" smtClean="0">
                <a:solidFill>
                  <a:schemeClr val="tx1">
                    <a:lumMod val="95000"/>
                  </a:schemeClr>
                </a:solidFill>
              </a:rPr>
              <a:t>dependency, heart and liver disease, pancreatitis, cancer, fetal alcohol syndrome</a:t>
            </a:r>
          </a:p>
          <a:p>
            <a:endParaRPr lang="en-US" dirty="0"/>
          </a:p>
        </p:txBody>
      </p:sp>
    </p:spTree>
    <p:extLst>
      <p:ext uri="{BB962C8B-B14F-4D97-AF65-F5344CB8AC3E}">
        <p14:creationId xmlns:p14="http://schemas.microsoft.com/office/powerpoint/2010/main" val="362117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07" y="381000"/>
            <a:ext cx="8915399" cy="1143000"/>
          </a:xfrm>
        </p:spPr>
        <p:txBody>
          <a:bodyPr/>
          <a:lstStyle/>
          <a:p>
            <a:pPr algn="l"/>
            <a:r>
              <a:rPr lang="en-US" sz="3600" dirty="0" smtClean="0"/>
              <a:t>Leading causes of death in Oregon</a:t>
            </a:r>
            <a:endParaRPr lang="en-US" sz="36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779432254"/>
              </p:ext>
            </p:extLst>
          </p:nvPr>
        </p:nvGraphicFramePr>
        <p:xfrm>
          <a:off x="385989" y="1406733"/>
          <a:ext cx="8458200" cy="474784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85221" y="1792941"/>
            <a:ext cx="5334000" cy="892552"/>
          </a:xfrm>
          <a:prstGeom prst="rect">
            <a:avLst/>
          </a:prstGeom>
          <a:noFill/>
        </p:spPr>
        <p:txBody>
          <a:bodyPr wrap="square" rtlCol="0">
            <a:spAutoFit/>
          </a:bodyPr>
          <a:lstStyle/>
          <a:p>
            <a:r>
              <a:rPr lang="en-US" sz="2400" dirty="0" smtClean="0">
                <a:latin typeface="+mn-lt"/>
              </a:rPr>
              <a:t>Over </a:t>
            </a:r>
            <a:r>
              <a:rPr lang="en-US" sz="2800" b="1" dirty="0" smtClean="0">
                <a:solidFill>
                  <a:srgbClr val="F59F41"/>
                </a:solidFill>
                <a:latin typeface="+mn-lt"/>
              </a:rPr>
              <a:t>40% </a:t>
            </a:r>
            <a:r>
              <a:rPr lang="en-US" sz="2400" dirty="0" smtClean="0">
                <a:latin typeface="+mn-lt"/>
              </a:rPr>
              <a:t>of all deaths in Oregon are caused by cancer and heart disease</a:t>
            </a:r>
            <a:endParaRPr lang="en-US" sz="2400" dirty="0">
              <a:latin typeface="+mn-lt"/>
            </a:endParaRPr>
          </a:p>
        </p:txBody>
      </p:sp>
      <p:sp>
        <p:nvSpPr>
          <p:cNvPr id="3" name="TextBox 2"/>
          <p:cNvSpPr txBox="1"/>
          <p:nvPr/>
        </p:nvSpPr>
        <p:spPr>
          <a:xfrm>
            <a:off x="785307" y="6154579"/>
            <a:ext cx="6078072" cy="246221"/>
          </a:xfrm>
          <a:prstGeom prst="rect">
            <a:avLst/>
          </a:prstGeom>
          <a:noFill/>
        </p:spPr>
        <p:txBody>
          <a:bodyPr wrap="square" rtlCol="0">
            <a:spAutoFit/>
          </a:bodyPr>
          <a:lstStyle/>
          <a:p>
            <a:r>
              <a:rPr lang="en-US" sz="1000" dirty="0" smtClean="0">
                <a:latin typeface="+mn-lt"/>
              </a:rPr>
              <a:t>Source: Oregon death certificates (2016) </a:t>
            </a:r>
            <a:endParaRPr lang="en-US" sz="1000" dirty="0">
              <a:latin typeface="+mn-lt"/>
            </a:endParaRPr>
          </a:p>
        </p:txBody>
      </p:sp>
    </p:spTree>
    <p:extLst>
      <p:ext uri="{BB962C8B-B14F-4D97-AF65-F5344CB8AC3E}">
        <p14:creationId xmlns:p14="http://schemas.microsoft.com/office/powerpoint/2010/main" val="2383286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Alcohol-related deaths over time</a:t>
            </a:r>
            <a:r>
              <a:rPr lang="en-US" dirty="0" smtClean="0"/>
              <a:t/>
            </a:r>
            <a:br>
              <a:rPr lang="en-US" dirty="0" smtClean="0"/>
            </a:br>
            <a:r>
              <a:rPr lang="en-US" sz="2400" dirty="0" smtClean="0"/>
              <a:t>Rate per 100,000 residents</a:t>
            </a:r>
            <a:endParaRPr lang="en-US" sz="2400" dirty="0"/>
          </a:p>
        </p:txBody>
      </p:sp>
      <p:graphicFrame>
        <p:nvGraphicFramePr>
          <p:cNvPr id="10" name="Chart 9"/>
          <p:cNvGraphicFramePr/>
          <p:nvPr>
            <p:extLst>
              <p:ext uri="{D42A27DB-BD31-4B8C-83A1-F6EECF244321}">
                <p14:modId xmlns:p14="http://schemas.microsoft.com/office/powerpoint/2010/main" val="3844741174"/>
              </p:ext>
            </p:extLst>
          </p:nvPr>
        </p:nvGraphicFramePr>
        <p:xfrm>
          <a:off x="800100" y="1611923"/>
          <a:ext cx="7543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Oregon death certificates (UPDATE)</a:t>
            </a:r>
            <a:endParaRPr lang="en-US" sz="1000" dirty="0">
              <a:latin typeface="+mn-lt"/>
            </a:endParaRPr>
          </a:p>
        </p:txBody>
      </p:sp>
    </p:spTree>
    <p:extLst>
      <p:ext uri="{BB962C8B-B14F-4D97-AF65-F5344CB8AC3E}">
        <p14:creationId xmlns:p14="http://schemas.microsoft.com/office/powerpoint/2010/main" val="4003596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40" y="533400"/>
            <a:ext cx="8686800" cy="1143000"/>
          </a:xfrm>
        </p:spPr>
        <p:txBody>
          <a:bodyPr/>
          <a:lstStyle/>
          <a:p>
            <a:pPr algn="l"/>
            <a:r>
              <a:rPr lang="en-US" sz="3500" dirty="0" smtClean="0"/>
              <a:t>Alcohol-related deaths by sex and age</a:t>
            </a:r>
            <a:r>
              <a:rPr lang="en-US" sz="3600" dirty="0" smtClean="0"/>
              <a:t/>
            </a:r>
            <a:br>
              <a:rPr lang="en-US" sz="3600" dirty="0" smtClean="0"/>
            </a:br>
            <a:r>
              <a:rPr lang="en-US" sz="2400" dirty="0" smtClean="0"/>
              <a:t>Rate per 100,000 residents</a:t>
            </a:r>
            <a:endParaRPr lang="en-US" sz="2400" dirty="0"/>
          </a:p>
        </p:txBody>
      </p:sp>
      <p:graphicFrame>
        <p:nvGraphicFramePr>
          <p:cNvPr id="10" name="Chart 9"/>
          <p:cNvGraphicFramePr/>
          <p:nvPr>
            <p:extLst/>
          </p:nvPr>
        </p:nvGraphicFramePr>
        <p:xfrm>
          <a:off x="1066800" y="1371600"/>
          <a:ext cx="6781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Oregon death certificates (2014) (UPDATE)</a:t>
            </a:r>
            <a:endParaRPr lang="en-US" sz="1000" dirty="0">
              <a:latin typeface="+mn-lt"/>
            </a:endParaRPr>
          </a:p>
        </p:txBody>
      </p:sp>
    </p:spTree>
    <p:extLst>
      <p:ext uri="{BB962C8B-B14F-4D97-AF65-F5344CB8AC3E}">
        <p14:creationId xmlns:p14="http://schemas.microsoft.com/office/powerpoint/2010/main" val="205148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991600" cy="1143000"/>
          </a:xfrm>
        </p:spPr>
        <p:txBody>
          <a:bodyPr/>
          <a:lstStyle/>
          <a:p>
            <a:pPr algn="l"/>
            <a:r>
              <a:rPr lang="en-US" sz="3200" dirty="0" smtClean="0"/>
              <a:t>Alcohol-related deaths by race/ethnicity</a:t>
            </a:r>
            <a:r>
              <a:rPr lang="en-US" sz="3600" dirty="0" smtClean="0"/>
              <a:t/>
            </a:r>
            <a:br>
              <a:rPr lang="en-US" sz="3600" dirty="0" smtClean="0"/>
            </a:br>
            <a:r>
              <a:rPr lang="en-US" sz="2400" dirty="0" smtClean="0"/>
              <a:t>Rate per 100,000 residents</a:t>
            </a:r>
            <a:endParaRPr lang="en-US" sz="2400" dirty="0"/>
          </a:p>
        </p:txBody>
      </p:sp>
      <p:graphicFrame>
        <p:nvGraphicFramePr>
          <p:cNvPr id="10" name="Chart 9"/>
          <p:cNvGraphicFramePr/>
          <p:nvPr>
            <p:extLst/>
          </p:nvPr>
        </p:nvGraphicFramePr>
        <p:xfrm>
          <a:off x="609600" y="1905000"/>
          <a:ext cx="7315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768340" y="6369423"/>
            <a:ext cx="4312920" cy="246221"/>
          </a:xfrm>
          <a:prstGeom prst="rect">
            <a:avLst/>
          </a:prstGeom>
          <a:noFill/>
        </p:spPr>
        <p:txBody>
          <a:bodyPr wrap="square" rtlCol="0">
            <a:spAutoFit/>
          </a:bodyPr>
          <a:lstStyle/>
          <a:p>
            <a:r>
              <a:rPr lang="en-US" sz="1000" dirty="0" smtClean="0">
                <a:latin typeface="+mn-lt"/>
              </a:rPr>
              <a:t>Source: Oregon death certificates (2014) (UPDATE)</a:t>
            </a:r>
            <a:endParaRPr lang="en-US" sz="1000" dirty="0">
              <a:latin typeface="+mn-lt"/>
            </a:endParaRPr>
          </a:p>
        </p:txBody>
      </p:sp>
    </p:spTree>
    <p:extLst>
      <p:ext uri="{BB962C8B-B14F-4D97-AF65-F5344CB8AC3E}">
        <p14:creationId xmlns:p14="http://schemas.microsoft.com/office/powerpoint/2010/main" val="3992809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2130"/>
            <a:ext cx="7772400" cy="1143000"/>
          </a:xfrm>
        </p:spPr>
        <p:txBody>
          <a:bodyPr/>
          <a:lstStyle/>
          <a:p>
            <a:pPr algn="l"/>
            <a:r>
              <a:rPr lang="en-US" dirty="0" smtClean="0"/>
              <a:t>Binge drinking over time </a:t>
            </a:r>
            <a:endParaRPr lang="en-US" dirty="0"/>
          </a:p>
        </p:txBody>
      </p:sp>
      <p:graphicFrame>
        <p:nvGraphicFramePr>
          <p:cNvPr id="10" name="Chart 9"/>
          <p:cNvGraphicFramePr/>
          <p:nvPr>
            <p:extLst>
              <p:ext uri="{D42A27DB-BD31-4B8C-83A1-F6EECF244321}">
                <p14:modId xmlns:p14="http://schemas.microsoft.com/office/powerpoint/2010/main" val="4210673123"/>
              </p:ext>
            </p:extLst>
          </p:nvPr>
        </p:nvGraphicFramePr>
        <p:xfrm>
          <a:off x="647700" y="1600200"/>
          <a:ext cx="7696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70760" y="3509665"/>
            <a:ext cx="1676400" cy="461665"/>
          </a:xfrm>
          <a:prstGeom prst="rect">
            <a:avLst/>
          </a:prstGeom>
          <a:noFill/>
        </p:spPr>
        <p:txBody>
          <a:bodyPr wrap="square" rtlCol="0">
            <a:spAutoFit/>
          </a:bodyPr>
          <a:lstStyle/>
          <a:p>
            <a:r>
              <a:rPr lang="en-US" dirty="0" smtClean="0">
                <a:solidFill>
                  <a:schemeClr val="accent1"/>
                </a:solidFill>
                <a:latin typeface="Calibri" panose="020F0502020204030204" pitchFamily="34" charset="0"/>
                <a:cs typeface="Calibri" panose="020F0502020204030204" pitchFamily="34" charset="0"/>
              </a:rPr>
              <a:t>Adults</a:t>
            </a:r>
            <a:endParaRPr lang="en-US" dirty="0">
              <a:solidFill>
                <a:schemeClr val="accent1"/>
              </a:solidFill>
              <a:latin typeface="Calibri" panose="020F0502020204030204" pitchFamily="34" charset="0"/>
              <a:cs typeface="Calibri" panose="020F0502020204030204" pitchFamily="34" charset="0"/>
            </a:endParaRPr>
          </a:p>
        </p:txBody>
      </p:sp>
      <p:sp>
        <p:nvSpPr>
          <p:cNvPr id="5" name="TextBox 4"/>
          <p:cNvSpPr txBox="1"/>
          <p:nvPr/>
        </p:nvSpPr>
        <p:spPr>
          <a:xfrm>
            <a:off x="3947160" y="4571999"/>
            <a:ext cx="1676400" cy="461665"/>
          </a:xfrm>
          <a:prstGeom prst="rect">
            <a:avLst/>
          </a:prstGeom>
          <a:noFill/>
        </p:spPr>
        <p:txBody>
          <a:bodyPr wrap="square" rtlCol="0">
            <a:spAutoFit/>
          </a:bodyPr>
          <a:lstStyle/>
          <a:p>
            <a:r>
              <a:rPr lang="en-US" dirty="0">
                <a:solidFill>
                  <a:schemeClr val="accent2"/>
                </a:solidFill>
                <a:latin typeface="Calibri" panose="020F0502020204030204" pitchFamily="34" charset="0"/>
                <a:cs typeface="Calibri" panose="020F0502020204030204" pitchFamily="34" charset="0"/>
              </a:rPr>
              <a:t>8</a:t>
            </a:r>
            <a:r>
              <a:rPr lang="en-US" baseline="30000" dirty="0" smtClean="0">
                <a:solidFill>
                  <a:schemeClr val="accent2"/>
                </a:solidFill>
                <a:latin typeface="Calibri" panose="020F0502020204030204" pitchFamily="34" charset="0"/>
                <a:cs typeface="Calibri" panose="020F0502020204030204" pitchFamily="34" charset="0"/>
              </a:rPr>
              <a:t>th</a:t>
            </a:r>
            <a:r>
              <a:rPr lang="en-US" dirty="0" smtClean="0">
                <a:solidFill>
                  <a:schemeClr val="accent2"/>
                </a:solidFill>
                <a:latin typeface="Calibri" panose="020F0502020204030204" pitchFamily="34" charset="0"/>
                <a:cs typeface="Calibri" panose="020F0502020204030204" pitchFamily="34" charset="0"/>
              </a:rPr>
              <a:t> graders</a:t>
            </a:r>
            <a:endParaRPr lang="en-US" dirty="0">
              <a:solidFill>
                <a:schemeClr val="accent2"/>
              </a:solidFill>
              <a:latin typeface="Calibri" panose="020F0502020204030204" pitchFamily="34" charset="0"/>
              <a:cs typeface="Calibri" panose="020F0502020204030204" pitchFamily="34" charset="0"/>
            </a:endParaRPr>
          </a:p>
        </p:txBody>
      </p:sp>
      <p:sp>
        <p:nvSpPr>
          <p:cNvPr id="6" name="TextBox 5"/>
          <p:cNvSpPr txBox="1"/>
          <p:nvPr/>
        </p:nvSpPr>
        <p:spPr>
          <a:xfrm>
            <a:off x="3289599" y="2262485"/>
            <a:ext cx="1676400" cy="461665"/>
          </a:xfrm>
          <a:prstGeom prst="rect">
            <a:avLst/>
          </a:prstGeom>
          <a:noFill/>
        </p:spPr>
        <p:txBody>
          <a:bodyPr wrap="square" rtlCol="0">
            <a:spAutoFit/>
          </a:bodyPr>
          <a:lstStyle/>
          <a:p>
            <a:r>
              <a:rPr lang="en-US" dirty="0" smtClean="0">
                <a:solidFill>
                  <a:schemeClr val="accent3"/>
                </a:solidFill>
                <a:latin typeface="Calibri" panose="020F0502020204030204" pitchFamily="34" charset="0"/>
                <a:cs typeface="Calibri" panose="020F0502020204030204" pitchFamily="34" charset="0"/>
              </a:rPr>
              <a:t>11</a:t>
            </a:r>
            <a:r>
              <a:rPr lang="en-US" baseline="30000" dirty="0" smtClean="0">
                <a:solidFill>
                  <a:schemeClr val="accent3"/>
                </a:solidFill>
                <a:latin typeface="Calibri" panose="020F0502020204030204" pitchFamily="34" charset="0"/>
                <a:cs typeface="Calibri" panose="020F0502020204030204" pitchFamily="34" charset="0"/>
              </a:rPr>
              <a:t>th</a:t>
            </a:r>
            <a:r>
              <a:rPr lang="en-US" dirty="0" smtClean="0">
                <a:solidFill>
                  <a:schemeClr val="accent3"/>
                </a:solidFill>
                <a:latin typeface="Calibri" panose="020F0502020204030204" pitchFamily="34" charset="0"/>
                <a:cs typeface="Calibri" panose="020F0502020204030204" pitchFamily="34" charset="0"/>
              </a:rPr>
              <a:t> graders</a:t>
            </a:r>
            <a:endParaRPr lang="en-US" dirty="0">
              <a:solidFill>
                <a:schemeClr val="accent3"/>
              </a:solidFill>
              <a:latin typeface="Calibri" panose="020F0502020204030204" pitchFamily="34" charset="0"/>
              <a:cs typeface="Calibri" panose="020F0502020204030204" pitchFamily="34" charset="0"/>
            </a:endParaRPr>
          </a:p>
        </p:txBody>
      </p:sp>
      <p:sp>
        <p:nvSpPr>
          <p:cNvPr id="7" name="TextBox 6"/>
          <p:cNvSpPr txBox="1"/>
          <p:nvPr/>
        </p:nvSpPr>
        <p:spPr>
          <a:xfrm>
            <a:off x="952500" y="6172200"/>
            <a:ext cx="4312920" cy="246221"/>
          </a:xfrm>
          <a:prstGeom prst="rect">
            <a:avLst/>
          </a:prstGeom>
          <a:noFill/>
        </p:spPr>
        <p:txBody>
          <a:bodyPr wrap="square" rtlCol="0">
            <a:spAutoFit/>
          </a:bodyPr>
          <a:lstStyle/>
          <a:p>
            <a:r>
              <a:rPr lang="en-US" sz="1000" dirty="0" smtClean="0">
                <a:latin typeface="+mn-lt"/>
              </a:rPr>
              <a:t>Source: Oregon BRFSS; Oregon Healthy Teens (UPDATE)</a:t>
            </a:r>
            <a:endParaRPr lang="en-US" sz="1000" dirty="0">
              <a:latin typeface="+mn-lt"/>
            </a:endParaRPr>
          </a:p>
        </p:txBody>
      </p:sp>
    </p:spTree>
    <p:extLst>
      <p:ext uri="{BB962C8B-B14F-4D97-AF65-F5344CB8AC3E}">
        <p14:creationId xmlns:p14="http://schemas.microsoft.com/office/powerpoint/2010/main" val="3481001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Binge drinking among adults by sex and age</a:t>
            </a:r>
            <a:endParaRPr lang="en-US" dirty="0"/>
          </a:p>
        </p:txBody>
      </p:sp>
      <p:graphicFrame>
        <p:nvGraphicFramePr>
          <p:cNvPr id="10" name="Chart 9"/>
          <p:cNvGraphicFramePr/>
          <p:nvPr>
            <p:extLst>
              <p:ext uri="{D42A27DB-BD31-4B8C-83A1-F6EECF244321}">
                <p14:modId xmlns:p14="http://schemas.microsoft.com/office/powerpoint/2010/main" val="1556438886"/>
              </p:ext>
            </p:extLst>
          </p:nvPr>
        </p:nvGraphicFramePr>
        <p:xfrm>
          <a:off x="990600" y="1981200"/>
          <a:ext cx="6934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2016 Oregon BRFSS</a:t>
            </a:r>
            <a:endParaRPr lang="en-US" sz="1000" dirty="0">
              <a:latin typeface="+mn-lt"/>
            </a:endParaRPr>
          </a:p>
        </p:txBody>
      </p:sp>
    </p:spTree>
    <p:extLst>
      <p:ext uri="{BB962C8B-B14F-4D97-AF65-F5344CB8AC3E}">
        <p14:creationId xmlns:p14="http://schemas.microsoft.com/office/powerpoint/2010/main" val="2263077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413" y="346841"/>
            <a:ext cx="7772400" cy="1143000"/>
          </a:xfrm>
        </p:spPr>
        <p:txBody>
          <a:bodyPr/>
          <a:lstStyle/>
          <a:p>
            <a:pPr algn="l"/>
            <a:r>
              <a:rPr lang="en-US" sz="3600" dirty="0" smtClean="0"/>
              <a:t>Binge drinking among teens by race and ethnicity</a:t>
            </a:r>
            <a:endParaRPr lang="en-US" sz="3600" dirty="0"/>
          </a:p>
        </p:txBody>
      </p:sp>
      <p:graphicFrame>
        <p:nvGraphicFramePr>
          <p:cNvPr id="10" name="Chart 9"/>
          <p:cNvGraphicFramePr/>
          <p:nvPr>
            <p:extLst>
              <p:ext uri="{D42A27DB-BD31-4B8C-83A1-F6EECF244321}">
                <p14:modId xmlns:p14="http://schemas.microsoft.com/office/powerpoint/2010/main" val="2342493136"/>
              </p:ext>
            </p:extLst>
          </p:nvPr>
        </p:nvGraphicFramePr>
        <p:xfrm>
          <a:off x="599090" y="1704761"/>
          <a:ext cx="7861738" cy="51532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2017 Oregon Healthy Teens</a:t>
            </a:r>
            <a:endParaRPr lang="en-US" sz="1000" dirty="0">
              <a:latin typeface="+mn-lt"/>
            </a:endParaRPr>
          </a:p>
        </p:txBody>
      </p:sp>
    </p:spTree>
    <p:extLst>
      <p:ext uri="{BB962C8B-B14F-4D97-AF65-F5344CB8AC3E}">
        <p14:creationId xmlns:p14="http://schemas.microsoft.com/office/powerpoint/2010/main" val="1165632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Type of alcohol consumed among 11</a:t>
            </a:r>
            <a:r>
              <a:rPr lang="en-US" sz="3600" baseline="30000" dirty="0" smtClean="0"/>
              <a:t>th</a:t>
            </a:r>
            <a:r>
              <a:rPr lang="en-US" sz="3600" dirty="0" smtClean="0"/>
              <a:t> graders who drink alcohol</a:t>
            </a:r>
            <a:endParaRPr lang="en-US" sz="3600" dirty="0"/>
          </a:p>
        </p:txBody>
      </p:sp>
      <p:graphicFrame>
        <p:nvGraphicFramePr>
          <p:cNvPr id="10" name="Chart 9"/>
          <p:cNvGraphicFramePr/>
          <p:nvPr>
            <p:extLst>
              <p:ext uri="{D42A27DB-BD31-4B8C-83A1-F6EECF244321}">
                <p14:modId xmlns:p14="http://schemas.microsoft.com/office/powerpoint/2010/main" val="525883585"/>
              </p:ext>
            </p:extLst>
          </p:nvPr>
        </p:nvGraphicFramePr>
        <p:xfrm>
          <a:off x="990599" y="1981200"/>
          <a:ext cx="7585841"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2017 Oregon Healthy Teens</a:t>
            </a:r>
            <a:endParaRPr lang="en-US" sz="1000" dirty="0">
              <a:latin typeface="+mn-lt"/>
            </a:endParaRPr>
          </a:p>
        </p:txBody>
      </p:sp>
    </p:spTree>
    <p:extLst>
      <p:ext uri="{BB962C8B-B14F-4D97-AF65-F5344CB8AC3E}">
        <p14:creationId xmlns:p14="http://schemas.microsoft.com/office/powerpoint/2010/main" val="1198415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Alcohol marketing</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Exposure to advertising increases youth initiation and consumption</a:t>
            </a:r>
          </a:p>
          <a:p>
            <a:r>
              <a:rPr lang="en-US" dirty="0" smtClean="0">
                <a:solidFill>
                  <a:schemeClr val="tx1"/>
                </a:solidFill>
              </a:rPr>
              <a:t>More than </a:t>
            </a:r>
            <a:r>
              <a:rPr lang="en-US" b="1" dirty="0" smtClean="0">
                <a:solidFill>
                  <a:srgbClr val="FF9900"/>
                </a:solidFill>
              </a:rPr>
              <a:t>$6 billion </a:t>
            </a:r>
            <a:r>
              <a:rPr lang="en-US" dirty="0" smtClean="0">
                <a:solidFill>
                  <a:schemeClr val="tx1"/>
                </a:solidFill>
              </a:rPr>
              <a:t>spent nationally on advertising and promotions</a:t>
            </a:r>
          </a:p>
          <a:p>
            <a:r>
              <a:rPr lang="en-US" dirty="0">
                <a:solidFill>
                  <a:schemeClr val="tx1"/>
                </a:solidFill>
              </a:rPr>
              <a:t>More than half of Oregon youth visit a convenience store at least once per week</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230575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pPr algn="l"/>
            <a:r>
              <a:rPr lang="en-US" sz="4400" dirty="0" smtClean="0"/>
              <a:t>Alcohol Policies</a:t>
            </a:r>
            <a:endParaRPr lang="en-US" sz="4400" dirty="0"/>
          </a:p>
        </p:txBody>
      </p:sp>
      <p:sp>
        <p:nvSpPr>
          <p:cNvPr id="6" name="Content Placeholder 5"/>
          <p:cNvSpPr>
            <a:spLocks noGrp="1"/>
          </p:cNvSpPr>
          <p:nvPr>
            <p:ph idx="1"/>
          </p:nvPr>
        </p:nvSpPr>
        <p:spPr>
          <a:xfrm>
            <a:off x="457200" y="1676400"/>
            <a:ext cx="7772400" cy="4114800"/>
          </a:xfrm>
        </p:spPr>
        <p:txBody>
          <a:bodyPr/>
          <a:lstStyle/>
          <a:p>
            <a:r>
              <a:rPr lang="en-US" dirty="0" smtClean="0">
                <a:solidFill>
                  <a:schemeClr val="tx1"/>
                </a:solidFill>
              </a:rPr>
              <a:t>Dram shop liability</a:t>
            </a:r>
          </a:p>
          <a:p>
            <a:r>
              <a:rPr lang="en-US" dirty="0" smtClean="0">
                <a:solidFill>
                  <a:schemeClr val="tx1"/>
                </a:solidFill>
              </a:rPr>
              <a:t>Limiting hours of sale</a:t>
            </a:r>
          </a:p>
          <a:p>
            <a:r>
              <a:rPr lang="en-US" dirty="0" smtClean="0">
                <a:solidFill>
                  <a:schemeClr val="tx1"/>
                </a:solidFill>
              </a:rPr>
              <a:t>Regulate outlet density</a:t>
            </a:r>
          </a:p>
          <a:p>
            <a:r>
              <a:rPr lang="en-US" dirty="0" smtClean="0">
                <a:solidFill>
                  <a:schemeClr val="tx1"/>
                </a:solidFill>
              </a:rPr>
              <a:t>Enhanced enforcement </a:t>
            </a:r>
          </a:p>
          <a:p>
            <a:pPr>
              <a:buNone/>
            </a:pPr>
            <a:r>
              <a:rPr lang="en-US" dirty="0" smtClean="0">
                <a:solidFill>
                  <a:schemeClr val="tx1"/>
                </a:solidFill>
              </a:rPr>
              <a:t>   prohibiting sales to minors</a:t>
            </a:r>
          </a:p>
          <a:p>
            <a:r>
              <a:rPr lang="en-US" dirty="0" smtClean="0">
                <a:solidFill>
                  <a:schemeClr val="tx1"/>
                </a:solidFill>
              </a:rPr>
              <a:t>No privatization of sales</a:t>
            </a:r>
          </a:p>
          <a:p>
            <a:pPr>
              <a:buNone/>
            </a:pPr>
            <a:endParaRPr lang="en-US" dirty="0"/>
          </a:p>
        </p:txBody>
      </p:sp>
      <p:pic>
        <p:nvPicPr>
          <p:cNvPr id="4" name="Picture 7" descr="CommunityServices Cover"/>
          <p:cNvPicPr>
            <a:picLocks noChangeAspect="1" noChangeArrowheads="1"/>
          </p:cNvPicPr>
          <p:nvPr/>
        </p:nvPicPr>
        <p:blipFill>
          <a:blip r:embed="rId2" cstate="print"/>
          <a:srcRect/>
          <a:stretch>
            <a:fillRect/>
          </a:stretch>
        </p:blipFill>
        <p:spPr bwMode="auto">
          <a:xfrm>
            <a:off x="6019800" y="1676400"/>
            <a:ext cx="2819400" cy="3950289"/>
          </a:xfrm>
          <a:prstGeom prst="rect">
            <a:avLst/>
          </a:prstGeom>
          <a:noFill/>
          <a:ln w="9525">
            <a:noFill/>
            <a:miter lim="800000"/>
            <a:headEnd/>
            <a:tailEnd/>
          </a:ln>
        </p:spPr>
      </p:pic>
    </p:spTree>
    <p:extLst>
      <p:ext uri="{BB962C8B-B14F-4D97-AF65-F5344CB8AC3E}">
        <p14:creationId xmlns:p14="http://schemas.microsoft.com/office/powerpoint/2010/main" val="40665702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76" y="339969"/>
            <a:ext cx="7772400" cy="1143000"/>
          </a:xfrm>
        </p:spPr>
        <p:txBody>
          <a:bodyPr/>
          <a:lstStyle/>
          <a:p>
            <a:pPr algn="l"/>
            <a:r>
              <a:rPr lang="en-US" dirty="0" smtClean="0">
                <a:solidFill>
                  <a:srgbClr val="F38711"/>
                </a:solidFill>
              </a:rPr>
              <a:t>Alcohol - Price</a:t>
            </a:r>
            <a:endParaRPr lang="en-US" dirty="0">
              <a:solidFill>
                <a:srgbClr val="F38711"/>
              </a:solidFill>
            </a:endParaRPr>
          </a:p>
        </p:txBody>
      </p:sp>
      <p:sp>
        <p:nvSpPr>
          <p:cNvPr id="7" name="Content Placeholder 6"/>
          <p:cNvSpPr>
            <a:spLocks noGrp="1"/>
          </p:cNvSpPr>
          <p:nvPr>
            <p:ph idx="1"/>
          </p:nvPr>
        </p:nvSpPr>
        <p:spPr>
          <a:xfrm>
            <a:off x="685800" y="1482969"/>
            <a:ext cx="7772400" cy="4613031"/>
          </a:xfrm>
        </p:spPr>
        <p:txBody>
          <a:bodyPr>
            <a:normAutofit/>
          </a:bodyPr>
          <a:lstStyle/>
          <a:p>
            <a:r>
              <a:rPr lang="en-US" dirty="0" smtClean="0">
                <a:solidFill>
                  <a:schemeClr val="tx1"/>
                </a:solidFill>
              </a:rPr>
              <a:t>As price increases, consumption decreases across all alcohol types and age groups </a:t>
            </a:r>
          </a:p>
          <a:p>
            <a:r>
              <a:rPr lang="en-US" dirty="0" smtClean="0">
                <a:solidFill>
                  <a:schemeClr val="tx1"/>
                </a:solidFill>
              </a:rPr>
              <a:t>Higher prices are consistently related to:</a:t>
            </a:r>
          </a:p>
          <a:p>
            <a:pPr lvl="1"/>
            <a:r>
              <a:rPr lang="en-US" dirty="0" smtClean="0">
                <a:solidFill>
                  <a:schemeClr val="tx1"/>
                </a:solidFill>
              </a:rPr>
              <a:t>Fewer motor vehicle crashes and fatalities</a:t>
            </a:r>
          </a:p>
          <a:p>
            <a:pPr lvl="1"/>
            <a:r>
              <a:rPr lang="en-US" dirty="0" smtClean="0">
                <a:solidFill>
                  <a:schemeClr val="tx1"/>
                </a:solidFill>
              </a:rPr>
              <a:t>Less alcohol-impaired driving</a:t>
            </a:r>
          </a:p>
          <a:p>
            <a:pPr lvl="1"/>
            <a:r>
              <a:rPr lang="en-US" dirty="0" smtClean="0">
                <a:solidFill>
                  <a:schemeClr val="tx1"/>
                </a:solidFill>
              </a:rPr>
              <a:t>Less mortality from liver cirrhosis</a:t>
            </a:r>
          </a:p>
          <a:p>
            <a:pPr lvl="1"/>
            <a:r>
              <a:rPr lang="en-US" dirty="0" smtClean="0">
                <a:solidFill>
                  <a:schemeClr val="tx1"/>
                </a:solidFill>
              </a:rPr>
              <a:t>Less all-cause mortality</a:t>
            </a:r>
          </a:p>
        </p:txBody>
      </p:sp>
    </p:spTree>
    <p:extLst>
      <p:ext uri="{BB962C8B-B14F-4D97-AF65-F5344CB8AC3E}">
        <p14:creationId xmlns:p14="http://schemas.microsoft.com/office/powerpoint/2010/main" val="277354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1" y="199076"/>
            <a:ext cx="7772400" cy="1143000"/>
          </a:xfrm>
        </p:spPr>
        <p:txBody>
          <a:bodyPr/>
          <a:lstStyle/>
          <a:p>
            <a:pPr algn="l"/>
            <a:r>
              <a:rPr lang="en-US" dirty="0" smtClean="0"/>
              <a:t>Actual causes of death</a:t>
            </a:r>
            <a:endParaRPr lang="en-US" dirty="0"/>
          </a:p>
        </p:txBody>
      </p:sp>
      <p:sp>
        <p:nvSpPr>
          <p:cNvPr id="3" name="TextBox 2"/>
          <p:cNvSpPr txBox="1"/>
          <p:nvPr/>
        </p:nvSpPr>
        <p:spPr>
          <a:xfrm>
            <a:off x="720974" y="1099554"/>
            <a:ext cx="7320085" cy="892552"/>
          </a:xfrm>
          <a:prstGeom prst="rect">
            <a:avLst/>
          </a:prstGeom>
          <a:noFill/>
        </p:spPr>
        <p:txBody>
          <a:bodyPr wrap="square" rtlCol="0">
            <a:spAutoFit/>
          </a:bodyPr>
          <a:lstStyle/>
          <a:p>
            <a:r>
              <a:rPr lang="en-US" sz="2400" dirty="0" smtClean="0">
                <a:latin typeface="+mn-lt"/>
              </a:rPr>
              <a:t>Nearly</a:t>
            </a:r>
            <a:r>
              <a:rPr lang="en-US" sz="2800" b="1" dirty="0" smtClean="0">
                <a:solidFill>
                  <a:srgbClr val="F59F41"/>
                </a:solidFill>
                <a:latin typeface="+mn-lt"/>
              </a:rPr>
              <a:t> 1 in 3 </a:t>
            </a:r>
            <a:r>
              <a:rPr lang="en-US" sz="2400" dirty="0" smtClean="0">
                <a:latin typeface="+mn-lt"/>
              </a:rPr>
              <a:t>deaths in Oregon are caused by tobacco, obesity, or alcohol each year.</a:t>
            </a:r>
            <a:endParaRPr lang="en-US" sz="2400" dirty="0">
              <a:latin typeface="+mn-lt"/>
            </a:endParaRPr>
          </a:p>
        </p:txBody>
      </p:sp>
      <p:grpSp>
        <p:nvGrpSpPr>
          <p:cNvPr id="4" name="Group 3"/>
          <p:cNvGrpSpPr/>
          <p:nvPr/>
        </p:nvGrpSpPr>
        <p:grpSpPr>
          <a:xfrm>
            <a:off x="1053296" y="2316711"/>
            <a:ext cx="6655443" cy="4181758"/>
            <a:chOff x="104172" y="2229371"/>
            <a:chExt cx="6655443" cy="4181758"/>
          </a:xfrm>
        </p:grpSpPr>
        <p:graphicFrame>
          <p:nvGraphicFramePr>
            <p:cNvPr id="8" name="Chart 7"/>
            <p:cNvGraphicFramePr>
              <a:graphicFrameLocks/>
            </p:cNvGraphicFramePr>
            <p:nvPr>
              <p:extLst>
                <p:ext uri="{D42A27DB-BD31-4B8C-83A1-F6EECF244321}">
                  <p14:modId xmlns:p14="http://schemas.microsoft.com/office/powerpoint/2010/main" val="1265435906"/>
                </p:ext>
              </p:extLst>
            </p:nvPr>
          </p:nvGraphicFramePr>
          <p:xfrm>
            <a:off x="104172" y="2229371"/>
            <a:ext cx="6655443" cy="41817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3173709" y="3993546"/>
              <a:ext cx="925974" cy="3935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1500</a:t>
              </a:r>
              <a:endParaRPr lang="en-US" sz="1800" b="1" dirty="0">
                <a:solidFill>
                  <a:schemeClr val="tx1"/>
                </a:solidFill>
              </a:endParaRPr>
            </a:p>
          </p:txBody>
        </p:sp>
        <p:sp>
          <p:nvSpPr>
            <p:cNvPr id="6" name="TextBox 1"/>
            <p:cNvSpPr txBox="1"/>
            <p:nvPr/>
          </p:nvSpPr>
          <p:spPr>
            <a:xfrm>
              <a:off x="3173709" y="4387085"/>
              <a:ext cx="925974" cy="3935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1400</a:t>
              </a:r>
              <a:endParaRPr lang="en-US" sz="1800" b="1" dirty="0">
                <a:solidFill>
                  <a:schemeClr val="tx1"/>
                </a:solidFill>
              </a:endParaRPr>
            </a:p>
          </p:txBody>
        </p:sp>
      </p:grpSp>
    </p:spTree>
    <p:extLst>
      <p:ext uri="{BB962C8B-B14F-4D97-AF65-F5344CB8AC3E}">
        <p14:creationId xmlns:p14="http://schemas.microsoft.com/office/powerpoint/2010/main" val="2296937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8" y="503403"/>
            <a:ext cx="7772400" cy="1143000"/>
          </a:xfrm>
        </p:spPr>
        <p:txBody>
          <a:bodyPr/>
          <a:lstStyle/>
          <a:p>
            <a:pPr algn="l"/>
            <a:r>
              <a:rPr lang="en-US" dirty="0" smtClean="0"/>
              <a:t>Alcohol – Advertising policies</a:t>
            </a:r>
            <a:endParaRPr lang="en-US" dirty="0"/>
          </a:p>
        </p:txBody>
      </p:sp>
      <p:sp>
        <p:nvSpPr>
          <p:cNvPr id="3" name="Content Placeholder 2"/>
          <p:cNvSpPr>
            <a:spLocks noGrp="1"/>
          </p:cNvSpPr>
          <p:nvPr>
            <p:ph idx="1"/>
          </p:nvPr>
        </p:nvSpPr>
        <p:spPr>
          <a:xfrm>
            <a:off x="664284" y="1646403"/>
            <a:ext cx="7772400" cy="4718538"/>
          </a:xfrm>
        </p:spPr>
        <p:txBody>
          <a:bodyPr>
            <a:normAutofit/>
          </a:bodyPr>
          <a:lstStyle/>
          <a:p>
            <a:r>
              <a:rPr lang="en-US" dirty="0" smtClean="0">
                <a:solidFill>
                  <a:schemeClr val="tx1"/>
                </a:solidFill>
              </a:rPr>
              <a:t>Restrict outdoor advertising to locations where children are not likely to be present (i.e., not near schools, public parks/playgrounds, churches)</a:t>
            </a:r>
          </a:p>
          <a:p>
            <a:r>
              <a:rPr lang="en-US" dirty="0" smtClean="0">
                <a:solidFill>
                  <a:schemeClr val="tx1"/>
                </a:solidFill>
              </a:rPr>
              <a:t>Restrict advertising on retail outlet windows and outside areas</a:t>
            </a:r>
          </a:p>
          <a:p>
            <a:r>
              <a:rPr lang="en-US" dirty="0" smtClean="0">
                <a:solidFill>
                  <a:schemeClr val="tx1"/>
                </a:solidFill>
              </a:rPr>
              <a:t>Prohibit advertising on state-owned property, including college campuses</a:t>
            </a:r>
            <a:endParaRPr lang="en-US" dirty="0">
              <a:solidFill>
                <a:schemeClr val="tx1"/>
              </a:solidFill>
            </a:endParaRPr>
          </a:p>
        </p:txBody>
      </p:sp>
    </p:spTree>
    <p:extLst>
      <p:ext uri="{BB962C8B-B14F-4D97-AF65-F5344CB8AC3E}">
        <p14:creationId xmlns:p14="http://schemas.microsoft.com/office/powerpoint/2010/main" val="1457735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Alcohol success – binge drinking among youth</a:t>
            </a:r>
            <a:endParaRPr lang="en-US" dirty="0"/>
          </a:p>
        </p:txBody>
      </p:sp>
      <p:graphicFrame>
        <p:nvGraphicFramePr>
          <p:cNvPr id="4" name="Chart 3"/>
          <p:cNvGraphicFramePr/>
          <p:nvPr>
            <p:extLst>
              <p:ext uri="{D42A27DB-BD31-4B8C-83A1-F6EECF244321}">
                <p14:modId xmlns:p14="http://schemas.microsoft.com/office/powerpoint/2010/main" val="2418621643"/>
              </p:ext>
            </p:extLst>
          </p:nvPr>
        </p:nvGraphicFramePr>
        <p:xfrm>
          <a:off x="685800" y="1547173"/>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28711" y="3394963"/>
            <a:ext cx="1676400" cy="400110"/>
          </a:xfrm>
          <a:prstGeom prst="rect">
            <a:avLst/>
          </a:prstGeom>
          <a:noFill/>
        </p:spPr>
        <p:txBody>
          <a:bodyPr wrap="square" rtlCol="0">
            <a:spAutoFit/>
          </a:bodyPr>
          <a:lstStyle/>
          <a:p>
            <a:r>
              <a:rPr lang="en-US" sz="2000" dirty="0" smtClean="0">
                <a:solidFill>
                  <a:schemeClr val="accent1"/>
                </a:solidFill>
                <a:latin typeface="Calibri" panose="020F0502020204030204" pitchFamily="34" charset="0"/>
                <a:cs typeface="Calibri" panose="020F0502020204030204" pitchFamily="34" charset="0"/>
              </a:rPr>
              <a:t>Adults</a:t>
            </a:r>
            <a:endParaRPr lang="en-US" sz="2000" dirty="0">
              <a:solidFill>
                <a:schemeClr val="accent1"/>
              </a:solidFill>
              <a:latin typeface="Calibri" panose="020F0502020204030204" pitchFamily="34" charset="0"/>
              <a:cs typeface="Calibri" panose="020F0502020204030204" pitchFamily="34" charset="0"/>
            </a:endParaRPr>
          </a:p>
        </p:txBody>
      </p:sp>
      <p:sp>
        <p:nvSpPr>
          <p:cNvPr id="6" name="TextBox 5"/>
          <p:cNvSpPr txBox="1"/>
          <p:nvPr/>
        </p:nvSpPr>
        <p:spPr>
          <a:xfrm>
            <a:off x="2326888" y="4342242"/>
            <a:ext cx="1676400" cy="400110"/>
          </a:xfrm>
          <a:prstGeom prst="rect">
            <a:avLst/>
          </a:prstGeom>
          <a:noFill/>
        </p:spPr>
        <p:txBody>
          <a:bodyPr wrap="square" rtlCol="0">
            <a:spAutoFit/>
          </a:bodyPr>
          <a:lstStyle/>
          <a:p>
            <a:r>
              <a:rPr lang="en-US" sz="2000" dirty="0">
                <a:solidFill>
                  <a:schemeClr val="accent2"/>
                </a:solidFill>
                <a:latin typeface="Calibri" panose="020F0502020204030204" pitchFamily="34" charset="0"/>
                <a:cs typeface="Calibri" panose="020F0502020204030204" pitchFamily="34" charset="0"/>
              </a:rPr>
              <a:t>8</a:t>
            </a:r>
            <a:r>
              <a:rPr lang="en-US" sz="2000" baseline="30000" dirty="0" smtClean="0">
                <a:solidFill>
                  <a:schemeClr val="accent2"/>
                </a:solidFill>
                <a:latin typeface="Calibri" panose="020F0502020204030204" pitchFamily="34" charset="0"/>
                <a:cs typeface="Calibri" panose="020F0502020204030204" pitchFamily="34" charset="0"/>
              </a:rPr>
              <a:t>th</a:t>
            </a:r>
            <a:r>
              <a:rPr lang="en-US" sz="2000" dirty="0" smtClean="0">
                <a:solidFill>
                  <a:schemeClr val="accent2"/>
                </a:solidFill>
                <a:latin typeface="Calibri" panose="020F0502020204030204" pitchFamily="34" charset="0"/>
                <a:cs typeface="Calibri" panose="020F0502020204030204" pitchFamily="34" charset="0"/>
              </a:rPr>
              <a:t> graders</a:t>
            </a:r>
            <a:endParaRPr lang="en-US" sz="2000" dirty="0">
              <a:solidFill>
                <a:schemeClr val="accent2"/>
              </a:solidFill>
              <a:latin typeface="Calibri" panose="020F0502020204030204" pitchFamily="34" charset="0"/>
              <a:cs typeface="Calibri" panose="020F0502020204030204" pitchFamily="34" charset="0"/>
            </a:endParaRPr>
          </a:p>
        </p:txBody>
      </p:sp>
      <p:sp>
        <p:nvSpPr>
          <p:cNvPr id="7" name="TextBox 6"/>
          <p:cNvSpPr txBox="1"/>
          <p:nvPr/>
        </p:nvSpPr>
        <p:spPr>
          <a:xfrm>
            <a:off x="3325556" y="2373726"/>
            <a:ext cx="1676400" cy="400110"/>
          </a:xfrm>
          <a:prstGeom prst="rect">
            <a:avLst/>
          </a:prstGeom>
          <a:noFill/>
        </p:spPr>
        <p:txBody>
          <a:bodyPr wrap="square" rtlCol="0">
            <a:spAutoFit/>
          </a:bodyPr>
          <a:lstStyle/>
          <a:p>
            <a:r>
              <a:rPr lang="en-US" sz="2000" dirty="0" smtClean="0">
                <a:solidFill>
                  <a:schemeClr val="accent3"/>
                </a:solidFill>
                <a:latin typeface="Calibri" panose="020F0502020204030204" pitchFamily="34" charset="0"/>
                <a:cs typeface="Calibri" panose="020F0502020204030204" pitchFamily="34" charset="0"/>
              </a:rPr>
              <a:t>11</a:t>
            </a:r>
            <a:r>
              <a:rPr lang="en-US" sz="2000" baseline="30000" dirty="0" smtClean="0">
                <a:solidFill>
                  <a:schemeClr val="accent3"/>
                </a:solidFill>
                <a:latin typeface="Calibri" panose="020F0502020204030204" pitchFamily="34" charset="0"/>
                <a:cs typeface="Calibri" panose="020F0502020204030204" pitchFamily="34" charset="0"/>
              </a:rPr>
              <a:t>th</a:t>
            </a:r>
            <a:r>
              <a:rPr lang="en-US" sz="2000" dirty="0" smtClean="0">
                <a:solidFill>
                  <a:schemeClr val="accent3"/>
                </a:solidFill>
                <a:latin typeface="Calibri" panose="020F0502020204030204" pitchFamily="34" charset="0"/>
                <a:cs typeface="Calibri" panose="020F0502020204030204" pitchFamily="34" charset="0"/>
              </a:rPr>
              <a:t> graders</a:t>
            </a:r>
            <a:endParaRPr lang="en-US" sz="2000" dirty="0">
              <a:solidFill>
                <a:schemeClr val="accent3"/>
              </a:solidFill>
              <a:latin typeface="Calibri" panose="020F0502020204030204" pitchFamily="34" charset="0"/>
              <a:cs typeface="Calibri" panose="020F0502020204030204" pitchFamily="34" charset="0"/>
            </a:endParaRPr>
          </a:p>
        </p:txBody>
      </p:sp>
      <p:sp>
        <p:nvSpPr>
          <p:cNvPr id="8" name="TextBox 7"/>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Oregon BRFSS; Oregon Healthy Teens</a:t>
            </a:r>
            <a:endParaRPr lang="en-US" sz="1000" dirty="0">
              <a:latin typeface="+mn-lt"/>
            </a:endParaRPr>
          </a:p>
        </p:txBody>
      </p:sp>
    </p:spTree>
    <p:extLst>
      <p:ext uri="{BB962C8B-B14F-4D97-AF65-F5344CB8AC3E}">
        <p14:creationId xmlns:p14="http://schemas.microsoft.com/office/powerpoint/2010/main" val="4182717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411724053"/>
              </p:ext>
            </p:extLst>
          </p:nvPr>
        </p:nvGraphicFramePr>
        <p:xfrm>
          <a:off x="243840" y="289560"/>
          <a:ext cx="8656320" cy="6278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75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4870" y="4344567"/>
            <a:ext cx="8566653" cy="1868663"/>
          </a:xfrm>
        </p:spPr>
        <p:txBody>
          <a:bodyPr>
            <a:noAutofit/>
          </a:bodyPr>
          <a:lstStyle/>
          <a:p>
            <a:r>
              <a:rPr lang="en-US" dirty="0">
                <a:solidFill>
                  <a:srgbClr val="FF9900"/>
                </a:solidFill>
              </a:rPr>
              <a:t>Mobilizing across substance areas to drive change</a:t>
            </a:r>
          </a:p>
        </p:txBody>
      </p:sp>
    </p:spTree>
    <p:extLst>
      <p:ext uri="{BB962C8B-B14F-4D97-AF65-F5344CB8AC3E}">
        <p14:creationId xmlns:p14="http://schemas.microsoft.com/office/powerpoint/2010/main" val="1852332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772400" cy="1143000"/>
          </a:xfrm>
        </p:spPr>
        <p:txBody>
          <a:bodyPr/>
          <a:lstStyle/>
          <a:p>
            <a:r>
              <a:rPr lang="en-US" dirty="0" smtClean="0"/>
              <a:t>Cross cutting policy areas</a:t>
            </a:r>
            <a:endParaRPr lang="en-US" dirty="0"/>
          </a:p>
        </p:txBody>
      </p:sp>
      <p:sp>
        <p:nvSpPr>
          <p:cNvPr id="3" name="Content Placeholder 2"/>
          <p:cNvSpPr>
            <a:spLocks noGrp="1"/>
          </p:cNvSpPr>
          <p:nvPr>
            <p:ph idx="1"/>
          </p:nvPr>
        </p:nvSpPr>
        <p:spPr/>
        <p:txBody>
          <a:bodyPr/>
          <a:lstStyle/>
          <a:p>
            <a:r>
              <a:rPr lang="en-US" dirty="0" smtClean="0">
                <a:solidFill>
                  <a:schemeClr val="tx1"/>
                </a:solidFill>
              </a:rPr>
              <a:t>Retail environments</a:t>
            </a:r>
          </a:p>
          <a:p>
            <a:r>
              <a:rPr lang="en-US" dirty="0" smtClean="0">
                <a:solidFill>
                  <a:schemeClr val="tx1"/>
                </a:solidFill>
              </a:rPr>
              <a:t>Marketing and promotion</a:t>
            </a:r>
          </a:p>
          <a:p>
            <a:r>
              <a:rPr lang="en-US" dirty="0" smtClean="0">
                <a:solidFill>
                  <a:schemeClr val="tx1"/>
                </a:solidFill>
              </a:rPr>
              <a:t>Price</a:t>
            </a:r>
          </a:p>
          <a:p>
            <a:r>
              <a:rPr lang="en-US" dirty="0" smtClean="0">
                <a:solidFill>
                  <a:schemeClr val="tx1"/>
                </a:solidFill>
              </a:rPr>
              <a:t>Flavoring</a:t>
            </a:r>
            <a:endParaRPr lang="en-US" dirty="0">
              <a:solidFill>
                <a:schemeClr val="tx1"/>
              </a:solidFill>
            </a:endParaRPr>
          </a:p>
        </p:txBody>
      </p:sp>
    </p:spTree>
    <p:extLst>
      <p:ext uri="{BB962C8B-B14F-4D97-AF65-F5344CB8AC3E}">
        <p14:creationId xmlns:p14="http://schemas.microsoft.com/office/powerpoint/2010/main" val="3508099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40572" y="304801"/>
            <a:ext cx="8686800" cy="1143000"/>
          </a:xfrm>
        </p:spPr>
        <p:txBody>
          <a:bodyPr/>
          <a:lstStyle/>
          <a:p>
            <a:pPr algn="l" eaLnBrk="1" hangingPunct="1"/>
            <a:r>
              <a:rPr lang="en-US" dirty="0" smtClean="0"/>
              <a:t>Comprehensive Approach</a:t>
            </a:r>
          </a:p>
        </p:txBody>
      </p:sp>
      <p:sp>
        <p:nvSpPr>
          <p:cNvPr id="38915" name="Oval 5"/>
          <p:cNvSpPr>
            <a:spLocks noChangeArrowheads="1"/>
          </p:cNvSpPr>
          <p:nvPr/>
        </p:nvSpPr>
        <p:spPr bwMode="auto">
          <a:xfrm>
            <a:off x="1828800" y="1371600"/>
            <a:ext cx="5105400" cy="5105400"/>
          </a:xfrm>
          <a:prstGeom prst="ellipse">
            <a:avLst/>
          </a:prstGeom>
          <a:solidFill>
            <a:schemeClr val="accent3">
              <a:lumMod val="60000"/>
              <a:lumOff val="40000"/>
            </a:schemeClr>
          </a:solidFill>
          <a:ln w="9525">
            <a:solidFill>
              <a:schemeClr val="tx1"/>
            </a:solidFill>
            <a:round/>
            <a:headEnd/>
            <a:tailEnd/>
          </a:ln>
        </p:spPr>
        <p:txBody>
          <a:bodyPr wrap="none" anchor="ctr"/>
          <a:lstStyle/>
          <a:p>
            <a:endParaRPr lang="en-US" sz="1800"/>
          </a:p>
        </p:txBody>
      </p:sp>
      <p:sp>
        <p:nvSpPr>
          <p:cNvPr id="38916" name="Line 7"/>
          <p:cNvSpPr>
            <a:spLocks noChangeShapeType="1"/>
          </p:cNvSpPr>
          <p:nvPr/>
        </p:nvSpPr>
        <p:spPr bwMode="auto">
          <a:xfrm>
            <a:off x="4419600" y="1371600"/>
            <a:ext cx="0" cy="5105400"/>
          </a:xfrm>
          <a:prstGeom prst="line">
            <a:avLst/>
          </a:prstGeom>
          <a:noFill/>
          <a:ln w="38100">
            <a:solidFill>
              <a:schemeClr val="bg1"/>
            </a:solidFill>
            <a:round/>
            <a:headEnd/>
            <a:tailEnd/>
          </a:ln>
        </p:spPr>
        <p:txBody>
          <a:bodyPr/>
          <a:lstStyle/>
          <a:p>
            <a:endParaRPr lang="en-US"/>
          </a:p>
        </p:txBody>
      </p:sp>
      <p:sp>
        <p:nvSpPr>
          <p:cNvPr id="38917" name="Line 8"/>
          <p:cNvSpPr>
            <a:spLocks noChangeShapeType="1"/>
          </p:cNvSpPr>
          <p:nvPr/>
        </p:nvSpPr>
        <p:spPr bwMode="auto">
          <a:xfrm flipH="1">
            <a:off x="1828800" y="3962400"/>
            <a:ext cx="5105400" cy="0"/>
          </a:xfrm>
          <a:prstGeom prst="line">
            <a:avLst/>
          </a:prstGeom>
          <a:noFill/>
          <a:ln w="38100">
            <a:solidFill>
              <a:schemeClr val="bg1"/>
            </a:solidFill>
            <a:round/>
            <a:headEnd/>
            <a:tailEnd/>
          </a:ln>
        </p:spPr>
        <p:txBody>
          <a:bodyPr/>
          <a:lstStyle/>
          <a:p>
            <a:endParaRPr lang="en-US"/>
          </a:p>
        </p:txBody>
      </p:sp>
      <p:sp>
        <p:nvSpPr>
          <p:cNvPr id="38918" name="Text Box 9"/>
          <p:cNvSpPr txBox="1">
            <a:spLocks noChangeArrowheads="1"/>
          </p:cNvSpPr>
          <p:nvPr/>
        </p:nvSpPr>
        <p:spPr bwMode="auto">
          <a:xfrm>
            <a:off x="2286000" y="2514600"/>
            <a:ext cx="2146600" cy="830997"/>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Community Programs</a:t>
            </a:r>
            <a:endParaRPr lang="en-US" sz="2400" dirty="0">
              <a:solidFill>
                <a:srgbClr val="000000"/>
              </a:solidFill>
              <a:latin typeface="+mn-lt"/>
            </a:endParaRPr>
          </a:p>
        </p:txBody>
      </p:sp>
      <p:sp>
        <p:nvSpPr>
          <p:cNvPr id="38919" name="Text Box 10"/>
          <p:cNvSpPr txBox="1">
            <a:spLocks noChangeArrowheads="1"/>
          </p:cNvSpPr>
          <p:nvPr/>
        </p:nvSpPr>
        <p:spPr bwMode="auto">
          <a:xfrm>
            <a:off x="4533899" y="2677805"/>
            <a:ext cx="2146600" cy="830997"/>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Clinical interventions</a:t>
            </a:r>
            <a:endParaRPr lang="en-US" sz="2400" dirty="0">
              <a:solidFill>
                <a:srgbClr val="000000"/>
              </a:solidFill>
              <a:latin typeface="+mn-lt"/>
            </a:endParaRPr>
          </a:p>
        </p:txBody>
      </p:sp>
      <p:sp>
        <p:nvSpPr>
          <p:cNvPr id="38920" name="Text Box 11"/>
          <p:cNvSpPr txBox="1">
            <a:spLocks noChangeArrowheads="1"/>
          </p:cNvSpPr>
          <p:nvPr/>
        </p:nvSpPr>
        <p:spPr bwMode="auto">
          <a:xfrm>
            <a:off x="2286000" y="4244885"/>
            <a:ext cx="2146600" cy="1200329"/>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Public Awareness &amp; Education</a:t>
            </a:r>
            <a:endParaRPr lang="en-US" sz="2400" dirty="0">
              <a:solidFill>
                <a:srgbClr val="000000"/>
              </a:solidFill>
              <a:latin typeface="+mn-lt"/>
            </a:endParaRPr>
          </a:p>
        </p:txBody>
      </p:sp>
      <p:sp>
        <p:nvSpPr>
          <p:cNvPr id="38921" name="Text Box 12"/>
          <p:cNvSpPr txBox="1">
            <a:spLocks noChangeArrowheads="1"/>
          </p:cNvSpPr>
          <p:nvPr/>
        </p:nvSpPr>
        <p:spPr bwMode="auto">
          <a:xfrm>
            <a:off x="4533899" y="4232701"/>
            <a:ext cx="2146600" cy="830997"/>
          </a:xfrm>
          <a:prstGeom prst="rect">
            <a:avLst/>
          </a:prstGeom>
          <a:noFill/>
          <a:ln w="9525">
            <a:noFill/>
            <a:miter lim="800000"/>
            <a:headEnd/>
            <a:tailEnd/>
          </a:ln>
        </p:spPr>
        <p:txBody>
          <a:bodyPr wrap="square">
            <a:spAutoFit/>
          </a:bodyPr>
          <a:lstStyle/>
          <a:p>
            <a:pPr algn="ctr">
              <a:spcBef>
                <a:spcPct val="50000"/>
              </a:spcBef>
            </a:pPr>
            <a:r>
              <a:rPr lang="en-US" sz="2400" dirty="0" smtClean="0">
                <a:solidFill>
                  <a:srgbClr val="000000"/>
                </a:solidFill>
                <a:latin typeface="+mn-lt"/>
              </a:rPr>
              <a:t>Data and accountability</a:t>
            </a:r>
            <a:endParaRPr lang="en-US" sz="2400" dirty="0">
              <a:solidFill>
                <a:srgbClr val="000000"/>
              </a:solidFill>
              <a:latin typeface="+mn-lt"/>
            </a:endParaRPr>
          </a:p>
        </p:txBody>
      </p:sp>
    </p:spTree>
    <p:extLst>
      <p:ext uri="{BB962C8B-B14F-4D97-AF65-F5344CB8AC3E}">
        <p14:creationId xmlns:p14="http://schemas.microsoft.com/office/powerpoint/2010/main" val="4193158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solidFill>
                  <a:schemeClr val="tx1"/>
                </a:solidFill>
              </a:rPr>
              <a:t>For questions about this presentation, please contact </a:t>
            </a:r>
          </a:p>
          <a:p>
            <a:pPr marL="0" indent="0" algn="ctr">
              <a:buNone/>
            </a:pPr>
            <a:r>
              <a:rPr lang="en-US" dirty="0" smtClean="0">
                <a:solidFill>
                  <a:schemeClr val="tx1"/>
                </a:solidFill>
              </a:rPr>
              <a:t>Sarah </a:t>
            </a:r>
            <a:r>
              <a:rPr lang="en-US" dirty="0" err="1" smtClean="0">
                <a:solidFill>
                  <a:schemeClr val="tx1"/>
                </a:solidFill>
              </a:rPr>
              <a:t>Hargand</a:t>
            </a:r>
            <a:r>
              <a:rPr lang="en-US" dirty="0" smtClean="0">
                <a:solidFill>
                  <a:schemeClr val="tx1"/>
                </a:solidFill>
              </a:rPr>
              <a:t> or Vicky Buelow</a:t>
            </a:r>
          </a:p>
          <a:p>
            <a:pPr marL="0" indent="0" algn="ctr">
              <a:buNone/>
            </a:pPr>
            <a:r>
              <a:rPr lang="en-US" dirty="0" smtClean="0">
                <a:hlinkClick r:id="rId3"/>
              </a:rPr>
              <a:t>Sarah.hargand@dhsoha.state.or.us</a:t>
            </a:r>
            <a:endParaRPr lang="en-US" dirty="0">
              <a:hlinkClick r:id="rId3"/>
            </a:endParaRPr>
          </a:p>
          <a:p>
            <a:pPr marL="0" indent="0" algn="ctr">
              <a:buNone/>
            </a:pPr>
            <a:r>
              <a:rPr lang="en-US" smtClean="0">
                <a:hlinkClick r:id="rId3"/>
              </a:rPr>
              <a:t>victoria.h.buelow@dhsoha.state.or.us</a:t>
            </a:r>
            <a:r>
              <a:rPr lang="en-US" smtClean="0"/>
              <a:t> </a:t>
            </a:r>
            <a:endParaRPr lang="en-US" dirty="0" smtClean="0"/>
          </a:p>
          <a:p>
            <a:pPr marL="0" indent="0" algn="ctr">
              <a:buNone/>
            </a:pPr>
            <a:r>
              <a:rPr lang="en-US" dirty="0" smtClean="0">
                <a:solidFill>
                  <a:schemeClr val="tx1"/>
                </a:solidFill>
              </a:rPr>
              <a:t>971-673-0984</a:t>
            </a:r>
            <a:endParaRPr lang="en-US" dirty="0">
              <a:solidFill>
                <a:schemeClr val="tx1"/>
              </a:solidFill>
            </a:endParaRPr>
          </a:p>
        </p:txBody>
      </p:sp>
    </p:spTree>
    <p:extLst>
      <p:ext uri="{BB962C8B-B14F-4D97-AF65-F5344CB8AC3E}">
        <p14:creationId xmlns:p14="http://schemas.microsoft.com/office/powerpoint/2010/main" val="51433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1247023"/>
            <a:ext cx="7772400" cy="990600"/>
          </a:xfrm>
        </p:spPr>
        <p:txBody>
          <a:bodyPr/>
          <a:lstStyle/>
          <a:p>
            <a:pPr algn="l"/>
            <a:r>
              <a:rPr lang="en-US" dirty="0" smtClean="0">
                <a:latin typeface="+mn-lt"/>
              </a:rPr>
              <a:t>Behavior </a:t>
            </a:r>
            <a:r>
              <a:rPr lang="en-US" dirty="0" smtClean="0">
                <a:latin typeface="Arial Rounded MT Bold" pitchFamily="34" charset="0"/>
              </a:rPr>
              <a:t> </a:t>
            </a:r>
            <a:r>
              <a:rPr lang="en-US" sz="3600" dirty="0" smtClean="0">
                <a:latin typeface="Arial Rounded MT Bold" pitchFamily="34" charset="0"/>
              </a:rPr>
              <a:t>                       </a:t>
            </a:r>
            <a:r>
              <a:rPr lang="en-US" dirty="0" smtClean="0">
                <a:latin typeface="+mn-lt"/>
              </a:rPr>
              <a:t>Disease</a:t>
            </a:r>
          </a:p>
        </p:txBody>
      </p:sp>
      <p:sp>
        <p:nvSpPr>
          <p:cNvPr id="32773" name="Text Box 5"/>
          <p:cNvSpPr txBox="1">
            <a:spLocks noChangeArrowheads="1"/>
          </p:cNvSpPr>
          <p:nvPr/>
        </p:nvSpPr>
        <p:spPr bwMode="auto">
          <a:xfrm>
            <a:off x="6006366" y="2370586"/>
            <a:ext cx="2541587" cy="3300413"/>
          </a:xfrm>
          <a:prstGeom prst="rect">
            <a:avLst/>
          </a:prstGeom>
          <a:noFill/>
          <a:ln w="9525">
            <a:noFill/>
            <a:miter lim="800000"/>
            <a:headEnd/>
            <a:tailEnd/>
          </a:ln>
        </p:spPr>
        <p:txBody>
          <a:bodyPr wrap="none" anchor="ctr">
            <a:spAutoFit/>
          </a:bodyPr>
          <a:lstStyle/>
          <a:p>
            <a:pPr eaLnBrk="0" hangingPunct="0">
              <a:lnSpc>
                <a:spcPct val="150000"/>
              </a:lnSpc>
              <a:spcBef>
                <a:spcPct val="50000"/>
              </a:spcBef>
            </a:pPr>
            <a:r>
              <a:rPr lang="en-US" sz="2800" b="1" dirty="0">
                <a:latin typeface="+mn-lt"/>
              </a:rPr>
              <a:t>Heart Disease</a:t>
            </a:r>
          </a:p>
          <a:p>
            <a:pPr eaLnBrk="0" hangingPunct="0">
              <a:lnSpc>
                <a:spcPct val="150000"/>
              </a:lnSpc>
              <a:spcBef>
                <a:spcPct val="50000"/>
              </a:spcBef>
            </a:pPr>
            <a:r>
              <a:rPr lang="en-US" sz="2800" b="1" dirty="0">
                <a:latin typeface="+mn-lt"/>
              </a:rPr>
              <a:t>Stroke</a:t>
            </a:r>
          </a:p>
          <a:p>
            <a:pPr eaLnBrk="0" hangingPunct="0">
              <a:lnSpc>
                <a:spcPct val="150000"/>
              </a:lnSpc>
              <a:spcBef>
                <a:spcPct val="50000"/>
              </a:spcBef>
            </a:pPr>
            <a:r>
              <a:rPr lang="en-US" sz="2800" b="1" dirty="0">
                <a:latin typeface="+mn-lt"/>
              </a:rPr>
              <a:t>Cancers</a:t>
            </a:r>
          </a:p>
          <a:p>
            <a:pPr eaLnBrk="0" hangingPunct="0">
              <a:lnSpc>
                <a:spcPct val="150000"/>
              </a:lnSpc>
              <a:spcBef>
                <a:spcPct val="50000"/>
              </a:spcBef>
            </a:pPr>
            <a:r>
              <a:rPr lang="en-US" sz="2800" b="1" dirty="0">
                <a:latin typeface="+mn-lt"/>
              </a:rPr>
              <a:t>Diabetes</a:t>
            </a:r>
          </a:p>
        </p:txBody>
      </p:sp>
      <p:sp>
        <p:nvSpPr>
          <p:cNvPr id="32774" name="Text Box 6"/>
          <p:cNvSpPr txBox="1">
            <a:spLocks noChangeArrowheads="1"/>
          </p:cNvSpPr>
          <p:nvPr/>
        </p:nvSpPr>
        <p:spPr bwMode="auto">
          <a:xfrm>
            <a:off x="838200" y="2321533"/>
            <a:ext cx="3029484" cy="3656386"/>
          </a:xfrm>
          <a:prstGeom prst="rect">
            <a:avLst/>
          </a:prstGeom>
          <a:noFill/>
          <a:ln w="9525">
            <a:noFill/>
            <a:miter lim="800000"/>
            <a:headEnd/>
            <a:tailEnd/>
          </a:ln>
        </p:spPr>
        <p:txBody>
          <a:bodyPr wrap="none" anchor="ctr">
            <a:spAutoFit/>
          </a:bodyPr>
          <a:lstStyle/>
          <a:p>
            <a:pPr eaLnBrk="0" hangingPunct="0">
              <a:lnSpc>
                <a:spcPct val="150000"/>
              </a:lnSpc>
              <a:spcBef>
                <a:spcPct val="50000"/>
              </a:spcBef>
            </a:pPr>
            <a:r>
              <a:rPr lang="en-US" sz="2800" b="1" dirty="0">
                <a:latin typeface="+mn-lt"/>
              </a:rPr>
              <a:t>Tobacco Use</a:t>
            </a:r>
          </a:p>
          <a:p>
            <a:pPr eaLnBrk="0" hangingPunct="0">
              <a:lnSpc>
                <a:spcPct val="150000"/>
              </a:lnSpc>
              <a:spcBef>
                <a:spcPct val="50000"/>
              </a:spcBef>
            </a:pPr>
            <a:r>
              <a:rPr lang="en-US" sz="2800" b="1" dirty="0">
                <a:latin typeface="+mn-lt"/>
              </a:rPr>
              <a:t>Physical Activity</a:t>
            </a:r>
          </a:p>
          <a:p>
            <a:pPr eaLnBrk="0" hangingPunct="0">
              <a:lnSpc>
                <a:spcPct val="150000"/>
              </a:lnSpc>
              <a:spcBef>
                <a:spcPct val="50000"/>
              </a:spcBef>
            </a:pPr>
            <a:r>
              <a:rPr lang="en-US" sz="2800" b="1" dirty="0">
                <a:latin typeface="+mn-lt"/>
              </a:rPr>
              <a:t>Diet</a:t>
            </a:r>
          </a:p>
          <a:p>
            <a:pPr eaLnBrk="0" hangingPunct="0">
              <a:lnSpc>
                <a:spcPct val="150000"/>
              </a:lnSpc>
              <a:spcBef>
                <a:spcPct val="50000"/>
              </a:spcBef>
            </a:pPr>
            <a:r>
              <a:rPr lang="en-US" sz="2800" b="1" dirty="0" smtClean="0">
                <a:latin typeface="+mn-lt"/>
              </a:rPr>
              <a:t>Alcohol</a:t>
            </a:r>
            <a:endParaRPr lang="en-US" sz="2800" b="1" dirty="0">
              <a:latin typeface="+mn-lt"/>
            </a:endParaRPr>
          </a:p>
          <a:p>
            <a:pPr eaLnBrk="0" hangingPunct="0">
              <a:lnSpc>
                <a:spcPct val="40000"/>
              </a:lnSpc>
              <a:spcBef>
                <a:spcPct val="50000"/>
              </a:spcBef>
            </a:pPr>
            <a:endParaRPr lang="en-US" sz="2400" b="1" dirty="0"/>
          </a:p>
        </p:txBody>
      </p:sp>
      <p:sp>
        <p:nvSpPr>
          <p:cNvPr id="32775" name="Line 7"/>
          <p:cNvSpPr>
            <a:spLocks noChangeShapeType="1"/>
          </p:cNvSpPr>
          <p:nvPr/>
        </p:nvSpPr>
        <p:spPr bwMode="auto">
          <a:xfrm>
            <a:off x="3429000" y="2814638"/>
            <a:ext cx="2487613" cy="0"/>
          </a:xfrm>
          <a:prstGeom prst="line">
            <a:avLst/>
          </a:prstGeom>
          <a:noFill/>
          <a:ln w="31750">
            <a:solidFill>
              <a:schemeClr val="accent2"/>
            </a:solidFill>
            <a:round/>
            <a:headEnd/>
            <a:tailEnd type="triangle" w="lg" len="lg"/>
          </a:ln>
        </p:spPr>
        <p:txBody>
          <a:bodyPr wrap="none" anchor="ctr"/>
          <a:lstStyle/>
          <a:p>
            <a:endParaRPr lang="en-US"/>
          </a:p>
        </p:txBody>
      </p:sp>
      <p:sp>
        <p:nvSpPr>
          <p:cNvPr id="32776" name="Line 8"/>
          <p:cNvSpPr>
            <a:spLocks noChangeShapeType="1"/>
          </p:cNvSpPr>
          <p:nvPr/>
        </p:nvSpPr>
        <p:spPr bwMode="auto">
          <a:xfrm>
            <a:off x="3505200" y="2743200"/>
            <a:ext cx="2487613" cy="762000"/>
          </a:xfrm>
          <a:prstGeom prst="line">
            <a:avLst/>
          </a:prstGeom>
          <a:noFill/>
          <a:ln w="31750">
            <a:solidFill>
              <a:schemeClr val="accent2"/>
            </a:solidFill>
            <a:round/>
            <a:headEnd/>
            <a:tailEnd type="triangle" w="lg" len="lg"/>
          </a:ln>
        </p:spPr>
        <p:txBody>
          <a:bodyPr wrap="none" anchor="ctr"/>
          <a:lstStyle/>
          <a:p>
            <a:endParaRPr lang="en-US"/>
          </a:p>
        </p:txBody>
      </p:sp>
      <p:sp>
        <p:nvSpPr>
          <p:cNvPr id="32777" name="Line 9"/>
          <p:cNvSpPr>
            <a:spLocks noChangeShapeType="1"/>
          </p:cNvSpPr>
          <p:nvPr/>
        </p:nvSpPr>
        <p:spPr bwMode="auto">
          <a:xfrm>
            <a:off x="3505200" y="2743200"/>
            <a:ext cx="2487613" cy="1600200"/>
          </a:xfrm>
          <a:prstGeom prst="line">
            <a:avLst/>
          </a:prstGeom>
          <a:noFill/>
          <a:ln w="31750">
            <a:solidFill>
              <a:schemeClr val="accent2"/>
            </a:solidFill>
            <a:round/>
            <a:headEnd/>
            <a:tailEnd type="triangle" w="lg" len="lg"/>
          </a:ln>
        </p:spPr>
        <p:txBody>
          <a:bodyPr wrap="none" anchor="ctr"/>
          <a:lstStyle/>
          <a:p>
            <a:endParaRPr lang="en-US"/>
          </a:p>
        </p:txBody>
      </p:sp>
      <p:sp>
        <p:nvSpPr>
          <p:cNvPr id="32778" name="Line 10"/>
          <p:cNvSpPr>
            <a:spLocks noChangeShapeType="1"/>
          </p:cNvSpPr>
          <p:nvPr/>
        </p:nvSpPr>
        <p:spPr bwMode="auto">
          <a:xfrm>
            <a:off x="3505200" y="2667000"/>
            <a:ext cx="2487613" cy="2514600"/>
          </a:xfrm>
          <a:prstGeom prst="line">
            <a:avLst/>
          </a:prstGeom>
          <a:noFill/>
          <a:ln w="31750">
            <a:solidFill>
              <a:schemeClr val="accent2"/>
            </a:solidFill>
            <a:round/>
            <a:headEnd/>
            <a:tailEnd type="triangle" w="lg" len="lg"/>
          </a:ln>
        </p:spPr>
        <p:txBody>
          <a:bodyPr wrap="none" anchor="ctr"/>
          <a:lstStyle/>
          <a:p>
            <a:endParaRPr lang="en-US"/>
          </a:p>
        </p:txBody>
      </p:sp>
      <p:sp>
        <p:nvSpPr>
          <p:cNvPr id="32779" name="Line 11"/>
          <p:cNvSpPr>
            <a:spLocks noChangeShapeType="1"/>
          </p:cNvSpPr>
          <p:nvPr/>
        </p:nvSpPr>
        <p:spPr bwMode="auto">
          <a:xfrm flipV="1">
            <a:off x="3886200" y="2971800"/>
            <a:ext cx="1752600" cy="609600"/>
          </a:xfrm>
          <a:prstGeom prst="line">
            <a:avLst/>
          </a:prstGeom>
          <a:noFill/>
          <a:ln w="31750">
            <a:solidFill>
              <a:schemeClr val="accent1"/>
            </a:solidFill>
            <a:round/>
            <a:headEnd/>
            <a:tailEnd type="triangle" w="lg" len="med"/>
          </a:ln>
        </p:spPr>
        <p:txBody>
          <a:bodyPr wrap="none" anchor="ctr"/>
          <a:lstStyle/>
          <a:p>
            <a:endParaRPr lang="en-US"/>
          </a:p>
        </p:txBody>
      </p:sp>
      <p:sp>
        <p:nvSpPr>
          <p:cNvPr id="32780" name="Line 12"/>
          <p:cNvSpPr>
            <a:spLocks noChangeShapeType="1"/>
          </p:cNvSpPr>
          <p:nvPr/>
        </p:nvSpPr>
        <p:spPr bwMode="auto">
          <a:xfrm>
            <a:off x="3886200" y="3587750"/>
            <a:ext cx="2030413" cy="0"/>
          </a:xfrm>
          <a:prstGeom prst="line">
            <a:avLst/>
          </a:prstGeom>
          <a:noFill/>
          <a:ln w="31750">
            <a:solidFill>
              <a:schemeClr val="accent1"/>
            </a:solidFill>
            <a:round/>
            <a:headEnd/>
            <a:tailEnd type="triangle" w="lg" len="med"/>
          </a:ln>
        </p:spPr>
        <p:txBody>
          <a:bodyPr wrap="none" anchor="ctr"/>
          <a:lstStyle/>
          <a:p>
            <a:endParaRPr lang="en-US"/>
          </a:p>
        </p:txBody>
      </p:sp>
      <p:sp>
        <p:nvSpPr>
          <p:cNvPr id="32781" name="Line 13"/>
          <p:cNvSpPr>
            <a:spLocks noChangeShapeType="1"/>
          </p:cNvSpPr>
          <p:nvPr/>
        </p:nvSpPr>
        <p:spPr bwMode="auto">
          <a:xfrm>
            <a:off x="3886200" y="3657600"/>
            <a:ext cx="2030413" cy="838200"/>
          </a:xfrm>
          <a:prstGeom prst="line">
            <a:avLst/>
          </a:prstGeom>
          <a:noFill/>
          <a:ln w="31750">
            <a:solidFill>
              <a:schemeClr val="accent1"/>
            </a:solidFill>
            <a:round/>
            <a:headEnd/>
            <a:tailEnd type="triangle" w="lg" len="med"/>
          </a:ln>
        </p:spPr>
        <p:txBody>
          <a:bodyPr wrap="none" anchor="ctr"/>
          <a:lstStyle/>
          <a:p>
            <a:endParaRPr lang="en-US"/>
          </a:p>
        </p:txBody>
      </p:sp>
      <p:sp>
        <p:nvSpPr>
          <p:cNvPr id="32782" name="Line 14"/>
          <p:cNvSpPr>
            <a:spLocks noChangeShapeType="1"/>
          </p:cNvSpPr>
          <p:nvPr/>
        </p:nvSpPr>
        <p:spPr bwMode="auto">
          <a:xfrm>
            <a:off x="3917950" y="3505200"/>
            <a:ext cx="2030413" cy="1752600"/>
          </a:xfrm>
          <a:prstGeom prst="line">
            <a:avLst/>
          </a:prstGeom>
          <a:noFill/>
          <a:ln w="31750">
            <a:solidFill>
              <a:schemeClr val="accent1"/>
            </a:solidFill>
            <a:round/>
            <a:headEnd/>
            <a:tailEnd type="triangle" w="med" len="med"/>
          </a:ln>
        </p:spPr>
        <p:txBody>
          <a:bodyPr wrap="none" anchor="ctr"/>
          <a:lstStyle/>
          <a:p>
            <a:endParaRPr lang="en-US"/>
          </a:p>
        </p:txBody>
      </p:sp>
      <p:sp>
        <p:nvSpPr>
          <p:cNvPr id="32783" name="Line 15"/>
          <p:cNvSpPr>
            <a:spLocks noChangeShapeType="1"/>
          </p:cNvSpPr>
          <p:nvPr/>
        </p:nvSpPr>
        <p:spPr bwMode="auto">
          <a:xfrm flipV="1">
            <a:off x="2819400" y="3048000"/>
            <a:ext cx="2895600" cy="1371600"/>
          </a:xfrm>
          <a:prstGeom prst="line">
            <a:avLst/>
          </a:prstGeom>
          <a:noFill/>
          <a:ln w="31750">
            <a:solidFill>
              <a:srgbClr val="FFFFFF"/>
            </a:solidFill>
            <a:round/>
            <a:headEnd/>
            <a:tailEnd type="triangle" w="med" len="lg"/>
          </a:ln>
        </p:spPr>
        <p:txBody>
          <a:bodyPr wrap="none" anchor="ctr"/>
          <a:lstStyle/>
          <a:p>
            <a:endParaRPr lang="en-US"/>
          </a:p>
        </p:txBody>
      </p:sp>
      <p:sp>
        <p:nvSpPr>
          <p:cNvPr id="32784" name="Line 16"/>
          <p:cNvSpPr>
            <a:spLocks noChangeShapeType="1"/>
          </p:cNvSpPr>
          <p:nvPr/>
        </p:nvSpPr>
        <p:spPr bwMode="auto">
          <a:xfrm flipV="1">
            <a:off x="2622550" y="3657600"/>
            <a:ext cx="3325813" cy="838200"/>
          </a:xfrm>
          <a:prstGeom prst="line">
            <a:avLst/>
          </a:prstGeom>
          <a:noFill/>
          <a:ln w="31750">
            <a:solidFill>
              <a:srgbClr val="FFFFFF"/>
            </a:solidFill>
            <a:round/>
            <a:headEnd/>
            <a:tailEnd type="triangle" w="med" len="lg"/>
          </a:ln>
        </p:spPr>
        <p:txBody>
          <a:bodyPr wrap="none" anchor="ctr"/>
          <a:lstStyle/>
          <a:p>
            <a:endParaRPr lang="en-US"/>
          </a:p>
        </p:txBody>
      </p:sp>
      <p:sp>
        <p:nvSpPr>
          <p:cNvPr id="32785" name="Line 17"/>
          <p:cNvSpPr>
            <a:spLocks noChangeShapeType="1"/>
          </p:cNvSpPr>
          <p:nvPr/>
        </p:nvSpPr>
        <p:spPr bwMode="auto">
          <a:xfrm>
            <a:off x="2622550" y="4572000"/>
            <a:ext cx="3325813" cy="0"/>
          </a:xfrm>
          <a:prstGeom prst="line">
            <a:avLst/>
          </a:prstGeom>
          <a:noFill/>
          <a:ln w="31750">
            <a:solidFill>
              <a:srgbClr val="FFFFFF"/>
            </a:solidFill>
            <a:round/>
            <a:headEnd/>
            <a:tailEnd type="triangle" w="med" len="lg"/>
          </a:ln>
        </p:spPr>
        <p:txBody>
          <a:bodyPr wrap="none" anchor="ctr"/>
          <a:lstStyle/>
          <a:p>
            <a:endParaRPr lang="en-US"/>
          </a:p>
        </p:txBody>
      </p:sp>
      <p:sp>
        <p:nvSpPr>
          <p:cNvPr id="32786" name="Line 18"/>
          <p:cNvSpPr>
            <a:spLocks noChangeShapeType="1"/>
          </p:cNvSpPr>
          <p:nvPr/>
        </p:nvSpPr>
        <p:spPr bwMode="auto">
          <a:xfrm>
            <a:off x="2622550" y="4419600"/>
            <a:ext cx="3325813" cy="914400"/>
          </a:xfrm>
          <a:prstGeom prst="line">
            <a:avLst/>
          </a:prstGeom>
          <a:noFill/>
          <a:ln w="31750">
            <a:solidFill>
              <a:srgbClr val="FFFFFF"/>
            </a:solidFill>
            <a:round/>
            <a:headEnd/>
            <a:tailEnd type="triangle" w="med" len="lg"/>
          </a:ln>
        </p:spPr>
        <p:txBody>
          <a:bodyPr wrap="none" anchor="ctr"/>
          <a:lstStyle/>
          <a:p>
            <a:endParaRPr lang="en-US"/>
          </a:p>
        </p:txBody>
      </p:sp>
      <p:sp>
        <p:nvSpPr>
          <p:cNvPr id="32787" name="Line 19"/>
          <p:cNvSpPr>
            <a:spLocks noChangeShapeType="1"/>
          </p:cNvSpPr>
          <p:nvPr/>
        </p:nvSpPr>
        <p:spPr bwMode="auto">
          <a:xfrm flipV="1">
            <a:off x="4419600" y="3733800"/>
            <a:ext cx="1528763" cy="1752600"/>
          </a:xfrm>
          <a:prstGeom prst="line">
            <a:avLst/>
          </a:prstGeom>
          <a:noFill/>
          <a:ln w="38100">
            <a:noFill/>
            <a:round/>
            <a:headEnd/>
            <a:tailEnd type="triangle" w="med" len="med"/>
          </a:ln>
        </p:spPr>
        <p:txBody>
          <a:bodyPr wrap="none" anchor="ctr"/>
          <a:lstStyle/>
          <a:p>
            <a:endParaRPr lang="en-US"/>
          </a:p>
        </p:txBody>
      </p:sp>
      <p:cxnSp>
        <p:nvCxnSpPr>
          <p:cNvPr id="3" name="Straight Arrow Connector 2"/>
          <p:cNvCxnSpPr/>
          <p:nvPr/>
        </p:nvCxnSpPr>
        <p:spPr bwMode="auto">
          <a:xfrm flipV="1">
            <a:off x="2622550" y="2971800"/>
            <a:ext cx="3357563" cy="2279472"/>
          </a:xfrm>
          <a:prstGeom prst="straightConnector1">
            <a:avLst/>
          </a:prstGeom>
          <a:solidFill>
            <a:schemeClr val="accent1"/>
          </a:solidFill>
          <a:ln w="31750" cap="flat" cmpd="sng" algn="ctr">
            <a:solidFill>
              <a:schemeClr val="accent3"/>
            </a:solidFill>
            <a:prstDash val="solid"/>
            <a:round/>
            <a:headEnd type="none" w="med" len="med"/>
            <a:tailEnd type="triangle"/>
          </a:ln>
          <a:effectLst/>
        </p:spPr>
      </p:cxnSp>
      <p:cxnSp>
        <p:nvCxnSpPr>
          <p:cNvPr id="23" name="Straight Arrow Connector 22"/>
          <p:cNvCxnSpPr>
            <a:endCxn id="32787" idx="1"/>
          </p:cNvCxnSpPr>
          <p:nvPr/>
        </p:nvCxnSpPr>
        <p:spPr bwMode="auto">
          <a:xfrm flipV="1">
            <a:off x="2578528" y="3733800"/>
            <a:ext cx="3369835" cy="1618733"/>
          </a:xfrm>
          <a:prstGeom prst="straightConnector1">
            <a:avLst/>
          </a:prstGeom>
          <a:solidFill>
            <a:schemeClr val="accent1"/>
          </a:solidFill>
          <a:ln w="31750" cap="flat" cmpd="sng" algn="ctr">
            <a:solidFill>
              <a:schemeClr val="accent3"/>
            </a:solidFill>
            <a:prstDash val="solid"/>
            <a:round/>
            <a:headEnd type="none" w="med" len="med"/>
            <a:tailEnd type="triangle"/>
          </a:ln>
          <a:effectLst/>
        </p:spPr>
      </p:cxnSp>
      <p:cxnSp>
        <p:nvCxnSpPr>
          <p:cNvPr id="25" name="Straight Arrow Connector 24"/>
          <p:cNvCxnSpPr/>
          <p:nvPr/>
        </p:nvCxnSpPr>
        <p:spPr bwMode="auto">
          <a:xfrm flipV="1">
            <a:off x="2668281" y="4775307"/>
            <a:ext cx="3248332" cy="593938"/>
          </a:xfrm>
          <a:prstGeom prst="straightConnector1">
            <a:avLst/>
          </a:prstGeom>
          <a:solidFill>
            <a:schemeClr val="accent1"/>
          </a:solidFill>
          <a:ln w="31750" cap="flat" cmpd="sng" algn="ctr">
            <a:solidFill>
              <a:schemeClr val="accent3"/>
            </a:solidFill>
            <a:prstDash val="solid"/>
            <a:round/>
            <a:headEnd type="none" w="med" len="med"/>
            <a:tailEnd type="triangle"/>
          </a:ln>
          <a:effectLst/>
        </p:spPr>
      </p:cxnSp>
      <p:cxnSp>
        <p:nvCxnSpPr>
          <p:cNvPr id="27" name="Straight Arrow Connector 26"/>
          <p:cNvCxnSpPr/>
          <p:nvPr/>
        </p:nvCxnSpPr>
        <p:spPr bwMode="auto">
          <a:xfrm>
            <a:off x="2409489" y="5403730"/>
            <a:ext cx="3406317" cy="96083"/>
          </a:xfrm>
          <a:prstGeom prst="straightConnector1">
            <a:avLst/>
          </a:prstGeom>
          <a:solidFill>
            <a:schemeClr val="accent1"/>
          </a:solidFill>
          <a:ln w="31750" cap="flat" cmpd="sng" algn="ctr">
            <a:solidFill>
              <a:schemeClr val="accent3"/>
            </a:solidFill>
            <a:prstDash val="solid"/>
            <a:round/>
            <a:headEnd type="none" w="med" len="med"/>
            <a:tailEnd type="triangle"/>
          </a:ln>
          <a:effectLst/>
        </p:spPr>
      </p:cxnSp>
    </p:spTree>
    <p:extLst>
      <p:ext uri="{BB962C8B-B14F-4D97-AF65-F5344CB8AC3E}">
        <p14:creationId xmlns:p14="http://schemas.microsoft.com/office/powerpoint/2010/main" val="121349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2" y="445477"/>
            <a:ext cx="7772400" cy="1143000"/>
          </a:xfrm>
        </p:spPr>
        <p:txBody>
          <a:bodyPr/>
          <a:lstStyle/>
          <a:p>
            <a:pPr algn="l"/>
            <a:r>
              <a:rPr lang="en-US" dirty="0" smtClean="0"/>
              <a:t>Health risk factors among Oregon adults</a:t>
            </a:r>
            <a:endParaRPr lang="en-US" dirty="0"/>
          </a:p>
        </p:txBody>
      </p:sp>
      <p:graphicFrame>
        <p:nvGraphicFramePr>
          <p:cNvPr id="10" name="Chart 9"/>
          <p:cNvGraphicFramePr/>
          <p:nvPr>
            <p:extLst>
              <p:ext uri="{D42A27DB-BD31-4B8C-83A1-F6EECF244321}">
                <p14:modId xmlns:p14="http://schemas.microsoft.com/office/powerpoint/2010/main" val="4100810229"/>
              </p:ext>
            </p:extLst>
          </p:nvPr>
        </p:nvGraphicFramePr>
        <p:xfrm>
          <a:off x="990600" y="1784838"/>
          <a:ext cx="6934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90600" y="6477000"/>
            <a:ext cx="4312920" cy="246221"/>
          </a:xfrm>
          <a:prstGeom prst="rect">
            <a:avLst/>
          </a:prstGeom>
          <a:noFill/>
        </p:spPr>
        <p:txBody>
          <a:bodyPr wrap="square" rtlCol="0">
            <a:spAutoFit/>
          </a:bodyPr>
          <a:lstStyle/>
          <a:p>
            <a:r>
              <a:rPr lang="en-US" sz="1000" dirty="0" smtClean="0">
                <a:latin typeface="+mn-lt"/>
              </a:rPr>
              <a:t>Source: 2016 Oregon BRFSS </a:t>
            </a:r>
            <a:endParaRPr lang="en-US" sz="1000" dirty="0">
              <a:latin typeface="+mn-lt"/>
            </a:endParaRPr>
          </a:p>
        </p:txBody>
      </p:sp>
    </p:spTree>
    <p:extLst>
      <p:ext uri="{BB962C8B-B14F-4D97-AF65-F5344CB8AC3E}">
        <p14:creationId xmlns:p14="http://schemas.microsoft.com/office/powerpoint/2010/main" val="3344594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079" y="4127397"/>
            <a:ext cx="8412481" cy="1868663"/>
          </a:xfrm>
        </p:spPr>
        <p:txBody>
          <a:bodyPr>
            <a:noAutofit/>
          </a:bodyPr>
          <a:lstStyle/>
          <a:p>
            <a:r>
              <a:rPr lang="en-US" dirty="0">
                <a:solidFill>
                  <a:srgbClr val="FF9900"/>
                </a:solidFill>
              </a:rPr>
              <a:t>Strategies to prevent </a:t>
            </a:r>
            <a:r>
              <a:rPr lang="en-US" dirty="0" smtClean="0">
                <a:solidFill>
                  <a:srgbClr val="FF9900"/>
                </a:solidFill>
              </a:rPr>
              <a:t>harms </a:t>
            </a:r>
            <a:r>
              <a:rPr lang="en-US" dirty="0">
                <a:solidFill>
                  <a:srgbClr val="FF9900"/>
                </a:solidFill>
              </a:rPr>
              <a:t>of </a:t>
            </a:r>
            <a:r>
              <a:rPr lang="en-US" dirty="0" smtClean="0">
                <a:solidFill>
                  <a:srgbClr val="FF9900"/>
                </a:solidFill>
              </a:rPr>
              <a:t>tobacco &amp; alcohol use</a:t>
            </a:r>
            <a:endParaRPr lang="en-US" dirty="0">
              <a:solidFill>
                <a:srgbClr val="FF9900"/>
              </a:solidFill>
            </a:endParaRPr>
          </a:p>
        </p:txBody>
      </p:sp>
    </p:spTree>
    <p:extLst>
      <p:ext uri="{BB962C8B-B14F-4D97-AF65-F5344CB8AC3E}">
        <p14:creationId xmlns:p14="http://schemas.microsoft.com/office/powerpoint/2010/main" val="77951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05" t="1640" b="1468"/>
          <a:stretch/>
        </p:blipFill>
        <p:spPr>
          <a:xfrm>
            <a:off x="138895" y="127322"/>
            <a:ext cx="8895701" cy="6597569"/>
          </a:xfrm>
          <a:prstGeom prst="rect">
            <a:avLst/>
          </a:prstGeom>
        </p:spPr>
      </p:pic>
      <p:sp>
        <p:nvSpPr>
          <p:cNvPr id="2" name="Oval 1"/>
          <p:cNvSpPr/>
          <p:nvPr/>
        </p:nvSpPr>
        <p:spPr bwMode="auto">
          <a:xfrm>
            <a:off x="1952978" y="4380089"/>
            <a:ext cx="4425244" cy="1388533"/>
          </a:xfrm>
          <a:prstGeom prst="ellipse">
            <a:avLst/>
          </a:prstGeom>
          <a:noFill/>
          <a:ln w="317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55005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4434" y="527538"/>
            <a:ext cx="8215132" cy="1143000"/>
          </a:xfrm>
        </p:spPr>
        <p:txBody>
          <a:bodyPr/>
          <a:lstStyle/>
          <a:p>
            <a:pPr algn="l"/>
            <a:r>
              <a:rPr lang="en-US" dirty="0" smtClean="0"/>
              <a:t>How can we change the context?</a:t>
            </a:r>
            <a:endParaRPr lang="en-US" dirty="0"/>
          </a:p>
        </p:txBody>
      </p:sp>
      <p:sp>
        <p:nvSpPr>
          <p:cNvPr id="5" name="Content Placeholder 4"/>
          <p:cNvSpPr>
            <a:spLocks noGrp="1"/>
          </p:cNvSpPr>
          <p:nvPr>
            <p:ph idx="1"/>
          </p:nvPr>
        </p:nvSpPr>
        <p:spPr/>
        <p:txBody>
          <a:bodyPr/>
          <a:lstStyle/>
          <a:p>
            <a:r>
              <a:rPr lang="en-US" sz="4000" dirty="0" smtClean="0">
                <a:solidFill>
                  <a:schemeClr val="tx1"/>
                </a:solidFill>
              </a:rPr>
              <a:t>Product</a:t>
            </a:r>
          </a:p>
          <a:p>
            <a:r>
              <a:rPr lang="en-US" sz="4000" dirty="0" smtClean="0">
                <a:solidFill>
                  <a:schemeClr val="tx1"/>
                </a:solidFill>
              </a:rPr>
              <a:t>Placement</a:t>
            </a:r>
          </a:p>
          <a:p>
            <a:r>
              <a:rPr lang="en-US" sz="4000" dirty="0" smtClean="0">
                <a:solidFill>
                  <a:schemeClr val="tx1"/>
                </a:solidFill>
              </a:rPr>
              <a:t>Promotion</a:t>
            </a:r>
          </a:p>
          <a:p>
            <a:r>
              <a:rPr lang="en-US" sz="4000" dirty="0" smtClean="0">
                <a:solidFill>
                  <a:schemeClr val="tx1"/>
                </a:solidFill>
              </a:rPr>
              <a:t>Price</a:t>
            </a:r>
            <a:endParaRPr lang="en-US" sz="4000" dirty="0">
              <a:solidFill>
                <a:schemeClr val="tx1"/>
              </a:solidFill>
            </a:endParaRPr>
          </a:p>
        </p:txBody>
      </p:sp>
    </p:spTree>
    <p:extLst>
      <p:ext uri="{BB962C8B-B14F-4D97-AF65-F5344CB8AC3E}">
        <p14:creationId xmlns:p14="http://schemas.microsoft.com/office/powerpoint/2010/main" val="27782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2.xml><?xml version="1.0" encoding="utf-8"?>
<a:theme xmlns:a="http://schemas.openxmlformats.org/drawingml/2006/main" name="OHDBlu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HDBlue.p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OHDBlue.pp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HDBlue.pp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HDBlue.pp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HDBlue.pp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HDBlue.pp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HDBlue.pp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HDBlue.pp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HDBlue.pps 8">
        <a:dk1>
          <a:srgbClr val="000066"/>
        </a:dk1>
        <a:lt1>
          <a:srgbClr val="FFFFFF"/>
        </a:lt1>
        <a:dk2>
          <a:srgbClr val="0000FF"/>
        </a:dk2>
        <a:lt2>
          <a:srgbClr val="FFFF00"/>
        </a:lt2>
        <a:accent1>
          <a:srgbClr val="3399FF"/>
        </a:accent1>
        <a:accent2>
          <a:srgbClr val="33CC33"/>
        </a:accent2>
        <a:accent3>
          <a:srgbClr val="AAAAFF"/>
        </a:accent3>
        <a:accent4>
          <a:srgbClr val="DADADA"/>
        </a:accent4>
        <a:accent5>
          <a:srgbClr val="ADCAFF"/>
        </a:accent5>
        <a:accent6>
          <a:srgbClr val="2DB92D"/>
        </a:accent6>
        <a:hlink>
          <a:srgbClr val="FF6699"/>
        </a:hlink>
        <a:folHlink>
          <a:srgbClr val="6666FF"/>
        </a:folHlink>
      </a:clrScheme>
      <a:clrMap bg1="dk2" tx1="lt1" bg2="dk1" tx2="lt2" accent1="accent1" accent2="accent2" accent3="accent3" accent4="accent4" accent5="accent5" accent6="accent6" hlink="hlink" folHlink="folHlink"/>
    </a:extraClrScheme>
    <a:extraClrScheme>
      <a:clrScheme name="OHDBlue.pps 9">
        <a:dk1>
          <a:srgbClr val="000066"/>
        </a:dk1>
        <a:lt1>
          <a:srgbClr val="FFFFFF"/>
        </a:lt1>
        <a:dk2>
          <a:srgbClr val="0000FF"/>
        </a:dk2>
        <a:lt2>
          <a:srgbClr val="FFFF00"/>
        </a:lt2>
        <a:accent1>
          <a:srgbClr val="00FFFF"/>
        </a:accent1>
        <a:accent2>
          <a:srgbClr val="66FF66"/>
        </a:accent2>
        <a:accent3>
          <a:srgbClr val="AAAAFF"/>
        </a:accent3>
        <a:accent4>
          <a:srgbClr val="DADADA"/>
        </a:accent4>
        <a:accent5>
          <a:srgbClr val="AAFFFF"/>
        </a:accent5>
        <a:accent6>
          <a:srgbClr val="5CE75C"/>
        </a:accent6>
        <a:hlink>
          <a:srgbClr val="FF33CC"/>
        </a:hlink>
        <a:folHlink>
          <a:srgbClr val="99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https://www.oregon.gov/oha/PH/DISEASESCONDITIONS/CHRONICDISEASE/HPCDPCONNECTION/TRAINING_EVENTS/MEETINGS/Documents/WhatsKillingOregonians.pptx</Url>
      <Description>What's Killing Oregonians</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2019-01-18T08:00:00+00:00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42033-4B32-4D53-8261-1EA7B06E79F4}"/>
</file>

<file path=customXml/itemProps2.xml><?xml version="1.0" encoding="utf-8"?>
<ds:datastoreItem xmlns:ds="http://schemas.openxmlformats.org/officeDocument/2006/customXml" ds:itemID="{B4EB8BBE-5126-4526-A3A0-95DE99435764}"/>
</file>

<file path=customXml/itemProps3.xml><?xml version="1.0" encoding="utf-8"?>
<ds:datastoreItem xmlns:ds="http://schemas.openxmlformats.org/officeDocument/2006/customXml" ds:itemID="{B24C249E-E7CA-4E81-B448-7194C3C982E7}"/>
</file>

<file path=docProps/app.xml><?xml version="1.0" encoding="utf-8"?>
<Properties xmlns="http://schemas.openxmlformats.org/officeDocument/2006/extended-properties" xmlns:vt="http://schemas.openxmlformats.org/officeDocument/2006/docPropsVTypes">
  <Template>OHA Light Background Theme</Template>
  <TotalTime>2021</TotalTime>
  <Words>3958</Words>
  <Application>Microsoft Office PowerPoint</Application>
  <PresentationFormat>On-screen Show (4:3)</PresentationFormat>
  <Paragraphs>471</Paragraphs>
  <Slides>46</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Arial Rounded MT Bold</vt:lpstr>
      <vt:lpstr>Arial-BoldItalicMT</vt:lpstr>
      <vt:lpstr>Arial-BoldMT</vt:lpstr>
      <vt:lpstr>Calibri</vt:lpstr>
      <vt:lpstr>Calibri Light</vt:lpstr>
      <vt:lpstr>Times</vt:lpstr>
      <vt:lpstr>Times New Roman</vt:lpstr>
      <vt:lpstr>OHA Light Background Theme</vt:lpstr>
      <vt:lpstr>OHDBlue</vt:lpstr>
      <vt:lpstr>PowerPoint Presentation</vt:lpstr>
      <vt:lpstr>Overview</vt:lpstr>
      <vt:lpstr>Leading causes of death in Oregon</vt:lpstr>
      <vt:lpstr>Actual causes of death</vt:lpstr>
      <vt:lpstr>Behavior                         Disease</vt:lpstr>
      <vt:lpstr>Health risk factors among Oregon adults</vt:lpstr>
      <vt:lpstr>Strategies to prevent harms of tobacco &amp; alcohol use</vt:lpstr>
      <vt:lpstr>PowerPoint Presentation</vt:lpstr>
      <vt:lpstr>How can we change the context?</vt:lpstr>
      <vt:lpstr>State Health Improvement Plan</vt:lpstr>
      <vt:lpstr>PowerPoint Presentation</vt:lpstr>
      <vt:lpstr>Tobacco use: evidence-based policies</vt:lpstr>
      <vt:lpstr>Tobacco use</vt:lpstr>
      <vt:lpstr>Cigarette smoking and  e-cigarette use over time</vt:lpstr>
      <vt:lpstr>Cigarette smoking among adults by education level</vt:lpstr>
      <vt:lpstr>Cigarette smoking among adults by race and ethnicity</vt:lpstr>
      <vt:lpstr>Smoking during pregnancy</vt:lpstr>
      <vt:lpstr>Flavored tobacco use</vt:lpstr>
      <vt:lpstr>Tobacco marketing</vt:lpstr>
      <vt:lpstr>Annual marketing expenditures in Oregon over time (in Millions $)</vt:lpstr>
      <vt:lpstr>Tobacco - Price</vt:lpstr>
      <vt:lpstr>Tobacco – Smokefree Policies</vt:lpstr>
      <vt:lpstr>E-cigarette policies: Treat like tobacco</vt:lpstr>
      <vt:lpstr>TPEP’s Comprehensive Approach</vt:lpstr>
      <vt:lpstr>Tobacco Program goals</vt:lpstr>
      <vt:lpstr>PowerPoint Presentation</vt:lpstr>
      <vt:lpstr>Excessive drinking: alcohol control policies</vt:lpstr>
      <vt:lpstr>Alcohol Adverse Impact</vt:lpstr>
      <vt:lpstr>Adverse Health Effects: Alcohol</vt:lpstr>
      <vt:lpstr>Alcohol-related deaths over time Rate per 100,000 residents</vt:lpstr>
      <vt:lpstr>Alcohol-related deaths by sex and age Rate per 100,000 residents</vt:lpstr>
      <vt:lpstr>Alcohol-related deaths by race/ethnicity Rate per 100,000 residents</vt:lpstr>
      <vt:lpstr>Binge drinking over time </vt:lpstr>
      <vt:lpstr>Binge drinking among adults by sex and age</vt:lpstr>
      <vt:lpstr>Binge drinking among teens by race and ethnicity</vt:lpstr>
      <vt:lpstr>Type of alcohol consumed among 11th graders who drink alcohol</vt:lpstr>
      <vt:lpstr>Alcohol marketing</vt:lpstr>
      <vt:lpstr>Alcohol Policies</vt:lpstr>
      <vt:lpstr>Alcohol - Price</vt:lpstr>
      <vt:lpstr>Alcohol – Advertising policies</vt:lpstr>
      <vt:lpstr>Alcohol success – binge drinking among youth</vt:lpstr>
      <vt:lpstr>PowerPoint Presentation</vt:lpstr>
      <vt:lpstr>Mobilizing across substance areas to drive change</vt:lpstr>
      <vt:lpstr>Cross cutting policy areas</vt:lpstr>
      <vt:lpstr>Comprehensive Approach</vt:lpstr>
      <vt:lpstr>Questions? </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Killing Oregonians</dc:title>
  <dc:creator>Moseley Katarina</dc:creator>
  <cp:lastModifiedBy>Buelow Victoria H</cp:lastModifiedBy>
  <cp:revision>161</cp:revision>
  <dcterms:created xsi:type="dcterms:W3CDTF">2016-09-13T22:30:10Z</dcterms:created>
  <dcterms:modified xsi:type="dcterms:W3CDTF">2017-11-07T00:56:28Z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