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9"/>
  </p:notesMasterIdLst>
  <p:handoutMasterIdLst>
    <p:handoutMasterId r:id="rId20"/>
  </p:handoutMasterIdLst>
  <p:sldIdLst>
    <p:sldId id="256" r:id="rId2"/>
    <p:sldId id="261" r:id="rId3"/>
    <p:sldId id="263" r:id="rId4"/>
    <p:sldId id="277" r:id="rId5"/>
    <p:sldId id="264" r:id="rId6"/>
    <p:sldId id="266" r:id="rId7"/>
    <p:sldId id="267" r:id="rId8"/>
    <p:sldId id="268" r:id="rId9"/>
    <p:sldId id="269" r:id="rId10"/>
    <p:sldId id="270" r:id="rId11"/>
    <p:sldId id="274" r:id="rId12"/>
    <p:sldId id="271" r:id="rId13"/>
    <p:sldId id="273" r:id="rId14"/>
    <p:sldId id="265" r:id="rId15"/>
    <p:sldId id="275" r:id="rId16"/>
    <p:sldId id="260" r:id="rId17"/>
    <p:sldId id="276"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Palatino" charset="0"/>
        <a:ea typeface="ＭＳ Ｐゴシック" charset="0"/>
        <a:cs typeface="ＭＳ Ｐゴシック" charset="0"/>
      </a:defRPr>
    </a:lvl5pPr>
    <a:lvl6pPr marL="2286000" algn="l" defTabSz="457200" rtl="0" eaLnBrk="1" latinLnBrk="0" hangingPunct="1">
      <a:defRPr kern="1200">
        <a:solidFill>
          <a:schemeClr val="tx1"/>
        </a:solidFill>
        <a:latin typeface="Palatino" charset="0"/>
        <a:ea typeface="ＭＳ Ｐゴシック" charset="0"/>
        <a:cs typeface="ＭＳ Ｐゴシック" charset="0"/>
      </a:defRPr>
    </a:lvl6pPr>
    <a:lvl7pPr marL="2743200" algn="l" defTabSz="457200" rtl="0" eaLnBrk="1" latinLnBrk="0" hangingPunct="1">
      <a:defRPr kern="1200">
        <a:solidFill>
          <a:schemeClr val="tx1"/>
        </a:solidFill>
        <a:latin typeface="Palatino" charset="0"/>
        <a:ea typeface="ＭＳ Ｐゴシック" charset="0"/>
        <a:cs typeface="ＭＳ Ｐゴシック" charset="0"/>
      </a:defRPr>
    </a:lvl7pPr>
    <a:lvl8pPr marL="3200400" algn="l" defTabSz="457200" rtl="0" eaLnBrk="1" latinLnBrk="0" hangingPunct="1">
      <a:defRPr kern="1200">
        <a:solidFill>
          <a:schemeClr val="tx1"/>
        </a:solidFill>
        <a:latin typeface="Palatino" charset="0"/>
        <a:ea typeface="ＭＳ Ｐゴシック" charset="0"/>
        <a:cs typeface="ＭＳ Ｐゴシック" charset="0"/>
      </a:defRPr>
    </a:lvl8pPr>
    <a:lvl9pPr marL="3657600" algn="l" defTabSz="457200" rtl="0" eaLnBrk="1" latinLnBrk="0" hangingPunct="1">
      <a:defRPr kern="1200">
        <a:solidFill>
          <a:schemeClr val="tx1"/>
        </a:solidFill>
        <a:latin typeface="Palatino"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95" autoAdjust="0"/>
  </p:normalViewPr>
  <p:slideViewPr>
    <p:cSldViewPr snapToGrid="0" snapToObjects="1">
      <p:cViewPr varScale="1">
        <p:scale>
          <a:sx n="100" d="100"/>
          <a:sy n="100" d="100"/>
        </p:scale>
        <p:origin x="-160" y="-96"/>
      </p:cViewPr>
      <p:guideLst>
        <p:guide orient="horz" pos="2160"/>
        <p:guide pos="2880"/>
      </p:guideLst>
    </p:cSldViewPr>
  </p:slideViewPr>
  <p:outlineViewPr>
    <p:cViewPr>
      <p:scale>
        <a:sx n="33" d="100"/>
        <a:sy n="33" d="100"/>
      </p:scale>
      <p:origin x="0" y="242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1.xml"/><Relationship Id="rId21" Type="http://schemas.openxmlformats.org/officeDocument/2006/relationships/printerSettings" Target="printerSettings/printerSettings1.bin"/><Relationship Id="rId3" Type="http://schemas.openxmlformats.org/officeDocument/2006/relationships/slide" Target="slides/slide2.xml"/><Relationship Id="rId2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handoutMaster" Target="handoutMasters/handoutMaster1.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heme" Target="theme/them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9" Type="http://schemas.openxmlformats.org/officeDocument/2006/relationships/slide" Target="slides/slide8.xml"/><Relationship Id="rId22"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61592FF-8574-FC40-92FC-1207609796E9}" type="datetimeFigureOut">
              <a:rPr lang="en-US"/>
              <a:pPr>
                <a:defRPr/>
              </a:pPr>
              <a:t>12/17/15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74FFAFA-7DE2-9846-8F8E-22FB5CCDC3B9}" type="slidenum">
              <a:rPr lang="en-US"/>
              <a:pPr>
                <a:defRPr/>
              </a:pPr>
              <a:t>‹#›</a:t>
            </a:fld>
            <a:endParaRPr lang="en-US"/>
          </a:p>
        </p:txBody>
      </p:sp>
    </p:spTree>
    <p:extLst>
      <p:ext uri="{BB962C8B-B14F-4D97-AF65-F5344CB8AC3E}">
        <p14:creationId xmlns:p14="http://schemas.microsoft.com/office/powerpoint/2010/main" val="179550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4AAFD94-3589-7D47-90B5-DDA25A31208D}" type="datetimeFigureOut">
              <a:rPr lang="en-US"/>
              <a:pPr>
                <a:defRPr/>
              </a:pPr>
              <a:t>12/17/15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6311381-8799-E84F-B69F-881DF5C6D5FB}" type="slidenum">
              <a:rPr lang="en-US"/>
              <a:pPr>
                <a:defRPr/>
              </a:pPr>
              <a:t>‹#›</a:t>
            </a:fld>
            <a:endParaRPr lang="en-US"/>
          </a:p>
        </p:txBody>
      </p:sp>
    </p:spTree>
    <p:extLst>
      <p:ext uri="{BB962C8B-B14F-4D97-AF65-F5344CB8AC3E}">
        <p14:creationId xmlns:p14="http://schemas.microsoft.com/office/powerpoint/2010/main" val="212386934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242425" cy="6958013"/>
          </a:xfrm>
          <a:prstGeom prst="rect">
            <a:avLst/>
          </a:prstGeom>
          <a:solidFill>
            <a:srgbClr val="FDFFFB"/>
          </a:solidFill>
          <a:ln w="9525">
            <a:solidFill>
              <a:schemeClr val="tx1"/>
            </a:solidFill>
            <a:round/>
            <a:headEnd/>
            <a:tailEnd/>
          </a:ln>
        </p:spPr>
        <p:txBody>
          <a:bodyPr/>
          <a:lstStyle/>
          <a:p>
            <a:pPr defTabSz="914400" eaLnBrk="0" hangingPunct="0"/>
            <a:endParaRPr lang="en-US" sz="2400">
              <a:solidFill>
                <a:srgbClr val="999999"/>
              </a:solidFill>
              <a:latin typeface="Arial" charset="0"/>
            </a:endParaRPr>
          </a:p>
        </p:txBody>
      </p:sp>
      <p:sp>
        <p:nvSpPr>
          <p:cNvPr id="6" name="Rectangle 9"/>
          <p:cNvSpPr>
            <a:spLocks noChangeArrowheads="1"/>
          </p:cNvSpPr>
          <p:nvPr/>
        </p:nvSpPr>
        <p:spPr bwMode="auto">
          <a:xfrm>
            <a:off x="284163" y="301625"/>
            <a:ext cx="8593137" cy="1984375"/>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a:solidFill>
                <a:srgbClr val="999999"/>
              </a:solidFill>
              <a:latin typeface="Arial" charset="0"/>
            </a:endParaRPr>
          </a:p>
        </p:txBody>
      </p:sp>
      <p:pic>
        <p:nvPicPr>
          <p:cNvPr id="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3513"/>
            <a:ext cx="14779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130552" y="1828800"/>
            <a:ext cx="6400800" cy="4572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smtClean="0"/>
              <a:t>Click to edit Master subtitle style</a:t>
            </a:r>
            <a:endParaRPr lang="en-US" dirty="0"/>
          </a:p>
        </p:txBody>
      </p:sp>
      <p:sp>
        <p:nvSpPr>
          <p:cNvPr id="13" name="Picture Placeholder 2"/>
          <p:cNvSpPr>
            <a:spLocks noGrp="1"/>
          </p:cNvSpPr>
          <p:nvPr>
            <p:ph type="pic" sz="quarter" idx="10"/>
          </p:nvPr>
        </p:nvSpPr>
        <p:spPr>
          <a:xfrm>
            <a:off x="283555" y="2357438"/>
            <a:ext cx="8592158" cy="4184650"/>
          </a:xfrm>
        </p:spPr>
        <p:txBody>
          <a:bodyPr>
            <a:normAutofit/>
          </a:bodyPr>
          <a:lstStyle/>
          <a:p>
            <a:pPr lvl="0"/>
            <a:r>
              <a:rPr lang="en-US" noProof="0" smtClean="0"/>
              <a:t>Drag picture to placeholder or click icon to add</a:t>
            </a:r>
            <a:endParaRPr lang="en-US" noProof="0" dirty="0" smtClean="0"/>
          </a:p>
        </p:txBody>
      </p:sp>
    </p:spTree>
    <p:extLst>
      <p:ext uri="{BB962C8B-B14F-4D97-AF65-F5344CB8AC3E}">
        <p14:creationId xmlns:p14="http://schemas.microsoft.com/office/powerpoint/2010/main" val="2785647260"/>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normAutofit/>
          </a:bodyPr>
          <a:lstStyle/>
          <a:p>
            <a:pPr lvl="0"/>
            <a:r>
              <a:rPr lang="en-US" noProof="0" smtClean="0"/>
              <a:t>Drag picture to placeholder or click icon to add</a:t>
            </a:r>
            <a:endParaRPr lang="en-US" noProof="0"/>
          </a:p>
        </p:txBody>
      </p:sp>
      <p:sp>
        <p:nvSpPr>
          <p:cNvPr id="6" name="Date Placeholder 5"/>
          <p:cNvSpPr>
            <a:spLocks noGrp="1"/>
          </p:cNvSpPr>
          <p:nvPr>
            <p:ph type="dt" sz="half" idx="11"/>
          </p:nvPr>
        </p:nvSpPr>
        <p:spPr/>
        <p:txBody>
          <a:bodyPr/>
          <a:lstStyle>
            <a:lvl1pPr>
              <a:defRPr/>
            </a:lvl1pPr>
          </a:lstStyle>
          <a:p>
            <a:pPr>
              <a:defRPr/>
            </a:pPr>
            <a:fld id="{213C31F7-88A3-E446-857E-30F185650A32}" type="datetime4">
              <a:rPr lang="en-US"/>
              <a:pPr>
                <a:defRPr/>
              </a:pPr>
              <a:t>December 17, 2015</a:t>
            </a:fld>
            <a:endParaRPr lang="en-US"/>
          </a:p>
        </p:txBody>
      </p:sp>
      <p:sp>
        <p:nvSpPr>
          <p:cNvPr id="7" name="Slide Number Placeholder 6"/>
          <p:cNvSpPr>
            <a:spLocks noGrp="1"/>
          </p:cNvSpPr>
          <p:nvPr>
            <p:ph type="sldNum" sz="quarter" idx="12"/>
          </p:nvPr>
        </p:nvSpPr>
        <p:spPr/>
        <p:txBody>
          <a:bodyPr/>
          <a:lstStyle>
            <a:lvl1pPr>
              <a:defRPr/>
            </a:lvl1pPr>
          </a:lstStyle>
          <a:p>
            <a:pPr>
              <a:defRPr/>
            </a:pPr>
            <a:fld id="{A17B1F6D-B2F0-E041-93B6-BC615C584D3F}" type="slidenum">
              <a:rPr lang="en-US"/>
              <a:pPr>
                <a:defRPr/>
              </a:pPr>
              <a:t>‹#›</a:t>
            </a:fld>
            <a:endParaRPr lang="en-US" dirty="0"/>
          </a:p>
        </p:txBody>
      </p:sp>
      <p:sp>
        <p:nvSpPr>
          <p:cNvPr id="9"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65647827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lvl1pPr>
          </a:lstStyle>
          <a:p>
            <a:pPr>
              <a:defRPr/>
            </a:pPr>
            <a:fld id="{EED41874-BF16-C846-B3D3-48DDF29F3FC8}" type="datetime4">
              <a:rPr lang="en-US"/>
              <a:pPr>
                <a:defRPr/>
              </a:pPr>
              <a:t>December 17, 2015</a:t>
            </a:fld>
            <a:endParaRPr lang="en-US"/>
          </a:p>
        </p:txBody>
      </p:sp>
      <p:sp>
        <p:nvSpPr>
          <p:cNvPr id="7" name="Slide Number Placeholder 11"/>
          <p:cNvSpPr>
            <a:spLocks noGrp="1"/>
          </p:cNvSpPr>
          <p:nvPr>
            <p:ph type="sldNum" sz="quarter" idx="13"/>
          </p:nvPr>
        </p:nvSpPr>
        <p:spPr/>
        <p:txBody>
          <a:bodyPr/>
          <a:lstStyle>
            <a:lvl1pPr>
              <a:defRPr/>
            </a:lvl1pPr>
          </a:lstStyle>
          <a:p>
            <a:pPr>
              <a:defRPr/>
            </a:pPr>
            <a:fld id="{A747D54C-36E8-FC43-9F4C-EB1B5C71BFA8}" type="slidenum">
              <a:rPr lang="en-US"/>
              <a:pPr>
                <a:defRPr/>
              </a:pPr>
              <a:t>‹#›</a:t>
            </a:fld>
            <a:endParaRPr lang="en-US" dirty="0"/>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329306562"/>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Drag picture to placeholder or click icon to add</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Drag picture to placeholder or click icon to add</a:t>
            </a:r>
            <a:endParaRPr lang="en-US" noProof="0"/>
          </a:p>
        </p:txBody>
      </p:sp>
      <p:sp>
        <p:nvSpPr>
          <p:cNvPr id="6" name="Date Placeholder 6"/>
          <p:cNvSpPr>
            <a:spLocks noGrp="1"/>
          </p:cNvSpPr>
          <p:nvPr>
            <p:ph type="dt" sz="half" idx="12"/>
          </p:nvPr>
        </p:nvSpPr>
        <p:spPr/>
        <p:txBody>
          <a:bodyPr/>
          <a:lstStyle>
            <a:lvl1pPr>
              <a:defRPr/>
            </a:lvl1pPr>
          </a:lstStyle>
          <a:p>
            <a:pPr>
              <a:defRPr/>
            </a:pPr>
            <a:fld id="{52C269F7-FA19-0644-A9BC-2CE91E8C2040}" type="datetime4">
              <a:rPr lang="en-US"/>
              <a:pPr>
                <a:defRPr/>
              </a:pPr>
              <a:t>December 17, 2015</a:t>
            </a:fld>
            <a:endParaRPr lang="en-US"/>
          </a:p>
        </p:txBody>
      </p:sp>
      <p:sp>
        <p:nvSpPr>
          <p:cNvPr id="7" name="Slide Number Placeholder 11"/>
          <p:cNvSpPr>
            <a:spLocks noGrp="1"/>
          </p:cNvSpPr>
          <p:nvPr>
            <p:ph type="sldNum" sz="quarter" idx="13"/>
          </p:nvPr>
        </p:nvSpPr>
        <p:spPr/>
        <p:txBody>
          <a:bodyPr/>
          <a:lstStyle>
            <a:lvl1pPr>
              <a:defRPr/>
            </a:lvl1pPr>
          </a:lstStyle>
          <a:p>
            <a:pPr>
              <a:defRPr/>
            </a:pPr>
            <a:fld id="{5AFB8AE0-492A-334E-BD90-5F94D0F11E7B}" type="slidenum">
              <a:rPr lang="en-US"/>
              <a:pPr>
                <a:defRPr/>
              </a:pPr>
              <a:t>‹#›</a:t>
            </a:fld>
            <a:endParaRPr lang="en-US" dirty="0"/>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05933073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lvl1pPr>
          </a:lstStyle>
          <a:p>
            <a:pPr>
              <a:defRPr/>
            </a:pPr>
            <a:fld id="{4F33730D-119D-A741-8B15-F254F3FBA11C}" type="datetime4">
              <a:rPr lang="en-US"/>
              <a:pPr>
                <a:defRPr/>
              </a:pPr>
              <a:t>December 17, 2015</a:t>
            </a:fld>
            <a:endParaRPr lang="en-US"/>
          </a:p>
        </p:txBody>
      </p:sp>
      <p:sp>
        <p:nvSpPr>
          <p:cNvPr id="8" name="Slide Number Placeholder 7"/>
          <p:cNvSpPr>
            <a:spLocks noGrp="1"/>
          </p:cNvSpPr>
          <p:nvPr>
            <p:ph type="sldNum" sz="quarter" idx="12"/>
          </p:nvPr>
        </p:nvSpPr>
        <p:spPr/>
        <p:txBody>
          <a:bodyPr/>
          <a:lstStyle>
            <a:lvl1pPr>
              <a:defRPr/>
            </a:lvl1pPr>
          </a:lstStyle>
          <a:p>
            <a:pPr>
              <a:defRPr/>
            </a:pPr>
            <a:fld id="{17EB5210-9EE0-ED4C-9AED-F2CE4550F6C5}" type="slidenum">
              <a:rPr lang="en-US"/>
              <a:pPr>
                <a:defRPr/>
              </a:pPr>
              <a:t>‹#›</a:t>
            </a:fld>
            <a:endParaRPr lang="en-US" dirty="0"/>
          </a:p>
        </p:txBody>
      </p:sp>
      <p:sp>
        <p:nvSpPr>
          <p:cNvPr id="9" name="Footer Placeholder 8"/>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431468165"/>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lvl1pPr>
          </a:lstStyle>
          <a:p>
            <a:pPr>
              <a:defRPr/>
            </a:pPr>
            <a:fld id="{D13FF961-C9B5-554E-8729-36CFE26841B1}" type="datetime4">
              <a:rPr lang="en-US"/>
              <a:pPr>
                <a:defRPr/>
              </a:pPr>
              <a:t>December 17, 2015</a:t>
            </a:fld>
            <a:endParaRPr lang="en-US"/>
          </a:p>
        </p:txBody>
      </p:sp>
      <p:sp>
        <p:nvSpPr>
          <p:cNvPr id="6" name="Slide Number Placeholder 6"/>
          <p:cNvSpPr>
            <a:spLocks noGrp="1"/>
          </p:cNvSpPr>
          <p:nvPr>
            <p:ph type="sldNum" sz="quarter" idx="12"/>
          </p:nvPr>
        </p:nvSpPr>
        <p:spPr/>
        <p:txBody>
          <a:bodyPr/>
          <a:lstStyle>
            <a:lvl1pPr>
              <a:defRPr/>
            </a:lvl1pPr>
          </a:lstStyle>
          <a:p>
            <a:pPr>
              <a:defRPr/>
            </a:pPr>
            <a:fld id="{DA500262-FCEC-274D-A732-F2F9063C29A9}" type="slidenum">
              <a:rPr lang="en-US"/>
              <a:pPr>
                <a:defRPr/>
              </a:pPr>
              <a:t>‹#›</a:t>
            </a:fld>
            <a:endParaRPr lang="en-US" dirty="0"/>
          </a:p>
        </p:txBody>
      </p:sp>
      <p:sp>
        <p:nvSpPr>
          <p:cNvPr id="7" name="Footer Placeholder 9"/>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747063893"/>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lvl1pPr>
          </a:lstStyle>
          <a:p>
            <a:pPr>
              <a:defRPr/>
            </a:pPr>
            <a:fld id="{2A70B491-4BA9-E444-991E-7C56079D75D4}" type="datetime4">
              <a:rPr lang="en-US"/>
              <a:pPr>
                <a:defRPr/>
              </a:pPr>
              <a:t>December 17, 2015</a:t>
            </a:fld>
            <a:endParaRPr lang="en-US"/>
          </a:p>
        </p:txBody>
      </p:sp>
      <p:sp>
        <p:nvSpPr>
          <p:cNvPr id="9" name="Slide Number Placeholder 9"/>
          <p:cNvSpPr>
            <a:spLocks noGrp="1"/>
          </p:cNvSpPr>
          <p:nvPr>
            <p:ph type="sldNum" sz="quarter" idx="12"/>
          </p:nvPr>
        </p:nvSpPr>
        <p:spPr/>
        <p:txBody>
          <a:bodyPr/>
          <a:lstStyle>
            <a:lvl1pPr>
              <a:defRPr/>
            </a:lvl1pPr>
          </a:lstStyle>
          <a:p>
            <a:pPr>
              <a:defRPr/>
            </a:pPr>
            <a:fld id="{65AE6030-8A3B-BE4F-B83E-3D8E87CE393A}" type="slidenum">
              <a:rPr lang="en-US"/>
              <a:pPr>
                <a:defRPr/>
              </a:pPr>
              <a:t>‹#›</a:t>
            </a:fld>
            <a:endParaRPr lang="en-US" dirty="0"/>
          </a:p>
        </p:txBody>
      </p:sp>
      <p:sp>
        <p:nvSpPr>
          <p:cNvPr id="10"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610788767"/>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4B8411E3-B1CD-F248-92DA-7CC3F6A9CD21}" type="datetime4">
              <a:rPr lang="en-US"/>
              <a:pPr>
                <a:defRPr/>
              </a:pPr>
              <a:t>December 17, 2015</a:t>
            </a:fld>
            <a:endParaRPr lang="en-US"/>
          </a:p>
        </p:txBody>
      </p:sp>
      <p:sp>
        <p:nvSpPr>
          <p:cNvPr id="3" name="Slide Number Placeholder 4"/>
          <p:cNvSpPr>
            <a:spLocks noGrp="1"/>
          </p:cNvSpPr>
          <p:nvPr>
            <p:ph type="sldNum" sz="quarter" idx="11"/>
          </p:nvPr>
        </p:nvSpPr>
        <p:spPr/>
        <p:txBody>
          <a:bodyPr/>
          <a:lstStyle>
            <a:lvl1pPr>
              <a:defRPr/>
            </a:lvl1pPr>
          </a:lstStyle>
          <a:p>
            <a:pPr>
              <a:defRPr/>
            </a:pPr>
            <a:fld id="{4863930F-1264-AA4A-9AD3-1F0FEDE19BD9}" type="slidenum">
              <a:rPr lang="en-US"/>
              <a:pPr>
                <a:defRPr/>
              </a:pPr>
              <a:t>‹#›</a:t>
            </a:fld>
            <a:endParaRPr lang="en-US" dirty="0"/>
          </a:p>
        </p:txBody>
      </p:sp>
      <p:sp>
        <p:nvSpPr>
          <p:cNvPr id="4"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07530955"/>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fld id="{36AA65FC-8FE7-6548-B081-A785D5094A9B}" type="datetime4">
              <a:rPr lang="en-US"/>
              <a:pPr>
                <a:defRPr/>
              </a:pPr>
              <a:t>December 17, 2015</a:t>
            </a:fld>
            <a:endParaRPr lang="en-US" dirty="0"/>
          </a:p>
        </p:txBody>
      </p:sp>
      <p:sp>
        <p:nvSpPr>
          <p:cNvPr id="4" name="Slide Number Placeholder 4"/>
          <p:cNvSpPr>
            <a:spLocks noGrp="1"/>
          </p:cNvSpPr>
          <p:nvPr>
            <p:ph type="sldNum" sz="quarter" idx="12"/>
          </p:nvPr>
        </p:nvSpPr>
        <p:spPr/>
        <p:txBody>
          <a:bodyPr/>
          <a:lstStyle>
            <a:lvl1pPr>
              <a:defRPr/>
            </a:lvl1pPr>
          </a:lstStyle>
          <a:p>
            <a:pPr>
              <a:defRPr/>
            </a:pPr>
            <a:fld id="{0DD5ADDD-28DC-844B-AF1B-D373B5071FA0}" type="slidenum">
              <a:rPr lang="en-US"/>
              <a:pPr>
                <a:defRPr/>
              </a:pPr>
              <a:t>‹#›</a:t>
            </a:fld>
            <a:endParaRPr lang="en-US" dirty="0"/>
          </a:p>
        </p:txBody>
      </p:sp>
    </p:spTree>
    <p:extLst>
      <p:ext uri="{BB962C8B-B14F-4D97-AF65-F5344CB8AC3E}">
        <p14:creationId xmlns:p14="http://schemas.microsoft.com/office/powerpoint/2010/main" val="190450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348FA7E8-3DB1-9D41-B63F-B97A4AEEF271}" type="datetime4">
              <a:rPr lang="en-US"/>
              <a:pPr>
                <a:defRPr/>
              </a:pPr>
              <a:t>December 17, 2015</a:t>
            </a:fld>
            <a:endParaRPr lang="en-US"/>
          </a:p>
        </p:txBody>
      </p:sp>
      <p:sp>
        <p:nvSpPr>
          <p:cNvPr id="6" name="Slide Number Placeholder 7"/>
          <p:cNvSpPr>
            <a:spLocks noGrp="1"/>
          </p:cNvSpPr>
          <p:nvPr>
            <p:ph type="sldNum" sz="quarter" idx="11"/>
          </p:nvPr>
        </p:nvSpPr>
        <p:spPr/>
        <p:txBody>
          <a:bodyPr/>
          <a:lstStyle>
            <a:lvl1pPr>
              <a:defRPr/>
            </a:lvl1pPr>
          </a:lstStyle>
          <a:p>
            <a:pPr>
              <a:defRPr/>
            </a:pPr>
            <a:fld id="{0C4A0B03-2D44-2640-BE23-DAB460CD3691}" type="slidenum">
              <a:rPr lang="en-US"/>
              <a:pPr>
                <a:defRPr/>
              </a:pPr>
              <a:t>‹#›</a:t>
            </a:fld>
            <a:endParaRPr lang="en-US"/>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11690732"/>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normAutofit/>
          </a:bodyPr>
          <a:lstStyle/>
          <a:p>
            <a:pPr lvl="0"/>
            <a:r>
              <a:rPr lang="en-US" noProof="0" smtClean="0"/>
              <a:t>Drag picture to placeholder or click icon to add</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lvl1pPr>
          </a:lstStyle>
          <a:p>
            <a:pPr>
              <a:defRPr/>
            </a:pPr>
            <a:fld id="{120C06B1-A003-6248-91C5-1B8464000E0C}" type="datetime4">
              <a:rPr lang="en-US"/>
              <a:pPr>
                <a:defRPr/>
              </a:pPr>
              <a:t>December 17, 2015</a:t>
            </a:fld>
            <a:endParaRPr lang="en-US"/>
          </a:p>
        </p:txBody>
      </p:sp>
      <p:sp>
        <p:nvSpPr>
          <p:cNvPr id="9" name="Slide Number Placeholder 10"/>
          <p:cNvSpPr>
            <a:spLocks noGrp="1"/>
          </p:cNvSpPr>
          <p:nvPr>
            <p:ph type="sldNum" sz="quarter" idx="12"/>
          </p:nvPr>
        </p:nvSpPr>
        <p:spPr/>
        <p:txBody>
          <a:bodyPr/>
          <a:lstStyle>
            <a:lvl1pPr>
              <a:defRPr/>
            </a:lvl1pPr>
          </a:lstStyle>
          <a:p>
            <a:pPr>
              <a:defRPr/>
            </a:pPr>
            <a:fld id="{4D60354A-E31A-BF4A-99A2-395855C99200}" type="slidenum">
              <a:rPr lang="en-US"/>
              <a:pPr>
                <a:defRPr/>
              </a:pPr>
              <a:t>‹#›</a:t>
            </a:fld>
            <a:endParaRPr lang="en-US" dirty="0"/>
          </a:p>
        </p:txBody>
      </p:sp>
      <p:sp>
        <p:nvSpPr>
          <p:cNvPr id="10" name="Footer Placeholder 11"/>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55994661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normAutofit/>
          </a:bodyPr>
          <a:lstStyle/>
          <a:p>
            <a:pPr lvl="0"/>
            <a:r>
              <a:rPr lang="en-US" noProof="0" smtClean="0"/>
              <a:t>Drag picture to placeholder or click icon to add</a:t>
            </a:r>
            <a:endParaRPr lang="en-US" noProof="0"/>
          </a:p>
        </p:txBody>
      </p:sp>
      <p:sp>
        <p:nvSpPr>
          <p:cNvPr id="11" name="Picture Placeholder 9"/>
          <p:cNvSpPr>
            <a:spLocks noGrp="1"/>
          </p:cNvSpPr>
          <p:nvPr>
            <p:ph type="pic" sz="quarter" idx="11"/>
          </p:nvPr>
        </p:nvSpPr>
        <p:spPr>
          <a:xfrm>
            <a:off x="6172200" y="3657600"/>
            <a:ext cx="2514600" cy="2057400"/>
          </a:xfrm>
        </p:spPr>
        <p:txBody>
          <a:bodyPr>
            <a:normAutofit/>
          </a:bodyPr>
          <a:lstStyle/>
          <a:p>
            <a:pPr lvl="0"/>
            <a:r>
              <a:rPr lang="en-US" noProof="0" smtClean="0"/>
              <a:t>Drag picture to placeholder or click icon to add</a:t>
            </a:r>
            <a:endParaRPr lang="en-US" noProof="0"/>
          </a:p>
        </p:txBody>
      </p:sp>
      <p:sp>
        <p:nvSpPr>
          <p:cNvPr id="7" name="Date Placeholder 7"/>
          <p:cNvSpPr>
            <a:spLocks noGrp="1"/>
          </p:cNvSpPr>
          <p:nvPr>
            <p:ph type="dt" sz="half" idx="12"/>
          </p:nvPr>
        </p:nvSpPr>
        <p:spPr/>
        <p:txBody>
          <a:bodyPr/>
          <a:lstStyle>
            <a:lvl1pPr>
              <a:defRPr/>
            </a:lvl1pPr>
          </a:lstStyle>
          <a:p>
            <a:pPr>
              <a:defRPr/>
            </a:pPr>
            <a:fld id="{BDF5988F-9C77-EE4C-AFA8-9F2EC2C96798}" type="datetime4">
              <a:rPr lang="en-US"/>
              <a:pPr>
                <a:defRPr/>
              </a:pPr>
              <a:t>December 17, 2015</a:t>
            </a:fld>
            <a:endParaRPr lang="en-US"/>
          </a:p>
        </p:txBody>
      </p:sp>
      <p:sp>
        <p:nvSpPr>
          <p:cNvPr id="8" name="Slide Number Placeholder 8"/>
          <p:cNvSpPr>
            <a:spLocks noGrp="1"/>
          </p:cNvSpPr>
          <p:nvPr>
            <p:ph type="sldNum" sz="quarter" idx="13"/>
          </p:nvPr>
        </p:nvSpPr>
        <p:spPr/>
        <p:txBody>
          <a:bodyPr/>
          <a:lstStyle>
            <a:lvl1pPr>
              <a:defRPr/>
            </a:lvl1pPr>
          </a:lstStyle>
          <a:p>
            <a:pPr>
              <a:defRPr/>
            </a:pPr>
            <a:fld id="{09469D5D-BB85-8B4A-B887-6C4790161F4D}" type="slidenum">
              <a:rPr lang="en-US"/>
              <a:pPr>
                <a:defRPr/>
              </a:pPr>
              <a:t>‹#›</a:t>
            </a:fld>
            <a:endParaRPr lang="en-US" dirty="0"/>
          </a:p>
        </p:txBody>
      </p:sp>
      <p:sp>
        <p:nvSpPr>
          <p:cNvPr id="9" name="Footer Placeholder 11"/>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3889373112"/>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Drag picture to placeholder or click icon to add</a:t>
            </a:r>
            <a:endParaRPr lang="en-US" noProof="0"/>
          </a:p>
        </p:txBody>
      </p:sp>
      <p:sp>
        <p:nvSpPr>
          <p:cNvPr id="4" name="Date Placeholder 4"/>
          <p:cNvSpPr>
            <a:spLocks noGrp="1"/>
          </p:cNvSpPr>
          <p:nvPr>
            <p:ph type="dt" sz="half" idx="11"/>
          </p:nvPr>
        </p:nvSpPr>
        <p:spPr/>
        <p:txBody>
          <a:bodyPr/>
          <a:lstStyle>
            <a:lvl1pPr>
              <a:defRPr/>
            </a:lvl1pPr>
          </a:lstStyle>
          <a:p>
            <a:pPr>
              <a:defRPr/>
            </a:pPr>
            <a:fld id="{18D8A014-2048-E64C-B337-118479FEA15B}" type="datetime4">
              <a:rPr lang="en-US"/>
              <a:pPr>
                <a:defRPr/>
              </a:pPr>
              <a:t>December 17, 2015</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509F476-67B8-ED43-87AB-C52B9C401BE4}" type="slidenum">
              <a:rPr lang="en-US"/>
              <a:pPr>
                <a:defRPr/>
              </a:pPr>
              <a:t>‹#›</a:t>
            </a:fld>
            <a:endParaRPr lang="en-US" dirty="0"/>
          </a:p>
        </p:txBody>
      </p:sp>
      <p:sp>
        <p:nvSpPr>
          <p:cNvPr id="6"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369406100"/>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1A0F94-7CBF-1C41-ADC3-4E06ABD23BEB}" type="datetime4">
              <a:rPr lang="en-US"/>
              <a:pPr>
                <a:defRPr/>
              </a:pPr>
              <a:t>December 17, 2015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E3C2DA14-1EE1-9441-8013-0279FDCEE9A6}" type="slidenum">
              <a:rPr lang="en-US"/>
              <a:pPr>
                <a:defRPr/>
              </a:pPr>
              <a:t>‹#›</a:t>
            </a:fld>
            <a:endParaRPr lang="en-US" dirty="0"/>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75020209"/>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B7501BCC-6715-A04C-BF51-BAE9B16D4ED4}" type="datetime4">
              <a:rPr lang="en-US"/>
              <a:pPr>
                <a:defRPr/>
              </a:pPr>
              <a:t>December 17, 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9892FFCE-5A0D-454E-A4FE-0B37AFA33BEC}" type="slidenum">
              <a:rPr lang="en-US"/>
              <a:pPr>
                <a:defRPr/>
              </a:pPr>
              <a:t>‹#›</a:t>
            </a:fld>
            <a:endParaRPr lang="en-US" dirty="0"/>
          </a:p>
        </p:txBody>
      </p:sp>
      <p:sp>
        <p:nvSpPr>
          <p:cNvPr id="6" name="Footer Placeholder 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94013532"/>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94918E76-6E30-6643-B8D2-5E20899DACBB}" type="datetime4">
              <a:rPr lang="en-US"/>
              <a:pPr>
                <a:defRPr/>
              </a:pPr>
              <a:t>December 17, 2015</a:t>
            </a:fld>
            <a:endParaRPr lang="en-US"/>
          </a:p>
        </p:txBody>
      </p:sp>
      <p:sp>
        <p:nvSpPr>
          <p:cNvPr id="6" name="Slide Number Placeholder 9"/>
          <p:cNvSpPr>
            <a:spLocks noGrp="1"/>
          </p:cNvSpPr>
          <p:nvPr>
            <p:ph type="sldNum" sz="quarter" idx="11"/>
          </p:nvPr>
        </p:nvSpPr>
        <p:spPr/>
        <p:txBody>
          <a:bodyPr/>
          <a:lstStyle>
            <a:lvl1pPr>
              <a:defRPr/>
            </a:lvl1pPr>
          </a:lstStyle>
          <a:p>
            <a:pPr>
              <a:defRPr/>
            </a:pPr>
            <a:fld id="{416E46C1-4E07-BE44-92C2-6A96F4570744}" type="slidenum">
              <a:rPr lang="en-US"/>
              <a:pPr>
                <a:defRPr/>
              </a:pPr>
              <a:t>‹#›</a:t>
            </a:fld>
            <a:endParaRPr lang="en-US" dirty="0"/>
          </a:p>
        </p:txBody>
      </p:sp>
      <p:sp>
        <p:nvSpPr>
          <p:cNvPr id="7" name="Footer Placeholder 1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757140"/>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normAutofit/>
          </a:bodyPr>
          <a:lstStyle/>
          <a:p>
            <a:pPr lvl="0"/>
            <a:r>
              <a:rPr lang="en-US" noProof="0" smtClean="0"/>
              <a:t>Drag picture to placeholder or click icon to add</a:t>
            </a:r>
            <a:endParaRPr lang="en-US" noProof="0"/>
          </a:p>
        </p:txBody>
      </p:sp>
      <p:sp>
        <p:nvSpPr>
          <p:cNvPr id="5" name="Date Placeholder 5"/>
          <p:cNvSpPr>
            <a:spLocks noGrp="1"/>
          </p:cNvSpPr>
          <p:nvPr>
            <p:ph type="dt" sz="half" idx="11"/>
          </p:nvPr>
        </p:nvSpPr>
        <p:spPr/>
        <p:txBody>
          <a:bodyPr/>
          <a:lstStyle>
            <a:lvl1pPr>
              <a:defRPr/>
            </a:lvl1pPr>
          </a:lstStyle>
          <a:p>
            <a:pPr>
              <a:defRPr/>
            </a:pPr>
            <a:fld id="{5C985181-8F11-EC47-80C5-4CED00F7F841}" type="datetime4">
              <a:rPr lang="en-US"/>
              <a:pPr>
                <a:defRPr/>
              </a:pPr>
              <a:t>December 17, 2015</a:t>
            </a:fld>
            <a:endParaRPr lang="en-US"/>
          </a:p>
        </p:txBody>
      </p:sp>
      <p:sp>
        <p:nvSpPr>
          <p:cNvPr id="6" name="Slide Number Placeholder 6"/>
          <p:cNvSpPr>
            <a:spLocks noGrp="1"/>
          </p:cNvSpPr>
          <p:nvPr>
            <p:ph type="sldNum" sz="quarter" idx="12"/>
          </p:nvPr>
        </p:nvSpPr>
        <p:spPr/>
        <p:txBody>
          <a:bodyPr/>
          <a:lstStyle>
            <a:lvl1pPr>
              <a:defRPr/>
            </a:lvl1pPr>
          </a:lstStyle>
          <a:p>
            <a:pPr>
              <a:defRPr/>
            </a:pPr>
            <a:fld id="{F5C473E2-6159-964E-899D-125E81B7B63B}" type="slidenum">
              <a:rPr lang="en-US"/>
              <a:pPr>
                <a:defRPr/>
              </a:pPr>
              <a:t>‹#›</a:t>
            </a:fld>
            <a:endParaRPr lang="en-US" dirty="0"/>
          </a:p>
        </p:txBody>
      </p:sp>
      <p:sp>
        <p:nvSpPr>
          <p:cNvPr id="7"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677211104"/>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274638" y="246063"/>
            <a:ext cx="8594725" cy="6362700"/>
          </a:xfrm>
          <a:prstGeom prst="rect">
            <a:avLst/>
          </a:prstGeom>
          <a:solidFill>
            <a:srgbClr val="FD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hangingPunct="0"/>
            <a:endParaRPr lang="en-US" sz="2400">
              <a:solidFill>
                <a:srgbClr val="999999"/>
              </a:solidFill>
              <a:latin typeface="Arial" charset="0"/>
            </a:endParaRPr>
          </a:p>
        </p:txBody>
      </p:sp>
      <p:pic>
        <p:nvPicPr>
          <p:cNvPr id="1027" name="Picture 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340600" y="5792788"/>
            <a:ext cx="1647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5032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3"/>
          </p:nvPr>
        </p:nvSpPr>
        <p:spPr>
          <a:xfrm>
            <a:off x="457200" y="6354763"/>
            <a:ext cx="2895600" cy="182562"/>
          </a:xfrm>
          <a:prstGeom prst="rect">
            <a:avLst/>
          </a:prstGeom>
        </p:spPr>
        <p:txBody>
          <a:bodyPr vert="horz" lIns="91440" tIns="0" rIns="91440" bIns="0" rtlCol="0" anchor="ctr"/>
          <a:lstStyle>
            <a:lvl1pPr algn="l" fontAlgn="auto">
              <a:spcBef>
                <a:spcPts val="0"/>
              </a:spcBef>
              <a:spcAft>
                <a:spcPts val="0"/>
              </a:spcAft>
              <a:defRPr sz="1100" b="0" i="0" dirty="0">
                <a:solidFill>
                  <a:srgbClr val="717171"/>
                </a:solidFill>
                <a:latin typeface="Calibri"/>
                <a:ea typeface="+mn-ea"/>
                <a:cs typeface="Calibri"/>
              </a:defRPr>
            </a:lvl1pPr>
          </a:lstStyle>
          <a:p>
            <a:pPr>
              <a:defRPr/>
            </a:pPr>
            <a:endParaRPr lang="en-US"/>
          </a:p>
        </p:txBody>
      </p:sp>
      <p:sp>
        <p:nvSpPr>
          <p:cNvPr id="12" name="Date Placeholder 11"/>
          <p:cNvSpPr>
            <a:spLocks noGrp="1"/>
          </p:cNvSpPr>
          <p:nvPr>
            <p:ph type="dt" sz="half" idx="2"/>
          </p:nvPr>
        </p:nvSpPr>
        <p:spPr>
          <a:xfrm>
            <a:off x="457200" y="6172200"/>
            <a:ext cx="1828800" cy="182563"/>
          </a:xfrm>
          <a:prstGeom prst="rect">
            <a:avLst/>
          </a:prstGeom>
        </p:spPr>
        <p:txBody>
          <a:bodyPr vert="horz" lIns="91440" tIns="0" rIns="91440" bIns="0" rtlCol="0" anchor="ctr"/>
          <a:lstStyle>
            <a:lvl1pPr algn="l" fontAlgn="auto">
              <a:spcBef>
                <a:spcPts val="0"/>
              </a:spcBef>
              <a:spcAft>
                <a:spcPts val="0"/>
              </a:spcAft>
              <a:defRPr sz="1100" b="0" i="0" smtClean="0">
                <a:solidFill>
                  <a:srgbClr val="717171"/>
                </a:solidFill>
                <a:latin typeface="Calibri"/>
                <a:ea typeface="+mn-ea"/>
                <a:cs typeface="Calibri"/>
              </a:defRPr>
            </a:lvl1pPr>
          </a:lstStyle>
          <a:p>
            <a:pPr>
              <a:defRPr/>
            </a:pPr>
            <a:fld id="{D73C605A-C9DD-914E-A042-BEB19FC3DA98}" type="datetime4">
              <a:rPr lang="en-US"/>
              <a:pPr>
                <a:defRPr/>
              </a:pPr>
              <a:t>December 17, 2015</a:t>
            </a:fld>
            <a:endParaRPr lang="en-US" dirty="0"/>
          </a:p>
        </p:txBody>
      </p:sp>
      <p:sp>
        <p:nvSpPr>
          <p:cNvPr id="13" name="Slide Number Placeholder 12"/>
          <p:cNvSpPr>
            <a:spLocks noGrp="1"/>
          </p:cNvSpPr>
          <p:nvPr>
            <p:ph type="sldNum" sz="quarter" idx="4"/>
          </p:nvPr>
        </p:nvSpPr>
        <p:spPr>
          <a:xfrm>
            <a:off x="457200" y="5991225"/>
            <a:ext cx="365125" cy="182563"/>
          </a:xfrm>
          <a:prstGeom prst="rect">
            <a:avLst/>
          </a:prstGeom>
        </p:spPr>
        <p:txBody>
          <a:bodyPr vert="horz" lIns="91440" tIns="0" rIns="0" bIns="0" rtlCol="0" anchor="t" anchorCtr="0"/>
          <a:lstStyle>
            <a:lvl1pPr algn="l" fontAlgn="auto">
              <a:spcBef>
                <a:spcPts val="0"/>
              </a:spcBef>
              <a:spcAft>
                <a:spcPts val="0"/>
              </a:spcAft>
              <a:defRPr sz="1100" b="0" i="0" smtClean="0">
                <a:solidFill>
                  <a:srgbClr val="717171"/>
                </a:solidFill>
                <a:latin typeface="Calibri"/>
                <a:ea typeface="+mn-ea"/>
                <a:cs typeface="Calibri"/>
              </a:defRPr>
            </a:lvl1pPr>
          </a:lstStyle>
          <a:p>
            <a:pPr>
              <a:defRPr/>
            </a:pPr>
            <a:fld id="{57107A6B-24C5-D247-870F-1D744F334FE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lang="en-US" sz="2400" b="1" kern="1200" dirty="0">
          <a:solidFill>
            <a:srgbClr val="595959"/>
          </a:solidFill>
          <a:latin typeface="Cambria"/>
          <a:ea typeface="+mn-ea"/>
          <a:cs typeface="Cambria"/>
        </a:defRPr>
      </a:lvl1pPr>
      <a:lvl2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2pPr>
      <a:lvl3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3pPr>
      <a:lvl4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4pPr>
      <a:lvl5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indent="-233363" algn="l" rtl="0" eaLnBrk="1" fontAlgn="base" hangingPunct="1">
        <a:spcBef>
          <a:spcPct val="20000"/>
        </a:spcBef>
        <a:spcAft>
          <a:spcPct val="0"/>
        </a:spcAft>
        <a:defRPr lang="en-US" sz="2400" kern="1200" dirty="0">
          <a:solidFill>
            <a:srgbClr val="595959"/>
          </a:solidFill>
          <a:latin typeface="Calibri"/>
          <a:ea typeface="+mn-ea"/>
          <a:cs typeface="Calibri"/>
        </a:defRPr>
      </a:lvl1pPr>
      <a:lvl2pPr marL="460375" indent="-285750" algn="l" rtl="0" eaLnBrk="1" fontAlgn="base" hangingPunct="1">
        <a:spcBef>
          <a:spcPct val="20000"/>
        </a:spcBef>
        <a:spcAft>
          <a:spcPct val="0"/>
        </a:spcAft>
        <a:buFont typeface="Arial" charset="0"/>
        <a:buChar char="•"/>
        <a:defRPr lang="en-US" kern="1200" dirty="0">
          <a:solidFill>
            <a:srgbClr val="595959"/>
          </a:solidFill>
          <a:latin typeface="Calibri"/>
          <a:ea typeface="+mn-ea"/>
          <a:cs typeface="Calibri"/>
        </a:defRPr>
      </a:lvl2pPr>
      <a:lvl3pPr marL="687388" indent="-228600" algn="l" rtl="0" eaLnBrk="1" fontAlgn="base" hangingPunct="1">
        <a:spcBef>
          <a:spcPct val="20000"/>
        </a:spcBef>
        <a:spcAft>
          <a:spcPct val="0"/>
        </a:spcAft>
        <a:buChar char="•"/>
        <a:defRPr lang="en-US" kern="1200" dirty="0">
          <a:solidFill>
            <a:srgbClr val="595959"/>
          </a:solidFill>
          <a:latin typeface="Calibri"/>
          <a:ea typeface="+mn-ea"/>
          <a:cs typeface="Calibri"/>
        </a:defRPr>
      </a:lvl3pPr>
      <a:lvl4pPr marL="922338" indent="-228600" algn="l" rtl="0" eaLnBrk="1" fontAlgn="base" hangingPunct="1">
        <a:spcBef>
          <a:spcPct val="20000"/>
        </a:spcBef>
        <a:spcAft>
          <a:spcPct val="0"/>
        </a:spcAft>
        <a:buFont typeface="Arial" charset="0"/>
        <a:buChar char="•"/>
        <a:defRPr lang="en-US" kern="1200" dirty="0">
          <a:solidFill>
            <a:srgbClr val="595959"/>
          </a:solidFill>
          <a:latin typeface="Calibri"/>
          <a:ea typeface="+mn-ea"/>
          <a:cs typeface="Calibri"/>
        </a:defRPr>
      </a:lvl4pPr>
      <a:lvl5pPr marL="1136650" indent="-228600" algn="l" rtl="0" eaLnBrk="1" fontAlgn="base" hangingPunct="1">
        <a:spcBef>
          <a:spcPct val="20000"/>
        </a:spcBef>
        <a:spcAft>
          <a:spcPct val="0"/>
        </a:spcAft>
        <a:buFont typeface="Arial" charset="0"/>
        <a:defRPr lang="en-US" kern="1200" dirty="0">
          <a:solidFill>
            <a:srgbClr val="595959"/>
          </a:solidFill>
          <a:latin typeface="Calibri"/>
          <a:ea typeface="+mn-ea"/>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and.org/pubs/research_reports/RR864" TargetMode="External"/><Relationship Id="rId3" Type="http://schemas.openxmlformats.org/officeDocument/2006/relationships/hyperlink" Target="http://www.dea.gov/druginfo/ds.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2130425" y="301625"/>
            <a:ext cx="6400800" cy="1371600"/>
          </a:xfrm>
        </p:spPr>
        <p:txBody>
          <a:bodyPr/>
          <a:lstStyle/>
          <a:p>
            <a:r>
              <a:rPr lang="en-US" dirty="0" smtClean="0">
                <a:latin typeface="Cambria" charset="0"/>
                <a:ea typeface="ＭＳ Ｐゴシック" charset="0"/>
              </a:rPr>
              <a:t>Research on the Medicinal Uses of Cannabis</a:t>
            </a:r>
            <a:endParaRPr dirty="0">
              <a:latin typeface="Cambria" charset="0"/>
              <a:ea typeface="ＭＳ Ｐゴシック" charset="0"/>
            </a:endParaRPr>
          </a:p>
        </p:txBody>
      </p:sp>
      <p:sp>
        <p:nvSpPr>
          <p:cNvPr id="3" name="Subtitle 2"/>
          <p:cNvSpPr>
            <a:spLocks noGrp="1"/>
          </p:cNvSpPr>
          <p:nvPr>
            <p:ph type="subTitle" idx="1"/>
          </p:nvPr>
        </p:nvSpPr>
        <p:spPr>
          <a:xfrm>
            <a:off x="2130425" y="1411045"/>
            <a:ext cx="6400800" cy="874955"/>
          </a:xfrm>
        </p:spPr>
        <p:txBody>
          <a:bodyPr>
            <a:normAutofit/>
          </a:bodyPr>
          <a:lstStyle/>
          <a:p>
            <a:pPr>
              <a:defRPr/>
            </a:pPr>
            <a:r>
              <a:rPr lang="en-US" dirty="0" smtClean="0"/>
              <a:t>Presented by: Candice Beathard, PhD</a:t>
            </a:r>
          </a:p>
          <a:p>
            <a:pPr>
              <a:defRPr/>
            </a:pPr>
            <a:r>
              <a:rPr lang="en-US" dirty="0" smtClean="0"/>
              <a:t>December 15, 2015 </a:t>
            </a:r>
            <a:endParaRPr dirty="0"/>
          </a:p>
        </p:txBody>
      </p:sp>
      <p:pic>
        <p:nvPicPr>
          <p:cNvPr id="9" name="Picture Placeholder 1"/>
          <p:cNvPicPr>
            <a:picLocks noGrp="1" noChangeAspect="1"/>
          </p:cNvPicPr>
          <p:nvPr>
            <p:ph type="pic" sz="quarter" idx="10"/>
          </p:nvPr>
        </p:nvPicPr>
        <p:blipFill>
          <a:blip r:embed="rId2"/>
          <a:srcRect l="-27490" r="-2749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Intermediate Support  </a:t>
            </a:r>
            <a:endParaRPr dirty="0">
              <a:latin typeface="Cambria" charset="0"/>
              <a:ea typeface="ＭＳ Ｐゴシック" charset="0"/>
            </a:endParaRPr>
          </a:p>
        </p:txBody>
      </p:sp>
      <p:sp>
        <p:nvSpPr>
          <p:cNvPr id="20482" name="Content Placeholder 2"/>
          <p:cNvSpPr>
            <a:spLocks noGrp="1"/>
          </p:cNvSpPr>
          <p:nvPr>
            <p:ph idx="1"/>
          </p:nvPr>
        </p:nvSpPr>
        <p:spPr>
          <a:xfrm>
            <a:off x="457200" y="1051871"/>
            <a:ext cx="8229600" cy="4939354"/>
          </a:xfrm>
        </p:spPr>
        <p:txBody>
          <a:bodyPr/>
          <a:lstStyle/>
          <a:p>
            <a:pPr>
              <a:buFontTx/>
              <a:buChar char="•"/>
            </a:pPr>
            <a:r>
              <a:rPr lang="en-US" dirty="0" smtClean="0">
                <a:latin typeface="Calibri" charset="0"/>
                <a:ea typeface="ＭＳ Ｐゴシック" charset="0"/>
              </a:rPr>
              <a:t>Glaucoma</a:t>
            </a:r>
          </a:p>
          <a:p>
            <a:pPr marL="0" indent="0">
              <a:buNone/>
            </a:pPr>
            <a:endParaRPr lang="en-US" dirty="0" smtClean="0">
              <a:latin typeface="Calibri" charset="0"/>
              <a:ea typeface="ＭＳ Ｐゴシック" charset="0"/>
            </a:endParaRPr>
          </a:p>
          <a:p>
            <a:pPr>
              <a:buFontTx/>
              <a:buChar char="•"/>
            </a:pPr>
            <a:r>
              <a:rPr lang="en-US" dirty="0"/>
              <a:t>S</a:t>
            </a:r>
            <a:r>
              <a:rPr lang="en-US" dirty="0" smtClean="0"/>
              <a:t>ignificant </a:t>
            </a:r>
            <a:r>
              <a:rPr lang="en-US" dirty="0"/>
              <a:t>reduction in intraocular pressure </a:t>
            </a:r>
          </a:p>
          <a:p>
            <a:pPr>
              <a:buFontTx/>
              <a:buChar char="•"/>
            </a:pPr>
            <a:endParaRPr lang="en-US" dirty="0" smtClean="0"/>
          </a:p>
          <a:p>
            <a:pPr>
              <a:buFontTx/>
              <a:buChar char="•"/>
            </a:pPr>
            <a:r>
              <a:rPr lang="en-US" dirty="0"/>
              <a:t>3 </a:t>
            </a:r>
            <a:r>
              <a:rPr lang="en-US" dirty="0" smtClean="0"/>
              <a:t>Clinical Trials</a:t>
            </a:r>
          </a:p>
          <a:p>
            <a:pPr lvl="1">
              <a:buFontTx/>
              <a:buChar char="•"/>
            </a:pPr>
            <a:r>
              <a:rPr lang="en-US" dirty="0" smtClean="0"/>
              <a:t>(</a:t>
            </a:r>
            <a:r>
              <a:rPr lang="en-US" dirty="0"/>
              <a:t>N=8-18) </a:t>
            </a:r>
          </a:p>
          <a:p>
            <a:pPr>
              <a:buFontTx/>
              <a:buChar char="•"/>
            </a:pPr>
            <a:endParaRPr lang="en-US" dirty="0" smtClean="0"/>
          </a:p>
          <a:p>
            <a:pPr>
              <a:buFontTx/>
              <a:buChar char="•"/>
            </a:pPr>
            <a:r>
              <a:rPr lang="en-US" dirty="0"/>
              <a:t>T</a:t>
            </a:r>
            <a:r>
              <a:rPr lang="en-US" dirty="0" smtClean="0"/>
              <a:t>he beneficial </a:t>
            </a:r>
            <a:r>
              <a:rPr lang="en-US" dirty="0"/>
              <a:t>effects of cannabis </a:t>
            </a:r>
            <a:r>
              <a:rPr lang="en-US" dirty="0" smtClean="0"/>
              <a:t>are </a:t>
            </a:r>
            <a:r>
              <a:rPr lang="en-US" dirty="0"/>
              <a:t>limited by its short-term action (a few hours) </a:t>
            </a:r>
            <a:endParaRPr lang="en-US" dirty="0" smtClean="0"/>
          </a:p>
          <a:p>
            <a:pPr lvl="1">
              <a:buFontTx/>
              <a:buChar char="•"/>
            </a:pPr>
            <a:r>
              <a:rPr lang="en-US" dirty="0" smtClean="0"/>
              <a:t>Not supported by American </a:t>
            </a:r>
            <a:r>
              <a:rPr lang="en-US" dirty="0"/>
              <a:t>Glaucoma </a:t>
            </a:r>
            <a:r>
              <a:rPr lang="en-US" dirty="0" smtClean="0"/>
              <a:t>Society</a:t>
            </a:r>
            <a:endParaRPr lang="en-US" dirty="0"/>
          </a:p>
          <a:p>
            <a:pPr marL="0" indent="0">
              <a:buNone/>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40781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Intermediate Support  </a:t>
            </a:r>
            <a:endParaRPr dirty="0">
              <a:latin typeface="Cambria" charset="0"/>
              <a:ea typeface="ＭＳ Ｐゴシック" charset="0"/>
            </a:endParaRPr>
          </a:p>
        </p:txBody>
      </p:sp>
      <p:sp>
        <p:nvSpPr>
          <p:cNvPr id="20482" name="Content Placeholder 2"/>
          <p:cNvSpPr>
            <a:spLocks noGrp="1"/>
          </p:cNvSpPr>
          <p:nvPr>
            <p:ph idx="1"/>
          </p:nvPr>
        </p:nvSpPr>
        <p:spPr>
          <a:xfrm>
            <a:off x="457200" y="1269943"/>
            <a:ext cx="8229600" cy="4721282"/>
          </a:xfrm>
        </p:spPr>
        <p:txBody>
          <a:bodyPr/>
          <a:lstStyle/>
          <a:p>
            <a:pPr>
              <a:buFontTx/>
              <a:buChar char="•"/>
            </a:pPr>
            <a:r>
              <a:rPr lang="en-US" dirty="0" smtClean="0">
                <a:latin typeface="Calibri" charset="0"/>
                <a:ea typeface="ＭＳ Ｐゴシック" charset="0"/>
              </a:rPr>
              <a:t>Cancer</a:t>
            </a:r>
          </a:p>
          <a:p>
            <a:pPr marL="0" indent="0">
              <a:buNone/>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Mainly Animal Models</a:t>
            </a:r>
          </a:p>
          <a:p>
            <a:pPr lvl="1">
              <a:buFontTx/>
              <a:buChar char="•"/>
            </a:pPr>
            <a:r>
              <a:rPr lang="en-US" dirty="0" smtClean="0">
                <a:latin typeface="Calibri" charset="0"/>
                <a:ea typeface="ＭＳ Ｐゴシック" charset="0"/>
              </a:rPr>
              <a:t>&gt; 60 studies </a:t>
            </a:r>
          </a:p>
          <a:p>
            <a:pPr lvl="1">
              <a:buFontTx/>
              <a:buChar char="•"/>
            </a:pPr>
            <a:r>
              <a:rPr lang="en-US" dirty="0" smtClean="0">
                <a:latin typeface="Calibri" charset="0"/>
                <a:ea typeface="ＭＳ Ｐゴシック" charset="0"/>
              </a:rPr>
              <a:t>1 pilot study</a:t>
            </a:r>
          </a:p>
          <a:p>
            <a:pPr lvl="1">
              <a:buFontTx/>
              <a:buChar char="•"/>
            </a:pPr>
            <a:r>
              <a:rPr lang="en-US" dirty="0" smtClean="0">
                <a:latin typeface="Calibri" charset="0"/>
                <a:ea typeface="ＭＳ Ｐゴシック" charset="0"/>
              </a:rPr>
              <a:t>Research began in 1970s, renewed in 2000s</a:t>
            </a:r>
          </a:p>
          <a:p>
            <a:pPr>
              <a:buFontTx/>
              <a:buChar char="•"/>
            </a:pPr>
            <a:endParaRPr lang="en-US" dirty="0">
              <a:latin typeface="Calibri" charset="0"/>
              <a:ea typeface="ＭＳ Ｐゴシック" charset="0"/>
            </a:endParaRPr>
          </a:p>
          <a:p>
            <a:pPr>
              <a:buFontTx/>
              <a:buChar char="•"/>
            </a:pPr>
            <a:r>
              <a:rPr lang="en-US" dirty="0"/>
              <a:t>Three recent review articles demonstrate the anti-proliferative action of cannabinoids in brain, prostate, breast, lung, skin, pancreatic, uterine, thyroid, and lymphoma cancer cells</a:t>
            </a:r>
            <a:r>
              <a:rPr lang="en-US" dirty="0" smtClean="0"/>
              <a:t>.</a:t>
            </a:r>
            <a:r>
              <a:rPr lang="en-US" baseline="30000" dirty="0" smtClean="0"/>
              <a:t>9-11</a:t>
            </a:r>
            <a:r>
              <a:rPr lang="en-US" dirty="0" smtClean="0"/>
              <a:t> </a:t>
            </a:r>
            <a:endParaRPr lang="en-US" dirty="0"/>
          </a:p>
          <a:p>
            <a:pPr>
              <a:buFontTx/>
              <a:buChar char="•"/>
            </a:pPr>
            <a:endParaRPr lang="en-US" dirty="0" smtClean="0">
              <a:latin typeface="Calibri" charset="0"/>
              <a:ea typeface="ＭＳ Ｐゴシック" charset="0"/>
            </a:endParaRPr>
          </a:p>
          <a:p>
            <a:pPr marL="0" indent="0">
              <a:buNone/>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5" name="Date Placeholder 3"/>
          <p:cNvSpPr>
            <a:spLocks noGrp="1"/>
          </p:cNvSpPr>
          <p:nvPr>
            <p:ph type="dt" sz="quarter" idx="10"/>
          </p:nvPr>
        </p:nvSpPr>
        <p:spPr bwMode="auto">
          <a:xfrm>
            <a:off x="457201" y="6015741"/>
            <a:ext cx="6945238"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a:solidFill>
                  <a:srgbClr val="717171"/>
                </a:solidFill>
                <a:latin typeface="Calibri" charset="0"/>
                <a:cs typeface="Calibri" charset="0"/>
              </a:rPr>
              <a:t>9</a:t>
            </a:r>
            <a:r>
              <a:rPr lang="en-US" dirty="0" smtClean="0">
                <a:solidFill>
                  <a:srgbClr val="717171"/>
                </a:solidFill>
                <a:latin typeface="Calibri" charset="0"/>
                <a:cs typeface="Calibri" charset="0"/>
              </a:rPr>
              <a:t>. </a:t>
            </a:r>
            <a:r>
              <a:rPr lang="en-US" dirty="0" err="1" smtClean="0"/>
              <a:t>Sarfaraz</a:t>
            </a:r>
            <a:r>
              <a:rPr lang="en-US" dirty="0" smtClean="0"/>
              <a:t> et al., 2008. </a:t>
            </a:r>
            <a:r>
              <a:rPr lang="en-US" dirty="0" smtClean="0">
                <a:solidFill>
                  <a:srgbClr val="717171"/>
                </a:solidFill>
                <a:latin typeface="Calibri" charset="0"/>
                <a:cs typeface="Calibri" charset="0"/>
              </a:rPr>
              <a:t>10. </a:t>
            </a:r>
            <a:r>
              <a:rPr lang="en-US" dirty="0" err="1" smtClean="0"/>
              <a:t>Chakravarati</a:t>
            </a:r>
            <a:r>
              <a:rPr lang="en-US" dirty="0" smtClean="0"/>
              <a:t> et al., 2014. </a:t>
            </a:r>
            <a:r>
              <a:rPr lang="en-US" dirty="0" smtClean="0">
                <a:solidFill>
                  <a:srgbClr val="717171"/>
                </a:solidFill>
                <a:latin typeface="Calibri" charset="0"/>
                <a:cs typeface="Calibri" charset="0"/>
              </a:rPr>
              <a:t>11. </a:t>
            </a:r>
            <a:r>
              <a:rPr lang="en-US" dirty="0" smtClean="0"/>
              <a:t>Alexander et al., 2009.  </a:t>
            </a:r>
            <a:endParaRPr lang="en-US" dirty="0"/>
          </a:p>
        </p:txBody>
      </p:sp>
    </p:spTree>
    <p:extLst>
      <p:ext uri="{BB962C8B-B14F-4D97-AF65-F5344CB8AC3E}">
        <p14:creationId xmlns:p14="http://schemas.microsoft.com/office/powerpoint/2010/main" val="40781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Emerging Research </a:t>
            </a:r>
            <a:endParaRPr dirty="0">
              <a:latin typeface="Cambria" charset="0"/>
              <a:ea typeface="ＭＳ Ｐゴシック" charset="0"/>
            </a:endParaRPr>
          </a:p>
        </p:txBody>
      </p:sp>
      <p:sp>
        <p:nvSpPr>
          <p:cNvPr id="20482" name="Content Placeholder 2"/>
          <p:cNvSpPr>
            <a:spLocks noGrp="1"/>
          </p:cNvSpPr>
          <p:nvPr>
            <p:ph idx="1"/>
          </p:nvPr>
        </p:nvSpPr>
        <p:spPr>
          <a:xfrm>
            <a:off x="457200" y="1306575"/>
            <a:ext cx="8229600" cy="4684649"/>
          </a:xfrm>
        </p:spPr>
        <p:txBody>
          <a:bodyPr/>
          <a:lstStyle/>
          <a:p>
            <a:pPr>
              <a:buFontTx/>
              <a:buChar char="•"/>
            </a:pPr>
            <a:r>
              <a:rPr lang="en-US" dirty="0" smtClean="0">
                <a:latin typeface="Calibri" charset="0"/>
                <a:ea typeface="ＭＳ Ｐゴシック" charset="0"/>
              </a:rPr>
              <a:t>Anxiety Disorders, PTSD</a:t>
            </a:r>
          </a:p>
          <a:p>
            <a:pPr>
              <a:buFontTx/>
              <a:buChar char="•"/>
            </a:pPr>
            <a:endParaRPr lang="en-US" dirty="0">
              <a:latin typeface="Calibri" charset="0"/>
              <a:ea typeface="ＭＳ Ｐゴシック" charset="0"/>
            </a:endParaRPr>
          </a:p>
          <a:p>
            <a:pPr>
              <a:buFontTx/>
              <a:buChar char="•"/>
            </a:pPr>
            <a:r>
              <a:rPr lang="en-US" dirty="0" smtClean="0">
                <a:latin typeface="Calibri" charset="0"/>
                <a:ea typeface="ＭＳ Ｐゴシック" charset="0"/>
              </a:rPr>
              <a:t>Emerging research</a:t>
            </a:r>
          </a:p>
          <a:p>
            <a:pPr lvl="1">
              <a:buFontTx/>
              <a:buChar char="•"/>
            </a:pPr>
            <a:r>
              <a:rPr lang="en-US" dirty="0" smtClean="0">
                <a:latin typeface="Calibri" charset="0"/>
                <a:ea typeface="ＭＳ Ｐゴシック" charset="0"/>
              </a:rPr>
              <a:t>Veterans </a:t>
            </a:r>
          </a:p>
          <a:p>
            <a:pPr lvl="1">
              <a:buFontTx/>
              <a:buChar char="•"/>
            </a:pPr>
            <a:r>
              <a:rPr lang="en-US" dirty="0" smtClean="0">
                <a:latin typeface="Calibri" charset="0"/>
                <a:ea typeface="ＭＳ Ｐゴシック" charset="0"/>
              </a:rPr>
              <a:t>2 studies underway in Colorado </a:t>
            </a:r>
          </a:p>
          <a:p>
            <a:pPr>
              <a:buFontTx/>
              <a:buChar char="•"/>
            </a:pPr>
            <a:endParaRPr lang="en-US" dirty="0">
              <a:latin typeface="Calibri" charset="0"/>
              <a:ea typeface="ＭＳ Ｐゴシック" charset="0"/>
            </a:endParaRPr>
          </a:p>
          <a:p>
            <a:pPr>
              <a:buFontTx/>
              <a:buChar char="•"/>
            </a:pPr>
            <a:r>
              <a:rPr lang="en-US" dirty="0"/>
              <a:t>3 </a:t>
            </a:r>
            <a:r>
              <a:rPr lang="en-US" dirty="0" smtClean="0"/>
              <a:t>Clinical Trials </a:t>
            </a:r>
          </a:p>
          <a:p>
            <a:pPr lvl="1">
              <a:buFontTx/>
              <a:buChar char="•"/>
            </a:pPr>
            <a:r>
              <a:rPr lang="en-US" dirty="0" smtClean="0"/>
              <a:t>(</a:t>
            </a:r>
            <a:r>
              <a:rPr lang="en-US" dirty="0"/>
              <a:t>N=47-60) </a:t>
            </a:r>
          </a:p>
          <a:p>
            <a:pPr>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40781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Emerging Research </a:t>
            </a:r>
            <a:endParaRPr dirty="0">
              <a:latin typeface="Cambria" charset="0"/>
              <a:ea typeface="ＭＳ Ｐゴシック" charset="0"/>
            </a:endParaRPr>
          </a:p>
        </p:txBody>
      </p:sp>
      <p:sp>
        <p:nvSpPr>
          <p:cNvPr id="20482" name="Content Placeholder 2"/>
          <p:cNvSpPr>
            <a:spLocks noGrp="1"/>
          </p:cNvSpPr>
          <p:nvPr>
            <p:ph idx="1"/>
          </p:nvPr>
        </p:nvSpPr>
        <p:spPr>
          <a:xfrm>
            <a:off x="457200" y="1330997"/>
            <a:ext cx="8229600" cy="4660227"/>
          </a:xfrm>
        </p:spPr>
        <p:txBody>
          <a:bodyPr/>
          <a:lstStyle/>
          <a:p>
            <a:pPr>
              <a:buFontTx/>
              <a:buChar char="•"/>
            </a:pPr>
            <a:r>
              <a:rPr lang="en-US" dirty="0" smtClean="0">
                <a:latin typeface="Calibri" charset="0"/>
                <a:ea typeface="ＭＳ Ｐゴシック" charset="0"/>
              </a:rPr>
              <a:t>Epilepsy</a:t>
            </a:r>
          </a:p>
          <a:p>
            <a:pPr>
              <a:buFontTx/>
              <a:buChar char="•"/>
            </a:pPr>
            <a:endParaRPr lang="en-US" dirty="0">
              <a:latin typeface="Calibri" charset="0"/>
              <a:ea typeface="ＭＳ Ｐゴシック" charset="0"/>
            </a:endParaRPr>
          </a:p>
          <a:p>
            <a:pPr>
              <a:buFontTx/>
              <a:buChar char="•"/>
            </a:pPr>
            <a:r>
              <a:rPr lang="en-US" dirty="0"/>
              <a:t>Several anecdotal reports </a:t>
            </a:r>
            <a:r>
              <a:rPr lang="en-US" dirty="0" smtClean="0"/>
              <a:t>suggest </a:t>
            </a:r>
            <a:r>
              <a:rPr lang="en-US" dirty="0"/>
              <a:t>that cannabis has anticonvulsant properties </a:t>
            </a:r>
            <a:endParaRPr lang="en-US" dirty="0" smtClean="0"/>
          </a:p>
          <a:p>
            <a:pPr>
              <a:buFontTx/>
              <a:buChar char="•"/>
            </a:pPr>
            <a:endParaRPr lang="en-US" dirty="0"/>
          </a:p>
          <a:p>
            <a:pPr>
              <a:buFontTx/>
              <a:buChar char="•"/>
            </a:pPr>
            <a:r>
              <a:rPr lang="en-US" dirty="0"/>
              <a:t>4</a:t>
            </a:r>
            <a:r>
              <a:rPr lang="en-US" dirty="0" smtClean="0"/>
              <a:t> Clinical Trials </a:t>
            </a:r>
          </a:p>
          <a:p>
            <a:pPr lvl="1">
              <a:buFontTx/>
              <a:buChar char="•"/>
            </a:pPr>
            <a:r>
              <a:rPr lang="en-US" dirty="0" smtClean="0"/>
              <a:t>(</a:t>
            </a:r>
            <a:r>
              <a:rPr lang="en-US" dirty="0"/>
              <a:t>N</a:t>
            </a:r>
            <a:r>
              <a:rPr lang="en-US" dirty="0" smtClean="0"/>
              <a:t>=9-15</a:t>
            </a:r>
            <a:r>
              <a:rPr lang="en-US" dirty="0"/>
              <a:t>) </a:t>
            </a:r>
          </a:p>
          <a:p>
            <a:pPr>
              <a:buFontTx/>
              <a:buChar char="•"/>
            </a:pPr>
            <a:endParaRPr lang="en-US" dirty="0">
              <a:latin typeface="Calibri" charset="0"/>
              <a:ea typeface="ＭＳ Ｐゴシック" charset="0"/>
            </a:endParaRPr>
          </a:p>
          <a:p>
            <a:pPr>
              <a:buFontTx/>
              <a:buChar char="•"/>
            </a:pPr>
            <a:r>
              <a:rPr lang="en-US" dirty="0" smtClean="0">
                <a:latin typeface="Calibri" charset="0"/>
                <a:ea typeface="ＭＳ Ｐゴシック" charset="0"/>
              </a:rPr>
              <a:t>Many states have implemented expanded access research programs after high profile cases of pediatric epilepsy </a:t>
            </a:r>
          </a:p>
          <a:p>
            <a:pPr marL="0" indent="0">
              <a:buNone/>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40781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Research</a:t>
            </a:r>
            <a:endParaRPr dirty="0">
              <a:latin typeface="Cambria" charset="0"/>
              <a:ea typeface="ＭＳ Ｐゴシック" charset="0"/>
            </a:endParaRPr>
          </a:p>
        </p:txBody>
      </p:sp>
      <p:sp>
        <p:nvSpPr>
          <p:cNvPr id="20482" name="Content Placeholder 2"/>
          <p:cNvSpPr>
            <a:spLocks noGrp="1"/>
          </p:cNvSpPr>
          <p:nvPr>
            <p:ph idx="1"/>
          </p:nvPr>
        </p:nvSpPr>
        <p:spPr>
          <a:xfrm>
            <a:off x="457200" y="1334079"/>
            <a:ext cx="8229600" cy="4657146"/>
          </a:xfrm>
        </p:spPr>
        <p:txBody>
          <a:bodyPr/>
          <a:lstStyle/>
          <a:p>
            <a:r>
              <a:rPr lang="en-US" dirty="0" smtClean="0">
                <a:latin typeface="Calibri" charset="0"/>
                <a:ea typeface="ＭＳ Ｐゴシック" charset="0"/>
              </a:rPr>
              <a:t>Additional studies…</a:t>
            </a:r>
          </a:p>
          <a:p>
            <a:pPr lvl="1"/>
            <a:r>
              <a:rPr lang="en-US" dirty="0" smtClean="0">
                <a:latin typeface="Calibri" charset="0"/>
                <a:ea typeface="ＭＳ Ｐゴシック" charset="0"/>
              </a:rPr>
              <a:t>Intestinal dysfunction, Inflammatory bowel disease, Parkinson disease, spinal cord injury</a:t>
            </a:r>
            <a:endParaRPr lang="en-US" dirty="0">
              <a:latin typeface="Calibri" charset="0"/>
              <a:ea typeface="ＭＳ Ｐゴシック" charset="0"/>
            </a:endParaRPr>
          </a:p>
          <a:p>
            <a:pPr marL="0" indent="0">
              <a:buNone/>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What are the research gaps?</a:t>
            </a:r>
            <a:endParaRPr lang="en-US" dirty="0">
              <a:latin typeface="Calibri" charset="0"/>
              <a:ea typeface="ＭＳ Ｐゴシック" charset="0"/>
            </a:endParaRPr>
          </a:p>
          <a:p>
            <a:pPr>
              <a:buFontTx/>
              <a:buChar char="•"/>
            </a:pPr>
            <a:r>
              <a:rPr lang="en-US" dirty="0" smtClean="0">
                <a:latin typeface="Calibri" charset="0"/>
                <a:ea typeface="ＭＳ Ｐゴシック" charset="0"/>
              </a:rPr>
              <a:t>Conflicting research </a:t>
            </a:r>
          </a:p>
          <a:p>
            <a:pPr lvl="1">
              <a:buFontTx/>
              <a:buChar char="•"/>
            </a:pPr>
            <a:r>
              <a:rPr lang="en-US" dirty="0" smtClean="0">
                <a:latin typeface="Calibri" charset="0"/>
                <a:ea typeface="ＭＳ Ｐゴシック" charset="0"/>
              </a:rPr>
              <a:t>Schizophrenia, Hepatitis C</a:t>
            </a:r>
          </a:p>
          <a:p>
            <a:pPr>
              <a:buFontTx/>
              <a:buChar char="•"/>
            </a:pPr>
            <a:r>
              <a:rPr lang="en-US" dirty="0" smtClean="0">
                <a:latin typeface="Calibri" charset="0"/>
                <a:ea typeface="ＭＳ Ｐゴシック" charset="0"/>
              </a:rPr>
              <a:t>Small studies: </a:t>
            </a:r>
          </a:p>
          <a:p>
            <a:pPr lvl="1">
              <a:buFontTx/>
              <a:buChar char="•"/>
            </a:pPr>
            <a:r>
              <a:rPr lang="en-US" dirty="0" smtClean="0">
                <a:latin typeface="Calibri" charset="0"/>
                <a:ea typeface="ＭＳ Ｐゴシック" charset="0"/>
              </a:rPr>
              <a:t>Diabetes, Sleep, Alcohol </a:t>
            </a:r>
            <a:r>
              <a:rPr lang="en-US" dirty="0">
                <a:latin typeface="Calibri" charset="0"/>
                <a:ea typeface="ＭＳ Ｐゴシック" charset="0"/>
              </a:rPr>
              <a:t>and substance use addiction, BMI and waist </a:t>
            </a:r>
            <a:r>
              <a:rPr lang="en-US" dirty="0" smtClean="0">
                <a:latin typeface="Calibri" charset="0"/>
                <a:ea typeface="ＭＳ Ｐゴシック" charset="0"/>
              </a:rPr>
              <a:t>circumference</a:t>
            </a:r>
          </a:p>
          <a:p>
            <a:pPr lvl="1">
              <a:buFontTx/>
              <a:buChar char="•"/>
            </a:pPr>
            <a:r>
              <a:rPr lang="en-US" dirty="0"/>
              <a:t>Amyotrophic lateral sclerosis</a:t>
            </a:r>
            <a:r>
              <a:rPr lang="en-US" dirty="0" smtClean="0">
                <a:latin typeface="Calibri" charset="0"/>
                <a:ea typeface="ＭＳ Ｐゴシック" charset="0"/>
              </a:rPr>
              <a:t>, leukemia </a:t>
            </a:r>
            <a:r>
              <a:rPr lang="en-US" dirty="0" smtClean="0">
                <a:latin typeface="Calibri" charset="0"/>
                <a:ea typeface="ＭＳ Ｐゴシック" charset="0"/>
              </a:rPr>
              <a:t> </a:t>
            </a:r>
            <a:endParaRPr lang="en-US" dirty="0">
              <a:latin typeface="Calibri" charset="0"/>
              <a:ea typeface="ＭＳ Ｐゴシック" charset="0"/>
            </a:endParaRPr>
          </a:p>
          <a:p>
            <a:pPr>
              <a:buFontTx/>
              <a:buChar char="•"/>
            </a:pPr>
            <a:r>
              <a:rPr lang="en-US" dirty="0" smtClean="0">
                <a:latin typeface="Calibri" charset="0"/>
                <a:ea typeface="ＭＳ Ｐゴシック" charset="0"/>
              </a:rPr>
              <a:t>?? </a:t>
            </a:r>
            <a:endParaRPr lang="en-US" dirty="0">
              <a:latin typeface="Calibri" charset="0"/>
              <a:ea typeface="ＭＳ Ｐゴシック" charset="0"/>
            </a:endParaRPr>
          </a:p>
          <a:p>
            <a:pPr marL="228600" lvl="1" indent="0">
              <a:buNone/>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269044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Discussion Questions </a:t>
            </a:r>
            <a:endParaRPr dirty="0">
              <a:latin typeface="Cambria" charset="0"/>
              <a:ea typeface="ＭＳ Ｐゴシック" charset="0"/>
            </a:endParaRPr>
          </a:p>
        </p:txBody>
      </p:sp>
      <p:sp>
        <p:nvSpPr>
          <p:cNvPr id="20482" name="Content Placeholder 2"/>
          <p:cNvSpPr>
            <a:spLocks noGrp="1"/>
          </p:cNvSpPr>
          <p:nvPr>
            <p:ph idx="1"/>
          </p:nvPr>
        </p:nvSpPr>
        <p:spPr>
          <a:xfrm>
            <a:off x="457200" y="1334079"/>
            <a:ext cx="8229600" cy="4657146"/>
          </a:xfrm>
        </p:spPr>
        <p:txBody>
          <a:bodyPr/>
          <a:lstStyle/>
          <a:p>
            <a:pPr marL="457200" indent="-457200">
              <a:buFont typeface="+mj-lt"/>
              <a:buAutoNum type="arabicPeriod"/>
            </a:pPr>
            <a:r>
              <a:rPr lang="en-US" dirty="0"/>
              <a:t>Is there a need for research on the medical and public health benefits of cannabis? </a:t>
            </a:r>
          </a:p>
          <a:p>
            <a:pPr marL="457200" indent="-457200">
              <a:buFont typeface="+mj-lt"/>
              <a:buAutoNum type="arabicPeriod"/>
            </a:pPr>
            <a:r>
              <a:rPr lang="en-US" dirty="0"/>
              <a:t>Should the state support a program designed to meet that need? </a:t>
            </a:r>
          </a:p>
          <a:p>
            <a:pPr marL="457200" indent="-457200">
              <a:buFont typeface="+mj-lt"/>
              <a:buAutoNum type="arabicPeriod"/>
            </a:pPr>
            <a:r>
              <a:rPr lang="en-US" dirty="0"/>
              <a:t>Would the state want to focus research to a list of specific conditions? If so, which? </a:t>
            </a:r>
            <a:endParaRPr lang="en-US" dirty="0" smtClean="0"/>
          </a:p>
          <a:p>
            <a:pPr marL="457200" indent="-457200">
              <a:buFont typeface="+mj-lt"/>
              <a:buAutoNum type="arabicPeriod"/>
            </a:pPr>
            <a:r>
              <a:rPr lang="en-US" dirty="0"/>
              <a:t>Would the state want to focus research to specific products (i.e. hemp extract, low THC oil, FDA approved pharmaceuticals, etc.</a:t>
            </a:r>
            <a:r>
              <a:rPr lang="en-US" dirty="0" smtClean="0"/>
              <a:t>)?</a:t>
            </a:r>
            <a:r>
              <a:rPr lang="en-US" dirty="0"/>
              <a:t/>
            </a:r>
            <a:br>
              <a:rPr lang="en-US" dirty="0"/>
            </a:br>
            <a:endParaRPr lang="en-US" dirty="0"/>
          </a:p>
          <a:p>
            <a:pPr marL="457200" indent="-457200">
              <a:buFont typeface="+mj-lt"/>
              <a:buAutoNum type="arabicPeriod"/>
            </a:pPr>
            <a:endParaRPr lang="en-US" dirty="0"/>
          </a:p>
          <a:p>
            <a:pPr marL="0"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50521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smtClean="0">
                <a:latin typeface="Cambria" charset="0"/>
                <a:ea typeface="ＭＳ Ｐゴシック" charset="0"/>
              </a:rPr>
              <a:t>References </a:t>
            </a:r>
            <a:endParaRPr dirty="0">
              <a:latin typeface="Cambria" charset="0"/>
              <a:ea typeface="ＭＳ Ｐゴシック" charset="0"/>
            </a:endParaRPr>
          </a:p>
        </p:txBody>
      </p:sp>
      <p:sp>
        <p:nvSpPr>
          <p:cNvPr id="2" name="Content Placeholder 1"/>
          <p:cNvSpPr>
            <a:spLocks noGrp="1"/>
          </p:cNvSpPr>
          <p:nvPr>
            <p:ph idx="1"/>
          </p:nvPr>
        </p:nvSpPr>
        <p:spPr/>
        <p:txBody>
          <a:bodyPr/>
          <a:lstStyle/>
          <a:p>
            <a:pPr marL="457200" indent="-457200">
              <a:buFont typeface="+mj-lt"/>
              <a:buAutoNum type="arabicPeriod"/>
            </a:pPr>
            <a:r>
              <a:rPr lang="en-US" sz="1200" dirty="0" smtClean="0"/>
              <a:t>Drug Enforcement Administration. Cannabis, coca, &amp; poppy: Nature’s addictive plants, history. Retrieved from http://</a:t>
            </a:r>
            <a:r>
              <a:rPr lang="en-US" sz="1200" dirty="0" err="1" smtClean="0"/>
              <a:t>www.deamuseum.org</a:t>
            </a:r>
            <a:r>
              <a:rPr lang="en-US" sz="1200" dirty="0" smtClean="0"/>
              <a:t>/</a:t>
            </a:r>
            <a:r>
              <a:rPr lang="en-US" sz="1200" dirty="0" err="1" smtClean="0"/>
              <a:t>ccp</a:t>
            </a:r>
            <a:r>
              <a:rPr lang="en-US" sz="1200" dirty="0" smtClean="0"/>
              <a:t>/cannabis/</a:t>
            </a:r>
            <a:r>
              <a:rPr lang="en-US" sz="1200" dirty="0" err="1" smtClean="0"/>
              <a:t>history.html</a:t>
            </a:r>
            <a:r>
              <a:rPr lang="en-US" sz="1200" dirty="0" smtClean="0"/>
              <a:t> Accessed December 4, 2014. </a:t>
            </a:r>
          </a:p>
          <a:p>
            <a:pPr marL="457200" indent="-457200">
              <a:buFont typeface="+mj-lt"/>
              <a:buAutoNum type="arabicPeriod"/>
            </a:pPr>
            <a:r>
              <a:rPr lang="en-US" sz="1200" dirty="0" err="1" smtClean="0"/>
              <a:t>ProCon.org</a:t>
            </a:r>
            <a:r>
              <a:rPr lang="en-US" sz="1200" dirty="0" smtClean="0"/>
              <a:t>. Historical timeline: History of marijuana as medicine-2900 BC to present. Retrieved from http://</a:t>
            </a:r>
            <a:r>
              <a:rPr lang="en-US" sz="1200" dirty="0" err="1" smtClean="0"/>
              <a:t>medicalmarijuana.procon.org</a:t>
            </a:r>
            <a:r>
              <a:rPr lang="en-US" sz="1200" dirty="0" smtClean="0"/>
              <a:t>/</a:t>
            </a:r>
            <a:r>
              <a:rPr lang="en-US" sz="1200" dirty="0" err="1" smtClean="0"/>
              <a:t>view.timeline.php?timelineID</a:t>
            </a:r>
            <a:r>
              <a:rPr lang="en-US" sz="1200" dirty="0" smtClean="0"/>
              <a:t>=000026. Accessed October 27, 2015. </a:t>
            </a:r>
          </a:p>
          <a:p>
            <a:pPr marL="457200" indent="-457200">
              <a:buFont typeface="+mj-lt"/>
              <a:buAutoNum type="arabicPeriod"/>
            </a:pPr>
            <a:r>
              <a:rPr lang="en-US" sz="1200" dirty="0" err="1" smtClean="0"/>
              <a:t>Michoulam</a:t>
            </a:r>
            <a:r>
              <a:rPr lang="en-US" sz="1200" dirty="0" smtClean="0"/>
              <a:t>, R, </a:t>
            </a:r>
            <a:r>
              <a:rPr lang="en-US" sz="1200" dirty="0" err="1" smtClean="0"/>
              <a:t>Shvo</a:t>
            </a:r>
            <a:r>
              <a:rPr lang="en-US" sz="1200" dirty="0" smtClean="0"/>
              <a:t>, Y. Hashish: I. (1963). The structure of </a:t>
            </a:r>
            <a:r>
              <a:rPr lang="en-US" sz="1200" dirty="0" err="1" smtClean="0"/>
              <a:t>cannabidiol</a:t>
            </a:r>
            <a:r>
              <a:rPr lang="en-US" sz="1200" dirty="0" smtClean="0"/>
              <a:t>. </a:t>
            </a:r>
            <a:r>
              <a:rPr lang="en-US" sz="1200" i="1" dirty="0" smtClean="0"/>
              <a:t>Tetrahedron</a:t>
            </a:r>
            <a:r>
              <a:rPr lang="en-US" sz="1200" dirty="0" smtClean="0"/>
              <a:t>. 9(12):2073-8.</a:t>
            </a:r>
          </a:p>
          <a:p>
            <a:pPr marL="457200" indent="-457200">
              <a:spcBef>
                <a:spcPts val="0"/>
              </a:spcBef>
              <a:buFont typeface="+mj-lt"/>
              <a:buAutoNum type="arabicPeriod"/>
            </a:pPr>
            <a:r>
              <a:rPr lang="en-US" sz="1200" dirty="0" err="1" smtClean="0"/>
              <a:t>Zuardi</a:t>
            </a:r>
            <a:r>
              <a:rPr lang="en-US" sz="1200" dirty="0" smtClean="0"/>
              <a:t>, AW. </a:t>
            </a:r>
            <a:r>
              <a:rPr lang="en-US" sz="1200" dirty="0" err="1" smtClean="0"/>
              <a:t>Cannabidiol</a:t>
            </a:r>
            <a:r>
              <a:rPr lang="en-US" sz="1200" dirty="0" smtClean="0"/>
              <a:t>: from an inactive cannabinoid to a drug with wide spectrum of action. </a:t>
            </a:r>
            <a:r>
              <a:rPr lang="en-US" sz="1200" i="1" dirty="0" smtClean="0"/>
              <a:t>Rev Bras </a:t>
            </a:r>
            <a:r>
              <a:rPr lang="en-US" sz="1200" i="1" dirty="0" err="1" smtClean="0"/>
              <a:t>Psiquiatr</a:t>
            </a:r>
            <a:r>
              <a:rPr lang="en-US" sz="1200" dirty="0" smtClean="0"/>
              <a:t>. 2008;30(3):271-80. </a:t>
            </a:r>
          </a:p>
          <a:p>
            <a:pPr marL="457200" indent="-457200">
              <a:spcBef>
                <a:spcPts val="0"/>
              </a:spcBef>
              <a:buFont typeface="+mj-lt"/>
              <a:buAutoNum type="arabicPeriod"/>
            </a:pPr>
            <a:r>
              <a:rPr lang="en-US" sz="1200" dirty="0" smtClean="0"/>
              <a:t>National </a:t>
            </a:r>
            <a:r>
              <a:rPr lang="en-US" sz="1200" dirty="0"/>
              <a:t>Center for Biotechnology Information. Search NCBI databases. Retrieved from </a:t>
            </a:r>
            <a:r>
              <a:rPr lang="en-US" sz="1200" dirty="0" smtClean="0"/>
              <a:t>http</a:t>
            </a:r>
            <a:r>
              <a:rPr lang="en-US" sz="1200" dirty="0"/>
              <a:t>://</a:t>
            </a:r>
            <a:r>
              <a:rPr lang="en-US" sz="1200" dirty="0" err="1"/>
              <a:t>www.ncbi.nlm.nih.gov</a:t>
            </a:r>
            <a:r>
              <a:rPr lang="en-US" sz="1200" dirty="0"/>
              <a:t>/</a:t>
            </a:r>
            <a:r>
              <a:rPr lang="en-US" sz="1200" dirty="0" err="1"/>
              <a:t>gquery</a:t>
            </a:r>
            <a:r>
              <a:rPr lang="en-US" sz="1200" dirty="0"/>
              <a:t>/?term=marijuana. Accessed November 17, 2015</a:t>
            </a:r>
            <a:r>
              <a:rPr lang="en-US" sz="1200" dirty="0" smtClean="0"/>
              <a:t>.</a:t>
            </a:r>
            <a:endParaRPr lang="en-US" sz="1200" dirty="0"/>
          </a:p>
          <a:p>
            <a:pPr marL="457200" indent="-457200">
              <a:spcBef>
                <a:spcPts val="0"/>
              </a:spcBef>
              <a:buFont typeface="+mj-lt"/>
              <a:buAutoNum type="arabicPeriod"/>
            </a:pPr>
            <a:r>
              <a:rPr lang="en-US" sz="1200" dirty="0" err="1" smtClean="0"/>
              <a:t>Caulkins</a:t>
            </a:r>
            <a:r>
              <a:rPr lang="en-US" sz="1200" dirty="0" smtClean="0"/>
              <a:t>, J.P., Kilmer, B., </a:t>
            </a:r>
            <a:r>
              <a:rPr lang="en-US" sz="1200" dirty="0" err="1" smtClean="0"/>
              <a:t>Kleiman</a:t>
            </a:r>
            <a:r>
              <a:rPr lang="en-US" sz="1200" dirty="0" smtClean="0"/>
              <a:t>, M.A.R., </a:t>
            </a:r>
            <a:r>
              <a:rPr lang="en-US" sz="1200" dirty="0" err="1" smtClean="0"/>
              <a:t>MacCoun</a:t>
            </a:r>
            <a:r>
              <a:rPr lang="en-US" sz="1200" dirty="0" smtClean="0"/>
              <a:t>, R.J., </a:t>
            </a:r>
            <a:r>
              <a:rPr lang="en-US" sz="1200" dirty="0" err="1" smtClean="0"/>
              <a:t>Midgette</a:t>
            </a:r>
            <a:r>
              <a:rPr lang="en-US" sz="1200" dirty="0" smtClean="0"/>
              <a:t>, J., ... Reuter, P.H. (2015). Considering Marijuana Legalization: Insights for Vermont and Other Jurisdictions. Santa Monica, CA: RAND Corporation. Retrieved from </a:t>
            </a:r>
            <a:r>
              <a:rPr lang="en-US" sz="1200" dirty="0" smtClean="0">
                <a:hlinkClick r:id="rId2"/>
              </a:rPr>
              <a:t>http://www.rand.org/pubs/research_reports/RR864</a:t>
            </a:r>
            <a:r>
              <a:rPr lang="en-US" sz="1200" dirty="0" smtClean="0"/>
              <a:t>.</a:t>
            </a:r>
          </a:p>
          <a:p>
            <a:pPr marL="457200" indent="-457200">
              <a:spcBef>
                <a:spcPts val="0"/>
              </a:spcBef>
              <a:buFont typeface="+mj-lt"/>
              <a:buAutoNum type="arabicPeriod"/>
            </a:pPr>
            <a:r>
              <a:rPr lang="en-US" sz="1200" dirty="0" smtClean="0"/>
              <a:t>Drug </a:t>
            </a:r>
            <a:r>
              <a:rPr lang="en-US" sz="1200" dirty="0"/>
              <a:t>Enforcement Administration. (2015). Drug scheduling. Retrieved </a:t>
            </a:r>
            <a:r>
              <a:rPr lang="en-US" sz="1200" dirty="0" smtClean="0"/>
              <a:t>from </a:t>
            </a:r>
            <a:r>
              <a:rPr lang="en-US" sz="1200" dirty="0" smtClean="0">
                <a:hlinkClick r:id="rId3"/>
              </a:rPr>
              <a:t>http</a:t>
            </a:r>
            <a:r>
              <a:rPr lang="en-US" sz="1200" dirty="0">
                <a:hlinkClick r:id="rId3"/>
              </a:rPr>
              <a:t>://www.dea.gov/druginfo/ds.shtml</a:t>
            </a:r>
            <a:r>
              <a:rPr lang="en-US" sz="1200" dirty="0"/>
              <a:t>. Accessed October 27, 2015. </a:t>
            </a:r>
            <a:r>
              <a:rPr lang="en-US" sz="1200" dirty="0" smtClean="0"/>
              <a:t> </a:t>
            </a:r>
          </a:p>
          <a:p>
            <a:pPr marL="457200" indent="-457200">
              <a:spcBef>
                <a:spcPts val="0"/>
              </a:spcBef>
              <a:buFont typeface="+mj-lt"/>
              <a:buAutoNum type="arabicPeriod"/>
            </a:pPr>
            <a:r>
              <a:rPr lang="en-US" sz="1200" dirty="0" smtClean="0"/>
              <a:t>Center </a:t>
            </a:r>
            <a:r>
              <a:rPr lang="en-US" sz="1200" dirty="0"/>
              <a:t>for Medicinal Cannabis Research. Report to the legislature and governor of the state of California presenting findings pursuant to SB847 which created the CMCR and provided state funding. Retrieved from http://</a:t>
            </a:r>
            <a:r>
              <a:rPr lang="en-US" sz="1200" dirty="0" err="1"/>
              <a:t>cmcr.ucsd.edu</a:t>
            </a:r>
            <a:r>
              <a:rPr lang="en-US" sz="1200" dirty="0"/>
              <a:t>/images/</a:t>
            </a:r>
            <a:r>
              <a:rPr lang="en-US" sz="1200" dirty="0" err="1"/>
              <a:t>pdfs</a:t>
            </a:r>
            <a:r>
              <a:rPr lang="en-US" sz="1200" dirty="0"/>
              <a:t>/cmcr_report_feb17.pdf. Accessed October 15, 2015. </a:t>
            </a:r>
            <a:endParaRPr lang="en-US" sz="1200" dirty="0" smtClean="0"/>
          </a:p>
          <a:p>
            <a:pPr marL="457200" indent="-457200">
              <a:spcBef>
                <a:spcPts val="0"/>
              </a:spcBef>
              <a:buFont typeface="+mj-lt"/>
              <a:buAutoNum type="arabicPeriod"/>
            </a:pPr>
            <a:r>
              <a:rPr lang="en-US" sz="1200" dirty="0" err="1"/>
              <a:t>Sarfaraz</a:t>
            </a:r>
            <a:r>
              <a:rPr lang="en-US" sz="1200" dirty="0"/>
              <a:t>, S, </a:t>
            </a:r>
            <a:r>
              <a:rPr lang="en-US" sz="1200" dirty="0" err="1"/>
              <a:t>Adhami</a:t>
            </a:r>
            <a:r>
              <a:rPr lang="en-US" sz="1200" dirty="0"/>
              <a:t>, V M, Syed, D N, </a:t>
            </a:r>
            <a:r>
              <a:rPr lang="en-US" sz="1200" dirty="0" err="1"/>
              <a:t>Afaq</a:t>
            </a:r>
            <a:r>
              <a:rPr lang="en-US" sz="1200" dirty="0"/>
              <a:t>, F, </a:t>
            </a:r>
            <a:r>
              <a:rPr lang="en-US" sz="1200" dirty="0" err="1"/>
              <a:t>Mukhtar</a:t>
            </a:r>
            <a:r>
              <a:rPr lang="en-US" sz="1200" dirty="0"/>
              <a:t>, H. (2008). Cannabinoids for cancer treatment: Progress and promise. </a:t>
            </a:r>
            <a:r>
              <a:rPr lang="en-US" sz="1200" i="1" dirty="0"/>
              <a:t>Cancer Res</a:t>
            </a:r>
            <a:r>
              <a:rPr lang="en-US" sz="1200" dirty="0"/>
              <a:t>. 68(2):339-42. </a:t>
            </a:r>
            <a:r>
              <a:rPr lang="en-US" sz="1200" dirty="0" err="1"/>
              <a:t>doi</a:t>
            </a:r>
            <a:r>
              <a:rPr lang="en-US" sz="1200" dirty="0"/>
              <a:t>: 10.1158/0008-5472.CAN-07-2785</a:t>
            </a:r>
            <a:r>
              <a:rPr lang="en-US" sz="1200" dirty="0" smtClean="0"/>
              <a:t>.</a:t>
            </a:r>
          </a:p>
          <a:p>
            <a:pPr marL="457200" indent="-457200">
              <a:spcBef>
                <a:spcPts val="0"/>
              </a:spcBef>
              <a:buFont typeface="+mj-lt"/>
              <a:buAutoNum type="arabicPeriod"/>
            </a:pPr>
            <a:r>
              <a:rPr lang="en-US" sz="1200" dirty="0" err="1" smtClean="0"/>
              <a:t>Chakravarati</a:t>
            </a:r>
            <a:r>
              <a:rPr lang="en-US" sz="1200" dirty="0"/>
              <a:t>, B, Ravi, J, </a:t>
            </a:r>
            <a:r>
              <a:rPr lang="en-US" sz="1200" dirty="0" err="1"/>
              <a:t>Ganju</a:t>
            </a:r>
            <a:r>
              <a:rPr lang="en-US" sz="1200" dirty="0"/>
              <a:t>, R K. Cannabinoids as therapeutic agents in cancer: Current </a:t>
            </a:r>
            <a:r>
              <a:rPr lang="en-US" sz="1200" dirty="0" smtClean="0"/>
              <a:t>status </a:t>
            </a:r>
            <a:r>
              <a:rPr lang="en-US" sz="1200" dirty="0"/>
              <a:t>and future implications. </a:t>
            </a:r>
            <a:r>
              <a:rPr lang="en-US" sz="1200" i="1" dirty="0"/>
              <a:t>Oncotarget</a:t>
            </a:r>
            <a:r>
              <a:rPr lang="en-US" sz="1200" dirty="0"/>
              <a:t>.2014;5(15):5852-72. </a:t>
            </a:r>
            <a:endParaRPr lang="en-US" sz="1200" dirty="0" smtClean="0"/>
          </a:p>
          <a:p>
            <a:pPr marL="457200" indent="-457200">
              <a:spcBef>
                <a:spcPts val="0"/>
              </a:spcBef>
              <a:buFont typeface="+mj-lt"/>
              <a:buAutoNum type="arabicPeriod"/>
            </a:pPr>
            <a:r>
              <a:rPr lang="en-US" sz="1200" dirty="0"/>
              <a:t>Alexander, A., Smith, P. F., &amp; </a:t>
            </a:r>
            <a:r>
              <a:rPr lang="en-US" sz="1200" dirty="0" err="1"/>
              <a:t>Rosengren</a:t>
            </a:r>
            <a:r>
              <a:rPr lang="en-US" sz="1200" dirty="0"/>
              <a:t>, R. J. (2009). Cannabinoids in the treatment of cancer. </a:t>
            </a:r>
            <a:r>
              <a:rPr lang="en-US" sz="1200" i="1" dirty="0"/>
              <a:t>Cancer letters</a:t>
            </a:r>
            <a:r>
              <a:rPr lang="en-US" sz="1200" dirty="0"/>
              <a:t>, </a:t>
            </a:r>
            <a:r>
              <a:rPr lang="en-US" sz="1200" i="1" dirty="0"/>
              <a:t>285</a:t>
            </a:r>
            <a:r>
              <a:rPr lang="en-US" sz="1200" dirty="0"/>
              <a:t>(1), 6-12.</a:t>
            </a:r>
          </a:p>
          <a:p>
            <a:pPr marL="457200" indent="-457200">
              <a:spcBef>
                <a:spcPts val="0"/>
              </a:spcBef>
              <a:buFont typeface="+mj-lt"/>
              <a:buAutoNum type="arabicPeriod"/>
            </a:pPr>
            <a:endParaRPr lang="en-US" sz="1200" dirty="0"/>
          </a:p>
          <a:p>
            <a:pPr>
              <a:buFont typeface="+mj-lt"/>
              <a:buAutoNum type="arabicPeriod"/>
            </a:pPr>
            <a:endParaRPr lang="en-US" sz="800" dirty="0" smtClean="0"/>
          </a:p>
          <a:p>
            <a:pPr marL="457200" indent="-457200">
              <a:spcBef>
                <a:spcPts val="0"/>
              </a:spcBef>
              <a:buFont typeface="+mj-lt"/>
              <a:buAutoNum type="arabicPeriod"/>
            </a:pPr>
            <a:endParaRPr lang="en-US" sz="800" dirty="0"/>
          </a:p>
          <a:p>
            <a:pPr marL="457200" indent="-457200">
              <a:spcBef>
                <a:spcPts val="0"/>
              </a:spcBef>
              <a:buFont typeface="+mj-lt"/>
              <a:buAutoNum type="arabicPeriod"/>
            </a:pPr>
            <a:endParaRPr lang="en-US" sz="800" dirty="0" smtClean="0"/>
          </a:p>
          <a:p>
            <a:pPr marL="457200" indent="-457200">
              <a:spcBef>
                <a:spcPts val="0"/>
              </a:spcBef>
              <a:buFont typeface="+mj-lt"/>
              <a:buAutoNum type="arabicPeriod"/>
            </a:pPr>
            <a:endParaRPr lang="en-US" sz="800" dirty="0"/>
          </a:p>
          <a:p>
            <a:pPr marL="457200" indent="-457200">
              <a:spcBef>
                <a:spcPts val="0"/>
              </a:spcBef>
              <a:buFont typeface="+mj-lt"/>
              <a:buAutoNum type="arabicPeriod"/>
            </a:pPr>
            <a:endParaRPr lang="en-US" sz="800" dirty="0" smtClean="0"/>
          </a:p>
          <a:p>
            <a:pPr marL="0" indent="0">
              <a:spcBef>
                <a:spcPts val="0"/>
              </a:spcBef>
              <a:buNone/>
            </a:pPr>
            <a:endParaRPr lang="en-US" sz="800" dirty="0" smtClean="0"/>
          </a:p>
          <a:p>
            <a:pPr marL="457200" indent="-457200">
              <a:buFont typeface="+mj-lt"/>
              <a:buAutoNum type="arabicPeriod"/>
            </a:pP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smtClean="0">
                <a:latin typeface="Cambria" charset="0"/>
                <a:ea typeface="ＭＳ Ｐゴシック" charset="0"/>
              </a:rPr>
              <a:t>Thank you</a:t>
            </a:r>
            <a:endParaRPr dirty="0">
              <a:latin typeface="Cambria" charset="0"/>
              <a:ea typeface="ＭＳ Ｐゴシック" charset="0"/>
            </a:endParaRPr>
          </a:p>
        </p:txBody>
      </p:sp>
    </p:spTree>
    <p:extLst>
      <p:ext uri="{BB962C8B-B14F-4D97-AF65-F5344CB8AC3E}">
        <p14:creationId xmlns:p14="http://schemas.microsoft.com/office/powerpoint/2010/main" val="111089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Background: History of Cannabis as Medicine </a:t>
            </a:r>
            <a:endParaRPr dirty="0">
              <a:latin typeface="Cambria" charset="0"/>
              <a:ea typeface="ＭＳ Ｐゴシック" charset="0"/>
            </a:endParaRPr>
          </a:p>
        </p:txBody>
      </p:sp>
      <p:sp>
        <p:nvSpPr>
          <p:cNvPr id="20482" name="Content Placeholder 2"/>
          <p:cNvSpPr>
            <a:spLocks noGrp="1"/>
          </p:cNvSpPr>
          <p:nvPr>
            <p:ph idx="1"/>
          </p:nvPr>
        </p:nvSpPr>
        <p:spPr>
          <a:xfrm>
            <a:off x="457200" y="923593"/>
            <a:ext cx="8229600" cy="4791407"/>
          </a:xfrm>
        </p:spPr>
        <p:txBody>
          <a:bodyPr/>
          <a:lstStyle/>
          <a:p>
            <a:pPr>
              <a:buFontTx/>
              <a:buChar char="•"/>
            </a:pPr>
            <a:r>
              <a:rPr lang="en-US" dirty="0" smtClean="0">
                <a:latin typeface="Calibri" charset="0"/>
                <a:ea typeface="ＭＳ Ｐゴシック" charset="0"/>
              </a:rPr>
              <a:t>Dates back to 2727B.C. in China</a:t>
            </a:r>
            <a:r>
              <a:rPr lang="en-US" baseline="30000" dirty="0" smtClean="0">
                <a:latin typeface="Calibri" charset="0"/>
                <a:ea typeface="ＭＳ Ｐゴシック" charset="0"/>
              </a:rPr>
              <a:t>1</a:t>
            </a: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In U.S…</a:t>
            </a:r>
          </a:p>
          <a:p>
            <a:pPr lvl="1">
              <a:buFontTx/>
              <a:buChar char="•"/>
            </a:pPr>
            <a:r>
              <a:rPr lang="en-US" sz="1900" dirty="0" smtClean="0">
                <a:latin typeface="Calibri" charset="0"/>
                <a:ea typeface="ＭＳ Ｐゴシック" charset="0"/>
              </a:rPr>
              <a:t>1850: cannabis tinctures patented</a:t>
            </a:r>
            <a:r>
              <a:rPr lang="en-US" sz="1900" baseline="30000" dirty="0" smtClean="0">
                <a:latin typeface="Calibri" charset="0"/>
                <a:ea typeface="ＭＳ Ｐゴシック" charset="0"/>
              </a:rPr>
              <a:t>2</a:t>
            </a:r>
            <a:r>
              <a:rPr lang="en-US" sz="1900" dirty="0" smtClean="0">
                <a:latin typeface="Calibri" charset="0"/>
                <a:ea typeface="ＭＳ Ｐゴシック" charset="0"/>
              </a:rPr>
              <a:t> </a:t>
            </a:r>
          </a:p>
          <a:p>
            <a:pPr lvl="1">
              <a:buFontTx/>
              <a:buChar char="•"/>
            </a:pPr>
            <a:r>
              <a:rPr lang="en-US" sz="1900" dirty="0" smtClean="0">
                <a:latin typeface="Calibri" charset="0"/>
                <a:ea typeface="ＭＳ Ｐゴシック" charset="0"/>
              </a:rPr>
              <a:t>1963: chemical structure of cannabis identified</a:t>
            </a:r>
            <a:r>
              <a:rPr lang="en-US" sz="1900" baseline="30000" dirty="0" smtClean="0">
                <a:latin typeface="Calibri" charset="0"/>
                <a:ea typeface="ＭＳ Ｐゴシック" charset="0"/>
              </a:rPr>
              <a:t>3</a:t>
            </a:r>
            <a:endParaRPr lang="en-US" sz="1900" dirty="0" smtClean="0">
              <a:latin typeface="Calibri" charset="0"/>
              <a:ea typeface="ＭＳ Ｐゴシック" charset="0"/>
            </a:endParaRPr>
          </a:p>
          <a:p>
            <a:pPr lvl="1">
              <a:buFontTx/>
              <a:buChar char="•"/>
            </a:pPr>
            <a:r>
              <a:rPr lang="en-US" sz="1900" dirty="0" smtClean="0">
                <a:latin typeface="Calibri" charset="0"/>
                <a:ea typeface="ＭＳ Ｐゴシック" charset="0"/>
              </a:rPr>
              <a:t>1970s: increased number of publications</a:t>
            </a:r>
            <a:r>
              <a:rPr lang="en-US" sz="1900" baseline="30000" dirty="0" smtClean="0">
                <a:latin typeface="Calibri" charset="0"/>
                <a:ea typeface="ＭＳ Ｐゴシック" charset="0"/>
              </a:rPr>
              <a:t>4</a:t>
            </a:r>
            <a:endParaRPr lang="en-US" sz="1900" dirty="0" smtClean="0">
              <a:latin typeface="Calibri" charset="0"/>
              <a:ea typeface="ＭＳ Ｐゴシック" charset="0"/>
            </a:endParaRPr>
          </a:p>
          <a:p>
            <a:pPr lvl="1">
              <a:buFontTx/>
              <a:buChar char="•"/>
            </a:pPr>
            <a:r>
              <a:rPr lang="en-US" sz="1900" dirty="0" smtClean="0">
                <a:latin typeface="Calibri" charset="0"/>
                <a:ea typeface="ＭＳ Ｐゴシック" charset="0"/>
              </a:rPr>
              <a:t>1990s: increased interest again due to genetic cloning</a:t>
            </a:r>
            <a:r>
              <a:rPr lang="en-US" sz="1900" baseline="30000" dirty="0" smtClean="0">
                <a:latin typeface="Calibri" charset="0"/>
                <a:ea typeface="ＭＳ Ｐゴシック" charset="0"/>
              </a:rPr>
              <a:t>4</a:t>
            </a:r>
            <a:endParaRPr lang="en-US" sz="1900"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20483" name="Date Placeholder 3"/>
          <p:cNvSpPr>
            <a:spLocks noGrp="1"/>
          </p:cNvSpPr>
          <p:nvPr>
            <p:ph type="dt" sz="quarter" idx="10"/>
          </p:nvPr>
        </p:nvSpPr>
        <p:spPr bwMode="auto">
          <a:xfrm>
            <a:off x="457200" y="6233115"/>
            <a:ext cx="8510399"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t>1. </a:t>
            </a:r>
            <a:r>
              <a:rPr lang="en-US" dirty="0"/>
              <a:t>Drug Enforcement Administration. </a:t>
            </a:r>
            <a:r>
              <a:rPr lang="en-US" dirty="0" smtClean="0"/>
              <a:t>2.</a:t>
            </a:r>
            <a:r>
              <a:rPr lang="en-US" dirty="0"/>
              <a:t> </a:t>
            </a:r>
            <a:r>
              <a:rPr lang="en-US" dirty="0" err="1" smtClean="0"/>
              <a:t>ProCon.org</a:t>
            </a:r>
            <a:r>
              <a:rPr lang="en-US" dirty="0" smtClean="0"/>
              <a:t>. 3. </a:t>
            </a:r>
            <a:r>
              <a:rPr lang="en-US" dirty="0" err="1"/>
              <a:t>Michoulam</a:t>
            </a:r>
            <a:r>
              <a:rPr lang="en-US" dirty="0"/>
              <a:t>, R, </a:t>
            </a:r>
            <a:r>
              <a:rPr lang="en-US" dirty="0" err="1"/>
              <a:t>Shvo</a:t>
            </a:r>
            <a:r>
              <a:rPr lang="en-US" dirty="0"/>
              <a:t>, </a:t>
            </a:r>
            <a:r>
              <a:rPr lang="en-US" dirty="0" smtClean="0"/>
              <a:t>Y., 1963. 4. </a:t>
            </a:r>
            <a:r>
              <a:rPr lang="en-US" dirty="0" err="1" smtClean="0"/>
              <a:t>Zuardi</a:t>
            </a:r>
            <a:r>
              <a:rPr lang="en-US" dirty="0"/>
              <a:t>, </a:t>
            </a:r>
            <a:r>
              <a:rPr lang="en-US" dirty="0" smtClean="0"/>
              <a:t>2008. </a:t>
            </a:r>
            <a:endParaRPr lang="en-US" dirty="0"/>
          </a:p>
          <a:p>
            <a:pPr fontAlgn="base">
              <a:spcBef>
                <a:spcPct val="0"/>
              </a:spcBef>
              <a:spcAft>
                <a:spcPct val="0"/>
              </a:spcAft>
            </a:pPr>
            <a:endParaRPr lang="en-US" dirty="0">
              <a:solidFill>
                <a:srgbClr val="717171"/>
              </a:solidFill>
              <a:latin typeface="Calibri" charset="0"/>
              <a:cs typeface="Calibri"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777576" y="3165979"/>
            <a:ext cx="5265645" cy="32478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Introduction: Clinical Research </a:t>
            </a:r>
            <a:endParaRPr dirty="0">
              <a:latin typeface="Cambria" charset="0"/>
              <a:ea typeface="ＭＳ Ｐゴシック" charset="0"/>
            </a:endParaRPr>
          </a:p>
        </p:txBody>
      </p:sp>
      <p:sp>
        <p:nvSpPr>
          <p:cNvPr id="20482" name="Content Placeholder 2"/>
          <p:cNvSpPr>
            <a:spLocks noGrp="1"/>
          </p:cNvSpPr>
          <p:nvPr>
            <p:ph idx="1"/>
          </p:nvPr>
        </p:nvSpPr>
        <p:spPr>
          <a:xfrm>
            <a:off x="457200" y="1371599"/>
            <a:ext cx="8229600" cy="4644141"/>
          </a:xfrm>
        </p:spPr>
        <p:txBody>
          <a:bodyPr/>
          <a:lstStyle/>
          <a:p>
            <a:pPr>
              <a:buFontTx/>
              <a:buChar char="•"/>
            </a:pPr>
            <a:r>
              <a:rPr lang="en-US" dirty="0" smtClean="0">
                <a:latin typeface="Calibri" charset="0"/>
                <a:ea typeface="ＭＳ Ｐゴシック" charset="0"/>
              </a:rPr>
              <a:t>Cannabis plant is one of the most researched substances </a:t>
            </a:r>
          </a:p>
          <a:p>
            <a:pPr lvl="1">
              <a:buFontTx/>
              <a:buChar char="•"/>
            </a:pPr>
            <a:r>
              <a:rPr lang="en-US" dirty="0" smtClean="0">
                <a:latin typeface="Calibri" charset="0"/>
                <a:ea typeface="ＭＳ Ｐゴシック" charset="0"/>
              </a:rPr>
              <a:t>22,000 published studies or reviews</a:t>
            </a:r>
            <a:r>
              <a:rPr lang="en-US" baseline="30000" dirty="0" smtClean="0">
                <a:latin typeface="Calibri" charset="0"/>
                <a:ea typeface="ＭＳ Ｐゴシック" charset="0"/>
              </a:rPr>
              <a:t>5</a:t>
            </a:r>
            <a:endParaRPr lang="en-US" dirty="0" smtClean="0">
              <a:latin typeface="Calibri" charset="0"/>
              <a:ea typeface="ＭＳ Ｐゴシック" charset="0"/>
            </a:endParaRPr>
          </a:p>
          <a:p>
            <a:pPr>
              <a:buFontTx/>
              <a:buChar char="•"/>
            </a:pPr>
            <a:endParaRPr lang="en-US" dirty="0">
              <a:latin typeface="Calibri" charset="0"/>
              <a:ea typeface="ＭＳ Ｐゴシック" charset="0"/>
            </a:endParaRPr>
          </a:p>
          <a:p>
            <a:pPr>
              <a:buFontTx/>
              <a:buChar char="•"/>
            </a:pPr>
            <a:r>
              <a:rPr lang="en-US" dirty="0" smtClean="0">
                <a:latin typeface="Calibri" charset="0"/>
                <a:ea typeface="ＭＳ Ｐゴシック" charset="0"/>
              </a:rPr>
              <a:t>“Gold standard” of research is problematic</a:t>
            </a:r>
            <a:r>
              <a:rPr lang="en-US" baseline="30000" dirty="0" smtClean="0">
                <a:latin typeface="Calibri" charset="0"/>
                <a:ea typeface="ＭＳ Ｐゴシック" charset="0"/>
              </a:rPr>
              <a:t>6</a:t>
            </a:r>
            <a:r>
              <a:rPr lang="en-US" dirty="0" smtClean="0">
                <a:latin typeface="Calibri" charset="0"/>
                <a:ea typeface="ＭＳ Ｐゴシック" charset="0"/>
              </a:rPr>
              <a:t> </a:t>
            </a:r>
          </a:p>
          <a:p>
            <a:pPr lvl="1">
              <a:buFontTx/>
              <a:buChar char="•"/>
            </a:pPr>
            <a:r>
              <a:rPr lang="en-US" dirty="0">
                <a:latin typeface="Calibri" charset="0"/>
                <a:ea typeface="ＭＳ Ｐゴシック" charset="0"/>
              </a:rPr>
              <a:t>Methodological challenges </a:t>
            </a:r>
          </a:p>
          <a:p>
            <a:pPr lvl="2">
              <a:buFontTx/>
              <a:buChar char="•"/>
            </a:pPr>
            <a:r>
              <a:rPr lang="en-US" dirty="0">
                <a:latin typeface="Calibri" charset="0"/>
                <a:ea typeface="ＭＳ Ｐゴシック" charset="0"/>
              </a:rPr>
              <a:t>Ethical, political, legal, </a:t>
            </a:r>
            <a:r>
              <a:rPr lang="en-US" dirty="0" smtClean="0">
                <a:latin typeface="Calibri" charset="0"/>
                <a:ea typeface="ＭＳ Ｐゴシック" charset="0"/>
              </a:rPr>
              <a:t>practical</a:t>
            </a:r>
            <a:endParaRPr lang="en-US" dirty="0">
              <a:latin typeface="Calibri" charset="0"/>
              <a:ea typeface="ＭＳ Ｐゴシック" charset="0"/>
            </a:endParaRPr>
          </a:p>
          <a:p>
            <a:pPr lvl="1">
              <a:buFontTx/>
              <a:buChar char="•"/>
            </a:pPr>
            <a:r>
              <a:rPr lang="en-US" dirty="0">
                <a:latin typeface="Calibri" charset="0"/>
                <a:ea typeface="ＭＳ Ｐゴシック" charset="0"/>
              </a:rPr>
              <a:t>Schedule I controlled </a:t>
            </a:r>
            <a:r>
              <a:rPr lang="en-US" dirty="0" smtClean="0">
                <a:latin typeface="Calibri" charset="0"/>
                <a:ea typeface="ＭＳ Ｐゴシック" charset="0"/>
              </a:rPr>
              <a:t>substance</a:t>
            </a:r>
            <a:r>
              <a:rPr lang="en-US" baseline="30000" dirty="0" smtClean="0">
                <a:latin typeface="Calibri" charset="0"/>
                <a:ea typeface="ＭＳ Ｐゴシック" charset="0"/>
              </a:rPr>
              <a:t>7</a:t>
            </a:r>
            <a:r>
              <a:rPr lang="en-US" dirty="0" smtClean="0">
                <a:latin typeface="Calibri" charset="0"/>
                <a:ea typeface="ＭＳ Ｐゴシック" charset="0"/>
              </a:rPr>
              <a:t> </a:t>
            </a:r>
          </a:p>
          <a:p>
            <a:pPr lvl="1">
              <a:buFontTx/>
              <a:buChar char="•"/>
            </a:pPr>
            <a:r>
              <a:rPr lang="en-US" dirty="0" smtClean="0">
                <a:latin typeface="Calibri" charset="0"/>
                <a:ea typeface="ＭＳ Ｐゴシック" charset="0"/>
              </a:rPr>
              <a:t>True randomization is rare </a:t>
            </a:r>
          </a:p>
          <a:p>
            <a:pPr lvl="1">
              <a:buFontTx/>
              <a:buChar char="•"/>
            </a:pPr>
            <a:r>
              <a:rPr lang="en-US" dirty="0" smtClean="0">
                <a:latin typeface="Calibri" charset="0"/>
                <a:ea typeface="ＭＳ Ｐゴシック" charset="0"/>
              </a:rPr>
              <a:t>Ethical barriers limit dosage</a:t>
            </a:r>
          </a:p>
          <a:p>
            <a:pPr lvl="1">
              <a:buFontTx/>
              <a:buChar char="•"/>
            </a:pPr>
            <a:r>
              <a:rPr lang="en-US" dirty="0" smtClean="0">
                <a:latin typeface="Calibri" charset="0"/>
                <a:ea typeface="ＭＳ Ｐゴシック" charset="0"/>
              </a:rPr>
              <a:t>Generalizability issues with animal models</a:t>
            </a:r>
          </a:p>
          <a:p>
            <a:pPr lvl="1">
              <a:buFontTx/>
              <a:buChar char="•"/>
            </a:pPr>
            <a:r>
              <a:rPr lang="en-US" dirty="0" smtClean="0">
                <a:latin typeface="Calibri" charset="0"/>
                <a:ea typeface="ＭＳ Ｐゴシック" charset="0"/>
              </a:rPr>
              <a:t>Problems with observational research </a:t>
            </a:r>
          </a:p>
          <a:p>
            <a:pPr lvl="1">
              <a:buFontTx/>
              <a:buChar char="•"/>
            </a:pPr>
            <a:r>
              <a:rPr lang="en-US" dirty="0" smtClean="0">
                <a:latin typeface="Calibri" charset="0"/>
                <a:ea typeface="ＭＳ Ｐゴシック" charset="0"/>
              </a:rPr>
              <a:t>FDA’s role in approving cannabis-derived products </a:t>
            </a:r>
          </a:p>
          <a:p>
            <a:pPr lvl="1">
              <a:buFontTx/>
              <a:buChar char="•"/>
            </a:pPr>
            <a:endParaRPr lang="en-US" dirty="0" smtClean="0">
              <a:latin typeface="Calibri" charset="0"/>
              <a:ea typeface="ＭＳ Ｐゴシック" charset="0"/>
            </a:endParaRPr>
          </a:p>
          <a:p>
            <a:pPr marL="0" indent="0">
              <a:buNone/>
            </a:pPr>
            <a:endParaRPr dirty="0">
              <a:latin typeface="Calibri" charset="0"/>
              <a:ea typeface="ＭＳ Ｐゴシック" charset="0"/>
            </a:endParaRPr>
          </a:p>
        </p:txBody>
      </p:sp>
      <p:sp>
        <p:nvSpPr>
          <p:cNvPr id="6" name="Date Placeholder 3"/>
          <p:cNvSpPr>
            <a:spLocks noGrp="1"/>
          </p:cNvSpPr>
          <p:nvPr>
            <p:ph type="dt" sz="quarter" idx="10"/>
          </p:nvPr>
        </p:nvSpPr>
        <p:spPr bwMode="auto">
          <a:xfrm>
            <a:off x="457201" y="6015741"/>
            <a:ext cx="6945238"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solidFill>
                  <a:srgbClr val="717171"/>
                </a:solidFill>
                <a:latin typeface="Calibri" charset="0"/>
                <a:cs typeface="Calibri" charset="0"/>
              </a:rPr>
              <a:t>5. </a:t>
            </a:r>
            <a:r>
              <a:rPr lang="en-US" dirty="0"/>
              <a:t>National Center for Biotechnology Information. </a:t>
            </a:r>
            <a:r>
              <a:rPr lang="en-US" dirty="0" smtClean="0"/>
              <a:t>6. </a:t>
            </a:r>
            <a:r>
              <a:rPr lang="en-US" dirty="0" err="1"/>
              <a:t>Caulkins</a:t>
            </a:r>
            <a:r>
              <a:rPr lang="en-US" dirty="0"/>
              <a:t> </a:t>
            </a:r>
            <a:r>
              <a:rPr lang="en-US" dirty="0" smtClean="0"/>
              <a:t>et al., 2015. 7. </a:t>
            </a:r>
            <a:r>
              <a:rPr lang="en-US" dirty="0"/>
              <a:t>Drug Enforcement </a:t>
            </a:r>
            <a:r>
              <a:rPr lang="en-US" dirty="0" smtClean="0"/>
              <a:t>Administration, 2015.  </a:t>
            </a:r>
            <a:endParaRPr lang="en-US" dirty="0"/>
          </a:p>
        </p:txBody>
      </p:sp>
    </p:spTree>
    <p:extLst>
      <p:ext uri="{BB962C8B-B14F-4D97-AF65-F5344CB8AC3E}">
        <p14:creationId xmlns:p14="http://schemas.microsoft.com/office/powerpoint/2010/main" val="973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Research: Cannabis and Cannabis-Derived Products  </a:t>
            </a:r>
            <a:endParaRPr dirty="0">
              <a:latin typeface="Cambria" charset="0"/>
              <a:ea typeface="ＭＳ Ｐゴシック" charset="0"/>
            </a:endParaRPr>
          </a:p>
        </p:txBody>
      </p:sp>
      <p:sp>
        <p:nvSpPr>
          <p:cNvPr id="20482" name="Content Placeholder 2"/>
          <p:cNvSpPr>
            <a:spLocks noGrp="1"/>
          </p:cNvSpPr>
          <p:nvPr>
            <p:ph idx="4294967295"/>
          </p:nvPr>
        </p:nvSpPr>
        <p:spPr>
          <a:xfrm>
            <a:off x="0" y="1052513"/>
            <a:ext cx="8229600" cy="4938712"/>
          </a:xfrm>
        </p:spPr>
        <p:txBody>
          <a:bodyPr/>
          <a:lstStyle/>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pic>
        <p:nvPicPr>
          <p:cNvPr id="4" name="Picture Placeholder 3" descr="Screen Shot 2015-12-11 at 9.44.48 AM.pn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822" r="-3822"/>
          <a:stretch>
            <a:fillRect/>
          </a:stretch>
        </p:blipFill>
        <p:spPr/>
      </p:pic>
    </p:spTree>
    <p:extLst>
      <p:ext uri="{BB962C8B-B14F-4D97-AF65-F5344CB8AC3E}">
        <p14:creationId xmlns:p14="http://schemas.microsoft.com/office/powerpoint/2010/main" val="337789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Research </a:t>
            </a:r>
            <a:endParaRPr dirty="0">
              <a:latin typeface="Cambria" charset="0"/>
              <a:ea typeface="ＭＳ Ｐゴシック" charset="0"/>
            </a:endParaRPr>
          </a:p>
        </p:txBody>
      </p:sp>
      <p:sp>
        <p:nvSpPr>
          <p:cNvPr id="20482" name="Content Placeholder 2"/>
          <p:cNvSpPr>
            <a:spLocks noGrp="1"/>
          </p:cNvSpPr>
          <p:nvPr>
            <p:ph idx="1"/>
          </p:nvPr>
        </p:nvSpPr>
        <p:spPr>
          <a:xfrm>
            <a:off x="457200" y="1051871"/>
            <a:ext cx="8229600" cy="4939354"/>
          </a:xfrm>
        </p:spPr>
        <p:txBody>
          <a:bodyPr/>
          <a:lstStyle/>
          <a:p>
            <a:pPr>
              <a:buFontTx/>
              <a:buChar char="•"/>
            </a:pPr>
            <a:r>
              <a:rPr lang="en-US" dirty="0" smtClean="0">
                <a:latin typeface="Calibri" charset="0"/>
                <a:ea typeface="ＭＳ Ｐゴシック" charset="0"/>
              </a:rPr>
              <a:t>Clinical, pre-clinical, observational, animal</a:t>
            </a:r>
          </a:p>
          <a:p>
            <a:pPr>
              <a:buFontTx/>
              <a:buChar char="•"/>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Strong Support</a:t>
            </a:r>
          </a:p>
          <a:p>
            <a:pPr lvl="1">
              <a:buFontTx/>
              <a:buChar char="•"/>
            </a:pPr>
            <a:r>
              <a:rPr lang="en-US" dirty="0" smtClean="0">
                <a:latin typeface="Calibri" charset="0"/>
                <a:ea typeface="ＭＳ Ｐゴシック" charset="0"/>
              </a:rPr>
              <a:t>Nausea, chemotherapy</a:t>
            </a:r>
          </a:p>
          <a:p>
            <a:pPr lvl="1">
              <a:buFontTx/>
              <a:buChar char="•"/>
            </a:pPr>
            <a:r>
              <a:rPr lang="en-US" dirty="0" smtClean="0">
                <a:latin typeface="Calibri" charset="0"/>
                <a:ea typeface="ＭＳ Ｐゴシック" charset="0"/>
              </a:rPr>
              <a:t>Chronic pain</a:t>
            </a:r>
          </a:p>
          <a:p>
            <a:pPr lvl="1">
              <a:buFontTx/>
              <a:buChar char="•"/>
            </a:pPr>
            <a:r>
              <a:rPr lang="en-US" dirty="0" smtClean="0">
                <a:latin typeface="Calibri" charset="0"/>
                <a:ea typeface="ＭＳ Ｐゴシック" charset="0"/>
              </a:rPr>
              <a:t>Spasms and tics</a:t>
            </a:r>
          </a:p>
          <a:p>
            <a:pPr lvl="1">
              <a:buFontTx/>
              <a:buChar char="•"/>
            </a:pPr>
            <a:r>
              <a:rPr lang="en-US" dirty="0" smtClean="0">
                <a:latin typeface="Calibri" charset="0"/>
                <a:ea typeface="ＭＳ Ｐゴシック" charset="0"/>
              </a:rPr>
              <a:t>Appetite stimulation, wasting syndrome</a:t>
            </a:r>
          </a:p>
          <a:p>
            <a:pPr>
              <a:buFontTx/>
              <a:buChar char="•"/>
            </a:pPr>
            <a:r>
              <a:rPr lang="en-US" dirty="0">
                <a:latin typeface="Calibri" charset="0"/>
                <a:ea typeface="ＭＳ Ｐゴシック" charset="0"/>
              </a:rPr>
              <a:t>Intermediate Support</a:t>
            </a:r>
          </a:p>
          <a:p>
            <a:pPr lvl="1">
              <a:buFontTx/>
              <a:buChar char="•"/>
            </a:pPr>
            <a:r>
              <a:rPr lang="en-US" dirty="0" smtClean="0">
                <a:latin typeface="Calibri" charset="0"/>
                <a:ea typeface="ＭＳ Ｐゴシック" charset="0"/>
              </a:rPr>
              <a:t>Glaucoma</a:t>
            </a:r>
          </a:p>
          <a:p>
            <a:pPr lvl="1">
              <a:buFontTx/>
              <a:buChar char="•"/>
            </a:pPr>
            <a:r>
              <a:rPr lang="en-US" dirty="0" smtClean="0">
                <a:latin typeface="Calibri" charset="0"/>
                <a:ea typeface="ＭＳ Ｐゴシック" charset="0"/>
              </a:rPr>
              <a:t>Cancer </a:t>
            </a:r>
            <a:endParaRPr lang="en-US" dirty="0">
              <a:latin typeface="Calibri" charset="0"/>
              <a:ea typeface="ＭＳ Ｐゴシック" charset="0"/>
            </a:endParaRPr>
          </a:p>
          <a:p>
            <a:pPr>
              <a:buFontTx/>
              <a:buChar char="•"/>
            </a:pPr>
            <a:r>
              <a:rPr lang="en-US" dirty="0" smtClean="0">
                <a:latin typeface="Calibri" charset="0"/>
                <a:ea typeface="ＭＳ Ｐゴシック" charset="0"/>
              </a:rPr>
              <a:t>Emerging Research</a:t>
            </a:r>
          </a:p>
          <a:p>
            <a:pPr lvl="1">
              <a:buFontTx/>
              <a:buChar char="•"/>
            </a:pPr>
            <a:r>
              <a:rPr lang="en-US" dirty="0">
                <a:latin typeface="Calibri" charset="0"/>
                <a:ea typeface="ＭＳ Ｐゴシック" charset="0"/>
              </a:rPr>
              <a:t>Anxiety disorders, PTSD</a:t>
            </a:r>
          </a:p>
          <a:p>
            <a:pPr lvl="1">
              <a:buFontTx/>
              <a:buChar char="•"/>
            </a:pPr>
            <a:r>
              <a:rPr lang="en-US" dirty="0" smtClean="0">
                <a:latin typeface="Calibri" charset="0"/>
                <a:ea typeface="ＭＳ Ｐゴシック" charset="0"/>
              </a:rPr>
              <a:t>Epilepsy </a:t>
            </a:r>
            <a:endParaRPr lang="en-US" dirty="0">
              <a:latin typeface="Calibri" charset="0"/>
              <a:ea typeface="ＭＳ Ｐゴシック" charset="0"/>
            </a:endParaRPr>
          </a:p>
          <a:p>
            <a:pPr lvl="1">
              <a:buFontTx/>
              <a:buChar char="•"/>
            </a:pPr>
            <a:r>
              <a:rPr lang="en-US" dirty="0" smtClean="0">
                <a:latin typeface="Calibri" charset="0"/>
                <a:ea typeface="ＭＳ Ｐゴシック" charset="0"/>
              </a:rPr>
              <a:t>Opioid use disorder </a:t>
            </a: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97339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Strong Support  </a:t>
            </a:r>
            <a:endParaRPr dirty="0">
              <a:latin typeface="Cambria" charset="0"/>
              <a:ea typeface="ＭＳ Ｐゴシック" charset="0"/>
            </a:endParaRPr>
          </a:p>
        </p:txBody>
      </p:sp>
      <p:sp>
        <p:nvSpPr>
          <p:cNvPr id="20482" name="Content Placeholder 2"/>
          <p:cNvSpPr>
            <a:spLocks noGrp="1"/>
          </p:cNvSpPr>
          <p:nvPr>
            <p:ph idx="1"/>
          </p:nvPr>
        </p:nvSpPr>
        <p:spPr>
          <a:xfrm>
            <a:off x="457200" y="1295595"/>
            <a:ext cx="8229600" cy="4695629"/>
          </a:xfrm>
        </p:spPr>
        <p:txBody>
          <a:bodyPr/>
          <a:lstStyle/>
          <a:p>
            <a:pPr>
              <a:buFontTx/>
              <a:buChar char="•"/>
            </a:pPr>
            <a:r>
              <a:rPr lang="en-US" dirty="0" smtClean="0">
                <a:latin typeface="Calibri" charset="0"/>
                <a:ea typeface="ＭＳ Ｐゴシック" charset="0"/>
              </a:rPr>
              <a:t>Nausea, Chemotherapy</a:t>
            </a:r>
          </a:p>
          <a:p>
            <a:pPr>
              <a:buFontTx/>
              <a:buChar char="•"/>
            </a:pPr>
            <a:endParaRPr lang="en-US" dirty="0">
              <a:latin typeface="Calibri" charset="0"/>
              <a:ea typeface="ＭＳ Ｐゴシック" charset="0"/>
            </a:endParaRPr>
          </a:p>
          <a:p>
            <a:pPr>
              <a:buFontTx/>
              <a:buChar char="•"/>
            </a:pPr>
            <a:r>
              <a:rPr lang="en-US" dirty="0"/>
              <a:t>O</a:t>
            </a:r>
            <a:r>
              <a:rPr lang="en-US" dirty="0" smtClean="0"/>
              <a:t>ne </a:t>
            </a:r>
            <a:r>
              <a:rPr lang="en-US" dirty="0"/>
              <a:t>of the first therapeutic uses of cannabis and cannabinoids that </a:t>
            </a:r>
            <a:r>
              <a:rPr lang="en-US" dirty="0" smtClean="0"/>
              <a:t>was evaluated </a:t>
            </a:r>
            <a:r>
              <a:rPr lang="en-US" dirty="0"/>
              <a:t>with clinical trials </a:t>
            </a:r>
            <a:endParaRPr lang="en-US" dirty="0" smtClean="0"/>
          </a:p>
          <a:p>
            <a:pPr lvl="1">
              <a:buFontTx/>
              <a:buChar char="•"/>
            </a:pPr>
            <a:r>
              <a:rPr lang="en-US" dirty="0" smtClean="0"/>
              <a:t>Mid 1970s</a:t>
            </a:r>
            <a:endParaRPr lang="en-US" dirty="0"/>
          </a:p>
          <a:p>
            <a:pPr>
              <a:buFontTx/>
              <a:buChar char="•"/>
            </a:pPr>
            <a:endParaRPr lang="en-US" dirty="0" smtClean="0">
              <a:latin typeface="Calibri" charset="0"/>
              <a:ea typeface="ＭＳ Ｐゴシック" charset="0"/>
            </a:endParaRPr>
          </a:p>
          <a:p>
            <a:pPr>
              <a:buFontTx/>
              <a:buChar char="•"/>
            </a:pPr>
            <a:r>
              <a:rPr lang="en-US" dirty="0" smtClean="0">
                <a:latin typeface="Calibri" charset="0"/>
                <a:ea typeface="ＭＳ Ｐゴシック" charset="0"/>
              </a:rPr>
              <a:t>33 Clinical Trials </a:t>
            </a:r>
          </a:p>
          <a:p>
            <a:pPr lvl="1">
              <a:buFontTx/>
              <a:buChar char="•"/>
            </a:pPr>
            <a:r>
              <a:rPr lang="en-US" dirty="0"/>
              <a:t>(N=8-172) </a:t>
            </a: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344603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Strong Support  </a:t>
            </a:r>
            <a:endParaRPr dirty="0">
              <a:latin typeface="Cambria" charset="0"/>
              <a:ea typeface="ＭＳ Ｐゴシック" charset="0"/>
            </a:endParaRPr>
          </a:p>
        </p:txBody>
      </p:sp>
      <p:sp>
        <p:nvSpPr>
          <p:cNvPr id="20482" name="Content Placeholder 2"/>
          <p:cNvSpPr>
            <a:spLocks noGrp="1"/>
          </p:cNvSpPr>
          <p:nvPr>
            <p:ph idx="1"/>
          </p:nvPr>
        </p:nvSpPr>
        <p:spPr>
          <a:xfrm>
            <a:off x="457200" y="1440897"/>
            <a:ext cx="8229600" cy="4550328"/>
          </a:xfrm>
        </p:spPr>
        <p:txBody>
          <a:bodyPr/>
          <a:lstStyle/>
          <a:p>
            <a:pPr>
              <a:buFontTx/>
              <a:buChar char="•"/>
            </a:pPr>
            <a:r>
              <a:rPr lang="en-US" dirty="0" smtClean="0">
                <a:latin typeface="Calibri" charset="0"/>
                <a:ea typeface="ＭＳ Ｐゴシック" charset="0"/>
              </a:rPr>
              <a:t>Chronic Pain </a:t>
            </a:r>
          </a:p>
          <a:p>
            <a:pPr>
              <a:buFontTx/>
              <a:buChar char="•"/>
            </a:pPr>
            <a:endParaRPr lang="en-US" dirty="0">
              <a:latin typeface="Calibri" charset="0"/>
              <a:ea typeface="ＭＳ Ｐゴシック" charset="0"/>
            </a:endParaRPr>
          </a:p>
          <a:p>
            <a:pPr>
              <a:buFontTx/>
              <a:buChar char="•"/>
            </a:pPr>
            <a:r>
              <a:rPr lang="en-US" dirty="0"/>
              <a:t>U</a:t>
            </a:r>
            <a:r>
              <a:rPr lang="en-US" dirty="0" smtClean="0"/>
              <a:t>sed </a:t>
            </a:r>
            <a:r>
              <a:rPr lang="en-US" dirty="0"/>
              <a:t>to treat chronic pain for centuries in traditional medicine </a:t>
            </a:r>
          </a:p>
          <a:p>
            <a:pPr>
              <a:buFontTx/>
              <a:buChar char="•"/>
            </a:pPr>
            <a:endParaRPr lang="en-US" dirty="0" smtClean="0"/>
          </a:p>
          <a:p>
            <a:pPr>
              <a:buFontTx/>
              <a:buChar char="•"/>
            </a:pPr>
            <a:r>
              <a:rPr lang="en-US" dirty="0" smtClean="0"/>
              <a:t>32 Clinical Trials </a:t>
            </a:r>
          </a:p>
          <a:p>
            <a:pPr lvl="1">
              <a:buFontTx/>
              <a:buChar char="•"/>
            </a:pPr>
            <a:r>
              <a:rPr lang="en-US" dirty="0"/>
              <a:t>(N=1-125) </a:t>
            </a:r>
            <a:endParaRPr lang="en-US" dirty="0" smtClean="0"/>
          </a:p>
          <a:p>
            <a:pPr marL="0" indent="0">
              <a:buNone/>
            </a:pPr>
            <a:endParaRPr lang="en-US" dirty="0" smtClean="0"/>
          </a:p>
          <a:p>
            <a:pPr>
              <a:buFontTx/>
              <a:buChar char="•"/>
            </a:pPr>
            <a:r>
              <a:rPr lang="en-US" dirty="0" smtClean="0"/>
              <a:t>Neuropathic pain</a:t>
            </a:r>
          </a:p>
          <a:p>
            <a:pPr lvl="1">
              <a:buFontTx/>
              <a:buChar char="•"/>
            </a:pPr>
            <a:r>
              <a:rPr lang="en-US" dirty="0" smtClean="0"/>
              <a:t>Recent work: California, 4 clinical trials </a:t>
            </a:r>
          </a:p>
          <a:p>
            <a:pPr lvl="2">
              <a:buFontTx/>
              <a:buChar char="•"/>
            </a:pPr>
            <a:r>
              <a:rPr lang="en-US" dirty="0" smtClean="0"/>
              <a:t>“…all </a:t>
            </a:r>
            <a:r>
              <a:rPr lang="en-US" dirty="0"/>
              <a:t>four demonstrating a significant decrease in pain after cannabis </a:t>
            </a:r>
            <a:r>
              <a:rPr lang="en-US" dirty="0" smtClean="0"/>
              <a:t>administration.”</a:t>
            </a:r>
            <a:r>
              <a:rPr lang="en-US" baseline="30000" dirty="0" smtClean="0"/>
              <a:t>8</a:t>
            </a:r>
            <a:r>
              <a:rPr lang="en-US" dirty="0" smtClean="0"/>
              <a:t>  </a:t>
            </a:r>
            <a:endParaRPr lang="en-US" dirty="0"/>
          </a:p>
          <a:p>
            <a:pPr>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
        <p:nvSpPr>
          <p:cNvPr id="5" name="Date Placeholder 3"/>
          <p:cNvSpPr>
            <a:spLocks noGrp="1"/>
          </p:cNvSpPr>
          <p:nvPr>
            <p:ph type="dt" sz="quarter" idx="10"/>
          </p:nvPr>
        </p:nvSpPr>
        <p:spPr bwMode="auto">
          <a:xfrm>
            <a:off x="457201" y="6015741"/>
            <a:ext cx="6945238" cy="628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charset="0"/>
                <a:ea typeface="ＭＳ Ｐゴシック" charset="0"/>
                <a:cs typeface="ＭＳ Ｐゴシック" charset="0"/>
              </a:defRPr>
            </a:lvl1pPr>
            <a:lvl2pPr marL="742950" indent="-285750">
              <a:defRPr>
                <a:solidFill>
                  <a:schemeClr val="tx1"/>
                </a:solidFill>
                <a:latin typeface="Palatino" charset="0"/>
                <a:ea typeface="ＭＳ Ｐゴシック" charset="0"/>
              </a:defRPr>
            </a:lvl2pPr>
            <a:lvl3pPr marL="1143000" indent="-228600">
              <a:defRPr>
                <a:solidFill>
                  <a:schemeClr val="tx1"/>
                </a:solidFill>
                <a:latin typeface="Palatino" charset="0"/>
                <a:ea typeface="ＭＳ Ｐゴシック" charset="0"/>
              </a:defRPr>
            </a:lvl3pPr>
            <a:lvl4pPr marL="1600200" indent="-228600">
              <a:defRPr>
                <a:solidFill>
                  <a:schemeClr val="tx1"/>
                </a:solidFill>
                <a:latin typeface="Palatino" charset="0"/>
                <a:ea typeface="ＭＳ Ｐゴシック" charset="0"/>
              </a:defRPr>
            </a:lvl4pPr>
            <a:lvl5pPr marL="2057400" indent="-228600">
              <a:defRPr>
                <a:solidFill>
                  <a:schemeClr val="tx1"/>
                </a:solidFill>
                <a:latin typeface="Palatino" charset="0"/>
                <a:ea typeface="ＭＳ Ｐゴシック" charset="0"/>
              </a:defRPr>
            </a:lvl5pPr>
            <a:lvl6pPr marL="2514600" indent="-228600" fontAlgn="base">
              <a:spcBef>
                <a:spcPct val="0"/>
              </a:spcBef>
              <a:spcAft>
                <a:spcPct val="0"/>
              </a:spcAft>
              <a:defRPr>
                <a:solidFill>
                  <a:schemeClr val="tx1"/>
                </a:solidFill>
                <a:latin typeface="Palatino" charset="0"/>
                <a:ea typeface="ＭＳ Ｐゴシック" charset="0"/>
              </a:defRPr>
            </a:lvl6pPr>
            <a:lvl7pPr marL="2971800" indent="-228600" fontAlgn="base">
              <a:spcBef>
                <a:spcPct val="0"/>
              </a:spcBef>
              <a:spcAft>
                <a:spcPct val="0"/>
              </a:spcAft>
              <a:defRPr>
                <a:solidFill>
                  <a:schemeClr val="tx1"/>
                </a:solidFill>
                <a:latin typeface="Palatino" charset="0"/>
                <a:ea typeface="ＭＳ Ｐゴシック" charset="0"/>
              </a:defRPr>
            </a:lvl7pPr>
            <a:lvl8pPr marL="3429000" indent="-228600" fontAlgn="base">
              <a:spcBef>
                <a:spcPct val="0"/>
              </a:spcBef>
              <a:spcAft>
                <a:spcPct val="0"/>
              </a:spcAft>
              <a:defRPr>
                <a:solidFill>
                  <a:schemeClr val="tx1"/>
                </a:solidFill>
                <a:latin typeface="Palatino" charset="0"/>
                <a:ea typeface="ＭＳ Ｐゴシック" charset="0"/>
              </a:defRPr>
            </a:lvl8pPr>
            <a:lvl9pPr marL="3886200" indent="-228600" fontAlgn="base">
              <a:spcBef>
                <a:spcPct val="0"/>
              </a:spcBef>
              <a:spcAft>
                <a:spcPct val="0"/>
              </a:spcAft>
              <a:defRPr>
                <a:solidFill>
                  <a:schemeClr val="tx1"/>
                </a:solidFill>
                <a:latin typeface="Palatino" charset="0"/>
                <a:ea typeface="ＭＳ Ｐゴシック" charset="0"/>
              </a:defRPr>
            </a:lvl9pPr>
          </a:lstStyle>
          <a:p>
            <a:pPr fontAlgn="base">
              <a:spcBef>
                <a:spcPct val="0"/>
              </a:spcBef>
              <a:spcAft>
                <a:spcPct val="0"/>
              </a:spcAft>
            </a:pPr>
            <a:r>
              <a:rPr lang="en-US" dirty="0" smtClean="0">
                <a:solidFill>
                  <a:srgbClr val="717171"/>
                </a:solidFill>
                <a:latin typeface="Calibri" charset="0"/>
                <a:cs typeface="Calibri" charset="0"/>
              </a:rPr>
              <a:t>8. </a:t>
            </a:r>
            <a:r>
              <a:rPr lang="en-US" dirty="0"/>
              <a:t>Center for Medicinal Cannabis </a:t>
            </a:r>
            <a:r>
              <a:rPr lang="en-US" dirty="0" smtClean="0"/>
              <a:t>Research., 2010.  </a:t>
            </a:r>
            <a:endParaRPr lang="en-US" dirty="0"/>
          </a:p>
        </p:txBody>
      </p:sp>
    </p:spTree>
    <p:extLst>
      <p:ext uri="{BB962C8B-B14F-4D97-AF65-F5344CB8AC3E}">
        <p14:creationId xmlns:p14="http://schemas.microsoft.com/office/powerpoint/2010/main" val="322284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Strong Support  </a:t>
            </a:r>
            <a:endParaRPr dirty="0">
              <a:latin typeface="Cambria" charset="0"/>
              <a:ea typeface="ＭＳ Ｐゴシック" charset="0"/>
            </a:endParaRPr>
          </a:p>
        </p:txBody>
      </p:sp>
      <p:sp>
        <p:nvSpPr>
          <p:cNvPr id="20482" name="Content Placeholder 2"/>
          <p:cNvSpPr>
            <a:spLocks noGrp="1"/>
          </p:cNvSpPr>
          <p:nvPr>
            <p:ph idx="1"/>
          </p:nvPr>
        </p:nvSpPr>
        <p:spPr>
          <a:xfrm>
            <a:off x="457200" y="1453107"/>
            <a:ext cx="8229600" cy="4538117"/>
          </a:xfrm>
        </p:spPr>
        <p:txBody>
          <a:bodyPr/>
          <a:lstStyle/>
          <a:p>
            <a:pPr>
              <a:buFontTx/>
              <a:buChar char="•"/>
            </a:pPr>
            <a:r>
              <a:rPr lang="en-US" dirty="0" smtClean="0">
                <a:latin typeface="Calibri" charset="0"/>
                <a:ea typeface="ＭＳ Ｐゴシック" charset="0"/>
              </a:rPr>
              <a:t>Spasms and Tics</a:t>
            </a:r>
          </a:p>
          <a:p>
            <a:pPr>
              <a:buFontTx/>
              <a:buChar char="•"/>
            </a:pPr>
            <a:endParaRPr lang="en-US" dirty="0">
              <a:latin typeface="Calibri" charset="0"/>
              <a:ea typeface="ＭＳ Ｐゴシック" charset="0"/>
            </a:endParaRPr>
          </a:p>
          <a:p>
            <a:pPr>
              <a:buFontTx/>
              <a:buChar char="•"/>
            </a:pPr>
            <a:r>
              <a:rPr lang="en-US" dirty="0" smtClean="0">
                <a:latin typeface="Calibri" charset="0"/>
                <a:ea typeface="ＭＳ Ｐゴシック" charset="0"/>
              </a:rPr>
              <a:t>30 Clinical Trials </a:t>
            </a:r>
          </a:p>
          <a:p>
            <a:pPr lvl="1">
              <a:buFontTx/>
              <a:buChar char="•"/>
            </a:pPr>
            <a:r>
              <a:rPr lang="en-US" dirty="0"/>
              <a:t>(N=1-630) </a:t>
            </a:r>
          </a:p>
          <a:p>
            <a:pPr>
              <a:buFontTx/>
              <a:buChar char="•"/>
            </a:pPr>
            <a:endParaRPr lang="en-US" dirty="0" smtClean="0"/>
          </a:p>
          <a:p>
            <a:pPr>
              <a:buFontTx/>
              <a:buChar char="•"/>
            </a:pPr>
            <a:r>
              <a:rPr lang="en-US" dirty="0" smtClean="0"/>
              <a:t>Multiple sclerosis </a:t>
            </a:r>
          </a:p>
          <a:p>
            <a:pPr>
              <a:buFontTx/>
              <a:buChar char="•"/>
            </a:pPr>
            <a:r>
              <a:rPr lang="en-US" dirty="0" smtClean="0"/>
              <a:t>Gilles </a:t>
            </a:r>
            <a:r>
              <a:rPr lang="en-US" dirty="0"/>
              <a:t>de la Tourette’ s syndrome </a:t>
            </a:r>
          </a:p>
          <a:p>
            <a:pPr marL="0" indent="0">
              <a:buNone/>
            </a:pPr>
            <a:endParaRPr lang="en-US" dirty="0"/>
          </a:p>
          <a:p>
            <a:pPr>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322284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mbria" charset="0"/>
                <a:ea typeface="ＭＳ Ｐゴシック" charset="0"/>
              </a:rPr>
              <a:t>Strong Support  </a:t>
            </a:r>
            <a:endParaRPr dirty="0">
              <a:latin typeface="Cambria" charset="0"/>
              <a:ea typeface="ＭＳ Ｐゴシック" charset="0"/>
            </a:endParaRPr>
          </a:p>
        </p:txBody>
      </p:sp>
      <p:sp>
        <p:nvSpPr>
          <p:cNvPr id="20482" name="Content Placeholder 2"/>
          <p:cNvSpPr>
            <a:spLocks noGrp="1"/>
          </p:cNvSpPr>
          <p:nvPr>
            <p:ph idx="1"/>
          </p:nvPr>
        </p:nvSpPr>
        <p:spPr>
          <a:xfrm>
            <a:off x="457200" y="1465319"/>
            <a:ext cx="8229600" cy="4525906"/>
          </a:xfrm>
        </p:spPr>
        <p:txBody>
          <a:bodyPr/>
          <a:lstStyle/>
          <a:p>
            <a:pPr>
              <a:buFontTx/>
              <a:buChar char="•"/>
            </a:pPr>
            <a:r>
              <a:rPr lang="en-US" dirty="0" smtClean="0">
                <a:latin typeface="Calibri" charset="0"/>
                <a:ea typeface="ＭＳ Ｐゴシック" charset="0"/>
              </a:rPr>
              <a:t>Appetite Stimulation, Wasting Syndrome </a:t>
            </a:r>
          </a:p>
          <a:p>
            <a:pPr>
              <a:buFontTx/>
              <a:buChar char="•"/>
            </a:pPr>
            <a:endParaRPr lang="en-US" dirty="0" smtClean="0"/>
          </a:p>
          <a:p>
            <a:pPr>
              <a:buFontTx/>
              <a:buChar char="•"/>
            </a:pPr>
            <a:r>
              <a:rPr lang="en-US" dirty="0" smtClean="0"/>
              <a:t>THC </a:t>
            </a:r>
            <a:r>
              <a:rPr lang="en-US" dirty="0"/>
              <a:t>shows to be useful in stimulating appetite and </a:t>
            </a:r>
            <a:r>
              <a:rPr lang="en-US" dirty="0" smtClean="0"/>
              <a:t>preventing </a:t>
            </a:r>
            <a:r>
              <a:rPr lang="en-US" dirty="0"/>
              <a:t>weight loss in cancer and AIDS </a:t>
            </a:r>
            <a:r>
              <a:rPr lang="en-US" dirty="0" smtClean="0"/>
              <a:t>patients </a:t>
            </a:r>
            <a:br>
              <a:rPr lang="en-US" dirty="0" smtClean="0"/>
            </a:br>
            <a:endParaRPr lang="en-US" dirty="0" smtClean="0"/>
          </a:p>
          <a:p>
            <a:pPr>
              <a:buFontTx/>
              <a:buChar char="•"/>
            </a:pPr>
            <a:r>
              <a:rPr lang="en-US" dirty="0" smtClean="0"/>
              <a:t>9 Clinical Trials </a:t>
            </a:r>
          </a:p>
          <a:p>
            <a:pPr lvl="1">
              <a:buFontTx/>
              <a:buChar char="•"/>
            </a:pPr>
            <a:r>
              <a:rPr lang="en-US" dirty="0" smtClean="0"/>
              <a:t> </a:t>
            </a:r>
            <a:r>
              <a:rPr lang="en-US" dirty="0"/>
              <a:t>(N=12-469) </a:t>
            </a:r>
          </a:p>
          <a:p>
            <a:pPr>
              <a:buFontTx/>
              <a:buChar char="•"/>
            </a:pPr>
            <a:endParaRPr lang="en-US" dirty="0"/>
          </a:p>
          <a:p>
            <a:pPr>
              <a:buFontTx/>
              <a:buChar char="•"/>
            </a:pPr>
            <a:endParaRPr lang="en-US" dirty="0" smtClean="0">
              <a:latin typeface="Calibri" charset="0"/>
              <a:ea typeface="ＭＳ Ｐゴシック" charset="0"/>
            </a:endParaRPr>
          </a:p>
          <a:p>
            <a:pPr marL="228600" lvl="1" indent="0">
              <a:buNone/>
            </a:pPr>
            <a:endParaRPr lang="en-US" dirty="0" smtClean="0">
              <a:latin typeface="Calibri" charset="0"/>
              <a:ea typeface="ＭＳ Ｐゴシック" charset="0"/>
            </a:endParaRPr>
          </a:p>
          <a:p>
            <a:pPr lvl="1">
              <a:buFontTx/>
              <a:buChar char="•"/>
            </a:pPr>
            <a:endParaRPr lang="en-US" dirty="0" smtClean="0">
              <a:latin typeface="Calibri" charset="0"/>
              <a:ea typeface="ＭＳ Ｐゴシック" charset="0"/>
            </a:endParaRPr>
          </a:p>
          <a:p>
            <a:pPr>
              <a:buFontTx/>
              <a:buChar char="•"/>
            </a:pPr>
            <a:endParaRPr lang="en-US" dirty="0" smtClean="0">
              <a:latin typeface="Calibri" charset="0"/>
              <a:ea typeface="ＭＳ Ｐゴシック" charset="0"/>
            </a:endParaRPr>
          </a:p>
          <a:p>
            <a:pPr marL="228600" lvl="1" indent="0">
              <a:buNone/>
            </a:pPr>
            <a:r>
              <a:rPr lang="en-US" dirty="0" smtClean="0">
                <a:latin typeface="Calibri" charset="0"/>
                <a:ea typeface="ＭＳ Ｐゴシック" charset="0"/>
              </a:rPr>
              <a:t> </a:t>
            </a:r>
          </a:p>
          <a:p>
            <a:pPr>
              <a:buFontTx/>
              <a:buChar char="•"/>
            </a:pPr>
            <a:endParaRPr dirty="0">
              <a:latin typeface="Calibri" charset="0"/>
              <a:ea typeface="ＭＳ Ｐゴシック" charset="0"/>
            </a:endParaRPr>
          </a:p>
        </p:txBody>
      </p:sp>
    </p:spTree>
    <p:extLst>
      <p:ext uri="{BB962C8B-B14F-4D97-AF65-F5344CB8AC3E}">
        <p14:creationId xmlns:p14="http://schemas.microsoft.com/office/powerpoint/2010/main" val="3222841980"/>
      </p:ext>
    </p:extLst>
  </p:cSld>
  <p:clrMapOvr>
    <a:masterClrMapping/>
  </p:clrMapOvr>
</p:sld>
</file>

<file path=ppt/theme/theme1.xml><?xml version="1.0" encoding="utf-8"?>
<a:theme xmlns:a="http://schemas.openxmlformats.org/drawingml/2006/main" name="OSU_Template_2_unlocked">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https://www.oregon.gov/oha/PH/DISEASESCONDITIONS/CHRONICDISEASE/MEDICALMARIJUANAPROGRAM/Documents/sb844taskforce/SB844_Presentation1.pptx</Url>
      <Description>SB844 Presentation</Description>
    </URL>
    <PublishingExpirationDate xmlns="http://schemas.microsoft.com/sharepoint/v3" xsi:nil="true"/>
    <PublishingStartDate xmlns="http://schemas.microsoft.com/sharepoint/v3" xsi:nil="true"/>
    <IACategory xmlns="59da1016-2a1b-4f8a-9768-d7a4932f6f16" xsi:nil="true"/>
    <Meta_x0020_Keywords xmlns="55a2c701-ea0c-433c-a5cf-529a6b42dce5" xsi:nil="true"/>
    <IASubtopic xmlns="59da1016-2a1b-4f8a-9768-d7a4932f6f16">Medical Marijuana (OMMP)</IASubtopic>
    <DocumentExpirationDate xmlns="59da1016-2a1b-4f8a-9768-d7a4932f6f16">2016-03-31T07:00:00+00:00</DocumentExpirationDate>
    <IATopic xmlns="59da1016-2a1b-4f8a-9768-d7a4932f6f16" xsi:nil="true"/>
    <Meta_x0020_Description xmlns="55a2c701-ea0c-433c-a5cf-529a6b42dce5" xsi:nil="true"/>
    <Meeting xmlns="55a2c701-ea0c-433c-a5cf-529a6b42dce5" xsi:nil="true"/>
    <Category xmlns="55a2c701-ea0c-433c-a5cf-529a6b42dc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DCF9F97E618E42B18BF671371BA9B1" ma:contentTypeVersion="19" ma:contentTypeDescription="Create a new document." ma:contentTypeScope="" ma:versionID="37ae9007d0ee8a40f970f7ca4fc77848">
  <xsd:schema xmlns:xsd="http://www.w3.org/2001/XMLSchema" xmlns:xs="http://www.w3.org/2001/XMLSchema" xmlns:p="http://schemas.microsoft.com/office/2006/metadata/properties" xmlns:ns1="http://schemas.microsoft.com/sharepoint/v3" xmlns:ns2="59da1016-2a1b-4f8a-9768-d7a4932f6f16" xmlns:ns3="55a2c701-ea0c-433c-a5cf-529a6b42dce5" targetNamespace="http://schemas.microsoft.com/office/2006/metadata/properties" ma:root="true" ma:fieldsID="776eeeac4489cb210dd2d3a90bc58db5" ns1:_="" ns2:_="" ns3:_="">
    <xsd:import namespace="http://schemas.microsoft.com/sharepoint/v3"/>
    <xsd:import namespace="59da1016-2a1b-4f8a-9768-d7a4932f6f16"/>
    <xsd:import namespace="55a2c701-ea0c-433c-a5cf-529a6b42dce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element ref="ns3:Meeting"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a2c701-ea0c-433c-a5cf-529a6b42dce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Meeting" ma:index="18" nillable="true" ma:displayName="Meeting" ma:list="{784578a0-b4b3-4567-a0bb-68baa686a899}" ma:internalName="Meeting" ma:showField="Title">
      <xsd:simpleType>
        <xsd:restriction base="dms:Lookup"/>
      </xsd:simpleType>
    </xsd:element>
    <xsd:element name="Category" ma:index="19" nillable="true" ma:displayName="Category" ma:format="Dropdown" ma:internalName="Category">
      <xsd:simpleType>
        <xsd:restriction base="dms:Choice">
          <xsd:enumeration value="OCC Reports and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B1432-B4D5-4049-B007-85F0E140B305}"/>
</file>

<file path=customXml/itemProps2.xml><?xml version="1.0" encoding="utf-8"?>
<ds:datastoreItem xmlns:ds="http://schemas.openxmlformats.org/officeDocument/2006/customXml" ds:itemID="{11D829A4-9EE2-4F9D-A5A7-E11467132434}"/>
</file>

<file path=customXml/itemProps3.xml><?xml version="1.0" encoding="utf-8"?>
<ds:datastoreItem xmlns:ds="http://schemas.openxmlformats.org/officeDocument/2006/customXml" ds:itemID="{F583DDF2-D016-4274-8A5B-26DE38A700B0}"/>
</file>

<file path=docProps/app.xml><?xml version="1.0" encoding="utf-8"?>
<Properties xmlns="http://schemas.openxmlformats.org/officeDocument/2006/extended-properties" xmlns:vt="http://schemas.openxmlformats.org/officeDocument/2006/docPropsVTypes">
  <Template>OSU_Template_2_unlocked.pot</Template>
  <TotalTime>11351</TotalTime>
  <Words>1158</Words>
  <Application>Microsoft Macintosh PowerPoint</Application>
  <PresentationFormat>On-screen Show (4:3)</PresentationFormat>
  <Paragraphs>214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OSU_Template_2_unlocked</vt:lpstr>
      <vt:lpstr>Research on the Medicinal Uses of Cannabis</vt:lpstr>
      <vt:lpstr>Background: History of Cannabis as Medicine </vt:lpstr>
      <vt:lpstr>Introduction: Clinical Research </vt:lpstr>
      <vt:lpstr>Research: Cannabis and Cannabis-Derived Products  </vt:lpstr>
      <vt:lpstr>Research </vt:lpstr>
      <vt:lpstr>Strong Support  </vt:lpstr>
      <vt:lpstr>Strong Support  </vt:lpstr>
      <vt:lpstr>Strong Support  </vt:lpstr>
      <vt:lpstr>Strong Support  </vt:lpstr>
      <vt:lpstr>Intermediate Support  </vt:lpstr>
      <vt:lpstr>Intermediate Support  </vt:lpstr>
      <vt:lpstr>Emerging Research </vt:lpstr>
      <vt:lpstr>Emerging Research </vt:lpstr>
      <vt:lpstr>Research</vt:lpstr>
      <vt:lpstr>Discussion Questions </vt:lpstr>
      <vt:lpstr>References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SB844 Presentation</dc:title>
  <dc:creator>Gary Dulude</dc:creator>
  <cp:lastModifiedBy>Beathard</cp:lastModifiedBy>
  <cp:revision>76</cp:revision>
  <dcterms:created xsi:type="dcterms:W3CDTF">2010-01-08T17:54:28Z</dcterms:created>
  <dcterms:modified xsi:type="dcterms:W3CDTF">2015-12-17T19:05:34Z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0x010100A9DCF9F97E618E42B18BF671371BA9B1</vt:lpwstr>
  </property>
  <property fmtid="{D5CDD505-2E9C-101B-9397-08002B2CF9AE}" pid="3" name="WorkflowChangePath">
    <vt:lpwstr>2a723987-94f9-46d2-b576-35ac0f3e869e,2;2a723987-94f9-46d2-b576-35ac0f3e869e,7;</vt:lpwstr>
  </property>
  <property fmtid="{D5CDD505-2E9C-101B-9397-08002B2CF9AE}" pid="4" name="Order">
    <vt:r8>22000</vt:r8>
  </property>
</Properties>
</file>