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s/slide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4.xml" ContentType="application/vnd.openxmlformats-officedocument.presentationml.notesSlide+xml"/>
  <Override PartName="/ppt/notesSlides/notesSlide19.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36"/>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B5BB"/>
    <a:srgbClr val="005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74229" autoAdjust="0"/>
  </p:normalViewPr>
  <p:slideViewPr>
    <p:cSldViewPr>
      <p:cViewPr varScale="1">
        <p:scale>
          <a:sx n="86" d="100"/>
          <a:sy n="86" d="100"/>
        </p:scale>
        <p:origin x="195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BE00C26-8E78-4968-A33D-3891D3203149}" type="slidenum">
              <a:rPr lang="en-US"/>
              <a:pPr/>
              <a:t>‹#›</a:t>
            </a:fld>
            <a:endParaRPr lang="en-US"/>
          </a:p>
        </p:txBody>
      </p:sp>
    </p:spTree>
    <p:extLst>
      <p:ext uri="{BB962C8B-B14F-4D97-AF65-F5344CB8AC3E}">
        <p14:creationId xmlns:p14="http://schemas.microsoft.com/office/powerpoint/2010/main" val="1803866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18" charset="0"/>
        <a:ea typeface="+mn-ea"/>
        <a:cs typeface="+mn-cs"/>
      </a:defRPr>
    </a:lvl1pPr>
    <a:lvl2pPr marL="457200" algn="l" rtl="0" fontAlgn="base">
      <a:spcBef>
        <a:spcPct val="30000"/>
      </a:spcBef>
      <a:spcAft>
        <a:spcPct val="0"/>
      </a:spcAft>
      <a:defRPr sz="1200" kern="1200">
        <a:solidFill>
          <a:schemeClr val="tx1"/>
        </a:solidFill>
        <a:latin typeface="Times" pitchFamily="18" charset="0"/>
        <a:ea typeface="+mn-ea"/>
        <a:cs typeface="+mn-cs"/>
      </a:defRPr>
    </a:lvl2pPr>
    <a:lvl3pPr marL="914400" algn="l" rtl="0" fontAlgn="base">
      <a:spcBef>
        <a:spcPct val="30000"/>
      </a:spcBef>
      <a:spcAft>
        <a:spcPct val="0"/>
      </a:spcAft>
      <a:defRPr sz="1200" kern="1200">
        <a:solidFill>
          <a:schemeClr val="tx1"/>
        </a:solidFill>
        <a:latin typeface="Times" pitchFamily="18" charset="0"/>
        <a:ea typeface="+mn-ea"/>
        <a:cs typeface="+mn-cs"/>
      </a:defRPr>
    </a:lvl3pPr>
    <a:lvl4pPr marL="1371600" algn="l" rtl="0" fontAlgn="base">
      <a:spcBef>
        <a:spcPct val="30000"/>
      </a:spcBef>
      <a:spcAft>
        <a:spcPct val="0"/>
      </a:spcAft>
      <a:defRPr sz="1200" kern="1200">
        <a:solidFill>
          <a:schemeClr val="tx1"/>
        </a:solidFill>
        <a:latin typeface="Times" pitchFamily="18" charset="0"/>
        <a:ea typeface="+mn-ea"/>
        <a:cs typeface="+mn-cs"/>
      </a:defRPr>
    </a:lvl4pPr>
    <a:lvl5pPr marL="1828800" algn="l" rtl="0" fontAlgn="base">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Text:</a:t>
            </a:r>
          </a:p>
          <a:p>
            <a:pPr>
              <a:spcBef>
                <a:spcPct val="0"/>
              </a:spcBef>
            </a:pPr>
            <a:r>
              <a:rPr lang="en-US" dirty="0" smtClean="0"/>
              <a:t>This is part one of two 45 minute modules we will study over the next two days.   We will learn about bacteria, how bacteria invade host cells, how antibiotics work, the development of antibiotic resistance and its global impact.</a:t>
            </a:r>
          </a:p>
          <a:p>
            <a:endParaRPr lang="en-US" dirty="0"/>
          </a:p>
        </p:txBody>
      </p:sp>
      <p:sp>
        <p:nvSpPr>
          <p:cNvPr id="4" name="Slide Number Placeholder 3"/>
          <p:cNvSpPr>
            <a:spLocks noGrp="1"/>
          </p:cNvSpPr>
          <p:nvPr>
            <p:ph type="sldNum" sz="quarter" idx="10"/>
          </p:nvPr>
        </p:nvSpPr>
        <p:spPr/>
        <p:txBody>
          <a:bodyPr/>
          <a:lstStyle/>
          <a:p>
            <a:fld id="{BBE00C26-8E78-4968-A33D-3891D3203149}" type="slidenum">
              <a:rPr lang="en-US" smtClean="0"/>
              <a:pPr/>
              <a:t>1</a:t>
            </a:fld>
            <a:endParaRPr lang="en-US"/>
          </a:p>
        </p:txBody>
      </p:sp>
    </p:spTree>
    <p:extLst>
      <p:ext uri="{BB962C8B-B14F-4D97-AF65-F5344CB8AC3E}">
        <p14:creationId xmlns:p14="http://schemas.microsoft.com/office/powerpoint/2010/main" val="3895372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pPr>
              <a:spcBef>
                <a:spcPct val="0"/>
              </a:spcBef>
            </a:pPr>
            <a:endParaRPr lang="en-US" dirty="0" smtClean="0"/>
          </a:p>
        </p:txBody>
      </p:sp>
    </p:spTree>
    <p:extLst>
      <p:ext uri="{BB962C8B-B14F-4D97-AF65-F5344CB8AC3E}">
        <p14:creationId xmlns:p14="http://schemas.microsoft.com/office/powerpoint/2010/main" val="4048936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a:lstStyle/>
          <a:p>
            <a:pPr>
              <a:spcBef>
                <a:spcPct val="0"/>
              </a:spcBef>
            </a:pPr>
            <a:endParaRPr lang="en-US" dirty="0" smtClean="0"/>
          </a:p>
        </p:txBody>
      </p:sp>
    </p:spTree>
    <p:extLst>
      <p:ext uri="{BB962C8B-B14F-4D97-AF65-F5344CB8AC3E}">
        <p14:creationId xmlns:p14="http://schemas.microsoft.com/office/powerpoint/2010/main" val="2634287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No</a:t>
            </a:r>
            <a:r>
              <a:rPr lang="en-US" baseline="0" dirty="0" smtClean="0"/>
              <a:t> eukaryotic organism possesses the enzymes necessary to digest cellulose.</a:t>
            </a:r>
          </a:p>
          <a:p>
            <a:pPr>
              <a:spcBef>
                <a:spcPct val="0"/>
              </a:spcBef>
            </a:pPr>
            <a:endParaRPr lang="en-US" baseline="0" dirty="0" smtClean="0"/>
          </a:p>
          <a:p>
            <a:pPr>
              <a:spcBef>
                <a:spcPct val="0"/>
              </a:spcBef>
            </a:pPr>
            <a:r>
              <a:rPr lang="en-US" baseline="0" dirty="0" smtClean="0"/>
              <a:t>Without bacteria, these animals would not be able to digest the food that they eat.</a:t>
            </a:r>
            <a:endParaRPr lang="en-US" dirty="0" smtClean="0"/>
          </a:p>
          <a:p>
            <a:endParaRPr lang="en-US" dirty="0"/>
          </a:p>
        </p:txBody>
      </p:sp>
      <p:sp>
        <p:nvSpPr>
          <p:cNvPr id="4" name="Slide Number Placeholder 3"/>
          <p:cNvSpPr>
            <a:spLocks noGrp="1"/>
          </p:cNvSpPr>
          <p:nvPr>
            <p:ph type="sldNum" sz="quarter" idx="10"/>
          </p:nvPr>
        </p:nvSpPr>
        <p:spPr/>
        <p:txBody>
          <a:bodyPr/>
          <a:lstStyle/>
          <a:p>
            <a:fld id="{BBE00C26-8E78-4968-A33D-3891D3203149}" type="slidenum">
              <a:rPr lang="en-US" smtClean="0"/>
              <a:pPr/>
              <a:t>14</a:t>
            </a:fld>
            <a:endParaRPr lang="en-US"/>
          </a:p>
        </p:txBody>
      </p:sp>
    </p:spTree>
    <p:extLst>
      <p:ext uri="{BB962C8B-B14F-4D97-AF65-F5344CB8AC3E}">
        <p14:creationId xmlns:p14="http://schemas.microsoft.com/office/powerpoint/2010/main" val="3996569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pPr>
              <a:spcBef>
                <a:spcPct val="0"/>
              </a:spcBef>
            </a:pPr>
            <a:r>
              <a:rPr lang="en-US" dirty="0" smtClean="0"/>
              <a:t>Some bacteria, however, are harmful – also known as pathogenic.  Pathogenic bacteria can damage tissues in the body or produce toxins, causing disease.</a:t>
            </a:r>
          </a:p>
        </p:txBody>
      </p:sp>
    </p:spTree>
    <p:extLst>
      <p:ext uri="{BB962C8B-B14F-4D97-AF65-F5344CB8AC3E}">
        <p14:creationId xmlns:p14="http://schemas.microsoft.com/office/powerpoint/2010/main" val="725796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a:lstStyle/>
          <a:p>
            <a:pPr>
              <a:spcBef>
                <a:spcPct val="0"/>
              </a:spcBef>
            </a:pPr>
            <a:r>
              <a:rPr lang="en-US" smtClean="0"/>
              <a:t>Text:</a:t>
            </a:r>
          </a:p>
          <a:p>
            <a:pPr>
              <a:spcBef>
                <a:spcPct val="0"/>
              </a:spcBef>
            </a:pPr>
            <a:r>
              <a:rPr lang="en-US" smtClean="0"/>
              <a:t>Here are a couple of examples of what some bacteria look like.  These are not to scale, but, the one on the left is known as E coli which often causes urinary tract infections.   Some specific types of E coli can cause very serious</a:t>
            </a:r>
          </a:p>
          <a:p>
            <a:pPr>
              <a:spcBef>
                <a:spcPct val="0"/>
              </a:spcBef>
            </a:pPr>
            <a:r>
              <a:rPr lang="en-US" smtClean="0"/>
              <a:t>gastrointestinal infections or foodborne illnesses.   The strep bacteria on the right (purple) can cause strep throat or skin infections.</a:t>
            </a:r>
          </a:p>
        </p:txBody>
      </p:sp>
    </p:spTree>
    <p:extLst>
      <p:ext uri="{BB962C8B-B14F-4D97-AF65-F5344CB8AC3E}">
        <p14:creationId xmlns:p14="http://schemas.microsoft.com/office/powerpoint/2010/main" val="583639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891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Helvetica" panose="020B0604020202020204" pitchFamily="34" charset="0"/>
                <a:ea typeface="ＭＳ Ｐゴシック" panose="020B0600070205080204" pitchFamily="34" charset="-128"/>
                <a:cs typeface="Helvetica" panose="020B0604020202020204" pitchFamily="34" charset="0"/>
                <a:sym typeface="Helvetica" panose="020B0604020202020204" pitchFamily="34" charset="0"/>
              </a:rPr>
              <a:t>What is an antibiotic?</a:t>
            </a:r>
          </a:p>
          <a:p>
            <a:pPr eaLnBrk="1" hangingPunct="1">
              <a:spcBef>
                <a:spcPct val="0"/>
              </a:spcBef>
            </a:pPr>
            <a:endParaRPr lang="en-US" altLang="en-US" dirty="0" smtClean="0">
              <a:latin typeface="Helvetica" panose="020B0604020202020204" pitchFamily="34" charset="0"/>
              <a:ea typeface="ＭＳ Ｐゴシック" panose="020B0600070205080204" pitchFamily="34" charset="-128"/>
              <a:cs typeface="Helvetica" panose="020B0604020202020204" pitchFamily="34" charset="0"/>
              <a:sym typeface="Helvetica" panose="020B0604020202020204" pitchFamily="34" charset="0"/>
            </a:endParaRPr>
          </a:p>
          <a:p>
            <a:pPr eaLnBrk="1" hangingPunct="1">
              <a:spcBef>
                <a:spcPct val="0"/>
              </a:spcBef>
            </a:pPr>
            <a:r>
              <a:rPr lang="en-US" altLang="en-US" dirty="0" smtClean="0">
                <a:latin typeface="Helvetica" panose="020B0604020202020204" pitchFamily="34" charset="0"/>
                <a:ea typeface="ＭＳ Ｐゴシック" panose="020B0600070205080204" pitchFamily="34" charset="-128"/>
                <a:cs typeface="Helvetica" panose="020B0604020202020204" pitchFamily="34" charset="0"/>
                <a:sym typeface="Helvetica" panose="020B0604020202020204" pitchFamily="34" charset="0"/>
              </a:rPr>
              <a:t>Key points:</a:t>
            </a:r>
          </a:p>
          <a:p>
            <a:pPr eaLnBrk="1" hangingPunct="1">
              <a:spcBef>
                <a:spcPct val="0"/>
              </a:spcBef>
            </a:pPr>
            <a:r>
              <a:rPr lang="en-US" altLang="en-US" dirty="0" smtClean="0">
                <a:latin typeface="Helvetica" panose="020B0604020202020204" pitchFamily="34" charset="0"/>
                <a:ea typeface="ＭＳ Ｐゴシック" panose="020B0600070205080204" pitchFamily="34" charset="-128"/>
                <a:cs typeface="Helvetica" panose="020B0604020202020204" pitchFamily="34" charset="0"/>
                <a:sym typeface="Helvetica" panose="020B0604020202020204" pitchFamily="34" charset="0"/>
              </a:rPr>
              <a:t>Antibiotics are chemicals that kill bacteria or stop them from growing.</a:t>
            </a:r>
          </a:p>
          <a:p>
            <a:pPr eaLnBrk="1" hangingPunct="1">
              <a:spcBef>
                <a:spcPct val="0"/>
              </a:spcBef>
            </a:pPr>
            <a:r>
              <a:rPr lang="en-US" altLang="en-US" dirty="0" smtClean="0">
                <a:latin typeface="Helvetica" panose="020B0604020202020204" pitchFamily="34" charset="0"/>
                <a:ea typeface="ＭＳ Ｐゴシック" panose="020B0600070205080204" pitchFamily="34" charset="-128"/>
                <a:cs typeface="Helvetica" panose="020B0604020202020204" pitchFamily="34" charset="0"/>
                <a:sym typeface="Helvetica" panose="020B0604020202020204" pitchFamily="34" charset="0"/>
              </a:rPr>
              <a:t>There are different types of antibiotics, each designed to work on specific types of bacteria.</a:t>
            </a:r>
          </a:p>
          <a:p>
            <a:pPr eaLnBrk="1" hangingPunct="1">
              <a:spcBef>
                <a:spcPct val="0"/>
              </a:spcBef>
            </a:pPr>
            <a:r>
              <a:rPr lang="en-US" altLang="en-US" dirty="0" smtClean="0">
                <a:latin typeface="Helvetica" panose="020B0604020202020204" pitchFamily="34" charset="0"/>
                <a:ea typeface="ＭＳ Ｐゴシック" panose="020B0600070205080204" pitchFamily="34" charset="-128"/>
                <a:cs typeface="Helvetica" panose="020B0604020202020204" pitchFamily="34" charset="0"/>
                <a:sym typeface="Helvetica" panose="020B0604020202020204" pitchFamily="34" charset="0"/>
              </a:rPr>
              <a:t>Only a healthcare provider can prescribe the right antibiotic for your bacterial infection. It is important to use the right drug for your bug!</a:t>
            </a:r>
          </a:p>
          <a:p>
            <a:pPr eaLnBrk="1" hangingPunct="1">
              <a:spcBef>
                <a:spcPct val="0"/>
              </a:spcBef>
            </a:pPr>
            <a:endParaRPr lang="en-US" altLang="en-US" dirty="0" smtClean="0">
              <a:latin typeface="Helvetica" panose="020B0604020202020204" pitchFamily="34" charset="0"/>
              <a:ea typeface="ＭＳ Ｐゴシック" panose="020B0600070205080204" pitchFamily="34" charset="-128"/>
              <a:cs typeface="Helvetica" panose="020B0604020202020204" pitchFamily="34" charset="0"/>
              <a:sym typeface="Helvetica" panose="020B0604020202020204" pitchFamily="34" charset="0"/>
            </a:endParaRPr>
          </a:p>
          <a:p>
            <a:pPr eaLnBrk="1" hangingPunct="1">
              <a:spcBef>
                <a:spcPct val="0"/>
              </a:spcBef>
            </a:pPr>
            <a:r>
              <a:rPr lang="en-US" altLang="en-US" dirty="0" smtClean="0">
                <a:latin typeface="Helvetica" panose="020B0604020202020204" pitchFamily="34" charset="0"/>
                <a:ea typeface="ＭＳ Ｐゴシック" panose="020B0600070205080204" pitchFamily="34" charset="-128"/>
                <a:cs typeface="Helvetica" panose="020B0604020202020204" pitchFamily="34" charset="0"/>
                <a:sym typeface="Helvetica" panose="020B0604020202020204" pitchFamily="34" charset="0"/>
              </a:rPr>
              <a:t>Instructor’s note:</a:t>
            </a:r>
          </a:p>
          <a:p>
            <a:pPr eaLnBrk="1" hangingPunct="1">
              <a:spcBef>
                <a:spcPct val="0"/>
              </a:spcBef>
            </a:pPr>
            <a:r>
              <a:rPr lang="en-US" altLang="en-US" dirty="0" smtClean="0">
                <a:latin typeface="Helvetica" panose="020B0604020202020204" pitchFamily="34" charset="0"/>
                <a:ea typeface="ＭＳ Ｐゴシック" panose="020B0600070205080204" pitchFamily="34" charset="-128"/>
                <a:cs typeface="Helvetica" panose="020B0604020202020204" pitchFamily="34" charset="0"/>
                <a:sym typeface="Helvetica" panose="020B0604020202020204" pitchFamily="34" charset="0"/>
              </a:rPr>
              <a:t>Ask the students if they have ever taken an antibiotic. Ask them about their experience: did they visit the doctor? Did they take all of the medicine? Did the medicine make them feel better?</a:t>
            </a:r>
          </a:p>
        </p:txBody>
      </p:sp>
    </p:spTree>
    <p:extLst>
      <p:ext uri="{BB962C8B-B14F-4D97-AF65-F5344CB8AC3E}">
        <p14:creationId xmlns:p14="http://schemas.microsoft.com/office/powerpoint/2010/main" val="663538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Drug</a:t>
            </a:r>
            <a:r>
              <a:rPr lang="en-US" baseline="0" dirty="0" smtClean="0"/>
              <a:t> t</a:t>
            </a:r>
            <a:r>
              <a:rPr lang="en-US" dirty="0" smtClean="0"/>
              <a:t>oxicity</a:t>
            </a:r>
            <a:r>
              <a:rPr lang="en-US" baseline="0" dirty="0" smtClean="0"/>
              <a:t> and drug allergy are often confused. If a drug is toxic to a human cell, it is toxic to all humans. Allergies depend upon the immune response of the individual.</a:t>
            </a:r>
          </a:p>
          <a:p>
            <a:endParaRPr lang="en-US" baseline="0" dirty="0" smtClean="0"/>
          </a:p>
          <a:p>
            <a:r>
              <a:rPr lang="en-US" baseline="0" dirty="0" smtClean="0"/>
              <a:t>Even though all cells are related, bacteria and human cells are very different – peptidoglycan in cell wall, </a:t>
            </a:r>
            <a:endParaRPr lang="en-US" dirty="0"/>
          </a:p>
        </p:txBody>
      </p:sp>
      <p:sp>
        <p:nvSpPr>
          <p:cNvPr id="4" name="Slide Number Placeholder 3"/>
          <p:cNvSpPr>
            <a:spLocks noGrp="1"/>
          </p:cNvSpPr>
          <p:nvPr>
            <p:ph type="sldNum" sz="quarter" idx="10"/>
          </p:nvPr>
        </p:nvSpPr>
        <p:spPr/>
        <p:txBody>
          <a:bodyPr/>
          <a:lstStyle/>
          <a:p>
            <a:fld id="{F99F1A9B-5531-4A01-B6B1-1EF5F83F8DA8}" type="slidenum">
              <a:rPr lang="en-US" smtClean="0"/>
              <a:pPr/>
              <a:t>18</a:t>
            </a:fld>
            <a:endParaRPr lang="en-US"/>
          </a:p>
        </p:txBody>
      </p:sp>
    </p:spTree>
    <p:extLst>
      <p:ext uri="{BB962C8B-B14F-4D97-AF65-F5344CB8AC3E}">
        <p14:creationId xmlns:p14="http://schemas.microsoft.com/office/powerpoint/2010/main" val="2801210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a:lstStyle/>
          <a:p>
            <a:pPr>
              <a:spcBef>
                <a:spcPct val="0"/>
              </a:spcBef>
            </a:pPr>
            <a:r>
              <a:rPr lang="en-US" dirty="0" smtClean="0"/>
              <a:t>Text:</a:t>
            </a:r>
          </a:p>
          <a:p>
            <a:pPr>
              <a:spcBef>
                <a:spcPct val="0"/>
              </a:spcBef>
            </a:pPr>
            <a:r>
              <a:rPr lang="en-US" dirty="0" smtClean="0"/>
              <a:t>When your body has bacteria on it or in it that do not cause any symptoms of infection – you are only colonized with the bacteria. The bacteria is “living in or on your body as its house”, but,  but not causing any problem.  Once the bacteria invade and damage tissue or produce toxins that damage tissue, the body is considered to have a bacterial infection.</a:t>
            </a:r>
          </a:p>
        </p:txBody>
      </p:sp>
    </p:spTree>
    <p:extLst>
      <p:ext uri="{BB962C8B-B14F-4D97-AF65-F5344CB8AC3E}">
        <p14:creationId xmlns:p14="http://schemas.microsoft.com/office/powerpoint/2010/main" val="3953011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a:lstStyle/>
          <a:p>
            <a:pPr>
              <a:spcBef>
                <a:spcPct val="0"/>
              </a:spcBef>
            </a:pPr>
            <a:r>
              <a:rPr lang="en-US" dirty="0" smtClean="0"/>
              <a:t>Text:</a:t>
            </a:r>
          </a:p>
          <a:p>
            <a:pPr>
              <a:spcBef>
                <a:spcPct val="0"/>
              </a:spcBef>
            </a:pPr>
            <a:r>
              <a:rPr lang="en-US" dirty="0" smtClean="0"/>
              <a:t>Some of the host cell defenses used to fight off pathogenic bacteria include:  intact skin (no cuts, scrapes, etc.), protective lining of the upper airway, GI tract and vagina, stomach acid , and frequent flushing of the eyes by tears, or of the bladder by urine, and mucus in the lungs and coughing.  These all help the body protect the host cells from invasion by the pathogenic bacteria.</a:t>
            </a:r>
          </a:p>
        </p:txBody>
      </p:sp>
    </p:spTree>
    <p:extLst>
      <p:ext uri="{BB962C8B-B14F-4D97-AF65-F5344CB8AC3E}">
        <p14:creationId xmlns:p14="http://schemas.microsoft.com/office/powerpoint/2010/main" val="1764795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pPr>
              <a:spcBef>
                <a:spcPct val="0"/>
              </a:spcBef>
            </a:pPr>
            <a:r>
              <a:rPr lang="en-US" smtClean="0"/>
              <a:t>Text: </a:t>
            </a:r>
          </a:p>
          <a:p>
            <a:pPr>
              <a:spcBef>
                <a:spcPct val="0"/>
              </a:spcBef>
            </a:pPr>
            <a:r>
              <a:rPr lang="en-US" smtClean="0"/>
              <a:t>In addition, the body’s immune system notifies the body that bacteria and their products are present.  This causes the immune system to produce specific antibodies or proteins.  These antibodies go to the site of the infection to bind an</a:t>
            </a:r>
          </a:p>
          <a:p>
            <a:pPr>
              <a:spcBef>
                <a:spcPct val="0"/>
              </a:spcBef>
            </a:pPr>
            <a:r>
              <a:rPr lang="en-US" smtClean="0"/>
              <a:t> inactivate the bacteria.  Antibodies can cause swelling or inflammation which increases blood flow to the area, and recruits white blood cells to ingest and kill the bacteria.</a:t>
            </a:r>
          </a:p>
        </p:txBody>
      </p:sp>
    </p:spTree>
    <p:extLst>
      <p:ext uri="{BB962C8B-B14F-4D97-AF65-F5344CB8AC3E}">
        <p14:creationId xmlns:p14="http://schemas.microsoft.com/office/powerpoint/2010/main" val="2046332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a:lstStyle/>
          <a:p>
            <a:pPr>
              <a:spcBef>
                <a:spcPct val="0"/>
              </a:spcBef>
            </a:pPr>
            <a:endParaRPr lang="en-US" dirty="0" smtClean="0"/>
          </a:p>
        </p:txBody>
      </p:sp>
    </p:spTree>
    <p:extLst>
      <p:ext uri="{BB962C8B-B14F-4D97-AF65-F5344CB8AC3E}">
        <p14:creationId xmlns:p14="http://schemas.microsoft.com/office/powerpoint/2010/main" val="2046541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pPr>
              <a:spcBef>
                <a:spcPct val="0"/>
              </a:spcBef>
            </a:pPr>
            <a:r>
              <a:rPr lang="en-US" smtClean="0"/>
              <a:t>Text: </a:t>
            </a:r>
          </a:p>
          <a:p>
            <a:pPr>
              <a:spcBef>
                <a:spcPct val="0"/>
              </a:spcBef>
            </a:pPr>
            <a:r>
              <a:rPr lang="en-US" smtClean="0"/>
              <a:t>In addition, the body’s immune system notifies the body that bacteria and their products are present.  This causes the immune system to produce specific antibodies or proteins.  These antibodies go to the site of the infection to bind an</a:t>
            </a:r>
          </a:p>
          <a:p>
            <a:pPr>
              <a:spcBef>
                <a:spcPct val="0"/>
              </a:spcBef>
            </a:pPr>
            <a:r>
              <a:rPr lang="en-US" smtClean="0"/>
              <a:t> inactivate the bacteria.  Antibodies can cause swelling or inflammation which increases blood flow to the area, and recruits white blood cells to ingest and kill the bacteria.</a:t>
            </a:r>
          </a:p>
        </p:txBody>
      </p:sp>
    </p:spTree>
    <p:extLst>
      <p:ext uri="{BB962C8B-B14F-4D97-AF65-F5344CB8AC3E}">
        <p14:creationId xmlns:p14="http://schemas.microsoft.com/office/powerpoint/2010/main" val="4097577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good place to perform</a:t>
            </a:r>
            <a:r>
              <a:rPr lang="en-US" baseline="0" dirty="0" smtClean="0"/>
              <a:t> an exercise using </a:t>
            </a:r>
            <a:r>
              <a:rPr lang="en-US" baseline="0" dirty="0" err="1" smtClean="0"/>
              <a:t>glo</a:t>
            </a:r>
            <a:r>
              <a:rPr lang="en-US" baseline="0" dirty="0" smtClean="0"/>
              <a:t>-germ powder. There is a white powder available that is difficult to detect under visible light, but under UV fluoresces green. The instructor can place powder on their hands, then shake hands with a few students, then have students shake each others’ hands around the room. Visualize with portable UV lights</a:t>
            </a:r>
            <a:endParaRPr lang="en-US" dirty="0"/>
          </a:p>
        </p:txBody>
      </p:sp>
      <p:sp>
        <p:nvSpPr>
          <p:cNvPr id="4" name="Slide Number Placeholder 3"/>
          <p:cNvSpPr>
            <a:spLocks noGrp="1"/>
          </p:cNvSpPr>
          <p:nvPr>
            <p:ph type="sldNum" sz="quarter" idx="10"/>
          </p:nvPr>
        </p:nvSpPr>
        <p:spPr/>
        <p:txBody>
          <a:bodyPr/>
          <a:lstStyle/>
          <a:p>
            <a:fld id="{F99F1A9B-5531-4A01-B6B1-1EF5F83F8DA8}" type="slidenum">
              <a:rPr lang="en-US" smtClean="0"/>
              <a:pPr/>
              <a:t>27</a:t>
            </a:fld>
            <a:endParaRPr lang="en-US"/>
          </a:p>
        </p:txBody>
      </p:sp>
    </p:spTree>
    <p:extLst>
      <p:ext uri="{BB962C8B-B14F-4D97-AF65-F5344CB8AC3E}">
        <p14:creationId xmlns:p14="http://schemas.microsoft.com/office/powerpoint/2010/main" val="34118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5843" name="Rectangle 2"/>
          <p:cNvSpPr>
            <a:spLocks noGrp="1" noChangeArrowheads="1"/>
          </p:cNvSpPr>
          <p:nvPr>
            <p:ph type="body" idx="1"/>
          </p:nvPr>
        </p:nvSpPr>
        <p:spPr bwMode="auto">
          <a:noFill/>
        </p:spPr>
        <p:txBody>
          <a:bodyPr/>
          <a:lstStyle/>
          <a:p>
            <a:pPr>
              <a:spcBef>
                <a:spcPct val="0"/>
              </a:spcBef>
            </a:pPr>
            <a:r>
              <a:rPr lang="en-US" smtClean="0">
                <a:latin typeface="Helvetica" charset="0"/>
                <a:cs typeface="Helvetica" charset="0"/>
                <a:sym typeface="Helvetica" charset="0"/>
              </a:rPr>
              <a:t>Text:</a:t>
            </a:r>
          </a:p>
          <a:p>
            <a:pPr>
              <a:spcBef>
                <a:spcPct val="0"/>
              </a:spcBef>
            </a:pPr>
            <a:r>
              <a:rPr lang="en-US" smtClean="0">
                <a:latin typeface="Helvetica" charset="0"/>
                <a:cs typeface="Helvetica" charset="0"/>
                <a:sym typeface="Helvetica" charset="0"/>
              </a:rPr>
              <a:t>When you sneeze, it can blast viruses into the air at up to 100 miles per hour.  If you have a virus, coughing and sneezing sends your viruses into the air where they can make other people sick. Holding back your sneeze can cause pressure and hurt your ears.  The best way to sneeze is into your sleeve or into a tissue to prevent spreading viruses.</a:t>
            </a:r>
          </a:p>
          <a:p>
            <a:pPr>
              <a:spcBef>
                <a:spcPct val="0"/>
              </a:spcBef>
            </a:pPr>
            <a:endParaRPr lang="en-US" smtClean="0">
              <a:latin typeface="Helvetica" charset="0"/>
              <a:cs typeface="Helvetica" charset="0"/>
              <a:sym typeface="Helvetica" charset="0"/>
            </a:endParaRPr>
          </a:p>
          <a:p>
            <a:pPr>
              <a:spcBef>
                <a:spcPct val="0"/>
              </a:spcBef>
            </a:pPr>
            <a:r>
              <a:rPr lang="en-US" smtClean="0">
                <a:latin typeface="Helvetica" charset="0"/>
                <a:cs typeface="Helvetica" charset="0"/>
                <a:sym typeface="Helvetica" charset="0"/>
              </a:rPr>
              <a:t>Instructor’s note: to demonstrate germ transmission, you can use the balloon popping exercise.</a:t>
            </a:r>
          </a:p>
          <a:p>
            <a:pPr>
              <a:spcBef>
                <a:spcPct val="0"/>
              </a:spcBef>
            </a:pPr>
            <a:r>
              <a:rPr lang="en-US" smtClean="0">
                <a:latin typeface="Helvetica" charset="0"/>
                <a:cs typeface="Helvetica" charset="0"/>
                <a:sym typeface="Helvetica" charset="0"/>
              </a:rPr>
              <a:t>Instructions:</a:t>
            </a:r>
          </a:p>
          <a:p>
            <a:pPr>
              <a:spcBef>
                <a:spcPct val="0"/>
              </a:spcBef>
            </a:pPr>
            <a:r>
              <a:rPr lang="en-US" smtClean="0">
                <a:latin typeface="Helvetica" charset="0"/>
                <a:cs typeface="Helvetica" charset="0"/>
                <a:sym typeface="Helvetica" charset="0"/>
              </a:rPr>
              <a:t>Put a small amount of water into a balloon (a few drops is all you need). Blow up the balloon and tie it off. Gather some of the students into a circle; hold the balloon above their heads, count to three and pop the balloon. Water droplets will disperse through the air, just like an uncovered sneeze. </a:t>
            </a:r>
          </a:p>
        </p:txBody>
      </p:sp>
    </p:spTree>
    <p:extLst>
      <p:ext uri="{BB962C8B-B14F-4D97-AF65-F5344CB8AC3E}">
        <p14:creationId xmlns:p14="http://schemas.microsoft.com/office/powerpoint/2010/main" val="642339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F1A9B-5531-4A01-B6B1-1EF5F83F8DA8}" type="slidenum">
              <a:rPr lang="en-US" smtClean="0"/>
              <a:pPr/>
              <a:t>31</a:t>
            </a:fld>
            <a:endParaRPr lang="en-US"/>
          </a:p>
        </p:txBody>
      </p:sp>
    </p:spTree>
    <p:extLst>
      <p:ext uri="{BB962C8B-B14F-4D97-AF65-F5344CB8AC3E}">
        <p14:creationId xmlns:p14="http://schemas.microsoft.com/office/powerpoint/2010/main" val="2807406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5" name="Rectangle 2"/>
          <p:cNvSpPr>
            <a:spLocks noGrp="1" noChangeArrowheads="1"/>
          </p:cNvSpPr>
          <p:nvPr>
            <p:ph type="body" idx="1"/>
          </p:nvPr>
        </p:nvSpPr>
        <p:spPr>
          <a:ln/>
        </p:spPr>
        <p:txBody>
          <a:bodyPr/>
          <a:lstStyle/>
          <a:p>
            <a:pPr>
              <a:spcBef>
                <a:spcPct val="0"/>
              </a:spcBef>
            </a:pPr>
            <a:r>
              <a:rPr lang="en-US" dirty="0" smtClean="0">
                <a:latin typeface="Helvetica" charset="0"/>
                <a:cs typeface="Helvetica" charset="0"/>
                <a:sym typeface="Helvetica" charset="0"/>
              </a:rPr>
              <a:t>Consider this to be a BATTLE between the bacteria and the host cell.  There are three potential outcomes when a pathogenic bacteria attacks a healthy host cell:</a:t>
            </a:r>
          </a:p>
          <a:p>
            <a:pPr>
              <a:spcBef>
                <a:spcPct val="0"/>
              </a:spcBef>
              <a:buFontTx/>
              <a:buAutoNum type="arabicPeriod"/>
            </a:pPr>
            <a:r>
              <a:rPr lang="en-US" dirty="0" smtClean="0">
                <a:latin typeface="Helvetica" charset="0"/>
                <a:cs typeface="Helvetica" charset="0"/>
                <a:sym typeface="Helvetica" charset="0"/>
              </a:rPr>
              <a:t>The host cell wins and the cell recovers from the attack.   The bacteria die.</a:t>
            </a:r>
          </a:p>
          <a:p>
            <a:pPr>
              <a:spcBef>
                <a:spcPct val="0"/>
              </a:spcBef>
              <a:buFontTx/>
              <a:buAutoNum type="arabicPeriod"/>
            </a:pPr>
            <a:r>
              <a:rPr lang="en-US" dirty="0" smtClean="0">
                <a:latin typeface="Helvetica" charset="0"/>
                <a:cs typeface="Helvetica" charset="0"/>
                <a:sym typeface="Helvetica" charset="0"/>
              </a:rPr>
              <a:t>The </a:t>
            </a:r>
            <a:r>
              <a:rPr lang="en-US" dirty="0" smtClean="0">
                <a:latin typeface="Helvetica" charset="0"/>
                <a:cs typeface="Helvetica" charset="0"/>
                <a:sym typeface="Helvetica" charset="0"/>
              </a:rPr>
              <a:t>bacteria and host cell live together.  In some cases, the cohabitation may be rocky, but in other (e.g. tuberculosis), it may survive for a lifetime.</a:t>
            </a:r>
          </a:p>
          <a:p>
            <a:pPr marL="0" marR="0" lvl="0" indent="0" algn="l" defTabSz="914400" rtl="0" eaLnBrk="1" fontAlgn="base" latinLnBrk="0" hangingPunct="1">
              <a:lnSpc>
                <a:spcPct val="100000"/>
              </a:lnSpc>
              <a:spcBef>
                <a:spcPct val="0"/>
              </a:spcBef>
              <a:spcAft>
                <a:spcPct val="0"/>
              </a:spcAft>
              <a:buClrTx/>
              <a:buSzTx/>
              <a:buFontTx/>
              <a:buAutoNum type="arabicPeriod"/>
              <a:tabLst/>
              <a:defRPr/>
            </a:pPr>
            <a:r>
              <a:rPr lang="en-US" dirty="0" smtClean="0">
                <a:latin typeface="Helvetica" charset="0"/>
                <a:cs typeface="Helvetica" charset="0"/>
                <a:sym typeface="Helvetica" charset="0"/>
              </a:rPr>
              <a:t>Bacteria win and</a:t>
            </a:r>
            <a:r>
              <a:rPr lang="en-US" baseline="0" dirty="0" smtClean="0">
                <a:latin typeface="Helvetica" charset="0"/>
                <a:cs typeface="Helvetica" charset="0"/>
                <a:sym typeface="Helvetica" charset="0"/>
              </a:rPr>
              <a:t> infect the host</a:t>
            </a:r>
            <a:endParaRPr lang="en-US" dirty="0" smtClean="0">
              <a:latin typeface="Helvetica" charset="0"/>
              <a:cs typeface="Helvetica" charset="0"/>
              <a:sym typeface="Helvetica" charset="0"/>
            </a:endParaRPr>
          </a:p>
        </p:txBody>
      </p:sp>
    </p:spTree>
    <p:extLst>
      <p:ext uri="{BB962C8B-B14F-4D97-AF65-F5344CB8AC3E}">
        <p14:creationId xmlns:p14="http://schemas.microsoft.com/office/powerpoint/2010/main" val="3776254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a:lstStyle/>
          <a:p>
            <a:pPr>
              <a:spcBef>
                <a:spcPct val="0"/>
              </a:spcBef>
            </a:pPr>
            <a:r>
              <a:rPr lang="en-US" dirty="0" smtClean="0"/>
              <a:t>Text:</a:t>
            </a:r>
          </a:p>
          <a:p>
            <a:pPr>
              <a:spcBef>
                <a:spcPct val="0"/>
              </a:spcBef>
            </a:pPr>
            <a:r>
              <a:rPr lang="en-US" dirty="0" smtClean="0"/>
              <a:t>With all of these defenses in place, how do bacteria win and damage the host cell?</a:t>
            </a:r>
          </a:p>
        </p:txBody>
      </p:sp>
    </p:spTree>
    <p:extLst>
      <p:ext uri="{BB962C8B-B14F-4D97-AF65-F5344CB8AC3E}">
        <p14:creationId xmlns:p14="http://schemas.microsoft.com/office/powerpoint/2010/main" val="101372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a:lstStyle/>
          <a:p>
            <a:pPr>
              <a:spcBef>
                <a:spcPct val="0"/>
              </a:spcBef>
            </a:pPr>
            <a:r>
              <a:rPr lang="en-US" dirty="0" smtClean="0"/>
              <a:t>Text:</a:t>
            </a:r>
          </a:p>
          <a:p>
            <a:pPr>
              <a:spcBef>
                <a:spcPct val="0"/>
              </a:spcBef>
            </a:pPr>
            <a:r>
              <a:rPr lang="en-US" dirty="0" smtClean="0"/>
              <a:t>These are some of the features that allow bacteria to be strong enough to overcome the immune system and harm the host cells’:  ability to attach themselves to the host cells’, production of toxic compounds that cause damage to the host cells’ or the surrounding tissue, production of proteins that disturb the host cells’ or stimulate uptake into the host cells’ allowing the bacteria to penetrate deeper into the body, and having a feature or component that prevents or limits the host cells’ immune response.</a:t>
            </a:r>
          </a:p>
        </p:txBody>
      </p:sp>
    </p:spTree>
    <p:extLst>
      <p:ext uri="{BB962C8B-B14F-4D97-AF65-F5344CB8AC3E}">
        <p14:creationId xmlns:p14="http://schemas.microsoft.com/office/powerpoint/2010/main" val="178535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Bacteria are extremely small and can only be seen through microscope.  They are single-celled organisms but they are larger than a virus – viruses are even smaller than bacteria. </a:t>
            </a:r>
            <a:endParaRPr lang="en-US" dirty="0"/>
          </a:p>
        </p:txBody>
      </p:sp>
      <p:sp>
        <p:nvSpPr>
          <p:cNvPr id="4" name="Slide Number Placeholder 3"/>
          <p:cNvSpPr>
            <a:spLocks noGrp="1"/>
          </p:cNvSpPr>
          <p:nvPr>
            <p:ph type="sldNum" sz="quarter" idx="10"/>
          </p:nvPr>
        </p:nvSpPr>
        <p:spPr/>
        <p:txBody>
          <a:bodyPr/>
          <a:lstStyle/>
          <a:p>
            <a:fld id="{BBE00C26-8E78-4968-A33D-3891D3203149}" type="slidenum">
              <a:rPr lang="en-US" smtClean="0"/>
              <a:pPr/>
              <a:t>5</a:t>
            </a:fld>
            <a:endParaRPr lang="en-US"/>
          </a:p>
        </p:txBody>
      </p:sp>
    </p:spTree>
    <p:extLst>
      <p:ext uri="{BB962C8B-B14F-4D97-AF65-F5344CB8AC3E}">
        <p14:creationId xmlns:p14="http://schemas.microsoft.com/office/powerpoint/2010/main" val="25063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a:t>
            </a:r>
            <a:r>
              <a:rPr lang="en-US" baseline="0" dirty="0" smtClean="0"/>
              <a:t> the students with an unlabeled illustration, have them label it to learn the basic anatomy of a bacterial </a:t>
            </a:r>
            <a:r>
              <a:rPr lang="en-US" baseline="0" dirty="0" smtClean="0"/>
              <a:t>cell (back side of worksheet)</a:t>
            </a:r>
            <a:endParaRPr lang="en-US" dirty="0"/>
          </a:p>
        </p:txBody>
      </p:sp>
      <p:sp>
        <p:nvSpPr>
          <p:cNvPr id="4" name="Slide Number Placeholder 3"/>
          <p:cNvSpPr>
            <a:spLocks noGrp="1"/>
          </p:cNvSpPr>
          <p:nvPr>
            <p:ph type="sldNum" sz="quarter" idx="10"/>
          </p:nvPr>
        </p:nvSpPr>
        <p:spPr/>
        <p:txBody>
          <a:bodyPr/>
          <a:lstStyle/>
          <a:p>
            <a:fld id="{F99F1A9B-5531-4A01-B6B1-1EF5F83F8DA8}" type="slidenum">
              <a:rPr lang="en-US" smtClean="0"/>
              <a:pPr/>
              <a:t>6</a:t>
            </a:fld>
            <a:endParaRPr lang="en-US"/>
          </a:p>
        </p:txBody>
      </p:sp>
    </p:spTree>
    <p:extLst>
      <p:ext uri="{BB962C8B-B14F-4D97-AF65-F5344CB8AC3E}">
        <p14:creationId xmlns:p14="http://schemas.microsoft.com/office/powerpoint/2010/main" val="95706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pPr>
              <a:spcBef>
                <a:spcPct val="0"/>
              </a:spcBef>
            </a:pPr>
            <a:r>
              <a:rPr lang="en-US" dirty="0" smtClean="0"/>
              <a:t>Text:</a:t>
            </a:r>
          </a:p>
          <a:p>
            <a:pPr>
              <a:spcBef>
                <a:spcPct val="0"/>
              </a:spcBef>
            </a:pPr>
            <a:r>
              <a:rPr lang="en-US" dirty="0" smtClean="0"/>
              <a:t>There are certain features that allow us to identify the presence of bacteria.  These include:  the shape when viewed under a microscope, a Gram stain procedure that determines the absence or presence of an outer membrane and the correlated thickness of the cell wall, whether it requires oxygen or is poisoned by oxygen, nutrients to grow, and the sequences of proteins made by the bacteria, or sequences of the bacterial DNA or RNA.</a:t>
            </a:r>
          </a:p>
        </p:txBody>
      </p:sp>
    </p:spTree>
    <p:extLst>
      <p:ext uri="{BB962C8B-B14F-4D97-AF65-F5344CB8AC3E}">
        <p14:creationId xmlns:p14="http://schemas.microsoft.com/office/powerpoint/2010/main" val="1462544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a:lstStyle/>
          <a:p>
            <a:pPr>
              <a:spcBef>
                <a:spcPct val="0"/>
              </a:spcBef>
            </a:pPr>
            <a:r>
              <a:rPr lang="en-US" dirty="0" smtClean="0"/>
              <a:t>The pink cells are gram-negative bacilli, the purple cells are gram-positive cocci</a:t>
            </a:r>
          </a:p>
        </p:txBody>
      </p:sp>
    </p:spTree>
    <p:extLst>
      <p:ext uri="{BB962C8B-B14F-4D97-AF65-F5344CB8AC3E}">
        <p14:creationId xmlns:p14="http://schemas.microsoft.com/office/powerpoint/2010/main" val="714162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for</a:t>
            </a:r>
            <a:r>
              <a:rPr lang="en-US" baseline="0" dirty="0" smtClean="0"/>
              <a:t> everyone to know that bacteria are found everywhere – we are constantly exposed to them.</a:t>
            </a:r>
          </a:p>
          <a:p>
            <a:r>
              <a:rPr lang="en-US" baseline="0" dirty="0" smtClean="0"/>
              <a:t>This will be useful </a:t>
            </a:r>
            <a:r>
              <a:rPr lang="en-US" baseline="0" dirty="0" smtClean="0"/>
              <a:t>in the next module </a:t>
            </a:r>
            <a:r>
              <a:rPr lang="en-US" baseline="0" dirty="0" smtClean="0"/>
              <a:t>when discussing how to prevent the spread of antibiotic resistance – if we do not acquire bacteria, we will not become infected, and will not have to use drugs.</a:t>
            </a:r>
          </a:p>
          <a:p>
            <a:endParaRPr lang="en-US" baseline="0" dirty="0" smtClean="0"/>
          </a:p>
          <a:p>
            <a:r>
              <a:rPr lang="en-US" baseline="0" dirty="0" smtClean="0"/>
              <a:t>A brief discussion of the importance of hand washing would go well here.</a:t>
            </a:r>
          </a:p>
          <a:p>
            <a:endParaRPr lang="en-US" baseline="0" dirty="0" smtClean="0"/>
          </a:p>
          <a:p>
            <a:r>
              <a:rPr lang="en-US" baseline="0" dirty="0" smtClean="0"/>
              <a:t>Optional video: https://www.youtube.com/watch?v=znnp-Ivj2ek </a:t>
            </a:r>
            <a:endParaRPr lang="en-US" dirty="0"/>
          </a:p>
        </p:txBody>
      </p:sp>
      <p:sp>
        <p:nvSpPr>
          <p:cNvPr id="4" name="Slide Number Placeholder 3"/>
          <p:cNvSpPr>
            <a:spLocks noGrp="1"/>
          </p:cNvSpPr>
          <p:nvPr>
            <p:ph type="sldNum" sz="quarter" idx="10"/>
          </p:nvPr>
        </p:nvSpPr>
        <p:spPr/>
        <p:txBody>
          <a:bodyPr/>
          <a:lstStyle/>
          <a:p>
            <a:fld id="{F99F1A9B-5531-4A01-B6B1-1EF5F83F8DA8}" type="slidenum">
              <a:rPr lang="en-US" smtClean="0"/>
              <a:pPr/>
              <a:t>9</a:t>
            </a:fld>
            <a:endParaRPr lang="en-US"/>
          </a:p>
        </p:txBody>
      </p:sp>
    </p:spTree>
    <p:extLst>
      <p:ext uri="{BB962C8B-B14F-4D97-AF65-F5344CB8AC3E}">
        <p14:creationId xmlns:p14="http://schemas.microsoft.com/office/powerpoint/2010/main" val="2487231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a:lstStyle/>
          <a:p>
            <a:pPr>
              <a:spcBef>
                <a:spcPct val="0"/>
              </a:spcBef>
            </a:pPr>
            <a:r>
              <a:rPr lang="en-US" dirty="0" smtClean="0"/>
              <a:t>Bacteria may survive for various periods of time on other surfaces that have come in contact with a bacterium.  Examples include:  toilets, sinks, cell phones, desks, remote controls, and on food.  I am sure you can think of other things</a:t>
            </a:r>
          </a:p>
          <a:p>
            <a:pPr>
              <a:spcBef>
                <a:spcPct val="0"/>
              </a:spcBef>
            </a:pPr>
            <a:r>
              <a:rPr lang="en-US" dirty="0" smtClean="0"/>
              <a:t>that bacteria could live on.  Do any of you have other ideas?</a:t>
            </a:r>
          </a:p>
        </p:txBody>
      </p:sp>
    </p:spTree>
    <p:extLst>
      <p:ext uri="{BB962C8B-B14F-4D97-AF65-F5344CB8AC3E}">
        <p14:creationId xmlns:p14="http://schemas.microsoft.com/office/powerpoint/2010/main" val="2157268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pPr>
              <a:spcBef>
                <a:spcPct val="0"/>
              </a:spcBef>
            </a:pPr>
            <a:r>
              <a:rPr lang="en-US" dirty="0" smtClean="0"/>
              <a:t>Most </a:t>
            </a:r>
            <a:r>
              <a:rPr lang="en-US" dirty="0" smtClean="0"/>
              <a:t>bacteria are good and play a positive roll in nature.  They aid in digestion, change sewage into simple chemicals, extract nitrogen from the air which plants use for protein production.  </a:t>
            </a:r>
          </a:p>
        </p:txBody>
      </p:sp>
    </p:spTree>
    <p:extLst>
      <p:ext uri="{BB962C8B-B14F-4D97-AF65-F5344CB8AC3E}">
        <p14:creationId xmlns:p14="http://schemas.microsoft.com/office/powerpoint/2010/main" val="542431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9" y="2017"/>
            <a:ext cx="9138621" cy="6853965"/>
          </a:xfrm>
          <a:prstGeom prst="rect">
            <a:avLst/>
          </a:prstGeom>
        </p:spPr>
      </p:pic>
      <p:sp>
        <p:nvSpPr>
          <p:cNvPr id="6146" name="Rectangle 2"/>
          <p:cNvSpPr>
            <a:spLocks noGrp="1" noChangeArrowheads="1"/>
          </p:cNvSpPr>
          <p:nvPr>
            <p:ph type="ctrTitle"/>
          </p:nvPr>
        </p:nvSpPr>
        <p:spPr>
          <a:xfrm>
            <a:off x="685800" y="682625"/>
            <a:ext cx="7772400" cy="1470025"/>
          </a:xfrm>
        </p:spPr>
        <p:txBody>
          <a:bodyPr/>
          <a:lstStyle>
            <a:lvl1pPr algn="ctr">
              <a:defRPr/>
            </a:lvl1pPr>
          </a:lstStyle>
          <a:p>
            <a:r>
              <a:rPr lang="en-US"/>
              <a:t>Title</a:t>
            </a:r>
          </a:p>
        </p:txBody>
      </p:sp>
      <p:sp>
        <p:nvSpPr>
          <p:cNvPr id="6147" name="Rectangle 3"/>
          <p:cNvSpPr>
            <a:spLocks noGrp="1" noChangeArrowheads="1"/>
          </p:cNvSpPr>
          <p:nvPr>
            <p:ph type="subTitle" idx="1"/>
          </p:nvPr>
        </p:nvSpPr>
        <p:spPr>
          <a:xfrm>
            <a:off x="1371600" y="2438400"/>
            <a:ext cx="6400800" cy="1752600"/>
          </a:xfrm>
        </p:spPr>
        <p:txBody>
          <a:bodyPr/>
          <a:lstStyle>
            <a:lvl1pPr marL="0" indent="0" algn="ctr">
              <a:buFontTx/>
              <a:buNone/>
              <a:defRPr sz="1400"/>
            </a:lvl1pPr>
          </a:lstStyle>
          <a:p>
            <a:r>
              <a:rPr lang="en-US"/>
              <a:t>Click to edit Master subtitle style</a:t>
            </a:r>
          </a:p>
        </p:txBody>
      </p:sp>
      <p:sp>
        <p:nvSpPr>
          <p:cNvPr id="6153" name="Rectangle 9"/>
          <p:cNvSpPr>
            <a:spLocks noChangeArrowheads="1"/>
          </p:cNvSpPr>
          <p:nvPr/>
        </p:nvSpPr>
        <p:spPr bwMode="auto">
          <a:xfrm>
            <a:off x="3124200" y="6324600"/>
            <a:ext cx="2895600" cy="323850"/>
          </a:xfrm>
          <a:prstGeom prst="rect">
            <a:avLst/>
          </a:prstGeom>
          <a:noFill/>
          <a:ln w="9525">
            <a:noFill/>
            <a:miter lim="800000"/>
            <a:headEnd/>
            <a:tailEnd/>
          </a:ln>
          <a:effectLst/>
        </p:spPr>
        <p:txBody>
          <a:bodyPr/>
          <a:lstStyle/>
          <a:p>
            <a:pPr algn="ctr" eaLnBrk="1" hangingPunct="1"/>
            <a:endParaRPr lang="en-US" sz="1200">
              <a:solidFill>
                <a:srgbClr val="005595"/>
              </a:solidFill>
              <a:latin typeface="Arial"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3A4D164C-97E3-4077-A336-8B3BA028DF35}"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3401412-47C9-4FBE-B950-A30F096D7934}"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35B1C7C-2FE3-440E-960B-DC336E9D4EC3}"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693C284-B4DC-451D-807D-F60D65E3CB4B}"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77962D4F-5079-4222-824C-2D2332E0DD5E}" type="slidenum">
              <a:rPr lang="en-US"/>
              <a:pPr/>
              <a:t>‹#›</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B73C464-62F4-41AC-86F0-6F0305D6E9D3}" type="slidenum">
              <a:rPr lang="en-US"/>
              <a:pPr/>
              <a:t>‹#›</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01E5BF8-2D8D-486B-87C7-C2DCA0D61843}" type="slidenum">
              <a:rPr lang="en-US"/>
              <a:pPr/>
              <a:t>‹#›</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10F3097-2133-4D9E-BC2B-43985C5D995A}" type="slidenum">
              <a:rPr lang="en-US"/>
              <a:pPr/>
              <a:t>‹#›</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129712D-99B4-4A1B-A104-7124243888D5}" type="slidenum">
              <a:rPr lang="en-US"/>
              <a:pPr/>
              <a:t>‹#›</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620B12F-3AA2-41D6-BCED-9B854066AE1B}" type="slidenum">
              <a:rPr lang="en-US"/>
              <a:pPr/>
              <a:t>‹#›</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31" name="Picture 11"/>
          <p:cNvPicPr>
            <a:picLocks noChangeAspect="1" noChangeArrowheads="1"/>
          </p:cNvPicPr>
          <p:nvPr userDrawn="1"/>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p:spPr>
      </p:pic>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8" name="Rectangle 8"/>
          <p:cNvSpPr>
            <a:spLocks noGrp="1" noChangeArrowheads="1"/>
          </p:cNvSpPr>
          <p:nvPr>
            <p:ph type="sldNum" sz="quarter" idx="4"/>
          </p:nvPr>
        </p:nvSpPr>
        <p:spPr bwMode="auto">
          <a:xfrm>
            <a:off x="304800" y="6534150"/>
            <a:ext cx="21336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mn-lt"/>
              </a:defRPr>
            </a:lvl1pPr>
          </a:lstStyle>
          <a:p>
            <a:fld id="{4992160A-B009-4DF0-9663-DC50E3E3959B}" type="slidenum">
              <a:rPr lang="en-US"/>
              <a:pPr/>
              <a:t>‹#›</a:t>
            </a:fld>
            <a:endParaRPr lang="en-US"/>
          </a:p>
        </p:txBody>
      </p:sp>
      <p:sp>
        <p:nvSpPr>
          <p:cNvPr id="5130" name="Rectangle 10"/>
          <p:cNvSpPr>
            <a:spLocks noGrp="1" noChangeArrowheads="1"/>
          </p:cNvSpPr>
          <p:nvPr>
            <p:ph type="ftr" sz="quarter" idx="3"/>
          </p:nvPr>
        </p:nvSpPr>
        <p:spPr bwMode="auto">
          <a:xfrm>
            <a:off x="3124200" y="653415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defRPr>
            </a:lvl1p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rtl="0" fontAlgn="base">
        <a:spcBef>
          <a:spcPct val="0"/>
        </a:spcBef>
        <a:spcAft>
          <a:spcPct val="0"/>
        </a:spcAft>
        <a:defRPr sz="3200" b="1">
          <a:solidFill>
            <a:srgbClr val="005595"/>
          </a:solidFill>
          <a:latin typeface="+mj-lt"/>
          <a:ea typeface="+mj-ea"/>
          <a:cs typeface="+mj-cs"/>
        </a:defRPr>
      </a:lvl1pPr>
      <a:lvl2pPr algn="l" rtl="0" fontAlgn="base">
        <a:spcBef>
          <a:spcPct val="0"/>
        </a:spcBef>
        <a:spcAft>
          <a:spcPct val="0"/>
        </a:spcAft>
        <a:defRPr sz="3200" b="1">
          <a:solidFill>
            <a:srgbClr val="005595"/>
          </a:solidFill>
          <a:latin typeface="Arial" charset="0"/>
        </a:defRPr>
      </a:lvl2pPr>
      <a:lvl3pPr algn="l" rtl="0" fontAlgn="base">
        <a:spcBef>
          <a:spcPct val="0"/>
        </a:spcBef>
        <a:spcAft>
          <a:spcPct val="0"/>
        </a:spcAft>
        <a:defRPr sz="3200" b="1">
          <a:solidFill>
            <a:srgbClr val="005595"/>
          </a:solidFill>
          <a:latin typeface="Arial" charset="0"/>
        </a:defRPr>
      </a:lvl3pPr>
      <a:lvl4pPr algn="l" rtl="0" fontAlgn="base">
        <a:spcBef>
          <a:spcPct val="0"/>
        </a:spcBef>
        <a:spcAft>
          <a:spcPct val="0"/>
        </a:spcAft>
        <a:defRPr sz="3200" b="1">
          <a:solidFill>
            <a:srgbClr val="005595"/>
          </a:solidFill>
          <a:latin typeface="Arial" charset="0"/>
        </a:defRPr>
      </a:lvl4pPr>
      <a:lvl5pPr algn="l" rtl="0" fontAlgn="base">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p:titleStyle>
    <p:bodyStyle>
      <a:lvl1pPr marL="342900" indent="-342900" algn="l" rtl="0" fontAlgn="base">
        <a:spcBef>
          <a:spcPct val="20000"/>
        </a:spcBef>
        <a:spcAft>
          <a:spcPct val="0"/>
        </a:spcAft>
        <a:buChar char="•"/>
        <a:defRPr sz="2000">
          <a:solidFill>
            <a:srgbClr val="005595"/>
          </a:solidFill>
          <a:latin typeface="+mn-lt"/>
          <a:ea typeface="+mn-ea"/>
          <a:cs typeface="+mn-cs"/>
        </a:defRPr>
      </a:lvl1pPr>
      <a:lvl2pPr marL="742950" indent="-285750" algn="l" rtl="0" fontAlgn="base">
        <a:spcBef>
          <a:spcPct val="20000"/>
        </a:spcBef>
        <a:spcAft>
          <a:spcPct val="0"/>
        </a:spcAft>
        <a:buChar char="–"/>
        <a:defRPr>
          <a:solidFill>
            <a:srgbClr val="005595"/>
          </a:solidFill>
          <a:latin typeface="+mn-lt"/>
        </a:defRPr>
      </a:lvl2pPr>
      <a:lvl3pPr marL="1143000" indent="-228600" algn="l" rtl="0" fontAlgn="base">
        <a:spcBef>
          <a:spcPct val="20000"/>
        </a:spcBef>
        <a:spcAft>
          <a:spcPct val="0"/>
        </a:spcAft>
        <a:buChar char="•"/>
        <a:defRPr sz="1600">
          <a:solidFill>
            <a:srgbClr val="005595"/>
          </a:solidFill>
          <a:latin typeface="+mn-lt"/>
        </a:defRPr>
      </a:lvl3pPr>
      <a:lvl4pPr marL="1600200" indent="-228600" algn="l" rtl="0" fontAlgn="base">
        <a:spcBef>
          <a:spcPct val="20000"/>
        </a:spcBef>
        <a:spcAft>
          <a:spcPct val="0"/>
        </a:spcAft>
        <a:buChar char="–"/>
        <a:defRPr sz="1400">
          <a:solidFill>
            <a:srgbClr val="005595"/>
          </a:solidFill>
          <a:latin typeface="+mn-lt"/>
        </a:defRPr>
      </a:lvl4pPr>
      <a:lvl5pPr marL="2057400" indent="-228600" algn="l" rtl="0" fontAlgn="base">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Introduction to Bacteria </a:t>
            </a:r>
            <a:r>
              <a:rPr lang="en-US" smtClean="0"/>
              <a:t>and Antibiotics</a:t>
            </a:r>
            <a:endParaRPr lang="en-US" dirty="0"/>
          </a:p>
        </p:txBody>
      </p:sp>
      <p:sp>
        <p:nvSpPr>
          <p:cNvPr id="3" name="Subtitle 2"/>
          <p:cNvSpPr>
            <a:spLocks noGrp="1"/>
          </p:cNvSpPr>
          <p:nvPr>
            <p:ph type="subTitle" idx="1"/>
          </p:nvPr>
        </p:nvSpPr>
        <p:spPr>
          <a:xfrm>
            <a:off x="1371600" y="2126492"/>
            <a:ext cx="6400800" cy="1752600"/>
          </a:xfrm>
        </p:spPr>
        <p:txBody>
          <a:bodyPr/>
          <a:lstStyle/>
          <a:p>
            <a:r>
              <a:rPr lang="en-US" sz="2400" dirty="0" smtClean="0"/>
              <a:t>Module 1</a:t>
            </a:r>
            <a:endParaRPr lang="en-US" sz="2400" dirty="0"/>
          </a:p>
        </p:txBody>
      </p:sp>
      <p:pic>
        <p:nvPicPr>
          <p:cNvPr id="4" name="Picture 3"/>
          <p:cNvPicPr>
            <a:picLocks noChangeAspect="1"/>
          </p:cNvPicPr>
          <p:nvPr/>
        </p:nvPicPr>
        <p:blipFill rotWithShape="1">
          <a:blip r:embed="rId3"/>
          <a:srcRect l="25104"/>
          <a:stretch/>
        </p:blipFill>
        <p:spPr>
          <a:xfrm>
            <a:off x="2781300" y="2819400"/>
            <a:ext cx="3581400" cy="2689781"/>
          </a:xfrm>
          <a:prstGeom prst="rect">
            <a:avLst/>
          </a:prstGeom>
        </p:spPr>
      </p:pic>
    </p:spTree>
    <p:extLst>
      <p:ext uri="{BB962C8B-B14F-4D97-AF65-F5344CB8AC3E}">
        <p14:creationId xmlns:p14="http://schemas.microsoft.com/office/powerpoint/2010/main" val="1482450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66404" y="3213516"/>
            <a:ext cx="2691460" cy="1732376"/>
          </a:xfrm>
          <a:prstGeom prst="rect">
            <a:avLst/>
          </a:prstGeom>
        </p:spPr>
      </p:pic>
      <p:sp>
        <p:nvSpPr>
          <p:cNvPr id="49154" name="Title 1"/>
          <p:cNvSpPr>
            <a:spLocks noGrp="1"/>
          </p:cNvSpPr>
          <p:nvPr>
            <p:ph type="title"/>
          </p:nvPr>
        </p:nvSpPr>
        <p:spPr/>
        <p:txBody>
          <a:bodyPr/>
          <a:lstStyle/>
          <a:p>
            <a:r>
              <a:rPr lang="en-US" smtClean="0"/>
              <a:t>Bacteria in the Environment</a:t>
            </a:r>
            <a:endParaRPr lang="en-US" dirty="0" smtClean="0"/>
          </a:p>
        </p:txBody>
      </p:sp>
      <p:sp>
        <p:nvSpPr>
          <p:cNvPr id="45059" name="Content Placeholder 2"/>
          <p:cNvSpPr>
            <a:spLocks noGrp="1"/>
          </p:cNvSpPr>
          <p:nvPr>
            <p:ph idx="1"/>
          </p:nvPr>
        </p:nvSpPr>
        <p:spPr>
          <a:xfrm>
            <a:off x="480085" y="1676400"/>
            <a:ext cx="2952750" cy="4351338"/>
          </a:xfrm>
        </p:spPr>
        <p:txBody>
          <a:bodyPr>
            <a:normAutofit fontScale="92500"/>
          </a:bodyPr>
          <a:lstStyle/>
          <a:p>
            <a:r>
              <a:rPr lang="en-US" sz="2400" dirty="0" smtClean="0"/>
              <a:t>Many bacteria can survive on other surfaces that have come in contact with a person</a:t>
            </a:r>
          </a:p>
          <a:p>
            <a:pPr lvl="1"/>
            <a:r>
              <a:rPr lang="en-US" sz="2000" dirty="0" smtClean="0"/>
              <a:t>toilets</a:t>
            </a:r>
          </a:p>
          <a:p>
            <a:pPr lvl="1"/>
            <a:r>
              <a:rPr lang="en-US" sz="2000" dirty="0" smtClean="0"/>
              <a:t>sinks </a:t>
            </a:r>
          </a:p>
          <a:p>
            <a:pPr lvl="1"/>
            <a:r>
              <a:rPr lang="en-US" sz="2000" dirty="0" smtClean="0"/>
              <a:t>cell phone </a:t>
            </a:r>
          </a:p>
          <a:p>
            <a:pPr lvl="1"/>
            <a:r>
              <a:rPr lang="en-US" sz="2000" dirty="0" smtClean="0"/>
              <a:t>desks</a:t>
            </a:r>
          </a:p>
          <a:p>
            <a:pPr lvl="1"/>
            <a:r>
              <a:rPr lang="en-US" sz="2000" dirty="0" smtClean="0"/>
              <a:t>remote controls </a:t>
            </a:r>
          </a:p>
          <a:p>
            <a:pPr lvl="1"/>
            <a:r>
              <a:rPr lang="en-US" sz="2000" dirty="0" smtClean="0"/>
              <a:t>food</a:t>
            </a:r>
          </a:p>
          <a:p>
            <a:pPr lvl="1"/>
            <a:r>
              <a:rPr lang="en-US" sz="2000" dirty="0" smtClean="0"/>
              <a:t>computers</a:t>
            </a:r>
          </a:p>
        </p:txBody>
      </p:sp>
      <p:sp>
        <p:nvSpPr>
          <p:cNvPr id="45060" name="Slide Number Placeholder 3"/>
          <p:cNvSpPr>
            <a:spLocks noGrp="1"/>
          </p:cNvSpPr>
          <p:nvPr>
            <p:ph type="sldNum" sz="quarter" idx="4294967295"/>
          </p:nvPr>
        </p:nvSpPr>
        <p:spPr>
          <a:xfrm>
            <a:off x="6457950" y="6356351"/>
            <a:ext cx="2057400" cy="365125"/>
          </a:xfrm>
          <a:prstGeom prst="rect">
            <a:avLst/>
          </a:prstGeom>
        </p:spPr>
        <p:txBody>
          <a:bodyPr/>
          <a:lstStyle/>
          <a:p>
            <a:fld id="{CAA41DC4-3674-45E1-A3F9-B9E1DECB7126}" type="slidenum">
              <a:rPr lang="en-US" smtClean="0"/>
              <a:pPr/>
              <a:t>10</a:t>
            </a:fld>
            <a:endParaRPr lang="en-US"/>
          </a:p>
        </p:txBody>
      </p:sp>
      <p:pic>
        <p:nvPicPr>
          <p:cNvPr id="5" name="Picture 4"/>
          <p:cNvPicPr>
            <a:picLocks noChangeAspect="1"/>
          </p:cNvPicPr>
          <p:nvPr/>
        </p:nvPicPr>
        <p:blipFill>
          <a:blip r:embed="rId4"/>
          <a:stretch>
            <a:fillRect/>
          </a:stretch>
        </p:blipFill>
        <p:spPr>
          <a:xfrm>
            <a:off x="4845987" y="1287951"/>
            <a:ext cx="3840813" cy="1902117"/>
          </a:xfrm>
          <a:prstGeom prst="rect">
            <a:avLst/>
          </a:prstGeom>
        </p:spPr>
      </p:pic>
      <p:pic>
        <p:nvPicPr>
          <p:cNvPr id="6" name="Picture 5"/>
          <p:cNvPicPr>
            <a:picLocks noChangeAspect="1"/>
          </p:cNvPicPr>
          <p:nvPr/>
        </p:nvPicPr>
        <p:blipFill>
          <a:blip r:embed="rId5"/>
          <a:stretch>
            <a:fillRect/>
          </a:stretch>
        </p:blipFill>
        <p:spPr>
          <a:xfrm>
            <a:off x="3200400" y="5042928"/>
            <a:ext cx="2205399" cy="1240155"/>
          </a:xfrm>
          <a:prstGeom prst="rect">
            <a:avLst/>
          </a:prstGeom>
        </p:spPr>
      </p:pic>
      <p:pic>
        <p:nvPicPr>
          <p:cNvPr id="7" name="Picture 6"/>
          <p:cNvPicPr>
            <a:picLocks noChangeAspect="1"/>
          </p:cNvPicPr>
          <p:nvPr/>
        </p:nvPicPr>
        <p:blipFill>
          <a:blip r:embed="rId6"/>
          <a:stretch>
            <a:fillRect/>
          </a:stretch>
        </p:blipFill>
        <p:spPr>
          <a:xfrm>
            <a:off x="5562600" y="3504835"/>
            <a:ext cx="3243353" cy="2158171"/>
          </a:xfrm>
          <a:prstGeom prst="rect">
            <a:avLst/>
          </a:prstGeom>
        </p:spPr>
      </p:pic>
    </p:spTree>
    <p:extLst>
      <p:ext uri="{BB962C8B-B14F-4D97-AF65-F5344CB8AC3E}">
        <p14:creationId xmlns:p14="http://schemas.microsoft.com/office/powerpoint/2010/main" val="8986400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title"/>
          </p:nvPr>
        </p:nvSpPr>
        <p:spPr/>
        <p:txBody>
          <a:bodyPr/>
          <a:lstStyle/>
          <a:p>
            <a:r>
              <a:rPr lang="en-US" dirty="0" smtClean="0"/>
              <a:t>Most Bacteria are Beneficial</a:t>
            </a:r>
          </a:p>
        </p:txBody>
      </p:sp>
      <p:sp>
        <p:nvSpPr>
          <p:cNvPr id="34819" name="Rectangle 4"/>
          <p:cNvSpPr>
            <a:spLocks noGrp="1" noChangeArrowheads="1"/>
          </p:cNvSpPr>
          <p:nvPr>
            <p:ph idx="1"/>
          </p:nvPr>
        </p:nvSpPr>
        <p:spPr/>
        <p:txBody>
          <a:bodyPr/>
          <a:lstStyle/>
          <a:p>
            <a:r>
              <a:rPr lang="en-US" dirty="0" smtClean="0"/>
              <a:t>Nutrient cycling in ecosystems</a:t>
            </a:r>
          </a:p>
          <a:p>
            <a:r>
              <a:rPr lang="en-US" dirty="0" smtClean="0"/>
              <a:t>Digest sewage into simple chemicals</a:t>
            </a:r>
          </a:p>
          <a:p>
            <a:r>
              <a:rPr lang="en-US" dirty="0" smtClean="0"/>
              <a:t>Extract nitrogen from air and make it available to plants for protein production</a:t>
            </a:r>
          </a:p>
        </p:txBody>
      </p:sp>
      <p:sp>
        <p:nvSpPr>
          <p:cNvPr id="34820" name="Slide Number Placeholder 3"/>
          <p:cNvSpPr>
            <a:spLocks noGrp="1"/>
          </p:cNvSpPr>
          <p:nvPr>
            <p:ph type="sldNum" sz="quarter" idx="4294967295"/>
          </p:nvPr>
        </p:nvSpPr>
        <p:spPr>
          <a:xfrm>
            <a:off x="6457950" y="6356351"/>
            <a:ext cx="2057400" cy="365125"/>
          </a:xfrm>
          <a:prstGeom prst="rect">
            <a:avLst/>
          </a:prstGeom>
        </p:spPr>
        <p:txBody>
          <a:bodyPr/>
          <a:lstStyle/>
          <a:p>
            <a:fld id="{C65F3505-46A7-4EB8-958C-F81B1CFE09AB}" type="slidenum">
              <a:rPr lang="en-US" smtClean="0"/>
              <a:pPr/>
              <a:t>11</a:t>
            </a:fld>
            <a:endParaRPr lang="en-US"/>
          </a:p>
        </p:txBody>
      </p:sp>
      <p:pic>
        <p:nvPicPr>
          <p:cNvPr id="1026" name="Picture 2" descr="C:\Users\drjes_000\Desktop\9910033-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3256382"/>
            <a:ext cx="4191000" cy="277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78090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title"/>
          </p:nvPr>
        </p:nvSpPr>
        <p:spPr/>
        <p:txBody>
          <a:bodyPr/>
          <a:lstStyle/>
          <a:p>
            <a:r>
              <a:rPr lang="en-US" dirty="0" smtClean="0"/>
              <a:t>Most Bacteria are Beneficial</a:t>
            </a:r>
          </a:p>
        </p:txBody>
      </p:sp>
      <p:sp>
        <p:nvSpPr>
          <p:cNvPr id="34819" name="Rectangle 4"/>
          <p:cNvSpPr>
            <a:spLocks noGrp="1" noChangeArrowheads="1"/>
          </p:cNvSpPr>
          <p:nvPr>
            <p:ph idx="1"/>
          </p:nvPr>
        </p:nvSpPr>
        <p:spPr/>
        <p:txBody>
          <a:bodyPr/>
          <a:lstStyle/>
          <a:p>
            <a:r>
              <a:rPr lang="en-US" dirty="0" smtClean="0"/>
              <a:t>Aid in digestion</a:t>
            </a:r>
          </a:p>
          <a:p>
            <a:r>
              <a:rPr lang="en-US" dirty="0" smtClean="0"/>
              <a:t>Provide essential nutrients (vitamin K)</a:t>
            </a:r>
          </a:p>
          <a:p>
            <a:r>
              <a:rPr lang="en-US" dirty="0"/>
              <a:t>Occupy (colonize) sites that might otherwise be invaded by harmful (pathogenic) </a:t>
            </a:r>
            <a:r>
              <a:rPr lang="en-US" dirty="0" smtClean="0"/>
              <a:t>bacteria</a:t>
            </a:r>
            <a:endParaRPr lang="en-US" dirty="0"/>
          </a:p>
        </p:txBody>
      </p:sp>
      <p:sp>
        <p:nvSpPr>
          <p:cNvPr id="34820" name="Slide Number Placeholder 3"/>
          <p:cNvSpPr>
            <a:spLocks noGrp="1"/>
          </p:cNvSpPr>
          <p:nvPr>
            <p:ph type="sldNum" sz="quarter" idx="4294967295"/>
          </p:nvPr>
        </p:nvSpPr>
        <p:spPr>
          <a:xfrm>
            <a:off x="6457950" y="6356351"/>
            <a:ext cx="2057400" cy="365125"/>
          </a:xfrm>
          <a:prstGeom prst="rect">
            <a:avLst/>
          </a:prstGeom>
        </p:spPr>
        <p:txBody>
          <a:bodyPr/>
          <a:lstStyle/>
          <a:p>
            <a:fld id="{C65F3505-46A7-4EB8-958C-F81B1CFE09AB}" type="slidenum">
              <a:rPr lang="en-US" smtClean="0"/>
              <a:pPr/>
              <a:t>12</a:t>
            </a:fld>
            <a:endParaRPr lang="en-US"/>
          </a:p>
        </p:txBody>
      </p:sp>
      <p:pic>
        <p:nvPicPr>
          <p:cNvPr id="2050" name="Picture 2" descr="C:\Users\drjes_000\Desktop\Just-some-of-the-bacteria-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846" y="3821205"/>
            <a:ext cx="3707455" cy="22244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39699" y="3821205"/>
            <a:ext cx="4121253" cy="2310584"/>
          </a:xfrm>
          <a:prstGeom prst="rect">
            <a:avLst/>
          </a:prstGeom>
        </p:spPr>
      </p:pic>
    </p:spTree>
    <p:extLst>
      <p:ext uri="{BB962C8B-B14F-4D97-AF65-F5344CB8AC3E}">
        <p14:creationId xmlns:p14="http://schemas.microsoft.com/office/powerpoint/2010/main" val="41412052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Cows and Bacteria</a:t>
            </a:r>
            <a:endParaRPr lang="en-US" dirty="0" smtClean="0"/>
          </a:p>
        </p:txBody>
      </p:sp>
      <p:sp>
        <p:nvSpPr>
          <p:cNvPr id="5" name="Content Placeholder 4"/>
          <p:cNvSpPr>
            <a:spLocks noGrp="1"/>
          </p:cNvSpPr>
          <p:nvPr>
            <p:ph sz="half" idx="1"/>
          </p:nvPr>
        </p:nvSpPr>
        <p:spPr/>
        <p:txBody>
          <a:bodyPr/>
          <a:lstStyle/>
          <a:p>
            <a:r>
              <a:rPr lang="en-US" dirty="0" smtClean="0"/>
              <a:t>What is the importance of bacteria in cows and other ruminants?</a:t>
            </a:r>
            <a:endParaRPr lang="en-US" dirty="0"/>
          </a:p>
        </p:txBody>
      </p:sp>
      <p:pic>
        <p:nvPicPr>
          <p:cNvPr id="11" name="Picture 5"/>
          <p:cNvPicPr>
            <a:picLocks noGrp="1" noChangeAspect="1"/>
          </p:cNvPicPr>
          <p:nvPr>
            <p:ph sz="half" idx="2"/>
          </p:nvPr>
        </p:nvPicPr>
        <p:blipFill>
          <a:blip r:embed="rId3"/>
          <a:stretch>
            <a:fillRect/>
          </a:stretch>
        </p:blipFill>
        <p:spPr>
          <a:xfrm>
            <a:off x="5036250" y="2627294"/>
            <a:ext cx="3072000" cy="2748000"/>
          </a:xfrm>
        </p:spPr>
      </p:pic>
      <p:sp>
        <p:nvSpPr>
          <p:cNvPr id="43012" name="Slide Number Placeholder 3"/>
          <p:cNvSpPr>
            <a:spLocks noGrp="1"/>
          </p:cNvSpPr>
          <p:nvPr>
            <p:ph type="sldNum" sz="quarter" idx="4294967295"/>
          </p:nvPr>
        </p:nvSpPr>
        <p:spPr>
          <a:xfrm>
            <a:off x="6457950" y="6356351"/>
            <a:ext cx="2057400" cy="365125"/>
          </a:xfrm>
          <a:prstGeom prst="rect">
            <a:avLst/>
          </a:prstGeom>
        </p:spPr>
        <p:txBody>
          <a:bodyPr/>
          <a:lstStyle/>
          <a:p>
            <a:fld id="{6EF44C16-2463-448B-8E7C-1F6460B2F0B6}" type="slidenum">
              <a:rPr lang="en-US" smtClean="0"/>
              <a:pPr/>
              <a:t>13</a:t>
            </a:fld>
            <a:endParaRPr lang="en-US"/>
          </a:p>
        </p:txBody>
      </p:sp>
    </p:spTree>
    <p:extLst>
      <p:ext uri="{BB962C8B-B14F-4D97-AF65-F5344CB8AC3E}">
        <p14:creationId xmlns:p14="http://schemas.microsoft.com/office/powerpoint/2010/main" val="198306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Cellulose Digestion</a:t>
            </a:r>
            <a:endParaRPr lang="en-US" dirty="0"/>
          </a:p>
        </p:txBody>
      </p:sp>
      <p:sp>
        <p:nvSpPr>
          <p:cNvPr id="6" name="Content Placeholder 5"/>
          <p:cNvSpPr>
            <a:spLocks noGrp="1"/>
          </p:cNvSpPr>
          <p:nvPr>
            <p:ph idx="1"/>
          </p:nvPr>
        </p:nvSpPr>
        <p:spPr>
          <a:xfrm>
            <a:off x="457200" y="1417638"/>
            <a:ext cx="8229600" cy="4114800"/>
          </a:xfrm>
        </p:spPr>
        <p:txBody>
          <a:bodyPr/>
          <a:lstStyle/>
          <a:p>
            <a:r>
              <a:rPr lang="en-US" dirty="0" smtClean="0"/>
              <a:t>Cows, termites and other animals do not have the ability to digest cellulose</a:t>
            </a:r>
          </a:p>
          <a:p>
            <a:r>
              <a:rPr lang="en-US" dirty="0" smtClean="0"/>
              <a:t>Without bacteria, cows could eat grass, hay and other plants, but they could not break it down</a:t>
            </a:r>
            <a:endParaRPr lang="en-US" dirty="0"/>
          </a:p>
        </p:txBody>
      </p:sp>
      <p:sp>
        <p:nvSpPr>
          <p:cNvPr id="7" name="Slide Number Placeholder 6"/>
          <p:cNvSpPr>
            <a:spLocks noGrp="1"/>
          </p:cNvSpPr>
          <p:nvPr>
            <p:ph type="sldNum" sz="quarter" idx="4294967295"/>
          </p:nvPr>
        </p:nvSpPr>
        <p:spPr>
          <a:xfrm>
            <a:off x="6457950" y="6356351"/>
            <a:ext cx="2057400" cy="365125"/>
          </a:xfrm>
          <a:prstGeom prst="rect">
            <a:avLst/>
          </a:prstGeom>
        </p:spPr>
        <p:txBody>
          <a:bodyPr/>
          <a:lstStyle/>
          <a:p>
            <a:fld id="{C062DF67-29A0-40CF-B392-EE612082BD90}" type="slidenum">
              <a:rPr lang="en-US" smtClean="0"/>
              <a:pPr/>
              <a:t>14</a:t>
            </a:fld>
            <a:endParaRPr lang="en-US"/>
          </a:p>
        </p:txBody>
      </p:sp>
      <p:pic>
        <p:nvPicPr>
          <p:cNvPr id="3" name="Picture 2"/>
          <p:cNvPicPr>
            <a:picLocks noChangeAspect="1"/>
          </p:cNvPicPr>
          <p:nvPr/>
        </p:nvPicPr>
        <p:blipFill>
          <a:blip r:embed="rId3"/>
          <a:stretch>
            <a:fillRect/>
          </a:stretch>
        </p:blipFill>
        <p:spPr>
          <a:xfrm>
            <a:off x="1600199" y="2819400"/>
            <a:ext cx="6213849" cy="3503281"/>
          </a:xfrm>
          <a:prstGeom prst="rect">
            <a:avLst/>
          </a:prstGeom>
        </p:spPr>
      </p:pic>
      <p:sp>
        <p:nvSpPr>
          <p:cNvPr id="8" name="TextBox 7"/>
          <p:cNvSpPr txBox="1"/>
          <p:nvPr/>
        </p:nvSpPr>
        <p:spPr>
          <a:xfrm>
            <a:off x="3962400" y="5948882"/>
            <a:ext cx="1219200" cy="246221"/>
          </a:xfrm>
          <a:prstGeom prst="rect">
            <a:avLst/>
          </a:prstGeom>
          <a:solidFill>
            <a:srgbClr val="FFFF00"/>
          </a:solidFill>
        </p:spPr>
        <p:txBody>
          <a:bodyPr wrap="square" rtlCol="0">
            <a:spAutoFit/>
          </a:bodyPr>
          <a:lstStyle/>
          <a:p>
            <a:r>
              <a:rPr lang="en-US" sz="1000" b="1" dirty="0" smtClean="0">
                <a:latin typeface="+mj-lt"/>
              </a:rPr>
              <a:t>Lots of Bacteria</a:t>
            </a:r>
            <a:endParaRPr lang="en-US" sz="1000" b="1" dirty="0">
              <a:latin typeface="+mj-lt"/>
            </a:endParaRPr>
          </a:p>
        </p:txBody>
      </p:sp>
    </p:spTree>
    <p:extLst>
      <p:ext uri="{BB962C8B-B14F-4D97-AF65-F5344CB8AC3E}">
        <p14:creationId xmlns:p14="http://schemas.microsoft.com/office/powerpoint/2010/main" val="2838592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title"/>
          </p:nvPr>
        </p:nvSpPr>
        <p:spPr/>
        <p:txBody>
          <a:bodyPr/>
          <a:lstStyle/>
          <a:p>
            <a:r>
              <a:rPr lang="en-US" dirty="0" smtClean="0"/>
              <a:t>Some Bacteria are Harmful</a:t>
            </a:r>
          </a:p>
        </p:txBody>
      </p:sp>
      <p:sp>
        <p:nvSpPr>
          <p:cNvPr id="34819" name="Rectangle 4"/>
          <p:cNvSpPr>
            <a:spLocks noGrp="1" noChangeArrowheads="1"/>
          </p:cNvSpPr>
          <p:nvPr>
            <p:ph idx="1"/>
          </p:nvPr>
        </p:nvSpPr>
        <p:spPr>
          <a:xfrm>
            <a:off x="632279" y="1847851"/>
            <a:ext cx="5082721" cy="4351338"/>
          </a:xfrm>
        </p:spPr>
        <p:txBody>
          <a:bodyPr>
            <a:normAutofit lnSpcReduction="10000"/>
          </a:bodyPr>
          <a:lstStyle/>
          <a:p>
            <a:r>
              <a:rPr lang="en-US" dirty="0" smtClean="0"/>
              <a:t>Some are harmful (pathogenic):</a:t>
            </a:r>
          </a:p>
          <a:p>
            <a:pPr lvl="1"/>
            <a:r>
              <a:rPr lang="en-US" dirty="0" smtClean="0"/>
              <a:t>Damage tissues or produce toxins that cause disease (Staphylococcus aureus, group A strep)</a:t>
            </a:r>
          </a:p>
          <a:p>
            <a:r>
              <a:rPr lang="en-US" dirty="0" smtClean="0"/>
              <a:t>Opportunistic pathogens</a:t>
            </a:r>
          </a:p>
          <a:p>
            <a:pPr lvl="1"/>
            <a:r>
              <a:rPr lang="en-US" dirty="0" smtClean="0"/>
              <a:t>Do not cause disease in most health people, take advantage of already weakened host (certain gram negative bacteria that inhabit the gut, parasites, fungi)</a:t>
            </a:r>
          </a:p>
          <a:p>
            <a:r>
              <a:rPr lang="en-US" dirty="0" smtClean="0"/>
              <a:t>True pathogens</a:t>
            </a:r>
          </a:p>
          <a:p>
            <a:pPr lvl="1"/>
            <a:r>
              <a:rPr lang="en-US" dirty="0" smtClean="0"/>
              <a:t>Cause infection in otherwise healthy people (influenza, bacterial meningitis)</a:t>
            </a:r>
          </a:p>
          <a:p>
            <a:pPr lvl="1"/>
            <a:r>
              <a:rPr lang="en-US" dirty="0" smtClean="0"/>
              <a:t>Have mechanisms to evade the immune system</a:t>
            </a:r>
          </a:p>
        </p:txBody>
      </p:sp>
      <p:sp>
        <p:nvSpPr>
          <p:cNvPr id="34820" name="Slide Number Placeholder 3"/>
          <p:cNvSpPr>
            <a:spLocks noGrp="1"/>
          </p:cNvSpPr>
          <p:nvPr>
            <p:ph type="sldNum" sz="quarter" idx="4294967295"/>
          </p:nvPr>
        </p:nvSpPr>
        <p:spPr>
          <a:xfrm>
            <a:off x="6457950" y="6356351"/>
            <a:ext cx="2057400" cy="365125"/>
          </a:xfrm>
          <a:prstGeom prst="rect">
            <a:avLst/>
          </a:prstGeom>
        </p:spPr>
        <p:txBody>
          <a:bodyPr/>
          <a:lstStyle/>
          <a:p>
            <a:fld id="{C65F3505-46A7-4EB8-958C-F81B1CFE09AB}" type="slidenum">
              <a:rPr lang="en-US" smtClean="0"/>
              <a:pPr/>
              <a:t>15</a:t>
            </a:fld>
            <a:endParaRPr lang="en-US"/>
          </a:p>
        </p:txBody>
      </p:sp>
      <p:pic>
        <p:nvPicPr>
          <p:cNvPr id="2" name="Picture 1"/>
          <p:cNvPicPr>
            <a:picLocks noChangeAspect="1"/>
          </p:cNvPicPr>
          <p:nvPr/>
        </p:nvPicPr>
        <p:blipFill>
          <a:blip r:embed="rId3"/>
          <a:stretch>
            <a:fillRect/>
          </a:stretch>
        </p:blipFill>
        <p:spPr>
          <a:xfrm>
            <a:off x="6057900" y="1594191"/>
            <a:ext cx="2857500" cy="1600200"/>
          </a:xfrm>
          <a:prstGeom prst="rect">
            <a:avLst/>
          </a:prstGeom>
        </p:spPr>
      </p:pic>
      <p:pic>
        <p:nvPicPr>
          <p:cNvPr id="3" name="Picture 2"/>
          <p:cNvPicPr>
            <a:picLocks noChangeAspect="1"/>
          </p:cNvPicPr>
          <p:nvPr/>
        </p:nvPicPr>
        <p:blipFill>
          <a:blip r:embed="rId4"/>
          <a:stretch>
            <a:fillRect/>
          </a:stretch>
        </p:blipFill>
        <p:spPr>
          <a:xfrm>
            <a:off x="5729514" y="3603796"/>
            <a:ext cx="3124200" cy="2343150"/>
          </a:xfrm>
          <a:prstGeom prst="rect">
            <a:avLst/>
          </a:prstGeom>
        </p:spPr>
      </p:pic>
    </p:spTree>
    <p:extLst>
      <p:ext uri="{BB962C8B-B14F-4D97-AF65-F5344CB8AC3E}">
        <p14:creationId xmlns:p14="http://schemas.microsoft.com/office/powerpoint/2010/main" val="188480496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p:cNvSpPr>
            <a:spLocks noGrp="1"/>
          </p:cNvSpPr>
          <p:nvPr>
            <p:ph type="title"/>
          </p:nvPr>
        </p:nvSpPr>
        <p:spPr/>
        <p:txBody>
          <a:bodyPr/>
          <a:lstStyle/>
          <a:p>
            <a:r>
              <a:rPr lang="en-US" dirty="0" smtClean="0"/>
              <a:t>Pathogenic Bacteria</a:t>
            </a:r>
          </a:p>
        </p:txBody>
      </p:sp>
      <p:sp>
        <p:nvSpPr>
          <p:cNvPr id="36871" name="Slide Number Placeholder 6"/>
          <p:cNvSpPr>
            <a:spLocks noGrp="1"/>
          </p:cNvSpPr>
          <p:nvPr>
            <p:ph type="sldNum" sz="quarter" idx="4294967295"/>
          </p:nvPr>
        </p:nvSpPr>
        <p:spPr bwMode="auto">
          <a:xfrm>
            <a:off x="6457950" y="6356351"/>
            <a:ext cx="2057400" cy="365125"/>
          </a:xfrm>
          <a:prstGeom prst="rect">
            <a:avLst/>
          </a:prstGeom>
          <a:ln>
            <a:miter lim="800000"/>
            <a:headEnd/>
            <a:tailEnd/>
          </a:ln>
        </p:spPr>
        <p:txBody>
          <a:bodyPr/>
          <a:lstStyle/>
          <a:p>
            <a:fld id="{58F2BDAB-759F-4680-BB45-1BB7AD6BC8D1}" type="slidenum">
              <a:rPr lang="en-US"/>
              <a:pPr/>
              <a:t>16</a:t>
            </a:fld>
            <a:endParaRPr lang="en-US"/>
          </a:p>
        </p:txBody>
      </p:sp>
      <p:pic>
        <p:nvPicPr>
          <p:cNvPr id="194564" name="Picture 12" descr="http://biology.clc.uc.edu/fankhauser/labs/microbiology/gram_stain/Gram_stain_images/E_coli_2000_P7201172.jpg"/>
          <p:cNvPicPr>
            <a:picLocks noChangeAspect="1" noChangeArrowheads="1"/>
          </p:cNvPicPr>
          <p:nvPr/>
        </p:nvPicPr>
        <p:blipFill>
          <a:blip r:embed="rId3"/>
          <a:srcRect/>
          <a:stretch>
            <a:fillRect/>
          </a:stretch>
        </p:blipFill>
        <p:spPr bwMode="auto">
          <a:xfrm>
            <a:off x="838200" y="1600200"/>
            <a:ext cx="3403600" cy="2413000"/>
          </a:xfrm>
          <a:prstGeom prst="rect">
            <a:avLst/>
          </a:prstGeom>
          <a:noFill/>
          <a:ln w="9525">
            <a:solidFill>
              <a:srgbClr val="4F81BD"/>
            </a:solidFill>
            <a:miter lim="800000"/>
            <a:headEnd/>
            <a:tailEnd/>
          </a:ln>
          <a:effectLst>
            <a:outerShdw dist="38100" dir="2700000" rotWithShape="0">
              <a:srgbClr val="808080">
                <a:alpha val="42999"/>
              </a:srgbClr>
            </a:outerShdw>
          </a:effectLst>
        </p:spPr>
      </p:pic>
      <p:sp>
        <p:nvSpPr>
          <p:cNvPr id="40964" name="Rectangle 5"/>
          <p:cNvSpPr>
            <a:spLocks noChangeArrowheads="1"/>
          </p:cNvSpPr>
          <p:nvPr/>
        </p:nvSpPr>
        <p:spPr bwMode="auto">
          <a:xfrm rot="10800000" flipV="1">
            <a:off x="990600" y="4273503"/>
            <a:ext cx="3733800" cy="968470"/>
          </a:xfrm>
          <a:prstGeom prst="rect">
            <a:avLst/>
          </a:prstGeom>
          <a:noFill/>
          <a:ln w="9525">
            <a:noFill/>
            <a:miter lim="800000"/>
            <a:headEnd/>
            <a:tailEnd/>
          </a:ln>
        </p:spPr>
        <p:txBody>
          <a:bodyPr>
            <a:spAutoFit/>
          </a:bodyPr>
          <a:lstStyle/>
          <a:p>
            <a:pPr marL="209550" indent="-169863">
              <a:lnSpc>
                <a:spcPct val="90000"/>
              </a:lnSpc>
              <a:spcBef>
                <a:spcPts val="450"/>
              </a:spcBef>
            </a:pPr>
            <a:r>
              <a:rPr lang="en-US" b="1" i="1" dirty="0">
                <a:latin typeface="Calibri" charset="0"/>
                <a:cs typeface="Times New Roman" charset="0"/>
              </a:rPr>
              <a:t>Escherichia coli</a:t>
            </a:r>
            <a:r>
              <a:rPr lang="en-US" dirty="0">
                <a:latin typeface="Calibri" charset="0"/>
                <a:cs typeface="Times New Roman" charset="0"/>
              </a:rPr>
              <a:t> (</a:t>
            </a:r>
            <a:r>
              <a:rPr lang="en-US" i="1" dirty="0">
                <a:latin typeface="Calibri" charset="0"/>
                <a:cs typeface="Times New Roman" charset="0"/>
              </a:rPr>
              <a:t>E. coli</a:t>
            </a:r>
            <a:r>
              <a:rPr lang="en-US" dirty="0">
                <a:latin typeface="Calibri" charset="0"/>
                <a:cs typeface="Times New Roman" charset="0"/>
              </a:rPr>
              <a:t>)</a:t>
            </a:r>
          </a:p>
          <a:p>
            <a:pPr marL="209550" indent="-169863">
              <a:lnSpc>
                <a:spcPct val="90000"/>
              </a:lnSpc>
              <a:spcBef>
                <a:spcPts val="450"/>
              </a:spcBef>
              <a:buClr>
                <a:srgbClr val="000000"/>
              </a:buClr>
              <a:buSzPct val="100000"/>
              <a:buFont typeface="Times New Roman" charset="0"/>
              <a:buChar char="•"/>
            </a:pPr>
            <a:r>
              <a:rPr lang="en-US" dirty="0" smtClean="0">
                <a:latin typeface="Calibri" charset="0"/>
                <a:cs typeface="Times New Roman" charset="0"/>
              </a:rPr>
              <a:t>Gram negative</a:t>
            </a:r>
          </a:p>
          <a:p>
            <a:pPr marL="209550" indent="-169863">
              <a:lnSpc>
                <a:spcPct val="90000"/>
              </a:lnSpc>
              <a:spcBef>
                <a:spcPts val="450"/>
              </a:spcBef>
              <a:buClr>
                <a:srgbClr val="000000"/>
              </a:buClr>
              <a:buSzPct val="100000"/>
              <a:buFont typeface="Times New Roman" charset="0"/>
              <a:buChar char="•"/>
            </a:pPr>
            <a:r>
              <a:rPr lang="en-US" dirty="0" smtClean="0">
                <a:latin typeface="Calibri" charset="0"/>
                <a:cs typeface="Times New Roman" charset="0"/>
              </a:rPr>
              <a:t>Urinary </a:t>
            </a:r>
            <a:r>
              <a:rPr lang="en-US" dirty="0">
                <a:latin typeface="Calibri" charset="0"/>
                <a:cs typeface="Times New Roman" charset="0"/>
              </a:rPr>
              <a:t>Tract Infection </a:t>
            </a:r>
          </a:p>
        </p:txBody>
      </p:sp>
      <p:pic>
        <p:nvPicPr>
          <p:cNvPr id="194566" name="Picture 10" descr="http://upload.wikimedia.org/wikipedia/commons/thumb/4/4d/Streptococcus_mutans_Gram.jpg/200px-Streptococcus_mutans_Gram.jpg"/>
          <p:cNvPicPr>
            <a:picLocks noChangeAspect="1" noChangeArrowheads="1"/>
          </p:cNvPicPr>
          <p:nvPr/>
        </p:nvPicPr>
        <p:blipFill>
          <a:blip r:embed="rId4"/>
          <a:srcRect/>
          <a:stretch>
            <a:fillRect/>
          </a:stretch>
        </p:blipFill>
        <p:spPr bwMode="auto">
          <a:xfrm>
            <a:off x="4953000" y="1600200"/>
            <a:ext cx="3505200" cy="2362200"/>
          </a:xfrm>
          <a:prstGeom prst="rect">
            <a:avLst/>
          </a:prstGeom>
          <a:noFill/>
          <a:ln w="9525">
            <a:solidFill>
              <a:srgbClr val="4F81BD"/>
            </a:solidFill>
            <a:miter lim="800000"/>
            <a:headEnd/>
            <a:tailEnd/>
          </a:ln>
          <a:effectLst>
            <a:outerShdw dist="38100" dir="2700000" rotWithShape="0">
              <a:srgbClr val="808080">
                <a:alpha val="42999"/>
              </a:srgbClr>
            </a:outerShdw>
          </a:effectLst>
        </p:spPr>
      </p:pic>
      <p:sp>
        <p:nvSpPr>
          <p:cNvPr id="40966" name="Rectangle 7"/>
          <p:cNvSpPr>
            <a:spLocks noChangeArrowheads="1"/>
          </p:cNvSpPr>
          <p:nvPr/>
        </p:nvSpPr>
        <p:spPr bwMode="auto">
          <a:xfrm>
            <a:off x="4953000" y="4267200"/>
            <a:ext cx="3733800" cy="1595309"/>
          </a:xfrm>
          <a:prstGeom prst="rect">
            <a:avLst/>
          </a:prstGeom>
          <a:noFill/>
          <a:ln w="9525">
            <a:noFill/>
            <a:miter lim="800000"/>
            <a:headEnd/>
            <a:tailEnd/>
          </a:ln>
        </p:spPr>
        <p:txBody>
          <a:bodyPr>
            <a:spAutoFit/>
          </a:bodyPr>
          <a:lstStyle/>
          <a:p>
            <a:pPr marL="209550" indent="-169863">
              <a:lnSpc>
                <a:spcPct val="90000"/>
              </a:lnSpc>
              <a:spcBef>
                <a:spcPts val="450"/>
              </a:spcBef>
            </a:pPr>
            <a:r>
              <a:rPr lang="en-US" b="1" i="1" dirty="0">
                <a:latin typeface="Calibri" charset="0"/>
                <a:cs typeface="Times New Roman" charset="0"/>
              </a:rPr>
              <a:t>Streptococcus </a:t>
            </a:r>
            <a:r>
              <a:rPr lang="en-US" b="1" i="1" dirty="0" err="1">
                <a:latin typeface="Calibri" charset="0"/>
                <a:cs typeface="Times New Roman" charset="0"/>
              </a:rPr>
              <a:t>pyogenes</a:t>
            </a:r>
            <a:endParaRPr lang="en-US" b="1" i="1" dirty="0">
              <a:latin typeface="Calibri" charset="0"/>
              <a:cs typeface="Times New Roman" charset="0"/>
            </a:endParaRPr>
          </a:p>
          <a:p>
            <a:pPr marL="209550" indent="-169863">
              <a:lnSpc>
                <a:spcPct val="90000"/>
              </a:lnSpc>
              <a:spcBef>
                <a:spcPts val="450"/>
              </a:spcBef>
            </a:pPr>
            <a:r>
              <a:rPr lang="en-US" b="1" i="1" dirty="0">
                <a:latin typeface="Calibri" charset="0"/>
                <a:cs typeface="Times New Roman" charset="0"/>
              </a:rPr>
              <a:t>(Group A Streptococcus)</a:t>
            </a:r>
          </a:p>
          <a:p>
            <a:pPr marL="209550" indent="-169863">
              <a:lnSpc>
                <a:spcPct val="90000"/>
              </a:lnSpc>
              <a:spcBef>
                <a:spcPts val="450"/>
              </a:spcBef>
              <a:buClr>
                <a:srgbClr val="000000"/>
              </a:buClr>
              <a:buSzPct val="100000"/>
              <a:buFont typeface="Times New Roman" charset="0"/>
              <a:buChar char="•"/>
            </a:pPr>
            <a:r>
              <a:rPr lang="en-US" dirty="0" smtClean="0">
                <a:latin typeface="Calibri" charset="0"/>
                <a:cs typeface="Times New Roman" charset="0"/>
              </a:rPr>
              <a:t>Gram positive</a:t>
            </a:r>
          </a:p>
          <a:p>
            <a:pPr marL="209550" indent="-169863">
              <a:lnSpc>
                <a:spcPct val="90000"/>
              </a:lnSpc>
              <a:spcBef>
                <a:spcPts val="450"/>
              </a:spcBef>
              <a:buClr>
                <a:srgbClr val="000000"/>
              </a:buClr>
              <a:buSzPct val="100000"/>
              <a:buFont typeface="Times New Roman" charset="0"/>
              <a:buChar char="•"/>
            </a:pPr>
            <a:r>
              <a:rPr lang="en-US" dirty="0" smtClean="0">
                <a:latin typeface="Calibri" charset="0"/>
                <a:cs typeface="Times New Roman" charset="0"/>
              </a:rPr>
              <a:t>Strep </a:t>
            </a:r>
            <a:r>
              <a:rPr lang="en-US" dirty="0">
                <a:latin typeface="Calibri" charset="0"/>
                <a:cs typeface="Times New Roman" charset="0"/>
              </a:rPr>
              <a:t>throat (pharyngitis),  </a:t>
            </a:r>
          </a:p>
          <a:p>
            <a:pPr marL="209550" indent="-169863">
              <a:lnSpc>
                <a:spcPct val="90000"/>
              </a:lnSpc>
              <a:spcBef>
                <a:spcPts val="450"/>
              </a:spcBef>
              <a:buClr>
                <a:srgbClr val="000000"/>
              </a:buClr>
              <a:buSzPct val="100000"/>
            </a:pPr>
            <a:r>
              <a:rPr lang="en-US" dirty="0">
                <a:latin typeface="Calibri" charset="0"/>
                <a:cs typeface="Times New Roman" charset="0"/>
              </a:rPr>
              <a:t>	skin infections</a:t>
            </a:r>
          </a:p>
        </p:txBody>
      </p:sp>
    </p:spTree>
    <p:extLst>
      <p:ext uri="{BB962C8B-B14F-4D97-AF65-F5344CB8AC3E}">
        <p14:creationId xmlns:p14="http://schemas.microsoft.com/office/powerpoint/2010/main" val="12368339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title"/>
          </p:nvPr>
        </p:nvSpPr>
        <p:spPr/>
        <p:txBody>
          <a:bodyPr/>
          <a:lstStyle/>
          <a:p>
            <a:r>
              <a:rPr lang="en-US" altLang="en-US" dirty="0" smtClean="0"/>
              <a:t>What is an Antibiotic?</a:t>
            </a:r>
          </a:p>
        </p:txBody>
      </p:sp>
      <p:sp>
        <p:nvSpPr>
          <p:cNvPr id="6147" name="Rectangle 4"/>
          <p:cNvSpPr>
            <a:spLocks noGrp="1" noChangeArrowheads="1"/>
          </p:cNvSpPr>
          <p:nvPr>
            <p:ph sz="half" idx="1"/>
          </p:nvPr>
        </p:nvSpPr>
        <p:spPr/>
        <p:txBody>
          <a:bodyPr>
            <a:normAutofit fontScale="92500"/>
          </a:bodyPr>
          <a:lstStyle/>
          <a:p>
            <a:r>
              <a:rPr lang="en-US" altLang="en-US" sz="3200" dirty="0" smtClean="0"/>
              <a:t>A chemical that kills bacteria or stops </a:t>
            </a:r>
            <a:r>
              <a:rPr lang="en-US" altLang="en-US" sz="3200" dirty="0" smtClean="0">
                <a:sym typeface="ＭＳ Ｐゴシック" panose="020B0600070205080204" pitchFamily="34" charset="-128"/>
              </a:rPr>
              <a:t/>
            </a:r>
            <a:br>
              <a:rPr lang="en-US" altLang="en-US" sz="3200" dirty="0" smtClean="0">
                <a:sym typeface="ＭＳ Ｐゴシック" panose="020B0600070205080204" pitchFamily="34" charset="-128"/>
              </a:rPr>
            </a:br>
            <a:r>
              <a:rPr lang="en-US" altLang="en-US" sz="3200" dirty="0" smtClean="0"/>
              <a:t>them from growing</a:t>
            </a:r>
          </a:p>
          <a:p>
            <a:r>
              <a:rPr lang="en-US" altLang="en-US" sz="3200" dirty="0" smtClean="0"/>
              <a:t>Antibiotics work only against </a:t>
            </a:r>
            <a:r>
              <a:rPr lang="en-US" altLang="en-US" sz="3200" b="1" dirty="0" smtClean="0"/>
              <a:t>bacteria</a:t>
            </a:r>
            <a:r>
              <a:rPr lang="en-US" altLang="en-US" sz="3200" dirty="0" smtClean="0"/>
              <a:t>, not </a:t>
            </a:r>
            <a:r>
              <a:rPr lang="en-US" altLang="en-US" sz="3200" b="1" dirty="0" smtClean="0"/>
              <a:t>viruses</a:t>
            </a:r>
          </a:p>
          <a:p>
            <a:r>
              <a:rPr lang="en-US" altLang="en-US" sz="3200" b="1" dirty="0" smtClean="0"/>
              <a:t>Antivirals</a:t>
            </a:r>
            <a:r>
              <a:rPr lang="en-US" altLang="en-US" sz="3200" dirty="0" smtClean="0"/>
              <a:t> are drugs against viruses</a:t>
            </a:r>
          </a:p>
        </p:txBody>
      </p:sp>
      <p:sp>
        <p:nvSpPr>
          <p:cNvPr id="5" name="Content Placeholder 4"/>
          <p:cNvSpPr>
            <a:spLocks noGrp="1"/>
          </p:cNvSpPr>
          <p:nvPr>
            <p:ph sz="half" idx="2"/>
          </p:nvPr>
        </p:nvSpPr>
        <p:spPr/>
        <p:txBody>
          <a:bodyPr/>
          <a:lstStyle/>
          <a:p>
            <a:endParaRPr lang="en-US"/>
          </a:p>
        </p:txBody>
      </p:sp>
      <p:sp>
        <p:nvSpPr>
          <p:cNvPr id="6149" name="Slide Number Placeholder 4"/>
          <p:cNvSpPr>
            <a:spLocks noGrp="1"/>
          </p:cNvSpPr>
          <p:nvPr>
            <p:ph type="sldNum" sz="quarter" idx="4294967295"/>
          </p:nvPr>
        </p:nvSpPr>
        <p:spPr>
          <a:xfrm>
            <a:off x="6457950" y="6356351"/>
            <a:ext cx="2057400" cy="365125"/>
          </a:xfrm>
          <a:prstGeom prst="rect">
            <a:avLst/>
          </a:prstGeom>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7303C87-5FE5-4019-BFB3-8BB02411561F}" type="slidenum">
              <a:rPr lang="en-US" altLang="en-US" smtClean="0"/>
              <a:pPr/>
              <a:t>17</a:t>
            </a:fld>
            <a:endParaRPr lang="en-US" altLang="en-US"/>
          </a:p>
        </p:txBody>
      </p:sp>
      <p:pic>
        <p:nvPicPr>
          <p:cNvPr id="58373" name="Picture 5"/>
          <p:cNvPicPr>
            <a:picLocks noChangeArrowheads="1"/>
          </p:cNvPicPr>
          <p:nvPr/>
        </p:nvPicPr>
        <p:blipFill>
          <a:blip r:embed="rId3"/>
          <a:srcRect/>
          <a:stretch>
            <a:fillRect/>
          </a:stretch>
        </p:blipFill>
        <p:spPr bwMode="auto">
          <a:xfrm>
            <a:off x="5014118" y="1600200"/>
            <a:ext cx="3306763" cy="4408488"/>
          </a:xfrm>
          <a:prstGeom prst="rect">
            <a:avLst/>
          </a:prstGeom>
          <a:noFill/>
          <a:ln w="9525">
            <a:solidFill>
              <a:schemeClr val="tx1"/>
            </a:solidFill>
            <a:miter lim="800000"/>
            <a:headEnd/>
            <a:tailEnd/>
          </a:ln>
          <a:effectLst>
            <a:outerShdw dist="35921" dir="2700000" algn="ctr" rotWithShape="0">
              <a:schemeClr val="bg2">
                <a:alpha val="74997"/>
              </a:schemeClr>
            </a:outerShdw>
          </a:effectLst>
        </p:spPr>
      </p:pic>
    </p:spTree>
    <p:extLst>
      <p:ext uri="{BB962C8B-B14F-4D97-AF65-F5344CB8AC3E}">
        <p14:creationId xmlns:p14="http://schemas.microsoft.com/office/powerpoint/2010/main" val="302821763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Do Antibiotics Work?</a:t>
            </a:r>
            <a:endParaRPr lang="en-US" dirty="0"/>
          </a:p>
        </p:txBody>
      </p:sp>
      <p:sp>
        <p:nvSpPr>
          <p:cNvPr id="6" name="Content Placeholder 5"/>
          <p:cNvSpPr>
            <a:spLocks noGrp="1"/>
          </p:cNvSpPr>
          <p:nvPr>
            <p:ph idx="1"/>
          </p:nvPr>
        </p:nvSpPr>
        <p:spPr/>
        <p:txBody>
          <a:bodyPr/>
          <a:lstStyle/>
          <a:p>
            <a:r>
              <a:rPr lang="en-US" sz="2800" dirty="0" smtClean="0"/>
              <a:t>Antibiotics affect bacterial cell structure and physiology that are not shared with human cells</a:t>
            </a:r>
          </a:p>
          <a:p>
            <a:r>
              <a:rPr lang="en-US" sz="2800" b="1" dirty="0" smtClean="0"/>
              <a:t>Selective toxicity</a:t>
            </a:r>
          </a:p>
          <a:p>
            <a:pPr lvl="1"/>
            <a:r>
              <a:rPr lang="en-US" sz="2400" dirty="0" smtClean="0"/>
              <a:t>Antibiotics are toxic to bacteria, but not to humans</a:t>
            </a:r>
          </a:p>
        </p:txBody>
      </p:sp>
      <p:sp>
        <p:nvSpPr>
          <p:cNvPr id="7" name="Slide Number Placeholder 6"/>
          <p:cNvSpPr>
            <a:spLocks noGrp="1"/>
          </p:cNvSpPr>
          <p:nvPr>
            <p:ph type="sldNum" sz="quarter" idx="4294967295"/>
          </p:nvPr>
        </p:nvSpPr>
        <p:spPr>
          <a:xfrm>
            <a:off x="6457950" y="6356351"/>
            <a:ext cx="2057400" cy="365125"/>
          </a:xfrm>
          <a:prstGeom prst="rect">
            <a:avLst/>
          </a:prstGeom>
        </p:spPr>
        <p:txBody>
          <a:bodyPr/>
          <a:lstStyle/>
          <a:p>
            <a:fld id="{C062DF67-29A0-40CF-B392-EE612082BD90}" type="slidenum">
              <a:rPr lang="en-US" smtClean="0"/>
              <a:pPr/>
              <a:t>18</a:t>
            </a:fld>
            <a:endParaRPr lang="en-US"/>
          </a:p>
        </p:txBody>
      </p:sp>
    </p:spTree>
    <p:extLst>
      <p:ext uri="{BB962C8B-B14F-4D97-AF65-F5344CB8AC3E}">
        <p14:creationId xmlns:p14="http://schemas.microsoft.com/office/powerpoint/2010/main" val="31079583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1163"/>
            <a:ext cx="8229600" cy="1143000"/>
          </a:xfrm>
        </p:spPr>
        <p:txBody>
          <a:bodyPr/>
          <a:lstStyle/>
          <a:p>
            <a:r>
              <a:rPr lang="en-US" dirty="0" smtClean="0"/>
              <a:t>Selective Toxicity</a:t>
            </a:r>
            <a:endParaRPr lang="en-US" dirty="0"/>
          </a:p>
        </p:txBody>
      </p:sp>
      <p:sp>
        <p:nvSpPr>
          <p:cNvPr id="3" name="Content Placeholder 2"/>
          <p:cNvSpPr>
            <a:spLocks noGrp="1"/>
          </p:cNvSpPr>
          <p:nvPr>
            <p:ph idx="1"/>
          </p:nvPr>
        </p:nvSpPr>
        <p:spPr>
          <a:xfrm>
            <a:off x="420913" y="1554163"/>
            <a:ext cx="8229600" cy="4525963"/>
          </a:xfrm>
        </p:spPr>
        <p:txBody>
          <a:bodyPr>
            <a:normAutofit/>
          </a:bodyPr>
          <a:lstStyle/>
          <a:p>
            <a:r>
              <a:rPr lang="en-US" sz="2400" dirty="0" smtClean="0"/>
              <a:t>Some examples of how antibiotics work</a:t>
            </a:r>
          </a:p>
          <a:p>
            <a:pPr lvl="1"/>
            <a:r>
              <a:rPr lang="en-US" sz="2000" dirty="0" smtClean="0"/>
              <a:t>Disrupt cell wall synthesis</a:t>
            </a:r>
          </a:p>
          <a:p>
            <a:pPr lvl="1"/>
            <a:r>
              <a:rPr lang="en-US" sz="2000" dirty="0" smtClean="0"/>
              <a:t>Disrupt ribosome function and protein synthesis</a:t>
            </a:r>
          </a:p>
          <a:p>
            <a:pPr lvl="1"/>
            <a:r>
              <a:rPr lang="en-US" sz="2000" dirty="0" smtClean="0"/>
              <a:t>Disrupt cell membrane structure</a:t>
            </a:r>
          </a:p>
        </p:txBody>
      </p:sp>
      <p:sp>
        <p:nvSpPr>
          <p:cNvPr id="4" name="Slide Number Placeholder 3"/>
          <p:cNvSpPr>
            <a:spLocks noGrp="1"/>
          </p:cNvSpPr>
          <p:nvPr>
            <p:ph type="sldNum" sz="quarter" idx="4294967295"/>
          </p:nvPr>
        </p:nvSpPr>
        <p:spPr>
          <a:xfrm>
            <a:off x="6553200" y="6492875"/>
            <a:ext cx="2133600" cy="365125"/>
          </a:xfrm>
          <a:prstGeom prst="rect">
            <a:avLst/>
          </a:prstGeom>
        </p:spPr>
        <p:txBody>
          <a:bodyPr/>
          <a:lstStyle/>
          <a:p>
            <a:fld id="{C062DF67-29A0-40CF-B392-EE612082BD90}" type="slidenum">
              <a:rPr lang="en-US" smtClean="0"/>
              <a:pPr/>
              <a:t>19</a:t>
            </a:fld>
            <a:endParaRPr lang="en-US"/>
          </a:p>
        </p:txBody>
      </p:sp>
      <p:pic>
        <p:nvPicPr>
          <p:cNvPr id="5" name="Picture 4"/>
          <p:cNvPicPr>
            <a:picLocks noChangeAspect="1"/>
          </p:cNvPicPr>
          <p:nvPr/>
        </p:nvPicPr>
        <p:blipFill>
          <a:blip r:embed="rId2"/>
          <a:stretch>
            <a:fillRect/>
          </a:stretch>
        </p:blipFill>
        <p:spPr>
          <a:xfrm>
            <a:off x="1877627" y="3017520"/>
            <a:ext cx="5316173" cy="3657917"/>
          </a:xfrm>
          <a:prstGeom prst="rect">
            <a:avLst/>
          </a:prstGeom>
        </p:spPr>
      </p:pic>
    </p:spTree>
    <p:extLst>
      <p:ext uri="{BB962C8B-B14F-4D97-AF65-F5344CB8AC3E}">
        <p14:creationId xmlns:p14="http://schemas.microsoft.com/office/powerpoint/2010/main" val="13368134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1</a:t>
            </a:r>
            <a:endParaRPr lang="en-US" dirty="0"/>
          </a:p>
        </p:txBody>
      </p:sp>
      <p:sp>
        <p:nvSpPr>
          <p:cNvPr id="3" name="Content Placeholder 2"/>
          <p:cNvSpPr>
            <a:spLocks noGrp="1"/>
          </p:cNvSpPr>
          <p:nvPr>
            <p:ph idx="1"/>
          </p:nvPr>
        </p:nvSpPr>
        <p:spPr>
          <a:xfrm>
            <a:off x="305593" y="1247379"/>
            <a:ext cx="4248150" cy="4351338"/>
          </a:xfrm>
        </p:spPr>
        <p:txBody>
          <a:bodyPr>
            <a:noAutofit/>
          </a:bodyPr>
          <a:lstStyle/>
          <a:p>
            <a:r>
              <a:rPr lang="en-US" sz="2200" dirty="0" smtClean="0"/>
              <a:t>A woman comes into the ER with a high fever and is diagnosed with a bacterial infection.</a:t>
            </a:r>
          </a:p>
          <a:p>
            <a:r>
              <a:rPr lang="en-US" sz="2200" dirty="0" smtClean="0"/>
              <a:t>She is prescribed intravenous antibiotics, and put under observation</a:t>
            </a:r>
          </a:p>
          <a:p>
            <a:r>
              <a:rPr lang="en-US" sz="2200" dirty="0" smtClean="0"/>
              <a:t>The infection does not respond to the drugs, and the patient worsens</a:t>
            </a:r>
          </a:p>
          <a:p>
            <a:r>
              <a:rPr lang="en-US" sz="2200" dirty="0" smtClean="0"/>
              <a:t>A new course of drugs is used, but the patient goes into shock and dies from the infection</a:t>
            </a:r>
            <a:endParaRPr lang="en-US" sz="2200" dirty="0"/>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fld id="{C062DF67-29A0-40CF-B392-EE612082BD90}" type="slidenum">
              <a:rPr lang="en-US" smtClean="0"/>
              <a:pPr/>
              <a:t>2</a:t>
            </a:fld>
            <a:endParaRPr lang="en-US"/>
          </a:p>
        </p:txBody>
      </p:sp>
      <p:pic>
        <p:nvPicPr>
          <p:cNvPr id="5" name="Picture 4"/>
          <p:cNvPicPr>
            <a:picLocks noChangeAspect="1"/>
          </p:cNvPicPr>
          <p:nvPr/>
        </p:nvPicPr>
        <p:blipFill>
          <a:blip r:embed="rId2"/>
          <a:stretch>
            <a:fillRect/>
          </a:stretch>
        </p:blipFill>
        <p:spPr>
          <a:xfrm>
            <a:off x="4661693" y="1295400"/>
            <a:ext cx="4133057" cy="4133057"/>
          </a:xfrm>
          <a:prstGeom prst="rect">
            <a:avLst/>
          </a:prstGeom>
        </p:spPr>
      </p:pic>
    </p:spTree>
    <p:extLst>
      <p:ext uri="{BB962C8B-B14F-4D97-AF65-F5344CB8AC3E}">
        <p14:creationId xmlns:p14="http://schemas.microsoft.com/office/powerpoint/2010/main" val="1275585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rjes_000\Desktop\jpg120051f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1435359"/>
            <a:ext cx="5030389" cy="402431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What is Antibiotic Resistance?</a:t>
            </a:r>
            <a:endParaRPr lang="en-US" dirty="0"/>
          </a:p>
        </p:txBody>
      </p:sp>
      <p:sp>
        <p:nvSpPr>
          <p:cNvPr id="6" name="Content Placeholder 5"/>
          <p:cNvSpPr>
            <a:spLocks noGrp="1"/>
          </p:cNvSpPr>
          <p:nvPr>
            <p:ph idx="1"/>
          </p:nvPr>
        </p:nvSpPr>
        <p:spPr>
          <a:xfrm>
            <a:off x="662496" y="1811563"/>
            <a:ext cx="3528504" cy="4544787"/>
          </a:xfrm>
        </p:spPr>
        <p:txBody>
          <a:bodyPr>
            <a:normAutofit/>
          </a:bodyPr>
          <a:lstStyle/>
          <a:p>
            <a:r>
              <a:rPr lang="en-US" sz="2800" dirty="0" smtClean="0"/>
              <a:t>Decreased effectiveness of an antibiotic against a particular type of bacteria</a:t>
            </a:r>
          </a:p>
          <a:p>
            <a:r>
              <a:rPr lang="en-US" sz="2800" dirty="0" smtClean="0"/>
              <a:t>Bacteria evolve rapidly, and develop ways to prevent drugs from working</a:t>
            </a:r>
          </a:p>
        </p:txBody>
      </p:sp>
      <p:sp>
        <p:nvSpPr>
          <p:cNvPr id="7" name="Slide Number Placeholder 6"/>
          <p:cNvSpPr>
            <a:spLocks noGrp="1"/>
          </p:cNvSpPr>
          <p:nvPr>
            <p:ph type="sldNum" sz="quarter" idx="4294967295"/>
          </p:nvPr>
        </p:nvSpPr>
        <p:spPr>
          <a:xfrm>
            <a:off x="6457950" y="6356351"/>
            <a:ext cx="2057400" cy="365125"/>
          </a:xfrm>
          <a:prstGeom prst="rect">
            <a:avLst/>
          </a:prstGeom>
        </p:spPr>
        <p:txBody>
          <a:bodyPr/>
          <a:lstStyle/>
          <a:p>
            <a:fld id="{C062DF67-29A0-40CF-B392-EE612082BD90}" type="slidenum">
              <a:rPr lang="en-US" smtClean="0"/>
              <a:pPr/>
              <a:t>20</a:t>
            </a:fld>
            <a:endParaRPr lang="en-US"/>
          </a:p>
        </p:txBody>
      </p:sp>
    </p:spTree>
    <p:extLst>
      <p:ext uri="{BB962C8B-B14F-4D97-AF65-F5344CB8AC3E}">
        <p14:creationId xmlns:p14="http://schemas.microsoft.com/office/powerpoint/2010/main" val="38102417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Antibiotic Resistance</a:t>
            </a:r>
            <a:endParaRPr lang="en-US" dirty="0"/>
          </a:p>
        </p:txBody>
      </p:sp>
      <p:sp>
        <p:nvSpPr>
          <p:cNvPr id="6" name="Content Placeholder 5"/>
          <p:cNvSpPr>
            <a:spLocks noGrp="1"/>
          </p:cNvSpPr>
          <p:nvPr>
            <p:ph idx="1"/>
          </p:nvPr>
        </p:nvSpPr>
        <p:spPr/>
        <p:txBody>
          <a:bodyPr>
            <a:normAutofit/>
          </a:bodyPr>
          <a:lstStyle/>
          <a:p>
            <a:endParaRPr lang="en-US" dirty="0"/>
          </a:p>
        </p:txBody>
      </p:sp>
      <p:sp>
        <p:nvSpPr>
          <p:cNvPr id="2" name="Slide Number Placeholder 1"/>
          <p:cNvSpPr>
            <a:spLocks noGrp="1"/>
          </p:cNvSpPr>
          <p:nvPr>
            <p:ph type="sldNum" sz="quarter" idx="4294967295"/>
          </p:nvPr>
        </p:nvSpPr>
        <p:spPr>
          <a:xfrm>
            <a:off x="6457950" y="6356351"/>
            <a:ext cx="2057400" cy="365125"/>
          </a:xfrm>
          <a:prstGeom prst="rect">
            <a:avLst/>
          </a:prstGeom>
        </p:spPr>
        <p:txBody>
          <a:bodyPr/>
          <a:lstStyle/>
          <a:p>
            <a:fld id="{C062DF67-29A0-40CF-B392-EE612082BD90}" type="slidenum">
              <a:rPr lang="en-US" smtClean="0"/>
              <a:pPr/>
              <a:t>21</a:t>
            </a:fld>
            <a:endParaRPr lang="en-US"/>
          </a:p>
        </p:txBody>
      </p:sp>
      <p:pic>
        <p:nvPicPr>
          <p:cNvPr id="7" name="Picture 6"/>
          <p:cNvPicPr>
            <a:picLocks noChangeAspect="1"/>
          </p:cNvPicPr>
          <p:nvPr/>
        </p:nvPicPr>
        <p:blipFill>
          <a:blip r:embed="rId2"/>
          <a:stretch>
            <a:fillRect/>
          </a:stretch>
        </p:blipFill>
        <p:spPr>
          <a:xfrm>
            <a:off x="314947" y="1417638"/>
            <a:ext cx="8514106" cy="4345910"/>
          </a:xfrm>
          <a:prstGeom prst="rect">
            <a:avLst/>
          </a:prstGeom>
        </p:spPr>
      </p:pic>
    </p:spTree>
    <p:extLst>
      <p:ext uri="{BB962C8B-B14F-4D97-AF65-F5344CB8AC3E}">
        <p14:creationId xmlns:p14="http://schemas.microsoft.com/office/powerpoint/2010/main" val="3757594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Use Antibiotics</a:t>
            </a:r>
            <a:endParaRPr lang="en-US" dirty="0"/>
          </a:p>
        </p:txBody>
      </p:sp>
      <p:sp>
        <p:nvSpPr>
          <p:cNvPr id="3" name="Content Placeholder 2"/>
          <p:cNvSpPr>
            <a:spLocks noGrp="1"/>
          </p:cNvSpPr>
          <p:nvPr>
            <p:ph idx="1"/>
          </p:nvPr>
        </p:nvSpPr>
        <p:spPr/>
        <p:txBody>
          <a:bodyPr>
            <a:normAutofit/>
          </a:bodyPr>
          <a:lstStyle/>
          <a:p>
            <a:r>
              <a:rPr lang="en-US" sz="2400" dirty="0" smtClean="0"/>
              <a:t>Sometimes, bacteria are able to fight off and escape the human immune system</a:t>
            </a:r>
          </a:p>
          <a:p>
            <a:r>
              <a:rPr lang="en-US" sz="2400" dirty="0" smtClean="0"/>
              <a:t>In these instances, drugs are necessary to fight the infection</a:t>
            </a:r>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fld id="{C062DF67-29A0-40CF-B392-EE612082BD90}" type="slidenum">
              <a:rPr lang="en-US" smtClean="0"/>
              <a:pPr/>
              <a:t>22</a:t>
            </a:fld>
            <a:endParaRPr lang="en-US"/>
          </a:p>
        </p:txBody>
      </p:sp>
      <p:pic>
        <p:nvPicPr>
          <p:cNvPr id="4098" name="Picture 2" descr="C:\Users\drjes_000\Desktop\neville.fig1.jpg"/>
          <p:cNvPicPr>
            <a:picLocks noChangeAspect="1" noChangeArrowheads="1"/>
          </p:cNvPicPr>
          <p:nvPr/>
        </p:nvPicPr>
        <p:blipFill rotWithShape="1">
          <a:blip r:embed="rId2">
            <a:extLst>
              <a:ext uri="{28A0092B-C50C-407E-A947-70E740481C1C}">
                <a14:useLocalDpi xmlns:a14="http://schemas.microsoft.com/office/drawing/2010/main" val="0"/>
              </a:ext>
            </a:extLst>
          </a:blip>
          <a:srcRect t="14623"/>
          <a:stretch/>
        </p:blipFill>
        <p:spPr bwMode="auto">
          <a:xfrm>
            <a:off x="2438400" y="3590925"/>
            <a:ext cx="3810000" cy="258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5968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t>Colonization vs. Infection</a:t>
            </a:r>
          </a:p>
        </p:txBody>
      </p:sp>
      <p:sp>
        <p:nvSpPr>
          <p:cNvPr id="51203" name="Content Placeholder 2"/>
          <p:cNvSpPr>
            <a:spLocks noGrp="1"/>
          </p:cNvSpPr>
          <p:nvPr>
            <p:ph idx="1"/>
          </p:nvPr>
        </p:nvSpPr>
        <p:spPr/>
        <p:txBody>
          <a:bodyPr/>
          <a:lstStyle/>
          <a:p>
            <a:r>
              <a:rPr lang="en-US" dirty="0" smtClean="0"/>
              <a:t>Colonization</a:t>
            </a:r>
          </a:p>
          <a:p>
            <a:pPr lvl="1"/>
            <a:r>
              <a:rPr lang="en-US" dirty="0" smtClean="0"/>
              <a:t>The presence of bacteria in or on your body without causing any symptoms of infection</a:t>
            </a:r>
          </a:p>
          <a:p>
            <a:pPr lvl="1"/>
            <a:r>
              <a:rPr lang="en-US" dirty="0" smtClean="0"/>
              <a:t>Immune system prevents infection</a:t>
            </a:r>
          </a:p>
          <a:p>
            <a:r>
              <a:rPr lang="en-US" dirty="0" smtClean="0"/>
              <a:t>Infection</a:t>
            </a:r>
          </a:p>
          <a:p>
            <a:pPr lvl="1"/>
            <a:r>
              <a:rPr lang="en-US" dirty="0" smtClean="0"/>
              <a:t>Bacteria invade and damage tissue, or produce a toxin that damages tissue</a:t>
            </a:r>
          </a:p>
          <a:p>
            <a:pPr lvl="1"/>
            <a:r>
              <a:rPr lang="en-US" dirty="0" smtClean="0"/>
              <a:t>Bacteria are too strong for the immune system</a:t>
            </a:r>
          </a:p>
        </p:txBody>
      </p:sp>
      <p:sp>
        <p:nvSpPr>
          <p:cNvPr id="47108" name="Slide Number Placeholder 5"/>
          <p:cNvSpPr>
            <a:spLocks noGrp="1"/>
          </p:cNvSpPr>
          <p:nvPr>
            <p:ph type="sldNum" sz="quarter" idx="4294967295"/>
          </p:nvPr>
        </p:nvSpPr>
        <p:spPr>
          <a:xfrm>
            <a:off x="6457950" y="6356351"/>
            <a:ext cx="2057400" cy="365125"/>
          </a:xfrm>
          <a:prstGeom prst="rect">
            <a:avLst/>
          </a:prstGeom>
        </p:spPr>
        <p:txBody>
          <a:bodyPr/>
          <a:lstStyle/>
          <a:p>
            <a:fld id="{1AA985ED-BB66-47D4-B9B5-006420F64B40}" type="slidenum">
              <a:rPr lang="en-US" smtClean="0"/>
              <a:pPr/>
              <a:t>23</a:t>
            </a:fld>
            <a:endParaRPr lang="en-US"/>
          </a:p>
        </p:txBody>
      </p:sp>
    </p:spTree>
    <p:extLst>
      <p:ext uri="{BB962C8B-B14F-4D97-AF65-F5344CB8AC3E}">
        <p14:creationId xmlns:p14="http://schemas.microsoft.com/office/powerpoint/2010/main" val="16908711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t>Host Defenses Against Bacteria</a:t>
            </a:r>
            <a:endParaRPr lang="en-US" dirty="0" smtClean="0"/>
          </a:p>
        </p:txBody>
      </p:sp>
      <p:sp>
        <p:nvSpPr>
          <p:cNvPr id="51203" name="Content Placeholder 2"/>
          <p:cNvSpPr>
            <a:spLocks noGrp="1"/>
          </p:cNvSpPr>
          <p:nvPr>
            <p:ph idx="1"/>
          </p:nvPr>
        </p:nvSpPr>
        <p:spPr>
          <a:xfrm>
            <a:off x="1752600" y="1578622"/>
            <a:ext cx="2571750" cy="4351338"/>
          </a:xfrm>
        </p:spPr>
        <p:txBody>
          <a:bodyPr>
            <a:normAutofit fontScale="85000" lnSpcReduction="10000"/>
          </a:bodyPr>
          <a:lstStyle/>
          <a:p>
            <a:r>
              <a:rPr lang="en-US" dirty="0" smtClean="0"/>
              <a:t>First line of defense is a barrier preventing entry into the tissue:</a:t>
            </a:r>
          </a:p>
          <a:p>
            <a:pPr lvl="1"/>
            <a:r>
              <a:rPr lang="en-US" dirty="0" smtClean="0"/>
              <a:t>Intact skin</a:t>
            </a:r>
          </a:p>
          <a:p>
            <a:pPr lvl="1"/>
            <a:r>
              <a:rPr lang="en-US" dirty="0" smtClean="0"/>
              <a:t>Lining of upper airway, gastrointestinal (GI) tract, vagina</a:t>
            </a:r>
          </a:p>
          <a:p>
            <a:pPr lvl="1"/>
            <a:r>
              <a:rPr lang="en-US" dirty="0" smtClean="0"/>
              <a:t>Low pH of stomach acid (pH 1.5 – 3.5)</a:t>
            </a:r>
          </a:p>
          <a:p>
            <a:pPr lvl="1"/>
            <a:r>
              <a:rPr lang="en-US" dirty="0" smtClean="0"/>
              <a:t>Frequent flushing out of eyes by tears, or of bladder by urine</a:t>
            </a:r>
          </a:p>
          <a:p>
            <a:pPr lvl="1"/>
            <a:r>
              <a:rPr lang="en-US" dirty="0" smtClean="0"/>
              <a:t>Mucus in the lungs and coughing</a:t>
            </a:r>
          </a:p>
        </p:txBody>
      </p:sp>
      <p:sp>
        <p:nvSpPr>
          <p:cNvPr id="51204" name="Slide Number Placeholder 3"/>
          <p:cNvSpPr>
            <a:spLocks noGrp="1"/>
          </p:cNvSpPr>
          <p:nvPr>
            <p:ph type="sldNum" sz="quarter" idx="4294967295"/>
          </p:nvPr>
        </p:nvSpPr>
        <p:spPr>
          <a:xfrm>
            <a:off x="6457950" y="6356351"/>
            <a:ext cx="2057400" cy="365125"/>
          </a:xfrm>
          <a:prstGeom prst="rect">
            <a:avLst/>
          </a:prstGeom>
        </p:spPr>
        <p:txBody>
          <a:bodyPr/>
          <a:lstStyle/>
          <a:p>
            <a:fld id="{1B0B1C0A-F7C8-40D9-B081-7FDFE5E93F1A}" type="slidenum">
              <a:rPr lang="en-US" smtClean="0"/>
              <a:pPr/>
              <a:t>24</a:t>
            </a:fld>
            <a:endParaRPr lang="en-US"/>
          </a:p>
        </p:txBody>
      </p:sp>
      <p:pic>
        <p:nvPicPr>
          <p:cNvPr id="2" name="Picture 1"/>
          <p:cNvPicPr>
            <a:picLocks noChangeAspect="1"/>
          </p:cNvPicPr>
          <p:nvPr/>
        </p:nvPicPr>
        <p:blipFill>
          <a:blip r:embed="rId3"/>
          <a:stretch>
            <a:fillRect/>
          </a:stretch>
        </p:blipFill>
        <p:spPr>
          <a:xfrm>
            <a:off x="1524000" y="1417638"/>
            <a:ext cx="5410200" cy="4535359"/>
          </a:xfrm>
          <a:prstGeom prst="rect">
            <a:avLst/>
          </a:prstGeom>
        </p:spPr>
      </p:pic>
    </p:spTree>
    <p:extLst>
      <p:ext uri="{BB962C8B-B14F-4D97-AF65-F5344CB8AC3E}">
        <p14:creationId xmlns:p14="http://schemas.microsoft.com/office/powerpoint/2010/main" val="9214504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title"/>
          </p:nvPr>
        </p:nvSpPr>
        <p:spPr/>
        <p:txBody>
          <a:bodyPr/>
          <a:lstStyle/>
          <a:p>
            <a:r>
              <a:rPr lang="en-US" smtClean="0"/>
              <a:t>Host Defenses Against Bacteria</a:t>
            </a:r>
            <a:endParaRPr lang="en-US" dirty="0" smtClean="0"/>
          </a:p>
        </p:txBody>
      </p:sp>
      <p:sp>
        <p:nvSpPr>
          <p:cNvPr id="53251" name="Rectangle 4"/>
          <p:cNvSpPr>
            <a:spLocks noGrp="1" noChangeArrowheads="1"/>
          </p:cNvSpPr>
          <p:nvPr>
            <p:ph idx="1"/>
          </p:nvPr>
        </p:nvSpPr>
        <p:spPr/>
        <p:txBody>
          <a:bodyPr/>
          <a:lstStyle/>
          <a:p>
            <a:r>
              <a:rPr lang="en-US" dirty="0" smtClean="0"/>
              <a:t>Adaptive Immune System </a:t>
            </a:r>
          </a:p>
          <a:p>
            <a:pPr lvl="1"/>
            <a:r>
              <a:rPr lang="en-US" dirty="0" smtClean="0"/>
              <a:t>Detects bacteria and their products</a:t>
            </a:r>
          </a:p>
          <a:p>
            <a:pPr lvl="1"/>
            <a:r>
              <a:rPr lang="en-US" dirty="0" smtClean="0"/>
              <a:t>Produces specific antibodies (proteins)</a:t>
            </a:r>
          </a:p>
        </p:txBody>
      </p:sp>
      <p:sp>
        <p:nvSpPr>
          <p:cNvPr id="53252" name="Slide Number Placeholder 3"/>
          <p:cNvSpPr>
            <a:spLocks noGrp="1"/>
          </p:cNvSpPr>
          <p:nvPr>
            <p:ph type="sldNum" sz="quarter" idx="4294967295"/>
          </p:nvPr>
        </p:nvSpPr>
        <p:spPr>
          <a:xfrm>
            <a:off x="6457950" y="6356351"/>
            <a:ext cx="2057400" cy="365125"/>
          </a:xfrm>
          <a:prstGeom prst="rect">
            <a:avLst/>
          </a:prstGeom>
        </p:spPr>
        <p:txBody>
          <a:bodyPr/>
          <a:lstStyle/>
          <a:p>
            <a:fld id="{D7A1D8BA-70FE-4C83-BFDE-D3109D503F58}" type="slidenum">
              <a:rPr lang="en-US" smtClean="0"/>
              <a:pPr/>
              <a:t>25</a:t>
            </a:fld>
            <a:endParaRPr lang="en-US"/>
          </a:p>
        </p:txBody>
      </p:sp>
      <p:pic>
        <p:nvPicPr>
          <p:cNvPr id="3" name="Picture 2"/>
          <p:cNvPicPr>
            <a:picLocks noChangeAspect="1"/>
          </p:cNvPicPr>
          <p:nvPr/>
        </p:nvPicPr>
        <p:blipFill>
          <a:blip r:embed="rId3"/>
          <a:stretch>
            <a:fillRect/>
          </a:stretch>
        </p:blipFill>
        <p:spPr>
          <a:xfrm>
            <a:off x="2162401" y="3016249"/>
            <a:ext cx="4819198" cy="2698751"/>
          </a:xfrm>
          <a:prstGeom prst="rect">
            <a:avLst/>
          </a:prstGeom>
        </p:spPr>
      </p:pic>
    </p:spTree>
    <p:extLst>
      <p:ext uri="{BB962C8B-B14F-4D97-AF65-F5344CB8AC3E}">
        <p14:creationId xmlns:p14="http://schemas.microsoft.com/office/powerpoint/2010/main" val="306941875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title"/>
          </p:nvPr>
        </p:nvSpPr>
        <p:spPr/>
        <p:txBody>
          <a:bodyPr/>
          <a:lstStyle/>
          <a:p>
            <a:r>
              <a:rPr lang="en-US" smtClean="0"/>
              <a:t>Host Defenses Against Bacteria</a:t>
            </a:r>
            <a:endParaRPr lang="en-US" dirty="0" smtClean="0"/>
          </a:p>
        </p:txBody>
      </p:sp>
      <p:sp>
        <p:nvSpPr>
          <p:cNvPr id="53251" name="Rectangle 4"/>
          <p:cNvSpPr>
            <a:spLocks noGrp="1" noChangeArrowheads="1"/>
          </p:cNvSpPr>
          <p:nvPr>
            <p:ph idx="1"/>
          </p:nvPr>
        </p:nvSpPr>
        <p:spPr>
          <a:xfrm>
            <a:off x="628650" y="1825625"/>
            <a:ext cx="3257550" cy="4351338"/>
          </a:xfrm>
        </p:spPr>
        <p:txBody>
          <a:bodyPr>
            <a:normAutofit fontScale="92500" lnSpcReduction="20000"/>
          </a:bodyPr>
          <a:lstStyle/>
          <a:p>
            <a:r>
              <a:rPr lang="en-US" sz="2800" dirty="0" smtClean="0"/>
              <a:t>Antibodies work at the infection site to: </a:t>
            </a:r>
          </a:p>
          <a:p>
            <a:pPr lvl="1"/>
            <a:r>
              <a:rPr lang="en-US" sz="2400" dirty="0" smtClean="0"/>
              <a:t>Bind and inactivate the bacteria</a:t>
            </a:r>
          </a:p>
          <a:p>
            <a:pPr lvl="1"/>
            <a:r>
              <a:rPr lang="en-US" sz="2400" dirty="0" smtClean="0"/>
              <a:t>Cause inflammation and increase blood flow</a:t>
            </a:r>
          </a:p>
          <a:p>
            <a:pPr lvl="1"/>
            <a:r>
              <a:rPr lang="en-US" sz="2400" dirty="0" smtClean="0"/>
              <a:t>Recruit white blood cells to ingest and kill the bacteria</a:t>
            </a:r>
          </a:p>
        </p:txBody>
      </p:sp>
      <p:sp>
        <p:nvSpPr>
          <p:cNvPr id="53252" name="Slide Number Placeholder 3"/>
          <p:cNvSpPr>
            <a:spLocks noGrp="1"/>
          </p:cNvSpPr>
          <p:nvPr>
            <p:ph type="sldNum" sz="quarter" idx="4294967295"/>
          </p:nvPr>
        </p:nvSpPr>
        <p:spPr>
          <a:xfrm>
            <a:off x="6457950" y="6356351"/>
            <a:ext cx="2057400" cy="365125"/>
          </a:xfrm>
          <a:prstGeom prst="rect">
            <a:avLst/>
          </a:prstGeom>
        </p:spPr>
        <p:txBody>
          <a:bodyPr/>
          <a:lstStyle/>
          <a:p>
            <a:fld id="{D7A1D8BA-70FE-4C83-BFDE-D3109D503F58}" type="slidenum">
              <a:rPr lang="en-US" smtClean="0"/>
              <a:pPr/>
              <a:t>26</a:t>
            </a:fld>
            <a:endParaRPr lang="en-US"/>
          </a:p>
        </p:txBody>
      </p:sp>
      <p:pic>
        <p:nvPicPr>
          <p:cNvPr id="8194" name="Picture 2" descr="C:\Users\drjes_000\Desktop\killer-cells-and-antibodies1-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672" y="2057400"/>
            <a:ext cx="426575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2816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Spread of Bacteria</a:t>
            </a:r>
            <a:endParaRPr lang="en-US" dirty="0"/>
          </a:p>
        </p:txBody>
      </p:sp>
      <p:sp>
        <p:nvSpPr>
          <p:cNvPr id="3" name="Content Placeholder 2"/>
          <p:cNvSpPr>
            <a:spLocks noGrp="1"/>
          </p:cNvSpPr>
          <p:nvPr>
            <p:ph idx="1"/>
          </p:nvPr>
        </p:nvSpPr>
        <p:spPr>
          <a:xfrm>
            <a:off x="441158" y="1417638"/>
            <a:ext cx="3978442" cy="4525963"/>
          </a:xfrm>
        </p:spPr>
        <p:txBody>
          <a:bodyPr/>
          <a:lstStyle/>
          <a:p>
            <a:pPr lvl="1"/>
            <a:r>
              <a:rPr lang="en-US" dirty="0" smtClean="0"/>
              <a:t>Direct contact with infectious particles</a:t>
            </a:r>
          </a:p>
          <a:p>
            <a:pPr lvl="2"/>
            <a:r>
              <a:rPr lang="en-US" dirty="0" smtClean="0"/>
              <a:t>Computer keyboards, money, doorknobs</a:t>
            </a:r>
          </a:p>
          <a:p>
            <a:pPr marL="685800" lvl="2" indent="0">
              <a:buNone/>
            </a:pPr>
            <a:r>
              <a:rPr lang="en-US" dirty="0" smtClean="0"/>
              <a:t/>
            </a:r>
            <a:br>
              <a:rPr lang="en-US" dirty="0" smtClean="0"/>
            </a:br>
            <a:endParaRPr lang="en-US" dirty="0" smtClean="0"/>
          </a:p>
          <a:p>
            <a:pPr lvl="1"/>
            <a:r>
              <a:rPr lang="en-US" dirty="0" smtClean="0"/>
              <a:t>Fecal/oral spread</a:t>
            </a:r>
          </a:p>
          <a:p>
            <a:pPr lvl="2"/>
            <a:r>
              <a:rPr lang="en-US" dirty="0" smtClean="0"/>
              <a:t>From eating or drinking contaminated food or water</a:t>
            </a:r>
          </a:p>
          <a:p>
            <a:pPr lvl="2"/>
            <a:r>
              <a:rPr lang="en-US" dirty="0" smtClean="0"/>
              <a:t>Food handler with diarrhea who doesn’t wash hands well after using bathroom</a:t>
            </a:r>
          </a:p>
          <a:p>
            <a:pPr marL="685800" lvl="2" indent="0">
              <a:buNone/>
            </a:pPr>
            <a:r>
              <a:rPr lang="en-US" dirty="0" smtClean="0"/>
              <a:t/>
            </a:r>
            <a:br>
              <a:rPr lang="en-US" dirty="0" smtClean="0"/>
            </a:br>
            <a:endParaRPr lang="en-US" dirty="0" smtClean="0"/>
          </a:p>
          <a:p>
            <a:pPr lvl="1"/>
            <a:r>
              <a:rPr lang="en-US" dirty="0" smtClean="0"/>
              <a:t>Blood-borne spread</a:t>
            </a:r>
          </a:p>
          <a:p>
            <a:pPr lvl="2"/>
            <a:r>
              <a:rPr lang="en-US" dirty="0" smtClean="0"/>
              <a:t>Transfusion or injection (HIV, hepatitis B, hepatitis C)</a:t>
            </a:r>
          </a:p>
        </p:txBody>
      </p:sp>
      <p:sp>
        <p:nvSpPr>
          <p:cNvPr id="6" name="Slide Number Placeholder 5"/>
          <p:cNvSpPr>
            <a:spLocks noGrp="1"/>
          </p:cNvSpPr>
          <p:nvPr>
            <p:ph type="sldNum" sz="quarter" idx="4294967295"/>
          </p:nvPr>
        </p:nvSpPr>
        <p:spPr>
          <a:xfrm>
            <a:off x="6457950" y="6356351"/>
            <a:ext cx="2057400" cy="365125"/>
          </a:xfrm>
          <a:prstGeom prst="rect">
            <a:avLst/>
          </a:prstGeom>
        </p:spPr>
        <p:txBody>
          <a:bodyPr/>
          <a:lstStyle/>
          <a:p>
            <a:fld id="{C062DF67-29A0-40CF-B392-EE612082BD90}" type="slidenum">
              <a:rPr lang="en-US" smtClean="0"/>
              <a:pPr/>
              <a:t>27</a:t>
            </a:fld>
            <a:endParaRPr lang="en-US"/>
          </a:p>
        </p:txBody>
      </p:sp>
      <p:pic>
        <p:nvPicPr>
          <p:cNvPr id="5" name="Picture 4"/>
          <p:cNvPicPr>
            <a:picLocks noChangeAspect="1"/>
          </p:cNvPicPr>
          <p:nvPr/>
        </p:nvPicPr>
        <p:blipFill>
          <a:blip r:embed="rId3"/>
          <a:stretch>
            <a:fillRect/>
          </a:stretch>
        </p:blipFill>
        <p:spPr>
          <a:xfrm>
            <a:off x="4846980" y="1417638"/>
            <a:ext cx="2870379" cy="1257324"/>
          </a:xfrm>
          <a:prstGeom prst="rect">
            <a:avLst/>
          </a:prstGeom>
        </p:spPr>
      </p:pic>
      <p:pic>
        <p:nvPicPr>
          <p:cNvPr id="7" name="Picture 6"/>
          <p:cNvPicPr>
            <a:picLocks noChangeAspect="1"/>
          </p:cNvPicPr>
          <p:nvPr/>
        </p:nvPicPr>
        <p:blipFill>
          <a:blip r:embed="rId4"/>
          <a:stretch>
            <a:fillRect/>
          </a:stretch>
        </p:blipFill>
        <p:spPr>
          <a:xfrm>
            <a:off x="5091545" y="3041024"/>
            <a:ext cx="2381250" cy="1691941"/>
          </a:xfrm>
          <a:prstGeom prst="rect">
            <a:avLst/>
          </a:prstGeom>
        </p:spPr>
      </p:pic>
      <p:pic>
        <p:nvPicPr>
          <p:cNvPr id="8" name="Picture 7"/>
          <p:cNvPicPr>
            <a:picLocks noChangeAspect="1"/>
          </p:cNvPicPr>
          <p:nvPr/>
        </p:nvPicPr>
        <p:blipFill>
          <a:blip r:embed="rId5"/>
          <a:stretch>
            <a:fillRect/>
          </a:stretch>
        </p:blipFill>
        <p:spPr>
          <a:xfrm>
            <a:off x="5333998" y="4863438"/>
            <a:ext cx="2014341" cy="1410039"/>
          </a:xfrm>
          <a:prstGeom prst="rect">
            <a:avLst/>
          </a:prstGeom>
        </p:spPr>
      </p:pic>
    </p:spTree>
    <p:extLst>
      <p:ext uri="{BB962C8B-B14F-4D97-AF65-F5344CB8AC3E}">
        <p14:creationId xmlns:p14="http://schemas.microsoft.com/office/powerpoint/2010/main" val="13047097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Spread of Bacteria</a:t>
            </a:r>
            <a:endParaRPr lang="en-US" dirty="0"/>
          </a:p>
        </p:txBody>
      </p:sp>
      <p:sp>
        <p:nvSpPr>
          <p:cNvPr id="3" name="Content Placeholder 2"/>
          <p:cNvSpPr>
            <a:spLocks noGrp="1"/>
          </p:cNvSpPr>
          <p:nvPr>
            <p:ph idx="1"/>
          </p:nvPr>
        </p:nvSpPr>
        <p:spPr>
          <a:xfrm>
            <a:off x="685800" y="1417638"/>
            <a:ext cx="4095750" cy="4351338"/>
          </a:xfrm>
        </p:spPr>
        <p:txBody>
          <a:bodyPr/>
          <a:lstStyle/>
          <a:p>
            <a:pPr lvl="1"/>
            <a:r>
              <a:rPr lang="en-US" sz="2400" dirty="0" smtClean="0"/>
              <a:t>Respiratory contact</a:t>
            </a:r>
          </a:p>
          <a:p>
            <a:pPr lvl="2"/>
            <a:r>
              <a:rPr lang="en-US" sz="1800" dirty="0" smtClean="0"/>
              <a:t>Inhaling infectious particle in the air from someone coughing or sneezing</a:t>
            </a:r>
          </a:p>
          <a:p>
            <a:pPr lvl="2"/>
            <a:endParaRPr lang="en-US" sz="1800" dirty="0" smtClean="0"/>
          </a:p>
          <a:p>
            <a:pPr lvl="1"/>
            <a:r>
              <a:rPr lang="en-US" sz="2400" dirty="0" smtClean="0"/>
              <a:t>Sexual contact</a:t>
            </a:r>
          </a:p>
          <a:p>
            <a:pPr lvl="2"/>
            <a:r>
              <a:rPr lang="en-US" sz="1800" dirty="0" smtClean="0"/>
              <a:t>Examples: HIV, syphilis, chlamydia</a:t>
            </a:r>
          </a:p>
          <a:p>
            <a:pPr lvl="2"/>
            <a:endParaRPr lang="en-US" sz="1800" dirty="0" smtClean="0"/>
          </a:p>
          <a:p>
            <a:pPr lvl="1"/>
            <a:r>
              <a:rPr lang="en-US" sz="2400" dirty="0" smtClean="0"/>
              <a:t>Vector-borne examples</a:t>
            </a:r>
          </a:p>
          <a:p>
            <a:pPr lvl="2"/>
            <a:r>
              <a:rPr lang="en-US" sz="1800" dirty="0" smtClean="0"/>
              <a:t>Animal bite (cat, dog, bat)--rabies</a:t>
            </a:r>
          </a:p>
          <a:p>
            <a:pPr lvl="2"/>
            <a:r>
              <a:rPr lang="en-US" sz="1800" dirty="0" smtClean="0"/>
              <a:t>mosquito—West Nile or </a:t>
            </a:r>
            <a:r>
              <a:rPr lang="en-US" sz="1800" dirty="0" err="1" smtClean="0"/>
              <a:t>Zika</a:t>
            </a:r>
            <a:r>
              <a:rPr lang="en-US" sz="1800" dirty="0" smtClean="0"/>
              <a:t> virus</a:t>
            </a:r>
            <a:endParaRPr lang="en-US" sz="1800" dirty="0"/>
          </a:p>
          <a:p>
            <a:endParaRPr lang="en-US" dirty="0"/>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fld id="{C062DF67-29A0-40CF-B392-EE612082BD90}" type="slidenum">
              <a:rPr lang="en-US" smtClean="0"/>
              <a:pPr/>
              <a:t>28</a:t>
            </a:fld>
            <a:endParaRPr lang="en-US"/>
          </a:p>
        </p:txBody>
      </p:sp>
      <p:pic>
        <p:nvPicPr>
          <p:cNvPr id="5" name="Picture 4"/>
          <p:cNvPicPr>
            <a:picLocks noChangeAspect="1"/>
          </p:cNvPicPr>
          <p:nvPr/>
        </p:nvPicPr>
        <p:blipFill>
          <a:blip r:embed="rId2"/>
          <a:stretch>
            <a:fillRect/>
          </a:stretch>
        </p:blipFill>
        <p:spPr>
          <a:xfrm>
            <a:off x="5200650" y="1125313"/>
            <a:ext cx="2514600" cy="1676400"/>
          </a:xfrm>
          <a:prstGeom prst="rect">
            <a:avLst/>
          </a:prstGeom>
        </p:spPr>
      </p:pic>
      <p:pic>
        <p:nvPicPr>
          <p:cNvPr id="6" name="Picture 5"/>
          <p:cNvPicPr>
            <a:picLocks noChangeAspect="1"/>
          </p:cNvPicPr>
          <p:nvPr/>
        </p:nvPicPr>
        <p:blipFill>
          <a:blip r:embed="rId3"/>
          <a:stretch>
            <a:fillRect/>
          </a:stretch>
        </p:blipFill>
        <p:spPr>
          <a:xfrm>
            <a:off x="5401101" y="2825298"/>
            <a:ext cx="2486025" cy="1838325"/>
          </a:xfrm>
          <a:prstGeom prst="rect">
            <a:avLst/>
          </a:prstGeom>
        </p:spPr>
      </p:pic>
      <p:pic>
        <p:nvPicPr>
          <p:cNvPr id="7" name="Picture 6"/>
          <p:cNvPicPr>
            <a:picLocks noChangeAspect="1"/>
          </p:cNvPicPr>
          <p:nvPr/>
        </p:nvPicPr>
        <p:blipFill>
          <a:blip r:embed="rId4"/>
          <a:stretch>
            <a:fillRect/>
          </a:stretch>
        </p:blipFill>
        <p:spPr>
          <a:xfrm>
            <a:off x="5401101" y="4663623"/>
            <a:ext cx="2673724" cy="1635126"/>
          </a:xfrm>
          <a:prstGeom prst="rect">
            <a:avLst/>
          </a:prstGeom>
        </p:spPr>
      </p:pic>
    </p:spTree>
    <p:extLst>
      <p:ext uri="{BB962C8B-B14F-4D97-AF65-F5344CB8AC3E}">
        <p14:creationId xmlns:p14="http://schemas.microsoft.com/office/powerpoint/2010/main" val="10637096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title"/>
          </p:nvPr>
        </p:nvSpPr>
        <p:spPr/>
        <p:txBody>
          <a:bodyPr/>
          <a:lstStyle/>
          <a:p>
            <a:r>
              <a:rPr lang="en-US" smtClean="0"/>
              <a:t>The Power of a Sneeze</a:t>
            </a:r>
          </a:p>
        </p:txBody>
      </p:sp>
      <p:sp>
        <p:nvSpPr>
          <p:cNvPr id="34819" name="Rectangle 4"/>
          <p:cNvSpPr>
            <a:spLocks noGrp="1" noChangeArrowheads="1"/>
          </p:cNvSpPr>
          <p:nvPr>
            <p:ph sz="half" idx="1"/>
          </p:nvPr>
        </p:nvSpPr>
        <p:spPr>
          <a:xfrm>
            <a:off x="457200" y="1600201"/>
            <a:ext cx="4038600" cy="3581400"/>
          </a:xfrm>
        </p:spPr>
        <p:txBody>
          <a:bodyPr>
            <a:normAutofit fontScale="92500"/>
          </a:bodyPr>
          <a:lstStyle/>
          <a:p>
            <a:r>
              <a:rPr lang="en-US" sz="2800" dirty="0" smtClean="0"/>
              <a:t>Did you know that a sneeze can blast microbes into the air at 100 miles per hour?!</a:t>
            </a:r>
          </a:p>
          <a:p>
            <a:r>
              <a:rPr lang="en-US" sz="2800" dirty="0" smtClean="0"/>
              <a:t>The spray from a sneeze can travel up to 30 feet from the person who sneezed!</a:t>
            </a:r>
          </a:p>
        </p:txBody>
      </p:sp>
      <p:sp>
        <p:nvSpPr>
          <p:cNvPr id="5" name="Content Placeholder 4"/>
          <p:cNvSpPr>
            <a:spLocks noGrp="1"/>
          </p:cNvSpPr>
          <p:nvPr>
            <p:ph sz="half" idx="2"/>
          </p:nvPr>
        </p:nvSpPr>
        <p:spPr>
          <a:xfrm>
            <a:off x="4648200" y="1600200"/>
            <a:ext cx="4038600" cy="3581401"/>
          </a:xfrm>
        </p:spPr>
        <p:txBody>
          <a:bodyPr/>
          <a:lstStyle/>
          <a:p>
            <a:endParaRPr lang="en-US" dirty="0"/>
          </a:p>
        </p:txBody>
      </p:sp>
      <p:sp>
        <p:nvSpPr>
          <p:cNvPr id="30727" name="Slide Number Placeholder 6"/>
          <p:cNvSpPr>
            <a:spLocks noGrp="1"/>
          </p:cNvSpPr>
          <p:nvPr>
            <p:ph type="sldNum" sz="quarter" idx="4294967295"/>
          </p:nvPr>
        </p:nvSpPr>
        <p:spPr>
          <a:xfrm>
            <a:off x="6457950" y="6356351"/>
            <a:ext cx="2057400" cy="365125"/>
          </a:xfrm>
          <a:prstGeom prst="rect">
            <a:avLst/>
          </a:prstGeom>
        </p:spPr>
        <p:txBody>
          <a:bodyPr/>
          <a:lstStyle/>
          <a:p>
            <a:fld id="{0C938B5F-1AAD-416C-88D4-8A8DF1C6ED06}" type="slidenum">
              <a:rPr lang="en-US" smtClean="0"/>
              <a:pPr/>
              <a:t>29</a:t>
            </a:fld>
            <a:endParaRPr lang="en-US"/>
          </a:p>
        </p:txBody>
      </p:sp>
      <p:pic>
        <p:nvPicPr>
          <p:cNvPr id="31749" name="Picture 5"/>
          <p:cNvPicPr>
            <a:picLocks noChangeArrowheads="1"/>
          </p:cNvPicPr>
          <p:nvPr/>
        </p:nvPicPr>
        <p:blipFill>
          <a:blip r:embed="rId3"/>
          <a:srcRect/>
          <a:stretch>
            <a:fillRect/>
          </a:stretch>
        </p:blipFill>
        <p:spPr bwMode="auto">
          <a:xfrm>
            <a:off x="4495800" y="2071688"/>
            <a:ext cx="4180114" cy="2612345"/>
          </a:xfrm>
          <a:prstGeom prst="rect">
            <a:avLst/>
          </a:prstGeom>
          <a:noFill/>
          <a:ln w="9525">
            <a:noFill/>
            <a:miter lim="800000"/>
            <a:headEnd/>
            <a:tailEnd/>
          </a:ln>
          <a:effectLst>
            <a:outerShdw dist="35921" dir="2700000" algn="ctr" rotWithShape="0">
              <a:schemeClr val="bg2">
                <a:alpha val="74997"/>
              </a:schemeClr>
            </a:outerShdw>
          </a:effectLst>
        </p:spPr>
      </p:pic>
      <p:sp>
        <p:nvSpPr>
          <p:cNvPr id="7" name="TextBox 6"/>
          <p:cNvSpPr txBox="1"/>
          <p:nvPr/>
        </p:nvSpPr>
        <p:spPr>
          <a:xfrm>
            <a:off x="914400" y="5562600"/>
            <a:ext cx="7315200" cy="584775"/>
          </a:xfrm>
          <a:prstGeom prst="rect">
            <a:avLst/>
          </a:prstGeom>
          <a:noFill/>
        </p:spPr>
        <p:txBody>
          <a:bodyPr wrap="square" rtlCol="0">
            <a:spAutoFit/>
          </a:bodyPr>
          <a:lstStyle/>
          <a:p>
            <a:r>
              <a:rPr lang="en-US" sz="1400" dirty="0"/>
              <a:t>www.discovery.com/</a:t>
            </a:r>
            <a:r>
              <a:rPr lang="en-US" sz="1400" dirty="0" err="1"/>
              <a:t>tv</a:t>
            </a:r>
            <a:r>
              <a:rPr lang="en-US" sz="1400" dirty="0"/>
              <a:t>-shows/</a:t>
            </a:r>
            <a:r>
              <a:rPr lang="en-US" sz="1400" dirty="0" err="1"/>
              <a:t>mythbusters</a:t>
            </a:r>
            <a:r>
              <a:rPr lang="en-US" sz="1400" dirty="0"/>
              <a:t>/</a:t>
            </a:r>
            <a:r>
              <a:rPr lang="en-US" sz="1400" dirty="0" err="1"/>
              <a:t>mythbusters</a:t>
            </a:r>
            <a:r>
              <a:rPr lang="en-US" sz="1400" dirty="0"/>
              <a:t>.../</a:t>
            </a:r>
            <a:r>
              <a:rPr lang="en-US" sz="1400" b="1" dirty="0"/>
              <a:t>sneeze</a:t>
            </a:r>
            <a:r>
              <a:rPr lang="en-US" sz="1400" dirty="0"/>
              <a:t>-travel-100-mph/</a:t>
            </a:r>
          </a:p>
          <a:p>
            <a:endParaRPr lang="en-US" dirty="0"/>
          </a:p>
        </p:txBody>
      </p:sp>
    </p:spTree>
    <p:extLst>
      <p:ext uri="{BB962C8B-B14F-4D97-AF65-F5344CB8AC3E}">
        <p14:creationId xmlns:p14="http://schemas.microsoft.com/office/powerpoint/2010/main" val="102712771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1</a:t>
            </a:r>
            <a:endParaRPr lang="en-US" dirty="0"/>
          </a:p>
        </p:txBody>
      </p:sp>
      <p:sp>
        <p:nvSpPr>
          <p:cNvPr id="3" name="Content Placeholder 2"/>
          <p:cNvSpPr>
            <a:spLocks noGrp="1"/>
          </p:cNvSpPr>
          <p:nvPr>
            <p:ph idx="1"/>
          </p:nvPr>
        </p:nvSpPr>
        <p:spPr/>
        <p:txBody>
          <a:bodyPr>
            <a:normAutofit/>
          </a:bodyPr>
          <a:lstStyle/>
          <a:p>
            <a:r>
              <a:rPr lang="en-US" sz="2400" dirty="0" smtClean="0"/>
              <a:t>Why do you think the drugs used to treat the patient did not eliminate the infection?</a:t>
            </a:r>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fld id="{C062DF67-29A0-40CF-B392-EE612082BD90}" type="slidenum">
              <a:rPr lang="en-US" smtClean="0"/>
              <a:pPr/>
              <a:t>3</a:t>
            </a:fld>
            <a:endParaRPr lang="en-US"/>
          </a:p>
        </p:txBody>
      </p:sp>
      <p:pic>
        <p:nvPicPr>
          <p:cNvPr id="6" name="Picture 5"/>
          <p:cNvPicPr>
            <a:picLocks noChangeAspect="1"/>
          </p:cNvPicPr>
          <p:nvPr/>
        </p:nvPicPr>
        <p:blipFill>
          <a:blip r:embed="rId2"/>
          <a:stretch>
            <a:fillRect/>
          </a:stretch>
        </p:blipFill>
        <p:spPr>
          <a:xfrm>
            <a:off x="2400300" y="2620302"/>
            <a:ext cx="4343400" cy="3282802"/>
          </a:xfrm>
          <a:prstGeom prst="rect">
            <a:avLst/>
          </a:prstGeom>
        </p:spPr>
      </p:pic>
    </p:spTree>
    <p:extLst>
      <p:ext uri="{BB962C8B-B14F-4D97-AF65-F5344CB8AC3E}">
        <p14:creationId xmlns:p14="http://schemas.microsoft.com/office/powerpoint/2010/main" val="36203468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Scenario 2</a:t>
            </a:r>
            <a:endParaRPr lang="en-US" dirty="0"/>
          </a:p>
        </p:txBody>
      </p:sp>
      <p:sp>
        <p:nvSpPr>
          <p:cNvPr id="6" name="Content Placeholder 5"/>
          <p:cNvSpPr>
            <a:spLocks noGrp="1"/>
          </p:cNvSpPr>
          <p:nvPr>
            <p:ph idx="1"/>
          </p:nvPr>
        </p:nvSpPr>
        <p:spPr>
          <a:xfrm>
            <a:off x="494414" y="1524000"/>
            <a:ext cx="8515350" cy="4351338"/>
          </a:xfrm>
        </p:spPr>
        <p:txBody>
          <a:bodyPr/>
          <a:lstStyle/>
          <a:p>
            <a:r>
              <a:rPr lang="en-US" dirty="0" smtClean="0"/>
              <a:t>A man who carries extensively drug resistant tuberculosis (XDR-TB) in his lungs is on a flight of a major airline</a:t>
            </a:r>
          </a:p>
          <a:p>
            <a:r>
              <a:rPr lang="en-US" dirty="0" smtClean="0"/>
              <a:t>Upon arrival at the airport, he is detained and isolated by authorities who have learned of his condition</a:t>
            </a:r>
          </a:p>
        </p:txBody>
      </p:sp>
      <p:sp>
        <p:nvSpPr>
          <p:cNvPr id="7" name="Slide Number Placeholder 6"/>
          <p:cNvSpPr>
            <a:spLocks noGrp="1"/>
          </p:cNvSpPr>
          <p:nvPr>
            <p:ph type="sldNum" sz="quarter" idx="4294967295"/>
          </p:nvPr>
        </p:nvSpPr>
        <p:spPr>
          <a:xfrm>
            <a:off x="6457950" y="6356351"/>
            <a:ext cx="2057400" cy="365125"/>
          </a:xfrm>
          <a:prstGeom prst="rect">
            <a:avLst/>
          </a:prstGeom>
        </p:spPr>
        <p:txBody>
          <a:bodyPr/>
          <a:lstStyle/>
          <a:p>
            <a:fld id="{C062DF67-29A0-40CF-B392-EE612082BD90}" type="slidenum">
              <a:rPr lang="en-US" smtClean="0"/>
              <a:pPr/>
              <a:t>30</a:t>
            </a:fld>
            <a:endParaRPr lang="en-US"/>
          </a:p>
        </p:txBody>
      </p:sp>
      <p:pic>
        <p:nvPicPr>
          <p:cNvPr id="6146" name="Picture 2" descr="C:\Users\drjes_000\Desktop\airplanecabin_5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4863" y="3064071"/>
            <a:ext cx="4334273" cy="288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4208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2</a:t>
            </a:r>
            <a:endParaRPr lang="en-US" dirty="0"/>
          </a:p>
        </p:txBody>
      </p:sp>
      <p:sp>
        <p:nvSpPr>
          <p:cNvPr id="3" name="Content Placeholder 2"/>
          <p:cNvSpPr>
            <a:spLocks noGrp="1"/>
          </p:cNvSpPr>
          <p:nvPr>
            <p:ph idx="1"/>
          </p:nvPr>
        </p:nvSpPr>
        <p:spPr/>
        <p:txBody>
          <a:bodyPr/>
          <a:lstStyle/>
          <a:p>
            <a:r>
              <a:rPr lang="en-US" dirty="0" smtClean="0"/>
              <a:t>Why do you think the man with TB was detained by officials?</a:t>
            </a:r>
          </a:p>
          <a:p>
            <a:r>
              <a:rPr lang="en-US" dirty="0" smtClean="0"/>
              <a:t>What do you think the dangers </a:t>
            </a:r>
            <a:r>
              <a:rPr lang="en-US" dirty="0"/>
              <a:t>are </a:t>
            </a:r>
            <a:r>
              <a:rPr lang="en-US" dirty="0" smtClean="0"/>
              <a:t>of this individual being on a commercial flight?</a:t>
            </a:r>
          </a:p>
          <a:p>
            <a:r>
              <a:rPr lang="en-US" dirty="0" smtClean="0"/>
              <a:t>Why do you think XDR-TB is especially dangerous?</a:t>
            </a:r>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fld id="{C062DF67-29A0-40CF-B392-EE612082BD90}" type="slidenum">
              <a:rPr lang="en-US" smtClean="0"/>
              <a:pPr/>
              <a:t>31</a:t>
            </a:fld>
            <a:endParaRPr lang="en-US"/>
          </a:p>
        </p:txBody>
      </p:sp>
      <p:pic>
        <p:nvPicPr>
          <p:cNvPr id="5" name="Picture 4"/>
          <p:cNvPicPr>
            <a:picLocks noChangeAspect="1"/>
          </p:cNvPicPr>
          <p:nvPr/>
        </p:nvPicPr>
        <p:blipFill>
          <a:blip r:embed="rId3"/>
          <a:stretch>
            <a:fillRect/>
          </a:stretch>
        </p:blipFill>
        <p:spPr>
          <a:xfrm>
            <a:off x="2335893" y="3429000"/>
            <a:ext cx="3988707" cy="2701752"/>
          </a:xfrm>
          <a:prstGeom prst="rect">
            <a:avLst/>
          </a:prstGeom>
        </p:spPr>
      </p:pic>
    </p:spTree>
    <p:extLst>
      <p:ext uri="{BB962C8B-B14F-4D97-AF65-F5344CB8AC3E}">
        <p14:creationId xmlns:p14="http://schemas.microsoft.com/office/powerpoint/2010/main" val="22453583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3"/>
          <p:cNvSpPr>
            <a:spLocks noGrp="1"/>
          </p:cNvSpPr>
          <p:nvPr>
            <p:ph type="title"/>
          </p:nvPr>
        </p:nvSpPr>
        <p:spPr/>
        <p:txBody>
          <a:bodyPr/>
          <a:lstStyle/>
          <a:p>
            <a:r>
              <a:rPr lang="en-US" dirty="0" smtClean="0"/>
              <a:t>Battle Between Bacteria and Host</a:t>
            </a:r>
          </a:p>
        </p:txBody>
      </p:sp>
      <p:sp>
        <p:nvSpPr>
          <p:cNvPr id="65538" name="Rectangle 2"/>
          <p:cNvSpPr>
            <a:spLocks noGrp="1" noChangeArrowheads="1"/>
          </p:cNvSpPr>
          <p:nvPr>
            <p:ph idx="1"/>
          </p:nvPr>
        </p:nvSpPr>
        <p:spPr/>
        <p:txBody>
          <a:bodyPr/>
          <a:lstStyle/>
          <a:p>
            <a:r>
              <a:rPr lang="en-US" dirty="0" smtClean="0"/>
              <a:t>When a pathogenic (disease-causing) bacteria attacks healthy host, there are three potential outcomes:</a:t>
            </a:r>
          </a:p>
          <a:p>
            <a:pPr lvl="1"/>
            <a:r>
              <a:rPr lang="en-US" dirty="0" smtClean="0"/>
              <a:t>Host wins, bacteria are removed, no infection, or</a:t>
            </a:r>
          </a:p>
          <a:p>
            <a:pPr lvl="1"/>
            <a:r>
              <a:rPr lang="en-US" dirty="0" smtClean="0"/>
              <a:t>Host and bacteria live together (colonization), or</a:t>
            </a:r>
          </a:p>
          <a:p>
            <a:pPr lvl="1"/>
            <a:r>
              <a:rPr lang="en-US" dirty="0" smtClean="0"/>
              <a:t>Bacteria win and infect host</a:t>
            </a:r>
          </a:p>
          <a:p>
            <a:r>
              <a:rPr lang="en-US" dirty="0" smtClean="0"/>
              <a:t>Under which situation would antibiotics be needed?</a:t>
            </a:r>
          </a:p>
        </p:txBody>
      </p:sp>
      <p:sp>
        <p:nvSpPr>
          <p:cNvPr id="61445" name="Slide Number Placeholder 4"/>
          <p:cNvSpPr>
            <a:spLocks noGrp="1"/>
          </p:cNvSpPr>
          <p:nvPr>
            <p:ph type="sldNum" sz="quarter" idx="4294967295"/>
          </p:nvPr>
        </p:nvSpPr>
        <p:spPr>
          <a:xfrm>
            <a:off x="6457950" y="6356351"/>
            <a:ext cx="2057400" cy="365125"/>
          </a:xfrm>
          <a:prstGeom prst="rect">
            <a:avLst/>
          </a:prstGeom>
        </p:spPr>
        <p:txBody>
          <a:bodyPr/>
          <a:lstStyle/>
          <a:p>
            <a:fld id="{E754262C-0930-4458-8041-2CD0D64F61E2}" type="slidenum">
              <a:rPr lang="en-US" smtClean="0"/>
              <a:pPr/>
              <a:t>32</a:t>
            </a:fld>
            <a:endParaRPr lang="en-US"/>
          </a:p>
        </p:txBody>
      </p:sp>
      <p:pic>
        <p:nvPicPr>
          <p:cNvPr id="2" name="Picture 1"/>
          <p:cNvPicPr>
            <a:picLocks noChangeAspect="1"/>
          </p:cNvPicPr>
          <p:nvPr/>
        </p:nvPicPr>
        <p:blipFill>
          <a:blip r:embed="rId3"/>
          <a:stretch>
            <a:fillRect/>
          </a:stretch>
        </p:blipFill>
        <p:spPr>
          <a:xfrm>
            <a:off x="2362200" y="3733800"/>
            <a:ext cx="4419600" cy="2452071"/>
          </a:xfrm>
          <a:prstGeom prst="rect">
            <a:avLst/>
          </a:prstGeom>
        </p:spPr>
      </p:pic>
    </p:spTree>
    <p:extLst>
      <p:ext uri="{BB962C8B-B14F-4D97-AF65-F5344CB8AC3E}">
        <p14:creationId xmlns:p14="http://schemas.microsoft.com/office/powerpoint/2010/main" val="187953829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ChangeArrowheads="1"/>
          </p:cNvSpPr>
          <p:nvPr>
            <p:ph type="title"/>
          </p:nvPr>
        </p:nvSpPr>
        <p:spPr/>
        <p:txBody>
          <a:bodyPr>
            <a:normAutofit/>
          </a:bodyPr>
          <a:lstStyle/>
          <a:p>
            <a:r>
              <a:rPr lang="en-US" sz="4000" dirty="0" smtClean="0"/>
              <a:t>Effects of Bacteria on the Host</a:t>
            </a:r>
          </a:p>
        </p:txBody>
      </p:sp>
      <p:sp>
        <p:nvSpPr>
          <p:cNvPr id="3" name="Content Placeholder 2"/>
          <p:cNvSpPr>
            <a:spLocks noGrp="1"/>
          </p:cNvSpPr>
          <p:nvPr>
            <p:ph idx="1"/>
          </p:nvPr>
        </p:nvSpPr>
        <p:spPr/>
        <p:txBody>
          <a:bodyPr/>
          <a:lstStyle/>
          <a:p>
            <a:r>
              <a:rPr lang="en-US" dirty="0" smtClean="0"/>
              <a:t>Pathogenic bacteria (cause serious infections) have certain features used to invade tissues and avoid the immune system</a:t>
            </a:r>
          </a:p>
          <a:p>
            <a:r>
              <a:rPr lang="en-US" dirty="0"/>
              <a:t>These features </a:t>
            </a:r>
            <a:r>
              <a:rPr lang="en-US" dirty="0" smtClean="0"/>
              <a:t>and traits are </a:t>
            </a:r>
            <a:r>
              <a:rPr lang="en-US" dirty="0"/>
              <a:t>called “virulence factors</a:t>
            </a:r>
            <a:r>
              <a:rPr lang="en-US" dirty="0" smtClean="0"/>
              <a:t>”</a:t>
            </a:r>
          </a:p>
          <a:p>
            <a:r>
              <a:rPr lang="en-US" dirty="0" smtClean="0"/>
              <a:t>Some of these virulence factors act to suppress the immune system</a:t>
            </a:r>
            <a:endParaRPr lang="en-US" dirty="0"/>
          </a:p>
          <a:p>
            <a:endParaRPr lang="en-US" dirty="0" smtClean="0"/>
          </a:p>
          <a:p>
            <a:endParaRPr lang="en-US" dirty="0"/>
          </a:p>
        </p:txBody>
      </p:sp>
      <p:sp>
        <p:nvSpPr>
          <p:cNvPr id="55299" name="Slide Number Placeholder 2"/>
          <p:cNvSpPr>
            <a:spLocks noGrp="1"/>
          </p:cNvSpPr>
          <p:nvPr>
            <p:ph type="sldNum" sz="quarter" idx="4294967295"/>
          </p:nvPr>
        </p:nvSpPr>
        <p:spPr>
          <a:xfrm>
            <a:off x="6457950" y="6356351"/>
            <a:ext cx="2057400" cy="365125"/>
          </a:xfrm>
          <a:prstGeom prst="rect">
            <a:avLst/>
          </a:prstGeom>
        </p:spPr>
        <p:txBody>
          <a:bodyPr/>
          <a:lstStyle/>
          <a:p>
            <a:fld id="{EF9E7963-5CEC-4C44-BC60-DF84194D31E1}" type="slidenum">
              <a:rPr lang="en-US" smtClean="0"/>
              <a:pPr/>
              <a:t>33</a:t>
            </a:fld>
            <a:endParaRPr lang="en-US"/>
          </a:p>
        </p:txBody>
      </p:sp>
      <p:pic>
        <p:nvPicPr>
          <p:cNvPr id="2" name="Picture 1"/>
          <p:cNvPicPr>
            <a:picLocks noChangeAspect="1"/>
          </p:cNvPicPr>
          <p:nvPr/>
        </p:nvPicPr>
        <p:blipFill>
          <a:blip r:embed="rId3"/>
          <a:stretch>
            <a:fillRect/>
          </a:stretch>
        </p:blipFill>
        <p:spPr>
          <a:xfrm>
            <a:off x="1596504" y="3206467"/>
            <a:ext cx="5867400" cy="3140785"/>
          </a:xfrm>
          <a:prstGeom prst="rect">
            <a:avLst/>
          </a:prstGeom>
        </p:spPr>
      </p:pic>
    </p:spTree>
    <p:extLst>
      <p:ext uri="{BB962C8B-B14F-4D97-AF65-F5344CB8AC3E}">
        <p14:creationId xmlns:p14="http://schemas.microsoft.com/office/powerpoint/2010/main" val="379258033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45892" y="3865444"/>
            <a:ext cx="5620854" cy="2389080"/>
          </a:xfrm>
          <a:prstGeom prst="rect">
            <a:avLst/>
          </a:prstGeom>
        </p:spPr>
      </p:pic>
      <p:sp>
        <p:nvSpPr>
          <p:cNvPr id="59394" name="Rectangle 1"/>
          <p:cNvSpPr>
            <a:spLocks noGrp="1" noChangeArrowheads="1"/>
          </p:cNvSpPr>
          <p:nvPr>
            <p:ph type="title"/>
          </p:nvPr>
        </p:nvSpPr>
        <p:spPr/>
        <p:txBody>
          <a:bodyPr/>
          <a:lstStyle/>
          <a:p>
            <a:r>
              <a:rPr lang="en-US" dirty="0" smtClean="0"/>
              <a:t>Inhibition of Immune Response</a:t>
            </a:r>
            <a:endParaRPr lang="en-US" dirty="0"/>
          </a:p>
        </p:txBody>
      </p:sp>
      <p:sp>
        <p:nvSpPr>
          <p:cNvPr id="59395" name="Rectangle 2"/>
          <p:cNvSpPr>
            <a:spLocks noGrp="1" noChangeArrowheads="1"/>
          </p:cNvSpPr>
          <p:nvPr>
            <p:ph idx="1"/>
          </p:nvPr>
        </p:nvSpPr>
        <p:spPr>
          <a:xfrm>
            <a:off x="304800" y="1295400"/>
            <a:ext cx="3486150" cy="4351338"/>
          </a:xfrm>
        </p:spPr>
        <p:txBody>
          <a:bodyPr/>
          <a:lstStyle/>
          <a:p>
            <a:r>
              <a:rPr lang="en-US" dirty="0" smtClean="0"/>
              <a:t>Capsules</a:t>
            </a:r>
          </a:p>
          <a:p>
            <a:pPr lvl="1"/>
            <a:r>
              <a:rPr lang="en-US" dirty="0" smtClean="0"/>
              <a:t>Layer of sugars on surface of cell that prevent immune system cells from catching bacteria</a:t>
            </a:r>
          </a:p>
          <a:p>
            <a:pPr lvl="1"/>
            <a:r>
              <a:rPr lang="en-US" i="1" dirty="0" smtClean="0"/>
              <a:t>Streptococcus pneumoniae</a:t>
            </a:r>
            <a:r>
              <a:rPr lang="en-US" dirty="0" smtClean="0"/>
              <a:t> (ear infection, pneumonia)</a:t>
            </a:r>
            <a:br>
              <a:rPr lang="en-US" dirty="0" smtClean="0"/>
            </a:br>
            <a:endParaRPr lang="en-US" dirty="0" smtClean="0"/>
          </a:p>
          <a:p>
            <a:r>
              <a:rPr lang="en-US" dirty="0" err="1" smtClean="0"/>
              <a:t>Leukocidins</a:t>
            </a:r>
            <a:endParaRPr lang="en-US" dirty="0" smtClean="0"/>
          </a:p>
          <a:p>
            <a:pPr lvl="1"/>
            <a:r>
              <a:rPr lang="en-US" dirty="0" smtClean="0"/>
              <a:t>Proteins that kill white blood cells</a:t>
            </a:r>
          </a:p>
          <a:p>
            <a:pPr lvl="1"/>
            <a:r>
              <a:rPr lang="en-US" i="1" dirty="0" smtClean="0"/>
              <a:t>Staphylococcus aureus </a:t>
            </a:r>
            <a:r>
              <a:rPr lang="en-US" dirty="0" smtClean="0"/>
              <a:t>(skin and soft tissue, bloodstream, bone/joint infections)</a:t>
            </a:r>
          </a:p>
          <a:p>
            <a:endParaRPr lang="en-US" dirty="0" smtClean="0"/>
          </a:p>
        </p:txBody>
      </p:sp>
      <p:sp>
        <p:nvSpPr>
          <p:cNvPr id="59396" name="Slide Number Placeholder 3"/>
          <p:cNvSpPr>
            <a:spLocks noGrp="1"/>
          </p:cNvSpPr>
          <p:nvPr>
            <p:ph type="sldNum" sz="quarter" idx="4294967295"/>
          </p:nvPr>
        </p:nvSpPr>
        <p:spPr>
          <a:xfrm>
            <a:off x="6457950" y="6356351"/>
            <a:ext cx="2057400" cy="365125"/>
          </a:xfrm>
          <a:prstGeom prst="rect">
            <a:avLst/>
          </a:prstGeom>
        </p:spPr>
        <p:txBody>
          <a:bodyPr/>
          <a:lstStyle/>
          <a:p>
            <a:fld id="{3A8299D6-EA63-44F0-93AC-787020A1EB74}" type="slidenum">
              <a:rPr lang="en-US" smtClean="0"/>
              <a:pPr/>
              <a:t>34</a:t>
            </a:fld>
            <a:endParaRPr lang="en-US"/>
          </a:p>
        </p:txBody>
      </p:sp>
      <p:pic>
        <p:nvPicPr>
          <p:cNvPr id="2" name="Picture 1"/>
          <p:cNvPicPr>
            <a:picLocks noChangeAspect="1"/>
          </p:cNvPicPr>
          <p:nvPr/>
        </p:nvPicPr>
        <p:blipFill>
          <a:blip r:embed="rId4"/>
          <a:stretch>
            <a:fillRect/>
          </a:stretch>
        </p:blipFill>
        <p:spPr>
          <a:xfrm>
            <a:off x="4343400" y="1690689"/>
            <a:ext cx="4019550" cy="2072929"/>
          </a:xfrm>
          <a:prstGeom prst="rect">
            <a:avLst/>
          </a:prstGeom>
        </p:spPr>
      </p:pic>
    </p:spTree>
    <p:extLst>
      <p:ext uri="{BB962C8B-B14F-4D97-AF65-F5344CB8AC3E}">
        <p14:creationId xmlns:p14="http://schemas.microsoft.com/office/powerpoint/2010/main" val="293979314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 y="0"/>
            <a:ext cx="9224047" cy="6893859"/>
          </a:xfrm>
          <a:prstGeom prst="rect">
            <a:avLst/>
          </a:prstGeom>
        </p:spPr>
      </p:pic>
      <p:sp>
        <p:nvSpPr>
          <p:cNvPr id="15362" name="Rectangle 3"/>
          <p:cNvSpPr>
            <a:spLocks noGrp="1" noChangeArrowheads="1"/>
          </p:cNvSpPr>
          <p:nvPr>
            <p:ph type="title"/>
          </p:nvPr>
        </p:nvSpPr>
        <p:spPr/>
        <p:txBody>
          <a:bodyPr>
            <a:normAutofit/>
          </a:bodyPr>
          <a:lstStyle/>
          <a:p>
            <a:r>
              <a:rPr lang="en-US" sz="3600" b="1" dirty="0" smtClean="0"/>
              <a:t>Overview: What We Will Learn?</a:t>
            </a:r>
          </a:p>
        </p:txBody>
      </p:sp>
      <p:sp>
        <p:nvSpPr>
          <p:cNvPr id="11267" name="Rectangle 4"/>
          <p:cNvSpPr>
            <a:spLocks noGrp="1" noChangeArrowheads="1"/>
          </p:cNvSpPr>
          <p:nvPr>
            <p:ph idx="1"/>
          </p:nvPr>
        </p:nvSpPr>
        <p:spPr>
          <a:xfrm>
            <a:off x="3200400" y="1575595"/>
            <a:ext cx="4857750" cy="4895851"/>
          </a:xfrm>
          <a:solidFill>
            <a:schemeClr val="tx2">
              <a:lumMod val="20000"/>
              <a:lumOff val="80000"/>
            </a:schemeClr>
          </a:solidFill>
        </p:spPr>
        <p:txBody>
          <a:bodyPr>
            <a:normAutofit lnSpcReduction="10000"/>
          </a:bodyPr>
          <a:lstStyle/>
          <a:p>
            <a:pPr marL="0" indent="0">
              <a:lnSpc>
                <a:spcPct val="80000"/>
              </a:lnSpc>
              <a:buNone/>
            </a:pPr>
            <a:endParaRPr lang="en-US" sz="1200" dirty="0" smtClean="0"/>
          </a:p>
          <a:p>
            <a:pPr>
              <a:lnSpc>
                <a:spcPct val="80000"/>
              </a:lnSpc>
            </a:pPr>
            <a:r>
              <a:rPr lang="en-US" sz="3200" dirty="0" smtClean="0"/>
              <a:t>What are bacteria?</a:t>
            </a:r>
          </a:p>
          <a:p>
            <a:pPr>
              <a:lnSpc>
                <a:spcPct val="80000"/>
              </a:lnSpc>
            </a:pPr>
            <a:r>
              <a:rPr lang="en-US" sz="3200" dirty="0" smtClean="0"/>
              <a:t>What are antibiotics?</a:t>
            </a:r>
          </a:p>
          <a:p>
            <a:pPr>
              <a:lnSpc>
                <a:spcPct val="80000"/>
              </a:lnSpc>
            </a:pPr>
            <a:r>
              <a:rPr lang="en-US" sz="3200" dirty="0" smtClean="0"/>
              <a:t>How do antibiotics work?</a:t>
            </a:r>
          </a:p>
          <a:p>
            <a:pPr>
              <a:lnSpc>
                <a:spcPct val="80000"/>
              </a:lnSpc>
            </a:pPr>
            <a:r>
              <a:rPr lang="en-US" sz="3200" dirty="0" smtClean="0"/>
              <a:t>What is antibiotic resistance?</a:t>
            </a:r>
          </a:p>
          <a:p>
            <a:pPr>
              <a:lnSpc>
                <a:spcPct val="80000"/>
              </a:lnSpc>
            </a:pPr>
            <a:r>
              <a:rPr lang="en-US" sz="3200" dirty="0" smtClean="0"/>
              <a:t>Why use antibiotics?</a:t>
            </a:r>
          </a:p>
          <a:p>
            <a:pPr>
              <a:lnSpc>
                <a:spcPct val="80000"/>
              </a:lnSpc>
            </a:pPr>
            <a:r>
              <a:rPr lang="en-US" sz="3200" dirty="0" smtClean="0"/>
              <a:t>What are our natural defenses?</a:t>
            </a:r>
          </a:p>
          <a:p>
            <a:pPr>
              <a:lnSpc>
                <a:spcPct val="80000"/>
              </a:lnSpc>
            </a:pPr>
            <a:r>
              <a:rPr lang="en-US" sz="3200" dirty="0" smtClean="0"/>
              <a:t>How do bacteria cause disease?</a:t>
            </a:r>
          </a:p>
        </p:txBody>
      </p:sp>
      <p:sp>
        <p:nvSpPr>
          <p:cNvPr id="11268" name="Slide Number Placeholder 3"/>
          <p:cNvSpPr>
            <a:spLocks noGrp="1"/>
          </p:cNvSpPr>
          <p:nvPr>
            <p:ph type="sldNum" sz="quarter" idx="4294967295"/>
          </p:nvPr>
        </p:nvSpPr>
        <p:spPr bwMode="auto">
          <a:xfrm>
            <a:off x="6457950" y="6356351"/>
            <a:ext cx="2057400" cy="365125"/>
          </a:xfrm>
          <a:prstGeom prst="rect">
            <a:avLst/>
          </a:prstGeom>
          <a:ln>
            <a:miter lim="800000"/>
            <a:headEnd/>
            <a:tailEnd/>
          </a:ln>
        </p:spPr>
        <p:txBody>
          <a:bodyPr/>
          <a:lstStyle/>
          <a:p>
            <a:fld id="{31906EAD-1829-4EC5-A6DA-1F24C614FEA3}" type="slidenum">
              <a:rPr lang="en-US"/>
              <a:pPr/>
              <a:t>4</a:t>
            </a:fld>
            <a:endParaRPr lang="en-US" dirty="0"/>
          </a:p>
        </p:txBody>
      </p:sp>
    </p:spTree>
    <p:extLst>
      <p:ext uri="{BB962C8B-B14F-4D97-AF65-F5344CB8AC3E}">
        <p14:creationId xmlns:p14="http://schemas.microsoft.com/office/powerpoint/2010/main" val="263599139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bacteria?</a:t>
            </a:r>
            <a:endParaRPr lang="en-US" dirty="0"/>
          </a:p>
        </p:txBody>
      </p:sp>
      <p:sp>
        <p:nvSpPr>
          <p:cNvPr id="3" name="Content Placeholder 2"/>
          <p:cNvSpPr>
            <a:spLocks noGrp="1"/>
          </p:cNvSpPr>
          <p:nvPr>
            <p:ph idx="1"/>
          </p:nvPr>
        </p:nvSpPr>
        <p:spPr>
          <a:xfrm>
            <a:off x="285750" y="1295400"/>
            <a:ext cx="8229600" cy="4114800"/>
          </a:xfrm>
        </p:spPr>
        <p:txBody>
          <a:bodyPr/>
          <a:lstStyle/>
          <a:p>
            <a:r>
              <a:rPr lang="en-US" sz="2400" dirty="0" smtClean="0"/>
              <a:t>Bacteria are microscopic, single-celled organisms</a:t>
            </a:r>
          </a:p>
          <a:p>
            <a:pPr lvl="1"/>
            <a:r>
              <a:rPr lang="en-US" sz="2000" dirty="0" smtClean="0"/>
              <a:t>Have no nucleus</a:t>
            </a:r>
          </a:p>
          <a:p>
            <a:pPr lvl="1"/>
            <a:r>
              <a:rPr lang="en-US" sz="2000" dirty="0" smtClean="0"/>
              <a:t>Cell structure is different from that of </a:t>
            </a:r>
            <a:br>
              <a:rPr lang="en-US" sz="2000" dirty="0" smtClean="0"/>
            </a:br>
            <a:r>
              <a:rPr lang="en-US" sz="2000" dirty="0" smtClean="0"/>
              <a:t>human cells</a:t>
            </a:r>
          </a:p>
          <a:p>
            <a:pPr marL="342900" lvl="1" indent="0">
              <a:buNone/>
            </a:pPr>
            <a:endParaRPr lang="en-US" sz="2000" dirty="0" smtClean="0"/>
          </a:p>
          <a:p>
            <a:r>
              <a:rPr lang="en-US" sz="2400" dirty="0" smtClean="0"/>
              <a:t>Other types of microorganisms</a:t>
            </a:r>
          </a:p>
          <a:p>
            <a:pPr lvl="1"/>
            <a:r>
              <a:rPr lang="en-US" sz="2000" dirty="0" smtClean="0"/>
              <a:t>Virus (common cold)</a:t>
            </a:r>
          </a:p>
          <a:p>
            <a:pPr lvl="1"/>
            <a:r>
              <a:rPr lang="en-US" sz="2000" dirty="0" smtClean="0"/>
              <a:t>Fungi (athletes foot)</a:t>
            </a:r>
          </a:p>
          <a:p>
            <a:pPr lvl="1"/>
            <a:r>
              <a:rPr lang="en-US" sz="2000" dirty="0" smtClean="0"/>
              <a:t>Parasite (tapeworm)</a:t>
            </a:r>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fld id="{C062DF67-29A0-40CF-B392-EE612082BD90}" type="slidenum">
              <a:rPr lang="en-US" smtClean="0"/>
              <a:pPr/>
              <a:t>5</a:t>
            </a:fld>
            <a:endParaRPr lang="en-US"/>
          </a:p>
        </p:txBody>
      </p:sp>
      <p:pic>
        <p:nvPicPr>
          <p:cNvPr id="5" name="Picture 4"/>
          <p:cNvPicPr>
            <a:picLocks noChangeAspect="1"/>
          </p:cNvPicPr>
          <p:nvPr/>
        </p:nvPicPr>
        <p:blipFill>
          <a:blip r:embed="rId3"/>
          <a:stretch>
            <a:fillRect/>
          </a:stretch>
        </p:blipFill>
        <p:spPr>
          <a:xfrm>
            <a:off x="5715000" y="1925551"/>
            <a:ext cx="2116450" cy="1550986"/>
          </a:xfrm>
          <a:prstGeom prst="rect">
            <a:avLst/>
          </a:prstGeom>
        </p:spPr>
      </p:pic>
      <p:pic>
        <p:nvPicPr>
          <p:cNvPr id="6" name="Picture 5"/>
          <p:cNvPicPr>
            <a:picLocks noChangeAspect="1"/>
          </p:cNvPicPr>
          <p:nvPr/>
        </p:nvPicPr>
        <p:blipFill>
          <a:blip r:embed="rId4"/>
          <a:stretch>
            <a:fillRect/>
          </a:stretch>
        </p:blipFill>
        <p:spPr>
          <a:xfrm>
            <a:off x="1371600" y="4903831"/>
            <a:ext cx="1578345" cy="1416126"/>
          </a:xfrm>
          <a:prstGeom prst="rect">
            <a:avLst/>
          </a:prstGeom>
        </p:spPr>
      </p:pic>
      <p:pic>
        <p:nvPicPr>
          <p:cNvPr id="7" name="Picture 6"/>
          <p:cNvPicPr>
            <a:picLocks noChangeAspect="1"/>
          </p:cNvPicPr>
          <p:nvPr/>
        </p:nvPicPr>
        <p:blipFill>
          <a:blip r:embed="rId5"/>
          <a:stretch>
            <a:fillRect/>
          </a:stretch>
        </p:blipFill>
        <p:spPr>
          <a:xfrm>
            <a:off x="3261178" y="4667121"/>
            <a:ext cx="2857500" cy="1600200"/>
          </a:xfrm>
          <a:prstGeom prst="rect">
            <a:avLst/>
          </a:prstGeom>
        </p:spPr>
      </p:pic>
      <p:pic>
        <p:nvPicPr>
          <p:cNvPr id="10" name="Picture 9"/>
          <p:cNvPicPr>
            <a:picLocks noChangeAspect="1"/>
          </p:cNvPicPr>
          <p:nvPr/>
        </p:nvPicPr>
        <p:blipFill>
          <a:blip r:embed="rId6"/>
          <a:stretch>
            <a:fillRect/>
          </a:stretch>
        </p:blipFill>
        <p:spPr>
          <a:xfrm>
            <a:off x="6290128" y="4770957"/>
            <a:ext cx="2166257" cy="1547326"/>
          </a:xfrm>
          <a:prstGeom prst="rect">
            <a:avLst/>
          </a:prstGeom>
        </p:spPr>
      </p:pic>
    </p:spTree>
    <p:extLst>
      <p:ext uri="{BB962C8B-B14F-4D97-AF65-F5344CB8AC3E}">
        <p14:creationId xmlns:p14="http://schemas.microsoft.com/office/powerpoint/2010/main" val="40890008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a:t>
            </a:r>
            <a:r>
              <a:rPr lang="en-US" dirty="0" smtClean="0"/>
              <a:t/>
            </a:r>
            <a:br>
              <a:rPr lang="en-US" dirty="0" smtClean="0"/>
            </a:br>
            <a:r>
              <a:rPr lang="en-US" dirty="0" smtClean="0"/>
              <a:t>Bacterial </a:t>
            </a:r>
            <a:r>
              <a:rPr lang="en-US" dirty="0" smtClean="0"/>
              <a:t>Cell</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674" y="-26526"/>
            <a:ext cx="6144976" cy="6884526"/>
          </a:xfrm>
        </p:spPr>
      </p:pic>
      <p:sp>
        <p:nvSpPr>
          <p:cNvPr id="7" name="Slide Number Placeholder 6"/>
          <p:cNvSpPr>
            <a:spLocks noGrp="1"/>
          </p:cNvSpPr>
          <p:nvPr>
            <p:ph type="sldNum" sz="quarter" idx="4294967295"/>
          </p:nvPr>
        </p:nvSpPr>
        <p:spPr>
          <a:xfrm>
            <a:off x="6457950" y="6356351"/>
            <a:ext cx="2057400" cy="365125"/>
          </a:xfrm>
          <a:prstGeom prst="rect">
            <a:avLst/>
          </a:prstGeom>
        </p:spPr>
        <p:txBody>
          <a:bodyPr/>
          <a:lstStyle/>
          <a:p>
            <a:fld id="{C062DF67-29A0-40CF-B392-EE612082BD90}" type="slidenum">
              <a:rPr lang="en-US" smtClean="0"/>
              <a:pPr/>
              <a:t>6</a:t>
            </a:fld>
            <a:endParaRPr lang="en-US"/>
          </a:p>
        </p:txBody>
      </p:sp>
      <p:sp>
        <p:nvSpPr>
          <p:cNvPr id="6" name="TextBox 5"/>
          <p:cNvSpPr txBox="1"/>
          <p:nvPr/>
        </p:nvSpPr>
        <p:spPr>
          <a:xfrm>
            <a:off x="5029200" y="5715000"/>
            <a:ext cx="2057400" cy="276999"/>
          </a:xfrm>
          <a:prstGeom prst="rect">
            <a:avLst/>
          </a:prstGeom>
          <a:noFill/>
        </p:spPr>
        <p:txBody>
          <a:bodyPr wrap="square" rtlCol="0">
            <a:spAutoFit/>
          </a:bodyPr>
          <a:lstStyle/>
          <a:p>
            <a:r>
              <a:rPr lang="en-US" sz="1200" dirty="0" smtClean="0"/>
              <a:t>© Ali </a:t>
            </a:r>
            <a:r>
              <a:rPr lang="en-US" sz="1200" dirty="0" err="1" smtClean="0"/>
              <a:t>Zifan</a:t>
            </a:r>
            <a:r>
              <a:rPr lang="en-US" sz="1200" dirty="0" smtClean="0"/>
              <a:t>, </a:t>
            </a:r>
            <a:r>
              <a:rPr lang="en-US" sz="1200" dirty="0"/>
              <a:t>CC BY-SA </a:t>
            </a:r>
            <a:r>
              <a:rPr lang="en-US" sz="1200" dirty="0" smtClean="0"/>
              <a:t>4.0 </a:t>
            </a:r>
            <a:endParaRPr lang="en-US" sz="1200" dirty="0"/>
          </a:p>
        </p:txBody>
      </p:sp>
    </p:spTree>
    <p:extLst>
      <p:ext uri="{BB962C8B-B14F-4D97-AF65-F5344CB8AC3E}">
        <p14:creationId xmlns:p14="http://schemas.microsoft.com/office/powerpoint/2010/main" val="2248149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title"/>
          </p:nvPr>
        </p:nvSpPr>
        <p:spPr/>
        <p:txBody>
          <a:bodyPr/>
          <a:lstStyle/>
          <a:p>
            <a:r>
              <a:rPr lang="en-US" smtClean="0"/>
              <a:t>Identification of Bacteria</a:t>
            </a:r>
          </a:p>
        </p:txBody>
      </p:sp>
      <p:sp>
        <p:nvSpPr>
          <p:cNvPr id="53251" name="Rectangle 4"/>
          <p:cNvSpPr>
            <a:spLocks noGrp="1" noChangeArrowheads="1"/>
          </p:cNvSpPr>
          <p:nvPr>
            <p:ph idx="1"/>
          </p:nvPr>
        </p:nvSpPr>
        <p:spPr/>
        <p:txBody>
          <a:bodyPr/>
          <a:lstStyle/>
          <a:p>
            <a:r>
              <a:rPr lang="en-US" dirty="0" smtClean="0"/>
              <a:t>Bacteria are identified in part using physical traits and microscopy</a:t>
            </a:r>
          </a:p>
          <a:p>
            <a:pPr lvl="1"/>
            <a:r>
              <a:rPr lang="en-US" dirty="0" smtClean="0"/>
              <a:t>Cell shape when viewed under the microscope</a:t>
            </a:r>
          </a:p>
          <a:p>
            <a:pPr lvl="1"/>
            <a:r>
              <a:rPr lang="en-US" dirty="0" smtClean="0"/>
              <a:t>Gram stain procedure that detects the presence  of  an outer membrane (Gram negative) or an outer cell wall (Gram positive)</a:t>
            </a:r>
          </a:p>
        </p:txBody>
      </p:sp>
      <p:sp>
        <p:nvSpPr>
          <p:cNvPr id="49156" name="Slide Number Placeholder 3"/>
          <p:cNvSpPr>
            <a:spLocks noGrp="1"/>
          </p:cNvSpPr>
          <p:nvPr>
            <p:ph type="sldNum" sz="quarter" idx="4294967295"/>
          </p:nvPr>
        </p:nvSpPr>
        <p:spPr>
          <a:xfrm>
            <a:off x="6457950" y="6356351"/>
            <a:ext cx="2057400" cy="365125"/>
          </a:xfrm>
          <a:prstGeom prst="rect">
            <a:avLst/>
          </a:prstGeom>
        </p:spPr>
        <p:txBody>
          <a:bodyPr/>
          <a:lstStyle/>
          <a:p>
            <a:fld id="{05ED12C2-C8FE-4982-B524-BA5C1B5CC340}" type="slidenum">
              <a:rPr lang="en-US" smtClean="0"/>
              <a:pPr/>
              <a:t>7</a:t>
            </a:fld>
            <a:endParaRPr lang="en-US"/>
          </a:p>
        </p:txBody>
      </p:sp>
      <p:pic>
        <p:nvPicPr>
          <p:cNvPr id="2" name="Picture 1"/>
          <p:cNvPicPr>
            <a:picLocks noChangeAspect="1"/>
          </p:cNvPicPr>
          <p:nvPr/>
        </p:nvPicPr>
        <p:blipFill>
          <a:blip r:embed="rId3"/>
          <a:stretch>
            <a:fillRect/>
          </a:stretch>
        </p:blipFill>
        <p:spPr>
          <a:xfrm>
            <a:off x="1981200" y="3124199"/>
            <a:ext cx="4953001" cy="2971801"/>
          </a:xfrm>
          <a:prstGeom prst="rect">
            <a:avLst/>
          </a:prstGeom>
        </p:spPr>
      </p:pic>
    </p:spTree>
    <p:extLst>
      <p:ext uri="{BB962C8B-B14F-4D97-AF65-F5344CB8AC3E}">
        <p14:creationId xmlns:p14="http://schemas.microsoft.com/office/powerpoint/2010/main" val="167716617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p:cNvSpPr>
            <a:spLocks noGrp="1"/>
          </p:cNvSpPr>
          <p:nvPr>
            <p:ph type="title"/>
          </p:nvPr>
        </p:nvSpPr>
        <p:spPr/>
        <p:txBody>
          <a:bodyPr/>
          <a:lstStyle/>
          <a:p>
            <a:r>
              <a:rPr lang="en-US" dirty="0" smtClean="0"/>
              <a:t>Gram Stain</a:t>
            </a:r>
          </a:p>
        </p:txBody>
      </p:sp>
      <p:sp>
        <p:nvSpPr>
          <p:cNvPr id="36871" name="Slide Number Placeholder 6"/>
          <p:cNvSpPr>
            <a:spLocks noGrp="1"/>
          </p:cNvSpPr>
          <p:nvPr>
            <p:ph type="sldNum" sz="quarter" idx="4294967295"/>
          </p:nvPr>
        </p:nvSpPr>
        <p:spPr bwMode="auto">
          <a:xfrm>
            <a:off x="6457950" y="6356351"/>
            <a:ext cx="2057400" cy="365125"/>
          </a:xfrm>
          <a:prstGeom prst="rect">
            <a:avLst/>
          </a:prstGeom>
          <a:ln>
            <a:miter lim="800000"/>
            <a:headEnd/>
            <a:tailEnd/>
          </a:ln>
        </p:spPr>
        <p:txBody>
          <a:bodyPr/>
          <a:lstStyle/>
          <a:p>
            <a:fld id="{58F2BDAB-759F-4680-BB45-1BB7AD6BC8D1}" type="slidenum">
              <a:rPr lang="en-US"/>
              <a:pPr/>
              <a:t>8</a:t>
            </a:fld>
            <a:endParaRPr lang="en-US"/>
          </a:p>
        </p:txBody>
      </p:sp>
      <p:pic>
        <p:nvPicPr>
          <p:cNvPr id="194564" name="Picture 12" descr="http://biology.clc.uc.edu/fankhauser/labs/microbiology/gram_stain/Gram_stain_images/E_coli_2000_P7201172.jpg"/>
          <p:cNvPicPr>
            <a:picLocks noChangeAspect="1" noChangeArrowheads="1"/>
          </p:cNvPicPr>
          <p:nvPr/>
        </p:nvPicPr>
        <p:blipFill>
          <a:blip r:embed="rId3"/>
          <a:srcRect/>
          <a:stretch>
            <a:fillRect/>
          </a:stretch>
        </p:blipFill>
        <p:spPr bwMode="auto">
          <a:xfrm>
            <a:off x="838200" y="1600200"/>
            <a:ext cx="3403600" cy="2413000"/>
          </a:xfrm>
          <a:prstGeom prst="rect">
            <a:avLst/>
          </a:prstGeom>
          <a:noFill/>
          <a:ln w="9525">
            <a:solidFill>
              <a:srgbClr val="4F81BD"/>
            </a:solidFill>
            <a:miter lim="800000"/>
            <a:headEnd/>
            <a:tailEnd/>
          </a:ln>
          <a:effectLst>
            <a:outerShdw dist="38100" dir="2700000" rotWithShape="0">
              <a:srgbClr val="808080">
                <a:alpha val="42999"/>
              </a:srgbClr>
            </a:outerShdw>
          </a:effectLst>
        </p:spPr>
      </p:pic>
      <p:sp>
        <p:nvSpPr>
          <p:cNvPr id="40964" name="Rectangle 5"/>
          <p:cNvSpPr>
            <a:spLocks noChangeArrowheads="1"/>
          </p:cNvSpPr>
          <p:nvPr/>
        </p:nvSpPr>
        <p:spPr bwMode="auto">
          <a:xfrm rot="10800000" flipV="1">
            <a:off x="838200" y="4277606"/>
            <a:ext cx="3733800" cy="480131"/>
          </a:xfrm>
          <a:prstGeom prst="rect">
            <a:avLst/>
          </a:prstGeom>
          <a:noFill/>
          <a:ln w="9525">
            <a:noFill/>
            <a:miter lim="800000"/>
            <a:headEnd/>
            <a:tailEnd/>
          </a:ln>
        </p:spPr>
        <p:txBody>
          <a:bodyPr>
            <a:spAutoFit/>
          </a:bodyPr>
          <a:lstStyle/>
          <a:p>
            <a:pPr marL="209550" indent="-169863">
              <a:lnSpc>
                <a:spcPct val="90000"/>
              </a:lnSpc>
              <a:spcBef>
                <a:spcPts val="450"/>
              </a:spcBef>
              <a:buClr>
                <a:srgbClr val="000000"/>
              </a:buClr>
              <a:buSzPct val="100000"/>
              <a:buFont typeface="Times New Roman" charset="0"/>
              <a:buChar char="•"/>
            </a:pPr>
            <a:r>
              <a:rPr lang="en-US" sz="2800" dirty="0" smtClean="0">
                <a:latin typeface="Calibri" charset="0"/>
                <a:cs typeface="Times New Roman" charset="0"/>
              </a:rPr>
              <a:t>Gram negative</a:t>
            </a:r>
          </a:p>
        </p:txBody>
      </p:sp>
      <p:pic>
        <p:nvPicPr>
          <p:cNvPr id="194566" name="Picture 10" descr="http://upload.wikimedia.org/wikipedia/commons/thumb/4/4d/Streptococcus_mutans_Gram.jpg/200px-Streptococcus_mutans_Gram.jpg"/>
          <p:cNvPicPr>
            <a:picLocks noChangeAspect="1" noChangeArrowheads="1"/>
          </p:cNvPicPr>
          <p:nvPr/>
        </p:nvPicPr>
        <p:blipFill>
          <a:blip r:embed="rId4"/>
          <a:srcRect/>
          <a:stretch>
            <a:fillRect/>
          </a:stretch>
        </p:blipFill>
        <p:spPr bwMode="auto">
          <a:xfrm>
            <a:off x="4953000" y="1600200"/>
            <a:ext cx="3505200" cy="2362200"/>
          </a:xfrm>
          <a:prstGeom prst="rect">
            <a:avLst/>
          </a:prstGeom>
          <a:noFill/>
          <a:ln w="9525">
            <a:solidFill>
              <a:srgbClr val="4F81BD"/>
            </a:solidFill>
            <a:miter lim="800000"/>
            <a:headEnd/>
            <a:tailEnd/>
          </a:ln>
          <a:effectLst>
            <a:outerShdw dist="38100" dir="2700000" rotWithShape="0">
              <a:srgbClr val="808080">
                <a:alpha val="42999"/>
              </a:srgbClr>
            </a:outerShdw>
          </a:effectLst>
        </p:spPr>
      </p:pic>
      <p:sp>
        <p:nvSpPr>
          <p:cNvPr id="40966" name="Rectangle 7"/>
          <p:cNvSpPr>
            <a:spLocks noChangeArrowheads="1"/>
          </p:cNvSpPr>
          <p:nvPr/>
        </p:nvSpPr>
        <p:spPr bwMode="auto">
          <a:xfrm>
            <a:off x="4953000" y="4277607"/>
            <a:ext cx="3733800" cy="480131"/>
          </a:xfrm>
          <a:prstGeom prst="rect">
            <a:avLst/>
          </a:prstGeom>
          <a:noFill/>
          <a:ln w="9525">
            <a:noFill/>
            <a:miter lim="800000"/>
            <a:headEnd/>
            <a:tailEnd/>
          </a:ln>
        </p:spPr>
        <p:txBody>
          <a:bodyPr>
            <a:spAutoFit/>
          </a:bodyPr>
          <a:lstStyle/>
          <a:p>
            <a:pPr marL="209550" indent="-169863">
              <a:lnSpc>
                <a:spcPct val="90000"/>
              </a:lnSpc>
              <a:spcBef>
                <a:spcPts val="450"/>
              </a:spcBef>
              <a:buClr>
                <a:srgbClr val="000000"/>
              </a:buClr>
              <a:buSzPct val="100000"/>
              <a:buFont typeface="Times New Roman" charset="0"/>
              <a:buChar char="•"/>
            </a:pPr>
            <a:r>
              <a:rPr lang="en-US" sz="2800" dirty="0" smtClean="0">
                <a:latin typeface="Calibri" charset="0"/>
                <a:cs typeface="Times New Roman" charset="0"/>
              </a:rPr>
              <a:t>Gram positive</a:t>
            </a:r>
          </a:p>
        </p:txBody>
      </p:sp>
    </p:spTree>
    <p:extLst>
      <p:ext uri="{BB962C8B-B14F-4D97-AF65-F5344CB8AC3E}">
        <p14:creationId xmlns:p14="http://schemas.microsoft.com/office/powerpoint/2010/main" val="37514012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Where are Bacteria Found?</a:t>
            </a:r>
            <a:endParaRPr lang="en-US" dirty="0"/>
          </a:p>
        </p:txBody>
      </p:sp>
      <p:sp>
        <p:nvSpPr>
          <p:cNvPr id="3" name="Content Placeholder 2"/>
          <p:cNvSpPr>
            <a:spLocks noGrp="1"/>
          </p:cNvSpPr>
          <p:nvPr>
            <p:ph idx="1"/>
          </p:nvPr>
        </p:nvSpPr>
        <p:spPr/>
        <p:txBody>
          <a:bodyPr/>
          <a:lstStyle/>
          <a:p>
            <a:r>
              <a:rPr lang="en-US" sz="2400" dirty="0" smtClean="0"/>
              <a:t>Bacteria are everywhere</a:t>
            </a:r>
          </a:p>
          <a:p>
            <a:pPr lvl="1"/>
            <a:r>
              <a:rPr lang="en-US" sz="2000" dirty="0" smtClean="0"/>
              <a:t>In nature</a:t>
            </a:r>
          </a:p>
          <a:p>
            <a:pPr lvl="2"/>
            <a:r>
              <a:rPr lang="en-US" sz="1600" dirty="0" smtClean="0"/>
              <a:t>soil, water</a:t>
            </a:r>
          </a:p>
          <a:p>
            <a:pPr lvl="1"/>
            <a:r>
              <a:rPr lang="en-US" sz="2000" dirty="0" smtClean="0"/>
              <a:t>In and on humans</a:t>
            </a:r>
          </a:p>
          <a:p>
            <a:pPr lvl="2"/>
            <a:r>
              <a:rPr lang="en-US" sz="1600" dirty="0" smtClean="0"/>
              <a:t>Skin</a:t>
            </a:r>
          </a:p>
          <a:p>
            <a:pPr lvl="2"/>
            <a:r>
              <a:rPr lang="en-US" sz="1600" dirty="0" smtClean="0"/>
              <a:t>Upper airway and mouth</a:t>
            </a:r>
          </a:p>
          <a:p>
            <a:pPr lvl="2"/>
            <a:r>
              <a:rPr lang="en-US" sz="1600" dirty="0" smtClean="0"/>
              <a:t>Gastrointestinal tract</a:t>
            </a:r>
          </a:p>
          <a:p>
            <a:pPr lvl="2"/>
            <a:r>
              <a:rPr lang="en-US" sz="1600" dirty="0" smtClean="0"/>
              <a:t>Vagina</a:t>
            </a:r>
          </a:p>
          <a:p>
            <a:pPr lvl="2"/>
            <a:endParaRPr lang="en-US" dirty="0"/>
          </a:p>
        </p:txBody>
      </p:sp>
      <p:sp>
        <p:nvSpPr>
          <p:cNvPr id="10" name="Slide Number Placeholder 9"/>
          <p:cNvSpPr>
            <a:spLocks noGrp="1"/>
          </p:cNvSpPr>
          <p:nvPr>
            <p:ph type="sldNum" sz="quarter" idx="4294967295"/>
          </p:nvPr>
        </p:nvSpPr>
        <p:spPr>
          <a:xfrm>
            <a:off x="6457950" y="6356351"/>
            <a:ext cx="2057400" cy="365125"/>
          </a:xfrm>
          <a:prstGeom prst="rect">
            <a:avLst/>
          </a:prstGeom>
        </p:spPr>
        <p:txBody>
          <a:bodyPr/>
          <a:lstStyle/>
          <a:p>
            <a:fld id="{C062DF67-29A0-40CF-B392-EE612082BD90}" type="slidenum">
              <a:rPr lang="en-US" smtClean="0"/>
              <a:pPr/>
              <a:t>9</a:t>
            </a:fld>
            <a:endParaRPr lang="en-US"/>
          </a:p>
        </p:txBody>
      </p:sp>
      <p:pic>
        <p:nvPicPr>
          <p:cNvPr id="5" name="Picture 4"/>
          <p:cNvPicPr>
            <a:picLocks noChangeAspect="1"/>
          </p:cNvPicPr>
          <p:nvPr/>
        </p:nvPicPr>
        <p:blipFill>
          <a:blip r:embed="rId3"/>
          <a:stretch>
            <a:fillRect/>
          </a:stretch>
        </p:blipFill>
        <p:spPr>
          <a:xfrm>
            <a:off x="4826272" y="1690688"/>
            <a:ext cx="3568155" cy="2374445"/>
          </a:xfrm>
          <a:prstGeom prst="rect">
            <a:avLst/>
          </a:prstGeom>
        </p:spPr>
      </p:pic>
      <p:pic>
        <p:nvPicPr>
          <p:cNvPr id="6" name="Picture 5"/>
          <p:cNvPicPr>
            <a:picLocks noChangeAspect="1"/>
          </p:cNvPicPr>
          <p:nvPr/>
        </p:nvPicPr>
        <p:blipFill>
          <a:blip r:embed="rId4"/>
          <a:stretch>
            <a:fillRect/>
          </a:stretch>
        </p:blipFill>
        <p:spPr>
          <a:xfrm>
            <a:off x="4826271" y="4289650"/>
            <a:ext cx="3568155" cy="1998167"/>
          </a:xfrm>
          <a:prstGeom prst="rect">
            <a:avLst/>
          </a:prstGeom>
        </p:spPr>
      </p:pic>
      <p:pic>
        <p:nvPicPr>
          <p:cNvPr id="8" name="Picture 7"/>
          <p:cNvPicPr>
            <a:picLocks noChangeAspect="1"/>
          </p:cNvPicPr>
          <p:nvPr/>
        </p:nvPicPr>
        <p:blipFill>
          <a:blip r:embed="rId5"/>
          <a:stretch>
            <a:fillRect/>
          </a:stretch>
        </p:blipFill>
        <p:spPr>
          <a:xfrm>
            <a:off x="1081313" y="4344382"/>
            <a:ext cx="3452584" cy="1943435"/>
          </a:xfrm>
          <a:prstGeom prst="rect">
            <a:avLst/>
          </a:prstGeom>
        </p:spPr>
      </p:pic>
    </p:spTree>
    <p:extLst>
      <p:ext uri="{BB962C8B-B14F-4D97-AF65-F5344CB8AC3E}">
        <p14:creationId xmlns:p14="http://schemas.microsoft.com/office/powerpoint/2010/main" val="536002612"/>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URL xmlns="http://schemas.microsoft.com/sharepoint/v3">
      <Url>https://www.oregon.gov/oha/PH/DISEASESCONDITIONS/COMMUNICABLEDISEASE/ANTIBIOTICRESISTANCE/Documents/HighSchoolCurriculum/New%20Module%201.pptx</Url>
      <Description>high school curriculum module 1</Description>
    </URL>
    <IACategory xmlns="59da1016-2a1b-4f8a-9768-d7a4932f6f16">Public Health</IACategory>
    <IASubtopic xmlns="59da1016-2a1b-4f8a-9768-d7a4932f6f16" xsi:nil="true"/>
    <Meta_x0020_Keywords xmlns="dc5b9a8e-22d2-41d9-834d-0d32f21ef8b1" xsi:nil="true"/>
    <DocumentExpirationDate xmlns="59da1016-2a1b-4f8a-9768-d7a4932f6f16">2017-12-31T08:00:00+00:00</DocumentExpirationDate>
    <IATopic xmlns="59da1016-2a1b-4f8a-9768-d7a4932f6f16">Public Health - Prevention</IATopic>
    <Meta_x0020_Description xmlns="dc5b9a8e-22d2-41d9-834d-0d32f21ef8b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35C2D83E939F74ABA1D500D664AE2DB" ma:contentTypeVersion="19" ma:contentTypeDescription="Create a new document." ma:contentTypeScope="" ma:versionID="e1de4b8dbef20e2be1c8a9201de756aa">
  <xsd:schema xmlns:xsd="http://www.w3.org/2001/XMLSchema" xmlns:xs="http://www.w3.org/2001/XMLSchema" xmlns:p="http://schemas.microsoft.com/office/2006/metadata/properties" xmlns:ns1="http://schemas.microsoft.com/sharepoint/v3" xmlns:ns2="59da1016-2a1b-4f8a-9768-d7a4932f6f16" xmlns:ns3="dc5b9a8e-22d2-41d9-834d-0d32f21ef8b1" targetNamespace="http://schemas.microsoft.com/office/2006/metadata/properties" ma:root="true" ma:fieldsID="95d11e5ccfd5e31e52f4926be0e62361" ns1:_="" ns2:_="" ns3:_="">
    <xsd:import namespace="http://schemas.microsoft.com/sharepoint/v3"/>
    <xsd:import namespace="59da1016-2a1b-4f8a-9768-d7a4932f6f16"/>
    <xsd:import namespace="dc5b9a8e-22d2-41d9-834d-0d32f21ef8b1"/>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c5b9a8e-22d2-41d9-834d-0d32f21ef8b1"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B557F4-8934-40F4-A103-130F500D05F8}"/>
</file>

<file path=customXml/itemProps2.xml><?xml version="1.0" encoding="utf-8"?>
<ds:datastoreItem xmlns:ds="http://schemas.openxmlformats.org/officeDocument/2006/customXml" ds:itemID="{748FBB42-3FD0-4169-AFB2-9D1A5F47CC6A}"/>
</file>

<file path=customXml/itemProps3.xml><?xml version="1.0" encoding="utf-8"?>
<ds:datastoreItem xmlns:ds="http://schemas.openxmlformats.org/officeDocument/2006/customXml" ds:itemID="{7CB5634C-BDE0-4B9C-9BD3-0F7E77750E51}"/>
</file>

<file path=docProps/app.xml><?xml version="1.0" encoding="utf-8"?>
<Properties xmlns="http://schemas.openxmlformats.org/officeDocument/2006/extended-properties" xmlns:vt="http://schemas.openxmlformats.org/officeDocument/2006/docPropsVTypes">
  <Template/>
  <TotalTime>1783</TotalTime>
  <Words>2510</Words>
  <Application>Microsoft Office PowerPoint</Application>
  <PresentationFormat>On-screen Show (4:3)</PresentationFormat>
  <Paragraphs>277</Paragraphs>
  <Slides>34</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MS PGothic</vt:lpstr>
      <vt:lpstr>Arial</vt:lpstr>
      <vt:lpstr>Calibri</vt:lpstr>
      <vt:lpstr>Helvetica</vt:lpstr>
      <vt:lpstr>Times</vt:lpstr>
      <vt:lpstr>Times New Roman</vt:lpstr>
      <vt:lpstr>Custom Design</vt:lpstr>
      <vt:lpstr>Introduction to Bacteria and Antibiotics</vt:lpstr>
      <vt:lpstr>Scenario 1</vt:lpstr>
      <vt:lpstr>Scenario 1</vt:lpstr>
      <vt:lpstr>Overview: What We Will Learn?</vt:lpstr>
      <vt:lpstr>What are bacteria?</vt:lpstr>
      <vt:lpstr>‘Typical’  Bacterial Cell</vt:lpstr>
      <vt:lpstr>Identification of Bacteria</vt:lpstr>
      <vt:lpstr>Gram Stain</vt:lpstr>
      <vt:lpstr>Where are Bacteria Found?</vt:lpstr>
      <vt:lpstr>Bacteria in the Environment</vt:lpstr>
      <vt:lpstr>Most Bacteria are Beneficial</vt:lpstr>
      <vt:lpstr>Most Bacteria are Beneficial</vt:lpstr>
      <vt:lpstr>Cows and Bacteria</vt:lpstr>
      <vt:lpstr>Cellulose Digestion</vt:lpstr>
      <vt:lpstr>Some Bacteria are Harmful</vt:lpstr>
      <vt:lpstr>Pathogenic Bacteria</vt:lpstr>
      <vt:lpstr>What is an Antibiotic?</vt:lpstr>
      <vt:lpstr>How Do Antibiotics Work?</vt:lpstr>
      <vt:lpstr>Selective Toxicity</vt:lpstr>
      <vt:lpstr>What is Antibiotic Resistance?</vt:lpstr>
      <vt:lpstr>Antibiotic Resistance</vt:lpstr>
      <vt:lpstr>Why Use Antibiotics</vt:lpstr>
      <vt:lpstr>Colonization vs. Infection</vt:lpstr>
      <vt:lpstr>Host Defenses Against Bacteria</vt:lpstr>
      <vt:lpstr>Host Defenses Against Bacteria</vt:lpstr>
      <vt:lpstr>Host Defenses Against Bacteria</vt:lpstr>
      <vt:lpstr>Spread of Bacteria</vt:lpstr>
      <vt:lpstr>Spread of Bacteria</vt:lpstr>
      <vt:lpstr>The Power of a Sneeze</vt:lpstr>
      <vt:lpstr>Scenario 2</vt:lpstr>
      <vt:lpstr>Scenario 2</vt:lpstr>
      <vt:lpstr>Battle Between Bacteria and Host</vt:lpstr>
      <vt:lpstr>Effects of Bacteria on the Host</vt:lpstr>
      <vt:lpstr>Inhibition of Immune Response</vt:lpstr>
    </vt:vector>
  </TitlesOfParts>
  <Company>Joe's World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school curriculum module 1</dc:title>
  <dc:creator>Joe B</dc:creator>
  <cp:lastModifiedBy>Mcclean Alyssa K</cp:lastModifiedBy>
  <cp:revision>43</cp:revision>
  <dcterms:created xsi:type="dcterms:W3CDTF">2010-08-23T12:44:57Z</dcterms:created>
  <dcterms:modified xsi:type="dcterms:W3CDTF">2016-09-23T14:44:43Z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0x010100B35C2D83E939F74ABA1D500D664AE2DB</vt:lpwstr>
  </property>
  <property fmtid="{D5CDD505-2E9C-101B-9397-08002B2CF9AE}" pid="3" name="WorkflowChangePath">
    <vt:lpwstr>11e0d3d9-39d1-4eec-8af4-1299862bdf37,2;11e0d3d9-39d1-4eec-8af4-1299862bdf37,5;</vt:lpwstr>
  </property>
  <property fmtid="{D5CDD505-2E9C-101B-9397-08002B2CF9AE}" pid="4" name="Order">
    <vt:r8>7800</vt:r8>
  </property>
</Properties>
</file>