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57" r:id="rId2"/>
    <p:sldId id="256" r:id="rId3"/>
    <p:sldId id="349" r:id="rId4"/>
    <p:sldId id="308" r:id="rId5"/>
    <p:sldId id="333" r:id="rId6"/>
    <p:sldId id="345" r:id="rId7"/>
    <p:sldId id="330" r:id="rId8"/>
    <p:sldId id="332" r:id="rId9"/>
    <p:sldId id="331" r:id="rId10"/>
    <p:sldId id="353" r:id="rId11"/>
    <p:sldId id="369" r:id="rId12"/>
    <p:sldId id="362" r:id="rId13"/>
    <p:sldId id="363" r:id="rId14"/>
    <p:sldId id="356" r:id="rId15"/>
    <p:sldId id="358" r:id="rId16"/>
    <p:sldId id="359" r:id="rId17"/>
    <p:sldId id="360" r:id="rId18"/>
    <p:sldId id="361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50" r:id="rId27"/>
    <p:sldId id="303" r:id="rId28"/>
    <p:sldId id="304" r:id="rId29"/>
    <p:sldId id="305" r:id="rId30"/>
    <p:sldId id="307" r:id="rId31"/>
    <p:sldId id="306" r:id="rId32"/>
    <p:sldId id="352" r:id="rId33"/>
    <p:sldId id="264" r:id="rId34"/>
    <p:sldId id="273" r:id="rId35"/>
    <p:sldId id="327" r:id="rId36"/>
    <p:sldId id="277" r:id="rId37"/>
    <p:sldId id="275" r:id="rId38"/>
    <p:sldId id="276" r:id="rId39"/>
    <p:sldId id="351" r:id="rId40"/>
    <p:sldId id="263" r:id="rId41"/>
    <p:sldId id="278" r:id="rId42"/>
    <p:sldId id="279" r:id="rId43"/>
    <p:sldId id="281" r:id="rId44"/>
    <p:sldId id="282" r:id="rId45"/>
    <p:sldId id="280" r:id="rId46"/>
    <p:sldId id="283" r:id="rId47"/>
    <p:sldId id="33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9" autoAdjust="0"/>
    <p:restoredTop sz="94688" autoAdjust="0"/>
  </p:normalViewPr>
  <p:slideViewPr>
    <p:cSldViewPr snapToGrid="0" snapToObjects="1">
      <p:cViewPr varScale="1">
        <p:scale>
          <a:sx n="106" d="100"/>
          <a:sy n="106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99F34-8B29-4F7F-B283-6F282D5A1674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DEE90-8090-402D-868F-49A1664F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DEE90-8090-402D-868F-49A1664FF3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play the video online</a:t>
            </a:r>
            <a:r>
              <a:rPr lang="en-US" baseline="0" dirty="0" smtClean="0"/>
              <a:t> to illustrate these rules, or just review the 10 cardinal rules on the next 2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DEE90-8090-402D-868F-49A1664FF3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Optional: show a screenshot of a loca</a:t>
            </a:r>
            <a:r>
              <a:rPr lang="en-US" baseline="0" dirty="0" smtClean="0"/>
              <a:t>l event- or venue-based outbreak questionnaire (not an HGQ)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DEE90-8090-402D-868F-49A1664FF3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DEE90-8090-402D-868F-49A1664FF3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2/26/2016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6gKLQpEkf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oigheug0L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Presentation is designed to instruct new interviewers</a:t>
            </a:r>
          </a:p>
          <a:p>
            <a:endParaRPr lang="en-US" dirty="0" smtClean="0"/>
          </a:p>
          <a:p>
            <a:r>
              <a:rPr lang="en-US" dirty="0" smtClean="0"/>
              <a:t>Exercise 1: “The Good, the Bad, and the Ugly”</a:t>
            </a:r>
          </a:p>
          <a:p>
            <a:pPr lvl="1"/>
            <a:r>
              <a:rPr lang="en-US" dirty="0" smtClean="0"/>
              <a:t>Slides 14-18; distribute worksheet to attendees</a:t>
            </a:r>
          </a:p>
          <a:p>
            <a:pPr lvl="1"/>
            <a:r>
              <a:rPr lang="en-US" dirty="0" smtClean="0"/>
              <a:t>Play DVD, instruct students to observe interview practice and take notes for discussion</a:t>
            </a:r>
          </a:p>
          <a:p>
            <a:endParaRPr lang="en-US" dirty="0" smtClean="0"/>
          </a:p>
          <a:p>
            <a:r>
              <a:rPr lang="en-US" dirty="0" smtClean="0"/>
              <a:t>Exercise 2: Interview practice</a:t>
            </a:r>
          </a:p>
          <a:p>
            <a:pPr lvl="1"/>
            <a:r>
              <a:rPr lang="en-US" dirty="0" smtClean="0"/>
              <a:t>Slides : Split into groups of 2-4 to practice interviewing with a local questionnaire of your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notice a pattern, point it out!</a:t>
            </a:r>
          </a:p>
          <a:p>
            <a:pPr lvl="1"/>
            <a:r>
              <a:rPr lang="en-US" dirty="0" smtClean="0"/>
              <a:t>Eating at the same restaurant</a:t>
            </a:r>
          </a:p>
          <a:p>
            <a:pPr lvl="1"/>
            <a:r>
              <a:rPr lang="en-US" dirty="0" smtClean="0"/>
              <a:t>Attending the same event</a:t>
            </a:r>
          </a:p>
          <a:p>
            <a:pPr lvl="1"/>
            <a:r>
              <a:rPr lang="en-US" dirty="0" smtClean="0"/>
              <a:t>Eating the same rare or odd foods</a:t>
            </a:r>
          </a:p>
          <a:p>
            <a:pPr lvl="1"/>
            <a:endParaRPr lang="en-US" dirty="0"/>
          </a:p>
          <a:p>
            <a:r>
              <a:rPr lang="en-US" dirty="0" smtClean="0"/>
              <a:t>Iterate as needed</a:t>
            </a:r>
          </a:p>
          <a:p>
            <a:pPr lvl="1"/>
            <a:r>
              <a:rPr lang="en-US" dirty="0" smtClean="0"/>
              <a:t>Add a question at the end of a section or the entire interview</a:t>
            </a:r>
          </a:p>
          <a:p>
            <a:pPr lvl="2"/>
            <a:r>
              <a:rPr lang="en-US" dirty="0" smtClean="0"/>
              <a:t>Ask the same way each time</a:t>
            </a:r>
          </a:p>
          <a:p>
            <a:pPr lvl="2"/>
            <a:r>
              <a:rPr lang="en-US" dirty="0" smtClean="0"/>
              <a:t>Record who was asked</a:t>
            </a:r>
          </a:p>
          <a:p>
            <a:pPr lvl="2"/>
            <a:r>
              <a:rPr lang="en-US" dirty="0" smtClean="0"/>
              <a:t>Consult an </a:t>
            </a:r>
            <a:r>
              <a:rPr lang="en-US" dirty="0" err="1" smtClean="0"/>
              <a:t>epi</a:t>
            </a:r>
            <a:r>
              <a:rPr lang="en-US" dirty="0" smtClean="0"/>
              <a:t> about whether to </a:t>
            </a:r>
            <a:r>
              <a:rPr lang="en-US" dirty="0" err="1" smtClean="0"/>
              <a:t>reinterview</a:t>
            </a:r>
            <a:r>
              <a:rPr lang="en-US" dirty="0" smtClean="0"/>
              <a:t> previous cases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599"/>
            <a:ext cx="8839200" cy="64890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“Interview Cardinal Rules”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Training Video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“The DO’s and DON’Ts of Outbreak Interviewing”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/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  <a:hlinkClick r:id="rId3"/>
              </a:rPr>
              <a:t>https://</a:t>
            </a:r>
            <a:r>
              <a:rPr lang="en-US" sz="3600" b="1" dirty="0" smtClean="0">
                <a:solidFill>
                  <a:schemeClr val="accent1"/>
                </a:solidFill>
                <a:hlinkClick r:id="rId3"/>
              </a:rPr>
              <a:t>youtu.be/O6gKLQpEkfY</a:t>
            </a: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Cardinal Rules of 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a practice run until </a:t>
            </a:r>
            <a:r>
              <a:rPr lang="en-US" dirty="0" smtClean="0"/>
              <a:t>you’re comfortable with </a:t>
            </a:r>
            <a:r>
              <a:rPr lang="en-US" dirty="0"/>
              <a:t>the questionnaire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a quiet place to conduct your </a:t>
            </a:r>
            <a:r>
              <a:rPr lang="en-US" dirty="0" smtClean="0"/>
              <a:t>interviews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non-judgmental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</a:t>
            </a:r>
            <a:r>
              <a:rPr lang="en-US" dirty="0"/>
              <a:t>leading the </a:t>
            </a:r>
            <a:r>
              <a:rPr lang="en-US" dirty="0" smtClean="0"/>
              <a:t>witness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Accurately </a:t>
            </a:r>
            <a:r>
              <a:rPr lang="en-US" dirty="0"/>
              <a:t>record what people say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Cardinal Rules of 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50638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Ensure confidentiality, beginning with </a:t>
            </a:r>
            <a:r>
              <a:rPr lang="en-US" dirty="0" smtClean="0"/>
              <a:t>conducting </a:t>
            </a:r>
            <a:r>
              <a:rPr lang="en-US" dirty="0"/>
              <a:t>interviews in a private location </a:t>
            </a: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Gently re-direct, as needed </a:t>
            </a: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Probe </a:t>
            </a:r>
            <a:r>
              <a:rPr lang="en-US" dirty="0"/>
              <a:t>if answers are vague, </a:t>
            </a:r>
            <a:r>
              <a:rPr lang="en-US" dirty="0" smtClean="0"/>
              <a:t>particularly </a:t>
            </a:r>
            <a:r>
              <a:rPr lang="en-US" dirty="0"/>
              <a:t>about time of symptom onset </a:t>
            </a: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Work </a:t>
            </a:r>
            <a:r>
              <a:rPr lang="en-US" dirty="0"/>
              <a:t>with epidemiology </a:t>
            </a:r>
            <a:r>
              <a:rPr lang="en-US" dirty="0" smtClean="0"/>
              <a:t>staff </a:t>
            </a:r>
            <a:r>
              <a:rPr lang="en-US" dirty="0"/>
              <a:t>to provide </a:t>
            </a:r>
            <a:r>
              <a:rPr lang="en-US" dirty="0" smtClean="0"/>
              <a:t>language interpretation</a:t>
            </a:r>
            <a:r>
              <a:rPr lang="en-US" dirty="0"/>
              <a:t>, if </a:t>
            </a:r>
            <a:r>
              <a:rPr lang="en-US" dirty="0" smtClean="0"/>
              <a:t>needed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Thank </a:t>
            </a:r>
            <a:r>
              <a:rPr lang="en-US" dirty="0"/>
              <a:t>interviewee at closing </a:t>
            </a:r>
            <a:r>
              <a:rPr lang="en-US" dirty="0" smtClean="0"/>
              <a:t>and </a:t>
            </a:r>
            <a:r>
              <a:rPr lang="en-US" dirty="0"/>
              <a:t>explain how info will be used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599"/>
            <a:ext cx="8839200" cy="531212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“Interview Cardinal Rules”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Training Video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“The Good, The Bad, and The Ugly”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Exercise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/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4400" u="sng" dirty="0">
                <a:hlinkClick r:id="rId2"/>
              </a:rPr>
              <a:t>https://youtu.be/8oigheug0L4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29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Good/Bad/Ugly: Scene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Good: what went well?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Introduction </a:t>
            </a:r>
            <a:r>
              <a:rPr lang="en-US" dirty="0"/>
              <a:t>and explanation of why </a:t>
            </a:r>
            <a:r>
              <a:rPr lang="en-US" dirty="0" smtClean="0"/>
              <a:t>interviewer </a:t>
            </a:r>
            <a:r>
              <a:rPr lang="en-US" dirty="0"/>
              <a:t>is collecting </a:t>
            </a:r>
            <a:r>
              <a:rPr lang="en-US" dirty="0" smtClean="0"/>
              <a:t>information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Clearly </a:t>
            </a:r>
            <a:r>
              <a:rPr lang="en-US" dirty="0"/>
              <a:t>specified the exposure time </a:t>
            </a:r>
            <a:r>
              <a:rPr lang="en-US" dirty="0" smtClean="0"/>
              <a:t>period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Conversational</a:t>
            </a:r>
            <a:r>
              <a:rPr lang="en-US" dirty="0"/>
              <a:t>, interactive </a:t>
            </a:r>
            <a:r>
              <a:rPr lang="en-US" dirty="0" smtClean="0"/>
              <a:t>and </a:t>
            </a:r>
            <a:r>
              <a:rPr lang="en-US" dirty="0"/>
              <a:t>natural with </a:t>
            </a:r>
            <a:r>
              <a:rPr lang="en-US" dirty="0" smtClean="0"/>
              <a:t>interviewee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Closing </a:t>
            </a:r>
            <a:r>
              <a:rPr lang="en-US" dirty="0"/>
              <a:t>explanation of how the information will be </a:t>
            </a:r>
            <a:r>
              <a:rPr lang="en-US" dirty="0" smtClean="0"/>
              <a:t>used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Asked </a:t>
            </a:r>
            <a:r>
              <a:rPr lang="en-US" dirty="0"/>
              <a:t>for best number to contact the </a:t>
            </a:r>
            <a:r>
              <a:rPr lang="en-US" dirty="0" smtClean="0"/>
              <a:t>interviewee </a:t>
            </a:r>
            <a:r>
              <a:rPr lang="en-US" dirty="0"/>
              <a:t>if additional </a:t>
            </a:r>
            <a:r>
              <a:rPr lang="en-US" dirty="0" smtClean="0"/>
              <a:t>follow-up </a:t>
            </a:r>
            <a:r>
              <a:rPr lang="en-US" dirty="0"/>
              <a:t>was </a:t>
            </a:r>
            <a:r>
              <a:rPr lang="en-US" dirty="0" smtClean="0"/>
              <a:t>necessary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Thanked </a:t>
            </a:r>
            <a:r>
              <a:rPr lang="en-US" dirty="0"/>
              <a:t>the interviewee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Good/Bad/Ugly: Scene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Bad: what went not-so-well?</a:t>
            </a:r>
          </a:p>
          <a:p>
            <a:pPr lvl="1"/>
            <a:r>
              <a:rPr lang="en-US" dirty="0" smtClean="0"/>
              <a:t>Request </a:t>
            </a:r>
            <a:r>
              <a:rPr lang="en-US" dirty="0"/>
              <a:t>for cookies </a:t>
            </a:r>
            <a:r>
              <a:rPr lang="en-US" dirty="0" smtClean="0"/>
              <a:t>and coffee </a:t>
            </a:r>
            <a:r>
              <a:rPr lang="en-US" dirty="0"/>
              <a:t>during the interview? Come </a:t>
            </a:r>
            <a:r>
              <a:rPr lang="en-US" dirty="0" smtClean="0"/>
              <a:t>on!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Mispronunciation </a:t>
            </a:r>
            <a:r>
              <a:rPr lang="en-US" dirty="0"/>
              <a:t>of items from </a:t>
            </a:r>
            <a:r>
              <a:rPr lang="en-US" dirty="0" smtClean="0"/>
              <a:t>questionnaire </a:t>
            </a:r>
            <a:r>
              <a:rPr lang="en-US" dirty="0"/>
              <a:t>(Sashimi, </a:t>
            </a:r>
            <a:r>
              <a:rPr lang="en-US" dirty="0" smtClean="0"/>
              <a:t>Ceviche)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value neutral; judgmental about </a:t>
            </a:r>
            <a:r>
              <a:rPr lang="en-US" dirty="0" smtClean="0"/>
              <a:t>mice </a:t>
            </a:r>
            <a:r>
              <a:rPr lang="en-US" dirty="0"/>
              <a:t>and snakes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owner of the snake </a:t>
            </a:r>
            <a:r>
              <a:rPr lang="en-US" dirty="0" smtClean="0"/>
              <a:t>mentioned </a:t>
            </a:r>
            <a:r>
              <a:rPr lang="en-US" dirty="0"/>
              <a:t>he purchased mice at </a:t>
            </a:r>
            <a:r>
              <a:rPr lang="en-US" dirty="0" smtClean="0"/>
              <a:t>a </a:t>
            </a:r>
            <a:r>
              <a:rPr lang="en-US" dirty="0"/>
              <a:t>pet store but during the </a:t>
            </a:r>
            <a:r>
              <a:rPr lang="en-US" dirty="0" smtClean="0"/>
              <a:t>interview </a:t>
            </a:r>
            <a:r>
              <a:rPr lang="en-US" dirty="0"/>
              <a:t>question about pet stores, he </a:t>
            </a:r>
            <a:r>
              <a:rPr lang="en-US" dirty="0" smtClean="0"/>
              <a:t>responded </a:t>
            </a:r>
            <a:r>
              <a:rPr lang="en-US" dirty="0"/>
              <a:t>“No” without the interviewer probing </a:t>
            </a:r>
            <a:r>
              <a:rPr lang="en-US" dirty="0" smtClean="0"/>
              <a:t>further</a:t>
            </a:r>
            <a:r>
              <a:rPr lang="en-US" dirty="0"/>
              <a:t>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Good/Bad/Ugly: Scene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Good: what went well?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Introduction </a:t>
            </a:r>
            <a:r>
              <a:rPr lang="en-US" dirty="0"/>
              <a:t>and explanation of why </a:t>
            </a:r>
            <a:r>
              <a:rPr lang="en-US" dirty="0" smtClean="0"/>
              <a:t>interviewer </a:t>
            </a:r>
            <a:r>
              <a:rPr lang="en-US" dirty="0"/>
              <a:t>is collecting </a:t>
            </a:r>
            <a:r>
              <a:rPr lang="en-US" dirty="0" smtClean="0"/>
              <a:t>information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Pinning </a:t>
            </a:r>
            <a:r>
              <a:rPr lang="en-US" dirty="0"/>
              <a:t>down the onset to a specific </a:t>
            </a:r>
            <a:r>
              <a:rPr lang="en-US" dirty="0" smtClean="0"/>
              <a:t>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Gently re-directed the interviewee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Conversational</a:t>
            </a:r>
            <a:r>
              <a:rPr lang="en-US" dirty="0"/>
              <a:t>, interactive </a:t>
            </a:r>
            <a:r>
              <a:rPr lang="en-US" dirty="0" smtClean="0"/>
              <a:t>and </a:t>
            </a:r>
            <a:r>
              <a:rPr lang="en-US" dirty="0"/>
              <a:t>natural with </a:t>
            </a:r>
            <a:r>
              <a:rPr lang="en-US" dirty="0" smtClean="0"/>
              <a:t>interviewee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Closing explanation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Good/Bad/Ugly: Scene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Bad: what went not-so-well?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Leading </a:t>
            </a:r>
            <a:r>
              <a:rPr lang="en-US" dirty="0"/>
              <a:t>the witness (about </a:t>
            </a:r>
            <a:r>
              <a:rPr lang="en-US" dirty="0" smtClean="0"/>
              <a:t>homegrown vegetables)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value neutral; </a:t>
            </a:r>
            <a:r>
              <a:rPr lang="en-US" dirty="0" smtClean="0"/>
              <a:t>judgmental </a:t>
            </a:r>
            <a:r>
              <a:rPr lang="en-US" dirty="0"/>
              <a:t>about having a regular health care </a:t>
            </a:r>
            <a:r>
              <a:rPr lang="en-US" dirty="0" smtClean="0"/>
              <a:t>provider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Could </a:t>
            </a:r>
            <a:r>
              <a:rPr lang="en-US" dirty="0"/>
              <a:t>have periodically reminded respondent </a:t>
            </a:r>
            <a:r>
              <a:rPr lang="en-US" dirty="0" smtClean="0"/>
              <a:t>of the </a:t>
            </a:r>
            <a:r>
              <a:rPr lang="en-US" dirty="0"/>
              <a:t>dates of the week before illness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6164"/>
            <a:ext cx="9144000" cy="4858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70780" y="2819400"/>
            <a:ext cx="8229600" cy="23012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How to get strangers to confess what they ate &amp; how sick they got without making them (Too) Angry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solidFill>
                  <a:srgbClr val="00B0F0"/>
                </a:solidFill>
              </a:rPr>
              <a:t>YOUR NAME HERE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DATE HERE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9333" y="381000"/>
            <a:ext cx="8805334" cy="1747762"/>
          </a:xfrm>
        </p:spPr>
        <p:txBody>
          <a:bodyPr>
            <a:normAutofit/>
          </a:bodyPr>
          <a:lstStyle/>
          <a:p>
            <a:r>
              <a:rPr lang="en-US" dirty="0" smtClean="0"/>
              <a:t>The Art of Interviewing: </a:t>
            </a:r>
            <a:br>
              <a:rPr lang="en-US" dirty="0" smtClean="0"/>
            </a:br>
            <a:r>
              <a:rPr lang="en-US" dirty="0" smtClean="0"/>
              <a:t>Communicable Disease Surveillance</a:t>
            </a:r>
            <a:endParaRPr lang="en-US" dirty="0"/>
          </a:p>
        </p:txBody>
      </p:sp>
      <p:pic>
        <p:nvPicPr>
          <p:cNvPr id="4" name="Picture 3" descr="CoE3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48" y="5120640"/>
            <a:ext cx="3142650" cy="12569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23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599"/>
            <a:ext cx="8839200" cy="581911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Practice: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/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Complaint-based Outbreak 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Interviews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/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i="1" dirty="0" smtClean="0">
                <a:solidFill>
                  <a:srgbClr val="00B0F0"/>
                </a:solidFill>
              </a:rPr>
              <a:t>CUSTOMIZE: Provide copies of an outbreak questionnaire for interview practice</a:t>
            </a:r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parts of the interview were challenging?</a:t>
            </a:r>
          </a:p>
          <a:p>
            <a:endParaRPr lang="en-US" dirty="0"/>
          </a:p>
          <a:p>
            <a:r>
              <a:rPr lang="en-US" dirty="0" smtClean="0"/>
              <a:t>How did you work past these barriers?</a:t>
            </a:r>
          </a:p>
          <a:p>
            <a:endParaRPr lang="en-US" dirty="0"/>
          </a:p>
          <a:p>
            <a:r>
              <a:rPr lang="en-US" dirty="0" smtClean="0"/>
              <a:t>What was fun about the interview?</a:t>
            </a:r>
          </a:p>
          <a:p>
            <a:endParaRPr lang="en-US" dirty="0"/>
          </a:p>
          <a:p>
            <a:r>
              <a:rPr lang="en-US" dirty="0" smtClean="0"/>
              <a:t>What would you do differently next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2819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Hypothesis-Generating Interviews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(AKA “Shotgun” Interviews)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Cluster investigations, A: extended food histories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enerate hypotheses about how cases could be related</a:t>
            </a:r>
          </a:p>
          <a:p>
            <a:pPr lvl="1"/>
            <a:r>
              <a:rPr lang="en-US" dirty="0" smtClean="0"/>
              <a:t>Typically looking for a distributed commercial product</a:t>
            </a:r>
          </a:p>
          <a:p>
            <a:pPr lvl="2"/>
            <a:r>
              <a:rPr lang="en-US" dirty="0" smtClean="0"/>
              <a:t>Food</a:t>
            </a:r>
          </a:p>
          <a:p>
            <a:pPr lvl="2"/>
            <a:r>
              <a:rPr lang="en-US" dirty="0" smtClean="0"/>
              <a:t>Animal</a:t>
            </a:r>
          </a:p>
          <a:p>
            <a:pPr lvl="2"/>
            <a:r>
              <a:rPr lang="en-US" dirty="0" smtClean="0"/>
              <a:t>Something new?</a:t>
            </a:r>
          </a:p>
          <a:p>
            <a:pPr lvl="2"/>
            <a:endParaRPr lang="en-US" dirty="0" smtClean="0"/>
          </a:p>
          <a:p>
            <a:r>
              <a:rPr lang="en-US" dirty="0"/>
              <a:t>Cluster </a:t>
            </a:r>
            <a:r>
              <a:rPr lang="en-US" dirty="0" smtClean="0"/>
              <a:t>investigations, B: case-control studies</a:t>
            </a:r>
          </a:p>
          <a:p>
            <a:pPr lvl="1"/>
            <a:r>
              <a:rPr lang="en-US" dirty="0" smtClean="0"/>
              <a:t>Short, focused questionnaire testing a hypothesis</a:t>
            </a:r>
          </a:p>
          <a:p>
            <a:pPr lvl="1"/>
            <a:r>
              <a:rPr lang="en-US" dirty="0" smtClean="0"/>
              <a:t>Control interviews with random citizens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&amp; Why: </a:t>
            </a:r>
            <a:r>
              <a:rPr lang="en-US" b="1" dirty="0" smtClean="0">
                <a:solidFill>
                  <a:srgbClr val="00B0F0"/>
                </a:solidFill>
              </a:rPr>
              <a:t>Your State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main reasons we shotgun interview: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Cluster investigations</a:t>
            </a:r>
          </a:p>
          <a:p>
            <a:pPr lvl="2"/>
            <a:r>
              <a:rPr lang="en-US" dirty="0" smtClean="0"/>
              <a:t>Local or national PFGE Cluster (or MLVA, WGS)</a:t>
            </a:r>
          </a:p>
          <a:p>
            <a:pPr lvl="2"/>
            <a:r>
              <a:rPr lang="en-US" dirty="0" smtClean="0"/>
              <a:t>Geo-temporal spike</a:t>
            </a:r>
          </a:p>
          <a:p>
            <a:pPr lvl="2"/>
            <a:r>
              <a:rPr lang="en-US" b="1" dirty="0" smtClean="0">
                <a:solidFill>
                  <a:srgbClr val="00B0F0"/>
                </a:solidFill>
              </a:rPr>
              <a:t>Local policy or procedure?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Sporadic case surveillance</a:t>
            </a:r>
          </a:p>
          <a:p>
            <a:pPr lvl="2"/>
            <a:r>
              <a:rPr lang="en-US" dirty="0" smtClean="0"/>
              <a:t>Interview cases closer to illness onset date</a:t>
            </a:r>
          </a:p>
          <a:p>
            <a:pPr lvl="2"/>
            <a:r>
              <a:rPr lang="en-US" dirty="0" smtClean="0"/>
              <a:t>Eligibility criteria</a:t>
            </a:r>
          </a:p>
          <a:p>
            <a:pPr lvl="2"/>
            <a:r>
              <a:rPr lang="en-US" b="1" dirty="0" smtClean="0">
                <a:solidFill>
                  <a:srgbClr val="00B0F0"/>
                </a:solidFill>
              </a:rPr>
              <a:t>Local surveillance policy?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Eligibility: </a:t>
            </a:r>
            <a:r>
              <a:rPr lang="en-US" b="1" dirty="0" smtClean="0">
                <a:solidFill>
                  <a:srgbClr val="00B0F0"/>
                </a:solidFill>
              </a:rPr>
              <a:t>Customize Me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Sporadic</a:t>
            </a:r>
            <a:r>
              <a:rPr lang="en-US" dirty="0" smtClean="0"/>
              <a:t> cases should NOT be </a:t>
            </a:r>
            <a:r>
              <a:rPr lang="en-US" dirty="0" err="1" smtClean="0"/>
              <a:t>shotgunned</a:t>
            </a:r>
            <a:r>
              <a:rPr lang="en-US" dirty="0" smtClean="0"/>
              <a:t> if they: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on’t report vomiting or diarrhea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on’t have an onset date of V or D</a:t>
            </a:r>
          </a:p>
          <a:p>
            <a:pPr lvl="1"/>
            <a:r>
              <a:rPr lang="en-US" dirty="0" smtClean="0"/>
              <a:t>Traveled to a foreign country in 7 days before illness onset</a:t>
            </a:r>
          </a:p>
          <a:p>
            <a:pPr lvl="1"/>
            <a:r>
              <a:rPr lang="en-US" dirty="0" smtClean="0"/>
              <a:t>Speak a language that would require an interpreter</a:t>
            </a:r>
          </a:p>
          <a:p>
            <a:pPr lvl="1"/>
            <a:r>
              <a:rPr lang="en-US" dirty="0" smtClean="0"/>
              <a:t>Are a possible secondary case (ask your </a:t>
            </a:r>
            <a:r>
              <a:rPr lang="en-US" dirty="0" err="1" smtClean="0"/>
              <a:t>epi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Have a </a:t>
            </a:r>
            <a:r>
              <a:rPr lang="en-US" i="1" dirty="0" smtClean="0"/>
              <a:t>highly</a:t>
            </a:r>
            <a:r>
              <a:rPr lang="en-US" dirty="0" smtClean="0"/>
              <a:t> plausible risk already identified</a:t>
            </a:r>
          </a:p>
          <a:p>
            <a:pPr lvl="2"/>
            <a:r>
              <a:rPr lang="en-US" dirty="0" smtClean="0"/>
              <a:t>Cultured a lizard in the home &amp; it matches serotype</a:t>
            </a:r>
          </a:p>
          <a:p>
            <a:pPr lvl="2"/>
            <a:r>
              <a:rPr lang="en-US" dirty="0" smtClean="0"/>
              <a:t>Leftover food </a:t>
            </a:r>
            <a:r>
              <a:rPr lang="en-US" u="sng" dirty="0" smtClean="0"/>
              <a:t>tested positive</a:t>
            </a:r>
          </a:p>
          <a:p>
            <a:pPr lvl="1"/>
            <a:r>
              <a:rPr lang="en-US" dirty="0" smtClean="0"/>
              <a:t>Match an ongoing outbreak investigation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Customize Me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0780" y="1527175"/>
            <a:ext cx="8504238" cy="4572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Include some screen shots of your typical hypothesis-generating questionnaire here.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Or feel free to use the Oregon Shotgun questionnaire (and the shots of it to follow)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tgunScreenshot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672792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206500" y="762000"/>
            <a:ext cx="6727922" cy="306832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00480" y="6604000"/>
            <a:ext cx="1656080" cy="2540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41440" y="6350000"/>
            <a:ext cx="1492982" cy="5080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tgunScreenshot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640999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1615440" y="2387600"/>
            <a:ext cx="6153450" cy="33528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4287520"/>
            <a:ext cx="6153450" cy="47752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5262880"/>
            <a:ext cx="3251200" cy="26416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95275" y="5740400"/>
            <a:ext cx="6153450" cy="11176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tgunScreenshot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641510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358900" y="71120"/>
            <a:ext cx="6415102" cy="304800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8900" y="3119120"/>
            <a:ext cx="6415102" cy="373888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 communicable disease surveillance</a:t>
            </a:r>
          </a:p>
          <a:p>
            <a:pPr lvl="1"/>
            <a:r>
              <a:rPr lang="en-US" dirty="0" smtClean="0"/>
              <a:t>Communicable diseases are reportable</a:t>
            </a:r>
          </a:p>
          <a:p>
            <a:pPr lvl="1"/>
            <a:r>
              <a:rPr lang="en-US" dirty="0" smtClean="0"/>
              <a:t>Cases are investigated</a:t>
            </a:r>
            <a:r>
              <a:rPr lang="en-US" dirty="0"/>
              <a:t> </a:t>
            </a:r>
            <a:r>
              <a:rPr lang="en-US" dirty="0" smtClean="0"/>
              <a:t>for high risk exposures</a:t>
            </a:r>
          </a:p>
          <a:p>
            <a:endParaRPr lang="en-US" dirty="0" smtClean="0"/>
          </a:p>
          <a:p>
            <a:r>
              <a:rPr lang="en-US" dirty="0" smtClean="0"/>
              <a:t>Outbreak surveillance </a:t>
            </a:r>
          </a:p>
          <a:p>
            <a:pPr lvl="1"/>
            <a:r>
              <a:rPr lang="en-US" dirty="0" smtClean="0"/>
              <a:t>Reports of illness clusters from the community</a:t>
            </a:r>
            <a:endParaRPr lang="en-US" dirty="0"/>
          </a:p>
          <a:p>
            <a:pPr lvl="1"/>
            <a:r>
              <a:rPr lang="en-US" dirty="0" smtClean="0"/>
              <a:t>Molecular analysis performed at the lab, </a:t>
            </a:r>
          </a:p>
          <a:p>
            <a:pPr lvl="1"/>
            <a:endParaRPr lang="en-US" dirty="0"/>
          </a:p>
          <a:p>
            <a:r>
              <a:rPr lang="en-US" dirty="0" smtClean="0"/>
              <a:t>Both require lots of interviews!</a:t>
            </a:r>
          </a:p>
        </p:txBody>
      </p:sp>
    </p:spTree>
    <p:extLst>
      <p:ext uri="{BB962C8B-B14F-4D97-AF65-F5344CB8AC3E}">
        <p14:creationId xmlns:p14="http://schemas.microsoft.com/office/powerpoint/2010/main" val="323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tgunScreenshot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2980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346199" y="4886960"/>
            <a:ext cx="6429807" cy="108712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tgunScreenshot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641776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358900" y="111760"/>
            <a:ext cx="6417767" cy="164592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58900" y="2499360"/>
            <a:ext cx="6417767" cy="326136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4" y="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chemeClr val="accent1"/>
              </a:solidFill>
            </a:endParaRPr>
          </a:p>
          <a:p>
            <a:pPr algn="ctr"/>
            <a:endParaRPr lang="en-US" sz="4800" b="1" dirty="0" smtClean="0">
              <a:solidFill>
                <a:schemeClr val="accent1"/>
              </a:solidFill>
            </a:endParaRPr>
          </a:p>
          <a:p>
            <a:pPr algn="ctr"/>
            <a:endParaRPr lang="en-US" sz="4800" b="1" dirty="0">
              <a:solidFill>
                <a:schemeClr val="accent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Interview Tracker</a:t>
            </a:r>
          </a:p>
          <a:p>
            <a:pPr algn="ctr"/>
            <a:endParaRPr lang="en-US" sz="4800" b="1" dirty="0">
              <a:solidFill>
                <a:schemeClr val="accent1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00B0F0"/>
                </a:solidFill>
              </a:rPr>
              <a:t>CUSTOMIZE ME: Include info about how the status of your interviews is tracked locally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</a:t>
            </a:r>
            <a:endParaRPr lang="en-US" dirty="0"/>
          </a:p>
        </p:txBody>
      </p:sp>
      <p:pic>
        <p:nvPicPr>
          <p:cNvPr id="12" name="Content Placeholder 11" descr="Shotgun_home_screenshot3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100" r="532" b="-100"/>
          <a:stretch/>
        </p:blipFill>
        <p:spPr>
          <a:xfrm>
            <a:off x="0" y="-8820"/>
            <a:ext cx="9144000" cy="6866819"/>
          </a:xfrm>
        </p:spPr>
      </p:pic>
      <p:sp>
        <p:nvSpPr>
          <p:cNvPr id="4" name="Oval 3"/>
          <p:cNvSpPr/>
          <p:nvPr/>
        </p:nvSpPr>
        <p:spPr>
          <a:xfrm>
            <a:off x="1975648" y="1948823"/>
            <a:ext cx="1411184" cy="109378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otgunHopperScreenshot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" b="593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4" y="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Exercise: Interview </a:t>
            </a:r>
          </a:p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data entry</a:t>
            </a:r>
          </a:p>
          <a:p>
            <a:pPr algn="ctr"/>
            <a:endParaRPr lang="en-US" sz="4800" b="1" dirty="0">
              <a:solidFill>
                <a:schemeClr val="accent1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00B0F0"/>
                </a:solidFill>
              </a:rPr>
              <a:t>CUSTOMIZE ME: Include info about how your interviews are entered (if applicable)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taENTryScreenshot3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7029436" y="1402247"/>
            <a:ext cx="1922732" cy="4259654"/>
          </a:xfrm>
          <a:prstGeom prst="roundRect">
            <a:avLst/>
          </a:prstGeom>
          <a:solidFill>
            <a:schemeClr val="accent1">
              <a:tint val="95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40371" y="687895"/>
            <a:ext cx="1958011" cy="299657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DataENTryScreenshot1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b="331"/>
          <a:stretch/>
        </p:blipFill>
        <p:spPr>
          <a:xfrm>
            <a:off x="0" y="0"/>
            <a:ext cx="91440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301752" y="1128853"/>
            <a:ext cx="3146817" cy="1490438"/>
          </a:xfrm>
          <a:prstGeom prst="roundRect">
            <a:avLst/>
          </a:prstGeom>
          <a:solidFill>
            <a:schemeClr val="accent1">
              <a:tint val="95000"/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eeseSection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8743"/>
            <a:ext cx="9144000" cy="170329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43603" y="5335594"/>
            <a:ext cx="1755154" cy="246937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23329" y="5123933"/>
            <a:ext cx="1755154" cy="246937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8611" y="3618331"/>
            <a:ext cx="2220145" cy="403206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60250" y="3077889"/>
            <a:ext cx="1869812" cy="293506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1767840" y="5335594"/>
            <a:ext cx="182880" cy="20319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878320" y="5132395"/>
            <a:ext cx="182880" cy="20319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taENTryScreenshot2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b="33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778611" y="2980876"/>
            <a:ext cx="2220145" cy="476236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45586" y="4047995"/>
            <a:ext cx="1834532" cy="288557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4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chemeClr val="accent1"/>
              </a:solidFill>
            </a:endParaRPr>
          </a:p>
          <a:p>
            <a:pPr algn="ctr"/>
            <a:endParaRPr lang="en-US" sz="4800" b="1" dirty="0">
              <a:solidFill>
                <a:schemeClr val="accent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Exercise: Analysis &amp; Reports</a:t>
            </a:r>
          </a:p>
          <a:p>
            <a:pPr algn="ctr"/>
            <a:endParaRPr lang="en-US" sz="4800" b="1" dirty="0">
              <a:solidFill>
                <a:schemeClr val="accent1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00B0F0"/>
                </a:solidFill>
              </a:rPr>
              <a:t>CUSTOMIZE ME: Include info about what reports should be run after interview is entered (if applicable)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2819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The Art of Interviewing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 smtClean="0"/>
              <a:t>Shotgun</a:t>
            </a:r>
            <a:endParaRPr lang="en-US" dirty="0"/>
          </a:p>
        </p:txBody>
      </p:sp>
      <p:pic>
        <p:nvPicPr>
          <p:cNvPr id="12" name="Content Placeholder 11" descr="Shotgun_home_screenshot3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100" r="532" b="-100"/>
          <a:stretch/>
        </p:blipFill>
        <p:spPr>
          <a:xfrm>
            <a:off x="0" y="-9525"/>
            <a:ext cx="9144000" cy="6867525"/>
          </a:xfrm>
        </p:spPr>
      </p:pic>
      <p:sp>
        <p:nvSpPr>
          <p:cNvPr id="4" name="Oval 3"/>
          <p:cNvSpPr/>
          <p:nvPr/>
        </p:nvSpPr>
        <p:spPr>
          <a:xfrm>
            <a:off x="5694175" y="2399751"/>
            <a:ext cx="943727" cy="3840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usterListScreensho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82080" y="386080"/>
            <a:ext cx="985520" cy="647192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386080"/>
            <a:ext cx="985520" cy="647192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usterReport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64000" y="2428240"/>
            <a:ext cx="2174240" cy="27432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74160" y="2235200"/>
            <a:ext cx="2174240" cy="27432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usterReport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22880" y="660400"/>
            <a:ext cx="1574800" cy="27432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usterReport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88560" y="721360"/>
            <a:ext cx="944880" cy="605536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1391920"/>
            <a:ext cx="8788400" cy="34544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06640" y="1320800"/>
            <a:ext cx="894080" cy="41656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873760">
            <a:off x="7223759" y="985519"/>
            <a:ext cx="612648" cy="342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163304">
            <a:off x="6678754" y="821443"/>
            <a:ext cx="612648" cy="342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08473">
            <a:off x="6314359" y="1261363"/>
            <a:ext cx="612648" cy="342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873760">
            <a:off x="7223759" y="3606798"/>
            <a:ext cx="612648" cy="342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4163304">
            <a:off x="6678754" y="3442722"/>
            <a:ext cx="612648" cy="342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08473">
            <a:off x="6314359" y="3882642"/>
            <a:ext cx="612648" cy="342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46240" y="716776"/>
            <a:ext cx="762000" cy="605536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usterReport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36240" y="4805680"/>
            <a:ext cx="802640" cy="191008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rawberryFreq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3500120"/>
            <a:ext cx="6075680" cy="6985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0" y="731520"/>
            <a:ext cx="9144000" cy="3088640"/>
          </a:xfrm>
          <a:prstGeom prst="roundRect">
            <a:avLst/>
          </a:prstGeom>
          <a:solidFill>
            <a:schemeClr val="accent1">
              <a:tint val="95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usterReportPrintLayoutScreensho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0"/>
            <a:ext cx="549656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 rot="19296076">
            <a:off x="1052921" y="2398071"/>
            <a:ext cx="6857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EXAMPLE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37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Questions?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&amp;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main types of outbreak interview situations</a:t>
            </a:r>
          </a:p>
          <a:p>
            <a:r>
              <a:rPr lang="en-US" dirty="0" smtClean="0"/>
              <a:t>Complaints of group illness (cohorts)</a:t>
            </a:r>
          </a:p>
          <a:p>
            <a:pPr lvl="1"/>
            <a:r>
              <a:rPr lang="en-US" dirty="0" smtClean="0"/>
              <a:t>Citizens</a:t>
            </a:r>
          </a:p>
          <a:p>
            <a:pPr lvl="1"/>
            <a:r>
              <a:rPr lang="en-US" dirty="0" smtClean="0"/>
              <a:t>Health care professionals</a:t>
            </a:r>
          </a:p>
          <a:p>
            <a:pPr lvl="1"/>
            <a:r>
              <a:rPr lang="en-US" dirty="0" smtClean="0"/>
              <a:t>Restaurants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Cluster investigations</a:t>
            </a:r>
          </a:p>
          <a:p>
            <a:pPr lvl="1"/>
            <a:r>
              <a:rPr lang="en-US" dirty="0" smtClean="0"/>
              <a:t>Hypothesis-generating interviews</a:t>
            </a:r>
          </a:p>
          <a:p>
            <a:pPr lvl="2"/>
            <a:r>
              <a:rPr lang="en-US" dirty="0" smtClean="0"/>
              <a:t>“Shotgun” questionnaires</a:t>
            </a:r>
          </a:p>
          <a:p>
            <a:pPr lvl="2"/>
            <a:r>
              <a:rPr lang="en-US" dirty="0" smtClean="0"/>
              <a:t>Open-ended interviews</a:t>
            </a:r>
          </a:p>
          <a:p>
            <a:pPr lvl="1"/>
            <a:r>
              <a:rPr lang="en-US" dirty="0" smtClean="0"/>
              <a:t>Case-control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Complaint-Based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hort, focused questionnaires</a:t>
            </a:r>
          </a:p>
          <a:p>
            <a:pPr lvl="1"/>
            <a:r>
              <a:rPr lang="en-US" dirty="0" smtClean="0"/>
              <a:t>Common exposure typically known</a:t>
            </a:r>
          </a:p>
          <a:p>
            <a:pPr lvl="1"/>
            <a:r>
              <a:rPr lang="en-US" dirty="0" smtClean="0"/>
              <a:t>Focused on an event or venue </a:t>
            </a:r>
          </a:p>
          <a:p>
            <a:pPr lvl="1"/>
            <a:r>
              <a:rPr lang="en-US" dirty="0" smtClean="0"/>
              <a:t>Helps assess risk &amp; focus control measures</a:t>
            </a:r>
          </a:p>
          <a:p>
            <a:pPr lvl="1"/>
            <a:r>
              <a:rPr lang="en-US" dirty="0" smtClean="0"/>
              <a:t>Pinpoint vehicle(s) of transmission</a:t>
            </a:r>
          </a:p>
          <a:p>
            <a:r>
              <a:rPr lang="en-US" dirty="0" smtClean="0"/>
              <a:t>Interviews are typically brief</a:t>
            </a:r>
          </a:p>
          <a:p>
            <a:pPr lvl="1"/>
            <a:r>
              <a:rPr lang="en-US" dirty="0" smtClean="0"/>
              <a:t>Record any items consumed but not listed (report to </a:t>
            </a:r>
            <a:r>
              <a:rPr lang="en-US" dirty="0" err="1" smtClean="0"/>
              <a:t>epi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attendees identified through records</a:t>
            </a:r>
          </a:p>
          <a:p>
            <a:pPr lvl="2"/>
            <a:r>
              <a:rPr lang="en-US" dirty="0" smtClean="0"/>
              <a:t>Take-out orders</a:t>
            </a:r>
          </a:p>
          <a:p>
            <a:pPr lvl="2"/>
            <a:r>
              <a:rPr lang="en-US" dirty="0" smtClean="0"/>
              <a:t>Reservation lists (online a plus)</a:t>
            </a:r>
          </a:p>
          <a:p>
            <a:pPr lvl="2"/>
            <a:r>
              <a:rPr lang="en-US" dirty="0" smtClean="0"/>
              <a:t>Credit card receipts (least desirable)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Gather all of the materials you’ll need</a:t>
            </a:r>
          </a:p>
          <a:p>
            <a:pPr lvl="1"/>
            <a:r>
              <a:rPr lang="en-US" dirty="0" smtClean="0"/>
              <a:t>Pencil recommended</a:t>
            </a:r>
          </a:p>
          <a:p>
            <a:pPr lvl="1"/>
            <a:r>
              <a:rPr lang="en-US" dirty="0" smtClean="0"/>
              <a:t>Print extra copies</a:t>
            </a:r>
          </a:p>
          <a:p>
            <a:r>
              <a:rPr lang="en-US" dirty="0" smtClean="0"/>
              <a:t>Do a practice run to familiarize yourself</a:t>
            </a:r>
          </a:p>
          <a:p>
            <a:pPr lvl="1"/>
            <a:r>
              <a:rPr lang="en-US" dirty="0" smtClean="0"/>
              <a:t>Phone a friend</a:t>
            </a:r>
          </a:p>
          <a:p>
            <a:r>
              <a:rPr lang="en-US" dirty="0" smtClean="0"/>
              <a:t>Find a quiet, private place</a:t>
            </a:r>
          </a:p>
          <a:p>
            <a:r>
              <a:rPr lang="en-US" dirty="0" smtClean="0"/>
              <a:t>Brush up on the bug</a:t>
            </a:r>
          </a:p>
          <a:p>
            <a:pPr lvl="1"/>
            <a:r>
              <a:rPr lang="en-US" u="sng" dirty="0" smtClean="0"/>
              <a:t>Control of Communicable Disease Manual</a:t>
            </a:r>
          </a:p>
          <a:p>
            <a:pPr lvl="1"/>
            <a:r>
              <a:rPr lang="en-US" dirty="0" smtClean="0"/>
              <a:t>Google it!</a:t>
            </a:r>
          </a:p>
          <a:p>
            <a:pPr lvl="1"/>
            <a:r>
              <a:rPr lang="en-US" dirty="0" smtClean="0"/>
              <a:t>Ask an </a:t>
            </a:r>
            <a:r>
              <a:rPr lang="en-US" dirty="0" err="1" smtClean="0"/>
              <a:t>epi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98241"/>
          </a:xfrm>
        </p:spPr>
        <p:txBody>
          <a:bodyPr>
            <a:normAutofit/>
          </a:bodyPr>
          <a:lstStyle/>
          <a:p>
            <a:r>
              <a:rPr lang="en-US" dirty="0" smtClean="0"/>
              <a:t>Explain what you’re doing &amp; why you’re doing it</a:t>
            </a:r>
          </a:p>
          <a:p>
            <a:r>
              <a:rPr lang="en-US" dirty="0" smtClean="0"/>
              <a:t>Confidence is key!</a:t>
            </a:r>
          </a:p>
          <a:p>
            <a:r>
              <a:rPr lang="en-US" dirty="0" smtClean="0"/>
              <a:t>Be conversational</a:t>
            </a:r>
          </a:p>
          <a:p>
            <a:pPr lvl="1"/>
            <a:r>
              <a:rPr lang="en-US" dirty="0" smtClean="0"/>
              <a:t>Mirror tone, pace, diction</a:t>
            </a:r>
          </a:p>
          <a:p>
            <a:pPr lvl="1"/>
            <a:r>
              <a:rPr lang="en-US" dirty="0" smtClean="0"/>
              <a:t>Try to stay within the questionnaire</a:t>
            </a:r>
          </a:p>
          <a:p>
            <a:r>
              <a:rPr lang="en-US" dirty="0" smtClean="0"/>
              <a:t>Show empathy; this person was just pretty sick</a:t>
            </a:r>
          </a:p>
          <a:p>
            <a:r>
              <a:rPr lang="en-US" dirty="0" smtClean="0"/>
              <a:t>Re-direct, but gently</a:t>
            </a:r>
          </a:p>
          <a:p>
            <a:r>
              <a:rPr lang="en-US" dirty="0" smtClean="0"/>
              <a:t>Probe through </a:t>
            </a:r>
            <a:r>
              <a:rPr lang="en-US" dirty="0" err="1" smtClean="0"/>
              <a:t>vaguery</a:t>
            </a:r>
            <a:r>
              <a:rPr lang="en-US" dirty="0" smtClean="0"/>
              <a:t> (onset dates are the worst)</a:t>
            </a:r>
          </a:p>
          <a:p>
            <a:r>
              <a:rPr lang="en-US" dirty="0" smtClean="0"/>
              <a:t>Let them ask questions</a:t>
            </a:r>
          </a:p>
          <a:p>
            <a:r>
              <a:rPr lang="en-US" dirty="0" smtClean="0"/>
              <a:t>Express gratitude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Accurately record what people say</a:t>
            </a:r>
          </a:p>
          <a:p>
            <a:r>
              <a:rPr lang="en-US" dirty="0" smtClean="0"/>
              <a:t>Persistence gets the job done</a:t>
            </a:r>
          </a:p>
          <a:p>
            <a:pPr lvl="1"/>
            <a:r>
              <a:rPr lang="en-US" dirty="0" smtClean="0"/>
              <a:t>Okay to ask why they are refusing</a:t>
            </a:r>
          </a:p>
          <a:p>
            <a:pPr lvl="1"/>
            <a:r>
              <a:rPr lang="en-US" dirty="0" smtClean="0"/>
              <a:t>Leave vague but intriguing voicemails</a:t>
            </a:r>
          </a:p>
          <a:p>
            <a:pPr lvl="1"/>
            <a:r>
              <a:rPr lang="en-US" dirty="0" smtClean="0"/>
              <a:t>Call multiple times in the evening or weekend</a:t>
            </a:r>
          </a:p>
          <a:p>
            <a:r>
              <a:rPr lang="en-US" dirty="0" smtClean="0"/>
              <a:t>Write legibly, someone eventually has to read it!</a:t>
            </a:r>
          </a:p>
          <a:p>
            <a:r>
              <a:rPr lang="en-US" dirty="0" smtClean="0"/>
              <a:t>Fill out all of fields</a:t>
            </a:r>
          </a:p>
          <a:p>
            <a:r>
              <a:rPr lang="en-US" dirty="0" smtClean="0"/>
              <a:t>Note the date &amp; time</a:t>
            </a:r>
          </a:p>
          <a:p>
            <a:r>
              <a:rPr lang="en-US" dirty="0" smtClean="0"/>
              <a:t>Send it back to </a:t>
            </a:r>
            <a:r>
              <a:rPr lang="en-US" dirty="0" err="1" smtClean="0"/>
              <a:t>epi</a:t>
            </a:r>
            <a:r>
              <a:rPr lang="en-US" dirty="0" smtClean="0"/>
              <a:t> ASAP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3567837BAFB4C8E6875B8D717F5F5" ma:contentTypeVersion="19" ma:contentTypeDescription="Create a new document." ma:contentTypeScope="" ma:versionID="67d5ba9fc2d47c4946b8bd7164b76a21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ef4abfc5-c036-4626-a6e4-9941e6f03c74" targetNamespace="http://schemas.microsoft.com/office/2006/metadata/properties" ma:root="true" ma:fieldsID="aed8e2188eb42bb353fcc50eed0d4844" ns1:_="" ns2:_="" ns3:_="">
    <xsd:import namespace="http://schemas.microsoft.com/sharepoint/v3"/>
    <xsd:import namespace="59da1016-2a1b-4f8a-9768-d7a4932f6f16"/>
    <xsd:import namespace="ef4abfc5-c036-4626-a6e4-9941e6f03c74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abfc5-c036-4626-a6e4-9941e6f03c74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https://www.oregon.gov/oha/PH/DISEASESCONDITIONS/COMMUNICABLEDISEASE/OUTBREAKS/GASTROENTERITIS/Documents/Interviewer-training.pptx</Url>
      <Description>Presentation - Art of Interviewing: Communicable Disease Surveillance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2018-12-31T08:00:00+00:00</DocumentExpirationDate>
    <Meta_x0020_Description xmlns="ef4abfc5-c036-4626-a6e4-9941e6f03c74" xsi:nil="true"/>
    <IATopic xmlns="59da1016-2a1b-4f8a-9768-d7a4932f6f16">Public Health - Disease</IATopic>
    <Meta_x0020_Keywords xmlns="ef4abfc5-c036-4626-a6e4-9941e6f03c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0E8B48-96CA-4797-97A8-046B64BB144A}"/>
</file>

<file path=customXml/itemProps2.xml><?xml version="1.0" encoding="utf-8"?>
<ds:datastoreItem xmlns:ds="http://schemas.openxmlformats.org/officeDocument/2006/customXml" ds:itemID="{25830BED-44D1-42C0-A204-57FDDEFBAC40}"/>
</file>

<file path=customXml/itemProps3.xml><?xml version="1.0" encoding="utf-8"?>
<ds:datastoreItem xmlns:ds="http://schemas.openxmlformats.org/officeDocument/2006/customXml" ds:itemID="{52BACB45-9604-44A3-AF21-9AD918766071}"/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4368</TotalTime>
  <Words>1162</Words>
  <Application>Microsoft Office PowerPoint</Application>
  <PresentationFormat>On-screen Show (4:3)</PresentationFormat>
  <Paragraphs>255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Georgia</vt:lpstr>
      <vt:lpstr>Wingdings</vt:lpstr>
      <vt:lpstr>Wingdings 2</vt:lpstr>
      <vt:lpstr>Civic</vt:lpstr>
      <vt:lpstr>Instructions</vt:lpstr>
      <vt:lpstr>The Art of Interviewing:  Communicable Disease Surveillance</vt:lpstr>
      <vt:lpstr>Disease Surveillance</vt:lpstr>
      <vt:lpstr>The Art of Interviewing</vt:lpstr>
      <vt:lpstr>When &amp; Why</vt:lpstr>
      <vt:lpstr>Complaint-Based Investigations</vt:lpstr>
      <vt:lpstr>Before the Interview</vt:lpstr>
      <vt:lpstr>Interview Techniques</vt:lpstr>
      <vt:lpstr>Important to Remember</vt:lpstr>
      <vt:lpstr>Speak Up</vt:lpstr>
      <vt:lpstr>“Interview Cardinal Rules” Training Video   “The DO’s and DON’Ts of Outbreak Interviewing”   https://youtu.be/O6gKLQpEkfY  </vt:lpstr>
      <vt:lpstr>10 Cardinal Rules of Interviewing</vt:lpstr>
      <vt:lpstr>10 Cardinal Rules of Interviewing</vt:lpstr>
      <vt:lpstr>“Interview Cardinal Rules” Training Video   “The Good, The Bad, and The Ugly” Exercise  https://youtu.be/8oigheug0L4</vt:lpstr>
      <vt:lpstr>The Good/Bad/Ugly: Scene 1</vt:lpstr>
      <vt:lpstr>The Good/Bad/Ugly: Scene 1</vt:lpstr>
      <vt:lpstr>The Good/Bad/Ugly: Scene 2</vt:lpstr>
      <vt:lpstr>The Good/Bad/Ugly: Scene 2</vt:lpstr>
      <vt:lpstr>PowerPoint Presentation</vt:lpstr>
      <vt:lpstr>Practice:  Complaint-based Outbreak  Interviews    CUSTOMIZE: Provide copies of an outbreak questionnaire for interview practice</vt:lpstr>
      <vt:lpstr>Practice Review</vt:lpstr>
      <vt:lpstr>Hypothesis-Generating Interviews (AKA “Shotgun” Interviews)</vt:lpstr>
      <vt:lpstr>Cluster Investigations</vt:lpstr>
      <vt:lpstr>When &amp; Why: Your State</vt:lpstr>
      <vt:lpstr>Shotgun Eligibility: Customize Me</vt:lpstr>
      <vt:lpstr>Customize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Shotgun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Shotgun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Art of Interviewing: Communicable Disease Surveillance</dc:title>
  <dc:creator>Hillary Booth</dc:creator>
  <cp:lastModifiedBy>BOOTH Hillary</cp:lastModifiedBy>
  <cp:revision>106</cp:revision>
  <dcterms:created xsi:type="dcterms:W3CDTF">2014-08-23T00:02:07Z</dcterms:created>
  <dcterms:modified xsi:type="dcterms:W3CDTF">2016-02-26T16:54:52Z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0x010100EA53567837BAFB4C8E6875B8D717F5F5</vt:lpwstr>
  </property>
  <property fmtid="{D5CDD505-2E9C-101B-9397-08002B2CF9AE}" pid="3" name="WorkflowChangePath">
    <vt:lpwstr>e6d9342c-e41b-4989-ba52-f076f83696a1,2;e6d9342c-e41b-4989-ba52-f076f83696a1,6;e6d9342c-e41b-4989-ba52-f076f83696a1,8;</vt:lpwstr>
  </property>
  <property fmtid="{D5CDD505-2E9C-101B-9397-08002B2CF9AE}" pid="4" name="Order">
    <vt:r8>900</vt:r8>
  </property>
</Properties>
</file>