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20"/>
  </p:notesMasterIdLst>
  <p:sldIdLst>
    <p:sldId id="272" r:id="rId5"/>
    <p:sldId id="256" r:id="rId6"/>
    <p:sldId id="261" r:id="rId7"/>
    <p:sldId id="258" r:id="rId8"/>
    <p:sldId id="259" r:id="rId9"/>
    <p:sldId id="266" r:id="rId10"/>
    <p:sldId id="270" r:id="rId11"/>
    <p:sldId id="271" r:id="rId12"/>
    <p:sldId id="265" r:id="rId13"/>
    <p:sldId id="264" r:id="rId14"/>
    <p:sldId id="263" r:id="rId15"/>
    <p:sldId id="267" r:id="rId16"/>
    <p:sldId id="262" r:id="rId17"/>
    <p:sldId id="268" r:id="rId18"/>
    <p:sldId id="26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HM Heidi" initials="BH" lastIdx="1" clrIdx="0">
    <p:extLst>
      <p:ext uri="{19B8F6BF-5375-455C-9EA6-DF929625EA0E}">
        <p15:presenceInfo xmlns:p15="http://schemas.microsoft.com/office/powerpoint/2012/main" userId="S::Heidi.BEHM@dhsoha.state.or.us::ed53f2c7-381b-4d9e-975c-3c86187cb62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showGuides="1">
      <p:cViewPr varScale="1">
        <p:scale>
          <a:sx n="114" d="100"/>
          <a:sy n="114" d="100"/>
        </p:scale>
        <p:origin x="186"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1273B3-9937-4733-944D-A94319E01197}" type="datetimeFigureOut">
              <a:rPr lang="en-US" smtClean="0"/>
              <a:t>4/26/2021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36C8AC-CE50-4327-B5CD-84FFBD9FDD8A}" type="slidenum">
              <a:rPr lang="en-US" smtClean="0"/>
              <a:t>‹#›</a:t>
            </a:fld>
            <a:endParaRPr lang="en-US"/>
          </a:p>
        </p:txBody>
      </p:sp>
    </p:spTree>
    <p:extLst>
      <p:ext uri="{BB962C8B-B14F-4D97-AF65-F5344CB8AC3E}">
        <p14:creationId xmlns:p14="http://schemas.microsoft.com/office/powerpoint/2010/main" val="3222071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A39D37-EB39-9B49-85DF-DD837FDB43E8}" type="slidenum">
              <a:rPr lang="en-US" smtClean="0"/>
              <a:t>5</a:t>
            </a:fld>
            <a:endParaRPr lang="en-US"/>
          </a:p>
        </p:txBody>
      </p:sp>
    </p:spTree>
    <p:extLst>
      <p:ext uri="{BB962C8B-B14F-4D97-AF65-F5344CB8AC3E}">
        <p14:creationId xmlns:p14="http://schemas.microsoft.com/office/powerpoint/2010/main" val="149174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6_Custom Layout">
    <p:spTree>
      <p:nvGrpSpPr>
        <p:cNvPr id="1" name=""/>
        <p:cNvGrpSpPr/>
        <p:nvPr/>
      </p:nvGrpSpPr>
      <p:grpSpPr>
        <a:xfrm>
          <a:off x="0" y="0"/>
          <a:ext cx="0" cy="0"/>
          <a:chOff x="0" y="0"/>
          <a:chExt cx="0" cy="0"/>
        </a:xfrm>
      </p:grpSpPr>
      <p:sp>
        <p:nvSpPr>
          <p:cNvPr id="9" name="Freeform 8"/>
          <p:cNvSpPr/>
          <p:nvPr userDrawn="1"/>
        </p:nvSpPr>
        <p:spPr>
          <a:xfrm>
            <a:off x="966196" y="0"/>
            <a:ext cx="11225804" cy="6858000"/>
          </a:xfrm>
          <a:custGeom>
            <a:avLst/>
            <a:gdLst>
              <a:gd name="connsiteX0" fmla="*/ 0 w 14312900"/>
              <a:gd name="connsiteY0" fmla="*/ 0 h 10058400"/>
              <a:gd name="connsiteX1" fmla="*/ 14312900 w 14312900"/>
              <a:gd name="connsiteY1" fmla="*/ 0 h 10058400"/>
              <a:gd name="connsiteX2" fmla="*/ 14312900 w 14312900"/>
              <a:gd name="connsiteY2" fmla="*/ 10058400 h 10058400"/>
              <a:gd name="connsiteX3" fmla="*/ 0 w 14312900"/>
              <a:gd name="connsiteY3" fmla="*/ 10058400 h 10058400"/>
            </a:gdLst>
            <a:ahLst/>
            <a:cxnLst>
              <a:cxn ang="0">
                <a:pos x="connsiteX0" y="connsiteY0"/>
              </a:cxn>
              <a:cxn ang="0">
                <a:pos x="connsiteX1" y="connsiteY1"/>
              </a:cxn>
              <a:cxn ang="0">
                <a:pos x="connsiteX2" y="connsiteY2"/>
              </a:cxn>
              <a:cxn ang="0">
                <a:pos x="connsiteX3" y="connsiteY3"/>
              </a:cxn>
            </a:cxnLst>
            <a:rect l="l" t="t" r="r" b="b"/>
            <a:pathLst>
              <a:path w="14312900" h="10058400">
                <a:moveTo>
                  <a:pt x="0" y="0"/>
                </a:moveTo>
                <a:lnTo>
                  <a:pt x="14312900" y="0"/>
                </a:lnTo>
                <a:lnTo>
                  <a:pt x="14312900" y="10058400"/>
                </a:lnTo>
                <a:lnTo>
                  <a:pt x="0" y="10058400"/>
                </a:lnTo>
                <a:close/>
              </a:path>
            </a:pathLst>
          </a:custGeom>
          <a:solidFill>
            <a:srgbClr val="2B4B7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227"/>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rcRect l="6874"/>
          <a:stretch>
            <a:fillRect/>
          </a:stretch>
        </p:blipFill>
        <p:spPr>
          <a:xfrm>
            <a:off x="776941" y="0"/>
            <a:ext cx="8096560" cy="6858713"/>
          </a:xfrm>
          <a:custGeom>
            <a:avLst/>
            <a:gdLst>
              <a:gd name="connsiteX0" fmla="*/ 0 w 10323114"/>
              <a:gd name="connsiteY0" fmla="*/ 0 h 10059446"/>
              <a:gd name="connsiteX1" fmla="*/ 10323114 w 10323114"/>
              <a:gd name="connsiteY1" fmla="*/ 0 h 10059446"/>
              <a:gd name="connsiteX2" fmla="*/ 10323114 w 10323114"/>
              <a:gd name="connsiteY2" fmla="*/ 10059446 h 10059446"/>
              <a:gd name="connsiteX3" fmla="*/ 0 w 10323114"/>
              <a:gd name="connsiteY3" fmla="*/ 10059446 h 10059446"/>
            </a:gdLst>
            <a:ahLst/>
            <a:cxnLst>
              <a:cxn ang="0">
                <a:pos x="connsiteX0" y="connsiteY0"/>
              </a:cxn>
              <a:cxn ang="0">
                <a:pos x="connsiteX1" y="connsiteY1"/>
              </a:cxn>
              <a:cxn ang="0">
                <a:pos x="connsiteX2" y="connsiteY2"/>
              </a:cxn>
              <a:cxn ang="0">
                <a:pos x="connsiteX3" y="connsiteY3"/>
              </a:cxn>
            </a:cxnLst>
            <a:rect l="l" t="t" r="r" b="b"/>
            <a:pathLst>
              <a:path w="10323114" h="10059446">
                <a:moveTo>
                  <a:pt x="0" y="0"/>
                </a:moveTo>
                <a:lnTo>
                  <a:pt x="10323114" y="0"/>
                </a:lnTo>
                <a:lnTo>
                  <a:pt x="10323114" y="10059446"/>
                </a:lnTo>
                <a:lnTo>
                  <a:pt x="0" y="10059446"/>
                </a:lnTo>
                <a:close/>
              </a:path>
            </a:pathLst>
          </a:custGeom>
        </p:spPr>
      </p:pic>
    </p:spTree>
    <p:extLst>
      <p:ext uri="{BB962C8B-B14F-4D97-AF65-F5344CB8AC3E}">
        <p14:creationId xmlns:p14="http://schemas.microsoft.com/office/powerpoint/2010/main" val="201408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4/26/2021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 id="2147483669" r:id="rId18"/>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dc.gov/mmwr/preview/mmwrhtml/rr5417a1.htm?s_cid=rr5417a1_e" TargetMode="External"/><Relationship Id="rId2" Type="http://schemas.openxmlformats.org/officeDocument/2006/relationships/hyperlink" Target="https://www.cdc.gov/mmwr/volumes/68/wr/mm6819a3.htm?s_cid=mm6819a3_w" TargetMode="External"/><Relationship Id="rId1" Type="http://schemas.openxmlformats.org/officeDocument/2006/relationships/slideLayout" Target="../slideLayouts/slideLayout2.xml"/><Relationship Id="rId4" Type="http://schemas.openxmlformats.org/officeDocument/2006/relationships/hyperlink" Target="mailto:heidi.behm@state.or.us"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22754" y="278296"/>
            <a:ext cx="9835576" cy="1507067"/>
          </a:xfrm>
        </p:spPr>
        <p:txBody>
          <a:bodyPr/>
          <a:lstStyle/>
          <a:p>
            <a:r>
              <a:rPr lang="en-US" dirty="0">
                <a:latin typeface="Arial" panose="020B0604020202020204" pitchFamily="34" charset="0"/>
                <a:cs typeface="Arial" panose="020B0604020202020204" pitchFamily="34" charset="0"/>
              </a:rPr>
              <a:t>USE </a:t>
            </a:r>
            <a:r>
              <a:rPr lang="en-US" dirty="0" err="1">
                <a:latin typeface="Arial" panose="020B0604020202020204" pitchFamily="34" charset="0"/>
                <a:cs typeface="Arial" panose="020B0604020202020204" pitchFamily="34" charset="0"/>
              </a:rPr>
              <a:t>oF</a:t>
            </a:r>
            <a:r>
              <a:rPr lang="en-US" dirty="0">
                <a:latin typeface="Arial" panose="020B0604020202020204" pitchFamily="34" charset="0"/>
                <a:cs typeface="Arial" panose="020B0604020202020204" pitchFamily="34" charset="0"/>
              </a:rPr>
              <a:t> POWERPOINT TEMPLATE AND DISCLAIMER</a:t>
            </a:r>
          </a:p>
        </p:txBody>
      </p:sp>
      <p:sp>
        <p:nvSpPr>
          <p:cNvPr id="4" name="Rectangle 3">
            <a:extLst>
              <a:ext uri="{FF2B5EF4-FFF2-40B4-BE49-F238E27FC236}">
                <a16:creationId xmlns:a16="http://schemas.microsoft.com/office/drawing/2014/main" id="{D27FE1A5-E3E9-42B6-BFCD-6E1FE5EE80D3}"/>
              </a:ext>
            </a:extLst>
          </p:cNvPr>
          <p:cNvSpPr/>
          <p:nvPr/>
        </p:nvSpPr>
        <p:spPr>
          <a:xfrm>
            <a:off x="458219" y="1139309"/>
            <a:ext cx="24878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 </a:t>
            </a:r>
            <a:endParaRPr lang="en-US" dirty="0"/>
          </a:p>
        </p:txBody>
      </p:sp>
      <p:sp>
        <p:nvSpPr>
          <p:cNvPr id="8" name="TextBox 7">
            <a:extLst>
              <a:ext uri="{FF2B5EF4-FFF2-40B4-BE49-F238E27FC236}">
                <a16:creationId xmlns:a16="http://schemas.microsoft.com/office/drawing/2014/main" id="{66553A00-12F0-4668-AEB4-723FC7D3571F}"/>
              </a:ext>
            </a:extLst>
          </p:cNvPr>
          <p:cNvSpPr txBox="1"/>
          <p:nvPr/>
        </p:nvSpPr>
        <p:spPr>
          <a:xfrm>
            <a:off x="1322754" y="2040835"/>
            <a:ext cx="9345246" cy="4401205"/>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This PowerPoint was designed as a template to cover the basic educational requirements for annual health care providers as outlined in CDC </a:t>
            </a:r>
            <a:r>
              <a:rPr lang="en-US" sz="2000" dirty="0">
                <a:solidFill>
                  <a:schemeClr val="accent1">
                    <a:lumMod val="60000"/>
                    <a:lumOff val="40000"/>
                  </a:schemeClr>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Tuberculosis, Screening, Testing, and Treatment of U.S. Health Care Personnel: Recommendations from the National Tuberculosis Controllers Association and CDC, 2019</a:t>
            </a:r>
            <a:r>
              <a:rPr lang="en-US" sz="2000" u="sng" dirty="0">
                <a:solidFill>
                  <a:schemeClr val="accent1">
                    <a:lumMod val="60000"/>
                    <a:lumOff val="40000"/>
                  </a:schemeClr>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lang="en-US" sz="2000" dirty="0">
                <a:latin typeface="Arial" panose="020B0604020202020204" pitchFamily="34" charset="0"/>
                <a:cs typeface="Arial" panose="020B0604020202020204" pitchFamily="34" charset="0"/>
              </a:rPr>
              <a:t>and </a:t>
            </a:r>
            <a:r>
              <a:rPr lang="en-US" sz="2000" dirty="0">
                <a:solidFill>
                  <a:schemeClr val="accent1">
                    <a:lumMod val="60000"/>
                    <a:lumOff val="40000"/>
                  </a:schemeClr>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Guidelines for Preventing the Transmission of</a:t>
            </a:r>
            <a:r>
              <a:rPr lang="en-US" sz="2000" dirty="0">
                <a:solidFill>
                  <a:schemeClr val="accent1">
                    <a:lumMod val="60000"/>
                    <a:lumOff val="40000"/>
                  </a:schemeClr>
                </a:solidFill>
                <a:latin typeface="Arial" panose="020B0604020202020204" pitchFamily="34" charset="0"/>
                <a:cs typeface="Arial" panose="020B0604020202020204" pitchFamily="34" charset="0"/>
              </a:rPr>
              <a:t> </a:t>
            </a:r>
            <a:r>
              <a:rPr lang="en-US" sz="2000" i="1" dirty="0">
                <a:solidFill>
                  <a:schemeClr val="accent1">
                    <a:lumMod val="60000"/>
                    <a:lumOff val="40000"/>
                  </a:schemeClr>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Mycobacterium tuberculosis</a:t>
            </a:r>
            <a:r>
              <a:rPr lang="en-US" sz="2000" dirty="0">
                <a:solidFill>
                  <a:schemeClr val="accent1">
                    <a:lumMod val="60000"/>
                    <a:lumOff val="40000"/>
                  </a:schemeClr>
                </a:solidFill>
                <a:latin typeface="Arial" panose="020B0604020202020204" pitchFamily="34" charset="0"/>
                <a:cs typeface="Arial" panose="020B0604020202020204" pitchFamily="34" charset="0"/>
              </a:rPr>
              <a:t> </a:t>
            </a:r>
            <a:r>
              <a:rPr lang="en-US" sz="2000" dirty="0">
                <a:solidFill>
                  <a:schemeClr val="accent1">
                    <a:lumMod val="60000"/>
                    <a:lumOff val="40000"/>
                  </a:schemeClr>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in Health-Care Settings, 2005</a:t>
            </a:r>
            <a:r>
              <a:rPr lang="en-US" sz="2000" dirty="0">
                <a:solidFill>
                  <a:schemeClr val="accent1">
                    <a:lumMod val="60000"/>
                    <a:lumOff val="40000"/>
                  </a:schemeClr>
                </a:solidFill>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All health care facilities are responsible for ensuring the annual TB education is  in compliance with Oregon Administrative Rule and appropriate for their setting. This PowerPoint should be modified before use. In particular, </a:t>
            </a:r>
            <a:r>
              <a:rPr lang="en-US" sz="2000" dirty="0">
                <a:solidFill>
                  <a:srgbClr val="FF0000"/>
                </a:solidFill>
                <a:latin typeface="Arial" panose="020B0604020202020204" pitchFamily="34" charset="0"/>
                <a:cs typeface="Arial" panose="020B0604020202020204" pitchFamily="34" charset="0"/>
              </a:rPr>
              <a:t>text in red </a:t>
            </a:r>
            <a:r>
              <a:rPr lang="en-US" sz="2000" dirty="0">
                <a:latin typeface="Arial" panose="020B0604020202020204" pitchFamily="34" charset="0"/>
                <a:cs typeface="Arial" panose="020B0604020202020204" pitchFamily="34" charset="0"/>
              </a:rPr>
              <a:t>should be changed so it is specific to the facility.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Contact Heidi Behm </a:t>
            </a:r>
            <a:r>
              <a:rPr lang="en-US" sz="2000" dirty="0">
                <a:solidFill>
                  <a:srgbClr val="0070C0"/>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heidi.behm@state.or.us</a:t>
            </a:r>
            <a:r>
              <a:rPr lang="en-US" sz="2000" dirty="0">
                <a:solidFill>
                  <a:srgbClr val="0070C0"/>
                </a:solidFill>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with suggestions to improve this template.</a:t>
            </a:r>
          </a:p>
        </p:txBody>
      </p:sp>
    </p:spTree>
    <p:extLst>
      <p:ext uri="{BB962C8B-B14F-4D97-AF65-F5344CB8AC3E}">
        <p14:creationId xmlns:p14="http://schemas.microsoft.com/office/powerpoint/2010/main" val="1742380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16496" y="188383"/>
            <a:ext cx="7126201" cy="1507067"/>
          </a:xfrm>
        </p:spPr>
        <p:txBody>
          <a:bodyPr/>
          <a:lstStyle/>
          <a:p>
            <a:r>
              <a:rPr lang="en-US" dirty="0">
                <a:latin typeface="Arial" panose="020B0604020202020204" pitchFamily="34" charset="0"/>
                <a:cs typeface="Arial" panose="020B0604020202020204" pitchFamily="34" charset="0"/>
              </a:rPr>
              <a:t>infection Control</a:t>
            </a:r>
          </a:p>
        </p:txBody>
      </p:sp>
      <p:sp>
        <p:nvSpPr>
          <p:cNvPr id="3" name="Content Placeholder 2"/>
          <p:cNvSpPr>
            <a:spLocks noGrp="1"/>
          </p:cNvSpPr>
          <p:nvPr>
            <p:ph idx="1"/>
          </p:nvPr>
        </p:nvSpPr>
        <p:spPr>
          <a:xfrm>
            <a:off x="1116496" y="1694622"/>
            <a:ext cx="9831388" cy="4413250"/>
          </a:xfrm>
          <a:noFill/>
        </p:spPr>
        <p:txBody>
          <a:bodyPr>
            <a:normAutofit lnSpcReduction="10000"/>
          </a:bodyPr>
          <a:lstStyle/>
          <a:p>
            <a:pPr lvl="1">
              <a:buFont typeface="Arial" panose="020B0604020202020204" pitchFamily="34" charset="0"/>
              <a:buChar char="•"/>
            </a:pPr>
            <a:endParaRPr lang="en-US" dirty="0"/>
          </a:p>
          <a:p>
            <a:pPr marL="0" indent="0">
              <a:buClrTx/>
              <a:buSzPct val="100000"/>
              <a:buNone/>
            </a:pPr>
            <a:r>
              <a:rPr lang="en-US" b="1" dirty="0">
                <a:solidFill>
                  <a:schemeClr val="tx1"/>
                </a:solidFill>
                <a:latin typeface="Arial" panose="020B0604020202020204" pitchFamily="34" charset="0"/>
                <a:cs typeface="Arial" panose="020B0604020202020204" pitchFamily="34" charset="0"/>
              </a:rPr>
              <a:t>If a patient has </a:t>
            </a:r>
            <a:r>
              <a:rPr lang="en-US" dirty="0">
                <a:solidFill>
                  <a:schemeClr val="tx1"/>
                </a:solidFill>
                <a:latin typeface="Arial" panose="020B0604020202020204" pitchFamily="34" charset="0"/>
                <a:cs typeface="Arial" panose="020B0604020202020204" pitchFamily="34" charset="0"/>
              </a:rPr>
              <a:t>symptoms of TB disease, airborne isolation should be instituted:</a:t>
            </a:r>
          </a:p>
          <a:p>
            <a:pPr lvl="1">
              <a:buClrTx/>
              <a:buSzPct val="100000"/>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Patients with a cough should wear a surgical or procedure mask.</a:t>
            </a:r>
          </a:p>
          <a:p>
            <a:pPr lvl="1">
              <a:buClrTx/>
              <a:buSzPct val="100000"/>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Healthcare personnel should wear a respirator (N95 or PAPR) while caring for the symptomatic patient to prevent inhalation of airborne bacteria.</a:t>
            </a:r>
          </a:p>
          <a:p>
            <a:pPr lvl="1">
              <a:buClrTx/>
              <a:buSzPct val="100000"/>
              <a:buFont typeface="Arial" panose="020B0604020202020204" pitchFamily="34" charset="0"/>
              <a:buChar char="•"/>
            </a:pPr>
            <a:r>
              <a:rPr lang="en-US" sz="2000" b="1" dirty="0">
                <a:solidFill>
                  <a:srgbClr val="FF0000"/>
                </a:solidFill>
                <a:latin typeface="Arial" panose="020B0604020202020204" pitchFamily="34" charset="0"/>
                <a:cs typeface="Arial" panose="020B0604020202020204" pitchFamily="34" charset="0"/>
              </a:rPr>
              <a:t>FACILITY ADD INFO ABOUT HOW YOU WILL TRIAGE. </a:t>
            </a:r>
          </a:p>
          <a:p>
            <a:pPr lvl="1">
              <a:buClrTx/>
              <a:buFont typeface="Arial" panose="020B0604020202020204" pitchFamily="34" charset="0"/>
              <a:buChar char="•"/>
            </a:pPr>
            <a:endParaRPr lang="en-US" sz="2000" dirty="0">
              <a:solidFill>
                <a:schemeClr val="tx1"/>
              </a:solidFill>
              <a:latin typeface="Arial" panose="020B0604020202020204" pitchFamily="34" charset="0"/>
              <a:cs typeface="Arial" panose="020B0604020202020204" pitchFamily="34" charset="0"/>
            </a:endParaRPr>
          </a:p>
          <a:p>
            <a:pPr marL="0" lvl="0" indent="0">
              <a:buClrTx/>
              <a:buSzPct val="100000"/>
              <a:buNone/>
            </a:pPr>
            <a:r>
              <a:rPr lang="en-US" b="1" dirty="0">
                <a:solidFill>
                  <a:schemeClr val="tx1"/>
                </a:solidFill>
                <a:latin typeface="Arial" panose="020B0604020202020204" pitchFamily="34" charset="0"/>
                <a:cs typeface="Arial" panose="020B0604020202020204" pitchFamily="34" charset="0"/>
              </a:rPr>
              <a:t>If you </a:t>
            </a:r>
            <a:r>
              <a:rPr lang="en-US" dirty="0">
                <a:solidFill>
                  <a:schemeClr val="tx1"/>
                </a:solidFill>
                <a:latin typeface="Arial" panose="020B0604020202020204" pitchFamily="34" charset="0"/>
                <a:cs typeface="Arial" panose="020B0604020202020204" pitchFamily="34" charset="0"/>
              </a:rPr>
              <a:t>develop symptoms of TB disease:</a:t>
            </a:r>
          </a:p>
          <a:p>
            <a:pPr lvl="1">
              <a:buClrTx/>
              <a:buSzPct val="100000"/>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Put on mask if coughing or other symptoms are present.</a:t>
            </a:r>
          </a:p>
          <a:p>
            <a:pPr lvl="1">
              <a:buClrTx/>
              <a:buSzPct val="100000"/>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Notify your primary care provider and Occupational Health ASAP.</a:t>
            </a:r>
          </a:p>
          <a:p>
            <a:pPr lvl="1">
              <a:buClrTx/>
              <a:buSzPct val="100000"/>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Do not report to work until cleared by Occupational Health</a:t>
            </a:r>
            <a:r>
              <a:rPr lang="en-US" sz="1700" dirty="0">
                <a:solidFill>
                  <a:schemeClr val="tx1"/>
                </a:solidFill>
                <a:latin typeface="Arial" panose="020B0604020202020204" pitchFamily="34" charset="0"/>
                <a:cs typeface="Arial" panose="020B0604020202020204" pitchFamily="34" charset="0"/>
              </a:rPr>
              <a:t>.</a:t>
            </a:r>
          </a:p>
          <a:p>
            <a:pPr lvl="2">
              <a:buFont typeface="Wingdings" panose="05000000000000000000" pitchFamily="2" charset="2"/>
              <a:buChar char="Ø"/>
            </a:pPr>
            <a:endParaRPr lang="en-US" sz="1400" dirty="0"/>
          </a:p>
          <a:p>
            <a:endParaRPr lang="en-US" dirty="0"/>
          </a:p>
          <a:p>
            <a:endParaRPr lang="en-US" dirty="0"/>
          </a:p>
        </p:txBody>
      </p:sp>
    </p:spTree>
    <p:extLst>
      <p:ext uri="{BB962C8B-B14F-4D97-AF65-F5344CB8AC3E}">
        <p14:creationId xmlns:p14="http://schemas.microsoft.com/office/powerpoint/2010/main" val="536665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71000" y="418972"/>
            <a:ext cx="9379158" cy="1071036"/>
          </a:xfrm>
        </p:spPr>
        <p:txBody>
          <a:bodyPr>
            <a:normAutofit/>
          </a:bodyPr>
          <a:lstStyle/>
          <a:p>
            <a:r>
              <a:rPr lang="en-US" dirty="0">
                <a:latin typeface="Arial" panose="020B0604020202020204" pitchFamily="34" charset="0"/>
                <a:cs typeface="Arial" panose="020B0604020202020204" pitchFamily="34" charset="0"/>
              </a:rPr>
              <a:t>Treatment of Latent TB INFECTION</a:t>
            </a:r>
          </a:p>
        </p:txBody>
      </p:sp>
      <p:sp>
        <p:nvSpPr>
          <p:cNvPr id="8" name="TextBox 7"/>
          <p:cNvSpPr txBox="1"/>
          <p:nvPr/>
        </p:nvSpPr>
        <p:spPr>
          <a:xfrm>
            <a:off x="874533" y="954490"/>
            <a:ext cx="10853641" cy="2805320"/>
          </a:xfrm>
          <a:prstGeom prst="rect">
            <a:avLst/>
          </a:prstGeom>
          <a:noFill/>
        </p:spPr>
        <p:txBody>
          <a:bodyPr wrap="square" rtlCol="0">
            <a:spAutoFit/>
          </a:bodyPr>
          <a:lstStyle/>
          <a:p>
            <a:pPr>
              <a:lnSpc>
                <a:spcPct val="150000"/>
              </a:lnSpc>
            </a:pPr>
            <a:endParaRPr lang="en-US" sz="2000" dirty="0">
              <a:latin typeface="Arial" panose="020B0604020202020204" pitchFamily="34" charset="0"/>
              <a:cs typeface="Arial" panose="020B0604020202020204" pitchFamily="34" charset="0"/>
            </a:endParaRPr>
          </a:p>
          <a:p>
            <a:pPr marL="342900" indent="-342900">
              <a:lnSpc>
                <a:spcPct val="150000"/>
              </a:lnSpc>
              <a:buFont typeface="Arial" panose="020B0604020202020204" pitchFamily="34" charset="0"/>
              <a:buChar char="•"/>
            </a:pPr>
            <a:r>
              <a:rPr lang="en-US" sz="2000" b="1" dirty="0">
                <a:latin typeface="Arial" panose="020B0604020202020204" pitchFamily="34" charset="0"/>
                <a:cs typeface="Arial" panose="020B0604020202020204" pitchFamily="34" charset="0"/>
              </a:rPr>
              <a:t>5-10% </a:t>
            </a:r>
            <a:r>
              <a:rPr lang="en-US" sz="2000" dirty="0">
                <a:latin typeface="Arial" panose="020B0604020202020204" pitchFamily="34" charset="0"/>
                <a:cs typeface="Arial" panose="020B0604020202020204" pitchFamily="34" charset="0"/>
              </a:rPr>
              <a:t>of people with LTBI develop TB disease at some time in their lives. </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About half of people who develop TB disease do so within the first two years of infection. </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In the U.S., up to </a:t>
            </a:r>
            <a:r>
              <a:rPr lang="en-US" sz="2000" b="1" dirty="0">
                <a:latin typeface="Arial" panose="020B0604020202020204" pitchFamily="34" charset="0"/>
                <a:cs typeface="Arial" panose="020B0604020202020204" pitchFamily="34" charset="0"/>
              </a:rPr>
              <a:t>13 million people </a:t>
            </a:r>
            <a:r>
              <a:rPr lang="en-US" sz="2000" dirty="0">
                <a:latin typeface="Arial" panose="020B0604020202020204" pitchFamily="34" charset="0"/>
                <a:cs typeface="Arial" panose="020B0604020202020204" pitchFamily="34" charset="0"/>
              </a:rPr>
              <a:t>may have LTBI. More than </a:t>
            </a:r>
            <a:r>
              <a:rPr lang="en-US" sz="2000" b="1" dirty="0">
                <a:latin typeface="Arial" panose="020B0604020202020204" pitchFamily="34" charset="0"/>
                <a:cs typeface="Arial" panose="020B0604020202020204" pitchFamily="34" charset="0"/>
              </a:rPr>
              <a:t>80%</a:t>
            </a:r>
            <a:r>
              <a:rPr lang="en-US" sz="2000" dirty="0">
                <a:latin typeface="Arial" panose="020B0604020202020204" pitchFamily="34" charset="0"/>
                <a:cs typeface="Arial" panose="020B0604020202020204" pitchFamily="34" charset="0"/>
              </a:rPr>
              <a:t> of people who get sick with TB disease each year get sick from untreated LTBI.</a:t>
            </a:r>
          </a:p>
          <a:p>
            <a:pPr marL="285750" indent="-28575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LTBI treatment is simple and can usually be completed in a few months.</a:t>
            </a:r>
          </a:p>
        </p:txBody>
      </p:sp>
      <p:sp>
        <p:nvSpPr>
          <p:cNvPr id="9" name="TextBox 8"/>
          <p:cNvSpPr txBox="1"/>
          <p:nvPr/>
        </p:nvSpPr>
        <p:spPr>
          <a:xfrm>
            <a:off x="5257800" y="4174464"/>
            <a:ext cx="6934200" cy="1323439"/>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LTBI treatment is shorter, simpler, and better tolerated than in the past.  Most new cases of TB disease are from activation of LTBI</a:t>
            </a:r>
            <a:r>
              <a:rPr lang="en-US" sz="2000" b="1" dirty="0">
                <a:latin typeface="Arial" panose="020B0604020202020204" pitchFamily="34" charset="0"/>
                <a:cs typeface="Arial" panose="020B0604020202020204" pitchFamily="34" charset="0"/>
              </a:rPr>
              <a:t>.  </a:t>
            </a:r>
            <a:r>
              <a:rPr lang="en-US" sz="2000" b="1" u="sng" dirty="0">
                <a:latin typeface="Arial" panose="020B0604020202020204" pitchFamily="34" charset="0"/>
                <a:cs typeface="Arial" panose="020B0604020202020204" pitchFamily="34" charset="0"/>
              </a:rPr>
              <a:t>Treatment of latent TB infection is strongly recommended!</a:t>
            </a:r>
            <a:r>
              <a:rPr lang="en-US" sz="2000" b="1" dirty="0">
                <a:latin typeface="Arial" panose="020B0604020202020204" pitchFamily="34" charset="0"/>
                <a:cs typeface="Arial" panose="020B0604020202020204" pitchFamily="34" charset="0"/>
              </a:rPr>
              <a:t> </a:t>
            </a:r>
          </a:p>
        </p:txBody>
      </p:sp>
      <p:pic>
        <p:nvPicPr>
          <p:cNvPr id="11" name="Content Placeholder 10">
            <a:extLst>
              <a:ext uri="{FF2B5EF4-FFF2-40B4-BE49-F238E27FC236}">
                <a16:creationId xmlns:a16="http://schemas.microsoft.com/office/drawing/2014/main" id="{86C8AA84-85C2-4582-B19A-FC35369B84B6}"/>
              </a:ext>
            </a:extLst>
          </p:cNvPr>
          <p:cNvPicPr>
            <a:picLocks noGrp="1" noChangeAspect="1"/>
          </p:cNvPicPr>
          <p:nvPr>
            <p:ph sz="half" idx="2"/>
          </p:nvPr>
        </p:nvPicPr>
        <p:blipFill>
          <a:blip r:embed="rId2"/>
          <a:stretch>
            <a:fillRect/>
          </a:stretch>
        </p:blipFill>
        <p:spPr>
          <a:xfrm>
            <a:off x="463826" y="4295328"/>
            <a:ext cx="4538759" cy="2269380"/>
          </a:xfrm>
        </p:spPr>
      </p:pic>
    </p:spTree>
    <p:extLst>
      <p:ext uri="{BB962C8B-B14F-4D97-AF65-F5344CB8AC3E}">
        <p14:creationId xmlns:p14="http://schemas.microsoft.com/office/powerpoint/2010/main" val="2685001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ext uri="{D42A27DB-BD31-4B8C-83A1-F6EECF244321}">
                <p14:modId xmlns:p14="http://schemas.microsoft.com/office/powerpoint/2010/main" val="101279176"/>
              </p:ext>
            </p:extLst>
          </p:nvPr>
        </p:nvGraphicFramePr>
        <p:xfrm>
          <a:off x="662123" y="588388"/>
          <a:ext cx="10827511" cy="5679891"/>
        </p:xfrm>
        <a:graphic>
          <a:graphicData uri="http://schemas.openxmlformats.org/drawingml/2006/table">
            <a:tbl>
              <a:tblPr firstRow="1" bandRow="1">
                <a:tableStyleId>{5C22544A-7EE6-4342-B048-85BDC9FD1C3A}</a:tableStyleId>
              </a:tblPr>
              <a:tblGrid>
                <a:gridCol w="3039702">
                  <a:extLst>
                    <a:ext uri="{9D8B030D-6E8A-4147-A177-3AD203B41FA5}">
                      <a16:colId xmlns:a16="http://schemas.microsoft.com/office/drawing/2014/main" val="20000"/>
                    </a:ext>
                  </a:extLst>
                </a:gridCol>
                <a:gridCol w="2374053">
                  <a:extLst>
                    <a:ext uri="{9D8B030D-6E8A-4147-A177-3AD203B41FA5}">
                      <a16:colId xmlns:a16="http://schemas.microsoft.com/office/drawing/2014/main" val="20001"/>
                    </a:ext>
                  </a:extLst>
                </a:gridCol>
                <a:gridCol w="2706878">
                  <a:extLst>
                    <a:ext uri="{9D8B030D-6E8A-4147-A177-3AD203B41FA5}">
                      <a16:colId xmlns:a16="http://schemas.microsoft.com/office/drawing/2014/main" val="20002"/>
                    </a:ext>
                  </a:extLst>
                </a:gridCol>
                <a:gridCol w="2706878">
                  <a:extLst>
                    <a:ext uri="{9D8B030D-6E8A-4147-A177-3AD203B41FA5}">
                      <a16:colId xmlns:a16="http://schemas.microsoft.com/office/drawing/2014/main" val="20003"/>
                    </a:ext>
                  </a:extLst>
                </a:gridCol>
              </a:tblGrid>
              <a:tr h="1098870">
                <a:tc gridSpan="4">
                  <a:txBody>
                    <a:bodyPr/>
                    <a:lstStyle/>
                    <a:p>
                      <a:pPr lvl="0" algn="ctr"/>
                      <a:endParaRPr lang="en-US" sz="2000" b="1" dirty="0"/>
                    </a:p>
                    <a:p>
                      <a:pPr lvl="0" algn="ctr"/>
                      <a:r>
                        <a:rPr lang="en-US" sz="3600" b="1" dirty="0">
                          <a:latin typeface="Arial" panose="020B0604020202020204" pitchFamily="34" charset="0"/>
                          <a:cs typeface="Arial" panose="020B0604020202020204" pitchFamily="34" charset="0"/>
                        </a:rPr>
                        <a:t>Treatment Options for Latent TB (LTBI)</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762990">
                <a:tc>
                  <a:txBody>
                    <a:bodyPr/>
                    <a:lstStyle/>
                    <a:p>
                      <a:pPr algn="l"/>
                      <a:endParaRPr lang="en-US" sz="2000" b="1" dirty="0">
                        <a:latin typeface="Arial" panose="020B0604020202020204" pitchFamily="34" charset="0"/>
                        <a:cs typeface="Arial" panose="020B0604020202020204" pitchFamily="34" charset="0"/>
                      </a:endParaRPr>
                    </a:p>
                    <a:p>
                      <a:pPr algn="l"/>
                      <a:r>
                        <a:rPr lang="en-US" sz="2000" b="1" dirty="0">
                          <a:latin typeface="Arial" panose="020B0604020202020204" pitchFamily="34" charset="0"/>
                          <a:cs typeface="Arial" panose="020B0604020202020204" pitchFamily="34" charset="0"/>
                        </a:rPr>
                        <a:t>Drug Regimen</a:t>
                      </a:r>
                    </a:p>
                  </a:txBody>
                  <a:tcPr anchor="ctr"/>
                </a:tc>
                <a:tc>
                  <a:txBody>
                    <a:bodyPr/>
                    <a:lstStyle/>
                    <a:p>
                      <a:pPr algn="ctr"/>
                      <a:r>
                        <a:rPr lang="en-US" b="0" i="0" dirty="0">
                          <a:latin typeface="Arial" panose="020B0604020202020204" pitchFamily="34" charset="0"/>
                          <a:cs typeface="Arial" panose="020B0604020202020204" pitchFamily="34" charset="0"/>
                        </a:rPr>
                        <a:t>Isoniazid/</a:t>
                      </a:r>
                      <a:r>
                        <a:rPr lang="en-US" b="0" i="0" dirty="0" err="1">
                          <a:latin typeface="Arial" panose="020B0604020202020204" pitchFamily="34" charset="0"/>
                          <a:cs typeface="Arial" panose="020B0604020202020204" pitchFamily="34" charset="0"/>
                        </a:rPr>
                        <a:t>Priftin</a:t>
                      </a:r>
                      <a:endParaRPr lang="en-US" b="0" i="0" dirty="0">
                        <a:latin typeface="Arial" panose="020B0604020202020204" pitchFamily="34" charset="0"/>
                        <a:cs typeface="Arial" panose="020B0604020202020204" pitchFamily="34" charset="0"/>
                      </a:endParaRPr>
                    </a:p>
                    <a:p>
                      <a:pPr algn="ctr"/>
                      <a:r>
                        <a:rPr lang="en-US" b="0" i="0" dirty="0">
                          <a:latin typeface="Arial" panose="020B0604020202020204" pitchFamily="34" charset="0"/>
                          <a:cs typeface="Arial" panose="020B0604020202020204" pitchFamily="34" charset="0"/>
                        </a:rPr>
                        <a:t>(3HP)</a:t>
                      </a:r>
                    </a:p>
                  </a:txBody>
                  <a:tcPr anchor="ctr"/>
                </a:tc>
                <a:tc>
                  <a:txBody>
                    <a:bodyPr/>
                    <a:lstStyle/>
                    <a:p>
                      <a:pPr algn="ctr"/>
                      <a:r>
                        <a:rPr lang="en-US" b="0" dirty="0">
                          <a:latin typeface="Arial" panose="020B0604020202020204" pitchFamily="34" charset="0"/>
                          <a:cs typeface="Arial" panose="020B0604020202020204" pitchFamily="34" charset="0"/>
                        </a:rPr>
                        <a:t>Isoniazid/Rifampin</a:t>
                      </a:r>
                    </a:p>
                    <a:p>
                      <a:pPr algn="ctr"/>
                      <a:r>
                        <a:rPr lang="en-US" b="0" dirty="0">
                          <a:latin typeface="Arial" panose="020B0604020202020204" pitchFamily="34" charset="0"/>
                          <a:cs typeface="Arial" panose="020B0604020202020204" pitchFamily="34" charset="0"/>
                        </a:rPr>
                        <a:t>(3HR)</a:t>
                      </a:r>
                    </a:p>
                  </a:txBody>
                  <a:tcPr anchor="ctr"/>
                </a:tc>
                <a:tc>
                  <a:txBody>
                    <a:bodyPr/>
                    <a:lstStyle/>
                    <a:p>
                      <a:pPr algn="ctr"/>
                      <a:r>
                        <a:rPr lang="en-US" b="0" dirty="0">
                          <a:latin typeface="Arial" panose="020B0604020202020204" pitchFamily="34" charset="0"/>
                          <a:cs typeface="Arial" panose="020B0604020202020204" pitchFamily="34" charset="0"/>
                        </a:rPr>
                        <a:t>Rifampin</a:t>
                      </a:r>
                      <a:r>
                        <a:rPr lang="en-US" b="0" baseline="0" dirty="0">
                          <a:latin typeface="Arial" panose="020B0604020202020204" pitchFamily="34" charset="0"/>
                          <a:cs typeface="Arial" panose="020B0604020202020204" pitchFamily="34" charset="0"/>
                        </a:rPr>
                        <a:t> </a:t>
                      </a:r>
                    </a:p>
                    <a:p>
                      <a:pPr algn="ctr"/>
                      <a:r>
                        <a:rPr lang="en-US" b="0" baseline="0" dirty="0">
                          <a:latin typeface="Arial" panose="020B0604020202020204" pitchFamily="34" charset="0"/>
                          <a:cs typeface="Arial" panose="020B0604020202020204" pitchFamily="34" charset="0"/>
                        </a:rPr>
                        <a:t>(4R)</a:t>
                      </a:r>
                      <a:endParaRPr lang="en-US" b="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0001"/>
                  </a:ext>
                </a:extLst>
              </a:tr>
              <a:tr h="76299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2000" b="1" dirty="0">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latin typeface="Arial" panose="020B0604020202020204" pitchFamily="34" charset="0"/>
                          <a:cs typeface="Arial" panose="020B0604020202020204" pitchFamily="34" charset="0"/>
                        </a:rPr>
                        <a:t>Length of Treatment</a:t>
                      </a:r>
                    </a:p>
                  </a:txBody>
                  <a:tcPr anchor="ctr"/>
                </a:tc>
                <a:tc>
                  <a:txBody>
                    <a:bodyPr/>
                    <a:lstStyle/>
                    <a:p>
                      <a:pPr algn="ctr"/>
                      <a:r>
                        <a:rPr lang="en-US" dirty="0">
                          <a:latin typeface="Arial" panose="020B0604020202020204" pitchFamily="34" charset="0"/>
                          <a:cs typeface="Arial" panose="020B0604020202020204" pitchFamily="34" charset="0"/>
                        </a:rPr>
                        <a:t>3 months</a:t>
                      </a:r>
                    </a:p>
                  </a:txBody>
                  <a:tcPr anchor="b"/>
                </a:tc>
                <a:tc>
                  <a:txBody>
                    <a:bodyPr/>
                    <a:lstStyle/>
                    <a:p>
                      <a:pPr algn="ctr"/>
                      <a:r>
                        <a:rPr lang="en-US" dirty="0">
                          <a:latin typeface="Arial" panose="020B0604020202020204" pitchFamily="34" charset="0"/>
                          <a:cs typeface="Arial" panose="020B0604020202020204" pitchFamily="34" charset="0"/>
                        </a:rPr>
                        <a:t>3 months</a:t>
                      </a:r>
                    </a:p>
                  </a:txBody>
                  <a:tcPr anchor="b"/>
                </a:tc>
                <a:tc>
                  <a:txBody>
                    <a:bodyPr/>
                    <a:lstStyle/>
                    <a:p>
                      <a:pPr algn="ctr"/>
                      <a:r>
                        <a:rPr lang="en-US" dirty="0">
                          <a:latin typeface="Arial" panose="020B0604020202020204" pitchFamily="34" charset="0"/>
                          <a:cs typeface="Arial" panose="020B0604020202020204" pitchFamily="34" charset="0"/>
                        </a:rPr>
                        <a:t>4 months</a:t>
                      </a:r>
                    </a:p>
                  </a:txBody>
                  <a:tcPr anchor="b"/>
                </a:tc>
                <a:extLst>
                  <a:ext uri="{0D108BD9-81ED-4DB2-BD59-A6C34878D82A}">
                    <a16:rowId xmlns:a16="http://schemas.microsoft.com/office/drawing/2014/main" val="10002"/>
                  </a:ext>
                </a:extLst>
              </a:tr>
              <a:tr h="76299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latin typeface="Arial" panose="020B0604020202020204" pitchFamily="34" charset="0"/>
                          <a:cs typeface="Arial" panose="020B0604020202020204" pitchFamily="34" charset="0"/>
                        </a:rPr>
                        <a:t>How often</a:t>
                      </a:r>
                      <a:r>
                        <a:rPr lang="en-US" sz="2000" b="1" baseline="0" dirty="0">
                          <a:latin typeface="Arial" panose="020B0604020202020204" pitchFamily="34" charset="0"/>
                          <a:cs typeface="Arial" panose="020B0604020202020204" pitchFamily="34" charset="0"/>
                        </a:rPr>
                        <a:t> do you take medication?</a:t>
                      </a:r>
                      <a:endParaRPr lang="en-US" sz="2000" b="1" dirty="0">
                        <a:latin typeface="Arial" panose="020B0604020202020204" pitchFamily="34" charset="0"/>
                        <a:cs typeface="Arial" panose="020B0604020202020204" pitchFamily="34" charset="0"/>
                      </a:endParaRPr>
                    </a:p>
                  </a:txBody>
                  <a:tcPr anchor="ctr"/>
                </a:tc>
                <a:tc>
                  <a:txBody>
                    <a:bodyPr/>
                    <a:lstStyle/>
                    <a:p>
                      <a:pPr algn="ctr"/>
                      <a:r>
                        <a:rPr lang="en-US" dirty="0">
                          <a:latin typeface="Arial" panose="020B0604020202020204" pitchFamily="34" charset="0"/>
                          <a:cs typeface="Arial" panose="020B0604020202020204" pitchFamily="34" charset="0"/>
                        </a:rPr>
                        <a:t>Once a week</a:t>
                      </a:r>
                    </a:p>
                  </a:txBody>
                  <a:tcPr anchor="b"/>
                </a:tc>
                <a:tc>
                  <a:txBody>
                    <a:bodyPr/>
                    <a:lstStyle/>
                    <a:p>
                      <a:pPr algn="ctr"/>
                      <a:r>
                        <a:rPr lang="en-US" dirty="0">
                          <a:latin typeface="Arial" panose="020B0604020202020204" pitchFamily="34" charset="0"/>
                          <a:cs typeface="Arial" panose="020B0604020202020204" pitchFamily="34" charset="0"/>
                        </a:rPr>
                        <a:t>Daily</a:t>
                      </a:r>
                    </a:p>
                  </a:txBody>
                  <a:tcPr anchor="b"/>
                </a:tc>
                <a:tc>
                  <a:txBody>
                    <a:bodyPr/>
                    <a:lstStyle/>
                    <a:p>
                      <a:pPr algn="ctr"/>
                      <a:r>
                        <a:rPr lang="en-US" dirty="0">
                          <a:latin typeface="Arial" panose="020B0604020202020204" pitchFamily="34" charset="0"/>
                          <a:cs typeface="Arial" panose="020B0604020202020204" pitchFamily="34" charset="0"/>
                        </a:rPr>
                        <a:t>Daily</a:t>
                      </a:r>
                    </a:p>
                  </a:txBody>
                  <a:tcPr anchor="b"/>
                </a:tc>
                <a:extLst>
                  <a:ext uri="{0D108BD9-81ED-4DB2-BD59-A6C34878D82A}">
                    <a16:rowId xmlns:a16="http://schemas.microsoft.com/office/drawing/2014/main" val="10004"/>
                  </a:ext>
                </a:extLst>
              </a:tr>
              <a:tr h="770289">
                <a:tc>
                  <a:txBody>
                    <a:bodyPr/>
                    <a:lstStyle/>
                    <a:p>
                      <a:pPr algn="l"/>
                      <a:r>
                        <a:rPr lang="en-US" sz="2000" b="1" dirty="0">
                          <a:latin typeface="Arial" panose="020B0604020202020204" pitchFamily="34" charset="0"/>
                          <a:cs typeface="Arial" panose="020B0604020202020204" pitchFamily="34" charset="0"/>
                        </a:rPr>
                        <a:t>How many doses?</a:t>
                      </a:r>
                    </a:p>
                    <a:p>
                      <a:pPr algn="l"/>
                      <a:r>
                        <a:rPr lang="en-US" sz="2000" b="1" dirty="0">
                          <a:latin typeface="Arial" panose="020B0604020202020204" pitchFamily="34" charset="0"/>
                          <a:cs typeface="Arial" panose="020B0604020202020204" pitchFamily="34" charset="0"/>
                        </a:rPr>
                        <a:t>Pills taken at a time</a:t>
                      </a:r>
                    </a:p>
                  </a:txBody>
                  <a:tcPr anchor="ctr"/>
                </a:tc>
                <a:tc>
                  <a:txBody>
                    <a:bodyPr/>
                    <a:lstStyle/>
                    <a:p>
                      <a:pPr algn="ctr"/>
                      <a:r>
                        <a:rPr lang="en-US" dirty="0">
                          <a:latin typeface="Arial" panose="020B0604020202020204" pitchFamily="34" charset="0"/>
                          <a:cs typeface="Arial" panose="020B0604020202020204" pitchFamily="34" charset="0"/>
                        </a:rPr>
                        <a:t>12 doses of 9 tablets</a:t>
                      </a:r>
                    </a:p>
                  </a:txBody>
                  <a:tcPr anchor="b"/>
                </a:tc>
                <a:tc>
                  <a:txBody>
                    <a:bodyPr/>
                    <a:lstStyle/>
                    <a:p>
                      <a:pPr algn="ctr"/>
                      <a:r>
                        <a:rPr lang="en-US" dirty="0">
                          <a:latin typeface="Arial" panose="020B0604020202020204" pitchFamily="34" charset="0"/>
                          <a:cs typeface="Arial" panose="020B0604020202020204" pitchFamily="34" charset="0"/>
                        </a:rPr>
                        <a:t>90 doses of 3 pills</a:t>
                      </a:r>
                    </a:p>
                  </a:txBody>
                  <a:tcPr anchor="b"/>
                </a:tc>
                <a:tc>
                  <a:txBody>
                    <a:bodyPr/>
                    <a:lstStyle/>
                    <a:p>
                      <a:pPr algn="ctr"/>
                      <a:r>
                        <a:rPr lang="en-US" dirty="0">
                          <a:latin typeface="Arial" panose="020B0604020202020204" pitchFamily="34" charset="0"/>
                          <a:cs typeface="Arial" panose="020B0604020202020204" pitchFamily="34" charset="0"/>
                        </a:rPr>
                        <a:t>120 doses</a:t>
                      </a:r>
                      <a:r>
                        <a:rPr lang="en-US" baseline="0" dirty="0">
                          <a:latin typeface="Arial" panose="020B0604020202020204" pitchFamily="34" charset="0"/>
                          <a:cs typeface="Arial" panose="020B0604020202020204" pitchFamily="34" charset="0"/>
                        </a:rPr>
                        <a:t> of 2 pills</a:t>
                      </a:r>
                      <a:endParaRPr lang="en-US" dirty="0">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10005"/>
                  </a:ext>
                </a:extLst>
              </a:tr>
              <a:tr h="76299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2000" b="1" dirty="0">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latin typeface="Arial" panose="020B0604020202020204" pitchFamily="34" charset="0"/>
                          <a:cs typeface="Arial" panose="020B0604020202020204" pitchFamily="34" charset="0"/>
                        </a:rPr>
                        <a:t>Expected Side Effect</a:t>
                      </a:r>
                    </a:p>
                  </a:txBody>
                  <a:tcPr anchor="ctr"/>
                </a:tc>
                <a:tc gridSpan="3">
                  <a:txBody>
                    <a:bodyPr/>
                    <a:lstStyle/>
                    <a:p>
                      <a:pPr algn="ctr"/>
                      <a:r>
                        <a:rPr lang="en-US" dirty="0">
                          <a:latin typeface="Arial" panose="020B0604020202020204" pitchFamily="34" charset="0"/>
                          <a:cs typeface="Arial" panose="020B0604020202020204" pitchFamily="34" charset="0"/>
                        </a:rPr>
                        <a:t>Orange-red</a:t>
                      </a:r>
                      <a:r>
                        <a:rPr lang="en-US" baseline="0" dirty="0">
                          <a:latin typeface="Arial" panose="020B0604020202020204" pitchFamily="34" charset="0"/>
                          <a:cs typeface="Arial" panose="020B0604020202020204" pitchFamily="34" charset="0"/>
                        </a:rPr>
                        <a:t> colored urine/saliva/tears/sweat</a:t>
                      </a:r>
                      <a:endParaRPr lang="en-US" dirty="0">
                        <a:latin typeface="Arial" panose="020B0604020202020204" pitchFamily="34" charset="0"/>
                        <a:cs typeface="Arial" panose="020B0604020202020204" pitchFamily="34" charset="0"/>
                      </a:endParaRPr>
                    </a:p>
                  </a:txBody>
                  <a:tcPr anchor="b"/>
                </a:tc>
                <a:tc hMerge="1">
                  <a:txBody>
                    <a:bodyPr/>
                    <a:lstStyle/>
                    <a:p>
                      <a:pPr algn="l"/>
                      <a:endParaRPr lang="en-US" dirty="0"/>
                    </a:p>
                  </a:txBody>
                  <a:tcPr anchor="ctr"/>
                </a:tc>
                <a:tc hMerge="1">
                  <a:txBody>
                    <a:bodyPr/>
                    <a:lstStyle/>
                    <a:p>
                      <a:pPr algn="l"/>
                      <a:endParaRPr lang="en-US" dirty="0"/>
                    </a:p>
                  </a:txBody>
                  <a:tcPr anchor="ctr"/>
                </a:tc>
                <a:extLst>
                  <a:ext uri="{0D108BD9-81ED-4DB2-BD59-A6C34878D82A}">
                    <a16:rowId xmlns:a16="http://schemas.microsoft.com/office/drawing/2014/main" val="10006"/>
                  </a:ext>
                </a:extLst>
              </a:tr>
              <a:tr h="75877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latin typeface="Arial" panose="020B0604020202020204" pitchFamily="34" charset="0"/>
                          <a:cs typeface="Arial" panose="020B0604020202020204" pitchFamily="34" charset="0"/>
                        </a:rPr>
                        <a:t>Possible Side Effects</a:t>
                      </a:r>
                    </a:p>
                  </a:txBody>
                  <a:tcPr anchor="b"/>
                </a:tc>
                <a:tc gridSpan="3">
                  <a:txBody>
                    <a:bodyPr/>
                    <a:lstStyle/>
                    <a:p>
                      <a:pPr algn="ctr"/>
                      <a:r>
                        <a:rPr lang="en-US" dirty="0">
                          <a:latin typeface="Arial" panose="020B0604020202020204" pitchFamily="34" charset="0"/>
                          <a:cs typeface="Arial" panose="020B0604020202020204" pitchFamily="34" charset="0"/>
                        </a:rPr>
                        <a:t>Mild</a:t>
                      </a:r>
                      <a:r>
                        <a:rPr lang="en-US" baseline="0" dirty="0">
                          <a:latin typeface="Arial" panose="020B0604020202020204" pitchFamily="34" charset="0"/>
                          <a:cs typeface="Arial" panose="020B0604020202020204" pitchFamily="34" charset="0"/>
                        </a:rPr>
                        <a:t> fatigue, nausea, jaundice, tingling, rash, headache</a:t>
                      </a:r>
                      <a:endParaRPr lang="en-US" dirty="0">
                        <a:latin typeface="Arial" panose="020B0604020202020204" pitchFamily="34" charset="0"/>
                        <a:cs typeface="Arial" panose="020B0604020202020204" pitchFamily="34" charset="0"/>
                      </a:endParaRPr>
                    </a:p>
                  </a:txBody>
                  <a:tcPr anchor="b"/>
                </a:tc>
                <a:tc hMerge="1">
                  <a:txBody>
                    <a:bodyPr/>
                    <a:lstStyle/>
                    <a:p>
                      <a:pPr algn="l"/>
                      <a:endParaRPr lang="en-US" dirty="0"/>
                    </a:p>
                  </a:txBody>
                  <a:tcPr anchor="ctr"/>
                </a:tc>
                <a:tc hMerge="1">
                  <a:txBody>
                    <a:bodyPr/>
                    <a:lstStyle/>
                    <a:p>
                      <a:pPr algn="l"/>
                      <a:endParaRPr lang="en-US" dirty="0"/>
                    </a:p>
                  </a:txBody>
                  <a:tcPr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416904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771315" y="810817"/>
            <a:ext cx="10333383" cy="523220"/>
          </a:xfrm>
          <a:prstGeom prst="rect">
            <a:avLst/>
          </a:prstGeom>
        </p:spPr>
        <p:txBody>
          <a:bodyPr wrap="square">
            <a:spAutoFit/>
          </a:bodyPr>
          <a:lstStyle/>
          <a:p>
            <a:r>
              <a:rPr lang="en-US" sz="2800" b="1" dirty="0">
                <a:latin typeface="Arial" panose="020B0604020202020204" pitchFamily="34" charset="0"/>
                <a:cs typeface="Arial" panose="020B0604020202020204" pitchFamily="34" charset="0"/>
              </a:rPr>
              <a:t>Employees with LTBI who have TB Disease Symptoms</a:t>
            </a:r>
            <a:endParaRPr lang="en-US" sz="2800" dirty="0">
              <a:latin typeface="Arial" panose="020B0604020202020204" pitchFamily="34" charset="0"/>
              <a:cs typeface="Arial" panose="020B0604020202020204" pitchFamily="34" charset="0"/>
            </a:endParaRPr>
          </a:p>
        </p:txBody>
      </p:sp>
      <p:sp>
        <p:nvSpPr>
          <p:cNvPr id="7" name="Rectangle 6"/>
          <p:cNvSpPr/>
          <p:nvPr/>
        </p:nvSpPr>
        <p:spPr>
          <a:xfrm>
            <a:off x="796165" y="1823989"/>
            <a:ext cx="10599668" cy="1569660"/>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It is essential anyone with untreated LTBI who has a cough for longer than 3 weeks, fever, night sweats, weight loss or other symptoms of TB disease, report to </a:t>
            </a:r>
            <a:r>
              <a:rPr lang="en-US" sz="2400" dirty="0">
                <a:solidFill>
                  <a:srgbClr val="FF0000"/>
                </a:solidFill>
                <a:latin typeface="Arial" panose="020B0604020202020204" pitchFamily="34" charset="0"/>
                <a:cs typeface="Arial" panose="020B0604020202020204" pitchFamily="34" charset="0"/>
              </a:rPr>
              <a:t>(ADD FACILTY NAME) </a:t>
            </a:r>
            <a:r>
              <a:rPr lang="en-US" sz="2400" dirty="0">
                <a:latin typeface="Arial" panose="020B0604020202020204" pitchFamily="34" charset="0"/>
                <a:cs typeface="Arial" panose="020B0604020202020204" pitchFamily="34" charset="0"/>
              </a:rPr>
              <a:t>Occupational Health to prevent the spread of TB. </a:t>
            </a:r>
          </a:p>
        </p:txBody>
      </p:sp>
      <p:sp>
        <p:nvSpPr>
          <p:cNvPr id="2" name="Rectangle 1">
            <a:extLst>
              <a:ext uri="{FF2B5EF4-FFF2-40B4-BE49-F238E27FC236}">
                <a16:creationId xmlns:a16="http://schemas.microsoft.com/office/drawing/2014/main" id="{8E795969-1672-44F4-B14B-5F9FB8AD8126}"/>
              </a:ext>
            </a:extLst>
          </p:cNvPr>
          <p:cNvSpPr/>
          <p:nvPr/>
        </p:nvSpPr>
        <p:spPr>
          <a:xfrm>
            <a:off x="929308" y="3883601"/>
            <a:ext cx="10333383" cy="1815882"/>
          </a:xfrm>
          <a:prstGeom prst="rect">
            <a:avLst/>
          </a:prstGeom>
        </p:spPr>
        <p:txBody>
          <a:bodyPr wrap="square">
            <a:spAutoFit/>
          </a:bodyPr>
          <a:lstStyle/>
          <a:p>
            <a:pPr marL="342900" indent="-342900">
              <a:buFont typeface="Wingdings" panose="05000000000000000000" pitchFamily="2" charset="2"/>
              <a:buChar char="q"/>
            </a:pPr>
            <a:r>
              <a:rPr lang="en-US" sz="2800" b="1" dirty="0">
                <a:latin typeface="Arial" panose="020B0604020202020204" pitchFamily="34" charset="0"/>
                <a:cs typeface="Arial" panose="020B0604020202020204" pitchFamily="34" charset="0"/>
              </a:rPr>
              <a:t>I ATTEST THAT IF I HAVE LATENT TB INFECTION WHICH  HAS NOT BEEN TREATED AND SYMPTOMS OF TB DISEASE, I WILL REPORT THIS TO OCCUPATIONAL HEALTH AND MY HEALTHCARE PROVIDER</a:t>
            </a:r>
            <a:r>
              <a:rPr lang="en-US" sz="2800" b="1" dirty="0">
                <a:solidFill>
                  <a:schemeClr val="tx2"/>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391768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22041" y="348881"/>
            <a:ext cx="8534400" cy="1507067"/>
          </a:xfrm>
        </p:spPr>
        <p:txBody>
          <a:bodyPr/>
          <a:lstStyle/>
          <a:p>
            <a:r>
              <a:rPr lang="en-US" dirty="0">
                <a:latin typeface="Arial" panose="020B0604020202020204" pitchFamily="34" charset="0"/>
                <a:cs typeface="Arial" panose="020B0604020202020204" pitchFamily="34" charset="0"/>
              </a:rPr>
              <a:t>CHECK Your KNOWLEDGE</a:t>
            </a:r>
          </a:p>
        </p:txBody>
      </p:sp>
      <p:sp>
        <p:nvSpPr>
          <p:cNvPr id="3" name="Content Placeholder 2"/>
          <p:cNvSpPr>
            <a:spLocks noGrp="1"/>
          </p:cNvSpPr>
          <p:nvPr>
            <p:ph idx="1"/>
          </p:nvPr>
        </p:nvSpPr>
        <p:spPr>
          <a:xfrm>
            <a:off x="1322041" y="2043135"/>
            <a:ext cx="10147300" cy="3615267"/>
          </a:xfrm>
        </p:spPr>
        <p:txBody>
          <a:bodyPr anchor="t"/>
          <a:lstStyle/>
          <a:p>
            <a:pPr marL="0" indent="0">
              <a:lnSpc>
                <a:spcPct val="150000"/>
              </a:lnSpc>
              <a:buNone/>
            </a:pPr>
            <a:r>
              <a:rPr lang="en-US" b="1" dirty="0">
                <a:solidFill>
                  <a:schemeClr val="tx1"/>
                </a:solidFill>
                <a:latin typeface="Arial" panose="020B0604020202020204" pitchFamily="34" charset="0"/>
                <a:cs typeface="Arial" panose="020B0604020202020204" pitchFamily="34" charset="0"/>
              </a:rPr>
              <a:t>T or F	1.  Tuberculosis disease only occurs in the lungs.</a:t>
            </a:r>
          </a:p>
          <a:p>
            <a:pPr marL="0" indent="0">
              <a:lnSpc>
                <a:spcPct val="150000"/>
              </a:lnSpc>
              <a:buNone/>
            </a:pPr>
            <a:r>
              <a:rPr lang="en-US" b="1" dirty="0">
                <a:solidFill>
                  <a:schemeClr val="tx1"/>
                </a:solidFill>
                <a:latin typeface="Arial" panose="020B0604020202020204" pitchFamily="34" charset="0"/>
                <a:cs typeface="Arial" panose="020B0604020202020204" pitchFamily="34" charset="0"/>
              </a:rPr>
              <a:t>T or F	2.  Tuberculosis disease can be fatal if not treated.</a:t>
            </a:r>
          </a:p>
          <a:p>
            <a:pPr marL="0" indent="0">
              <a:lnSpc>
                <a:spcPct val="150000"/>
              </a:lnSpc>
              <a:buNone/>
            </a:pPr>
            <a:r>
              <a:rPr lang="en-US" b="1" dirty="0">
                <a:solidFill>
                  <a:schemeClr val="tx1"/>
                </a:solidFill>
                <a:latin typeface="Arial" panose="020B0604020202020204" pitchFamily="34" charset="0"/>
                <a:cs typeface="Arial" panose="020B0604020202020204" pitchFamily="34" charset="0"/>
              </a:rPr>
              <a:t>T or F	3.  Latent tuberculosis infection is contagious.</a:t>
            </a:r>
          </a:p>
          <a:p>
            <a:pPr marL="0" indent="0">
              <a:lnSpc>
                <a:spcPct val="150000"/>
              </a:lnSpc>
              <a:buNone/>
            </a:pPr>
            <a:r>
              <a:rPr lang="en-US" b="1" dirty="0">
                <a:solidFill>
                  <a:schemeClr val="tx1"/>
                </a:solidFill>
                <a:latin typeface="Arial" panose="020B0604020202020204" pitchFamily="34" charset="0"/>
                <a:cs typeface="Arial" panose="020B0604020202020204" pitchFamily="34" charset="0"/>
              </a:rPr>
              <a:t>T or F 	4.  Treatment of latent tuberculosis infection is strongly recommended.</a:t>
            </a:r>
          </a:p>
          <a:p>
            <a:pPr marL="0" indent="0">
              <a:lnSpc>
                <a:spcPct val="150000"/>
              </a:lnSpc>
              <a:buNone/>
            </a:pPr>
            <a:r>
              <a:rPr lang="en-US" b="1" dirty="0">
                <a:solidFill>
                  <a:schemeClr val="tx1"/>
                </a:solidFill>
                <a:latin typeface="Arial" panose="020B0604020202020204" pitchFamily="34" charset="0"/>
                <a:cs typeface="Arial" panose="020B0604020202020204" pitchFamily="34" charset="0"/>
              </a:rPr>
              <a:t>T or F	5.  Treatment options for LTBI are shorter and simpler than in the past.</a:t>
            </a:r>
          </a:p>
          <a:p>
            <a:pPr marL="0" indent="0">
              <a:lnSpc>
                <a:spcPct val="150000"/>
              </a:lnSpc>
              <a:buNone/>
            </a:pPr>
            <a:r>
              <a:rPr lang="en-US" b="1" dirty="0">
                <a:solidFill>
                  <a:schemeClr val="tx1"/>
                </a:solidFill>
                <a:latin typeface="Arial" panose="020B0604020202020204" pitchFamily="34" charset="0"/>
                <a:cs typeface="Arial" panose="020B0604020202020204" pitchFamily="34" charset="0"/>
              </a:rPr>
              <a:t>T or F	6.  I need to report possible TB symptoms or exposures.</a:t>
            </a:r>
            <a:endParaRPr lang="en-US" dirty="0">
              <a:solidFill>
                <a:schemeClr val="accent1"/>
              </a:solidFill>
            </a:endParaRPr>
          </a:p>
          <a:p>
            <a:pPr marL="0" indent="0">
              <a:buNone/>
            </a:pPr>
            <a:endParaRPr lang="en-US" dirty="0"/>
          </a:p>
        </p:txBody>
      </p:sp>
    </p:spTree>
    <p:extLst>
      <p:ext uri="{BB962C8B-B14F-4D97-AF65-F5344CB8AC3E}">
        <p14:creationId xmlns:p14="http://schemas.microsoft.com/office/powerpoint/2010/main" val="4087972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03312" y="205317"/>
            <a:ext cx="8972550" cy="1302208"/>
          </a:xfrm>
        </p:spPr>
        <p:txBody>
          <a:bodyPr/>
          <a:lstStyle/>
          <a:p>
            <a:r>
              <a:rPr lang="en-US" dirty="0">
                <a:latin typeface="Arial" panose="020B0604020202020204" pitchFamily="34" charset="0"/>
                <a:cs typeface="Arial" panose="020B0604020202020204" pitchFamily="34" charset="0"/>
              </a:rPr>
              <a:t>Quiz </a:t>
            </a:r>
            <a:r>
              <a:rPr lang="en-US" dirty="0" err="1">
                <a:latin typeface="Arial" panose="020B0604020202020204" pitchFamily="34" charset="0"/>
                <a:cs typeface="Arial" panose="020B0604020202020204" pitchFamily="34" charset="0"/>
              </a:rPr>
              <a:t>AnSWERS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42206" y="1507525"/>
            <a:ext cx="9907588" cy="4459816"/>
          </a:xfrm>
        </p:spPr>
        <p:txBody>
          <a:bodyPr anchor="t">
            <a:normAutofit fontScale="92500" lnSpcReduction="20000"/>
          </a:bodyPr>
          <a:lstStyle/>
          <a:p>
            <a:pPr marL="0" indent="0">
              <a:buNone/>
            </a:pPr>
            <a:r>
              <a:rPr lang="en-US" b="1" dirty="0">
                <a:solidFill>
                  <a:schemeClr val="tx1"/>
                </a:solidFill>
                <a:latin typeface="Arial" panose="020B0604020202020204" pitchFamily="34" charset="0"/>
                <a:cs typeface="Arial" panose="020B0604020202020204" pitchFamily="34" charset="0"/>
              </a:rPr>
              <a:t>1. Tuberculosis disease only occurs in the lungs.</a:t>
            </a:r>
          </a:p>
          <a:p>
            <a:pPr marL="0" indent="0">
              <a:buNone/>
            </a:pPr>
            <a:r>
              <a:rPr lang="en-US" b="1" dirty="0">
                <a:solidFill>
                  <a:schemeClr val="tx1"/>
                </a:solidFill>
                <a:latin typeface="Arial" panose="020B0604020202020204" pitchFamily="34" charset="0"/>
                <a:cs typeface="Arial" panose="020B0604020202020204" pitchFamily="34" charset="0"/>
              </a:rPr>
              <a:t>	False</a:t>
            </a:r>
            <a:r>
              <a:rPr lang="en-US" sz="1800" dirty="0">
                <a:solidFill>
                  <a:schemeClr val="tx1"/>
                </a:solidFill>
                <a:latin typeface="Arial" panose="020B0604020202020204" pitchFamily="34" charset="0"/>
                <a:cs typeface="Arial" panose="020B0604020202020204" pitchFamily="34" charset="0"/>
              </a:rPr>
              <a:t>, TB can occur in locations outside the lung such as brain, spine, kidney, &amp; more. </a:t>
            </a:r>
          </a:p>
          <a:p>
            <a:pPr marL="0" indent="0">
              <a:buNone/>
            </a:pPr>
            <a:r>
              <a:rPr lang="en-US" b="1" dirty="0">
                <a:solidFill>
                  <a:schemeClr val="tx1"/>
                </a:solidFill>
                <a:latin typeface="Arial" panose="020B0604020202020204" pitchFamily="34" charset="0"/>
                <a:cs typeface="Arial" panose="020B0604020202020204" pitchFamily="34" charset="0"/>
              </a:rPr>
              <a:t>2. Tuberculosis disease can be fatal if not treated.</a:t>
            </a:r>
          </a:p>
          <a:p>
            <a:pPr marL="0" indent="0">
              <a:buNone/>
            </a:pPr>
            <a:r>
              <a:rPr lang="en-US" b="1" dirty="0">
                <a:solidFill>
                  <a:schemeClr val="tx1"/>
                </a:solidFill>
                <a:latin typeface="Arial" panose="020B0604020202020204" pitchFamily="34" charset="0"/>
                <a:cs typeface="Arial" panose="020B0604020202020204" pitchFamily="34" charset="0"/>
              </a:rPr>
              <a:t>	True, </a:t>
            </a:r>
            <a:r>
              <a:rPr lang="en-US" dirty="0">
                <a:solidFill>
                  <a:schemeClr val="tx1"/>
                </a:solidFill>
                <a:latin typeface="Arial" panose="020B0604020202020204" pitchFamily="34" charset="0"/>
                <a:cs typeface="Arial" panose="020B0604020202020204" pitchFamily="34" charset="0"/>
              </a:rPr>
              <a:t>TB is the leading cause of infectious disease death in the world.</a:t>
            </a:r>
          </a:p>
          <a:p>
            <a:pPr marL="0" indent="0">
              <a:buNone/>
            </a:pPr>
            <a:r>
              <a:rPr lang="en-US" b="1" dirty="0">
                <a:solidFill>
                  <a:schemeClr val="tx1"/>
                </a:solidFill>
                <a:latin typeface="Arial" panose="020B0604020202020204" pitchFamily="34" charset="0"/>
                <a:cs typeface="Arial" panose="020B0604020202020204" pitchFamily="34" charset="0"/>
              </a:rPr>
              <a:t>3. Latent tuberculosis infection is contagious.</a:t>
            </a:r>
          </a:p>
          <a:p>
            <a:pPr marL="0" indent="0">
              <a:buNone/>
            </a:pPr>
            <a:r>
              <a:rPr lang="en-US" b="1" dirty="0">
                <a:solidFill>
                  <a:schemeClr val="tx1"/>
                </a:solidFill>
                <a:latin typeface="Arial" panose="020B0604020202020204" pitchFamily="34" charset="0"/>
                <a:cs typeface="Arial" panose="020B0604020202020204" pitchFamily="34" charset="0"/>
              </a:rPr>
              <a:t>	False, </a:t>
            </a:r>
            <a:r>
              <a:rPr lang="en-US" dirty="0">
                <a:solidFill>
                  <a:schemeClr val="tx1"/>
                </a:solidFill>
                <a:latin typeface="Arial" panose="020B0604020202020204" pitchFamily="34" charset="0"/>
                <a:cs typeface="Arial" panose="020B0604020202020204" pitchFamily="34" charset="0"/>
              </a:rPr>
              <a:t>latent TB infection is not infectious, TB disease is infectious.</a:t>
            </a:r>
            <a:endParaRPr lang="en-US" b="1" dirty="0">
              <a:solidFill>
                <a:schemeClr val="tx1"/>
              </a:solidFill>
              <a:latin typeface="Arial" panose="020B0604020202020204" pitchFamily="34" charset="0"/>
              <a:cs typeface="Arial" panose="020B0604020202020204" pitchFamily="34" charset="0"/>
            </a:endParaRPr>
          </a:p>
          <a:p>
            <a:pPr marL="0" indent="0">
              <a:buNone/>
            </a:pPr>
            <a:r>
              <a:rPr lang="en-US" b="1" dirty="0">
                <a:solidFill>
                  <a:schemeClr val="tx1"/>
                </a:solidFill>
                <a:latin typeface="Arial" panose="020B0604020202020204" pitchFamily="34" charset="0"/>
                <a:cs typeface="Arial" panose="020B0604020202020204" pitchFamily="34" charset="0"/>
              </a:rPr>
              <a:t>4. Treatment of latent tuberculosis infection is strongly recommended.</a:t>
            </a:r>
          </a:p>
          <a:p>
            <a:pPr marL="0" indent="0">
              <a:buNone/>
            </a:pPr>
            <a:r>
              <a:rPr lang="en-US" b="1" dirty="0">
                <a:solidFill>
                  <a:schemeClr val="tx1"/>
                </a:solidFill>
                <a:latin typeface="Arial" panose="020B0604020202020204" pitchFamily="34" charset="0"/>
                <a:cs typeface="Arial" panose="020B0604020202020204" pitchFamily="34" charset="0"/>
              </a:rPr>
              <a:t>	True, </a:t>
            </a:r>
            <a:r>
              <a:rPr lang="en-US" dirty="0">
                <a:solidFill>
                  <a:schemeClr val="tx1"/>
                </a:solidFill>
                <a:latin typeface="Arial" panose="020B0604020202020204" pitchFamily="34" charset="0"/>
                <a:cs typeface="Arial" panose="020B0604020202020204" pitchFamily="34" charset="0"/>
              </a:rPr>
              <a:t>treatment is highly effective in preventing TB disease.</a:t>
            </a:r>
          </a:p>
          <a:p>
            <a:pPr marL="0" indent="0">
              <a:buNone/>
            </a:pPr>
            <a:r>
              <a:rPr lang="en-US" b="1" dirty="0">
                <a:solidFill>
                  <a:schemeClr val="tx1"/>
                </a:solidFill>
                <a:latin typeface="Arial" panose="020B0604020202020204" pitchFamily="34" charset="0"/>
                <a:cs typeface="Arial" panose="020B0604020202020204" pitchFamily="34" charset="0"/>
              </a:rPr>
              <a:t>5. Treatment options for LTBI are shorter and simpler than in the past.</a:t>
            </a:r>
          </a:p>
          <a:p>
            <a:pPr marL="0" indent="0">
              <a:buNone/>
            </a:pPr>
            <a:r>
              <a:rPr lang="en-US" b="1" dirty="0">
                <a:solidFill>
                  <a:schemeClr val="tx1"/>
                </a:solidFill>
                <a:latin typeface="Arial" panose="020B0604020202020204" pitchFamily="34" charset="0"/>
                <a:cs typeface="Arial" panose="020B0604020202020204" pitchFamily="34" charset="0"/>
              </a:rPr>
              <a:t>	True, </a:t>
            </a:r>
            <a:r>
              <a:rPr lang="en-US" dirty="0">
                <a:solidFill>
                  <a:schemeClr val="tx1"/>
                </a:solidFill>
                <a:latin typeface="Arial" panose="020B0604020202020204" pitchFamily="34" charset="0"/>
                <a:cs typeface="Arial" panose="020B0604020202020204" pitchFamily="34" charset="0"/>
              </a:rPr>
              <a:t>newer regimens are simpler, well tolerated and only 3-4 months.</a:t>
            </a:r>
          </a:p>
          <a:p>
            <a:pPr marL="0" indent="0">
              <a:buNone/>
            </a:pPr>
            <a:r>
              <a:rPr lang="en-US" b="1" dirty="0">
                <a:solidFill>
                  <a:schemeClr val="tx1"/>
                </a:solidFill>
                <a:latin typeface="Arial" panose="020B0604020202020204" pitchFamily="34" charset="0"/>
                <a:cs typeface="Arial" panose="020B0604020202020204" pitchFamily="34" charset="0"/>
              </a:rPr>
              <a:t>6.   I need to report possible TB symptoms or exposures.</a:t>
            </a:r>
            <a:endParaRPr lang="en-US" dirty="0">
              <a:solidFill>
                <a:schemeClr val="accent1"/>
              </a:solidFill>
            </a:endParaRPr>
          </a:p>
          <a:p>
            <a:pPr marL="0" indent="0">
              <a:buNone/>
            </a:pPr>
            <a:r>
              <a:rPr lang="en-US" b="1" dirty="0">
                <a:solidFill>
                  <a:schemeClr val="tx1"/>
                </a:solidFill>
                <a:latin typeface="Arial" panose="020B0604020202020204" pitchFamily="34" charset="0"/>
                <a:cs typeface="Arial" panose="020B0604020202020204" pitchFamily="34" charset="0"/>
              </a:rPr>
              <a:t>	True, </a:t>
            </a:r>
            <a:r>
              <a:rPr lang="en-US" dirty="0">
                <a:solidFill>
                  <a:schemeClr val="tx1"/>
                </a:solidFill>
                <a:latin typeface="Arial" panose="020B0604020202020204" pitchFamily="34" charset="0"/>
                <a:cs typeface="Arial" panose="020B0604020202020204" pitchFamily="34" charset="0"/>
              </a:rPr>
              <a:t>TB tests are not done annually, report possible TB symptoms or exposures.</a:t>
            </a:r>
          </a:p>
          <a:p>
            <a:pPr marL="0" indent="0">
              <a:buNone/>
            </a:pPr>
            <a:endParaRPr lang="en-US" b="1" dirty="0">
              <a:solidFill>
                <a:schemeClr val="tx1"/>
              </a:solidFill>
            </a:endParaRPr>
          </a:p>
          <a:p>
            <a:pPr marL="0" indent="0">
              <a:buNone/>
            </a:pPr>
            <a:endParaRPr lang="en-US" dirty="0"/>
          </a:p>
        </p:txBody>
      </p:sp>
    </p:spTree>
    <p:extLst>
      <p:ext uri="{BB962C8B-B14F-4D97-AF65-F5344CB8AC3E}">
        <p14:creationId xmlns:p14="http://schemas.microsoft.com/office/powerpoint/2010/main" val="2884531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256506" y="1055966"/>
            <a:ext cx="9678988" cy="3673475"/>
          </a:xfrm>
        </p:spPr>
        <p:txBody>
          <a:bodyPr>
            <a:normAutofit/>
          </a:bodyPr>
          <a:lstStyle/>
          <a:p>
            <a:pPr algn="ctr"/>
            <a:r>
              <a:rPr lang="en-US" sz="6000" dirty="0">
                <a:latin typeface="Arial" panose="020B0604020202020204" pitchFamily="34" charset="0"/>
                <a:cs typeface="Arial" panose="020B0604020202020204" pitchFamily="34" charset="0"/>
              </a:rPr>
              <a:t>Annual TB education for healthcare Personnel</a:t>
            </a:r>
          </a:p>
        </p:txBody>
      </p:sp>
    </p:spTree>
    <p:extLst>
      <p:ext uri="{BB962C8B-B14F-4D97-AF65-F5344CB8AC3E}">
        <p14:creationId xmlns:p14="http://schemas.microsoft.com/office/powerpoint/2010/main" val="3927172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22754" y="278296"/>
            <a:ext cx="8534400" cy="1507067"/>
          </a:xfrm>
        </p:spPr>
        <p:txBody>
          <a:bodyPr/>
          <a:lstStyle/>
          <a:p>
            <a:r>
              <a:rPr lang="en-US" dirty="0">
                <a:latin typeface="Arial" panose="020B0604020202020204" pitchFamily="34" charset="0"/>
                <a:cs typeface="Arial" panose="020B0604020202020204" pitchFamily="34" charset="0"/>
              </a:rPr>
              <a:t>What is Tuberculosis?</a:t>
            </a:r>
          </a:p>
        </p:txBody>
      </p:sp>
      <p:sp>
        <p:nvSpPr>
          <p:cNvPr id="3" name="Content Placeholder 2"/>
          <p:cNvSpPr>
            <a:spLocks noGrp="1"/>
          </p:cNvSpPr>
          <p:nvPr>
            <p:ph idx="1"/>
          </p:nvPr>
        </p:nvSpPr>
        <p:spPr>
          <a:xfrm>
            <a:off x="1322754" y="1785363"/>
            <a:ext cx="9066949" cy="4376898"/>
          </a:xfrm>
          <a:noFill/>
        </p:spPr>
        <p:txBody>
          <a:bodyPr/>
          <a:lstStyle/>
          <a:p>
            <a:pPr marL="0" indent="0">
              <a:buNone/>
            </a:pPr>
            <a:r>
              <a:rPr lang="en-US" sz="2400" dirty="0">
                <a:solidFill>
                  <a:schemeClr val="tx1"/>
                </a:solidFill>
                <a:latin typeface="Arial" panose="020B0604020202020204" pitchFamily="34" charset="0"/>
                <a:cs typeface="Arial" panose="020B0604020202020204" pitchFamily="34" charset="0"/>
              </a:rPr>
              <a:t>Tuberculosis (TB) is caused by a bacteria called </a:t>
            </a:r>
            <a:r>
              <a:rPr lang="en-US" sz="2400" b="1" i="1" dirty="0">
                <a:solidFill>
                  <a:schemeClr val="tx1"/>
                </a:solidFill>
                <a:latin typeface="Arial" panose="020B0604020202020204" pitchFamily="34" charset="0"/>
                <a:cs typeface="Arial" panose="020B0604020202020204" pitchFamily="34" charset="0"/>
              </a:rPr>
              <a:t>Mycobacterium Tuberculosis. </a:t>
            </a:r>
          </a:p>
          <a:p>
            <a:pPr marL="0" indent="0">
              <a:buNone/>
            </a:pPr>
            <a:r>
              <a:rPr lang="en-US" sz="2400" dirty="0">
                <a:solidFill>
                  <a:schemeClr val="tx1"/>
                </a:solidFill>
                <a:latin typeface="Arial" panose="020B0604020202020204" pitchFamily="34" charset="0"/>
                <a:cs typeface="Arial" panose="020B0604020202020204" pitchFamily="34" charset="0"/>
              </a:rPr>
              <a:t>The bacteria usually attack the lungs (</a:t>
            </a:r>
            <a:r>
              <a:rPr lang="en-US" sz="2400" b="1" dirty="0">
                <a:solidFill>
                  <a:schemeClr val="tx1"/>
                </a:solidFill>
                <a:latin typeface="Arial" panose="020B0604020202020204" pitchFamily="34" charset="0"/>
                <a:cs typeface="Arial" panose="020B0604020202020204" pitchFamily="34" charset="0"/>
              </a:rPr>
              <a:t>pulmonary TB</a:t>
            </a:r>
            <a:r>
              <a:rPr lang="en-US" sz="2400" dirty="0">
                <a:solidFill>
                  <a:schemeClr val="tx1"/>
                </a:solidFill>
                <a:latin typeface="Arial" panose="020B0604020202020204" pitchFamily="34" charset="0"/>
                <a:cs typeface="Arial" panose="020B0604020202020204" pitchFamily="34" charset="0"/>
              </a:rPr>
              <a:t>) but it can attack any part of the body, such as the kidney, spine, and brain (</a:t>
            </a:r>
            <a:r>
              <a:rPr lang="en-US" sz="2400" b="1" dirty="0">
                <a:solidFill>
                  <a:schemeClr val="tx1"/>
                </a:solidFill>
                <a:latin typeface="Arial" panose="020B0604020202020204" pitchFamily="34" charset="0"/>
                <a:cs typeface="Arial" panose="020B0604020202020204" pitchFamily="34" charset="0"/>
              </a:rPr>
              <a:t>extrapulmonary TB</a:t>
            </a:r>
            <a:r>
              <a:rPr lang="en-US" sz="2400" dirty="0">
                <a:solidFill>
                  <a:schemeClr val="tx1"/>
                </a:solidFill>
                <a:latin typeface="Arial" panose="020B0604020202020204" pitchFamily="34" charset="0"/>
                <a:cs typeface="Arial" panose="020B0604020202020204" pitchFamily="34" charset="0"/>
              </a:rPr>
              <a:t>). If not treated TB disease can be fatal.</a:t>
            </a:r>
          </a:p>
          <a:p>
            <a:pPr marL="0" indent="0">
              <a:buNone/>
            </a:pPr>
            <a:r>
              <a:rPr lang="en-US" sz="2400" dirty="0">
                <a:solidFill>
                  <a:schemeClr val="tx1"/>
                </a:solidFill>
                <a:latin typeface="Arial" panose="020B0604020202020204" pitchFamily="34" charset="0"/>
                <a:cs typeface="Arial" panose="020B0604020202020204" pitchFamily="34" charset="0"/>
              </a:rPr>
              <a:t>Not everyone infected with TB bacteria becomes sick. There are two TB-related conditions, </a:t>
            </a:r>
            <a:r>
              <a:rPr lang="en-US" sz="2400" b="1" dirty="0">
                <a:solidFill>
                  <a:schemeClr val="tx1"/>
                </a:solidFill>
                <a:latin typeface="Arial" panose="020B0604020202020204" pitchFamily="34" charset="0"/>
                <a:cs typeface="Arial" panose="020B0604020202020204" pitchFamily="34" charset="0"/>
              </a:rPr>
              <a:t>TB Disease </a:t>
            </a:r>
            <a:r>
              <a:rPr lang="en-US" sz="2400" dirty="0">
                <a:solidFill>
                  <a:schemeClr val="tx1"/>
                </a:solidFill>
                <a:latin typeface="Arial" panose="020B0604020202020204" pitchFamily="34" charset="0"/>
                <a:cs typeface="Arial" panose="020B0604020202020204" pitchFamily="34" charset="0"/>
              </a:rPr>
              <a:t>and </a:t>
            </a:r>
            <a:r>
              <a:rPr lang="en-US" sz="2400" b="1" dirty="0">
                <a:solidFill>
                  <a:schemeClr val="tx1"/>
                </a:solidFill>
                <a:latin typeface="Arial" panose="020B0604020202020204" pitchFamily="34" charset="0"/>
                <a:cs typeface="Arial" panose="020B0604020202020204" pitchFamily="34" charset="0"/>
              </a:rPr>
              <a:t>Latent TB Infection (LTBI)</a:t>
            </a:r>
            <a:r>
              <a:rPr lang="en-US" sz="2400" dirty="0">
                <a:solidFill>
                  <a:schemeClr val="tx1"/>
                </a:solidFill>
                <a:latin typeface="Arial" panose="020B0604020202020204" pitchFamily="34" charset="0"/>
                <a:cs typeface="Arial" panose="020B0604020202020204" pitchFamily="34" charset="0"/>
              </a:rPr>
              <a:t>.</a:t>
            </a:r>
          </a:p>
          <a:p>
            <a:endParaRPr lang="en-US" dirty="0"/>
          </a:p>
        </p:txBody>
      </p:sp>
      <p:sp>
        <p:nvSpPr>
          <p:cNvPr id="4" name="Rectangle 3">
            <a:extLst>
              <a:ext uri="{FF2B5EF4-FFF2-40B4-BE49-F238E27FC236}">
                <a16:creationId xmlns:a16="http://schemas.microsoft.com/office/drawing/2014/main" id="{D27FE1A5-E3E9-42B6-BFCD-6E1FE5EE80D3}"/>
              </a:ext>
            </a:extLst>
          </p:cNvPr>
          <p:cNvSpPr/>
          <p:nvPr/>
        </p:nvSpPr>
        <p:spPr>
          <a:xfrm>
            <a:off x="458219" y="1139309"/>
            <a:ext cx="24878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 </a:t>
            </a:r>
            <a:endParaRPr lang="en-US" dirty="0"/>
          </a:p>
        </p:txBody>
      </p:sp>
    </p:spTree>
    <p:extLst>
      <p:ext uri="{BB962C8B-B14F-4D97-AF65-F5344CB8AC3E}">
        <p14:creationId xmlns:p14="http://schemas.microsoft.com/office/powerpoint/2010/main" val="1177201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5083B-CC27-4F1C-AD03-E3DBEC1C9E78}"/>
              </a:ext>
            </a:extLst>
          </p:cNvPr>
          <p:cNvSpPr>
            <a:spLocks noGrp="1"/>
          </p:cNvSpPr>
          <p:nvPr>
            <p:ph type="title" idx="4294967295"/>
          </p:nvPr>
        </p:nvSpPr>
        <p:spPr>
          <a:xfrm>
            <a:off x="1229217" y="121928"/>
            <a:ext cx="9968869" cy="1742303"/>
          </a:xfrm>
        </p:spPr>
        <p:txBody>
          <a:bodyPr vert="horz" lIns="79490" tIns="39745" rIns="79490" bIns="39745" rtlCol="0" anchor="ctr">
            <a:noAutofit/>
          </a:bodyPr>
          <a:lstStyle/>
          <a:p>
            <a:r>
              <a:rPr lang="en-US" dirty="0">
                <a:latin typeface="Arial" panose="020B0604020202020204" pitchFamily="34" charset="0"/>
                <a:cs typeface="Arial" panose="020B0604020202020204" pitchFamily="34" charset="0"/>
              </a:rPr>
              <a:t>What is latent TB infection (LTBI)?</a:t>
            </a:r>
          </a:p>
        </p:txBody>
      </p:sp>
      <p:sp>
        <p:nvSpPr>
          <p:cNvPr id="29" name="Content Placeholder 28">
            <a:extLst>
              <a:ext uri="{FF2B5EF4-FFF2-40B4-BE49-F238E27FC236}">
                <a16:creationId xmlns:a16="http://schemas.microsoft.com/office/drawing/2014/main" id="{07FF37F8-D747-444C-8664-2DF836965C77}"/>
              </a:ext>
            </a:extLst>
          </p:cNvPr>
          <p:cNvSpPr>
            <a:spLocks noGrp="1"/>
          </p:cNvSpPr>
          <p:nvPr>
            <p:ph sz="half" idx="4294967295"/>
          </p:nvPr>
        </p:nvSpPr>
        <p:spPr>
          <a:xfrm>
            <a:off x="1229218" y="1613976"/>
            <a:ext cx="10419444" cy="4813328"/>
          </a:xfrm>
        </p:spPr>
        <p:txBody>
          <a:bodyPr vert="horz" lIns="79490" tIns="39745" rIns="79490" bIns="39745" rtlCol="0" anchor="t">
            <a:normAutofit fontScale="77500" lnSpcReduction="20000"/>
          </a:bodyPr>
          <a:lstStyle/>
          <a:p>
            <a:pPr marL="0" indent="0">
              <a:buClrTx/>
              <a:buSzPct val="100000"/>
              <a:buNone/>
            </a:pPr>
            <a:r>
              <a:rPr lang="en-US" sz="2900" dirty="0">
                <a:solidFill>
                  <a:schemeClr val="tx1"/>
                </a:solidFill>
                <a:latin typeface="Arial" panose="020B0604020202020204" pitchFamily="34" charset="0"/>
                <a:cs typeface="Arial" panose="020B0604020202020204" pitchFamily="34" charset="0"/>
              </a:rPr>
              <a:t>TB bacteria can live in the body without making you sick. This is latent TB infection (LTBI). When most people breathe in TB bacteria and become infected, the body fights the bacteria to stop them from growing.</a:t>
            </a:r>
          </a:p>
          <a:p>
            <a:pPr marL="0" indent="0">
              <a:buClrTx/>
              <a:buSzPct val="100000"/>
              <a:buNone/>
            </a:pPr>
            <a:r>
              <a:rPr lang="en-US" sz="2900" dirty="0">
                <a:solidFill>
                  <a:schemeClr val="tx1"/>
                </a:solidFill>
                <a:latin typeface="Arial" panose="020B0604020202020204" pitchFamily="34" charset="0"/>
                <a:cs typeface="Arial" panose="020B0604020202020204" pitchFamily="34" charset="0"/>
              </a:rPr>
              <a:t>People with LTBI:</a:t>
            </a:r>
          </a:p>
          <a:p>
            <a:pPr>
              <a:buClrTx/>
              <a:buSzPct val="100000"/>
              <a:buFont typeface="Arial" panose="020B0604020202020204" pitchFamily="34" charset="0"/>
              <a:buChar char="•"/>
            </a:pPr>
            <a:r>
              <a:rPr lang="en-US" sz="2900" dirty="0">
                <a:solidFill>
                  <a:schemeClr val="tx1"/>
                </a:solidFill>
                <a:latin typeface="Arial" panose="020B0604020202020204" pitchFamily="34" charset="0"/>
                <a:cs typeface="Arial" panose="020B0604020202020204" pitchFamily="34" charset="0"/>
              </a:rPr>
              <a:t>Have no symptoms.</a:t>
            </a:r>
          </a:p>
          <a:p>
            <a:pPr>
              <a:buClrTx/>
              <a:buSzPct val="100000"/>
              <a:buFont typeface="Arial" panose="020B0604020202020204" pitchFamily="34" charset="0"/>
              <a:buChar char="•"/>
            </a:pPr>
            <a:r>
              <a:rPr lang="en-US" sz="2900" dirty="0">
                <a:solidFill>
                  <a:schemeClr val="tx1"/>
                </a:solidFill>
                <a:latin typeface="Arial" panose="020B0604020202020204" pitchFamily="34" charset="0"/>
                <a:cs typeface="Arial" panose="020B0604020202020204" pitchFamily="34" charset="0"/>
              </a:rPr>
              <a:t>Don’t feel sick.</a:t>
            </a:r>
          </a:p>
          <a:p>
            <a:pPr>
              <a:buClrTx/>
              <a:buSzPct val="100000"/>
              <a:buFont typeface="Arial" panose="020B0604020202020204" pitchFamily="34" charset="0"/>
              <a:buChar char="•"/>
            </a:pPr>
            <a:r>
              <a:rPr lang="en-US" sz="2900" dirty="0">
                <a:solidFill>
                  <a:schemeClr val="tx1"/>
                </a:solidFill>
                <a:latin typeface="Arial" panose="020B0604020202020204" pitchFamily="34" charset="0"/>
                <a:cs typeface="Arial" panose="020B0604020202020204" pitchFamily="34" charset="0"/>
              </a:rPr>
              <a:t>Can’t spread TB to others.</a:t>
            </a:r>
          </a:p>
          <a:p>
            <a:pPr>
              <a:buClrTx/>
              <a:buSzPct val="100000"/>
              <a:buFont typeface="Arial" panose="020B0604020202020204" pitchFamily="34" charset="0"/>
              <a:buChar char="•"/>
            </a:pPr>
            <a:r>
              <a:rPr lang="en-US" sz="2900" dirty="0">
                <a:solidFill>
                  <a:schemeClr val="tx1"/>
                </a:solidFill>
                <a:latin typeface="Arial" panose="020B0604020202020204" pitchFamily="34" charset="0"/>
                <a:cs typeface="Arial" panose="020B0604020202020204" pitchFamily="34" charset="0"/>
              </a:rPr>
              <a:t>Usually have a positive TB skin test reaction or positive TB blood test.</a:t>
            </a:r>
          </a:p>
          <a:p>
            <a:pPr>
              <a:buClrTx/>
              <a:buSzPct val="100000"/>
              <a:buFont typeface="Arial" panose="020B0604020202020204" pitchFamily="34" charset="0"/>
              <a:buChar char="•"/>
            </a:pPr>
            <a:r>
              <a:rPr lang="en-US" sz="2900" dirty="0">
                <a:solidFill>
                  <a:schemeClr val="tx1"/>
                </a:solidFill>
                <a:latin typeface="Arial" panose="020B0604020202020204" pitchFamily="34" charset="0"/>
                <a:cs typeface="Arial" panose="020B0604020202020204" pitchFamily="34" charset="0"/>
              </a:rPr>
              <a:t>May develop TB disease if they are not treated for LTBI.</a:t>
            </a:r>
          </a:p>
          <a:p>
            <a:pPr>
              <a:buClrTx/>
              <a:buSzPct val="100000"/>
              <a:buFont typeface="Arial" panose="020B0604020202020204" pitchFamily="34" charset="0"/>
              <a:buChar char="•"/>
            </a:pPr>
            <a:r>
              <a:rPr lang="en-US" sz="2900" dirty="0">
                <a:solidFill>
                  <a:schemeClr val="tx1"/>
                </a:solidFill>
                <a:latin typeface="Arial" panose="020B0604020202020204" pitchFamily="34" charset="0"/>
                <a:cs typeface="Arial" panose="020B0604020202020204" pitchFamily="34" charset="0"/>
              </a:rPr>
              <a:t>Many people with LTBI never develop TB disease. The TB bacteria may remain inactive for a lifetime. But for some people, especially people with a weak immune system, the bacteria become active, multiply, and cause TB disease.</a:t>
            </a:r>
          </a:p>
          <a:p>
            <a:endParaRPr lang="en-US" sz="2400" dirty="0"/>
          </a:p>
        </p:txBody>
      </p:sp>
      <p:sp>
        <p:nvSpPr>
          <p:cNvPr id="17" name="Rounded Rectangle 16"/>
          <p:cNvSpPr/>
          <p:nvPr/>
        </p:nvSpPr>
        <p:spPr>
          <a:xfrm>
            <a:off x="164545" y="1351187"/>
            <a:ext cx="1413827" cy="3318248"/>
          </a:xfrm>
          <a:prstGeom prst="roundRect">
            <a:avLst>
              <a:gd name="adj" fmla="val 4336"/>
            </a:avLst>
          </a:prstGeom>
          <a:noFill/>
          <a:ln>
            <a:noFill/>
          </a:ln>
          <a:effectLst>
            <a:outerShdw blurRad="622300" dist="76200" dir="10800000" algn="r" rotWithShape="0">
              <a:srgbClr val="82B2C8"/>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27"/>
          </a:p>
        </p:txBody>
      </p:sp>
    </p:spTree>
    <p:extLst>
      <p:ext uri="{BB962C8B-B14F-4D97-AF65-F5344CB8AC3E}">
        <p14:creationId xmlns:p14="http://schemas.microsoft.com/office/powerpoint/2010/main" val="3332859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919541" y="484822"/>
            <a:ext cx="9397242" cy="1003299"/>
          </a:xfrm>
        </p:spPr>
        <p:txBody>
          <a:bodyPr>
            <a:normAutofit fontScale="90000"/>
          </a:bodyPr>
          <a:lstStyle/>
          <a:p>
            <a:r>
              <a:rPr lang="en-US" dirty="0">
                <a:latin typeface="Arial" panose="020B0604020202020204" pitchFamily="34" charset="0"/>
                <a:cs typeface="Arial" panose="020B0604020202020204" pitchFamily="34" charset="0"/>
              </a:rPr>
              <a:t>Latent TB Infection (LTBI) vs TB Disease</a:t>
            </a:r>
          </a:p>
        </p:txBody>
      </p:sp>
      <p:sp>
        <p:nvSpPr>
          <p:cNvPr id="9" name="TextBox 8"/>
          <p:cNvSpPr txBox="1"/>
          <p:nvPr/>
        </p:nvSpPr>
        <p:spPr>
          <a:xfrm>
            <a:off x="942644" y="6451600"/>
            <a:ext cx="10049070"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*From the CDC website pdf: ”TB Elimination– The Difference Between Latent TB Infection and TB Disease</a:t>
            </a:r>
          </a:p>
        </p:txBody>
      </p:sp>
      <p:graphicFrame>
        <p:nvGraphicFramePr>
          <p:cNvPr id="5" name="Table 4">
            <a:extLst>
              <a:ext uri="{FF2B5EF4-FFF2-40B4-BE49-F238E27FC236}">
                <a16:creationId xmlns:a16="http://schemas.microsoft.com/office/drawing/2014/main" id="{5539F8AA-CDC2-1F4B-B0E2-0843E6E68764}"/>
              </a:ext>
            </a:extLst>
          </p:cNvPr>
          <p:cNvGraphicFramePr>
            <a:graphicFrameLocks noGrp="1"/>
          </p:cNvGraphicFramePr>
          <p:nvPr>
            <p:extLst>
              <p:ext uri="{D42A27DB-BD31-4B8C-83A1-F6EECF244321}">
                <p14:modId xmlns:p14="http://schemas.microsoft.com/office/powerpoint/2010/main" val="911794527"/>
              </p:ext>
            </p:extLst>
          </p:nvPr>
        </p:nvGraphicFramePr>
        <p:xfrm>
          <a:off x="1033229" y="1631701"/>
          <a:ext cx="9867900" cy="4279584"/>
        </p:xfrm>
        <a:graphic>
          <a:graphicData uri="http://schemas.openxmlformats.org/drawingml/2006/table">
            <a:tbl>
              <a:tblPr firstRow="1" bandRow="1">
                <a:tableStyleId>{5C22544A-7EE6-4342-B048-85BDC9FD1C3A}</a:tableStyleId>
              </a:tblPr>
              <a:tblGrid>
                <a:gridCol w="4566121">
                  <a:extLst>
                    <a:ext uri="{9D8B030D-6E8A-4147-A177-3AD203B41FA5}">
                      <a16:colId xmlns:a16="http://schemas.microsoft.com/office/drawing/2014/main" val="1689175509"/>
                    </a:ext>
                  </a:extLst>
                </a:gridCol>
                <a:gridCol w="5301779">
                  <a:extLst>
                    <a:ext uri="{9D8B030D-6E8A-4147-A177-3AD203B41FA5}">
                      <a16:colId xmlns:a16="http://schemas.microsoft.com/office/drawing/2014/main" val="2294382303"/>
                    </a:ext>
                  </a:extLst>
                </a:gridCol>
              </a:tblGrid>
              <a:tr h="7615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latin typeface="Arial" panose="020B0604020202020204" pitchFamily="34" charset="0"/>
                          <a:cs typeface="Arial" panose="020B0604020202020204" pitchFamily="34" charset="0"/>
                        </a:rPr>
                        <a:t>Person with Latent TB Infection</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latin typeface="Arial" panose="020B0604020202020204" pitchFamily="34" charset="0"/>
                          <a:cs typeface="Arial" panose="020B0604020202020204" pitchFamily="34" charset="0"/>
                        </a:rPr>
                        <a:t>Person with TB Disease</a:t>
                      </a:r>
                    </a:p>
                  </a:txBody>
                  <a:tcPr anchor="ctr"/>
                </a:tc>
                <a:extLst>
                  <a:ext uri="{0D108BD9-81ED-4DB2-BD59-A6C34878D82A}">
                    <a16:rowId xmlns:a16="http://schemas.microsoft.com/office/drawing/2014/main" val="2184531342"/>
                  </a:ext>
                </a:extLst>
              </a:tr>
              <a:tr h="7273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TB screening test (TST or IGRA):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 </a:t>
                      </a:r>
                      <a:r>
                        <a:rPr lang="en-US" dirty="0">
                          <a:solidFill>
                            <a:schemeClr val="tx1"/>
                          </a:solidFill>
                          <a:latin typeface="Arial" panose="020B0604020202020204" pitchFamily="34" charset="0"/>
                          <a:cs typeface="Arial" panose="020B0604020202020204" pitchFamily="34" charset="0"/>
                        </a:rPr>
                        <a:t>positive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TB screening  test (TST or IGRA):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 </a:t>
                      </a:r>
                      <a:r>
                        <a:rPr lang="en-US" dirty="0">
                          <a:solidFill>
                            <a:schemeClr val="tx1"/>
                          </a:solidFill>
                          <a:latin typeface="Arial" panose="020B0604020202020204" pitchFamily="34" charset="0"/>
                          <a:cs typeface="Arial" panose="020B0604020202020204" pitchFamily="34" charset="0"/>
                        </a:rPr>
                        <a:t>typically positive</a:t>
                      </a:r>
                    </a:p>
                  </a:txBody>
                  <a:tcPr/>
                </a:tc>
                <a:extLst>
                  <a:ext uri="{0D108BD9-81ED-4DB2-BD59-A6C34878D82A}">
                    <a16:rowId xmlns:a16="http://schemas.microsoft.com/office/drawing/2014/main" val="133371995"/>
                  </a:ext>
                </a:extLst>
              </a:tr>
              <a:tr h="7273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Chest x-ray: </a:t>
                      </a:r>
                      <a:r>
                        <a:rPr lang="en-US" dirty="0">
                          <a:solidFill>
                            <a:schemeClr val="tx1"/>
                          </a:solidFill>
                          <a:latin typeface="Arial" panose="020B0604020202020204" pitchFamily="34" charset="0"/>
                          <a:cs typeface="Arial" panose="020B0604020202020204" pitchFamily="34" charset="0"/>
                        </a:rPr>
                        <a:t>Normal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Chest x-ray: </a:t>
                      </a:r>
                      <a:r>
                        <a:rPr lang="en-US" dirty="0">
                          <a:solidFill>
                            <a:schemeClr val="tx1"/>
                          </a:solidFill>
                          <a:latin typeface="Arial" panose="020B0604020202020204" pitchFamily="34" charset="0"/>
                          <a:cs typeface="Arial" panose="020B0604020202020204" pitchFamily="34" charset="0"/>
                        </a:rPr>
                        <a:t>Typically abnormal and positive sputum smear/culture</a:t>
                      </a:r>
                    </a:p>
                  </a:txBody>
                  <a:tcPr/>
                </a:tc>
                <a:extLst>
                  <a:ext uri="{0D108BD9-81ED-4DB2-BD59-A6C34878D82A}">
                    <a16:rowId xmlns:a16="http://schemas.microsoft.com/office/drawing/2014/main" val="1146169044"/>
                  </a:ext>
                </a:extLst>
              </a:tr>
              <a:tr h="4214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TB bacteria: </a:t>
                      </a:r>
                      <a:r>
                        <a:rPr lang="en-US" dirty="0">
                          <a:solidFill>
                            <a:schemeClr val="tx1"/>
                          </a:solidFill>
                          <a:latin typeface="Arial" panose="020B0604020202020204" pitchFamily="34" charset="0"/>
                          <a:cs typeface="Arial" panose="020B0604020202020204" pitchFamily="34" charset="0"/>
                        </a:rPr>
                        <a:t>Live but inactive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TB bacteria: </a:t>
                      </a:r>
                      <a:r>
                        <a:rPr lang="en-US" dirty="0">
                          <a:solidFill>
                            <a:schemeClr val="tx1"/>
                          </a:solidFill>
                          <a:latin typeface="Arial" panose="020B0604020202020204" pitchFamily="34" charset="0"/>
                          <a:cs typeface="Arial" panose="020B0604020202020204" pitchFamily="34" charset="0"/>
                        </a:rPr>
                        <a:t>Active </a:t>
                      </a:r>
                    </a:p>
                  </a:txBody>
                  <a:tcPr/>
                </a:tc>
                <a:extLst>
                  <a:ext uri="{0D108BD9-81ED-4DB2-BD59-A6C34878D82A}">
                    <a16:rowId xmlns:a16="http://schemas.microsoft.com/office/drawing/2014/main" val="2294489476"/>
                  </a:ext>
                </a:extLst>
              </a:tr>
              <a:tr h="7273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Asymptomatic</a:t>
                      </a:r>
                      <a:endParaRPr lang="en-US"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Symptomatic: </a:t>
                      </a:r>
                      <a:r>
                        <a:rPr lang="en-US" dirty="0">
                          <a:solidFill>
                            <a:schemeClr val="tx1"/>
                          </a:solidFill>
                          <a:latin typeface="Arial" panose="020B0604020202020204" pitchFamily="34" charset="0"/>
                          <a:cs typeface="Arial" panose="020B0604020202020204" pitchFamily="34" charset="0"/>
                        </a:rPr>
                        <a:t>coughing, fever, night sweats, weight loss, chest pain</a:t>
                      </a:r>
                    </a:p>
                  </a:txBody>
                  <a:tcPr/>
                </a:tc>
                <a:extLst>
                  <a:ext uri="{0D108BD9-81ED-4DB2-BD59-A6C34878D82A}">
                    <a16:rowId xmlns:a16="http://schemas.microsoft.com/office/drawing/2014/main" val="934170461"/>
                  </a:ext>
                </a:extLst>
              </a:tr>
              <a:tr h="7273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Non-infectious</a:t>
                      </a:r>
                    </a:p>
                    <a:p>
                      <a:endParaRPr lang="en-US"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panose="020B0604020202020204" pitchFamily="34" charset="0"/>
                          <a:cs typeface="Arial" panose="020B0604020202020204" pitchFamily="34" charset="0"/>
                        </a:rPr>
                        <a:t>Infectious</a:t>
                      </a:r>
                    </a:p>
                    <a:p>
                      <a:endParaRPr lang="en-US"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74244461"/>
                  </a:ext>
                </a:extLst>
              </a:tr>
            </a:tbl>
          </a:graphicData>
        </a:graphic>
      </p:graphicFrame>
    </p:spTree>
    <p:extLst>
      <p:ext uri="{BB962C8B-B14F-4D97-AF65-F5344CB8AC3E}">
        <p14:creationId xmlns:p14="http://schemas.microsoft.com/office/powerpoint/2010/main" val="1455264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92210" y="140871"/>
            <a:ext cx="9939615" cy="1507067"/>
          </a:xfrm>
        </p:spPr>
        <p:txBody>
          <a:bodyPr/>
          <a:lstStyle/>
          <a:p>
            <a:r>
              <a:rPr lang="en-US" dirty="0">
                <a:latin typeface="Arial" panose="020B0604020202020204" pitchFamily="34" charset="0"/>
                <a:cs typeface="Arial" panose="020B0604020202020204" pitchFamily="34" charset="0"/>
              </a:rPr>
              <a:t>TB Screening for new Employees</a:t>
            </a:r>
          </a:p>
        </p:txBody>
      </p:sp>
      <p:sp>
        <p:nvSpPr>
          <p:cNvPr id="3" name="Content Placeholder 2"/>
          <p:cNvSpPr>
            <a:spLocks noGrp="1"/>
          </p:cNvSpPr>
          <p:nvPr>
            <p:ph sz="half" idx="1"/>
          </p:nvPr>
        </p:nvSpPr>
        <p:spPr>
          <a:xfrm>
            <a:off x="1192210" y="1567150"/>
            <a:ext cx="10644190" cy="2780407"/>
          </a:xfrm>
        </p:spPr>
        <p:txBody>
          <a:bodyPr>
            <a:normAutofit fontScale="92500" lnSpcReduction="20000"/>
          </a:bodyPr>
          <a:lstStyle/>
          <a:p>
            <a:pPr>
              <a:buClrTx/>
              <a:buSzPct val="10000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If you tested negative for LTBI in the past, you will be screened by </a:t>
            </a:r>
            <a:r>
              <a:rPr lang="en-US" sz="2800" dirty="0">
                <a:solidFill>
                  <a:srgbClr val="FF0000"/>
                </a:solidFill>
                <a:latin typeface="Arial" panose="020B0604020202020204" pitchFamily="34" charset="0"/>
                <a:cs typeface="Arial" panose="020B0604020202020204" pitchFamily="34" charset="0"/>
              </a:rPr>
              <a:t>(</a:t>
            </a:r>
            <a:r>
              <a:rPr lang="en-US" sz="2800" b="1" dirty="0">
                <a:solidFill>
                  <a:srgbClr val="FF0000"/>
                </a:solidFill>
                <a:latin typeface="Arial" panose="020B0604020202020204" pitchFamily="34" charset="0"/>
                <a:cs typeface="Arial" panose="020B0604020202020204" pitchFamily="34" charset="0"/>
              </a:rPr>
              <a:t>add screening method at your facility, </a:t>
            </a:r>
            <a:r>
              <a:rPr lang="en-US" sz="2800" b="1" dirty="0" err="1">
                <a:solidFill>
                  <a:srgbClr val="FF0000"/>
                </a:solidFill>
                <a:latin typeface="Arial" panose="020B0604020202020204" pitchFamily="34" charset="0"/>
                <a:cs typeface="Arial" panose="020B0604020202020204" pitchFamily="34" charset="0"/>
              </a:rPr>
              <a:t>Quantiferon</a:t>
            </a:r>
            <a:r>
              <a:rPr lang="en-US" sz="2800" b="1" dirty="0">
                <a:solidFill>
                  <a:srgbClr val="FF0000"/>
                </a:solidFill>
                <a:latin typeface="Arial" panose="020B0604020202020204" pitchFamily="34" charset="0"/>
                <a:cs typeface="Arial" panose="020B0604020202020204" pitchFamily="34" charset="0"/>
              </a:rPr>
              <a:t>, TSPOT or two step TB skin test</a:t>
            </a:r>
            <a:r>
              <a:rPr lang="en-US" sz="2800" dirty="0">
                <a:solidFill>
                  <a:srgbClr val="FF0000"/>
                </a:solidFill>
                <a:latin typeface="Arial" panose="020B0604020202020204" pitchFamily="34" charset="0"/>
                <a:cs typeface="Arial" panose="020B0604020202020204" pitchFamily="34" charset="0"/>
              </a:rPr>
              <a:t>).</a:t>
            </a:r>
          </a:p>
          <a:p>
            <a:pPr>
              <a:buClrTx/>
              <a:buSzPct val="10000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If the screening test is positive, you will need a chest x-ray. This will be provided at no charge to you.</a:t>
            </a:r>
          </a:p>
          <a:p>
            <a:pPr>
              <a:buClrTx/>
              <a:buSzPct val="10000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All new employees must complete a Baseline TB Risk Assessment and TB Symptoms form </a:t>
            </a:r>
            <a:r>
              <a:rPr lang="en-US" sz="2800" b="1" dirty="0">
                <a:solidFill>
                  <a:srgbClr val="FF0000"/>
                </a:solidFill>
                <a:latin typeface="Arial" panose="020B0604020202020204" pitchFamily="34" charset="0"/>
                <a:cs typeface="Arial" panose="020B0604020202020204" pitchFamily="34" charset="0"/>
              </a:rPr>
              <a:t>(change to name of form at your facility)</a:t>
            </a:r>
          </a:p>
          <a:p>
            <a:pPr marL="0" indent="0">
              <a:buNone/>
            </a:pPr>
            <a:endParaRPr lang="en-US" dirty="0">
              <a:solidFill>
                <a:schemeClr val="bg2"/>
              </a:solidFill>
            </a:endParaRPr>
          </a:p>
        </p:txBody>
      </p:sp>
      <p:pic>
        <p:nvPicPr>
          <p:cNvPr id="7" name="Picture 6">
            <a:extLst>
              <a:ext uri="{FF2B5EF4-FFF2-40B4-BE49-F238E27FC236}">
                <a16:creationId xmlns:a16="http://schemas.microsoft.com/office/drawing/2014/main" id="{EA405BEB-4B2B-4B78-BA9A-26E8D44C9A9F}"/>
              </a:ext>
            </a:extLst>
          </p:cNvPr>
          <p:cNvPicPr>
            <a:picLocks noChangeAspect="1"/>
          </p:cNvPicPr>
          <p:nvPr/>
        </p:nvPicPr>
        <p:blipFill>
          <a:blip r:embed="rId2"/>
          <a:stretch>
            <a:fillRect/>
          </a:stretch>
        </p:blipFill>
        <p:spPr>
          <a:xfrm>
            <a:off x="3504769" y="4266769"/>
            <a:ext cx="5182461" cy="2591231"/>
          </a:xfrm>
          <a:prstGeom prst="rect">
            <a:avLst/>
          </a:prstGeom>
        </p:spPr>
      </p:pic>
    </p:spTree>
    <p:extLst>
      <p:ext uri="{BB962C8B-B14F-4D97-AF65-F5344CB8AC3E}">
        <p14:creationId xmlns:p14="http://schemas.microsoft.com/office/powerpoint/2010/main" val="2502471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1212849" y="808389"/>
            <a:ext cx="10376037" cy="1754326"/>
          </a:xfrm>
          <a:prstGeom prst="rect">
            <a:avLst/>
          </a:prstGeom>
        </p:spPr>
        <p:txBody>
          <a:bodyPr wrap="square">
            <a:spAutoFit/>
          </a:bodyPr>
          <a:lstStyle/>
          <a:p>
            <a:r>
              <a:rPr lang="en-US" sz="3600" dirty="0">
                <a:latin typeface="Arial" panose="020B0604020202020204" pitchFamily="34" charset="0"/>
                <a:cs typeface="Arial" panose="020B0604020202020204" pitchFamily="34" charset="0"/>
              </a:rPr>
              <a:t>ANNUAL TB SCREENING FOR EMPLOYEES WHO HAVE UNTREATED LTBI</a:t>
            </a:r>
          </a:p>
          <a:p>
            <a:endParaRPr lang="en-US" sz="3600" dirty="0"/>
          </a:p>
        </p:txBody>
      </p:sp>
      <p:sp>
        <p:nvSpPr>
          <p:cNvPr id="6" name="TextBox 5"/>
          <p:cNvSpPr txBox="1"/>
          <p:nvPr/>
        </p:nvSpPr>
        <p:spPr>
          <a:xfrm>
            <a:off x="238953" y="2231435"/>
            <a:ext cx="10740197" cy="1384995"/>
          </a:xfrm>
          <a:prstGeom prst="rect">
            <a:avLst/>
          </a:prstGeom>
          <a:noFill/>
        </p:spPr>
        <p:txBody>
          <a:bodyPr wrap="square" rtlCol="0">
            <a:spAutoFit/>
          </a:bodyPr>
          <a:lstStyle/>
          <a:p>
            <a:pPr lvl="2"/>
            <a:endParaRPr lang="en-US" sz="2800" dirty="0">
              <a:latin typeface="Arial" panose="020B0604020202020204" pitchFamily="34" charset="0"/>
              <a:cs typeface="Arial" panose="020B0604020202020204" pitchFamily="34" charset="0"/>
            </a:endParaRPr>
          </a:p>
          <a:p>
            <a:pPr marL="1371600" lvl="2"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Employees with LTBI that do not take treatment will be screened annually for symptoms of TB disease.</a:t>
            </a:r>
          </a:p>
        </p:txBody>
      </p:sp>
      <p:pic>
        <p:nvPicPr>
          <p:cNvPr id="7" name="Picture 6">
            <a:extLst>
              <a:ext uri="{FF2B5EF4-FFF2-40B4-BE49-F238E27FC236}">
                <a16:creationId xmlns:a16="http://schemas.microsoft.com/office/drawing/2014/main" id="{22C971D2-8142-4581-BF25-51AACC2F0A44}"/>
              </a:ext>
            </a:extLst>
          </p:cNvPr>
          <p:cNvPicPr>
            <a:picLocks noChangeAspect="1"/>
          </p:cNvPicPr>
          <p:nvPr/>
        </p:nvPicPr>
        <p:blipFill>
          <a:blip r:embed="rId2"/>
          <a:stretch>
            <a:fillRect/>
          </a:stretch>
        </p:blipFill>
        <p:spPr>
          <a:xfrm>
            <a:off x="2398644" y="3665429"/>
            <a:ext cx="6233416" cy="3116708"/>
          </a:xfrm>
          <a:prstGeom prst="rect">
            <a:avLst/>
          </a:prstGeom>
        </p:spPr>
      </p:pic>
    </p:spTree>
    <p:extLst>
      <p:ext uri="{BB962C8B-B14F-4D97-AF65-F5344CB8AC3E}">
        <p14:creationId xmlns:p14="http://schemas.microsoft.com/office/powerpoint/2010/main" val="2295170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1212850" y="808389"/>
            <a:ext cx="9766300" cy="646331"/>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3600" dirty="0">
                <a:solidFill>
                  <a:prstClr val="black"/>
                </a:solidFill>
                <a:latin typeface="Arial" panose="020B0604020202020204" pitchFamily="34" charset="0"/>
                <a:cs typeface="Arial" panose="020B0604020202020204" pitchFamily="34" charset="0"/>
              </a:rPr>
              <a:t>DO YOU HAVE TB SYPMTOMS?</a:t>
            </a:r>
            <a:endParaRPr kumimoji="0" lang="en-US" sz="3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TextBox 5"/>
          <p:cNvSpPr txBox="1"/>
          <p:nvPr/>
        </p:nvSpPr>
        <p:spPr>
          <a:xfrm>
            <a:off x="1212850" y="1997839"/>
            <a:ext cx="8699500" cy="3970318"/>
          </a:xfrm>
          <a:prstGeom prst="rect">
            <a:avLst/>
          </a:prstGeom>
          <a:noFill/>
        </p:spPr>
        <p:txBody>
          <a:bodyPr wrap="square" rtlCol="0">
            <a:spAutoFit/>
          </a:bodyPr>
          <a:lstStyle/>
          <a:p>
            <a:pPr marL="342900" indent="-342900">
              <a:buClr>
                <a:schemeClr val="tx1"/>
              </a:buClr>
              <a:buFont typeface="Arial" panose="020B0604020202020204" pitchFamily="34" charset="0"/>
              <a:buChar char="•"/>
            </a:pPr>
            <a:r>
              <a:rPr lang="en-US" sz="2800" dirty="0">
                <a:latin typeface="Arial" panose="020B0604020202020204" pitchFamily="34" charset="0"/>
                <a:cs typeface="Arial" panose="020B0604020202020204" pitchFamily="34" charset="0"/>
              </a:rPr>
              <a:t>Coughing for 3 weeks or longer</a:t>
            </a:r>
          </a:p>
          <a:p>
            <a:pPr marL="342900" indent="-342900">
              <a:buClr>
                <a:schemeClr val="tx1"/>
              </a:buClr>
              <a:buFont typeface="Arial" panose="020B0604020202020204" pitchFamily="34" charset="0"/>
              <a:buChar char="•"/>
            </a:pPr>
            <a:r>
              <a:rPr lang="en-US" sz="2800" dirty="0">
                <a:latin typeface="Arial" panose="020B0604020202020204" pitchFamily="34" charset="0"/>
                <a:cs typeface="Arial" panose="020B0604020202020204" pitchFamily="34" charset="0"/>
              </a:rPr>
              <a:t>Hemoptysis (coughing up blood)</a:t>
            </a:r>
          </a:p>
          <a:p>
            <a:pPr marL="342900" indent="-342900">
              <a:buClr>
                <a:schemeClr val="tx1"/>
              </a:buClr>
              <a:buFont typeface="Arial" panose="020B0604020202020204" pitchFamily="34" charset="0"/>
              <a:buChar char="•"/>
            </a:pPr>
            <a:r>
              <a:rPr lang="en-US" sz="2800" dirty="0">
                <a:latin typeface="Arial" panose="020B0604020202020204" pitchFamily="34" charset="0"/>
                <a:cs typeface="Arial" panose="020B0604020202020204" pitchFamily="34" charset="0"/>
              </a:rPr>
              <a:t>Chest pain</a:t>
            </a:r>
            <a:endParaRPr lang="en-US" sz="2800" b="1" dirty="0">
              <a:latin typeface="Arial" panose="020B0604020202020204" pitchFamily="34" charset="0"/>
              <a:cs typeface="Arial" panose="020B0604020202020204" pitchFamily="34" charset="0"/>
            </a:endParaRPr>
          </a:p>
          <a:p>
            <a:pPr marL="342900" indent="-342900">
              <a:buClr>
                <a:schemeClr val="tx1"/>
              </a:buClr>
              <a:buSzPct val="100000"/>
              <a:buFont typeface="Arial" panose="020B0604020202020204" pitchFamily="34" charset="0"/>
              <a:buChar char="•"/>
            </a:pPr>
            <a:r>
              <a:rPr lang="en-US" sz="2800" dirty="0">
                <a:latin typeface="Arial" panose="020B0604020202020204" pitchFamily="34" charset="0"/>
                <a:cs typeface="Arial" panose="020B0604020202020204" pitchFamily="34" charset="0"/>
              </a:rPr>
              <a:t>Unexplained weight loss</a:t>
            </a:r>
          </a:p>
          <a:p>
            <a:pPr marL="342900" indent="-342900">
              <a:buClr>
                <a:schemeClr val="tx1"/>
              </a:buClr>
              <a:buSzPct val="100000"/>
              <a:buFont typeface="Arial" panose="020B0604020202020204" pitchFamily="34" charset="0"/>
              <a:buChar char="•"/>
            </a:pPr>
            <a:r>
              <a:rPr lang="en-US" sz="2800" dirty="0">
                <a:latin typeface="Arial" panose="020B0604020202020204" pitchFamily="34" charset="0"/>
                <a:cs typeface="Arial" panose="020B0604020202020204" pitchFamily="34" charset="0"/>
              </a:rPr>
              <a:t>Loss of appetite</a:t>
            </a:r>
          </a:p>
          <a:p>
            <a:pPr marL="342900" indent="-342900">
              <a:buClr>
                <a:schemeClr val="tx1"/>
              </a:buClr>
              <a:buSzPct val="100000"/>
              <a:buFont typeface="Arial" panose="020B0604020202020204" pitchFamily="34" charset="0"/>
              <a:buChar char="•"/>
            </a:pPr>
            <a:r>
              <a:rPr lang="en-US" sz="2800" dirty="0">
                <a:latin typeface="Arial" panose="020B0604020202020204" pitchFamily="34" charset="0"/>
                <a:cs typeface="Arial" panose="020B0604020202020204" pitchFamily="34" charset="0"/>
              </a:rPr>
              <a:t>Night sweats</a:t>
            </a:r>
          </a:p>
          <a:p>
            <a:pPr marL="342900" indent="-342900">
              <a:buClr>
                <a:schemeClr val="tx1"/>
              </a:buClr>
              <a:buSzPct val="100000"/>
              <a:buFont typeface="Arial" panose="020B0604020202020204" pitchFamily="34" charset="0"/>
              <a:buChar char="•"/>
            </a:pPr>
            <a:r>
              <a:rPr lang="en-US" sz="2800" dirty="0">
                <a:latin typeface="Arial" panose="020B0604020202020204" pitchFamily="34" charset="0"/>
                <a:cs typeface="Arial" panose="020B0604020202020204" pitchFamily="34" charset="0"/>
              </a:rPr>
              <a:t>Fever</a:t>
            </a:r>
          </a:p>
          <a:p>
            <a:pPr marL="342900" indent="-342900">
              <a:buClr>
                <a:schemeClr val="tx1"/>
              </a:buClr>
              <a:buSzPct val="100000"/>
              <a:buFont typeface="Arial" panose="020B0604020202020204" pitchFamily="34" charset="0"/>
              <a:buChar char="•"/>
            </a:pPr>
            <a:r>
              <a:rPr lang="en-US" sz="2800" dirty="0">
                <a:latin typeface="Arial" panose="020B0604020202020204" pitchFamily="34" charset="0"/>
                <a:cs typeface="Arial" panose="020B0604020202020204" pitchFamily="34" charset="0"/>
              </a:rPr>
              <a:t>Fatigue</a:t>
            </a:r>
          </a:p>
          <a:p>
            <a:pPr marL="342900" indent="-342900">
              <a:buClr>
                <a:schemeClr val="tx1"/>
              </a:buClr>
              <a:buSzPct val="100000"/>
              <a:buFont typeface="Arial" panose="020B0604020202020204" pitchFamily="34" charset="0"/>
              <a:buChar char="•"/>
            </a:pPr>
            <a:r>
              <a:rPr lang="en-US" sz="2800" dirty="0">
                <a:latin typeface="Arial" panose="020B0604020202020204" pitchFamily="34" charset="0"/>
                <a:cs typeface="Arial" panose="020B0604020202020204" pitchFamily="34" charset="0"/>
              </a:rPr>
              <a:t>Chills</a:t>
            </a:r>
          </a:p>
        </p:txBody>
      </p:sp>
      <p:pic>
        <p:nvPicPr>
          <p:cNvPr id="3" name="Picture 2">
            <a:extLst>
              <a:ext uri="{FF2B5EF4-FFF2-40B4-BE49-F238E27FC236}">
                <a16:creationId xmlns:a16="http://schemas.microsoft.com/office/drawing/2014/main" id="{339F28B3-B619-4F60-975D-F33D0B659AF4}"/>
              </a:ext>
            </a:extLst>
          </p:cNvPr>
          <p:cNvPicPr>
            <a:picLocks noChangeAspect="1"/>
          </p:cNvPicPr>
          <p:nvPr/>
        </p:nvPicPr>
        <p:blipFill>
          <a:blip r:embed="rId2"/>
          <a:stretch>
            <a:fillRect/>
          </a:stretch>
        </p:blipFill>
        <p:spPr>
          <a:xfrm>
            <a:off x="6268277" y="3747453"/>
            <a:ext cx="5264426" cy="2763823"/>
          </a:xfrm>
          <a:prstGeom prst="rect">
            <a:avLst/>
          </a:prstGeom>
        </p:spPr>
      </p:pic>
    </p:spTree>
    <p:extLst>
      <p:ext uri="{BB962C8B-B14F-4D97-AF65-F5344CB8AC3E}">
        <p14:creationId xmlns:p14="http://schemas.microsoft.com/office/powerpoint/2010/main" val="2562734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48522" y="371797"/>
            <a:ext cx="8857478" cy="1000539"/>
          </a:xfrm>
        </p:spPr>
        <p:txBody>
          <a:bodyPr/>
          <a:lstStyle/>
          <a:p>
            <a:r>
              <a:rPr lang="en-US" dirty="0">
                <a:latin typeface="Arial" panose="020B0604020202020204" pitchFamily="34" charset="0"/>
                <a:cs typeface="Arial" panose="020B0604020202020204" pitchFamily="34" charset="0"/>
              </a:rPr>
              <a:t>Individual risk assessment</a:t>
            </a:r>
          </a:p>
        </p:txBody>
      </p:sp>
      <p:sp>
        <p:nvSpPr>
          <p:cNvPr id="3" name="Content Placeholder 2"/>
          <p:cNvSpPr>
            <a:spLocks noGrp="1"/>
          </p:cNvSpPr>
          <p:nvPr>
            <p:ph sz="half" idx="1"/>
          </p:nvPr>
        </p:nvSpPr>
        <p:spPr>
          <a:xfrm>
            <a:off x="1048522" y="1372336"/>
            <a:ext cx="10094956" cy="5113867"/>
          </a:xfrm>
          <a:noFill/>
        </p:spPr>
        <p:txBody>
          <a:bodyPr>
            <a:normAutofit/>
          </a:bodyPr>
          <a:lstStyle/>
          <a:p>
            <a:pPr marL="0" indent="0">
              <a:buNone/>
            </a:pPr>
            <a:r>
              <a:rPr lang="en-US" sz="1800" dirty="0">
                <a:solidFill>
                  <a:schemeClr val="tx1"/>
                </a:solidFill>
                <a:latin typeface="Arial" panose="020B0604020202020204" pitchFamily="34" charset="0"/>
                <a:cs typeface="Arial" panose="020B0604020202020204" pitchFamily="34" charset="0"/>
              </a:rPr>
              <a:t>If you were exposed to TB </a:t>
            </a:r>
            <a:r>
              <a:rPr lang="en-US" sz="1800" b="1" u="sng" dirty="0">
                <a:solidFill>
                  <a:schemeClr val="tx1"/>
                </a:solidFill>
                <a:latin typeface="Arial" panose="020B0604020202020204" pitchFamily="34" charset="0"/>
                <a:cs typeface="Arial" panose="020B0604020202020204" pitchFamily="34" charset="0"/>
              </a:rPr>
              <a:t>at work or outside of work</a:t>
            </a:r>
            <a:r>
              <a:rPr lang="en-US" sz="1800" dirty="0">
                <a:solidFill>
                  <a:schemeClr val="tx1"/>
                </a:solidFill>
                <a:latin typeface="Arial" panose="020B0604020202020204" pitchFamily="34" charset="0"/>
                <a:cs typeface="Arial" panose="020B0604020202020204" pitchFamily="34" charset="0"/>
              </a:rPr>
              <a:t>, discuss this with Occupational Health or your primary care provider to determine if testing is needed.  </a:t>
            </a:r>
          </a:p>
          <a:p>
            <a:pPr marL="0" indent="0">
              <a:buNone/>
            </a:pPr>
            <a:r>
              <a:rPr lang="en-US" b="1" dirty="0">
                <a:solidFill>
                  <a:schemeClr val="tx1"/>
                </a:solidFill>
                <a:latin typeface="Arial" panose="020B0604020202020204" pitchFamily="34" charset="0"/>
                <a:cs typeface="Arial" panose="020B0604020202020204" pitchFamily="34" charset="0"/>
              </a:rPr>
              <a:t>You are considered to be at increased risk for TB if you: </a:t>
            </a:r>
            <a:endParaRPr lang="en-US" sz="1800" dirty="0">
              <a:solidFill>
                <a:schemeClr val="tx1"/>
              </a:solidFill>
              <a:latin typeface="Arial" panose="020B0604020202020204" pitchFamily="34" charset="0"/>
              <a:cs typeface="Arial" panose="020B0604020202020204" pitchFamily="34" charset="0"/>
            </a:endParaRPr>
          </a:p>
          <a:p>
            <a:pPr marL="457200" indent="-457200">
              <a:buClrTx/>
              <a:buSzPct val="100000"/>
              <a:buFont typeface="+mj-lt"/>
              <a:buAutoNum type="arabicPeriod"/>
            </a:pPr>
            <a:r>
              <a:rPr lang="en-US" sz="1800" dirty="0">
                <a:solidFill>
                  <a:schemeClr val="tx1"/>
                </a:solidFill>
                <a:latin typeface="Arial" panose="020B0604020202020204" pitchFamily="34" charset="0"/>
                <a:cs typeface="Arial" panose="020B0604020202020204" pitchFamily="34" charset="0"/>
              </a:rPr>
              <a:t>Resided (for ≥1 month) in a country with a high TB rate (i.e., any country other than Australia, Canada, New Zealand, the United States, and those in western or northern Europe). 	</a:t>
            </a:r>
          </a:p>
          <a:p>
            <a:pPr marL="457200" indent="-457200">
              <a:buClrTx/>
              <a:buSzPct val="100000"/>
              <a:buFont typeface="+mj-lt"/>
              <a:buAutoNum type="arabicPeriod"/>
            </a:pPr>
            <a:r>
              <a:rPr lang="en-US" sz="1800" dirty="0">
                <a:solidFill>
                  <a:schemeClr val="tx1"/>
                </a:solidFill>
                <a:latin typeface="Arial" panose="020B0604020202020204" pitchFamily="34" charset="0"/>
                <a:cs typeface="Arial" panose="020B0604020202020204" pitchFamily="34" charset="0"/>
              </a:rPr>
              <a:t>Are currently or will be immunosuppressed. Immunosuppression includes HIV/AIDS, organ transplant, treatment with a TNF-alpha antagonist (e.g., infliximab, etanercept, or other), chronic steroids (equivalent of prednisone ≥15 mg/day for ≥1 month), or other immunosuppressive medication. </a:t>
            </a:r>
          </a:p>
          <a:p>
            <a:pPr marL="457200" indent="-457200">
              <a:buClrTx/>
              <a:buSzPct val="100000"/>
              <a:buFont typeface="+mj-lt"/>
              <a:buAutoNum type="arabicPeriod"/>
            </a:pPr>
            <a:r>
              <a:rPr lang="en-US" sz="1800" dirty="0">
                <a:solidFill>
                  <a:schemeClr val="tx1"/>
                </a:solidFill>
                <a:latin typeface="Arial" panose="020B0604020202020204" pitchFamily="34" charset="0"/>
                <a:cs typeface="Arial" panose="020B0604020202020204" pitchFamily="34" charset="0"/>
              </a:rPr>
              <a:t>Were a close contact to someone with infectious TB disease since the last TB test (unless adequate PPE was utilized).</a:t>
            </a:r>
          </a:p>
          <a:p>
            <a:endParaRPr lang="en-US" dirty="0"/>
          </a:p>
        </p:txBody>
      </p:sp>
    </p:spTree>
    <p:extLst>
      <p:ext uri="{BB962C8B-B14F-4D97-AF65-F5344CB8AC3E}">
        <p14:creationId xmlns:p14="http://schemas.microsoft.com/office/powerpoint/2010/main" val="2167604604"/>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URL xmlns="http://schemas.microsoft.com/sharepoint/v3">
      <Url>https://www.oregon.gov/oha/PH/DISEASESCONDITIONS/COMMUNICABLEDISEASE/TUBERCULOSIS/Documents/TBEducation.2020.pptx</Url>
      <Description>Annual TB education for healthcare personnel</Description>
    </URL>
    <PublishingExpirationDate xmlns="http://schemas.microsoft.com/sharepoint/v3" xsi:nil="true"/>
    <PublishingStartDate xmlns="http://schemas.microsoft.com/sharepoint/v3" xsi:nil="true"/>
    <IACategory xmlns="59da1016-2a1b-4f8a-9768-d7a4932f6f16" xsi:nil="true"/>
    <IASubtopic xmlns="59da1016-2a1b-4f8a-9768-d7a4932f6f16" xsi:nil="true"/>
    <DocumentExpirationDate xmlns="59da1016-2a1b-4f8a-9768-d7a4932f6f16">2021-05-31T07:00:00+00:00</DocumentExpirationDate>
    <Meta_x0020_Keywords xmlns="8e1f463f-3cad-440e-ade6-0b01c7e3cf9a" xsi:nil="true"/>
    <IATopic xmlns="59da1016-2a1b-4f8a-9768-d7a4932f6f16" xsi:nil="true"/>
    <Meta_x0020_Description xmlns="8e1f463f-3cad-440e-ade6-0b01c7e3cf9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10324A0C587E4485C5B8DC4FA90965" ma:contentTypeVersion="18" ma:contentTypeDescription="Create a new document." ma:contentTypeScope="" ma:versionID="153b7e261653d929470e9e7b2f431136">
  <xsd:schema xmlns:xsd="http://www.w3.org/2001/XMLSchema" xmlns:xs="http://www.w3.org/2001/XMLSchema" xmlns:p="http://schemas.microsoft.com/office/2006/metadata/properties" xmlns:ns1="http://schemas.microsoft.com/sharepoint/v3" xmlns:ns2="59da1016-2a1b-4f8a-9768-d7a4932f6f16" xmlns:ns3="8e1f463f-3cad-440e-ade6-0b01c7e3cf9a" targetNamespace="http://schemas.microsoft.com/office/2006/metadata/properties" ma:root="true" ma:fieldsID="bc8c577a446c4ed21a35a075a1ad0107" ns1:_="" ns2:_="" ns3:_="">
    <xsd:import namespace="http://schemas.microsoft.com/sharepoint/v3"/>
    <xsd:import namespace="59da1016-2a1b-4f8a-9768-d7a4932f6f16"/>
    <xsd:import namespace="8e1f463f-3cad-440e-ade6-0b01c7e3cf9a"/>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PublishingStartDate" minOccurs="0"/>
                <xsd:element ref="ns1:PublishingExpirationDate" minOccurs="0"/>
                <xsd:element ref="ns1:URL"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URL" ma:index="12"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4"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5"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6"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7" nillable="true" ma:displayName="Document Expiration Date" ma:format="DateOnly"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e1f463f-3cad-440e-ade6-0b01c7e3cf9a" elementFormDefault="qualified">
    <xsd:import namespace="http://schemas.microsoft.com/office/2006/documentManagement/types"/>
    <xsd:import namespace="http://schemas.microsoft.com/office/infopath/2007/PartnerControls"/>
    <xsd:element name="Meta_x0020_Description" ma:index="8" nillable="true" ma:displayName="Meta Description" ma:internalName="Meta_x0020_Description" ma:readOnly="false">
      <xsd:simpleType>
        <xsd:restriction base="dms:Text"/>
      </xsd:simpleType>
    </xsd:element>
    <xsd:element name="Meta_x0020_Keywords" ma:index="9" nillable="true" ma:displayName="Meta Keywords" ma:internalName="Meta_x0020_Keywords"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1AF42B-072D-41C5-81AC-A50681F376CB}">
  <ds:schemaRefs>
    <ds:schemaRef ds:uri="http://schemas.microsoft.com/office/2006/metadata/properties"/>
    <ds:schemaRef ds:uri="http://schemas.microsoft.com/office/infopath/2007/PartnerControls"/>
    <ds:schemaRef ds:uri="http://schemas.microsoft.com/sharepoint/v3"/>
    <ds:schemaRef ds:uri="59da1016-2a1b-4f8a-9768-d7a4932f6f16"/>
    <ds:schemaRef ds:uri="8e1f463f-3cad-440e-ade6-0b01c7e3cf9a"/>
  </ds:schemaRefs>
</ds:datastoreItem>
</file>

<file path=customXml/itemProps2.xml><?xml version="1.0" encoding="utf-8"?>
<ds:datastoreItem xmlns:ds="http://schemas.openxmlformats.org/officeDocument/2006/customXml" ds:itemID="{C8950202-C328-49BB-86FA-AC162C3201EF}">
  <ds:schemaRefs>
    <ds:schemaRef ds:uri="http://schemas.microsoft.com/sharepoint/v3/contenttype/forms"/>
  </ds:schemaRefs>
</ds:datastoreItem>
</file>

<file path=customXml/itemProps3.xml><?xml version="1.0" encoding="utf-8"?>
<ds:datastoreItem xmlns:ds="http://schemas.openxmlformats.org/officeDocument/2006/customXml" ds:itemID="{9CC9E4C2-7B97-4472-A72A-19E4120D6D6F}"/>
</file>

<file path=docProps/app.xml><?xml version="1.0" encoding="utf-8"?>
<Properties xmlns="http://schemas.openxmlformats.org/officeDocument/2006/extended-properties" xmlns:vt="http://schemas.openxmlformats.org/officeDocument/2006/docPropsVTypes">
  <TotalTime>574</TotalTime>
  <Words>1452</Words>
  <Application>Microsoft Office PowerPoint</Application>
  <PresentationFormat>Widescreen</PresentationFormat>
  <Paragraphs>133</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Century Gothic</vt:lpstr>
      <vt:lpstr>Wingdings</vt:lpstr>
      <vt:lpstr>Wingdings 3</vt:lpstr>
      <vt:lpstr>Slice</vt:lpstr>
      <vt:lpstr>USE oF POWERPOINT TEMPLATE AND DISCLAIMER</vt:lpstr>
      <vt:lpstr>Annual TB education for healthcare Personnel</vt:lpstr>
      <vt:lpstr>What is Tuberculosis?</vt:lpstr>
      <vt:lpstr>What is latent TB infection (LTBI)?</vt:lpstr>
      <vt:lpstr>Latent TB Infection (LTBI) vs TB Disease</vt:lpstr>
      <vt:lpstr>TB Screening for new Employees</vt:lpstr>
      <vt:lpstr>PowerPoint Presentation</vt:lpstr>
      <vt:lpstr>PowerPoint Presentation</vt:lpstr>
      <vt:lpstr>Individual risk assessment</vt:lpstr>
      <vt:lpstr>infection Control</vt:lpstr>
      <vt:lpstr>Treatment of Latent TB INFECTION</vt:lpstr>
      <vt:lpstr>PowerPoint Presentation</vt:lpstr>
      <vt:lpstr>PowerPoint Presentation</vt:lpstr>
      <vt:lpstr>CHECK Your KNOWLEDGE</vt:lpstr>
      <vt:lpstr>Quiz 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TB education for healthcare personnel</dc:title>
  <dc:creator>WAINWRIGHT Gayle</dc:creator>
  <cp:lastModifiedBy>Southworth Crystal B</cp:lastModifiedBy>
  <cp:revision>37</cp:revision>
  <dcterms:created xsi:type="dcterms:W3CDTF">2020-05-22T16:09:03Z</dcterms:created>
  <dcterms:modified xsi:type="dcterms:W3CDTF">2021-04-26T16:25:36Z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0x010100C610324A0C587E4485C5B8DC4FA90965</vt:lpwstr>
  </property>
  <property fmtid="{D5CDD505-2E9C-101B-9397-08002B2CF9AE}" pid="3" name="WorkflowChangePath">
    <vt:lpwstr>f29ded9b-84ed-4f98-a439-211447dd4b9e,2;f29ded9b-84ed-4f98-a439-211447dd4b9e,4;f29ded9b-84ed-4f98-a439-211447dd4b9e,6;</vt:lpwstr>
  </property>
</Properties>
</file>