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olors2.xml" ContentType="application/vnd.ms-office.chartcolor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4.xml" ContentType="application/vnd.openxmlformats-officedocument.presentationml.comments+xml"/>
  <Override PartName="/ppt/comments/comment2.xml" ContentType="application/vnd.openxmlformats-officedocument.presentationml.comments+xml"/>
  <Override PartName="/ppt/authors.xml" ContentType="application/vnd.ms-powerpoint.authors+xml"/>
  <Override PartName="/ppt/charts/style2.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omments/comment1.xml" ContentType="application/vnd.openxmlformats-officedocument.presentationml.comments+xml"/>
  <Override PartName="/ppt/comments/comment3.xml" ContentType="application/vnd.openxmlformats-officedocument.presentationml.comments+xml"/>
  <Override PartName="/ppt/theme/themeOverride2.xml" ContentType="application/vnd.openxmlformats-officedocument.themeOverrid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 id="2147483718" r:id="rId3"/>
  </p:sldMasterIdLst>
  <p:notesMasterIdLst>
    <p:notesMasterId r:id="rId18"/>
  </p:notesMasterIdLst>
  <p:sldIdLst>
    <p:sldId id="1582" r:id="rId4"/>
    <p:sldId id="1598" r:id="rId5"/>
    <p:sldId id="1639" r:id="rId6"/>
    <p:sldId id="1585" r:id="rId7"/>
    <p:sldId id="1636" r:id="rId8"/>
    <p:sldId id="1620" r:id="rId9"/>
    <p:sldId id="1586" r:id="rId10"/>
    <p:sldId id="1619" r:id="rId11"/>
    <p:sldId id="3100" r:id="rId12"/>
    <p:sldId id="1607" r:id="rId13"/>
    <p:sldId id="1594" r:id="rId14"/>
    <p:sldId id="1591" r:id="rId15"/>
    <p:sldId id="1605" r:id="rId16"/>
    <p:sldId id="309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F40892-29E2-E69D-73F8-35ECFCBD27CE}" name="Tiana Conner" initials="TC" userId="S::tconner@cdcfoundation.org::18059370-e910-4d6f-ac6f-87a72990e397" providerId="AD"/>
  <p188:author id="{485A90A8-E33D-8A11-64C1-48C87E969B1C}" name="Sarah Shin" initials="SS" userId="S::Sshin@HealthInsight.org::1abcd874-39dc-4f59-8bd4-b486be96ec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ultineer Courtney" initials="FC" lastIdx="19" clrIdx="0">
    <p:extLst>
      <p:ext uri="{19B8F6BF-5375-455C-9EA6-DF929625EA0E}">
        <p15:presenceInfo xmlns:p15="http://schemas.microsoft.com/office/powerpoint/2012/main" userId="S::Courtney.Fultineer@dhsoha.state.or.us::57b998cc-97ac-4244-b057-9d2c2440ab70" providerId="AD"/>
      </p:ext>
    </p:extLst>
  </p:cmAuthor>
  <p:cmAuthor id="2" name="Shields Lisa M" initials="SLM" lastIdx="2" clrIdx="1">
    <p:extLst>
      <p:ext uri="{19B8F6BF-5375-455C-9EA6-DF929625EA0E}">
        <p15:presenceInfo xmlns:p15="http://schemas.microsoft.com/office/powerpoint/2012/main" userId="S::LISA.M.SHIELDS@dhsoha.state.or.us::20956bb2-585e-407e-b542-db9f164da7d8" providerId="AD"/>
      </p:ext>
    </p:extLst>
  </p:cmAuthor>
  <p:cmAuthor id="3" name="Thirstrup Ashley" initials="TA" lastIdx="2" clrIdx="2">
    <p:extLst>
      <p:ext uri="{19B8F6BF-5375-455C-9EA6-DF929625EA0E}">
        <p15:presenceInfo xmlns:p15="http://schemas.microsoft.com/office/powerpoint/2012/main" userId="S::ashley.thirstrup@dhsoha.state.or.us::0f681be8-f381-4dfc-8987-f977caf3e2ce" providerId="AD"/>
      </p:ext>
    </p:extLst>
  </p:cmAuthor>
  <p:cmAuthor id="4" name="PORTER Erin" initials="PE" lastIdx="4" clrIdx="3">
    <p:extLst>
      <p:ext uri="{19B8F6BF-5375-455C-9EA6-DF929625EA0E}">
        <p15:presenceInfo xmlns:p15="http://schemas.microsoft.com/office/powerpoint/2012/main" userId="S-1-5-21-4223317120-578267525-4092388033-12361" providerId="AD"/>
      </p:ext>
    </p:extLst>
  </p:cmAuthor>
  <p:cmAuthor id="5" name="Mcilveen John W" initials="MW" lastIdx="1" clrIdx="4">
    <p:extLst>
      <p:ext uri="{19B8F6BF-5375-455C-9EA6-DF929625EA0E}">
        <p15:presenceInfo xmlns:p15="http://schemas.microsoft.com/office/powerpoint/2012/main" userId="S::john.w.mcilveen@dhsoha.state.or.us::0d2f78e9-9e7b-4943-aa48-83b3d7606c0a" providerId="AD"/>
      </p:ext>
    </p:extLst>
  </p:cmAuthor>
  <p:cmAuthor id="6" name="Chisholm Laura F" initials="CF" lastIdx="1" clrIdx="5">
    <p:extLst>
      <p:ext uri="{19B8F6BF-5375-455C-9EA6-DF929625EA0E}">
        <p15:presenceInfo xmlns:p15="http://schemas.microsoft.com/office/powerpoint/2012/main" userId="S::laura.f.chisholm@dhsoha.state.or.us::7dae8994-fa4b-40f5-9852-1e6f8a95e6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60DB3-1FAB-4BB7-AAAE-1A6DE2A7A52A}" v="50" dt="2022-05-31T18:51:58.167"/>
    <p1510:client id="{2CFA96BC-70EE-7B10-8DB7-F43566871FF8}" v="97" dt="2022-06-01T00:31:50.638"/>
    <p1510:client id="{4285D980-ED1D-F6F0-4B00-9BF1AFC4A8D7}" v="6" dt="2022-05-31T20:46:17.998"/>
    <p1510:client id="{557DB74A-DBAB-50E2-F594-FFC3FA06834F}" v="919" dt="2022-06-01T02:26:52.877"/>
    <p1510:client id="{82AE1465-5CA5-7C28-620F-200A19842FC1}" v="28" dt="2022-06-01T00:32:04.720"/>
    <p1510:client id="{8ED4E782-5AD6-ED37-C3BA-AAD9A83A4DCC}" v="2" dt="2022-06-01T01:54:05.197"/>
    <p1510:client id="{AB577778-2968-CBC0-9698-2CE00865FE42}" v="13" dt="2022-06-01T15:27:49.752"/>
    <p1510:client id="{C3C9F324-47E5-45A2-9903-455C66F7EB12}" v="11" dt="2022-06-01T15:29:19.694"/>
    <p1510:client id="{C6C7989B-7ED1-66D7-1C03-8CA665608E03}" v="3" dt="2022-05-31T20:58:13.297"/>
    <p1510:client id="{D4C077DD-551C-43AF-B13A-EB3EE8B4F878}" v="41" dt="2022-06-01T00:35:08.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4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Unintentional</a:t>
            </a:r>
            <a:r>
              <a:rPr lang="en-US" b="1" baseline="0"/>
              <a:t> drug overdose death rate, </a:t>
            </a:r>
          </a:p>
          <a:p>
            <a:pPr>
              <a:defRPr b="1"/>
            </a:pPr>
            <a:r>
              <a:rPr lang="en-US" b="1" baseline="0"/>
              <a:t>Oregon, 2016-2020</a:t>
            </a:r>
            <a:endParaRPr lang="en-US" b="1"/>
          </a:p>
        </c:rich>
      </c:tx>
      <c:layout>
        <c:manualLayout>
          <c:xMode val="edge"/>
          <c:yMode val="edge"/>
          <c:x val="0.30740351900456886"/>
          <c:y val="0.10798726219004472"/>
        </c:manualLayout>
      </c:layout>
      <c:overlay val="0"/>
      <c:spPr>
        <a:solidFill>
          <a:srgbClr val="FFFFFF"/>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[OD_deaths_table.xlsx]OD_deaths_table!$A$18</c:f>
              <c:strCache>
                <c:ptCount val="1"/>
                <c:pt idx="0">
                  <c:v>Heroin</c:v>
                </c:pt>
              </c:strCache>
            </c:strRef>
          </c:tx>
          <c:spPr>
            <a:ln w="28575" cap="rnd">
              <a:solidFill>
                <a:schemeClr val="accent1"/>
              </a:solidFill>
              <a:round/>
            </a:ln>
            <a:effectLst/>
          </c:spPr>
          <c:marker>
            <c:symbol val="none"/>
          </c:marker>
          <c:cat>
            <c:numRef>
              <c:f>[OD_deaths_table.xlsx]OD_deaths_table!$B$17:$F$17</c:f>
              <c:numCache>
                <c:formatCode>General</c:formatCode>
                <c:ptCount val="5"/>
                <c:pt idx="0">
                  <c:v>2016</c:v>
                </c:pt>
                <c:pt idx="1">
                  <c:v>2017</c:v>
                </c:pt>
                <c:pt idx="2">
                  <c:v>2018</c:v>
                </c:pt>
                <c:pt idx="3">
                  <c:v>2019</c:v>
                </c:pt>
                <c:pt idx="4">
                  <c:v>2020</c:v>
                </c:pt>
              </c:numCache>
            </c:numRef>
          </c:cat>
          <c:val>
            <c:numRef>
              <c:f>[OD_deaths_table.xlsx]OD_deaths_table!$B$18:$F$18</c:f>
              <c:numCache>
                <c:formatCode>0.00</c:formatCode>
                <c:ptCount val="5"/>
                <c:pt idx="0">
                  <c:v>2.4531750217719281</c:v>
                </c:pt>
                <c:pt idx="1">
                  <c:v>2.5838545314046995</c:v>
                </c:pt>
                <c:pt idx="2">
                  <c:v>3.1463780897671207</c:v>
                </c:pt>
                <c:pt idx="3">
                  <c:v>2.9978283448210745</c:v>
                </c:pt>
                <c:pt idx="4">
                  <c:v>3.9884302482550029</c:v>
                </c:pt>
              </c:numCache>
            </c:numRef>
          </c:val>
          <c:smooth val="0"/>
          <c:extLst>
            <c:ext xmlns:c16="http://schemas.microsoft.com/office/drawing/2014/chart" uri="{C3380CC4-5D6E-409C-BE32-E72D297353CC}">
              <c16:uniqueId val="{00000000-F4F1-47C7-89D3-578D672EAB11}"/>
            </c:ext>
          </c:extLst>
        </c:ser>
        <c:ser>
          <c:idx val="1"/>
          <c:order val="1"/>
          <c:tx>
            <c:strRef>
              <c:f>[OD_deaths_table.xlsx]OD_deaths_table!$A$19</c:f>
              <c:strCache>
                <c:ptCount val="1"/>
                <c:pt idx="0">
                  <c:v>Stimulants</c:v>
                </c:pt>
              </c:strCache>
            </c:strRef>
          </c:tx>
          <c:spPr>
            <a:ln w="28575" cap="rnd">
              <a:solidFill>
                <a:schemeClr val="accent2"/>
              </a:solidFill>
              <a:round/>
            </a:ln>
            <a:effectLst/>
          </c:spPr>
          <c:marker>
            <c:symbol val="none"/>
          </c:marker>
          <c:cat>
            <c:numRef>
              <c:f>[OD_deaths_table.xlsx]OD_deaths_table!$B$17:$F$17</c:f>
              <c:numCache>
                <c:formatCode>General</c:formatCode>
                <c:ptCount val="5"/>
                <c:pt idx="0">
                  <c:v>2016</c:v>
                </c:pt>
                <c:pt idx="1">
                  <c:v>2017</c:v>
                </c:pt>
                <c:pt idx="2">
                  <c:v>2018</c:v>
                </c:pt>
                <c:pt idx="3">
                  <c:v>2019</c:v>
                </c:pt>
                <c:pt idx="4">
                  <c:v>2020</c:v>
                </c:pt>
              </c:numCache>
            </c:numRef>
          </c:cat>
          <c:val>
            <c:numRef>
              <c:f>[OD_deaths_table.xlsx]OD_deaths_table!$B$19:$F$19</c:f>
              <c:numCache>
                <c:formatCode>0.00</c:formatCode>
                <c:ptCount val="5"/>
                <c:pt idx="0">
                  <c:v>3.2872545291743838</c:v>
                </c:pt>
                <c:pt idx="1">
                  <c:v>3.7912631909396053</c:v>
                </c:pt>
                <c:pt idx="2">
                  <c:v>4.5050413558029225</c:v>
                </c:pt>
                <c:pt idx="3">
                  <c:v>5.995656689642149</c:v>
                </c:pt>
                <c:pt idx="4">
                  <c:v>7.4576565588673427</c:v>
                </c:pt>
              </c:numCache>
            </c:numRef>
          </c:val>
          <c:smooth val="0"/>
          <c:extLst>
            <c:ext xmlns:c16="http://schemas.microsoft.com/office/drawing/2014/chart" uri="{C3380CC4-5D6E-409C-BE32-E72D297353CC}">
              <c16:uniqueId val="{00000001-F4F1-47C7-89D3-578D672EAB11}"/>
            </c:ext>
          </c:extLst>
        </c:ser>
        <c:ser>
          <c:idx val="2"/>
          <c:order val="2"/>
          <c:tx>
            <c:strRef>
              <c:f>[OD_deaths_table.xlsx]OD_deaths_table!$A$20</c:f>
              <c:strCache>
                <c:ptCount val="1"/>
                <c:pt idx="0">
                  <c:v>Synthetic Opioids</c:v>
                </c:pt>
              </c:strCache>
            </c:strRef>
          </c:tx>
          <c:spPr>
            <a:ln w="28575" cap="rnd">
              <a:solidFill>
                <a:schemeClr val="accent3"/>
              </a:solidFill>
              <a:round/>
            </a:ln>
            <a:effectLst/>
          </c:spPr>
          <c:marker>
            <c:symbol val="none"/>
          </c:marker>
          <c:cat>
            <c:numRef>
              <c:f>[OD_deaths_table.xlsx]OD_deaths_table!$B$17:$F$17</c:f>
              <c:numCache>
                <c:formatCode>General</c:formatCode>
                <c:ptCount val="5"/>
                <c:pt idx="0">
                  <c:v>2016</c:v>
                </c:pt>
                <c:pt idx="1">
                  <c:v>2017</c:v>
                </c:pt>
                <c:pt idx="2">
                  <c:v>2018</c:v>
                </c:pt>
                <c:pt idx="3">
                  <c:v>2019</c:v>
                </c:pt>
                <c:pt idx="4">
                  <c:v>2020</c:v>
                </c:pt>
              </c:numCache>
            </c:numRef>
          </c:cat>
          <c:val>
            <c:numRef>
              <c:f>[OD_deaths_table.xlsx]OD_deaths_table!$B$20:$F$20</c:f>
              <c:numCache>
                <c:formatCode>0.00</c:formatCode>
                <c:ptCount val="5"/>
                <c:pt idx="0">
                  <c:v>0.85861125762017487</c:v>
                </c:pt>
                <c:pt idx="1">
                  <c:v>1.6903721233488687</c:v>
                </c:pt>
                <c:pt idx="2">
                  <c:v>1.8592234166805712</c:v>
                </c:pt>
                <c:pt idx="3">
                  <c:v>1.841185912567274</c:v>
                </c:pt>
                <c:pt idx="4">
                  <c:v>4.8616368706540269</c:v>
                </c:pt>
              </c:numCache>
            </c:numRef>
          </c:val>
          <c:smooth val="0"/>
          <c:extLst>
            <c:ext xmlns:c16="http://schemas.microsoft.com/office/drawing/2014/chart" uri="{C3380CC4-5D6E-409C-BE32-E72D297353CC}">
              <c16:uniqueId val="{00000002-F4F1-47C7-89D3-578D672EAB11}"/>
            </c:ext>
          </c:extLst>
        </c:ser>
        <c:ser>
          <c:idx val="3"/>
          <c:order val="3"/>
          <c:tx>
            <c:strRef>
              <c:f>[OD_deaths_table.xlsx]OD_deaths_table!$A$21</c:f>
              <c:strCache>
                <c:ptCount val="1"/>
                <c:pt idx="0">
                  <c:v>Prescription Opioids</c:v>
                </c:pt>
              </c:strCache>
            </c:strRef>
          </c:tx>
          <c:spPr>
            <a:ln w="28575" cap="rnd">
              <a:solidFill>
                <a:schemeClr val="accent4"/>
              </a:solidFill>
              <a:round/>
            </a:ln>
            <a:effectLst/>
          </c:spPr>
          <c:marker>
            <c:symbol val="none"/>
          </c:marker>
          <c:cat>
            <c:numRef>
              <c:f>[OD_deaths_table.xlsx]OD_deaths_table!$B$17:$F$17</c:f>
              <c:numCache>
                <c:formatCode>General</c:formatCode>
                <c:ptCount val="5"/>
                <c:pt idx="0">
                  <c:v>2016</c:v>
                </c:pt>
                <c:pt idx="1">
                  <c:v>2017</c:v>
                </c:pt>
                <c:pt idx="2">
                  <c:v>2018</c:v>
                </c:pt>
                <c:pt idx="3">
                  <c:v>2019</c:v>
                </c:pt>
                <c:pt idx="4">
                  <c:v>2020</c:v>
                </c:pt>
              </c:numCache>
            </c:numRef>
          </c:cat>
          <c:val>
            <c:numRef>
              <c:f>[OD_deaths_table.xlsx]OD_deaths_table!$B$21:$F$21</c:f>
              <c:numCache>
                <c:formatCode>0.00</c:formatCode>
                <c:ptCount val="5"/>
                <c:pt idx="0">
                  <c:v>3.1645957780857872</c:v>
                </c:pt>
                <c:pt idx="1">
                  <c:v>3.1392625147907562</c:v>
                </c:pt>
                <c:pt idx="2">
                  <c:v>2.9318523109193624</c:v>
                </c:pt>
                <c:pt idx="3">
                  <c:v>2.5021244452837315</c:v>
                </c:pt>
                <c:pt idx="4">
                  <c:v>2.501618972278286</c:v>
                </c:pt>
              </c:numCache>
            </c:numRef>
          </c:val>
          <c:smooth val="0"/>
          <c:extLst>
            <c:ext xmlns:c16="http://schemas.microsoft.com/office/drawing/2014/chart" uri="{C3380CC4-5D6E-409C-BE32-E72D297353CC}">
              <c16:uniqueId val="{00000003-F4F1-47C7-89D3-578D672EAB11}"/>
            </c:ext>
          </c:extLst>
        </c:ser>
        <c:dLbls>
          <c:showLegendKey val="0"/>
          <c:showVal val="0"/>
          <c:showCatName val="0"/>
          <c:showSerName val="0"/>
          <c:showPercent val="0"/>
          <c:showBubbleSize val="0"/>
        </c:dLbls>
        <c:smooth val="0"/>
        <c:axId val="562209496"/>
        <c:axId val="562201296"/>
      </c:lineChart>
      <c:catAx>
        <c:axId val="5622094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201296"/>
        <c:crosses val="autoZero"/>
        <c:auto val="1"/>
        <c:lblAlgn val="ctr"/>
        <c:lblOffset val="100"/>
        <c:noMultiLvlLbl val="0"/>
      </c:catAx>
      <c:valAx>
        <c:axId val="56220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Rate per 100,000 population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20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ysClr val="windowText" lastClr="000000"/>
                </a:solidFill>
                <a:latin typeface="+mn-lt"/>
                <a:ea typeface="+mn-ea"/>
                <a:cs typeface="+mn-cs"/>
              </a:defRPr>
            </a:pPr>
            <a:r>
              <a:rPr lang="en-US" sz="1400" b="1" i="0" u="none" strike="noStrike" kern="1200" spc="0" baseline="0">
                <a:solidFill>
                  <a:prstClr val="black">
                    <a:lumMod val="65000"/>
                    <a:lumOff val="35000"/>
                  </a:prstClr>
                </a:solidFill>
                <a:latin typeface="+mn-lt"/>
                <a:ea typeface="+mn-ea"/>
                <a:cs typeface="+mn-cs"/>
              </a:rPr>
              <a:t>Unintentional/Undetermined </a:t>
            </a:r>
            <a:r>
              <a:rPr lang="en-US" sz="1400" b="1" i="0" u="none" strike="noStrike" kern="1200" spc="0" baseline="0">
                <a:solidFill>
                  <a:srgbClr val="FF0000"/>
                </a:solidFill>
                <a:latin typeface="+mn-lt"/>
                <a:ea typeface="+mn-ea"/>
                <a:cs typeface="+mn-cs"/>
              </a:rPr>
              <a:t>Total Drug Overdose Deaths</a:t>
            </a:r>
            <a:r>
              <a:rPr lang="en-US" sz="1400" b="1" i="0" u="none" strike="noStrike" kern="1200" spc="0" baseline="0">
                <a:solidFill>
                  <a:prstClr val="black">
                    <a:lumMod val="65000"/>
                    <a:lumOff val="35000"/>
                  </a:prstClr>
                </a:solidFill>
                <a:latin typeface="+mn-lt"/>
                <a:ea typeface="+mn-ea"/>
                <a:cs typeface="+mn-cs"/>
              </a:rPr>
              <a:t>,</a:t>
            </a:r>
          </a:p>
          <a:p>
            <a:pPr>
              <a:defRPr sz="1050">
                <a:solidFill>
                  <a:sysClr val="windowText" lastClr="000000"/>
                </a:solidFill>
              </a:defRPr>
            </a:pPr>
            <a:r>
              <a:rPr lang="en-US" sz="1400" b="1" i="0" u="none" strike="noStrike" kern="1200" spc="0" baseline="0">
                <a:solidFill>
                  <a:prstClr val="black">
                    <a:lumMod val="65000"/>
                    <a:lumOff val="35000"/>
                  </a:prstClr>
                </a:solidFill>
                <a:latin typeface="+mn-lt"/>
                <a:ea typeface="+mn-ea"/>
                <a:cs typeface="+mn-cs"/>
              </a:rPr>
              <a:t>Oregon, Jan 2019 – Oct 2021*     </a:t>
            </a:r>
          </a:p>
        </c:rich>
      </c:tx>
      <c:overlay val="0"/>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Bymonth!$C$2</c:f>
              <c:strCache>
                <c:ptCount val="1"/>
                <c:pt idx="0">
                  <c:v>2019</c:v>
                </c:pt>
              </c:strCache>
            </c:strRef>
          </c:tx>
          <c:spPr>
            <a:ln w="28575" cap="rnd">
              <a:solidFill>
                <a:schemeClr val="accent1"/>
              </a:solidFill>
              <a:round/>
            </a:ln>
            <a:effectLst/>
          </c:spPr>
          <c:marker>
            <c:symbol val="none"/>
          </c:marker>
          <c:cat>
            <c:strRef>
              <c:f>Bymonth!$B$3:$B$14</c:f>
              <c:strCache>
                <c:ptCount val="12"/>
                <c:pt idx="0">
                  <c:v>Jan</c:v>
                </c:pt>
                <c:pt idx="1">
                  <c:v>Feb </c:v>
                </c:pt>
                <c:pt idx="2">
                  <c:v>Mar</c:v>
                </c:pt>
                <c:pt idx="3">
                  <c:v>April</c:v>
                </c:pt>
                <c:pt idx="4">
                  <c:v>May</c:v>
                </c:pt>
                <c:pt idx="5">
                  <c:v>June</c:v>
                </c:pt>
                <c:pt idx="6">
                  <c:v>July</c:v>
                </c:pt>
                <c:pt idx="7">
                  <c:v>Aug</c:v>
                </c:pt>
                <c:pt idx="8">
                  <c:v>Sept</c:v>
                </c:pt>
                <c:pt idx="9">
                  <c:v>Oct</c:v>
                </c:pt>
                <c:pt idx="10">
                  <c:v>Nov</c:v>
                </c:pt>
                <c:pt idx="11">
                  <c:v>Dec</c:v>
                </c:pt>
              </c:strCache>
            </c:strRef>
          </c:cat>
          <c:val>
            <c:numRef>
              <c:f>Bymonth!$C$3:$C$14</c:f>
              <c:numCache>
                <c:formatCode>General</c:formatCode>
                <c:ptCount val="12"/>
                <c:pt idx="0">
                  <c:v>41</c:v>
                </c:pt>
                <c:pt idx="1">
                  <c:v>36</c:v>
                </c:pt>
                <c:pt idx="2">
                  <c:v>46</c:v>
                </c:pt>
                <c:pt idx="3">
                  <c:v>48</c:v>
                </c:pt>
                <c:pt idx="4">
                  <c:v>31</c:v>
                </c:pt>
                <c:pt idx="5">
                  <c:v>42</c:v>
                </c:pt>
                <c:pt idx="6">
                  <c:v>51</c:v>
                </c:pt>
                <c:pt idx="7">
                  <c:v>45</c:v>
                </c:pt>
                <c:pt idx="8">
                  <c:v>40</c:v>
                </c:pt>
                <c:pt idx="9">
                  <c:v>31</c:v>
                </c:pt>
                <c:pt idx="10">
                  <c:v>41</c:v>
                </c:pt>
                <c:pt idx="11">
                  <c:v>44</c:v>
                </c:pt>
              </c:numCache>
            </c:numRef>
          </c:val>
          <c:smooth val="0"/>
          <c:extLst>
            <c:ext xmlns:c16="http://schemas.microsoft.com/office/drawing/2014/chart" uri="{C3380CC4-5D6E-409C-BE32-E72D297353CC}">
              <c16:uniqueId val="{00000000-40B5-4D96-A1CC-2BC50D0836F1}"/>
            </c:ext>
          </c:extLst>
        </c:ser>
        <c:ser>
          <c:idx val="1"/>
          <c:order val="1"/>
          <c:tx>
            <c:strRef>
              <c:f>Bymonth!$D$2</c:f>
              <c:strCache>
                <c:ptCount val="1"/>
                <c:pt idx="0">
                  <c:v>2020</c:v>
                </c:pt>
              </c:strCache>
            </c:strRef>
          </c:tx>
          <c:spPr>
            <a:ln w="28575" cap="rnd">
              <a:solidFill>
                <a:schemeClr val="accent2"/>
              </a:solidFill>
              <a:round/>
            </a:ln>
            <a:effectLst/>
          </c:spPr>
          <c:marker>
            <c:symbol val="none"/>
          </c:marker>
          <c:cat>
            <c:strRef>
              <c:f>Bymonth!$B$3:$B$14</c:f>
              <c:strCache>
                <c:ptCount val="12"/>
                <c:pt idx="0">
                  <c:v>Jan</c:v>
                </c:pt>
                <c:pt idx="1">
                  <c:v>Feb </c:v>
                </c:pt>
                <c:pt idx="2">
                  <c:v>Mar</c:v>
                </c:pt>
                <c:pt idx="3">
                  <c:v>April</c:v>
                </c:pt>
                <c:pt idx="4">
                  <c:v>May</c:v>
                </c:pt>
                <c:pt idx="5">
                  <c:v>June</c:v>
                </c:pt>
                <c:pt idx="6">
                  <c:v>July</c:v>
                </c:pt>
                <c:pt idx="7">
                  <c:v>Aug</c:v>
                </c:pt>
                <c:pt idx="8">
                  <c:v>Sept</c:v>
                </c:pt>
                <c:pt idx="9">
                  <c:v>Oct</c:v>
                </c:pt>
                <c:pt idx="10">
                  <c:v>Nov</c:v>
                </c:pt>
                <c:pt idx="11">
                  <c:v>Dec</c:v>
                </c:pt>
              </c:strCache>
            </c:strRef>
          </c:cat>
          <c:val>
            <c:numRef>
              <c:f>Bymonth!$D$3:$D$14</c:f>
              <c:numCache>
                <c:formatCode>General</c:formatCode>
                <c:ptCount val="12"/>
                <c:pt idx="0">
                  <c:v>48</c:v>
                </c:pt>
                <c:pt idx="1">
                  <c:v>40</c:v>
                </c:pt>
                <c:pt idx="2">
                  <c:v>54</c:v>
                </c:pt>
                <c:pt idx="3">
                  <c:v>60</c:v>
                </c:pt>
                <c:pt idx="4">
                  <c:v>89</c:v>
                </c:pt>
                <c:pt idx="5">
                  <c:v>53</c:v>
                </c:pt>
                <c:pt idx="6">
                  <c:v>57</c:v>
                </c:pt>
                <c:pt idx="7">
                  <c:v>66</c:v>
                </c:pt>
                <c:pt idx="8">
                  <c:v>55</c:v>
                </c:pt>
                <c:pt idx="9">
                  <c:v>53</c:v>
                </c:pt>
                <c:pt idx="10">
                  <c:v>70</c:v>
                </c:pt>
                <c:pt idx="11">
                  <c:v>58</c:v>
                </c:pt>
              </c:numCache>
            </c:numRef>
          </c:val>
          <c:smooth val="0"/>
          <c:extLst>
            <c:ext xmlns:c16="http://schemas.microsoft.com/office/drawing/2014/chart" uri="{C3380CC4-5D6E-409C-BE32-E72D297353CC}">
              <c16:uniqueId val="{00000001-40B5-4D96-A1CC-2BC50D0836F1}"/>
            </c:ext>
          </c:extLst>
        </c:ser>
        <c:ser>
          <c:idx val="2"/>
          <c:order val="2"/>
          <c:tx>
            <c:strRef>
              <c:f>Bymonth!$E$2</c:f>
              <c:strCache>
                <c:ptCount val="1"/>
                <c:pt idx="0">
                  <c:v>2021</c:v>
                </c:pt>
              </c:strCache>
            </c:strRef>
          </c:tx>
          <c:spPr>
            <a:ln w="28575" cap="rnd">
              <a:solidFill>
                <a:schemeClr val="accent4"/>
              </a:solidFill>
              <a:round/>
            </a:ln>
            <a:effectLst/>
          </c:spPr>
          <c:marker>
            <c:symbol val="none"/>
          </c:marker>
          <c:cat>
            <c:strRef>
              <c:f>Bymonth!$B$3:$B$14</c:f>
              <c:strCache>
                <c:ptCount val="12"/>
                <c:pt idx="0">
                  <c:v>Jan</c:v>
                </c:pt>
                <c:pt idx="1">
                  <c:v>Feb </c:v>
                </c:pt>
                <c:pt idx="2">
                  <c:v>Mar</c:v>
                </c:pt>
                <c:pt idx="3">
                  <c:v>April</c:v>
                </c:pt>
                <c:pt idx="4">
                  <c:v>May</c:v>
                </c:pt>
                <c:pt idx="5">
                  <c:v>June</c:v>
                </c:pt>
                <c:pt idx="6">
                  <c:v>July</c:v>
                </c:pt>
                <c:pt idx="7">
                  <c:v>Aug</c:v>
                </c:pt>
                <c:pt idx="8">
                  <c:v>Sept</c:v>
                </c:pt>
                <c:pt idx="9">
                  <c:v>Oct</c:v>
                </c:pt>
                <c:pt idx="10">
                  <c:v>Nov</c:v>
                </c:pt>
                <c:pt idx="11">
                  <c:v>Dec</c:v>
                </c:pt>
              </c:strCache>
            </c:strRef>
          </c:cat>
          <c:val>
            <c:numRef>
              <c:f>Bymonth!$E$3:$E$14</c:f>
              <c:numCache>
                <c:formatCode>General</c:formatCode>
                <c:ptCount val="12"/>
                <c:pt idx="0">
                  <c:v>94</c:v>
                </c:pt>
                <c:pt idx="1">
                  <c:v>59</c:v>
                </c:pt>
                <c:pt idx="2">
                  <c:v>82</c:v>
                </c:pt>
                <c:pt idx="3">
                  <c:v>105</c:v>
                </c:pt>
                <c:pt idx="4">
                  <c:v>106</c:v>
                </c:pt>
                <c:pt idx="5">
                  <c:v>97</c:v>
                </c:pt>
                <c:pt idx="6">
                  <c:v>94</c:v>
                </c:pt>
                <c:pt idx="7">
                  <c:v>90</c:v>
                </c:pt>
                <c:pt idx="8">
                  <c:v>96</c:v>
                </c:pt>
                <c:pt idx="9">
                  <c:v>87</c:v>
                </c:pt>
              </c:numCache>
            </c:numRef>
          </c:val>
          <c:smooth val="0"/>
          <c:extLst>
            <c:ext xmlns:c16="http://schemas.microsoft.com/office/drawing/2014/chart" uri="{C3380CC4-5D6E-409C-BE32-E72D297353CC}">
              <c16:uniqueId val="{00000002-40B5-4D96-A1CC-2BC50D0836F1}"/>
            </c:ext>
          </c:extLst>
        </c:ser>
        <c:dLbls>
          <c:showLegendKey val="0"/>
          <c:showVal val="0"/>
          <c:showCatName val="0"/>
          <c:showSerName val="0"/>
          <c:showPercent val="0"/>
          <c:showBubbleSize val="0"/>
        </c:dLbls>
        <c:smooth val="0"/>
        <c:axId val="609871288"/>
        <c:axId val="609870632"/>
      </c:lineChart>
      <c:catAx>
        <c:axId val="60987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09870632"/>
        <c:crosses val="autoZero"/>
        <c:auto val="1"/>
        <c:lblAlgn val="ctr"/>
        <c:lblOffset val="100"/>
        <c:noMultiLvlLbl val="0"/>
      </c:catAx>
      <c:valAx>
        <c:axId val="609870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09871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5-31T09:06:33.951" idx="18">
    <p:pos x="10" y="10"/>
    <p:text>Remove?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26T16:50:51.301" idx="17">
    <p:pos x="129" y="68"/>
    <p:text>This data is from 2020. We have more recent data to share on the next two slides, but this graph tells a more complete story. It's important to note that we know these trends have continued through 2021 and 2022, we're just waiting for the data to be finalized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5-25T15:19:13.662" idx="13">
    <p:pos x="10" y="10"/>
    <p:text>[@Chisholm Laura F] - Xun indicated that he couldn't update our data slides. This slide and the next are alternatives to the previous slide that we could use instead.</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31T11:36:25.671" idx="19">
    <p:pos x="10" y="10"/>
    <p:text>Need to add notes for this slide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130E5-D669-49ED-A1B2-67BBD1BE19E1}" type="doc">
      <dgm:prSet loTypeId="urn:microsoft.com/office/officeart/2005/8/layout/balance1" loCatId="relationship" qsTypeId="urn:microsoft.com/office/officeart/2005/8/quickstyle/simple1" qsCatId="simple" csTypeId="urn:microsoft.com/office/officeart/2005/8/colors/accent6_3" csCatId="accent6" phldr="1"/>
      <dgm:spPr/>
      <dgm:t>
        <a:bodyPr/>
        <a:lstStyle/>
        <a:p>
          <a:endParaRPr lang="en-US"/>
        </a:p>
      </dgm:t>
    </dgm:pt>
    <dgm:pt modelId="{CC8AA375-4276-472F-8ECE-AEEED22517F7}">
      <dgm:prSet phldrT="[Text]"/>
      <dgm:spPr/>
      <dgm:t>
        <a:bodyPr/>
        <a:lstStyle/>
        <a:p>
          <a:r>
            <a:rPr lang="en-US"/>
            <a:t>Prescription medications</a:t>
          </a:r>
        </a:p>
      </dgm:t>
    </dgm:pt>
    <dgm:pt modelId="{764FCB41-2E90-41C3-BE2A-59489EA4CF51}" type="parTrans" cxnId="{3A7A9728-C63C-4B01-BCD4-78B76D4034A5}">
      <dgm:prSet/>
      <dgm:spPr/>
      <dgm:t>
        <a:bodyPr/>
        <a:lstStyle/>
        <a:p>
          <a:endParaRPr lang="en-US"/>
        </a:p>
      </dgm:t>
    </dgm:pt>
    <dgm:pt modelId="{59872354-8C48-4E2A-BDE3-C5233080874A}" type="sibTrans" cxnId="{3A7A9728-C63C-4B01-BCD4-78B76D4034A5}">
      <dgm:prSet/>
      <dgm:spPr/>
      <dgm:t>
        <a:bodyPr/>
        <a:lstStyle/>
        <a:p>
          <a:endParaRPr lang="en-US"/>
        </a:p>
      </dgm:t>
    </dgm:pt>
    <dgm:pt modelId="{23C7AA3F-0885-4208-BBDE-F5DE3B9B985B}">
      <dgm:prSet phldrT="[Text]" custT="1"/>
      <dgm:spPr/>
      <dgm:t>
        <a:bodyPr/>
        <a:lstStyle/>
        <a:p>
          <a:r>
            <a:rPr lang="en-US" sz="1400" b="1">
              <a:solidFill>
                <a:schemeClr val="tx1"/>
              </a:solidFill>
            </a:rPr>
            <a:t>Risky prescribing</a:t>
          </a:r>
        </a:p>
      </dgm:t>
    </dgm:pt>
    <dgm:pt modelId="{A02351B1-6820-4810-AE0D-C9C898AF6075}" type="parTrans" cxnId="{8DC7F7C5-75E3-476E-8268-BC6A9BC97CA8}">
      <dgm:prSet/>
      <dgm:spPr/>
      <dgm:t>
        <a:bodyPr/>
        <a:lstStyle/>
        <a:p>
          <a:endParaRPr lang="en-US"/>
        </a:p>
      </dgm:t>
    </dgm:pt>
    <dgm:pt modelId="{FB83A6C7-D956-49B0-9E92-96CCCCAC8DCF}" type="sibTrans" cxnId="{8DC7F7C5-75E3-476E-8268-BC6A9BC97CA8}">
      <dgm:prSet/>
      <dgm:spPr/>
      <dgm:t>
        <a:bodyPr/>
        <a:lstStyle/>
        <a:p>
          <a:endParaRPr lang="en-US"/>
        </a:p>
      </dgm:t>
    </dgm:pt>
    <dgm:pt modelId="{12612ED9-17E9-4692-9BED-47E98DB59306}">
      <dgm:prSet phldrT="[Text]" custT="1"/>
      <dgm:spPr/>
      <dgm:t>
        <a:bodyPr/>
        <a:lstStyle/>
        <a:p>
          <a:r>
            <a:rPr lang="en-US" sz="1400" b="1"/>
            <a:t>Heroin</a:t>
          </a:r>
          <a:endParaRPr lang="en-US" sz="1100" b="1"/>
        </a:p>
      </dgm:t>
    </dgm:pt>
    <dgm:pt modelId="{FC657828-8FA0-4D45-A96A-9D9B0FA20A5E}" type="parTrans" cxnId="{CDCF63C6-E2EC-4F81-AFBC-B0B5994C2266}">
      <dgm:prSet/>
      <dgm:spPr/>
      <dgm:t>
        <a:bodyPr/>
        <a:lstStyle/>
        <a:p>
          <a:endParaRPr lang="en-US"/>
        </a:p>
      </dgm:t>
    </dgm:pt>
    <dgm:pt modelId="{1B97073D-FC2A-453F-84B7-B166E239E404}" type="sibTrans" cxnId="{CDCF63C6-E2EC-4F81-AFBC-B0B5994C2266}">
      <dgm:prSet/>
      <dgm:spPr/>
      <dgm:t>
        <a:bodyPr/>
        <a:lstStyle/>
        <a:p>
          <a:endParaRPr lang="en-US"/>
        </a:p>
      </dgm:t>
    </dgm:pt>
    <dgm:pt modelId="{53D08531-8918-4CA1-A2B1-11356A57D489}">
      <dgm:prSet phldrT="[Text]"/>
      <dgm:spPr/>
      <dgm:t>
        <a:bodyPr/>
        <a:lstStyle/>
        <a:p>
          <a:r>
            <a:rPr lang="en-US" b="1"/>
            <a:t>Methamphetamine</a:t>
          </a:r>
        </a:p>
      </dgm:t>
    </dgm:pt>
    <dgm:pt modelId="{0D17791A-2833-4EF8-A56D-B308244B04C7}" type="parTrans" cxnId="{BA00C118-0BD3-49F3-9943-8A32199A4239}">
      <dgm:prSet/>
      <dgm:spPr/>
      <dgm:t>
        <a:bodyPr/>
        <a:lstStyle/>
        <a:p>
          <a:endParaRPr lang="en-US"/>
        </a:p>
      </dgm:t>
    </dgm:pt>
    <dgm:pt modelId="{81FCD95A-EAB7-4132-B9CE-605131FF1751}" type="sibTrans" cxnId="{BA00C118-0BD3-49F3-9943-8A32199A4239}">
      <dgm:prSet/>
      <dgm:spPr/>
      <dgm:t>
        <a:bodyPr/>
        <a:lstStyle/>
        <a:p>
          <a:endParaRPr lang="en-US"/>
        </a:p>
      </dgm:t>
    </dgm:pt>
    <dgm:pt modelId="{BC176332-57D8-47D2-8DDA-F3FD75E9B0EA}">
      <dgm:prSet phldrT="[Text]"/>
      <dgm:spPr/>
      <dgm:t>
        <a:bodyPr/>
        <a:lstStyle/>
        <a:p>
          <a:r>
            <a:rPr lang="en-US" b="1"/>
            <a:t>Illicitly Manufactured Fentanyl</a:t>
          </a:r>
        </a:p>
      </dgm:t>
    </dgm:pt>
    <dgm:pt modelId="{8EEF6E22-BEB6-4B55-89B0-01C9D20006F2}" type="parTrans" cxnId="{C9C47F48-6D12-4D01-B2DD-79D5D588FF95}">
      <dgm:prSet/>
      <dgm:spPr/>
      <dgm:t>
        <a:bodyPr/>
        <a:lstStyle/>
        <a:p>
          <a:endParaRPr lang="en-US"/>
        </a:p>
      </dgm:t>
    </dgm:pt>
    <dgm:pt modelId="{FE5705DE-80EB-4ADA-AA86-8277D902A52E}" type="sibTrans" cxnId="{C9C47F48-6D12-4D01-B2DD-79D5D588FF95}">
      <dgm:prSet/>
      <dgm:spPr/>
      <dgm:t>
        <a:bodyPr/>
        <a:lstStyle/>
        <a:p>
          <a:endParaRPr lang="en-US"/>
        </a:p>
      </dgm:t>
    </dgm:pt>
    <dgm:pt modelId="{71301131-E48A-4C9F-B7E2-CAFFC4698BC1}">
      <dgm:prSet phldrT="[Text]"/>
      <dgm:spPr/>
      <dgm:t>
        <a:bodyPr/>
        <a:lstStyle/>
        <a:p>
          <a:r>
            <a:rPr lang="en-US"/>
            <a:t>Illicit drugs</a:t>
          </a:r>
        </a:p>
      </dgm:t>
    </dgm:pt>
    <dgm:pt modelId="{27C64047-9332-4C0B-A3EF-737EA0CBE79C}" type="sibTrans" cxnId="{BC16261C-52F1-4D5E-9E05-8F1101792304}">
      <dgm:prSet/>
      <dgm:spPr/>
      <dgm:t>
        <a:bodyPr/>
        <a:lstStyle/>
        <a:p>
          <a:endParaRPr lang="en-US"/>
        </a:p>
      </dgm:t>
    </dgm:pt>
    <dgm:pt modelId="{82D4A967-752E-4644-8AD8-3B87B01C14C5}" type="parTrans" cxnId="{BC16261C-52F1-4D5E-9E05-8F1101792304}">
      <dgm:prSet/>
      <dgm:spPr/>
      <dgm:t>
        <a:bodyPr/>
        <a:lstStyle/>
        <a:p>
          <a:endParaRPr lang="en-US"/>
        </a:p>
      </dgm:t>
    </dgm:pt>
    <dgm:pt modelId="{244660AB-043D-4E11-9B14-4FD944FCF4C5}" type="pres">
      <dgm:prSet presAssocID="{C3B130E5-D669-49ED-A1B2-67BBD1BE19E1}" presName="outerComposite" presStyleCnt="0">
        <dgm:presLayoutVars>
          <dgm:chMax val="2"/>
          <dgm:animLvl val="lvl"/>
          <dgm:resizeHandles val="exact"/>
        </dgm:presLayoutVars>
      </dgm:prSet>
      <dgm:spPr/>
    </dgm:pt>
    <dgm:pt modelId="{D9A6ED23-973B-4EF1-898A-E4BE3502ECDD}" type="pres">
      <dgm:prSet presAssocID="{C3B130E5-D669-49ED-A1B2-67BBD1BE19E1}" presName="dummyMaxCanvas" presStyleCnt="0"/>
      <dgm:spPr/>
    </dgm:pt>
    <dgm:pt modelId="{FAFA4269-82F6-4E03-AA93-BA25D64FDA91}" type="pres">
      <dgm:prSet presAssocID="{C3B130E5-D669-49ED-A1B2-67BBD1BE19E1}" presName="parentComposite" presStyleCnt="0"/>
      <dgm:spPr/>
    </dgm:pt>
    <dgm:pt modelId="{15428DA0-9A5C-4B21-A0D3-037723617EC8}" type="pres">
      <dgm:prSet presAssocID="{C3B130E5-D669-49ED-A1B2-67BBD1BE19E1}" presName="parent1" presStyleLbl="alignAccFollowNode1" presStyleIdx="0" presStyleCnt="4">
        <dgm:presLayoutVars>
          <dgm:chMax val="4"/>
        </dgm:presLayoutVars>
      </dgm:prSet>
      <dgm:spPr/>
    </dgm:pt>
    <dgm:pt modelId="{2A24B519-7B34-48A2-AAC1-644FECA28C4C}" type="pres">
      <dgm:prSet presAssocID="{C3B130E5-D669-49ED-A1B2-67BBD1BE19E1}" presName="parent2" presStyleLbl="alignAccFollowNode1" presStyleIdx="1" presStyleCnt="4">
        <dgm:presLayoutVars>
          <dgm:chMax val="4"/>
        </dgm:presLayoutVars>
      </dgm:prSet>
      <dgm:spPr/>
    </dgm:pt>
    <dgm:pt modelId="{249746A1-12BC-46EB-B3AD-85CF9FDE72FC}" type="pres">
      <dgm:prSet presAssocID="{C3B130E5-D669-49ED-A1B2-67BBD1BE19E1}" presName="childrenComposite" presStyleCnt="0"/>
      <dgm:spPr/>
    </dgm:pt>
    <dgm:pt modelId="{F9C14422-E3CB-49AB-9AFD-99182573459E}" type="pres">
      <dgm:prSet presAssocID="{C3B130E5-D669-49ED-A1B2-67BBD1BE19E1}" presName="dummyMaxCanvas_ChildArea" presStyleCnt="0"/>
      <dgm:spPr/>
    </dgm:pt>
    <dgm:pt modelId="{0D14CA6D-5DAA-42EC-B7B1-82CAB60D0979}" type="pres">
      <dgm:prSet presAssocID="{C3B130E5-D669-49ED-A1B2-67BBD1BE19E1}" presName="fulcrum" presStyleLbl="alignAccFollowNode1" presStyleIdx="2" presStyleCnt="4"/>
      <dgm:spPr/>
    </dgm:pt>
    <dgm:pt modelId="{7B61A654-A4E5-45E4-AB9E-D71287AA24D3}" type="pres">
      <dgm:prSet presAssocID="{C3B130E5-D669-49ED-A1B2-67BBD1BE19E1}" presName="balance_13" presStyleLbl="alignAccFollowNode1" presStyleIdx="3" presStyleCnt="4">
        <dgm:presLayoutVars>
          <dgm:bulletEnabled val="1"/>
        </dgm:presLayoutVars>
      </dgm:prSet>
      <dgm:spPr/>
    </dgm:pt>
    <dgm:pt modelId="{62989934-C7F0-4428-90EC-FDB5C4E77D1E}" type="pres">
      <dgm:prSet presAssocID="{C3B130E5-D669-49ED-A1B2-67BBD1BE19E1}" presName="right_13_1" presStyleLbl="node1" presStyleIdx="0" presStyleCnt="4">
        <dgm:presLayoutVars>
          <dgm:bulletEnabled val="1"/>
        </dgm:presLayoutVars>
      </dgm:prSet>
      <dgm:spPr/>
    </dgm:pt>
    <dgm:pt modelId="{ABEFEDAE-38CE-44B7-932A-CFB00D4488F9}" type="pres">
      <dgm:prSet presAssocID="{C3B130E5-D669-49ED-A1B2-67BBD1BE19E1}" presName="right_13_2" presStyleLbl="node1" presStyleIdx="1" presStyleCnt="4">
        <dgm:presLayoutVars>
          <dgm:bulletEnabled val="1"/>
        </dgm:presLayoutVars>
      </dgm:prSet>
      <dgm:spPr/>
    </dgm:pt>
    <dgm:pt modelId="{1BBA1CE6-3BA3-4226-B974-CE1CC5A9F005}" type="pres">
      <dgm:prSet presAssocID="{C3B130E5-D669-49ED-A1B2-67BBD1BE19E1}" presName="right_13_3" presStyleLbl="node1" presStyleIdx="2" presStyleCnt="4">
        <dgm:presLayoutVars>
          <dgm:bulletEnabled val="1"/>
        </dgm:presLayoutVars>
      </dgm:prSet>
      <dgm:spPr/>
    </dgm:pt>
    <dgm:pt modelId="{D82E6288-D098-4639-88C7-F563FE2B29D2}" type="pres">
      <dgm:prSet presAssocID="{C3B130E5-D669-49ED-A1B2-67BBD1BE19E1}" presName="left_13_1" presStyleLbl="node1" presStyleIdx="3" presStyleCnt="4">
        <dgm:presLayoutVars>
          <dgm:bulletEnabled val="1"/>
        </dgm:presLayoutVars>
      </dgm:prSet>
      <dgm:spPr/>
    </dgm:pt>
  </dgm:ptLst>
  <dgm:cxnLst>
    <dgm:cxn modelId="{B65F650F-AFB7-49AD-8C08-C62707010230}" type="presOf" srcId="{BC176332-57D8-47D2-8DDA-F3FD75E9B0EA}" destId="{1BBA1CE6-3BA3-4226-B974-CE1CC5A9F005}" srcOrd="0" destOrd="0" presId="urn:microsoft.com/office/officeart/2005/8/layout/balance1"/>
    <dgm:cxn modelId="{BA00C118-0BD3-49F3-9943-8A32199A4239}" srcId="{71301131-E48A-4C9F-B7E2-CAFFC4698BC1}" destId="{53D08531-8918-4CA1-A2B1-11356A57D489}" srcOrd="1" destOrd="0" parTransId="{0D17791A-2833-4EF8-A56D-B308244B04C7}" sibTransId="{81FCD95A-EAB7-4132-B9CE-605131FF1751}"/>
    <dgm:cxn modelId="{BC16261C-52F1-4D5E-9E05-8F1101792304}" srcId="{C3B130E5-D669-49ED-A1B2-67BBD1BE19E1}" destId="{71301131-E48A-4C9F-B7E2-CAFFC4698BC1}" srcOrd="1" destOrd="0" parTransId="{82D4A967-752E-4644-8AD8-3B87B01C14C5}" sibTransId="{27C64047-9332-4C0B-A3EF-737EA0CBE79C}"/>
    <dgm:cxn modelId="{3A7A9728-C63C-4B01-BCD4-78B76D4034A5}" srcId="{C3B130E5-D669-49ED-A1B2-67BBD1BE19E1}" destId="{CC8AA375-4276-472F-8ECE-AEEED22517F7}" srcOrd="0" destOrd="0" parTransId="{764FCB41-2E90-41C3-BE2A-59489EA4CF51}" sibTransId="{59872354-8C48-4E2A-BDE3-C5233080874A}"/>
    <dgm:cxn modelId="{4D935A30-22B6-4526-AC22-2B14070703CC}" type="presOf" srcId="{C3B130E5-D669-49ED-A1B2-67BBD1BE19E1}" destId="{244660AB-043D-4E11-9B14-4FD944FCF4C5}" srcOrd="0" destOrd="0" presId="urn:microsoft.com/office/officeart/2005/8/layout/balance1"/>
    <dgm:cxn modelId="{C9C47F48-6D12-4D01-B2DD-79D5D588FF95}" srcId="{71301131-E48A-4C9F-B7E2-CAFFC4698BC1}" destId="{BC176332-57D8-47D2-8DDA-F3FD75E9B0EA}" srcOrd="2" destOrd="0" parTransId="{8EEF6E22-BEB6-4B55-89B0-01C9D20006F2}" sibTransId="{FE5705DE-80EB-4ADA-AA86-8277D902A52E}"/>
    <dgm:cxn modelId="{A199754B-B5EB-4A7A-8395-9953A9F3D40B}" type="presOf" srcId="{23C7AA3F-0885-4208-BBDE-F5DE3B9B985B}" destId="{D82E6288-D098-4639-88C7-F563FE2B29D2}" srcOrd="0" destOrd="0" presId="urn:microsoft.com/office/officeart/2005/8/layout/balance1"/>
    <dgm:cxn modelId="{E7A93650-9484-4644-B27F-30911A7F8E30}" type="presOf" srcId="{12612ED9-17E9-4692-9BED-47E98DB59306}" destId="{62989934-C7F0-4428-90EC-FDB5C4E77D1E}" srcOrd="0" destOrd="0" presId="urn:microsoft.com/office/officeart/2005/8/layout/balance1"/>
    <dgm:cxn modelId="{DFA3DC8F-3F3E-4F9D-9AEE-608AC5F831F1}" type="presOf" srcId="{CC8AA375-4276-472F-8ECE-AEEED22517F7}" destId="{15428DA0-9A5C-4B21-A0D3-037723617EC8}" srcOrd="0" destOrd="0" presId="urn:microsoft.com/office/officeart/2005/8/layout/balance1"/>
    <dgm:cxn modelId="{DADAF09C-6564-4ECB-B963-50B2404E4285}" type="presOf" srcId="{71301131-E48A-4C9F-B7E2-CAFFC4698BC1}" destId="{2A24B519-7B34-48A2-AAC1-644FECA28C4C}" srcOrd="0" destOrd="0" presId="urn:microsoft.com/office/officeart/2005/8/layout/balance1"/>
    <dgm:cxn modelId="{8DC7F7C5-75E3-476E-8268-BC6A9BC97CA8}" srcId="{CC8AA375-4276-472F-8ECE-AEEED22517F7}" destId="{23C7AA3F-0885-4208-BBDE-F5DE3B9B985B}" srcOrd="0" destOrd="0" parTransId="{A02351B1-6820-4810-AE0D-C9C898AF6075}" sibTransId="{FB83A6C7-D956-49B0-9E92-96CCCCAC8DCF}"/>
    <dgm:cxn modelId="{CDCF63C6-E2EC-4F81-AFBC-B0B5994C2266}" srcId="{71301131-E48A-4C9F-B7E2-CAFFC4698BC1}" destId="{12612ED9-17E9-4692-9BED-47E98DB59306}" srcOrd="0" destOrd="0" parTransId="{FC657828-8FA0-4D45-A96A-9D9B0FA20A5E}" sibTransId="{1B97073D-FC2A-453F-84B7-B166E239E404}"/>
    <dgm:cxn modelId="{B3C3E6F2-5C8C-4D2E-8B27-F1C19F7B1577}" type="presOf" srcId="{53D08531-8918-4CA1-A2B1-11356A57D489}" destId="{ABEFEDAE-38CE-44B7-932A-CFB00D4488F9}" srcOrd="0" destOrd="0" presId="urn:microsoft.com/office/officeart/2005/8/layout/balance1"/>
    <dgm:cxn modelId="{136F9568-F779-4EA4-AB8C-95B80A69FAEC}" type="presParOf" srcId="{244660AB-043D-4E11-9B14-4FD944FCF4C5}" destId="{D9A6ED23-973B-4EF1-898A-E4BE3502ECDD}" srcOrd="0" destOrd="0" presId="urn:microsoft.com/office/officeart/2005/8/layout/balance1"/>
    <dgm:cxn modelId="{B564E98B-4659-4547-8742-27BCCF53D08A}" type="presParOf" srcId="{244660AB-043D-4E11-9B14-4FD944FCF4C5}" destId="{FAFA4269-82F6-4E03-AA93-BA25D64FDA91}" srcOrd="1" destOrd="0" presId="urn:microsoft.com/office/officeart/2005/8/layout/balance1"/>
    <dgm:cxn modelId="{7D57F09B-DCB9-4063-890E-C1475990C842}" type="presParOf" srcId="{FAFA4269-82F6-4E03-AA93-BA25D64FDA91}" destId="{15428DA0-9A5C-4B21-A0D3-037723617EC8}" srcOrd="0" destOrd="0" presId="urn:microsoft.com/office/officeart/2005/8/layout/balance1"/>
    <dgm:cxn modelId="{2CA414D6-F0C8-4F12-93DC-AFEAD7385037}" type="presParOf" srcId="{FAFA4269-82F6-4E03-AA93-BA25D64FDA91}" destId="{2A24B519-7B34-48A2-AAC1-644FECA28C4C}" srcOrd="1" destOrd="0" presId="urn:microsoft.com/office/officeart/2005/8/layout/balance1"/>
    <dgm:cxn modelId="{96176D2E-6E86-43A2-B8B9-B3B7C33578B8}" type="presParOf" srcId="{244660AB-043D-4E11-9B14-4FD944FCF4C5}" destId="{249746A1-12BC-46EB-B3AD-85CF9FDE72FC}" srcOrd="2" destOrd="0" presId="urn:microsoft.com/office/officeart/2005/8/layout/balance1"/>
    <dgm:cxn modelId="{91EF834C-FF4C-4292-8BA5-8BCD96D2FAAE}" type="presParOf" srcId="{249746A1-12BC-46EB-B3AD-85CF9FDE72FC}" destId="{F9C14422-E3CB-49AB-9AFD-99182573459E}" srcOrd="0" destOrd="0" presId="urn:microsoft.com/office/officeart/2005/8/layout/balance1"/>
    <dgm:cxn modelId="{5592956C-F49B-447D-BBA9-C8D67F5FB5D4}" type="presParOf" srcId="{249746A1-12BC-46EB-B3AD-85CF9FDE72FC}" destId="{0D14CA6D-5DAA-42EC-B7B1-82CAB60D0979}" srcOrd="1" destOrd="0" presId="urn:microsoft.com/office/officeart/2005/8/layout/balance1"/>
    <dgm:cxn modelId="{6267DC55-13FD-423B-BB6F-61CBFE515CCB}" type="presParOf" srcId="{249746A1-12BC-46EB-B3AD-85CF9FDE72FC}" destId="{7B61A654-A4E5-45E4-AB9E-D71287AA24D3}" srcOrd="2" destOrd="0" presId="urn:microsoft.com/office/officeart/2005/8/layout/balance1"/>
    <dgm:cxn modelId="{43C99D2D-7227-4C5B-842D-DC498D7E1554}" type="presParOf" srcId="{249746A1-12BC-46EB-B3AD-85CF9FDE72FC}" destId="{62989934-C7F0-4428-90EC-FDB5C4E77D1E}" srcOrd="3" destOrd="0" presId="urn:microsoft.com/office/officeart/2005/8/layout/balance1"/>
    <dgm:cxn modelId="{54E54EC0-3A37-454A-8F32-81159811C8F4}" type="presParOf" srcId="{249746A1-12BC-46EB-B3AD-85CF9FDE72FC}" destId="{ABEFEDAE-38CE-44B7-932A-CFB00D4488F9}" srcOrd="4" destOrd="0" presId="urn:microsoft.com/office/officeart/2005/8/layout/balance1"/>
    <dgm:cxn modelId="{CFE4C174-B78D-49B7-9854-BDD54F871313}" type="presParOf" srcId="{249746A1-12BC-46EB-B3AD-85CF9FDE72FC}" destId="{1BBA1CE6-3BA3-4226-B974-CE1CC5A9F005}" srcOrd="5" destOrd="0" presId="urn:microsoft.com/office/officeart/2005/8/layout/balance1"/>
    <dgm:cxn modelId="{5740514B-8531-4C55-8B9F-003B65E7A2F9}" type="presParOf" srcId="{249746A1-12BC-46EB-B3AD-85CF9FDE72FC}" destId="{D82E6288-D098-4639-88C7-F563FE2B29D2}"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609D4A-96C1-4B97-B653-191447E967A6}" type="doc">
      <dgm:prSet loTypeId="urn:microsoft.com/office/officeart/2005/8/layout/cycle6" loCatId="relationship" qsTypeId="urn:microsoft.com/office/officeart/2005/8/quickstyle/simple4" qsCatId="simple" csTypeId="urn:microsoft.com/office/officeart/2005/8/colors/accent2_2" csCatId="accent2" phldr="1"/>
      <dgm:spPr/>
      <dgm:t>
        <a:bodyPr/>
        <a:lstStyle/>
        <a:p>
          <a:endParaRPr lang="en-US"/>
        </a:p>
      </dgm:t>
    </dgm:pt>
    <dgm:pt modelId="{DD98DC11-1E1D-40A2-A88D-0627442509C3}">
      <dgm:prSet phldrT="[Text]"/>
      <dgm:spPr/>
      <dgm:t>
        <a:bodyPr/>
        <a:lstStyle/>
        <a:p>
          <a:r>
            <a:rPr lang="en-US"/>
            <a:t>Harm reduction</a:t>
          </a:r>
        </a:p>
      </dgm:t>
    </dgm:pt>
    <dgm:pt modelId="{2C4DE62D-47A3-4D2C-934E-F673216D371B}" type="parTrans" cxnId="{905205E6-BDDE-43DC-BD51-0B0351E699BE}">
      <dgm:prSet/>
      <dgm:spPr/>
      <dgm:t>
        <a:bodyPr/>
        <a:lstStyle/>
        <a:p>
          <a:endParaRPr lang="en-US"/>
        </a:p>
      </dgm:t>
    </dgm:pt>
    <dgm:pt modelId="{4298DD17-2CA6-4AF2-A393-D7B04D168CEB}" type="sibTrans" cxnId="{905205E6-BDDE-43DC-BD51-0B0351E699BE}">
      <dgm:prSet/>
      <dgm:spPr/>
      <dgm:t>
        <a:bodyPr/>
        <a:lstStyle/>
        <a:p>
          <a:endParaRPr lang="en-US"/>
        </a:p>
      </dgm:t>
    </dgm:pt>
    <dgm:pt modelId="{2476F3D0-4286-4F60-9858-2394F2B758CC}">
      <dgm:prSet phldrT="[Text]"/>
      <dgm:spPr/>
      <dgm:t>
        <a:bodyPr/>
        <a:lstStyle/>
        <a:p>
          <a:r>
            <a:rPr lang="en-US"/>
            <a:t>Emergency response &amp; planning</a:t>
          </a:r>
        </a:p>
      </dgm:t>
    </dgm:pt>
    <dgm:pt modelId="{D18B6A2F-C5C4-4601-84FF-7E2C324FB489}" type="parTrans" cxnId="{F8CF236E-276E-4431-B5B6-23E6D25D899A}">
      <dgm:prSet/>
      <dgm:spPr/>
      <dgm:t>
        <a:bodyPr/>
        <a:lstStyle/>
        <a:p>
          <a:endParaRPr lang="en-US"/>
        </a:p>
      </dgm:t>
    </dgm:pt>
    <dgm:pt modelId="{8AF4D68C-8C7B-4288-B076-B2E13920D44D}" type="sibTrans" cxnId="{F8CF236E-276E-4431-B5B6-23E6D25D899A}">
      <dgm:prSet/>
      <dgm:spPr/>
      <dgm:t>
        <a:bodyPr/>
        <a:lstStyle/>
        <a:p>
          <a:endParaRPr lang="en-US"/>
        </a:p>
      </dgm:t>
    </dgm:pt>
    <dgm:pt modelId="{3ECC6D38-36C9-4FFE-8142-00A132878EEA}">
      <dgm:prSet phldrT="[Text]"/>
      <dgm:spPr/>
      <dgm:t>
        <a:bodyPr/>
        <a:lstStyle/>
        <a:p>
          <a:pPr rtl="0"/>
          <a:r>
            <a:rPr lang="en-US">
              <a:latin typeface="Arial"/>
            </a:rPr>
            <a:t>Substance use &amp; mental health treatment</a:t>
          </a:r>
        </a:p>
      </dgm:t>
    </dgm:pt>
    <dgm:pt modelId="{6DEEF981-9467-4647-981B-B7551B13DE9F}" type="parTrans" cxnId="{6A7A3A8C-3AA8-43F4-96C5-E8C1F73F36AB}">
      <dgm:prSet/>
      <dgm:spPr/>
      <dgm:t>
        <a:bodyPr/>
        <a:lstStyle/>
        <a:p>
          <a:endParaRPr lang="en-US"/>
        </a:p>
      </dgm:t>
    </dgm:pt>
    <dgm:pt modelId="{DB618B27-F44C-4CFA-A2D8-6F1D6BC6459D}" type="sibTrans" cxnId="{6A7A3A8C-3AA8-43F4-96C5-E8C1F73F36AB}">
      <dgm:prSet/>
      <dgm:spPr/>
      <dgm:t>
        <a:bodyPr/>
        <a:lstStyle/>
        <a:p>
          <a:endParaRPr lang="en-US"/>
        </a:p>
      </dgm:t>
    </dgm:pt>
    <dgm:pt modelId="{113592ED-A306-4C61-81F4-791A207D8418}">
      <dgm:prSet phldrT="[Text]"/>
      <dgm:spPr/>
      <dgm:t>
        <a:bodyPr/>
        <a:lstStyle/>
        <a:p>
          <a:r>
            <a:rPr lang="en-US"/>
            <a:t>Non-opioid pain management</a:t>
          </a:r>
        </a:p>
      </dgm:t>
    </dgm:pt>
    <dgm:pt modelId="{759C6D23-0FC2-4AE3-BF9F-C2CF6DEC960F}" type="parTrans" cxnId="{F052CE14-B219-44CF-A151-6ED817FDBB50}">
      <dgm:prSet/>
      <dgm:spPr/>
      <dgm:t>
        <a:bodyPr/>
        <a:lstStyle/>
        <a:p>
          <a:endParaRPr lang="en-US"/>
        </a:p>
      </dgm:t>
    </dgm:pt>
    <dgm:pt modelId="{56528B08-2B9B-4292-9078-FAF9A5A2D96C}" type="sibTrans" cxnId="{F052CE14-B219-44CF-A151-6ED817FDBB50}">
      <dgm:prSet/>
      <dgm:spPr/>
      <dgm:t>
        <a:bodyPr/>
        <a:lstStyle/>
        <a:p>
          <a:endParaRPr lang="en-US"/>
        </a:p>
      </dgm:t>
    </dgm:pt>
    <dgm:pt modelId="{87AF9015-6C5D-4D4F-B6AB-5EF865DF6E85}">
      <dgm:prSet phldrT="[Text]"/>
      <dgm:spPr/>
      <dgm:t>
        <a:bodyPr/>
        <a:lstStyle/>
        <a:p>
          <a:r>
            <a:rPr lang="en-US"/>
            <a:t>Safer prescribing</a:t>
          </a:r>
        </a:p>
      </dgm:t>
    </dgm:pt>
    <dgm:pt modelId="{7546A146-5CE5-4CC3-A593-3EA0B29DE21A}" type="parTrans" cxnId="{7A4D7416-1323-4A06-99E4-9E03E13A57D0}">
      <dgm:prSet/>
      <dgm:spPr/>
      <dgm:t>
        <a:bodyPr/>
        <a:lstStyle/>
        <a:p>
          <a:endParaRPr lang="en-US"/>
        </a:p>
      </dgm:t>
    </dgm:pt>
    <dgm:pt modelId="{6D7DEC8C-03A8-4906-B109-5F374A94D6DD}" type="sibTrans" cxnId="{7A4D7416-1323-4A06-99E4-9E03E13A57D0}">
      <dgm:prSet/>
      <dgm:spPr/>
      <dgm:t>
        <a:bodyPr/>
        <a:lstStyle/>
        <a:p>
          <a:endParaRPr lang="en-US"/>
        </a:p>
      </dgm:t>
    </dgm:pt>
    <dgm:pt modelId="{BFD26507-C547-4643-A5C1-FEEC099E38A8}">
      <dgm:prSet phldrT="[Text]"/>
      <dgm:spPr/>
      <dgm:t>
        <a:bodyPr/>
        <a:lstStyle/>
        <a:p>
          <a:r>
            <a:rPr lang="en-US"/>
            <a:t>Data system improvements</a:t>
          </a:r>
        </a:p>
      </dgm:t>
    </dgm:pt>
    <dgm:pt modelId="{D11A7169-FDF1-4BA1-B016-5BEA16FA45C1}" type="parTrans" cxnId="{2C609633-8729-42D5-982D-A98AA6239E66}">
      <dgm:prSet/>
      <dgm:spPr/>
      <dgm:t>
        <a:bodyPr/>
        <a:lstStyle/>
        <a:p>
          <a:endParaRPr lang="en-US"/>
        </a:p>
      </dgm:t>
    </dgm:pt>
    <dgm:pt modelId="{7D40B369-8F24-4F92-A1FB-E8D76B766221}" type="sibTrans" cxnId="{2C609633-8729-42D5-982D-A98AA6239E66}">
      <dgm:prSet/>
      <dgm:spPr/>
      <dgm:t>
        <a:bodyPr/>
        <a:lstStyle/>
        <a:p>
          <a:endParaRPr lang="en-US"/>
        </a:p>
      </dgm:t>
    </dgm:pt>
    <dgm:pt modelId="{0E80D075-8E5E-4E0A-8E31-6505BA062627}">
      <dgm:prSet phldrT="[Text]"/>
      <dgm:spPr/>
      <dgm:t>
        <a:bodyPr/>
        <a:lstStyle/>
        <a:p>
          <a:r>
            <a:rPr lang="en-US"/>
            <a:t>Access to preventive health care</a:t>
          </a:r>
        </a:p>
      </dgm:t>
    </dgm:pt>
    <dgm:pt modelId="{130BCB5C-52DC-4136-AE9C-71551F8E2C2F}" type="parTrans" cxnId="{2540969F-45AF-4AAB-9E5A-FD9EA3967D94}">
      <dgm:prSet/>
      <dgm:spPr/>
      <dgm:t>
        <a:bodyPr/>
        <a:lstStyle/>
        <a:p>
          <a:endParaRPr lang="en-US"/>
        </a:p>
      </dgm:t>
    </dgm:pt>
    <dgm:pt modelId="{B5F32F61-1560-4C95-8556-F7B8183526E0}" type="sibTrans" cxnId="{2540969F-45AF-4AAB-9E5A-FD9EA3967D94}">
      <dgm:prSet/>
      <dgm:spPr/>
      <dgm:t>
        <a:bodyPr/>
        <a:lstStyle/>
        <a:p>
          <a:endParaRPr lang="en-US"/>
        </a:p>
      </dgm:t>
    </dgm:pt>
    <dgm:pt modelId="{7C1DE5BC-2EEC-413B-9847-3BF8BFD8C26A}">
      <dgm:prSet phldr="0"/>
      <dgm:spPr/>
      <dgm:t>
        <a:bodyPr/>
        <a:lstStyle/>
        <a:p>
          <a:pPr rtl="0"/>
          <a:r>
            <a:rPr lang="en-US">
              <a:latin typeface="Arial"/>
            </a:rPr>
            <a:t>Address root causes</a:t>
          </a:r>
        </a:p>
      </dgm:t>
    </dgm:pt>
    <dgm:pt modelId="{1CF3ABB0-C970-4AC5-B8CA-C01F3ECF9A95}" type="parTrans" cxnId="{681AB3D8-C551-4A51-AD82-E9DF93868830}">
      <dgm:prSet/>
      <dgm:spPr/>
      <dgm:t>
        <a:bodyPr/>
        <a:lstStyle/>
        <a:p>
          <a:endParaRPr lang="en-US"/>
        </a:p>
      </dgm:t>
    </dgm:pt>
    <dgm:pt modelId="{FF8BB74E-911C-4F9A-A1A4-8A4B169A1861}" type="sibTrans" cxnId="{681AB3D8-C551-4A51-AD82-E9DF93868830}">
      <dgm:prSet/>
      <dgm:spPr/>
      <dgm:t>
        <a:bodyPr/>
        <a:lstStyle/>
        <a:p>
          <a:endParaRPr lang="en-US"/>
        </a:p>
      </dgm:t>
    </dgm:pt>
    <dgm:pt modelId="{355328F3-519C-4D63-A5BF-498C0D8EB156}" type="pres">
      <dgm:prSet presAssocID="{C7609D4A-96C1-4B97-B653-191447E967A6}" presName="cycle" presStyleCnt="0">
        <dgm:presLayoutVars>
          <dgm:dir/>
          <dgm:resizeHandles val="exact"/>
        </dgm:presLayoutVars>
      </dgm:prSet>
      <dgm:spPr/>
    </dgm:pt>
    <dgm:pt modelId="{63A1C168-D6ED-450C-A63D-7EC8635F13F5}" type="pres">
      <dgm:prSet presAssocID="{DD98DC11-1E1D-40A2-A88D-0627442509C3}" presName="node" presStyleLbl="node1" presStyleIdx="0" presStyleCnt="8">
        <dgm:presLayoutVars>
          <dgm:bulletEnabled val="1"/>
        </dgm:presLayoutVars>
      </dgm:prSet>
      <dgm:spPr/>
    </dgm:pt>
    <dgm:pt modelId="{F6039BCF-268F-4B84-ABBA-52E19F507D60}" type="pres">
      <dgm:prSet presAssocID="{DD98DC11-1E1D-40A2-A88D-0627442509C3}" presName="spNode" presStyleCnt="0"/>
      <dgm:spPr/>
    </dgm:pt>
    <dgm:pt modelId="{5A9A0092-F9AF-4A68-9EA6-1B77421D58C0}" type="pres">
      <dgm:prSet presAssocID="{4298DD17-2CA6-4AF2-A393-D7B04D168CEB}" presName="sibTrans" presStyleLbl="sibTrans1D1" presStyleIdx="0" presStyleCnt="8"/>
      <dgm:spPr/>
    </dgm:pt>
    <dgm:pt modelId="{F256D0C4-D58A-4F72-8B84-750F513C0288}" type="pres">
      <dgm:prSet presAssocID="{2476F3D0-4286-4F60-9858-2394F2B758CC}" presName="node" presStyleLbl="node1" presStyleIdx="1" presStyleCnt="8">
        <dgm:presLayoutVars>
          <dgm:bulletEnabled val="1"/>
        </dgm:presLayoutVars>
      </dgm:prSet>
      <dgm:spPr/>
    </dgm:pt>
    <dgm:pt modelId="{07035270-46B6-4405-AE1E-6974C921D2E9}" type="pres">
      <dgm:prSet presAssocID="{2476F3D0-4286-4F60-9858-2394F2B758CC}" presName="spNode" presStyleCnt="0"/>
      <dgm:spPr/>
    </dgm:pt>
    <dgm:pt modelId="{EBD5577B-158D-4071-9BF5-1B46BD423BBD}" type="pres">
      <dgm:prSet presAssocID="{8AF4D68C-8C7B-4288-B076-B2E13920D44D}" presName="sibTrans" presStyleLbl="sibTrans1D1" presStyleIdx="1" presStyleCnt="8"/>
      <dgm:spPr/>
    </dgm:pt>
    <dgm:pt modelId="{88277A03-800B-49D9-B1C9-4F2C0C8171C4}" type="pres">
      <dgm:prSet presAssocID="{3ECC6D38-36C9-4FFE-8142-00A132878EEA}" presName="node" presStyleLbl="node1" presStyleIdx="2" presStyleCnt="8">
        <dgm:presLayoutVars>
          <dgm:bulletEnabled val="1"/>
        </dgm:presLayoutVars>
      </dgm:prSet>
      <dgm:spPr/>
    </dgm:pt>
    <dgm:pt modelId="{0E601BD2-9FD3-4BB8-9F40-AC842021583F}" type="pres">
      <dgm:prSet presAssocID="{3ECC6D38-36C9-4FFE-8142-00A132878EEA}" presName="spNode" presStyleCnt="0"/>
      <dgm:spPr/>
    </dgm:pt>
    <dgm:pt modelId="{9EE346A0-A8F1-4172-A82C-2353919D8991}" type="pres">
      <dgm:prSet presAssocID="{DB618B27-F44C-4CFA-A2D8-6F1D6BC6459D}" presName="sibTrans" presStyleLbl="sibTrans1D1" presStyleIdx="2" presStyleCnt="8"/>
      <dgm:spPr/>
    </dgm:pt>
    <dgm:pt modelId="{3A661E58-2B9D-42F5-B06B-3BBC3B24DA6F}" type="pres">
      <dgm:prSet presAssocID="{113592ED-A306-4C61-81F4-791A207D8418}" presName="node" presStyleLbl="node1" presStyleIdx="3" presStyleCnt="8">
        <dgm:presLayoutVars>
          <dgm:bulletEnabled val="1"/>
        </dgm:presLayoutVars>
      </dgm:prSet>
      <dgm:spPr/>
    </dgm:pt>
    <dgm:pt modelId="{E7E18AFA-AC5B-49BD-A416-CBB72B940B57}" type="pres">
      <dgm:prSet presAssocID="{113592ED-A306-4C61-81F4-791A207D8418}" presName="spNode" presStyleCnt="0"/>
      <dgm:spPr/>
    </dgm:pt>
    <dgm:pt modelId="{91B12ED6-98EF-466D-A0FA-EFB472D17BA6}" type="pres">
      <dgm:prSet presAssocID="{56528B08-2B9B-4292-9078-FAF9A5A2D96C}" presName="sibTrans" presStyleLbl="sibTrans1D1" presStyleIdx="3" presStyleCnt="8"/>
      <dgm:spPr/>
    </dgm:pt>
    <dgm:pt modelId="{5843D6D8-1584-4ADE-97EF-8DE3246880B2}" type="pres">
      <dgm:prSet presAssocID="{87AF9015-6C5D-4D4F-B6AB-5EF865DF6E85}" presName="node" presStyleLbl="node1" presStyleIdx="4" presStyleCnt="8">
        <dgm:presLayoutVars>
          <dgm:bulletEnabled val="1"/>
        </dgm:presLayoutVars>
      </dgm:prSet>
      <dgm:spPr/>
    </dgm:pt>
    <dgm:pt modelId="{86B865E6-0EC2-44D8-A9DB-29903DA41274}" type="pres">
      <dgm:prSet presAssocID="{87AF9015-6C5D-4D4F-B6AB-5EF865DF6E85}" presName="spNode" presStyleCnt="0"/>
      <dgm:spPr/>
    </dgm:pt>
    <dgm:pt modelId="{C8794277-E9D7-42C9-B97C-663634E8D602}" type="pres">
      <dgm:prSet presAssocID="{6D7DEC8C-03A8-4906-B109-5F374A94D6DD}" presName="sibTrans" presStyleLbl="sibTrans1D1" presStyleIdx="4" presStyleCnt="8"/>
      <dgm:spPr/>
    </dgm:pt>
    <dgm:pt modelId="{9181C75C-53EC-42C3-99AD-FF11755E2F8D}" type="pres">
      <dgm:prSet presAssocID="{BFD26507-C547-4643-A5C1-FEEC099E38A8}" presName="node" presStyleLbl="node1" presStyleIdx="5" presStyleCnt="8">
        <dgm:presLayoutVars>
          <dgm:bulletEnabled val="1"/>
        </dgm:presLayoutVars>
      </dgm:prSet>
      <dgm:spPr/>
    </dgm:pt>
    <dgm:pt modelId="{2FA0091E-BB18-4DF0-83F0-097725FC94AA}" type="pres">
      <dgm:prSet presAssocID="{BFD26507-C547-4643-A5C1-FEEC099E38A8}" presName="spNode" presStyleCnt="0"/>
      <dgm:spPr/>
    </dgm:pt>
    <dgm:pt modelId="{AE46A7C0-25FC-4FDE-81DB-84C37E52F080}" type="pres">
      <dgm:prSet presAssocID="{7D40B369-8F24-4F92-A1FB-E8D76B766221}" presName="sibTrans" presStyleLbl="sibTrans1D1" presStyleIdx="5" presStyleCnt="8"/>
      <dgm:spPr/>
    </dgm:pt>
    <dgm:pt modelId="{9FC5CB90-E049-41D7-8E6E-8CA9147E1A76}" type="pres">
      <dgm:prSet presAssocID="{0E80D075-8E5E-4E0A-8E31-6505BA062627}" presName="node" presStyleLbl="node1" presStyleIdx="6" presStyleCnt="8">
        <dgm:presLayoutVars>
          <dgm:bulletEnabled val="1"/>
        </dgm:presLayoutVars>
      </dgm:prSet>
      <dgm:spPr/>
    </dgm:pt>
    <dgm:pt modelId="{D5EFFFA8-F29B-4CF0-85DF-0B3A1BF2ED9C}" type="pres">
      <dgm:prSet presAssocID="{0E80D075-8E5E-4E0A-8E31-6505BA062627}" presName="spNode" presStyleCnt="0"/>
      <dgm:spPr/>
    </dgm:pt>
    <dgm:pt modelId="{293DC863-4B35-4C5E-9C4D-378B609BCD43}" type="pres">
      <dgm:prSet presAssocID="{B5F32F61-1560-4C95-8556-F7B8183526E0}" presName="sibTrans" presStyleLbl="sibTrans1D1" presStyleIdx="6" presStyleCnt="8"/>
      <dgm:spPr/>
    </dgm:pt>
    <dgm:pt modelId="{47F5C1D3-9EBF-4480-AF91-C370E366674B}" type="pres">
      <dgm:prSet presAssocID="{7C1DE5BC-2EEC-413B-9847-3BF8BFD8C26A}" presName="node" presStyleLbl="node1" presStyleIdx="7" presStyleCnt="8">
        <dgm:presLayoutVars>
          <dgm:bulletEnabled val="1"/>
        </dgm:presLayoutVars>
      </dgm:prSet>
      <dgm:spPr/>
    </dgm:pt>
    <dgm:pt modelId="{8A720C17-4DDE-4193-B650-5B38123878F0}" type="pres">
      <dgm:prSet presAssocID="{7C1DE5BC-2EEC-413B-9847-3BF8BFD8C26A}" presName="spNode" presStyleCnt="0"/>
      <dgm:spPr/>
    </dgm:pt>
    <dgm:pt modelId="{C86B052C-6447-4520-8B17-4665CF9D2AE3}" type="pres">
      <dgm:prSet presAssocID="{FF8BB74E-911C-4F9A-A1A4-8A4B169A1861}" presName="sibTrans" presStyleLbl="sibTrans1D1" presStyleIdx="7" presStyleCnt="8"/>
      <dgm:spPr/>
    </dgm:pt>
  </dgm:ptLst>
  <dgm:cxnLst>
    <dgm:cxn modelId="{C775BE10-DD64-4A62-BF84-E4F36B8F5FAD}" type="presOf" srcId="{DB618B27-F44C-4CFA-A2D8-6F1D6BC6459D}" destId="{9EE346A0-A8F1-4172-A82C-2353919D8991}" srcOrd="0" destOrd="0" presId="urn:microsoft.com/office/officeart/2005/8/layout/cycle6"/>
    <dgm:cxn modelId="{F052CE14-B219-44CF-A151-6ED817FDBB50}" srcId="{C7609D4A-96C1-4B97-B653-191447E967A6}" destId="{113592ED-A306-4C61-81F4-791A207D8418}" srcOrd="3" destOrd="0" parTransId="{759C6D23-0FC2-4AE3-BF9F-C2CF6DEC960F}" sibTransId="{56528B08-2B9B-4292-9078-FAF9A5A2D96C}"/>
    <dgm:cxn modelId="{7A4D7416-1323-4A06-99E4-9E03E13A57D0}" srcId="{C7609D4A-96C1-4B97-B653-191447E967A6}" destId="{87AF9015-6C5D-4D4F-B6AB-5EF865DF6E85}" srcOrd="4" destOrd="0" parTransId="{7546A146-5CE5-4CC3-A593-3EA0B29DE21A}" sibTransId="{6D7DEC8C-03A8-4906-B109-5F374A94D6DD}"/>
    <dgm:cxn modelId="{3EC3D31A-D353-4BF5-B58B-4A6F8D8A7243}" type="presOf" srcId="{113592ED-A306-4C61-81F4-791A207D8418}" destId="{3A661E58-2B9D-42F5-B06B-3BBC3B24DA6F}" srcOrd="0" destOrd="0" presId="urn:microsoft.com/office/officeart/2005/8/layout/cycle6"/>
    <dgm:cxn modelId="{E728F024-CDA8-4A92-BCA7-9864373024D3}" type="presOf" srcId="{56528B08-2B9B-4292-9078-FAF9A5A2D96C}" destId="{91B12ED6-98EF-466D-A0FA-EFB472D17BA6}" srcOrd="0" destOrd="0" presId="urn:microsoft.com/office/officeart/2005/8/layout/cycle6"/>
    <dgm:cxn modelId="{AF8DA72B-5347-4F37-94FF-5608F7748F41}" type="presOf" srcId="{6D7DEC8C-03A8-4906-B109-5F374A94D6DD}" destId="{C8794277-E9D7-42C9-B97C-663634E8D602}" srcOrd="0" destOrd="0" presId="urn:microsoft.com/office/officeart/2005/8/layout/cycle6"/>
    <dgm:cxn modelId="{E8FB6930-A5B2-4F5E-813B-EC5EDF13D3A0}" type="presOf" srcId="{87AF9015-6C5D-4D4F-B6AB-5EF865DF6E85}" destId="{5843D6D8-1584-4ADE-97EF-8DE3246880B2}" srcOrd="0" destOrd="0" presId="urn:microsoft.com/office/officeart/2005/8/layout/cycle6"/>
    <dgm:cxn modelId="{2C609633-8729-42D5-982D-A98AA6239E66}" srcId="{C7609D4A-96C1-4B97-B653-191447E967A6}" destId="{BFD26507-C547-4643-A5C1-FEEC099E38A8}" srcOrd="5" destOrd="0" parTransId="{D11A7169-FDF1-4BA1-B016-5BEA16FA45C1}" sibTransId="{7D40B369-8F24-4F92-A1FB-E8D76B766221}"/>
    <dgm:cxn modelId="{092ED13E-6B1C-410E-9587-B629268A70F7}" type="presOf" srcId="{B5F32F61-1560-4C95-8556-F7B8183526E0}" destId="{293DC863-4B35-4C5E-9C4D-378B609BCD43}" srcOrd="0" destOrd="0" presId="urn:microsoft.com/office/officeart/2005/8/layout/cycle6"/>
    <dgm:cxn modelId="{DC3EEE47-0617-4A97-B0F2-8308F2DDB873}" type="presOf" srcId="{8AF4D68C-8C7B-4288-B076-B2E13920D44D}" destId="{EBD5577B-158D-4071-9BF5-1B46BD423BBD}" srcOrd="0" destOrd="0" presId="urn:microsoft.com/office/officeart/2005/8/layout/cycle6"/>
    <dgm:cxn modelId="{0CE8AD6C-E4B3-4776-828F-D100520DB2ED}" type="presOf" srcId="{4298DD17-2CA6-4AF2-A393-D7B04D168CEB}" destId="{5A9A0092-F9AF-4A68-9EA6-1B77421D58C0}" srcOrd="0" destOrd="0" presId="urn:microsoft.com/office/officeart/2005/8/layout/cycle6"/>
    <dgm:cxn modelId="{F8CF236E-276E-4431-B5B6-23E6D25D899A}" srcId="{C7609D4A-96C1-4B97-B653-191447E967A6}" destId="{2476F3D0-4286-4F60-9858-2394F2B758CC}" srcOrd="1" destOrd="0" parTransId="{D18B6A2F-C5C4-4601-84FF-7E2C324FB489}" sibTransId="{8AF4D68C-8C7B-4288-B076-B2E13920D44D}"/>
    <dgm:cxn modelId="{12359D54-B9DC-406C-878F-567B6431A1BA}" type="presOf" srcId="{FF8BB74E-911C-4F9A-A1A4-8A4B169A1861}" destId="{C86B052C-6447-4520-8B17-4665CF9D2AE3}" srcOrd="0" destOrd="0" presId="urn:microsoft.com/office/officeart/2005/8/layout/cycle6"/>
    <dgm:cxn modelId="{6A7A3A8C-3AA8-43F4-96C5-E8C1F73F36AB}" srcId="{C7609D4A-96C1-4B97-B653-191447E967A6}" destId="{3ECC6D38-36C9-4FFE-8142-00A132878EEA}" srcOrd="2" destOrd="0" parTransId="{6DEEF981-9467-4647-981B-B7551B13DE9F}" sibTransId="{DB618B27-F44C-4CFA-A2D8-6F1D6BC6459D}"/>
    <dgm:cxn modelId="{CF09C68D-1390-4F51-B6F2-5252832B181D}" type="presOf" srcId="{BFD26507-C547-4643-A5C1-FEEC099E38A8}" destId="{9181C75C-53EC-42C3-99AD-FF11755E2F8D}" srcOrd="0" destOrd="0" presId="urn:microsoft.com/office/officeart/2005/8/layout/cycle6"/>
    <dgm:cxn modelId="{04EEE49B-D48A-4DDF-88C6-31C43B781396}" type="presOf" srcId="{3ECC6D38-36C9-4FFE-8142-00A132878EEA}" destId="{88277A03-800B-49D9-B1C9-4F2C0C8171C4}" srcOrd="0" destOrd="0" presId="urn:microsoft.com/office/officeart/2005/8/layout/cycle6"/>
    <dgm:cxn modelId="{2540969F-45AF-4AAB-9E5A-FD9EA3967D94}" srcId="{C7609D4A-96C1-4B97-B653-191447E967A6}" destId="{0E80D075-8E5E-4E0A-8E31-6505BA062627}" srcOrd="6" destOrd="0" parTransId="{130BCB5C-52DC-4136-AE9C-71551F8E2C2F}" sibTransId="{B5F32F61-1560-4C95-8556-F7B8183526E0}"/>
    <dgm:cxn modelId="{6D8077A2-BEC9-484C-8439-50EE5FE05D6A}" type="presOf" srcId="{7C1DE5BC-2EEC-413B-9847-3BF8BFD8C26A}" destId="{47F5C1D3-9EBF-4480-AF91-C370E366674B}" srcOrd="0" destOrd="0" presId="urn:microsoft.com/office/officeart/2005/8/layout/cycle6"/>
    <dgm:cxn modelId="{43EE9CA6-A42E-4DB3-8C75-217A51DE391D}" type="presOf" srcId="{C7609D4A-96C1-4B97-B653-191447E967A6}" destId="{355328F3-519C-4D63-A5BF-498C0D8EB156}" srcOrd="0" destOrd="0" presId="urn:microsoft.com/office/officeart/2005/8/layout/cycle6"/>
    <dgm:cxn modelId="{9C15C6A6-D6D3-4483-BE25-5258A5CE88AA}" type="presOf" srcId="{0E80D075-8E5E-4E0A-8E31-6505BA062627}" destId="{9FC5CB90-E049-41D7-8E6E-8CA9147E1A76}" srcOrd="0" destOrd="0" presId="urn:microsoft.com/office/officeart/2005/8/layout/cycle6"/>
    <dgm:cxn modelId="{5873E1AB-150B-4402-B123-E3AAFF6AF939}" type="presOf" srcId="{DD98DC11-1E1D-40A2-A88D-0627442509C3}" destId="{63A1C168-D6ED-450C-A63D-7EC8635F13F5}" srcOrd="0" destOrd="0" presId="urn:microsoft.com/office/officeart/2005/8/layout/cycle6"/>
    <dgm:cxn modelId="{681AB3D8-C551-4A51-AD82-E9DF93868830}" srcId="{C7609D4A-96C1-4B97-B653-191447E967A6}" destId="{7C1DE5BC-2EEC-413B-9847-3BF8BFD8C26A}" srcOrd="7" destOrd="0" parTransId="{1CF3ABB0-C970-4AC5-B8CA-C01F3ECF9A95}" sibTransId="{FF8BB74E-911C-4F9A-A1A4-8A4B169A1861}"/>
    <dgm:cxn modelId="{000C32E0-EB5B-466E-AA55-E51A4210CDFE}" type="presOf" srcId="{2476F3D0-4286-4F60-9858-2394F2B758CC}" destId="{F256D0C4-D58A-4F72-8B84-750F513C0288}" srcOrd="0" destOrd="0" presId="urn:microsoft.com/office/officeart/2005/8/layout/cycle6"/>
    <dgm:cxn modelId="{905205E6-BDDE-43DC-BD51-0B0351E699BE}" srcId="{C7609D4A-96C1-4B97-B653-191447E967A6}" destId="{DD98DC11-1E1D-40A2-A88D-0627442509C3}" srcOrd="0" destOrd="0" parTransId="{2C4DE62D-47A3-4D2C-934E-F673216D371B}" sibTransId="{4298DD17-2CA6-4AF2-A393-D7B04D168CEB}"/>
    <dgm:cxn modelId="{9F82ADF6-5271-480C-96C3-BDE64E7E860E}" type="presOf" srcId="{7D40B369-8F24-4F92-A1FB-E8D76B766221}" destId="{AE46A7C0-25FC-4FDE-81DB-84C37E52F080}" srcOrd="0" destOrd="0" presId="urn:microsoft.com/office/officeart/2005/8/layout/cycle6"/>
    <dgm:cxn modelId="{580F0F4E-1682-4663-970F-C7FC68BF90B8}" type="presParOf" srcId="{355328F3-519C-4D63-A5BF-498C0D8EB156}" destId="{63A1C168-D6ED-450C-A63D-7EC8635F13F5}" srcOrd="0" destOrd="0" presId="urn:microsoft.com/office/officeart/2005/8/layout/cycle6"/>
    <dgm:cxn modelId="{64FEB14A-7B6F-42A5-B784-416797E083DA}" type="presParOf" srcId="{355328F3-519C-4D63-A5BF-498C0D8EB156}" destId="{F6039BCF-268F-4B84-ABBA-52E19F507D60}" srcOrd="1" destOrd="0" presId="urn:microsoft.com/office/officeart/2005/8/layout/cycle6"/>
    <dgm:cxn modelId="{EFFC5E17-15CA-4ACE-9179-286F43DC3F24}" type="presParOf" srcId="{355328F3-519C-4D63-A5BF-498C0D8EB156}" destId="{5A9A0092-F9AF-4A68-9EA6-1B77421D58C0}" srcOrd="2" destOrd="0" presId="urn:microsoft.com/office/officeart/2005/8/layout/cycle6"/>
    <dgm:cxn modelId="{3D730E59-B0AC-4A62-873C-22B3714B51DE}" type="presParOf" srcId="{355328F3-519C-4D63-A5BF-498C0D8EB156}" destId="{F256D0C4-D58A-4F72-8B84-750F513C0288}" srcOrd="3" destOrd="0" presId="urn:microsoft.com/office/officeart/2005/8/layout/cycle6"/>
    <dgm:cxn modelId="{0F9756A8-B8A8-4B25-92D5-DECEA2389496}" type="presParOf" srcId="{355328F3-519C-4D63-A5BF-498C0D8EB156}" destId="{07035270-46B6-4405-AE1E-6974C921D2E9}" srcOrd="4" destOrd="0" presId="urn:microsoft.com/office/officeart/2005/8/layout/cycle6"/>
    <dgm:cxn modelId="{3879EC24-5DC5-4168-9AED-E9A2DE281A0B}" type="presParOf" srcId="{355328F3-519C-4D63-A5BF-498C0D8EB156}" destId="{EBD5577B-158D-4071-9BF5-1B46BD423BBD}" srcOrd="5" destOrd="0" presId="urn:microsoft.com/office/officeart/2005/8/layout/cycle6"/>
    <dgm:cxn modelId="{CC2E03E5-7449-4244-965E-2863F3EFCCEE}" type="presParOf" srcId="{355328F3-519C-4D63-A5BF-498C0D8EB156}" destId="{88277A03-800B-49D9-B1C9-4F2C0C8171C4}" srcOrd="6" destOrd="0" presId="urn:microsoft.com/office/officeart/2005/8/layout/cycle6"/>
    <dgm:cxn modelId="{A265E5B8-C6F5-431E-A5B5-964B07497FC1}" type="presParOf" srcId="{355328F3-519C-4D63-A5BF-498C0D8EB156}" destId="{0E601BD2-9FD3-4BB8-9F40-AC842021583F}" srcOrd="7" destOrd="0" presId="urn:microsoft.com/office/officeart/2005/8/layout/cycle6"/>
    <dgm:cxn modelId="{1C9CCC8B-7FA8-499E-8323-488FAF8FA700}" type="presParOf" srcId="{355328F3-519C-4D63-A5BF-498C0D8EB156}" destId="{9EE346A0-A8F1-4172-A82C-2353919D8991}" srcOrd="8" destOrd="0" presId="urn:microsoft.com/office/officeart/2005/8/layout/cycle6"/>
    <dgm:cxn modelId="{2EA79BB2-DCE0-41A7-8C89-7767F7F48038}" type="presParOf" srcId="{355328F3-519C-4D63-A5BF-498C0D8EB156}" destId="{3A661E58-2B9D-42F5-B06B-3BBC3B24DA6F}" srcOrd="9" destOrd="0" presId="urn:microsoft.com/office/officeart/2005/8/layout/cycle6"/>
    <dgm:cxn modelId="{37A4D537-A053-403F-889F-3B4F6811DD9A}" type="presParOf" srcId="{355328F3-519C-4D63-A5BF-498C0D8EB156}" destId="{E7E18AFA-AC5B-49BD-A416-CBB72B940B57}" srcOrd="10" destOrd="0" presId="urn:microsoft.com/office/officeart/2005/8/layout/cycle6"/>
    <dgm:cxn modelId="{BA740D1D-BB2A-448F-ABFB-306D87635975}" type="presParOf" srcId="{355328F3-519C-4D63-A5BF-498C0D8EB156}" destId="{91B12ED6-98EF-466D-A0FA-EFB472D17BA6}" srcOrd="11" destOrd="0" presId="urn:microsoft.com/office/officeart/2005/8/layout/cycle6"/>
    <dgm:cxn modelId="{FD81BDCE-4AE5-42F4-B1A8-7B22C3BB4070}" type="presParOf" srcId="{355328F3-519C-4D63-A5BF-498C0D8EB156}" destId="{5843D6D8-1584-4ADE-97EF-8DE3246880B2}" srcOrd="12" destOrd="0" presId="urn:microsoft.com/office/officeart/2005/8/layout/cycle6"/>
    <dgm:cxn modelId="{42EB267A-3702-4392-8617-8290FE51E255}" type="presParOf" srcId="{355328F3-519C-4D63-A5BF-498C0D8EB156}" destId="{86B865E6-0EC2-44D8-A9DB-29903DA41274}" srcOrd="13" destOrd="0" presId="urn:microsoft.com/office/officeart/2005/8/layout/cycle6"/>
    <dgm:cxn modelId="{DCB35790-5CDA-47D4-B559-2073D08459EC}" type="presParOf" srcId="{355328F3-519C-4D63-A5BF-498C0D8EB156}" destId="{C8794277-E9D7-42C9-B97C-663634E8D602}" srcOrd="14" destOrd="0" presId="urn:microsoft.com/office/officeart/2005/8/layout/cycle6"/>
    <dgm:cxn modelId="{DCEC112B-E0BB-4BDF-AFEB-EC278D01E6D1}" type="presParOf" srcId="{355328F3-519C-4D63-A5BF-498C0D8EB156}" destId="{9181C75C-53EC-42C3-99AD-FF11755E2F8D}" srcOrd="15" destOrd="0" presId="urn:microsoft.com/office/officeart/2005/8/layout/cycle6"/>
    <dgm:cxn modelId="{1EE77554-A3BE-4BDE-8290-720A2AB6394F}" type="presParOf" srcId="{355328F3-519C-4D63-A5BF-498C0D8EB156}" destId="{2FA0091E-BB18-4DF0-83F0-097725FC94AA}" srcOrd="16" destOrd="0" presId="urn:microsoft.com/office/officeart/2005/8/layout/cycle6"/>
    <dgm:cxn modelId="{FBBB8A06-5387-4FD6-BE7F-1FF335FAECFE}" type="presParOf" srcId="{355328F3-519C-4D63-A5BF-498C0D8EB156}" destId="{AE46A7C0-25FC-4FDE-81DB-84C37E52F080}" srcOrd="17" destOrd="0" presId="urn:microsoft.com/office/officeart/2005/8/layout/cycle6"/>
    <dgm:cxn modelId="{2C4D78AE-59F7-48DA-95E7-FDFA346F7CCE}" type="presParOf" srcId="{355328F3-519C-4D63-A5BF-498C0D8EB156}" destId="{9FC5CB90-E049-41D7-8E6E-8CA9147E1A76}" srcOrd="18" destOrd="0" presId="urn:microsoft.com/office/officeart/2005/8/layout/cycle6"/>
    <dgm:cxn modelId="{0FD2CD03-BF7E-4428-B931-9A9AF69B52D2}" type="presParOf" srcId="{355328F3-519C-4D63-A5BF-498C0D8EB156}" destId="{D5EFFFA8-F29B-4CF0-85DF-0B3A1BF2ED9C}" srcOrd="19" destOrd="0" presId="urn:microsoft.com/office/officeart/2005/8/layout/cycle6"/>
    <dgm:cxn modelId="{45E5D5EF-BBA0-43B3-A388-FC69F4D98B81}" type="presParOf" srcId="{355328F3-519C-4D63-A5BF-498C0D8EB156}" destId="{293DC863-4B35-4C5E-9C4D-378B609BCD43}" srcOrd="20" destOrd="0" presId="urn:microsoft.com/office/officeart/2005/8/layout/cycle6"/>
    <dgm:cxn modelId="{78E63182-1C58-4A87-B84A-42C03686D109}" type="presParOf" srcId="{355328F3-519C-4D63-A5BF-498C0D8EB156}" destId="{47F5C1D3-9EBF-4480-AF91-C370E366674B}" srcOrd="21" destOrd="0" presId="urn:microsoft.com/office/officeart/2005/8/layout/cycle6"/>
    <dgm:cxn modelId="{5FC688FD-2672-444D-B59C-C5E16C2283B1}" type="presParOf" srcId="{355328F3-519C-4D63-A5BF-498C0D8EB156}" destId="{8A720C17-4DDE-4193-B650-5B38123878F0}" srcOrd="22" destOrd="0" presId="urn:microsoft.com/office/officeart/2005/8/layout/cycle6"/>
    <dgm:cxn modelId="{05A78B1E-99E8-41AD-9185-06817B9C2136}" type="presParOf" srcId="{355328F3-519C-4D63-A5BF-498C0D8EB156}" destId="{C86B052C-6447-4520-8B17-4665CF9D2AE3}"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ADB1E-DB14-467B-92D9-A99C2694B0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ED437D-A7F7-46F1-A525-7D865392C8B4}">
      <dgm:prSet phldrT="[Text]"/>
      <dgm:spPr/>
      <dgm:t>
        <a:bodyPr/>
        <a:lstStyle/>
        <a:p>
          <a:r>
            <a:rPr lang="en-US" dirty="0"/>
            <a:t>Syringe services</a:t>
          </a:r>
        </a:p>
      </dgm:t>
    </dgm:pt>
    <dgm:pt modelId="{DF683F28-5734-4525-BA9A-6518F6E64897}" type="parTrans" cxnId="{6B3F36D7-9B55-48F6-AF38-7253324936FD}">
      <dgm:prSet/>
      <dgm:spPr/>
      <dgm:t>
        <a:bodyPr/>
        <a:lstStyle/>
        <a:p>
          <a:endParaRPr lang="en-US"/>
        </a:p>
      </dgm:t>
    </dgm:pt>
    <dgm:pt modelId="{D7586C4A-CA49-49EA-8BC9-31339C5B58B6}" type="sibTrans" cxnId="{6B3F36D7-9B55-48F6-AF38-7253324936FD}">
      <dgm:prSet/>
      <dgm:spPr/>
      <dgm:t>
        <a:bodyPr/>
        <a:lstStyle/>
        <a:p>
          <a:endParaRPr lang="en-US"/>
        </a:p>
      </dgm:t>
    </dgm:pt>
    <dgm:pt modelId="{05A0DB11-AA80-42B3-AC68-2E869D1E499F}">
      <dgm:prSet phldrT="[Text]"/>
      <dgm:spPr/>
      <dgm:t>
        <a:bodyPr/>
        <a:lstStyle/>
        <a:p>
          <a:r>
            <a:rPr lang="en-US" dirty="0"/>
            <a:t>Stigma reduction</a:t>
          </a:r>
        </a:p>
      </dgm:t>
    </dgm:pt>
    <dgm:pt modelId="{756EA08F-830B-454B-A9D5-4B53BE34AA12}" type="parTrans" cxnId="{18D7B52A-0F26-42A9-860C-F256861F75DA}">
      <dgm:prSet/>
      <dgm:spPr/>
      <dgm:t>
        <a:bodyPr/>
        <a:lstStyle/>
        <a:p>
          <a:endParaRPr lang="en-US"/>
        </a:p>
      </dgm:t>
    </dgm:pt>
    <dgm:pt modelId="{BAC9F2EF-1D07-4684-805E-5DAE47332166}" type="sibTrans" cxnId="{18D7B52A-0F26-42A9-860C-F256861F75DA}">
      <dgm:prSet/>
      <dgm:spPr/>
      <dgm:t>
        <a:bodyPr/>
        <a:lstStyle/>
        <a:p>
          <a:endParaRPr lang="en-US"/>
        </a:p>
      </dgm:t>
    </dgm:pt>
    <dgm:pt modelId="{C45ABFAA-3ACC-4834-BB93-DC2CBDB1DDE2}">
      <dgm:prSet phldrT="[Text]"/>
      <dgm:spPr/>
      <dgm:t>
        <a:bodyPr/>
        <a:lstStyle/>
        <a:p>
          <a:r>
            <a:rPr lang="en-US" dirty="0"/>
            <a:t>Fentanyl test strips</a:t>
          </a:r>
        </a:p>
      </dgm:t>
    </dgm:pt>
    <dgm:pt modelId="{69164436-C9BF-4AC3-912D-C24C3D30E02F}" type="parTrans" cxnId="{6B3262AD-19D1-4645-9A68-C17004274973}">
      <dgm:prSet/>
      <dgm:spPr/>
      <dgm:t>
        <a:bodyPr/>
        <a:lstStyle/>
        <a:p>
          <a:endParaRPr lang="en-US"/>
        </a:p>
      </dgm:t>
    </dgm:pt>
    <dgm:pt modelId="{E502DA21-D568-4F30-B8CA-F73C2FE37FC8}" type="sibTrans" cxnId="{6B3262AD-19D1-4645-9A68-C17004274973}">
      <dgm:prSet/>
      <dgm:spPr/>
      <dgm:t>
        <a:bodyPr/>
        <a:lstStyle/>
        <a:p>
          <a:endParaRPr lang="en-US"/>
        </a:p>
      </dgm:t>
    </dgm:pt>
    <dgm:pt modelId="{09B8D4E1-0306-4D13-BC54-B5CFC12AA01F}">
      <dgm:prSet phldrT="[Text]"/>
      <dgm:spPr/>
      <dgm:t>
        <a:bodyPr/>
        <a:lstStyle/>
        <a:p>
          <a:r>
            <a:rPr lang="en-US" dirty="0"/>
            <a:t>Naloxone &amp; training</a:t>
          </a:r>
        </a:p>
      </dgm:t>
    </dgm:pt>
    <dgm:pt modelId="{6AFEB9BB-626A-4B65-8087-7DEB68897873}" type="parTrans" cxnId="{18B21099-2BE4-4172-8C1B-413C26A3A05D}">
      <dgm:prSet/>
      <dgm:spPr/>
      <dgm:t>
        <a:bodyPr/>
        <a:lstStyle/>
        <a:p>
          <a:endParaRPr lang="en-US"/>
        </a:p>
      </dgm:t>
    </dgm:pt>
    <dgm:pt modelId="{C3C2295B-7CF6-4FB7-965F-109778482DBB}" type="sibTrans" cxnId="{18B21099-2BE4-4172-8C1B-413C26A3A05D}">
      <dgm:prSet/>
      <dgm:spPr/>
      <dgm:t>
        <a:bodyPr/>
        <a:lstStyle/>
        <a:p>
          <a:endParaRPr lang="en-US"/>
        </a:p>
      </dgm:t>
    </dgm:pt>
    <dgm:pt modelId="{363F51BB-4034-459F-A43E-C067A1559605}">
      <dgm:prSet phldrT="[Text]"/>
      <dgm:spPr/>
      <dgm:t>
        <a:bodyPr/>
        <a:lstStyle/>
        <a:p>
          <a:r>
            <a:rPr lang="en-US" dirty="0"/>
            <a:t>Crisis support</a:t>
          </a:r>
        </a:p>
      </dgm:t>
    </dgm:pt>
    <dgm:pt modelId="{20BB4F6F-1400-4858-8AF2-FC3CD62ADABC}" type="parTrans" cxnId="{FE1F548E-1322-4DBD-BBF7-257ECFB2A7E4}">
      <dgm:prSet/>
      <dgm:spPr/>
      <dgm:t>
        <a:bodyPr/>
        <a:lstStyle/>
        <a:p>
          <a:endParaRPr lang="en-US"/>
        </a:p>
      </dgm:t>
    </dgm:pt>
    <dgm:pt modelId="{5A809833-0BB3-4C4C-82C3-DE7C60841B78}" type="sibTrans" cxnId="{FE1F548E-1322-4DBD-BBF7-257ECFB2A7E4}">
      <dgm:prSet/>
      <dgm:spPr/>
      <dgm:t>
        <a:bodyPr/>
        <a:lstStyle/>
        <a:p>
          <a:endParaRPr lang="en-US"/>
        </a:p>
      </dgm:t>
    </dgm:pt>
    <dgm:pt modelId="{A1591780-A061-4D17-A3EA-BFD17D4C497E}">
      <dgm:prSet phldrT="[Text]"/>
      <dgm:spPr/>
      <dgm:t>
        <a:bodyPr/>
        <a:lstStyle/>
        <a:p>
          <a:r>
            <a:rPr lang="en-US" dirty="0"/>
            <a:t>Low-barrier housing</a:t>
          </a:r>
        </a:p>
      </dgm:t>
    </dgm:pt>
    <dgm:pt modelId="{2EC06362-F4ED-4D6B-99FB-90F81A1DBDB1}" type="parTrans" cxnId="{49265F7C-61D0-4F62-92D3-C791DE84C372}">
      <dgm:prSet/>
      <dgm:spPr/>
      <dgm:t>
        <a:bodyPr/>
        <a:lstStyle/>
        <a:p>
          <a:endParaRPr lang="en-US"/>
        </a:p>
      </dgm:t>
    </dgm:pt>
    <dgm:pt modelId="{E0172E61-C202-46A4-B8ED-68983AA2033F}" type="sibTrans" cxnId="{49265F7C-61D0-4F62-92D3-C791DE84C372}">
      <dgm:prSet/>
      <dgm:spPr/>
      <dgm:t>
        <a:bodyPr/>
        <a:lstStyle/>
        <a:p>
          <a:endParaRPr lang="en-US"/>
        </a:p>
      </dgm:t>
    </dgm:pt>
    <dgm:pt modelId="{ACE186A2-1EDF-49CD-AC73-0A112EEA8C7F}">
      <dgm:prSet phldrT="[Text]"/>
      <dgm:spPr/>
      <dgm:t>
        <a:bodyPr/>
        <a:lstStyle/>
        <a:p>
          <a:r>
            <a:rPr lang="en-US" dirty="0"/>
            <a:t>Employment opportunities</a:t>
          </a:r>
        </a:p>
      </dgm:t>
    </dgm:pt>
    <dgm:pt modelId="{C1128843-3E6D-430E-9670-C6DEC250BAF5}" type="parTrans" cxnId="{89ABD1B8-37AB-4B71-BD45-7B8D917FF39E}">
      <dgm:prSet/>
      <dgm:spPr/>
      <dgm:t>
        <a:bodyPr/>
        <a:lstStyle/>
        <a:p>
          <a:endParaRPr lang="en-US"/>
        </a:p>
      </dgm:t>
    </dgm:pt>
    <dgm:pt modelId="{763C0B71-7A1D-44A5-B7C7-E3D9AB245655}" type="sibTrans" cxnId="{89ABD1B8-37AB-4B71-BD45-7B8D917FF39E}">
      <dgm:prSet/>
      <dgm:spPr/>
      <dgm:t>
        <a:bodyPr/>
        <a:lstStyle/>
        <a:p>
          <a:endParaRPr lang="en-US"/>
        </a:p>
      </dgm:t>
    </dgm:pt>
    <dgm:pt modelId="{09947949-F8F2-4548-8FA1-2F5A9B674BB0}">
      <dgm:prSet phldrT="[Text]"/>
      <dgm:spPr/>
      <dgm:t>
        <a:bodyPr/>
        <a:lstStyle/>
        <a:p>
          <a:r>
            <a:rPr lang="en-US" dirty="0"/>
            <a:t>Peer connections</a:t>
          </a:r>
        </a:p>
      </dgm:t>
    </dgm:pt>
    <dgm:pt modelId="{AC1DC342-CAF9-4B5A-A40D-EA81628C8431}" type="parTrans" cxnId="{19987ECE-E707-4613-BFB4-5742DDF8A960}">
      <dgm:prSet/>
      <dgm:spPr/>
      <dgm:t>
        <a:bodyPr/>
        <a:lstStyle/>
        <a:p>
          <a:endParaRPr lang="en-US"/>
        </a:p>
      </dgm:t>
    </dgm:pt>
    <dgm:pt modelId="{5219724E-26BC-4949-83D7-B3CB4BC8BE1F}" type="sibTrans" cxnId="{19987ECE-E707-4613-BFB4-5742DDF8A960}">
      <dgm:prSet/>
      <dgm:spPr/>
      <dgm:t>
        <a:bodyPr/>
        <a:lstStyle/>
        <a:p>
          <a:endParaRPr lang="en-US"/>
        </a:p>
      </dgm:t>
    </dgm:pt>
    <dgm:pt modelId="{047B63E4-9E69-4F52-B83F-CFB91F60F19F}">
      <dgm:prSet phldrT="[Text]"/>
      <dgm:spPr/>
      <dgm:t>
        <a:bodyPr/>
        <a:lstStyle/>
        <a:p>
          <a:r>
            <a:rPr lang="en-US" dirty="0"/>
            <a:t>Connections to treatment</a:t>
          </a:r>
        </a:p>
      </dgm:t>
    </dgm:pt>
    <dgm:pt modelId="{58703616-41FF-4FFC-A125-0BFAFC36E8C5}" type="parTrans" cxnId="{5896FA8A-97F1-430E-BCDC-310C20551601}">
      <dgm:prSet/>
      <dgm:spPr/>
      <dgm:t>
        <a:bodyPr/>
        <a:lstStyle/>
        <a:p>
          <a:endParaRPr lang="en-US"/>
        </a:p>
      </dgm:t>
    </dgm:pt>
    <dgm:pt modelId="{618F8D87-420E-4EFE-8F7E-35166DB27F47}" type="sibTrans" cxnId="{5896FA8A-97F1-430E-BCDC-310C20551601}">
      <dgm:prSet/>
      <dgm:spPr/>
      <dgm:t>
        <a:bodyPr/>
        <a:lstStyle/>
        <a:p>
          <a:endParaRPr lang="en-US"/>
        </a:p>
      </dgm:t>
    </dgm:pt>
    <dgm:pt modelId="{7D0BB0AA-E848-4D0E-924E-638B9A3F97FF}" type="pres">
      <dgm:prSet presAssocID="{BE6ADB1E-DB14-467B-92D9-A99C2694B0D6}" presName="diagram" presStyleCnt="0">
        <dgm:presLayoutVars>
          <dgm:dir/>
          <dgm:resizeHandles val="exact"/>
        </dgm:presLayoutVars>
      </dgm:prSet>
      <dgm:spPr/>
    </dgm:pt>
    <dgm:pt modelId="{7CEA87C6-8995-4BF3-8959-7AC6DAB98C28}" type="pres">
      <dgm:prSet presAssocID="{C45ABFAA-3ACC-4834-BB93-DC2CBDB1DDE2}" presName="node" presStyleLbl="node1" presStyleIdx="0" presStyleCnt="9">
        <dgm:presLayoutVars>
          <dgm:bulletEnabled val="1"/>
        </dgm:presLayoutVars>
      </dgm:prSet>
      <dgm:spPr/>
    </dgm:pt>
    <dgm:pt modelId="{B00E10A0-BCEF-465B-A5FA-64ACD56DC3EE}" type="pres">
      <dgm:prSet presAssocID="{E502DA21-D568-4F30-B8CA-F73C2FE37FC8}" presName="sibTrans" presStyleCnt="0"/>
      <dgm:spPr/>
    </dgm:pt>
    <dgm:pt modelId="{D0E33537-85A3-4C47-94F1-E2E9C615E522}" type="pres">
      <dgm:prSet presAssocID="{42ED437D-A7F7-46F1-A525-7D865392C8B4}" presName="node" presStyleLbl="node1" presStyleIdx="1" presStyleCnt="9" custLinFactNeighborX="1764">
        <dgm:presLayoutVars>
          <dgm:bulletEnabled val="1"/>
        </dgm:presLayoutVars>
      </dgm:prSet>
      <dgm:spPr/>
    </dgm:pt>
    <dgm:pt modelId="{74E78272-AC55-436C-900B-8B6CDCDC762B}" type="pres">
      <dgm:prSet presAssocID="{D7586C4A-CA49-49EA-8BC9-31339C5B58B6}" presName="sibTrans" presStyleCnt="0"/>
      <dgm:spPr/>
    </dgm:pt>
    <dgm:pt modelId="{BB94448E-2B70-4BA8-9B2E-B7358A6910B0}" type="pres">
      <dgm:prSet presAssocID="{09B8D4E1-0306-4D13-BC54-B5CFC12AA01F}" presName="node" presStyleLbl="node1" presStyleIdx="2" presStyleCnt="9" custLinFactNeighborX="882">
        <dgm:presLayoutVars>
          <dgm:bulletEnabled val="1"/>
        </dgm:presLayoutVars>
      </dgm:prSet>
      <dgm:spPr/>
    </dgm:pt>
    <dgm:pt modelId="{A5BBF191-02F8-4823-AAD2-96C37626946A}" type="pres">
      <dgm:prSet presAssocID="{C3C2295B-7CF6-4FB7-965F-109778482DBB}" presName="sibTrans" presStyleCnt="0"/>
      <dgm:spPr/>
    </dgm:pt>
    <dgm:pt modelId="{BABDC783-5672-4C7D-8F96-4E5E9CDA06B5}" type="pres">
      <dgm:prSet presAssocID="{363F51BB-4034-459F-A43E-C067A1559605}" presName="node" presStyleLbl="node1" presStyleIdx="3" presStyleCnt="9">
        <dgm:presLayoutVars>
          <dgm:bulletEnabled val="1"/>
        </dgm:presLayoutVars>
      </dgm:prSet>
      <dgm:spPr/>
    </dgm:pt>
    <dgm:pt modelId="{A4F4C79D-CE8A-4294-B98D-431F97768B8A}" type="pres">
      <dgm:prSet presAssocID="{5A809833-0BB3-4C4C-82C3-DE7C60841B78}" presName="sibTrans" presStyleCnt="0"/>
      <dgm:spPr/>
    </dgm:pt>
    <dgm:pt modelId="{BF4B9068-F609-4DFE-910E-EB3D57CF3972}" type="pres">
      <dgm:prSet presAssocID="{05A0DB11-AA80-42B3-AC68-2E869D1E499F}" presName="node" presStyleLbl="node1" presStyleIdx="4" presStyleCnt="9" custLinFactNeighborX="1764">
        <dgm:presLayoutVars>
          <dgm:bulletEnabled val="1"/>
        </dgm:presLayoutVars>
      </dgm:prSet>
      <dgm:spPr/>
    </dgm:pt>
    <dgm:pt modelId="{A463BFBF-D1B1-4BFB-8C96-06DEBB8ECEC0}" type="pres">
      <dgm:prSet presAssocID="{BAC9F2EF-1D07-4684-805E-5DAE47332166}" presName="sibTrans" presStyleCnt="0"/>
      <dgm:spPr/>
    </dgm:pt>
    <dgm:pt modelId="{C4A86C1A-564A-47E2-8225-705679EC351E}" type="pres">
      <dgm:prSet presAssocID="{A1591780-A061-4D17-A3EA-BFD17D4C497E}" presName="node" presStyleLbl="node1" presStyleIdx="5" presStyleCnt="9" custLinFactNeighborX="882">
        <dgm:presLayoutVars>
          <dgm:bulletEnabled val="1"/>
        </dgm:presLayoutVars>
      </dgm:prSet>
      <dgm:spPr/>
    </dgm:pt>
    <dgm:pt modelId="{029A0489-6056-4F1C-B140-AC514E258DEA}" type="pres">
      <dgm:prSet presAssocID="{E0172E61-C202-46A4-B8ED-68983AA2033F}" presName="sibTrans" presStyleCnt="0"/>
      <dgm:spPr/>
    </dgm:pt>
    <dgm:pt modelId="{E8CE33EC-169F-4652-AD2A-8D5BE096E8FE}" type="pres">
      <dgm:prSet presAssocID="{ACE186A2-1EDF-49CD-AC73-0A112EEA8C7F}" presName="node" presStyleLbl="node1" presStyleIdx="6" presStyleCnt="9">
        <dgm:presLayoutVars>
          <dgm:bulletEnabled val="1"/>
        </dgm:presLayoutVars>
      </dgm:prSet>
      <dgm:spPr/>
    </dgm:pt>
    <dgm:pt modelId="{876BEB46-FC65-467F-AB81-90BD515F25C8}" type="pres">
      <dgm:prSet presAssocID="{763C0B71-7A1D-44A5-B7C7-E3D9AB245655}" presName="sibTrans" presStyleCnt="0"/>
      <dgm:spPr/>
    </dgm:pt>
    <dgm:pt modelId="{7AC019EA-6A30-4083-9595-6C79E38C4B71}" type="pres">
      <dgm:prSet presAssocID="{09947949-F8F2-4548-8FA1-2F5A9B674BB0}" presName="node" presStyleLbl="node1" presStyleIdx="7" presStyleCnt="9" custLinFactNeighborX="1764">
        <dgm:presLayoutVars>
          <dgm:bulletEnabled val="1"/>
        </dgm:presLayoutVars>
      </dgm:prSet>
      <dgm:spPr/>
    </dgm:pt>
    <dgm:pt modelId="{82F627FF-2194-4F1C-9453-B20E20D539A2}" type="pres">
      <dgm:prSet presAssocID="{5219724E-26BC-4949-83D7-B3CB4BC8BE1F}" presName="sibTrans" presStyleCnt="0"/>
      <dgm:spPr/>
    </dgm:pt>
    <dgm:pt modelId="{FCF7DCC4-14CD-4AE8-9EEF-7710D49320BC}" type="pres">
      <dgm:prSet presAssocID="{047B63E4-9E69-4F52-B83F-CFB91F60F19F}" presName="node" presStyleLbl="node1" presStyleIdx="8" presStyleCnt="9" custLinFactNeighborX="882">
        <dgm:presLayoutVars>
          <dgm:bulletEnabled val="1"/>
        </dgm:presLayoutVars>
      </dgm:prSet>
      <dgm:spPr/>
    </dgm:pt>
  </dgm:ptLst>
  <dgm:cxnLst>
    <dgm:cxn modelId="{18D7B52A-0F26-42A9-860C-F256861F75DA}" srcId="{BE6ADB1E-DB14-467B-92D9-A99C2694B0D6}" destId="{05A0DB11-AA80-42B3-AC68-2E869D1E499F}" srcOrd="4" destOrd="0" parTransId="{756EA08F-830B-454B-A9D5-4B53BE34AA12}" sibTransId="{BAC9F2EF-1D07-4684-805E-5DAE47332166}"/>
    <dgm:cxn modelId="{064F2D2B-A259-4BEA-A098-83953F62C838}" type="presOf" srcId="{09947949-F8F2-4548-8FA1-2F5A9B674BB0}" destId="{7AC019EA-6A30-4083-9595-6C79E38C4B71}" srcOrd="0" destOrd="0" presId="urn:microsoft.com/office/officeart/2005/8/layout/default"/>
    <dgm:cxn modelId="{A3B9B13C-18F5-4C4E-BFEB-7D848C9DE9FD}" type="presOf" srcId="{05A0DB11-AA80-42B3-AC68-2E869D1E499F}" destId="{BF4B9068-F609-4DFE-910E-EB3D57CF3972}" srcOrd="0" destOrd="0" presId="urn:microsoft.com/office/officeart/2005/8/layout/default"/>
    <dgm:cxn modelId="{10680D61-BA42-41DB-9154-8A72C637AD20}" type="presOf" srcId="{363F51BB-4034-459F-A43E-C067A1559605}" destId="{BABDC783-5672-4C7D-8F96-4E5E9CDA06B5}" srcOrd="0" destOrd="0" presId="urn:microsoft.com/office/officeart/2005/8/layout/default"/>
    <dgm:cxn modelId="{8D177753-1858-4845-8E71-8931FA63CEAC}" type="presOf" srcId="{047B63E4-9E69-4F52-B83F-CFB91F60F19F}" destId="{FCF7DCC4-14CD-4AE8-9EEF-7710D49320BC}" srcOrd="0" destOrd="0" presId="urn:microsoft.com/office/officeart/2005/8/layout/default"/>
    <dgm:cxn modelId="{49265F7C-61D0-4F62-92D3-C791DE84C372}" srcId="{BE6ADB1E-DB14-467B-92D9-A99C2694B0D6}" destId="{A1591780-A061-4D17-A3EA-BFD17D4C497E}" srcOrd="5" destOrd="0" parTransId="{2EC06362-F4ED-4D6B-99FB-90F81A1DBDB1}" sibTransId="{E0172E61-C202-46A4-B8ED-68983AA2033F}"/>
    <dgm:cxn modelId="{4D0E8D85-2B3A-40DF-B923-7A3ADAB0D256}" type="presOf" srcId="{ACE186A2-1EDF-49CD-AC73-0A112EEA8C7F}" destId="{E8CE33EC-169F-4652-AD2A-8D5BE096E8FE}" srcOrd="0" destOrd="0" presId="urn:microsoft.com/office/officeart/2005/8/layout/default"/>
    <dgm:cxn modelId="{5896FA8A-97F1-430E-BCDC-310C20551601}" srcId="{BE6ADB1E-DB14-467B-92D9-A99C2694B0D6}" destId="{047B63E4-9E69-4F52-B83F-CFB91F60F19F}" srcOrd="8" destOrd="0" parTransId="{58703616-41FF-4FFC-A125-0BFAFC36E8C5}" sibTransId="{618F8D87-420E-4EFE-8F7E-35166DB27F47}"/>
    <dgm:cxn modelId="{FE1F548E-1322-4DBD-BBF7-257ECFB2A7E4}" srcId="{BE6ADB1E-DB14-467B-92D9-A99C2694B0D6}" destId="{363F51BB-4034-459F-A43E-C067A1559605}" srcOrd="3" destOrd="0" parTransId="{20BB4F6F-1400-4858-8AF2-FC3CD62ADABC}" sibTransId="{5A809833-0BB3-4C4C-82C3-DE7C60841B78}"/>
    <dgm:cxn modelId="{4AD1BC8E-8B4F-4A5C-96FC-293418294FD5}" type="presOf" srcId="{09B8D4E1-0306-4D13-BC54-B5CFC12AA01F}" destId="{BB94448E-2B70-4BA8-9B2E-B7358A6910B0}" srcOrd="0" destOrd="0" presId="urn:microsoft.com/office/officeart/2005/8/layout/default"/>
    <dgm:cxn modelId="{18B21099-2BE4-4172-8C1B-413C26A3A05D}" srcId="{BE6ADB1E-DB14-467B-92D9-A99C2694B0D6}" destId="{09B8D4E1-0306-4D13-BC54-B5CFC12AA01F}" srcOrd="2" destOrd="0" parTransId="{6AFEB9BB-626A-4B65-8087-7DEB68897873}" sibTransId="{C3C2295B-7CF6-4FB7-965F-109778482DBB}"/>
    <dgm:cxn modelId="{F31170A6-BC34-49F9-A54F-6A67641E7314}" type="presOf" srcId="{42ED437D-A7F7-46F1-A525-7D865392C8B4}" destId="{D0E33537-85A3-4C47-94F1-E2E9C615E522}" srcOrd="0" destOrd="0" presId="urn:microsoft.com/office/officeart/2005/8/layout/default"/>
    <dgm:cxn modelId="{6B3262AD-19D1-4645-9A68-C17004274973}" srcId="{BE6ADB1E-DB14-467B-92D9-A99C2694B0D6}" destId="{C45ABFAA-3ACC-4834-BB93-DC2CBDB1DDE2}" srcOrd="0" destOrd="0" parTransId="{69164436-C9BF-4AC3-912D-C24C3D30E02F}" sibTransId="{E502DA21-D568-4F30-B8CA-F73C2FE37FC8}"/>
    <dgm:cxn modelId="{BBA02FB1-D4BD-4A8F-A6C9-D86C865D48AA}" type="presOf" srcId="{BE6ADB1E-DB14-467B-92D9-A99C2694B0D6}" destId="{7D0BB0AA-E848-4D0E-924E-638B9A3F97FF}" srcOrd="0" destOrd="0" presId="urn:microsoft.com/office/officeart/2005/8/layout/default"/>
    <dgm:cxn modelId="{89ABD1B8-37AB-4B71-BD45-7B8D917FF39E}" srcId="{BE6ADB1E-DB14-467B-92D9-A99C2694B0D6}" destId="{ACE186A2-1EDF-49CD-AC73-0A112EEA8C7F}" srcOrd="6" destOrd="0" parTransId="{C1128843-3E6D-430E-9670-C6DEC250BAF5}" sibTransId="{763C0B71-7A1D-44A5-B7C7-E3D9AB245655}"/>
    <dgm:cxn modelId="{58D28BC4-C200-4F1A-97BE-E1268F297766}" type="presOf" srcId="{C45ABFAA-3ACC-4834-BB93-DC2CBDB1DDE2}" destId="{7CEA87C6-8995-4BF3-8959-7AC6DAB98C28}" srcOrd="0" destOrd="0" presId="urn:microsoft.com/office/officeart/2005/8/layout/default"/>
    <dgm:cxn modelId="{19987ECE-E707-4613-BFB4-5742DDF8A960}" srcId="{BE6ADB1E-DB14-467B-92D9-A99C2694B0D6}" destId="{09947949-F8F2-4548-8FA1-2F5A9B674BB0}" srcOrd="7" destOrd="0" parTransId="{AC1DC342-CAF9-4B5A-A40D-EA81628C8431}" sibTransId="{5219724E-26BC-4949-83D7-B3CB4BC8BE1F}"/>
    <dgm:cxn modelId="{6B3F36D7-9B55-48F6-AF38-7253324936FD}" srcId="{BE6ADB1E-DB14-467B-92D9-A99C2694B0D6}" destId="{42ED437D-A7F7-46F1-A525-7D865392C8B4}" srcOrd="1" destOrd="0" parTransId="{DF683F28-5734-4525-BA9A-6518F6E64897}" sibTransId="{D7586C4A-CA49-49EA-8BC9-31339C5B58B6}"/>
    <dgm:cxn modelId="{025B5CE9-80FD-4923-BA65-B36B1AA9F1FB}" type="presOf" srcId="{A1591780-A061-4D17-A3EA-BFD17D4C497E}" destId="{C4A86C1A-564A-47E2-8225-705679EC351E}" srcOrd="0" destOrd="0" presId="urn:microsoft.com/office/officeart/2005/8/layout/default"/>
    <dgm:cxn modelId="{D83F819A-1DA5-4F6F-A552-0D8E5511EB6B}" type="presParOf" srcId="{7D0BB0AA-E848-4D0E-924E-638B9A3F97FF}" destId="{7CEA87C6-8995-4BF3-8959-7AC6DAB98C28}" srcOrd="0" destOrd="0" presId="urn:microsoft.com/office/officeart/2005/8/layout/default"/>
    <dgm:cxn modelId="{28E6D68D-9861-4E87-9C53-9D37A35132B1}" type="presParOf" srcId="{7D0BB0AA-E848-4D0E-924E-638B9A3F97FF}" destId="{B00E10A0-BCEF-465B-A5FA-64ACD56DC3EE}" srcOrd="1" destOrd="0" presId="urn:microsoft.com/office/officeart/2005/8/layout/default"/>
    <dgm:cxn modelId="{60DC079D-577E-4DCB-B4CE-9CE5907D0CBC}" type="presParOf" srcId="{7D0BB0AA-E848-4D0E-924E-638B9A3F97FF}" destId="{D0E33537-85A3-4C47-94F1-E2E9C615E522}" srcOrd="2" destOrd="0" presId="urn:microsoft.com/office/officeart/2005/8/layout/default"/>
    <dgm:cxn modelId="{D0AE7A76-5062-49D0-9695-B33E39178DAA}" type="presParOf" srcId="{7D0BB0AA-E848-4D0E-924E-638B9A3F97FF}" destId="{74E78272-AC55-436C-900B-8B6CDCDC762B}" srcOrd="3" destOrd="0" presId="urn:microsoft.com/office/officeart/2005/8/layout/default"/>
    <dgm:cxn modelId="{56492DFB-77A5-4703-95D8-3820A3904C90}" type="presParOf" srcId="{7D0BB0AA-E848-4D0E-924E-638B9A3F97FF}" destId="{BB94448E-2B70-4BA8-9B2E-B7358A6910B0}" srcOrd="4" destOrd="0" presId="urn:microsoft.com/office/officeart/2005/8/layout/default"/>
    <dgm:cxn modelId="{BC08E632-A401-4BA8-99D2-ACF51E9847BE}" type="presParOf" srcId="{7D0BB0AA-E848-4D0E-924E-638B9A3F97FF}" destId="{A5BBF191-02F8-4823-AAD2-96C37626946A}" srcOrd="5" destOrd="0" presId="urn:microsoft.com/office/officeart/2005/8/layout/default"/>
    <dgm:cxn modelId="{29479519-CC6C-4AFE-A586-135DF0C9ED00}" type="presParOf" srcId="{7D0BB0AA-E848-4D0E-924E-638B9A3F97FF}" destId="{BABDC783-5672-4C7D-8F96-4E5E9CDA06B5}" srcOrd="6" destOrd="0" presId="urn:microsoft.com/office/officeart/2005/8/layout/default"/>
    <dgm:cxn modelId="{678E4E76-DC4B-462F-A03D-3F3F51FA8165}" type="presParOf" srcId="{7D0BB0AA-E848-4D0E-924E-638B9A3F97FF}" destId="{A4F4C79D-CE8A-4294-B98D-431F97768B8A}" srcOrd="7" destOrd="0" presId="urn:microsoft.com/office/officeart/2005/8/layout/default"/>
    <dgm:cxn modelId="{B0A36EB4-52A1-4C9B-A340-E9ABFAC840DD}" type="presParOf" srcId="{7D0BB0AA-E848-4D0E-924E-638B9A3F97FF}" destId="{BF4B9068-F609-4DFE-910E-EB3D57CF3972}" srcOrd="8" destOrd="0" presId="urn:microsoft.com/office/officeart/2005/8/layout/default"/>
    <dgm:cxn modelId="{9E8081F3-AA8C-42AB-86AF-DBF71C39ACE2}" type="presParOf" srcId="{7D0BB0AA-E848-4D0E-924E-638B9A3F97FF}" destId="{A463BFBF-D1B1-4BFB-8C96-06DEBB8ECEC0}" srcOrd="9" destOrd="0" presId="urn:microsoft.com/office/officeart/2005/8/layout/default"/>
    <dgm:cxn modelId="{004F48E2-8598-40A4-8E41-C66BE6BEC62E}" type="presParOf" srcId="{7D0BB0AA-E848-4D0E-924E-638B9A3F97FF}" destId="{C4A86C1A-564A-47E2-8225-705679EC351E}" srcOrd="10" destOrd="0" presId="urn:microsoft.com/office/officeart/2005/8/layout/default"/>
    <dgm:cxn modelId="{A65B29CA-66F2-404D-B013-169F0C7385AD}" type="presParOf" srcId="{7D0BB0AA-E848-4D0E-924E-638B9A3F97FF}" destId="{029A0489-6056-4F1C-B140-AC514E258DEA}" srcOrd="11" destOrd="0" presId="urn:microsoft.com/office/officeart/2005/8/layout/default"/>
    <dgm:cxn modelId="{9142BB21-C3D0-4466-9003-BF318BC6535B}" type="presParOf" srcId="{7D0BB0AA-E848-4D0E-924E-638B9A3F97FF}" destId="{E8CE33EC-169F-4652-AD2A-8D5BE096E8FE}" srcOrd="12" destOrd="0" presId="urn:microsoft.com/office/officeart/2005/8/layout/default"/>
    <dgm:cxn modelId="{D9DA7F96-0F91-4B4E-89D3-361BEAB84944}" type="presParOf" srcId="{7D0BB0AA-E848-4D0E-924E-638B9A3F97FF}" destId="{876BEB46-FC65-467F-AB81-90BD515F25C8}" srcOrd="13" destOrd="0" presId="urn:microsoft.com/office/officeart/2005/8/layout/default"/>
    <dgm:cxn modelId="{6BEC7AB0-027F-49B9-A277-20A319B2B180}" type="presParOf" srcId="{7D0BB0AA-E848-4D0E-924E-638B9A3F97FF}" destId="{7AC019EA-6A30-4083-9595-6C79E38C4B71}" srcOrd="14" destOrd="0" presId="urn:microsoft.com/office/officeart/2005/8/layout/default"/>
    <dgm:cxn modelId="{2B188A92-825E-42D9-A89D-7C0AF1EBBCE6}" type="presParOf" srcId="{7D0BB0AA-E848-4D0E-924E-638B9A3F97FF}" destId="{82F627FF-2194-4F1C-9453-B20E20D539A2}" srcOrd="15" destOrd="0" presId="urn:microsoft.com/office/officeart/2005/8/layout/default"/>
    <dgm:cxn modelId="{B4A1B515-724A-4A4E-9340-6E28A0ED820E}" type="presParOf" srcId="{7D0BB0AA-E848-4D0E-924E-638B9A3F97FF}" destId="{FCF7DCC4-14CD-4AE8-9EEF-7710D49320B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28DA0-9A5C-4B21-A0D3-037723617EC8}">
      <dsp:nvSpPr>
        <dsp:cNvPr id="0" name=""/>
        <dsp:cNvSpPr/>
      </dsp:nvSpPr>
      <dsp:spPr>
        <a:xfrm>
          <a:off x="1506495" y="0"/>
          <a:ext cx="1310160" cy="72786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Prescription medications</a:t>
          </a:r>
        </a:p>
      </dsp:txBody>
      <dsp:txXfrm>
        <a:off x="1527813" y="21318"/>
        <a:ext cx="1267524" cy="685230"/>
      </dsp:txXfrm>
    </dsp:sp>
    <dsp:sp modelId="{2A24B519-7B34-48A2-AAC1-644FECA28C4C}">
      <dsp:nvSpPr>
        <dsp:cNvPr id="0" name=""/>
        <dsp:cNvSpPr/>
      </dsp:nvSpPr>
      <dsp:spPr>
        <a:xfrm>
          <a:off x="3398949" y="0"/>
          <a:ext cx="1310160" cy="72786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Illicit drugs</a:t>
          </a:r>
        </a:p>
      </dsp:txBody>
      <dsp:txXfrm>
        <a:off x="3420267" y="21318"/>
        <a:ext cx="1267524" cy="685230"/>
      </dsp:txXfrm>
    </dsp:sp>
    <dsp:sp modelId="{0D14CA6D-5DAA-42EC-B7B1-82CAB60D0979}">
      <dsp:nvSpPr>
        <dsp:cNvPr id="0" name=""/>
        <dsp:cNvSpPr/>
      </dsp:nvSpPr>
      <dsp:spPr>
        <a:xfrm>
          <a:off x="2834852" y="3093433"/>
          <a:ext cx="545900" cy="545900"/>
        </a:xfrm>
        <a:prstGeom prst="triangle">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1A654-A4E5-45E4-AB9E-D71287AA24D3}">
      <dsp:nvSpPr>
        <dsp:cNvPr id="0" name=""/>
        <dsp:cNvSpPr/>
      </dsp:nvSpPr>
      <dsp:spPr>
        <a:xfrm rot="240000">
          <a:off x="1469602" y="2859509"/>
          <a:ext cx="3276400" cy="22910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989934-C7F0-4428-90EC-FDB5C4E77D1E}">
      <dsp:nvSpPr>
        <dsp:cNvPr id="0" name=""/>
        <dsp:cNvSpPr/>
      </dsp:nvSpPr>
      <dsp:spPr>
        <a:xfrm rot="240000">
          <a:off x="3436796" y="2286682"/>
          <a:ext cx="1307253" cy="609046"/>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Heroin</a:t>
          </a:r>
          <a:endParaRPr lang="en-US" sz="1100" b="1" kern="1200"/>
        </a:p>
      </dsp:txBody>
      <dsp:txXfrm>
        <a:off x="3466527" y="2316413"/>
        <a:ext cx="1247791" cy="549584"/>
      </dsp:txXfrm>
    </dsp:sp>
    <dsp:sp modelId="{ABEFEDAE-38CE-44B7-932A-CFB00D4488F9}">
      <dsp:nvSpPr>
        <dsp:cNvPr id="0" name=""/>
        <dsp:cNvSpPr/>
      </dsp:nvSpPr>
      <dsp:spPr>
        <a:xfrm rot="240000">
          <a:off x="3484107" y="1631602"/>
          <a:ext cx="1307253" cy="609046"/>
        </a:xfrm>
        <a:prstGeom prst="roundRect">
          <a:avLst/>
        </a:prstGeom>
        <a:solidFill>
          <a:schemeClr val="accent6">
            <a:shade val="80000"/>
            <a:hueOff val="0"/>
            <a:satOff val="-11274"/>
            <a:lumOff val="112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Methamphetamine</a:t>
          </a:r>
        </a:p>
      </dsp:txBody>
      <dsp:txXfrm>
        <a:off x="3513838" y="1661333"/>
        <a:ext cx="1247791" cy="549584"/>
      </dsp:txXfrm>
    </dsp:sp>
    <dsp:sp modelId="{1BBA1CE6-3BA3-4226-B974-CE1CC5A9F005}">
      <dsp:nvSpPr>
        <dsp:cNvPr id="0" name=""/>
        <dsp:cNvSpPr/>
      </dsp:nvSpPr>
      <dsp:spPr>
        <a:xfrm rot="240000">
          <a:off x="3531418" y="991079"/>
          <a:ext cx="1307253" cy="609046"/>
        </a:xfrm>
        <a:prstGeom prst="roundRect">
          <a:avLst/>
        </a:prstGeom>
        <a:solidFill>
          <a:schemeClr val="accent6">
            <a:shade val="80000"/>
            <a:hueOff val="0"/>
            <a:satOff val="-22547"/>
            <a:lumOff val="225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Illicitly Manufactured Fentanyl</a:t>
          </a:r>
        </a:p>
      </dsp:txBody>
      <dsp:txXfrm>
        <a:off x="3561149" y="1020810"/>
        <a:ext cx="1247791" cy="549584"/>
      </dsp:txXfrm>
    </dsp:sp>
    <dsp:sp modelId="{D82E6288-D098-4639-88C7-F563FE2B29D2}">
      <dsp:nvSpPr>
        <dsp:cNvPr id="0" name=""/>
        <dsp:cNvSpPr/>
      </dsp:nvSpPr>
      <dsp:spPr>
        <a:xfrm rot="240000">
          <a:off x="1562539" y="2155666"/>
          <a:ext cx="1307253" cy="609046"/>
        </a:xfrm>
        <a:prstGeom prst="roundRect">
          <a:avLst/>
        </a:prstGeom>
        <a:solidFill>
          <a:schemeClr val="accent6">
            <a:shade val="80000"/>
            <a:hueOff val="0"/>
            <a:satOff val="-33821"/>
            <a:lumOff val="338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Risky prescribing</a:t>
          </a:r>
        </a:p>
      </dsp:txBody>
      <dsp:txXfrm>
        <a:off x="1592270" y="2185397"/>
        <a:ext cx="1247791" cy="549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1C168-D6ED-450C-A63D-7EC8635F13F5}">
      <dsp:nvSpPr>
        <dsp:cNvPr id="0" name=""/>
        <dsp:cNvSpPr/>
      </dsp:nvSpPr>
      <dsp:spPr>
        <a:xfrm>
          <a:off x="3019804" y="11"/>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Harm reduction</a:t>
          </a:r>
        </a:p>
      </dsp:txBody>
      <dsp:txXfrm>
        <a:off x="3052181" y="32388"/>
        <a:ext cx="955636" cy="598499"/>
      </dsp:txXfrm>
    </dsp:sp>
    <dsp:sp modelId="{5A9A0092-F9AF-4A68-9EA6-1B77421D58C0}">
      <dsp:nvSpPr>
        <dsp:cNvPr id="0" name=""/>
        <dsp:cNvSpPr/>
      </dsp:nvSpPr>
      <dsp:spPr>
        <a:xfrm>
          <a:off x="1226649" y="331638"/>
          <a:ext cx="4606701" cy="4606701"/>
        </a:xfrm>
        <a:custGeom>
          <a:avLst/>
          <a:gdLst/>
          <a:ahLst/>
          <a:cxnLst/>
          <a:rect l="0" t="0" r="0" b="0"/>
          <a:pathLst>
            <a:path>
              <a:moveTo>
                <a:pt x="2820908" y="58900"/>
              </a:moveTo>
              <a:arcTo wR="2303350" hR="2303350" stAng="16979107" swAng="110984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56D0C4-D58A-4F72-8B84-750F513C0288}">
      <dsp:nvSpPr>
        <dsp:cNvPr id="0" name=""/>
        <dsp:cNvSpPr/>
      </dsp:nvSpPr>
      <dsp:spPr>
        <a:xfrm>
          <a:off x="4648519" y="674647"/>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Emergency response &amp; planning</a:t>
          </a:r>
        </a:p>
      </dsp:txBody>
      <dsp:txXfrm>
        <a:off x="4680896" y="707024"/>
        <a:ext cx="955636" cy="598499"/>
      </dsp:txXfrm>
    </dsp:sp>
    <dsp:sp modelId="{EBD5577B-158D-4071-9BF5-1B46BD423BBD}">
      <dsp:nvSpPr>
        <dsp:cNvPr id="0" name=""/>
        <dsp:cNvSpPr/>
      </dsp:nvSpPr>
      <dsp:spPr>
        <a:xfrm>
          <a:off x="1226649" y="331638"/>
          <a:ext cx="4606701" cy="4606701"/>
        </a:xfrm>
        <a:custGeom>
          <a:avLst/>
          <a:gdLst/>
          <a:ahLst/>
          <a:cxnLst/>
          <a:rect l="0" t="0" r="0" b="0"/>
          <a:pathLst>
            <a:path>
              <a:moveTo>
                <a:pt x="4212580" y="1014837"/>
              </a:moveTo>
              <a:arcTo wR="2303350" hR="2303350" stAng="19559107" swAng="15287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277A03-800B-49D9-B1C9-4F2C0C8171C4}">
      <dsp:nvSpPr>
        <dsp:cNvPr id="0" name=""/>
        <dsp:cNvSpPr/>
      </dsp:nvSpPr>
      <dsp:spPr>
        <a:xfrm>
          <a:off x="5323155" y="2303362"/>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Substance use &amp; mental health treatment</a:t>
          </a:r>
        </a:p>
      </dsp:txBody>
      <dsp:txXfrm>
        <a:off x="5355532" y="2335739"/>
        <a:ext cx="955636" cy="598499"/>
      </dsp:txXfrm>
    </dsp:sp>
    <dsp:sp modelId="{9EE346A0-A8F1-4172-A82C-2353919D8991}">
      <dsp:nvSpPr>
        <dsp:cNvPr id="0" name=""/>
        <dsp:cNvSpPr/>
      </dsp:nvSpPr>
      <dsp:spPr>
        <a:xfrm>
          <a:off x="1226649" y="331638"/>
          <a:ext cx="4606701" cy="4606701"/>
        </a:xfrm>
        <a:custGeom>
          <a:avLst/>
          <a:gdLst/>
          <a:ahLst/>
          <a:cxnLst/>
          <a:rect l="0" t="0" r="0" b="0"/>
          <a:pathLst>
            <a:path>
              <a:moveTo>
                <a:pt x="4581188" y="2645226"/>
              </a:moveTo>
              <a:arcTo wR="2303350" hR="2303350" stAng="512142" swAng="15287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661E58-2B9D-42F5-B06B-3BBC3B24DA6F}">
      <dsp:nvSpPr>
        <dsp:cNvPr id="0" name=""/>
        <dsp:cNvSpPr/>
      </dsp:nvSpPr>
      <dsp:spPr>
        <a:xfrm>
          <a:off x="4648519" y="3932076"/>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Non-opioid pain management</a:t>
          </a:r>
        </a:p>
      </dsp:txBody>
      <dsp:txXfrm>
        <a:off x="4680896" y="3964453"/>
        <a:ext cx="955636" cy="598499"/>
      </dsp:txXfrm>
    </dsp:sp>
    <dsp:sp modelId="{91B12ED6-98EF-466D-A0FA-EFB472D17BA6}">
      <dsp:nvSpPr>
        <dsp:cNvPr id="0" name=""/>
        <dsp:cNvSpPr/>
      </dsp:nvSpPr>
      <dsp:spPr>
        <a:xfrm>
          <a:off x="1226649" y="331638"/>
          <a:ext cx="4606701" cy="4606701"/>
        </a:xfrm>
        <a:custGeom>
          <a:avLst/>
          <a:gdLst/>
          <a:ahLst/>
          <a:cxnLst/>
          <a:rect l="0" t="0" r="0" b="0"/>
          <a:pathLst>
            <a:path>
              <a:moveTo>
                <a:pt x="3506248" y="4267647"/>
              </a:moveTo>
              <a:arcTo wR="2303350" hR="2303350" stAng="3511050" swAng="110984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43D6D8-1584-4ADE-97EF-8DE3246880B2}">
      <dsp:nvSpPr>
        <dsp:cNvPr id="0" name=""/>
        <dsp:cNvSpPr/>
      </dsp:nvSpPr>
      <dsp:spPr>
        <a:xfrm>
          <a:off x="3019804" y="4606712"/>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Safer prescribing</a:t>
          </a:r>
        </a:p>
      </dsp:txBody>
      <dsp:txXfrm>
        <a:off x="3052181" y="4639089"/>
        <a:ext cx="955636" cy="598499"/>
      </dsp:txXfrm>
    </dsp:sp>
    <dsp:sp modelId="{C8794277-E9D7-42C9-B97C-663634E8D602}">
      <dsp:nvSpPr>
        <dsp:cNvPr id="0" name=""/>
        <dsp:cNvSpPr/>
      </dsp:nvSpPr>
      <dsp:spPr>
        <a:xfrm>
          <a:off x="1226649" y="331638"/>
          <a:ext cx="4606701" cy="4606701"/>
        </a:xfrm>
        <a:custGeom>
          <a:avLst/>
          <a:gdLst/>
          <a:ahLst/>
          <a:cxnLst/>
          <a:rect l="0" t="0" r="0" b="0"/>
          <a:pathLst>
            <a:path>
              <a:moveTo>
                <a:pt x="1785792" y="4547801"/>
              </a:moveTo>
              <a:arcTo wR="2303350" hR="2303350" stAng="6179107" swAng="110984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81C75C-53EC-42C3-99AD-FF11755E2F8D}">
      <dsp:nvSpPr>
        <dsp:cNvPr id="0" name=""/>
        <dsp:cNvSpPr/>
      </dsp:nvSpPr>
      <dsp:spPr>
        <a:xfrm>
          <a:off x="1391089" y="3932076"/>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Data system improvements</a:t>
          </a:r>
        </a:p>
      </dsp:txBody>
      <dsp:txXfrm>
        <a:off x="1423466" y="3964453"/>
        <a:ext cx="955636" cy="598499"/>
      </dsp:txXfrm>
    </dsp:sp>
    <dsp:sp modelId="{AE46A7C0-25FC-4FDE-81DB-84C37E52F080}">
      <dsp:nvSpPr>
        <dsp:cNvPr id="0" name=""/>
        <dsp:cNvSpPr/>
      </dsp:nvSpPr>
      <dsp:spPr>
        <a:xfrm>
          <a:off x="1226649" y="331638"/>
          <a:ext cx="4606701" cy="4606701"/>
        </a:xfrm>
        <a:custGeom>
          <a:avLst/>
          <a:gdLst/>
          <a:ahLst/>
          <a:cxnLst/>
          <a:rect l="0" t="0" r="0" b="0"/>
          <a:pathLst>
            <a:path>
              <a:moveTo>
                <a:pt x="394120" y="3591863"/>
              </a:moveTo>
              <a:arcTo wR="2303350" hR="2303350" stAng="8759107" swAng="15287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C5CB90-E049-41D7-8E6E-8CA9147E1A76}">
      <dsp:nvSpPr>
        <dsp:cNvPr id="0" name=""/>
        <dsp:cNvSpPr/>
      </dsp:nvSpPr>
      <dsp:spPr>
        <a:xfrm>
          <a:off x="716454" y="2303362"/>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Access to preventive health care</a:t>
          </a:r>
        </a:p>
      </dsp:txBody>
      <dsp:txXfrm>
        <a:off x="748831" y="2335739"/>
        <a:ext cx="955636" cy="598499"/>
      </dsp:txXfrm>
    </dsp:sp>
    <dsp:sp modelId="{293DC863-4B35-4C5E-9C4D-378B609BCD43}">
      <dsp:nvSpPr>
        <dsp:cNvPr id="0" name=""/>
        <dsp:cNvSpPr/>
      </dsp:nvSpPr>
      <dsp:spPr>
        <a:xfrm>
          <a:off x="1226649" y="331638"/>
          <a:ext cx="4606701" cy="4606701"/>
        </a:xfrm>
        <a:custGeom>
          <a:avLst/>
          <a:gdLst/>
          <a:ahLst/>
          <a:cxnLst/>
          <a:rect l="0" t="0" r="0" b="0"/>
          <a:pathLst>
            <a:path>
              <a:moveTo>
                <a:pt x="25512" y="1961474"/>
              </a:moveTo>
              <a:arcTo wR="2303350" hR="2303350" stAng="11312142" swAng="1528750"/>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F5C1D3-9EBF-4480-AF91-C370E366674B}">
      <dsp:nvSpPr>
        <dsp:cNvPr id="0" name=""/>
        <dsp:cNvSpPr/>
      </dsp:nvSpPr>
      <dsp:spPr>
        <a:xfrm>
          <a:off x="1391089" y="674647"/>
          <a:ext cx="1020390" cy="663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a:latin typeface="Arial"/>
            </a:rPr>
            <a:t>Address root causes</a:t>
          </a:r>
        </a:p>
      </dsp:txBody>
      <dsp:txXfrm>
        <a:off x="1423466" y="707024"/>
        <a:ext cx="955636" cy="598499"/>
      </dsp:txXfrm>
    </dsp:sp>
    <dsp:sp modelId="{C86B052C-6447-4520-8B17-4665CF9D2AE3}">
      <dsp:nvSpPr>
        <dsp:cNvPr id="0" name=""/>
        <dsp:cNvSpPr/>
      </dsp:nvSpPr>
      <dsp:spPr>
        <a:xfrm>
          <a:off x="1226649" y="331638"/>
          <a:ext cx="4606701" cy="4606701"/>
        </a:xfrm>
        <a:custGeom>
          <a:avLst/>
          <a:gdLst/>
          <a:ahLst/>
          <a:cxnLst/>
          <a:rect l="0" t="0" r="0" b="0"/>
          <a:pathLst>
            <a:path>
              <a:moveTo>
                <a:pt x="1100453" y="339053"/>
              </a:moveTo>
              <a:arcTo wR="2303350" hR="2303350" stAng="14311050" swAng="1109843"/>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A87C6-8995-4BF3-8959-7AC6DAB98C28}">
      <dsp:nvSpPr>
        <dsp:cNvPr id="0" name=""/>
        <dsp:cNvSpPr/>
      </dsp:nvSpPr>
      <dsp:spPr>
        <a:xfrm>
          <a:off x="0" y="830113"/>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Fentanyl test strips</a:t>
          </a:r>
        </a:p>
      </dsp:txBody>
      <dsp:txXfrm>
        <a:off x="0" y="830113"/>
        <a:ext cx="1234144" cy="740486"/>
      </dsp:txXfrm>
    </dsp:sp>
    <dsp:sp modelId="{D0E33537-85A3-4C47-94F1-E2E9C615E522}">
      <dsp:nvSpPr>
        <dsp:cNvPr id="0" name=""/>
        <dsp:cNvSpPr/>
      </dsp:nvSpPr>
      <dsp:spPr>
        <a:xfrm>
          <a:off x="1379329" y="830113"/>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Syringe services</a:t>
          </a:r>
        </a:p>
      </dsp:txBody>
      <dsp:txXfrm>
        <a:off x="1379329" y="830113"/>
        <a:ext cx="1234144" cy="740486"/>
      </dsp:txXfrm>
    </dsp:sp>
    <dsp:sp modelId="{BB94448E-2B70-4BA8-9B2E-B7358A6910B0}">
      <dsp:nvSpPr>
        <dsp:cNvPr id="0" name=""/>
        <dsp:cNvSpPr/>
      </dsp:nvSpPr>
      <dsp:spPr>
        <a:xfrm>
          <a:off x="2715117" y="830113"/>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Naloxone &amp; training</a:t>
          </a:r>
        </a:p>
      </dsp:txBody>
      <dsp:txXfrm>
        <a:off x="2715117" y="830113"/>
        <a:ext cx="1234144" cy="740486"/>
      </dsp:txXfrm>
    </dsp:sp>
    <dsp:sp modelId="{BABDC783-5672-4C7D-8F96-4E5E9CDA06B5}">
      <dsp:nvSpPr>
        <dsp:cNvPr id="0" name=""/>
        <dsp:cNvSpPr/>
      </dsp:nvSpPr>
      <dsp:spPr>
        <a:xfrm>
          <a:off x="0" y="1694014"/>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Crisis support</a:t>
          </a:r>
        </a:p>
      </dsp:txBody>
      <dsp:txXfrm>
        <a:off x="0" y="1694014"/>
        <a:ext cx="1234144" cy="740486"/>
      </dsp:txXfrm>
    </dsp:sp>
    <dsp:sp modelId="{BF4B9068-F609-4DFE-910E-EB3D57CF3972}">
      <dsp:nvSpPr>
        <dsp:cNvPr id="0" name=""/>
        <dsp:cNvSpPr/>
      </dsp:nvSpPr>
      <dsp:spPr>
        <a:xfrm>
          <a:off x="1379329" y="1694014"/>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Stigma reduction</a:t>
          </a:r>
        </a:p>
      </dsp:txBody>
      <dsp:txXfrm>
        <a:off x="1379329" y="1694014"/>
        <a:ext cx="1234144" cy="740486"/>
      </dsp:txXfrm>
    </dsp:sp>
    <dsp:sp modelId="{C4A86C1A-564A-47E2-8225-705679EC351E}">
      <dsp:nvSpPr>
        <dsp:cNvPr id="0" name=""/>
        <dsp:cNvSpPr/>
      </dsp:nvSpPr>
      <dsp:spPr>
        <a:xfrm>
          <a:off x="2715117" y="1694014"/>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Low-barrier housing</a:t>
          </a:r>
        </a:p>
      </dsp:txBody>
      <dsp:txXfrm>
        <a:off x="2715117" y="1694014"/>
        <a:ext cx="1234144" cy="740486"/>
      </dsp:txXfrm>
    </dsp:sp>
    <dsp:sp modelId="{E8CE33EC-169F-4652-AD2A-8D5BE096E8FE}">
      <dsp:nvSpPr>
        <dsp:cNvPr id="0" name=""/>
        <dsp:cNvSpPr/>
      </dsp:nvSpPr>
      <dsp:spPr>
        <a:xfrm>
          <a:off x="0" y="2557915"/>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Employment opportunities</a:t>
          </a:r>
        </a:p>
      </dsp:txBody>
      <dsp:txXfrm>
        <a:off x="0" y="2557915"/>
        <a:ext cx="1234144" cy="740486"/>
      </dsp:txXfrm>
    </dsp:sp>
    <dsp:sp modelId="{7AC019EA-6A30-4083-9595-6C79E38C4B71}">
      <dsp:nvSpPr>
        <dsp:cNvPr id="0" name=""/>
        <dsp:cNvSpPr/>
      </dsp:nvSpPr>
      <dsp:spPr>
        <a:xfrm>
          <a:off x="1379329" y="2557915"/>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Peer connections</a:t>
          </a:r>
        </a:p>
      </dsp:txBody>
      <dsp:txXfrm>
        <a:off x="1379329" y="2557915"/>
        <a:ext cx="1234144" cy="740486"/>
      </dsp:txXfrm>
    </dsp:sp>
    <dsp:sp modelId="{FCF7DCC4-14CD-4AE8-9EEF-7710D49320BC}">
      <dsp:nvSpPr>
        <dsp:cNvPr id="0" name=""/>
        <dsp:cNvSpPr/>
      </dsp:nvSpPr>
      <dsp:spPr>
        <a:xfrm>
          <a:off x="2715117" y="2557915"/>
          <a:ext cx="1234144" cy="740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Connections to treatment</a:t>
          </a:r>
        </a:p>
      </dsp:txBody>
      <dsp:txXfrm>
        <a:off x="2715117" y="2557915"/>
        <a:ext cx="1234144" cy="74048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A2AD-330B-4ACE-96AF-6EDF699A7818}" type="datetimeFigureOut">
              <a:rPr lang="en-US" smtClean="0"/>
              <a:t>6/1/2022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1B55D-FCD0-46E0-959F-73E475C35B21}" type="slidenum">
              <a:rPr lang="en-US" smtClean="0"/>
              <a:t>‹#›</a:t>
            </a:fld>
            <a:endParaRPr lang="en-US"/>
          </a:p>
        </p:txBody>
      </p:sp>
    </p:spTree>
    <p:extLst>
      <p:ext uri="{BB962C8B-B14F-4D97-AF65-F5344CB8AC3E}">
        <p14:creationId xmlns:p14="http://schemas.microsoft.com/office/powerpoint/2010/main" val="44801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pPr>
              <a:spcBef>
                <a:spcPct val="20000"/>
              </a:spcBef>
              <a:spcAft>
                <a:spcPct val="0"/>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DABF82-BB11-44E0-BC35-3D9D7CC94C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55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Fentanyl &amp; Opioid Response Toolkit for Schools is just one example of what OHA is doing to respond to the overdose crisis. </a:t>
            </a:r>
          </a:p>
          <a:p>
            <a:endParaRPr lang="en-US"/>
          </a:p>
          <a:p>
            <a:r>
              <a:rPr lang="en-US"/>
              <a:t>Our work is strongly informed by the SHIP/HTO. In addition to addressing the current crisis, we are shifting work toward root causes, what we call a “shared risk and protective factor” approach that identifies ways we can positively affect multiple outcomes by focusing on reducing risk factors that they have in common…and more importantly, factors that increase resilience </a:t>
            </a:r>
          </a:p>
          <a:p>
            <a:endParaRPr lang="en-US"/>
          </a:p>
          <a:p>
            <a:pPr>
              <a:defRPr/>
            </a:pPr>
            <a:r>
              <a:rPr lang="en-US"/>
              <a:t>Many of our current substance use disorder and overdose prevention strategies align with the approaches and principles outlined in the ADPC’s strategic plan. The opioid settlement fund advisory board (HB 4098) will also be using this plan to inform decision making for opioid settlement fund allocations, and OHA is actively working on implementation.</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DABF82-BB11-44E0-BC35-3D9D7CC94C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6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what's needed?</a:t>
            </a:r>
          </a:p>
          <a:p>
            <a:endParaRPr lang="en-US"/>
          </a:p>
          <a:p>
            <a:r>
              <a:rPr lang="en-US"/>
              <a:t>First and foremost, One size does not fit all</a:t>
            </a:r>
            <a:endParaRPr lang="en-US">
              <a:cs typeface="Calibri" panose="020F0502020204030204"/>
            </a:endParaRPr>
          </a:p>
          <a:p>
            <a:endParaRPr lang="en-US"/>
          </a:p>
          <a:p>
            <a:r>
              <a:rPr lang="en-US"/>
              <a:t>we know that effective  overdose prevention </a:t>
            </a:r>
            <a:r>
              <a:rPr lang="en-US" sz="1200">
                <a:latin typeface="Calibri Light"/>
                <a:cs typeface="Calibri Light"/>
              </a:rPr>
              <a:t>requires a culturally specific response that is tailored, affordable, and accessible to each community.</a:t>
            </a:r>
            <a:r>
              <a:rPr lang="en-US">
                <a:latin typeface="Calibri Light"/>
                <a:cs typeface="Calibri Light"/>
              </a:rPr>
              <a:t> </a:t>
            </a:r>
            <a:endParaRPr lang="en-US">
              <a:cs typeface="Calibri"/>
            </a:endParaRPr>
          </a:p>
          <a:p>
            <a:endParaRPr lang="en-US">
              <a:latin typeface="Calibri" panose="020F0502020204030204"/>
              <a:cs typeface="Calibri" panose="020F0502020204030204"/>
            </a:endParaRPr>
          </a:p>
          <a:p>
            <a:r>
              <a:rPr lang="en-US"/>
              <a:t>OHA has partnered with many agencies across the state to address overdose, with a major emphasis on culturally specific responses.</a:t>
            </a:r>
          </a:p>
          <a:p>
            <a:endParaRPr lang="en-US">
              <a:cs typeface="Calibri"/>
            </a:endParaRPr>
          </a:p>
          <a:p>
            <a:endParaRPr lang="en-US">
              <a:cs typeface="Calibri"/>
            </a:endParaRPr>
          </a:p>
          <a:p>
            <a:pPr marL="0" indent="0">
              <a:buFont typeface="Arial"/>
              <a:buNone/>
            </a:pP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DABF82-BB11-44E0-BC35-3D9D7CC94C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87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1B7E5DA-A822-42E5-8175-6317736C7175}"/>
              </a:ext>
            </a:extLst>
          </p:cNvPr>
          <p:cNvSpPr>
            <a:spLocks noGrp="1"/>
          </p:cNvSpPr>
          <p:nvPr>
            <p:ph type="body" idx="1"/>
          </p:nvPr>
        </p:nvSpPr>
        <p:spPr/>
        <p:txBody>
          <a:bodyPr/>
          <a:lstStyle/>
          <a:p>
            <a:r>
              <a:rPr lang="en-US"/>
              <a:t>The statewide response has involved a wide variety of partners, including public health, mental and physical health care delivery systems, law enforcement, social services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r>
              <a:rPr lang="en-US"/>
              <a:t>We use a variety of approaches that reinforce each other:</a:t>
            </a:r>
            <a:endParaRPr lang="en-US">
              <a:cs typeface="Calibri"/>
            </a:endParaRPr>
          </a:p>
          <a:p>
            <a:pPr marL="171450" indent="-171450">
              <a:buFont typeface="Arial"/>
              <a:buChar char="•"/>
            </a:pPr>
            <a:r>
              <a:rPr lang="en-US"/>
              <a:t>Increasing</a:t>
            </a:r>
            <a:r>
              <a:rPr lang="en-US">
                <a:effectLst/>
              </a:rPr>
              <a:t> equitable access to harm reduction supplies such as naloxone kits, sterile syringes, and fentanyl test </a:t>
            </a:r>
            <a:r>
              <a:rPr lang="en-US"/>
              <a:t>strips helps</a:t>
            </a:r>
            <a:r>
              <a:rPr lang="en-US">
                <a:effectLst/>
              </a:rPr>
              <a:t> prevent overdoses and prevent disease transmission. </a:t>
            </a:r>
            <a:endParaRPr lang="en-US"/>
          </a:p>
          <a:p>
            <a:pPr marL="171450" indent="-171450">
              <a:buFont typeface="Arial"/>
              <a:buChar char="•"/>
            </a:pPr>
            <a:r>
              <a:rPr lang="en-US"/>
              <a:t>OHA has also supported</a:t>
            </a:r>
            <a:r>
              <a:rPr lang="en-US">
                <a:effectLst/>
              </a:rPr>
              <a:t> </a:t>
            </a:r>
            <a:r>
              <a:rPr lang="en-US"/>
              <a:t>local overdose</a:t>
            </a:r>
            <a:r>
              <a:rPr lang="en-US">
                <a:effectLst/>
              </a:rPr>
              <a:t> </a:t>
            </a:r>
            <a:r>
              <a:rPr lang="en-US"/>
              <a:t>"spike" response</a:t>
            </a:r>
            <a:r>
              <a:rPr lang="en-US">
                <a:effectLst/>
              </a:rPr>
              <a:t> planning and coordination</a:t>
            </a:r>
            <a:r>
              <a:rPr lang="en-US"/>
              <a:t> - helping LPHAs identify when a spike is happening so they can activate harm reduction and overdose prevention efforts</a:t>
            </a:r>
            <a:endParaRPr lang="en-US">
              <a:cs typeface="Calibri"/>
            </a:endParaRPr>
          </a:p>
          <a:p>
            <a:r>
              <a:rPr lang="en-US">
                <a:effectLst/>
              </a:rPr>
              <a:t>• Increasing access to substance use disorder treatment</a:t>
            </a:r>
            <a:r>
              <a:rPr lang="en-US"/>
              <a:t>, </a:t>
            </a:r>
            <a:r>
              <a:rPr lang="en-US">
                <a:effectLst/>
              </a:rPr>
              <a:t>including medication for opioid use disorder (MOUD</a:t>
            </a:r>
            <a:r>
              <a:rPr lang="en-US"/>
              <a:t>), and testing and treatment for infection or other health issues related to substance use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ffectLst/>
              <a:latin typeface="Arial" panose="020B0604020202020204" pitchFamily="34" charset="0"/>
            </a:endParaRPr>
          </a:p>
          <a:p>
            <a:endParaRPr lang="en-US"/>
          </a:p>
          <a:p>
            <a:r>
              <a:rPr lang="en-US">
                <a:cs typeface="Calibri"/>
              </a:rPr>
              <a:t>Despite everything we’re currently doing to respond to this crisis, we can foresee future needs for Oregon. We must allocate additional time and resources towards combating stigma among communities, first responders and healthcare, providers, providing education on the dangers and prevalence of fentanyl, and focusing more on methamphetamine and the increasing number of stimulant overdoses.</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We must continuously evolve our approach to adapt to the rapidly changing overdose epidemic. It’s critical to address both the immediate crises, but also the root causes of substance use disorder and overdose.</a:t>
            </a:r>
          </a:p>
          <a:p>
            <a:endParaRPr lang="en-US">
              <a:cs typeface="Calibri"/>
            </a:endParaRP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93C0D-C4CC-4637-AFDC-7252649CD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91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Unfortunately many of the risk factors listed here were exacerbated by the pandemic</a:t>
            </a:r>
          </a:p>
          <a:p>
            <a:r>
              <a:rPr lang="en-US">
                <a:cs typeface="Calibri"/>
              </a:rPr>
              <a:t>The data I shared earlier showing disproportionate impact illustrate just how much harder some communities were hit than others</a:t>
            </a:r>
          </a:p>
          <a:p>
            <a:endParaRPr lang="en-US">
              <a:cs typeface="Calibri"/>
            </a:endParaRPr>
          </a:p>
          <a:p>
            <a:r>
              <a:rPr lang="en-US">
                <a:cs typeface="Calibri"/>
              </a:rPr>
              <a:t>Among youth, awareness of fentanyl is important</a:t>
            </a:r>
          </a:p>
          <a:p>
            <a:r>
              <a:rPr lang="en-US">
                <a:cs typeface="Calibri"/>
              </a:rPr>
              <a:t>However simply raising awareness doesn't necessarily change behavior (this is true at any age)</a:t>
            </a:r>
          </a:p>
          <a:p>
            <a:r>
              <a:rPr lang="en-US">
                <a:cs typeface="Calibri"/>
              </a:rPr>
              <a:t>Addressing the root causes CAN change behavior, but it takes time - this is the huge challenge of the current surge in fentanyl deaths</a:t>
            </a:r>
          </a:p>
          <a:p>
            <a:r>
              <a:rPr lang="en-US">
                <a:cs typeface="Calibri"/>
              </a:rPr>
              <a:t> </a:t>
            </a:r>
          </a:p>
        </p:txBody>
      </p:sp>
      <p:sp>
        <p:nvSpPr>
          <p:cNvPr id="4" name="Slide Number Placeholder 3"/>
          <p:cNvSpPr>
            <a:spLocks noGrp="1"/>
          </p:cNvSpPr>
          <p:nvPr>
            <p:ph type="sldNum" sz="quarter" idx="5"/>
          </p:nvPr>
        </p:nvSpPr>
        <p:spPr/>
        <p:txBody>
          <a:bodyPr/>
          <a:lstStyle/>
          <a:p>
            <a:fld id="{3821B55D-FCD0-46E0-959F-73E475C35B21}" type="slidenum">
              <a:rPr lang="en-US" smtClean="0"/>
              <a:t>14</a:t>
            </a:fld>
            <a:endParaRPr lang="en-US"/>
          </a:p>
        </p:txBody>
      </p:sp>
    </p:spTree>
    <p:extLst>
      <p:ext uri="{BB962C8B-B14F-4D97-AF65-F5344CB8AC3E}">
        <p14:creationId xmlns:p14="http://schemas.microsoft.com/office/powerpoint/2010/main" val="5124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overdose epidemic has changed dramatically in the last decade</a:t>
            </a:r>
          </a:p>
          <a:p>
            <a:r>
              <a:rPr lang="en-US"/>
              <a:t>Oregon was one of the first in the country to notice an alarming trend in overdoses due to prescription drugs</a:t>
            </a:r>
          </a:p>
          <a:p>
            <a:r>
              <a:rPr lang="en-US"/>
              <a:t>For years, that’s where our focus lay…and we’ve seen some notable improvements in decreasing risky prescribing practices and prescription opioid deaths</a:t>
            </a:r>
          </a:p>
          <a:p>
            <a:r>
              <a:rPr lang="en-US"/>
              <a:t>However, due to the advent of illicitly manufactured fentanyl, resurgence of methamphetamine, and growth in heroin use, the overdose epidemic is now driven by illicit drugs</a:t>
            </a:r>
          </a:p>
          <a:p>
            <a:endParaRPr lang="en-US"/>
          </a:p>
          <a:p>
            <a:r>
              <a:rPr kumimoji="0" lang="en-US" sz="1200" b="0" i="0" u="none" strike="noStrike" kern="1200" cap="none" spc="0" normalizeH="0" baseline="0" noProof="0">
                <a:ln>
                  <a:noFill/>
                </a:ln>
                <a:solidFill>
                  <a:srgbClr val="023047"/>
                </a:solidFill>
                <a:effectLst/>
                <a:uLnTx/>
                <a:uFillTx/>
                <a:ea typeface="Batang" panose="02030600000101010101" pitchFamily="18" charset="-127"/>
              </a:rPr>
              <a:t>From 2019 to 2020, fentanyl-related overdose deaths </a:t>
            </a:r>
            <a:r>
              <a:rPr kumimoji="0" lang="en-US" sz="1200" b="1" i="0" u="none" strike="noStrike" kern="1200" cap="none" spc="0" normalizeH="0" baseline="0" noProof="0">
                <a:ln>
                  <a:noFill/>
                </a:ln>
                <a:solidFill>
                  <a:srgbClr val="023047"/>
                </a:solidFill>
                <a:effectLst/>
                <a:uLnTx/>
                <a:uFillTx/>
                <a:ea typeface="Batang" panose="02030600000101010101" pitchFamily="18" charset="-127"/>
              </a:rPr>
              <a:t>increased 306%</a:t>
            </a:r>
            <a:r>
              <a:rPr lang="en-US" sz="1200" b="1">
                <a:solidFill>
                  <a:srgbClr val="023047"/>
                </a:solidFill>
                <a:ea typeface="Batang" panose="02030600000101010101" pitchFamily="18" charset="-127"/>
              </a:rPr>
              <a:t> </a:t>
            </a:r>
            <a:r>
              <a:rPr kumimoji="0" lang="en-US" sz="1200" b="0" i="0" u="none" strike="noStrike" kern="1200" cap="none" spc="0" normalizeH="0" baseline="0" noProof="0">
                <a:ln>
                  <a:noFill/>
                </a:ln>
                <a:solidFill>
                  <a:srgbClr val="023047"/>
                </a:solidFill>
                <a:effectLst/>
                <a:uLnTx/>
                <a:uFillTx/>
                <a:ea typeface="Batang" panose="02030600000101010101" pitchFamily="18" charset="-127"/>
              </a:rPr>
              <a:t>in Oregon, and fentanyl is now seen as major contributor to overdose deaths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DABF82-BB11-44E0-BC35-3D9D7CC94C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03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0" i="0">
                <a:solidFill>
                  <a:srgbClr val="333333"/>
                </a:solidFill>
                <a:effectLst/>
              </a:rPr>
              <a:t>Fentanyl is a strong </a:t>
            </a:r>
            <a:r>
              <a:rPr lang="en-US" b="1" i="0">
                <a:solidFill>
                  <a:srgbClr val="333333"/>
                </a:solidFill>
                <a:effectLst/>
              </a:rPr>
              <a:t>synthetic</a:t>
            </a:r>
            <a:r>
              <a:rPr lang="en-US" b="0" i="0">
                <a:solidFill>
                  <a:srgbClr val="333333"/>
                </a:solidFill>
                <a:effectLst/>
              </a:rPr>
              <a:t> opioid that has been used in clinical settings for decades and is often described as </a:t>
            </a:r>
            <a:r>
              <a:rPr lang="en-US" b="1" i="0">
                <a:solidFill>
                  <a:srgbClr val="333333"/>
                </a:solidFill>
                <a:effectLst/>
              </a:rPr>
              <a:t>80-100 times stronger </a:t>
            </a:r>
            <a:r>
              <a:rPr lang="en-US" b="0" i="0">
                <a:solidFill>
                  <a:srgbClr val="333333"/>
                </a:solidFill>
                <a:effectLst/>
              </a:rPr>
              <a:t>than morphine, or about </a:t>
            </a:r>
            <a:r>
              <a:rPr lang="en-US" b="1" i="0">
                <a:solidFill>
                  <a:srgbClr val="333333"/>
                </a:solidFill>
                <a:effectLst/>
              </a:rPr>
              <a:t>50 times stronger </a:t>
            </a:r>
            <a:r>
              <a:rPr lang="en-US" b="0" i="0">
                <a:solidFill>
                  <a:srgbClr val="333333"/>
                </a:solidFill>
                <a:effectLst/>
              </a:rPr>
              <a:t>than heroin.</a:t>
            </a:r>
            <a:r>
              <a:rPr lang="en-US">
                <a:solidFill>
                  <a:srgbClr val="333333"/>
                </a:solidFill>
              </a:rPr>
              <a:t> </a:t>
            </a:r>
            <a:endParaRPr lang="en-US" b="0" i="0">
              <a:solidFill>
                <a:srgbClr val="333333"/>
              </a:solidFill>
              <a:effectLst/>
            </a:endParaRPr>
          </a:p>
          <a:p>
            <a:pPr fontAlgn="base"/>
            <a:endParaRPr lang="en-US" b="0" i="0">
              <a:solidFill>
                <a:srgbClr val="333333"/>
              </a:solidFill>
              <a:effectLst/>
            </a:endParaRPr>
          </a:p>
          <a:p>
            <a:pPr fontAlgn="base">
              <a:defRPr/>
            </a:pPr>
            <a:r>
              <a:rPr lang="en-US" b="0" i="0">
                <a:solidFill>
                  <a:srgbClr val="1F1F1F"/>
                </a:solidFill>
                <a:effectLst/>
                <a:latin typeface="Favorit"/>
              </a:rPr>
              <a:t>Legal, FDA-approved </a:t>
            </a:r>
            <a:r>
              <a:rPr lang="en-US">
                <a:solidFill>
                  <a:srgbClr val="1F1F1F"/>
                </a:solidFill>
                <a:latin typeface="Favorit"/>
              </a:rPr>
              <a:t>fentanyl</a:t>
            </a:r>
            <a:r>
              <a:rPr lang="en-US" b="0" i="0">
                <a:solidFill>
                  <a:srgbClr val="1F1F1F"/>
                </a:solidFill>
                <a:effectLst/>
                <a:latin typeface="Favorit"/>
              </a:rPr>
              <a:t> is prescribed in the form of patches or pills. </a:t>
            </a:r>
            <a:r>
              <a:rPr lang="en-US" b="1" i="0">
                <a:solidFill>
                  <a:srgbClr val="333333"/>
                </a:solidFill>
                <a:effectLst/>
              </a:rPr>
              <a:t>Illicitly Manufactured Fentanyl (IMF) </a:t>
            </a:r>
            <a:r>
              <a:rPr lang="en-US">
                <a:solidFill>
                  <a:srgbClr val="333333"/>
                </a:solidFill>
              </a:rPr>
              <a:t>is a powder often</a:t>
            </a:r>
            <a:r>
              <a:rPr lang="en-US" b="0" i="0">
                <a:solidFill>
                  <a:srgbClr val="333333"/>
                </a:solidFill>
                <a:effectLst/>
              </a:rPr>
              <a:t> </a:t>
            </a:r>
            <a:r>
              <a:rPr lang="en-US">
                <a:solidFill>
                  <a:srgbClr val="333333"/>
                </a:solidFill>
              </a:rPr>
              <a:t>used in counterfeit pressed</a:t>
            </a:r>
            <a:r>
              <a:rPr lang="en-US" b="0" i="0">
                <a:solidFill>
                  <a:srgbClr val="333333"/>
                </a:solidFill>
                <a:effectLst/>
              </a:rPr>
              <a:t> pills </a:t>
            </a:r>
            <a:r>
              <a:rPr lang="en-US">
                <a:solidFill>
                  <a:srgbClr val="333333"/>
                </a:solidFill>
              </a:rPr>
              <a:t>that taste and smell identical to the real thing.</a:t>
            </a:r>
            <a:endParaRPr lang="en-US">
              <a:solidFill>
                <a:srgbClr val="333333"/>
              </a:solidFill>
              <a:cs typeface="Calibri"/>
            </a:endParaRPr>
          </a:p>
          <a:p>
            <a:pPr>
              <a:defRPr/>
            </a:pPr>
            <a:r>
              <a:rPr lang="en-US">
                <a:solidFill>
                  <a:srgbClr val="333333"/>
                </a:solidFill>
                <a:cs typeface="Calibri"/>
              </a:rPr>
              <a:t>Toxicology testing can't differentiate between legal and illicit fentanyl.</a:t>
            </a:r>
            <a:br>
              <a:rPr lang="en-US">
                <a:cs typeface="+mn-lt"/>
              </a:rPr>
            </a:br>
            <a:endParaRPr lang="en-US">
              <a:solidFill>
                <a:srgbClr val="333333"/>
              </a:solidFill>
            </a:endParaRPr>
          </a:p>
          <a:p>
            <a:pPr>
              <a:defRPr/>
            </a:pPr>
            <a:r>
              <a:rPr lang="en-US">
                <a:solidFill>
                  <a:srgbClr val="333333"/>
                </a:solidFill>
              </a:rPr>
              <a:t>IMF</a:t>
            </a:r>
            <a:r>
              <a:rPr lang="en-US" b="0" i="0">
                <a:solidFill>
                  <a:srgbClr val="333333"/>
                </a:solidFill>
                <a:effectLst/>
              </a:rPr>
              <a:t> can be found in other drugs, like heroin, cocaine, and methamphetamine.</a:t>
            </a:r>
            <a:r>
              <a:rPr lang="en-US" b="0" i="0" baseline="0">
                <a:solidFill>
                  <a:srgbClr val="333333"/>
                </a:solidFill>
                <a:effectLst/>
              </a:rPr>
              <a:t> In Oregon, we have not seen other drugs contaminated with fentanyl as much as other states but know that this trend could arrive in Oregon at any time.</a:t>
            </a:r>
            <a:endParaRPr lang="en-US" b="0" i="0">
              <a:solidFill>
                <a:srgbClr val="333333"/>
              </a:solidFill>
              <a:effectLst/>
              <a:cs typeface="Calibri"/>
            </a:endParaRPr>
          </a:p>
          <a:p>
            <a:pPr algn="l" fontAlgn="base">
              <a:buFont typeface="Arial" panose="020B0604020202020204" pitchFamily="34" charset="0"/>
              <a:buNone/>
            </a:pPr>
            <a:endParaRPr lang="en-US" b="0" i="0">
              <a:solidFill>
                <a:srgbClr val="333333"/>
              </a:solidFill>
              <a:effectLst/>
            </a:endParaRPr>
          </a:p>
          <a:p>
            <a:pPr algn="l" fontAlgn="base">
              <a:buFont typeface="Arial" panose="020B0604020202020204" pitchFamily="34" charset="0"/>
              <a:buNone/>
            </a:pPr>
            <a:r>
              <a:rPr lang="en-US" b="0" i="0">
                <a:solidFill>
                  <a:srgbClr val="333333"/>
                </a:solidFill>
                <a:effectLst/>
              </a:rPr>
              <a:t>Fentanyl </a:t>
            </a:r>
            <a:r>
              <a:rPr lang="en-US">
                <a:solidFill>
                  <a:srgbClr val="333333"/>
                </a:solidFill>
              </a:rPr>
              <a:t>analogues</a:t>
            </a:r>
            <a:r>
              <a:rPr lang="en-US" b="0" i="0">
                <a:solidFill>
                  <a:srgbClr val="333333"/>
                </a:solidFill>
                <a:effectLst/>
              </a:rPr>
              <a:t> do respond</a:t>
            </a:r>
            <a:r>
              <a:rPr lang="en-US" b="0" i="0" baseline="0">
                <a:solidFill>
                  <a:srgbClr val="333333"/>
                </a:solidFill>
                <a:effectLst/>
              </a:rPr>
              <a:t> to naloxone, but it t</a:t>
            </a:r>
            <a:r>
              <a:rPr lang="en-US" b="0" i="0">
                <a:solidFill>
                  <a:srgbClr val="333333"/>
                </a:solidFill>
                <a:effectLst/>
              </a:rPr>
              <a:t>ypically</a:t>
            </a:r>
            <a:r>
              <a:rPr lang="en-US" b="0" i="0" baseline="0">
                <a:solidFill>
                  <a:srgbClr val="333333"/>
                </a:solidFill>
                <a:effectLst/>
              </a:rPr>
              <a:t> takes</a:t>
            </a:r>
            <a:r>
              <a:rPr lang="en-US" b="0" i="0">
                <a:solidFill>
                  <a:srgbClr val="333333"/>
                </a:solidFill>
                <a:effectLst/>
              </a:rPr>
              <a:t> multiple</a:t>
            </a:r>
            <a:r>
              <a:rPr lang="en-US" b="0" i="0" baseline="0">
                <a:solidFill>
                  <a:srgbClr val="333333"/>
                </a:solidFill>
                <a:effectLst/>
              </a:rPr>
              <a:t> doses</a:t>
            </a:r>
            <a:r>
              <a:rPr lang="en-US" b="0" i="0">
                <a:solidFill>
                  <a:srgbClr val="333333"/>
                </a:solidFill>
                <a:effectLst/>
              </a:rPr>
              <a:t>.</a:t>
            </a:r>
            <a:endParaRPr lang="en-US" b="0" i="0">
              <a:solidFill>
                <a:srgbClr val="333333"/>
              </a:solidFill>
              <a:effectLst/>
              <a:cs typeface="Calibri"/>
            </a:endParaRPr>
          </a:p>
          <a:p>
            <a:pPr algn="l" fontAlgn="base">
              <a:buFont typeface="Arial" panose="020B0604020202020204" pitchFamily="34" charset="0"/>
              <a:buNone/>
            </a:pPr>
            <a:endParaRPr lang="en-US" b="0" i="0">
              <a:solidFill>
                <a:srgbClr val="333333"/>
              </a:solidFill>
              <a:effectLst/>
            </a:endParaRPr>
          </a:p>
          <a:p>
            <a:r>
              <a:rPr lang="en-US" sz="1800">
                <a:latin typeface="Calibri"/>
                <a:ea typeface="Calibri" panose="020F0502020204030204" pitchFamily="34" charset="0"/>
                <a:cs typeface="Calibri"/>
              </a:rPr>
              <a:t>There</a:t>
            </a:r>
            <a:r>
              <a:rPr lang="en-US" sz="1800">
                <a:effectLst/>
                <a:latin typeface="Calibri"/>
                <a:ea typeface="Calibri" panose="020F0502020204030204" pitchFamily="34" charset="0"/>
                <a:cs typeface="Calibri"/>
              </a:rPr>
              <a:t> were over 1.3 million pills seized in Oregon in 2021, a drastic increase from 2020 and 2019, which were </a:t>
            </a:r>
            <a:r>
              <a:rPr lang="en-US" sz="1800">
                <a:latin typeface="Calibri"/>
                <a:ea typeface="Calibri" panose="020F0502020204030204" pitchFamily="34" charset="0"/>
                <a:cs typeface="Calibri"/>
              </a:rPr>
              <a:t>already</a:t>
            </a:r>
            <a:r>
              <a:rPr lang="en-US" sz="1800">
                <a:effectLst/>
                <a:latin typeface="Calibri"/>
                <a:ea typeface="Calibri" panose="020F0502020204030204" pitchFamily="34" charset="0"/>
                <a:cs typeface="Calibri"/>
              </a:rPr>
              <a:t> high. As HIDTA is looking at seizures in Q1 of 2022, this trend looks to continue.</a:t>
            </a:r>
            <a:endParaRPr lang="en-US" baseline="0">
              <a:latin typeface="Calibri"/>
              <a:cs typeface="Calibri"/>
            </a:endParaRPr>
          </a:p>
          <a:p>
            <a:endParaRPr lang="en-US" baseline="0"/>
          </a:p>
          <a:p>
            <a:r>
              <a:rPr lang="en-US" baseline="0"/>
              <a:t>The graph on the right shows the seizures broken down by HIDTA county. Generally drugs are trafficked up the i-5 corridor, </a:t>
            </a:r>
            <a:r>
              <a:rPr lang="en-US"/>
              <a:t>and</a:t>
            </a:r>
            <a:r>
              <a:rPr lang="en-US" baseline="0"/>
              <a:t> when drugs reach the Portland-metro area, they are distributed to the coastal counties and along i-84.</a:t>
            </a:r>
            <a:endParaRPr lang="en-US" baseline="0">
              <a:cs typeface="Calibri"/>
            </a:endParaRPr>
          </a:p>
          <a:p>
            <a:endParaRPr lang="en-US" baseline="0"/>
          </a:p>
          <a:p>
            <a:pPr>
              <a:defRPr/>
            </a:pPr>
            <a:endParaRPr lang="en-US" sz="1200">
              <a:effectLst/>
              <a:latin typeface="Segoe UI"/>
              <a:cs typeface="Segoe UI"/>
            </a:endParaRPr>
          </a:p>
          <a:p>
            <a:endParaRPr lang="en-US"/>
          </a:p>
        </p:txBody>
      </p:sp>
      <p:sp>
        <p:nvSpPr>
          <p:cNvPr id="4" name="Slide Number Placeholder 3"/>
          <p:cNvSpPr>
            <a:spLocks noGrp="1"/>
          </p:cNvSpPr>
          <p:nvPr>
            <p:ph type="sldNum" sz="quarter" idx="5"/>
          </p:nvPr>
        </p:nvSpPr>
        <p:spPr/>
        <p:txBody>
          <a:bodyPr/>
          <a:lstStyle/>
          <a:p>
            <a:fld id="{3821B55D-FCD0-46E0-959F-73E475C35B21}" type="slidenum">
              <a:rPr lang="en-US" smtClean="0"/>
              <a:t>3</a:t>
            </a:fld>
            <a:endParaRPr lang="en-US"/>
          </a:p>
        </p:txBody>
      </p:sp>
    </p:spTree>
    <p:extLst>
      <p:ext uri="{BB962C8B-B14F-4D97-AF65-F5344CB8AC3E}">
        <p14:creationId xmlns:p14="http://schemas.microsoft.com/office/powerpoint/2010/main" val="312280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increasing prevalence of fentanyl has correlated with a rise in overdose deaths in Oregon</a:t>
            </a:r>
          </a:p>
          <a:p>
            <a:endParaRPr lang="en-US"/>
          </a:p>
          <a:p>
            <a:r>
              <a:rPr lang="en-US"/>
              <a:t>This graph shows data through 2020. </a:t>
            </a:r>
            <a:endParaRPr lang="en-US">
              <a:cs typeface="Calibri"/>
            </a:endParaRPr>
          </a:p>
          <a:p>
            <a:endParaRPr lang="en-US"/>
          </a:p>
          <a:p>
            <a:r>
              <a:rPr lang="en-US"/>
              <a:t>Although data for 2021 and 2022 are not yet finalized, we know that these trends are consistent:</a:t>
            </a: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state's death rate from prescription opioids (yellow line), continues to decrease</a:t>
            </a:r>
            <a:endParaRPr lang="en-US">
              <a:cs typeface="Calibri"/>
            </a:endParaRPr>
          </a:p>
          <a:p>
            <a:pPr marL="171450" indent="-171450">
              <a:buFont typeface="Arial" panose="020B0604020202020204" pitchFamily="34" charset="0"/>
              <a:buChar char="•"/>
            </a:pPr>
            <a:r>
              <a:rPr lang="en-US"/>
              <a:t>After remaining relatively stable for several years, deaths from heroin overdose (blue line) began increasing in 2018</a:t>
            </a:r>
            <a:endParaRPr lang="en-US">
              <a:cs typeface="Calibri"/>
            </a:endParaRPr>
          </a:p>
          <a:p>
            <a:pPr marL="171450" indent="-171450">
              <a:buFont typeface="Arial" panose="020B0604020202020204" pitchFamily="34" charset="0"/>
              <a:buChar char="•"/>
            </a:pPr>
            <a:r>
              <a:rPr lang="en-US" b="1"/>
              <a:t>In 2018 deaths from synthetic opioid overdose (gray line), which includes fentanyl, dramatically increased – this is when fentanyl began to flood the illicit drug market</a:t>
            </a:r>
            <a:endParaRPr lang="en-US" b="1">
              <a:cs typeface="Calibri"/>
            </a:endParaRPr>
          </a:p>
          <a:p>
            <a:pPr marL="171450" indent="-171450">
              <a:buFont typeface="Arial" panose="020B0604020202020204" pitchFamily="34" charset="0"/>
              <a:buChar char="•"/>
            </a:pPr>
            <a:r>
              <a:rPr lang="en-US"/>
              <a:t>Deaths involving stimulants including methamphetamine and cocaine (orange line) are also increasing dramatically</a:t>
            </a:r>
            <a:endParaRPr lang="en-US">
              <a:cs typeface="Calibri"/>
            </a:endParaRPr>
          </a:p>
          <a:p>
            <a:endParaRPr lang="en-US"/>
          </a:p>
          <a:p>
            <a:pPr marL="0" indent="0">
              <a:buFont typeface="Arial" panose="020B0604020202020204" pitchFamily="34" charset="0"/>
              <a:buNone/>
            </a:pPr>
            <a:r>
              <a:rPr lang="en-US" sz="1200"/>
              <a:t>Almost half of Oregon’s overdose deaths from 2019-202 involved more than one substance. We consider this to be a polysubstance use issue, as opposed to a single drug issue.</a:t>
            </a:r>
            <a:endParaRPr lang="en-US">
              <a:cs typeface="Calibri"/>
            </a:endParaRP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B4DABF82-BB11-44E0-BC35-3D9D7CC94C6C}" type="slidenum">
              <a:rPr lang="en-US" smtClean="0"/>
              <a:t>4</a:t>
            </a:fld>
            <a:endParaRPr lang="en-US"/>
          </a:p>
        </p:txBody>
      </p:sp>
    </p:spTree>
    <p:extLst>
      <p:ext uri="{BB962C8B-B14F-4D97-AF65-F5344CB8AC3E}">
        <p14:creationId xmlns:p14="http://schemas.microsoft.com/office/powerpoint/2010/main" val="291793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the 2021 data are not yet finalized, we have seen an ongoing trend of increased drug overdose deaths – fentanyl and methamphetamine are major drivers in this trend.</a:t>
            </a:r>
          </a:p>
        </p:txBody>
      </p:sp>
      <p:sp>
        <p:nvSpPr>
          <p:cNvPr id="4" name="Slide Number Placeholder 3"/>
          <p:cNvSpPr>
            <a:spLocks noGrp="1"/>
          </p:cNvSpPr>
          <p:nvPr>
            <p:ph type="sldNum" sz="quarter" idx="5"/>
          </p:nvPr>
        </p:nvSpPr>
        <p:spPr/>
        <p:txBody>
          <a:bodyPr/>
          <a:lstStyle/>
          <a:p>
            <a:fld id="{3821B55D-FCD0-46E0-959F-73E475C35B21}" type="slidenum">
              <a:rPr lang="en-US" smtClean="0"/>
              <a:t>5</a:t>
            </a:fld>
            <a:endParaRPr lang="en-US"/>
          </a:p>
        </p:txBody>
      </p:sp>
    </p:spTree>
    <p:extLst>
      <p:ext uri="{BB962C8B-B14F-4D97-AF65-F5344CB8AC3E}">
        <p14:creationId xmlns:p14="http://schemas.microsoft.com/office/powerpoint/2010/main" val="262506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Arial" panose="020B0604020202020204" pitchFamily="34" charset="0"/>
              </a:rPr>
              <a:t>In looking at more recent data from ESSENCE (syndromic surveillance system), we can see that the total number of opioid overdose visits to EDs and UCCs in 2021 are higher than the corresponding months of 2019 and 2020 – ESSENCE data</a:t>
            </a:r>
          </a:p>
          <a:p>
            <a:endParaRPr lang="en-US">
              <a:effectLst/>
              <a:latin typeface="Arial" panose="020B0604020202020204" pitchFamily="34" charset="0"/>
            </a:endParaRPr>
          </a:p>
          <a:p>
            <a:endParaRPr lang="en-US">
              <a:effectLst/>
              <a:latin typeface="Arial" panose="020B0604020202020204" pitchFamily="34" charset="0"/>
            </a:endParaRPr>
          </a:p>
          <a:p>
            <a:r>
              <a:rPr lang="en-US">
                <a:effectLst/>
                <a:latin typeface="Arial" panose="020B0604020202020204" pitchFamily="34" charset="0"/>
              </a:rPr>
              <a:t>This is from the monthly data report – link on bottom</a:t>
            </a:r>
          </a:p>
          <a:p>
            <a:endParaRPr lang="en-US">
              <a:effectLst/>
              <a:latin typeface="Arial" panose="020B0604020202020204" pitchFamily="34" charset="0"/>
            </a:endParaRPr>
          </a:p>
          <a:p>
            <a:endParaRPr lang="en-US">
              <a:effectLst/>
              <a:latin typeface="Arial" panose="020B0604020202020204" pitchFamily="34" charset="0"/>
            </a:endParaRPr>
          </a:p>
          <a:p>
            <a:endParaRPr lang="en-US">
              <a:effectLst/>
              <a:latin typeface="Arial" panose="020B0604020202020204" pitchFamily="34" charset="0"/>
            </a:endParaRPr>
          </a:p>
          <a:p>
            <a:endParaRPr lang="en-US">
              <a:effectLst/>
              <a:latin typeface="Arial" panose="020B0604020202020204" pitchFamily="34" charset="0"/>
            </a:endParaRPr>
          </a:p>
          <a:p>
            <a:endParaRPr lang="en-US">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6668228-2387-4392-AB07-4920051E4684}" type="slidenum">
              <a:rPr lang="en-US" smtClean="0"/>
              <a:t>6</a:t>
            </a:fld>
            <a:endParaRPr lang="en-US"/>
          </a:p>
        </p:txBody>
      </p:sp>
    </p:spTree>
    <p:extLst>
      <p:ext uri="{BB962C8B-B14F-4D97-AF65-F5344CB8AC3E}">
        <p14:creationId xmlns:p14="http://schemas.microsoft.com/office/powerpoint/2010/main" val="156532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a:t>
            </a:r>
            <a:r>
              <a:rPr lang="en-US">
                <a:latin typeface="Calibri"/>
                <a:ea typeface="Calibri" panose="020F0502020204030204" pitchFamily="34" charset="0"/>
                <a:cs typeface="Calibri"/>
              </a:rPr>
              <a:t> from the new SUDORS system</a:t>
            </a:r>
            <a:r>
              <a:rPr lang="en-US">
                <a:effectLst/>
                <a:latin typeface="Calibri"/>
                <a:ea typeface="Calibri" panose="020F0502020204030204" pitchFamily="34" charset="0"/>
                <a:cs typeface="Calibri"/>
              </a:rPr>
              <a:t> indicate that</a:t>
            </a:r>
            <a:r>
              <a:rPr lang="en-US">
                <a:latin typeface="Calibri"/>
                <a:ea typeface="Calibri" panose="020F0502020204030204" pitchFamily="34" charset="0"/>
                <a:cs typeface="Calibri"/>
              </a:rPr>
              <a:t> </a:t>
            </a:r>
            <a:r>
              <a:rPr lang="en-US" sz="1800"/>
              <a:t>t</a:t>
            </a:r>
            <a:r>
              <a:rPr lang="en-US"/>
              <a:t>he impact of overdose deaths is not spread evenly among demographic groups in Oregon.</a:t>
            </a:r>
            <a:endParaRPr lang="en-US">
              <a:effectLst/>
              <a:cs typeface="Calibri"/>
            </a:endParaRPr>
          </a:p>
          <a:p>
            <a:r>
              <a:rPr lang="en-US" sz="1800">
                <a:effectLst/>
                <a:latin typeface="Calibri"/>
                <a:ea typeface="Calibri" panose="020F0502020204030204" pitchFamily="34" charset="0"/>
                <a:cs typeface="Calibri"/>
              </a:rPr>
              <a:t>-non-Hispanic American Indian and Alaska Native and non-Hispanic Black were the racial and ethnic groups at highest risk for unintentional drug overdose</a:t>
            </a:r>
            <a:r>
              <a:rPr lang="en-US" sz="1800">
                <a:latin typeface="Calibri"/>
                <a:ea typeface="Calibri" panose="020F0502020204030204" pitchFamily="34" charset="0"/>
                <a:cs typeface="Calibri"/>
              </a:rPr>
              <a:t> in 2020</a:t>
            </a:r>
            <a:r>
              <a:rPr lang="en-US" sz="1800">
                <a:effectLst/>
                <a:latin typeface="Calibri"/>
                <a:ea typeface="Calibri" panose="020F0502020204030204" pitchFamily="34" charset="0"/>
                <a:cs typeface="Calibri"/>
              </a:rPr>
              <a:t>.</a:t>
            </a:r>
            <a:r>
              <a:rPr lang="en-US" sz="1800">
                <a:latin typeface="Calibri"/>
                <a:ea typeface="Calibri" panose="020F0502020204030204" pitchFamily="34" charset="0"/>
                <a:cs typeface="Calibri"/>
              </a:rPr>
              <a:t> This is a health equity and social justice issue, given that these are groups strongly affected by the failed War on Drugs, changes in drug supply availability, the trauma of racism, and centuries of oppression.</a:t>
            </a:r>
          </a:p>
          <a:p>
            <a:pPr marL="285750" indent="-285750">
              <a:buFontTx/>
              <a:buChar char="-"/>
            </a:pPr>
            <a:endParaRPr lang="en-US" sz="1800">
              <a:effectLst/>
              <a:latin typeface="Calibri"/>
              <a:ea typeface="Calibri" panose="020F0502020204030204" pitchFamily="34" charset="0"/>
              <a:cs typeface="Calibri"/>
            </a:endParaRPr>
          </a:p>
          <a:p>
            <a:r>
              <a:rPr lang="en-US" sz="1800">
                <a:latin typeface="Calibri"/>
                <a:ea typeface="Calibri" panose="020F0502020204030204" pitchFamily="34" charset="0"/>
                <a:cs typeface="Calibri"/>
              </a:rPr>
              <a:t>- </a:t>
            </a:r>
            <a:r>
              <a:rPr lang="en-US" sz="1800">
                <a:effectLst/>
                <a:latin typeface="Calibri"/>
                <a:ea typeface="Calibri" panose="020F0502020204030204" pitchFamily="34" charset="0"/>
                <a:cs typeface="Calibri"/>
              </a:rPr>
              <a:t>In 2020, males were 2.4 times as likely as females to die of unintentional overdose.</a:t>
            </a:r>
            <a:r>
              <a:rPr lang="en-US" sz="1800">
                <a:latin typeface="Calibri"/>
                <a:ea typeface="Calibri" panose="020F0502020204030204" pitchFamily="34" charset="0"/>
                <a:cs typeface="Calibri"/>
              </a:rPr>
              <a:t> </a:t>
            </a:r>
            <a:endParaRPr lang="en-US" sz="1800">
              <a:effectLst/>
              <a:latin typeface="Calibri"/>
              <a:ea typeface="Calibri" panose="020F0502020204030204" pitchFamily="34" charset="0"/>
              <a:cs typeface="Calibri"/>
            </a:endParaRPr>
          </a:p>
          <a:p>
            <a:pPr marL="285750" indent="-285750">
              <a:buFontTx/>
              <a:buChar char="-"/>
            </a:pPr>
            <a:r>
              <a:rPr lang="en-US" sz="1800">
                <a:effectLst/>
                <a:latin typeface="Calibri"/>
                <a:ea typeface="Calibri" panose="020F0502020204030204" pitchFamily="34" charset="0"/>
                <a:cs typeface="Calibri"/>
              </a:rPr>
              <a:t>Among males, those age 25–54 had the highest rate of death from unintentional overdose. Among females, those age 35–54 had the highest rate.</a:t>
            </a:r>
          </a:p>
          <a:p>
            <a:pPr marL="171450" indent="-171450">
              <a:buFontTx/>
              <a:buChar char="-"/>
            </a:pPr>
            <a:endParaRPr lang="en-US" sz="1800">
              <a:effectLst/>
              <a:latin typeface="Calibri"/>
              <a:cs typeface="Calibri"/>
            </a:endParaRPr>
          </a:p>
          <a:p>
            <a:pPr marL="171450" indent="-171450">
              <a:buFontTx/>
              <a:buChar char="-"/>
            </a:pPr>
            <a:r>
              <a:rPr lang="en-US" sz="1800">
                <a:effectLst/>
                <a:latin typeface="Calibri"/>
                <a:cs typeface="Calibri"/>
              </a:rPr>
              <a:t>The highest overdose death numbers occur in Portland Metro area &amp; I-5 corridor, which corresponds with HIDTA’s drug seizures. However, we should not dismiss the disproportionate impact of overdoses happening outside of the I-5 corridor, in under-resourced areas. W</a:t>
            </a:r>
            <a:r>
              <a:rPr lang="en-US" sz="1800">
                <a:latin typeface="Calibri"/>
                <a:ea typeface="Calibri" panose="020F0502020204030204" pitchFamily="34" charset="0"/>
                <a:cs typeface="Calibri"/>
              </a:rPr>
              <a:t>hen we look at rates per 100,000 population, we see that overdose deaths are a statewide issue </a:t>
            </a:r>
            <a:endParaRPr lang="en-US" sz="1800">
              <a:effectLst/>
              <a:latin typeface="Calibri"/>
              <a:cs typeface="Calibri"/>
            </a:endParaRPr>
          </a:p>
          <a:p>
            <a:pPr marL="171450" indent="-171450">
              <a:buFontTx/>
              <a:buChar char="-"/>
            </a:pPr>
            <a:endParaRPr lang="en-US">
              <a:latin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B4DABF82-BB11-44E0-BC35-3D9D7CC94C6C}" type="slidenum">
              <a:rPr lang="en-US" smtClean="0"/>
              <a:t>7</a:t>
            </a:fld>
            <a:endParaRPr lang="en-US"/>
          </a:p>
        </p:txBody>
      </p:sp>
    </p:spTree>
    <p:extLst>
      <p:ext uri="{BB962C8B-B14F-4D97-AF65-F5344CB8AC3E}">
        <p14:creationId xmlns:p14="http://schemas.microsoft.com/office/powerpoint/2010/main" val="269973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at age groups more closely, we can see that unintentional overdose deaths are increasing across all age groups. </a:t>
            </a:r>
          </a:p>
          <a:p>
            <a:r>
              <a:rPr lang="en-US">
                <a:cs typeface="Calibri"/>
              </a:rPr>
              <a:t>For overall overdose deaths, the proportions of deaths among particular age groups were quite consistent 2019-2021</a:t>
            </a:r>
            <a:endParaRPr lang="en-US"/>
          </a:p>
          <a:p>
            <a:r>
              <a:rPr lang="en-US"/>
              <a:t>OHA sent out a Health Alert Network message in April to address this sustained emergency.</a:t>
            </a:r>
            <a:endParaRPr lang="en-US">
              <a:cs typeface="Calibri"/>
            </a:endParaRPr>
          </a:p>
          <a:p>
            <a:endParaRPr lang="en-US"/>
          </a:p>
          <a:p>
            <a:r>
              <a:rPr lang="en-US"/>
              <a:t>There is a growing concern in Oregon about youth overdose deaths, and more specifically youth overdose deaths attributed to fentanyl-laced counterfeit pills. </a:t>
            </a:r>
            <a:endParaRPr lang="en-US">
              <a:cs typeface="Calibri"/>
            </a:endParaRPr>
          </a:p>
          <a:p>
            <a:endParaRPr lang="en-US"/>
          </a:p>
          <a:p>
            <a:r>
              <a:rPr lang="en-US"/>
              <a:t>Although youth represent a small proportion of all overdose deaths, they also represent a growing “opioid naïve” population that are particularly impacted by fentanyl.</a:t>
            </a:r>
            <a:endParaRPr lang="en-US">
              <a:cs typeface="Calibri" panose="020F0502020204030204"/>
            </a:endParaRPr>
          </a:p>
          <a:p>
            <a:endParaRPr lang="en-US"/>
          </a:p>
          <a:p>
            <a:r>
              <a:rPr lang="en-US"/>
              <a:t>Opioid naïve people, or people who have not taken an opioid in at least 30 days, may not identify as a “drug user” and may not:</a:t>
            </a:r>
            <a:endParaRPr lang="en-US">
              <a:cs typeface="Calibri"/>
            </a:endParaRPr>
          </a:p>
          <a:p>
            <a:r>
              <a:rPr lang="en-US"/>
              <a:t>a. Meet criteria for a substance use disorder diagnosis;</a:t>
            </a:r>
            <a:endParaRPr lang="en-US">
              <a:cs typeface="Calibri"/>
            </a:endParaRPr>
          </a:p>
          <a:p>
            <a:r>
              <a:rPr lang="en-US"/>
              <a:t>b. Be aware of behavioral health, mental health or substance use related services;</a:t>
            </a:r>
            <a:endParaRPr lang="en-US">
              <a:cs typeface="Calibri"/>
            </a:endParaRPr>
          </a:p>
          <a:p>
            <a:r>
              <a:rPr lang="en-US"/>
              <a:t>c. Be aware of Oregon’s overdose Good Samaritan Law</a:t>
            </a:r>
            <a:endParaRPr lang="en-US">
              <a:cs typeface="Calibri"/>
            </a:endParaRPr>
          </a:p>
          <a:p>
            <a:r>
              <a:rPr lang="en-US"/>
              <a:t>d. Have access to naloxone; and</a:t>
            </a:r>
            <a:endParaRPr lang="en-US">
              <a:cs typeface="Calibri"/>
            </a:endParaRPr>
          </a:p>
          <a:p>
            <a:r>
              <a:rPr lang="en-US"/>
              <a:t>e. Know ways to decrease overdose risk or how to respond to a community overdose.</a:t>
            </a:r>
            <a:endParaRPr lang="en-US">
              <a:cs typeface="Calibri"/>
            </a:endParaRPr>
          </a:p>
          <a:p>
            <a:endParaRPr lang="en-US"/>
          </a:p>
          <a:p>
            <a:r>
              <a:rPr lang="en-US"/>
              <a:t>To respond to this growing concern, OHA and ODE collaborated on a Fentanyl &amp; Opioid Response Toolkit for Schools in May 2022 to raise awareness of the fentanyl and opioid crisis and to increase the availability of naloxone in school settings statewide. The toolkit provides guidance to schools about how to create their own policies and protocols to access, store and administer Narcan. It also includes resources for teachers, students and caregivers about how to talk with youth about risks related to counterfeit pills and other opioids. </a:t>
            </a:r>
            <a:endParaRPr lang="en-US">
              <a:cs typeface="Calibri"/>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68228-2387-4392-AB07-4920051E46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7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at age groups more closely, we can see that unintentional fentanyl related deaths are also increasing across all age groups, most rapidly in the 45-64 range. </a:t>
            </a:r>
          </a:p>
          <a:p>
            <a:r>
              <a:rPr lang="en-US"/>
              <a:t>There is a growing concern in Oregon about youth overdose deaths, and more specifically youth overdose deaths attributed to fentanyl-laced counterfeit pills. </a:t>
            </a:r>
            <a:endParaRPr lang="en-US">
              <a:cs typeface="Calibri"/>
            </a:endParaRPr>
          </a:p>
          <a:p>
            <a:endParaRPr lang="en-US">
              <a:cs typeface="Calibri"/>
            </a:endParaRPr>
          </a:p>
          <a:p>
            <a:r>
              <a:rPr lang="en-US">
                <a:cs typeface="Calibri"/>
              </a:rPr>
              <a:t>OHA partnered with ODE to develop and release a fentanyl education toolkit for schools</a:t>
            </a:r>
          </a:p>
          <a:p>
            <a:endParaRPr lang="en-US"/>
          </a:p>
          <a:p>
            <a:r>
              <a:rPr lang="en-US"/>
              <a:t>Although youth represent a small proportion of all overdose deaths, they also represent a growing “opioid naïve” population that are particularly impacted by fentanyl.</a:t>
            </a:r>
            <a:endParaRPr lang="en-US">
              <a:cs typeface="Calibri" panose="020F0502020204030204"/>
            </a:endParaRPr>
          </a:p>
          <a:p>
            <a:endParaRPr lang="en-US"/>
          </a:p>
          <a:p>
            <a:r>
              <a:rPr lang="en-US"/>
              <a:t>Opioid naïve people, or people who have not taken an opioid in at least 30 days, may not identify as a “drug user” and may not:</a:t>
            </a:r>
          </a:p>
          <a:p>
            <a:r>
              <a:rPr lang="en-US"/>
              <a:t>a. Meet criteria for a substance use disorder diagnosis;</a:t>
            </a:r>
          </a:p>
          <a:p>
            <a:r>
              <a:rPr lang="en-US"/>
              <a:t>b. Be aware of behavioral health, mental health or substance use related services;</a:t>
            </a:r>
          </a:p>
          <a:p>
            <a:r>
              <a:rPr lang="en-US"/>
              <a:t>c. Be aware of Oregon’s overdose Good Samaritan Law</a:t>
            </a:r>
          </a:p>
          <a:p>
            <a:r>
              <a:rPr lang="en-US"/>
              <a:t>d. Have access to naloxone; and</a:t>
            </a:r>
          </a:p>
          <a:p>
            <a:r>
              <a:rPr lang="en-US"/>
              <a:t>e. Know ways to decrease overdose risk or how to respond to a community overdose.</a:t>
            </a:r>
          </a:p>
          <a:p>
            <a:endParaRPr lang="en-US"/>
          </a:p>
          <a:p>
            <a:r>
              <a:rPr lang="en-US"/>
              <a:t>To respond to this growing concern, OHA and ODE collaborated on a Fentanyl &amp; Opioid Response Toolkit for Schools in May 2022 to raise awareness of the fentanyl and opioid crisis and to increase the availability of naloxone in school settings statewide. The toolkit provides guidance to schools about how to create their own policies and protocols to access, store and administer Narcan. It also includes resources for teachers, students and caregivers about how to talk with youth about risks related to counterfeit pills and other opioids. </a:t>
            </a:r>
            <a:endParaRPr lang="en-US">
              <a:cs typeface="Calibri"/>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68228-2387-4392-AB07-4920051E46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68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E50E251-4B74-4222-849F-3B8F335C30F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7"/>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FEAE2EB5-C95C-41EE-A837-79B28D38CA25}"/>
              </a:ext>
            </a:extLst>
          </p:cNvPr>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Tree>
    <p:extLst>
      <p:ext uri="{BB962C8B-B14F-4D97-AF65-F5344CB8AC3E}">
        <p14:creationId xmlns:p14="http://schemas.microsoft.com/office/powerpoint/2010/main" val="207010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1 Blu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54904CA9-8F97-4969-A818-9DB21FE5D76A}"/>
              </a:ext>
            </a:extLst>
          </p:cNvPr>
          <p:cNvSpPr>
            <a:spLocks noGrp="1"/>
          </p:cNvSpPr>
          <p:nvPr>
            <p:ph type="sldNum" sz="quarter" idx="18"/>
          </p:nvPr>
        </p:nvSpPr>
        <p:spPr/>
        <p:txBody>
          <a:bodyPr/>
          <a:lstStyle>
            <a:lvl1pPr>
              <a:defRPr/>
            </a:lvl1pPr>
          </a:lstStyle>
          <a:p>
            <a:pPr>
              <a:defRPr/>
            </a:pPr>
            <a:fld id="{59E1C8F3-F8A4-4646-9913-50879785A67F}"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FF35EFD3-EA92-4667-9DD4-931AF72107C1}"/>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41F61074-9006-4743-94EB-C2917B80A9B6}"/>
              </a:ext>
            </a:extLst>
          </p:cNvPr>
          <p:cNvGrpSpPr/>
          <p:nvPr userDrawn="1"/>
        </p:nvGrpSpPr>
        <p:grpSpPr>
          <a:xfrm>
            <a:off x="0" y="0"/>
            <a:ext cx="9144000" cy="533400"/>
            <a:chOff x="0" y="0"/>
            <a:chExt cx="9144000" cy="533400"/>
          </a:xfrm>
        </p:grpSpPr>
        <p:sp>
          <p:nvSpPr>
            <p:cNvPr id="12" name="Rectangle 11">
              <a:extLst>
                <a:ext uri="{FF2B5EF4-FFF2-40B4-BE49-F238E27FC236}">
                  <a16:creationId xmlns:a16="http://schemas.microsoft.com/office/drawing/2014/main" id="{B4441EF3-F701-4A22-8BF3-29B87C54A67F}"/>
                </a:ext>
              </a:extLst>
            </p:cNvPr>
            <p:cNvSpPr>
              <a:spLocks noChangeArrowheads="1"/>
            </p:cNvSpPr>
            <p:nvPr userDrawn="1"/>
          </p:nvSpPr>
          <p:spPr bwMode="auto">
            <a:xfrm rot="5400000">
              <a:off x="4343400" y="-4343400"/>
              <a:ext cx="457200" cy="9144000"/>
            </a:xfrm>
            <a:prstGeom prst="rect">
              <a:avLst/>
            </a:prstGeom>
            <a:solidFill>
              <a:srgbClr val="638AA5"/>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D80C05DB-7675-4FB3-8EF3-ECCA9B415ED7}"/>
                </a:ext>
              </a:extLst>
            </p:cNvPr>
            <p:cNvSpPr>
              <a:spLocks noChangeArrowheads="1"/>
            </p:cNvSpPr>
            <p:nvPr userDrawn="1"/>
          </p:nvSpPr>
          <p:spPr bwMode="auto">
            <a:xfrm>
              <a:off x="76200" y="76200"/>
              <a:ext cx="457200" cy="457200"/>
            </a:xfrm>
            <a:prstGeom prst="ellipse">
              <a:avLst/>
            </a:prstGeom>
            <a:solidFill>
              <a:srgbClr val="638AA5"/>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2A875C94-71B6-4B30-B0ED-8A2978DDDB95}"/>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5E045A59-494C-4E95-8CC1-006FFC8F3953}"/>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D1DFEC0-55A7-47AA-94D2-4F38164F985F}"/>
              </a:ext>
            </a:extLst>
          </p:cNvPr>
          <p:cNvSpPr>
            <a:spLocks noGrp="1"/>
          </p:cNvSpPr>
          <p:nvPr>
            <p:ph sz="quarter" idx="17"/>
          </p:nvPr>
        </p:nvSpPr>
        <p:spPr>
          <a:xfrm>
            <a:off x="457200" y="13716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66270E1-8433-4FA7-97C0-7F2E2CF3E5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297276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Purpl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738DF34-3B2A-49A6-BB72-7CA91AF4FF16}"/>
              </a:ext>
            </a:extLst>
          </p:cNvPr>
          <p:cNvSpPr>
            <a:spLocks noGrp="1"/>
          </p:cNvSpPr>
          <p:nvPr>
            <p:ph type="sldNum" sz="quarter" idx="18"/>
          </p:nvPr>
        </p:nvSpPr>
        <p:spPr/>
        <p:txBody>
          <a:bodyPr/>
          <a:lstStyle>
            <a:lvl1pPr>
              <a:defRPr/>
            </a:lvl1pPr>
          </a:lstStyle>
          <a:p>
            <a:pPr>
              <a:defRPr/>
            </a:pPr>
            <a:fld id="{AA03C5CB-384F-4FDD-8A25-D1CCA100C7EA}"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6479D54C-88EB-4B94-9176-79D8D9DF0DBC}"/>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18A7C867-DADD-49BD-86FE-411284DA347B}"/>
              </a:ext>
            </a:extLst>
          </p:cNvPr>
          <p:cNvGrpSpPr/>
          <p:nvPr userDrawn="1"/>
        </p:nvGrpSpPr>
        <p:grpSpPr>
          <a:xfrm>
            <a:off x="0" y="0"/>
            <a:ext cx="9144000" cy="533400"/>
            <a:chOff x="0" y="0"/>
            <a:chExt cx="9144000" cy="533400"/>
          </a:xfrm>
          <a:solidFill>
            <a:srgbClr val="7A6AA6"/>
          </a:solidFill>
        </p:grpSpPr>
        <p:sp>
          <p:nvSpPr>
            <p:cNvPr id="12" name="Rectangle 11">
              <a:extLst>
                <a:ext uri="{FF2B5EF4-FFF2-40B4-BE49-F238E27FC236}">
                  <a16:creationId xmlns:a16="http://schemas.microsoft.com/office/drawing/2014/main" id="{70CF28BC-1FCD-4932-86F2-3E0A52AB22EE}"/>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9C490918-6E37-45FC-9E69-E06597955A18}"/>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BE0A4935-1DAA-4743-A2CE-3CA67ADCDF53}"/>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035E5095-DDCE-4641-B55D-8652571973BD}"/>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EF9A4C8-8879-4249-B607-7DA87EED35DF}"/>
              </a:ext>
            </a:extLst>
          </p:cNvPr>
          <p:cNvSpPr>
            <a:spLocks noGrp="1"/>
          </p:cNvSpPr>
          <p:nvPr>
            <p:ph sz="quarter" idx="17"/>
          </p:nvPr>
        </p:nvSpPr>
        <p:spPr>
          <a:xfrm>
            <a:off x="457200" y="1371602"/>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1187ED15-1EB4-40ED-8D79-2154FBC0F6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1181657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3 Re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FF32FC66-E400-4913-BDBA-557B85E1109A}"/>
              </a:ext>
            </a:extLst>
          </p:cNvPr>
          <p:cNvSpPr>
            <a:spLocks noGrp="1"/>
          </p:cNvSpPr>
          <p:nvPr>
            <p:ph type="sldNum" sz="quarter" idx="18"/>
          </p:nvPr>
        </p:nvSpPr>
        <p:spPr/>
        <p:txBody>
          <a:bodyPr/>
          <a:lstStyle>
            <a:lvl1pPr>
              <a:defRPr/>
            </a:lvl1pPr>
          </a:lstStyle>
          <a:p>
            <a:pPr>
              <a:defRPr/>
            </a:pPr>
            <a:fld id="{76FCBDCD-2AA7-40CD-BADE-81F53C10369B}"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1A639138-ED7E-4E9E-8915-9B4DAAB0CC4D}"/>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63D0C146-3923-4F7C-8272-47DE8E231E70}"/>
              </a:ext>
            </a:extLst>
          </p:cNvPr>
          <p:cNvGrpSpPr/>
          <p:nvPr userDrawn="1"/>
        </p:nvGrpSpPr>
        <p:grpSpPr>
          <a:xfrm>
            <a:off x="0" y="0"/>
            <a:ext cx="9144000" cy="533400"/>
            <a:chOff x="0" y="0"/>
            <a:chExt cx="9144000" cy="533400"/>
          </a:xfrm>
          <a:solidFill>
            <a:srgbClr val="A85271"/>
          </a:solidFill>
        </p:grpSpPr>
        <p:sp>
          <p:nvSpPr>
            <p:cNvPr id="12" name="Rectangle 11">
              <a:extLst>
                <a:ext uri="{FF2B5EF4-FFF2-40B4-BE49-F238E27FC236}">
                  <a16:creationId xmlns:a16="http://schemas.microsoft.com/office/drawing/2014/main" id="{920729C3-A589-4DAB-948D-DCD83D7C4185}"/>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C78F0BF8-2B07-44F8-BFCD-D482FB4D65F5}"/>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D1E88050-912C-4CA3-A293-9A8BEDF1435A}"/>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F466B726-53F4-4A2F-BED2-ED1E574D78E8}"/>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5848FBC3-D14D-49AA-B096-0DE9D2FDA67A}"/>
              </a:ext>
            </a:extLst>
          </p:cNvPr>
          <p:cNvSpPr>
            <a:spLocks noGrp="1"/>
          </p:cNvSpPr>
          <p:nvPr>
            <p:ph sz="quarter" idx="17"/>
          </p:nvPr>
        </p:nvSpPr>
        <p:spPr>
          <a:xfrm>
            <a:off x="457200" y="1372393"/>
            <a:ext cx="8229600" cy="4265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E25BDF5-7DD4-4272-936E-56F703785B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4460"/>
            <a:ext cx="458895" cy="457200"/>
          </a:xfrm>
          <a:prstGeom prst="rect">
            <a:avLst/>
          </a:prstGeom>
        </p:spPr>
      </p:pic>
    </p:spTree>
    <p:extLst>
      <p:ext uri="{BB962C8B-B14F-4D97-AF65-F5344CB8AC3E}">
        <p14:creationId xmlns:p14="http://schemas.microsoft.com/office/powerpoint/2010/main" val="419594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4 Oreang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CCE02D2C-713A-4E6D-BBF7-7410EA6F98AA}"/>
              </a:ext>
            </a:extLst>
          </p:cNvPr>
          <p:cNvSpPr>
            <a:spLocks noGrp="1"/>
          </p:cNvSpPr>
          <p:nvPr>
            <p:ph type="sldNum" sz="quarter" idx="18"/>
          </p:nvPr>
        </p:nvSpPr>
        <p:spPr/>
        <p:txBody>
          <a:bodyPr/>
          <a:lstStyle>
            <a:lvl1pPr>
              <a:defRPr/>
            </a:lvl1pPr>
          </a:lstStyle>
          <a:p>
            <a:pPr>
              <a:defRPr/>
            </a:pPr>
            <a:fld id="{F821DF2D-158F-4F25-B097-E7A9AD75B766}"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9C2A32BB-FBA2-46FC-8EBB-1E37F285D32C}"/>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3AC6A0D2-35C2-4D17-970F-BF07A54E2AF4}"/>
              </a:ext>
            </a:extLst>
          </p:cNvPr>
          <p:cNvGrpSpPr/>
          <p:nvPr userDrawn="1"/>
        </p:nvGrpSpPr>
        <p:grpSpPr>
          <a:xfrm>
            <a:off x="0" y="0"/>
            <a:ext cx="9144000" cy="533400"/>
            <a:chOff x="0" y="0"/>
            <a:chExt cx="9144000" cy="533400"/>
          </a:xfrm>
          <a:solidFill>
            <a:srgbClr val="D5A059"/>
          </a:solidFill>
        </p:grpSpPr>
        <p:sp>
          <p:nvSpPr>
            <p:cNvPr id="12" name="Rectangle 11">
              <a:extLst>
                <a:ext uri="{FF2B5EF4-FFF2-40B4-BE49-F238E27FC236}">
                  <a16:creationId xmlns:a16="http://schemas.microsoft.com/office/drawing/2014/main" id="{E37E613E-D8D1-4750-8DA5-0BF85C20A19E}"/>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87A30B0E-1EA6-491D-BA60-9E0FC7867C3F}"/>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01DAABD6-B61D-4C87-B7C1-5362F8921B59}"/>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0BE987AC-B0A2-4989-8F6C-365747F7FADC}"/>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92BE478-A215-448D-A8DA-B92FFA82E68C}"/>
              </a:ext>
            </a:extLst>
          </p:cNvPr>
          <p:cNvSpPr>
            <a:spLocks noGrp="1"/>
          </p:cNvSpPr>
          <p:nvPr>
            <p:ph sz="quarter" idx="17"/>
          </p:nvPr>
        </p:nvSpPr>
        <p:spPr>
          <a:xfrm>
            <a:off x="457200" y="1372393"/>
            <a:ext cx="8229600" cy="4265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82DA67DE-6139-427F-8844-FF558AAEE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281357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5 Lime Green">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998229D-18D3-4416-BD89-63FE2890C94D}"/>
              </a:ext>
            </a:extLst>
          </p:cNvPr>
          <p:cNvSpPr>
            <a:spLocks noGrp="1"/>
          </p:cNvSpPr>
          <p:nvPr>
            <p:ph type="sldNum" sz="quarter" idx="18"/>
          </p:nvPr>
        </p:nvSpPr>
        <p:spPr/>
        <p:txBody>
          <a:bodyPr/>
          <a:lstStyle>
            <a:lvl1pPr>
              <a:defRPr/>
            </a:lvl1pPr>
          </a:lstStyle>
          <a:p>
            <a:pPr>
              <a:defRPr/>
            </a:pPr>
            <a:fld id="{8E170BF1-3C3B-4D5B-9A21-3A849E26B8CD}"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71152124-467F-488F-B1F5-A2F40A66DCF2}"/>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2FE5B437-F4C1-46C0-BF23-42C319B0DA17}"/>
              </a:ext>
            </a:extLst>
          </p:cNvPr>
          <p:cNvGrpSpPr/>
          <p:nvPr userDrawn="1"/>
        </p:nvGrpSpPr>
        <p:grpSpPr>
          <a:xfrm>
            <a:off x="0" y="0"/>
            <a:ext cx="9144000" cy="533400"/>
            <a:chOff x="0" y="0"/>
            <a:chExt cx="9144000" cy="533400"/>
          </a:xfrm>
          <a:solidFill>
            <a:srgbClr val="B1B775"/>
          </a:solidFill>
        </p:grpSpPr>
        <p:sp>
          <p:nvSpPr>
            <p:cNvPr id="12" name="Rectangle 11">
              <a:extLst>
                <a:ext uri="{FF2B5EF4-FFF2-40B4-BE49-F238E27FC236}">
                  <a16:creationId xmlns:a16="http://schemas.microsoft.com/office/drawing/2014/main" id="{F466DBE8-F125-4157-81D7-D628FC38A829}"/>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CA5BA446-ACD1-4F09-A856-73F556D43A1B}"/>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A1CFC3A5-0D2B-4119-ADED-14DCE2B67232}"/>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380C29B6-46A7-4D5E-8805-9449B2B4AF5D}"/>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56A8B855-7B15-4164-9E02-97DB0CAC4596}"/>
              </a:ext>
            </a:extLst>
          </p:cNvPr>
          <p:cNvSpPr>
            <a:spLocks noGrp="1"/>
          </p:cNvSpPr>
          <p:nvPr>
            <p:ph sz="quarter" idx="17"/>
          </p:nvPr>
        </p:nvSpPr>
        <p:spPr>
          <a:xfrm>
            <a:off x="457200" y="1371602"/>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449B32D-D37E-4420-9394-6536E3B5BD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385448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6 Green">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0C1CB88-5BE7-4D04-81BE-46E2F40FC451}"/>
              </a:ext>
            </a:extLst>
          </p:cNvPr>
          <p:cNvSpPr>
            <a:spLocks noGrp="1"/>
          </p:cNvSpPr>
          <p:nvPr>
            <p:ph type="sldNum" sz="quarter" idx="18"/>
          </p:nvPr>
        </p:nvSpPr>
        <p:spPr/>
        <p:txBody>
          <a:bodyPr/>
          <a:lstStyle>
            <a:lvl1pPr>
              <a:defRPr/>
            </a:lvl1pPr>
          </a:lstStyle>
          <a:p>
            <a:pPr>
              <a:defRPr/>
            </a:pPr>
            <a:fld id="{1327EAA9-D407-405F-B364-C5FF3D297DDA}"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647A82A8-A678-49E7-B61D-F3E6CC2FF08E}"/>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A2E82A09-5C9F-4FB7-BB02-2E7343C3493E}"/>
              </a:ext>
            </a:extLst>
          </p:cNvPr>
          <p:cNvGrpSpPr/>
          <p:nvPr userDrawn="1"/>
        </p:nvGrpSpPr>
        <p:grpSpPr>
          <a:xfrm>
            <a:off x="0" y="0"/>
            <a:ext cx="9144000" cy="533400"/>
            <a:chOff x="0" y="0"/>
            <a:chExt cx="9144000" cy="533400"/>
          </a:xfrm>
          <a:solidFill>
            <a:srgbClr val="65A793"/>
          </a:solidFill>
        </p:grpSpPr>
        <p:sp>
          <p:nvSpPr>
            <p:cNvPr id="12" name="Rectangle 11">
              <a:extLst>
                <a:ext uri="{FF2B5EF4-FFF2-40B4-BE49-F238E27FC236}">
                  <a16:creationId xmlns:a16="http://schemas.microsoft.com/office/drawing/2014/main" id="{3948A354-20C7-4CA9-93F8-4774D4904196}"/>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419875C6-4159-4A52-B2DF-0E4886289052}"/>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BCDAFB8E-63D4-4A3E-8D30-B4978D88A6E9}"/>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9A3A5F7D-35C3-4947-8A0C-D3C6CD1A90D5}"/>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6E4B984-842C-4E64-A54D-8301D952A8D1}"/>
              </a:ext>
            </a:extLst>
          </p:cNvPr>
          <p:cNvSpPr>
            <a:spLocks noGrp="1"/>
          </p:cNvSpPr>
          <p:nvPr>
            <p:ph sz="quarter" idx="17"/>
          </p:nvPr>
        </p:nvSpPr>
        <p:spPr>
          <a:xfrm>
            <a:off x="457200" y="1371602"/>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E33B404-1977-4F68-9E78-6C408EF038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4460"/>
            <a:ext cx="458895" cy="457200"/>
          </a:xfrm>
          <a:prstGeom prst="rect">
            <a:avLst/>
          </a:prstGeom>
        </p:spPr>
      </p:pic>
    </p:spTree>
    <p:extLst>
      <p:ext uri="{BB962C8B-B14F-4D97-AF65-F5344CB8AC3E}">
        <p14:creationId xmlns:p14="http://schemas.microsoft.com/office/powerpoint/2010/main" val="4026429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7 Light Blu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AE62E06-2042-4580-838D-7F3D1DF626F7}"/>
              </a:ext>
            </a:extLst>
          </p:cNvPr>
          <p:cNvSpPr>
            <a:spLocks noGrp="1"/>
          </p:cNvSpPr>
          <p:nvPr>
            <p:ph type="sldNum" sz="quarter" idx="18"/>
          </p:nvPr>
        </p:nvSpPr>
        <p:spPr/>
        <p:txBody>
          <a:bodyPr/>
          <a:lstStyle>
            <a:lvl1pPr>
              <a:defRPr/>
            </a:lvl1pPr>
          </a:lstStyle>
          <a:p>
            <a:pPr>
              <a:defRPr/>
            </a:pPr>
            <a:fld id="{32ED4B59-1785-4F3B-9D14-5CCE32CD2650}"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071C4116-27DD-4460-8CB2-D832D6781F8F}"/>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DF9874C7-629D-41B6-AAD3-D886B7FECD5D}"/>
              </a:ext>
            </a:extLst>
          </p:cNvPr>
          <p:cNvGrpSpPr/>
          <p:nvPr userDrawn="1"/>
        </p:nvGrpSpPr>
        <p:grpSpPr>
          <a:xfrm>
            <a:off x="0" y="0"/>
            <a:ext cx="9144000" cy="533400"/>
            <a:chOff x="0" y="0"/>
            <a:chExt cx="9144000" cy="533400"/>
          </a:xfrm>
          <a:solidFill>
            <a:srgbClr val="69A5AB"/>
          </a:solidFill>
        </p:grpSpPr>
        <p:sp>
          <p:nvSpPr>
            <p:cNvPr id="12" name="Rectangle 11">
              <a:extLst>
                <a:ext uri="{FF2B5EF4-FFF2-40B4-BE49-F238E27FC236}">
                  <a16:creationId xmlns:a16="http://schemas.microsoft.com/office/drawing/2014/main" id="{E4E88461-7132-4071-94FB-202EB382EA6B}"/>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745D77B5-1A1F-4E14-8BFF-8BE4BDB1C49B}"/>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C2D0B106-FC4F-4773-B607-EB7BC5B3C623}"/>
              </a:ext>
            </a:extLst>
          </p:cNvPr>
          <p:cNvSpPr>
            <a:spLocks noGrp="1"/>
          </p:cNvSpPr>
          <p:nvPr>
            <p:ph type="title"/>
          </p:nvPr>
        </p:nvSpPr>
        <p:spPr>
          <a:xfrm>
            <a:off x="457200" y="464490"/>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73CCC367-654F-4331-9F3F-BFE44E6007BE}"/>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389DE2A5-ABA3-4210-9636-67D634B6E4A3}"/>
              </a:ext>
            </a:extLst>
          </p:cNvPr>
          <p:cNvSpPr>
            <a:spLocks noGrp="1"/>
          </p:cNvSpPr>
          <p:nvPr>
            <p:ph sz="quarter" idx="17"/>
          </p:nvPr>
        </p:nvSpPr>
        <p:spPr>
          <a:xfrm>
            <a:off x="457200" y="1371602"/>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52D15A1D-0D89-4E9F-8AFE-91192C2E9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280540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FE50E251-4B74-4222-849F-3B8F335C30F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9"/>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FEAE2EB5-C95C-41EE-A837-79B28D38CA25}"/>
              </a:ext>
            </a:extLst>
          </p:cNvPr>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a:t>(Enter) DEPARTMENT (ALL CAPS)</a:t>
            </a:r>
            <a:br>
              <a:rPr lang="en-US" altLang="en-US"/>
            </a:br>
            <a:r>
              <a:rPr lang="en-US" altLang="en-US"/>
              <a:t>(Enter) Division or Office (Mixed Case)</a:t>
            </a:r>
          </a:p>
          <a:p>
            <a:pPr>
              <a:defRPr/>
            </a:pPr>
            <a:endParaRPr lang="en-US" altLang="en-US"/>
          </a:p>
        </p:txBody>
      </p:sp>
    </p:spTree>
    <p:extLst>
      <p:ext uri="{BB962C8B-B14F-4D97-AF65-F5344CB8AC3E}">
        <p14:creationId xmlns:p14="http://schemas.microsoft.com/office/powerpoint/2010/main" val="3811131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80648EC-8D52-4F8C-B21B-D5816BCEB3F6}"/>
              </a:ext>
            </a:extLst>
          </p:cNvPr>
          <p:cNvSpPr>
            <a:spLocks noGrp="1" noChangeArrowheads="1"/>
          </p:cNvSpPr>
          <p:nvPr>
            <p:ph type="sldNum" sz="quarter" idx="10"/>
          </p:nvPr>
        </p:nvSpPr>
        <p:spPr>
          <a:ln/>
        </p:spPr>
        <p:txBody>
          <a:bodyPr/>
          <a:lstStyle>
            <a:lvl1pPr>
              <a:defRPr/>
            </a:lvl1pPr>
          </a:lstStyle>
          <a:p>
            <a:pPr>
              <a:defRPr/>
            </a:pPr>
            <a:fld id="{165CC19D-8B0B-46F9-A12C-19C1C443E84E}" type="slidenum">
              <a:rPr lang="en-US" altLang="en-US"/>
              <a:pPr>
                <a:defRPr/>
              </a:pPr>
              <a:t>‹#›</a:t>
            </a:fld>
            <a:endParaRPr lang="en-US" altLang="en-US"/>
          </a:p>
        </p:txBody>
      </p:sp>
      <p:sp>
        <p:nvSpPr>
          <p:cNvPr id="5" name="Rectangle 10">
            <a:extLst>
              <a:ext uri="{FF2B5EF4-FFF2-40B4-BE49-F238E27FC236}">
                <a16:creationId xmlns:a16="http://schemas.microsoft.com/office/drawing/2014/main" id="{2047F63A-B30F-4A2B-A246-1C463B4C58C5}"/>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110606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33D54F0-357B-450E-B0C7-0FB6B8D921F2}"/>
              </a:ext>
            </a:extLst>
          </p:cNvPr>
          <p:cNvSpPr>
            <a:spLocks noGrp="1" noChangeArrowheads="1"/>
          </p:cNvSpPr>
          <p:nvPr>
            <p:ph type="sldNum" sz="quarter" idx="10"/>
          </p:nvPr>
        </p:nvSpPr>
        <p:spPr>
          <a:ln/>
        </p:spPr>
        <p:txBody>
          <a:bodyPr/>
          <a:lstStyle>
            <a:lvl1pPr>
              <a:defRPr/>
            </a:lvl1pPr>
          </a:lstStyle>
          <a:p>
            <a:pPr>
              <a:defRPr/>
            </a:pPr>
            <a:fld id="{1C3765F3-E9AA-4E9B-B262-B819B5219BF4}" type="slidenum">
              <a:rPr lang="en-US" altLang="en-US"/>
              <a:pPr>
                <a:defRPr/>
              </a:pPr>
              <a:t>‹#›</a:t>
            </a:fld>
            <a:endParaRPr lang="en-US" altLang="en-US"/>
          </a:p>
        </p:txBody>
      </p:sp>
      <p:sp>
        <p:nvSpPr>
          <p:cNvPr id="3" name="Rectangle 10">
            <a:extLst>
              <a:ext uri="{FF2B5EF4-FFF2-40B4-BE49-F238E27FC236}">
                <a16:creationId xmlns:a16="http://schemas.microsoft.com/office/drawing/2014/main" id="{12D0AE9B-B9C3-4243-AFA6-E7AADBBBF96A}"/>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5859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80648EC-8D52-4F8C-B21B-D5816BCEB3F6}"/>
              </a:ext>
            </a:extLst>
          </p:cNvPr>
          <p:cNvSpPr>
            <a:spLocks noGrp="1" noChangeArrowheads="1"/>
          </p:cNvSpPr>
          <p:nvPr>
            <p:ph type="sldNum" sz="quarter" idx="10"/>
          </p:nvPr>
        </p:nvSpPr>
        <p:spPr>
          <a:ln/>
        </p:spPr>
        <p:txBody>
          <a:bodyPr/>
          <a:lstStyle>
            <a:lvl1pPr>
              <a:defRPr/>
            </a:lvl1pPr>
          </a:lstStyle>
          <a:p>
            <a:pPr>
              <a:defRPr/>
            </a:pPr>
            <a:fld id="{165CC19D-8B0B-46F9-A12C-19C1C443E84E}" type="slidenum">
              <a:rPr lang="en-US" altLang="en-US"/>
              <a:pPr>
                <a:defRPr/>
              </a:pPr>
              <a:t>‹#›</a:t>
            </a:fld>
            <a:endParaRPr lang="en-US" altLang="en-US"/>
          </a:p>
        </p:txBody>
      </p:sp>
      <p:sp>
        <p:nvSpPr>
          <p:cNvPr id="5" name="Rectangle 10">
            <a:extLst>
              <a:ext uri="{FF2B5EF4-FFF2-40B4-BE49-F238E27FC236}">
                <a16:creationId xmlns:a16="http://schemas.microsoft.com/office/drawing/2014/main" id="{2047F63A-B30F-4A2B-A246-1C463B4C58C5}"/>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21954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ubject Milestone Page">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D5C3C06-1D77-49D5-9D84-F276C2511640}"/>
              </a:ext>
            </a:extLst>
          </p:cNvPr>
          <p:cNvGrpSpPr/>
          <p:nvPr userDrawn="1"/>
        </p:nvGrpSpPr>
        <p:grpSpPr>
          <a:xfrm>
            <a:off x="375134" y="1873085"/>
            <a:ext cx="1010487" cy="4603919"/>
            <a:chOff x="375134" y="1873083"/>
            <a:chExt cx="1010487" cy="4603919"/>
          </a:xfrm>
        </p:grpSpPr>
        <p:grpSp>
          <p:nvGrpSpPr>
            <p:cNvPr id="18" name="Group 17">
              <a:extLst>
                <a:ext uri="{FF2B5EF4-FFF2-40B4-BE49-F238E27FC236}">
                  <a16:creationId xmlns:a16="http://schemas.microsoft.com/office/drawing/2014/main" id="{F4E4995F-F527-44CC-9649-B579BB324AF7}"/>
                </a:ext>
              </a:extLst>
            </p:cNvPr>
            <p:cNvGrpSpPr/>
            <p:nvPr userDrawn="1"/>
          </p:nvGrpSpPr>
          <p:grpSpPr>
            <a:xfrm>
              <a:off x="670959" y="2253956"/>
              <a:ext cx="714662" cy="4223046"/>
              <a:chOff x="670959" y="2253956"/>
              <a:chExt cx="714662" cy="4223046"/>
            </a:xfrm>
          </p:grpSpPr>
          <p:grpSp>
            <p:nvGrpSpPr>
              <p:cNvPr id="32" name="Group 31">
                <a:extLst>
                  <a:ext uri="{FF2B5EF4-FFF2-40B4-BE49-F238E27FC236}">
                    <a16:creationId xmlns:a16="http://schemas.microsoft.com/office/drawing/2014/main" id="{7C897FFA-797A-4FC7-AF7A-4923CF7198CA}"/>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34" name="Rectangle 33">
                  <a:extLst>
                    <a:ext uri="{FF2B5EF4-FFF2-40B4-BE49-F238E27FC236}">
                      <a16:creationId xmlns:a16="http://schemas.microsoft.com/office/drawing/2014/main" id="{16441A56-0CEB-4758-961F-718E133C849D}"/>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36" name="Rectangle: Rounded Corners 35">
                  <a:extLst>
                    <a:ext uri="{FF2B5EF4-FFF2-40B4-BE49-F238E27FC236}">
                      <a16:creationId xmlns:a16="http://schemas.microsoft.com/office/drawing/2014/main" id="{9EED13A2-0D2B-4879-BF4F-0730D1E9BEB4}"/>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33" name="Picture 32" descr="Icon&#10;&#10;Description automatically generated">
                <a:extLst>
                  <a:ext uri="{FF2B5EF4-FFF2-40B4-BE49-F238E27FC236}">
                    <a16:creationId xmlns:a16="http://schemas.microsoft.com/office/drawing/2014/main" id="{E03E340B-31D7-404E-B89E-5A8B3D02ED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19" name="Group 18">
              <a:extLst>
                <a:ext uri="{FF2B5EF4-FFF2-40B4-BE49-F238E27FC236}">
                  <a16:creationId xmlns:a16="http://schemas.microsoft.com/office/drawing/2014/main" id="{FCE77167-8168-49A1-9158-6ABCD38BAD5B}"/>
                </a:ext>
              </a:extLst>
            </p:cNvPr>
            <p:cNvGrpSpPr/>
            <p:nvPr userDrawn="1"/>
          </p:nvGrpSpPr>
          <p:grpSpPr>
            <a:xfrm>
              <a:off x="375134" y="1873083"/>
              <a:ext cx="642896" cy="4603919"/>
              <a:chOff x="375134" y="1873083"/>
              <a:chExt cx="642896" cy="4603919"/>
            </a:xfrm>
          </p:grpSpPr>
          <p:grpSp>
            <p:nvGrpSpPr>
              <p:cNvPr id="20" name="Group 19">
                <a:extLst>
                  <a:ext uri="{FF2B5EF4-FFF2-40B4-BE49-F238E27FC236}">
                    <a16:creationId xmlns:a16="http://schemas.microsoft.com/office/drawing/2014/main" id="{6F1EFED4-AD99-4013-BB71-A5F7AD2C6384}"/>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30" name="Rectangle 29">
                  <a:extLst>
                    <a:ext uri="{FF2B5EF4-FFF2-40B4-BE49-F238E27FC236}">
                      <a16:creationId xmlns:a16="http://schemas.microsoft.com/office/drawing/2014/main" id="{A9BC55AC-A41B-44CF-B94E-484BD4F61838}"/>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31" name="Rectangle: Rounded Corners 30">
                  <a:extLst>
                    <a:ext uri="{FF2B5EF4-FFF2-40B4-BE49-F238E27FC236}">
                      <a16:creationId xmlns:a16="http://schemas.microsoft.com/office/drawing/2014/main" id="{7CAEE8A8-B103-42D5-9B1E-E239024233B2}"/>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21" name="Picture 20" descr="Icon&#10;&#10;Description automatically generated">
                <a:extLst>
                  <a:ext uri="{FF2B5EF4-FFF2-40B4-BE49-F238E27FC236}">
                    <a16:creationId xmlns:a16="http://schemas.microsoft.com/office/drawing/2014/main" id="{93382FB0-F69F-4DEE-AD05-9027FFC540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08825" y="5972179"/>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1752601" y="609602"/>
            <a:ext cx="6934200"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2 subjects to list. </a:t>
            </a:r>
          </a:p>
        </p:txBody>
      </p:sp>
    </p:spTree>
    <p:extLst>
      <p:ext uri="{BB962C8B-B14F-4D97-AF65-F5344CB8AC3E}">
        <p14:creationId xmlns:p14="http://schemas.microsoft.com/office/powerpoint/2010/main" val="1040547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ubject Milestone Page">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6EA505C-DDCF-461A-90A8-FF01DA563D7F}"/>
              </a:ext>
            </a:extLst>
          </p:cNvPr>
          <p:cNvGrpSpPr/>
          <p:nvPr userDrawn="1"/>
        </p:nvGrpSpPr>
        <p:grpSpPr>
          <a:xfrm>
            <a:off x="375135" y="1873085"/>
            <a:ext cx="1395316" cy="4603919"/>
            <a:chOff x="375134" y="1873083"/>
            <a:chExt cx="1395316" cy="4603919"/>
          </a:xfrm>
        </p:grpSpPr>
        <p:grpSp>
          <p:nvGrpSpPr>
            <p:cNvPr id="32" name="Group 31">
              <a:extLst>
                <a:ext uri="{FF2B5EF4-FFF2-40B4-BE49-F238E27FC236}">
                  <a16:creationId xmlns:a16="http://schemas.microsoft.com/office/drawing/2014/main" id="{B558EB37-CEB5-44A4-87A0-6931FCFD34AF}"/>
                </a:ext>
              </a:extLst>
            </p:cNvPr>
            <p:cNvGrpSpPr/>
            <p:nvPr userDrawn="1"/>
          </p:nvGrpSpPr>
          <p:grpSpPr>
            <a:xfrm>
              <a:off x="1113225" y="2638621"/>
              <a:ext cx="657225" cy="3838381"/>
              <a:chOff x="1141006" y="2638621"/>
              <a:chExt cx="657225" cy="3838381"/>
            </a:xfrm>
          </p:grpSpPr>
          <p:grpSp>
            <p:nvGrpSpPr>
              <p:cNvPr id="48" name="Group 47">
                <a:extLst>
                  <a:ext uri="{FF2B5EF4-FFF2-40B4-BE49-F238E27FC236}">
                    <a16:creationId xmlns:a16="http://schemas.microsoft.com/office/drawing/2014/main" id="{556EE516-B10C-42CE-9D6A-99F2C995323E}"/>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0" name="Rectangle 49">
                  <a:extLst>
                    <a:ext uri="{FF2B5EF4-FFF2-40B4-BE49-F238E27FC236}">
                      <a16:creationId xmlns:a16="http://schemas.microsoft.com/office/drawing/2014/main" id="{44E41BC5-4717-46B7-9E56-405E778957DD}"/>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1" name="Rectangle: Rounded Corners 50">
                  <a:extLst>
                    <a:ext uri="{FF2B5EF4-FFF2-40B4-BE49-F238E27FC236}">
                      <a16:creationId xmlns:a16="http://schemas.microsoft.com/office/drawing/2014/main" id="{3A202278-353F-4B4A-BB11-C9B5FA4EBC89}"/>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9" name="Picture 48" descr="Icon&#10;&#10;Description automatically generated">
                <a:extLst>
                  <a:ext uri="{FF2B5EF4-FFF2-40B4-BE49-F238E27FC236}">
                    <a16:creationId xmlns:a16="http://schemas.microsoft.com/office/drawing/2014/main" id="{147261EB-8F66-4E38-AB90-F283502BA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33" name="Group 32">
              <a:extLst>
                <a:ext uri="{FF2B5EF4-FFF2-40B4-BE49-F238E27FC236}">
                  <a16:creationId xmlns:a16="http://schemas.microsoft.com/office/drawing/2014/main" id="{BDA64EE8-C958-4844-9536-530A82C076CC}"/>
                </a:ext>
              </a:extLst>
            </p:cNvPr>
            <p:cNvGrpSpPr/>
            <p:nvPr userDrawn="1"/>
          </p:nvGrpSpPr>
          <p:grpSpPr>
            <a:xfrm>
              <a:off x="670959" y="2253956"/>
              <a:ext cx="714662" cy="4223046"/>
              <a:chOff x="670959" y="2253956"/>
              <a:chExt cx="714662" cy="4223046"/>
            </a:xfrm>
          </p:grpSpPr>
          <p:grpSp>
            <p:nvGrpSpPr>
              <p:cNvPr id="43" name="Group 42">
                <a:extLst>
                  <a:ext uri="{FF2B5EF4-FFF2-40B4-BE49-F238E27FC236}">
                    <a16:creationId xmlns:a16="http://schemas.microsoft.com/office/drawing/2014/main" id="{C0D4FAC0-5E8D-40CA-9B0C-2D88F6C3D4C3}"/>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45" name="Rectangle 44">
                  <a:extLst>
                    <a:ext uri="{FF2B5EF4-FFF2-40B4-BE49-F238E27FC236}">
                      <a16:creationId xmlns:a16="http://schemas.microsoft.com/office/drawing/2014/main" id="{2A3956DB-2D04-43C7-8F02-F75C2DF0933C}"/>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7" name="Rectangle: Rounded Corners 46">
                  <a:extLst>
                    <a:ext uri="{FF2B5EF4-FFF2-40B4-BE49-F238E27FC236}">
                      <a16:creationId xmlns:a16="http://schemas.microsoft.com/office/drawing/2014/main" id="{3409D0F0-BBC6-495E-BF28-E49FE1169FBD}"/>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4" name="Picture 43" descr="Icon&#10;&#10;Description automatically generated">
                <a:extLst>
                  <a:ext uri="{FF2B5EF4-FFF2-40B4-BE49-F238E27FC236}">
                    <a16:creationId xmlns:a16="http://schemas.microsoft.com/office/drawing/2014/main" id="{9FCF20A8-FCEA-4E26-A89B-4853741669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34" name="Group 33">
              <a:extLst>
                <a:ext uri="{FF2B5EF4-FFF2-40B4-BE49-F238E27FC236}">
                  <a16:creationId xmlns:a16="http://schemas.microsoft.com/office/drawing/2014/main" id="{92E0437E-A893-44AE-88B2-1FF8DEB2F691}"/>
                </a:ext>
              </a:extLst>
            </p:cNvPr>
            <p:cNvGrpSpPr/>
            <p:nvPr userDrawn="1"/>
          </p:nvGrpSpPr>
          <p:grpSpPr>
            <a:xfrm>
              <a:off x="375134" y="1873083"/>
              <a:ext cx="642896" cy="4603919"/>
              <a:chOff x="375134" y="1873083"/>
              <a:chExt cx="642896" cy="4603919"/>
            </a:xfrm>
          </p:grpSpPr>
          <p:grpSp>
            <p:nvGrpSpPr>
              <p:cNvPr id="36" name="Group 35">
                <a:extLst>
                  <a:ext uri="{FF2B5EF4-FFF2-40B4-BE49-F238E27FC236}">
                    <a16:creationId xmlns:a16="http://schemas.microsoft.com/office/drawing/2014/main" id="{587171D1-9393-4355-9A73-869EEA68DBC4}"/>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38" name="Rectangle 37">
                  <a:extLst>
                    <a:ext uri="{FF2B5EF4-FFF2-40B4-BE49-F238E27FC236}">
                      <a16:creationId xmlns:a16="http://schemas.microsoft.com/office/drawing/2014/main" id="{2CBB85E5-C52F-464C-B69A-09F8E526DB98}"/>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1" name="Rectangle: Rounded Corners 40">
                  <a:extLst>
                    <a:ext uri="{FF2B5EF4-FFF2-40B4-BE49-F238E27FC236}">
                      <a16:creationId xmlns:a16="http://schemas.microsoft.com/office/drawing/2014/main" id="{4D77BC21-57DC-4139-B029-D47BCFBDD81A}"/>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37" name="Picture 36" descr="Icon&#10;&#10;Description automatically generated">
                <a:extLst>
                  <a:ext uri="{FF2B5EF4-FFF2-40B4-BE49-F238E27FC236}">
                    <a16:creationId xmlns:a16="http://schemas.microsoft.com/office/drawing/2014/main" id="{D6CA91F9-1062-4F40-8BC4-49CB3A0157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108825" y="5972179"/>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106754" y="609602"/>
            <a:ext cx="6659079"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3 subjects to list. </a:t>
            </a:r>
          </a:p>
        </p:txBody>
      </p:sp>
    </p:spTree>
    <p:extLst>
      <p:ext uri="{BB962C8B-B14F-4D97-AF65-F5344CB8AC3E}">
        <p14:creationId xmlns:p14="http://schemas.microsoft.com/office/powerpoint/2010/main" val="167547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ubject Milestone Page">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89DC2B6-D04B-4AC2-8D49-A6A28547FBCA}"/>
              </a:ext>
            </a:extLst>
          </p:cNvPr>
          <p:cNvGrpSpPr/>
          <p:nvPr userDrawn="1"/>
        </p:nvGrpSpPr>
        <p:grpSpPr>
          <a:xfrm>
            <a:off x="375135" y="1873085"/>
            <a:ext cx="1753841" cy="4603919"/>
            <a:chOff x="375134" y="1873083"/>
            <a:chExt cx="1753841" cy="4603919"/>
          </a:xfrm>
        </p:grpSpPr>
        <p:grpSp>
          <p:nvGrpSpPr>
            <p:cNvPr id="33" name="Group 32">
              <a:extLst>
                <a:ext uri="{FF2B5EF4-FFF2-40B4-BE49-F238E27FC236}">
                  <a16:creationId xmlns:a16="http://schemas.microsoft.com/office/drawing/2014/main" id="{107A172D-5AAD-4288-902D-6860A4935BED}"/>
                </a:ext>
              </a:extLst>
            </p:cNvPr>
            <p:cNvGrpSpPr/>
            <p:nvPr userDrawn="1"/>
          </p:nvGrpSpPr>
          <p:grpSpPr>
            <a:xfrm>
              <a:off x="1484775" y="3019492"/>
              <a:ext cx="644200" cy="3457510"/>
              <a:chOff x="1512556" y="3019492"/>
              <a:chExt cx="644200" cy="3457510"/>
            </a:xfrm>
          </p:grpSpPr>
          <p:grpSp>
            <p:nvGrpSpPr>
              <p:cNvPr id="55" name="Group 54">
                <a:extLst>
                  <a:ext uri="{FF2B5EF4-FFF2-40B4-BE49-F238E27FC236}">
                    <a16:creationId xmlns:a16="http://schemas.microsoft.com/office/drawing/2014/main" id="{8F64B680-10C6-4A4E-B021-5D441A5B0047}"/>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57" name="Rectangle 56">
                  <a:extLst>
                    <a:ext uri="{FF2B5EF4-FFF2-40B4-BE49-F238E27FC236}">
                      <a16:creationId xmlns:a16="http://schemas.microsoft.com/office/drawing/2014/main" id="{564B5C48-B1B3-46CC-9DDD-0B3AA492AD63}"/>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8" name="Rectangle: Rounded Corners 57">
                  <a:extLst>
                    <a:ext uri="{FF2B5EF4-FFF2-40B4-BE49-F238E27FC236}">
                      <a16:creationId xmlns:a16="http://schemas.microsoft.com/office/drawing/2014/main" id="{37B88FCD-63E8-4DA5-97E7-A970B193FFAB}"/>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6" name="Picture 55" descr="Icon&#10;&#10;Description automatically generated">
                <a:extLst>
                  <a:ext uri="{FF2B5EF4-FFF2-40B4-BE49-F238E27FC236}">
                    <a16:creationId xmlns:a16="http://schemas.microsoft.com/office/drawing/2014/main" id="{DF1E113B-8A0D-444D-8FE9-BD59B5F1C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572" y="3045338"/>
                <a:ext cx="329184" cy="329184"/>
              </a:xfrm>
              <a:prstGeom prst="rect">
                <a:avLst/>
              </a:prstGeom>
            </p:spPr>
          </p:pic>
        </p:grpSp>
        <p:grpSp>
          <p:nvGrpSpPr>
            <p:cNvPr id="34" name="Group 33">
              <a:extLst>
                <a:ext uri="{FF2B5EF4-FFF2-40B4-BE49-F238E27FC236}">
                  <a16:creationId xmlns:a16="http://schemas.microsoft.com/office/drawing/2014/main" id="{7C80A792-2483-4FB0-865F-44FD0CC8C8B0}"/>
                </a:ext>
              </a:extLst>
            </p:cNvPr>
            <p:cNvGrpSpPr/>
            <p:nvPr userDrawn="1"/>
          </p:nvGrpSpPr>
          <p:grpSpPr>
            <a:xfrm>
              <a:off x="1113225" y="2638621"/>
              <a:ext cx="657225" cy="3838381"/>
              <a:chOff x="1141006" y="2638621"/>
              <a:chExt cx="657225" cy="3838381"/>
            </a:xfrm>
          </p:grpSpPr>
          <p:grpSp>
            <p:nvGrpSpPr>
              <p:cNvPr id="51" name="Group 50">
                <a:extLst>
                  <a:ext uri="{FF2B5EF4-FFF2-40B4-BE49-F238E27FC236}">
                    <a16:creationId xmlns:a16="http://schemas.microsoft.com/office/drawing/2014/main" id="{6EFDB728-A60B-4250-BF95-A6585F4863E9}"/>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3" name="Rectangle 52">
                  <a:extLst>
                    <a:ext uri="{FF2B5EF4-FFF2-40B4-BE49-F238E27FC236}">
                      <a16:creationId xmlns:a16="http://schemas.microsoft.com/office/drawing/2014/main" id="{54849AC0-CBF7-4A49-A64B-53F4769B8703}"/>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4" name="Rectangle: Rounded Corners 53">
                  <a:extLst>
                    <a:ext uri="{FF2B5EF4-FFF2-40B4-BE49-F238E27FC236}">
                      <a16:creationId xmlns:a16="http://schemas.microsoft.com/office/drawing/2014/main" id="{23E79026-6B79-4123-A158-03F446D82D38}"/>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2" name="Picture 51" descr="Icon&#10;&#10;Description automatically generated">
                <a:extLst>
                  <a:ext uri="{FF2B5EF4-FFF2-40B4-BE49-F238E27FC236}">
                    <a16:creationId xmlns:a16="http://schemas.microsoft.com/office/drawing/2014/main" id="{CB649A43-B4A8-4D64-8198-236B926A30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36" name="Group 35">
              <a:extLst>
                <a:ext uri="{FF2B5EF4-FFF2-40B4-BE49-F238E27FC236}">
                  <a16:creationId xmlns:a16="http://schemas.microsoft.com/office/drawing/2014/main" id="{238506FA-BF02-4EE2-99CB-4094164B552D}"/>
                </a:ext>
              </a:extLst>
            </p:cNvPr>
            <p:cNvGrpSpPr/>
            <p:nvPr userDrawn="1"/>
          </p:nvGrpSpPr>
          <p:grpSpPr>
            <a:xfrm>
              <a:off x="670959" y="2253956"/>
              <a:ext cx="714662" cy="4223046"/>
              <a:chOff x="670959" y="2253956"/>
              <a:chExt cx="714662" cy="4223046"/>
            </a:xfrm>
          </p:grpSpPr>
          <p:grpSp>
            <p:nvGrpSpPr>
              <p:cNvPr id="47" name="Group 46">
                <a:extLst>
                  <a:ext uri="{FF2B5EF4-FFF2-40B4-BE49-F238E27FC236}">
                    <a16:creationId xmlns:a16="http://schemas.microsoft.com/office/drawing/2014/main" id="{34FD9A11-8BA1-4F92-914C-560BAECBBDD2}"/>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49" name="Rectangle 48">
                  <a:extLst>
                    <a:ext uri="{FF2B5EF4-FFF2-40B4-BE49-F238E27FC236}">
                      <a16:creationId xmlns:a16="http://schemas.microsoft.com/office/drawing/2014/main" id="{E4368539-1F95-429A-93CD-C49CBB3C1941}"/>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0" name="Rectangle: Rounded Corners 49">
                  <a:extLst>
                    <a:ext uri="{FF2B5EF4-FFF2-40B4-BE49-F238E27FC236}">
                      <a16:creationId xmlns:a16="http://schemas.microsoft.com/office/drawing/2014/main" id="{C1F08EA6-234A-4397-838B-BD536F494D59}"/>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8" name="Picture 47" descr="Icon&#10;&#10;Description automatically generated">
                <a:extLst>
                  <a:ext uri="{FF2B5EF4-FFF2-40B4-BE49-F238E27FC236}">
                    <a16:creationId xmlns:a16="http://schemas.microsoft.com/office/drawing/2014/main" id="{045F66AB-9293-4D8C-AFFF-4F1C333B2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37" name="Group 36">
              <a:extLst>
                <a:ext uri="{FF2B5EF4-FFF2-40B4-BE49-F238E27FC236}">
                  <a16:creationId xmlns:a16="http://schemas.microsoft.com/office/drawing/2014/main" id="{6F73BF2F-B031-4D89-87F1-153FC5C126C5}"/>
                </a:ext>
              </a:extLst>
            </p:cNvPr>
            <p:cNvGrpSpPr/>
            <p:nvPr userDrawn="1"/>
          </p:nvGrpSpPr>
          <p:grpSpPr>
            <a:xfrm>
              <a:off x="375134" y="1873083"/>
              <a:ext cx="642896" cy="4603919"/>
              <a:chOff x="375134" y="1873083"/>
              <a:chExt cx="642896" cy="4603919"/>
            </a:xfrm>
          </p:grpSpPr>
          <p:grpSp>
            <p:nvGrpSpPr>
              <p:cNvPr id="41" name="Group 40">
                <a:extLst>
                  <a:ext uri="{FF2B5EF4-FFF2-40B4-BE49-F238E27FC236}">
                    <a16:creationId xmlns:a16="http://schemas.microsoft.com/office/drawing/2014/main" id="{D1E71E34-1F80-4077-8963-D0B39A8E61DB}"/>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4" name="Rectangle 43">
                  <a:extLst>
                    <a:ext uri="{FF2B5EF4-FFF2-40B4-BE49-F238E27FC236}">
                      <a16:creationId xmlns:a16="http://schemas.microsoft.com/office/drawing/2014/main" id="{7DEC87E0-C2FA-4406-BA0B-C88063700997}"/>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5" name="Rectangle: Rounded Corners 44">
                  <a:extLst>
                    <a:ext uri="{FF2B5EF4-FFF2-40B4-BE49-F238E27FC236}">
                      <a16:creationId xmlns:a16="http://schemas.microsoft.com/office/drawing/2014/main" id="{CEDF73D2-142D-41FC-92A4-A6268DB57200}"/>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3" name="Picture 42" descr="Icon&#10;&#10;Description automatically generated">
                <a:extLst>
                  <a:ext uri="{FF2B5EF4-FFF2-40B4-BE49-F238E27FC236}">
                    <a16:creationId xmlns:a16="http://schemas.microsoft.com/office/drawing/2014/main" id="{8F7C8704-5022-46A9-9841-CF47A6CA61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08825" y="5972179"/>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414662" y="609602"/>
            <a:ext cx="6351171"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4 subjects to list. </a:t>
            </a:r>
          </a:p>
        </p:txBody>
      </p:sp>
    </p:spTree>
    <p:extLst>
      <p:ext uri="{BB962C8B-B14F-4D97-AF65-F5344CB8AC3E}">
        <p14:creationId xmlns:p14="http://schemas.microsoft.com/office/powerpoint/2010/main" val="246535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Subject Milestone Page">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DBAA5EE-EBDD-410C-A855-9FED83545027}"/>
              </a:ext>
            </a:extLst>
          </p:cNvPr>
          <p:cNvGrpSpPr/>
          <p:nvPr userDrawn="1"/>
        </p:nvGrpSpPr>
        <p:grpSpPr>
          <a:xfrm>
            <a:off x="375135" y="1873085"/>
            <a:ext cx="2125046" cy="4603919"/>
            <a:chOff x="375134" y="1873083"/>
            <a:chExt cx="2125046" cy="4603919"/>
          </a:xfrm>
        </p:grpSpPr>
        <p:grpSp>
          <p:nvGrpSpPr>
            <p:cNvPr id="34" name="Group 33">
              <a:extLst>
                <a:ext uri="{FF2B5EF4-FFF2-40B4-BE49-F238E27FC236}">
                  <a16:creationId xmlns:a16="http://schemas.microsoft.com/office/drawing/2014/main" id="{A055D0AC-15B6-42C2-B59A-432336C456E3}"/>
                </a:ext>
              </a:extLst>
            </p:cNvPr>
            <p:cNvGrpSpPr/>
            <p:nvPr userDrawn="1"/>
          </p:nvGrpSpPr>
          <p:grpSpPr>
            <a:xfrm>
              <a:off x="1853953" y="3397315"/>
              <a:ext cx="646227" cy="3079687"/>
              <a:chOff x="1881734" y="3397315"/>
              <a:chExt cx="646227" cy="3079687"/>
            </a:xfrm>
          </p:grpSpPr>
          <p:grpSp>
            <p:nvGrpSpPr>
              <p:cNvPr id="62" name="Group 61">
                <a:extLst>
                  <a:ext uri="{FF2B5EF4-FFF2-40B4-BE49-F238E27FC236}">
                    <a16:creationId xmlns:a16="http://schemas.microsoft.com/office/drawing/2014/main" id="{3708FDCE-712C-4E11-932A-170FAA2A3488}"/>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4" name="Rectangle 63">
                  <a:extLst>
                    <a:ext uri="{FF2B5EF4-FFF2-40B4-BE49-F238E27FC236}">
                      <a16:creationId xmlns:a16="http://schemas.microsoft.com/office/drawing/2014/main" id="{EBA6D769-D371-4F1F-A919-17F135FC21BA}"/>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5" name="Rectangle: Rounded Corners 64">
                  <a:extLst>
                    <a:ext uri="{FF2B5EF4-FFF2-40B4-BE49-F238E27FC236}">
                      <a16:creationId xmlns:a16="http://schemas.microsoft.com/office/drawing/2014/main" id="{7618BB66-B560-4A21-BA3C-ACA095BD6C8D}"/>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3" name="Picture 62" descr="Icon&#10;&#10;Description automatically generated">
                <a:extLst>
                  <a:ext uri="{FF2B5EF4-FFF2-40B4-BE49-F238E27FC236}">
                    <a16:creationId xmlns:a16="http://schemas.microsoft.com/office/drawing/2014/main" id="{BEAD99CD-732F-43C6-A062-D8C6092816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8777" y="3428145"/>
                <a:ext cx="329184" cy="329184"/>
              </a:xfrm>
              <a:prstGeom prst="rect">
                <a:avLst/>
              </a:prstGeom>
            </p:spPr>
          </p:pic>
        </p:grpSp>
        <p:grpSp>
          <p:nvGrpSpPr>
            <p:cNvPr id="36" name="Group 35">
              <a:extLst>
                <a:ext uri="{FF2B5EF4-FFF2-40B4-BE49-F238E27FC236}">
                  <a16:creationId xmlns:a16="http://schemas.microsoft.com/office/drawing/2014/main" id="{74039745-5635-4D35-8864-240651048439}"/>
                </a:ext>
              </a:extLst>
            </p:cNvPr>
            <p:cNvGrpSpPr/>
            <p:nvPr userDrawn="1"/>
          </p:nvGrpSpPr>
          <p:grpSpPr>
            <a:xfrm>
              <a:off x="1484775" y="3019492"/>
              <a:ext cx="644200" cy="3457510"/>
              <a:chOff x="1512556" y="3019492"/>
              <a:chExt cx="644200" cy="3457510"/>
            </a:xfrm>
          </p:grpSpPr>
          <p:grpSp>
            <p:nvGrpSpPr>
              <p:cNvPr id="58" name="Group 57">
                <a:extLst>
                  <a:ext uri="{FF2B5EF4-FFF2-40B4-BE49-F238E27FC236}">
                    <a16:creationId xmlns:a16="http://schemas.microsoft.com/office/drawing/2014/main" id="{370B0960-BF2D-453B-89BC-D2F56F10E9F6}"/>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60" name="Rectangle 59">
                  <a:extLst>
                    <a:ext uri="{FF2B5EF4-FFF2-40B4-BE49-F238E27FC236}">
                      <a16:creationId xmlns:a16="http://schemas.microsoft.com/office/drawing/2014/main" id="{621A2AE2-C33C-4806-AD19-3741A8A971BF}"/>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1" name="Rectangle: Rounded Corners 60">
                  <a:extLst>
                    <a:ext uri="{FF2B5EF4-FFF2-40B4-BE49-F238E27FC236}">
                      <a16:creationId xmlns:a16="http://schemas.microsoft.com/office/drawing/2014/main" id="{72942354-59BD-4496-A5A8-14DD330C795B}"/>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9" name="Picture 58" descr="Icon&#10;&#10;Description automatically generated">
                <a:extLst>
                  <a:ext uri="{FF2B5EF4-FFF2-40B4-BE49-F238E27FC236}">
                    <a16:creationId xmlns:a16="http://schemas.microsoft.com/office/drawing/2014/main" id="{805EFAC3-F6FB-4E5E-AFF3-6DD771FCE9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572" y="3045338"/>
                <a:ext cx="329184" cy="329184"/>
              </a:xfrm>
              <a:prstGeom prst="rect">
                <a:avLst/>
              </a:prstGeom>
            </p:spPr>
          </p:pic>
        </p:grpSp>
        <p:grpSp>
          <p:nvGrpSpPr>
            <p:cNvPr id="41" name="Group 40">
              <a:extLst>
                <a:ext uri="{FF2B5EF4-FFF2-40B4-BE49-F238E27FC236}">
                  <a16:creationId xmlns:a16="http://schemas.microsoft.com/office/drawing/2014/main" id="{BB3733EB-7B03-4F12-8E76-15A38902C797}"/>
                </a:ext>
              </a:extLst>
            </p:cNvPr>
            <p:cNvGrpSpPr/>
            <p:nvPr userDrawn="1"/>
          </p:nvGrpSpPr>
          <p:grpSpPr>
            <a:xfrm>
              <a:off x="1113225" y="2638621"/>
              <a:ext cx="657225" cy="3838381"/>
              <a:chOff x="1141006" y="2638621"/>
              <a:chExt cx="657225" cy="3838381"/>
            </a:xfrm>
          </p:grpSpPr>
          <p:grpSp>
            <p:nvGrpSpPr>
              <p:cNvPr id="54" name="Group 53">
                <a:extLst>
                  <a:ext uri="{FF2B5EF4-FFF2-40B4-BE49-F238E27FC236}">
                    <a16:creationId xmlns:a16="http://schemas.microsoft.com/office/drawing/2014/main" id="{5F9CE723-0DA3-4CBE-BD78-83282B3A4436}"/>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6" name="Rectangle 55">
                  <a:extLst>
                    <a:ext uri="{FF2B5EF4-FFF2-40B4-BE49-F238E27FC236}">
                      <a16:creationId xmlns:a16="http://schemas.microsoft.com/office/drawing/2014/main" id="{855927EC-F09C-4A8E-9510-591A5C1EAC63}"/>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7" name="Rectangle: Rounded Corners 56">
                  <a:extLst>
                    <a:ext uri="{FF2B5EF4-FFF2-40B4-BE49-F238E27FC236}">
                      <a16:creationId xmlns:a16="http://schemas.microsoft.com/office/drawing/2014/main" id="{9E61EBC5-76D6-452C-9D9A-192888F98A15}"/>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5" name="Picture 54" descr="Icon&#10;&#10;Description automatically generated">
                <a:extLst>
                  <a:ext uri="{FF2B5EF4-FFF2-40B4-BE49-F238E27FC236}">
                    <a16:creationId xmlns:a16="http://schemas.microsoft.com/office/drawing/2014/main" id="{B14CFC82-B1D3-40F8-87DB-DC6502306D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43" name="Group 42">
              <a:extLst>
                <a:ext uri="{FF2B5EF4-FFF2-40B4-BE49-F238E27FC236}">
                  <a16:creationId xmlns:a16="http://schemas.microsoft.com/office/drawing/2014/main" id="{13F83F55-789A-436B-B840-FA2DD4363FB8}"/>
                </a:ext>
              </a:extLst>
            </p:cNvPr>
            <p:cNvGrpSpPr/>
            <p:nvPr userDrawn="1"/>
          </p:nvGrpSpPr>
          <p:grpSpPr>
            <a:xfrm>
              <a:off x="670959" y="2253956"/>
              <a:ext cx="714662" cy="4223046"/>
              <a:chOff x="670959" y="2253956"/>
              <a:chExt cx="714662" cy="4223046"/>
            </a:xfrm>
          </p:grpSpPr>
          <p:grpSp>
            <p:nvGrpSpPr>
              <p:cNvPr id="50" name="Group 49">
                <a:extLst>
                  <a:ext uri="{FF2B5EF4-FFF2-40B4-BE49-F238E27FC236}">
                    <a16:creationId xmlns:a16="http://schemas.microsoft.com/office/drawing/2014/main" id="{5AB8344C-B757-44E1-BC1C-CE74D0070D6C}"/>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2" name="Rectangle 51">
                  <a:extLst>
                    <a:ext uri="{FF2B5EF4-FFF2-40B4-BE49-F238E27FC236}">
                      <a16:creationId xmlns:a16="http://schemas.microsoft.com/office/drawing/2014/main" id="{8C3C3247-8698-4B97-AD29-E8BCE08E6D17}"/>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3" name="Rectangle: Rounded Corners 52">
                  <a:extLst>
                    <a:ext uri="{FF2B5EF4-FFF2-40B4-BE49-F238E27FC236}">
                      <a16:creationId xmlns:a16="http://schemas.microsoft.com/office/drawing/2014/main" id="{490A3779-D9A5-464C-9E6B-D78FF9356376}"/>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1" name="Picture 50" descr="Icon&#10;&#10;Description automatically generated">
                <a:extLst>
                  <a:ext uri="{FF2B5EF4-FFF2-40B4-BE49-F238E27FC236}">
                    <a16:creationId xmlns:a16="http://schemas.microsoft.com/office/drawing/2014/main" id="{1495662E-117A-47A7-A652-82699EDE09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44" name="Group 43">
              <a:extLst>
                <a:ext uri="{FF2B5EF4-FFF2-40B4-BE49-F238E27FC236}">
                  <a16:creationId xmlns:a16="http://schemas.microsoft.com/office/drawing/2014/main" id="{41541F52-E614-4C21-A95B-71983ABB3B89}"/>
                </a:ext>
              </a:extLst>
            </p:cNvPr>
            <p:cNvGrpSpPr/>
            <p:nvPr userDrawn="1"/>
          </p:nvGrpSpPr>
          <p:grpSpPr>
            <a:xfrm>
              <a:off x="375134" y="1873083"/>
              <a:ext cx="642896" cy="4603919"/>
              <a:chOff x="375134" y="1873083"/>
              <a:chExt cx="642896" cy="4603919"/>
            </a:xfrm>
          </p:grpSpPr>
          <p:grpSp>
            <p:nvGrpSpPr>
              <p:cNvPr id="45" name="Group 44">
                <a:extLst>
                  <a:ext uri="{FF2B5EF4-FFF2-40B4-BE49-F238E27FC236}">
                    <a16:creationId xmlns:a16="http://schemas.microsoft.com/office/drawing/2014/main" id="{42935375-B4BF-418B-A980-8FB9161DB3A8}"/>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8" name="Rectangle 47">
                  <a:extLst>
                    <a:ext uri="{FF2B5EF4-FFF2-40B4-BE49-F238E27FC236}">
                      <a16:creationId xmlns:a16="http://schemas.microsoft.com/office/drawing/2014/main" id="{1E36B5ED-2C41-4EAE-B10A-7B43EAC64D22}"/>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9" name="Rectangle: Rounded Corners 48">
                  <a:extLst>
                    <a:ext uri="{FF2B5EF4-FFF2-40B4-BE49-F238E27FC236}">
                      <a16:creationId xmlns:a16="http://schemas.microsoft.com/office/drawing/2014/main" id="{EFBEFB48-2CE4-451E-939A-1C2712D21AED}"/>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7" name="Picture 46" descr="Icon&#10;&#10;Description automatically generated">
                <a:extLst>
                  <a:ext uri="{FF2B5EF4-FFF2-40B4-BE49-F238E27FC236}">
                    <a16:creationId xmlns:a16="http://schemas.microsoft.com/office/drawing/2014/main" id="{F3CDA78D-7EC1-4C91-BA54-43B4FCDCE07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108825" y="5972179"/>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819401" y="609602"/>
            <a:ext cx="5946432"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5 subjects to list. </a:t>
            </a:r>
          </a:p>
        </p:txBody>
      </p:sp>
    </p:spTree>
    <p:extLst>
      <p:ext uri="{BB962C8B-B14F-4D97-AF65-F5344CB8AC3E}">
        <p14:creationId xmlns:p14="http://schemas.microsoft.com/office/powerpoint/2010/main" val="1411654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Subject Milestone Page">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8C08CD5B-3C8B-4396-98F2-8B32FBEADE4B}"/>
              </a:ext>
            </a:extLst>
          </p:cNvPr>
          <p:cNvGrpSpPr/>
          <p:nvPr userDrawn="1"/>
        </p:nvGrpSpPr>
        <p:grpSpPr>
          <a:xfrm>
            <a:off x="375134" y="1873085"/>
            <a:ext cx="2475015" cy="4603919"/>
            <a:chOff x="375134" y="1873083"/>
            <a:chExt cx="2475015" cy="4603919"/>
          </a:xfrm>
        </p:grpSpPr>
        <p:grpSp>
          <p:nvGrpSpPr>
            <p:cNvPr id="41" name="Group 40">
              <a:extLst>
                <a:ext uri="{FF2B5EF4-FFF2-40B4-BE49-F238E27FC236}">
                  <a16:creationId xmlns:a16="http://schemas.microsoft.com/office/drawing/2014/main" id="{418D0F89-9E3F-4174-9FB9-CA3821A2F0E5}"/>
                </a:ext>
              </a:extLst>
            </p:cNvPr>
            <p:cNvGrpSpPr/>
            <p:nvPr userDrawn="1"/>
          </p:nvGrpSpPr>
          <p:grpSpPr>
            <a:xfrm>
              <a:off x="2231627" y="3781238"/>
              <a:ext cx="618522" cy="2695764"/>
              <a:chOff x="2259408" y="3781238"/>
              <a:chExt cx="618522" cy="2695764"/>
            </a:xfrm>
          </p:grpSpPr>
          <p:grpSp>
            <p:nvGrpSpPr>
              <p:cNvPr id="68" name="Group 67">
                <a:extLst>
                  <a:ext uri="{FF2B5EF4-FFF2-40B4-BE49-F238E27FC236}">
                    <a16:creationId xmlns:a16="http://schemas.microsoft.com/office/drawing/2014/main" id="{AA70AB02-BF5E-42DC-B4E4-A5B707AC634B}"/>
                  </a:ext>
                </a:extLst>
              </p:cNvPr>
              <p:cNvGrpSpPr/>
              <p:nvPr userDrawn="1"/>
            </p:nvGrpSpPr>
            <p:grpSpPr>
              <a:xfrm>
                <a:off x="2259408" y="3781238"/>
                <a:ext cx="616239" cy="2695764"/>
                <a:chOff x="3497832" y="3079235"/>
                <a:chExt cx="863807" cy="3778764"/>
              </a:xfrm>
              <a:solidFill>
                <a:srgbClr val="65A793"/>
              </a:solidFill>
              <a:effectLst>
                <a:outerShdw blurRad="50800" dist="38100" algn="l" rotWithShape="0">
                  <a:prstClr val="black">
                    <a:alpha val="40000"/>
                  </a:prstClr>
                </a:outerShdw>
              </a:effectLst>
            </p:grpSpPr>
            <p:sp>
              <p:nvSpPr>
                <p:cNvPr id="70" name="Rectangle: Rounded Corners 69">
                  <a:extLst>
                    <a:ext uri="{FF2B5EF4-FFF2-40B4-BE49-F238E27FC236}">
                      <a16:creationId xmlns:a16="http://schemas.microsoft.com/office/drawing/2014/main" id="{2FC27DDE-BC30-4668-AE50-89DE5BCA22DC}"/>
                    </a:ext>
                  </a:extLst>
                </p:cNvPr>
                <p:cNvSpPr/>
                <p:nvPr/>
              </p:nvSpPr>
              <p:spPr bwMode="auto">
                <a:xfrm>
                  <a:off x="3629590" y="307923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71" name="Rectangle 70">
                  <a:extLst>
                    <a:ext uri="{FF2B5EF4-FFF2-40B4-BE49-F238E27FC236}">
                      <a16:creationId xmlns:a16="http://schemas.microsoft.com/office/drawing/2014/main" id="{BA506116-09DF-469E-866D-D5822C5F178E}"/>
                    </a:ext>
                  </a:extLst>
                </p:cNvPr>
                <p:cNvSpPr/>
                <p:nvPr/>
              </p:nvSpPr>
              <p:spPr bwMode="auto">
                <a:xfrm>
                  <a:off x="3497832" y="3079235"/>
                  <a:ext cx="533400" cy="377876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9" name="Picture 68" descr="Icon&#10;&#10;Description automatically generated">
                <a:extLst>
                  <a:ext uri="{FF2B5EF4-FFF2-40B4-BE49-F238E27FC236}">
                    <a16:creationId xmlns:a16="http://schemas.microsoft.com/office/drawing/2014/main" id="{81C518A6-1870-456E-A83A-9476767B6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7526" y="3807082"/>
                <a:ext cx="330404" cy="329184"/>
              </a:xfrm>
              <a:prstGeom prst="rect">
                <a:avLst/>
              </a:prstGeom>
            </p:spPr>
          </p:pic>
        </p:grpSp>
        <p:grpSp>
          <p:nvGrpSpPr>
            <p:cNvPr id="42" name="Group 41">
              <a:extLst>
                <a:ext uri="{FF2B5EF4-FFF2-40B4-BE49-F238E27FC236}">
                  <a16:creationId xmlns:a16="http://schemas.microsoft.com/office/drawing/2014/main" id="{732FECB8-95AE-40E3-A5FA-F72D37045ED1}"/>
                </a:ext>
              </a:extLst>
            </p:cNvPr>
            <p:cNvGrpSpPr/>
            <p:nvPr userDrawn="1"/>
          </p:nvGrpSpPr>
          <p:grpSpPr>
            <a:xfrm>
              <a:off x="1853953" y="3397315"/>
              <a:ext cx="646227" cy="3079687"/>
              <a:chOff x="1881734" y="3397315"/>
              <a:chExt cx="646227" cy="3079687"/>
            </a:xfrm>
          </p:grpSpPr>
          <p:grpSp>
            <p:nvGrpSpPr>
              <p:cNvPr id="64" name="Group 63">
                <a:extLst>
                  <a:ext uri="{FF2B5EF4-FFF2-40B4-BE49-F238E27FC236}">
                    <a16:creationId xmlns:a16="http://schemas.microsoft.com/office/drawing/2014/main" id="{FE6800CA-0DB7-4145-83B4-3D2AEB2DF313}"/>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6" name="Rectangle 65">
                  <a:extLst>
                    <a:ext uri="{FF2B5EF4-FFF2-40B4-BE49-F238E27FC236}">
                      <a16:creationId xmlns:a16="http://schemas.microsoft.com/office/drawing/2014/main" id="{A048B593-168A-4B19-9C16-064283720253}"/>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7" name="Rectangle: Rounded Corners 66">
                  <a:extLst>
                    <a:ext uri="{FF2B5EF4-FFF2-40B4-BE49-F238E27FC236}">
                      <a16:creationId xmlns:a16="http://schemas.microsoft.com/office/drawing/2014/main" id="{9EE49D09-9205-4828-B50D-65E9BC881C2E}"/>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5" name="Picture 64" descr="Icon&#10;&#10;Description automatically generated">
                <a:extLst>
                  <a:ext uri="{FF2B5EF4-FFF2-40B4-BE49-F238E27FC236}">
                    <a16:creationId xmlns:a16="http://schemas.microsoft.com/office/drawing/2014/main" id="{44C785B4-8112-48AD-862C-2CCC965EE3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8777" y="3428145"/>
                <a:ext cx="329184" cy="329184"/>
              </a:xfrm>
              <a:prstGeom prst="rect">
                <a:avLst/>
              </a:prstGeom>
            </p:spPr>
          </p:pic>
        </p:grpSp>
        <p:grpSp>
          <p:nvGrpSpPr>
            <p:cNvPr id="43" name="Group 42">
              <a:extLst>
                <a:ext uri="{FF2B5EF4-FFF2-40B4-BE49-F238E27FC236}">
                  <a16:creationId xmlns:a16="http://schemas.microsoft.com/office/drawing/2014/main" id="{978F44C6-8706-4CA7-AFD3-E48E6273C6A5}"/>
                </a:ext>
              </a:extLst>
            </p:cNvPr>
            <p:cNvGrpSpPr/>
            <p:nvPr userDrawn="1"/>
          </p:nvGrpSpPr>
          <p:grpSpPr>
            <a:xfrm>
              <a:off x="1484775" y="3019492"/>
              <a:ext cx="644200" cy="3457510"/>
              <a:chOff x="1512556" y="3019492"/>
              <a:chExt cx="644200" cy="3457510"/>
            </a:xfrm>
          </p:grpSpPr>
          <p:grpSp>
            <p:nvGrpSpPr>
              <p:cNvPr id="60" name="Group 59">
                <a:extLst>
                  <a:ext uri="{FF2B5EF4-FFF2-40B4-BE49-F238E27FC236}">
                    <a16:creationId xmlns:a16="http://schemas.microsoft.com/office/drawing/2014/main" id="{39A70F03-B323-4B62-9A0B-7A507D9B225B}"/>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62" name="Rectangle 61">
                  <a:extLst>
                    <a:ext uri="{FF2B5EF4-FFF2-40B4-BE49-F238E27FC236}">
                      <a16:creationId xmlns:a16="http://schemas.microsoft.com/office/drawing/2014/main" id="{1586D84B-A025-404C-8BDC-34E33DB8052B}"/>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3" name="Rectangle: Rounded Corners 62">
                  <a:extLst>
                    <a:ext uri="{FF2B5EF4-FFF2-40B4-BE49-F238E27FC236}">
                      <a16:creationId xmlns:a16="http://schemas.microsoft.com/office/drawing/2014/main" id="{9B6BAF6C-B3D2-41C1-A74D-1F2253E07784}"/>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1" name="Picture 60" descr="Icon&#10;&#10;Description automatically generated">
                <a:extLst>
                  <a:ext uri="{FF2B5EF4-FFF2-40B4-BE49-F238E27FC236}">
                    <a16:creationId xmlns:a16="http://schemas.microsoft.com/office/drawing/2014/main" id="{75AC8BCC-63B5-4C7F-A9D4-F1A804EDD8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7572" y="3045338"/>
                <a:ext cx="329184" cy="329184"/>
              </a:xfrm>
              <a:prstGeom prst="rect">
                <a:avLst/>
              </a:prstGeom>
            </p:spPr>
          </p:pic>
        </p:grpSp>
        <p:grpSp>
          <p:nvGrpSpPr>
            <p:cNvPr id="44" name="Group 43">
              <a:extLst>
                <a:ext uri="{FF2B5EF4-FFF2-40B4-BE49-F238E27FC236}">
                  <a16:creationId xmlns:a16="http://schemas.microsoft.com/office/drawing/2014/main" id="{2FE8483E-0544-4413-862E-29AA2B19EA2E}"/>
                </a:ext>
              </a:extLst>
            </p:cNvPr>
            <p:cNvGrpSpPr/>
            <p:nvPr userDrawn="1"/>
          </p:nvGrpSpPr>
          <p:grpSpPr>
            <a:xfrm>
              <a:off x="1113225" y="2638621"/>
              <a:ext cx="657225" cy="3838381"/>
              <a:chOff x="1141006" y="2638621"/>
              <a:chExt cx="657225" cy="3838381"/>
            </a:xfrm>
          </p:grpSpPr>
          <p:grpSp>
            <p:nvGrpSpPr>
              <p:cNvPr id="56" name="Group 55">
                <a:extLst>
                  <a:ext uri="{FF2B5EF4-FFF2-40B4-BE49-F238E27FC236}">
                    <a16:creationId xmlns:a16="http://schemas.microsoft.com/office/drawing/2014/main" id="{EE224A6C-27CB-45E5-812D-C427B7374898}"/>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8" name="Rectangle 57">
                  <a:extLst>
                    <a:ext uri="{FF2B5EF4-FFF2-40B4-BE49-F238E27FC236}">
                      <a16:creationId xmlns:a16="http://schemas.microsoft.com/office/drawing/2014/main" id="{56702CDC-C105-44DC-8B7C-C9D02A611BB2}"/>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9" name="Rectangle: Rounded Corners 58">
                  <a:extLst>
                    <a:ext uri="{FF2B5EF4-FFF2-40B4-BE49-F238E27FC236}">
                      <a16:creationId xmlns:a16="http://schemas.microsoft.com/office/drawing/2014/main" id="{7F18BBC0-436C-4F54-8414-152DEC243FBA}"/>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7" name="Picture 56" descr="Icon&#10;&#10;Description automatically generated">
                <a:extLst>
                  <a:ext uri="{FF2B5EF4-FFF2-40B4-BE49-F238E27FC236}">
                    <a16:creationId xmlns:a16="http://schemas.microsoft.com/office/drawing/2014/main" id="{FE52BCF1-776A-43D9-94A4-DE321919F2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45" name="Group 44">
              <a:extLst>
                <a:ext uri="{FF2B5EF4-FFF2-40B4-BE49-F238E27FC236}">
                  <a16:creationId xmlns:a16="http://schemas.microsoft.com/office/drawing/2014/main" id="{0F6692BA-5DC9-4422-86B1-3BBAD7FEA80D}"/>
                </a:ext>
              </a:extLst>
            </p:cNvPr>
            <p:cNvGrpSpPr/>
            <p:nvPr userDrawn="1"/>
          </p:nvGrpSpPr>
          <p:grpSpPr>
            <a:xfrm>
              <a:off x="670959" y="2253956"/>
              <a:ext cx="714662" cy="4223046"/>
              <a:chOff x="670959" y="2253956"/>
              <a:chExt cx="714662" cy="4223046"/>
            </a:xfrm>
          </p:grpSpPr>
          <p:grpSp>
            <p:nvGrpSpPr>
              <p:cNvPr id="52" name="Group 51">
                <a:extLst>
                  <a:ext uri="{FF2B5EF4-FFF2-40B4-BE49-F238E27FC236}">
                    <a16:creationId xmlns:a16="http://schemas.microsoft.com/office/drawing/2014/main" id="{E71679CA-DCCD-4A7C-9E95-D8614B9DFC8B}"/>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4" name="Rectangle 53">
                  <a:extLst>
                    <a:ext uri="{FF2B5EF4-FFF2-40B4-BE49-F238E27FC236}">
                      <a16:creationId xmlns:a16="http://schemas.microsoft.com/office/drawing/2014/main" id="{EC7F984A-6B20-4C50-93B5-51D3D36C53E9}"/>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5" name="Rectangle: Rounded Corners 54">
                  <a:extLst>
                    <a:ext uri="{FF2B5EF4-FFF2-40B4-BE49-F238E27FC236}">
                      <a16:creationId xmlns:a16="http://schemas.microsoft.com/office/drawing/2014/main" id="{5C2FBC43-8262-42EC-88FC-CD9303233A41}"/>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3" name="Picture 52" descr="Icon&#10;&#10;Description automatically generated">
                <a:extLst>
                  <a:ext uri="{FF2B5EF4-FFF2-40B4-BE49-F238E27FC236}">
                    <a16:creationId xmlns:a16="http://schemas.microsoft.com/office/drawing/2014/main" id="{C75210A3-F821-43B2-B5B6-3B55550B9CD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47" name="Group 46">
              <a:extLst>
                <a:ext uri="{FF2B5EF4-FFF2-40B4-BE49-F238E27FC236}">
                  <a16:creationId xmlns:a16="http://schemas.microsoft.com/office/drawing/2014/main" id="{86445935-8FB2-44F9-A791-BE64F7173D97}"/>
                </a:ext>
              </a:extLst>
            </p:cNvPr>
            <p:cNvGrpSpPr/>
            <p:nvPr userDrawn="1"/>
          </p:nvGrpSpPr>
          <p:grpSpPr>
            <a:xfrm>
              <a:off x="375134" y="1873083"/>
              <a:ext cx="642896" cy="4603919"/>
              <a:chOff x="375134" y="1873083"/>
              <a:chExt cx="642896" cy="4603919"/>
            </a:xfrm>
          </p:grpSpPr>
          <p:grpSp>
            <p:nvGrpSpPr>
              <p:cNvPr id="48" name="Group 47">
                <a:extLst>
                  <a:ext uri="{FF2B5EF4-FFF2-40B4-BE49-F238E27FC236}">
                    <a16:creationId xmlns:a16="http://schemas.microsoft.com/office/drawing/2014/main" id="{F18E58D6-B29F-4340-BB16-BADF947EB44F}"/>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50" name="Rectangle 49">
                  <a:extLst>
                    <a:ext uri="{FF2B5EF4-FFF2-40B4-BE49-F238E27FC236}">
                      <a16:creationId xmlns:a16="http://schemas.microsoft.com/office/drawing/2014/main" id="{34EBCEE1-43C1-499B-ADFD-866889DCB422}"/>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1" name="Rectangle: Rounded Corners 50">
                  <a:extLst>
                    <a:ext uri="{FF2B5EF4-FFF2-40B4-BE49-F238E27FC236}">
                      <a16:creationId xmlns:a16="http://schemas.microsoft.com/office/drawing/2014/main" id="{78540318-425F-453F-9270-5D02FDCB061B}"/>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9" name="Picture 48" descr="Icon&#10;&#10;Description automatically generated">
                <a:extLst>
                  <a:ext uri="{FF2B5EF4-FFF2-40B4-BE49-F238E27FC236}">
                    <a16:creationId xmlns:a16="http://schemas.microsoft.com/office/drawing/2014/main" id="{90F4788A-407D-4892-9F2C-3F0491EC39E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108825" y="5972179"/>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3200401" y="609602"/>
            <a:ext cx="5565432"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6 subjects to list. </a:t>
            </a:r>
          </a:p>
        </p:txBody>
      </p:sp>
    </p:spTree>
    <p:extLst>
      <p:ext uri="{BB962C8B-B14F-4D97-AF65-F5344CB8AC3E}">
        <p14:creationId xmlns:p14="http://schemas.microsoft.com/office/powerpoint/2010/main" val="574872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Subject Milestone Page">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FF8CA15-3CB9-4811-AD67-BC65491BE331}"/>
              </a:ext>
            </a:extLst>
          </p:cNvPr>
          <p:cNvGrpSpPr/>
          <p:nvPr userDrawn="1"/>
        </p:nvGrpSpPr>
        <p:grpSpPr>
          <a:xfrm>
            <a:off x="375134" y="1873085"/>
            <a:ext cx="2873685" cy="4603919"/>
            <a:chOff x="375134" y="1873083"/>
            <a:chExt cx="2873685" cy="4603919"/>
          </a:xfrm>
        </p:grpSpPr>
        <p:grpSp>
          <p:nvGrpSpPr>
            <p:cNvPr id="37" name="Group 36">
              <a:extLst>
                <a:ext uri="{FF2B5EF4-FFF2-40B4-BE49-F238E27FC236}">
                  <a16:creationId xmlns:a16="http://schemas.microsoft.com/office/drawing/2014/main" id="{79954540-8DAD-43F9-A58C-009109E4A2DB}"/>
                </a:ext>
              </a:extLst>
            </p:cNvPr>
            <p:cNvGrpSpPr/>
            <p:nvPr userDrawn="1"/>
          </p:nvGrpSpPr>
          <p:grpSpPr>
            <a:xfrm>
              <a:off x="2612926" y="4162109"/>
              <a:ext cx="635893" cy="2314893"/>
              <a:chOff x="2640707" y="4162109"/>
              <a:chExt cx="635893" cy="2314893"/>
            </a:xfrm>
          </p:grpSpPr>
          <p:grpSp>
            <p:nvGrpSpPr>
              <p:cNvPr id="69" name="Group 68">
                <a:extLst>
                  <a:ext uri="{FF2B5EF4-FFF2-40B4-BE49-F238E27FC236}">
                    <a16:creationId xmlns:a16="http://schemas.microsoft.com/office/drawing/2014/main" id="{3DB7731F-E78D-4D36-945C-1E21F29D1BE8}"/>
                  </a:ext>
                </a:extLst>
              </p:cNvPr>
              <p:cNvGrpSpPr/>
              <p:nvPr userDrawn="1"/>
            </p:nvGrpSpPr>
            <p:grpSpPr>
              <a:xfrm>
                <a:off x="2640707" y="4162109"/>
                <a:ext cx="635893" cy="2314893"/>
                <a:chOff x="4034614" y="3613120"/>
                <a:chExt cx="891358" cy="3244885"/>
              </a:xfrm>
              <a:solidFill>
                <a:srgbClr val="69A5AB"/>
              </a:solidFill>
              <a:effectLst>
                <a:outerShdw blurRad="50800" dist="38100" algn="l" rotWithShape="0">
                  <a:prstClr val="black">
                    <a:alpha val="40000"/>
                  </a:prstClr>
                </a:outerShdw>
              </a:effectLst>
            </p:grpSpPr>
            <p:sp>
              <p:nvSpPr>
                <p:cNvPr id="71" name="Rectangle 70">
                  <a:extLst>
                    <a:ext uri="{FF2B5EF4-FFF2-40B4-BE49-F238E27FC236}">
                      <a16:creationId xmlns:a16="http://schemas.microsoft.com/office/drawing/2014/main" id="{870003D2-5D95-4D5E-94E1-8BEBE283C064}"/>
                    </a:ext>
                  </a:extLst>
                </p:cNvPr>
                <p:cNvSpPr/>
                <p:nvPr/>
              </p:nvSpPr>
              <p:spPr bwMode="auto">
                <a:xfrm>
                  <a:off x="4034614" y="3613123"/>
                  <a:ext cx="533399" cy="3244882"/>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72" name="Rectangle: Rounded Corners 71">
                  <a:extLst>
                    <a:ext uri="{FF2B5EF4-FFF2-40B4-BE49-F238E27FC236}">
                      <a16:creationId xmlns:a16="http://schemas.microsoft.com/office/drawing/2014/main" id="{9F82BF9F-F89C-4345-9147-598E14F570F5}"/>
                    </a:ext>
                  </a:extLst>
                </p:cNvPr>
                <p:cNvSpPr/>
                <p:nvPr/>
              </p:nvSpPr>
              <p:spPr bwMode="auto">
                <a:xfrm>
                  <a:off x="4193922" y="3613120"/>
                  <a:ext cx="732050" cy="533886"/>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70" name="Picture 69" descr="Icon&#10;&#10;Description automatically generated">
                <a:extLst>
                  <a:ext uri="{FF2B5EF4-FFF2-40B4-BE49-F238E27FC236}">
                    <a16:creationId xmlns:a16="http://schemas.microsoft.com/office/drawing/2014/main" id="{588AF877-7A10-4B1A-AC1C-8B118D7F21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7416" y="4187953"/>
                <a:ext cx="329184" cy="329184"/>
              </a:xfrm>
              <a:prstGeom prst="rect">
                <a:avLst/>
              </a:prstGeom>
            </p:spPr>
          </p:pic>
        </p:grpSp>
        <p:grpSp>
          <p:nvGrpSpPr>
            <p:cNvPr id="38" name="Group 37">
              <a:extLst>
                <a:ext uri="{FF2B5EF4-FFF2-40B4-BE49-F238E27FC236}">
                  <a16:creationId xmlns:a16="http://schemas.microsoft.com/office/drawing/2014/main" id="{FC4FE110-AAD9-471B-B6F2-AE0A0ECD49DE}"/>
                </a:ext>
              </a:extLst>
            </p:cNvPr>
            <p:cNvGrpSpPr/>
            <p:nvPr userDrawn="1"/>
          </p:nvGrpSpPr>
          <p:grpSpPr>
            <a:xfrm>
              <a:off x="2231627" y="3781238"/>
              <a:ext cx="618522" cy="2695764"/>
              <a:chOff x="2259408" y="3781238"/>
              <a:chExt cx="618522" cy="2695764"/>
            </a:xfrm>
          </p:grpSpPr>
          <p:grpSp>
            <p:nvGrpSpPr>
              <p:cNvPr id="65" name="Group 64">
                <a:extLst>
                  <a:ext uri="{FF2B5EF4-FFF2-40B4-BE49-F238E27FC236}">
                    <a16:creationId xmlns:a16="http://schemas.microsoft.com/office/drawing/2014/main" id="{4DD8215B-E737-4545-B1DF-E7E3E01EB661}"/>
                  </a:ext>
                </a:extLst>
              </p:cNvPr>
              <p:cNvGrpSpPr/>
              <p:nvPr userDrawn="1"/>
            </p:nvGrpSpPr>
            <p:grpSpPr>
              <a:xfrm>
                <a:off x="2259408" y="3781238"/>
                <a:ext cx="616239" cy="2695764"/>
                <a:chOff x="3497832" y="3079235"/>
                <a:chExt cx="863807" cy="3778764"/>
              </a:xfrm>
              <a:solidFill>
                <a:srgbClr val="65A793"/>
              </a:solidFill>
              <a:effectLst>
                <a:outerShdw blurRad="50800" dist="38100" algn="l" rotWithShape="0">
                  <a:prstClr val="black">
                    <a:alpha val="40000"/>
                  </a:prstClr>
                </a:outerShdw>
              </a:effectLst>
            </p:grpSpPr>
            <p:sp>
              <p:nvSpPr>
                <p:cNvPr id="67" name="Rectangle: Rounded Corners 66">
                  <a:extLst>
                    <a:ext uri="{FF2B5EF4-FFF2-40B4-BE49-F238E27FC236}">
                      <a16:creationId xmlns:a16="http://schemas.microsoft.com/office/drawing/2014/main" id="{C0EEC591-6904-46BC-85C1-7FDFCD902AB1}"/>
                    </a:ext>
                  </a:extLst>
                </p:cNvPr>
                <p:cNvSpPr/>
                <p:nvPr/>
              </p:nvSpPr>
              <p:spPr bwMode="auto">
                <a:xfrm>
                  <a:off x="3629590" y="307923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8" name="Rectangle 67">
                  <a:extLst>
                    <a:ext uri="{FF2B5EF4-FFF2-40B4-BE49-F238E27FC236}">
                      <a16:creationId xmlns:a16="http://schemas.microsoft.com/office/drawing/2014/main" id="{7FD6FF10-8995-4B98-B6DA-32D7FA697172}"/>
                    </a:ext>
                  </a:extLst>
                </p:cNvPr>
                <p:cNvSpPr/>
                <p:nvPr/>
              </p:nvSpPr>
              <p:spPr bwMode="auto">
                <a:xfrm>
                  <a:off x="3497832" y="3079235"/>
                  <a:ext cx="533400" cy="377876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6" name="Picture 65" descr="Icon&#10;&#10;Description automatically generated">
                <a:extLst>
                  <a:ext uri="{FF2B5EF4-FFF2-40B4-BE49-F238E27FC236}">
                    <a16:creationId xmlns:a16="http://schemas.microsoft.com/office/drawing/2014/main" id="{FAA02FEE-A033-429A-A91D-3DCD96ED0F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7526" y="3807082"/>
                <a:ext cx="330404" cy="329184"/>
              </a:xfrm>
              <a:prstGeom prst="rect">
                <a:avLst/>
              </a:prstGeom>
            </p:spPr>
          </p:pic>
        </p:grpSp>
        <p:grpSp>
          <p:nvGrpSpPr>
            <p:cNvPr id="39" name="Group 38">
              <a:extLst>
                <a:ext uri="{FF2B5EF4-FFF2-40B4-BE49-F238E27FC236}">
                  <a16:creationId xmlns:a16="http://schemas.microsoft.com/office/drawing/2014/main" id="{4A07C229-25F7-4829-8F15-50D50EB60E06}"/>
                </a:ext>
              </a:extLst>
            </p:cNvPr>
            <p:cNvGrpSpPr/>
            <p:nvPr userDrawn="1"/>
          </p:nvGrpSpPr>
          <p:grpSpPr>
            <a:xfrm>
              <a:off x="1853953" y="3397315"/>
              <a:ext cx="646227" cy="3079687"/>
              <a:chOff x="1881734" y="3397315"/>
              <a:chExt cx="646227" cy="3079687"/>
            </a:xfrm>
          </p:grpSpPr>
          <p:grpSp>
            <p:nvGrpSpPr>
              <p:cNvPr id="61" name="Group 60">
                <a:extLst>
                  <a:ext uri="{FF2B5EF4-FFF2-40B4-BE49-F238E27FC236}">
                    <a16:creationId xmlns:a16="http://schemas.microsoft.com/office/drawing/2014/main" id="{D5E155B2-1397-4293-AC44-B160C8453E95}"/>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3" name="Rectangle 62">
                  <a:extLst>
                    <a:ext uri="{FF2B5EF4-FFF2-40B4-BE49-F238E27FC236}">
                      <a16:creationId xmlns:a16="http://schemas.microsoft.com/office/drawing/2014/main" id="{7AE41D9F-1C34-4DA3-8B61-0F3A27DDE93D}"/>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4" name="Rectangle: Rounded Corners 63">
                  <a:extLst>
                    <a:ext uri="{FF2B5EF4-FFF2-40B4-BE49-F238E27FC236}">
                      <a16:creationId xmlns:a16="http://schemas.microsoft.com/office/drawing/2014/main" id="{2EDAF1C8-365B-4836-90A8-477D5C399203}"/>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2" name="Picture 61" descr="Icon&#10;&#10;Description automatically generated">
                <a:extLst>
                  <a:ext uri="{FF2B5EF4-FFF2-40B4-BE49-F238E27FC236}">
                    <a16:creationId xmlns:a16="http://schemas.microsoft.com/office/drawing/2014/main" id="{E16C7708-DA75-441E-858E-E452E90C59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8777" y="3428145"/>
                <a:ext cx="329184" cy="329184"/>
              </a:xfrm>
              <a:prstGeom prst="rect">
                <a:avLst/>
              </a:prstGeom>
            </p:spPr>
          </p:pic>
        </p:grpSp>
        <p:grpSp>
          <p:nvGrpSpPr>
            <p:cNvPr id="40" name="Group 39">
              <a:extLst>
                <a:ext uri="{FF2B5EF4-FFF2-40B4-BE49-F238E27FC236}">
                  <a16:creationId xmlns:a16="http://schemas.microsoft.com/office/drawing/2014/main" id="{5BAA0E01-6A7C-4851-9D03-A339ACD35CB9}"/>
                </a:ext>
              </a:extLst>
            </p:cNvPr>
            <p:cNvGrpSpPr/>
            <p:nvPr userDrawn="1"/>
          </p:nvGrpSpPr>
          <p:grpSpPr>
            <a:xfrm>
              <a:off x="1484775" y="3019492"/>
              <a:ext cx="644200" cy="3457510"/>
              <a:chOff x="1512556" y="3019492"/>
              <a:chExt cx="644200" cy="3457510"/>
            </a:xfrm>
          </p:grpSpPr>
          <p:grpSp>
            <p:nvGrpSpPr>
              <p:cNvPr id="57" name="Group 56">
                <a:extLst>
                  <a:ext uri="{FF2B5EF4-FFF2-40B4-BE49-F238E27FC236}">
                    <a16:creationId xmlns:a16="http://schemas.microsoft.com/office/drawing/2014/main" id="{371C3BC3-0B5E-43F6-B2DE-BCE99196AC0C}"/>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59" name="Rectangle 58">
                  <a:extLst>
                    <a:ext uri="{FF2B5EF4-FFF2-40B4-BE49-F238E27FC236}">
                      <a16:creationId xmlns:a16="http://schemas.microsoft.com/office/drawing/2014/main" id="{9EAB5B98-FEF1-4523-90BD-176977C856C3}"/>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0" name="Rectangle: Rounded Corners 59">
                  <a:extLst>
                    <a:ext uri="{FF2B5EF4-FFF2-40B4-BE49-F238E27FC236}">
                      <a16:creationId xmlns:a16="http://schemas.microsoft.com/office/drawing/2014/main" id="{C080A1F4-9859-4C10-8CF8-EB993F9C9C3A}"/>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8" name="Picture 57" descr="Icon&#10;&#10;Description automatically generated">
                <a:extLst>
                  <a:ext uri="{FF2B5EF4-FFF2-40B4-BE49-F238E27FC236}">
                    <a16:creationId xmlns:a16="http://schemas.microsoft.com/office/drawing/2014/main" id="{2C4D54AD-4603-43A7-BABC-D5A110CB685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7572" y="3045338"/>
                <a:ext cx="329184" cy="329184"/>
              </a:xfrm>
              <a:prstGeom prst="rect">
                <a:avLst/>
              </a:prstGeom>
            </p:spPr>
          </p:pic>
        </p:grpSp>
        <p:grpSp>
          <p:nvGrpSpPr>
            <p:cNvPr id="41" name="Group 40">
              <a:extLst>
                <a:ext uri="{FF2B5EF4-FFF2-40B4-BE49-F238E27FC236}">
                  <a16:creationId xmlns:a16="http://schemas.microsoft.com/office/drawing/2014/main" id="{DF995481-CF7F-4940-979C-573F6BE0BCDC}"/>
                </a:ext>
              </a:extLst>
            </p:cNvPr>
            <p:cNvGrpSpPr/>
            <p:nvPr userDrawn="1"/>
          </p:nvGrpSpPr>
          <p:grpSpPr>
            <a:xfrm>
              <a:off x="1113225" y="2638621"/>
              <a:ext cx="657225" cy="3838381"/>
              <a:chOff x="1141006" y="2638621"/>
              <a:chExt cx="657225" cy="3838381"/>
            </a:xfrm>
          </p:grpSpPr>
          <p:grpSp>
            <p:nvGrpSpPr>
              <p:cNvPr id="53" name="Group 52">
                <a:extLst>
                  <a:ext uri="{FF2B5EF4-FFF2-40B4-BE49-F238E27FC236}">
                    <a16:creationId xmlns:a16="http://schemas.microsoft.com/office/drawing/2014/main" id="{9C88D16B-64B5-47E9-974D-60D7B72F5F66}"/>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5" name="Rectangle 54">
                  <a:extLst>
                    <a:ext uri="{FF2B5EF4-FFF2-40B4-BE49-F238E27FC236}">
                      <a16:creationId xmlns:a16="http://schemas.microsoft.com/office/drawing/2014/main" id="{DFDF1D0E-8C2A-4870-8F20-4BD5367C0FFC}"/>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6" name="Rectangle: Rounded Corners 55">
                  <a:extLst>
                    <a:ext uri="{FF2B5EF4-FFF2-40B4-BE49-F238E27FC236}">
                      <a16:creationId xmlns:a16="http://schemas.microsoft.com/office/drawing/2014/main" id="{B7F3A9E7-3B88-4F62-84CA-5EA479E74C1B}"/>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4" name="Picture 53" descr="Icon&#10;&#10;Description automatically generated">
                <a:extLst>
                  <a:ext uri="{FF2B5EF4-FFF2-40B4-BE49-F238E27FC236}">
                    <a16:creationId xmlns:a16="http://schemas.microsoft.com/office/drawing/2014/main" id="{63E2067E-8C59-42F3-BCC7-E61D4A06A3D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67827" y="2668722"/>
                <a:ext cx="330404" cy="329184"/>
              </a:xfrm>
              <a:prstGeom prst="rect">
                <a:avLst/>
              </a:prstGeom>
            </p:spPr>
          </p:pic>
        </p:grpSp>
        <p:grpSp>
          <p:nvGrpSpPr>
            <p:cNvPr id="42" name="Group 41">
              <a:extLst>
                <a:ext uri="{FF2B5EF4-FFF2-40B4-BE49-F238E27FC236}">
                  <a16:creationId xmlns:a16="http://schemas.microsoft.com/office/drawing/2014/main" id="{F309B8E8-1854-42FF-8144-6BE1BF7D4B71}"/>
                </a:ext>
              </a:extLst>
            </p:cNvPr>
            <p:cNvGrpSpPr/>
            <p:nvPr userDrawn="1"/>
          </p:nvGrpSpPr>
          <p:grpSpPr>
            <a:xfrm>
              <a:off x="670959" y="2253956"/>
              <a:ext cx="714662" cy="4223046"/>
              <a:chOff x="670959" y="2253956"/>
              <a:chExt cx="714662" cy="4223046"/>
            </a:xfrm>
          </p:grpSpPr>
          <p:grpSp>
            <p:nvGrpSpPr>
              <p:cNvPr id="49" name="Group 48">
                <a:extLst>
                  <a:ext uri="{FF2B5EF4-FFF2-40B4-BE49-F238E27FC236}">
                    <a16:creationId xmlns:a16="http://schemas.microsoft.com/office/drawing/2014/main" id="{656AB82A-F7CE-4025-B43F-B3C7AFA8F128}"/>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1" name="Rectangle 50">
                  <a:extLst>
                    <a:ext uri="{FF2B5EF4-FFF2-40B4-BE49-F238E27FC236}">
                      <a16:creationId xmlns:a16="http://schemas.microsoft.com/office/drawing/2014/main" id="{1532D561-EFCD-4AD7-92D6-8651525CD811}"/>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2" name="Rectangle: Rounded Corners 51">
                  <a:extLst>
                    <a:ext uri="{FF2B5EF4-FFF2-40B4-BE49-F238E27FC236}">
                      <a16:creationId xmlns:a16="http://schemas.microsoft.com/office/drawing/2014/main" id="{57621093-7553-4B2D-A9C3-1FF3F9AAACD1}"/>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0" name="Picture 49" descr="Icon&#10;&#10;Description automatically generated">
                <a:extLst>
                  <a:ext uri="{FF2B5EF4-FFF2-40B4-BE49-F238E27FC236}">
                    <a16:creationId xmlns:a16="http://schemas.microsoft.com/office/drawing/2014/main" id="{8E387F34-137F-476F-9E24-B43BDB64AB6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6437" y="2291356"/>
                <a:ext cx="329184" cy="329184"/>
              </a:xfrm>
              <a:prstGeom prst="rect">
                <a:avLst/>
              </a:prstGeom>
            </p:spPr>
          </p:pic>
        </p:grpSp>
        <p:grpSp>
          <p:nvGrpSpPr>
            <p:cNvPr id="43" name="Group 42">
              <a:extLst>
                <a:ext uri="{FF2B5EF4-FFF2-40B4-BE49-F238E27FC236}">
                  <a16:creationId xmlns:a16="http://schemas.microsoft.com/office/drawing/2014/main" id="{C80A7320-441B-4E2A-B00B-4A79CF86F62F}"/>
                </a:ext>
              </a:extLst>
            </p:cNvPr>
            <p:cNvGrpSpPr/>
            <p:nvPr userDrawn="1"/>
          </p:nvGrpSpPr>
          <p:grpSpPr>
            <a:xfrm>
              <a:off x="375134" y="1873083"/>
              <a:ext cx="642896" cy="4603919"/>
              <a:chOff x="375134" y="1873083"/>
              <a:chExt cx="642896" cy="4603919"/>
            </a:xfrm>
          </p:grpSpPr>
          <p:grpSp>
            <p:nvGrpSpPr>
              <p:cNvPr id="44" name="Group 43">
                <a:extLst>
                  <a:ext uri="{FF2B5EF4-FFF2-40B4-BE49-F238E27FC236}">
                    <a16:creationId xmlns:a16="http://schemas.microsoft.com/office/drawing/2014/main" id="{2E7C668D-1787-4781-9D66-B8993753CFFC}"/>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7" name="Rectangle 46">
                  <a:extLst>
                    <a:ext uri="{FF2B5EF4-FFF2-40B4-BE49-F238E27FC236}">
                      <a16:creationId xmlns:a16="http://schemas.microsoft.com/office/drawing/2014/main" id="{25A9DDB0-2B7F-46C2-9B13-8BB06283E766}"/>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8" name="Rectangle: Rounded Corners 47">
                  <a:extLst>
                    <a:ext uri="{FF2B5EF4-FFF2-40B4-BE49-F238E27FC236}">
                      <a16:creationId xmlns:a16="http://schemas.microsoft.com/office/drawing/2014/main" id="{F3B47339-7E51-435F-8001-2EA4B8D12818}"/>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5" name="Picture 44" descr="Icon&#10;&#10;Description automatically generated">
                <a:extLst>
                  <a:ext uri="{FF2B5EF4-FFF2-40B4-BE49-F238E27FC236}">
                    <a16:creationId xmlns:a16="http://schemas.microsoft.com/office/drawing/2014/main" id="{08FF0C6B-1356-4C0A-9962-F536FE9530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108825" y="5972179"/>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3422546" y="609602"/>
            <a:ext cx="5343287"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7 subjects to list. </a:t>
            </a:r>
          </a:p>
        </p:txBody>
      </p:sp>
    </p:spTree>
    <p:extLst>
      <p:ext uri="{BB962C8B-B14F-4D97-AF65-F5344CB8AC3E}">
        <p14:creationId xmlns:p14="http://schemas.microsoft.com/office/powerpoint/2010/main" val="2910487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1 Blu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54904CA9-8F97-4969-A818-9DB21FE5D76A}"/>
              </a:ext>
            </a:extLst>
          </p:cNvPr>
          <p:cNvSpPr>
            <a:spLocks noGrp="1"/>
          </p:cNvSpPr>
          <p:nvPr>
            <p:ph type="sldNum" sz="quarter" idx="18"/>
          </p:nvPr>
        </p:nvSpPr>
        <p:spPr/>
        <p:txBody>
          <a:bodyPr/>
          <a:lstStyle>
            <a:lvl1pPr>
              <a:defRPr/>
            </a:lvl1pPr>
          </a:lstStyle>
          <a:p>
            <a:pPr>
              <a:defRPr/>
            </a:pPr>
            <a:fld id="{59E1C8F3-F8A4-4646-9913-50879785A67F}"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FF35EFD3-EA92-4667-9DD4-931AF72107C1}"/>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41F61074-9006-4743-94EB-C2917B80A9B6}"/>
              </a:ext>
            </a:extLst>
          </p:cNvPr>
          <p:cNvGrpSpPr/>
          <p:nvPr userDrawn="1"/>
        </p:nvGrpSpPr>
        <p:grpSpPr>
          <a:xfrm>
            <a:off x="0" y="0"/>
            <a:ext cx="9144000" cy="533400"/>
            <a:chOff x="0" y="0"/>
            <a:chExt cx="9144000" cy="533400"/>
          </a:xfrm>
        </p:grpSpPr>
        <p:sp>
          <p:nvSpPr>
            <p:cNvPr id="12" name="Rectangle 11">
              <a:extLst>
                <a:ext uri="{FF2B5EF4-FFF2-40B4-BE49-F238E27FC236}">
                  <a16:creationId xmlns:a16="http://schemas.microsoft.com/office/drawing/2014/main" id="{B4441EF3-F701-4A22-8BF3-29B87C54A67F}"/>
                </a:ext>
              </a:extLst>
            </p:cNvPr>
            <p:cNvSpPr>
              <a:spLocks noChangeArrowheads="1"/>
            </p:cNvSpPr>
            <p:nvPr userDrawn="1"/>
          </p:nvSpPr>
          <p:spPr bwMode="auto">
            <a:xfrm rot="5400000">
              <a:off x="4343400" y="-4343400"/>
              <a:ext cx="457200" cy="9144000"/>
            </a:xfrm>
            <a:prstGeom prst="rect">
              <a:avLst/>
            </a:prstGeom>
            <a:solidFill>
              <a:srgbClr val="638AA5"/>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D80C05DB-7675-4FB3-8EF3-ECCA9B415ED7}"/>
                </a:ext>
              </a:extLst>
            </p:cNvPr>
            <p:cNvSpPr>
              <a:spLocks noChangeArrowheads="1"/>
            </p:cNvSpPr>
            <p:nvPr userDrawn="1"/>
          </p:nvSpPr>
          <p:spPr bwMode="auto">
            <a:xfrm>
              <a:off x="76200" y="76200"/>
              <a:ext cx="457200" cy="457200"/>
            </a:xfrm>
            <a:prstGeom prst="ellipse">
              <a:avLst/>
            </a:prstGeom>
            <a:solidFill>
              <a:srgbClr val="638AA5"/>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2A875C94-71B6-4B30-B0ED-8A2978DDDB95}"/>
              </a:ext>
            </a:extLst>
          </p:cNvPr>
          <p:cNvSpPr>
            <a:spLocks noGrp="1"/>
          </p:cNvSpPr>
          <p:nvPr>
            <p:ph type="title"/>
          </p:nvPr>
        </p:nvSpPr>
        <p:spPr>
          <a:xfrm>
            <a:off x="457200" y="464492"/>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5E045A59-494C-4E95-8CC1-006FFC8F3953}"/>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D1DFEC0-55A7-47AA-94D2-4F38164F985F}"/>
              </a:ext>
            </a:extLst>
          </p:cNvPr>
          <p:cNvSpPr>
            <a:spLocks noGrp="1"/>
          </p:cNvSpPr>
          <p:nvPr>
            <p:ph sz="quarter" idx="17"/>
          </p:nvPr>
        </p:nvSpPr>
        <p:spPr>
          <a:xfrm>
            <a:off x="457200" y="1371600"/>
            <a:ext cx="8229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66270E1-8433-4FA7-97C0-7F2E2CF3E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1180580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2 Purpl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738DF34-3B2A-49A6-BB72-7CA91AF4FF16}"/>
              </a:ext>
            </a:extLst>
          </p:cNvPr>
          <p:cNvSpPr>
            <a:spLocks noGrp="1"/>
          </p:cNvSpPr>
          <p:nvPr>
            <p:ph type="sldNum" sz="quarter" idx="18"/>
          </p:nvPr>
        </p:nvSpPr>
        <p:spPr/>
        <p:txBody>
          <a:bodyPr/>
          <a:lstStyle>
            <a:lvl1pPr>
              <a:defRPr/>
            </a:lvl1pPr>
          </a:lstStyle>
          <a:p>
            <a:pPr>
              <a:defRPr/>
            </a:pPr>
            <a:fld id="{AA03C5CB-384F-4FDD-8A25-D1CCA100C7EA}"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6479D54C-88EB-4B94-9176-79D8D9DF0DBC}"/>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18A7C867-DADD-49BD-86FE-411284DA347B}"/>
              </a:ext>
            </a:extLst>
          </p:cNvPr>
          <p:cNvGrpSpPr/>
          <p:nvPr userDrawn="1"/>
        </p:nvGrpSpPr>
        <p:grpSpPr>
          <a:xfrm>
            <a:off x="0" y="0"/>
            <a:ext cx="9144000" cy="533400"/>
            <a:chOff x="0" y="0"/>
            <a:chExt cx="9144000" cy="533400"/>
          </a:xfrm>
          <a:solidFill>
            <a:srgbClr val="7A6AA6"/>
          </a:solidFill>
        </p:grpSpPr>
        <p:sp>
          <p:nvSpPr>
            <p:cNvPr id="12" name="Rectangle 11">
              <a:extLst>
                <a:ext uri="{FF2B5EF4-FFF2-40B4-BE49-F238E27FC236}">
                  <a16:creationId xmlns:a16="http://schemas.microsoft.com/office/drawing/2014/main" id="{70CF28BC-1FCD-4932-86F2-3E0A52AB22EE}"/>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9C490918-6E37-45FC-9E69-E06597955A18}"/>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BE0A4935-1DAA-4743-A2CE-3CA67ADCDF53}"/>
              </a:ext>
            </a:extLst>
          </p:cNvPr>
          <p:cNvSpPr>
            <a:spLocks noGrp="1"/>
          </p:cNvSpPr>
          <p:nvPr>
            <p:ph type="title"/>
          </p:nvPr>
        </p:nvSpPr>
        <p:spPr>
          <a:xfrm>
            <a:off x="457200" y="464492"/>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035E5095-DDCE-4641-B55D-8652571973BD}"/>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EF9A4C8-8879-4249-B607-7DA87EED35DF}"/>
              </a:ext>
            </a:extLst>
          </p:cNvPr>
          <p:cNvSpPr>
            <a:spLocks noGrp="1"/>
          </p:cNvSpPr>
          <p:nvPr>
            <p:ph sz="quarter" idx="17"/>
          </p:nvPr>
        </p:nvSpPr>
        <p:spPr>
          <a:xfrm>
            <a:off x="457200" y="1371604"/>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1187ED15-1EB4-40ED-8D79-2154FBC0F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781016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3 Re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FF32FC66-E400-4913-BDBA-557B85E1109A}"/>
              </a:ext>
            </a:extLst>
          </p:cNvPr>
          <p:cNvSpPr>
            <a:spLocks noGrp="1"/>
          </p:cNvSpPr>
          <p:nvPr>
            <p:ph type="sldNum" sz="quarter" idx="18"/>
          </p:nvPr>
        </p:nvSpPr>
        <p:spPr/>
        <p:txBody>
          <a:bodyPr/>
          <a:lstStyle>
            <a:lvl1pPr>
              <a:defRPr/>
            </a:lvl1pPr>
          </a:lstStyle>
          <a:p>
            <a:pPr>
              <a:defRPr/>
            </a:pPr>
            <a:fld id="{76FCBDCD-2AA7-40CD-BADE-81F53C10369B}"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1A639138-ED7E-4E9E-8915-9B4DAAB0CC4D}"/>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63D0C146-3923-4F7C-8272-47DE8E231E70}"/>
              </a:ext>
            </a:extLst>
          </p:cNvPr>
          <p:cNvGrpSpPr/>
          <p:nvPr userDrawn="1"/>
        </p:nvGrpSpPr>
        <p:grpSpPr>
          <a:xfrm>
            <a:off x="0" y="0"/>
            <a:ext cx="9144000" cy="533400"/>
            <a:chOff x="0" y="0"/>
            <a:chExt cx="9144000" cy="533400"/>
          </a:xfrm>
          <a:solidFill>
            <a:srgbClr val="A85271"/>
          </a:solidFill>
        </p:grpSpPr>
        <p:sp>
          <p:nvSpPr>
            <p:cNvPr id="12" name="Rectangle 11">
              <a:extLst>
                <a:ext uri="{FF2B5EF4-FFF2-40B4-BE49-F238E27FC236}">
                  <a16:creationId xmlns:a16="http://schemas.microsoft.com/office/drawing/2014/main" id="{920729C3-A589-4DAB-948D-DCD83D7C4185}"/>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C78F0BF8-2B07-44F8-BFCD-D482FB4D65F5}"/>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D1E88050-912C-4CA3-A293-9A8BEDF1435A}"/>
              </a:ext>
            </a:extLst>
          </p:cNvPr>
          <p:cNvSpPr>
            <a:spLocks noGrp="1"/>
          </p:cNvSpPr>
          <p:nvPr>
            <p:ph type="title"/>
          </p:nvPr>
        </p:nvSpPr>
        <p:spPr>
          <a:xfrm>
            <a:off x="457200" y="464492"/>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F466B726-53F4-4A2F-BED2-ED1E574D78E8}"/>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5848FBC3-D14D-49AA-B096-0DE9D2FDA67A}"/>
              </a:ext>
            </a:extLst>
          </p:cNvPr>
          <p:cNvSpPr>
            <a:spLocks noGrp="1"/>
          </p:cNvSpPr>
          <p:nvPr>
            <p:ph sz="quarter" idx="17"/>
          </p:nvPr>
        </p:nvSpPr>
        <p:spPr>
          <a:xfrm>
            <a:off x="457200" y="1372393"/>
            <a:ext cx="8229600" cy="4265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E25BDF5-7DD4-4272-936E-56F703785B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1" y="64460"/>
            <a:ext cx="458895" cy="457200"/>
          </a:xfrm>
          <a:prstGeom prst="rect">
            <a:avLst/>
          </a:prstGeom>
        </p:spPr>
      </p:pic>
    </p:spTree>
    <p:extLst>
      <p:ext uri="{BB962C8B-B14F-4D97-AF65-F5344CB8AC3E}">
        <p14:creationId xmlns:p14="http://schemas.microsoft.com/office/powerpoint/2010/main" val="312144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4 Oreang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CCE02D2C-713A-4E6D-BBF7-7410EA6F98AA}"/>
              </a:ext>
            </a:extLst>
          </p:cNvPr>
          <p:cNvSpPr>
            <a:spLocks noGrp="1"/>
          </p:cNvSpPr>
          <p:nvPr>
            <p:ph type="sldNum" sz="quarter" idx="18"/>
          </p:nvPr>
        </p:nvSpPr>
        <p:spPr/>
        <p:txBody>
          <a:bodyPr/>
          <a:lstStyle>
            <a:lvl1pPr>
              <a:defRPr/>
            </a:lvl1pPr>
          </a:lstStyle>
          <a:p>
            <a:pPr>
              <a:defRPr/>
            </a:pPr>
            <a:fld id="{F821DF2D-158F-4F25-B097-E7A9AD75B766}"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9C2A32BB-FBA2-46FC-8EBB-1E37F285D32C}"/>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3AC6A0D2-35C2-4D17-970F-BF07A54E2AF4}"/>
              </a:ext>
            </a:extLst>
          </p:cNvPr>
          <p:cNvGrpSpPr/>
          <p:nvPr userDrawn="1"/>
        </p:nvGrpSpPr>
        <p:grpSpPr>
          <a:xfrm>
            <a:off x="0" y="0"/>
            <a:ext cx="9144000" cy="533400"/>
            <a:chOff x="0" y="0"/>
            <a:chExt cx="9144000" cy="533400"/>
          </a:xfrm>
          <a:solidFill>
            <a:srgbClr val="D5A059"/>
          </a:solidFill>
        </p:grpSpPr>
        <p:sp>
          <p:nvSpPr>
            <p:cNvPr id="12" name="Rectangle 11">
              <a:extLst>
                <a:ext uri="{FF2B5EF4-FFF2-40B4-BE49-F238E27FC236}">
                  <a16:creationId xmlns:a16="http://schemas.microsoft.com/office/drawing/2014/main" id="{E37E613E-D8D1-4750-8DA5-0BF85C20A19E}"/>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87A30B0E-1EA6-491D-BA60-9E0FC7867C3F}"/>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01DAABD6-B61D-4C87-B7C1-5362F8921B59}"/>
              </a:ext>
            </a:extLst>
          </p:cNvPr>
          <p:cNvSpPr>
            <a:spLocks noGrp="1"/>
          </p:cNvSpPr>
          <p:nvPr>
            <p:ph type="title"/>
          </p:nvPr>
        </p:nvSpPr>
        <p:spPr>
          <a:xfrm>
            <a:off x="457200" y="464492"/>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0BE987AC-B0A2-4989-8F6C-365747F7FADC}"/>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92BE478-A215-448D-A8DA-B92FFA82E68C}"/>
              </a:ext>
            </a:extLst>
          </p:cNvPr>
          <p:cNvSpPr>
            <a:spLocks noGrp="1"/>
          </p:cNvSpPr>
          <p:nvPr>
            <p:ph sz="quarter" idx="17"/>
          </p:nvPr>
        </p:nvSpPr>
        <p:spPr>
          <a:xfrm>
            <a:off x="457200" y="1372393"/>
            <a:ext cx="8229600" cy="4265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82DA67DE-6139-427F-8844-FF558AAEE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362512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33D54F0-357B-450E-B0C7-0FB6B8D921F2}"/>
              </a:ext>
            </a:extLst>
          </p:cNvPr>
          <p:cNvSpPr>
            <a:spLocks noGrp="1" noChangeArrowheads="1"/>
          </p:cNvSpPr>
          <p:nvPr>
            <p:ph type="sldNum" sz="quarter" idx="10"/>
          </p:nvPr>
        </p:nvSpPr>
        <p:spPr>
          <a:ln/>
        </p:spPr>
        <p:txBody>
          <a:bodyPr/>
          <a:lstStyle>
            <a:lvl1pPr>
              <a:defRPr/>
            </a:lvl1pPr>
          </a:lstStyle>
          <a:p>
            <a:pPr>
              <a:defRPr/>
            </a:pPr>
            <a:fld id="{1C3765F3-E9AA-4E9B-B262-B819B5219BF4}" type="slidenum">
              <a:rPr lang="en-US" altLang="en-US"/>
              <a:pPr>
                <a:defRPr/>
              </a:pPr>
              <a:t>‹#›</a:t>
            </a:fld>
            <a:endParaRPr lang="en-US" altLang="en-US"/>
          </a:p>
        </p:txBody>
      </p:sp>
      <p:sp>
        <p:nvSpPr>
          <p:cNvPr id="3" name="Rectangle 10">
            <a:extLst>
              <a:ext uri="{FF2B5EF4-FFF2-40B4-BE49-F238E27FC236}">
                <a16:creationId xmlns:a16="http://schemas.microsoft.com/office/drawing/2014/main" id="{12D0AE9B-B9C3-4243-AFA6-E7AADBBBF96A}"/>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19930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5 Lime Green">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998229D-18D3-4416-BD89-63FE2890C94D}"/>
              </a:ext>
            </a:extLst>
          </p:cNvPr>
          <p:cNvSpPr>
            <a:spLocks noGrp="1"/>
          </p:cNvSpPr>
          <p:nvPr>
            <p:ph type="sldNum" sz="quarter" idx="18"/>
          </p:nvPr>
        </p:nvSpPr>
        <p:spPr/>
        <p:txBody>
          <a:bodyPr/>
          <a:lstStyle>
            <a:lvl1pPr>
              <a:defRPr/>
            </a:lvl1pPr>
          </a:lstStyle>
          <a:p>
            <a:pPr>
              <a:defRPr/>
            </a:pPr>
            <a:fld id="{8E170BF1-3C3B-4D5B-9A21-3A849E26B8CD}"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71152124-467F-488F-B1F5-A2F40A66DCF2}"/>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2FE5B437-F4C1-46C0-BF23-42C319B0DA17}"/>
              </a:ext>
            </a:extLst>
          </p:cNvPr>
          <p:cNvGrpSpPr/>
          <p:nvPr userDrawn="1"/>
        </p:nvGrpSpPr>
        <p:grpSpPr>
          <a:xfrm>
            <a:off x="0" y="0"/>
            <a:ext cx="9144000" cy="533400"/>
            <a:chOff x="0" y="0"/>
            <a:chExt cx="9144000" cy="533400"/>
          </a:xfrm>
          <a:solidFill>
            <a:srgbClr val="B1B775"/>
          </a:solidFill>
        </p:grpSpPr>
        <p:sp>
          <p:nvSpPr>
            <p:cNvPr id="12" name="Rectangle 11">
              <a:extLst>
                <a:ext uri="{FF2B5EF4-FFF2-40B4-BE49-F238E27FC236}">
                  <a16:creationId xmlns:a16="http://schemas.microsoft.com/office/drawing/2014/main" id="{F466DBE8-F125-4157-81D7-D628FC38A829}"/>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CA5BA446-ACD1-4F09-A856-73F556D43A1B}"/>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A1CFC3A5-0D2B-4119-ADED-14DCE2B67232}"/>
              </a:ext>
            </a:extLst>
          </p:cNvPr>
          <p:cNvSpPr>
            <a:spLocks noGrp="1"/>
          </p:cNvSpPr>
          <p:nvPr>
            <p:ph type="title"/>
          </p:nvPr>
        </p:nvSpPr>
        <p:spPr>
          <a:xfrm>
            <a:off x="457200" y="464492"/>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380C29B6-46A7-4D5E-8805-9449B2B4AF5D}"/>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56A8B855-7B15-4164-9E02-97DB0CAC4596}"/>
              </a:ext>
            </a:extLst>
          </p:cNvPr>
          <p:cNvSpPr>
            <a:spLocks noGrp="1"/>
          </p:cNvSpPr>
          <p:nvPr>
            <p:ph sz="quarter" idx="17"/>
          </p:nvPr>
        </p:nvSpPr>
        <p:spPr>
          <a:xfrm>
            <a:off x="457200" y="1371604"/>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449B32D-D37E-4420-9394-6536E3B5BD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3679160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6 Green">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0C1CB88-5BE7-4D04-81BE-46E2F40FC451}"/>
              </a:ext>
            </a:extLst>
          </p:cNvPr>
          <p:cNvSpPr>
            <a:spLocks noGrp="1"/>
          </p:cNvSpPr>
          <p:nvPr>
            <p:ph type="sldNum" sz="quarter" idx="18"/>
          </p:nvPr>
        </p:nvSpPr>
        <p:spPr/>
        <p:txBody>
          <a:bodyPr/>
          <a:lstStyle>
            <a:lvl1pPr>
              <a:defRPr/>
            </a:lvl1pPr>
          </a:lstStyle>
          <a:p>
            <a:pPr>
              <a:defRPr/>
            </a:pPr>
            <a:fld id="{1327EAA9-D407-405F-B364-C5FF3D297DDA}"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647A82A8-A678-49E7-B61D-F3E6CC2FF08E}"/>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A2E82A09-5C9F-4FB7-BB02-2E7343C3493E}"/>
              </a:ext>
            </a:extLst>
          </p:cNvPr>
          <p:cNvGrpSpPr/>
          <p:nvPr userDrawn="1"/>
        </p:nvGrpSpPr>
        <p:grpSpPr>
          <a:xfrm>
            <a:off x="0" y="0"/>
            <a:ext cx="9144000" cy="533400"/>
            <a:chOff x="0" y="0"/>
            <a:chExt cx="9144000" cy="533400"/>
          </a:xfrm>
          <a:solidFill>
            <a:srgbClr val="65A793"/>
          </a:solidFill>
        </p:grpSpPr>
        <p:sp>
          <p:nvSpPr>
            <p:cNvPr id="12" name="Rectangle 11">
              <a:extLst>
                <a:ext uri="{FF2B5EF4-FFF2-40B4-BE49-F238E27FC236}">
                  <a16:creationId xmlns:a16="http://schemas.microsoft.com/office/drawing/2014/main" id="{3948A354-20C7-4CA9-93F8-4774D4904196}"/>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419875C6-4159-4A52-B2DF-0E4886289052}"/>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BCDAFB8E-63D4-4A3E-8D30-B4978D88A6E9}"/>
              </a:ext>
            </a:extLst>
          </p:cNvPr>
          <p:cNvSpPr>
            <a:spLocks noGrp="1"/>
          </p:cNvSpPr>
          <p:nvPr>
            <p:ph type="title"/>
          </p:nvPr>
        </p:nvSpPr>
        <p:spPr>
          <a:xfrm>
            <a:off x="457200" y="464492"/>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9A3A5F7D-35C3-4947-8A0C-D3C6CD1A90D5}"/>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86E4B984-842C-4E64-A54D-8301D952A8D1}"/>
              </a:ext>
            </a:extLst>
          </p:cNvPr>
          <p:cNvSpPr>
            <a:spLocks noGrp="1"/>
          </p:cNvSpPr>
          <p:nvPr>
            <p:ph sz="quarter" idx="17"/>
          </p:nvPr>
        </p:nvSpPr>
        <p:spPr>
          <a:xfrm>
            <a:off x="457200" y="1371604"/>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0E33B404-1977-4F68-9E78-6C408EF038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1" y="64460"/>
            <a:ext cx="458895" cy="457200"/>
          </a:xfrm>
          <a:prstGeom prst="rect">
            <a:avLst/>
          </a:prstGeom>
        </p:spPr>
      </p:pic>
    </p:spTree>
    <p:extLst>
      <p:ext uri="{BB962C8B-B14F-4D97-AF65-F5344CB8AC3E}">
        <p14:creationId xmlns:p14="http://schemas.microsoft.com/office/powerpoint/2010/main" val="1227371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7 Light Blue">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AE62E06-2042-4580-838D-7F3D1DF626F7}"/>
              </a:ext>
            </a:extLst>
          </p:cNvPr>
          <p:cNvSpPr>
            <a:spLocks noGrp="1"/>
          </p:cNvSpPr>
          <p:nvPr>
            <p:ph type="sldNum" sz="quarter" idx="18"/>
          </p:nvPr>
        </p:nvSpPr>
        <p:spPr/>
        <p:txBody>
          <a:bodyPr/>
          <a:lstStyle>
            <a:lvl1pPr>
              <a:defRPr/>
            </a:lvl1pPr>
          </a:lstStyle>
          <a:p>
            <a:pPr>
              <a:defRPr/>
            </a:pPr>
            <a:fld id="{32ED4B59-1785-4F3B-9D14-5CCE32CD2650}" type="slidenum">
              <a:rPr lang="en-US" altLang="en-US"/>
              <a:pPr>
                <a:defRPr/>
              </a:pPr>
              <a:t>‹#›</a:t>
            </a:fld>
            <a:endParaRPr lang="en-US" altLang="en-US"/>
          </a:p>
        </p:txBody>
      </p:sp>
      <p:sp>
        <p:nvSpPr>
          <p:cNvPr id="9" name="Footer Placeholder 4">
            <a:extLst>
              <a:ext uri="{FF2B5EF4-FFF2-40B4-BE49-F238E27FC236}">
                <a16:creationId xmlns:a16="http://schemas.microsoft.com/office/drawing/2014/main" id="{071C4116-27DD-4460-8CB2-D832D6781F8F}"/>
              </a:ext>
            </a:extLst>
          </p:cNvPr>
          <p:cNvSpPr>
            <a:spLocks noGrp="1"/>
          </p:cNvSpPr>
          <p:nvPr>
            <p:ph type="ftr" sz="quarter" idx="19"/>
          </p:nvPr>
        </p:nvSpPr>
        <p:spPr/>
        <p:txBody>
          <a:bodyPr/>
          <a:lstStyle>
            <a:lvl1pPr>
              <a:defRPr/>
            </a:lvl1pPr>
          </a:lstStyle>
          <a:p>
            <a:pPr>
              <a:defRPr/>
            </a:pPr>
            <a:endParaRPr lang="en-US" altLang="en-US"/>
          </a:p>
        </p:txBody>
      </p:sp>
      <p:grpSp>
        <p:nvGrpSpPr>
          <p:cNvPr id="11" name="Group 10">
            <a:extLst>
              <a:ext uri="{FF2B5EF4-FFF2-40B4-BE49-F238E27FC236}">
                <a16:creationId xmlns:a16="http://schemas.microsoft.com/office/drawing/2014/main" id="{DF9874C7-629D-41B6-AAD3-D886B7FECD5D}"/>
              </a:ext>
            </a:extLst>
          </p:cNvPr>
          <p:cNvGrpSpPr/>
          <p:nvPr userDrawn="1"/>
        </p:nvGrpSpPr>
        <p:grpSpPr>
          <a:xfrm>
            <a:off x="0" y="0"/>
            <a:ext cx="9144000" cy="533400"/>
            <a:chOff x="0" y="0"/>
            <a:chExt cx="9144000" cy="533400"/>
          </a:xfrm>
          <a:solidFill>
            <a:srgbClr val="69A5AB"/>
          </a:solidFill>
        </p:grpSpPr>
        <p:sp>
          <p:nvSpPr>
            <p:cNvPr id="12" name="Rectangle 11">
              <a:extLst>
                <a:ext uri="{FF2B5EF4-FFF2-40B4-BE49-F238E27FC236}">
                  <a16:creationId xmlns:a16="http://schemas.microsoft.com/office/drawing/2014/main" id="{E4E88461-7132-4071-94FB-202EB382EA6B}"/>
                </a:ext>
              </a:extLst>
            </p:cNvPr>
            <p:cNvSpPr>
              <a:spLocks noChangeArrowheads="1"/>
            </p:cNvSpPr>
            <p:nvPr userDrawn="1"/>
          </p:nvSpPr>
          <p:spPr bwMode="auto">
            <a:xfrm rot="5400000">
              <a:off x="4343400" y="-4343400"/>
              <a:ext cx="457200" cy="9144000"/>
            </a:xfrm>
            <a:prstGeom prst="rect">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
          <p:nvSpPr>
            <p:cNvPr id="13" name="Oval 12">
              <a:extLst>
                <a:ext uri="{FF2B5EF4-FFF2-40B4-BE49-F238E27FC236}">
                  <a16:creationId xmlns:a16="http://schemas.microsoft.com/office/drawing/2014/main" id="{745D77B5-1A1F-4E14-8BFF-8BE4BDB1C49B}"/>
                </a:ext>
              </a:extLst>
            </p:cNvPr>
            <p:cNvSpPr>
              <a:spLocks noChangeArrowheads="1"/>
            </p:cNvSpPr>
            <p:nvPr userDrawn="1"/>
          </p:nvSpPr>
          <p:spPr bwMode="auto">
            <a:xfrm>
              <a:off x="76200" y="76200"/>
              <a:ext cx="457200" cy="457200"/>
            </a:xfrm>
            <a:prstGeom prst="ellipse">
              <a:avLst/>
            </a:prstGeom>
            <a:grp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grpSp>
      <p:sp>
        <p:nvSpPr>
          <p:cNvPr id="14" name="Title 18">
            <a:extLst>
              <a:ext uri="{FF2B5EF4-FFF2-40B4-BE49-F238E27FC236}">
                <a16:creationId xmlns:a16="http://schemas.microsoft.com/office/drawing/2014/main" id="{C2D0B106-FC4F-4773-B607-EB7BC5B3C623}"/>
              </a:ext>
            </a:extLst>
          </p:cNvPr>
          <p:cNvSpPr>
            <a:spLocks noGrp="1"/>
          </p:cNvSpPr>
          <p:nvPr>
            <p:ph type="title"/>
          </p:nvPr>
        </p:nvSpPr>
        <p:spPr>
          <a:xfrm>
            <a:off x="457200" y="464492"/>
            <a:ext cx="8229600" cy="754711"/>
          </a:xfrm>
        </p:spPr>
        <p:txBody>
          <a:bodyPr/>
          <a:lstStyle/>
          <a:p>
            <a:r>
              <a:rPr lang="en-US"/>
              <a:t>Click to edit Master title style</a:t>
            </a:r>
          </a:p>
        </p:txBody>
      </p:sp>
      <p:sp>
        <p:nvSpPr>
          <p:cNvPr id="15" name="Text Placeholder 22">
            <a:extLst>
              <a:ext uri="{FF2B5EF4-FFF2-40B4-BE49-F238E27FC236}">
                <a16:creationId xmlns:a16="http://schemas.microsoft.com/office/drawing/2014/main" id="{73CCC367-654F-4331-9F3F-BFE44E6007BE}"/>
              </a:ext>
            </a:extLst>
          </p:cNvPr>
          <p:cNvSpPr>
            <a:spLocks noGrp="1"/>
          </p:cNvSpPr>
          <p:nvPr>
            <p:ph type="body" sz="quarter" idx="14"/>
          </p:nvPr>
        </p:nvSpPr>
        <p:spPr>
          <a:xfrm>
            <a:off x="492642" y="131135"/>
            <a:ext cx="8194158" cy="323850"/>
          </a:xfrm>
        </p:spPr>
        <p:txBody>
          <a:bodyPr/>
          <a:lstStyle>
            <a:lvl1pPr marL="0" indent="0">
              <a:buNone/>
              <a:defRPr sz="1400" b="1">
                <a:solidFill>
                  <a:schemeClr val="bg1"/>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389DE2A5-ABA3-4210-9636-67D634B6E4A3}"/>
              </a:ext>
            </a:extLst>
          </p:cNvPr>
          <p:cNvSpPr>
            <a:spLocks noGrp="1"/>
          </p:cNvSpPr>
          <p:nvPr>
            <p:ph sz="quarter" idx="17"/>
          </p:nvPr>
        </p:nvSpPr>
        <p:spPr>
          <a:xfrm>
            <a:off x="457200" y="1371604"/>
            <a:ext cx="8229600"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descr="Icon&#10;&#10;Description automatically generated">
            <a:extLst>
              <a:ext uri="{FF2B5EF4-FFF2-40B4-BE49-F238E27FC236}">
                <a16:creationId xmlns:a16="http://schemas.microsoft.com/office/drawing/2014/main" id="{52D15A1D-0D89-4E9F-8AFE-91192C2E9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460"/>
            <a:ext cx="457200" cy="457200"/>
          </a:xfrm>
          <a:prstGeom prst="rect">
            <a:avLst/>
          </a:prstGeom>
        </p:spPr>
      </p:pic>
    </p:spTree>
    <p:extLst>
      <p:ext uri="{BB962C8B-B14F-4D97-AF65-F5344CB8AC3E}">
        <p14:creationId xmlns:p14="http://schemas.microsoft.com/office/powerpoint/2010/main" val="592490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20A8-8884-4D94-8E15-4A6F6E2B740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4D9FDB-AED3-464D-9EF1-E7015DC02B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D7E9151-3A5F-4433-AEFC-D636C1724E7C}"/>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5" name="Footer Placeholder 4">
            <a:extLst>
              <a:ext uri="{FF2B5EF4-FFF2-40B4-BE49-F238E27FC236}">
                <a16:creationId xmlns:a16="http://schemas.microsoft.com/office/drawing/2014/main" id="{2DCFE9EB-FDA8-4DC7-85E1-DBB1B8151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7CE15-F242-4A7B-B171-DD0581EA73CC}"/>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3074394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9081-3BE9-4514-A8F9-1656D7028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5D95AF-C0C1-4551-8140-D05CEF9F6F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A90CB-AC02-4DAC-BB26-97A2B475FD4A}"/>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5" name="Footer Placeholder 4">
            <a:extLst>
              <a:ext uri="{FF2B5EF4-FFF2-40B4-BE49-F238E27FC236}">
                <a16:creationId xmlns:a16="http://schemas.microsoft.com/office/drawing/2014/main" id="{3D3378B1-3F48-4356-8DA3-CD955813A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D936A-5E7A-4E0B-AD42-8B8D1079C65A}"/>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2807894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1B8A-C9FD-47E6-BF6D-4ECDF1F47BA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295A920-9669-4A1B-9F9C-DDC05D839EC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36C3D-EA33-49AE-B292-A518F40EF946}"/>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5" name="Footer Placeholder 4">
            <a:extLst>
              <a:ext uri="{FF2B5EF4-FFF2-40B4-BE49-F238E27FC236}">
                <a16:creationId xmlns:a16="http://schemas.microsoft.com/office/drawing/2014/main" id="{950F2AC7-E7FB-46B5-94EE-AD87AD49A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5619-E2D8-4753-887E-2BC6770882E0}"/>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2747433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E93C-1A2E-4B91-AE21-9E1D911D3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922F8-211A-49F9-851A-8814235A462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E8361-C1CE-43FF-A12A-62BFEEA042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C53DAC-61AE-4A12-95DB-2149C1849096}"/>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6" name="Footer Placeholder 5">
            <a:extLst>
              <a:ext uri="{FF2B5EF4-FFF2-40B4-BE49-F238E27FC236}">
                <a16:creationId xmlns:a16="http://schemas.microsoft.com/office/drawing/2014/main" id="{514F72A9-4827-4AC3-A8C7-02CB3CAC8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D6496-350B-48CC-970E-729E3BBF2363}"/>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3494709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2124-4715-4CF7-8ECB-25B247F76C9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B8248-CB7F-4FE2-9940-153EBF2B77E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D1201-3DAA-440A-A3D1-A8ACDFD6226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678B3-3192-48B5-BCEC-4E0B414531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27DDC-DF13-4776-9A68-505C1395ADE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3538E5-9724-41D1-918A-14131B10F15C}"/>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8" name="Footer Placeholder 7">
            <a:extLst>
              <a:ext uri="{FF2B5EF4-FFF2-40B4-BE49-F238E27FC236}">
                <a16:creationId xmlns:a16="http://schemas.microsoft.com/office/drawing/2014/main" id="{18311E38-47C0-41C9-8EAF-E8DA1425A1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B99355-D0DF-4C8B-AA66-F0206CA32ACE}"/>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1129205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2D00-B15B-4CA9-A42E-32BA1BF59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F67F3B-591D-4FFC-8BE2-D3058179087E}"/>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4" name="Footer Placeholder 3">
            <a:extLst>
              <a:ext uri="{FF2B5EF4-FFF2-40B4-BE49-F238E27FC236}">
                <a16:creationId xmlns:a16="http://schemas.microsoft.com/office/drawing/2014/main" id="{092FE16D-5272-4F49-9485-2765DA9D0D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683FE9-D158-43CC-9AB1-3278A54D81F1}"/>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351217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A8413-5260-450D-8166-64FB6749106D}"/>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3" name="Footer Placeholder 2">
            <a:extLst>
              <a:ext uri="{FF2B5EF4-FFF2-40B4-BE49-F238E27FC236}">
                <a16:creationId xmlns:a16="http://schemas.microsoft.com/office/drawing/2014/main" id="{47600055-CC86-4F82-8466-4F47803D2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A9619-74DB-43DE-8A50-B270E7F0D11C}"/>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173982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ubject Milestone Page">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D5C3C06-1D77-49D5-9D84-F276C2511640}"/>
              </a:ext>
            </a:extLst>
          </p:cNvPr>
          <p:cNvGrpSpPr/>
          <p:nvPr userDrawn="1"/>
        </p:nvGrpSpPr>
        <p:grpSpPr>
          <a:xfrm>
            <a:off x="375134" y="1873083"/>
            <a:ext cx="1010487" cy="4603919"/>
            <a:chOff x="375134" y="1873083"/>
            <a:chExt cx="1010487" cy="4603919"/>
          </a:xfrm>
        </p:grpSpPr>
        <p:grpSp>
          <p:nvGrpSpPr>
            <p:cNvPr id="18" name="Group 17">
              <a:extLst>
                <a:ext uri="{FF2B5EF4-FFF2-40B4-BE49-F238E27FC236}">
                  <a16:creationId xmlns:a16="http://schemas.microsoft.com/office/drawing/2014/main" id="{F4E4995F-F527-44CC-9649-B579BB324AF7}"/>
                </a:ext>
              </a:extLst>
            </p:cNvPr>
            <p:cNvGrpSpPr/>
            <p:nvPr userDrawn="1"/>
          </p:nvGrpSpPr>
          <p:grpSpPr>
            <a:xfrm>
              <a:off x="670959" y="2253956"/>
              <a:ext cx="714662" cy="4223046"/>
              <a:chOff x="670959" y="2253956"/>
              <a:chExt cx="714662" cy="4223046"/>
            </a:xfrm>
          </p:grpSpPr>
          <p:grpSp>
            <p:nvGrpSpPr>
              <p:cNvPr id="32" name="Group 31">
                <a:extLst>
                  <a:ext uri="{FF2B5EF4-FFF2-40B4-BE49-F238E27FC236}">
                    <a16:creationId xmlns:a16="http://schemas.microsoft.com/office/drawing/2014/main" id="{7C897FFA-797A-4FC7-AF7A-4923CF7198CA}"/>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34" name="Rectangle 33">
                  <a:extLst>
                    <a:ext uri="{FF2B5EF4-FFF2-40B4-BE49-F238E27FC236}">
                      <a16:creationId xmlns:a16="http://schemas.microsoft.com/office/drawing/2014/main" id="{16441A56-0CEB-4758-961F-718E133C849D}"/>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36" name="Rectangle: Rounded Corners 35">
                  <a:extLst>
                    <a:ext uri="{FF2B5EF4-FFF2-40B4-BE49-F238E27FC236}">
                      <a16:creationId xmlns:a16="http://schemas.microsoft.com/office/drawing/2014/main" id="{9EED13A2-0D2B-4879-BF4F-0730D1E9BEB4}"/>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33" name="Picture 32" descr="Icon&#10;&#10;Description automatically generated">
                <a:extLst>
                  <a:ext uri="{FF2B5EF4-FFF2-40B4-BE49-F238E27FC236}">
                    <a16:creationId xmlns:a16="http://schemas.microsoft.com/office/drawing/2014/main" id="{E03E340B-31D7-404E-B89E-5A8B3D02ED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437" y="2291356"/>
                <a:ext cx="329184" cy="329184"/>
              </a:xfrm>
              <a:prstGeom prst="rect">
                <a:avLst/>
              </a:prstGeom>
            </p:spPr>
          </p:pic>
        </p:grpSp>
        <p:grpSp>
          <p:nvGrpSpPr>
            <p:cNvPr id="19" name="Group 18">
              <a:extLst>
                <a:ext uri="{FF2B5EF4-FFF2-40B4-BE49-F238E27FC236}">
                  <a16:creationId xmlns:a16="http://schemas.microsoft.com/office/drawing/2014/main" id="{FCE77167-8168-49A1-9158-6ABCD38BAD5B}"/>
                </a:ext>
              </a:extLst>
            </p:cNvPr>
            <p:cNvGrpSpPr/>
            <p:nvPr userDrawn="1"/>
          </p:nvGrpSpPr>
          <p:grpSpPr>
            <a:xfrm>
              <a:off x="375134" y="1873083"/>
              <a:ext cx="642896" cy="4603919"/>
              <a:chOff x="375134" y="1873083"/>
              <a:chExt cx="642896" cy="4603919"/>
            </a:xfrm>
          </p:grpSpPr>
          <p:grpSp>
            <p:nvGrpSpPr>
              <p:cNvPr id="20" name="Group 19">
                <a:extLst>
                  <a:ext uri="{FF2B5EF4-FFF2-40B4-BE49-F238E27FC236}">
                    <a16:creationId xmlns:a16="http://schemas.microsoft.com/office/drawing/2014/main" id="{6F1EFED4-AD99-4013-BB71-A5F7AD2C6384}"/>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30" name="Rectangle 29">
                  <a:extLst>
                    <a:ext uri="{FF2B5EF4-FFF2-40B4-BE49-F238E27FC236}">
                      <a16:creationId xmlns:a16="http://schemas.microsoft.com/office/drawing/2014/main" id="{A9BC55AC-A41B-44CF-B94E-484BD4F61838}"/>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31" name="Rectangle: Rounded Corners 30">
                  <a:extLst>
                    <a:ext uri="{FF2B5EF4-FFF2-40B4-BE49-F238E27FC236}">
                      <a16:creationId xmlns:a16="http://schemas.microsoft.com/office/drawing/2014/main" id="{7CAEE8A8-B103-42D5-9B1E-E239024233B2}"/>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21" name="Picture 20" descr="Icon&#10;&#10;Description automatically generated">
                <a:extLst>
                  <a:ext uri="{FF2B5EF4-FFF2-40B4-BE49-F238E27FC236}">
                    <a16:creationId xmlns:a16="http://schemas.microsoft.com/office/drawing/2014/main" id="{93382FB0-F69F-4DEE-AD05-9027FFC540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1752601" y="609600"/>
            <a:ext cx="6934200"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2 subjects to list. </a:t>
            </a:r>
          </a:p>
        </p:txBody>
      </p:sp>
    </p:spTree>
    <p:extLst>
      <p:ext uri="{BB962C8B-B14F-4D97-AF65-F5344CB8AC3E}">
        <p14:creationId xmlns:p14="http://schemas.microsoft.com/office/powerpoint/2010/main" val="197439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436E-3C39-479E-A6A2-E768A8FDB8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1067D81-1040-4F06-BBD8-50F7991811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23F03A-0701-4BC0-8770-01317777CE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9C2A61B-E328-4DF4-B8D5-405A9B6DCE5B}"/>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6" name="Footer Placeholder 5">
            <a:extLst>
              <a:ext uri="{FF2B5EF4-FFF2-40B4-BE49-F238E27FC236}">
                <a16:creationId xmlns:a16="http://schemas.microsoft.com/office/drawing/2014/main" id="{F2126AB5-B414-4ED7-97AC-40A015B2C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342A3-EF40-4A39-ACAE-94D2A0939E1C}"/>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1836628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20712-594C-4915-95CC-FFD8DA4DBD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D97C0E1-97E3-4DE7-9FE6-EB25F9DDD80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1E5182A-3500-4DAF-8227-63288BA1ED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A8ECDC0-DCC2-4802-AB0A-F150412D8694}"/>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6" name="Footer Placeholder 5">
            <a:extLst>
              <a:ext uri="{FF2B5EF4-FFF2-40B4-BE49-F238E27FC236}">
                <a16:creationId xmlns:a16="http://schemas.microsoft.com/office/drawing/2014/main" id="{BF3E2566-FA51-4036-9692-2DEE64640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A4A1F-A5C2-4C08-A9BD-C5EAFCD71544}"/>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6226971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163E-EDF0-4447-80D2-DD039775DB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8A9AA-B101-479A-BF0A-8DDA81D16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7B3F2-7432-43F6-A3C7-C71869131774}"/>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5" name="Footer Placeholder 4">
            <a:extLst>
              <a:ext uri="{FF2B5EF4-FFF2-40B4-BE49-F238E27FC236}">
                <a16:creationId xmlns:a16="http://schemas.microsoft.com/office/drawing/2014/main" id="{3C7FE076-860F-42E5-B005-D22E67934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1649C-51B6-4365-8BE1-DCD61AC31350}"/>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927263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098AC4-1B3F-47D7-B60E-B5FF9035E5A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68EFDE-B099-499A-96EC-7A2E71D9F9D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1C594-2AF5-4D48-9385-C0D11EFA197C}"/>
              </a:ext>
            </a:extLst>
          </p:cNvPr>
          <p:cNvSpPr>
            <a:spLocks noGrp="1"/>
          </p:cNvSpPr>
          <p:nvPr>
            <p:ph type="dt" sz="half" idx="10"/>
          </p:nvPr>
        </p:nvSpPr>
        <p:spPr/>
        <p:txBody>
          <a:bodyPr/>
          <a:lstStyle/>
          <a:p>
            <a:fld id="{C03E9C5B-7ABB-4CB3-9E9B-2B537D9F3C17}" type="datetimeFigureOut">
              <a:rPr lang="en-US" smtClean="0"/>
              <a:t>6/1/2022</a:t>
            </a:fld>
            <a:endParaRPr lang="en-US"/>
          </a:p>
        </p:txBody>
      </p:sp>
      <p:sp>
        <p:nvSpPr>
          <p:cNvPr id="5" name="Footer Placeholder 4">
            <a:extLst>
              <a:ext uri="{FF2B5EF4-FFF2-40B4-BE49-F238E27FC236}">
                <a16:creationId xmlns:a16="http://schemas.microsoft.com/office/drawing/2014/main" id="{5B0F5CC3-9D85-4D27-A194-26B702022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998D1-5CF5-4D3A-8D0F-238BD65CCAB7}"/>
              </a:ext>
            </a:extLst>
          </p:cNvPr>
          <p:cNvSpPr>
            <a:spLocks noGrp="1"/>
          </p:cNvSpPr>
          <p:nvPr>
            <p:ph type="sldNum" sz="quarter" idx="12"/>
          </p:nvPr>
        </p:nvSpPr>
        <p:spPr/>
        <p:txBody>
          <a:bodyPr/>
          <a:lstStyle/>
          <a:p>
            <a:fld id="{3FC8E4ED-347D-445F-B11C-E4EACB05CD69}" type="slidenum">
              <a:rPr lang="en-US" smtClean="0"/>
              <a:t>‹#›</a:t>
            </a:fld>
            <a:endParaRPr lang="en-US"/>
          </a:p>
        </p:txBody>
      </p:sp>
    </p:spTree>
    <p:extLst>
      <p:ext uri="{BB962C8B-B14F-4D97-AF65-F5344CB8AC3E}">
        <p14:creationId xmlns:p14="http://schemas.microsoft.com/office/powerpoint/2010/main" val="156362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Subject Milestone Page">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6EA505C-DDCF-461A-90A8-FF01DA563D7F}"/>
              </a:ext>
            </a:extLst>
          </p:cNvPr>
          <p:cNvGrpSpPr/>
          <p:nvPr userDrawn="1"/>
        </p:nvGrpSpPr>
        <p:grpSpPr>
          <a:xfrm>
            <a:off x="375134" y="1873083"/>
            <a:ext cx="1395316" cy="4603919"/>
            <a:chOff x="375134" y="1873083"/>
            <a:chExt cx="1395316" cy="4603919"/>
          </a:xfrm>
        </p:grpSpPr>
        <p:grpSp>
          <p:nvGrpSpPr>
            <p:cNvPr id="32" name="Group 31">
              <a:extLst>
                <a:ext uri="{FF2B5EF4-FFF2-40B4-BE49-F238E27FC236}">
                  <a16:creationId xmlns:a16="http://schemas.microsoft.com/office/drawing/2014/main" id="{B558EB37-CEB5-44A4-87A0-6931FCFD34AF}"/>
                </a:ext>
              </a:extLst>
            </p:cNvPr>
            <p:cNvGrpSpPr/>
            <p:nvPr userDrawn="1"/>
          </p:nvGrpSpPr>
          <p:grpSpPr>
            <a:xfrm>
              <a:off x="1113225" y="2638621"/>
              <a:ext cx="657225" cy="3838381"/>
              <a:chOff x="1141006" y="2638621"/>
              <a:chExt cx="657225" cy="3838381"/>
            </a:xfrm>
          </p:grpSpPr>
          <p:grpSp>
            <p:nvGrpSpPr>
              <p:cNvPr id="48" name="Group 47">
                <a:extLst>
                  <a:ext uri="{FF2B5EF4-FFF2-40B4-BE49-F238E27FC236}">
                    <a16:creationId xmlns:a16="http://schemas.microsoft.com/office/drawing/2014/main" id="{556EE516-B10C-42CE-9D6A-99F2C995323E}"/>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0" name="Rectangle 49">
                  <a:extLst>
                    <a:ext uri="{FF2B5EF4-FFF2-40B4-BE49-F238E27FC236}">
                      <a16:creationId xmlns:a16="http://schemas.microsoft.com/office/drawing/2014/main" id="{44E41BC5-4717-46B7-9E56-405E778957DD}"/>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1" name="Rectangle: Rounded Corners 50">
                  <a:extLst>
                    <a:ext uri="{FF2B5EF4-FFF2-40B4-BE49-F238E27FC236}">
                      <a16:creationId xmlns:a16="http://schemas.microsoft.com/office/drawing/2014/main" id="{3A202278-353F-4B4A-BB11-C9B5FA4EBC89}"/>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9" name="Picture 48" descr="Icon&#10;&#10;Description automatically generated">
                <a:extLst>
                  <a:ext uri="{FF2B5EF4-FFF2-40B4-BE49-F238E27FC236}">
                    <a16:creationId xmlns:a16="http://schemas.microsoft.com/office/drawing/2014/main" id="{147261EB-8F66-4E38-AB90-F283502BA7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7827" y="2668722"/>
                <a:ext cx="330404" cy="329184"/>
              </a:xfrm>
              <a:prstGeom prst="rect">
                <a:avLst/>
              </a:prstGeom>
            </p:spPr>
          </p:pic>
        </p:grpSp>
        <p:grpSp>
          <p:nvGrpSpPr>
            <p:cNvPr id="33" name="Group 32">
              <a:extLst>
                <a:ext uri="{FF2B5EF4-FFF2-40B4-BE49-F238E27FC236}">
                  <a16:creationId xmlns:a16="http://schemas.microsoft.com/office/drawing/2014/main" id="{BDA64EE8-C958-4844-9536-530A82C076CC}"/>
                </a:ext>
              </a:extLst>
            </p:cNvPr>
            <p:cNvGrpSpPr/>
            <p:nvPr userDrawn="1"/>
          </p:nvGrpSpPr>
          <p:grpSpPr>
            <a:xfrm>
              <a:off x="670959" y="2253956"/>
              <a:ext cx="714662" cy="4223046"/>
              <a:chOff x="670959" y="2253956"/>
              <a:chExt cx="714662" cy="4223046"/>
            </a:xfrm>
          </p:grpSpPr>
          <p:grpSp>
            <p:nvGrpSpPr>
              <p:cNvPr id="43" name="Group 42">
                <a:extLst>
                  <a:ext uri="{FF2B5EF4-FFF2-40B4-BE49-F238E27FC236}">
                    <a16:creationId xmlns:a16="http://schemas.microsoft.com/office/drawing/2014/main" id="{C0D4FAC0-5E8D-40CA-9B0C-2D88F6C3D4C3}"/>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45" name="Rectangle 44">
                  <a:extLst>
                    <a:ext uri="{FF2B5EF4-FFF2-40B4-BE49-F238E27FC236}">
                      <a16:creationId xmlns:a16="http://schemas.microsoft.com/office/drawing/2014/main" id="{2A3956DB-2D04-43C7-8F02-F75C2DF0933C}"/>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7" name="Rectangle: Rounded Corners 46">
                  <a:extLst>
                    <a:ext uri="{FF2B5EF4-FFF2-40B4-BE49-F238E27FC236}">
                      <a16:creationId xmlns:a16="http://schemas.microsoft.com/office/drawing/2014/main" id="{3409D0F0-BBC6-495E-BF28-E49FE1169FBD}"/>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4" name="Picture 43" descr="Icon&#10;&#10;Description automatically generated">
                <a:extLst>
                  <a:ext uri="{FF2B5EF4-FFF2-40B4-BE49-F238E27FC236}">
                    <a16:creationId xmlns:a16="http://schemas.microsoft.com/office/drawing/2014/main" id="{9FCF20A8-FCEA-4E26-A89B-4853741669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6437" y="2291356"/>
                <a:ext cx="329184" cy="329184"/>
              </a:xfrm>
              <a:prstGeom prst="rect">
                <a:avLst/>
              </a:prstGeom>
            </p:spPr>
          </p:pic>
        </p:grpSp>
        <p:grpSp>
          <p:nvGrpSpPr>
            <p:cNvPr id="34" name="Group 33">
              <a:extLst>
                <a:ext uri="{FF2B5EF4-FFF2-40B4-BE49-F238E27FC236}">
                  <a16:creationId xmlns:a16="http://schemas.microsoft.com/office/drawing/2014/main" id="{92E0437E-A893-44AE-88B2-1FF8DEB2F691}"/>
                </a:ext>
              </a:extLst>
            </p:cNvPr>
            <p:cNvGrpSpPr/>
            <p:nvPr userDrawn="1"/>
          </p:nvGrpSpPr>
          <p:grpSpPr>
            <a:xfrm>
              <a:off x="375134" y="1873083"/>
              <a:ext cx="642896" cy="4603919"/>
              <a:chOff x="375134" y="1873083"/>
              <a:chExt cx="642896" cy="4603919"/>
            </a:xfrm>
          </p:grpSpPr>
          <p:grpSp>
            <p:nvGrpSpPr>
              <p:cNvPr id="36" name="Group 35">
                <a:extLst>
                  <a:ext uri="{FF2B5EF4-FFF2-40B4-BE49-F238E27FC236}">
                    <a16:creationId xmlns:a16="http://schemas.microsoft.com/office/drawing/2014/main" id="{587171D1-9393-4355-9A73-869EEA68DBC4}"/>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38" name="Rectangle 37">
                  <a:extLst>
                    <a:ext uri="{FF2B5EF4-FFF2-40B4-BE49-F238E27FC236}">
                      <a16:creationId xmlns:a16="http://schemas.microsoft.com/office/drawing/2014/main" id="{2CBB85E5-C52F-464C-B69A-09F8E526DB98}"/>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1" name="Rectangle: Rounded Corners 40">
                  <a:extLst>
                    <a:ext uri="{FF2B5EF4-FFF2-40B4-BE49-F238E27FC236}">
                      <a16:creationId xmlns:a16="http://schemas.microsoft.com/office/drawing/2014/main" id="{4D77BC21-57DC-4139-B029-D47BCFBDD81A}"/>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37" name="Picture 36" descr="Icon&#10;&#10;Description automatically generated">
                <a:extLst>
                  <a:ext uri="{FF2B5EF4-FFF2-40B4-BE49-F238E27FC236}">
                    <a16:creationId xmlns:a16="http://schemas.microsoft.com/office/drawing/2014/main" id="{D6CA91F9-1062-4F40-8BC4-49CB3A0157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106753" y="609600"/>
            <a:ext cx="6659079"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3 subjects to list. </a:t>
            </a:r>
          </a:p>
        </p:txBody>
      </p:sp>
    </p:spTree>
    <p:extLst>
      <p:ext uri="{BB962C8B-B14F-4D97-AF65-F5344CB8AC3E}">
        <p14:creationId xmlns:p14="http://schemas.microsoft.com/office/powerpoint/2010/main" val="89843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Subject Milestone Page">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89DC2B6-D04B-4AC2-8D49-A6A28547FBCA}"/>
              </a:ext>
            </a:extLst>
          </p:cNvPr>
          <p:cNvGrpSpPr/>
          <p:nvPr userDrawn="1"/>
        </p:nvGrpSpPr>
        <p:grpSpPr>
          <a:xfrm>
            <a:off x="375134" y="1873083"/>
            <a:ext cx="1753841" cy="4603919"/>
            <a:chOff x="375134" y="1873083"/>
            <a:chExt cx="1753841" cy="4603919"/>
          </a:xfrm>
        </p:grpSpPr>
        <p:grpSp>
          <p:nvGrpSpPr>
            <p:cNvPr id="33" name="Group 32">
              <a:extLst>
                <a:ext uri="{FF2B5EF4-FFF2-40B4-BE49-F238E27FC236}">
                  <a16:creationId xmlns:a16="http://schemas.microsoft.com/office/drawing/2014/main" id="{107A172D-5AAD-4288-902D-6860A4935BED}"/>
                </a:ext>
              </a:extLst>
            </p:cNvPr>
            <p:cNvGrpSpPr/>
            <p:nvPr userDrawn="1"/>
          </p:nvGrpSpPr>
          <p:grpSpPr>
            <a:xfrm>
              <a:off x="1484775" y="3019492"/>
              <a:ext cx="644200" cy="3457510"/>
              <a:chOff x="1512556" y="3019492"/>
              <a:chExt cx="644200" cy="3457510"/>
            </a:xfrm>
          </p:grpSpPr>
          <p:grpSp>
            <p:nvGrpSpPr>
              <p:cNvPr id="55" name="Group 54">
                <a:extLst>
                  <a:ext uri="{FF2B5EF4-FFF2-40B4-BE49-F238E27FC236}">
                    <a16:creationId xmlns:a16="http://schemas.microsoft.com/office/drawing/2014/main" id="{8F64B680-10C6-4A4E-B021-5D441A5B0047}"/>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57" name="Rectangle 56">
                  <a:extLst>
                    <a:ext uri="{FF2B5EF4-FFF2-40B4-BE49-F238E27FC236}">
                      <a16:creationId xmlns:a16="http://schemas.microsoft.com/office/drawing/2014/main" id="{564B5C48-B1B3-46CC-9DDD-0B3AA492AD63}"/>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8" name="Rectangle: Rounded Corners 57">
                  <a:extLst>
                    <a:ext uri="{FF2B5EF4-FFF2-40B4-BE49-F238E27FC236}">
                      <a16:creationId xmlns:a16="http://schemas.microsoft.com/office/drawing/2014/main" id="{37B88FCD-63E8-4DA5-97E7-A970B193FFAB}"/>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6" name="Picture 55" descr="Icon&#10;&#10;Description automatically generated">
                <a:extLst>
                  <a:ext uri="{FF2B5EF4-FFF2-40B4-BE49-F238E27FC236}">
                    <a16:creationId xmlns:a16="http://schemas.microsoft.com/office/drawing/2014/main" id="{DF1E113B-8A0D-444D-8FE9-BD59B5F1C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7572" y="3045338"/>
                <a:ext cx="329184" cy="329184"/>
              </a:xfrm>
              <a:prstGeom prst="rect">
                <a:avLst/>
              </a:prstGeom>
            </p:spPr>
          </p:pic>
        </p:grpSp>
        <p:grpSp>
          <p:nvGrpSpPr>
            <p:cNvPr id="34" name="Group 33">
              <a:extLst>
                <a:ext uri="{FF2B5EF4-FFF2-40B4-BE49-F238E27FC236}">
                  <a16:creationId xmlns:a16="http://schemas.microsoft.com/office/drawing/2014/main" id="{7C80A792-2483-4FB0-865F-44FD0CC8C8B0}"/>
                </a:ext>
              </a:extLst>
            </p:cNvPr>
            <p:cNvGrpSpPr/>
            <p:nvPr userDrawn="1"/>
          </p:nvGrpSpPr>
          <p:grpSpPr>
            <a:xfrm>
              <a:off x="1113225" y="2638621"/>
              <a:ext cx="657225" cy="3838381"/>
              <a:chOff x="1141006" y="2638621"/>
              <a:chExt cx="657225" cy="3838381"/>
            </a:xfrm>
          </p:grpSpPr>
          <p:grpSp>
            <p:nvGrpSpPr>
              <p:cNvPr id="51" name="Group 50">
                <a:extLst>
                  <a:ext uri="{FF2B5EF4-FFF2-40B4-BE49-F238E27FC236}">
                    <a16:creationId xmlns:a16="http://schemas.microsoft.com/office/drawing/2014/main" id="{6EFDB728-A60B-4250-BF95-A6585F4863E9}"/>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3" name="Rectangle 52">
                  <a:extLst>
                    <a:ext uri="{FF2B5EF4-FFF2-40B4-BE49-F238E27FC236}">
                      <a16:creationId xmlns:a16="http://schemas.microsoft.com/office/drawing/2014/main" id="{54849AC0-CBF7-4A49-A64B-53F4769B8703}"/>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4" name="Rectangle: Rounded Corners 53">
                  <a:extLst>
                    <a:ext uri="{FF2B5EF4-FFF2-40B4-BE49-F238E27FC236}">
                      <a16:creationId xmlns:a16="http://schemas.microsoft.com/office/drawing/2014/main" id="{23E79026-6B79-4123-A158-03F446D82D38}"/>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2" name="Picture 51" descr="Icon&#10;&#10;Description automatically generated">
                <a:extLst>
                  <a:ext uri="{FF2B5EF4-FFF2-40B4-BE49-F238E27FC236}">
                    <a16:creationId xmlns:a16="http://schemas.microsoft.com/office/drawing/2014/main" id="{CB649A43-B4A8-4D64-8198-236B926A30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7827" y="2668722"/>
                <a:ext cx="330404" cy="329184"/>
              </a:xfrm>
              <a:prstGeom prst="rect">
                <a:avLst/>
              </a:prstGeom>
            </p:spPr>
          </p:pic>
        </p:grpSp>
        <p:grpSp>
          <p:nvGrpSpPr>
            <p:cNvPr id="36" name="Group 35">
              <a:extLst>
                <a:ext uri="{FF2B5EF4-FFF2-40B4-BE49-F238E27FC236}">
                  <a16:creationId xmlns:a16="http://schemas.microsoft.com/office/drawing/2014/main" id="{238506FA-BF02-4EE2-99CB-4094164B552D}"/>
                </a:ext>
              </a:extLst>
            </p:cNvPr>
            <p:cNvGrpSpPr/>
            <p:nvPr userDrawn="1"/>
          </p:nvGrpSpPr>
          <p:grpSpPr>
            <a:xfrm>
              <a:off x="670959" y="2253956"/>
              <a:ext cx="714662" cy="4223046"/>
              <a:chOff x="670959" y="2253956"/>
              <a:chExt cx="714662" cy="4223046"/>
            </a:xfrm>
          </p:grpSpPr>
          <p:grpSp>
            <p:nvGrpSpPr>
              <p:cNvPr id="47" name="Group 46">
                <a:extLst>
                  <a:ext uri="{FF2B5EF4-FFF2-40B4-BE49-F238E27FC236}">
                    <a16:creationId xmlns:a16="http://schemas.microsoft.com/office/drawing/2014/main" id="{34FD9A11-8BA1-4F92-914C-560BAECBBDD2}"/>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49" name="Rectangle 48">
                  <a:extLst>
                    <a:ext uri="{FF2B5EF4-FFF2-40B4-BE49-F238E27FC236}">
                      <a16:creationId xmlns:a16="http://schemas.microsoft.com/office/drawing/2014/main" id="{E4368539-1F95-429A-93CD-C49CBB3C1941}"/>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0" name="Rectangle: Rounded Corners 49">
                  <a:extLst>
                    <a:ext uri="{FF2B5EF4-FFF2-40B4-BE49-F238E27FC236}">
                      <a16:creationId xmlns:a16="http://schemas.microsoft.com/office/drawing/2014/main" id="{C1F08EA6-234A-4397-838B-BD536F494D59}"/>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8" name="Picture 47" descr="Icon&#10;&#10;Description automatically generated">
                <a:extLst>
                  <a:ext uri="{FF2B5EF4-FFF2-40B4-BE49-F238E27FC236}">
                    <a16:creationId xmlns:a16="http://schemas.microsoft.com/office/drawing/2014/main" id="{045F66AB-9293-4D8C-AFFF-4F1C333B20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6437" y="2291356"/>
                <a:ext cx="329184" cy="329184"/>
              </a:xfrm>
              <a:prstGeom prst="rect">
                <a:avLst/>
              </a:prstGeom>
            </p:spPr>
          </p:pic>
        </p:grpSp>
        <p:grpSp>
          <p:nvGrpSpPr>
            <p:cNvPr id="37" name="Group 36">
              <a:extLst>
                <a:ext uri="{FF2B5EF4-FFF2-40B4-BE49-F238E27FC236}">
                  <a16:creationId xmlns:a16="http://schemas.microsoft.com/office/drawing/2014/main" id="{6F73BF2F-B031-4D89-87F1-153FC5C126C5}"/>
                </a:ext>
              </a:extLst>
            </p:cNvPr>
            <p:cNvGrpSpPr/>
            <p:nvPr userDrawn="1"/>
          </p:nvGrpSpPr>
          <p:grpSpPr>
            <a:xfrm>
              <a:off x="375134" y="1873083"/>
              <a:ext cx="642896" cy="4603919"/>
              <a:chOff x="375134" y="1873083"/>
              <a:chExt cx="642896" cy="4603919"/>
            </a:xfrm>
          </p:grpSpPr>
          <p:grpSp>
            <p:nvGrpSpPr>
              <p:cNvPr id="41" name="Group 40">
                <a:extLst>
                  <a:ext uri="{FF2B5EF4-FFF2-40B4-BE49-F238E27FC236}">
                    <a16:creationId xmlns:a16="http://schemas.microsoft.com/office/drawing/2014/main" id="{D1E71E34-1F80-4077-8963-D0B39A8E61DB}"/>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4" name="Rectangle 43">
                  <a:extLst>
                    <a:ext uri="{FF2B5EF4-FFF2-40B4-BE49-F238E27FC236}">
                      <a16:creationId xmlns:a16="http://schemas.microsoft.com/office/drawing/2014/main" id="{7DEC87E0-C2FA-4406-BA0B-C88063700997}"/>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5" name="Rectangle: Rounded Corners 44">
                  <a:extLst>
                    <a:ext uri="{FF2B5EF4-FFF2-40B4-BE49-F238E27FC236}">
                      <a16:creationId xmlns:a16="http://schemas.microsoft.com/office/drawing/2014/main" id="{CEDF73D2-142D-41FC-92A4-A6268DB57200}"/>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3" name="Picture 42" descr="Icon&#10;&#10;Description automatically generated">
                <a:extLst>
                  <a:ext uri="{FF2B5EF4-FFF2-40B4-BE49-F238E27FC236}">
                    <a16:creationId xmlns:a16="http://schemas.microsoft.com/office/drawing/2014/main" id="{8F7C8704-5022-46A9-9841-CF47A6CA61E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414661" y="609600"/>
            <a:ext cx="6351171"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4 subjects to list. </a:t>
            </a:r>
          </a:p>
        </p:txBody>
      </p:sp>
    </p:spTree>
    <p:extLst>
      <p:ext uri="{BB962C8B-B14F-4D97-AF65-F5344CB8AC3E}">
        <p14:creationId xmlns:p14="http://schemas.microsoft.com/office/powerpoint/2010/main" val="93863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Subject Milestone Page">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DBAA5EE-EBDD-410C-A855-9FED83545027}"/>
              </a:ext>
            </a:extLst>
          </p:cNvPr>
          <p:cNvGrpSpPr/>
          <p:nvPr userDrawn="1"/>
        </p:nvGrpSpPr>
        <p:grpSpPr>
          <a:xfrm>
            <a:off x="375134" y="1873083"/>
            <a:ext cx="2125046" cy="4603919"/>
            <a:chOff x="375134" y="1873083"/>
            <a:chExt cx="2125046" cy="4603919"/>
          </a:xfrm>
        </p:grpSpPr>
        <p:grpSp>
          <p:nvGrpSpPr>
            <p:cNvPr id="34" name="Group 33">
              <a:extLst>
                <a:ext uri="{FF2B5EF4-FFF2-40B4-BE49-F238E27FC236}">
                  <a16:creationId xmlns:a16="http://schemas.microsoft.com/office/drawing/2014/main" id="{A055D0AC-15B6-42C2-B59A-432336C456E3}"/>
                </a:ext>
              </a:extLst>
            </p:cNvPr>
            <p:cNvGrpSpPr/>
            <p:nvPr userDrawn="1"/>
          </p:nvGrpSpPr>
          <p:grpSpPr>
            <a:xfrm>
              <a:off x="1853953" y="3397315"/>
              <a:ext cx="646227" cy="3079687"/>
              <a:chOff x="1881734" y="3397315"/>
              <a:chExt cx="646227" cy="3079687"/>
            </a:xfrm>
          </p:grpSpPr>
          <p:grpSp>
            <p:nvGrpSpPr>
              <p:cNvPr id="62" name="Group 61">
                <a:extLst>
                  <a:ext uri="{FF2B5EF4-FFF2-40B4-BE49-F238E27FC236}">
                    <a16:creationId xmlns:a16="http://schemas.microsoft.com/office/drawing/2014/main" id="{3708FDCE-712C-4E11-932A-170FAA2A3488}"/>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4" name="Rectangle 63">
                  <a:extLst>
                    <a:ext uri="{FF2B5EF4-FFF2-40B4-BE49-F238E27FC236}">
                      <a16:creationId xmlns:a16="http://schemas.microsoft.com/office/drawing/2014/main" id="{EBA6D769-D371-4F1F-A919-17F135FC21BA}"/>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5" name="Rectangle: Rounded Corners 64">
                  <a:extLst>
                    <a:ext uri="{FF2B5EF4-FFF2-40B4-BE49-F238E27FC236}">
                      <a16:creationId xmlns:a16="http://schemas.microsoft.com/office/drawing/2014/main" id="{7618BB66-B560-4A21-BA3C-ACA095BD6C8D}"/>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3" name="Picture 62" descr="Icon&#10;&#10;Description automatically generated">
                <a:extLst>
                  <a:ext uri="{FF2B5EF4-FFF2-40B4-BE49-F238E27FC236}">
                    <a16:creationId xmlns:a16="http://schemas.microsoft.com/office/drawing/2014/main" id="{BEAD99CD-732F-43C6-A062-D8C6092816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8777" y="3428145"/>
                <a:ext cx="329184" cy="329184"/>
              </a:xfrm>
              <a:prstGeom prst="rect">
                <a:avLst/>
              </a:prstGeom>
            </p:spPr>
          </p:pic>
        </p:grpSp>
        <p:grpSp>
          <p:nvGrpSpPr>
            <p:cNvPr id="36" name="Group 35">
              <a:extLst>
                <a:ext uri="{FF2B5EF4-FFF2-40B4-BE49-F238E27FC236}">
                  <a16:creationId xmlns:a16="http://schemas.microsoft.com/office/drawing/2014/main" id="{74039745-5635-4D35-8864-240651048439}"/>
                </a:ext>
              </a:extLst>
            </p:cNvPr>
            <p:cNvGrpSpPr/>
            <p:nvPr userDrawn="1"/>
          </p:nvGrpSpPr>
          <p:grpSpPr>
            <a:xfrm>
              <a:off x="1484775" y="3019492"/>
              <a:ext cx="644200" cy="3457510"/>
              <a:chOff x="1512556" y="3019492"/>
              <a:chExt cx="644200" cy="3457510"/>
            </a:xfrm>
          </p:grpSpPr>
          <p:grpSp>
            <p:nvGrpSpPr>
              <p:cNvPr id="58" name="Group 57">
                <a:extLst>
                  <a:ext uri="{FF2B5EF4-FFF2-40B4-BE49-F238E27FC236}">
                    <a16:creationId xmlns:a16="http://schemas.microsoft.com/office/drawing/2014/main" id="{370B0960-BF2D-453B-89BC-D2F56F10E9F6}"/>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60" name="Rectangle 59">
                  <a:extLst>
                    <a:ext uri="{FF2B5EF4-FFF2-40B4-BE49-F238E27FC236}">
                      <a16:creationId xmlns:a16="http://schemas.microsoft.com/office/drawing/2014/main" id="{621A2AE2-C33C-4806-AD19-3741A8A971BF}"/>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1" name="Rectangle: Rounded Corners 60">
                  <a:extLst>
                    <a:ext uri="{FF2B5EF4-FFF2-40B4-BE49-F238E27FC236}">
                      <a16:creationId xmlns:a16="http://schemas.microsoft.com/office/drawing/2014/main" id="{72942354-59BD-4496-A5A8-14DD330C795B}"/>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9" name="Picture 58" descr="Icon&#10;&#10;Description automatically generated">
                <a:extLst>
                  <a:ext uri="{FF2B5EF4-FFF2-40B4-BE49-F238E27FC236}">
                    <a16:creationId xmlns:a16="http://schemas.microsoft.com/office/drawing/2014/main" id="{805EFAC3-F6FB-4E5E-AFF3-6DD771FCE9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27572" y="3045338"/>
                <a:ext cx="329184" cy="329184"/>
              </a:xfrm>
              <a:prstGeom prst="rect">
                <a:avLst/>
              </a:prstGeom>
            </p:spPr>
          </p:pic>
        </p:grpSp>
        <p:grpSp>
          <p:nvGrpSpPr>
            <p:cNvPr id="41" name="Group 40">
              <a:extLst>
                <a:ext uri="{FF2B5EF4-FFF2-40B4-BE49-F238E27FC236}">
                  <a16:creationId xmlns:a16="http://schemas.microsoft.com/office/drawing/2014/main" id="{BB3733EB-7B03-4F12-8E76-15A38902C797}"/>
                </a:ext>
              </a:extLst>
            </p:cNvPr>
            <p:cNvGrpSpPr/>
            <p:nvPr userDrawn="1"/>
          </p:nvGrpSpPr>
          <p:grpSpPr>
            <a:xfrm>
              <a:off x="1113225" y="2638621"/>
              <a:ext cx="657225" cy="3838381"/>
              <a:chOff x="1141006" y="2638621"/>
              <a:chExt cx="657225" cy="3838381"/>
            </a:xfrm>
          </p:grpSpPr>
          <p:grpSp>
            <p:nvGrpSpPr>
              <p:cNvPr id="54" name="Group 53">
                <a:extLst>
                  <a:ext uri="{FF2B5EF4-FFF2-40B4-BE49-F238E27FC236}">
                    <a16:creationId xmlns:a16="http://schemas.microsoft.com/office/drawing/2014/main" id="{5F9CE723-0DA3-4CBE-BD78-83282B3A4436}"/>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6" name="Rectangle 55">
                  <a:extLst>
                    <a:ext uri="{FF2B5EF4-FFF2-40B4-BE49-F238E27FC236}">
                      <a16:creationId xmlns:a16="http://schemas.microsoft.com/office/drawing/2014/main" id="{855927EC-F09C-4A8E-9510-591A5C1EAC63}"/>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7" name="Rectangle: Rounded Corners 56">
                  <a:extLst>
                    <a:ext uri="{FF2B5EF4-FFF2-40B4-BE49-F238E27FC236}">
                      <a16:creationId xmlns:a16="http://schemas.microsoft.com/office/drawing/2014/main" id="{9E61EBC5-76D6-452C-9D9A-192888F98A15}"/>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5" name="Picture 54" descr="Icon&#10;&#10;Description automatically generated">
                <a:extLst>
                  <a:ext uri="{FF2B5EF4-FFF2-40B4-BE49-F238E27FC236}">
                    <a16:creationId xmlns:a16="http://schemas.microsoft.com/office/drawing/2014/main" id="{B14CFC82-B1D3-40F8-87DB-DC6502306D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67827" y="2668722"/>
                <a:ext cx="330404" cy="329184"/>
              </a:xfrm>
              <a:prstGeom prst="rect">
                <a:avLst/>
              </a:prstGeom>
            </p:spPr>
          </p:pic>
        </p:grpSp>
        <p:grpSp>
          <p:nvGrpSpPr>
            <p:cNvPr id="43" name="Group 42">
              <a:extLst>
                <a:ext uri="{FF2B5EF4-FFF2-40B4-BE49-F238E27FC236}">
                  <a16:creationId xmlns:a16="http://schemas.microsoft.com/office/drawing/2014/main" id="{13F83F55-789A-436B-B840-FA2DD4363FB8}"/>
                </a:ext>
              </a:extLst>
            </p:cNvPr>
            <p:cNvGrpSpPr/>
            <p:nvPr userDrawn="1"/>
          </p:nvGrpSpPr>
          <p:grpSpPr>
            <a:xfrm>
              <a:off x="670959" y="2253956"/>
              <a:ext cx="714662" cy="4223046"/>
              <a:chOff x="670959" y="2253956"/>
              <a:chExt cx="714662" cy="4223046"/>
            </a:xfrm>
          </p:grpSpPr>
          <p:grpSp>
            <p:nvGrpSpPr>
              <p:cNvPr id="50" name="Group 49">
                <a:extLst>
                  <a:ext uri="{FF2B5EF4-FFF2-40B4-BE49-F238E27FC236}">
                    <a16:creationId xmlns:a16="http://schemas.microsoft.com/office/drawing/2014/main" id="{5AB8344C-B757-44E1-BC1C-CE74D0070D6C}"/>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2" name="Rectangle 51">
                  <a:extLst>
                    <a:ext uri="{FF2B5EF4-FFF2-40B4-BE49-F238E27FC236}">
                      <a16:creationId xmlns:a16="http://schemas.microsoft.com/office/drawing/2014/main" id="{8C3C3247-8698-4B97-AD29-E8BCE08E6D17}"/>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3" name="Rectangle: Rounded Corners 52">
                  <a:extLst>
                    <a:ext uri="{FF2B5EF4-FFF2-40B4-BE49-F238E27FC236}">
                      <a16:creationId xmlns:a16="http://schemas.microsoft.com/office/drawing/2014/main" id="{490A3779-D9A5-464C-9E6B-D78FF9356376}"/>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1" name="Picture 50" descr="Icon&#10;&#10;Description automatically generated">
                <a:extLst>
                  <a:ext uri="{FF2B5EF4-FFF2-40B4-BE49-F238E27FC236}">
                    <a16:creationId xmlns:a16="http://schemas.microsoft.com/office/drawing/2014/main" id="{1495662E-117A-47A7-A652-82699EDE09E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6437" y="2291356"/>
                <a:ext cx="329184" cy="329184"/>
              </a:xfrm>
              <a:prstGeom prst="rect">
                <a:avLst/>
              </a:prstGeom>
            </p:spPr>
          </p:pic>
        </p:grpSp>
        <p:grpSp>
          <p:nvGrpSpPr>
            <p:cNvPr id="44" name="Group 43">
              <a:extLst>
                <a:ext uri="{FF2B5EF4-FFF2-40B4-BE49-F238E27FC236}">
                  <a16:creationId xmlns:a16="http://schemas.microsoft.com/office/drawing/2014/main" id="{41541F52-E614-4C21-A95B-71983ABB3B89}"/>
                </a:ext>
              </a:extLst>
            </p:cNvPr>
            <p:cNvGrpSpPr/>
            <p:nvPr userDrawn="1"/>
          </p:nvGrpSpPr>
          <p:grpSpPr>
            <a:xfrm>
              <a:off x="375134" y="1873083"/>
              <a:ext cx="642896" cy="4603919"/>
              <a:chOff x="375134" y="1873083"/>
              <a:chExt cx="642896" cy="4603919"/>
            </a:xfrm>
          </p:grpSpPr>
          <p:grpSp>
            <p:nvGrpSpPr>
              <p:cNvPr id="45" name="Group 44">
                <a:extLst>
                  <a:ext uri="{FF2B5EF4-FFF2-40B4-BE49-F238E27FC236}">
                    <a16:creationId xmlns:a16="http://schemas.microsoft.com/office/drawing/2014/main" id="{42935375-B4BF-418B-A980-8FB9161DB3A8}"/>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8" name="Rectangle 47">
                  <a:extLst>
                    <a:ext uri="{FF2B5EF4-FFF2-40B4-BE49-F238E27FC236}">
                      <a16:creationId xmlns:a16="http://schemas.microsoft.com/office/drawing/2014/main" id="{1E36B5ED-2C41-4EAE-B10A-7B43EAC64D22}"/>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9" name="Rectangle: Rounded Corners 48">
                  <a:extLst>
                    <a:ext uri="{FF2B5EF4-FFF2-40B4-BE49-F238E27FC236}">
                      <a16:creationId xmlns:a16="http://schemas.microsoft.com/office/drawing/2014/main" id="{EFBEFB48-2CE4-451E-939A-1C2712D21AED}"/>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7" name="Picture 46" descr="Icon&#10;&#10;Description automatically generated">
                <a:extLst>
                  <a:ext uri="{FF2B5EF4-FFF2-40B4-BE49-F238E27FC236}">
                    <a16:creationId xmlns:a16="http://schemas.microsoft.com/office/drawing/2014/main" id="{F3CDA78D-7EC1-4C91-BA54-43B4FCDCE07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2819401" y="609600"/>
            <a:ext cx="5946432"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5 subjects to list. </a:t>
            </a:r>
          </a:p>
        </p:txBody>
      </p:sp>
    </p:spTree>
    <p:extLst>
      <p:ext uri="{BB962C8B-B14F-4D97-AF65-F5344CB8AC3E}">
        <p14:creationId xmlns:p14="http://schemas.microsoft.com/office/powerpoint/2010/main" val="73828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Subject Milestone Page">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8C08CD5B-3C8B-4396-98F2-8B32FBEADE4B}"/>
              </a:ext>
            </a:extLst>
          </p:cNvPr>
          <p:cNvGrpSpPr/>
          <p:nvPr userDrawn="1"/>
        </p:nvGrpSpPr>
        <p:grpSpPr>
          <a:xfrm>
            <a:off x="375134" y="1873083"/>
            <a:ext cx="2475015" cy="4603919"/>
            <a:chOff x="375134" y="1873083"/>
            <a:chExt cx="2475015" cy="4603919"/>
          </a:xfrm>
        </p:grpSpPr>
        <p:grpSp>
          <p:nvGrpSpPr>
            <p:cNvPr id="41" name="Group 40">
              <a:extLst>
                <a:ext uri="{FF2B5EF4-FFF2-40B4-BE49-F238E27FC236}">
                  <a16:creationId xmlns:a16="http://schemas.microsoft.com/office/drawing/2014/main" id="{418D0F89-9E3F-4174-9FB9-CA3821A2F0E5}"/>
                </a:ext>
              </a:extLst>
            </p:cNvPr>
            <p:cNvGrpSpPr/>
            <p:nvPr userDrawn="1"/>
          </p:nvGrpSpPr>
          <p:grpSpPr>
            <a:xfrm>
              <a:off x="2231627" y="3781238"/>
              <a:ext cx="618522" cy="2695764"/>
              <a:chOff x="2259408" y="3781238"/>
              <a:chExt cx="618522" cy="2695764"/>
            </a:xfrm>
          </p:grpSpPr>
          <p:grpSp>
            <p:nvGrpSpPr>
              <p:cNvPr id="68" name="Group 67">
                <a:extLst>
                  <a:ext uri="{FF2B5EF4-FFF2-40B4-BE49-F238E27FC236}">
                    <a16:creationId xmlns:a16="http://schemas.microsoft.com/office/drawing/2014/main" id="{AA70AB02-BF5E-42DC-B4E4-A5B707AC634B}"/>
                  </a:ext>
                </a:extLst>
              </p:cNvPr>
              <p:cNvGrpSpPr/>
              <p:nvPr userDrawn="1"/>
            </p:nvGrpSpPr>
            <p:grpSpPr>
              <a:xfrm>
                <a:off x="2259408" y="3781238"/>
                <a:ext cx="616239" cy="2695764"/>
                <a:chOff x="3497832" y="3079235"/>
                <a:chExt cx="863807" cy="3778764"/>
              </a:xfrm>
              <a:solidFill>
                <a:srgbClr val="65A793"/>
              </a:solidFill>
              <a:effectLst>
                <a:outerShdw blurRad="50800" dist="38100" algn="l" rotWithShape="0">
                  <a:prstClr val="black">
                    <a:alpha val="40000"/>
                  </a:prstClr>
                </a:outerShdw>
              </a:effectLst>
            </p:grpSpPr>
            <p:sp>
              <p:nvSpPr>
                <p:cNvPr id="70" name="Rectangle: Rounded Corners 69">
                  <a:extLst>
                    <a:ext uri="{FF2B5EF4-FFF2-40B4-BE49-F238E27FC236}">
                      <a16:creationId xmlns:a16="http://schemas.microsoft.com/office/drawing/2014/main" id="{2FC27DDE-BC30-4668-AE50-89DE5BCA22DC}"/>
                    </a:ext>
                  </a:extLst>
                </p:cNvPr>
                <p:cNvSpPr/>
                <p:nvPr/>
              </p:nvSpPr>
              <p:spPr bwMode="auto">
                <a:xfrm>
                  <a:off x="3629590" y="307923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71" name="Rectangle 70">
                  <a:extLst>
                    <a:ext uri="{FF2B5EF4-FFF2-40B4-BE49-F238E27FC236}">
                      <a16:creationId xmlns:a16="http://schemas.microsoft.com/office/drawing/2014/main" id="{BA506116-09DF-469E-866D-D5822C5F178E}"/>
                    </a:ext>
                  </a:extLst>
                </p:cNvPr>
                <p:cNvSpPr/>
                <p:nvPr/>
              </p:nvSpPr>
              <p:spPr bwMode="auto">
                <a:xfrm>
                  <a:off x="3497832" y="3079235"/>
                  <a:ext cx="533400" cy="377876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9" name="Picture 68" descr="Icon&#10;&#10;Description automatically generated">
                <a:extLst>
                  <a:ext uri="{FF2B5EF4-FFF2-40B4-BE49-F238E27FC236}">
                    <a16:creationId xmlns:a16="http://schemas.microsoft.com/office/drawing/2014/main" id="{81C518A6-1870-456E-A83A-9476767B62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7526" y="3807082"/>
                <a:ext cx="330404" cy="329184"/>
              </a:xfrm>
              <a:prstGeom prst="rect">
                <a:avLst/>
              </a:prstGeom>
            </p:spPr>
          </p:pic>
        </p:grpSp>
        <p:grpSp>
          <p:nvGrpSpPr>
            <p:cNvPr id="42" name="Group 41">
              <a:extLst>
                <a:ext uri="{FF2B5EF4-FFF2-40B4-BE49-F238E27FC236}">
                  <a16:creationId xmlns:a16="http://schemas.microsoft.com/office/drawing/2014/main" id="{732FECB8-95AE-40E3-A5FA-F72D37045ED1}"/>
                </a:ext>
              </a:extLst>
            </p:cNvPr>
            <p:cNvGrpSpPr/>
            <p:nvPr userDrawn="1"/>
          </p:nvGrpSpPr>
          <p:grpSpPr>
            <a:xfrm>
              <a:off x="1853953" y="3397315"/>
              <a:ext cx="646227" cy="3079687"/>
              <a:chOff x="1881734" y="3397315"/>
              <a:chExt cx="646227" cy="3079687"/>
            </a:xfrm>
          </p:grpSpPr>
          <p:grpSp>
            <p:nvGrpSpPr>
              <p:cNvPr id="64" name="Group 63">
                <a:extLst>
                  <a:ext uri="{FF2B5EF4-FFF2-40B4-BE49-F238E27FC236}">
                    <a16:creationId xmlns:a16="http://schemas.microsoft.com/office/drawing/2014/main" id="{FE6800CA-0DB7-4145-83B4-3D2AEB2DF313}"/>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6" name="Rectangle 65">
                  <a:extLst>
                    <a:ext uri="{FF2B5EF4-FFF2-40B4-BE49-F238E27FC236}">
                      <a16:creationId xmlns:a16="http://schemas.microsoft.com/office/drawing/2014/main" id="{A048B593-168A-4B19-9C16-064283720253}"/>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7" name="Rectangle: Rounded Corners 66">
                  <a:extLst>
                    <a:ext uri="{FF2B5EF4-FFF2-40B4-BE49-F238E27FC236}">
                      <a16:creationId xmlns:a16="http://schemas.microsoft.com/office/drawing/2014/main" id="{9EE49D09-9205-4828-B50D-65E9BC881C2E}"/>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5" name="Picture 64" descr="Icon&#10;&#10;Description automatically generated">
                <a:extLst>
                  <a:ext uri="{FF2B5EF4-FFF2-40B4-BE49-F238E27FC236}">
                    <a16:creationId xmlns:a16="http://schemas.microsoft.com/office/drawing/2014/main" id="{44C785B4-8112-48AD-862C-2CCC965EE3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98777" y="3428145"/>
                <a:ext cx="329184" cy="329184"/>
              </a:xfrm>
              <a:prstGeom prst="rect">
                <a:avLst/>
              </a:prstGeom>
            </p:spPr>
          </p:pic>
        </p:grpSp>
        <p:grpSp>
          <p:nvGrpSpPr>
            <p:cNvPr id="43" name="Group 42">
              <a:extLst>
                <a:ext uri="{FF2B5EF4-FFF2-40B4-BE49-F238E27FC236}">
                  <a16:creationId xmlns:a16="http://schemas.microsoft.com/office/drawing/2014/main" id="{978F44C6-8706-4CA7-AFD3-E48E6273C6A5}"/>
                </a:ext>
              </a:extLst>
            </p:cNvPr>
            <p:cNvGrpSpPr/>
            <p:nvPr userDrawn="1"/>
          </p:nvGrpSpPr>
          <p:grpSpPr>
            <a:xfrm>
              <a:off x="1484775" y="3019492"/>
              <a:ext cx="644200" cy="3457510"/>
              <a:chOff x="1512556" y="3019492"/>
              <a:chExt cx="644200" cy="3457510"/>
            </a:xfrm>
          </p:grpSpPr>
          <p:grpSp>
            <p:nvGrpSpPr>
              <p:cNvPr id="60" name="Group 59">
                <a:extLst>
                  <a:ext uri="{FF2B5EF4-FFF2-40B4-BE49-F238E27FC236}">
                    <a16:creationId xmlns:a16="http://schemas.microsoft.com/office/drawing/2014/main" id="{39A70F03-B323-4B62-9A0B-7A507D9B225B}"/>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62" name="Rectangle 61">
                  <a:extLst>
                    <a:ext uri="{FF2B5EF4-FFF2-40B4-BE49-F238E27FC236}">
                      <a16:creationId xmlns:a16="http://schemas.microsoft.com/office/drawing/2014/main" id="{1586D84B-A025-404C-8BDC-34E33DB8052B}"/>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3" name="Rectangle: Rounded Corners 62">
                  <a:extLst>
                    <a:ext uri="{FF2B5EF4-FFF2-40B4-BE49-F238E27FC236}">
                      <a16:creationId xmlns:a16="http://schemas.microsoft.com/office/drawing/2014/main" id="{9B6BAF6C-B3D2-41C1-A74D-1F2253E07784}"/>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1" name="Picture 60" descr="Icon&#10;&#10;Description automatically generated">
                <a:extLst>
                  <a:ext uri="{FF2B5EF4-FFF2-40B4-BE49-F238E27FC236}">
                    <a16:creationId xmlns:a16="http://schemas.microsoft.com/office/drawing/2014/main" id="{75AC8BCC-63B5-4C7F-A9D4-F1A804EDD8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27572" y="3045338"/>
                <a:ext cx="329184" cy="329184"/>
              </a:xfrm>
              <a:prstGeom prst="rect">
                <a:avLst/>
              </a:prstGeom>
            </p:spPr>
          </p:pic>
        </p:grpSp>
        <p:grpSp>
          <p:nvGrpSpPr>
            <p:cNvPr id="44" name="Group 43">
              <a:extLst>
                <a:ext uri="{FF2B5EF4-FFF2-40B4-BE49-F238E27FC236}">
                  <a16:creationId xmlns:a16="http://schemas.microsoft.com/office/drawing/2014/main" id="{2FE8483E-0544-4413-862E-29AA2B19EA2E}"/>
                </a:ext>
              </a:extLst>
            </p:cNvPr>
            <p:cNvGrpSpPr/>
            <p:nvPr userDrawn="1"/>
          </p:nvGrpSpPr>
          <p:grpSpPr>
            <a:xfrm>
              <a:off x="1113225" y="2638621"/>
              <a:ext cx="657225" cy="3838381"/>
              <a:chOff x="1141006" y="2638621"/>
              <a:chExt cx="657225" cy="3838381"/>
            </a:xfrm>
          </p:grpSpPr>
          <p:grpSp>
            <p:nvGrpSpPr>
              <p:cNvPr id="56" name="Group 55">
                <a:extLst>
                  <a:ext uri="{FF2B5EF4-FFF2-40B4-BE49-F238E27FC236}">
                    <a16:creationId xmlns:a16="http://schemas.microsoft.com/office/drawing/2014/main" id="{EE224A6C-27CB-45E5-812D-C427B7374898}"/>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8" name="Rectangle 57">
                  <a:extLst>
                    <a:ext uri="{FF2B5EF4-FFF2-40B4-BE49-F238E27FC236}">
                      <a16:creationId xmlns:a16="http://schemas.microsoft.com/office/drawing/2014/main" id="{56702CDC-C105-44DC-8B7C-C9D02A611BB2}"/>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9" name="Rectangle: Rounded Corners 58">
                  <a:extLst>
                    <a:ext uri="{FF2B5EF4-FFF2-40B4-BE49-F238E27FC236}">
                      <a16:creationId xmlns:a16="http://schemas.microsoft.com/office/drawing/2014/main" id="{7F18BBC0-436C-4F54-8414-152DEC243FBA}"/>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7" name="Picture 56" descr="Icon&#10;&#10;Description automatically generated">
                <a:extLst>
                  <a:ext uri="{FF2B5EF4-FFF2-40B4-BE49-F238E27FC236}">
                    <a16:creationId xmlns:a16="http://schemas.microsoft.com/office/drawing/2014/main" id="{FE52BCF1-776A-43D9-94A4-DE321919F2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67827" y="2668722"/>
                <a:ext cx="330404" cy="329184"/>
              </a:xfrm>
              <a:prstGeom prst="rect">
                <a:avLst/>
              </a:prstGeom>
            </p:spPr>
          </p:pic>
        </p:grpSp>
        <p:grpSp>
          <p:nvGrpSpPr>
            <p:cNvPr id="45" name="Group 44">
              <a:extLst>
                <a:ext uri="{FF2B5EF4-FFF2-40B4-BE49-F238E27FC236}">
                  <a16:creationId xmlns:a16="http://schemas.microsoft.com/office/drawing/2014/main" id="{0F6692BA-5DC9-4422-86B1-3BBAD7FEA80D}"/>
                </a:ext>
              </a:extLst>
            </p:cNvPr>
            <p:cNvGrpSpPr/>
            <p:nvPr userDrawn="1"/>
          </p:nvGrpSpPr>
          <p:grpSpPr>
            <a:xfrm>
              <a:off x="670959" y="2253956"/>
              <a:ext cx="714662" cy="4223046"/>
              <a:chOff x="670959" y="2253956"/>
              <a:chExt cx="714662" cy="4223046"/>
            </a:xfrm>
          </p:grpSpPr>
          <p:grpSp>
            <p:nvGrpSpPr>
              <p:cNvPr id="52" name="Group 51">
                <a:extLst>
                  <a:ext uri="{FF2B5EF4-FFF2-40B4-BE49-F238E27FC236}">
                    <a16:creationId xmlns:a16="http://schemas.microsoft.com/office/drawing/2014/main" id="{E71679CA-DCCD-4A7C-9E95-D8614B9DFC8B}"/>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4" name="Rectangle 53">
                  <a:extLst>
                    <a:ext uri="{FF2B5EF4-FFF2-40B4-BE49-F238E27FC236}">
                      <a16:creationId xmlns:a16="http://schemas.microsoft.com/office/drawing/2014/main" id="{EC7F984A-6B20-4C50-93B5-51D3D36C53E9}"/>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5" name="Rectangle: Rounded Corners 54">
                  <a:extLst>
                    <a:ext uri="{FF2B5EF4-FFF2-40B4-BE49-F238E27FC236}">
                      <a16:creationId xmlns:a16="http://schemas.microsoft.com/office/drawing/2014/main" id="{5C2FBC43-8262-42EC-88FC-CD9303233A41}"/>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3" name="Picture 52" descr="Icon&#10;&#10;Description automatically generated">
                <a:extLst>
                  <a:ext uri="{FF2B5EF4-FFF2-40B4-BE49-F238E27FC236}">
                    <a16:creationId xmlns:a16="http://schemas.microsoft.com/office/drawing/2014/main" id="{C75210A3-F821-43B2-B5B6-3B55550B9C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56437" y="2291356"/>
                <a:ext cx="329184" cy="329184"/>
              </a:xfrm>
              <a:prstGeom prst="rect">
                <a:avLst/>
              </a:prstGeom>
            </p:spPr>
          </p:pic>
        </p:grpSp>
        <p:grpSp>
          <p:nvGrpSpPr>
            <p:cNvPr id="47" name="Group 46">
              <a:extLst>
                <a:ext uri="{FF2B5EF4-FFF2-40B4-BE49-F238E27FC236}">
                  <a16:creationId xmlns:a16="http://schemas.microsoft.com/office/drawing/2014/main" id="{86445935-8FB2-44F9-A791-BE64F7173D97}"/>
                </a:ext>
              </a:extLst>
            </p:cNvPr>
            <p:cNvGrpSpPr/>
            <p:nvPr userDrawn="1"/>
          </p:nvGrpSpPr>
          <p:grpSpPr>
            <a:xfrm>
              <a:off x="375134" y="1873083"/>
              <a:ext cx="642896" cy="4603919"/>
              <a:chOff x="375134" y="1873083"/>
              <a:chExt cx="642896" cy="4603919"/>
            </a:xfrm>
          </p:grpSpPr>
          <p:grpSp>
            <p:nvGrpSpPr>
              <p:cNvPr id="48" name="Group 47">
                <a:extLst>
                  <a:ext uri="{FF2B5EF4-FFF2-40B4-BE49-F238E27FC236}">
                    <a16:creationId xmlns:a16="http://schemas.microsoft.com/office/drawing/2014/main" id="{F18E58D6-B29F-4340-BB16-BADF947EB44F}"/>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50" name="Rectangle 49">
                  <a:extLst>
                    <a:ext uri="{FF2B5EF4-FFF2-40B4-BE49-F238E27FC236}">
                      <a16:creationId xmlns:a16="http://schemas.microsoft.com/office/drawing/2014/main" id="{34EBCEE1-43C1-499B-ADFD-866889DCB422}"/>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1" name="Rectangle: Rounded Corners 50">
                  <a:extLst>
                    <a:ext uri="{FF2B5EF4-FFF2-40B4-BE49-F238E27FC236}">
                      <a16:creationId xmlns:a16="http://schemas.microsoft.com/office/drawing/2014/main" id="{78540318-425F-453F-9270-5D02FDCB061B}"/>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9" name="Picture 48" descr="Icon&#10;&#10;Description automatically generated">
                <a:extLst>
                  <a:ext uri="{FF2B5EF4-FFF2-40B4-BE49-F238E27FC236}">
                    <a16:creationId xmlns:a16="http://schemas.microsoft.com/office/drawing/2014/main" id="{90F4788A-407D-4892-9F2C-3F0491EC39E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3200401" y="609600"/>
            <a:ext cx="5565432"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6 subjects to list. </a:t>
            </a:r>
          </a:p>
        </p:txBody>
      </p:sp>
    </p:spTree>
    <p:extLst>
      <p:ext uri="{BB962C8B-B14F-4D97-AF65-F5344CB8AC3E}">
        <p14:creationId xmlns:p14="http://schemas.microsoft.com/office/powerpoint/2010/main" val="256464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Subject Milestone Page">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FF8CA15-3CB9-4811-AD67-BC65491BE331}"/>
              </a:ext>
            </a:extLst>
          </p:cNvPr>
          <p:cNvGrpSpPr/>
          <p:nvPr userDrawn="1"/>
        </p:nvGrpSpPr>
        <p:grpSpPr>
          <a:xfrm>
            <a:off x="375134" y="1873083"/>
            <a:ext cx="2873685" cy="4603919"/>
            <a:chOff x="375134" y="1873083"/>
            <a:chExt cx="2873685" cy="4603919"/>
          </a:xfrm>
        </p:grpSpPr>
        <p:grpSp>
          <p:nvGrpSpPr>
            <p:cNvPr id="37" name="Group 36">
              <a:extLst>
                <a:ext uri="{FF2B5EF4-FFF2-40B4-BE49-F238E27FC236}">
                  <a16:creationId xmlns:a16="http://schemas.microsoft.com/office/drawing/2014/main" id="{79954540-8DAD-43F9-A58C-009109E4A2DB}"/>
                </a:ext>
              </a:extLst>
            </p:cNvPr>
            <p:cNvGrpSpPr/>
            <p:nvPr userDrawn="1"/>
          </p:nvGrpSpPr>
          <p:grpSpPr>
            <a:xfrm>
              <a:off x="2612926" y="4162109"/>
              <a:ext cx="635893" cy="2314893"/>
              <a:chOff x="2640707" y="4162109"/>
              <a:chExt cx="635893" cy="2314893"/>
            </a:xfrm>
          </p:grpSpPr>
          <p:grpSp>
            <p:nvGrpSpPr>
              <p:cNvPr id="69" name="Group 68">
                <a:extLst>
                  <a:ext uri="{FF2B5EF4-FFF2-40B4-BE49-F238E27FC236}">
                    <a16:creationId xmlns:a16="http://schemas.microsoft.com/office/drawing/2014/main" id="{3DB7731F-E78D-4D36-945C-1E21F29D1BE8}"/>
                  </a:ext>
                </a:extLst>
              </p:cNvPr>
              <p:cNvGrpSpPr/>
              <p:nvPr userDrawn="1"/>
            </p:nvGrpSpPr>
            <p:grpSpPr>
              <a:xfrm>
                <a:off x="2640707" y="4162109"/>
                <a:ext cx="635893" cy="2314893"/>
                <a:chOff x="4034614" y="3613120"/>
                <a:chExt cx="891358" cy="3244885"/>
              </a:xfrm>
              <a:solidFill>
                <a:srgbClr val="69A5AB"/>
              </a:solidFill>
              <a:effectLst>
                <a:outerShdw blurRad="50800" dist="38100" algn="l" rotWithShape="0">
                  <a:prstClr val="black">
                    <a:alpha val="40000"/>
                  </a:prstClr>
                </a:outerShdw>
              </a:effectLst>
            </p:grpSpPr>
            <p:sp>
              <p:nvSpPr>
                <p:cNvPr id="71" name="Rectangle 70">
                  <a:extLst>
                    <a:ext uri="{FF2B5EF4-FFF2-40B4-BE49-F238E27FC236}">
                      <a16:creationId xmlns:a16="http://schemas.microsoft.com/office/drawing/2014/main" id="{870003D2-5D95-4D5E-94E1-8BEBE283C064}"/>
                    </a:ext>
                  </a:extLst>
                </p:cNvPr>
                <p:cNvSpPr/>
                <p:nvPr/>
              </p:nvSpPr>
              <p:spPr bwMode="auto">
                <a:xfrm>
                  <a:off x="4034614" y="3613123"/>
                  <a:ext cx="533399" cy="3244882"/>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72" name="Rectangle: Rounded Corners 71">
                  <a:extLst>
                    <a:ext uri="{FF2B5EF4-FFF2-40B4-BE49-F238E27FC236}">
                      <a16:creationId xmlns:a16="http://schemas.microsoft.com/office/drawing/2014/main" id="{9F82BF9F-F89C-4345-9147-598E14F570F5}"/>
                    </a:ext>
                  </a:extLst>
                </p:cNvPr>
                <p:cNvSpPr/>
                <p:nvPr/>
              </p:nvSpPr>
              <p:spPr bwMode="auto">
                <a:xfrm>
                  <a:off x="4193922" y="3613120"/>
                  <a:ext cx="732050" cy="533886"/>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70" name="Picture 69" descr="Icon&#10;&#10;Description automatically generated">
                <a:extLst>
                  <a:ext uri="{FF2B5EF4-FFF2-40B4-BE49-F238E27FC236}">
                    <a16:creationId xmlns:a16="http://schemas.microsoft.com/office/drawing/2014/main" id="{588AF877-7A10-4B1A-AC1C-8B118D7F21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7416" y="4187953"/>
                <a:ext cx="329184" cy="329184"/>
              </a:xfrm>
              <a:prstGeom prst="rect">
                <a:avLst/>
              </a:prstGeom>
            </p:spPr>
          </p:pic>
        </p:grpSp>
        <p:grpSp>
          <p:nvGrpSpPr>
            <p:cNvPr id="38" name="Group 37">
              <a:extLst>
                <a:ext uri="{FF2B5EF4-FFF2-40B4-BE49-F238E27FC236}">
                  <a16:creationId xmlns:a16="http://schemas.microsoft.com/office/drawing/2014/main" id="{FC4FE110-AAD9-471B-B6F2-AE0A0ECD49DE}"/>
                </a:ext>
              </a:extLst>
            </p:cNvPr>
            <p:cNvGrpSpPr/>
            <p:nvPr userDrawn="1"/>
          </p:nvGrpSpPr>
          <p:grpSpPr>
            <a:xfrm>
              <a:off x="2231627" y="3781238"/>
              <a:ext cx="618522" cy="2695764"/>
              <a:chOff x="2259408" y="3781238"/>
              <a:chExt cx="618522" cy="2695764"/>
            </a:xfrm>
          </p:grpSpPr>
          <p:grpSp>
            <p:nvGrpSpPr>
              <p:cNvPr id="65" name="Group 64">
                <a:extLst>
                  <a:ext uri="{FF2B5EF4-FFF2-40B4-BE49-F238E27FC236}">
                    <a16:creationId xmlns:a16="http://schemas.microsoft.com/office/drawing/2014/main" id="{4DD8215B-E737-4545-B1DF-E7E3E01EB661}"/>
                  </a:ext>
                </a:extLst>
              </p:cNvPr>
              <p:cNvGrpSpPr/>
              <p:nvPr userDrawn="1"/>
            </p:nvGrpSpPr>
            <p:grpSpPr>
              <a:xfrm>
                <a:off x="2259408" y="3781238"/>
                <a:ext cx="616239" cy="2695764"/>
                <a:chOff x="3497832" y="3079235"/>
                <a:chExt cx="863807" cy="3778764"/>
              </a:xfrm>
              <a:solidFill>
                <a:srgbClr val="65A793"/>
              </a:solidFill>
              <a:effectLst>
                <a:outerShdw blurRad="50800" dist="38100" algn="l" rotWithShape="0">
                  <a:prstClr val="black">
                    <a:alpha val="40000"/>
                  </a:prstClr>
                </a:outerShdw>
              </a:effectLst>
            </p:grpSpPr>
            <p:sp>
              <p:nvSpPr>
                <p:cNvPr id="67" name="Rectangle: Rounded Corners 66">
                  <a:extLst>
                    <a:ext uri="{FF2B5EF4-FFF2-40B4-BE49-F238E27FC236}">
                      <a16:creationId xmlns:a16="http://schemas.microsoft.com/office/drawing/2014/main" id="{C0EEC591-6904-46BC-85C1-7FDFCD902AB1}"/>
                    </a:ext>
                  </a:extLst>
                </p:cNvPr>
                <p:cNvSpPr/>
                <p:nvPr/>
              </p:nvSpPr>
              <p:spPr bwMode="auto">
                <a:xfrm>
                  <a:off x="3629590" y="307923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8" name="Rectangle 67">
                  <a:extLst>
                    <a:ext uri="{FF2B5EF4-FFF2-40B4-BE49-F238E27FC236}">
                      <a16:creationId xmlns:a16="http://schemas.microsoft.com/office/drawing/2014/main" id="{7FD6FF10-8995-4B98-B6DA-32D7FA697172}"/>
                    </a:ext>
                  </a:extLst>
                </p:cNvPr>
                <p:cNvSpPr/>
                <p:nvPr/>
              </p:nvSpPr>
              <p:spPr bwMode="auto">
                <a:xfrm>
                  <a:off x="3497832" y="3079235"/>
                  <a:ext cx="533400" cy="377876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6" name="Picture 65" descr="Icon&#10;&#10;Description automatically generated">
                <a:extLst>
                  <a:ext uri="{FF2B5EF4-FFF2-40B4-BE49-F238E27FC236}">
                    <a16:creationId xmlns:a16="http://schemas.microsoft.com/office/drawing/2014/main" id="{FAA02FEE-A033-429A-A91D-3DCD96ED0F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7526" y="3807082"/>
                <a:ext cx="330404" cy="329184"/>
              </a:xfrm>
              <a:prstGeom prst="rect">
                <a:avLst/>
              </a:prstGeom>
            </p:spPr>
          </p:pic>
        </p:grpSp>
        <p:grpSp>
          <p:nvGrpSpPr>
            <p:cNvPr id="39" name="Group 38">
              <a:extLst>
                <a:ext uri="{FF2B5EF4-FFF2-40B4-BE49-F238E27FC236}">
                  <a16:creationId xmlns:a16="http://schemas.microsoft.com/office/drawing/2014/main" id="{4A07C229-25F7-4829-8F15-50D50EB60E06}"/>
                </a:ext>
              </a:extLst>
            </p:cNvPr>
            <p:cNvGrpSpPr/>
            <p:nvPr userDrawn="1"/>
          </p:nvGrpSpPr>
          <p:grpSpPr>
            <a:xfrm>
              <a:off x="1853953" y="3397315"/>
              <a:ext cx="646227" cy="3079687"/>
              <a:chOff x="1881734" y="3397315"/>
              <a:chExt cx="646227" cy="3079687"/>
            </a:xfrm>
          </p:grpSpPr>
          <p:grpSp>
            <p:nvGrpSpPr>
              <p:cNvPr id="61" name="Group 60">
                <a:extLst>
                  <a:ext uri="{FF2B5EF4-FFF2-40B4-BE49-F238E27FC236}">
                    <a16:creationId xmlns:a16="http://schemas.microsoft.com/office/drawing/2014/main" id="{D5E155B2-1397-4293-AC44-B160C8453E95}"/>
                  </a:ext>
                </a:extLst>
              </p:cNvPr>
              <p:cNvGrpSpPr/>
              <p:nvPr userDrawn="1"/>
            </p:nvGrpSpPr>
            <p:grpSpPr>
              <a:xfrm>
                <a:off x="1881734" y="3397315"/>
                <a:ext cx="641060" cy="3079687"/>
                <a:chOff x="2133600" y="2541073"/>
                <a:chExt cx="898601" cy="4316925"/>
              </a:xfrm>
              <a:solidFill>
                <a:srgbClr val="B1B775"/>
              </a:solidFill>
              <a:effectLst>
                <a:outerShdw blurRad="50800" dist="38100" algn="l" rotWithShape="0">
                  <a:prstClr val="black">
                    <a:alpha val="40000"/>
                  </a:prstClr>
                </a:outerShdw>
              </a:effectLst>
            </p:grpSpPr>
            <p:sp>
              <p:nvSpPr>
                <p:cNvPr id="63" name="Rectangle 62">
                  <a:extLst>
                    <a:ext uri="{FF2B5EF4-FFF2-40B4-BE49-F238E27FC236}">
                      <a16:creationId xmlns:a16="http://schemas.microsoft.com/office/drawing/2014/main" id="{7AE41D9F-1C34-4DA3-8B61-0F3A27DDE93D}"/>
                    </a:ext>
                  </a:extLst>
                </p:cNvPr>
                <p:cNvSpPr/>
                <p:nvPr/>
              </p:nvSpPr>
              <p:spPr bwMode="auto">
                <a:xfrm>
                  <a:off x="2133600" y="2541073"/>
                  <a:ext cx="533400" cy="431692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4" name="Rectangle: Rounded Corners 63">
                  <a:extLst>
                    <a:ext uri="{FF2B5EF4-FFF2-40B4-BE49-F238E27FC236}">
                      <a16:creationId xmlns:a16="http://schemas.microsoft.com/office/drawing/2014/main" id="{2EDAF1C8-365B-4836-90A8-477D5C399203}"/>
                    </a:ext>
                  </a:extLst>
                </p:cNvPr>
                <p:cNvSpPr/>
                <p:nvPr/>
              </p:nvSpPr>
              <p:spPr bwMode="auto">
                <a:xfrm>
                  <a:off x="2300152" y="254535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62" name="Picture 61" descr="Icon&#10;&#10;Description automatically generated">
                <a:extLst>
                  <a:ext uri="{FF2B5EF4-FFF2-40B4-BE49-F238E27FC236}">
                    <a16:creationId xmlns:a16="http://schemas.microsoft.com/office/drawing/2014/main" id="{E16C7708-DA75-441E-858E-E452E90C59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98777" y="3428145"/>
                <a:ext cx="329184" cy="329184"/>
              </a:xfrm>
              <a:prstGeom prst="rect">
                <a:avLst/>
              </a:prstGeom>
            </p:spPr>
          </p:pic>
        </p:grpSp>
        <p:grpSp>
          <p:nvGrpSpPr>
            <p:cNvPr id="40" name="Group 39">
              <a:extLst>
                <a:ext uri="{FF2B5EF4-FFF2-40B4-BE49-F238E27FC236}">
                  <a16:creationId xmlns:a16="http://schemas.microsoft.com/office/drawing/2014/main" id="{5BAA0E01-6A7C-4851-9D03-A339ACD35CB9}"/>
                </a:ext>
              </a:extLst>
            </p:cNvPr>
            <p:cNvGrpSpPr/>
            <p:nvPr userDrawn="1"/>
          </p:nvGrpSpPr>
          <p:grpSpPr>
            <a:xfrm>
              <a:off x="1484775" y="3019492"/>
              <a:ext cx="644200" cy="3457510"/>
              <a:chOff x="1512556" y="3019492"/>
              <a:chExt cx="644200" cy="3457510"/>
            </a:xfrm>
          </p:grpSpPr>
          <p:grpSp>
            <p:nvGrpSpPr>
              <p:cNvPr id="57" name="Group 56">
                <a:extLst>
                  <a:ext uri="{FF2B5EF4-FFF2-40B4-BE49-F238E27FC236}">
                    <a16:creationId xmlns:a16="http://schemas.microsoft.com/office/drawing/2014/main" id="{371C3BC3-0B5E-43F6-B2DE-BCE99196AC0C}"/>
                  </a:ext>
                </a:extLst>
              </p:cNvPr>
              <p:cNvGrpSpPr/>
              <p:nvPr userDrawn="1"/>
            </p:nvGrpSpPr>
            <p:grpSpPr>
              <a:xfrm>
                <a:off x="1512556" y="3019492"/>
                <a:ext cx="630300" cy="3457510"/>
                <a:chOff x="1600200" y="2011462"/>
                <a:chExt cx="883518" cy="4846535"/>
              </a:xfrm>
              <a:solidFill>
                <a:srgbClr val="D5A059"/>
              </a:solidFill>
              <a:effectLst>
                <a:outerShdw blurRad="50800" dist="38100" algn="l" rotWithShape="0">
                  <a:prstClr val="black">
                    <a:alpha val="40000"/>
                  </a:prstClr>
                </a:outerShdw>
              </a:effectLst>
            </p:grpSpPr>
            <p:sp>
              <p:nvSpPr>
                <p:cNvPr id="59" name="Rectangle 58">
                  <a:extLst>
                    <a:ext uri="{FF2B5EF4-FFF2-40B4-BE49-F238E27FC236}">
                      <a16:creationId xmlns:a16="http://schemas.microsoft.com/office/drawing/2014/main" id="{9EAB5B98-FEF1-4523-90BD-176977C856C3}"/>
                    </a:ext>
                  </a:extLst>
                </p:cNvPr>
                <p:cNvSpPr/>
                <p:nvPr/>
              </p:nvSpPr>
              <p:spPr bwMode="auto">
                <a:xfrm>
                  <a:off x="1600200" y="2011462"/>
                  <a:ext cx="533400" cy="4846535"/>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60" name="Rectangle: Rounded Corners 59">
                  <a:extLst>
                    <a:ext uri="{FF2B5EF4-FFF2-40B4-BE49-F238E27FC236}">
                      <a16:creationId xmlns:a16="http://schemas.microsoft.com/office/drawing/2014/main" id="{C080A1F4-9859-4C10-8CF8-EB993F9C9C3A}"/>
                    </a:ext>
                  </a:extLst>
                </p:cNvPr>
                <p:cNvSpPr/>
                <p:nvPr/>
              </p:nvSpPr>
              <p:spPr bwMode="auto">
                <a:xfrm>
                  <a:off x="1751669" y="201146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8" name="Picture 57" descr="Icon&#10;&#10;Description automatically generated">
                <a:extLst>
                  <a:ext uri="{FF2B5EF4-FFF2-40B4-BE49-F238E27FC236}">
                    <a16:creationId xmlns:a16="http://schemas.microsoft.com/office/drawing/2014/main" id="{2C4D54AD-4603-43A7-BABC-D5A110CB68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27572" y="3045338"/>
                <a:ext cx="329184" cy="329184"/>
              </a:xfrm>
              <a:prstGeom prst="rect">
                <a:avLst/>
              </a:prstGeom>
            </p:spPr>
          </p:pic>
        </p:grpSp>
        <p:grpSp>
          <p:nvGrpSpPr>
            <p:cNvPr id="41" name="Group 40">
              <a:extLst>
                <a:ext uri="{FF2B5EF4-FFF2-40B4-BE49-F238E27FC236}">
                  <a16:creationId xmlns:a16="http://schemas.microsoft.com/office/drawing/2014/main" id="{DF995481-CF7F-4940-979C-573F6BE0BCDC}"/>
                </a:ext>
              </a:extLst>
            </p:cNvPr>
            <p:cNvGrpSpPr/>
            <p:nvPr userDrawn="1"/>
          </p:nvGrpSpPr>
          <p:grpSpPr>
            <a:xfrm>
              <a:off x="1113225" y="2638621"/>
              <a:ext cx="657225" cy="3838381"/>
              <a:chOff x="1141006" y="2638621"/>
              <a:chExt cx="657225" cy="3838381"/>
            </a:xfrm>
          </p:grpSpPr>
          <p:grpSp>
            <p:nvGrpSpPr>
              <p:cNvPr id="53" name="Group 52">
                <a:extLst>
                  <a:ext uri="{FF2B5EF4-FFF2-40B4-BE49-F238E27FC236}">
                    <a16:creationId xmlns:a16="http://schemas.microsoft.com/office/drawing/2014/main" id="{9C88D16B-64B5-47E9-974D-60D7B72F5F66}"/>
                  </a:ext>
                </a:extLst>
              </p:cNvPr>
              <p:cNvGrpSpPr/>
              <p:nvPr userDrawn="1"/>
            </p:nvGrpSpPr>
            <p:grpSpPr>
              <a:xfrm>
                <a:off x="1141006" y="2638621"/>
                <a:ext cx="652996" cy="3838381"/>
                <a:chOff x="1066800" y="1477580"/>
                <a:chExt cx="915331" cy="5380418"/>
              </a:xfrm>
              <a:solidFill>
                <a:srgbClr val="A85271"/>
              </a:solidFill>
              <a:effectLst>
                <a:outerShdw blurRad="50800" dist="38100" algn="l" rotWithShape="0">
                  <a:prstClr val="black">
                    <a:alpha val="40000"/>
                  </a:prstClr>
                </a:outerShdw>
              </a:effectLst>
            </p:grpSpPr>
            <p:sp>
              <p:nvSpPr>
                <p:cNvPr id="55" name="Rectangle 54">
                  <a:extLst>
                    <a:ext uri="{FF2B5EF4-FFF2-40B4-BE49-F238E27FC236}">
                      <a16:creationId xmlns:a16="http://schemas.microsoft.com/office/drawing/2014/main" id="{DFDF1D0E-8C2A-4870-8F20-4BD5367C0FFC}"/>
                    </a:ext>
                  </a:extLst>
                </p:cNvPr>
                <p:cNvSpPr/>
                <p:nvPr/>
              </p:nvSpPr>
              <p:spPr bwMode="auto">
                <a:xfrm>
                  <a:off x="1066800" y="1477580"/>
                  <a:ext cx="533400" cy="5380418"/>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6" name="Rectangle: Rounded Corners 55">
                  <a:extLst>
                    <a:ext uri="{FF2B5EF4-FFF2-40B4-BE49-F238E27FC236}">
                      <a16:creationId xmlns:a16="http://schemas.microsoft.com/office/drawing/2014/main" id="{B7F3A9E7-3B88-4F62-84CA-5EA479E74C1B}"/>
                    </a:ext>
                  </a:extLst>
                </p:cNvPr>
                <p:cNvSpPr/>
                <p:nvPr/>
              </p:nvSpPr>
              <p:spPr bwMode="auto">
                <a:xfrm>
                  <a:off x="1250082" y="1477580"/>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4" name="Picture 53" descr="Icon&#10;&#10;Description automatically generated">
                <a:extLst>
                  <a:ext uri="{FF2B5EF4-FFF2-40B4-BE49-F238E27FC236}">
                    <a16:creationId xmlns:a16="http://schemas.microsoft.com/office/drawing/2014/main" id="{63E2067E-8C59-42F3-BCC7-E61D4A06A3D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67827" y="2668722"/>
                <a:ext cx="330404" cy="329184"/>
              </a:xfrm>
              <a:prstGeom prst="rect">
                <a:avLst/>
              </a:prstGeom>
            </p:spPr>
          </p:pic>
        </p:grpSp>
        <p:grpSp>
          <p:nvGrpSpPr>
            <p:cNvPr id="42" name="Group 41">
              <a:extLst>
                <a:ext uri="{FF2B5EF4-FFF2-40B4-BE49-F238E27FC236}">
                  <a16:creationId xmlns:a16="http://schemas.microsoft.com/office/drawing/2014/main" id="{F309B8E8-1854-42FF-8144-6BE1BF7D4B71}"/>
                </a:ext>
              </a:extLst>
            </p:cNvPr>
            <p:cNvGrpSpPr/>
            <p:nvPr userDrawn="1"/>
          </p:nvGrpSpPr>
          <p:grpSpPr>
            <a:xfrm>
              <a:off x="670959" y="2253956"/>
              <a:ext cx="714662" cy="4223046"/>
              <a:chOff x="670959" y="2253956"/>
              <a:chExt cx="714662" cy="4223046"/>
            </a:xfrm>
          </p:grpSpPr>
          <p:grpSp>
            <p:nvGrpSpPr>
              <p:cNvPr id="49" name="Group 48">
                <a:extLst>
                  <a:ext uri="{FF2B5EF4-FFF2-40B4-BE49-F238E27FC236}">
                    <a16:creationId xmlns:a16="http://schemas.microsoft.com/office/drawing/2014/main" id="{656AB82A-F7CE-4025-B43F-B3C7AFA8F128}"/>
                  </a:ext>
                </a:extLst>
              </p:cNvPr>
              <p:cNvGrpSpPr/>
              <p:nvPr userDrawn="1"/>
            </p:nvGrpSpPr>
            <p:grpSpPr>
              <a:xfrm>
                <a:off x="670959" y="2253956"/>
                <a:ext cx="714662" cy="4223046"/>
                <a:chOff x="410895" y="938378"/>
                <a:chExt cx="1001772" cy="5919619"/>
              </a:xfrm>
              <a:solidFill>
                <a:srgbClr val="7A6AA6"/>
              </a:solidFill>
              <a:effectLst>
                <a:outerShdw blurRad="50800" dist="38100" algn="l" rotWithShape="0">
                  <a:prstClr val="black">
                    <a:alpha val="40000"/>
                  </a:prstClr>
                </a:outerShdw>
              </a:effectLst>
            </p:grpSpPr>
            <p:sp>
              <p:nvSpPr>
                <p:cNvPr id="51" name="Rectangle 50">
                  <a:extLst>
                    <a:ext uri="{FF2B5EF4-FFF2-40B4-BE49-F238E27FC236}">
                      <a16:creationId xmlns:a16="http://schemas.microsoft.com/office/drawing/2014/main" id="{1532D561-EFCD-4AD7-92D6-8651525CD811}"/>
                    </a:ext>
                  </a:extLst>
                </p:cNvPr>
                <p:cNvSpPr/>
                <p:nvPr/>
              </p:nvSpPr>
              <p:spPr bwMode="auto">
                <a:xfrm>
                  <a:off x="410895" y="938378"/>
                  <a:ext cx="655905" cy="5919619"/>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52" name="Rectangle: Rounded Corners 51">
                  <a:extLst>
                    <a:ext uri="{FF2B5EF4-FFF2-40B4-BE49-F238E27FC236}">
                      <a16:creationId xmlns:a16="http://schemas.microsoft.com/office/drawing/2014/main" id="{57621093-7553-4B2D-A9C3-1FF3F9AAACD1}"/>
                    </a:ext>
                  </a:extLst>
                </p:cNvPr>
                <p:cNvSpPr/>
                <p:nvPr/>
              </p:nvSpPr>
              <p:spPr bwMode="auto">
                <a:xfrm>
                  <a:off x="680618" y="943695"/>
                  <a:ext cx="732049"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50" name="Picture 49" descr="Icon&#10;&#10;Description automatically generated">
                <a:extLst>
                  <a:ext uri="{FF2B5EF4-FFF2-40B4-BE49-F238E27FC236}">
                    <a16:creationId xmlns:a16="http://schemas.microsoft.com/office/drawing/2014/main" id="{8E387F34-137F-476F-9E24-B43BDB64AB6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56437" y="2291356"/>
                <a:ext cx="329184" cy="329184"/>
              </a:xfrm>
              <a:prstGeom prst="rect">
                <a:avLst/>
              </a:prstGeom>
            </p:spPr>
          </p:pic>
        </p:grpSp>
        <p:grpSp>
          <p:nvGrpSpPr>
            <p:cNvPr id="43" name="Group 42">
              <a:extLst>
                <a:ext uri="{FF2B5EF4-FFF2-40B4-BE49-F238E27FC236}">
                  <a16:creationId xmlns:a16="http://schemas.microsoft.com/office/drawing/2014/main" id="{C80A7320-441B-4E2A-B00B-4A79CF86F62F}"/>
                </a:ext>
              </a:extLst>
            </p:cNvPr>
            <p:cNvGrpSpPr/>
            <p:nvPr userDrawn="1"/>
          </p:nvGrpSpPr>
          <p:grpSpPr>
            <a:xfrm>
              <a:off x="375134" y="1873083"/>
              <a:ext cx="642896" cy="4603919"/>
              <a:chOff x="375134" y="1873083"/>
              <a:chExt cx="642896" cy="4603919"/>
            </a:xfrm>
          </p:grpSpPr>
          <p:grpSp>
            <p:nvGrpSpPr>
              <p:cNvPr id="44" name="Group 43">
                <a:extLst>
                  <a:ext uri="{FF2B5EF4-FFF2-40B4-BE49-F238E27FC236}">
                    <a16:creationId xmlns:a16="http://schemas.microsoft.com/office/drawing/2014/main" id="{2E7C668D-1787-4781-9D66-B8993753CFFC}"/>
                  </a:ext>
                </a:extLst>
              </p:cNvPr>
              <p:cNvGrpSpPr/>
              <p:nvPr userDrawn="1"/>
            </p:nvGrpSpPr>
            <p:grpSpPr>
              <a:xfrm>
                <a:off x="375134" y="1873083"/>
                <a:ext cx="642896" cy="4603919"/>
                <a:chOff x="0" y="404494"/>
                <a:chExt cx="901174" cy="6453504"/>
              </a:xfrm>
              <a:solidFill>
                <a:srgbClr val="638AA5"/>
              </a:solidFill>
              <a:effectLst>
                <a:outerShdw blurRad="50800" dist="38100" algn="l" rotWithShape="0">
                  <a:prstClr val="black">
                    <a:alpha val="40000"/>
                  </a:prstClr>
                </a:outerShdw>
              </a:effectLst>
            </p:grpSpPr>
            <p:sp>
              <p:nvSpPr>
                <p:cNvPr id="47" name="Rectangle 46">
                  <a:extLst>
                    <a:ext uri="{FF2B5EF4-FFF2-40B4-BE49-F238E27FC236}">
                      <a16:creationId xmlns:a16="http://schemas.microsoft.com/office/drawing/2014/main" id="{25A9DDB0-2B7F-46C2-9B13-8BB06283E766}"/>
                    </a:ext>
                  </a:extLst>
                </p:cNvPr>
                <p:cNvSpPr/>
                <p:nvPr/>
              </p:nvSpPr>
              <p:spPr bwMode="auto">
                <a:xfrm>
                  <a:off x="0" y="404494"/>
                  <a:ext cx="533400" cy="6453504"/>
                </a:xfrm>
                <a:prstGeom prst="rect">
                  <a:avLst/>
                </a:prstGeom>
                <a:grpFill/>
                <a:ln w="9525" cap="flat" cmpd="sng" algn="ctr">
                  <a:noFill/>
                  <a:prstDash val="solid"/>
                  <a:round/>
                  <a:headEnd type="none" w="med" len="med"/>
                  <a:tailEnd type="none" w="med" len="med"/>
                </a:ln>
                <a:effectLst/>
              </p:spPr>
              <p:txBody>
                <a:bodyPr/>
                <a:lstStyle/>
                <a:p>
                  <a:pPr>
                    <a:defRPr/>
                  </a:pPr>
                  <a:endParaRPr lang="en-US" sz="2400"/>
                </a:p>
              </p:txBody>
            </p:sp>
            <p:sp>
              <p:nvSpPr>
                <p:cNvPr id="48" name="Rectangle: Rounded Corners 47">
                  <a:extLst>
                    <a:ext uri="{FF2B5EF4-FFF2-40B4-BE49-F238E27FC236}">
                      <a16:creationId xmlns:a16="http://schemas.microsoft.com/office/drawing/2014/main" id="{F3B47339-7E51-435F-8001-2EA4B8D12818}"/>
                    </a:ext>
                  </a:extLst>
                </p:cNvPr>
                <p:cNvSpPr/>
                <p:nvPr/>
              </p:nvSpPr>
              <p:spPr bwMode="auto">
                <a:xfrm>
                  <a:off x="4251" y="404494"/>
                  <a:ext cx="896923" cy="533885"/>
                </a:xfrm>
                <a:prstGeom prst="roundRect">
                  <a:avLst/>
                </a:prstGeom>
                <a:grpFill/>
                <a:ln w="9525" cap="flat" cmpd="sng" algn="ctr">
                  <a:noFill/>
                  <a:prstDash val="solid"/>
                  <a:round/>
                  <a:headEnd type="none" w="med" len="med"/>
                  <a:tailEnd type="none" w="med" len="med"/>
                </a:ln>
                <a:effectLst/>
              </p:spPr>
              <p:txBody>
                <a:bodyPr/>
                <a:lstStyle/>
                <a:p>
                  <a:pPr>
                    <a:defRPr/>
                  </a:pPr>
                  <a:endParaRPr lang="en-US" sz="2400"/>
                </a:p>
              </p:txBody>
            </p:sp>
          </p:grpSp>
          <p:pic>
            <p:nvPicPr>
              <p:cNvPr id="45" name="Picture 44" descr="Icon&#10;&#10;Description automatically generated">
                <a:extLst>
                  <a:ext uri="{FF2B5EF4-FFF2-40B4-BE49-F238E27FC236}">
                    <a16:creationId xmlns:a16="http://schemas.microsoft.com/office/drawing/2014/main" id="{08FF0C6B-1356-4C0A-9962-F536FE95300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0959" y="1907403"/>
                <a:ext cx="329184" cy="329184"/>
              </a:xfrm>
              <a:prstGeom prst="rect">
                <a:avLst/>
              </a:prstGeom>
            </p:spPr>
          </p:pic>
        </p:grpSp>
      </p:grpSp>
      <p:pic>
        <p:nvPicPr>
          <p:cNvPr id="5" name="Picture 8" descr="Logo&#10;&#10;Description automatically generated">
            <a:extLst>
              <a:ext uri="{FF2B5EF4-FFF2-40B4-BE49-F238E27FC236}">
                <a16:creationId xmlns:a16="http://schemas.microsoft.com/office/drawing/2014/main" id="{270944A9-1314-4807-9FBE-4FEB029C95A1}"/>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9">
            <a:extLst>
              <a:ext uri="{FF2B5EF4-FFF2-40B4-BE49-F238E27FC236}">
                <a16:creationId xmlns:a16="http://schemas.microsoft.com/office/drawing/2014/main" id="{A0C35453-3995-4DF8-9C54-9499E1444384}"/>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Slide Number Placeholder 4">
            <a:extLst>
              <a:ext uri="{FF2B5EF4-FFF2-40B4-BE49-F238E27FC236}">
                <a16:creationId xmlns:a16="http://schemas.microsoft.com/office/drawing/2014/main" id="{3389C823-B6EB-405D-8A36-9635403F6D9C}"/>
              </a:ext>
            </a:extLst>
          </p:cNvPr>
          <p:cNvSpPr>
            <a:spLocks noGrp="1"/>
          </p:cNvSpPr>
          <p:nvPr>
            <p:ph type="sldNum" sz="quarter" idx="10"/>
          </p:nvPr>
        </p:nvSpPr>
        <p:spPr>
          <a:xfrm>
            <a:off x="281061" y="6477000"/>
            <a:ext cx="2133600" cy="247650"/>
          </a:xfrm>
        </p:spPr>
        <p:txBody>
          <a:bodyPr/>
          <a:lstStyle>
            <a:lvl1pPr>
              <a:defRPr smtClean="0">
                <a:solidFill>
                  <a:srgbClr val="005595"/>
                </a:solidFill>
              </a:defRPr>
            </a:lvl1pPr>
          </a:lstStyle>
          <a:p>
            <a:pPr>
              <a:defRPr/>
            </a:pPr>
            <a:fld id="{71B71309-FBE9-420B-8BBE-27FD73BE9F72}" type="slidenum">
              <a:rPr lang="en-US" altLang="en-US" smtClean="0"/>
              <a:pPr>
                <a:defRPr/>
              </a:pPr>
              <a:t>‹#›</a:t>
            </a:fld>
            <a:endParaRPr lang="en-US" altLang="en-US"/>
          </a:p>
        </p:txBody>
      </p:sp>
      <p:sp>
        <p:nvSpPr>
          <p:cNvPr id="46" name="Footer Placeholder 45">
            <a:extLst>
              <a:ext uri="{FF2B5EF4-FFF2-40B4-BE49-F238E27FC236}">
                <a16:creationId xmlns:a16="http://schemas.microsoft.com/office/drawing/2014/main" id="{D85F2780-BE7C-4260-A617-9E3A3EC6AA62}"/>
              </a:ext>
            </a:extLst>
          </p:cNvPr>
          <p:cNvSpPr>
            <a:spLocks noGrp="1"/>
          </p:cNvSpPr>
          <p:nvPr userDrawn="1">
            <p:ph type="ftr" sz="quarter" idx="11"/>
          </p:nvPr>
        </p:nvSpPr>
        <p:spPr/>
        <p:txBody>
          <a:bodyPr/>
          <a:lstStyle/>
          <a:p>
            <a:pPr>
              <a:defRPr/>
            </a:pPr>
            <a:endParaRPr lang="en-US" altLang="en-US"/>
          </a:p>
        </p:txBody>
      </p:sp>
      <p:sp>
        <p:nvSpPr>
          <p:cNvPr id="4" name="Text Placeholder 3">
            <a:extLst>
              <a:ext uri="{FF2B5EF4-FFF2-40B4-BE49-F238E27FC236}">
                <a16:creationId xmlns:a16="http://schemas.microsoft.com/office/drawing/2014/main" id="{2E2F3E5F-356D-473C-934F-55DE1808F106}"/>
              </a:ext>
            </a:extLst>
          </p:cNvPr>
          <p:cNvSpPr>
            <a:spLocks noGrp="1"/>
          </p:cNvSpPr>
          <p:nvPr userDrawn="1">
            <p:ph type="body" sz="quarter" idx="12" hasCustomPrompt="1"/>
          </p:nvPr>
        </p:nvSpPr>
        <p:spPr>
          <a:xfrm>
            <a:off x="3422545" y="609600"/>
            <a:ext cx="5343287" cy="4603899"/>
          </a:xfrm>
        </p:spPr>
        <p:txBody>
          <a:bodyPr/>
          <a:lstStyle>
            <a:lvl1pPr marL="0" marR="0" indent="0" algn="ctr" defTabSz="914400" rtl="0" eaLnBrk="0" fontAlgn="base" latinLnBrk="0" hangingPunct="0">
              <a:lnSpc>
                <a:spcPts val="4200"/>
              </a:lnSpc>
              <a:spcBef>
                <a:spcPts val="0"/>
              </a:spcBef>
              <a:spcAft>
                <a:spcPct val="0"/>
              </a:spcAft>
              <a:buClrTx/>
              <a:buSzTx/>
              <a:buFontTx/>
              <a:buNone/>
              <a:tabLst/>
              <a:defRPr sz="2800">
                <a:solidFill>
                  <a:srgbClr val="005595"/>
                </a:solidFill>
              </a:defRPr>
            </a:lvl1pPr>
          </a:lstStyle>
          <a:p>
            <a:pPr lvl="0"/>
            <a:r>
              <a:rPr lang="en-US"/>
              <a:t>List your subjects. Use this milestone slide if you have 7 subjects to list. </a:t>
            </a:r>
          </a:p>
        </p:txBody>
      </p:sp>
    </p:spTree>
    <p:extLst>
      <p:ext uri="{BB962C8B-B14F-4D97-AF65-F5344CB8AC3E}">
        <p14:creationId xmlns:p14="http://schemas.microsoft.com/office/powerpoint/2010/main" val="160765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AC85F64-D96A-4087-955D-83D16D997ED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283C427C-F9A5-402A-8382-CD5E89A2E609}"/>
              </a:ext>
            </a:extLst>
          </p:cNvPr>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8" name="Rectangle 8">
            <a:extLst>
              <a:ext uri="{FF2B5EF4-FFF2-40B4-BE49-F238E27FC236}">
                <a16:creationId xmlns:a16="http://schemas.microsoft.com/office/drawing/2014/main" id="{10504E18-2D76-452B-AFCE-D07DB7FBA3EC}"/>
              </a:ext>
            </a:extLst>
          </p:cNvPr>
          <p:cNvSpPr>
            <a:spLocks noGrp="1" noChangeArrowheads="1"/>
          </p:cNvSpPr>
          <p:nvPr>
            <p:ph type="sldNum" sz="quarter" idx="4"/>
          </p:nvPr>
        </p:nvSpPr>
        <p:spPr bwMode="auto">
          <a:xfrm>
            <a:off x="304800" y="6477000"/>
            <a:ext cx="21336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BE6F458A-22AC-4D0F-B8B2-7FBC76C47D2F}" type="slidenum">
              <a:rPr lang="en-US" altLang="en-US"/>
              <a:pPr>
                <a:defRPr/>
              </a:pPr>
              <a:t>‹#›</a:t>
            </a:fld>
            <a:endParaRPr lang="en-US" altLang="en-US"/>
          </a:p>
        </p:txBody>
      </p:sp>
      <p:sp>
        <p:nvSpPr>
          <p:cNvPr id="5130" name="Rectangle 10">
            <a:extLst>
              <a:ext uri="{FF2B5EF4-FFF2-40B4-BE49-F238E27FC236}">
                <a16:creationId xmlns:a16="http://schemas.microsoft.com/office/drawing/2014/main" id="{B0E6FB78-CF8A-494A-9626-5B3B6B07234D}"/>
              </a:ext>
            </a:extLst>
          </p:cNvPr>
          <p:cNvSpPr>
            <a:spLocks noGrp="1" noChangeArrowheads="1"/>
          </p:cNvSpPr>
          <p:nvPr>
            <p:ph type="ftr" sz="quarter" idx="3"/>
          </p:nvPr>
        </p:nvSpPr>
        <p:spPr bwMode="auto">
          <a:xfrm>
            <a:off x="3124200" y="6477000"/>
            <a:ext cx="28956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a:p>
        </p:txBody>
      </p:sp>
      <p:pic>
        <p:nvPicPr>
          <p:cNvPr id="7" name="Picture 8" descr="Logo&#10;&#10;Description automatically generated">
            <a:extLst>
              <a:ext uri="{FF2B5EF4-FFF2-40B4-BE49-F238E27FC236}">
                <a16:creationId xmlns:a16="http://schemas.microsoft.com/office/drawing/2014/main" id="{9B7D4EF9-3005-4B81-9867-F05543CDB999}"/>
              </a:ext>
            </a:extLst>
          </p:cNvPr>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108825" y="5972177"/>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a:extLst>
              <a:ext uri="{FF2B5EF4-FFF2-40B4-BE49-F238E27FC236}">
                <a16:creationId xmlns:a16="http://schemas.microsoft.com/office/drawing/2014/main" id="{220EA2C4-D7A6-4409-B8FB-AED98C403F45}"/>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7146AC4E-4726-4088-A038-BA5D641DC492}"/>
              </a:ext>
            </a:extLst>
          </p:cNvPr>
          <p:cNvSpPr>
            <a:spLocks noChangeArrowheads="1"/>
          </p:cNvSpPr>
          <p:nvPr userDrawn="1"/>
        </p:nvSpPr>
        <p:spPr bwMode="auto">
          <a:xfrm>
            <a:off x="0" y="2"/>
            <a:ext cx="9144000" cy="368299"/>
          </a:xfrm>
          <a:prstGeom prst="rect">
            <a:avLst/>
          </a:prstGeom>
          <a:solidFill>
            <a:srgbClr val="D6E9E1">
              <a:alpha val="30196"/>
            </a:srgbClr>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Tree>
    <p:extLst>
      <p:ext uri="{BB962C8B-B14F-4D97-AF65-F5344CB8AC3E}">
        <p14:creationId xmlns:p14="http://schemas.microsoft.com/office/powerpoint/2010/main" val="37682966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AC85F64-D96A-4087-955D-83D16D997ED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283C427C-F9A5-402A-8382-CD5E89A2E609}"/>
              </a:ext>
            </a:extLst>
          </p:cNvPr>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8" name="Rectangle 8">
            <a:extLst>
              <a:ext uri="{FF2B5EF4-FFF2-40B4-BE49-F238E27FC236}">
                <a16:creationId xmlns:a16="http://schemas.microsoft.com/office/drawing/2014/main" id="{10504E18-2D76-452B-AFCE-D07DB7FBA3EC}"/>
              </a:ext>
            </a:extLst>
          </p:cNvPr>
          <p:cNvSpPr>
            <a:spLocks noGrp="1" noChangeArrowheads="1"/>
          </p:cNvSpPr>
          <p:nvPr>
            <p:ph type="sldNum" sz="quarter" idx="4"/>
          </p:nvPr>
        </p:nvSpPr>
        <p:spPr bwMode="auto">
          <a:xfrm>
            <a:off x="304800" y="6477000"/>
            <a:ext cx="21336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BE6F458A-22AC-4D0F-B8B2-7FBC76C47D2F}" type="slidenum">
              <a:rPr lang="en-US" altLang="en-US"/>
              <a:pPr>
                <a:defRPr/>
              </a:pPr>
              <a:t>‹#›</a:t>
            </a:fld>
            <a:endParaRPr lang="en-US" altLang="en-US"/>
          </a:p>
        </p:txBody>
      </p:sp>
      <p:sp>
        <p:nvSpPr>
          <p:cNvPr id="5130" name="Rectangle 10">
            <a:extLst>
              <a:ext uri="{FF2B5EF4-FFF2-40B4-BE49-F238E27FC236}">
                <a16:creationId xmlns:a16="http://schemas.microsoft.com/office/drawing/2014/main" id="{B0E6FB78-CF8A-494A-9626-5B3B6B07234D}"/>
              </a:ext>
            </a:extLst>
          </p:cNvPr>
          <p:cNvSpPr>
            <a:spLocks noGrp="1" noChangeArrowheads="1"/>
          </p:cNvSpPr>
          <p:nvPr>
            <p:ph type="ftr" sz="quarter" idx="3"/>
          </p:nvPr>
        </p:nvSpPr>
        <p:spPr bwMode="auto">
          <a:xfrm>
            <a:off x="3124200" y="6477000"/>
            <a:ext cx="2895600" cy="323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ltLang="en-US"/>
          </a:p>
        </p:txBody>
      </p:sp>
      <p:pic>
        <p:nvPicPr>
          <p:cNvPr id="7" name="Picture 8" descr="Logo&#10;&#10;Description automatically generated">
            <a:extLst>
              <a:ext uri="{FF2B5EF4-FFF2-40B4-BE49-F238E27FC236}">
                <a16:creationId xmlns:a16="http://schemas.microsoft.com/office/drawing/2014/main" id="{9B7D4EF9-3005-4B81-9867-F05543CDB999}"/>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108825" y="5972179"/>
            <a:ext cx="1797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a:extLst>
              <a:ext uri="{FF2B5EF4-FFF2-40B4-BE49-F238E27FC236}">
                <a16:creationId xmlns:a16="http://schemas.microsoft.com/office/drawing/2014/main" id="{220EA2C4-D7A6-4409-B8FB-AED98C403F45}"/>
              </a:ext>
            </a:extLst>
          </p:cNvPr>
          <p:cNvCxnSpPr>
            <a:cxnSpLocks noChangeShapeType="1"/>
          </p:cNvCxnSpPr>
          <p:nvPr userDrawn="1"/>
        </p:nvCxnSpPr>
        <p:spPr bwMode="auto">
          <a:xfrm flipH="1">
            <a:off x="375135" y="6489700"/>
            <a:ext cx="6659080" cy="0"/>
          </a:xfrm>
          <a:prstGeom prst="line">
            <a:avLst/>
          </a:prstGeom>
          <a:noFill/>
          <a:ln w="19050" algn="ctr">
            <a:solidFill>
              <a:srgbClr val="EC890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7146AC4E-4726-4088-A038-BA5D641DC492}"/>
              </a:ext>
            </a:extLst>
          </p:cNvPr>
          <p:cNvSpPr>
            <a:spLocks noChangeArrowheads="1"/>
          </p:cNvSpPr>
          <p:nvPr userDrawn="1"/>
        </p:nvSpPr>
        <p:spPr bwMode="auto">
          <a:xfrm>
            <a:off x="0" y="4"/>
            <a:ext cx="9144000" cy="368299"/>
          </a:xfrm>
          <a:prstGeom prst="rect">
            <a:avLst/>
          </a:prstGeom>
          <a:solidFill>
            <a:srgbClr val="D6E9E1">
              <a:alpha val="30196"/>
            </a:srgbClr>
          </a:solidFill>
          <a:ln>
            <a:noFill/>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p>
        </p:txBody>
      </p:sp>
    </p:spTree>
    <p:extLst>
      <p:ext uri="{BB962C8B-B14F-4D97-AF65-F5344CB8AC3E}">
        <p14:creationId xmlns:p14="http://schemas.microsoft.com/office/powerpoint/2010/main" val="5299366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FF754-2509-4EB8-985E-98B8655303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4F382C-9420-4CF2-963A-6F538C26BA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824F1-6A90-4FE3-94B8-C61EA8A882A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3E9C5B-7ABB-4CB3-9E9B-2B537D9F3C17}" type="datetimeFigureOut">
              <a:rPr lang="en-US" smtClean="0"/>
              <a:t>6/1/2022</a:t>
            </a:fld>
            <a:endParaRPr lang="en-US"/>
          </a:p>
        </p:txBody>
      </p:sp>
      <p:sp>
        <p:nvSpPr>
          <p:cNvPr id="5" name="Footer Placeholder 4">
            <a:extLst>
              <a:ext uri="{FF2B5EF4-FFF2-40B4-BE49-F238E27FC236}">
                <a16:creationId xmlns:a16="http://schemas.microsoft.com/office/drawing/2014/main" id="{E81C2EEF-447F-4FC3-9912-35459A80AD1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46DDE2-1768-45C6-991D-AB47BE302FC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C8E4ED-347D-445F-B11C-E4EACB05CD69}" type="slidenum">
              <a:rPr lang="en-US" smtClean="0"/>
              <a:t>‹#›</a:t>
            </a:fld>
            <a:endParaRPr lang="en-US"/>
          </a:p>
        </p:txBody>
      </p:sp>
    </p:spTree>
    <p:extLst>
      <p:ext uri="{BB962C8B-B14F-4D97-AF65-F5344CB8AC3E}">
        <p14:creationId xmlns:p14="http://schemas.microsoft.com/office/powerpoint/2010/main" val="371906175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gcc02.safelinks.protection.outlook.com/?url=https%3A%2F%2Fwww.hhs.gov%2Foverdose-prevention%2Fharm-reduction&amp;data=05%7C01%7CLAURA.F.CHISHOLM%40dhsoha.state.or.us%7Cfa17ed3e6d2f4f542e6b08da438e45bd%7C658e63e88d39499c8f4813adc9452f4c%7C0%7C0%7C637896575586460443%7CUnknown%7CTWFpbGZsb3d8eyJWIjoiMC4wLjAwMDAiLCJQIjoiV2luMzIiLCJBTiI6Ik1haWwiLCJXVCI6Mn0%3D%7C3000%7C%7C%7C&amp;sdata=DamcYNYL8M5VXx3sXD%2FqvEO7H0OlJKydO9t4yX%2Fy7o0%3D&amp;reserved=0"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gcc02.safelinks.protection.outlook.com/?url=https%3A%2F%2Fwww.samhsa.gov%2Ffind-help%2Fharm-reduction&amp;data=05%7C01%7CLAURA.F.CHISHOLM%40dhsoha.state.or.us%7Cfa17ed3e6d2f4f542e6b08da438e45bd%7C658e63e88d39499c8f4813adc9452f4c%7C0%7C0%7C637896575586460443%7CUnknown%7CTWFpbGZsb3d8eyJWIjoiMC4wLjAwMDAiLCJQIjoiV2luMzIiLCJBTiI6Ik1haWwiLCJXVCI6Mn0%3D%7C3000%7C%7C%7C&amp;sdata=scHpE2wf4jZDXE8r3hMSUQyGV05iTbcmRC8vpIQdvoo%3D&amp;reserved=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comments" Target="../comments/commen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18.emf"/><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file:///C:\Users\eporter\AppData\Local\Microsoft\Windows\INetCache\Content.Outlook\NZM33KW9\2021%20All%20State%20Heroin.Fentanyl.xlsx!2021fentanylbyCounty!%5b2021%20All%20State%20Heroin.Fentanyl.xlsx%5d2021fentanylbyCounty%20Chart%202" TargetMode="External"/><Relationship Id="rId11" Type="http://schemas.openxmlformats.org/officeDocument/2006/relationships/image" Target="../media/image22.png"/><Relationship Id="rId5" Type="http://schemas.openxmlformats.org/officeDocument/2006/relationships/image" Target="../media/image17.emf"/><Relationship Id="rId10" Type="http://schemas.openxmlformats.org/officeDocument/2006/relationships/image" Target="../media/image21.png"/><Relationship Id="rId4" Type="http://schemas.openxmlformats.org/officeDocument/2006/relationships/oleObject" Target="file:///\\fp19\restricted\HIDTA\1.%20OREGON-IDAHO%20FILE%20SYSTEM\500.%20INITIATIVES\530.0%20OVERDOSE%20RESPONSE%20STRATEGY\531.2%20PUBLIC%20HEALTH%20ANALYST\HIDTA\Drug%20Seizure%20Data\FENTANYL%20BY%20STATE%202016-2021.xlsx!FENTANYL%20TOTALS!%5bFENTANYL%20BY%20STATE%202016-2021.xlsx%5dFENTANYL%20TOTALS%20Chart%201" TargetMode="External"/><Relationship Id="rId9" Type="http://schemas.openxmlformats.org/officeDocument/2006/relationships/image" Target="../media/image20.jpeg"/><Relationship Id="rId1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oregon.gov/oha/PH/PREVENTIONWELLNESS/SUBSTANCEUSE/OPIOIDS/Documents/monthly_opioid_overdose_related_data_repor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cid:image001.png@01D7ED0C.9114D11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42CC-F19F-4E55-BF21-C842ED22D1DE}"/>
              </a:ext>
            </a:extLst>
          </p:cNvPr>
          <p:cNvSpPr>
            <a:spLocks noGrp="1"/>
          </p:cNvSpPr>
          <p:nvPr>
            <p:ph type="ctrTitle"/>
          </p:nvPr>
        </p:nvSpPr>
        <p:spPr/>
        <p:txBody>
          <a:bodyPr/>
          <a:lstStyle/>
          <a:p>
            <a:r>
              <a:rPr lang="en-US"/>
              <a:t>Preventing Opioid-Related Fentanyl Overdoses</a:t>
            </a:r>
            <a:endParaRPr lang="en-US">
              <a:cs typeface="Arial"/>
            </a:endParaRPr>
          </a:p>
        </p:txBody>
      </p:sp>
      <p:sp>
        <p:nvSpPr>
          <p:cNvPr id="3" name="Subtitle 2">
            <a:extLst>
              <a:ext uri="{FF2B5EF4-FFF2-40B4-BE49-F238E27FC236}">
                <a16:creationId xmlns:a16="http://schemas.microsoft.com/office/drawing/2014/main" id="{6B73DB95-5BD1-4BFE-93E3-80D5EBCCD9F3}"/>
              </a:ext>
            </a:extLst>
          </p:cNvPr>
          <p:cNvSpPr>
            <a:spLocks noGrp="1"/>
          </p:cNvSpPr>
          <p:nvPr>
            <p:ph type="subTitle" idx="1"/>
          </p:nvPr>
        </p:nvSpPr>
        <p:spPr>
          <a:xfrm>
            <a:off x="1371600" y="2152652"/>
            <a:ext cx="6400800" cy="1752600"/>
          </a:xfrm>
        </p:spPr>
        <p:txBody>
          <a:bodyPr/>
          <a:lstStyle/>
          <a:p>
            <a:r>
              <a:rPr lang="en-US" sz="2000">
                <a:cs typeface="Arial"/>
              </a:rPr>
              <a:t>Senate Health Care Committee Informational Hearing</a:t>
            </a:r>
            <a:endParaRPr lang="en-US"/>
          </a:p>
          <a:p>
            <a:endParaRPr lang="en-US" sz="1800"/>
          </a:p>
          <a:p>
            <a:r>
              <a:rPr lang="en-US" sz="1800"/>
              <a:t>Rachel Banks, MPA</a:t>
            </a:r>
            <a:br>
              <a:rPr lang="en-US" sz="1800"/>
            </a:br>
            <a:r>
              <a:rPr lang="en-US" sz="1800"/>
              <a:t>Public Health Director</a:t>
            </a:r>
            <a:br>
              <a:rPr lang="en-US" sz="1800"/>
            </a:br>
            <a:r>
              <a:rPr lang="en-US" sz="1800"/>
              <a:t>Oregon Health Authority</a:t>
            </a:r>
            <a:endParaRPr lang="en-US" sz="1800">
              <a:cs typeface="Arial"/>
            </a:endParaRPr>
          </a:p>
          <a:p>
            <a:endParaRPr lang="en-US" sz="1800"/>
          </a:p>
          <a:p>
            <a:r>
              <a:rPr lang="en-US" sz="1800"/>
              <a:t>June 2, 2022</a:t>
            </a:r>
            <a:endParaRPr lang="en-US" sz="1800">
              <a:cs typeface="Arial"/>
            </a:endParaRPr>
          </a:p>
        </p:txBody>
      </p:sp>
    </p:spTree>
    <p:extLst>
      <p:ext uri="{BB962C8B-B14F-4D97-AF65-F5344CB8AC3E}">
        <p14:creationId xmlns:p14="http://schemas.microsoft.com/office/powerpoint/2010/main" val="31430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2796-E13F-4C45-8F3E-ABA3BFC2AB67}"/>
              </a:ext>
            </a:extLst>
          </p:cNvPr>
          <p:cNvSpPr>
            <a:spLocks noGrp="1"/>
          </p:cNvSpPr>
          <p:nvPr>
            <p:ph type="title"/>
          </p:nvPr>
        </p:nvSpPr>
        <p:spPr/>
        <p:txBody>
          <a:bodyPr/>
          <a:lstStyle/>
          <a:p>
            <a:r>
              <a:rPr lang="en-US"/>
              <a:t>Aligning Oregon’s response</a:t>
            </a:r>
          </a:p>
        </p:txBody>
      </p:sp>
      <p:sp>
        <p:nvSpPr>
          <p:cNvPr id="4" name="Slide Number Placeholder 3">
            <a:extLst>
              <a:ext uri="{FF2B5EF4-FFF2-40B4-BE49-F238E27FC236}">
                <a16:creationId xmlns:a16="http://schemas.microsoft.com/office/drawing/2014/main" id="{ABBA11C8-39C7-4CA0-AC2E-CA147A544AAF}"/>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5CC19D-8B0B-46F9-A12C-19C1C443E84E}" type="slidenum">
              <a:rPr kumimoji="0" lang="en-US" altLang="en-US" sz="1000" b="0" i="0" u="none" strike="noStrike" kern="1200" cap="none" spc="0" normalizeH="0" baseline="0" noProof="0" smtClean="0">
                <a:ln>
                  <a:noFill/>
                </a:ln>
                <a:solidFill>
                  <a:srgbClr val="005595"/>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altLang="en-US" sz="1000" b="0" i="0" u="none" strike="noStrike" kern="1200" cap="none" spc="0" normalizeH="0" baseline="0" noProof="0">
              <a:ln>
                <a:noFill/>
              </a:ln>
              <a:solidFill>
                <a:srgbClr val="005595"/>
              </a:solidFill>
              <a:effectLst/>
              <a:uLnTx/>
              <a:uFillTx/>
              <a:latin typeface="Arial"/>
              <a:ea typeface="+mn-ea"/>
              <a:cs typeface="+mn-cs"/>
            </a:endParaRPr>
          </a:p>
        </p:txBody>
      </p:sp>
      <p:pic>
        <p:nvPicPr>
          <p:cNvPr id="5" name="Picture 4" descr="A road with trees and mountains in the background&#10;&#10;Description automatically generated with medium confidence">
            <a:extLst>
              <a:ext uri="{FF2B5EF4-FFF2-40B4-BE49-F238E27FC236}">
                <a16:creationId xmlns:a16="http://schemas.microsoft.com/office/drawing/2014/main" id="{765EE11F-335F-4067-ACAC-7D46B6284B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8013" y="1417638"/>
            <a:ext cx="3303939" cy="4279219"/>
          </a:xfrm>
          <a:prstGeom prst="rect">
            <a:avLst/>
          </a:prstGeom>
          <a:ln>
            <a:solidFill>
              <a:schemeClr val="tx1"/>
            </a:solidFill>
          </a:ln>
        </p:spPr>
      </p:pic>
      <p:pic>
        <p:nvPicPr>
          <p:cNvPr id="6" name="Picture 5">
            <a:extLst>
              <a:ext uri="{FF2B5EF4-FFF2-40B4-BE49-F238E27FC236}">
                <a16:creationId xmlns:a16="http://schemas.microsoft.com/office/drawing/2014/main" id="{F0251428-EBA7-4D38-993C-F5394CDFA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0411" y="1417638"/>
            <a:ext cx="3315578" cy="4279219"/>
          </a:xfrm>
          <a:prstGeom prst="rect">
            <a:avLst/>
          </a:prstGeom>
          <a:ln>
            <a:solidFill>
              <a:schemeClr val="tx1"/>
            </a:solidFill>
          </a:ln>
        </p:spPr>
      </p:pic>
    </p:spTree>
    <p:extLst>
      <p:ext uri="{BB962C8B-B14F-4D97-AF65-F5344CB8AC3E}">
        <p14:creationId xmlns:p14="http://schemas.microsoft.com/office/powerpoint/2010/main" val="333264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0917-3CA0-48B3-9C09-CE99E1EF4B67}"/>
              </a:ext>
            </a:extLst>
          </p:cNvPr>
          <p:cNvSpPr>
            <a:spLocks noGrp="1"/>
          </p:cNvSpPr>
          <p:nvPr>
            <p:ph type="title"/>
          </p:nvPr>
        </p:nvSpPr>
        <p:spPr/>
        <p:txBody>
          <a:bodyPr/>
          <a:lstStyle/>
          <a:p>
            <a:r>
              <a:rPr lang="en-US"/>
              <a:t>Overdose prevention needs culturally and community specific responses</a:t>
            </a:r>
          </a:p>
        </p:txBody>
      </p:sp>
      <p:sp>
        <p:nvSpPr>
          <p:cNvPr id="3" name="Content Placeholder 2">
            <a:extLst>
              <a:ext uri="{FF2B5EF4-FFF2-40B4-BE49-F238E27FC236}">
                <a16:creationId xmlns:a16="http://schemas.microsoft.com/office/drawing/2014/main" id="{0FAF3CB9-81DF-40EA-8A0D-1D5A430BE6DF}"/>
              </a:ext>
            </a:extLst>
          </p:cNvPr>
          <p:cNvSpPr>
            <a:spLocks noGrp="1"/>
          </p:cNvSpPr>
          <p:nvPr>
            <p:ph idx="1"/>
          </p:nvPr>
        </p:nvSpPr>
        <p:spPr>
          <a:xfrm>
            <a:off x="457200" y="1600200"/>
            <a:ext cx="8229600" cy="2728987"/>
          </a:xfrm>
        </p:spPr>
        <p:txBody>
          <a:bodyPr/>
          <a:lstStyle/>
          <a:p>
            <a:pPr marL="0" indent="0">
              <a:buNone/>
            </a:pPr>
            <a:r>
              <a:rPr lang="en-US"/>
              <a:t>Affordable, geographically accessible, culturally responsive services:</a:t>
            </a:r>
          </a:p>
          <a:p>
            <a:r>
              <a:rPr lang="en-US" sz="1800"/>
              <a:t>Substance use disorder treatment</a:t>
            </a:r>
            <a:endParaRPr lang="en-US" sz="1800">
              <a:cs typeface="Arial"/>
            </a:endParaRPr>
          </a:p>
          <a:p>
            <a:r>
              <a:rPr lang="en-US" sz="1800"/>
              <a:t>Mental health services</a:t>
            </a:r>
            <a:endParaRPr lang="en-US" sz="1800">
              <a:cs typeface="Arial"/>
            </a:endParaRPr>
          </a:p>
          <a:p>
            <a:r>
              <a:rPr lang="en-US" sz="1800"/>
              <a:t>Harm reduction (naloxone kits &amp; training, sterile </a:t>
            </a:r>
            <a:br>
              <a:rPr lang="en-US" sz="1800"/>
            </a:br>
            <a:r>
              <a:rPr lang="en-US" sz="1800"/>
              <a:t>syringes, fentanyl test strips)</a:t>
            </a:r>
            <a:endParaRPr lang="en-US" sz="1800">
              <a:cs typeface="Arial"/>
            </a:endParaRPr>
          </a:p>
          <a:p>
            <a:r>
              <a:rPr lang="en-US" sz="1800"/>
              <a:t>Housing support</a:t>
            </a:r>
            <a:endParaRPr lang="en-US" sz="1800">
              <a:cs typeface="Arial"/>
            </a:endParaRPr>
          </a:p>
          <a:p>
            <a:r>
              <a:rPr lang="en-US" sz="1800">
                <a:cs typeface="Arial"/>
              </a:rPr>
              <a:t>Non-opioid pain management services, </a:t>
            </a:r>
            <a:br>
              <a:rPr lang="en-US" sz="1800">
                <a:cs typeface="Arial"/>
              </a:rPr>
            </a:br>
            <a:r>
              <a:rPr lang="en-US" sz="1800">
                <a:cs typeface="Arial"/>
              </a:rPr>
              <a:t>tools &amp; education</a:t>
            </a:r>
          </a:p>
          <a:p>
            <a:pPr lvl="1"/>
            <a:endParaRPr lang="en-US">
              <a:cs typeface="Arial"/>
            </a:endParaRPr>
          </a:p>
        </p:txBody>
      </p:sp>
      <p:sp>
        <p:nvSpPr>
          <p:cNvPr id="4" name="Slide Number Placeholder 3">
            <a:extLst>
              <a:ext uri="{FF2B5EF4-FFF2-40B4-BE49-F238E27FC236}">
                <a16:creationId xmlns:a16="http://schemas.microsoft.com/office/drawing/2014/main" id="{B9E223A3-9AE4-4E83-ABC3-44A3926F59D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5CC19D-8B0B-46F9-A12C-19C1C443E84E}" type="slidenum">
              <a:rPr kumimoji="0" lang="en-US" altLang="en-US" sz="1000" b="0" i="0" u="none" strike="noStrike" kern="1200" cap="none" spc="0" normalizeH="0" baseline="0" noProof="0" smtClean="0">
                <a:ln>
                  <a:noFill/>
                </a:ln>
                <a:solidFill>
                  <a:srgbClr val="005595"/>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altLang="en-US" sz="1000" b="0" i="0" u="none" strike="noStrike" kern="1200" cap="none" spc="0" normalizeH="0" baseline="0" noProof="0">
              <a:ln>
                <a:noFill/>
              </a:ln>
              <a:solidFill>
                <a:srgbClr val="005595"/>
              </a:solidFill>
              <a:effectLst/>
              <a:uLnTx/>
              <a:uFillTx/>
              <a:latin typeface="Arial"/>
              <a:ea typeface="+mn-ea"/>
              <a:cs typeface="+mn-cs"/>
            </a:endParaRPr>
          </a:p>
        </p:txBody>
      </p:sp>
      <p:pic>
        <p:nvPicPr>
          <p:cNvPr id="5" name="Picture 5" descr="A picture containing text, person, smiling, screenshot&#10;&#10;Description automatically generated">
            <a:extLst>
              <a:ext uri="{FF2B5EF4-FFF2-40B4-BE49-F238E27FC236}">
                <a16:creationId xmlns:a16="http://schemas.microsoft.com/office/drawing/2014/main" id="{85DD91EE-FA44-49C4-874A-8042EE7D9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4464073"/>
            <a:ext cx="3678920" cy="1878040"/>
          </a:xfrm>
          <a:prstGeom prst="rect">
            <a:avLst/>
          </a:prstGeom>
        </p:spPr>
      </p:pic>
      <p:pic>
        <p:nvPicPr>
          <p:cNvPr id="6" name="Picture 6" descr="A picture containing text, person, screenshot, businesscard&#10;&#10;Description automatically generated">
            <a:extLst>
              <a:ext uri="{FF2B5EF4-FFF2-40B4-BE49-F238E27FC236}">
                <a16:creationId xmlns:a16="http://schemas.microsoft.com/office/drawing/2014/main" id="{F58B7949-79ED-4DAF-8411-A828B4555E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4412065"/>
            <a:ext cx="4069790" cy="1374563"/>
          </a:xfrm>
          <a:prstGeom prst="rect">
            <a:avLst/>
          </a:prstGeom>
        </p:spPr>
      </p:pic>
      <p:pic>
        <p:nvPicPr>
          <p:cNvPr id="7" name="Picture 7">
            <a:extLst>
              <a:ext uri="{FF2B5EF4-FFF2-40B4-BE49-F238E27FC236}">
                <a16:creationId xmlns:a16="http://schemas.microsoft.com/office/drawing/2014/main" id="{B86D1755-78E0-4F6C-8494-992DAA2F5E0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0059" y="2745658"/>
            <a:ext cx="2113809" cy="1477109"/>
          </a:xfrm>
          <a:prstGeom prst="rect">
            <a:avLst/>
          </a:prstGeom>
        </p:spPr>
      </p:pic>
    </p:spTree>
    <p:extLst>
      <p:ext uri="{BB962C8B-B14F-4D97-AF65-F5344CB8AC3E}">
        <p14:creationId xmlns:p14="http://schemas.microsoft.com/office/powerpoint/2010/main" val="265974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4443-4980-496B-9BF2-EAAB9B6649E7}"/>
              </a:ext>
            </a:extLst>
          </p:cNvPr>
          <p:cNvSpPr>
            <a:spLocks noGrp="1"/>
          </p:cNvSpPr>
          <p:nvPr>
            <p:ph type="title"/>
          </p:nvPr>
        </p:nvSpPr>
        <p:spPr/>
        <p:txBody>
          <a:bodyPr/>
          <a:lstStyle/>
          <a:p>
            <a:r>
              <a:rPr lang="en-US"/>
              <a:t>State &amp; local level response</a:t>
            </a:r>
          </a:p>
        </p:txBody>
      </p:sp>
      <p:sp>
        <p:nvSpPr>
          <p:cNvPr id="4" name="Slide Number Placeholder 3">
            <a:extLst>
              <a:ext uri="{FF2B5EF4-FFF2-40B4-BE49-F238E27FC236}">
                <a16:creationId xmlns:a16="http://schemas.microsoft.com/office/drawing/2014/main" id="{3601CC18-EC3D-41F5-BB8A-7B0770F88F7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CC19D-8B0B-46F9-A12C-19C1C443E84E}" type="slidenum">
              <a:rPr kumimoji="0" lang="en-US" altLang="en-US" sz="1000" b="0" i="0" u="none" strike="noStrike" kern="1200" cap="none" spc="0" normalizeH="0" baseline="0" noProof="0" smtClean="0">
                <a:ln>
                  <a:noFill/>
                </a:ln>
                <a:solidFill>
                  <a:srgbClr val="00559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altLang="en-US" sz="1000" b="0" i="0" u="none" strike="noStrike" kern="1200" cap="none" spc="0" normalizeH="0" baseline="0" noProof="0">
              <a:ln>
                <a:noFill/>
              </a:ln>
              <a:solidFill>
                <a:srgbClr val="005595"/>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844FABA7-2787-49D0-91D2-446D323CE254}"/>
              </a:ext>
            </a:extLst>
          </p:cNvPr>
          <p:cNvGraphicFramePr/>
          <p:nvPr>
            <p:extLst>
              <p:ext uri="{D42A27DB-BD31-4B8C-83A1-F6EECF244321}">
                <p14:modId xmlns:p14="http://schemas.microsoft.com/office/powerpoint/2010/main" val="580059477"/>
              </p:ext>
            </p:extLst>
          </p:nvPr>
        </p:nvGraphicFramePr>
        <p:xfrm>
          <a:off x="2546818" y="1287349"/>
          <a:ext cx="7060000" cy="5269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 name="Content Placeholder 2">
            <a:extLst>
              <a:ext uri="{FF2B5EF4-FFF2-40B4-BE49-F238E27FC236}">
                <a16:creationId xmlns:a16="http://schemas.microsoft.com/office/drawing/2014/main" id="{4DF65F24-454C-4698-81DB-842D6F0A1DFB}"/>
              </a:ext>
            </a:extLst>
          </p:cNvPr>
          <p:cNvSpPr>
            <a:spLocks noGrp="1"/>
          </p:cNvSpPr>
          <p:nvPr>
            <p:ph idx="1"/>
          </p:nvPr>
        </p:nvSpPr>
        <p:spPr>
          <a:xfrm>
            <a:off x="303221" y="1588356"/>
            <a:ext cx="3368893" cy="4043733"/>
          </a:xfrm>
        </p:spPr>
        <p:txBody>
          <a:bodyPr/>
          <a:lstStyle/>
          <a:p>
            <a:pPr>
              <a:buFont typeface="Arial"/>
              <a:buChar char="•"/>
            </a:pPr>
            <a:r>
              <a:rPr lang="en-US" sz="1800"/>
              <a:t>Multi-sector</a:t>
            </a:r>
            <a:endParaRPr lang="en-US" sz="1800">
              <a:cs typeface="Arial"/>
            </a:endParaRPr>
          </a:p>
          <a:p>
            <a:pPr>
              <a:buFont typeface="Arial"/>
            </a:pPr>
            <a:r>
              <a:rPr lang="en-US" sz="1800">
                <a:cs typeface="Arial"/>
              </a:rPr>
              <a:t>Continues to evolve</a:t>
            </a:r>
          </a:p>
          <a:p>
            <a:pPr>
              <a:buFont typeface="Arial"/>
            </a:pPr>
            <a:r>
              <a:rPr lang="en-US" sz="1800">
                <a:cs typeface="Arial"/>
              </a:rPr>
              <a:t>Essential aspect of COVID pandemic response &amp; recovery</a:t>
            </a:r>
          </a:p>
          <a:p>
            <a:pPr>
              <a:buFont typeface="Arial"/>
            </a:pPr>
            <a:r>
              <a:rPr lang="en-US" sz="1800">
                <a:cs typeface="Arial"/>
              </a:rPr>
              <a:t>Must address immediate crisis and root causes</a:t>
            </a:r>
          </a:p>
          <a:p>
            <a:pPr>
              <a:buFont typeface="Arial"/>
              <a:buChar char="•"/>
            </a:pPr>
            <a:endParaRPr lang="en-US" sz="1800">
              <a:cs typeface="Arial"/>
            </a:endParaRPr>
          </a:p>
          <a:p>
            <a:pPr marL="0" indent="0">
              <a:buNone/>
            </a:pPr>
            <a:r>
              <a:rPr lang="en-US" sz="1800">
                <a:cs typeface="Arial"/>
              </a:rPr>
              <a:t>Future needs:</a:t>
            </a:r>
          </a:p>
          <a:p>
            <a:pPr>
              <a:buFont typeface="Arial"/>
              <a:buChar char="•"/>
            </a:pPr>
            <a:r>
              <a:rPr lang="en-US" sz="1800">
                <a:cs typeface="Arial"/>
              </a:rPr>
              <a:t>Stigma reduction</a:t>
            </a:r>
          </a:p>
          <a:p>
            <a:pPr>
              <a:buFont typeface="Arial"/>
              <a:buChar char="•"/>
            </a:pPr>
            <a:r>
              <a:rPr lang="en-US" sz="1800">
                <a:cs typeface="Arial"/>
              </a:rPr>
              <a:t>Fentanyl education</a:t>
            </a:r>
          </a:p>
          <a:p>
            <a:pPr>
              <a:buFont typeface="Arial"/>
              <a:buChar char="•"/>
            </a:pPr>
            <a:r>
              <a:rPr lang="en-US" sz="1800">
                <a:cs typeface="Arial"/>
              </a:rPr>
              <a:t>Focus on methamphetamine</a:t>
            </a:r>
          </a:p>
          <a:p>
            <a:pPr>
              <a:buFont typeface="Arial"/>
              <a:buChar char="•"/>
            </a:pPr>
            <a:endParaRPr lang="en-US">
              <a:cs typeface="Arial"/>
            </a:endParaRPr>
          </a:p>
        </p:txBody>
      </p:sp>
      <p:pic>
        <p:nvPicPr>
          <p:cNvPr id="67" name="Picture 67">
            <a:extLst>
              <a:ext uri="{FF2B5EF4-FFF2-40B4-BE49-F238E27FC236}">
                <a16:creationId xmlns:a16="http://schemas.microsoft.com/office/drawing/2014/main" id="{C8403ABF-3A3A-4516-9317-FAE3D434A8A8}"/>
              </a:ext>
            </a:extLst>
          </p:cNvPr>
          <p:cNvPicPr>
            <a:picLocks noChangeAspect="1"/>
          </p:cNvPicPr>
          <p:nvPr/>
        </p:nvPicPr>
        <p:blipFill>
          <a:blip r:embed="rId8"/>
          <a:stretch>
            <a:fillRect/>
          </a:stretch>
        </p:blipFill>
        <p:spPr>
          <a:xfrm>
            <a:off x="4965240" y="3048838"/>
            <a:ext cx="2210195" cy="1743424"/>
          </a:xfrm>
          <a:prstGeom prst="rect">
            <a:avLst/>
          </a:prstGeom>
        </p:spPr>
      </p:pic>
    </p:spTree>
    <p:extLst>
      <p:ext uri="{BB962C8B-B14F-4D97-AF65-F5344CB8AC3E}">
        <p14:creationId xmlns:p14="http://schemas.microsoft.com/office/powerpoint/2010/main" val="199928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1FFD6F1-59BC-456E-9357-7320CFC085B6}"/>
              </a:ext>
            </a:extLst>
          </p:cNvPr>
          <p:cNvGraphicFramePr/>
          <p:nvPr>
            <p:extLst>
              <p:ext uri="{D42A27DB-BD31-4B8C-83A1-F6EECF244321}">
                <p14:modId xmlns:p14="http://schemas.microsoft.com/office/powerpoint/2010/main" val="3589483869"/>
              </p:ext>
            </p:extLst>
          </p:nvPr>
        </p:nvGraphicFramePr>
        <p:xfrm>
          <a:off x="4880157" y="1010351"/>
          <a:ext cx="3949262" cy="412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4BB6C38-B204-4CF1-AD2B-8DADE602E010}"/>
              </a:ext>
            </a:extLst>
          </p:cNvPr>
          <p:cNvSpPr/>
          <p:nvPr/>
        </p:nvSpPr>
        <p:spPr>
          <a:xfrm>
            <a:off x="-1" y="0"/>
            <a:ext cx="45720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Title 1">
            <a:extLst>
              <a:ext uri="{FF2B5EF4-FFF2-40B4-BE49-F238E27FC236}">
                <a16:creationId xmlns:a16="http://schemas.microsoft.com/office/drawing/2014/main" id="{69492592-C3B8-4FA7-BF93-044EAAEE77EF}"/>
              </a:ext>
            </a:extLst>
          </p:cNvPr>
          <p:cNvSpPr txBox="1">
            <a:spLocks/>
          </p:cNvSpPr>
          <p:nvPr/>
        </p:nvSpPr>
        <p:spPr>
          <a:xfrm>
            <a:off x="340910" y="2076742"/>
            <a:ext cx="3407342" cy="21563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900" b="1" dirty="0">
                <a:solidFill>
                  <a:prstClr val="white"/>
                </a:solidFill>
                <a:latin typeface="Calibri Light" panose="020F0302020204030204"/>
              </a:rPr>
              <a:t>Harm reduction components </a:t>
            </a:r>
            <a:endParaRPr lang="en-US" sz="3900" dirty="0">
              <a:solidFill>
                <a:prstClr val="white"/>
              </a:solidFill>
              <a:latin typeface="Calibri Light" panose="020F0302020204030204"/>
            </a:endParaRPr>
          </a:p>
        </p:txBody>
      </p:sp>
      <p:sp>
        <p:nvSpPr>
          <p:cNvPr id="6" name="Rectangle 1">
            <a:extLst>
              <a:ext uri="{FF2B5EF4-FFF2-40B4-BE49-F238E27FC236}">
                <a16:creationId xmlns:a16="http://schemas.microsoft.com/office/drawing/2014/main" id="{61D168CD-2054-4C74-88A6-21405AB30983}"/>
              </a:ext>
            </a:extLst>
          </p:cNvPr>
          <p:cNvSpPr>
            <a:spLocks noChangeArrowheads="1"/>
          </p:cNvSpPr>
          <p:nvPr/>
        </p:nvSpPr>
        <p:spPr bwMode="auto">
          <a:xfrm>
            <a:off x="4930346" y="5166670"/>
            <a:ext cx="3595817"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1050" dirty="0">
                <a:solidFill>
                  <a:prstClr val="black"/>
                </a:solidFill>
                <a:latin typeface="Arial" panose="020B0604020202020204" pitchFamily="34" charset="0"/>
                <a:ea typeface="Calibri" panose="020F0502020204030204" pitchFamily="34" charset="0"/>
                <a:hlinkClick r:id="rId8"/>
              </a:rPr>
              <a:t>https://www.hhs.gov/overdose-prevention/harm-reduction</a:t>
            </a:r>
            <a:endParaRPr lang="en-US" altLang="en-US" sz="1050" dirty="0">
              <a:solidFill>
                <a:prstClr val="black"/>
              </a:solidFill>
              <a:latin typeface="Arial" panose="020B0604020202020204" pitchFamily="34" charset="0"/>
            </a:endParaRPr>
          </a:p>
          <a:p>
            <a:pPr defTabSz="685800" eaLnBrk="0" fontAlgn="base" hangingPunct="0">
              <a:spcBef>
                <a:spcPct val="0"/>
              </a:spcBef>
              <a:spcAft>
                <a:spcPct val="0"/>
              </a:spcAft>
            </a:pPr>
            <a:r>
              <a:rPr lang="en-US" altLang="en-US" sz="1050" dirty="0">
                <a:solidFill>
                  <a:prstClr val="black"/>
                </a:solidFill>
                <a:latin typeface="Arial" panose="020B0604020202020204" pitchFamily="34" charset="0"/>
                <a:ea typeface="Calibri" panose="020F0502020204030204" pitchFamily="34" charset="0"/>
                <a:hlinkClick r:id="rId9"/>
              </a:rPr>
              <a:t>https://www.samhsa.gov/find-help/harm-reduction</a:t>
            </a:r>
            <a:endParaRPr lang="en-US" altLang="en-US" sz="1050" dirty="0">
              <a:solidFill>
                <a:prstClr val="black"/>
              </a:solidFill>
              <a:latin typeface="Arial" panose="020B0604020202020204" pitchFamily="34" charset="0"/>
            </a:endParaRPr>
          </a:p>
        </p:txBody>
      </p:sp>
    </p:spTree>
    <p:extLst>
      <p:ext uri="{BB962C8B-B14F-4D97-AF65-F5344CB8AC3E}">
        <p14:creationId xmlns:p14="http://schemas.microsoft.com/office/powerpoint/2010/main" val="367707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2FCD2026-7D42-4248-B530-7712B786E6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99"/>
          <a:stretch/>
        </p:blipFill>
        <p:spPr>
          <a:xfrm>
            <a:off x="3860799" y="4688542"/>
            <a:ext cx="5210629" cy="2045658"/>
          </a:xfrm>
          <a:prstGeom prst="rect">
            <a:avLst/>
          </a:prstGeom>
        </p:spPr>
      </p:pic>
      <p:sp>
        <p:nvSpPr>
          <p:cNvPr id="2" name="Title 1">
            <a:extLst>
              <a:ext uri="{FF2B5EF4-FFF2-40B4-BE49-F238E27FC236}">
                <a16:creationId xmlns:a16="http://schemas.microsoft.com/office/drawing/2014/main" id="{46DE14EA-F667-4AA0-A816-E7DB05ED4AC9}"/>
              </a:ext>
            </a:extLst>
          </p:cNvPr>
          <p:cNvSpPr>
            <a:spLocks noGrp="1"/>
          </p:cNvSpPr>
          <p:nvPr>
            <p:ph type="title"/>
          </p:nvPr>
        </p:nvSpPr>
        <p:spPr>
          <a:xfrm>
            <a:off x="457199" y="274638"/>
            <a:ext cx="8461829" cy="1143000"/>
          </a:xfrm>
        </p:spPr>
        <p:txBody>
          <a:bodyPr/>
          <a:lstStyle/>
          <a:p>
            <a:r>
              <a:rPr lang="en-US" sz="2800"/>
              <a:t>We should move upstream and implement a shared risk and protective factor approach</a:t>
            </a:r>
          </a:p>
        </p:txBody>
      </p:sp>
      <p:sp>
        <p:nvSpPr>
          <p:cNvPr id="3" name="Content Placeholder 2">
            <a:extLst>
              <a:ext uri="{FF2B5EF4-FFF2-40B4-BE49-F238E27FC236}">
                <a16:creationId xmlns:a16="http://schemas.microsoft.com/office/drawing/2014/main" id="{19738174-A1BC-4A59-969B-B375CDC997AF}"/>
              </a:ext>
            </a:extLst>
          </p:cNvPr>
          <p:cNvSpPr>
            <a:spLocks noGrp="1"/>
          </p:cNvSpPr>
          <p:nvPr>
            <p:ph idx="1"/>
          </p:nvPr>
        </p:nvSpPr>
        <p:spPr>
          <a:xfrm>
            <a:off x="304800" y="1600200"/>
            <a:ext cx="4267200" cy="4114800"/>
          </a:xfrm>
        </p:spPr>
        <p:txBody>
          <a:bodyPr/>
          <a:lstStyle/>
          <a:p>
            <a:pPr marL="0" indent="0">
              <a:buNone/>
            </a:pPr>
            <a:r>
              <a:rPr lang="en-US" b="1">
                <a:solidFill>
                  <a:schemeClr val="bg2">
                    <a:lumMod val="75000"/>
                  </a:schemeClr>
                </a:solidFill>
              </a:rPr>
              <a:t>Risk factors for drug use</a:t>
            </a:r>
          </a:p>
          <a:p>
            <a:r>
              <a:rPr lang="en-US" sz="1600"/>
              <a:t>Genetic predisposition to addiction or exposure to alcohol prenatally</a:t>
            </a:r>
          </a:p>
          <a:p>
            <a:r>
              <a:rPr lang="en-US" sz="1600"/>
              <a:t>Mental health issues</a:t>
            </a:r>
          </a:p>
          <a:p>
            <a:r>
              <a:rPr lang="en-US" sz="1600"/>
              <a:t>Adverse Childhood Experiences: ACES</a:t>
            </a:r>
          </a:p>
          <a:p>
            <a:r>
              <a:rPr lang="en-US" sz="1600"/>
              <a:t>Neighborhood poverty and violence</a:t>
            </a:r>
          </a:p>
          <a:p>
            <a:r>
              <a:rPr lang="en-US" sz="1600"/>
              <a:t>Racism and lack of economic opportunity</a:t>
            </a:r>
          </a:p>
          <a:p>
            <a:r>
              <a:rPr lang="en-US" sz="1600"/>
              <a:t>Poor social coping skills</a:t>
            </a:r>
          </a:p>
          <a:p>
            <a:r>
              <a:rPr lang="en-US" sz="1600"/>
              <a:t>Affiliations with peers displaying negative behaviors</a:t>
            </a:r>
          </a:p>
          <a:p>
            <a:r>
              <a:rPr lang="en-US" sz="1600"/>
              <a:t>Perceptions of approval of drug-using behaviors in family, work, school, peer, and community environments</a:t>
            </a:r>
          </a:p>
          <a:p>
            <a:endParaRPr lang="en-US"/>
          </a:p>
        </p:txBody>
      </p:sp>
      <p:sp>
        <p:nvSpPr>
          <p:cNvPr id="4" name="Slide Number Placeholder 3">
            <a:extLst>
              <a:ext uri="{FF2B5EF4-FFF2-40B4-BE49-F238E27FC236}">
                <a16:creationId xmlns:a16="http://schemas.microsoft.com/office/drawing/2014/main" id="{C1D0F07C-8B96-4BF2-8BD3-A3AD6EC05CAA}"/>
              </a:ext>
            </a:extLst>
          </p:cNvPr>
          <p:cNvSpPr>
            <a:spLocks noGrp="1"/>
          </p:cNvSpPr>
          <p:nvPr>
            <p:ph type="sldNum" sz="quarter" idx="10"/>
          </p:nvPr>
        </p:nvSpPr>
        <p:spPr/>
        <p:txBody>
          <a:bodyPr/>
          <a:lstStyle/>
          <a:p>
            <a:pPr>
              <a:defRPr/>
            </a:pPr>
            <a:fld id="{165CC19D-8B0B-46F9-A12C-19C1C443E84E}" type="slidenum">
              <a:rPr lang="en-US" altLang="en-US" smtClean="0"/>
              <a:pPr>
                <a:defRPr/>
              </a:pPr>
              <a:t>14</a:t>
            </a:fld>
            <a:endParaRPr lang="en-US" altLang="en-US"/>
          </a:p>
        </p:txBody>
      </p:sp>
      <p:sp>
        <p:nvSpPr>
          <p:cNvPr id="5" name="Content Placeholder 2">
            <a:extLst>
              <a:ext uri="{FF2B5EF4-FFF2-40B4-BE49-F238E27FC236}">
                <a16:creationId xmlns:a16="http://schemas.microsoft.com/office/drawing/2014/main" id="{C6F8E5C8-211A-45B2-8A4F-104A7245A599}"/>
              </a:ext>
            </a:extLst>
          </p:cNvPr>
          <p:cNvSpPr txBox="1">
            <a:spLocks/>
          </p:cNvSpPr>
          <p:nvPr/>
        </p:nvSpPr>
        <p:spPr bwMode="auto">
          <a:xfrm>
            <a:off x="4709886" y="1596571"/>
            <a:ext cx="426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FontTx/>
              <a:buNone/>
            </a:pPr>
            <a:r>
              <a:rPr lang="en-US" b="1">
                <a:solidFill>
                  <a:schemeClr val="bg2">
                    <a:lumMod val="75000"/>
                  </a:schemeClr>
                </a:solidFill>
              </a:rPr>
              <a:t>Protective factors for drug use</a:t>
            </a:r>
          </a:p>
          <a:p>
            <a:pPr defTabSz="914400"/>
            <a:r>
              <a:rPr lang="en-US" sz="1600"/>
              <a:t>Strong and positive family bonds</a:t>
            </a:r>
          </a:p>
          <a:p>
            <a:pPr defTabSz="914400"/>
            <a:r>
              <a:rPr lang="en-US" sz="1600"/>
              <a:t>Positive self-image</a:t>
            </a:r>
          </a:p>
          <a:p>
            <a:pPr defTabSz="914400"/>
            <a:r>
              <a:rPr lang="en-US" sz="1600"/>
              <a:t>Emotional self-regulation</a:t>
            </a:r>
          </a:p>
          <a:p>
            <a:pPr defTabSz="914400"/>
            <a:r>
              <a:rPr lang="en-US" sz="1600"/>
              <a:t>Positive peer group</a:t>
            </a:r>
          </a:p>
          <a:p>
            <a:pPr defTabSz="914400"/>
            <a:r>
              <a:rPr lang="en-US" sz="1600"/>
              <a:t>Availability of faith-based resources and after-school activities</a:t>
            </a:r>
          </a:p>
          <a:p>
            <a:pPr defTabSz="914400"/>
            <a:r>
              <a:rPr lang="en-US" sz="1600"/>
              <a:t>Academic success</a:t>
            </a:r>
          </a:p>
          <a:p>
            <a:pPr defTabSz="914400"/>
            <a:r>
              <a:rPr lang="en-US" sz="1600"/>
              <a:t>Hate-crime laws</a:t>
            </a:r>
          </a:p>
          <a:p>
            <a:pPr defTabSz="914400"/>
            <a:r>
              <a:rPr lang="en-US" sz="1600"/>
              <a:t>Policies limiting the availability of alcohol</a:t>
            </a:r>
          </a:p>
          <a:p>
            <a:pPr defTabSz="914400"/>
            <a:endParaRPr lang="en-US"/>
          </a:p>
        </p:txBody>
      </p:sp>
    </p:spTree>
    <p:extLst>
      <p:ext uri="{BB962C8B-B14F-4D97-AF65-F5344CB8AC3E}">
        <p14:creationId xmlns:p14="http://schemas.microsoft.com/office/powerpoint/2010/main" val="24644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B7F857-8ADC-47FE-9F15-BC4694D395E2}"/>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5CC19D-8B0B-46F9-A12C-19C1C443E84E}" type="slidenum">
              <a:rPr kumimoji="0" lang="en-US" altLang="en-US" sz="1000" b="0" i="0" u="none" strike="noStrike" kern="1200" cap="none" spc="0" normalizeH="0" baseline="0" noProof="0" smtClean="0">
                <a:ln>
                  <a:noFill/>
                </a:ln>
                <a:solidFill>
                  <a:srgbClr val="005595"/>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altLang="en-US" sz="1000" b="0" i="0" u="none" strike="noStrike" kern="1200" cap="none" spc="0" normalizeH="0" baseline="0" noProof="0">
              <a:ln>
                <a:noFill/>
              </a:ln>
              <a:solidFill>
                <a:srgbClr val="005595"/>
              </a:solidFill>
              <a:effectLst/>
              <a:uLnTx/>
              <a:uFillTx/>
              <a:latin typeface="Arial"/>
              <a:ea typeface="+mn-ea"/>
              <a:cs typeface="+mn-cs"/>
            </a:endParaRPr>
          </a:p>
        </p:txBody>
      </p:sp>
      <p:graphicFrame>
        <p:nvGraphicFramePr>
          <p:cNvPr id="5" name="Diagram 4">
            <a:extLst>
              <a:ext uri="{FF2B5EF4-FFF2-40B4-BE49-F238E27FC236}">
                <a16:creationId xmlns:a16="http://schemas.microsoft.com/office/drawing/2014/main" id="{89A73B3E-9B03-434A-BB20-0DF177F7C428}"/>
              </a:ext>
            </a:extLst>
          </p:cNvPr>
          <p:cNvGraphicFramePr/>
          <p:nvPr/>
        </p:nvGraphicFramePr>
        <p:xfrm>
          <a:off x="-275864" y="1921397"/>
          <a:ext cx="6215605" cy="363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FE65887A-425F-42E7-8EFD-C54486809F4C}"/>
              </a:ext>
            </a:extLst>
          </p:cNvPr>
          <p:cNvSpPr>
            <a:spLocks noGrp="1"/>
          </p:cNvSpPr>
          <p:nvPr>
            <p:ph type="title"/>
          </p:nvPr>
        </p:nvSpPr>
        <p:spPr/>
        <p:txBody>
          <a:bodyPr/>
          <a:lstStyle/>
          <a:p>
            <a:r>
              <a:rPr lang="en-US"/>
              <a:t>The changing overdose epidemic</a:t>
            </a:r>
          </a:p>
        </p:txBody>
      </p:sp>
      <p:sp>
        <p:nvSpPr>
          <p:cNvPr id="8" name="Content Placeholder 2">
            <a:extLst>
              <a:ext uri="{FF2B5EF4-FFF2-40B4-BE49-F238E27FC236}">
                <a16:creationId xmlns:a16="http://schemas.microsoft.com/office/drawing/2014/main" id="{0CCA36A9-1345-4DEB-BB20-8295D8C3BA63}"/>
              </a:ext>
            </a:extLst>
          </p:cNvPr>
          <p:cNvSpPr>
            <a:spLocks noGrp="1"/>
          </p:cNvSpPr>
          <p:nvPr>
            <p:ph idx="1"/>
          </p:nvPr>
        </p:nvSpPr>
        <p:spPr>
          <a:xfrm>
            <a:off x="5567423" y="2468562"/>
            <a:ext cx="3119377" cy="4114800"/>
          </a:xfrm>
        </p:spPr>
        <p:txBody>
          <a:bodyPr/>
          <a:lstStyle/>
          <a:p>
            <a:pPr>
              <a:buFont typeface="Wingdings" panose="05000000000000000000" pitchFamily="2" charset="2"/>
              <a:buChar char="Ø"/>
            </a:pPr>
            <a:r>
              <a:rPr lang="en-US" sz="1800" b="1"/>
              <a:t>Fewer deaths &amp; overdoses from Rx medications</a:t>
            </a:r>
            <a:br>
              <a:rPr lang="en-US" sz="1800" b="1"/>
            </a:br>
            <a:endParaRPr lang="en-US" sz="1800" b="1"/>
          </a:p>
          <a:p>
            <a:pPr>
              <a:buFont typeface="Wingdings" panose="05000000000000000000" pitchFamily="2" charset="2"/>
              <a:buChar char="Ø"/>
            </a:pPr>
            <a:r>
              <a:rPr lang="en-US" sz="1800" b="1"/>
              <a:t>More deaths &amp; overdoses from illicit drugs</a:t>
            </a:r>
          </a:p>
          <a:p>
            <a:pPr>
              <a:buFont typeface="Wingdings" panose="05000000000000000000" pitchFamily="2" charset="2"/>
              <a:buChar char="Ø"/>
            </a:pPr>
            <a:endParaRPr lang="en-US" sz="2400" b="1"/>
          </a:p>
        </p:txBody>
      </p:sp>
    </p:spTree>
    <p:extLst>
      <p:ext uri="{BB962C8B-B14F-4D97-AF65-F5344CB8AC3E}">
        <p14:creationId xmlns:p14="http://schemas.microsoft.com/office/powerpoint/2010/main" val="272996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D66D4D-AAF9-474B-A76D-0D16FFDDE402}"/>
              </a:ext>
            </a:extLst>
          </p:cNvPr>
          <p:cNvSpPr>
            <a:spLocks noGrp="1"/>
          </p:cNvSpPr>
          <p:nvPr>
            <p:ph type="title"/>
          </p:nvPr>
        </p:nvSpPr>
        <p:spPr/>
        <p:txBody>
          <a:bodyPr/>
          <a:lstStyle/>
          <a:p>
            <a:r>
              <a:rPr lang="en-US"/>
              <a:t>Seizures of fentanyl are increasing</a:t>
            </a:r>
          </a:p>
        </p:txBody>
      </p:sp>
      <p:sp>
        <p:nvSpPr>
          <p:cNvPr id="4" name="Slide Number Placeholder 3">
            <a:extLst>
              <a:ext uri="{FF2B5EF4-FFF2-40B4-BE49-F238E27FC236}">
                <a16:creationId xmlns:a16="http://schemas.microsoft.com/office/drawing/2014/main" id="{F6593C5A-3E98-4F4E-812B-2D804A978926}"/>
              </a:ext>
            </a:extLst>
          </p:cNvPr>
          <p:cNvSpPr>
            <a:spLocks noGrp="1"/>
          </p:cNvSpPr>
          <p:nvPr>
            <p:ph type="sldNum" sz="quarter" idx="10"/>
          </p:nvPr>
        </p:nvSpPr>
        <p:spPr/>
        <p:txBody>
          <a:bodyPr/>
          <a:lstStyle/>
          <a:p>
            <a:pPr>
              <a:defRPr/>
            </a:pPr>
            <a:fld id="{165CC19D-8B0B-46F9-A12C-19C1C443E84E}" type="slidenum">
              <a:rPr lang="en-US" altLang="en-US" smtClean="0"/>
              <a:pPr>
                <a:defRPr/>
              </a:pPr>
              <a:t>3</a:t>
            </a:fld>
            <a:endParaRPr lang="en-US" altLang="en-US"/>
          </a:p>
        </p:txBody>
      </p:sp>
      <p:graphicFrame>
        <p:nvGraphicFramePr>
          <p:cNvPr id="7" name="Object 6">
            <a:extLst>
              <a:ext uri="{FF2B5EF4-FFF2-40B4-BE49-F238E27FC236}">
                <a16:creationId xmlns:a16="http://schemas.microsoft.com/office/drawing/2014/main" id="{0D2FDCD7-AC4B-4DD2-914B-F40F0628063B}"/>
              </a:ext>
            </a:extLst>
          </p:cNvPr>
          <p:cNvGraphicFramePr>
            <a:graphicFrameLocks noChangeAspect="1"/>
          </p:cNvGraphicFramePr>
          <p:nvPr>
            <p:extLst>
              <p:ext uri="{D42A27DB-BD31-4B8C-83A1-F6EECF244321}">
                <p14:modId xmlns:p14="http://schemas.microsoft.com/office/powerpoint/2010/main" val="1906459221"/>
              </p:ext>
            </p:extLst>
          </p:nvPr>
        </p:nvGraphicFramePr>
        <p:xfrm>
          <a:off x="170443" y="1539323"/>
          <a:ext cx="4535914" cy="2630010"/>
        </p:xfrm>
        <a:graphic>
          <a:graphicData uri="http://schemas.openxmlformats.org/presentationml/2006/ole">
            <mc:AlternateContent xmlns:mc="http://schemas.openxmlformats.org/markup-compatibility/2006">
              <mc:Choice xmlns:v="urn:schemas-microsoft-com:vml" Requires="v">
                <p:oleObj spid="_x0000_s1026" name="Worksheet" r:id="rId4" imgW="6325044" imgH="3667643" progId="Excel.Sheet.12">
                  <p:link updateAutomatic="1"/>
                </p:oleObj>
              </mc:Choice>
              <mc:Fallback>
                <p:oleObj name="Worksheet" r:id="rId4" imgW="6325044" imgH="3667643" progId="Excel.Sheet.12">
                  <p:link updateAutomatic="1"/>
                  <p:pic>
                    <p:nvPicPr>
                      <p:cNvPr id="7" name="Object 6">
                        <a:extLst>
                          <a:ext uri="{FF2B5EF4-FFF2-40B4-BE49-F238E27FC236}">
                            <a16:creationId xmlns:a16="http://schemas.microsoft.com/office/drawing/2014/main" id="{0D2FDCD7-AC4B-4DD2-914B-F40F0628063B}"/>
                          </a:ext>
                        </a:extLst>
                      </p:cNvPr>
                      <p:cNvPicPr/>
                      <p:nvPr/>
                    </p:nvPicPr>
                    <p:blipFill>
                      <a:blip r:embed="rId5"/>
                      <a:stretch>
                        <a:fillRect/>
                      </a:stretch>
                    </p:blipFill>
                    <p:spPr>
                      <a:xfrm>
                        <a:off x="170443" y="1539323"/>
                        <a:ext cx="4535914" cy="2630010"/>
                      </a:xfrm>
                      <a:prstGeom prst="rect">
                        <a:avLst/>
                      </a:prstGeom>
                      <a:ln>
                        <a:solidFill>
                          <a:schemeClr val="tx1"/>
                        </a:solidFill>
                      </a:ln>
                    </p:spPr>
                  </p:pic>
                </p:oleObj>
              </mc:Fallback>
            </mc:AlternateContent>
          </a:graphicData>
        </a:graphic>
      </p:graphicFrame>
      <p:graphicFrame>
        <p:nvGraphicFramePr>
          <p:cNvPr id="8" name="Object 7">
            <a:extLst>
              <a:ext uri="{FF2B5EF4-FFF2-40B4-BE49-F238E27FC236}">
                <a16:creationId xmlns:a16="http://schemas.microsoft.com/office/drawing/2014/main" id="{80515B6F-3887-45C5-83E9-AE045C8D188D}"/>
              </a:ext>
            </a:extLst>
          </p:cNvPr>
          <p:cNvGraphicFramePr>
            <a:graphicFrameLocks noChangeAspect="1"/>
          </p:cNvGraphicFramePr>
          <p:nvPr>
            <p:extLst>
              <p:ext uri="{D42A27DB-BD31-4B8C-83A1-F6EECF244321}">
                <p14:modId xmlns:p14="http://schemas.microsoft.com/office/powerpoint/2010/main" val="2135624821"/>
              </p:ext>
            </p:extLst>
          </p:nvPr>
        </p:nvGraphicFramePr>
        <p:xfrm>
          <a:off x="4840433" y="1539323"/>
          <a:ext cx="4230886" cy="2630010"/>
        </p:xfrm>
        <a:graphic>
          <a:graphicData uri="http://schemas.openxmlformats.org/presentationml/2006/ole">
            <mc:AlternateContent xmlns:mc="http://schemas.openxmlformats.org/markup-compatibility/2006">
              <mc:Choice xmlns:v="urn:schemas-microsoft-com:vml" Requires="v">
                <p:oleObj spid="_x0000_s1027" name="Worksheet" r:id="rId6" imgW="4582061" imgH="2848250" progId="Excel.Sheet.12">
                  <p:link updateAutomatic="1"/>
                </p:oleObj>
              </mc:Choice>
              <mc:Fallback>
                <p:oleObj name="Worksheet" r:id="rId6" imgW="4582061" imgH="2848250" progId="Excel.Sheet.12">
                  <p:link updateAutomatic="1"/>
                  <p:pic>
                    <p:nvPicPr>
                      <p:cNvPr id="8" name="Object 7">
                        <a:extLst>
                          <a:ext uri="{FF2B5EF4-FFF2-40B4-BE49-F238E27FC236}">
                            <a16:creationId xmlns:a16="http://schemas.microsoft.com/office/drawing/2014/main" id="{80515B6F-3887-45C5-83E9-AE045C8D188D}"/>
                          </a:ext>
                        </a:extLst>
                      </p:cNvPr>
                      <p:cNvPicPr/>
                      <p:nvPr/>
                    </p:nvPicPr>
                    <p:blipFill>
                      <a:blip r:embed="rId7"/>
                      <a:stretch>
                        <a:fillRect/>
                      </a:stretch>
                    </p:blipFill>
                    <p:spPr>
                      <a:xfrm>
                        <a:off x="4840433" y="1539323"/>
                        <a:ext cx="4230886" cy="2630010"/>
                      </a:xfrm>
                      <a:prstGeom prst="rect">
                        <a:avLst/>
                      </a:prstGeom>
                      <a:ln>
                        <a:solidFill>
                          <a:schemeClr val="tx1"/>
                        </a:solidFill>
                      </a:ln>
                    </p:spPr>
                  </p:pic>
                </p:oleObj>
              </mc:Fallback>
            </mc:AlternateContent>
          </a:graphicData>
        </a:graphic>
      </p:graphicFrame>
      <p:sp>
        <p:nvSpPr>
          <p:cNvPr id="9" name="TextBox 8">
            <a:extLst>
              <a:ext uri="{FF2B5EF4-FFF2-40B4-BE49-F238E27FC236}">
                <a16:creationId xmlns:a16="http://schemas.microsoft.com/office/drawing/2014/main" id="{81CE568D-67A0-41BB-8CA7-8011B6AC2A1B}"/>
              </a:ext>
            </a:extLst>
          </p:cNvPr>
          <p:cNvSpPr txBox="1"/>
          <p:nvPr/>
        </p:nvSpPr>
        <p:spPr>
          <a:xfrm>
            <a:off x="457200" y="6539719"/>
            <a:ext cx="8614119" cy="230832"/>
          </a:xfrm>
          <a:prstGeom prst="rect">
            <a:avLst/>
          </a:prstGeom>
          <a:noFill/>
        </p:spPr>
        <p:txBody>
          <a:bodyPr wrap="square" rtlCol="0">
            <a:spAutoFit/>
          </a:bodyPr>
          <a:lstStyle/>
          <a:p>
            <a:r>
              <a:rPr lang="en-US" sz="900"/>
              <a:t>Data compiled from PMP, collected from Oregon High Intensity Drug Trafficking Areas (HIDTA) county seizures; photos collected from drug seizures in Oregon</a:t>
            </a:r>
          </a:p>
        </p:txBody>
      </p:sp>
      <p:pic>
        <p:nvPicPr>
          <p:cNvPr id="11" name="Picture 10">
            <a:extLst>
              <a:ext uri="{FF2B5EF4-FFF2-40B4-BE49-F238E27FC236}">
                <a16:creationId xmlns:a16="http://schemas.microsoft.com/office/drawing/2014/main" id="{FB6B2957-3E34-4534-9044-1A5FCA8EB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34350" y="4571874"/>
            <a:ext cx="1064101" cy="1565304"/>
          </a:xfrm>
          <a:prstGeom prst="rect">
            <a:avLst/>
          </a:prstGeom>
        </p:spPr>
      </p:pic>
      <p:pic>
        <p:nvPicPr>
          <p:cNvPr id="12" name="Picture 11">
            <a:extLst>
              <a:ext uri="{FF2B5EF4-FFF2-40B4-BE49-F238E27FC236}">
                <a16:creationId xmlns:a16="http://schemas.microsoft.com/office/drawing/2014/main" id="{49840260-D768-40D1-B885-C4C37B2E29B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80610" y="4590502"/>
            <a:ext cx="1053212" cy="1549287"/>
          </a:xfrm>
          <a:prstGeom prst="rect">
            <a:avLst/>
          </a:prstGeom>
        </p:spPr>
      </p:pic>
      <p:pic>
        <p:nvPicPr>
          <p:cNvPr id="13" name="Picture 12">
            <a:extLst>
              <a:ext uri="{FF2B5EF4-FFF2-40B4-BE49-F238E27FC236}">
                <a16:creationId xmlns:a16="http://schemas.microsoft.com/office/drawing/2014/main" id="{E5BE970C-819B-4B59-886C-B6F88CFEBD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0443" y="4615291"/>
            <a:ext cx="2706516" cy="1508269"/>
          </a:xfrm>
          <a:prstGeom prst="rect">
            <a:avLst/>
          </a:prstGeom>
        </p:spPr>
      </p:pic>
      <p:pic>
        <p:nvPicPr>
          <p:cNvPr id="14" name="Picture 13">
            <a:extLst>
              <a:ext uri="{FF2B5EF4-FFF2-40B4-BE49-F238E27FC236}">
                <a16:creationId xmlns:a16="http://schemas.microsoft.com/office/drawing/2014/main" id="{92CE36BA-A2DC-4726-A066-D80FC6BD4AF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16188" y="4526017"/>
            <a:ext cx="1097676" cy="1636289"/>
          </a:xfrm>
          <a:prstGeom prst="rect">
            <a:avLst/>
          </a:prstGeom>
        </p:spPr>
      </p:pic>
      <p:pic>
        <p:nvPicPr>
          <p:cNvPr id="15" name="Picture 14">
            <a:extLst>
              <a:ext uri="{FF2B5EF4-FFF2-40B4-BE49-F238E27FC236}">
                <a16:creationId xmlns:a16="http://schemas.microsoft.com/office/drawing/2014/main" id="{61D25DF2-6E14-4F1E-9384-475F3E95AC7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63928" y="4526018"/>
            <a:ext cx="1104845" cy="1636290"/>
          </a:xfrm>
          <a:prstGeom prst="rect">
            <a:avLst/>
          </a:prstGeom>
        </p:spPr>
      </p:pic>
      <p:pic>
        <p:nvPicPr>
          <p:cNvPr id="16" name="Picture 15">
            <a:extLst>
              <a:ext uri="{FF2B5EF4-FFF2-40B4-BE49-F238E27FC236}">
                <a16:creationId xmlns:a16="http://schemas.microsoft.com/office/drawing/2014/main" id="{0A80E2DA-85C9-49D1-89D2-4997E6991D7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99299" y="4526018"/>
            <a:ext cx="1117214" cy="1636289"/>
          </a:xfrm>
          <a:prstGeom prst="rect">
            <a:avLst/>
          </a:prstGeom>
        </p:spPr>
      </p:pic>
      <p:sp>
        <p:nvSpPr>
          <p:cNvPr id="2" name="TextBox 1">
            <a:extLst>
              <a:ext uri="{FF2B5EF4-FFF2-40B4-BE49-F238E27FC236}">
                <a16:creationId xmlns:a16="http://schemas.microsoft.com/office/drawing/2014/main" id="{97522370-426B-4FA4-BDF3-950E42DDB45E}"/>
              </a:ext>
            </a:extLst>
          </p:cNvPr>
          <p:cNvSpPr txBox="1"/>
          <p:nvPr/>
        </p:nvSpPr>
        <p:spPr>
          <a:xfrm>
            <a:off x="72681" y="4170964"/>
            <a:ext cx="3576620" cy="230832"/>
          </a:xfrm>
          <a:prstGeom prst="rect">
            <a:avLst/>
          </a:prstGeom>
          <a:noFill/>
        </p:spPr>
        <p:txBody>
          <a:bodyPr wrap="none" rtlCol="0">
            <a:spAutoFit/>
          </a:bodyPr>
          <a:lstStyle/>
          <a:p>
            <a:r>
              <a:rPr lang="en-US" sz="900" i="1"/>
              <a:t>*This data is specific to HIDTA counties, not all counties in Oregon</a:t>
            </a:r>
          </a:p>
        </p:txBody>
      </p:sp>
    </p:spTree>
    <p:extLst>
      <p:ext uri="{BB962C8B-B14F-4D97-AF65-F5344CB8AC3E}">
        <p14:creationId xmlns:p14="http://schemas.microsoft.com/office/powerpoint/2010/main" val="312712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4443-4980-496B-9BF2-EAAB9B6649E7}"/>
              </a:ext>
            </a:extLst>
          </p:cNvPr>
          <p:cNvSpPr>
            <a:spLocks noGrp="1"/>
          </p:cNvSpPr>
          <p:nvPr>
            <p:ph type="title"/>
          </p:nvPr>
        </p:nvSpPr>
        <p:spPr/>
        <p:txBody>
          <a:bodyPr/>
          <a:lstStyle/>
          <a:p>
            <a:r>
              <a:rPr lang="en-US"/>
              <a:t>Overdose deaths from stimulants, heroin and synthetic opioids are rising</a:t>
            </a:r>
            <a:endParaRPr lang="en-US">
              <a:highlight>
                <a:srgbClr val="FFFF00"/>
              </a:highlight>
            </a:endParaRPr>
          </a:p>
        </p:txBody>
      </p:sp>
      <p:sp>
        <p:nvSpPr>
          <p:cNvPr id="4" name="Slide Number Placeholder 3">
            <a:extLst>
              <a:ext uri="{FF2B5EF4-FFF2-40B4-BE49-F238E27FC236}">
                <a16:creationId xmlns:a16="http://schemas.microsoft.com/office/drawing/2014/main" id="{3601CC18-EC3D-41F5-BB8A-7B0770F88F70}"/>
              </a:ext>
            </a:extLst>
          </p:cNvPr>
          <p:cNvSpPr>
            <a:spLocks noGrp="1"/>
          </p:cNvSpPr>
          <p:nvPr>
            <p:ph type="sldNum" sz="quarter" idx="10"/>
          </p:nvPr>
        </p:nvSpPr>
        <p:spPr/>
        <p:txBody>
          <a:bodyPr/>
          <a:lstStyle/>
          <a:p>
            <a:pPr>
              <a:defRPr/>
            </a:pPr>
            <a:fld id="{165CC19D-8B0B-46F9-A12C-19C1C443E84E}" type="slidenum">
              <a:rPr lang="en-US" altLang="en-US" smtClean="0"/>
              <a:pPr>
                <a:defRPr/>
              </a:pPr>
              <a:t>4</a:t>
            </a:fld>
            <a:endParaRPr lang="en-US" altLang="en-US"/>
          </a:p>
        </p:txBody>
      </p:sp>
      <p:graphicFrame>
        <p:nvGraphicFramePr>
          <p:cNvPr id="6" name="Chart 5">
            <a:extLst>
              <a:ext uri="{FF2B5EF4-FFF2-40B4-BE49-F238E27FC236}">
                <a16:creationId xmlns:a16="http://schemas.microsoft.com/office/drawing/2014/main" id="{8A7C5FAF-3E7F-49DA-BC25-D6D63D863548}"/>
              </a:ext>
            </a:extLst>
          </p:cNvPr>
          <p:cNvGraphicFramePr/>
          <p:nvPr>
            <p:extLst>
              <p:ext uri="{D42A27DB-BD31-4B8C-83A1-F6EECF244321}">
                <p14:modId xmlns:p14="http://schemas.microsoft.com/office/powerpoint/2010/main" val="2533890995"/>
              </p:ext>
            </p:extLst>
          </p:nvPr>
        </p:nvGraphicFramePr>
        <p:xfrm>
          <a:off x="304800" y="1199429"/>
          <a:ext cx="8229600" cy="48218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B514E47-3E6A-414D-BF0F-9F04752FD0B5}"/>
              </a:ext>
            </a:extLst>
          </p:cNvPr>
          <p:cNvSpPr txBox="1"/>
          <p:nvPr/>
        </p:nvSpPr>
        <p:spPr>
          <a:xfrm>
            <a:off x="304800" y="6205419"/>
            <a:ext cx="6891051" cy="543162"/>
          </a:xfrm>
          <a:prstGeom prst="rect">
            <a:avLst/>
          </a:prstGeom>
          <a:noFill/>
        </p:spPr>
        <p:txBody>
          <a:bodyPr wrap="square">
            <a:sp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Source: </a:t>
            </a:r>
            <a:r>
              <a:rPr lang="en-US" sz="1400">
                <a:latin typeface="Calibri" panose="020F0502020204030204" pitchFamily="34" charset="0"/>
                <a:ea typeface="Calibri" panose="020F0502020204030204" pitchFamily="34" charset="0"/>
                <a:cs typeface="Times New Roman" panose="02020603050405020304" pitchFamily="18" charset="0"/>
              </a:rPr>
              <a:t>Oregon Vital Records (Deaths), OHA Center for Health Statistics </a:t>
            </a:r>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69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4F031-4ECD-49CC-A27F-C8ABF17732D6}"/>
              </a:ext>
            </a:extLst>
          </p:cNvPr>
          <p:cNvSpPr>
            <a:spLocks noGrp="1"/>
          </p:cNvSpPr>
          <p:nvPr>
            <p:ph type="title"/>
          </p:nvPr>
        </p:nvSpPr>
        <p:spPr>
          <a:xfrm>
            <a:off x="297180" y="274638"/>
            <a:ext cx="8549640" cy="1143000"/>
          </a:xfrm>
        </p:spPr>
        <p:txBody>
          <a:bodyPr/>
          <a:lstStyle/>
          <a:p>
            <a:r>
              <a:rPr lang="en-US"/>
              <a:t>These trends have continued through 2021</a:t>
            </a:r>
          </a:p>
        </p:txBody>
      </p:sp>
      <p:sp>
        <p:nvSpPr>
          <p:cNvPr id="4" name="Slide Number Placeholder 3">
            <a:extLst>
              <a:ext uri="{FF2B5EF4-FFF2-40B4-BE49-F238E27FC236}">
                <a16:creationId xmlns:a16="http://schemas.microsoft.com/office/drawing/2014/main" id="{D02B84FD-43E2-4BE6-8D55-2E94D33112CA}"/>
              </a:ext>
            </a:extLst>
          </p:cNvPr>
          <p:cNvSpPr>
            <a:spLocks noGrp="1"/>
          </p:cNvSpPr>
          <p:nvPr>
            <p:ph type="sldNum" sz="quarter" idx="10"/>
          </p:nvPr>
        </p:nvSpPr>
        <p:spPr/>
        <p:txBody>
          <a:bodyPr/>
          <a:lstStyle/>
          <a:p>
            <a:pPr>
              <a:defRPr/>
            </a:pPr>
            <a:fld id="{165CC19D-8B0B-46F9-A12C-19C1C443E84E}" type="slidenum">
              <a:rPr lang="en-US" altLang="en-US" smtClean="0"/>
              <a:pPr>
                <a:defRPr/>
              </a:pPr>
              <a:t>5</a:t>
            </a:fld>
            <a:endParaRPr lang="en-US" altLang="en-US"/>
          </a:p>
        </p:txBody>
      </p:sp>
      <p:graphicFrame>
        <p:nvGraphicFramePr>
          <p:cNvPr id="5" name="Content Placeholder 4">
            <a:extLst>
              <a:ext uri="{FF2B5EF4-FFF2-40B4-BE49-F238E27FC236}">
                <a16:creationId xmlns:a16="http://schemas.microsoft.com/office/drawing/2014/main" id="{FC757ACB-AFA8-42DB-9093-AD356AD73F5F}"/>
              </a:ext>
            </a:extLst>
          </p:cNvPr>
          <p:cNvGraphicFramePr>
            <a:graphicFrameLocks noGrp="1"/>
          </p:cNvGraphicFramePr>
          <p:nvPr>
            <p:ph idx="1"/>
            <p:extLst>
              <p:ext uri="{D42A27DB-BD31-4B8C-83A1-F6EECF244321}">
                <p14:modId xmlns:p14="http://schemas.microsoft.com/office/powerpoint/2010/main" val="1572743076"/>
              </p:ext>
            </p:extLst>
          </p:nvPr>
        </p:nvGraphicFramePr>
        <p:xfrm>
          <a:off x="457200" y="1417638"/>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AC46BD9-EF84-4121-A443-3BA22DF6E427}"/>
              </a:ext>
            </a:extLst>
          </p:cNvPr>
          <p:cNvSpPr txBox="1"/>
          <p:nvPr/>
        </p:nvSpPr>
        <p:spPr>
          <a:xfrm>
            <a:off x="304800" y="6147519"/>
            <a:ext cx="6891051" cy="543162"/>
          </a:xfrm>
          <a:prstGeom prst="rect">
            <a:avLst/>
          </a:prstGeom>
          <a:noFill/>
        </p:spPr>
        <p:txBody>
          <a:bodyPr wrap="square">
            <a:sp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Source: Oregon State Unintentional Drug Overdose Reporting System (SUDORS)</a:t>
            </a:r>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2AF0C1F-2C32-4672-A514-4B1F6A2D2415}"/>
              </a:ext>
            </a:extLst>
          </p:cNvPr>
          <p:cNvSpPr txBox="1"/>
          <p:nvPr/>
        </p:nvSpPr>
        <p:spPr>
          <a:xfrm>
            <a:off x="388620" y="5492587"/>
            <a:ext cx="3172728" cy="276999"/>
          </a:xfrm>
          <a:prstGeom prst="rect">
            <a:avLst/>
          </a:prstGeom>
          <a:noFill/>
        </p:spPr>
        <p:txBody>
          <a:bodyPr wrap="none" rtlCol="0">
            <a:spAutoFit/>
          </a:bodyPr>
          <a:lstStyle/>
          <a:p>
            <a:r>
              <a:rPr lang="en-US" sz="1200" i="1">
                <a:latin typeface="Calibri" panose="020F0502020204030204" pitchFamily="34" charset="0"/>
                <a:cs typeface="Calibri" panose="020F0502020204030204" pitchFamily="34" charset="0"/>
              </a:rPr>
              <a:t>*2021 data is preliminary and subject to change</a:t>
            </a:r>
          </a:p>
        </p:txBody>
      </p:sp>
    </p:spTree>
    <p:extLst>
      <p:ext uri="{BB962C8B-B14F-4D97-AF65-F5344CB8AC3E}">
        <p14:creationId xmlns:p14="http://schemas.microsoft.com/office/powerpoint/2010/main" val="374986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D085-646F-4A51-AA41-E32F5DBA244C}"/>
              </a:ext>
            </a:extLst>
          </p:cNvPr>
          <p:cNvSpPr>
            <a:spLocks noGrp="1"/>
          </p:cNvSpPr>
          <p:nvPr>
            <p:ph type="title"/>
          </p:nvPr>
        </p:nvSpPr>
        <p:spPr/>
        <p:txBody>
          <a:bodyPr/>
          <a:lstStyle/>
          <a:p>
            <a:r>
              <a:rPr lang="en-US"/>
              <a:t>Emergency department and urgent care visits are up</a:t>
            </a:r>
          </a:p>
        </p:txBody>
      </p:sp>
      <p:sp>
        <p:nvSpPr>
          <p:cNvPr id="4" name="Slide Number Placeholder 3">
            <a:extLst>
              <a:ext uri="{FF2B5EF4-FFF2-40B4-BE49-F238E27FC236}">
                <a16:creationId xmlns:a16="http://schemas.microsoft.com/office/drawing/2014/main" id="{8FA0D11A-F32F-41A4-A6E3-AE1C47FA27F4}"/>
              </a:ext>
            </a:extLst>
          </p:cNvPr>
          <p:cNvSpPr>
            <a:spLocks noGrp="1"/>
          </p:cNvSpPr>
          <p:nvPr>
            <p:ph type="sldNum" sz="quarter" idx="10"/>
          </p:nvPr>
        </p:nvSpPr>
        <p:spPr/>
        <p:txBody>
          <a:bodyPr/>
          <a:lstStyle/>
          <a:p>
            <a:pPr>
              <a:defRPr/>
            </a:pPr>
            <a:fld id="{165CC19D-8B0B-46F9-A12C-19C1C443E84E}"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BD7EEA0E-390F-412D-A587-CD6F1105B816}"/>
              </a:ext>
            </a:extLst>
          </p:cNvPr>
          <p:cNvPicPr>
            <a:picLocks noChangeAspect="1"/>
          </p:cNvPicPr>
          <p:nvPr/>
        </p:nvPicPr>
        <p:blipFill rotWithShape="1">
          <a:blip r:embed="rId3"/>
          <a:srcRect l="537" t="1278" b="1593"/>
          <a:stretch/>
        </p:blipFill>
        <p:spPr>
          <a:xfrm>
            <a:off x="103367" y="1566408"/>
            <a:ext cx="8849802" cy="4245996"/>
          </a:xfrm>
          <a:prstGeom prst="rect">
            <a:avLst/>
          </a:prstGeom>
        </p:spPr>
      </p:pic>
      <p:sp>
        <p:nvSpPr>
          <p:cNvPr id="8" name="TextBox 7">
            <a:extLst>
              <a:ext uri="{FF2B5EF4-FFF2-40B4-BE49-F238E27FC236}">
                <a16:creationId xmlns:a16="http://schemas.microsoft.com/office/drawing/2014/main" id="{17D803D9-C7E3-42EC-9EE8-0758F133A58A}"/>
              </a:ext>
            </a:extLst>
          </p:cNvPr>
          <p:cNvSpPr txBox="1"/>
          <p:nvPr/>
        </p:nvSpPr>
        <p:spPr>
          <a:xfrm>
            <a:off x="304800" y="6215390"/>
            <a:ext cx="3990195" cy="261610"/>
          </a:xfrm>
          <a:prstGeom prst="rect">
            <a:avLst/>
          </a:prstGeom>
          <a:noFill/>
        </p:spPr>
        <p:txBody>
          <a:bodyPr wrap="none" rtlCol="0">
            <a:spAutoFit/>
          </a:bodyPr>
          <a:lstStyle/>
          <a:p>
            <a:r>
              <a:rPr lang="en-US" sz="1100"/>
              <a:t>Source: </a:t>
            </a:r>
            <a:r>
              <a:rPr lang="en-US" sz="1100">
                <a:hlinkClick r:id="rId4"/>
              </a:rPr>
              <a:t>January 2022 Monthly Opioid Overdose Data Report</a:t>
            </a:r>
            <a:endParaRPr lang="en-US" sz="1100"/>
          </a:p>
        </p:txBody>
      </p:sp>
    </p:spTree>
    <p:extLst>
      <p:ext uri="{BB962C8B-B14F-4D97-AF65-F5344CB8AC3E}">
        <p14:creationId xmlns:p14="http://schemas.microsoft.com/office/powerpoint/2010/main" val="47064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4443-4980-496B-9BF2-EAAB9B6649E7}"/>
              </a:ext>
            </a:extLst>
          </p:cNvPr>
          <p:cNvSpPr>
            <a:spLocks noGrp="1"/>
          </p:cNvSpPr>
          <p:nvPr>
            <p:ph type="title"/>
          </p:nvPr>
        </p:nvSpPr>
        <p:spPr/>
        <p:txBody>
          <a:bodyPr/>
          <a:lstStyle/>
          <a:p>
            <a:r>
              <a:rPr lang="en-US"/>
              <a:t>Some groups bear disproportionate burden of overdose death</a:t>
            </a:r>
            <a:endParaRPr lang="en-US">
              <a:highlight>
                <a:srgbClr val="FFFF00"/>
              </a:highlight>
            </a:endParaRPr>
          </a:p>
        </p:txBody>
      </p:sp>
      <p:sp>
        <p:nvSpPr>
          <p:cNvPr id="4" name="Slide Number Placeholder 3">
            <a:extLst>
              <a:ext uri="{FF2B5EF4-FFF2-40B4-BE49-F238E27FC236}">
                <a16:creationId xmlns:a16="http://schemas.microsoft.com/office/drawing/2014/main" id="{3601CC18-EC3D-41F5-BB8A-7B0770F88F70}"/>
              </a:ext>
            </a:extLst>
          </p:cNvPr>
          <p:cNvSpPr>
            <a:spLocks noGrp="1"/>
          </p:cNvSpPr>
          <p:nvPr>
            <p:ph type="sldNum" sz="quarter" idx="10"/>
          </p:nvPr>
        </p:nvSpPr>
        <p:spPr/>
        <p:txBody>
          <a:bodyPr/>
          <a:lstStyle/>
          <a:p>
            <a:pPr>
              <a:defRPr/>
            </a:pPr>
            <a:fld id="{165CC19D-8B0B-46F9-A12C-19C1C443E84E}" type="slidenum">
              <a:rPr lang="en-US" altLang="en-US" smtClean="0"/>
              <a:pPr>
                <a:defRPr/>
              </a:pPr>
              <a:t>7</a:t>
            </a:fld>
            <a:endParaRPr lang="en-US" altLang="en-US"/>
          </a:p>
        </p:txBody>
      </p:sp>
      <p:pic>
        <p:nvPicPr>
          <p:cNvPr id="5" name="Picture 4">
            <a:extLst>
              <a:ext uri="{FF2B5EF4-FFF2-40B4-BE49-F238E27FC236}">
                <a16:creationId xmlns:a16="http://schemas.microsoft.com/office/drawing/2014/main" id="{3F988174-FC4C-4B5F-B99B-3BDB1F8C463F}"/>
              </a:ext>
            </a:extLst>
          </p:cNvPr>
          <p:cNvPicPr/>
          <p:nvPr/>
        </p:nvPicPr>
        <p:blipFill>
          <a:blip r:embed="rId3" r:link="rId4">
            <a:extLst>
              <a:ext uri="{28A0092B-C50C-407E-A947-70E740481C1C}">
                <a14:useLocalDpi xmlns:a14="http://schemas.microsoft.com/office/drawing/2010/main"/>
              </a:ext>
            </a:extLst>
          </a:blip>
          <a:srcRect/>
          <a:stretch>
            <a:fillRect/>
          </a:stretch>
        </p:blipFill>
        <p:spPr bwMode="auto">
          <a:xfrm>
            <a:off x="304800" y="1542361"/>
            <a:ext cx="8097398" cy="4934639"/>
          </a:xfrm>
          <a:prstGeom prst="rect">
            <a:avLst/>
          </a:prstGeom>
          <a:noFill/>
          <a:ln>
            <a:noFill/>
          </a:ln>
        </p:spPr>
      </p:pic>
      <p:sp>
        <p:nvSpPr>
          <p:cNvPr id="6" name="TextBox 5">
            <a:extLst>
              <a:ext uri="{FF2B5EF4-FFF2-40B4-BE49-F238E27FC236}">
                <a16:creationId xmlns:a16="http://schemas.microsoft.com/office/drawing/2014/main" id="{B1140AAB-10B9-4AE1-9A31-A68647CEE99F}"/>
              </a:ext>
            </a:extLst>
          </p:cNvPr>
          <p:cNvSpPr txBox="1"/>
          <p:nvPr/>
        </p:nvSpPr>
        <p:spPr>
          <a:xfrm>
            <a:off x="304800" y="6147519"/>
            <a:ext cx="6891051" cy="543162"/>
          </a:xfrm>
          <a:prstGeom prst="rect">
            <a:avLst/>
          </a:prstGeom>
          <a:noFill/>
        </p:spPr>
        <p:txBody>
          <a:bodyPr wrap="square">
            <a:sp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Source: Oregon State Unintentional Drug Overdose Reporting System (SUDORS)</a:t>
            </a:r>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01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CAEE-E0E9-4C28-B6EA-6EC69236F5F1}"/>
              </a:ext>
            </a:extLst>
          </p:cNvPr>
          <p:cNvSpPr>
            <a:spLocks noGrp="1"/>
          </p:cNvSpPr>
          <p:nvPr>
            <p:ph type="title"/>
          </p:nvPr>
        </p:nvSpPr>
        <p:spPr>
          <a:xfrm>
            <a:off x="313417" y="224118"/>
            <a:ext cx="8229600" cy="1143000"/>
          </a:xfrm>
        </p:spPr>
        <p:txBody>
          <a:bodyPr/>
          <a:lstStyle/>
          <a:p>
            <a:r>
              <a:rPr lang="en-US"/>
              <a:t>Youth overdoses are rising but represent a small proportion of all overdose deaths</a:t>
            </a:r>
          </a:p>
        </p:txBody>
      </p:sp>
      <p:sp>
        <p:nvSpPr>
          <p:cNvPr id="4" name="Slide Number Placeholder 3">
            <a:extLst>
              <a:ext uri="{FF2B5EF4-FFF2-40B4-BE49-F238E27FC236}">
                <a16:creationId xmlns:a16="http://schemas.microsoft.com/office/drawing/2014/main" id="{3CC065AA-FCBE-4092-8A1C-5176561DA8F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CC19D-8B0B-46F9-A12C-19C1C443E84E}" type="slidenum">
              <a:rPr kumimoji="0" lang="en-US" altLang="en-US" sz="1000" b="0" i="0" u="none" strike="noStrike" kern="1200" cap="none" spc="0" normalizeH="0" baseline="0" noProof="0" smtClean="0">
                <a:ln>
                  <a:noFill/>
                </a:ln>
                <a:solidFill>
                  <a:srgbClr val="00559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altLang="en-US" sz="1000" b="0" i="0" u="none" strike="noStrike" kern="1200" cap="none" spc="0" normalizeH="0" baseline="0" noProof="0">
              <a:ln>
                <a:noFill/>
              </a:ln>
              <a:solidFill>
                <a:srgbClr val="005595"/>
              </a:solidFill>
              <a:effectLst/>
              <a:uLnTx/>
              <a:uFillTx/>
              <a:latin typeface="Arial"/>
              <a:ea typeface="+mn-ea"/>
              <a:cs typeface="+mn-cs"/>
            </a:endParaRPr>
          </a:p>
        </p:txBody>
      </p:sp>
      <p:graphicFrame>
        <p:nvGraphicFramePr>
          <p:cNvPr id="9" name="Table 9">
            <a:extLst>
              <a:ext uri="{FF2B5EF4-FFF2-40B4-BE49-F238E27FC236}">
                <a16:creationId xmlns:a16="http://schemas.microsoft.com/office/drawing/2014/main" id="{AAD33A5D-D8C4-40B1-80FF-AF96DA2DA1FA}"/>
              </a:ext>
            </a:extLst>
          </p:cNvPr>
          <p:cNvGraphicFramePr>
            <a:graphicFrameLocks noGrp="1"/>
          </p:cNvGraphicFramePr>
          <p:nvPr>
            <p:ph idx="1"/>
            <p:extLst>
              <p:ext uri="{D42A27DB-BD31-4B8C-83A1-F6EECF244321}">
                <p14:modId xmlns:p14="http://schemas.microsoft.com/office/powerpoint/2010/main" val="2797932637"/>
              </p:ext>
            </p:extLst>
          </p:nvPr>
        </p:nvGraphicFramePr>
        <p:xfrm>
          <a:off x="463420" y="2664905"/>
          <a:ext cx="7746139" cy="2178224"/>
        </p:xfrm>
        <a:graphic>
          <a:graphicData uri="http://schemas.openxmlformats.org/drawingml/2006/table">
            <a:tbl>
              <a:tblPr firstRow="1" bandRow="1">
                <a:tableStyleId>{16D9F66E-5EB9-4882-86FB-DCBF35E3C3E4}</a:tableStyleId>
              </a:tblPr>
              <a:tblGrid>
                <a:gridCol w="1089300">
                  <a:extLst>
                    <a:ext uri="{9D8B030D-6E8A-4147-A177-3AD203B41FA5}">
                      <a16:colId xmlns:a16="http://schemas.microsoft.com/office/drawing/2014/main" val="3555583590"/>
                    </a:ext>
                  </a:extLst>
                </a:gridCol>
                <a:gridCol w="1001275">
                  <a:extLst>
                    <a:ext uri="{9D8B030D-6E8A-4147-A177-3AD203B41FA5}">
                      <a16:colId xmlns:a16="http://schemas.microsoft.com/office/drawing/2014/main" val="3310950165"/>
                    </a:ext>
                  </a:extLst>
                </a:gridCol>
                <a:gridCol w="1217396">
                  <a:extLst>
                    <a:ext uri="{9D8B030D-6E8A-4147-A177-3AD203B41FA5}">
                      <a16:colId xmlns:a16="http://schemas.microsoft.com/office/drawing/2014/main" val="2500894939"/>
                    </a:ext>
                  </a:extLst>
                </a:gridCol>
                <a:gridCol w="1214474">
                  <a:extLst>
                    <a:ext uri="{9D8B030D-6E8A-4147-A177-3AD203B41FA5}">
                      <a16:colId xmlns:a16="http://schemas.microsoft.com/office/drawing/2014/main" val="1637053542"/>
                    </a:ext>
                  </a:extLst>
                </a:gridCol>
                <a:gridCol w="1328642">
                  <a:extLst>
                    <a:ext uri="{9D8B030D-6E8A-4147-A177-3AD203B41FA5}">
                      <a16:colId xmlns:a16="http://schemas.microsoft.com/office/drawing/2014/main" val="3137130706"/>
                    </a:ext>
                  </a:extLst>
                </a:gridCol>
                <a:gridCol w="1019142">
                  <a:extLst>
                    <a:ext uri="{9D8B030D-6E8A-4147-A177-3AD203B41FA5}">
                      <a16:colId xmlns:a16="http://schemas.microsoft.com/office/drawing/2014/main" val="1303100035"/>
                    </a:ext>
                  </a:extLst>
                </a:gridCol>
                <a:gridCol w="875910">
                  <a:extLst>
                    <a:ext uri="{9D8B030D-6E8A-4147-A177-3AD203B41FA5}">
                      <a16:colId xmlns:a16="http://schemas.microsoft.com/office/drawing/2014/main" val="3807731018"/>
                    </a:ext>
                  </a:extLst>
                </a:gridCol>
              </a:tblGrid>
              <a:tr h="666000">
                <a:tc>
                  <a:txBody>
                    <a:bodyPr/>
                    <a:lstStyle/>
                    <a:p>
                      <a:pPr algn="ctr"/>
                      <a:r>
                        <a:rPr lang="en-US" sz="1600"/>
                        <a:t>Year</a:t>
                      </a:r>
                    </a:p>
                  </a:txBody>
                  <a:tcPr anchor="ctr"/>
                </a:tc>
                <a:tc>
                  <a:txBody>
                    <a:bodyPr/>
                    <a:lstStyle/>
                    <a:p>
                      <a:pPr algn="ctr"/>
                      <a:r>
                        <a:rPr lang="en-US" sz="1600"/>
                        <a:t>Ages </a:t>
                      </a:r>
                      <a:endParaRPr lang="en-US"/>
                    </a:p>
                    <a:p>
                      <a:pPr lvl="0" algn="ctr">
                        <a:buNone/>
                      </a:pPr>
                      <a:r>
                        <a:rPr lang="en-US" sz="1600"/>
                        <a:t>0-17</a:t>
                      </a:r>
                    </a:p>
                  </a:txBody>
                  <a:tcPr anchor="ctr"/>
                </a:tc>
                <a:tc>
                  <a:txBody>
                    <a:bodyPr/>
                    <a:lstStyle/>
                    <a:p>
                      <a:pPr algn="ctr"/>
                      <a:r>
                        <a:rPr lang="en-US" sz="1600"/>
                        <a:t>Ages </a:t>
                      </a:r>
                      <a:endParaRPr lang="en-US"/>
                    </a:p>
                    <a:p>
                      <a:pPr lvl="0" algn="ctr">
                        <a:buNone/>
                      </a:pPr>
                      <a:r>
                        <a:rPr lang="en-US" sz="1600"/>
                        <a:t>18-24</a:t>
                      </a:r>
                    </a:p>
                  </a:txBody>
                  <a:tcPr anchor="ctr"/>
                </a:tc>
                <a:tc>
                  <a:txBody>
                    <a:bodyPr/>
                    <a:lstStyle/>
                    <a:p>
                      <a:pPr algn="ctr"/>
                      <a:r>
                        <a:rPr lang="en-US" sz="1600"/>
                        <a:t>Ages </a:t>
                      </a:r>
                      <a:endParaRPr lang="en-US"/>
                    </a:p>
                    <a:p>
                      <a:pPr lvl="0" algn="ctr">
                        <a:buNone/>
                      </a:pPr>
                      <a:r>
                        <a:rPr lang="en-US" sz="1600"/>
                        <a:t>25-44</a:t>
                      </a:r>
                    </a:p>
                  </a:txBody>
                  <a:tcPr anchor="ctr"/>
                </a:tc>
                <a:tc>
                  <a:txBody>
                    <a:bodyPr/>
                    <a:lstStyle/>
                    <a:p>
                      <a:pPr algn="ctr"/>
                      <a:r>
                        <a:rPr lang="en-US" sz="1600"/>
                        <a:t>Ages </a:t>
                      </a:r>
                      <a:endParaRPr lang="en-US"/>
                    </a:p>
                    <a:p>
                      <a:pPr lvl="0" algn="ctr">
                        <a:buNone/>
                      </a:pPr>
                      <a:r>
                        <a:rPr lang="en-US" sz="1600"/>
                        <a:t>45-64</a:t>
                      </a:r>
                    </a:p>
                  </a:txBody>
                  <a:tcPr anchor="ctr"/>
                </a:tc>
                <a:tc>
                  <a:txBody>
                    <a:bodyPr/>
                    <a:lstStyle/>
                    <a:p>
                      <a:pPr algn="ctr"/>
                      <a:r>
                        <a:rPr lang="en-US" sz="1600"/>
                        <a:t>Ages &gt;=65</a:t>
                      </a:r>
                    </a:p>
                  </a:txBody>
                  <a:tcPr anchor="ctr"/>
                </a:tc>
                <a:tc>
                  <a:txBody>
                    <a:bodyPr/>
                    <a:lstStyle/>
                    <a:p>
                      <a:pPr algn="ctr"/>
                      <a:r>
                        <a:rPr lang="en-US" sz="1600"/>
                        <a:t>Total</a:t>
                      </a:r>
                    </a:p>
                  </a:txBody>
                  <a:tcPr anchor="ctr"/>
                </a:tc>
                <a:extLst>
                  <a:ext uri="{0D108BD9-81ED-4DB2-BD59-A6C34878D82A}">
                    <a16:rowId xmlns:a16="http://schemas.microsoft.com/office/drawing/2014/main" val="1752929423"/>
                  </a:ext>
                </a:extLst>
              </a:tr>
              <a:tr h="509381">
                <a:tc>
                  <a:txBody>
                    <a:bodyPr/>
                    <a:lstStyle/>
                    <a:p>
                      <a:pPr algn="ctr"/>
                      <a:r>
                        <a:rPr lang="en-US" sz="1600"/>
                        <a:t>2019</a:t>
                      </a:r>
                    </a:p>
                  </a:txBody>
                  <a:tcPr anchor="ctr"/>
                </a:tc>
                <a:tc>
                  <a:txBody>
                    <a:bodyPr/>
                    <a:lstStyle/>
                    <a:p>
                      <a:pPr marL="0" marR="0" algn="ctr">
                        <a:spcBef>
                          <a:spcPts val="0"/>
                        </a:spcBef>
                        <a:spcAft>
                          <a:spcPts val="0"/>
                        </a:spcAft>
                      </a:pPr>
                      <a:r>
                        <a:rPr lang="en-US" sz="1600">
                          <a:effectLst/>
                          <a:latin typeface="+mn-lt"/>
                          <a:ea typeface="Calibri" panose="020F0502020204030204" pitchFamily="34" charset="0"/>
                        </a:rPr>
                        <a:t>**</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33 (7%)</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212 (43%)</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211 (42%)</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38 (8%)</a:t>
                      </a:r>
                    </a:p>
                  </a:txBody>
                  <a:tcPr marL="68580" marR="68580" marT="0" marB="0" anchor="ctr"/>
                </a:tc>
                <a:tc>
                  <a:txBody>
                    <a:bodyPr/>
                    <a:lstStyle/>
                    <a:p>
                      <a:pPr marL="0" marR="0" algn="ctr">
                        <a:spcBef>
                          <a:spcPts val="0"/>
                        </a:spcBef>
                        <a:spcAft>
                          <a:spcPts val="0"/>
                        </a:spcAft>
                      </a:pPr>
                      <a:r>
                        <a:rPr lang="en-US" sz="1600" b="1">
                          <a:effectLst/>
                          <a:latin typeface="+mn-lt"/>
                          <a:ea typeface="Calibri" panose="020F0502020204030204" pitchFamily="34" charset="0"/>
                        </a:rPr>
                        <a:t>496</a:t>
                      </a:r>
                    </a:p>
                  </a:txBody>
                  <a:tcPr marL="68580" marR="68580" marT="0" marB="0" anchor="ctr"/>
                </a:tc>
                <a:extLst>
                  <a:ext uri="{0D108BD9-81ED-4DB2-BD59-A6C34878D82A}">
                    <a16:rowId xmlns:a16="http://schemas.microsoft.com/office/drawing/2014/main" val="2597451192"/>
                  </a:ext>
                </a:extLst>
              </a:tr>
              <a:tr h="493462">
                <a:tc>
                  <a:txBody>
                    <a:bodyPr/>
                    <a:lstStyle/>
                    <a:p>
                      <a:pPr algn="ctr"/>
                      <a:r>
                        <a:rPr lang="en-US" sz="1600"/>
                        <a:t>2020</a:t>
                      </a:r>
                    </a:p>
                  </a:txBody>
                  <a:tcPr anchor="ctr"/>
                </a:tc>
                <a:tc>
                  <a:txBody>
                    <a:bodyPr/>
                    <a:lstStyle/>
                    <a:p>
                      <a:pPr marL="0" marR="0" algn="ctr">
                        <a:spcBef>
                          <a:spcPts val="0"/>
                        </a:spcBef>
                        <a:spcAft>
                          <a:spcPts val="0"/>
                        </a:spcAft>
                      </a:pPr>
                      <a:r>
                        <a:rPr lang="en-US" sz="1600">
                          <a:effectLst/>
                          <a:latin typeface="+mn-lt"/>
                          <a:ea typeface="Calibri" panose="020F0502020204030204" pitchFamily="34" charset="0"/>
                        </a:rPr>
                        <a:t>5 (&lt;1%)</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68 (10%)</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312 (44%)</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262 (37%)</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56 (8%)</a:t>
                      </a:r>
                    </a:p>
                  </a:txBody>
                  <a:tcPr marL="68580" marR="68580" marT="0" marB="0" anchor="ctr"/>
                </a:tc>
                <a:tc>
                  <a:txBody>
                    <a:bodyPr/>
                    <a:lstStyle/>
                    <a:p>
                      <a:pPr marL="0" marR="0" algn="ctr">
                        <a:spcBef>
                          <a:spcPts val="0"/>
                        </a:spcBef>
                        <a:spcAft>
                          <a:spcPts val="0"/>
                        </a:spcAft>
                      </a:pPr>
                      <a:r>
                        <a:rPr lang="en-US" sz="1600" b="1">
                          <a:effectLst/>
                          <a:latin typeface="+mn-lt"/>
                          <a:ea typeface="Calibri" panose="020F0502020204030204" pitchFamily="34" charset="0"/>
                        </a:rPr>
                        <a:t>703</a:t>
                      </a:r>
                    </a:p>
                  </a:txBody>
                  <a:tcPr marL="68580" marR="68580" marT="0" marB="0" anchor="ctr"/>
                </a:tc>
                <a:extLst>
                  <a:ext uri="{0D108BD9-81ED-4DB2-BD59-A6C34878D82A}">
                    <a16:rowId xmlns:a16="http://schemas.microsoft.com/office/drawing/2014/main" val="2921251115"/>
                  </a:ext>
                </a:extLst>
              </a:tr>
              <a:tr h="509381">
                <a:tc>
                  <a:txBody>
                    <a:bodyPr/>
                    <a:lstStyle/>
                    <a:p>
                      <a:pPr algn="ctr"/>
                      <a:r>
                        <a:rPr lang="en-US" sz="1600"/>
                        <a:t>2021*</a:t>
                      </a:r>
                    </a:p>
                  </a:txBody>
                  <a:tcPr anchor="ctr"/>
                </a:tc>
                <a:tc>
                  <a:txBody>
                    <a:bodyPr/>
                    <a:lstStyle/>
                    <a:p>
                      <a:pPr marL="0" marR="0" algn="ctr">
                        <a:spcBef>
                          <a:spcPts val="0"/>
                        </a:spcBef>
                        <a:spcAft>
                          <a:spcPts val="0"/>
                        </a:spcAft>
                      </a:pPr>
                      <a:r>
                        <a:rPr lang="en-US" sz="1600">
                          <a:effectLst/>
                          <a:latin typeface="+mn-lt"/>
                          <a:ea typeface="Calibri" panose="020F0502020204030204" pitchFamily="34" charset="0"/>
                        </a:rPr>
                        <a:t>15 (1%)</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77 (8%)</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422 (43%)</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392 (40%)</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66 (7%)</a:t>
                      </a:r>
                    </a:p>
                  </a:txBody>
                  <a:tcPr marL="68580" marR="68580" marT="0" marB="0" anchor="ctr"/>
                </a:tc>
                <a:tc>
                  <a:txBody>
                    <a:bodyPr/>
                    <a:lstStyle/>
                    <a:p>
                      <a:pPr marL="0" marR="0" algn="ctr">
                        <a:spcBef>
                          <a:spcPts val="0"/>
                        </a:spcBef>
                        <a:spcAft>
                          <a:spcPts val="0"/>
                        </a:spcAft>
                      </a:pPr>
                      <a:r>
                        <a:rPr lang="en-US" sz="1600" b="1">
                          <a:effectLst/>
                          <a:latin typeface="+mn-lt"/>
                          <a:ea typeface="Calibri" panose="020F0502020204030204" pitchFamily="34" charset="0"/>
                        </a:rPr>
                        <a:t>972</a:t>
                      </a:r>
                    </a:p>
                  </a:txBody>
                  <a:tcPr marL="68580" marR="68580" marT="0" marB="0" anchor="ctr"/>
                </a:tc>
                <a:extLst>
                  <a:ext uri="{0D108BD9-81ED-4DB2-BD59-A6C34878D82A}">
                    <a16:rowId xmlns:a16="http://schemas.microsoft.com/office/drawing/2014/main" val="3953869338"/>
                  </a:ext>
                </a:extLst>
              </a:tr>
            </a:tbl>
          </a:graphicData>
        </a:graphic>
      </p:graphicFrame>
      <p:sp>
        <p:nvSpPr>
          <p:cNvPr id="12" name="TextBox 11">
            <a:extLst>
              <a:ext uri="{FF2B5EF4-FFF2-40B4-BE49-F238E27FC236}">
                <a16:creationId xmlns:a16="http://schemas.microsoft.com/office/drawing/2014/main" id="{939CCEC6-DFC9-40A0-A355-521F722123E4}"/>
              </a:ext>
            </a:extLst>
          </p:cNvPr>
          <p:cNvSpPr txBox="1"/>
          <p:nvPr/>
        </p:nvSpPr>
        <p:spPr>
          <a:xfrm>
            <a:off x="898800" y="1695475"/>
            <a:ext cx="7187429"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Unintentional/undetermined </a:t>
            </a:r>
            <a:r>
              <a:rPr kumimoji="0" lang="en-US" sz="2000" b="1" i="0" u="none" strike="noStrike" kern="1200" cap="none" spc="0" normalizeH="0" baseline="0" noProof="0">
                <a:ln>
                  <a:noFill/>
                </a:ln>
                <a:solidFill>
                  <a:srgbClr val="C00000"/>
                </a:solidFill>
                <a:effectLst/>
                <a:uLnTx/>
                <a:uFillTx/>
                <a:latin typeface="Arial"/>
                <a:ea typeface="+mn-ea"/>
                <a:cs typeface="+mn-cs"/>
              </a:rPr>
              <a:t>drug overdose deaths </a:t>
            </a:r>
            <a:r>
              <a:rPr kumimoji="0" lang="en-US" sz="2000" b="0" i="0" u="none" strike="noStrike" kern="1200" cap="none" spc="0" normalizeH="0" baseline="0" noProof="0">
                <a:ln>
                  <a:noFill/>
                </a:ln>
                <a:solidFill>
                  <a:srgbClr val="000000"/>
                </a:solidFill>
                <a:effectLst/>
                <a:uLnTx/>
                <a:uFillTx/>
                <a:latin typeface="Arial"/>
                <a:ea typeface="+mn-ea"/>
                <a:cs typeface="+mn-cs"/>
              </a:rPr>
              <a:t>by year, Oregon, 2019-2021</a:t>
            </a:r>
            <a:endParaRPr lang="en-US" sz="2000" b="0" i="0" u="none" strike="noStrike" kern="1200" cap="none" spc="0" normalizeH="0" baseline="0" noProof="0">
              <a:ln>
                <a:noFill/>
              </a:ln>
              <a:solidFill>
                <a:srgbClr val="000000"/>
              </a:solidFill>
              <a:effectLst/>
              <a:uLnTx/>
              <a:uFillTx/>
              <a:latin typeface="Arial"/>
              <a:cs typeface="Arial"/>
            </a:endParaRPr>
          </a:p>
        </p:txBody>
      </p:sp>
      <p:sp>
        <p:nvSpPr>
          <p:cNvPr id="11" name="TextBox 10">
            <a:extLst>
              <a:ext uri="{FF2B5EF4-FFF2-40B4-BE49-F238E27FC236}">
                <a16:creationId xmlns:a16="http://schemas.microsoft.com/office/drawing/2014/main" id="{E4C56583-9437-44BA-B74D-A3C1BF413177}"/>
              </a:ext>
            </a:extLst>
          </p:cNvPr>
          <p:cNvSpPr txBox="1"/>
          <p:nvPr/>
        </p:nvSpPr>
        <p:spPr>
          <a:xfrm>
            <a:off x="533369" y="6570879"/>
            <a:ext cx="6891051" cy="477310"/>
          </a:xfrm>
          <a:prstGeom prst="rect">
            <a:avLst/>
          </a:prstGeom>
          <a:noFill/>
        </p:spPr>
        <p:txBody>
          <a:bodyPr wrap="square">
            <a:spAutoFit/>
          </a:bodyPr>
          <a:lstStyle/>
          <a:p>
            <a:pPr marL="0" marR="0">
              <a:lnSpc>
                <a:spcPct val="107000"/>
              </a:lnSpc>
              <a:spcBef>
                <a:spcPts val="0"/>
              </a:spcBef>
              <a:spcAft>
                <a:spcPts val="800"/>
              </a:spcAft>
            </a:pPr>
            <a:r>
              <a:rPr lang="en-US" sz="1000">
                <a:effectLst/>
                <a:ea typeface="Calibri" panose="020F0502020204030204" pitchFamily="34" charset="0"/>
                <a:cs typeface="Times New Roman" panose="02020603050405020304" pitchFamily="18" charset="0"/>
              </a:rPr>
              <a:t>Source: Oregon State Unintentional Drug Overdose Reporting System (SUDORS)</a:t>
            </a:r>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A4E8647-7EDD-F55F-90CC-F326777BBEFB}"/>
              </a:ext>
            </a:extLst>
          </p:cNvPr>
          <p:cNvSpPr txBox="1"/>
          <p:nvPr/>
        </p:nvSpPr>
        <p:spPr>
          <a:xfrm>
            <a:off x="593459" y="5518555"/>
            <a:ext cx="4121641" cy="553998"/>
          </a:xfrm>
          <a:prstGeom prst="rect">
            <a:avLst/>
          </a:prstGeom>
          <a:noFill/>
        </p:spPr>
        <p:txBody>
          <a:bodyPr wrap="none" lIns="91440" tIns="45720" rIns="91440" bIns="45720" rtlCol="0" anchor="t">
            <a:spAutoFit/>
          </a:bodyPr>
          <a:lstStyle/>
          <a:p>
            <a:pPr defTabSz="914400">
              <a:defRPr/>
            </a:pPr>
            <a:r>
              <a:rPr kumimoji="0" lang="en-US" sz="1000" b="0" i="0" u="none" strike="noStrike" kern="1200" cap="none" spc="0" normalizeH="0" baseline="0" noProof="0">
                <a:ln>
                  <a:noFill/>
                </a:ln>
                <a:solidFill>
                  <a:srgbClr val="000000"/>
                </a:solidFill>
                <a:effectLst/>
                <a:uLnTx/>
                <a:uFillTx/>
                <a:latin typeface="Arial"/>
                <a:ea typeface="+mn-ea"/>
                <a:cs typeface="+mn-cs"/>
              </a:rPr>
              <a:t>*</a:t>
            </a:r>
            <a:r>
              <a:rPr kumimoji="0" 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Many overdose deaths in 4</a:t>
            </a:r>
            <a:r>
              <a:rPr kumimoji="0" lang="en-US" sz="1000" b="0" i="0" u="none" strike="noStrike" kern="1200" cap="none" spc="0" normalizeH="0" baseline="30000" noProof="0">
                <a:ln>
                  <a:noFill/>
                </a:ln>
                <a:solidFill>
                  <a:srgbClr val="000000"/>
                </a:solidFill>
                <a:effectLst/>
                <a:uLnTx/>
                <a:uFillTx/>
                <a:latin typeface="Arial"/>
                <a:ea typeface="Calibri" panose="020F0502020204030204" pitchFamily="34" charset="0"/>
                <a:cs typeface="+mn-cs"/>
              </a:rPr>
              <a:t>th</a:t>
            </a:r>
            <a:r>
              <a:rPr kumimoji="0" 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 quarter of 2021 are not included</a:t>
            </a:r>
            <a:r>
              <a:rPr lang="en-US" sz="1000">
                <a:solidFill>
                  <a:srgbClr val="000000"/>
                </a:solidFill>
                <a:latin typeface="Arial"/>
                <a:ea typeface="Calibri" panose="020F0502020204030204" pitchFamily="34" charset="0"/>
              </a:rPr>
              <a:t> </a:t>
            </a:r>
            <a:endParaRPr kumimoji="0" 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**Numbers &lt;5 are suppressed to protect potentially identifiable data</a:t>
            </a:r>
          </a:p>
          <a:p>
            <a:pPr defTabSz="914400">
              <a:defRPr/>
            </a:pPr>
            <a:r>
              <a:rPr lang="en-US" sz="1000">
                <a:solidFill>
                  <a:srgbClr val="000000"/>
                </a:solidFill>
                <a:latin typeface="Arial"/>
                <a:cs typeface="Arial"/>
              </a:rPr>
              <a:t>Due to rounding errors and suppression, numbers may not add to 100</a:t>
            </a:r>
          </a:p>
        </p:txBody>
      </p:sp>
    </p:spTree>
    <p:extLst>
      <p:ext uri="{BB962C8B-B14F-4D97-AF65-F5344CB8AC3E}">
        <p14:creationId xmlns:p14="http://schemas.microsoft.com/office/powerpoint/2010/main" val="399813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CAEE-E0E9-4C28-B6EA-6EC69236F5F1}"/>
              </a:ext>
            </a:extLst>
          </p:cNvPr>
          <p:cNvSpPr>
            <a:spLocks noGrp="1"/>
          </p:cNvSpPr>
          <p:nvPr>
            <p:ph type="title"/>
          </p:nvPr>
        </p:nvSpPr>
        <p:spPr>
          <a:xfrm>
            <a:off x="313417" y="224118"/>
            <a:ext cx="8229600" cy="1143000"/>
          </a:xfrm>
        </p:spPr>
        <p:txBody>
          <a:bodyPr/>
          <a:lstStyle/>
          <a:p>
            <a:r>
              <a:rPr lang="en-US"/>
              <a:t>Youth overdoses are rising but represent a small proportion of all overdose deaths</a:t>
            </a:r>
          </a:p>
        </p:txBody>
      </p:sp>
      <p:sp>
        <p:nvSpPr>
          <p:cNvPr id="4" name="Slide Number Placeholder 3">
            <a:extLst>
              <a:ext uri="{FF2B5EF4-FFF2-40B4-BE49-F238E27FC236}">
                <a16:creationId xmlns:a16="http://schemas.microsoft.com/office/drawing/2014/main" id="{3CC065AA-FCBE-4092-8A1C-5176561DA8F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5CC19D-8B0B-46F9-A12C-19C1C443E84E}" type="slidenum">
              <a:rPr kumimoji="0" lang="en-US" altLang="en-US" sz="1000" b="0" i="0" u="none" strike="noStrike" kern="1200" cap="none" spc="0" normalizeH="0" baseline="0" noProof="0" smtClean="0">
                <a:ln>
                  <a:noFill/>
                </a:ln>
                <a:solidFill>
                  <a:srgbClr val="00559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altLang="en-US" sz="1000" b="0" i="0" u="none" strike="noStrike" kern="1200" cap="none" spc="0" normalizeH="0" baseline="0" noProof="0">
              <a:ln>
                <a:noFill/>
              </a:ln>
              <a:solidFill>
                <a:srgbClr val="005595"/>
              </a:solidFill>
              <a:effectLst/>
              <a:uLnTx/>
              <a:uFillTx/>
              <a:latin typeface="Arial"/>
              <a:ea typeface="+mn-ea"/>
              <a:cs typeface="+mn-cs"/>
            </a:endParaRPr>
          </a:p>
        </p:txBody>
      </p:sp>
      <p:graphicFrame>
        <p:nvGraphicFramePr>
          <p:cNvPr id="10" name="Table 9">
            <a:extLst>
              <a:ext uri="{FF2B5EF4-FFF2-40B4-BE49-F238E27FC236}">
                <a16:creationId xmlns:a16="http://schemas.microsoft.com/office/drawing/2014/main" id="{94794D75-D709-4FE8-A9DD-02EE55690E8F}"/>
              </a:ext>
            </a:extLst>
          </p:cNvPr>
          <p:cNvGraphicFramePr>
            <a:graphicFrameLocks/>
          </p:cNvGraphicFramePr>
          <p:nvPr>
            <p:extLst>
              <p:ext uri="{D42A27DB-BD31-4B8C-83A1-F6EECF244321}">
                <p14:modId xmlns:p14="http://schemas.microsoft.com/office/powerpoint/2010/main" val="1120196468"/>
              </p:ext>
            </p:extLst>
          </p:nvPr>
        </p:nvGraphicFramePr>
        <p:xfrm>
          <a:off x="811597" y="2340106"/>
          <a:ext cx="7543047" cy="2726734"/>
        </p:xfrm>
        <a:graphic>
          <a:graphicData uri="http://schemas.openxmlformats.org/drawingml/2006/table">
            <a:tbl>
              <a:tblPr firstRow="1" bandRow="1">
                <a:tableStyleId>{69CF1AB2-1976-4502-BF36-3FF5EA218861}</a:tableStyleId>
              </a:tblPr>
              <a:tblGrid>
                <a:gridCol w="1061565">
                  <a:extLst>
                    <a:ext uri="{9D8B030D-6E8A-4147-A177-3AD203B41FA5}">
                      <a16:colId xmlns:a16="http://schemas.microsoft.com/office/drawing/2014/main" val="3555583590"/>
                    </a:ext>
                  </a:extLst>
                </a:gridCol>
                <a:gridCol w="1009779">
                  <a:extLst>
                    <a:ext uri="{9D8B030D-6E8A-4147-A177-3AD203B41FA5}">
                      <a16:colId xmlns:a16="http://schemas.microsoft.com/office/drawing/2014/main" val="3310950165"/>
                    </a:ext>
                  </a:extLst>
                </a:gridCol>
                <a:gridCol w="1204135">
                  <a:extLst>
                    <a:ext uri="{9D8B030D-6E8A-4147-A177-3AD203B41FA5}">
                      <a16:colId xmlns:a16="http://schemas.microsoft.com/office/drawing/2014/main" val="2500894939"/>
                    </a:ext>
                  </a:extLst>
                </a:gridCol>
                <a:gridCol w="1152191">
                  <a:extLst>
                    <a:ext uri="{9D8B030D-6E8A-4147-A177-3AD203B41FA5}">
                      <a16:colId xmlns:a16="http://schemas.microsoft.com/office/drawing/2014/main" val="1637053542"/>
                    </a:ext>
                  </a:extLst>
                </a:gridCol>
                <a:gridCol w="1216217">
                  <a:extLst>
                    <a:ext uri="{9D8B030D-6E8A-4147-A177-3AD203B41FA5}">
                      <a16:colId xmlns:a16="http://schemas.microsoft.com/office/drawing/2014/main" val="3137130706"/>
                    </a:ext>
                  </a:extLst>
                </a:gridCol>
                <a:gridCol w="1033456">
                  <a:extLst>
                    <a:ext uri="{9D8B030D-6E8A-4147-A177-3AD203B41FA5}">
                      <a16:colId xmlns:a16="http://schemas.microsoft.com/office/drawing/2014/main" val="1303100035"/>
                    </a:ext>
                  </a:extLst>
                </a:gridCol>
                <a:gridCol w="865704">
                  <a:extLst>
                    <a:ext uri="{9D8B030D-6E8A-4147-A177-3AD203B41FA5}">
                      <a16:colId xmlns:a16="http://schemas.microsoft.com/office/drawing/2014/main" val="3807731018"/>
                    </a:ext>
                  </a:extLst>
                </a:gridCol>
              </a:tblGrid>
              <a:tr h="798916">
                <a:tc>
                  <a:txBody>
                    <a:bodyPr/>
                    <a:lstStyle/>
                    <a:p>
                      <a:pPr algn="ctr"/>
                      <a:r>
                        <a:rPr lang="en-US" sz="1600"/>
                        <a:t>Year</a:t>
                      </a:r>
                    </a:p>
                  </a:txBody>
                  <a:tcPr anchor="ctr"/>
                </a:tc>
                <a:tc>
                  <a:txBody>
                    <a:bodyPr/>
                    <a:lstStyle/>
                    <a:p>
                      <a:pPr algn="ctr"/>
                      <a:r>
                        <a:rPr lang="en-US" sz="1600"/>
                        <a:t>Ages </a:t>
                      </a:r>
                      <a:endParaRPr lang="en-US"/>
                    </a:p>
                    <a:p>
                      <a:pPr lvl="0" algn="ctr">
                        <a:buNone/>
                      </a:pPr>
                      <a:r>
                        <a:rPr lang="en-US" sz="1600"/>
                        <a:t>0-17</a:t>
                      </a:r>
                    </a:p>
                  </a:txBody>
                  <a:tcPr anchor="ctr"/>
                </a:tc>
                <a:tc>
                  <a:txBody>
                    <a:bodyPr/>
                    <a:lstStyle/>
                    <a:p>
                      <a:pPr algn="ctr"/>
                      <a:r>
                        <a:rPr lang="en-US" sz="1600"/>
                        <a:t>Ages </a:t>
                      </a:r>
                      <a:endParaRPr lang="en-US"/>
                    </a:p>
                    <a:p>
                      <a:pPr lvl="0" algn="ctr">
                        <a:buNone/>
                      </a:pPr>
                      <a:r>
                        <a:rPr lang="en-US" sz="1600"/>
                        <a:t>18-24</a:t>
                      </a:r>
                    </a:p>
                  </a:txBody>
                  <a:tcPr anchor="ctr"/>
                </a:tc>
                <a:tc>
                  <a:txBody>
                    <a:bodyPr/>
                    <a:lstStyle/>
                    <a:p>
                      <a:pPr algn="ctr"/>
                      <a:r>
                        <a:rPr lang="en-US" sz="1600"/>
                        <a:t>Ages </a:t>
                      </a:r>
                      <a:endParaRPr lang="en-US"/>
                    </a:p>
                    <a:p>
                      <a:pPr lvl="0" algn="ctr">
                        <a:buNone/>
                      </a:pPr>
                      <a:r>
                        <a:rPr lang="en-US" sz="1600"/>
                        <a:t>25-44</a:t>
                      </a:r>
                    </a:p>
                  </a:txBody>
                  <a:tcPr anchor="ctr"/>
                </a:tc>
                <a:tc>
                  <a:txBody>
                    <a:bodyPr/>
                    <a:lstStyle/>
                    <a:p>
                      <a:pPr algn="ctr"/>
                      <a:r>
                        <a:rPr lang="en-US" sz="1600"/>
                        <a:t>Ages </a:t>
                      </a:r>
                      <a:endParaRPr lang="en-US"/>
                    </a:p>
                    <a:p>
                      <a:pPr lvl="0" algn="ctr">
                        <a:buNone/>
                      </a:pPr>
                      <a:r>
                        <a:rPr lang="en-US" sz="1600"/>
                        <a:t>45-64</a:t>
                      </a:r>
                    </a:p>
                  </a:txBody>
                  <a:tcPr anchor="ctr"/>
                </a:tc>
                <a:tc>
                  <a:txBody>
                    <a:bodyPr/>
                    <a:lstStyle/>
                    <a:p>
                      <a:pPr algn="ctr"/>
                      <a:r>
                        <a:rPr lang="en-US" sz="1600"/>
                        <a:t>Ages &gt;=65</a:t>
                      </a:r>
                    </a:p>
                  </a:txBody>
                  <a:tcPr anchor="ctr"/>
                </a:tc>
                <a:tc>
                  <a:txBody>
                    <a:bodyPr/>
                    <a:lstStyle/>
                    <a:p>
                      <a:pPr algn="ctr"/>
                      <a:r>
                        <a:rPr lang="en-US" sz="1600"/>
                        <a:t>Total</a:t>
                      </a:r>
                    </a:p>
                  </a:txBody>
                  <a:tcPr anchor="ctr"/>
                </a:tc>
                <a:extLst>
                  <a:ext uri="{0D108BD9-81ED-4DB2-BD59-A6C34878D82A}">
                    <a16:rowId xmlns:a16="http://schemas.microsoft.com/office/drawing/2014/main" val="1752929423"/>
                  </a:ext>
                </a:extLst>
              </a:tr>
              <a:tr h="642606">
                <a:tc>
                  <a:txBody>
                    <a:bodyPr/>
                    <a:lstStyle/>
                    <a:p>
                      <a:pPr algn="ctr"/>
                      <a:r>
                        <a:rPr lang="en-US" sz="1600"/>
                        <a:t>2019</a:t>
                      </a:r>
                    </a:p>
                  </a:txBody>
                  <a:tcPr anchor="ctr"/>
                </a:tc>
                <a:tc>
                  <a:txBody>
                    <a:bodyPr/>
                    <a:lstStyle/>
                    <a:p>
                      <a:pPr marL="0" marR="0" algn="ctr">
                        <a:spcBef>
                          <a:spcPts val="0"/>
                        </a:spcBef>
                        <a:spcAft>
                          <a:spcPts val="0"/>
                        </a:spcAft>
                      </a:pPr>
                      <a:r>
                        <a:rPr lang="en-US" sz="1600">
                          <a:effectLst/>
                          <a:latin typeface="+mn-lt"/>
                          <a:ea typeface="Calibri" panose="020F0502020204030204" pitchFamily="34" charset="0"/>
                        </a:rPr>
                        <a:t>0 (0%)</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11 (15%)</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48 (67%)</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11 (15%)</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 </a:t>
                      </a:r>
                    </a:p>
                  </a:txBody>
                  <a:tcPr marL="68580" marR="68580" marT="0" marB="0" anchor="ctr"/>
                </a:tc>
                <a:tc>
                  <a:txBody>
                    <a:bodyPr/>
                    <a:lstStyle/>
                    <a:p>
                      <a:pPr marL="0" marR="0" algn="ctr">
                        <a:spcBef>
                          <a:spcPts val="0"/>
                        </a:spcBef>
                        <a:spcAft>
                          <a:spcPts val="0"/>
                        </a:spcAft>
                      </a:pPr>
                      <a:r>
                        <a:rPr lang="en-US" sz="1600" b="1">
                          <a:effectLst/>
                          <a:latin typeface="+mn-lt"/>
                          <a:ea typeface="Calibri" panose="020F0502020204030204" pitchFamily="34" charset="0"/>
                        </a:rPr>
                        <a:t>71</a:t>
                      </a:r>
                    </a:p>
                  </a:txBody>
                  <a:tcPr marL="68580" marR="68580" marT="0" marB="0" anchor="ctr"/>
                </a:tc>
                <a:extLst>
                  <a:ext uri="{0D108BD9-81ED-4DB2-BD59-A6C34878D82A}">
                    <a16:rowId xmlns:a16="http://schemas.microsoft.com/office/drawing/2014/main" val="2597451192"/>
                  </a:ext>
                </a:extLst>
              </a:tr>
              <a:tr h="642606">
                <a:tc>
                  <a:txBody>
                    <a:bodyPr/>
                    <a:lstStyle/>
                    <a:p>
                      <a:pPr algn="ctr"/>
                      <a:r>
                        <a:rPr lang="en-US" sz="1600"/>
                        <a:t>2020</a:t>
                      </a:r>
                    </a:p>
                  </a:txBody>
                  <a:tcPr anchor="ctr"/>
                </a:tc>
                <a:tc>
                  <a:txBody>
                    <a:bodyPr/>
                    <a:lstStyle/>
                    <a:p>
                      <a:pPr marL="0" marR="0" algn="ctr">
                        <a:spcBef>
                          <a:spcPts val="0"/>
                        </a:spcBef>
                        <a:spcAft>
                          <a:spcPts val="0"/>
                        </a:spcAft>
                      </a:pPr>
                      <a:r>
                        <a:rPr lang="en-US" sz="1600">
                          <a:effectLst/>
                          <a:latin typeface="+mn-lt"/>
                          <a:ea typeface="Calibri" panose="020F0502020204030204" pitchFamily="34" charset="0"/>
                        </a:rPr>
                        <a:t>5 (2%)</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44 (19%)</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128 (56%)</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46 (20%)</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a:t>
                      </a:r>
                    </a:p>
                  </a:txBody>
                  <a:tcPr marL="68580" marR="68580" marT="0" marB="0" anchor="ctr"/>
                </a:tc>
                <a:tc>
                  <a:txBody>
                    <a:bodyPr/>
                    <a:lstStyle/>
                    <a:p>
                      <a:pPr marL="0" marR="0" algn="ctr">
                        <a:spcBef>
                          <a:spcPts val="0"/>
                        </a:spcBef>
                        <a:spcAft>
                          <a:spcPts val="0"/>
                        </a:spcAft>
                      </a:pPr>
                      <a:r>
                        <a:rPr lang="en-US" sz="1600" b="1">
                          <a:effectLst/>
                          <a:latin typeface="+mn-lt"/>
                          <a:ea typeface="Calibri" panose="020F0502020204030204" pitchFamily="34" charset="0"/>
                        </a:rPr>
                        <a:t>226</a:t>
                      </a:r>
                    </a:p>
                  </a:txBody>
                  <a:tcPr marL="68580" marR="68580" marT="0" marB="0" anchor="ctr"/>
                </a:tc>
                <a:extLst>
                  <a:ext uri="{0D108BD9-81ED-4DB2-BD59-A6C34878D82A}">
                    <a16:rowId xmlns:a16="http://schemas.microsoft.com/office/drawing/2014/main" val="2921251115"/>
                  </a:ext>
                </a:extLst>
              </a:tr>
              <a:tr h="642606">
                <a:tc>
                  <a:txBody>
                    <a:bodyPr/>
                    <a:lstStyle/>
                    <a:p>
                      <a:pPr algn="ctr"/>
                      <a:r>
                        <a:rPr lang="en-US" sz="1600"/>
                        <a:t>2021*</a:t>
                      </a:r>
                    </a:p>
                  </a:txBody>
                  <a:tcPr anchor="ctr"/>
                </a:tc>
                <a:tc>
                  <a:txBody>
                    <a:bodyPr/>
                    <a:lstStyle/>
                    <a:p>
                      <a:pPr marL="0" marR="0" algn="ctr">
                        <a:spcBef>
                          <a:spcPts val="0"/>
                        </a:spcBef>
                        <a:spcAft>
                          <a:spcPts val="0"/>
                        </a:spcAft>
                      </a:pPr>
                      <a:r>
                        <a:rPr lang="en-US" sz="1600">
                          <a:effectLst/>
                          <a:latin typeface="+mn-lt"/>
                          <a:ea typeface="Calibri" panose="020F0502020204030204" pitchFamily="34" charset="0"/>
                        </a:rPr>
                        <a:t>11 (2%)</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60 (13%)</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230 (50%)</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132 (29%)</a:t>
                      </a:r>
                    </a:p>
                  </a:txBody>
                  <a:tcPr marL="68580" marR="68580" marT="0" marB="0" anchor="ctr"/>
                </a:tc>
                <a:tc>
                  <a:txBody>
                    <a:bodyPr/>
                    <a:lstStyle/>
                    <a:p>
                      <a:pPr marL="0" marR="0" algn="ctr">
                        <a:spcBef>
                          <a:spcPts val="0"/>
                        </a:spcBef>
                        <a:spcAft>
                          <a:spcPts val="0"/>
                        </a:spcAft>
                      </a:pPr>
                      <a:r>
                        <a:rPr lang="en-US" sz="1600">
                          <a:effectLst/>
                          <a:latin typeface="+mn-lt"/>
                          <a:ea typeface="Calibri" panose="020F0502020204030204" pitchFamily="34" charset="0"/>
                        </a:rPr>
                        <a:t>22 (5%)</a:t>
                      </a:r>
                    </a:p>
                  </a:txBody>
                  <a:tcPr marL="68580" marR="68580" marT="0" marB="0" anchor="ctr"/>
                </a:tc>
                <a:tc>
                  <a:txBody>
                    <a:bodyPr/>
                    <a:lstStyle/>
                    <a:p>
                      <a:pPr marL="0" marR="0" algn="ctr">
                        <a:spcBef>
                          <a:spcPts val="0"/>
                        </a:spcBef>
                        <a:spcAft>
                          <a:spcPts val="0"/>
                        </a:spcAft>
                      </a:pPr>
                      <a:r>
                        <a:rPr lang="en-US" sz="1600" b="1">
                          <a:effectLst/>
                          <a:latin typeface="+mn-lt"/>
                          <a:ea typeface="Calibri" panose="020F0502020204030204" pitchFamily="34" charset="0"/>
                        </a:rPr>
                        <a:t>455</a:t>
                      </a:r>
                    </a:p>
                  </a:txBody>
                  <a:tcPr marL="68580" marR="68580" marT="0" marB="0" anchor="ctr"/>
                </a:tc>
                <a:extLst>
                  <a:ext uri="{0D108BD9-81ED-4DB2-BD59-A6C34878D82A}">
                    <a16:rowId xmlns:a16="http://schemas.microsoft.com/office/drawing/2014/main" val="3953869338"/>
                  </a:ext>
                </a:extLst>
              </a:tr>
            </a:tbl>
          </a:graphicData>
        </a:graphic>
      </p:graphicFrame>
      <p:sp>
        <p:nvSpPr>
          <p:cNvPr id="13" name="TextBox 12">
            <a:extLst>
              <a:ext uri="{FF2B5EF4-FFF2-40B4-BE49-F238E27FC236}">
                <a16:creationId xmlns:a16="http://schemas.microsoft.com/office/drawing/2014/main" id="{868A5A15-BA6B-4F5F-BCED-8BDA47162C9E}"/>
              </a:ext>
            </a:extLst>
          </p:cNvPr>
          <p:cNvSpPr txBox="1"/>
          <p:nvPr/>
        </p:nvSpPr>
        <p:spPr>
          <a:xfrm>
            <a:off x="717595" y="1627329"/>
            <a:ext cx="7751072" cy="646331"/>
          </a:xfrm>
          <a:prstGeom prst="rect">
            <a:avLst/>
          </a:prstGeom>
          <a:noFill/>
        </p:spPr>
        <p:txBody>
          <a:bodyPr wrap="square" lIns="91440" tIns="45720" rIns="91440" bIns="45720" rtlCol="0" anchor="t">
            <a:spAutoFit/>
          </a:bodyPr>
          <a:lstStyle/>
          <a:p>
            <a:pPr algn="ctr" defTabSz="914400">
              <a:defRPr/>
            </a:pPr>
            <a:r>
              <a:rPr kumimoji="0" lang="en-US" b="0" i="0" u="none" strike="noStrike" kern="1200" cap="none" spc="0" normalizeH="0" baseline="0" noProof="0">
                <a:ln>
                  <a:noFill/>
                </a:ln>
                <a:solidFill>
                  <a:srgbClr val="000000"/>
                </a:solidFill>
                <a:effectLst/>
                <a:uLnTx/>
                <a:uFillTx/>
                <a:latin typeface="Arial"/>
                <a:ea typeface="+mn-ea"/>
                <a:cs typeface="+mn-cs"/>
              </a:rPr>
              <a:t>Unintentional/undetermined </a:t>
            </a:r>
            <a:r>
              <a:rPr kumimoji="0" lang="en-US" b="1" i="0" u="none" strike="noStrike" kern="1200" cap="none" spc="0" normalizeH="0" baseline="0" noProof="0">
                <a:ln>
                  <a:noFill/>
                </a:ln>
                <a:solidFill>
                  <a:srgbClr val="C00000"/>
                </a:solidFill>
                <a:effectLst/>
                <a:uLnTx/>
                <a:uFillTx/>
                <a:latin typeface="Arial"/>
                <a:ea typeface="+mn-ea"/>
                <a:cs typeface="+mn-cs"/>
              </a:rPr>
              <a:t>fentanyl overdose deaths </a:t>
            </a:r>
            <a:r>
              <a:rPr kumimoji="0" lang="en-US" b="0" i="0" u="none" strike="noStrike" kern="1200" cap="none" spc="0" normalizeH="0" baseline="0" noProof="0">
                <a:ln>
                  <a:noFill/>
                </a:ln>
                <a:solidFill>
                  <a:srgbClr val="000000"/>
                </a:solidFill>
                <a:effectLst/>
                <a:uLnTx/>
                <a:uFillTx/>
                <a:latin typeface="Arial"/>
                <a:ea typeface="+mn-ea"/>
                <a:cs typeface="+mn-cs"/>
              </a:rPr>
              <a:t>by year, </a:t>
            </a:r>
            <a:br>
              <a:rPr lang="en-US">
                <a:solidFill>
                  <a:srgbClr val="000000"/>
                </a:solidFill>
                <a:latin typeface="Arial"/>
              </a:rPr>
            </a:br>
            <a:r>
              <a:rPr kumimoji="0" lang="en-US" b="0" i="0" u="none" strike="noStrike" kern="1200" cap="none" spc="0" normalizeH="0" baseline="0" noProof="0">
                <a:ln>
                  <a:noFill/>
                </a:ln>
                <a:solidFill>
                  <a:srgbClr val="000000"/>
                </a:solidFill>
                <a:effectLst/>
                <a:uLnTx/>
                <a:uFillTx/>
                <a:latin typeface="Arial"/>
                <a:ea typeface="+mn-ea"/>
                <a:cs typeface="+mn-cs"/>
              </a:rPr>
              <a:t>Oregon, 2019-2021</a:t>
            </a:r>
            <a:endParaRPr lang="en-US" b="0" i="0" u="none" strike="noStrike" kern="1200" cap="none" spc="0" normalizeH="0" baseline="0" noProof="0">
              <a:ln>
                <a:noFill/>
              </a:ln>
              <a:solidFill>
                <a:srgbClr val="000000"/>
              </a:solidFill>
              <a:effectLst/>
              <a:uLnTx/>
              <a:uFillTx/>
              <a:latin typeface="Arial"/>
              <a:cs typeface="Arial"/>
            </a:endParaRPr>
          </a:p>
        </p:txBody>
      </p:sp>
      <p:sp>
        <p:nvSpPr>
          <p:cNvPr id="15" name="TextBox 14">
            <a:extLst>
              <a:ext uri="{FF2B5EF4-FFF2-40B4-BE49-F238E27FC236}">
                <a16:creationId xmlns:a16="http://schemas.microsoft.com/office/drawing/2014/main" id="{8FBE9952-67EE-4FAC-AF77-E03845F1DDA9}"/>
              </a:ext>
            </a:extLst>
          </p:cNvPr>
          <p:cNvSpPr txBox="1"/>
          <p:nvPr/>
        </p:nvSpPr>
        <p:spPr>
          <a:xfrm>
            <a:off x="1371506" y="5527236"/>
            <a:ext cx="4121641" cy="553998"/>
          </a:xfrm>
          <a:prstGeom prst="rect">
            <a:avLst/>
          </a:prstGeom>
          <a:noFill/>
        </p:spPr>
        <p:txBody>
          <a:bodyPr wrap="none" lIns="91440" tIns="45720" rIns="91440" bIns="45720" rtlCol="0" anchor="t">
            <a:spAutoFit/>
          </a:bodyPr>
          <a:lstStyle/>
          <a:p>
            <a:pPr defTabSz="914400">
              <a:defRPr/>
            </a:pPr>
            <a:r>
              <a:rPr kumimoji="0" lang="en-US" sz="1000" b="0" i="0" u="none" strike="noStrike" kern="1200" cap="none" spc="0" normalizeH="0" baseline="0" noProof="0">
                <a:ln>
                  <a:noFill/>
                </a:ln>
                <a:solidFill>
                  <a:srgbClr val="000000"/>
                </a:solidFill>
                <a:effectLst/>
                <a:uLnTx/>
                <a:uFillTx/>
                <a:latin typeface="Arial"/>
                <a:ea typeface="+mn-ea"/>
                <a:cs typeface="+mn-cs"/>
              </a:rPr>
              <a:t>*</a:t>
            </a:r>
            <a:r>
              <a:rPr kumimoji="0" 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Many overdose deaths in 4</a:t>
            </a:r>
            <a:r>
              <a:rPr kumimoji="0" lang="en-US" sz="1000" b="0" i="0" u="none" strike="noStrike" kern="1200" cap="none" spc="0" normalizeH="0" baseline="30000" noProof="0">
                <a:ln>
                  <a:noFill/>
                </a:ln>
                <a:solidFill>
                  <a:srgbClr val="000000"/>
                </a:solidFill>
                <a:effectLst/>
                <a:uLnTx/>
                <a:uFillTx/>
                <a:latin typeface="Arial"/>
                <a:ea typeface="Calibri" panose="020F0502020204030204" pitchFamily="34" charset="0"/>
                <a:cs typeface="+mn-cs"/>
              </a:rPr>
              <a:t>th</a:t>
            </a:r>
            <a:r>
              <a:rPr kumimoji="0" 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 quarter of 2021 are not included</a:t>
            </a:r>
            <a:r>
              <a:rPr lang="en-US" sz="1000">
                <a:solidFill>
                  <a:srgbClr val="000000"/>
                </a:solidFill>
                <a:latin typeface="Arial"/>
                <a:ea typeface="Calibri" panose="020F0502020204030204" pitchFamily="34" charset="0"/>
              </a:rPr>
              <a:t> </a:t>
            </a:r>
            <a:endParaRPr kumimoji="0" 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**Numbers &lt;5 are suppressed to protect potentially identifiable data</a:t>
            </a:r>
          </a:p>
          <a:p>
            <a:pPr defTabSz="914400">
              <a:defRPr/>
            </a:pPr>
            <a:r>
              <a:rPr lang="en-US" sz="1000">
                <a:solidFill>
                  <a:srgbClr val="000000"/>
                </a:solidFill>
                <a:latin typeface="Arial"/>
                <a:cs typeface="Arial"/>
              </a:rPr>
              <a:t>Due to rounding errors and suppression, numbers may not add to 100</a:t>
            </a:r>
          </a:p>
        </p:txBody>
      </p:sp>
      <p:sp>
        <p:nvSpPr>
          <p:cNvPr id="11" name="TextBox 10">
            <a:extLst>
              <a:ext uri="{FF2B5EF4-FFF2-40B4-BE49-F238E27FC236}">
                <a16:creationId xmlns:a16="http://schemas.microsoft.com/office/drawing/2014/main" id="{E4C56583-9437-44BA-B74D-A3C1BF413177}"/>
              </a:ext>
            </a:extLst>
          </p:cNvPr>
          <p:cNvSpPr txBox="1"/>
          <p:nvPr/>
        </p:nvSpPr>
        <p:spPr>
          <a:xfrm>
            <a:off x="533369" y="6570879"/>
            <a:ext cx="6891051" cy="477310"/>
          </a:xfrm>
          <a:prstGeom prst="rect">
            <a:avLst/>
          </a:prstGeom>
          <a:noFill/>
        </p:spPr>
        <p:txBody>
          <a:bodyPr wrap="square">
            <a:spAutoFit/>
          </a:bodyPr>
          <a:lstStyle/>
          <a:p>
            <a:pPr marL="0" marR="0">
              <a:lnSpc>
                <a:spcPct val="107000"/>
              </a:lnSpc>
              <a:spcBef>
                <a:spcPts val="0"/>
              </a:spcBef>
              <a:spcAft>
                <a:spcPts val="800"/>
              </a:spcAft>
            </a:pPr>
            <a:r>
              <a:rPr lang="en-US" sz="1000">
                <a:effectLst/>
                <a:ea typeface="Calibri" panose="020F0502020204030204" pitchFamily="34" charset="0"/>
                <a:cs typeface="Times New Roman" panose="02020603050405020304" pitchFamily="18" charset="0"/>
              </a:rPr>
              <a:t>Source: Oregon State Unintentional Drug Overdose Reporting System (SUDORS)</a:t>
            </a:r>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21D92D1-580B-4C94-B6E3-5B7586393677}"/>
              </a:ext>
            </a:extLst>
          </p:cNvPr>
          <p:cNvPicPr>
            <a:picLocks noChangeAspect="1"/>
          </p:cNvPicPr>
          <p:nvPr/>
        </p:nvPicPr>
        <p:blipFill>
          <a:blip r:embed="rId3"/>
          <a:stretch>
            <a:fillRect/>
          </a:stretch>
        </p:blipFill>
        <p:spPr>
          <a:xfrm>
            <a:off x="9673870" y="2370429"/>
            <a:ext cx="2158795" cy="2804069"/>
          </a:xfrm>
          <a:prstGeom prst="rect">
            <a:avLst/>
          </a:prstGeom>
          <a:ln>
            <a:solidFill>
              <a:schemeClr val="tx1"/>
            </a:solidFill>
          </a:ln>
        </p:spPr>
      </p:pic>
    </p:spTree>
    <p:extLst>
      <p:ext uri="{BB962C8B-B14F-4D97-AF65-F5344CB8AC3E}">
        <p14:creationId xmlns:p14="http://schemas.microsoft.com/office/powerpoint/2010/main" val="781818254"/>
      </p:ext>
    </p:extLst>
  </p:cSld>
  <p:clrMapOvr>
    <a:masterClrMapping/>
  </p:clrMapOvr>
</p:sld>
</file>

<file path=ppt/theme/theme1.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E4F4E8EE217E4C9DB596C268822D30" ma:contentTypeVersion="18" ma:contentTypeDescription="Create a new document." ma:contentTypeScope="" ma:versionID="9f2649f366078f9e0ba607a130b8aba0">
  <xsd:schema xmlns:xsd="http://www.w3.org/2001/XMLSchema" xmlns:xs="http://www.w3.org/2001/XMLSchema" xmlns:p="http://schemas.microsoft.com/office/2006/metadata/properties" xmlns:ns1="http://schemas.microsoft.com/sharepoint/v3" xmlns:ns2="59da1016-2a1b-4f8a-9768-d7a4932f6f16" xmlns:ns3="3746ae57-5490-4123-802e-1bb3bb841e39" targetNamespace="http://schemas.microsoft.com/office/2006/metadata/properties" ma:root="true" ma:fieldsID="7c594aa57e3915fe024aa2cff7774ef6" ns1:_="" ns2:_="" ns3:_="">
    <xsd:import namespace="http://schemas.microsoft.com/sharepoint/v3"/>
    <xsd:import namespace="59da1016-2a1b-4f8a-9768-d7a4932f6f16"/>
    <xsd:import namespace="3746ae57-5490-4123-802e-1bb3bb841e39"/>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46ae57-5490-4123-802e-1bb3bb841e39"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Public Health</IACategory>
    <DocumentExpirationDate xmlns="59da1016-2a1b-4f8a-9768-d7a4932f6f16">2023-08-23T07:00:00+00:00</DocumentExpirationDate>
    <IATopic xmlns="59da1016-2a1b-4f8a-9768-d7a4932f6f16" xsi:nil="true"/>
    <Meta_x0020_Keywords xmlns="3746ae57-5490-4123-802e-1bb3bb841e39" xsi:nil="true"/>
    <IASubtopic xmlns="59da1016-2a1b-4f8a-9768-d7a4932f6f16" xsi:nil="true"/>
    <URL xmlns="http://schemas.microsoft.com/sharepoint/v3">
      <Url>https://www-auth.oregon.gov/oha/PH/DISEASESCONDITIONS/INJURYFATALITYDATA/Documents/FINAL_Preventing%20Opioid-Related%20Fentanyl%20Overdoses.pptx</Url>
      <Description>https://www.oregon.gov/oha/PH/DISEASESCONDITIONS/INJURYFATALITYDATA/Documents/FINAL_Preventing%20Opioid-Related%20Fentanyl%20Overdoses.pptx</Description>
    </URL>
    <PublishingExpirationDate xmlns="http://schemas.microsoft.com/sharepoint/v3" xsi:nil="true"/>
    <Meta_x0020_Description xmlns="3746ae57-5490-4123-802e-1bb3bb841e39" xsi:nil="true"/>
    <PublishingStartDate xmlns="http://schemas.microsoft.com/sharepoint/v3" xsi:nil="true"/>
  </documentManagement>
</p:properties>
</file>

<file path=customXml/itemProps1.xml><?xml version="1.0" encoding="utf-8"?>
<ds:datastoreItem xmlns:ds="http://schemas.openxmlformats.org/officeDocument/2006/customXml" ds:itemID="{379AD012-B315-420D-90A2-2C79BD0C6E9D}"/>
</file>

<file path=customXml/itemProps2.xml><?xml version="1.0" encoding="utf-8"?>
<ds:datastoreItem xmlns:ds="http://schemas.openxmlformats.org/officeDocument/2006/customXml" ds:itemID="{7AD05733-2FEB-4E3A-9A96-CEA95F157D5D}"/>
</file>

<file path=customXml/itemProps3.xml><?xml version="1.0" encoding="utf-8"?>
<ds:datastoreItem xmlns:ds="http://schemas.openxmlformats.org/officeDocument/2006/customXml" ds:itemID="{E34B6347-5318-466A-AD59-247CC9A54272}"/>
</file>

<file path=docProps/app.xml><?xml version="1.0" encoding="utf-8"?>
<Properties xmlns="http://schemas.openxmlformats.org/officeDocument/2006/extended-properties" xmlns:vt="http://schemas.openxmlformats.org/officeDocument/2006/docPropsVTypes">
  <Template>Office Theme</Template>
  <TotalTime>0</TotalTime>
  <Words>2678</Words>
  <Application>Microsoft Office PowerPoint</Application>
  <PresentationFormat>On-screen Show (4:3)</PresentationFormat>
  <Paragraphs>308</Paragraphs>
  <Slides>14</Slides>
  <Notes>14</Notes>
  <HiddenSlides>0</HiddenSlides>
  <MMClips>0</MMClips>
  <ScaleCrop>false</ScaleCrop>
  <HeadingPairs>
    <vt:vector size="8" baseType="variant">
      <vt:variant>
        <vt:lpstr>Fonts Used</vt:lpstr>
      </vt:variant>
      <vt:variant>
        <vt:i4>7</vt:i4>
      </vt:variant>
      <vt:variant>
        <vt:lpstr>Theme</vt:lpstr>
      </vt:variant>
      <vt:variant>
        <vt:i4>3</vt:i4>
      </vt:variant>
      <vt:variant>
        <vt:lpstr>Links</vt:lpstr>
      </vt:variant>
      <vt:variant>
        <vt:i4>2</vt:i4>
      </vt:variant>
      <vt:variant>
        <vt:lpstr>Slide Titles</vt:lpstr>
      </vt:variant>
      <vt:variant>
        <vt:i4>14</vt:i4>
      </vt:variant>
    </vt:vector>
  </HeadingPairs>
  <TitlesOfParts>
    <vt:vector size="26" baseType="lpstr">
      <vt:lpstr>Arial</vt:lpstr>
      <vt:lpstr>Calibri</vt:lpstr>
      <vt:lpstr>Calibri Light</vt:lpstr>
      <vt:lpstr>Favorit</vt:lpstr>
      <vt:lpstr>Segoe UI</vt:lpstr>
      <vt:lpstr>Times</vt:lpstr>
      <vt:lpstr>Wingdings</vt:lpstr>
      <vt:lpstr>13_Custom Design</vt:lpstr>
      <vt:lpstr>14_Custom Design</vt:lpstr>
      <vt:lpstr>Office Theme</vt:lpstr>
      <vt:lpstr>file:///\\fp19\restricted\HIDTA\1.%20OREGON-IDAHO%20FILE%20SYSTEM\500.%20INITIATIVES\530.0%20OVERDOSE%20RESPONSE%20STRATEGY\531.2%20PUBLIC%20HEALTH%20ANALYST\HIDTA\Drug%20Seizure%20Data\FENTANYL%20BY%20STATE%202016-2021.xlsx!FENTANYL%20TOTALS!%5bFENTANYL%20BY%20STATE%202016-2021.xlsx%5dFENTANYL%20TOTALS%20Chart%201</vt:lpstr>
      <vt:lpstr>file:///C:\Users\eporter\AppData\Local\Microsoft\Windows\INetCache\Content.Outlook\NZM33KW9\2021%20All%20State%20Heroin.Fentanyl.xlsx!2021fentanylbyCounty!%5b2021%20All%20State%20Heroin.Fentanyl.xlsx%5d2021fentanylbyCounty%20Chart%202</vt:lpstr>
      <vt:lpstr>Preventing Opioid-Related Fentanyl Overdoses</vt:lpstr>
      <vt:lpstr>The changing overdose epidemic</vt:lpstr>
      <vt:lpstr>Seizures of fentanyl are increasing</vt:lpstr>
      <vt:lpstr>Overdose deaths from stimulants, heroin and synthetic opioids are rising</vt:lpstr>
      <vt:lpstr>These trends have continued through 2021</vt:lpstr>
      <vt:lpstr>Emergency department and urgent care visits are up</vt:lpstr>
      <vt:lpstr>Some groups bear disproportionate burden of overdose death</vt:lpstr>
      <vt:lpstr>Youth overdoses are rising but represent a small proportion of all overdose deaths</vt:lpstr>
      <vt:lpstr>Youth overdoses are rising but represent a small proportion of all overdose deaths</vt:lpstr>
      <vt:lpstr>Aligning Oregon’s response</vt:lpstr>
      <vt:lpstr>Overdose prevention needs culturally and community specific responses</vt:lpstr>
      <vt:lpstr>State &amp; local level response</vt:lpstr>
      <vt:lpstr>PowerPoint Presentation</vt:lpstr>
      <vt:lpstr>We should move upstream and implement a shared risk and protective factor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 Health Care Committee Informational Hearing: Preventing Opioid-Related Fentanyl Overdoses</dc:title>
  <dc:creator>Fultineer Courtney</dc:creator>
  <cp:lastModifiedBy>Branger Munoz Cynthia</cp:lastModifiedBy>
  <cp:revision>1</cp:revision>
  <dcterms:created xsi:type="dcterms:W3CDTF">2022-05-25T00:34:01Z</dcterms:created>
  <dcterms:modified xsi:type="dcterms:W3CDTF">2022-06-01T15:30:59Z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0x01010013E4F4E8EE217E4C9DB596C268822D30</vt:lpwstr>
  </property>
</Properties>
</file>