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jpeg" ContentType="image/jpeg"/>
  <Default Extension="emf" ContentType="image/x-emf"/>
  <Default Extension="xml" ContentType="application/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5.xml" ContentType="application/vnd.openxmlformats-officedocument.drawingml.chart+xml"/>
  <Override PartName="/ppt/charts/chart4.xml" ContentType="application/vnd.openxmlformats-officedocument.drawingml.chart+xml"/>
  <Override PartName="/ppt/charts/chart2.xml" ContentType="application/vnd.openxmlformats-officedocument.drawingml.chart+xml"/>
  <Override PartName="/ppt/theme/theme1.xml" ContentType="application/vnd.openxmlformats-officedocument.theme+xml"/>
  <Override PartName="/ppt/charts/chart3.xml" ContentType="application/vnd.openxmlformats-officedocument.drawingml.chart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2"/>
  </p:notesMasterIdLst>
  <p:handoutMasterIdLst>
    <p:handoutMasterId r:id="rId23"/>
  </p:handoutMasterIdLst>
  <p:sldIdLst>
    <p:sldId id="256" r:id="rId2"/>
    <p:sldId id="346" r:id="rId3"/>
    <p:sldId id="360" r:id="rId4"/>
    <p:sldId id="347" r:id="rId5"/>
    <p:sldId id="344" r:id="rId6"/>
    <p:sldId id="349" r:id="rId7"/>
    <p:sldId id="352" r:id="rId8"/>
    <p:sldId id="355" r:id="rId9"/>
    <p:sldId id="356" r:id="rId10"/>
    <p:sldId id="351" r:id="rId11"/>
    <p:sldId id="259" r:id="rId12"/>
    <p:sldId id="350" r:id="rId13"/>
    <p:sldId id="325" r:id="rId14"/>
    <p:sldId id="311" r:id="rId15"/>
    <p:sldId id="287" r:id="rId16"/>
    <p:sldId id="357" r:id="rId17"/>
    <p:sldId id="326" r:id="rId18"/>
    <p:sldId id="358" r:id="rId19"/>
    <p:sldId id="343" r:id="rId20"/>
    <p:sldId id="359" r:id="rId21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15" autoAdjust="0"/>
    <p:restoredTop sz="90555" autoAdjust="0"/>
  </p:normalViewPr>
  <p:slideViewPr>
    <p:cSldViewPr>
      <p:cViewPr varScale="1">
        <p:scale>
          <a:sx n="72" d="100"/>
          <a:sy n="72" d="100"/>
        </p:scale>
        <p:origin x="-86" y="-16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R0175266\Documents\Requests\MelNGAPresentation02_06_13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OR0175266\Documents\Requests\MelNGAPresentation02_06_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R0175266\Documents\Requests\MelNGAPresentation02_06_13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OR0175266\Documents\PDMP\LisMillet12_04_12b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R0175266\Documents\Requests\MelNGAPresentation02_06_1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Unintentional</a:t>
            </a:r>
            <a:r>
              <a:rPr lang="en-US" baseline="0" dirty="0" smtClean="0"/>
              <a:t> </a:t>
            </a:r>
            <a:r>
              <a:rPr lang="en-US" baseline="0" dirty="0"/>
              <a:t>drug </a:t>
            </a:r>
            <a:r>
              <a:rPr lang="en-US" baseline="0" dirty="0" smtClean="0"/>
              <a:t>poisoning deaths by </a:t>
            </a:r>
            <a:r>
              <a:rPr lang="en-US" baseline="0" dirty="0"/>
              <a:t>year and drug </a:t>
            </a:r>
            <a:r>
              <a:rPr lang="en-US" baseline="0" dirty="0" smtClean="0"/>
              <a:t>type, </a:t>
            </a:r>
          </a:p>
          <a:p>
            <a:pPr>
              <a:defRPr/>
            </a:pPr>
            <a:r>
              <a:rPr lang="en-US" baseline="0" dirty="0" smtClean="0"/>
              <a:t>Oregon 2000-2011</a:t>
            </a:r>
          </a:p>
          <a:p>
            <a:pPr>
              <a:defRPr/>
            </a:pPr>
            <a:endParaRPr lang="en-US" dirty="0"/>
          </a:p>
        </c:rich>
      </c:tx>
      <c:layout>
        <c:manualLayout>
          <c:xMode val="edge"/>
          <c:yMode val="edge"/>
          <c:x val="0.16522733314129068"/>
          <c:y val="1.5165875268039935E-2"/>
        </c:manualLayout>
      </c:layout>
    </c:title>
    <c:plotArea>
      <c:layout/>
      <c:barChart>
        <c:barDir val="col"/>
        <c:grouping val="stacked"/>
        <c:ser>
          <c:idx val="1"/>
          <c:order val="0"/>
          <c:tx>
            <c:v>Prescription opioids</c:v>
          </c:tx>
          <c:cat>
            <c:numRef>
              <c:f>DeathYr!$A$159:$A$170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DeathYr!$D$159:$D$170</c:f>
              <c:numCache>
                <c:formatCode>General</c:formatCode>
                <c:ptCount val="12"/>
                <c:pt idx="0">
                  <c:v>33</c:v>
                </c:pt>
                <c:pt idx="1">
                  <c:v>41</c:v>
                </c:pt>
                <c:pt idx="2">
                  <c:v>74</c:v>
                </c:pt>
                <c:pt idx="3">
                  <c:v>98</c:v>
                </c:pt>
                <c:pt idx="4">
                  <c:v>91</c:v>
                </c:pt>
                <c:pt idx="5">
                  <c:v>127</c:v>
                </c:pt>
                <c:pt idx="6">
                  <c:v>183</c:v>
                </c:pt>
                <c:pt idx="7">
                  <c:v>160</c:v>
                </c:pt>
                <c:pt idx="8">
                  <c:v>188</c:v>
                </c:pt>
                <c:pt idx="9">
                  <c:v>179</c:v>
                </c:pt>
                <c:pt idx="10">
                  <c:v>163</c:v>
                </c:pt>
                <c:pt idx="11">
                  <c:v>179</c:v>
                </c:pt>
              </c:numCache>
            </c:numRef>
          </c:val>
        </c:ser>
        <c:ser>
          <c:idx val="0"/>
          <c:order val="1"/>
          <c:tx>
            <c:v>Heroin</c:v>
          </c:tx>
          <c:cat>
            <c:numRef>
              <c:f>DeathYr!$A$159:$A$170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DeathYr!$C$159:$C$170</c:f>
              <c:numCache>
                <c:formatCode>General</c:formatCode>
                <c:ptCount val="12"/>
                <c:pt idx="0">
                  <c:v>28</c:v>
                </c:pt>
                <c:pt idx="1">
                  <c:v>30</c:v>
                </c:pt>
                <c:pt idx="2">
                  <c:v>34</c:v>
                </c:pt>
                <c:pt idx="3">
                  <c:v>30</c:v>
                </c:pt>
                <c:pt idx="4">
                  <c:v>40</c:v>
                </c:pt>
                <c:pt idx="5">
                  <c:v>37</c:v>
                </c:pt>
                <c:pt idx="6">
                  <c:v>55</c:v>
                </c:pt>
                <c:pt idx="7">
                  <c:v>106</c:v>
                </c:pt>
                <c:pt idx="8">
                  <c:v>90</c:v>
                </c:pt>
                <c:pt idx="9">
                  <c:v>114</c:v>
                </c:pt>
                <c:pt idx="10">
                  <c:v>73</c:v>
                </c:pt>
                <c:pt idx="11">
                  <c:v>121</c:v>
                </c:pt>
              </c:numCache>
            </c:numRef>
          </c:val>
        </c:ser>
        <c:ser>
          <c:idx val="2"/>
          <c:order val="2"/>
          <c:tx>
            <c:v>Cocaine</c:v>
          </c:tx>
          <c:cat>
            <c:numRef>
              <c:f>DeathYr!$A$159:$A$170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DeathYr!$I$159:$I$170</c:f>
              <c:numCache>
                <c:formatCode>General</c:formatCode>
                <c:ptCount val="12"/>
                <c:pt idx="0">
                  <c:v>21</c:v>
                </c:pt>
                <c:pt idx="1">
                  <c:v>22</c:v>
                </c:pt>
                <c:pt idx="2">
                  <c:v>23</c:v>
                </c:pt>
                <c:pt idx="3">
                  <c:v>16</c:v>
                </c:pt>
                <c:pt idx="4">
                  <c:v>27</c:v>
                </c:pt>
                <c:pt idx="5">
                  <c:v>31</c:v>
                </c:pt>
                <c:pt idx="6">
                  <c:v>25</c:v>
                </c:pt>
                <c:pt idx="7">
                  <c:v>46</c:v>
                </c:pt>
                <c:pt idx="8">
                  <c:v>31</c:v>
                </c:pt>
                <c:pt idx="9">
                  <c:v>22</c:v>
                </c:pt>
                <c:pt idx="10">
                  <c:v>19</c:v>
                </c:pt>
                <c:pt idx="11">
                  <c:v>29</c:v>
                </c:pt>
              </c:numCache>
            </c:numRef>
          </c:val>
        </c:ser>
        <c:gapWidth val="55"/>
        <c:overlap val="100"/>
        <c:axId val="35778944"/>
        <c:axId val="35780480"/>
      </c:barChart>
      <c:lineChart>
        <c:grouping val="standard"/>
        <c:ser>
          <c:idx val="3"/>
          <c:order val="3"/>
          <c:tx>
            <c:v>Rate of drug poisoning</c:v>
          </c:tx>
          <c:val>
            <c:numRef>
              <c:f>DeathYr!$L$159:$L$170</c:f>
              <c:numCache>
                <c:formatCode>#,##0</c:formatCode>
                <c:ptCount val="12"/>
                <c:pt idx="0">
                  <c:v>3.7244489706845125</c:v>
                </c:pt>
                <c:pt idx="1">
                  <c:v>3.8597805109888528</c:v>
                </c:pt>
                <c:pt idx="2">
                  <c:v>5.2786258452934645</c:v>
                </c:pt>
                <c:pt idx="3">
                  <c:v>6.1838204150783573</c:v>
                </c:pt>
                <c:pt idx="4">
                  <c:v>6.0849662256461787</c:v>
                </c:pt>
                <c:pt idx="5">
                  <c:v>6.8567840856519728</c:v>
                </c:pt>
                <c:pt idx="6">
                  <c:v>8.101872236997373</c:v>
                </c:pt>
                <c:pt idx="7">
                  <c:v>9.0776688012537825</c:v>
                </c:pt>
                <c:pt idx="8">
                  <c:v>9.2322098613190189</c:v>
                </c:pt>
                <c:pt idx="9">
                  <c:v>9.3109260840624923</c:v>
                </c:pt>
                <c:pt idx="10">
                  <c:v>8.4803190264801849</c:v>
                </c:pt>
                <c:pt idx="11">
                  <c:v>9.798775153105856</c:v>
                </c:pt>
              </c:numCache>
            </c:numRef>
          </c:val>
        </c:ser>
        <c:marker val="1"/>
        <c:axId val="72156288"/>
        <c:axId val="35782016"/>
      </c:lineChart>
      <c:catAx>
        <c:axId val="35778944"/>
        <c:scaling>
          <c:orientation val="minMax"/>
        </c:scaling>
        <c:axPos val="b"/>
        <c:numFmt formatCode="General" sourceLinked="1"/>
        <c:majorTickMark val="none"/>
        <c:tickLblPos val="nextTo"/>
        <c:crossAx val="35780480"/>
        <c:crosses val="autoZero"/>
        <c:auto val="1"/>
        <c:lblAlgn val="ctr"/>
        <c:lblOffset val="100"/>
      </c:catAx>
      <c:valAx>
        <c:axId val="35780480"/>
        <c:scaling>
          <c:orientation val="minMax"/>
          <c:max val="450"/>
        </c:scaling>
        <c:axPos val="l"/>
        <c:majorGridlines/>
        <c:numFmt formatCode="General" sourceLinked="1"/>
        <c:majorTickMark val="none"/>
        <c:tickLblPos val="nextTo"/>
        <c:crossAx val="35778944"/>
        <c:crosses val="autoZero"/>
        <c:crossBetween val="between"/>
      </c:valAx>
      <c:valAx>
        <c:axId val="35782016"/>
        <c:scaling>
          <c:orientation val="minMax"/>
        </c:scaling>
        <c:axPos val="r"/>
        <c:numFmt formatCode="#,##0" sourceLinked="1"/>
        <c:tickLblPos val="nextTo"/>
        <c:crossAx val="72156288"/>
        <c:crosses val="max"/>
        <c:crossBetween val="between"/>
      </c:valAx>
      <c:catAx>
        <c:axId val="72156288"/>
        <c:scaling>
          <c:orientation val="minMax"/>
        </c:scaling>
        <c:delete val="1"/>
        <c:axPos val="b"/>
        <c:tickLblPos val="none"/>
        <c:crossAx val="35782016"/>
        <c:crosses val="autoZero"/>
        <c:auto val="1"/>
        <c:lblAlgn val="ctr"/>
        <c:lblOffset val="100"/>
      </c:catAx>
    </c:plotArea>
    <c:legend>
      <c:legendPos val="r"/>
      <c:layout/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/>
              <a:t>Unintentional drug overdose</a:t>
            </a:r>
            <a:r>
              <a:rPr lang="en-US" baseline="0" dirty="0"/>
              <a:t> and motor vehicle </a:t>
            </a:r>
            <a:r>
              <a:rPr lang="en-US" baseline="0" dirty="0" smtClean="0"/>
              <a:t>death rates, Oregon 2000-2011</a:t>
            </a:r>
            <a:endParaRPr lang="en-US" dirty="0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AllDrugVsMVC!$E$6</c:f>
              <c:strCache>
                <c:ptCount val="1"/>
                <c:pt idx="0">
                  <c:v>Unintentional drug overdose</c:v>
                </c:pt>
              </c:strCache>
            </c:strRef>
          </c:tx>
          <c:cat>
            <c:numRef>
              <c:f>AllDrugVsMVC!$A$7:$A$18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AllDrugVsMVC!$E$7:$E$18</c:f>
              <c:numCache>
                <c:formatCode>0.0</c:formatCode>
                <c:ptCount val="12"/>
                <c:pt idx="0">
                  <c:v>3.7244489706845125</c:v>
                </c:pt>
                <c:pt idx="1">
                  <c:v>3.8597805109888528</c:v>
                </c:pt>
                <c:pt idx="2">
                  <c:v>5.2786258452934645</c:v>
                </c:pt>
                <c:pt idx="3">
                  <c:v>6.1838204150783573</c:v>
                </c:pt>
                <c:pt idx="4">
                  <c:v>6.0849662256461787</c:v>
                </c:pt>
                <c:pt idx="5">
                  <c:v>6.8567840856519728</c:v>
                </c:pt>
                <c:pt idx="6">
                  <c:v>8.101872236997373</c:v>
                </c:pt>
                <c:pt idx="7">
                  <c:v>9.0776688012537825</c:v>
                </c:pt>
                <c:pt idx="8">
                  <c:v>9.2322098613190189</c:v>
                </c:pt>
                <c:pt idx="9">
                  <c:v>9.3109260840624923</c:v>
                </c:pt>
                <c:pt idx="10">
                  <c:v>8.4803190264801849</c:v>
                </c:pt>
                <c:pt idx="11">
                  <c:v>9.798775153105856</c:v>
                </c:pt>
              </c:numCache>
            </c:numRef>
          </c:val>
        </c:ser>
        <c:ser>
          <c:idx val="1"/>
          <c:order val="1"/>
          <c:tx>
            <c:strRef>
              <c:f>AllDrugVsMVC!$F$6</c:f>
              <c:strCache>
                <c:ptCount val="1"/>
                <c:pt idx="0">
                  <c:v>Motor vehicle crash</c:v>
                </c:pt>
              </c:strCache>
            </c:strRef>
          </c:tx>
          <c:cat>
            <c:numRef>
              <c:f>AllDrugVsMVC!$A$7:$A$18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AllDrugVsMVC!$F$7:$F$18</c:f>
              <c:numCache>
                <c:formatCode>0.0</c:formatCode>
                <c:ptCount val="12"/>
                <c:pt idx="0">
                  <c:v>13.355641230814003</c:v>
                </c:pt>
                <c:pt idx="1">
                  <c:v>14.056514099720605</c:v>
                </c:pt>
                <c:pt idx="2">
                  <c:v>12.640168916027049</c:v>
                </c:pt>
                <c:pt idx="3">
                  <c:v>14.654807285048706</c:v>
                </c:pt>
                <c:pt idx="4">
                  <c:v>13.035225813654883</c:v>
                </c:pt>
                <c:pt idx="5">
                  <c:v>12.74976317934483</c:v>
                </c:pt>
                <c:pt idx="6">
                  <c:v>12.897963828798497</c:v>
                </c:pt>
                <c:pt idx="7">
                  <c:v>12.148056778148449</c:v>
                </c:pt>
                <c:pt idx="8">
                  <c:v>10.920385378817354</c:v>
                </c:pt>
                <c:pt idx="9">
                  <c:v>9.4416975178274196</c:v>
                </c:pt>
                <c:pt idx="10">
                  <c:v>7.9860673040779693</c:v>
                </c:pt>
                <c:pt idx="11">
                  <c:v>8.7877904150870023</c:v>
                </c:pt>
              </c:numCache>
            </c:numRef>
          </c:val>
        </c:ser>
        <c:marker val="1"/>
        <c:axId val="72173824"/>
        <c:axId val="72200192"/>
      </c:lineChart>
      <c:catAx>
        <c:axId val="72173824"/>
        <c:scaling>
          <c:orientation val="minMax"/>
        </c:scaling>
        <c:axPos val="b"/>
        <c:numFmt formatCode="General" sourceLinked="1"/>
        <c:majorTickMark val="none"/>
        <c:tickLblPos val="nextTo"/>
        <c:crossAx val="72200192"/>
        <c:crosses val="autoZero"/>
        <c:auto val="1"/>
        <c:lblAlgn val="ctr"/>
        <c:lblOffset val="100"/>
      </c:catAx>
      <c:valAx>
        <c:axId val="72200192"/>
        <c:scaling>
          <c:orientation val="minMax"/>
        </c:scaling>
        <c:axPos val="l"/>
        <c:majorGridlines/>
        <c:numFmt formatCode="0.0" sourceLinked="1"/>
        <c:majorTickMark val="none"/>
        <c:tickLblPos val="nextTo"/>
        <c:crossAx val="72173824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Percentage of p</a:t>
            </a:r>
            <a:r>
              <a:rPr lang="en-US" baseline="0" dirty="0" smtClean="0"/>
              <a:t>rescription </a:t>
            </a:r>
            <a:r>
              <a:rPr lang="en-US" baseline="0" dirty="0" err="1"/>
              <a:t>opioid</a:t>
            </a:r>
            <a:r>
              <a:rPr lang="en-US" baseline="0" dirty="0"/>
              <a:t> related </a:t>
            </a:r>
            <a:r>
              <a:rPr lang="en-US" baseline="0" dirty="0" smtClean="0"/>
              <a:t>deaths by age group, </a:t>
            </a:r>
            <a:r>
              <a:rPr lang="en-US" baseline="0" dirty="0"/>
              <a:t>Oregon 2007-2011</a:t>
            </a:r>
            <a:endParaRPr lang="en-US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Val val="1"/>
          </c:dLbls>
          <c:cat>
            <c:strRef>
              <c:f>PrescOpDthAgeGrp07_11!$A$7:$A$14</c:f>
              <c:strCache>
                <c:ptCount val="8"/>
                <c:pt idx="0">
                  <c:v>5-14</c:v>
                </c:pt>
                <c:pt idx="1">
                  <c:v>15-24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55-64</c:v>
                </c:pt>
                <c:pt idx="6">
                  <c:v>65-74</c:v>
                </c:pt>
                <c:pt idx="7">
                  <c:v>75-84</c:v>
                </c:pt>
              </c:strCache>
            </c:strRef>
          </c:cat>
          <c:val>
            <c:numRef>
              <c:f>PrescOpDthAgeGrp07_11!$C$7:$C$14</c:f>
              <c:numCache>
                <c:formatCode>General</c:formatCode>
                <c:ptCount val="8"/>
                <c:pt idx="0">
                  <c:v>0.23</c:v>
                </c:pt>
                <c:pt idx="1">
                  <c:v>9.67</c:v>
                </c:pt>
                <c:pt idx="2">
                  <c:v>18.87</c:v>
                </c:pt>
                <c:pt idx="3">
                  <c:v>22.9</c:v>
                </c:pt>
                <c:pt idx="4">
                  <c:v>31.99</c:v>
                </c:pt>
                <c:pt idx="5">
                  <c:v>14.73</c:v>
                </c:pt>
                <c:pt idx="6">
                  <c:v>1.27</c:v>
                </c:pt>
                <c:pt idx="7">
                  <c:v>0.35000000000000009</c:v>
                </c:pt>
              </c:numCache>
            </c:numRef>
          </c:val>
        </c:ser>
        <c:axId val="72300416"/>
        <c:axId val="72301952"/>
      </c:barChart>
      <c:catAx>
        <c:axId val="72300416"/>
        <c:scaling>
          <c:orientation val="minMax"/>
        </c:scaling>
        <c:axPos val="b"/>
        <c:majorTickMark val="none"/>
        <c:tickLblPos val="nextTo"/>
        <c:crossAx val="72301952"/>
        <c:crosses val="autoZero"/>
        <c:auto val="1"/>
        <c:lblAlgn val="ctr"/>
        <c:lblOffset val="100"/>
      </c:catAx>
      <c:valAx>
        <c:axId val="72301952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72300416"/>
        <c:crosses val="autoZero"/>
        <c:crossBetween val="between"/>
      </c:valAx>
    </c:plotArea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Number of Drugs</a:t>
            </a:r>
            <a:r>
              <a:rPr lang="en-US" baseline="0" dirty="0" smtClean="0"/>
              <a:t> Listed as Cause of Death in Unintentional Drug Overdose Deaths, Oregon 2007-11</a:t>
            </a:r>
            <a:endParaRPr lang="en-US" dirty="0"/>
          </a:p>
        </c:rich>
      </c:tx>
      <c:layout/>
    </c:title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2.2859569024460177E-2"/>
                  <c:y val="-6.9953790987394182E-2"/>
                </c:manualLayout>
              </c:layout>
              <c:showPercent val="1"/>
            </c:dLbl>
            <c:dLbl>
              <c:idx val="1"/>
              <c:layout>
                <c:manualLayout>
                  <c:x val="-2.3058404464147864E-2"/>
                  <c:y val="-3.5295922516727661E-2"/>
                </c:manualLayout>
              </c:layout>
              <c:showPercent val="1"/>
            </c:dLbl>
            <c:dLbl>
              <c:idx val="2"/>
              <c:layout>
                <c:manualLayout>
                  <c:x val="-2.2178753391120229E-2"/>
                  <c:y val="1.2055561716757236E-2"/>
                </c:manualLayout>
              </c:layout>
              <c:showPercent val="1"/>
            </c:dLbl>
            <c:dLbl>
              <c:idx val="5"/>
              <c:layout>
                <c:manualLayout>
                  <c:x val="5.6902501157943493E-2"/>
                  <c:y val="1.3770470592584377E-2"/>
                </c:manualLayout>
              </c:layout>
              <c:showPercent val="1"/>
            </c:dLbl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Percent val="1"/>
            <c:showLeaderLines val="1"/>
          </c:dLbls>
          <c:val>
            <c:numRef>
              <c:f>Sheet1!$B$5:$B$10</c:f>
              <c:numCache>
                <c:formatCode>General</c:formatCode>
                <c:ptCount val="6"/>
                <c:pt idx="0">
                  <c:v>1266</c:v>
                </c:pt>
                <c:pt idx="1">
                  <c:v>476</c:v>
                </c:pt>
                <c:pt idx="2">
                  <c:v>188</c:v>
                </c:pt>
                <c:pt idx="3">
                  <c:v>83</c:v>
                </c:pt>
                <c:pt idx="4">
                  <c:v>24</c:v>
                </c:pt>
                <c:pt idx="5">
                  <c:v>3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>
        <c:manualLayout>
          <c:xMode val="edge"/>
          <c:yMode val="edge"/>
          <c:x val="0.85706654315269393"/>
          <c:y val="0.19754096078899233"/>
          <c:w val="4.3493680936941767E-2"/>
          <c:h val="0.50630676847212241"/>
        </c:manualLayout>
      </c:layout>
      <c:txPr>
        <a:bodyPr/>
        <a:lstStyle/>
        <a:p>
          <a:pPr rtl="0">
            <a:defRPr sz="2400"/>
          </a:pPr>
          <a:endParaRPr lang="en-US"/>
        </a:p>
      </c:txPr>
    </c:legend>
    <c:plotVisOnly val="1"/>
    <c:dispBlanksAs val="zero"/>
  </c:chart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/>
              <a:t>Unintentional drug </a:t>
            </a:r>
            <a:r>
              <a:rPr lang="en-US" dirty="0" smtClean="0"/>
              <a:t>poisoning,</a:t>
            </a:r>
            <a:r>
              <a:rPr lang="en-US" baseline="0" dirty="0" smtClean="0"/>
              <a:t> prescription </a:t>
            </a:r>
            <a:r>
              <a:rPr lang="en-US" baseline="0" dirty="0" err="1" smtClean="0"/>
              <a:t>opioid</a:t>
            </a:r>
            <a:r>
              <a:rPr lang="en-US" baseline="0" dirty="0" smtClean="0"/>
              <a:t> and methadone deaths, </a:t>
            </a:r>
            <a:r>
              <a:rPr lang="en-US" baseline="0" dirty="0"/>
              <a:t>Oregon, 2000-2011</a:t>
            </a:r>
            <a:endParaRPr lang="en-US" dirty="0"/>
          </a:p>
        </c:rich>
      </c:tx>
      <c:layout>
        <c:manualLayout>
          <c:xMode val="edge"/>
          <c:yMode val="edge"/>
          <c:x val="0.17774499224756737"/>
          <c:y val="1.5833743202867033E-2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v>All drug related deaths</c:v>
          </c:tx>
          <c:cat>
            <c:numRef>
              <c:f>DeathYr!$A$159:$A$170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DeathYr!$B$159:$B$170</c:f>
              <c:numCache>
                <c:formatCode>General</c:formatCode>
                <c:ptCount val="12"/>
                <c:pt idx="0">
                  <c:v>128</c:v>
                </c:pt>
                <c:pt idx="1">
                  <c:v>134</c:v>
                </c:pt>
                <c:pt idx="2">
                  <c:v>185</c:v>
                </c:pt>
                <c:pt idx="3">
                  <c:v>219</c:v>
                </c:pt>
                <c:pt idx="4">
                  <c:v>218</c:v>
                </c:pt>
                <c:pt idx="5">
                  <c:v>249</c:v>
                </c:pt>
                <c:pt idx="6">
                  <c:v>299</c:v>
                </c:pt>
                <c:pt idx="7">
                  <c:v>340</c:v>
                </c:pt>
                <c:pt idx="8">
                  <c:v>350</c:v>
                </c:pt>
                <c:pt idx="9">
                  <c:v>356</c:v>
                </c:pt>
                <c:pt idx="10">
                  <c:v>326</c:v>
                </c:pt>
                <c:pt idx="11">
                  <c:v>378</c:v>
                </c:pt>
              </c:numCache>
            </c:numRef>
          </c:val>
        </c:ser>
        <c:ser>
          <c:idx val="1"/>
          <c:order val="1"/>
          <c:tx>
            <c:v>Prescription opioid related deaths</c:v>
          </c:tx>
          <c:cat>
            <c:numRef>
              <c:f>DeathYr!$A$159:$A$170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DeathYr!$D$159:$D$170</c:f>
              <c:numCache>
                <c:formatCode>General</c:formatCode>
                <c:ptCount val="12"/>
                <c:pt idx="0">
                  <c:v>33</c:v>
                </c:pt>
                <c:pt idx="1">
                  <c:v>41</c:v>
                </c:pt>
                <c:pt idx="2">
                  <c:v>74</c:v>
                </c:pt>
                <c:pt idx="3">
                  <c:v>98</c:v>
                </c:pt>
                <c:pt idx="4">
                  <c:v>91</c:v>
                </c:pt>
                <c:pt idx="5">
                  <c:v>127</c:v>
                </c:pt>
                <c:pt idx="6">
                  <c:v>183</c:v>
                </c:pt>
                <c:pt idx="7">
                  <c:v>160</c:v>
                </c:pt>
                <c:pt idx="8">
                  <c:v>188</c:v>
                </c:pt>
                <c:pt idx="9">
                  <c:v>179</c:v>
                </c:pt>
                <c:pt idx="10">
                  <c:v>163</c:v>
                </c:pt>
                <c:pt idx="11">
                  <c:v>179</c:v>
                </c:pt>
              </c:numCache>
            </c:numRef>
          </c:val>
        </c:ser>
        <c:ser>
          <c:idx val="2"/>
          <c:order val="2"/>
          <c:tx>
            <c:v>Methadone related deaths</c:v>
          </c:tx>
          <c:cat>
            <c:numRef>
              <c:f>DeathYr!$A$159:$A$170</c:f>
              <c:numCache>
                <c:formatCode>General</c:formatCode>
                <c:ptCount val="12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</c:numCache>
            </c:numRef>
          </c:cat>
          <c:val>
            <c:numRef>
              <c:f>DeathYr!$E$159:$E$170</c:f>
              <c:numCache>
                <c:formatCode>General</c:formatCode>
                <c:ptCount val="12"/>
                <c:pt idx="0">
                  <c:v>17</c:v>
                </c:pt>
                <c:pt idx="1">
                  <c:v>20</c:v>
                </c:pt>
                <c:pt idx="2">
                  <c:v>54</c:v>
                </c:pt>
                <c:pt idx="3">
                  <c:v>57</c:v>
                </c:pt>
                <c:pt idx="4">
                  <c:v>58</c:v>
                </c:pt>
                <c:pt idx="5">
                  <c:v>87</c:v>
                </c:pt>
                <c:pt idx="6">
                  <c:v>114</c:v>
                </c:pt>
                <c:pt idx="7">
                  <c:v>101</c:v>
                </c:pt>
                <c:pt idx="8">
                  <c:v>117</c:v>
                </c:pt>
                <c:pt idx="9">
                  <c:v>93</c:v>
                </c:pt>
                <c:pt idx="10">
                  <c:v>84</c:v>
                </c:pt>
                <c:pt idx="11">
                  <c:v>81</c:v>
                </c:pt>
              </c:numCache>
            </c:numRef>
          </c:val>
        </c:ser>
        <c:axId val="72511872"/>
        <c:axId val="72513408"/>
      </c:barChart>
      <c:catAx>
        <c:axId val="72511872"/>
        <c:scaling>
          <c:orientation val="minMax"/>
        </c:scaling>
        <c:axPos val="b"/>
        <c:numFmt formatCode="General" sourceLinked="1"/>
        <c:majorTickMark val="none"/>
        <c:tickLblPos val="nextTo"/>
        <c:crossAx val="72513408"/>
        <c:crosses val="autoZero"/>
        <c:auto val="1"/>
        <c:lblAlgn val="ctr"/>
        <c:lblOffset val="100"/>
      </c:catAx>
      <c:valAx>
        <c:axId val="7251340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72511872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0.0593</cdr:y>
    </cdr:from>
    <cdr:to>
      <cdr:x>0.19885</cdr:x>
      <cdr:y>0.14494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278607"/>
          <a:ext cx="1560711" cy="402371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0.66387</cdr:x>
      <cdr:y>0</cdr:y>
    </cdr:from>
    <cdr:to>
      <cdr:x>0.97479</cdr:x>
      <cdr:y>0.36364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019800" y="0"/>
          <a:ext cx="2819400" cy="1828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20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defTabSz="923925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7313" y="0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defTabSz="923925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7313" y="8829675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200">
                <a:latin typeface="Arial" charset="0"/>
              </a:defRPr>
            </a:lvl1pPr>
          </a:lstStyle>
          <a:p>
            <a:fld id="{40080656-FF17-444B-9041-1A3219E97D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35750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defTabSz="923925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7313" y="0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416425"/>
            <a:ext cx="55054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defTabSz="923925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7313" y="8829675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200">
                <a:latin typeface="Arial" charset="0"/>
              </a:defRPr>
            </a:lvl1pPr>
          </a:lstStyle>
          <a:p>
            <a:fld id="{058EECA8-3113-476B-A79A-268634FC9E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472663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C637CB-3BFF-406C-B745-9D4EF4489A03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EECA8-3113-476B-A79A-268634FC9EC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EECA8-3113-476B-A79A-268634FC9EC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EECA8-3113-476B-A79A-268634FC9EC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EECA8-3113-476B-A79A-268634FC9EC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EECA8-3113-476B-A79A-268634FC9EC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EECA8-3113-476B-A79A-268634FC9EC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74034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EECA8-3113-476B-A79A-268634FC9EC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EECA8-3113-476B-A79A-268634FC9EC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EECA8-3113-476B-A79A-268634FC9EC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77984C-2DAE-4A0E-85C4-2A70F82C5978}" type="slidenum">
              <a:rPr lang="en-US"/>
              <a:pPr/>
              <a:t>11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EECA8-3113-476B-A79A-268634FC9EC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EECA8-3113-476B-A79A-268634FC9EC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D8DA-2824-4AC2-88E9-BA70549E2F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C479A-54D7-45A9-90E6-97E902D975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1CCF-F41D-442C-A32A-E1D87377D0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111-EADB-423A-8E5A-051E950EB7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9293-1E04-4500-BF12-63F24D90417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73BEE-D897-4027-BE55-9ED47D17AF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9AEE9-25D2-49A8-9BBC-1A542DED59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6EB96-8CE3-4302-AFE9-EA2F985BE1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D595-9E2D-4991-BBBC-2CBB1C54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6A4D55-744D-4385-9ACF-3AACC2EEAB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3AD6A-61A5-4851-B420-6CB5B6CDEE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03879-7768-4CB3-A590-1EEDC839AD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Lisa.m.millet@state.or.us" TargetMode="External"/><Relationship Id="rId2" Type="http://schemas.openxmlformats.org/officeDocument/2006/relationships/hyperlink" Target="mailto:Melvin.a.kohn@state.or.u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Todd.beran@state.or.us" TargetMode="External"/><Relationship Id="rId4" Type="http://schemas.openxmlformats.org/officeDocument/2006/relationships/hyperlink" Target="mailto:Dagan.wright@state.or.u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pill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524000"/>
            <a:ext cx="4876800" cy="32004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381000"/>
            <a:ext cx="8686800" cy="860425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effectLst/>
              </a:rPr>
              <a:t>Prescription </a:t>
            </a:r>
            <a:r>
              <a:rPr lang="en-US" sz="3600" dirty="0" err="1" smtClean="0">
                <a:effectLst/>
              </a:rPr>
              <a:t>Opioid</a:t>
            </a:r>
            <a:r>
              <a:rPr lang="en-US" sz="3600" dirty="0" smtClean="0">
                <a:effectLst/>
              </a:rPr>
              <a:t> Overdose &amp; Misuse in Oregon</a:t>
            </a:r>
            <a:endParaRPr lang="en-US" sz="3600" dirty="0">
              <a:effectLst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4800600"/>
            <a:ext cx="5715000" cy="1828800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algn="l">
              <a:lnSpc>
                <a:spcPct val="80000"/>
              </a:lnSpc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effectLst/>
              </a:rPr>
              <a:t>Mel Kohn, MD MPH</a:t>
            </a:r>
          </a:p>
          <a:p>
            <a:pPr algn="l">
              <a:lnSpc>
                <a:spcPct val="80000"/>
              </a:lnSpc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Public Health Director and State Public Health Officer</a:t>
            </a:r>
            <a:endParaRPr lang="en-US" sz="2000" dirty="0" smtClean="0">
              <a:solidFill>
                <a:schemeClr val="tx2">
                  <a:lumMod val="75000"/>
                </a:schemeClr>
              </a:solidFill>
              <a:effectLst/>
            </a:endParaRPr>
          </a:p>
          <a:p>
            <a:pPr algn="l">
              <a:lnSpc>
                <a:spcPct val="80000"/>
              </a:lnSpc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effectLst/>
              </a:rPr>
              <a:t>Oregon Health Authority</a:t>
            </a:r>
          </a:p>
          <a:p>
            <a:pPr algn="l">
              <a:lnSpc>
                <a:spcPct val="80000"/>
              </a:lnSpc>
            </a:pPr>
            <a:endParaRPr lang="en-US" sz="2000" dirty="0" smtClean="0">
              <a:solidFill>
                <a:schemeClr val="tx2">
                  <a:lumMod val="75000"/>
                </a:schemeClr>
              </a:solidFill>
              <a:effectLst/>
            </a:endParaRPr>
          </a:p>
          <a:p>
            <a:pPr algn="l">
              <a:lnSpc>
                <a:spcPct val="80000"/>
              </a:lnSpc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effectLst/>
              </a:rPr>
              <a:t>Oregon In-State Policy Workshop</a:t>
            </a:r>
          </a:p>
          <a:p>
            <a:pPr algn="l">
              <a:lnSpc>
                <a:spcPct val="80000"/>
              </a:lnSpc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NGA Policy Academy: Reducing Prescription Drug Abuse</a:t>
            </a:r>
            <a:endParaRPr lang="en-US" sz="2000" dirty="0" smtClean="0">
              <a:solidFill>
                <a:schemeClr val="tx2">
                  <a:lumMod val="75000"/>
                </a:schemeClr>
              </a:solidFill>
              <a:effectLst/>
            </a:endParaRPr>
          </a:p>
          <a:p>
            <a:pPr algn="l">
              <a:lnSpc>
                <a:spcPct val="80000"/>
              </a:lnSpc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effectLst/>
              </a:rPr>
              <a:t>February 7, 2013, Salem, Oregon</a:t>
            </a:r>
            <a:endParaRPr lang="en-US" sz="2000" dirty="0"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D8DA-2824-4AC2-88E9-BA70549E2FFC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4" cstate="print"/>
          <a:srcRect l="23702" t="31081" r="24165" b="38726"/>
          <a:stretch>
            <a:fillRect/>
          </a:stretch>
        </p:blipFill>
        <p:spPr bwMode="auto">
          <a:xfrm>
            <a:off x="5943600" y="5334000"/>
            <a:ext cx="2860640" cy="1282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Circumstances of Methadone Deaths, Oregon, 2010, N=56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41% prescribed methadone; 30% no Rx</a:t>
            </a:r>
          </a:p>
          <a:p>
            <a:r>
              <a:rPr lang="en-US" dirty="0" smtClean="0"/>
              <a:t>Prescriptions: 43% pain; 26% methadone maintenance</a:t>
            </a:r>
          </a:p>
          <a:p>
            <a:r>
              <a:rPr lang="en-US" dirty="0" smtClean="0"/>
              <a:t>In 77%, misuse or abuse contributed to death</a:t>
            </a:r>
          </a:p>
          <a:p>
            <a:r>
              <a:rPr lang="en-US" dirty="0" smtClean="0"/>
              <a:t>75% history of substance abuse</a:t>
            </a:r>
          </a:p>
          <a:p>
            <a:r>
              <a:rPr lang="en-US" dirty="0" smtClean="0"/>
              <a:t>21% history of substance abuse treatment</a:t>
            </a:r>
          </a:p>
          <a:p>
            <a:r>
              <a:rPr lang="en-US" dirty="0" smtClean="0"/>
              <a:t>52% history of mental illness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111-EADB-423A-8E5A-051E950EB7E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6352401"/>
            <a:ext cx="82068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Source: Oregon Injury and Violence Prevention Program, unpublished review of Medical Examiner data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Some Potential Prevention Approaches </a:t>
            </a:r>
            <a:br>
              <a:rPr lang="en-US" sz="3200" dirty="0" smtClean="0"/>
            </a:br>
            <a:r>
              <a:rPr lang="en-US" sz="3200" dirty="0" smtClean="0"/>
              <a:t>and Policy Changes</a:t>
            </a:r>
            <a:endParaRPr lang="en-US" sz="32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763000" cy="5257800"/>
          </a:xfrm>
        </p:spPr>
        <p:txBody>
          <a:bodyPr>
            <a:normAutofit fontScale="92500"/>
          </a:bodyPr>
          <a:lstStyle/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 smtClean="0">
                <a:effectLst/>
              </a:rPr>
              <a:t>Utilize CCO structures and health system transformation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 smtClean="0"/>
              <a:t>Addiction and mental health treatment access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 smtClean="0">
                <a:effectLst/>
              </a:rPr>
              <a:t>Provider </a:t>
            </a:r>
            <a:r>
              <a:rPr lang="en-US" dirty="0">
                <a:effectLst/>
              </a:rPr>
              <a:t>education on </a:t>
            </a:r>
            <a:r>
              <a:rPr lang="en-US" dirty="0" err="1">
                <a:effectLst/>
              </a:rPr>
              <a:t>opioid</a:t>
            </a:r>
            <a:r>
              <a:rPr lang="en-US" dirty="0">
                <a:effectLst/>
              </a:rPr>
              <a:t> </a:t>
            </a:r>
            <a:r>
              <a:rPr lang="en-US" dirty="0" smtClean="0">
                <a:effectLst/>
              </a:rPr>
              <a:t>use for pain</a:t>
            </a:r>
            <a:endParaRPr lang="en-US" dirty="0">
              <a:effectLst/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 smtClean="0">
                <a:effectLst/>
              </a:rPr>
              <a:t>Practice guidelines for dosing and patient management </a:t>
            </a:r>
            <a:endParaRPr lang="en-US" dirty="0">
              <a:effectLst/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 smtClean="0">
                <a:effectLst/>
              </a:rPr>
              <a:t>Single </a:t>
            </a:r>
            <a:r>
              <a:rPr lang="en-US" dirty="0">
                <a:effectLst/>
              </a:rPr>
              <a:t>copy, serialized paper prescription forms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>
                <a:effectLst/>
              </a:rPr>
              <a:t>E-prescribing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 smtClean="0">
                <a:effectLst/>
              </a:rPr>
              <a:t>Lock-in </a:t>
            </a:r>
            <a:r>
              <a:rPr lang="en-US" dirty="0">
                <a:effectLst/>
              </a:rPr>
              <a:t>programs in Medicaid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 err="1">
                <a:effectLst/>
              </a:rPr>
              <a:t>Naloxone</a:t>
            </a:r>
            <a:r>
              <a:rPr lang="en-US" dirty="0">
                <a:effectLst/>
              </a:rPr>
              <a:t> </a:t>
            </a:r>
            <a:r>
              <a:rPr lang="en-US" dirty="0" smtClean="0">
                <a:effectLst/>
              </a:rPr>
              <a:t>programs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 smtClean="0"/>
              <a:t>Drug courts</a:t>
            </a:r>
            <a:endParaRPr lang="en-US" dirty="0" smtClean="0">
              <a:effectLst/>
            </a:endParaRP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 smtClean="0"/>
              <a:t>Drug Take Back events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 smtClean="0">
                <a:effectLst/>
              </a:rPr>
              <a:t>Prescription Drug Monitoring Programs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 smtClean="0">
                <a:effectLst/>
              </a:rPr>
              <a:t>Pain management specialty clinics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 smtClean="0"/>
              <a:t>L</a:t>
            </a:r>
            <a:r>
              <a:rPr lang="en-US" dirty="0" smtClean="0">
                <a:effectLst/>
              </a:rPr>
              <a:t>EA efforts to combat drug crime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111-EADB-423A-8E5A-051E950EB7E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Oregon’s #1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111-EADB-423A-8E5A-051E950EB7E3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3657600"/>
            <a:ext cx="8229600" cy="20113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Oregon first in the nation for non-medical use of prescription pain relievers in 2010-11</a:t>
            </a:r>
          </a:p>
          <a:p>
            <a:pPr lvl="1"/>
            <a:r>
              <a:rPr lang="en-US" dirty="0" smtClean="0"/>
              <a:t>6.4% of those aged 12 or older compared to 4.6% nationally</a:t>
            </a:r>
          </a:p>
          <a:p>
            <a:pPr lvl="1"/>
            <a:r>
              <a:rPr lang="en-US" dirty="0" smtClean="0"/>
              <a:t>7/10 states with highest rates in the West</a:t>
            </a:r>
            <a:endParaRPr lang="en-US" dirty="0"/>
          </a:p>
        </p:txBody>
      </p:sp>
      <p:pic>
        <p:nvPicPr>
          <p:cNvPr id="7" name="Picture 6" descr="NSDUH-Short-Report-Bann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66800" y="1676400"/>
            <a:ext cx="7143750" cy="14287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89154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Indications for Pain Treatment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1534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760,000 live with chronic pain (20% of Oregonians)</a:t>
            </a:r>
          </a:p>
          <a:p>
            <a:r>
              <a:rPr lang="en-US" sz="2800" dirty="0" smtClean="0"/>
              <a:t>100,000+ are treated for injury in ED annually</a:t>
            </a:r>
          </a:p>
          <a:p>
            <a:r>
              <a:rPr lang="en-US" sz="2800" dirty="0" smtClean="0"/>
              <a:t>213,000 have surgical visits each year (5.5%)</a:t>
            </a:r>
          </a:p>
          <a:p>
            <a:r>
              <a:rPr lang="en-US" sz="2800" dirty="0" smtClean="0"/>
              <a:t>Uncounted dental encounters</a:t>
            </a:r>
          </a:p>
          <a:p>
            <a:r>
              <a:rPr lang="en-US" sz="2800" dirty="0" smtClean="0"/>
              <a:t>20,000 new cases of cancer each year</a:t>
            </a:r>
          </a:p>
          <a:p>
            <a:pPr lvl="1"/>
            <a:r>
              <a:rPr lang="en-US" sz="2400" dirty="0" smtClean="0"/>
              <a:t>8,000 die of cancer</a:t>
            </a:r>
          </a:p>
          <a:p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111-EADB-423A-8E5A-051E950EB7E3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6400800"/>
            <a:ext cx="55066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Source: Oregon Prescription Drug Monitoring Program Annual Report 2012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88392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+mn-lt"/>
              </a:rPr>
              <a:t>“Doctor Shopping” Uncommon</a:t>
            </a:r>
            <a:endParaRPr lang="en-US" dirty="0">
              <a:latin typeface="+mn-lt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702761374"/>
              </p:ext>
            </p:extLst>
          </p:nvPr>
        </p:nvGraphicFramePr>
        <p:xfrm>
          <a:off x="1219200" y="2819400"/>
          <a:ext cx="6822666" cy="30831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1200"/>
                <a:gridCol w="4841466"/>
              </a:tblGrid>
              <a:tr h="80301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0" dirty="0" smtClean="0">
                          <a:effectLst/>
                        </a:rPr>
                        <a:t>Patients</a:t>
                      </a:r>
                      <a:r>
                        <a:rPr lang="en-US" sz="2400" baseline="0" dirty="0">
                          <a:effectLst/>
                        </a:rPr>
                        <a:t>*</a:t>
                      </a:r>
                      <a:endParaRPr lang="en-US" sz="2400" b="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0" dirty="0" smtClean="0">
                          <a:effectLst/>
                        </a:rPr>
                        <a:t>Providers/Pharmacies</a:t>
                      </a:r>
                      <a:endParaRPr lang="en-US" sz="2400" b="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6858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895,982</a:t>
                      </a:r>
                      <a:endParaRPr lang="en-US" sz="2400" b="1" baseline="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 – 4 providers and pharmacies</a:t>
                      </a:r>
                      <a:endParaRPr lang="en-US" sz="2400" b="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6858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</a:rPr>
                        <a:t>1,746</a:t>
                      </a:r>
                      <a:endParaRPr lang="en-US" sz="2400" b="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</a:rPr>
                        <a:t>5 - 9 providers and pharmacies</a:t>
                      </a:r>
                      <a:endParaRPr lang="en-US" sz="2400" b="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6858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</a:rPr>
                        <a:t>69</a:t>
                      </a:r>
                      <a:endParaRPr lang="en-US" sz="2400" b="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</a:rPr>
                        <a:t>10  - 14 providers and pharmacies</a:t>
                      </a:r>
                      <a:endParaRPr lang="en-US" sz="2400" b="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7441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</a:rPr>
                        <a:t>18</a:t>
                      </a:r>
                      <a:endParaRPr lang="en-US" sz="2400" b="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0" dirty="0">
                          <a:effectLst/>
                        </a:rPr>
                        <a:t>15 or more providers and pharmacies</a:t>
                      </a:r>
                      <a:endParaRPr lang="en-US" sz="2400" b="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43509" y="1524000"/>
            <a:ext cx="67574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Patients filling prescriptions from multiple </a:t>
            </a:r>
          </a:p>
          <a:p>
            <a:pPr algn="ctr"/>
            <a:r>
              <a:rPr lang="en-US" sz="2400" dirty="0" smtClean="0"/>
              <a:t>prescribers at multiple pharmacies, </a:t>
            </a:r>
          </a:p>
          <a:p>
            <a:pPr algn="ctr"/>
            <a:r>
              <a:rPr lang="en-US" sz="2400" dirty="0" smtClean="0"/>
              <a:t>Oregon 10/2011 - 3/2012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381000" y="6428601"/>
            <a:ext cx="7162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Source: Oregon Prescription Drug Monitoring Program, 1-3/2012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59891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915400" cy="1143000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Opioid</a:t>
            </a:r>
            <a:r>
              <a:rPr lang="en-US" sz="3200" dirty="0" smtClean="0"/>
              <a:t> overdose: factors among decedents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Washington: </a:t>
            </a:r>
          </a:p>
          <a:p>
            <a:r>
              <a:rPr lang="en-US" dirty="0" smtClean="0"/>
              <a:t>Medicaid population at high risk - 5.7 times higher risk of death</a:t>
            </a:r>
            <a:r>
              <a:rPr lang="en-US" sz="2400" dirty="0" smtClean="0"/>
              <a:t>* </a:t>
            </a:r>
          </a:p>
          <a:p>
            <a:endParaRPr lang="en-US" sz="2400" dirty="0" smtClean="0"/>
          </a:p>
          <a:p>
            <a:pPr>
              <a:buNone/>
            </a:pPr>
            <a:r>
              <a:rPr lang="en-US" dirty="0" smtClean="0"/>
              <a:t>Utah: </a:t>
            </a:r>
          </a:p>
          <a:p>
            <a:r>
              <a:rPr lang="en-US" dirty="0" smtClean="0"/>
              <a:t>40% of decedents had history of substance abuse; </a:t>
            </a:r>
          </a:p>
          <a:p>
            <a:r>
              <a:rPr lang="en-US" dirty="0" smtClean="0"/>
              <a:t>49% diagnosed with mental illness</a:t>
            </a:r>
            <a:r>
              <a:rPr lang="en-US" sz="2400" dirty="0" smtClean="0"/>
              <a:t>**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111-EADB-423A-8E5A-051E950EB7E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89090" name="Rectangle 2"/>
          <p:cNvSpPr>
            <a:spLocks noChangeArrowheads="1"/>
          </p:cNvSpPr>
          <p:nvPr/>
        </p:nvSpPr>
        <p:spPr bwMode="auto">
          <a:xfrm>
            <a:off x="533400" y="6009382"/>
            <a:ext cx="8382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Sources: *Centers for Disease Control and Prevention (CDC). Overdose deaths involving prescription opioids among Medicaid enrollees - Washington, 2004-2007. MMWR </a:t>
            </a:r>
            <a:r>
              <a:rPr kumimoji="0" lang="en-US" sz="1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Morb</a:t>
            </a: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Mortal Wkly Rep. 2009 Oct 30;58(42):1171-5</a:t>
            </a:r>
            <a:endParaRPr lang="en-US" sz="1400" i="1" dirty="0" smtClean="0">
              <a:latin typeface="Calibri" pitchFamily="34" charset="0"/>
              <a:ea typeface="Times New Roman" pitchFamily="18" charset="0"/>
              <a:cs typeface="Courier New" pitchFamily="49" charset="0"/>
            </a:endParaRPr>
          </a:p>
          <a:p>
            <a:pPr lvl="0" eaLnBrk="1" hangingPunct="1"/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**Utah Drug Overdose</a:t>
            </a:r>
            <a:r>
              <a:rPr kumimoji="0" lang="en-US" sz="14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ourier New" pitchFamily="49" charset="0"/>
              </a:rPr>
              <a:t> Mortality Project</a:t>
            </a:r>
            <a:r>
              <a:rPr lang="en-US" sz="1400" i="1" dirty="0" smtClean="0">
                <a:latin typeface="Calibri" pitchFamily="34" charset="0"/>
                <a:ea typeface="Times New Roman" pitchFamily="18" charset="0"/>
                <a:cs typeface="Courier New" pitchFamily="49" charset="0"/>
              </a:rPr>
              <a:t>: http://www.health.utah.gov/prescription/</a:t>
            </a:r>
            <a:endParaRPr kumimoji="0" lang="en-US" sz="1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Courier New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i="1" dirty="0" smtClean="0">
              <a:latin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Oregon’s Prescription Drug Monitoring Program (PDMP)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Created by legislature to:</a:t>
            </a:r>
          </a:p>
          <a:p>
            <a:pPr lvl="1"/>
            <a:r>
              <a:rPr lang="en-US" dirty="0" smtClean="0"/>
              <a:t>Support access to legitimate use of controlled substances</a:t>
            </a:r>
          </a:p>
          <a:p>
            <a:pPr lvl="1"/>
            <a:r>
              <a:rPr lang="en-US" dirty="0" smtClean="0"/>
              <a:t>Deter drug misuse and diversion</a:t>
            </a:r>
          </a:p>
          <a:p>
            <a:pPr lvl="1"/>
            <a:r>
              <a:rPr lang="en-US" dirty="0" smtClean="0"/>
              <a:t>Support identification and treatment of people addicted to prescription drugs</a:t>
            </a:r>
          </a:p>
          <a:p>
            <a:pPr lvl="1"/>
            <a:r>
              <a:rPr lang="en-US" dirty="0" smtClean="0"/>
              <a:t>Inform policymaking and educate the public about the problem of prescription drug abuse</a:t>
            </a:r>
          </a:p>
          <a:p>
            <a:r>
              <a:rPr lang="en-US" dirty="0" smtClean="0"/>
              <a:t>Launched in 2011</a:t>
            </a:r>
          </a:p>
          <a:p>
            <a:r>
              <a:rPr lang="en-US" dirty="0" smtClean="0"/>
              <a:t>Secure, web-based system that collects data from pharmacies</a:t>
            </a:r>
          </a:p>
          <a:p>
            <a:r>
              <a:rPr lang="en-US" dirty="0" smtClean="0"/>
              <a:t>Authenticated providers can query system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111-EADB-423A-8E5A-051E950EB7E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Providers Using PDMP Find it Useful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65% say it is very helpful to monitor patients’ prescriptions for controlled substances </a:t>
            </a:r>
          </a:p>
          <a:p>
            <a:r>
              <a:rPr lang="en-US" dirty="0" smtClean="0"/>
              <a:t>64% report it is very helpful to control “doctor shopping”</a:t>
            </a:r>
          </a:p>
          <a:p>
            <a:r>
              <a:rPr lang="en-US" dirty="0" smtClean="0"/>
              <a:t>78% have spoken with patient about controlled substance use after using system</a:t>
            </a:r>
          </a:p>
          <a:p>
            <a:r>
              <a:rPr lang="en-US" dirty="0" smtClean="0"/>
              <a:t>59% reduced or eliminated prescriptions for a patient after using system</a:t>
            </a:r>
          </a:p>
          <a:p>
            <a:r>
              <a:rPr lang="en-US" dirty="0" smtClean="0"/>
              <a:t>49% contacted other providers or pharmacies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111-EADB-423A-8E5A-051E950EB7E3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6504801"/>
            <a:ext cx="5242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Source: Oregon Prescription Drug Monitoring Program Evaluation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PDMP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Enroll providers</a:t>
            </a:r>
          </a:p>
          <a:p>
            <a:pPr lvl="1"/>
            <a:r>
              <a:rPr lang="en-US" dirty="0" smtClean="0"/>
              <a:t>Currently only </a:t>
            </a:r>
            <a:r>
              <a:rPr lang="en-US" dirty="0" smtClean="0"/>
              <a:t>5,270/approximately </a:t>
            </a:r>
            <a:r>
              <a:rPr lang="en-US" dirty="0" smtClean="0"/>
              <a:t>20,000 enrolled</a:t>
            </a:r>
          </a:p>
          <a:p>
            <a:pPr lvl="1"/>
            <a:r>
              <a:rPr lang="en-US" dirty="0" smtClean="0"/>
              <a:t>Focus especially on top volume prescribers</a:t>
            </a:r>
          </a:p>
          <a:p>
            <a:r>
              <a:rPr lang="en-US" dirty="0" smtClean="0"/>
              <a:t>Facilitate use by promoting toolkit and outreach by local public health</a:t>
            </a:r>
          </a:p>
          <a:p>
            <a:r>
              <a:rPr lang="en-US" dirty="0" smtClean="0"/>
              <a:t>SB 470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111-EADB-423A-8E5A-051E950EB7E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Acknowledgements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09600"/>
            <a:ext cx="8153400" cy="60198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Lisa Millet MSH, Injury and Violence Prevention Program Manager, Public Health Division, Oregon Health Authority</a:t>
            </a:r>
          </a:p>
          <a:p>
            <a:pPr>
              <a:buNone/>
            </a:pPr>
            <a:r>
              <a:rPr lang="en-US" dirty="0" smtClean="0"/>
              <a:t>Dagan Wright, PhD, Lead Research Analyst, Public Health Division, Oregon Health Authority</a:t>
            </a:r>
          </a:p>
          <a:p>
            <a:pPr>
              <a:buNone/>
            </a:pPr>
            <a:r>
              <a:rPr lang="en-US" dirty="0" smtClean="0"/>
              <a:t>Heidi Murphy, MPH, Research Analyst, Public Health Division, Oregon Health Authority</a:t>
            </a:r>
          </a:p>
          <a:p>
            <a:pPr>
              <a:buNone/>
            </a:pPr>
            <a:r>
              <a:rPr lang="en-US" dirty="0" smtClean="0"/>
              <a:t>Bruce Gutelius, MD, MPH, Administrator Center for Prevention &amp; Health Promotion, Oregon Health Authority</a:t>
            </a:r>
          </a:p>
          <a:p>
            <a:pPr>
              <a:buNone/>
            </a:pPr>
            <a:r>
              <a:rPr lang="en-US" dirty="0" smtClean="0"/>
              <a:t>Katrina </a:t>
            </a:r>
            <a:r>
              <a:rPr lang="en-US" dirty="0" err="1" smtClean="0"/>
              <a:t>Hedberg</a:t>
            </a:r>
            <a:r>
              <a:rPr lang="en-US" dirty="0" smtClean="0"/>
              <a:t>, MD, MPH, Chief Science Officer, Public Health Division, Oregon Health Authority</a:t>
            </a:r>
          </a:p>
          <a:p>
            <a:pPr>
              <a:buNone/>
            </a:pPr>
            <a:r>
              <a:rPr lang="en-US" dirty="0" smtClean="0"/>
              <a:t>Todd </a:t>
            </a:r>
            <a:r>
              <a:rPr lang="en-US" dirty="0" err="1" smtClean="0"/>
              <a:t>Beran</a:t>
            </a:r>
            <a:r>
              <a:rPr lang="en-US" dirty="0" smtClean="0"/>
              <a:t>, MA, Prescription Drug Monitoring Program Coordinator, Public Health Division, Oregon Health Authority</a:t>
            </a:r>
          </a:p>
          <a:p>
            <a:pPr>
              <a:buNone/>
            </a:pPr>
            <a:r>
              <a:rPr lang="en-US" dirty="0" smtClean="0"/>
              <a:t>David </a:t>
            </a:r>
            <a:r>
              <a:rPr lang="en-US" dirty="0" err="1" smtClean="0"/>
              <a:t>Dowler</a:t>
            </a:r>
            <a:r>
              <a:rPr lang="en-US" dirty="0" smtClean="0"/>
              <a:t>, PhD, MPH, Research Analyst, Program Design and Evaluation Services, Public Health Division, Oregon Health Authority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Data workgroup for the PDMP</a:t>
            </a:r>
          </a:p>
          <a:p>
            <a:pPr lvl="1">
              <a:buNone/>
            </a:pPr>
            <a:r>
              <a:rPr lang="en-US" dirty="0" smtClean="0"/>
              <a:t>Gary Schnabel, RN, </a:t>
            </a:r>
            <a:r>
              <a:rPr lang="en-US" dirty="0" err="1" smtClean="0"/>
              <a:t>RPh</a:t>
            </a:r>
            <a:r>
              <a:rPr lang="en-US" dirty="0" smtClean="0"/>
              <a:t>, Executive Director, Board of Pharmacy</a:t>
            </a:r>
          </a:p>
          <a:p>
            <a:pPr lvl="1">
              <a:buNone/>
            </a:pPr>
            <a:r>
              <a:rPr lang="en-US" dirty="0" smtClean="0"/>
              <a:t>Brad Anderson, MD, Kaiser Permanente, Chief Department of Addiction Medicine</a:t>
            </a:r>
          </a:p>
          <a:p>
            <a:pPr lvl="1">
              <a:buNone/>
            </a:pPr>
            <a:r>
              <a:rPr lang="en-US" dirty="0" smtClean="0"/>
              <a:t>Wayne </a:t>
            </a:r>
            <a:r>
              <a:rPr lang="en-US" dirty="0" err="1" smtClean="0"/>
              <a:t>Wakeland</a:t>
            </a:r>
            <a:r>
              <a:rPr lang="en-US" dirty="0" smtClean="0"/>
              <a:t>, PhD, Associate Professor, Systems Science Program, Portland State University</a:t>
            </a:r>
          </a:p>
          <a:p>
            <a:pPr lvl="1">
              <a:buNone/>
            </a:pPr>
            <a:r>
              <a:rPr lang="en-US" dirty="0" smtClean="0"/>
              <a:t>Ted Williams, </a:t>
            </a:r>
            <a:r>
              <a:rPr lang="en-US" dirty="0" err="1" smtClean="0"/>
              <a:t>Pharm.D</a:t>
            </a:r>
            <a:r>
              <a:rPr lang="en-US" dirty="0" smtClean="0"/>
              <a:t>, Pharmacy Director for Oregon Health Plan, and Oregon State University College of Pharmacy</a:t>
            </a:r>
          </a:p>
          <a:p>
            <a:pPr lvl="1">
              <a:buNone/>
            </a:pPr>
            <a:r>
              <a:rPr lang="en-US" dirty="0" smtClean="0"/>
              <a:t>Rick </a:t>
            </a:r>
            <a:r>
              <a:rPr lang="en-US" dirty="0" err="1" smtClean="0"/>
              <a:t>Deyo</a:t>
            </a:r>
            <a:r>
              <a:rPr lang="en-US" dirty="0" smtClean="0"/>
              <a:t>, MD, Professor, Department of Family Medicine, Oregon Health Sciences University</a:t>
            </a:r>
          </a:p>
          <a:p>
            <a:pPr lvl="1">
              <a:buNone/>
            </a:pPr>
            <a:r>
              <a:rPr lang="en-US" dirty="0" smtClean="0"/>
              <a:t>Sally Logan, </a:t>
            </a:r>
            <a:r>
              <a:rPr lang="en-US" dirty="0" err="1" smtClean="0"/>
              <a:t>RPh</a:t>
            </a:r>
            <a:r>
              <a:rPr lang="en-US" dirty="0" smtClean="0"/>
              <a:t>, Kaiser Permanente, Outpatient Pharmacy Quality Coordinator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111-EADB-423A-8E5A-051E950EB7E3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Drug Poisoning Deaths Are Going Up</a:t>
            </a:r>
            <a:br>
              <a:rPr lang="en-US" dirty="0" smtClean="0"/>
            </a:br>
            <a:r>
              <a:rPr lang="en-US" sz="3100" dirty="0" smtClean="0"/>
              <a:t>Prescription </a:t>
            </a:r>
            <a:r>
              <a:rPr lang="en-US" sz="3100" dirty="0" err="1" smtClean="0"/>
              <a:t>Opioid</a:t>
            </a:r>
            <a:r>
              <a:rPr lang="en-US" sz="3100" dirty="0" smtClean="0"/>
              <a:t> Deaths the Primary Driver</a:t>
            </a:r>
            <a:endParaRPr lang="en-US" sz="3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111-EADB-423A-8E5A-051E950EB7E3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379404850"/>
              </p:ext>
            </p:extLst>
          </p:nvPr>
        </p:nvGraphicFramePr>
        <p:xfrm>
          <a:off x="533400" y="1524000"/>
          <a:ext cx="8272463" cy="5024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2176790"/>
            <a:ext cx="146065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Number of deaths</a:t>
            </a:r>
            <a:endParaRPr lang="en-US" sz="1100" dirty="0"/>
          </a:p>
        </p:txBody>
      </p:sp>
      <p:sp>
        <p:nvSpPr>
          <p:cNvPr id="7" name="TextBox 6"/>
          <p:cNvSpPr txBox="1"/>
          <p:nvPr/>
        </p:nvSpPr>
        <p:spPr>
          <a:xfrm>
            <a:off x="6096000" y="2057400"/>
            <a:ext cx="15680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Death rate per </a:t>
            </a:r>
          </a:p>
          <a:p>
            <a:r>
              <a:rPr lang="en-US" sz="1100" dirty="0" smtClean="0"/>
              <a:t>100,000 population</a:t>
            </a:r>
            <a:endParaRPr lang="en-US" sz="1100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6553200"/>
            <a:ext cx="22813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Source: Oregon Vital Records</a:t>
            </a:r>
            <a:endParaRPr lang="en-US" sz="1100" dirty="0"/>
          </a:p>
        </p:txBody>
      </p:sp>
      <p:sp>
        <p:nvSpPr>
          <p:cNvPr id="9" name="TextBox 8"/>
          <p:cNvSpPr txBox="1"/>
          <p:nvPr/>
        </p:nvSpPr>
        <p:spPr>
          <a:xfrm>
            <a:off x="3461942" y="6400800"/>
            <a:ext cx="5004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Year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Me: </a:t>
            </a:r>
          </a:p>
          <a:p>
            <a:pPr lvl="1"/>
            <a:r>
              <a:rPr lang="en-US" dirty="0" smtClean="0">
                <a:hlinkClick r:id="rId2"/>
              </a:rPr>
              <a:t>Melvin.a.kohn@state.or.us</a:t>
            </a:r>
            <a:r>
              <a:rPr lang="en-US" dirty="0" smtClean="0"/>
              <a:t> </a:t>
            </a:r>
          </a:p>
          <a:p>
            <a:r>
              <a:rPr lang="en-US" dirty="0" smtClean="0"/>
              <a:t>PDMP staff:</a:t>
            </a:r>
          </a:p>
          <a:p>
            <a:pPr lvl="1"/>
            <a:r>
              <a:rPr lang="en-US" dirty="0" smtClean="0">
                <a:hlinkClick r:id="rId3"/>
              </a:rPr>
              <a:t>Lisa.m.millet@state.or.us</a:t>
            </a:r>
            <a:endParaRPr lang="en-US" dirty="0" smtClean="0"/>
          </a:p>
          <a:p>
            <a:pPr lvl="1"/>
            <a:r>
              <a:rPr lang="en-US" dirty="0" smtClean="0">
                <a:hlinkClick r:id="rId4"/>
              </a:rPr>
              <a:t>Dagan.wright@state.or.us</a:t>
            </a:r>
            <a:endParaRPr lang="en-US" dirty="0" smtClean="0"/>
          </a:p>
          <a:p>
            <a:pPr lvl="1"/>
            <a:r>
              <a:rPr lang="en-US" dirty="0" smtClean="0">
                <a:hlinkClick r:id="rId5"/>
              </a:rPr>
              <a:t>Todd.beran@state.or.us</a:t>
            </a:r>
            <a:r>
              <a:rPr lang="en-US" dirty="0" smtClean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6EB96-8CE3-4302-AFE9-EA2F985BE1D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More Drug Overdose Deaths than Motor Vehicle Crash Deaths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111-EADB-423A-8E5A-051E950EB7E3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657938614"/>
              </p:ext>
            </p:extLst>
          </p:nvPr>
        </p:nvGraphicFramePr>
        <p:xfrm>
          <a:off x="381000" y="1550193"/>
          <a:ext cx="7848600" cy="46982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152400" y="6400800"/>
            <a:ext cx="228139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/>
              <a:t>Source: Oregon Vital Records</a:t>
            </a:r>
            <a:endParaRPr lang="en-US" sz="1100" dirty="0"/>
          </a:p>
        </p:txBody>
      </p:sp>
      <p:sp>
        <p:nvSpPr>
          <p:cNvPr id="7" name="TextBox 6"/>
          <p:cNvSpPr txBox="1"/>
          <p:nvPr/>
        </p:nvSpPr>
        <p:spPr>
          <a:xfrm>
            <a:off x="3461942" y="6172200"/>
            <a:ext cx="5004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Year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Working-age Adults Most at Risk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111-EADB-423A-8E5A-051E950EB7E3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65990219"/>
              </p:ext>
            </p:extLst>
          </p:nvPr>
        </p:nvGraphicFramePr>
        <p:xfrm>
          <a:off x="304800" y="1545430"/>
          <a:ext cx="8001000" cy="46267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6400800"/>
            <a:ext cx="228139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 smtClean="0"/>
              <a:t>Source: Oregon Vital Records</a:t>
            </a:r>
            <a:endParaRPr lang="en-US" sz="1100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1981200"/>
            <a:ext cx="205376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Percentage of total deaths</a:t>
            </a:r>
            <a:endParaRPr lang="en-US" sz="1100" dirty="0"/>
          </a:p>
        </p:txBody>
      </p:sp>
      <p:sp>
        <p:nvSpPr>
          <p:cNvPr id="8" name="TextBox 7"/>
          <p:cNvSpPr txBox="1"/>
          <p:nvPr/>
        </p:nvSpPr>
        <p:spPr>
          <a:xfrm>
            <a:off x="3581400" y="6096000"/>
            <a:ext cx="9348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Age Group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0035"/>
            <a:ext cx="84582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Many Deaths Involve More Than One Drug</a:t>
            </a:r>
            <a:endParaRPr lang="en-US" sz="32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74925" y="1531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46023" tIns="45720" rIns="46023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86000" y="29673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286000" y="29673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286000" y="29673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957989335"/>
              </p:ext>
            </p:extLst>
          </p:nvPr>
        </p:nvGraphicFramePr>
        <p:xfrm>
          <a:off x="0" y="1447800"/>
          <a:ext cx="90678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6400800"/>
            <a:ext cx="24715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Source: Oregon Vital Records</a:t>
            </a:r>
            <a:endParaRPr lang="en-US" sz="1200" dirty="0"/>
          </a:p>
        </p:txBody>
      </p:sp>
    </p:spTree>
    <p:extLst>
      <p:ext uri="{BB962C8B-B14F-4D97-AF65-F5344CB8AC3E}">
        <p14:creationId xmlns="" xmlns:p14="http://schemas.microsoft.com/office/powerpoint/2010/main" val="1121782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Methadone Involved in Over Half of Prescription </a:t>
            </a:r>
            <a:r>
              <a:rPr lang="en-US" dirty="0" err="1" smtClean="0"/>
              <a:t>Opioid</a:t>
            </a:r>
            <a:r>
              <a:rPr lang="en-US" dirty="0" smtClean="0"/>
              <a:t> Deaths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111-EADB-423A-8E5A-051E950EB7E3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25472817"/>
              </p:ext>
            </p:extLst>
          </p:nvPr>
        </p:nvGraphicFramePr>
        <p:xfrm>
          <a:off x="457200" y="1588293"/>
          <a:ext cx="7772399" cy="48125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61942" y="6400800"/>
            <a:ext cx="50045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Year</a:t>
            </a:r>
            <a:endParaRPr lang="en-US" sz="1100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1981200"/>
            <a:ext cx="7505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Number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Methadone Death Rates Parallel Methadone Sales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111-EADB-423A-8E5A-051E950EB7E3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600200"/>
            <a:ext cx="76200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28600" y="2133601"/>
          <a:ext cx="8686798" cy="3200397"/>
        </p:xfrm>
        <a:graphic>
          <a:graphicData uri="http://schemas.openxmlformats.org/drawingml/2006/table">
            <a:tbl>
              <a:tblPr/>
              <a:tblGrid>
                <a:gridCol w="1421153"/>
                <a:gridCol w="1421153"/>
                <a:gridCol w="1403387"/>
                <a:gridCol w="1421153"/>
                <a:gridCol w="1509976"/>
                <a:gridCol w="1509976"/>
              </a:tblGrid>
              <a:tr h="152172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Drug or drug type</a:t>
                      </a:r>
                    </a:p>
                  </a:txBody>
                  <a:tcPr marL="7480" marR="7480" marT="748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Rx Recipient Count in 12 months</a:t>
                      </a:r>
                    </a:p>
                  </a:txBody>
                  <a:tcPr marL="7480" marR="7480" marT="7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Number of Rx dispensed in 12 months</a:t>
                      </a:r>
                    </a:p>
                  </a:txBody>
                  <a:tcPr marL="7480" marR="7480" marT="7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Number of Rx dispensed per recipient in 12 months</a:t>
                      </a:r>
                    </a:p>
                  </a:txBody>
                  <a:tcPr marL="7480" marR="7480" marT="7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Number of people receiving </a:t>
                      </a:r>
                      <a:r>
                        <a:rPr lang="en-US" sz="1600" b="0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Rx </a:t>
                      </a:r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per 1,000 residents</a:t>
                      </a:r>
                    </a:p>
                  </a:txBody>
                  <a:tcPr marL="7480" marR="7480" marT="7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Number of Rx dispensed per 1,000 residents</a:t>
                      </a:r>
                    </a:p>
                  </a:txBody>
                  <a:tcPr marL="7480" marR="7480" marT="7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19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Methadone</a:t>
                      </a:r>
                    </a:p>
                  </a:txBody>
                  <a:tcPr marL="7480" marR="7480" marT="74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17,350</a:t>
                      </a:r>
                    </a:p>
                  </a:txBody>
                  <a:tcPr marL="7480" marR="7480" marT="7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127,600</a:t>
                      </a:r>
                    </a:p>
                  </a:txBody>
                  <a:tcPr marL="7480" marR="7480" marT="7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7.4</a:t>
                      </a:r>
                    </a:p>
                  </a:txBody>
                  <a:tcPr marL="7480" marR="7480" marT="7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4.5</a:t>
                      </a:r>
                    </a:p>
                  </a:txBody>
                  <a:tcPr marL="7480" marR="7480" marT="7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33.1</a:t>
                      </a:r>
                    </a:p>
                  </a:txBody>
                  <a:tcPr marL="7480" marR="7480" marT="7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chemeClr val="bg1"/>
                          </a:solidFill>
                          <a:latin typeface="Calibri"/>
                        </a:rPr>
                        <a:t>Oxycodone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480" marR="7480" marT="74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354,881</a:t>
                      </a:r>
                    </a:p>
                  </a:txBody>
                  <a:tcPr marL="7480" marR="7480" marT="7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1,161,145</a:t>
                      </a:r>
                    </a:p>
                  </a:txBody>
                  <a:tcPr marL="7480" marR="7480" marT="7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3.3</a:t>
                      </a:r>
                    </a:p>
                  </a:txBody>
                  <a:tcPr marL="7480" marR="7480" marT="7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92.0</a:t>
                      </a:r>
                    </a:p>
                  </a:txBody>
                  <a:tcPr marL="7480" marR="7480" marT="7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301.0</a:t>
                      </a:r>
                    </a:p>
                  </a:txBody>
                  <a:tcPr marL="7480" marR="7480" marT="7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>
                          <a:solidFill>
                            <a:schemeClr val="bg1"/>
                          </a:solidFill>
                          <a:latin typeface="Calibri"/>
                        </a:rPr>
                        <a:t>Hydrocodone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480" marR="7480" marT="74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716,753</a:t>
                      </a:r>
                    </a:p>
                  </a:txBody>
                  <a:tcPr marL="7480" marR="7480" marT="7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2,021,962</a:t>
                      </a:r>
                    </a:p>
                  </a:txBody>
                  <a:tcPr marL="7480" marR="7480" marT="7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2.8</a:t>
                      </a:r>
                    </a:p>
                  </a:txBody>
                  <a:tcPr marL="7480" marR="7480" marT="7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185.8</a:t>
                      </a:r>
                    </a:p>
                  </a:txBody>
                  <a:tcPr marL="7480" marR="7480" marT="7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524.1</a:t>
                      </a:r>
                    </a:p>
                  </a:txBody>
                  <a:tcPr marL="7480" marR="7480" marT="7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All </a:t>
                      </a:r>
                      <a:r>
                        <a:rPr lang="en-US" sz="1600" b="1" i="0" u="none" strike="noStrike" dirty="0" err="1">
                          <a:solidFill>
                            <a:schemeClr val="bg1"/>
                          </a:solidFill>
                          <a:latin typeface="Calibri"/>
                        </a:rPr>
                        <a:t>opioids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7480" marR="7480" marT="748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970,576</a:t>
                      </a:r>
                    </a:p>
                  </a:txBody>
                  <a:tcPr marL="7480" marR="7480" marT="7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3,717,145</a:t>
                      </a:r>
                    </a:p>
                  </a:txBody>
                  <a:tcPr marL="7480" marR="7480" marT="748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3.8</a:t>
                      </a:r>
                    </a:p>
                  </a:txBody>
                  <a:tcPr marL="7480" marR="7480" marT="7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251.6</a:t>
                      </a:r>
                    </a:p>
                  </a:txBody>
                  <a:tcPr marL="7480" marR="7480" marT="7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963.6</a:t>
                      </a:r>
                    </a:p>
                  </a:txBody>
                  <a:tcPr marL="7480" marR="7480" marT="748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Opioids</a:t>
            </a:r>
            <a:r>
              <a:rPr lang="en-US" dirty="0" smtClean="0"/>
              <a:t> Dispensed in Oregon in 2012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6352401"/>
            <a:ext cx="57540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Source: Oregon Prescription Drug Monitoring Program, 1/1-12/31/2012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is Methadone Especially Dangerous?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For the same reason it is useful for treating pain: Long half-life</a:t>
            </a:r>
          </a:p>
          <a:p>
            <a:r>
              <a:rPr lang="en-US" dirty="0" smtClean="0"/>
              <a:t>Delayed onset</a:t>
            </a:r>
          </a:p>
          <a:p>
            <a:r>
              <a:rPr lang="en-US" dirty="0" smtClean="0"/>
              <a:t>Narrow therapeutic window</a:t>
            </a:r>
          </a:p>
          <a:p>
            <a:pPr lvl="1"/>
            <a:r>
              <a:rPr lang="en-US" dirty="0" smtClean="0"/>
              <a:t>Respiratory depression</a:t>
            </a:r>
          </a:p>
          <a:p>
            <a:pPr lvl="1"/>
            <a:r>
              <a:rPr lang="en-US" dirty="0" smtClean="0"/>
              <a:t>Cardiac arrest</a:t>
            </a:r>
          </a:p>
          <a:p>
            <a:r>
              <a:rPr lang="en-US" dirty="0" smtClean="0"/>
              <a:t>Interactions with other commonly used drugs</a:t>
            </a:r>
          </a:p>
          <a:p>
            <a:pPr lvl="1"/>
            <a:r>
              <a:rPr lang="en-US" dirty="0" smtClean="0"/>
              <a:t>Benzodiazepines</a:t>
            </a:r>
          </a:p>
          <a:p>
            <a:pPr lvl="1"/>
            <a:r>
              <a:rPr lang="en-US" dirty="0" smtClean="0"/>
              <a:t>Alcohol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7111-EADB-423A-8E5A-051E950EB7E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URL xmlns="http://schemas.microsoft.com/sharepoint/v3">
      <Url>https://www.oregon.gov/oha/PH/DISEASESCONDITIONS/INJURYFATALITYDATA/Documents/NGA-Presentation-2013.pptx</Url>
      <Description>Slide 1</Description>
    </URL>
    <PublishingExpirationDate xmlns="http://schemas.microsoft.com/sharepoint/v3" xsi:nil="true"/>
    <PublishingStartDate xmlns="http://schemas.microsoft.com/sharepoint/v3" xsi:nil="true"/>
    <IACategory xmlns="59da1016-2a1b-4f8a-9768-d7a4932f6f16">Public Health</IACategory>
    <IASubtopic xmlns="59da1016-2a1b-4f8a-9768-d7a4932f6f16" xsi:nil="true"/>
    <DocumentExpirationDate xmlns="59da1016-2a1b-4f8a-9768-d7a4932f6f16">2015-12-20T08:00:00+00:00</DocumentExpirationDate>
    <IATopic xmlns="59da1016-2a1b-4f8a-9768-d7a4932f6f16" xsi:nil="true"/>
    <Meta_x0020_Description xmlns="3746ae57-5490-4123-802e-1bb3bb841e39" xsi:nil="true"/>
    <Meta_x0020_Keywords xmlns="3746ae57-5490-4123-802e-1bb3bb841e3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3E4F4E8EE217E4C9DB596C268822D30" ma:contentTypeVersion="18" ma:contentTypeDescription="Create a new document." ma:contentTypeScope="" ma:versionID="9f2649f366078f9e0ba607a130b8aba0">
  <xsd:schema xmlns:xsd="http://www.w3.org/2001/XMLSchema" xmlns:xs="http://www.w3.org/2001/XMLSchema" xmlns:p="http://schemas.microsoft.com/office/2006/metadata/properties" xmlns:ns1="http://schemas.microsoft.com/sharepoint/v3" xmlns:ns2="59da1016-2a1b-4f8a-9768-d7a4932f6f16" xmlns:ns3="3746ae57-5490-4123-802e-1bb3bb841e39" targetNamespace="http://schemas.microsoft.com/office/2006/metadata/properties" ma:root="true" ma:fieldsID="7c594aa57e3915fe024aa2cff7774ef6" ns1:_="" ns2:_="" ns3:_="">
    <xsd:import namespace="http://schemas.microsoft.com/sharepoint/v3"/>
    <xsd:import namespace="59da1016-2a1b-4f8a-9768-d7a4932f6f16"/>
    <xsd:import namespace="3746ae57-5490-4123-802e-1bb3bb841e39"/>
    <xsd:element name="properties">
      <xsd:complexType>
        <xsd:sequence>
          <xsd:element name="documentManagement">
            <xsd:complexType>
              <xsd:all>
                <xsd:element ref="ns2:IACategory" minOccurs="0"/>
                <xsd:element ref="ns2:IATopic" minOccurs="0"/>
                <xsd:element ref="ns2:IASubtopic" minOccurs="0"/>
                <xsd:element ref="ns2:DocumentExpirationDate" minOccurs="0"/>
                <xsd:element ref="ns3:Meta_x0020_Description" minOccurs="0"/>
                <xsd:element ref="ns3:Meta_x0020_Keywords" minOccurs="0"/>
                <xsd:element ref="ns1:PublishingStartDate" minOccurs="0"/>
                <xsd:element ref="ns1:PublishingExpirationDate" minOccurs="0"/>
                <xsd:element ref="ns1:URL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0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11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  <xsd:element name="URL" ma:index="12" nillable="true" ma:displayName="URL" ma:format="Hyperlink" ma:internalName="URL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da1016-2a1b-4f8a-9768-d7a4932f6f16" elementFormDefault="qualified">
    <xsd:import namespace="http://schemas.microsoft.com/office/2006/documentManagement/types"/>
    <xsd:import namespace="http://schemas.microsoft.com/office/infopath/2007/PartnerControls"/>
    <xsd:element name="IACategory" ma:index="4" nillable="true" ma:displayName="IA Category" ma:format="Dropdown" ma:internalName="IACategory" ma:readOnly="false">
      <xsd:simpleType>
        <xsd:restriction base="dms:Choice">
          <xsd:enumeration value="About OHA"/>
          <xsd:enumeration value="Programs and Services"/>
          <xsd:enumeration value="Oregon Health Plan"/>
          <xsd:enumeration value="Health System Reform"/>
          <xsd:enumeration value="Licenses and Certificates"/>
          <xsd:enumeration value="Public Health"/>
        </xsd:restriction>
      </xsd:simpleType>
    </xsd:element>
    <xsd:element name="IATopic" ma:index="5" nillable="true" ma:displayName="IA Topic" ma:format="Dropdown" ma:internalName="IATopic" ma:readOnly="false">
      <xsd:simpleType>
        <xsd:restriction base="dms:Choice">
          <xsd:enumeration value="About OHA - Agency Communications"/>
          <xsd:enumeration value="About OHA - Budget"/>
          <xsd:enumeration value="About OHA - Contacts"/>
          <xsd:enumeration value="About OHA - Grants &amp; Contracts"/>
          <xsd:enumeration value="About OHA - Jobs &amp; Employment"/>
          <xsd:enumeration value="About OHA - Organization"/>
          <xsd:enumeration value="About OHA - Policies"/>
          <xsd:enumeration value="About OHA - Public Meetings"/>
          <xsd:enumeration value="About OHA - Public Records"/>
          <xsd:enumeration value="About OHA - Questions &amp; Comments"/>
          <xsd:enumeration value="About OHA - Reports &amp; Data"/>
          <xsd:enumeration value="About OHA - Rulemaking"/>
          <xsd:enumeration value="Programs and Services - Behavioral Health"/>
          <xsd:enumeration value="Programs and Services - Contacts"/>
          <xsd:enumeration value="Programs and Services - Coordinated Care"/>
          <xsd:enumeration value="Programs and Services - Disease"/>
          <xsd:enumeration value="Programs and Services - Environment"/>
          <xsd:enumeration value="Programs and Services - Health Resources"/>
          <xsd:enumeration value="Programs and Services - OEBB"/>
          <xsd:enumeration value="Programs and Services - Oregon Health Plan"/>
          <xsd:enumeration value="Programs and Services - Oregon State Hospital"/>
          <xsd:enumeration value="Programs and Services - PEBB"/>
          <xsd:enumeration value="Programs and Services - Pharmacy"/>
          <xsd:enumeration value="Programs and Services - Prevention"/>
          <xsd:enumeration value="Programs and Services - Safety"/>
          <xsd:enumeration value="Oregon Health Plan - Agency Communications"/>
          <xsd:enumeration value="Oregon Health Plan - Benefits"/>
          <xsd:enumeration value="Oregon Health Plan - Contacts"/>
          <xsd:enumeration value="Oregon Health Plan - Coordinated Care"/>
          <xsd:enumeration value="Oregon Health Plan - Grants &amp; Contracts"/>
          <xsd:enumeration value="Oregon Health Plan - Health Resources"/>
          <xsd:enumeration value="Oregon Health Plan - Policies"/>
          <xsd:enumeration value="Oregon Health Plan - Providers and Partners"/>
          <xsd:enumeration value="Oregon Health Plan - Public Meetings"/>
          <xsd:enumeration value="Oregon Health Plan - Questions &amp; Comments"/>
          <xsd:enumeration value="Oregon Health Plan - Rule Making"/>
          <xsd:enumeration value="Health System Reform - Agency Communications"/>
          <xsd:enumeration value="Health System Reform - Coordinated Care"/>
          <xsd:enumeration value="Health System Reform - Public Meetings"/>
          <xsd:enumeration value="Health System Reform - Questions &amp; Comments"/>
          <xsd:enumeration value="Health System Reform - Reports &amp; Data"/>
          <xsd:enumeration value="Licenses and Certificates - Certificates"/>
          <xsd:enumeration value="Licenses and Certificates - Contacts"/>
          <xsd:enumeration value="Licenses and Certificates - Licenses"/>
          <xsd:enumeration value="Licenses and Certificates - Vital Records"/>
          <xsd:enumeration value="Public Health - Agency Communications"/>
          <xsd:enumeration value="Public Health - Contacts"/>
          <xsd:enumeration value="Public Health - Disease"/>
          <xsd:enumeration value="Public Health - Environment"/>
          <xsd:enumeration value="Public Health - Health Resources"/>
          <xsd:enumeration value="Public Health - Questions &amp; Comments"/>
          <xsd:enumeration value="Public Health - Prevention"/>
          <xsd:enumeration value="Public Health - Providers and Partners"/>
          <xsd:enumeration value="Public Health - Reports &amp; Data"/>
          <xsd:enumeration value="Public Health - Safety"/>
          <xsd:enumeration value="Public Health - Vital Records"/>
        </xsd:restriction>
      </xsd:simpleType>
    </xsd:element>
    <xsd:element name="IASubtopic" ma:index="6" nillable="true" ma:displayName="IA Subtopic" ma:format="Dropdown" ma:internalName="IASubtopic" ma:readOnly="false">
      <xsd:simpleType>
        <xsd:restriction base="dms:Choice">
          <xsd:enumeration value="Addiction Services - Alcohol"/>
          <xsd:enumeration value="Addiction Services - Drug"/>
          <xsd:enumeration value="Addiction Services - Gambling"/>
          <xsd:enumeration value="Addiction Services - Tobacco"/>
          <xsd:enumeration value="Applications"/>
          <xsd:enumeration value="Benefits - Health Plans"/>
          <xsd:enumeration value="Benefits - OEBB"/>
          <xsd:enumeration value="Benefits - OHP"/>
          <xsd:enumeration value="Benefits - PEBB"/>
          <xsd:enumeration value="Benefits - Retirement"/>
          <xsd:enumeration value="Budget - Agency Summary"/>
          <xsd:enumeration value="Budget - Agency Request (ARB)"/>
          <xsd:enumeration value="Budget - Governors Budget"/>
          <xsd:enumeration value="Budget - Infrastructure"/>
          <xsd:enumeration value="Budget - Legislatively Adopted (LAB)"/>
          <xsd:enumeration value="Budget - Legislative action"/>
          <xsd:enumeration value="Budget - Overview"/>
          <xsd:enumeration value="Budget - Policy Option Package (POP)"/>
          <xsd:enumeration value="Budget - Priorities"/>
          <xsd:enumeration value="Budget - Program"/>
          <xsd:enumeration value="Budget - Reduction"/>
          <xsd:enumeration value="Budget - Strategic funding proposal"/>
          <xsd:enumeration value="Budget - Special report"/>
          <xsd:enumeration value="Budget - Stakeholder meeting"/>
          <xsd:enumeration value="CCO - Contact"/>
          <xsd:enumeration value="CCO - Audited Financial Statement"/>
          <xsd:enumeration value="CCO - Interim Financial Statement"/>
          <xsd:enumeration value="CCO - Internal Financial Statement"/>
          <xsd:enumeration value="Clean Air"/>
          <xsd:enumeration value="Clean Water"/>
          <xsd:enumeration value="Clinics"/>
          <xsd:enumeration value="Commissions"/>
          <xsd:enumeration value="Committee Members"/>
          <xsd:enumeration value="Committees"/>
          <xsd:enumeration value="Crisis Services"/>
          <xsd:enumeration value="Drug Addiction Services"/>
          <xsd:enumeration value="Electronic Health Care Records (EHR)"/>
          <xsd:enumeration value="Emergency Preparedness"/>
          <xsd:enumeration value="Environmental Pollution"/>
          <xsd:enumeration value="Featured Content"/>
          <xsd:enumeration value="Fees"/>
          <xsd:enumeration value="Health Services - Primary Care Home"/>
          <xsd:enumeration value="Health Services - Prioritized list"/>
          <xsd:enumeration value="ICD-10"/>
          <xsd:enumeration value="Immunizations"/>
          <xsd:enumeration value="Legislation - Bills"/>
          <xsd:enumeration value="Legislation - Contact"/>
          <xsd:enumeration value="Legislation - Highlights"/>
          <xsd:enumeration value="Legislation - Session Summary"/>
          <xsd:enumeration value="Materials - Commission"/>
          <xsd:enumeration value="Materials - Committee"/>
          <xsd:enumeration value="Materials - Coverage Guidance"/>
          <xsd:enumeration value="Materials - Evidence-based Guidelines"/>
          <xsd:enumeration value="Materials - Health care plan details"/>
          <xsd:enumeration value="Materials - Health care plan overview"/>
          <xsd:enumeration value="Materials - Meeting Document"/>
          <xsd:enumeration value="Materials - Meeting Recording"/>
          <xsd:enumeration value="Materials - Meeting Schedule"/>
          <xsd:enumeration value="Materials - Open Enrollment"/>
          <xsd:enumeration value="Materials - Training"/>
          <xsd:enumeration value="Materials - Webinar"/>
          <xsd:enumeration value="Materials - Workgroup"/>
          <xsd:enumeration value="Medical Marijuana (OMMP)"/>
          <xsd:enumeration value="Medical Services"/>
          <xsd:enumeration value="Meeting Document"/>
          <xsd:enumeration value="Meeting Schedule"/>
          <xsd:enumeration value="Mental Health Services"/>
          <xsd:enumeration value="Metrics - Behavioral Health"/>
          <xsd:enumeration value="Metrics - CCO"/>
          <xsd:enumeration value="Metrics - Demographics"/>
          <xsd:enumeration value="Metrics - Hospital Performance"/>
          <xsd:enumeration value="Metrics - Incentive"/>
          <xsd:enumeration value="Metrics - Measures and Outcomes Tracking (MOTS)"/>
          <xsd:enumeration value="Metrics - ONE Eligibility system"/>
          <xsd:enumeration value="Metrics - Prevention"/>
          <xsd:enumeration value="Metrics - Rural health"/>
          <xsd:enumeration value="Metrics - State-Wide"/>
          <xsd:enumeration value="News Letter"/>
          <xsd:enumeration value="News Release"/>
          <xsd:enumeration value="OHP - Medicaid Waiver"/>
          <xsd:enumeration value="OHP - Provider Announcement"/>
          <xsd:enumeration value="OHP - Provider Rates"/>
          <xsd:enumeration value="Preferred Drug List"/>
          <xsd:enumeration value="Prescription Drugs - Monitoring"/>
          <xsd:enumeration value="Prescription Drugs - Preferred List"/>
          <xsd:enumeration value="Prescription Drugs - Subsidy"/>
          <xsd:enumeration value="Prescription Drugs Subsidy"/>
          <xsd:enumeration value="Technical Assistance"/>
          <xsd:enumeration value="Training"/>
          <xsd:enumeration value="Vital Statistics - Birth Certificate"/>
          <xsd:enumeration value="Vital Statistics - Certificate Death"/>
          <xsd:enumeration value="Vital Statistics - Data Use Requests"/>
          <xsd:enumeration value="Vital Statistics - Divorce Data"/>
          <xsd:enumeration value="Vital Statistics - Domestic Partnership Data"/>
          <xsd:enumeration value="Vital Statistics - Fetal Death Data"/>
          <xsd:enumeration value="Vital Statistics - Marriage Data"/>
          <xsd:enumeration value="Vital Statistics - Teen Pregnancy Data"/>
          <xsd:enumeration value="Wellness - Exercise"/>
          <xsd:enumeration value="Wellness - HEM"/>
          <xsd:enumeration value="Wellness - Intervention"/>
          <xsd:enumeration value="Wellness - Pain Management"/>
          <xsd:enumeration value="Wellness - Reproductive Health"/>
          <xsd:enumeration value="Wellness - Stress Relief"/>
        </xsd:restriction>
      </xsd:simpleType>
    </xsd:element>
    <xsd:element name="DocumentExpirationDate" ma:index="7" nillable="true" ma:displayName="Document Expiration Date" ma:format="DateOnly" ma:internalName="DocumentExpirationDate" ma:readOnly="false">
      <xsd:simpleType>
        <xsd:restriction base="dms:DateTime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46ae57-5490-4123-802e-1bb3bb841e39" elementFormDefault="qualified">
    <xsd:import namespace="http://schemas.microsoft.com/office/2006/documentManagement/types"/>
    <xsd:import namespace="http://schemas.microsoft.com/office/infopath/2007/PartnerControls"/>
    <xsd:element name="Meta_x0020_Description" ma:index="8" nillable="true" ma:displayName="Meta Description" ma:internalName="Meta_x0020_Description" ma:readOnly="false">
      <xsd:simpleType>
        <xsd:restriction base="dms:Text"/>
      </xsd:simpleType>
    </xsd:element>
    <xsd:element name="Meta_x0020_Keywords" ma:index="9" nillable="true" ma:displayName="Meta Keywords" ma:internalName="Meta_x0020_Keywords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F1EB2F-2C99-474F-8465-F4B4C4191CDB}"/>
</file>

<file path=customXml/itemProps2.xml><?xml version="1.0" encoding="utf-8"?>
<ds:datastoreItem xmlns:ds="http://schemas.openxmlformats.org/officeDocument/2006/customXml" ds:itemID="{09D4CC74-54B4-4602-8272-985D15E83A4B}"/>
</file>

<file path=customXml/itemProps3.xml><?xml version="1.0" encoding="utf-8"?>
<ds:datastoreItem xmlns:ds="http://schemas.openxmlformats.org/officeDocument/2006/customXml" ds:itemID="{ECD261AE-9AE8-4894-A71B-4E858DB55F2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22082</TotalTime>
  <Words>1120</Words>
  <Application>Microsoft Office PowerPoint</Application>
  <PresentationFormat>On-screen Show (4:3)</PresentationFormat>
  <Paragraphs>220</Paragraphs>
  <Slides>20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Prescription Opioid Overdose &amp; Misuse in Oregon</vt:lpstr>
      <vt:lpstr>Drug Poisoning Deaths Are Going Up Prescription Opioid Deaths the Primary Driver</vt:lpstr>
      <vt:lpstr>More Drug Overdose Deaths than Motor Vehicle Crash Deaths</vt:lpstr>
      <vt:lpstr>Working-age Adults Most at Risk</vt:lpstr>
      <vt:lpstr>Many Deaths Involve More Than One Drug</vt:lpstr>
      <vt:lpstr>Methadone Involved in Over Half of Prescription Opioid Deaths</vt:lpstr>
      <vt:lpstr>Methadone Death Rates Parallel Methadone Sales</vt:lpstr>
      <vt:lpstr>Opioids Dispensed in Oregon in 2012</vt:lpstr>
      <vt:lpstr>Why is Methadone Especially Dangerous?</vt:lpstr>
      <vt:lpstr>Circumstances of Methadone Deaths, Oregon, 2010, N=56</vt:lpstr>
      <vt:lpstr>Some Potential Prevention Approaches  and Policy Changes</vt:lpstr>
      <vt:lpstr>Oregon’s #1</vt:lpstr>
      <vt:lpstr>Indications for Pain Treatment</vt:lpstr>
      <vt:lpstr>“Doctor Shopping” Uncommon</vt:lpstr>
      <vt:lpstr>Opioid overdose: factors among decedents </vt:lpstr>
      <vt:lpstr>Oregon’s Prescription Drug Monitoring Program (PDMP)</vt:lpstr>
      <vt:lpstr>Providers Using PDMP Find it Useful</vt:lpstr>
      <vt:lpstr>Improving PDMP</vt:lpstr>
      <vt:lpstr>Acknowledgements</vt:lpstr>
      <vt:lpstr>Contact Information</vt:lpstr>
    </vt:vector>
  </TitlesOfParts>
  <Company>State of Oregon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DHS-OIS-NDS</dc:creator>
  <cp:lastModifiedBy>BERAN Todd</cp:lastModifiedBy>
  <cp:revision>477</cp:revision>
  <dcterms:created xsi:type="dcterms:W3CDTF">2010-04-29T14:10:16Z</dcterms:created>
  <dcterms:modified xsi:type="dcterms:W3CDTF">2013-02-07T14:29:28Z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0x01010013E4F4E8EE217E4C9DB596C268822D30</vt:lpwstr>
  </property>
  <property fmtid="{D5CDD505-2E9C-101B-9397-08002B2CF9AE}" pid="3" name="WorkflowChangePath">
    <vt:lpwstr>3e30a5dd-8360-4304-9673-e98f5e05ae72,2;3e30a5dd-8360-4304-9673-e98f5e05ae72,6;</vt:lpwstr>
  </property>
  <property fmtid="{D5CDD505-2E9C-101B-9397-08002B2CF9AE}" pid="4" name="Order">
    <vt:r8>1000</vt:r8>
  </property>
</Properties>
</file>