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1582" r:id="rId5"/>
    <p:sldId id="1596" r:id="rId6"/>
    <p:sldId id="1601" r:id="rId7"/>
    <p:sldId id="1584" r:id="rId8"/>
    <p:sldId id="1598" r:id="rId9"/>
    <p:sldId id="1585" r:id="rId10"/>
    <p:sldId id="1600" r:id="rId11"/>
    <p:sldId id="1590" r:id="rId12"/>
    <p:sldId id="1586" r:id="rId13"/>
    <p:sldId id="1593" r:id="rId14"/>
    <p:sldId id="1599" r:id="rId15"/>
    <p:sldId id="1594" r:id="rId16"/>
    <p:sldId id="1591" r:id="rId17"/>
    <p:sldId id="15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tineer Courtney" initials="FC" lastIdx="3" clrIdx="0">
    <p:extLst>
      <p:ext uri="{19B8F6BF-5375-455C-9EA6-DF929625EA0E}">
        <p15:presenceInfo xmlns:p15="http://schemas.microsoft.com/office/powerpoint/2012/main" userId="S::courtney.fultineer@dhsoha.state.or.us::57b998cc-97ac-4244-b057-9d2c2440ab70" providerId="AD"/>
      </p:ext>
    </p:extLst>
  </p:cmAuthor>
  <p:cmAuthor id="2" name="Chisholm Laura F" initials="CF" lastIdx="2" clrIdx="1">
    <p:extLst>
      <p:ext uri="{19B8F6BF-5375-455C-9EA6-DF929625EA0E}">
        <p15:presenceInfo xmlns:p15="http://schemas.microsoft.com/office/powerpoint/2012/main" userId="S::laura.f.chisholm@dhsoha.state.or.us::7dae8994-fa4b-40f5-9852-1e6f8a95e6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90" autoAdjust="0"/>
  </p:normalViewPr>
  <p:slideViewPr>
    <p:cSldViewPr snapToGrid="0">
      <p:cViewPr varScale="1">
        <p:scale>
          <a:sx n="83" d="100"/>
          <a:sy n="83" d="100"/>
        </p:scale>
        <p:origin x="17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a:solidFill>
                  <a:schemeClr val="tx1"/>
                </a:solidFill>
              </a:rPr>
              <a:t>Risky prescribing notifications, </a:t>
            </a:r>
          </a:p>
          <a:p>
            <a:pPr>
              <a:defRPr/>
            </a:pPr>
            <a:r>
              <a:rPr lang="en-US" sz="1600" b="1" baseline="0">
                <a:solidFill>
                  <a:schemeClr val="tx1"/>
                </a:solidFill>
              </a:rPr>
              <a:t>Oregon Prescription Drug Monitoring Program, Q1 2018-Q2 2021</a:t>
            </a:r>
            <a:endParaRPr lang="en-US" sz="1600"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[All4Measures.xlsx]All4Measures!$B$1</c:f>
              <c:strCache>
                <c:ptCount val="1"/>
                <c:pt idx="0">
                  <c:v>Overall</c:v>
                </c:pt>
              </c:strCache>
            </c:strRef>
          </c:tx>
          <c:spPr>
            <a:ln w="38100" cap="rnd">
              <a:solidFill>
                <a:schemeClr val="accent1"/>
              </a:solidFill>
              <a:round/>
            </a:ln>
            <a:effectLst/>
          </c:spPr>
          <c:marker>
            <c:symbol val="none"/>
          </c:marker>
          <c:cat>
            <c:strRef>
              <c:f>[All4Measures.xlsx]All4Measures!$A$2:$A$15</c:f>
              <c:strCache>
                <c:ptCount val="14"/>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strCache>
            </c:strRef>
          </c:cat>
          <c:val>
            <c:numRef>
              <c:f>[All4Measures.xlsx]All4Measures!$B$2:$B$15</c:f>
              <c:numCache>
                <c:formatCode>General</c:formatCode>
                <c:ptCount val="14"/>
                <c:pt idx="0">
                  <c:v>333</c:v>
                </c:pt>
                <c:pt idx="1">
                  <c:v>301</c:v>
                </c:pt>
                <c:pt idx="2">
                  <c:v>261</c:v>
                </c:pt>
                <c:pt idx="3">
                  <c:v>244</c:v>
                </c:pt>
                <c:pt idx="4">
                  <c:v>199</c:v>
                </c:pt>
                <c:pt idx="5">
                  <c:v>199</c:v>
                </c:pt>
                <c:pt idx="6">
                  <c:v>214</c:v>
                </c:pt>
                <c:pt idx="7">
                  <c:v>216</c:v>
                </c:pt>
                <c:pt idx="8">
                  <c:v>161</c:v>
                </c:pt>
                <c:pt idx="9">
                  <c:v>126</c:v>
                </c:pt>
                <c:pt idx="10">
                  <c:v>171</c:v>
                </c:pt>
                <c:pt idx="11">
                  <c:v>193</c:v>
                </c:pt>
                <c:pt idx="12">
                  <c:v>156</c:v>
                </c:pt>
                <c:pt idx="13">
                  <c:v>173</c:v>
                </c:pt>
              </c:numCache>
            </c:numRef>
          </c:val>
          <c:smooth val="0"/>
          <c:extLst>
            <c:ext xmlns:c16="http://schemas.microsoft.com/office/drawing/2014/chart" uri="{C3380CC4-5D6E-409C-BE32-E72D297353CC}">
              <c16:uniqueId val="{00000000-D295-45AB-97B0-92D16D6780FD}"/>
            </c:ext>
          </c:extLst>
        </c:ser>
        <c:ser>
          <c:idx val="1"/>
          <c:order val="1"/>
          <c:tx>
            <c:strRef>
              <c:f>[All4Measures.xlsx]All4Measures!$C$1</c:f>
              <c:strCache>
                <c:ptCount val="1"/>
                <c:pt idx="0">
                  <c:v>Naïve</c:v>
                </c:pt>
              </c:strCache>
            </c:strRef>
          </c:tx>
          <c:spPr>
            <a:ln w="28575" cap="rnd">
              <a:solidFill>
                <a:schemeClr val="accent2"/>
              </a:solidFill>
              <a:round/>
            </a:ln>
            <a:effectLst/>
          </c:spPr>
          <c:marker>
            <c:symbol val="none"/>
          </c:marker>
          <c:cat>
            <c:strRef>
              <c:f>[All4Measures.xlsx]All4Measures!$A$2:$A$15</c:f>
              <c:strCache>
                <c:ptCount val="14"/>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strCache>
            </c:strRef>
          </c:cat>
          <c:val>
            <c:numRef>
              <c:f>[All4Measures.xlsx]All4Measures!$C$2:$C$15</c:f>
              <c:numCache>
                <c:formatCode>General</c:formatCode>
                <c:ptCount val="14"/>
                <c:pt idx="0">
                  <c:v>102</c:v>
                </c:pt>
                <c:pt idx="1">
                  <c:v>89</c:v>
                </c:pt>
                <c:pt idx="2">
                  <c:v>66</c:v>
                </c:pt>
                <c:pt idx="3">
                  <c:v>70</c:v>
                </c:pt>
                <c:pt idx="4">
                  <c:v>47</c:v>
                </c:pt>
                <c:pt idx="5">
                  <c:v>47</c:v>
                </c:pt>
                <c:pt idx="6">
                  <c:v>47</c:v>
                </c:pt>
                <c:pt idx="7">
                  <c:v>48</c:v>
                </c:pt>
                <c:pt idx="8">
                  <c:v>31</c:v>
                </c:pt>
                <c:pt idx="9">
                  <c:v>16</c:v>
                </c:pt>
                <c:pt idx="10">
                  <c:v>44</c:v>
                </c:pt>
                <c:pt idx="11">
                  <c:v>45</c:v>
                </c:pt>
                <c:pt idx="12">
                  <c:v>36</c:v>
                </c:pt>
                <c:pt idx="13">
                  <c:v>40</c:v>
                </c:pt>
              </c:numCache>
            </c:numRef>
          </c:val>
          <c:smooth val="0"/>
          <c:extLst>
            <c:ext xmlns:c16="http://schemas.microsoft.com/office/drawing/2014/chart" uri="{C3380CC4-5D6E-409C-BE32-E72D297353CC}">
              <c16:uniqueId val="{00000001-D295-45AB-97B0-92D16D6780FD}"/>
            </c:ext>
          </c:extLst>
        </c:ser>
        <c:ser>
          <c:idx val="2"/>
          <c:order val="2"/>
          <c:tx>
            <c:strRef>
              <c:f>[All4Measures.xlsx]All4Measures!$D$1</c:f>
              <c:strCache>
                <c:ptCount val="1"/>
                <c:pt idx="0">
                  <c:v>Multiple</c:v>
                </c:pt>
              </c:strCache>
            </c:strRef>
          </c:tx>
          <c:spPr>
            <a:ln w="28575" cap="rnd">
              <a:solidFill>
                <a:schemeClr val="accent3"/>
              </a:solidFill>
              <a:round/>
            </a:ln>
            <a:effectLst/>
          </c:spPr>
          <c:marker>
            <c:symbol val="none"/>
          </c:marker>
          <c:cat>
            <c:strRef>
              <c:f>[All4Measures.xlsx]All4Measures!$A$2:$A$15</c:f>
              <c:strCache>
                <c:ptCount val="14"/>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strCache>
            </c:strRef>
          </c:cat>
          <c:val>
            <c:numRef>
              <c:f>[All4Measures.xlsx]All4Measures!$D$2:$D$15</c:f>
              <c:numCache>
                <c:formatCode>General</c:formatCode>
                <c:ptCount val="14"/>
                <c:pt idx="0">
                  <c:v>74</c:v>
                </c:pt>
                <c:pt idx="1">
                  <c:v>64</c:v>
                </c:pt>
                <c:pt idx="2">
                  <c:v>76</c:v>
                </c:pt>
                <c:pt idx="3">
                  <c:v>58</c:v>
                </c:pt>
                <c:pt idx="4">
                  <c:v>57</c:v>
                </c:pt>
                <c:pt idx="5">
                  <c:v>57</c:v>
                </c:pt>
                <c:pt idx="6">
                  <c:v>91</c:v>
                </c:pt>
                <c:pt idx="7">
                  <c:v>93</c:v>
                </c:pt>
                <c:pt idx="8">
                  <c:v>62</c:v>
                </c:pt>
                <c:pt idx="9">
                  <c:v>50</c:v>
                </c:pt>
                <c:pt idx="10">
                  <c:v>50</c:v>
                </c:pt>
                <c:pt idx="11">
                  <c:v>71</c:v>
                </c:pt>
                <c:pt idx="12">
                  <c:v>52</c:v>
                </c:pt>
                <c:pt idx="13">
                  <c:v>61</c:v>
                </c:pt>
              </c:numCache>
            </c:numRef>
          </c:val>
          <c:smooth val="0"/>
          <c:extLst>
            <c:ext xmlns:c16="http://schemas.microsoft.com/office/drawing/2014/chart" uri="{C3380CC4-5D6E-409C-BE32-E72D297353CC}">
              <c16:uniqueId val="{00000002-D295-45AB-97B0-92D16D6780FD}"/>
            </c:ext>
          </c:extLst>
        </c:ser>
        <c:ser>
          <c:idx val="3"/>
          <c:order val="3"/>
          <c:tx>
            <c:strRef>
              <c:f>[All4Measures.xlsx]All4Measures!$E$1</c:f>
              <c:strCache>
                <c:ptCount val="1"/>
                <c:pt idx="0">
                  <c:v>MED200+</c:v>
                </c:pt>
              </c:strCache>
            </c:strRef>
          </c:tx>
          <c:spPr>
            <a:ln w="28575" cap="rnd">
              <a:solidFill>
                <a:schemeClr val="accent4"/>
              </a:solidFill>
              <a:round/>
            </a:ln>
            <a:effectLst/>
          </c:spPr>
          <c:marker>
            <c:symbol val="none"/>
          </c:marker>
          <c:cat>
            <c:strRef>
              <c:f>[All4Measures.xlsx]All4Measures!$A$2:$A$15</c:f>
              <c:strCache>
                <c:ptCount val="14"/>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strCache>
            </c:strRef>
          </c:cat>
          <c:val>
            <c:numRef>
              <c:f>[All4Measures.xlsx]All4Measures!$E$2:$E$15</c:f>
              <c:numCache>
                <c:formatCode>General</c:formatCode>
                <c:ptCount val="14"/>
                <c:pt idx="0">
                  <c:v>35</c:v>
                </c:pt>
                <c:pt idx="1">
                  <c:v>36</c:v>
                </c:pt>
                <c:pt idx="2">
                  <c:v>32</c:v>
                </c:pt>
                <c:pt idx="3">
                  <c:v>28</c:v>
                </c:pt>
                <c:pt idx="4">
                  <c:v>14</c:v>
                </c:pt>
                <c:pt idx="5">
                  <c:v>14</c:v>
                </c:pt>
                <c:pt idx="6">
                  <c:v>9</c:v>
                </c:pt>
                <c:pt idx="7">
                  <c:v>9</c:v>
                </c:pt>
                <c:pt idx="8">
                  <c:v>11</c:v>
                </c:pt>
                <c:pt idx="9">
                  <c:v>8</c:v>
                </c:pt>
                <c:pt idx="10">
                  <c:v>9</c:v>
                </c:pt>
                <c:pt idx="11">
                  <c:v>10</c:v>
                </c:pt>
                <c:pt idx="12">
                  <c:v>8</c:v>
                </c:pt>
                <c:pt idx="13">
                  <c:v>8</c:v>
                </c:pt>
              </c:numCache>
            </c:numRef>
          </c:val>
          <c:smooth val="0"/>
          <c:extLst>
            <c:ext xmlns:c16="http://schemas.microsoft.com/office/drawing/2014/chart" uri="{C3380CC4-5D6E-409C-BE32-E72D297353CC}">
              <c16:uniqueId val="{00000003-D295-45AB-97B0-92D16D6780FD}"/>
            </c:ext>
          </c:extLst>
        </c:ser>
        <c:ser>
          <c:idx val="4"/>
          <c:order val="4"/>
          <c:tx>
            <c:strRef>
              <c:f>[All4Measures.xlsx]All4Measures!$F$1</c:f>
              <c:strCache>
                <c:ptCount val="1"/>
                <c:pt idx="0">
                  <c:v>Coprescribing</c:v>
                </c:pt>
              </c:strCache>
            </c:strRef>
          </c:tx>
          <c:spPr>
            <a:ln w="28575" cap="rnd">
              <a:solidFill>
                <a:schemeClr val="accent5"/>
              </a:solidFill>
              <a:round/>
            </a:ln>
            <a:effectLst/>
          </c:spPr>
          <c:marker>
            <c:symbol val="none"/>
          </c:marker>
          <c:cat>
            <c:strRef>
              <c:f>[All4Measures.xlsx]All4Measures!$A$2:$A$15</c:f>
              <c:strCache>
                <c:ptCount val="14"/>
                <c:pt idx="0">
                  <c:v>2018 Q1</c:v>
                </c:pt>
                <c:pt idx="1">
                  <c:v>2018 Q2</c:v>
                </c:pt>
                <c:pt idx="2">
                  <c:v>2018 Q3</c:v>
                </c:pt>
                <c:pt idx="3">
                  <c:v>2018 Q4</c:v>
                </c:pt>
                <c:pt idx="4">
                  <c:v>2019 Q1</c:v>
                </c:pt>
                <c:pt idx="5">
                  <c:v>2019 Q2</c:v>
                </c:pt>
                <c:pt idx="6">
                  <c:v>2019 Q3</c:v>
                </c:pt>
                <c:pt idx="7">
                  <c:v>2019 Q4</c:v>
                </c:pt>
                <c:pt idx="8">
                  <c:v>2020 Q1</c:v>
                </c:pt>
                <c:pt idx="9">
                  <c:v>2020 Q2</c:v>
                </c:pt>
                <c:pt idx="10">
                  <c:v>2020 Q3</c:v>
                </c:pt>
                <c:pt idx="11">
                  <c:v>2020 Q4</c:v>
                </c:pt>
                <c:pt idx="12">
                  <c:v>2021 Q1</c:v>
                </c:pt>
                <c:pt idx="13">
                  <c:v>2021 Q2</c:v>
                </c:pt>
              </c:strCache>
            </c:strRef>
          </c:cat>
          <c:val>
            <c:numRef>
              <c:f>[All4Measures.xlsx]All4Measures!$F$2:$F$15</c:f>
              <c:numCache>
                <c:formatCode>General</c:formatCode>
                <c:ptCount val="14"/>
                <c:pt idx="0">
                  <c:v>165</c:v>
                </c:pt>
                <c:pt idx="1">
                  <c:v>146</c:v>
                </c:pt>
                <c:pt idx="2">
                  <c:v>121</c:v>
                </c:pt>
                <c:pt idx="3">
                  <c:v>110</c:v>
                </c:pt>
                <c:pt idx="4">
                  <c:v>93</c:v>
                </c:pt>
                <c:pt idx="5">
                  <c:v>93</c:v>
                </c:pt>
                <c:pt idx="6">
                  <c:v>78</c:v>
                </c:pt>
                <c:pt idx="7">
                  <c:v>79</c:v>
                </c:pt>
                <c:pt idx="8">
                  <c:v>68</c:v>
                </c:pt>
                <c:pt idx="9">
                  <c:v>57</c:v>
                </c:pt>
                <c:pt idx="10">
                  <c:v>72</c:v>
                </c:pt>
                <c:pt idx="11">
                  <c:v>75</c:v>
                </c:pt>
                <c:pt idx="12">
                  <c:v>70</c:v>
                </c:pt>
                <c:pt idx="13">
                  <c:v>76</c:v>
                </c:pt>
              </c:numCache>
            </c:numRef>
          </c:val>
          <c:smooth val="0"/>
          <c:extLst>
            <c:ext xmlns:c16="http://schemas.microsoft.com/office/drawing/2014/chart" uri="{C3380CC4-5D6E-409C-BE32-E72D297353CC}">
              <c16:uniqueId val="{00000004-D295-45AB-97B0-92D16D6780FD}"/>
            </c:ext>
          </c:extLst>
        </c:ser>
        <c:dLbls>
          <c:showLegendKey val="0"/>
          <c:showVal val="0"/>
          <c:showCatName val="0"/>
          <c:showSerName val="0"/>
          <c:showPercent val="0"/>
          <c:showBubbleSize val="0"/>
        </c:dLbls>
        <c:smooth val="0"/>
        <c:axId val="571518864"/>
        <c:axId val="571521488"/>
      </c:lineChart>
      <c:catAx>
        <c:axId val="571518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Quarter</a:t>
                </a:r>
                <a:r>
                  <a:rPr lang="en-US" baseline="0"/>
                  <a:t> and year</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21488"/>
        <c:crosses val="autoZero"/>
        <c:auto val="1"/>
        <c:lblAlgn val="ctr"/>
        <c:lblOffset val="100"/>
        <c:noMultiLvlLbl val="0"/>
      </c:catAx>
      <c:valAx>
        <c:axId val="57152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a:t>
                </a:r>
                <a:r>
                  <a:rPr lang="en-US" baseline="0"/>
                  <a:t> providers</a:t>
                </a:r>
                <a:endParaRPr lang="en-US"/>
              </a:p>
            </c:rich>
          </c:tx>
          <c:layout>
            <c:manualLayout>
              <c:xMode val="edge"/>
              <c:yMode val="edge"/>
              <c:x val="1.6666666666666666E-2"/>
              <c:y val="0.250833333333333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51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Unintentional</a:t>
            </a:r>
            <a:r>
              <a:rPr lang="en-US" b="1" baseline="0"/>
              <a:t> drug overdose death rate, </a:t>
            </a:r>
          </a:p>
          <a:p>
            <a:pPr>
              <a:defRPr b="1"/>
            </a:pPr>
            <a:r>
              <a:rPr lang="en-US" b="1" baseline="0"/>
              <a:t>Oregon, 2016-2020</a:t>
            </a:r>
            <a:endParaRPr lang="en-US" b="1"/>
          </a:p>
        </c:rich>
      </c:tx>
      <c:layout>
        <c:manualLayout>
          <c:xMode val="edge"/>
          <c:yMode val="edge"/>
          <c:x val="0.30740351900456886"/>
          <c:y val="0.10798726219004472"/>
        </c:manualLayout>
      </c:layout>
      <c:overlay val="0"/>
      <c:spPr>
        <a:solidFill>
          <a:srgbClr val="FFFFFF"/>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[OD_deaths_table.xlsx]OD_deaths_table!$A$18</c:f>
              <c:strCache>
                <c:ptCount val="1"/>
                <c:pt idx="0">
                  <c:v>Heroin</c:v>
                </c:pt>
              </c:strCache>
            </c:strRef>
          </c:tx>
          <c:spPr>
            <a:ln w="28575" cap="rnd">
              <a:solidFill>
                <a:schemeClr val="accent1"/>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[OD_deaths_table.xlsx]OD_deaths_table!$B$18:$F$18</c:f>
              <c:numCache>
                <c:formatCode>0.00</c:formatCode>
                <c:ptCount val="5"/>
                <c:pt idx="0">
                  <c:v>2.4531750217719281</c:v>
                </c:pt>
                <c:pt idx="1">
                  <c:v>2.5838545314046995</c:v>
                </c:pt>
                <c:pt idx="2">
                  <c:v>3.1463780897671207</c:v>
                </c:pt>
                <c:pt idx="3">
                  <c:v>2.9978283448210745</c:v>
                </c:pt>
                <c:pt idx="4">
                  <c:v>3.9884302482550029</c:v>
                </c:pt>
              </c:numCache>
            </c:numRef>
          </c:val>
          <c:smooth val="0"/>
          <c:extLst>
            <c:ext xmlns:c16="http://schemas.microsoft.com/office/drawing/2014/chart" uri="{C3380CC4-5D6E-409C-BE32-E72D297353CC}">
              <c16:uniqueId val="{00000000-F4F1-47C7-89D3-578D672EAB11}"/>
            </c:ext>
          </c:extLst>
        </c:ser>
        <c:ser>
          <c:idx val="1"/>
          <c:order val="1"/>
          <c:tx>
            <c:strRef>
              <c:f>[OD_deaths_table.xlsx]OD_deaths_table!$A$19</c:f>
              <c:strCache>
                <c:ptCount val="1"/>
                <c:pt idx="0">
                  <c:v>Stimulants</c:v>
                </c:pt>
              </c:strCache>
            </c:strRef>
          </c:tx>
          <c:spPr>
            <a:ln w="28575" cap="rnd">
              <a:solidFill>
                <a:schemeClr val="accent2"/>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[OD_deaths_table.xlsx]OD_deaths_table!$B$19:$F$19</c:f>
              <c:numCache>
                <c:formatCode>0.00</c:formatCode>
                <c:ptCount val="5"/>
                <c:pt idx="0">
                  <c:v>3.2872545291743838</c:v>
                </c:pt>
                <c:pt idx="1">
                  <c:v>3.7912631909396053</c:v>
                </c:pt>
                <c:pt idx="2">
                  <c:v>4.5050413558029225</c:v>
                </c:pt>
                <c:pt idx="3">
                  <c:v>5.995656689642149</c:v>
                </c:pt>
                <c:pt idx="4">
                  <c:v>7.4576565588673427</c:v>
                </c:pt>
              </c:numCache>
            </c:numRef>
          </c:val>
          <c:smooth val="0"/>
          <c:extLst>
            <c:ext xmlns:c16="http://schemas.microsoft.com/office/drawing/2014/chart" uri="{C3380CC4-5D6E-409C-BE32-E72D297353CC}">
              <c16:uniqueId val="{00000001-F4F1-47C7-89D3-578D672EAB11}"/>
            </c:ext>
          </c:extLst>
        </c:ser>
        <c:ser>
          <c:idx val="2"/>
          <c:order val="2"/>
          <c:tx>
            <c:strRef>
              <c:f>[OD_deaths_table.xlsx]OD_deaths_table!$A$20</c:f>
              <c:strCache>
                <c:ptCount val="1"/>
                <c:pt idx="0">
                  <c:v>Synthetic Opioids</c:v>
                </c:pt>
              </c:strCache>
            </c:strRef>
          </c:tx>
          <c:spPr>
            <a:ln w="28575" cap="rnd">
              <a:solidFill>
                <a:schemeClr val="accent3"/>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[OD_deaths_table.xlsx]OD_deaths_table!$B$20:$F$20</c:f>
              <c:numCache>
                <c:formatCode>0.00</c:formatCode>
                <c:ptCount val="5"/>
                <c:pt idx="0">
                  <c:v>0.85861125762017487</c:v>
                </c:pt>
                <c:pt idx="1">
                  <c:v>1.6903721233488687</c:v>
                </c:pt>
                <c:pt idx="2">
                  <c:v>1.8592234166805712</c:v>
                </c:pt>
                <c:pt idx="3">
                  <c:v>1.841185912567274</c:v>
                </c:pt>
                <c:pt idx="4">
                  <c:v>4.8616368706540269</c:v>
                </c:pt>
              </c:numCache>
            </c:numRef>
          </c:val>
          <c:smooth val="0"/>
          <c:extLst>
            <c:ext xmlns:c16="http://schemas.microsoft.com/office/drawing/2014/chart" uri="{C3380CC4-5D6E-409C-BE32-E72D297353CC}">
              <c16:uniqueId val="{00000002-F4F1-47C7-89D3-578D672EAB11}"/>
            </c:ext>
          </c:extLst>
        </c:ser>
        <c:ser>
          <c:idx val="3"/>
          <c:order val="3"/>
          <c:tx>
            <c:strRef>
              <c:f>[OD_deaths_table.xlsx]OD_deaths_table!$A$21</c:f>
              <c:strCache>
                <c:ptCount val="1"/>
                <c:pt idx="0">
                  <c:v>Prescription Opioids</c:v>
                </c:pt>
              </c:strCache>
            </c:strRef>
          </c:tx>
          <c:spPr>
            <a:ln w="28575" cap="rnd">
              <a:solidFill>
                <a:schemeClr val="accent4"/>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[OD_deaths_table.xlsx]OD_deaths_table!$B$21:$F$21</c:f>
              <c:numCache>
                <c:formatCode>0.00</c:formatCode>
                <c:ptCount val="5"/>
                <c:pt idx="0">
                  <c:v>3.1645957780857872</c:v>
                </c:pt>
                <c:pt idx="1">
                  <c:v>3.1392625147907562</c:v>
                </c:pt>
                <c:pt idx="2">
                  <c:v>2.9318523109193624</c:v>
                </c:pt>
                <c:pt idx="3">
                  <c:v>2.5021244452837315</c:v>
                </c:pt>
                <c:pt idx="4">
                  <c:v>2.501618972278286</c:v>
                </c:pt>
              </c:numCache>
            </c:numRef>
          </c:val>
          <c:smooth val="0"/>
          <c:extLst>
            <c:ext xmlns:c16="http://schemas.microsoft.com/office/drawing/2014/chart" uri="{C3380CC4-5D6E-409C-BE32-E72D297353CC}">
              <c16:uniqueId val="{00000003-F4F1-47C7-89D3-578D672EAB11}"/>
            </c:ext>
          </c:extLst>
        </c:ser>
        <c:dLbls>
          <c:showLegendKey val="0"/>
          <c:showVal val="0"/>
          <c:showCatName val="0"/>
          <c:showSerName val="0"/>
          <c:showPercent val="0"/>
          <c:showBubbleSize val="0"/>
        </c:dLbls>
        <c:smooth val="0"/>
        <c:axId val="562209496"/>
        <c:axId val="562201296"/>
      </c:lineChart>
      <c:catAx>
        <c:axId val="5622094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01296"/>
        <c:crosses val="autoZero"/>
        <c:auto val="1"/>
        <c:lblAlgn val="ctr"/>
        <c:lblOffset val="100"/>
        <c:noMultiLvlLbl val="0"/>
      </c:catAx>
      <c:valAx>
        <c:axId val="56220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Rate per 100,000 population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0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Unintentional drug overdose deaths by drug and month,</a:t>
            </a:r>
            <a:r>
              <a:rPr lang="en-US" baseline="0"/>
              <a:t> Oregon, July 2019 - June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2170365068002857E-2"/>
          <c:y val="0.16483589229839046"/>
          <c:w val="0.85269339059890237"/>
          <c:h val="0.66954370289483645"/>
        </c:manualLayout>
      </c:layout>
      <c:lineChart>
        <c:grouping val="standard"/>
        <c:varyColors val="0"/>
        <c:ser>
          <c:idx val="0"/>
          <c:order val="0"/>
          <c:tx>
            <c:v>Total deaths</c:v>
          </c:tx>
          <c:spPr>
            <a:ln w="38100" cap="rnd">
              <a:solidFill>
                <a:srgbClr val="E7E6E6">
                  <a:lumMod val="75000"/>
                </a:srgbClr>
              </a:solidFill>
              <a:round/>
            </a:ln>
            <a:effectLst/>
          </c:spPr>
          <c:marker>
            <c:symbol val="none"/>
          </c:marker>
          <c:cat>
            <c:numRef>
              <c:f>Trend!$A$3:$A$14</c:f>
              <c:numCache>
                <c:formatCode>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Trend!$B$3:$B$14</c:f>
              <c:numCache>
                <c:formatCode>General</c:formatCode>
                <c:ptCount val="12"/>
                <c:pt idx="0">
                  <c:v>49</c:v>
                </c:pt>
                <c:pt idx="1">
                  <c:v>43</c:v>
                </c:pt>
                <c:pt idx="2">
                  <c:v>39</c:v>
                </c:pt>
                <c:pt idx="3">
                  <c:v>30</c:v>
                </c:pt>
                <c:pt idx="4">
                  <c:v>38</c:v>
                </c:pt>
                <c:pt idx="5">
                  <c:v>43</c:v>
                </c:pt>
                <c:pt idx="6">
                  <c:v>46</c:v>
                </c:pt>
                <c:pt idx="7">
                  <c:v>38</c:v>
                </c:pt>
                <c:pt idx="8">
                  <c:v>49</c:v>
                </c:pt>
                <c:pt idx="9">
                  <c:v>59</c:v>
                </c:pt>
                <c:pt idx="10">
                  <c:v>79</c:v>
                </c:pt>
                <c:pt idx="11">
                  <c:v>53</c:v>
                </c:pt>
              </c:numCache>
            </c:numRef>
          </c:val>
          <c:smooth val="0"/>
          <c:extLst>
            <c:ext xmlns:c16="http://schemas.microsoft.com/office/drawing/2014/chart" uri="{C3380CC4-5D6E-409C-BE32-E72D297353CC}">
              <c16:uniqueId val="{00000000-009A-41C4-91C5-5FC49DAA9C9A}"/>
            </c:ext>
          </c:extLst>
        </c:ser>
        <c:ser>
          <c:idx val="2"/>
          <c:order val="1"/>
          <c:tx>
            <c:v>Methamphetamine</c:v>
          </c:tx>
          <c:spPr>
            <a:ln w="28575" cap="rnd">
              <a:solidFill>
                <a:srgbClr val="0070C0"/>
              </a:solidFill>
              <a:round/>
            </a:ln>
            <a:effectLst/>
          </c:spPr>
          <c:marker>
            <c:symbol val="none"/>
          </c:marker>
          <c:cat>
            <c:numRef>
              <c:f>Trend!$A$3:$A$14</c:f>
              <c:numCache>
                <c:formatCode>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Trend!$D$3:$D$14</c:f>
              <c:numCache>
                <c:formatCode>General</c:formatCode>
                <c:ptCount val="12"/>
                <c:pt idx="0">
                  <c:v>26</c:v>
                </c:pt>
                <c:pt idx="1">
                  <c:v>27</c:v>
                </c:pt>
                <c:pt idx="2">
                  <c:v>23</c:v>
                </c:pt>
                <c:pt idx="3">
                  <c:v>21</c:v>
                </c:pt>
                <c:pt idx="4">
                  <c:v>21</c:v>
                </c:pt>
                <c:pt idx="5">
                  <c:v>18</c:v>
                </c:pt>
                <c:pt idx="6">
                  <c:v>20</c:v>
                </c:pt>
                <c:pt idx="7">
                  <c:v>19</c:v>
                </c:pt>
                <c:pt idx="8">
                  <c:v>25</c:v>
                </c:pt>
                <c:pt idx="9">
                  <c:v>34</c:v>
                </c:pt>
                <c:pt idx="10">
                  <c:v>33</c:v>
                </c:pt>
                <c:pt idx="11">
                  <c:v>26</c:v>
                </c:pt>
              </c:numCache>
            </c:numRef>
          </c:val>
          <c:smooth val="0"/>
          <c:extLst>
            <c:ext xmlns:c16="http://schemas.microsoft.com/office/drawing/2014/chart" uri="{C3380CC4-5D6E-409C-BE32-E72D297353CC}">
              <c16:uniqueId val="{00000001-009A-41C4-91C5-5FC49DAA9C9A}"/>
            </c:ext>
          </c:extLst>
        </c:ser>
        <c:ser>
          <c:idx val="1"/>
          <c:order val="2"/>
          <c:tx>
            <c:v>Fentanyl</c:v>
          </c:tx>
          <c:spPr>
            <a:ln w="28575" cap="rnd">
              <a:solidFill>
                <a:schemeClr val="accent2"/>
              </a:solidFill>
              <a:round/>
            </a:ln>
            <a:effectLst/>
          </c:spPr>
          <c:marker>
            <c:symbol val="none"/>
          </c:marker>
          <c:cat>
            <c:numRef>
              <c:f>Trend!$A$3:$A$14</c:f>
              <c:numCache>
                <c:formatCode>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Trend!$C$3:$C$14</c:f>
              <c:numCache>
                <c:formatCode>General</c:formatCode>
                <c:ptCount val="12"/>
                <c:pt idx="0">
                  <c:v>5</c:v>
                </c:pt>
                <c:pt idx="1">
                  <c:v>3</c:v>
                </c:pt>
                <c:pt idx="2">
                  <c:v>5</c:v>
                </c:pt>
                <c:pt idx="3">
                  <c:v>4</c:v>
                </c:pt>
                <c:pt idx="4">
                  <c:v>8</c:v>
                </c:pt>
                <c:pt idx="5">
                  <c:v>5</c:v>
                </c:pt>
                <c:pt idx="6">
                  <c:v>14</c:v>
                </c:pt>
                <c:pt idx="7">
                  <c:v>13</c:v>
                </c:pt>
                <c:pt idx="8">
                  <c:v>8</c:v>
                </c:pt>
                <c:pt idx="9">
                  <c:v>18</c:v>
                </c:pt>
                <c:pt idx="10">
                  <c:v>32</c:v>
                </c:pt>
                <c:pt idx="11">
                  <c:v>19</c:v>
                </c:pt>
              </c:numCache>
            </c:numRef>
          </c:val>
          <c:smooth val="0"/>
          <c:extLst>
            <c:ext xmlns:c16="http://schemas.microsoft.com/office/drawing/2014/chart" uri="{C3380CC4-5D6E-409C-BE32-E72D297353CC}">
              <c16:uniqueId val="{00000002-009A-41C4-91C5-5FC49DAA9C9A}"/>
            </c:ext>
          </c:extLst>
        </c:ser>
        <c:ser>
          <c:idx val="3"/>
          <c:order val="3"/>
          <c:tx>
            <c:v>Heroin</c:v>
          </c:tx>
          <c:spPr>
            <a:ln w="28575" cap="rnd">
              <a:solidFill>
                <a:srgbClr val="F9824D"/>
              </a:solidFill>
              <a:prstDash val="dash"/>
              <a:round/>
            </a:ln>
            <a:effectLst/>
          </c:spPr>
          <c:marker>
            <c:symbol val="none"/>
          </c:marker>
          <c:cat>
            <c:numRef>
              <c:f>Trend!$A$3:$A$14</c:f>
              <c:numCache>
                <c:formatCode>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Trend!$E$3:$E$14</c:f>
              <c:numCache>
                <c:formatCode>General</c:formatCode>
                <c:ptCount val="12"/>
                <c:pt idx="0">
                  <c:v>16</c:v>
                </c:pt>
                <c:pt idx="1">
                  <c:v>10</c:v>
                </c:pt>
                <c:pt idx="2">
                  <c:v>18</c:v>
                </c:pt>
                <c:pt idx="3">
                  <c:v>8</c:v>
                </c:pt>
                <c:pt idx="4">
                  <c:v>10</c:v>
                </c:pt>
                <c:pt idx="5">
                  <c:v>13</c:v>
                </c:pt>
                <c:pt idx="6">
                  <c:v>17</c:v>
                </c:pt>
                <c:pt idx="7">
                  <c:v>8</c:v>
                </c:pt>
                <c:pt idx="8">
                  <c:v>19</c:v>
                </c:pt>
                <c:pt idx="9">
                  <c:v>17</c:v>
                </c:pt>
                <c:pt idx="10">
                  <c:v>19</c:v>
                </c:pt>
                <c:pt idx="11">
                  <c:v>13</c:v>
                </c:pt>
              </c:numCache>
            </c:numRef>
          </c:val>
          <c:smooth val="0"/>
          <c:extLst>
            <c:ext xmlns:c16="http://schemas.microsoft.com/office/drawing/2014/chart" uri="{C3380CC4-5D6E-409C-BE32-E72D297353CC}">
              <c16:uniqueId val="{00000003-009A-41C4-91C5-5FC49DAA9C9A}"/>
            </c:ext>
          </c:extLst>
        </c:ser>
        <c:ser>
          <c:idx val="4"/>
          <c:order val="4"/>
          <c:tx>
            <c:v>Cocaine</c:v>
          </c:tx>
          <c:spPr>
            <a:ln w="28575" cap="rnd">
              <a:solidFill>
                <a:schemeClr val="accent1"/>
              </a:solidFill>
              <a:prstDash val="dash"/>
              <a:round/>
            </a:ln>
            <a:effectLst/>
          </c:spPr>
          <c:marker>
            <c:symbol val="none"/>
          </c:marker>
          <c:cat>
            <c:numRef>
              <c:f>Trend!$A$3:$A$14</c:f>
              <c:numCache>
                <c:formatCode>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Trend!$F$3:$F$14</c:f>
              <c:numCache>
                <c:formatCode>General</c:formatCode>
                <c:ptCount val="12"/>
                <c:pt idx="0">
                  <c:v>6</c:v>
                </c:pt>
                <c:pt idx="1">
                  <c:v>2</c:v>
                </c:pt>
                <c:pt idx="2">
                  <c:v>5</c:v>
                </c:pt>
                <c:pt idx="3">
                  <c:v>4</c:v>
                </c:pt>
                <c:pt idx="4">
                  <c:v>10</c:v>
                </c:pt>
                <c:pt idx="5">
                  <c:v>4</c:v>
                </c:pt>
                <c:pt idx="6">
                  <c:v>7</c:v>
                </c:pt>
                <c:pt idx="7">
                  <c:v>3</c:v>
                </c:pt>
                <c:pt idx="8">
                  <c:v>3</c:v>
                </c:pt>
                <c:pt idx="9">
                  <c:v>2</c:v>
                </c:pt>
                <c:pt idx="10">
                  <c:v>13</c:v>
                </c:pt>
                <c:pt idx="11">
                  <c:v>4</c:v>
                </c:pt>
              </c:numCache>
            </c:numRef>
          </c:val>
          <c:smooth val="0"/>
          <c:extLst>
            <c:ext xmlns:c16="http://schemas.microsoft.com/office/drawing/2014/chart" uri="{C3380CC4-5D6E-409C-BE32-E72D297353CC}">
              <c16:uniqueId val="{00000004-009A-41C4-91C5-5FC49DAA9C9A}"/>
            </c:ext>
          </c:extLst>
        </c:ser>
        <c:dLbls>
          <c:showLegendKey val="0"/>
          <c:showVal val="0"/>
          <c:showCatName val="0"/>
          <c:showSerName val="0"/>
          <c:showPercent val="0"/>
          <c:showBubbleSize val="0"/>
        </c:dLbls>
        <c:smooth val="0"/>
        <c:axId val="637636904"/>
        <c:axId val="637633296"/>
      </c:lineChart>
      <c:dateAx>
        <c:axId val="63763690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Month/Year</a:t>
                </a:r>
              </a:p>
            </c:rich>
          </c:tx>
          <c:layout>
            <c:manualLayout>
              <c:xMode val="edge"/>
              <c:yMode val="edge"/>
              <c:x val="0.46324321347943398"/>
              <c:y val="0.9229023363199344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10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33296"/>
        <c:crosses val="autoZero"/>
        <c:auto val="1"/>
        <c:lblOffset val="100"/>
        <c:baseTimeUnit val="months"/>
      </c:dateAx>
      <c:valAx>
        <c:axId val="63763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Number of deaths</a:t>
                </a:r>
              </a:p>
            </c:rich>
          </c:tx>
          <c:layout>
            <c:manualLayout>
              <c:xMode val="edge"/>
              <c:yMode val="edge"/>
              <c:x val="1.6654315269414851E-2"/>
              <c:y val="0.326817159138805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36904"/>
        <c:crosses val="autoZero"/>
        <c:crossBetween val="between"/>
      </c:valAx>
      <c:spPr>
        <a:noFill/>
        <a:ln>
          <a:noFill/>
        </a:ln>
        <a:effectLst/>
      </c:spPr>
    </c:plotArea>
    <c:legend>
      <c:legendPos val="r"/>
      <c:layout>
        <c:manualLayout>
          <c:xMode val="edge"/>
          <c:yMode val="edge"/>
          <c:x val="0.23020233834407064"/>
          <c:y val="0.15896034964921804"/>
          <c:w val="0.3189954840203798"/>
          <c:h val="0.26774578564858909"/>
        </c:manualLayout>
      </c:layout>
      <c:overlay val="0"/>
      <c:spPr>
        <a:solidFill>
          <a:schemeClr val="bg1">
            <a:lumMod val="95000"/>
          </a:scheme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130E5-D669-49ED-A1B2-67BBD1BE19E1}" type="doc">
      <dgm:prSet loTypeId="urn:microsoft.com/office/officeart/2005/8/layout/balance1" loCatId="relationship" qsTypeId="urn:microsoft.com/office/officeart/2005/8/quickstyle/simple1" qsCatId="simple" csTypeId="urn:microsoft.com/office/officeart/2005/8/colors/accent6_3" csCatId="accent6" phldr="1"/>
      <dgm:spPr/>
      <dgm:t>
        <a:bodyPr/>
        <a:lstStyle/>
        <a:p>
          <a:endParaRPr lang="en-US"/>
        </a:p>
      </dgm:t>
    </dgm:pt>
    <dgm:pt modelId="{CC8AA375-4276-472F-8ECE-AEEED22517F7}">
      <dgm:prSet phldrT="[Text]"/>
      <dgm:spPr/>
      <dgm:t>
        <a:bodyPr/>
        <a:lstStyle/>
        <a:p>
          <a:r>
            <a:rPr lang="en-US" dirty="0"/>
            <a:t>Prescription medications</a:t>
          </a:r>
        </a:p>
      </dgm:t>
    </dgm:pt>
    <dgm:pt modelId="{764FCB41-2E90-41C3-BE2A-59489EA4CF51}" type="parTrans" cxnId="{3A7A9728-C63C-4B01-BCD4-78B76D4034A5}">
      <dgm:prSet/>
      <dgm:spPr/>
      <dgm:t>
        <a:bodyPr/>
        <a:lstStyle/>
        <a:p>
          <a:endParaRPr lang="en-US"/>
        </a:p>
      </dgm:t>
    </dgm:pt>
    <dgm:pt modelId="{59872354-8C48-4E2A-BDE3-C5233080874A}" type="sibTrans" cxnId="{3A7A9728-C63C-4B01-BCD4-78B76D4034A5}">
      <dgm:prSet/>
      <dgm:spPr/>
      <dgm:t>
        <a:bodyPr/>
        <a:lstStyle/>
        <a:p>
          <a:endParaRPr lang="en-US"/>
        </a:p>
      </dgm:t>
    </dgm:pt>
    <dgm:pt modelId="{23C7AA3F-0885-4208-BBDE-F5DE3B9B985B}">
      <dgm:prSet phldrT="[Text]" custT="1"/>
      <dgm:spPr/>
      <dgm:t>
        <a:bodyPr/>
        <a:lstStyle/>
        <a:p>
          <a:r>
            <a:rPr lang="en-US" sz="1400" b="1" dirty="0">
              <a:solidFill>
                <a:schemeClr val="tx1"/>
              </a:solidFill>
            </a:rPr>
            <a:t>Risky prescribing</a:t>
          </a:r>
        </a:p>
      </dgm:t>
    </dgm:pt>
    <dgm:pt modelId="{A02351B1-6820-4810-AE0D-C9C898AF6075}" type="parTrans" cxnId="{8DC7F7C5-75E3-476E-8268-BC6A9BC97CA8}">
      <dgm:prSet/>
      <dgm:spPr/>
      <dgm:t>
        <a:bodyPr/>
        <a:lstStyle/>
        <a:p>
          <a:endParaRPr lang="en-US"/>
        </a:p>
      </dgm:t>
    </dgm:pt>
    <dgm:pt modelId="{FB83A6C7-D956-49B0-9E92-96CCCCAC8DCF}" type="sibTrans" cxnId="{8DC7F7C5-75E3-476E-8268-BC6A9BC97CA8}">
      <dgm:prSet/>
      <dgm:spPr/>
      <dgm:t>
        <a:bodyPr/>
        <a:lstStyle/>
        <a:p>
          <a:endParaRPr lang="en-US"/>
        </a:p>
      </dgm:t>
    </dgm:pt>
    <dgm:pt modelId="{12612ED9-17E9-4692-9BED-47E98DB59306}">
      <dgm:prSet phldrT="[Text]" custT="1"/>
      <dgm:spPr/>
      <dgm:t>
        <a:bodyPr/>
        <a:lstStyle/>
        <a:p>
          <a:r>
            <a:rPr lang="en-US" sz="1400" b="1" dirty="0"/>
            <a:t>Heroin</a:t>
          </a:r>
          <a:endParaRPr lang="en-US" sz="1100" b="1" dirty="0"/>
        </a:p>
      </dgm:t>
    </dgm:pt>
    <dgm:pt modelId="{FC657828-8FA0-4D45-A96A-9D9B0FA20A5E}" type="parTrans" cxnId="{CDCF63C6-E2EC-4F81-AFBC-B0B5994C2266}">
      <dgm:prSet/>
      <dgm:spPr/>
      <dgm:t>
        <a:bodyPr/>
        <a:lstStyle/>
        <a:p>
          <a:endParaRPr lang="en-US"/>
        </a:p>
      </dgm:t>
    </dgm:pt>
    <dgm:pt modelId="{1B97073D-FC2A-453F-84B7-B166E239E404}" type="sibTrans" cxnId="{CDCF63C6-E2EC-4F81-AFBC-B0B5994C2266}">
      <dgm:prSet/>
      <dgm:spPr/>
      <dgm:t>
        <a:bodyPr/>
        <a:lstStyle/>
        <a:p>
          <a:endParaRPr lang="en-US"/>
        </a:p>
      </dgm:t>
    </dgm:pt>
    <dgm:pt modelId="{53D08531-8918-4CA1-A2B1-11356A57D489}">
      <dgm:prSet phldrT="[Text]"/>
      <dgm:spPr/>
      <dgm:t>
        <a:bodyPr/>
        <a:lstStyle/>
        <a:p>
          <a:r>
            <a:rPr lang="en-US" b="1" dirty="0"/>
            <a:t>Methamphetamine</a:t>
          </a:r>
        </a:p>
      </dgm:t>
    </dgm:pt>
    <dgm:pt modelId="{0D17791A-2833-4EF8-A56D-B308244B04C7}" type="parTrans" cxnId="{BA00C118-0BD3-49F3-9943-8A32199A4239}">
      <dgm:prSet/>
      <dgm:spPr/>
      <dgm:t>
        <a:bodyPr/>
        <a:lstStyle/>
        <a:p>
          <a:endParaRPr lang="en-US"/>
        </a:p>
      </dgm:t>
    </dgm:pt>
    <dgm:pt modelId="{81FCD95A-EAB7-4132-B9CE-605131FF1751}" type="sibTrans" cxnId="{BA00C118-0BD3-49F3-9943-8A32199A4239}">
      <dgm:prSet/>
      <dgm:spPr/>
      <dgm:t>
        <a:bodyPr/>
        <a:lstStyle/>
        <a:p>
          <a:endParaRPr lang="en-US"/>
        </a:p>
      </dgm:t>
    </dgm:pt>
    <dgm:pt modelId="{BC176332-57D8-47D2-8DDA-F3FD75E9B0EA}">
      <dgm:prSet phldrT="[Text]"/>
      <dgm:spPr/>
      <dgm:t>
        <a:bodyPr/>
        <a:lstStyle/>
        <a:p>
          <a:r>
            <a:rPr lang="en-US" b="1" dirty="0"/>
            <a:t>Illicitly Manufactured Fentanyl</a:t>
          </a:r>
        </a:p>
      </dgm:t>
    </dgm:pt>
    <dgm:pt modelId="{8EEF6E22-BEB6-4B55-89B0-01C9D20006F2}" type="parTrans" cxnId="{C9C47F48-6D12-4D01-B2DD-79D5D588FF95}">
      <dgm:prSet/>
      <dgm:spPr/>
      <dgm:t>
        <a:bodyPr/>
        <a:lstStyle/>
        <a:p>
          <a:endParaRPr lang="en-US"/>
        </a:p>
      </dgm:t>
    </dgm:pt>
    <dgm:pt modelId="{FE5705DE-80EB-4ADA-AA86-8277D902A52E}" type="sibTrans" cxnId="{C9C47F48-6D12-4D01-B2DD-79D5D588FF95}">
      <dgm:prSet/>
      <dgm:spPr/>
      <dgm:t>
        <a:bodyPr/>
        <a:lstStyle/>
        <a:p>
          <a:endParaRPr lang="en-US"/>
        </a:p>
      </dgm:t>
    </dgm:pt>
    <dgm:pt modelId="{71301131-E48A-4C9F-B7E2-CAFFC4698BC1}">
      <dgm:prSet phldrT="[Text]"/>
      <dgm:spPr/>
      <dgm:t>
        <a:bodyPr/>
        <a:lstStyle/>
        <a:p>
          <a:r>
            <a:rPr lang="en-US" dirty="0"/>
            <a:t>Illicit drugs</a:t>
          </a:r>
        </a:p>
      </dgm:t>
    </dgm:pt>
    <dgm:pt modelId="{27C64047-9332-4C0B-A3EF-737EA0CBE79C}" type="sibTrans" cxnId="{BC16261C-52F1-4D5E-9E05-8F1101792304}">
      <dgm:prSet/>
      <dgm:spPr/>
      <dgm:t>
        <a:bodyPr/>
        <a:lstStyle/>
        <a:p>
          <a:endParaRPr lang="en-US"/>
        </a:p>
      </dgm:t>
    </dgm:pt>
    <dgm:pt modelId="{82D4A967-752E-4644-8AD8-3B87B01C14C5}" type="parTrans" cxnId="{BC16261C-52F1-4D5E-9E05-8F1101792304}">
      <dgm:prSet/>
      <dgm:spPr/>
      <dgm:t>
        <a:bodyPr/>
        <a:lstStyle/>
        <a:p>
          <a:endParaRPr lang="en-US"/>
        </a:p>
      </dgm:t>
    </dgm:pt>
    <dgm:pt modelId="{244660AB-043D-4E11-9B14-4FD944FCF4C5}" type="pres">
      <dgm:prSet presAssocID="{C3B130E5-D669-49ED-A1B2-67BBD1BE19E1}" presName="outerComposite" presStyleCnt="0">
        <dgm:presLayoutVars>
          <dgm:chMax val="2"/>
          <dgm:animLvl val="lvl"/>
          <dgm:resizeHandles val="exact"/>
        </dgm:presLayoutVars>
      </dgm:prSet>
      <dgm:spPr/>
    </dgm:pt>
    <dgm:pt modelId="{D9A6ED23-973B-4EF1-898A-E4BE3502ECDD}" type="pres">
      <dgm:prSet presAssocID="{C3B130E5-D669-49ED-A1B2-67BBD1BE19E1}" presName="dummyMaxCanvas" presStyleCnt="0"/>
      <dgm:spPr/>
    </dgm:pt>
    <dgm:pt modelId="{FAFA4269-82F6-4E03-AA93-BA25D64FDA91}" type="pres">
      <dgm:prSet presAssocID="{C3B130E5-D669-49ED-A1B2-67BBD1BE19E1}" presName="parentComposite" presStyleCnt="0"/>
      <dgm:spPr/>
    </dgm:pt>
    <dgm:pt modelId="{15428DA0-9A5C-4B21-A0D3-037723617EC8}" type="pres">
      <dgm:prSet presAssocID="{C3B130E5-D669-49ED-A1B2-67BBD1BE19E1}" presName="parent1" presStyleLbl="alignAccFollowNode1" presStyleIdx="0" presStyleCnt="4">
        <dgm:presLayoutVars>
          <dgm:chMax val="4"/>
        </dgm:presLayoutVars>
      </dgm:prSet>
      <dgm:spPr/>
    </dgm:pt>
    <dgm:pt modelId="{2A24B519-7B34-48A2-AAC1-644FECA28C4C}" type="pres">
      <dgm:prSet presAssocID="{C3B130E5-D669-49ED-A1B2-67BBD1BE19E1}" presName="parent2" presStyleLbl="alignAccFollowNode1" presStyleIdx="1" presStyleCnt="4">
        <dgm:presLayoutVars>
          <dgm:chMax val="4"/>
        </dgm:presLayoutVars>
      </dgm:prSet>
      <dgm:spPr/>
    </dgm:pt>
    <dgm:pt modelId="{249746A1-12BC-46EB-B3AD-85CF9FDE72FC}" type="pres">
      <dgm:prSet presAssocID="{C3B130E5-D669-49ED-A1B2-67BBD1BE19E1}" presName="childrenComposite" presStyleCnt="0"/>
      <dgm:spPr/>
    </dgm:pt>
    <dgm:pt modelId="{F9C14422-E3CB-49AB-9AFD-99182573459E}" type="pres">
      <dgm:prSet presAssocID="{C3B130E5-D669-49ED-A1B2-67BBD1BE19E1}" presName="dummyMaxCanvas_ChildArea" presStyleCnt="0"/>
      <dgm:spPr/>
    </dgm:pt>
    <dgm:pt modelId="{0D14CA6D-5DAA-42EC-B7B1-82CAB60D0979}" type="pres">
      <dgm:prSet presAssocID="{C3B130E5-D669-49ED-A1B2-67BBD1BE19E1}" presName="fulcrum" presStyleLbl="alignAccFollowNode1" presStyleIdx="2" presStyleCnt="4"/>
      <dgm:spPr/>
    </dgm:pt>
    <dgm:pt modelId="{7B61A654-A4E5-45E4-AB9E-D71287AA24D3}" type="pres">
      <dgm:prSet presAssocID="{C3B130E5-D669-49ED-A1B2-67BBD1BE19E1}" presName="balance_13" presStyleLbl="alignAccFollowNode1" presStyleIdx="3" presStyleCnt="4">
        <dgm:presLayoutVars>
          <dgm:bulletEnabled val="1"/>
        </dgm:presLayoutVars>
      </dgm:prSet>
      <dgm:spPr/>
    </dgm:pt>
    <dgm:pt modelId="{62989934-C7F0-4428-90EC-FDB5C4E77D1E}" type="pres">
      <dgm:prSet presAssocID="{C3B130E5-D669-49ED-A1B2-67BBD1BE19E1}" presName="right_13_1" presStyleLbl="node1" presStyleIdx="0" presStyleCnt="4">
        <dgm:presLayoutVars>
          <dgm:bulletEnabled val="1"/>
        </dgm:presLayoutVars>
      </dgm:prSet>
      <dgm:spPr/>
    </dgm:pt>
    <dgm:pt modelId="{ABEFEDAE-38CE-44B7-932A-CFB00D4488F9}" type="pres">
      <dgm:prSet presAssocID="{C3B130E5-D669-49ED-A1B2-67BBD1BE19E1}" presName="right_13_2" presStyleLbl="node1" presStyleIdx="1" presStyleCnt="4">
        <dgm:presLayoutVars>
          <dgm:bulletEnabled val="1"/>
        </dgm:presLayoutVars>
      </dgm:prSet>
      <dgm:spPr/>
    </dgm:pt>
    <dgm:pt modelId="{1BBA1CE6-3BA3-4226-B974-CE1CC5A9F005}" type="pres">
      <dgm:prSet presAssocID="{C3B130E5-D669-49ED-A1B2-67BBD1BE19E1}" presName="right_13_3" presStyleLbl="node1" presStyleIdx="2" presStyleCnt="4">
        <dgm:presLayoutVars>
          <dgm:bulletEnabled val="1"/>
        </dgm:presLayoutVars>
      </dgm:prSet>
      <dgm:spPr/>
    </dgm:pt>
    <dgm:pt modelId="{D82E6288-D098-4639-88C7-F563FE2B29D2}" type="pres">
      <dgm:prSet presAssocID="{C3B130E5-D669-49ED-A1B2-67BBD1BE19E1}" presName="left_13_1" presStyleLbl="node1" presStyleIdx="3" presStyleCnt="4">
        <dgm:presLayoutVars>
          <dgm:bulletEnabled val="1"/>
        </dgm:presLayoutVars>
      </dgm:prSet>
      <dgm:spPr/>
    </dgm:pt>
  </dgm:ptLst>
  <dgm:cxnLst>
    <dgm:cxn modelId="{B65F650F-AFB7-49AD-8C08-C62707010230}" type="presOf" srcId="{BC176332-57D8-47D2-8DDA-F3FD75E9B0EA}" destId="{1BBA1CE6-3BA3-4226-B974-CE1CC5A9F005}" srcOrd="0" destOrd="0" presId="urn:microsoft.com/office/officeart/2005/8/layout/balance1"/>
    <dgm:cxn modelId="{BA00C118-0BD3-49F3-9943-8A32199A4239}" srcId="{71301131-E48A-4C9F-B7E2-CAFFC4698BC1}" destId="{53D08531-8918-4CA1-A2B1-11356A57D489}" srcOrd="1" destOrd="0" parTransId="{0D17791A-2833-4EF8-A56D-B308244B04C7}" sibTransId="{81FCD95A-EAB7-4132-B9CE-605131FF1751}"/>
    <dgm:cxn modelId="{BC16261C-52F1-4D5E-9E05-8F1101792304}" srcId="{C3B130E5-D669-49ED-A1B2-67BBD1BE19E1}" destId="{71301131-E48A-4C9F-B7E2-CAFFC4698BC1}" srcOrd="1" destOrd="0" parTransId="{82D4A967-752E-4644-8AD8-3B87B01C14C5}" sibTransId="{27C64047-9332-4C0B-A3EF-737EA0CBE79C}"/>
    <dgm:cxn modelId="{3A7A9728-C63C-4B01-BCD4-78B76D4034A5}" srcId="{C3B130E5-D669-49ED-A1B2-67BBD1BE19E1}" destId="{CC8AA375-4276-472F-8ECE-AEEED22517F7}" srcOrd="0" destOrd="0" parTransId="{764FCB41-2E90-41C3-BE2A-59489EA4CF51}" sibTransId="{59872354-8C48-4E2A-BDE3-C5233080874A}"/>
    <dgm:cxn modelId="{4D935A30-22B6-4526-AC22-2B14070703CC}" type="presOf" srcId="{C3B130E5-D669-49ED-A1B2-67BBD1BE19E1}" destId="{244660AB-043D-4E11-9B14-4FD944FCF4C5}" srcOrd="0" destOrd="0" presId="urn:microsoft.com/office/officeart/2005/8/layout/balance1"/>
    <dgm:cxn modelId="{C9C47F48-6D12-4D01-B2DD-79D5D588FF95}" srcId="{71301131-E48A-4C9F-B7E2-CAFFC4698BC1}" destId="{BC176332-57D8-47D2-8DDA-F3FD75E9B0EA}" srcOrd="2" destOrd="0" parTransId="{8EEF6E22-BEB6-4B55-89B0-01C9D20006F2}" sibTransId="{FE5705DE-80EB-4ADA-AA86-8277D902A52E}"/>
    <dgm:cxn modelId="{A199754B-B5EB-4A7A-8395-9953A9F3D40B}" type="presOf" srcId="{23C7AA3F-0885-4208-BBDE-F5DE3B9B985B}" destId="{D82E6288-D098-4639-88C7-F563FE2B29D2}" srcOrd="0" destOrd="0" presId="urn:microsoft.com/office/officeart/2005/8/layout/balance1"/>
    <dgm:cxn modelId="{E7A93650-9484-4644-B27F-30911A7F8E30}" type="presOf" srcId="{12612ED9-17E9-4692-9BED-47E98DB59306}" destId="{62989934-C7F0-4428-90EC-FDB5C4E77D1E}" srcOrd="0" destOrd="0" presId="urn:microsoft.com/office/officeart/2005/8/layout/balance1"/>
    <dgm:cxn modelId="{DFA3DC8F-3F3E-4F9D-9AEE-608AC5F831F1}" type="presOf" srcId="{CC8AA375-4276-472F-8ECE-AEEED22517F7}" destId="{15428DA0-9A5C-4B21-A0D3-037723617EC8}" srcOrd="0" destOrd="0" presId="urn:microsoft.com/office/officeart/2005/8/layout/balance1"/>
    <dgm:cxn modelId="{DADAF09C-6564-4ECB-B963-50B2404E4285}" type="presOf" srcId="{71301131-E48A-4C9F-B7E2-CAFFC4698BC1}" destId="{2A24B519-7B34-48A2-AAC1-644FECA28C4C}" srcOrd="0" destOrd="0" presId="urn:microsoft.com/office/officeart/2005/8/layout/balance1"/>
    <dgm:cxn modelId="{8DC7F7C5-75E3-476E-8268-BC6A9BC97CA8}" srcId="{CC8AA375-4276-472F-8ECE-AEEED22517F7}" destId="{23C7AA3F-0885-4208-BBDE-F5DE3B9B985B}" srcOrd="0" destOrd="0" parTransId="{A02351B1-6820-4810-AE0D-C9C898AF6075}" sibTransId="{FB83A6C7-D956-49B0-9E92-96CCCCAC8DCF}"/>
    <dgm:cxn modelId="{CDCF63C6-E2EC-4F81-AFBC-B0B5994C2266}" srcId="{71301131-E48A-4C9F-B7E2-CAFFC4698BC1}" destId="{12612ED9-17E9-4692-9BED-47E98DB59306}" srcOrd="0" destOrd="0" parTransId="{FC657828-8FA0-4D45-A96A-9D9B0FA20A5E}" sibTransId="{1B97073D-FC2A-453F-84B7-B166E239E404}"/>
    <dgm:cxn modelId="{B3C3E6F2-5C8C-4D2E-8B27-F1C19F7B1577}" type="presOf" srcId="{53D08531-8918-4CA1-A2B1-11356A57D489}" destId="{ABEFEDAE-38CE-44B7-932A-CFB00D4488F9}" srcOrd="0" destOrd="0" presId="urn:microsoft.com/office/officeart/2005/8/layout/balance1"/>
    <dgm:cxn modelId="{136F9568-F779-4EA4-AB8C-95B80A69FAEC}" type="presParOf" srcId="{244660AB-043D-4E11-9B14-4FD944FCF4C5}" destId="{D9A6ED23-973B-4EF1-898A-E4BE3502ECDD}" srcOrd="0" destOrd="0" presId="urn:microsoft.com/office/officeart/2005/8/layout/balance1"/>
    <dgm:cxn modelId="{B564E98B-4659-4547-8742-27BCCF53D08A}" type="presParOf" srcId="{244660AB-043D-4E11-9B14-4FD944FCF4C5}" destId="{FAFA4269-82F6-4E03-AA93-BA25D64FDA91}" srcOrd="1" destOrd="0" presId="urn:microsoft.com/office/officeart/2005/8/layout/balance1"/>
    <dgm:cxn modelId="{7D57F09B-DCB9-4063-890E-C1475990C842}" type="presParOf" srcId="{FAFA4269-82F6-4E03-AA93-BA25D64FDA91}" destId="{15428DA0-9A5C-4B21-A0D3-037723617EC8}" srcOrd="0" destOrd="0" presId="urn:microsoft.com/office/officeart/2005/8/layout/balance1"/>
    <dgm:cxn modelId="{2CA414D6-F0C8-4F12-93DC-AFEAD7385037}" type="presParOf" srcId="{FAFA4269-82F6-4E03-AA93-BA25D64FDA91}" destId="{2A24B519-7B34-48A2-AAC1-644FECA28C4C}" srcOrd="1" destOrd="0" presId="urn:microsoft.com/office/officeart/2005/8/layout/balance1"/>
    <dgm:cxn modelId="{96176D2E-6E86-43A2-B8B9-B3B7C33578B8}" type="presParOf" srcId="{244660AB-043D-4E11-9B14-4FD944FCF4C5}" destId="{249746A1-12BC-46EB-B3AD-85CF9FDE72FC}" srcOrd="2" destOrd="0" presId="urn:microsoft.com/office/officeart/2005/8/layout/balance1"/>
    <dgm:cxn modelId="{91EF834C-FF4C-4292-8BA5-8BCD96D2FAAE}" type="presParOf" srcId="{249746A1-12BC-46EB-B3AD-85CF9FDE72FC}" destId="{F9C14422-E3CB-49AB-9AFD-99182573459E}" srcOrd="0" destOrd="0" presId="urn:microsoft.com/office/officeart/2005/8/layout/balance1"/>
    <dgm:cxn modelId="{5592956C-F49B-447D-BBA9-C8D67F5FB5D4}" type="presParOf" srcId="{249746A1-12BC-46EB-B3AD-85CF9FDE72FC}" destId="{0D14CA6D-5DAA-42EC-B7B1-82CAB60D0979}" srcOrd="1" destOrd="0" presId="urn:microsoft.com/office/officeart/2005/8/layout/balance1"/>
    <dgm:cxn modelId="{6267DC55-13FD-423B-BB6F-61CBFE515CCB}" type="presParOf" srcId="{249746A1-12BC-46EB-B3AD-85CF9FDE72FC}" destId="{7B61A654-A4E5-45E4-AB9E-D71287AA24D3}" srcOrd="2" destOrd="0" presId="urn:microsoft.com/office/officeart/2005/8/layout/balance1"/>
    <dgm:cxn modelId="{43C99D2D-7227-4C5B-842D-DC498D7E1554}" type="presParOf" srcId="{249746A1-12BC-46EB-B3AD-85CF9FDE72FC}" destId="{62989934-C7F0-4428-90EC-FDB5C4E77D1E}" srcOrd="3" destOrd="0" presId="urn:microsoft.com/office/officeart/2005/8/layout/balance1"/>
    <dgm:cxn modelId="{54E54EC0-3A37-454A-8F32-81159811C8F4}" type="presParOf" srcId="{249746A1-12BC-46EB-B3AD-85CF9FDE72FC}" destId="{ABEFEDAE-38CE-44B7-932A-CFB00D4488F9}" srcOrd="4" destOrd="0" presId="urn:microsoft.com/office/officeart/2005/8/layout/balance1"/>
    <dgm:cxn modelId="{CFE4C174-B78D-49B7-9854-BDD54F871313}" type="presParOf" srcId="{249746A1-12BC-46EB-B3AD-85CF9FDE72FC}" destId="{1BBA1CE6-3BA3-4226-B974-CE1CC5A9F005}" srcOrd="5" destOrd="0" presId="urn:microsoft.com/office/officeart/2005/8/layout/balance1"/>
    <dgm:cxn modelId="{5740514B-8531-4C55-8B9F-003B65E7A2F9}" type="presParOf" srcId="{249746A1-12BC-46EB-B3AD-85CF9FDE72FC}" destId="{D82E6288-D098-4639-88C7-F563FE2B29D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609D4A-96C1-4B97-B653-191447E967A6}" type="doc">
      <dgm:prSet loTypeId="urn:microsoft.com/office/officeart/2005/8/layout/cycle6" loCatId="relationship" qsTypeId="urn:microsoft.com/office/officeart/2005/8/quickstyle/simple4" qsCatId="simple" csTypeId="urn:microsoft.com/office/officeart/2005/8/colors/accent2_2" csCatId="accent2" phldr="1"/>
      <dgm:spPr/>
      <dgm:t>
        <a:bodyPr/>
        <a:lstStyle/>
        <a:p>
          <a:endParaRPr lang="en-US"/>
        </a:p>
      </dgm:t>
    </dgm:pt>
    <dgm:pt modelId="{DD98DC11-1E1D-40A2-A88D-0627442509C3}">
      <dgm:prSet phldrT="[Text]"/>
      <dgm:spPr/>
      <dgm:t>
        <a:bodyPr/>
        <a:lstStyle/>
        <a:p>
          <a:r>
            <a:rPr lang="en-US"/>
            <a:t>Harm reduction</a:t>
          </a:r>
        </a:p>
      </dgm:t>
    </dgm:pt>
    <dgm:pt modelId="{2C4DE62D-47A3-4D2C-934E-F673216D371B}" type="parTrans" cxnId="{905205E6-BDDE-43DC-BD51-0B0351E699BE}">
      <dgm:prSet/>
      <dgm:spPr/>
      <dgm:t>
        <a:bodyPr/>
        <a:lstStyle/>
        <a:p>
          <a:endParaRPr lang="en-US"/>
        </a:p>
      </dgm:t>
    </dgm:pt>
    <dgm:pt modelId="{4298DD17-2CA6-4AF2-A393-D7B04D168CEB}" type="sibTrans" cxnId="{905205E6-BDDE-43DC-BD51-0B0351E699BE}">
      <dgm:prSet/>
      <dgm:spPr/>
      <dgm:t>
        <a:bodyPr/>
        <a:lstStyle/>
        <a:p>
          <a:endParaRPr lang="en-US"/>
        </a:p>
      </dgm:t>
    </dgm:pt>
    <dgm:pt modelId="{2476F3D0-4286-4F60-9858-2394F2B758CC}">
      <dgm:prSet phldrT="[Text]"/>
      <dgm:spPr/>
      <dgm:t>
        <a:bodyPr/>
        <a:lstStyle/>
        <a:p>
          <a:r>
            <a:rPr lang="en-US"/>
            <a:t>Emergency response &amp; planning</a:t>
          </a:r>
        </a:p>
      </dgm:t>
    </dgm:pt>
    <dgm:pt modelId="{D18B6A2F-C5C4-4601-84FF-7E2C324FB489}" type="parTrans" cxnId="{F8CF236E-276E-4431-B5B6-23E6D25D899A}">
      <dgm:prSet/>
      <dgm:spPr/>
      <dgm:t>
        <a:bodyPr/>
        <a:lstStyle/>
        <a:p>
          <a:endParaRPr lang="en-US"/>
        </a:p>
      </dgm:t>
    </dgm:pt>
    <dgm:pt modelId="{8AF4D68C-8C7B-4288-B076-B2E13920D44D}" type="sibTrans" cxnId="{F8CF236E-276E-4431-B5B6-23E6D25D899A}">
      <dgm:prSet/>
      <dgm:spPr/>
      <dgm:t>
        <a:bodyPr/>
        <a:lstStyle/>
        <a:p>
          <a:endParaRPr lang="en-US"/>
        </a:p>
      </dgm:t>
    </dgm:pt>
    <dgm:pt modelId="{3ECC6D38-36C9-4FFE-8142-00A132878EEA}">
      <dgm:prSet phldrT="[Text]"/>
      <dgm:spPr/>
      <dgm:t>
        <a:bodyPr/>
        <a:lstStyle/>
        <a:p>
          <a:pPr rtl="0"/>
          <a:r>
            <a:rPr lang="en-US">
              <a:latin typeface="Arial"/>
            </a:rPr>
            <a:t>Substance use &amp; mental health treatment</a:t>
          </a:r>
        </a:p>
      </dgm:t>
    </dgm:pt>
    <dgm:pt modelId="{6DEEF981-9467-4647-981B-B7551B13DE9F}" type="parTrans" cxnId="{6A7A3A8C-3AA8-43F4-96C5-E8C1F73F36AB}">
      <dgm:prSet/>
      <dgm:spPr/>
      <dgm:t>
        <a:bodyPr/>
        <a:lstStyle/>
        <a:p>
          <a:endParaRPr lang="en-US"/>
        </a:p>
      </dgm:t>
    </dgm:pt>
    <dgm:pt modelId="{DB618B27-F44C-4CFA-A2D8-6F1D6BC6459D}" type="sibTrans" cxnId="{6A7A3A8C-3AA8-43F4-96C5-E8C1F73F36AB}">
      <dgm:prSet/>
      <dgm:spPr/>
      <dgm:t>
        <a:bodyPr/>
        <a:lstStyle/>
        <a:p>
          <a:endParaRPr lang="en-US"/>
        </a:p>
      </dgm:t>
    </dgm:pt>
    <dgm:pt modelId="{113592ED-A306-4C61-81F4-791A207D8418}">
      <dgm:prSet phldrT="[Text]"/>
      <dgm:spPr/>
      <dgm:t>
        <a:bodyPr/>
        <a:lstStyle/>
        <a:p>
          <a:r>
            <a:rPr lang="en-US"/>
            <a:t>Non-opioid pain management</a:t>
          </a:r>
        </a:p>
      </dgm:t>
    </dgm:pt>
    <dgm:pt modelId="{759C6D23-0FC2-4AE3-BF9F-C2CF6DEC960F}" type="parTrans" cxnId="{F052CE14-B219-44CF-A151-6ED817FDBB50}">
      <dgm:prSet/>
      <dgm:spPr/>
      <dgm:t>
        <a:bodyPr/>
        <a:lstStyle/>
        <a:p>
          <a:endParaRPr lang="en-US"/>
        </a:p>
      </dgm:t>
    </dgm:pt>
    <dgm:pt modelId="{56528B08-2B9B-4292-9078-FAF9A5A2D96C}" type="sibTrans" cxnId="{F052CE14-B219-44CF-A151-6ED817FDBB50}">
      <dgm:prSet/>
      <dgm:spPr/>
      <dgm:t>
        <a:bodyPr/>
        <a:lstStyle/>
        <a:p>
          <a:endParaRPr lang="en-US"/>
        </a:p>
      </dgm:t>
    </dgm:pt>
    <dgm:pt modelId="{87AF9015-6C5D-4D4F-B6AB-5EF865DF6E85}">
      <dgm:prSet phldrT="[Text]"/>
      <dgm:spPr/>
      <dgm:t>
        <a:bodyPr/>
        <a:lstStyle/>
        <a:p>
          <a:r>
            <a:rPr lang="en-US"/>
            <a:t>Safer prescribing</a:t>
          </a:r>
        </a:p>
      </dgm:t>
    </dgm:pt>
    <dgm:pt modelId="{7546A146-5CE5-4CC3-A593-3EA0B29DE21A}" type="parTrans" cxnId="{7A4D7416-1323-4A06-99E4-9E03E13A57D0}">
      <dgm:prSet/>
      <dgm:spPr/>
      <dgm:t>
        <a:bodyPr/>
        <a:lstStyle/>
        <a:p>
          <a:endParaRPr lang="en-US"/>
        </a:p>
      </dgm:t>
    </dgm:pt>
    <dgm:pt modelId="{6D7DEC8C-03A8-4906-B109-5F374A94D6DD}" type="sibTrans" cxnId="{7A4D7416-1323-4A06-99E4-9E03E13A57D0}">
      <dgm:prSet/>
      <dgm:spPr/>
      <dgm:t>
        <a:bodyPr/>
        <a:lstStyle/>
        <a:p>
          <a:endParaRPr lang="en-US"/>
        </a:p>
      </dgm:t>
    </dgm:pt>
    <dgm:pt modelId="{BFD26507-C547-4643-A5C1-FEEC099E38A8}">
      <dgm:prSet phldrT="[Text]"/>
      <dgm:spPr/>
      <dgm:t>
        <a:bodyPr/>
        <a:lstStyle/>
        <a:p>
          <a:r>
            <a:rPr lang="en-US"/>
            <a:t>Data system improvements</a:t>
          </a:r>
        </a:p>
      </dgm:t>
    </dgm:pt>
    <dgm:pt modelId="{D11A7169-FDF1-4BA1-B016-5BEA16FA45C1}" type="parTrans" cxnId="{2C609633-8729-42D5-982D-A98AA6239E66}">
      <dgm:prSet/>
      <dgm:spPr/>
      <dgm:t>
        <a:bodyPr/>
        <a:lstStyle/>
        <a:p>
          <a:endParaRPr lang="en-US"/>
        </a:p>
      </dgm:t>
    </dgm:pt>
    <dgm:pt modelId="{7D40B369-8F24-4F92-A1FB-E8D76B766221}" type="sibTrans" cxnId="{2C609633-8729-42D5-982D-A98AA6239E66}">
      <dgm:prSet/>
      <dgm:spPr/>
      <dgm:t>
        <a:bodyPr/>
        <a:lstStyle/>
        <a:p>
          <a:endParaRPr lang="en-US"/>
        </a:p>
      </dgm:t>
    </dgm:pt>
    <dgm:pt modelId="{0E80D075-8E5E-4E0A-8E31-6505BA062627}">
      <dgm:prSet phldrT="[Text]"/>
      <dgm:spPr/>
      <dgm:t>
        <a:bodyPr/>
        <a:lstStyle/>
        <a:p>
          <a:r>
            <a:rPr lang="en-US" dirty="0"/>
            <a:t>Access to preventive health care</a:t>
          </a:r>
        </a:p>
      </dgm:t>
    </dgm:pt>
    <dgm:pt modelId="{130BCB5C-52DC-4136-AE9C-71551F8E2C2F}" type="parTrans" cxnId="{2540969F-45AF-4AAB-9E5A-FD9EA3967D94}">
      <dgm:prSet/>
      <dgm:spPr/>
      <dgm:t>
        <a:bodyPr/>
        <a:lstStyle/>
        <a:p>
          <a:endParaRPr lang="en-US"/>
        </a:p>
      </dgm:t>
    </dgm:pt>
    <dgm:pt modelId="{B5F32F61-1560-4C95-8556-F7B8183526E0}" type="sibTrans" cxnId="{2540969F-45AF-4AAB-9E5A-FD9EA3967D94}">
      <dgm:prSet/>
      <dgm:spPr/>
      <dgm:t>
        <a:bodyPr/>
        <a:lstStyle/>
        <a:p>
          <a:endParaRPr lang="en-US"/>
        </a:p>
      </dgm:t>
    </dgm:pt>
    <dgm:pt modelId="{7C1DE5BC-2EEC-413B-9847-3BF8BFD8C26A}">
      <dgm:prSet phldr="0"/>
      <dgm:spPr/>
      <dgm:t>
        <a:bodyPr/>
        <a:lstStyle/>
        <a:p>
          <a:pPr rtl="0"/>
          <a:r>
            <a:rPr lang="en-US">
              <a:latin typeface="Arial"/>
            </a:rPr>
            <a:t>Address root causes</a:t>
          </a:r>
        </a:p>
      </dgm:t>
    </dgm:pt>
    <dgm:pt modelId="{1CF3ABB0-C970-4AC5-B8CA-C01F3ECF9A95}" type="parTrans" cxnId="{681AB3D8-C551-4A51-AD82-E9DF93868830}">
      <dgm:prSet/>
      <dgm:spPr/>
      <dgm:t>
        <a:bodyPr/>
        <a:lstStyle/>
        <a:p>
          <a:endParaRPr lang="en-US"/>
        </a:p>
      </dgm:t>
    </dgm:pt>
    <dgm:pt modelId="{FF8BB74E-911C-4F9A-A1A4-8A4B169A1861}" type="sibTrans" cxnId="{681AB3D8-C551-4A51-AD82-E9DF93868830}">
      <dgm:prSet/>
      <dgm:spPr/>
      <dgm:t>
        <a:bodyPr/>
        <a:lstStyle/>
        <a:p>
          <a:endParaRPr lang="en-US"/>
        </a:p>
      </dgm:t>
    </dgm:pt>
    <dgm:pt modelId="{355328F3-519C-4D63-A5BF-498C0D8EB156}" type="pres">
      <dgm:prSet presAssocID="{C7609D4A-96C1-4B97-B653-191447E967A6}" presName="cycle" presStyleCnt="0">
        <dgm:presLayoutVars>
          <dgm:dir/>
          <dgm:resizeHandles val="exact"/>
        </dgm:presLayoutVars>
      </dgm:prSet>
      <dgm:spPr/>
    </dgm:pt>
    <dgm:pt modelId="{63A1C168-D6ED-450C-A63D-7EC8635F13F5}" type="pres">
      <dgm:prSet presAssocID="{DD98DC11-1E1D-40A2-A88D-0627442509C3}" presName="node" presStyleLbl="node1" presStyleIdx="0" presStyleCnt="8">
        <dgm:presLayoutVars>
          <dgm:bulletEnabled val="1"/>
        </dgm:presLayoutVars>
      </dgm:prSet>
      <dgm:spPr/>
    </dgm:pt>
    <dgm:pt modelId="{F6039BCF-268F-4B84-ABBA-52E19F507D60}" type="pres">
      <dgm:prSet presAssocID="{DD98DC11-1E1D-40A2-A88D-0627442509C3}" presName="spNode" presStyleCnt="0"/>
      <dgm:spPr/>
    </dgm:pt>
    <dgm:pt modelId="{5A9A0092-F9AF-4A68-9EA6-1B77421D58C0}" type="pres">
      <dgm:prSet presAssocID="{4298DD17-2CA6-4AF2-A393-D7B04D168CEB}" presName="sibTrans" presStyleLbl="sibTrans1D1" presStyleIdx="0" presStyleCnt="8"/>
      <dgm:spPr/>
    </dgm:pt>
    <dgm:pt modelId="{F256D0C4-D58A-4F72-8B84-750F513C0288}" type="pres">
      <dgm:prSet presAssocID="{2476F3D0-4286-4F60-9858-2394F2B758CC}" presName="node" presStyleLbl="node1" presStyleIdx="1" presStyleCnt="8">
        <dgm:presLayoutVars>
          <dgm:bulletEnabled val="1"/>
        </dgm:presLayoutVars>
      </dgm:prSet>
      <dgm:spPr/>
    </dgm:pt>
    <dgm:pt modelId="{07035270-46B6-4405-AE1E-6974C921D2E9}" type="pres">
      <dgm:prSet presAssocID="{2476F3D0-4286-4F60-9858-2394F2B758CC}" presName="spNode" presStyleCnt="0"/>
      <dgm:spPr/>
    </dgm:pt>
    <dgm:pt modelId="{EBD5577B-158D-4071-9BF5-1B46BD423BBD}" type="pres">
      <dgm:prSet presAssocID="{8AF4D68C-8C7B-4288-B076-B2E13920D44D}" presName="sibTrans" presStyleLbl="sibTrans1D1" presStyleIdx="1" presStyleCnt="8"/>
      <dgm:spPr/>
    </dgm:pt>
    <dgm:pt modelId="{88277A03-800B-49D9-B1C9-4F2C0C8171C4}" type="pres">
      <dgm:prSet presAssocID="{3ECC6D38-36C9-4FFE-8142-00A132878EEA}" presName="node" presStyleLbl="node1" presStyleIdx="2" presStyleCnt="8">
        <dgm:presLayoutVars>
          <dgm:bulletEnabled val="1"/>
        </dgm:presLayoutVars>
      </dgm:prSet>
      <dgm:spPr/>
    </dgm:pt>
    <dgm:pt modelId="{0E601BD2-9FD3-4BB8-9F40-AC842021583F}" type="pres">
      <dgm:prSet presAssocID="{3ECC6D38-36C9-4FFE-8142-00A132878EEA}" presName="spNode" presStyleCnt="0"/>
      <dgm:spPr/>
    </dgm:pt>
    <dgm:pt modelId="{9EE346A0-A8F1-4172-A82C-2353919D8991}" type="pres">
      <dgm:prSet presAssocID="{DB618B27-F44C-4CFA-A2D8-6F1D6BC6459D}" presName="sibTrans" presStyleLbl="sibTrans1D1" presStyleIdx="2" presStyleCnt="8"/>
      <dgm:spPr/>
    </dgm:pt>
    <dgm:pt modelId="{3A661E58-2B9D-42F5-B06B-3BBC3B24DA6F}" type="pres">
      <dgm:prSet presAssocID="{113592ED-A306-4C61-81F4-791A207D8418}" presName="node" presStyleLbl="node1" presStyleIdx="3" presStyleCnt="8">
        <dgm:presLayoutVars>
          <dgm:bulletEnabled val="1"/>
        </dgm:presLayoutVars>
      </dgm:prSet>
      <dgm:spPr/>
    </dgm:pt>
    <dgm:pt modelId="{E7E18AFA-AC5B-49BD-A416-CBB72B940B57}" type="pres">
      <dgm:prSet presAssocID="{113592ED-A306-4C61-81F4-791A207D8418}" presName="spNode" presStyleCnt="0"/>
      <dgm:spPr/>
    </dgm:pt>
    <dgm:pt modelId="{91B12ED6-98EF-466D-A0FA-EFB472D17BA6}" type="pres">
      <dgm:prSet presAssocID="{56528B08-2B9B-4292-9078-FAF9A5A2D96C}" presName="sibTrans" presStyleLbl="sibTrans1D1" presStyleIdx="3" presStyleCnt="8"/>
      <dgm:spPr/>
    </dgm:pt>
    <dgm:pt modelId="{5843D6D8-1584-4ADE-97EF-8DE3246880B2}" type="pres">
      <dgm:prSet presAssocID="{87AF9015-6C5D-4D4F-B6AB-5EF865DF6E85}" presName="node" presStyleLbl="node1" presStyleIdx="4" presStyleCnt="8">
        <dgm:presLayoutVars>
          <dgm:bulletEnabled val="1"/>
        </dgm:presLayoutVars>
      </dgm:prSet>
      <dgm:spPr/>
    </dgm:pt>
    <dgm:pt modelId="{86B865E6-0EC2-44D8-A9DB-29903DA41274}" type="pres">
      <dgm:prSet presAssocID="{87AF9015-6C5D-4D4F-B6AB-5EF865DF6E85}" presName="spNode" presStyleCnt="0"/>
      <dgm:spPr/>
    </dgm:pt>
    <dgm:pt modelId="{C8794277-E9D7-42C9-B97C-663634E8D602}" type="pres">
      <dgm:prSet presAssocID="{6D7DEC8C-03A8-4906-B109-5F374A94D6DD}" presName="sibTrans" presStyleLbl="sibTrans1D1" presStyleIdx="4" presStyleCnt="8"/>
      <dgm:spPr/>
    </dgm:pt>
    <dgm:pt modelId="{9181C75C-53EC-42C3-99AD-FF11755E2F8D}" type="pres">
      <dgm:prSet presAssocID="{BFD26507-C547-4643-A5C1-FEEC099E38A8}" presName="node" presStyleLbl="node1" presStyleIdx="5" presStyleCnt="8">
        <dgm:presLayoutVars>
          <dgm:bulletEnabled val="1"/>
        </dgm:presLayoutVars>
      </dgm:prSet>
      <dgm:spPr/>
    </dgm:pt>
    <dgm:pt modelId="{2FA0091E-BB18-4DF0-83F0-097725FC94AA}" type="pres">
      <dgm:prSet presAssocID="{BFD26507-C547-4643-A5C1-FEEC099E38A8}" presName="spNode" presStyleCnt="0"/>
      <dgm:spPr/>
    </dgm:pt>
    <dgm:pt modelId="{AE46A7C0-25FC-4FDE-81DB-84C37E52F080}" type="pres">
      <dgm:prSet presAssocID="{7D40B369-8F24-4F92-A1FB-E8D76B766221}" presName="sibTrans" presStyleLbl="sibTrans1D1" presStyleIdx="5" presStyleCnt="8"/>
      <dgm:spPr/>
    </dgm:pt>
    <dgm:pt modelId="{9FC5CB90-E049-41D7-8E6E-8CA9147E1A76}" type="pres">
      <dgm:prSet presAssocID="{0E80D075-8E5E-4E0A-8E31-6505BA062627}" presName="node" presStyleLbl="node1" presStyleIdx="6" presStyleCnt="8">
        <dgm:presLayoutVars>
          <dgm:bulletEnabled val="1"/>
        </dgm:presLayoutVars>
      </dgm:prSet>
      <dgm:spPr/>
    </dgm:pt>
    <dgm:pt modelId="{D5EFFFA8-F29B-4CF0-85DF-0B3A1BF2ED9C}" type="pres">
      <dgm:prSet presAssocID="{0E80D075-8E5E-4E0A-8E31-6505BA062627}" presName="spNode" presStyleCnt="0"/>
      <dgm:spPr/>
    </dgm:pt>
    <dgm:pt modelId="{293DC863-4B35-4C5E-9C4D-378B609BCD43}" type="pres">
      <dgm:prSet presAssocID="{B5F32F61-1560-4C95-8556-F7B8183526E0}" presName="sibTrans" presStyleLbl="sibTrans1D1" presStyleIdx="6" presStyleCnt="8"/>
      <dgm:spPr/>
    </dgm:pt>
    <dgm:pt modelId="{47F5C1D3-9EBF-4480-AF91-C370E366674B}" type="pres">
      <dgm:prSet presAssocID="{7C1DE5BC-2EEC-413B-9847-3BF8BFD8C26A}" presName="node" presStyleLbl="node1" presStyleIdx="7" presStyleCnt="8">
        <dgm:presLayoutVars>
          <dgm:bulletEnabled val="1"/>
        </dgm:presLayoutVars>
      </dgm:prSet>
      <dgm:spPr/>
    </dgm:pt>
    <dgm:pt modelId="{8A720C17-4DDE-4193-B650-5B38123878F0}" type="pres">
      <dgm:prSet presAssocID="{7C1DE5BC-2EEC-413B-9847-3BF8BFD8C26A}" presName="spNode" presStyleCnt="0"/>
      <dgm:spPr/>
    </dgm:pt>
    <dgm:pt modelId="{C86B052C-6447-4520-8B17-4665CF9D2AE3}" type="pres">
      <dgm:prSet presAssocID="{FF8BB74E-911C-4F9A-A1A4-8A4B169A1861}" presName="sibTrans" presStyleLbl="sibTrans1D1" presStyleIdx="7" presStyleCnt="8"/>
      <dgm:spPr/>
    </dgm:pt>
  </dgm:ptLst>
  <dgm:cxnLst>
    <dgm:cxn modelId="{C775BE10-DD64-4A62-BF84-E4F36B8F5FAD}" type="presOf" srcId="{DB618B27-F44C-4CFA-A2D8-6F1D6BC6459D}" destId="{9EE346A0-A8F1-4172-A82C-2353919D8991}" srcOrd="0" destOrd="0" presId="urn:microsoft.com/office/officeart/2005/8/layout/cycle6"/>
    <dgm:cxn modelId="{F052CE14-B219-44CF-A151-6ED817FDBB50}" srcId="{C7609D4A-96C1-4B97-B653-191447E967A6}" destId="{113592ED-A306-4C61-81F4-791A207D8418}" srcOrd="3" destOrd="0" parTransId="{759C6D23-0FC2-4AE3-BF9F-C2CF6DEC960F}" sibTransId="{56528B08-2B9B-4292-9078-FAF9A5A2D96C}"/>
    <dgm:cxn modelId="{7A4D7416-1323-4A06-99E4-9E03E13A57D0}" srcId="{C7609D4A-96C1-4B97-B653-191447E967A6}" destId="{87AF9015-6C5D-4D4F-B6AB-5EF865DF6E85}" srcOrd="4" destOrd="0" parTransId="{7546A146-5CE5-4CC3-A593-3EA0B29DE21A}" sibTransId="{6D7DEC8C-03A8-4906-B109-5F374A94D6DD}"/>
    <dgm:cxn modelId="{3EC3D31A-D353-4BF5-B58B-4A6F8D8A7243}" type="presOf" srcId="{113592ED-A306-4C61-81F4-791A207D8418}" destId="{3A661E58-2B9D-42F5-B06B-3BBC3B24DA6F}" srcOrd="0" destOrd="0" presId="urn:microsoft.com/office/officeart/2005/8/layout/cycle6"/>
    <dgm:cxn modelId="{E728F024-CDA8-4A92-BCA7-9864373024D3}" type="presOf" srcId="{56528B08-2B9B-4292-9078-FAF9A5A2D96C}" destId="{91B12ED6-98EF-466D-A0FA-EFB472D17BA6}" srcOrd="0" destOrd="0" presId="urn:microsoft.com/office/officeart/2005/8/layout/cycle6"/>
    <dgm:cxn modelId="{AF8DA72B-5347-4F37-94FF-5608F7748F41}" type="presOf" srcId="{6D7DEC8C-03A8-4906-B109-5F374A94D6DD}" destId="{C8794277-E9D7-42C9-B97C-663634E8D602}" srcOrd="0" destOrd="0" presId="urn:microsoft.com/office/officeart/2005/8/layout/cycle6"/>
    <dgm:cxn modelId="{E8FB6930-A5B2-4F5E-813B-EC5EDF13D3A0}" type="presOf" srcId="{87AF9015-6C5D-4D4F-B6AB-5EF865DF6E85}" destId="{5843D6D8-1584-4ADE-97EF-8DE3246880B2}" srcOrd="0" destOrd="0" presId="urn:microsoft.com/office/officeart/2005/8/layout/cycle6"/>
    <dgm:cxn modelId="{2C609633-8729-42D5-982D-A98AA6239E66}" srcId="{C7609D4A-96C1-4B97-B653-191447E967A6}" destId="{BFD26507-C547-4643-A5C1-FEEC099E38A8}" srcOrd="5" destOrd="0" parTransId="{D11A7169-FDF1-4BA1-B016-5BEA16FA45C1}" sibTransId="{7D40B369-8F24-4F92-A1FB-E8D76B766221}"/>
    <dgm:cxn modelId="{092ED13E-6B1C-410E-9587-B629268A70F7}" type="presOf" srcId="{B5F32F61-1560-4C95-8556-F7B8183526E0}" destId="{293DC863-4B35-4C5E-9C4D-378B609BCD43}" srcOrd="0" destOrd="0" presId="urn:microsoft.com/office/officeart/2005/8/layout/cycle6"/>
    <dgm:cxn modelId="{DC3EEE47-0617-4A97-B0F2-8308F2DDB873}" type="presOf" srcId="{8AF4D68C-8C7B-4288-B076-B2E13920D44D}" destId="{EBD5577B-158D-4071-9BF5-1B46BD423BBD}" srcOrd="0" destOrd="0" presId="urn:microsoft.com/office/officeart/2005/8/layout/cycle6"/>
    <dgm:cxn modelId="{0CE8AD6C-E4B3-4776-828F-D100520DB2ED}" type="presOf" srcId="{4298DD17-2CA6-4AF2-A393-D7B04D168CEB}" destId="{5A9A0092-F9AF-4A68-9EA6-1B77421D58C0}" srcOrd="0" destOrd="0" presId="urn:microsoft.com/office/officeart/2005/8/layout/cycle6"/>
    <dgm:cxn modelId="{F8CF236E-276E-4431-B5B6-23E6D25D899A}" srcId="{C7609D4A-96C1-4B97-B653-191447E967A6}" destId="{2476F3D0-4286-4F60-9858-2394F2B758CC}" srcOrd="1" destOrd="0" parTransId="{D18B6A2F-C5C4-4601-84FF-7E2C324FB489}" sibTransId="{8AF4D68C-8C7B-4288-B076-B2E13920D44D}"/>
    <dgm:cxn modelId="{12359D54-B9DC-406C-878F-567B6431A1BA}" type="presOf" srcId="{FF8BB74E-911C-4F9A-A1A4-8A4B169A1861}" destId="{C86B052C-6447-4520-8B17-4665CF9D2AE3}" srcOrd="0" destOrd="0" presId="urn:microsoft.com/office/officeart/2005/8/layout/cycle6"/>
    <dgm:cxn modelId="{6A7A3A8C-3AA8-43F4-96C5-E8C1F73F36AB}" srcId="{C7609D4A-96C1-4B97-B653-191447E967A6}" destId="{3ECC6D38-36C9-4FFE-8142-00A132878EEA}" srcOrd="2" destOrd="0" parTransId="{6DEEF981-9467-4647-981B-B7551B13DE9F}" sibTransId="{DB618B27-F44C-4CFA-A2D8-6F1D6BC6459D}"/>
    <dgm:cxn modelId="{CF09C68D-1390-4F51-B6F2-5252832B181D}" type="presOf" srcId="{BFD26507-C547-4643-A5C1-FEEC099E38A8}" destId="{9181C75C-53EC-42C3-99AD-FF11755E2F8D}" srcOrd="0" destOrd="0" presId="urn:microsoft.com/office/officeart/2005/8/layout/cycle6"/>
    <dgm:cxn modelId="{04EEE49B-D48A-4DDF-88C6-31C43B781396}" type="presOf" srcId="{3ECC6D38-36C9-4FFE-8142-00A132878EEA}" destId="{88277A03-800B-49D9-B1C9-4F2C0C8171C4}" srcOrd="0" destOrd="0" presId="urn:microsoft.com/office/officeart/2005/8/layout/cycle6"/>
    <dgm:cxn modelId="{2540969F-45AF-4AAB-9E5A-FD9EA3967D94}" srcId="{C7609D4A-96C1-4B97-B653-191447E967A6}" destId="{0E80D075-8E5E-4E0A-8E31-6505BA062627}" srcOrd="6" destOrd="0" parTransId="{130BCB5C-52DC-4136-AE9C-71551F8E2C2F}" sibTransId="{B5F32F61-1560-4C95-8556-F7B8183526E0}"/>
    <dgm:cxn modelId="{6D8077A2-BEC9-484C-8439-50EE5FE05D6A}" type="presOf" srcId="{7C1DE5BC-2EEC-413B-9847-3BF8BFD8C26A}" destId="{47F5C1D3-9EBF-4480-AF91-C370E366674B}" srcOrd="0" destOrd="0" presId="urn:microsoft.com/office/officeart/2005/8/layout/cycle6"/>
    <dgm:cxn modelId="{43EE9CA6-A42E-4DB3-8C75-217A51DE391D}" type="presOf" srcId="{C7609D4A-96C1-4B97-B653-191447E967A6}" destId="{355328F3-519C-4D63-A5BF-498C0D8EB156}" srcOrd="0" destOrd="0" presId="urn:microsoft.com/office/officeart/2005/8/layout/cycle6"/>
    <dgm:cxn modelId="{9C15C6A6-D6D3-4483-BE25-5258A5CE88AA}" type="presOf" srcId="{0E80D075-8E5E-4E0A-8E31-6505BA062627}" destId="{9FC5CB90-E049-41D7-8E6E-8CA9147E1A76}" srcOrd="0" destOrd="0" presId="urn:microsoft.com/office/officeart/2005/8/layout/cycle6"/>
    <dgm:cxn modelId="{5873E1AB-150B-4402-B123-E3AAFF6AF939}" type="presOf" srcId="{DD98DC11-1E1D-40A2-A88D-0627442509C3}" destId="{63A1C168-D6ED-450C-A63D-7EC8635F13F5}" srcOrd="0" destOrd="0" presId="urn:microsoft.com/office/officeart/2005/8/layout/cycle6"/>
    <dgm:cxn modelId="{681AB3D8-C551-4A51-AD82-E9DF93868830}" srcId="{C7609D4A-96C1-4B97-B653-191447E967A6}" destId="{7C1DE5BC-2EEC-413B-9847-3BF8BFD8C26A}" srcOrd="7" destOrd="0" parTransId="{1CF3ABB0-C970-4AC5-B8CA-C01F3ECF9A95}" sibTransId="{FF8BB74E-911C-4F9A-A1A4-8A4B169A1861}"/>
    <dgm:cxn modelId="{000C32E0-EB5B-466E-AA55-E51A4210CDFE}" type="presOf" srcId="{2476F3D0-4286-4F60-9858-2394F2B758CC}" destId="{F256D0C4-D58A-4F72-8B84-750F513C0288}" srcOrd="0" destOrd="0" presId="urn:microsoft.com/office/officeart/2005/8/layout/cycle6"/>
    <dgm:cxn modelId="{905205E6-BDDE-43DC-BD51-0B0351E699BE}" srcId="{C7609D4A-96C1-4B97-B653-191447E967A6}" destId="{DD98DC11-1E1D-40A2-A88D-0627442509C3}" srcOrd="0" destOrd="0" parTransId="{2C4DE62D-47A3-4D2C-934E-F673216D371B}" sibTransId="{4298DD17-2CA6-4AF2-A393-D7B04D168CEB}"/>
    <dgm:cxn modelId="{9F82ADF6-5271-480C-96C3-BDE64E7E860E}" type="presOf" srcId="{7D40B369-8F24-4F92-A1FB-E8D76B766221}" destId="{AE46A7C0-25FC-4FDE-81DB-84C37E52F080}" srcOrd="0" destOrd="0" presId="urn:microsoft.com/office/officeart/2005/8/layout/cycle6"/>
    <dgm:cxn modelId="{580F0F4E-1682-4663-970F-C7FC68BF90B8}" type="presParOf" srcId="{355328F3-519C-4D63-A5BF-498C0D8EB156}" destId="{63A1C168-D6ED-450C-A63D-7EC8635F13F5}" srcOrd="0" destOrd="0" presId="urn:microsoft.com/office/officeart/2005/8/layout/cycle6"/>
    <dgm:cxn modelId="{64FEB14A-7B6F-42A5-B784-416797E083DA}" type="presParOf" srcId="{355328F3-519C-4D63-A5BF-498C0D8EB156}" destId="{F6039BCF-268F-4B84-ABBA-52E19F507D60}" srcOrd="1" destOrd="0" presId="urn:microsoft.com/office/officeart/2005/8/layout/cycle6"/>
    <dgm:cxn modelId="{EFFC5E17-15CA-4ACE-9179-286F43DC3F24}" type="presParOf" srcId="{355328F3-519C-4D63-A5BF-498C0D8EB156}" destId="{5A9A0092-F9AF-4A68-9EA6-1B77421D58C0}" srcOrd="2" destOrd="0" presId="urn:microsoft.com/office/officeart/2005/8/layout/cycle6"/>
    <dgm:cxn modelId="{3D730E59-B0AC-4A62-873C-22B3714B51DE}" type="presParOf" srcId="{355328F3-519C-4D63-A5BF-498C0D8EB156}" destId="{F256D0C4-D58A-4F72-8B84-750F513C0288}" srcOrd="3" destOrd="0" presId="urn:microsoft.com/office/officeart/2005/8/layout/cycle6"/>
    <dgm:cxn modelId="{0F9756A8-B8A8-4B25-92D5-DECEA2389496}" type="presParOf" srcId="{355328F3-519C-4D63-A5BF-498C0D8EB156}" destId="{07035270-46B6-4405-AE1E-6974C921D2E9}" srcOrd="4" destOrd="0" presId="urn:microsoft.com/office/officeart/2005/8/layout/cycle6"/>
    <dgm:cxn modelId="{3879EC24-5DC5-4168-9AED-E9A2DE281A0B}" type="presParOf" srcId="{355328F3-519C-4D63-A5BF-498C0D8EB156}" destId="{EBD5577B-158D-4071-9BF5-1B46BD423BBD}" srcOrd="5" destOrd="0" presId="urn:microsoft.com/office/officeart/2005/8/layout/cycle6"/>
    <dgm:cxn modelId="{CC2E03E5-7449-4244-965E-2863F3EFCCEE}" type="presParOf" srcId="{355328F3-519C-4D63-A5BF-498C0D8EB156}" destId="{88277A03-800B-49D9-B1C9-4F2C0C8171C4}" srcOrd="6" destOrd="0" presId="urn:microsoft.com/office/officeart/2005/8/layout/cycle6"/>
    <dgm:cxn modelId="{A265E5B8-C6F5-431E-A5B5-964B07497FC1}" type="presParOf" srcId="{355328F3-519C-4D63-A5BF-498C0D8EB156}" destId="{0E601BD2-9FD3-4BB8-9F40-AC842021583F}" srcOrd="7" destOrd="0" presId="urn:microsoft.com/office/officeart/2005/8/layout/cycle6"/>
    <dgm:cxn modelId="{1C9CCC8B-7FA8-499E-8323-488FAF8FA700}" type="presParOf" srcId="{355328F3-519C-4D63-A5BF-498C0D8EB156}" destId="{9EE346A0-A8F1-4172-A82C-2353919D8991}" srcOrd="8" destOrd="0" presId="urn:microsoft.com/office/officeart/2005/8/layout/cycle6"/>
    <dgm:cxn modelId="{2EA79BB2-DCE0-41A7-8C89-7767F7F48038}" type="presParOf" srcId="{355328F3-519C-4D63-A5BF-498C0D8EB156}" destId="{3A661E58-2B9D-42F5-B06B-3BBC3B24DA6F}" srcOrd="9" destOrd="0" presId="urn:microsoft.com/office/officeart/2005/8/layout/cycle6"/>
    <dgm:cxn modelId="{37A4D537-A053-403F-889F-3B4F6811DD9A}" type="presParOf" srcId="{355328F3-519C-4D63-A5BF-498C0D8EB156}" destId="{E7E18AFA-AC5B-49BD-A416-CBB72B940B57}" srcOrd="10" destOrd="0" presId="urn:microsoft.com/office/officeart/2005/8/layout/cycle6"/>
    <dgm:cxn modelId="{BA740D1D-BB2A-448F-ABFB-306D87635975}" type="presParOf" srcId="{355328F3-519C-4D63-A5BF-498C0D8EB156}" destId="{91B12ED6-98EF-466D-A0FA-EFB472D17BA6}" srcOrd="11" destOrd="0" presId="urn:microsoft.com/office/officeart/2005/8/layout/cycle6"/>
    <dgm:cxn modelId="{FD81BDCE-4AE5-42F4-B1A8-7B22C3BB4070}" type="presParOf" srcId="{355328F3-519C-4D63-A5BF-498C0D8EB156}" destId="{5843D6D8-1584-4ADE-97EF-8DE3246880B2}" srcOrd="12" destOrd="0" presId="urn:microsoft.com/office/officeart/2005/8/layout/cycle6"/>
    <dgm:cxn modelId="{42EB267A-3702-4392-8617-8290FE51E255}" type="presParOf" srcId="{355328F3-519C-4D63-A5BF-498C0D8EB156}" destId="{86B865E6-0EC2-44D8-A9DB-29903DA41274}" srcOrd="13" destOrd="0" presId="urn:microsoft.com/office/officeart/2005/8/layout/cycle6"/>
    <dgm:cxn modelId="{DCB35790-5CDA-47D4-B559-2073D08459EC}" type="presParOf" srcId="{355328F3-519C-4D63-A5BF-498C0D8EB156}" destId="{C8794277-E9D7-42C9-B97C-663634E8D602}" srcOrd="14" destOrd="0" presId="urn:microsoft.com/office/officeart/2005/8/layout/cycle6"/>
    <dgm:cxn modelId="{DCEC112B-E0BB-4BDF-AFEB-EC278D01E6D1}" type="presParOf" srcId="{355328F3-519C-4D63-A5BF-498C0D8EB156}" destId="{9181C75C-53EC-42C3-99AD-FF11755E2F8D}" srcOrd="15" destOrd="0" presId="urn:microsoft.com/office/officeart/2005/8/layout/cycle6"/>
    <dgm:cxn modelId="{1EE77554-A3BE-4BDE-8290-720A2AB6394F}" type="presParOf" srcId="{355328F3-519C-4D63-A5BF-498C0D8EB156}" destId="{2FA0091E-BB18-4DF0-83F0-097725FC94AA}" srcOrd="16" destOrd="0" presId="urn:microsoft.com/office/officeart/2005/8/layout/cycle6"/>
    <dgm:cxn modelId="{FBBB8A06-5387-4FD6-BE7F-1FF335FAECFE}" type="presParOf" srcId="{355328F3-519C-4D63-A5BF-498C0D8EB156}" destId="{AE46A7C0-25FC-4FDE-81DB-84C37E52F080}" srcOrd="17" destOrd="0" presId="urn:microsoft.com/office/officeart/2005/8/layout/cycle6"/>
    <dgm:cxn modelId="{2C4D78AE-59F7-48DA-95E7-FDFA346F7CCE}" type="presParOf" srcId="{355328F3-519C-4D63-A5BF-498C0D8EB156}" destId="{9FC5CB90-E049-41D7-8E6E-8CA9147E1A76}" srcOrd="18" destOrd="0" presId="urn:microsoft.com/office/officeart/2005/8/layout/cycle6"/>
    <dgm:cxn modelId="{0FD2CD03-BF7E-4428-B931-9A9AF69B52D2}" type="presParOf" srcId="{355328F3-519C-4D63-A5BF-498C0D8EB156}" destId="{D5EFFFA8-F29B-4CF0-85DF-0B3A1BF2ED9C}" srcOrd="19" destOrd="0" presId="urn:microsoft.com/office/officeart/2005/8/layout/cycle6"/>
    <dgm:cxn modelId="{45E5D5EF-BBA0-43B3-A388-FC69F4D98B81}" type="presParOf" srcId="{355328F3-519C-4D63-A5BF-498C0D8EB156}" destId="{293DC863-4B35-4C5E-9C4D-378B609BCD43}" srcOrd="20" destOrd="0" presId="urn:microsoft.com/office/officeart/2005/8/layout/cycle6"/>
    <dgm:cxn modelId="{78E63182-1C58-4A87-B84A-42C03686D109}" type="presParOf" srcId="{355328F3-519C-4D63-A5BF-498C0D8EB156}" destId="{47F5C1D3-9EBF-4480-AF91-C370E366674B}" srcOrd="21" destOrd="0" presId="urn:microsoft.com/office/officeart/2005/8/layout/cycle6"/>
    <dgm:cxn modelId="{5FC688FD-2672-444D-B59C-C5E16C2283B1}" type="presParOf" srcId="{355328F3-519C-4D63-A5BF-498C0D8EB156}" destId="{8A720C17-4DDE-4193-B650-5B38123878F0}" srcOrd="22" destOrd="0" presId="urn:microsoft.com/office/officeart/2005/8/layout/cycle6"/>
    <dgm:cxn modelId="{05A78B1E-99E8-41AD-9185-06817B9C2136}" type="presParOf" srcId="{355328F3-519C-4D63-A5BF-498C0D8EB156}" destId="{C86B052C-6447-4520-8B17-4665CF9D2AE3}"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28DA0-9A5C-4B21-A0D3-037723617EC8}">
      <dsp:nvSpPr>
        <dsp:cNvPr id="0" name=""/>
        <dsp:cNvSpPr/>
      </dsp:nvSpPr>
      <dsp:spPr>
        <a:xfrm>
          <a:off x="1506495" y="0"/>
          <a:ext cx="1310160" cy="72786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Prescription medications</a:t>
          </a:r>
        </a:p>
      </dsp:txBody>
      <dsp:txXfrm>
        <a:off x="1527813" y="21318"/>
        <a:ext cx="1267524" cy="685230"/>
      </dsp:txXfrm>
    </dsp:sp>
    <dsp:sp modelId="{2A24B519-7B34-48A2-AAC1-644FECA28C4C}">
      <dsp:nvSpPr>
        <dsp:cNvPr id="0" name=""/>
        <dsp:cNvSpPr/>
      </dsp:nvSpPr>
      <dsp:spPr>
        <a:xfrm>
          <a:off x="3398949" y="0"/>
          <a:ext cx="1310160" cy="72786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Illicit drugs</a:t>
          </a:r>
        </a:p>
      </dsp:txBody>
      <dsp:txXfrm>
        <a:off x="3420267" y="21318"/>
        <a:ext cx="1267524" cy="685230"/>
      </dsp:txXfrm>
    </dsp:sp>
    <dsp:sp modelId="{0D14CA6D-5DAA-42EC-B7B1-82CAB60D0979}">
      <dsp:nvSpPr>
        <dsp:cNvPr id="0" name=""/>
        <dsp:cNvSpPr/>
      </dsp:nvSpPr>
      <dsp:spPr>
        <a:xfrm>
          <a:off x="2834852" y="3093433"/>
          <a:ext cx="545900" cy="545900"/>
        </a:xfrm>
        <a:prstGeom prst="triangl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1A654-A4E5-45E4-AB9E-D71287AA24D3}">
      <dsp:nvSpPr>
        <dsp:cNvPr id="0" name=""/>
        <dsp:cNvSpPr/>
      </dsp:nvSpPr>
      <dsp:spPr>
        <a:xfrm rot="240000">
          <a:off x="1469602" y="2859509"/>
          <a:ext cx="3276400" cy="22910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9934-C7F0-4428-90EC-FDB5C4E77D1E}">
      <dsp:nvSpPr>
        <dsp:cNvPr id="0" name=""/>
        <dsp:cNvSpPr/>
      </dsp:nvSpPr>
      <dsp:spPr>
        <a:xfrm rot="240000">
          <a:off x="3436796" y="2286682"/>
          <a:ext cx="1307253" cy="609046"/>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Heroin</a:t>
          </a:r>
          <a:endParaRPr lang="en-US" sz="1100" b="1" kern="1200" dirty="0"/>
        </a:p>
      </dsp:txBody>
      <dsp:txXfrm>
        <a:off x="3466527" y="2316413"/>
        <a:ext cx="1247791" cy="549584"/>
      </dsp:txXfrm>
    </dsp:sp>
    <dsp:sp modelId="{ABEFEDAE-38CE-44B7-932A-CFB00D4488F9}">
      <dsp:nvSpPr>
        <dsp:cNvPr id="0" name=""/>
        <dsp:cNvSpPr/>
      </dsp:nvSpPr>
      <dsp:spPr>
        <a:xfrm rot="240000">
          <a:off x="3484107" y="1631602"/>
          <a:ext cx="1307253" cy="609046"/>
        </a:xfrm>
        <a:prstGeom prst="roundRect">
          <a:avLst/>
        </a:prstGeom>
        <a:solidFill>
          <a:schemeClr val="accent6">
            <a:shade val="80000"/>
            <a:hueOff val="0"/>
            <a:satOff val="-11274"/>
            <a:lumOff val="11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Methamphetamine</a:t>
          </a:r>
        </a:p>
      </dsp:txBody>
      <dsp:txXfrm>
        <a:off x="3513838" y="1661333"/>
        <a:ext cx="1247791" cy="549584"/>
      </dsp:txXfrm>
    </dsp:sp>
    <dsp:sp modelId="{1BBA1CE6-3BA3-4226-B974-CE1CC5A9F005}">
      <dsp:nvSpPr>
        <dsp:cNvPr id="0" name=""/>
        <dsp:cNvSpPr/>
      </dsp:nvSpPr>
      <dsp:spPr>
        <a:xfrm rot="240000">
          <a:off x="3531418" y="991079"/>
          <a:ext cx="1307253" cy="609046"/>
        </a:xfrm>
        <a:prstGeom prst="roundRect">
          <a:avLst/>
        </a:prstGeom>
        <a:solidFill>
          <a:schemeClr val="accent6">
            <a:shade val="80000"/>
            <a:hueOff val="0"/>
            <a:satOff val="-22547"/>
            <a:lumOff val="225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Illicitly Manufactured Fentanyl</a:t>
          </a:r>
        </a:p>
      </dsp:txBody>
      <dsp:txXfrm>
        <a:off x="3561149" y="1020810"/>
        <a:ext cx="1247791" cy="549584"/>
      </dsp:txXfrm>
    </dsp:sp>
    <dsp:sp modelId="{D82E6288-D098-4639-88C7-F563FE2B29D2}">
      <dsp:nvSpPr>
        <dsp:cNvPr id="0" name=""/>
        <dsp:cNvSpPr/>
      </dsp:nvSpPr>
      <dsp:spPr>
        <a:xfrm rot="240000">
          <a:off x="1562539" y="2155666"/>
          <a:ext cx="1307253" cy="609046"/>
        </a:xfrm>
        <a:prstGeom prst="roundRect">
          <a:avLst/>
        </a:prstGeom>
        <a:solidFill>
          <a:schemeClr val="accent6">
            <a:shade val="80000"/>
            <a:hueOff val="0"/>
            <a:satOff val="-33821"/>
            <a:lumOff val="338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Risky prescribing</a:t>
          </a:r>
        </a:p>
      </dsp:txBody>
      <dsp:txXfrm>
        <a:off x="1592270" y="2185397"/>
        <a:ext cx="1247791" cy="549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1C168-D6ED-450C-A63D-7EC8635F13F5}">
      <dsp:nvSpPr>
        <dsp:cNvPr id="0" name=""/>
        <dsp:cNvSpPr/>
      </dsp:nvSpPr>
      <dsp:spPr>
        <a:xfrm>
          <a:off x="3019804" y="11"/>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Harm reduction</a:t>
          </a:r>
        </a:p>
      </dsp:txBody>
      <dsp:txXfrm>
        <a:off x="3052181" y="32388"/>
        <a:ext cx="955636" cy="598499"/>
      </dsp:txXfrm>
    </dsp:sp>
    <dsp:sp modelId="{5A9A0092-F9AF-4A68-9EA6-1B77421D58C0}">
      <dsp:nvSpPr>
        <dsp:cNvPr id="0" name=""/>
        <dsp:cNvSpPr/>
      </dsp:nvSpPr>
      <dsp:spPr>
        <a:xfrm>
          <a:off x="1226649" y="331638"/>
          <a:ext cx="4606701" cy="4606701"/>
        </a:xfrm>
        <a:custGeom>
          <a:avLst/>
          <a:gdLst/>
          <a:ahLst/>
          <a:cxnLst/>
          <a:rect l="0" t="0" r="0" b="0"/>
          <a:pathLst>
            <a:path>
              <a:moveTo>
                <a:pt x="2820908" y="58900"/>
              </a:moveTo>
              <a:arcTo wR="2303350" hR="2303350" stAng="16979107"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56D0C4-D58A-4F72-8B84-750F513C0288}">
      <dsp:nvSpPr>
        <dsp:cNvPr id="0" name=""/>
        <dsp:cNvSpPr/>
      </dsp:nvSpPr>
      <dsp:spPr>
        <a:xfrm>
          <a:off x="4648519" y="674647"/>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Emergency response &amp; planning</a:t>
          </a:r>
        </a:p>
      </dsp:txBody>
      <dsp:txXfrm>
        <a:off x="4680896" y="707024"/>
        <a:ext cx="955636" cy="598499"/>
      </dsp:txXfrm>
    </dsp:sp>
    <dsp:sp modelId="{EBD5577B-158D-4071-9BF5-1B46BD423BBD}">
      <dsp:nvSpPr>
        <dsp:cNvPr id="0" name=""/>
        <dsp:cNvSpPr/>
      </dsp:nvSpPr>
      <dsp:spPr>
        <a:xfrm>
          <a:off x="1226649" y="331638"/>
          <a:ext cx="4606701" cy="4606701"/>
        </a:xfrm>
        <a:custGeom>
          <a:avLst/>
          <a:gdLst/>
          <a:ahLst/>
          <a:cxnLst/>
          <a:rect l="0" t="0" r="0" b="0"/>
          <a:pathLst>
            <a:path>
              <a:moveTo>
                <a:pt x="4212580" y="1014837"/>
              </a:moveTo>
              <a:arcTo wR="2303350" hR="2303350" stAng="19559107"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277A03-800B-49D9-B1C9-4F2C0C8171C4}">
      <dsp:nvSpPr>
        <dsp:cNvPr id="0" name=""/>
        <dsp:cNvSpPr/>
      </dsp:nvSpPr>
      <dsp:spPr>
        <a:xfrm>
          <a:off x="5323155" y="230336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Substance use &amp; mental health treatment</a:t>
          </a:r>
        </a:p>
      </dsp:txBody>
      <dsp:txXfrm>
        <a:off x="5355532" y="2335739"/>
        <a:ext cx="955636" cy="598499"/>
      </dsp:txXfrm>
    </dsp:sp>
    <dsp:sp modelId="{9EE346A0-A8F1-4172-A82C-2353919D8991}">
      <dsp:nvSpPr>
        <dsp:cNvPr id="0" name=""/>
        <dsp:cNvSpPr/>
      </dsp:nvSpPr>
      <dsp:spPr>
        <a:xfrm>
          <a:off x="1226649" y="331638"/>
          <a:ext cx="4606701" cy="4606701"/>
        </a:xfrm>
        <a:custGeom>
          <a:avLst/>
          <a:gdLst/>
          <a:ahLst/>
          <a:cxnLst/>
          <a:rect l="0" t="0" r="0" b="0"/>
          <a:pathLst>
            <a:path>
              <a:moveTo>
                <a:pt x="4581188" y="2645226"/>
              </a:moveTo>
              <a:arcTo wR="2303350" hR="2303350" stAng="512142"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61E58-2B9D-42F5-B06B-3BBC3B24DA6F}">
      <dsp:nvSpPr>
        <dsp:cNvPr id="0" name=""/>
        <dsp:cNvSpPr/>
      </dsp:nvSpPr>
      <dsp:spPr>
        <a:xfrm>
          <a:off x="4648519" y="3932076"/>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Non-opioid pain management</a:t>
          </a:r>
        </a:p>
      </dsp:txBody>
      <dsp:txXfrm>
        <a:off x="4680896" y="3964453"/>
        <a:ext cx="955636" cy="598499"/>
      </dsp:txXfrm>
    </dsp:sp>
    <dsp:sp modelId="{91B12ED6-98EF-466D-A0FA-EFB472D17BA6}">
      <dsp:nvSpPr>
        <dsp:cNvPr id="0" name=""/>
        <dsp:cNvSpPr/>
      </dsp:nvSpPr>
      <dsp:spPr>
        <a:xfrm>
          <a:off x="1226649" y="331638"/>
          <a:ext cx="4606701" cy="4606701"/>
        </a:xfrm>
        <a:custGeom>
          <a:avLst/>
          <a:gdLst/>
          <a:ahLst/>
          <a:cxnLst/>
          <a:rect l="0" t="0" r="0" b="0"/>
          <a:pathLst>
            <a:path>
              <a:moveTo>
                <a:pt x="3506248" y="4267647"/>
              </a:moveTo>
              <a:arcTo wR="2303350" hR="2303350" stAng="3511050"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43D6D8-1584-4ADE-97EF-8DE3246880B2}">
      <dsp:nvSpPr>
        <dsp:cNvPr id="0" name=""/>
        <dsp:cNvSpPr/>
      </dsp:nvSpPr>
      <dsp:spPr>
        <a:xfrm>
          <a:off x="3019804" y="460671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Safer prescribing</a:t>
          </a:r>
        </a:p>
      </dsp:txBody>
      <dsp:txXfrm>
        <a:off x="3052181" y="4639089"/>
        <a:ext cx="955636" cy="598499"/>
      </dsp:txXfrm>
    </dsp:sp>
    <dsp:sp modelId="{C8794277-E9D7-42C9-B97C-663634E8D602}">
      <dsp:nvSpPr>
        <dsp:cNvPr id="0" name=""/>
        <dsp:cNvSpPr/>
      </dsp:nvSpPr>
      <dsp:spPr>
        <a:xfrm>
          <a:off x="1226649" y="331638"/>
          <a:ext cx="4606701" cy="4606701"/>
        </a:xfrm>
        <a:custGeom>
          <a:avLst/>
          <a:gdLst/>
          <a:ahLst/>
          <a:cxnLst/>
          <a:rect l="0" t="0" r="0" b="0"/>
          <a:pathLst>
            <a:path>
              <a:moveTo>
                <a:pt x="1785792" y="4547801"/>
              </a:moveTo>
              <a:arcTo wR="2303350" hR="2303350" stAng="6179107"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81C75C-53EC-42C3-99AD-FF11755E2F8D}">
      <dsp:nvSpPr>
        <dsp:cNvPr id="0" name=""/>
        <dsp:cNvSpPr/>
      </dsp:nvSpPr>
      <dsp:spPr>
        <a:xfrm>
          <a:off x="1391089" y="3932076"/>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Data system improvements</a:t>
          </a:r>
        </a:p>
      </dsp:txBody>
      <dsp:txXfrm>
        <a:off x="1423466" y="3964453"/>
        <a:ext cx="955636" cy="598499"/>
      </dsp:txXfrm>
    </dsp:sp>
    <dsp:sp modelId="{AE46A7C0-25FC-4FDE-81DB-84C37E52F080}">
      <dsp:nvSpPr>
        <dsp:cNvPr id="0" name=""/>
        <dsp:cNvSpPr/>
      </dsp:nvSpPr>
      <dsp:spPr>
        <a:xfrm>
          <a:off x="1226649" y="331638"/>
          <a:ext cx="4606701" cy="4606701"/>
        </a:xfrm>
        <a:custGeom>
          <a:avLst/>
          <a:gdLst/>
          <a:ahLst/>
          <a:cxnLst/>
          <a:rect l="0" t="0" r="0" b="0"/>
          <a:pathLst>
            <a:path>
              <a:moveTo>
                <a:pt x="394120" y="3591863"/>
              </a:moveTo>
              <a:arcTo wR="2303350" hR="2303350" stAng="8759107"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C5CB90-E049-41D7-8E6E-8CA9147E1A76}">
      <dsp:nvSpPr>
        <dsp:cNvPr id="0" name=""/>
        <dsp:cNvSpPr/>
      </dsp:nvSpPr>
      <dsp:spPr>
        <a:xfrm>
          <a:off x="716454" y="230336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Access to preventive health care</a:t>
          </a:r>
        </a:p>
      </dsp:txBody>
      <dsp:txXfrm>
        <a:off x="748831" y="2335739"/>
        <a:ext cx="955636" cy="598499"/>
      </dsp:txXfrm>
    </dsp:sp>
    <dsp:sp modelId="{293DC863-4B35-4C5E-9C4D-378B609BCD43}">
      <dsp:nvSpPr>
        <dsp:cNvPr id="0" name=""/>
        <dsp:cNvSpPr/>
      </dsp:nvSpPr>
      <dsp:spPr>
        <a:xfrm>
          <a:off x="1226649" y="331638"/>
          <a:ext cx="4606701" cy="4606701"/>
        </a:xfrm>
        <a:custGeom>
          <a:avLst/>
          <a:gdLst/>
          <a:ahLst/>
          <a:cxnLst/>
          <a:rect l="0" t="0" r="0" b="0"/>
          <a:pathLst>
            <a:path>
              <a:moveTo>
                <a:pt x="25512" y="1961474"/>
              </a:moveTo>
              <a:arcTo wR="2303350" hR="2303350" stAng="11312142"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F5C1D3-9EBF-4480-AF91-C370E366674B}">
      <dsp:nvSpPr>
        <dsp:cNvPr id="0" name=""/>
        <dsp:cNvSpPr/>
      </dsp:nvSpPr>
      <dsp:spPr>
        <a:xfrm>
          <a:off x="1391089" y="674647"/>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Address root causes</a:t>
          </a:r>
        </a:p>
      </dsp:txBody>
      <dsp:txXfrm>
        <a:off x="1423466" y="707024"/>
        <a:ext cx="955636" cy="598499"/>
      </dsp:txXfrm>
    </dsp:sp>
    <dsp:sp modelId="{C86B052C-6447-4520-8B17-4665CF9D2AE3}">
      <dsp:nvSpPr>
        <dsp:cNvPr id="0" name=""/>
        <dsp:cNvSpPr/>
      </dsp:nvSpPr>
      <dsp:spPr>
        <a:xfrm>
          <a:off x="1226649" y="331638"/>
          <a:ext cx="4606701" cy="4606701"/>
        </a:xfrm>
        <a:custGeom>
          <a:avLst/>
          <a:gdLst/>
          <a:ahLst/>
          <a:cxnLst/>
          <a:rect l="0" t="0" r="0" b="0"/>
          <a:pathLst>
            <a:path>
              <a:moveTo>
                <a:pt x="1100453" y="339053"/>
              </a:moveTo>
              <a:arcTo wR="2303350" hR="2303350" stAng="14311050"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97F11-36EA-497D-8BD9-8362C17A3A36}" type="datetimeFigureOut">
              <a:rPr lang="en-US" smtClean="0"/>
              <a:t>1/26/2022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ABF82-BB11-44E0-BC35-3D9D7CC94C6C}" type="slidenum">
              <a:rPr lang="en-US" smtClean="0"/>
              <a:t>‹#›</a:t>
            </a:fld>
            <a:endParaRPr lang="en-US"/>
          </a:p>
        </p:txBody>
      </p:sp>
    </p:spTree>
    <p:extLst>
      <p:ext uri="{BB962C8B-B14F-4D97-AF65-F5344CB8AC3E}">
        <p14:creationId xmlns:p14="http://schemas.microsoft.com/office/powerpoint/2010/main" val="34884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endParaRPr lang="en-US" dirty="0">
              <a:cs typeface="Calibri" panose="020F0502020204030204"/>
            </a:endParaRPr>
          </a:p>
          <a:p>
            <a:pPr>
              <a:spcBef>
                <a:spcPct val="20000"/>
              </a:spcBef>
              <a:spcAft>
                <a:spcPct val="0"/>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1</a:t>
            </a:fld>
            <a:endParaRPr lang="en-US"/>
          </a:p>
        </p:txBody>
      </p:sp>
    </p:spTree>
    <p:extLst>
      <p:ext uri="{BB962C8B-B14F-4D97-AF65-F5344CB8AC3E}">
        <p14:creationId xmlns:p14="http://schemas.microsoft.com/office/powerpoint/2010/main" val="292255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11</a:t>
            </a:fld>
            <a:endParaRPr lang="en-US"/>
          </a:p>
        </p:txBody>
      </p:sp>
    </p:spTree>
    <p:extLst>
      <p:ext uri="{BB962C8B-B14F-4D97-AF65-F5344CB8AC3E}">
        <p14:creationId xmlns:p14="http://schemas.microsoft.com/office/powerpoint/2010/main" val="65006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12</a:t>
            </a:fld>
            <a:endParaRPr lang="en-US"/>
          </a:p>
        </p:txBody>
      </p:sp>
    </p:spTree>
    <p:extLst>
      <p:ext uri="{BB962C8B-B14F-4D97-AF65-F5344CB8AC3E}">
        <p14:creationId xmlns:p14="http://schemas.microsoft.com/office/powerpoint/2010/main" val="223687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13</a:t>
            </a:fld>
            <a:endParaRPr lang="en-US"/>
          </a:p>
        </p:txBody>
      </p:sp>
    </p:spTree>
    <p:extLst>
      <p:ext uri="{BB962C8B-B14F-4D97-AF65-F5344CB8AC3E}">
        <p14:creationId xmlns:p14="http://schemas.microsoft.com/office/powerpoint/2010/main" val="1961641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DABF82-BB11-44E0-BC35-3D9D7CC94C6C}" type="slidenum">
              <a:rPr lang="en-US" smtClean="0"/>
              <a:t>14</a:t>
            </a:fld>
            <a:endParaRPr lang="en-US"/>
          </a:p>
        </p:txBody>
      </p:sp>
    </p:spTree>
    <p:extLst>
      <p:ext uri="{BB962C8B-B14F-4D97-AF65-F5344CB8AC3E}">
        <p14:creationId xmlns:p14="http://schemas.microsoft.com/office/powerpoint/2010/main" val="142745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2</a:t>
            </a:fld>
            <a:endParaRPr lang="en-US"/>
          </a:p>
        </p:txBody>
      </p:sp>
    </p:spTree>
    <p:extLst>
      <p:ext uri="{BB962C8B-B14F-4D97-AF65-F5344CB8AC3E}">
        <p14:creationId xmlns:p14="http://schemas.microsoft.com/office/powerpoint/2010/main" val="193199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3</a:t>
            </a:fld>
            <a:endParaRPr lang="en-US"/>
          </a:p>
        </p:txBody>
      </p:sp>
    </p:spTree>
    <p:extLst>
      <p:ext uri="{BB962C8B-B14F-4D97-AF65-F5344CB8AC3E}">
        <p14:creationId xmlns:p14="http://schemas.microsoft.com/office/powerpoint/2010/main" val="17906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6000"/>
              </a:lnSpc>
              <a:buFont typeface="Symbol" panose="05050102010706020507" pitchFamily="18" charset="2"/>
              <a:buChar char=""/>
            </a:pPr>
            <a:r>
              <a:rPr lang="en-US" sz="1800" dirty="0">
                <a:latin typeface="Calibri"/>
                <a:ea typeface="Calibri" panose="020F0502020204030204" pitchFamily="34" charset="0"/>
                <a:cs typeface="Calibri"/>
              </a:rPr>
              <a:t>Light blue line: co-prescribing</a:t>
            </a:r>
            <a:r>
              <a:rPr lang="en-US" sz="1800" dirty="0">
                <a:effectLst/>
                <a:latin typeface="Calibri"/>
                <a:ea typeface="Calibri" panose="020F0502020204030204" pitchFamily="34" charset="0"/>
                <a:cs typeface="Calibri"/>
              </a:rPr>
              <a:t> opioids and benzodiazepines to the same patient within the same month (these </a:t>
            </a:r>
            <a:r>
              <a:rPr lang="en-US" sz="1800" dirty="0">
                <a:latin typeface="Calibri"/>
                <a:ea typeface="Calibri" panose="020F0502020204030204" pitchFamily="34" charset="0"/>
                <a:cs typeface="Calibri"/>
              </a:rPr>
              <a:t>medications</a:t>
            </a:r>
            <a:r>
              <a:rPr lang="en-US" sz="1800" dirty="0">
                <a:effectLst/>
                <a:latin typeface="Calibri"/>
                <a:ea typeface="Calibri" panose="020F0502020204030204" pitchFamily="34" charset="0"/>
                <a:cs typeface="Calibri"/>
              </a:rPr>
              <a:t> can combine to cause serious side effects, including overdose)</a:t>
            </a:r>
          </a:p>
          <a:p>
            <a:pPr marL="342900" indent="-342900">
              <a:lnSpc>
                <a:spcPct val="106000"/>
              </a:lnSpc>
              <a:buFont typeface="Symbol" panose="05050102010706020507" pitchFamily="18" charset="2"/>
              <a:buChar char=""/>
            </a:pPr>
            <a:r>
              <a:rPr lang="en-US" sz="1800" dirty="0">
                <a:latin typeface="Calibri"/>
                <a:ea typeface="Calibri" panose="020F0502020204030204" pitchFamily="34" charset="0"/>
                <a:cs typeface="Calibri"/>
              </a:rPr>
              <a:t>Orange line: Prescribing more than a week of opioids to </a:t>
            </a:r>
            <a:r>
              <a:rPr lang="en-US" sz="1800" dirty="0">
                <a:effectLst/>
                <a:latin typeface="Calibri"/>
                <a:ea typeface="Calibri" panose="020F0502020204030204" pitchFamily="34" charset="0"/>
                <a:cs typeface="Calibri"/>
              </a:rPr>
              <a:t>patients who have not been prescribed </a:t>
            </a:r>
            <a:r>
              <a:rPr lang="en-US" sz="1800" dirty="0">
                <a:latin typeface="Calibri"/>
                <a:ea typeface="Calibri" panose="020F0502020204030204" pitchFamily="34" charset="0"/>
                <a:cs typeface="Calibri"/>
              </a:rPr>
              <a:t>them before</a:t>
            </a:r>
            <a:r>
              <a:rPr lang="en-US" sz="1800" dirty="0">
                <a:effectLst/>
                <a:latin typeface="Calibri"/>
                <a:ea typeface="Calibri" panose="020F0502020204030204" pitchFamily="34" charset="0"/>
                <a:cs typeface="Calibri"/>
              </a:rPr>
              <a:t> (opioid-naïve patients)</a:t>
            </a:r>
          </a:p>
          <a:p>
            <a:pPr marL="342900" indent="-342900">
              <a:lnSpc>
                <a:spcPct val="106000"/>
              </a:lnSpc>
              <a:spcAft>
                <a:spcPts val="800"/>
              </a:spcAft>
              <a:buFont typeface="Symbol" panose="05050102010706020507" pitchFamily="18" charset="2"/>
              <a:buChar char=""/>
            </a:pPr>
            <a:r>
              <a:rPr lang="en-US" dirty="0"/>
              <a:t>Gray line: prescribing opioids to patients receiving them from multiple prescribers and pharmacies (four or more prescribers and four or more pharmacies in a six-month period)</a:t>
            </a:r>
            <a:endParaRPr lang="en-US" dirty="0">
              <a:cs typeface="Calibri"/>
            </a:endParaRPr>
          </a:p>
          <a:p>
            <a:pPr marL="342900" indent="-342900">
              <a:lnSpc>
                <a:spcPct val="106000"/>
              </a:lnSpc>
              <a:spcAft>
                <a:spcPts val="800"/>
              </a:spcAft>
              <a:buFont typeface="Symbol" panose="05050102010706020507" pitchFamily="18" charset="2"/>
              <a:buChar char=""/>
            </a:pPr>
            <a:r>
              <a:rPr lang="en-US" sz="1800" dirty="0">
                <a:latin typeface="Calibri"/>
                <a:cs typeface="Calibri"/>
              </a:rPr>
              <a:t>Yellow line: </a:t>
            </a:r>
            <a:r>
              <a:rPr lang="en-US" sz="1800" dirty="0">
                <a:effectLst/>
                <a:latin typeface="Calibri"/>
                <a:ea typeface="Calibri" panose="020F0502020204030204" pitchFamily="34" charset="0"/>
                <a:cs typeface="Calibri"/>
              </a:rPr>
              <a:t>high dosages of opioids (daily morphine equivalent dose 200 or more</a:t>
            </a:r>
            <a:r>
              <a:rPr lang="en-US" sz="1800" dirty="0">
                <a:latin typeface="Calibri"/>
                <a:ea typeface="Calibri" panose="020F0502020204030204" pitchFamily="34" charset="0"/>
                <a:cs typeface="Calibri"/>
              </a:rPr>
              <a:t> </a:t>
            </a:r>
            <a:r>
              <a:rPr lang="en-US" dirty="0"/>
              <a:t>[recommended ceiling is 90]</a:t>
            </a:r>
            <a:r>
              <a:rPr lang="en-US" sz="1800" dirty="0">
                <a:latin typeface="Calibri"/>
                <a:ea typeface="Calibri" panose="020F0502020204030204" pitchFamily="34" charset="0"/>
                <a:cs typeface="Calibri"/>
              </a:rPr>
              <a:t>)</a:t>
            </a:r>
            <a:r>
              <a:rPr lang="en-US" sz="1800" dirty="0">
                <a:effectLst/>
                <a:latin typeface="Calibri"/>
                <a:ea typeface="Calibri" panose="020F0502020204030204" pitchFamily="34" charset="0"/>
                <a:cs typeface="Calibri"/>
              </a:rPr>
              <a:t> for more than 20 patients within the quarter</a:t>
            </a:r>
            <a:r>
              <a:rPr lang="en-US" sz="1800" dirty="0">
                <a:latin typeface="Calibri"/>
                <a:ea typeface="Calibri" panose="020F0502020204030204" pitchFamily="34" charset="0"/>
                <a:cs typeface="Calibri"/>
              </a:rPr>
              <a:t> </a:t>
            </a:r>
            <a:endParaRPr lang="en-US" dirty="0"/>
          </a:p>
          <a:p>
            <a:pPr marL="342900" marR="0" lvl="0" indent="-342900">
              <a:lnSpc>
                <a:spcPct val="106000"/>
              </a:lnSpc>
              <a:spcBef>
                <a:spcPts val="0"/>
              </a:spcBef>
              <a:spcAft>
                <a:spcPts val="800"/>
              </a:spcAft>
              <a:buFont typeface="Symbol" panose="05050102010706020507" pitchFamily="18" charset="2"/>
              <a:buChar char=""/>
            </a:pPr>
            <a:endParaRPr lang="en-US" sz="1800" dirty="0">
              <a:latin typeface="Calibri"/>
              <a:cs typeface="Calibri"/>
            </a:endParaRPr>
          </a:p>
          <a:p>
            <a:pPr>
              <a:defRPr/>
            </a:pPr>
            <a:r>
              <a:rPr lang="en-US" sz="1800" dirty="0">
                <a:latin typeface="Calibri"/>
                <a:ea typeface="Calibri" panose="020F0502020204030204" pitchFamily="34" charset="0"/>
                <a:cs typeface="Calibri"/>
              </a:rPr>
              <a:t>PDMP background:</a:t>
            </a:r>
          </a:p>
          <a:p>
            <a:pPr>
              <a:defRPr/>
            </a:pPr>
            <a:r>
              <a:rPr lang="en-US" sz="1800" dirty="0">
                <a:latin typeface="Calibri"/>
                <a:ea typeface="Calibri" panose="020F0502020204030204" pitchFamily="34" charset="0"/>
                <a:cs typeface="Calibri"/>
              </a:rPr>
              <a:t>In</a:t>
            </a:r>
            <a:r>
              <a:rPr lang="en-US" sz="1800" dirty="0">
                <a:effectLst/>
                <a:latin typeface="Calibri"/>
                <a:ea typeface="Calibri" panose="020F0502020204030204" pitchFamily="34" charset="0"/>
                <a:cs typeface="Calibri"/>
              </a:rPr>
              <a:t> 2009, Senate Bill 355 directed the Oregon Health Authority to develop a Prescription Drug Monitoring Program (PDMP), which went online in 2011. The PDMP is a tool healthcare providers can use when prescribing Schedule II through IV controlled substances, including opioids. It also tracks Oregon-specific listed substances such as pseudoephedrine and gabapentin. The PDMP displays information about a patient’s history with controlled prescription medications. The data is collected from retail pharmacies that dispense the medications. Providers can use PDMP data to prescribe controlled substances more safely.</a:t>
            </a:r>
            <a:r>
              <a:rPr lang="en-US" sz="1800" dirty="0">
                <a:latin typeface="Calibri"/>
                <a:ea typeface="Calibri" panose="020F0502020204030204" pitchFamily="34" charset="0"/>
                <a:cs typeface="Calibri"/>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effectLst/>
                <a:latin typeface="Calibri"/>
                <a:ea typeface="Calibri" panose="020F0502020204030204" pitchFamily="34" charset="0"/>
                <a:cs typeface="Calibri"/>
              </a:rPr>
              <a:t>Since 2018 the OHA PDMP has tracked prescribing behavior using measures developed by clinicians. The program notifies prescribers engaged in risky prescribing practices and gives them information about current prescribing guidelines. Risky prescribing among Oregon clinicians has declined by nearly half (48 percent) since these notifications began.</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effectLst/>
                <a:latin typeface="Calibri"/>
                <a:ea typeface="Calibri" panose="020F0502020204030204" pitchFamily="34" charset="0"/>
                <a:cs typeface="Calibri"/>
              </a:rPr>
              <a:t>Oregon’s investment in the PDMP has paid off. Since the legislature mandated PDMP registration in 2018, the </a:t>
            </a:r>
            <a:r>
              <a:rPr lang="en-US" sz="1800" dirty="0">
                <a:latin typeface="Calibri"/>
                <a:ea typeface="Calibri" panose="020F0502020204030204" pitchFamily="34" charset="0"/>
                <a:cs typeface="Calibri"/>
              </a:rPr>
              <a:t>percentage</a:t>
            </a:r>
            <a:r>
              <a:rPr lang="en-US" sz="1800" dirty="0">
                <a:effectLst/>
                <a:latin typeface="Calibri"/>
                <a:ea typeface="Calibri" panose="020F0502020204030204" pitchFamily="34" charset="0"/>
                <a:cs typeface="Calibri"/>
              </a:rPr>
              <a:t> of prescribers and pharmacists has remained high: 85% of all prescribers, 97% of the top 4,000 prescribers, 98% of the top 2,000 prescribers [these are the prescribers with the highest volume of controlled substance prescriptions]</a:t>
            </a:r>
            <a:endParaRPr lang="en-US" sz="18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latin typeface="Calibri"/>
                <a:ea typeface="Calibri" panose="020F0502020204030204" pitchFamily="34" charset="0"/>
                <a:cs typeface="Calibri"/>
              </a:rPr>
              <a:t>[a note on the 200+ MED threshold: </a:t>
            </a:r>
            <a:r>
              <a:rPr lang="en-US" dirty="0"/>
              <a:t>Risky prescribing criteria are set by the PDMP Advisory Commission Prescribing Practice Review Subcommittee as established by ORS 431A.896. Current prescribing</a:t>
            </a:r>
            <a:endParaRPr lang="en-US" sz="1800" dirty="0">
              <a:cs typeface="Calibri"/>
            </a:endParaRPr>
          </a:p>
          <a:p>
            <a:pPr>
              <a:defRPr/>
            </a:pPr>
            <a:r>
              <a:rPr lang="en-US" dirty="0"/>
              <a:t>guidelines recommend a daily Morphine Equivalent Dose at or below 90 as the standard of care. The 200+ MED category shown in Figure 10 indicates prescribing practice that carries the highest level of risk to patient safety.]</a:t>
            </a:r>
            <a:endParaRPr lang="en-US" dirty="0">
              <a:cs typeface="Calibri"/>
            </a:endParaRPr>
          </a:p>
          <a:p>
            <a:pPr>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Calibri" panose="020F0502020204030204" pitchFamily="34" charset="0"/>
                <a:ea typeface="Calibri" panose="020F0502020204030204" pitchFamily="34" charset="0"/>
                <a:cs typeface="Calibri"/>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4</a:t>
            </a:fld>
            <a:endParaRPr lang="en-US"/>
          </a:p>
        </p:txBody>
      </p:sp>
    </p:spTree>
    <p:extLst>
      <p:ext uri="{BB962C8B-B14F-4D97-AF65-F5344CB8AC3E}">
        <p14:creationId xmlns:p14="http://schemas.microsoft.com/office/powerpoint/2010/main" val="237971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5</a:t>
            </a:fld>
            <a:endParaRPr lang="en-US"/>
          </a:p>
        </p:txBody>
      </p:sp>
    </p:spTree>
    <p:extLst>
      <p:ext uri="{BB962C8B-B14F-4D97-AF65-F5344CB8AC3E}">
        <p14:creationId xmlns:p14="http://schemas.microsoft.com/office/powerpoint/2010/main" val="258003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yellow line in this graph, the trend for the state's death rate from prescription opioids, continues to decrease</a:t>
            </a:r>
            <a:endParaRPr lang="en-US" dirty="0">
              <a:cs typeface="Calibri"/>
            </a:endParaRPr>
          </a:p>
          <a:p>
            <a:endParaRPr lang="en-US" dirty="0">
              <a:cs typeface="Calibri"/>
            </a:endParaRPr>
          </a:p>
          <a:p>
            <a:r>
              <a:rPr lang="en-US" dirty="0"/>
              <a:t>However, we see other very troubling trends through 2020. Although data for 2021 are not finalized, the trends are consistent:</a:t>
            </a:r>
            <a:endParaRPr lang="en-US" dirty="0">
              <a:cs typeface="Calibri"/>
            </a:endParaRPr>
          </a:p>
          <a:p>
            <a:pPr marL="171450" indent="-171450">
              <a:buFont typeface="Arial" panose="020B0604020202020204" pitchFamily="34" charset="0"/>
              <a:buChar char="•"/>
            </a:pPr>
            <a:r>
              <a:rPr lang="en-US" dirty="0"/>
              <a:t>After remaining relatively stable for several years, deaths from heroin overdose (blue line) began increasing in 2018</a:t>
            </a:r>
            <a:endParaRPr lang="en-US" dirty="0">
              <a:cs typeface="Calibri"/>
            </a:endParaRPr>
          </a:p>
          <a:p>
            <a:pPr marL="171450" indent="-171450">
              <a:buFont typeface="Arial" panose="020B0604020202020204" pitchFamily="34" charset="0"/>
              <a:buChar char="•"/>
            </a:pPr>
            <a:r>
              <a:rPr lang="en-US" dirty="0"/>
              <a:t>In that same year deaths from synthetic opioid overdose (gray line), which includes fentanyl, dramatically increased – this is when fentanyl began to flood the illicit drug market</a:t>
            </a:r>
            <a:endParaRPr lang="en-US" dirty="0">
              <a:cs typeface="Calibri"/>
            </a:endParaRPr>
          </a:p>
          <a:p>
            <a:pPr marL="171450" indent="-171450">
              <a:buFont typeface="Arial" panose="020B0604020202020204" pitchFamily="34" charset="0"/>
              <a:buChar char="•"/>
            </a:pPr>
            <a:r>
              <a:rPr lang="en-US" dirty="0"/>
              <a:t>Deaths involving stimulants including methamphetamine and cocaine (orange line) are also increasing dramatically</a:t>
            </a:r>
            <a:endParaRPr lang="en-US" dirty="0">
              <a:cs typeface="Calibri"/>
            </a:endParaRPr>
          </a:p>
          <a:p>
            <a:pPr marL="171450" indent="-171450">
              <a:buFont typeface="Arial" panose="020B0604020202020204" pitchFamily="34" charset="0"/>
              <a:buChar char="•"/>
            </a:pPr>
            <a:r>
              <a:rPr lang="en-US" dirty="0">
                <a:cs typeface="Calibri"/>
              </a:rPr>
              <a:t>It's important to note here that roughly half of people dying of overdoses in OR have more than one drug in their system at the time of death </a:t>
            </a:r>
            <a:endParaRPr lang="en-US" dirty="0"/>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6</a:t>
            </a:fld>
            <a:endParaRPr lang="en-US"/>
          </a:p>
        </p:txBody>
      </p:sp>
    </p:spTree>
    <p:extLst>
      <p:ext uri="{BB962C8B-B14F-4D97-AF65-F5344CB8AC3E}">
        <p14:creationId xmlns:p14="http://schemas.microsoft.com/office/powerpoint/2010/main" val="291793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A</a:t>
            </a:r>
            <a:r>
              <a:rPr lang="en-US" sz="1800" dirty="0">
                <a:effectLst/>
                <a:latin typeface="Calibri"/>
                <a:ea typeface="Calibri" panose="020F0502020204030204" pitchFamily="34" charset="0"/>
                <a:cs typeface="Calibri"/>
              </a:rPr>
              <a:t> question in many people’s minds </a:t>
            </a:r>
            <a:r>
              <a:rPr lang="en-US" sz="1800" dirty="0">
                <a:latin typeface="Calibri"/>
                <a:ea typeface="Calibri" panose="020F0502020204030204" pitchFamily="34" charset="0"/>
                <a:cs typeface="Calibri"/>
              </a:rPr>
              <a:t>is</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about </a:t>
            </a:r>
            <a:r>
              <a:rPr lang="en-US" sz="1800" dirty="0">
                <a:effectLst/>
                <a:latin typeface="Calibri"/>
                <a:ea typeface="Calibri" panose="020F0502020204030204" pitchFamily="34" charset="0"/>
                <a:cs typeface="Calibri"/>
              </a:rPr>
              <a:t>the influence of the pandemic on overdoses and related deaths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a:ea typeface="Calibri" panose="020F0502020204030204" pitchFamily="34" charset="0"/>
                <a:cs typeface="Calibri"/>
              </a:rPr>
              <a:t>Overdoses are affected by both drug supply and drug demand.</a:t>
            </a:r>
          </a:p>
          <a:p>
            <a:pPr>
              <a:defRPr/>
            </a:pPr>
            <a:endParaRPr lang="en-US" sz="1800" dirty="0">
              <a:latin typeface="Calibri"/>
              <a:ea typeface="Calibri" panose="020F0502020204030204" pitchFamily="34" charset="0"/>
              <a:cs typeface="Calibri"/>
            </a:endParaRPr>
          </a:p>
          <a:p>
            <a:pPr>
              <a:defRPr/>
            </a:pPr>
            <a:r>
              <a:rPr lang="en-US" sz="1800" dirty="0">
                <a:effectLst/>
                <a:latin typeface="Calibri"/>
                <a:ea typeface="Calibri" panose="020F0502020204030204" pitchFamily="34" charset="0"/>
                <a:cs typeface="Calibri"/>
              </a:rPr>
              <a:t>-demand: while the exact mechanisms and magnitude of influence </a:t>
            </a:r>
            <a:r>
              <a:rPr lang="en-US" sz="1800" dirty="0">
                <a:latin typeface="Calibri"/>
                <a:ea typeface="Calibri" panose="020F0502020204030204" pitchFamily="34" charset="0"/>
                <a:cs typeface="Calibri"/>
              </a:rPr>
              <a:t>are </a:t>
            </a:r>
            <a:r>
              <a:rPr lang="en-US" sz="1800" dirty="0">
                <a:effectLst/>
                <a:latin typeface="Calibri"/>
                <a:ea typeface="Calibri" panose="020F0502020204030204" pitchFamily="34" charset="0"/>
                <a:cs typeface="Calibri"/>
              </a:rPr>
              <a:t>not clear, overdose deaths have increased significantly since the spring of 2020.</a:t>
            </a:r>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 </a:t>
            </a:r>
            <a:r>
              <a:rPr lang="en-US" sz="1800" dirty="0">
                <a:latin typeface="Calibri"/>
                <a:ea typeface="Calibri" panose="020F0502020204030204" pitchFamily="34" charset="0"/>
                <a:cs typeface="Calibri"/>
              </a:rPr>
              <a:t>During this time there have been many sources of pandemic-related </a:t>
            </a:r>
            <a:r>
              <a:rPr lang="en-US" sz="1800" dirty="0">
                <a:solidFill>
                  <a:srgbClr val="333333"/>
                </a:solidFill>
                <a:latin typeface="Calibri"/>
                <a:ea typeface="Calibri" panose="020F0502020204030204" pitchFamily="34" charset="0"/>
                <a:cs typeface="Calibri"/>
              </a:rPr>
              <a:t>stress:</a:t>
            </a:r>
            <a:r>
              <a:rPr lang="en-US" sz="1800" dirty="0">
                <a:solidFill>
                  <a:srgbClr val="333333"/>
                </a:solidFill>
                <a:effectLst/>
                <a:latin typeface="Calibri"/>
                <a:ea typeface="Calibri" panose="020F0502020204030204" pitchFamily="34" charset="0"/>
                <a:cs typeface="Calibri"/>
              </a:rPr>
              <a:t> school</a:t>
            </a:r>
            <a:r>
              <a:rPr lang="en-US" sz="1800" dirty="0">
                <a:solidFill>
                  <a:srgbClr val="333333"/>
                </a:solidFill>
                <a:latin typeface="Calibri"/>
                <a:ea typeface="Calibri" panose="020F0502020204030204" pitchFamily="34" charset="0"/>
                <a:cs typeface="Calibri"/>
              </a:rPr>
              <a:t> closures</a:t>
            </a:r>
            <a:r>
              <a:rPr lang="en-US" sz="1800" dirty="0">
                <a:solidFill>
                  <a:srgbClr val="333333"/>
                </a:solidFill>
                <a:effectLst/>
                <a:latin typeface="Calibri"/>
                <a:ea typeface="Calibri" panose="020F0502020204030204" pitchFamily="34" charset="0"/>
                <a:cs typeface="Calibri"/>
              </a:rPr>
              <a:t>, </a:t>
            </a:r>
            <a:r>
              <a:rPr lang="en-US" sz="1800" dirty="0">
                <a:solidFill>
                  <a:srgbClr val="333333"/>
                </a:solidFill>
                <a:latin typeface="Calibri"/>
                <a:ea typeface="Calibri" panose="020F0502020204030204" pitchFamily="34" charset="0"/>
                <a:cs typeface="Calibri"/>
              </a:rPr>
              <a:t>loss of employment, housing insecurity</a:t>
            </a:r>
            <a:r>
              <a:rPr lang="en-US" sz="1800" dirty="0">
                <a:solidFill>
                  <a:srgbClr val="333333"/>
                </a:solidFill>
                <a:effectLst/>
                <a:latin typeface="Calibri"/>
                <a:ea typeface="Calibri" panose="020F0502020204030204" pitchFamily="34" charset="0"/>
                <a:cs typeface="Calibri"/>
              </a:rPr>
              <a:t>, food</a:t>
            </a:r>
            <a:r>
              <a:rPr lang="en-US" sz="1800" dirty="0">
                <a:solidFill>
                  <a:srgbClr val="333333"/>
                </a:solidFill>
                <a:latin typeface="Calibri"/>
                <a:ea typeface="Calibri" panose="020F0502020204030204" pitchFamily="34" charset="0"/>
                <a:cs typeface="Calibri"/>
              </a:rPr>
              <a:t> insecurity</a:t>
            </a:r>
            <a:r>
              <a:rPr lang="en-US" sz="1800" dirty="0">
                <a:solidFill>
                  <a:srgbClr val="333333"/>
                </a:solidFill>
                <a:effectLst/>
                <a:latin typeface="Calibri"/>
                <a:ea typeface="Calibri" panose="020F0502020204030204" pitchFamily="34" charset="0"/>
                <a:cs typeface="Calibri"/>
              </a:rPr>
              <a:t>,</a:t>
            </a:r>
            <a:r>
              <a:rPr lang="en-US" sz="1800" dirty="0">
                <a:solidFill>
                  <a:srgbClr val="333333"/>
                </a:solidFill>
                <a:latin typeface="Calibri"/>
                <a:ea typeface="Calibri" panose="020F0502020204030204" pitchFamily="34" charset="0"/>
                <a:cs typeface="Calibri"/>
              </a:rPr>
              <a:t> social isolation, as well as </a:t>
            </a:r>
            <a:r>
              <a:rPr lang="en-US" sz="1800" dirty="0">
                <a:solidFill>
                  <a:srgbClr val="333333"/>
                </a:solidFill>
                <a:effectLst/>
                <a:latin typeface="Calibri"/>
                <a:ea typeface="Calibri" panose="020F0502020204030204" pitchFamily="34" charset="0"/>
                <a:cs typeface="Calibri"/>
              </a:rPr>
              <a:t>institutionalized </a:t>
            </a:r>
            <a:r>
              <a:rPr lang="en-US" sz="1800" dirty="0">
                <a:solidFill>
                  <a:srgbClr val="333333"/>
                </a:solidFill>
                <a:latin typeface="Calibri"/>
                <a:ea typeface="Calibri" panose="020F0502020204030204" pitchFamily="34" charset="0"/>
                <a:cs typeface="Calibri"/>
              </a:rPr>
              <a:t>racism and other</a:t>
            </a:r>
            <a:r>
              <a:rPr lang="en-US" sz="1800" dirty="0">
                <a:solidFill>
                  <a:srgbClr val="333333"/>
                </a:solidFill>
                <a:effectLst/>
                <a:latin typeface="Calibri"/>
                <a:ea typeface="Calibri" panose="020F0502020204030204" pitchFamily="34" charset="0"/>
                <a:cs typeface="Calibri"/>
              </a:rPr>
              <a:t> forms of </a:t>
            </a:r>
            <a:r>
              <a:rPr lang="en-US" sz="1800" dirty="0">
                <a:solidFill>
                  <a:srgbClr val="333333"/>
                </a:solidFill>
                <a:latin typeface="Calibri"/>
                <a:ea typeface="Calibri" panose="020F0502020204030204" pitchFamily="34" charset="0"/>
                <a:cs typeface="Calibri"/>
              </a:rPr>
              <a:t>trauma that can increase anxiety</a:t>
            </a:r>
            <a:r>
              <a:rPr lang="en-US" sz="1800" dirty="0">
                <a:solidFill>
                  <a:srgbClr val="333333"/>
                </a:solidFill>
                <a:effectLst/>
                <a:latin typeface="Calibri"/>
                <a:ea typeface="Calibri" panose="020F0502020204030204" pitchFamily="34" charset="0"/>
                <a:cs typeface="Calibri"/>
              </a:rPr>
              <a:t> and depression, and </a:t>
            </a:r>
            <a:r>
              <a:rPr lang="en-US" sz="1800" dirty="0">
                <a:solidFill>
                  <a:srgbClr val="333333"/>
                </a:solidFill>
                <a:latin typeface="Calibri"/>
                <a:ea typeface="Calibri" panose="020F0502020204030204" pitchFamily="34" charset="0"/>
                <a:cs typeface="Calibri"/>
              </a:rPr>
              <a:t>lead</a:t>
            </a:r>
            <a:r>
              <a:rPr lang="en-US" sz="1800" dirty="0">
                <a:solidFill>
                  <a:srgbClr val="333333"/>
                </a:solidFill>
                <a:effectLst/>
                <a:latin typeface="Calibri"/>
                <a:ea typeface="Calibri" panose="020F0502020204030204" pitchFamily="34" charset="0"/>
                <a:cs typeface="Calibri"/>
              </a:rPr>
              <a:t> to a harmful level of drug use. </a:t>
            </a:r>
            <a:r>
              <a:rPr lang="en-US" dirty="0"/>
              <a:t>For people with existing SUD, lack of access to in-person supports (sponsors, in-person treatment) also contributed, as well as the challenges of accessing culturally appropriate services from overburdened health systems. This has exacerbated the "deaths of despair" that were already on the rise before the pandemic. </a:t>
            </a:r>
            <a:endParaRPr lang="en-US" dirty="0">
              <a:cs typeface="Calibri"/>
            </a:endParaRPr>
          </a:p>
          <a:p>
            <a:pPr marL="285750" indent="-285750">
              <a:buFont typeface="Arial"/>
              <a:buChar char="•"/>
              <a:defRPr/>
            </a:pPr>
            <a:r>
              <a:rPr lang="en-US" sz="1800" dirty="0">
                <a:solidFill>
                  <a:srgbClr val="333333"/>
                </a:solidFill>
                <a:latin typeface="Calibri"/>
                <a:ea typeface="Calibri" panose="020F0502020204030204" pitchFamily="34" charset="0"/>
                <a:cs typeface="Calibri"/>
              </a:rPr>
              <a:t>As we'll see in the next slide, these issues have affected some groups of people far more than others. </a:t>
            </a:r>
          </a:p>
          <a:p>
            <a:pPr marL="285750" indent="-285750">
              <a:buFont typeface="Arial"/>
              <a:buChar char="•"/>
              <a:defRPr/>
            </a:pPr>
            <a:endParaRPr lang="en-US" sz="1800" dirty="0">
              <a:solidFill>
                <a:srgbClr val="333333"/>
              </a:solidFill>
              <a:cs typeface="Calibri"/>
            </a:endParaRPr>
          </a:p>
          <a:p>
            <a:pPr>
              <a:defRPr/>
            </a:pPr>
            <a:r>
              <a:rPr lang="en-US" dirty="0"/>
              <a:t>In terms of supply, illicit fentanyl, a more lethal opioid, has become more widely available in Oregon since 2019. It is now showing up in a wide variety of drugs on the illicit market, including counterfeit pills made to look like common prescription painkillers that may contain enough fentanyl in a single pill to cause a deadly overdose.</a:t>
            </a:r>
            <a:endParaRPr lang="en-US" dirty="0">
              <a:cs typeface="Calibri" panose="020F0502020204030204"/>
            </a:endParaRPr>
          </a:p>
          <a:p>
            <a:pPr marL="285750" indent="-285750">
              <a:buFont typeface="Arial"/>
              <a:buChar char="•"/>
              <a:defRPr/>
            </a:pPr>
            <a:endParaRPr lang="en-US" sz="1800" dirty="0">
              <a:solidFill>
                <a:srgbClr val="333333"/>
              </a:solidFill>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8</a:t>
            </a:fld>
            <a:endParaRPr lang="en-US"/>
          </a:p>
        </p:txBody>
      </p:sp>
    </p:spTree>
    <p:extLst>
      <p:ext uri="{BB962C8B-B14F-4D97-AF65-F5344CB8AC3E}">
        <p14:creationId xmlns:p14="http://schemas.microsoft.com/office/powerpoint/2010/main" val="394484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The new State Unintentional Drug Overdose Reporting System (SUDORS) provides much more nuanced information about overdose deaths than we had previously</a:t>
            </a:r>
            <a:endParaRPr lang="en-US" dirty="0">
              <a:cs typeface="Calibri"/>
            </a:endParaRPr>
          </a:p>
          <a:p>
            <a:r>
              <a:rPr lang="en-US" sz="1200" dirty="0">
                <a:effectLst/>
                <a:latin typeface="+mn-lt"/>
                <a:ea typeface="+mn-ea"/>
                <a:cs typeface="+mn-cs"/>
              </a:rPr>
              <a:t>P</a:t>
            </a:r>
            <a:r>
              <a:rPr lang="en-US" sz="1800" dirty="0">
                <a:effectLst/>
                <a:latin typeface="Calibri"/>
                <a:ea typeface="Calibri" panose="020F0502020204030204" pitchFamily="34" charset="0"/>
                <a:cs typeface="Calibri"/>
              </a:rPr>
              <a:t>reliminary SUDORS data for 2020 indicate that</a:t>
            </a:r>
            <a:r>
              <a:rPr lang="en-US" sz="1800" dirty="0">
                <a:latin typeface="Calibri"/>
                <a:ea typeface="Calibri" panose="020F0502020204030204" pitchFamily="34" charset="0"/>
                <a:cs typeface="Calibri"/>
              </a:rPr>
              <a:t> </a:t>
            </a:r>
            <a:r>
              <a:rPr lang="en-US" sz="1800" dirty="0"/>
              <a:t>t</a:t>
            </a:r>
            <a:r>
              <a:rPr lang="en-US" dirty="0"/>
              <a:t>he impact of overdose deaths is not spread evenly among demographic groups in Oregon.</a:t>
            </a:r>
            <a:endParaRPr lang="en-US" dirty="0">
              <a:effectLst/>
              <a:cs typeface="Calibri"/>
            </a:endParaRPr>
          </a:p>
          <a:p>
            <a:r>
              <a:rPr lang="en-US" sz="1800" dirty="0">
                <a:effectLst/>
                <a:latin typeface="Calibri"/>
                <a:ea typeface="Calibri" panose="020F0502020204030204" pitchFamily="34" charset="0"/>
                <a:cs typeface="Calibri"/>
              </a:rPr>
              <a:t>-non-Hispanic American Indian and Alaska Native and non-Hispanic Black were the racial and ethnic groups at highest risk for unintentional drug overdose</a:t>
            </a:r>
            <a:r>
              <a:rPr lang="en-US" sz="1800" dirty="0">
                <a:latin typeface="Calibri"/>
                <a:ea typeface="Calibri" panose="020F0502020204030204" pitchFamily="34" charset="0"/>
                <a:cs typeface="Calibri"/>
              </a:rPr>
              <a:t> in 2020</a:t>
            </a:r>
            <a:r>
              <a:rPr lang="en-US" sz="1800" dirty="0">
                <a:effectLst/>
                <a:latin typeface="Calibri"/>
                <a:ea typeface="Calibri" panose="020F0502020204030204" pitchFamily="34" charset="0"/>
                <a:cs typeface="Calibri"/>
              </a:rPr>
              <a:t>.</a:t>
            </a:r>
            <a:r>
              <a:rPr lang="en-US" sz="1800" dirty="0">
                <a:latin typeface="Calibri"/>
                <a:ea typeface="Calibri" panose="020F0502020204030204" pitchFamily="34" charset="0"/>
                <a:cs typeface="Calibri"/>
              </a:rPr>
              <a:t> </a:t>
            </a:r>
          </a:p>
          <a:p>
            <a:r>
              <a:rPr lang="en-US" sz="1800" dirty="0">
                <a:latin typeface="Calibri"/>
                <a:ea typeface="Calibri" panose="020F0502020204030204" pitchFamily="34" charset="0"/>
                <a:cs typeface="Calibri"/>
              </a:rPr>
              <a:t>This is a social justice issue, given that these are groups strongly affected by the trauma of racism, cultural genocide and centuries of oppression.</a:t>
            </a:r>
            <a:endParaRPr lang="en-US" sz="1800" dirty="0">
              <a:effectLst/>
              <a:latin typeface="Calibri"/>
              <a:ea typeface="Calibri" panose="020F0502020204030204" pitchFamily="34" charset="0"/>
              <a:cs typeface="Calibri"/>
            </a:endParaRPr>
          </a:p>
          <a:p>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Groups at lowest risk were non-Hispanic Asian and Pacific Islander and those with Hispanic ethnicity.</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In 2020, males were 2.4 times as likely as females to die of unintentional overdose.</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r>
              <a:rPr lang="en-US" sz="1800" dirty="0">
                <a:latin typeface="Calibri"/>
                <a:ea typeface="Calibri" panose="020F0502020204030204" pitchFamily="34" charset="0"/>
                <a:cs typeface="Calibri"/>
              </a:rPr>
              <a:t>- </a:t>
            </a:r>
            <a:r>
              <a:rPr lang="en-US" sz="1800" dirty="0">
                <a:effectLst/>
                <a:latin typeface="Calibri"/>
                <a:ea typeface="Calibri" panose="020F0502020204030204" pitchFamily="34" charset="0"/>
                <a:cs typeface="Calibri"/>
              </a:rPr>
              <a:t>Among males, those age 25–54 had the highest rate of death from unintentional overdose. Among females, those age 35–54 had the highest rate.</a:t>
            </a:r>
            <a:endParaRPr lang="en-US" dirty="0">
              <a:latin typeface="Calibri"/>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B4DABF82-BB11-44E0-BC35-3D9D7CC94C6C}" type="slidenum">
              <a:rPr lang="en-US" smtClean="0"/>
              <a:t>9</a:t>
            </a:fld>
            <a:endParaRPr lang="en-US"/>
          </a:p>
        </p:txBody>
      </p:sp>
    </p:spTree>
    <p:extLst>
      <p:ext uri="{BB962C8B-B14F-4D97-AF65-F5344CB8AC3E}">
        <p14:creationId xmlns:p14="http://schemas.microsoft.com/office/powerpoint/2010/main" val="269973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10</a:t>
            </a:fld>
            <a:endParaRPr lang="en-US"/>
          </a:p>
        </p:txBody>
      </p:sp>
    </p:spTree>
    <p:extLst>
      <p:ext uri="{BB962C8B-B14F-4D97-AF65-F5344CB8AC3E}">
        <p14:creationId xmlns:p14="http://schemas.microsoft.com/office/powerpoint/2010/main" val="162207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50E251-4B74-4222-849F-3B8F335C30F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7"/>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EAE2EB5-C95C-41EE-A837-79B28D38CA25}"/>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284264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54904CA9-8F97-4969-A818-9DB21FE5D76A}"/>
              </a:ext>
            </a:extLst>
          </p:cNvPr>
          <p:cNvSpPr>
            <a:spLocks noGrp="1"/>
          </p:cNvSpPr>
          <p:nvPr>
            <p:ph type="sldNum" sz="quarter" idx="18"/>
          </p:nvPr>
        </p:nvSpPr>
        <p:spPr/>
        <p:txBody>
          <a:bodyPr/>
          <a:lstStyle>
            <a:lvl1pPr>
              <a:defRPr/>
            </a:lvl1pPr>
          </a:lstStyle>
          <a:p>
            <a:pPr>
              <a:defRPr/>
            </a:pPr>
            <a:fld id="{59E1C8F3-F8A4-4646-9913-50879785A67F}"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FF35EFD3-EA92-4667-9DD4-931AF72107C1}"/>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41F61074-9006-4743-94EB-C2917B80A9B6}"/>
              </a:ext>
            </a:extLst>
          </p:cNvPr>
          <p:cNvGrpSpPr/>
          <p:nvPr userDrawn="1"/>
        </p:nvGrpSpPr>
        <p:grpSpPr>
          <a:xfrm>
            <a:off x="0" y="0"/>
            <a:ext cx="9144000" cy="533400"/>
            <a:chOff x="0" y="0"/>
            <a:chExt cx="9144000" cy="533400"/>
          </a:xfrm>
        </p:grpSpPr>
        <p:sp>
          <p:nvSpPr>
            <p:cNvPr id="12" name="Rectangle 11">
              <a:extLst>
                <a:ext uri="{FF2B5EF4-FFF2-40B4-BE49-F238E27FC236}">
                  <a16:creationId xmlns:a16="http://schemas.microsoft.com/office/drawing/2014/main" id="{B4441EF3-F701-4A22-8BF3-29B87C54A67F}"/>
                </a:ext>
              </a:extLst>
            </p:cNvPr>
            <p:cNvSpPr>
              <a:spLocks noChangeArrowheads="1"/>
            </p:cNvSpPr>
            <p:nvPr userDrawn="1"/>
          </p:nvSpPr>
          <p:spPr bwMode="auto">
            <a:xfrm rot="5400000">
              <a:off x="4343400" y="-4343400"/>
              <a:ext cx="457200" cy="9144000"/>
            </a:xfrm>
            <a:prstGeom prst="rect">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D80C05DB-7675-4FB3-8EF3-ECCA9B415ED7}"/>
                </a:ext>
              </a:extLst>
            </p:cNvPr>
            <p:cNvSpPr>
              <a:spLocks noChangeArrowheads="1"/>
            </p:cNvSpPr>
            <p:nvPr userDrawn="1"/>
          </p:nvSpPr>
          <p:spPr bwMode="auto">
            <a:xfrm>
              <a:off x="76200" y="76200"/>
              <a:ext cx="457200" cy="457200"/>
            </a:xfrm>
            <a:prstGeom prst="ellipse">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2A875C94-71B6-4B30-B0ED-8A2978DDDB95}"/>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5E045A59-494C-4E95-8CC1-006FFC8F3953}"/>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D1DFEC0-55A7-47AA-94D2-4F38164F985F}"/>
              </a:ext>
            </a:extLst>
          </p:cNvPr>
          <p:cNvSpPr>
            <a:spLocks noGrp="1"/>
          </p:cNvSpPr>
          <p:nvPr>
            <p:ph sz="quarter" idx="17"/>
          </p:nvPr>
        </p:nvSpPr>
        <p:spPr>
          <a:xfrm>
            <a:off x="457200" y="13716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66270E1-8433-4FA7-97C0-7F2E2CF3E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24547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urpl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738DF34-3B2A-49A6-BB72-7CA91AF4FF16}"/>
              </a:ext>
            </a:extLst>
          </p:cNvPr>
          <p:cNvSpPr>
            <a:spLocks noGrp="1"/>
          </p:cNvSpPr>
          <p:nvPr>
            <p:ph type="sldNum" sz="quarter" idx="18"/>
          </p:nvPr>
        </p:nvSpPr>
        <p:spPr/>
        <p:txBody>
          <a:bodyPr/>
          <a:lstStyle>
            <a:lvl1pPr>
              <a:defRPr/>
            </a:lvl1pPr>
          </a:lstStyle>
          <a:p>
            <a:pPr>
              <a:defRPr/>
            </a:pPr>
            <a:fld id="{AA03C5CB-384F-4FDD-8A25-D1CCA100C7E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9D54C-88EB-4B94-9176-79D8D9DF0DB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18A7C867-DADD-49BD-86FE-411284DA347B}"/>
              </a:ext>
            </a:extLst>
          </p:cNvPr>
          <p:cNvGrpSpPr/>
          <p:nvPr userDrawn="1"/>
        </p:nvGrpSpPr>
        <p:grpSpPr>
          <a:xfrm>
            <a:off x="0" y="0"/>
            <a:ext cx="9144000" cy="533400"/>
            <a:chOff x="0" y="0"/>
            <a:chExt cx="9144000" cy="533400"/>
          </a:xfrm>
          <a:solidFill>
            <a:srgbClr val="7A6AA6"/>
          </a:solidFill>
        </p:grpSpPr>
        <p:sp>
          <p:nvSpPr>
            <p:cNvPr id="12" name="Rectangle 11">
              <a:extLst>
                <a:ext uri="{FF2B5EF4-FFF2-40B4-BE49-F238E27FC236}">
                  <a16:creationId xmlns:a16="http://schemas.microsoft.com/office/drawing/2014/main" id="{70CF28BC-1FCD-4932-86F2-3E0A52AB22E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9C490918-6E37-45FC-9E69-E06597955A18}"/>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E0A4935-1DAA-4743-A2CE-3CA67ADCDF53}"/>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35E5095-DDCE-4641-B55D-8652571973B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EF9A4C8-8879-4249-B607-7DA87EED35DF}"/>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1187ED15-1EB4-40ED-8D79-2154FBC0F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134067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3 Re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F32FC66-E400-4913-BDBA-557B85E1109A}"/>
              </a:ext>
            </a:extLst>
          </p:cNvPr>
          <p:cNvSpPr>
            <a:spLocks noGrp="1"/>
          </p:cNvSpPr>
          <p:nvPr>
            <p:ph type="sldNum" sz="quarter" idx="18"/>
          </p:nvPr>
        </p:nvSpPr>
        <p:spPr/>
        <p:txBody>
          <a:bodyPr/>
          <a:lstStyle>
            <a:lvl1pPr>
              <a:defRPr/>
            </a:lvl1pPr>
          </a:lstStyle>
          <a:p>
            <a:pPr>
              <a:defRPr/>
            </a:pPr>
            <a:fld id="{76FCBDCD-2AA7-40CD-BADE-81F53C10369B}"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1A639138-ED7E-4E9E-8915-9B4DAAB0CC4D}"/>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63D0C146-3923-4F7C-8272-47DE8E231E70}"/>
              </a:ext>
            </a:extLst>
          </p:cNvPr>
          <p:cNvGrpSpPr/>
          <p:nvPr userDrawn="1"/>
        </p:nvGrpSpPr>
        <p:grpSpPr>
          <a:xfrm>
            <a:off x="0" y="0"/>
            <a:ext cx="9144000" cy="533400"/>
            <a:chOff x="0" y="0"/>
            <a:chExt cx="9144000" cy="533400"/>
          </a:xfrm>
          <a:solidFill>
            <a:srgbClr val="A85271"/>
          </a:solidFill>
        </p:grpSpPr>
        <p:sp>
          <p:nvSpPr>
            <p:cNvPr id="12" name="Rectangle 11">
              <a:extLst>
                <a:ext uri="{FF2B5EF4-FFF2-40B4-BE49-F238E27FC236}">
                  <a16:creationId xmlns:a16="http://schemas.microsoft.com/office/drawing/2014/main" id="{920729C3-A589-4DAB-948D-DCD83D7C4185}"/>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78F0BF8-2B07-44F8-BFCD-D482FB4D65F5}"/>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D1E88050-912C-4CA3-A293-9A8BEDF1435A}"/>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F466B726-53F4-4A2F-BED2-ED1E574D78E8}"/>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848FBC3-D14D-49AA-B096-0DE9D2FDA67A}"/>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25BDF5-7DD4-4272-936E-56F703785B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8895" cy="457200"/>
          </a:xfrm>
          <a:prstGeom prst="rect">
            <a:avLst/>
          </a:prstGeom>
        </p:spPr>
      </p:pic>
    </p:spTree>
    <p:extLst>
      <p:ext uri="{BB962C8B-B14F-4D97-AF65-F5344CB8AC3E}">
        <p14:creationId xmlns:p14="http://schemas.microsoft.com/office/powerpoint/2010/main" val="291948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4 Oreang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CE02D2C-713A-4E6D-BBF7-7410EA6F98AA}"/>
              </a:ext>
            </a:extLst>
          </p:cNvPr>
          <p:cNvSpPr>
            <a:spLocks noGrp="1"/>
          </p:cNvSpPr>
          <p:nvPr>
            <p:ph type="sldNum" sz="quarter" idx="18"/>
          </p:nvPr>
        </p:nvSpPr>
        <p:spPr/>
        <p:txBody>
          <a:bodyPr/>
          <a:lstStyle>
            <a:lvl1pPr>
              <a:defRPr/>
            </a:lvl1pPr>
          </a:lstStyle>
          <a:p>
            <a:pPr>
              <a:defRPr/>
            </a:pPr>
            <a:fld id="{F821DF2D-158F-4F25-B097-E7A9AD75B766}"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9C2A32BB-FBA2-46FC-8EBB-1E37F285D32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3AC6A0D2-35C2-4D17-970F-BF07A54E2AF4}"/>
              </a:ext>
            </a:extLst>
          </p:cNvPr>
          <p:cNvGrpSpPr/>
          <p:nvPr userDrawn="1"/>
        </p:nvGrpSpPr>
        <p:grpSpPr>
          <a:xfrm>
            <a:off x="0" y="0"/>
            <a:ext cx="9144000" cy="533400"/>
            <a:chOff x="0" y="0"/>
            <a:chExt cx="9144000" cy="533400"/>
          </a:xfrm>
          <a:solidFill>
            <a:srgbClr val="D5A059"/>
          </a:solidFill>
        </p:grpSpPr>
        <p:sp>
          <p:nvSpPr>
            <p:cNvPr id="12" name="Rectangle 11">
              <a:extLst>
                <a:ext uri="{FF2B5EF4-FFF2-40B4-BE49-F238E27FC236}">
                  <a16:creationId xmlns:a16="http://schemas.microsoft.com/office/drawing/2014/main" id="{E37E613E-D8D1-4750-8DA5-0BF85C20A19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87A30B0E-1EA6-491D-BA60-9E0FC7867C3F}"/>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01DAABD6-B61D-4C87-B7C1-5362F8921B59}"/>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BE987AC-B0A2-4989-8F6C-365747F7FADC}"/>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92BE478-A215-448D-A8DA-B92FFA82E68C}"/>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82DA67DE-6139-427F-8844-FF558AAEE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65997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5 Lime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998229D-18D3-4416-BD89-63FE2890C94D}"/>
              </a:ext>
            </a:extLst>
          </p:cNvPr>
          <p:cNvSpPr>
            <a:spLocks noGrp="1"/>
          </p:cNvSpPr>
          <p:nvPr>
            <p:ph type="sldNum" sz="quarter" idx="18"/>
          </p:nvPr>
        </p:nvSpPr>
        <p:spPr/>
        <p:txBody>
          <a:bodyPr/>
          <a:lstStyle>
            <a:lvl1pPr>
              <a:defRPr/>
            </a:lvl1pPr>
          </a:lstStyle>
          <a:p>
            <a:pPr>
              <a:defRPr/>
            </a:pPr>
            <a:fld id="{8E170BF1-3C3B-4D5B-9A21-3A849E26B8CD}"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71152124-467F-488F-B1F5-A2F40A66DCF2}"/>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2FE5B437-F4C1-46C0-BF23-42C319B0DA17}"/>
              </a:ext>
            </a:extLst>
          </p:cNvPr>
          <p:cNvGrpSpPr/>
          <p:nvPr userDrawn="1"/>
        </p:nvGrpSpPr>
        <p:grpSpPr>
          <a:xfrm>
            <a:off x="0" y="0"/>
            <a:ext cx="9144000" cy="533400"/>
            <a:chOff x="0" y="0"/>
            <a:chExt cx="9144000" cy="533400"/>
          </a:xfrm>
          <a:solidFill>
            <a:srgbClr val="B1B775"/>
          </a:solidFill>
        </p:grpSpPr>
        <p:sp>
          <p:nvSpPr>
            <p:cNvPr id="12" name="Rectangle 11">
              <a:extLst>
                <a:ext uri="{FF2B5EF4-FFF2-40B4-BE49-F238E27FC236}">
                  <a16:creationId xmlns:a16="http://schemas.microsoft.com/office/drawing/2014/main" id="{F466DBE8-F125-4157-81D7-D628FC38A829}"/>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A5BA446-ACD1-4F09-A856-73F556D43A1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A1CFC3A5-0D2B-4119-ADED-14DCE2B67232}"/>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380C29B6-46A7-4D5E-8805-9449B2B4AF5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6A8B855-7B15-4164-9E02-97DB0CAC4596}"/>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449B32D-D37E-4420-9394-6536E3B5BD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290132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6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0C1CB88-5BE7-4D04-81BE-46E2F40FC451}"/>
              </a:ext>
            </a:extLst>
          </p:cNvPr>
          <p:cNvSpPr>
            <a:spLocks noGrp="1"/>
          </p:cNvSpPr>
          <p:nvPr>
            <p:ph type="sldNum" sz="quarter" idx="18"/>
          </p:nvPr>
        </p:nvSpPr>
        <p:spPr/>
        <p:txBody>
          <a:bodyPr/>
          <a:lstStyle>
            <a:lvl1pPr>
              <a:defRPr/>
            </a:lvl1pPr>
          </a:lstStyle>
          <a:p>
            <a:pPr>
              <a:defRPr/>
            </a:pPr>
            <a:fld id="{1327EAA9-D407-405F-B364-C5FF3D297DD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A82A8-A678-49E7-B61D-F3E6CC2FF08E}"/>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A2E82A09-5C9F-4FB7-BB02-2E7343C3493E}"/>
              </a:ext>
            </a:extLst>
          </p:cNvPr>
          <p:cNvGrpSpPr/>
          <p:nvPr userDrawn="1"/>
        </p:nvGrpSpPr>
        <p:grpSpPr>
          <a:xfrm>
            <a:off x="0" y="0"/>
            <a:ext cx="9144000" cy="533400"/>
            <a:chOff x="0" y="0"/>
            <a:chExt cx="9144000" cy="533400"/>
          </a:xfrm>
          <a:solidFill>
            <a:srgbClr val="65A793"/>
          </a:solidFill>
        </p:grpSpPr>
        <p:sp>
          <p:nvSpPr>
            <p:cNvPr id="12" name="Rectangle 11">
              <a:extLst>
                <a:ext uri="{FF2B5EF4-FFF2-40B4-BE49-F238E27FC236}">
                  <a16:creationId xmlns:a16="http://schemas.microsoft.com/office/drawing/2014/main" id="{3948A354-20C7-4CA9-93F8-4774D4904196}"/>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419875C6-4159-4A52-B2DF-0E4886289052}"/>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CDAFB8E-63D4-4A3E-8D30-B4978D88A6E9}"/>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9A3A5F7D-35C3-4947-8A0C-D3C6CD1A90D5}"/>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6E4B984-842C-4E64-A54D-8301D952A8D1}"/>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33B404-1977-4F68-9E78-6C408EF038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8895" cy="457200"/>
          </a:xfrm>
          <a:prstGeom prst="rect">
            <a:avLst/>
          </a:prstGeom>
        </p:spPr>
      </p:pic>
    </p:spTree>
    <p:extLst>
      <p:ext uri="{BB962C8B-B14F-4D97-AF65-F5344CB8AC3E}">
        <p14:creationId xmlns:p14="http://schemas.microsoft.com/office/powerpoint/2010/main" val="316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7 Light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AE62E06-2042-4580-838D-7F3D1DF626F7}"/>
              </a:ext>
            </a:extLst>
          </p:cNvPr>
          <p:cNvSpPr>
            <a:spLocks noGrp="1"/>
          </p:cNvSpPr>
          <p:nvPr>
            <p:ph type="sldNum" sz="quarter" idx="18"/>
          </p:nvPr>
        </p:nvSpPr>
        <p:spPr/>
        <p:txBody>
          <a:bodyPr/>
          <a:lstStyle>
            <a:lvl1pPr>
              <a:defRPr/>
            </a:lvl1pPr>
          </a:lstStyle>
          <a:p>
            <a:pPr>
              <a:defRPr/>
            </a:pPr>
            <a:fld id="{32ED4B59-1785-4F3B-9D14-5CCE32CD2650}"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071C4116-27DD-4460-8CB2-D832D6781F8F}"/>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DF9874C7-629D-41B6-AAD3-D886B7FECD5D}"/>
              </a:ext>
            </a:extLst>
          </p:cNvPr>
          <p:cNvGrpSpPr/>
          <p:nvPr userDrawn="1"/>
        </p:nvGrpSpPr>
        <p:grpSpPr>
          <a:xfrm>
            <a:off x="0" y="0"/>
            <a:ext cx="9144000" cy="533400"/>
            <a:chOff x="0" y="0"/>
            <a:chExt cx="9144000" cy="533400"/>
          </a:xfrm>
          <a:solidFill>
            <a:srgbClr val="69A5AB"/>
          </a:solidFill>
        </p:grpSpPr>
        <p:sp>
          <p:nvSpPr>
            <p:cNvPr id="12" name="Rectangle 11">
              <a:extLst>
                <a:ext uri="{FF2B5EF4-FFF2-40B4-BE49-F238E27FC236}">
                  <a16:creationId xmlns:a16="http://schemas.microsoft.com/office/drawing/2014/main" id="{E4E88461-7132-4071-94FB-202EB382EA6B}"/>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745D77B5-1A1F-4E14-8BFF-8BE4BDB1C49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C2D0B106-FC4F-4773-B607-EB7BC5B3C623}"/>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73CCC367-654F-4331-9F3F-BFE44E6007BE}"/>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389DE2A5-ABA3-4210-9636-67D634B6E4A3}"/>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52D15A1D-0D89-4E9F-8AFE-91192C2E9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164034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80648EC-8D52-4F8C-B21B-D5816BCEB3F6}"/>
              </a:ext>
            </a:extLst>
          </p:cNvPr>
          <p:cNvSpPr>
            <a:spLocks noGrp="1" noChangeArrowheads="1"/>
          </p:cNvSpPr>
          <p:nvPr>
            <p:ph type="sldNum" sz="quarter" idx="10"/>
          </p:nvPr>
        </p:nvSpPr>
        <p:spPr>
          <a:ln/>
        </p:spPr>
        <p:txBody>
          <a:bodyPr/>
          <a:lstStyle>
            <a:lvl1pPr>
              <a:defRPr/>
            </a:lvl1pPr>
          </a:lstStyle>
          <a:p>
            <a:pPr>
              <a:defRPr/>
            </a:pPr>
            <a:fld id="{165CC19D-8B0B-46F9-A12C-19C1C443E84E}" type="slidenum">
              <a:rPr lang="en-US" altLang="en-US"/>
              <a:pPr>
                <a:defRPr/>
              </a:pPr>
              <a:t>‹#›</a:t>
            </a:fld>
            <a:endParaRPr lang="en-US" altLang="en-US"/>
          </a:p>
        </p:txBody>
      </p:sp>
      <p:sp>
        <p:nvSpPr>
          <p:cNvPr id="5" name="Rectangle 10">
            <a:extLst>
              <a:ext uri="{FF2B5EF4-FFF2-40B4-BE49-F238E27FC236}">
                <a16:creationId xmlns:a16="http://schemas.microsoft.com/office/drawing/2014/main" id="{2047F63A-B30F-4A2B-A246-1C463B4C58C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863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33D54F0-357B-450E-B0C7-0FB6B8D921F2}"/>
              </a:ext>
            </a:extLst>
          </p:cNvPr>
          <p:cNvSpPr>
            <a:spLocks noGrp="1" noChangeArrowheads="1"/>
          </p:cNvSpPr>
          <p:nvPr>
            <p:ph type="sldNum" sz="quarter" idx="10"/>
          </p:nvPr>
        </p:nvSpPr>
        <p:spPr>
          <a:ln/>
        </p:spPr>
        <p:txBody>
          <a:bodyPr/>
          <a:lstStyle>
            <a:lvl1pPr>
              <a:defRPr/>
            </a:lvl1pPr>
          </a:lstStyle>
          <a:p>
            <a:pPr>
              <a:defRPr/>
            </a:pPr>
            <a:fld id="{1C3765F3-E9AA-4E9B-B262-B819B5219BF4}" type="slidenum">
              <a:rPr lang="en-US" altLang="en-US"/>
              <a:pPr>
                <a:defRPr/>
              </a:pPr>
              <a:t>‹#›</a:t>
            </a:fld>
            <a:endParaRPr lang="en-US" altLang="en-US"/>
          </a:p>
        </p:txBody>
      </p:sp>
      <p:sp>
        <p:nvSpPr>
          <p:cNvPr id="3" name="Rectangle 10">
            <a:extLst>
              <a:ext uri="{FF2B5EF4-FFF2-40B4-BE49-F238E27FC236}">
                <a16:creationId xmlns:a16="http://schemas.microsoft.com/office/drawing/2014/main" id="{12D0AE9B-B9C3-4243-AFA6-E7AADBBBF96A}"/>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8865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ubject Milestone Page">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D5C3C06-1D77-49D5-9D84-F276C2511640}"/>
              </a:ext>
            </a:extLst>
          </p:cNvPr>
          <p:cNvGrpSpPr/>
          <p:nvPr userDrawn="1"/>
        </p:nvGrpSpPr>
        <p:grpSpPr>
          <a:xfrm>
            <a:off x="375134" y="1873083"/>
            <a:ext cx="1010487" cy="4603919"/>
            <a:chOff x="375134" y="1873083"/>
            <a:chExt cx="1010487" cy="4603919"/>
          </a:xfrm>
        </p:grpSpPr>
        <p:grpSp>
          <p:nvGrpSpPr>
            <p:cNvPr id="18" name="Group 17">
              <a:extLst>
                <a:ext uri="{FF2B5EF4-FFF2-40B4-BE49-F238E27FC236}">
                  <a16:creationId xmlns:a16="http://schemas.microsoft.com/office/drawing/2014/main" id="{F4E4995F-F527-44CC-9649-B579BB324AF7}"/>
                </a:ext>
              </a:extLst>
            </p:cNvPr>
            <p:cNvGrpSpPr/>
            <p:nvPr userDrawn="1"/>
          </p:nvGrpSpPr>
          <p:grpSpPr>
            <a:xfrm>
              <a:off x="670959" y="2253956"/>
              <a:ext cx="714662" cy="4223046"/>
              <a:chOff x="670959" y="2253956"/>
              <a:chExt cx="714662" cy="4223046"/>
            </a:xfrm>
          </p:grpSpPr>
          <p:grpSp>
            <p:nvGrpSpPr>
              <p:cNvPr id="32" name="Group 31">
                <a:extLst>
                  <a:ext uri="{FF2B5EF4-FFF2-40B4-BE49-F238E27FC236}">
                    <a16:creationId xmlns:a16="http://schemas.microsoft.com/office/drawing/2014/main" id="{7C897FFA-797A-4FC7-AF7A-4923CF7198CA}"/>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34" name="Rectangle 33">
                  <a:extLst>
                    <a:ext uri="{FF2B5EF4-FFF2-40B4-BE49-F238E27FC236}">
                      <a16:creationId xmlns:a16="http://schemas.microsoft.com/office/drawing/2014/main" id="{16441A56-0CEB-4758-961F-718E133C849D}"/>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6" name="Rectangle: Rounded Corners 35">
                  <a:extLst>
                    <a:ext uri="{FF2B5EF4-FFF2-40B4-BE49-F238E27FC236}">
                      <a16:creationId xmlns:a16="http://schemas.microsoft.com/office/drawing/2014/main" id="{9EED13A2-0D2B-4879-BF4F-0730D1E9BEB4}"/>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3" name="Picture 32" descr="Icon&#10;&#10;Description automatically generated">
                <a:extLst>
                  <a:ext uri="{FF2B5EF4-FFF2-40B4-BE49-F238E27FC236}">
                    <a16:creationId xmlns:a16="http://schemas.microsoft.com/office/drawing/2014/main" id="{E03E340B-31D7-404E-B89E-5A8B3D02ED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19" name="Group 18">
              <a:extLst>
                <a:ext uri="{FF2B5EF4-FFF2-40B4-BE49-F238E27FC236}">
                  <a16:creationId xmlns:a16="http://schemas.microsoft.com/office/drawing/2014/main" id="{FCE77167-8168-49A1-9158-6ABCD38BAD5B}"/>
                </a:ext>
              </a:extLst>
            </p:cNvPr>
            <p:cNvGrpSpPr/>
            <p:nvPr userDrawn="1"/>
          </p:nvGrpSpPr>
          <p:grpSpPr>
            <a:xfrm>
              <a:off x="375134" y="1873083"/>
              <a:ext cx="642896" cy="4603919"/>
              <a:chOff x="375134" y="1873083"/>
              <a:chExt cx="642896" cy="4603919"/>
            </a:xfrm>
          </p:grpSpPr>
          <p:grpSp>
            <p:nvGrpSpPr>
              <p:cNvPr id="20" name="Group 19">
                <a:extLst>
                  <a:ext uri="{FF2B5EF4-FFF2-40B4-BE49-F238E27FC236}">
                    <a16:creationId xmlns:a16="http://schemas.microsoft.com/office/drawing/2014/main" id="{6F1EFED4-AD99-4013-BB71-A5F7AD2C638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0" name="Rectangle 29">
                  <a:extLst>
                    <a:ext uri="{FF2B5EF4-FFF2-40B4-BE49-F238E27FC236}">
                      <a16:creationId xmlns:a16="http://schemas.microsoft.com/office/drawing/2014/main" id="{A9BC55AC-A41B-44CF-B94E-484BD4F6183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1" name="Rectangle: Rounded Corners 30">
                  <a:extLst>
                    <a:ext uri="{FF2B5EF4-FFF2-40B4-BE49-F238E27FC236}">
                      <a16:creationId xmlns:a16="http://schemas.microsoft.com/office/drawing/2014/main" id="{7CAEE8A8-B103-42D5-9B1E-E239024233B2}"/>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21" name="Picture 20" descr="Icon&#10;&#10;Description automatically generated">
                <a:extLst>
                  <a:ext uri="{FF2B5EF4-FFF2-40B4-BE49-F238E27FC236}">
                    <a16:creationId xmlns:a16="http://schemas.microsoft.com/office/drawing/2014/main" id="{93382FB0-F69F-4DEE-AD05-9027FFC540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1752601" y="609600"/>
            <a:ext cx="6934200"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2 subjects to list. </a:t>
            </a:r>
          </a:p>
        </p:txBody>
      </p:sp>
    </p:spTree>
    <p:extLst>
      <p:ext uri="{BB962C8B-B14F-4D97-AF65-F5344CB8AC3E}">
        <p14:creationId xmlns:p14="http://schemas.microsoft.com/office/powerpoint/2010/main" val="377909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ubject Milestone Page">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6EA505C-DDCF-461A-90A8-FF01DA563D7F}"/>
              </a:ext>
            </a:extLst>
          </p:cNvPr>
          <p:cNvGrpSpPr/>
          <p:nvPr userDrawn="1"/>
        </p:nvGrpSpPr>
        <p:grpSpPr>
          <a:xfrm>
            <a:off x="375134" y="1873083"/>
            <a:ext cx="1395316" cy="4603919"/>
            <a:chOff x="375134" y="1873083"/>
            <a:chExt cx="1395316" cy="4603919"/>
          </a:xfrm>
        </p:grpSpPr>
        <p:grpSp>
          <p:nvGrpSpPr>
            <p:cNvPr id="32" name="Group 31">
              <a:extLst>
                <a:ext uri="{FF2B5EF4-FFF2-40B4-BE49-F238E27FC236}">
                  <a16:creationId xmlns:a16="http://schemas.microsoft.com/office/drawing/2014/main" id="{B558EB37-CEB5-44A4-87A0-6931FCFD34AF}"/>
                </a:ext>
              </a:extLst>
            </p:cNvPr>
            <p:cNvGrpSpPr/>
            <p:nvPr userDrawn="1"/>
          </p:nvGrpSpPr>
          <p:grpSpPr>
            <a:xfrm>
              <a:off x="1113225" y="2638621"/>
              <a:ext cx="657225" cy="3838381"/>
              <a:chOff x="1141006" y="2638621"/>
              <a:chExt cx="657225" cy="3838381"/>
            </a:xfrm>
          </p:grpSpPr>
          <p:grpSp>
            <p:nvGrpSpPr>
              <p:cNvPr id="48" name="Group 47">
                <a:extLst>
                  <a:ext uri="{FF2B5EF4-FFF2-40B4-BE49-F238E27FC236}">
                    <a16:creationId xmlns:a16="http://schemas.microsoft.com/office/drawing/2014/main" id="{556EE516-B10C-42CE-9D6A-99F2C995323E}"/>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44E41BC5-4717-46B7-9E56-405E778957DD}"/>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3A202278-353F-4B4A-BB11-C9B5FA4EBC89}"/>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147261EB-8F66-4E38-AB90-F283502BA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33" name="Group 32">
              <a:extLst>
                <a:ext uri="{FF2B5EF4-FFF2-40B4-BE49-F238E27FC236}">
                  <a16:creationId xmlns:a16="http://schemas.microsoft.com/office/drawing/2014/main" id="{BDA64EE8-C958-4844-9536-530A82C076CC}"/>
                </a:ext>
              </a:extLst>
            </p:cNvPr>
            <p:cNvGrpSpPr/>
            <p:nvPr userDrawn="1"/>
          </p:nvGrpSpPr>
          <p:grpSpPr>
            <a:xfrm>
              <a:off x="670959" y="2253956"/>
              <a:ext cx="714662" cy="4223046"/>
              <a:chOff x="670959" y="2253956"/>
              <a:chExt cx="714662" cy="4223046"/>
            </a:xfrm>
          </p:grpSpPr>
          <p:grpSp>
            <p:nvGrpSpPr>
              <p:cNvPr id="43" name="Group 42">
                <a:extLst>
                  <a:ext uri="{FF2B5EF4-FFF2-40B4-BE49-F238E27FC236}">
                    <a16:creationId xmlns:a16="http://schemas.microsoft.com/office/drawing/2014/main" id="{C0D4FAC0-5E8D-40CA-9B0C-2D88F6C3D4C3}"/>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5" name="Rectangle 44">
                  <a:extLst>
                    <a:ext uri="{FF2B5EF4-FFF2-40B4-BE49-F238E27FC236}">
                      <a16:creationId xmlns:a16="http://schemas.microsoft.com/office/drawing/2014/main" id="{2A3956DB-2D04-43C7-8F02-F75C2DF0933C}"/>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7" name="Rectangle: Rounded Corners 46">
                  <a:extLst>
                    <a:ext uri="{FF2B5EF4-FFF2-40B4-BE49-F238E27FC236}">
                      <a16:creationId xmlns:a16="http://schemas.microsoft.com/office/drawing/2014/main" id="{3409D0F0-BBC6-495E-BF28-E49FE1169FBD}"/>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4" name="Picture 43" descr="Icon&#10;&#10;Description automatically generated">
                <a:extLst>
                  <a:ext uri="{FF2B5EF4-FFF2-40B4-BE49-F238E27FC236}">
                    <a16:creationId xmlns:a16="http://schemas.microsoft.com/office/drawing/2014/main" id="{9FCF20A8-FCEA-4E26-A89B-4853741669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34" name="Group 33">
              <a:extLst>
                <a:ext uri="{FF2B5EF4-FFF2-40B4-BE49-F238E27FC236}">
                  <a16:creationId xmlns:a16="http://schemas.microsoft.com/office/drawing/2014/main" id="{92E0437E-A893-44AE-88B2-1FF8DEB2F691}"/>
                </a:ext>
              </a:extLst>
            </p:cNvPr>
            <p:cNvGrpSpPr/>
            <p:nvPr userDrawn="1"/>
          </p:nvGrpSpPr>
          <p:grpSpPr>
            <a:xfrm>
              <a:off x="375134" y="1873083"/>
              <a:ext cx="642896" cy="4603919"/>
              <a:chOff x="375134" y="1873083"/>
              <a:chExt cx="642896" cy="4603919"/>
            </a:xfrm>
          </p:grpSpPr>
          <p:grpSp>
            <p:nvGrpSpPr>
              <p:cNvPr id="36" name="Group 35">
                <a:extLst>
                  <a:ext uri="{FF2B5EF4-FFF2-40B4-BE49-F238E27FC236}">
                    <a16:creationId xmlns:a16="http://schemas.microsoft.com/office/drawing/2014/main" id="{587171D1-9393-4355-9A73-869EEA68DBC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8" name="Rectangle 37">
                  <a:extLst>
                    <a:ext uri="{FF2B5EF4-FFF2-40B4-BE49-F238E27FC236}">
                      <a16:creationId xmlns:a16="http://schemas.microsoft.com/office/drawing/2014/main" id="{2CBB85E5-C52F-464C-B69A-09F8E526DB9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1" name="Rectangle: Rounded Corners 40">
                  <a:extLst>
                    <a:ext uri="{FF2B5EF4-FFF2-40B4-BE49-F238E27FC236}">
                      <a16:creationId xmlns:a16="http://schemas.microsoft.com/office/drawing/2014/main" id="{4D77BC21-57DC-4139-B029-D47BCFBDD81A}"/>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7" name="Picture 36" descr="Icon&#10;&#10;Description automatically generated">
                <a:extLst>
                  <a:ext uri="{FF2B5EF4-FFF2-40B4-BE49-F238E27FC236}">
                    <a16:creationId xmlns:a16="http://schemas.microsoft.com/office/drawing/2014/main" id="{D6CA91F9-1062-4F40-8BC4-49CB3A0157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106753" y="609600"/>
            <a:ext cx="6659079"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3 subjects to list. </a:t>
            </a:r>
          </a:p>
        </p:txBody>
      </p:sp>
    </p:spTree>
    <p:extLst>
      <p:ext uri="{BB962C8B-B14F-4D97-AF65-F5344CB8AC3E}">
        <p14:creationId xmlns:p14="http://schemas.microsoft.com/office/powerpoint/2010/main" val="350296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ubject Milestone Page">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89DC2B6-D04B-4AC2-8D49-A6A28547FBCA}"/>
              </a:ext>
            </a:extLst>
          </p:cNvPr>
          <p:cNvGrpSpPr/>
          <p:nvPr userDrawn="1"/>
        </p:nvGrpSpPr>
        <p:grpSpPr>
          <a:xfrm>
            <a:off x="375134" y="1873083"/>
            <a:ext cx="1753841" cy="4603919"/>
            <a:chOff x="375134" y="1873083"/>
            <a:chExt cx="1753841" cy="4603919"/>
          </a:xfrm>
        </p:grpSpPr>
        <p:grpSp>
          <p:nvGrpSpPr>
            <p:cNvPr id="33" name="Group 32">
              <a:extLst>
                <a:ext uri="{FF2B5EF4-FFF2-40B4-BE49-F238E27FC236}">
                  <a16:creationId xmlns:a16="http://schemas.microsoft.com/office/drawing/2014/main" id="{107A172D-5AAD-4288-902D-6860A4935BED}"/>
                </a:ext>
              </a:extLst>
            </p:cNvPr>
            <p:cNvGrpSpPr/>
            <p:nvPr userDrawn="1"/>
          </p:nvGrpSpPr>
          <p:grpSpPr>
            <a:xfrm>
              <a:off x="1484775" y="3019492"/>
              <a:ext cx="644200" cy="3457510"/>
              <a:chOff x="1512556" y="3019492"/>
              <a:chExt cx="644200" cy="3457510"/>
            </a:xfrm>
          </p:grpSpPr>
          <p:grpSp>
            <p:nvGrpSpPr>
              <p:cNvPr id="55" name="Group 54">
                <a:extLst>
                  <a:ext uri="{FF2B5EF4-FFF2-40B4-BE49-F238E27FC236}">
                    <a16:creationId xmlns:a16="http://schemas.microsoft.com/office/drawing/2014/main" id="{8F64B680-10C6-4A4E-B021-5D441A5B0047}"/>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7" name="Rectangle 56">
                  <a:extLst>
                    <a:ext uri="{FF2B5EF4-FFF2-40B4-BE49-F238E27FC236}">
                      <a16:creationId xmlns:a16="http://schemas.microsoft.com/office/drawing/2014/main" id="{564B5C48-B1B3-46CC-9DDD-0B3AA492AD6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8" name="Rectangle: Rounded Corners 57">
                  <a:extLst>
                    <a:ext uri="{FF2B5EF4-FFF2-40B4-BE49-F238E27FC236}">
                      <a16:creationId xmlns:a16="http://schemas.microsoft.com/office/drawing/2014/main" id="{37B88FCD-63E8-4DA5-97E7-A970B193FFA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6" name="Picture 55" descr="Icon&#10;&#10;Description automatically generated">
                <a:extLst>
                  <a:ext uri="{FF2B5EF4-FFF2-40B4-BE49-F238E27FC236}">
                    <a16:creationId xmlns:a16="http://schemas.microsoft.com/office/drawing/2014/main" id="{DF1E113B-8A0D-444D-8FE9-BD59B5F1C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34" name="Group 33">
              <a:extLst>
                <a:ext uri="{FF2B5EF4-FFF2-40B4-BE49-F238E27FC236}">
                  <a16:creationId xmlns:a16="http://schemas.microsoft.com/office/drawing/2014/main" id="{7C80A792-2483-4FB0-865F-44FD0CC8C8B0}"/>
                </a:ext>
              </a:extLst>
            </p:cNvPr>
            <p:cNvGrpSpPr/>
            <p:nvPr userDrawn="1"/>
          </p:nvGrpSpPr>
          <p:grpSpPr>
            <a:xfrm>
              <a:off x="1113225" y="2638621"/>
              <a:ext cx="657225" cy="3838381"/>
              <a:chOff x="1141006" y="2638621"/>
              <a:chExt cx="657225" cy="3838381"/>
            </a:xfrm>
          </p:grpSpPr>
          <p:grpSp>
            <p:nvGrpSpPr>
              <p:cNvPr id="51" name="Group 50">
                <a:extLst>
                  <a:ext uri="{FF2B5EF4-FFF2-40B4-BE49-F238E27FC236}">
                    <a16:creationId xmlns:a16="http://schemas.microsoft.com/office/drawing/2014/main" id="{6EFDB728-A60B-4250-BF95-A6585F4863E9}"/>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3" name="Rectangle 52">
                  <a:extLst>
                    <a:ext uri="{FF2B5EF4-FFF2-40B4-BE49-F238E27FC236}">
                      <a16:creationId xmlns:a16="http://schemas.microsoft.com/office/drawing/2014/main" id="{54849AC0-CBF7-4A49-A64B-53F4769B870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4" name="Rectangle: Rounded Corners 53">
                  <a:extLst>
                    <a:ext uri="{FF2B5EF4-FFF2-40B4-BE49-F238E27FC236}">
                      <a16:creationId xmlns:a16="http://schemas.microsoft.com/office/drawing/2014/main" id="{23E79026-6B79-4123-A158-03F446D82D38}"/>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2" name="Picture 51" descr="Icon&#10;&#10;Description automatically generated">
                <a:extLst>
                  <a:ext uri="{FF2B5EF4-FFF2-40B4-BE49-F238E27FC236}">
                    <a16:creationId xmlns:a16="http://schemas.microsoft.com/office/drawing/2014/main" id="{CB649A43-B4A8-4D64-8198-236B926A30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36" name="Group 35">
              <a:extLst>
                <a:ext uri="{FF2B5EF4-FFF2-40B4-BE49-F238E27FC236}">
                  <a16:creationId xmlns:a16="http://schemas.microsoft.com/office/drawing/2014/main" id="{238506FA-BF02-4EE2-99CB-4094164B552D}"/>
                </a:ext>
              </a:extLst>
            </p:cNvPr>
            <p:cNvGrpSpPr/>
            <p:nvPr userDrawn="1"/>
          </p:nvGrpSpPr>
          <p:grpSpPr>
            <a:xfrm>
              <a:off x="670959" y="2253956"/>
              <a:ext cx="714662" cy="4223046"/>
              <a:chOff x="670959" y="2253956"/>
              <a:chExt cx="714662" cy="4223046"/>
            </a:xfrm>
          </p:grpSpPr>
          <p:grpSp>
            <p:nvGrpSpPr>
              <p:cNvPr id="47" name="Group 46">
                <a:extLst>
                  <a:ext uri="{FF2B5EF4-FFF2-40B4-BE49-F238E27FC236}">
                    <a16:creationId xmlns:a16="http://schemas.microsoft.com/office/drawing/2014/main" id="{34FD9A11-8BA1-4F92-914C-560BAECBBDD2}"/>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9" name="Rectangle 48">
                  <a:extLst>
                    <a:ext uri="{FF2B5EF4-FFF2-40B4-BE49-F238E27FC236}">
                      <a16:creationId xmlns:a16="http://schemas.microsoft.com/office/drawing/2014/main" id="{E4368539-1F95-429A-93CD-C49CBB3C194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0" name="Rectangle: Rounded Corners 49">
                  <a:extLst>
                    <a:ext uri="{FF2B5EF4-FFF2-40B4-BE49-F238E27FC236}">
                      <a16:creationId xmlns:a16="http://schemas.microsoft.com/office/drawing/2014/main" id="{C1F08EA6-234A-4397-838B-BD536F494D59}"/>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8" name="Picture 47" descr="Icon&#10;&#10;Description automatically generated">
                <a:extLst>
                  <a:ext uri="{FF2B5EF4-FFF2-40B4-BE49-F238E27FC236}">
                    <a16:creationId xmlns:a16="http://schemas.microsoft.com/office/drawing/2014/main" id="{045F66AB-9293-4D8C-AFFF-4F1C333B2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37" name="Group 36">
              <a:extLst>
                <a:ext uri="{FF2B5EF4-FFF2-40B4-BE49-F238E27FC236}">
                  <a16:creationId xmlns:a16="http://schemas.microsoft.com/office/drawing/2014/main" id="{6F73BF2F-B031-4D89-87F1-153FC5C126C5}"/>
                </a:ext>
              </a:extLst>
            </p:cNvPr>
            <p:cNvGrpSpPr/>
            <p:nvPr userDrawn="1"/>
          </p:nvGrpSpPr>
          <p:grpSpPr>
            <a:xfrm>
              <a:off x="375134" y="1873083"/>
              <a:ext cx="642896" cy="4603919"/>
              <a:chOff x="375134" y="1873083"/>
              <a:chExt cx="642896" cy="4603919"/>
            </a:xfrm>
          </p:grpSpPr>
          <p:grpSp>
            <p:nvGrpSpPr>
              <p:cNvPr id="41" name="Group 40">
                <a:extLst>
                  <a:ext uri="{FF2B5EF4-FFF2-40B4-BE49-F238E27FC236}">
                    <a16:creationId xmlns:a16="http://schemas.microsoft.com/office/drawing/2014/main" id="{D1E71E34-1F80-4077-8963-D0B39A8E61DB}"/>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4" name="Rectangle 43">
                  <a:extLst>
                    <a:ext uri="{FF2B5EF4-FFF2-40B4-BE49-F238E27FC236}">
                      <a16:creationId xmlns:a16="http://schemas.microsoft.com/office/drawing/2014/main" id="{7DEC87E0-C2FA-4406-BA0B-C88063700997}"/>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5" name="Rectangle: Rounded Corners 44">
                  <a:extLst>
                    <a:ext uri="{FF2B5EF4-FFF2-40B4-BE49-F238E27FC236}">
                      <a16:creationId xmlns:a16="http://schemas.microsoft.com/office/drawing/2014/main" id="{CEDF73D2-142D-41FC-92A4-A6268DB57200}"/>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3" name="Picture 42" descr="Icon&#10;&#10;Description automatically generated">
                <a:extLst>
                  <a:ext uri="{FF2B5EF4-FFF2-40B4-BE49-F238E27FC236}">
                    <a16:creationId xmlns:a16="http://schemas.microsoft.com/office/drawing/2014/main" id="{8F7C8704-5022-46A9-9841-CF47A6CA61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414661" y="609600"/>
            <a:ext cx="6351171"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4 subjects to list. </a:t>
            </a:r>
          </a:p>
        </p:txBody>
      </p:sp>
    </p:spTree>
    <p:extLst>
      <p:ext uri="{BB962C8B-B14F-4D97-AF65-F5344CB8AC3E}">
        <p14:creationId xmlns:p14="http://schemas.microsoft.com/office/powerpoint/2010/main" val="318627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Subject Milestone Page">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DBAA5EE-EBDD-410C-A855-9FED83545027}"/>
              </a:ext>
            </a:extLst>
          </p:cNvPr>
          <p:cNvGrpSpPr/>
          <p:nvPr userDrawn="1"/>
        </p:nvGrpSpPr>
        <p:grpSpPr>
          <a:xfrm>
            <a:off x="375134" y="1873083"/>
            <a:ext cx="2125046" cy="4603919"/>
            <a:chOff x="375134" y="1873083"/>
            <a:chExt cx="2125046" cy="4603919"/>
          </a:xfrm>
        </p:grpSpPr>
        <p:grpSp>
          <p:nvGrpSpPr>
            <p:cNvPr id="34" name="Group 33">
              <a:extLst>
                <a:ext uri="{FF2B5EF4-FFF2-40B4-BE49-F238E27FC236}">
                  <a16:creationId xmlns:a16="http://schemas.microsoft.com/office/drawing/2014/main" id="{A055D0AC-15B6-42C2-B59A-432336C456E3}"/>
                </a:ext>
              </a:extLst>
            </p:cNvPr>
            <p:cNvGrpSpPr/>
            <p:nvPr userDrawn="1"/>
          </p:nvGrpSpPr>
          <p:grpSpPr>
            <a:xfrm>
              <a:off x="1853953" y="3397315"/>
              <a:ext cx="646227" cy="3079687"/>
              <a:chOff x="1881734" y="3397315"/>
              <a:chExt cx="646227" cy="3079687"/>
            </a:xfrm>
          </p:grpSpPr>
          <p:grpSp>
            <p:nvGrpSpPr>
              <p:cNvPr id="62" name="Group 61">
                <a:extLst>
                  <a:ext uri="{FF2B5EF4-FFF2-40B4-BE49-F238E27FC236}">
                    <a16:creationId xmlns:a16="http://schemas.microsoft.com/office/drawing/2014/main" id="{3708FDCE-712C-4E11-932A-170FAA2A3488}"/>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4" name="Rectangle 63">
                  <a:extLst>
                    <a:ext uri="{FF2B5EF4-FFF2-40B4-BE49-F238E27FC236}">
                      <a16:creationId xmlns:a16="http://schemas.microsoft.com/office/drawing/2014/main" id="{EBA6D769-D371-4F1F-A919-17F135FC21BA}"/>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5" name="Rectangle: Rounded Corners 64">
                  <a:extLst>
                    <a:ext uri="{FF2B5EF4-FFF2-40B4-BE49-F238E27FC236}">
                      <a16:creationId xmlns:a16="http://schemas.microsoft.com/office/drawing/2014/main" id="{7618BB66-B560-4A21-BA3C-ACA095BD6C8D}"/>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3" name="Picture 62" descr="Icon&#10;&#10;Description automatically generated">
                <a:extLst>
                  <a:ext uri="{FF2B5EF4-FFF2-40B4-BE49-F238E27FC236}">
                    <a16:creationId xmlns:a16="http://schemas.microsoft.com/office/drawing/2014/main" id="{BEAD99CD-732F-43C6-A062-D8C609281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36" name="Group 35">
              <a:extLst>
                <a:ext uri="{FF2B5EF4-FFF2-40B4-BE49-F238E27FC236}">
                  <a16:creationId xmlns:a16="http://schemas.microsoft.com/office/drawing/2014/main" id="{74039745-5635-4D35-8864-240651048439}"/>
                </a:ext>
              </a:extLst>
            </p:cNvPr>
            <p:cNvGrpSpPr/>
            <p:nvPr userDrawn="1"/>
          </p:nvGrpSpPr>
          <p:grpSpPr>
            <a:xfrm>
              <a:off x="1484775" y="3019492"/>
              <a:ext cx="644200" cy="3457510"/>
              <a:chOff x="1512556" y="3019492"/>
              <a:chExt cx="644200" cy="3457510"/>
            </a:xfrm>
          </p:grpSpPr>
          <p:grpSp>
            <p:nvGrpSpPr>
              <p:cNvPr id="58" name="Group 57">
                <a:extLst>
                  <a:ext uri="{FF2B5EF4-FFF2-40B4-BE49-F238E27FC236}">
                    <a16:creationId xmlns:a16="http://schemas.microsoft.com/office/drawing/2014/main" id="{370B0960-BF2D-453B-89BC-D2F56F10E9F6}"/>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0" name="Rectangle 59">
                  <a:extLst>
                    <a:ext uri="{FF2B5EF4-FFF2-40B4-BE49-F238E27FC236}">
                      <a16:creationId xmlns:a16="http://schemas.microsoft.com/office/drawing/2014/main" id="{621A2AE2-C33C-4806-AD19-3741A8A971BF}"/>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1" name="Rectangle: Rounded Corners 60">
                  <a:extLst>
                    <a:ext uri="{FF2B5EF4-FFF2-40B4-BE49-F238E27FC236}">
                      <a16:creationId xmlns:a16="http://schemas.microsoft.com/office/drawing/2014/main" id="{72942354-59BD-4496-A5A8-14DD330C795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9" name="Picture 58" descr="Icon&#10;&#10;Description automatically generated">
                <a:extLst>
                  <a:ext uri="{FF2B5EF4-FFF2-40B4-BE49-F238E27FC236}">
                    <a16:creationId xmlns:a16="http://schemas.microsoft.com/office/drawing/2014/main" id="{805EFAC3-F6FB-4E5E-AFF3-6DD771FCE9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BB3733EB-7B03-4F12-8E76-15A38902C797}"/>
                </a:ext>
              </a:extLst>
            </p:cNvPr>
            <p:cNvGrpSpPr/>
            <p:nvPr userDrawn="1"/>
          </p:nvGrpSpPr>
          <p:grpSpPr>
            <a:xfrm>
              <a:off x="1113225" y="2638621"/>
              <a:ext cx="657225" cy="3838381"/>
              <a:chOff x="1141006" y="2638621"/>
              <a:chExt cx="657225" cy="3838381"/>
            </a:xfrm>
          </p:grpSpPr>
          <p:grpSp>
            <p:nvGrpSpPr>
              <p:cNvPr id="54" name="Group 53">
                <a:extLst>
                  <a:ext uri="{FF2B5EF4-FFF2-40B4-BE49-F238E27FC236}">
                    <a16:creationId xmlns:a16="http://schemas.microsoft.com/office/drawing/2014/main" id="{5F9CE723-0DA3-4CBE-BD78-83282B3A443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6" name="Rectangle 55">
                  <a:extLst>
                    <a:ext uri="{FF2B5EF4-FFF2-40B4-BE49-F238E27FC236}">
                      <a16:creationId xmlns:a16="http://schemas.microsoft.com/office/drawing/2014/main" id="{855927EC-F09C-4A8E-9510-591A5C1EAC6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7" name="Rectangle: Rounded Corners 56">
                  <a:extLst>
                    <a:ext uri="{FF2B5EF4-FFF2-40B4-BE49-F238E27FC236}">
                      <a16:creationId xmlns:a16="http://schemas.microsoft.com/office/drawing/2014/main" id="{9E61EBC5-76D6-452C-9D9A-192888F98A15}"/>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5" name="Picture 54" descr="Icon&#10;&#10;Description automatically generated">
                <a:extLst>
                  <a:ext uri="{FF2B5EF4-FFF2-40B4-BE49-F238E27FC236}">
                    <a16:creationId xmlns:a16="http://schemas.microsoft.com/office/drawing/2014/main" id="{B14CFC82-B1D3-40F8-87DB-DC6502306D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3" name="Group 42">
              <a:extLst>
                <a:ext uri="{FF2B5EF4-FFF2-40B4-BE49-F238E27FC236}">
                  <a16:creationId xmlns:a16="http://schemas.microsoft.com/office/drawing/2014/main" id="{13F83F55-789A-436B-B840-FA2DD4363FB8}"/>
                </a:ext>
              </a:extLst>
            </p:cNvPr>
            <p:cNvGrpSpPr/>
            <p:nvPr userDrawn="1"/>
          </p:nvGrpSpPr>
          <p:grpSpPr>
            <a:xfrm>
              <a:off x="670959" y="2253956"/>
              <a:ext cx="714662" cy="4223046"/>
              <a:chOff x="670959" y="2253956"/>
              <a:chExt cx="714662" cy="4223046"/>
            </a:xfrm>
          </p:grpSpPr>
          <p:grpSp>
            <p:nvGrpSpPr>
              <p:cNvPr id="50" name="Group 49">
                <a:extLst>
                  <a:ext uri="{FF2B5EF4-FFF2-40B4-BE49-F238E27FC236}">
                    <a16:creationId xmlns:a16="http://schemas.microsoft.com/office/drawing/2014/main" id="{5AB8344C-B757-44E1-BC1C-CE74D0070D6C}"/>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2" name="Rectangle 51">
                  <a:extLst>
                    <a:ext uri="{FF2B5EF4-FFF2-40B4-BE49-F238E27FC236}">
                      <a16:creationId xmlns:a16="http://schemas.microsoft.com/office/drawing/2014/main" id="{8C3C3247-8698-4B97-AD29-E8BCE08E6D17}"/>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3" name="Rectangle: Rounded Corners 52">
                  <a:extLst>
                    <a:ext uri="{FF2B5EF4-FFF2-40B4-BE49-F238E27FC236}">
                      <a16:creationId xmlns:a16="http://schemas.microsoft.com/office/drawing/2014/main" id="{490A3779-D9A5-464C-9E6B-D78FF9356376}"/>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1" name="Picture 50" descr="Icon&#10;&#10;Description automatically generated">
                <a:extLst>
                  <a:ext uri="{FF2B5EF4-FFF2-40B4-BE49-F238E27FC236}">
                    <a16:creationId xmlns:a16="http://schemas.microsoft.com/office/drawing/2014/main" id="{1495662E-117A-47A7-A652-82699EDE09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4" name="Group 43">
              <a:extLst>
                <a:ext uri="{FF2B5EF4-FFF2-40B4-BE49-F238E27FC236}">
                  <a16:creationId xmlns:a16="http://schemas.microsoft.com/office/drawing/2014/main" id="{41541F52-E614-4C21-A95B-71983ABB3B89}"/>
                </a:ext>
              </a:extLst>
            </p:cNvPr>
            <p:cNvGrpSpPr/>
            <p:nvPr userDrawn="1"/>
          </p:nvGrpSpPr>
          <p:grpSpPr>
            <a:xfrm>
              <a:off x="375134" y="1873083"/>
              <a:ext cx="642896" cy="4603919"/>
              <a:chOff x="375134" y="1873083"/>
              <a:chExt cx="642896" cy="4603919"/>
            </a:xfrm>
          </p:grpSpPr>
          <p:grpSp>
            <p:nvGrpSpPr>
              <p:cNvPr id="45" name="Group 44">
                <a:extLst>
                  <a:ext uri="{FF2B5EF4-FFF2-40B4-BE49-F238E27FC236}">
                    <a16:creationId xmlns:a16="http://schemas.microsoft.com/office/drawing/2014/main" id="{42935375-B4BF-418B-A980-8FB9161DB3A8}"/>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8" name="Rectangle 47">
                  <a:extLst>
                    <a:ext uri="{FF2B5EF4-FFF2-40B4-BE49-F238E27FC236}">
                      <a16:creationId xmlns:a16="http://schemas.microsoft.com/office/drawing/2014/main" id="{1E36B5ED-2C41-4EAE-B10A-7B43EAC64D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9" name="Rectangle: Rounded Corners 48">
                  <a:extLst>
                    <a:ext uri="{FF2B5EF4-FFF2-40B4-BE49-F238E27FC236}">
                      <a16:creationId xmlns:a16="http://schemas.microsoft.com/office/drawing/2014/main" id="{EFBEFB48-2CE4-451E-939A-1C2712D21AED}"/>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7" name="Picture 46" descr="Icon&#10;&#10;Description automatically generated">
                <a:extLst>
                  <a:ext uri="{FF2B5EF4-FFF2-40B4-BE49-F238E27FC236}">
                    <a16:creationId xmlns:a16="http://schemas.microsoft.com/office/drawing/2014/main" id="{F3CDA78D-7EC1-4C91-BA54-43B4FCDCE0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819401" y="609600"/>
            <a:ext cx="5946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5 subjects to list. </a:t>
            </a:r>
          </a:p>
        </p:txBody>
      </p:sp>
    </p:spTree>
    <p:extLst>
      <p:ext uri="{BB962C8B-B14F-4D97-AF65-F5344CB8AC3E}">
        <p14:creationId xmlns:p14="http://schemas.microsoft.com/office/powerpoint/2010/main" val="141143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C08CD5B-3C8B-4396-98F2-8B32FBEADE4B}"/>
              </a:ext>
            </a:extLst>
          </p:cNvPr>
          <p:cNvGrpSpPr/>
          <p:nvPr userDrawn="1"/>
        </p:nvGrpSpPr>
        <p:grpSpPr>
          <a:xfrm>
            <a:off x="375134" y="1873083"/>
            <a:ext cx="2475015" cy="4603919"/>
            <a:chOff x="375134" y="1873083"/>
            <a:chExt cx="2475015" cy="4603919"/>
          </a:xfrm>
        </p:grpSpPr>
        <p:grpSp>
          <p:nvGrpSpPr>
            <p:cNvPr id="41" name="Group 40">
              <a:extLst>
                <a:ext uri="{FF2B5EF4-FFF2-40B4-BE49-F238E27FC236}">
                  <a16:creationId xmlns:a16="http://schemas.microsoft.com/office/drawing/2014/main" id="{418D0F89-9E3F-4174-9FB9-CA3821A2F0E5}"/>
                </a:ext>
              </a:extLst>
            </p:cNvPr>
            <p:cNvGrpSpPr/>
            <p:nvPr userDrawn="1"/>
          </p:nvGrpSpPr>
          <p:grpSpPr>
            <a:xfrm>
              <a:off x="2231627" y="3781238"/>
              <a:ext cx="618522" cy="2695764"/>
              <a:chOff x="2259408" y="3781238"/>
              <a:chExt cx="618522" cy="2695764"/>
            </a:xfrm>
          </p:grpSpPr>
          <p:grpSp>
            <p:nvGrpSpPr>
              <p:cNvPr id="68" name="Group 67">
                <a:extLst>
                  <a:ext uri="{FF2B5EF4-FFF2-40B4-BE49-F238E27FC236}">
                    <a16:creationId xmlns:a16="http://schemas.microsoft.com/office/drawing/2014/main" id="{AA70AB02-BF5E-42DC-B4E4-A5B707AC634B}"/>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70" name="Rectangle: Rounded Corners 69">
                  <a:extLst>
                    <a:ext uri="{FF2B5EF4-FFF2-40B4-BE49-F238E27FC236}">
                      <a16:creationId xmlns:a16="http://schemas.microsoft.com/office/drawing/2014/main" id="{2FC27DDE-BC30-4668-AE50-89DE5BCA22DC}"/>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1" name="Rectangle 70">
                  <a:extLst>
                    <a:ext uri="{FF2B5EF4-FFF2-40B4-BE49-F238E27FC236}">
                      <a16:creationId xmlns:a16="http://schemas.microsoft.com/office/drawing/2014/main" id="{BA506116-09DF-469E-866D-D5822C5F178E}"/>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9" name="Picture 68" descr="Icon&#10;&#10;Description automatically generated">
                <a:extLst>
                  <a:ext uri="{FF2B5EF4-FFF2-40B4-BE49-F238E27FC236}">
                    <a16:creationId xmlns:a16="http://schemas.microsoft.com/office/drawing/2014/main" id="{81C518A6-1870-456E-A83A-9476767B6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7526" y="3807082"/>
                <a:ext cx="330404" cy="329184"/>
              </a:xfrm>
              <a:prstGeom prst="rect">
                <a:avLst/>
              </a:prstGeom>
            </p:spPr>
          </p:pic>
        </p:grpSp>
        <p:grpSp>
          <p:nvGrpSpPr>
            <p:cNvPr id="42" name="Group 41">
              <a:extLst>
                <a:ext uri="{FF2B5EF4-FFF2-40B4-BE49-F238E27FC236}">
                  <a16:creationId xmlns:a16="http://schemas.microsoft.com/office/drawing/2014/main" id="{732FECB8-95AE-40E3-A5FA-F72D37045ED1}"/>
                </a:ext>
              </a:extLst>
            </p:cNvPr>
            <p:cNvGrpSpPr/>
            <p:nvPr userDrawn="1"/>
          </p:nvGrpSpPr>
          <p:grpSpPr>
            <a:xfrm>
              <a:off x="1853953" y="3397315"/>
              <a:ext cx="646227" cy="3079687"/>
              <a:chOff x="1881734" y="3397315"/>
              <a:chExt cx="646227" cy="3079687"/>
            </a:xfrm>
          </p:grpSpPr>
          <p:grpSp>
            <p:nvGrpSpPr>
              <p:cNvPr id="64" name="Group 63">
                <a:extLst>
                  <a:ext uri="{FF2B5EF4-FFF2-40B4-BE49-F238E27FC236}">
                    <a16:creationId xmlns:a16="http://schemas.microsoft.com/office/drawing/2014/main" id="{FE6800CA-0DB7-4145-83B4-3D2AEB2DF313}"/>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6" name="Rectangle 65">
                  <a:extLst>
                    <a:ext uri="{FF2B5EF4-FFF2-40B4-BE49-F238E27FC236}">
                      <a16:creationId xmlns:a16="http://schemas.microsoft.com/office/drawing/2014/main" id="{A048B593-168A-4B19-9C16-064283720253}"/>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7" name="Rectangle: Rounded Corners 66">
                  <a:extLst>
                    <a:ext uri="{FF2B5EF4-FFF2-40B4-BE49-F238E27FC236}">
                      <a16:creationId xmlns:a16="http://schemas.microsoft.com/office/drawing/2014/main" id="{9EE49D09-9205-4828-B50D-65E9BC881C2E}"/>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5" name="Picture 64" descr="Icon&#10;&#10;Description automatically generated">
                <a:extLst>
                  <a:ext uri="{FF2B5EF4-FFF2-40B4-BE49-F238E27FC236}">
                    <a16:creationId xmlns:a16="http://schemas.microsoft.com/office/drawing/2014/main" id="{44C785B4-8112-48AD-862C-2CCC965EE3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43" name="Group 42">
              <a:extLst>
                <a:ext uri="{FF2B5EF4-FFF2-40B4-BE49-F238E27FC236}">
                  <a16:creationId xmlns:a16="http://schemas.microsoft.com/office/drawing/2014/main" id="{978F44C6-8706-4CA7-AFD3-E48E6273C6A5}"/>
                </a:ext>
              </a:extLst>
            </p:cNvPr>
            <p:cNvGrpSpPr/>
            <p:nvPr userDrawn="1"/>
          </p:nvGrpSpPr>
          <p:grpSpPr>
            <a:xfrm>
              <a:off x="1484775" y="3019492"/>
              <a:ext cx="644200" cy="3457510"/>
              <a:chOff x="1512556" y="3019492"/>
              <a:chExt cx="644200" cy="3457510"/>
            </a:xfrm>
          </p:grpSpPr>
          <p:grpSp>
            <p:nvGrpSpPr>
              <p:cNvPr id="60" name="Group 59">
                <a:extLst>
                  <a:ext uri="{FF2B5EF4-FFF2-40B4-BE49-F238E27FC236}">
                    <a16:creationId xmlns:a16="http://schemas.microsoft.com/office/drawing/2014/main" id="{39A70F03-B323-4B62-9A0B-7A507D9B225B}"/>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2" name="Rectangle 61">
                  <a:extLst>
                    <a:ext uri="{FF2B5EF4-FFF2-40B4-BE49-F238E27FC236}">
                      <a16:creationId xmlns:a16="http://schemas.microsoft.com/office/drawing/2014/main" id="{1586D84B-A025-404C-8BDC-34E33DB8052B}"/>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3" name="Rectangle: Rounded Corners 62">
                  <a:extLst>
                    <a:ext uri="{FF2B5EF4-FFF2-40B4-BE49-F238E27FC236}">
                      <a16:creationId xmlns:a16="http://schemas.microsoft.com/office/drawing/2014/main" id="{9B6BAF6C-B3D2-41C1-A74D-1F2253E07784}"/>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1" name="Picture 60" descr="Icon&#10;&#10;Description automatically generated">
                <a:extLst>
                  <a:ext uri="{FF2B5EF4-FFF2-40B4-BE49-F238E27FC236}">
                    <a16:creationId xmlns:a16="http://schemas.microsoft.com/office/drawing/2014/main" id="{75AC8BCC-63B5-4C7F-A9D4-F1A804EDD8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4" name="Group 43">
              <a:extLst>
                <a:ext uri="{FF2B5EF4-FFF2-40B4-BE49-F238E27FC236}">
                  <a16:creationId xmlns:a16="http://schemas.microsoft.com/office/drawing/2014/main" id="{2FE8483E-0544-4413-862E-29AA2B19EA2E}"/>
                </a:ext>
              </a:extLst>
            </p:cNvPr>
            <p:cNvGrpSpPr/>
            <p:nvPr userDrawn="1"/>
          </p:nvGrpSpPr>
          <p:grpSpPr>
            <a:xfrm>
              <a:off x="1113225" y="2638621"/>
              <a:ext cx="657225" cy="3838381"/>
              <a:chOff x="1141006" y="2638621"/>
              <a:chExt cx="657225" cy="3838381"/>
            </a:xfrm>
          </p:grpSpPr>
          <p:grpSp>
            <p:nvGrpSpPr>
              <p:cNvPr id="56" name="Group 55">
                <a:extLst>
                  <a:ext uri="{FF2B5EF4-FFF2-40B4-BE49-F238E27FC236}">
                    <a16:creationId xmlns:a16="http://schemas.microsoft.com/office/drawing/2014/main" id="{EE224A6C-27CB-45E5-812D-C427B7374898}"/>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8" name="Rectangle 57">
                  <a:extLst>
                    <a:ext uri="{FF2B5EF4-FFF2-40B4-BE49-F238E27FC236}">
                      <a16:creationId xmlns:a16="http://schemas.microsoft.com/office/drawing/2014/main" id="{56702CDC-C105-44DC-8B7C-C9D02A611BB2}"/>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9" name="Rectangle: Rounded Corners 58">
                  <a:extLst>
                    <a:ext uri="{FF2B5EF4-FFF2-40B4-BE49-F238E27FC236}">
                      <a16:creationId xmlns:a16="http://schemas.microsoft.com/office/drawing/2014/main" id="{7F18BBC0-436C-4F54-8414-152DEC243FBA}"/>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7" name="Picture 56" descr="Icon&#10;&#10;Description automatically generated">
                <a:extLst>
                  <a:ext uri="{FF2B5EF4-FFF2-40B4-BE49-F238E27FC236}">
                    <a16:creationId xmlns:a16="http://schemas.microsoft.com/office/drawing/2014/main" id="{FE52BCF1-776A-43D9-94A4-DE321919F2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5" name="Group 44">
              <a:extLst>
                <a:ext uri="{FF2B5EF4-FFF2-40B4-BE49-F238E27FC236}">
                  <a16:creationId xmlns:a16="http://schemas.microsoft.com/office/drawing/2014/main" id="{0F6692BA-5DC9-4422-86B1-3BBAD7FEA80D}"/>
                </a:ext>
              </a:extLst>
            </p:cNvPr>
            <p:cNvGrpSpPr/>
            <p:nvPr userDrawn="1"/>
          </p:nvGrpSpPr>
          <p:grpSpPr>
            <a:xfrm>
              <a:off x="670959" y="2253956"/>
              <a:ext cx="714662" cy="4223046"/>
              <a:chOff x="670959" y="2253956"/>
              <a:chExt cx="714662" cy="4223046"/>
            </a:xfrm>
          </p:grpSpPr>
          <p:grpSp>
            <p:nvGrpSpPr>
              <p:cNvPr id="52" name="Group 51">
                <a:extLst>
                  <a:ext uri="{FF2B5EF4-FFF2-40B4-BE49-F238E27FC236}">
                    <a16:creationId xmlns:a16="http://schemas.microsoft.com/office/drawing/2014/main" id="{E71679CA-DCCD-4A7C-9E95-D8614B9DFC8B}"/>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4" name="Rectangle 53">
                  <a:extLst>
                    <a:ext uri="{FF2B5EF4-FFF2-40B4-BE49-F238E27FC236}">
                      <a16:creationId xmlns:a16="http://schemas.microsoft.com/office/drawing/2014/main" id="{EC7F984A-6B20-4C50-93B5-51D3D36C53E9}"/>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5" name="Rectangle: Rounded Corners 54">
                  <a:extLst>
                    <a:ext uri="{FF2B5EF4-FFF2-40B4-BE49-F238E27FC236}">
                      <a16:creationId xmlns:a16="http://schemas.microsoft.com/office/drawing/2014/main" id="{5C2FBC43-8262-42EC-88FC-CD9303233A4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3" name="Picture 52" descr="Icon&#10;&#10;Description automatically generated">
                <a:extLst>
                  <a:ext uri="{FF2B5EF4-FFF2-40B4-BE49-F238E27FC236}">
                    <a16:creationId xmlns:a16="http://schemas.microsoft.com/office/drawing/2014/main" id="{C75210A3-F821-43B2-B5B6-3B55550B9C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7" name="Group 46">
              <a:extLst>
                <a:ext uri="{FF2B5EF4-FFF2-40B4-BE49-F238E27FC236}">
                  <a16:creationId xmlns:a16="http://schemas.microsoft.com/office/drawing/2014/main" id="{86445935-8FB2-44F9-A791-BE64F7173D97}"/>
                </a:ext>
              </a:extLst>
            </p:cNvPr>
            <p:cNvGrpSpPr/>
            <p:nvPr userDrawn="1"/>
          </p:nvGrpSpPr>
          <p:grpSpPr>
            <a:xfrm>
              <a:off x="375134" y="1873083"/>
              <a:ext cx="642896" cy="4603919"/>
              <a:chOff x="375134" y="1873083"/>
              <a:chExt cx="642896" cy="4603919"/>
            </a:xfrm>
          </p:grpSpPr>
          <p:grpSp>
            <p:nvGrpSpPr>
              <p:cNvPr id="48" name="Group 47">
                <a:extLst>
                  <a:ext uri="{FF2B5EF4-FFF2-40B4-BE49-F238E27FC236}">
                    <a16:creationId xmlns:a16="http://schemas.microsoft.com/office/drawing/2014/main" id="{F18E58D6-B29F-4340-BB16-BADF947EB44F}"/>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34EBCEE1-43C1-499B-ADFD-866889DCB4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78540318-425F-453F-9270-5D02FDCB061B}"/>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90F4788A-407D-4892-9F2C-3F0491EC39E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200401" y="609600"/>
            <a:ext cx="5565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6 subjects to list. </a:t>
            </a:r>
          </a:p>
        </p:txBody>
      </p:sp>
    </p:spTree>
    <p:extLst>
      <p:ext uri="{BB962C8B-B14F-4D97-AF65-F5344CB8AC3E}">
        <p14:creationId xmlns:p14="http://schemas.microsoft.com/office/powerpoint/2010/main" val="153962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FF8CA15-3CB9-4811-AD67-BC65491BE331}"/>
              </a:ext>
            </a:extLst>
          </p:cNvPr>
          <p:cNvGrpSpPr/>
          <p:nvPr userDrawn="1"/>
        </p:nvGrpSpPr>
        <p:grpSpPr>
          <a:xfrm>
            <a:off x="375134" y="1873083"/>
            <a:ext cx="2873685" cy="4603919"/>
            <a:chOff x="375134" y="1873083"/>
            <a:chExt cx="2873685" cy="4603919"/>
          </a:xfrm>
        </p:grpSpPr>
        <p:grpSp>
          <p:nvGrpSpPr>
            <p:cNvPr id="37" name="Group 36">
              <a:extLst>
                <a:ext uri="{FF2B5EF4-FFF2-40B4-BE49-F238E27FC236}">
                  <a16:creationId xmlns:a16="http://schemas.microsoft.com/office/drawing/2014/main" id="{79954540-8DAD-43F9-A58C-009109E4A2DB}"/>
                </a:ext>
              </a:extLst>
            </p:cNvPr>
            <p:cNvGrpSpPr/>
            <p:nvPr userDrawn="1"/>
          </p:nvGrpSpPr>
          <p:grpSpPr>
            <a:xfrm>
              <a:off x="2612926" y="4162109"/>
              <a:ext cx="635893" cy="2314893"/>
              <a:chOff x="2640707" y="4162109"/>
              <a:chExt cx="635893" cy="2314893"/>
            </a:xfrm>
          </p:grpSpPr>
          <p:grpSp>
            <p:nvGrpSpPr>
              <p:cNvPr id="69" name="Group 68">
                <a:extLst>
                  <a:ext uri="{FF2B5EF4-FFF2-40B4-BE49-F238E27FC236}">
                    <a16:creationId xmlns:a16="http://schemas.microsoft.com/office/drawing/2014/main" id="{3DB7731F-E78D-4D36-945C-1E21F29D1BE8}"/>
                  </a:ext>
                </a:extLst>
              </p:cNvPr>
              <p:cNvGrpSpPr/>
              <p:nvPr userDrawn="1"/>
            </p:nvGrpSpPr>
            <p:grpSpPr>
              <a:xfrm>
                <a:off x="2640707" y="4162109"/>
                <a:ext cx="635893" cy="2314893"/>
                <a:chOff x="4034614" y="3613120"/>
                <a:chExt cx="891358" cy="3244885"/>
              </a:xfrm>
              <a:solidFill>
                <a:srgbClr val="69A5AB"/>
              </a:solidFill>
              <a:effectLst>
                <a:outerShdw blurRad="50800" dist="38100" algn="l" rotWithShape="0">
                  <a:prstClr val="black">
                    <a:alpha val="40000"/>
                  </a:prstClr>
                </a:outerShdw>
              </a:effectLst>
            </p:grpSpPr>
            <p:sp>
              <p:nvSpPr>
                <p:cNvPr id="71" name="Rectangle 70">
                  <a:extLst>
                    <a:ext uri="{FF2B5EF4-FFF2-40B4-BE49-F238E27FC236}">
                      <a16:creationId xmlns:a16="http://schemas.microsoft.com/office/drawing/2014/main" id="{870003D2-5D95-4D5E-94E1-8BEBE283C064}"/>
                    </a:ext>
                  </a:extLst>
                </p:cNvPr>
                <p:cNvSpPr/>
                <p:nvPr/>
              </p:nvSpPr>
              <p:spPr bwMode="auto">
                <a:xfrm>
                  <a:off x="4034614" y="3613123"/>
                  <a:ext cx="533399" cy="3244882"/>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2" name="Rectangle: Rounded Corners 71">
                  <a:extLst>
                    <a:ext uri="{FF2B5EF4-FFF2-40B4-BE49-F238E27FC236}">
                      <a16:creationId xmlns:a16="http://schemas.microsoft.com/office/drawing/2014/main" id="{9F82BF9F-F89C-4345-9147-598E14F570F5}"/>
                    </a:ext>
                  </a:extLst>
                </p:cNvPr>
                <p:cNvSpPr/>
                <p:nvPr/>
              </p:nvSpPr>
              <p:spPr bwMode="auto">
                <a:xfrm>
                  <a:off x="4193922" y="3613120"/>
                  <a:ext cx="732050" cy="533886"/>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70" name="Picture 69" descr="Icon&#10;&#10;Description automatically generated">
                <a:extLst>
                  <a:ext uri="{FF2B5EF4-FFF2-40B4-BE49-F238E27FC236}">
                    <a16:creationId xmlns:a16="http://schemas.microsoft.com/office/drawing/2014/main" id="{588AF877-7A10-4B1A-AC1C-8B118D7F21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7416" y="4187953"/>
                <a:ext cx="329184" cy="329184"/>
              </a:xfrm>
              <a:prstGeom prst="rect">
                <a:avLst/>
              </a:prstGeom>
            </p:spPr>
          </p:pic>
        </p:grpSp>
        <p:grpSp>
          <p:nvGrpSpPr>
            <p:cNvPr id="38" name="Group 37">
              <a:extLst>
                <a:ext uri="{FF2B5EF4-FFF2-40B4-BE49-F238E27FC236}">
                  <a16:creationId xmlns:a16="http://schemas.microsoft.com/office/drawing/2014/main" id="{FC4FE110-AAD9-471B-B6F2-AE0A0ECD49DE}"/>
                </a:ext>
              </a:extLst>
            </p:cNvPr>
            <p:cNvGrpSpPr/>
            <p:nvPr userDrawn="1"/>
          </p:nvGrpSpPr>
          <p:grpSpPr>
            <a:xfrm>
              <a:off x="2231627" y="3781238"/>
              <a:ext cx="618522" cy="2695764"/>
              <a:chOff x="2259408" y="3781238"/>
              <a:chExt cx="618522" cy="2695764"/>
            </a:xfrm>
          </p:grpSpPr>
          <p:grpSp>
            <p:nvGrpSpPr>
              <p:cNvPr id="65" name="Group 64">
                <a:extLst>
                  <a:ext uri="{FF2B5EF4-FFF2-40B4-BE49-F238E27FC236}">
                    <a16:creationId xmlns:a16="http://schemas.microsoft.com/office/drawing/2014/main" id="{4DD8215B-E737-4545-B1DF-E7E3E01EB661}"/>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67" name="Rectangle: Rounded Corners 66">
                  <a:extLst>
                    <a:ext uri="{FF2B5EF4-FFF2-40B4-BE49-F238E27FC236}">
                      <a16:creationId xmlns:a16="http://schemas.microsoft.com/office/drawing/2014/main" id="{C0EEC591-6904-46BC-85C1-7FDFCD902AB1}"/>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8" name="Rectangle 67">
                  <a:extLst>
                    <a:ext uri="{FF2B5EF4-FFF2-40B4-BE49-F238E27FC236}">
                      <a16:creationId xmlns:a16="http://schemas.microsoft.com/office/drawing/2014/main" id="{7FD6FF10-8995-4B98-B6DA-32D7FA697172}"/>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6" name="Picture 65" descr="Icon&#10;&#10;Description automatically generated">
                <a:extLst>
                  <a:ext uri="{FF2B5EF4-FFF2-40B4-BE49-F238E27FC236}">
                    <a16:creationId xmlns:a16="http://schemas.microsoft.com/office/drawing/2014/main" id="{FAA02FEE-A033-429A-A91D-3DCD96ED0F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7526" y="3807082"/>
                <a:ext cx="330404" cy="329184"/>
              </a:xfrm>
              <a:prstGeom prst="rect">
                <a:avLst/>
              </a:prstGeom>
            </p:spPr>
          </p:pic>
        </p:grpSp>
        <p:grpSp>
          <p:nvGrpSpPr>
            <p:cNvPr id="39" name="Group 38">
              <a:extLst>
                <a:ext uri="{FF2B5EF4-FFF2-40B4-BE49-F238E27FC236}">
                  <a16:creationId xmlns:a16="http://schemas.microsoft.com/office/drawing/2014/main" id="{4A07C229-25F7-4829-8F15-50D50EB60E06}"/>
                </a:ext>
              </a:extLst>
            </p:cNvPr>
            <p:cNvGrpSpPr/>
            <p:nvPr userDrawn="1"/>
          </p:nvGrpSpPr>
          <p:grpSpPr>
            <a:xfrm>
              <a:off x="1853953" y="3397315"/>
              <a:ext cx="646227" cy="3079687"/>
              <a:chOff x="1881734" y="3397315"/>
              <a:chExt cx="646227" cy="3079687"/>
            </a:xfrm>
          </p:grpSpPr>
          <p:grpSp>
            <p:nvGrpSpPr>
              <p:cNvPr id="61" name="Group 60">
                <a:extLst>
                  <a:ext uri="{FF2B5EF4-FFF2-40B4-BE49-F238E27FC236}">
                    <a16:creationId xmlns:a16="http://schemas.microsoft.com/office/drawing/2014/main" id="{D5E155B2-1397-4293-AC44-B160C8453E95}"/>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3" name="Rectangle 62">
                  <a:extLst>
                    <a:ext uri="{FF2B5EF4-FFF2-40B4-BE49-F238E27FC236}">
                      <a16:creationId xmlns:a16="http://schemas.microsoft.com/office/drawing/2014/main" id="{7AE41D9F-1C34-4DA3-8B61-0F3A27DDE93D}"/>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4" name="Rectangle: Rounded Corners 63">
                  <a:extLst>
                    <a:ext uri="{FF2B5EF4-FFF2-40B4-BE49-F238E27FC236}">
                      <a16:creationId xmlns:a16="http://schemas.microsoft.com/office/drawing/2014/main" id="{2EDAF1C8-365B-4836-90A8-477D5C399203}"/>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2" name="Picture 61" descr="Icon&#10;&#10;Description automatically generated">
                <a:extLst>
                  <a:ext uri="{FF2B5EF4-FFF2-40B4-BE49-F238E27FC236}">
                    <a16:creationId xmlns:a16="http://schemas.microsoft.com/office/drawing/2014/main" id="{E16C7708-DA75-441E-858E-E452E90C59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40" name="Group 39">
              <a:extLst>
                <a:ext uri="{FF2B5EF4-FFF2-40B4-BE49-F238E27FC236}">
                  <a16:creationId xmlns:a16="http://schemas.microsoft.com/office/drawing/2014/main" id="{5BAA0E01-6A7C-4851-9D03-A339ACD35CB9}"/>
                </a:ext>
              </a:extLst>
            </p:cNvPr>
            <p:cNvGrpSpPr/>
            <p:nvPr userDrawn="1"/>
          </p:nvGrpSpPr>
          <p:grpSpPr>
            <a:xfrm>
              <a:off x="1484775" y="3019492"/>
              <a:ext cx="644200" cy="3457510"/>
              <a:chOff x="1512556" y="3019492"/>
              <a:chExt cx="644200" cy="3457510"/>
            </a:xfrm>
          </p:grpSpPr>
          <p:grpSp>
            <p:nvGrpSpPr>
              <p:cNvPr id="57" name="Group 56">
                <a:extLst>
                  <a:ext uri="{FF2B5EF4-FFF2-40B4-BE49-F238E27FC236}">
                    <a16:creationId xmlns:a16="http://schemas.microsoft.com/office/drawing/2014/main" id="{371C3BC3-0B5E-43F6-B2DE-BCE99196AC0C}"/>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9" name="Rectangle 58">
                  <a:extLst>
                    <a:ext uri="{FF2B5EF4-FFF2-40B4-BE49-F238E27FC236}">
                      <a16:creationId xmlns:a16="http://schemas.microsoft.com/office/drawing/2014/main" id="{9EAB5B98-FEF1-4523-90BD-176977C856C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0" name="Rectangle: Rounded Corners 59">
                  <a:extLst>
                    <a:ext uri="{FF2B5EF4-FFF2-40B4-BE49-F238E27FC236}">
                      <a16:creationId xmlns:a16="http://schemas.microsoft.com/office/drawing/2014/main" id="{C080A1F4-9859-4C10-8CF8-EB993F9C9C3A}"/>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8" name="Picture 57" descr="Icon&#10;&#10;Description automatically generated">
                <a:extLst>
                  <a:ext uri="{FF2B5EF4-FFF2-40B4-BE49-F238E27FC236}">
                    <a16:creationId xmlns:a16="http://schemas.microsoft.com/office/drawing/2014/main" id="{2C4D54AD-4603-43A7-BABC-D5A110CB685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DF995481-CF7F-4940-979C-573F6BE0BCDC}"/>
                </a:ext>
              </a:extLst>
            </p:cNvPr>
            <p:cNvGrpSpPr/>
            <p:nvPr userDrawn="1"/>
          </p:nvGrpSpPr>
          <p:grpSpPr>
            <a:xfrm>
              <a:off x="1113225" y="2638621"/>
              <a:ext cx="657225" cy="3838381"/>
              <a:chOff x="1141006" y="2638621"/>
              <a:chExt cx="657225" cy="3838381"/>
            </a:xfrm>
          </p:grpSpPr>
          <p:grpSp>
            <p:nvGrpSpPr>
              <p:cNvPr id="53" name="Group 52">
                <a:extLst>
                  <a:ext uri="{FF2B5EF4-FFF2-40B4-BE49-F238E27FC236}">
                    <a16:creationId xmlns:a16="http://schemas.microsoft.com/office/drawing/2014/main" id="{9C88D16B-64B5-47E9-974D-60D7B72F5F6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5" name="Rectangle 54">
                  <a:extLst>
                    <a:ext uri="{FF2B5EF4-FFF2-40B4-BE49-F238E27FC236}">
                      <a16:creationId xmlns:a16="http://schemas.microsoft.com/office/drawing/2014/main" id="{DFDF1D0E-8C2A-4870-8F20-4BD5367C0FFC}"/>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6" name="Rectangle: Rounded Corners 55">
                  <a:extLst>
                    <a:ext uri="{FF2B5EF4-FFF2-40B4-BE49-F238E27FC236}">
                      <a16:creationId xmlns:a16="http://schemas.microsoft.com/office/drawing/2014/main" id="{B7F3A9E7-3B88-4F62-84CA-5EA479E74C1B}"/>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4" name="Picture 53" descr="Icon&#10;&#10;Description automatically generated">
                <a:extLst>
                  <a:ext uri="{FF2B5EF4-FFF2-40B4-BE49-F238E27FC236}">
                    <a16:creationId xmlns:a16="http://schemas.microsoft.com/office/drawing/2014/main" id="{63E2067E-8C59-42F3-BCC7-E61D4A06A3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2" name="Group 41">
              <a:extLst>
                <a:ext uri="{FF2B5EF4-FFF2-40B4-BE49-F238E27FC236}">
                  <a16:creationId xmlns:a16="http://schemas.microsoft.com/office/drawing/2014/main" id="{F309B8E8-1854-42FF-8144-6BE1BF7D4B71}"/>
                </a:ext>
              </a:extLst>
            </p:cNvPr>
            <p:cNvGrpSpPr/>
            <p:nvPr userDrawn="1"/>
          </p:nvGrpSpPr>
          <p:grpSpPr>
            <a:xfrm>
              <a:off x="670959" y="2253956"/>
              <a:ext cx="714662" cy="4223046"/>
              <a:chOff x="670959" y="2253956"/>
              <a:chExt cx="714662" cy="4223046"/>
            </a:xfrm>
          </p:grpSpPr>
          <p:grpSp>
            <p:nvGrpSpPr>
              <p:cNvPr id="49" name="Group 48">
                <a:extLst>
                  <a:ext uri="{FF2B5EF4-FFF2-40B4-BE49-F238E27FC236}">
                    <a16:creationId xmlns:a16="http://schemas.microsoft.com/office/drawing/2014/main" id="{656AB82A-F7CE-4025-B43F-B3C7AFA8F128}"/>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1" name="Rectangle 50">
                  <a:extLst>
                    <a:ext uri="{FF2B5EF4-FFF2-40B4-BE49-F238E27FC236}">
                      <a16:creationId xmlns:a16="http://schemas.microsoft.com/office/drawing/2014/main" id="{1532D561-EFCD-4AD7-92D6-8651525CD81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2" name="Rectangle: Rounded Corners 51">
                  <a:extLst>
                    <a:ext uri="{FF2B5EF4-FFF2-40B4-BE49-F238E27FC236}">
                      <a16:creationId xmlns:a16="http://schemas.microsoft.com/office/drawing/2014/main" id="{57621093-7553-4B2D-A9C3-1FF3F9AAACD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0" name="Picture 49" descr="Icon&#10;&#10;Description automatically generated">
                <a:extLst>
                  <a:ext uri="{FF2B5EF4-FFF2-40B4-BE49-F238E27FC236}">
                    <a16:creationId xmlns:a16="http://schemas.microsoft.com/office/drawing/2014/main" id="{8E387F34-137F-476F-9E24-B43BDB64AB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3" name="Group 42">
              <a:extLst>
                <a:ext uri="{FF2B5EF4-FFF2-40B4-BE49-F238E27FC236}">
                  <a16:creationId xmlns:a16="http://schemas.microsoft.com/office/drawing/2014/main" id="{C80A7320-441B-4E2A-B00B-4A79CF86F62F}"/>
                </a:ext>
              </a:extLst>
            </p:cNvPr>
            <p:cNvGrpSpPr/>
            <p:nvPr userDrawn="1"/>
          </p:nvGrpSpPr>
          <p:grpSpPr>
            <a:xfrm>
              <a:off x="375134" y="1873083"/>
              <a:ext cx="642896" cy="4603919"/>
              <a:chOff x="375134" y="1873083"/>
              <a:chExt cx="642896" cy="4603919"/>
            </a:xfrm>
          </p:grpSpPr>
          <p:grpSp>
            <p:nvGrpSpPr>
              <p:cNvPr id="44" name="Group 43">
                <a:extLst>
                  <a:ext uri="{FF2B5EF4-FFF2-40B4-BE49-F238E27FC236}">
                    <a16:creationId xmlns:a16="http://schemas.microsoft.com/office/drawing/2014/main" id="{2E7C668D-1787-4781-9D66-B8993753CFFC}"/>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7" name="Rectangle 46">
                  <a:extLst>
                    <a:ext uri="{FF2B5EF4-FFF2-40B4-BE49-F238E27FC236}">
                      <a16:creationId xmlns:a16="http://schemas.microsoft.com/office/drawing/2014/main" id="{25A9DDB0-2B7F-46C2-9B13-8BB06283E766}"/>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8" name="Rectangle: Rounded Corners 47">
                  <a:extLst>
                    <a:ext uri="{FF2B5EF4-FFF2-40B4-BE49-F238E27FC236}">
                      <a16:creationId xmlns:a16="http://schemas.microsoft.com/office/drawing/2014/main" id="{F3B47339-7E51-435F-8001-2EA4B8D12818}"/>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5" name="Picture 44" descr="Icon&#10;&#10;Description automatically generated">
                <a:extLst>
                  <a:ext uri="{FF2B5EF4-FFF2-40B4-BE49-F238E27FC236}">
                    <a16:creationId xmlns:a16="http://schemas.microsoft.com/office/drawing/2014/main" id="{08FF0C6B-1356-4C0A-9962-F536FE9530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422545" y="609600"/>
            <a:ext cx="5343287"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7 subjects to list. </a:t>
            </a:r>
          </a:p>
        </p:txBody>
      </p:sp>
    </p:spTree>
    <p:extLst>
      <p:ext uri="{BB962C8B-B14F-4D97-AF65-F5344CB8AC3E}">
        <p14:creationId xmlns:p14="http://schemas.microsoft.com/office/powerpoint/2010/main" val="390908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AC85F64-D96A-4087-955D-83D16D997ED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83C427C-F9A5-402A-8382-CD5E89A2E609}"/>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8" name="Rectangle 8">
            <a:extLst>
              <a:ext uri="{FF2B5EF4-FFF2-40B4-BE49-F238E27FC236}">
                <a16:creationId xmlns:a16="http://schemas.microsoft.com/office/drawing/2014/main" id="{10504E18-2D76-452B-AFCE-D07DB7FBA3EC}"/>
              </a:ext>
            </a:extLst>
          </p:cNvPr>
          <p:cNvSpPr>
            <a:spLocks noGrp="1" noChangeArrowheads="1"/>
          </p:cNvSpPr>
          <p:nvPr>
            <p:ph type="sldNum" sz="quarter" idx="4"/>
          </p:nvPr>
        </p:nvSpPr>
        <p:spPr bwMode="auto">
          <a:xfrm>
            <a:off x="304800" y="647700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E6F458A-22AC-4D0F-B8B2-7FBC76C47D2F}" type="slidenum">
              <a:rPr lang="en-US" altLang="en-US"/>
              <a:pPr>
                <a:defRPr/>
              </a:pPr>
              <a:t>‹#›</a:t>
            </a:fld>
            <a:endParaRPr lang="en-US" altLang="en-US"/>
          </a:p>
        </p:txBody>
      </p:sp>
      <p:sp>
        <p:nvSpPr>
          <p:cNvPr id="5130" name="Rectangle 10">
            <a:extLst>
              <a:ext uri="{FF2B5EF4-FFF2-40B4-BE49-F238E27FC236}">
                <a16:creationId xmlns:a16="http://schemas.microsoft.com/office/drawing/2014/main" id="{B0E6FB78-CF8A-494A-9626-5B3B6B07234D}"/>
              </a:ext>
            </a:extLst>
          </p:cNvPr>
          <p:cNvSpPr>
            <a:spLocks noGrp="1" noChangeArrowheads="1"/>
          </p:cNvSpPr>
          <p:nvPr>
            <p:ph type="ftr" sz="quarter" idx="3"/>
          </p:nvPr>
        </p:nvSpPr>
        <p:spPr bwMode="auto">
          <a:xfrm>
            <a:off x="3124200" y="6477000"/>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pic>
        <p:nvPicPr>
          <p:cNvPr id="7" name="Picture 8" descr="Logo&#10;&#10;Description automatically generated">
            <a:extLst>
              <a:ext uri="{FF2B5EF4-FFF2-40B4-BE49-F238E27FC236}">
                <a16:creationId xmlns:a16="http://schemas.microsoft.com/office/drawing/2014/main" id="{9B7D4EF9-3005-4B81-9867-F05543CDB999}"/>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a:extLst>
              <a:ext uri="{FF2B5EF4-FFF2-40B4-BE49-F238E27FC236}">
                <a16:creationId xmlns:a16="http://schemas.microsoft.com/office/drawing/2014/main" id="{220EA2C4-D7A6-4409-B8FB-AED98C403F45}"/>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7146AC4E-4726-4088-A038-BA5D641DC492}"/>
              </a:ext>
            </a:extLst>
          </p:cNvPr>
          <p:cNvSpPr>
            <a:spLocks noChangeArrowheads="1"/>
          </p:cNvSpPr>
          <p:nvPr userDrawn="1"/>
        </p:nvSpPr>
        <p:spPr bwMode="auto">
          <a:xfrm>
            <a:off x="0" y="2"/>
            <a:ext cx="9144000" cy="368299"/>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Tree>
    <p:extLst>
      <p:ext uri="{BB962C8B-B14F-4D97-AF65-F5344CB8AC3E}">
        <p14:creationId xmlns:p14="http://schemas.microsoft.com/office/powerpoint/2010/main" val="739288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image001.png@01D7ED0C.9114D1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2CC-F19F-4E55-BF21-C842ED22D1DE}"/>
              </a:ext>
            </a:extLst>
          </p:cNvPr>
          <p:cNvSpPr>
            <a:spLocks noGrp="1"/>
          </p:cNvSpPr>
          <p:nvPr>
            <p:ph type="ctrTitle"/>
          </p:nvPr>
        </p:nvSpPr>
        <p:spPr/>
        <p:txBody>
          <a:bodyPr/>
          <a:lstStyle/>
          <a:p>
            <a:r>
              <a:rPr lang="en-US"/>
              <a:t>Overdose Trends in Oregon</a:t>
            </a:r>
            <a:endParaRPr lang="en-US">
              <a:cs typeface="Arial"/>
            </a:endParaRPr>
          </a:p>
        </p:txBody>
      </p:sp>
      <p:sp>
        <p:nvSpPr>
          <p:cNvPr id="3" name="Subtitle 2">
            <a:extLst>
              <a:ext uri="{FF2B5EF4-FFF2-40B4-BE49-F238E27FC236}">
                <a16:creationId xmlns:a16="http://schemas.microsoft.com/office/drawing/2014/main" id="{6B73DB95-5BD1-4BFE-93E3-80D5EBCCD9F3}"/>
              </a:ext>
            </a:extLst>
          </p:cNvPr>
          <p:cNvSpPr>
            <a:spLocks noGrp="1"/>
          </p:cNvSpPr>
          <p:nvPr>
            <p:ph type="subTitle" idx="1"/>
          </p:nvPr>
        </p:nvSpPr>
        <p:spPr>
          <a:xfrm>
            <a:off x="1371600" y="2152652"/>
            <a:ext cx="6400800" cy="1752600"/>
          </a:xfrm>
        </p:spPr>
        <p:txBody>
          <a:bodyPr/>
          <a:lstStyle/>
          <a:p>
            <a:r>
              <a:rPr lang="en-US" sz="1800" dirty="0"/>
              <a:t>Alcohol &amp; Drug Policy Commission</a:t>
            </a:r>
          </a:p>
          <a:p>
            <a:endParaRPr lang="en-US" sz="1800" dirty="0"/>
          </a:p>
          <a:p>
            <a:r>
              <a:rPr lang="en-US" sz="1800" dirty="0"/>
              <a:t>Laura Chisholm, PhD, MPH</a:t>
            </a:r>
            <a:br>
              <a:rPr lang="en-US" sz="1800" dirty="0"/>
            </a:br>
            <a:r>
              <a:rPr lang="en-US" sz="1800" dirty="0"/>
              <a:t>Manager, Injury &amp; Violence Prevention Section</a:t>
            </a:r>
            <a:br>
              <a:rPr lang="en-US" sz="1800" dirty="0"/>
            </a:br>
            <a:r>
              <a:rPr lang="en-US" sz="1800" dirty="0"/>
              <a:t>Oregon Public Health Division</a:t>
            </a:r>
          </a:p>
          <a:p>
            <a:endParaRPr lang="en-US" sz="1800" dirty="0"/>
          </a:p>
          <a:p>
            <a:r>
              <a:rPr lang="en-US" sz="1800" dirty="0"/>
              <a:t>January 27, 2022</a:t>
            </a:r>
          </a:p>
        </p:txBody>
      </p:sp>
    </p:spTree>
    <p:extLst>
      <p:ext uri="{BB962C8B-B14F-4D97-AF65-F5344CB8AC3E}">
        <p14:creationId xmlns:p14="http://schemas.microsoft.com/office/powerpoint/2010/main" val="31430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7E7-7B4C-48A6-AC24-10FFFD71D1EF}"/>
              </a:ext>
            </a:extLst>
          </p:cNvPr>
          <p:cNvSpPr>
            <a:spLocks noGrp="1"/>
          </p:cNvSpPr>
          <p:nvPr>
            <p:ph type="title"/>
          </p:nvPr>
        </p:nvSpPr>
        <p:spPr/>
        <p:txBody>
          <a:bodyPr/>
          <a:lstStyle/>
          <a:p>
            <a:r>
              <a:rPr lang="en-US" dirty="0"/>
              <a:t>Characteristics of decedents (2020)</a:t>
            </a:r>
          </a:p>
        </p:txBody>
      </p:sp>
      <p:sp>
        <p:nvSpPr>
          <p:cNvPr id="3" name="Content Placeholder 2">
            <a:extLst>
              <a:ext uri="{FF2B5EF4-FFF2-40B4-BE49-F238E27FC236}">
                <a16:creationId xmlns:a16="http://schemas.microsoft.com/office/drawing/2014/main" id="{2BAD0AD9-2F11-4477-ACDF-360B455AEA01}"/>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97.7% non-alcohol-related substance use issues </a:t>
            </a:r>
          </a:p>
          <a:p>
            <a:pPr marL="342900" marR="0" lvl="0" indent="-342900">
              <a:lnSpc>
                <a:spcPct val="107000"/>
              </a:lnSpc>
              <a:spcBef>
                <a:spcPts val="0"/>
              </a:spcBef>
              <a:spcAft>
                <a:spcPts val="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30.8% diagnosed mental illness </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18.6% a</a:t>
            </a:r>
            <a:r>
              <a:rPr lang="en-US" dirty="0">
                <a:effectLst/>
                <a:ea typeface="Calibri" panose="020F0502020204030204" pitchFamily="34" charset="0"/>
                <a:cs typeface="Times New Roman" panose="02020603050405020304" pitchFamily="18" charset="0"/>
              </a:rPr>
              <a:t>lcohol use issues</a:t>
            </a:r>
          </a:p>
          <a:p>
            <a:pPr marL="0" marR="0" lvl="0"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14% houseless at time of overdose</a:t>
            </a:r>
          </a:p>
          <a:p>
            <a:pPr marL="342900" marR="0" lvl="0" indent="-342900">
              <a:lnSpc>
                <a:spcPct val="107000"/>
              </a:lnSpc>
              <a:spcBef>
                <a:spcPts val="0"/>
              </a:spcBef>
              <a:spcAft>
                <a:spcPts val="0"/>
              </a:spcAft>
              <a:buFont typeface="Symbol" panose="05050102010706020507" pitchFamily="18" charset="2"/>
              <a:buChar char=""/>
            </a:pPr>
            <a:endParaRPr lang="en-US"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91.3% </a:t>
            </a:r>
            <a:r>
              <a:rPr lang="en-US" b="1" dirty="0">
                <a:ea typeface="Calibri" panose="020F0502020204030204" pitchFamily="34" charset="0"/>
                <a:cs typeface="Times New Roman" panose="02020603050405020304" pitchFamily="18" charset="0"/>
              </a:rPr>
              <a:t>not receiving current treatment </a:t>
            </a:r>
            <a:r>
              <a:rPr lang="en-US" dirty="0">
                <a:ea typeface="Calibri" panose="020F0502020204030204" pitchFamily="34" charset="0"/>
                <a:cs typeface="Times New Roman" panose="02020603050405020304" pitchFamily="18" charset="0"/>
              </a:rPr>
              <a:t>for mental health issues </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or substance abuse </a:t>
            </a:r>
          </a:p>
          <a:p>
            <a:pPr marL="0" marR="0" lvl="0" indent="0">
              <a:lnSpc>
                <a:spcPct val="107000"/>
              </a:lnSpc>
              <a:spcBef>
                <a:spcPts val="0"/>
              </a:spcBef>
              <a:spcAft>
                <a:spcPts val="800"/>
              </a:spcAft>
              <a:buNone/>
            </a:pPr>
            <a:endParaRPr lang="en-US" sz="1800" dirty="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596F2C1-4B9B-4F05-B879-973F6A654EAD}"/>
              </a:ext>
            </a:extLst>
          </p:cNvPr>
          <p:cNvSpPr>
            <a:spLocks noGrp="1"/>
          </p:cNvSpPr>
          <p:nvPr>
            <p:ph type="sldNum" sz="quarter" idx="10"/>
          </p:nvPr>
        </p:nvSpPr>
        <p:spPr/>
        <p:txBody>
          <a:bodyPr/>
          <a:lstStyle/>
          <a:p>
            <a:pPr>
              <a:defRPr/>
            </a:pPr>
            <a:fld id="{165CC19D-8B0B-46F9-A12C-19C1C443E84E}" type="slidenum">
              <a:rPr lang="en-US" altLang="en-US" smtClean="0"/>
              <a:pPr>
                <a:defRPr/>
              </a:pPr>
              <a:t>10</a:t>
            </a:fld>
            <a:endParaRPr lang="en-US" altLang="en-US"/>
          </a:p>
        </p:txBody>
      </p:sp>
    </p:spTree>
    <p:extLst>
      <p:ext uri="{BB962C8B-B14F-4D97-AF65-F5344CB8AC3E}">
        <p14:creationId xmlns:p14="http://schemas.microsoft.com/office/powerpoint/2010/main" val="48829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47E7-7B4C-48A6-AC24-10FFFD71D1EF}"/>
              </a:ext>
            </a:extLst>
          </p:cNvPr>
          <p:cNvSpPr>
            <a:spLocks noGrp="1"/>
          </p:cNvSpPr>
          <p:nvPr>
            <p:ph type="title"/>
          </p:nvPr>
        </p:nvSpPr>
        <p:spPr/>
        <p:txBody>
          <a:bodyPr/>
          <a:lstStyle/>
          <a:p>
            <a:r>
              <a:rPr lang="en-US" dirty="0"/>
              <a:t>Other notable findings (2020)</a:t>
            </a:r>
          </a:p>
        </p:txBody>
      </p:sp>
      <p:sp>
        <p:nvSpPr>
          <p:cNvPr id="3" name="Content Placeholder 2">
            <a:extLst>
              <a:ext uri="{FF2B5EF4-FFF2-40B4-BE49-F238E27FC236}">
                <a16:creationId xmlns:a16="http://schemas.microsoft.com/office/drawing/2014/main" id="{2BAD0AD9-2F11-4477-ACDF-360B455AEA01}"/>
              </a:ext>
            </a:extLst>
          </p:cNvPr>
          <p:cNvSpPr>
            <a:spLocks noGrp="1"/>
          </p:cNvSpPr>
          <p:nvPr>
            <p:ph idx="1"/>
          </p:nvPr>
        </p:nvSpPr>
        <p:spPr/>
        <p:txBody>
          <a:bodyPr/>
          <a:lstStyle/>
          <a:p>
            <a:pPr marL="342900" marR="0" lvl="0" indent="-342900">
              <a:lnSpc>
                <a:spcPct val="107000"/>
              </a:lnSpc>
              <a:spcBef>
                <a:spcPts val="0"/>
              </a:spcBef>
              <a:spcAft>
                <a:spcPts val="800"/>
              </a:spcAft>
              <a:buFont typeface="Symbol" panose="05050102010706020507" pitchFamily="18" charset="2"/>
              <a:buChar char=""/>
            </a:pPr>
            <a:endParaRPr lang="en-US" sz="1800" dirty="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9596F2C1-4B9B-4F05-B879-973F6A654EAD}"/>
              </a:ext>
            </a:extLst>
          </p:cNvPr>
          <p:cNvSpPr>
            <a:spLocks noGrp="1"/>
          </p:cNvSpPr>
          <p:nvPr>
            <p:ph type="sldNum" sz="quarter" idx="10"/>
          </p:nvPr>
        </p:nvSpPr>
        <p:spPr/>
        <p:txBody>
          <a:bodyPr/>
          <a:lstStyle/>
          <a:p>
            <a:pPr>
              <a:defRPr/>
            </a:pPr>
            <a:fld id="{165CC19D-8B0B-46F9-A12C-19C1C443E84E}" type="slidenum">
              <a:rPr lang="en-US" altLang="en-US" smtClean="0"/>
              <a:pPr>
                <a:defRPr/>
              </a:pPr>
              <a:t>11</a:t>
            </a:fld>
            <a:endParaRPr lang="en-US" altLang="en-US"/>
          </a:p>
        </p:txBody>
      </p:sp>
      <p:sp>
        <p:nvSpPr>
          <p:cNvPr id="5" name="Content Placeholder 2">
            <a:extLst>
              <a:ext uri="{FF2B5EF4-FFF2-40B4-BE49-F238E27FC236}">
                <a16:creationId xmlns:a16="http://schemas.microsoft.com/office/drawing/2014/main" id="{3102C029-2EED-4A19-9E4D-3BC7B33F8211}"/>
              </a:ext>
            </a:extLst>
          </p:cNvPr>
          <p:cNvSpPr txBox="1">
            <a:spLocks/>
          </p:cNvSpPr>
          <p:nvPr/>
        </p:nvSpPr>
        <p:spPr bwMode="auto">
          <a:xfrm>
            <a:off x="609600" y="1752600"/>
            <a:ext cx="785149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Many people who overdose never touch the health care system</a:t>
            </a:r>
          </a:p>
          <a:p>
            <a:pPr lvl="1" defTabSz="9144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ED and hospital visits for overdose are relatively flat</a:t>
            </a:r>
          </a:p>
          <a:p>
            <a:pPr defTabSz="914400">
              <a:lnSpc>
                <a:spcPct val="107000"/>
              </a:lnSpc>
              <a:spcBef>
                <a:spcPts val="0"/>
              </a:spcBef>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0" indent="0" defTabSz="914400">
              <a:lnSpc>
                <a:spcPct val="107000"/>
              </a:lnSpc>
              <a:spcBef>
                <a:spcPts val="0"/>
              </a:spcBef>
              <a:spcAft>
                <a:spcPts val="0"/>
              </a:spcAft>
              <a:buFontTx/>
              <a:buNone/>
            </a:pPr>
            <a:endParaRPr lang="en-US" dirty="0">
              <a:ea typeface="Calibri" panose="020F0502020204030204" pitchFamily="34" charset="0"/>
              <a:cs typeface="Times New Roman" panose="02020603050405020304" pitchFamily="18" charset="0"/>
            </a:endParaRPr>
          </a:p>
          <a:p>
            <a:pPr defTabSz="9144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70% of people who unintentionally overdosed (2020) were not administered naloxone/Narcan</a:t>
            </a:r>
            <a:br>
              <a:rPr lang="en-US" dirty="0">
                <a:ea typeface="Calibri" panose="020F0502020204030204" pitchFamily="34" charset="0"/>
                <a:cs typeface="Times New Roman" panose="02020603050405020304" pitchFamily="18" charset="0"/>
              </a:rPr>
            </a:br>
            <a:endParaRPr lang="en-US" dirty="0">
              <a:ea typeface="Calibri" panose="020F0502020204030204" pitchFamily="34" charset="0"/>
              <a:cs typeface="Times New Roman" panose="02020603050405020304" pitchFamily="18" charset="0"/>
            </a:endParaRPr>
          </a:p>
          <a:p>
            <a:pPr defTabSz="9144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Many people are using alone</a:t>
            </a:r>
          </a:p>
          <a:p>
            <a:pPr lvl="1" defTabSz="914400">
              <a:lnSpc>
                <a:spcPct val="107000"/>
              </a:lnSpc>
              <a:spcBef>
                <a:spcPts val="0"/>
              </a:spcBef>
              <a:spcAft>
                <a:spcPts val="80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One or more bystanders are often nearby (62%), yet more than half of overdoses are not directly witnessed</a:t>
            </a:r>
          </a:p>
          <a:p>
            <a:pPr marL="0" indent="0" defTabSz="914400">
              <a:lnSpc>
                <a:spcPct val="107000"/>
              </a:lnSpc>
              <a:spcBef>
                <a:spcPts val="0"/>
              </a:spcBef>
              <a:spcAft>
                <a:spcPts val="800"/>
              </a:spcAft>
              <a:buFontTx/>
              <a:buNone/>
            </a:pPr>
            <a:endParaRPr lang="en-US" sz="1800" dirty="0">
              <a:ea typeface="Calibri" panose="020F0502020204030204" pitchFamily="34" charset="0"/>
              <a:cs typeface="Times New Roman" panose="02020603050405020304" pitchFamily="18" charset="0"/>
            </a:endParaRPr>
          </a:p>
          <a:p>
            <a:pPr marL="0" indent="0" defTabSz="914400">
              <a:lnSpc>
                <a:spcPct val="107000"/>
              </a:lnSpc>
              <a:spcBef>
                <a:spcPts val="0"/>
              </a:spcBef>
              <a:spcAft>
                <a:spcPts val="800"/>
              </a:spcAft>
              <a:buFontTx/>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defTabSz="914400">
              <a:buFontTx/>
              <a:buNone/>
            </a:pPr>
            <a:endParaRPr lang="en-US" dirty="0"/>
          </a:p>
        </p:txBody>
      </p:sp>
    </p:spTree>
    <p:extLst>
      <p:ext uri="{BB962C8B-B14F-4D97-AF65-F5344CB8AC3E}">
        <p14:creationId xmlns:p14="http://schemas.microsoft.com/office/powerpoint/2010/main" val="219619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0917-3CA0-48B3-9C09-CE99E1EF4B67}"/>
              </a:ext>
            </a:extLst>
          </p:cNvPr>
          <p:cNvSpPr>
            <a:spLocks noGrp="1"/>
          </p:cNvSpPr>
          <p:nvPr>
            <p:ph type="title"/>
          </p:nvPr>
        </p:nvSpPr>
        <p:spPr/>
        <p:txBody>
          <a:bodyPr/>
          <a:lstStyle/>
          <a:p>
            <a:r>
              <a:rPr lang="en-US"/>
              <a:t>Overdose prevention requires culturally specific community responses</a:t>
            </a:r>
          </a:p>
        </p:txBody>
      </p:sp>
      <p:sp>
        <p:nvSpPr>
          <p:cNvPr id="3" name="Content Placeholder 2">
            <a:extLst>
              <a:ext uri="{FF2B5EF4-FFF2-40B4-BE49-F238E27FC236}">
                <a16:creationId xmlns:a16="http://schemas.microsoft.com/office/drawing/2014/main" id="{0FAF3CB9-81DF-40EA-8A0D-1D5A430BE6DF}"/>
              </a:ext>
            </a:extLst>
          </p:cNvPr>
          <p:cNvSpPr>
            <a:spLocks noGrp="1"/>
          </p:cNvSpPr>
          <p:nvPr>
            <p:ph idx="1"/>
          </p:nvPr>
        </p:nvSpPr>
        <p:spPr>
          <a:xfrm>
            <a:off x="457200" y="1600200"/>
            <a:ext cx="8229600" cy="2728987"/>
          </a:xfrm>
        </p:spPr>
        <p:txBody>
          <a:bodyPr/>
          <a:lstStyle/>
          <a:p>
            <a:pPr marL="0" indent="0">
              <a:buNone/>
            </a:pPr>
            <a:r>
              <a:rPr lang="en-US"/>
              <a:t>Affordable, geographically accessible, culturally responsive services:</a:t>
            </a:r>
          </a:p>
          <a:p>
            <a:r>
              <a:rPr lang="en-US" sz="1800"/>
              <a:t>Substance use disorder treatment</a:t>
            </a:r>
            <a:endParaRPr lang="en-US" sz="1800">
              <a:cs typeface="Arial"/>
            </a:endParaRPr>
          </a:p>
          <a:p>
            <a:r>
              <a:rPr lang="en-US" sz="1800"/>
              <a:t>Mental health services</a:t>
            </a:r>
            <a:endParaRPr lang="en-US" sz="1800">
              <a:cs typeface="Arial"/>
            </a:endParaRPr>
          </a:p>
          <a:p>
            <a:r>
              <a:rPr lang="en-US" sz="1800"/>
              <a:t>Harm reduction (naloxone kits &amp; training, sterile </a:t>
            </a:r>
            <a:br>
              <a:rPr lang="en-US" sz="1800"/>
            </a:br>
            <a:r>
              <a:rPr lang="en-US" sz="1800"/>
              <a:t>syringes, fentanyl test strips)</a:t>
            </a:r>
            <a:endParaRPr lang="en-US" sz="1800">
              <a:cs typeface="Arial"/>
            </a:endParaRPr>
          </a:p>
          <a:p>
            <a:r>
              <a:rPr lang="en-US" sz="1800"/>
              <a:t>Housing support</a:t>
            </a:r>
            <a:endParaRPr lang="en-US" sz="1800">
              <a:cs typeface="Arial"/>
            </a:endParaRPr>
          </a:p>
          <a:p>
            <a:r>
              <a:rPr lang="en-US" sz="1800">
                <a:cs typeface="Arial"/>
              </a:rPr>
              <a:t>Non-opioid pain management services, </a:t>
            </a:r>
            <a:br>
              <a:rPr lang="en-US" sz="1800">
                <a:cs typeface="Arial"/>
              </a:rPr>
            </a:br>
            <a:r>
              <a:rPr lang="en-US" sz="1800">
                <a:cs typeface="Arial"/>
              </a:rPr>
              <a:t>tools &amp; education</a:t>
            </a:r>
          </a:p>
          <a:p>
            <a:pPr lvl="1"/>
            <a:endParaRPr lang="en-US">
              <a:cs typeface="Arial"/>
            </a:endParaRPr>
          </a:p>
        </p:txBody>
      </p:sp>
      <p:sp>
        <p:nvSpPr>
          <p:cNvPr id="4" name="Slide Number Placeholder 3">
            <a:extLst>
              <a:ext uri="{FF2B5EF4-FFF2-40B4-BE49-F238E27FC236}">
                <a16:creationId xmlns:a16="http://schemas.microsoft.com/office/drawing/2014/main" id="{B9E223A3-9AE4-4E83-ABC3-44A3926F59D3}"/>
              </a:ext>
            </a:extLst>
          </p:cNvPr>
          <p:cNvSpPr>
            <a:spLocks noGrp="1"/>
          </p:cNvSpPr>
          <p:nvPr>
            <p:ph type="sldNum" sz="quarter" idx="10"/>
          </p:nvPr>
        </p:nvSpPr>
        <p:spPr/>
        <p:txBody>
          <a:bodyPr/>
          <a:lstStyle/>
          <a:p>
            <a:pPr>
              <a:defRPr/>
            </a:pPr>
            <a:fld id="{165CC19D-8B0B-46F9-A12C-19C1C443E84E}" type="slidenum">
              <a:rPr lang="en-US" altLang="en-US" smtClean="0"/>
              <a:pPr>
                <a:defRPr/>
              </a:pPr>
              <a:t>12</a:t>
            </a:fld>
            <a:endParaRPr lang="en-US" altLang="en-US"/>
          </a:p>
        </p:txBody>
      </p:sp>
      <p:pic>
        <p:nvPicPr>
          <p:cNvPr id="5" name="Picture 5" descr="A picture containing text, person, smiling, screenshot&#10;&#10;Description automatically generated">
            <a:extLst>
              <a:ext uri="{FF2B5EF4-FFF2-40B4-BE49-F238E27FC236}">
                <a16:creationId xmlns:a16="http://schemas.microsoft.com/office/drawing/2014/main" id="{85DD91EE-FA44-49C4-874A-8042EE7D93A3}"/>
              </a:ext>
            </a:extLst>
          </p:cNvPr>
          <p:cNvPicPr>
            <a:picLocks noChangeAspect="1"/>
          </p:cNvPicPr>
          <p:nvPr/>
        </p:nvPicPr>
        <p:blipFill>
          <a:blip r:embed="rId3"/>
          <a:stretch>
            <a:fillRect/>
          </a:stretch>
        </p:blipFill>
        <p:spPr>
          <a:xfrm>
            <a:off x="1174979" y="4426565"/>
            <a:ext cx="3678920" cy="1878040"/>
          </a:xfrm>
          <a:prstGeom prst="rect">
            <a:avLst/>
          </a:prstGeom>
        </p:spPr>
      </p:pic>
      <p:pic>
        <p:nvPicPr>
          <p:cNvPr id="6" name="Picture 6" descr="A picture containing text, person, screenshot, businesscard&#10;&#10;Description automatically generated">
            <a:extLst>
              <a:ext uri="{FF2B5EF4-FFF2-40B4-BE49-F238E27FC236}">
                <a16:creationId xmlns:a16="http://schemas.microsoft.com/office/drawing/2014/main" id="{F58B7949-79ED-4DAF-8411-A828B4555E11}"/>
              </a:ext>
            </a:extLst>
          </p:cNvPr>
          <p:cNvPicPr>
            <a:picLocks noChangeAspect="1"/>
          </p:cNvPicPr>
          <p:nvPr/>
        </p:nvPicPr>
        <p:blipFill>
          <a:blip r:embed="rId4"/>
          <a:stretch>
            <a:fillRect/>
          </a:stretch>
        </p:blipFill>
        <p:spPr>
          <a:xfrm>
            <a:off x="4752037" y="4056465"/>
            <a:ext cx="4069790" cy="1374563"/>
          </a:xfrm>
          <a:prstGeom prst="rect">
            <a:avLst/>
          </a:prstGeom>
        </p:spPr>
      </p:pic>
      <p:pic>
        <p:nvPicPr>
          <p:cNvPr id="7" name="Picture 7">
            <a:extLst>
              <a:ext uri="{FF2B5EF4-FFF2-40B4-BE49-F238E27FC236}">
                <a16:creationId xmlns:a16="http://schemas.microsoft.com/office/drawing/2014/main" id="{B86D1755-78E0-4F6C-8494-992DAA2F5E07}"/>
              </a:ext>
            </a:extLst>
          </p:cNvPr>
          <p:cNvPicPr>
            <a:picLocks noChangeAspect="1"/>
          </p:cNvPicPr>
          <p:nvPr/>
        </p:nvPicPr>
        <p:blipFill rotWithShape="1">
          <a:blip r:embed="rId5"/>
          <a:srcRect l="9957" t="3077" r="12987" b="769"/>
          <a:stretch/>
        </p:blipFill>
        <p:spPr>
          <a:xfrm>
            <a:off x="6291831" y="2542458"/>
            <a:ext cx="2113809" cy="1477109"/>
          </a:xfrm>
          <a:prstGeom prst="rect">
            <a:avLst/>
          </a:prstGeom>
        </p:spPr>
      </p:pic>
    </p:spTree>
    <p:extLst>
      <p:ext uri="{BB962C8B-B14F-4D97-AF65-F5344CB8AC3E}">
        <p14:creationId xmlns:p14="http://schemas.microsoft.com/office/powerpoint/2010/main" val="265974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State &amp; local level response</a:t>
            </a: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a:defRPr/>
            </a:pPr>
            <a:fld id="{165CC19D-8B0B-46F9-A12C-19C1C443E84E}" type="slidenum">
              <a:rPr lang="en-US" altLang="en-US" smtClean="0"/>
              <a:pPr>
                <a:defRPr/>
              </a:pPr>
              <a:t>13</a:t>
            </a:fld>
            <a:endParaRPr lang="en-US" altLang="en-US"/>
          </a:p>
        </p:txBody>
      </p:sp>
      <p:graphicFrame>
        <p:nvGraphicFramePr>
          <p:cNvPr id="3" name="Diagram 2">
            <a:extLst>
              <a:ext uri="{FF2B5EF4-FFF2-40B4-BE49-F238E27FC236}">
                <a16:creationId xmlns:a16="http://schemas.microsoft.com/office/drawing/2014/main" id="{844FABA7-2787-49D0-91D2-446D323CE254}"/>
              </a:ext>
            </a:extLst>
          </p:cNvPr>
          <p:cNvGraphicFramePr/>
          <p:nvPr>
            <p:extLst>
              <p:ext uri="{D42A27DB-BD31-4B8C-83A1-F6EECF244321}">
                <p14:modId xmlns:p14="http://schemas.microsoft.com/office/powerpoint/2010/main" val="424435145"/>
              </p:ext>
            </p:extLst>
          </p:nvPr>
        </p:nvGraphicFramePr>
        <p:xfrm>
          <a:off x="2546818" y="1287349"/>
          <a:ext cx="7060000" cy="5269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Content Placeholder 2">
            <a:extLst>
              <a:ext uri="{FF2B5EF4-FFF2-40B4-BE49-F238E27FC236}">
                <a16:creationId xmlns:a16="http://schemas.microsoft.com/office/drawing/2014/main" id="{4DF65F24-454C-4698-81DB-842D6F0A1DFB}"/>
              </a:ext>
            </a:extLst>
          </p:cNvPr>
          <p:cNvSpPr>
            <a:spLocks noGrp="1"/>
          </p:cNvSpPr>
          <p:nvPr>
            <p:ph idx="1"/>
          </p:nvPr>
        </p:nvSpPr>
        <p:spPr>
          <a:xfrm>
            <a:off x="304800" y="1407133"/>
            <a:ext cx="3373331" cy="4043733"/>
          </a:xfrm>
        </p:spPr>
        <p:txBody>
          <a:bodyPr/>
          <a:lstStyle/>
          <a:p>
            <a:pPr>
              <a:buFont typeface="Arial"/>
              <a:buChar char="•"/>
            </a:pPr>
            <a:r>
              <a:rPr lang="en-US" dirty="0"/>
              <a:t>Multi-sector</a:t>
            </a:r>
            <a:endParaRPr lang="en-US" dirty="0">
              <a:cs typeface="Arial"/>
            </a:endParaRPr>
          </a:p>
          <a:p>
            <a:pPr>
              <a:buFont typeface="Arial"/>
            </a:pPr>
            <a:r>
              <a:rPr lang="en-US" dirty="0">
                <a:cs typeface="Arial"/>
              </a:rPr>
              <a:t>Continues to evolve</a:t>
            </a:r>
          </a:p>
          <a:p>
            <a:pPr>
              <a:buFont typeface="Arial"/>
            </a:pPr>
            <a:r>
              <a:rPr lang="en-US" dirty="0">
                <a:cs typeface="Arial"/>
              </a:rPr>
              <a:t>Essential aspect of COVID pandemic response &amp; recovery</a:t>
            </a:r>
          </a:p>
          <a:p>
            <a:pPr>
              <a:buFont typeface="Arial"/>
            </a:pPr>
            <a:r>
              <a:rPr lang="en-US" dirty="0">
                <a:cs typeface="Arial"/>
              </a:rPr>
              <a:t>Must address immediate crisis and root causes</a:t>
            </a:r>
          </a:p>
          <a:p>
            <a:pPr>
              <a:buFont typeface="Arial"/>
              <a:buChar char="•"/>
            </a:pPr>
            <a:endParaRPr lang="en-US" dirty="0">
              <a:cs typeface="Arial"/>
            </a:endParaRPr>
          </a:p>
          <a:p>
            <a:pPr marL="0" indent="0">
              <a:buNone/>
            </a:pPr>
            <a:r>
              <a:rPr lang="en-US" dirty="0">
                <a:cs typeface="Arial"/>
              </a:rPr>
              <a:t>Future needs:</a:t>
            </a:r>
          </a:p>
          <a:p>
            <a:pPr>
              <a:buFont typeface="Arial"/>
              <a:buChar char="•"/>
            </a:pPr>
            <a:r>
              <a:rPr lang="en-US" dirty="0">
                <a:cs typeface="Arial"/>
              </a:rPr>
              <a:t>Stigma reduction</a:t>
            </a:r>
          </a:p>
          <a:p>
            <a:pPr>
              <a:buFont typeface="Arial"/>
              <a:buChar char="•"/>
            </a:pPr>
            <a:r>
              <a:rPr lang="en-US" dirty="0">
                <a:cs typeface="Arial"/>
              </a:rPr>
              <a:t>Fentanyl education</a:t>
            </a:r>
          </a:p>
          <a:p>
            <a:pPr>
              <a:buFont typeface="Arial"/>
              <a:buChar char="•"/>
            </a:pPr>
            <a:r>
              <a:rPr lang="en-US" dirty="0">
                <a:cs typeface="Arial"/>
              </a:rPr>
              <a:t>Focus on methamphetamine</a:t>
            </a:r>
          </a:p>
          <a:p>
            <a:pPr>
              <a:buFont typeface="Arial"/>
              <a:buChar char="•"/>
            </a:pPr>
            <a:endParaRPr lang="en-US" dirty="0">
              <a:cs typeface="Arial"/>
            </a:endParaRPr>
          </a:p>
        </p:txBody>
      </p:sp>
      <p:pic>
        <p:nvPicPr>
          <p:cNvPr id="67" name="Picture 67">
            <a:extLst>
              <a:ext uri="{FF2B5EF4-FFF2-40B4-BE49-F238E27FC236}">
                <a16:creationId xmlns:a16="http://schemas.microsoft.com/office/drawing/2014/main" id="{C8403ABF-3A3A-4516-9317-FAE3D434A8A8}"/>
              </a:ext>
            </a:extLst>
          </p:cNvPr>
          <p:cNvPicPr>
            <a:picLocks noChangeAspect="1"/>
          </p:cNvPicPr>
          <p:nvPr/>
        </p:nvPicPr>
        <p:blipFill>
          <a:blip r:embed="rId8"/>
          <a:stretch>
            <a:fillRect/>
          </a:stretch>
        </p:blipFill>
        <p:spPr>
          <a:xfrm>
            <a:off x="4965240" y="3048838"/>
            <a:ext cx="2210195" cy="1743424"/>
          </a:xfrm>
          <a:prstGeom prst="rect">
            <a:avLst/>
          </a:prstGeom>
        </p:spPr>
      </p:pic>
    </p:spTree>
    <p:extLst>
      <p:ext uri="{BB962C8B-B14F-4D97-AF65-F5344CB8AC3E}">
        <p14:creationId xmlns:p14="http://schemas.microsoft.com/office/powerpoint/2010/main" val="199928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9CF5E-33BF-43D1-AD26-3B2B3EFB11FB}"/>
              </a:ext>
            </a:extLst>
          </p:cNvPr>
          <p:cNvSpPr>
            <a:spLocks noGrp="1"/>
          </p:cNvSpPr>
          <p:nvPr>
            <p:ph idx="1"/>
          </p:nvPr>
        </p:nvSpPr>
        <p:spPr/>
        <p:txBody>
          <a:bodyPr/>
          <a:lstStyle/>
          <a:p>
            <a:pPr marL="0" indent="0">
              <a:buNone/>
            </a:pPr>
            <a:r>
              <a:rPr lang="en-US" sz="3200" b="1"/>
              <a:t>Program contact information:</a:t>
            </a:r>
          </a:p>
          <a:p>
            <a:pPr marL="0" indent="0">
              <a:buNone/>
            </a:pPr>
            <a:endParaRPr lang="en-US"/>
          </a:p>
          <a:p>
            <a:pPr marL="0" indent="0">
              <a:buNone/>
            </a:pPr>
            <a:endParaRPr lang="en-US"/>
          </a:p>
          <a:p>
            <a:pPr marL="0" indent="0">
              <a:buNone/>
            </a:pPr>
            <a:r>
              <a:rPr lang="en-US"/>
              <a:t>Laura Chisholm, PhD, MPH</a:t>
            </a:r>
          </a:p>
          <a:p>
            <a:pPr marL="0" indent="0">
              <a:buNone/>
            </a:pPr>
            <a:r>
              <a:rPr lang="en-US"/>
              <a:t>Section Manager, Injury &amp; Violence Prevention Program</a:t>
            </a:r>
          </a:p>
          <a:p>
            <a:pPr marL="0" indent="0">
              <a:buNone/>
            </a:pPr>
            <a:r>
              <a:rPr lang="en-US"/>
              <a:t>Oregon Health Authority, Public Health Division</a:t>
            </a:r>
          </a:p>
          <a:p>
            <a:pPr marL="0" indent="0">
              <a:buNone/>
            </a:pPr>
            <a:endParaRPr lang="en-US"/>
          </a:p>
          <a:p>
            <a:pPr marL="0" indent="0">
              <a:buNone/>
            </a:pPr>
            <a:r>
              <a:rPr lang="en-US"/>
              <a:t>laura.f.chisholm@dhsoha.state.or.us</a:t>
            </a:r>
          </a:p>
          <a:p>
            <a:pPr marL="0" indent="0">
              <a:buNone/>
            </a:pPr>
            <a:r>
              <a:rPr lang="en-US"/>
              <a:t>(503) 841-4842</a:t>
            </a:r>
          </a:p>
        </p:txBody>
      </p:sp>
      <p:sp>
        <p:nvSpPr>
          <p:cNvPr id="4" name="Slide Number Placeholder 3">
            <a:extLst>
              <a:ext uri="{FF2B5EF4-FFF2-40B4-BE49-F238E27FC236}">
                <a16:creationId xmlns:a16="http://schemas.microsoft.com/office/drawing/2014/main" id="{4A599859-F94E-421C-B792-8EA9B824B19A}"/>
              </a:ext>
            </a:extLst>
          </p:cNvPr>
          <p:cNvSpPr>
            <a:spLocks noGrp="1"/>
          </p:cNvSpPr>
          <p:nvPr>
            <p:ph type="sldNum" sz="quarter" idx="10"/>
          </p:nvPr>
        </p:nvSpPr>
        <p:spPr/>
        <p:txBody>
          <a:bodyPr/>
          <a:lstStyle/>
          <a:p>
            <a:pPr>
              <a:defRPr/>
            </a:pPr>
            <a:fld id="{165CC19D-8B0B-46F9-A12C-19C1C443E84E}" type="slidenum">
              <a:rPr lang="en-US" altLang="en-US" smtClean="0"/>
              <a:pPr>
                <a:defRPr/>
              </a:pPr>
              <a:t>14</a:t>
            </a:fld>
            <a:endParaRPr lang="en-US" altLang="en-US"/>
          </a:p>
        </p:txBody>
      </p:sp>
    </p:spTree>
    <p:extLst>
      <p:ext uri="{BB962C8B-B14F-4D97-AF65-F5344CB8AC3E}">
        <p14:creationId xmlns:p14="http://schemas.microsoft.com/office/powerpoint/2010/main" val="412127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2796-E13F-4C45-8F3E-ABA3BFC2AB67}"/>
              </a:ext>
            </a:extLst>
          </p:cNvPr>
          <p:cNvSpPr>
            <a:spLocks noGrp="1"/>
          </p:cNvSpPr>
          <p:nvPr>
            <p:ph type="title"/>
          </p:nvPr>
        </p:nvSpPr>
        <p:spPr/>
        <p:txBody>
          <a:bodyPr/>
          <a:lstStyle/>
          <a:p>
            <a:r>
              <a:rPr lang="en-US" dirty="0"/>
              <a:t>Data sources</a:t>
            </a:r>
          </a:p>
        </p:txBody>
      </p:sp>
      <p:sp>
        <p:nvSpPr>
          <p:cNvPr id="4" name="Slide Number Placeholder 3">
            <a:extLst>
              <a:ext uri="{FF2B5EF4-FFF2-40B4-BE49-F238E27FC236}">
                <a16:creationId xmlns:a16="http://schemas.microsoft.com/office/drawing/2014/main" id="{ABBA11C8-39C7-4CA0-AC2E-CA147A544AAF}"/>
              </a:ext>
            </a:extLst>
          </p:cNvPr>
          <p:cNvSpPr>
            <a:spLocks noGrp="1"/>
          </p:cNvSpPr>
          <p:nvPr>
            <p:ph type="sldNum" sz="quarter" idx="10"/>
          </p:nvPr>
        </p:nvSpPr>
        <p:spPr/>
        <p:txBody>
          <a:bodyPr/>
          <a:lstStyle/>
          <a:p>
            <a:pPr>
              <a:defRPr/>
            </a:pPr>
            <a:fld id="{165CC19D-8B0B-46F9-A12C-19C1C443E84E}" type="slidenum">
              <a:rPr lang="en-US" altLang="en-US" smtClean="0"/>
              <a:pPr>
                <a:defRPr/>
              </a:pPr>
              <a:t>2</a:t>
            </a:fld>
            <a:endParaRPr lang="en-US" altLang="en-US"/>
          </a:p>
        </p:txBody>
      </p:sp>
      <p:pic>
        <p:nvPicPr>
          <p:cNvPr id="6" name="Picture 5">
            <a:extLst>
              <a:ext uri="{FF2B5EF4-FFF2-40B4-BE49-F238E27FC236}">
                <a16:creationId xmlns:a16="http://schemas.microsoft.com/office/drawing/2014/main" id="{1A0491AD-F1AD-4DA7-9E23-FEE65D0AD714}"/>
              </a:ext>
            </a:extLst>
          </p:cNvPr>
          <p:cNvPicPr>
            <a:picLocks noChangeAspect="1"/>
          </p:cNvPicPr>
          <p:nvPr/>
        </p:nvPicPr>
        <p:blipFill>
          <a:blip r:embed="rId3"/>
          <a:stretch>
            <a:fillRect/>
          </a:stretch>
        </p:blipFill>
        <p:spPr>
          <a:xfrm rot="21115891">
            <a:off x="723547" y="1915632"/>
            <a:ext cx="2642806" cy="3419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388AB821-0C0E-46CB-910C-A3A2870CD25D}"/>
              </a:ext>
            </a:extLst>
          </p:cNvPr>
          <p:cNvSpPr>
            <a:spLocks noGrp="1"/>
          </p:cNvSpPr>
          <p:nvPr>
            <p:ph idx="1"/>
          </p:nvPr>
        </p:nvSpPr>
        <p:spPr>
          <a:xfrm>
            <a:off x="4087906" y="1600200"/>
            <a:ext cx="4598894" cy="4114800"/>
          </a:xfrm>
        </p:spPr>
        <p:txBody>
          <a:bodyPr/>
          <a:lstStyle/>
          <a:p>
            <a:r>
              <a:rPr lang="en-US" dirty="0"/>
              <a:t>Vital Records</a:t>
            </a:r>
          </a:p>
          <a:p>
            <a:r>
              <a:rPr lang="en-US" dirty="0"/>
              <a:t>State Medical Examiner reports</a:t>
            </a:r>
          </a:p>
          <a:p>
            <a:r>
              <a:rPr lang="en-US" dirty="0"/>
              <a:t>Oregon Hospital Discharge Database</a:t>
            </a:r>
          </a:p>
          <a:p>
            <a:r>
              <a:rPr lang="en-US" dirty="0"/>
              <a:t>Prescription Drug Monitoring Program</a:t>
            </a:r>
          </a:p>
          <a:p>
            <a:r>
              <a:rPr lang="en-US" dirty="0"/>
              <a:t>Electronic Surveillance System for the Early Notification of Community-based Epidemics (ESSENCE)*</a:t>
            </a:r>
          </a:p>
          <a:p>
            <a:r>
              <a:rPr lang="en-US" dirty="0"/>
              <a:t>State Unintentional Drug Overdose Reporting System (SUDORS)*</a:t>
            </a:r>
          </a:p>
        </p:txBody>
      </p:sp>
      <p:sp>
        <p:nvSpPr>
          <p:cNvPr id="8" name="TextBox 7">
            <a:extLst>
              <a:ext uri="{FF2B5EF4-FFF2-40B4-BE49-F238E27FC236}">
                <a16:creationId xmlns:a16="http://schemas.microsoft.com/office/drawing/2014/main" id="{81D8DEB4-1F24-4003-8D9B-DA57A1F7D9D9}"/>
              </a:ext>
            </a:extLst>
          </p:cNvPr>
          <p:cNvSpPr txBox="1"/>
          <p:nvPr/>
        </p:nvSpPr>
        <p:spPr>
          <a:xfrm>
            <a:off x="4572000" y="5958587"/>
            <a:ext cx="2133600" cy="312650"/>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data sources in 2021</a:t>
            </a:r>
          </a:p>
        </p:txBody>
      </p:sp>
    </p:spTree>
    <p:extLst>
      <p:ext uri="{BB962C8B-B14F-4D97-AF65-F5344CB8AC3E}">
        <p14:creationId xmlns:p14="http://schemas.microsoft.com/office/powerpoint/2010/main" val="36440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2796-E13F-4C45-8F3E-ABA3BFC2AB67}"/>
              </a:ext>
            </a:extLst>
          </p:cNvPr>
          <p:cNvSpPr>
            <a:spLocks noGrp="1"/>
          </p:cNvSpPr>
          <p:nvPr>
            <p:ph type="title"/>
          </p:nvPr>
        </p:nvSpPr>
        <p:spPr/>
        <p:txBody>
          <a:bodyPr/>
          <a:lstStyle/>
          <a:p>
            <a:r>
              <a:rPr lang="en-US" dirty="0"/>
              <a:t>Areas of alignment</a:t>
            </a:r>
          </a:p>
        </p:txBody>
      </p:sp>
      <p:sp>
        <p:nvSpPr>
          <p:cNvPr id="4" name="Slide Number Placeholder 3">
            <a:extLst>
              <a:ext uri="{FF2B5EF4-FFF2-40B4-BE49-F238E27FC236}">
                <a16:creationId xmlns:a16="http://schemas.microsoft.com/office/drawing/2014/main" id="{ABBA11C8-39C7-4CA0-AC2E-CA147A544AAF}"/>
              </a:ext>
            </a:extLst>
          </p:cNvPr>
          <p:cNvSpPr>
            <a:spLocks noGrp="1"/>
          </p:cNvSpPr>
          <p:nvPr>
            <p:ph type="sldNum" sz="quarter" idx="10"/>
          </p:nvPr>
        </p:nvSpPr>
        <p:spPr/>
        <p:txBody>
          <a:bodyPr/>
          <a:lstStyle/>
          <a:p>
            <a:pPr>
              <a:defRPr/>
            </a:pPr>
            <a:fld id="{165CC19D-8B0B-46F9-A12C-19C1C443E84E}" type="slidenum">
              <a:rPr lang="en-US" altLang="en-US" smtClean="0"/>
              <a:pPr>
                <a:defRPr/>
              </a:pPr>
              <a:t>3</a:t>
            </a:fld>
            <a:endParaRPr lang="en-US" altLang="en-US"/>
          </a:p>
        </p:txBody>
      </p:sp>
      <p:sp>
        <p:nvSpPr>
          <p:cNvPr id="7" name="Content Placeholder 2">
            <a:extLst>
              <a:ext uri="{FF2B5EF4-FFF2-40B4-BE49-F238E27FC236}">
                <a16:creationId xmlns:a16="http://schemas.microsoft.com/office/drawing/2014/main" id="{388AB821-0C0E-46CB-910C-A3A2870CD25D}"/>
              </a:ext>
            </a:extLst>
          </p:cNvPr>
          <p:cNvSpPr>
            <a:spLocks noGrp="1"/>
          </p:cNvSpPr>
          <p:nvPr>
            <p:ph idx="1"/>
          </p:nvPr>
        </p:nvSpPr>
        <p:spPr>
          <a:xfrm>
            <a:off x="4087906" y="1417638"/>
            <a:ext cx="4598894" cy="4114800"/>
          </a:xfrm>
        </p:spPr>
        <p:txBody>
          <a:bodyPr/>
          <a:lstStyle/>
          <a:p>
            <a:pPr marL="0" indent="0">
              <a:buNone/>
            </a:pPr>
            <a:r>
              <a:rPr lang="en-US" sz="1800" dirty="0"/>
              <a:t>Impact 2: Reduce ATOD-Related </a:t>
            </a:r>
            <a:r>
              <a:rPr lang="en-US" sz="1800" b="1" dirty="0"/>
              <a:t>Deaths</a:t>
            </a:r>
          </a:p>
          <a:p>
            <a:pPr marL="0" indent="0">
              <a:buNone/>
            </a:pPr>
            <a:endParaRPr lang="en-US" sz="1800" dirty="0"/>
          </a:p>
          <a:p>
            <a:pPr marL="0" indent="0">
              <a:buNone/>
            </a:pPr>
            <a:r>
              <a:rPr lang="en-US" sz="1800" dirty="0"/>
              <a:t>Impact 3: Reduce ATOD-Related Health </a:t>
            </a:r>
            <a:r>
              <a:rPr lang="en-US" sz="1800" b="1" dirty="0"/>
              <a:t>Disparities</a:t>
            </a:r>
          </a:p>
          <a:p>
            <a:pPr marL="0" indent="0">
              <a:buNone/>
            </a:pPr>
            <a:endParaRPr lang="en-US" sz="1800" dirty="0"/>
          </a:p>
          <a:p>
            <a:pPr marL="0" indent="0">
              <a:buNone/>
            </a:pPr>
            <a:r>
              <a:rPr lang="en-US" sz="1800" dirty="0"/>
              <a:t>Goal 1: Statewide system ensures substance misuse policies, practices, investments and efforts are effective and result in </a:t>
            </a:r>
            <a:r>
              <a:rPr lang="en-US" sz="1800" b="1" dirty="0"/>
              <a:t>healthy and thriving individuals &amp; communities</a:t>
            </a:r>
            <a:br>
              <a:rPr lang="en-US" sz="1800" dirty="0"/>
            </a:br>
            <a:endParaRPr lang="en-US" sz="1800" dirty="0"/>
          </a:p>
          <a:p>
            <a:pPr marL="0" indent="0">
              <a:buNone/>
            </a:pPr>
            <a:r>
              <a:rPr lang="en-US" sz="1800" dirty="0"/>
              <a:t>Goal 2: Increase the impact of </a:t>
            </a:r>
            <a:r>
              <a:rPr lang="en-US" sz="1800" b="1" dirty="0"/>
              <a:t>prevention strategies</a:t>
            </a:r>
            <a:r>
              <a:rPr lang="en-US" sz="1800" dirty="0"/>
              <a:t> across the lifespan</a:t>
            </a:r>
          </a:p>
        </p:txBody>
      </p:sp>
      <p:pic>
        <p:nvPicPr>
          <p:cNvPr id="5" name="Picture 4" descr="A road with trees and mountains in the background&#10;&#10;Description automatically generated with medium confidence">
            <a:extLst>
              <a:ext uri="{FF2B5EF4-FFF2-40B4-BE49-F238E27FC236}">
                <a16:creationId xmlns:a16="http://schemas.microsoft.com/office/drawing/2014/main" id="{765EE11F-335F-4067-ACAC-7D46B6284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63" y="1782502"/>
            <a:ext cx="2712285" cy="3512916"/>
          </a:xfrm>
          <a:prstGeom prst="rect">
            <a:avLst/>
          </a:prstGeom>
        </p:spPr>
      </p:pic>
    </p:spTree>
    <p:extLst>
      <p:ext uri="{BB962C8B-B14F-4D97-AF65-F5344CB8AC3E}">
        <p14:creationId xmlns:p14="http://schemas.microsoft.com/office/powerpoint/2010/main" val="333264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3A48-A58A-45A5-ABA6-20C2A7FAC2A6}"/>
              </a:ext>
            </a:extLst>
          </p:cNvPr>
          <p:cNvSpPr>
            <a:spLocks noGrp="1"/>
          </p:cNvSpPr>
          <p:nvPr>
            <p:ph type="title"/>
          </p:nvPr>
        </p:nvSpPr>
        <p:spPr/>
        <p:txBody>
          <a:bodyPr/>
          <a:lstStyle/>
          <a:p>
            <a:r>
              <a:rPr lang="en-US" dirty="0"/>
              <a:t>Risky opioid prescribing continues to decrease</a:t>
            </a:r>
          </a:p>
        </p:txBody>
      </p:sp>
      <p:sp>
        <p:nvSpPr>
          <p:cNvPr id="4" name="Slide Number Placeholder 3">
            <a:extLst>
              <a:ext uri="{FF2B5EF4-FFF2-40B4-BE49-F238E27FC236}">
                <a16:creationId xmlns:a16="http://schemas.microsoft.com/office/drawing/2014/main" id="{B39B7D21-C1FC-4B41-9B29-A353D4125F3F}"/>
              </a:ext>
            </a:extLst>
          </p:cNvPr>
          <p:cNvSpPr>
            <a:spLocks noGrp="1"/>
          </p:cNvSpPr>
          <p:nvPr>
            <p:ph type="sldNum" sz="quarter" idx="10"/>
          </p:nvPr>
        </p:nvSpPr>
        <p:spPr/>
        <p:txBody>
          <a:bodyPr/>
          <a:lstStyle/>
          <a:p>
            <a:pPr>
              <a:defRPr/>
            </a:pPr>
            <a:fld id="{165CC19D-8B0B-46F9-A12C-19C1C443E84E}" type="slidenum">
              <a:rPr lang="en-US" altLang="en-US" smtClean="0"/>
              <a:pPr>
                <a:defRPr/>
              </a:pPr>
              <a:t>4</a:t>
            </a:fld>
            <a:endParaRPr lang="en-US" altLang="en-US"/>
          </a:p>
        </p:txBody>
      </p:sp>
      <p:graphicFrame>
        <p:nvGraphicFramePr>
          <p:cNvPr id="5" name="Chart 4">
            <a:extLst>
              <a:ext uri="{FF2B5EF4-FFF2-40B4-BE49-F238E27FC236}">
                <a16:creationId xmlns:a16="http://schemas.microsoft.com/office/drawing/2014/main" id="{107C4D68-155A-4E80-BB24-AA6BE66546F5}"/>
              </a:ext>
            </a:extLst>
          </p:cNvPr>
          <p:cNvGraphicFramePr/>
          <p:nvPr>
            <p:extLst>
              <p:ext uri="{D42A27DB-BD31-4B8C-83A1-F6EECF244321}">
                <p14:modId xmlns:p14="http://schemas.microsoft.com/office/powerpoint/2010/main" val="1084096237"/>
              </p:ext>
            </p:extLst>
          </p:nvPr>
        </p:nvGraphicFramePr>
        <p:xfrm>
          <a:off x="733646" y="1519598"/>
          <a:ext cx="7676707" cy="45259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119C79D-0FEB-4A66-BADF-B9678FC6D3A9}"/>
              </a:ext>
            </a:extLst>
          </p:cNvPr>
          <p:cNvSpPr txBox="1"/>
          <p:nvPr/>
        </p:nvSpPr>
        <p:spPr>
          <a:xfrm>
            <a:off x="304800" y="61475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Source: </a:t>
            </a:r>
            <a:r>
              <a:rPr lang="en-US" sz="1400" dirty="0">
                <a:latin typeface="Calibri" panose="020F0502020204030204" pitchFamily="34" charset="0"/>
                <a:ea typeface="Calibri" panose="020F0502020204030204" pitchFamily="34" charset="0"/>
                <a:cs typeface="Times New Roman" panose="02020603050405020304" pitchFamily="18" charset="0"/>
              </a:rPr>
              <a:t>Oregon Prescription Drug Monitoring Program</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38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B7F857-8ADC-47FE-9F15-BC4694D395E2}"/>
              </a:ext>
            </a:extLst>
          </p:cNvPr>
          <p:cNvSpPr>
            <a:spLocks noGrp="1"/>
          </p:cNvSpPr>
          <p:nvPr>
            <p:ph type="sldNum" sz="quarter" idx="10"/>
          </p:nvPr>
        </p:nvSpPr>
        <p:spPr/>
        <p:txBody>
          <a:bodyPr/>
          <a:lstStyle/>
          <a:p>
            <a:pPr>
              <a:defRPr/>
            </a:pPr>
            <a:fld id="{165CC19D-8B0B-46F9-A12C-19C1C443E84E}" type="slidenum">
              <a:rPr lang="en-US" altLang="en-US" smtClean="0"/>
              <a:pPr>
                <a:defRPr/>
              </a:pPr>
              <a:t>5</a:t>
            </a:fld>
            <a:endParaRPr lang="en-US" altLang="en-US"/>
          </a:p>
        </p:txBody>
      </p:sp>
      <p:graphicFrame>
        <p:nvGraphicFramePr>
          <p:cNvPr id="5" name="Diagram 4">
            <a:extLst>
              <a:ext uri="{FF2B5EF4-FFF2-40B4-BE49-F238E27FC236}">
                <a16:creationId xmlns:a16="http://schemas.microsoft.com/office/drawing/2014/main" id="{89A73B3E-9B03-434A-BB20-0DF177F7C428}"/>
              </a:ext>
            </a:extLst>
          </p:cNvPr>
          <p:cNvGraphicFramePr/>
          <p:nvPr>
            <p:extLst>
              <p:ext uri="{D42A27DB-BD31-4B8C-83A1-F6EECF244321}">
                <p14:modId xmlns:p14="http://schemas.microsoft.com/office/powerpoint/2010/main" val="2181792083"/>
              </p:ext>
            </p:extLst>
          </p:nvPr>
        </p:nvGraphicFramePr>
        <p:xfrm>
          <a:off x="-275864" y="1921397"/>
          <a:ext cx="6215605" cy="363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E65887A-425F-42E7-8EFD-C54486809F4C}"/>
              </a:ext>
            </a:extLst>
          </p:cNvPr>
          <p:cNvSpPr>
            <a:spLocks noGrp="1"/>
          </p:cNvSpPr>
          <p:nvPr>
            <p:ph type="title"/>
          </p:nvPr>
        </p:nvSpPr>
        <p:spPr/>
        <p:txBody>
          <a:bodyPr/>
          <a:lstStyle/>
          <a:p>
            <a:r>
              <a:rPr lang="en-US" dirty="0"/>
              <a:t>The changing overdose epidemic</a:t>
            </a:r>
          </a:p>
        </p:txBody>
      </p:sp>
      <p:sp>
        <p:nvSpPr>
          <p:cNvPr id="8" name="Content Placeholder 2">
            <a:extLst>
              <a:ext uri="{FF2B5EF4-FFF2-40B4-BE49-F238E27FC236}">
                <a16:creationId xmlns:a16="http://schemas.microsoft.com/office/drawing/2014/main" id="{0CCA36A9-1345-4DEB-BB20-8295D8C3BA63}"/>
              </a:ext>
            </a:extLst>
          </p:cNvPr>
          <p:cNvSpPr>
            <a:spLocks noGrp="1"/>
          </p:cNvSpPr>
          <p:nvPr>
            <p:ph idx="1"/>
          </p:nvPr>
        </p:nvSpPr>
        <p:spPr>
          <a:xfrm>
            <a:off x="5567423" y="2468562"/>
            <a:ext cx="3119377" cy="4114800"/>
          </a:xfrm>
        </p:spPr>
        <p:txBody>
          <a:bodyPr/>
          <a:lstStyle/>
          <a:p>
            <a:pPr>
              <a:buFont typeface="Wingdings" panose="05000000000000000000" pitchFamily="2" charset="2"/>
              <a:buChar char="Ø"/>
            </a:pPr>
            <a:r>
              <a:rPr lang="en-US" sz="1800" b="1" dirty="0"/>
              <a:t>Fewer deaths &amp; overdoses from Rx medications</a:t>
            </a:r>
            <a:br>
              <a:rPr lang="en-US" sz="1800" b="1" dirty="0"/>
            </a:br>
            <a:endParaRPr lang="en-US" sz="1800" b="1" dirty="0"/>
          </a:p>
          <a:p>
            <a:pPr>
              <a:buFont typeface="Wingdings" panose="05000000000000000000" pitchFamily="2" charset="2"/>
              <a:buChar char="Ø"/>
            </a:pPr>
            <a:r>
              <a:rPr lang="en-US" sz="1800" b="1" dirty="0"/>
              <a:t>More deaths &amp; overdoses from illicit drugs</a:t>
            </a:r>
          </a:p>
          <a:p>
            <a:pPr>
              <a:buFont typeface="Wingdings" panose="05000000000000000000" pitchFamily="2" charset="2"/>
              <a:buChar char="Ø"/>
            </a:pPr>
            <a:endParaRPr lang="en-US" sz="2400" b="1" dirty="0"/>
          </a:p>
        </p:txBody>
      </p:sp>
    </p:spTree>
    <p:extLst>
      <p:ext uri="{BB962C8B-B14F-4D97-AF65-F5344CB8AC3E}">
        <p14:creationId xmlns:p14="http://schemas.microsoft.com/office/powerpoint/2010/main" val="272996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Overdose deaths from stimulants, heroin and synthetic opioids are rising</a:t>
            </a: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a:defRPr/>
            </a:pPr>
            <a:fld id="{165CC19D-8B0B-46F9-A12C-19C1C443E84E}" type="slidenum">
              <a:rPr lang="en-US" altLang="en-US" smtClean="0"/>
              <a:pPr>
                <a:defRPr/>
              </a:pPr>
              <a:t>6</a:t>
            </a:fld>
            <a:endParaRPr lang="en-US" altLang="en-US"/>
          </a:p>
        </p:txBody>
      </p:sp>
      <p:graphicFrame>
        <p:nvGraphicFramePr>
          <p:cNvPr id="6" name="Chart 5">
            <a:extLst>
              <a:ext uri="{FF2B5EF4-FFF2-40B4-BE49-F238E27FC236}">
                <a16:creationId xmlns:a16="http://schemas.microsoft.com/office/drawing/2014/main" id="{8A7C5FAF-3E7F-49DA-BC25-D6D63D863548}"/>
              </a:ext>
            </a:extLst>
          </p:cNvPr>
          <p:cNvGraphicFramePr/>
          <p:nvPr>
            <p:extLst>
              <p:ext uri="{D42A27DB-BD31-4B8C-83A1-F6EECF244321}">
                <p14:modId xmlns:p14="http://schemas.microsoft.com/office/powerpoint/2010/main" val="4156668642"/>
              </p:ext>
            </p:extLst>
          </p:nvPr>
        </p:nvGraphicFramePr>
        <p:xfrm>
          <a:off x="304800" y="1199429"/>
          <a:ext cx="8229600" cy="48218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B514E47-3E6A-414D-BF0F-9F04752FD0B5}"/>
              </a:ext>
            </a:extLst>
          </p:cNvPr>
          <p:cNvSpPr txBox="1"/>
          <p:nvPr/>
        </p:nvSpPr>
        <p:spPr>
          <a:xfrm>
            <a:off x="304800" y="6181488"/>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a:t>
            </a:r>
            <a:r>
              <a:rPr lang="en-US" sz="1400">
                <a:latin typeface="Calibri" panose="020F0502020204030204" pitchFamily="34" charset="0"/>
                <a:ea typeface="Calibri" panose="020F0502020204030204" pitchFamily="34" charset="0"/>
                <a:cs typeface="Times New Roman" panose="02020603050405020304" pitchFamily="18" charset="0"/>
              </a:rPr>
              <a:t>Oregon Vital Records (Deaths), OHA Center for Health Statistics </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69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3DCA1-4392-4836-9DC6-5EEBD267E5F0}"/>
              </a:ext>
            </a:extLst>
          </p:cNvPr>
          <p:cNvSpPr>
            <a:spLocks noGrp="1"/>
          </p:cNvSpPr>
          <p:nvPr>
            <p:ph idx="1"/>
          </p:nvPr>
        </p:nvSpPr>
        <p:spPr>
          <a:xfrm>
            <a:off x="457200" y="1889919"/>
            <a:ext cx="8229600" cy="4114800"/>
          </a:xfrm>
        </p:spPr>
        <p:txBody>
          <a:bodyPr/>
          <a:lstStyle/>
          <a:p>
            <a:pPr>
              <a:buFont typeface="Wingdings" panose="05000000000000000000" pitchFamily="2" charset="2"/>
              <a:buChar char="Ø"/>
            </a:pPr>
            <a:r>
              <a:rPr lang="en-US" sz="2400" b="1" dirty="0"/>
              <a:t>Overdoses and related deaths have increased dramatically during the pandemic.</a:t>
            </a:r>
            <a:br>
              <a:rPr lang="en-US" sz="2400" b="1" dirty="0"/>
            </a:br>
            <a:endParaRPr lang="en-US" sz="2400" b="1" dirty="0"/>
          </a:p>
          <a:p>
            <a:pPr marL="0" indent="0">
              <a:buNone/>
            </a:pPr>
            <a:endParaRPr lang="en-US" sz="2400" b="1" dirty="0"/>
          </a:p>
          <a:p>
            <a:pPr>
              <a:buFont typeface="Wingdings" panose="05000000000000000000" pitchFamily="2" charset="2"/>
              <a:buChar char="Ø"/>
            </a:pPr>
            <a:r>
              <a:rPr lang="en-US" sz="2400" b="1" dirty="0"/>
              <a:t>Some groups bear disproportionate burden and death.</a:t>
            </a:r>
          </a:p>
          <a:p>
            <a:pPr>
              <a:buFont typeface="Wingdings" panose="05000000000000000000" pitchFamily="2" charset="2"/>
              <a:buChar char="Ø"/>
            </a:pPr>
            <a:endParaRPr lang="en-US" sz="2400" b="1" dirty="0"/>
          </a:p>
        </p:txBody>
      </p:sp>
      <p:sp>
        <p:nvSpPr>
          <p:cNvPr id="4" name="Slide Number Placeholder 3">
            <a:extLst>
              <a:ext uri="{FF2B5EF4-FFF2-40B4-BE49-F238E27FC236}">
                <a16:creationId xmlns:a16="http://schemas.microsoft.com/office/drawing/2014/main" id="{F5B7F857-8ADC-47FE-9F15-BC4694D395E2}"/>
              </a:ext>
            </a:extLst>
          </p:cNvPr>
          <p:cNvSpPr>
            <a:spLocks noGrp="1"/>
          </p:cNvSpPr>
          <p:nvPr>
            <p:ph type="sldNum" sz="quarter" idx="10"/>
          </p:nvPr>
        </p:nvSpPr>
        <p:spPr/>
        <p:txBody>
          <a:bodyPr/>
          <a:lstStyle/>
          <a:p>
            <a:pPr>
              <a:defRPr/>
            </a:pPr>
            <a:fld id="{165CC19D-8B0B-46F9-A12C-19C1C443E84E}" type="slidenum">
              <a:rPr lang="en-US" altLang="en-US" smtClean="0"/>
              <a:pPr>
                <a:defRPr/>
              </a:pPr>
              <a:t>7</a:t>
            </a:fld>
            <a:endParaRPr lang="en-US" altLang="en-US"/>
          </a:p>
        </p:txBody>
      </p:sp>
    </p:spTree>
    <p:extLst>
      <p:ext uri="{BB962C8B-B14F-4D97-AF65-F5344CB8AC3E}">
        <p14:creationId xmlns:p14="http://schemas.microsoft.com/office/powerpoint/2010/main" val="160766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C835-9512-4A6A-88B9-04C172893D6B}"/>
              </a:ext>
            </a:extLst>
          </p:cNvPr>
          <p:cNvSpPr>
            <a:spLocks noGrp="1"/>
          </p:cNvSpPr>
          <p:nvPr>
            <p:ph type="title"/>
          </p:nvPr>
        </p:nvSpPr>
        <p:spPr/>
        <p:txBody>
          <a:bodyPr/>
          <a:lstStyle/>
          <a:p>
            <a:r>
              <a:rPr lang="en-US"/>
              <a:t>Overdoses &amp; deaths have increased during the pandemic</a:t>
            </a:r>
          </a:p>
        </p:txBody>
      </p:sp>
      <p:sp>
        <p:nvSpPr>
          <p:cNvPr id="4" name="Slide Number Placeholder 3">
            <a:extLst>
              <a:ext uri="{FF2B5EF4-FFF2-40B4-BE49-F238E27FC236}">
                <a16:creationId xmlns:a16="http://schemas.microsoft.com/office/drawing/2014/main" id="{75E0F1F3-F5F5-4A4B-B406-5247D7E5C05C}"/>
              </a:ext>
            </a:extLst>
          </p:cNvPr>
          <p:cNvSpPr>
            <a:spLocks noGrp="1"/>
          </p:cNvSpPr>
          <p:nvPr>
            <p:ph type="sldNum" sz="quarter" idx="10"/>
          </p:nvPr>
        </p:nvSpPr>
        <p:spPr/>
        <p:txBody>
          <a:bodyPr/>
          <a:lstStyle/>
          <a:p>
            <a:pPr>
              <a:defRPr/>
            </a:pPr>
            <a:fld id="{165CC19D-8B0B-46F9-A12C-19C1C443E84E}" type="slidenum">
              <a:rPr lang="en-US" altLang="en-US" smtClean="0"/>
              <a:pPr>
                <a:defRPr/>
              </a:pPr>
              <a:t>8</a:t>
            </a:fld>
            <a:endParaRPr lang="en-US" altLang="en-US"/>
          </a:p>
        </p:txBody>
      </p:sp>
      <p:graphicFrame>
        <p:nvGraphicFramePr>
          <p:cNvPr id="5" name="Chart 4">
            <a:extLst>
              <a:ext uri="{FF2B5EF4-FFF2-40B4-BE49-F238E27FC236}">
                <a16:creationId xmlns:a16="http://schemas.microsoft.com/office/drawing/2014/main" id="{8057702C-8BFE-41CB-A570-B0BB1064C9F1}"/>
              </a:ext>
            </a:extLst>
          </p:cNvPr>
          <p:cNvGraphicFramePr/>
          <p:nvPr>
            <p:extLst>
              <p:ext uri="{D42A27DB-BD31-4B8C-83A1-F6EECF244321}">
                <p14:modId xmlns:p14="http://schemas.microsoft.com/office/powerpoint/2010/main" val="3639185106"/>
              </p:ext>
            </p:extLst>
          </p:nvPr>
        </p:nvGraphicFramePr>
        <p:xfrm>
          <a:off x="381000" y="1568134"/>
          <a:ext cx="8382000" cy="47583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049C27B-B0B3-4BD6-8EAD-0C65329C1161}"/>
              </a:ext>
            </a:extLst>
          </p:cNvPr>
          <p:cNvSpPr txBox="1"/>
          <p:nvPr/>
        </p:nvSpPr>
        <p:spPr>
          <a:xfrm>
            <a:off x="304800" y="61475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3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Some groups bear disproportionate burden of overdose death</a:t>
            </a: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a:defRPr/>
            </a:pPr>
            <a:fld id="{165CC19D-8B0B-46F9-A12C-19C1C443E84E}" type="slidenum">
              <a:rPr lang="en-US" altLang="en-US" smtClean="0"/>
              <a:pPr>
                <a:defRPr/>
              </a:pPr>
              <a:t>9</a:t>
            </a:fld>
            <a:endParaRPr lang="en-US" altLang="en-US"/>
          </a:p>
        </p:txBody>
      </p:sp>
      <p:pic>
        <p:nvPicPr>
          <p:cNvPr id="5" name="Picture 4">
            <a:extLst>
              <a:ext uri="{FF2B5EF4-FFF2-40B4-BE49-F238E27FC236}">
                <a16:creationId xmlns:a16="http://schemas.microsoft.com/office/drawing/2014/main" id="{3F988174-FC4C-4B5F-B99B-3BDB1F8C463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 y="1542361"/>
            <a:ext cx="8097398" cy="4934639"/>
          </a:xfrm>
          <a:prstGeom prst="rect">
            <a:avLst/>
          </a:prstGeom>
          <a:noFill/>
          <a:ln>
            <a:noFill/>
          </a:ln>
        </p:spPr>
      </p:pic>
      <p:sp>
        <p:nvSpPr>
          <p:cNvPr id="6" name="TextBox 5">
            <a:extLst>
              <a:ext uri="{FF2B5EF4-FFF2-40B4-BE49-F238E27FC236}">
                <a16:creationId xmlns:a16="http://schemas.microsoft.com/office/drawing/2014/main" id="{B1140AAB-10B9-4AE1-9A31-A68647CEE99F}"/>
              </a:ext>
            </a:extLst>
          </p:cNvPr>
          <p:cNvSpPr txBox="1"/>
          <p:nvPr/>
        </p:nvSpPr>
        <p:spPr>
          <a:xfrm>
            <a:off x="304800" y="61475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017942"/>
      </p:ext>
    </p:extLst>
  </p:cSld>
  <p:clrMapOvr>
    <a:masterClrMapping/>
  </p:clrMapOvr>
</p:sld>
</file>

<file path=ppt/theme/theme1.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E4F4E8EE217E4C9DB596C268822D30" ma:contentTypeVersion="18" ma:contentTypeDescription="Create a new document." ma:contentTypeScope="" ma:versionID="9f2649f366078f9e0ba607a130b8aba0">
  <xsd:schema xmlns:xsd="http://www.w3.org/2001/XMLSchema" xmlns:xs="http://www.w3.org/2001/XMLSchema" xmlns:p="http://schemas.microsoft.com/office/2006/metadata/properties" xmlns:ns1="http://schemas.microsoft.com/sharepoint/v3" xmlns:ns2="59da1016-2a1b-4f8a-9768-d7a4932f6f16" xmlns:ns3="3746ae57-5490-4123-802e-1bb3bb841e39" targetNamespace="http://schemas.microsoft.com/office/2006/metadata/properties" ma:root="true" ma:fieldsID="7c594aa57e3915fe024aa2cff7774ef6" ns1:_="" ns2:_="" ns3:_="">
    <xsd:import namespace="http://schemas.microsoft.com/sharepoint/v3"/>
    <xsd:import namespace="59da1016-2a1b-4f8a-9768-d7a4932f6f16"/>
    <xsd:import namespace="3746ae57-5490-4123-802e-1bb3bb841e3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46ae57-5490-4123-802e-1bb3bb841e39"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DocumentExpirationDate xmlns="59da1016-2a1b-4f8a-9768-d7a4932f6f16">2023-08-23T07:00:00+00:00</DocumentExpirationDate>
    <IATopic xmlns="59da1016-2a1b-4f8a-9768-d7a4932f6f16" xsi:nil="true"/>
    <Meta_x0020_Keywords xmlns="3746ae57-5490-4123-802e-1bb3bb841e39" xsi:nil="true"/>
    <IASubtopic xmlns="59da1016-2a1b-4f8a-9768-d7a4932f6f16" xsi:nil="true"/>
    <URL xmlns="http://schemas.microsoft.com/sharepoint/v3">
      <Url>https://www-auth.oregon.gov/oha/PH/DISEASESCONDITIONS/INJURYFATALITYDATA/Documents/overdose%20trends%20ADPC%201-27-22.pptx</Url>
      <Description>https://www.oregon.gov/oha/PH/DISEASESCONDITIONS/INJURYFATALITYDATA/Documents/overdose%20trends%20ADPC%201-27-22%20.pptx</Description>
    </URL>
    <PublishingExpirationDate xmlns="http://schemas.microsoft.com/sharepoint/v3" xsi:nil="true"/>
    <Meta_x0020_Description xmlns="3746ae57-5490-4123-802e-1bb3bb841e39"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61121-8625-4EAA-818B-E2722D3CAB9D}"/>
</file>

<file path=customXml/itemProps2.xml><?xml version="1.0" encoding="utf-8"?>
<ds:datastoreItem xmlns:ds="http://schemas.openxmlformats.org/officeDocument/2006/customXml" ds:itemID="{8259D65D-9880-4406-B447-ACB8251854F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2DF408-B14B-461D-A323-7B90935109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2803</TotalTime>
  <Words>1559</Words>
  <Application>Microsoft Office PowerPoint</Application>
  <PresentationFormat>On-screen Show (4:3)</PresentationFormat>
  <Paragraphs>172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Symbol</vt:lpstr>
      <vt:lpstr>Times</vt:lpstr>
      <vt:lpstr>Wingdings</vt:lpstr>
      <vt:lpstr>13_Custom Design</vt:lpstr>
      <vt:lpstr>Overdose Trends in Oregon</vt:lpstr>
      <vt:lpstr>Data sources</vt:lpstr>
      <vt:lpstr>Areas of alignment</vt:lpstr>
      <vt:lpstr>Risky opioid prescribing continues to decrease</vt:lpstr>
      <vt:lpstr>The changing overdose epidemic</vt:lpstr>
      <vt:lpstr>Overdose deaths from stimulants, heroin and synthetic opioids are rising</vt:lpstr>
      <vt:lpstr>PowerPoint Presentation</vt:lpstr>
      <vt:lpstr>Overdoses &amp; deaths have increased during the pandemic</vt:lpstr>
      <vt:lpstr>Some groups bear disproportionate burden of overdose death</vt:lpstr>
      <vt:lpstr>Characteristics of decedents (2020)</vt:lpstr>
      <vt:lpstr>Other notable findings (2020)</vt:lpstr>
      <vt:lpstr>Overdose prevention requires culturally specific community responses</vt:lpstr>
      <vt:lpstr>State &amp; local level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&amp; Drug Policy Commission: Overdose Trends in Oregon</dc:title>
  <dc:creator>Kurtzig Ilana S</dc:creator>
  <cp:lastModifiedBy>Chisholm Laura F</cp:lastModifiedBy>
  <cp:revision>25</cp:revision>
  <dcterms:created xsi:type="dcterms:W3CDTF">2021-01-21T18:04:16Z</dcterms:created>
  <dcterms:modified xsi:type="dcterms:W3CDTF">2022-01-26T17:36:04Z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0x01010013E4F4E8EE217E4C9DB596C268822D30</vt:lpwstr>
  </property>
</Properties>
</file>