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Layouts/slideLayout3.xml" ContentType="application/vnd.openxmlformats-officedocument.presentationml.slideLayout+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rawing2.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5"/>
  </p:notesMasterIdLst>
  <p:sldIdLst>
    <p:sldId id="256" r:id="rId2"/>
    <p:sldId id="260" r:id="rId3"/>
    <p:sldId id="275" r:id="rId4"/>
    <p:sldId id="329" r:id="rId5"/>
    <p:sldId id="330" r:id="rId6"/>
    <p:sldId id="257" r:id="rId7"/>
    <p:sldId id="276" r:id="rId8"/>
    <p:sldId id="322" r:id="rId9"/>
    <p:sldId id="296" r:id="rId10"/>
    <p:sldId id="298" r:id="rId11"/>
    <p:sldId id="299" r:id="rId12"/>
    <p:sldId id="301" r:id="rId13"/>
    <p:sldId id="300" r:id="rId14"/>
    <p:sldId id="305" r:id="rId15"/>
    <p:sldId id="282" r:id="rId16"/>
    <p:sldId id="283" r:id="rId17"/>
    <p:sldId id="284" r:id="rId18"/>
    <p:sldId id="285" r:id="rId19"/>
    <p:sldId id="286" r:id="rId20"/>
    <p:sldId id="287" r:id="rId21"/>
    <p:sldId id="288" r:id="rId22"/>
    <p:sldId id="289" r:id="rId23"/>
    <p:sldId id="290" r:id="rId24"/>
    <p:sldId id="291" r:id="rId25"/>
    <p:sldId id="303" r:id="rId26"/>
    <p:sldId id="271" r:id="rId27"/>
    <p:sldId id="292" r:id="rId28"/>
    <p:sldId id="302" r:id="rId29"/>
    <p:sldId id="306" r:id="rId30"/>
    <p:sldId id="307" r:id="rId31"/>
    <p:sldId id="309" r:id="rId32"/>
    <p:sldId id="264" r:id="rId33"/>
    <p:sldId id="325" r:id="rId34"/>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5"/>
    <a:srgbClr val="3366CC"/>
    <a:srgbClr val="FF9933"/>
    <a:srgbClr val="FFCC99"/>
    <a:srgbClr val="FFDC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79678" autoAdjust="0"/>
  </p:normalViewPr>
  <p:slideViewPr>
    <p:cSldViewPr snapToGrid="0">
      <p:cViewPr>
        <p:scale>
          <a:sx n="66" d="100"/>
          <a:sy n="66"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7EC35-FA30-4018-AE06-D0510CC18A18}"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US"/>
        </a:p>
      </dgm:t>
    </dgm:pt>
    <dgm:pt modelId="{A56A9934-685B-4A10-948F-982F899E908C}">
      <dgm:prSet phldrT="[Text]" custT="1"/>
      <dgm:spPr>
        <a:solidFill>
          <a:srgbClr val="005595"/>
        </a:solidFill>
      </dgm:spPr>
      <dgm:t>
        <a:bodyPr/>
        <a:lstStyle/>
        <a:p>
          <a:r>
            <a:rPr lang="en-US" sz="1600" dirty="0" smtClean="0">
              <a:latin typeface="Century Gothic" pitchFamily="34" charset="0"/>
            </a:rPr>
            <a:t>1. Forecast Impacts &amp; Assess Vulnerability</a:t>
          </a:r>
          <a:endParaRPr lang="en-US" sz="1600" dirty="0">
            <a:latin typeface="Century Gothic" pitchFamily="34" charset="0"/>
          </a:endParaRPr>
        </a:p>
      </dgm:t>
    </dgm:pt>
    <dgm:pt modelId="{37CA7191-90FB-42AA-A221-6D8C796143BB}" type="parTrans" cxnId="{52637A60-6DFC-4BAC-826F-C01F27718E83}">
      <dgm:prSet/>
      <dgm:spPr/>
      <dgm:t>
        <a:bodyPr/>
        <a:lstStyle/>
        <a:p>
          <a:endParaRPr lang="en-US"/>
        </a:p>
      </dgm:t>
    </dgm:pt>
    <dgm:pt modelId="{E6F6E073-3CD0-457B-9AB5-3E1372686377}" type="sibTrans" cxnId="{52637A60-6DFC-4BAC-826F-C01F27718E83}">
      <dgm:prSet/>
      <dgm:spPr>
        <a:ln>
          <a:solidFill>
            <a:schemeClr val="tx1">
              <a:lumMod val="50000"/>
              <a:lumOff val="50000"/>
            </a:schemeClr>
          </a:solidFill>
        </a:ln>
      </dgm:spPr>
      <dgm:t>
        <a:bodyPr/>
        <a:lstStyle/>
        <a:p>
          <a:endParaRPr lang="en-US"/>
        </a:p>
      </dgm:t>
    </dgm:pt>
    <dgm:pt modelId="{D33F677D-F74E-468F-9E13-29BA1A1A53D0}">
      <dgm:prSet phldrT="[Text]" custT="1"/>
      <dgm:spPr>
        <a:solidFill>
          <a:srgbClr val="005595"/>
        </a:solidFill>
      </dgm:spPr>
      <dgm:t>
        <a:bodyPr/>
        <a:lstStyle/>
        <a:p>
          <a:r>
            <a:rPr lang="en-US" sz="1600" dirty="0" smtClean="0">
              <a:latin typeface="Century Gothic" pitchFamily="34" charset="0"/>
            </a:rPr>
            <a:t>2.Project Disease Burden</a:t>
          </a:r>
          <a:endParaRPr lang="en-US" sz="1600" dirty="0">
            <a:latin typeface="Century Gothic" pitchFamily="34" charset="0"/>
          </a:endParaRPr>
        </a:p>
      </dgm:t>
    </dgm:pt>
    <dgm:pt modelId="{28A43CD6-E153-436D-92DB-03D2A035965D}" type="parTrans" cxnId="{E4E85740-4159-419F-8356-C3AF67F1F3A5}">
      <dgm:prSet/>
      <dgm:spPr/>
      <dgm:t>
        <a:bodyPr/>
        <a:lstStyle/>
        <a:p>
          <a:endParaRPr lang="en-US"/>
        </a:p>
      </dgm:t>
    </dgm:pt>
    <dgm:pt modelId="{9CD42471-AABD-47F2-A1F3-3AA97CEC60E3}" type="sibTrans" cxnId="{E4E85740-4159-419F-8356-C3AF67F1F3A5}">
      <dgm:prSet/>
      <dgm:spPr>
        <a:ln>
          <a:solidFill>
            <a:schemeClr val="bg2"/>
          </a:solidFill>
        </a:ln>
      </dgm:spPr>
      <dgm:t>
        <a:bodyPr/>
        <a:lstStyle/>
        <a:p>
          <a:endParaRPr lang="en-US"/>
        </a:p>
      </dgm:t>
    </dgm:pt>
    <dgm:pt modelId="{909BAD6C-361A-486F-86A8-E83082DBD975}">
      <dgm:prSet phldrT="[Text]" custT="1"/>
      <dgm:spPr>
        <a:solidFill>
          <a:srgbClr val="005595"/>
        </a:solidFill>
      </dgm:spPr>
      <dgm:t>
        <a:bodyPr/>
        <a:lstStyle/>
        <a:p>
          <a:r>
            <a:rPr lang="en-US" sz="1600" dirty="0" smtClean="0">
              <a:latin typeface="Century Gothic" pitchFamily="34" charset="0"/>
            </a:rPr>
            <a:t>3. Assess Interventions</a:t>
          </a:r>
          <a:endParaRPr lang="en-US" sz="1600" dirty="0">
            <a:latin typeface="Century Gothic" pitchFamily="34" charset="0"/>
          </a:endParaRPr>
        </a:p>
      </dgm:t>
    </dgm:pt>
    <dgm:pt modelId="{E7053F7B-ECE4-4345-A70A-1C602784F753}" type="parTrans" cxnId="{11F69213-BE47-49C9-BB67-2028E1C5566A}">
      <dgm:prSet/>
      <dgm:spPr/>
      <dgm:t>
        <a:bodyPr/>
        <a:lstStyle/>
        <a:p>
          <a:endParaRPr lang="en-US"/>
        </a:p>
      </dgm:t>
    </dgm:pt>
    <dgm:pt modelId="{6994E8C1-4249-483D-95B3-D2D79A761D73}" type="sibTrans" cxnId="{11F69213-BE47-49C9-BB67-2028E1C5566A}">
      <dgm:prSet/>
      <dgm:spPr>
        <a:ln>
          <a:solidFill>
            <a:schemeClr val="bg1">
              <a:lumMod val="50000"/>
            </a:schemeClr>
          </a:solidFill>
        </a:ln>
      </dgm:spPr>
      <dgm:t>
        <a:bodyPr/>
        <a:lstStyle/>
        <a:p>
          <a:endParaRPr lang="en-US"/>
        </a:p>
      </dgm:t>
    </dgm:pt>
    <dgm:pt modelId="{20DC6DE8-0852-45C2-B09C-ECCE1992F2C4}">
      <dgm:prSet phldrT="[Text]" custT="1"/>
      <dgm:spPr>
        <a:solidFill>
          <a:srgbClr val="005595"/>
        </a:solidFill>
      </dgm:spPr>
      <dgm:t>
        <a:bodyPr/>
        <a:lstStyle/>
        <a:p>
          <a:r>
            <a:rPr lang="en-US" sz="1600" dirty="0" smtClean="0">
              <a:latin typeface="Century Gothic" pitchFamily="34" charset="0"/>
            </a:rPr>
            <a:t>4. Develop adaptation plan</a:t>
          </a:r>
          <a:endParaRPr lang="en-US" sz="1600" dirty="0">
            <a:latin typeface="Century Gothic" pitchFamily="34" charset="0"/>
          </a:endParaRPr>
        </a:p>
      </dgm:t>
    </dgm:pt>
    <dgm:pt modelId="{8F2E1DFF-5417-41E9-9FE0-92916431F236}" type="parTrans" cxnId="{799B96B4-FA98-419A-90E7-62FF9F8682D9}">
      <dgm:prSet/>
      <dgm:spPr/>
      <dgm:t>
        <a:bodyPr/>
        <a:lstStyle/>
        <a:p>
          <a:endParaRPr lang="en-US"/>
        </a:p>
      </dgm:t>
    </dgm:pt>
    <dgm:pt modelId="{45A58032-D753-401A-B155-62A23C8196D2}" type="sibTrans" cxnId="{799B96B4-FA98-419A-90E7-62FF9F8682D9}">
      <dgm:prSet/>
      <dgm:spPr>
        <a:ln>
          <a:solidFill>
            <a:schemeClr val="bg1">
              <a:lumMod val="50000"/>
            </a:schemeClr>
          </a:solidFill>
        </a:ln>
      </dgm:spPr>
      <dgm:t>
        <a:bodyPr/>
        <a:lstStyle/>
        <a:p>
          <a:endParaRPr lang="en-US">
            <a:solidFill>
              <a:schemeClr val="bg1">
                <a:lumMod val="50000"/>
              </a:schemeClr>
            </a:solidFill>
          </a:endParaRPr>
        </a:p>
      </dgm:t>
    </dgm:pt>
    <dgm:pt modelId="{AA5285BF-12F4-4638-AF4F-1AFDC045D810}">
      <dgm:prSet phldrT="[Text]" custT="1"/>
      <dgm:spPr>
        <a:solidFill>
          <a:srgbClr val="005595"/>
        </a:solidFill>
      </dgm:spPr>
      <dgm:t>
        <a:bodyPr/>
        <a:lstStyle/>
        <a:p>
          <a:r>
            <a:rPr lang="en-US" sz="1600" dirty="0" smtClean="0">
              <a:latin typeface="Century Gothic" pitchFamily="34" charset="0"/>
            </a:rPr>
            <a:t>5. Evaluate &amp; Improve</a:t>
          </a:r>
          <a:endParaRPr lang="en-US" sz="1600" dirty="0">
            <a:latin typeface="Century Gothic" pitchFamily="34" charset="0"/>
          </a:endParaRPr>
        </a:p>
      </dgm:t>
    </dgm:pt>
    <dgm:pt modelId="{7EA0D6E3-5C8D-4CD9-9740-F79BA558A419}" type="parTrans" cxnId="{E7D433AC-4F35-44C6-83F4-E169E3B6C8A5}">
      <dgm:prSet/>
      <dgm:spPr/>
      <dgm:t>
        <a:bodyPr/>
        <a:lstStyle/>
        <a:p>
          <a:endParaRPr lang="en-US"/>
        </a:p>
      </dgm:t>
    </dgm:pt>
    <dgm:pt modelId="{C2DBA117-24AB-4047-A34C-8BE92646A3F9}" type="sibTrans" cxnId="{E7D433AC-4F35-44C6-83F4-E169E3B6C8A5}">
      <dgm:prSet/>
      <dgm:spPr>
        <a:solidFill>
          <a:srgbClr val="005595"/>
        </a:solidFill>
        <a:ln>
          <a:solidFill>
            <a:schemeClr val="tx1">
              <a:lumMod val="50000"/>
              <a:lumOff val="50000"/>
            </a:schemeClr>
          </a:solidFill>
        </a:ln>
      </dgm:spPr>
      <dgm:t>
        <a:bodyPr/>
        <a:lstStyle/>
        <a:p>
          <a:endParaRPr lang="en-US"/>
        </a:p>
      </dgm:t>
    </dgm:pt>
    <dgm:pt modelId="{4F77580D-BA80-423D-A02E-8DA06F7ADEDB}" type="pres">
      <dgm:prSet presAssocID="{9F67EC35-FA30-4018-AE06-D0510CC18A18}" presName="cycle" presStyleCnt="0">
        <dgm:presLayoutVars>
          <dgm:dir/>
          <dgm:resizeHandles val="exact"/>
        </dgm:presLayoutVars>
      </dgm:prSet>
      <dgm:spPr/>
      <dgm:t>
        <a:bodyPr/>
        <a:lstStyle/>
        <a:p>
          <a:endParaRPr lang="en-US"/>
        </a:p>
      </dgm:t>
    </dgm:pt>
    <dgm:pt modelId="{D13AAC5A-CE34-4A74-B8B6-4727F7D7990A}" type="pres">
      <dgm:prSet presAssocID="{A56A9934-685B-4A10-948F-982F899E908C}" presName="node" presStyleLbl="node1" presStyleIdx="0" presStyleCnt="5" custScaleX="118450">
        <dgm:presLayoutVars>
          <dgm:bulletEnabled val="1"/>
        </dgm:presLayoutVars>
      </dgm:prSet>
      <dgm:spPr/>
      <dgm:t>
        <a:bodyPr/>
        <a:lstStyle/>
        <a:p>
          <a:endParaRPr lang="en-US"/>
        </a:p>
      </dgm:t>
    </dgm:pt>
    <dgm:pt modelId="{6EC68A44-6C61-4A1A-B48B-ABBF4B2094B1}" type="pres">
      <dgm:prSet presAssocID="{A56A9934-685B-4A10-948F-982F899E908C}" presName="spNode" presStyleCnt="0"/>
      <dgm:spPr/>
    </dgm:pt>
    <dgm:pt modelId="{0229F2DB-68FA-4B88-8636-83F35413E5DB}" type="pres">
      <dgm:prSet presAssocID="{E6F6E073-3CD0-457B-9AB5-3E1372686377}" presName="sibTrans" presStyleLbl="sibTrans1D1" presStyleIdx="0" presStyleCnt="5"/>
      <dgm:spPr/>
      <dgm:t>
        <a:bodyPr/>
        <a:lstStyle/>
        <a:p>
          <a:endParaRPr lang="en-US"/>
        </a:p>
      </dgm:t>
    </dgm:pt>
    <dgm:pt modelId="{21F7A418-7CAE-41D0-91CB-62CE1DBB95CD}" type="pres">
      <dgm:prSet presAssocID="{D33F677D-F74E-468F-9E13-29BA1A1A53D0}" presName="node" presStyleLbl="node1" presStyleIdx="1" presStyleCnt="5">
        <dgm:presLayoutVars>
          <dgm:bulletEnabled val="1"/>
        </dgm:presLayoutVars>
      </dgm:prSet>
      <dgm:spPr/>
      <dgm:t>
        <a:bodyPr/>
        <a:lstStyle/>
        <a:p>
          <a:endParaRPr lang="en-US"/>
        </a:p>
      </dgm:t>
    </dgm:pt>
    <dgm:pt modelId="{6CDBEDFE-C355-46FE-95A6-10DF87A0F778}" type="pres">
      <dgm:prSet presAssocID="{D33F677D-F74E-468F-9E13-29BA1A1A53D0}" presName="spNode" presStyleCnt="0"/>
      <dgm:spPr/>
    </dgm:pt>
    <dgm:pt modelId="{C253FDB2-EB71-44E5-92C0-51FD76F84409}" type="pres">
      <dgm:prSet presAssocID="{9CD42471-AABD-47F2-A1F3-3AA97CEC60E3}" presName="sibTrans" presStyleLbl="sibTrans1D1" presStyleIdx="1" presStyleCnt="5"/>
      <dgm:spPr/>
      <dgm:t>
        <a:bodyPr/>
        <a:lstStyle/>
        <a:p>
          <a:endParaRPr lang="en-US"/>
        </a:p>
      </dgm:t>
    </dgm:pt>
    <dgm:pt modelId="{44FD1CC9-F31E-4E8C-8351-F3AE48594F5A}" type="pres">
      <dgm:prSet presAssocID="{909BAD6C-361A-486F-86A8-E83082DBD975}" presName="node" presStyleLbl="node1" presStyleIdx="2" presStyleCnt="5" custScaleX="109496">
        <dgm:presLayoutVars>
          <dgm:bulletEnabled val="1"/>
        </dgm:presLayoutVars>
      </dgm:prSet>
      <dgm:spPr/>
      <dgm:t>
        <a:bodyPr/>
        <a:lstStyle/>
        <a:p>
          <a:endParaRPr lang="en-US"/>
        </a:p>
      </dgm:t>
    </dgm:pt>
    <dgm:pt modelId="{57303F2A-4307-48F7-9CCA-697135E37E34}" type="pres">
      <dgm:prSet presAssocID="{909BAD6C-361A-486F-86A8-E83082DBD975}" presName="spNode" presStyleCnt="0"/>
      <dgm:spPr/>
    </dgm:pt>
    <dgm:pt modelId="{F7CEA617-1A2C-4ADD-BC19-B9FDA86BB8C3}" type="pres">
      <dgm:prSet presAssocID="{6994E8C1-4249-483D-95B3-D2D79A761D73}" presName="sibTrans" presStyleLbl="sibTrans1D1" presStyleIdx="2" presStyleCnt="5"/>
      <dgm:spPr/>
      <dgm:t>
        <a:bodyPr/>
        <a:lstStyle/>
        <a:p>
          <a:endParaRPr lang="en-US"/>
        </a:p>
      </dgm:t>
    </dgm:pt>
    <dgm:pt modelId="{C6BAFA09-DF95-4BF1-92C3-CE45800DA47F}" type="pres">
      <dgm:prSet presAssocID="{20DC6DE8-0852-45C2-B09C-ECCE1992F2C4}" presName="node" presStyleLbl="node1" presStyleIdx="3" presStyleCnt="5">
        <dgm:presLayoutVars>
          <dgm:bulletEnabled val="1"/>
        </dgm:presLayoutVars>
      </dgm:prSet>
      <dgm:spPr/>
      <dgm:t>
        <a:bodyPr/>
        <a:lstStyle/>
        <a:p>
          <a:endParaRPr lang="en-US"/>
        </a:p>
      </dgm:t>
    </dgm:pt>
    <dgm:pt modelId="{D41E25FE-297F-434E-8008-CD57215D4954}" type="pres">
      <dgm:prSet presAssocID="{20DC6DE8-0852-45C2-B09C-ECCE1992F2C4}" presName="spNode" presStyleCnt="0"/>
      <dgm:spPr/>
    </dgm:pt>
    <dgm:pt modelId="{F8946F16-10D1-4538-A844-741CDAB24388}" type="pres">
      <dgm:prSet presAssocID="{45A58032-D753-401A-B155-62A23C8196D2}" presName="sibTrans" presStyleLbl="sibTrans1D1" presStyleIdx="3" presStyleCnt="5"/>
      <dgm:spPr/>
      <dgm:t>
        <a:bodyPr/>
        <a:lstStyle/>
        <a:p>
          <a:endParaRPr lang="en-US"/>
        </a:p>
      </dgm:t>
    </dgm:pt>
    <dgm:pt modelId="{2A1EEA9C-6F0F-4333-BF99-E6C35C1FF274}" type="pres">
      <dgm:prSet presAssocID="{AA5285BF-12F4-4638-AF4F-1AFDC045D810}" presName="node" presStyleLbl="node1" presStyleIdx="4" presStyleCnt="5">
        <dgm:presLayoutVars>
          <dgm:bulletEnabled val="1"/>
        </dgm:presLayoutVars>
      </dgm:prSet>
      <dgm:spPr/>
      <dgm:t>
        <a:bodyPr/>
        <a:lstStyle/>
        <a:p>
          <a:endParaRPr lang="en-US"/>
        </a:p>
      </dgm:t>
    </dgm:pt>
    <dgm:pt modelId="{26964BBE-C7C7-4ED5-B1E7-3491FE353043}" type="pres">
      <dgm:prSet presAssocID="{AA5285BF-12F4-4638-AF4F-1AFDC045D810}" presName="spNode" presStyleCnt="0"/>
      <dgm:spPr/>
    </dgm:pt>
    <dgm:pt modelId="{49962BAF-608C-4B73-876A-05DB36DD1127}" type="pres">
      <dgm:prSet presAssocID="{C2DBA117-24AB-4047-A34C-8BE92646A3F9}" presName="sibTrans" presStyleLbl="sibTrans1D1" presStyleIdx="4" presStyleCnt="5"/>
      <dgm:spPr/>
      <dgm:t>
        <a:bodyPr/>
        <a:lstStyle/>
        <a:p>
          <a:endParaRPr lang="en-US"/>
        </a:p>
      </dgm:t>
    </dgm:pt>
  </dgm:ptLst>
  <dgm:cxnLst>
    <dgm:cxn modelId="{341DED08-55D8-414D-B702-1D3038449137}" type="presOf" srcId="{6994E8C1-4249-483D-95B3-D2D79A761D73}" destId="{F7CEA617-1A2C-4ADD-BC19-B9FDA86BB8C3}" srcOrd="0" destOrd="0" presId="urn:microsoft.com/office/officeart/2005/8/layout/cycle5"/>
    <dgm:cxn modelId="{BAF6FF11-888C-4CE0-B3B0-EAA42FF93ADF}" type="presOf" srcId="{AA5285BF-12F4-4638-AF4F-1AFDC045D810}" destId="{2A1EEA9C-6F0F-4333-BF99-E6C35C1FF274}" srcOrd="0" destOrd="0" presId="urn:microsoft.com/office/officeart/2005/8/layout/cycle5"/>
    <dgm:cxn modelId="{799B96B4-FA98-419A-90E7-62FF9F8682D9}" srcId="{9F67EC35-FA30-4018-AE06-D0510CC18A18}" destId="{20DC6DE8-0852-45C2-B09C-ECCE1992F2C4}" srcOrd="3" destOrd="0" parTransId="{8F2E1DFF-5417-41E9-9FE0-92916431F236}" sibTransId="{45A58032-D753-401A-B155-62A23C8196D2}"/>
    <dgm:cxn modelId="{A326F27F-AC0B-49F6-A228-0557A3A8FDF4}" type="presOf" srcId="{9CD42471-AABD-47F2-A1F3-3AA97CEC60E3}" destId="{C253FDB2-EB71-44E5-92C0-51FD76F84409}" srcOrd="0" destOrd="0" presId="urn:microsoft.com/office/officeart/2005/8/layout/cycle5"/>
    <dgm:cxn modelId="{FC9D066E-E0F6-457A-ACC5-F8F4A309B58E}" type="presOf" srcId="{45A58032-D753-401A-B155-62A23C8196D2}" destId="{F8946F16-10D1-4538-A844-741CDAB24388}" srcOrd="0" destOrd="0" presId="urn:microsoft.com/office/officeart/2005/8/layout/cycle5"/>
    <dgm:cxn modelId="{2B4F07D8-CA3B-43C5-9B9D-7CB99F0EC781}" type="presOf" srcId="{9F67EC35-FA30-4018-AE06-D0510CC18A18}" destId="{4F77580D-BA80-423D-A02E-8DA06F7ADEDB}" srcOrd="0" destOrd="0" presId="urn:microsoft.com/office/officeart/2005/8/layout/cycle5"/>
    <dgm:cxn modelId="{52637A60-6DFC-4BAC-826F-C01F27718E83}" srcId="{9F67EC35-FA30-4018-AE06-D0510CC18A18}" destId="{A56A9934-685B-4A10-948F-982F899E908C}" srcOrd="0" destOrd="0" parTransId="{37CA7191-90FB-42AA-A221-6D8C796143BB}" sibTransId="{E6F6E073-3CD0-457B-9AB5-3E1372686377}"/>
    <dgm:cxn modelId="{BF88CC40-8BA1-4B13-82D5-0FD4646BE61A}" type="presOf" srcId="{A56A9934-685B-4A10-948F-982F899E908C}" destId="{D13AAC5A-CE34-4A74-B8B6-4727F7D7990A}" srcOrd="0" destOrd="0" presId="urn:microsoft.com/office/officeart/2005/8/layout/cycle5"/>
    <dgm:cxn modelId="{E4E85740-4159-419F-8356-C3AF67F1F3A5}" srcId="{9F67EC35-FA30-4018-AE06-D0510CC18A18}" destId="{D33F677D-F74E-468F-9E13-29BA1A1A53D0}" srcOrd="1" destOrd="0" parTransId="{28A43CD6-E153-436D-92DB-03D2A035965D}" sibTransId="{9CD42471-AABD-47F2-A1F3-3AA97CEC60E3}"/>
    <dgm:cxn modelId="{7BAC061B-D3ED-420F-ADF1-5463DB473864}" type="presOf" srcId="{C2DBA117-24AB-4047-A34C-8BE92646A3F9}" destId="{49962BAF-608C-4B73-876A-05DB36DD1127}" srcOrd="0" destOrd="0" presId="urn:microsoft.com/office/officeart/2005/8/layout/cycle5"/>
    <dgm:cxn modelId="{11F69213-BE47-49C9-BB67-2028E1C5566A}" srcId="{9F67EC35-FA30-4018-AE06-D0510CC18A18}" destId="{909BAD6C-361A-486F-86A8-E83082DBD975}" srcOrd="2" destOrd="0" parTransId="{E7053F7B-ECE4-4345-A70A-1C602784F753}" sibTransId="{6994E8C1-4249-483D-95B3-D2D79A761D73}"/>
    <dgm:cxn modelId="{5822670D-4EB3-4BE5-B12A-D97B9255C92F}" type="presOf" srcId="{E6F6E073-3CD0-457B-9AB5-3E1372686377}" destId="{0229F2DB-68FA-4B88-8636-83F35413E5DB}" srcOrd="0" destOrd="0" presId="urn:microsoft.com/office/officeart/2005/8/layout/cycle5"/>
    <dgm:cxn modelId="{231BB24D-F815-4994-B82F-CE0FD3A1447B}" type="presOf" srcId="{909BAD6C-361A-486F-86A8-E83082DBD975}" destId="{44FD1CC9-F31E-4E8C-8351-F3AE48594F5A}" srcOrd="0" destOrd="0" presId="urn:microsoft.com/office/officeart/2005/8/layout/cycle5"/>
    <dgm:cxn modelId="{6CD8AEB5-D6E1-4233-A6C2-796F429BE7A4}" type="presOf" srcId="{D33F677D-F74E-468F-9E13-29BA1A1A53D0}" destId="{21F7A418-7CAE-41D0-91CB-62CE1DBB95CD}" srcOrd="0" destOrd="0" presId="urn:microsoft.com/office/officeart/2005/8/layout/cycle5"/>
    <dgm:cxn modelId="{E7D433AC-4F35-44C6-83F4-E169E3B6C8A5}" srcId="{9F67EC35-FA30-4018-AE06-D0510CC18A18}" destId="{AA5285BF-12F4-4638-AF4F-1AFDC045D810}" srcOrd="4" destOrd="0" parTransId="{7EA0D6E3-5C8D-4CD9-9740-F79BA558A419}" sibTransId="{C2DBA117-24AB-4047-A34C-8BE92646A3F9}"/>
    <dgm:cxn modelId="{FEA75A3F-E6F2-40D4-8ECA-91399CD2EF81}" type="presOf" srcId="{20DC6DE8-0852-45C2-B09C-ECCE1992F2C4}" destId="{C6BAFA09-DF95-4BF1-92C3-CE45800DA47F}" srcOrd="0" destOrd="0" presId="urn:microsoft.com/office/officeart/2005/8/layout/cycle5"/>
    <dgm:cxn modelId="{4C9F2BC2-6E46-4CB7-85D2-7E48E20FC912}" type="presParOf" srcId="{4F77580D-BA80-423D-A02E-8DA06F7ADEDB}" destId="{D13AAC5A-CE34-4A74-B8B6-4727F7D7990A}" srcOrd="0" destOrd="0" presId="urn:microsoft.com/office/officeart/2005/8/layout/cycle5"/>
    <dgm:cxn modelId="{C5C30796-A8E9-404B-89EB-7CC9D97FAEA6}" type="presParOf" srcId="{4F77580D-BA80-423D-A02E-8DA06F7ADEDB}" destId="{6EC68A44-6C61-4A1A-B48B-ABBF4B2094B1}" srcOrd="1" destOrd="0" presId="urn:microsoft.com/office/officeart/2005/8/layout/cycle5"/>
    <dgm:cxn modelId="{C46D31BA-88DC-4236-9A25-55B782CF3C58}" type="presParOf" srcId="{4F77580D-BA80-423D-A02E-8DA06F7ADEDB}" destId="{0229F2DB-68FA-4B88-8636-83F35413E5DB}" srcOrd="2" destOrd="0" presId="urn:microsoft.com/office/officeart/2005/8/layout/cycle5"/>
    <dgm:cxn modelId="{B3E54E70-BDD3-4AC4-9BCB-9824CFA080FA}" type="presParOf" srcId="{4F77580D-BA80-423D-A02E-8DA06F7ADEDB}" destId="{21F7A418-7CAE-41D0-91CB-62CE1DBB95CD}" srcOrd="3" destOrd="0" presId="urn:microsoft.com/office/officeart/2005/8/layout/cycle5"/>
    <dgm:cxn modelId="{3657BE0D-D50B-4CD8-9E2C-AB78A28BE2F8}" type="presParOf" srcId="{4F77580D-BA80-423D-A02E-8DA06F7ADEDB}" destId="{6CDBEDFE-C355-46FE-95A6-10DF87A0F778}" srcOrd="4" destOrd="0" presId="urn:microsoft.com/office/officeart/2005/8/layout/cycle5"/>
    <dgm:cxn modelId="{9357B6CF-BF0C-46D3-9403-9671816D0766}" type="presParOf" srcId="{4F77580D-BA80-423D-A02E-8DA06F7ADEDB}" destId="{C253FDB2-EB71-44E5-92C0-51FD76F84409}" srcOrd="5" destOrd="0" presId="urn:microsoft.com/office/officeart/2005/8/layout/cycle5"/>
    <dgm:cxn modelId="{4417EF41-8E0B-4D8C-A5DD-D21AAC308944}" type="presParOf" srcId="{4F77580D-BA80-423D-A02E-8DA06F7ADEDB}" destId="{44FD1CC9-F31E-4E8C-8351-F3AE48594F5A}" srcOrd="6" destOrd="0" presId="urn:microsoft.com/office/officeart/2005/8/layout/cycle5"/>
    <dgm:cxn modelId="{D0EDB9BF-5529-4416-A4B9-A2CFDA3635E3}" type="presParOf" srcId="{4F77580D-BA80-423D-A02E-8DA06F7ADEDB}" destId="{57303F2A-4307-48F7-9CCA-697135E37E34}" srcOrd="7" destOrd="0" presId="urn:microsoft.com/office/officeart/2005/8/layout/cycle5"/>
    <dgm:cxn modelId="{48C8923A-6F70-46F1-B775-0202ADBA190B}" type="presParOf" srcId="{4F77580D-BA80-423D-A02E-8DA06F7ADEDB}" destId="{F7CEA617-1A2C-4ADD-BC19-B9FDA86BB8C3}" srcOrd="8" destOrd="0" presId="urn:microsoft.com/office/officeart/2005/8/layout/cycle5"/>
    <dgm:cxn modelId="{0BDD0B58-A9E9-4E7A-87F0-95AFF58A5C0F}" type="presParOf" srcId="{4F77580D-BA80-423D-A02E-8DA06F7ADEDB}" destId="{C6BAFA09-DF95-4BF1-92C3-CE45800DA47F}" srcOrd="9" destOrd="0" presId="urn:microsoft.com/office/officeart/2005/8/layout/cycle5"/>
    <dgm:cxn modelId="{7C96F09B-C8DC-4543-B643-2B488699B0D0}" type="presParOf" srcId="{4F77580D-BA80-423D-A02E-8DA06F7ADEDB}" destId="{D41E25FE-297F-434E-8008-CD57215D4954}" srcOrd="10" destOrd="0" presId="urn:microsoft.com/office/officeart/2005/8/layout/cycle5"/>
    <dgm:cxn modelId="{BAF2137E-E40A-4C98-A4F0-0B9A7129E881}" type="presParOf" srcId="{4F77580D-BA80-423D-A02E-8DA06F7ADEDB}" destId="{F8946F16-10D1-4538-A844-741CDAB24388}" srcOrd="11" destOrd="0" presId="urn:microsoft.com/office/officeart/2005/8/layout/cycle5"/>
    <dgm:cxn modelId="{38CBC66A-DEE0-4217-A795-581E121703CE}" type="presParOf" srcId="{4F77580D-BA80-423D-A02E-8DA06F7ADEDB}" destId="{2A1EEA9C-6F0F-4333-BF99-E6C35C1FF274}" srcOrd="12" destOrd="0" presId="urn:microsoft.com/office/officeart/2005/8/layout/cycle5"/>
    <dgm:cxn modelId="{F291E5CF-06A4-42A2-A3DC-0093361770CD}" type="presParOf" srcId="{4F77580D-BA80-423D-A02E-8DA06F7ADEDB}" destId="{26964BBE-C7C7-4ED5-B1E7-3491FE353043}" srcOrd="13" destOrd="0" presId="urn:microsoft.com/office/officeart/2005/8/layout/cycle5"/>
    <dgm:cxn modelId="{CE7755F7-2169-4FFD-AB67-B5981716736B}" type="presParOf" srcId="{4F77580D-BA80-423D-A02E-8DA06F7ADEDB}" destId="{49962BAF-608C-4B73-876A-05DB36DD1127}" srcOrd="14"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FD052-5527-40E6-AA09-18056E84C4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681CED-652A-4E37-BF18-A4F58ADB2027}">
      <dgm:prSet phldrT="[Text]"/>
      <dgm:spPr>
        <a:solidFill>
          <a:srgbClr val="005595"/>
        </a:solidFill>
      </dgm:spPr>
      <dgm:t>
        <a:bodyPr/>
        <a:lstStyle/>
        <a:p>
          <a:r>
            <a:rPr lang="en-US" dirty="0" smtClean="0">
              <a:solidFill>
                <a:schemeClr val="bg1">
                  <a:lumMod val="95000"/>
                </a:schemeClr>
              </a:solidFill>
              <a:latin typeface="Arial" pitchFamily="34" charset="0"/>
              <a:cs typeface="Arial" pitchFamily="34" charset="0"/>
            </a:rPr>
            <a:t>Climate change   is happening in Oregon</a:t>
          </a:r>
        </a:p>
      </dgm:t>
    </dgm:pt>
    <dgm:pt modelId="{659FBB8D-0382-4568-9785-82C751FD91DE}" type="parTrans" cxnId="{DCBDEB5C-04CB-447C-8778-9619B91D92C7}">
      <dgm:prSet/>
      <dgm:spPr/>
      <dgm:t>
        <a:bodyPr/>
        <a:lstStyle/>
        <a:p>
          <a:endParaRPr lang="en-US"/>
        </a:p>
      </dgm:t>
    </dgm:pt>
    <dgm:pt modelId="{25E52682-FBB0-4794-98D0-0CB8C4980B29}" type="sibTrans" cxnId="{DCBDEB5C-04CB-447C-8778-9619B91D92C7}">
      <dgm:prSet/>
      <dgm:spPr/>
      <dgm:t>
        <a:bodyPr/>
        <a:lstStyle/>
        <a:p>
          <a:endParaRPr lang="en-US"/>
        </a:p>
      </dgm:t>
    </dgm:pt>
    <dgm:pt modelId="{01761C96-3B73-42E9-90E2-375EB1B15264}">
      <dgm:prSet phldrT="[Text]"/>
      <dgm:spPr>
        <a:solidFill>
          <a:schemeClr val="bg1">
            <a:lumMod val="85000"/>
          </a:schemeClr>
        </a:solidFill>
      </dgm:spPr>
      <dgm:t>
        <a:bodyPr/>
        <a:lstStyle/>
        <a:p>
          <a:r>
            <a:rPr lang="en-US" dirty="0" smtClean="0">
              <a:solidFill>
                <a:schemeClr val="tx1">
                  <a:lumMod val="50000"/>
                  <a:lumOff val="50000"/>
                </a:schemeClr>
              </a:solidFill>
              <a:latin typeface="Arial" pitchFamily="34" charset="0"/>
              <a:cs typeface="Arial" pitchFamily="34" charset="0"/>
            </a:rPr>
            <a:t>Our health          and safety         are at risk</a:t>
          </a:r>
        </a:p>
      </dgm:t>
    </dgm:pt>
    <dgm:pt modelId="{0C58FEF7-2259-4B73-A83F-2DB46511FFB3}" type="parTrans" cxnId="{D521BC0C-21CC-48F7-9DF1-06CAC2D269C6}">
      <dgm:prSet/>
      <dgm:spPr/>
      <dgm:t>
        <a:bodyPr/>
        <a:lstStyle/>
        <a:p>
          <a:endParaRPr lang="en-US"/>
        </a:p>
      </dgm:t>
    </dgm:pt>
    <dgm:pt modelId="{9CD63BD4-F161-41AC-9F2D-75F859010852}" type="sibTrans" cxnId="{D521BC0C-21CC-48F7-9DF1-06CAC2D269C6}">
      <dgm:prSet/>
      <dgm:spPr/>
      <dgm:t>
        <a:bodyPr/>
        <a:lstStyle/>
        <a:p>
          <a:endParaRPr lang="en-US"/>
        </a:p>
      </dgm:t>
    </dgm:pt>
    <dgm:pt modelId="{1D9D10E2-55D6-44A4-9F18-3FE9499C3B1B}">
      <dgm:prSet phldrT="[Text]"/>
      <dgm:spPr>
        <a:solidFill>
          <a:schemeClr val="bg1">
            <a:lumMod val="85000"/>
          </a:schemeClr>
        </a:solidFill>
      </dgm:spPr>
      <dgm:t>
        <a:bodyPr/>
        <a:lstStyle/>
        <a:p>
          <a:r>
            <a:rPr lang="en-US" dirty="0" smtClean="0">
              <a:solidFill>
                <a:schemeClr val="tx1">
                  <a:lumMod val="50000"/>
                  <a:lumOff val="50000"/>
                </a:schemeClr>
              </a:solidFill>
              <a:latin typeface="Arial" pitchFamily="34" charset="0"/>
              <a:cs typeface="Arial" pitchFamily="34" charset="0"/>
            </a:rPr>
            <a:t>Some communities will be affected more than others</a:t>
          </a:r>
        </a:p>
      </dgm:t>
    </dgm:pt>
    <dgm:pt modelId="{070210F8-6B93-4C96-A12B-940E1F419779}" type="parTrans" cxnId="{492DEBC0-B14E-4397-A297-E281D4955560}">
      <dgm:prSet/>
      <dgm:spPr/>
      <dgm:t>
        <a:bodyPr/>
        <a:lstStyle/>
        <a:p>
          <a:endParaRPr lang="en-US"/>
        </a:p>
      </dgm:t>
    </dgm:pt>
    <dgm:pt modelId="{7A2ACCF7-F9F9-46F2-B51A-1F1F5039A0C1}" type="sibTrans" cxnId="{492DEBC0-B14E-4397-A297-E281D4955560}">
      <dgm:prSet/>
      <dgm:spPr/>
      <dgm:t>
        <a:bodyPr/>
        <a:lstStyle/>
        <a:p>
          <a:endParaRPr lang="en-US"/>
        </a:p>
      </dgm:t>
    </dgm:pt>
    <dgm:pt modelId="{343FD316-A13D-4ECE-97B3-1DC3ED0A8143}">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We can work together to protect our families and communities</a:t>
          </a:r>
          <a:endParaRPr lang="en-US" dirty="0">
            <a:solidFill>
              <a:schemeClr val="bg1">
                <a:lumMod val="50000"/>
              </a:schemeClr>
            </a:solidFill>
          </a:endParaRPr>
        </a:p>
      </dgm:t>
    </dgm:pt>
    <dgm:pt modelId="{26A2E3A8-DAA1-40BA-9EB8-BA2E3FA29DED}" type="parTrans" cxnId="{A3C25BEC-51E8-4C5F-AFCE-4C0FDCF6D777}">
      <dgm:prSet/>
      <dgm:spPr/>
      <dgm:t>
        <a:bodyPr/>
        <a:lstStyle/>
        <a:p>
          <a:endParaRPr lang="en-US"/>
        </a:p>
      </dgm:t>
    </dgm:pt>
    <dgm:pt modelId="{7DF61B9D-23BE-4F9B-B24C-B29F3C8466D0}" type="sibTrans" cxnId="{A3C25BEC-51E8-4C5F-AFCE-4C0FDCF6D777}">
      <dgm:prSet/>
      <dgm:spPr/>
      <dgm:t>
        <a:bodyPr/>
        <a:lstStyle/>
        <a:p>
          <a:endParaRPr lang="en-US"/>
        </a:p>
      </dgm:t>
    </dgm:pt>
    <dgm:pt modelId="{45446483-44DD-465B-B630-30B88487C329}" type="pres">
      <dgm:prSet presAssocID="{67CFD052-5527-40E6-AA09-18056E84C44D}" presName="diagram" presStyleCnt="0">
        <dgm:presLayoutVars>
          <dgm:dir/>
          <dgm:resizeHandles val="exact"/>
        </dgm:presLayoutVars>
      </dgm:prSet>
      <dgm:spPr/>
      <dgm:t>
        <a:bodyPr/>
        <a:lstStyle/>
        <a:p>
          <a:endParaRPr lang="en-US"/>
        </a:p>
      </dgm:t>
    </dgm:pt>
    <dgm:pt modelId="{8F8B0AFC-7B99-42BE-991B-F65ED5DD91DC}" type="pres">
      <dgm:prSet presAssocID="{24681CED-652A-4E37-BF18-A4F58ADB2027}" presName="node" presStyleLbl="node1" presStyleIdx="0" presStyleCnt="4">
        <dgm:presLayoutVars>
          <dgm:bulletEnabled val="1"/>
        </dgm:presLayoutVars>
      </dgm:prSet>
      <dgm:spPr>
        <a:prstGeom prst="roundRect">
          <a:avLst/>
        </a:prstGeom>
      </dgm:spPr>
      <dgm:t>
        <a:bodyPr/>
        <a:lstStyle/>
        <a:p>
          <a:endParaRPr lang="en-US"/>
        </a:p>
      </dgm:t>
    </dgm:pt>
    <dgm:pt modelId="{5EA7EEA6-C9C0-4FB6-B90F-4CD5CAA8B820}" type="pres">
      <dgm:prSet presAssocID="{25E52682-FBB0-4794-98D0-0CB8C4980B29}" presName="sibTrans" presStyleCnt="0"/>
      <dgm:spPr/>
    </dgm:pt>
    <dgm:pt modelId="{2A1A0155-3741-461E-A1D6-EE041A04D260}" type="pres">
      <dgm:prSet presAssocID="{01761C96-3B73-42E9-90E2-375EB1B15264}" presName="node" presStyleLbl="node1" presStyleIdx="1" presStyleCnt="4">
        <dgm:presLayoutVars>
          <dgm:bulletEnabled val="1"/>
        </dgm:presLayoutVars>
      </dgm:prSet>
      <dgm:spPr>
        <a:prstGeom prst="roundRect">
          <a:avLst/>
        </a:prstGeom>
      </dgm:spPr>
      <dgm:t>
        <a:bodyPr/>
        <a:lstStyle/>
        <a:p>
          <a:endParaRPr lang="en-US"/>
        </a:p>
      </dgm:t>
    </dgm:pt>
    <dgm:pt modelId="{82E32B61-1A6A-4C38-A059-01E69D761788}" type="pres">
      <dgm:prSet presAssocID="{9CD63BD4-F161-41AC-9F2D-75F859010852}" presName="sibTrans" presStyleCnt="0"/>
      <dgm:spPr/>
    </dgm:pt>
    <dgm:pt modelId="{F60A60E9-D720-4EB5-A9EB-52D2257331DF}" type="pres">
      <dgm:prSet presAssocID="{1D9D10E2-55D6-44A4-9F18-3FE9499C3B1B}" presName="node" presStyleLbl="node1" presStyleIdx="2" presStyleCnt="4">
        <dgm:presLayoutVars>
          <dgm:bulletEnabled val="1"/>
        </dgm:presLayoutVars>
      </dgm:prSet>
      <dgm:spPr>
        <a:prstGeom prst="roundRect">
          <a:avLst/>
        </a:prstGeom>
      </dgm:spPr>
      <dgm:t>
        <a:bodyPr/>
        <a:lstStyle/>
        <a:p>
          <a:endParaRPr lang="en-US"/>
        </a:p>
      </dgm:t>
    </dgm:pt>
    <dgm:pt modelId="{73E945AA-0DE6-480F-8DEF-345FF035652D}" type="pres">
      <dgm:prSet presAssocID="{7A2ACCF7-F9F9-46F2-B51A-1F1F5039A0C1}" presName="sibTrans" presStyleCnt="0"/>
      <dgm:spPr/>
    </dgm:pt>
    <dgm:pt modelId="{F4BCA2BB-59EE-4756-9079-ADD6D9AC55C5}" type="pres">
      <dgm:prSet presAssocID="{343FD316-A13D-4ECE-97B3-1DC3ED0A8143}" presName="node" presStyleLbl="node1" presStyleIdx="3" presStyleCnt="4">
        <dgm:presLayoutVars>
          <dgm:bulletEnabled val="1"/>
        </dgm:presLayoutVars>
      </dgm:prSet>
      <dgm:spPr>
        <a:prstGeom prst="roundRect">
          <a:avLst/>
        </a:prstGeom>
      </dgm:spPr>
      <dgm:t>
        <a:bodyPr/>
        <a:lstStyle/>
        <a:p>
          <a:endParaRPr lang="en-US"/>
        </a:p>
      </dgm:t>
    </dgm:pt>
  </dgm:ptLst>
  <dgm:cxnLst>
    <dgm:cxn modelId="{D521BC0C-21CC-48F7-9DF1-06CAC2D269C6}" srcId="{67CFD052-5527-40E6-AA09-18056E84C44D}" destId="{01761C96-3B73-42E9-90E2-375EB1B15264}" srcOrd="1" destOrd="0" parTransId="{0C58FEF7-2259-4B73-A83F-2DB46511FFB3}" sibTransId="{9CD63BD4-F161-41AC-9F2D-75F859010852}"/>
    <dgm:cxn modelId="{4C977E62-9514-401A-8400-10509CD2AE64}" type="presOf" srcId="{343FD316-A13D-4ECE-97B3-1DC3ED0A8143}" destId="{F4BCA2BB-59EE-4756-9079-ADD6D9AC55C5}" srcOrd="0" destOrd="0" presId="urn:microsoft.com/office/officeart/2005/8/layout/default"/>
    <dgm:cxn modelId="{755E9805-2544-4A1A-B178-71F9ECD81FC7}" type="presOf" srcId="{01761C96-3B73-42E9-90E2-375EB1B15264}" destId="{2A1A0155-3741-461E-A1D6-EE041A04D260}" srcOrd="0" destOrd="0" presId="urn:microsoft.com/office/officeart/2005/8/layout/default"/>
    <dgm:cxn modelId="{492DEBC0-B14E-4397-A297-E281D4955560}" srcId="{67CFD052-5527-40E6-AA09-18056E84C44D}" destId="{1D9D10E2-55D6-44A4-9F18-3FE9499C3B1B}" srcOrd="2" destOrd="0" parTransId="{070210F8-6B93-4C96-A12B-940E1F419779}" sibTransId="{7A2ACCF7-F9F9-46F2-B51A-1F1F5039A0C1}"/>
    <dgm:cxn modelId="{166C05C6-ADFA-471B-9F15-C58A2A747602}" type="presOf" srcId="{24681CED-652A-4E37-BF18-A4F58ADB2027}" destId="{8F8B0AFC-7B99-42BE-991B-F65ED5DD91DC}" srcOrd="0" destOrd="0" presId="urn:microsoft.com/office/officeart/2005/8/layout/default"/>
    <dgm:cxn modelId="{7BD6D1CF-03C0-4011-A42E-56D855D703BC}" type="presOf" srcId="{1D9D10E2-55D6-44A4-9F18-3FE9499C3B1B}" destId="{F60A60E9-D720-4EB5-A9EB-52D2257331DF}" srcOrd="0" destOrd="0" presId="urn:microsoft.com/office/officeart/2005/8/layout/default"/>
    <dgm:cxn modelId="{A3C25BEC-51E8-4C5F-AFCE-4C0FDCF6D777}" srcId="{67CFD052-5527-40E6-AA09-18056E84C44D}" destId="{343FD316-A13D-4ECE-97B3-1DC3ED0A8143}" srcOrd="3" destOrd="0" parTransId="{26A2E3A8-DAA1-40BA-9EB8-BA2E3FA29DED}" sibTransId="{7DF61B9D-23BE-4F9B-B24C-B29F3C8466D0}"/>
    <dgm:cxn modelId="{165AD70F-F07C-4DD8-BCC1-5743E4FFEE61}" type="presOf" srcId="{67CFD052-5527-40E6-AA09-18056E84C44D}" destId="{45446483-44DD-465B-B630-30B88487C329}" srcOrd="0" destOrd="0" presId="urn:microsoft.com/office/officeart/2005/8/layout/default"/>
    <dgm:cxn modelId="{DCBDEB5C-04CB-447C-8778-9619B91D92C7}" srcId="{67CFD052-5527-40E6-AA09-18056E84C44D}" destId="{24681CED-652A-4E37-BF18-A4F58ADB2027}" srcOrd="0" destOrd="0" parTransId="{659FBB8D-0382-4568-9785-82C751FD91DE}" sibTransId="{25E52682-FBB0-4794-98D0-0CB8C4980B29}"/>
    <dgm:cxn modelId="{014BE06E-670D-4548-BC72-3E84F42E89A6}" type="presParOf" srcId="{45446483-44DD-465B-B630-30B88487C329}" destId="{8F8B0AFC-7B99-42BE-991B-F65ED5DD91DC}" srcOrd="0" destOrd="0" presId="urn:microsoft.com/office/officeart/2005/8/layout/default"/>
    <dgm:cxn modelId="{0BA21D35-259E-43A1-86FD-48AD5982390F}" type="presParOf" srcId="{45446483-44DD-465B-B630-30B88487C329}" destId="{5EA7EEA6-C9C0-4FB6-B90F-4CD5CAA8B820}" srcOrd="1" destOrd="0" presId="urn:microsoft.com/office/officeart/2005/8/layout/default"/>
    <dgm:cxn modelId="{EB0F9732-F0EA-4EEF-8E9D-A58C0961D902}" type="presParOf" srcId="{45446483-44DD-465B-B630-30B88487C329}" destId="{2A1A0155-3741-461E-A1D6-EE041A04D260}" srcOrd="2" destOrd="0" presId="urn:microsoft.com/office/officeart/2005/8/layout/default"/>
    <dgm:cxn modelId="{7AB06E3C-B5CE-4C7A-B83E-D7010C2A7AC5}" type="presParOf" srcId="{45446483-44DD-465B-B630-30B88487C329}" destId="{82E32B61-1A6A-4C38-A059-01E69D761788}" srcOrd="3" destOrd="0" presId="urn:microsoft.com/office/officeart/2005/8/layout/default"/>
    <dgm:cxn modelId="{3C9E17D0-D035-41F6-99C3-9C4FE17D616E}" type="presParOf" srcId="{45446483-44DD-465B-B630-30B88487C329}" destId="{F60A60E9-D720-4EB5-A9EB-52D2257331DF}" srcOrd="4" destOrd="0" presId="urn:microsoft.com/office/officeart/2005/8/layout/default"/>
    <dgm:cxn modelId="{AD261A87-4589-4F81-8189-3A84BCCF3B7A}" type="presParOf" srcId="{45446483-44DD-465B-B630-30B88487C329}" destId="{73E945AA-0DE6-480F-8DEF-345FF035652D}" srcOrd="5" destOrd="0" presId="urn:microsoft.com/office/officeart/2005/8/layout/default"/>
    <dgm:cxn modelId="{7789E916-1338-4D09-A46E-CD718EB22B20}" type="presParOf" srcId="{45446483-44DD-465B-B630-30B88487C329}" destId="{F4BCA2BB-59EE-4756-9079-ADD6D9AC55C5}"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FD052-5527-40E6-AA09-18056E84C4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681CED-652A-4E37-BF18-A4F58ADB2027}">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Climate change   is happening in Oregon</a:t>
          </a:r>
        </a:p>
      </dgm:t>
    </dgm:pt>
    <dgm:pt modelId="{659FBB8D-0382-4568-9785-82C751FD91DE}" type="parTrans" cxnId="{DCBDEB5C-04CB-447C-8778-9619B91D92C7}">
      <dgm:prSet/>
      <dgm:spPr/>
      <dgm:t>
        <a:bodyPr/>
        <a:lstStyle/>
        <a:p>
          <a:endParaRPr lang="en-US"/>
        </a:p>
      </dgm:t>
    </dgm:pt>
    <dgm:pt modelId="{25E52682-FBB0-4794-98D0-0CB8C4980B29}" type="sibTrans" cxnId="{DCBDEB5C-04CB-447C-8778-9619B91D92C7}">
      <dgm:prSet/>
      <dgm:spPr/>
      <dgm:t>
        <a:bodyPr/>
        <a:lstStyle/>
        <a:p>
          <a:endParaRPr lang="en-US"/>
        </a:p>
      </dgm:t>
    </dgm:pt>
    <dgm:pt modelId="{01761C96-3B73-42E9-90E2-375EB1B15264}">
      <dgm:prSet phldrT="[Text]"/>
      <dgm:spPr>
        <a:solidFill>
          <a:srgbClr val="005595"/>
        </a:solidFill>
      </dgm:spPr>
      <dgm:t>
        <a:bodyPr/>
        <a:lstStyle/>
        <a:p>
          <a:r>
            <a:rPr lang="en-US" dirty="0" smtClean="0">
              <a:solidFill>
                <a:schemeClr val="bg1">
                  <a:lumMod val="95000"/>
                </a:schemeClr>
              </a:solidFill>
              <a:latin typeface="Arial" pitchFamily="34" charset="0"/>
              <a:cs typeface="Arial" pitchFamily="34" charset="0"/>
            </a:rPr>
            <a:t>Our health          and safety         are at risk</a:t>
          </a:r>
        </a:p>
      </dgm:t>
    </dgm:pt>
    <dgm:pt modelId="{0C58FEF7-2259-4B73-A83F-2DB46511FFB3}" type="parTrans" cxnId="{D521BC0C-21CC-48F7-9DF1-06CAC2D269C6}">
      <dgm:prSet/>
      <dgm:spPr/>
      <dgm:t>
        <a:bodyPr/>
        <a:lstStyle/>
        <a:p>
          <a:endParaRPr lang="en-US"/>
        </a:p>
      </dgm:t>
    </dgm:pt>
    <dgm:pt modelId="{9CD63BD4-F161-41AC-9F2D-75F859010852}" type="sibTrans" cxnId="{D521BC0C-21CC-48F7-9DF1-06CAC2D269C6}">
      <dgm:prSet/>
      <dgm:spPr/>
      <dgm:t>
        <a:bodyPr/>
        <a:lstStyle/>
        <a:p>
          <a:endParaRPr lang="en-US"/>
        </a:p>
      </dgm:t>
    </dgm:pt>
    <dgm:pt modelId="{1D9D10E2-55D6-44A4-9F18-3FE9499C3B1B}">
      <dgm:prSet phldrT="[Text]"/>
      <dgm:spPr>
        <a:solidFill>
          <a:schemeClr val="bg1">
            <a:lumMod val="85000"/>
          </a:schemeClr>
        </a:solidFill>
      </dgm:spPr>
      <dgm:t>
        <a:bodyPr/>
        <a:lstStyle/>
        <a:p>
          <a:r>
            <a:rPr lang="en-US" dirty="0" smtClean="0">
              <a:solidFill>
                <a:schemeClr val="tx1">
                  <a:lumMod val="50000"/>
                  <a:lumOff val="50000"/>
                </a:schemeClr>
              </a:solidFill>
              <a:latin typeface="Arial" pitchFamily="34" charset="0"/>
              <a:cs typeface="Arial" pitchFamily="34" charset="0"/>
            </a:rPr>
            <a:t>Some communities will be affected more than others</a:t>
          </a:r>
        </a:p>
      </dgm:t>
    </dgm:pt>
    <dgm:pt modelId="{070210F8-6B93-4C96-A12B-940E1F419779}" type="parTrans" cxnId="{492DEBC0-B14E-4397-A297-E281D4955560}">
      <dgm:prSet/>
      <dgm:spPr/>
      <dgm:t>
        <a:bodyPr/>
        <a:lstStyle/>
        <a:p>
          <a:endParaRPr lang="en-US"/>
        </a:p>
      </dgm:t>
    </dgm:pt>
    <dgm:pt modelId="{7A2ACCF7-F9F9-46F2-B51A-1F1F5039A0C1}" type="sibTrans" cxnId="{492DEBC0-B14E-4397-A297-E281D4955560}">
      <dgm:prSet/>
      <dgm:spPr/>
      <dgm:t>
        <a:bodyPr/>
        <a:lstStyle/>
        <a:p>
          <a:endParaRPr lang="en-US"/>
        </a:p>
      </dgm:t>
    </dgm:pt>
    <dgm:pt modelId="{343FD316-A13D-4ECE-97B3-1DC3ED0A8143}">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We can work together to protect our families and communities</a:t>
          </a:r>
          <a:endParaRPr lang="en-US" dirty="0">
            <a:solidFill>
              <a:schemeClr val="bg1">
                <a:lumMod val="50000"/>
              </a:schemeClr>
            </a:solidFill>
          </a:endParaRPr>
        </a:p>
      </dgm:t>
    </dgm:pt>
    <dgm:pt modelId="{26A2E3A8-DAA1-40BA-9EB8-BA2E3FA29DED}" type="parTrans" cxnId="{A3C25BEC-51E8-4C5F-AFCE-4C0FDCF6D777}">
      <dgm:prSet/>
      <dgm:spPr/>
      <dgm:t>
        <a:bodyPr/>
        <a:lstStyle/>
        <a:p>
          <a:endParaRPr lang="en-US"/>
        </a:p>
      </dgm:t>
    </dgm:pt>
    <dgm:pt modelId="{7DF61B9D-23BE-4F9B-B24C-B29F3C8466D0}" type="sibTrans" cxnId="{A3C25BEC-51E8-4C5F-AFCE-4C0FDCF6D777}">
      <dgm:prSet/>
      <dgm:spPr/>
      <dgm:t>
        <a:bodyPr/>
        <a:lstStyle/>
        <a:p>
          <a:endParaRPr lang="en-US"/>
        </a:p>
      </dgm:t>
    </dgm:pt>
    <dgm:pt modelId="{45446483-44DD-465B-B630-30B88487C329}" type="pres">
      <dgm:prSet presAssocID="{67CFD052-5527-40E6-AA09-18056E84C44D}" presName="diagram" presStyleCnt="0">
        <dgm:presLayoutVars>
          <dgm:dir/>
          <dgm:resizeHandles val="exact"/>
        </dgm:presLayoutVars>
      </dgm:prSet>
      <dgm:spPr/>
      <dgm:t>
        <a:bodyPr/>
        <a:lstStyle/>
        <a:p>
          <a:endParaRPr lang="en-US"/>
        </a:p>
      </dgm:t>
    </dgm:pt>
    <dgm:pt modelId="{8F8B0AFC-7B99-42BE-991B-F65ED5DD91DC}" type="pres">
      <dgm:prSet presAssocID="{24681CED-652A-4E37-BF18-A4F58ADB2027}" presName="node" presStyleLbl="node1" presStyleIdx="0" presStyleCnt="4">
        <dgm:presLayoutVars>
          <dgm:bulletEnabled val="1"/>
        </dgm:presLayoutVars>
      </dgm:prSet>
      <dgm:spPr>
        <a:prstGeom prst="roundRect">
          <a:avLst/>
        </a:prstGeom>
      </dgm:spPr>
      <dgm:t>
        <a:bodyPr/>
        <a:lstStyle/>
        <a:p>
          <a:endParaRPr lang="en-US"/>
        </a:p>
      </dgm:t>
    </dgm:pt>
    <dgm:pt modelId="{5EA7EEA6-C9C0-4FB6-B90F-4CD5CAA8B820}" type="pres">
      <dgm:prSet presAssocID="{25E52682-FBB0-4794-98D0-0CB8C4980B29}" presName="sibTrans" presStyleCnt="0"/>
      <dgm:spPr/>
    </dgm:pt>
    <dgm:pt modelId="{2A1A0155-3741-461E-A1D6-EE041A04D260}" type="pres">
      <dgm:prSet presAssocID="{01761C96-3B73-42E9-90E2-375EB1B15264}" presName="node" presStyleLbl="node1" presStyleIdx="1" presStyleCnt="4">
        <dgm:presLayoutVars>
          <dgm:bulletEnabled val="1"/>
        </dgm:presLayoutVars>
      </dgm:prSet>
      <dgm:spPr>
        <a:prstGeom prst="roundRect">
          <a:avLst/>
        </a:prstGeom>
      </dgm:spPr>
      <dgm:t>
        <a:bodyPr/>
        <a:lstStyle/>
        <a:p>
          <a:endParaRPr lang="en-US"/>
        </a:p>
      </dgm:t>
    </dgm:pt>
    <dgm:pt modelId="{82E32B61-1A6A-4C38-A059-01E69D761788}" type="pres">
      <dgm:prSet presAssocID="{9CD63BD4-F161-41AC-9F2D-75F859010852}" presName="sibTrans" presStyleCnt="0"/>
      <dgm:spPr/>
    </dgm:pt>
    <dgm:pt modelId="{F60A60E9-D720-4EB5-A9EB-52D2257331DF}" type="pres">
      <dgm:prSet presAssocID="{1D9D10E2-55D6-44A4-9F18-3FE9499C3B1B}" presName="node" presStyleLbl="node1" presStyleIdx="2" presStyleCnt="4">
        <dgm:presLayoutVars>
          <dgm:bulletEnabled val="1"/>
        </dgm:presLayoutVars>
      </dgm:prSet>
      <dgm:spPr>
        <a:prstGeom prst="roundRect">
          <a:avLst/>
        </a:prstGeom>
      </dgm:spPr>
      <dgm:t>
        <a:bodyPr/>
        <a:lstStyle/>
        <a:p>
          <a:endParaRPr lang="en-US"/>
        </a:p>
      </dgm:t>
    </dgm:pt>
    <dgm:pt modelId="{73E945AA-0DE6-480F-8DEF-345FF035652D}" type="pres">
      <dgm:prSet presAssocID="{7A2ACCF7-F9F9-46F2-B51A-1F1F5039A0C1}" presName="sibTrans" presStyleCnt="0"/>
      <dgm:spPr/>
    </dgm:pt>
    <dgm:pt modelId="{F4BCA2BB-59EE-4756-9079-ADD6D9AC55C5}" type="pres">
      <dgm:prSet presAssocID="{343FD316-A13D-4ECE-97B3-1DC3ED0A8143}" presName="node" presStyleLbl="node1" presStyleIdx="3" presStyleCnt="4">
        <dgm:presLayoutVars>
          <dgm:bulletEnabled val="1"/>
        </dgm:presLayoutVars>
      </dgm:prSet>
      <dgm:spPr>
        <a:prstGeom prst="roundRect">
          <a:avLst/>
        </a:prstGeom>
      </dgm:spPr>
      <dgm:t>
        <a:bodyPr/>
        <a:lstStyle/>
        <a:p>
          <a:endParaRPr lang="en-US"/>
        </a:p>
      </dgm:t>
    </dgm:pt>
  </dgm:ptLst>
  <dgm:cxnLst>
    <dgm:cxn modelId="{D521BC0C-21CC-48F7-9DF1-06CAC2D269C6}" srcId="{67CFD052-5527-40E6-AA09-18056E84C44D}" destId="{01761C96-3B73-42E9-90E2-375EB1B15264}" srcOrd="1" destOrd="0" parTransId="{0C58FEF7-2259-4B73-A83F-2DB46511FFB3}" sibTransId="{9CD63BD4-F161-41AC-9F2D-75F859010852}"/>
    <dgm:cxn modelId="{097F6414-05D2-4B1E-B1C5-8B10A8428B9D}" type="presOf" srcId="{343FD316-A13D-4ECE-97B3-1DC3ED0A8143}" destId="{F4BCA2BB-59EE-4756-9079-ADD6D9AC55C5}" srcOrd="0" destOrd="0" presId="urn:microsoft.com/office/officeart/2005/8/layout/default"/>
    <dgm:cxn modelId="{492DEBC0-B14E-4397-A297-E281D4955560}" srcId="{67CFD052-5527-40E6-AA09-18056E84C44D}" destId="{1D9D10E2-55D6-44A4-9F18-3FE9499C3B1B}" srcOrd="2" destOrd="0" parTransId="{070210F8-6B93-4C96-A12B-940E1F419779}" sibTransId="{7A2ACCF7-F9F9-46F2-B51A-1F1F5039A0C1}"/>
    <dgm:cxn modelId="{A3C25BEC-51E8-4C5F-AFCE-4C0FDCF6D777}" srcId="{67CFD052-5527-40E6-AA09-18056E84C44D}" destId="{343FD316-A13D-4ECE-97B3-1DC3ED0A8143}" srcOrd="3" destOrd="0" parTransId="{26A2E3A8-DAA1-40BA-9EB8-BA2E3FA29DED}" sibTransId="{7DF61B9D-23BE-4F9B-B24C-B29F3C8466D0}"/>
    <dgm:cxn modelId="{286435C5-D9F4-4E1B-B6BB-743596A95392}" type="presOf" srcId="{1D9D10E2-55D6-44A4-9F18-3FE9499C3B1B}" destId="{F60A60E9-D720-4EB5-A9EB-52D2257331DF}" srcOrd="0" destOrd="0" presId="urn:microsoft.com/office/officeart/2005/8/layout/default"/>
    <dgm:cxn modelId="{62577B25-B745-4089-9241-FDFC053C1BA3}" type="presOf" srcId="{67CFD052-5527-40E6-AA09-18056E84C44D}" destId="{45446483-44DD-465B-B630-30B88487C329}" srcOrd="0" destOrd="0" presId="urn:microsoft.com/office/officeart/2005/8/layout/default"/>
    <dgm:cxn modelId="{3B0F4EAB-5F16-42DD-A76A-DAFB28CF66CD}" type="presOf" srcId="{01761C96-3B73-42E9-90E2-375EB1B15264}" destId="{2A1A0155-3741-461E-A1D6-EE041A04D260}" srcOrd="0" destOrd="0" presId="urn:microsoft.com/office/officeart/2005/8/layout/default"/>
    <dgm:cxn modelId="{3A690FB0-AED8-4319-816D-6C9AAD151BDE}" type="presOf" srcId="{24681CED-652A-4E37-BF18-A4F58ADB2027}" destId="{8F8B0AFC-7B99-42BE-991B-F65ED5DD91DC}" srcOrd="0" destOrd="0" presId="urn:microsoft.com/office/officeart/2005/8/layout/default"/>
    <dgm:cxn modelId="{DCBDEB5C-04CB-447C-8778-9619B91D92C7}" srcId="{67CFD052-5527-40E6-AA09-18056E84C44D}" destId="{24681CED-652A-4E37-BF18-A4F58ADB2027}" srcOrd="0" destOrd="0" parTransId="{659FBB8D-0382-4568-9785-82C751FD91DE}" sibTransId="{25E52682-FBB0-4794-98D0-0CB8C4980B29}"/>
    <dgm:cxn modelId="{02353DA7-050A-4E10-94C0-1AFAD8498214}" type="presParOf" srcId="{45446483-44DD-465B-B630-30B88487C329}" destId="{8F8B0AFC-7B99-42BE-991B-F65ED5DD91DC}" srcOrd="0" destOrd="0" presId="urn:microsoft.com/office/officeart/2005/8/layout/default"/>
    <dgm:cxn modelId="{0F21615C-2272-40FE-8F67-9B07DDEA46C3}" type="presParOf" srcId="{45446483-44DD-465B-B630-30B88487C329}" destId="{5EA7EEA6-C9C0-4FB6-B90F-4CD5CAA8B820}" srcOrd="1" destOrd="0" presId="urn:microsoft.com/office/officeart/2005/8/layout/default"/>
    <dgm:cxn modelId="{5808A70D-E8F9-4B7D-8DE7-A8B1DC6355C0}" type="presParOf" srcId="{45446483-44DD-465B-B630-30B88487C329}" destId="{2A1A0155-3741-461E-A1D6-EE041A04D260}" srcOrd="2" destOrd="0" presId="urn:microsoft.com/office/officeart/2005/8/layout/default"/>
    <dgm:cxn modelId="{FE67D9EB-0658-4B39-AE2A-933621272938}" type="presParOf" srcId="{45446483-44DD-465B-B630-30B88487C329}" destId="{82E32B61-1A6A-4C38-A059-01E69D761788}" srcOrd="3" destOrd="0" presId="urn:microsoft.com/office/officeart/2005/8/layout/default"/>
    <dgm:cxn modelId="{05FE7242-FB0F-41C0-8ED8-CEB76F8F8491}" type="presParOf" srcId="{45446483-44DD-465B-B630-30B88487C329}" destId="{F60A60E9-D720-4EB5-A9EB-52D2257331DF}" srcOrd="4" destOrd="0" presId="urn:microsoft.com/office/officeart/2005/8/layout/default"/>
    <dgm:cxn modelId="{C416ABBA-3015-47A3-A317-7C1FCBBECF6D}" type="presParOf" srcId="{45446483-44DD-465B-B630-30B88487C329}" destId="{73E945AA-0DE6-480F-8DEF-345FF035652D}" srcOrd="5" destOrd="0" presId="urn:microsoft.com/office/officeart/2005/8/layout/default"/>
    <dgm:cxn modelId="{5E842FF7-0CC1-40F5-9607-474F447CDE0E}" type="presParOf" srcId="{45446483-44DD-465B-B630-30B88487C329}" destId="{F4BCA2BB-59EE-4756-9079-ADD6D9AC55C5}"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FD052-5527-40E6-AA09-18056E84C4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681CED-652A-4E37-BF18-A4F58ADB2027}">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Climate change   is happening in Oregon</a:t>
          </a:r>
        </a:p>
      </dgm:t>
    </dgm:pt>
    <dgm:pt modelId="{659FBB8D-0382-4568-9785-82C751FD91DE}" type="parTrans" cxnId="{DCBDEB5C-04CB-447C-8778-9619B91D92C7}">
      <dgm:prSet/>
      <dgm:spPr/>
      <dgm:t>
        <a:bodyPr/>
        <a:lstStyle/>
        <a:p>
          <a:endParaRPr lang="en-US"/>
        </a:p>
      </dgm:t>
    </dgm:pt>
    <dgm:pt modelId="{25E52682-FBB0-4794-98D0-0CB8C4980B29}" type="sibTrans" cxnId="{DCBDEB5C-04CB-447C-8778-9619B91D92C7}">
      <dgm:prSet/>
      <dgm:spPr/>
      <dgm:t>
        <a:bodyPr/>
        <a:lstStyle/>
        <a:p>
          <a:endParaRPr lang="en-US"/>
        </a:p>
      </dgm:t>
    </dgm:pt>
    <dgm:pt modelId="{01761C96-3B73-42E9-90E2-375EB1B15264}">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Our health          and safety        are at risk</a:t>
          </a:r>
        </a:p>
      </dgm:t>
    </dgm:pt>
    <dgm:pt modelId="{0C58FEF7-2259-4B73-A83F-2DB46511FFB3}" type="parTrans" cxnId="{D521BC0C-21CC-48F7-9DF1-06CAC2D269C6}">
      <dgm:prSet/>
      <dgm:spPr/>
      <dgm:t>
        <a:bodyPr/>
        <a:lstStyle/>
        <a:p>
          <a:endParaRPr lang="en-US"/>
        </a:p>
      </dgm:t>
    </dgm:pt>
    <dgm:pt modelId="{9CD63BD4-F161-41AC-9F2D-75F859010852}" type="sibTrans" cxnId="{D521BC0C-21CC-48F7-9DF1-06CAC2D269C6}">
      <dgm:prSet/>
      <dgm:spPr/>
      <dgm:t>
        <a:bodyPr/>
        <a:lstStyle/>
        <a:p>
          <a:endParaRPr lang="en-US"/>
        </a:p>
      </dgm:t>
    </dgm:pt>
    <dgm:pt modelId="{1D9D10E2-55D6-44A4-9F18-3FE9499C3B1B}">
      <dgm:prSet phldrT="[Text]"/>
      <dgm:spPr>
        <a:solidFill>
          <a:srgbClr val="005595"/>
        </a:solidFill>
      </dgm:spPr>
      <dgm:t>
        <a:bodyPr/>
        <a:lstStyle/>
        <a:p>
          <a:r>
            <a:rPr lang="en-US" dirty="0" smtClean="0">
              <a:solidFill>
                <a:schemeClr val="bg1">
                  <a:lumMod val="95000"/>
                </a:schemeClr>
              </a:solidFill>
              <a:latin typeface="Arial" pitchFamily="34" charset="0"/>
              <a:cs typeface="Arial" pitchFamily="34" charset="0"/>
            </a:rPr>
            <a:t>Some communities will be affected more than others</a:t>
          </a:r>
        </a:p>
      </dgm:t>
    </dgm:pt>
    <dgm:pt modelId="{070210F8-6B93-4C96-A12B-940E1F419779}" type="parTrans" cxnId="{492DEBC0-B14E-4397-A297-E281D4955560}">
      <dgm:prSet/>
      <dgm:spPr/>
      <dgm:t>
        <a:bodyPr/>
        <a:lstStyle/>
        <a:p>
          <a:endParaRPr lang="en-US"/>
        </a:p>
      </dgm:t>
    </dgm:pt>
    <dgm:pt modelId="{7A2ACCF7-F9F9-46F2-B51A-1F1F5039A0C1}" type="sibTrans" cxnId="{492DEBC0-B14E-4397-A297-E281D4955560}">
      <dgm:prSet/>
      <dgm:spPr/>
      <dgm:t>
        <a:bodyPr/>
        <a:lstStyle/>
        <a:p>
          <a:endParaRPr lang="en-US"/>
        </a:p>
      </dgm:t>
    </dgm:pt>
    <dgm:pt modelId="{343FD316-A13D-4ECE-97B3-1DC3ED0A8143}">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We can work together to protect our families and communities</a:t>
          </a:r>
          <a:endParaRPr lang="en-US" dirty="0">
            <a:solidFill>
              <a:schemeClr val="bg1">
                <a:lumMod val="50000"/>
              </a:schemeClr>
            </a:solidFill>
          </a:endParaRPr>
        </a:p>
      </dgm:t>
    </dgm:pt>
    <dgm:pt modelId="{26A2E3A8-DAA1-40BA-9EB8-BA2E3FA29DED}" type="parTrans" cxnId="{A3C25BEC-51E8-4C5F-AFCE-4C0FDCF6D777}">
      <dgm:prSet/>
      <dgm:spPr/>
      <dgm:t>
        <a:bodyPr/>
        <a:lstStyle/>
        <a:p>
          <a:endParaRPr lang="en-US"/>
        </a:p>
      </dgm:t>
    </dgm:pt>
    <dgm:pt modelId="{7DF61B9D-23BE-4F9B-B24C-B29F3C8466D0}" type="sibTrans" cxnId="{A3C25BEC-51E8-4C5F-AFCE-4C0FDCF6D777}">
      <dgm:prSet/>
      <dgm:spPr/>
      <dgm:t>
        <a:bodyPr/>
        <a:lstStyle/>
        <a:p>
          <a:endParaRPr lang="en-US"/>
        </a:p>
      </dgm:t>
    </dgm:pt>
    <dgm:pt modelId="{45446483-44DD-465B-B630-30B88487C329}" type="pres">
      <dgm:prSet presAssocID="{67CFD052-5527-40E6-AA09-18056E84C44D}" presName="diagram" presStyleCnt="0">
        <dgm:presLayoutVars>
          <dgm:dir/>
          <dgm:resizeHandles val="exact"/>
        </dgm:presLayoutVars>
      </dgm:prSet>
      <dgm:spPr/>
      <dgm:t>
        <a:bodyPr/>
        <a:lstStyle/>
        <a:p>
          <a:endParaRPr lang="en-US"/>
        </a:p>
      </dgm:t>
    </dgm:pt>
    <dgm:pt modelId="{8F8B0AFC-7B99-42BE-991B-F65ED5DD91DC}" type="pres">
      <dgm:prSet presAssocID="{24681CED-652A-4E37-BF18-A4F58ADB2027}" presName="node" presStyleLbl="node1" presStyleIdx="0" presStyleCnt="4">
        <dgm:presLayoutVars>
          <dgm:bulletEnabled val="1"/>
        </dgm:presLayoutVars>
      </dgm:prSet>
      <dgm:spPr>
        <a:prstGeom prst="roundRect">
          <a:avLst/>
        </a:prstGeom>
      </dgm:spPr>
      <dgm:t>
        <a:bodyPr/>
        <a:lstStyle/>
        <a:p>
          <a:endParaRPr lang="en-US"/>
        </a:p>
      </dgm:t>
    </dgm:pt>
    <dgm:pt modelId="{5EA7EEA6-C9C0-4FB6-B90F-4CD5CAA8B820}" type="pres">
      <dgm:prSet presAssocID="{25E52682-FBB0-4794-98D0-0CB8C4980B29}" presName="sibTrans" presStyleCnt="0"/>
      <dgm:spPr/>
    </dgm:pt>
    <dgm:pt modelId="{2A1A0155-3741-461E-A1D6-EE041A04D260}" type="pres">
      <dgm:prSet presAssocID="{01761C96-3B73-42E9-90E2-375EB1B15264}" presName="node" presStyleLbl="node1" presStyleIdx="1" presStyleCnt="4">
        <dgm:presLayoutVars>
          <dgm:bulletEnabled val="1"/>
        </dgm:presLayoutVars>
      </dgm:prSet>
      <dgm:spPr>
        <a:prstGeom prst="roundRect">
          <a:avLst/>
        </a:prstGeom>
      </dgm:spPr>
      <dgm:t>
        <a:bodyPr/>
        <a:lstStyle/>
        <a:p>
          <a:endParaRPr lang="en-US"/>
        </a:p>
      </dgm:t>
    </dgm:pt>
    <dgm:pt modelId="{82E32B61-1A6A-4C38-A059-01E69D761788}" type="pres">
      <dgm:prSet presAssocID="{9CD63BD4-F161-41AC-9F2D-75F859010852}" presName="sibTrans" presStyleCnt="0"/>
      <dgm:spPr/>
    </dgm:pt>
    <dgm:pt modelId="{F60A60E9-D720-4EB5-A9EB-52D2257331DF}" type="pres">
      <dgm:prSet presAssocID="{1D9D10E2-55D6-44A4-9F18-3FE9499C3B1B}" presName="node" presStyleLbl="node1" presStyleIdx="2" presStyleCnt="4">
        <dgm:presLayoutVars>
          <dgm:bulletEnabled val="1"/>
        </dgm:presLayoutVars>
      </dgm:prSet>
      <dgm:spPr>
        <a:prstGeom prst="roundRect">
          <a:avLst/>
        </a:prstGeom>
      </dgm:spPr>
      <dgm:t>
        <a:bodyPr/>
        <a:lstStyle/>
        <a:p>
          <a:endParaRPr lang="en-US"/>
        </a:p>
      </dgm:t>
    </dgm:pt>
    <dgm:pt modelId="{73E945AA-0DE6-480F-8DEF-345FF035652D}" type="pres">
      <dgm:prSet presAssocID="{7A2ACCF7-F9F9-46F2-B51A-1F1F5039A0C1}" presName="sibTrans" presStyleCnt="0"/>
      <dgm:spPr/>
    </dgm:pt>
    <dgm:pt modelId="{F4BCA2BB-59EE-4756-9079-ADD6D9AC55C5}" type="pres">
      <dgm:prSet presAssocID="{343FD316-A13D-4ECE-97B3-1DC3ED0A8143}" presName="node" presStyleLbl="node1" presStyleIdx="3" presStyleCnt="4">
        <dgm:presLayoutVars>
          <dgm:bulletEnabled val="1"/>
        </dgm:presLayoutVars>
      </dgm:prSet>
      <dgm:spPr>
        <a:prstGeom prst="roundRect">
          <a:avLst/>
        </a:prstGeom>
      </dgm:spPr>
      <dgm:t>
        <a:bodyPr/>
        <a:lstStyle/>
        <a:p>
          <a:endParaRPr lang="en-US"/>
        </a:p>
      </dgm:t>
    </dgm:pt>
  </dgm:ptLst>
  <dgm:cxnLst>
    <dgm:cxn modelId="{D521BC0C-21CC-48F7-9DF1-06CAC2D269C6}" srcId="{67CFD052-5527-40E6-AA09-18056E84C44D}" destId="{01761C96-3B73-42E9-90E2-375EB1B15264}" srcOrd="1" destOrd="0" parTransId="{0C58FEF7-2259-4B73-A83F-2DB46511FFB3}" sibTransId="{9CD63BD4-F161-41AC-9F2D-75F859010852}"/>
    <dgm:cxn modelId="{E62C6A4A-8AF4-46C8-AA38-1CC8D01A3352}" type="presOf" srcId="{1D9D10E2-55D6-44A4-9F18-3FE9499C3B1B}" destId="{F60A60E9-D720-4EB5-A9EB-52D2257331DF}" srcOrd="0" destOrd="0" presId="urn:microsoft.com/office/officeart/2005/8/layout/default"/>
    <dgm:cxn modelId="{492DEBC0-B14E-4397-A297-E281D4955560}" srcId="{67CFD052-5527-40E6-AA09-18056E84C44D}" destId="{1D9D10E2-55D6-44A4-9F18-3FE9499C3B1B}" srcOrd="2" destOrd="0" parTransId="{070210F8-6B93-4C96-A12B-940E1F419779}" sibTransId="{7A2ACCF7-F9F9-46F2-B51A-1F1F5039A0C1}"/>
    <dgm:cxn modelId="{A3C25BEC-51E8-4C5F-AFCE-4C0FDCF6D777}" srcId="{67CFD052-5527-40E6-AA09-18056E84C44D}" destId="{343FD316-A13D-4ECE-97B3-1DC3ED0A8143}" srcOrd="3" destOrd="0" parTransId="{26A2E3A8-DAA1-40BA-9EB8-BA2E3FA29DED}" sibTransId="{7DF61B9D-23BE-4F9B-B24C-B29F3C8466D0}"/>
    <dgm:cxn modelId="{26EAB5F8-80A7-40F7-9AC7-42FDA7BDE40D}" type="presOf" srcId="{24681CED-652A-4E37-BF18-A4F58ADB2027}" destId="{8F8B0AFC-7B99-42BE-991B-F65ED5DD91DC}" srcOrd="0" destOrd="0" presId="urn:microsoft.com/office/officeart/2005/8/layout/default"/>
    <dgm:cxn modelId="{3EDF861A-F656-4B90-AFFF-AF4C202C037B}" type="presOf" srcId="{67CFD052-5527-40E6-AA09-18056E84C44D}" destId="{45446483-44DD-465B-B630-30B88487C329}" srcOrd="0" destOrd="0" presId="urn:microsoft.com/office/officeart/2005/8/layout/default"/>
    <dgm:cxn modelId="{1323BB94-C327-4E87-8F55-0369BA633BF3}" type="presOf" srcId="{343FD316-A13D-4ECE-97B3-1DC3ED0A8143}" destId="{F4BCA2BB-59EE-4756-9079-ADD6D9AC55C5}" srcOrd="0" destOrd="0" presId="urn:microsoft.com/office/officeart/2005/8/layout/default"/>
    <dgm:cxn modelId="{DCBDEB5C-04CB-447C-8778-9619B91D92C7}" srcId="{67CFD052-5527-40E6-AA09-18056E84C44D}" destId="{24681CED-652A-4E37-BF18-A4F58ADB2027}" srcOrd="0" destOrd="0" parTransId="{659FBB8D-0382-4568-9785-82C751FD91DE}" sibTransId="{25E52682-FBB0-4794-98D0-0CB8C4980B29}"/>
    <dgm:cxn modelId="{327E2C1B-AB78-45CC-8248-6ACA3FA2A767}" type="presOf" srcId="{01761C96-3B73-42E9-90E2-375EB1B15264}" destId="{2A1A0155-3741-461E-A1D6-EE041A04D260}" srcOrd="0" destOrd="0" presId="urn:microsoft.com/office/officeart/2005/8/layout/default"/>
    <dgm:cxn modelId="{276A26E5-FE95-408C-BE3B-DA66A53130FB}" type="presParOf" srcId="{45446483-44DD-465B-B630-30B88487C329}" destId="{8F8B0AFC-7B99-42BE-991B-F65ED5DD91DC}" srcOrd="0" destOrd="0" presId="urn:microsoft.com/office/officeart/2005/8/layout/default"/>
    <dgm:cxn modelId="{158E32F9-E72F-46E6-93D0-B4C208FD6CE0}" type="presParOf" srcId="{45446483-44DD-465B-B630-30B88487C329}" destId="{5EA7EEA6-C9C0-4FB6-B90F-4CD5CAA8B820}" srcOrd="1" destOrd="0" presId="urn:microsoft.com/office/officeart/2005/8/layout/default"/>
    <dgm:cxn modelId="{A5CFBAF5-7474-4AE7-A622-2D06B11E9AB1}" type="presParOf" srcId="{45446483-44DD-465B-B630-30B88487C329}" destId="{2A1A0155-3741-461E-A1D6-EE041A04D260}" srcOrd="2" destOrd="0" presId="urn:microsoft.com/office/officeart/2005/8/layout/default"/>
    <dgm:cxn modelId="{0876FF74-2893-406C-A8EC-C2EC529276A0}" type="presParOf" srcId="{45446483-44DD-465B-B630-30B88487C329}" destId="{82E32B61-1A6A-4C38-A059-01E69D761788}" srcOrd="3" destOrd="0" presId="urn:microsoft.com/office/officeart/2005/8/layout/default"/>
    <dgm:cxn modelId="{F4C8937C-D6BC-4D84-9414-F744F3FE7B6F}" type="presParOf" srcId="{45446483-44DD-465B-B630-30B88487C329}" destId="{F60A60E9-D720-4EB5-A9EB-52D2257331DF}" srcOrd="4" destOrd="0" presId="urn:microsoft.com/office/officeart/2005/8/layout/default"/>
    <dgm:cxn modelId="{4ED7D6F1-E11E-4D40-9397-E6A74F8403A8}" type="presParOf" srcId="{45446483-44DD-465B-B630-30B88487C329}" destId="{73E945AA-0DE6-480F-8DEF-345FF035652D}" srcOrd="5" destOrd="0" presId="urn:microsoft.com/office/officeart/2005/8/layout/default"/>
    <dgm:cxn modelId="{53358AA1-9BEF-4344-B0E5-DCF4ED42EED4}" type="presParOf" srcId="{45446483-44DD-465B-B630-30B88487C329}" destId="{F4BCA2BB-59EE-4756-9079-ADD6D9AC55C5}"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FD052-5527-40E6-AA09-18056E84C4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681CED-652A-4E37-BF18-A4F58ADB2027}">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Climate change   is happening in Oregon</a:t>
          </a:r>
        </a:p>
      </dgm:t>
    </dgm:pt>
    <dgm:pt modelId="{659FBB8D-0382-4568-9785-82C751FD91DE}" type="parTrans" cxnId="{DCBDEB5C-04CB-447C-8778-9619B91D92C7}">
      <dgm:prSet/>
      <dgm:spPr/>
      <dgm:t>
        <a:bodyPr/>
        <a:lstStyle/>
        <a:p>
          <a:endParaRPr lang="en-US"/>
        </a:p>
      </dgm:t>
    </dgm:pt>
    <dgm:pt modelId="{25E52682-FBB0-4794-98D0-0CB8C4980B29}" type="sibTrans" cxnId="{DCBDEB5C-04CB-447C-8778-9619B91D92C7}">
      <dgm:prSet/>
      <dgm:spPr/>
      <dgm:t>
        <a:bodyPr/>
        <a:lstStyle/>
        <a:p>
          <a:endParaRPr lang="en-US"/>
        </a:p>
      </dgm:t>
    </dgm:pt>
    <dgm:pt modelId="{01761C96-3B73-42E9-90E2-375EB1B15264}">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Our health          and safety        are at risk</a:t>
          </a:r>
        </a:p>
      </dgm:t>
    </dgm:pt>
    <dgm:pt modelId="{0C58FEF7-2259-4B73-A83F-2DB46511FFB3}" type="parTrans" cxnId="{D521BC0C-21CC-48F7-9DF1-06CAC2D269C6}">
      <dgm:prSet/>
      <dgm:spPr/>
      <dgm:t>
        <a:bodyPr/>
        <a:lstStyle/>
        <a:p>
          <a:endParaRPr lang="en-US"/>
        </a:p>
      </dgm:t>
    </dgm:pt>
    <dgm:pt modelId="{9CD63BD4-F161-41AC-9F2D-75F859010852}" type="sibTrans" cxnId="{D521BC0C-21CC-48F7-9DF1-06CAC2D269C6}">
      <dgm:prSet/>
      <dgm:spPr/>
      <dgm:t>
        <a:bodyPr/>
        <a:lstStyle/>
        <a:p>
          <a:endParaRPr lang="en-US"/>
        </a:p>
      </dgm:t>
    </dgm:pt>
    <dgm:pt modelId="{1D9D10E2-55D6-44A4-9F18-3FE9499C3B1B}">
      <dgm:prSet phldrT="[Text]"/>
      <dgm:spPr>
        <a:solidFill>
          <a:schemeClr val="bg1">
            <a:lumMod val="85000"/>
          </a:schemeClr>
        </a:solidFill>
      </dgm:spPr>
      <dgm:t>
        <a:bodyPr/>
        <a:lstStyle/>
        <a:p>
          <a:r>
            <a:rPr lang="en-US" dirty="0" smtClean="0">
              <a:solidFill>
                <a:schemeClr val="bg1">
                  <a:lumMod val="50000"/>
                </a:schemeClr>
              </a:solidFill>
              <a:latin typeface="Arial" pitchFamily="34" charset="0"/>
              <a:cs typeface="Arial" pitchFamily="34" charset="0"/>
            </a:rPr>
            <a:t>Some communities will be affected more than others</a:t>
          </a:r>
        </a:p>
      </dgm:t>
    </dgm:pt>
    <dgm:pt modelId="{070210F8-6B93-4C96-A12B-940E1F419779}" type="parTrans" cxnId="{492DEBC0-B14E-4397-A297-E281D4955560}">
      <dgm:prSet/>
      <dgm:spPr/>
      <dgm:t>
        <a:bodyPr/>
        <a:lstStyle/>
        <a:p>
          <a:endParaRPr lang="en-US"/>
        </a:p>
      </dgm:t>
    </dgm:pt>
    <dgm:pt modelId="{7A2ACCF7-F9F9-46F2-B51A-1F1F5039A0C1}" type="sibTrans" cxnId="{492DEBC0-B14E-4397-A297-E281D4955560}">
      <dgm:prSet/>
      <dgm:spPr/>
      <dgm:t>
        <a:bodyPr/>
        <a:lstStyle/>
        <a:p>
          <a:endParaRPr lang="en-US"/>
        </a:p>
      </dgm:t>
    </dgm:pt>
    <dgm:pt modelId="{343FD316-A13D-4ECE-97B3-1DC3ED0A8143}">
      <dgm:prSet phldrT="[Text]"/>
      <dgm:spPr>
        <a:solidFill>
          <a:srgbClr val="005595"/>
        </a:solidFill>
      </dgm:spPr>
      <dgm:t>
        <a:bodyPr/>
        <a:lstStyle/>
        <a:p>
          <a:r>
            <a:rPr lang="en-US" dirty="0" smtClean="0">
              <a:solidFill>
                <a:schemeClr val="bg1">
                  <a:lumMod val="95000"/>
                </a:schemeClr>
              </a:solidFill>
              <a:latin typeface="Arial" pitchFamily="34" charset="0"/>
              <a:cs typeface="Arial" pitchFamily="34" charset="0"/>
            </a:rPr>
            <a:t>We can work together to protect our families and communities</a:t>
          </a:r>
          <a:endParaRPr lang="en-US" dirty="0">
            <a:solidFill>
              <a:schemeClr val="bg1">
                <a:lumMod val="95000"/>
              </a:schemeClr>
            </a:solidFill>
          </a:endParaRPr>
        </a:p>
      </dgm:t>
    </dgm:pt>
    <dgm:pt modelId="{26A2E3A8-DAA1-40BA-9EB8-BA2E3FA29DED}" type="parTrans" cxnId="{A3C25BEC-51E8-4C5F-AFCE-4C0FDCF6D777}">
      <dgm:prSet/>
      <dgm:spPr/>
      <dgm:t>
        <a:bodyPr/>
        <a:lstStyle/>
        <a:p>
          <a:endParaRPr lang="en-US"/>
        </a:p>
      </dgm:t>
    </dgm:pt>
    <dgm:pt modelId="{7DF61B9D-23BE-4F9B-B24C-B29F3C8466D0}" type="sibTrans" cxnId="{A3C25BEC-51E8-4C5F-AFCE-4C0FDCF6D777}">
      <dgm:prSet/>
      <dgm:spPr/>
      <dgm:t>
        <a:bodyPr/>
        <a:lstStyle/>
        <a:p>
          <a:endParaRPr lang="en-US"/>
        </a:p>
      </dgm:t>
    </dgm:pt>
    <dgm:pt modelId="{45446483-44DD-465B-B630-30B88487C329}" type="pres">
      <dgm:prSet presAssocID="{67CFD052-5527-40E6-AA09-18056E84C44D}" presName="diagram" presStyleCnt="0">
        <dgm:presLayoutVars>
          <dgm:dir/>
          <dgm:resizeHandles val="exact"/>
        </dgm:presLayoutVars>
      </dgm:prSet>
      <dgm:spPr/>
      <dgm:t>
        <a:bodyPr/>
        <a:lstStyle/>
        <a:p>
          <a:endParaRPr lang="en-US"/>
        </a:p>
      </dgm:t>
    </dgm:pt>
    <dgm:pt modelId="{8F8B0AFC-7B99-42BE-991B-F65ED5DD91DC}" type="pres">
      <dgm:prSet presAssocID="{24681CED-652A-4E37-BF18-A4F58ADB2027}" presName="node" presStyleLbl="node1" presStyleIdx="0" presStyleCnt="4" custLinFactNeighborX="-2651" custLinFactNeighborY="390">
        <dgm:presLayoutVars>
          <dgm:bulletEnabled val="1"/>
        </dgm:presLayoutVars>
      </dgm:prSet>
      <dgm:spPr>
        <a:prstGeom prst="roundRect">
          <a:avLst/>
        </a:prstGeom>
      </dgm:spPr>
      <dgm:t>
        <a:bodyPr/>
        <a:lstStyle/>
        <a:p>
          <a:endParaRPr lang="en-US"/>
        </a:p>
      </dgm:t>
    </dgm:pt>
    <dgm:pt modelId="{5EA7EEA6-C9C0-4FB6-B90F-4CD5CAA8B820}" type="pres">
      <dgm:prSet presAssocID="{25E52682-FBB0-4794-98D0-0CB8C4980B29}" presName="sibTrans" presStyleCnt="0"/>
      <dgm:spPr/>
    </dgm:pt>
    <dgm:pt modelId="{2A1A0155-3741-461E-A1D6-EE041A04D260}" type="pres">
      <dgm:prSet presAssocID="{01761C96-3B73-42E9-90E2-375EB1B15264}" presName="node" presStyleLbl="node1" presStyleIdx="1" presStyleCnt="4">
        <dgm:presLayoutVars>
          <dgm:bulletEnabled val="1"/>
        </dgm:presLayoutVars>
      </dgm:prSet>
      <dgm:spPr>
        <a:prstGeom prst="roundRect">
          <a:avLst/>
        </a:prstGeom>
      </dgm:spPr>
      <dgm:t>
        <a:bodyPr/>
        <a:lstStyle/>
        <a:p>
          <a:endParaRPr lang="en-US"/>
        </a:p>
      </dgm:t>
    </dgm:pt>
    <dgm:pt modelId="{82E32B61-1A6A-4C38-A059-01E69D761788}" type="pres">
      <dgm:prSet presAssocID="{9CD63BD4-F161-41AC-9F2D-75F859010852}" presName="sibTrans" presStyleCnt="0"/>
      <dgm:spPr/>
    </dgm:pt>
    <dgm:pt modelId="{F60A60E9-D720-4EB5-A9EB-52D2257331DF}" type="pres">
      <dgm:prSet presAssocID="{1D9D10E2-55D6-44A4-9F18-3FE9499C3B1B}" presName="node" presStyleLbl="node1" presStyleIdx="2" presStyleCnt="4">
        <dgm:presLayoutVars>
          <dgm:bulletEnabled val="1"/>
        </dgm:presLayoutVars>
      </dgm:prSet>
      <dgm:spPr>
        <a:prstGeom prst="roundRect">
          <a:avLst/>
        </a:prstGeom>
      </dgm:spPr>
      <dgm:t>
        <a:bodyPr/>
        <a:lstStyle/>
        <a:p>
          <a:endParaRPr lang="en-US"/>
        </a:p>
      </dgm:t>
    </dgm:pt>
    <dgm:pt modelId="{73E945AA-0DE6-480F-8DEF-345FF035652D}" type="pres">
      <dgm:prSet presAssocID="{7A2ACCF7-F9F9-46F2-B51A-1F1F5039A0C1}" presName="sibTrans" presStyleCnt="0"/>
      <dgm:spPr/>
    </dgm:pt>
    <dgm:pt modelId="{F4BCA2BB-59EE-4756-9079-ADD6D9AC55C5}" type="pres">
      <dgm:prSet presAssocID="{343FD316-A13D-4ECE-97B3-1DC3ED0A8143}" presName="node" presStyleLbl="node1" presStyleIdx="3" presStyleCnt="4">
        <dgm:presLayoutVars>
          <dgm:bulletEnabled val="1"/>
        </dgm:presLayoutVars>
      </dgm:prSet>
      <dgm:spPr>
        <a:prstGeom prst="roundRect">
          <a:avLst/>
        </a:prstGeom>
      </dgm:spPr>
      <dgm:t>
        <a:bodyPr/>
        <a:lstStyle/>
        <a:p>
          <a:endParaRPr lang="en-US"/>
        </a:p>
      </dgm:t>
    </dgm:pt>
  </dgm:ptLst>
  <dgm:cxnLst>
    <dgm:cxn modelId="{D521BC0C-21CC-48F7-9DF1-06CAC2D269C6}" srcId="{67CFD052-5527-40E6-AA09-18056E84C44D}" destId="{01761C96-3B73-42E9-90E2-375EB1B15264}" srcOrd="1" destOrd="0" parTransId="{0C58FEF7-2259-4B73-A83F-2DB46511FFB3}" sibTransId="{9CD63BD4-F161-41AC-9F2D-75F859010852}"/>
    <dgm:cxn modelId="{3C54D6F9-3AC2-4CD7-A436-EC500D1CB699}" type="presOf" srcId="{24681CED-652A-4E37-BF18-A4F58ADB2027}" destId="{8F8B0AFC-7B99-42BE-991B-F65ED5DD91DC}" srcOrd="0" destOrd="0" presId="urn:microsoft.com/office/officeart/2005/8/layout/default"/>
    <dgm:cxn modelId="{DDFA6E23-47C5-41F1-BC56-ADA026AE0FCE}" type="presOf" srcId="{01761C96-3B73-42E9-90E2-375EB1B15264}" destId="{2A1A0155-3741-461E-A1D6-EE041A04D260}" srcOrd="0" destOrd="0" presId="urn:microsoft.com/office/officeart/2005/8/layout/default"/>
    <dgm:cxn modelId="{492DEBC0-B14E-4397-A297-E281D4955560}" srcId="{67CFD052-5527-40E6-AA09-18056E84C44D}" destId="{1D9D10E2-55D6-44A4-9F18-3FE9499C3B1B}" srcOrd="2" destOrd="0" parTransId="{070210F8-6B93-4C96-A12B-940E1F419779}" sibTransId="{7A2ACCF7-F9F9-46F2-B51A-1F1F5039A0C1}"/>
    <dgm:cxn modelId="{FF7A679C-C462-4FDB-9AAA-8741318B58BE}" type="presOf" srcId="{67CFD052-5527-40E6-AA09-18056E84C44D}" destId="{45446483-44DD-465B-B630-30B88487C329}" srcOrd="0" destOrd="0" presId="urn:microsoft.com/office/officeart/2005/8/layout/default"/>
    <dgm:cxn modelId="{A3C25BEC-51E8-4C5F-AFCE-4C0FDCF6D777}" srcId="{67CFD052-5527-40E6-AA09-18056E84C44D}" destId="{343FD316-A13D-4ECE-97B3-1DC3ED0A8143}" srcOrd="3" destOrd="0" parTransId="{26A2E3A8-DAA1-40BA-9EB8-BA2E3FA29DED}" sibTransId="{7DF61B9D-23BE-4F9B-B24C-B29F3C8466D0}"/>
    <dgm:cxn modelId="{A4E1981D-5CCF-42C8-8179-B0B24483BB4B}" type="presOf" srcId="{1D9D10E2-55D6-44A4-9F18-3FE9499C3B1B}" destId="{F60A60E9-D720-4EB5-A9EB-52D2257331DF}" srcOrd="0" destOrd="0" presId="urn:microsoft.com/office/officeart/2005/8/layout/default"/>
    <dgm:cxn modelId="{D07D87A4-E206-4F5F-B1BD-94FC80E43EB7}" type="presOf" srcId="{343FD316-A13D-4ECE-97B3-1DC3ED0A8143}" destId="{F4BCA2BB-59EE-4756-9079-ADD6D9AC55C5}" srcOrd="0" destOrd="0" presId="urn:microsoft.com/office/officeart/2005/8/layout/default"/>
    <dgm:cxn modelId="{DCBDEB5C-04CB-447C-8778-9619B91D92C7}" srcId="{67CFD052-5527-40E6-AA09-18056E84C44D}" destId="{24681CED-652A-4E37-BF18-A4F58ADB2027}" srcOrd="0" destOrd="0" parTransId="{659FBB8D-0382-4568-9785-82C751FD91DE}" sibTransId="{25E52682-FBB0-4794-98D0-0CB8C4980B29}"/>
    <dgm:cxn modelId="{D5C41776-D455-4D67-A409-AC9C4A6A374E}" type="presParOf" srcId="{45446483-44DD-465B-B630-30B88487C329}" destId="{8F8B0AFC-7B99-42BE-991B-F65ED5DD91DC}" srcOrd="0" destOrd="0" presId="urn:microsoft.com/office/officeart/2005/8/layout/default"/>
    <dgm:cxn modelId="{E29089CE-DB2B-447D-A695-42A2373F5971}" type="presParOf" srcId="{45446483-44DD-465B-B630-30B88487C329}" destId="{5EA7EEA6-C9C0-4FB6-B90F-4CD5CAA8B820}" srcOrd="1" destOrd="0" presId="urn:microsoft.com/office/officeart/2005/8/layout/default"/>
    <dgm:cxn modelId="{6782E5E4-FE70-4B5E-A3C6-54D15240C066}" type="presParOf" srcId="{45446483-44DD-465B-B630-30B88487C329}" destId="{2A1A0155-3741-461E-A1D6-EE041A04D260}" srcOrd="2" destOrd="0" presId="urn:microsoft.com/office/officeart/2005/8/layout/default"/>
    <dgm:cxn modelId="{C8D54C16-C472-4D0E-9344-97FD4CA7458D}" type="presParOf" srcId="{45446483-44DD-465B-B630-30B88487C329}" destId="{82E32B61-1A6A-4C38-A059-01E69D761788}" srcOrd="3" destOrd="0" presId="urn:microsoft.com/office/officeart/2005/8/layout/default"/>
    <dgm:cxn modelId="{AB2FEFFC-D9DE-4C43-9A09-1B364FD22CEF}" type="presParOf" srcId="{45446483-44DD-465B-B630-30B88487C329}" destId="{F60A60E9-D720-4EB5-A9EB-52D2257331DF}" srcOrd="4" destOrd="0" presId="urn:microsoft.com/office/officeart/2005/8/layout/default"/>
    <dgm:cxn modelId="{D78F833D-384A-4374-B674-3F289AD29029}" type="presParOf" srcId="{45446483-44DD-465B-B630-30B88487C329}" destId="{73E945AA-0DE6-480F-8DEF-345FF035652D}" srcOrd="5" destOrd="0" presId="urn:microsoft.com/office/officeart/2005/8/layout/default"/>
    <dgm:cxn modelId="{AACFF867-4EA8-412D-B339-5D4EC4F2E4C7}" type="presParOf" srcId="{45446483-44DD-465B-B630-30B88487C329}" destId="{F4BCA2BB-59EE-4756-9079-ADD6D9AC55C5}"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3AAC5A-CE34-4A74-B8B6-4727F7D7990A}">
      <dsp:nvSpPr>
        <dsp:cNvPr id="0" name=""/>
        <dsp:cNvSpPr/>
      </dsp:nvSpPr>
      <dsp:spPr>
        <a:xfrm>
          <a:off x="2411736" y="1786"/>
          <a:ext cx="1805927" cy="991011"/>
        </a:xfrm>
        <a:prstGeom prst="roundRect">
          <a:avLst/>
        </a:prstGeom>
        <a:solidFill>
          <a:srgbClr val="0055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1. Forecast Impacts &amp; Assess Vulnerability</a:t>
          </a:r>
          <a:endParaRPr lang="en-US" sz="1600" kern="1200" dirty="0">
            <a:latin typeface="Century Gothic" pitchFamily="34" charset="0"/>
          </a:endParaRPr>
        </a:p>
      </dsp:txBody>
      <dsp:txXfrm>
        <a:off x="2411736" y="1786"/>
        <a:ext cx="1805927" cy="991011"/>
      </dsp:txXfrm>
    </dsp:sp>
    <dsp:sp modelId="{0229F2DB-68FA-4B88-8636-83F35413E5DB}">
      <dsp:nvSpPr>
        <dsp:cNvPr id="0" name=""/>
        <dsp:cNvSpPr/>
      </dsp:nvSpPr>
      <dsp:spPr>
        <a:xfrm>
          <a:off x="1334726" y="497291"/>
          <a:ext cx="3959946" cy="3959946"/>
        </a:xfrm>
        <a:custGeom>
          <a:avLst/>
          <a:gdLst/>
          <a:ahLst/>
          <a:cxnLst/>
          <a:rect l="0" t="0" r="0" b="0"/>
          <a:pathLst>
            <a:path>
              <a:moveTo>
                <a:pt x="3053817" y="316497"/>
              </a:moveTo>
              <a:arcTo wR="1979973" hR="1979973" stAng="18170637" swAng="1046328"/>
            </a:path>
          </a:pathLst>
        </a:custGeom>
        <a:noFill/>
        <a:ln w="9525"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21F7A418-7CAE-41D0-91CB-62CE1DBB95CD}">
      <dsp:nvSpPr>
        <dsp:cNvPr id="0" name=""/>
        <dsp:cNvSpPr/>
      </dsp:nvSpPr>
      <dsp:spPr>
        <a:xfrm>
          <a:off x="4435450" y="1369913"/>
          <a:ext cx="1524632" cy="991011"/>
        </a:xfrm>
        <a:prstGeom prst="roundRect">
          <a:avLst/>
        </a:prstGeom>
        <a:solidFill>
          <a:srgbClr val="0055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2.Project Disease Burden</a:t>
          </a:r>
          <a:endParaRPr lang="en-US" sz="1600" kern="1200" dirty="0">
            <a:latin typeface="Century Gothic" pitchFamily="34" charset="0"/>
          </a:endParaRPr>
        </a:p>
      </dsp:txBody>
      <dsp:txXfrm>
        <a:off x="4435450" y="1369913"/>
        <a:ext cx="1524632" cy="991011"/>
      </dsp:txXfrm>
    </dsp:sp>
    <dsp:sp modelId="{C253FDB2-EB71-44E5-92C0-51FD76F84409}">
      <dsp:nvSpPr>
        <dsp:cNvPr id="0" name=""/>
        <dsp:cNvSpPr/>
      </dsp:nvSpPr>
      <dsp:spPr>
        <a:xfrm>
          <a:off x="1334726" y="497291"/>
          <a:ext cx="3959946" cy="3959946"/>
        </a:xfrm>
        <a:custGeom>
          <a:avLst/>
          <a:gdLst/>
          <a:ahLst/>
          <a:cxnLst/>
          <a:rect l="0" t="0" r="0" b="0"/>
          <a:pathLst>
            <a:path>
              <a:moveTo>
                <a:pt x="3955200" y="2116976"/>
              </a:moveTo>
              <a:arcTo wR="1979973" hR="1979973" stAng="21838063" swAng="1359959"/>
            </a:path>
          </a:pathLst>
        </a:custGeom>
        <a:noFill/>
        <a:ln w="9525" cap="flat" cmpd="sng" algn="ctr">
          <a:solidFill>
            <a:schemeClr val="bg2"/>
          </a:solidFill>
          <a:prstDash val="solid"/>
          <a:tailEnd type="arrow"/>
        </a:ln>
        <a:effectLst/>
      </dsp:spPr>
      <dsp:style>
        <a:lnRef idx="1">
          <a:scrgbClr r="0" g="0" b="0"/>
        </a:lnRef>
        <a:fillRef idx="0">
          <a:scrgbClr r="0" g="0" b="0"/>
        </a:fillRef>
        <a:effectRef idx="0">
          <a:scrgbClr r="0" g="0" b="0"/>
        </a:effectRef>
        <a:fontRef idx="minor"/>
      </dsp:style>
    </dsp:sp>
    <dsp:sp modelId="{44FD1CC9-F31E-4E8C-8351-F3AE48594F5A}">
      <dsp:nvSpPr>
        <dsp:cNvPr id="0" name=""/>
        <dsp:cNvSpPr/>
      </dsp:nvSpPr>
      <dsp:spPr>
        <a:xfrm>
          <a:off x="3643793" y="3583591"/>
          <a:ext cx="1669411" cy="991011"/>
        </a:xfrm>
        <a:prstGeom prst="roundRect">
          <a:avLst/>
        </a:prstGeom>
        <a:solidFill>
          <a:srgbClr val="0055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3. Assess Interventions</a:t>
          </a:r>
          <a:endParaRPr lang="en-US" sz="1600" kern="1200" dirty="0">
            <a:latin typeface="Century Gothic" pitchFamily="34" charset="0"/>
          </a:endParaRPr>
        </a:p>
      </dsp:txBody>
      <dsp:txXfrm>
        <a:off x="3643793" y="3583591"/>
        <a:ext cx="1669411" cy="991011"/>
      </dsp:txXfrm>
    </dsp:sp>
    <dsp:sp modelId="{F7CEA617-1A2C-4ADD-BC19-B9FDA86BB8C3}">
      <dsp:nvSpPr>
        <dsp:cNvPr id="0" name=""/>
        <dsp:cNvSpPr/>
      </dsp:nvSpPr>
      <dsp:spPr>
        <a:xfrm>
          <a:off x="1334726" y="497291"/>
          <a:ext cx="3959946" cy="3959946"/>
        </a:xfrm>
        <a:custGeom>
          <a:avLst/>
          <a:gdLst/>
          <a:ahLst/>
          <a:cxnLst/>
          <a:rect l="0" t="0" r="0" b="0"/>
          <a:pathLst>
            <a:path>
              <a:moveTo>
                <a:pt x="2164193" y="3951357"/>
              </a:moveTo>
              <a:arcTo wR="1979973" hR="1979973" stAng="5079682" swAng="768525"/>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C6BAFA09-DF95-4BF1-92C3-CE45800DA47F}">
      <dsp:nvSpPr>
        <dsp:cNvPr id="0" name=""/>
        <dsp:cNvSpPr/>
      </dsp:nvSpPr>
      <dsp:spPr>
        <a:xfrm>
          <a:off x="1388584" y="3583591"/>
          <a:ext cx="1524632" cy="991011"/>
        </a:xfrm>
        <a:prstGeom prst="roundRect">
          <a:avLst/>
        </a:prstGeom>
        <a:solidFill>
          <a:srgbClr val="0055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4. Develop adaptation plan</a:t>
          </a:r>
          <a:endParaRPr lang="en-US" sz="1600" kern="1200" dirty="0">
            <a:latin typeface="Century Gothic" pitchFamily="34" charset="0"/>
          </a:endParaRPr>
        </a:p>
      </dsp:txBody>
      <dsp:txXfrm>
        <a:off x="1388584" y="3583591"/>
        <a:ext cx="1524632" cy="991011"/>
      </dsp:txXfrm>
    </dsp:sp>
    <dsp:sp modelId="{F8946F16-10D1-4538-A844-741CDAB24388}">
      <dsp:nvSpPr>
        <dsp:cNvPr id="0" name=""/>
        <dsp:cNvSpPr/>
      </dsp:nvSpPr>
      <dsp:spPr>
        <a:xfrm>
          <a:off x="1334726" y="497291"/>
          <a:ext cx="3959946" cy="3959946"/>
        </a:xfrm>
        <a:custGeom>
          <a:avLst/>
          <a:gdLst/>
          <a:ahLst/>
          <a:cxnLst/>
          <a:rect l="0" t="0" r="0" b="0"/>
          <a:pathLst>
            <a:path>
              <a:moveTo>
                <a:pt x="210093" y="2867565"/>
              </a:moveTo>
              <a:arcTo wR="1979973" hR="1979973" stAng="9201977" swAng="1359959"/>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sp>
    <dsp:sp modelId="{2A1EEA9C-6F0F-4333-BF99-E6C35C1FF274}">
      <dsp:nvSpPr>
        <dsp:cNvPr id="0" name=""/>
        <dsp:cNvSpPr/>
      </dsp:nvSpPr>
      <dsp:spPr>
        <a:xfrm>
          <a:off x="669317" y="1369913"/>
          <a:ext cx="1524632" cy="991011"/>
        </a:xfrm>
        <a:prstGeom prst="roundRect">
          <a:avLst/>
        </a:prstGeom>
        <a:solidFill>
          <a:srgbClr val="0055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5. Evaluate &amp; Improve</a:t>
          </a:r>
          <a:endParaRPr lang="en-US" sz="1600" kern="1200" dirty="0">
            <a:latin typeface="Century Gothic" pitchFamily="34" charset="0"/>
          </a:endParaRPr>
        </a:p>
      </dsp:txBody>
      <dsp:txXfrm>
        <a:off x="669317" y="1369913"/>
        <a:ext cx="1524632" cy="991011"/>
      </dsp:txXfrm>
    </dsp:sp>
    <dsp:sp modelId="{49962BAF-608C-4B73-876A-05DB36DD1127}">
      <dsp:nvSpPr>
        <dsp:cNvPr id="0" name=""/>
        <dsp:cNvSpPr/>
      </dsp:nvSpPr>
      <dsp:spPr>
        <a:xfrm>
          <a:off x="1334726" y="497291"/>
          <a:ext cx="3959946" cy="3959946"/>
        </a:xfrm>
        <a:custGeom>
          <a:avLst/>
          <a:gdLst/>
          <a:ahLst/>
          <a:cxnLst/>
          <a:rect l="0" t="0" r="0" b="0"/>
          <a:pathLst>
            <a:path>
              <a:moveTo>
                <a:pt x="456963" y="714771"/>
              </a:moveTo>
              <a:arcTo wR="1979973" hR="1979973" stAng="13183036" swAng="1046328"/>
            </a:path>
          </a:pathLst>
        </a:custGeom>
        <a:noFill/>
        <a:ln w="9525"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8B0AFC-7B99-42BE-991B-F65ED5DD91DC}">
      <dsp:nvSpPr>
        <dsp:cNvPr id="0" name=""/>
        <dsp:cNvSpPr/>
      </dsp:nvSpPr>
      <dsp:spPr>
        <a:xfrm>
          <a:off x="744" y="145603"/>
          <a:ext cx="2902148" cy="1741289"/>
        </a:xfrm>
        <a:prstGeom prst="roundRect">
          <a:avLst/>
        </a:prstGeom>
        <a:solidFill>
          <a:srgbClr val="0055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95000"/>
                </a:schemeClr>
              </a:solidFill>
              <a:latin typeface="Arial" pitchFamily="34" charset="0"/>
              <a:cs typeface="Arial" pitchFamily="34" charset="0"/>
            </a:rPr>
            <a:t>Climate change   is happening in Oregon</a:t>
          </a:r>
        </a:p>
      </dsp:txBody>
      <dsp:txXfrm>
        <a:off x="744" y="145603"/>
        <a:ext cx="2902148" cy="1741289"/>
      </dsp:txXfrm>
    </dsp:sp>
    <dsp:sp modelId="{2A1A0155-3741-461E-A1D6-EE041A04D260}">
      <dsp:nvSpPr>
        <dsp:cNvPr id="0" name=""/>
        <dsp:cNvSpPr/>
      </dsp:nvSpPr>
      <dsp:spPr>
        <a:xfrm>
          <a:off x="3193107" y="145603"/>
          <a:ext cx="2902148" cy="1741289"/>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50000"/>
                  <a:lumOff val="50000"/>
                </a:schemeClr>
              </a:solidFill>
              <a:latin typeface="Arial" pitchFamily="34" charset="0"/>
              <a:cs typeface="Arial" pitchFamily="34" charset="0"/>
            </a:rPr>
            <a:t>Our health          and safety         are at risk</a:t>
          </a:r>
        </a:p>
      </dsp:txBody>
      <dsp:txXfrm>
        <a:off x="3193107" y="145603"/>
        <a:ext cx="2902148" cy="1741289"/>
      </dsp:txXfrm>
    </dsp:sp>
    <dsp:sp modelId="{F60A60E9-D720-4EB5-A9EB-52D2257331DF}">
      <dsp:nvSpPr>
        <dsp:cNvPr id="0" name=""/>
        <dsp:cNvSpPr/>
      </dsp:nvSpPr>
      <dsp:spPr>
        <a:xfrm>
          <a:off x="744" y="2177107"/>
          <a:ext cx="2902148" cy="1741289"/>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50000"/>
                  <a:lumOff val="50000"/>
                </a:schemeClr>
              </a:solidFill>
              <a:latin typeface="Arial" pitchFamily="34" charset="0"/>
              <a:cs typeface="Arial" pitchFamily="34" charset="0"/>
            </a:rPr>
            <a:t>Some communities will be affected more than others</a:t>
          </a:r>
        </a:p>
      </dsp:txBody>
      <dsp:txXfrm>
        <a:off x="744" y="2177107"/>
        <a:ext cx="2902148" cy="1741289"/>
      </dsp:txXfrm>
    </dsp:sp>
    <dsp:sp modelId="{F4BCA2BB-59EE-4756-9079-ADD6D9AC55C5}">
      <dsp:nvSpPr>
        <dsp:cNvPr id="0" name=""/>
        <dsp:cNvSpPr/>
      </dsp:nvSpPr>
      <dsp:spPr>
        <a:xfrm>
          <a:off x="3193107" y="2177107"/>
          <a:ext cx="2902148" cy="1741289"/>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latin typeface="Arial" pitchFamily="34" charset="0"/>
              <a:cs typeface="Arial" pitchFamily="34" charset="0"/>
            </a:rPr>
            <a:t>We can work together to protect our families and communities</a:t>
          </a:r>
          <a:endParaRPr lang="en-US" sz="2400" kern="1200" dirty="0">
            <a:solidFill>
              <a:schemeClr val="bg1">
                <a:lumMod val="50000"/>
              </a:schemeClr>
            </a:solidFill>
          </a:endParaRPr>
        </a:p>
      </dsp:txBody>
      <dsp:txXfrm>
        <a:off x="3193107" y="2177107"/>
        <a:ext cx="2902148" cy="17412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a:defRPr sz="1200"/>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92302" tIns="46151" rIns="92302" bIns="46151" rtlCol="0"/>
          <a:lstStyle>
            <a:lvl1pPr algn="r">
              <a:defRPr sz="1200"/>
            </a:lvl1pPr>
          </a:lstStyle>
          <a:p>
            <a:pPr>
              <a:defRPr/>
            </a:pPr>
            <a:fld id="{F1CE7284-072C-4F3F-A6CC-7666F48B4336}" type="datetimeFigureOut">
              <a:rPr lang="en-US"/>
              <a:pPr>
                <a:defRPr/>
              </a:pPr>
              <a:t>12/2/2014</a:t>
            </a:fld>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dirty="0" smtClean="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2972098" cy="464205"/>
          </a:xfrm>
          <a:prstGeom prst="rect">
            <a:avLst/>
          </a:prstGeom>
        </p:spPr>
        <p:txBody>
          <a:bodyPr vert="horz" lIns="92302" tIns="46151" rIns="92302" bIns="4615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2302" tIns="46151" rIns="92302" bIns="46151" rtlCol="0" anchor="b"/>
          <a:lstStyle>
            <a:lvl1pPr algn="r">
              <a:defRPr sz="1200"/>
            </a:lvl1pPr>
          </a:lstStyle>
          <a:p>
            <a:pPr>
              <a:defRPr/>
            </a:pPr>
            <a:fld id="{0F6C1BC9-F8C9-48C8-9697-5B713F22D88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pPr>
            <a:r>
              <a:rPr lang="en-US" dirty="0" smtClean="0">
                <a:solidFill>
                  <a:srgbClr val="0392BE"/>
                </a:solidFill>
                <a:latin typeface="Arial" charset="0"/>
                <a:cs typeface="Arial" charset="0"/>
              </a:rPr>
              <a:t>This</a:t>
            </a:r>
            <a:r>
              <a:rPr lang="en-US" baseline="0" dirty="0" smtClean="0">
                <a:solidFill>
                  <a:srgbClr val="0392BE"/>
                </a:solidFill>
                <a:latin typeface="Arial" charset="0"/>
                <a:cs typeface="Arial" charset="0"/>
              </a:rPr>
              <a:t> is a presentation prepared by the Oregon Climate and Health Program</a:t>
            </a:r>
            <a:endParaRPr lang="en-US" dirty="0" smtClean="0">
              <a:solidFill>
                <a:srgbClr val="0392BE"/>
              </a:solidFill>
              <a:latin typeface="Arial" charset="0"/>
              <a:cs typeface="Arial" charset="0"/>
            </a:endParaRPr>
          </a:p>
          <a:p>
            <a:pPr>
              <a:lnSpc>
                <a:spcPct val="150000"/>
              </a:lnSpc>
            </a:pPr>
            <a:endParaRPr lang="en-US" dirty="0" smtClean="0">
              <a:solidFill>
                <a:srgbClr val="0392BE"/>
              </a:solidFill>
              <a:latin typeface="Arial" charset="0"/>
              <a:cs typeface="Arial" charset="0"/>
            </a:endParaRPr>
          </a:p>
          <a:p>
            <a:pPr>
              <a:lnSpc>
                <a:spcPct val="150000"/>
              </a:lnSpc>
            </a:pPr>
            <a:r>
              <a:rPr lang="en-US" dirty="0" smtClean="0">
                <a:solidFill>
                  <a:srgbClr val="0392BE"/>
                </a:solidFill>
                <a:latin typeface="Arial" charset="0"/>
                <a:cs typeface="Arial" charset="0"/>
              </a:rPr>
              <a:t>This presentation:</a:t>
            </a:r>
          </a:p>
          <a:p>
            <a:pPr>
              <a:lnSpc>
                <a:spcPct val="150000"/>
              </a:lnSpc>
              <a:buFontTx/>
              <a:buChar char="•"/>
            </a:pPr>
            <a:r>
              <a:rPr lang="en-US" dirty="0" smtClean="0">
                <a:solidFill>
                  <a:srgbClr val="0392BE"/>
                </a:solidFill>
                <a:latin typeface="Arial" charset="0"/>
                <a:cs typeface="Arial" charset="0"/>
              </a:rPr>
              <a:t> Shares</a:t>
            </a:r>
            <a:r>
              <a:rPr lang="en-US" baseline="0" dirty="0" smtClean="0">
                <a:solidFill>
                  <a:srgbClr val="0392BE"/>
                </a:solidFill>
                <a:latin typeface="Arial" charset="0"/>
                <a:cs typeface="Arial" charset="0"/>
              </a:rPr>
              <a:t> background on climate and health planning in Oregon</a:t>
            </a:r>
            <a:endParaRPr lang="en-US" dirty="0" smtClean="0">
              <a:solidFill>
                <a:srgbClr val="0392BE"/>
              </a:solidFill>
              <a:latin typeface="Arial" charset="0"/>
              <a:cs typeface="Arial" charset="0"/>
            </a:endParaRPr>
          </a:p>
          <a:p>
            <a:pPr>
              <a:lnSpc>
                <a:spcPct val="150000"/>
              </a:lnSpc>
              <a:buFontTx/>
              <a:buChar char="•"/>
            </a:pPr>
            <a:r>
              <a:rPr lang="en-US" dirty="0" smtClean="0">
                <a:solidFill>
                  <a:srgbClr val="0392BE"/>
                </a:solidFill>
                <a:latin typeface="Arial" charset="0"/>
                <a:cs typeface="Arial" charset="0"/>
              </a:rPr>
              <a:t> </a:t>
            </a:r>
            <a:r>
              <a:rPr lang="en-US" baseline="0" dirty="0" smtClean="0">
                <a:solidFill>
                  <a:srgbClr val="0392BE"/>
                </a:solidFill>
                <a:latin typeface="Arial" charset="0"/>
                <a:cs typeface="Arial" charset="0"/>
              </a:rPr>
              <a:t>W</a:t>
            </a:r>
            <a:r>
              <a:rPr lang="en-US" dirty="0" smtClean="0">
                <a:solidFill>
                  <a:srgbClr val="0392BE"/>
                </a:solidFill>
                <a:latin typeface="Arial" charset="0"/>
                <a:cs typeface="Arial" charset="0"/>
              </a:rPr>
              <a:t>alks through Oregon’s Climate and Health Profile Report</a:t>
            </a:r>
          </a:p>
          <a:p>
            <a:pPr>
              <a:lnSpc>
                <a:spcPct val="150000"/>
              </a:lnSpc>
              <a:buFontTx/>
              <a:buChar char="•"/>
            </a:pPr>
            <a:r>
              <a:rPr lang="en-US" dirty="0" smtClean="0">
                <a:solidFill>
                  <a:srgbClr val="0392BE"/>
                </a:solidFill>
                <a:latin typeface="Arial" charset="0"/>
                <a:cs typeface="Arial" charset="0"/>
              </a:rPr>
              <a:t> Talks about the</a:t>
            </a:r>
            <a:r>
              <a:rPr lang="en-US" baseline="0" dirty="0" smtClean="0">
                <a:solidFill>
                  <a:srgbClr val="0392BE"/>
                </a:solidFill>
                <a:latin typeface="Arial" charset="0"/>
                <a:cs typeface="Arial" charset="0"/>
              </a:rPr>
              <a:t> types of actions that local health jurisdictions can take</a:t>
            </a:r>
            <a:endParaRPr lang="en-US" dirty="0" smtClean="0">
              <a:solidFill>
                <a:srgbClr val="0392BE"/>
              </a:solidFill>
              <a:latin typeface="Arial" charset="0"/>
              <a:cs typeface="Arial"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667858-0449-4B09-B175-0FA3D2E0E14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By mid-century</a:t>
            </a:r>
            <a:r>
              <a:rPr lang="en-US" baseline="0" dirty="0" smtClean="0"/>
              <a:t> we can expect…</a:t>
            </a: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66EA4-D99F-45B3-9B02-76F7B1BFE27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Coastal Impacts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C23E17-1DE0-4DDF-91BD-C0AA3C8C288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Our health and safety are at risk… Specifically, how are they at risk?</a:t>
            </a:r>
          </a:p>
          <a:p>
            <a:endParaRPr lang="en-US" dirty="0" smtClean="0"/>
          </a:p>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008884-FAE7-4302-B618-A558525A0F4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en-US" dirty="0" smtClean="0"/>
          </a:p>
          <a:p>
            <a:pPr>
              <a:buFont typeface="Arial" pitchFamily="34" charset="0"/>
              <a:buChar char="•"/>
            </a:pPr>
            <a:r>
              <a:rPr lang="en-US" baseline="0" dirty="0" smtClean="0"/>
              <a:t>  </a:t>
            </a:r>
            <a:r>
              <a:rPr lang="en-US" dirty="0" smtClean="0"/>
              <a:t>With</a:t>
            </a:r>
            <a:r>
              <a:rPr lang="en-US" baseline="0" dirty="0" smtClean="0"/>
              <a:t> so many complex causal pathways, Oregon’s Climate and Health program created a diagram to explain how we get from greenhouse gas emissions to health outcomes like illness, injury or death…</a:t>
            </a:r>
          </a:p>
          <a:p>
            <a:pPr>
              <a:buFont typeface="Arial" pitchFamily="34" charset="0"/>
              <a:buChar char="•"/>
            </a:pPr>
            <a:endParaRPr lang="en-US" baseline="0" dirty="0" smtClean="0"/>
          </a:p>
          <a:p>
            <a:pPr>
              <a:buFont typeface="Arial" pitchFamily="34" charset="0"/>
              <a:buChar char="•"/>
            </a:pPr>
            <a:r>
              <a:rPr lang="en-US" baseline="0" dirty="0" smtClean="0"/>
              <a:t> T</a:t>
            </a:r>
            <a:r>
              <a:rPr lang="en-US" dirty="0" smtClean="0"/>
              <a:t>he report looks at 8 different climate impacts depicted in this graphic. These impacts are created by changes in temperature, precipitation, and acidification which are in turn created by the increase in greenhouse gases in our atmosphere.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C4929-EB10-4CAF-9414-CA0D3F2BD46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This is a continuation of the graphic which shows the different ways in which our health may be affected</a:t>
            </a:r>
            <a:r>
              <a:rPr lang="en-US" baseline="0" dirty="0" smtClean="0"/>
              <a:t> by these eight climate impacts.</a:t>
            </a:r>
          </a:p>
          <a:p>
            <a:pPr>
              <a:buFont typeface="Arial" pitchFamily="34" charset="0"/>
              <a:buChar char="•"/>
            </a:pPr>
            <a:endParaRPr lang="en-US" baseline="0" dirty="0" smtClean="0"/>
          </a:p>
          <a:p>
            <a:pPr>
              <a:buFont typeface="Arial" pitchFamily="34" charset="0"/>
              <a:buChar char="•"/>
            </a:pPr>
            <a:r>
              <a:rPr lang="en-US" baseline="0" dirty="0" smtClean="0"/>
              <a:t> </a:t>
            </a:r>
            <a:r>
              <a:rPr lang="en-US" dirty="0" smtClean="0"/>
              <a:t>Climate change has the potential to affect economic, social, physical, and mental well-being through many pathways.  They can be interrelated in that one event may increase the probability of another to occur.  Although this section treats each climate impact separately to simplify causal relationships, the report recognizes that impacts are often interrelated.</a:t>
            </a:r>
          </a:p>
          <a:p>
            <a:pPr>
              <a:buFont typeface="Arial" pitchFamily="34" charset="0"/>
              <a:buChar char="•"/>
            </a:pPr>
            <a:endParaRPr lang="en-US" baseline="0" dirty="0" smtClean="0"/>
          </a:p>
          <a:p>
            <a:pPr>
              <a:buFont typeface="Arial" pitchFamily="34" charset="0"/>
              <a:buChar char="•"/>
            </a:pPr>
            <a:r>
              <a:rPr lang="en-US" baseline="0" dirty="0" smtClean="0"/>
              <a:t> The report presents a description of each supported by research literature. In some ways it can serve like an encyclopedia – you can consult it for basic information about any of these pathways. </a:t>
            </a:r>
          </a:p>
          <a:p>
            <a:pPr>
              <a:buFont typeface="Arial" pitchFamily="34" charset="0"/>
              <a:buChar char="•"/>
            </a:pPr>
            <a:endParaRPr lang="en-US" baseline="0" dirty="0" smtClean="0"/>
          </a:p>
          <a:p>
            <a:pPr>
              <a:buFont typeface="Arial" pitchFamily="34" charset="0"/>
              <a:buChar char="•"/>
            </a:pPr>
            <a:r>
              <a:rPr lang="en-US" baseline="0" dirty="0" smtClean="0"/>
              <a:t> </a:t>
            </a:r>
            <a:r>
              <a:rPr lang="en-US" dirty="0" smtClean="0"/>
              <a:t>Now we’ll walk through some examples</a:t>
            </a:r>
            <a:r>
              <a:rPr lang="en-US" baseline="0" dirty="0" smtClean="0"/>
              <a:t> of these pathways, but for more information we suggest reviewing the report.</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8ED71-9026-466E-987A-EB149346912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These are some of the</a:t>
            </a:r>
            <a:r>
              <a:rPr lang="en-US" baseline="0" dirty="0" smtClean="0"/>
              <a:t> health effects that we can expect to increase as heat increase in Oregon</a:t>
            </a: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9BACB6-3463-4B9C-8B27-3EEF16110A5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 tool</a:t>
            </a:r>
            <a:r>
              <a:rPr lang="en-US" baseline="0" dirty="0" smtClean="0"/>
              <a:t> online at </a:t>
            </a:r>
            <a:r>
              <a:rPr lang="en-US" dirty="0" smtClean="0"/>
              <a:t>Climate</a:t>
            </a:r>
            <a:r>
              <a:rPr lang="en-US" baseline="0" dirty="0" smtClean="0"/>
              <a:t> Central predicts how temperatures are projected to change by the end of the summary… Portland will feel more like Diamond Bar, CA…</a:t>
            </a: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Bend</a:t>
            </a:r>
            <a:r>
              <a:rPr lang="en-US" baseline="0" dirty="0" smtClean="0"/>
              <a:t> </a:t>
            </a:r>
            <a:r>
              <a:rPr lang="en-US" dirty="0" smtClean="0"/>
              <a:t>will feel more like </a:t>
            </a:r>
            <a:r>
              <a:rPr lang="en-US" dirty="0" err="1" smtClean="0"/>
              <a:t>Pemboke</a:t>
            </a:r>
            <a:r>
              <a:rPr lang="en-US" dirty="0" smtClean="0"/>
              <a:t> Pines (although not with the same humidity levels!)</a:t>
            </a: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Already experiencing drought. Region-level projections about drought “ingredients” are fairly solid: less snow-pack, more heat, less summer precipitation.</a:t>
            </a:r>
          </a:p>
          <a:p>
            <a:pPr>
              <a:buFont typeface="Arial" pitchFamily="34" charset="0"/>
              <a:buNone/>
            </a:pPr>
            <a:endParaRPr lang="en-US" dirty="0" smtClean="0"/>
          </a:p>
          <a:p>
            <a:pPr>
              <a:buFont typeface="Arial" pitchFamily="34" charset="0"/>
              <a:buChar char="•"/>
            </a:pPr>
            <a:r>
              <a:rPr lang="en-US" dirty="0" smtClean="0"/>
              <a:t> These</a:t>
            </a:r>
            <a:r>
              <a:rPr lang="en-US" baseline="0" dirty="0" smtClean="0"/>
              <a:t> are some of the health effects associated with long term drought</a:t>
            </a: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704440-BC8E-4016-AF45-EA29E266FF7B}"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This</a:t>
            </a:r>
            <a:r>
              <a:rPr lang="en-US" baseline="0" dirty="0" smtClean="0"/>
              <a:t> is a smoke c</a:t>
            </a:r>
            <a:r>
              <a:rPr lang="en-US" dirty="0" smtClean="0"/>
              <a:t>loud over the Oregon Gulch Fire</a:t>
            </a:r>
            <a:r>
              <a:rPr lang="en-US" baseline="0" dirty="0" smtClean="0"/>
              <a:t> in the summer of </a:t>
            </a:r>
            <a:r>
              <a:rPr lang="en-US" dirty="0" smtClean="0"/>
              <a:t>2014</a:t>
            </a:r>
          </a:p>
          <a:p>
            <a:pPr>
              <a:buFont typeface="Arial" pitchFamily="34" charset="0"/>
              <a:buNone/>
            </a:pPr>
            <a:endParaRPr lang="en-US" dirty="0" smtClean="0"/>
          </a:p>
          <a:p>
            <a:pPr>
              <a:buFont typeface="Arial" pitchFamily="34" charset="0"/>
              <a:buChar char="•"/>
            </a:pPr>
            <a:r>
              <a:rPr lang="en-US" baseline="0" dirty="0" smtClean="0"/>
              <a:t>  </a:t>
            </a:r>
            <a:r>
              <a:rPr lang="en-US" dirty="0" smtClean="0"/>
              <a:t>One study projects an increase of 900 square</a:t>
            </a:r>
            <a:r>
              <a:rPr lang="en-US" baseline="0" dirty="0" smtClean="0"/>
              <a:t> miles of additional burned area by mid-century, another 300 percent increase in areas burned</a:t>
            </a: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6EF957-5DDC-41B0-B0D7-D0C85BC788F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buFont typeface="Arial" pitchFamily="34" charset="0"/>
              <a:buChar char="•"/>
            </a:pPr>
            <a:r>
              <a:rPr lang="en-US" dirty="0" smtClean="0"/>
              <a:t>  The State</a:t>
            </a:r>
            <a:r>
              <a:rPr lang="en-US" baseline="0" dirty="0" smtClean="0"/>
              <a:t> of Oregon </a:t>
            </a:r>
            <a:r>
              <a:rPr lang="en-US" dirty="0" smtClean="0"/>
              <a:t>is one of 16 states and cities funded through the CDC’s Climate-Ready States</a:t>
            </a:r>
            <a:r>
              <a:rPr lang="en-US" baseline="0" dirty="0" smtClean="0"/>
              <a:t> and Cities Initiative </a:t>
            </a:r>
            <a:r>
              <a:rPr lang="en-US" dirty="0" smtClean="0"/>
              <a:t>to study and plan for the health effects of climate change.</a:t>
            </a:r>
          </a:p>
          <a:p>
            <a:pPr defTabSz="921669" eaLnBrk="1" hangingPunct="1">
              <a:spcBef>
                <a:spcPct val="0"/>
              </a:spcBef>
              <a:buFont typeface="Arial" pitchFamily="34" charset="0"/>
              <a:buNone/>
            </a:pPr>
            <a:endParaRPr lang="en-US" dirty="0" smtClean="0"/>
          </a:p>
          <a:p>
            <a:pPr defTabSz="921669" eaLnBrk="1" hangingPunct="1">
              <a:spcBef>
                <a:spcPct val="0"/>
              </a:spcBef>
              <a:buFont typeface="Arial" pitchFamily="34" charset="0"/>
              <a:buChar char="•"/>
            </a:pPr>
            <a:r>
              <a:rPr lang="en-US" dirty="0" smtClean="0"/>
              <a:t> This</a:t>
            </a:r>
            <a:r>
              <a:rPr lang="en-US" baseline="0" dirty="0" smtClean="0"/>
              <a:t> is an emerging area of public health practice where we are still working develop best practices – each State and city is approaching the work in slightly different ways. Different regions are faced with different threats and each state also operates within a different political climate.</a:t>
            </a:r>
            <a:endParaRPr lang="en-US" dirty="0" smtClean="0"/>
          </a:p>
          <a:p>
            <a:pPr defTabSz="921669" eaLnBrk="1" hangingPunct="1">
              <a:spcBef>
                <a:spcPct val="0"/>
              </a:spcBef>
            </a:pPr>
            <a:endParaRPr lang="en-US" dirty="0" smtClean="0"/>
          </a:p>
          <a:p>
            <a:pPr defTabSz="921669"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C6452D-EFA6-4773-8464-5272657ADA3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Source: DOGAMI</a:t>
            </a:r>
          </a:p>
          <a:p>
            <a:r>
              <a:rPr lang="en-US" smtClean="0"/>
              <a:t>Associated health impacts: injury, disruption in care, food insecurity, water insecurity</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C72D8-78DB-45B2-83AB-6E611DB91A0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These</a:t>
            </a:r>
            <a:r>
              <a:rPr lang="en-US" baseline="0" dirty="0" smtClean="0"/>
              <a:t> are some of the health effects that may arise when sea level rises</a:t>
            </a: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Vector habitat will change.</a:t>
            </a:r>
          </a:p>
          <a:p>
            <a:pPr>
              <a:buFont typeface="Arial" pitchFamily="34" charset="0"/>
              <a:buNone/>
            </a:pPr>
            <a:endParaRPr lang="en-US" dirty="0" smtClean="0"/>
          </a:p>
          <a:p>
            <a:pPr>
              <a:buFont typeface="Arial" pitchFamily="34" charset="0"/>
              <a:buChar char="•"/>
            </a:pPr>
            <a:r>
              <a:rPr lang="en-US" baseline="0" dirty="0" smtClean="0"/>
              <a:t> </a:t>
            </a:r>
            <a:r>
              <a:rPr lang="en-US" dirty="0" smtClean="0"/>
              <a:t>There is some evidence that poor food handling occurs during higher heat.</a:t>
            </a:r>
          </a:p>
          <a:p>
            <a:pPr>
              <a:buFont typeface="Arial" pitchFamily="34" charset="0"/>
              <a:buNone/>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8ABBF-175B-4D7B-AB04-9EAAA9D4A151}"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Around 25% of adults are allergic to ragweed pollen. It grows easier in warmer weather and with CO2 fertilization, plus the proteins that cause allergic reactions will become more potent.</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3CC06-4D6E-4393-AA1C-3A58357FB792}"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International</a:t>
            </a:r>
            <a:r>
              <a:rPr lang="en-US" baseline="0" dirty="0" smtClean="0"/>
              <a:t> migration is happening as a result of disasters. Domestic m</a:t>
            </a:r>
            <a:r>
              <a:rPr lang="en-US" dirty="0" smtClean="0"/>
              <a:t>igration is also a concern, but there is little evidence. </a:t>
            </a:r>
          </a:p>
          <a:p>
            <a:pPr>
              <a:buFont typeface="Arial" pitchFamily="34" charset="0"/>
              <a:buNone/>
            </a:pPr>
            <a:endParaRPr lang="en-US" dirty="0" smtClean="0"/>
          </a:p>
          <a:p>
            <a:pPr>
              <a:buFont typeface="Arial" pitchFamily="34" charset="0"/>
              <a:buChar char="•"/>
            </a:pPr>
            <a:r>
              <a:rPr lang="en-US" dirty="0" smtClean="0"/>
              <a:t> If you think about drought</a:t>
            </a:r>
            <a:r>
              <a:rPr lang="en-US" baseline="0" dirty="0" smtClean="0"/>
              <a:t> conditions and exposure to extreme weather across the country, the NW actually starts to sound pretty nice. Meteorologist Cliff Mass likes to point out the relatively lower risk we face here.</a:t>
            </a: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B0363-91C1-4A9F-96C6-C9BFC6B234D1}"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One of the most</a:t>
            </a:r>
            <a:r>
              <a:rPr lang="en-US" baseline="0" dirty="0" smtClean="0"/>
              <a:t> important messages that Public Health can bring to the discussion of climate change is this one…</a:t>
            </a:r>
          </a:p>
          <a:p>
            <a:pPr>
              <a:buFont typeface="Arial" pitchFamily="34" charset="0"/>
              <a:buNone/>
            </a:pPr>
            <a:endParaRPr lang="en-US" baseline="0" dirty="0" smtClean="0"/>
          </a:p>
          <a:p>
            <a:pPr>
              <a:buFont typeface="Arial" pitchFamily="34" charset="0"/>
              <a:buChar char="•"/>
            </a:pPr>
            <a:r>
              <a:rPr lang="en-US" baseline="0" dirty="0" smtClean="0"/>
              <a:t> We have communities already disproportionately burdened by disease, and who have fewer resources to respond to and recover from climate impacts. Climate change could exacerbate these existing disparities. </a:t>
            </a:r>
          </a:p>
          <a:p>
            <a:pPr>
              <a:buFont typeface="Arial" pitchFamily="34" charset="0"/>
              <a:buChar char="•"/>
            </a:pPr>
            <a:endParaRPr lang="en-US" baseline="0" dirty="0" smtClean="0"/>
          </a:p>
          <a:p>
            <a:pPr>
              <a:buFont typeface="Arial" pitchFamily="34" charset="0"/>
              <a:buChar char="•"/>
            </a:pPr>
            <a:r>
              <a:rPr lang="en-US" baseline="0" dirty="0" smtClean="0"/>
              <a:t> The report describes several types of vulnerability</a:t>
            </a: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3D94EC-95C2-4C39-A4B6-C0158B834C7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People with existing illnesses – may exacerbate existing illness, disruptions in care</a:t>
            </a:r>
          </a:p>
          <a:p>
            <a:pPr>
              <a:buFontTx/>
              <a:buNone/>
            </a:pPr>
            <a:endParaRPr lang="en-US" dirty="0" smtClean="0"/>
          </a:p>
          <a:p>
            <a:pPr>
              <a:buFontTx/>
              <a:buChar char="•"/>
            </a:pPr>
            <a:r>
              <a:rPr lang="en-US" dirty="0" smtClean="0"/>
              <a:t> People with disabilities – mobility during emergencies, disruptions in care</a:t>
            </a:r>
          </a:p>
          <a:p>
            <a:pPr>
              <a:buFontTx/>
              <a:buNone/>
            </a:pPr>
            <a:endParaRPr lang="en-US" dirty="0" smtClean="0"/>
          </a:p>
          <a:p>
            <a:pPr>
              <a:buFontTx/>
              <a:buChar char="•"/>
            </a:pPr>
            <a:r>
              <a:rPr lang="en-US" dirty="0" smtClean="0"/>
              <a:t> Older adults – heat-related illness and death</a:t>
            </a:r>
          </a:p>
          <a:p>
            <a:pPr>
              <a:buFontTx/>
              <a:buNone/>
            </a:pPr>
            <a:endParaRPr lang="en-US" dirty="0" smtClean="0"/>
          </a:p>
          <a:p>
            <a:pPr>
              <a:buFontTx/>
              <a:buChar char="•"/>
            </a:pPr>
            <a:r>
              <a:rPr lang="en-US" dirty="0" smtClean="0"/>
              <a:t> Mothers, infants, and children – heat-related, </a:t>
            </a:r>
            <a:r>
              <a:rPr lang="en-US" dirty="0" err="1" smtClean="0"/>
              <a:t>cumulitive</a:t>
            </a:r>
            <a:r>
              <a:rPr lang="en-US" dirty="0" smtClean="0"/>
              <a:t> impacts</a:t>
            </a:r>
          </a:p>
          <a:p>
            <a:pPr>
              <a:buFontTx/>
              <a:buNone/>
            </a:pPr>
            <a:endParaRPr lang="en-US" dirty="0" smtClean="0"/>
          </a:p>
          <a:p>
            <a:pPr>
              <a:buFontTx/>
              <a:buChar char="•"/>
            </a:pPr>
            <a:r>
              <a:rPr lang="en-US" dirty="0" smtClean="0"/>
              <a:t> Low Socioeconomic status – face more exposures and have fewer resources to recover from climate events</a:t>
            </a:r>
          </a:p>
          <a:p>
            <a:pPr>
              <a:buFontTx/>
              <a:buNone/>
            </a:pPr>
            <a:endParaRPr lang="en-US" dirty="0" smtClean="0"/>
          </a:p>
          <a:p>
            <a:pPr>
              <a:buFontTx/>
              <a:buChar char="•"/>
            </a:pPr>
            <a:r>
              <a:rPr lang="en-US" dirty="0" smtClean="0"/>
              <a:t> Linguistically or socially-isolated populations – lack information and resources</a:t>
            </a:r>
          </a:p>
          <a:p>
            <a:pPr>
              <a:buFontTx/>
              <a:buNone/>
            </a:pPr>
            <a:endParaRPr lang="en-US" dirty="0" smtClean="0"/>
          </a:p>
          <a:p>
            <a:pPr>
              <a:buFontTx/>
              <a:buChar char="•"/>
            </a:pPr>
            <a:r>
              <a:rPr lang="en-US" dirty="0" smtClean="0"/>
              <a:t> Immigrants and refugees</a:t>
            </a:r>
          </a:p>
          <a:p>
            <a:pPr>
              <a:buFontTx/>
              <a:buNone/>
            </a:pPr>
            <a:endParaRPr lang="en-US" dirty="0" smtClean="0"/>
          </a:p>
          <a:p>
            <a:pPr>
              <a:buFontTx/>
              <a:buChar char="•"/>
            </a:pPr>
            <a:r>
              <a:rPr lang="en-US" dirty="0" smtClean="0"/>
              <a:t> Communities of color – already bear a disproportionate burden of disease</a:t>
            </a:r>
          </a:p>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CB8B2E-73FA-4830-988C-5496D154F6CA}"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Urban and suburban – heat island, ozone pollution, </a:t>
            </a:r>
            <a:r>
              <a:rPr lang="en-US" dirty="0" err="1" smtClean="0"/>
              <a:t>wildland</a:t>
            </a:r>
            <a:r>
              <a:rPr lang="en-US" dirty="0" smtClean="0"/>
              <a:t> interface, </a:t>
            </a:r>
          </a:p>
          <a:p>
            <a:pPr>
              <a:buFont typeface="Arial" pitchFamily="34" charset="0"/>
              <a:buNone/>
            </a:pPr>
            <a:endParaRPr lang="en-US" dirty="0" smtClean="0"/>
          </a:p>
          <a:p>
            <a:pPr>
              <a:buFont typeface="Arial" pitchFamily="34" charset="0"/>
              <a:buChar char="•"/>
            </a:pPr>
            <a:r>
              <a:rPr lang="en-US" baseline="0" dirty="0" smtClean="0"/>
              <a:t> </a:t>
            </a:r>
            <a:r>
              <a:rPr lang="en-US" dirty="0" smtClean="0"/>
              <a:t>Rural – economic disruption (recreation, agriculture), drought</a:t>
            </a:r>
          </a:p>
          <a:p>
            <a:pPr>
              <a:buFont typeface="Arial" pitchFamily="34" charset="0"/>
              <a:buNone/>
            </a:pPr>
            <a:endParaRPr lang="en-US" dirty="0" smtClean="0"/>
          </a:p>
          <a:p>
            <a:pPr>
              <a:buFont typeface="Arial" pitchFamily="34" charset="0"/>
              <a:buChar char="•"/>
            </a:pPr>
            <a:r>
              <a:rPr lang="en-US" baseline="0" dirty="0" smtClean="0"/>
              <a:t> </a:t>
            </a:r>
            <a:r>
              <a:rPr lang="en-US" dirty="0" smtClean="0"/>
              <a:t>Coastal – flooding, acidification</a:t>
            </a:r>
            <a:r>
              <a:rPr lang="en-US" baseline="0" dirty="0" smtClean="0"/>
              <a:t> </a:t>
            </a:r>
          </a:p>
          <a:p>
            <a:pPr>
              <a:buFont typeface="Arial" pitchFamily="34" charset="0"/>
              <a:buNone/>
            </a:pPr>
            <a:endParaRPr lang="en-US" baseline="0" dirty="0" smtClean="0"/>
          </a:p>
          <a:p>
            <a:pPr>
              <a:buFont typeface="Arial" pitchFamily="34" charset="0"/>
              <a:buChar char="•"/>
            </a:pPr>
            <a:r>
              <a:rPr lang="en-US" baseline="0" dirty="0" smtClean="0"/>
              <a:t> </a:t>
            </a:r>
            <a:r>
              <a:rPr lang="en-US" dirty="0" smtClean="0"/>
              <a:t>Steep Slopes – landslides</a:t>
            </a:r>
            <a:r>
              <a:rPr lang="en-US" baseline="0" dirty="0" smtClean="0"/>
              <a:t> </a:t>
            </a:r>
          </a:p>
          <a:p>
            <a:pPr>
              <a:buFont typeface="Arial" pitchFamily="34" charset="0"/>
              <a:buNone/>
            </a:pPr>
            <a:endParaRPr lang="en-US" baseline="0" dirty="0" smtClean="0"/>
          </a:p>
          <a:p>
            <a:pPr>
              <a:buFont typeface="Arial" pitchFamily="34" charset="0"/>
              <a:buChar char="•"/>
            </a:pPr>
            <a:r>
              <a:rPr lang="en-US" baseline="0" dirty="0" smtClean="0"/>
              <a:t> </a:t>
            </a:r>
            <a:r>
              <a:rPr lang="en-US" dirty="0" smtClean="0"/>
              <a:t>Private water systems – water contamination and water-borne diseases</a:t>
            </a:r>
          </a:p>
          <a:p>
            <a:endParaRPr lang="en-US" dirty="0" smtClean="0"/>
          </a:p>
          <a:p>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454270-7939-4BF2-A81A-C06D62C126CC}"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a:t>
            </a:r>
            <a:r>
              <a:rPr lang="en-US" dirty="0" err="1" smtClean="0"/>
              <a:t>Wildland</a:t>
            </a:r>
            <a:r>
              <a:rPr lang="en-US" dirty="0" smtClean="0"/>
              <a:t> firefighters – smoke exposure, </a:t>
            </a:r>
            <a:r>
              <a:rPr lang="en-US" dirty="0" err="1" smtClean="0"/>
              <a:t>exhaution</a:t>
            </a:r>
            <a:endParaRPr lang="en-US" dirty="0" smtClean="0"/>
          </a:p>
          <a:p>
            <a:pPr>
              <a:buFont typeface="Arial" pitchFamily="34" charset="0"/>
              <a:buNone/>
            </a:pPr>
            <a:endParaRPr lang="en-US" dirty="0" smtClean="0"/>
          </a:p>
          <a:p>
            <a:pPr>
              <a:buFont typeface="Arial" pitchFamily="34" charset="0"/>
              <a:buChar char="•"/>
            </a:pPr>
            <a:r>
              <a:rPr lang="en-US" baseline="0" dirty="0" smtClean="0"/>
              <a:t> </a:t>
            </a:r>
            <a:r>
              <a:rPr lang="en-US" dirty="0" smtClean="0"/>
              <a:t>Outdoor workers – exposure to extreme weather events</a:t>
            </a:r>
          </a:p>
          <a:p>
            <a:pPr>
              <a:buFont typeface="Arial" pitchFamily="34" charset="0"/>
              <a:buNone/>
            </a:pPr>
            <a:endParaRPr lang="en-US" dirty="0" smtClean="0"/>
          </a:p>
          <a:p>
            <a:pPr>
              <a:buFont typeface="Arial" pitchFamily="34" charset="0"/>
              <a:buChar char="•"/>
            </a:pPr>
            <a:r>
              <a:rPr lang="en-US" baseline="0" dirty="0" smtClean="0"/>
              <a:t> </a:t>
            </a:r>
            <a:r>
              <a:rPr lang="en-US" dirty="0" smtClean="0"/>
              <a:t>Growers, ranchers, and </a:t>
            </a:r>
            <a:r>
              <a:rPr lang="en-US" dirty="0" err="1" smtClean="0"/>
              <a:t>farmworkers</a:t>
            </a:r>
            <a:r>
              <a:rPr lang="en-US" dirty="0" smtClean="0"/>
              <a:t> – heat-related illness, mental health</a:t>
            </a:r>
          </a:p>
          <a:p>
            <a:pPr>
              <a:buFont typeface="Arial" pitchFamily="34" charset="0"/>
              <a:buNone/>
            </a:pPr>
            <a:endParaRPr lang="en-US" dirty="0" smtClean="0"/>
          </a:p>
          <a:p>
            <a:pPr>
              <a:buFont typeface="Arial" pitchFamily="34" charset="0"/>
              <a:buChar char="•"/>
            </a:pPr>
            <a:r>
              <a:rPr lang="en-US" baseline="0" dirty="0" smtClean="0"/>
              <a:t> </a:t>
            </a:r>
            <a:r>
              <a:rPr lang="en-US" dirty="0" smtClean="0"/>
              <a:t>First responders and health care workers – injury, more exposures to communicable diseases</a:t>
            </a:r>
          </a:p>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2AF656-7A79-456D-B19B-AD3B3C896F45}"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First Foods like salmon – as ecosystems change due to drought, forest fire, etc.</a:t>
            </a:r>
          </a:p>
          <a:p>
            <a:pPr>
              <a:buFont typeface="Arial" pitchFamily="34" charset="0"/>
              <a:buNone/>
            </a:pPr>
            <a:endParaRPr lang="en-US" dirty="0" smtClean="0"/>
          </a:p>
          <a:p>
            <a:pPr>
              <a:buFont typeface="Arial" pitchFamily="34" charset="0"/>
              <a:buChar char="•"/>
            </a:pPr>
            <a:r>
              <a:rPr lang="en-US" baseline="0" dirty="0" smtClean="0"/>
              <a:t> </a:t>
            </a:r>
            <a:r>
              <a:rPr lang="en-US" dirty="0" smtClean="0"/>
              <a:t>Rights of tribes are fixed to geographical boundaries</a:t>
            </a:r>
          </a:p>
          <a:p>
            <a:pPr>
              <a:buFont typeface="Arial" pitchFamily="34" charset="0"/>
              <a:buNone/>
            </a:pPr>
            <a:endParaRPr lang="en-US" dirty="0" smtClean="0"/>
          </a:p>
          <a:p>
            <a:pPr>
              <a:buFont typeface="Arial" pitchFamily="34" charset="0"/>
              <a:buChar char="•"/>
            </a:pPr>
            <a:r>
              <a:rPr lang="en-US" baseline="0" dirty="0" smtClean="0"/>
              <a:t> </a:t>
            </a:r>
            <a:r>
              <a:rPr lang="en-US" dirty="0" smtClean="0"/>
              <a:t>Loss of traditional ecological knowledge, sustenance, and way of life</a:t>
            </a:r>
          </a:p>
          <a:p>
            <a:pPr>
              <a:buFont typeface="Arial" pitchFamily="34" charset="0"/>
              <a:buNone/>
            </a:pPr>
            <a:endParaRPr lang="en-US" dirty="0" smtClean="0"/>
          </a:p>
          <a:p>
            <a:pPr>
              <a:buFont typeface="Arial" pitchFamily="34" charset="0"/>
              <a:buChar char="•"/>
            </a:pPr>
            <a:r>
              <a:rPr lang="en-US" baseline="0" dirty="0" smtClean="0"/>
              <a:t> </a:t>
            </a:r>
            <a:r>
              <a:rPr lang="en-US" dirty="0" smtClean="0"/>
              <a:t>Mental health</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030C0B-4306-4E13-96F0-D279DF8BD4ED}"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The</a:t>
            </a:r>
            <a:r>
              <a:rPr lang="en-US" baseline="0" dirty="0" smtClean="0"/>
              <a:t> CDC has established a planning framework known as BRACE, </a:t>
            </a:r>
            <a:r>
              <a:rPr lang="en-US" dirty="0" smtClean="0"/>
              <a:t>which stands for ‘Building Resilience Against Climate Effects. </a:t>
            </a:r>
          </a:p>
          <a:p>
            <a:pPr>
              <a:buFont typeface="Arial" pitchFamily="34" charset="0"/>
              <a:buChar char="•"/>
            </a:pPr>
            <a:endParaRPr lang="en-US" dirty="0" smtClean="0"/>
          </a:p>
          <a:p>
            <a:pPr>
              <a:buFont typeface="Arial" pitchFamily="34" charset="0"/>
              <a:buChar char="•"/>
            </a:pPr>
            <a:r>
              <a:rPr lang="en-US" dirty="0" smtClean="0"/>
              <a:t> It’s a lot like</a:t>
            </a:r>
            <a:r>
              <a:rPr lang="en-US" baseline="0" dirty="0" smtClean="0"/>
              <a:t> other planning frameworks: It includes a phase of defining and quantifying the problem, developing strategies for taking action, implementing and evaluating them through an iterative process.</a:t>
            </a:r>
          </a:p>
          <a:p>
            <a:pPr>
              <a:buFont typeface="Arial" pitchFamily="34" charset="0"/>
              <a:buNone/>
            </a:pPr>
            <a:endParaRPr lang="en-US" baseline="0" dirty="0" smtClean="0"/>
          </a:p>
          <a:p>
            <a:pPr>
              <a:buFont typeface="Arial" pitchFamily="34" charset="0"/>
              <a:buChar char="•"/>
            </a:pPr>
            <a:r>
              <a:rPr lang="en-US" baseline="0" dirty="0" smtClean="0"/>
              <a:t> Each grantee is working through this BRACE framework and similarly, local health jurisdictions have used the framework</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75635-2558-41F4-AC39-446AFFB53BA9}"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The last</a:t>
            </a:r>
            <a:r>
              <a:rPr lang="en-US" baseline="0" dirty="0" smtClean="0"/>
              <a:t> message of the report is this: it’s time to prepare. </a:t>
            </a:r>
          </a:p>
          <a:p>
            <a:pPr>
              <a:buFont typeface="Arial" pitchFamily="34" charset="0"/>
              <a:buNone/>
            </a:pPr>
            <a:endParaRPr lang="en-US" baseline="0" dirty="0" smtClean="0"/>
          </a:p>
          <a:p>
            <a:pPr>
              <a:buFont typeface="Arial" pitchFamily="34" charset="0"/>
              <a:buChar char="•"/>
            </a:pPr>
            <a:r>
              <a:rPr lang="en-US" baseline="0" dirty="0" smtClean="0"/>
              <a:t>  </a:t>
            </a:r>
            <a:r>
              <a:rPr lang="en-US" dirty="0" smtClean="0"/>
              <a:t>Public Health is good at that, but we can’t do it alone. Climate change can be a catalyst for collaboration and innovation.</a:t>
            </a:r>
          </a:p>
          <a:p>
            <a:pPr>
              <a:buFont typeface="Arial" pitchFamily="34" charset="0"/>
              <a:buChar char="•"/>
            </a:pPr>
            <a:endParaRPr lang="en-US" dirty="0" smtClean="0"/>
          </a:p>
          <a:p>
            <a:pPr>
              <a:buFont typeface="Arial" pitchFamily="34" charset="0"/>
              <a:buChar char="•"/>
            </a:pPr>
            <a:r>
              <a:rPr lang="en-US" baseline="0" dirty="0" smtClean="0"/>
              <a:t> </a:t>
            </a:r>
            <a:r>
              <a:rPr lang="en-US" dirty="0" smtClean="0"/>
              <a:t>If we’re going</a:t>
            </a:r>
            <a:r>
              <a:rPr lang="en-US" baseline="0" dirty="0" smtClean="0"/>
              <a:t> to prevent illness, injury, and death related to climate, we need help from partners.</a:t>
            </a: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B67F9B-52BF-4519-A343-FDB51A0DC01F}"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Char char="•"/>
            </a:pPr>
            <a:r>
              <a:rPr lang="en-US" dirty="0" smtClean="0"/>
              <a:t> Oregon’s Climate and Health program incorporated</a:t>
            </a:r>
            <a:r>
              <a:rPr lang="en-US" baseline="0" dirty="0" smtClean="0"/>
              <a:t> </a:t>
            </a:r>
            <a:r>
              <a:rPr lang="en-US" dirty="0" smtClean="0"/>
              <a:t>lessons learned into a planning</a:t>
            </a:r>
            <a:r>
              <a:rPr lang="en-US" baseline="0" dirty="0" smtClean="0"/>
              <a:t> </a:t>
            </a:r>
            <a:r>
              <a:rPr lang="en-US" dirty="0" smtClean="0"/>
              <a:t>toolkit that can help to support local planning efforts.  </a:t>
            </a:r>
          </a:p>
          <a:p>
            <a:pPr eaLnBrk="1" hangingPunct="1">
              <a:spcBef>
                <a:spcPct val="0"/>
              </a:spcBef>
              <a:buFont typeface="Arial" pitchFamily="34" charset="0"/>
              <a:buChar char="•"/>
            </a:pPr>
            <a:endParaRPr lang="en-US" dirty="0" smtClean="0"/>
          </a:p>
          <a:p>
            <a:pPr eaLnBrk="1" hangingPunct="1">
              <a:spcBef>
                <a:spcPct val="0"/>
              </a:spcBef>
              <a:buFont typeface="Arial" pitchFamily="34" charset="0"/>
              <a:buChar char="•"/>
            </a:pPr>
            <a:r>
              <a:rPr lang="en-US" dirty="0" smtClean="0"/>
              <a:t> The</a:t>
            </a:r>
            <a:r>
              <a:rPr lang="en-US" baseline="0" dirty="0" smtClean="0"/>
              <a:t> toolkit provides guidance on how local health jurisdictions can answer these kinds of questions.</a:t>
            </a: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6EEE98-B33D-43B2-8BA5-B4D69F1D562D}"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B7728CD-5C41-4612-9D82-8A27BB0C14AA}" type="slidenum">
              <a:rPr lang="en-US" smtClean="0"/>
              <a:pPr>
                <a:defRPr/>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669" eaLnBrk="1" hangingPunct="1">
              <a:spcBef>
                <a:spcPct val="0"/>
              </a:spcBef>
            </a:pPr>
            <a:endParaRPr lang="en-US" dirty="0" smtClean="0"/>
          </a:p>
          <a:p>
            <a:pPr defTabSz="921669" eaLnBrk="1" hangingPunct="1">
              <a:spcBef>
                <a:spcPct val="0"/>
              </a:spcBef>
              <a:buFont typeface="Arial" pitchFamily="34" charset="0"/>
              <a:buChar char="•"/>
            </a:pPr>
            <a:r>
              <a:rPr lang="en-US" dirty="0" smtClean="0"/>
              <a:t>  In</a:t>
            </a:r>
            <a:r>
              <a:rPr lang="en-US" baseline="0" dirty="0" smtClean="0"/>
              <a:t> the first round of funding, the Oregon Health Authority worked with 5 local health jurisdictions to engage in climate change planning (Benton, Crook, Jackson, Multnomah, and North Central District)</a:t>
            </a:r>
          </a:p>
          <a:p>
            <a:pPr defTabSz="921669" eaLnBrk="1" hangingPunct="1">
              <a:spcBef>
                <a:spcPct val="0"/>
              </a:spcBef>
              <a:buFont typeface="Arial" pitchFamily="34" charset="0"/>
              <a:buNone/>
            </a:pPr>
            <a:endParaRPr lang="en-US" baseline="0" dirty="0" smtClean="0"/>
          </a:p>
          <a:p>
            <a:pPr defTabSz="921669" eaLnBrk="1" hangingPunct="1">
              <a:spcBef>
                <a:spcPct val="0"/>
              </a:spcBef>
              <a:buFont typeface="Arial" pitchFamily="34" charset="0"/>
              <a:buChar char="•"/>
            </a:pPr>
            <a:r>
              <a:rPr lang="en-US" baseline="0" dirty="0" smtClean="0"/>
              <a:t> Each of these counties developed their own local plan for preparing for climate effects in their jurisdiction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As an example, Benton County identified:</a:t>
            </a:r>
            <a:r>
              <a:rPr lang="en-US" baseline="0" dirty="0" smtClean="0"/>
              <a:t> Heat, Wildfire, and Precipitation and Flooding as their priority risk areas for public health action.</a:t>
            </a:r>
          </a:p>
          <a:p>
            <a:pPr>
              <a:buFont typeface="Arial" pitchFamily="34" charset="0"/>
              <a:buNone/>
            </a:pPr>
            <a:endParaRPr lang="en-US" baseline="0" dirty="0" smtClean="0"/>
          </a:p>
          <a:p>
            <a:pPr>
              <a:buFont typeface="Arial" pitchFamily="34" charset="0"/>
              <a:buChar char="•"/>
            </a:pPr>
            <a:r>
              <a:rPr lang="en-US" baseline="0" dirty="0" smtClean="0"/>
              <a:t>  OHA’s Climate and Health Program compiled lessons learned from each of the 5 different planning efforts and created a Toolkit for other jurisdictions interested in incorporating climate change into our public health work</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50000"/>
              </a:lnSpc>
              <a:spcBef>
                <a:spcPct val="30000"/>
              </a:spcBef>
              <a:spcAft>
                <a:spcPct val="0"/>
              </a:spcAft>
              <a:buClrTx/>
              <a:buSzTx/>
              <a:buFont typeface="Arial" pitchFamily="34" charset="0"/>
              <a:buChar char="•"/>
              <a:tabLst/>
              <a:defRPr/>
            </a:pPr>
            <a:r>
              <a:rPr lang="en-US" baseline="0" dirty="0" smtClean="0"/>
              <a:t> OHA also developed a Climate and Health Profile Report that summarizes climate projections in the state of Oregon</a:t>
            </a:r>
          </a:p>
          <a:p>
            <a:pPr marL="0" marR="0" indent="0" algn="l" defTabSz="914400" rtl="0" eaLnBrk="0" fontAlgn="base" latinLnBrk="0" hangingPunct="0">
              <a:lnSpc>
                <a:spcPct val="150000"/>
              </a:lnSpc>
              <a:spcBef>
                <a:spcPct val="30000"/>
              </a:spcBef>
              <a:spcAft>
                <a:spcPct val="0"/>
              </a:spcAft>
              <a:buClrTx/>
              <a:buSzTx/>
              <a:buFont typeface="Arial" pitchFamily="34" charset="0"/>
              <a:buChar char="•"/>
              <a:tabLst/>
              <a:defRPr/>
            </a:pPr>
            <a:endParaRPr lang="en-US" baseline="0" dirty="0" smtClean="0"/>
          </a:p>
          <a:p>
            <a:pPr marL="0" marR="0" indent="0" algn="l" defTabSz="914400" rtl="0" eaLnBrk="0" fontAlgn="base" latinLnBrk="0" hangingPunct="0">
              <a:lnSpc>
                <a:spcPct val="150000"/>
              </a:lnSpc>
              <a:spcBef>
                <a:spcPct val="30000"/>
              </a:spcBef>
              <a:spcAft>
                <a:spcPct val="0"/>
              </a:spcAft>
              <a:buClrTx/>
              <a:buSzTx/>
              <a:buFont typeface="Arial" pitchFamily="34" charset="0"/>
              <a:buChar char="•"/>
              <a:tabLst/>
              <a:defRPr/>
            </a:pPr>
            <a:r>
              <a:rPr lang="en-US" dirty="0" smtClean="0">
                <a:solidFill>
                  <a:srgbClr val="0392BE"/>
                </a:solidFill>
                <a:latin typeface="Arial" charset="0"/>
                <a:cs typeface="Arial" charset="0"/>
              </a:rPr>
              <a:t> This report fulfills the first step of the BRACE process at the state level and</a:t>
            </a:r>
            <a:r>
              <a:rPr lang="en-US" baseline="0" dirty="0" smtClean="0">
                <a:solidFill>
                  <a:srgbClr val="0392BE"/>
                </a:solidFill>
                <a:latin typeface="Arial" charset="0"/>
                <a:cs typeface="Arial" charset="0"/>
              </a:rPr>
              <a:t> can be used as an </a:t>
            </a:r>
            <a:r>
              <a:rPr lang="en-US" baseline="0" dirty="0" err="1" smtClean="0">
                <a:solidFill>
                  <a:srgbClr val="0392BE"/>
                </a:solidFill>
                <a:latin typeface="Arial" charset="0"/>
                <a:cs typeface="Arial" charset="0"/>
              </a:rPr>
              <a:t>encyclepedia</a:t>
            </a:r>
            <a:r>
              <a:rPr lang="en-US" baseline="0" dirty="0" smtClean="0">
                <a:solidFill>
                  <a:srgbClr val="0392BE"/>
                </a:solidFill>
                <a:latin typeface="Arial" charset="0"/>
                <a:cs typeface="Arial" charset="0"/>
              </a:rPr>
              <a:t> of </a:t>
            </a:r>
            <a:r>
              <a:rPr lang="en-US" baseline="0" dirty="0" smtClean="0">
                <a:solidFill>
                  <a:schemeClr val="tx1"/>
                </a:solidFill>
                <a:latin typeface="+mn-lt"/>
                <a:cs typeface="+mn-cs"/>
              </a:rPr>
              <a:t>the many </a:t>
            </a:r>
            <a:r>
              <a:rPr lang="en-US" baseline="0" dirty="0" smtClean="0"/>
              <a:t>different health risks in Oregon.</a:t>
            </a:r>
          </a:p>
          <a:p>
            <a:pPr marL="0" marR="0" indent="0" algn="l" defTabSz="914400" rtl="0" eaLnBrk="0" fontAlgn="base" latinLnBrk="0" hangingPunct="0">
              <a:lnSpc>
                <a:spcPct val="150000"/>
              </a:lnSpc>
              <a:spcBef>
                <a:spcPct val="30000"/>
              </a:spcBef>
              <a:spcAft>
                <a:spcPct val="0"/>
              </a:spcAft>
              <a:buClrTx/>
              <a:buSzTx/>
              <a:buFont typeface="Arial" pitchFamily="34" charset="0"/>
              <a:buNone/>
              <a:tabLst/>
              <a:defRPr/>
            </a:pPr>
            <a:endParaRPr lang="en-US" baseline="0" dirty="0" smtClean="0">
              <a:solidFill>
                <a:srgbClr val="0392BE"/>
              </a:solidFill>
              <a:latin typeface="Arial" charset="0"/>
              <a:cs typeface="Arial" charset="0"/>
            </a:endParaRPr>
          </a:p>
          <a:p>
            <a:pPr marL="0" marR="0" indent="0" algn="l" defTabSz="914400" rtl="0" eaLnBrk="0" fontAlgn="base" latinLnBrk="0" hangingPunct="0">
              <a:lnSpc>
                <a:spcPct val="150000"/>
              </a:lnSpc>
              <a:spcBef>
                <a:spcPct val="30000"/>
              </a:spcBef>
              <a:spcAft>
                <a:spcPct val="0"/>
              </a:spcAft>
              <a:buClrTx/>
              <a:buSzTx/>
              <a:buFont typeface="Arial" pitchFamily="34" charset="0"/>
              <a:buChar char="•"/>
              <a:tabLst/>
              <a:defRPr/>
            </a:pPr>
            <a:r>
              <a:rPr lang="en-US" baseline="0" dirty="0" smtClean="0">
                <a:solidFill>
                  <a:srgbClr val="0392BE"/>
                </a:solidFill>
                <a:latin typeface="Arial" charset="0"/>
                <a:cs typeface="Arial" charset="0"/>
              </a:rPr>
              <a:t> W</a:t>
            </a:r>
            <a:r>
              <a:rPr lang="en-US" dirty="0" smtClean="0">
                <a:solidFill>
                  <a:srgbClr val="0392BE"/>
                </a:solidFill>
                <a:latin typeface="Arial" charset="0"/>
                <a:cs typeface="Arial" charset="0"/>
              </a:rPr>
              <a:t>e know</a:t>
            </a:r>
            <a:r>
              <a:rPr lang="en-US" baseline="0" dirty="0" smtClean="0">
                <a:solidFill>
                  <a:srgbClr val="0392BE"/>
                </a:solidFill>
                <a:latin typeface="Arial" charset="0"/>
                <a:cs typeface="Arial" charset="0"/>
              </a:rPr>
              <a:t> that we </a:t>
            </a:r>
            <a:r>
              <a:rPr lang="en-US" dirty="0" smtClean="0">
                <a:solidFill>
                  <a:srgbClr val="0392BE"/>
                </a:solidFill>
                <a:latin typeface="Arial" charset="0"/>
                <a:cs typeface="Arial" charset="0"/>
              </a:rPr>
              <a:t>already respond to climate influences on health (such as wildfire</a:t>
            </a:r>
            <a:r>
              <a:rPr lang="en-US" baseline="0" dirty="0" smtClean="0">
                <a:solidFill>
                  <a:srgbClr val="0392BE"/>
                </a:solidFill>
                <a:latin typeface="Arial" charset="0"/>
                <a:cs typeface="Arial" charset="0"/>
              </a:rPr>
              <a:t> and </a:t>
            </a:r>
            <a:r>
              <a:rPr lang="en-US" dirty="0" smtClean="0">
                <a:solidFill>
                  <a:srgbClr val="0392BE"/>
                </a:solidFill>
                <a:latin typeface="Arial" charset="0"/>
                <a:cs typeface="Arial" charset="0"/>
              </a:rPr>
              <a:t>heat).</a:t>
            </a:r>
            <a:r>
              <a:rPr lang="en-US" baseline="0" dirty="0" smtClean="0">
                <a:solidFill>
                  <a:srgbClr val="0392BE"/>
                </a:solidFill>
                <a:latin typeface="Arial" charset="0"/>
                <a:cs typeface="Arial" charset="0"/>
              </a:rPr>
              <a:t>  This</a:t>
            </a:r>
            <a:r>
              <a:rPr lang="en-US" dirty="0" smtClean="0">
                <a:solidFill>
                  <a:srgbClr val="0392BE"/>
                </a:solidFill>
                <a:latin typeface="Arial" charset="0"/>
                <a:cs typeface="Arial" charset="0"/>
              </a:rPr>
              <a:t> report helps us understand how those responses may need to change in the future.</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6B508-C09D-46F6-BC6B-985A1307566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These</a:t>
            </a:r>
            <a:r>
              <a:rPr lang="en-US" baseline="0" dirty="0" smtClean="0"/>
              <a:t> are the </a:t>
            </a:r>
            <a:r>
              <a:rPr lang="en-US" dirty="0" smtClean="0"/>
              <a:t>key messages of</a:t>
            </a:r>
            <a:r>
              <a:rPr lang="en-US" baseline="0" dirty="0" smtClean="0"/>
              <a:t> the report</a:t>
            </a:r>
            <a:r>
              <a:rPr lang="en-US" dirty="0" smtClean="0"/>
              <a:t>. </a:t>
            </a:r>
          </a:p>
          <a:p>
            <a:pPr>
              <a:buFont typeface="Arial" pitchFamily="34" charset="0"/>
              <a:buNone/>
            </a:pPr>
            <a:endParaRPr lang="en-US" dirty="0" smtClean="0"/>
          </a:p>
          <a:p>
            <a:pPr>
              <a:buFont typeface="Arial" pitchFamily="34" charset="0"/>
              <a:buChar char="•"/>
            </a:pPr>
            <a:r>
              <a:rPr lang="en-US" dirty="0" smtClean="0"/>
              <a:t> If you have the executive summary</a:t>
            </a:r>
            <a:r>
              <a:rPr lang="en-US" baseline="0" dirty="0" smtClean="0"/>
              <a:t> handy, you’ll see these four overarching messages accompanied by some more detailed points that you can use to talk about the health effects of climate change in Oregon.</a:t>
            </a:r>
          </a:p>
          <a:p>
            <a:endParaRPr lang="en-US" baseline="0"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10605C-2C63-4A1C-81BF-B5608A1FB5F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The report starts by summarizing observed climate changes in Oregon, then synthesizing what climate models project for the Pacific Northwest in the future. </a:t>
            </a:r>
          </a:p>
          <a:p>
            <a:pPr>
              <a:buFont typeface="Arial" pitchFamily="34" charset="0"/>
              <a:buNone/>
            </a:pPr>
            <a:endParaRPr lang="en-US" baseline="0" dirty="0" smtClean="0"/>
          </a:p>
          <a:p>
            <a:pPr>
              <a:buFont typeface="Arial" pitchFamily="34" charset="0"/>
              <a:buChar char="•"/>
            </a:pPr>
            <a:r>
              <a:rPr lang="en-US" baseline="0" dirty="0" smtClean="0"/>
              <a:t> Experts from the Oregon Climate Change Research Institute helped to interpret and synthesize these studies. For those interested in reading more about climate projects for our state, you can refer to the report entitled </a:t>
            </a:r>
            <a:r>
              <a:rPr lang="en-US" i="1" baseline="0" dirty="0" smtClean="0"/>
              <a:t>Climate Change in the Northwest</a:t>
            </a:r>
            <a:r>
              <a:rPr lang="en-US" baseline="0" dirty="0" smtClean="0"/>
              <a:t>, which is our region’s contribution to the 2014 National Climate Assessment.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The report confirms that Oregon’s climate is changing…</a:t>
            </a:r>
          </a:p>
          <a:p>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447CF-F5CB-49DF-9AB1-E1B1DF34423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6C06492B-B491-49A2-BDF9-B652DD845CE9}"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A17B0243-50B1-40B2-BD9D-9E98253D2845}"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4434336F-846A-4558-BE09-24DC09F774DD}"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7A4AF7BB-1F88-4B03-8541-35E94B810401}"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44BBA9E7-FE39-41A7-AB48-87D0CCB7CE8D}" type="slidenum">
              <a:rPr lang="en-US"/>
              <a:pPr>
                <a:defRPr/>
              </a:pPr>
              <a:t>‹#›</a:t>
            </a:fld>
            <a:endParaRPr 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8D1B18B2-A3D2-4173-B8B1-68EDBD113832}" type="slidenum">
              <a:rPr lang="en-US"/>
              <a:pPr>
                <a:defRPr/>
              </a:pPr>
              <a:t>‹#›</a:t>
            </a:fld>
            <a:endParaRPr 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B255EC37-BE82-4E64-B5C8-D2C6C961B8F0}" type="slidenum">
              <a:rPr lang="en-US"/>
              <a:pPr>
                <a:defRPr/>
              </a:pPr>
              <a:t>‹#›</a:t>
            </a:fld>
            <a:endParaRPr 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9FA7FF48-1DE7-4ECB-86EB-41B92212508C}" type="slidenum">
              <a:rPr lang="en-US"/>
              <a:pPr>
                <a:defRPr/>
              </a:pPr>
              <a:t>‹#›</a:t>
            </a:fld>
            <a:endParaRPr 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847F6224-A6E6-4ADF-9562-B1FC43E0955D}" type="slidenum">
              <a:rPr lang="en-US"/>
              <a:pPr>
                <a:defRPr/>
              </a:pPr>
              <a:t>‹#›</a:t>
            </a:fld>
            <a:endParaRPr 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208D3814-8F13-4A7C-B1B9-62CA083D3FA1}" type="slidenum">
              <a:rPr lang="en-US"/>
              <a:pPr>
                <a:defRPr/>
              </a:pPr>
              <a:t>‹#›</a:t>
            </a:fld>
            <a:endParaRPr 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1588"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50000"/>
              </a:spcBef>
              <a:defRPr sz="1200">
                <a:solidFill>
                  <a:srgbClr val="005595"/>
                </a:solidFill>
                <a:latin typeface="+mn-lt"/>
              </a:defRPr>
            </a:lvl1pPr>
          </a:lstStyle>
          <a:p>
            <a:pPr>
              <a:defRPr/>
            </a:pPr>
            <a:r>
              <a:rPr lang="en-US"/>
              <a:t>(Enter) DEPARTMENT (ALL CAPS)</a:t>
            </a:r>
            <a:br>
              <a:rPr lang="en-US"/>
            </a:br>
            <a:r>
              <a:rPr lang="en-US"/>
              <a:t>(Enter) Division or Office (Mixed Case)</a:t>
            </a:r>
          </a:p>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B94D4321-E520-40CF-BB7B-E21A44B0AA9C}" type="slidenum">
              <a:rPr lang="en-US"/>
              <a:pPr>
                <a:defRPr/>
              </a:pPr>
              <a:t>‹#›</a:t>
            </a:fld>
            <a:endParaRPr 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asthead.PNG"/>
          <p:cNvPicPr>
            <a:picLocks noChangeAspect="1"/>
          </p:cNvPicPr>
          <p:nvPr/>
        </p:nvPicPr>
        <p:blipFill>
          <a:blip r:embed="rId3" cstate="print"/>
          <a:srcRect/>
          <a:stretch>
            <a:fillRect/>
          </a:stretch>
        </p:blipFill>
        <p:spPr bwMode="auto">
          <a:xfrm>
            <a:off x="1019629" y="1273629"/>
            <a:ext cx="7391400" cy="20018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905000"/>
            <a:ext cx="6629400" cy="5632450"/>
          </a:xfrm>
          <a:prstGeom prst="rect">
            <a:avLst/>
          </a:prstGeom>
          <a:noFill/>
        </p:spPr>
        <p:txBody>
          <a:bodyPr>
            <a:spAutoFit/>
          </a:bodyPr>
          <a:lstStyle/>
          <a:p>
            <a:pPr>
              <a:defRPr/>
            </a:pPr>
            <a:r>
              <a:rPr lang="en-US" sz="2000" b="1" dirty="0">
                <a:solidFill>
                  <a:schemeClr val="tx1">
                    <a:lumMod val="65000"/>
                    <a:lumOff val="35000"/>
                  </a:schemeClr>
                </a:solidFill>
                <a:latin typeface="Arial" pitchFamily="34" charset="0"/>
                <a:cs typeface="Arial" pitchFamily="34" charset="0"/>
              </a:rPr>
              <a:t>Temperature</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Days above 90°F will increase by 8 days/year</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Days below freezing will decrease by 35 days/year</a:t>
            </a:r>
          </a:p>
          <a:p>
            <a:pPr>
              <a:defRPr/>
            </a:pPr>
            <a:endParaRPr lang="en-US" sz="1800" b="1" dirty="0">
              <a:solidFill>
                <a:schemeClr val="tx1">
                  <a:lumMod val="65000"/>
                  <a:lumOff val="35000"/>
                </a:schemeClr>
              </a:solidFill>
              <a:latin typeface="Arial" pitchFamily="34" charset="0"/>
              <a:cs typeface="Arial" pitchFamily="34" charset="0"/>
            </a:endParaRPr>
          </a:p>
          <a:p>
            <a:pPr>
              <a:defRPr/>
            </a:pPr>
            <a:endParaRPr lang="en-US" sz="1800" b="1" dirty="0">
              <a:solidFill>
                <a:schemeClr val="tx1">
                  <a:lumMod val="65000"/>
                  <a:lumOff val="35000"/>
                </a:schemeClr>
              </a:solidFill>
              <a:latin typeface="Arial" pitchFamily="34" charset="0"/>
              <a:cs typeface="Arial" pitchFamily="34" charset="0"/>
            </a:endParaRPr>
          </a:p>
          <a:p>
            <a:pPr>
              <a:defRPr/>
            </a:pPr>
            <a:endParaRPr lang="en-US" sz="1800" b="1" dirty="0">
              <a:solidFill>
                <a:schemeClr val="tx1">
                  <a:lumMod val="65000"/>
                  <a:lumOff val="35000"/>
                </a:schemeClr>
              </a:solidFill>
              <a:latin typeface="Arial" pitchFamily="34" charset="0"/>
              <a:cs typeface="Arial" pitchFamily="34" charset="0"/>
            </a:endParaRPr>
          </a:p>
          <a:p>
            <a:pPr>
              <a:defRPr/>
            </a:pPr>
            <a:endParaRPr lang="en-US" sz="1800" b="1" dirty="0">
              <a:solidFill>
                <a:schemeClr val="tx1">
                  <a:lumMod val="65000"/>
                  <a:lumOff val="35000"/>
                </a:schemeClr>
              </a:solidFill>
              <a:latin typeface="Arial" pitchFamily="34" charset="0"/>
              <a:cs typeface="Arial" pitchFamily="34" charset="0"/>
            </a:endParaRPr>
          </a:p>
          <a:p>
            <a:pPr>
              <a:defRPr/>
            </a:pPr>
            <a:r>
              <a:rPr lang="en-US" sz="2000" b="1" dirty="0">
                <a:solidFill>
                  <a:schemeClr val="tx1">
                    <a:lumMod val="65000"/>
                    <a:lumOff val="35000"/>
                  </a:schemeClr>
                </a:solidFill>
                <a:latin typeface="Arial" pitchFamily="34" charset="0"/>
                <a:cs typeface="Arial" pitchFamily="34" charset="0"/>
              </a:rPr>
              <a:t>Precipitation</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More rain, less snow </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Decrease in summer precipitation up to 30%</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Extreme precipitation events </a:t>
            </a:r>
            <a:r>
              <a:rPr lang="en-US" sz="2000" dirty="0" smtClean="0">
                <a:solidFill>
                  <a:schemeClr val="tx1">
                    <a:lumMod val="65000"/>
                    <a:lumOff val="35000"/>
                  </a:schemeClr>
                </a:solidFill>
                <a:latin typeface="Arial" pitchFamily="34" charset="0"/>
                <a:cs typeface="Arial" pitchFamily="34" charset="0"/>
              </a:rPr>
              <a:t>could increase </a:t>
            </a:r>
            <a:r>
              <a:rPr lang="en-US" sz="2000" dirty="0">
                <a:solidFill>
                  <a:schemeClr val="tx1">
                    <a:lumMod val="65000"/>
                    <a:lumOff val="35000"/>
                  </a:schemeClr>
                </a:solidFill>
                <a:latin typeface="Arial" pitchFamily="34" charset="0"/>
                <a:cs typeface="Arial" pitchFamily="34" charset="0"/>
              </a:rPr>
              <a:t>by 10-13%</a:t>
            </a:r>
          </a:p>
          <a:p>
            <a:pPr>
              <a:defRPr/>
            </a:pPr>
            <a:endParaRPr lang="en-US" sz="2000" dirty="0"/>
          </a:p>
          <a:p>
            <a:pPr>
              <a:buFont typeface="Arial" pitchFamily="34" charset="0"/>
              <a:buChar char="•"/>
              <a:defRPr/>
            </a:pPr>
            <a:endParaRPr lang="en-US" sz="2000" dirty="0">
              <a:solidFill>
                <a:schemeClr val="tx1">
                  <a:lumMod val="65000"/>
                  <a:lumOff val="35000"/>
                </a:schemeClr>
              </a:solidFill>
              <a:latin typeface="Arial" pitchFamily="34" charset="0"/>
              <a:cs typeface="Arial" pitchFamily="34" charset="0"/>
            </a:endParaRPr>
          </a:p>
          <a:p>
            <a:pPr>
              <a:defRPr/>
            </a:pPr>
            <a:endParaRPr lang="en-US" sz="2000" dirty="0">
              <a:solidFill>
                <a:schemeClr val="tx1">
                  <a:lumMod val="65000"/>
                  <a:lumOff val="35000"/>
                </a:schemeClr>
              </a:solidFill>
              <a:latin typeface="Arial" pitchFamily="34" charset="0"/>
              <a:cs typeface="Arial" pitchFamily="34" charset="0"/>
            </a:endParaRPr>
          </a:p>
          <a:p>
            <a:pPr>
              <a:buFont typeface="Arial" pitchFamily="34" charset="0"/>
              <a:buChar char="•"/>
              <a:defRPr/>
            </a:pPr>
            <a:endParaRPr lang="en-US" sz="2000" dirty="0">
              <a:solidFill>
                <a:schemeClr val="tx1">
                  <a:lumMod val="65000"/>
                  <a:lumOff val="35000"/>
                </a:schemeClr>
              </a:solidFill>
              <a:latin typeface="Arial" pitchFamily="34" charset="0"/>
              <a:cs typeface="Arial" pitchFamily="34" charset="0"/>
            </a:endParaRPr>
          </a:p>
          <a:p>
            <a:pPr>
              <a:defRPr/>
            </a:pPr>
            <a:endParaRPr lang="en-US" dirty="0">
              <a:solidFill>
                <a:schemeClr val="tx1">
                  <a:lumMod val="65000"/>
                  <a:lumOff val="35000"/>
                </a:schemeClr>
              </a:solidFill>
              <a:latin typeface="Arial" pitchFamily="34" charset="0"/>
              <a:cs typeface="Arial" pitchFamily="34" charset="0"/>
            </a:endParaRPr>
          </a:p>
          <a:p>
            <a:pPr>
              <a:defRPr/>
            </a:pPr>
            <a:endParaRPr lang="en-US" sz="2000" b="1" dirty="0"/>
          </a:p>
          <a:p>
            <a:pPr>
              <a:defRPr/>
            </a:pPr>
            <a:endParaRPr lang="en-US" dirty="0"/>
          </a:p>
        </p:txBody>
      </p:sp>
      <p:pic>
        <p:nvPicPr>
          <p:cNvPr id="10243" name="Picture 2" descr="http://s2.hubimg.com/u/5744037_f260.jpg"/>
          <p:cNvPicPr>
            <a:picLocks noChangeAspect="1" noChangeArrowheads="1"/>
          </p:cNvPicPr>
          <p:nvPr/>
        </p:nvPicPr>
        <p:blipFill>
          <a:blip r:embed="rId3" cstate="print"/>
          <a:srcRect/>
          <a:stretch>
            <a:fillRect/>
          </a:stretch>
        </p:blipFill>
        <p:spPr bwMode="auto">
          <a:xfrm>
            <a:off x="685800" y="1752600"/>
            <a:ext cx="990600" cy="1489075"/>
          </a:xfrm>
          <a:prstGeom prst="rect">
            <a:avLst/>
          </a:prstGeom>
          <a:noFill/>
          <a:ln w="9525">
            <a:noFill/>
            <a:miter lim="800000"/>
            <a:headEnd/>
            <a:tailEnd/>
          </a:ln>
        </p:spPr>
      </p:pic>
      <p:pic>
        <p:nvPicPr>
          <p:cNvPr id="10244" name="Picture 3" descr="http://www.clipartbest.com/cliparts/9cp/RGR/9cpRGRdcE.png"/>
          <p:cNvPicPr>
            <a:picLocks noChangeAspect="1" noChangeArrowheads="1"/>
          </p:cNvPicPr>
          <p:nvPr/>
        </p:nvPicPr>
        <p:blipFill>
          <a:blip r:embed="rId4" cstate="print"/>
          <a:srcRect/>
          <a:stretch>
            <a:fillRect/>
          </a:stretch>
        </p:blipFill>
        <p:spPr bwMode="auto">
          <a:xfrm>
            <a:off x="533400" y="3886200"/>
            <a:ext cx="1319213" cy="1076325"/>
          </a:xfrm>
          <a:prstGeom prst="rect">
            <a:avLst/>
          </a:prstGeom>
          <a:noFill/>
          <a:ln w="9525">
            <a:noFill/>
            <a:miter lim="800000"/>
            <a:headEnd/>
            <a:tailEnd/>
          </a:ln>
        </p:spPr>
      </p:pic>
      <p:sp>
        <p:nvSpPr>
          <p:cNvPr id="10245" name="TextBox 4"/>
          <p:cNvSpPr txBox="1">
            <a:spLocks noChangeArrowheads="1"/>
          </p:cNvSpPr>
          <p:nvPr/>
        </p:nvSpPr>
        <p:spPr bwMode="auto">
          <a:xfrm>
            <a:off x="381000" y="609600"/>
            <a:ext cx="7772400" cy="523875"/>
          </a:xfrm>
          <a:prstGeom prst="rect">
            <a:avLst/>
          </a:prstGeom>
          <a:noFill/>
          <a:ln w="9525">
            <a:noFill/>
            <a:miter lim="800000"/>
            <a:headEnd/>
            <a:tailEnd/>
          </a:ln>
        </p:spPr>
        <p:txBody>
          <a:bodyPr>
            <a:spAutoFit/>
          </a:bodyPr>
          <a:lstStyle/>
          <a:p>
            <a:r>
              <a:rPr lang="en-US" sz="2800" b="1">
                <a:solidFill>
                  <a:srgbClr val="0392BE"/>
                </a:solidFill>
                <a:latin typeface="Arial" charset="0"/>
                <a:cs typeface="Arial" charset="0"/>
              </a:rPr>
              <a:t>By mid-century we can expect…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381000" y="685800"/>
            <a:ext cx="6400800" cy="523875"/>
          </a:xfrm>
          <a:prstGeom prst="rect">
            <a:avLst/>
          </a:prstGeom>
          <a:noFill/>
          <a:ln w="9525">
            <a:noFill/>
            <a:miter lim="800000"/>
            <a:headEnd/>
            <a:tailEnd/>
          </a:ln>
        </p:spPr>
        <p:txBody>
          <a:bodyPr>
            <a:spAutoFit/>
          </a:bodyPr>
          <a:lstStyle/>
          <a:p>
            <a:r>
              <a:rPr lang="en-US" sz="2800" b="1">
                <a:solidFill>
                  <a:srgbClr val="0392BE"/>
                </a:solidFill>
                <a:latin typeface="Arial" charset="0"/>
                <a:cs typeface="Arial" charset="0"/>
              </a:rPr>
              <a:t>Coastal impacts</a:t>
            </a:r>
          </a:p>
        </p:txBody>
      </p:sp>
      <p:sp>
        <p:nvSpPr>
          <p:cNvPr id="4" name="TextBox 3"/>
          <p:cNvSpPr txBox="1"/>
          <p:nvPr/>
        </p:nvSpPr>
        <p:spPr>
          <a:xfrm>
            <a:off x="2667000" y="2743200"/>
            <a:ext cx="6934200" cy="1631950"/>
          </a:xfrm>
          <a:prstGeom prst="rect">
            <a:avLst/>
          </a:prstGeom>
          <a:noFill/>
        </p:spPr>
        <p:txBody>
          <a:bodyPr>
            <a:spAutoFit/>
          </a:bodyPr>
          <a:lstStyle/>
          <a:p>
            <a:pPr>
              <a:defRPr/>
            </a:pPr>
            <a:r>
              <a:rPr lang="en-US" sz="2000" b="1" dirty="0">
                <a:solidFill>
                  <a:schemeClr val="tx1">
                    <a:lumMod val="65000"/>
                    <a:lumOff val="35000"/>
                  </a:schemeClr>
                </a:solidFill>
                <a:latin typeface="Arial" pitchFamily="34" charset="0"/>
                <a:cs typeface="Arial" pitchFamily="34" charset="0"/>
              </a:rPr>
              <a:t>Sea level rise </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Minimal by mid century, rising 4-56” by 2100</a:t>
            </a:r>
          </a:p>
          <a:p>
            <a:pPr>
              <a:defRPr/>
            </a:pPr>
            <a:endParaRPr lang="en-US" sz="2000" dirty="0">
              <a:solidFill>
                <a:schemeClr val="tx1">
                  <a:lumMod val="65000"/>
                  <a:lumOff val="35000"/>
                </a:schemeClr>
              </a:solidFill>
              <a:latin typeface="Arial" pitchFamily="34" charset="0"/>
              <a:cs typeface="Arial" pitchFamily="34" charset="0"/>
            </a:endParaRPr>
          </a:p>
          <a:p>
            <a:pPr>
              <a:defRPr/>
            </a:pPr>
            <a:r>
              <a:rPr lang="en-US" sz="2000" b="1" dirty="0">
                <a:solidFill>
                  <a:schemeClr val="tx1">
                    <a:lumMod val="65000"/>
                    <a:lumOff val="35000"/>
                  </a:schemeClr>
                </a:solidFill>
                <a:latin typeface="Arial" pitchFamily="34" charset="0"/>
                <a:cs typeface="Arial" pitchFamily="34" charset="0"/>
              </a:rPr>
              <a:t>Acidification</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100-150% increase over pre-industrial levels by 2100</a:t>
            </a:r>
          </a:p>
        </p:txBody>
      </p:sp>
      <p:pic>
        <p:nvPicPr>
          <p:cNvPr id="11269" name="Picture 2" descr="http://image.shutterstock.com/display_pic_with_logo/727342/101268523/stock-vector-ocean-wave-contour-set-101268523.jpg"/>
          <p:cNvPicPr>
            <a:picLocks noChangeAspect="1" noChangeArrowheads="1"/>
          </p:cNvPicPr>
          <p:nvPr/>
        </p:nvPicPr>
        <p:blipFill>
          <a:blip r:embed="rId3" cstate="print"/>
          <a:srcRect r="53778" b="65958"/>
          <a:stretch>
            <a:fillRect/>
          </a:stretch>
        </p:blipFill>
        <p:spPr bwMode="auto">
          <a:xfrm>
            <a:off x="457200" y="2667000"/>
            <a:ext cx="1981200" cy="152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04800" y="5486400"/>
            <a:ext cx="1066800" cy="1295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3315" name="Rectangle 2"/>
          <p:cNvSpPr>
            <a:spLocks noChangeArrowheads="1"/>
          </p:cNvSpPr>
          <p:nvPr/>
        </p:nvSpPr>
        <p:spPr bwMode="auto">
          <a:xfrm>
            <a:off x="8001000" y="5486400"/>
            <a:ext cx="914400" cy="1295400"/>
          </a:xfrm>
          <a:prstGeom prst="rect">
            <a:avLst/>
          </a:prstGeom>
          <a:solidFill>
            <a:schemeClr val="bg1"/>
          </a:solidFill>
          <a:ln w="9525" algn="ctr">
            <a:solidFill>
              <a:schemeClr val="bg1"/>
            </a:solidFill>
            <a:round/>
            <a:headEnd/>
            <a:tailEnd/>
          </a:ln>
        </p:spPr>
        <p:txBody>
          <a:bodyPr/>
          <a:lstStyle/>
          <a:p>
            <a:pPr eaLnBrk="0" hangingPunct="0"/>
            <a:endParaRPr lang="en-US"/>
          </a:p>
        </p:txBody>
      </p:sp>
      <p:pic>
        <p:nvPicPr>
          <p:cNvPr id="13316" name="Picture 3"/>
          <p:cNvPicPr>
            <a:picLocks noChangeAspect="1" noChangeArrowheads="1"/>
          </p:cNvPicPr>
          <p:nvPr/>
        </p:nvPicPr>
        <p:blipFill>
          <a:blip r:embed="rId3" cstate="print"/>
          <a:srcRect t="4796" r="1231" b="4077"/>
          <a:stretch>
            <a:fillRect/>
          </a:stretch>
        </p:blipFill>
        <p:spPr bwMode="auto">
          <a:xfrm>
            <a:off x="1215190" y="1"/>
            <a:ext cx="678581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52400" y="0"/>
            <a:ext cx="8753475"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Heat.jpg"/>
          <p:cNvPicPr>
            <a:picLocks noChangeAspect="1"/>
          </p:cNvPicPr>
          <p:nvPr/>
        </p:nvPicPr>
        <p:blipFill>
          <a:blip r:embed="rId3" cstate="print"/>
          <a:srcRect/>
          <a:stretch>
            <a:fillRect/>
          </a:stretch>
        </p:blipFill>
        <p:spPr bwMode="auto">
          <a:xfrm>
            <a:off x="228600" y="274638"/>
            <a:ext cx="1831975" cy="1295400"/>
          </a:xfrm>
          <a:prstGeom prst="rect">
            <a:avLst/>
          </a:prstGeom>
          <a:noFill/>
          <a:ln w="9525">
            <a:noFill/>
            <a:miter lim="800000"/>
            <a:headEnd/>
            <a:tailEnd/>
          </a:ln>
        </p:spPr>
      </p:pic>
      <p:sp>
        <p:nvSpPr>
          <p:cNvPr id="12" name="TextBox 11"/>
          <p:cNvSpPr txBox="1"/>
          <p:nvPr/>
        </p:nvSpPr>
        <p:spPr>
          <a:xfrm>
            <a:off x="2362200" y="381000"/>
            <a:ext cx="6781800" cy="1015663"/>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Heat related illness</a:t>
            </a:r>
          </a:p>
          <a:p>
            <a:pPr>
              <a:buFont typeface="Arial" pitchFamily="34" charset="0"/>
              <a:buChar char="•"/>
              <a:defRPr/>
            </a:pPr>
            <a:r>
              <a:rPr lang="en-US" sz="2000" dirty="0">
                <a:solidFill>
                  <a:srgbClr val="0392BE"/>
                </a:solidFill>
                <a:latin typeface="Arial" pitchFamily="34" charset="0"/>
                <a:cs typeface="Arial" pitchFamily="34" charset="0"/>
              </a:rPr>
              <a:t> Heat related death</a:t>
            </a:r>
          </a:p>
          <a:p>
            <a:pPr>
              <a:buFont typeface="Arial" pitchFamily="34" charset="0"/>
              <a:buChar char="•"/>
              <a:defRPr/>
            </a:pPr>
            <a:r>
              <a:rPr lang="en-US" sz="2000" dirty="0">
                <a:solidFill>
                  <a:srgbClr val="0392BE"/>
                </a:solidFill>
                <a:latin typeface="Arial" pitchFamily="34" charset="0"/>
                <a:cs typeface="Arial" pitchFamily="34" charset="0"/>
              </a:rPr>
              <a:t> Violence</a:t>
            </a:r>
          </a:p>
          <a:p>
            <a:pPr>
              <a:buFont typeface="Arial" pitchFamily="34" charset="0"/>
              <a:buChar char="•"/>
              <a:defRPr/>
            </a:pPr>
            <a:r>
              <a:rPr lang="en-US" sz="2000" dirty="0">
                <a:solidFill>
                  <a:srgbClr val="0392BE"/>
                </a:solidFill>
                <a:latin typeface="Arial" pitchFamily="34" charset="0"/>
                <a:cs typeface="Arial" pitchFamily="34" charset="0"/>
              </a:rPr>
              <a:t> Air pollution</a:t>
            </a:r>
          </a:p>
          <a:p>
            <a:pPr>
              <a:buFont typeface="Arial" pitchFamily="34" charset="0"/>
              <a:buChar char="•"/>
              <a:defRPr/>
            </a:pPr>
            <a:r>
              <a:rPr lang="en-US" sz="2000" dirty="0">
                <a:solidFill>
                  <a:srgbClr val="0392BE"/>
                </a:solidFill>
                <a:latin typeface="Arial" pitchFamily="34" charset="0"/>
                <a:cs typeface="Arial" pitchFamily="34" charset="0"/>
              </a:rPr>
              <a:t> HABs</a:t>
            </a:r>
          </a:p>
          <a:p>
            <a:pPr>
              <a:buFont typeface="Arial" pitchFamily="34" charset="0"/>
              <a:buChar char="•"/>
              <a:defRPr/>
            </a:pPr>
            <a:r>
              <a:rPr lang="en-US" sz="2000" dirty="0">
                <a:solidFill>
                  <a:srgbClr val="0392BE"/>
                </a:solidFill>
                <a:latin typeface="Arial" pitchFamily="34" charset="0"/>
                <a:cs typeface="Arial" pitchFamily="34" charset="0"/>
              </a:rPr>
              <a:t> Recreational risks</a:t>
            </a:r>
          </a:p>
        </p:txBody>
      </p:sp>
      <p:cxnSp>
        <p:nvCxnSpPr>
          <p:cNvPr id="14" name="Straight Connector 13"/>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pic>
        <p:nvPicPr>
          <p:cNvPr id="15365" name="Picture 1"/>
          <p:cNvPicPr>
            <a:picLocks noChangeAspect="1" noChangeArrowheads="1"/>
          </p:cNvPicPr>
          <p:nvPr/>
        </p:nvPicPr>
        <p:blipFill>
          <a:blip r:embed="rId4" cstate="print"/>
          <a:srcRect l="1617" t="3548"/>
          <a:stretch>
            <a:fillRect/>
          </a:stretch>
        </p:blipFill>
        <p:spPr bwMode="auto">
          <a:xfrm>
            <a:off x="-7993743" y="2612572"/>
            <a:ext cx="7086600" cy="4750136"/>
          </a:xfrm>
          <a:prstGeom prst="rect">
            <a:avLst/>
          </a:prstGeom>
          <a:noFill/>
          <a:ln w="9525">
            <a:noFill/>
            <a:miter lim="800000"/>
            <a:headEnd/>
            <a:tailEnd/>
          </a:ln>
        </p:spPr>
      </p:pic>
      <p:sp>
        <p:nvSpPr>
          <p:cNvPr id="6" name="Rectangle 5"/>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0962" name="Picture 2" descr="20100724East20side20near20park"/>
          <p:cNvPicPr>
            <a:picLocks noChangeAspect="1" noChangeArrowheads="1"/>
          </p:cNvPicPr>
          <p:nvPr/>
        </p:nvPicPr>
        <p:blipFill>
          <a:blip r:embed="rId5" cstate="print"/>
          <a:srcRect/>
          <a:stretch>
            <a:fillRect/>
          </a:stretch>
        </p:blipFill>
        <p:spPr bwMode="auto">
          <a:xfrm>
            <a:off x="1316719" y="1767681"/>
            <a:ext cx="6419396" cy="481454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l="4688" t="19531" r="65312" b="21094"/>
          <a:stretch>
            <a:fillRect/>
          </a:stretch>
        </p:blipFill>
        <p:spPr bwMode="auto">
          <a:xfrm>
            <a:off x="1447800" y="558800"/>
            <a:ext cx="670560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4375" t="19531" r="64999" b="21094"/>
          <a:stretch>
            <a:fillRect/>
          </a:stretch>
        </p:blipFill>
        <p:spPr bwMode="auto">
          <a:xfrm>
            <a:off x="1295400" y="533400"/>
            <a:ext cx="6824663" cy="529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Drought.jpg"/>
          <p:cNvPicPr>
            <a:picLocks noChangeAspect="1"/>
          </p:cNvPicPr>
          <p:nvPr/>
        </p:nvPicPr>
        <p:blipFill>
          <a:blip r:embed="rId3" cstate="print"/>
          <a:srcRect/>
          <a:stretch>
            <a:fillRect/>
          </a:stretch>
        </p:blipFill>
        <p:spPr bwMode="auto">
          <a:xfrm>
            <a:off x="228600" y="274638"/>
            <a:ext cx="1752600" cy="1271587"/>
          </a:xfrm>
          <a:prstGeom prst="rect">
            <a:avLst/>
          </a:prstGeom>
          <a:noFill/>
          <a:ln w="9525">
            <a:noFill/>
            <a:miter lim="800000"/>
            <a:headEnd/>
            <a:tailEnd/>
          </a:ln>
        </p:spPr>
      </p:pic>
      <p:cxnSp>
        <p:nvCxnSpPr>
          <p:cNvPr id="12" name="Straight Connector 11"/>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200" y="381000"/>
            <a:ext cx="6781800" cy="707886"/>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Food insecurity</a:t>
            </a:r>
          </a:p>
          <a:p>
            <a:pPr>
              <a:buFont typeface="Arial" pitchFamily="34" charset="0"/>
              <a:buChar char="•"/>
              <a:defRPr/>
            </a:pPr>
            <a:r>
              <a:rPr lang="en-US" sz="2000" dirty="0">
                <a:solidFill>
                  <a:srgbClr val="0392BE"/>
                </a:solidFill>
                <a:latin typeface="Arial" pitchFamily="34" charset="0"/>
                <a:cs typeface="Arial" pitchFamily="34" charset="0"/>
              </a:rPr>
              <a:t> Water insecurity</a:t>
            </a:r>
          </a:p>
          <a:p>
            <a:pPr>
              <a:buFont typeface="Arial" pitchFamily="34" charset="0"/>
              <a:buChar char="•"/>
              <a:defRPr/>
            </a:pPr>
            <a:r>
              <a:rPr lang="en-US" sz="2000" dirty="0">
                <a:solidFill>
                  <a:srgbClr val="0392BE"/>
                </a:solidFill>
                <a:latin typeface="Arial" pitchFamily="34" charset="0"/>
                <a:cs typeface="Arial" pitchFamily="34" charset="0"/>
              </a:rPr>
              <a:t> Mental &amp; behavioral health</a:t>
            </a:r>
          </a:p>
          <a:p>
            <a:pPr>
              <a:buFont typeface="Arial" pitchFamily="34" charset="0"/>
              <a:buChar char="•"/>
              <a:defRPr/>
            </a:pPr>
            <a:r>
              <a:rPr lang="en-US" sz="2000" dirty="0">
                <a:solidFill>
                  <a:srgbClr val="0392BE"/>
                </a:solidFill>
                <a:latin typeface="Arial" pitchFamily="34" charset="0"/>
                <a:cs typeface="Arial" pitchFamily="34" charset="0"/>
              </a:rPr>
              <a:t> Income loss</a:t>
            </a:r>
          </a:p>
        </p:txBody>
      </p:sp>
      <p:pic>
        <p:nvPicPr>
          <p:cNvPr id="18437" name="Picture 2" descr="http://droughtmonitor.unl.edu/data/jpg/20140805/20140805_OR_trd.jpg"/>
          <p:cNvPicPr>
            <a:picLocks noChangeAspect="1" noChangeArrowheads="1"/>
          </p:cNvPicPr>
          <p:nvPr/>
        </p:nvPicPr>
        <p:blipFill>
          <a:blip r:embed="rId4" cstate="print"/>
          <a:srcRect l="3999" t="27608" r="39999" b="15451"/>
          <a:stretch>
            <a:fillRect/>
          </a:stretch>
        </p:blipFill>
        <p:spPr bwMode="auto">
          <a:xfrm>
            <a:off x="1600200" y="1905000"/>
            <a:ext cx="5832475" cy="4583113"/>
          </a:xfrm>
          <a:prstGeom prst="rect">
            <a:avLst/>
          </a:prstGeom>
          <a:noFill/>
          <a:ln w="9525">
            <a:noFill/>
            <a:miter lim="800000"/>
            <a:headEnd/>
            <a:tailEnd/>
          </a:ln>
        </p:spPr>
      </p:pic>
      <p:sp>
        <p:nvSpPr>
          <p:cNvPr id="6" name="Rectangle 5"/>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Wildfire.jpg"/>
          <p:cNvPicPr>
            <a:picLocks noChangeAspect="1"/>
          </p:cNvPicPr>
          <p:nvPr/>
        </p:nvPicPr>
        <p:blipFill>
          <a:blip r:embed="rId3" cstate="print"/>
          <a:srcRect/>
          <a:stretch>
            <a:fillRect/>
          </a:stretch>
        </p:blipFill>
        <p:spPr bwMode="auto">
          <a:xfrm>
            <a:off x="228600" y="274638"/>
            <a:ext cx="1752600" cy="1271587"/>
          </a:xfrm>
          <a:prstGeom prst="rect">
            <a:avLst/>
          </a:prstGeom>
          <a:noFill/>
          <a:ln w="9525">
            <a:noFill/>
            <a:miter lim="800000"/>
            <a:headEnd/>
            <a:tailEnd/>
          </a:ln>
        </p:spPr>
      </p:pic>
      <p:cxnSp>
        <p:nvCxnSpPr>
          <p:cNvPr id="12" name="Straight Connector 11"/>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200" y="381000"/>
            <a:ext cx="6781800" cy="1015663"/>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Air quality</a:t>
            </a:r>
          </a:p>
          <a:p>
            <a:pPr>
              <a:buFont typeface="Arial" pitchFamily="34" charset="0"/>
              <a:buChar char="•"/>
              <a:defRPr/>
            </a:pPr>
            <a:r>
              <a:rPr lang="en-US" sz="2000" dirty="0">
                <a:solidFill>
                  <a:srgbClr val="0392BE"/>
                </a:solidFill>
                <a:latin typeface="Arial" pitchFamily="34" charset="0"/>
                <a:cs typeface="Arial" pitchFamily="34" charset="0"/>
              </a:rPr>
              <a:t> Water quality</a:t>
            </a:r>
          </a:p>
          <a:p>
            <a:pPr>
              <a:buFont typeface="Arial" pitchFamily="34" charset="0"/>
              <a:buChar char="•"/>
              <a:defRPr/>
            </a:pPr>
            <a:r>
              <a:rPr lang="en-US" sz="2000" dirty="0">
                <a:solidFill>
                  <a:srgbClr val="0392BE"/>
                </a:solidFill>
                <a:latin typeface="Arial" pitchFamily="34" charset="0"/>
                <a:cs typeface="Arial" pitchFamily="34" charset="0"/>
              </a:rPr>
              <a:t> Occupational risks</a:t>
            </a:r>
          </a:p>
          <a:p>
            <a:pPr>
              <a:buFont typeface="Arial" pitchFamily="34" charset="0"/>
              <a:buChar char="•"/>
              <a:defRPr/>
            </a:pPr>
            <a:r>
              <a:rPr lang="en-US" sz="2000" dirty="0">
                <a:solidFill>
                  <a:srgbClr val="0392BE"/>
                </a:solidFill>
                <a:latin typeface="Arial" pitchFamily="34" charset="0"/>
                <a:cs typeface="Arial" pitchFamily="34" charset="0"/>
              </a:rPr>
              <a:t> Income loss</a:t>
            </a:r>
          </a:p>
          <a:p>
            <a:pPr>
              <a:buFont typeface="Arial" pitchFamily="34" charset="0"/>
              <a:buChar char="•"/>
              <a:defRPr/>
            </a:pPr>
            <a:r>
              <a:rPr lang="en-US" sz="2000" dirty="0">
                <a:solidFill>
                  <a:srgbClr val="0392BE"/>
                </a:solidFill>
                <a:latin typeface="Arial" pitchFamily="34" charset="0"/>
                <a:cs typeface="Arial" pitchFamily="34" charset="0"/>
              </a:rPr>
              <a:t> Displacement</a:t>
            </a:r>
          </a:p>
        </p:txBody>
      </p:sp>
      <p:pic>
        <p:nvPicPr>
          <p:cNvPr id="19462" name="Picture 4" descr="http://cdn.theatlantic.com/newsroom/img/posts/2014/08/pyrocumulus_cloud_california_drought_wildfire_forest_fire_summer_2014_water_shortages_ration_jerry_brown_obama_climate_change_1/1434eeb5a.jpg"/>
          <p:cNvPicPr>
            <a:picLocks noChangeAspect="1" noChangeArrowheads="1"/>
          </p:cNvPicPr>
          <p:nvPr/>
        </p:nvPicPr>
        <p:blipFill>
          <a:blip r:embed="rId4" cstate="print"/>
          <a:srcRect/>
          <a:stretch>
            <a:fillRect/>
          </a:stretch>
        </p:blipFill>
        <p:spPr bwMode="auto">
          <a:xfrm>
            <a:off x="1219200" y="1905000"/>
            <a:ext cx="6858000" cy="4552950"/>
          </a:xfrm>
          <a:prstGeom prst="rect">
            <a:avLst/>
          </a:prstGeom>
          <a:noFill/>
          <a:ln w="9525">
            <a:noFill/>
            <a:miter lim="800000"/>
            <a:headEnd/>
            <a:tailEnd/>
          </a:ln>
        </p:spPr>
      </p:pic>
      <p:sp>
        <p:nvSpPr>
          <p:cNvPr id="7" name="Rectangle 6"/>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7"/>
          <p:cNvSpPr>
            <a:spLocks noChangeArrowheads="1"/>
          </p:cNvSpPr>
          <p:nvPr/>
        </p:nvSpPr>
        <p:spPr bwMode="auto">
          <a:xfrm>
            <a:off x="3276600" y="1219200"/>
            <a:ext cx="2209800" cy="304800"/>
          </a:xfrm>
          <a:prstGeom prst="ellipse">
            <a:avLst/>
          </a:prstGeom>
          <a:solidFill>
            <a:schemeClr val="bg1"/>
          </a:solidFill>
          <a:ln w="9525" algn="ctr">
            <a:noFill/>
            <a:round/>
            <a:headEnd/>
            <a:tailEnd/>
          </a:ln>
        </p:spPr>
        <p:txBody>
          <a:bodyPr/>
          <a:lstStyle/>
          <a:p>
            <a:pPr eaLnBrk="0" hangingPunct="0"/>
            <a:endParaRPr lang="en-US"/>
          </a:p>
        </p:txBody>
      </p:sp>
      <p:pic>
        <p:nvPicPr>
          <p:cNvPr id="4099" name="Picture 6" descr="http://www.cdc.gov/climateandhealth/images/FundedStates_2012_550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838200"/>
            <a:ext cx="6934200" cy="50688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orms_Floods.jpg"/>
          <p:cNvPicPr>
            <a:picLocks noChangeAspect="1"/>
          </p:cNvPicPr>
          <p:nvPr/>
        </p:nvPicPr>
        <p:blipFill>
          <a:blip r:embed="rId3" cstate="print"/>
          <a:srcRect/>
          <a:stretch>
            <a:fillRect/>
          </a:stretch>
        </p:blipFill>
        <p:spPr bwMode="auto">
          <a:xfrm>
            <a:off x="228600" y="274638"/>
            <a:ext cx="1524000" cy="1300162"/>
          </a:xfrm>
          <a:prstGeom prst="rect">
            <a:avLst/>
          </a:prstGeom>
          <a:noFill/>
          <a:ln w="9525">
            <a:noFill/>
            <a:miter lim="800000"/>
            <a:headEnd/>
            <a:tailEnd/>
          </a:ln>
        </p:spPr>
      </p:pic>
      <p:cxnSp>
        <p:nvCxnSpPr>
          <p:cNvPr id="4" name="Straight Connector 3"/>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62200" y="381001"/>
            <a:ext cx="6781800" cy="1015663"/>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Wind</a:t>
            </a:r>
          </a:p>
          <a:p>
            <a:pPr>
              <a:buFont typeface="Arial" pitchFamily="34" charset="0"/>
              <a:buChar char="•"/>
              <a:defRPr/>
            </a:pPr>
            <a:r>
              <a:rPr lang="en-US" sz="2000" dirty="0">
                <a:solidFill>
                  <a:srgbClr val="0392BE"/>
                </a:solidFill>
                <a:latin typeface="Arial" pitchFamily="34" charset="0"/>
                <a:cs typeface="Arial" pitchFamily="34" charset="0"/>
              </a:rPr>
              <a:t> Landslides</a:t>
            </a:r>
          </a:p>
          <a:p>
            <a:pPr>
              <a:buFont typeface="Arial" pitchFamily="34" charset="0"/>
              <a:buChar char="•"/>
              <a:defRPr/>
            </a:pPr>
            <a:r>
              <a:rPr lang="en-US" sz="2000" dirty="0">
                <a:solidFill>
                  <a:srgbClr val="0392BE"/>
                </a:solidFill>
                <a:latin typeface="Arial" pitchFamily="34" charset="0"/>
                <a:cs typeface="Arial" pitchFamily="34" charset="0"/>
              </a:rPr>
              <a:t> Flooding</a:t>
            </a:r>
          </a:p>
          <a:p>
            <a:pPr>
              <a:buFont typeface="Arial" pitchFamily="34" charset="0"/>
              <a:buChar char="•"/>
              <a:defRPr/>
            </a:pPr>
            <a:r>
              <a:rPr lang="en-US" sz="2000" dirty="0">
                <a:solidFill>
                  <a:srgbClr val="0392BE"/>
                </a:solidFill>
                <a:latin typeface="Arial" pitchFamily="34" charset="0"/>
                <a:cs typeface="Arial" pitchFamily="34" charset="0"/>
              </a:rPr>
              <a:t> Displacement</a:t>
            </a:r>
          </a:p>
          <a:p>
            <a:pPr>
              <a:buFont typeface="Arial" pitchFamily="34" charset="0"/>
              <a:buChar char="•"/>
              <a:defRPr/>
            </a:pPr>
            <a:r>
              <a:rPr lang="en-US" sz="2000" dirty="0">
                <a:solidFill>
                  <a:srgbClr val="0392BE"/>
                </a:solidFill>
                <a:latin typeface="Arial" pitchFamily="34" charset="0"/>
                <a:cs typeface="Arial" pitchFamily="34" charset="0"/>
              </a:rPr>
              <a:t> Mental &amp; behavioral health</a:t>
            </a:r>
          </a:p>
        </p:txBody>
      </p:sp>
      <p:pic>
        <p:nvPicPr>
          <p:cNvPr id="20485" name="Picture 6" descr="HistoricLandslides.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143000" y="1524000"/>
            <a:ext cx="6553200" cy="5064125"/>
          </a:xfrm>
          <a:prstGeom prst="rect">
            <a:avLst/>
          </a:prstGeom>
          <a:noFill/>
          <a:ln w="9525">
            <a:noFill/>
            <a:miter lim="800000"/>
            <a:headEnd/>
            <a:tailEnd/>
          </a:ln>
        </p:spPr>
      </p:pic>
      <p:sp>
        <p:nvSpPr>
          <p:cNvPr id="6" name="Rectangle 5"/>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Sea Level.jpg"/>
          <p:cNvPicPr>
            <a:picLocks noChangeAspect="1"/>
          </p:cNvPicPr>
          <p:nvPr/>
        </p:nvPicPr>
        <p:blipFill>
          <a:blip r:embed="rId3" cstate="print"/>
          <a:srcRect/>
          <a:stretch>
            <a:fillRect/>
          </a:stretch>
        </p:blipFill>
        <p:spPr bwMode="auto">
          <a:xfrm>
            <a:off x="228600" y="274638"/>
            <a:ext cx="1806575" cy="1270000"/>
          </a:xfrm>
          <a:prstGeom prst="rect">
            <a:avLst/>
          </a:prstGeom>
          <a:noFill/>
          <a:ln w="9525">
            <a:noFill/>
            <a:miter lim="800000"/>
            <a:headEnd/>
            <a:tailEnd/>
          </a:ln>
        </p:spPr>
      </p:pic>
      <p:cxnSp>
        <p:nvCxnSpPr>
          <p:cNvPr id="3" name="Straight Connector 2"/>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62200" y="381000"/>
            <a:ext cx="6781800" cy="707886"/>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Income loss</a:t>
            </a:r>
          </a:p>
          <a:p>
            <a:pPr>
              <a:buFont typeface="Arial" pitchFamily="34" charset="0"/>
              <a:buChar char="•"/>
              <a:defRPr/>
            </a:pPr>
            <a:r>
              <a:rPr lang="en-US" sz="2000" dirty="0">
                <a:solidFill>
                  <a:srgbClr val="0392BE"/>
                </a:solidFill>
                <a:latin typeface="Arial" pitchFamily="34" charset="0"/>
                <a:cs typeface="Arial" pitchFamily="34" charset="0"/>
              </a:rPr>
              <a:t> Displacement</a:t>
            </a:r>
          </a:p>
          <a:p>
            <a:pPr>
              <a:buFont typeface="Arial" pitchFamily="34" charset="0"/>
              <a:buChar char="•"/>
              <a:defRPr/>
            </a:pPr>
            <a:r>
              <a:rPr lang="en-US" sz="2000" dirty="0">
                <a:solidFill>
                  <a:srgbClr val="0392BE"/>
                </a:solidFill>
                <a:latin typeface="Arial" pitchFamily="34" charset="0"/>
                <a:cs typeface="Arial" pitchFamily="34" charset="0"/>
              </a:rPr>
              <a:t> Mental &amp; behavioral health</a:t>
            </a:r>
          </a:p>
        </p:txBody>
      </p:sp>
      <p:pic>
        <p:nvPicPr>
          <p:cNvPr id="21509" name="Picture 4" descr="8367180036_8ca1e1afdf_b.JPG"/>
          <p:cNvPicPr>
            <a:picLocks noChangeAspect="1"/>
          </p:cNvPicPr>
          <p:nvPr/>
        </p:nvPicPr>
        <p:blipFill>
          <a:blip r:embed="rId4" cstate="print"/>
          <a:srcRect l="2856" t="7062" r="4572" b="5933"/>
          <a:stretch>
            <a:fillRect/>
          </a:stretch>
        </p:blipFill>
        <p:spPr bwMode="auto">
          <a:xfrm>
            <a:off x="-6883400" y="1549400"/>
            <a:ext cx="6477000" cy="4618038"/>
          </a:xfrm>
          <a:prstGeom prst="rect">
            <a:avLst/>
          </a:prstGeom>
          <a:noFill/>
          <a:ln w="9525">
            <a:noFill/>
            <a:miter lim="800000"/>
            <a:headEnd/>
            <a:tailEnd/>
          </a:ln>
        </p:spPr>
      </p:pic>
      <p:sp>
        <p:nvSpPr>
          <p:cNvPr id="6" name="Rectangle 5"/>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026" name="Picture 2" descr="C:\Documents and Settings\OR0211097\My Documents\Downloads\6744708809_3d4de1858d_b.jpg"/>
          <p:cNvPicPr>
            <a:picLocks noChangeAspect="1" noChangeArrowheads="1"/>
          </p:cNvPicPr>
          <p:nvPr/>
        </p:nvPicPr>
        <p:blipFill>
          <a:blip r:embed="rId5" cstate="print"/>
          <a:srcRect/>
          <a:stretch>
            <a:fillRect/>
          </a:stretch>
        </p:blipFill>
        <p:spPr bwMode="auto">
          <a:xfrm>
            <a:off x="1494972" y="1770743"/>
            <a:ext cx="6429828" cy="4822371"/>
          </a:xfrm>
          <a:prstGeom prst="rect">
            <a:avLst/>
          </a:prstGeom>
          <a:noFill/>
        </p:spPr>
      </p:pic>
      <p:sp>
        <p:nvSpPr>
          <p:cNvPr id="8" name="TextBox 7"/>
          <p:cNvSpPr txBox="1"/>
          <p:nvPr/>
        </p:nvSpPr>
        <p:spPr>
          <a:xfrm>
            <a:off x="1494971" y="6110515"/>
            <a:ext cx="5167086" cy="461665"/>
          </a:xfrm>
          <a:prstGeom prst="rect">
            <a:avLst/>
          </a:prstGeom>
          <a:noFill/>
        </p:spPr>
        <p:txBody>
          <a:bodyPr wrap="square" rtlCol="0">
            <a:spAutoFit/>
          </a:bodyPr>
          <a:lstStyle/>
          <a:p>
            <a:r>
              <a:rPr lang="en-US" sz="1200" dirty="0" smtClean="0">
                <a:solidFill>
                  <a:schemeClr val="bg1"/>
                </a:solidFill>
                <a:latin typeface="+mn-lt"/>
              </a:rPr>
              <a:t>King tide at Nehalem Bay, 1/22/12</a:t>
            </a:r>
          </a:p>
          <a:p>
            <a:r>
              <a:rPr lang="en-US" sz="1200" dirty="0" smtClean="0">
                <a:solidFill>
                  <a:schemeClr val="bg1"/>
                </a:solidFill>
                <a:latin typeface="+mn-lt"/>
              </a:rPr>
              <a:t>Photo: </a:t>
            </a:r>
            <a:r>
              <a:rPr lang="en-US" sz="1200" dirty="0" err="1" smtClean="0">
                <a:solidFill>
                  <a:schemeClr val="bg1"/>
                </a:solidFill>
                <a:latin typeface="+mn-lt"/>
              </a:rPr>
              <a:t>LMMAnz</a:t>
            </a:r>
            <a:r>
              <a:rPr lang="en-US" sz="1200" dirty="0" smtClean="0">
                <a:solidFill>
                  <a:schemeClr val="bg1"/>
                </a:solidFill>
                <a:latin typeface="+mn-lt"/>
              </a:rPr>
              <a:t>, Oregon King Tide Photo Initiative</a:t>
            </a:r>
            <a:endParaRPr lang="en-US" sz="1200" dirty="0">
              <a:solidFill>
                <a:schemeClr val="bg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Infectious Disease.jpg"/>
          <p:cNvPicPr>
            <a:picLocks noChangeAspect="1"/>
          </p:cNvPicPr>
          <p:nvPr/>
        </p:nvPicPr>
        <p:blipFill>
          <a:blip r:embed="rId3" cstate="print"/>
          <a:srcRect/>
          <a:stretch>
            <a:fillRect/>
          </a:stretch>
        </p:blipFill>
        <p:spPr bwMode="auto">
          <a:xfrm>
            <a:off x="228600" y="274638"/>
            <a:ext cx="1789113" cy="1338262"/>
          </a:xfrm>
          <a:prstGeom prst="rect">
            <a:avLst/>
          </a:prstGeom>
          <a:noFill/>
          <a:ln w="9525">
            <a:noFill/>
            <a:miter lim="800000"/>
            <a:headEnd/>
            <a:tailEnd/>
          </a:ln>
        </p:spPr>
      </p:pic>
      <p:cxnSp>
        <p:nvCxnSpPr>
          <p:cNvPr id="3" name="Straight Connector 2"/>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62200" y="381000"/>
            <a:ext cx="6781800" cy="707886"/>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Vector-borne</a:t>
            </a:r>
          </a:p>
          <a:p>
            <a:pPr>
              <a:buFont typeface="Arial" pitchFamily="34" charset="0"/>
              <a:buChar char="•"/>
              <a:defRPr/>
            </a:pPr>
            <a:r>
              <a:rPr lang="en-US" sz="2000" dirty="0">
                <a:solidFill>
                  <a:srgbClr val="0392BE"/>
                </a:solidFill>
                <a:latin typeface="Arial" pitchFamily="34" charset="0"/>
                <a:cs typeface="Arial" pitchFamily="34" charset="0"/>
              </a:rPr>
              <a:t> Food-borne</a:t>
            </a:r>
          </a:p>
          <a:p>
            <a:pPr>
              <a:buFont typeface="Arial" pitchFamily="34" charset="0"/>
              <a:buChar char="•"/>
              <a:defRPr/>
            </a:pPr>
            <a:r>
              <a:rPr lang="en-US" sz="2000" dirty="0">
                <a:solidFill>
                  <a:srgbClr val="0392BE"/>
                </a:solidFill>
                <a:latin typeface="Arial" pitchFamily="34" charset="0"/>
                <a:cs typeface="Arial" pitchFamily="34" charset="0"/>
              </a:rPr>
              <a:t> Fungal</a:t>
            </a:r>
          </a:p>
        </p:txBody>
      </p:sp>
      <p:pic>
        <p:nvPicPr>
          <p:cNvPr id="36866" name="Picture 2" descr="http://www.epa.gov/climatechange/images/indicator_downloads/lyme-example-download-2014.png"/>
          <p:cNvPicPr>
            <a:picLocks noChangeAspect="1" noChangeArrowheads="1"/>
          </p:cNvPicPr>
          <p:nvPr/>
        </p:nvPicPr>
        <p:blipFill>
          <a:blip r:embed="rId4" cstate="print"/>
          <a:srcRect b="8909"/>
          <a:stretch>
            <a:fillRect/>
          </a:stretch>
        </p:blipFill>
        <p:spPr bwMode="auto">
          <a:xfrm>
            <a:off x="0" y="1780939"/>
            <a:ext cx="9144000" cy="4848461"/>
          </a:xfrm>
          <a:prstGeom prst="rect">
            <a:avLst/>
          </a:prstGeom>
          <a:noFill/>
        </p:spPr>
      </p:pic>
      <p:sp>
        <p:nvSpPr>
          <p:cNvPr id="6" name="Rectangle 5"/>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llergens.jpg"/>
          <p:cNvPicPr>
            <a:picLocks noChangeAspect="1"/>
          </p:cNvPicPr>
          <p:nvPr/>
        </p:nvPicPr>
        <p:blipFill>
          <a:blip r:embed="rId3" cstate="print"/>
          <a:srcRect/>
          <a:stretch>
            <a:fillRect/>
          </a:stretch>
        </p:blipFill>
        <p:spPr bwMode="auto">
          <a:xfrm>
            <a:off x="228600" y="274638"/>
            <a:ext cx="2033588" cy="1325562"/>
          </a:xfrm>
          <a:prstGeom prst="rect">
            <a:avLst/>
          </a:prstGeom>
          <a:noFill/>
          <a:ln w="9525">
            <a:noFill/>
            <a:miter lim="800000"/>
            <a:headEnd/>
            <a:tailEnd/>
          </a:ln>
        </p:spPr>
      </p:pic>
      <p:cxnSp>
        <p:nvCxnSpPr>
          <p:cNvPr id="5" name="Straight Connector 4"/>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62200" y="381000"/>
            <a:ext cx="6781800" cy="400110"/>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Allergy symptoms</a:t>
            </a:r>
          </a:p>
        </p:txBody>
      </p:sp>
      <p:pic>
        <p:nvPicPr>
          <p:cNvPr id="23557" name="Picture 2" descr="http://3.bp.blogspot.com/-QsCo38g6QLk/TmgQplhdLoI/AAAAAAAAHz8/2_TbBJfbuN8/s1600/1+Solidago+canadensis%252C+Coshocton+County%252C+OH+September+14%252C+2008+%2528147%2529.JPG"/>
          <p:cNvPicPr>
            <a:picLocks noChangeAspect="1" noChangeArrowheads="1"/>
          </p:cNvPicPr>
          <p:nvPr/>
        </p:nvPicPr>
        <p:blipFill>
          <a:blip r:embed="rId4" cstate="print"/>
          <a:srcRect b="18700"/>
          <a:stretch>
            <a:fillRect/>
          </a:stretch>
        </p:blipFill>
        <p:spPr bwMode="auto">
          <a:xfrm>
            <a:off x="1676400" y="2286000"/>
            <a:ext cx="6248400" cy="3810000"/>
          </a:xfrm>
          <a:prstGeom prst="rect">
            <a:avLst/>
          </a:prstGeom>
          <a:noFill/>
          <a:ln w="9525">
            <a:noFill/>
            <a:miter lim="800000"/>
            <a:headEnd/>
            <a:tailEnd/>
          </a:ln>
        </p:spPr>
      </p:pic>
      <p:sp>
        <p:nvSpPr>
          <p:cNvPr id="7" name="Rectangle 6"/>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direct Impacts.jpg"/>
          <p:cNvPicPr>
            <a:picLocks noChangeAspect="1"/>
          </p:cNvPicPr>
          <p:nvPr/>
        </p:nvPicPr>
        <p:blipFill>
          <a:blip r:embed="rId3" cstate="print"/>
          <a:srcRect/>
          <a:stretch>
            <a:fillRect/>
          </a:stretch>
        </p:blipFill>
        <p:spPr bwMode="auto">
          <a:xfrm>
            <a:off x="228600" y="274638"/>
            <a:ext cx="1568450" cy="1338262"/>
          </a:xfrm>
          <a:prstGeom prst="rect">
            <a:avLst/>
          </a:prstGeom>
          <a:noFill/>
          <a:ln w="9525">
            <a:noFill/>
            <a:miter lim="800000"/>
            <a:headEnd/>
            <a:tailEnd/>
          </a:ln>
        </p:spPr>
      </p:pic>
      <p:cxnSp>
        <p:nvCxnSpPr>
          <p:cNvPr id="4" name="Straight Connector 3"/>
          <p:cNvCxnSpPr/>
          <p:nvPr/>
        </p:nvCxnSpPr>
        <p:spPr>
          <a:xfrm flipV="1">
            <a:off x="0" y="1676400"/>
            <a:ext cx="9144000" cy="0"/>
          </a:xfrm>
          <a:prstGeom prst="line">
            <a:avLst/>
          </a:prstGeom>
          <a:ln w="38100">
            <a:solidFill>
              <a:srgbClr val="0392BE"/>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62200" y="381000"/>
            <a:ext cx="6781800" cy="707886"/>
          </a:xfrm>
          <a:prstGeom prst="rect">
            <a:avLst/>
          </a:prstGeom>
          <a:noFill/>
        </p:spPr>
        <p:txBody>
          <a:bodyPr numCol="2">
            <a:spAutoFit/>
          </a:bodyPr>
          <a:lstStyle/>
          <a:p>
            <a:pPr>
              <a:buFont typeface="Arial" pitchFamily="34" charset="0"/>
              <a:buChar char="•"/>
              <a:defRPr/>
            </a:pPr>
            <a:r>
              <a:rPr lang="en-US" sz="2000" dirty="0">
                <a:solidFill>
                  <a:srgbClr val="0392BE"/>
                </a:solidFill>
                <a:latin typeface="Arial" pitchFamily="34" charset="0"/>
                <a:cs typeface="Arial" pitchFamily="34" charset="0"/>
              </a:rPr>
              <a:t> Economic instability</a:t>
            </a:r>
          </a:p>
          <a:p>
            <a:pPr>
              <a:buFont typeface="Arial" pitchFamily="34" charset="0"/>
              <a:buChar char="•"/>
              <a:defRPr/>
            </a:pPr>
            <a:r>
              <a:rPr lang="en-US" sz="2000" dirty="0">
                <a:solidFill>
                  <a:srgbClr val="0392BE"/>
                </a:solidFill>
                <a:latin typeface="Arial" pitchFamily="34" charset="0"/>
                <a:cs typeface="Arial" pitchFamily="34" charset="0"/>
              </a:rPr>
              <a:t> Unhealthy coping</a:t>
            </a:r>
          </a:p>
          <a:p>
            <a:pPr>
              <a:buFont typeface="Arial" pitchFamily="34" charset="0"/>
              <a:buChar char="•"/>
              <a:defRPr/>
            </a:pPr>
            <a:r>
              <a:rPr lang="en-US" sz="2000" dirty="0">
                <a:solidFill>
                  <a:srgbClr val="0392BE"/>
                </a:solidFill>
                <a:latin typeface="Arial" pitchFamily="34" charset="0"/>
                <a:cs typeface="Arial" pitchFamily="34" charset="0"/>
              </a:rPr>
              <a:t> Migration</a:t>
            </a:r>
          </a:p>
          <a:p>
            <a:pPr>
              <a:defRPr/>
            </a:pPr>
            <a:endParaRPr lang="en-US" sz="2000" dirty="0">
              <a:solidFill>
                <a:srgbClr val="0392BE"/>
              </a:solidFill>
              <a:latin typeface="Arial" pitchFamily="34" charset="0"/>
              <a:cs typeface="Arial" pitchFamily="34" charset="0"/>
            </a:endParaRPr>
          </a:p>
        </p:txBody>
      </p:sp>
      <p:pic>
        <p:nvPicPr>
          <p:cNvPr id="24581" name="Picture 4" descr="US: Current Temperatures"/>
          <p:cNvPicPr>
            <a:picLocks noChangeAspect="1" noChangeArrowheads="1"/>
          </p:cNvPicPr>
          <p:nvPr/>
        </p:nvPicPr>
        <p:blipFill>
          <a:blip r:embed="rId4" cstate="print"/>
          <a:srcRect/>
          <a:stretch>
            <a:fillRect/>
          </a:stretch>
        </p:blipFill>
        <p:spPr bwMode="auto">
          <a:xfrm>
            <a:off x="-6172200" y="1524000"/>
            <a:ext cx="5715000" cy="3857625"/>
          </a:xfrm>
          <a:prstGeom prst="rect">
            <a:avLst/>
          </a:prstGeom>
          <a:noFill/>
          <a:ln w="9525">
            <a:noFill/>
            <a:miter lim="800000"/>
            <a:headEnd/>
            <a:tailEnd/>
          </a:ln>
        </p:spPr>
      </p:pic>
      <p:pic>
        <p:nvPicPr>
          <p:cNvPr id="24582" name="Picture 2" descr="C:\Documents and Settings\OR0211097\Desktop\CliffMass.gif"/>
          <p:cNvPicPr>
            <a:picLocks noChangeAspect="1" noChangeArrowheads="1" noCrop="1"/>
          </p:cNvPicPr>
          <p:nvPr/>
        </p:nvPicPr>
        <p:blipFill>
          <a:blip r:embed="rId5" cstate="print"/>
          <a:srcRect/>
          <a:stretch>
            <a:fillRect/>
          </a:stretch>
        </p:blipFill>
        <p:spPr bwMode="auto">
          <a:xfrm>
            <a:off x="9982200" y="1828800"/>
            <a:ext cx="6400800" cy="4011613"/>
          </a:xfrm>
          <a:prstGeom prst="rect">
            <a:avLst/>
          </a:prstGeom>
          <a:noFill/>
          <a:ln w="9525">
            <a:noFill/>
            <a:miter lim="800000"/>
            <a:headEnd/>
            <a:tailEnd/>
          </a:ln>
        </p:spPr>
      </p:pic>
      <p:pic>
        <p:nvPicPr>
          <p:cNvPr id="24584" name="Picture 8" descr="http://www.rtcc.org/files/2013/05/IDMC-2012-Disaster-Displaced-Map-Large.jpg"/>
          <p:cNvPicPr>
            <a:picLocks noChangeAspect="1" noChangeArrowheads="1"/>
          </p:cNvPicPr>
          <p:nvPr/>
        </p:nvPicPr>
        <p:blipFill>
          <a:blip r:embed="rId6" cstate="print"/>
          <a:srcRect/>
          <a:stretch>
            <a:fillRect/>
          </a:stretch>
        </p:blipFill>
        <p:spPr bwMode="auto">
          <a:xfrm>
            <a:off x="9448800" y="3962400"/>
            <a:ext cx="6857999" cy="4851066"/>
          </a:xfrm>
          <a:prstGeom prst="rect">
            <a:avLst/>
          </a:prstGeom>
          <a:noFill/>
        </p:spPr>
      </p:pic>
      <p:pic>
        <p:nvPicPr>
          <p:cNvPr id="32769" name="Picture 1"/>
          <p:cNvPicPr>
            <a:picLocks noChangeAspect="1" noChangeArrowheads="1"/>
          </p:cNvPicPr>
          <p:nvPr/>
        </p:nvPicPr>
        <p:blipFill>
          <a:blip r:embed="rId7" cstate="print"/>
          <a:srcRect b="30783"/>
          <a:stretch>
            <a:fillRect/>
          </a:stretch>
        </p:blipFill>
        <p:spPr bwMode="auto">
          <a:xfrm>
            <a:off x="990600" y="1828800"/>
            <a:ext cx="7315200" cy="4648200"/>
          </a:xfrm>
          <a:prstGeom prst="rect">
            <a:avLst/>
          </a:prstGeom>
          <a:noFill/>
          <a:ln w="9525">
            <a:solidFill>
              <a:schemeClr val="tx2"/>
            </a:solidFill>
            <a:miter lim="800000"/>
            <a:headEnd/>
            <a:tailEnd/>
          </a:ln>
        </p:spPr>
      </p:pic>
      <p:sp>
        <p:nvSpPr>
          <p:cNvPr id="9" name="Rectangle 8"/>
          <p:cNvSpPr/>
          <p:nvPr/>
        </p:nvSpPr>
        <p:spPr bwMode="auto">
          <a:xfrm>
            <a:off x="0" y="32658"/>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(Enter) DEPARTMENT (ALL CAPS)</a:t>
            </a:r>
            <a:br>
              <a:rPr lang="en-US" smtClean="0"/>
            </a:br>
            <a:r>
              <a:rPr lang="en-US" smtClean="0"/>
              <a:t>(Enter) Division or Office (Mixed Case)</a:t>
            </a:r>
          </a:p>
          <a:p>
            <a:pPr>
              <a:defRPr/>
            </a:pPr>
            <a:endParaRPr lang="en-US"/>
          </a:p>
        </p:txBody>
      </p:sp>
      <p:pic>
        <p:nvPicPr>
          <p:cNvPr id="43011" name="Picture 2" descr="I:\RandE\Climate Change\Communication &amp; Outreach\Story Project\Final Photos\Faduma.JPG"/>
          <p:cNvPicPr>
            <a:picLocks noChangeAspect="1" noChangeArrowheads="1"/>
          </p:cNvPicPr>
          <p:nvPr/>
        </p:nvPicPr>
        <p:blipFill>
          <a:blip r:embed="rId2" cstate="print"/>
          <a:srcRect t="1660" b="48532"/>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5181600" y="1524000"/>
            <a:ext cx="3962400" cy="2862263"/>
          </a:xfrm>
          <a:prstGeom prst="rect">
            <a:avLst/>
          </a:prstGeom>
          <a:solidFill>
            <a:schemeClr val="bg1"/>
          </a:solidFill>
          <a:ln>
            <a:noFill/>
            <a:bevel/>
          </a:ln>
        </p:spPr>
        <p:txBody>
          <a:bodyPr>
            <a:spAutoFit/>
          </a:bodyPr>
          <a:lstStyle/>
          <a:p>
            <a:pPr>
              <a:defRPr/>
            </a:pPr>
            <a:r>
              <a:rPr lang="en-US" dirty="0">
                <a:solidFill>
                  <a:schemeClr val="accent1">
                    <a:lumMod val="50000"/>
                  </a:schemeClr>
                </a:solidFill>
              </a:rPr>
              <a:t>Climate change is a reality we all must face. Yet, </a:t>
            </a:r>
            <a:r>
              <a:rPr lang="en-US" b="1" dirty="0">
                <a:solidFill>
                  <a:schemeClr val="accent1">
                    <a:lumMod val="50000"/>
                  </a:schemeClr>
                </a:solidFill>
              </a:rPr>
              <a:t>the most impacted communities are those who are least responsible. </a:t>
            </a:r>
          </a:p>
          <a:p>
            <a:pPr>
              <a:defRPr/>
            </a:pPr>
            <a:endParaRPr lang="en-US" sz="2000" dirty="0">
              <a:solidFill>
                <a:schemeClr val="accent1">
                  <a:lumMod val="50000"/>
                </a:schemeClr>
              </a:solidFill>
            </a:endParaRPr>
          </a:p>
          <a:p>
            <a:pPr>
              <a:defRPr/>
            </a:pPr>
            <a:r>
              <a:rPr lang="en-US" sz="2000" dirty="0" err="1">
                <a:solidFill>
                  <a:schemeClr val="accent1">
                    <a:lumMod val="50000"/>
                  </a:schemeClr>
                </a:solidFill>
              </a:rPr>
              <a:t>Faduma</a:t>
            </a:r>
            <a:r>
              <a:rPr lang="en-US" sz="2000" dirty="0">
                <a:solidFill>
                  <a:schemeClr val="accent1">
                    <a:lumMod val="50000"/>
                  </a:schemeClr>
                </a:solidFill>
              </a:rPr>
              <a:t> Ali</a:t>
            </a:r>
            <a:br>
              <a:rPr lang="en-US" sz="2000" dirty="0">
                <a:solidFill>
                  <a:schemeClr val="accent1">
                    <a:lumMod val="50000"/>
                  </a:schemeClr>
                </a:solidFill>
              </a:rPr>
            </a:br>
            <a:r>
              <a:rPr lang="en-US" sz="2000" dirty="0">
                <a:solidFill>
                  <a:schemeClr val="accent1">
                    <a:lumMod val="50000"/>
                  </a:schemeClr>
                </a:solidFill>
              </a:rPr>
              <a:t>Groundwork Portland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381000" y="381000"/>
            <a:ext cx="6400800" cy="523875"/>
          </a:xfrm>
          <a:prstGeom prst="rect">
            <a:avLst/>
          </a:prstGeom>
          <a:noFill/>
          <a:ln w="9525">
            <a:noFill/>
            <a:miter lim="800000"/>
            <a:headEnd/>
            <a:tailEnd/>
          </a:ln>
        </p:spPr>
        <p:txBody>
          <a:bodyPr>
            <a:spAutoFit/>
          </a:bodyPr>
          <a:lstStyle/>
          <a:p>
            <a:r>
              <a:rPr lang="en-US" sz="2800" b="1">
                <a:solidFill>
                  <a:srgbClr val="0392BE"/>
                </a:solidFill>
                <a:latin typeface="Arial" charset="0"/>
                <a:cs typeface="Arial" charset="0"/>
              </a:rPr>
              <a:t>Demographic Vulnerability</a:t>
            </a:r>
          </a:p>
        </p:txBody>
      </p:sp>
      <p:sp>
        <p:nvSpPr>
          <p:cNvPr id="26627" name="TextBox 2"/>
          <p:cNvSpPr txBox="1">
            <a:spLocks noChangeArrowheads="1"/>
          </p:cNvSpPr>
          <p:nvPr/>
        </p:nvSpPr>
        <p:spPr bwMode="auto">
          <a:xfrm>
            <a:off x="2057400" y="-1600200"/>
            <a:ext cx="2133600" cy="1200150"/>
          </a:xfrm>
          <a:prstGeom prst="rect">
            <a:avLst/>
          </a:prstGeom>
          <a:noFill/>
          <a:ln w="9525">
            <a:noFill/>
            <a:miter lim="800000"/>
            <a:headEnd/>
            <a:tailEnd/>
          </a:ln>
        </p:spPr>
        <p:txBody>
          <a:bodyPr>
            <a:spAutoFit/>
          </a:bodyPr>
          <a:lstStyle/>
          <a:p>
            <a:r>
              <a:rPr lang="en-US">
                <a:latin typeface="Arial" charset="0"/>
                <a:cs typeface="Arial" charset="0"/>
              </a:rPr>
              <a:t>Demographic</a:t>
            </a:r>
          </a:p>
          <a:p>
            <a:r>
              <a:rPr lang="en-US">
                <a:latin typeface="Arial" charset="0"/>
                <a:cs typeface="Arial" charset="0"/>
              </a:rPr>
              <a:t>Tribal</a:t>
            </a:r>
          </a:p>
          <a:p>
            <a:r>
              <a:rPr lang="en-US">
                <a:latin typeface="Arial" charset="0"/>
                <a:cs typeface="Arial" charset="0"/>
              </a:rPr>
              <a:t>Geographic</a:t>
            </a:r>
          </a:p>
          <a:p>
            <a:r>
              <a:rPr lang="en-US">
                <a:latin typeface="Arial" charset="0"/>
                <a:cs typeface="Arial" charset="0"/>
              </a:rPr>
              <a:t>Occupational</a:t>
            </a:r>
          </a:p>
        </p:txBody>
      </p:sp>
      <p:pic>
        <p:nvPicPr>
          <p:cNvPr id="26628" name="Picture 2"/>
          <p:cNvPicPr>
            <a:picLocks noChangeAspect="1" noChangeArrowheads="1"/>
          </p:cNvPicPr>
          <p:nvPr/>
        </p:nvPicPr>
        <p:blipFill>
          <a:blip r:embed="rId3" cstate="print"/>
          <a:srcRect l="1935" t="9218" r="5191" b="10065"/>
          <a:stretch>
            <a:fillRect/>
          </a:stretch>
        </p:blipFill>
        <p:spPr bwMode="auto">
          <a:xfrm>
            <a:off x="533400" y="1066800"/>
            <a:ext cx="8015288" cy="463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5"/>
          <p:cNvSpPr txBox="1">
            <a:spLocks noChangeArrowheads="1"/>
          </p:cNvSpPr>
          <p:nvPr/>
        </p:nvSpPr>
        <p:spPr bwMode="auto">
          <a:xfrm>
            <a:off x="381000" y="381000"/>
            <a:ext cx="6400800" cy="523875"/>
          </a:xfrm>
          <a:prstGeom prst="rect">
            <a:avLst/>
          </a:prstGeom>
          <a:noFill/>
          <a:ln w="9525">
            <a:noFill/>
            <a:miter lim="800000"/>
            <a:headEnd/>
            <a:tailEnd/>
          </a:ln>
        </p:spPr>
        <p:txBody>
          <a:bodyPr>
            <a:spAutoFit/>
          </a:bodyPr>
          <a:lstStyle/>
          <a:p>
            <a:r>
              <a:rPr lang="en-US" sz="2800" b="1">
                <a:solidFill>
                  <a:srgbClr val="0392BE"/>
                </a:solidFill>
                <a:latin typeface="Arial" charset="0"/>
                <a:cs typeface="Arial" charset="0"/>
              </a:rPr>
              <a:t>Geographic Vulnerability</a:t>
            </a:r>
          </a:p>
        </p:txBody>
      </p:sp>
      <p:pic>
        <p:nvPicPr>
          <p:cNvPr id="4" name="Picture 3" descr="http://earthfix.opb.org/media/cache/3a/ef/3aef40c242db7b93a23f8548bd672b77.jpg"/>
          <p:cNvPicPr>
            <a:picLocks noChangeAspect="1" noChangeArrowheads="1"/>
          </p:cNvPicPr>
          <p:nvPr/>
        </p:nvPicPr>
        <p:blipFill>
          <a:blip r:embed="rId3" cstate="print"/>
          <a:srcRect l="7865" t="142" r="6616" b="1044"/>
          <a:stretch>
            <a:fillRect/>
          </a:stretch>
        </p:blipFill>
        <p:spPr bwMode="auto">
          <a:xfrm>
            <a:off x="1494972" y="1291771"/>
            <a:ext cx="6313714" cy="4107544"/>
          </a:xfrm>
          <a:prstGeom prst="rect">
            <a:avLst/>
          </a:prstGeom>
          <a:noFill/>
          <a:ln>
            <a:solidFill>
              <a:schemeClr val="tx1">
                <a:lumMod val="50000"/>
                <a:lumOff val="50000"/>
              </a:schemeClr>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t="8263" r="5882" b="12292"/>
          <a:stretch>
            <a:fillRect/>
          </a:stretch>
        </p:blipFill>
        <p:spPr bwMode="auto">
          <a:xfrm>
            <a:off x="457200" y="1143000"/>
            <a:ext cx="8001000" cy="4502150"/>
          </a:xfrm>
          <a:prstGeom prst="rect">
            <a:avLst/>
          </a:prstGeom>
          <a:noFill/>
          <a:ln w="9525">
            <a:noFill/>
            <a:miter lim="800000"/>
            <a:headEnd/>
            <a:tailEnd/>
          </a:ln>
        </p:spPr>
      </p:pic>
      <p:sp>
        <p:nvSpPr>
          <p:cNvPr id="28675" name="TextBox 4"/>
          <p:cNvSpPr txBox="1">
            <a:spLocks noChangeArrowheads="1"/>
          </p:cNvSpPr>
          <p:nvPr/>
        </p:nvSpPr>
        <p:spPr bwMode="auto">
          <a:xfrm>
            <a:off x="381000" y="381000"/>
            <a:ext cx="6400800" cy="523875"/>
          </a:xfrm>
          <a:prstGeom prst="rect">
            <a:avLst/>
          </a:prstGeom>
          <a:noFill/>
          <a:ln w="9525">
            <a:noFill/>
            <a:miter lim="800000"/>
            <a:headEnd/>
            <a:tailEnd/>
          </a:ln>
        </p:spPr>
        <p:txBody>
          <a:bodyPr>
            <a:spAutoFit/>
          </a:bodyPr>
          <a:lstStyle/>
          <a:p>
            <a:r>
              <a:rPr lang="en-US" sz="2800" b="1">
                <a:solidFill>
                  <a:srgbClr val="0392BE"/>
                </a:solidFill>
                <a:latin typeface="Arial" charset="0"/>
                <a:cs typeface="Arial" charset="0"/>
              </a:rPr>
              <a:t>Occupational Vulnerability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1219200"/>
          <a:ext cx="6629400" cy="464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extBox 2"/>
          <p:cNvSpPr txBox="1">
            <a:spLocks noChangeArrowheads="1"/>
          </p:cNvSpPr>
          <p:nvPr/>
        </p:nvSpPr>
        <p:spPr bwMode="auto">
          <a:xfrm>
            <a:off x="1143000" y="457200"/>
            <a:ext cx="7086600" cy="708025"/>
          </a:xfrm>
          <a:prstGeom prst="rect">
            <a:avLst/>
          </a:prstGeom>
          <a:noFill/>
          <a:ln w="9525">
            <a:noFill/>
            <a:miter lim="800000"/>
            <a:headEnd/>
            <a:tailEnd/>
          </a:ln>
        </p:spPr>
        <p:txBody>
          <a:bodyPr>
            <a:spAutoFit/>
          </a:bodyPr>
          <a:lstStyle/>
          <a:p>
            <a:pPr algn="ctr"/>
            <a:r>
              <a:rPr lang="en-US" sz="4000">
                <a:solidFill>
                  <a:srgbClr val="005595"/>
                </a:solidFill>
                <a:latin typeface="Century Gothic" pitchFamily="34" charset="0"/>
              </a:rPr>
              <a:t>BRACE Framework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381000" y="381000"/>
            <a:ext cx="6400800" cy="523875"/>
          </a:xfrm>
          <a:prstGeom prst="rect">
            <a:avLst/>
          </a:prstGeom>
          <a:noFill/>
          <a:ln w="9525">
            <a:noFill/>
            <a:miter lim="800000"/>
            <a:headEnd/>
            <a:tailEnd/>
          </a:ln>
        </p:spPr>
        <p:txBody>
          <a:bodyPr>
            <a:spAutoFit/>
          </a:bodyPr>
          <a:lstStyle/>
          <a:p>
            <a:r>
              <a:rPr lang="en-US" sz="2800" b="1" dirty="0">
                <a:solidFill>
                  <a:srgbClr val="0392BE"/>
                </a:solidFill>
                <a:latin typeface="Arial" charset="0"/>
                <a:cs typeface="Arial" charset="0"/>
              </a:rPr>
              <a:t>Tribal Vulnerability</a:t>
            </a:r>
          </a:p>
        </p:txBody>
      </p:sp>
      <p:pic>
        <p:nvPicPr>
          <p:cNvPr id="29699" name="Picture 4"/>
          <p:cNvPicPr>
            <a:picLocks noChangeAspect="1" noChangeArrowheads="1"/>
          </p:cNvPicPr>
          <p:nvPr/>
        </p:nvPicPr>
        <p:blipFill>
          <a:blip r:embed="rId3" cstate="print"/>
          <a:srcRect r="1225" b="14583"/>
          <a:stretch>
            <a:fillRect/>
          </a:stretch>
        </p:blipFill>
        <p:spPr bwMode="auto">
          <a:xfrm>
            <a:off x="533400" y="987425"/>
            <a:ext cx="8001000" cy="46132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shape.emf"/>
          <p:cNvPicPr>
            <a:picLocks noChangeAspect="1"/>
          </p:cNvPicPr>
          <p:nvPr/>
        </p:nvPicPr>
        <p:blipFill>
          <a:blip r:embed="rId3" cstate="print">
            <a:duotone>
              <a:prstClr val="black"/>
              <a:schemeClr val="tx1">
                <a:lumMod val="50000"/>
                <a:lumOff val="50000"/>
                <a:tint val="45000"/>
                <a:satMod val="400000"/>
              </a:schemeClr>
            </a:duotone>
          </a:blip>
          <a:srcRect l="9646" t="11111" r="10504" b="13333"/>
          <a:stretch>
            <a:fillRect/>
          </a:stretch>
        </p:blipFill>
        <p:spPr>
          <a:xfrm>
            <a:off x="1465942" y="1269267"/>
            <a:ext cx="6328229" cy="4624765"/>
          </a:xfrm>
          <a:prstGeom prst="rect">
            <a:avLst/>
          </a:prstGeom>
        </p:spPr>
      </p:pic>
      <p:sp>
        <p:nvSpPr>
          <p:cNvPr id="32772" name="Title 1"/>
          <p:cNvSpPr>
            <a:spLocks noGrp="1"/>
          </p:cNvSpPr>
          <p:nvPr>
            <p:ph type="title"/>
          </p:nvPr>
        </p:nvSpPr>
        <p:spPr/>
        <p:txBody>
          <a:bodyPr/>
          <a:lstStyle/>
          <a:p>
            <a:pPr algn="ctr"/>
            <a:r>
              <a:rPr lang="en-US" dirty="0" smtClean="0"/>
              <a:t>Climate and Health Planning Toolkit</a:t>
            </a:r>
          </a:p>
        </p:txBody>
      </p:sp>
      <p:sp>
        <p:nvSpPr>
          <p:cNvPr id="6" name="TextBox 5"/>
          <p:cNvSpPr txBox="1"/>
          <p:nvPr/>
        </p:nvSpPr>
        <p:spPr>
          <a:xfrm>
            <a:off x="2249715" y="2148114"/>
            <a:ext cx="4934856" cy="3416320"/>
          </a:xfrm>
          <a:prstGeom prst="rect">
            <a:avLst/>
          </a:prstGeom>
          <a:noFill/>
        </p:spPr>
        <p:txBody>
          <a:bodyPr wrap="square" rtlCol="0">
            <a:spAutoFit/>
          </a:bodyPr>
          <a:lstStyle/>
          <a:p>
            <a:pPr>
              <a:buFont typeface="Arial" pitchFamily="34" charset="0"/>
              <a:buChar char="•"/>
            </a:pPr>
            <a:r>
              <a:rPr lang="en-US" dirty="0" smtClean="0">
                <a:solidFill>
                  <a:schemeClr val="bg1">
                    <a:lumMod val="85000"/>
                  </a:schemeClr>
                </a:solidFill>
              </a:rPr>
              <a:t> What are our climate risks?</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Who is most at risk?</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What do we have the capacity to do?</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What should we plan to do?</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How do we know if it’s working?</a:t>
            </a:r>
            <a:endParaRPr lang="en-US" dirty="0">
              <a:solidFill>
                <a:schemeClr val="bg1">
                  <a:lumMod val="8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312774"/>
            <a:ext cx="7300686" cy="4524315"/>
          </a:xfrm>
          <a:prstGeom prst="rect">
            <a:avLst/>
          </a:prstGeom>
          <a:noFill/>
        </p:spPr>
        <p:txBody>
          <a:bodyPr wrap="square" rtlCol="0">
            <a:spAutoFit/>
          </a:bodyPr>
          <a:lstStyle/>
          <a:p>
            <a:pPr lvl="0">
              <a:buFont typeface="Arial" pitchFamily="34" charset="0"/>
              <a:buChar char="•"/>
            </a:pPr>
            <a:r>
              <a:rPr lang="en-US" dirty="0" smtClean="0"/>
              <a:t> What stands out as major areas of concern?</a:t>
            </a:r>
          </a:p>
          <a:p>
            <a:pPr lvl="0"/>
            <a:endParaRPr lang="en-US" dirty="0" smtClean="0"/>
          </a:p>
          <a:p>
            <a:pPr lvl="0">
              <a:buFont typeface="Arial" pitchFamily="34" charset="0"/>
              <a:buChar char="•"/>
            </a:pPr>
            <a:r>
              <a:rPr lang="en-US" dirty="0" smtClean="0"/>
              <a:t> Are we currently experiencing challenges related to climate change?</a:t>
            </a:r>
          </a:p>
          <a:p>
            <a:pPr lvl="0"/>
            <a:endParaRPr lang="en-US" dirty="0" smtClean="0"/>
          </a:p>
          <a:p>
            <a:pPr lvl="0">
              <a:buFont typeface="Arial" pitchFamily="34" charset="0"/>
              <a:buChar char="•"/>
            </a:pPr>
            <a:r>
              <a:rPr lang="en-US" dirty="0" smtClean="0"/>
              <a:t>  Do we feel prepared for the public health challenges ahead?</a:t>
            </a:r>
          </a:p>
          <a:p>
            <a:pPr lvl="0"/>
            <a:endParaRPr lang="en-US" dirty="0" smtClean="0"/>
          </a:p>
          <a:p>
            <a:pPr lvl="0">
              <a:buFont typeface="Arial" pitchFamily="34" charset="0"/>
              <a:buChar char="•"/>
            </a:pPr>
            <a:r>
              <a:rPr lang="en-US" dirty="0" smtClean="0"/>
              <a:t> What kinds of climate planning are already underway?</a:t>
            </a:r>
          </a:p>
          <a:p>
            <a:pPr lvl="0"/>
            <a:endParaRPr lang="en-US" dirty="0" smtClean="0"/>
          </a:p>
          <a:p>
            <a:pPr lvl="0">
              <a:buFont typeface="Arial" pitchFamily="34" charset="0"/>
              <a:buChar char="•"/>
            </a:pPr>
            <a:r>
              <a:rPr lang="en-US" dirty="0" smtClean="0"/>
              <a:t> Where are there opportunities for further collaboration?</a:t>
            </a:r>
          </a:p>
          <a:p>
            <a:endParaRPr lang="en-US" dirty="0"/>
          </a:p>
        </p:txBody>
      </p:sp>
      <p:sp>
        <p:nvSpPr>
          <p:cNvPr id="6"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5595"/>
                </a:solidFill>
                <a:effectLst/>
                <a:uLnTx/>
                <a:uFillTx/>
                <a:latin typeface="+mj-lt"/>
                <a:ea typeface="+mj-ea"/>
                <a:cs typeface="+mj-cs"/>
              </a:rPr>
              <a:t>Discussion 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limateCountiesGreen.emf"/>
          <p:cNvPicPr>
            <a:picLocks noChangeAspect="1"/>
          </p:cNvPicPr>
          <p:nvPr/>
        </p:nvPicPr>
        <p:blipFill>
          <a:blip r:embed="rId3" cstate="print"/>
          <a:srcRect l="8788" t="8888" r="8788" b="10001"/>
          <a:stretch>
            <a:fillRect/>
          </a:stretch>
        </p:blipFill>
        <p:spPr bwMode="auto">
          <a:xfrm>
            <a:off x="1894115" y="1563915"/>
            <a:ext cx="5691188" cy="4327525"/>
          </a:xfrm>
          <a:prstGeom prst="rect">
            <a:avLst/>
          </a:prstGeom>
          <a:noFill/>
          <a:ln w="9525">
            <a:noFill/>
            <a:miter lim="800000"/>
            <a:headEnd/>
            <a:tailEnd/>
          </a:ln>
        </p:spPr>
      </p:pic>
      <p:sp>
        <p:nvSpPr>
          <p:cNvPr id="4" name="TextBox 3"/>
          <p:cNvSpPr txBox="1"/>
          <p:nvPr/>
        </p:nvSpPr>
        <p:spPr>
          <a:xfrm>
            <a:off x="1509486" y="856343"/>
            <a:ext cx="6807200" cy="830997"/>
          </a:xfrm>
          <a:prstGeom prst="rect">
            <a:avLst/>
          </a:prstGeom>
          <a:noFill/>
        </p:spPr>
        <p:txBody>
          <a:bodyPr wrap="square" rtlCol="0">
            <a:spAutoFit/>
          </a:bodyPr>
          <a:lstStyle/>
          <a:p>
            <a:pPr algn="ctr"/>
            <a:r>
              <a:rPr lang="en-US" dirty="0" smtClean="0">
                <a:solidFill>
                  <a:srgbClr val="005595"/>
                </a:solidFill>
              </a:rPr>
              <a:t>Local Health Jurisdictions that have </a:t>
            </a:r>
          </a:p>
          <a:p>
            <a:pPr algn="ctr"/>
            <a:r>
              <a:rPr lang="en-US" dirty="0" smtClean="0">
                <a:solidFill>
                  <a:srgbClr val="005595"/>
                </a:solidFill>
              </a:rPr>
              <a:t>Climate Change Plans in Oregon</a:t>
            </a:r>
            <a:endParaRPr lang="en-US" dirty="0">
              <a:solidFill>
                <a:srgbClr val="00559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074058" y="750174"/>
            <a:ext cx="6963002" cy="487252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3" cstate="print">
            <a:clrChange>
              <a:clrFrom>
                <a:srgbClr val="FFFFFF"/>
              </a:clrFrom>
              <a:clrTo>
                <a:srgbClr val="FFFFFF">
                  <a:alpha val="0"/>
                </a:srgbClr>
              </a:clrTo>
            </a:clrChange>
          </a:blip>
          <a:srcRect t="11976" b="21610"/>
          <a:stretch>
            <a:fillRect/>
          </a:stretch>
        </p:blipFill>
        <p:spPr bwMode="auto">
          <a:xfrm>
            <a:off x="990599" y="304800"/>
            <a:ext cx="6925455" cy="5867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075557" y="1295400"/>
            <a:ext cx="2687443" cy="3352800"/>
          </a:xfrm>
          <a:prstGeom prst="rect">
            <a:avLst/>
          </a:prstGeom>
          <a:noFill/>
          <a:ln w="9525">
            <a:noFill/>
            <a:miter lim="800000"/>
            <a:headEnd/>
            <a:tailEnd/>
          </a:ln>
        </p:spPr>
      </p:pic>
      <p:pic>
        <p:nvPicPr>
          <p:cNvPr id="3076" name="Picture 4" descr="http://www.globalchange.gov/sites/globalchange/files/NCA-cover-thumb-smallest.png"/>
          <p:cNvPicPr>
            <a:picLocks noChangeAspect="1" noChangeArrowheads="1"/>
          </p:cNvPicPr>
          <p:nvPr/>
        </p:nvPicPr>
        <p:blipFill>
          <a:blip r:embed="rId4" cstate="print"/>
          <a:srcRect/>
          <a:stretch>
            <a:fillRect/>
          </a:stretch>
        </p:blipFill>
        <p:spPr bwMode="auto">
          <a:xfrm>
            <a:off x="3352799" y="1295399"/>
            <a:ext cx="2619375" cy="3352801"/>
          </a:xfrm>
          <a:prstGeom prst="rect">
            <a:avLst/>
          </a:prstGeom>
          <a:noFill/>
        </p:spPr>
      </p:pic>
      <p:pic>
        <p:nvPicPr>
          <p:cNvPr id="3078" name="Picture 6" descr="http://www.ipcc.ch/report/ar5/wg1/img/wg1cover.png"/>
          <p:cNvPicPr>
            <a:picLocks noChangeAspect="1" noChangeArrowheads="1"/>
          </p:cNvPicPr>
          <p:nvPr/>
        </p:nvPicPr>
        <p:blipFill>
          <a:blip r:embed="rId5" cstate="print"/>
          <a:srcRect/>
          <a:stretch>
            <a:fillRect/>
          </a:stretch>
        </p:blipFill>
        <p:spPr bwMode="auto">
          <a:xfrm>
            <a:off x="762000" y="1295400"/>
            <a:ext cx="2477438" cy="3352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1905000"/>
            <a:ext cx="6629400" cy="5140325"/>
          </a:xfrm>
          <a:prstGeom prst="rect">
            <a:avLst/>
          </a:prstGeom>
          <a:noFill/>
        </p:spPr>
        <p:txBody>
          <a:bodyPr>
            <a:spAutoFit/>
          </a:bodyPr>
          <a:lstStyle/>
          <a:p>
            <a:pPr>
              <a:defRPr/>
            </a:pPr>
            <a:r>
              <a:rPr lang="en-US" sz="2000" b="1" dirty="0">
                <a:solidFill>
                  <a:schemeClr val="tx1">
                    <a:lumMod val="65000"/>
                    <a:lumOff val="35000"/>
                  </a:schemeClr>
                </a:solidFill>
                <a:latin typeface="Arial" pitchFamily="34" charset="0"/>
                <a:cs typeface="Arial" pitchFamily="34" charset="0"/>
              </a:rPr>
              <a:t>Temperature</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Summers are getting hotter and drier</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The last freeze of winter is occurring earlier, while the </a:t>
            </a:r>
          </a:p>
          <a:p>
            <a:pPr>
              <a:defRPr/>
            </a:pPr>
            <a:r>
              <a:rPr lang="en-US" sz="2000" dirty="0">
                <a:solidFill>
                  <a:schemeClr val="tx1">
                    <a:lumMod val="65000"/>
                    <a:lumOff val="35000"/>
                  </a:schemeClr>
                </a:solidFill>
                <a:latin typeface="Arial" pitchFamily="34" charset="0"/>
                <a:cs typeface="Arial" pitchFamily="34" charset="0"/>
              </a:rPr>
              <a:t>    first freeze of fall is starting later</a:t>
            </a:r>
          </a:p>
          <a:p>
            <a:pPr>
              <a:buFont typeface="Arial" pitchFamily="34" charset="0"/>
              <a:buChar char="•"/>
              <a:defRPr/>
            </a:pPr>
            <a:endParaRPr lang="en-US" sz="2000" dirty="0">
              <a:solidFill>
                <a:schemeClr val="tx1">
                  <a:lumMod val="65000"/>
                  <a:lumOff val="35000"/>
                </a:schemeClr>
              </a:solidFill>
              <a:latin typeface="Arial" pitchFamily="34" charset="0"/>
              <a:cs typeface="Arial" pitchFamily="34" charset="0"/>
            </a:endParaRPr>
          </a:p>
          <a:p>
            <a:pPr>
              <a:defRPr/>
            </a:pPr>
            <a:endParaRPr lang="en-US" sz="2000" b="1" dirty="0">
              <a:solidFill>
                <a:schemeClr val="tx1">
                  <a:lumMod val="65000"/>
                  <a:lumOff val="35000"/>
                </a:schemeClr>
              </a:solidFill>
              <a:latin typeface="Arial" pitchFamily="34" charset="0"/>
              <a:cs typeface="Arial" pitchFamily="34" charset="0"/>
            </a:endParaRPr>
          </a:p>
          <a:p>
            <a:pPr>
              <a:defRPr/>
            </a:pPr>
            <a:endParaRPr lang="en-US" sz="2000" b="1" dirty="0">
              <a:solidFill>
                <a:schemeClr val="tx1">
                  <a:lumMod val="65000"/>
                  <a:lumOff val="35000"/>
                </a:schemeClr>
              </a:solidFill>
              <a:latin typeface="Arial" pitchFamily="34" charset="0"/>
              <a:cs typeface="Arial" pitchFamily="34" charset="0"/>
            </a:endParaRPr>
          </a:p>
          <a:p>
            <a:pPr>
              <a:defRPr/>
            </a:pPr>
            <a:r>
              <a:rPr lang="en-US" sz="2000" b="1" dirty="0">
                <a:solidFill>
                  <a:schemeClr val="tx1">
                    <a:lumMod val="65000"/>
                    <a:lumOff val="35000"/>
                  </a:schemeClr>
                </a:solidFill>
                <a:latin typeface="Arial" pitchFamily="34" charset="0"/>
                <a:cs typeface="Arial" pitchFamily="34" charset="0"/>
              </a:rPr>
              <a:t>Precipitation</a:t>
            </a:r>
          </a:p>
          <a:p>
            <a:pPr>
              <a:buFont typeface="Arial" pitchFamily="34" charset="0"/>
              <a:buChar char="•"/>
              <a:defRPr/>
            </a:pPr>
            <a:r>
              <a:rPr lang="en-US" sz="2000" dirty="0">
                <a:solidFill>
                  <a:schemeClr val="tx1">
                    <a:lumMod val="65000"/>
                    <a:lumOff val="35000"/>
                  </a:schemeClr>
                </a:solidFill>
                <a:latin typeface="Arial" pitchFamily="34" charset="0"/>
                <a:cs typeface="Arial" pitchFamily="34" charset="0"/>
              </a:rPr>
              <a:t> Wide variation with no significant changes on average </a:t>
            </a:r>
          </a:p>
          <a:p>
            <a:pPr>
              <a:defRPr/>
            </a:pPr>
            <a:endParaRPr lang="en-US" sz="2000" dirty="0">
              <a:solidFill>
                <a:schemeClr val="tx1">
                  <a:lumMod val="65000"/>
                  <a:lumOff val="35000"/>
                </a:schemeClr>
              </a:solidFill>
              <a:latin typeface="Arial" pitchFamily="34" charset="0"/>
              <a:cs typeface="Arial" pitchFamily="34" charset="0"/>
            </a:endParaRPr>
          </a:p>
          <a:p>
            <a:pPr>
              <a:buFont typeface="Arial" pitchFamily="34" charset="0"/>
              <a:buChar char="•"/>
              <a:defRPr/>
            </a:pPr>
            <a:endParaRPr lang="en-US" sz="2000" dirty="0">
              <a:solidFill>
                <a:schemeClr val="tx1">
                  <a:lumMod val="65000"/>
                  <a:lumOff val="35000"/>
                </a:schemeClr>
              </a:solidFill>
              <a:latin typeface="Arial" pitchFamily="34" charset="0"/>
              <a:cs typeface="Arial" pitchFamily="34" charset="0"/>
            </a:endParaRPr>
          </a:p>
          <a:p>
            <a:pPr>
              <a:defRPr/>
            </a:pPr>
            <a:endParaRPr lang="en-US" sz="2000" dirty="0">
              <a:solidFill>
                <a:schemeClr val="tx1">
                  <a:lumMod val="65000"/>
                  <a:lumOff val="35000"/>
                </a:schemeClr>
              </a:solidFill>
              <a:latin typeface="Arial" pitchFamily="34" charset="0"/>
              <a:cs typeface="Arial" pitchFamily="34" charset="0"/>
            </a:endParaRPr>
          </a:p>
          <a:p>
            <a:pPr>
              <a:buFont typeface="Arial" pitchFamily="34" charset="0"/>
              <a:buChar char="•"/>
              <a:defRPr/>
            </a:pPr>
            <a:endParaRPr lang="en-US" sz="2000" dirty="0">
              <a:solidFill>
                <a:schemeClr val="tx1">
                  <a:lumMod val="65000"/>
                  <a:lumOff val="35000"/>
                </a:schemeClr>
              </a:solidFill>
              <a:latin typeface="Arial" pitchFamily="34" charset="0"/>
              <a:cs typeface="Arial" pitchFamily="34" charset="0"/>
            </a:endParaRPr>
          </a:p>
          <a:p>
            <a:pPr>
              <a:defRPr/>
            </a:pPr>
            <a:endParaRPr lang="en-US" dirty="0">
              <a:solidFill>
                <a:schemeClr val="tx1">
                  <a:lumMod val="65000"/>
                  <a:lumOff val="35000"/>
                </a:schemeClr>
              </a:solidFill>
              <a:latin typeface="Arial" pitchFamily="34" charset="0"/>
              <a:cs typeface="Arial" pitchFamily="34" charset="0"/>
            </a:endParaRPr>
          </a:p>
          <a:p>
            <a:pPr>
              <a:defRPr/>
            </a:pPr>
            <a:endParaRPr lang="en-US" sz="2000" b="1" dirty="0"/>
          </a:p>
          <a:p>
            <a:pPr>
              <a:defRPr/>
            </a:pPr>
            <a:endParaRPr lang="en-US" dirty="0"/>
          </a:p>
        </p:txBody>
      </p:sp>
      <p:pic>
        <p:nvPicPr>
          <p:cNvPr id="8195" name="Picture 2" descr="http://s2.hubimg.com/u/5744037_f260.jpg"/>
          <p:cNvPicPr>
            <a:picLocks noChangeAspect="1" noChangeArrowheads="1"/>
          </p:cNvPicPr>
          <p:nvPr/>
        </p:nvPicPr>
        <p:blipFill>
          <a:blip r:embed="rId3" cstate="print"/>
          <a:srcRect/>
          <a:stretch>
            <a:fillRect/>
          </a:stretch>
        </p:blipFill>
        <p:spPr bwMode="auto">
          <a:xfrm>
            <a:off x="609600" y="1828800"/>
            <a:ext cx="990600" cy="1489075"/>
          </a:xfrm>
          <a:prstGeom prst="rect">
            <a:avLst/>
          </a:prstGeom>
          <a:noFill/>
          <a:ln w="9525">
            <a:noFill/>
            <a:miter lim="800000"/>
            <a:headEnd/>
            <a:tailEnd/>
          </a:ln>
        </p:spPr>
      </p:pic>
      <p:pic>
        <p:nvPicPr>
          <p:cNvPr id="8196" name="Picture 6" descr="http://www.clipartbest.com/cliparts/9cp/RGR/9cpRGRdcE.png"/>
          <p:cNvPicPr>
            <a:picLocks noChangeAspect="1" noChangeArrowheads="1"/>
          </p:cNvPicPr>
          <p:nvPr/>
        </p:nvPicPr>
        <p:blipFill>
          <a:blip r:embed="rId4" cstate="print"/>
          <a:srcRect/>
          <a:stretch>
            <a:fillRect/>
          </a:stretch>
        </p:blipFill>
        <p:spPr bwMode="auto">
          <a:xfrm>
            <a:off x="457200" y="4038600"/>
            <a:ext cx="1319213" cy="1076325"/>
          </a:xfrm>
          <a:prstGeom prst="rect">
            <a:avLst/>
          </a:prstGeom>
          <a:noFill/>
          <a:ln w="9525">
            <a:noFill/>
            <a:miter lim="800000"/>
            <a:headEnd/>
            <a:tailEnd/>
          </a:ln>
        </p:spPr>
      </p:pic>
      <p:sp>
        <p:nvSpPr>
          <p:cNvPr id="8197" name="TextBox 7"/>
          <p:cNvSpPr txBox="1">
            <a:spLocks noChangeArrowheads="1"/>
          </p:cNvSpPr>
          <p:nvPr/>
        </p:nvSpPr>
        <p:spPr bwMode="auto">
          <a:xfrm>
            <a:off x="381000" y="609600"/>
            <a:ext cx="8763000" cy="523875"/>
          </a:xfrm>
          <a:prstGeom prst="rect">
            <a:avLst/>
          </a:prstGeom>
          <a:noFill/>
          <a:ln w="9525">
            <a:noFill/>
            <a:miter lim="800000"/>
            <a:headEnd/>
            <a:tailEnd/>
          </a:ln>
        </p:spPr>
        <p:txBody>
          <a:bodyPr>
            <a:spAutoFit/>
          </a:bodyPr>
          <a:lstStyle/>
          <a:p>
            <a:r>
              <a:rPr lang="en-US" sz="2800" b="1" dirty="0">
                <a:solidFill>
                  <a:srgbClr val="0392BE"/>
                </a:solidFill>
                <a:latin typeface="Arial" charset="0"/>
                <a:cs typeface="Arial" charset="0"/>
              </a:rPr>
              <a:t>Oregon’s climate is changing…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C7298EF12DD84184EF9D79A68A5898" ma:contentTypeVersion="18" ma:contentTypeDescription="Create a new document." ma:contentTypeScope="" ma:versionID="fc7abde7c05b76404238f37eba6b1cb1">
  <xsd:schema xmlns:xsd="http://www.w3.org/2001/XMLSchema" xmlns:xs="http://www.w3.org/2001/XMLSchema" xmlns:p="http://schemas.microsoft.com/office/2006/metadata/properties" xmlns:ns1="http://schemas.microsoft.com/sharepoint/v3" xmlns:ns2="59da1016-2a1b-4f8a-9768-d7a4932f6f16" xmlns:ns3="a77adad4-bee0-4fd6-bfc6-30c5126861fd" targetNamespace="http://schemas.microsoft.com/office/2006/metadata/properties" ma:root="true" ma:fieldsID="2c04fdf8adaab2b7cc8cfe0f035e6bd7" ns1:_="" ns2:_="" ns3:_="">
    <xsd:import namespace="http://schemas.microsoft.com/sharepoint/v3"/>
    <xsd:import namespace="59da1016-2a1b-4f8a-9768-d7a4932f6f16"/>
    <xsd:import namespace="a77adad4-bee0-4fd6-bfc6-30c5126861fd"/>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7adad4-bee0-4fd6-bfc6-30c5126861fd"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https://www.oregon.gov/oha/PH/HEALTHYENVIRONMENTS/CLIMATECHANGE/TOOLKIT/Documents/2-Climate-Risks/Climate-and-Health-Profile-Presentation.pptx</Url>
      <Description>Oregon Climate and Health Program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2017-09-16T07:00:00+00:00</DocumentExpirationDate>
    <Meta_x0020_Description xmlns="a77adad4-bee0-4fd6-bfc6-30c5126861fd" xsi:nil="true"/>
    <IATopic xmlns="59da1016-2a1b-4f8a-9768-d7a4932f6f16">Public Health - Environment</IATopic>
    <Meta_x0020_Keywords xmlns="a77adad4-bee0-4fd6-bfc6-30c5126861fd" xsi:nil="true"/>
  </documentManagement>
</p:properties>
</file>

<file path=customXml/itemProps1.xml><?xml version="1.0" encoding="utf-8"?>
<ds:datastoreItem xmlns:ds="http://schemas.openxmlformats.org/officeDocument/2006/customXml" ds:itemID="{B4E1DE12-09DF-4479-9884-AF38477AEE42}"/>
</file>

<file path=customXml/itemProps2.xml><?xml version="1.0" encoding="utf-8"?>
<ds:datastoreItem xmlns:ds="http://schemas.openxmlformats.org/officeDocument/2006/customXml" ds:itemID="{FDB57939-7608-4531-A101-7C728DF85CF0}"/>
</file>

<file path=customXml/itemProps3.xml><?xml version="1.0" encoding="utf-8"?>
<ds:datastoreItem xmlns:ds="http://schemas.openxmlformats.org/officeDocument/2006/customXml" ds:itemID="{8D5E2CAB-7450-43CA-AA15-EC39D215E4D8}"/>
</file>

<file path=docProps/app.xml><?xml version="1.0" encoding="utf-8"?>
<Properties xmlns="http://schemas.openxmlformats.org/officeDocument/2006/extended-properties" xmlns:vt="http://schemas.openxmlformats.org/officeDocument/2006/docPropsVTypes">
  <Template/>
  <TotalTime>1063</TotalTime>
  <Words>2037</Words>
  <Application>Microsoft Office PowerPoint</Application>
  <PresentationFormat>On-screen Show (4:3)</PresentationFormat>
  <Paragraphs>277</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Climate and Health Planning Toolkit</vt:lpstr>
      <vt:lpstr>Slide 33</vt:lpstr>
    </vt:vector>
  </TitlesOfParts>
  <Company>Joe's World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Climate and Health Program presentation</dc:title>
  <dc:creator>Joe B</dc:creator>
  <cp:lastModifiedBy>Emily York</cp:lastModifiedBy>
  <cp:revision>128</cp:revision>
  <dcterms:created xsi:type="dcterms:W3CDTF">2010-08-23T12:44:57Z</dcterms:created>
  <dcterms:modified xsi:type="dcterms:W3CDTF">2014-12-03T01:31:40Z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0x01010077C7298EF12DD84184EF9D79A68A5898</vt:lpwstr>
  </property>
  <property fmtid="{D5CDD505-2E9C-101B-9397-08002B2CF9AE}" pid="3" name="WorkflowChangePath">
    <vt:lpwstr>0dadf5cf-7f3a-4071-9766-e5d0056d75b0,2;0dadf5cf-7f3a-4071-9766-e5d0056d75b0,6;</vt:lpwstr>
  </property>
  <property fmtid="{D5CDD505-2E9C-101B-9397-08002B2CF9AE}" pid="4" name="Order">
    <vt:r8>1300</vt:r8>
  </property>
</Properties>
</file>