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comments/comment2.xml" ContentType="application/vnd.openxmlformats-officedocument.presentationml.comments+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7"/>
  </p:notesMasterIdLst>
  <p:sldIdLst>
    <p:sldId id="256" r:id="rId2"/>
    <p:sldId id="264" r:id="rId3"/>
    <p:sldId id="330" r:id="rId4"/>
    <p:sldId id="331" r:id="rId5"/>
    <p:sldId id="332" r:id="rId6"/>
    <p:sldId id="333" r:id="rId7"/>
    <p:sldId id="300" r:id="rId8"/>
    <p:sldId id="334" r:id="rId9"/>
    <p:sldId id="305" r:id="rId10"/>
    <p:sldId id="335" r:id="rId11"/>
    <p:sldId id="336" r:id="rId12"/>
    <p:sldId id="337" r:id="rId13"/>
    <p:sldId id="338" r:id="rId14"/>
    <p:sldId id="339" r:id="rId15"/>
    <p:sldId id="340" r:id="rId16"/>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S-OIS-NDS" initials="J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5"/>
    <a:srgbClr val="FF9933"/>
    <a:srgbClr val="3366CC"/>
    <a:srgbClr val="FFCC99"/>
    <a:srgbClr val="FFD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69215" autoAdjust="0"/>
  </p:normalViewPr>
  <p:slideViewPr>
    <p:cSldViewPr snapToGrid="0">
      <p:cViewPr>
        <p:scale>
          <a:sx n="66" d="100"/>
          <a:sy n="66" d="100"/>
        </p:scale>
        <p:origin x="-1278"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2-08T14:18:46.048"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2-08T14:19:43.329" idx="2">
    <p:pos x="10" y="10"/>
    <p:text>I am not sure about leading with this.  Maybe start with the matrix?</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92302" tIns="46151" rIns="92302" bIns="46151" rtlCol="0"/>
          <a:lstStyle>
            <a:lvl1pPr algn="l">
              <a:defRPr sz="1200"/>
            </a:lvl1pPr>
          </a:lstStyle>
          <a:p>
            <a:pPr>
              <a:defRPr/>
            </a:pPr>
            <a:endParaRPr lang="en-US"/>
          </a:p>
        </p:txBody>
      </p:sp>
      <p:sp>
        <p:nvSpPr>
          <p:cNvPr id="3" name="Date Placeholder 2"/>
          <p:cNvSpPr>
            <a:spLocks noGrp="1"/>
          </p:cNvSpPr>
          <p:nvPr>
            <p:ph type="dt" idx="1"/>
          </p:nvPr>
        </p:nvSpPr>
        <p:spPr>
          <a:xfrm>
            <a:off x="3884414" y="1"/>
            <a:ext cx="2972098" cy="464205"/>
          </a:xfrm>
          <a:prstGeom prst="rect">
            <a:avLst/>
          </a:prstGeom>
        </p:spPr>
        <p:txBody>
          <a:bodyPr vert="horz" lIns="92302" tIns="46151" rIns="92302" bIns="46151" rtlCol="0"/>
          <a:lstStyle>
            <a:lvl1pPr algn="r">
              <a:defRPr sz="1200"/>
            </a:lvl1pPr>
          </a:lstStyle>
          <a:p>
            <a:pPr>
              <a:defRPr/>
            </a:pPr>
            <a:fld id="{F1CE7284-072C-4F3F-A6CC-7666F48B4336}" type="datetimeFigureOut">
              <a:rPr lang="en-US"/>
              <a:pPr>
                <a:defRPr/>
              </a:pPr>
              <a:t>12/8/2014</a:t>
            </a:fld>
            <a:endParaRPr lang="en-US" dirty="0"/>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pPr lvl="0"/>
            <a:endParaRPr lang="en-US" noProof="0" dirty="0" smtClean="0"/>
          </a:p>
        </p:txBody>
      </p:sp>
      <p:sp>
        <p:nvSpPr>
          <p:cNvPr id="5" name="Notes Placeholder 4"/>
          <p:cNvSpPr>
            <a:spLocks noGrp="1"/>
          </p:cNvSpPr>
          <p:nvPr>
            <p:ph type="body" sz="quarter" idx="3"/>
          </p:nvPr>
        </p:nvSpPr>
        <p:spPr>
          <a:xfrm>
            <a:off x="686098" y="4416099"/>
            <a:ext cx="5485805" cy="4182457"/>
          </a:xfrm>
          <a:prstGeom prst="rect">
            <a:avLst/>
          </a:prstGeom>
        </p:spPr>
        <p:txBody>
          <a:bodyPr vert="horz" lIns="92302" tIns="46151" rIns="92302" bIns="461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659"/>
            <a:ext cx="2972098" cy="464205"/>
          </a:xfrm>
          <a:prstGeom prst="rect">
            <a:avLst/>
          </a:prstGeom>
        </p:spPr>
        <p:txBody>
          <a:bodyPr vert="horz" lIns="92302" tIns="46151" rIns="92302" bIns="4615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414" y="8830659"/>
            <a:ext cx="2972098" cy="464205"/>
          </a:xfrm>
          <a:prstGeom prst="rect">
            <a:avLst/>
          </a:prstGeom>
        </p:spPr>
        <p:txBody>
          <a:bodyPr vert="horz" lIns="92302" tIns="46151" rIns="92302" bIns="46151" rtlCol="0" anchor="b"/>
          <a:lstStyle>
            <a:lvl1pPr algn="r">
              <a:defRPr sz="1200"/>
            </a:lvl1pPr>
          </a:lstStyle>
          <a:p>
            <a:pPr>
              <a:defRPr/>
            </a:pPr>
            <a:fld id="{0F6C1BC9-F8C9-48C8-9697-5B713F22D885}" type="slidenum">
              <a:rPr lang="en-US"/>
              <a:pPr>
                <a:defRPr/>
              </a:pPr>
              <a:t>‹#›</a:t>
            </a:fld>
            <a:endParaRPr lang="en-US" dirty="0"/>
          </a:p>
        </p:txBody>
      </p:sp>
    </p:spTree>
    <p:extLst>
      <p:ext uri="{BB962C8B-B14F-4D97-AF65-F5344CB8AC3E}">
        <p14:creationId xmlns:p14="http://schemas.microsoft.com/office/powerpoint/2010/main" val="3071281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150000"/>
              </a:lnSpc>
            </a:pPr>
            <a:r>
              <a:rPr lang="en-US" dirty="0" smtClean="0">
                <a:solidFill>
                  <a:srgbClr val="0392BE"/>
                </a:solidFill>
                <a:latin typeface="Arial" charset="0"/>
                <a:cs typeface="Arial" charset="0"/>
              </a:rPr>
              <a:t>This</a:t>
            </a:r>
            <a:r>
              <a:rPr lang="en-US" baseline="0" dirty="0" smtClean="0">
                <a:solidFill>
                  <a:srgbClr val="0392BE"/>
                </a:solidFill>
                <a:latin typeface="Arial" charset="0"/>
                <a:cs typeface="Arial" charset="0"/>
              </a:rPr>
              <a:t> is a presentation prepared by the Oregon Climate and Health Program.</a:t>
            </a:r>
            <a:endParaRPr lang="en-US" dirty="0" smtClean="0">
              <a:solidFill>
                <a:srgbClr val="0392BE"/>
              </a:solidFill>
              <a:latin typeface="Arial" charset="0"/>
              <a:cs typeface="Arial" charset="0"/>
            </a:endParaRPr>
          </a:p>
          <a:p>
            <a:pPr>
              <a:lnSpc>
                <a:spcPct val="150000"/>
              </a:lnSpc>
            </a:pPr>
            <a:endParaRPr lang="en-US" dirty="0" smtClean="0">
              <a:solidFill>
                <a:srgbClr val="0392BE"/>
              </a:solidFill>
              <a:latin typeface="Arial" charset="0"/>
              <a:cs typeface="Arial" charset="0"/>
            </a:endParaRPr>
          </a:p>
          <a:p>
            <a:pPr>
              <a:lnSpc>
                <a:spcPct val="150000"/>
              </a:lnSpc>
            </a:pPr>
            <a:r>
              <a:rPr lang="en-US" dirty="0" smtClean="0">
                <a:solidFill>
                  <a:srgbClr val="0392BE"/>
                </a:solidFill>
                <a:latin typeface="Arial" charset="0"/>
                <a:cs typeface="Arial" charset="0"/>
              </a:rPr>
              <a:t>This presentation:</a:t>
            </a:r>
          </a:p>
          <a:p>
            <a:pPr>
              <a:lnSpc>
                <a:spcPct val="150000"/>
              </a:lnSpc>
              <a:buFontTx/>
              <a:buChar char="•"/>
            </a:pPr>
            <a:r>
              <a:rPr lang="en-US" dirty="0" smtClean="0">
                <a:solidFill>
                  <a:srgbClr val="0392BE"/>
                </a:solidFill>
                <a:latin typeface="Arial" charset="0"/>
                <a:cs typeface="Arial" charset="0"/>
              </a:rPr>
              <a:t> </a:t>
            </a:r>
            <a:r>
              <a:rPr lang="en-US" baseline="0" dirty="0" smtClean="0">
                <a:solidFill>
                  <a:srgbClr val="0392BE"/>
                </a:solidFill>
                <a:latin typeface="Arial" charset="0"/>
                <a:cs typeface="Arial" charset="0"/>
              </a:rPr>
              <a:t>Gives an overview of climate adaptation planning</a:t>
            </a:r>
          </a:p>
          <a:p>
            <a:pPr>
              <a:lnSpc>
                <a:spcPct val="150000"/>
              </a:lnSpc>
              <a:buFontTx/>
              <a:buChar char="•"/>
            </a:pPr>
            <a:r>
              <a:rPr lang="en-US" baseline="0" dirty="0" smtClean="0">
                <a:solidFill>
                  <a:srgbClr val="0392BE"/>
                </a:solidFill>
                <a:latin typeface="Arial" charset="0"/>
                <a:cs typeface="Arial" charset="0"/>
              </a:rPr>
              <a:t> R</a:t>
            </a:r>
            <a:r>
              <a:rPr lang="en-US" dirty="0" smtClean="0">
                <a:solidFill>
                  <a:srgbClr val="0392BE"/>
                </a:solidFill>
                <a:latin typeface="Arial" charset="0"/>
                <a:cs typeface="Arial" charset="0"/>
              </a:rPr>
              <a:t>eviews</a:t>
            </a:r>
            <a:r>
              <a:rPr lang="en-US" baseline="0" dirty="0" smtClean="0">
                <a:solidFill>
                  <a:srgbClr val="0392BE"/>
                </a:solidFill>
                <a:latin typeface="Arial" charset="0"/>
                <a:cs typeface="Arial" charset="0"/>
              </a:rPr>
              <a:t> climate impacts in Oregon</a:t>
            </a:r>
            <a:endParaRPr lang="en-US" dirty="0" smtClean="0">
              <a:solidFill>
                <a:srgbClr val="0392BE"/>
              </a:solidFill>
              <a:latin typeface="Arial" charset="0"/>
              <a:cs typeface="Arial" charset="0"/>
            </a:endParaRPr>
          </a:p>
          <a:p>
            <a:pPr>
              <a:lnSpc>
                <a:spcPct val="150000"/>
              </a:lnSpc>
              <a:buFontTx/>
              <a:buChar char="•"/>
            </a:pPr>
            <a:r>
              <a:rPr lang="en-US" dirty="0" smtClean="0">
                <a:solidFill>
                  <a:srgbClr val="0392BE"/>
                </a:solidFill>
                <a:latin typeface="Arial" charset="0"/>
                <a:cs typeface="Arial" charset="0"/>
              </a:rPr>
              <a:t> </a:t>
            </a:r>
            <a:r>
              <a:rPr lang="en-US" baseline="0" dirty="0" smtClean="0">
                <a:solidFill>
                  <a:srgbClr val="0392BE"/>
                </a:solidFill>
                <a:latin typeface="Arial" charset="0"/>
                <a:cs typeface="Arial" charset="0"/>
              </a:rPr>
              <a:t>Shares methods for prioritizing climate impacts for further study and planning</a:t>
            </a:r>
            <a:endParaRPr lang="en-US" dirty="0" smtClean="0">
              <a:solidFill>
                <a:srgbClr val="0392BE"/>
              </a:solidFill>
              <a:latin typeface="Arial" charset="0"/>
              <a:cs typeface="Arial" charset="0"/>
            </a:endParaRP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667858-0449-4B09-B175-0FA3D2E0E14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The exercise of ranking impacts may at first seem difficult because we are not climate experts.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The idea is to start somewhere… with what we know.</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One helpful way to think about it is to ask ourselves this question:  “If we had 100 hours to work on preparing for different climate impacts, how would we want to allocate those hours?”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Before you rank, make sure that the group agrees on the set of criteria that you are using</a:t>
            </a:r>
          </a:p>
          <a:p>
            <a:pPr>
              <a:buFont typeface="Arial" pitchFamily="34" charset="0"/>
              <a:buNone/>
            </a:pPr>
            <a:endParaRPr lang="en-US" baseline="0" dirty="0" smtClean="0"/>
          </a:p>
          <a:p>
            <a:pPr>
              <a:buFont typeface="Arial" pitchFamily="34" charset="0"/>
              <a:buChar char="•"/>
            </a:pPr>
            <a:r>
              <a:rPr lang="en-US" baseline="0" dirty="0" smtClean="0"/>
              <a:t> Consider having each individual rank impacts on their own, before ranking as a group</a:t>
            </a:r>
            <a:endParaRPr lang="en-US" dirty="0"/>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This assessment model is similar to the previous matrix, but instead ranks the </a:t>
            </a:r>
            <a:r>
              <a:rPr lang="en-US" baseline="0" dirty="0" err="1" smtClean="0"/>
              <a:t>liklihood</a:t>
            </a:r>
            <a:r>
              <a:rPr lang="en-US" baseline="0" dirty="0" smtClean="0"/>
              <a:t> of various health issues to increase due to the different climate impacts.</a:t>
            </a:r>
          </a:p>
          <a:p>
            <a:pPr>
              <a:buFont typeface="Arial" pitchFamily="34" charset="0"/>
              <a:buNone/>
            </a:pPr>
            <a:endParaRPr lang="en-US" baseline="0" dirty="0" smtClean="0"/>
          </a:p>
          <a:p>
            <a:pPr>
              <a:buFont typeface="Arial" pitchFamily="34" charset="0"/>
              <a:buChar char="•"/>
            </a:pPr>
            <a:r>
              <a:rPr lang="en-US" baseline="0" dirty="0" smtClean="0"/>
              <a:t> The model can be used as a group and is already programmed to calculate overall public health consequence and risk associated with each impact.</a:t>
            </a:r>
            <a:endParaRPr lang="en-US" dirty="0"/>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Whatever process the group lands on to identify priorities, we will want to record and date our ranking along with any meeting notes that help to justify our rankings</a:t>
            </a:r>
          </a:p>
          <a:p>
            <a:pPr>
              <a:buFont typeface="Arial" pitchFamily="34" charset="0"/>
              <a:buChar char="•"/>
            </a:pPr>
            <a:endParaRPr lang="en-US" baseline="0" dirty="0" smtClean="0"/>
          </a:p>
          <a:p>
            <a:pPr>
              <a:buFont typeface="Arial" pitchFamily="34" charset="0"/>
              <a:buChar char="•"/>
            </a:pPr>
            <a:r>
              <a:rPr lang="en-US" baseline="0" dirty="0" smtClean="0"/>
              <a:t> This is only the first attempt to prioritize impacts and this initial ranking may change as we learn more.</a:t>
            </a:r>
          </a:p>
          <a:p>
            <a:endParaRPr lang="en-US" baseline="0" dirty="0" smtClean="0"/>
          </a:p>
          <a:p>
            <a:pPr>
              <a:buFont typeface="Arial" pitchFamily="34" charset="0"/>
              <a:buChar char="•"/>
            </a:pPr>
            <a:r>
              <a:rPr lang="en-US" baseline="0" dirty="0" smtClean="0"/>
              <a:t> The term “Adaptive Management” means building into our planning and managing processes, the expectation that we will make ongoing changes based on new information and feedback.  Part of adapting to climate change means building in more adaptive management practices into the way we conduct our business. </a:t>
            </a:r>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After identifying climate</a:t>
            </a:r>
            <a:r>
              <a:rPr lang="en-US" baseline="0" dirty="0" smtClean="0"/>
              <a:t> impact priorities, we can create a 2-page document that communicates our top concerns when it comes to the health risks of climate change in our communities.</a:t>
            </a:r>
          </a:p>
          <a:p>
            <a:pPr>
              <a:buFont typeface="Arial" pitchFamily="34" charset="0"/>
              <a:buNone/>
            </a:pPr>
            <a:endParaRPr lang="en-US" baseline="0"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a:t>
            </a:r>
            <a:r>
              <a:rPr lang="en-US" sz="1200" kern="1200" baseline="0" dirty="0" smtClean="0">
                <a:solidFill>
                  <a:schemeClr val="tx1"/>
                </a:solidFill>
                <a:latin typeface="+mn-lt"/>
                <a:ea typeface="+mn-ea"/>
                <a:cs typeface="+mn-cs"/>
              </a:rPr>
              <a:t>M</a:t>
            </a:r>
            <a:r>
              <a:rPr lang="en-US" sz="1200" kern="1200" dirty="0" smtClean="0">
                <a:solidFill>
                  <a:schemeClr val="tx1"/>
                </a:solidFill>
                <a:latin typeface="+mn-lt"/>
                <a:ea typeface="+mn-ea"/>
                <a:cs typeface="+mn-cs"/>
              </a:rPr>
              <a:t>oving forward, we can use this document to communicate local risks and priorities.  It will also help to guide our planning efforts.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pitchFamily="34" charset="0"/>
              <a:buChar char="•"/>
            </a:pPr>
            <a:r>
              <a:rPr lang="en-US" dirty="0" smtClean="0"/>
              <a:t> Oregon’s Climate and Health program developed a toolkit to support local planning efforts.  </a:t>
            </a:r>
          </a:p>
          <a:p>
            <a:pPr eaLnBrk="1" hangingPunct="1">
              <a:spcBef>
                <a:spcPct val="0"/>
              </a:spcBef>
              <a:buFont typeface="Arial" pitchFamily="34" charset="0"/>
              <a:buNone/>
            </a:pPr>
            <a:endParaRPr lang="en-US" dirty="0" smtClean="0"/>
          </a:p>
          <a:p>
            <a:pPr eaLnBrk="1" hangingPunct="1">
              <a:spcBef>
                <a:spcPct val="0"/>
              </a:spcBef>
              <a:buFont typeface="Arial" pitchFamily="34" charset="0"/>
              <a:buChar char="•"/>
            </a:pPr>
            <a:r>
              <a:rPr lang="en-US" dirty="0" smtClean="0"/>
              <a:t> The purpose of this presentation is to provide</a:t>
            </a:r>
            <a:r>
              <a:rPr lang="en-US" baseline="0" dirty="0" smtClean="0"/>
              <a:t> some guidance on how to prioritize climate risks in our area.</a:t>
            </a:r>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6EEE98-B33D-43B2-8BA5-B4D69F1D562D}"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As an example, Benton County went through a prioritizing exercise and identified:</a:t>
            </a:r>
            <a:r>
              <a:rPr lang="en-US" baseline="0" dirty="0" smtClean="0"/>
              <a:t> Heat, Wildfire, and Flooding as their priority public health risks.</a:t>
            </a:r>
          </a:p>
          <a:p>
            <a:pPr>
              <a:buFont typeface="Arial" pitchFamily="34" charset="0"/>
              <a:buChar char="•"/>
            </a:pPr>
            <a:endParaRPr lang="en-US" baseline="0" dirty="0" smtClean="0"/>
          </a:p>
          <a:p>
            <a:pPr>
              <a:buFont typeface="Arial" pitchFamily="34" charset="0"/>
              <a:buChar char="•"/>
            </a:pPr>
            <a:r>
              <a:rPr lang="en-US" dirty="0" smtClean="0"/>
              <a:t> Priorities may vary</a:t>
            </a:r>
            <a:r>
              <a:rPr lang="en-US" baseline="0" dirty="0" smtClean="0"/>
              <a:t> depending on our local geography, local climate, and experience with past hazardous events.</a:t>
            </a:r>
          </a:p>
          <a:p>
            <a:pPr>
              <a:buFont typeface="Arial" pitchFamily="34" charset="0"/>
              <a:buNone/>
            </a:pPr>
            <a:endParaRPr lang="en-US" baseline="0" dirty="0" smtClean="0"/>
          </a:p>
          <a:p>
            <a:pPr>
              <a:buFont typeface="Arial" pitchFamily="34" charset="0"/>
              <a:buChar char="•"/>
            </a:pPr>
            <a:r>
              <a:rPr lang="en-US" baseline="0" dirty="0" smtClean="0"/>
              <a:t> A community’s priorities may also change over time -- Climate adaptation planning is an iterative process that requires us to revisit, re-evaluate, and revise our priorities as we learn more.</a:t>
            </a:r>
            <a:endParaRPr lang="en-US" dirty="0"/>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How</a:t>
            </a:r>
            <a:r>
              <a:rPr lang="en-US" baseline="0" dirty="0" smtClean="0"/>
              <a:t> does climate change adaptation planning differ from climate change mitigation planning?</a:t>
            </a:r>
          </a:p>
          <a:p>
            <a:pPr>
              <a:buFont typeface="Arial" pitchFamily="34" charset="0"/>
              <a:buNone/>
            </a:pPr>
            <a:endParaRPr lang="en-US" baseline="0" dirty="0" smtClean="0"/>
          </a:p>
          <a:p>
            <a:pPr>
              <a:buFont typeface="Arial" pitchFamily="34" charset="0"/>
              <a:buChar char="•"/>
            </a:pPr>
            <a:r>
              <a:rPr lang="en-US" baseline="0" dirty="0" smtClean="0"/>
              <a:t> Climate change mitigation are actions that we take to reduce greenhouse gas emissions.  In public health terminology, this can be considered “Primary Prevention”. </a:t>
            </a:r>
          </a:p>
          <a:p>
            <a:pPr>
              <a:buFont typeface="Arial" pitchFamily="34" charset="0"/>
              <a:buNone/>
            </a:pPr>
            <a:endParaRPr lang="en-US" baseline="0" dirty="0" smtClean="0"/>
          </a:p>
          <a:p>
            <a:pPr>
              <a:buFont typeface="Arial" pitchFamily="34" charset="0"/>
              <a:buChar char="•"/>
            </a:pPr>
            <a:r>
              <a:rPr lang="en-US" dirty="0" smtClean="0"/>
              <a:t> Climate change adaptation are actions that</a:t>
            </a:r>
            <a:r>
              <a:rPr lang="en-US" baseline="0" dirty="0" smtClean="0"/>
              <a:t> help us adapt to new challenges. Adaptation often requires us to change behaviors, practices, policies, and systems so that we are better prepared for the challenges ahead. </a:t>
            </a:r>
          </a:p>
          <a:p>
            <a:pPr>
              <a:buFont typeface="Arial" pitchFamily="34" charset="0"/>
              <a:buNone/>
            </a:pPr>
            <a:endParaRPr lang="en-US" baseline="0" dirty="0" smtClean="0"/>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baseline="0" dirty="0" smtClean="0">
                <a:solidFill>
                  <a:schemeClr val="tx1"/>
                </a:solidFill>
                <a:latin typeface="+mn-lt"/>
                <a:ea typeface="+mn-ea"/>
                <a:cs typeface="+mn-cs"/>
              </a:rPr>
              <a:t>  Public Health has a role to play in both mitigation and adaptation efforts.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b="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baseline="0" dirty="0" smtClean="0">
                <a:solidFill>
                  <a:schemeClr val="tx1"/>
                </a:solidFill>
                <a:latin typeface="+mn-lt"/>
                <a:ea typeface="+mn-ea"/>
                <a:cs typeface="+mn-cs"/>
              </a:rPr>
              <a:t>  In fact, there are several strategies we can advance that achieve both adaptation and mitigation goals.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b="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baseline="0" dirty="0" smtClean="0">
                <a:solidFill>
                  <a:schemeClr val="tx1"/>
                </a:solidFill>
                <a:latin typeface="+mn-lt"/>
                <a:ea typeface="+mn-ea"/>
                <a:cs typeface="+mn-cs"/>
              </a:rPr>
              <a:t> This diagram shows examples of the types of strategies that fall under adaptation, mitigation, or both.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b="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baseline="0" dirty="0" smtClean="0">
                <a:solidFill>
                  <a:schemeClr val="tx1"/>
                </a:solidFill>
                <a:latin typeface="+mn-lt"/>
                <a:ea typeface="+mn-ea"/>
                <a:cs typeface="+mn-cs"/>
              </a:rPr>
              <a:t> Although the Climate and Health Planning toolkit focuses more on adaptation strategies, it is important to “connect the dots”.</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baseline="0" dirty="0" smtClean="0">
                <a:solidFill>
                  <a:schemeClr val="tx1"/>
                </a:solidFill>
                <a:latin typeface="+mn-lt"/>
                <a:ea typeface="+mn-ea"/>
                <a:cs typeface="+mn-cs"/>
              </a:rPr>
              <a:t> By preparing for local impacts and engaging in long-term planning, there’s an opportunity to choose strategies that also reduce greenhouse gasses in our atmosphere.</a:t>
            </a:r>
          </a:p>
          <a:p>
            <a:pPr marL="914400" marR="0" lvl="2"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baseline="0" dirty="0" smtClean="0">
                <a:solidFill>
                  <a:schemeClr val="tx1"/>
                </a:solidFill>
                <a:latin typeface="+mn-lt"/>
                <a:ea typeface="+mn-ea"/>
                <a:cs typeface="+mn-cs"/>
              </a:rPr>
              <a:t>As an example, we can use trees and vegetation to help us manage flooding events and to create shade during heat waves.</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sz="1200" b="0" i="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dirty="0" smtClean="0">
                <a:solidFill>
                  <a:schemeClr val="tx1"/>
                </a:solidFill>
                <a:latin typeface="+mn-lt"/>
                <a:ea typeface="+mn-ea"/>
                <a:cs typeface="+mn-cs"/>
              </a:rPr>
              <a:t> In this same way,</a:t>
            </a:r>
            <a:r>
              <a:rPr lang="en-US" sz="1200" b="0" i="0" kern="1200" baseline="0" dirty="0" smtClean="0">
                <a:solidFill>
                  <a:schemeClr val="tx1"/>
                </a:solidFill>
                <a:latin typeface="+mn-lt"/>
                <a:ea typeface="+mn-ea"/>
                <a:cs typeface="+mn-cs"/>
              </a:rPr>
              <a:t> m</a:t>
            </a:r>
            <a:r>
              <a:rPr lang="en-US" sz="1200" b="0" i="0" kern="1200" dirty="0" smtClean="0">
                <a:solidFill>
                  <a:schemeClr val="tx1"/>
                </a:solidFill>
                <a:latin typeface="+mn-lt"/>
                <a:ea typeface="+mn-ea"/>
                <a:cs typeface="+mn-cs"/>
              </a:rPr>
              <a:t>any mitigation strategies provide public health benefits in addition to reducing CO2 in our atmosphere. We call these co-benefits.</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As an example, creating more sustainable transportation will also improve our air quality and thus </a:t>
            </a:r>
            <a:r>
              <a:rPr lang="en-US" sz="1200" b="0" i="0" kern="1200" baseline="0" dirty="0" smtClean="0">
                <a:solidFill>
                  <a:schemeClr val="tx1"/>
                </a:solidFill>
                <a:latin typeface="+mn-lt"/>
                <a:ea typeface="+mn-ea"/>
                <a:cs typeface="+mn-cs"/>
              </a:rPr>
              <a:t>decrease the prevalence of asthma and respiratory disease. </a:t>
            </a:r>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0" kern="1200" dirty="0" smtClean="0">
                <a:solidFill>
                  <a:schemeClr val="tx1"/>
                </a:solidFill>
                <a:latin typeface="+mn-lt"/>
                <a:ea typeface="+mn-ea"/>
                <a:cs typeface="+mn-cs"/>
              </a:rPr>
              <a:t> Even if we could stop all CO2 emissions today, most aspects of climate change are predicted to persist for centuries to come.</a:t>
            </a:r>
          </a:p>
          <a:p>
            <a:pPr>
              <a:buFont typeface="Arial" pitchFamily="34" charset="0"/>
              <a:buNone/>
            </a:pPr>
            <a:endParaRPr lang="en-US" sz="1200" b="0" i="0" kern="1200" dirty="0" smtClean="0">
              <a:solidFill>
                <a:schemeClr val="tx1"/>
              </a:solidFill>
              <a:latin typeface="+mn-lt"/>
              <a:ea typeface="+mn-ea"/>
              <a:cs typeface="+mn-cs"/>
            </a:endParaRPr>
          </a:p>
          <a:p>
            <a:pPr>
              <a:buFont typeface="Arial" pitchFamily="34" charset="0"/>
              <a:buChar char="•"/>
            </a:pPr>
            <a:r>
              <a:rPr lang="en-US" sz="1200" b="0" i="0" kern="1200" dirty="0" smtClean="0">
                <a:solidFill>
                  <a:schemeClr val="tx1"/>
                </a:solidFill>
                <a:latin typeface="+mn-lt"/>
                <a:ea typeface="+mn-ea"/>
                <a:cs typeface="+mn-cs"/>
              </a:rPr>
              <a:t> This</a:t>
            </a:r>
            <a:r>
              <a:rPr lang="en-US" sz="1200" b="0" i="0" kern="1200" baseline="0" dirty="0" smtClean="0">
                <a:solidFill>
                  <a:schemeClr val="tx1"/>
                </a:solidFill>
                <a:latin typeface="+mn-lt"/>
                <a:ea typeface="+mn-ea"/>
                <a:cs typeface="+mn-cs"/>
              </a:rPr>
              <a:t> means that it’s time to prepare.</a:t>
            </a:r>
          </a:p>
          <a:p>
            <a:pPr>
              <a:buFont typeface="Arial" pitchFamily="34" charset="0"/>
              <a:buNone/>
            </a:pPr>
            <a:endParaRPr lang="en-US" sz="1200" b="0" i="0" kern="1200" baseline="0" dirty="0" smtClean="0">
              <a:solidFill>
                <a:schemeClr val="tx1"/>
              </a:solidFill>
              <a:latin typeface="+mn-lt"/>
              <a:ea typeface="+mn-ea"/>
              <a:cs typeface="+mn-cs"/>
            </a:endParaRPr>
          </a:p>
          <a:p>
            <a:pPr>
              <a:buFont typeface="Arial" pitchFamily="34" charset="0"/>
              <a:buChar char="•"/>
            </a:pPr>
            <a:r>
              <a:rPr lang="en-US" sz="1200" b="0" i="0" kern="1200" baseline="0" dirty="0" smtClean="0">
                <a:solidFill>
                  <a:schemeClr val="tx1"/>
                </a:solidFill>
                <a:latin typeface="+mn-lt"/>
                <a:ea typeface="+mn-ea"/>
                <a:cs typeface="+mn-cs"/>
              </a:rPr>
              <a:t> There is no one right way to prepare for climate change. The best strategies will vary from one community to the next depending on the climate risks that we face, existing resources and capital.</a:t>
            </a:r>
          </a:p>
          <a:p>
            <a:pPr>
              <a:buFont typeface="Arial" pitchFamily="34" charset="0"/>
              <a:buNone/>
            </a:pPr>
            <a:endParaRPr lang="en-US" sz="1200" b="0" i="0" kern="1200" baseline="0" dirty="0" smtClean="0">
              <a:solidFill>
                <a:schemeClr val="tx1"/>
              </a:solidFill>
              <a:latin typeface="+mn-lt"/>
              <a:ea typeface="+mn-ea"/>
              <a:cs typeface="+mn-cs"/>
            </a:endParaRPr>
          </a:p>
          <a:p>
            <a:pPr>
              <a:buFont typeface="Arial" pitchFamily="34" charset="0"/>
              <a:buChar char="•"/>
            </a:pPr>
            <a:r>
              <a:rPr lang="en-US" sz="1200" b="0" i="0" kern="1200" baseline="0" dirty="0" smtClean="0">
                <a:solidFill>
                  <a:schemeClr val="tx1"/>
                </a:solidFill>
                <a:latin typeface="+mn-lt"/>
                <a:ea typeface="+mn-ea"/>
                <a:cs typeface="+mn-cs"/>
              </a:rPr>
              <a:t> Our local leaders and stakeholders are therefore, the best people to identify priorities and develop strategies that are most appropriate for our </a:t>
            </a:r>
            <a:r>
              <a:rPr lang="en-US" sz="1200" b="0" i="0" kern="1200" baseline="0" dirty="0" err="1" smtClean="0">
                <a:solidFill>
                  <a:schemeClr val="tx1"/>
                </a:solidFill>
                <a:latin typeface="+mn-lt"/>
                <a:ea typeface="+mn-ea"/>
                <a:cs typeface="+mn-cs"/>
              </a:rPr>
              <a:t>communties</a:t>
            </a:r>
            <a:r>
              <a:rPr lang="en-US" sz="1200" b="0" i="0" kern="1200" baseline="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50000"/>
              </a:lnSpc>
              <a:spcBef>
                <a:spcPct val="30000"/>
              </a:spcBef>
              <a:spcAft>
                <a:spcPct val="0"/>
              </a:spcAft>
              <a:buClrTx/>
              <a:buSzTx/>
              <a:buFont typeface="Arial" pitchFamily="34" charset="0"/>
              <a:buChar char="•"/>
              <a:tabLst/>
              <a:defRPr/>
            </a:pPr>
            <a:endParaRPr lang="en-US" baseline="0" dirty="0" smtClean="0"/>
          </a:p>
          <a:p>
            <a:pPr marL="0" marR="0" indent="0" algn="l" defTabSz="914400" rtl="0" eaLnBrk="0" fontAlgn="base" latinLnBrk="0" hangingPunct="0">
              <a:lnSpc>
                <a:spcPct val="150000"/>
              </a:lnSpc>
              <a:spcBef>
                <a:spcPct val="30000"/>
              </a:spcBef>
              <a:spcAft>
                <a:spcPct val="0"/>
              </a:spcAft>
              <a:buClrTx/>
              <a:buSzTx/>
              <a:buFont typeface="Arial" pitchFamily="34" charset="0"/>
              <a:buChar char="•"/>
              <a:tabLst/>
              <a:defRPr/>
            </a:pPr>
            <a:r>
              <a:rPr lang="en-US" baseline="0" dirty="0" smtClean="0"/>
              <a:t> The Oregon Climate and Health Profile Report summarizes climate impacts in the state of Oregon. This document can serve as a starting place for identifying the climate impacts that are of greatest concern.</a:t>
            </a:r>
            <a:endParaRPr lang="en-US" dirty="0" smtClean="0"/>
          </a:p>
          <a:p>
            <a:pPr>
              <a:buFont typeface="Arial" pitchFamily="34" charset="0"/>
              <a:buNone/>
            </a:pPr>
            <a:endParaRPr lang="en-US" baseline="0" dirty="0" smtClean="0"/>
          </a:p>
          <a:p>
            <a:pPr>
              <a:buFont typeface="Arial" pitchFamily="34" charset="0"/>
              <a:buChar char="•"/>
            </a:pPr>
            <a:r>
              <a:rPr lang="en-US" baseline="0" dirty="0" smtClean="0"/>
              <a:t> T</a:t>
            </a:r>
            <a:r>
              <a:rPr lang="en-US" dirty="0" smtClean="0"/>
              <a:t>he report identifies 8 different climate impacts</a:t>
            </a:r>
            <a:r>
              <a:rPr lang="en-US" baseline="0" dirty="0" smtClean="0"/>
              <a:t> that we can evaluate based on our local knowledge and concerns.</a:t>
            </a:r>
          </a:p>
          <a:p>
            <a:pPr>
              <a:buFont typeface="Arial" pitchFamily="34" charset="0"/>
              <a:buNone/>
            </a:pPr>
            <a:endParaRPr lang="en-US" baseline="0" dirty="0" smtClean="0"/>
          </a:p>
          <a:p>
            <a:pPr>
              <a:buFont typeface="Arial" pitchFamily="34" charset="0"/>
              <a:buChar char="•"/>
            </a:pPr>
            <a:r>
              <a:rPr lang="en-US" baseline="0" dirty="0" smtClean="0"/>
              <a:t> One way we can start to prioritize impacts is by simply writing them up on the board and ranking them as a group.</a:t>
            </a:r>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BC4929-EB10-4CAF-9414-CA0D3F2BD469}"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This is a list of the</a:t>
            </a:r>
            <a:r>
              <a:rPr lang="en-US" baseline="0" dirty="0" smtClean="0"/>
              <a:t> types of criteria we can use to evaluate which climate impacts are of greatest concern in our area.</a:t>
            </a:r>
          </a:p>
          <a:p>
            <a:pPr>
              <a:buFont typeface="Arial" pitchFamily="34" charset="0"/>
              <a:buNone/>
            </a:pPr>
            <a:endParaRPr lang="en-US" baseline="0" dirty="0" smtClean="0"/>
          </a:p>
          <a:p>
            <a:pPr>
              <a:buFont typeface="Arial" pitchFamily="34" charset="0"/>
              <a:buChar char="•"/>
            </a:pPr>
            <a:r>
              <a:rPr lang="en-US" baseline="0" dirty="0" smtClean="0"/>
              <a:t> Are there additional considerations that you would like to add to the list?</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0F6C1BC9-F8C9-48C8-9697-5B713F22D885}"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en-US" dirty="0" smtClean="0"/>
              <a:t> For each of the impacts, we</a:t>
            </a:r>
            <a:r>
              <a:rPr lang="en-US" baseline="0" dirty="0" smtClean="0"/>
              <a:t> can consider the potential health risks that we need to further study and prepare for.</a:t>
            </a:r>
          </a:p>
          <a:p>
            <a:pPr>
              <a:buFont typeface="Arial" pitchFamily="34" charset="0"/>
              <a:buNone/>
            </a:pPr>
            <a:endParaRPr lang="en-US" baseline="0" dirty="0" smtClean="0"/>
          </a:p>
          <a:p>
            <a:pPr>
              <a:buFont typeface="Arial" pitchFamily="34" charset="0"/>
              <a:buChar char="•"/>
            </a:pPr>
            <a:r>
              <a:rPr lang="en-US" baseline="0" dirty="0" smtClean="0"/>
              <a:t> There are several different ways we can attempt to rank these risks. This presentation explains 3 different approaches that you could take.</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78ED71-9026-466E-987A-EB149346912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t>(Enter) DEPARTMENT (ALL CAPS)</a:t>
            </a:r>
            <a:br>
              <a:rPr lang="en-US"/>
            </a:br>
            <a:r>
              <a:rPr lang="en-US"/>
              <a:t>(Enter) Division or Office (Mixed Case)</a:t>
            </a:r>
          </a:p>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6C06492B-B491-49A2-BDF9-B652DD845CE9}" type="slidenum">
              <a:rPr lang="en-US"/>
              <a:pPr>
                <a:defRPr/>
              </a:pPr>
              <a:t>‹#›</a:t>
            </a:fld>
            <a:endParaRPr 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A17B0243-50B1-40B2-BD9D-9E98253D2845}" type="slidenum">
              <a:rPr lang="en-US"/>
              <a:pPr>
                <a:defRPr/>
              </a:pPr>
              <a:t>‹#›</a:t>
            </a:fld>
            <a:endParaRPr 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4434336F-846A-4558-BE09-24DC09F774DD}" type="slidenum">
              <a:rPr lang="en-US"/>
              <a:pPr>
                <a:defRPr/>
              </a:pPr>
              <a:t>‹#›</a:t>
            </a:fld>
            <a:endParaRPr 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pPr>
              <a:defRPr/>
            </a:pPr>
            <a:fld id="{7A4AF7BB-1F88-4B03-8541-35E94B810401}" type="slidenum">
              <a:rPr lang="en-US"/>
              <a:pPr>
                <a:defRPr/>
              </a:pPr>
              <a:t>‹#›</a:t>
            </a:fld>
            <a:endParaRPr lang="en-US" dirty="0"/>
          </a:p>
        </p:txBody>
      </p:sp>
      <p:sp>
        <p:nvSpPr>
          <p:cNvPr id="6"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44BBA9E7-FE39-41A7-AB48-87D0CCB7CE8D}" type="slidenum">
              <a:rPr lang="en-US"/>
              <a:pPr>
                <a:defRPr/>
              </a:pPr>
              <a:t>‹#›</a:t>
            </a:fld>
            <a:endParaRPr 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8" name="Rectangle 8"/>
          <p:cNvSpPr>
            <a:spLocks noGrp="1" noChangeArrowheads="1"/>
          </p:cNvSpPr>
          <p:nvPr>
            <p:ph type="sldNum" sz="quarter" idx="11"/>
          </p:nvPr>
        </p:nvSpPr>
        <p:spPr>
          <a:ln/>
        </p:spPr>
        <p:txBody>
          <a:bodyPr/>
          <a:lstStyle>
            <a:lvl1pPr>
              <a:defRPr/>
            </a:lvl1pPr>
          </a:lstStyle>
          <a:p>
            <a:pPr>
              <a:defRPr/>
            </a:pPr>
            <a:fld id="{8D1B18B2-A3D2-4173-B8B1-68EDBD113832}" type="slidenum">
              <a:rPr lang="en-US"/>
              <a:pPr>
                <a:defRPr/>
              </a:pPr>
              <a:t>‹#›</a:t>
            </a:fld>
            <a:endParaRPr lang="en-US" dirty="0"/>
          </a:p>
        </p:txBody>
      </p:sp>
      <p:sp>
        <p:nvSpPr>
          <p:cNvPr id="9"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4" name="Rectangle 8"/>
          <p:cNvSpPr>
            <a:spLocks noGrp="1" noChangeArrowheads="1"/>
          </p:cNvSpPr>
          <p:nvPr>
            <p:ph type="sldNum" sz="quarter" idx="11"/>
          </p:nvPr>
        </p:nvSpPr>
        <p:spPr>
          <a:ln/>
        </p:spPr>
        <p:txBody>
          <a:bodyPr/>
          <a:lstStyle>
            <a:lvl1pPr>
              <a:defRPr/>
            </a:lvl1pPr>
          </a:lstStyle>
          <a:p>
            <a:pPr>
              <a:defRPr/>
            </a:pPr>
            <a:fld id="{B255EC37-BE82-4E64-B5C8-D2C6C961B8F0}" type="slidenum">
              <a:rPr lang="en-US"/>
              <a:pPr>
                <a:defRPr/>
              </a:pPr>
              <a:t>‹#›</a:t>
            </a:fld>
            <a:endParaRPr lang="en-US" dirty="0"/>
          </a:p>
        </p:txBody>
      </p:sp>
      <p:sp>
        <p:nvSpPr>
          <p:cNvPr id="5"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3" name="Rectangle 8"/>
          <p:cNvSpPr>
            <a:spLocks noGrp="1" noChangeArrowheads="1"/>
          </p:cNvSpPr>
          <p:nvPr>
            <p:ph type="sldNum" sz="quarter" idx="11"/>
          </p:nvPr>
        </p:nvSpPr>
        <p:spPr>
          <a:ln/>
        </p:spPr>
        <p:txBody>
          <a:bodyPr/>
          <a:lstStyle>
            <a:lvl1pPr>
              <a:defRPr/>
            </a:lvl1pPr>
          </a:lstStyle>
          <a:p>
            <a:pPr>
              <a:defRPr/>
            </a:pPr>
            <a:fld id="{9FA7FF48-1DE7-4ECB-86EB-41B92212508C}" type="slidenum">
              <a:rPr lang="en-US"/>
              <a:pPr>
                <a:defRPr/>
              </a:pPr>
              <a:t>‹#›</a:t>
            </a:fld>
            <a:endParaRPr lang="en-US" dirty="0"/>
          </a:p>
        </p:txBody>
      </p:sp>
      <p:sp>
        <p:nvSpPr>
          <p:cNvPr id="4"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847F6224-A6E6-4ADF-9562-B1FC43E0955D}" type="slidenum">
              <a:rPr lang="en-US"/>
              <a:pPr>
                <a:defRPr/>
              </a:pPr>
              <a:t>‹#›</a:t>
            </a:fld>
            <a:endParaRPr 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(Enter) DEPARTMENT (ALL CAPS)</a:t>
            </a:r>
            <a:br>
              <a:rPr lang="en-US"/>
            </a:br>
            <a:r>
              <a:rPr lang="en-US"/>
              <a:t>(Enter) Division or Office (Mixed Case)</a:t>
            </a:r>
          </a:p>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pPr>
              <a:defRPr/>
            </a:pPr>
            <a:fld id="{208D3814-8F13-4A7C-B1B9-62CA083D3FA1}" type="slidenum">
              <a:rPr lang="en-US"/>
              <a:pPr>
                <a:defRPr/>
              </a:pPr>
              <a:t>‹#›</a:t>
            </a:fld>
            <a:endParaRPr lang="en-US" dirty="0"/>
          </a:p>
        </p:txBody>
      </p:sp>
      <p:sp>
        <p:nvSpPr>
          <p:cNvPr id="7" name="Rectangle 1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cstate="print"/>
          <a:srcRect/>
          <a:stretch>
            <a:fillRect/>
          </a:stretch>
        </p:blipFill>
        <p:spPr bwMode="auto">
          <a:xfrm>
            <a:off x="-1588"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50000"/>
              </a:spcBef>
              <a:defRPr sz="1200">
                <a:solidFill>
                  <a:srgbClr val="005595"/>
                </a:solidFill>
                <a:latin typeface="+mn-lt"/>
              </a:defRPr>
            </a:lvl1pPr>
          </a:lstStyle>
          <a:p>
            <a:pPr>
              <a:defRPr/>
            </a:pPr>
            <a:r>
              <a:rPr lang="en-US"/>
              <a:t>(Enter) DEPARTMENT (ALL CAPS)</a:t>
            </a:r>
            <a:br>
              <a:rPr lang="en-US"/>
            </a:br>
            <a:r>
              <a:rPr lang="en-US"/>
              <a:t>(Enter) Division or Office (Mixed Case)</a:t>
            </a:r>
          </a:p>
          <a:p>
            <a:pPr>
              <a:defRPr/>
            </a:pPr>
            <a:endParaRPr lang="en-US"/>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pPr>
              <a:defRPr/>
            </a:pPr>
            <a:fld id="{B94D4321-E520-40CF-BB7B-E21A44B0AA9C}" type="slidenum">
              <a:rPr lang="en-US"/>
              <a:pPr>
                <a:defRPr/>
              </a:pPr>
              <a:t>‹#›</a:t>
            </a:fld>
            <a:endParaRPr lang="en-US" dirty="0"/>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p:txStyles>
    <p:titleStyle>
      <a:lvl1pPr algn="l" rtl="0" eaLnBrk="0" fontAlgn="base" hangingPunct="0">
        <a:spcBef>
          <a:spcPct val="0"/>
        </a:spcBef>
        <a:spcAft>
          <a:spcPct val="0"/>
        </a:spcAft>
        <a:defRPr sz="3200" b="1">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charset="0"/>
        </a:defRPr>
      </a:lvl2pPr>
      <a:lvl3pPr algn="l" rtl="0" eaLnBrk="0" fontAlgn="base" hangingPunct="0">
        <a:spcBef>
          <a:spcPct val="0"/>
        </a:spcBef>
        <a:spcAft>
          <a:spcPct val="0"/>
        </a:spcAft>
        <a:defRPr sz="3200" b="1">
          <a:solidFill>
            <a:srgbClr val="005595"/>
          </a:solidFill>
          <a:latin typeface="Arial" charset="0"/>
        </a:defRPr>
      </a:lvl3pPr>
      <a:lvl4pPr algn="l" rtl="0" eaLnBrk="0" fontAlgn="base" hangingPunct="0">
        <a:spcBef>
          <a:spcPct val="0"/>
        </a:spcBef>
        <a:spcAft>
          <a:spcPct val="0"/>
        </a:spcAft>
        <a:defRPr sz="3200" b="1">
          <a:solidFill>
            <a:srgbClr val="005595"/>
          </a:solidFill>
          <a:latin typeface="Arial" charset="0"/>
        </a:defRPr>
      </a:lvl4pPr>
      <a:lvl5pPr algn="l" rtl="0" eaLnBrk="0" fontAlgn="base" hangingPunct="0">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eaLnBrk="0" fontAlgn="base" hangingPunct="0">
        <a:spcBef>
          <a:spcPct val="20000"/>
        </a:spcBef>
        <a:spcAft>
          <a:spcPct val="0"/>
        </a:spcAft>
        <a:buChar char="•"/>
        <a:defRPr sz="2000">
          <a:solidFill>
            <a:srgbClr val="005595"/>
          </a:solidFill>
          <a:latin typeface="+mn-lt"/>
          <a:ea typeface="+mn-ea"/>
          <a:cs typeface="+mn-cs"/>
        </a:defRPr>
      </a:lvl1pPr>
      <a:lvl2pPr marL="742950" indent="-285750" algn="l" rtl="0" eaLnBrk="0" fontAlgn="base" hangingPunct="0">
        <a:spcBef>
          <a:spcPct val="20000"/>
        </a:spcBef>
        <a:spcAft>
          <a:spcPct val="0"/>
        </a:spcAft>
        <a:buChar char="–"/>
        <a:defRPr>
          <a:solidFill>
            <a:srgbClr val="005595"/>
          </a:solidFill>
          <a:latin typeface="+mn-lt"/>
        </a:defRPr>
      </a:lvl2pPr>
      <a:lvl3pPr marL="1143000" indent="-228600" algn="l" rtl="0" eaLnBrk="0" fontAlgn="base" hangingPunct="0">
        <a:spcBef>
          <a:spcPct val="20000"/>
        </a:spcBef>
        <a:spcAft>
          <a:spcPct val="0"/>
        </a:spcAft>
        <a:buChar char="•"/>
        <a:defRPr sz="1600">
          <a:solidFill>
            <a:srgbClr val="005595"/>
          </a:solidFill>
          <a:latin typeface="+mn-lt"/>
        </a:defRPr>
      </a:lvl3pPr>
      <a:lvl4pPr marL="1600200" indent="-228600" algn="l" rtl="0" eaLnBrk="0" fontAlgn="base" hangingPunct="0">
        <a:spcBef>
          <a:spcPct val="20000"/>
        </a:spcBef>
        <a:spcAft>
          <a:spcPct val="0"/>
        </a:spcAft>
        <a:buChar char="–"/>
        <a:defRPr sz="1400">
          <a:solidFill>
            <a:srgbClr val="005595"/>
          </a:solidFill>
          <a:latin typeface="+mn-lt"/>
        </a:defRPr>
      </a:lvl4pPr>
      <a:lvl5pPr marL="2057400" indent="-228600" algn="l" rtl="0" eaLnBrk="0" fontAlgn="base" hangingPunct="0">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ublic.health.oregon.gov/HealthyEnvironments/climatechange/Documents/Climate-Change-Health-Risk-Assessment-Tool.xls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Masthead.PNG"/>
          <p:cNvPicPr>
            <a:picLocks noChangeAspect="1"/>
          </p:cNvPicPr>
          <p:nvPr/>
        </p:nvPicPr>
        <p:blipFill>
          <a:blip r:embed="rId3" cstate="print"/>
          <a:srcRect/>
          <a:stretch>
            <a:fillRect/>
          </a:stretch>
        </p:blipFill>
        <p:spPr bwMode="auto">
          <a:xfrm>
            <a:off x="990600" y="1447800"/>
            <a:ext cx="7391400" cy="2001838"/>
          </a:xfrm>
          <a:prstGeom prst="rect">
            <a:avLst/>
          </a:prstGeom>
          <a:noFill/>
          <a:ln w="9525">
            <a:noFill/>
            <a:miter lim="800000"/>
            <a:headEnd/>
            <a:tailEnd/>
          </a:ln>
        </p:spPr>
      </p:pic>
      <p:sp>
        <p:nvSpPr>
          <p:cNvPr id="3" name="TextBox 2"/>
          <p:cNvSpPr txBox="1"/>
          <p:nvPr/>
        </p:nvSpPr>
        <p:spPr>
          <a:xfrm>
            <a:off x="1248229" y="3817256"/>
            <a:ext cx="6850743" cy="461665"/>
          </a:xfrm>
          <a:prstGeom prst="rect">
            <a:avLst/>
          </a:prstGeom>
          <a:noFill/>
        </p:spPr>
        <p:txBody>
          <a:bodyPr wrap="square" rtlCol="0">
            <a:spAutoFit/>
          </a:bodyPr>
          <a:lstStyle/>
          <a:p>
            <a:pPr algn="ctr"/>
            <a:r>
              <a:rPr lang="en-US" i="1" dirty="0" smtClean="0">
                <a:solidFill>
                  <a:srgbClr val="005595"/>
                </a:solidFill>
                <a:latin typeface="+mn-lt"/>
              </a:rPr>
              <a:t>Prioritizing Climate Impacts</a:t>
            </a:r>
            <a:endParaRPr lang="en-US" i="1" dirty="0">
              <a:solidFill>
                <a:srgbClr val="005595"/>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14" y="405266"/>
            <a:ext cx="6270172" cy="4268333"/>
          </a:xfrm>
        </p:spPr>
        <p:txBody>
          <a:bodyPr/>
          <a:lstStyle/>
          <a:p>
            <a:pPr algn="ctr"/>
            <a:r>
              <a:rPr lang="en-US" dirty="0" smtClean="0"/>
              <a:t>“If we had 100 hours </a:t>
            </a:r>
            <a:br>
              <a:rPr lang="en-US" dirty="0" smtClean="0"/>
            </a:br>
            <a:r>
              <a:rPr lang="en-US" dirty="0" smtClean="0"/>
              <a:t>to work on preparing for different climate impacts, </a:t>
            </a:r>
            <a:br>
              <a:rPr lang="en-US" dirty="0" smtClean="0"/>
            </a:br>
            <a:r>
              <a:rPr lang="en-US" dirty="0" smtClean="0"/>
              <a:t>how would we want to </a:t>
            </a:r>
            <a:br>
              <a:rPr lang="en-US" dirty="0" smtClean="0"/>
            </a:br>
            <a:r>
              <a:rPr lang="en-US" dirty="0" smtClean="0"/>
              <a:t>allocate those hours?”</a:t>
            </a:r>
            <a:endParaRPr lang="en-US" dirty="0"/>
          </a:p>
        </p:txBody>
      </p:sp>
      <p:sp>
        <p:nvSpPr>
          <p:cNvPr id="5" name="TextBox 4"/>
          <p:cNvSpPr txBox="1"/>
          <p:nvPr/>
        </p:nvSpPr>
        <p:spPr>
          <a:xfrm>
            <a:off x="1422400" y="1349828"/>
            <a:ext cx="290286" cy="461665"/>
          </a:xfrm>
          <a:prstGeom prst="rect">
            <a:avLst/>
          </a:prstGeom>
          <a:noFill/>
          <a:ln w="9525">
            <a:solidFill>
              <a:schemeClr val="accent1">
                <a:lumMod val="90000"/>
              </a:schemeClr>
            </a:solidFill>
          </a:ln>
        </p:spPr>
        <p:txBody>
          <a:bodyPr wrap="square" rtlCol="0">
            <a:spAutoFit/>
          </a:bodyPr>
          <a:lstStyle/>
          <a:p>
            <a:r>
              <a:rPr lang="en-US" b="1" dirty="0" smtClean="0">
                <a:solidFill>
                  <a:srgbClr val="005595"/>
                </a:solidFill>
              </a:rPr>
              <a:t>1</a:t>
            </a:r>
            <a:endParaRPr lang="en-US" b="1" dirty="0">
              <a:solidFill>
                <a:srgbClr val="00559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72" y="506867"/>
            <a:ext cx="8229600" cy="1143000"/>
          </a:xfrm>
        </p:spPr>
        <p:txBody>
          <a:bodyPr/>
          <a:lstStyle/>
          <a:p>
            <a:r>
              <a:rPr lang="en-US" sz="2400" dirty="0" smtClean="0"/>
              <a:t>Try adjusting the numbers as a group</a:t>
            </a:r>
            <a:br>
              <a:rPr lang="en-US" sz="2400" dirty="0" smtClean="0"/>
            </a:br>
            <a:r>
              <a:rPr lang="en-US" sz="2400" dirty="0" smtClean="0"/>
              <a:t>until they reflect the percentage of time </a:t>
            </a:r>
            <a:br>
              <a:rPr lang="en-US" sz="2400" dirty="0" smtClean="0"/>
            </a:br>
            <a:r>
              <a:rPr lang="en-US" sz="2400" dirty="0" smtClean="0"/>
              <a:t>you would want to spend on each impact</a:t>
            </a:r>
            <a:endParaRPr lang="en-US" sz="2400" dirty="0"/>
          </a:p>
        </p:txBody>
      </p:sp>
      <p:sp>
        <p:nvSpPr>
          <p:cNvPr id="5" name="Content Placeholder 2"/>
          <p:cNvSpPr>
            <a:spLocks noGrp="1"/>
          </p:cNvSpPr>
          <p:nvPr>
            <p:ph idx="1"/>
          </p:nvPr>
        </p:nvSpPr>
        <p:spPr>
          <a:xfrm>
            <a:off x="1487714" y="2050139"/>
            <a:ext cx="6756399" cy="3262085"/>
          </a:xfrm>
        </p:spPr>
        <p:txBody>
          <a:bodyPr/>
          <a:lstStyle/>
          <a:p>
            <a:pPr>
              <a:buNone/>
            </a:pPr>
            <a:r>
              <a:rPr lang="en-US" i="1" dirty="0" smtClean="0"/>
              <a:t>Example #1			Example #2</a:t>
            </a:r>
          </a:p>
          <a:p>
            <a:pPr>
              <a:buNone/>
            </a:pPr>
            <a:endParaRPr lang="en-US" i="1" dirty="0" smtClean="0"/>
          </a:p>
          <a:p>
            <a:pPr>
              <a:buNone/>
            </a:pPr>
            <a:r>
              <a:rPr lang="en-US" dirty="0" smtClean="0"/>
              <a:t>50 – Wildfire			40 - Drought</a:t>
            </a:r>
          </a:p>
          <a:p>
            <a:pPr>
              <a:buNone/>
            </a:pPr>
            <a:r>
              <a:rPr lang="en-US" dirty="0" smtClean="0"/>
              <a:t>30 – Floods			25 – Heat</a:t>
            </a:r>
          </a:p>
          <a:p>
            <a:pPr>
              <a:buNone/>
            </a:pPr>
            <a:r>
              <a:rPr lang="en-US" dirty="0" smtClean="0"/>
              <a:t>15 – Heat			15 – Indirect impacts</a:t>
            </a:r>
          </a:p>
          <a:p>
            <a:pPr>
              <a:buNone/>
            </a:pPr>
            <a:r>
              <a:rPr lang="en-US" dirty="0" smtClean="0"/>
              <a:t>  5 – Allergens			10 – Wildfire</a:t>
            </a:r>
          </a:p>
          <a:p>
            <a:pPr>
              <a:buNone/>
            </a:pPr>
            <a:r>
              <a:rPr lang="en-US" dirty="0" smtClean="0"/>
              <a:t>					10 – Infectious Disease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5" y="564923"/>
            <a:ext cx="8229600" cy="1423533"/>
          </a:xfrm>
        </p:spPr>
        <p:txBody>
          <a:bodyPr/>
          <a:lstStyle/>
          <a:p>
            <a:r>
              <a:rPr lang="en-US" dirty="0" smtClean="0"/>
              <a:t>     Use a matrix of criteria</a:t>
            </a:r>
            <a:br>
              <a:rPr lang="en-US" dirty="0" smtClean="0"/>
            </a:br>
            <a:r>
              <a:rPr lang="en-US" dirty="0" smtClean="0"/>
              <a:t>     </a:t>
            </a:r>
            <a:r>
              <a:rPr lang="en-US" sz="2400" dirty="0" smtClean="0"/>
              <a:t>Designate each risk as  ‘Low’, ‘Medium’, or ‘High’</a:t>
            </a:r>
            <a:endParaRPr lang="en-US" sz="2400" dirty="0"/>
          </a:p>
        </p:txBody>
      </p:sp>
      <p:graphicFrame>
        <p:nvGraphicFramePr>
          <p:cNvPr id="6" name="Table 5"/>
          <p:cNvGraphicFramePr>
            <a:graphicFrameLocks noGrp="1"/>
          </p:cNvGraphicFramePr>
          <p:nvPr/>
        </p:nvGraphicFramePr>
        <p:xfrm>
          <a:off x="667657" y="2046510"/>
          <a:ext cx="7228113" cy="2293260"/>
        </p:xfrm>
        <a:graphic>
          <a:graphicData uri="http://schemas.openxmlformats.org/drawingml/2006/table">
            <a:tbl>
              <a:tblPr/>
              <a:tblGrid>
                <a:gridCol w="1843534"/>
                <a:gridCol w="1277696"/>
                <a:gridCol w="1186433"/>
                <a:gridCol w="912641"/>
                <a:gridCol w="1186433"/>
                <a:gridCol w="821376"/>
              </a:tblGrid>
              <a:tr h="573315">
                <a:tc>
                  <a:txBody>
                    <a:bodyPr/>
                    <a:lstStyle/>
                    <a:p>
                      <a:pPr marL="0" marR="0">
                        <a:lnSpc>
                          <a:spcPct val="115000"/>
                        </a:lnSpc>
                        <a:spcBef>
                          <a:spcPts val="0"/>
                        </a:spcBef>
                        <a:spcAft>
                          <a:spcPts val="0"/>
                        </a:spcAft>
                      </a:pPr>
                      <a:r>
                        <a:rPr lang="en-US" sz="1800" b="1" dirty="0">
                          <a:latin typeface="Calibri"/>
                          <a:ea typeface="Calibri"/>
                          <a:cs typeface="Times New Roman"/>
                        </a:rPr>
                        <a:t>Climate </a:t>
                      </a:r>
                      <a:r>
                        <a:rPr lang="en-US" sz="1800" b="1" dirty="0" smtClean="0">
                          <a:latin typeface="Calibri"/>
                          <a:ea typeface="Calibri"/>
                          <a:cs typeface="Times New Roman"/>
                        </a:rPr>
                        <a:t>Risk</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a:latin typeface="Calibri"/>
                          <a:ea typeface="Calibri"/>
                          <a:cs typeface="Times New Roman"/>
                        </a:rPr>
                        <a:t>Probability</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a:latin typeface="Calibri"/>
                          <a:ea typeface="Calibri"/>
                          <a:cs typeface="Times New Roman"/>
                        </a:rPr>
                        <a:t>Frequency</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a:latin typeface="Calibri"/>
                          <a:ea typeface="Calibri"/>
                          <a:cs typeface="Times New Roman"/>
                        </a:rPr>
                        <a:t>Severity</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a:latin typeface="Calibri"/>
                          <a:ea typeface="Calibri"/>
                          <a:cs typeface="Times New Roman"/>
                        </a:rPr>
                        <a:t>Magnitude</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a:latin typeface="Calibri"/>
                          <a:ea typeface="Calibri"/>
                          <a:cs typeface="Times New Roman"/>
                        </a:rPr>
                        <a:t>Equity</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573315">
                <a:tc>
                  <a:txBody>
                    <a:bodyPr/>
                    <a:lstStyle/>
                    <a:p>
                      <a:pPr marL="0" marR="0">
                        <a:lnSpc>
                          <a:spcPct val="115000"/>
                        </a:lnSpc>
                        <a:spcBef>
                          <a:spcPts val="0"/>
                        </a:spcBef>
                        <a:spcAft>
                          <a:spcPts val="0"/>
                        </a:spcAft>
                      </a:pPr>
                      <a:r>
                        <a:rPr lang="en-US" sz="1800" dirty="0">
                          <a:latin typeface="Calibri"/>
                          <a:ea typeface="Calibri"/>
                          <a:cs typeface="Times New Roman"/>
                        </a:rPr>
                        <a:t>Sea Level Rise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315">
                <a:tc>
                  <a:txBody>
                    <a:bodyPr/>
                    <a:lstStyle/>
                    <a:p>
                      <a:pPr marL="0" marR="0">
                        <a:lnSpc>
                          <a:spcPct val="115000"/>
                        </a:lnSpc>
                        <a:spcBef>
                          <a:spcPts val="0"/>
                        </a:spcBef>
                        <a:spcAft>
                          <a:spcPts val="0"/>
                        </a:spcAft>
                      </a:pPr>
                      <a:r>
                        <a:rPr lang="en-US" sz="1800">
                          <a:latin typeface="Calibri"/>
                          <a:ea typeface="Calibri"/>
                          <a:cs typeface="Times New Roman"/>
                        </a:rPr>
                        <a:t>Storms &amp; Floods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315">
                <a:tc>
                  <a:txBody>
                    <a:bodyPr/>
                    <a:lstStyle/>
                    <a:p>
                      <a:pPr marL="0" marR="0">
                        <a:lnSpc>
                          <a:spcPct val="115000"/>
                        </a:lnSpc>
                        <a:spcBef>
                          <a:spcPts val="0"/>
                        </a:spcBef>
                        <a:spcAft>
                          <a:spcPts val="0"/>
                        </a:spcAft>
                      </a:pPr>
                      <a:r>
                        <a:rPr lang="en-US" sz="1800" dirty="0">
                          <a:latin typeface="Calibri"/>
                          <a:ea typeface="Calibri"/>
                          <a:cs typeface="Times New Roman"/>
                        </a:rPr>
                        <a:t>Infectious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a:ea typeface="Calibri"/>
                          <a:cs typeface="Times New Roman"/>
                        </a:rPr>
                        <a: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a:ea typeface="Calibri"/>
                          <a:cs typeface="Times New Roman"/>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609602" y="827315"/>
            <a:ext cx="290286" cy="461665"/>
          </a:xfrm>
          <a:prstGeom prst="rect">
            <a:avLst/>
          </a:prstGeom>
          <a:noFill/>
          <a:ln w="9525">
            <a:solidFill>
              <a:schemeClr val="accent1">
                <a:lumMod val="90000"/>
              </a:schemeClr>
            </a:solidFill>
          </a:ln>
        </p:spPr>
        <p:txBody>
          <a:bodyPr wrap="square" rtlCol="0">
            <a:spAutoFit/>
          </a:bodyPr>
          <a:lstStyle/>
          <a:p>
            <a:r>
              <a:rPr lang="en-US" b="1" dirty="0" smtClean="0">
                <a:solidFill>
                  <a:srgbClr val="005595"/>
                </a:solidFill>
              </a:rPr>
              <a:t>2</a:t>
            </a:r>
            <a:endParaRPr lang="en-US" b="1" dirty="0">
              <a:solidFill>
                <a:srgbClr val="00559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2" y="827315"/>
            <a:ext cx="290286" cy="461665"/>
          </a:xfrm>
          <a:prstGeom prst="rect">
            <a:avLst/>
          </a:prstGeom>
          <a:noFill/>
          <a:ln w="9525">
            <a:solidFill>
              <a:schemeClr val="accent1">
                <a:lumMod val="90000"/>
              </a:schemeClr>
            </a:solidFill>
          </a:ln>
        </p:spPr>
        <p:txBody>
          <a:bodyPr wrap="square" rtlCol="0">
            <a:spAutoFit/>
          </a:bodyPr>
          <a:lstStyle/>
          <a:p>
            <a:r>
              <a:rPr lang="en-US" b="1" dirty="0" smtClean="0">
                <a:solidFill>
                  <a:srgbClr val="005595"/>
                </a:solidFill>
              </a:rPr>
              <a:t>3</a:t>
            </a:r>
            <a:endParaRPr lang="en-US" b="1" dirty="0">
              <a:solidFill>
                <a:srgbClr val="005595"/>
              </a:solidFill>
            </a:endParaRPr>
          </a:p>
        </p:txBody>
      </p:sp>
      <p:sp>
        <p:nvSpPr>
          <p:cNvPr id="7" name="Title 1"/>
          <p:cNvSpPr>
            <a:spLocks noGrp="1"/>
          </p:cNvSpPr>
          <p:nvPr>
            <p:ph type="title"/>
          </p:nvPr>
        </p:nvSpPr>
        <p:spPr>
          <a:xfrm>
            <a:off x="515257" y="681036"/>
            <a:ext cx="8229600" cy="1423533"/>
          </a:xfrm>
        </p:spPr>
        <p:txBody>
          <a:bodyPr/>
          <a:lstStyle/>
          <a:p>
            <a:r>
              <a:rPr lang="en-US" dirty="0" smtClean="0"/>
              <a:t>     Use the </a:t>
            </a:r>
            <a:r>
              <a:rPr lang="en-US" dirty="0" smtClean="0">
                <a:hlinkClick r:id="rId3"/>
              </a:rPr>
              <a:t>Health Risk Assessment Model</a:t>
            </a:r>
            <a:r>
              <a:rPr lang="en-US" dirty="0" smtClean="0"/>
              <a:t> developed by Benton County</a:t>
            </a:r>
            <a:endParaRPr lang="en-US" sz="2400" dirty="0"/>
          </a:p>
        </p:txBody>
      </p:sp>
      <p:sp>
        <p:nvSpPr>
          <p:cNvPr id="8" name="TextBox 7"/>
          <p:cNvSpPr txBox="1"/>
          <p:nvPr/>
        </p:nvSpPr>
        <p:spPr>
          <a:xfrm>
            <a:off x="1436914" y="2278743"/>
            <a:ext cx="6037943" cy="3416320"/>
          </a:xfrm>
          <a:prstGeom prst="rect">
            <a:avLst/>
          </a:prstGeom>
          <a:noFill/>
        </p:spPr>
        <p:txBody>
          <a:bodyPr wrap="square" rtlCol="0">
            <a:spAutoFit/>
          </a:bodyPr>
          <a:lstStyle/>
          <a:p>
            <a:pPr>
              <a:buFont typeface="Arial" pitchFamily="34" charset="0"/>
              <a:buChar char="•"/>
            </a:pPr>
            <a:r>
              <a:rPr lang="en-US" dirty="0" smtClean="0"/>
              <a:t> Fatalities</a:t>
            </a:r>
          </a:p>
          <a:p>
            <a:pPr>
              <a:buFont typeface="Arial" pitchFamily="34" charset="0"/>
              <a:buChar char="•"/>
            </a:pPr>
            <a:r>
              <a:rPr lang="en-US" dirty="0" smtClean="0"/>
              <a:t> Chronic disease</a:t>
            </a:r>
          </a:p>
          <a:p>
            <a:pPr>
              <a:buFont typeface="Arial" pitchFamily="34" charset="0"/>
              <a:buChar char="•"/>
            </a:pPr>
            <a:r>
              <a:rPr lang="en-US" dirty="0" smtClean="0"/>
              <a:t> Communicable disease</a:t>
            </a:r>
          </a:p>
          <a:p>
            <a:pPr>
              <a:buFont typeface="Arial" pitchFamily="34" charset="0"/>
              <a:buChar char="•"/>
            </a:pPr>
            <a:r>
              <a:rPr lang="en-US" dirty="0" smtClean="0"/>
              <a:t> Respiratory diseases</a:t>
            </a:r>
          </a:p>
          <a:p>
            <a:pPr>
              <a:buFont typeface="Arial" pitchFamily="34" charset="0"/>
              <a:buChar char="•"/>
            </a:pPr>
            <a:r>
              <a:rPr lang="en-US" dirty="0" smtClean="0"/>
              <a:t> Waterborne/</a:t>
            </a:r>
            <a:r>
              <a:rPr lang="en-US" dirty="0" err="1" smtClean="0"/>
              <a:t>foodborne</a:t>
            </a:r>
            <a:r>
              <a:rPr lang="en-US" dirty="0" smtClean="0"/>
              <a:t> diarrheal disease</a:t>
            </a:r>
          </a:p>
          <a:p>
            <a:pPr>
              <a:buFont typeface="Arial" pitchFamily="34" charset="0"/>
              <a:buChar char="•"/>
            </a:pPr>
            <a:r>
              <a:rPr lang="en-US" dirty="0" smtClean="0"/>
              <a:t> </a:t>
            </a:r>
            <a:r>
              <a:rPr lang="en-US" dirty="0" err="1" smtClean="0"/>
              <a:t>Vectorborne</a:t>
            </a:r>
            <a:r>
              <a:rPr lang="en-US" dirty="0" smtClean="0"/>
              <a:t> disease</a:t>
            </a:r>
          </a:p>
          <a:p>
            <a:pPr>
              <a:buFont typeface="Arial" pitchFamily="34" charset="0"/>
              <a:buChar char="•"/>
            </a:pPr>
            <a:r>
              <a:rPr lang="en-US" dirty="0" smtClean="0"/>
              <a:t> Vulnerable populations</a:t>
            </a:r>
          </a:p>
          <a:p>
            <a:pPr>
              <a:buFont typeface="Arial" pitchFamily="34" charset="0"/>
              <a:buChar char="•"/>
            </a:pPr>
            <a:r>
              <a:rPr lang="en-US" dirty="0" smtClean="0"/>
              <a:t> Food access/quality</a:t>
            </a:r>
          </a:p>
          <a:p>
            <a:pPr>
              <a:buFont typeface="Arial" pitchFamily="34" charset="0"/>
              <a:buChar char="•"/>
            </a:pPr>
            <a:r>
              <a:rPr lang="en-US" dirty="0" smtClean="0"/>
              <a:t> Air quality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gocreativego.com/wp-content/uploads/2013/10/iterative-design.jpg"/>
          <p:cNvPicPr>
            <a:picLocks noChangeAspect="1" noChangeArrowheads="1"/>
          </p:cNvPicPr>
          <p:nvPr/>
        </p:nvPicPr>
        <p:blipFill>
          <a:blip r:embed="rId3" cstate="print"/>
          <a:srcRect/>
          <a:stretch>
            <a:fillRect/>
          </a:stretch>
        </p:blipFill>
        <p:spPr bwMode="auto">
          <a:xfrm>
            <a:off x="1636031" y="2301648"/>
            <a:ext cx="6000750" cy="2162176"/>
          </a:xfrm>
          <a:prstGeom prst="rect">
            <a:avLst/>
          </a:prstGeom>
          <a:noFill/>
        </p:spPr>
      </p:pic>
      <p:sp>
        <p:nvSpPr>
          <p:cNvPr id="6" name="Title 5"/>
          <p:cNvSpPr>
            <a:spLocks noGrp="1"/>
          </p:cNvSpPr>
          <p:nvPr>
            <p:ph type="title"/>
          </p:nvPr>
        </p:nvSpPr>
        <p:spPr/>
        <p:txBody>
          <a:bodyPr/>
          <a:lstStyle/>
          <a:p>
            <a:pPr algn="ctr"/>
            <a:r>
              <a:rPr lang="en-US" dirty="0" smtClean="0"/>
              <a:t>Adaptation Planning </a:t>
            </a:r>
            <a:br>
              <a:rPr lang="en-US" dirty="0" smtClean="0"/>
            </a:br>
            <a:r>
              <a:rPr lang="en-US" dirty="0" smtClean="0"/>
              <a:t>requires Adaptive Management practices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local </a:t>
            </a:r>
            <a:br>
              <a:rPr lang="en-US" dirty="0" smtClean="0"/>
            </a:br>
            <a:r>
              <a:rPr lang="en-US" dirty="0" smtClean="0"/>
              <a:t>Climate and Health Profile</a:t>
            </a:r>
            <a:endParaRPr lang="en-US" dirty="0"/>
          </a:p>
        </p:txBody>
      </p:sp>
      <p:pic>
        <p:nvPicPr>
          <p:cNvPr id="5" name="Picture 2"/>
          <p:cNvPicPr>
            <a:picLocks noChangeAspect="1" noChangeArrowheads="1"/>
          </p:cNvPicPr>
          <p:nvPr/>
        </p:nvPicPr>
        <p:blipFill>
          <a:blip r:embed="rId3" cstate="print">
            <a:clrChange>
              <a:clrFrom>
                <a:srgbClr val="FFFFFF"/>
              </a:clrFrom>
              <a:clrTo>
                <a:srgbClr val="FFFFFF">
                  <a:alpha val="0"/>
                </a:srgbClr>
              </a:clrTo>
            </a:clrChange>
          </a:blip>
          <a:srcRect t="11976" b="21610"/>
          <a:stretch>
            <a:fillRect/>
          </a:stretch>
        </p:blipFill>
        <p:spPr bwMode="auto">
          <a:xfrm>
            <a:off x="1513114" y="1354111"/>
            <a:ext cx="5395687" cy="457134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shape.emf"/>
          <p:cNvPicPr>
            <a:picLocks noChangeAspect="1"/>
          </p:cNvPicPr>
          <p:nvPr/>
        </p:nvPicPr>
        <p:blipFill>
          <a:blip r:embed="rId3" cstate="print">
            <a:duotone>
              <a:prstClr val="black"/>
              <a:schemeClr val="tx1">
                <a:lumMod val="50000"/>
                <a:lumOff val="50000"/>
                <a:tint val="45000"/>
                <a:satMod val="400000"/>
              </a:schemeClr>
            </a:duotone>
          </a:blip>
          <a:srcRect l="9646" t="11111" r="10504" b="13333"/>
          <a:stretch>
            <a:fillRect/>
          </a:stretch>
        </p:blipFill>
        <p:spPr>
          <a:xfrm>
            <a:off x="1465942" y="1269267"/>
            <a:ext cx="6328229" cy="4624765"/>
          </a:xfrm>
          <a:prstGeom prst="rect">
            <a:avLst/>
          </a:prstGeom>
        </p:spPr>
      </p:pic>
      <p:sp>
        <p:nvSpPr>
          <p:cNvPr id="32772" name="Title 1"/>
          <p:cNvSpPr>
            <a:spLocks noGrp="1"/>
          </p:cNvSpPr>
          <p:nvPr>
            <p:ph type="title"/>
          </p:nvPr>
        </p:nvSpPr>
        <p:spPr/>
        <p:txBody>
          <a:bodyPr/>
          <a:lstStyle/>
          <a:p>
            <a:pPr algn="ctr"/>
            <a:r>
              <a:rPr lang="en-US" dirty="0" smtClean="0"/>
              <a:t>Climate and Health Planning Toolkit</a:t>
            </a:r>
          </a:p>
        </p:txBody>
      </p:sp>
      <p:sp>
        <p:nvSpPr>
          <p:cNvPr id="6" name="TextBox 5"/>
          <p:cNvSpPr txBox="1"/>
          <p:nvPr/>
        </p:nvSpPr>
        <p:spPr>
          <a:xfrm>
            <a:off x="2249715" y="2148114"/>
            <a:ext cx="4934856" cy="3416320"/>
          </a:xfrm>
          <a:prstGeom prst="rect">
            <a:avLst/>
          </a:prstGeom>
          <a:noFill/>
        </p:spPr>
        <p:txBody>
          <a:bodyPr wrap="square" rtlCol="0">
            <a:spAutoFit/>
          </a:bodyPr>
          <a:lstStyle/>
          <a:p>
            <a:pPr>
              <a:buFont typeface="Arial" pitchFamily="34" charset="0"/>
              <a:buChar char="•"/>
            </a:pPr>
            <a:r>
              <a:rPr lang="en-US" b="1" dirty="0" smtClean="0">
                <a:solidFill>
                  <a:srgbClr val="FF9933"/>
                </a:solidFill>
              </a:rPr>
              <a:t> What are our climate risks?</a:t>
            </a:r>
          </a:p>
          <a:p>
            <a:endParaRPr lang="en-US" dirty="0" smtClean="0">
              <a:solidFill>
                <a:schemeClr val="bg1">
                  <a:lumMod val="85000"/>
                </a:schemeClr>
              </a:solidFill>
            </a:endParaRPr>
          </a:p>
          <a:p>
            <a:pPr>
              <a:buFont typeface="Arial" pitchFamily="34" charset="0"/>
              <a:buChar char="•"/>
            </a:pPr>
            <a:r>
              <a:rPr lang="en-US" dirty="0" smtClean="0">
                <a:solidFill>
                  <a:schemeClr val="bg1">
                    <a:lumMod val="85000"/>
                  </a:schemeClr>
                </a:solidFill>
              </a:rPr>
              <a:t> Who is most at risk?</a:t>
            </a:r>
          </a:p>
          <a:p>
            <a:endParaRPr lang="en-US" dirty="0" smtClean="0">
              <a:solidFill>
                <a:schemeClr val="bg1">
                  <a:lumMod val="85000"/>
                </a:schemeClr>
              </a:solidFill>
            </a:endParaRPr>
          </a:p>
          <a:p>
            <a:pPr>
              <a:buFont typeface="Arial" pitchFamily="34" charset="0"/>
              <a:buChar char="•"/>
            </a:pPr>
            <a:r>
              <a:rPr lang="en-US" dirty="0" smtClean="0">
                <a:solidFill>
                  <a:schemeClr val="bg1">
                    <a:lumMod val="85000"/>
                  </a:schemeClr>
                </a:solidFill>
              </a:rPr>
              <a:t> What do we have the capacity to do?</a:t>
            </a:r>
          </a:p>
          <a:p>
            <a:endParaRPr lang="en-US" dirty="0" smtClean="0">
              <a:solidFill>
                <a:schemeClr val="bg1">
                  <a:lumMod val="85000"/>
                </a:schemeClr>
              </a:solidFill>
            </a:endParaRPr>
          </a:p>
          <a:p>
            <a:pPr>
              <a:buFont typeface="Arial" pitchFamily="34" charset="0"/>
              <a:buChar char="•"/>
            </a:pPr>
            <a:r>
              <a:rPr lang="en-US" dirty="0" smtClean="0">
                <a:solidFill>
                  <a:schemeClr val="bg1">
                    <a:lumMod val="85000"/>
                  </a:schemeClr>
                </a:solidFill>
              </a:rPr>
              <a:t> What should we plan to do?</a:t>
            </a:r>
          </a:p>
          <a:p>
            <a:endParaRPr lang="en-US" dirty="0" smtClean="0">
              <a:solidFill>
                <a:schemeClr val="bg1">
                  <a:lumMod val="85000"/>
                </a:schemeClr>
              </a:solidFill>
            </a:endParaRPr>
          </a:p>
          <a:p>
            <a:pPr>
              <a:buFont typeface="Arial" pitchFamily="34" charset="0"/>
              <a:buChar char="•"/>
            </a:pPr>
            <a:r>
              <a:rPr lang="en-US" dirty="0" smtClean="0">
                <a:solidFill>
                  <a:schemeClr val="bg1">
                    <a:lumMod val="85000"/>
                  </a:schemeClr>
                </a:solidFill>
              </a:rPr>
              <a:t> How do we know if it’s working?</a:t>
            </a:r>
            <a:endParaRPr lang="en-US" dirty="0">
              <a:solidFill>
                <a:schemeClr val="bg1">
                  <a:lumMod val="8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1074058" y="750174"/>
            <a:ext cx="6963002" cy="487252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climate adaptation?</a:t>
            </a:r>
            <a:endParaRPr lang="en-US" dirty="0"/>
          </a:p>
        </p:txBody>
      </p:sp>
      <p:pic>
        <p:nvPicPr>
          <p:cNvPr id="1028" name="Picture 4" descr="http://www1.cifor.org/fileadmin/subsites/cobam/images/cobam-background1.gif"/>
          <p:cNvPicPr>
            <a:picLocks noChangeAspect="1" noChangeArrowheads="1"/>
          </p:cNvPicPr>
          <p:nvPr/>
        </p:nvPicPr>
        <p:blipFill>
          <a:blip r:embed="rId3" cstate="print"/>
          <a:srcRect/>
          <a:stretch>
            <a:fillRect/>
          </a:stretch>
        </p:blipFill>
        <p:spPr bwMode="auto">
          <a:xfrm>
            <a:off x="2365829" y="1461180"/>
            <a:ext cx="4313916" cy="3860956"/>
          </a:xfrm>
          <a:prstGeom prst="rect">
            <a:avLst/>
          </a:prstGeom>
          <a:noFill/>
        </p:spPr>
      </p:pic>
      <p:sp>
        <p:nvSpPr>
          <p:cNvPr id="7" name="TextBox 6"/>
          <p:cNvSpPr txBox="1"/>
          <p:nvPr/>
        </p:nvSpPr>
        <p:spPr>
          <a:xfrm>
            <a:off x="188685" y="3962401"/>
            <a:ext cx="2177143" cy="1292662"/>
          </a:xfrm>
          <a:prstGeom prst="rect">
            <a:avLst/>
          </a:prstGeom>
          <a:noFill/>
        </p:spPr>
        <p:txBody>
          <a:bodyPr wrap="square" rtlCol="0">
            <a:spAutoFit/>
          </a:bodyPr>
          <a:lstStyle/>
          <a:p>
            <a:pPr algn="r"/>
            <a:r>
              <a:rPr lang="en-US" b="1" dirty="0" smtClean="0">
                <a:solidFill>
                  <a:srgbClr val="FFC000"/>
                </a:solidFill>
              </a:rPr>
              <a:t>Prevention</a:t>
            </a:r>
          </a:p>
          <a:p>
            <a:pPr algn="r"/>
            <a:r>
              <a:rPr lang="en-US" sz="1800" dirty="0" smtClean="0"/>
              <a:t>Efforts to slow the acceleration of climate change </a:t>
            </a:r>
          </a:p>
        </p:txBody>
      </p:sp>
      <p:sp>
        <p:nvSpPr>
          <p:cNvPr id="8" name="TextBox 7"/>
          <p:cNvSpPr txBox="1"/>
          <p:nvPr/>
        </p:nvSpPr>
        <p:spPr>
          <a:xfrm>
            <a:off x="6669314" y="3984172"/>
            <a:ext cx="2177143" cy="1292662"/>
          </a:xfrm>
          <a:prstGeom prst="rect">
            <a:avLst/>
          </a:prstGeom>
          <a:noFill/>
        </p:spPr>
        <p:txBody>
          <a:bodyPr wrap="square" rtlCol="0">
            <a:spAutoFit/>
          </a:bodyPr>
          <a:lstStyle/>
          <a:p>
            <a:r>
              <a:rPr lang="en-US" b="1" dirty="0" smtClean="0">
                <a:solidFill>
                  <a:srgbClr val="FFC000"/>
                </a:solidFill>
              </a:rPr>
              <a:t>Preparedness</a:t>
            </a:r>
          </a:p>
          <a:p>
            <a:r>
              <a:rPr lang="en-US" sz="1800" dirty="0" smtClean="0"/>
              <a:t>Efforts to plan for  the expected increase in climate impacts</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ccap.org/assets/AdapBlog2.jpg"/>
          <p:cNvPicPr>
            <a:picLocks noChangeAspect="1" noChangeArrowheads="1"/>
          </p:cNvPicPr>
          <p:nvPr/>
        </p:nvPicPr>
        <p:blipFill>
          <a:blip r:embed="rId3" cstate="print"/>
          <a:srcRect/>
          <a:stretch>
            <a:fillRect/>
          </a:stretch>
        </p:blipFill>
        <p:spPr bwMode="auto">
          <a:xfrm>
            <a:off x="1084489" y="221570"/>
            <a:ext cx="7232196" cy="54971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start?</a:t>
            </a:r>
            <a:endParaRPr lang="en-US" dirty="0"/>
          </a:p>
        </p:txBody>
      </p:sp>
      <p:pic>
        <p:nvPicPr>
          <p:cNvPr id="31746" name="Picture 2" descr="http://www.mistproductions.net/images/post.png"/>
          <p:cNvPicPr>
            <a:picLocks noChangeAspect="1" noChangeArrowheads="1"/>
          </p:cNvPicPr>
          <p:nvPr/>
        </p:nvPicPr>
        <p:blipFill>
          <a:blip r:embed="rId3" cstate="print"/>
          <a:srcRect/>
          <a:stretch>
            <a:fillRect/>
          </a:stretch>
        </p:blipFill>
        <p:spPr bwMode="auto">
          <a:xfrm>
            <a:off x="3145518" y="1281565"/>
            <a:ext cx="3248025" cy="39528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304800" y="5486400"/>
            <a:ext cx="1066800" cy="1295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3315" name="Rectangle 2"/>
          <p:cNvSpPr>
            <a:spLocks noChangeArrowheads="1"/>
          </p:cNvSpPr>
          <p:nvPr/>
        </p:nvSpPr>
        <p:spPr bwMode="auto">
          <a:xfrm>
            <a:off x="8001000" y="5486400"/>
            <a:ext cx="914400" cy="1295400"/>
          </a:xfrm>
          <a:prstGeom prst="rect">
            <a:avLst/>
          </a:prstGeom>
          <a:solidFill>
            <a:schemeClr val="bg1"/>
          </a:solidFill>
          <a:ln w="9525" algn="ctr">
            <a:solidFill>
              <a:schemeClr val="bg1"/>
            </a:solidFill>
            <a:round/>
            <a:headEnd/>
            <a:tailEnd/>
          </a:ln>
        </p:spPr>
        <p:txBody>
          <a:bodyPr/>
          <a:lstStyle/>
          <a:p>
            <a:pPr eaLnBrk="0" hangingPunct="0"/>
            <a:endParaRPr lang="en-US"/>
          </a:p>
        </p:txBody>
      </p:sp>
      <p:pic>
        <p:nvPicPr>
          <p:cNvPr id="13316" name="Picture 3"/>
          <p:cNvPicPr>
            <a:picLocks noChangeAspect="1" noChangeArrowheads="1"/>
          </p:cNvPicPr>
          <p:nvPr/>
        </p:nvPicPr>
        <p:blipFill>
          <a:blip r:embed="rId3" cstate="print"/>
          <a:srcRect t="4796" r="1231" b="4077"/>
          <a:stretch>
            <a:fillRect/>
          </a:stretch>
        </p:blipFill>
        <p:spPr bwMode="auto">
          <a:xfrm>
            <a:off x="1215190" y="1"/>
            <a:ext cx="678581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criteria for prioritizing impacts</a:t>
            </a:r>
            <a:endParaRPr lang="en-US" dirty="0"/>
          </a:p>
        </p:txBody>
      </p:sp>
      <p:sp>
        <p:nvSpPr>
          <p:cNvPr id="3" name="Content Placeholder 2"/>
          <p:cNvSpPr>
            <a:spLocks noGrp="1"/>
          </p:cNvSpPr>
          <p:nvPr>
            <p:ph idx="1"/>
          </p:nvPr>
        </p:nvSpPr>
        <p:spPr>
          <a:xfrm>
            <a:off x="457200" y="1600201"/>
            <a:ext cx="8229600" cy="2971800"/>
          </a:xfrm>
        </p:spPr>
        <p:txBody>
          <a:bodyPr/>
          <a:lstStyle/>
          <a:p>
            <a:r>
              <a:rPr lang="en-US" dirty="0" smtClean="0"/>
              <a:t>Probability of occurrence</a:t>
            </a:r>
          </a:p>
          <a:p>
            <a:r>
              <a:rPr lang="en-US" dirty="0" smtClean="0"/>
              <a:t>Frequency of  occurrence</a:t>
            </a:r>
          </a:p>
          <a:p>
            <a:r>
              <a:rPr lang="en-US" dirty="0" smtClean="0"/>
              <a:t>Severity of health outcomes</a:t>
            </a:r>
          </a:p>
          <a:p>
            <a:r>
              <a:rPr lang="en-US" dirty="0" smtClean="0"/>
              <a:t>Magnitude of people affected</a:t>
            </a:r>
          </a:p>
          <a:p>
            <a:r>
              <a:rPr lang="en-US" dirty="0" smtClean="0"/>
              <a:t>Inequity of those impacted (level of social vulnerability)</a:t>
            </a:r>
          </a:p>
          <a:p>
            <a:pPr>
              <a:buNone/>
            </a:pPr>
            <a:endParaRPr lang="en-US" i="1" dirty="0" smtClean="0"/>
          </a:p>
          <a:p>
            <a:pPr>
              <a:buNone/>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152400" y="0"/>
            <a:ext cx="8753475"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C7298EF12DD84184EF9D79A68A5898" ma:contentTypeVersion="18" ma:contentTypeDescription="Create a new document." ma:contentTypeScope="" ma:versionID="fc7abde7c05b76404238f37eba6b1cb1">
  <xsd:schema xmlns:xsd="http://www.w3.org/2001/XMLSchema" xmlns:xs="http://www.w3.org/2001/XMLSchema" xmlns:p="http://schemas.microsoft.com/office/2006/metadata/properties" xmlns:ns1="http://schemas.microsoft.com/sharepoint/v3" xmlns:ns2="59da1016-2a1b-4f8a-9768-d7a4932f6f16" xmlns:ns3="a77adad4-bee0-4fd6-bfc6-30c5126861fd" targetNamespace="http://schemas.microsoft.com/office/2006/metadata/properties" ma:root="true" ma:fieldsID="2c04fdf8adaab2b7cc8cfe0f035e6bd7" ns1:_="" ns2:_="" ns3:_="">
    <xsd:import namespace="http://schemas.microsoft.com/sharepoint/v3"/>
    <xsd:import namespace="59da1016-2a1b-4f8a-9768-d7a4932f6f16"/>
    <xsd:import namespace="a77adad4-bee0-4fd6-bfc6-30c5126861fd"/>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7adad4-bee0-4fd6-bfc6-30c5126861fd"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https://www.oregon.gov/oha/PH/HEALTHYENVIRONMENTS/CLIMATECHANGE/TOOLKIT/Documents/2-Climate-Risks/Prioritizing-Climate-Impacts.pptx</Url>
      <Description>Oregon Climate and Health Program presentation: Prioritizing Climate Impacts</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2017-09-16T07:00:00+00:00</DocumentExpirationDate>
    <Meta_x0020_Description xmlns="a77adad4-bee0-4fd6-bfc6-30c5126861fd" xsi:nil="true"/>
    <IATopic xmlns="59da1016-2a1b-4f8a-9768-d7a4932f6f16">Public Health - Environment</IATopic>
    <Meta_x0020_Keywords xmlns="a77adad4-bee0-4fd6-bfc6-30c5126861fd" xsi:nil="true"/>
  </documentManagement>
</p:properties>
</file>

<file path=customXml/itemProps1.xml><?xml version="1.0" encoding="utf-8"?>
<ds:datastoreItem xmlns:ds="http://schemas.openxmlformats.org/officeDocument/2006/customXml" ds:itemID="{A1C266AA-46C0-4333-8B99-DBC9D03CE39A}"/>
</file>

<file path=customXml/itemProps2.xml><?xml version="1.0" encoding="utf-8"?>
<ds:datastoreItem xmlns:ds="http://schemas.openxmlformats.org/officeDocument/2006/customXml" ds:itemID="{84A650D9-ACAC-4DA5-BE93-8E88C94A3D6B}"/>
</file>

<file path=customXml/itemProps3.xml><?xml version="1.0" encoding="utf-8"?>
<ds:datastoreItem xmlns:ds="http://schemas.openxmlformats.org/officeDocument/2006/customXml" ds:itemID="{F8ADF98C-9CD7-4C96-9068-D3C9C74CB1E8}"/>
</file>

<file path=docProps/app.xml><?xml version="1.0" encoding="utf-8"?>
<Properties xmlns="http://schemas.openxmlformats.org/officeDocument/2006/extended-properties" xmlns:vt="http://schemas.openxmlformats.org/officeDocument/2006/docPropsVTypes">
  <Template/>
  <TotalTime>1501</TotalTime>
  <Words>1130</Words>
  <Application>Microsoft Office PowerPoint</Application>
  <PresentationFormat>On-screen Show (4:3)</PresentationFormat>
  <Paragraphs>157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Custom Design</vt:lpstr>
      <vt:lpstr>PowerPoint Presentation</vt:lpstr>
      <vt:lpstr>Climate and Health Planning Toolkit</vt:lpstr>
      <vt:lpstr>PowerPoint Presentation</vt:lpstr>
      <vt:lpstr>What is climate adaptation?</vt:lpstr>
      <vt:lpstr>PowerPoint Presentation</vt:lpstr>
      <vt:lpstr>Where do we start?</vt:lpstr>
      <vt:lpstr>PowerPoint Presentation</vt:lpstr>
      <vt:lpstr>Potential criteria for prioritizing impacts</vt:lpstr>
      <vt:lpstr>PowerPoint Presentation</vt:lpstr>
      <vt:lpstr>“If we had 100 hours  to work on preparing for different climate impacts,  how would we want to  allocate those hours?”</vt:lpstr>
      <vt:lpstr>Try adjusting the numbers as a group until they reflect the percentage of time  you would want to spend on each impact</vt:lpstr>
      <vt:lpstr>     Use a matrix of criteria      Designate each risk as  ‘Low’, ‘Medium’, or ‘High’</vt:lpstr>
      <vt:lpstr>     Use the Health Risk Assessment Model developed by Benton County</vt:lpstr>
      <vt:lpstr>Adaptation Planning  requires Adaptive Management practices</vt:lpstr>
      <vt:lpstr>Creating a local  Climate and Health Profile</vt:lpstr>
    </vt:vector>
  </TitlesOfParts>
  <Company>Joe's 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Climate and Health Program presentation: Prioritizing Climate Impacts</dc:title>
  <dc:creator>Joe B</dc:creator>
  <cp:lastModifiedBy>DHS-OIS-NDS</cp:lastModifiedBy>
  <cp:revision>165</cp:revision>
  <dcterms:created xsi:type="dcterms:W3CDTF">2010-08-23T12:44:57Z</dcterms:created>
  <dcterms:modified xsi:type="dcterms:W3CDTF">2014-12-08T22:19:43Z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0x01010077C7298EF12DD84184EF9D79A68A5898</vt:lpwstr>
  </property>
  <property fmtid="{D5CDD505-2E9C-101B-9397-08002B2CF9AE}" pid="3" name="WorkflowChangePath">
    <vt:lpwstr>0dadf5cf-7f3a-4071-9766-e5d0056d75b0,2;0dadf5cf-7f3a-4071-9766-e5d0056d75b0,6;</vt:lpwstr>
  </property>
  <property fmtid="{D5CDD505-2E9C-101B-9397-08002B2CF9AE}" pid="4" name="Order">
    <vt:r8>1200</vt:r8>
  </property>
</Properties>
</file>