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5"/>
  </p:sldMasterIdLst>
  <p:notesMasterIdLst>
    <p:notesMasterId r:id="rId15"/>
  </p:notesMasterIdLst>
  <p:sldIdLst>
    <p:sldId id="256" r:id="rId6"/>
    <p:sldId id="279" r:id="rId7"/>
    <p:sldId id="291" r:id="rId8"/>
    <p:sldId id="292" r:id="rId9"/>
    <p:sldId id="293" r:id="rId10"/>
    <p:sldId id="294" r:id="rId11"/>
    <p:sldId id="295" r:id="rId12"/>
    <p:sldId id="285" r:id="rId13"/>
    <p:sldId id="290"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8" autoAdjust="0"/>
    <p:restoredTop sz="91069" autoAdjust="0"/>
  </p:normalViewPr>
  <p:slideViewPr>
    <p:cSldViewPr>
      <p:cViewPr varScale="1">
        <p:scale>
          <a:sx n="61" d="100"/>
          <a:sy n="61" d="100"/>
        </p:scale>
        <p:origin x="120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R0188306\Downloads\WaterSystemList%20(10).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c:v>
                </c:pt>
                <c:pt idx="1">
                  <c:v>TNC</c:v>
                </c:pt>
                <c:pt idx="2">
                  <c:v>NTNC</c:v>
                </c:pt>
                <c:pt idx="3">
                  <c:v>OVS</c:v>
                </c:pt>
              </c:strCache>
            </c:strRef>
          </c:cat>
          <c:val>
            <c:numRef>
              <c:f>Sheet1!$B$2:$B$5</c:f>
              <c:numCache>
                <c:formatCode>General</c:formatCode>
                <c:ptCount val="4"/>
                <c:pt idx="0">
                  <c:v>899</c:v>
                </c:pt>
                <c:pt idx="1">
                  <c:v>1251</c:v>
                </c:pt>
                <c:pt idx="2">
                  <c:v>333</c:v>
                </c:pt>
                <c:pt idx="3">
                  <c:v>853</c:v>
                </c:pt>
              </c:numCache>
            </c:numRef>
          </c:val>
          <c:extLst>
            <c:ext xmlns:c16="http://schemas.microsoft.com/office/drawing/2014/chart" uri="{C3380CC4-5D6E-409C-BE32-E72D297353CC}">
              <c16:uniqueId val="{00000000-5094-4BF3-B5EB-E6D686FF73AB}"/>
            </c:ext>
          </c:extLst>
        </c:ser>
        <c:ser>
          <c:idx val="1"/>
          <c:order val="1"/>
          <c:tx>
            <c:strRef>
              <c:f>Sheet1!$C$1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c:v>
                </c:pt>
                <c:pt idx="1">
                  <c:v>TNC</c:v>
                </c:pt>
                <c:pt idx="2">
                  <c:v>NTNC</c:v>
                </c:pt>
                <c:pt idx="3">
                  <c:v>OVS</c:v>
                </c:pt>
              </c:strCache>
            </c:strRef>
          </c:cat>
          <c:val>
            <c:numRef>
              <c:f>Sheet1!$C$2:$C$5</c:f>
              <c:numCache>
                <c:formatCode>General</c:formatCode>
                <c:ptCount val="4"/>
                <c:pt idx="0">
                  <c:v>921</c:v>
                </c:pt>
                <c:pt idx="1">
                  <c:v>1248</c:v>
                </c:pt>
                <c:pt idx="2">
                  <c:v>338</c:v>
                </c:pt>
                <c:pt idx="3">
                  <c:v>812</c:v>
                </c:pt>
              </c:numCache>
            </c:numRef>
          </c:val>
          <c:extLst>
            <c:ext xmlns:c16="http://schemas.microsoft.com/office/drawing/2014/chart" uri="{C3380CC4-5D6E-409C-BE32-E72D297353CC}">
              <c16:uniqueId val="{00000001-5094-4BF3-B5EB-E6D686FF73AB}"/>
            </c:ext>
          </c:extLst>
        </c:ser>
        <c:dLbls>
          <c:showLegendKey val="0"/>
          <c:showVal val="0"/>
          <c:showCatName val="0"/>
          <c:showSerName val="0"/>
          <c:showPercent val="0"/>
          <c:showBubbleSize val="0"/>
        </c:dLbls>
        <c:gapWidth val="219"/>
        <c:overlap val="-27"/>
        <c:axId val="646119472"/>
        <c:axId val="646131952"/>
      </c:barChart>
      <c:catAx>
        <c:axId val="64611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6131952"/>
        <c:crosses val="autoZero"/>
        <c:auto val="1"/>
        <c:lblAlgn val="ctr"/>
        <c:lblOffset val="100"/>
        <c:noMultiLvlLbl val="0"/>
      </c:catAx>
      <c:valAx>
        <c:axId val="646131952"/>
        <c:scaling>
          <c:orientation val="minMax"/>
          <c:max val="13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6119472"/>
        <c:crosses val="autoZero"/>
        <c:crossBetween val="between"/>
      </c:valAx>
      <c:spPr>
        <a:noFill/>
        <a:ln>
          <a:noFill/>
        </a:ln>
        <a:effectLst/>
      </c:spPr>
    </c:plotArea>
    <c:legend>
      <c:legendPos val="tr"/>
      <c:layout>
        <c:manualLayout>
          <c:xMode val="edge"/>
          <c:yMode val="edge"/>
          <c:x val="0.69561003717421066"/>
          <c:y val="1.5873015873015872E-2"/>
          <c:w val="0.29276205407465883"/>
          <c:h val="8.4389034703995336E-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48BE277-192D-4BA1-82FC-827316D5926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0243" name="Rectangle 3">
            <a:extLst>
              <a:ext uri="{FF2B5EF4-FFF2-40B4-BE49-F238E27FC236}">
                <a16:creationId xmlns:a16="http://schemas.microsoft.com/office/drawing/2014/main" id="{A855DC19-2D32-4584-BC3C-06B2AFCDD1D8}"/>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3076" name="Rectangle 4">
            <a:extLst>
              <a:ext uri="{FF2B5EF4-FFF2-40B4-BE49-F238E27FC236}">
                <a16:creationId xmlns:a16="http://schemas.microsoft.com/office/drawing/2014/main" id="{DE494032-F23F-4917-91CB-3A7A4E854DE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49B90720-8EE9-4BED-9047-92054AA139BC}"/>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246" name="Rectangle 6">
            <a:extLst>
              <a:ext uri="{FF2B5EF4-FFF2-40B4-BE49-F238E27FC236}">
                <a16:creationId xmlns:a16="http://schemas.microsoft.com/office/drawing/2014/main" id="{A22D700D-3B0C-4E29-B1FA-FB5359E423D3}"/>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0247" name="Rectangle 7">
            <a:extLst>
              <a:ext uri="{FF2B5EF4-FFF2-40B4-BE49-F238E27FC236}">
                <a16:creationId xmlns:a16="http://schemas.microsoft.com/office/drawing/2014/main" id="{DFCC6A7C-12BA-49F4-8393-7CDE836EFF94}"/>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FBC149E-0B23-406A-A970-66740E972C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system decrease of 17. Migration from OVS to community, deactivations, fires. Active OVS systems expect to decrease further as we contact more systems. Standing by my previous estimate of 750, eventually.</a:t>
            </a:r>
          </a:p>
        </p:txBody>
      </p:sp>
      <p:sp>
        <p:nvSpPr>
          <p:cNvPr id="4" name="Slide Number Placeholder 3"/>
          <p:cNvSpPr>
            <a:spLocks noGrp="1"/>
          </p:cNvSpPr>
          <p:nvPr>
            <p:ph type="sldNum" sz="quarter" idx="5"/>
          </p:nvPr>
        </p:nvSpPr>
        <p:spPr/>
        <p:txBody>
          <a:bodyPr/>
          <a:lstStyle/>
          <a:p>
            <a:pPr>
              <a:defRPr/>
            </a:pPr>
            <a:fld id="{6FBC149E-0B23-406A-A970-66740E972C51}" type="slidenum">
              <a:rPr lang="en-US" altLang="en-US" smtClean="0"/>
              <a:pPr>
                <a:defRPr/>
              </a:pPr>
              <a:t>2</a:t>
            </a:fld>
            <a:endParaRPr lang="en-US" altLang="en-US"/>
          </a:p>
        </p:txBody>
      </p:sp>
    </p:spTree>
    <p:extLst>
      <p:ext uri="{BB962C8B-B14F-4D97-AF65-F5344CB8AC3E}">
        <p14:creationId xmlns:p14="http://schemas.microsoft.com/office/powerpoint/2010/main" val="3802034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 recently asked if an RV park with 4 hookups, that are never all full would be a PWS because it has 4 connections. No, it might be a PWS, but that would depend on peak 60-day population. However, the total number of connections should still be inventoried so we know the capacity and have better insight on the potential population. This gets grey and should be evaluated on a case-by-case basis. If there are four RV spaces and the operator does not keep good records, we should probably assume they could all be full at any given time (which would be 4 connections).</a:t>
            </a:r>
          </a:p>
        </p:txBody>
      </p:sp>
      <p:sp>
        <p:nvSpPr>
          <p:cNvPr id="4" name="Slide Number Placeholder 3"/>
          <p:cNvSpPr>
            <a:spLocks noGrp="1"/>
          </p:cNvSpPr>
          <p:nvPr>
            <p:ph type="sldNum" sz="quarter" idx="5"/>
          </p:nvPr>
        </p:nvSpPr>
        <p:spPr/>
        <p:txBody>
          <a:bodyPr/>
          <a:lstStyle/>
          <a:p>
            <a:pPr>
              <a:defRPr/>
            </a:pPr>
            <a:fld id="{6FBC149E-0B23-406A-A970-66740E972C51}" type="slidenum">
              <a:rPr lang="en-US" altLang="en-US" smtClean="0"/>
              <a:pPr>
                <a:defRPr/>
              </a:pPr>
              <a:t>4</a:t>
            </a:fld>
            <a:endParaRPr lang="en-US" altLang="en-US"/>
          </a:p>
        </p:txBody>
      </p:sp>
    </p:spTree>
    <p:extLst>
      <p:ext uri="{BB962C8B-B14F-4D97-AF65-F5344CB8AC3E}">
        <p14:creationId xmlns:p14="http://schemas.microsoft.com/office/powerpoint/2010/main" val="3478094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BC149E-0B23-406A-A970-66740E972C51}" type="slidenum">
              <a:rPr lang="en-US" altLang="en-US" smtClean="0"/>
              <a:pPr>
                <a:defRPr/>
              </a:pPr>
              <a:t>5</a:t>
            </a:fld>
            <a:endParaRPr lang="en-US" altLang="en-US"/>
          </a:p>
        </p:txBody>
      </p:sp>
    </p:spTree>
    <p:extLst>
      <p:ext uri="{BB962C8B-B14F-4D97-AF65-F5344CB8AC3E}">
        <p14:creationId xmlns:p14="http://schemas.microsoft.com/office/powerpoint/2010/main" val="366346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dilute population</a:t>
            </a:r>
          </a:p>
        </p:txBody>
      </p:sp>
      <p:sp>
        <p:nvSpPr>
          <p:cNvPr id="4" name="Slide Number Placeholder 3"/>
          <p:cNvSpPr>
            <a:spLocks noGrp="1"/>
          </p:cNvSpPr>
          <p:nvPr>
            <p:ph type="sldNum" sz="quarter" idx="5"/>
          </p:nvPr>
        </p:nvSpPr>
        <p:spPr/>
        <p:txBody>
          <a:bodyPr/>
          <a:lstStyle/>
          <a:p>
            <a:pPr>
              <a:defRPr/>
            </a:pPr>
            <a:fld id="{6FBC149E-0B23-406A-A970-66740E972C51}" type="slidenum">
              <a:rPr lang="en-US" altLang="en-US" smtClean="0"/>
              <a:pPr>
                <a:defRPr/>
              </a:pPr>
              <a:t>6</a:t>
            </a:fld>
            <a:endParaRPr lang="en-US" altLang="en-US"/>
          </a:p>
        </p:txBody>
      </p:sp>
    </p:spTree>
    <p:extLst>
      <p:ext uri="{BB962C8B-B14F-4D97-AF65-F5344CB8AC3E}">
        <p14:creationId xmlns:p14="http://schemas.microsoft.com/office/powerpoint/2010/main" val="1659023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BC149E-0B23-406A-A970-66740E972C51}" type="slidenum">
              <a:rPr lang="en-US" altLang="en-US" smtClean="0"/>
              <a:pPr>
                <a:defRPr/>
              </a:pPr>
              <a:t>7</a:t>
            </a:fld>
            <a:endParaRPr lang="en-US" altLang="en-US"/>
          </a:p>
        </p:txBody>
      </p:sp>
    </p:spTree>
    <p:extLst>
      <p:ext uri="{BB962C8B-B14F-4D97-AF65-F5344CB8AC3E}">
        <p14:creationId xmlns:p14="http://schemas.microsoft.com/office/powerpoint/2010/main" val="3730222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4B4F27F-1D5E-41D5-829E-8700C09B7E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altLang="en-US" noProof="0"/>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altLang="en-US" noProof="0"/>
              <a:t>Click to edit Master subtitle style</a:t>
            </a:r>
          </a:p>
        </p:txBody>
      </p:sp>
      <p:sp>
        <p:nvSpPr>
          <p:cNvPr id="5" name="Rectangle 5">
            <a:extLst>
              <a:ext uri="{FF2B5EF4-FFF2-40B4-BE49-F238E27FC236}">
                <a16:creationId xmlns:a16="http://schemas.microsoft.com/office/drawing/2014/main" id="{84C76DE2-19FE-44D4-AAC6-72EF00982772}"/>
              </a:ext>
            </a:extLst>
          </p:cNvPr>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Tree>
    <p:extLst>
      <p:ext uri="{BB962C8B-B14F-4D97-AF65-F5344CB8AC3E}">
        <p14:creationId xmlns:p14="http://schemas.microsoft.com/office/powerpoint/2010/main" val="2902204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BAFEF7-02F0-4757-B7F7-6ABCF5B48B8B}"/>
              </a:ext>
            </a:extLst>
          </p:cNvPr>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5" name="Rectangle 8">
            <a:extLst>
              <a:ext uri="{FF2B5EF4-FFF2-40B4-BE49-F238E27FC236}">
                <a16:creationId xmlns:a16="http://schemas.microsoft.com/office/drawing/2014/main" id="{735ECC3C-9459-4BEA-995A-4459C3EC0F1C}"/>
              </a:ext>
            </a:extLst>
          </p:cNvPr>
          <p:cNvSpPr>
            <a:spLocks noGrp="1" noChangeArrowheads="1"/>
          </p:cNvSpPr>
          <p:nvPr>
            <p:ph type="sldNum" sz="quarter" idx="11"/>
          </p:nvPr>
        </p:nvSpPr>
        <p:spPr>
          <a:ln/>
        </p:spPr>
        <p:txBody>
          <a:bodyPr/>
          <a:lstStyle>
            <a:lvl1pPr>
              <a:defRPr/>
            </a:lvl1pPr>
          </a:lstStyle>
          <a:p>
            <a:pPr>
              <a:defRPr/>
            </a:pPr>
            <a:fld id="{27E88778-A058-4F95-AB82-943A933B66FC}" type="slidenum">
              <a:rPr lang="en-US" altLang="en-US"/>
              <a:pPr>
                <a:defRPr/>
              </a:pPr>
              <a:t>‹#›</a:t>
            </a:fld>
            <a:endParaRPr lang="en-US" altLang="en-US"/>
          </a:p>
        </p:txBody>
      </p:sp>
      <p:sp>
        <p:nvSpPr>
          <p:cNvPr id="6" name="Rectangle 10">
            <a:extLst>
              <a:ext uri="{FF2B5EF4-FFF2-40B4-BE49-F238E27FC236}">
                <a16:creationId xmlns:a16="http://schemas.microsoft.com/office/drawing/2014/main" id="{74AE849C-87B8-4D78-8F67-2DD57F9F5429}"/>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09804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1DE0D01-D210-4010-8005-8613BFFD2FC4}"/>
              </a:ext>
            </a:extLst>
          </p:cNvPr>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5" name="Rectangle 8">
            <a:extLst>
              <a:ext uri="{FF2B5EF4-FFF2-40B4-BE49-F238E27FC236}">
                <a16:creationId xmlns:a16="http://schemas.microsoft.com/office/drawing/2014/main" id="{290E6BC6-2C02-4809-883F-701AC72890E3}"/>
              </a:ext>
            </a:extLst>
          </p:cNvPr>
          <p:cNvSpPr>
            <a:spLocks noGrp="1" noChangeArrowheads="1"/>
          </p:cNvSpPr>
          <p:nvPr>
            <p:ph type="sldNum" sz="quarter" idx="11"/>
          </p:nvPr>
        </p:nvSpPr>
        <p:spPr>
          <a:ln/>
        </p:spPr>
        <p:txBody>
          <a:bodyPr/>
          <a:lstStyle>
            <a:lvl1pPr>
              <a:defRPr/>
            </a:lvl1pPr>
          </a:lstStyle>
          <a:p>
            <a:pPr>
              <a:defRPr/>
            </a:pPr>
            <a:fld id="{23F7E3BE-7FAD-4936-9E0D-F448276B3526}" type="slidenum">
              <a:rPr lang="en-US" altLang="en-US"/>
              <a:pPr>
                <a:defRPr/>
              </a:pPr>
              <a:t>‹#›</a:t>
            </a:fld>
            <a:endParaRPr lang="en-US" altLang="en-US"/>
          </a:p>
        </p:txBody>
      </p:sp>
      <p:sp>
        <p:nvSpPr>
          <p:cNvPr id="6" name="Rectangle 10">
            <a:extLst>
              <a:ext uri="{FF2B5EF4-FFF2-40B4-BE49-F238E27FC236}">
                <a16:creationId xmlns:a16="http://schemas.microsoft.com/office/drawing/2014/main" id="{9AEC76E2-6DB2-404B-8B72-5E1C1F3759FF}"/>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79032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DEA502-5925-45BC-B3AC-FF878204989E}"/>
              </a:ext>
            </a:extLst>
          </p:cNvPr>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5" name="Rectangle 8">
            <a:extLst>
              <a:ext uri="{FF2B5EF4-FFF2-40B4-BE49-F238E27FC236}">
                <a16:creationId xmlns:a16="http://schemas.microsoft.com/office/drawing/2014/main" id="{EC8E3A56-724B-4964-8D87-F42C71988A79}"/>
              </a:ext>
            </a:extLst>
          </p:cNvPr>
          <p:cNvSpPr>
            <a:spLocks noGrp="1" noChangeArrowheads="1"/>
          </p:cNvSpPr>
          <p:nvPr>
            <p:ph type="sldNum" sz="quarter" idx="11"/>
          </p:nvPr>
        </p:nvSpPr>
        <p:spPr>
          <a:ln/>
        </p:spPr>
        <p:txBody>
          <a:bodyPr/>
          <a:lstStyle>
            <a:lvl1pPr>
              <a:defRPr/>
            </a:lvl1pPr>
          </a:lstStyle>
          <a:p>
            <a:pPr>
              <a:defRPr/>
            </a:pPr>
            <a:fld id="{C11C7BF4-2AD0-47B3-A555-BE4F690C6010}" type="slidenum">
              <a:rPr lang="en-US" altLang="en-US"/>
              <a:pPr>
                <a:defRPr/>
              </a:pPr>
              <a:t>‹#›</a:t>
            </a:fld>
            <a:endParaRPr lang="en-US" altLang="en-US"/>
          </a:p>
        </p:txBody>
      </p:sp>
      <p:sp>
        <p:nvSpPr>
          <p:cNvPr id="6" name="Rectangle 10">
            <a:extLst>
              <a:ext uri="{FF2B5EF4-FFF2-40B4-BE49-F238E27FC236}">
                <a16:creationId xmlns:a16="http://schemas.microsoft.com/office/drawing/2014/main" id="{14635AFA-4C6F-4D70-97C9-5BA5AC5511DE}"/>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26407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0CD4B8DB-1B75-45C5-B1A2-C2A743ACFE0A}"/>
              </a:ext>
            </a:extLst>
          </p:cNvPr>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5" name="Rectangle 8">
            <a:extLst>
              <a:ext uri="{FF2B5EF4-FFF2-40B4-BE49-F238E27FC236}">
                <a16:creationId xmlns:a16="http://schemas.microsoft.com/office/drawing/2014/main" id="{C10077D5-47DA-48A6-9874-3FF56966A226}"/>
              </a:ext>
            </a:extLst>
          </p:cNvPr>
          <p:cNvSpPr>
            <a:spLocks noGrp="1" noChangeArrowheads="1"/>
          </p:cNvSpPr>
          <p:nvPr>
            <p:ph type="sldNum" sz="quarter" idx="11"/>
          </p:nvPr>
        </p:nvSpPr>
        <p:spPr>
          <a:ln/>
        </p:spPr>
        <p:txBody>
          <a:bodyPr/>
          <a:lstStyle>
            <a:lvl1pPr>
              <a:defRPr/>
            </a:lvl1pPr>
          </a:lstStyle>
          <a:p>
            <a:pPr>
              <a:defRPr/>
            </a:pPr>
            <a:fld id="{15F97337-B311-4A4E-BF3F-C16BE20EA715}" type="slidenum">
              <a:rPr lang="en-US" altLang="en-US"/>
              <a:pPr>
                <a:defRPr/>
              </a:pPr>
              <a:t>‹#›</a:t>
            </a:fld>
            <a:endParaRPr lang="en-US" altLang="en-US"/>
          </a:p>
        </p:txBody>
      </p:sp>
      <p:sp>
        <p:nvSpPr>
          <p:cNvPr id="6" name="Rectangle 10">
            <a:extLst>
              <a:ext uri="{FF2B5EF4-FFF2-40B4-BE49-F238E27FC236}">
                <a16:creationId xmlns:a16="http://schemas.microsoft.com/office/drawing/2014/main" id="{9D7377A3-E005-4470-B7AA-D0B981470167}"/>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77059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5C79088-B6CF-476F-ABCC-711CDBA35E21}"/>
              </a:ext>
            </a:extLst>
          </p:cNvPr>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6" name="Rectangle 8">
            <a:extLst>
              <a:ext uri="{FF2B5EF4-FFF2-40B4-BE49-F238E27FC236}">
                <a16:creationId xmlns:a16="http://schemas.microsoft.com/office/drawing/2014/main" id="{E2A914B4-49BB-47CB-96DD-4A945D954E39}"/>
              </a:ext>
            </a:extLst>
          </p:cNvPr>
          <p:cNvSpPr>
            <a:spLocks noGrp="1" noChangeArrowheads="1"/>
          </p:cNvSpPr>
          <p:nvPr>
            <p:ph type="sldNum" sz="quarter" idx="11"/>
          </p:nvPr>
        </p:nvSpPr>
        <p:spPr>
          <a:ln/>
        </p:spPr>
        <p:txBody>
          <a:bodyPr/>
          <a:lstStyle>
            <a:lvl1pPr>
              <a:defRPr/>
            </a:lvl1pPr>
          </a:lstStyle>
          <a:p>
            <a:pPr>
              <a:defRPr/>
            </a:pPr>
            <a:fld id="{CBBD6A5A-40BC-4662-9790-D4C2B860E957}" type="slidenum">
              <a:rPr lang="en-US" altLang="en-US"/>
              <a:pPr>
                <a:defRPr/>
              </a:pPr>
              <a:t>‹#›</a:t>
            </a:fld>
            <a:endParaRPr lang="en-US" altLang="en-US"/>
          </a:p>
        </p:txBody>
      </p:sp>
      <p:sp>
        <p:nvSpPr>
          <p:cNvPr id="7" name="Rectangle 10">
            <a:extLst>
              <a:ext uri="{FF2B5EF4-FFF2-40B4-BE49-F238E27FC236}">
                <a16:creationId xmlns:a16="http://schemas.microsoft.com/office/drawing/2014/main" id="{07947613-2B04-45EE-9C32-4A4240CCF9D8}"/>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68509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B44BB8E-4EE2-4E22-915D-1C68A78707A7}"/>
              </a:ext>
            </a:extLst>
          </p:cNvPr>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8" name="Rectangle 8">
            <a:extLst>
              <a:ext uri="{FF2B5EF4-FFF2-40B4-BE49-F238E27FC236}">
                <a16:creationId xmlns:a16="http://schemas.microsoft.com/office/drawing/2014/main" id="{29ABFB98-00BC-4BE3-8406-6ADDC8E76FE2}"/>
              </a:ext>
            </a:extLst>
          </p:cNvPr>
          <p:cNvSpPr>
            <a:spLocks noGrp="1" noChangeArrowheads="1"/>
          </p:cNvSpPr>
          <p:nvPr>
            <p:ph type="sldNum" sz="quarter" idx="11"/>
          </p:nvPr>
        </p:nvSpPr>
        <p:spPr>
          <a:ln/>
        </p:spPr>
        <p:txBody>
          <a:bodyPr/>
          <a:lstStyle>
            <a:lvl1pPr>
              <a:defRPr/>
            </a:lvl1pPr>
          </a:lstStyle>
          <a:p>
            <a:pPr>
              <a:defRPr/>
            </a:pPr>
            <a:fld id="{62A11202-6E90-4B6F-B0C0-DB6E6B73006E}" type="slidenum">
              <a:rPr lang="en-US" altLang="en-US"/>
              <a:pPr>
                <a:defRPr/>
              </a:pPr>
              <a:t>‹#›</a:t>
            </a:fld>
            <a:endParaRPr lang="en-US" altLang="en-US"/>
          </a:p>
        </p:txBody>
      </p:sp>
      <p:sp>
        <p:nvSpPr>
          <p:cNvPr id="9" name="Rectangle 10">
            <a:extLst>
              <a:ext uri="{FF2B5EF4-FFF2-40B4-BE49-F238E27FC236}">
                <a16:creationId xmlns:a16="http://schemas.microsoft.com/office/drawing/2014/main" id="{091D1670-975B-41A6-808D-96E2FDC64577}"/>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95106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1AD498F-2C61-4987-8433-0DEBA9F6DBE3}"/>
              </a:ext>
            </a:extLst>
          </p:cNvPr>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4" name="Rectangle 8">
            <a:extLst>
              <a:ext uri="{FF2B5EF4-FFF2-40B4-BE49-F238E27FC236}">
                <a16:creationId xmlns:a16="http://schemas.microsoft.com/office/drawing/2014/main" id="{BB033FB1-8BE1-4DB0-ABE9-516266CED3F9}"/>
              </a:ext>
            </a:extLst>
          </p:cNvPr>
          <p:cNvSpPr>
            <a:spLocks noGrp="1" noChangeArrowheads="1"/>
          </p:cNvSpPr>
          <p:nvPr>
            <p:ph type="sldNum" sz="quarter" idx="11"/>
          </p:nvPr>
        </p:nvSpPr>
        <p:spPr>
          <a:ln/>
        </p:spPr>
        <p:txBody>
          <a:bodyPr/>
          <a:lstStyle>
            <a:lvl1pPr>
              <a:defRPr/>
            </a:lvl1pPr>
          </a:lstStyle>
          <a:p>
            <a:pPr>
              <a:defRPr/>
            </a:pPr>
            <a:fld id="{CAE6748E-09CB-4062-9C29-84B960E58772}" type="slidenum">
              <a:rPr lang="en-US" altLang="en-US"/>
              <a:pPr>
                <a:defRPr/>
              </a:pPr>
              <a:t>‹#›</a:t>
            </a:fld>
            <a:endParaRPr lang="en-US" altLang="en-US"/>
          </a:p>
        </p:txBody>
      </p:sp>
      <p:sp>
        <p:nvSpPr>
          <p:cNvPr id="5" name="Rectangle 10">
            <a:extLst>
              <a:ext uri="{FF2B5EF4-FFF2-40B4-BE49-F238E27FC236}">
                <a16:creationId xmlns:a16="http://schemas.microsoft.com/office/drawing/2014/main" id="{2D7A10FF-9268-4E27-9B31-5A2A3606FD5E}"/>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186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6F86DF0-58D4-4755-BD8E-2137D5BD78DB}"/>
              </a:ext>
            </a:extLst>
          </p:cNvPr>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3" name="Rectangle 8">
            <a:extLst>
              <a:ext uri="{FF2B5EF4-FFF2-40B4-BE49-F238E27FC236}">
                <a16:creationId xmlns:a16="http://schemas.microsoft.com/office/drawing/2014/main" id="{9F4B32D1-9E9E-43A7-9D82-0A9A92E45CB4}"/>
              </a:ext>
            </a:extLst>
          </p:cNvPr>
          <p:cNvSpPr>
            <a:spLocks noGrp="1" noChangeArrowheads="1"/>
          </p:cNvSpPr>
          <p:nvPr>
            <p:ph type="sldNum" sz="quarter" idx="11"/>
          </p:nvPr>
        </p:nvSpPr>
        <p:spPr>
          <a:ln/>
        </p:spPr>
        <p:txBody>
          <a:bodyPr/>
          <a:lstStyle>
            <a:lvl1pPr>
              <a:defRPr/>
            </a:lvl1pPr>
          </a:lstStyle>
          <a:p>
            <a:pPr>
              <a:defRPr/>
            </a:pPr>
            <a:fld id="{2A206FE8-9D1E-4B50-8ED7-4144D74965B7}" type="slidenum">
              <a:rPr lang="en-US" altLang="en-US"/>
              <a:pPr>
                <a:defRPr/>
              </a:pPr>
              <a:t>‹#›</a:t>
            </a:fld>
            <a:endParaRPr lang="en-US" altLang="en-US"/>
          </a:p>
        </p:txBody>
      </p:sp>
      <p:sp>
        <p:nvSpPr>
          <p:cNvPr id="4" name="Rectangle 10">
            <a:extLst>
              <a:ext uri="{FF2B5EF4-FFF2-40B4-BE49-F238E27FC236}">
                <a16:creationId xmlns:a16="http://schemas.microsoft.com/office/drawing/2014/main" id="{E9062DA1-975D-4B34-9AF1-07A6E1CDB8AF}"/>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44794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D8C9B00-4D89-4A74-881A-66F0DD678D00}"/>
              </a:ext>
            </a:extLst>
          </p:cNvPr>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6" name="Rectangle 8">
            <a:extLst>
              <a:ext uri="{FF2B5EF4-FFF2-40B4-BE49-F238E27FC236}">
                <a16:creationId xmlns:a16="http://schemas.microsoft.com/office/drawing/2014/main" id="{519FB060-57A4-4E6F-8FDB-321635B2FAD3}"/>
              </a:ext>
            </a:extLst>
          </p:cNvPr>
          <p:cNvSpPr>
            <a:spLocks noGrp="1" noChangeArrowheads="1"/>
          </p:cNvSpPr>
          <p:nvPr>
            <p:ph type="sldNum" sz="quarter" idx="11"/>
          </p:nvPr>
        </p:nvSpPr>
        <p:spPr>
          <a:ln/>
        </p:spPr>
        <p:txBody>
          <a:bodyPr/>
          <a:lstStyle>
            <a:lvl1pPr>
              <a:defRPr/>
            </a:lvl1pPr>
          </a:lstStyle>
          <a:p>
            <a:pPr>
              <a:defRPr/>
            </a:pPr>
            <a:fld id="{730E0161-957E-402E-8C87-5EAF0897012E}" type="slidenum">
              <a:rPr lang="en-US" altLang="en-US"/>
              <a:pPr>
                <a:defRPr/>
              </a:pPr>
              <a:t>‹#›</a:t>
            </a:fld>
            <a:endParaRPr lang="en-US" altLang="en-US"/>
          </a:p>
        </p:txBody>
      </p:sp>
      <p:sp>
        <p:nvSpPr>
          <p:cNvPr id="7" name="Rectangle 10">
            <a:extLst>
              <a:ext uri="{FF2B5EF4-FFF2-40B4-BE49-F238E27FC236}">
                <a16:creationId xmlns:a16="http://schemas.microsoft.com/office/drawing/2014/main" id="{B8AACC83-37E8-4248-91E2-90F86140721F}"/>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95642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B5B354B-3608-46BE-9C0F-029E35DDF170}"/>
              </a:ext>
            </a:extLst>
          </p:cNvPr>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6" name="Rectangle 8">
            <a:extLst>
              <a:ext uri="{FF2B5EF4-FFF2-40B4-BE49-F238E27FC236}">
                <a16:creationId xmlns:a16="http://schemas.microsoft.com/office/drawing/2014/main" id="{96E8D431-7FED-478E-8C58-8944E008BD58}"/>
              </a:ext>
            </a:extLst>
          </p:cNvPr>
          <p:cNvSpPr>
            <a:spLocks noGrp="1" noChangeArrowheads="1"/>
          </p:cNvSpPr>
          <p:nvPr>
            <p:ph type="sldNum" sz="quarter" idx="11"/>
          </p:nvPr>
        </p:nvSpPr>
        <p:spPr>
          <a:ln/>
        </p:spPr>
        <p:txBody>
          <a:bodyPr/>
          <a:lstStyle>
            <a:lvl1pPr>
              <a:defRPr/>
            </a:lvl1pPr>
          </a:lstStyle>
          <a:p>
            <a:pPr>
              <a:defRPr/>
            </a:pPr>
            <a:fld id="{266ADE86-EB5B-4949-B6BC-7D4E6A79325B}" type="slidenum">
              <a:rPr lang="en-US" altLang="en-US"/>
              <a:pPr>
                <a:defRPr/>
              </a:pPr>
              <a:t>‹#›</a:t>
            </a:fld>
            <a:endParaRPr lang="en-US" altLang="en-US"/>
          </a:p>
        </p:txBody>
      </p:sp>
      <p:sp>
        <p:nvSpPr>
          <p:cNvPr id="7" name="Rectangle 10">
            <a:extLst>
              <a:ext uri="{FF2B5EF4-FFF2-40B4-BE49-F238E27FC236}">
                <a16:creationId xmlns:a16="http://schemas.microsoft.com/office/drawing/2014/main" id="{48453175-932A-426B-B965-95FBDA3B24D3}"/>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9530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F02A8F83-9403-4459-BCBF-62B85BF8AD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F0B09241-72D1-4475-A1C4-643B3F1EF62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A5C59B68-00F1-4991-B81A-60DDE0A4F8E2}"/>
              </a:ext>
            </a:extLst>
          </p:cNvPr>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39273206-FE6E-4AF5-91C0-FD5199FDA834}"/>
              </a:ext>
            </a:extLst>
          </p:cNvPr>
          <p:cNvSpPr>
            <a:spLocks noGrp="1" noChangeArrowheads="1"/>
          </p:cNvSpPr>
          <p:nvPr>
            <p:ph type="dt" sz="half" idx="2"/>
          </p:nvPr>
        </p:nvSpPr>
        <p:spPr bwMode="auto">
          <a:xfrm>
            <a:off x="304800" y="5943600"/>
            <a:ext cx="3505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5128" name="Rectangle 8">
            <a:extLst>
              <a:ext uri="{FF2B5EF4-FFF2-40B4-BE49-F238E27FC236}">
                <a16:creationId xmlns:a16="http://schemas.microsoft.com/office/drawing/2014/main" id="{8E821B91-FE77-4E86-8432-760862B2BED3}"/>
              </a:ext>
            </a:extLst>
          </p:cNvPr>
          <p:cNvSpPr>
            <a:spLocks noGrp="1" noChangeArrowheads="1"/>
          </p:cNvSpPr>
          <p:nvPr>
            <p:ph type="sldNum" sz="quarter" idx="4"/>
          </p:nvPr>
        </p:nvSpPr>
        <p:spPr bwMode="auto">
          <a:xfrm>
            <a:off x="304800" y="6477000"/>
            <a:ext cx="2133600" cy="2476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a:defRPr/>
            </a:pPr>
            <a:fld id="{205A6F6D-BFF2-4A01-B9B4-B747CA8980ED}" type="slidenum">
              <a:rPr lang="en-US" altLang="en-US"/>
              <a:pPr>
                <a:defRPr/>
              </a:pPr>
              <a:t>‹#›</a:t>
            </a:fld>
            <a:endParaRPr lang="en-US" altLang="en-US"/>
          </a:p>
        </p:txBody>
      </p:sp>
      <p:sp>
        <p:nvSpPr>
          <p:cNvPr id="5130" name="Rectangle 10">
            <a:extLst>
              <a:ext uri="{FF2B5EF4-FFF2-40B4-BE49-F238E27FC236}">
                <a16:creationId xmlns:a16="http://schemas.microsoft.com/office/drawing/2014/main" id="{0FDD24FA-5369-46F3-9C7B-9DB4402CE2E8}"/>
              </a:ext>
            </a:extLst>
          </p:cNvPr>
          <p:cNvSpPr>
            <a:spLocks noGrp="1" noChangeArrowheads="1"/>
          </p:cNvSpPr>
          <p:nvPr>
            <p:ph type="ftr" sz="quarter" idx="3"/>
          </p:nvPr>
        </p:nvSpPr>
        <p:spPr bwMode="auto">
          <a:xfrm>
            <a:off x="3124200" y="6477000"/>
            <a:ext cx="2895600" cy="3238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oregon.gov/ovss" TargetMode="External"/><Relationship Id="rId4" Type="http://schemas.openxmlformats.org/officeDocument/2006/relationships/hyperlink" Target="https://www.oregon.gov/oha/PH/HEALTHYENVIRONMENTS/DRINKINGWATER/OPERATIONS/Pages/management.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BBA69E15-C809-4F36-8F26-EEE08115C3F8}"/>
              </a:ext>
            </a:extLst>
          </p:cNvPr>
          <p:cNvSpPr>
            <a:spLocks noGrp="1" noChangeArrowheads="1"/>
          </p:cNvSpPr>
          <p:nvPr>
            <p:ph type="ftr" sz="quarter" idx="10"/>
          </p:nvPr>
        </p:nvSpPr>
        <p:spPr/>
        <p:txBody>
          <a:bodyPr/>
          <a:lstStyle/>
          <a:p>
            <a:pPr>
              <a:defRPr/>
            </a:pPr>
            <a:r>
              <a:rPr lang="en-US" altLang="en-US" dirty="0"/>
              <a:t>DRINKING WATER SERVICES</a:t>
            </a:r>
            <a:br>
              <a:rPr lang="en-US" altLang="en-US" dirty="0"/>
            </a:br>
            <a:r>
              <a:rPr lang="en-US" altLang="en-US" dirty="0"/>
              <a:t>Public Health Division</a:t>
            </a:r>
          </a:p>
          <a:p>
            <a:pPr>
              <a:defRPr/>
            </a:pPr>
            <a:endParaRPr lang="en-US" altLang="en-US" dirty="0"/>
          </a:p>
        </p:txBody>
      </p:sp>
      <p:sp>
        <p:nvSpPr>
          <p:cNvPr id="4099" name="Rectangle 2">
            <a:extLst>
              <a:ext uri="{FF2B5EF4-FFF2-40B4-BE49-F238E27FC236}">
                <a16:creationId xmlns:a16="http://schemas.microsoft.com/office/drawing/2014/main" id="{4619C4BA-F139-4C20-B483-6A9B08B790BE}"/>
              </a:ext>
            </a:extLst>
          </p:cNvPr>
          <p:cNvSpPr>
            <a:spLocks noGrp="1" noChangeArrowheads="1"/>
          </p:cNvSpPr>
          <p:nvPr>
            <p:ph type="ctrTitle"/>
          </p:nvPr>
        </p:nvSpPr>
        <p:spPr/>
        <p:txBody>
          <a:bodyPr/>
          <a:lstStyle/>
          <a:p>
            <a:pPr eaLnBrk="1" hangingPunct="1"/>
            <a:r>
              <a:rPr lang="en-US" altLang="en-US" dirty="0"/>
              <a:t>Water System Classification Flowchart</a:t>
            </a:r>
          </a:p>
        </p:txBody>
      </p:sp>
      <p:sp>
        <p:nvSpPr>
          <p:cNvPr id="4100" name="Rectangle 3">
            <a:extLst>
              <a:ext uri="{FF2B5EF4-FFF2-40B4-BE49-F238E27FC236}">
                <a16:creationId xmlns:a16="http://schemas.microsoft.com/office/drawing/2014/main" id="{9F794584-926D-4CF7-B8C5-D43C62111A01}"/>
              </a:ext>
            </a:extLst>
          </p:cNvPr>
          <p:cNvSpPr>
            <a:spLocks noGrp="1" noChangeArrowheads="1"/>
          </p:cNvSpPr>
          <p:nvPr>
            <p:ph type="subTitle" idx="1"/>
          </p:nvPr>
        </p:nvSpPr>
        <p:spPr>
          <a:xfrm>
            <a:off x="1371600" y="2209800"/>
            <a:ext cx="6400800" cy="1752600"/>
          </a:xfrm>
        </p:spPr>
        <p:txBody>
          <a:bodyPr/>
          <a:lstStyle/>
          <a:p>
            <a:pPr eaLnBrk="1" hangingPunct="1"/>
            <a:r>
              <a:rPr lang="en-US" altLang="en-US" sz="2000" dirty="0"/>
              <a:t>Using updated guidance to accurately classify water systems</a:t>
            </a:r>
          </a:p>
          <a:p>
            <a:pPr eaLnBrk="1" hangingPunct="1"/>
            <a:endParaRPr lang="en-US" altLang="en-US" sz="1600" dirty="0"/>
          </a:p>
          <a:p>
            <a:pPr eaLnBrk="1" hangingPunct="1"/>
            <a:r>
              <a:rPr lang="en-US" altLang="en-US" dirty="0"/>
              <a:t>Daniel Hough</a:t>
            </a:r>
          </a:p>
          <a:p>
            <a:pPr eaLnBrk="1" hangingPunct="1"/>
            <a:r>
              <a:rPr lang="en-US" altLang="en-US" dirty="0"/>
              <a:t>Small Water System Compliance Specialist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2E472E-D217-41BA-9FCC-5319E3E12491}"/>
              </a:ext>
            </a:extLst>
          </p:cNvPr>
          <p:cNvSpPr>
            <a:spLocks noGrp="1"/>
          </p:cNvSpPr>
          <p:nvPr>
            <p:ph type="dt" sz="quarter" idx="10"/>
          </p:nvPr>
        </p:nvSpPr>
        <p:spPr/>
        <p:txBody>
          <a:bodyPr/>
          <a:lstStyle/>
          <a:p>
            <a:pPr>
              <a:defRPr/>
            </a:pPr>
            <a:r>
              <a:rPr lang="en-US" altLang="en-US" dirty="0"/>
              <a:t>DRINKING WATER SERVICES</a:t>
            </a:r>
            <a:br>
              <a:rPr lang="en-US" altLang="en-US" dirty="0"/>
            </a:br>
            <a:r>
              <a:rPr lang="en-US" altLang="en-US" dirty="0"/>
              <a:t>Public Health Division </a:t>
            </a:r>
          </a:p>
          <a:p>
            <a:pPr>
              <a:defRPr/>
            </a:pPr>
            <a:endParaRPr lang="en-US" altLang="en-US" dirty="0"/>
          </a:p>
        </p:txBody>
      </p:sp>
      <p:sp>
        <p:nvSpPr>
          <p:cNvPr id="5" name="Slide Number Placeholder 4">
            <a:extLst>
              <a:ext uri="{FF2B5EF4-FFF2-40B4-BE49-F238E27FC236}">
                <a16:creationId xmlns:a16="http://schemas.microsoft.com/office/drawing/2014/main" id="{2A4FC29B-8069-4CBE-BB2E-3243696B5489}"/>
              </a:ext>
            </a:extLst>
          </p:cNvPr>
          <p:cNvSpPr>
            <a:spLocks noGrp="1"/>
          </p:cNvSpPr>
          <p:nvPr>
            <p:ph type="sldNum" sz="quarter" idx="11"/>
          </p:nvPr>
        </p:nvSpPr>
        <p:spPr/>
        <p:txBody>
          <a:bodyPr/>
          <a:lstStyle/>
          <a:p>
            <a:pPr>
              <a:defRPr/>
            </a:pPr>
            <a:fld id="{AD868247-3AE5-4515-B2B5-96982F1AE392}" type="slidenum">
              <a:rPr lang="en-US" altLang="en-US"/>
              <a:pPr>
                <a:defRPr/>
              </a:pPr>
              <a:t>2</a:t>
            </a:fld>
            <a:endParaRPr lang="en-US" altLang="en-US"/>
          </a:p>
        </p:txBody>
      </p:sp>
      <p:graphicFrame>
        <p:nvGraphicFramePr>
          <p:cNvPr id="11" name="Chart 10">
            <a:extLst>
              <a:ext uri="{FF2B5EF4-FFF2-40B4-BE49-F238E27FC236}">
                <a16:creationId xmlns:a16="http://schemas.microsoft.com/office/drawing/2014/main" id="{1CD9EF2B-9BD7-4201-AAA2-81D5835DC8F4}"/>
              </a:ext>
            </a:extLst>
          </p:cNvPr>
          <p:cNvGraphicFramePr>
            <a:graphicFrameLocks/>
          </p:cNvGraphicFramePr>
          <p:nvPr>
            <p:extLst>
              <p:ext uri="{D42A27DB-BD31-4B8C-83A1-F6EECF244321}">
                <p14:modId xmlns:p14="http://schemas.microsoft.com/office/powerpoint/2010/main" val="3640092099"/>
              </p:ext>
            </p:extLst>
          </p:nvPr>
        </p:nvGraphicFramePr>
        <p:xfrm>
          <a:off x="1295401" y="1143000"/>
          <a:ext cx="6553199"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a:extLst>
              <a:ext uri="{FF2B5EF4-FFF2-40B4-BE49-F238E27FC236}">
                <a16:creationId xmlns:a16="http://schemas.microsoft.com/office/drawing/2014/main" id="{1929E096-F399-49B7-900F-6EB3DCB34D7C}"/>
              </a:ext>
            </a:extLst>
          </p:cNvPr>
          <p:cNvSpPr>
            <a:spLocks noGrp="1" noChangeArrowheads="1"/>
          </p:cNvSpPr>
          <p:nvPr>
            <p:ph type="title"/>
          </p:nvPr>
        </p:nvSpPr>
        <p:spPr>
          <a:xfrm>
            <a:off x="457200" y="152400"/>
            <a:ext cx="8229600" cy="1143000"/>
          </a:xfrm>
        </p:spPr>
        <p:txBody>
          <a:bodyPr/>
          <a:lstStyle/>
          <a:p>
            <a:pPr algn="ctr" eaLnBrk="1" hangingPunct="1"/>
            <a:r>
              <a:rPr lang="en-US" altLang="en-US" dirty="0"/>
              <a:t>3319 Systems in Oregon by Type</a:t>
            </a:r>
          </a:p>
        </p:txBody>
      </p:sp>
      <p:sp>
        <p:nvSpPr>
          <p:cNvPr id="3" name="TextBox 2">
            <a:extLst>
              <a:ext uri="{FF2B5EF4-FFF2-40B4-BE49-F238E27FC236}">
                <a16:creationId xmlns:a16="http://schemas.microsoft.com/office/drawing/2014/main" id="{2B63FD26-5671-480B-B339-C84EE541678E}"/>
              </a:ext>
            </a:extLst>
          </p:cNvPr>
          <p:cNvSpPr txBox="1"/>
          <p:nvPr/>
        </p:nvSpPr>
        <p:spPr>
          <a:xfrm>
            <a:off x="2209800" y="2057400"/>
            <a:ext cx="457200" cy="276999"/>
          </a:xfrm>
          <a:prstGeom prst="rect">
            <a:avLst/>
          </a:prstGeom>
          <a:noFill/>
        </p:spPr>
        <p:txBody>
          <a:bodyPr wrap="square" rtlCol="0">
            <a:spAutoFit/>
          </a:bodyPr>
          <a:lstStyle/>
          <a:p>
            <a:pPr algn="ctr"/>
            <a:r>
              <a:rPr lang="en-US" sz="1200" b="1" dirty="0"/>
              <a:t>+22</a:t>
            </a:r>
          </a:p>
        </p:txBody>
      </p:sp>
      <p:sp>
        <p:nvSpPr>
          <p:cNvPr id="13" name="TextBox 12">
            <a:extLst>
              <a:ext uri="{FF2B5EF4-FFF2-40B4-BE49-F238E27FC236}">
                <a16:creationId xmlns:a16="http://schemas.microsoft.com/office/drawing/2014/main" id="{319E7F50-F71E-4E36-ADF0-AF080993D745}"/>
              </a:ext>
            </a:extLst>
          </p:cNvPr>
          <p:cNvSpPr txBox="1"/>
          <p:nvPr/>
        </p:nvSpPr>
        <p:spPr>
          <a:xfrm>
            <a:off x="3733800" y="990600"/>
            <a:ext cx="457200" cy="276999"/>
          </a:xfrm>
          <a:prstGeom prst="rect">
            <a:avLst/>
          </a:prstGeom>
          <a:noFill/>
        </p:spPr>
        <p:txBody>
          <a:bodyPr wrap="square" rtlCol="0">
            <a:spAutoFit/>
          </a:bodyPr>
          <a:lstStyle/>
          <a:p>
            <a:pPr algn="ctr"/>
            <a:r>
              <a:rPr lang="en-US" sz="1200" b="1" dirty="0"/>
              <a:t>-3</a:t>
            </a:r>
          </a:p>
        </p:txBody>
      </p:sp>
      <p:sp>
        <p:nvSpPr>
          <p:cNvPr id="14" name="TextBox 13">
            <a:extLst>
              <a:ext uri="{FF2B5EF4-FFF2-40B4-BE49-F238E27FC236}">
                <a16:creationId xmlns:a16="http://schemas.microsoft.com/office/drawing/2014/main" id="{D9657EE2-B4F3-4A1D-A713-6922C995B92B}"/>
              </a:ext>
            </a:extLst>
          </p:cNvPr>
          <p:cNvSpPr txBox="1"/>
          <p:nvPr/>
        </p:nvSpPr>
        <p:spPr>
          <a:xfrm>
            <a:off x="5181600" y="4038600"/>
            <a:ext cx="457200" cy="276999"/>
          </a:xfrm>
          <a:prstGeom prst="rect">
            <a:avLst/>
          </a:prstGeom>
          <a:noFill/>
        </p:spPr>
        <p:txBody>
          <a:bodyPr wrap="square" rtlCol="0">
            <a:spAutoFit/>
          </a:bodyPr>
          <a:lstStyle/>
          <a:p>
            <a:pPr algn="ctr"/>
            <a:r>
              <a:rPr lang="en-US" sz="1200" b="1" dirty="0"/>
              <a:t>+5</a:t>
            </a:r>
          </a:p>
        </p:txBody>
      </p:sp>
      <p:sp>
        <p:nvSpPr>
          <p:cNvPr id="15" name="TextBox 14">
            <a:extLst>
              <a:ext uri="{FF2B5EF4-FFF2-40B4-BE49-F238E27FC236}">
                <a16:creationId xmlns:a16="http://schemas.microsoft.com/office/drawing/2014/main" id="{41777A0A-E957-4B8E-B542-90DC32BF57C6}"/>
              </a:ext>
            </a:extLst>
          </p:cNvPr>
          <p:cNvSpPr txBox="1"/>
          <p:nvPr/>
        </p:nvSpPr>
        <p:spPr>
          <a:xfrm>
            <a:off x="6705600" y="2312620"/>
            <a:ext cx="457200" cy="276999"/>
          </a:xfrm>
          <a:prstGeom prst="rect">
            <a:avLst/>
          </a:prstGeom>
          <a:noFill/>
        </p:spPr>
        <p:txBody>
          <a:bodyPr wrap="square" rtlCol="0">
            <a:spAutoFit/>
          </a:bodyPr>
          <a:lstStyle/>
          <a:p>
            <a:pPr algn="ctr"/>
            <a:r>
              <a:rPr lang="en-US" sz="1200" b="1" dirty="0"/>
              <a:t>-41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7D7DF85-DDAE-4526-A6BD-5AE6D78DFB12}"/>
              </a:ext>
            </a:extLst>
          </p:cNvPr>
          <p:cNvSpPr>
            <a:spLocks noGrp="1"/>
          </p:cNvSpPr>
          <p:nvPr>
            <p:ph type="sldNum" sz="quarter" idx="11"/>
          </p:nvPr>
        </p:nvSpPr>
        <p:spPr/>
        <p:txBody>
          <a:bodyPr/>
          <a:lstStyle/>
          <a:p>
            <a:pPr>
              <a:defRPr/>
            </a:pPr>
            <a:fld id="{7F1D7323-40B1-407A-B35D-26267FDCA279}" type="slidenum">
              <a:rPr lang="en-US" altLang="en-US"/>
              <a:pPr>
                <a:defRPr/>
              </a:pPr>
              <a:t>3</a:t>
            </a:fld>
            <a:endParaRPr lang="en-US" altLang="en-US"/>
          </a:p>
        </p:txBody>
      </p:sp>
      <p:pic>
        <p:nvPicPr>
          <p:cNvPr id="3" name="Graphic 2">
            <a:extLst>
              <a:ext uri="{FF2B5EF4-FFF2-40B4-BE49-F238E27FC236}">
                <a16:creationId xmlns:a16="http://schemas.microsoft.com/office/drawing/2014/main" id="{79EAE954-6C31-4C05-BA86-DCAC6DC13C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990600"/>
            <a:ext cx="4123603" cy="5336428"/>
          </a:xfrm>
          <a:prstGeom prst="rect">
            <a:avLst/>
          </a:prstGeom>
        </p:spPr>
      </p:pic>
      <p:sp>
        <p:nvSpPr>
          <p:cNvPr id="8" name="Rectangle 2">
            <a:extLst>
              <a:ext uri="{FF2B5EF4-FFF2-40B4-BE49-F238E27FC236}">
                <a16:creationId xmlns:a16="http://schemas.microsoft.com/office/drawing/2014/main" id="{2321CD75-BE27-472A-910E-D1B9D2AED2E9}"/>
              </a:ext>
            </a:extLst>
          </p:cNvPr>
          <p:cNvSpPr>
            <a:spLocks noGrp="1" noChangeArrowheads="1"/>
          </p:cNvSpPr>
          <p:nvPr>
            <p:ph type="title"/>
          </p:nvPr>
        </p:nvSpPr>
        <p:spPr>
          <a:xfrm>
            <a:off x="457200" y="152400"/>
            <a:ext cx="8229600" cy="1143000"/>
          </a:xfrm>
        </p:spPr>
        <p:txBody>
          <a:bodyPr/>
          <a:lstStyle/>
          <a:p>
            <a:pPr algn="ctr" eaLnBrk="1" hangingPunct="1"/>
            <a:r>
              <a:rPr lang="en-US" altLang="en-US" dirty="0"/>
              <a:t>Updated Classification Flowchart</a:t>
            </a:r>
          </a:p>
        </p:txBody>
      </p:sp>
      <p:sp>
        <p:nvSpPr>
          <p:cNvPr id="6" name="Content Placeholder 5">
            <a:extLst>
              <a:ext uri="{FF2B5EF4-FFF2-40B4-BE49-F238E27FC236}">
                <a16:creationId xmlns:a16="http://schemas.microsoft.com/office/drawing/2014/main" id="{AEA5F42A-9127-44F3-8205-7E7CD0F58824}"/>
              </a:ext>
            </a:extLst>
          </p:cNvPr>
          <p:cNvSpPr>
            <a:spLocks noGrp="1"/>
          </p:cNvSpPr>
          <p:nvPr>
            <p:ph idx="1"/>
          </p:nvPr>
        </p:nvSpPr>
        <p:spPr>
          <a:xfrm>
            <a:off x="4572000" y="5220900"/>
            <a:ext cx="4131077" cy="798900"/>
          </a:xfrm>
        </p:spPr>
        <p:txBody>
          <a:bodyPr/>
          <a:lstStyle/>
          <a:p>
            <a:pPr marL="0" indent="0">
              <a:buNone/>
            </a:pPr>
            <a:r>
              <a:rPr lang="en-US" sz="1000" dirty="0">
                <a:hlinkClick r:id="rId4"/>
              </a:rPr>
              <a:t>oregon.gov/oha/PH/HEALTHYENVIRONMENTS/DRINKINGWATER/OPERATIONS/Pages/management.aspx</a:t>
            </a:r>
            <a:endParaRPr lang="en-US" sz="1000" dirty="0"/>
          </a:p>
          <a:p>
            <a:pPr marL="0" indent="0">
              <a:buNone/>
            </a:pPr>
            <a:endParaRPr lang="en-US" sz="1000" dirty="0"/>
          </a:p>
          <a:p>
            <a:pPr marL="0" indent="0">
              <a:buNone/>
            </a:pPr>
            <a:r>
              <a:rPr lang="en-US" sz="1000" dirty="0">
                <a:hlinkClick r:id="rId5" action="ppaction://hlinkfile"/>
              </a:rPr>
              <a:t>oregon.gov/ovss</a:t>
            </a:r>
            <a:endParaRPr lang="en-US" sz="1000" dirty="0"/>
          </a:p>
          <a:p>
            <a:pPr marL="0" indent="0">
              <a:buNone/>
            </a:pPr>
            <a:endParaRPr lang="en-US" sz="1000" dirty="0"/>
          </a:p>
        </p:txBody>
      </p:sp>
      <p:pic>
        <p:nvPicPr>
          <p:cNvPr id="9" name="Picture 8" descr="Graphical user interface, text, application&#10;&#10;Description automatically generated">
            <a:extLst>
              <a:ext uri="{FF2B5EF4-FFF2-40B4-BE49-F238E27FC236}">
                <a16:creationId xmlns:a16="http://schemas.microsoft.com/office/drawing/2014/main" id="{CCCB4793-2B12-4DB0-83D6-D63B2853F8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7129" y="1334701"/>
            <a:ext cx="1974175" cy="3807599"/>
          </a:xfrm>
          <a:prstGeom prst="rect">
            <a:avLst/>
          </a:prstGeom>
        </p:spPr>
      </p:pic>
      <p:pic>
        <p:nvPicPr>
          <p:cNvPr id="11" name="Picture 10" descr="Text&#10;&#10;Description automatically generated">
            <a:extLst>
              <a:ext uri="{FF2B5EF4-FFF2-40B4-BE49-F238E27FC236}">
                <a16:creationId xmlns:a16="http://schemas.microsoft.com/office/drawing/2014/main" id="{8D91F536-56E3-4B89-B1EA-E628B6D9E7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2000" y="1334700"/>
            <a:ext cx="1979879" cy="3807600"/>
          </a:xfrm>
          <a:prstGeom prst="rect">
            <a:avLst/>
          </a:prstGeom>
        </p:spPr>
      </p:pic>
      <p:sp>
        <p:nvSpPr>
          <p:cNvPr id="14" name="Oval 13">
            <a:extLst>
              <a:ext uri="{FF2B5EF4-FFF2-40B4-BE49-F238E27FC236}">
                <a16:creationId xmlns:a16="http://schemas.microsoft.com/office/drawing/2014/main" id="{DFF630D1-4324-4CBE-911D-8227D0E4BA0E}"/>
              </a:ext>
            </a:extLst>
          </p:cNvPr>
          <p:cNvSpPr>
            <a:spLocks noChangeArrowheads="1"/>
          </p:cNvSpPr>
          <p:nvPr/>
        </p:nvSpPr>
        <p:spPr bwMode="auto">
          <a:xfrm>
            <a:off x="4591160" y="2209800"/>
            <a:ext cx="1641704" cy="3048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5" name="Oval 14">
            <a:extLst>
              <a:ext uri="{FF2B5EF4-FFF2-40B4-BE49-F238E27FC236}">
                <a16:creationId xmlns:a16="http://schemas.microsoft.com/office/drawing/2014/main" id="{68564DE4-9C31-4CAE-8D30-767447530040}"/>
              </a:ext>
            </a:extLst>
          </p:cNvPr>
          <p:cNvSpPr>
            <a:spLocks noChangeArrowheads="1"/>
          </p:cNvSpPr>
          <p:nvPr/>
        </p:nvSpPr>
        <p:spPr bwMode="auto">
          <a:xfrm>
            <a:off x="6638278" y="4880498"/>
            <a:ext cx="1838792" cy="340401"/>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7D7DF85-DDAE-4526-A6BD-5AE6D78DFB12}"/>
              </a:ext>
            </a:extLst>
          </p:cNvPr>
          <p:cNvSpPr>
            <a:spLocks noGrp="1"/>
          </p:cNvSpPr>
          <p:nvPr>
            <p:ph type="sldNum" sz="quarter" idx="11"/>
          </p:nvPr>
        </p:nvSpPr>
        <p:spPr/>
        <p:txBody>
          <a:bodyPr/>
          <a:lstStyle/>
          <a:p>
            <a:pPr>
              <a:defRPr/>
            </a:pPr>
            <a:fld id="{7F1D7323-40B1-407A-B35D-26267FDCA279}" type="slidenum">
              <a:rPr lang="en-US" altLang="en-US"/>
              <a:pPr>
                <a:defRPr/>
              </a:pPr>
              <a:t>4</a:t>
            </a:fld>
            <a:endParaRPr lang="en-US" altLang="en-US"/>
          </a:p>
        </p:txBody>
      </p:sp>
      <p:pic>
        <p:nvPicPr>
          <p:cNvPr id="3" name="Graphic 2">
            <a:extLst>
              <a:ext uri="{FF2B5EF4-FFF2-40B4-BE49-F238E27FC236}">
                <a16:creationId xmlns:a16="http://schemas.microsoft.com/office/drawing/2014/main" id="{79EAE954-6C31-4C05-BA86-DCAC6DC13C4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726" b="72035"/>
          <a:stretch/>
        </p:blipFill>
        <p:spPr>
          <a:xfrm>
            <a:off x="-567869" y="304800"/>
            <a:ext cx="9711869" cy="2417985"/>
          </a:xfrm>
          <a:prstGeom prst="rect">
            <a:avLst/>
          </a:prstGeom>
        </p:spPr>
      </p:pic>
      <p:sp>
        <p:nvSpPr>
          <p:cNvPr id="14" name="Oval 13">
            <a:extLst>
              <a:ext uri="{FF2B5EF4-FFF2-40B4-BE49-F238E27FC236}">
                <a16:creationId xmlns:a16="http://schemas.microsoft.com/office/drawing/2014/main" id="{DFF630D1-4324-4CBE-911D-8227D0E4BA0E}"/>
              </a:ext>
            </a:extLst>
          </p:cNvPr>
          <p:cNvSpPr>
            <a:spLocks noChangeArrowheads="1"/>
          </p:cNvSpPr>
          <p:nvPr/>
        </p:nvSpPr>
        <p:spPr bwMode="auto">
          <a:xfrm>
            <a:off x="1964317" y="1347906"/>
            <a:ext cx="271509" cy="22852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pic>
        <p:nvPicPr>
          <p:cNvPr id="12" name="Graphic 11">
            <a:extLst>
              <a:ext uri="{FF2B5EF4-FFF2-40B4-BE49-F238E27FC236}">
                <a16:creationId xmlns:a16="http://schemas.microsoft.com/office/drawing/2014/main" id="{F06C52B0-4372-4F3E-B57A-44367E8D2C1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5077" b="7418"/>
          <a:stretch/>
        </p:blipFill>
        <p:spPr>
          <a:xfrm>
            <a:off x="192957" y="2590800"/>
            <a:ext cx="8920710" cy="866390"/>
          </a:xfrm>
          <a:prstGeom prst="rect">
            <a:avLst/>
          </a:prstGeom>
        </p:spPr>
      </p:pic>
      <p:sp>
        <p:nvSpPr>
          <p:cNvPr id="4" name="Rectangle 3">
            <a:extLst>
              <a:ext uri="{FF2B5EF4-FFF2-40B4-BE49-F238E27FC236}">
                <a16:creationId xmlns:a16="http://schemas.microsoft.com/office/drawing/2014/main" id="{3DC062F8-43A7-46DE-9C5A-C5BE81211EDF}"/>
              </a:ext>
            </a:extLst>
          </p:cNvPr>
          <p:cNvSpPr/>
          <p:nvPr/>
        </p:nvSpPr>
        <p:spPr bwMode="auto">
          <a:xfrm>
            <a:off x="403326" y="3733800"/>
            <a:ext cx="1524000" cy="4014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3" name="Rectangle 12">
            <a:extLst>
              <a:ext uri="{FF2B5EF4-FFF2-40B4-BE49-F238E27FC236}">
                <a16:creationId xmlns:a16="http://schemas.microsoft.com/office/drawing/2014/main" id="{F3D6CE17-CF07-467A-9291-59D25AD10E9F}"/>
              </a:ext>
            </a:extLst>
          </p:cNvPr>
          <p:cNvSpPr/>
          <p:nvPr/>
        </p:nvSpPr>
        <p:spPr bwMode="auto">
          <a:xfrm>
            <a:off x="1066800" y="2133599"/>
            <a:ext cx="1524000" cy="58918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6" name="Oval 15">
            <a:extLst>
              <a:ext uri="{FF2B5EF4-FFF2-40B4-BE49-F238E27FC236}">
                <a16:creationId xmlns:a16="http://schemas.microsoft.com/office/drawing/2014/main" id="{C3D557AC-F045-4A75-8C51-2E2A87553304}"/>
              </a:ext>
            </a:extLst>
          </p:cNvPr>
          <p:cNvSpPr>
            <a:spLocks noChangeArrowheads="1"/>
          </p:cNvSpPr>
          <p:nvPr/>
        </p:nvSpPr>
        <p:spPr bwMode="auto">
          <a:xfrm>
            <a:off x="632163" y="2675958"/>
            <a:ext cx="271509" cy="22852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7" name="Rectangle 3">
            <a:extLst>
              <a:ext uri="{FF2B5EF4-FFF2-40B4-BE49-F238E27FC236}">
                <a16:creationId xmlns:a16="http://schemas.microsoft.com/office/drawing/2014/main" id="{72B5B8E4-C556-4AC4-A95A-8C1D0361DA6E}"/>
              </a:ext>
            </a:extLst>
          </p:cNvPr>
          <p:cNvSpPr txBox="1">
            <a:spLocks noChangeArrowheads="1"/>
          </p:cNvSpPr>
          <p:nvPr/>
        </p:nvSpPr>
        <p:spPr bwMode="auto">
          <a:xfrm>
            <a:off x="421081" y="3510941"/>
            <a:ext cx="8229600" cy="228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en-US" sz="1400" dirty="0"/>
              <a:t>Access to water for consumption counts! Example: bathroom sink</a:t>
            </a:r>
          </a:p>
          <a:p>
            <a:pPr eaLnBrk="1" hangingPunct="1">
              <a:defRPr/>
            </a:pPr>
            <a:r>
              <a:rPr lang="en-US" altLang="en-US" sz="1400" dirty="0"/>
              <a:t>Land ownership does not impact connection counting. NEW! OAR 333-061-0010(4) clarifies: “</a:t>
            </a:r>
            <a:r>
              <a:rPr lang="en-US" sz="1400" dirty="0"/>
              <a:t>For the purpose of determining water system classification, service connection includes any piping connection that provides a residence or a public or commercial premises water from a water system.”</a:t>
            </a:r>
          </a:p>
          <a:p>
            <a:pPr eaLnBrk="1" hangingPunct="1">
              <a:defRPr/>
            </a:pPr>
            <a:r>
              <a:rPr lang="en-US" sz="1400" dirty="0"/>
              <a:t>OAR 333-061-0020(104): "Premises" means real estate and the structures on it. </a:t>
            </a:r>
          </a:p>
          <a:p>
            <a:pPr eaLnBrk="1" hangingPunct="1">
              <a:defRPr/>
            </a:pPr>
            <a:r>
              <a:rPr lang="en-US" altLang="en-US" sz="1400" dirty="0"/>
              <a:t>Each individual campground spigot is not a separate “premises.” Base campground classification on peak 60-day average population.</a:t>
            </a:r>
          </a:p>
          <a:p>
            <a:pPr eaLnBrk="1" hangingPunct="1">
              <a:defRPr/>
            </a:pPr>
            <a:r>
              <a:rPr lang="en-US" altLang="en-US" sz="1400" dirty="0"/>
              <a:t>A vacant RV hookup is a potential “premises” that should be counted as a connection, but not necessarily for the purpose of determining classification. Base transient RV park classification on the peak 60-day average population.</a:t>
            </a:r>
          </a:p>
          <a:p>
            <a:pPr eaLnBrk="1" hangingPunct="1">
              <a:defRPr/>
            </a:pPr>
            <a:endParaRPr lang="en-US" altLang="en-US" sz="1400" dirty="0"/>
          </a:p>
          <a:p>
            <a:pPr marL="0" indent="0" eaLnBrk="1" hangingPunct="1">
              <a:buFontTx/>
              <a:buNone/>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p:txBody>
      </p:sp>
    </p:spTree>
    <p:extLst>
      <p:ext uri="{BB962C8B-B14F-4D97-AF65-F5344CB8AC3E}">
        <p14:creationId xmlns:p14="http://schemas.microsoft.com/office/powerpoint/2010/main" val="149901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a:extLst>
              <a:ext uri="{FF2B5EF4-FFF2-40B4-BE49-F238E27FC236}">
                <a16:creationId xmlns:a16="http://schemas.microsoft.com/office/drawing/2014/main" id="{72B5B8E4-C556-4AC4-A95A-8C1D0361DA6E}"/>
              </a:ext>
            </a:extLst>
          </p:cNvPr>
          <p:cNvSpPr txBox="1">
            <a:spLocks noChangeArrowheads="1"/>
          </p:cNvSpPr>
          <p:nvPr/>
        </p:nvSpPr>
        <p:spPr bwMode="auto">
          <a:xfrm>
            <a:off x="457200" y="3841689"/>
            <a:ext cx="8229600" cy="228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en-US" sz="1400" dirty="0"/>
              <a:t>“Year-round” residence means primary residence for more than one year. Some RV parks limit stays to avoid community classification.</a:t>
            </a:r>
          </a:p>
          <a:p>
            <a:pPr eaLnBrk="1" hangingPunct="1">
              <a:defRPr/>
            </a:pPr>
            <a:r>
              <a:rPr lang="en-US" altLang="en-US" sz="1400" dirty="0"/>
              <a:t>Number of connections does factor into determining classification at residential RV parks.</a:t>
            </a:r>
          </a:p>
          <a:p>
            <a:pPr eaLnBrk="1" hangingPunct="1">
              <a:defRPr/>
            </a:pPr>
            <a:r>
              <a:rPr lang="en-US" altLang="en-US" sz="1400" dirty="0"/>
              <a:t>A primary residence is where a person “usually” lives. </a:t>
            </a:r>
          </a:p>
          <a:p>
            <a:pPr eaLnBrk="1" hangingPunct="1">
              <a:defRPr/>
            </a:pPr>
            <a:r>
              <a:rPr lang="en-US" altLang="en-US" sz="1400" dirty="0"/>
              <a:t>15+ residential connections, independent of property ownership, constitutes a community system even when the population is under 25.</a:t>
            </a: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p:txBody>
      </p:sp>
      <p:pic>
        <p:nvPicPr>
          <p:cNvPr id="10" name="Graphic 9">
            <a:extLst>
              <a:ext uri="{FF2B5EF4-FFF2-40B4-BE49-F238E27FC236}">
                <a16:creationId xmlns:a16="http://schemas.microsoft.com/office/drawing/2014/main" id="{FB438A7A-7F66-4028-B0F1-2AEC664303F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1706" b="50186"/>
          <a:stretch/>
        </p:blipFill>
        <p:spPr>
          <a:xfrm>
            <a:off x="885199" y="457200"/>
            <a:ext cx="7122587" cy="2590801"/>
          </a:xfrm>
          <a:prstGeom prst="rect">
            <a:avLst/>
          </a:prstGeom>
        </p:spPr>
      </p:pic>
      <p:sp>
        <p:nvSpPr>
          <p:cNvPr id="5" name="Slide Number Placeholder 4">
            <a:extLst>
              <a:ext uri="{FF2B5EF4-FFF2-40B4-BE49-F238E27FC236}">
                <a16:creationId xmlns:a16="http://schemas.microsoft.com/office/drawing/2014/main" id="{57D7DF85-DDAE-4526-A6BD-5AE6D78DFB12}"/>
              </a:ext>
            </a:extLst>
          </p:cNvPr>
          <p:cNvSpPr>
            <a:spLocks noGrp="1"/>
          </p:cNvSpPr>
          <p:nvPr>
            <p:ph type="sldNum" sz="quarter" idx="11"/>
          </p:nvPr>
        </p:nvSpPr>
        <p:spPr/>
        <p:txBody>
          <a:bodyPr/>
          <a:lstStyle/>
          <a:p>
            <a:pPr>
              <a:defRPr/>
            </a:pPr>
            <a:fld id="{7F1D7323-40B1-407A-B35D-26267FDCA279}" type="slidenum">
              <a:rPr lang="en-US" altLang="en-US"/>
              <a:pPr>
                <a:defRPr/>
              </a:pPr>
              <a:t>5</a:t>
            </a:fld>
            <a:endParaRPr lang="en-US" altLang="en-US"/>
          </a:p>
        </p:txBody>
      </p:sp>
      <p:sp>
        <p:nvSpPr>
          <p:cNvPr id="14" name="Oval 13">
            <a:extLst>
              <a:ext uri="{FF2B5EF4-FFF2-40B4-BE49-F238E27FC236}">
                <a16:creationId xmlns:a16="http://schemas.microsoft.com/office/drawing/2014/main" id="{DFF630D1-4324-4CBE-911D-8227D0E4BA0E}"/>
              </a:ext>
            </a:extLst>
          </p:cNvPr>
          <p:cNvSpPr>
            <a:spLocks noChangeArrowheads="1"/>
          </p:cNvSpPr>
          <p:nvPr/>
        </p:nvSpPr>
        <p:spPr bwMode="auto">
          <a:xfrm>
            <a:off x="667328" y="3276600"/>
            <a:ext cx="271509" cy="22852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pic>
        <p:nvPicPr>
          <p:cNvPr id="12" name="Graphic 11">
            <a:extLst>
              <a:ext uri="{FF2B5EF4-FFF2-40B4-BE49-F238E27FC236}">
                <a16:creationId xmlns:a16="http://schemas.microsoft.com/office/drawing/2014/main" id="{F06C52B0-4372-4F3E-B57A-44367E8D2C1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92448" b="5694"/>
          <a:stretch/>
        </p:blipFill>
        <p:spPr>
          <a:xfrm>
            <a:off x="223290" y="3337584"/>
            <a:ext cx="8920710" cy="214522"/>
          </a:xfrm>
          <a:prstGeom prst="rect">
            <a:avLst/>
          </a:prstGeom>
        </p:spPr>
      </p:pic>
      <p:sp>
        <p:nvSpPr>
          <p:cNvPr id="13" name="Rectangle 12">
            <a:extLst>
              <a:ext uri="{FF2B5EF4-FFF2-40B4-BE49-F238E27FC236}">
                <a16:creationId xmlns:a16="http://schemas.microsoft.com/office/drawing/2014/main" id="{F3D6CE17-CF07-467A-9291-59D25AD10E9F}"/>
              </a:ext>
            </a:extLst>
          </p:cNvPr>
          <p:cNvSpPr/>
          <p:nvPr/>
        </p:nvSpPr>
        <p:spPr bwMode="auto">
          <a:xfrm>
            <a:off x="3712253" y="5589689"/>
            <a:ext cx="1524000" cy="58918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6" name="Oval 15">
            <a:extLst>
              <a:ext uri="{FF2B5EF4-FFF2-40B4-BE49-F238E27FC236}">
                <a16:creationId xmlns:a16="http://schemas.microsoft.com/office/drawing/2014/main" id="{C3D557AC-F045-4A75-8C51-2E2A87553304}"/>
              </a:ext>
            </a:extLst>
          </p:cNvPr>
          <p:cNvSpPr>
            <a:spLocks noChangeArrowheads="1"/>
          </p:cNvSpPr>
          <p:nvPr/>
        </p:nvSpPr>
        <p:spPr bwMode="auto">
          <a:xfrm>
            <a:off x="2828636" y="1286164"/>
            <a:ext cx="271509" cy="22852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1" name="Rectangle 10">
            <a:extLst>
              <a:ext uri="{FF2B5EF4-FFF2-40B4-BE49-F238E27FC236}">
                <a16:creationId xmlns:a16="http://schemas.microsoft.com/office/drawing/2014/main" id="{E6C96361-31FE-4207-BE0C-DE3A8574AEE9}"/>
              </a:ext>
            </a:extLst>
          </p:cNvPr>
          <p:cNvSpPr/>
          <p:nvPr/>
        </p:nvSpPr>
        <p:spPr bwMode="auto">
          <a:xfrm>
            <a:off x="5236253" y="2667287"/>
            <a:ext cx="2286000" cy="58918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5" name="Rectangle 14">
            <a:extLst>
              <a:ext uri="{FF2B5EF4-FFF2-40B4-BE49-F238E27FC236}">
                <a16:creationId xmlns:a16="http://schemas.microsoft.com/office/drawing/2014/main" id="{C3FA7EFB-BA72-4A6F-A680-10F10F94BD2A}"/>
              </a:ext>
            </a:extLst>
          </p:cNvPr>
          <p:cNvSpPr/>
          <p:nvPr/>
        </p:nvSpPr>
        <p:spPr bwMode="auto">
          <a:xfrm>
            <a:off x="4474253" y="381000"/>
            <a:ext cx="3561294" cy="58918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Tree>
    <p:extLst>
      <p:ext uri="{BB962C8B-B14F-4D97-AF65-F5344CB8AC3E}">
        <p14:creationId xmlns:p14="http://schemas.microsoft.com/office/powerpoint/2010/main" val="283322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9"/>
                                          </p:stCondLst>
                                        </p:cTn>
                                        <p:tgtEl>
                                          <p:spTgt spid="1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9"/>
                                          </p:stCondLst>
                                        </p:cTn>
                                        <p:tgtEl>
                                          <p:spTgt spid="1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9"/>
                                          </p:stCondLst>
                                        </p:cTn>
                                        <p:tgtEl>
                                          <p:spTgt spid="1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9"/>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allAtOnce"/>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A6B0040C-4843-46DF-84C3-63084A9F07E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5077" b="7418"/>
          <a:stretch/>
        </p:blipFill>
        <p:spPr>
          <a:xfrm>
            <a:off x="192957" y="3172210"/>
            <a:ext cx="8920710" cy="866390"/>
          </a:xfrm>
          <a:prstGeom prst="rect">
            <a:avLst/>
          </a:prstGeom>
        </p:spPr>
      </p:pic>
      <p:pic>
        <p:nvPicPr>
          <p:cNvPr id="18" name="Graphic 17">
            <a:extLst>
              <a:ext uri="{FF2B5EF4-FFF2-40B4-BE49-F238E27FC236}">
                <a16:creationId xmlns:a16="http://schemas.microsoft.com/office/drawing/2014/main" id="{FD641DCF-41C4-400A-95F9-AC622F7FC1B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388" b="28768"/>
          <a:stretch/>
        </p:blipFill>
        <p:spPr>
          <a:xfrm>
            <a:off x="512740" y="679126"/>
            <a:ext cx="8213076" cy="2534377"/>
          </a:xfrm>
          <a:prstGeom prst="rect">
            <a:avLst/>
          </a:prstGeom>
        </p:spPr>
      </p:pic>
      <p:sp>
        <p:nvSpPr>
          <p:cNvPr id="17" name="Rectangle 3">
            <a:extLst>
              <a:ext uri="{FF2B5EF4-FFF2-40B4-BE49-F238E27FC236}">
                <a16:creationId xmlns:a16="http://schemas.microsoft.com/office/drawing/2014/main" id="{72B5B8E4-C556-4AC4-A95A-8C1D0361DA6E}"/>
              </a:ext>
            </a:extLst>
          </p:cNvPr>
          <p:cNvSpPr txBox="1">
            <a:spLocks noChangeArrowheads="1"/>
          </p:cNvSpPr>
          <p:nvPr/>
        </p:nvSpPr>
        <p:spPr bwMode="auto">
          <a:xfrm>
            <a:off x="457200" y="4349141"/>
            <a:ext cx="8229600" cy="228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en-US" sz="1400" dirty="0"/>
              <a:t>Count NTNC population as the peak 6-month average.</a:t>
            </a:r>
          </a:p>
          <a:p>
            <a:pPr eaLnBrk="1" hangingPunct="1">
              <a:defRPr/>
            </a:pPr>
            <a:r>
              <a:rPr lang="en-US" altLang="en-US" sz="1400" dirty="0"/>
              <a:t>NTNC systems are typically schools and places of employment.</a:t>
            </a:r>
          </a:p>
          <a:p>
            <a:pPr eaLnBrk="1" hangingPunct="1">
              <a:defRPr/>
            </a:pPr>
            <a:r>
              <a:rPr lang="en-US" altLang="en-US" sz="1400" dirty="0"/>
              <a:t>COVID changed employment locations permanently in many circumstance, so make sure to reevaluate.</a:t>
            </a:r>
            <a:endParaRPr lang="en-US" altLang="en-US" dirty="0"/>
          </a:p>
          <a:p>
            <a:pPr eaLnBrk="1" hangingPunct="1">
              <a:defRPr/>
            </a:pPr>
            <a:endParaRPr lang="en-US" altLang="en-US" dirty="0"/>
          </a:p>
          <a:p>
            <a:pPr eaLnBrk="1" hangingPunct="1">
              <a:defRPr/>
            </a:pPr>
            <a:endParaRPr lang="en-US" altLang="en-US" dirty="0"/>
          </a:p>
        </p:txBody>
      </p:sp>
      <p:sp>
        <p:nvSpPr>
          <p:cNvPr id="5" name="Slide Number Placeholder 4">
            <a:extLst>
              <a:ext uri="{FF2B5EF4-FFF2-40B4-BE49-F238E27FC236}">
                <a16:creationId xmlns:a16="http://schemas.microsoft.com/office/drawing/2014/main" id="{57D7DF85-DDAE-4526-A6BD-5AE6D78DFB12}"/>
              </a:ext>
            </a:extLst>
          </p:cNvPr>
          <p:cNvSpPr>
            <a:spLocks noGrp="1"/>
          </p:cNvSpPr>
          <p:nvPr>
            <p:ph type="sldNum" sz="quarter" idx="11"/>
          </p:nvPr>
        </p:nvSpPr>
        <p:spPr/>
        <p:txBody>
          <a:bodyPr/>
          <a:lstStyle/>
          <a:p>
            <a:pPr>
              <a:defRPr/>
            </a:pPr>
            <a:fld id="{7F1D7323-40B1-407A-B35D-26267FDCA279}" type="slidenum">
              <a:rPr lang="en-US" altLang="en-US"/>
              <a:pPr>
                <a:defRPr/>
              </a:pPr>
              <a:t>6</a:t>
            </a:fld>
            <a:endParaRPr lang="en-US" altLang="en-US"/>
          </a:p>
        </p:txBody>
      </p:sp>
      <p:sp>
        <p:nvSpPr>
          <p:cNvPr id="14" name="Oval 13">
            <a:extLst>
              <a:ext uri="{FF2B5EF4-FFF2-40B4-BE49-F238E27FC236}">
                <a16:creationId xmlns:a16="http://schemas.microsoft.com/office/drawing/2014/main" id="{DFF630D1-4324-4CBE-911D-8227D0E4BA0E}"/>
              </a:ext>
            </a:extLst>
          </p:cNvPr>
          <p:cNvSpPr>
            <a:spLocks noChangeArrowheads="1"/>
          </p:cNvSpPr>
          <p:nvPr/>
        </p:nvSpPr>
        <p:spPr bwMode="auto">
          <a:xfrm>
            <a:off x="1524000" y="2105485"/>
            <a:ext cx="1905000" cy="323475"/>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6" name="Oval 15">
            <a:extLst>
              <a:ext uri="{FF2B5EF4-FFF2-40B4-BE49-F238E27FC236}">
                <a16:creationId xmlns:a16="http://schemas.microsoft.com/office/drawing/2014/main" id="{C3D557AC-F045-4A75-8C51-2E2A87553304}"/>
              </a:ext>
            </a:extLst>
          </p:cNvPr>
          <p:cNvSpPr>
            <a:spLocks noChangeArrowheads="1"/>
          </p:cNvSpPr>
          <p:nvPr/>
        </p:nvSpPr>
        <p:spPr bwMode="auto">
          <a:xfrm>
            <a:off x="3581400" y="3536158"/>
            <a:ext cx="3679113" cy="40192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5" name="Rectangle 14">
            <a:extLst>
              <a:ext uri="{FF2B5EF4-FFF2-40B4-BE49-F238E27FC236}">
                <a16:creationId xmlns:a16="http://schemas.microsoft.com/office/drawing/2014/main" id="{C3FA7EFB-BA72-4A6F-A680-10F10F94BD2A}"/>
              </a:ext>
            </a:extLst>
          </p:cNvPr>
          <p:cNvSpPr/>
          <p:nvPr/>
        </p:nvSpPr>
        <p:spPr bwMode="auto">
          <a:xfrm>
            <a:off x="4571999" y="2087013"/>
            <a:ext cx="3561294" cy="1163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Tree>
    <p:extLst>
      <p:ext uri="{BB962C8B-B14F-4D97-AF65-F5344CB8AC3E}">
        <p14:creationId xmlns:p14="http://schemas.microsoft.com/office/powerpoint/2010/main" val="281180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F3B6206-B2F6-4A55-8184-3E3E054D762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67932" b="14275"/>
          <a:stretch/>
        </p:blipFill>
        <p:spPr>
          <a:xfrm>
            <a:off x="-360347" y="850734"/>
            <a:ext cx="9407494" cy="2166206"/>
          </a:xfrm>
          <a:prstGeom prst="rect">
            <a:avLst/>
          </a:prstGeom>
        </p:spPr>
      </p:pic>
      <p:sp>
        <p:nvSpPr>
          <p:cNvPr id="17" name="Rectangle 3">
            <a:extLst>
              <a:ext uri="{FF2B5EF4-FFF2-40B4-BE49-F238E27FC236}">
                <a16:creationId xmlns:a16="http://schemas.microsoft.com/office/drawing/2014/main" id="{72B5B8E4-C556-4AC4-A95A-8C1D0361DA6E}"/>
              </a:ext>
            </a:extLst>
          </p:cNvPr>
          <p:cNvSpPr txBox="1">
            <a:spLocks noChangeArrowheads="1"/>
          </p:cNvSpPr>
          <p:nvPr/>
        </p:nvSpPr>
        <p:spPr bwMode="auto">
          <a:xfrm>
            <a:off x="457200" y="3505200"/>
            <a:ext cx="8229600" cy="228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en-US" sz="1400" dirty="0"/>
              <a:t>OVS systems are now eligible for circuit rider assistance.</a:t>
            </a:r>
          </a:p>
          <a:p>
            <a:pPr eaLnBrk="1" hangingPunct="1">
              <a:defRPr/>
            </a:pPr>
            <a:r>
              <a:rPr lang="en-US" altLang="en-US" sz="1400" dirty="0"/>
              <a:t>OVS system information and resource available at oregon.gov/ovss</a:t>
            </a:r>
          </a:p>
          <a:p>
            <a:pPr eaLnBrk="1" hangingPunct="1">
              <a:defRPr/>
            </a:pPr>
            <a:r>
              <a:rPr lang="en-US" altLang="en-US" sz="1400" dirty="0"/>
              <a:t>Always verify inventoried population and connections when communicating with OVS systems. We haven’t made contact with some systems in decades!</a:t>
            </a:r>
            <a:endParaRPr lang="en-US" altLang="en-US" dirty="0"/>
          </a:p>
          <a:p>
            <a:pPr eaLnBrk="1" hangingPunct="1">
              <a:defRPr/>
            </a:pPr>
            <a:endParaRPr lang="en-US" altLang="en-US" dirty="0"/>
          </a:p>
          <a:p>
            <a:pPr eaLnBrk="1" hangingPunct="1">
              <a:defRPr/>
            </a:pPr>
            <a:endParaRPr lang="en-US" altLang="en-US" dirty="0"/>
          </a:p>
        </p:txBody>
      </p:sp>
      <p:sp>
        <p:nvSpPr>
          <p:cNvPr id="5" name="Slide Number Placeholder 4">
            <a:extLst>
              <a:ext uri="{FF2B5EF4-FFF2-40B4-BE49-F238E27FC236}">
                <a16:creationId xmlns:a16="http://schemas.microsoft.com/office/drawing/2014/main" id="{57D7DF85-DDAE-4526-A6BD-5AE6D78DFB12}"/>
              </a:ext>
            </a:extLst>
          </p:cNvPr>
          <p:cNvSpPr>
            <a:spLocks noGrp="1"/>
          </p:cNvSpPr>
          <p:nvPr>
            <p:ph type="sldNum" sz="quarter" idx="11"/>
          </p:nvPr>
        </p:nvSpPr>
        <p:spPr/>
        <p:txBody>
          <a:bodyPr/>
          <a:lstStyle/>
          <a:p>
            <a:pPr>
              <a:defRPr/>
            </a:pPr>
            <a:fld id="{7F1D7323-40B1-407A-B35D-26267FDCA279}" type="slidenum">
              <a:rPr lang="en-US" altLang="en-US"/>
              <a:pPr>
                <a:defRPr/>
              </a:pPr>
              <a:t>7</a:t>
            </a:fld>
            <a:endParaRPr lang="en-US" altLang="en-US"/>
          </a:p>
        </p:txBody>
      </p:sp>
      <p:sp>
        <p:nvSpPr>
          <p:cNvPr id="15" name="Rectangle 14">
            <a:extLst>
              <a:ext uri="{FF2B5EF4-FFF2-40B4-BE49-F238E27FC236}">
                <a16:creationId xmlns:a16="http://schemas.microsoft.com/office/drawing/2014/main" id="{C3FA7EFB-BA72-4A6F-A680-10F10F94BD2A}"/>
              </a:ext>
            </a:extLst>
          </p:cNvPr>
          <p:cNvSpPr/>
          <p:nvPr/>
        </p:nvSpPr>
        <p:spPr bwMode="auto">
          <a:xfrm>
            <a:off x="4572000" y="695464"/>
            <a:ext cx="3561294" cy="1163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Tree>
    <p:extLst>
      <p:ext uri="{BB962C8B-B14F-4D97-AF65-F5344CB8AC3E}">
        <p14:creationId xmlns:p14="http://schemas.microsoft.com/office/powerpoint/2010/main" val="372609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8151EFF-1C7E-4EDD-B7AB-E1E7535EE92A}"/>
              </a:ext>
            </a:extLst>
          </p:cNvPr>
          <p:cNvSpPr>
            <a:spLocks noGrp="1"/>
          </p:cNvSpPr>
          <p:nvPr>
            <p:ph type="dt" sz="quarter" idx="10"/>
          </p:nvPr>
        </p:nvSpPr>
        <p:spPr/>
        <p:txBody>
          <a:bodyPr/>
          <a:lstStyle/>
          <a:p>
            <a:pPr>
              <a:defRPr/>
            </a:pPr>
            <a:r>
              <a:rPr lang="en-US" altLang="en-US" dirty="0"/>
              <a:t>DRINKING WATER SERVICES</a:t>
            </a:r>
            <a:br>
              <a:rPr lang="en-US" altLang="en-US" dirty="0"/>
            </a:br>
            <a:r>
              <a:rPr lang="en-US" altLang="en-US" dirty="0"/>
              <a:t>Public Health Division </a:t>
            </a:r>
          </a:p>
          <a:p>
            <a:pPr>
              <a:defRPr/>
            </a:pPr>
            <a:endParaRPr lang="en-US" altLang="en-US" dirty="0"/>
          </a:p>
        </p:txBody>
      </p:sp>
      <p:sp>
        <p:nvSpPr>
          <p:cNvPr id="5" name="Slide Number Placeholder 4">
            <a:extLst>
              <a:ext uri="{FF2B5EF4-FFF2-40B4-BE49-F238E27FC236}">
                <a16:creationId xmlns:a16="http://schemas.microsoft.com/office/drawing/2014/main" id="{1827E507-11B2-45EF-9943-34AA5C38E8DF}"/>
              </a:ext>
            </a:extLst>
          </p:cNvPr>
          <p:cNvSpPr>
            <a:spLocks noGrp="1"/>
          </p:cNvSpPr>
          <p:nvPr>
            <p:ph type="sldNum" sz="quarter" idx="11"/>
          </p:nvPr>
        </p:nvSpPr>
        <p:spPr/>
        <p:txBody>
          <a:bodyPr/>
          <a:lstStyle/>
          <a:p>
            <a:pPr>
              <a:defRPr/>
            </a:pPr>
            <a:fld id="{145ACB9B-7850-438E-B7A5-3B9EF6530921}" type="slidenum">
              <a:rPr lang="en-US" altLang="en-US"/>
              <a:pPr>
                <a:defRPr/>
              </a:pPr>
              <a:t>8</a:t>
            </a:fld>
            <a:endParaRPr lang="en-US" altLang="en-US"/>
          </a:p>
        </p:txBody>
      </p:sp>
      <p:sp>
        <p:nvSpPr>
          <p:cNvPr id="9219" name="Rectangle 3">
            <a:extLst>
              <a:ext uri="{FF2B5EF4-FFF2-40B4-BE49-F238E27FC236}">
                <a16:creationId xmlns:a16="http://schemas.microsoft.com/office/drawing/2014/main" id="{BD208BD5-CCE5-446B-9CE7-828C1EBD4F0D}"/>
              </a:ext>
            </a:extLst>
          </p:cNvPr>
          <p:cNvSpPr>
            <a:spLocks noGrp="1" noChangeArrowheads="1"/>
          </p:cNvSpPr>
          <p:nvPr>
            <p:ph type="body" idx="1"/>
          </p:nvPr>
        </p:nvSpPr>
        <p:spPr>
          <a:xfrm>
            <a:off x="457200" y="1219200"/>
            <a:ext cx="8229600" cy="3276600"/>
          </a:xfrm>
        </p:spPr>
        <p:txBody>
          <a:bodyPr/>
          <a:lstStyle/>
          <a:p>
            <a:pPr eaLnBrk="1" hangingPunct="1">
              <a:defRPr/>
            </a:pPr>
            <a:r>
              <a:rPr lang="en-US" altLang="en-US" dirty="0"/>
              <a:t>Four or more transient connections, but peak 60-day average population below 10</a:t>
            </a:r>
          </a:p>
          <a:p>
            <a:pPr eaLnBrk="1" hangingPunct="1">
              <a:defRPr/>
            </a:pPr>
            <a:r>
              <a:rPr lang="en-US" altLang="en-US" dirty="0"/>
              <a:t>Operating (doors open) for 60+ days per year, but without 60 individual days serving 10+ people -- Example: churches</a:t>
            </a:r>
          </a:p>
          <a:p>
            <a:pPr eaLnBrk="1" hangingPunct="1">
              <a:defRPr/>
            </a:pPr>
            <a:r>
              <a:rPr lang="en-US" altLang="en-US" dirty="0"/>
              <a:t>RV parks that appear to consist of primary residences</a:t>
            </a:r>
          </a:p>
          <a:p>
            <a:pPr eaLnBrk="1" hangingPunct="1">
              <a:defRPr/>
            </a:pPr>
            <a:r>
              <a:rPr lang="en-US" altLang="en-US" dirty="0"/>
              <a:t>Population that fluctuate around a classification threshold -- Example: subdivision with 24-26 residents, depending on the year</a:t>
            </a:r>
          </a:p>
          <a:p>
            <a:pPr eaLnBrk="1" hangingPunct="1">
              <a:defRPr/>
            </a:pPr>
            <a:r>
              <a:rPr lang="en-US" altLang="en-US" dirty="0"/>
              <a:t>Ambiguous “primary” residency</a:t>
            </a:r>
          </a:p>
          <a:p>
            <a:pPr eaLnBrk="1" hangingPunct="1">
              <a:defRPr/>
            </a:pPr>
            <a:r>
              <a:rPr lang="en-US" altLang="en-US" dirty="0"/>
              <a:t>Primary residences occupied for six months per year or more, but less than the full year</a:t>
            </a:r>
          </a:p>
          <a:p>
            <a:pPr eaLnBrk="1" hangingPunct="1">
              <a:defRPr/>
            </a:pPr>
            <a:r>
              <a:rPr lang="en-US" altLang="en-US" dirty="0"/>
              <a:t>Seasonal systems –- generally aren’t operational for an entire quarter</a:t>
            </a:r>
          </a:p>
          <a:p>
            <a:pPr eaLnBrk="1" hangingPunct="1">
              <a:defRPr/>
            </a:pPr>
            <a:r>
              <a:rPr lang="en-US" altLang="en-US" dirty="0"/>
              <a:t>Other borderline situations</a:t>
            </a:r>
          </a:p>
          <a:p>
            <a:pPr eaLnBrk="1" hangingPunct="1">
              <a:defRPr/>
            </a:pPr>
            <a:endParaRPr lang="en-US" altLang="en-US" dirty="0"/>
          </a:p>
          <a:p>
            <a:pPr eaLnBrk="1" hangingPunct="1">
              <a:defRPr/>
            </a:pPr>
            <a:endParaRPr lang="en-US" altLang="en-US" dirty="0"/>
          </a:p>
          <a:p>
            <a:pPr marL="0" indent="0" eaLnBrk="1" hangingPunct="1">
              <a:buFontTx/>
              <a:buNone/>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p:txBody>
      </p:sp>
      <p:sp>
        <p:nvSpPr>
          <p:cNvPr id="7" name="Rectangle 2">
            <a:extLst>
              <a:ext uri="{FF2B5EF4-FFF2-40B4-BE49-F238E27FC236}">
                <a16:creationId xmlns:a16="http://schemas.microsoft.com/office/drawing/2014/main" id="{8D0C9D56-6A40-4443-9D48-C832A76CB1D0}"/>
              </a:ext>
            </a:extLst>
          </p:cNvPr>
          <p:cNvSpPr>
            <a:spLocks noGrp="1" noChangeArrowheads="1"/>
          </p:cNvSpPr>
          <p:nvPr>
            <p:ph type="title"/>
          </p:nvPr>
        </p:nvSpPr>
        <p:spPr>
          <a:xfrm>
            <a:off x="457200" y="152400"/>
            <a:ext cx="8229600" cy="1143000"/>
          </a:xfrm>
        </p:spPr>
        <p:txBody>
          <a:bodyPr/>
          <a:lstStyle/>
          <a:p>
            <a:pPr algn="ctr" eaLnBrk="1" hangingPunct="1"/>
            <a:r>
              <a:rPr lang="en-US" altLang="en-US" dirty="0"/>
              <a:t>Potential Gray Areas (Consult DWS)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computer screens sit on a desk&#10;&#10;Description automatically generated with low confidence">
            <a:extLst>
              <a:ext uri="{FF2B5EF4-FFF2-40B4-BE49-F238E27FC236}">
                <a16:creationId xmlns:a16="http://schemas.microsoft.com/office/drawing/2014/main" id="{DE9BABA9-F3E6-4D53-BDA4-9490E1BB0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a:extLst>
              <a:ext uri="{FF2B5EF4-FFF2-40B4-BE49-F238E27FC236}">
                <a16:creationId xmlns:a16="http://schemas.microsoft.com/office/drawing/2014/main" id="{75FF97CD-14C3-4C40-8388-2EC024D36F8D}"/>
              </a:ext>
            </a:extLst>
          </p:cNvPr>
          <p:cNvSpPr>
            <a:spLocks noGrp="1"/>
          </p:cNvSpPr>
          <p:nvPr>
            <p:ph type="sldNum" sz="quarter" idx="11"/>
          </p:nvPr>
        </p:nvSpPr>
        <p:spPr>
          <a:xfrm>
            <a:off x="8763000" y="6534150"/>
            <a:ext cx="381000" cy="247650"/>
          </a:xfrm>
        </p:spPr>
        <p:txBody>
          <a:bodyPr/>
          <a:lstStyle/>
          <a:p>
            <a:pPr>
              <a:defRPr/>
            </a:pPr>
            <a:fld id="{8046DF11-52E7-4E63-AD3F-4A013F6D5D2D}" type="slidenum">
              <a:rPr lang="en-US" altLang="en-US">
                <a:solidFill>
                  <a:schemeClr val="bg1"/>
                </a:solidFill>
              </a:rPr>
              <a:pPr>
                <a:defRPr/>
              </a:pPr>
              <a:t>9</a:t>
            </a:fld>
            <a:endParaRPr lang="en-US" altLang="en-US" dirty="0">
              <a:solidFill>
                <a:schemeClr val="bg1"/>
              </a:solidFill>
            </a:endParaRPr>
          </a:p>
        </p:txBody>
      </p:sp>
      <p:sp>
        <p:nvSpPr>
          <p:cNvPr id="9219" name="Rectangle 3">
            <a:extLst>
              <a:ext uri="{FF2B5EF4-FFF2-40B4-BE49-F238E27FC236}">
                <a16:creationId xmlns:a16="http://schemas.microsoft.com/office/drawing/2014/main" id="{0971EBE7-05F6-4898-9FC4-D5B52610389C}"/>
              </a:ext>
            </a:extLst>
          </p:cNvPr>
          <p:cNvSpPr>
            <a:spLocks noGrp="1" noChangeArrowheads="1"/>
          </p:cNvSpPr>
          <p:nvPr>
            <p:ph type="body" idx="1"/>
          </p:nvPr>
        </p:nvSpPr>
        <p:spPr>
          <a:xfrm>
            <a:off x="3962400" y="533400"/>
            <a:ext cx="6096000" cy="609600"/>
          </a:xfrm>
        </p:spPr>
        <p:txBody>
          <a:bodyPr/>
          <a:lstStyle/>
          <a:p>
            <a:pPr marL="0" indent="0" algn="ctr" eaLnBrk="1" hangingPunct="1">
              <a:buFontTx/>
              <a:buNone/>
              <a:defRPr/>
            </a:pPr>
            <a:r>
              <a:rPr lang="en-US" altLang="en-US" dirty="0">
                <a:solidFill>
                  <a:schemeClr val="bg1"/>
                </a:solidFill>
              </a:rPr>
              <a:t>Daniel.l.hough@oha.oregon.gov </a:t>
            </a:r>
          </a:p>
          <a:p>
            <a:pPr marL="0" indent="0" algn="ctr" eaLnBrk="1" hangingPunct="1">
              <a:buFontTx/>
              <a:buNone/>
              <a:defRPr/>
            </a:pPr>
            <a:r>
              <a:rPr lang="en-US" altLang="en-US" dirty="0">
                <a:solidFill>
                  <a:schemeClr val="bg1"/>
                </a:solidFill>
              </a:rPr>
              <a:t>503-956-2118</a:t>
            </a:r>
          </a:p>
          <a:p>
            <a:pPr marL="0" indent="0" eaLnBrk="1" hangingPunct="1">
              <a:buFontTx/>
              <a:buNone/>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D0D742BEC8D847AD6D1E9664CFF278" ma:contentTypeVersion="18" ma:contentTypeDescription="Create a new document." ma:contentTypeScope="" ma:versionID="75ee7660c8d8132d79fe0525e5b2e913">
  <xsd:schema xmlns:xsd="http://www.w3.org/2001/XMLSchema" xmlns:xs="http://www.w3.org/2001/XMLSchema" xmlns:p="http://schemas.microsoft.com/office/2006/metadata/properties" xmlns:ns1="http://schemas.microsoft.com/sharepoint/v3" xmlns:ns2="59da1016-2a1b-4f8a-9768-d7a4932f6f16" xmlns:ns3="8ca353d9-46b8-4a70-be18-546abf863936" targetNamespace="http://schemas.microsoft.com/office/2006/metadata/properties" ma:root="true" ma:fieldsID="bb9206e0e205b6e29bfde05f68437439" ns1:_="" ns2:_="" ns3:_="">
    <xsd:import namespace="http://schemas.microsoft.com/sharepoint/v3"/>
    <xsd:import namespace="59da1016-2a1b-4f8a-9768-d7a4932f6f16"/>
    <xsd:import namespace="8ca353d9-46b8-4a70-be18-546abf863936"/>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a353d9-46b8-4a70-be18-546abf863936"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Public Health</IACategory>
    <Meta_x0020_Keywords xmlns="8ca353d9-46b8-4a70-be18-546abf863936" xsi:nil="true"/>
    <DocumentExpirationDate xmlns="59da1016-2a1b-4f8a-9768-d7a4932f6f16">2050-12-31T08:00:00+00:00</DocumentExpirationDate>
    <IATopic xmlns="59da1016-2a1b-4f8a-9768-d7a4932f6f16">Public Health - Environment</IATopic>
    <Meta_x0020_Description xmlns="8ca353d9-46b8-4a70-be18-546abf863936" xsi:nil="true"/>
    <IASubtopic xmlns="59da1016-2a1b-4f8a-9768-d7a4932f6f16">Clean Water</IASubtopic>
    <URL xmlns="http://schemas.microsoft.com/sharepoint/v3">
      <Url>https://dhsoha.sharepoint.com/Shared-Services/PCS/Documents/ohasingle_brand_template.ppt</Url>
      <Description>OHA PowerPoint - Light background - OHA</Description>
    </URL>
    <PublishingExpirationDate xmlns="http://schemas.microsoft.com/sharepoint/v3" xsi:nil="true"/>
    <PublishingStartDate xmlns="http://schemas.microsoft.com/sharepoint/v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16B3BF-C16D-4C8D-B582-F6234440679D}"/>
</file>

<file path=customXml/itemProps2.xml><?xml version="1.0" encoding="utf-8"?>
<ds:datastoreItem xmlns:ds="http://schemas.openxmlformats.org/officeDocument/2006/customXml" ds:itemID="{0F29DB16-F085-4E7D-9C01-9835D62E5071}">
  <ds:schemaRefs>
    <ds:schemaRef ds:uri="http://schemas.microsoft.com/office/2006/metadata/longProperties"/>
  </ds:schemaRefs>
</ds:datastoreItem>
</file>

<file path=customXml/itemProps3.xml><?xml version="1.0" encoding="utf-8"?>
<ds:datastoreItem xmlns:ds="http://schemas.openxmlformats.org/officeDocument/2006/customXml" ds:itemID="{E2D0CDF3-C323-4A76-8A09-32AD40886CDD}">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E24A13AA-A4A3-4092-A109-2102ADE96B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7093</TotalTime>
  <Words>654</Words>
  <Application>Microsoft Office PowerPoint</Application>
  <PresentationFormat>On-screen Show (4:3)</PresentationFormat>
  <Paragraphs>69</Paragraphs>
  <Slides>9</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vt:lpstr>
      <vt:lpstr>Custom Design</vt:lpstr>
      <vt:lpstr>Water System Classification Flowchart</vt:lpstr>
      <vt:lpstr>3319 Systems in Oregon by Type</vt:lpstr>
      <vt:lpstr>Updated Classification Flowchart</vt:lpstr>
      <vt:lpstr>PowerPoint Presentation</vt:lpstr>
      <vt:lpstr>PowerPoint Presentation</vt:lpstr>
      <vt:lpstr>PowerPoint Presentation</vt:lpstr>
      <vt:lpstr>PowerPoint Presentation</vt:lpstr>
      <vt:lpstr>Potential Gray Areas (Consult DWS)</vt:lpstr>
      <vt:lpstr>PowerPoint Presentation</vt:lpstr>
    </vt:vector>
  </TitlesOfParts>
  <Company>Joe's World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System Classification Flowchart Fall 2022</dc:title>
  <dc:creator>Joe B</dc:creator>
  <cp:lastModifiedBy>HOUGH Daniel L</cp:lastModifiedBy>
  <cp:revision>111</cp:revision>
  <dcterms:created xsi:type="dcterms:W3CDTF">2010-08-23T12:44:57Z</dcterms:created>
  <dcterms:modified xsi:type="dcterms:W3CDTF">2022-11-16T17:59:45Z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Link">
    <vt:lpwstr>https://dhsoha.sharepoint.com/Shared-Services/PCS/_layouts/15/wrkstat.aspx?List=7bd826b3-dc91-4eb5-81d3-676459c1b40b&amp;WorkflowInstanceName=53e342c5-3b7b-4ab8-a57a-653650da0389, Stage 1</vt:lpwstr>
  </property>
  <property fmtid="{D5CDD505-2E9C-101B-9397-08002B2CF9AE}" pid="3" name="URL">
    <vt:lpwstr>https://dhsoha.sharepoint.com/Shared-Services/PCS/Documents/ohasingle_brand_template.ppt, OHA PowerPoint - Light background - OHA</vt:lpwstr>
  </property>
  <property fmtid="{D5CDD505-2E9C-101B-9397-08002B2CF9AE}" pid="4" name="ContentTypeId">
    <vt:lpwstr>0x0101001CD0D742BEC8D847AD6D1E9664CFF278</vt:lpwstr>
  </property>
</Properties>
</file>