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0B_19A093AB.xml" ContentType="application/vnd.ms-powerpoint.comments+xml"/>
  <Override PartName="/ppt/comments/modernComment_106_640513FF.xml" ContentType="application/vnd.ms-powerpoint.comments+xml"/>
  <Override PartName="/ppt/comments/modernComment_10C_A6967CAE.xml" ContentType="application/vnd.ms-powerpoint.comment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75" r:id="rId7"/>
    <p:sldId id="258" r:id="rId8"/>
    <p:sldId id="277" r:id="rId9"/>
    <p:sldId id="278" r:id="rId10"/>
    <p:sldId id="267" r:id="rId11"/>
    <p:sldId id="262" r:id="rId12"/>
    <p:sldId id="268" r:id="rId13"/>
    <p:sldId id="270" r:id="rId14"/>
    <p:sldId id="269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CBFC54-E6C1-FAAE-6555-B4D9D8CAFA83}" name="Geddes Craig" initials="GC" userId="S::Craig.Geddes@dhsoha.state.or.us::8007c925-0b07-4e33-ac83-9961acc15ffb" providerId="AD"/>
  <p188:author id="{6CCE6293-6BEF-C2B1-85E0-7308EE66376A}" name="Hernandez Cris" initials="HC" userId="S::cris.hernandez@odhsoha.oregon.gov::3ca6d5be-ff49-41e7-81f3-88b787c51a12" providerId="AD"/>
  <p188:author id="{3BA884BD-FAA0-BA44-3514-85C2255DA12D}" name="ALISKI Valerie" initials="AV" userId="S::valerie.aliski@dhsoha.state.or.us::9da4caf8-e20b-4779-8c41-ec93e56b6eb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modernComment_106_640513F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036B75B-F44C-460C-8AE5-244DD7EB200B}" authorId="{3BA884BD-FAA0-BA44-3514-85C2255DA12D}" created="2022-10-31T20:35:54.97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678054399" sldId="262"/>
      <ac:spMk id="3" creationId="{839DC809-5DE4-441B-9AAA-FBCBF9DDFC50}"/>
    </ac:deMkLst>
    <p188:replyLst>
      <p188:reply id="{EC7E6A63-2AA2-4E0D-9EEE-9071FDA8DB83}" authorId="{6CCE6293-6BEF-C2B1-85E0-7308EE66376A}" created="2022-10-31T21:49:05.039">
        <p188:txBody>
          <a:bodyPr/>
          <a:lstStyle/>
          <a:p>
            <a:r>
              <a:rPr lang="en-US"/>
              <a:t>Does the drinking water program allow for alternative plans to be put in place until the issue is resolved or have them stop operating if there is no alternative plans?</a:t>
            </a:r>
          </a:p>
        </p188:txBody>
      </p188:reply>
      <p188:reply id="{D50361B2-31BA-451D-9F9D-5FDCD7826537}" authorId="{86CBFC54-E6C1-FAAE-6555-B4D9D8CAFA83}" created="2022-11-01T17:38:38.656">
        <p188:txBody>
          <a:bodyPr/>
          <a:lstStyle/>
          <a:p>
            <a:r>
              <a:rPr lang="en-US"/>
              <a:t>I don't think a failure to monitor would require a closure. DW would not stop an operation for a failure to monitor. </a:t>
            </a:r>
          </a:p>
        </p188:txBody>
      </p188:reply>
    </p188:replyLst>
    <p188:txBody>
      <a:bodyPr/>
      <a:lstStyle/>
      <a:p>
        <a:r>
          <a:rPr lang="en-US"/>
          <a:t>Do we allow them to continue to operate with the notice posted or ask them to close until we have confirmation from the lab that samples have been submitted.</a:t>
        </a:r>
      </a:p>
    </p188:txBody>
  </p188:cm>
</p188:cmLst>
</file>

<file path=ppt/comments/modernComment_10B_19A093A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79830FF-860C-4009-97F2-EB94ABC81AEB}" authorId="{6CCE6293-6BEF-C2B1-85E0-7308EE66376A}" status="resolved" created="2022-10-31T21:45:51.45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29953963" sldId="267"/>
      <ac:spMk id="3" creationId="{839DC809-5DE4-441B-9AAA-FBCBF9DDFC50}"/>
      <ac:txMk cp="184">
        <ac:context len="355" hash="4068528853"/>
      </ac:txMk>
    </ac:txMkLst>
    <p188:pos x="4599214" y="3184071"/>
    <p188:txBody>
      <a:bodyPr/>
      <a:lstStyle/>
      <a:p>
        <a:r>
          <a:rPr lang="en-US"/>
          <a:t>I crossed out the word facility since it was put on there twice.</a:t>
        </a:r>
      </a:p>
    </p188:txBody>
  </p188:cm>
  <p188:cm id="{8B4A4309-F8B6-4416-ADC3-9FF1BD36502E}" authorId="{6CCE6293-6BEF-C2B1-85E0-7308EE66376A}" status="resolved" created="2022-10-31T21:50:58.758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29953963" sldId="267"/>
      <ac:spMk id="3" creationId="{839DC809-5DE4-441B-9AAA-FBCBF9DDFC50}"/>
    </ac:deMkLst>
    <p188:txBody>
      <a:bodyPr/>
      <a:lstStyle/>
      <a:p>
        <a:r>
          <a:rPr lang="en-US"/>
          <a:t>Should we type out Maximum Contaminate Levels first, then short hand it as MCL?</a:t>
        </a:r>
      </a:p>
    </p188:txBody>
  </p188:cm>
</p188:cmLst>
</file>

<file path=ppt/comments/modernComment_10C_A6967CA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BA32C6E-C372-410F-BC71-F33CB4C99E64}" authorId="{6CCE6293-6BEF-C2B1-85E0-7308EE66376A}" status="resolved" created="2022-10-31T21:52:15.009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94880174" sldId="268"/>
      <ac:spMk id="3" creationId="{839DC809-5DE4-441B-9AAA-FBCBF9DDFC50}"/>
    </ac:deMkLst>
    <p188:txBody>
      <a:bodyPr/>
      <a:lstStyle/>
      <a:p>
        <a:r>
          <a:rPr lang="en-US"/>
          <a:t>I added, "Phone #:" prior to the phone number to avoid it being read as a violation code.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71708-63D5-4F3F-91F8-62D019CEFD5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E77DC-E3C1-4C80-B68C-F91946EDE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7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Non-potable water not allowed for hand washing.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E77DC-E3C1-4C80-B68C-F91946EDE9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2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F56A-888B-48BE-A7BD-04A250DB4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C096B-0FC8-49D4-B96D-4C9D5FD4D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7148E-4495-4FB2-AB6B-DDF1C09B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DC313-ACDA-49EC-9FF8-10FF38E64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FD9E3-582E-41CE-9E25-DF92D83F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4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1351-4FD0-47C5-A21C-CC54AFB05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87E89-6D90-4153-B8C6-5AFD504B5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64A09-0576-4583-91DE-85D374F0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C9FB8-BE91-4F11-A777-95D6F7B0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FCAD-5938-497D-B917-165908DA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1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231D0-23E4-48D9-82B6-51E33265F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2AF35-F2AE-4345-BEE6-277DED196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BD3EA-91B9-475C-BEA3-B35769B2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EA3DD-72A7-4E28-878A-DF27D2C3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36F0B-4080-426B-810E-26C3DF85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3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E7068-676F-4D94-B1BF-2B58CD09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FF224-BF1D-4600-BC5D-2AA5AD8E4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7BA2C-6EBF-4FCF-B4D0-7021CEA2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F0B5F-D49B-4314-9D92-87B7ABA63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CB89D-D2E7-454E-821D-15C226B6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2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8ACB4-4670-456E-A79C-303FAA1A0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63FF7-642A-435F-8CD0-6C4342FBE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00365-4A50-4681-A9A9-DD94E3C8A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C9063-947E-474D-949A-4B8F0A3C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3D081-256A-4D08-8FD2-E4D04104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23C93-8A29-49F1-82F1-92296CC8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D1D02-D7ED-4707-961C-CADBDEF97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68362-A806-4D49-A0E5-FBB8DB545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C7CE7-0B13-42AA-8894-24E525A1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BC837-6BD9-4F11-8F5C-A7C415A8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89E43-5DE1-4520-84EF-ACC2C45D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7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03C85-16E6-4366-8631-E2CBDCAE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D5762-6772-42CA-A32F-45FF42C4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FE2D9-1C32-4F41-9B32-FDC21F112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C8BAF-DD9F-42AC-9801-80AA36DF7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499EF-D86B-46E5-BDF9-F7286B845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D431F-CD40-429F-88EC-5F1705F29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DE550-EE0E-4DE7-97E1-6B47AD0A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C2559-9561-4129-B52F-50C5EACE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585C8-83E0-41A3-B886-CEC6E7ABF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E684E-3C0F-439D-8C05-CE3F2FAC0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2718D-39DD-4024-82D7-C290A098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62A8E-67A8-4E11-BE74-FEAACBFE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2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7B4F6-1500-4815-A52F-D3ABFD76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E84F49-83BA-45CF-9BD2-425B9A6A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C435E-0F73-430E-9258-26980127B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4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C85A-640F-4445-B796-956C96E0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00989-6C6E-4FD1-88CC-509319821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8F8D7-667E-4D4E-8BFB-DE5751EB7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E5485-0DF3-468A-8068-74E5F2BD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20117-B9D6-42E7-A065-338D3CDE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F89C7-9B51-4E04-83CD-59F2D078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D842-6F4A-4C15-B5D3-10A02E012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5B7FD-3026-495D-ADFB-BCB80D638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18A91-4BE8-46B2-A8D1-57CC143D9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4AD43-47BB-44D9-8694-36708113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F1524-89BD-4B4A-9036-353BED2F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B3C8C-6737-45EF-90CA-4B41F868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3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ADBC1B-0970-444B-9107-E6255E4E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0DA18-1498-4F05-AB71-C346458AA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624F9-FEA3-495B-A21F-310CA35F4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179D-06CB-438F-8FB7-651ECDC5E24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0416B-B46F-4E30-91BB-7212B4BD4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815ED-4920-4599-BCAE-2FA47DB69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F379-FD27-453E-9CEA-57B4FC10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1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B_19A093AB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6_640513FF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C_A6967CAE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E2EAF7-B3A4-472A-B50D-68CF8E8D8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1006" y="1875277"/>
            <a:ext cx="6006436" cy="2939873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2900" b="1" i="0" u="none" strike="noStrike" baseline="0"/>
              <a:t>Determination of Priority Violations Related to Microbiological Contamination in Public, Non-Community Water Systems, </a:t>
            </a:r>
            <a:br>
              <a:rPr lang="en-US" sz="2900" b="1"/>
            </a:br>
            <a:r>
              <a:rPr lang="en-US" sz="2900" b="1" i="0" u="none" strike="noStrike" baseline="0"/>
              <a:t>or </a:t>
            </a:r>
            <a:br>
              <a:rPr lang="en-US" sz="2900" b="1"/>
            </a:br>
            <a:r>
              <a:rPr lang="en-US" sz="2900" b="1" i="0" u="none" strike="noStrike" baseline="0"/>
              <a:t>Oregon Very Small Systems </a:t>
            </a:r>
            <a:br>
              <a:rPr lang="en-US" sz="2900" b="1"/>
            </a:br>
            <a:r>
              <a:rPr lang="en-US" sz="2900" b="1" i="0" u="none" strike="noStrike" baseline="0"/>
              <a:t>or </a:t>
            </a:r>
            <a:br>
              <a:rPr lang="en-US" sz="2900" b="1"/>
            </a:br>
            <a:r>
              <a:rPr lang="en-US" sz="2900" b="1" i="0" u="none" strike="noStrike" baseline="0"/>
              <a:t>Non-Regulated Water Serving Restaurant</a:t>
            </a:r>
            <a:br>
              <a:rPr lang="en-US" sz="2900" b="1" i="0" u="none" strike="noStrike" baseline="0"/>
            </a:br>
            <a:r>
              <a:rPr lang="en-US" sz="2900" b="1"/>
              <a:t> </a:t>
            </a:r>
            <a:endParaRPr lang="en-US" sz="3600" b="1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12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08" y="1153571"/>
            <a:ext cx="368383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Exceeding MCL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Required Corrections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Alternative Measures</a:t>
            </a:r>
          </a:p>
          <a:p>
            <a:pPr lvl="1"/>
            <a:r>
              <a:rPr lang="en-US" dirty="0"/>
              <a:t>If applicable, Post a public notice, as required by DWP rules (OAR 333-061-0042) .</a:t>
            </a:r>
          </a:p>
          <a:p>
            <a:pPr lvl="1"/>
            <a:r>
              <a:rPr lang="en-US" dirty="0"/>
              <a:t>Develop procedures that eliminate the use of contaminated water for food preparation, utensil washing, employee and patron hygiene, or any other operations deemed to pose a public health risk.</a:t>
            </a:r>
          </a:p>
          <a:p>
            <a:pPr lvl="1"/>
            <a:r>
              <a:rPr lang="en-US" dirty="0"/>
              <a:t>Develop a schedule for correction of the violation.</a:t>
            </a:r>
          </a:p>
        </p:txBody>
      </p:sp>
    </p:spTree>
    <p:extLst>
      <p:ext uri="{BB962C8B-B14F-4D97-AF65-F5344CB8AC3E}">
        <p14:creationId xmlns:p14="http://schemas.microsoft.com/office/powerpoint/2010/main" val="431407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62" y="1153571"/>
            <a:ext cx="3608329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Exceeding MCL </a:t>
            </a:r>
            <a:br>
              <a:rPr lang="en-US" b="1">
                <a:solidFill>
                  <a:srgbClr val="FFFFFF"/>
                </a:solidFill>
              </a:rPr>
            </a:br>
            <a:r>
              <a:rPr lang="en-US" b="1">
                <a:solidFill>
                  <a:srgbClr val="FFFFFF"/>
                </a:solidFill>
              </a:rPr>
              <a:t>Required Corrections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Corrective Procedure</a:t>
            </a:r>
          </a:p>
          <a:p>
            <a:pPr lvl="1"/>
            <a:r>
              <a:rPr lang="en-US" dirty="0"/>
              <a:t>Operator must have current laboratory analysis indicating compliance with microbiological maximum contaminant levels (MCL) standards.</a:t>
            </a:r>
          </a:p>
          <a:p>
            <a:pPr lvl="1"/>
            <a:r>
              <a:rPr lang="en-US" dirty="0"/>
              <a:t>Operator must assure that results have been reported to DW.</a:t>
            </a:r>
          </a:p>
        </p:txBody>
      </p:sp>
    </p:spTree>
    <p:extLst>
      <p:ext uri="{BB962C8B-B14F-4D97-AF65-F5344CB8AC3E}">
        <p14:creationId xmlns:p14="http://schemas.microsoft.com/office/powerpoint/2010/main" val="81824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5.101.11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Interruption of required treatment.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Alternative Measures</a:t>
            </a:r>
          </a:p>
          <a:p>
            <a:pPr lvl="1"/>
            <a:r>
              <a:rPr lang="en-US" dirty="0"/>
              <a:t>Post public notice as required by DWP rules.</a:t>
            </a:r>
          </a:p>
          <a:p>
            <a:pPr lvl="1"/>
            <a:r>
              <a:rPr lang="en-US" dirty="0"/>
              <a:t>Develop methods to reduce the use of potable water.</a:t>
            </a:r>
          </a:p>
          <a:p>
            <a:pPr lvl="1"/>
            <a:r>
              <a:rPr lang="en-US" dirty="0"/>
              <a:t>Measure effectiveness of treatment as appropriate, for example, chlorine levels at tap.</a:t>
            </a:r>
          </a:p>
        </p:txBody>
      </p:sp>
    </p:spTree>
    <p:extLst>
      <p:ext uri="{BB962C8B-B14F-4D97-AF65-F5344CB8AC3E}">
        <p14:creationId xmlns:p14="http://schemas.microsoft.com/office/powerpoint/2010/main" val="152894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5-101.11</a:t>
            </a:r>
            <a:br>
              <a:rPr lang="en-US" b="1">
                <a:solidFill>
                  <a:srgbClr val="FFFFFF"/>
                </a:solidFill>
              </a:rPr>
            </a:br>
            <a:r>
              <a:rPr lang="en-US" b="1">
                <a:solidFill>
                  <a:srgbClr val="FFFFFF"/>
                </a:solidFill>
              </a:rPr>
              <a:t>Interruption of required treatment.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Corrective Procedure</a:t>
            </a:r>
          </a:p>
          <a:p>
            <a:pPr lvl="1"/>
            <a:r>
              <a:rPr lang="en-US" dirty="0"/>
              <a:t>Re-establish treatment process.</a:t>
            </a:r>
          </a:p>
          <a:p>
            <a:pPr lvl="1"/>
            <a:r>
              <a:rPr lang="en-US" dirty="0"/>
              <a:t>Provide laboratory analysis confirming compliance with MCL’s. To Drinking Water.</a:t>
            </a:r>
          </a:p>
        </p:txBody>
      </p:sp>
    </p:spTree>
    <p:extLst>
      <p:ext uri="{BB962C8B-B14F-4D97-AF65-F5344CB8AC3E}">
        <p14:creationId xmlns:p14="http://schemas.microsoft.com/office/powerpoint/2010/main" val="2762389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E2EAF7-B3A4-472A-B50D-68CF8E8D8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5005" y="1473193"/>
            <a:ext cx="5561938" cy="2513516"/>
          </a:xfrm>
        </p:spPr>
        <p:txBody>
          <a:bodyPr vert="horz" lIns="91440" tIns="45720" rIns="91440" bIns="45720" rtlCol="0">
            <a:normAutofit/>
          </a:bodyPr>
          <a:lstStyle/>
          <a:p>
            <a:br>
              <a:rPr lang="en-US" sz="2900" b="0" i="0" u="none" strike="noStrike" baseline="0"/>
            </a:br>
            <a:r>
              <a:rPr lang="en-US" sz="8000" b="1" i="0" u="none" strike="noStrike" baseline="0"/>
              <a:t>Questions?</a:t>
            </a:r>
            <a:endParaRPr lang="en-US" sz="8000" b="1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2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64B173-A736-49E9-AFA7-3A929CA64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037878" cy="4461163"/>
          </a:xfrm>
        </p:spPr>
        <p:txBody>
          <a:bodyPr>
            <a:normAutofit/>
          </a:bodyPr>
          <a:lstStyle/>
          <a:p>
            <a:r>
              <a:rPr kumimoji="0" lang="en-US" sz="4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5-101.11</a:t>
            </a:r>
            <a:br>
              <a:rPr lang="en-US" b="1" cap="all">
                <a:solidFill>
                  <a:srgbClr val="FFFFFF"/>
                </a:solidFill>
              </a:rPr>
            </a:br>
            <a:r>
              <a:rPr lang="en-US" b="1" cap="all">
                <a:solidFill>
                  <a:srgbClr val="FFFFFF"/>
                </a:solidFill>
              </a:rPr>
              <a:t>What Is an approved system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AB47-7F91-48FA-B889-F51CD5E4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What does 5-101.11 say</a:t>
            </a:r>
            <a:endParaRPr lang="en-US" i="0" u="none" strike="noStrike" baseline="0" dirty="0"/>
          </a:p>
          <a:p>
            <a:pPr lvl="1"/>
            <a:r>
              <a:rPr lang="en-US" i="0" u="none" strike="noStrike" baseline="0" dirty="0"/>
              <a:t>Drinking water shall be obtained from an approved source that is:</a:t>
            </a:r>
          </a:p>
          <a:p>
            <a:pPr lvl="2"/>
            <a:r>
              <a:rPr lang="en-US" i="0" u="none" strike="noStrike" baseline="0" dirty="0"/>
              <a:t>(A) A public water </a:t>
            </a:r>
            <a:r>
              <a:rPr lang="en-US" i="0" u="none" strike="noStrike" baseline="0" dirty="0" err="1"/>
              <a:t>system;</a:t>
            </a:r>
            <a:r>
              <a:rPr lang="en-US" b="1" i="0" u="none" strike="noStrike" baseline="0" dirty="0" err="1"/>
              <a:t>P</a:t>
            </a:r>
            <a:r>
              <a:rPr lang="en-US" i="0" u="none" strike="noStrike" baseline="0" dirty="0"/>
              <a:t> or</a:t>
            </a:r>
          </a:p>
          <a:p>
            <a:pPr lvl="2"/>
            <a:r>
              <a:rPr lang="en-US" i="0" u="none" strike="noStrike" baseline="0" dirty="0"/>
              <a:t>(B) A nonpublic water system that is constructed, maintained, and operated according to </a:t>
            </a:r>
            <a:r>
              <a:rPr lang="en-US" i="0" u="none" strike="noStrike" baseline="0" dirty="0" err="1"/>
              <a:t>law.</a:t>
            </a:r>
            <a:r>
              <a:rPr lang="en-US" b="1" i="0" u="none" strike="noStrike" baseline="0" dirty="0" err="1"/>
              <a:t>P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5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64B173-A736-49E9-AFA7-3A929CA64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037878" cy="4461163"/>
          </a:xfrm>
        </p:spPr>
        <p:txBody>
          <a:bodyPr>
            <a:normAutofit/>
          </a:bodyPr>
          <a:lstStyle/>
          <a:p>
            <a:r>
              <a:rPr kumimoji="0" lang="en-US" sz="44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5-102.11</a:t>
            </a:r>
            <a:br>
              <a:rPr lang="en-US" b="1" cap="all" dirty="0">
                <a:solidFill>
                  <a:srgbClr val="FFFFFF"/>
                </a:solidFill>
              </a:rPr>
            </a:br>
            <a:r>
              <a:rPr lang="en-US" b="1" cap="all" dirty="0">
                <a:solidFill>
                  <a:srgbClr val="FFFFFF"/>
                </a:solidFill>
              </a:rPr>
              <a:t>Standards for Nonpublic water systems</a:t>
            </a:r>
            <a:br>
              <a:rPr lang="en-US" b="1" cap="all" dirty="0">
                <a:solidFill>
                  <a:srgbClr val="FFFFFF"/>
                </a:solidFill>
              </a:rPr>
            </a:br>
            <a:endParaRPr lang="en-US" b="1" cap="all" dirty="0">
              <a:solidFill>
                <a:srgbClr val="FFFFFF"/>
              </a:solidFill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AB47-7F91-48FA-B889-F51CD5E4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3200" dirty="0"/>
              <a:t>What does 5-102.11 say</a:t>
            </a:r>
          </a:p>
          <a:p>
            <a:pPr lvl="1"/>
            <a:r>
              <a:rPr lang="en-US" sz="2800" i="0" u="none" strike="noStrike" baseline="0" dirty="0"/>
              <a:t>Outlines several </a:t>
            </a:r>
            <a:r>
              <a:rPr lang="en-US" sz="2800" dirty="0"/>
              <a:t>requirements for</a:t>
            </a:r>
          </a:p>
          <a:p>
            <a:pPr lvl="2"/>
            <a:r>
              <a:rPr lang="en-US" sz="2400" i="0" u="none" strike="noStrike" baseline="0" dirty="0"/>
              <a:t>Sampling</a:t>
            </a:r>
          </a:p>
          <a:p>
            <a:pPr lvl="2"/>
            <a:r>
              <a:rPr lang="en-US" sz="2400" dirty="0"/>
              <a:t>Reporting</a:t>
            </a:r>
          </a:p>
          <a:p>
            <a:pPr lvl="2"/>
            <a:r>
              <a:rPr lang="en-US" sz="2400" dirty="0"/>
              <a:t>Public Notice</a:t>
            </a:r>
          </a:p>
          <a:p>
            <a:pPr lvl="2"/>
            <a:r>
              <a:rPr lang="en-US" sz="2400" dirty="0"/>
              <a:t>Plan Review</a:t>
            </a:r>
          </a:p>
          <a:p>
            <a:pPr lvl="3"/>
            <a:endParaRPr lang="en-US" i="0" u="none" strike="noStrike" baseline="0" dirty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2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Sampling Periods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for Public Water Systems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Surface Water System</a:t>
            </a:r>
          </a:p>
          <a:p>
            <a:pPr lvl="1"/>
            <a:r>
              <a:rPr lang="en-US" dirty="0"/>
              <a:t>Sample monthly</a:t>
            </a:r>
          </a:p>
          <a:p>
            <a:r>
              <a:rPr lang="en-US" dirty="0"/>
              <a:t>Year-Round Ground Water System</a:t>
            </a:r>
          </a:p>
          <a:p>
            <a:pPr lvl="1"/>
            <a:r>
              <a:rPr lang="en-US" dirty="0"/>
              <a:t>Sample quarterly</a:t>
            </a:r>
          </a:p>
          <a:p>
            <a:r>
              <a:rPr lang="en-US" dirty="0"/>
              <a:t>Seasonal Ground Water System</a:t>
            </a:r>
          </a:p>
          <a:p>
            <a:pPr lvl="1"/>
            <a:r>
              <a:rPr lang="en-US" dirty="0"/>
              <a:t>Monthly during operation. </a:t>
            </a:r>
          </a:p>
          <a:p>
            <a:pPr lvl="1"/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Only TNC and Non-Transient Non-Community - NTNC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1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5-101.11</a:t>
            </a:r>
            <a:br>
              <a:rPr lang="en-US" b="1">
                <a:solidFill>
                  <a:srgbClr val="FFFFFF"/>
                </a:solidFill>
              </a:rPr>
            </a:br>
            <a:r>
              <a:rPr lang="en-US" b="1">
                <a:solidFill>
                  <a:srgbClr val="FFFFFF"/>
                </a:solidFill>
              </a:rPr>
              <a:t>Failure to Monitor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1"/>
            <a:r>
              <a:rPr lang="en-US" sz="2800" dirty="0"/>
              <a:t>Failure to Monitor and Report for Microbial Contaminants (Total Coliform (TC) and/or E. </a:t>
            </a:r>
            <a:r>
              <a:rPr lang="en-US" sz="2800" i="1" dirty="0"/>
              <a:t>coli</a:t>
            </a:r>
            <a:endParaRPr lang="en-US" sz="2800" dirty="0"/>
          </a:p>
          <a:p>
            <a:pPr lvl="2"/>
            <a:r>
              <a:rPr lang="en-US" sz="2400" dirty="0"/>
              <a:t>No confirmed positive total coliform or E. </a:t>
            </a:r>
            <a:r>
              <a:rPr lang="en-US" sz="2400" i="1" dirty="0"/>
              <a:t>coli </a:t>
            </a:r>
            <a:r>
              <a:rPr lang="en-US" sz="2400" dirty="0"/>
              <a:t>violations over the past three years. </a:t>
            </a:r>
            <a:endParaRPr lang="en-US" sz="2400" dirty="0">
              <a:cs typeface="Calibri"/>
            </a:endParaRPr>
          </a:p>
          <a:p>
            <a:pPr lvl="3"/>
            <a:r>
              <a:rPr lang="en-US" sz="2200" dirty="0"/>
              <a:t>Priority violation if</a:t>
            </a:r>
            <a:endParaRPr lang="en-US" sz="2200" dirty="0">
              <a:cs typeface="Calibri"/>
            </a:endParaRPr>
          </a:p>
          <a:p>
            <a:pPr lvl="4"/>
            <a:r>
              <a:rPr lang="en-US" sz="2000" dirty="0"/>
              <a:t>Failure to monitor for two consecutive monitoring periods.</a:t>
            </a:r>
            <a:endParaRPr lang="en-US" sz="2000" dirty="0">
              <a:cs typeface="Calibri"/>
            </a:endParaRPr>
          </a:p>
          <a:p>
            <a:pPr lvl="2"/>
            <a:r>
              <a:rPr lang="en-US" dirty="0">
                <a:cs typeface="Calibri"/>
              </a:rPr>
              <a:t>System Has Confirmed TC or E. </a:t>
            </a:r>
            <a:r>
              <a:rPr lang="en-US" i="1" dirty="0">
                <a:cs typeface="Calibri"/>
              </a:rPr>
              <a:t>coli</a:t>
            </a:r>
            <a:r>
              <a:rPr lang="en-US" dirty="0">
                <a:cs typeface="Calibri"/>
              </a:rPr>
              <a:t> in the last 3 years</a:t>
            </a:r>
          </a:p>
          <a:p>
            <a:pPr lvl="3"/>
            <a:r>
              <a:rPr lang="en-US" sz="2200" dirty="0">
                <a:cs typeface="Calibri"/>
              </a:rPr>
              <a:t>Priority violation</a:t>
            </a:r>
          </a:p>
          <a:p>
            <a:pPr lvl="4"/>
            <a:r>
              <a:rPr lang="en-US" sz="2000" dirty="0">
                <a:cs typeface="Calibri"/>
              </a:rPr>
              <a:t>A single failure to sample as required in the previous sampling period. </a:t>
            </a:r>
          </a:p>
          <a:p>
            <a:pPr lvl="2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16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36" y="1153572"/>
            <a:ext cx="3407772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5-101.11</a:t>
            </a:r>
            <a:br>
              <a:rPr lang="en-US" b="1">
                <a:solidFill>
                  <a:srgbClr val="FFFFFF"/>
                </a:solidFill>
              </a:rPr>
            </a:br>
            <a:r>
              <a:rPr lang="en-US" b="1">
                <a:solidFill>
                  <a:srgbClr val="FFFFFF"/>
                </a:solidFill>
              </a:rPr>
              <a:t>Failure to Monitor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3200"/>
              <a:t>Determining Compliance</a:t>
            </a:r>
          </a:p>
          <a:p>
            <a:pPr lvl="1"/>
            <a:r>
              <a:rPr lang="en-US" sz="2800"/>
              <a:t>Current sampling period should not be considered.</a:t>
            </a:r>
          </a:p>
          <a:p>
            <a:pPr lvl="1"/>
            <a:r>
              <a:rPr lang="en-US" sz="2800"/>
              <a:t>Use previous sampling period/periods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2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5-101.11</a:t>
            </a:r>
            <a:br>
              <a:rPr lang="en-US" b="1">
                <a:solidFill>
                  <a:srgbClr val="FFFFFF"/>
                </a:solidFill>
              </a:rPr>
            </a:br>
            <a:r>
              <a:rPr lang="en-US" b="1">
                <a:solidFill>
                  <a:srgbClr val="FFFFFF"/>
                </a:solidFill>
              </a:rPr>
              <a:t>Failure to Monitor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Inspection occurs in the 4</a:t>
            </a:r>
            <a:r>
              <a:rPr lang="en-US" baseline="30000" dirty="0"/>
              <a:t>th</a:t>
            </a:r>
            <a:r>
              <a:rPr lang="en-US" dirty="0"/>
              <a:t> quarter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Groundwater facility with no maximum contaminant level (MCL) violations in the last three years</a:t>
            </a:r>
            <a:endParaRPr lang="en-US" dirty="0">
              <a:cs typeface="Calibri"/>
            </a:endParaRPr>
          </a:p>
          <a:p>
            <a:pPr lvl="2"/>
            <a:r>
              <a:rPr lang="en-US" dirty="0"/>
              <a:t>System did not test in either the 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quarter</a:t>
            </a:r>
            <a:endParaRPr lang="en-US" dirty="0">
              <a:cs typeface="Calibri"/>
            </a:endParaRPr>
          </a:p>
          <a:p>
            <a:pPr lvl="3"/>
            <a:r>
              <a:rPr lang="en-US" dirty="0"/>
              <a:t>Priority violation 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Seasonal Groundwater Facility with MCL violation in the last three years.</a:t>
            </a:r>
            <a:endParaRPr lang="en-US" dirty="0">
              <a:cs typeface="Calibri"/>
            </a:endParaRPr>
          </a:p>
          <a:p>
            <a:pPr lvl="2"/>
            <a:r>
              <a:rPr lang="en-US" dirty="0"/>
              <a:t>Failure to monitor during the previous month. </a:t>
            </a:r>
            <a:endParaRPr lang="en-US" dirty="0">
              <a:cs typeface="Calibri"/>
            </a:endParaRPr>
          </a:p>
          <a:p>
            <a:pPr lvl="2"/>
            <a:r>
              <a:rPr lang="en-US" dirty="0"/>
              <a:t>Priority violation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95396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Failure to Monitor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Required Corrections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800" dirty="0"/>
              <a:t>Priority Violations require immediate correction or alternative measures in place. </a:t>
            </a:r>
          </a:p>
          <a:p>
            <a:pPr lvl="2"/>
            <a:r>
              <a:rPr lang="en-US" sz="2400" dirty="0"/>
              <a:t>Alternative Measures</a:t>
            </a:r>
          </a:p>
          <a:p>
            <a:pPr lvl="3"/>
            <a:r>
              <a:rPr lang="en-US" sz="2000" dirty="0"/>
              <a:t>If applicable, post a public notice as required by the Drinking Water Rules (OAR 333-061-0042).</a:t>
            </a:r>
          </a:p>
          <a:p>
            <a:pPr lvl="3"/>
            <a:r>
              <a:rPr lang="en-US" sz="2000" dirty="0"/>
              <a:t>Provide verification from lab that samples have been submitted for analysis.</a:t>
            </a:r>
          </a:p>
          <a:p>
            <a:pPr lvl="2"/>
            <a:r>
              <a:rPr lang="en-US" sz="2400" dirty="0"/>
              <a:t>Corrective Procedure</a:t>
            </a:r>
          </a:p>
          <a:p>
            <a:pPr lvl="3"/>
            <a:r>
              <a:rPr lang="en-US" dirty="0"/>
              <a:t>Obtain current lab test that complies within 14 days.</a:t>
            </a:r>
          </a:p>
          <a:p>
            <a:pPr lvl="3"/>
            <a:r>
              <a:rPr lang="en-US" dirty="0"/>
              <a:t>Results must be reported to Drinking Water Program.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805439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3A36C-C2C1-41D5-95D1-E89FA174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61" y="1153572"/>
            <a:ext cx="3400673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5-501.11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Exceeding MCLs for Microbial Contaminants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DC809-5DE4-441B-9AAA-FBCBF9DDF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Exceeding MCLs for Microbial Contaminants as described in OAR 333-61-0030.</a:t>
            </a:r>
          </a:p>
          <a:p>
            <a:pPr lvl="1"/>
            <a:r>
              <a:rPr lang="en-US" dirty="0"/>
              <a:t>Confirm with the Drinking Water Program (Phone #: 971-673-0405) that the water system has exceeded MCLs for microbial contaminants.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Determine if any further consultation should occur with the Drinking Water Program and Foodborne Illness Prevention Program.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488017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>Public Health</IACategory>
    <Meta_x0020_Keywords xmlns="8ca353d9-46b8-4a70-be18-546abf863936" xsi:nil="true"/>
    <DocumentExpirationDate xmlns="59da1016-2a1b-4f8a-9768-d7a4932f6f16">2050-12-31T08:00:00+00:00</DocumentExpirationDate>
    <IATopic xmlns="59da1016-2a1b-4f8a-9768-d7a4932f6f16">Public Health - Environment</IATopic>
    <Meta_x0020_Description xmlns="8ca353d9-46b8-4a70-be18-546abf863936" xsi:nil="true"/>
    <IASubtopic xmlns="59da1016-2a1b-4f8a-9768-d7a4932f6f16">Clean Water</IASubtopic>
    <URL xmlns="http://schemas.microsoft.com/sharepoint/v3">
      <Url xsi:nil="true"/>
      <Description xsi:nil="true"/>
    </URL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0D742BEC8D847AD6D1E9664CFF278" ma:contentTypeVersion="18" ma:contentTypeDescription="Create a new document." ma:contentTypeScope="" ma:versionID="75ee7660c8d8132d79fe0525e5b2e913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8ca353d9-46b8-4a70-be18-546abf863936" targetNamespace="http://schemas.microsoft.com/office/2006/metadata/properties" ma:root="true" ma:fieldsID="bb9206e0e205b6e29bfde05f68437439" ns1:_="" ns2:_="" ns3:_="">
    <xsd:import namespace="http://schemas.microsoft.com/sharepoint/v3"/>
    <xsd:import namespace="59da1016-2a1b-4f8a-9768-d7a4932f6f16"/>
    <xsd:import namespace="8ca353d9-46b8-4a70-be18-546abf863936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353d9-46b8-4a70-be18-546abf863936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B4EAF3-FA8A-44C8-805B-2DA34077A3C4}">
  <ds:schemaRefs>
    <ds:schemaRef ds:uri="71802760-7ab2-4b60-8d9e-06ddd3a3a064"/>
    <ds:schemaRef ds:uri="ba61a935-9dd3-4556-afe7-ec25605ba4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C1F998-CDD4-4742-A20A-6F1BA298002E}"/>
</file>

<file path=customXml/itemProps3.xml><?xml version="1.0" encoding="utf-8"?>
<ds:datastoreItem xmlns:ds="http://schemas.openxmlformats.org/officeDocument/2006/customXml" ds:itemID="{896DD898-1CB3-4D74-92A6-1DB94DF5B5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615</Words>
  <Application>Microsoft Office PowerPoint</Application>
  <PresentationFormat>Widescreen</PresentationFormat>
  <Paragraphs>77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Determination of Priority Violations Related to Microbiological Contamination in Public, Non-Community Water Systems,  or  Oregon Very Small Systems  or  Non-Regulated Water Serving Restaurant  </vt:lpstr>
      <vt:lpstr>5-101.11 What Is an approved system</vt:lpstr>
      <vt:lpstr>5-102.11 Standards for Nonpublic water systems </vt:lpstr>
      <vt:lpstr>Sampling Periods for Public Water Systems</vt:lpstr>
      <vt:lpstr>5-101.11 Failure to Monitor</vt:lpstr>
      <vt:lpstr>5-101.11 Failure to Monitor</vt:lpstr>
      <vt:lpstr>5-101.11 Failure to Monitor</vt:lpstr>
      <vt:lpstr>Failure to Monitor Required Corrections</vt:lpstr>
      <vt:lpstr>5-501.11 Exceeding MCLs for Microbial Contaminants</vt:lpstr>
      <vt:lpstr>Exceeding MCL Required Corrections</vt:lpstr>
      <vt:lpstr>Exceeding MCL  Required Corrections</vt:lpstr>
      <vt:lpstr>5.101.11 Interruption of required treatment.</vt:lpstr>
      <vt:lpstr>5-101.11 Interruption of required treatment.</vt:lpstr>
      <vt:lpstr>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Food, Pool &amp; Lodging Fall 2022</dc:title>
  <dc:creator>Geddes Craig</dc:creator>
  <cp:lastModifiedBy>Geddes Craig</cp:lastModifiedBy>
  <cp:revision>149</cp:revision>
  <dcterms:created xsi:type="dcterms:W3CDTF">2022-10-24T20:52:38Z</dcterms:created>
  <dcterms:modified xsi:type="dcterms:W3CDTF">2022-11-14T22:08:05Z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0x0101001CD0D742BEC8D847AD6D1E9664CFF278</vt:lpwstr>
  </property>
</Properties>
</file>