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"/>
  </p:notesMasterIdLst>
  <p:sldIdLst>
    <p:sldId id="258" r:id="rId2"/>
    <p:sldId id="259" r:id="rId3"/>
    <p:sldId id="425" r:id="rId4"/>
    <p:sldId id="269" r:id="rId5"/>
    <p:sldId id="262" r:id="rId6"/>
    <p:sldId id="544" r:id="rId7"/>
    <p:sldId id="546" r:id="rId8"/>
    <p:sldId id="566" r:id="rId9"/>
    <p:sldId id="551" r:id="rId10"/>
    <p:sldId id="562" r:id="rId11"/>
    <p:sldId id="568" r:id="rId12"/>
    <p:sldId id="556" r:id="rId13"/>
    <p:sldId id="492" r:id="rId14"/>
    <p:sldId id="555" r:id="rId15"/>
    <p:sldId id="545" r:id="rId16"/>
    <p:sldId id="547" r:id="rId17"/>
    <p:sldId id="578" r:id="rId18"/>
    <p:sldId id="548" r:id="rId19"/>
    <p:sldId id="579" r:id="rId20"/>
    <p:sldId id="552" r:id="rId21"/>
    <p:sldId id="570" r:id="rId22"/>
    <p:sldId id="558" r:id="rId23"/>
    <p:sldId id="586" r:id="rId24"/>
    <p:sldId id="581" r:id="rId25"/>
    <p:sldId id="557" r:id="rId26"/>
    <p:sldId id="491" r:id="rId27"/>
    <p:sldId id="561" r:id="rId28"/>
    <p:sldId id="503" r:id="rId29"/>
    <p:sldId id="588" r:id="rId30"/>
    <p:sldId id="528" r:id="rId31"/>
    <p:sldId id="602" r:id="rId32"/>
    <p:sldId id="580" r:id="rId33"/>
    <p:sldId id="351" r:id="rId34"/>
    <p:sldId id="572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29" autoAdjust="0"/>
  </p:normalViewPr>
  <p:slideViewPr>
    <p:cSldViewPr>
      <p:cViewPr varScale="1">
        <p:scale>
          <a:sx n="86" d="100"/>
          <a:sy n="86" d="100"/>
        </p:scale>
        <p:origin x="9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54C956C-0B04-441B-9AED-DE5E21F0A9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93678E2-F2AF-4793-B564-31EB26773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9839F21-746B-4B1F-826B-0EB24E643C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DF909EC-A8D8-417D-9277-32EA269138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E81FE29E-AF86-45F4-AF23-F9BA3F2784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D1ADD835-8D69-4AB3-A2B0-7B5DCEE52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F95473-7B15-4230-84D4-CBBF86C3F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0B5BF54-B9E6-4DA3-8B43-8BFDCAE49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17148A5-5A92-4FD0-B371-41FA6536B6C8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9F4A298-9860-43AD-B711-06E82F14C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5AF32D7-5769-4D51-8F8B-766DAB15E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Test: https://yourwater.oregon.gov/surface.php?pwsno=00513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6164FDE-D002-4667-B997-C33C68FE2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6DA4748D-C3C0-4D34-87EF-C0C79A37F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B961AB7-5BCC-41E9-B3CA-6E329E9AA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3C34AB8-9B75-4A4D-8D5D-700C5942BA1A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CA9E0E5-21CD-4C08-8348-F63CAAA64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39AD521-5305-4A91-96B5-330DF9A79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A9970F7-50BD-4E58-A8B3-5943B68DAD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E3F0083-3864-4AD0-83F4-21E04668C2A3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3CA6A7F-E86E-4795-90E5-521EFE92F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338087F1-FE0B-492D-BA67-1C50C0E6A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6EC3942-5163-4247-9B44-A8596F77C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5942295-19FD-4E2E-BF43-5BFD0653DE02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087347D-607B-4C9D-B433-A89CA42CDA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613218B0-9563-4E6E-9BCE-175E0DB81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735784E-3628-48FC-9EFF-FD514AB7D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8D0FBC2-4538-4B9C-91FF-9A99562BB8C6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D84F28E-F542-4D61-AF5C-F22E37D83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726F3C6-A066-4067-A221-C59C8E0B1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50FC2CF-C99D-42CF-B313-A92ED59B3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4C25EF-5FB7-4474-AA46-9087B6E45697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8E9BAC5-A377-4540-B5B6-1D90E9D8B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550915C9-0F0D-4876-ADB7-2A373CC23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F6353CA-7C47-4566-BA6B-95E80F3F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82CB8F4-457A-4364-B887-DD8A7040F86D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64ED952-6078-45A6-AD02-F4C4F6D17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82526035-EF76-45B4-9477-6971E715B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A0EBBE8A-A784-41A2-84C5-6BC153A4C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29CC729-C9E7-42C6-9E44-4FDECD5F8E48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1697255C-C4F3-4170-BBE5-4627C3DA0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1D99EB86-46F5-4EE3-8EC4-B6B1D1372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9AA881AE-63C3-46CE-A836-0A3929BEF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66ABF55-6F91-4049-B393-BE822CC16FAF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1CFEC813-848F-472C-9D2B-74A1F9525A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8BFEFED-B226-4BF5-993D-398390A34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2782AC7-7304-4A43-B0F1-3E0D8900BA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96F1D11-8891-4B8F-A7AE-3DBF367C60A8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2F6A747-C959-469A-845B-C20C465D4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D6570B2A-BB8D-4B6B-BB0F-513BB94DB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E2C47477-BE1E-45AE-8E2B-141C51E511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1F390C9-0D5F-4EC7-AE0C-15950EC475E3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 service line is any pipe that has the potential to add lead to the water.  Under the LCRR, unknown is treated as lead until proven otherwise.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F95473-7B15-4230-84D4-CBBF86C3FDE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900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E47C3A1A-C1CC-453A-8FB5-EDD2FFD1FF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2448F10-25C8-4EF1-AEAB-ACBFC1227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3175FF75-1211-49E3-88F2-14D03CE85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68CEE0-6C90-459B-BAC4-2810FD5E4CEC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0CC1BDD-F3A4-4D62-B598-CF4C10C447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C8C15C22-6DEA-49A0-B6C9-F796683E4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B3A4C833-0C57-4FAC-B92A-9E23032F3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7E17B6-99B4-407E-97CE-5B93A9B86BFC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F5821AE-0497-4A94-8DF2-60653E07D5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1B2BD3E-0648-49BF-865A-53FC6F6F8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974C8FBB-C3B4-46C7-9E4C-0501B66BA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8511104-54C6-4E92-B9FF-01C8911C00F4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A6917D-11C2-4D08-B46F-D31A2E81A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875A67A-4EAF-4234-9DB5-61186FDA2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FC727EB-A862-4BCB-A6A6-C7DFA76BC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FD1DB66-A52D-475A-80C5-4DD2810B408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51705E4-30E0-47D6-BE2A-11E7115FF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FE6A5958-F366-491A-A7CC-4898E363B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Only known state to go backward and had to remove 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ECD0DAE-9230-4D9F-BD3D-9987D45ED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261731E-6700-4BF2-9228-E590913AF720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119CA69B-DCA5-476F-A7F4-275245F0D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A07CF34-1090-442C-A5F7-D51E8BB60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Any questions on the history before we start discussing what is needed?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823B0BD-D283-441E-AD43-592821414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7C29154-A810-4AC7-AAA6-CD9C30B90D4E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E7A78AA-3309-44DA-9EA5-7F14ABB9C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9F86B1E-2C67-46AC-8AAA-2BFBDA7B5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9ACE04C-761D-437F-B130-07224503E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89CA608-B1CC-4659-AB40-BDD3F9C993D8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785A236-FBC1-424C-B75E-2DC0B50FF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402E626-7BEF-4127-AC09-46D72C1D2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4DEE887-9F18-40E7-9A44-994C78FE84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8BD1D7D-0904-4386-9133-F706E0EC2B46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36921C4-B5D8-4686-94A5-ADDC5DC8A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0665158-D8F0-4760-8702-665A21753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F47F925-C19B-4D74-9DF1-17B2F698A1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131326F-12A2-4757-8D7C-0931D05300FC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026763A-52FD-49E6-9720-98F2390C8B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783698F-0DA3-4041-AF2B-5AB231720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4DE829D-CE34-41A2-AAB2-864CDAFA4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89A515C-59E6-4275-86AA-CCA6E1D5A46E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C7632EDD-86E0-490E-9531-0392D18A33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A09FFB-EEEC-4662-9556-34F6C6799C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22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A93C3A-4747-4887-9308-B8214EC00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OHA Public Health Division 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8A0AF4-2F4F-4979-868F-D3B18B3F12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68696-6870-4F0E-AFFD-F34CC7591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ED12BCA-3B91-4EA3-92FC-C51C72CDBC3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54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CC2ECE-E80E-4823-9EF0-C0E58EFC9B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OHA Public Health Division 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8B006A-D8A6-426E-8902-35DDD2B83A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83FD5-8D6F-4F60-894D-0CE72C7D6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B1BDB89-FAA9-43CE-93A4-D2E583BE36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51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04E4E9-5064-4A62-9E00-AE8C4BDDA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OHA Public Health Division 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7DE02C8-485B-4346-954E-CC8B066752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3595-512B-4F83-84F4-EAE26D7F6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F80C986-FD1B-4C99-9AC0-14FCCE54368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6EC185-9557-4445-BE00-0ACDB0F82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OHA Public Health Division 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435A53C-2497-4E2E-97B1-02C479B39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FBFF-F155-4F06-B929-F84BC7FF1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8F89AC4-5A8A-479C-B80A-449BD75EEEF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61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9834C-E4A3-4962-89B8-1DC39FF47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OHA Public Health Division 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770A682-590E-4593-B3E4-09E067FCB8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9432-435F-476E-B5E0-DB99FF1CA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05D0F40-6F83-4079-A69A-3F6931DAF5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21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F1F921-F7E5-4D54-BC3A-F8391E5D5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OHA Public Health Division 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2F3C0C-27D1-420D-90FE-191D8B84EA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9AC2-5D93-44CE-858F-2F131FB20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2C77C9E-B070-420B-8C60-BDCEB11FCAE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13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503C5D-F9AC-4B88-BD77-C04CFCA8F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OHA Public Health Division 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ACC5B08-FF49-499A-A5E2-0D198869E3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7DDC-DF05-4BE0-B064-DDC050E23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E9C8A2D-BBE6-4445-B9A6-3189380B2DB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24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1EBC1C-F8F8-4684-A9BC-DC596B634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OHA Public Health Division 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ED641B3-FC25-4E83-AB1F-40645C374A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B9E-C68A-4330-BF47-51C1AD260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F98F6A1-FD75-4B8D-B6FF-986BF4272F5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5C5A2-8BAE-4328-A096-C15C0A478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OHA Public Health Division 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09ED984-645E-4377-976E-EE808AC161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3BEE-24EF-4450-93F2-E031BD78D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5F03280-0366-418C-A4AE-DEBD0244EDC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35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7A8B6-C4FC-4D9A-928E-EE8A6E5F1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OHA Public Health Division 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BA823EC-AF82-47D5-961F-E63CCCB1E4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34A9-8054-48E0-9D8E-E7C6A6868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F9A7FF2-8981-46E8-922E-4451835318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14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>
            <a:extLst>
              <a:ext uri="{FF2B5EF4-FFF2-40B4-BE49-F238E27FC236}">
                <a16:creationId xmlns:a16="http://schemas.microsoft.com/office/drawing/2014/main" id="{34D1E076-5127-4B72-8F9A-E3D0B7FA5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8D792D4E-4689-47AB-A228-E934F5E47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201608C-722C-4C52-9931-5CA05F2A3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4199F18-7FBB-4C38-A918-7D6F1F3723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OHA Public Health Division 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A19D5688-9DF4-481E-BEB9-75D0327035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EF0806-783E-46B2-A7A6-0A557CBA0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B565B6B3-F9DF-4B12-9FA1-5DF55DA32F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water.oregon.gov/surface.php?pwsno=005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Karyl.l.salis@dhsoha.state.or.u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3034150-703A-42DD-8820-D5F111E254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682625"/>
            <a:ext cx="8686800" cy="1470025"/>
          </a:xfrm>
        </p:spPr>
        <p:txBody>
          <a:bodyPr/>
          <a:lstStyle/>
          <a:p>
            <a:pPr eaLnBrk="1" hangingPunct="1"/>
            <a:br>
              <a:rPr lang="en-US" altLang="en-US" sz="4000"/>
            </a:br>
            <a:r>
              <a:rPr lang="en-US" altLang="en-US" sz="4000"/>
              <a:t>Service Line Inventory Requirements of the LCRR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19CB19D-3FEF-4845-AA87-6C78927A99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Kari Salis, PE</a:t>
            </a:r>
          </a:p>
          <a:p>
            <a:pPr eaLnBrk="1" hangingPunct="1"/>
            <a:r>
              <a:rPr lang="en-US" altLang="en-US" sz="2400" dirty="0"/>
              <a:t>Drinking Water Services</a:t>
            </a:r>
          </a:p>
          <a:p>
            <a:pPr eaLnBrk="1" hangingPunct="1"/>
            <a:r>
              <a:rPr lang="en-US" altLang="en-US" sz="2400" dirty="0"/>
              <a:t>DWS Fall Partner training</a:t>
            </a:r>
          </a:p>
          <a:p>
            <a:pPr eaLnBrk="1" hangingPunct="1"/>
            <a:r>
              <a:rPr lang="en-US" altLang="en-US" sz="2400" dirty="0"/>
              <a:t>November 16,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4D87D-A5D7-419D-A9AA-052FE134B5C4}"/>
              </a:ext>
            </a:extLst>
          </p:cNvPr>
          <p:cNvSpPr txBox="1"/>
          <p:nvPr/>
        </p:nvSpPr>
        <p:spPr>
          <a:xfrm>
            <a:off x="-1905000" y="838200"/>
            <a:ext cx="137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https://yourwater.oregon.gov/surface.php?pwsno=00513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 advTm="3910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E4B7066-3B3D-44C1-BEF7-33DF68C21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LCRR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D3EA0-9FE8-4A81-A8AC-25ADA4EE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09700"/>
            <a:ext cx="8229600" cy="4589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EPA announced it will take steps to strengthen the regulatory framework regarding lead, in a way that may be different from the LCRR</a:t>
            </a:r>
          </a:p>
          <a:p>
            <a:pPr>
              <a:defRPr/>
            </a:pPr>
            <a:r>
              <a:rPr lang="en-US" dirty="0"/>
              <a:t>Will maintain Inventory requirements of the LCRR</a:t>
            </a:r>
          </a:p>
          <a:p>
            <a:pPr>
              <a:defRPr/>
            </a:pPr>
            <a:r>
              <a:rPr lang="en-US" dirty="0"/>
              <a:t>Anticipated prior to October 16, 2024</a:t>
            </a:r>
          </a:p>
          <a:p>
            <a:pPr lvl="1">
              <a:defRPr/>
            </a:pPr>
            <a:r>
              <a:rPr lang="en-US" dirty="0"/>
              <a:t>Strengthen compliance tap sampling</a:t>
            </a:r>
          </a:p>
          <a:p>
            <a:pPr lvl="1">
              <a:defRPr/>
            </a:pPr>
            <a:r>
              <a:rPr lang="en-US" dirty="0"/>
              <a:t>Revisit action and trigger levels (reduce complexity?)</a:t>
            </a:r>
          </a:p>
          <a:p>
            <a:pPr lvl="1">
              <a:defRPr/>
            </a:pPr>
            <a:r>
              <a:rPr lang="en-US" dirty="0"/>
              <a:t>Prioritize historically underserved communities, those disproportionately impacted</a:t>
            </a:r>
          </a:p>
          <a:p>
            <a:pPr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900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BC446E4-DAC3-4E30-A11D-DEA75F04C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DDDC995-FBA1-4191-815C-D9037B0C3061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D09D1-F783-4E6F-ACA1-804331A4A505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8301DB4-CBD2-4F19-846F-990B2D7C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Oregon Rule-making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FA60-073C-4CC0-9F41-657EB10C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606550"/>
            <a:ext cx="7969250" cy="439261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DWS will propose to add language from CFR to Oregon Administrative Rules in 2022</a:t>
            </a:r>
          </a:p>
          <a:p>
            <a:pPr lvl="1">
              <a:defRPr/>
            </a:pPr>
            <a:r>
              <a:rPr lang="en-US" dirty="0"/>
              <a:t>Service line inventory</a:t>
            </a:r>
          </a:p>
          <a:p>
            <a:pPr lvl="1">
              <a:defRPr/>
            </a:pPr>
            <a:r>
              <a:rPr lang="en-US" dirty="0"/>
              <a:t>LSL replacement plan</a:t>
            </a:r>
          </a:p>
          <a:p>
            <a:pPr lvl="1">
              <a:defRPr/>
            </a:pPr>
            <a:r>
              <a:rPr lang="en-US" dirty="0"/>
              <a:t>Proposed rules public comment period: November 2022</a:t>
            </a:r>
          </a:p>
          <a:p>
            <a:pPr>
              <a:defRPr/>
            </a:pPr>
            <a:r>
              <a:rPr lang="en-US" dirty="0"/>
              <a:t>Provides regulatory basis for work needed to be done now</a:t>
            </a:r>
          </a:p>
          <a:p>
            <a:pPr>
              <a:defRPr/>
            </a:pPr>
            <a:r>
              <a:rPr lang="en-US" dirty="0"/>
              <a:t>Remainder of LCRR will not be adopted</a:t>
            </a:r>
          </a:p>
          <a:p>
            <a:pPr>
              <a:defRPr/>
            </a:pPr>
            <a:r>
              <a:rPr lang="en-US" dirty="0"/>
              <a:t>Oregon will apply for EPA primacy after LCRI is published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1A1D586-E6F1-4B5E-B834-A84340408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873EBD6-5762-4EF4-A599-180EC883CE01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747F6-DEA8-4158-8EF0-F531F38B8675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8515750-5678-4889-A18C-0F91823A4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5257800" cy="1143000"/>
          </a:xfrm>
        </p:spPr>
        <p:txBody>
          <a:bodyPr/>
          <a:lstStyle/>
          <a:p>
            <a:r>
              <a:rPr lang="en-US" altLang="en-US"/>
              <a:t>LCRR: Lead Service Line 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84712-7248-42AC-9D4B-A5D401322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8" y="2689225"/>
            <a:ext cx="7686675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Water systems must prepare an initial Lead Service Line Inventory by October 16, 2024 that identifies: </a:t>
            </a:r>
          </a:p>
          <a:p>
            <a:pPr lvl="1">
              <a:defRPr/>
            </a:pPr>
            <a:r>
              <a:rPr lang="en-US" dirty="0"/>
              <a:t>Lead Service lines (LSL)</a:t>
            </a:r>
          </a:p>
          <a:p>
            <a:pPr lvl="1">
              <a:defRPr/>
            </a:pPr>
            <a:r>
              <a:rPr lang="en-US" dirty="0"/>
              <a:t>Lead Status Unknown Service Lines (Unknown)</a:t>
            </a:r>
          </a:p>
          <a:p>
            <a:pPr lvl="1">
              <a:defRPr/>
            </a:pPr>
            <a:r>
              <a:rPr lang="en-US" dirty="0"/>
              <a:t>Galvanized lines requiring replacement (GRR)</a:t>
            </a:r>
          </a:p>
          <a:p>
            <a:pPr lvl="1">
              <a:defRPr/>
            </a:pPr>
            <a:r>
              <a:rPr lang="en-US" dirty="0"/>
              <a:t>Non-lead Service lines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FBBB14D-CE1D-4F85-B772-273E1A482A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9917DEC-5F6F-41E6-85BC-C67B391F8E38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AC0F9-784B-4B50-BE38-59A1B66D1E7F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13318" name="Picture 5" descr="Child with magnifying glass">
            <a:extLst>
              <a:ext uri="{FF2B5EF4-FFF2-40B4-BE49-F238E27FC236}">
                <a16:creationId xmlns:a16="http://schemas.microsoft.com/office/drawing/2014/main" id="{D864E09C-555E-4C32-AB08-DAC93FAF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388938"/>
            <a:ext cx="33909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B1EB6BA-55D7-4E2F-90FA-EF71D0BEC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LCRR: Lead Service Line 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575F-2550-4201-BFD9-FF26E1626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4463"/>
            <a:ext cx="54102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Lead connectors (i.e., goosenecks or pigtails) are not required to be included in the inventory</a:t>
            </a:r>
          </a:p>
          <a:p>
            <a:pPr lvl="1">
              <a:defRPr/>
            </a:pPr>
            <a:r>
              <a:rPr lang="en-US" dirty="0"/>
              <a:t>EPA recommends including lead connectors where records exist</a:t>
            </a:r>
          </a:p>
          <a:p>
            <a:pPr lvl="1">
              <a:defRPr/>
            </a:pPr>
            <a:r>
              <a:rPr lang="en-US" dirty="0"/>
              <a:t>Water systems must replace lead connectors when encountered (existing Oregon law)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B6F9F68-7164-4FF3-8D7B-47D9D1D4D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BE982D3-A019-4548-861E-D34F5DEE3863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0E852-A0E1-44CF-B28B-92FDF5CA847A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15366" name="Picture 1">
            <a:extLst>
              <a:ext uri="{FF2B5EF4-FFF2-40B4-BE49-F238E27FC236}">
                <a16:creationId xmlns:a16="http://schemas.microsoft.com/office/drawing/2014/main" id="{20E9C59E-BF58-4E32-86C6-11149F30F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66825"/>
            <a:ext cx="3124200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1DD0728-518B-4C5F-86BE-45D398F48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LCRR: Lead Service Line 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6A36-928C-4AE1-9267-C0C378AC3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606550"/>
            <a:ext cx="7686675" cy="3575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Location Identifier for LSL and GRR</a:t>
            </a:r>
          </a:p>
          <a:p>
            <a:pPr>
              <a:defRPr/>
            </a:pPr>
            <a:r>
              <a:rPr lang="en-US" dirty="0"/>
              <a:t>Will need to be made available to the public</a:t>
            </a:r>
          </a:p>
          <a:p>
            <a:pPr>
              <a:defRPr/>
            </a:pPr>
            <a:r>
              <a:rPr lang="en-US" dirty="0"/>
              <a:t>Systems must update the inventory annually (or tri-annually if the system is on reduced monitoring)</a:t>
            </a:r>
          </a:p>
          <a:p>
            <a:pPr>
              <a:defRPr/>
            </a:pPr>
            <a:r>
              <a:rPr lang="en-US" dirty="0"/>
              <a:t>Must include ALL service connections: residential, commercial, fire, irrigation, </a:t>
            </a:r>
            <a:r>
              <a:rPr lang="en-US" dirty="0" err="1"/>
              <a:t>etc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5A29E08-C3AF-47AA-A757-6E717C46B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4CF306F-C96E-445E-976E-AE4EE9D84E8E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91698-428D-438B-BBEA-22D362214ABD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D1CF7B72-BB2B-4964-88B6-82E7666F1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LCRR: Lead Service Line 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E160A-1A2F-49BC-AE36-E5211855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686675" cy="4419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8B36E40-9DD9-4D44-9120-11787B305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43FC4A0-120A-493C-92BD-97CCF9F77D4E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3F241-AB32-4E83-A26E-2B78176398B1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42E9CE0B-1EBD-499E-BC84-201652CD0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D5E09F6E-39AD-44C7-A6FC-8707E2DE90E1}"/>
              </a:ext>
            </a:extLst>
          </p:cNvPr>
          <p:cNvSpPr/>
          <p:nvPr/>
        </p:nvSpPr>
        <p:spPr bwMode="auto">
          <a:xfrm>
            <a:off x="5791200" y="4343400"/>
            <a:ext cx="685800" cy="7620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164364E-B9E8-4C4A-9897-FC92566E1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Tools: Overview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D83A642E-4CE3-401A-9D90-816DAF362E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98600"/>
            <a:ext cx="7686675" cy="4419600"/>
          </a:xfrm>
        </p:spPr>
        <p:txBody>
          <a:bodyPr/>
          <a:lstStyle/>
          <a:p>
            <a:r>
              <a:rPr lang="en-US" altLang="en-US" dirty="0"/>
              <a:t>Records review</a:t>
            </a:r>
          </a:p>
          <a:p>
            <a:r>
              <a:rPr lang="en-US" altLang="en-US" dirty="0"/>
              <a:t>Basic / visual inspection</a:t>
            </a:r>
          </a:p>
          <a:p>
            <a:r>
              <a:rPr lang="en-US" altLang="en-US" dirty="0"/>
              <a:t>Physical excavation</a:t>
            </a:r>
          </a:p>
          <a:p>
            <a:r>
              <a:rPr lang="en-US" altLang="en-US" dirty="0"/>
              <a:t>Statistical sampling</a:t>
            </a:r>
          </a:p>
          <a:p>
            <a:pPr marL="457200" lvl="1" indent="0"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1E39275-041E-4B0D-9C18-60E228445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A06A205-BF0B-4E7D-942F-2C449433C024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0BBFB-B30C-44B2-9D2C-0BCF3BE840DA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1026" name="Picture 2" descr="Lead service line - Wikipedia">
            <a:extLst>
              <a:ext uri="{FF2B5EF4-FFF2-40B4-BE49-F238E27FC236}">
                <a16:creationId xmlns:a16="http://schemas.microsoft.com/office/drawing/2014/main" id="{FEBD2A2D-B056-4C17-A968-D0810904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680803"/>
            <a:ext cx="2987040" cy="22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s: LEAD SERVICE LINE REPLACEMENT PROGRAM READY TO MOVE FORWARD AFTER  FINAL COUNCIL VOTE">
            <a:extLst>
              <a:ext uri="{FF2B5EF4-FFF2-40B4-BE49-F238E27FC236}">
                <a16:creationId xmlns:a16="http://schemas.microsoft.com/office/drawing/2014/main" id="{8A72AC4B-46CC-4EAF-9C12-7A2B800F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5146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4EF18D1-C13A-4679-8895-1DA2D0C4C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229600" cy="1143000"/>
          </a:xfrm>
        </p:spPr>
        <p:txBody>
          <a:bodyPr/>
          <a:lstStyle/>
          <a:p>
            <a:r>
              <a:rPr lang="en-US" altLang="en-US"/>
              <a:t>Tools: Records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D23B8-0E8B-494B-9224-621188B38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01" y="1498599"/>
            <a:ext cx="8587299" cy="45178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Service line installation records</a:t>
            </a:r>
          </a:p>
          <a:p>
            <a:pPr lvl="1">
              <a:defRPr/>
            </a:pPr>
            <a:r>
              <a:rPr lang="en-US" dirty="0"/>
              <a:t>Any lines installed after 1986 can be designated non-Lead</a:t>
            </a:r>
          </a:p>
          <a:p>
            <a:pPr>
              <a:defRPr/>
            </a:pPr>
            <a:r>
              <a:rPr lang="en-US" dirty="0"/>
              <a:t>Tap cards</a:t>
            </a:r>
          </a:p>
          <a:p>
            <a:pPr>
              <a:defRPr/>
            </a:pPr>
            <a:r>
              <a:rPr lang="en-US" dirty="0"/>
              <a:t>Plumbing permits</a:t>
            </a:r>
          </a:p>
          <a:p>
            <a:pPr>
              <a:defRPr/>
            </a:pPr>
            <a:r>
              <a:rPr lang="en-US" dirty="0"/>
              <a:t>Maintenance records</a:t>
            </a:r>
          </a:p>
          <a:p>
            <a:pPr>
              <a:defRPr/>
            </a:pPr>
            <a:r>
              <a:rPr lang="en-US" dirty="0"/>
              <a:t>Meter installation records</a:t>
            </a:r>
          </a:p>
          <a:p>
            <a:pPr>
              <a:defRPr/>
            </a:pPr>
            <a:r>
              <a:rPr lang="en-US" dirty="0"/>
              <a:t>Property tax records</a:t>
            </a:r>
          </a:p>
          <a:p>
            <a:pPr>
              <a:defRPr/>
            </a:pPr>
            <a:r>
              <a:rPr lang="en-US" dirty="0"/>
              <a:t>Drawings or maps</a:t>
            </a:r>
          </a:p>
          <a:p>
            <a:pPr>
              <a:defRPr/>
            </a:pPr>
            <a:r>
              <a:rPr lang="en-US" dirty="0"/>
              <a:t>Issues: may not be legible, complete, or accurate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BB7E4B8D-8775-42EB-AD41-72FA856D9D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4920B63-E686-4712-9B43-42AB427DCF03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D73A5-F4F8-4EE3-84EC-789F57A90E41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2050" name="Picture 2" descr="Water Main &amp; Sewer Records -How They Help Your Pipe Repair - Harris Water  Main">
            <a:extLst>
              <a:ext uri="{FF2B5EF4-FFF2-40B4-BE49-F238E27FC236}">
                <a16:creationId xmlns:a16="http://schemas.microsoft.com/office/drawing/2014/main" id="{D3366AC7-0370-446A-A9D3-66FB32C6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362200"/>
            <a:ext cx="2424113" cy="32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F4A6F626-BABA-481D-90E1-0EC4652EC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Tools: Basic / Visual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DF9D9DD8-4870-47E6-B18A-20BCCF3EA7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263" y="1295400"/>
            <a:ext cx="4452937" cy="4495800"/>
          </a:xfrm>
        </p:spPr>
        <p:txBody>
          <a:bodyPr/>
          <a:lstStyle/>
          <a:p>
            <a:r>
              <a:rPr lang="en-US" altLang="en-US"/>
              <a:t>Scratch test: PWS staff or residents  scratch the pipe using a coin or key</a:t>
            </a:r>
          </a:p>
          <a:p>
            <a:r>
              <a:rPr lang="en-US" altLang="en-US"/>
              <a:t>Magnet test: lead is not magnetic but iron pipe is</a:t>
            </a:r>
          </a:p>
          <a:p>
            <a:r>
              <a:rPr lang="en-US" altLang="en-US"/>
              <a:t>Resident survey, photos</a:t>
            </a:r>
          </a:p>
          <a:p>
            <a:r>
              <a:rPr lang="en-US" altLang="en-US"/>
              <a:t>Plumbers, other utilities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B0AFFCF-7C93-4EC6-A22C-B7A1F9D21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92B1FE9-AA97-441C-B347-135BF053F1FE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7DF38-B142-48B1-8356-D869C1DC92AA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28678" name="Picture 3" descr="&#10;&#10;Description automatically generated with low confidence">
            <a:extLst>
              <a:ext uri="{FF2B5EF4-FFF2-40B4-BE49-F238E27FC236}">
                <a16:creationId xmlns:a16="http://schemas.microsoft.com/office/drawing/2014/main" id="{DA570868-C869-4C01-AE7C-5B48D10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1813"/>
            <a:ext cx="393065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Content Placeholder 8">
            <a:extLst>
              <a:ext uri="{FF2B5EF4-FFF2-40B4-BE49-F238E27FC236}">
                <a16:creationId xmlns:a16="http://schemas.microsoft.com/office/drawing/2014/main" id="{C6221218-3606-466B-9B95-DB0DEE97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48200"/>
            <a:ext cx="228441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8BEEE17-F6ED-4A1B-9CFC-53AD14B6C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Tools: Physical inspection / excavation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AA94CAB6-D84C-4EFF-9EB0-BAE504EBFA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1774825"/>
            <a:ext cx="7950200" cy="4808538"/>
          </a:xfrm>
        </p:spPr>
        <p:txBody>
          <a:bodyPr/>
          <a:lstStyle/>
          <a:p>
            <a:r>
              <a:rPr lang="en-US" altLang="en-US" dirty="0"/>
              <a:t>Mechanical:</a:t>
            </a:r>
          </a:p>
          <a:p>
            <a:pPr lvl="1"/>
            <a:r>
              <a:rPr lang="en-US" altLang="en-US" dirty="0"/>
              <a:t>Gold standard</a:t>
            </a:r>
          </a:p>
          <a:p>
            <a:pPr lvl="1"/>
            <a:r>
              <a:rPr lang="en-US" altLang="en-US" dirty="0"/>
              <a:t>Reliable, high accuracy</a:t>
            </a:r>
          </a:p>
          <a:p>
            <a:pPr lvl="1"/>
            <a:r>
              <a:rPr lang="en-US" altLang="en-US" dirty="0"/>
              <a:t>Expensive, time-consuming</a:t>
            </a:r>
          </a:p>
          <a:p>
            <a:r>
              <a:rPr lang="en-US" altLang="en-US" dirty="0"/>
              <a:t>Vacuum:</a:t>
            </a:r>
          </a:p>
          <a:p>
            <a:pPr lvl="1"/>
            <a:r>
              <a:rPr lang="en-US" altLang="en-US" dirty="0"/>
              <a:t>Hydro vacuum loosens the soil, exposes smaller section of service line</a:t>
            </a:r>
          </a:p>
          <a:p>
            <a:r>
              <a:rPr lang="en-US" altLang="en-US" dirty="0"/>
              <a:t>One location is adequate, outside of meter box</a:t>
            </a:r>
          </a:p>
          <a:p>
            <a:r>
              <a:rPr lang="en-US" altLang="en-US" dirty="0"/>
              <a:t>CCTV: inspect from the inside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C58CA91-FE5C-4160-B9C1-A7C4AC1A2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43CC61E-BD53-4EC3-8558-120275BB18A1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7FFC8-8099-4844-8D28-E927F2D6B2FD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32774" name="Picture 2">
            <a:extLst>
              <a:ext uri="{FF2B5EF4-FFF2-40B4-BE49-F238E27FC236}">
                <a16:creationId xmlns:a16="http://schemas.microsoft.com/office/drawing/2014/main" id="{09159686-E876-42F9-871C-58D9892A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1143000"/>
            <a:ext cx="37750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71A2C37-86FC-490D-B19E-05A6C005B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530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Presentation Overview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15987162-B3EA-45FD-98A9-F1AC55F216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2763" y="1695450"/>
            <a:ext cx="8229600" cy="4818063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  <a:p>
            <a:pPr eaLnBrk="1" hangingPunct="1"/>
            <a:r>
              <a:rPr lang="en-US" altLang="en-US" dirty="0"/>
              <a:t>Regulatory framework, history</a:t>
            </a:r>
          </a:p>
          <a:p>
            <a:pPr eaLnBrk="1" hangingPunct="1"/>
            <a:r>
              <a:rPr lang="en-US" altLang="en-US" dirty="0"/>
              <a:t>Methodologies</a:t>
            </a:r>
          </a:p>
          <a:p>
            <a:pPr eaLnBrk="1" hangingPunct="1"/>
            <a:r>
              <a:rPr lang="en-US" altLang="en-US" dirty="0"/>
              <a:t>Getting started, resources</a:t>
            </a:r>
          </a:p>
          <a:p>
            <a:pPr eaLnBrk="1" hangingPunct="1"/>
            <a:r>
              <a:rPr lang="en-US" altLang="en-US" dirty="0"/>
              <a:t>Reporting, Oregon spreadsheet format</a:t>
            </a:r>
          </a:p>
          <a:p>
            <a:pPr eaLnBrk="1" hangingPunct="1"/>
            <a:r>
              <a:rPr lang="en-US" altLang="en-US" dirty="0"/>
              <a:t>Q&amp;A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A076D3AA-F8CB-4C49-B790-3A06AF535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481763"/>
            <a:ext cx="457200" cy="37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F3CD10-764B-4AEF-A94E-D58D66FDC5E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905B8-44E0-4EA9-B890-0E90CB44B6E1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6150" name="Audio 2">
            <a:hlinkClick r:id="" action="ppaction://media"/>
            <a:extLst>
              <a:ext uri="{FF2B5EF4-FFF2-40B4-BE49-F238E27FC236}">
                <a16:creationId xmlns:a16="http://schemas.microsoft.com/office/drawing/2014/main" id="{1EC045BE-9FB5-421D-B5B2-0E377F35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411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44EDB800-D621-4385-BA35-48E29040B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3F1B244-8C24-4A96-BCE4-9A1592207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833B127-C11D-436B-A48B-5B1201FBCCD9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E680B-3FDA-4A1D-A510-84609F86AFEA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34821" name="Picture 6" descr="A picture containing ground, outdoor, stone&#10;&#10;Description automatically generated">
            <a:extLst>
              <a:ext uri="{FF2B5EF4-FFF2-40B4-BE49-F238E27FC236}">
                <a16:creationId xmlns:a16="http://schemas.microsoft.com/office/drawing/2014/main" id="{D43FD138-E78A-47E9-9C38-7B3574CD5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875"/>
            <a:ext cx="4038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 descr="A picture containing rock, stone&#10;&#10;Description automatically generated">
            <a:extLst>
              <a:ext uri="{FF2B5EF4-FFF2-40B4-BE49-F238E27FC236}">
                <a16:creationId xmlns:a16="http://schemas.microsoft.com/office/drawing/2014/main" id="{9DAA204B-42A9-4456-9A8E-B1DA35874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76200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E0E59C41-62E0-487D-A50A-EB49CF41D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Tools: Statistical Analysis</a:t>
            </a:r>
            <a:endParaRPr lang="en-US" altLang="en-US" sz="2400" dirty="0">
              <a:highlight>
                <a:srgbClr val="FFFF00"/>
              </a:highlight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EC0FEBA0-D473-4893-B4A4-9868FC9A8E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84300"/>
            <a:ext cx="8382000" cy="4648200"/>
          </a:xfrm>
        </p:spPr>
        <p:txBody>
          <a:bodyPr/>
          <a:lstStyle/>
          <a:p>
            <a:r>
              <a:rPr lang="en-US" altLang="en-US" dirty="0"/>
              <a:t>If no LSLs are known, can statistically verify that no lead service lines are present within a specific group of unknowns:</a:t>
            </a:r>
          </a:p>
          <a:p>
            <a:pPr lvl="1"/>
            <a:r>
              <a:rPr lang="en-US" altLang="en-US" dirty="0"/>
              <a:t>Can group services lines (age, location, public/private)</a:t>
            </a:r>
          </a:p>
          <a:p>
            <a:pPr lvl="1"/>
            <a:r>
              <a:rPr lang="en-US" altLang="en-US" dirty="0"/>
              <a:t>Use 95% confidence interval</a:t>
            </a:r>
          </a:p>
          <a:p>
            <a:pPr lvl="1"/>
            <a:r>
              <a:rPr lang="en-US" altLang="en-US" dirty="0"/>
              <a:t>DWS may require flat percentage for small systems</a:t>
            </a:r>
          </a:p>
          <a:p>
            <a:r>
              <a:rPr lang="en-US" altLang="en-US" dirty="0"/>
              <a:t>Physical verification of the number necessary for 95% confidence</a:t>
            </a:r>
          </a:p>
          <a:p>
            <a:r>
              <a:rPr lang="en-US" altLang="en-US" dirty="0"/>
              <a:t>If any lead is found, may need to regroup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19389ED-CF3B-47BF-AFD9-5000D1EC0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2CA8BE7-D131-4351-821B-EC8891CF5DF3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D48BB-EF4A-4F10-9BE9-F4D1BE1F8B33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67D2D1A-4779-4F2A-A45C-5B3063718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started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9936474B-AFCE-4EBD-B6F7-9F0F1C9DC3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38263"/>
            <a:ext cx="7686675" cy="4660900"/>
          </a:xfrm>
        </p:spPr>
        <p:txBody>
          <a:bodyPr/>
          <a:lstStyle/>
          <a:p>
            <a:r>
              <a:rPr lang="en-US" altLang="en-US" dirty="0"/>
              <a:t>Develop a plan</a:t>
            </a:r>
          </a:p>
          <a:p>
            <a:pPr lvl="1"/>
            <a:r>
              <a:rPr lang="en-US" altLang="en-US" dirty="0"/>
              <a:t>DWS/partners do NOT need to approve the plan</a:t>
            </a:r>
          </a:p>
          <a:p>
            <a:r>
              <a:rPr lang="en-US" altLang="en-US" dirty="0"/>
              <a:t>Staff time</a:t>
            </a:r>
          </a:p>
          <a:p>
            <a:pPr lvl="1"/>
            <a:r>
              <a:rPr lang="en-US" altLang="en-US" dirty="0"/>
              <a:t>Consider an intern?</a:t>
            </a:r>
          </a:p>
          <a:p>
            <a:r>
              <a:rPr lang="en-US" altLang="en-US" dirty="0"/>
              <a:t>Train all distribution staff </a:t>
            </a:r>
          </a:p>
          <a:p>
            <a:r>
              <a:rPr lang="en-US" altLang="en-US" dirty="0"/>
              <a:t>Develop data collection method for work done in next 2 years</a:t>
            </a:r>
          </a:p>
          <a:p>
            <a:r>
              <a:rPr lang="en-US" altLang="en-US" dirty="0"/>
              <a:t>Evaluate available methods by cost, disturbance, impact to homeowner, skills required, time, and accuracy</a:t>
            </a:r>
          </a:p>
          <a:p>
            <a:endParaRPr lang="en-US" alt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001B6957-9FF5-41D8-BE5C-89481329A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B1DD7B5-ECA6-4807-9BC0-7C3BFBE215A3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0B1A8-1D3D-4399-8323-5EDE2BB2E55C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0603009-B1BC-49CC-BE7F-C89478BCA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8229600" cy="1143000"/>
          </a:xfrm>
        </p:spPr>
        <p:txBody>
          <a:bodyPr/>
          <a:lstStyle/>
          <a:p>
            <a:r>
              <a:rPr lang="en-US" altLang="en-US"/>
              <a:t>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BF38-F837-43C3-BFD3-D81287D3B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73552"/>
            <a:ext cx="8305800" cy="49120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600" dirty="0">
                <a:ea typeface="Calibri" panose="020F0502020204030204" pitchFamily="34" charset="0"/>
              </a:rPr>
              <a:t>Free to systems serving &lt;10,000 people</a:t>
            </a:r>
          </a:p>
          <a:p>
            <a:pPr>
              <a:defRPr/>
            </a:pPr>
            <a:r>
              <a:rPr lang="en-US" sz="2600" dirty="0">
                <a:ea typeface="Calibri" panose="020F0502020204030204" pitchFamily="34" charset="0"/>
              </a:rPr>
              <a:t>Training and outreach on service line inventory, methodologies, and reporting requirements</a:t>
            </a:r>
          </a:p>
          <a:p>
            <a:pPr>
              <a:defRPr/>
            </a:pPr>
            <a:r>
              <a:rPr lang="en-US" sz="2600" dirty="0">
                <a:ea typeface="Calibri" panose="020F0502020204030204" pitchFamily="34" charset="0"/>
              </a:rPr>
              <a:t>Individual assistance to public water systems</a:t>
            </a:r>
          </a:p>
          <a:p>
            <a:pPr>
              <a:defRPr/>
            </a:pPr>
            <a:r>
              <a:rPr lang="en-US" sz="2600" dirty="0">
                <a:ea typeface="Calibri" panose="020F0502020204030204" pitchFamily="34" charset="0"/>
              </a:rPr>
              <a:t>May also help with mapping of PWS facilities</a:t>
            </a:r>
          </a:p>
          <a:p>
            <a:pPr>
              <a:defRPr/>
            </a:pPr>
            <a:r>
              <a:rPr lang="en-US" sz="2600" dirty="0">
                <a:ea typeface="Calibri" panose="020F0502020204030204" pitchFamily="34" charset="0"/>
              </a:rPr>
              <a:t>Receiving assistance is voluntary. </a:t>
            </a:r>
          </a:p>
          <a:p>
            <a:pPr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/>
              <a:t>Reviewing 3 bids currently, details soon</a:t>
            </a:r>
            <a:endParaRPr lang="en-US" sz="2200" dirty="0"/>
          </a:p>
          <a:p>
            <a:pPr>
              <a:defRPr/>
            </a:pPr>
            <a:endParaRPr lang="en-US" sz="2600" dirty="0">
              <a:highlight>
                <a:srgbClr val="FFFF00"/>
              </a:highlight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4B57165-E558-4C01-887D-91F0DD0D1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49D39C4-D127-4311-B836-002B74CB69E7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427FE-C3A9-483C-8D50-7DAF5399DD2B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6CF9A39-76C2-4524-BF28-1F3205EA5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8229600" cy="1143000"/>
          </a:xfrm>
        </p:spPr>
        <p:txBody>
          <a:bodyPr/>
          <a:lstStyle/>
          <a:p>
            <a:r>
              <a:rPr lang="en-US" altLang="en-US" dirty="0"/>
              <a:t>Assistance, cont’d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7184A752-7B87-458B-B87F-93B54BB220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8370" y="1104900"/>
            <a:ext cx="7507288" cy="4648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Records review </a:t>
            </a:r>
          </a:p>
          <a:p>
            <a:r>
              <a:rPr lang="en-US" altLang="en-US" dirty="0"/>
              <a:t>Records compilation</a:t>
            </a:r>
          </a:p>
          <a:p>
            <a:r>
              <a:rPr lang="en-US" altLang="en-US" dirty="0"/>
              <a:t>Use of spreadsheet to track data</a:t>
            </a:r>
          </a:p>
          <a:p>
            <a:r>
              <a:rPr lang="en-US" altLang="en-US" dirty="0"/>
              <a:t>Develop a strategy for identifying unknowns</a:t>
            </a:r>
          </a:p>
          <a:p>
            <a:r>
              <a:rPr lang="en-US" altLang="en-US" dirty="0"/>
              <a:t>Assistance with reporting</a:t>
            </a:r>
          </a:p>
          <a:p>
            <a:r>
              <a:rPr lang="en-US" sz="2800" dirty="0">
                <a:ea typeface="Calibri" panose="020F0502020204030204" pitchFamily="34" charset="0"/>
              </a:rPr>
              <a:t>Will not conduct physical excavation</a:t>
            </a:r>
          </a:p>
          <a:p>
            <a:endParaRPr lang="en-US" altLang="en-US" dirty="0"/>
          </a:p>
          <a:p>
            <a:r>
              <a:rPr lang="en-US" altLang="en-US" dirty="0"/>
              <a:t>Hope to start by the end of the year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7702D6CD-10BC-4A4E-9764-C08E12FD8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A56131B-705A-433E-9CBD-22CC460272F9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7A435-E107-406B-8726-6E062C2C760E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51206" name="Picture 2">
            <a:extLst>
              <a:ext uri="{FF2B5EF4-FFF2-40B4-BE49-F238E27FC236}">
                <a16:creationId xmlns:a16="http://schemas.microsoft.com/office/drawing/2014/main" id="{10AF7EE0-26F9-4E60-8AB3-6038FEB4D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28600"/>
            <a:ext cx="3521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E8E00CED-41E1-472C-A317-8DF7AB485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the unknowns?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A239E765-BE08-4A95-A10D-BA7675EBE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736725"/>
            <a:ext cx="7686675" cy="3825875"/>
          </a:xfrm>
        </p:spPr>
        <p:txBody>
          <a:bodyPr/>
          <a:lstStyle/>
          <a:p>
            <a:r>
              <a:rPr lang="en-US" altLang="en-US"/>
              <a:t>A system can list service lines without documentation as “lead status unknown” in the initial inventory</a:t>
            </a:r>
          </a:p>
          <a:p>
            <a:r>
              <a:rPr lang="en-US" altLang="en-US"/>
              <a:t>Unknowns must eventually be determined</a:t>
            </a:r>
          </a:p>
          <a:p>
            <a:r>
              <a:rPr lang="en-US" altLang="en-US"/>
              <a:t>Until material type is identified, service lines will be assumed to be lead for purposes of lead service line replacement plan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12C06931-FC6E-45D2-9F85-A8C04DF08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14498C9-7BEA-4F29-8B59-EBBB41DDE877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2709E-8873-41FF-87BF-D315203B2711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67E9-8ACF-4D59-A1A2-25901518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9575"/>
            <a:ext cx="80010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 Service Line Replacement (LSLR)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AD75-A058-4AEF-9865-3C25DBEF9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46767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Water systems with LSLs or unknowns must prepare an LSLR plan by October 16, 2024 that includes:</a:t>
            </a:r>
          </a:p>
          <a:p>
            <a:pPr lvl="1">
              <a:defRPr/>
            </a:pPr>
            <a:r>
              <a:rPr lang="en-US" dirty="0">
                <a:ea typeface="ＭＳ Ｐゴシック" pitchFamily="84" charset="-128"/>
              </a:rPr>
              <a:t>Strategy for determining the composition of lead status unknown lines</a:t>
            </a:r>
          </a:p>
          <a:p>
            <a:pPr lvl="1">
              <a:defRPr/>
            </a:pPr>
            <a:r>
              <a:rPr lang="en-US" dirty="0">
                <a:ea typeface="ＭＳ Ｐゴシック" pitchFamily="84" charset="-128"/>
              </a:rPr>
              <a:t>LSLR replacement prioritization strategy </a:t>
            </a:r>
          </a:p>
          <a:p>
            <a:pPr lvl="2">
              <a:defRPr/>
            </a:pPr>
            <a:r>
              <a:rPr lang="en-US" sz="2100" dirty="0">
                <a:ea typeface="ＭＳ Ｐゴシック" pitchFamily="84" charset="-128"/>
              </a:rPr>
              <a:t>disadvantaged consumers</a:t>
            </a:r>
          </a:p>
          <a:p>
            <a:pPr lvl="2">
              <a:defRPr/>
            </a:pPr>
            <a:r>
              <a:rPr lang="en-US" sz="2100" dirty="0">
                <a:ea typeface="ＭＳ Ｐゴシック" pitchFamily="84" charset="-128"/>
              </a:rPr>
              <a:t>populations most sensitive to the effects of lead</a:t>
            </a:r>
          </a:p>
          <a:p>
            <a:pPr lvl="2">
              <a:defRPr/>
            </a:pPr>
            <a:r>
              <a:rPr lang="en-US" sz="2100" dirty="0">
                <a:ea typeface="ＭＳ Ｐゴシック" pitchFamily="84" charset="-128"/>
              </a:rPr>
              <a:t>known lead service lines</a:t>
            </a:r>
          </a:p>
          <a:p>
            <a:pPr lvl="1">
              <a:defRPr/>
            </a:pPr>
            <a:r>
              <a:rPr lang="en-US" dirty="0">
                <a:ea typeface="ＭＳ Ｐゴシック" pitchFamily="84" charset="-128"/>
              </a:rPr>
              <a:t>Funding strategy to accommodate customers unable to pay</a:t>
            </a:r>
            <a:endParaRPr lang="en-US" dirty="0"/>
          </a:p>
          <a:p>
            <a:pPr>
              <a:defRPr/>
            </a:pPr>
            <a:r>
              <a:rPr lang="en-US" dirty="0"/>
              <a:t>LCRR Improvements may refine reporting requirements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EABEDDCB-00EB-47F0-87AF-AD4E811B5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4FBCB05-1DC9-4440-BC5E-89A698B08BC4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56DA2-3EB9-4B29-B5ED-07EB6B996776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D475E14-685B-46E4-8150-DCF97AD8F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8229600" cy="1143000"/>
          </a:xfrm>
        </p:spPr>
        <p:txBody>
          <a:bodyPr/>
          <a:lstStyle/>
          <a:p>
            <a:r>
              <a:rPr lang="en-US" altLang="en-US"/>
              <a:t>Bipartisan Infrastructure Law (BIL)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5847E9A-C37A-41E0-9A9B-C236C65027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938" y="1395413"/>
            <a:ext cx="8069262" cy="4319587"/>
          </a:xfrm>
        </p:spPr>
        <p:txBody>
          <a:bodyPr/>
          <a:lstStyle/>
          <a:p>
            <a:r>
              <a:rPr lang="en-US" altLang="en-US" sz="2600" dirty="0"/>
              <a:t>Money is coming to states to fund lead service line replacements. </a:t>
            </a:r>
          </a:p>
          <a:p>
            <a:endParaRPr lang="en-US" altLang="en-US" sz="2600" dirty="0">
              <a:cs typeface="Calibri" panose="020F0502020204030204" pitchFamily="34" charset="0"/>
            </a:endParaRPr>
          </a:p>
          <a:p>
            <a:r>
              <a:rPr lang="en-US" altLang="en-US" sz="2600" dirty="0">
                <a:cs typeface="Calibri" panose="020F0502020204030204" pitchFamily="34" charset="0"/>
              </a:rPr>
              <a:t>If lead service lines are found, BIL funding will be available to fund replacement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BAE8056-DF51-4A2D-8CE4-3F2C944CF8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D60E7AE-5087-4AF6-AA0A-C7B6AE28C8DF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93ED4-9EB0-4CB0-BD7B-A9A5E82BB43A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1026" name="Picture 2" descr="Lead Service Line Replacement - YouTube">
            <a:extLst>
              <a:ext uri="{FF2B5EF4-FFF2-40B4-BE49-F238E27FC236}">
                <a16:creationId xmlns:a16="http://schemas.microsoft.com/office/drawing/2014/main" id="{8FDF144F-6E41-48F7-8A6B-C214C047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99" y="3824287"/>
            <a:ext cx="403860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AF129001-E84C-4886-8587-3C0ED8EE0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Inventory Reporting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F8822C9E-2EE5-4529-BE53-66B20A84D3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280" y="1219200"/>
            <a:ext cx="8229600" cy="3200400"/>
          </a:xfrm>
        </p:spPr>
        <p:txBody>
          <a:bodyPr/>
          <a:lstStyle/>
          <a:p>
            <a:r>
              <a:rPr lang="en-US" altLang="en-US" sz="2400" dirty="0"/>
              <a:t>Entire inventory must be submitted (not summary data)</a:t>
            </a:r>
          </a:p>
          <a:p>
            <a:r>
              <a:rPr lang="en-US" altLang="en-US" sz="2400" dirty="0"/>
              <a:t>Due October 16, 2024</a:t>
            </a:r>
          </a:p>
          <a:p>
            <a:r>
              <a:rPr lang="en-US" altLang="en-US" sz="2400" dirty="0"/>
              <a:t>Use Oregon template/spreadsheet</a:t>
            </a:r>
          </a:p>
          <a:p>
            <a:r>
              <a:rPr lang="en-US" altLang="en-US" sz="2400" dirty="0"/>
              <a:t>Required elements must be filled out</a:t>
            </a:r>
          </a:p>
          <a:p>
            <a:r>
              <a:rPr lang="en-US" altLang="en-US" sz="2400" dirty="0"/>
              <a:t>Optional elements – info for tap sample siting, others “while you’re there”</a:t>
            </a:r>
          </a:p>
          <a:p>
            <a:r>
              <a:rPr lang="en-US" altLang="en-US" sz="2400" dirty="0"/>
              <a:t>Electronic submittal process – submit via email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EC5FA059-05C4-4324-85EE-E11B10C8E2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695064-0BE2-4BCA-8BDE-D085DC9571C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A6D3F-9B94-4637-A349-AB9567558CE3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01643-CD56-4AEE-B1AC-E9505FC52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20" y="4419600"/>
            <a:ext cx="9144000" cy="22576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7257490B-D99E-4AFA-8069-D88862A37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Next steps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3164B9FC-F4C4-407B-B932-93A619446B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29600" cy="2209800"/>
          </a:xfrm>
        </p:spPr>
        <p:txBody>
          <a:bodyPr/>
          <a:lstStyle/>
          <a:p>
            <a:r>
              <a:rPr lang="en-US" altLang="en-US" dirty="0"/>
              <a:t>Start developing a plan now</a:t>
            </a:r>
          </a:p>
          <a:p>
            <a:r>
              <a:rPr lang="en-US" altLang="en-US" dirty="0"/>
              <a:t>Find out what records are available</a:t>
            </a:r>
          </a:p>
          <a:p>
            <a:r>
              <a:rPr lang="en-US" altLang="en-US" dirty="0"/>
              <a:t>Who is going to do this work?</a:t>
            </a:r>
          </a:p>
          <a:p>
            <a:r>
              <a:rPr lang="en-US" altLang="en-US" dirty="0"/>
              <a:t>What assistance is needed?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7B6C7F07-64B6-4945-8B0A-AB053A01E2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06EFBD-280A-45B8-A66B-58BC25E75553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B548E-0654-49F2-B106-A971AB9CD558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72710" name="Picture 2">
            <a:extLst>
              <a:ext uri="{FF2B5EF4-FFF2-40B4-BE49-F238E27FC236}">
                <a16:creationId xmlns:a16="http://schemas.microsoft.com/office/drawing/2014/main" id="{D2560EAF-0A7A-4284-BAE3-749F0F46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9188"/>
            <a:ext cx="4616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01214F0A-211C-4F68-8592-1B1258FD0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3038"/>
            <a:ext cx="7962900" cy="3281362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450"/>
              </a:spcAft>
              <a:buFontTx/>
              <a:buNone/>
            </a:pPr>
            <a:r>
              <a:rPr lang="en-US" altLang="en-US" sz="4400" b="1" dirty="0"/>
              <a:t>Goal:</a:t>
            </a:r>
          </a:p>
          <a:p>
            <a:pPr marL="0" indent="0">
              <a:spcBef>
                <a:spcPct val="0"/>
              </a:spcBef>
              <a:spcAft>
                <a:spcPts val="450"/>
              </a:spcAft>
              <a:buFontTx/>
              <a:buNone/>
            </a:pPr>
            <a:r>
              <a:rPr lang="en-US" altLang="en-US" sz="4400" dirty="0"/>
              <a:t>To identify and remove ALL lead service lines as quickly as possible.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F76BA308-D7E6-4AAB-8065-A00C5C04E8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307F53E-34AC-43C8-A82E-F1E0DF2E7750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98F52-9584-4D7D-B16C-E31832956030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3">
            <a:extLst>
              <a:ext uri="{FF2B5EF4-FFF2-40B4-BE49-F238E27FC236}">
                <a16:creationId xmlns:a16="http://schemas.microsoft.com/office/drawing/2014/main" id="{FCD19C00-7F39-4E1B-9F84-AE6DA4A2E7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6937375" cy="4600575"/>
          </a:xfrm>
        </p:spPr>
      </p:pic>
      <p:sp>
        <p:nvSpPr>
          <p:cNvPr id="64515" name="Title 1">
            <a:extLst>
              <a:ext uri="{FF2B5EF4-FFF2-40B4-BE49-F238E27FC236}">
                <a16:creationId xmlns:a16="http://schemas.microsoft.com/office/drawing/2014/main" id="{DA9013C7-3308-42D6-AC25-BC20A4928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Resources: </a:t>
            </a:r>
            <a:br>
              <a:rPr lang="en-US" altLang="en-US" dirty="0"/>
            </a:br>
            <a:r>
              <a:rPr lang="en-US" altLang="en-US" dirty="0"/>
              <a:t>Drinking water website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694E4741-FDB4-428A-98E8-3C1C6D951F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56A181-6340-4A13-A0A6-E0EB78D1858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pic>
        <p:nvPicPr>
          <p:cNvPr id="64517" name="Audio 2">
            <a:hlinkClick r:id="" action="ppaction://media"/>
            <a:extLst>
              <a:ext uri="{FF2B5EF4-FFF2-40B4-BE49-F238E27FC236}">
                <a16:creationId xmlns:a16="http://schemas.microsoft.com/office/drawing/2014/main" id="{58435521-C024-4B10-AE82-39642F0F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Arrow: Left 6">
            <a:extLst>
              <a:ext uri="{FF2B5EF4-FFF2-40B4-BE49-F238E27FC236}">
                <a16:creationId xmlns:a16="http://schemas.microsoft.com/office/drawing/2014/main" id="{FEA33E66-9ADD-4B57-ADA8-26D107CC511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5486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 advTm="12256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DD5F-0D74-48E9-90B3-B2979540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Resources: </a:t>
            </a:r>
            <a:br>
              <a:rPr lang="en-US" altLang="en-US" dirty="0"/>
            </a:br>
            <a:r>
              <a:rPr lang="en-US" altLang="en-US" dirty="0"/>
              <a:t>Drinking water website (cont.)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BC8609-4FCE-47C0-9A71-BA7638BE3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2" y="1524000"/>
            <a:ext cx="6324600" cy="64074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CAE54-0764-4143-9D6D-B89068DE5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53595-512B-4F83-84F4-EAE26D7F690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7A88CEA-F42D-461C-9BDD-6B8E79FBF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4" y="35052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05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D08D3D93-0AC7-49C0-93B6-C3C48420F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Resources: </a:t>
            </a:r>
            <a:br>
              <a:rPr lang="en-US" altLang="en-US" dirty="0"/>
            </a:br>
            <a:r>
              <a:rPr lang="en-US" altLang="en-US" dirty="0"/>
              <a:t>Drinking water website (cont.)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CE1AE58C-2695-40FA-BB24-6718E91E2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4F7B49-B51F-419B-B810-938DB30FB72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AA5C6-C6AC-4330-81E6-204708C532BB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C172C5-EDE1-416E-BC8D-166907C77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50174"/>
            <a:ext cx="8068900" cy="3557652"/>
          </a:xfrm>
        </p:spPr>
      </p:pic>
    </p:spTree>
  </p:cSld>
  <p:clrMapOvr>
    <a:masterClrMapping/>
  </p:clrMapOvr>
  <p:transition spd="slow" advTm="12256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D459C121-E061-4403-9B05-7A2BA9FB4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Questions??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2E936316-1C2A-4632-BE18-557B9B0B5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4173538"/>
            <a:ext cx="8534400" cy="2057400"/>
          </a:xfrm>
        </p:spPr>
        <p:txBody>
          <a:bodyPr/>
          <a:lstStyle/>
          <a:p>
            <a:r>
              <a:rPr lang="en-US" altLang="en-US" dirty="0"/>
              <a:t>Contact your regulator with specific questions</a:t>
            </a:r>
          </a:p>
          <a:p>
            <a:r>
              <a:rPr lang="en-US" altLang="en-US" dirty="0"/>
              <a:t>Kari Salis, PE, Interim Section Manager</a:t>
            </a:r>
          </a:p>
          <a:p>
            <a:r>
              <a:rPr lang="en-US" altLang="en-US" dirty="0">
                <a:hlinkClick r:id="rId2"/>
              </a:rPr>
              <a:t>Karyl.l.salis@dhsoha.state.or.us</a:t>
            </a:r>
            <a:r>
              <a:rPr lang="en-US" altLang="en-US" dirty="0"/>
              <a:t> </a:t>
            </a:r>
          </a:p>
          <a:p>
            <a:pPr marL="457200" lvl="1" indent="0">
              <a:buFontTx/>
              <a:buNone/>
            </a:pPr>
            <a:endParaRPr lang="en-US" altLang="en-US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71FCD29B-8B48-43FE-829D-2391E4A7DB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CCF3B7-E992-41AA-9B95-2F40CD4D830D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77E4A-695D-48FB-AFDB-0D49830EAD49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73734" name="Picture 2">
            <a:extLst>
              <a:ext uri="{FF2B5EF4-FFF2-40B4-BE49-F238E27FC236}">
                <a16:creationId xmlns:a16="http://schemas.microsoft.com/office/drawing/2014/main" id="{F8C4BE01-D321-4D3E-BB74-A3E057DDD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418941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3A18837C-E04B-4D20-8124-DCA82E381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Making the inventory publicly available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FAAE01E7-6B39-4D1F-BBD8-A957A2234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2275" y="15240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The service line materials inventory must be publicly accessible. </a:t>
            </a:r>
          </a:p>
          <a:p>
            <a:pPr>
              <a:defRPr/>
            </a:pPr>
            <a:r>
              <a:rPr lang="en-US" dirty="0"/>
              <a:t>For LSL and GRR: The inventory must include an associated location identifier, such as a street address, block, intersection, landmark or GPS</a:t>
            </a:r>
          </a:p>
          <a:p>
            <a:pPr>
              <a:defRPr/>
            </a:pPr>
            <a:r>
              <a:rPr lang="en-US" dirty="0"/>
              <a:t>Optional: include a locational identifier for lead status unknown service lines and/or Non-Lead 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85D9BEE0-A1C3-4E0A-AA05-08C8061711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7BA7D-0A88-41B0-8791-5FD0EFCD7E00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E861C-C8CA-44D6-B236-D7E378526F35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EF0B49D-3C27-445B-8714-786A580AB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Lead health effects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6E13013-4F57-4BE8-92D6-4BB48591E0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65225"/>
            <a:ext cx="8229600" cy="4778375"/>
          </a:xfrm>
        </p:spPr>
        <p:txBody>
          <a:bodyPr/>
          <a:lstStyle/>
          <a:p>
            <a:pPr eaLnBrk="1" hangingPunct="1"/>
            <a:r>
              <a:rPr lang="en-US" altLang="en-US"/>
              <a:t>Lead is a highly toxic pollutant that can damage neurological, cardiovascular, immunological, developmental, and other major body systems. </a:t>
            </a:r>
          </a:p>
          <a:p>
            <a:pPr eaLnBrk="1" hangingPunct="1"/>
            <a:r>
              <a:rPr lang="en-US" altLang="en-US" b="1"/>
              <a:t>No safe level of lead exposure </a:t>
            </a:r>
            <a:r>
              <a:rPr lang="en-US" altLang="en-US"/>
              <a:t>has been identified, and it is especially harmful to children and pregnant women.</a:t>
            </a:r>
          </a:p>
          <a:p>
            <a:pPr eaLnBrk="1" hangingPunct="1"/>
            <a:r>
              <a:rPr lang="en-US" altLang="en-US"/>
              <a:t>Bans: </a:t>
            </a:r>
          </a:p>
          <a:p>
            <a:pPr lvl="1" eaLnBrk="1" hangingPunct="1"/>
            <a:r>
              <a:rPr lang="en-US" altLang="en-US" sz="2000"/>
              <a:t>Gasoline for passenger cars: 1975</a:t>
            </a:r>
          </a:p>
          <a:p>
            <a:pPr lvl="1" eaLnBrk="1" hangingPunct="1"/>
            <a:r>
              <a:rPr lang="en-US" altLang="en-US" sz="2000"/>
              <a:t>Paint for residential use: 1978</a:t>
            </a:r>
          </a:p>
          <a:p>
            <a:pPr lvl="1" eaLnBrk="1" hangingPunct="1"/>
            <a:r>
              <a:rPr lang="en-US" altLang="en-US" sz="2000"/>
              <a:t>Components of an OR public water system: 1985</a:t>
            </a:r>
          </a:p>
          <a:p>
            <a:pPr lvl="1" eaLnBrk="1" hangingPunct="1"/>
            <a:r>
              <a:rPr lang="en-US" altLang="en-US" sz="2000"/>
              <a:t>Gas for commercial vehicles: 1996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189199B3-BC54-43B2-8F5F-84EB4D655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481763"/>
            <a:ext cx="457200" cy="37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2B2D7D-D1C3-41BD-9800-A472C40CA98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3E5CF-3C78-45A6-A324-F422F8460E2D}"/>
              </a:ext>
            </a:extLst>
          </p:cNvPr>
          <p:cNvSpPr txBox="1"/>
          <p:nvPr/>
        </p:nvSpPr>
        <p:spPr>
          <a:xfrm>
            <a:off x="304800" y="5943600"/>
            <a:ext cx="2514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  <p:transition spd="slow" advTm="5860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64B44D8-BE43-444E-9E8E-1A953E5FE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History: Lead &amp; Copper Drinking Water regulations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2AAE6AE-056C-4088-B522-39519EE132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 dirty="0"/>
              <a:t>Rule published in 1991</a:t>
            </a:r>
          </a:p>
          <a:p>
            <a:pPr eaLnBrk="1" hangingPunct="1"/>
            <a:r>
              <a:rPr lang="en-US" altLang="en-US" dirty="0"/>
              <a:t>Minor revisions in 2000 &amp; 2007</a:t>
            </a:r>
          </a:p>
          <a:p>
            <a:pPr eaLnBrk="1" hangingPunct="1"/>
            <a:r>
              <a:rPr lang="en-US" altLang="en-US" dirty="0"/>
              <a:t>Long-term revisions (LCRR) January 15, 2021 </a:t>
            </a:r>
          </a:p>
          <a:p>
            <a:pPr eaLnBrk="1" hangingPunct="1"/>
            <a:r>
              <a:rPr lang="en-US" altLang="en-US" dirty="0"/>
              <a:t>Upcoming:  LCRI (improvements) ~2024</a:t>
            </a:r>
          </a:p>
          <a:p>
            <a:pPr eaLnBrk="1" hangingPunct="1"/>
            <a:r>
              <a:rPr lang="en-US" altLang="en-US" dirty="0"/>
              <a:t>Applies to 900 CWS, 300 NT systems in Oregon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4240A81-C50A-4225-A010-DFEB20E1A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481763"/>
            <a:ext cx="457200" cy="37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8FC9E2-B0EB-4284-A1A4-FCA481B04F9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0FBEB-D00D-4DDB-93D1-9C5B9B33C70B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7174" name="Picture 7" descr="One small sampling change this summer could reveal many more lead in water  warnings">
            <a:extLst>
              <a:ext uri="{FF2B5EF4-FFF2-40B4-BE49-F238E27FC236}">
                <a16:creationId xmlns:a16="http://schemas.microsoft.com/office/drawing/2014/main" id="{B5069745-0877-4DA3-B1B9-47BFAC4B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22700"/>
            <a:ext cx="3886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570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9A9FE2E-B723-4AD7-84E1-4F770DDF7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Service lines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88A4F627-A3EA-4B32-A393-719DC9757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FF2B9B8-6CB7-4650-9220-58CD4D4AC9DC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9CF35-F1E8-4D33-A98F-B2899EFA968F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806B01B1-44B5-4919-AF34-FCCE1D41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57313"/>
            <a:ext cx="8391525" cy="41433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80C66C1-644D-48C6-B27E-B883388D7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575" y="87313"/>
            <a:ext cx="8229600" cy="1143000"/>
          </a:xfrm>
        </p:spPr>
        <p:txBody>
          <a:bodyPr/>
          <a:lstStyle/>
          <a:p>
            <a:r>
              <a:rPr lang="en-US" altLang="en-US" dirty="0"/>
              <a:t>Oregon’s Lead Ban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C577C-EAB3-49EE-A1BF-E4A0B2D7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25" y="1903413"/>
            <a:ext cx="8083550" cy="3422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 July 1985, Oregon banned all future use of lead components in public water systems</a:t>
            </a:r>
          </a:p>
          <a:p>
            <a:pPr>
              <a:defRPr/>
            </a:pPr>
            <a:r>
              <a:rPr lang="en-US" dirty="0"/>
              <a:t>There should not be any </a:t>
            </a:r>
            <a:r>
              <a:rPr lang="en-US" u="sng" dirty="0"/>
              <a:t>known</a:t>
            </a:r>
            <a:r>
              <a:rPr lang="en-US" dirty="0"/>
              <a:t> lead components in a PWS (public side)</a:t>
            </a:r>
          </a:p>
          <a:p>
            <a:pPr>
              <a:defRPr/>
            </a:pPr>
            <a:r>
              <a:rPr lang="en-US" dirty="0"/>
              <a:t>Service connections installed in 1986 or later will be considered non-lead.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0353AD8-036C-455C-B73A-3119538F7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975C4AE-7DCA-473D-BF59-73B31C138232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F594B-261D-40C5-9996-25834770E43F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FFCFFF9-F142-425F-AC01-CAAD9851D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/>
          <a:lstStyle/>
          <a:p>
            <a:r>
              <a:rPr lang="en-US" altLang="en-US"/>
              <a:t>Previous efforts to certify no lead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E99532AC-4CEB-4C22-9466-89962A71F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1985, PWSs had to certify that they did not have any lead in the public system, or be on a schedule to remove all lead components</a:t>
            </a:r>
          </a:p>
          <a:p>
            <a:r>
              <a:rPr lang="en-US" altLang="en-US"/>
              <a:t>This certification is not adequate for the LCRR for the public service lines, because non-evidence-based methods were allowed</a:t>
            </a:r>
          </a:p>
          <a:p>
            <a:r>
              <a:rPr lang="en-US" altLang="en-US"/>
              <a:t>Thus, the public service lines still need to be included in the inventory, though we don’t expect to find many.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2E37F4D-C99F-41B3-B2C8-47F060B8DB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285DD1-F182-4420-95BB-CBA49A6D0DB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7921682D-5374-47E9-ADC8-AE98315AA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statement?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C3B4F503-115F-46EF-943F-BACF138F1D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686675" cy="44196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Oregon will </a:t>
            </a:r>
            <a:r>
              <a:rPr lang="en-US" altLang="en-US" u="sng"/>
              <a:t>not</a:t>
            </a:r>
            <a:r>
              <a:rPr lang="en-US" altLang="en-US"/>
              <a:t> allow an operator to simply state or certify that no lead was used in their system based on historical knowledge.</a:t>
            </a:r>
          </a:p>
          <a:p>
            <a:r>
              <a:rPr lang="en-US" altLang="en-US"/>
              <a:t>Studies have shown that:</a:t>
            </a:r>
          </a:p>
          <a:p>
            <a:pPr lvl="1"/>
            <a:r>
              <a:rPr lang="en-US" altLang="en-US"/>
              <a:t>Some operators are willing to certify something even in the absence of supporting evidence</a:t>
            </a:r>
          </a:p>
          <a:p>
            <a:pPr lvl="1"/>
            <a:r>
              <a:rPr lang="en-US" altLang="en-US"/>
              <a:t>Some operators are reluctant to certify something even with solid supporting data</a:t>
            </a:r>
          </a:p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CD2594F-49D2-45D7-BC15-1AB632C48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477000"/>
            <a:ext cx="2895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559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AD39F09-A73D-4319-8BEC-EC0D0B76A2C6}" type="slidenum">
              <a:rPr lang="en-US" altLang="en-US" sz="1200" smtClean="0"/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CB48B-93E2-44C3-884E-BC21C029BE32}"/>
              </a:ext>
            </a:extLst>
          </p:cNvPr>
          <p:cNvSpPr txBox="1"/>
          <p:nvPr/>
        </p:nvSpPr>
        <p:spPr>
          <a:xfrm>
            <a:off x="304800" y="5999163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OHA Public Health Division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Drinking Water Services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0D742BEC8D847AD6D1E9664CFF278" ma:contentTypeVersion="18" ma:contentTypeDescription="Create a new document." ma:contentTypeScope="" ma:versionID="75ee7660c8d8132d79fe0525e5b2e913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8ca353d9-46b8-4a70-be18-546abf863936" targetNamespace="http://schemas.microsoft.com/office/2006/metadata/properties" ma:root="true" ma:fieldsID="bb9206e0e205b6e29bfde05f68437439" ns1:_="" ns2:_="" ns3:_="">
    <xsd:import namespace="http://schemas.microsoft.com/sharepoint/v3"/>
    <xsd:import namespace="59da1016-2a1b-4f8a-9768-d7a4932f6f16"/>
    <xsd:import namespace="8ca353d9-46b8-4a70-be18-546abf863936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353d9-46b8-4a70-be18-546abf863936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>Public Health</IACategory>
    <Meta_x0020_Keywords xmlns="8ca353d9-46b8-4a70-be18-546abf863936" xsi:nil="true"/>
    <DocumentExpirationDate xmlns="59da1016-2a1b-4f8a-9768-d7a4932f6f16">2050-12-31T08:00:00+00:00</DocumentExpirationDate>
    <IATopic xmlns="59da1016-2a1b-4f8a-9768-d7a4932f6f16">Public Health - Environment</IATopic>
    <Meta_x0020_Description xmlns="8ca353d9-46b8-4a70-be18-546abf863936" xsi:nil="true"/>
    <IASubtopic xmlns="59da1016-2a1b-4f8a-9768-d7a4932f6f16">Clean Water</IASubtopic>
    <URL xmlns="http://schemas.microsoft.com/sharepoint/v3">
      <Url xsi:nil="true"/>
      <Description xsi:nil="true"/>
    </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3E2843-DCBC-47E8-B219-61BF92C8E556}"/>
</file>

<file path=customXml/itemProps2.xml><?xml version="1.0" encoding="utf-8"?>
<ds:datastoreItem xmlns:ds="http://schemas.openxmlformats.org/officeDocument/2006/customXml" ds:itemID="{4834D5AE-D47F-4F50-8C88-A06CCA835489}"/>
</file>

<file path=customXml/itemProps3.xml><?xml version="1.0" encoding="utf-8"?>
<ds:datastoreItem xmlns:ds="http://schemas.openxmlformats.org/officeDocument/2006/customXml" ds:itemID="{E9B95F54-3DED-42E1-8E9C-5DA37ACE76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32427</TotalTime>
  <Words>1675</Words>
  <Application>Microsoft Office PowerPoint</Application>
  <PresentationFormat>On-screen Show (4:3)</PresentationFormat>
  <Paragraphs>305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Times</vt:lpstr>
      <vt:lpstr>Custom Design</vt:lpstr>
      <vt:lpstr> Service Line Inventory Requirements of the LCRR</vt:lpstr>
      <vt:lpstr>Presentation Overview</vt:lpstr>
      <vt:lpstr>PowerPoint Presentation</vt:lpstr>
      <vt:lpstr>Lead health effects</vt:lpstr>
      <vt:lpstr>History: Lead &amp; Copper Drinking Water regulations</vt:lpstr>
      <vt:lpstr>Service lines</vt:lpstr>
      <vt:lpstr>Oregon’s Lead Ban</vt:lpstr>
      <vt:lpstr>Previous efforts to certify no lead</vt:lpstr>
      <vt:lpstr>Operator statement?</vt:lpstr>
      <vt:lpstr>LCRR Improvements</vt:lpstr>
      <vt:lpstr>Oregon Rule-making</vt:lpstr>
      <vt:lpstr>LCRR: Lead Service Line Inventory </vt:lpstr>
      <vt:lpstr>LCRR: Lead Service Line Inventory </vt:lpstr>
      <vt:lpstr>LCRR: Lead Service Line Inventory </vt:lpstr>
      <vt:lpstr>LCRR: Lead Service Line Inventory </vt:lpstr>
      <vt:lpstr>Tools: Overview</vt:lpstr>
      <vt:lpstr>Tools: Records review</vt:lpstr>
      <vt:lpstr>Tools: Basic / Visual</vt:lpstr>
      <vt:lpstr>Tools: Physical inspection / excavation</vt:lpstr>
      <vt:lpstr>PowerPoint Presentation</vt:lpstr>
      <vt:lpstr>Tools: Statistical Analysis</vt:lpstr>
      <vt:lpstr>Getting started</vt:lpstr>
      <vt:lpstr>Assistance</vt:lpstr>
      <vt:lpstr>Assistance, cont’d</vt:lpstr>
      <vt:lpstr>What about the unknowns?</vt:lpstr>
      <vt:lpstr>Lead Service Line Replacement (LSLR) Plan</vt:lpstr>
      <vt:lpstr>Bipartisan Infrastructure Law (BIL)</vt:lpstr>
      <vt:lpstr>Inventory Reporting</vt:lpstr>
      <vt:lpstr>Next steps</vt:lpstr>
      <vt:lpstr>Resources:  Drinking water website</vt:lpstr>
      <vt:lpstr>Resources:  Drinking water website (cont.)</vt:lpstr>
      <vt:lpstr>Resources:  Drinking water website (cont.)</vt:lpstr>
      <vt:lpstr>Questions??</vt:lpstr>
      <vt:lpstr>Making the inventory publicly available</vt:lpstr>
    </vt:vector>
  </TitlesOfParts>
  <Company>Joe's World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LCRR Inventory Fall 2022</dc:title>
  <dc:creator>Joe B</dc:creator>
  <cp:lastModifiedBy>Salis Karyl L</cp:lastModifiedBy>
  <cp:revision>361</cp:revision>
  <cp:lastPrinted>2022-03-15T22:44:55Z</cp:lastPrinted>
  <dcterms:created xsi:type="dcterms:W3CDTF">2010-08-23T12:44:57Z</dcterms:created>
  <dcterms:modified xsi:type="dcterms:W3CDTF">2022-11-16T16:44:42Z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0x0101001CD0D742BEC8D847AD6D1E9664CFF278</vt:lpwstr>
  </property>
</Properties>
</file>