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5"/>
  </p:sldMasterIdLst>
  <p:notesMasterIdLst>
    <p:notesMasterId r:id="rId25"/>
  </p:notesMasterIdLst>
  <p:sldIdLst>
    <p:sldId id="256" r:id="rId6"/>
    <p:sldId id="290" r:id="rId7"/>
    <p:sldId id="259" r:id="rId8"/>
    <p:sldId id="294" r:id="rId9"/>
    <p:sldId id="1003" r:id="rId10"/>
    <p:sldId id="1004" r:id="rId11"/>
    <p:sldId id="1005" r:id="rId12"/>
    <p:sldId id="292" r:id="rId13"/>
    <p:sldId id="994" r:id="rId14"/>
    <p:sldId id="996" r:id="rId15"/>
    <p:sldId id="1002" r:id="rId16"/>
    <p:sldId id="1000" r:id="rId17"/>
    <p:sldId id="284" r:id="rId18"/>
    <p:sldId id="917" r:id="rId19"/>
    <p:sldId id="291" r:id="rId20"/>
    <p:sldId id="999" r:id="rId21"/>
    <p:sldId id="958" r:id="rId22"/>
    <p:sldId id="293" r:id="rId23"/>
    <p:sldId id="1006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3" autoAdjust="0"/>
    <p:restoredTop sz="94629" autoAdjust="0"/>
  </p:normalViewPr>
  <p:slideViewPr>
    <p:cSldViewPr>
      <p:cViewPr varScale="1">
        <p:scale>
          <a:sx n="67" d="100"/>
          <a:sy n="67" d="100"/>
        </p:scale>
        <p:origin x="78" y="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0T23:15:20.622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2860 246,'-8'-5,"-1"-1,1 1,-1 1,-1 0,1 0,0 1,-1 0,0 0,0 1,-3 0,-17-5,-6-1,-1 2,-1 1,-32 0,42 5,0-2,0-1,0-1,0-2,1 0,0-2,-13-6,25 8,-1 1,0 0,0 1,-1 1,1 0,-1 2,-2-1,-122 4,65 0,-558-1,608-3,1 0,-1-2,-22-6,21 4,-1 1,0 1,-7 1,-349 4,371-1,0 2,-1-1,1 2,0 0,0 1,0 0,0 0,1 2,-1 0,1 0,1 1,-11 8,-12 11,0 2,2 1,-10 14,26-25,1 1,0 0,-7 15,8-11,-2 0,-13 13,5-3,-12 10,21-26,0 0,2 1,0 0,1 1,1 1,1 0,-6 17,-7 8,15-24,0 0,1 1,2-1,0 1,-1 16,-5 20,5-33,2 0,0 1,2-1,1 1,1 0,0-1,3 1,0-1,3 10,-4-30,0 1,0-1,1 0,0-1,0 1,0 0,0-1,1 0,-1 0,1 0,0 0,0 0,2 0,9 6,0 0,1-2,8 4,35 21,21 13,-56-34,-1 0,-1 2,4 4,101 68,-87-61,-15-13,0 0,0-2,1-1,0 0,1-2,0-2,4 1,34 8,3-3,0-2,0-4,0-3,1-2,5-4,70 1,934 3,-1056-2,0 0,-1-1,0-1,0-2,0 0,-1 0,2-3,31-9,26 1,-62 15,0-1,0-1,-1-1,1 0,-1-1,0-1,28-12,-32 15,-1-1,-1 0,1 0,-1-1,0-1,0 0,4-4,-7 4,0 0,0 0,-1-1,0 1,0-1,-1-1,0 1,-1-1,0 0,0 0,-1 0,1-6,0-5,-1-1,0 1,-2-1,-1 0,-1-8,1-58,-5-71,-25 15,28 131,0 0,-1 0,-1 1,0-1,0 1,-2 0,1 1,-1-1,0 1,-1 0,-4-4,-5-9,-1-6,1-1,1 0,-1-10,7 18,0 0,-2 0,0 1,-2 0,0 1,-1 0,-4-3,-3 3,1 1,-2 1,-1 0,0 2,-23-12,-26-9,-31-10,62 29,-22-17,50 27,0 0,-1 1,0 1,-1 0,1 1,-2 0,-76-28,71 24,-1 1,1 1,-1 1,-3 1,6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0T23:15:24.071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0T23:16:22.006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FDD2F21-159C-487C-AC23-889DA16C47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436CE9B-4533-4AE8-9B95-E2B063273A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8B08B5E-D397-4F70-95BA-9EDF2BAE728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D8D1B525-37AC-46F2-B1E2-C6AE233F0C3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C6B80F71-671F-4A9D-AFF5-B6662BD986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121E5A07-F15F-41A8-A9A5-4DF0855C1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ECDFBD-EE67-405D-B7BA-5CE16CF41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 this presentation need to be standalone (would require substantially more detail)?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2792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471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consistent implementation the intent of public health “equity?” Or is equity equally safe water for all people?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833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817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61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consistent implementation the intent of public health “equity?” Or is equity equally safe water for all people?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826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consistent implementation the intent of public health “equity?” Or is equity equally safe water for all people?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124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549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658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738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861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CDFBD-EE67-405D-B7BA-5CE16CF41459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2552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PFAS =  per- and polyfluoroalkyl substances [PFAS]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4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9E6E72A1-ADE2-46F9-BABE-7376D6A63D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3D8B63-FF43-4A63-B267-AE3FC114E2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00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B2E4C2-1273-41C9-9172-C6D9F464B8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7D961D0-636C-4633-95A4-70598AE538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F1D2C-60AE-4D48-A7BD-1D6DB30737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62FBFEF-9751-442E-9BEA-F3F28FF02AA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79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6DA416-6B04-44DC-958A-976186112C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1E10540-8F2B-430A-BDA9-9CF2C81776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7A74C-DC36-4A56-A55B-7BA7941CC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2AA79D6-C084-4296-8488-4D6CC00ADC3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86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D9D8AC-D90D-4155-8F3B-D27BBFA75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2301BBE-6381-45AC-9DB4-BF0CF6CE9D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40D58-3D6E-4F7A-9D5D-D3C3716170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DDD29B0-4C14-4473-82F9-28282F48C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71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079665-9B92-4CDC-8D7A-34327A4E8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D285744-9CB6-4F6B-9463-F8CB6CE096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41E3-5F27-4F3A-AE30-144A9C21A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8D7D4B-8951-4BA7-9915-7765EC9CB92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63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2B0F2B-FB5A-45F1-A316-39A8EFFEC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FD10664-A073-4579-8F76-304887945E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0F265-963A-43ED-ACF0-93D8CF468A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AA5C708-D54F-4309-8472-4F5BD7EE9C9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20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A6E5939-72BF-4EC1-8871-0959823C0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4A259561-73C6-41E2-B5EB-C6F7C2ABBB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A5810-99C7-4AE1-AD6C-474F03EFC2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7C99B010-C713-4F7D-9892-86505B5CD96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99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238EF0-6E28-4EB4-A9DA-0DD232C940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E297B59-7F84-4999-B051-CC584D501A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8A7E5-5CD6-43F0-911C-0ADB684B05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E48BBA1-10BA-43D2-815F-A9861994101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43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CF086D-AB9D-4062-9253-C226D0611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0647DB04-4584-4C80-8925-72020FF1A7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D8C9A-07D2-4D92-AAE9-72B616EA2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6C7D178-9C9D-4CF4-868F-D5BD2A85F86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276E8E-75F9-42FB-BAF5-78978BCD47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C4907B9-B8B5-49FF-93F3-ECFC9D098B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00DAA-2D76-4A43-8AE8-869A585B54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502842B-5B30-41DD-B500-CF60E723D5E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243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68E243-2ABB-45D9-8858-4261D1E686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5C2E254-E94B-4391-9BC3-D26DEE8F6E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47412-E297-49F2-9B6E-F2BD0BFA37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F419FB9-413D-40B6-ADAA-6E415145CDD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14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>
            <a:extLst>
              <a:ext uri="{FF2B5EF4-FFF2-40B4-BE49-F238E27FC236}">
                <a16:creationId xmlns:a16="http://schemas.microsoft.com/office/drawing/2014/main" id="{A9D236F6-D783-4ECD-9D7E-C3EBC95E81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F81C411D-CD55-4385-930D-634B459045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9DE4B69-1100-4CFE-84C7-227EC40F69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049BEAE-42F6-496A-A938-2186B56A9B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(Enter) DEPARTMENT (ALL CAPS)</a:t>
            </a:r>
            <a:br>
              <a:rPr lang="en-US" altLang="en-US"/>
            </a:br>
            <a:r>
              <a:rPr lang="en-US" altLang="en-US"/>
              <a:t>(Enter) Division or Office (Mixed Case)</a:t>
            </a:r>
          </a:p>
          <a:p>
            <a:pPr>
              <a:defRPr/>
            </a:pPr>
            <a:endParaRPr lang="en-US" altLang="en-US"/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EEBADD16-D49A-4C91-990A-61AC630526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fld id="{5278F3C3-2D26-40E3-9A60-BCD389AC7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F7695A70-A25D-4C45-BC20-29C79024BB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rgbClr val="005595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kern="1200">
          <a:solidFill>
            <a:srgbClr val="005595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rgbClr val="005595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rgbClr val="0055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publichealth.rules@state.or.u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customXml" Target="../ink/ink2.xml"/><Relationship Id="rId4" Type="http://schemas.openxmlformats.org/officeDocument/2006/relationships/image" Target="../media/image5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Karyl.l.salis@oha.Oregon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736AA2F5-997F-4347-86CF-291B7C5AFCA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37BA6E8-94AA-4D3C-9CE2-EEE0A65634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2060575"/>
          </a:xfrm>
        </p:spPr>
        <p:txBody>
          <a:bodyPr/>
          <a:lstStyle/>
          <a:p>
            <a:pPr eaLnBrk="1" hangingPunct="1"/>
            <a:br>
              <a:rPr lang="en-US" altLang="en-US" dirty="0"/>
            </a:b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 Program Update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34E12A4-BC4C-4921-A6F6-86831C8023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1600200"/>
          </a:xfrm>
        </p:spPr>
        <p:txBody>
          <a:bodyPr/>
          <a:lstStyle/>
          <a:p>
            <a:pPr eaLnBrk="1" hangingPunct="1"/>
            <a:br>
              <a:rPr lang="en-US" altLang="en-US" sz="2000" dirty="0"/>
            </a:br>
            <a:r>
              <a:rPr lang="en-US" altLang="en-US" sz="2000" dirty="0"/>
              <a:t>Partner Fall Training</a:t>
            </a:r>
          </a:p>
          <a:p>
            <a:pPr eaLnBrk="1" hangingPunct="1"/>
            <a:r>
              <a:rPr lang="en-US" altLang="en-US" sz="2000" dirty="0"/>
              <a:t>November 19, 2022</a:t>
            </a:r>
          </a:p>
          <a:p>
            <a:pPr eaLnBrk="1" hangingPunct="1"/>
            <a:r>
              <a:rPr lang="en-US" altLang="en-US" sz="2000" dirty="0"/>
              <a:t>Kari Salis, PE</a:t>
            </a:r>
          </a:p>
          <a:p>
            <a:pPr eaLnBrk="1" hangingPunct="1"/>
            <a:endParaRPr lang="en-US" alt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51753-03AC-4AEF-9D17-A7792038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6379"/>
            <a:ext cx="8229600" cy="1143000"/>
          </a:xfrm>
        </p:spPr>
        <p:txBody>
          <a:bodyPr/>
          <a:lstStyle/>
          <a:p>
            <a:r>
              <a:rPr lang="en-US" dirty="0"/>
              <a:t>PFAS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52D42-0CEA-47E2-A25C-979E0B5C5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0552"/>
            <a:ext cx="8229600" cy="3693126"/>
          </a:xfrm>
        </p:spPr>
        <p:txBody>
          <a:bodyPr/>
          <a:lstStyle/>
          <a:p>
            <a:r>
              <a:rPr lang="en-US" sz="2400" dirty="0"/>
              <a:t>Unregulated contaminants under the SDWA</a:t>
            </a:r>
            <a:r>
              <a:rPr lang="en-US" sz="2200" dirty="0"/>
              <a:t>.</a:t>
            </a:r>
          </a:p>
          <a:p>
            <a:pPr lvl="1"/>
            <a:r>
              <a:rPr lang="en-US" sz="2000" dirty="0"/>
              <a:t>UCMR 3 sampling 2013-15, included 6 PFAS. No detects in OR</a:t>
            </a:r>
          </a:p>
          <a:p>
            <a:pPr lvl="1"/>
            <a:r>
              <a:rPr lang="en-US" sz="2000" dirty="0"/>
              <a:t>UCMR 5 planned for 2023-25. Includes 25 PFAS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OHA/DEQ targeted PFAS sampling project </a:t>
            </a:r>
          </a:p>
          <a:p>
            <a:pPr lvl="1"/>
            <a:r>
              <a:rPr lang="en-US" sz="2200" dirty="0"/>
              <a:t>157 smaller PWSs targeted for sampling in 2021</a:t>
            </a:r>
          </a:p>
          <a:p>
            <a:pPr lvl="1"/>
            <a:r>
              <a:rPr lang="en-US" sz="2000" dirty="0"/>
              <a:t>Sample collection and analyses by DEQ, no cost to systems</a:t>
            </a:r>
          </a:p>
          <a:p>
            <a:pPr lvl="1"/>
            <a:r>
              <a:rPr lang="en-US" sz="2000" dirty="0"/>
              <a:t>6 sources at 5 PWSs had detections. None over OR-HAL. </a:t>
            </a:r>
          </a:p>
          <a:p>
            <a:pPr lvl="1"/>
            <a:r>
              <a:rPr lang="en-US" dirty="0"/>
              <a:t>One PWS had previous results over OR-HAL, disconnected source</a:t>
            </a:r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3764-5564-403D-B7E2-58D3A3E37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B26D3C5-BA2E-4702-98F4-0668C5BA619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89E925-8DCE-40AF-8F65-6A354B2A4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50218"/>
            <a:ext cx="2102874" cy="1344105"/>
          </a:xfrm>
          <a:prstGeom prst="rect">
            <a:avLst/>
          </a:prstGeom>
        </p:spPr>
      </p:pic>
      <p:pic>
        <p:nvPicPr>
          <p:cNvPr id="6" name="Picture 2" descr="California bans PFAS firefighting foams">
            <a:extLst>
              <a:ext uri="{FF2B5EF4-FFF2-40B4-BE49-F238E27FC236}">
                <a16:creationId xmlns:a16="http://schemas.microsoft.com/office/drawing/2014/main" id="{56BDC290-4254-428D-BCFD-C18BD2491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" y="4994206"/>
            <a:ext cx="24384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257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51753-03AC-4AEF-9D17-A7792038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6379"/>
            <a:ext cx="8229600" cy="1143000"/>
          </a:xfrm>
        </p:spPr>
        <p:txBody>
          <a:bodyPr/>
          <a:lstStyle/>
          <a:p>
            <a:r>
              <a:rPr lang="en-US" dirty="0"/>
              <a:t>Health Advisory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52D42-0CEA-47E2-A25C-979E0B5C5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9379"/>
            <a:ext cx="8229600" cy="4909021"/>
          </a:xfrm>
        </p:spPr>
        <p:txBody>
          <a:bodyPr/>
          <a:lstStyle/>
          <a:p>
            <a:r>
              <a:rPr lang="en-US" sz="2400" dirty="0"/>
              <a:t>Developed State PFAS Health Advisory Levels.</a:t>
            </a:r>
          </a:p>
          <a:p>
            <a:r>
              <a:rPr lang="en-US" sz="2400" dirty="0"/>
              <a:t>PWS to issue public notice/advisory if exceedances</a:t>
            </a:r>
          </a:p>
          <a:p>
            <a:r>
              <a:rPr lang="en-US" sz="2400" dirty="0"/>
              <a:t>EPA to propose MCL for PFOA and PFOS soon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3764-5564-403D-B7E2-58D3A3E37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B26D3C5-BA2E-4702-98F4-0668C5BA6197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1D874A0-E00B-4954-87CE-181EF01E1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50578"/>
              </p:ext>
            </p:extLst>
          </p:nvPr>
        </p:nvGraphicFramePr>
        <p:xfrm>
          <a:off x="914400" y="2674059"/>
          <a:ext cx="7010398" cy="3040940"/>
        </p:xfrm>
        <a:graphic>
          <a:graphicData uri="http://schemas.openxmlformats.org/drawingml/2006/table">
            <a:tbl>
              <a:tblPr/>
              <a:tblGrid>
                <a:gridCol w="1107816">
                  <a:extLst>
                    <a:ext uri="{9D8B030D-6E8A-4147-A177-3AD203B41FA5}">
                      <a16:colId xmlns:a16="http://schemas.microsoft.com/office/drawing/2014/main" val="3942153069"/>
                    </a:ext>
                  </a:extLst>
                </a:gridCol>
                <a:gridCol w="969339">
                  <a:extLst>
                    <a:ext uri="{9D8B030D-6E8A-4147-A177-3AD203B41FA5}">
                      <a16:colId xmlns:a16="http://schemas.microsoft.com/office/drawing/2014/main" val="1671174589"/>
                    </a:ext>
                  </a:extLst>
                </a:gridCol>
                <a:gridCol w="830862">
                  <a:extLst>
                    <a:ext uri="{9D8B030D-6E8A-4147-A177-3AD203B41FA5}">
                      <a16:colId xmlns:a16="http://schemas.microsoft.com/office/drawing/2014/main" val="1081654744"/>
                    </a:ext>
                  </a:extLst>
                </a:gridCol>
                <a:gridCol w="778933">
                  <a:extLst>
                    <a:ext uri="{9D8B030D-6E8A-4147-A177-3AD203B41FA5}">
                      <a16:colId xmlns:a16="http://schemas.microsoft.com/office/drawing/2014/main" val="2398362899"/>
                    </a:ext>
                  </a:extLst>
                </a:gridCol>
                <a:gridCol w="1107816">
                  <a:extLst>
                    <a:ext uri="{9D8B030D-6E8A-4147-A177-3AD203B41FA5}">
                      <a16:colId xmlns:a16="http://schemas.microsoft.com/office/drawing/2014/main" val="925241423"/>
                    </a:ext>
                  </a:extLst>
                </a:gridCol>
                <a:gridCol w="1107816">
                  <a:extLst>
                    <a:ext uri="{9D8B030D-6E8A-4147-A177-3AD203B41FA5}">
                      <a16:colId xmlns:a16="http://schemas.microsoft.com/office/drawing/2014/main" val="4046473181"/>
                    </a:ext>
                  </a:extLst>
                </a:gridCol>
                <a:gridCol w="1107816">
                  <a:extLst>
                    <a:ext uri="{9D8B030D-6E8A-4147-A177-3AD203B41FA5}">
                      <a16:colId xmlns:a16="http://schemas.microsoft.com/office/drawing/2014/main" val="509226106"/>
                    </a:ext>
                  </a:extLst>
                </a:gridCol>
              </a:tblGrid>
              <a:tr h="43442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Comparison of OR PFAS Health Advisory Levels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292069"/>
                  </a:ext>
                </a:extLst>
              </a:tr>
              <a:tr h="4344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(parts per trillion)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581963"/>
                  </a:ext>
                </a:extLst>
              </a:tr>
              <a:tr h="43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524691"/>
                  </a:ext>
                </a:extLst>
              </a:tr>
              <a:tr h="43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PFOA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(interim)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0.02 ppt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357140"/>
                  </a:ext>
                </a:extLst>
              </a:tr>
              <a:tr h="43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(interim)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 ppt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061573"/>
                  </a:ext>
                </a:extLst>
              </a:tr>
              <a:tr h="43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PFHxS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876861"/>
                  </a:ext>
                </a:extLst>
              </a:tr>
              <a:tr h="43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893633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7B697CF3-AE19-4247-8867-41A4B5D3E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127813"/>
            <a:ext cx="2088125" cy="13346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99B65B-4DC3-4E7B-9326-0415924B8289}"/>
              </a:ext>
            </a:extLst>
          </p:cNvPr>
          <p:cNvSpPr txBox="1"/>
          <p:nvPr/>
        </p:nvSpPr>
        <p:spPr>
          <a:xfrm>
            <a:off x="453736" y="5990512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595"/>
                </a:solidFill>
                <a:latin typeface="+mn-lt"/>
              </a:rPr>
              <a:t>EPA HALs for PFBS = 2000 ppt, </a:t>
            </a:r>
            <a:r>
              <a:rPr lang="en-US" sz="2000" dirty="0" err="1">
                <a:solidFill>
                  <a:srgbClr val="005595"/>
                </a:solidFill>
                <a:latin typeface="+mn-lt"/>
              </a:rPr>
              <a:t>GenX</a:t>
            </a:r>
            <a:r>
              <a:rPr lang="en-US" sz="2000" dirty="0">
                <a:solidFill>
                  <a:srgbClr val="005595"/>
                </a:solidFill>
                <a:latin typeface="+mn-lt"/>
              </a:rPr>
              <a:t> = 10 ppt </a:t>
            </a:r>
          </a:p>
        </p:txBody>
      </p:sp>
    </p:spTree>
    <p:extLst>
      <p:ext uri="{BB962C8B-B14F-4D97-AF65-F5344CB8AC3E}">
        <p14:creationId xmlns:p14="http://schemas.microsoft.com/office/powerpoint/2010/main" val="669399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C26E4-E002-49B4-9128-AC659A06B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Cyanotoxins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0B44-189F-4CB8-949B-95BF989E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" y="1409887"/>
            <a:ext cx="8229600" cy="4663614"/>
          </a:xfrm>
        </p:spPr>
        <p:txBody>
          <a:bodyPr/>
          <a:lstStyle/>
          <a:p>
            <a:r>
              <a:rPr lang="en-US" sz="2400" dirty="0"/>
              <a:t>2022: Detections in 5 raw water sources: </a:t>
            </a:r>
          </a:p>
          <a:p>
            <a:pPr lvl="1"/>
            <a:r>
              <a:rPr lang="en-US" dirty="0"/>
              <a:t>Gooseneck Creek</a:t>
            </a:r>
          </a:p>
          <a:p>
            <a:pPr lvl="1"/>
            <a:r>
              <a:rPr lang="en-US" dirty="0"/>
              <a:t>Lake </a:t>
            </a:r>
            <a:r>
              <a:rPr lang="en-US" dirty="0" err="1"/>
              <a:t>Selmac</a:t>
            </a:r>
            <a:endParaRPr lang="en-US" dirty="0"/>
          </a:p>
          <a:p>
            <a:pPr lvl="1"/>
            <a:r>
              <a:rPr lang="en-US" dirty="0"/>
              <a:t>Row River</a:t>
            </a:r>
          </a:p>
          <a:p>
            <a:pPr lvl="1"/>
            <a:r>
              <a:rPr lang="en-US" dirty="0"/>
              <a:t>South Umpqua</a:t>
            </a:r>
          </a:p>
          <a:p>
            <a:pPr lvl="1"/>
            <a:r>
              <a:rPr lang="en-US" dirty="0"/>
              <a:t>Willamette Coast Fork</a:t>
            </a:r>
          </a:p>
          <a:p>
            <a:endParaRPr lang="en-US" sz="2400" dirty="0"/>
          </a:p>
          <a:p>
            <a:r>
              <a:rPr lang="en-US" sz="2400" dirty="0"/>
              <a:t>No entry point detections</a:t>
            </a:r>
          </a:p>
          <a:p>
            <a:r>
              <a:rPr lang="en-US" sz="2400" dirty="0"/>
              <a:t>Impact of wildfires in watersheds?</a:t>
            </a:r>
          </a:p>
          <a:p>
            <a:pPr lvl="1"/>
            <a:r>
              <a:rPr lang="en-US" sz="2200" dirty="0"/>
              <a:t>Also low precipitation years</a:t>
            </a:r>
          </a:p>
          <a:p>
            <a:pPr lvl="1"/>
            <a:r>
              <a:rPr lang="en-US" sz="2200" dirty="0"/>
              <a:t>Higher temperatures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C4BB-388B-469C-8C8B-C6B9C5EC4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26D3C5-BA2E-4702-98F4-0668C5BA6197}" type="slidenum">
              <a:rPr lang="en-US" smtClean="0"/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+mn-ea"/>
              <a:cs typeface="+mn-cs"/>
            </a:endParaRPr>
          </a:p>
        </p:txBody>
      </p:sp>
      <p:pic>
        <p:nvPicPr>
          <p:cNvPr id="2052" name="Picture 4" descr="What's Up With The Algae Blooms In Colorado And Why Are They So Hard To  Track? | Colorado Public Radio">
            <a:extLst>
              <a:ext uri="{FF2B5EF4-FFF2-40B4-BE49-F238E27FC236}">
                <a16:creationId xmlns:a16="http://schemas.microsoft.com/office/drawing/2014/main" id="{97A90833-0455-4B26-96A5-E117D8533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59165"/>
            <a:ext cx="3657600" cy="273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927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3505200"/>
          </a:xfrm>
        </p:spPr>
        <p:txBody>
          <a:bodyPr/>
          <a:lstStyle/>
          <a:p>
            <a:pPr lvl="0"/>
            <a:r>
              <a:rPr lang="en-US" sz="2200" dirty="0" err="1"/>
              <a:t>Quantative</a:t>
            </a:r>
            <a:r>
              <a:rPr lang="en-US" sz="2200" dirty="0"/>
              <a:t> polymerase chain reaction</a:t>
            </a:r>
          </a:p>
          <a:p>
            <a:pPr lvl="0"/>
            <a:r>
              <a:rPr lang="en-US" sz="2200" dirty="0"/>
              <a:t>Test for </a:t>
            </a:r>
            <a:r>
              <a:rPr lang="en-US" sz="2200" dirty="0" err="1"/>
              <a:t>cyantoxin</a:t>
            </a:r>
            <a:r>
              <a:rPr lang="en-US" sz="2200" dirty="0"/>
              <a:t>-producing genes in water. Cyanobacteria can produce a toxin only if the gene is present.</a:t>
            </a:r>
          </a:p>
          <a:p>
            <a:pPr lvl="0"/>
            <a:r>
              <a:rPr lang="en-US" sz="2200" dirty="0"/>
              <a:t>Thought to be an early warning, cheaper indicator of risk from cyanotoxins</a:t>
            </a:r>
          </a:p>
          <a:p>
            <a:pPr lvl="0"/>
            <a:r>
              <a:rPr lang="en-US" sz="2200" dirty="0"/>
              <a:t>Correlation study with 2021-2022 cyanotoxin season</a:t>
            </a:r>
          </a:p>
          <a:p>
            <a:pPr lvl="0"/>
            <a:r>
              <a:rPr lang="en-US" sz="2200" dirty="0"/>
              <a:t>Did NOT find adequate correlation</a:t>
            </a:r>
          </a:p>
          <a:p>
            <a:pPr lvl="0"/>
            <a:r>
              <a:rPr lang="en-US" sz="2200" dirty="0"/>
              <a:t>DWS will NOT consider for regulation at this time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qPCR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BA5AC6-752E-4184-992C-889EB5BA7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4349785"/>
            <a:ext cx="3352800" cy="207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368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A086-FBCB-45BA-9E07-A4170504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Manganese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84FA8-B1AB-4473-AF29-727CED81F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114800"/>
          </a:xfrm>
        </p:spPr>
        <p:txBody>
          <a:bodyPr/>
          <a:lstStyle/>
          <a:p>
            <a:r>
              <a:rPr lang="en-US" sz="2400" dirty="0"/>
              <a:t>EPA has established Health Advisory Levels:</a:t>
            </a:r>
          </a:p>
          <a:p>
            <a:pPr lvl="1"/>
            <a:r>
              <a:rPr lang="en-US" sz="2200" dirty="0"/>
              <a:t>0.3 mg/L over 10 or more days for infants</a:t>
            </a:r>
          </a:p>
          <a:p>
            <a:pPr lvl="1"/>
            <a:r>
              <a:rPr lang="en-US" sz="2200" dirty="0"/>
              <a:t>0.3 mg/L lifetime exposure for general population</a:t>
            </a:r>
          </a:p>
          <a:p>
            <a:pPr lvl="1"/>
            <a:r>
              <a:rPr lang="en-US" sz="2200" dirty="0"/>
              <a:t>1 mg/L one-day exposure for general population</a:t>
            </a:r>
          </a:p>
          <a:p>
            <a:pPr lvl="1"/>
            <a:endParaRPr lang="en-US" sz="2200" dirty="0"/>
          </a:p>
          <a:p>
            <a:r>
              <a:rPr lang="en-US" sz="2400" dirty="0"/>
              <a:t>Historic data shows some high levels                               of manganese in PWS wells</a:t>
            </a:r>
          </a:p>
          <a:p>
            <a:pPr lvl="1"/>
            <a:r>
              <a:rPr lang="en-US" sz="2200" dirty="0"/>
              <a:t>If treating or blending, sample to verify </a:t>
            </a:r>
          </a:p>
          <a:p>
            <a:pPr lvl="1"/>
            <a:r>
              <a:rPr lang="en-US" sz="2200" dirty="0"/>
              <a:t>Letters being sent for follow up</a:t>
            </a:r>
          </a:p>
          <a:p>
            <a:pPr marL="457200" lvl="1" indent="0">
              <a:buNone/>
            </a:pPr>
            <a:r>
              <a:rPr lang="en-US" sz="22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E55EC-2740-4891-B435-B5DAD4BBE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B26D3C5-BA2E-4702-98F4-0668C5BA619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9C96F751-D9DD-4C4D-BD08-463666524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110781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659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800" dirty="0"/>
              <a:t>Rulemaking Timelines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8373" y="1295400"/>
            <a:ext cx="8229600" cy="4419600"/>
          </a:xfrm>
        </p:spPr>
        <p:txBody>
          <a:bodyPr/>
          <a:lstStyle/>
          <a:p>
            <a:r>
              <a:rPr lang="en-US" sz="2400" dirty="0"/>
              <a:t>Revisions: </a:t>
            </a:r>
          </a:p>
          <a:p>
            <a:pPr lvl="1"/>
            <a:r>
              <a:rPr lang="en-US" sz="2200" dirty="0"/>
              <a:t>Service line inventory and Lead SL replacement plan, </a:t>
            </a:r>
          </a:p>
          <a:p>
            <a:pPr lvl="1"/>
            <a:r>
              <a:rPr lang="en-US" sz="2200" dirty="0"/>
              <a:t>Lower trigger level for cyanotoxins, </a:t>
            </a:r>
          </a:p>
          <a:p>
            <a:pPr lvl="1"/>
            <a:r>
              <a:rPr lang="en-US" sz="2200" dirty="0"/>
              <a:t>Minor clarifications </a:t>
            </a:r>
          </a:p>
          <a:p>
            <a:pPr lvl="0"/>
            <a:r>
              <a:rPr lang="en-US" sz="2400" dirty="0"/>
              <a:t>Public comment period: Nov 1 – Nov 30</a:t>
            </a:r>
          </a:p>
          <a:p>
            <a:pPr lvl="0"/>
            <a:r>
              <a:rPr lang="en-US" sz="2400" dirty="0"/>
              <a:t>Public hearing: November 17</a:t>
            </a:r>
            <a:r>
              <a:rPr lang="en-US" sz="2400" baseline="30000" dirty="0"/>
              <a:t>th</a:t>
            </a:r>
            <a:r>
              <a:rPr lang="en-US" sz="2400" dirty="0"/>
              <a:t>, 2 pm</a:t>
            </a:r>
          </a:p>
          <a:p>
            <a:pPr lvl="0"/>
            <a:r>
              <a:rPr lang="en-US" sz="2400" dirty="0"/>
              <a:t>Written comments to: </a:t>
            </a:r>
            <a:r>
              <a:rPr lang="en-US" sz="24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publichealth.rules@state.or.us</a:t>
            </a:r>
            <a:endParaRPr lang="en-US" sz="2400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Revise rules based on comments: December 19</a:t>
            </a:r>
            <a:r>
              <a:rPr lang="en-US" sz="2400" baseline="30000" dirty="0"/>
              <a:t>th</a:t>
            </a:r>
            <a:endParaRPr lang="en-US" sz="2400" dirty="0"/>
          </a:p>
          <a:p>
            <a:pPr lvl="0"/>
            <a:r>
              <a:rPr lang="en-US" sz="2400" dirty="0"/>
              <a:t>Effective date: January 1, 2023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084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C26E4-E002-49B4-9128-AC659A06B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0B44-189F-4CB8-949B-95BF989E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7529"/>
            <a:ext cx="8229600" cy="4343400"/>
          </a:xfrm>
        </p:spPr>
        <p:txBody>
          <a:bodyPr/>
          <a:lstStyle/>
          <a:p>
            <a:r>
              <a:rPr lang="en-US" sz="2400" dirty="0"/>
              <a:t>Drinking Water Services is contributing to OHA goal of eliminating health inequity by 2030:</a:t>
            </a:r>
          </a:p>
          <a:p>
            <a:pPr lvl="1"/>
            <a:r>
              <a:rPr lang="en-US" sz="2200" dirty="0"/>
              <a:t>Identify areas facing drinking water insecurity</a:t>
            </a:r>
          </a:p>
          <a:p>
            <a:pPr lvl="1"/>
            <a:r>
              <a:rPr lang="en-US" sz="2200" dirty="0"/>
              <a:t>Reasonable regulation</a:t>
            </a:r>
          </a:p>
          <a:p>
            <a:pPr lvl="1"/>
            <a:r>
              <a:rPr lang="en-US" sz="2200" dirty="0"/>
              <a:t>Technical and financial assistance</a:t>
            </a:r>
          </a:p>
          <a:p>
            <a:pPr lvl="1"/>
            <a:r>
              <a:rPr lang="en-US" sz="2200" dirty="0"/>
              <a:t>Encouraging consolidation/regionalization</a:t>
            </a:r>
          </a:p>
          <a:p>
            <a:pPr lvl="1"/>
            <a:r>
              <a:rPr lang="en-US" sz="2200" dirty="0"/>
              <a:t>Public notice templates in different languages (in progress)</a:t>
            </a:r>
          </a:p>
          <a:p>
            <a:pPr lvl="1"/>
            <a:r>
              <a:rPr lang="en-US" sz="2200" dirty="0"/>
              <a:t>Collaborate with Oral Health program</a:t>
            </a:r>
          </a:p>
          <a:p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C4BB-388B-469C-8C8B-C6B9C5EC4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26D3C5-BA2E-4702-98F4-0668C5BA6197}" type="slidenum">
              <a:rPr lang="en-US" smtClean="0"/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+mn-ea"/>
              <a:cs typeface="+mn-cs"/>
            </a:endParaRPr>
          </a:p>
        </p:txBody>
      </p:sp>
      <p:pic>
        <p:nvPicPr>
          <p:cNvPr id="4098" name="Picture 2" descr="See the source image">
            <a:extLst>
              <a:ext uri="{FF2B5EF4-FFF2-40B4-BE49-F238E27FC236}">
                <a16:creationId xmlns:a16="http://schemas.microsoft.com/office/drawing/2014/main" id="{EE973259-F847-434F-B2E3-8ADE5CE10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082" y="4365427"/>
            <a:ext cx="3055835" cy="228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177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51753-03AC-4AEF-9D17-A7792038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Subscribe to DWS GovDelivery emails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52D42-0CEA-47E2-A25C-979E0B5C5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48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Budget update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3764-5564-403D-B7E2-58D3A3E37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B26D3C5-BA2E-4702-98F4-0668C5BA6197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9F7637-6F89-48D5-9CBE-E71B508748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52"/>
          <a:stretch/>
        </p:blipFill>
        <p:spPr>
          <a:xfrm>
            <a:off x="457200" y="1352338"/>
            <a:ext cx="8077200" cy="462689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98761BC-946A-4607-8589-EB8E81CF3AEA}"/>
                  </a:ext>
                </a:extLst>
              </p14:cNvPr>
              <p14:cNvContentPartPr/>
              <p14:nvPr/>
            </p14:nvContentPartPr>
            <p14:xfrm>
              <a:off x="1650782" y="4783922"/>
              <a:ext cx="1106640" cy="5925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98761BC-946A-4607-8589-EB8E81CF3AE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33142" y="4766282"/>
                <a:ext cx="1142280" cy="62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6E71646-EBCA-439E-AC26-D73924C98DDA}"/>
                  </a:ext>
                </a:extLst>
              </p14:cNvPr>
              <p14:cNvContentPartPr/>
              <p14:nvPr/>
            </p14:nvContentPartPr>
            <p14:xfrm>
              <a:off x="-1778938" y="4246082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6E71646-EBCA-439E-AC26-D73924C98DD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796578" y="422844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33E834F-1C18-49AD-9FB5-36BCB3CD9D24}"/>
                  </a:ext>
                </a:extLst>
              </p14:cNvPr>
              <p14:cNvContentPartPr/>
              <p14:nvPr/>
            </p14:nvContentPartPr>
            <p14:xfrm>
              <a:off x="725942" y="4070402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33E834F-1C18-49AD-9FB5-36BCB3CD9D2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8302" y="4052762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3193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315200" cy="4191000"/>
          </a:xfrm>
        </p:spPr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0"/>
            <a:r>
              <a:rPr lang="en-US" altLang="en-US" sz="2400" dirty="0"/>
              <a:t>DWS Section Manager hiring process</a:t>
            </a:r>
          </a:p>
          <a:p>
            <a:pPr lvl="1"/>
            <a:r>
              <a:rPr lang="en-US" sz="2200" dirty="0"/>
              <a:t>Open recruitment until November 20</a:t>
            </a:r>
            <a:r>
              <a:rPr lang="en-US" sz="2200" baseline="30000" dirty="0"/>
              <a:t>th</a:t>
            </a:r>
          </a:p>
          <a:p>
            <a:pPr lvl="0"/>
            <a:r>
              <a:rPr lang="en-US" altLang="en-US" sz="2400" dirty="0"/>
              <a:t>Email address changes</a:t>
            </a:r>
          </a:p>
          <a:p>
            <a:pPr lvl="1"/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format will be First.M.Last@oha.oregon.gov  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The general rollout will start January 2023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Both old and new email addresses will work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altLang="en-US" sz="2200" dirty="0"/>
          </a:p>
          <a:p>
            <a:pPr lvl="1"/>
            <a:endParaRPr lang="en-US" sz="2000" baseline="30000" dirty="0"/>
          </a:p>
          <a:p>
            <a:pPr lvl="1"/>
            <a:endParaRPr lang="en-US" sz="2000" baseline="30000" dirty="0"/>
          </a:p>
          <a:p>
            <a:pPr lvl="1"/>
            <a:endParaRPr lang="en-US" sz="2000" dirty="0"/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Miscellaneous Updates </a:t>
            </a:r>
          </a:p>
        </p:txBody>
      </p:sp>
    </p:spTree>
    <p:extLst>
      <p:ext uri="{BB962C8B-B14F-4D97-AF65-F5344CB8AC3E}">
        <p14:creationId xmlns:p14="http://schemas.microsoft.com/office/powerpoint/2010/main" val="3353176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315200" cy="2438400"/>
          </a:xfrm>
        </p:spPr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altLang="en-US" sz="2200" dirty="0"/>
              <a:t>Kari Salis, PE</a:t>
            </a:r>
          </a:p>
          <a:p>
            <a:pPr marL="457200" lvl="1" indent="0" algn="ctr">
              <a:buNone/>
            </a:pPr>
            <a:r>
              <a:rPr lang="en-US" altLang="en-US" sz="2200" dirty="0"/>
              <a:t>Interim Section Manager</a:t>
            </a:r>
          </a:p>
          <a:p>
            <a:pPr marL="457200" lvl="1" indent="0" algn="ctr">
              <a:buNone/>
            </a:pPr>
            <a:r>
              <a:rPr lang="en-US" altLang="en-US" sz="2200" dirty="0"/>
              <a:t>Normally: Technical Services Manager</a:t>
            </a:r>
          </a:p>
          <a:p>
            <a:pPr marL="457200" lvl="1" indent="0" algn="ctr">
              <a:buNone/>
            </a:pPr>
            <a:r>
              <a:rPr lang="en-US" altLang="en-US" sz="2200" dirty="0">
                <a:hlinkClick r:id="rId3"/>
              </a:rPr>
              <a:t>Karyl.l.salis@oha.Oregon.gov</a:t>
            </a:r>
            <a:endParaRPr lang="en-US" altLang="en-US" sz="2200" dirty="0"/>
          </a:p>
          <a:p>
            <a:pPr marL="457200" lvl="1" indent="0" algn="ctr">
              <a:buNone/>
            </a:pPr>
            <a:r>
              <a:rPr lang="en-US" altLang="en-US" sz="2200" dirty="0"/>
              <a:t>503-385-7158</a:t>
            </a:r>
          </a:p>
          <a:p>
            <a:pPr lvl="1"/>
            <a:endParaRPr lang="en-US" sz="2000" baseline="30000" dirty="0"/>
          </a:p>
          <a:p>
            <a:pPr lvl="1"/>
            <a:endParaRPr lang="en-US" sz="2000" baseline="30000" dirty="0"/>
          </a:p>
          <a:p>
            <a:pPr lvl="1"/>
            <a:endParaRPr lang="en-US" sz="2000" dirty="0"/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Questions / Discussion?</a:t>
            </a:r>
          </a:p>
        </p:txBody>
      </p:sp>
      <p:pic>
        <p:nvPicPr>
          <p:cNvPr id="6" name="Picture 5" descr="Close-up of hands raised in classroom">
            <a:extLst>
              <a:ext uri="{FF2B5EF4-FFF2-40B4-BE49-F238E27FC236}">
                <a16:creationId xmlns:a16="http://schemas.microsoft.com/office/drawing/2014/main" id="{AE6DE078-1637-4FD4-AA7A-6238E7A451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733800"/>
            <a:ext cx="3657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8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43050"/>
            <a:ext cx="7467600" cy="4876800"/>
          </a:xfrm>
        </p:spPr>
        <p:txBody>
          <a:bodyPr/>
          <a:lstStyle/>
          <a:p>
            <a:pPr lvl="0"/>
            <a:r>
              <a:rPr lang="en-US" sz="2400" dirty="0"/>
              <a:t>LCRR Service line Inventory and RFP</a:t>
            </a:r>
          </a:p>
          <a:p>
            <a:pPr lvl="0"/>
            <a:r>
              <a:rPr lang="en-US" sz="2400" dirty="0"/>
              <a:t>BIL positions, implementation plan</a:t>
            </a:r>
          </a:p>
          <a:p>
            <a:pPr lvl="0"/>
            <a:r>
              <a:rPr lang="en-US" sz="2400" dirty="0"/>
              <a:t>Emerging contaminants</a:t>
            </a:r>
          </a:p>
          <a:p>
            <a:pPr lvl="0"/>
            <a:r>
              <a:rPr lang="en-US" sz="2400" dirty="0"/>
              <a:t>Rulemaking schedule</a:t>
            </a:r>
          </a:p>
          <a:p>
            <a:pPr lvl="0"/>
            <a:r>
              <a:rPr lang="en-US" sz="2400" dirty="0"/>
              <a:t>Miscellaneous updates</a:t>
            </a:r>
          </a:p>
          <a:p>
            <a:pPr lvl="0"/>
            <a:endParaRPr lang="en-US" sz="2400" dirty="0"/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Topics</a:t>
            </a:r>
            <a:endParaRPr lang="en-US" alt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0029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229600" cy="4267200"/>
          </a:xfrm>
        </p:spPr>
        <p:txBody>
          <a:bodyPr/>
          <a:lstStyle/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Needs to be completed by </a:t>
            </a:r>
            <a:r>
              <a:rPr lang="en-US" sz="2200"/>
              <a:t>October 16, 2024</a:t>
            </a:r>
            <a:endParaRPr lang="en-US" sz="2200" dirty="0"/>
          </a:p>
          <a:p>
            <a:pPr lvl="0"/>
            <a:r>
              <a:rPr lang="en-US" sz="2200" dirty="0"/>
              <a:t>Includes classifying materials of each service line</a:t>
            </a:r>
          </a:p>
          <a:p>
            <a:pPr lvl="0"/>
            <a:r>
              <a:rPr lang="en-US" sz="2200" dirty="0"/>
              <a:t>Includes publicly-owned and privately-owned portion</a:t>
            </a:r>
          </a:p>
          <a:p>
            <a:pPr lvl="0"/>
            <a:r>
              <a:rPr lang="en-US" sz="2200" dirty="0"/>
              <a:t>Spreadsheet template available on website</a:t>
            </a:r>
          </a:p>
          <a:p>
            <a:pPr lvl="0"/>
            <a:r>
              <a:rPr lang="en-US" sz="2200" dirty="0"/>
              <a:t>Statistical analysis is allowed! Guidance soon. </a:t>
            </a:r>
          </a:p>
          <a:p>
            <a:pPr lvl="0"/>
            <a:r>
              <a:rPr lang="en-US" sz="2200" dirty="0"/>
              <a:t>Contractors to assist systems serving &lt;10,000:</a:t>
            </a:r>
          </a:p>
          <a:p>
            <a:pPr lvl="1"/>
            <a:r>
              <a:rPr lang="en-US" sz="2000" dirty="0"/>
              <a:t>Group and individual training</a:t>
            </a:r>
          </a:p>
          <a:p>
            <a:pPr lvl="1"/>
            <a:r>
              <a:rPr lang="en-US" sz="2000" dirty="0"/>
              <a:t>Develop strategy, records review, spreadsheet assistance, no field excavation</a:t>
            </a:r>
          </a:p>
          <a:p>
            <a:pPr lvl="1"/>
            <a:r>
              <a:rPr lang="en-US" sz="2000" dirty="0"/>
              <a:t>3 bids, review in process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LCRR Service line inventory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4743450"/>
          </a:xfrm>
        </p:spPr>
        <p:txBody>
          <a:bodyPr/>
          <a:lstStyle/>
          <a:p>
            <a:pPr lvl="0"/>
            <a:endParaRPr lang="en-US" sz="2400" dirty="0"/>
          </a:p>
          <a:p>
            <a:pPr lvl="0"/>
            <a:r>
              <a:rPr lang="en-US" sz="2400" dirty="0"/>
              <a:t>SRF base grant: application complete, awarded</a:t>
            </a:r>
          </a:p>
          <a:p>
            <a:pPr lvl="0"/>
            <a:r>
              <a:rPr lang="en-US" sz="2400" dirty="0"/>
              <a:t>BIL Supplemental: application by end of 2022</a:t>
            </a:r>
          </a:p>
          <a:p>
            <a:pPr lvl="0"/>
            <a:r>
              <a:rPr lang="en-US" sz="2400" dirty="0"/>
              <a:t>BIL Emerging contaminants: Spring 2023</a:t>
            </a:r>
          </a:p>
          <a:p>
            <a:pPr lvl="0"/>
            <a:r>
              <a:rPr lang="en-US" sz="2400" dirty="0"/>
              <a:t>BIL LSL: may not have projects. Cannot use set-asides.</a:t>
            </a:r>
          </a:p>
          <a:p>
            <a:pPr lvl="0"/>
            <a:endParaRPr lang="en-US" sz="2400" dirty="0"/>
          </a:p>
          <a:p>
            <a:r>
              <a:rPr lang="en-US" sz="2400" dirty="0"/>
              <a:t>WIIN-SUDC: Annual, late summer</a:t>
            </a:r>
          </a:p>
          <a:p>
            <a:endParaRPr lang="en-US" sz="2400" dirty="0"/>
          </a:p>
          <a:p>
            <a:r>
              <a:rPr lang="en-US" sz="2400" dirty="0"/>
              <a:t>Disadvantaged Community = below state median household income (MHI)</a:t>
            </a:r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BIL implementation timelines</a:t>
            </a:r>
          </a:p>
        </p:txBody>
      </p:sp>
    </p:spTree>
    <p:extLst>
      <p:ext uri="{BB962C8B-B14F-4D97-AF65-F5344CB8AC3E}">
        <p14:creationId xmlns:p14="http://schemas.microsoft.com/office/powerpoint/2010/main" val="219049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4743450"/>
          </a:xfrm>
        </p:spPr>
        <p:txBody>
          <a:bodyPr/>
          <a:lstStyle/>
          <a:p>
            <a:pPr lvl="0"/>
            <a:endParaRPr lang="en-US" sz="2400" dirty="0"/>
          </a:p>
          <a:p>
            <a:pPr lvl="0"/>
            <a:r>
              <a:rPr lang="en-US" sz="2400" dirty="0"/>
              <a:t>Base funding was reduced from ~$12 M to $9 M due to congressional directed spending</a:t>
            </a:r>
          </a:p>
          <a:p>
            <a:pPr lvl="0"/>
            <a:r>
              <a:rPr lang="en-US" sz="2400" dirty="0"/>
              <a:t>Supplemental is ~$23 M for 5 years</a:t>
            </a:r>
          </a:p>
          <a:p>
            <a:pPr lvl="0"/>
            <a:r>
              <a:rPr lang="en-US" sz="2400" dirty="0"/>
              <a:t>49% of funds must be given to disadvantaged communities with 100% subsidy</a:t>
            </a:r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BIL funding: Base and Supplemental</a:t>
            </a:r>
          </a:p>
        </p:txBody>
      </p:sp>
    </p:spTree>
    <p:extLst>
      <p:ext uri="{BB962C8B-B14F-4D97-AF65-F5344CB8AC3E}">
        <p14:creationId xmlns:p14="http://schemas.microsoft.com/office/powerpoint/2010/main" val="9792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239000" cy="4743450"/>
          </a:xfrm>
        </p:spPr>
        <p:txBody>
          <a:bodyPr/>
          <a:lstStyle/>
          <a:p>
            <a:pPr lvl="0"/>
            <a:endParaRPr lang="en-US" sz="2400" dirty="0"/>
          </a:p>
          <a:p>
            <a:pPr lvl="0"/>
            <a:r>
              <a:rPr lang="en-US" sz="2400" dirty="0"/>
              <a:t>Priority on PFAS</a:t>
            </a:r>
          </a:p>
          <a:p>
            <a:pPr lvl="0"/>
            <a:r>
              <a:rPr lang="en-US" sz="2400" dirty="0"/>
              <a:t>100% grants</a:t>
            </a:r>
          </a:p>
          <a:p>
            <a:pPr lvl="0"/>
            <a:r>
              <a:rPr lang="en-US" sz="2400" dirty="0"/>
              <a:t>25% of funds must be given to disadvantaged communities or PWSs serving &lt; 25,000 people</a:t>
            </a:r>
          </a:p>
          <a:p>
            <a:pPr lvl="0"/>
            <a:r>
              <a:rPr lang="en-US" sz="2400" dirty="0"/>
              <a:t>Also: contaminants with a HAL, not MCL</a:t>
            </a:r>
          </a:p>
          <a:p>
            <a:pPr lvl="1"/>
            <a:r>
              <a:rPr lang="en-US" sz="2200" dirty="0"/>
              <a:t>Cyanotoxins, manganese</a:t>
            </a:r>
          </a:p>
          <a:p>
            <a:pPr lvl="0"/>
            <a:r>
              <a:rPr lang="en-US" sz="2400" dirty="0"/>
              <a:t>Approximately $10 Million for 5 years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BIL funding: Emerging contaminants</a:t>
            </a:r>
          </a:p>
        </p:txBody>
      </p:sp>
    </p:spTree>
    <p:extLst>
      <p:ext uri="{BB962C8B-B14F-4D97-AF65-F5344CB8AC3E}">
        <p14:creationId xmlns:p14="http://schemas.microsoft.com/office/powerpoint/2010/main" val="224375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28750"/>
            <a:ext cx="7696200" cy="4457700"/>
          </a:xfrm>
        </p:spPr>
        <p:txBody>
          <a:bodyPr/>
          <a:lstStyle/>
          <a:p>
            <a:pPr lvl="0"/>
            <a:r>
              <a:rPr lang="en-US" sz="2400" dirty="0"/>
              <a:t>$37 Million for 5 years</a:t>
            </a:r>
          </a:p>
          <a:p>
            <a:r>
              <a:rPr lang="en-US" sz="2400" dirty="0"/>
              <a:t>49% of funds must be given to disadvantaged communities with 100% subsidy</a:t>
            </a:r>
          </a:p>
          <a:p>
            <a:pPr lvl="0"/>
            <a:r>
              <a:rPr lang="en-US" sz="2400" dirty="0"/>
              <a:t>If Lead SLs are found, full replacement is required (not just public side)</a:t>
            </a:r>
          </a:p>
          <a:p>
            <a:pPr lvl="0"/>
            <a:r>
              <a:rPr lang="en-US" sz="2400" dirty="0"/>
              <a:t>“Galvanized requiring replacement” service lines are not a national priority but may be all we have in OR</a:t>
            </a:r>
          </a:p>
          <a:p>
            <a:pPr lvl="0"/>
            <a:r>
              <a:rPr lang="en-US" sz="2400" dirty="0"/>
              <a:t>Only state set-asides can be used for assistance developing inventories</a:t>
            </a:r>
          </a:p>
          <a:p>
            <a:pPr lvl="1"/>
            <a:r>
              <a:rPr lang="en-US" sz="2200" dirty="0"/>
              <a:t>Percentage of LSL replacement projects</a:t>
            </a:r>
          </a:p>
          <a:p>
            <a:pPr marL="457200" lvl="1" indent="0">
              <a:buNone/>
            </a:pPr>
            <a:endParaRPr lang="en-US" sz="22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BIL funding: Lead Service Line replacement</a:t>
            </a:r>
          </a:p>
        </p:txBody>
      </p:sp>
    </p:spTree>
    <p:extLst>
      <p:ext uri="{BB962C8B-B14F-4D97-AF65-F5344CB8AC3E}">
        <p14:creationId xmlns:p14="http://schemas.microsoft.com/office/powerpoint/2010/main" val="719117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F22A-8485-4DE0-92EA-FA15E4261A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DRINKING WATER SERVICES</a:t>
            </a:r>
            <a:br>
              <a:rPr lang="en-US" altLang="en-US" dirty="0"/>
            </a:br>
            <a:r>
              <a:rPr lang="en-US" altLang="en-US" dirty="0"/>
              <a:t>Public Health Division 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30C4-CFF6-42B7-B8E5-D2D64D74D2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250F0D-D1F8-470D-8550-25AB1E82DC18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B81F56-D0B5-48FF-A672-ACFBE38AC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9031" y="1143000"/>
            <a:ext cx="8746369" cy="4648200"/>
          </a:xfrm>
        </p:spPr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0"/>
            <a:r>
              <a:rPr lang="en-US" sz="2400" dirty="0"/>
              <a:t>E-board request for 4 new positions for DWS:</a:t>
            </a:r>
          </a:p>
          <a:p>
            <a:pPr lvl="1"/>
            <a:r>
              <a:rPr lang="en-US" sz="2400" dirty="0"/>
              <a:t>Program Analyst 3</a:t>
            </a:r>
          </a:p>
          <a:p>
            <a:pPr lvl="1"/>
            <a:r>
              <a:rPr lang="en-US" sz="2400" dirty="0"/>
              <a:t>Natural Resources 4</a:t>
            </a:r>
          </a:p>
          <a:p>
            <a:pPr lvl="1"/>
            <a:r>
              <a:rPr lang="en-US" sz="2400" dirty="0"/>
              <a:t>Research Analyst 3</a:t>
            </a:r>
          </a:p>
          <a:p>
            <a:pPr lvl="1"/>
            <a:r>
              <a:rPr lang="en-US" sz="2400" dirty="0"/>
              <a:t>Fiscal Analyst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One or two Program Analysts for IFA</a:t>
            </a:r>
          </a:p>
          <a:p>
            <a:pPr marL="457200" lvl="1" indent="0">
              <a:buNone/>
            </a:pPr>
            <a:endParaRPr 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Workload up front, before we get the positions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84BD74D-9092-412F-BE6D-13F86E4B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BIL positions</a:t>
            </a:r>
          </a:p>
        </p:txBody>
      </p:sp>
    </p:spTree>
    <p:extLst>
      <p:ext uri="{BB962C8B-B14F-4D97-AF65-F5344CB8AC3E}">
        <p14:creationId xmlns:p14="http://schemas.microsoft.com/office/powerpoint/2010/main" val="1090146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B9BF0-E923-4BB5-B364-4F7E5D0C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Unregulated Contaminant Rule Monitoring – 5</a:t>
            </a:r>
            <a:r>
              <a:rPr lang="en-US" baseline="30000" dirty="0"/>
              <a:t>th</a:t>
            </a:r>
            <a:r>
              <a:rPr lang="en-US" dirty="0"/>
              <a:t> 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62857-FCF2-46AD-BAE1-CF11F59DB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57" y="1417638"/>
            <a:ext cx="8229600" cy="4031892"/>
          </a:xfrm>
        </p:spPr>
        <p:txBody>
          <a:bodyPr/>
          <a:lstStyle/>
          <a:p>
            <a:pPr lvl="1"/>
            <a:r>
              <a:rPr lang="en-US" sz="2400" dirty="0"/>
              <a:t>EPA requires all systems serving more than 3,300 people and selected smaller systems to monitor for selected unregulated contaminants</a:t>
            </a:r>
          </a:p>
          <a:p>
            <a:pPr lvl="1"/>
            <a:r>
              <a:rPr lang="en-US" sz="2400" dirty="0"/>
              <a:t>Part of the regulatory determination process to determine frequency and level of detections nationwide</a:t>
            </a:r>
          </a:p>
          <a:p>
            <a:pPr lvl="1"/>
            <a:r>
              <a:rPr lang="en-US" sz="2400" dirty="0"/>
              <a:t>UCMR5 will include 29 PFAS* and lithium</a:t>
            </a:r>
          </a:p>
          <a:p>
            <a:pPr lvl="1"/>
            <a:r>
              <a:rPr lang="en-US" sz="2400" dirty="0"/>
              <a:t>Sampling will occur 2023-2025</a:t>
            </a:r>
          </a:p>
          <a:p>
            <a:pPr lvl="1"/>
            <a:r>
              <a:rPr lang="en-US" sz="2400" dirty="0"/>
              <a:t>EPA pays costs for systems serving &lt; 10,000</a:t>
            </a:r>
          </a:p>
          <a:p>
            <a:pPr lvl="1"/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* PFAS = Per- and polyfluoroalkyl substances  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78A52F-0C37-474C-B076-180FB5BF6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00400" y="6526361"/>
            <a:ext cx="2743200" cy="255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B26D3C5-BA2E-4702-98F4-0668C5BA61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041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>Public Health</IACategory>
    <Meta_x0020_Keywords xmlns="8ca353d9-46b8-4a70-be18-546abf863936" xsi:nil="true"/>
    <DocumentExpirationDate xmlns="59da1016-2a1b-4f8a-9768-d7a4932f6f16">2050-12-31T08:00:00+00:00</DocumentExpirationDate>
    <IATopic xmlns="59da1016-2a1b-4f8a-9768-d7a4932f6f16">Public Health - Environment</IATopic>
    <Meta_x0020_Description xmlns="8ca353d9-46b8-4a70-be18-546abf863936" xsi:nil="true"/>
    <IASubtopic xmlns="59da1016-2a1b-4f8a-9768-d7a4932f6f16">Clean Water</IASubtopic>
    <URL xmlns="http://schemas.microsoft.com/sharepoint/v3">
      <Url xsi:nil="true"/>
      <Description xsi:nil="true"/>
    </URL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D0D742BEC8D847AD6D1E9664CFF278" ma:contentTypeVersion="18" ma:contentTypeDescription="Create a new document." ma:contentTypeScope="" ma:versionID="75ee7660c8d8132d79fe0525e5b2e913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8ca353d9-46b8-4a70-be18-546abf863936" targetNamespace="http://schemas.microsoft.com/office/2006/metadata/properties" ma:root="true" ma:fieldsID="bb9206e0e205b6e29bfde05f68437439" ns1:_="" ns2:_="" ns3:_="">
    <xsd:import namespace="http://schemas.microsoft.com/sharepoint/v3"/>
    <xsd:import namespace="59da1016-2a1b-4f8a-9768-d7a4932f6f16"/>
    <xsd:import namespace="8ca353d9-46b8-4a70-be18-546abf863936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2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a353d9-46b8-4a70-be18-546abf863936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29DB16-F085-4E7D-9C01-9835D62E5071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8C6D8AFD-BE32-4A50-83E7-7B218E14FE5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24A13AA-A4A3-4092-A109-2102ADE96B0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900948C-46A9-40C7-96E9-A323E49BB4A3}"/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1160</Words>
  <Application>Microsoft Office PowerPoint</Application>
  <PresentationFormat>On-screen Show (4:3)</PresentationFormat>
  <Paragraphs>249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</vt:lpstr>
      <vt:lpstr>Times New Roman</vt:lpstr>
      <vt:lpstr>Custom Design</vt:lpstr>
      <vt:lpstr> Drinking Water Services  Program Update  </vt:lpstr>
      <vt:lpstr>Topics</vt:lpstr>
      <vt:lpstr>LCRR Service line inventory</vt:lpstr>
      <vt:lpstr>BIL implementation timelines</vt:lpstr>
      <vt:lpstr>BIL funding: Base and Supplemental</vt:lpstr>
      <vt:lpstr>BIL funding: Emerging contaminants</vt:lpstr>
      <vt:lpstr>BIL funding: Lead Service Line replacement</vt:lpstr>
      <vt:lpstr>BIL positions</vt:lpstr>
      <vt:lpstr>Unregulated Contaminant Rule Monitoring – 5th round</vt:lpstr>
      <vt:lpstr>PFAS sampling</vt:lpstr>
      <vt:lpstr>Health Advisory Levels</vt:lpstr>
      <vt:lpstr>Cyanotoxins</vt:lpstr>
      <vt:lpstr>qPCR</vt:lpstr>
      <vt:lpstr>Manganese</vt:lpstr>
      <vt:lpstr>Rulemaking Timelines</vt:lpstr>
      <vt:lpstr>Health Equity</vt:lpstr>
      <vt:lpstr>Subscribe to DWS GovDelivery emails</vt:lpstr>
      <vt:lpstr>Miscellaneous Updates </vt:lpstr>
      <vt:lpstr>Questions / Discussion?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Fall 2022</dc:title>
  <dc:creator>Salis Karyl L</dc:creator>
  <cp:lastModifiedBy>Salis Karyl L</cp:lastModifiedBy>
  <cp:revision>63</cp:revision>
  <dcterms:created xsi:type="dcterms:W3CDTF">2021-03-11T23:27:54Z</dcterms:created>
  <dcterms:modified xsi:type="dcterms:W3CDTF">2022-11-16T00:05:10Z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0x0101001CD0D742BEC8D847AD6D1E9664CFF278</vt:lpwstr>
  </property>
</Properties>
</file>