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15.xml" ContentType="application/vnd.openxmlformats-officedocument.presentationml.slide+xml"/>
  <Override PartName="/ppt/slides/slide49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44.xml" ContentType="application/vnd.openxmlformats-officedocument.presentationml.slide+xml"/>
  <Override PartName="/ppt/slides/slide40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41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7.xml" ContentType="application/vnd.openxmlformats-officedocument.presentationml.slide+xml"/>
  <Override PartName="/ppt/slides/slide25.xml" ContentType="application/vnd.openxmlformats-officedocument.presentationml.slide+xml"/>
  <Override PartName="/ppt/slides/slide29.xml" ContentType="application/vnd.openxmlformats-officedocument.presentationml.slide+xml"/>
  <Override PartName="/ppt/slides/slide36.xml" ContentType="application/vnd.openxmlformats-officedocument.presentationml.slide+xml"/>
  <Override PartName="/ppt/slides/slide28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35.xml" ContentType="application/vnd.openxmlformats-officedocument.presentationml.slide+xml"/>
  <Override PartName="/ppt/slides/slide37.xml" ContentType="application/vnd.openxmlformats-officedocument.presentationml.slide+xml"/>
  <Override PartName="/ppt/slides/slide33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308" r:id="rId2"/>
    <p:sldId id="256" r:id="rId3"/>
    <p:sldId id="257" r:id="rId4"/>
    <p:sldId id="258" r:id="rId5"/>
    <p:sldId id="259" r:id="rId6"/>
    <p:sldId id="284" r:id="rId7"/>
    <p:sldId id="260" r:id="rId8"/>
    <p:sldId id="285" r:id="rId9"/>
    <p:sldId id="261" r:id="rId10"/>
    <p:sldId id="286" r:id="rId11"/>
    <p:sldId id="263" r:id="rId12"/>
    <p:sldId id="287" r:id="rId13"/>
    <p:sldId id="264" r:id="rId14"/>
    <p:sldId id="288" r:id="rId15"/>
    <p:sldId id="265" r:id="rId16"/>
    <p:sldId id="289" r:id="rId17"/>
    <p:sldId id="266" r:id="rId18"/>
    <p:sldId id="290" r:id="rId19"/>
    <p:sldId id="267" r:id="rId20"/>
    <p:sldId id="291" r:id="rId21"/>
    <p:sldId id="268" r:id="rId22"/>
    <p:sldId id="292" r:id="rId23"/>
    <p:sldId id="269" r:id="rId24"/>
    <p:sldId id="293" r:id="rId25"/>
    <p:sldId id="270" r:id="rId26"/>
    <p:sldId id="294" r:id="rId27"/>
    <p:sldId id="271" r:id="rId28"/>
    <p:sldId id="295" r:id="rId29"/>
    <p:sldId id="272" r:id="rId30"/>
    <p:sldId id="296" r:id="rId31"/>
    <p:sldId id="273" r:id="rId32"/>
    <p:sldId id="297" r:id="rId33"/>
    <p:sldId id="274" r:id="rId34"/>
    <p:sldId id="298" r:id="rId35"/>
    <p:sldId id="275" r:id="rId36"/>
    <p:sldId id="299" r:id="rId37"/>
    <p:sldId id="276" r:id="rId38"/>
    <p:sldId id="300" r:id="rId39"/>
    <p:sldId id="277" r:id="rId40"/>
    <p:sldId id="301" r:id="rId41"/>
    <p:sldId id="278" r:id="rId42"/>
    <p:sldId id="302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  <p:sldId id="318" r:id="rId5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928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31F97"/>
    <a:srgbClr val="B6020F"/>
    <a:srgbClr val="2F56FB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howGuides="1">
      <p:cViewPr varScale="1">
        <p:scale>
          <a:sx n="80" d="100"/>
          <a:sy n="80" d="100"/>
        </p:scale>
        <p:origin x="648" y="96"/>
      </p:cViewPr>
      <p:guideLst>
        <p:guide orient="horz" pos="2928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customXml" Target="../customXml/item3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1EE5AD-30B5-4846-8CCF-D41BAAF74A3F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CD636A4-6163-4FF2-8AAC-2758C4EC1E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849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Created by Educational Technology Network. www.edtechnetwork.com 2009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CD6050-99AC-4B31-810E-373911E8A416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293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44588F-C6A9-4DBF-AEB6-A554FDEFEF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916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AFC46E-183E-47F5-9029-C2508A4A561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366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52626-65E1-4526-A83A-917A1C6ADE5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507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FC26D3-F29E-4072-9D17-4F50228CE2A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613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8DB9ED-C53B-4B32-940C-AB932E96147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1958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E5358D-2CEE-4895-8C52-C39E15C9C3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287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365941-B44E-4412-BF9D-AFEC1FB84E7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145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EECA32-CC77-4B7B-B8A1-14BAF34717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0523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31FFCD-EA98-46E0-A403-BE40E4204F1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14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DF8B0D-3A78-4E4B-A644-A79B17599D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070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40FB6C-1C71-4FB4-A565-8CDAA31E16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4634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FA6423-A5CF-466F-BC53-61618B7BC52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833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6E287A-BC02-4AAE-9F22-FAB785ACC8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148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713089-AD05-4081-950D-B9708F02AE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50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A47126-6A2C-4945-8B85-94C944F6A9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3629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A226F5-45A1-4735-87CC-2B7DED6F58A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638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4F8097-5EE5-4E80-B5CA-10555872C3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1431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71DC13-33DC-4C95-A961-6AEA74FF050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4201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17570-E373-408F-BE28-EAB049C48E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250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D5A6F7-9B90-4A28-9936-DADCA431CD0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8212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AA8069-0E99-4B3F-8188-B0163C6884C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904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BCCE00-F036-43F4-A1B6-232D39C28A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226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875BAB-8866-4636-9040-E75D427C07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4987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1B8FE0-6165-4CA9-BE7C-782E113237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2237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BDA09B-E000-4D8B-B4D4-A26C0E4141C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70577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CB7C41-B7B6-4D92-9E6A-1F9DCB35A6A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735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A44AE-F074-4A54-9EF3-221BB914BA6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170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5F26CF-8270-4A17-B92D-10660BCCB7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98518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5FDA61-EF91-46E1-9CEE-3BC57C9494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6325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35C8F4-A14B-4490-8F6B-6D156B9D3F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78440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75E9F3-1861-48AA-8FC6-89913B0D0F4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8913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7CF2C-F040-436E-99F6-89E4E27E88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1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F2B03C-B9FE-4057-BA1A-99CF1B088C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06194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BA6231-3DA5-443B-8749-93474239D0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67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F316C-A0A5-4B76-8968-EFDFB7AEB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8585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6030C0-6DF7-4587-8DDD-B378093E5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55196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97CF2C-F040-436E-99F6-89E4E27E88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60316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BA6231-3DA5-443B-8749-93474239D05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54904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F316C-A0A5-4B76-8968-EFDFB7AEB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06084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6030C0-6DF7-4587-8DDD-B378093E5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82459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F316C-A0A5-4B76-8968-EFDFB7AEB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01322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6030C0-6DF7-4587-8DDD-B378093E5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9282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F316C-A0A5-4B76-8968-EFDFB7AEB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89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AFA59-4756-42CD-89DC-B48C8AB4993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4395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6030C0-6DF7-4587-8DDD-B378093E5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06440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AF316C-A0A5-4B76-8968-EFDFB7AEB91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990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6030C0-6DF7-4587-8DDD-B378093E5D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48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C99508-7621-4209-B2FE-1D7BC882D7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02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8F64D2A-5A4A-4F2B-A082-B436C8819CB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12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8D5C20-3129-43D2-8146-95E965C440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755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D33F44-A3B2-460C-B87C-83060D8EF78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836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35495-6C93-40EA-B5C2-1D8B391F5265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12DAB-072F-4AD8-8A7C-C97BEFF8BF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9B744-2A49-4294-81C8-E5842CC0350F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3C209-24C1-441E-8184-87F77DA353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/>
          </p:nvPr>
        </p:nvSpPr>
        <p:spPr>
          <a:xfrm>
            <a:off x="457200" y="1447800"/>
            <a:ext cx="8229600" cy="4572000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6291-072A-4727-A5F2-EEBAAC95D6E6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5DDE2-551E-42F0-A02E-F7911F9B2E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00F18-9E24-4769-B317-97035B9D605C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4D9CD-8307-4011-BB12-A10CBFA41F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EE45E-4875-45D6-8E70-1A98A4055A87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9EC2-1646-434C-AC5C-E863332DD5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283A5-9B71-44B0-B057-170A0303FBDA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94C52-FE2C-4D71-8686-375284A0D0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18C73-DFC4-4F01-A8E9-26318BFE2470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E66E7-C751-4A0B-AAE5-EF5D85D9B8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70989-8293-4532-A82F-0682955C7EC4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0002C-02A1-4C74-8ED4-560C0BC44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41467-0DE8-4048-8B42-0D8BAC775846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6D524-7B52-4B55-9E1B-ECFA65B6ED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0312B-43E3-4F80-97B4-45F6B8171922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F5B27-B278-4DBD-8202-7F8726A42F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B3007-7DCD-4C34-9525-E24A214A8951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3B9C-EBA6-4CB8-9EB5-17FA07B1AF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8AD326-DF2B-4880-AC29-D658F7E7D735}" type="datetimeFigureOut">
              <a:rPr lang="en-US"/>
              <a:pPr>
                <a:defRPr/>
              </a:pPr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7DDB19-C633-461A-8D6D-F7CD7404B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2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7.xml"/><Relationship Id="rId18" Type="http://schemas.openxmlformats.org/officeDocument/2006/relationships/slide" Target="slide9.xml"/><Relationship Id="rId26" Type="http://schemas.openxmlformats.org/officeDocument/2006/relationships/slide" Target="slide41.xml"/><Relationship Id="rId3" Type="http://schemas.openxmlformats.org/officeDocument/2006/relationships/slide" Target="slide3.xml"/><Relationship Id="rId21" Type="http://schemas.openxmlformats.org/officeDocument/2006/relationships/slide" Target="slide39.xml"/><Relationship Id="rId7" Type="http://schemas.openxmlformats.org/officeDocument/2006/relationships/slide" Target="slide43.xml"/><Relationship Id="rId12" Type="http://schemas.openxmlformats.org/officeDocument/2006/relationships/slide" Target="slide45.xml"/><Relationship Id="rId17" Type="http://schemas.openxmlformats.org/officeDocument/2006/relationships/slide" Target="slide47.xml"/><Relationship Id="rId25" Type="http://schemas.openxmlformats.org/officeDocument/2006/relationships/slide" Target="slide31.xml"/><Relationship Id="rId2" Type="http://schemas.openxmlformats.org/officeDocument/2006/relationships/notesSlide" Target="../notesSlides/notesSlide2.xml"/><Relationship Id="rId16" Type="http://schemas.openxmlformats.org/officeDocument/2006/relationships/slide" Target="slide37.xml"/><Relationship Id="rId20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3.xml"/><Relationship Id="rId11" Type="http://schemas.openxmlformats.org/officeDocument/2006/relationships/slide" Target="slide35.xml"/><Relationship Id="rId24" Type="http://schemas.openxmlformats.org/officeDocument/2006/relationships/slide" Target="slide21.xml"/><Relationship Id="rId5" Type="http://schemas.openxmlformats.org/officeDocument/2006/relationships/slide" Target="slide23.xml"/><Relationship Id="rId15" Type="http://schemas.openxmlformats.org/officeDocument/2006/relationships/slide" Target="slide27.xml"/><Relationship Id="rId23" Type="http://schemas.openxmlformats.org/officeDocument/2006/relationships/slide" Target="slide11.xml"/><Relationship Id="rId10" Type="http://schemas.openxmlformats.org/officeDocument/2006/relationships/slide" Target="slide25.xml"/><Relationship Id="rId19" Type="http://schemas.openxmlformats.org/officeDocument/2006/relationships/slide" Target="slide19.xml"/><Relationship Id="rId4" Type="http://schemas.openxmlformats.org/officeDocument/2006/relationships/slide" Target="slide13.xml"/><Relationship Id="rId9" Type="http://schemas.openxmlformats.org/officeDocument/2006/relationships/slide" Target="slide15.xml"/><Relationship Id="rId14" Type="http://schemas.openxmlformats.org/officeDocument/2006/relationships/slide" Target="slide17.xml"/><Relationship Id="rId22" Type="http://schemas.openxmlformats.org/officeDocument/2006/relationships/slide" Target="slide49.xml"/><Relationship Id="rId27" Type="http://schemas.openxmlformats.org/officeDocument/2006/relationships/slide" Target="slide5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197893"/>
            <a:ext cx="9237025" cy="2462213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5000" b="1" dirty="0">
                <a:ln w="28575" cmpd="sng">
                  <a:solidFill>
                    <a:schemeClr val="bg1"/>
                  </a:solidFill>
                  <a:prstDash val="solid"/>
                  <a:miter lim="800000"/>
                </a:ln>
                <a:gradFill flip="none"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Jeopardy</a:t>
            </a:r>
            <a:endParaRPr lang="en-US" sz="15000" b="1" cap="none" spc="0" dirty="0">
              <a:ln w="28575" cmpd="sng">
                <a:solidFill>
                  <a:schemeClr val="bg1"/>
                </a:solidFill>
                <a:prstDash val="solid"/>
                <a:miter lim="800000"/>
              </a:ln>
              <a:gradFill flip="none" rotWithShape="1"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34400" y="838200"/>
            <a:ext cx="304800" cy="304800"/>
          </a:xfrm>
          <a:prstGeom prst="rect">
            <a:avLst/>
          </a:prstGeom>
          <a:noFill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8C6540-C834-4DD8-8122-C77B2C3C4403}"/>
              </a:ext>
            </a:extLst>
          </p:cNvPr>
          <p:cNvSpPr txBox="1"/>
          <p:nvPr/>
        </p:nvSpPr>
        <p:spPr>
          <a:xfrm>
            <a:off x="609600" y="990600"/>
            <a:ext cx="7848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2F56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Notifying the Public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29FAB7-DCE7-4C2F-981D-4754DFDF4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343" y="5270500"/>
            <a:ext cx="3175000" cy="1193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89A748-2D20-4118-B7B8-BEE4717A2FE1}"/>
              </a:ext>
            </a:extLst>
          </p:cNvPr>
          <p:cNvSpPr txBox="1"/>
          <p:nvPr/>
        </p:nvSpPr>
        <p:spPr>
          <a:xfrm>
            <a:off x="457200" y="5079305"/>
            <a:ext cx="41148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Spring Partner Training</a:t>
            </a:r>
          </a:p>
          <a:p>
            <a:r>
              <a:rPr lang="en-US" sz="2800" dirty="0"/>
              <a:t>Kari Salis, PE</a:t>
            </a:r>
          </a:p>
          <a:p>
            <a:r>
              <a:rPr lang="en-US" sz="2800" dirty="0"/>
              <a:t>DWP Technical Manger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PN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Answers: </a:t>
            </a:r>
          </a:p>
        </p:txBody>
      </p:sp>
      <p:pic>
        <p:nvPicPr>
          <p:cNvPr id="12292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7FA93661-CA9E-4442-BD57-994E062E48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2CCA67E-D577-49CD-8FD5-977559639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6971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Who is responsible for creating the public notice and checking it meets the rules?</a:t>
            </a: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The PWS (we can help)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Bonus question: Who determines whether the notice should be hand-delivered, posted, or a press release issued?</a:t>
            </a: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The PWS (we can help)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 Tier 1 Public Notice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Which scenarios require a “Do Not Drink” advisory?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Nitrate above 9.9 mg/L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Nitrate above 10.5 mg/L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Arsenic above 35 ug/L</a:t>
            </a:r>
          </a:p>
          <a:p>
            <a:endParaRPr lang="en-US" dirty="0">
              <a:solidFill>
                <a:srgbClr val="031F97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07DF017D-600D-4217-AAB2-CC4B173A9D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PN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b and c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199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Which scenarios require a “Do Not Drink” advisory?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Nitrate above 9.9 mg/L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FF0000"/>
                </a:solidFill>
              </a:rPr>
              <a:t>Nitrate above 10.5 mg/L</a:t>
            </a:r>
          </a:p>
          <a:p>
            <a:pPr marL="742950" indent="-742950">
              <a:buAutoNum type="alphaLcParenR"/>
            </a:pPr>
            <a:r>
              <a:rPr lang="en-US" sz="3600" dirty="0">
                <a:solidFill>
                  <a:srgbClr val="FF0000"/>
                </a:solidFill>
              </a:rPr>
              <a:t>Arsenic above 35 ug/L</a:t>
            </a:r>
          </a:p>
          <a:p>
            <a:pPr eaLnBrk="1" hangingPunct="1">
              <a:buNone/>
            </a:pPr>
            <a:endParaRPr lang="en-US" sz="3600" i="1" dirty="0">
              <a:solidFill>
                <a:srgbClr val="031F97"/>
              </a:solidFill>
            </a:endParaRPr>
          </a:p>
        </p:txBody>
      </p:sp>
      <p:pic>
        <p:nvPicPr>
          <p:cNvPr id="1434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289BA81D-DFB2-4DDE-8221-FF77DB00A31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89857" y="1328057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   SDWIS issues auto-generated compliance letters to the PWS for chemical MCL violations.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2CD5269A-1CC5-4ABC-8F78-76FD03D994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Answer:</a:t>
            </a:r>
          </a:p>
        </p:txBody>
      </p:sp>
      <p:sp>
        <p:nvSpPr>
          <p:cNvPr id="16387" name="Content Placeholder 3"/>
          <p:cNvSpPr>
            <a:spLocks noGrp="1"/>
          </p:cNvSpPr>
          <p:nvPr>
            <p:ph idx="1"/>
          </p:nvPr>
        </p:nvSpPr>
        <p:spPr>
          <a:xfrm>
            <a:off x="478971" y="1313656"/>
            <a:ext cx="8229600" cy="45386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False: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   SDWIS issues auto-generated compliance letters to the PWS for chemical MCL violations.</a:t>
            </a:r>
          </a:p>
          <a:p>
            <a:pPr eaLnBrk="1" hangingPunct="1">
              <a:buNone/>
            </a:pPr>
            <a:r>
              <a:rPr lang="en-US" dirty="0">
                <a:solidFill>
                  <a:srgbClr val="FF0000"/>
                </a:solidFill>
              </a:rPr>
              <a:t>An informal compliance letter will need to be written by the regulator.</a:t>
            </a:r>
          </a:p>
        </p:txBody>
      </p:sp>
      <p:pic>
        <p:nvPicPr>
          <p:cNvPr id="16388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55531CD9-D99A-4644-A581-71E434EEF0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28068" y="1417638"/>
            <a:ext cx="8229600" cy="32305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A routine arsenic result is 15 ppb (MCL = 10 ppb). Is a Tier 2 public notice required?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07A298F1-CA38-4FCC-ACB9-957C6384B3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sp>
        <p:nvSpPr>
          <p:cNvPr id="18435" name="Content Placeholder 3"/>
          <p:cNvSpPr>
            <a:spLocks noGrp="1"/>
          </p:cNvSpPr>
          <p:nvPr>
            <p:ph idx="1"/>
          </p:nvPr>
        </p:nvSpPr>
        <p:spPr>
          <a:xfrm>
            <a:off x="361950" y="2514600"/>
            <a:ext cx="8229600" cy="28495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A routine arsenic result is 15 ppb (MCL = 10 ppb). Is a Tier 2 public notice required?</a:t>
            </a: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No. Compliance and public notice requirement are based on the quarterly average. System will need to begin quarterly monitoring.</a:t>
            </a:r>
          </a:p>
        </p:txBody>
      </p:sp>
      <p:pic>
        <p:nvPicPr>
          <p:cNvPr id="18436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50F54E56-1A86-4940-A329-5D2F2AE14E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A routine Nitrate result is 15 mg/L (MCL = 10 ppm). Is a Tier 2 public notice required?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2F56FB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BD9BC21E-E6F8-4E3E-AA0A-AECA7C55C3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20483" name="Content Placeholder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A routine arsenic result is 15 ppb (MCL = 10 ppb). Is a Tier 2 public notice required?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While compliance and public notice is based on a single exceedance, nitrate is an acute contaminant so a </a:t>
            </a:r>
            <a:r>
              <a:rPr lang="en-US" sz="3600" u="sng" dirty="0">
                <a:solidFill>
                  <a:srgbClr val="FF0000"/>
                </a:solidFill>
              </a:rPr>
              <a:t>Tier 1 notice is required</a:t>
            </a:r>
            <a:r>
              <a:rPr lang="en-US" sz="3600" dirty="0">
                <a:solidFill>
                  <a:srgbClr val="FF0000"/>
                </a:solidFill>
              </a:rPr>
              <a:t>.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20484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7A5AA5C1-CB05-429E-B4C4-75688E1150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07179" y="1981200"/>
            <a:ext cx="8915050" cy="3763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The purpose of a Tier 2 public notice is to…?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Inform customers that their water is not safe to drink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Inform customers of possible health effects and what the system is doing to resolve the problem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Provide incentive for the PWS to resolve the problem</a:t>
            </a:r>
          </a:p>
          <a:p>
            <a:pPr marL="742950" indent="-742950" eaLnBrk="1" hangingPunct="1">
              <a:buAutoNum type="alphaLcParenR"/>
            </a:pPr>
            <a:endParaRPr lang="en-US" sz="3600" dirty="0">
              <a:solidFill>
                <a:srgbClr val="2F56FB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19FBF161-9E79-4F10-A492-D281AAF528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7315200" y="0"/>
            <a:ext cx="18288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486400" y="0"/>
            <a:ext cx="18288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657600" y="0"/>
            <a:ext cx="18288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828800" y="0"/>
            <a:ext cx="18288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0" y="0"/>
            <a:ext cx="18288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315200" y="57912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486400" y="57912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657600" y="57912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828800" y="57912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57912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47244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486400" y="47244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57600" y="47244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828800" y="47244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47244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315200" y="35814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486400" y="35814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657600" y="35814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828800" y="35814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5814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315200" y="25146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6400" y="25146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57600" y="25146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5146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514600"/>
            <a:ext cx="1828800" cy="1066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15200" y="13716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86400" y="13716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13716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1371600"/>
            <a:ext cx="1828800" cy="1143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5715000" y="15240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7543800" y="15240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228600" y="2590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2057400" y="2590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3886200" y="2590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5715000" y="2590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7543800" y="2590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228600" y="3733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2057400" y="3733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3886200" y="3733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715000" y="3733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ounded Rectangle 43"/>
          <p:cNvSpPr/>
          <p:nvPr/>
        </p:nvSpPr>
        <p:spPr>
          <a:xfrm>
            <a:off x="7543800" y="3733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44"/>
          <p:cNvSpPr/>
          <p:nvPr/>
        </p:nvSpPr>
        <p:spPr>
          <a:xfrm>
            <a:off x="228600" y="4876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2057400" y="4876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ounded Rectangle 46"/>
          <p:cNvSpPr/>
          <p:nvPr/>
        </p:nvSpPr>
        <p:spPr>
          <a:xfrm>
            <a:off x="3886200" y="4876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5715000" y="4876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7543800" y="4876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ounded Rectangle 49"/>
          <p:cNvSpPr/>
          <p:nvPr/>
        </p:nvSpPr>
        <p:spPr>
          <a:xfrm>
            <a:off x="228600" y="6019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>
          <a:xfrm>
            <a:off x="2057400" y="6019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3886200" y="6019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5715000" y="6019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>
            <a:off x="7543800" y="60198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1981200" y="1524000"/>
            <a:ext cx="15240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3886200" y="15240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228600" y="1524000"/>
            <a:ext cx="1371600" cy="838200"/>
          </a:xfrm>
          <a:prstGeom prst="roundRect">
            <a:avLst/>
          </a:prstGeom>
          <a:solidFill>
            <a:srgbClr val="2F56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52133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2735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FF00"/>
                          </a:solidFill>
                        </a:rPr>
                        <a:t>Tier 1 PN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dirty="0">
                          <a:solidFill>
                            <a:srgbClr val="FFFF00"/>
                          </a:solidFill>
                        </a:rPr>
                        <a:t>Tier 2 PN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Loss of Pressure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solidFill>
                            <a:srgbClr val="FFFF00"/>
                          </a:solidFill>
                        </a:rPr>
                        <a:t>CCR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</a:rPr>
                        <a:t>LCR Public Education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61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  <a:hlinkClick r:id="rId3" action="ppaction://hlinksldjump"/>
                        </a:rPr>
                        <a:t>100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4" action="ppaction://hlinksldjump"/>
                        </a:rPr>
                        <a:t>100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5" action="ppaction://hlinksldjump"/>
                        </a:rPr>
                        <a:t>100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6" action="ppaction://hlinksldjump"/>
                        </a:rPr>
                        <a:t>100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>
                          <a:hlinkClick r:id="rId7" action="ppaction://hlinksldjump"/>
                        </a:rPr>
                        <a:t>100</a:t>
                      </a:r>
                      <a:endParaRPr lang="en-US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61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FF00"/>
                          </a:solidFill>
                          <a:hlinkClick r:id="rId8" action="ppaction://hlinksldjump"/>
                        </a:rPr>
                        <a:t>200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9" action="ppaction://hlinksldjump"/>
                        </a:rPr>
                        <a:t>200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0" action="ppaction://hlinksldjump"/>
                        </a:rPr>
                        <a:t>200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1" action="ppaction://hlinksldjump"/>
                        </a:rPr>
                        <a:t>200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>
                          <a:hlinkClick r:id="rId12" action="ppaction://hlinksldjump"/>
                        </a:rPr>
                        <a:t>200</a:t>
                      </a:r>
                      <a:endParaRPr lang="en-US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61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3" action="ppaction://hlinksldjump"/>
                        </a:rPr>
                        <a:t>300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4" action="ppaction://hlinksldjump"/>
                        </a:rPr>
                        <a:t>300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5" action="ppaction://hlinksldjump"/>
                        </a:rPr>
                        <a:t>300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6" action="ppaction://hlinksldjump"/>
                        </a:rPr>
                        <a:t>300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>
                          <a:hlinkClick r:id="rId17" action="ppaction://hlinksldjump"/>
                        </a:rPr>
                        <a:t>300</a:t>
                      </a:r>
                      <a:endParaRPr lang="en-US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61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8" action="ppaction://hlinksldjump"/>
                        </a:rPr>
                        <a:t>400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19" action="ppaction://hlinksldjump"/>
                        </a:rPr>
                        <a:t>400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0" action="ppaction://hlinksldjump"/>
                        </a:rPr>
                        <a:t>400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1" action="ppaction://hlinksldjump"/>
                        </a:rPr>
                        <a:t>400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>
                          <a:hlinkClick r:id="rId22" action="ppaction://hlinksldjump"/>
                        </a:rPr>
                        <a:t>400</a:t>
                      </a:r>
                      <a:endParaRPr lang="en-US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612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3" action="ppaction://hlinksldjump"/>
                        </a:rPr>
                        <a:t>500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4" action="ppaction://hlinksldjump"/>
                        </a:rPr>
                        <a:t>500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5" action="ppaction://hlinksldjump"/>
                        </a:rPr>
                        <a:t>500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hlinkClick r:id="rId26" action="ppaction://hlinksldjump"/>
                        </a:rPr>
                        <a:t>500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sng" dirty="0">
                          <a:hlinkClick r:id="rId27" action="ppaction://hlinksldjump"/>
                        </a:rPr>
                        <a:t>500</a:t>
                      </a:r>
                      <a:endParaRPr lang="en-US" sz="2800" u="sng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8" grpId="0" animBg="1"/>
      <p:bldP spid="57" grpId="0" animBg="1"/>
      <p:bldP spid="56" grpId="0" animBg="1"/>
      <p:bldP spid="55" grpId="0" animBg="1"/>
      <p:bldP spid="20" grpId="0" animBg="1"/>
      <p:bldP spid="19" grpId="0" animBg="1"/>
      <p:bldP spid="18" grpId="0" animBg="1"/>
      <p:bldP spid="17" grpId="0" animBg="1"/>
      <p:bldP spid="16" grpId="0" animBg="1"/>
      <p:bldP spid="24" grpId="0" animBg="1"/>
      <p:bldP spid="23" grpId="0" animBg="1"/>
      <p:bldP spid="22" grpId="0" animBg="1"/>
      <p:bldP spid="21" grpId="0" animBg="1"/>
      <p:bldP spid="15" grpId="0" animBg="1"/>
      <p:bldP spid="28" grpId="0" animBg="1"/>
      <p:bldP spid="27" grpId="0" animBg="1"/>
      <p:bldP spid="26" grpId="0" animBg="1"/>
      <p:bldP spid="25" grpId="0" animBg="1"/>
      <p:bldP spid="14" grpId="0" animBg="1"/>
      <p:bldP spid="13" grpId="0" animBg="1"/>
      <p:bldP spid="12" grpId="0" animBg="1"/>
      <p:bldP spid="11" grpId="0" animBg="1"/>
      <p:bldP spid="10" grpId="0" animBg="1"/>
      <p:bldP spid="9" grpId="0" animBg="1"/>
      <p:bldP spid="8" grpId="0" animBg="1"/>
      <p:bldP spid="7" grpId="0" animBg="1"/>
      <p:bldP spid="6" grpId="0" animBg="1"/>
      <p:bldP spid="4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b</a:t>
            </a:r>
          </a:p>
        </p:txBody>
      </p:sp>
      <p:sp>
        <p:nvSpPr>
          <p:cNvPr id="22531" name="Content Placeholder 3"/>
          <p:cNvSpPr>
            <a:spLocks noGrp="1"/>
          </p:cNvSpPr>
          <p:nvPr>
            <p:ph idx="1"/>
          </p:nvPr>
        </p:nvSpPr>
        <p:spPr>
          <a:xfrm>
            <a:off x="171625" y="2743200"/>
            <a:ext cx="8800750" cy="25447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The purpose of a Tier 2 public notice is to…?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Inform customers that their water is not safe to drink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Inform customers of possible health effects and what the system is doing to resolve the problem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Provide incentive for the PWS to resolve the problem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22532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1A9DF0D5-6604-4B66-99DE-1AB42F0BC5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428524"/>
            <a:ext cx="8490857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Which actions are required following a Tier 2 Public Notice: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Repeat the PN every three months as long as the violation/situation persists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The PN must be posted for at least 7 days even if the violation/situation persists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Send a copy of the PN in to DMCE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Return to compliance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8D062187-FDAE-4F68-89B6-AD95DFAA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2 Public Notice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ALL</a:t>
            </a:r>
          </a:p>
        </p:txBody>
      </p:sp>
      <p:sp>
        <p:nvSpPr>
          <p:cNvPr id="24579" name="Content Placeholder 3"/>
          <p:cNvSpPr>
            <a:spLocks noGrp="1"/>
          </p:cNvSpPr>
          <p:nvPr>
            <p:ph idx="1"/>
          </p:nvPr>
        </p:nvSpPr>
        <p:spPr>
          <a:xfrm>
            <a:off x="457200" y="1600868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Which actions are required following a Tier 2 Public Notice: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Repeat the PN every three months as long as the violation/situation persists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The PN must be posted for at least 7 days even if the violation/situation persists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Send a copy of the PN in to DMCE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Return to compliance</a:t>
            </a:r>
          </a:p>
          <a:p>
            <a:pPr algn="ctr" eaLnBrk="1" hangingPunct="1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458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29BD09D9-5EFD-4AA3-A98F-C97B51991A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 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If pressure in a distribution system drops below 20 psi, a boil advisory must be issued.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F5A69A9D-00BF-4436-8796-5D341335E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sp>
        <p:nvSpPr>
          <p:cNvPr id="26627" name="Content Placeholder 3"/>
          <p:cNvSpPr>
            <a:spLocks noGrp="1"/>
          </p:cNvSpPr>
          <p:nvPr>
            <p:ph idx="1"/>
          </p:nvPr>
        </p:nvSpPr>
        <p:spPr>
          <a:xfrm>
            <a:off x="489857" y="1166018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False: 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If pressure in a distribution system drops below 20 psi, a boil advisory must be issued.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Contamination can enter a pipe if there is zero or negative pressure.</a:t>
            </a:r>
          </a:p>
        </p:txBody>
      </p:sp>
      <p:pic>
        <p:nvPicPr>
          <p:cNvPr id="26628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0703162F-AAE1-497C-AFB0-775E5EF1A8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395867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The requirement to boil during loss of pressure is: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a) A requirement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b) A best management practice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c) Both – it’s complicated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DB807368-5BE2-47A5-BD07-6ABA1FFD4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c</a:t>
            </a:r>
          </a:p>
        </p:txBody>
      </p:sp>
      <p:sp>
        <p:nvSpPr>
          <p:cNvPr id="28675" name="Content Placeholder 3"/>
          <p:cNvSpPr>
            <a:spLocks noGrp="1"/>
          </p:cNvSpPr>
          <p:nvPr>
            <p:ph sz="half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endParaRPr lang="en-US" sz="6000" dirty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A16F2F-92C1-4C9E-93E1-1D9EA856E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2" y="1508919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The requirement to boil during loss of pressure is:</a:t>
            </a:r>
          </a:p>
          <a:p>
            <a:pPr eaLnBrk="1" hangingPunct="1">
              <a:buNone/>
            </a:pPr>
            <a:r>
              <a:rPr lang="en-US" sz="3200" dirty="0">
                <a:solidFill>
                  <a:srgbClr val="031F97"/>
                </a:solidFill>
              </a:rPr>
              <a:t>a) A requirement</a:t>
            </a:r>
          </a:p>
          <a:p>
            <a:pPr eaLnBrk="1" hangingPunct="1">
              <a:buNone/>
            </a:pPr>
            <a:r>
              <a:rPr lang="en-US" sz="3200" dirty="0">
                <a:solidFill>
                  <a:srgbClr val="031F97"/>
                </a:solidFill>
              </a:rPr>
              <a:t>b) A best management practice</a:t>
            </a:r>
          </a:p>
          <a:p>
            <a:pPr eaLnBrk="1" hangingPunct="1">
              <a:buNone/>
            </a:pPr>
            <a:r>
              <a:rPr lang="en-US" sz="3200" dirty="0">
                <a:solidFill>
                  <a:srgbClr val="FF0000"/>
                </a:solidFill>
              </a:rPr>
              <a:t>c) Both – it’s complicated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BMPs specify to boil but if a PWS doesn’t want to we can require a Tier 1 as a “situation with significant potential to have adverse effects on human health”</a:t>
            </a:r>
          </a:p>
        </p:txBody>
      </p:sp>
      <p:pic>
        <p:nvPicPr>
          <p:cNvPr id="28676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>
            <a:extLst>
              <a:ext uri="{FF2B5EF4-FFF2-40B4-BE49-F238E27FC236}">
                <a16:creationId xmlns:a16="http://schemas.microsoft.com/office/drawing/2014/main" id="{0568F0CE-52E4-40BC-ADF4-FBCF42AB2B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35429" y="1417637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Which of the following public notification template must be used: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 err="1">
                <a:solidFill>
                  <a:srgbClr val="031F97"/>
                </a:solidFill>
              </a:rPr>
              <a:t>Ecoli</a:t>
            </a:r>
            <a:r>
              <a:rPr lang="en-US" sz="3600" dirty="0">
                <a:solidFill>
                  <a:srgbClr val="031F97"/>
                </a:solidFill>
              </a:rPr>
              <a:t> 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Loss of pressure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Any clear message that directs customers to boil their water prior to drinking.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6EE51062-EE28-46FD-AD49-407CD9C06A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c</a:t>
            </a:r>
          </a:p>
        </p:txBody>
      </p:sp>
      <p:sp>
        <p:nvSpPr>
          <p:cNvPr id="30723" name="Content Placeholder 3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Which of the following public notification template must be used:</a:t>
            </a:r>
          </a:p>
          <a:p>
            <a:pPr marL="742950" indent="-742950" eaLnBrk="1" hangingPunct="1">
              <a:buAutoNum type="alphaLcParenR"/>
            </a:pPr>
            <a:r>
              <a:rPr lang="en-US" dirty="0" err="1">
                <a:solidFill>
                  <a:srgbClr val="031F97"/>
                </a:solidFill>
              </a:rPr>
              <a:t>Ecoli</a:t>
            </a:r>
            <a:r>
              <a:rPr lang="en-US" dirty="0">
                <a:solidFill>
                  <a:srgbClr val="031F97"/>
                </a:solidFill>
              </a:rPr>
              <a:t> 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Loss of pressure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Any clear message that directs customers to boil their water prior to drinking.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Since this is usually a BMP. Door hangers with simple messages are common.</a:t>
            </a:r>
          </a:p>
        </p:txBody>
      </p:sp>
      <p:pic>
        <p:nvPicPr>
          <p:cNvPr id="30724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56141C46-5FF7-4C12-999C-A84863B7ED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46314" y="1417637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To lift a no pressure boil advisory, the following must have occurred: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Pressure was restored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Area was shock chlorinated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Area was flushed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Coliform sample(s) were absent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2C151381-6CED-4274-9498-656246447E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Public Notice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844189-3B7A-452B-A019-200D3571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6518"/>
            <a:ext cx="8229600" cy="4144963"/>
          </a:xfrm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rgbClr val="031F97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Once the PWS has been notified of the violation, how long do they have to issue a Tier 1 notice?</a:t>
            </a:r>
          </a:p>
        </p:txBody>
      </p:sp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5D038617-3F36-482B-BC38-80963BC53D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ALL</a:t>
            </a:r>
          </a:p>
        </p:txBody>
      </p:sp>
      <p:sp>
        <p:nvSpPr>
          <p:cNvPr id="32771" name="Content Placeholder 3"/>
          <p:cNvSpPr>
            <a:spLocks noGrp="1"/>
          </p:cNvSpPr>
          <p:nvPr>
            <p:ph idx="1"/>
          </p:nvPr>
        </p:nvSpPr>
        <p:spPr>
          <a:xfrm>
            <a:off x="457200" y="1450295"/>
            <a:ext cx="8544936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To lift a no pressure boil advisory, the following must have occurred: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Pressure was restored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Area was shock chlorinated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Area was flushed</a:t>
            </a:r>
          </a:p>
          <a:p>
            <a:pPr marL="742950" indent="-742950" eaLnBrk="1" hangingPunct="1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Coliform sample(s) were absent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Note: PWS should advise customers to flush out their own plumbing.</a:t>
            </a:r>
          </a:p>
        </p:txBody>
      </p:sp>
      <p:pic>
        <p:nvPicPr>
          <p:cNvPr id="32772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0AC2BBC3-B03F-4969-9EED-4EEC66D6D1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229600" cy="32305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A boil advisory is still required during planned maintenance when a water system shuts off all customers.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66A962B0-9FB2-4874-ABCF-96D25F0078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Loss of Pressure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</a:t>
            </a:r>
          </a:p>
        </p:txBody>
      </p:sp>
      <p:sp>
        <p:nvSpPr>
          <p:cNvPr id="34819" name="Content Placeholder 3"/>
          <p:cNvSpPr>
            <a:spLocks noGrp="1"/>
          </p:cNvSpPr>
          <p:nvPr>
            <p:ph idx="1"/>
          </p:nvPr>
        </p:nvSpPr>
        <p:spPr>
          <a:xfrm>
            <a:off x="457200" y="1450295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A boil advisory is still required during planned maintenance when a water system shuts off all customers.</a:t>
            </a:r>
          </a:p>
          <a:p>
            <a:pPr eaLnBrk="1" hangingPunct="1">
              <a:buNone/>
            </a:pPr>
            <a:r>
              <a:rPr lang="en-US" dirty="0">
                <a:solidFill>
                  <a:srgbClr val="FF0000"/>
                </a:solidFill>
              </a:rPr>
              <a:t>If customers are shut off at the meter, they are not at risk of contaminants entering their plumbing. A courtesy notice should still be given.</a:t>
            </a:r>
          </a:p>
        </p:txBody>
      </p:sp>
      <p:pic>
        <p:nvPicPr>
          <p:cNvPr id="3482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Content Placeholder 2">
            <a:extLst>
              <a:ext uri="{FF2B5EF4-FFF2-40B4-BE49-F238E27FC236}">
                <a16:creationId xmlns:a16="http://schemas.microsoft.com/office/drawing/2014/main" id="{4522DEDD-6148-4891-9820-E02B7D054F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846138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 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Only systems serving more than 3,300 people may send all customers via mail or email a link to a website where the CCR is available.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1EA5D590-5622-419A-B967-6356FD5683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4953000" y="2590800"/>
            <a:ext cx="327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pic>
        <p:nvPicPr>
          <p:cNvPr id="36868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62000" y="1696245"/>
            <a:ext cx="7924800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  <a:latin typeface="+mn-lt"/>
              </a:rPr>
              <a:t>False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  <a:latin typeface="+mn-lt"/>
              </a:rPr>
              <a:t>Only systems serving more than 3,300 people may send all customers via mail or email a link to a website where the CCR is available.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  <a:latin typeface="+mn-lt"/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  <a:latin typeface="+mn-lt"/>
              </a:rPr>
              <a:t>This option is available to all community systems.</a:t>
            </a:r>
          </a:p>
        </p:txBody>
      </p:sp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7E7C58D8-E2F9-4821-BB15-86081A0741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35353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Community systems must report results of all special samples in their CCR. 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802AF5AB-E633-491A-AA76-74ACE205A4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pic>
        <p:nvPicPr>
          <p:cNvPr id="38916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953000" y="2590800"/>
            <a:ext cx="327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515075" y="2514600"/>
            <a:ext cx="3276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99325" y="1881981"/>
            <a:ext cx="8229600" cy="355123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Community systems must report results of all special samples in their CCR. 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Special samples are not representative of water served to customers and therefore do not need to be reported.</a:t>
            </a:r>
          </a:p>
        </p:txBody>
      </p:sp>
      <p:pic>
        <p:nvPicPr>
          <p:cNvPr id="9" name="Content Placeholder 2">
            <a:extLst>
              <a:ext uri="{FF2B5EF4-FFF2-40B4-BE49-F238E27FC236}">
                <a16:creationId xmlns:a16="http://schemas.microsoft.com/office/drawing/2014/main" id="{F3F0FEBC-F04D-4AD7-BF22-2EFACE9C3A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24543" y="1143000"/>
            <a:ext cx="8229600" cy="36877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The recently passed America’s Water Infrastructure Act requires PWSs serving &gt; 10,000 to send CCRs twice per year. 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A6B6A01D-1C07-4381-BFB1-5ABC7B0EA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5029200" y="4648200"/>
            <a:ext cx="3276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2933700" y="2667000"/>
            <a:ext cx="3276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pic>
        <p:nvPicPr>
          <p:cNvPr id="40964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457200" y="4618037"/>
            <a:ext cx="32766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3505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True: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The recently passed America’s Water Infrastructure Act requires PWSs serving &gt; 10,000 to send CCRs twice per year. This begins in 2020.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9" name="Content Placeholder 2">
            <a:extLst>
              <a:ext uri="{FF2B5EF4-FFF2-40B4-BE49-F238E27FC236}">
                <a16:creationId xmlns:a16="http://schemas.microsoft.com/office/drawing/2014/main" id="{BE6AE0D2-DF3F-4821-9270-49513723BA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24543" y="1828800"/>
            <a:ext cx="8229600" cy="29257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Non-transient non-community systems are required to post their CCR in conspicuous locations throughout the area served by the water system.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0F1DE0DE-AFC3-42A7-A079-26DD1222C1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411843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PN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Answer:</a:t>
            </a:r>
          </a:p>
        </p:txBody>
      </p:sp>
      <p:pic>
        <p:nvPicPr>
          <p:cNvPr id="6148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0FF37-5749-4B49-8905-990D792A1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29756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31F97"/>
                </a:solidFill>
              </a:rPr>
              <a:t>Once the PWS has been notified of the violation, how long do they have to issue a Tier 1 notice?</a:t>
            </a:r>
          </a:p>
          <a:p>
            <a:pPr marL="0" indent="0">
              <a:buNone/>
            </a:pPr>
            <a:endParaRPr lang="en-US" dirty="0">
              <a:solidFill>
                <a:srgbClr val="031F97"/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FF0000"/>
                </a:solidFill>
              </a:rPr>
              <a:t>24 hours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Content Placeholder 2">
            <a:extLst>
              <a:ext uri="{FF2B5EF4-FFF2-40B4-BE49-F238E27FC236}">
                <a16:creationId xmlns:a16="http://schemas.microsoft.com/office/drawing/2014/main" id="{1D05DA3C-B6F5-426D-9E48-D15CDEB576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3"/>
          <p:cNvSpPr txBox="1">
            <a:spLocks/>
          </p:cNvSpPr>
          <p:nvPr/>
        </p:nvSpPr>
        <p:spPr bwMode="auto">
          <a:xfrm>
            <a:off x="5306500" y="545940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5314700" y="4089725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5446850" y="2731625"/>
            <a:ext cx="2971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3"/>
          <p:cNvSpPr txBox="1">
            <a:spLocks/>
          </p:cNvSpPr>
          <p:nvPr/>
        </p:nvSpPr>
        <p:spPr bwMode="auto">
          <a:xfrm>
            <a:off x="2523275" y="4112875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 bwMode="auto">
          <a:xfrm>
            <a:off x="-265250" y="407815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-228600" y="274995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pic>
        <p:nvPicPr>
          <p:cNvPr id="43012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53500" y="1482319"/>
            <a:ext cx="8229600" cy="4013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  <a:latin typeface="+mn-lt"/>
              </a:rPr>
              <a:t>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  <a:latin typeface="+mn-lt"/>
              </a:rPr>
              <a:t>Non-transient non-community systems are required to post their CCR in conspicuous locations throughout the area served by the water system.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  <a:latin typeface="+mn-lt"/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  <a:latin typeface="+mn-lt"/>
              </a:rPr>
              <a:t>Only community systems are required to create a CCR.</a:t>
            </a:r>
          </a:p>
        </p:txBody>
      </p:sp>
      <p:pic>
        <p:nvPicPr>
          <p:cNvPr id="14" name="Content Placeholder 2">
            <a:extLst>
              <a:ext uri="{FF2B5EF4-FFF2-40B4-BE49-F238E27FC236}">
                <a16:creationId xmlns:a16="http://schemas.microsoft.com/office/drawing/2014/main" id="{E88EEF11-2E20-413E-ABAE-81E7AB3FF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50" y="5943600"/>
            <a:ext cx="2060575" cy="774776"/>
          </a:xfr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282471" y="1600200"/>
            <a:ext cx="8415215" cy="3810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</a:rPr>
              <a:t>Regulators must: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Review and approve each system’s CCR before mailing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Check that CCRs have been submitted on time during the water system survey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Ensure systems send out previous years’ CCRs if past due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None of the above</a:t>
            </a:r>
          </a:p>
        </p:txBody>
      </p:sp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B604B300-7AFC-4489-A723-64EE958C1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CCRs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b</a:t>
            </a:r>
          </a:p>
        </p:txBody>
      </p:sp>
      <p:sp>
        <p:nvSpPr>
          <p:cNvPr id="45059" name="Content Placeholder 3"/>
          <p:cNvSpPr>
            <a:spLocks noGrp="1"/>
          </p:cNvSpPr>
          <p:nvPr>
            <p:ph idx="1"/>
          </p:nvPr>
        </p:nvSpPr>
        <p:spPr>
          <a:xfrm>
            <a:off x="152750" y="2667001"/>
            <a:ext cx="8229600" cy="27733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4000" dirty="0">
                <a:solidFill>
                  <a:srgbClr val="031F97"/>
                </a:solidFill>
              </a:rPr>
              <a:t>Regulators must: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Review and approve each system’s CCR before mailing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Check that CCRs have been submitted on time during the water system survey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Ensure systems send out previous years’ CCRs if past due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None of the above</a:t>
            </a:r>
          </a:p>
          <a:p>
            <a:pPr eaLnBrk="1" hangingPunct="1">
              <a:buNone/>
            </a:pP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506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1752601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rgbClr val="2F56F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D80D843F-9018-4660-9C8E-CF3F39A18B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1828801"/>
            <a:ext cx="8229600" cy="3505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</a:rPr>
              <a:t>Public Education is required if an action level is exceeded for: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Lead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Copper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Both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9012AA9D-3CB1-4A06-BBD5-0D16C76B9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3"/>
          <p:cNvSpPr txBox="1">
            <a:spLocks/>
          </p:cNvSpPr>
          <p:nvPr/>
        </p:nvSpPr>
        <p:spPr bwMode="auto">
          <a:xfrm>
            <a:off x="5306500" y="545940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5446850" y="2731625"/>
            <a:ext cx="2971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3"/>
          <p:cNvSpPr txBox="1">
            <a:spLocks/>
          </p:cNvSpPr>
          <p:nvPr/>
        </p:nvSpPr>
        <p:spPr bwMode="auto">
          <a:xfrm>
            <a:off x="2523275" y="4112875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 bwMode="auto">
          <a:xfrm>
            <a:off x="-265250" y="407815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-228600" y="2749950"/>
            <a:ext cx="3276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100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Lead only</a:t>
            </a:r>
          </a:p>
        </p:txBody>
      </p:sp>
      <p:pic>
        <p:nvPicPr>
          <p:cNvPr id="43012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7646" y="2309359"/>
            <a:ext cx="822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  <a:latin typeface="+mn-lt"/>
              </a:rPr>
              <a:t>Public Education is required if an action level is exceeded for: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FF0000"/>
                </a:solidFill>
                <a:latin typeface="+mn-lt"/>
              </a:rPr>
              <a:t>Lead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031F97"/>
                </a:solidFill>
                <a:latin typeface="+mn-lt"/>
              </a:rPr>
              <a:t>Copper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600" dirty="0">
                <a:solidFill>
                  <a:srgbClr val="031F97"/>
                </a:solidFill>
                <a:latin typeface="+mn-lt"/>
              </a:rPr>
              <a:t>Both</a:t>
            </a:r>
          </a:p>
        </p:txBody>
      </p:sp>
      <p:pic>
        <p:nvPicPr>
          <p:cNvPr id="14" name="Content Placeholder 2">
            <a:extLst>
              <a:ext uri="{FF2B5EF4-FFF2-40B4-BE49-F238E27FC236}">
                <a16:creationId xmlns:a16="http://schemas.microsoft.com/office/drawing/2014/main" id="{15B8AA26-4D5D-47B5-978B-688226AC8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50" y="5943600"/>
            <a:ext cx="2060575" cy="774776"/>
          </a:xfr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4591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EPA recommends water systems notify individual customers of any results over the action level within 30 days.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071D605E-76C2-4475-A890-2B38F21546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4506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A2A9CF-06B1-4F77-B4BF-920E7F6DD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320006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EPA recommends water systems notify individual customers of any results over the action level within 30 days.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This is a requirement! You can check to see if it was done on the Lead and Copper page: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Content Placeholder 2">
            <a:extLst>
              <a:ext uri="{FF2B5EF4-FFF2-40B4-BE49-F238E27FC236}">
                <a16:creationId xmlns:a16="http://schemas.microsoft.com/office/drawing/2014/main" id="{7C054A60-8452-45EE-8B4F-54697674E8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9FD0E6A-EBE0-4B28-8D07-C1AAC21955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600" y="4791075"/>
            <a:ext cx="7400925" cy="115252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185AD0C4-AEF5-4F8F-AA2D-9297E52AA9C7}"/>
              </a:ext>
            </a:extLst>
          </p:cNvPr>
          <p:cNvSpPr/>
          <p:nvPr/>
        </p:nvSpPr>
        <p:spPr>
          <a:xfrm>
            <a:off x="7391400" y="5105400"/>
            <a:ext cx="990600" cy="8382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81000" y="1439409"/>
            <a:ext cx="8229600" cy="34591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In Oregon, public education materials must be posted at schools served by a community system if the water system exceeded the lead action level.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2C3FF04C-DF14-4203-A8D9-C527D885B8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  <a:endParaRPr lang="en-US" sz="3600" dirty="0">
              <a:solidFill>
                <a:srgbClr val="031F97"/>
              </a:solidFill>
            </a:endParaRPr>
          </a:p>
        </p:txBody>
      </p:sp>
      <p:sp>
        <p:nvSpPr>
          <p:cNvPr id="45059" name="Content Placeholder 3"/>
          <p:cNvSpPr>
            <a:spLocks noGrp="1"/>
          </p:cNvSpPr>
          <p:nvPr>
            <p:ph idx="1"/>
          </p:nvPr>
        </p:nvSpPr>
        <p:spPr>
          <a:xfrm>
            <a:off x="457200" y="1387475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buNone/>
            </a:pPr>
            <a:r>
              <a:rPr lang="en-US" sz="3600" dirty="0">
                <a:solidFill>
                  <a:srgbClr val="FF0000"/>
                </a:solidFill>
              </a:rPr>
              <a:t>False:</a:t>
            </a: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In Oregon, public education materials must be posted at schools served by a </a:t>
            </a:r>
            <a:r>
              <a:rPr lang="en-US" sz="3600">
                <a:solidFill>
                  <a:srgbClr val="031F97"/>
                </a:solidFill>
              </a:rPr>
              <a:t>community system if </a:t>
            </a:r>
            <a:r>
              <a:rPr lang="en-US" sz="3600" dirty="0">
                <a:solidFill>
                  <a:srgbClr val="031F97"/>
                </a:solidFill>
              </a:rPr>
              <a:t>the water system exceeded the lead action level.</a:t>
            </a:r>
          </a:p>
          <a:p>
            <a:pPr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Lead in school sampling and reporting of results is separate and implemented by ODE.</a:t>
            </a:r>
          </a:p>
        </p:txBody>
      </p:sp>
      <p:pic>
        <p:nvPicPr>
          <p:cNvPr id="4506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CECC4D0C-CECA-4422-BE06-DD2298AE56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46314" y="1600200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Public education must be completed:</a:t>
            </a:r>
          </a:p>
          <a:p>
            <a:pPr marL="742950" indent="-742950" eaLnBrk="1" hangingPunct="1">
              <a:buFont typeface="Arial" charset="0"/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Within 60 days of the end of the monitoring period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Within 60 days of the exceedance</a:t>
            </a:r>
          </a:p>
          <a:p>
            <a:pPr marL="742950" indent="-742950" eaLnBrk="1" hangingPunct="1">
              <a:buAutoNum type="alphaLcParenR"/>
            </a:pPr>
            <a:r>
              <a:rPr lang="en-US" sz="3600" dirty="0">
                <a:solidFill>
                  <a:srgbClr val="031F97"/>
                </a:solidFill>
              </a:rPr>
              <a:t>By the December 31 of that year</a:t>
            </a:r>
          </a:p>
          <a:p>
            <a:pPr marL="0" indent="0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F99800E9-FC20-4D7F-ACEB-DF23FBA8E8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503237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Public Notice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 </a:t>
            </a:r>
            <a:br>
              <a:rPr lang="en-US" sz="3600" dirty="0">
                <a:solidFill>
                  <a:srgbClr val="031F97"/>
                </a:solidFill>
              </a:rPr>
            </a:br>
            <a:endParaRPr lang="en-US" sz="3600" dirty="0">
              <a:solidFill>
                <a:srgbClr val="031F97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54821" y="1515608"/>
            <a:ext cx="8458200" cy="46021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>
                <a:solidFill>
                  <a:srgbClr val="031F97"/>
                </a:solidFill>
              </a:rPr>
              <a:t>Which scenarios require a boil water advisory:</a:t>
            </a:r>
          </a:p>
          <a:p>
            <a:pPr marL="0" indent="0">
              <a:buNone/>
            </a:pPr>
            <a:endParaRPr lang="en-US" dirty="0">
              <a:solidFill>
                <a:srgbClr val="031F97"/>
              </a:solidFill>
            </a:endParaRP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Routine EC+, Repeat TC+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Routine TC+, Repeat EC+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Source EC+, Confirmation TC+, Routine TC+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4-log inactivation </a:t>
            </a:r>
            <a:r>
              <a:rPr lang="en-US" dirty="0" err="1">
                <a:solidFill>
                  <a:srgbClr val="031F97"/>
                </a:solidFill>
              </a:rPr>
              <a:t>req’d</a:t>
            </a:r>
            <a:r>
              <a:rPr lang="en-US" dirty="0">
                <a:solidFill>
                  <a:srgbClr val="031F97"/>
                </a:solidFill>
              </a:rPr>
              <a:t>, chlorinator fails</a:t>
            </a:r>
          </a:p>
          <a:p>
            <a:pPr marL="0" indent="0" algn="ctr">
              <a:buNone/>
            </a:pPr>
            <a:endParaRPr lang="en-US" dirty="0">
              <a:solidFill>
                <a:srgbClr val="2F56FB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A992272E-53A0-4D10-A24B-5BE35E90F9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a</a:t>
            </a:r>
          </a:p>
        </p:txBody>
      </p:sp>
      <p:sp>
        <p:nvSpPr>
          <p:cNvPr id="45059" name="Content Placeholder 3"/>
          <p:cNvSpPr>
            <a:spLocks noGrp="1"/>
          </p:cNvSpPr>
          <p:nvPr>
            <p:ph idx="1"/>
          </p:nvPr>
        </p:nvSpPr>
        <p:spPr>
          <a:xfrm>
            <a:off x="457200" y="1441225"/>
            <a:ext cx="88392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</a:rPr>
              <a:t>Public education must be completed:</a:t>
            </a:r>
          </a:p>
          <a:p>
            <a:pPr marL="742950" indent="-742950" eaLnBrk="1" hangingPunct="1">
              <a:spcBef>
                <a:spcPts val="0"/>
              </a:spcBef>
              <a:buFont typeface="Arial" charset="0"/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Within 60 days of the end of the monitoring period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Within 60 days of the exceedance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By the December 31 of that year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For systems on an annual or 3-year schedule, by December 10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. 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For systems sampling each 6 months, by March 10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031F97"/>
                </a:solidFill>
              </a:rPr>
              <a:t> </a:t>
            </a:r>
          </a:p>
        </p:txBody>
      </p:sp>
      <p:pic>
        <p:nvPicPr>
          <p:cNvPr id="4506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9600" y="1752601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rgbClr val="2F56F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Content Placeholder 2">
            <a:extLst>
              <a:ext uri="{FF2B5EF4-FFF2-40B4-BE49-F238E27FC236}">
                <a16:creationId xmlns:a16="http://schemas.microsoft.com/office/drawing/2014/main" id="{1A93ABB5-9F39-4013-A862-5A10174EC8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half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endParaRPr lang="en-US" sz="4000" dirty="0">
              <a:solidFill>
                <a:srgbClr val="2F56FB"/>
              </a:solidFill>
            </a:endParaRPr>
          </a:p>
          <a:p>
            <a:pPr algn="ctr" eaLnBrk="1" hangingPunct="1">
              <a:buNone/>
            </a:pPr>
            <a:endParaRPr lang="en-US" sz="4000" dirty="0">
              <a:solidFill>
                <a:srgbClr val="2F56FB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8F4A5-A64C-48C8-B24A-8A76387A8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</a:rPr>
              <a:t>Public Education must include which of the following elements: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200" dirty="0">
                <a:solidFill>
                  <a:srgbClr val="031F97"/>
                </a:solidFill>
              </a:rPr>
              <a:t>Brochure with required language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200" dirty="0">
                <a:solidFill>
                  <a:srgbClr val="031F97"/>
                </a:solidFill>
              </a:rPr>
              <a:t>Statement on the bill each quarter until RTC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200" dirty="0">
                <a:solidFill>
                  <a:srgbClr val="031F97"/>
                </a:solidFill>
              </a:rPr>
              <a:t>Press release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sz="3200" dirty="0">
                <a:solidFill>
                  <a:srgbClr val="031F97"/>
                </a:solidFill>
              </a:rPr>
              <a:t>Choose 3 or more – PSAs, displays, public meetings, direct delivery to multi-family homes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endParaRPr lang="en-US" sz="3600" dirty="0">
              <a:solidFill>
                <a:srgbClr val="031F97"/>
              </a:solidFill>
            </a:endParaRPr>
          </a:p>
          <a:p>
            <a:pPr marL="742950" indent="-742950" eaLnBrk="1" hangingPunct="1">
              <a:buAutoNum type="alphaLcParenR"/>
            </a:pPr>
            <a:endParaRPr lang="en-US" sz="3600" dirty="0">
              <a:solidFill>
                <a:srgbClr val="031F97"/>
              </a:solidFill>
            </a:endParaRPr>
          </a:p>
          <a:p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60CD4B5A-C7D9-430E-8FD4-CF69B34437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Public Education for 500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ALL</a:t>
            </a:r>
          </a:p>
        </p:txBody>
      </p:sp>
      <p:pic>
        <p:nvPicPr>
          <p:cNvPr id="45060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14682" y="5346547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F56F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23D60-F7CD-4D27-B7B8-EA4BCA8B8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r>
              <a:rPr lang="en-US" sz="3600" dirty="0">
                <a:solidFill>
                  <a:srgbClr val="031F97"/>
                </a:solidFill>
              </a:rPr>
              <a:t>Public Education must include which of the following elements: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Brochure with required language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Statement on the bill each quarter until RTC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Press release</a:t>
            </a:r>
          </a:p>
          <a:p>
            <a:pPr marL="742950" indent="-742950" eaLnBrk="1" hangingPunct="1">
              <a:spcBef>
                <a:spcPts val="0"/>
              </a:spcBef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Choose 3 or more – PSAs, displays, public meetings, direct delivery to multi-family homes</a:t>
            </a:r>
          </a:p>
          <a:p>
            <a:endParaRPr lang="en-US" dirty="0"/>
          </a:p>
        </p:txBody>
      </p:sp>
      <p:pic>
        <p:nvPicPr>
          <p:cNvPr id="8" name="Content Placeholder 2">
            <a:extLst>
              <a:ext uri="{FF2B5EF4-FFF2-40B4-BE49-F238E27FC236}">
                <a16:creationId xmlns:a16="http://schemas.microsoft.com/office/drawing/2014/main" id="{32EA53AD-F479-4A44-9A54-0DFA284E52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PN for 200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 </a:t>
            </a:r>
            <a:r>
              <a:rPr lang="en-US" sz="3600" dirty="0" err="1">
                <a:solidFill>
                  <a:srgbClr val="FF0000"/>
                </a:solidFill>
              </a:rPr>
              <a:t>a,b,d</a:t>
            </a:r>
            <a:br>
              <a:rPr lang="en-US" sz="3600" dirty="0">
                <a:solidFill>
                  <a:srgbClr val="031F97"/>
                </a:solidFill>
              </a:rPr>
            </a:br>
            <a:endParaRPr lang="en-US" sz="3600" dirty="0">
              <a:solidFill>
                <a:srgbClr val="031F97"/>
              </a:solidFill>
            </a:endParaRPr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394607" y="1815911"/>
            <a:ext cx="8229600" cy="4525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>
                <a:solidFill>
                  <a:srgbClr val="031F97"/>
                </a:solidFill>
              </a:rPr>
              <a:t>Which scenarios require a boil water advisory:</a:t>
            </a:r>
          </a:p>
          <a:p>
            <a:pPr marL="514350" indent="-514350">
              <a:buAutoNum type="alphaLcParenR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Routine EC+, Repeat TC+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Routine TC+, Repeat EC+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031F97"/>
                </a:solidFill>
              </a:rPr>
              <a:t>Source EC+, Confirmation TC+, Routine TC+</a:t>
            </a:r>
          </a:p>
          <a:p>
            <a:pPr marL="514350" indent="-514350">
              <a:buAutoNum type="alphaLcParenR"/>
            </a:pPr>
            <a:r>
              <a:rPr lang="en-US" dirty="0">
                <a:solidFill>
                  <a:srgbClr val="FF0000"/>
                </a:solidFill>
              </a:rPr>
              <a:t>4-log inactivation </a:t>
            </a:r>
            <a:r>
              <a:rPr lang="en-US" dirty="0" err="1">
                <a:solidFill>
                  <a:srgbClr val="FF0000"/>
                </a:solidFill>
              </a:rPr>
              <a:t>req’d</a:t>
            </a:r>
            <a:r>
              <a:rPr lang="en-US" dirty="0">
                <a:solidFill>
                  <a:srgbClr val="FF0000"/>
                </a:solidFill>
              </a:rPr>
              <a:t>, chlorinator fails</a:t>
            </a:r>
          </a:p>
          <a:p>
            <a:pPr algn="ctr" eaLnBrk="1" hangingPunct="1">
              <a:buNone/>
            </a:pPr>
            <a:endParaRPr lang="en-US" sz="7000" dirty="0">
              <a:solidFill>
                <a:srgbClr val="FF0000"/>
              </a:solidFill>
            </a:endParaRPr>
          </a:p>
        </p:txBody>
      </p:sp>
      <p:pic>
        <p:nvPicPr>
          <p:cNvPr id="8196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B4633DEA-96E9-4329-B9DD-3BD3A3B732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Public Notice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endParaRPr lang="en-US" sz="4800" dirty="0">
              <a:solidFill>
                <a:srgbClr val="2F56FB"/>
              </a:solidFill>
            </a:endParaRPr>
          </a:p>
          <a:p>
            <a:pPr algn="ctr" eaLnBrk="1" hangingPunct="1">
              <a:buNone/>
            </a:pPr>
            <a:endParaRPr lang="en-US" sz="4800" dirty="0">
              <a:solidFill>
                <a:srgbClr val="2F56FB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1F1337D-DC04-4AB5-B60A-19226545B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True or False:</a:t>
            </a:r>
          </a:p>
          <a:p>
            <a:pPr marL="0" indent="0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The phone duty person in the Portland office must speak to a human, either a partner or PWS operator, if data is received  that requires Tier 1 notice.</a:t>
            </a: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360F5CB1-F95E-460B-ACBF-ED34307A96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PN for 300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>Answer:</a:t>
            </a:r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>
          <a:xfrm>
            <a:off x="457200" y="1164431"/>
            <a:ext cx="8496300" cy="53340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True</a:t>
            </a:r>
          </a:p>
          <a:p>
            <a:pPr marL="0" indent="0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31F97"/>
                </a:solidFill>
              </a:rPr>
              <a:t>The phone duty person in the Portland office must speak to a human, either a partner or PWS operator, if data is received  that requires Tier 1 notice.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10244" name="Picture 2" descr="C:\Users\Robin\AppData\Local\Microsoft\Windows\Temporary Internet Files\Content.IE5\UKPIYV1G\MCj04421220000[1].p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9600" y="6138863"/>
            <a:ext cx="7239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2">
            <a:extLst>
              <a:ext uri="{FF2B5EF4-FFF2-40B4-BE49-F238E27FC236}">
                <a16:creationId xmlns:a16="http://schemas.microsoft.com/office/drawing/2014/main" id="{66F38D92-FB40-486D-9295-556CF6BBF0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>
                <a:solidFill>
                  <a:srgbClr val="031F97"/>
                </a:solidFill>
              </a:rPr>
              <a:t>Tier 1 Public Notice for 400</a:t>
            </a:r>
            <a:br>
              <a:rPr lang="en-US" sz="3600" dirty="0">
                <a:solidFill>
                  <a:srgbClr val="031F97"/>
                </a:solidFill>
              </a:rPr>
            </a:br>
            <a:r>
              <a:rPr lang="en-US" sz="3600" dirty="0">
                <a:solidFill>
                  <a:srgbClr val="031F97"/>
                </a:solidFill>
              </a:rPr>
              <a:t>Question: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3276600"/>
            <a:ext cx="8229600" cy="223996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Who is responsible for creating the public notice and checking it meets the rules?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algn="ctr" eaLnBrk="1" hangingPunct="1">
              <a:buNone/>
            </a:pPr>
            <a:r>
              <a:rPr lang="en-US" sz="3600" dirty="0">
                <a:solidFill>
                  <a:srgbClr val="031F97"/>
                </a:solidFill>
              </a:rPr>
              <a:t>Bonus question: Who determines if the notice should be hand-delivered, posted, or a press release issued?</a:t>
            </a:r>
          </a:p>
          <a:p>
            <a:pPr algn="ctr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  <a:p>
            <a:pPr marL="0" indent="0" eaLnBrk="1" hangingPunct="1">
              <a:buNone/>
            </a:pPr>
            <a:endParaRPr lang="en-US" sz="3600" dirty="0">
              <a:solidFill>
                <a:srgbClr val="031F97"/>
              </a:solidFill>
            </a:endParaRPr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9901474C-3773-41E6-B5B5-09A3F09F9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750" y="5943600"/>
            <a:ext cx="2060575" cy="77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D0D742BEC8D847AD6D1E9664CFF278" ma:contentTypeVersion="18" ma:contentTypeDescription="Create a new document." ma:contentTypeScope="" ma:versionID="75ee7660c8d8132d79fe0525e5b2e913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8ca353d9-46b8-4a70-be18-546abf863936" targetNamespace="http://schemas.microsoft.com/office/2006/metadata/properties" ma:root="true" ma:fieldsID="bb9206e0e205b6e29bfde05f68437439" ns1:_="" ns2:_="" ns3:_="">
    <xsd:import namespace="http://schemas.microsoft.com/sharepoint/v3"/>
    <xsd:import namespace="59da1016-2a1b-4f8a-9768-d7a4932f6f16"/>
    <xsd:import namespace="8ca353d9-46b8-4a70-be18-546abf863936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2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a353d9-46b8-4a70-be18-546abf863936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https://www.oregon.gov/oha/PH/HEALTHYENVIRONMENTS/DRINKINGWATER/PARTNERS/Documents/training/st2019/notifying-the-public-jeopardy.pptx</Url>
      <Description>Notifying the Public Jeopardy</Description>
    </URL>
    <PublishingExpirationDate xmlns="http://schemas.microsoft.com/sharepoint/v3" xsi:nil="true"/>
    <PublishingStartDate xmlns="http://schemas.microsoft.com/sharepoint/v3" xsi:nil="true"/>
    <IACategory xmlns="59da1016-2a1b-4f8a-9768-d7a4932f6f16">Public Health</IACategory>
    <IASubtopic xmlns="59da1016-2a1b-4f8a-9768-d7a4932f6f16">Clean Water</IASubtopic>
    <Meta_x0020_Description xmlns="8ca353d9-46b8-4a70-be18-546abf863936" xsi:nil="true"/>
    <DocumentExpirationDate xmlns="59da1016-2a1b-4f8a-9768-d7a4932f6f16">2024-12-31T08:00:00+00:00</DocumentExpirationDate>
    <IATopic xmlns="59da1016-2a1b-4f8a-9768-d7a4932f6f16">Public Health - Environment</IATopic>
    <Meta_x0020_Keywords xmlns="8ca353d9-46b8-4a70-be18-546abf863936" xsi:nil="true"/>
  </documentManagement>
</p:properties>
</file>

<file path=customXml/itemProps1.xml><?xml version="1.0" encoding="utf-8"?>
<ds:datastoreItem xmlns:ds="http://schemas.openxmlformats.org/officeDocument/2006/customXml" ds:itemID="{707AEE2C-20C0-43FF-983B-C4B0DEC94D48}"/>
</file>

<file path=customXml/itemProps2.xml><?xml version="1.0" encoding="utf-8"?>
<ds:datastoreItem xmlns:ds="http://schemas.openxmlformats.org/officeDocument/2006/customXml" ds:itemID="{87BB8669-D556-4FB1-83DB-84D146A8A918}"/>
</file>

<file path=customXml/itemProps3.xml><?xml version="1.0" encoding="utf-8"?>
<ds:datastoreItem xmlns:ds="http://schemas.openxmlformats.org/officeDocument/2006/customXml" ds:itemID="{D23D49E4-4388-42A9-8509-5EB37736087C}"/>
</file>

<file path=docProps/app.xml><?xml version="1.0" encoding="utf-8"?>
<Properties xmlns="http://schemas.openxmlformats.org/officeDocument/2006/extended-properties" xmlns:vt="http://schemas.openxmlformats.org/officeDocument/2006/docPropsVTypes">
  <TotalTime>38201</TotalTime>
  <Words>1673</Words>
  <Application>Microsoft Office PowerPoint</Application>
  <PresentationFormat>On-screen Show (4:3)</PresentationFormat>
  <Paragraphs>324</Paragraphs>
  <Slides>52</Slides>
  <Notes>52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Arial</vt:lpstr>
      <vt:lpstr>Calibri</vt:lpstr>
      <vt:lpstr>Office Theme</vt:lpstr>
      <vt:lpstr>PowerPoint Presentation</vt:lpstr>
      <vt:lpstr>PowerPoint Presentation</vt:lpstr>
      <vt:lpstr>Tier 1 Public Notice for 100 Question: </vt:lpstr>
      <vt:lpstr>Tier 1 PN for 100 Answer:</vt:lpstr>
      <vt:lpstr>Tier 1 Public Notice for 200 Question:  </vt:lpstr>
      <vt:lpstr>Tier 1 PN for 200 Answer: a,b,d </vt:lpstr>
      <vt:lpstr>Tier 1 Public Notice for 300 Question:</vt:lpstr>
      <vt:lpstr>Tier 1 PN for 300 Answer:</vt:lpstr>
      <vt:lpstr>Tier 1 Public Notice for 400 Question: </vt:lpstr>
      <vt:lpstr>Tier 1 PN for 400 Answers: </vt:lpstr>
      <vt:lpstr> Tier 1 Public Notice for 500 Question:</vt:lpstr>
      <vt:lpstr>Tier 1 PN for 500 Answer: b and c</vt:lpstr>
      <vt:lpstr>Tier 2 Public Notice for 100 Question:</vt:lpstr>
      <vt:lpstr>Tier 2 Public Notice for 100 Answer:</vt:lpstr>
      <vt:lpstr>Tier 2 Public Notice for 200 Question:</vt:lpstr>
      <vt:lpstr>Tier 2 Public Notice for 200 Answer:</vt:lpstr>
      <vt:lpstr>Tier 2 Public Notice for 300 Question:</vt:lpstr>
      <vt:lpstr>Tier 2 Public Notice for 300 Answer:</vt:lpstr>
      <vt:lpstr>Tier 2 Public Notice for 400 Question:</vt:lpstr>
      <vt:lpstr>Tier 2 Public Notice for 400 Answer: b</vt:lpstr>
      <vt:lpstr>Tier 2 Public Notice for 500 Question:</vt:lpstr>
      <vt:lpstr>Tier 2 Public Notice for 500 Answer: ALL</vt:lpstr>
      <vt:lpstr>Loss of Pressure for 100 Question:</vt:lpstr>
      <vt:lpstr>Loss of Pressure for 100 Answer:</vt:lpstr>
      <vt:lpstr>Loss of Pressure for 200 Question:</vt:lpstr>
      <vt:lpstr>Loss of Pressure for 200 Answer: c</vt:lpstr>
      <vt:lpstr>Loss of Pressure for 300 Question:</vt:lpstr>
      <vt:lpstr>Loss of Pressure for 300 Answer: c</vt:lpstr>
      <vt:lpstr>Loss of Pressure for 400 Question:</vt:lpstr>
      <vt:lpstr>Loss of Pressure for 400 Answer: ALL</vt:lpstr>
      <vt:lpstr>Loss of Pressure for 500 Question:</vt:lpstr>
      <vt:lpstr>Loss of Pressure for 500 Answer: </vt:lpstr>
      <vt:lpstr>CCRs for 100 Question:</vt:lpstr>
      <vt:lpstr>CCRs for 100 Answer:</vt:lpstr>
      <vt:lpstr>CCRs for 200 Question:</vt:lpstr>
      <vt:lpstr>CCRs for 200 Answer:</vt:lpstr>
      <vt:lpstr>CCRs for 300 Question:</vt:lpstr>
      <vt:lpstr>CCRs for 300 Answer:</vt:lpstr>
      <vt:lpstr>CCRs for 400 Question:</vt:lpstr>
      <vt:lpstr>CCRs for 400 Answer:</vt:lpstr>
      <vt:lpstr>CCRs for 500 Question:</vt:lpstr>
      <vt:lpstr>CCRs for 500 Answer: b</vt:lpstr>
      <vt:lpstr>Public Education for 100 Question:</vt:lpstr>
      <vt:lpstr>Public Education for 100 Answer: Lead only</vt:lpstr>
      <vt:lpstr>Public Education for 200 Question:</vt:lpstr>
      <vt:lpstr>Public Education for 200 Answer:</vt:lpstr>
      <vt:lpstr>Public Education for 300 Question:</vt:lpstr>
      <vt:lpstr>Public Education for 300 Answer:</vt:lpstr>
      <vt:lpstr>Public Education for 400 Question:</vt:lpstr>
      <vt:lpstr>Public Education for 400 Answer: a</vt:lpstr>
      <vt:lpstr>Public Education for 500 Question:</vt:lpstr>
      <vt:lpstr>Public Education for 500 Answer: ALL</vt:lpstr>
    </vt:vector>
  </TitlesOfParts>
  <Company>Educational Technology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Notifying the Public Jeopardy</dc:title>
  <dc:subject>Jeopardy Template</dc:subject>
  <dc:creator>Educational Technology Network</dc:creator>
  <cp:keywords>Jeopardy Powerpoint Template;Educational Technology</cp:keywords>
  <dc:description>www.edtechnetwork.com</dc:description>
  <cp:lastModifiedBy>Salis Karyl L</cp:lastModifiedBy>
  <cp:revision>582</cp:revision>
  <cp:lastPrinted>2019-05-02T22:04:40Z</cp:lastPrinted>
  <dcterms:created xsi:type="dcterms:W3CDTF">2009-08-08T13:06:01Z</dcterms:created>
  <dcterms:modified xsi:type="dcterms:W3CDTF">2019-05-02T22:05:15Z</dcterms:modified>
  <cp:category>Jeopardy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0x0101001CD0D742BEC8D847AD6D1E9664CFF278</vt:lpwstr>
  </property>
  <property fmtid="{D5CDD505-2E9C-101B-9397-08002B2CF9AE}" pid="3" name="WorkflowChangePath">
    <vt:lpwstr>8b341bae-718b-4514-9f13-f7ace97f1598,2;8b341bae-718b-4514-9f13-f7ace97f1598,4;8b341bae-718b-4514-9f13-f7ace97f1598,6;8b341bae-718b-4514-9f13-f7ace97f1598,8;8b341bae-718b-4514-9f13-f7ace97f1598,10;8b341bae-718b-4514-9f13-f7ace97f1598,12;</vt:lpwstr>
  </property>
  <property fmtid="{D5CDD505-2E9C-101B-9397-08002B2CF9AE}" pid="4" name="Order">
    <vt:r8>21200</vt:r8>
  </property>
</Properties>
</file>