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9" r:id="rId4"/>
    <p:sldId id="261" r:id="rId5"/>
    <p:sldId id="256" r:id="rId6"/>
    <p:sldId id="257" r:id="rId7"/>
    <p:sldId id="262" r:id="rId8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8" d="100"/>
          <a:sy n="78" d="100"/>
        </p:scale>
        <p:origin x="2352" y="-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05A7-0DE5-4289-8245-813AB3820E5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263D-E2A5-478D-BDC1-800E4BADD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7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05A7-0DE5-4289-8245-813AB3820E5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263D-E2A5-478D-BDC1-800E4BADD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05A7-0DE5-4289-8245-813AB3820E5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263D-E2A5-478D-BDC1-800E4BADD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05A7-0DE5-4289-8245-813AB3820E5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263D-E2A5-478D-BDC1-800E4BADD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1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05A7-0DE5-4289-8245-813AB3820E5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263D-E2A5-478D-BDC1-800E4BADD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2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05A7-0DE5-4289-8245-813AB3820E5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263D-E2A5-478D-BDC1-800E4BADD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2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05A7-0DE5-4289-8245-813AB3820E5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263D-E2A5-478D-BDC1-800E4BADD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0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05A7-0DE5-4289-8245-813AB3820E5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263D-E2A5-478D-BDC1-800E4BADD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05A7-0DE5-4289-8245-813AB3820E5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263D-E2A5-478D-BDC1-800E4BADD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9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05A7-0DE5-4289-8245-813AB3820E5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263D-E2A5-478D-BDC1-800E4BADD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9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05A7-0DE5-4289-8245-813AB3820E5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263D-E2A5-478D-BDC1-800E4BADD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405A7-0DE5-4289-8245-813AB3820E5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C263D-E2A5-478D-BDC1-800E4BADD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5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p.org/en/practice-management/care-delivery-approaches/periodicity-schedul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hyperlink" Target="https://secure.sos.state.or.us/oard/view.action?ruleNumber=410-151-00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A499E-6264-8FCB-F675-AE8FB812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22" y="3688291"/>
            <a:ext cx="5915025" cy="1767417"/>
          </a:xfrm>
        </p:spPr>
        <p:txBody>
          <a:bodyPr/>
          <a:lstStyle/>
          <a:p>
            <a:pPr algn="ctr"/>
            <a:r>
              <a:rPr lang="en-US" dirty="0"/>
              <a:t>Current Screening Questionnaire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122EEC2F-F0D1-BF04-1F85-BB41F0FA6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18" y="210667"/>
            <a:ext cx="4582164" cy="18576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E376A1-BB90-349C-E20D-0FDE3F371A2D}"/>
              </a:ext>
            </a:extLst>
          </p:cNvPr>
          <p:cNvSpPr/>
          <p:nvPr/>
        </p:nvSpPr>
        <p:spPr>
          <a:xfrm>
            <a:off x="0" y="8903927"/>
            <a:ext cx="6858000" cy="240073"/>
          </a:xfrm>
          <a:prstGeom prst="rect">
            <a:avLst/>
          </a:pr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2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27A5A4F9-969D-8AB6-6336-55019F00D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4" y="389466"/>
            <a:ext cx="6249272" cy="6068272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6F8923F3-BAAD-AC51-44FB-ECE45D75F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4" y="6457738"/>
            <a:ext cx="6249272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1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550A996-0B8F-40D0-38E8-EF27B8153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0" y="468484"/>
            <a:ext cx="6230219" cy="512516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69A471-A8F1-D55E-7FD7-8295FD9A8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0" y="5593649"/>
            <a:ext cx="6220693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5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A499E-6264-8FCB-F675-AE8FB812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22" y="3688291"/>
            <a:ext cx="5915025" cy="1767417"/>
          </a:xfrm>
        </p:spPr>
        <p:txBody>
          <a:bodyPr/>
          <a:lstStyle/>
          <a:p>
            <a:pPr algn="ctr"/>
            <a:r>
              <a:rPr lang="en-US" dirty="0"/>
              <a:t>Updated Draft Screening Questionnaire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7F81E6-F4A1-B2F7-0269-CCC01897509C}"/>
              </a:ext>
            </a:extLst>
          </p:cNvPr>
          <p:cNvSpPr/>
          <p:nvPr/>
        </p:nvSpPr>
        <p:spPr>
          <a:xfrm>
            <a:off x="0" y="8903927"/>
            <a:ext cx="6858000" cy="240073"/>
          </a:xfrm>
          <a:prstGeom prst="rect">
            <a:avLst/>
          </a:pr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9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8C33F9-403B-7887-7547-0D0F5C2B87DB}"/>
              </a:ext>
            </a:extLst>
          </p:cNvPr>
          <p:cNvSpPr txBox="1"/>
          <p:nvPr/>
        </p:nvSpPr>
        <p:spPr>
          <a:xfrm>
            <a:off x="107530" y="8351217"/>
            <a:ext cx="4563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Childhood Lead Poisoning Prevention Program</a:t>
            </a:r>
          </a:p>
          <a:p>
            <a:r>
              <a:rPr lang="en-US" sz="1400" dirty="0">
                <a:solidFill>
                  <a:schemeClr val="bg1"/>
                </a:solidFill>
              </a:rPr>
              <a:t>(P) 971-673-0440; (F) 971-673-0457</a:t>
            </a:r>
          </a:p>
          <a:p>
            <a:r>
              <a:rPr lang="en-US" sz="1400" u="sng" dirty="0">
                <a:solidFill>
                  <a:schemeClr val="bg1"/>
                </a:solidFill>
              </a:rPr>
              <a:t>leadprogram@odhsoha.oregon.gov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88D6538-390F-72C9-F921-4B1218C4A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0" y="150656"/>
            <a:ext cx="1449893" cy="4784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B05A39-EA6B-52C5-969D-5C98BC604FB8}"/>
              </a:ext>
            </a:extLst>
          </p:cNvPr>
          <p:cNvSpPr txBox="1"/>
          <p:nvPr/>
        </p:nvSpPr>
        <p:spPr>
          <a:xfrm>
            <a:off x="107530" y="755098"/>
            <a:ext cx="664294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0">
              <a:spcBef>
                <a:spcPts val="450"/>
              </a:spcBef>
              <a:spcAft>
                <a:spcPts val="0"/>
              </a:spcAft>
              <a:tabLst>
                <a:tab pos="3470910" algn="l"/>
                <a:tab pos="4944745" algn="l"/>
                <a:tab pos="6511925" algn="l"/>
              </a:tabLst>
            </a:pP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Name</a:t>
            </a:r>
            <a:r>
              <a:rPr lang="en-US" sz="1200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200" spc="-1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patient: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Date:</a:t>
            </a:r>
            <a:r>
              <a:rPr lang="en-US" sz="1200" u="sng" dirty="0"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_________</a:t>
            </a:r>
            <a:r>
              <a:rPr lang="en-US" sz="1200" dirty="0"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Age</a:t>
            </a:r>
            <a:r>
              <a:rPr lang="en-US" sz="1200" spc="-1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200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child:______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200" dirty="0">
              <a:effectLst/>
              <a:latin typeface="Nunito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8900" marR="167005"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Anticipatory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guidance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regarding</a:t>
            </a:r>
            <a:r>
              <a:rPr lang="en-US" sz="1200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lead</a:t>
            </a:r>
            <a:r>
              <a:rPr lang="en-US" sz="1200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hazard</a:t>
            </a:r>
            <a:r>
              <a:rPr lang="en-US" sz="1200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identification</a:t>
            </a:r>
            <a:r>
              <a:rPr lang="en-US" sz="1200" spc="1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200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risk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reduction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measures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should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 routine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part</a:t>
            </a:r>
            <a:r>
              <a:rPr lang="en-US" sz="1200" spc="1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ongoing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educational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approach</a:t>
            </a:r>
            <a:r>
              <a:rPr lang="en-US" sz="1200" spc="1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pregnant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people, children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200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their families. The</a:t>
            </a:r>
            <a:r>
              <a:rPr lang="en-US" sz="1200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goal</a:t>
            </a:r>
            <a:r>
              <a:rPr lang="en-US" sz="1200" spc="3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of lead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screening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200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to identify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children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r>
              <a:rPr lang="en-US" sz="1200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en-US" sz="1200" spc="1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have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been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exposed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lead,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provide</a:t>
            </a:r>
            <a:r>
              <a:rPr lang="en-US" sz="1200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interventions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reduce</a:t>
            </a:r>
            <a:r>
              <a:rPr lang="en-US" sz="1200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200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risk of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exposure.</a:t>
            </a:r>
            <a:r>
              <a:rPr lang="en-US" sz="1200" spc="3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en-US" sz="1200" b="1" spc="1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questionnaire</a:t>
            </a:r>
            <a:r>
              <a:rPr lang="en-US" sz="1200" b="1" spc="-26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should</a:t>
            </a:r>
            <a:r>
              <a:rPr lang="en-US" sz="1200" b="1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1200" b="1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administered</a:t>
            </a:r>
            <a:r>
              <a:rPr lang="en-US" sz="1200" b="1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lang="en-US" sz="1200" b="1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200" b="1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and 2</a:t>
            </a:r>
            <a:r>
              <a:rPr lang="en-US" sz="1200" b="1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years</a:t>
            </a:r>
            <a:r>
              <a:rPr lang="en-US" sz="1200" b="1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200" b="1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age,</a:t>
            </a:r>
            <a:r>
              <a:rPr lang="en-US" sz="1200" b="1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z="1200" b="1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between</a:t>
            </a:r>
            <a:r>
              <a:rPr lang="en-US" sz="1200" b="1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200" b="1" spc="-2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and 5</a:t>
            </a:r>
            <a:r>
              <a:rPr lang="en-US" sz="1200" b="1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years</a:t>
            </a:r>
            <a:r>
              <a:rPr lang="en-US" sz="1200" b="1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200" b="1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age</a:t>
            </a:r>
            <a:r>
              <a:rPr lang="en-US" sz="1200" b="1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en-US" sz="1200" b="1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not</a:t>
            </a:r>
            <a:r>
              <a:rPr lang="en-US" sz="1200" b="1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previously</a:t>
            </a:r>
            <a:r>
              <a:rPr lang="en-US" sz="1200" b="1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screened.</a:t>
            </a:r>
            <a:r>
              <a:rPr lang="en-US" sz="1200" b="1" spc="2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spc="2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Consider more frequent screening or anticipatory guidance based on the </a:t>
            </a:r>
            <a:r>
              <a:rPr lang="en-US" sz="1200" spc="2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American Academy of Pediatrics/Bright Futures periodicity schedule</a:t>
            </a:r>
            <a:r>
              <a:rPr lang="en-US" sz="1200" spc="2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200" b="1" spc="20" dirty="0"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“Yes”</a:t>
            </a:r>
            <a:r>
              <a:rPr lang="en-US" sz="1200" spc="2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z="1200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“Don’t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know”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answers warrant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blood</a:t>
            </a:r>
            <a:r>
              <a:rPr lang="en-US" sz="1200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lead</a:t>
            </a:r>
            <a:r>
              <a:rPr lang="en-US" sz="1200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test.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Follow up</a:t>
            </a:r>
            <a:r>
              <a:rPr lang="en-US" sz="1200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questions</a:t>
            </a:r>
            <a:r>
              <a:rPr lang="en-US" sz="1200" spc="-26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needed</a:t>
            </a:r>
            <a:r>
              <a:rPr lang="en-US" sz="1200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clarify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responses.</a:t>
            </a:r>
            <a:r>
              <a:rPr lang="en-US" sz="1200" spc="2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Additional considerations for testing a child at any age are below.</a:t>
            </a:r>
          </a:p>
          <a:p>
            <a:pPr marL="88900" marR="167005">
              <a:spcBef>
                <a:spcPts val="600"/>
              </a:spcBef>
              <a:spcAft>
                <a:spcPts val="0"/>
              </a:spcAft>
            </a:pP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Per</a:t>
            </a:r>
            <a:r>
              <a:rPr lang="en-US" sz="1200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OAR</a:t>
            </a:r>
            <a:r>
              <a:rPr lang="en-US" sz="1200" u="sng" spc="5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sz="1200" u="sng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410-151-0040</a:t>
            </a:r>
            <a:r>
              <a:rPr lang="en-US" sz="1200" u="sng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200" u="sng" spc="5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all</a:t>
            </a:r>
            <a:r>
              <a:rPr lang="en-US" sz="1200" u="sng" spc="15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children</a:t>
            </a:r>
            <a:r>
              <a:rPr lang="en-US" sz="1200" u="sng" spc="-10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en-US" sz="1200" u="sng" spc="10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Medicaid/Oregon</a:t>
            </a:r>
            <a:r>
              <a:rPr lang="en-US" sz="1200" u="sng" spc="5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Health</a:t>
            </a:r>
            <a:r>
              <a:rPr lang="en-US" sz="1200" u="sng" spc="10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Plan</a:t>
            </a:r>
            <a:r>
              <a:rPr lang="en-US" sz="1200" u="sng" spc="-10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must</a:t>
            </a:r>
            <a:r>
              <a:rPr lang="en-US" sz="1200" u="sng" spc="15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uFill>
                  <a:solidFill>
                    <a:srgbClr val="0000FF"/>
                  </a:solidFill>
                </a:uFill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1200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blood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tested</a:t>
            </a:r>
            <a:r>
              <a:rPr lang="en-US" sz="1200" u="sng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lang="en-US" sz="1200" u="sng" spc="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en-US" sz="1200" u="sng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and 24</a:t>
            </a:r>
            <a:r>
              <a:rPr lang="en-US" sz="1200" u="sng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months,</a:t>
            </a:r>
            <a:r>
              <a:rPr lang="en-US" sz="1200" u="sng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z="1200" u="sng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between</a:t>
            </a:r>
            <a:r>
              <a:rPr lang="en-US" sz="1200" u="sng" spc="-1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  <a:r>
              <a:rPr lang="en-US" sz="1200" u="sng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200" u="sng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72</a:t>
            </a:r>
            <a:r>
              <a:rPr lang="en-US" sz="1200" u="sng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months</a:t>
            </a:r>
            <a:r>
              <a:rPr lang="en-US" sz="1200" u="sng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if there</a:t>
            </a:r>
            <a:r>
              <a:rPr lang="en-US" sz="1200" u="sng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200" u="sng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lang="en-US" sz="1200" u="sng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record</a:t>
            </a:r>
            <a:r>
              <a:rPr lang="en-US" sz="1200" u="sng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200" u="sng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200" u="sng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previous</a:t>
            </a:r>
            <a:r>
              <a:rPr lang="en-US" sz="1200" u="sng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blood</a:t>
            </a:r>
            <a:r>
              <a:rPr lang="en-US" sz="1200" u="sng" spc="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test.</a:t>
            </a:r>
            <a:r>
              <a:rPr lang="en-US" sz="120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Do not use this questionnaire for these screenings.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971D61-8565-EFC2-6572-4AB17C8E4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579283"/>
              </p:ext>
            </p:extLst>
          </p:nvPr>
        </p:nvGraphicFramePr>
        <p:xfrm>
          <a:off x="286301" y="3438777"/>
          <a:ext cx="5915025" cy="43412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3648146">
                  <a:extLst>
                    <a:ext uri="{9D8B030D-6E8A-4147-A177-3AD203B41FA5}">
                      <a16:colId xmlns:a16="http://schemas.microsoft.com/office/drawing/2014/main" val="2641452678"/>
                    </a:ext>
                  </a:extLst>
                </a:gridCol>
                <a:gridCol w="1281589">
                  <a:extLst>
                    <a:ext uri="{9D8B030D-6E8A-4147-A177-3AD203B41FA5}">
                      <a16:colId xmlns:a16="http://schemas.microsoft.com/office/drawing/2014/main" val="1900913978"/>
                    </a:ext>
                  </a:extLst>
                </a:gridCol>
                <a:gridCol w="985290">
                  <a:extLst>
                    <a:ext uri="{9D8B030D-6E8A-4147-A177-3AD203B41FA5}">
                      <a16:colId xmlns:a16="http://schemas.microsoft.com/office/drawing/2014/main" val="1343750974"/>
                    </a:ext>
                  </a:extLst>
                </a:gridCol>
              </a:tblGrid>
              <a:tr h="389441">
                <a:tc>
                  <a:txBody>
                    <a:bodyPr/>
                    <a:lstStyle/>
                    <a:p>
                      <a:pPr marL="113665" marR="282575" algn="l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Has your child lived in or visited a home, childcare or </a:t>
                      </a:r>
                      <a:r>
                        <a:rPr lang="en-US" sz="1000" b="0" spc="-26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n-US" sz="1000" b="0" spc="-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building built before 1950?*</a:t>
                      </a:r>
                      <a:r>
                        <a:rPr lang="en-US" sz="1000" b="0" baseline="3000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baseline="30000" dirty="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5920" marR="365125" indent="0" algn="l">
                        <a:lnSpc>
                          <a:spcPts val="1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050" b="0" dirty="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6410" marR="0" algn="l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6076575"/>
                  </a:ext>
                </a:extLst>
              </a:tr>
              <a:tr h="453786">
                <a:tc>
                  <a:txBody>
                    <a:bodyPr/>
                    <a:lstStyle/>
                    <a:p>
                      <a:pPr marL="113665" marR="26606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Has your child lived in or visited a home, childcare or</a:t>
                      </a:r>
                      <a:r>
                        <a:rPr lang="en-US" sz="1000" b="0" spc="-26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other building built before 1978 with recent or ongoing painting and/or remodeling?</a:t>
                      </a:r>
                      <a:r>
                        <a:rPr lang="en-US" sz="1000" b="0" baseline="3000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2</a:t>
                      </a:r>
                      <a:endParaRPr lang="en-US" sz="1000" b="0" dirty="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3220" marR="357505" algn="l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7553117"/>
                  </a:ext>
                </a:extLst>
              </a:tr>
              <a:tr h="484558">
                <a:tc>
                  <a:txBody>
                    <a:bodyPr/>
                    <a:lstStyle/>
                    <a:p>
                      <a:pPr marL="113665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Is your</a:t>
                      </a:r>
                      <a:r>
                        <a:rPr lang="en-US" sz="1000" b="0" spc="-1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child enrolled</a:t>
                      </a:r>
                      <a:r>
                        <a:rPr lang="en-US" sz="1000" b="0" spc="-1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in/attending a</a:t>
                      </a:r>
                      <a:r>
                        <a:rPr lang="en-US" sz="1000" b="0" spc="-1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Head</a:t>
                      </a:r>
                      <a:r>
                        <a:rPr lang="en-US" sz="1000" b="0" spc="-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Start</a:t>
                      </a:r>
                      <a:r>
                        <a:rPr lang="en-US" sz="1000" b="0" spc="-1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US" sz="1000" b="0" i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or receiving WIC benefits </a:t>
                      </a:r>
                      <a:r>
                        <a:rPr lang="en-US" sz="1000" b="0" i="1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with no record of a previous blood lead test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1000" b="0" baseline="3000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3</a:t>
                      </a:r>
                      <a:endParaRPr lang="en-US" sz="1000" b="0" dirty="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3220" marR="35750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5739588"/>
                  </a:ext>
                </a:extLst>
              </a:tr>
              <a:tr h="462482">
                <a:tc>
                  <a:txBody>
                    <a:bodyPr/>
                    <a:lstStyle/>
                    <a:p>
                      <a:pPr marL="113665" marR="12001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Does your child have a brother, sister, other relative, housemate or </a:t>
                      </a:r>
                      <a:r>
                        <a:rPr lang="en-US" sz="1000" b="0" spc="-26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playmate</a:t>
                      </a:r>
                      <a:r>
                        <a:rPr lang="en-US" sz="1000" b="0" spc="-1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US" sz="1000" b="0" spc="-1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lead</a:t>
                      </a:r>
                      <a:r>
                        <a:rPr lang="en-US" sz="1000" b="0" spc="-1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poisoning?</a:t>
                      </a:r>
                      <a:r>
                        <a:rPr lang="en-US" sz="1000" b="0" baseline="3000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4</a:t>
                      </a:r>
                      <a:endParaRPr lang="en-US" sz="1000" b="0" dirty="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3220" marR="357505" algn="l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91811246"/>
                  </a:ext>
                </a:extLst>
              </a:tr>
              <a:tr h="525198">
                <a:tc>
                  <a:txBody>
                    <a:bodyPr/>
                    <a:lstStyle/>
                    <a:p>
                      <a:pPr marL="113665" marR="30099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Does your child spend time with anyone that has a job or hobby </a:t>
                      </a:r>
                      <a:r>
                        <a:rPr lang="en-US" sz="1000" b="0" spc="-26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where they</a:t>
                      </a:r>
                      <a:r>
                        <a:rPr lang="en-US" sz="1000" b="0" spc="-1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n-US" sz="1000" b="0" spc="-1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n-US" sz="1000" b="0" spc="-1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with lead?</a:t>
                      </a:r>
                      <a:r>
                        <a:rPr lang="en-US" sz="1000" b="0" baseline="3000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5</a:t>
                      </a:r>
                      <a:endParaRPr lang="en-US" sz="1000" b="0" dirty="0">
                        <a:effectLst/>
                        <a:latin typeface="Nunito" pitchFamily="2" charset="0"/>
                        <a:cs typeface="Arial" panose="020B0604020202020204" pitchFamily="34" charset="0"/>
                      </a:endParaRPr>
                    </a:p>
                    <a:p>
                      <a:pPr marL="113665" marR="0" algn="l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Examples:</a:t>
                      </a:r>
                      <a:r>
                        <a:rPr lang="en-US" sz="1000" b="0" spc="-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1" spc="-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scan QR code below for current list</a:t>
                      </a:r>
                      <a:endParaRPr lang="en-US" sz="1000" b="0" i="1" dirty="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3220" marR="357505" algn="l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5804692"/>
                  </a:ext>
                </a:extLst>
              </a:tr>
              <a:tr h="450170">
                <a:tc>
                  <a:txBody>
                    <a:bodyPr/>
                    <a:lstStyle/>
                    <a:p>
                      <a:pPr marL="113665" marR="13144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Do you have pottery or ceramics (</a:t>
                      </a:r>
                      <a:r>
                        <a:rPr lang="en-US" sz="1000" b="0" i="1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barro</a:t>
                      </a:r>
                      <a:r>
                        <a:rPr lang="en-US" sz="1000" b="0" i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) made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in other Mexico/Latin/South America that are used for cooking, storing or serving food </a:t>
                      </a:r>
                      <a:r>
                        <a:rPr lang="en-US" sz="1000" b="0" spc="-26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or drink?</a:t>
                      </a:r>
                      <a:r>
                        <a:rPr lang="en-US" sz="1000" b="0" baseline="3000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6</a:t>
                      </a:r>
                      <a:endParaRPr lang="en-US" sz="1000" b="0" dirty="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3220" marR="357505" algn="l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6931396"/>
                  </a:ext>
                </a:extLst>
              </a:tr>
              <a:tr h="675255">
                <a:tc>
                  <a:txBody>
                    <a:bodyPr/>
                    <a:lstStyle/>
                    <a:p>
                      <a:pPr marL="113665" marR="2317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Has your child ever taken any traditional home remedies or used </a:t>
                      </a:r>
                      <a:r>
                        <a:rPr lang="en-US" sz="1000" b="0" spc="-26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imported/foreign</a:t>
                      </a:r>
                      <a:r>
                        <a:rPr lang="en-US" sz="1000" b="0" spc="-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cosmetics?</a:t>
                      </a:r>
                      <a:r>
                        <a:rPr lang="en-US" sz="1000" b="0" baseline="3000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7</a:t>
                      </a:r>
                      <a:endParaRPr lang="en-US" sz="1000" b="0" dirty="0">
                        <a:effectLst/>
                        <a:latin typeface="Nunito" pitchFamily="2" charset="0"/>
                        <a:cs typeface="Arial" panose="020B0604020202020204" pitchFamily="34" charset="0"/>
                      </a:endParaRPr>
                    </a:p>
                    <a:p>
                      <a:pPr marL="113665" marR="0" algn="l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Remedies:</a:t>
                      </a:r>
                      <a:r>
                        <a:rPr lang="en-US" sz="1000" b="0" spc="-1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Azarcon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spc="-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Alarcon,</a:t>
                      </a:r>
                      <a:r>
                        <a:rPr lang="en-US" sz="1000" b="0" spc="-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Greta</a:t>
                      </a:r>
                    </a:p>
                    <a:p>
                      <a:pPr marL="113665" marR="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Cosmetics: Kohl,</a:t>
                      </a:r>
                      <a:r>
                        <a:rPr lang="en-US" sz="1000" b="0" spc="-1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Surma,</a:t>
                      </a:r>
                      <a:r>
                        <a:rPr lang="en-US" sz="1000" b="0" spc="-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Sindoor, or</a:t>
                      </a:r>
                      <a:r>
                        <a:rPr lang="en-US" sz="1000" b="0" spc="-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KumKum</a:t>
                      </a:r>
                      <a:endParaRPr lang="en-US" sz="1000" b="0" dirty="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5920" marR="365125" indent="257175" algn="l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0845782"/>
                  </a:ext>
                </a:extLst>
              </a:tr>
              <a:tr h="417375">
                <a:tc>
                  <a:txBody>
                    <a:bodyPr/>
                    <a:lstStyle/>
                    <a:p>
                      <a:pPr marL="113665" marR="46037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Has your child been adopted from, lived in or visited another country </a:t>
                      </a:r>
                      <a:r>
                        <a:rPr lang="en-US" sz="1000" b="0" i="1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in the past 6-12 months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1000" b="0" baseline="3000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8</a:t>
                      </a:r>
                      <a:endParaRPr lang="en-US" sz="1000" b="0" dirty="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3220" marR="35750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6973806"/>
                  </a:ext>
                </a:extLst>
              </a:tr>
              <a:tr h="446178">
                <a:tc>
                  <a:txBody>
                    <a:bodyPr/>
                    <a:lstStyle/>
                    <a:p>
                      <a:pPr marL="113665" marR="0" algn="l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en-US" sz="1000" b="0" spc="-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n-US" sz="1000" b="0" spc="-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n-US" sz="1000" b="0" spc="-1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concerns</a:t>
                      </a:r>
                      <a:r>
                        <a:rPr lang="en-US" sz="1000" b="0" spc="-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about your</a:t>
                      </a:r>
                      <a:r>
                        <a:rPr lang="en-US" sz="1000" b="0" spc="-1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child’s</a:t>
                      </a:r>
                      <a:r>
                        <a:rPr lang="en-US" sz="1000" b="0" spc="5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development?</a:t>
                      </a:r>
                      <a:r>
                        <a:rPr lang="en-US" sz="1000" b="0" baseline="3000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 9</a:t>
                      </a:r>
                      <a:endParaRPr lang="en-US" sz="1000" b="0" dirty="0">
                        <a:effectLst/>
                        <a:latin typeface="Nunito" pitchFamily="2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Nunito" pitchFamily="2" charset="0"/>
                          <a:cs typeface="Arial" panose="020B0604020202020204" pitchFamily="34" charset="0"/>
                        </a:rPr>
                        <a:t>   Concern(s):</a:t>
                      </a:r>
                      <a:endParaRPr lang="en-US" sz="1000" b="0" dirty="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Nunito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825209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B91D4ED-1E0B-8157-A546-52C01CEB8498}"/>
              </a:ext>
            </a:extLst>
          </p:cNvPr>
          <p:cNvSpPr txBox="1"/>
          <p:nvPr/>
        </p:nvSpPr>
        <p:spPr>
          <a:xfrm>
            <a:off x="3962061" y="3416308"/>
            <a:ext cx="1198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Don’t Know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1D0D2-C8D9-3706-6028-44A43F47B377}"/>
              </a:ext>
            </a:extLst>
          </p:cNvPr>
          <p:cNvSpPr txBox="1"/>
          <p:nvPr/>
        </p:nvSpPr>
        <p:spPr>
          <a:xfrm>
            <a:off x="3962062" y="3835247"/>
            <a:ext cx="1198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Don’t Know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FCD6E-B59A-3933-020D-0749F7B14E6F}"/>
              </a:ext>
            </a:extLst>
          </p:cNvPr>
          <p:cNvSpPr txBox="1"/>
          <p:nvPr/>
        </p:nvSpPr>
        <p:spPr>
          <a:xfrm>
            <a:off x="3962062" y="4349073"/>
            <a:ext cx="1198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Don’t Know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004B32-0CB0-F767-D63E-1847B974C160}"/>
              </a:ext>
            </a:extLst>
          </p:cNvPr>
          <p:cNvSpPr txBox="1"/>
          <p:nvPr/>
        </p:nvSpPr>
        <p:spPr>
          <a:xfrm>
            <a:off x="3962062" y="4817338"/>
            <a:ext cx="1198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Don’t Know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F1FAE8-DC14-F4BC-DD9C-308C73226955}"/>
              </a:ext>
            </a:extLst>
          </p:cNvPr>
          <p:cNvSpPr txBox="1"/>
          <p:nvPr/>
        </p:nvSpPr>
        <p:spPr>
          <a:xfrm>
            <a:off x="3962062" y="5272847"/>
            <a:ext cx="1198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Don’t Know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E160CF-5BDE-2C6D-A22C-3E53A1EFC7F0}"/>
              </a:ext>
            </a:extLst>
          </p:cNvPr>
          <p:cNvSpPr txBox="1"/>
          <p:nvPr/>
        </p:nvSpPr>
        <p:spPr>
          <a:xfrm>
            <a:off x="3962062" y="5750637"/>
            <a:ext cx="1198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Don’t Know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2B285A-201A-47CB-A1E5-80A9ACF17847}"/>
              </a:ext>
            </a:extLst>
          </p:cNvPr>
          <p:cNvSpPr txBox="1"/>
          <p:nvPr/>
        </p:nvSpPr>
        <p:spPr>
          <a:xfrm>
            <a:off x="3993446" y="6313255"/>
            <a:ext cx="1198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Don’t Know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8D1B81-8BB1-9938-4ED8-1EFA6C226562}"/>
              </a:ext>
            </a:extLst>
          </p:cNvPr>
          <p:cNvSpPr txBox="1"/>
          <p:nvPr/>
        </p:nvSpPr>
        <p:spPr>
          <a:xfrm>
            <a:off x="3993445" y="6878101"/>
            <a:ext cx="1198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Don’t Know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EC256E-D876-074D-B6B4-E1C3F1D1960B}"/>
              </a:ext>
            </a:extLst>
          </p:cNvPr>
          <p:cNvSpPr txBox="1"/>
          <p:nvPr/>
        </p:nvSpPr>
        <p:spPr>
          <a:xfrm>
            <a:off x="3993445" y="7312333"/>
            <a:ext cx="1198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Don’t Know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4106FF-EC2E-9884-5FEB-CCE6BD401A03}"/>
              </a:ext>
            </a:extLst>
          </p:cNvPr>
          <p:cNvSpPr txBox="1"/>
          <p:nvPr/>
        </p:nvSpPr>
        <p:spPr>
          <a:xfrm>
            <a:off x="5345732" y="3554196"/>
            <a:ext cx="855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21D627-7208-1A0F-18CE-DFA53D06A348}"/>
              </a:ext>
            </a:extLst>
          </p:cNvPr>
          <p:cNvSpPr txBox="1"/>
          <p:nvPr/>
        </p:nvSpPr>
        <p:spPr>
          <a:xfrm>
            <a:off x="5345732" y="3965446"/>
            <a:ext cx="855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E56CE4-29DA-CCCB-5B3C-91E2A9A6487E}"/>
              </a:ext>
            </a:extLst>
          </p:cNvPr>
          <p:cNvSpPr txBox="1"/>
          <p:nvPr/>
        </p:nvSpPr>
        <p:spPr>
          <a:xfrm>
            <a:off x="5345732" y="4433711"/>
            <a:ext cx="855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49DB58-ACDA-F48C-3BA5-F88BC5FB5E2A}"/>
              </a:ext>
            </a:extLst>
          </p:cNvPr>
          <p:cNvSpPr txBox="1"/>
          <p:nvPr/>
        </p:nvSpPr>
        <p:spPr>
          <a:xfrm>
            <a:off x="5345732" y="4862991"/>
            <a:ext cx="855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D8E444-9DD9-EA59-D703-1E5C86569C94}"/>
              </a:ext>
            </a:extLst>
          </p:cNvPr>
          <p:cNvSpPr txBox="1"/>
          <p:nvPr/>
        </p:nvSpPr>
        <p:spPr>
          <a:xfrm>
            <a:off x="5345732" y="5343179"/>
            <a:ext cx="855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6E66D0-E71F-01D0-3410-B29752EB6FF7}"/>
              </a:ext>
            </a:extLst>
          </p:cNvPr>
          <p:cNvSpPr txBox="1"/>
          <p:nvPr/>
        </p:nvSpPr>
        <p:spPr>
          <a:xfrm>
            <a:off x="5345732" y="5866419"/>
            <a:ext cx="855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D174E6-E4CB-8FD4-0169-643605110823}"/>
              </a:ext>
            </a:extLst>
          </p:cNvPr>
          <p:cNvSpPr txBox="1"/>
          <p:nvPr/>
        </p:nvSpPr>
        <p:spPr>
          <a:xfrm>
            <a:off x="5345732" y="6394616"/>
            <a:ext cx="855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48265D-93E9-BD66-06CA-F499E7532614}"/>
              </a:ext>
            </a:extLst>
          </p:cNvPr>
          <p:cNvSpPr txBox="1"/>
          <p:nvPr/>
        </p:nvSpPr>
        <p:spPr>
          <a:xfrm>
            <a:off x="5345732" y="6962739"/>
            <a:ext cx="855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094CBC-AE2E-9A62-E248-0C5C2828133F}"/>
              </a:ext>
            </a:extLst>
          </p:cNvPr>
          <p:cNvSpPr txBox="1"/>
          <p:nvPr/>
        </p:nvSpPr>
        <p:spPr>
          <a:xfrm>
            <a:off x="5345732" y="7389555"/>
            <a:ext cx="855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994898-934D-C7C8-ACAC-628BE5723E37}"/>
              </a:ext>
            </a:extLst>
          </p:cNvPr>
          <p:cNvSpPr txBox="1"/>
          <p:nvPr/>
        </p:nvSpPr>
        <p:spPr>
          <a:xfrm>
            <a:off x="1664953" y="256542"/>
            <a:ext cx="51262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Health</a:t>
            </a:r>
            <a:r>
              <a:rPr lang="en-US" sz="1600" b="1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Care</a:t>
            </a:r>
            <a:r>
              <a:rPr lang="en-US" sz="1600" b="1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Provider</a:t>
            </a:r>
            <a:r>
              <a:rPr lang="en-US" sz="1600" b="1" spc="-1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Lead</a:t>
            </a:r>
            <a:r>
              <a:rPr lang="en-US" sz="1600" b="1" spc="-5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Screening</a:t>
            </a:r>
            <a:r>
              <a:rPr lang="en-US" sz="1600" b="1" spc="-10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effectLst/>
                <a:latin typeface="Nunit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Questionnaire</a:t>
            </a:r>
            <a:endParaRPr lang="en-US" sz="1600" dirty="0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DD65FFD2-859E-A15A-5BC5-6863BB13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99C18C-922B-9C9B-B870-2AA6CAB99A82}"/>
              </a:ext>
            </a:extLst>
          </p:cNvPr>
          <p:cNvSpPr/>
          <p:nvPr/>
        </p:nvSpPr>
        <p:spPr>
          <a:xfrm>
            <a:off x="3941513" y="3416308"/>
            <a:ext cx="1281626" cy="46728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F008F0-D367-0816-01BD-D162391DF466}"/>
              </a:ext>
            </a:extLst>
          </p:cNvPr>
          <p:cNvSpPr txBox="1"/>
          <p:nvPr/>
        </p:nvSpPr>
        <p:spPr>
          <a:xfrm>
            <a:off x="3931766" y="7806767"/>
            <a:ext cx="14756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effectLst/>
                <a:latin typeface="Nunito" pitchFamily="2" charset="0"/>
                <a:cs typeface="Arial" panose="020B0604020202020204" pitchFamily="34" charset="0"/>
              </a:rPr>
              <a:t>Test Immediately</a:t>
            </a:r>
            <a:endParaRPr lang="en-US" sz="1100" b="1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55ECF7-8D1C-B1C2-CB02-D6C8F9AD8BF7}"/>
              </a:ext>
            </a:extLst>
          </p:cNvPr>
          <p:cNvSpPr txBox="1"/>
          <p:nvPr/>
        </p:nvSpPr>
        <p:spPr>
          <a:xfrm>
            <a:off x="286301" y="7842394"/>
            <a:ext cx="3532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Nunito" pitchFamily="2" charset="0"/>
              </a:rPr>
              <a:t>*</a:t>
            </a:r>
            <a:r>
              <a:rPr lang="en-US" sz="800" i="1" dirty="0">
                <a:latin typeface="Nunito" pitchFamily="2" charset="0"/>
              </a:rPr>
              <a:t>Medical providers: </a:t>
            </a:r>
            <a:r>
              <a:rPr lang="en-US" sz="800" dirty="0">
                <a:latin typeface="Nunito" pitchFamily="2" charset="0"/>
              </a:rPr>
              <a:t>For additional question guidance, visit </a:t>
            </a:r>
            <a:r>
              <a:rPr lang="en-US" sz="800" u="sng" dirty="0">
                <a:solidFill>
                  <a:srgbClr val="0070C0"/>
                </a:solidFill>
                <a:latin typeface="Nunito" pitchFamily="2" charset="0"/>
              </a:rPr>
              <a:t>website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EF4D95-CD8C-6601-2F33-3C2A7D6F4278}"/>
              </a:ext>
            </a:extLst>
          </p:cNvPr>
          <p:cNvSpPr/>
          <p:nvPr/>
        </p:nvSpPr>
        <p:spPr>
          <a:xfrm>
            <a:off x="0" y="9035571"/>
            <a:ext cx="6858000" cy="108429"/>
          </a:xfrm>
          <a:prstGeom prst="rect">
            <a:avLst/>
          </a:pr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BFBF77-3E56-192C-E05C-C63D74169E8A}"/>
              </a:ext>
            </a:extLst>
          </p:cNvPr>
          <p:cNvSpPr txBox="1"/>
          <p:nvPr/>
        </p:nvSpPr>
        <p:spPr>
          <a:xfrm>
            <a:off x="286302" y="8099048"/>
            <a:ext cx="5763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3688" algn="l"/>
                <a:tab pos="295275" algn="l"/>
              </a:tabLst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Behavioral problems: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aggression, hyperactivity, attention deficit, school problems, learning disabilities, excessive mouthing or pica behavior and other behavior disorders.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unito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3688" algn="l"/>
                <a:tab pos="295275" algn="l"/>
              </a:tabLst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Developmental problems: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growth, speech and language delays and/or hearing loss.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unito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3688" algn="l"/>
                <a:tab pos="295275" algn="l"/>
              </a:tabLst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Symptoms or signs consistent with lead poisoning: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irritability, headaches, vomiting, seizures or other neurological symptoms, anemia, loss of appetite, abdominal pain and cramping or constipation.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unito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3688" algn="l"/>
                <a:tab pos="295275" algn="l"/>
              </a:tabLst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Ingestion of foreign body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unito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3688" algn="l"/>
                <a:tab pos="295275" algn="l"/>
              </a:tabLst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Proximity to airport: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lead exposure in air and soil from aviation gas used in piston engine aircraft.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unito" pitchFamily="2" charset="0"/>
            </a:endParaRPr>
          </a:p>
        </p:txBody>
      </p:sp>
      <p:pic>
        <p:nvPicPr>
          <p:cNvPr id="35" name="Picture 34" descr="Qr code&#10;&#10;Description automatically generated">
            <a:extLst>
              <a:ext uri="{FF2B5EF4-FFF2-40B4-BE49-F238E27FC236}">
                <a16:creationId xmlns:a16="http://schemas.microsoft.com/office/drawing/2014/main" id="{DD77AD5A-F8D8-E1CA-4641-5948720A5D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9" t="38714" r="25725" b="8607"/>
          <a:stretch/>
        </p:blipFill>
        <p:spPr>
          <a:xfrm rot="16200000">
            <a:off x="5844713" y="8150880"/>
            <a:ext cx="767582" cy="787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52E86B4-7206-1E4F-DC89-A6B48367623C}"/>
              </a:ext>
            </a:extLst>
          </p:cNvPr>
          <p:cNvSpPr txBox="1"/>
          <p:nvPr/>
        </p:nvSpPr>
        <p:spPr>
          <a:xfrm>
            <a:off x="5773529" y="7872331"/>
            <a:ext cx="963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List of Lead Exposure Sources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7EF781-6292-B123-2CF0-6A369D90CF3A}"/>
              </a:ext>
            </a:extLst>
          </p:cNvPr>
          <p:cNvSpPr txBox="1"/>
          <p:nvPr/>
        </p:nvSpPr>
        <p:spPr>
          <a:xfrm rot="19392725">
            <a:off x="5769618" y="8183789"/>
            <a:ext cx="124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2544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312467B-BD22-9E1C-7633-A532C33D716F}"/>
              </a:ext>
            </a:extLst>
          </p:cNvPr>
          <p:cNvSpPr/>
          <p:nvPr/>
        </p:nvSpPr>
        <p:spPr>
          <a:xfrm>
            <a:off x="0" y="8356209"/>
            <a:ext cx="6858000" cy="787791"/>
          </a:xfrm>
          <a:prstGeom prst="rect">
            <a:avLst/>
          </a:pr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3B98C2-0C76-A983-3C16-B9A754BBD0E0}"/>
              </a:ext>
            </a:extLst>
          </p:cNvPr>
          <p:cNvSpPr/>
          <p:nvPr/>
        </p:nvSpPr>
        <p:spPr>
          <a:xfrm>
            <a:off x="4946284" y="8456147"/>
            <a:ext cx="1804186" cy="58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4DF0F509-0BB7-3628-90D1-1FAF3E9D7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05" y="8465200"/>
            <a:ext cx="1670543" cy="55127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0E02BEA-5042-9E34-73CB-52601490892D}"/>
              </a:ext>
            </a:extLst>
          </p:cNvPr>
          <p:cNvSpPr txBox="1"/>
          <p:nvPr/>
        </p:nvSpPr>
        <p:spPr>
          <a:xfrm>
            <a:off x="107530" y="8351217"/>
            <a:ext cx="4563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Childhood Lead Poisoning Prevention Program</a:t>
            </a:r>
          </a:p>
          <a:p>
            <a:r>
              <a:rPr lang="en-US" sz="1400" dirty="0">
                <a:solidFill>
                  <a:schemeClr val="bg1"/>
                </a:solidFill>
              </a:rPr>
              <a:t>(P) 971-673-0440; (F) 971-673-0457</a:t>
            </a:r>
          </a:p>
          <a:p>
            <a:r>
              <a:rPr lang="en-US" sz="1400" u="sng" dirty="0">
                <a:solidFill>
                  <a:schemeClr val="bg1"/>
                </a:solidFill>
              </a:rPr>
              <a:t>leadprogram@odhsoha.oregon.gov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5F4BEC-2EA3-4277-BBDC-D556445D44C3}"/>
              </a:ext>
            </a:extLst>
          </p:cNvPr>
          <p:cNvSpPr txBox="1"/>
          <p:nvPr/>
        </p:nvSpPr>
        <p:spPr>
          <a:xfrm>
            <a:off x="2974054" y="8692989"/>
            <a:ext cx="1864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bg1"/>
                </a:solidFill>
              </a:rPr>
              <a:t>healthoregon.org/lead</a:t>
            </a:r>
          </a:p>
        </p:txBody>
      </p:sp>
      <p:pic>
        <p:nvPicPr>
          <p:cNvPr id="33" name="Picture 32" descr="A picture containing logo&#10;&#10;Description automatically generated">
            <a:extLst>
              <a:ext uri="{FF2B5EF4-FFF2-40B4-BE49-F238E27FC236}">
                <a16:creationId xmlns:a16="http://schemas.microsoft.com/office/drawing/2014/main" id="{8A5F46AE-3D10-E33C-3F17-A46188C6B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0" y="150656"/>
            <a:ext cx="1449893" cy="478465"/>
          </a:xfrm>
          <a:prstGeom prst="rect">
            <a:avLst/>
          </a:prstGeom>
        </p:spPr>
      </p:pic>
      <p:pic>
        <p:nvPicPr>
          <p:cNvPr id="34" name="Picture 3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7BF84DFC-14C2-5E6F-8DA6-15E0E1570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" y="2616317"/>
            <a:ext cx="3325670" cy="253239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B7209B8-B3AC-4F09-5A35-AFDFB52B0C63}"/>
              </a:ext>
            </a:extLst>
          </p:cNvPr>
          <p:cNvSpPr/>
          <p:nvPr/>
        </p:nvSpPr>
        <p:spPr>
          <a:xfrm>
            <a:off x="86982" y="953927"/>
            <a:ext cx="3321470" cy="112260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32D386-DD2A-EFF4-477D-45DC1E9FBA14}"/>
              </a:ext>
            </a:extLst>
          </p:cNvPr>
          <p:cNvSpPr/>
          <p:nvPr/>
        </p:nvSpPr>
        <p:spPr>
          <a:xfrm>
            <a:off x="196735" y="1044462"/>
            <a:ext cx="914400" cy="2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Nunito" pitchFamily="2" charset="0"/>
              </a:rPr>
              <a:t>Initial Capillary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041A918-2E51-5A06-1314-C18CA8EE05C9}"/>
              </a:ext>
            </a:extLst>
          </p:cNvPr>
          <p:cNvCxnSpPr/>
          <p:nvPr/>
        </p:nvCxnSpPr>
        <p:spPr>
          <a:xfrm>
            <a:off x="1201670" y="1189317"/>
            <a:ext cx="8238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4EC91D9-2132-B12B-8853-82EC7FF0CE70}"/>
              </a:ext>
            </a:extLst>
          </p:cNvPr>
          <p:cNvSpPr/>
          <p:nvPr/>
        </p:nvSpPr>
        <p:spPr>
          <a:xfrm>
            <a:off x="2088909" y="1044462"/>
            <a:ext cx="823865" cy="29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Nunito" pitchFamily="2" charset="0"/>
              </a:rPr>
              <a:t>≥ 3.5 µg/dL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88BCF7D-1FE6-C6B1-FAA8-880A58A078DA}"/>
              </a:ext>
            </a:extLst>
          </p:cNvPr>
          <p:cNvCxnSpPr>
            <a:cxnSpLocks/>
          </p:cNvCxnSpPr>
          <p:nvPr/>
        </p:nvCxnSpPr>
        <p:spPr>
          <a:xfrm>
            <a:off x="2505369" y="1343226"/>
            <a:ext cx="0" cy="307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6BAB98E-EDEF-0608-41E3-27B0349D06F2}"/>
              </a:ext>
            </a:extLst>
          </p:cNvPr>
          <p:cNvSpPr/>
          <p:nvPr/>
        </p:nvSpPr>
        <p:spPr>
          <a:xfrm>
            <a:off x="1772038" y="1680006"/>
            <a:ext cx="1557195" cy="2987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Nunito" pitchFamily="2" charset="0"/>
              </a:rPr>
              <a:t>Confirm with Venous or Second Capillary</a:t>
            </a:r>
          </a:p>
        </p:txBody>
      </p:sp>
      <p:pic>
        <p:nvPicPr>
          <p:cNvPr id="41" name="Picture 40" descr="A picture containing person, indoor, child, baby&#10;&#10;Description automatically generated">
            <a:extLst>
              <a:ext uri="{FF2B5EF4-FFF2-40B4-BE49-F238E27FC236}">
                <a16:creationId xmlns:a16="http://schemas.microsoft.com/office/drawing/2014/main" id="{29E7143C-1B92-CEBB-F421-C85E32364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1" y="1441378"/>
            <a:ext cx="878177" cy="53739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020DE86-4F67-7DA3-0C94-7FA944462628}"/>
              </a:ext>
            </a:extLst>
          </p:cNvPr>
          <p:cNvSpPr/>
          <p:nvPr/>
        </p:nvSpPr>
        <p:spPr>
          <a:xfrm>
            <a:off x="78778" y="7327032"/>
            <a:ext cx="3321470" cy="983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i="0" u="none" strike="noStrike" baseline="0" dirty="0">
                <a:solidFill>
                  <a:srgbClr val="000000"/>
                </a:solidFill>
                <a:latin typeface="Nunito" pitchFamily="2" charset="0"/>
                <a:cs typeface="Arial" panose="020B0604020202020204" pitchFamily="34" charset="0"/>
              </a:rPr>
              <a:t>Healthcare providers are encouraged to use the </a:t>
            </a:r>
            <a:r>
              <a:rPr lang="en-US" sz="800" i="0" u="none" strike="noStrike" baseline="0" dirty="0">
                <a:solidFill>
                  <a:srgbClr val="0000FF"/>
                </a:solidFill>
                <a:latin typeface="Nunito" pitchFamily="2" charset="0"/>
                <a:cs typeface="Arial" panose="020B0604020202020204" pitchFamily="34" charset="0"/>
              </a:rPr>
              <a:t>Oregon Health Authority’s Lead Risk Index Map </a:t>
            </a:r>
            <a:r>
              <a:rPr lang="en-US" sz="800" i="0" u="none" strike="noStrike" baseline="0" dirty="0">
                <a:solidFill>
                  <a:srgbClr val="000000"/>
                </a:solidFill>
                <a:latin typeface="Nunito" pitchFamily="2" charset="0"/>
                <a:cs typeface="Arial" panose="020B0604020202020204" pitchFamily="34" charset="0"/>
              </a:rPr>
              <a:t>to better understand which areas in their community are at higher risk for lead exposure. </a:t>
            </a:r>
            <a:r>
              <a:rPr lang="en-US" sz="800" dirty="0">
                <a:solidFill>
                  <a:schemeClr val="tx1"/>
                </a:solidFill>
                <a:latin typeface="Nunito" pitchFamily="2" charset="0"/>
                <a:cs typeface="Arial" panose="020B0604020202020204" pitchFamily="34" charset="0"/>
              </a:rPr>
              <a:t>See</a:t>
            </a:r>
            <a:r>
              <a:rPr lang="en-US" sz="800" dirty="0">
                <a:solidFill>
                  <a:srgbClr val="0000FF"/>
                </a:solidFill>
                <a:latin typeface="Nunito" pitchFamily="2" charset="0"/>
                <a:cs typeface="Arial" panose="020B0604020202020204" pitchFamily="34" charset="0"/>
              </a:rPr>
              <a:t> healthoregon.org</a:t>
            </a:r>
            <a:r>
              <a:rPr lang="en-US" sz="800" i="0" u="none" strike="noStrike" baseline="0" dirty="0">
                <a:solidFill>
                  <a:srgbClr val="000000"/>
                </a:solidFill>
                <a:latin typeface="Nunito" pitchFamily="2" charset="0"/>
                <a:cs typeface="Arial" panose="020B0604020202020204" pitchFamily="34" charset="0"/>
              </a:rPr>
              <a:t>/</a:t>
            </a:r>
            <a:r>
              <a:rPr lang="en-US" sz="800" i="0" u="none" strike="noStrike" baseline="0" dirty="0">
                <a:solidFill>
                  <a:srgbClr val="0000FF"/>
                </a:solidFill>
                <a:latin typeface="Nunito" pitchFamily="2" charset="0"/>
                <a:cs typeface="Arial" panose="020B0604020202020204" pitchFamily="34" charset="0"/>
              </a:rPr>
              <a:t>leadmap</a:t>
            </a:r>
          </a:p>
          <a:p>
            <a:r>
              <a:rPr lang="en-US" sz="800" b="1" i="0" u="none" strike="noStrike" baseline="0" dirty="0">
                <a:solidFill>
                  <a:srgbClr val="000000"/>
                </a:solidFill>
                <a:latin typeface="Nunito" pitchFamily="2" charset="0"/>
                <a:cs typeface="Arial" panose="020B0604020202020204" pitchFamily="34" charset="0"/>
              </a:rPr>
              <a:t>Interpretation and Medical Management of Blood Lead Levels: </a:t>
            </a:r>
          </a:p>
          <a:p>
            <a:r>
              <a:rPr lang="en-US" sz="800" i="0" u="none" strike="noStrike" baseline="0" dirty="0">
                <a:solidFill>
                  <a:srgbClr val="000000"/>
                </a:solidFill>
                <a:latin typeface="Nunito" pitchFamily="2" charset="0"/>
                <a:cs typeface="Arial" panose="020B0604020202020204" pitchFamily="34" charset="0"/>
              </a:rPr>
              <a:t>If blood lead level is ≥3.5 mcg/dL: See </a:t>
            </a:r>
            <a:r>
              <a:rPr lang="en-US" sz="800" i="0" u="none" strike="noStrike" baseline="0" dirty="0">
                <a:solidFill>
                  <a:srgbClr val="0000FF"/>
                </a:solidFill>
                <a:latin typeface="Nunito" pitchFamily="2" charset="0"/>
                <a:cs typeface="Arial" panose="020B0604020202020204" pitchFamily="34" charset="0"/>
              </a:rPr>
              <a:t>PEHSU Recommendations on Medical Management of Childhood Lead Poisoning </a:t>
            </a:r>
            <a:endParaRPr lang="en-US" sz="800" dirty="0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482E00-090B-3DC0-C898-3D43234C1A88}"/>
              </a:ext>
            </a:extLst>
          </p:cNvPr>
          <p:cNvSpPr/>
          <p:nvPr/>
        </p:nvSpPr>
        <p:spPr>
          <a:xfrm>
            <a:off x="3437886" y="953927"/>
            <a:ext cx="3321470" cy="112260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33E38A-333D-AF97-9FC9-5DAFF53DC86F}"/>
              </a:ext>
            </a:extLst>
          </p:cNvPr>
          <p:cNvSpPr/>
          <p:nvPr/>
        </p:nvSpPr>
        <p:spPr>
          <a:xfrm>
            <a:off x="3547639" y="1044462"/>
            <a:ext cx="914400" cy="2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Initial Venous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26BEAF-242B-A05F-F708-56366F3C2895}"/>
              </a:ext>
            </a:extLst>
          </p:cNvPr>
          <p:cNvCxnSpPr/>
          <p:nvPr/>
        </p:nvCxnSpPr>
        <p:spPr>
          <a:xfrm>
            <a:off x="4552574" y="1189317"/>
            <a:ext cx="8238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6DE44A7-8C93-A6BA-05B2-01B1E5EA102B}"/>
              </a:ext>
            </a:extLst>
          </p:cNvPr>
          <p:cNvSpPr/>
          <p:nvPr/>
        </p:nvSpPr>
        <p:spPr>
          <a:xfrm>
            <a:off x="5439813" y="1044462"/>
            <a:ext cx="823865" cy="29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Nunito" pitchFamily="2" charset="0"/>
              </a:rPr>
              <a:t>≥ 3.5 µg/dL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F6AF676-F8DD-BDD5-3C8B-AC0639749DE9}"/>
              </a:ext>
            </a:extLst>
          </p:cNvPr>
          <p:cNvCxnSpPr>
            <a:cxnSpLocks/>
          </p:cNvCxnSpPr>
          <p:nvPr/>
        </p:nvCxnSpPr>
        <p:spPr>
          <a:xfrm>
            <a:off x="5856273" y="1343226"/>
            <a:ext cx="0" cy="307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208883C-6578-4DE1-1C06-476BB78A1A3B}"/>
              </a:ext>
            </a:extLst>
          </p:cNvPr>
          <p:cNvSpPr/>
          <p:nvPr/>
        </p:nvSpPr>
        <p:spPr>
          <a:xfrm>
            <a:off x="5122942" y="1680006"/>
            <a:ext cx="1557195" cy="2987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Nunito" pitchFamily="2" charset="0"/>
              </a:rPr>
              <a:t>Confirmed: Begin Case Management</a:t>
            </a:r>
          </a:p>
        </p:txBody>
      </p:sp>
      <p:pic>
        <p:nvPicPr>
          <p:cNvPr id="49" name="Picture 48" descr="A picture containing toothbrush&#10;&#10;Description automatically generated">
            <a:extLst>
              <a:ext uri="{FF2B5EF4-FFF2-40B4-BE49-F238E27FC236}">
                <a16:creationId xmlns:a16="http://schemas.microsoft.com/office/drawing/2014/main" id="{F04F06C7-B2FE-DF84-DB68-00842CFC6F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1"/>
          <a:stretch/>
        </p:blipFill>
        <p:spPr>
          <a:xfrm>
            <a:off x="3543112" y="1433761"/>
            <a:ext cx="914400" cy="54352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244445D-4209-A5DB-DA6C-67F608541454}"/>
              </a:ext>
            </a:extLst>
          </p:cNvPr>
          <p:cNvSpPr txBox="1"/>
          <p:nvPr/>
        </p:nvSpPr>
        <p:spPr>
          <a:xfrm>
            <a:off x="1613602" y="90406"/>
            <a:ext cx="520193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rgbClr val="1C1D1F"/>
                </a:solidFill>
                <a:effectLst/>
                <a:latin typeface="Nunito" pitchFamily="2" charset="0"/>
                <a:cs typeface="Arial" panose="020B0604020202020204" pitchFamily="34" charset="0"/>
              </a:rPr>
              <a:t>OHA recommends testing blood for lead exposure. A patient’s blood lead level (BLL) is measured in micrograms of lead per deciliter of blood (μg/dL). Healthcare providers should follow recommendations based on initial screening capillary and confirmed venous BLLs.</a:t>
            </a:r>
            <a:endParaRPr lang="en-US" sz="1050" dirty="0">
              <a:latin typeface="Nunito" pitchFamily="2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9C1478-B6E6-EC34-EB73-AF5CF294B6F1}"/>
              </a:ext>
            </a:extLst>
          </p:cNvPr>
          <p:cNvSpPr txBox="1"/>
          <p:nvPr/>
        </p:nvSpPr>
        <p:spPr>
          <a:xfrm>
            <a:off x="3457752" y="2619349"/>
            <a:ext cx="332147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800" b="1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Medical Providers</a:t>
            </a: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 (patient's BLL is 3.5-19 µg/dL)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b="0" i="0" dirty="0">
                <a:solidFill>
                  <a:srgbClr val="1C1D1F"/>
                </a:solidFill>
                <a:effectLst/>
                <a:latin typeface="Nunito" pitchFamily="2" charset="0"/>
                <a:cs typeface="Arial" panose="020B0604020202020204" pitchFamily="34" charset="0"/>
              </a:rPr>
              <a:t>Provide education about common sources of lead exposure and information on how to further prevent exposure.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b="0" i="0" dirty="0">
                <a:solidFill>
                  <a:srgbClr val="1C1D1F"/>
                </a:solidFill>
                <a:effectLst/>
                <a:latin typeface="Nunito" pitchFamily="2" charset="0"/>
                <a:cs typeface="Arial" panose="020B0604020202020204" pitchFamily="34" charset="0"/>
              </a:rPr>
              <a:t>Check the child's development to ensure appropriate milestones are being met per AAP guidelines. Refer caregivers to supportive services, as needed (e.g., developmental specialists, Early Intervention Program).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0" i="0" dirty="0">
                <a:solidFill>
                  <a:srgbClr val="1C1D1F"/>
                </a:solidFill>
                <a:effectLst/>
                <a:latin typeface="Nunito" pitchFamily="2" charset="0"/>
                <a:cs typeface="Arial" panose="020B0604020202020204" pitchFamily="34" charset="0"/>
              </a:rPr>
              <a:t>Discuss diet and nutrition with a focus on iron and calcium intake. </a:t>
            </a: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Refer caregivers to supportive services, as needed (e.g., Special Supplemental Nutrition Program for WIC).</a:t>
            </a:r>
            <a:endParaRPr lang="en-US" sz="800" b="0" i="0" dirty="0">
              <a:solidFill>
                <a:srgbClr val="1C1D1F"/>
              </a:solidFill>
              <a:effectLst/>
              <a:latin typeface="Nunito" pitchFamily="2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Ensure the child does not have iron deficiency using testing and treatment. Follow testing and treatment guidelines from the American Academy of Pediatrics (AAP).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Provide </a:t>
            </a:r>
            <a:r>
              <a:rPr lang="en-US" sz="800" b="1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follow-up BLL testing </a:t>
            </a: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at recommended intervals. </a:t>
            </a:r>
          </a:p>
          <a:p>
            <a:endParaRPr lang="en-US" sz="800" dirty="0">
              <a:solidFill>
                <a:srgbClr val="1C1D1F"/>
              </a:solidFill>
              <a:latin typeface="Nunito" pitchFamily="2" charset="0"/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Local Public Health Authorities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Administer investigation interview to obtain an </a:t>
            </a:r>
            <a:r>
              <a:rPr lang="en-US" sz="800" b="1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environmental exposure history </a:t>
            </a: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to identify potential sources of lead.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Arrange for an </a:t>
            </a:r>
            <a:r>
              <a:rPr lang="en-US" sz="800" b="1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environmental investigation </a:t>
            </a: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of the home to identify potential sources of lead. Consult OHA and Investigative Guidelines.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Refer family to supportive services if available.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Provide recommendations for follow-up BLL testing and monitor for two consecutive results below 3.5 µg/dL to close case.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77A5B0-F70E-DE6C-66CF-B62B72A6C154}"/>
              </a:ext>
            </a:extLst>
          </p:cNvPr>
          <p:cNvSpPr txBox="1"/>
          <p:nvPr/>
        </p:nvSpPr>
        <p:spPr>
          <a:xfrm>
            <a:off x="86982" y="2119684"/>
            <a:ext cx="666348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b="0" i="0" dirty="0">
                <a:solidFill>
                  <a:srgbClr val="1C1D1F"/>
                </a:solidFill>
                <a:effectLst/>
                <a:latin typeface="Nunito" pitchFamily="2" charset="0"/>
                <a:cs typeface="Arial" panose="020B0604020202020204" pitchFamily="34" charset="0"/>
              </a:rPr>
              <a:t>Oregon Administrative Rule (OAR) 333-018 requires all blood lead tests to be reported to OHA. Results ≥ 3.5 µg/dL must be reported within one day; all others within seven days. </a:t>
            </a:r>
          </a:p>
        </p:txBody>
      </p:sp>
      <p:pic>
        <p:nvPicPr>
          <p:cNvPr id="53" name="Picture 52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45E512D5-BD10-6931-B222-ADFB2F192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1" y="5206066"/>
            <a:ext cx="3296920" cy="206659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D6B88BC-8CB1-B380-73D3-993BA9AB85B9}"/>
              </a:ext>
            </a:extLst>
          </p:cNvPr>
          <p:cNvSpPr txBox="1"/>
          <p:nvPr/>
        </p:nvSpPr>
        <p:spPr>
          <a:xfrm>
            <a:off x="3457752" y="5708712"/>
            <a:ext cx="33214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800" b="1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Medical Providers</a:t>
            </a: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 (patient's BLL is 20-44 µg/dL)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b="0" i="0" dirty="0">
                <a:solidFill>
                  <a:srgbClr val="1C1D1F"/>
                </a:solidFill>
                <a:effectLst/>
                <a:latin typeface="Nunito" pitchFamily="2" charset="0"/>
                <a:cs typeface="Arial" panose="020B0604020202020204" pitchFamily="34" charset="0"/>
              </a:rPr>
              <a:t>Follow the recommendations above for BLL is 3.5–19 μg/dL.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b="0" i="0" dirty="0">
                <a:solidFill>
                  <a:srgbClr val="1C1D1F"/>
                </a:solidFill>
                <a:effectLst/>
                <a:latin typeface="Nunito" pitchFamily="2" charset="0"/>
                <a:cs typeface="Arial" panose="020B0604020202020204" pitchFamily="34" charset="0"/>
              </a:rPr>
              <a:t>Perform a complete history and physical exam, assessing the child for signs and symptoms related to lead exposure.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Consider performing an abdominal X-ray to check for lead-based paint chips and other radiopaque foreign bodies.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Contact a Pediatric Environmental Health Specialty Unit (PEHSU) or the Poison Control Center (1-800-222-1222) for guidance.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85EE90-E476-D1C2-940A-E81877C49456}"/>
              </a:ext>
            </a:extLst>
          </p:cNvPr>
          <p:cNvSpPr txBox="1"/>
          <p:nvPr/>
        </p:nvSpPr>
        <p:spPr>
          <a:xfrm>
            <a:off x="3457752" y="6960816"/>
            <a:ext cx="33214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800" b="1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Medical Providers</a:t>
            </a: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 (patient's BLL is ≥ 45 µg/dL)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b="0" i="0" dirty="0">
                <a:solidFill>
                  <a:srgbClr val="1C1D1F"/>
                </a:solidFill>
                <a:effectLst/>
                <a:latin typeface="Nunito" pitchFamily="2" charset="0"/>
                <a:cs typeface="Arial" panose="020B0604020202020204" pitchFamily="34" charset="0"/>
              </a:rPr>
              <a:t>Follow the recommendations above.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b="0" i="0" dirty="0">
                <a:solidFill>
                  <a:srgbClr val="1C1D1F"/>
                </a:solidFill>
                <a:effectLst/>
                <a:latin typeface="Nunito" pitchFamily="2" charset="0"/>
                <a:cs typeface="Arial" panose="020B0604020202020204" pitchFamily="34" charset="0"/>
              </a:rPr>
              <a:t>Consider hospital admittance if symptomatic.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Consult with a medical toxicologist or pediatrician with experience in treating lead poisoning to initiate: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Gastrointestinal decontamination (removal of swallowed lead using laxatives) 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1C1D1F"/>
                </a:solidFill>
                <a:latin typeface="Nunito" pitchFamily="2" charset="0"/>
                <a:cs typeface="Arial" panose="020B0604020202020204" pitchFamily="34" charset="0"/>
              </a:rPr>
              <a:t>Chelation therapy (treatment that uses a medication to remove lead from the body when BLLs are very high).</a:t>
            </a:r>
          </a:p>
        </p:txBody>
      </p:sp>
    </p:spTree>
    <p:extLst>
      <p:ext uri="{BB962C8B-B14F-4D97-AF65-F5344CB8AC3E}">
        <p14:creationId xmlns:p14="http://schemas.microsoft.com/office/powerpoint/2010/main" val="150834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D80D666-9D78-357B-F9EE-21E462378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836"/>
            <a:ext cx="6858000" cy="17857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940D2DE-4F91-2C59-25FA-0B2F4D55035F}"/>
              </a:ext>
            </a:extLst>
          </p:cNvPr>
          <p:cNvGrpSpPr/>
          <p:nvPr/>
        </p:nvGrpSpPr>
        <p:grpSpPr>
          <a:xfrm>
            <a:off x="4457700" y="3246632"/>
            <a:ext cx="1571844" cy="1743318"/>
            <a:chOff x="4742811" y="3514074"/>
            <a:chExt cx="1571844" cy="1743318"/>
          </a:xfrm>
        </p:grpSpPr>
        <p:pic>
          <p:nvPicPr>
            <p:cNvPr id="5" name="Picture 4" descr="Qr code&#10;&#10;Description automatically generated">
              <a:extLst>
                <a:ext uri="{FF2B5EF4-FFF2-40B4-BE49-F238E27FC236}">
                  <a16:creationId xmlns:a16="http://schemas.microsoft.com/office/drawing/2014/main" id="{7D0B41D6-2EAC-88E4-D542-F1B31CEE8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811" y="3514074"/>
              <a:ext cx="1571844" cy="174331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B68779-2D4F-92CC-032E-7B5BC59222FD}"/>
                </a:ext>
              </a:extLst>
            </p:cNvPr>
            <p:cNvSpPr txBox="1"/>
            <p:nvPr/>
          </p:nvSpPr>
          <p:spPr>
            <a:xfrm rot="19392725">
              <a:off x="4907495" y="4310389"/>
              <a:ext cx="1242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DRAFT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58BA4C-29BD-1B5C-02DA-C425C8F39C95}"/>
              </a:ext>
            </a:extLst>
          </p:cNvPr>
          <p:cNvCxnSpPr/>
          <p:nvPr/>
        </p:nvCxnSpPr>
        <p:spPr>
          <a:xfrm>
            <a:off x="2371725" y="3246632"/>
            <a:ext cx="2085975" cy="74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D1EE786-9DF0-0134-250E-FA279A27405D}"/>
              </a:ext>
            </a:extLst>
          </p:cNvPr>
          <p:cNvSpPr/>
          <p:nvPr/>
        </p:nvSpPr>
        <p:spPr>
          <a:xfrm>
            <a:off x="723900" y="1828800"/>
            <a:ext cx="238125" cy="228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00D4A5-D9A7-786B-6603-A055CE34E49C}"/>
              </a:ext>
            </a:extLst>
          </p:cNvPr>
          <p:cNvCxnSpPr/>
          <p:nvPr/>
        </p:nvCxnSpPr>
        <p:spPr>
          <a:xfrm flipV="1">
            <a:off x="962025" y="1162050"/>
            <a:ext cx="885825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AF4C65-F075-B2FE-5E66-FA756207F1A3}"/>
              </a:ext>
            </a:extLst>
          </p:cNvPr>
          <p:cNvSpPr txBox="1"/>
          <p:nvPr/>
        </p:nvSpPr>
        <p:spPr>
          <a:xfrm>
            <a:off x="1941482" y="895322"/>
            <a:ext cx="260985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/>
              <a:t>References for additional background or rationale for inclusion of question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92183-B8A1-0AD6-2736-16B3ECCCD092}"/>
              </a:ext>
            </a:extLst>
          </p:cNvPr>
          <p:cNvSpPr txBox="1"/>
          <p:nvPr/>
        </p:nvSpPr>
        <p:spPr>
          <a:xfrm>
            <a:off x="1169957" y="3842892"/>
            <a:ext cx="260985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/>
              <a:t>Instead of including a static list, include QR code for up-to-date list of exposure sources with pics and links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37FA31-DB3D-64BA-14EE-8C1D4384D77A}"/>
              </a:ext>
            </a:extLst>
          </p:cNvPr>
          <p:cNvCxnSpPr/>
          <p:nvPr/>
        </p:nvCxnSpPr>
        <p:spPr>
          <a:xfrm>
            <a:off x="104775" y="5166946"/>
            <a:ext cx="66484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1537C156-D8C8-2A34-0B02-C0CC4C109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42872"/>
            <a:ext cx="6162675" cy="23390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44CBA2-48F7-AC89-1195-B766F4067AD2}"/>
              </a:ext>
            </a:extLst>
          </p:cNvPr>
          <p:cNvSpPr txBox="1"/>
          <p:nvPr/>
        </p:nvSpPr>
        <p:spPr>
          <a:xfrm>
            <a:off x="290271" y="8238404"/>
            <a:ext cx="260985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/>
              <a:t>The reverse side of the questionnaire includes direct medical and case management guidance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43E608-1C12-EBF7-FB9F-53923097CCB0}"/>
              </a:ext>
            </a:extLst>
          </p:cNvPr>
          <p:cNvSpPr txBox="1"/>
          <p:nvPr/>
        </p:nvSpPr>
        <p:spPr>
          <a:xfrm>
            <a:off x="2383955" y="198606"/>
            <a:ext cx="122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FRONT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19E3CE-0183-4F21-CCB6-F7C4846ECB05}"/>
              </a:ext>
            </a:extLst>
          </p:cNvPr>
          <p:cNvSpPr txBox="1"/>
          <p:nvPr/>
        </p:nvSpPr>
        <p:spPr>
          <a:xfrm>
            <a:off x="2382055" y="5220243"/>
            <a:ext cx="122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BACK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4B11808-55A7-91A1-5F72-5D0B3A0A1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999363"/>
            <a:ext cx="2817688" cy="111381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5DB94C-EA07-2F9A-E1BF-C23725D2B100}"/>
              </a:ext>
            </a:extLst>
          </p:cNvPr>
          <p:cNvCxnSpPr/>
          <p:nvPr/>
        </p:nvCxnSpPr>
        <p:spPr>
          <a:xfrm flipV="1">
            <a:off x="2996857" y="7572054"/>
            <a:ext cx="417855" cy="66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3B01D5-2028-D617-3DE7-71B407714497}"/>
              </a:ext>
            </a:extLst>
          </p:cNvPr>
          <p:cNvCxnSpPr>
            <a:cxnSpLocks/>
          </p:cNvCxnSpPr>
          <p:nvPr/>
        </p:nvCxnSpPr>
        <p:spPr>
          <a:xfrm flipV="1">
            <a:off x="2982569" y="8137133"/>
            <a:ext cx="460721" cy="101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64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1D36E5338834A8849679510B13D67" ma:contentTypeVersion="19" ma:contentTypeDescription="Create a new document." ma:contentTypeScope="" ma:versionID="c87613a45a899128ea3fc731ee045f7e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a2e07f41-427b-4340-8fc4-cc6e37959f4c" targetNamespace="http://schemas.microsoft.com/office/2006/metadata/properties" ma:root="true" ma:fieldsID="bd53979c3ffa62a0fafc7f1de5e964d9" ns1:_="" ns2:_="" ns3:_="">
    <xsd:import namespace="http://schemas.microsoft.com/sharepoint/v3"/>
    <xsd:import namespace="59da1016-2a1b-4f8a-9768-d7a4932f6f16"/>
    <xsd:import namespace="a2e07f41-427b-4340-8fc4-cc6e37959f4c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07f41-427b-4340-8fc4-cc6e37959f4c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>Public Health</IACategory>
    <DocumentExpirationDate xmlns="59da1016-2a1b-4f8a-9768-d7a4932f6f16">2024-12-31T08:00:00+00:00</DocumentExpirationDate>
    <Meta_x0020_Description xmlns="a2e07f41-427b-4340-8fc4-cc6e37959f4c">Draft updates to Oregon Lead Screening Questionnaire</Meta_x0020_Description>
    <IATopic xmlns="59da1016-2a1b-4f8a-9768-d7a4932f6f16">Public Health - Disease</IATopic>
    <IASubtopic xmlns="59da1016-2a1b-4f8a-9768-d7a4932f6f16" xsi:nil="true"/>
    <URL xmlns="http://schemas.microsoft.com/sharepoint/v3">
      <Url xsi:nil="true"/>
      <Description xsi:nil="true"/>
    </URL>
    <PublishingExpirationDate xmlns="http://schemas.microsoft.com/sharepoint/v3" xsi:nil="true"/>
    <PublishingStartDate xmlns="http://schemas.microsoft.com/sharepoint/v3" xsi:nil="true"/>
    <Meta_x0020_Keywords xmlns="a2e07f41-427b-4340-8fc4-cc6e37959f4c" xsi:nil="true"/>
  </documentManagement>
</p:properties>
</file>

<file path=customXml/itemProps1.xml><?xml version="1.0" encoding="utf-8"?>
<ds:datastoreItem xmlns:ds="http://schemas.openxmlformats.org/officeDocument/2006/customXml" ds:itemID="{68B9FACF-B1F2-4EE0-87F2-BCC5EB382290}"/>
</file>

<file path=customXml/itemProps2.xml><?xml version="1.0" encoding="utf-8"?>
<ds:datastoreItem xmlns:ds="http://schemas.openxmlformats.org/officeDocument/2006/customXml" ds:itemID="{DE506BC5-78F0-4E5A-A755-1CC603DF855E}"/>
</file>

<file path=customXml/itemProps3.xml><?xml version="1.0" encoding="utf-8"?>
<ds:datastoreItem xmlns:ds="http://schemas.openxmlformats.org/officeDocument/2006/customXml" ds:itemID="{2E17A10E-B476-4E2E-91FA-5960D1E964FF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640</TotalTime>
  <Words>1206</Words>
  <Application>Microsoft Office PowerPoint</Application>
  <PresentationFormat>Letter Paper (8.5x11 in)</PresentationFormat>
  <Paragraphs>102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Nunito</vt:lpstr>
      <vt:lpstr>Wingdings</vt:lpstr>
      <vt:lpstr>Office Theme</vt:lpstr>
      <vt:lpstr>Current Screening Questionnaire</vt:lpstr>
      <vt:lpstr>PowerPoint Presentation</vt:lpstr>
      <vt:lpstr>PowerPoint Presentation</vt:lpstr>
      <vt:lpstr>Updated Draft Screening Questionnaire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Barker</dc:creator>
  <cp:lastModifiedBy>Ryan Barker</cp:lastModifiedBy>
  <cp:revision>8</cp:revision>
  <dcterms:created xsi:type="dcterms:W3CDTF">2024-10-08T17:22:05Z</dcterms:created>
  <dcterms:modified xsi:type="dcterms:W3CDTF">2024-10-09T22:00:01Z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dd6eeb-0dd0-4927-947e-a759f08fcf55_Enabled">
    <vt:lpwstr>true</vt:lpwstr>
  </property>
  <property fmtid="{D5CDD505-2E9C-101B-9397-08002B2CF9AE}" pid="3" name="MSIP_Label_ebdd6eeb-0dd0-4927-947e-a759f08fcf55_SetDate">
    <vt:lpwstr>2024-10-08T17:40:45Z</vt:lpwstr>
  </property>
  <property fmtid="{D5CDD505-2E9C-101B-9397-08002B2CF9AE}" pid="4" name="MSIP_Label_ebdd6eeb-0dd0-4927-947e-a759f08fcf55_Method">
    <vt:lpwstr>Privileged</vt:lpwstr>
  </property>
  <property fmtid="{D5CDD505-2E9C-101B-9397-08002B2CF9AE}" pid="5" name="MSIP_Label_ebdd6eeb-0dd0-4927-947e-a759f08fcf55_Name">
    <vt:lpwstr>Level 1 - Published (Items)</vt:lpwstr>
  </property>
  <property fmtid="{D5CDD505-2E9C-101B-9397-08002B2CF9AE}" pid="6" name="MSIP_Label_ebdd6eeb-0dd0-4927-947e-a759f08fcf55_SiteId">
    <vt:lpwstr>658e63e8-8d39-499c-8f48-13adc9452f4c</vt:lpwstr>
  </property>
  <property fmtid="{D5CDD505-2E9C-101B-9397-08002B2CF9AE}" pid="7" name="MSIP_Label_ebdd6eeb-0dd0-4927-947e-a759f08fcf55_ActionId">
    <vt:lpwstr>c9217ce1-7fbc-4adf-b582-394e7af11787</vt:lpwstr>
  </property>
  <property fmtid="{D5CDD505-2E9C-101B-9397-08002B2CF9AE}" pid="8" name="MSIP_Label_ebdd6eeb-0dd0-4927-947e-a759f08fcf55_ContentBits">
    <vt:lpwstr>0</vt:lpwstr>
  </property>
  <property fmtid="{D5CDD505-2E9C-101B-9397-08002B2CF9AE}" pid="9" name="ContentTypeId">
    <vt:lpwstr>0x01010001B1D36E5338834A8849679510B13D67</vt:lpwstr>
  </property>
</Properties>
</file>