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Masters/slideMaster1.xml" ContentType="application/vnd.openxmlformats-officedocument.presentationml.slideMaster+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5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51.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9" r:id="rId1"/>
  </p:sldMasterIdLst>
  <p:notesMasterIdLst>
    <p:notesMasterId r:id="rId80"/>
  </p:notesMasterIdLst>
  <p:handoutMasterIdLst>
    <p:handoutMasterId r:id="rId81"/>
  </p:handoutMasterIdLst>
  <p:sldIdLst>
    <p:sldId id="258" r:id="rId2"/>
    <p:sldId id="508" r:id="rId3"/>
    <p:sldId id="512" r:id="rId4"/>
    <p:sldId id="513" r:id="rId5"/>
    <p:sldId id="515" r:id="rId6"/>
    <p:sldId id="259" r:id="rId7"/>
    <p:sldId id="534" r:id="rId8"/>
    <p:sldId id="551" r:id="rId9"/>
    <p:sldId id="572" r:id="rId10"/>
    <p:sldId id="504" r:id="rId11"/>
    <p:sldId id="552" r:id="rId12"/>
    <p:sldId id="525" r:id="rId13"/>
    <p:sldId id="548" r:id="rId14"/>
    <p:sldId id="505" r:id="rId15"/>
    <p:sldId id="321" r:id="rId16"/>
    <p:sldId id="516" r:id="rId17"/>
    <p:sldId id="315" r:id="rId18"/>
    <p:sldId id="560" r:id="rId19"/>
    <p:sldId id="314" r:id="rId20"/>
    <p:sldId id="537" r:id="rId21"/>
    <p:sldId id="529" r:id="rId22"/>
    <p:sldId id="553" r:id="rId23"/>
    <p:sldId id="490" r:id="rId24"/>
    <p:sldId id="550" r:id="rId25"/>
    <p:sldId id="556" r:id="rId26"/>
    <p:sldId id="382" r:id="rId27"/>
    <p:sldId id="557" r:id="rId28"/>
    <p:sldId id="518" r:id="rId29"/>
    <p:sldId id="523" r:id="rId30"/>
    <p:sldId id="364" r:id="rId31"/>
    <p:sldId id="565" r:id="rId32"/>
    <p:sldId id="559" r:id="rId33"/>
    <p:sldId id="563" r:id="rId34"/>
    <p:sldId id="564" r:id="rId35"/>
    <p:sldId id="561" r:id="rId36"/>
    <p:sldId id="538" r:id="rId37"/>
    <p:sldId id="562" r:id="rId38"/>
    <p:sldId id="539" r:id="rId39"/>
    <p:sldId id="540" r:id="rId40"/>
    <p:sldId id="541" r:id="rId41"/>
    <p:sldId id="528" r:id="rId42"/>
    <p:sldId id="542" r:id="rId43"/>
    <p:sldId id="319" r:id="rId44"/>
    <p:sldId id="567" r:id="rId45"/>
    <p:sldId id="568" r:id="rId46"/>
    <p:sldId id="317" r:id="rId47"/>
    <p:sldId id="491" r:id="rId48"/>
    <p:sldId id="461" r:id="rId49"/>
    <p:sldId id="511" r:id="rId50"/>
    <p:sldId id="543" r:id="rId51"/>
    <p:sldId id="566" r:id="rId52"/>
    <p:sldId id="549" r:id="rId53"/>
    <p:sldId id="544" r:id="rId54"/>
    <p:sldId id="545" r:id="rId55"/>
    <p:sldId id="546" r:id="rId56"/>
    <p:sldId id="571" r:id="rId57"/>
    <p:sldId id="547" r:id="rId58"/>
    <p:sldId id="500" r:id="rId59"/>
    <p:sldId id="446" r:id="rId60"/>
    <p:sldId id="531" r:id="rId61"/>
    <p:sldId id="533" r:id="rId62"/>
    <p:sldId id="451" r:id="rId63"/>
    <p:sldId id="532" r:id="rId64"/>
    <p:sldId id="530" r:id="rId65"/>
    <p:sldId id="497" r:id="rId66"/>
    <p:sldId id="555" r:id="rId67"/>
    <p:sldId id="514" r:id="rId68"/>
    <p:sldId id="535" r:id="rId69"/>
    <p:sldId id="536" r:id="rId70"/>
    <p:sldId id="554" r:id="rId71"/>
    <p:sldId id="489" r:id="rId72"/>
    <p:sldId id="406" r:id="rId73"/>
    <p:sldId id="526" r:id="rId74"/>
    <p:sldId id="501" r:id="rId75"/>
    <p:sldId id="527" r:id="rId76"/>
    <p:sldId id="569" r:id="rId77"/>
    <p:sldId id="570" r:id="rId78"/>
    <p:sldId id="493" r:id="rId79"/>
  </p:sldIdLst>
  <p:sldSz cx="9144000" cy="6858000" type="screen4x3"/>
  <p:notesSz cx="9296400" cy="6858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FFFFF"/>
    <a:srgbClr val="EEEEEE"/>
    <a:srgbClr val="F0F0F0"/>
    <a:srgbClr val="FFF2C1"/>
    <a:srgbClr val="005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72727" autoAdjust="0"/>
  </p:normalViewPr>
  <p:slideViewPr>
    <p:cSldViewPr>
      <p:cViewPr varScale="1">
        <p:scale>
          <a:sx n="59" d="100"/>
          <a:sy n="59" d="100"/>
        </p:scale>
        <p:origin x="156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92"/>
    </p:cViewPr>
  </p:sorterViewPr>
  <p:notesViewPr>
    <p:cSldViewPr>
      <p:cViewPr varScale="1">
        <p:scale>
          <a:sx n="124" d="100"/>
          <a:sy n="124" d="100"/>
        </p:scale>
        <p:origin x="246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ustomXml" Target="../customXml/item2.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44091"/>
          </a:xfrm>
          <a:prstGeom prst="rect">
            <a:avLst/>
          </a:prstGeom>
        </p:spPr>
        <p:txBody>
          <a:bodyPr vert="horz" lIns="91440" tIns="45720" rIns="91440" bIns="45720" rtlCol="0"/>
          <a:lstStyle>
            <a:lvl1pPr algn="r">
              <a:defRPr sz="1200"/>
            </a:lvl1pPr>
          </a:lstStyle>
          <a:p>
            <a:fld id="{E3512C55-69FC-4B9F-B306-9FD18D484176}" type="datetimeFigureOut">
              <a:rPr lang="en-US" smtClean="0"/>
              <a:t>1/6/2023</a:t>
            </a:fld>
            <a:endParaRPr lang="en-US"/>
          </a:p>
        </p:txBody>
      </p:sp>
      <p:sp>
        <p:nvSpPr>
          <p:cNvPr id="4" name="Footer Placeholder 3"/>
          <p:cNvSpPr>
            <a:spLocks noGrp="1"/>
          </p:cNvSpPr>
          <p:nvPr>
            <p:ph type="ftr" sz="quarter" idx="2"/>
          </p:nvPr>
        </p:nvSpPr>
        <p:spPr>
          <a:xfrm>
            <a:off x="0" y="6513910"/>
            <a:ext cx="402844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513910"/>
            <a:ext cx="4028440" cy="344090"/>
          </a:xfrm>
          <a:prstGeom prst="rect">
            <a:avLst/>
          </a:prstGeom>
        </p:spPr>
        <p:txBody>
          <a:bodyPr vert="horz" lIns="91440" tIns="45720" rIns="91440" bIns="45720" rtlCol="0" anchor="b"/>
          <a:lstStyle>
            <a:lvl1pPr algn="r">
              <a:defRPr sz="1200"/>
            </a:lvl1pPr>
          </a:lstStyle>
          <a:p>
            <a:fld id="{C540BB17-085A-4212-B8EF-0FF358E0096C}" type="slidenum">
              <a:rPr lang="en-US" smtClean="0"/>
              <a:t>‹#›</a:t>
            </a:fld>
            <a:endParaRPr lang="en-US"/>
          </a:p>
        </p:txBody>
      </p:sp>
    </p:spTree>
    <p:extLst>
      <p:ext uri="{BB962C8B-B14F-4D97-AF65-F5344CB8AC3E}">
        <p14:creationId xmlns:p14="http://schemas.microsoft.com/office/powerpoint/2010/main" val="1543338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40284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243" name="Rectangle 3"/>
          <p:cNvSpPr>
            <a:spLocks noGrp="1" noChangeArrowheads="1"/>
          </p:cNvSpPr>
          <p:nvPr>
            <p:ph type="dt" idx="1"/>
          </p:nvPr>
        </p:nvSpPr>
        <p:spPr bwMode="auto">
          <a:xfrm>
            <a:off x="5265809" y="0"/>
            <a:ext cx="40284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0244" name="Rectangle 4"/>
          <p:cNvSpPr>
            <a:spLocks noGrp="1" noRot="1" noChangeAspect="1" noChangeArrowheads="1" noTextEdit="1"/>
          </p:cNvSpPr>
          <p:nvPr>
            <p:ph type="sldImg" idx="2"/>
          </p:nvPr>
        </p:nvSpPr>
        <p:spPr bwMode="auto">
          <a:xfrm>
            <a:off x="2933700" y="514350"/>
            <a:ext cx="3429000" cy="2571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29640" y="3257550"/>
            <a:ext cx="743712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6" name="Rectangle 6"/>
          <p:cNvSpPr>
            <a:spLocks noGrp="1" noChangeArrowheads="1"/>
          </p:cNvSpPr>
          <p:nvPr>
            <p:ph type="ftr" sz="quarter" idx="4"/>
          </p:nvPr>
        </p:nvSpPr>
        <p:spPr bwMode="auto">
          <a:xfrm>
            <a:off x="0" y="6513910"/>
            <a:ext cx="40284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47" name="Rectangle 7"/>
          <p:cNvSpPr>
            <a:spLocks noGrp="1" noChangeArrowheads="1"/>
          </p:cNvSpPr>
          <p:nvPr>
            <p:ph type="sldNum" sz="quarter" idx="5"/>
          </p:nvPr>
        </p:nvSpPr>
        <p:spPr bwMode="auto">
          <a:xfrm>
            <a:off x="5265809" y="6513910"/>
            <a:ext cx="402844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7645953-5199-471F-A4EB-6ED324312F1E}" type="slidenum">
              <a:rPr lang="en-US" altLang="en-US"/>
              <a:pPr/>
              <a:t>‹#›</a:t>
            </a:fld>
            <a:endParaRPr lang="en-US" altLang="en-US"/>
          </a:p>
        </p:txBody>
      </p:sp>
    </p:spTree>
    <p:extLst>
      <p:ext uri="{BB962C8B-B14F-4D97-AF65-F5344CB8AC3E}">
        <p14:creationId xmlns:p14="http://schemas.microsoft.com/office/powerpoint/2010/main" val="20440991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topics I hope to cover during the webinar.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a:t>
            </a:fld>
            <a:endParaRPr lang="en-US" altLang="en-US"/>
          </a:p>
        </p:txBody>
      </p:sp>
    </p:spTree>
    <p:extLst>
      <p:ext uri="{BB962C8B-B14F-4D97-AF65-F5344CB8AC3E}">
        <p14:creationId xmlns:p14="http://schemas.microsoft.com/office/powerpoint/2010/main" val="2772031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Lately we’ve been seeing an uptick of hemoglobin results reported as lead levels. If possible, take a look at any available data on the test result to ensure that it is in fact a blood lead level result, especially if it’s within the normal hemoglobin range. We’re finding that user error is the cause since the </a:t>
            </a:r>
            <a:r>
              <a:rPr lang="en-US" dirty="0" err="1"/>
              <a:t>Hemocue</a:t>
            </a:r>
            <a:r>
              <a:rPr lang="en-US" dirty="0"/>
              <a:t> and LeadCare II are both point-of-care capillary blood analyzers. Venous reports will not have this issue.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11</a:t>
            </a:fld>
            <a:endParaRPr lang="en-US" altLang="en-US"/>
          </a:p>
        </p:txBody>
      </p:sp>
    </p:spTree>
    <p:extLst>
      <p:ext uri="{BB962C8B-B14F-4D97-AF65-F5344CB8AC3E}">
        <p14:creationId xmlns:p14="http://schemas.microsoft.com/office/powerpoint/2010/main" val="253237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normal hemoglobin range for infants. Capillary blood lead tests reported from point-of-care instruments within this range should be validated if data is available.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12</a:t>
            </a:fld>
            <a:endParaRPr lang="en-US" altLang="en-US"/>
          </a:p>
        </p:txBody>
      </p:sp>
    </p:spTree>
    <p:extLst>
      <p:ext uri="{BB962C8B-B14F-4D97-AF65-F5344CB8AC3E}">
        <p14:creationId xmlns:p14="http://schemas.microsoft.com/office/powerpoint/2010/main" val="325966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Orpheus can now perform a more automated Medicaid/OHP scan and report back the CCO enrollment.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13</a:t>
            </a:fld>
            <a:endParaRPr lang="en-US" altLang="en-US"/>
          </a:p>
        </p:txBody>
      </p:sp>
    </p:spTree>
    <p:extLst>
      <p:ext uri="{BB962C8B-B14F-4D97-AF65-F5344CB8AC3E}">
        <p14:creationId xmlns:p14="http://schemas.microsoft.com/office/powerpoint/2010/main" val="59607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FC6393-B98A-4F6D-965F-9DCD1C183476}"/>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possible, try to initiate case management within 7 days of the confirmatory draw. This should include at least a phone call or some communication to the family that your agency is requesting an investigation to help identify any possible exposure sources and to assist with recommended service referrals and education. If your office is unable to get to the case within 7 days, please reach out to myself/OHA to assist. If you do make an attempt at contacting the case, make sure to document it under the Investigation &gt; General tab under Initial Contact Attempt. </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when writing a note to someone within your agency or to OHA, make sure the “Assign To” box contains the name of the person you’re trying to reach. This is similar to writing an email. If you don’t assign a person’s name, they will not receive the Note.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15</a:t>
            </a:fld>
            <a:endParaRPr lang="en-US" altLang="en-US"/>
          </a:p>
        </p:txBody>
      </p:sp>
    </p:spTree>
    <p:extLst>
      <p:ext uri="{BB962C8B-B14F-4D97-AF65-F5344CB8AC3E}">
        <p14:creationId xmlns:p14="http://schemas.microsoft.com/office/powerpoint/2010/main" val="1351769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section, I’ll cover a few areas that are important to consider during the investigation and case management process.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16</a:t>
            </a:fld>
            <a:endParaRPr lang="en-US" altLang="en-US"/>
          </a:p>
        </p:txBody>
      </p:sp>
    </p:spTree>
    <p:extLst>
      <p:ext uri="{BB962C8B-B14F-4D97-AF65-F5344CB8AC3E}">
        <p14:creationId xmlns:p14="http://schemas.microsoft.com/office/powerpoint/2010/main" val="17418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effectLst/>
                <a:latin typeface="Segoe UI" panose="020B0502040204020203" pitchFamily="34" charset="0"/>
              </a:rPr>
              <a:t>The most important part of case investigation is identification of the probable lead exposure source or sources. And with lead, there are a multitude of ways someone might get exposed.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17</a:t>
            </a:fld>
            <a:endParaRPr lang="en-US" altLang="en-US"/>
          </a:p>
        </p:txBody>
      </p:sp>
    </p:spTree>
    <p:extLst>
      <p:ext uri="{BB962C8B-B14F-4D97-AF65-F5344CB8AC3E}">
        <p14:creationId xmlns:p14="http://schemas.microsoft.com/office/powerpoint/2010/main" val="399627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brief list from the CDC goes over some of the main exposure sources as well as identifies a few unique ones.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18</a:t>
            </a:fld>
            <a:endParaRPr lang="en-US" altLang="en-US"/>
          </a:p>
        </p:txBody>
      </p:sp>
    </p:spTree>
    <p:extLst>
      <p:ext uri="{BB962C8B-B14F-4D97-AF65-F5344CB8AC3E}">
        <p14:creationId xmlns:p14="http://schemas.microsoft.com/office/powerpoint/2010/main" val="2630639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Investigations should start with the phone interview using OHA’s EBLL questionnaire. The questionnaire mostly follows the Investigation questions found in Orpheus, but there are a few discrepancies. Using information collected in the phone interview, we can then determine what next steps are needed to assist the family in identifying lead exposures. This questionnaire can determine if an onsite investigation is warranted, and what, if any, environmental samples should be taken.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19</a:t>
            </a:fld>
            <a:endParaRPr lang="en-US" altLang="en-US"/>
          </a:p>
        </p:txBody>
      </p:sp>
    </p:spTree>
    <p:extLst>
      <p:ext uri="{BB962C8B-B14F-4D97-AF65-F5344CB8AC3E}">
        <p14:creationId xmlns:p14="http://schemas.microsoft.com/office/powerpoint/2010/main" val="2918118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presented with this scenario during an in-home investigation, you’re not responsible for looking through every possible item to find potential obscure lead sources. Run through the most common exposure sources to see if the child has access to any. Also, determine if the child actually has access to this area of the residence. If not, and there are no obvious lead-related activities or lead exposure sources that another family member is engaged with, this area may not need to be investigated or will be low priority.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20</a:t>
            </a:fld>
            <a:endParaRPr lang="en-US" altLang="en-US"/>
          </a:p>
        </p:txBody>
      </p:sp>
    </p:spTree>
    <p:extLst>
      <p:ext uri="{BB962C8B-B14F-4D97-AF65-F5344CB8AC3E}">
        <p14:creationId xmlns:p14="http://schemas.microsoft.com/office/powerpoint/2010/main" val="289737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meant to be an exhaustive discussion or training on child lead poisoning case management or investigation protocols. So if you need a refresher or are new to this field, take a look at our website for a more resources. This is where you will also find a link to the Investigative Guidelines.</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a:t>
            </a:fld>
            <a:endParaRPr lang="en-US" altLang="en-US"/>
          </a:p>
        </p:txBody>
      </p:sp>
    </p:spTree>
    <p:extLst>
      <p:ext uri="{BB962C8B-B14F-4D97-AF65-F5344CB8AC3E}">
        <p14:creationId xmlns:p14="http://schemas.microsoft.com/office/powerpoint/2010/main" val="152829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interview and/or the onsite investigation, pay attention to where the child plays or spends a significant amount of time. You could ask, “Where does the child spend the most amount of time during the day and evening?” These areas should be prioritized for further investigation and environmental sampling if warranted.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21</a:t>
            </a:fld>
            <a:endParaRPr lang="en-US" altLang="en-US"/>
          </a:p>
        </p:txBody>
      </p:sp>
    </p:spTree>
    <p:extLst>
      <p:ext uri="{BB962C8B-B14F-4D97-AF65-F5344CB8AC3E}">
        <p14:creationId xmlns:p14="http://schemas.microsoft.com/office/powerpoint/2010/main" val="35942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Toys are another example of potential lead exposure sources that can become quickly overwhelming during an investigation. The federal Consumer Product Safety Commission regularly updates its recalls website, however it’s not super user friendly, especially during onsite investigations. You may want to provide a link to this website to the family to have them look through the pictures and toys to see if they have any in the home. In this picture, what would be the more obvious potential exposure source here? Bare soil, especially if the home was built prior to 1978.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22</a:t>
            </a:fld>
            <a:endParaRPr lang="en-US" altLang="en-US"/>
          </a:p>
        </p:txBody>
      </p:sp>
    </p:spTree>
    <p:extLst>
      <p:ext uri="{BB962C8B-B14F-4D97-AF65-F5344CB8AC3E}">
        <p14:creationId xmlns:p14="http://schemas.microsoft.com/office/powerpoint/2010/main" val="1384507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2E5500-B70F-448B-9B72-F2DB1FFAA527}"/>
              </a:ext>
            </a:extLst>
          </p:cNvPr>
          <p:cNvSpPr>
            <a:spLocks noGrp="1"/>
          </p:cNvSpPr>
          <p:nvPr>
            <p:ph type="body" idx="1"/>
          </p:nvPr>
        </p:nvSpPr>
        <p:spPr/>
        <p:txBody>
          <a:bodyPr/>
          <a:lstStyle/>
          <a:p>
            <a:r>
              <a:rPr lang="en-US" dirty="0"/>
              <a:t>If the interview determined that a consumer product is the potential exposure source, ask the family any of these questions: Do you know what the product is called, or does it have a brand name? Do you have any pictures of this product to send me? Do you still have some of the product available for laboratory analysis? This is important for several reasons, beyond just the ability to capture the reason why this specific child has an EBLL. If this product is contaminated in some way, we need to provide information to the community and possibly regulators to assist with reducing further exposure to the community. For example, the picture on the right shows me testing the melamine edging on a shoe rack taken from an investigation last week. Results show a surprising amount of lead within this material that the child was mouthing often. A chip has been sent to the lab for further analysis. Because this product was marketed as a children’s product, there’s a chance that it could violated regulations set by the CPSC and could be recalled if it’s still for sale in the US. </a:t>
            </a:r>
          </a:p>
        </p:txBody>
      </p:sp>
    </p:spTree>
    <p:extLst>
      <p:ext uri="{BB962C8B-B14F-4D97-AF65-F5344CB8AC3E}">
        <p14:creationId xmlns:p14="http://schemas.microsoft.com/office/powerpoint/2010/main" val="1059177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receive definitive proof of lead-contaminated products, we can potentially report this to agencies such as the federal CPSC for recalls. In the previous example showing the shoe rack, this was marketed as a children’s product, which has stricter requirements for lead in paint and total lead content.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24</a:t>
            </a:fld>
            <a:endParaRPr lang="en-US" altLang="en-US"/>
          </a:p>
        </p:txBody>
      </p:sp>
    </p:spTree>
    <p:extLst>
      <p:ext uri="{BB962C8B-B14F-4D97-AF65-F5344CB8AC3E}">
        <p14:creationId xmlns:p14="http://schemas.microsoft.com/office/powerpoint/2010/main" val="90550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25</a:t>
            </a:fld>
            <a:endParaRPr lang="en-US" altLang="en-US"/>
          </a:p>
        </p:txBody>
      </p:sp>
    </p:spTree>
    <p:extLst>
      <p:ext uri="{BB962C8B-B14F-4D97-AF65-F5344CB8AC3E}">
        <p14:creationId xmlns:p14="http://schemas.microsoft.com/office/powerpoint/2010/main" val="1046546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634EF5-265E-4846-AC2B-ACB47F90E5FF}"/>
              </a:ext>
            </a:extLst>
          </p:cNvPr>
          <p:cNvSpPr>
            <a:spLocks noGrp="1"/>
          </p:cNvSpPr>
          <p:nvPr>
            <p:ph type="body" idx="1"/>
          </p:nvPr>
        </p:nvSpPr>
        <p:spPr/>
        <p:txBody>
          <a:bodyPr/>
          <a:lstStyle/>
          <a:p>
            <a:r>
              <a:rPr lang="en-US" dirty="0"/>
              <a:t>Some of you may have seen this slide before showing other culturally-specific, non-paint lead exposure sources found during investigations. Again, the only way these were found is through asking specific questions during the interview process or at the home. </a:t>
            </a:r>
          </a:p>
        </p:txBody>
      </p:sp>
    </p:spTree>
    <p:extLst>
      <p:ext uri="{BB962C8B-B14F-4D97-AF65-F5344CB8AC3E}">
        <p14:creationId xmlns:p14="http://schemas.microsoft.com/office/powerpoint/2010/main" val="1679177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Homes near airports would be great scenarios for taking soil samples if the child is playing in bare soil. We currently do not have really any evidence showing higher-than-expected soil lead levels for yards near airports where piston-engine aircraft fly. If a case lives close to an airport and has access to bare soil, we would definitely want to take some soil samples for analysis.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27</a:t>
            </a:fld>
            <a:endParaRPr lang="en-US" altLang="en-US"/>
          </a:p>
        </p:txBody>
      </p:sp>
    </p:spTree>
    <p:extLst>
      <p:ext uri="{BB962C8B-B14F-4D97-AF65-F5344CB8AC3E}">
        <p14:creationId xmlns:p14="http://schemas.microsoft.com/office/powerpoint/2010/main" val="1200459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1AFBC15-E94B-4E07-8C22-4F5CCDBE196E}"/>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most of you know, federal and state regulations prohibit environmental sampling for lead in target housing without certification. Target housing means housing built before 1978. This is technically when “lead-based paint” was banned. Sampling for lead in target housing, including dust, paint, and soil, falls under what are called “lead-based paint activities”. You must hold a certification as a lead risk assessor in order to perform these activities. </a:t>
            </a:r>
          </a:p>
          <a:p>
            <a:endParaRPr lang="en-US" dirty="0"/>
          </a:p>
        </p:txBody>
      </p:sp>
    </p:spTree>
    <p:extLst>
      <p:ext uri="{BB962C8B-B14F-4D97-AF65-F5344CB8AC3E}">
        <p14:creationId xmlns:p14="http://schemas.microsoft.com/office/powerpoint/2010/main" val="1323477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Sampling for lead in target housing, including dust, paint, and soil, falls under what are called “lead-based paint activities”. You must hold a certification as a lead risk assessor in order to perform these activities. There are no exceptions for this, even for public health investigators. https://www.ecfr.gov/current/title-40/chapter-I/subchapter-R/part-745#subpart-L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29</a:t>
            </a:fld>
            <a:endParaRPr lang="en-US" altLang="en-US"/>
          </a:p>
        </p:txBody>
      </p:sp>
    </p:spTree>
    <p:extLst>
      <p:ext uri="{BB962C8B-B14F-4D97-AF65-F5344CB8AC3E}">
        <p14:creationId xmlns:p14="http://schemas.microsoft.com/office/powerpoint/2010/main" val="1091633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6DBBC0-95BE-4879-A3CB-89C9699CAB4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However, nothing prevents you from documenting the presence of deteriorated paint, dust or bare soil, or using colorimetric swabs to see if lead is present on various surfaces. Situations like this would also be helpful in telling the parents/guardians that lead may be present in the paint, even if it’s been re-painted several times, and until it’s tested all access to these areas should be reduced or eliminated. Frequent wet cleaning of any nearby surfaces is also a good suggestion, and lead-safe renovation if possible. </a:t>
            </a:r>
          </a:p>
          <a:p>
            <a:endParaRPr lang="en-US" dirty="0"/>
          </a:p>
        </p:txBody>
      </p:sp>
    </p:spTree>
    <p:extLst>
      <p:ext uri="{BB962C8B-B14F-4D97-AF65-F5344CB8AC3E}">
        <p14:creationId xmlns:p14="http://schemas.microsoft.com/office/powerpoint/2010/main" val="93336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the investigative guidelines will provide some helpful background and guidance on the topic and protocols. This will also give you an idea of the purpose of disease reporting and follow-up activities, including identifying probable exposure sources and hazards and ensuring access to recommended services.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a:t>
            </a:fld>
            <a:endParaRPr lang="en-US" altLang="en-US"/>
          </a:p>
        </p:txBody>
      </p:sp>
    </p:spTree>
    <p:extLst>
      <p:ext uri="{BB962C8B-B14F-4D97-AF65-F5344CB8AC3E}">
        <p14:creationId xmlns:p14="http://schemas.microsoft.com/office/powerpoint/2010/main" val="884508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office can also mail out sampling materials when they’re available to either the LPHA office or the case’s home. Sampling soil can also be done by the family and sent to our office for lab analysis. Just note that anything done by your office, or the family should be well documented and mapped out at the home. Results without good upfront documentation are basically worthless.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31</a:t>
            </a:fld>
            <a:endParaRPr lang="en-US" altLang="en-US"/>
          </a:p>
        </p:txBody>
      </p:sp>
    </p:spTree>
    <p:extLst>
      <p:ext uri="{BB962C8B-B14F-4D97-AF65-F5344CB8AC3E}">
        <p14:creationId xmlns:p14="http://schemas.microsoft.com/office/powerpoint/2010/main" val="3143276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investigating a house built in 1978 or later, feel free to take any kind of samples for lead analysis. The protocols for performing these can be found in the 2012 HUD Guidelines appendices 13.1-13.3. Don’t watch any videos on YouTube showing these practices. Most if not all of these show incorrect practices. In order to find definitive evidence, we should all be using the same sampling protocols.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32</a:t>
            </a:fld>
            <a:endParaRPr lang="en-US" altLang="en-US"/>
          </a:p>
        </p:txBody>
      </p:sp>
    </p:spTree>
    <p:extLst>
      <p:ext uri="{BB962C8B-B14F-4D97-AF65-F5344CB8AC3E}">
        <p14:creationId xmlns:p14="http://schemas.microsoft.com/office/powerpoint/2010/main" val="3932079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you might have a situation where the home was built in 1985 but the parent repairs rifles or practices reloading in the garage where the child also plays. This could very likely cause exposure to lead-contaminated dust, so taking dust wipe samples is warranted.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33</a:t>
            </a:fld>
            <a:endParaRPr lang="en-US" altLang="en-US"/>
          </a:p>
        </p:txBody>
      </p:sp>
    </p:spTree>
    <p:extLst>
      <p:ext uri="{BB962C8B-B14F-4D97-AF65-F5344CB8AC3E}">
        <p14:creationId xmlns:p14="http://schemas.microsoft.com/office/powerpoint/2010/main" val="4193932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you might have a situation where the home was built in 2000 but a family member repairs fishing gear near the child’s toys. In this example, lead-contaminated dust was very likely the exposure source even thought the home was less than 20 years old.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34</a:t>
            </a:fld>
            <a:endParaRPr lang="en-US" altLang="en-US"/>
          </a:p>
        </p:txBody>
      </p:sp>
    </p:spTree>
    <p:extLst>
      <p:ext uri="{BB962C8B-B14F-4D97-AF65-F5344CB8AC3E}">
        <p14:creationId xmlns:p14="http://schemas.microsoft.com/office/powerpoint/2010/main" val="2741116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Homes built between 1970-85 are the highest risk. Using warm/hot water for cooking and drinking is also a high-risk activity.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35</a:t>
            </a:fld>
            <a:endParaRPr lang="en-US" altLang="en-US"/>
          </a:p>
        </p:txBody>
      </p:sp>
    </p:spTree>
    <p:extLst>
      <p:ext uri="{BB962C8B-B14F-4D97-AF65-F5344CB8AC3E}">
        <p14:creationId xmlns:p14="http://schemas.microsoft.com/office/powerpoint/2010/main" val="100786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36</a:t>
            </a:fld>
            <a:endParaRPr lang="en-US" altLang="en-US"/>
          </a:p>
        </p:txBody>
      </p:sp>
    </p:spTree>
    <p:extLst>
      <p:ext uri="{BB962C8B-B14F-4D97-AF65-F5344CB8AC3E}">
        <p14:creationId xmlns:p14="http://schemas.microsoft.com/office/powerpoint/2010/main" val="164089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family reports using tap water for drinking/cooking/infant formula, and especially if the home was built or plumbed in the 1970s-80s, a water sample for lead analysis should be suggested. Make sure to use only ORELAP-accredited labs for this analysis. This type of sampling does not require risk assessor certification, so feel free to offer this or ask OHA for assistance.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37</a:t>
            </a:fld>
            <a:endParaRPr lang="en-US" altLang="en-US"/>
          </a:p>
        </p:txBody>
      </p:sp>
    </p:spTree>
    <p:extLst>
      <p:ext uri="{BB962C8B-B14F-4D97-AF65-F5344CB8AC3E}">
        <p14:creationId xmlns:p14="http://schemas.microsoft.com/office/powerpoint/2010/main" val="3034949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OHA’s Investigation Questionnaire, additional forms that are helpful are available on HUD’s website. These include fillable PDFs and Spanish forms. Click on the link at the top right under “Resources” to access the forms.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38</a:t>
            </a:fld>
            <a:endParaRPr lang="en-US" altLang="en-US"/>
          </a:p>
        </p:txBody>
      </p:sp>
    </p:spTree>
    <p:extLst>
      <p:ext uri="{BB962C8B-B14F-4D97-AF65-F5344CB8AC3E}">
        <p14:creationId xmlns:p14="http://schemas.microsoft.com/office/powerpoint/2010/main" val="1037529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relevant forms will be found under Chapter 5 and 16.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39</a:t>
            </a:fld>
            <a:endParaRPr lang="en-US" altLang="en-US"/>
          </a:p>
        </p:txBody>
      </p:sp>
    </p:spTree>
    <p:extLst>
      <p:ext uri="{BB962C8B-B14F-4D97-AF65-F5344CB8AC3E}">
        <p14:creationId xmlns:p14="http://schemas.microsoft.com/office/powerpoint/2010/main" val="2888601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how Form 16.1 starts. The first question is very open ended, and I have found that this helps to get the process moving forward by giving the parent/guardian some ownership of the situation. The question asks “Where do you think the child is exposed to the hazard?”. While I think it could be worded a bit more clearly, it gets at the heart of the investigation.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40</a:t>
            </a:fld>
            <a:endParaRPr lang="en-US" altLang="en-US"/>
          </a:p>
        </p:txBody>
      </p:sp>
    </p:spTree>
    <p:extLst>
      <p:ext uri="{BB962C8B-B14F-4D97-AF65-F5344CB8AC3E}">
        <p14:creationId xmlns:p14="http://schemas.microsoft.com/office/powerpoint/2010/main" val="4119931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section, I’ll cover some important protocols when creating cases.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a:t>
            </a:fld>
            <a:endParaRPr lang="en-US" altLang="en-US"/>
          </a:p>
        </p:txBody>
      </p:sp>
    </p:spTree>
    <p:extLst>
      <p:ext uri="{BB962C8B-B14F-4D97-AF65-F5344CB8AC3E}">
        <p14:creationId xmlns:p14="http://schemas.microsoft.com/office/powerpoint/2010/main" val="1615610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example, in an investigation I did last May, the parent identified soil as the probable exposure source within the first minute of the interview. Sure enough, after doing the onsite investigation and performing a good deal of sampling, this in fact appeared to be the most probable exposure source. We should realize that the parent/guardian is the expert of their own home, and through careful and respectful questioning, we can usually identify the hazards. </a:t>
            </a:r>
          </a:p>
          <a:p>
            <a:endParaRPr lang="en-US" dirty="0"/>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41</a:t>
            </a:fld>
            <a:endParaRPr lang="en-US" altLang="en-US"/>
          </a:p>
        </p:txBody>
      </p:sp>
    </p:spTree>
    <p:extLst>
      <p:ext uri="{BB962C8B-B14F-4D97-AF65-F5344CB8AC3E}">
        <p14:creationId xmlns:p14="http://schemas.microsoft.com/office/powerpoint/2010/main" val="1389200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evidence showing tracking of lead-contaminated soil into the home. Removing shoes, doormats, and frequent wet cleaning are all recommendations for this case.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42</a:t>
            </a:fld>
            <a:endParaRPr lang="en-US" altLang="en-US"/>
          </a:p>
        </p:txBody>
      </p:sp>
    </p:spTree>
    <p:extLst>
      <p:ext uri="{BB962C8B-B14F-4D97-AF65-F5344CB8AC3E}">
        <p14:creationId xmlns:p14="http://schemas.microsoft.com/office/powerpoint/2010/main" val="3229134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observations or conclusions about probable exposure sources should be documented in the </a:t>
            </a:r>
            <a:r>
              <a:rPr lang="en-US" dirty="0" err="1"/>
              <a:t>Followup</a:t>
            </a:r>
            <a:r>
              <a:rPr lang="en-US" dirty="0"/>
              <a:t> sub-tab in the Investigation section. Until you choose something from the pull-down menu, the Investigation tab will likely retain its red exclamation point.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43</a:t>
            </a:fld>
            <a:endParaRPr lang="en-US" altLang="en-US"/>
          </a:p>
        </p:txBody>
      </p:sp>
    </p:spTree>
    <p:extLst>
      <p:ext uri="{BB962C8B-B14F-4D97-AF65-F5344CB8AC3E}">
        <p14:creationId xmlns:p14="http://schemas.microsoft.com/office/powerpoint/2010/main" val="2463772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fill in all notes and observations from the investigation in the individual tabs within the Investigation section of the case.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44</a:t>
            </a:fld>
            <a:endParaRPr lang="en-US" altLang="en-US"/>
          </a:p>
        </p:txBody>
      </p:sp>
    </p:spTree>
    <p:extLst>
      <p:ext uri="{BB962C8B-B14F-4D97-AF65-F5344CB8AC3E}">
        <p14:creationId xmlns:p14="http://schemas.microsoft.com/office/powerpoint/2010/main" val="27707637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details can be added in the Risks section, but make sure to fill in as much as possible in the Investigation tab. You can also upload any documents, such as handwritten investigation interview notes or questionnaires, in the Docs tab.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45</a:t>
            </a:fld>
            <a:endParaRPr lang="en-US" altLang="en-US"/>
          </a:p>
        </p:txBody>
      </p:sp>
    </p:spTree>
    <p:extLst>
      <p:ext uri="{BB962C8B-B14F-4D97-AF65-F5344CB8AC3E}">
        <p14:creationId xmlns:p14="http://schemas.microsoft.com/office/powerpoint/2010/main" val="3440043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 won’t usually be performing soil, dust, or paint sampling during investigations (these need to be performed by a certified risk assessor), you may have performed water, food/spice, or </a:t>
            </a:r>
            <a:r>
              <a:rPr lang="en-US" dirty="0" err="1"/>
              <a:t>LeadCheck</a:t>
            </a:r>
            <a:r>
              <a:rPr lang="en-US" dirty="0"/>
              <a:t> sampling. Any documented results should be added in the Samples sub-tab under the Investigation tab. You can also search this page to see if OHA included lab results for various samples. Most sample types have an embedded threshold value based on federal regulatory or guidance levels, and if it was exceeded this will show up as “Threshold Exceeded”. These exceedances will provide better evidence when establishing probable exposure sources. There’s also a function called “Link to Case Contacts” that allows you to send these results to other linked Contacts that are also Cases. This is helpful when multiple children/siblings are EBLL cases in the home.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46</a:t>
            </a:fld>
            <a:endParaRPr lang="en-US" altLang="en-US"/>
          </a:p>
        </p:txBody>
      </p:sp>
    </p:spTree>
    <p:extLst>
      <p:ext uri="{BB962C8B-B14F-4D97-AF65-F5344CB8AC3E}">
        <p14:creationId xmlns:p14="http://schemas.microsoft.com/office/powerpoint/2010/main" val="358237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you’ve sent any letters or emails to the case’s family, include a copy here if possible. Staff turnover at LPHAs is common and having as much information for someone else to use in case management situations is helpful. This also acts as an archive to document OHA/LPHA case management efforts.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47</a:t>
            </a:fld>
            <a:endParaRPr lang="en-US" altLang="en-US"/>
          </a:p>
        </p:txBody>
      </p:sp>
    </p:spTree>
    <p:extLst>
      <p:ext uri="{BB962C8B-B14F-4D97-AF65-F5344CB8AC3E}">
        <p14:creationId xmlns:p14="http://schemas.microsoft.com/office/powerpoint/2010/main" val="2417419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6FC40B0-95B5-46C1-B71B-29317351F75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a reminder, OHA recommends BLL testing every 3 months (unless levels are over 20 ug/dl), until BLLs have dropped less than 5 ug/dl for two consecutive tests. Cases can be closed at this point. Cases might also be closed when they are non-responsive after multiple attempts, if the family is refusing any further testing or case management, or if they have moved out of Oregon. </a:t>
            </a:r>
          </a:p>
          <a:p>
            <a:endParaRPr lang="en-US" dirty="0"/>
          </a:p>
        </p:txBody>
      </p:sp>
    </p:spTree>
    <p:extLst>
      <p:ext uri="{BB962C8B-B14F-4D97-AF65-F5344CB8AC3E}">
        <p14:creationId xmlns:p14="http://schemas.microsoft.com/office/powerpoint/2010/main" val="1770602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312FE65-0135-4C04-8243-986B5550E5FB}"/>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OHA will also close the case at the state level by putting a date in the “State Completion Date”. At this point, OHA will also look for case completion review protocols and fix or update any information as needed or contact you for clarification. Also, make sure to always leave the case in whatever Status it was originally set at, even once it’s closed. For example, don’t change a Confirmed case to No Case once the case has been closed.  </a:t>
            </a:r>
          </a:p>
          <a:p>
            <a:endParaRPr lang="en-US" dirty="0"/>
          </a:p>
        </p:txBody>
      </p:sp>
    </p:spTree>
    <p:extLst>
      <p:ext uri="{BB962C8B-B14F-4D97-AF65-F5344CB8AC3E}">
        <p14:creationId xmlns:p14="http://schemas.microsoft.com/office/powerpoint/2010/main" val="2268833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discuss some follow-up actions and services that will be important to reduce further lead exposures and reduce the negative health outcomes caused by lead exposure.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50</a:t>
            </a:fld>
            <a:endParaRPr lang="en-US" altLang="en-US"/>
          </a:p>
        </p:txBody>
      </p:sp>
    </p:spTree>
    <p:extLst>
      <p:ext uri="{BB962C8B-B14F-4D97-AF65-F5344CB8AC3E}">
        <p14:creationId xmlns:p14="http://schemas.microsoft.com/office/powerpoint/2010/main" val="65048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dirty="0"/>
              <a:t>As a refresher, blood lead tests come in two formats: capillary testing is the least invasive way to test a child for lead. However, due to skin contamination, it has a high false-positive rate. Consequently, a venous test is strongly recommended in order to confirm whether a child’s blood lead level is elevated. </a:t>
            </a:r>
          </a:p>
          <a:p>
            <a:pPr defTabSz="957468">
              <a:defRPr/>
            </a:pPr>
            <a:endParaRPr lang="en-US" dirty="0"/>
          </a:p>
          <a:p>
            <a:pPr defTabSz="957468">
              <a:defRPr/>
            </a:pPr>
            <a:r>
              <a:rPr lang="en-US" dirty="0"/>
              <a:t>All blood lead tests, whether elevated or not, are required by law to be reported to OHA or the LPHA. Most reports these days come in through ELRs into Orpheus, and non-elevated results get automatically processed. Elevated results (≥ 5 ug/dl) must be manually processed in Orpheus. </a:t>
            </a:r>
          </a:p>
        </p:txBody>
      </p:sp>
      <p:sp>
        <p:nvSpPr>
          <p:cNvPr id="4" name="Slide Number Placeholder 3"/>
          <p:cNvSpPr>
            <a:spLocks noGrp="1"/>
          </p:cNvSpPr>
          <p:nvPr>
            <p:ph type="sldNum" sz="quarter" idx="10"/>
          </p:nvPr>
        </p:nvSpPr>
        <p:spPr/>
        <p:txBody>
          <a:bodyPr/>
          <a:lstStyle/>
          <a:p>
            <a:fld id="{A7645953-5199-471F-A4EB-6ED324312F1E}" type="slidenum">
              <a:rPr lang="en-US" altLang="en-US" smtClean="0"/>
              <a:pPr/>
              <a:t>6</a:t>
            </a:fld>
            <a:endParaRPr lang="en-US" altLang="en-US"/>
          </a:p>
        </p:txBody>
      </p:sp>
    </p:spTree>
    <p:extLst>
      <p:ext uri="{BB962C8B-B14F-4D97-AF65-F5344CB8AC3E}">
        <p14:creationId xmlns:p14="http://schemas.microsoft.com/office/powerpoint/2010/main" val="808062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the investigation, CDC recommends linkages to recommended services to reduce the health effects of lead exposure. These include access to iron deficiency testing and treatment, nutrition services such as WIC, and referral to developmental support services such as Early Intervention/ECSE, and any kind of housing supports such as rehabilitation. </a:t>
            </a:r>
          </a:p>
        </p:txBody>
      </p:sp>
      <p:sp>
        <p:nvSpPr>
          <p:cNvPr id="4" name="Slide Number Placeholder 3"/>
          <p:cNvSpPr>
            <a:spLocks noGrp="1"/>
          </p:cNvSpPr>
          <p:nvPr>
            <p:ph type="sldNum" sz="quarter" idx="10"/>
          </p:nvPr>
        </p:nvSpPr>
        <p:spPr/>
        <p:txBody>
          <a:bodyPr/>
          <a:lstStyle/>
          <a:p>
            <a:fld id="{A7645953-5199-471F-A4EB-6ED324312F1E}" type="slidenum">
              <a:rPr lang="en-US" altLang="en-US" smtClean="0"/>
              <a:pPr/>
              <a:t>51</a:t>
            </a:fld>
            <a:endParaRPr lang="en-US" altLang="en-US"/>
          </a:p>
        </p:txBody>
      </p:sp>
    </p:spTree>
    <p:extLst>
      <p:ext uri="{BB962C8B-B14F-4D97-AF65-F5344CB8AC3E}">
        <p14:creationId xmlns:p14="http://schemas.microsoft.com/office/powerpoint/2010/main" val="535523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somewhat new development this year is the availability of health-related services for OHP members. While they have been available for some time, there has been an increase in public-facing information about these services. In a nutshell, these services are supplemental to covered benefits in an effort to improve the overall health of CCO members. OHA’s Transformation Center website now has translated member documents explaining these services and the method of requesting them from a CCO.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52</a:t>
            </a:fld>
            <a:endParaRPr lang="en-US" altLang="en-US"/>
          </a:p>
        </p:txBody>
      </p:sp>
    </p:spTree>
    <p:extLst>
      <p:ext uri="{BB962C8B-B14F-4D97-AF65-F5344CB8AC3E}">
        <p14:creationId xmlns:p14="http://schemas.microsoft.com/office/powerpoint/2010/main" val="3601912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services available is very broad and is subject to CCO approval. However, one example of a service is for “housing services and supports [including] critical repairs, environmental remediation, including lead”. While this does not guarantee that a family will receive this kind of service from the CCO, having evidence of lead-based paint hazards and a “care team” of case investigators can definitely help the cause and potentially prioritize access to these services.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53</a:t>
            </a:fld>
            <a:endParaRPr lang="en-US" altLang="en-US"/>
          </a:p>
        </p:txBody>
      </p:sp>
    </p:spTree>
    <p:extLst>
      <p:ext uri="{BB962C8B-B14F-4D97-AF65-F5344CB8AC3E}">
        <p14:creationId xmlns:p14="http://schemas.microsoft.com/office/powerpoint/2010/main" val="1009609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Community Action Agencies have housing rehabilitation services. Encourage the family to contact their local CAA, or we can reach out to the agency on their behalf to find available resources. These will be on a case-by-case basis and based on available funding and program areas. https://caporegon.org/who-we-are/the-community-action-network/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54</a:t>
            </a:fld>
            <a:endParaRPr lang="en-US" altLang="en-US"/>
          </a:p>
        </p:txBody>
      </p:sp>
    </p:spTree>
    <p:extLst>
      <p:ext uri="{BB962C8B-B14F-4D97-AF65-F5344CB8AC3E}">
        <p14:creationId xmlns:p14="http://schemas.microsoft.com/office/powerpoint/2010/main" val="36723446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WIC is another important resource to recommend if the family is not currently enrolled. Last year, WIC Oregon developed this simple outreach card for families at risk of lead exposure. The links and QR code take you to the WIC home page.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55</a:t>
            </a:fld>
            <a:endParaRPr lang="en-US" altLang="en-US"/>
          </a:p>
        </p:txBody>
      </p:sp>
    </p:spTree>
    <p:extLst>
      <p:ext uri="{BB962C8B-B14F-4D97-AF65-F5344CB8AC3E}">
        <p14:creationId xmlns:p14="http://schemas.microsoft.com/office/powerpoint/2010/main" val="3390145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find the direct link to the WIC interest form that can be filled out either by the family or the LPHA or other referring organization.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56</a:t>
            </a:fld>
            <a:endParaRPr lang="en-US" altLang="en-US"/>
          </a:p>
        </p:txBody>
      </p:sp>
    </p:spTree>
    <p:extLst>
      <p:ext uri="{BB962C8B-B14F-4D97-AF65-F5344CB8AC3E}">
        <p14:creationId xmlns:p14="http://schemas.microsoft.com/office/powerpoint/2010/main" val="1137523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57</a:t>
            </a:fld>
            <a:endParaRPr lang="en-US" altLang="en-US"/>
          </a:p>
        </p:txBody>
      </p:sp>
    </p:spTree>
    <p:extLst>
      <p:ext uri="{BB962C8B-B14F-4D97-AF65-F5344CB8AC3E}">
        <p14:creationId xmlns:p14="http://schemas.microsoft.com/office/powerpoint/2010/main" val="259991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referral services for the child is the Early Intervention program at the Oregon Dept. of Education. </a:t>
            </a:r>
          </a:p>
        </p:txBody>
      </p:sp>
      <p:sp>
        <p:nvSpPr>
          <p:cNvPr id="4" name="Slide Number Placeholder 3"/>
          <p:cNvSpPr>
            <a:spLocks noGrp="1"/>
          </p:cNvSpPr>
          <p:nvPr>
            <p:ph type="sldNum" sz="quarter" idx="10"/>
          </p:nvPr>
        </p:nvSpPr>
        <p:spPr/>
        <p:txBody>
          <a:bodyPr/>
          <a:lstStyle/>
          <a:p>
            <a:fld id="{A7645953-5199-471F-A4EB-6ED324312F1E}" type="slidenum">
              <a:rPr lang="en-US" altLang="en-US" smtClean="0"/>
              <a:pPr/>
              <a:t>58</a:t>
            </a:fld>
            <a:endParaRPr lang="en-US" altLang="en-US"/>
          </a:p>
        </p:txBody>
      </p:sp>
    </p:spTree>
    <p:extLst>
      <p:ext uri="{BB962C8B-B14F-4D97-AF65-F5344CB8AC3E}">
        <p14:creationId xmlns:p14="http://schemas.microsoft.com/office/powerpoint/2010/main" val="31086529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0045C5E-D83C-4AF5-A816-EB93FC80EC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cases &lt; 72 months old should be offered referral information for the EI/ECSE program. For the family, it’s helpful to provide a copy of the EI/ECSE brochure or at least the phone number for the Service Area where the case resides. </a:t>
            </a:r>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Early Intervention/Early Childhood Special Ed. program and local intake specialists, the most effective way to get children with EBLLs referred into the program is to get the medical provider to confirm the child’s condition using the program’s Universal Referral Form.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60</a:t>
            </a:fld>
            <a:endParaRPr lang="en-US" altLang="en-US"/>
          </a:p>
        </p:txBody>
      </p:sp>
    </p:spTree>
    <p:extLst>
      <p:ext uri="{BB962C8B-B14F-4D97-AF65-F5344CB8AC3E}">
        <p14:creationId xmlns:p14="http://schemas.microsoft.com/office/powerpoint/2010/main" val="209377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elevated case is confirmed, it’s helpful to find any available information within Orpheus and external resources to inform next steps. OHA will typically search for type and age of housing using public county assessor websites and include this in the Residence tab in the Investigation section. In this example, the housing was built in 1950 and is federally assisted. At this point, we would notify the public housing authority to initiate risk assessment requirements mandated by HUD. Also to note, OHA receives lists of federally-assisted housing from many public housing authorities throughout the year and has data-sharing agreements in place to provide confirmation of any matching case addresses for children under 6.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7</a:t>
            </a:fld>
            <a:endParaRPr lang="en-US" altLang="en-US"/>
          </a:p>
        </p:txBody>
      </p:sp>
    </p:spTree>
    <p:extLst>
      <p:ext uri="{BB962C8B-B14F-4D97-AF65-F5344CB8AC3E}">
        <p14:creationId xmlns:p14="http://schemas.microsoft.com/office/powerpoint/2010/main" val="689147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Under the program’s Medical Conditions policy, “lead poisoning” with a level of 5 ug/dl or greater is considered a condition associated with a high probability of significant developmental delay. </a:t>
            </a:r>
          </a:p>
          <a:p>
            <a:endParaRPr lang="en-US" dirty="0"/>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61</a:t>
            </a:fld>
            <a:endParaRPr lang="en-US" altLang="en-US"/>
          </a:p>
        </p:txBody>
      </p:sp>
    </p:spTree>
    <p:extLst>
      <p:ext uri="{BB962C8B-B14F-4D97-AF65-F5344CB8AC3E}">
        <p14:creationId xmlns:p14="http://schemas.microsoft.com/office/powerpoint/2010/main" val="1487418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B32E27A-E7EF-414B-8641-BBB08E11949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Under the program’s Medical Conditions policy, “lead poisoning” with a level of 5 ug/dl or greater is considered a condition associated with a high probability of significant developmental delay. </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referral form has been completed by the medical provider, it should be faxed to the local EI/ECSE contact listed on the form.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63</a:t>
            </a:fld>
            <a:endParaRPr lang="en-US" altLang="en-US"/>
          </a:p>
        </p:txBody>
      </p:sp>
    </p:spTree>
    <p:extLst>
      <p:ext uri="{BB962C8B-B14F-4D97-AF65-F5344CB8AC3E}">
        <p14:creationId xmlns:p14="http://schemas.microsoft.com/office/powerpoint/2010/main" val="22537619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the brochure and the referral form are available at this website.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64</a:t>
            </a:fld>
            <a:endParaRPr lang="en-US" altLang="en-US"/>
          </a:p>
        </p:txBody>
      </p:sp>
    </p:spTree>
    <p:extLst>
      <p:ext uri="{BB962C8B-B14F-4D97-AF65-F5344CB8AC3E}">
        <p14:creationId xmlns:p14="http://schemas.microsoft.com/office/powerpoint/2010/main" val="728208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D69B12-2644-472A-B983-4F2F3E6E4C03}"/>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There is even a box to check in the Investigation tab, under Conclusion, that this referral was offered. OHA is working with the EI/ECSE program to try to gather data on outcomes of this referral. </a:t>
            </a: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Maternal and Child Health program provides home visiting programs that could also be beneficial for the family and the child exposed to lead.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66</a:t>
            </a:fld>
            <a:endParaRPr lang="en-US" altLang="en-US"/>
          </a:p>
        </p:txBody>
      </p:sp>
    </p:spTree>
    <p:extLst>
      <p:ext uri="{BB962C8B-B14F-4D97-AF65-F5344CB8AC3E}">
        <p14:creationId xmlns:p14="http://schemas.microsoft.com/office/powerpoint/2010/main" val="24896083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I just wanted to close out the webinar with a few important current events in the lead poisoning prevention world that you should know about.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67</a:t>
            </a:fld>
            <a:endParaRPr lang="en-US" altLang="en-US"/>
          </a:p>
        </p:txBody>
      </p:sp>
    </p:spTree>
    <p:extLst>
      <p:ext uri="{BB962C8B-B14F-4D97-AF65-F5344CB8AC3E}">
        <p14:creationId xmlns:p14="http://schemas.microsoft.com/office/powerpoint/2010/main" val="13627431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we worked with the state Medicaid program to increase the reimbursement for LPHAs doing home investigations for lead poisoning cases.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68</a:t>
            </a:fld>
            <a:endParaRPr lang="en-US" altLang="en-US"/>
          </a:p>
        </p:txBody>
      </p:sp>
    </p:spTree>
    <p:extLst>
      <p:ext uri="{BB962C8B-B14F-4D97-AF65-F5344CB8AC3E}">
        <p14:creationId xmlns:p14="http://schemas.microsoft.com/office/powerpoint/2010/main" val="2591907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went up from $200 to $600. To get this reimbursement, a home investigation is required, and only children on OHP are eligible.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69</a:t>
            </a:fld>
            <a:endParaRPr lang="en-US" altLang="en-US"/>
          </a:p>
        </p:txBody>
      </p:sp>
    </p:spTree>
    <p:extLst>
      <p:ext uri="{BB962C8B-B14F-4D97-AF65-F5344CB8AC3E}">
        <p14:creationId xmlns:p14="http://schemas.microsoft.com/office/powerpoint/2010/main" val="14788374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this can be identified by going back to the new feature in Orpheus in the General tab in the Investigation section. Look for “CCO from MMIS” and Medicaid checkbox.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70</a:t>
            </a:fld>
            <a:endParaRPr lang="en-US" altLang="en-US"/>
          </a:p>
        </p:txBody>
      </p:sp>
    </p:spTree>
    <p:extLst>
      <p:ext uri="{BB962C8B-B14F-4D97-AF65-F5344CB8AC3E}">
        <p14:creationId xmlns:p14="http://schemas.microsoft.com/office/powerpoint/2010/main" val="102463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housing was built in 1950 and is rented. Because the family has no ability to maintain the home on their own, a home investigation will likely be warranted to determine if deteriorated paint, dust, and/or bare soil are present and should be sampled.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8</a:t>
            </a:fld>
            <a:endParaRPr lang="en-US" altLang="en-US"/>
          </a:p>
        </p:txBody>
      </p:sp>
    </p:spTree>
    <p:extLst>
      <p:ext uri="{BB962C8B-B14F-4D97-AF65-F5344CB8AC3E}">
        <p14:creationId xmlns:p14="http://schemas.microsoft.com/office/powerpoint/2010/main" val="31803830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Oregon’s current definition of “lead poisoning” is defined in rule as a confirmed blood lead level of at least 5 micrograms/deciliter.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71</a:t>
            </a:fld>
            <a:endParaRPr lang="en-US" altLang="en-US"/>
          </a:p>
        </p:txBody>
      </p:sp>
    </p:spTree>
    <p:extLst>
      <p:ext uri="{BB962C8B-B14F-4D97-AF65-F5344CB8AC3E}">
        <p14:creationId xmlns:p14="http://schemas.microsoft.com/office/powerpoint/2010/main" val="1068931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Oregon’s case definition for “lead poisoning” for children and pregnant persons is 5 ug/dl.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72</a:t>
            </a:fld>
            <a:endParaRPr lang="en-US" altLang="en-US"/>
          </a:p>
        </p:txBody>
      </p:sp>
    </p:spTree>
    <p:extLst>
      <p:ext uri="{BB962C8B-B14F-4D97-AF65-F5344CB8AC3E}">
        <p14:creationId xmlns:p14="http://schemas.microsoft.com/office/powerpoint/2010/main" val="24602095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2021, the CDC adopted a blood lead reference value of 3.5 ug/dl after unanimous approval from their Federal Lead Exposure and Prevention Advisory Committee. This level is based on data from the National Health and Nutrition Examination Survey (NHANES). Children with blood lead levels at or above the BLRV represent those at the top 2.5% with the highest blood lead levels. CDC recommends children with a confirmed BLL at this level receive follow-up services. CDC also notes that lowering the state level should be based on resource availability.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73</a:t>
            </a:fld>
            <a:endParaRPr lang="en-US" altLang="en-US"/>
          </a:p>
        </p:txBody>
      </p:sp>
    </p:spTree>
    <p:extLst>
      <p:ext uri="{BB962C8B-B14F-4D97-AF65-F5344CB8AC3E}">
        <p14:creationId xmlns:p14="http://schemas.microsoft.com/office/powerpoint/2010/main" val="3521866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recommends these follow-up actions by state and local public health and healthcare providers. This means that children in Oregon with BLLs between 3.5-4.9 ug/dl are not receiving any case management services or referrals. Because of this, OHA is proposing to lower the case definition down to 3.5 ug/dl to match the CDC’s blood lead reference value. Be on the lookout for further rulemaking activities in the next few weeks.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74</a:t>
            </a:fld>
            <a:endParaRPr lang="en-US" altLang="en-US"/>
          </a:p>
        </p:txBody>
      </p:sp>
    </p:spTree>
    <p:extLst>
      <p:ext uri="{BB962C8B-B14F-4D97-AF65-F5344CB8AC3E}">
        <p14:creationId xmlns:p14="http://schemas.microsoft.com/office/powerpoint/2010/main" val="3039409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thing to consider as we discuss lowering Oregon’s lead poisoning case definition is the expected increase in case management for local public health authorities. This chart shows confirmed child lead poisoning cases between October 2021-Sept 2022, as well as additional cases that are those with a venous blood draw at or above CDC’s current BLRV but below 5 ug/dl. CLPPP defines these cases as “Suspect” in Orpheus, which is our disease surveillance system. </a:t>
            </a:r>
          </a:p>
        </p:txBody>
      </p:sp>
      <p:sp>
        <p:nvSpPr>
          <p:cNvPr id="4" name="Slide Number Placeholder 3"/>
          <p:cNvSpPr>
            <a:spLocks noGrp="1"/>
          </p:cNvSpPr>
          <p:nvPr>
            <p:ph type="sldNum" sz="quarter" idx="10"/>
          </p:nvPr>
        </p:nvSpPr>
        <p:spPr/>
        <p:txBody>
          <a:bodyPr/>
          <a:lstStyle/>
          <a:p>
            <a:fld id="{6D1BD54E-CF34-4AE0-98A0-80D154FB72C3}" type="slidenum">
              <a:rPr lang="en-US" altLang="en-US" smtClean="0"/>
              <a:pPr/>
              <a:t>75</a:t>
            </a:fld>
            <a:endParaRPr lang="en-US" altLang="en-US"/>
          </a:p>
        </p:txBody>
      </p:sp>
    </p:spTree>
    <p:extLst>
      <p:ext uri="{BB962C8B-B14F-4D97-AF65-F5344CB8AC3E}">
        <p14:creationId xmlns:p14="http://schemas.microsoft.com/office/powerpoint/2010/main" val="18565167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Knowing that cases will increase if the case criteria is lowered, there’s a potential for a tiered approach to case management to make these increases more manageable. We will be looking for input on this at a later date.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76</a:t>
            </a:fld>
            <a:endParaRPr lang="en-US" altLang="en-US"/>
          </a:p>
        </p:txBody>
      </p:sp>
    </p:spTree>
    <p:extLst>
      <p:ext uri="{BB962C8B-B14F-4D97-AF65-F5344CB8AC3E}">
        <p14:creationId xmlns:p14="http://schemas.microsoft.com/office/powerpoint/2010/main" val="1258369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curious to know how many additional cases this would create in your county, you can search the number of “Suspect” lead poisoning cases in with an Onset date of Oct. 2021 or later. Make sure to change the age to &lt;18.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77</a:t>
            </a:fld>
            <a:endParaRPr lang="en-US" altLang="en-US"/>
          </a:p>
        </p:txBody>
      </p:sp>
    </p:spTree>
    <p:extLst>
      <p:ext uri="{BB962C8B-B14F-4D97-AF65-F5344CB8AC3E}">
        <p14:creationId xmlns:p14="http://schemas.microsoft.com/office/powerpoint/2010/main" val="36099568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78</a:t>
            </a:fld>
            <a:endParaRPr lang="en-US" altLang="en-US"/>
          </a:p>
        </p:txBody>
      </p:sp>
    </p:spTree>
    <p:extLst>
      <p:ext uri="{BB962C8B-B14F-4D97-AF65-F5344CB8AC3E}">
        <p14:creationId xmlns:p14="http://schemas.microsoft.com/office/powerpoint/2010/main" val="13077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third example, the housing was built in 2020 and is privately owned. This case might not require a home investigation because lead-based hazards should not be present unless older antiques or re-purposed materials are in the home. Housing of this age will not likely need water testing either since plumbing components should be free from lead.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9</a:t>
            </a:fld>
            <a:endParaRPr lang="en-US" altLang="en-US"/>
          </a:p>
        </p:txBody>
      </p:sp>
    </p:spTree>
    <p:extLst>
      <p:ext uri="{BB962C8B-B14F-4D97-AF65-F5344CB8AC3E}">
        <p14:creationId xmlns:p14="http://schemas.microsoft.com/office/powerpoint/2010/main" val="216658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not already completed, OHA will also scan Orpheus for any related contacts and link them to the case. Doing this is important for two reasons: 1) to determine if other children in the household have been tested for lead and if they have elevated results as well; 2) to determine if any adults within the home have EBLLs and have probable exposures at work that could result in take-home exposures that are impacting the child. </a:t>
            </a:r>
          </a:p>
        </p:txBody>
      </p:sp>
      <p:sp>
        <p:nvSpPr>
          <p:cNvPr id="4" name="Slide Number Placeholder 3"/>
          <p:cNvSpPr>
            <a:spLocks noGrp="1"/>
          </p:cNvSpPr>
          <p:nvPr>
            <p:ph type="sldNum" sz="quarter" idx="5"/>
          </p:nvPr>
        </p:nvSpPr>
        <p:spPr/>
        <p:txBody>
          <a:bodyPr/>
          <a:lstStyle/>
          <a:p>
            <a:fld id="{A7645953-5199-471F-A4EB-6ED324312F1E}" type="slidenum">
              <a:rPr lang="en-US" altLang="en-US" smtClean="0"/>
              <a:pPr/>
              <a:t>10</a:t>
            </a:fld>
            <a:endParaRPr lang="en-US" altLang="en-US"/>
          </a:p>
        </p:txBody>
      </p:sp>
    </p:spTree>
    <p:extLst>
      <p:ext uri="{BB962C8B-B14F-4D97-AF65-F5344CB8AC3E}">
        <p14:creationId xmlns:p14="http://schemas.microsoft.com/office/powerpoint/2010/main" val="607686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151"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pPr lvl="0"/>
            <a:r>
              <a:rPr lang="en-US" altLang="en-US" noProof="0"/>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pPr lvl="0"/>
            <a:r>
              <a:rPr lang="en-US" altLang="en-US" noProof="0"/>
              <a:t>Click to edit Master subtitle style</a:t>
            </a:r>
          </a:p>
        </p:txBody>
      </p:sp>
      <p:sp>
        <p:nvSpPr>
          <p:cNvPr id="6149" name="Rectangle 5"/>
          <p:cNvSpPr>
            <a:spLocks noGrp="1" noChangeArrowheads="1"/>
          </p:cNvSpPr>
          <p:nvPr>
            <p:ph type="ftr" sz="quarter" idx="3"/>
          </p:nvPr>
        </p:nvSpPr>
        <p:spPr>
          <a:xfrm>
            <a:off x="2895600" y="6096000"/>
            <a:ext cx="2895600" cy="476250"/>
          </a:xfrm>
        </p:spPr>
        <p:txBody>
          <a:bodyPr/>
          <a:lstStyle>
            <a:lvl1pPr algn="l" eaLnBrk="0" hangingPunct="0">
              <a:spcBef>
                <a:spcPct val="50000"/>
              </a:spcBef>
              <a:defRPr/>
            </a:lvl1pPr>
          </a:lstStyle>
          <a:p>
            <a:r>
              <a:rPr lang="en-US" altLang="en-US"/>
              <a:t>(Enter) DEPARTMENT (ALL CAPS)</a:t>
            </a:r>
            <a:br>
              <a:rPr lang="en-US" altLang="en-US"/>
            </a:br>
            <a:r>
              <a:rPr lang="en-US" altLang="en-US"/>
              <a:t>(Enter) Division or Office (Mixed Case)</a:t>
            </a:r>
          </a:p>
          <a:p>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5" name="Slide Number Placeholder 4"/>
          <p:cNvSpPr>
            <a:spLocks noGrp="1"/>
          </p:cNvSpPr>
          <p:nvPr>
            <p:ph type="sldNum" sz="quarter" idx="11"/>
          </p:nvPr>
        </p:nvSpPr>
        <p:spPr/>
        <p:txBody>
          <a:bodyPr/>
          <a:lstStyle>
            <a:lvl1pPr>
              <a:defRPr/>
            </a:lvl1pPr>
          </a:lstStyle>
          <a:p>
            <a:fld id="{B2CD47C1-1097-4A52-9128-C874C7414705}"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6231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5" name="Slide Number Placeholder 4"/>
          <p:cNvSpPr>
            <a:spLocks noGrp="1"/>
          </p:cNvSpPr>
          <p:nvPr>
            <p:ph type="sldNum" sz="quarter" idx="11"/>
          </p:nvPr>
        </p:nvSpPr>
        <p:spPr/>
        <p:txBody>
          <a:bodyPr/>
          <a:lstStyle>
            <a:lvl1pPr>
              <a:defRPr/>
            </a:lvl1pPr>
          </a:lstStyle>
          <a:p>
            <a:fld id="{8E5C0181-0E3E-4E3D-9D25-1B7AB4961FEE}"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6749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5" name="Slide Number Placeholder 4"/>
          <p:cNvSpPr>
            <a:spLocks noGrp="1"/>
          </p:cNvSpPr>
          <p:nvPr>
            <p:ph type="sldNum" sz="quarter" idx="11"/>
          </p:nvPr>
        </p:nvSpPr>
        <p:spPr/>
        <p:txBody>
          <a:bodyPr/>
          <a:lstStyle>
            <a:lvl1pPr>
              <a:defRPr/>
            </a:lvl1pPr>
          </a:lstStyle>
          <a:p>
            <a:fld id="{204B4C41-82B8-4E1A-AF5C-875709D3582C}"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97635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5" name="Slide Number Placeholder 4"/>
          <p:cNvSpPr>
            <a:spLocks noGrp="1"/>
          </p:cNvSpPr>
          <p:nvPr>
            <p:ph type="sldNum" sz="quarter" idx="11"/>
          </p:nvPr>
        </p:nvSpPr>
        <p:spPr/>
        <p:txBody>
          <a:bodyPr/>
          <a:lstStyle>
            <a:lvl1pPr>
              <a:defRPr/>
            </a:lvl1pPr>
          </a:lstStyle>
          <a:p>
            <a:fld id="{0F360AFB-D76E-4D01-BF93-E56883FA55CF}"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56147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6" name="Slide Number Placeholder 5"/>
          <p:cNvSpPr>
            <a:spLocks noGrp="1"/>
          </p:cNvSpPr>
          <p:nvPr>
            <p:ph type="sldNum" sz="quarter" idx="11"/>
          </p:nvPr>
        </p:nvSpPr>
        <p:spPr/>
        <p:txBody>
          <a:bodyPr/>
          <a:lstStyle>
            <a:lvl1pPr>
              <a:defRPr/>
            </a:lvl1pPr>
          </a:lstStyle>
          <a:p>
            <a:fld id="{E5278D92-5032-49C7-996C-E76AA5A28305}"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9392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8" name="Slide Number Placeholder 7"/>
          <p:cNvSpPr>
            <a:spLocks noGrp="1"/>
          </p:cNvSpPr>
          <p:nvPr>
            <p:ph type="sldNum" sz="quarter" idx="11"/>
          </p:nvPr>
        </p:nvSpPr>
        <p:spPr/>
        <p:txBody>
          <a:bodyPr/>
          <a:lstStyle>
            <a:lvl1pPr>
              <a:defRPr/>
            </a:lvl1pPr>
          </a:lstStyle>
          <a:p>
            <a:fld id="{4722770C-1AE7-4315-9056-07151C3AAEC5}"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4630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4" name="Slide Number Placeholder 3"/>
          <p:cNvSpPr>
            <a:spLocks noGrp="1"/>
          </p:cNvSpPr>
          <p:nvPr>
            <p:ph type="sldNum" sz="quarter" idx="11"/>
          </p:nvPr>
        </p:nvSpPr>
        <p:spPr/>
        <p:txBody>
          <a:bodyPr/>
          <a:lstStyle>
            <a:lvl1pPr>
              <a:defRPr/>
            </a:lvl1pPr>
          </a:lstStyle>
          <a:p>
            <a:fld id="{797771DC-B04A-443C-9236-95A0D6146FC2}"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56345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3" name="Slide Number Placeholder 2"/>
          <p:cNvSpPr>
            <a:spLocks noGrp="1"/>
          </p:cNvSpPr>
          <p:nvPr>
            <p:ph type="sldNum" sz="quarter" idx="11"/>
          </p:nvPr>
        </p:nvSpPr>
        <p:spPr/>
        <p:txBody>
          <a:bodyPr/>
          <a:lstStyle>
            <a:lvl1pPr>
              <a:defRPr/>
            </a:lvl1pPr>
          </a:lstStyle>
          <a:p>
            <a:fld id="{C562C511-3E38-42BD-BABB-53F701140258}"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5894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6" name="Slide Number Placeholder 5"/>
          <p:cNvSpPr>
            <a:spLocks noGrp="1"/>
          </p:cNvSpPr>
          <p:nvPr>
            <p:ph type="sldNum" sz="quarter" idx="11"/>
          </p:nvPr>
        </p:nvSpPr>
        <p:spPr/>
        <p:txBody>
          <a:bodyPr/>
          <a:lstStyle>
            <a:lvl1pPr>
              <a:defRPr/>
            </a:lvl1pPr>
          </a:lstStyle>
          <a:p>
            <a:fld id="{49FF340F-9127-42E5-943F-9E35118525B8}"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2617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ltLang="en-US"/>
              <a:t>(Enter) DEPARTMENT (ALL CAPS)</a:t>
            </a:r>
            <a:br>
              <a:rPr lang="en-US" altLang="en-US"/>
            </a:br>
            <a:r>
              <a:rPr lang="en-US" altLang="en-US"/>
              <a:t>(Enter) Division or Office (Mixed Case)</a:t>
            </a:r>
          </a:p>
          <a:p>
            <a:endParaRPr lang="en-US" altLang="en-US"/>
          </a:p>
        </p:txBody>
      </p:sp>
      <p:sp>
        <p:nvSpPr>
          <p:cNvPr id="6" name="Slide Number Placeholder 5"/>
          <p:cNvSpPr>
            <a:spLocks noGrp="1"/>
          </p:cNvSpPr>
          <p:nvPr>
            <p:ph type="sldNum" sz="quarter" idx="11"/>
          </p:nvPr>
        </p:nvSpPr>
        <p:spPr/>
        <p:txBody>
          <a:bodyPr/>
          <a:lstStyle>
            <a:lvl1pPr>
              <a:defRPr/>
            </a:lvl1pPr>
          </a:lstStyle>
          <a:p>
            <a:fld id="{FF4256EE-1F2C-4D36-84A4-89651B7EC5C3}"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92116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32" name="Picture 12" descr="Power Point Template PG 2 new 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457200" y="1600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304800" y="5943600"/>
            <a:ext cx="3505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1200">
                <a:solidFill>
                  <a:srgbClr val="005595"/>
                </a:solidFill>
                <a:latin typeface="+mn-lt"/>
              </a:defRPr>
            </a:lvl1pPr>
          </a:lstStyle>
          <a:p>
            <a:r>
              <a:rPr lang="en-US" altLang="en-US"/>
              <a:t>(Enter) DEPARTMENT (ALL CAPS)</a:t>
            </a:r>
            <a:br>
              <a:rPr lang="en-US" altLang="en-US"/>
            </a:br>
            <a:r>
              <a:rPr lang="en-US" altLang="en-US"/>
              <a:t>(Enter) Division or Office (Mixed Case)</a:t>
            </a:r>
          </a:p>
          <a:p>
            <a:endParaRPr lang="en-US" altLang="en-US"/>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mn-lt"/>
              </a:defRPr>
            </a:lvl1pPr>
          </a:lstStyle>
          <a:p>
            <a:fld id="{4DF17B86-F749-4592-BBEC-C7932910022C}" type="slidenum">
              <a:rPr lang="en-US" altLang="en-US"/>
              <a:pPr/>
              <a:t>‹#›</a:t>
            </a:fld>
            <a:endParaRPr lang="en-US" altLang="en-US"/>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rtl="0" fontAlgn="base">
        <a:spcBef>
          <a:spcPct val="0"/>
        </a:spcBef>
        <a:spcAft>
          <a:spcPct val="0"/>
        </a:spcAft>
        <a:defRPr sz="3200" b="1" kern="1200">
          <a:solidFill>
            <a:srgbClr val="005595"/>
          </a:solidFill>
          <a:latin typeface="+mj-lt"/>
          <a:ea typeface="+mj-ea"/>
          <a:cs typeface="+mj-cs"/>
        </a:defRPr>
      </a:lvl1pPr>
      <a:lvl2pPr algn="l" rtl="0" fontAlgn="base">
        <a:spcBef>
          <a:spcPct val="0"/>
        </a:spcBef>
        <a:spcAft>
          <a:spcPct val="0"/>
        </a:spcAft>
        <a:defRPr sz="3200" b="1">
          <a:solidFill>
            <a:srgbClr val="005595"/>
          </a:solidFill>
          <a:latin typeface="Arial" panose="020B0604020202020204" pitchFamily="34" charset="0"/>
        </a:defRPr>
      </a:lvl2pPr>
      <a:lvl3pPr algn="l" rtl="0" fontAlgn="base">
        <a:spcBef>
          <a:spcPct val="0"/>
        </a:spcBef>
        <a:spcAft>
          <a:spcPct val="0"/>
        </a:spcAft>
        <a:defRPr sz="3200" b="1">
          <a:solidFill>
            <a:srgbClr val="005595"/>
          </a:solidFill>
          <a:latin typeface="Arial" panose="020B0604020202020204" pitchFamily="34" charset="0"/>
        </a:defRPr>
      </a:lvl3pPr>
      <a:lvl4pPr algn="l" rtl="0" fontAlgn="base">
        <a:spcBef>
          <a:spcPct val="0"/>
        </a:spcBef>
        <a:spcAft>
          <a:spcPct val="0"/>
        </a:spcAft>
        <a:defRPr sz="3200" b="1">
          <a:solidFill>
            <a:srgbClr val="005595"/>
          </a:solidFill>
          <a:latin typeface="Arial" panose="020B0604020202020204" pitchFamily="34" charset="0"/>
        </a:defRPr>
      </a:lvl4pPr>
      <a:lvl5pPr algn="l" rtl="0" fontAlgn="base">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p:titleStyle>
    <p:bodyStyle>
      <a:lvl1pPr marL="342900" indent="-342900" algn="l" rtl="0" fontAlgn="base">
        <a:spcBef>
          <a:spcPct val="20000"/>
        </a:spcBef>
        <a:spcAft>
          <a:spcPct val="0"/>
        </a:spcAft>
        <a:buChar char="•"/>
        <a:defRPr sz="2000" kern="1200">
          <a:solidFill>
            <a:srgbClr val="005595"/>
          </a:solidFill>
          <a:latin typeface="+mn-lt"/>
          <a:ea typeface="+mn-ea"/>
          <a:cs typeface="+mn-cs"/>
        </a:defRPr>
      </a:lvl1pPr>
      <a:lvl2pPr marL="742950" indent="-285750" algn="l" rtl="0" fontAlgn="base">
        <a:spcBef>
          <a:spcPct val="20000"/>
        </a:spcBef>
        <a:spcAft>
          <a:spcPct val="0"/>
        </a:spcAft>
        <a:buChar char="–"/>
        <a:defRPr kern="1200">
          <a:solidFill>
            <a:srgbClr val="005595"/>
          </a:solidFill>
          <a:latin typeface="+mn-lt"/>
          <a:ea typeface="+mn-ea"/>
          <a:cs typeface="+mn-cs"/>
        </a:defRPr>
      </a:lvl2pPr>
      <a:lvl3pPr marL="1143000" indent="-228600" algn="l" rtl="0" fontAlgn="base">
        <a:spcBef>
          <a:spcPct val="20000"/>
        </a:spcBef>
        <a:spcAft>
          <a:spcPct val="0"/>
        </a:spcAft>
        <a:buChar char="•"/>
        <a:defRPr sz="1600" kern="1200">
          <a:solidFill>
            <a:srgbClr val="005595"/>
          </a:solidFill>
          <a:latin typeface="+mn-lt"/>
          <a:ea typeface="+mn-ea"/>
          <a:cs typeface="+mn-cs"/>
        </a:defRPr>
      </a:lvl3pPr>
      <a:lvl4pPr marL="1600200" indent="-228600" algn="l" rtl="0" fontAlgn="base">
        <a:spcBef>
          <a:spcPct val="20000"/>
        </a:spcBef>
        <a:spcAft>
          <a:spcPct val="0"/>
        </a:spcAft>
        <a:buChar char="–"/>
        <a:defRPr sz="1400" kern="1200">
          <a:solidFill>
            <a:srgbClr val="005595"/>
          </a:solidFill>
          <a:latin typeface="+mn-lt"/>
          <a:ea typeface="+mn-ea"/>
          <a:cs typeface="+mn-cs"/>
        </a:defRPr>
      </a:lvl4pPr>
      <a:lvl5pPr marL="2057400" indent="-228600" algn="l" rtl="0" fontAlgn="base">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tmp"/></Relationships>
</file>

<file path=ppt/slides/_rels/slide1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1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oregon.gov/oha/PH/HEALTHYENVIRONMENTS/HEALTHYNEIGHBORHOODS/LEADPOISONING/COUNTYHEALTHDEPARTMENTS/Documents/environmentalquestionnaire.pdf"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cpsc.gov/Recalls" TargetMode="Externa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tm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0.tmp"/><Relationship Id="rId4" Type="http://schemas.openxmlformats.org/officeDocument/2006/relationships/image" Target="../media/image39.tmp"/></Relationships>
</file>

<file path=ppt/slides/_rels/slide26.xml.rels><?xml version="1.0" encoding="UTF-8" standalone="yes"?>
<Relationships xmlns="http://schemas.openxmlformats.org/package/2006/relationships"><Relationship Id="rId3" Type="http://schemas.openxmlformats.org/officeDocument/2006/relationships/image" Target="../media/image41.tmp"/><Relationship Id="rId7"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1.tmp"/></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oregon.gov/oha/PH/HEALTHYENVIRONMENTS/HEALTHYNEIGHBORHOODS/LEADPOISONING/COUNTYHEALTHDEPARTMENTS/Pages/index.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hud.gov/program_offices/healthy_homes/lbp/hudguidelin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0.tmp"/><Relationship Id="rId5" Type="http://schemas.openxmlformats.org/officeDocument/2006/relationships/image" Target="../media/image59.tmp"/><Relationship Id="rId4" Type="http://schemas.openxmlformats.org/officeDocument/2006/relationships/image" Target="../media/image58.tmp"/></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tmp"/></Relationships>
</file>

<file path=ppt/slides/_rels/slide37.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oregon.gov/oha/ph/healthyenvironments/drinkingwater/monitoring/pages/labs.aspx" TargetMode="Externa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hud.gov/program_offices/healthy_homes/lbp/hudguideline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tmp"/><Relationship Id="rId4" Type="http://schemas.openxmlformats.org/officeDocument/2006/relationships/image" Target="../media/image71.tmp"/></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40.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1.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9.tmp"/><Relationship Id="rId4" Type="http://schemas.openxmlformats.org/officeDocument/2006/relationships/image" Target="../media/image78.tmp"/></Relationships>
</file>

<file path=ppt/slides/_rels/slide44.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3.tmp"/></Relationships>
</file>

<file path=ppt/slides/_rels/slide47.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tmp"/></Relationships>
</file>

<file path=ppt/slides/_rels/slide48.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7.tmp"/></Relationships>
</file>

<file path=ppt/slides/_rels/slide49.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tmp"/><Relationship Id="rId7" Type="http://schemas.openxmlformats.org/officeDocument/2006/relationships/hyperlink" Target="https://www.cdc.gov/nceh/lead/advisory/acclpp/actions-blls.htm"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2.tmp"/><Relationship Id="rId5" Type="http://schemas.openxmlformats.org/officeDocument/2006/relationships/image" Target="../media/image91.tmp"/><Relationship Id="rId4" Type="http://schemas.openxmlformats.org/officeDocument/2006/relationships/image" Target="../media/image90.tmp"/></Relationships>
</file>

<file path=ppt/slides/_rels/slide52.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oregon.gov/oha/hpa/dsi-tc/pages/health-related-services.aspx" TargetMode="External"/><Relationship Id="rId4" Type="http://schemas.openxmlformats.org/officeDocument/2006/relationships/image" Target="../media/image94.tmp"/></Relationships>
</file>

<file path=ppt/slides/_rels/slide53.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7.tmp"/><Relationship Id="rId4" Type="http://schemas.openxmlformats.org/officeDocument/2006/relationships/image" Target="../media/image96.tmp"/></Relationships>
</file>

<file path=ppt/slides/_rels/slide54.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9.tmp"/></Relationships>
</file>

<file path=ppt/slides/_rels/slide55.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3.tmp"/></Relationships>
</file>

<file path=ppt/slides/_rels/slide58.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05.tmp"/></Relationships>
</file>

<file path=ppt/slides/_rels/slide59.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8.tmp"/><Relationship Id="rId4" Type="http://schemas.openxmlformats.org/officeDocument/2006/relationships/image" Target="../media/image107.tm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1.tmp"/></Relationships>
</file>

<file path=ppt/slides/_rels/slide62.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14.tmp"/><Relationship Id="rId4" Type="http://schemas.openxmlformats.org/officeDocument/2006/relationships/image" Target="../media/image113.tmp"/></Relationships>
</file>

<file path=ppt/slides/_rels/slide63.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tmp"/><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s://www.oregon.gov/ode/students-and-family/SpecialEducation/earlyintervention/Pages/default.aspx" TargetMode="External"/><Relationship Id="rId5" Type="http://schemas.openxmlformats.org/officeDocument/2006/relationships/image" Target="../media/image118.tmp"/><Relationship Id="rId4" Type="http://schemas.openxmlformats.org/officeDocument/2006/relationships/image" Target="../media/image117.tmp"/></Relationships>
</file>

<file path=ppt/slides/_rels/slide65.xml.rels><?xml version="1.0" encoding="UTF-8" standalone="yes"?>
<Relationships xmlns="http://schemas.openxmlformats.org/package/2006/relationships"><Relationship Id="rId3" Type="http://schemas.openxmlformats.org/officeDocument/2006/relationships/image" Target="../media/image119.tmp"/><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0.tmp"/></Relationships>
</file>

<file path=ppt/slides/_rels/slide66.xml.rels><?xml version="1.0" encoding="UTF-8" standalone="yes"?>
<Relationships xmlns="http://schemas.openxmlformats.org/package/2006/relationships"><Relationship Id="rId3" Type="http://schemas.openxmlformats.org/officeDocument/2006/relationships/image" Target="../media/image121.tmp"/><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content.govdelivery.com/accounts/ORDHS/bulletins/31cba9e#link_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7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71.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26.tmp"/><Relationship Id="rId4" Type="http://schemas.openxmlformats.org/officeDocument/2006/relationships/image" Target="../media/image125.tmp"/></Relationships>
</file>

<file path=ppt/slides/_rels/slide72.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hyperlink" Target="https://www.cdc.gov/nceh/lead/data/blood-lead-reference-value.htm" TargetMode="External"/><Relationship Id="rId5" Type="http://schemas.openxmlformats.org/officeDocument/2006/relationships/image" Target="../media/image129.tmp"/><Relationship Id="rId4" Type="http://schemas.openxmlformats.org/officeDocument/2006/relationships/image" Target="../media/image128.tmp"/></Relationships>
</file>

<file path=ppt/slides/_rels/slide7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31.tmp"/><Relationship Id="rId4" Type="http://schemas.openxmlformats.org/officeDocument/2006/relationships/image" Target="../media/image130.tmp"/></Relationships>
</file>

<file path=ppt/slides/_rels/slide75.xml.rels><?xml version="1.0" encoding="UTF-8" standalone="yes"?>
<Relationships xmlns="http://schemas.openxmlformats.org/package/2006/relationships"><Relationship Id="rId3" Type="http://schemas.openxmlformats.org/officeDocument/2006/relationships/image" Target="../media/image132.tmp"/><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4.tmp"/></Relationships>
</file>

<file path=ppt/slides/_rels/slide78.xml.rels><?xml version="1.0" encoding="UTF-8" standalone="yes"?>
<Relationships xmlns="http://schemas.openxmlformats.org/package/2006/relationships"><Relationship Id="rId3" Type="http://schemas.openxmlformats.org/officeDocument/2006/relationships/hyperlink" Target="mailto:ryan.s.barker@oha.oregon.gov"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mailto:David.m.dreher@oha.oregon.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9.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p:txBody>
          <a:bodyPr/>
          <a:lstStyle/>
          <a:p>
            <a:pPr algn="ctr"/>
            <a:r>
              <a:rPr lang="en-US" altLang="en-US" dirty="0"/>
              <a:t>PUBLIC HEALTH DIVISION </a:t>
            </a:r>
            <a:br>
              <a:rPr lang="en-US" altLang="en-US" dirty="0"/>
            </a:br>
            <a:r>
              <a:rPr lang="en-US" altLang="en-US" dirty="0"/>
              <a:t>Environmental Public Health</a:t>
            </a:r>
          </a:p>
          <a:p>
            <a:pPr algn="ctr"/>
            <a:endParaRPr lang="en-US" altLang="en-US" dirty="0"/>
          </a:p>
        </p:txBody>
      </p:sp>
      <p:sp>
        <p:nvSpPr>
          <p:cNvPr id="8194" name="Rectangle 2"/>
          <p:cNvSpPr>
            <a:spLocks noGrp="1" noChangeArrowheads="1"/>
          </p:cNvSpPr>
          <p:nvPr>
            <p:ph type="ctrTitle"/>
          </p:nvPr>
        </p:nvSpPr>
        <p:spPr>
          <a:xfrm>
            <a:off x="685800" y="1219200"/>
            <a:ext cx="7772400" cy="1470025"/>
          </a:xfrm>
        </p:spPr>
        <p:txBody>
          <a:bodyPr/>
          <a:lstStyle/>
          <a:p>
            <a:r>
              <a:rPr lang="en-US" altLang="en-US" dirty="0"/>
              <a:t>Oregon Childhood Lead Poisoning Prevention Program: </a:t>
            </a:r>
            <a:br>
              <a:rPr lang="en-US" altLang="en-US" dirty="0"/>
            </a:br>
            <a:r>
              <a:rPr lang="en-US" altLang="en-US" dirty="0"/>
              <a:t>Case Management &amp; Investigation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pic>
        <p:nvPicPr>
          <p:cNvPr id="7" name="Picture 6" descr="Graphical user interface, application&#10;&#10;Description automatically generated">
            <a:extLst>
              <a:ext uri="{FF2B5EF4-FFF2-40B4-BE49-F238E27FC236}">
                <a16:creationId xmlns:a16="http://schemas.microsoft.com/office/drawing/2014/main" id="{71349ADC-349E-409C-A7E0-7CC11D7AA39F}"/>
              </a:ext>
            </a:extLst>
          </p:cNvPr>
          <p:cNvPicPr>
            <a:picLocks noChangeAspect="1"/>
          </p:cNvPicPr>
          <p:nvPr/>
        </p:nvPicPr>
        <p:blipFill rotWithShape="1">
          <a:blip r:embed="rId3">
            <a:extLst>
              <a:ext uri="{28A0092B-C50C-407E-A947-70E740481C1C}">
                <a14:useLocalDpi xmlns:a14="http://schemas.microsoft.com/office/drawing/2010/main" val="0"/>
              </a:ext>
            </a:extLst>
          </a:blip>
          <a:srcRect t="13333"/>
          <a:stretch/>
        </p:blipFill>
        <p:spPr>
          <a:xfrm>
            <a:off x="107830" y="914400"/>
            <a:ext cx="8928340" cy="5943600"/>
          </a:xfrm>
          <a:prstGeom prst="rect">
            <a:avLst/>
          </a:prstGeom>
        </p:spPr>
      </p:pic>
      <p:sp>
        <p:nvSpPr>
          <p:cNvPr id="5" name="Slide Number Placeholder 4"/>
          <p:cNvSpPr>
            <a:spLocks noGrp="1"/>
          </p:cNvSpPr>
          <p:nvPr>
            <p:ph type="sldNum" sz="quarter" idx="11"/>
          </p:nvPr>
        </p:nvSpPr>
        <p:spPr/>
        <p:txBody>
          <a:bodyPr/>
          <a:lstStyle/>
          <a:p>
            <a:fld id="{00CB1424-4782-4D4E-9A0E-DB26A48A2580}" type="slidenum">
              <a:rPr lang="en-US" altLang="en-US"/>
              <a:pPr/>
              <a:t>10</a:t>
            </a:fld>
            <a:endParaRPr lang="en-US" altLang="en-US"/>
          </a:p>
        </p:txBody>
      </p:sp>
      <p:sp>
        <p:nvSpPr>
          <p:cNvPr id="9218" name="Rectangle 2"/>
          <p:cNvSpPr>
            <a:spLocks noGrp="1" noChangeArrowheads="1"/>
          </p:cNvSpPr>
          <p:nvPr>
            <p:ph type="title"/>
          </p:nvPr>
        </p:nvSpPr>
        <p:spPr>
          <a:xfrm>
            <a:off x="152400" y="169069"/>
            <a:ext cx="8229600" cy="745331"/>
          </a:xfrm>
        </p:spPr>
        <p:txBody>
          <a:bodyPr/>
          <a:lstStyle/>
          <a:p>
            <a:r>
              <a:rPr lang="en-US" altLang="en-US" dirty="0"/>
              <a:t>Case Creation Protocols</a:t>
            </a:r>
          </a:p>
        </p:txBody>
      </p:sp>
      <p:sp>
        <p:nvSpPr>
          <p:cNvPr id="12" name="Oval 11">
            <a:extLst>
              <a:ext uri="{FF2B5EF4-FFF2-40B4-BE49-F238E27FC236}">
                <a16:creationId xmlns:a16="http://schemas.microsoft.com/office/drawing/2014/main" id="{3AB80841-56C8-43C0-8EE0-0A530AAD3726}"/>
              </a:ext>
            </a:extLst>
          </p:cNvPr>
          <p:cNvSpPr/>
          <p:nvPr/>
        </p:nvSpPr>
        <p:spPr bwMode="auto">
          <a:xfrm>
            <a:off x="2758440" y="2438400"/>
            <a:ext cx="2575560" cy="346709"/>
          </a:xfrm>
          <a:prstGeom prst="ellipse">
            <a:avLst/>
          </a:prstGeom>
          <a:noFill/>
          <a:ln w="9525" cap="flat" cmpd="sng" algn="ctr">
            <a:solidFill>
              <a:schemeClr val="tx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13" name="Picture 12" descr="Graphical user interface, application&#10;&#10;Description automatically generated">
            <a:extLst>
              <a:ext uri="{FF2B5EF4-FFF2-40B4-BE49-F238E27FC236}">
                <a16:creationId xmlns:a16="http://schemas.microsoft.com/office/drawing/2014/main" id="{194A67DF-57C6-4307-93AE-C10746803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523" y="4335783"/>
            <a:ext cx="6222049" cy="2064716"/>
          </a:xfrm>
          <a:prstGeom prst="rect">
            <a:avLst/>
          </a:prstGeom>
          <a:ln>
            <a:no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D8A5F6B3-F637-48D2-8B00-8DE7360A3C7D}"/>
              </a:ext>
            </a:extLst>
          </p:cNvPr>
          <p:cNvCxnSpPr>
            <a:cxnSpLocks/>
          </p:cNvCxnSpPr>
          <p:nvPr/>
        </p:nvCxnSpPr>
        <p:spPr bwMode="auto">
          <a:xfrm>
            <a:off x="4191000" y="2785109"/>
            <a:ext cx="1447800" cy="1786891"/>
          </a:xfrm>
          <a:prstGeom prst="straightConnector1">
            <a:avLst/>
          </a:prstGeom>
          <a:solidFill>
            <a:schemeClr val="accent1"/>
          </a:solidFill>
          <a:ln w="9525" cap="flat" cmpd="sng" algn="ctr">
            <a:solidFill>
              <a:schemeClr val="tx1"/>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374294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11</a:t>
            </a:fld>
            <a:endParaRPr lang="en-US" altLang="en-US"/>
          </a:p>
        </p:txBody>
      </p:sp>
      <p:pic>
        <p:nvPicPr>
          <p:cNvPr id="9" name="Picture 8" descr="Graphical user interface&#10;&#10;Description automatically generated">
            <a:extLst>
              <a:ext uri="{FF2B5EF4-FFF2-40B4-BE49-F238E27FC236}">
                <a16:creationId xmlns:a16="http://schemas.microsoft.com/office/drawing/2014/main" id="{20D7E71F-A996-42B3-B5CE-50B12757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0" y="0"/>
            <a:ext cx="8928340" cy="6858000"/>
          </a:xfrm>
          <a:prstGeom prst="rect">
            <a:avLst/>
          </a:prstGeom>
        </p:spPr>
      </p:pic>
      <p:sp>
        <p:nvSpPr>
          <p:cNvPr id="10" name="Oval 9">
            <a:extLst>
              <a:ext uri="{FF2B5EF4-FFF2-40B4-BE49-F238E27FC236}">
                <a16:creationId xmlns:a16="http://schemas.microsoft.com/office/drawing/2014/main" id="{BCCFC433-4FDF-4BA2-BD43-B66E98A8860F}"/>
              </a:ext>
            </a:extLst>
          </p:cNvPr>
          <p:cNvSpPr/>
          <p:nvPr/>
        </p:nvSpPr>
        <p:spPr bwMode="auto">
          <a:xfrm>
            <a:off x="2819400" y="2472691"/>
            <a:ext cx="5166360" cy="346709"/>
          </a:xfrm>
          <a:prstGeom prst="ellipse">
            <a:avLst/>
          </a:prstGeom>
          <a:noFill/>
          <a:ln w="9525" cap="flat" cmpd="sng" algn="ctr">
            <a:solidFill>
              <a:schemeClr val="tx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155377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12</a:t>
            </a:fld>
            <a:endParaRPr lang="en-US" altLang="en-US"/>
          </a:p>
        </p:txBody>
      </p:sp>
      <p:pic>
        <p:nvPicPr>
          <p:cNvPr id="3" name="Picture 2" descr="Graphical user interface, text, application&#10;&#10;Description automatically generated">
            <a:extLst>
              <a:ext uri="{FF2B5EF4-FFF2-40B4-BE49-F238E27FC236}">
                <a16:creationId xmlns:a16="http://schemas.microsoft.com/office/drawing/2014/main" id="{A9038AE3-A16C-4BBB-9BC5-FDF3A3704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53" y="1295400"/>
            <a:ext cx="6944694" cy="1524213"/>
          </a:xfrm>
          <a:prstGeom prst="rect">
            <a:avLst/>
          </a:prstGeom>
        </p:spPr>
      </p:pic>
      <p:pic>
        <p:nvPicPr>
          <p:cNvPr id="7" name="Picture 6" descr="Text&#10;&#10;Description automatically generated">
            <a:extLst>
              <a:ext uri="{FF2B5EF4-FFF2-40B4-BE49-F238E27FC236}">
                <a16:creationId xmlns:a16="http://schemas.microsoft.com/office/drawing/2014/main" id="{29F55524-E30B-4514-B8BD-DB09E9D99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919341"/>
            <a:ext cx="4876800" cy="1139339"/>
          </a:xfrm>
          <a:prstGeom prst="rect">
            <a:avLst/>
          </a:prstGeom>
        </p:spPr>
      </p:pic>
    </p:spTree>
    <p:extLst>
      <p:ext uri="{BB962C8B-B14F-4D97-AF65-F5344CB8AC3E}">
        <p14:creationId xmlns:p14="http://schemas.microsoft.com/office/powerpoint/2010/main" val="251377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13</a:t>
            </a:fld>
            <a:endParaRPr lang="en-US" altLang="en-US"/>
          </a:p>
        </p:txBody>
      </p:sp>
      <p:pic>
        <p:nvPicPr>
          <p:cNvPr id="3" name="Picture 2" descr="Graphical user interface&#10;&#10;Description automatically generated">
            <a:extLst>
              <a:ext uri="{FF2B5EF4-FFF2-40B4-BE49-F238E27FC236}">
                <a16:creationId xmlns:a16="http://schemas.microsoft.com/office/drawing/2014/main" id="{872BF94E-E8AE-47E4-8464-7E07CD7B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28222"/>
            <a:ext cx="6689264" cy="5558228"/>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CDB3560-A412-445D-96A1-8305DD744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646" y="2895600"/>
            <a:ext cx="4838982" cy="1940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13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14</a:t>
            </a:fld>
            <a:endParaRPr lang="en-US" altLang="en-US"/>
          </a:p>
        </p:txBody>
      </p:sp>
      <p:sp>
        <p:nvSpPr>
          <p:cNvPr id="9218" name="Rectangle 2"/>
          <p:cNvSpPr>
            <a:spLocks noGrp="1" noChangeArrowheads="1"/>
          </p:cNvSpPr>
          <p:nvPr>
            <p:ph type="title"/>
          </p:nvPr>
        </p:nvSpPr>
        <p:spPr>
          <a:xfrm>
            <a:off x="152400" y="169069"/>
            <a:ext cx="8229600" cy="745331"/>
          </a:xfrm>
        </p:spPr>
        <p:txBody>
          <a:bodyPr/>
          <a:lstStyle/>
          <a:p>
            <a:r>
              <a:rPr lang="en-US" altLang="en-US" dirty="0"/>
              <a:t>Case Creation Protocols</a:t>
            </a:r>
          </a:p>
        </p:txBody>
      </p:sp>
      <p:pic>
        <p:nvPicPr>
          <p:cNvPr id="13" name="Picture 12">
            <a:extLst>
              <a:ext uri="{FF2B5EF4-FFF2-40B4-BE49-F238E27FC236}">
                <a16:creationId xmlns:a16="http://schemas.microsoft.com/office/drawing/2014/main" id="{4A280688-C0B9-4123-9BD8-2398F8C9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3464497"/>
          </a:xfrm>
          <a:prstGeom prst="rect">
            <a:avLst/>
          </a:prstGeom>
        </p:spPr>
      </p:pic>
      <p:sp>
        <p:nvSpPr>
          <p:cNvPr id="17" name="Oval 16">
            <a:extLst>
              <a:ext uri="{FF2B5EF4-FFF2-40B4-BE49-F238E27FC236}">
                <a16:creationId xmlns:a16="http://schemas.microsoft.com/office/drawing/2014/main" id="{6743661B-C2EB-45C6-85B5-12FC98A6DA75}"/>
              </a:ext>
            </a:extLst>
          </p:cNvPr>
          <p:cNvSpPr/>
          <p:nvPr/>
        </p:nvSpPr>
        <p:spPr bwMode="auto">
          <a:xfrm>
            <a:off x="4267200" y="2452338"/>
            <a:ext cx="1600200" cy="270510"/>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pic>
        <p:nvPicPr>
          <p:cNvPr id="7" name="Picture 6">
            <a:extLst>
              <a:ext uri="{FF2B5EF4-FFF2-40B4-BE49-F238E27FC236}">
                <a16:creationId xmlns:a16="http://schemas.microsoft.com/office/drawing/2014/main" id="{99D5A5D5-B719-4536-8CBB-255DE3F4B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760" y="3383374"/>
            <a:ext cx="3381847" cy="2295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88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15</a:t>
            </a:fld>
            <a:endParaRPr lang="en-US" altLang="en-US"/>
          </a:p>
        </p:txBody>
      </p:sp>
      <p:sp>
        <p:nvSpPr>
          <p:cNvPr id="9218" name="Rectangle 2"/>
          <p:cNvSpPr>
            <a:spLocks noGrp="1" noChangeArrowheads="1"/>
          </p:cNvSpPr>
          <p:nvPr>
            <p:ph type="title"/>
          </p:nvPr>
        </p:nvSpPr>
        <p:spPr>
          <a:xfrm>
            <a:off x="152400" y="7620"/>
            <a:ext cx="8229600" cy="840303"/>
          </a:xfrm>
        </p:spPr>
        <p:txBody>
          <a:bodyPr/>
          <a:lstStyle/>
          <a:p>
            <a:r>
              <a:rPr lang="en-US" altLang="en-US" dirty="0"/>
              <a:t>Notes in Orpheus</a:t>
            </a:r>
          </a:p>
        </p:txBody>
      </p:sp>
      <p:pic>
        <p:nvPicPr>
          <p:cNvPr id="3" name="Picture 2">
            <a:extLst>
              <a:ext uri="{FF2B5EF4-FFF2-40B4-BE49-F238E27FC236}">
                <a16:creationId xmlns:a16="http://schemas.microsoft.com/office/drawing/2014/main" id="{860E9E21-B563-4F0B-9004-87006AF7F481}"/>
              </a:ext>
            </a:extLst>
          </p:cNvPr>
          <p:cNvPicPr>
            <a:picLocks noChangeAspect="1"/>
          </p:cNvPicPr>
          <p:nvPr/>
        </p:nvPicPr>
        <p:blipFill rotWithShape="1">
          <a:blip r:embed="rId3">
            <a:extLst>
              <a:ext uri="{28A0092B-C50C-407E-A947-70E740481C1C}">
                <a14:useLocalDpi xmlns:a14="http://schemas.microsoft.com/office/drawing/2010/main" val="0"/>
              </a:ext>
            </a:extLst>
          </a:blip>
          <a:srcRect l="3622"/>
          <a:stretch/>
        </p:blipFill>
        <p:spPr>
          <a:xfrm>
            <a:off x="1143000" y="724297"/>
            <a:ext cx="7239000" cy="5162153"/>
          </a:xfrm>
          <a:prstGeom prst="rect">
            <a:avLst/>
          </a:prstGeom>
        </p:spPr>
      </p:pic>
      <p:pic>
        <p:nvPicPr>
          <p:cNvPr id="7" name="Picture 6">
            <a:extLst>
              <a:ext uri="{FF2B5EF4-FFF2-40B4-BE49-F238E27FC236}">
                <a16:creationId xmlns:a16="http://schemas.microsoft.com/office/drawing/2014/main" id="{C3D13402-77E5-4176-A08C-6FB813F6D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71550"/>
            <a:ext cx="4086795" cy="383911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1D5A46A-BC56-440C-B823-4602FC9561B5}"/>
              </a:ext>
            </a:extLst>
          </p:cNvPr>
          <p:cNvSpPr txBox="1"/>
          <p:nvPr/>
        </p:nvSpPr>
        <p:spPr>
          <a:xfrm>
            <a:off x="4876800" y="2667000"/>
            <a:ext cx="3657600" cy="430887"/>
          </a:xfrm>
          <a:prstGeom prst="rect">
            <a:avLst/>
          </a:prstGeom>
          <a:noFill/>
        </p:spPr>
        <p:txBody>
          <a:bodyPr wrap="square" rtlCol="0">
            <a:spAutoFit/>
          </a:bodyPr>
          <a:lstStyle/>
          <a:p>
            <a:r>
              <a:rPr lang="en-US" sz="1100" dirty="0">
                <a:latin typeface="+mj-lt"/>
              </a:rPr>
              <a:t>Hi Ryan. Don’t forget to change the “Assign To” menu to the person you’re actually sending the Note to. </a:t>
            </a:r>
          </a:p>
        </p:txBody>
      </p:sp>
    </p:spTree>
    <p:extLst>
      <p:ext uri="{BB962C8B-B14F-4D97-AF65-F5344CB8AC3E}">
        <p14:creationId xmlns:p14="http://schemas.microsoft.com/office/powerpoint/2010/main" val="41055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16</a:t>
            </a:fld>
            <a:endParaRPr lang="en-US" altLang="en-US"/>
          </a:p>
        </p:txBody>
      </p:sp>
      <p:sp>
        <p:nvSpPr>
          <p:cNvPr id="9218" name="Rectangle 2"/>
          <p:cNvSpPr>
            <a:spLocks noGrp="1" noChangeArrowheads="1"/>
          </p:cNvSpPr>
          <p:nvPr>
            <p:ph type="title"/>
          </p:nvPr>
        </p:nvSpPr>
        <p:spPr>
          <a:xfrm>
            <a:off x="457200" y="2514600"/>
            <a:ext cx="8229600" cy="1143000"/>
          </a:xfrm>
        </p:spPr>
        <p:txBody>
          <a:bodyPr/>
          <a:lstStyle/>
          <a:p>
            <a:pPr algn="ctr"/>
            <a:r>
              <a:rPr lang="en-US" altLang="en-US" dirty="0"/>
              <a:t>Investigations</a:t>
            </a:r>
          </a:p>
        </p:txBody>
      </p:sp>
    </p:spTree>
    <p:extLst>
      <p:ext uri="{BB962C8B-B14F-4D97-AF65-F5344CB8AC3E}">
        <p14:creationId xmlns:p14="http://schemas.microsoft.com/office/powerpoint/2010/main" val="13654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17</a:t>
            </a:fld>
            <a:endParaRPr lang="en-US" altLang="en-US"/>
          </a:p>
        </p:txBody>
      </p:sp>
      <p:pic>
        <p:nvPicPr>
          <p:cNvPr id="6" name="Picture 5" descr="A picture containing fabric&#10;&#10;Description automatically generated">
            <a:extLst>
              <a:ext uri="{FF2B5EF4-FFF2-40B4-BE49-F238E27FC236}">
                <a16:creationId xmlns:a16="http://schemas.microsoft.com/office/drawing/2014/main" id="{7F17A010-4268-4DC2-A502-0235FDF1C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07" y="133350"/>
            <a:ext cx="8810786" cy="6608090"/>
          </a:xfrm>
          <a:prstGeom prst="rect">
            <a:avLst/>
          </a:prstGeom>
        </p:spPr>
      </p:pic>
      <p:sp>
        <p:nvSpPr>
          <p:cNvPr id="2" name="Title 1">
            <a:extLst>
              <a:ext uri="{FF2B5EF4-FFF2-40B4-BE49-F238E27FC236}">
                <a16:creationId xmlns:a16="http://schemas.microsoft.com/office/drawing/2014/main" id="{879F133B-D41B-4B60-A8A3-6D611C6DCFE4}"/>
              </a:ext>
            </a:extLst>
          </p:cNvPr>
          <p:cNvSpPr>
            <a:spLocks noGrp="1"/>
          </p:cNvSpPr>
          <p:nvPr>
            <p:ph type="title"/>
          </p:nvPr>
        </p:nvSpPr>
        <p:spPr/>
        <p:txBody>
          <a:bodyPr/>
          <a:lstStyle/>
          <a:p>
            <a:r>
              <a:rPr lang="en-US" dirty="0">
                <a:solidFill>
                  <a:schemeClr val="bg1"/>
                </a:solidFill>
              </a:rPr>
              <a:t>Investigations</a:t>
            </a:r>
          </a:p>
        </p:txBody>
      </p:sp>
    </p:spTree>
    <p:extLst>
      <p:ext uri="{BB962C8B-B14F-4D97-AF65-F5344CB8AC3E}">
        <p14:creationId xmlns:p14="http://schemas.microsoft.com/office/powerpoint/2010/main" val="85574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18</a:t>
            </a:fld>
            <a:endParaRPr lang="en-US" altLang="en-US"/>
          </a:p>
        </p:txBody>
      </p:sp>
      <p:pic>
        <p:nvPicPr>
          <p:cNvPr id="6" name="Picture 5" descr="Graphical user interface, text, application, email&#10;&#10;Description automatically generated">
            <a:extLst>
              <a:ext uri="{FF2B5EF4-FFF2-40B4-BE49-F238E27FC236}">
                <a16:creationId xmlns:a16="http://schemas.microsoft.com/office/drawing/2014/main" id="{C101565E-FE1E-4F51-BDD9-09B91670F7DC}"/>
              </a:ext>
            </a:extLst>
          </p:cNvPr>
          <p:cNvPicPr>
            <a:picLocks noChangeAspect="1"/>
          </p:cNvPicPr>
          <p:nvPr/>
        </p:nvPicPr>
        <p:blipFill rotWithShape="1">
          <a:blip r:embed="rId3">
            <a:extLst>
              <a:ext uri="{28A0092B-C50C-407E-A947-70E740481C1C}">
                <a14:useLocalDpi xmlns:a14="http://schemas.microsoft.com/office/drawing/2010/main" val="0"/>
              </a:ext>
            </a:extLst>
          </a:blip>
          <a:srcRect b="51929"/>
          <a:stretch/>
        </p:blipFill>
        <p:spPr>
          <a:xfrm>
            <a:off x="113975" y="304800"/>
            <a:ext cx="4648849" cy="705235"/>
          </a:xfrm>
          <a:prstGeom prst="rect">
            <a:avLst/>
          </a:prstGeom>
        </p:spPr>
      </p:pic>
      <p:pic>
        <p:nvPicPr>
          <p:cNvPr id="8" name="Picture 7" descr="Text, letter&#10;&#10;Description automatically generated">
            <a:extLst>
              <a:ext uri="{FF2B5EF4-FFF2-40B4-BE49-F238E27FC236}">
                <a16:creationId xmlns:a16="http://schemas.microsoft.com/office/drawing/2014/main" id="{8743E221-8F57-4FAC-A088-EE8100BAC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10" y="1557883"/>
            <a:ext cx="6758420" cy="4297981"/>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FCDFE738-4114-4B83-9143-049F075DC150}"/>
              </a:ext>
            </a:extLst>
          </p:cNvPr>
          <p:cNvPicPr>
            <a:picLocks noChangeAspect="1"/>
          </p:cNvPicPr>
          <p:nvPr/>
        </p:nvPicPr>
        <p:blipFill rotWithShape="1">
          <a:blip r:embed="rId3">
            <a:extLst>
              <a:ext uri="{28A0092B-C50C-407E-A947-70E740481C1C}">
                <a14:useLocalDpi xmlns:a14="http://schemas.microsoft.com/office/drawing/2010/main" val="0"/>
              </a:ext>
            </a:extLst>
          </a:blip>
          <a:srcRect t="67537"/>
          <a:stretch/>
        </p:blipFill>
        <p:spPr>
          <a:xfrm>
            <a:off x="4114800" y="980800"/>
            <a:ext cx="4648849" cy="476250"/>
          </a:xfrm>
          <a:prstGeom prst="rect">
            <a:avLst/>
          </a:prstGeom>
        </p:spPr>
      </p:pic>
    </p:spTree>
    <p:extLst>
      <p:ext uri="{BB962C8B-B14F-4D97-AF65-F5344CB8AC3E}">
        <p14:creationId xmlns:p14="http://schemas.microsoft.com/office/powerpoint/2010/main" val="323326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19</a:t>
            </a:fld>
            <a:endParaRPr lang="en-US" altLang="en-US"/>
          </a:p>
        </p:txBody>
      </p:sp>
      <p:sp>
        <p:nvSpPr>
          <p:cNvPr id="6" name="Title 1"/>
          <p:cNvSpPr txBox="1">
            <a:spLocks/>
          </p:cNvSpPr>
          <p:nvPr/>
        </p:nvSpPr>
        <p:spPr>
          <a:xfrm>
            <a:off x="228600" y="171450"/>
            <a:ext cx="8686800" cy="609600"/>
          </a:xfrm>
          <a:prstGeom prst="rect">
            <a:avLst/>
          </a:prstGeom>
        </p:spPr>
        <p:txBody>
          <a:bodyPr/>
          <a:lstStyle>
            <a:lvl1pPr algn="l" rtl="0" fontAlgn="base">
              <a:spcBef>
                <a:spcPct val="0"/>
              </a:spcBef>
              <a:spcAft>
                <a:spcPct val="0"/>
              </a:spcAft>
              <a:defRPr sz="3200" b="1" kern="1200">
                <a:solidFill>
                  <a:srgbClr val="005595"/>
                </a:solidFill>
                <a:latin typeface="+mj-lt"/>
                <a:ea typeface="+mj-ea"/>
                <a:cs typeface="+mj-cs"/>
              </a:defRPr>
            </a:lvl1pPr>
            <a:lvl2pPr algn="l" rtl="0" fontAlgn="base">
              <a:spcBef>
                <a:spcPct val="0"/>
              </a:spcBef>
              <a:spcAft>
                <a:spcPct val="0"/>
              </a:spcAft>
              <a:defRPr sz="3200" b="1">
                <a:solidFill>
                  <a:srgbClr val="005595"/>
                </a:solidFill>
                <a:latin typeface="Arial" panose="020B0604020202020204" pitchFamily="34" charset="0"/>
              </a:defRPr>
            </a:lvl2pPr>
            <a:lvl3pPr algn="l" rtl="0" fontAlgn="base">
              <a:spcBef>
                <a:spcPct val="0"/>
              </a:spcBef>
              <a:spcAft>
                <a:spcPct val="0"/>
              </a:spcAft>
              <a:defRPr sz="3200" b="1">
                <a:solidFill>
                  <a:srgbClr val="005595"/>
                </a:solidFill>
                <a:latin typeface="Arial" panose="020B0604020202020204" pitchFamily="34" charset="0"/>
              </a:defRPr>
            </a:lvl3pPr>
            <a:lvl4pPr algn="l" rtl="0" fontAlgn="base">
              <a:spcBef>
                <a:spcPct val="0"/>
              </a:spcBef>
              <a:spcAft>
                <a:spcPct val="0"/>
              </a:spcAft>
              <a:defRPr sz="3200" b="1">
                <a:solidFill>
                  <a:srgbClr val="005595"/>
                </a:solidFill>
                <a:latin typeface="Arial" panose="020B0604020202020204" pitchFamily="34" charset="0"/>
              </a:defRPr>
            </a:lvl4pPr>
            <a:lvl5pPr algn="l" rtl="0" fontAlgn="base">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a:lstStyle>
          <a:p>
            <a:pPr eaLnBrk="1" hangingPunct="1"/>
            <a:r>
              <a:rPr lang="en-US" sz="2800" dirty="0"/>
              <a:t>Investigations: Start on the Phone</a:t>
            </a:r>
          </a:p>
        </p:txBody>
      </p:sp>
      <p:pic>
        <p:nvPicPr>
          <p:cNvPr id="15" name="Picture 14">
            <a:extLst>
              <a:ext uri="{FF2B5EF4-FFF2-40B4-BE49-F238E27FC236}">
                <a16:creationId xmlns:a16="http://schemas.microsoft.com/office/drawing/2014/main" id="{0DB66472-2E4D-4EDE-B205-B4082C55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87" y="781050"/>
            <a:ext cx="3878077" cy="4938927"/>
          </a:xfrm>
          <a:prstGeom prst="rect">
            <a:avLst/>
          </a:prstGeom>
          <a:ln>
            <a:solidFill>
              <a:schemeClr val="tx2"/>
            </a:solidFill>
          </a:ln>
        </p:spPr>
      </p:pic>
      <p:pic>
        <p:nvPicPr>
          <p:cNvPr id="16" name="Picture 2" descr="PHIL Image 11220">
            <a:extLst>
              <a:ext uri="{FF2B5EF4-FFF2-40B4-BE49-F238E27FC236}">
                <a16:creationId xmlns:a16="http://schemas.microsoft.com/office/drawing/2014/main" id="{AE4C1CCC-F3DE-4C93-9640-DB04EE5C09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493"/>
          <a:stretch/>
        </p:blipFill>
        <p:spPr bwMode="auto">
          <a:xfrm>
            <a:off x="5589685" y="1981200"/>
            <a:ext cx="2057400" cy="1834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7E4F233-44F1-4A1A-B336-4D8C4C6117FB}"/>
              </a:ext>
            </a:extLst>
          </p:cNvPr>
          <p:cNvSpPr/>
          <p:nvPr/>
        </p:nvSpPr>
        <p:spPr>
          <a:xfrm>
            <a:off x="5559205" y="3422794"/>
            <a:ext cx="808984" cy="400110"/>
          </a:xfrm>
          <a:prstGeom prst="rect">
            <a:avLst/>
          </a:prstGeom>
        </p:spPr>
        <p:txBody>
          <a:bodyPr wrap="square">
            <a:spAutoFit/>
          </a:bodyPr>
          <a:lstStyle/>
          <a:p>
            <a:r>
              <a:rPr lang="en-US" sz="1000" dirty="0">
                <a:solidFill>
                  <a:schemeClr val="bg1"/>
                </a:solidFill>
                <a:latin typeface="+mj-lt"/>
              </a:rPr>
              <a:t>CDC/Greg Knobloch</a:t>
            </a:r>
          </a:p>
        </p:txBody>
      </p:sp>
      <p:sp>
        <p:nvSpPr>
          <p:cNvPr id="9" name="TextBox 8">
            <a:extLst>
              <a:ext uri="{FF2B5EF4-FFF2-40B4-BE49-F238E27FC236}">
                <a16:creationId xmlns:a16="http://schemas.microsoft.com/office/drawing/2014/main" id="{FC9CB892-02F8-4A75-BF04-46861AABBDF0}"/>
              </a:ext>
            </a:extLst>
          </p:cNvPr>
          <p:cNvSpPr txBox="1"/>
          <p:nvPr/>
        </p:nvSpPr>
        <p:spPr>
          <a:xfrm>
            <a:off x="4425756" y="4704397"/>
            <a:ext cx="4343400" cy="1477328"/>
          </a:xfrm>
          <a:prstGeom prst="rect">
            <a:avLst/>
          </a:prstGeom>
          <a:noFill/>
        </p:spPr>
        <p:txBody>
          <a:bodyPr wrap="square">
            <a:spAutoFit/>
          </a:bodyPr>
          <a:lstStyle/>
          <a:p>
            <a:r>
              <a:rPr lang="en-US" sz="1800" dirty="0">
                <a:hlinkClick r:id="rId5"/>
              </a:rPr>
              <a:t>https://www.oregon.gov/oha/PH/HEALTHYENVIRONMENTS/HEALTHYNEIGHBORHOODS/LEADPOISONING/COUNTYHEALTHDEPARTMENTS/Documents/environmentalquestionnaire.pdf</a:t>
            </a:r>
            <a:r>
              <a:rPr lang="en-US" sz="1800" dirty="0"/>
              <a:t> </a:t>
            </a:r>
          </a:p>
        </p:txBody>
      </p:sp>
    </p:spTree>
    <p:extLst>
      <p:ext uri="{BB962C8B-B14F-4D97-AF65-F5344CB8AC3E}">
        <p14:creationId xmlns:p14="http://schemas.microsoft.com/office/powerpoint/2010/main" val="415422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a:t>
            </a:fld>
            <a:endParaRPr lang="en-US" altLang="en-US"/>
          </a:p>
        </p:txBody>
      </p:sp>
      <p:sp>
        <p:nvSpPr>
          <p:cNvPr id="9218" name="Rectangle 2"/>
          <p:cNvSpPr>
            <a:spLocks noGrp="1" noChangeArrowheads="1"/>
          </p:cNvSpPr>
          <p:nvPr>
            <p:ph type="title"/>
          </p:nvPr>
        </p:nvSpPr>
        <p:spPr>
          <a:xfrm>
            <a:off x="152400" y="464820"/>
            <a:ext cx="8229600" cy="745331"/>
          </a:xfrm>
        </p:spPr>
        <p:txBody>
          <a:bodyPr/>
          <a:lstStyle/>
          <a:p>
            <a:r>
              <a:rPr lang="en-US" altLang="en-US" dirty="0"/>
              <a:t>Topics</a:t>
            </a:r>
          </a:p>
        </p:txBody>
      </p:sp>
      <p:sp>
        <p:nvSpPr>
          <p:cNvPr id="9219" name="Rectangle 3"/>
          <p:cNvSpPr>
            <a:spLocks noGrp="1" noChangeArrowheads="1"/>
          </p:cNvSpPr>
          <p:nvPr>
            <p:ph type="body" idx="1"/>
          </p:nvPr>
        </p:nvSpPr>
        <p:spPr>
          <a:xfrm>
            <a:off x="182880" y="1360170"/>
            <a:ext cx="4343400" cy="1828800"/>
          </a:xfrm>
        </p:spPr>
        <p:txBody>
          <a:bodyPr numCol="1"/>
          <a:lstStyle/>
          <a:p>
            <a:pPr marL="0" indent="0">
              <a:buNone/>
            </a:pPr>
            <a:r>
              <a:rPr lang="en-US" altLang="en-US" b="1" dirty="0"/>
              <a:t>Case Creation</a:t>
            </a:r>
            <a:endParaRPr lang="en-US" altLang="en-US" dirty="0"/>
          </a:p>
          <a:p>
            <a:r>
              <a:rPr lang="en-US" altLang="en-US" dirty="0"/>
              <a:t>Confirmation BLL</a:t>
            </a:r>
          </a:p>
          <a:p>
            <a:r>
              <a:rPr lang="en-US" altLang="en-US" dirty="0"/>
              <a:t>Contacts</a:t>
            </a:r>
          </a:p>
          <a:p>
            <a:r>
              <a:rPr lang="en-US" altLang="en-US" dirty="0"/>
              <a:t>Review case materials to develop strategy</a:t>
            </a:r>
          </a:p>
          <a:p>
            <a:endParaRPr lang="en-US" altLang="en-US" dirty="0"/>
          </a:p>
          <a:p>
            <a:endParaRPr lang="en-US" altLang="en-US" dirty="0"/>
          </a:p>
          <a:p>
            <a:endParaRPr lang="en-US" altLang="en-US" dirty="0"/>
          </a:p>
          <a:p>
            <a:pPr marL="0" indent="0">
              <a:buNone/>
            </a:pPr>
            <a:endParaRPr lang="en-US" altLang="en-US" dirty="0"/>
          </a:p>
        </p:txBody>
      </p:sp>
      <p:sp>
        <p:nvSpPr>
          <p:cNvPr id="6" name="Rectangle 3">
            <a:extLst>
              <a:ext uri="{FF2B5EF4-FFF2-40B4-BE49-F238E27FC236}">
                <a16:creationId xmlns:a16="http://schemas.microsoft.com/office/drawing/2014/main" id="{CCCF59F4-EC52-4252-A9CF-8664DE4EF9DB}"/>
              </a:ext>
            </a:extLst>
          </p:cNvPr>
          <p:cNvSpPr txBox="1">
            <a:spLocks noChangeArrowheads="1"/>
          </p:cNvSpPr>
          <p:nvPr/>
        </p:nvSpPr>
        <p:spPr bwMode="auto">
          <a:xfrm>
            <a:off x="5012871" y="1082040"/>
            <a:ext cx="411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kern="1200">
                <a:solidFill>
                  <a:srgbClr val="005595"/>
                </a:solidFill>
                <a:latin typeface="+mn-lt"/>
                <a:ea typeface="+mn-ea"/>
                <a:cs typeface="+mn-cs"/>
              </a:defRPr>
            </a:lvl1pPr>
            <a:lvl2pPr marL="742950" indent="-285750" algn="l" rtl="0" fontAlgn="base">
              <a:spcBef>
                <a:spcPct val="20000"/>
              </a:spcBef>
              <a:spcAft>
                <a:spcPct val="0"/>
              </a:spcAft>
              <a:buChar char="–"/>
              <a:defRPr kern="1200">
                <a:solidFill>
                  <a:srgbClr val="005595"/>
                </a:solidFill>
                <a:latin typeface="+mn-lt"/>
                <a:ea typeface="+mn-ea"/>
                <a:cs typeface="+mn-cs"/>
              </a:defRPr>
            </a:lvl2pPr>
            <a:lvl3pPr marL="1143000" indent="-228600" algn="l" rtl="0" fontAlgn="base">
              <a:spcBef>
                <a:spcPct val="20000"/>
              </a:spcBef>
              <a:spcAft>
                <a:spcPct val="0"/>
              </a:spcAft>
              <a:buChar char="•"/>
              <a:defRPr sz="1600" kern="1200">
                <a:solidFill>
                  <a:srgbClr val="005595"/>
                </a:solidFill>
                <a:latin typeface="+mn-lt"/>
                <a:ea typeface="+mn-ea"/>
                <a:cs typeface="+mn-cs"/>
              </a:defRPr>
            </a:lvl3pPr>
            <a:lvl4pPr marL="1600200" indent="-228600" algn="l" rtl="0" fontAlgn="base">
              <a:spcBef>
                <a:spcPct val="20000"/>
              </a:spcBef>
              <a:spcAft>
                <a:spcPct val="0"/>
              </a:spcAft>
              <a:buChar char="–"/>
              <a:defRPr sz="1400" kern="1200">
                <a:solidFill>
                  <a:srgbClr val="005595"/>
                </a:solidFill>
                <a:latin typeface="+mn-lt"/>
                <a:ea typeface="+mn-ea"/>
                <a:cs typeface="+mn-cs"/>
              </a:defRPr>
            </a:lvl4pPr>
            <a:lvl5pPr marL="2057400" indent="-228600" algn="l" rtl="0" fontAlgn="base">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en-US" altLang="en-US" b="1" dirty="0"/>
              <a:t>Investigations</a:t>
            </a:r>
            <a:r>
              <a:rPr lang="en-US" altLang="en-US" dirty="0"/>
              <a:t> </a:t>
            </a:r>
          </a:p>
          <a:p>
            <a:pPr eaLnBrk="1" hangingPunct="1"/>
            <a:r>
              <a:rPr lang="en-US" altLang="en-US" dirty="0"/>
              <a:t>Initiating case mgmt.</a:t>
            </a:r>
          </a:p>
          <a:p>
            <a:pPr eaLnBrk="1" hangingPunct="1"/>
            <a:r>
              <a:rPr lang="en-US" altLang="en-US" dirty="0"/>
              <a:t>Who can do what</a:t>
            </a:r>
          </a:p>
          <a:p>
            <a:pPr eaLnBrk="1" hangingPunct="1"/>
            <a:r>
              <a:rPr lang="en-US" altLang="en-US" dirty="0"/>
              <a:t>Sampling</a:t>
            </a:r>
          </a:p>
          <a:p>
            <a:pPr eaLnBrk="1" hangingPunct="1"/>
            <a:r>
              <a:rPr lang="en-US" altLang="en-US" dirty="0"/>
              <a:t>Service/program referrals</a:t>
            </a:r>
          </a:p>
          <a:p>
            <a:pPr eaLnBrk="1" hangingPunct="1"/>
            <a:r>
              <a:rPr lang="en-US" altLang="en-US" dirty="0"/>
              <a:t>Case Closure</a:t>
            </a:r>
          </a:p>
        </p:txBody>
      </p:sp>
      <p:sp>
        <p:nvSpPr>
          <p:cNvPr id="7" name="Rectangle 3">
            <a:extLst>
              <a:ext uri="{FF2B5EF4-FFF2-40B4-BE49-F238E27FC236}">
                <a16:creationId xmlns:a16="http://schemas.microsoft.com/office/drawing/2014/main" id="{0F5214A6-F190-44B5-A95D-EB7C5F1DD612}"/>
              </a:ext>
            </a:extLst>
          </p:cNvPr>
          <p:cNvSpPr txBox="1">
            <a:spLocks noChangeArrowheads="1"/>
          </p:cNvSpPr>
          <p:nvPr/>
        </p:nvSpPr>
        <p:spPr bwMode="auto">
          <a:xfrm>
            <a:off x="2590800" y="3566161"/>
            <a:ext cx="4114800" cy="138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kern="1200">
                <a:solidFill>
                  <a:srgbClr val="005595"/>
                </a:solidFill>
                <a:latin typeface="+mn-lt"/>
                <a:ea typeface="+mn-ea"/>
                <a:cs typeface="+mn-cs"/>
              </a:defRPr>
            </a:lvl1pPr>
            <a:lvl2pPr marL="742950" indent="-285750" algn="l" rtl="0" fontAlgn="base">
              <a:spcBef>
                <a:spcPct val="20000"/>
              </a:spcBef>
              <a:spcAft>
                <a:spcPct val="0"/>
              </a:spcAft>
              <a:buChar char="–"/>
              <a:defRPr kern="1200">
                <a:solidFill>
                  <a:srgbClr val="005595"/>
                </a:solidFill>
                <a:latin typeface="+mn-lt"/>
                <a:ea typeface="+mn-ea"/>
                <a:cs typeface="+mn-cs"/>
              </a:defRPr>
            </a:lvl2pPr>
            <a:lvl3pPr marL="1143000" indent="-228600" algn="l" rtl="0" fontAlgn="base">
              <a:spcBef>
                <a:spcPct val="20000"/>
              </a:spcBef>
              <a:spcAft>
                <a:spcPct val="0"/>
              </a:spcAft>
              <a:buChar char="•"/>
              <a:defRPr sz="1600" kern="1200">
                <a:solidFill>
                  <a:srgbClr val="005595"/>
                </a:solidFill>
                <a:latin typeface="+mn-lt"/>
                <a:ea typeface="+mn-ea"/>
                <a:cs typeface="+mn-cs"/>
              </a:defRPr>
            </a:lvl3pPr>
            <a:lvl4pPr marL="1600200" indent="-228600" algn="l" rtl="0" fontAlgn="base">
              <a:spcBef>
                <a:spcPct val="20000"/>
              </a:spcBef>
              <a:spcAft>
                <a:spcPct val="0"/>
              </a:spcAft>
              <a:buChar char="–"/>
              <a:defRPr sz="1400" kern="1200">
                <a:solidFill>
                  <a:srgbClr val="005595"/>
                </a:solidFill>
                <a:latin typeface="+mn-lt"/>
                <a:ea typeface="+mn-ea"/>
                <a:cs typeface="+mn-cs"/>
              </a:defRPr>
            </a:lvl4pPr>
            <a:lvl5pPr marL="2057400" indent="-228600" algn="l" rtl="0" fontAlgn="base">
              <a:spcBef>
                <a:spcPct val="20000"/>
              </a:spcBef>
              <a:spcAft>
                <a:spcPct val="0"/>
              </a:spcAft>
              <a:buChar char="»"/>
              <a:defRPr sz="1400" kern="1200">
                <a:solidFill>
                  <a:srgbClr val="0055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en-US" altLang="en-US" b="1" dirty="0"/>
              <a:t>Current Events</a:t>
            </a:r>
          </a:p>
          <a:p>
            <a:pPr eaLnBrk="1" hangingPunct="1"/>
            <a:r>
              <a:rPr lang="en-US" altLang="en-US" dirty="0"/>
              <a:t>Investigation reimbursement increase</a:t>
            </a:r>
          </a:p>
          <a:p>
            <a:pPr eaLnBrk="1" hangingPunct="1"/>
            <a:r>
              <a:rPr lang="en-US" altLang="en-US" dirty="0"/>
              <a:t>OAR 333-017 case definition rule change and possible tiered approach to LPHA case management</a:t>
            </a:r>
          </a:p>
        </p:txBody>
      </p:sp>
    </p:spTree>
    <p:extLst>
      <p:ext uri="{BB962C8B-B14F-4D97-AF65-F5344CB8AC3E}">
        <p14:creationId xmlns:p14="http://schemas.microsoft.com/office/powerpoint/2010/main" val="203305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20</a:t>
            </a:fld>
            <a:endParaRPr lang="en-US" altLang="en-US"/>
          </a:p>
        </p:txBody>
      </p:sp>
      <p:pic>
        <p:nvPicPr>
          <p:cNvPr id="3" name="Picture 2" descr="A picture containing text, indoor, floor, room&#10;&#10;Description automatically generated">
            <a:extLst>
              <a:ext uri="{FF2B5EF4-FFF2-40B4-BE49-F238E27FC236}">
                <a16:creationId xmlns:a16="http://schemas.microsoft.com/office/drawing/2014/main" id="{0FA2ADEF-B91C-4302-B27E-B601C80E7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685800"/>
            <a:ext cx="6667500" cy="5000625"/>
          </a:xfrm>
          <a:prstGeom prst="rect">
            <a:avLst/>
          </a:prstGeom>
        </p:spPr>
      </p:pic>
      <p:sp>
        <p:nvSpPr>
          <p:cNvPr id="7" name="TextBox 6">
            <a:extLst>
              <a:ext uri="{FF2B5EF4-FFF2-40B4-BE49-F238E27FC236}">
                <a16:creationId xmlns:a16="http://schemas.microsoft.com/office/drawing/2014/main" id="{B8465111-19DE-40AD-A338-76650F942B08}"/>
              </a:ext>
            </a:extLst>
          </p:cNvPr>
          <p:cNvSpPr txBox="1"/>
          <p:nvPr/>
        </p:nvSpPr>
        <p:spPr>
          <a:xfrm>
            <a:off x="6705600" y="5438001"/>
            <a:ext cx="4572000" cy="276999"/>
          </a:xfrm>
          <a:prstGeom prst="rect">
            <a:avLst/>
          </a:prstGeom>
          <a:noFill/>
        </p:spPr>
        <p:txBody>
          <a:bodyPr wrap="square">
            <a:spAutoFit/>
          </a:bodyPr>
          <a:lstStyle/>
          <a:p>
            <a:r>
              <a:rPr lang="en-US" sz="1200" dirty="0">
                <a:solidFill>
                  <a:schemeClr val="bg1"/>
                </a:solidFill>
                <a:latin typeface="+mj-lt"/>
              </a:rPr>
              <a:t>Kathie Fazekas</a:t>
            </a:r>
          </a:p>
        </p:txBody>
      </p:sp>
    </p:spTree>
    <p:extLst>
      <p:ext uri="{BB962C8B-B14F-4D97-AF65-F5344CB8AC3E}">
        <p14:creationId xmlns:p14="http://schemas.microsoft.com/office/powerpoint/2010/main" val="21706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21</a:t>
            </a:fld>
            <a:endParaRPr lang="en-US" altLang="en-US"/>
          </a:p>
        </p:txBody>
      </p:sp>
      <p:sp>
        <p:nvSpPr>
          <p:cNvPr id="7" name="TextBox 6">
            <a:extLst>
              <a:ext uri="{FF2B5EF4-FFF2-40B4-BE49-F238E27FC236}">
                <a16:creationId xmlns:a16="http://schemas.microsoft.com/office/drawing/2014/main" id="{C347D225-74CF-43DB-B366-1B315988D146}"/>
              </a:ext>
            </a:extLst>
          </p:cNvPr>
          <p:cNvSpPr txBox="1"/>
          <p:nvPr/>
        </p:nvSpPr>
        <p:spPr>
          <a:xfrm>
            <a:off x="7772400" y="5378648"/>
            <a:ext cx="4572000" cy="307777"/>
          </a:xfrm>
          <a:prstGeom prst="rect">
            <a:avLst/>
          </a:prstGeom>
          <a:noFill/>
        </p:spPr>
        <p:txBody>
          <a:bodyPr wrap="square">
            <a:spAutoFit/>
          </a:bodyPr>
          <a:lstStyle/>
          <a:p>
            <a:r>
              <a:rPr lang="en-US" sz="1400" dirty="0">
                <a:solidFill>
                  <a:schemeClr val="bg1"/>
                </a:solidFill>
                <a:latin typeface="+mj-lt"/>
              </a:rPr>
              <a:t>CDC</a:t>
            </a:r>
          </a:p>
        </p:txBody>
      </p:sp>
      <p:pic>
        <p:nvPicPr>
          <p:cNvPr id="11" name="Picture 10">
            <a:extLst>
              <a:ext uri="{FF2B5EF4-FFF2-40B4-BE49-F238E27FC236}">
                <a16:creationId xmlns:a16="http://schemas.microsoft.com/office/drawing/2014/main" id="{739C9B9C-967F-4BA0-AFAE-7B1C3EF3B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21995"/>
            <a:ext cx="4933950" cy="4933950"/>
          </a:xfrm>
          <a:prstGeom prst="rect">
            <a:avLst/>
          </a:prstGeom>
        </p:spPr>
      </p:pic>
      <p:sp>
        <p:nvSpPr>
          <p:cNvPr id="13" name="TextBox 12">
            <a:extLst>
              <a:ext uri="{FF2B5EF4-FFF2-40B4-BE49-F238E27FC236}">
                <a16:creationId xmlns:a16="http://schemas.microsoft.com/office/drawing/2014/main" id="{2E4E3262-37D9-4DD8-A306-EF1E94FBFFB7}"/>
              </a:ext>
            </a:extLst>
          </p:cNvPr>
          <p:cNvSpPr txBox="1"/>
          <p:nvPr/>
        </p:nvSpPr>
        <p:spPr>
          <a:xfrm>
            <a:off x="7239000" y="5199738"/>
            <a:ext cx="6175612" cy="307777"/>
          </a:xfrm>
          <a:prstGeom prst="rect">
            <a:avLst/>
          </a:prstGeom>
          <a:noFill/>
        </p:spPr>
        <p:txBody>
          <a:bodyPr wrap="square">
            <a:spAutoFit/>
          </a:bodyPr>
          <a:lstStyle/>
          <a:p>
            <a:r>
              <a:rPr lang="en-US" sz="1400" dirty="0">
                <a:solidFill>
                  <a:schemeClr val="bg1"/>
                </a:solidFill>
                <a:latin typeface="+mj-lt"/>
              </a:rPr>
              <a:t>Anita D. Sircar</a:t>
            </a:r>
          </a:p>
        </p:txBody>
      </p:sp>
      <p:pic>
        <p:nvPicPr>
          <p:cNvPr id="3" name="Picture 2" descr="A child playing with a toy&#10;&#10;Description automatically generated with low confidence">
            <a:extLst>
              <a:ext uri="{FF2B5EF4-FFF2-40B4-BE49-F238E27FC236}">
                <a16:creationId xmlns:a16="http://schemas.microsoft.com/office/drawing/2014/main" id="{F874A50A-B888-45AD-967A-6E6CCA3D1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7719" y="721995"/>
            <a:ext cx="3279929" cy="4933950"/>
          </a:xfrm>
          <a:prstGeom prst="rect">
            <a:avLst/>
          </a:prstGeom>
        </p:spPr>
      </p:pic>
      <p:sp>
        <p:nvSpPr>
          <p:cNvPr id="10" name="TextBox 9">
            <a:extLst>
              <a:ext uri="{FF2B5EF4-FFF2-40B4-BE49-F238E27FC236}">
                <a16:creationId xmlns:a16="http://schemas.microsoft.com/office/drawing/2014/main" id="{A0073874-B942-4F91-A718-198BCB0E7346}"/>
              </a:ext>
            </a:extLst>
          </p:cNvPr>
          <p:cNvSpPr txBox="1"/>
          <p:nvPr/>
        </p:nvSpPr>
        <p:spPr>
          <a:xfrm>
            <a:off x="7543800" y="5378648"/>
            <a:ext cx="1447800" cy="307777"/>
          </a:xfrm>
          <a:prstGeom prst="rect">
            <a:avLst/>
          </a:prstGeom>
          <a:noFill/>
        </p:spPr>
        <p:txBody>
          <a:bodyPr wrap="square">
            <a:spAutoFit/>
          </a:bodyPr>
          <a:lstStyle/>
          <a:p>
            <a:r>
              <a:rPr lang="en-US" sz="1400" dirty="0">
                <a:solidFill>
                  <a:schemeClr val="bg1"/>
                </a:solidFill>
                <a:latin typeface="+mj-lt"/>
              </a:rPr>
              <a:t>Amanda Mills</a:t>
            </a:r>
          </a:p>
        </p:txBody>
      </p:sp>
    </p:spTree>
    <p:extLst>
      <p:ext uri="{BB962C8B-B14F-4D97-AF65-F5344CB8AC3E}">
        <p14:creationId xmlns:p14="http://schemas.microsoft.com/office/powerpoint/2010/main" val="4016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22</a:t>
            </a:fld>
            <a:endParaRPr lang="en-US" altLang="en-US"/>
          </a:p>
        </p:txBody>
      </p:sp>
      <p:pic>
        <p:nvPicPr>
          <p:cNvPr id="3" name="Picture 2" descr="A picture containing outdoor, tree, person, child&#10;&#10;Description automatically generated">
            <a:extLst>
              <a:ext uri="{FF2B5EF4-FFF2-40B4-BE49-F238E27FC236}">
                <a16:creationId xmlns:a16="http://schemas.microsoft.com/office/drawing/2014/main" id="{6AA93AAB-360B-4941-A0CB-8BF099F88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7002"/>
            <a:ext cx="9144000" cy="6087292"/>
          </a:xfrm>
          <a:prstGeom prst="rect">
            <a:avLst/>
          </a:prstGeom>
        </p:spPr>
      </p:pic>
      <p:sp>
        <p:nvSpPr>
          <p:cNvPr id="7" name="TextBox 6">
            <a:extLst>
              <a:ext uri="{FF2B5EF4-FFF2-40B4-BE49-F238E27FC236}">
                <a16:creationId xmlns:a16="http://schemas.microsoft.com/office/drawing/2014/main" id="{7D2BD51B-F27D-4DD0-B908-8575B05FECEB}"/>
              </a:ext>
            </a:extLst>
          </p:cNvPr>
          <p:cNvSpPr txBox="1"/>
          <p:nvPr/>
        </p:nvSpPr>
        <p:spPr>
          <a:xfrm>
            <a:off x="7924800" y="6250573"/>
            <a:ext cx="4572000" cy="338554"/>
          </a:xfrm>
          <a:prstGeom prst="rect">
            <a:avLst/>
          </a:prstGeom>
          <a:noFill/>
        </p:spPr>
        <p:txBody>
          <a:bodyPr wrap="square">
            <a:spAutoFit/>
          </a:bodyPr>
          <a:lstStyle/>
          <a:p>
            <a:r>
              <a:rPr lang="en-US" sz="1600" dirty="0">
                <a:solidFill>
                  <a:schemeClr val="bg1"/>
                </a:solidFill>
                <a:latin typeface="+mj-lt"/>
              </a:rPr>
              <a:t>Cade Martin</a:t>
            </a:r>
          </a:p>
        </p:txBody>
      </p:sp>
      <p:pic>
        <p:nvPicPr>
          <p:cNvPr id="9" name="Picture 8" descr="A picture containing text, different, plastic, variety&#10;&#10;Description automatically generated">
            <a:extLst>
              <a:ext uri="{FF2B5EF4-FFF2-40B4-BE49-F238E27FC236}">
                <a16:creationId xmlns:a16="http://schemas.microsoft.com/office/drawing/2014/main" id="{2590EBD7-467B-453D-A54D-3DBC32412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24000"/>
            <a:ext cx="3078655" cy="2819400"/>
          </a:xfrm>
          <a:prstGeom prst="rect">
            <a:avLst/>
          </a:prstGeom>
          <a:ln>
            <a:solidFill>
              <a:schemeClr val="accent1"/>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722E36C-C855-4B4D-B234-192554F86CC0}"/>
              </a:ext>
            </a:extLst>
          </p:cNvPr>
          <p:cNvSpPr txBox="1"/>
          <p:nvPr/>
        </p:nvSpPr>
        <p:spPr>
          <a:xfrm>
            <a:off x="34834" y="4451002"/>
            <a:ext cx="3810000" cy="461665"/>
          </a:xfrm>
          <a:prstGeom prst="rect">
            <a:avLst/>
          </a:prstGeom>
          <a:solidFill>
            <a:schemeClr val="accent1">
              <a:lumMod val="50000"/>
            </a:schemeClr>
          </a:solidFill>
        </p:spPr>
        <p:txBody>
          <a:bodyPr wrap="square">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https://www.cpsc.gov/Recalls</a:t>
            </a:r>
            <a:r>
              <a:rPr lang="en-US" dirty="0">
                <a:solidFill>
                  <a:schemeClr val="bg1"/>
                </a:solidFill>
              </a:rPr>
              <a:t> </a:t>
            </a:r>
          </a:p>
        </p:txBody>
      </p:sp>
    </p:spTree>
    <p:extLst>
      <p:ext uri="{BB962C8B-B14F-4D97-AF65-F5344CB8AC3E}">
        <p14:creationId xmlns:p14="http://schemas.microsoft.com/office/powerpoint/2010/main" val="134988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23</a:t>
            </a:fld>
            <a:endParaRPr lang="en-US" altLang="en-US"/>
          </a:p>
        </p:txBody>
      </p:sp>
      <p:sp>
        <p:nvSpPr>
          <p:cNvPr id="6" name="Rectangle 5">
            <a:extLst>
              <a:ext uri="{FF2B5EF4-FFF2-40B4-BE49-F238E27FC236}">
                <a16:creationId xmlns:a16="http://schemas.microsoft.com/office/drawing/2014/main" id="{22959689-97E5-4B65-9EE0-6B908805FBB1}"/>
              </a:ext>
            </a:extLst>
          </p:cNvPr>
          <p:cNvSpPr/>
          <p:nvPr/>
        </p:nvSpPr>
        <p:spPr>
          <a:xfrm>
            <a:off x="137984" y="243184"/>
            <a:ext cx="1518364" cy="461665"/>
          </a:xfrm>
          <a:prstGeom prst="rect">
            <a:avLst/>
          </a:prstGeom>
        </p:spPr>
        <p:txBody>
          <a:bodyPr wrap="none">
            <a:spAutoFit/>
          </a:bodyPr>
          <a:lstStyle/>
          <a:p>
            <a:pPr lvl="0"/>
            <a:r>
              <a:rPr lang="en-US" b="1" dirty="0">
                <a:solidFill>
                  <a:srgbClr val="005595"/>
                </a:solidFill>
                <a:latin typeface="Arial"/>
              </a:rPr>
              <a:t>Products</a:t>
            </a:r>
            <a:endParaRPr lang="en-US" sz="1800" dirty="0">
              <a:solidFill>
                <a:srgbClr val="000000"/>
              </a:solidFill>
            </a:endParaRPr>
          </a:p>
        </p:txBody>
      </p:sp>
      <p:sp>
        <p:nvSpPr>
          <p:cNvPr id="2" name="TextBox 1">
            <a:extLst>
              <a:ext uri="{FF2B5EF4-FFF2-40B4-BE49-F238E27FC236}">
                <a16:creationId xmlns:a16="http://schemas.microsoft.com/office/drawing/2014/main" id="{BBAA0422-F3F2-44A5-B986-CFB2E24EE588}"/>
              </a:ext>
            </a:extLst>
          </p:cNvPr>
          <p:cNvSpPr txBox="1"/>
          <p:nvPr/>
        </p:nvSpPr>
        <p:spPr>
          <a:xfrm>
            <a:off x="304276" y="850069"/>
            <a:ext cx="3929064" cy="1631216"/>
          </a:xfrm>
          <a:prstGeom prst="rect">
            <a:avLst/>
          </a:prstGeom>
          <a:noFill/>
        </p:spPr>
        <p:txBody>
          <a:bodyPr wrap="square" rtlCol="0">
            <a:spAutoFit/>
          </a:bodyPr>
          <a:lstStyle/>
          <a:p>
            <a:r>
              <a:rPr lang="en-US" sz="2000" dirty="0">
                <a:latin typeface="+mj-lt"/>
              </a:rPr>
              <a:t>Ask for:</a:t>
            </a:r>
          </a:p>
          <a:p>
            <a:pPr marL="342900" indent="-342900">
              <a:buFont typeface="Arial" panose="020B0604020202020204" pitchFamily="34" charset="0"/>
              <a:buChar char="•"/>
            </a:pPr>
            <a:r>
              <a:rPr lang="en-US" sz="2000" dirty="0">
                <a:latin typeface="+mj-lt"/>
              </a:rPr>
              <a:t>Product or brand name</a:t>
            </a:r>
          </a:p>
          <a:p>
            <a:pPr marL="342900" indent="-342900">
              <a:buFont typeface="Arial" panose="020B0604020202020204" pitchFamily="34" charset="0"/>
              <a:buChar char="•"/>
            </a:pPr>
            <a:r>
              <a:rPr lang="en-US" sz="2000" dirty="0">
                <a:latin typeface="+mj-lt"/>
              </a:rPr>
              <a:t>Pictures of product</a:t>
            </a:r>
          </a:p>
          <a:p>
            <a:pPr marL="342900" indent="-342900">
              <a:buFont typeface="Arial" panose="020B0604020202020204" pitchFamily="34" charset="0"/>
              <a:buChar char="•"/>
            </a:pPr>
            <a:r>
              <a:rPr lang="en-US" sz="2000" dirty="0">
                <a:latin typeface="+mj-lt"/>
              </a:rPr>
              <a:t>Sample of product for lab analysis</a:t>
            </a:r>
          </a:p>
        </p:txBody>
      </p:sp>
      <p:pic>
        <p:nvPicPr>
          <p:cNvPr id="12" name="Picture 11" descr="Text&#10;&#10;Description automatically generated">
            <a:extLst>
              <a:ext uri="{FF2B5EF4-FFF2-40B4-BE49-F238E27FC236}">
                <a16:creationId xmlns:a16="http://schemas.microsoft.com/office/drawing/2014/main" id="{AD48807E-0F04-4CB0-8E8E-05966AA04519}"/>
              </a:ext>
            </a:extLst>
          </p:cNvPr>
          <p:cNvPicPr>
            <a:picLocks noChangeAspect="1"/>
          </p:cNvPicPr>
          <p:nvPr/>
        </p:nvPicPr>
        <p:blipFill rotWithShape="1">
          <a:blip r:embed="rId3">
            <a:extLst>
              <a:ext uri="{28A0092B-C50C-407E-A947-70E740481C1C}">
                <a14:useLocalDpi xmlns:a14="http://schemas.microsoft.com/office/drawing/2010/main" val="0"/>
              </a:ext>
            </a:extLst>
          </a:blip>
          <a:srcRect l="47802" t="20663" b="837"/>
          <a:stretch/>
        </p:blipFill>
        <p:spPr>
          <a:xfrm>
            <a:off x="332874" y="3076446"/>
            <a:ext cx="2133600" cy="2608675"/>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0012D71B-BBEC-4E70-A66D-A0A9DD19E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138" y="1085626"/>
            <a:ext cx="3807315" cy="4599495"/>
          </a:xfrm>
          <a:prstGeom prst="rect">
            <a:avLst/>
          </a:prstGeom>
        </p:spPr>
      </p:pic>
      <p:pic>
        <p:nvPicPr>
          <p:cNvPr id="9" name="Picture 8">
            <a:extLst>
              <a:ext uri="{FF2B5EF4-FFF2-40B4-BE49-F238E27FC236}">
                <a16:creationId xmlns:a16="http://schemas.microsoft.com/office/drawing/2014/main" id="{6515D660-0F5C-4DC1-8046-D1E7082398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839" r="22820"/>
          <a:stretch/>
        </p:blipFill>
        <p:spPr>
          <a:xfrm>
            <a:off x="2590800" y="3076446"/>
            <a:ext cx="2133600" cy="2608675"/>
          </a:xfrm>
          <a:prstGeom prst="rect">
            <a:avLst/>
          </a:prstGeom>
        </p:spPr>
      </p:pic>
    </p:spTree>
    <p:extLst>
      <p:ext uri="{BB962C8B-B14F-4D97-AF65-F5344CB8AC3E}">
        <p14:creationId xmlns:p14="http://schemas.microsoft.com/office/powerpoint/2010/main" val="297167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24</a:t>
            </a:fld>
            <a:endParaRPr lang="en-US" altLang="en-US"/>
          </a:p>
        </p:txBody>
      </p:sp>
      <p:sp>
        <p:nvSpPr>
          <p:cNvPr id="6" name="Rectangle 5">
            <a:extLst>
              <a:ext uri="{FF2B5EF4-FFF2-40B4-BE49-F238E27FC236}">
                <a16:creationId xmlns:a16="http://schemas.microsoft.com/office/drawing/2014/main" id="{DB7B1BE3-5827-4A09-BDE0-0F552606E8D7}"/>
              </a:ext>
            </a:extLst>
          </p:cNvPr>
          <p:cNvSpPr/>
          <p:nvPr/>
        </p:nvSpPr>
        <p:spPr>
          <a:xfrm>
            <a:off x="137984" y="243184"/>
            <a:ext cx="1518364" cy="461665"/>
          </a:xfrm>
          <a:prstGeom prst="rect">
            <a:avLst/>
          </a:prstGeom>
        </p:spPr>
        <p:txBody>
          <a:bodyPr wrap="none">
            <a:spAutoFit/>
          </a:bodyPr>
          <a:lstStyle/>
          <a:p>
            <a:pPr lvl="0"/>
            <a:r>
              <a:rPr lang="en-US" b="1" dirty="0">
                <a:solidFill>
                  <a:srgbClr val="005595"/>
                </a:solidFill>
                <a:latin typeface="Arial"/>
              </a:rPr>
              <a:t>Products</a:t>
            </a:r>
            <a:endParaRPr lang="en-US" sz="1800" dirty="0">
              <a:solidFill>
                <a:srgbClr val="000000"/>
              </a:solidFill>
            </a:endParaRPr>
          </a:p>
        </p:txBody>
      </p:sp>
      <p:pic>
        <p:nvPicPr>
          <p:cNvPr id="3" name="Picture 2">
            <a:extLst>
              <a:ext uri="{FF2B5EF4-FFF2-40B4-BE49-F238E27FC236}">
                <a16:creationId xmlns:a16="http://schemas.microsoft.com/office/drawing/2014/main" id="{664A085F-74AE-4D22-A739-7D2E47585EAF}"/>
              </a:ext>
            </a:extLst>
          </p:cNvPr>
          <p:cNvPicPr>
            <a:picLocks noChangeAspect="1"/>
          </p:cNvPicPr>
          <p:nvPr/>
        </p:nvPicPr>
        <p:blipFill rotWithShape="1">
          <a:blip r:embed="rId3"/>
          <a:srcRect t="11481" r="50000" b="5556"/>
          <a:stretch/>
        </p:blipFill>
        <p:spPr>
          <a:xfrm>
            <a:off x="252549" y="1179284"/>
            <a:ext cx="8509907" cy="3971292"/>
          </a:xfrm>
          <a:prstGeom prst="rect">
            <a:avLst/>
          </a:prstGeom>
        </p:spPr>
      </p:pic>
    </p:spTree>
    <p:extLst>
      <p:ext uri="{BB962C8B-B14F-4D97-AF65-F5344CB8AC3E}">
        <p14:creationId xmlns:p14="http://schemas.microsoft.com/office/powerpoint/2010/main" val="34605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25</a:t>
            </a:fld>
            <a:endParaRPr lang="en-US" altLang="en-US"/>
          </a:p>
        </p:txBody>
      </p:sp>
      <p:sp>
        <p:nvSpPr>
          <p:cNvPr id="4" name="Rectangle 3">
            <a:extLst>
              <a:ext uri="{FF2B5EF4-FFF2-40B4-BE49-F238E27FC236}">
                <a16:creationId xmlns:a16="http://schemas.microsoft.com/office/drawing/2014/main" id="{E3FB9149-B79C-458F-93DF-ADD3FF026086}"/>
              </a:ext>
            </a:extLst>
          </p:cNvPr>
          <p:cNvSpPr/>
          <p:nvPr/>
        </p:nvSpPr>
        <p:spPr>
          <a:xfrm>
            <a:off x="152400" y="274854"/>
            <a:ext cx="9067800" cy="461665"/>
          </a:xfrm>
          <a:prstGeom prst="rect">
            <a:avLst/>
          </a:prstGeom>
        </p:spPr>
        <p:txBody>
          <a:bodyPr wrap="square">
            <a:spAutoFit/>
          </a:bodyPr>
          <a:lstStyle/>
          <a:p>
            <a:pPr lvl="0"/>
            <a:r>
              <a:rPr lang="en-US" altLang="en-US" b="1" dirty="0">
                <a:solidFill>
                  <a:srgbClr val="005595"/>
                </a:solidFill>
                <a:latin typeface="Arial"/>
              </a:rPr>
              <a:t>Food Lead Exposure Sources</a:t>
            </a:r>
            <a:endParaRPr lang="en-US" sz="1800" dirty="0">
              <a:solidFill>
                <a:srgbClr val="000000"/>
              </a:solidFill>
            </a:endParaRPr>
          </a:p>
        </p:txBody>
      </p:sp>
      <p:pic>
        <p:nvPicPr>
          <p:cNvPr id="6" name="Picture 5">
            <a:extLst>
              <a:ext uri="{FF2B5EF4-FFF2-40B4-BE49-F238E27FC236}">
                <a16:creationId xmlns:a16="http://schemas.microsoft.com/office/drawing/2014/main" id="{64D80B27-16E0-4AB1-A86F-F42E9607F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6498" y="1785133"/>
            <a:ext cx="4146468" cy="3109851"/>
          </a:xfrm>
          <a:prstGeom prst="rect">
            <a:avLst/>
          </a:prstGeom>
        </p:spPr>
      </p:pic>
      <p:pic>
        <p:nvPicPr>
          <p:cNvPr id="9" name="Picture 8">
            <a:extLst>
              <a:ext uri="{FF2B5EF4-FFF2-40B4-BE49-F238E27FC236}">
                <a16:creationId xmlns:a16="http://schemas.microsoft.com/office/drawing/2014/main" id="{F4CA2394-0CB7-41B4-8C1C-49773F802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10" y="5012138"/>
            <a:ext cx="3109852" cy="398062"/>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A2B3CB61-6652-4278-8CCA-1316CBDFF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725626"/>
            <a:ext cx="5358231" cy="5954536"/>
          </a:xfrm>
          <a:prstGeom prst="rect">
            <a:avLst/>
          </a:prstGeom>
          <a:ln>
            <a:solidFill>
              <a:schemeClr val="tx1"/>
            </a:solidFill>
          </a:ln>
        </p:spPr>
      </p:pic>
    </p:spTree>
    <p:extLst>
      <p:ext uri="{BB962C8B-B14F-4D97-AF65-F5344CB8AC3E}">
        <p14:creationId xmlns:p14="http://schemas.microsoft.com/office/powerpoint/2010/main" val="213189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26</a:t>
            </a:fld>
            <a:endParaRPr lang="en-US" altLang="en-US"/>
          </a:p>
        </p:txBody>
      </p:sp>
      <p:sp>
        <p:nvSpPr>
          <p:cNvPr id="10" name="Rectangle 9"/>
          <p:cNvSpPr/>
          <p:nvPr/>
        </p:nvSpPr>
        <p:spPr>
          <a:xfrm>
            <a:off x="142573" y="210914"/>
            <a:ext cx="5227713" cy="461665"/>
          </a:xfrm>
          <a:prstGeom prst="rect">
            <a:avLst/>
          </a:prstGeom>
        </p:spPr>
        <p:txBody>
          <a:bodyPr wrap="none">
            <a:spAutoFit/>
          </a:bodyPr>
          <a:lstStyle/>
          <a:p>
            <a:pPr lvl="0"/>
            <a:r>
              <a:rPr lang="en-US" b="1" dirty="0">
                <a:solidFill>
                  <a:srgbClr val="005595"/>
                </a:solidFill>
                <a:latin typeface="Arial"/>
              </a:rPr>
              <a:t>Non-Paint Lead Exposure Sources</a:t>
            </a:r>
            <a:endParaRPr lang="en-US" sz="1800" dirty="0">
              <a:solidFill>
                <a:srgbClr val="000000"/>
              </a:solidFill>
            </a:endParaRPr>
          </a:p>
        </p:txBody>
      </p:sp>
      <p:pic>
        <p:nvPicPr>
          <p:cNvPr id="7" name="Picture 6" descr="Crickets_Ryan - Windows Photo Viewer"/>
          <p:cNvPicPr>
            <a:picLocks noChangeAspect="1"/>
          </p:cNvPicPr>
          <p:nvPr/>
        </p:nvPicPr>
        <p:blipFill rotWithShape="1">
          <a:blip r:embed="rId3">
            <a:extLst>
              <a:ext uri="{28A0092B-C50C-407E-A947-70E740481C1C}">
                <a14:useLocalDpi xmlns:a14="http://schemas.microsoft.com/office/drawing/2010/main" val="0"/>
              </a:ext>
            </a:extLst>
          </a:blip>
          <a:srcRect l="32500" t="22307" r="32500" b="23846"/>
          <a:stretch/>
        </p:blipFill>
        <p:spPr>
          <a:xfrm>
            <a:off x="3124200" y="729729"/>
            <a:ext cx="3190005" cy="2658337"/>
          </a:xfrm>
          <a:prstGeom prst="rect">
            <a:avLst/>
          </a:prstGeom>
          <a:ln>
            <a:noFill/>
          </a:ln>
          <a:effectLst>
            <a:softEdge rad="112500"/>
          </a:effectLst>
        </p:spPr>
      </p:pic>
      <p:pic>
        <p:nvPicPr>
          <p:cNvPr id="3" name="Picture 2" descr="A picture containing person, indoor, blanket, sitting&#10;&#10;Description automatically generated">
            <a:extLst>
              <a:ext uri="{FF2B5EF4-FFF2-40B4-BE49-F238E27FC236}">
                <a16:creationId xmlns:a16="http://schemas.microsoft.com/office/drawing/2014/main" id="{01357B34-4462-4ECD-9D1E-2625E2375122}"/>
              </a:ext>
            </a:extLst>
          </p:cNvPr>
          <p:cNvPicPr>
            <a:picLocks noChangeAspect="1"/>
          </p:cNvPicPr>
          <p:nvPr/>
        </p:nvPicPr>
        <p:blipFill rotWithShape="1">
          <a:blip r:embed="rId4">
            <a:extLst>
              <a:ext uri="{28A0092B-C50C-407E-A947-70E740481C1C}">
                <a14:useLocalDpi xmlns:a14="http://schemas.microsoft.com/office/drawing/2010/main" val="0"/>
              </a:ext>
            </a:extLst>
          </a:blip>
          <a:srcRect l="9888" b="14671"/>
          <a:stretch/>
        </p:blipFill>
        <p:spPr>
          <a:xfrm>
            <a:off x="148751" y="729729"/>
            <a:ext cx="2867333" cy="3284851"/>
          </a:xfrm>
          <a:prstGeom prst="rect">
            <a:avLst/>
          </a:prstGeom>
          <a:ln>
            <a:noFill/>
          </a:ln>
          <a:effectLst>
            <a:softEdge rad="112500"/>
          </a:effectLst>
        </p:spPr>
      </p:pic>
      <p:pic>
        <p:nvPicPr>
          <p:cNvPr id="12" name="Picture 11" descr="A picture containing food&#10;&#10;Description automatically generated">
            <a:extLst>
              <a:ext uri="{FF2B5EF4-FFF2-40B4-BE49-F238E27FC236}">
                <a16:creationId xmlns:a16="http://schemas.microsoft.com/office/drawing/2014/main" id="{9F3FD516-5640-48C9-9FD0-6FEEB9E32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297" y="3559048"/>
            <a:ext cx="3268248" cy="2451186"/>
          </a:xfrm>
          <a:prstGeom prst="rect">
            <a:avLst/>
          </a:prstGeom>
          <a:ln>
            <a:noFill/>
          </a:ln>
          <a:effectLst>
            <a:softEdge rad="112500"/>
          </a:effectLst>
        </p:spPr>
      </p:pic>
      <p:pic>
        <p:nvPicPr>
          <p:cNvPr id="13" name="Picture 12">
            <a:extLst>
              <a:ext uri="{FF2B5EF4-FFF2-40B4-BE49-F238E27FC236}">
                <a16:creationId xmlns:a16="http://schemas.microsoft.com/office/drawing/2014/main" id="{A3E96F55-625E-441C-B547-F955CF1D7FF2}"/>
              </a:ext>
            </a:extLst>
          </p:cNvPr>
          <p:cNvPicPr>
            <a:picLocks noChangeAspect="1"/>
          </p:cNvPicPr>
          <p:nvPr/>
        </p:nvPicPr>
        <p:blipFill rotWithShape="1">
          <a:blip r:embed="rId6">
            <a:extLst>
              <a:ext uri="{28A0092B-C50C-407E-A947-70E740481C1C}">
                <a14:useLocalDpi xmlns:a14="http://schemas.microsoft.com/office/drawing/2010/main" val="0"/>
              </a:ext>
            </a:extLst>
          </a:blip>
          <a:srcRect l="5180" r="23936"/>
          <a:stretch/>
        </p:blipFill>
        <p:spPr>
          <a:xfrm rot="10800000">
            <a:off x="6162929" y="585153"/>
            <a:ext cx="2687780" cy="2843847"/>
          </a:xfrm>
          <a:prstGeom prst="rect">
            <a:avLst/>
          </a:prstGeom>
          <a:ln>
            <a:noFill/>
          </a:ln>
          <a:effectLst>
            <a:softEdge rad="112500"/>
          </a:effectLst>
        </p:spPr>
      </p:pic>
      <p:sp>
        <p:nvSpPr>
          <p:cNvPr id="14" name="TextBox 13">
            <a:extLst>
              <a:ext uri="{FF2B5EF4-FFF2-40B4-BE49-F238E27FC236}">
                <a16:creationId xmlns:a16="http://schemas.microsoft.com/office/drawing/2014/main" id="{48DFB028-6CF7-4FBA-A602-733BD00CED02}"/>
              </a:ext>
            </a:extLst>
          </p:cNvPr>
          <p:cNvSpPr txBox="1"/>
          <p:nvPr/>
        </p:nvSpPr>
        <p:spPr>
          <a:xfrm>
            <a:off x="1447800" y="3538210"/>
            <a:ext cx="1447800" cy="400110"/>
          </a:xfrm>
          <a:prstGeom prst="rect">
            <a:avLst/>
          </a:prstGeom>
          <a:solidFill>
            <a:schemeClr val="tx2">
              <a:lumMod val="85000"/>
              <a:lumOff val="15000"/>
            </a:schemeClr>
          </a:solidFill>
          <a:effectLst>
            <a:softEdge rad="31750"/>
          </a:effectLst>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Kohl/surma</a:t>
            </a:r>
          </a:p>
        </p:txBody>
      </p:sp>
      <p:sp>
        <p:nvSpPr>
          <p:cNvPr id="15" name="TextBox 14">
            <a:extLst>
              <a:ext uri="{FF2B5EF4-FFF2-40B4-BE49-F238E27FC236}">
                <a16:creationId xmlns:a16="http://schemas.microsoft.com/office/drawing/2014/main" id="{86DD4544-78FA-4BBF-948E-5C0CBB0B0951}"/>
              </a:ext>
            </a:extLst>
          </p:cNvPr>
          <p:cNvSpPr txBox="1"/>
          <p:nvPr/>
        </p:nvSpPr>
        <p:spPr>
          <a:xfrm>
            <a:off x="3429000" y="2983468"/>
            <a:ext cx="1447800" cy="400110"/>
          </a:xfrm>
          <a:prstGeom prst="rect">
            <a:avLst/>
          </a:prstGeom>
          <a:solidFill>
            <a:schemeClr val="tx2">
              <a:lumMod val="85000"/>
              <a:lumOff val="15000"/>
            </a:schemeClr>
          </a:solidFill>
          <a:effectLst>
            <a:softEdge rad="31750"/>
          </a:effectLst>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Chapulines</a:t>
            </a:r>
          </a:p>
        </p:txBody>
      </p:sp>
      <p:sp>
        <p:nvSpPr>
          <p:cNvPr id="16" name="TextBox 15">
            <a:extLst>
              <a:ext uri="{FF2B5EF4-FFF2-40B4-BE49-F238E27FC236}">
                <a16:creationId xmlns:a16="http://schemas.microsoft.com/office/drawing/2014/main" id="{2ACC6D7C-5F7C-4719-9A71-219668EF386F}"/>
              </a:ext>
            </a:extLst>
          </p:cNvPr>
          <p:cNvSpPr txBox="1"/>
          <p:nvPr/>
        </p:nvSpPr>
        <p:spPr>
          <a:xfrm>
            <a:off x="6934200" y="2981139"/>
            <a:ext cx="1813345" cy="400110"/>
          </a:xfrm>
          <a:prstGeom prst="rect">
            <a:avLst/>
          </a:prstGeom>
          <a:solidFill>
            <a:schemeClr val="tx2">
              <a:lumMod val="85000"/>
              <a:lumOff val="15000"/>
            </a:schemeClr>
          </a:solidFill>
          <a:effectLst>
            <a:softEdge rad="31750"/>
          </a:effectLst>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Glazed pottery</a:t>
            </a:r>
          </a:p>
        </p:txBody>
      </p:sp>
      <p:sp>
        <p:nvSpPr>
          <p:cNvPr id="17" name="TextBox 16">
            <a:extLst>
              <a:ext uri="{FF2B5EF4-FFF2-40B4-BE49-F238E27FC236}">
                <a16:creationId xmlns:a16="http://schemas.microsoft.com/office/drawing/2014/main" id="{33016F0C-6FDA-4F10-9EEA-E1239758B5FE}"/>
              </a:ext>
            </a:extLst>
          </p:cNvPr>
          <p:cNvSpPr txBox="1"/>
          <p:nvPr/>
        </p:nvSpPr>
        <p:spPr>
          <a:xfrm>
            <a:off x="7149635" y="5525269"/>
            <a:ext cx="1706026" cy="400110"/>
          </a:xfrm>
          <a:prstGeom prst="rect">
            <a:avLst/>
          </a:prstGeom>
          <a:solidFill>
            <a:schemeClr val="tx2">
              <a:lumMod val="85000"/>
              <a:lumOff val="15000"/>
            </a:schemeClr>
          </a:solidFill>
          <a:effectLst>
            <a:softEdge rad="31750"/>
          </a:effectLst>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Azarcon/Greta</a:t>
            </a:r>
          </a:p>
        </p:txBody>
      </p:sp>
      <p:pic>
        <p:nvPicPr>
          <p:cNvPr id="18" name="Picture 17" descr="A close up of a hand holding a cup&#10;&#10;Description automatically generated">
            <a:extLst>
              <a:ext uri="{FF2B5EF4-FFF2-40B4-BE49-F238E27FC236}">
                <a16:creationId xmlns:a16="http://schemas.microsoft.com/office/drawing/2014/main" id="{70C57C50-BF55-441E-9ED3-28C1D5B0EB24}"/>
              </a:ext>
            </a:extLst>
          </p:cNvPr>
          <p:cNvPicPr>
            <a:picLocks noChangeAspect="1"/>
          </p:cNvPicPr>
          <p:nvPr/>
        </p:nvPicPr>
        <p:blipFill rotWithShape="1">
          <a:blip r:embed="rId7">
            <a:extLst>
              <a:ext uri="{28A0092B-C50C-407E-A947-70E740481C1C}">
                <a14:useLocalDpi xmlns:a14="http://schemas.microsoft.com/office/drawing/2010/main" val="0"/>
              </a:ext>
            </a:extLst>
          </a:blip>
          <a:srcRect l="30336" t="15973" r="6325" b="10307"/>
          <a:stretch/>
        </p:blipFill>
        <p:spPr>
          <a:xfrm>
            <a:off x="2870170" y="3646064"/>
            <a:ext cx="2648958" cy="2312266"/>
          </a:xfrm>
          <a:prstGeom prst="rect">
            <a:avLst/>
          </a:prstGeom>
          <a:ln>
            <a:noFill/>
          </a:ln>
          <a:effectLst>
            <a:softEdge rad="112500"/>
          </a:effectLst>
        </p:spPr>
      </p:pic>
      <p:sp>
        <p:nvSpPr>
          <p:cNvPr id="19" name="TextBox 18">
            <a:extLst>
              <a:ext uri="{FF2B5EF4-FFF2-40B4-BE49-F238E27FC236}">
                <a16:creationId xmlns:a16="http://schemas.microsoft.com/office/drawing/2014/main" id="{75548F49-2446-4E60-A1FA-5875725FE4E9}"/>
              </a:ext>
            </a:extLst>
          </p:cNvPr>
          <p:cNvSpPr txBox="1"/>
          <p:nvPr/>
        </p:nvSpPr>
        <p:spPr>
          <a:xfrm>
            <a:off x="2972925" y="3814525"/>
            <a:ext cx="1065675" cy="400110"/>
          </a:xfrm>
          <a:prstGeom prst="rect">
            <a:avLst/>
          </a:prstGeom>
          <a:solidFill>
            <a:schemeClr val="tx2">
              <a:lumMod val="85000"/>
              <a:lumOff val="15000"/>
            </a:schemeClr>
          </a:solidFill>
          <a:effectLst>
            <a:softEdge rad="31750"/>
          </a:effectLst>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Sindoor</a:t>
            </a:r>
          </a:p>
        </p:txBody>
      </p:sp>
    </p:spTree>
    <p:extLst>
      <p:ext uri="{BB962C8B-B14F-4D97-AF65-F5344CB8AC3E}">
        <p14:creationId xmlns:p14="http://schemas.microsoft.com/office/powerpoint/2010/main" val="145289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27</a:t>
            </a:fld>
            <a:endParaRPr lang="en-US" altLang="en-US"/>
          </a:p>
        </p:txBody>
      </p:sp>
      <p:pic>
        <p:nvPicPr>
          <p:cNvPr id="3" name="Picture 2" descr="Text&#10;&#10;Description automatically generated">
            <a:extLst>
              <a:ext uri="{FF2B5EF4-FFF2-40B4-BE49-F238E27FC236}">
                <a16:creationId xmlns:a16="http://schemas.microsoft.com/office/drawing/2014/main" id="{3760E6E4-A6AC-4B35-A6A0-BEE2FC8E9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43000"/>
            <a:ext cx="7606211" cy="4285475"/>
          </a:xfrm>
          <a:prstGeom prst="rect">
            <a:avLst/>
          </a:prstGeom>
        </p:spPr>
      </p:pic>
    </p:spTree>
    <p:extLst>
      <p:ext uri="{BB962C8B-B14F-4D97-AF65-F5344CB8AC3E}">
        <p14:creationId xmlns:p14="http://schemas.microsoft.com/office/powerpoint/2010/main" val="177118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28</a:t>
            </a:fld>
            <a:endParaRPr lang="en-US" altLang="en-US"/>
          </a:p>
        </p:txBody>
      </p:sp>
      <p:pic>
        <p:nvPicPr>
          <p:cNvPr id="7" name="Picture 6" descr="A picture containing indoor, window, floor, wood&#10;&#10;Description automatically generated">
            <a:extLst>
              <a:ext uri="{FF2B5EF4-FFF2-40B4-BE49-F238E27FC236}">
                <a16:creationId xmlns:a16="http://schemas.microsoft.com/office/drawing/2014/main" id="{D51DDA24-99AA-4AAD-99EA-5B5264DE5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06450"/>
            <a:ext cx="3810000" cy="5080000"/>
          </a:xfrm>
          <a:prstGeom prst="rect">
            <a:avLst/>
          </a:prstGeom>
        </p:spPr>
      </p:pic>
      <p:sp>
        <p:nvSpPr>
          <p:cNvPr id="9" name="Rectangle 8">
            <a:extLst>
              <a:ext uri="{FF2B5EF4-FFF2-40B4-BE49-F238E27FC236}">
                <a16:creationId xmlns:a16="http://schemas.microsoft.com/office/drawing/2014/main" id="{03EAD610-6CA1-4442-8C7B-F029EB7A623C}"/>
              </a:ext>
            </a:extLst>
          </p:cNvPr>
          <p:cNvSpPr/>
          <p:nvPr/>
        </p:nvSpPr>
        <p:spPr>
          <a:xfrm>
            <a:off x="304800" y="251241"/>
            <a:ext cx="7391399" cy="461665"/>
          </a:xfrm>
          <a:prstGeom prst="rect">
            <a:avLst/>
          </a:prstGeom>
        </p:spPr>
        <p:txBody>
          <a:bodyPr wrap="square">
            <a:spAutoFit/>
          </a:bodyPr>
          <a:lstStyle/>
          <a:p>
            <a:pPr lvl="0"/>
            <a:r>
              <a:rPr lang="en-US" altLang="en-US" b="1" dirty="0">
                <a:solidFill>
                  <a:srgbClr val="005595"/>
                </a:solidFill>
                <a:latin typeface="Arial"/>
              </a:rPr>
              <a:t>Who can do what: Pre-1978 housing</a:t>
            </a:r>
            <a:endParaRPr lang="en-US" sz="1800" dirty="0">
              <a:solidFill>
                <a:srgbClr val="000000"/>
              </a:solidFill>
            </a:endParaRPr>
          </a:p>
        </p:txBody>
      </p:sp>
      <p:pic>
        <p:nvPicPr>
          <p:cNvPr id="11" name="Picture 10" descr="A picture containing ground, person, outdoor, hand&#10;&#10;Description automatically generated">
            <a:extLst>
              <a:ext uri="{FF2B5EF4-FFF2-40B4-BE49-F238E27FC236}">
                <a16:creationId xmlns:a16="http://schemas.microsoft.com/office/drawing/2014/main" id="{E899C6EA-F820-4243-8FF5-E061DF5D214A}"/>
              </a:ext>
            </a:extLst>
          </p:cNvPr>
          <p:cNvPicPr>
            <a:picLocks noChangeAspect="1"/>
          </p:cNvPicPr>
          <p:nvPr/>
        </p:nvPicPr>
        <p:blipFill rotWithShape="1">
          <a:blip r:embed="rId4">
            <a:extLst>
              <a:ext uri="{28A0092B-C50C-407E-A947-70E740481C1C}">
                <a14:useLocalDpi xmlns:a14="http://schemas.microsoft.com/office/drawing/2010/main" val="0"/>
              </a:ext>
            </a:extLst>
          </a:blip>
          <a:srcRect b="33814"/>
          <a:stretch/>
        </p:blipFill>
        <p:spPr>
          <a:xfrm>
            <a:off x="4876800" y="806450"/>
            <a:ext cx="2971800" cy="2622550"/>
          </a:xfrm>
          <a:prstGeom prst="rect">
            <a:avLst/>
          </a:prstGeom>
        </p:spPr>
      </p:pic>
      <p:pic>
        <p:nvPicPr>
          <p:cNvPr id="12" name="Picture 11" descr="A picture containing grass, outdoor, wooden, garden&#10;&#10;Description automatically generated">
            <a:extLst>
              <a:ext uri="{FF2B5EF4-FFF2-40B4-BE49-F238E27FC236}">
                <a16:creationId xmlns:a16="http://schemas.microsoft.com/office/drawing/2014/main" id="{D03A36F4-7A61-4A99-B310-B2E05D4ED1E2}"/>
              </a:ext>
            </a:extLst>
          </p:cNvPr>
          <p:cNvPicPr>
            <a:picLocks noChangeAspect="1"/>
          </p:cNvPicPr>
          <p:nvPr/>
        </p:nvPicPr>
        <p:blipFill rotWithShape="1">
          <a:blip r:embed="rId5">
            <a:extLst>
              <a:ext uri="{28A0092B-C50C-407E-A947-70E740481C1C}">
                <a14:useLocalDpi xmlns:a14="http://schemas.microsoft.com/office/drawing/2010/main" val="0"/>
              </a:ext>
            </a:extLst>
          </a:blip>
          <a:srcRect b="40757"/>
          <a:stretch/>
        </p:blipFill>
        <p:spPr>
          <a:xfrm>
            <a:off x="4850286" y="3522545"/>
            <a:ext cx="2992627" cy="2363906"/>
          </a:xfrm>
          <a:prstGeom prst="rect">
            <a:avLst/>
          </a:prstGeom>
        </p:spPr>
      </p:pic>
    </p:spTree>
    <p:extLst>
      <p:ext uri="{BB962C8B-B14F-4D97-AF65-F5344CB8AC3E}">
        <p14:creationId xmlns:p14="http://schemas.microsoft.com/office/powerpoint/2010/main" val="20638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29</a:t>
            </a:fld>
            <a:endParaRPr lang="en-US" altLang="en-US"/>
          </a:p>
        </p:txBody>
      </p:sp>
      <p:pic>
        <p:nvPicPr>
          <p:cNvPr id="3" name="Picture 2" descr="Text, letter, email&#10;&#10;Description automatically generated">
            <a:extLst>
              <a:ext uri="{FF2B5EF4-FFF2-40B4-BE49-F238E27FC236}">
                <a16:creationId xmlns:a16="http://schemas.microsoft.com/office/drawing/2014/main" id="{1CAC8252-99E2-46B2-AFFA-2E13BEE57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38180"/>
            <a:ext cx="7182852" cy="2495898"/>
          </a:xfrm>
          <a:prstGeom prst="rect">
            <a:avLst/>
          </a:prstGeom>
        </p:spPr>
      </p:pic>
      <p:pic>
        <p:nvPicPr>
          <p:cNvPr id="7" name="Picture 6" descr="Graphical user interface, text&#10;&#10;Description automatically generated with medium confidence">
            <a:extLst>
              <a:ext uri="{FF2B5EF4-FFF2-40B4-BE49-F238E27FC236}">
                <a16:creationId xmlns:a16="http://schemas.microsoft.com/office/drawing/2014/main" id="{8E4BC849-6C6A-48C3-BB01-78287AAA9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744565"/>
            <a:ext cx="6782747" cy="857370"/>
          </a:xfrm>
          <a:prstGeom prst="rect">
            <a:avLst/>
          </a:prstGeom>
        </p:spPr>
      </p:pic>
      <p:pic>
        <p:nvPicPr>
          <p:cNvPr id="9" name="Picture 8">
            <a:extLst>
              <a:ext uri="{FF2B5EF4-FFF2-40B4-BE49-F238E27FC236}">
                <a16:creationId xmlns:a16="http://schemas.microsoft.com/office/drawing/2014/main" id="{7DB102AE-B6F8-4441-AFB7-9C541925B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004116"/>
            <a:ext cx="6535062" cy="514422"/>
          </a:xfrm>
          <a:prstGeom prst="rect">
            <a:avLst/>
          </a:prstGeom>
        </p:spPr>
      </p:pic>
      <p:pic>
        <p:nvPicPr>
          <p:cNvPr id="11" name="Picture 10" descr="Text&#10;&#10;Description automatically generated">
            <a:extLst>
              <a:ext uri="{FF2B5EF4-FFF2-40B4-BE49-F238E27FC236}">
                <a16:creationId xmlns:a16="http://schemas.microsoft.com/office/drawing/2014/main" id="{4009AC73-7679-4421-B2A6-CC5C37DC0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3688577"/>
            <a:ext cx="6973273" cy="885949"/>
          </a:xfrm>
          <a:prstGeom prst="rect">
            <a:avLst/>
          </a:prstGeom>
        </p:spPr>
      </p:pic>
    </p:spTree>
    <p:extLst>
      <p:ext uri="{BB962C8B-B14F-4D97-AF65-F5344CB8AC3E}">
        <p14:creationId xmlns:p14="http://schemas.microsoft.com/office/powerpoint/2010/main" val="145103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a:t>
            </a:fld>
            <a:endParaRPr lang="en-US" altLang="en-US"/>
          </a:p>
        </p:txBody>
      </p:sp>
      <p:pic>
        <p:nvPicPr>
          <p:cNvPr id="6" name="Picture 5" descr="Graphical user interface, text, application, email&#10;&#10;Description automatically generated">
            <a:extLst>
              <a:ext uri="{FF2B5EF4-FFF2-40B4-BE49-F238E27FC236}">
                <a16:creationId xmlns:a16="http://schemas.microsoft.com/office/drawing/2014/main" id="{79F30D26-3875-495F-8F9B-EB043AC3D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4268976"/>
          </a:xfrm>
          <a:prstGeom prst="rect">
            <a:avLst/>
          </a:prstGeom>
        </p:spPr>
      </p:pic>
      <p:sp>
        <p:nvSpPr>
          <p:cNvPr id="11" name="Oval 10">
            <a:extLst>
              <a:ext uri="{FF2B5EF4-FFF2-40B4-BE49-F238E27FC236}">
                <a16:creationId xmlns:a16="http://schemas.microsoft.com/office/drawing/2014/main" id="{B3491563-50DD-43AE-98FD-F50795122CAB}"/>
              </a:ext>
            </a:extLst>
          </p:cNvPr>
          <p:cNvSpPr/>
          <p:nvPr/>
        </p:nvSpPr>
        <p:spPr bwMode="auto">
          <a:xfrm>
            <a:off x="6568440" y="3657600"/>
            <a:ext cx="2575560" cy="1524000"/>
          </a:xfrm>
          <a:prstGeom prst="ellipse">
            <a:avLst/>
          </a:prstGeom>
          <a:noFill/>
          <a:ln w="9525" cap="flat" cmpd="sng" algn="ctr">
            <a:solidFill>
              <a:schemeClr val="tx1"/>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TextBox 6">
            <a:extLst>
              <a:ext uri="{FF2B5EF4-FFF2-40B4-BE49-F238E27FC236}">
                <a16:creationId xmlns:a16="http://schemas.microsoft.com/office/drawing/2014/main" id="{A9FFD25B-FC3D-46C8-9074-3647FD9D3AE1}"/>
              </a:ext>
            </a:extLst>
          </p:cNvPr>
          <p:cNvSpPr txBox="1"/>
          <p:nvPr/>
        </p:nvSpPr>
        <p:spPr>
          <a:xfrm>
            <a:off x="647700" y="5312492"/>
            <a:ext cx="7848600" cy="584775"/>
          </a:xfrm>
          <a:prstGeom prst="rect">
            <a:avLst/>
          </a:prstGeom>
          <a:noFill/>
        </p:spPr>
        <p:txBody>
          <a:bodyPr wrap="square">
            <a:spAutoFit/>
          </a:bodyPr>
          <a:lstStyle/>
          <a:p>
            <a:r>
              <a:rPr lang="en-US" sz="1600" dirty="0">
                <a:hlinkClick r:id="rId4"/>
              </a:rPr>
              <a:t>https://www.oregon.gov/oha/PH/HEALTHYENVIRONMENTS/HEALTHYNEIGHBORHOODS/LEADPOISONING/COUNTYHEALTHDEPARTMENTS/Pages/index.aspx</a:t>
            </a:r>
            <a:r>
              <a:rPr lang="en-US" sz="1600" dirty="0"/>
              <a:t> </a:t>
            </a:r>
          </a:p>
        </p:txBody>
      </p:sp>
    </p:spTree>
    <p:extLst>
      <p:ext uri="{BB962C8B-B14F-4D97-AF65-F5344CB8AC3E}">
        <p14:creationId xmlns:p14="http://schemas.microsoft.com/office/powerpoint/2010/main" val="23863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30</a:t>
            </a:fld>
            <a:endParaRPr lang="en-US" altLang="en-US"/>
          </a:p>
        </p:txBody>
      </p:sp>
      <p:sp>
        <p:nvSpPr>
          <p:cNvPr id="9" name="Rectangle 8"/>
          <p:cNvSpPr/>
          <p:nvPr/>
        </p:nvSpPr>
        <p:spPr>
          <a:xfrm>
            <a:off x="114300" y="369673"/>
            <a:ext cx="7391399" cy="461665"/>
          </a:xfrm>
          <a:prstGeom prst="rect">
            <a:avLst/>
          </a:prstGeom>
        </p:spPr>
        <p:txBody>
          <a:bodyPr wrap="square">
            <a:spAutoFit/>
          </a:bodyPr>
          <a:lstStyle/>
          <a:p>
            <a:pPr lvl="0"/>
            <a:r>
              <a:rPr lang="en-US" altLang="en-US" b="1" dirty="0">
                <a:solidFill>
                  <a:srgbClr val="005595"/>
                </a:solidFill>
                <a:latin typeface="Arial"/>
              </a:rPr>
              <a:t>Deteriorating Paint</a:t>
            </a:r>
            <a:endParaRPr lang="en-US" sz="1800" dirty="0">
              <a:solidFill>
                <a:srgbClr val="000000"/>
              </a:solidFill>
            </a:endParaRPr>
          </a:p>
        </p:txBody>
      </p:sp>
      <p:pic>
        <p:nvPicPr>
          <p:cNvPr id="10" name="Picture 9">
            <a:extLst>
              <a:ext uri="{FF2B5EF4-FFF2-40B4-BE49-F238E27FC236}">
                <a16:creationId xmlns:a16="http://schemas.microsoft.com/office/drawing/2014/main" id="{ED31A5C6-FD8A-4CD4-AE75-2353C7DBBF69}"/>
              </a:ext>
            </a:extLst>
          </p:cNvPr>
          <p:cNvPicPr>
            <a:picLocks noChangeAspect="1"/>
          </p:cNvPicPr>
          <p:nvPr/>
        </p:nvPicPr>
        <p:blipFill rotWithShape="1">
          <a:blip r:embed="rId3">
            <a:extLst>
              <a:ext uri="{28A0092B-C50C-407E-A947-70E740481C1C}">
                <a14:useLocalDpi xmlns:a14="http://schemas.microsoft.com/office/drawing/2010/main" val="0"/>
              </a:ext>
            </a:extLst>
          </a:blip>
          <a:srcRect b="13559"/>
          <a:stretch/>
        </p:blipFill>
        <p:spPr>
          <a:xfrm rot="5400000">
            <a:off x="5278765" y="1826975"/>
            <a:ext cx="4647458" cy="3012989"/>
          </a:xfrm>
          <a:prstGeom prst="rect">
            <a:avLst/>
          </a:prstGeom>
        </p:spPr>
      </p:pic>
      <p:pic>
        <p:nvPicPr>
          <p:cNvPr id="6" name="Picture 5" descr="A picture containing sitting, food, piece, table&#10;&#10;Description automatically generated">
            <a:extLst>
              <a:ext uri="{FF2B5EF4-FFF2-40B4-BE49-F238E27FC236}">
                <a16:creationId xmlns:a16="http://schemas.microsoft.com/office/drawing/2014/main" id="{05625ECE-739A-4E00-A86E-0E6CFFC5FD8E}"/>
              </a:ext>
            </a:extLst>
          </p:cNvPr>
          <p:cNvPicPr>
            <a:picLocks noChangeAspect="1"/>
          </p:cNvPicPr>
          <p:nvPr/>
        </p:nvPicPr>
        <p:blipFill rotWithShape="1">
          <a:blip r:embed="rId4">
            <a:extLst>
              <a:ext uri="{28A0092B-C50C-407E-A947-70E740481C1C}">
                <a14:useLocalDpi xmlns:a14="http://schemas.microsoft.com/office/drawing/2010/main" val="0"/>
              </a:ext>
            </a:extLst>
          </a:blip>
          <a:srcRect b="34828"/>
          <a:stretch/>
        </p:blipFill>
        <p:spPr>
          <a:xfrm rot="5400000">
            <a:off x="-1021153" y="2197649"/>
            <a:ext cx="4647461" cy="2271644"/>
          </a:xfrm>
          <a:prstGeom prst="rect">
            <a:avLst/>
          </a:prstGeom>
        </p:spPr>
      </p:pic>
      <p:pic>
        <p:nvPicPr>
          <p:cNvPr id="12" name="Picture 11" descr="A picture containing building, sitting, wooden, side&#10;&#10;Description automatically generated">
            <a:extLst>
              <a:ext uri="{FF2B5EF4-FFF2-40B4-BE49-F238E27FC236}">
                <a16:creationId xmlns:a16="http://schemas.microsoft.com/office/drawing/2014/main" id="{4D5764C5-CCEC-43D0-A53B-11A79AD9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22494" y="1590673"/>
            <a:ext cx="4647459" cy="3485594"/>
          </a:xfrm>
          <a:prstGeom prst="rect">
            <a:avLst/>
          </a:prstGeom>
        </p:spPr>
      </p:pic>
    </p:spTree>
    <p:extLst>
      <p:ext uri="{BB962C8B-B14F-4D97-AF65-F5344CB8AC3E}">
        <p14:creationId xmlns:p14="http://schemas.microsoft.com/office/powerpoint/2010/main" val="23563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31</a:t>
            </a:fld>
            <a:endParaRPr lang="en-US" altLang="en-US"/>
          </a:p>
        </p:txBody>
      </p:sp>
      <p:pic>
        <p:nvPicPr>
          <p:cNvPr id="3" name="Picture 2" descr="A group of objects on a table&#10;&#10;Description automatically generated with low confidence">
            <a:extLst>
              <a:ext uri="{FF2B5EF4-FFF2-40B4-BE49-F238E27FC236}">
                <a16:creationId xmlns:a16="http://schemas.microsoft.com/office/drawing/2014/main" id="{761ED003-349D-48FD-82B4-365D98B3C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95074"/>
            <a:ext cx="5991424" cy="4743726"/>
          </a:xfrm>
          <a:prstGeom prst="rect">
            <a:avLst/>
          </a:prstGeom>
        </p:spPr>
      </p:pic>
    </p:spTree>
    <p:extLst>
      <p:ext uri="{BB962C8B-B14F-4D97-AF65-F5344CB8AC3E}">
        <p14:creationId xmlns:p14="http://schemas.microsoft.com/office/powerpoint/2010/main" val="5660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32</a:t>
            </a:fld>
            <a:endParaRPr lang="en-US" altLang="en-US"/>
          </a:p>
        </p:txBody>
      </p:sp>
      <p:sp>
        <p:nvSpPr>
          <p:cNvPr id="6" name="Rectangle 5">
            <a:extLst>
              <a:ext uri="{FF2B5EF4-FFF2-40B4-BE49-F238E27FC236}">
                <a16:creationId xmlns:a16="http://schemas.microsoft.com/office/drawing/2014/main" id="{CF09083F-5363-463D-B2A0-C5CE1B26DBCE}"/>
              </a:ext>
            </a:extLst>
          </p:cNvPr>
          <p:cNvSpPr/>
          <p:nvPr/>
        </p:nvSpPr>
        <p:spPr>
          <a:xfrm>
            <a:off x="304800" y="438150"/>
            <a:ext cx="7391399" cy="461665"/>
          </a:xfrm>
          <a:prstGeom prst="rect">
            <a:avLst/>
          </a:prstGeom>
        </p:spPr>
        <p:txBody>
          <a:bodyPr wrap="square">
            <a:spAutoFit/>
          </a:bodyPr>
          <a:lstStyle/>
          <a:p>
            <a:pPr lvl="0"/>
            <a:r>
              <a:rPr lang="en-US" altLang="en-US" b="1" dirty="0">
                <a:solidFill>
                  <a:srgbClr val="005595"/>
                </a:solidFill>
                <a:latin typeface="Arial"/>
              </a:rPr>
              <a:t>Who can do what: 1978 or newer housing</a:t>
            </a:r>
            <a:endParaRPr lang="en-US" sz="1800" dirty="0">
              <a:solidFill>
                <a:srgbClr val="000000"/>
              </a:solidFill>
            </a:endParaRPr>
          </a:p>
        </p:txBody>
      </p:sp>
      <p:sp>
        <p:nvSpPr>
          <p:cNvPr id="7" name="TextBox 6">
            <a:extLst>
              <a:ext uri="{FF2B5EF4-FFF2-40B4-BE49-F238E27FC236}">
                <a16:creationId xmlns:a16="http://schemas.microsoft.com/office/drawing/2014/main" id="{496F93E7-FEF4-4390-AD7B-F1D542E06FE9}"/>
              </a:ext>
            </a:extLst>
          </p:cNvPr>
          <p:cNvSpPr txBox="1"/>
          <p:nvPr/>
        </p:nvSpPr>
        <p:spPr>
          <a:xfrm>
            <a:off x="533400" y="5314860"/>
            <a:ext cx="7543799" cy="400110"/>
          </a:xfrm>
          <a:prstGeom prst="rect">
            <a:avLst/>
          </a:prstGeom>
          <a:noFill/>
        </p:spPr>
        <p:txBody>
          <a:bodyPr wrap="square">
            <a:spAutoFit/>
          </a:bodyPr>
          <a:lstStyle/>
          <a:p>
            <a:r>
              <a:rPr lang="en-US" sz="2000" dirty="0">
                <a:hlinkClick r:id="rId3"/>
              </a:rPr>
              <a:t>https://www.hud.gov/program_offices/healthy_homes/lbp/hudguidelines</a:t>
            </a:r>
            <a:r>
              <a:rPr lang="en-US" sz="2000" dirty="0"/>
              <a:t> </a:t>
            </a:r>
          </a:p>
        </p:txBody>
      </p:sp>
      <p:pic>
        <p:nvPicPr>
          <p:cNvPr id="8" name="Picture 7" descr="Graphical user interface, text&#10;&#10;Description automatically generated with medium confidence">
            <a:extLst>
              <a:ext uri="{FF2B5EF4-FFF2-40B4-BE49-F238E27FC236}">
                <a16:creationId xmlns:a16="http://schemas.microsoft.com/office/drawing/2014/main" id="{9AE8FFDE-CA8A-4134-9B10-082B864B4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571736"/>
            <a:ext cx="6323566" cy="1505033"/>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6A41F430-CAB1-470A-AB14-12C563EF4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06807"/>
            <a:ext cx="4553585" cy="1124107"/>
          </a:xfrm>
          <a:prstGeom prst="rect">
            <a:avLst/>
          </a:prstGeom>
        </p:spPr>
      </p:pic>
      <p:pic>
        <p:nvPicPr>
          <p:cNvPr id="12" name="Picture 11">
            <a:extLst>
              <a:ext uri="{FF2B5EF4-FFF2-40B4-BE49-F238E27FC236}">
                <a16:creationId xmlns:a16="http://schemas.microsoft.com/office/drawing/2014/main" id="{F06B9495-0033-412E-89C2-ED8812F62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603229"/>
            <a:ext cx="8534400" cy="739877"/>
          </a:xfrm>
          <a:prstGeom prst="rect">
            <a:avLst/>
          </a:prstGeom>
        </p:spPr>
      </p:pic>
    </p:spTree>
    <p:extLst>
      <p:ext uri="{BB962C8B-B14F-4D97-AF65-F5344CB8AC3E}">
        <p14:creationId xmlns:p14="http://schemas.microsoft.com/office/powerpoint/2010/main" val="396633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33</a:t>
            </a:fld>
            <a:endParaRPr lang="en-US" altLang="en-US"/>
          </a:p>
        </p:txBody>
      </p:sp>
      <p:sp>
        <p:nvSpPr>
          <p:cNvPr id="6" name="Rectangle 5">
            <a:extLst>
              <a:ext uri="{FF2B5EF4-FFF2-40B4-BE49-F238E27FC236}">
                <a16:creationId xmlns:a16="http://schemas.microsoft.com/office/drawing/2014/main" id="{CAD6CA4F-2D70-4D87-8F0A-AAD40F017AD2}"/>
              </a:ext>
            </a:extLst>
          </p:cNvPr>
          <p:cNvSpPr/>
          <p:nvPr/>
        </p:nvSpPr>
        <p:spPr>
          <a:xfrm>
            <a:off x="304800" y="438150"/>
            <a:ext cx="7391399" cy="461665"/>
          </a:xfrm>
          <a:prstGeom prst="rect">
            <a:avLst/>
          </a:prstGeom>
        </p:spPr>
        <p:txBody>
          <a:bodyPr wrap="square">
            <a:spAutoFit/>
          </a:bodyPr>
          <a:lstStyle/>
          <a:p>
            <a:pPr lvl="0"/>
            <a:r>
              <a:rPr lang="en-US" altLang="en-US" b="1" dirty="0">
                <a:solidFill>
                  <a:srgbClr val="005595"/>
                </a:solidFill>
                <a:latin typeface="Arial"/>
              </a:rPr>
              <a:t>Who can do what: 1978 or newer housing</a:t>
            </a:r>
            <a:endParaRPr lang="en-US" sz="1800" dirty="0">
              <a:solidFill>
                <a:srgbClr val="000000"/>
              </a:solidFill>
            </a:endParaRPr>
          </a:p>
        </p:txBody>
      </p:sp>
      <p:pic>
        <p:nvPicPr>
          <p:cNvPr id="3" name="Picture 2">
            <a:extLst>
              <a:ext uri="{FF2B5EF4-FFF2-40B4-BE49-F238E27FC236}">
                <a16:creationId xmlns:a16="http://schemas.microsoft.com/office/drawing/2014/main" id="{431FE87C-A1BD-4998-AA3A-4FA80F2A6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3351" y="1664264"/>
            <a:ext cx="4724400" cy="3543300"/>
          </a:xfrm>
          <a:prstGeom prst="rect">
            <a:avLst/>
          </a:prstGeom>
        </p:spPr>
      </p:pic>
      <p:pic>
        <p:nvPicPr>
          <p:cNvPr id="8" name="Picture 7" descr="A picture containing person, indoor, putting, hand&#10;&#10;Description automatically generated">
            <a:extLst>
              <a:ext uri="{FF2B5EF4-FFF2-40B4-BE49-F238E27FC236}">
                <a16:creationId xmlns:a16="http://schemas.microsoft.com/office/drawing/2014/main" id="{9E58EA20-F6EA-42BB-829F-4C56B9AD4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10050" y="1650057"/>
            <a:ext cx="4724400" cy="3543300"/>
          </a:xfrm>
          <a:prstGeom prst="rect">
            <a:avLst/>
          </a:prstGeom>
        </p:spPr>
      </p:pic>
    </p:spTree>
    <p:extLst>
      <p:ext uri="{BB962C8B-B14F-4D97-AF65-F5344CB8AC3E}">
        <p14:creationId xmlns:p14="http://schemas.microsoft.com/office/powerpoint/2010/main" val="183238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34</a:t>
            </a:fld>
            <a:endParaRPr lang="en-US" altLang="en-US"/>
          </a:p>
        </p:txBody>
      </p:sp>
      <p:sp>
        <p:nvSpPr>
          <p:cNvPr id="6" name="Rectangle 5">
            <a:extLst>
              <a:ext uri="{FF2B5EF4-FFF2-40B4-BE49-F238E27FC236}">
                <a16:creationId xmlns:a16="http://schemas.microsoft.com/office/drawing/2014/main" id="{CAD6CA4F-2D70-4D87-8F0A-AAD40F017AD2}"/>
              </a:ext>
            </a:extLst>
          </p:cNvPr>
          <p:cNvSpPr/>
          <p:nvPr/>
        </p:nvSpPr>
        <p:spPr>
          <a:xfrm>
            <a:off x="304800" y="438150"/>
            <a:ext cx="7391399" cy="461665"/>
          </a:xfrm>
          <a:prstGeom prst="rect">
            <a:avLst/>
          </a:prstGeom>
        </p:spPr>
        <p:txBody>
          <a:bodyPr wrap="square">
            <a:spAutoFit/>
          </a:bodyPr>
          <a:lstStyle/>
          <a:p>
            <a:pPr lvl="0"/>
            <a:r>
              <a:rPr lang="en-US" altLang="en-US" b="1" dirty="0">
                <a:solidFill>
                  <a:srgbClr val="005595"/>
                </a:solidFill>
                <a:latin typeface="Arial"/>
              </a:rPr>
              <a:t>Who can do what: 1978 or newer housing</a:t>
            </a:r>
            <a:endParaRPr lang="en-US" sz="1800" dirty="0">
              <a:solidFill>
                <a:srgbClr val="000000"/>
              </a:solidFill>
            </a:endParaRPr>
          </a:p>
        </p:txBody>
      </p:sp>
      <p:pic>
        <p:nvPicPr>
          <p:cNvPr id="7" name="Picture 6" descr="A picture containing indoor, items, office, cluttered&#10;&#10;Description automatically generated">
            <a:extLst>
              <a:ext uri="{FF2B5EF4-FFF2-40B4-BE49-F238E27FC236}">
                <a16:creationId xmlns:a16="http://schemas.microsoft.com/office/drawing/2014/main" id="{19017F8F-34D6-4169-9725-503B29AEB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0972"/>
            <a:ext cx="9144000" cy="4116055"/>
          </a:xfrm>
          <a:prstGeom prst="rect">
            <a:avLst/>
          </a:prstGeom>
        </p:spPr>
      </p:pic>
    </p:spTree>
    <p:extLst>
      <p:ext uri="{BB962C8B-B14F-4D97-AF65-F5344CB8AC3E}">
        <p14:creationId xmlns:p14="http://schemas.microsoft.com/office/powerpoint/2010/main" val="94180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35</a:t>
            </a:fld>
            <a:endParaRPr lang="en-US" altLang="en-US"/>
          </a:p>
        </p:txBody>
      </p:sp>
      <p:pic>
        <p:nvPicPr>
          <p:cNvPr id="6" name="Picture 5" descr="Diagram&#10;&#10;Description automatically generated">
            <a:extLst>
              <a:ext uri="{FF2B5EF4-FFF2-40B4-BE49-F238E27FC236}">
                <a16:creationId xmlns:a16="http://schemas.microsoft.com/office/drawing/2014/main" id="{88CA1F6E-5D0E-4583-92D0-D34B03E60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5" y="222777"/>
            <a:ext cx="6849431" cy="6496957"/>
          </a:xfrm>
          <a:prstGeom prst="rect">
            <a:avLst/>
          </a:prstGeom>
        </p:spPr>
      </p:pic>
    </p:spTree>
    <p:extLst>
      <p:ext uri="{BB962C8B-B14F-4D97-AF65-F5344CB8AC3E}">
        <p14:creationId xmlns:p14="http://schemas.microsoft.com/office/powerpoint/2010/main" val="47741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36</a:t>
            </a:fld>
            <a:endParaRPr lang="en-US" altLang="en-US"/>
          </a:p>
        </p:txBody>
      </p:sp>
      <p:pic>
        <p:nvPicPr>
          <p:cNvPr id="6" name="Picture 5" descr="A picture containing text&#10;&#10;Description automatically generated">
            <a:extLst>
              <a:ext uri="{FF2B5EF4-FFF2-40B4-BE49-F238E27FC236}">
                <a16:creationId xmlns:a16="http://schemas.microsoft.com/office/drawing/2014/main" id="{A1E5ED00-7E0C-4545-B785-8FBB5B9FF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73" y="2044597"/>
            <a:ext cx="8163449" cy="3043598"/>
          </a:xfrm>
          <a:prstGeom prst="rect">
            <a:avLst/>
          </a:prstGeom>
        </p:spPr>
      </p:pic>
      <p:pic>
        <p:nvPicPr>
          <p:cNvPr id="10" name="Picture 9" descr="Text&#10;&#10;Description automatically generated">
            <a:extLst>
              <a:ext uri="{FF2B5EF4-FFF2-40B4-BE49-F238E27FC236}">
                <a16:creationId xmlns:a16="http://schemas.microsoft.com/office/drawing/2014/main" id="{2F9F5344-A711-44A4-B5AF-0C360F287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62" y="333177"/>
            <a:ext cx="6973273" cy="1419423"/>
          </a:xfrm>
          <a:prstGeom prst="rect">
            <a:avLst/>
          </a:prstGeom>
        </p:spPr>
      </p:pic>
    </p:spTree>
    <p:extLst>
      <p:ext uri="{BB962C8B-B14F-4D97-AF65-F5344CB8AC3E}">
        <p14:creationId xmlns:p14="http://schemas.microsoft.com/office/powerpoint/2010/main" val="34237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37</a:t>
            </a:fld>
            <a:endParaRPr lang="en-US" altLang="en-US"/>
          </a:p>
        </p:txBody>
      </p:sp>
      <p:pic>
        <p:nvPicPr>
          <p:cNvPr id="8" name="Picture 7" descr="Map&#10;&#10;Description automatically generated">
            <a:extLst>
              <a:ext uri="{FF2B5EF4-FFF2-40B4-BE49-F238E27FC236}">
                <a16:creationId xmlns:a16="http://schemas.microsoft.com/office/drawing/2014/main" id="{8CC4102D-07C6-4844-A28E-7CD0C276F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98" y="914400"/>
            <a:ext cx="8077604" cy="3496120"/>
          </a:xfrm>
          <a:prstGeom prst="rect">
            <a:avLst/>
          </a:prstGeom>
        </p:spPr>
      </p:pic>
      <p:pic>
        <p:nvPicPr>
          <p:cNvPr id="7" name="Picture 6">
            <a:extLst>
              <a:ext uri="{FF2B5EF4-FFF2-40B4-BE49-F238E27FC236}">
                <a16:creationId xmlns:a16="http://schemas.microsoft.com/office/drawing/2014/main" id="{03982598-67CF-4B1F-995D-017624BD48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1" t="13333" r="66875" b="10000"/>
          <a:stretch/>
        </p:blipFill>
        <p:spPr>
          <a:xfrm rot="5400000">
            <a:off x="5938817" y="2976785"/>
            <a:ext cx="1838770" cy="3505200"/>
          </a:xfrm>
          <a:prstGeom prst="rect">
            <a:avLst/>
          </a:prstGeom>
        </p:spPr>
      </p:pic>
      <p:sp>
        <p:nvSpPr>
          <p:cNvPr id="9" name="Rectangle 8">
            <a:extLst>
              <a:ext uri="{FF2B5EF4-FFF2-40B4-BE49-F238E27FC236}">
                <a16:creationId xmlns:a16="http://schemas.microsoft.com/office/drawing/2014/main" id="{28D962B6-D037-44EC-B312-93439AA13278}"/>
              </a:ext>
            </a:extLst>
          </p:cNvPr>
          <p:cNvSpPr/>
          <p:nvPr/>
        </p:nvSpPr>
        <p:spPr>
          <a:xfrm>
            <a:off x="114300" y="369673"/>
            <a:ext cx="7391399" cy="461665"/>
          </a:xfrm>
          <a:prstGeom prst="rect">
            <a:avLst/>
          </a:prstGeom>
        </p:spPr>
        <p:txBody>
          <a:bodyPr wrap="square">
            <a:spAutoFit/>
          </a:bodyPr>
          <a:lstStyle/>
          <a:p>
            <a:pPr lvl="0"/>
            <a:r>
              <a:rPr lang="en-US" altLang="en-US" b="1" dirty="0">
                <a:solidFill>
                  <a:srgbClr val="005595"/>
                </a:solidFill>
                <a:latin typeface="Arial"/>
              </a:rPr>
              <a:t>Drinking Water</a:t>
            </a:r>
            <a:endParaRPr lang="en-US" sz="1800" dirty="0">
              <a:solidFill>
                <a:srgbClr val="000000"/>
              </a:solidFill>
            </a:endParaRPr>
          </a:p>
        </p:txBody>
      </p:sp>
      <p:sp>
        <p:nvSpPr>
          <p:cNvPr id="10" name="TextBox 9">
            <a:extLst>
              <a:ext uri="{FF2B5EF4-FFF2-40B4-BE49-F238E27FC236}">
                <a16:creationId xmlns:a16="http://schemas.microsoft.com/office/drawing/2014/main" id="{ABA40CDF-77AB-4DEC-B607-D9FE8E33A89A}"/>
              </a:ext>
            </a:extLst>
          </p:cNvPr>
          <p:cNvSpPr txBox="1"/>
          <p:nvPr/>
        </p:nvSpPr>
        <p:spPr>
          <a:xfrm>
            <a:off x="501243" y="4714696"/>
            <a:ext cx="4572000" cy="1015663"/>
          </a:xfrm>
          <a:prstGeom prst="rect">
            <a:avLst/>
          </a:prstGeom>
          <a:noFill/>
        </p:spPr>
        <p:txBody>
          <a:bodyPr wrap="square">
            <a:spAutoFit/>
          </a:bodyPr>
          <a:lstStyle/>
          <a:p>
            <a:r>
              <a:rPr lang="en-US" sz="2000" dirty="0">
                <a:hlinkClick r:id="rId5"/>
              </a:rPr>
              <a:t>https://www.oregon.gov/oha/ph/healthyenvironments/drinkingwater/monitoring/pages/labs.aspx</a:t>
            </a:r>
            <a:r>
              <a:rPr lang="en-US" sz="2000" dirty="0"/>
              <a:t> </a:t>
            </a:r>
          </a:p>
        </p:txBody>
      </p:sp>
    </p:spTree>
    <p:extLst>
      <p:ext uri="{BB962C8B-B14F-4D97-AF65-F5344CB8AC3E}">
        <p14:creationId xmlns:p14="http://schemas.microsoft.com/office/powerpoint/2010/main" val="41648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38</a:t>
            </a:fld>
            <a:endParaRPr lang="en-US" altLang="en-US"/>
          </a:p>
        </p:txBody>
      </p:sp>
      <p:pic>
        <p:nvPicPr>
          <p:cNvPr id="3" name="Picture 2" descr="Text&#10;&#10;Description automatically generated">
            <a:extLst>
              <a:ext uri="{FF2B5EF4-FFF2-40B4-BE49-F238E27FC236}">
                <a16:creationId xmlns:a16="http://schemas.microsoft.com/office/drawing/2014/main" id="{97886D06-4B42-4F39-BF4A-5D4BB3A12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 y="510982"/>
            <a:ext cx="9144000" cy="3935073"/>
          </a:xfrm>
          <a:prstGeom prst="rect">
            <a:avLst/>
          </a:prstGeom>
        </p:spPr>
      </p:pic>
      <p:sp>
        <p:nvSpPr>
          <p:cNvPr id="6" name="Oval 5">
            <a:extLst>
              <a:ext uri="{FF2B5EF4-FFF2-40B4-BE49-F238E27FC236}">
                <a16:creationId xmlns:a16="http://schemas.microsoft.com/office/drawing/2014/main" id="{EBE146F4-00C5-454D-BF14-872490493913}"/>
              </a:ext>
            </a:extLst>
          </p:cNvPr>
          <p:cNvSpPr/>
          <p:nvPr/>
        </p:nvSpPr>
        <p:spPr bwMode="auto">
          <a:xfrm>
            <a:off x="6400800" y="1676400"/>
            <a:ext cx="2590800" cy="10668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8" name="TextBox 7">
            <a:extLst>
              <a:ext uri="{FF2B5EF4-FFF2-40B4-BE49-F238E27FC236}">
                <a16:creationId xmlns:a16="http://schemas.microsoft.com/office/drawing/2014/main" id="{67CFB94A-90D9-43BF-9A7C-61939978AF80}"/>
              </a:ext>
            </a:extLst>
          </p:cNvPr>
          <p:cNvSpPr txBox="1"/>
          <p:nvPr/>
        </p:nvSpPr>
        <p:spPr>
          <a:xfrm>
            <a:off x="533400" y="5116586"/>
            <a:ext cx="7818120" cy="400110"/>
          </a:xfrm>
          <a:prstGeom prst="rect">
            <a:avLst/>
          </a:prstGeom>
          <a:noFill/>
        </p:spPr>
        <p:txBody>
          <a:bodyPr wrap="square">
            <a:spAutoFit/>
          </a:bodyPr>
          <a:lstStyle/>
          <a:p>
            <a:r>
              <a:rPr lang="en-US" sz="2000" dirty="0">
                <a:hlinkClick r:id="rId4"/>
              </a:rPr>
              <a:t>https://www.hud.gov/program_offices/healthy_homes/lbp/hudguidelines</a:t>
            </a:r>
            <a:r>
              <a:rPr lang="en-US" sz="2000" dirty="0"/>
              <a:t> </a:t>
            </a:r>
          </a:p>
        </p:txBody>
      </p:sp>
    </p:spTree>
    <p:extLst>
      <p:ext uri="{BB962C8B-B14F-4D97-AF65-F5344CB8AC3E}">
        <p14:creationId xmlns:p14="http://schemas.microsoft.com/office/powerpoint/2010/main" val="11710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39</a:t>
            </a:fld>
            <a:endParaRPr lang="en-US" altLang="en-US"/>
          </a:p>
        </p:txBody>
      </p:sp>
      <p:pic>
        <p:nvPicPr>
          <p:cNvPr id="3" name="Picture 2" descr="Table&#10;&#10;Description automatically generated">
            <a:extLst>
              <a:ext uri="{FF2B5EF4-FFF2-40B4-BE49-F238E27FC236}">
                <a16:creationId xmlns:a16="http://schemas.microsoft.com/office/drawing/2014/main" id="{007C519C-C85E-447C-87C2-E9798E11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90600"/>
            <a:ext cx="7811590" cy="2715004"/>
          </a:xfrm>
          <a:prstGeom prst="rect">
            <a:avLst/>
          </a:prstGeom>
        </p:spPr>
      </p:pic>
      <p:pic>
        <p:nvPicPr>
          <p:cNvPr id="7" name="Picture 6" descr="Table&#10;&#10;Description automatically generated">
            <a:extLst>
              <a:ext uri="{FF2B5EF4-FFF2-40B4-BE49-F238E27FC236}">
                <a16:creationId xmlns:a16="http://schemas.microsoft.com/office/drawing/2014/main" id="{5C67C168-F996-4AF7-9058-60DB1975F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89" y="3762754"/>
            <a:ext cx="7602011" cy="1505160"/>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795D3D1D-BB30-46C6-B684-1B62A5596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69" y="428551"/>
            <a:ext cx="4420217" cy="533474"/>
          </a:xfrm>
          <a:prstGeom prst="rect">
            <a:avLst/>
          </a:prstGeom>
        </p:spPr>
      </p:pic>
    </p:spTree>
    <p:extLst>
      <p:ext uri="{BB962C8B-B14F-4D97-AF65-F5344CB8AC3E}">
        <p14:creationId xmlns:p14="http://schemas.microsoft.com/office/powerpoint/2010/main" val="266670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a:t>
            </a:fld>
            <a:endParaRPr lang="en-US" altLang="en-US"/>
          </a:p>
        </p:txBody>
      </p:sp>
      <p:pic>
        <p:nvPicPr>
          <p:cNvPr id="6" name="Picture 5">
            <a:extLst>
              <a:ext uri="{FF2B5EF4-FFF2-40B4-BE49-F238E27FC236}">
                <a16:creationId xmlns:a16="http://schemas.microsoft.com/office/drawing/2014/main" id="{FBE5B9FE-E1F2-4C2E-B525-F47F4B2AA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 y="281940"/>
            <a:ext cx="4903937" cy="56388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1EDCFA2-2D52-4B0F-8444-1D54142C7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810" y="1197366"/>
            <a:ext cx="7830643" cy="3496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776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40</a:t>
            </a:fld>
            <a:endParaRPr lang="en-US" altLang="en-US"/>
          </a:p>
        </p:txBody>
      </p:sp>
      <p:pic>
        <p:nvPicPr>
          <p:cNvPr id="3" name="Picture 2" descr="Graphical user interface, text, application&#10;&#10;Description automatically generated">
            <a:extLst>
              <a:ext uri="{FF2B5EF4-FFF2-40B4-BE49-F238E27FC236}">
                <a16:creationId xmlns:a16="http://schemas.microsoft.com/office/drawing/2014/main" id="{6D48946A-6110-4B19-90B8-4AAB4E00E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8839611" cy="2781475"/>
          </a:xfrm>
          <a:prstGeom prst="rect">
            <a:avLst/>
          </a:prstGeom>
        </p:spPr>
      </p:pic>
      <p:pic>
        <p:nvPicPr>
          <p:cNvPr id="6" name="Picture 5" descr="A person standing in front of a group of people sitting in a room&#10;&#10;Description automatically generated with low confidence">
            <a:extLst>
              <a:ext uri="{FF2B5EF4-FFF2-40B4-BE49-F238E27FC236}">
                <a16:creationId xmlns:a16="http://schemas.microsoft.com/office/drawing/2014/main" id="{F8614EE4-C7C6-4127-A90F-81DEF27803B5}"/>
              </a:ext>
            </a:extLst>
          </p:cNvPr>
          <p:cNvPicPr>
            <a:picLocks noChangeAspect="1"/>
          </p:cNvPicPr>
          <p:nvPr/>
        </p:nvPicPr>
        <p:blipFill rotWithShape="1">
          <a:blip r:embed="rId4">
            <a:extLst>
              <a:ext uri="{28A0092B-C50C-407E-A947-70E740481C1C}">
                <a14:useLocalDpi xmlns:a14="http://schemas.microsoft.com/office/drawing/2010/main" val="0"/>
              </a:ext>
            </a:extLst>
          </a:blip>
          <a:srcRect l="38571" b="34860"/>
          <a:stretch/>
        </p:blipFill>
        <p:spPr>
          <a:xfrm>
            <a:off x="2524125" y="2950988"/>
            <a:ext cx="4095750" cy="3257376"/>
          </a:xfrm>
          <a:prstGeom prst="rect">
            <a:avLst/>
          </a:prstGeom>
        </p:spPr>
      </p:pic>
      <p:sp>
        <p:nvSpPr>
          <p:cNvPr id="7" name="TextBox 6">
            <a:extLst>
              <a:ext uri="{FF2B5EF4-FFF2-40B4-BE49-F238E27FC236}">
                <a16:creationId xmlns:a16="http://schemas.microsoft.com/office/drawing/2014/main" id="{990F471C-EFB9-48D0-A74E-AAEE2F2A8B39}"/>
              </a:ext>
            </a:extLst>
          </p:cNvPr>
          <p:cNvSpPr txBox="1"/>
          <p:nvPr/>
        </p:nvSpPr>
        <p:spPr>
          <a:xfrm>
            <a:off x="5892042" y="5900586"/>
            <a:ext cx="732999" cy="307777"/>
          </a:xfrm>
          <a:prstGeom prst="rect">
            <a:avLst/>
          </a:prstGeom>
          <a:noFill/>
        </p:spPr>
        <p:txBody>
          <a:bodyPr wrap="square">
            <a:spAutoFit/>
          </a:bodyPr>
          <a:lstStyle/>
          <a:p>
            <a:r>
              <a:rPr lang="en-US" sz="1400" dirty="0">
                <a:solidFill>
                  <a:schemeClr val="bg1"/>
                </a:solidFill>
                <a:latin typeface="+mj-lt"/>
              </a:rPr>
              <a:t>CDC</a:t>
            </a:r>
          </a:p>
        </p:txBody>
      </p:sp>
    </p:spTree>
    <p:extLst>
      <p:ext uri="{BB962C8B-B14F-4D97-AF65-F5344CB8AC3E}">
        <p14:creationId xmlns:p14="http://schemas.microsoft.com/office/powerpoint/2010/main" val="266027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41</a:t>
            </a:fld>
            <a:endParaRPr lang="en-US" altLang="en-US"/>
          </a:p>
        </p:txBody>
      </p:sp>
      <p:pic>
        <p:nvPicPr>
          <p:cNvPr id="11" name="Picture 10">
            <a:extLst>
              <a:ext uri="{FF2B5EF4-FFF2-40B4-BE49-F238E27FC236}">
                <a16:creationId xmlns:a16="http://schemas.microsoft.com/office/drawing/2014/main" id="{CE8DBA9F-D726-4C86-BC85-8CC6C1ADB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749908"/>
            <a:ext cx="7239000" cy="4400687"/>
          </a:xfrm>
          <a:prstGeom prst="rect">
            <a:avLst/>
          </a:prstGeom>
        </p:spPr>
      </p:pic>
      <p:sp>
        <p:nvSpPr>
          <p:cNvPr id="12" name="TextBox 11">
            <a:extLst>
              <a:ext uri="{FF2B5EF4-FFF2-40B4-BE49-F238E27FC236}">
                <a16:creationId xmlns:a16="http://schemas.microsoft.com/office/drawing/2014/main" id="{F39B894E-A498-4164-B78D-B3871332D684}"/>
              </a:ext>
            </a:extLst>
          </p:cNvPr>
          <p:cNvSpPr txBox="1"/>
          <p:nvPr/>
        </p:nvSpPr>
        <p:spPr>
          <a:xfrm>
            <a:off x="3330221" y="1952493"/>
            <a:ext cx="1662333" cy="584775"/>
          </a:xfrm>
          <a:prstGeom prst="rect">
            <a:avLst/>
          </a:prstGeom>
          <a:noFill/>
        </p:spPr>
        <p:txBody>
          <a:bodyPr wrap="square" rtlCol="0">
            <a:spAutoFit/>
          </a:bodyPr>
          <a:lstStyle/>
          <a:p>
            <a:pPr algn="ctr"/>
            <a:r>
              <a:rPr lang="en-US" sz="1600" b="1" dirty="0">
                <a:solidFill>
                  <a:schemeClr val="bg1"/>
                </a:solidFill>
              </a:rPr>
              <a:t>130 ppm</a:t>
            </a:r>
          </a:p>
          <a:p>
            <a:pPr algn="ctr"/>
            <a:r>
              <a:rPr lang="en-US" sz="1600" b="1" dirty="0">
                <a:solidFill>
                  <a:schemeClr val="bg1"/>
                </a:solidFill>
              </a:rPr>
              <a:t>Backyard Door</a:t>
            </a:r>
          </a:p>
        </p:txBody>
      </p:sp>
      <p:sp>
        <p:nvSpPr>
          <p:cNvPr id="13" name="TextBox 12">
            <a:extLst>
              <a:ext uri="{FF2B5EF4-FFF2-40B4-BE49-F238E27FC236}">
                <a16:creationId xmlns:a16="http://schemas.microsoft.com/office/drawing/2014/main" id="{2CBA2944-7765-4F3A-8EE4-94FBD5B079A7}"/>
              </a:ext>
            </a:extLst>
          </p:cNvPr>
          <p:cNvSpPr txBox="1"/>
          <p:nvPr/>
        </p:nvSpPr>
        <p:spPr>
          <a:xfrm>
            <a:off x="5500312" y="1660105"/>
            <a:ext cx="1662333" cy="584775"/>
          </a:xfrm>
          <a:prstGeom prst="rect">
            <a:avLst/>
          </a:prstGeom>
          <a:noFill/>
        </p:spPr>
        <p:txBody>
          <a:bodyPr wrap="square" rtlCol="0">
            <a:spAutoFit/>
          </a:bodyPr>
          <a:lstStyle/>
          <a:p>
            <a:pPr algn="ctr"/>
            <a:r>
              <a:rPr lang="en-US" sz="1600" b="1" dirty="0">
                <a:solidFill>
                  <a:schemeClr val="bg1"/>
                </a:solidFill>
              </a:rPr>
              <a:t>460 ppm</a:t>
            </a:r>
          </a:p>
          <a:p>
            <a:pPr algn="ctr"/>
            <a:r>
              <a:rPr lang="en-US" sz="1600" b="1" dirty="0">
                <a:solidFill>
                  <a:schemeClr val="bg1"/>
                </a:solidFill>
              </a:rPr>
              <a:t>East yard</a:t>
            </a:r>
          </a:p>
        </p:txBody>
      </p:sp>
      <p:sp>
        <p:nvSpPr>
          <p:cNvPr id="14" name="TextBox 13">
            <a:extLst>
              <a:ext uri="{FF2B5EF4-FFF2-40B4-BE49-F238E27FC236}">
                <a16:creationId xmlns:a16="http://schemas.microsoft.com/office/drawing/2014/main" id="{DB897807-7A6D-43CA-A764-E0C3462991C6}"/>
              </a:ext>
            </a:extLst>
          </p:cNvPr>
          <p:cNvSpPr txBox="1"/>
          <p:nvPr/>
        </p:nvSpPr>
        <p:spPr>
          <a:xfrm>
            <a:off x="4876800" y="3616298"/>
            <a:ext cx="1662333" cy="584775"/>
          </a:xfrm>
          <a:prstGeom prst="rect">
            <a:avLst/>
          </a:prstGeom>
          <a:noFill/>
        </p:spPr>
        <p:txBody>
          <a:bodyPr wrap="square" rtlCol="0">
            <a:spAutoFit/>
          </a:bodyPr>
          <a:lstStyle/>
          <a:p>
            <a:pPr algn="ctr"/>
            <a:r>
              <a:rPr lang="en-US" sz="1600" b="1" dirty="0">
                <a:solidFill>
                  <a:schemeClr val="bg1"/>
                </a:solidFill>
              </a:rPr>
              <a:t>200 ppm</a:t>
            </a:r>
          </a:p>
          <a:p>
            <a:pPr algn="ctr"/>
            <a:r>
              <a:rPr lang="en-US" sz="1600" b="1" dirty="0">
                <a:solidFill>
                  <a:schemeClr val="bg1"/>
                </a:solidFill>
              </a:rPr>
              <a:t>Backyard</a:t>
            </a:r>
          </a:p>
        </p:txBody>
      </p:sp>
    </p:spTree>
    <p:extLst>
      <p:ext uri="{BB962C8B-B14F-4D97-AF65-F5344CB8AC3E}">
        <p14:creationId xmlns:p14="http://schemas.microsoft.com/office/powerpoint/2010/main" val="251774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42</a:t>
            </a:fld>
            <a:endParaRPr lang="en-US" altLang="en-US"/>
          </a:p>
        </p:txBody>
      </p:sp>
      <p:pic>
        <p:nvPicPr>
          <p:cNvPr id="6" name="Picture 5" descr="A picture containing building, wooden, floor, wood&#10;&#10;Description automatically generated">
            <a:extLst>
              <a:ext uri="{FF2B5EF4-FFF2-40B4-BE49-F238E27FC236}">
                <a16:creationId xmlns:a16="http://schemas.microsoft.com/office/drawing/2014/main" id="{8CB7AE24-3EEA-4F6A-817D-71690C496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66"/>
          <a:stretch/>
        </p:blipFill>
        <p:spPr>
          <a:xfrm>
            <a:off x="304800" y="561975"/>
            <a:ext cx="5143500" cy="5886450"/>
          </a:xfrm>
          <a:prstGeom prst="rect">
            <a:avLst/>
          </a:prstGeom>
        </p:spPr>
      </p:pic>
      <p:sp>
        <p:nvSpPr>
          <p:cNvPr id="7" name="TextBox 6">
            <a:extLst>
              <a:ext uri="{FF2B5EF4-FFF2-40B4-BE49-F238E27FC236}">
                <a16:creationId xmlns:a16="http://schemas.microsoft.com/office/drawing/2014/main" id="{3080E901-C49D-47EB-B92C-E85EF5C84855}"/>
              </a:ext>
            </a:extLst>
          </p:cNvPr>
          <p:cNvSpPr txBox="1"/>
          <p:nvPr/>
        </p:nvSpPr>
        <p:spPr>
          <a:xfrm>
            <a:off x="2376007" y="5075252"/>
            <a:ext cx="1400962" cy="400110"/>
          </a:xfrm>
          <a:prstGeom prst="rect">
            <a:avLst/>
          </a:prstGeom>
          <a:solidFill>
            <a:schemeClr val="bg2">
              <a:lumMod val="75000"/>
            </a:schemeClr>
          </a:solidFill>
        </p:spPr>
        <p:txBody>
          <a:bodyPr wrap="square" rtlCol="0">
            <a:spAutoFit/>
          </a:bodyPr>
          <a:lstStyle/>
          <a:p>
            <a:r>
              <a:rPr lang="en-US" sz="2000" dirty="0">
                <a:solidFill>
                  <a:schemeClr val="bg1"/>
                </a:solidFill>
              </a:rPr>
              <a:t>15.3 µg/ft²</a:t>
            </a:r>
          </a:p>
        </p:txBody>
      </p:sp>
      <p:sp>
        <p:nvSpPr>
          <p:cNvPr id="8" name="TextBox 7">
            <a:extLst>
              <a:ext uri="{FF2B5EF4-FFF2-40B4-BE49-F238E27FC236}">
                <a16:creationId xmlns:a16="http://schemas.microsoft.com/office/drawing/2014/main" id="{964A8561-2D2B-41D5-AE90-828E9B392B63}"/>
              </a:ext>
            </a:extLst>
          </p:cNvPr>
          <p:cNvSpPr txBox="1"/>
          <p:nvPr/>
        </p:nvSpPr>
        <p:spPr>
          <a:xfrm>
            <a:off x="2245321" y="2518695"/>
            <a:ext cx="1662333" cy="646331"/>
          </a:xfrm>
          <a:prstGeom prst="rect">
            <a:avLst/>
          </a:prstGeom>
          <a:noFill/>
        </p:spPr>
        <p:txBody>
          <a:bodyPr wrap="square" rtlCol="0">
            <a:spAutoFit/>
          </a:bodyPr>
          <a:lstStyle/>
          <a:p>
            <a:pPr algn="ctr"/>
            <a:r>
              <a:rPr lang="en-US" sz="1800" b="1" dirty="0">
                <a:solidFill>
                  <a:schemeClr val="bg1"/>
                </a:solidFill>
              </a:rPr>
              <a:t>Backyard Door</a:t>
            </a:r>
          </a:p>
        </p:txBody>
      </p:sp>
      <p:sp>
        <p:nvSpPr>
          <p:cNvPr id="9" name="TextBox 8">
            <a:extLst>
              <a:ext uri="{FF2B5EF4-FFF2-40B4-BE49-F238E27FC236}">
                <a16:creationId xmlns:a16="http://schemas.microsoft.com/office/drawing/2014/main" id="{B215D6C7-E352-4D8F-9AD8-2E38B0768947}"/>
              </a:ext>
            </a:extLst>
          </p:cNvPr>
          <p:cNvSpPr txBox="1"/>
          <p:nvPr/>
        </p:nvSpPr>
        <p:spPr>
          <a:xfrm>
            <a:off x="5712421" y="1371600"/>
            <a:ext cx="3352800" cy="1323439"/>
          </a:xfrm>
          <a:prstGeom prst="rect">
            <a:avLst/>
          </a:prstGeom>
          <a:noFill/>
        </p:spPr>
        <p:txBody>
          <a:bodyPr wrap="square" rtlCol="0">
            <a:spAutoFit/>
          </a:bodyPr>
          <a:lstStyle/>
          <a:p>
            <a:r>
              <a:rPr lang="en-US" sz="2000" dirty="0"/>
              <a:t>Evidence shows tracking of lead-contaminated soil from yard into the hallway through the backyard door</a:t>
            </a:r>
          </a:p>
        </p:txBody>
      </p:sp>
    </p:spTree>
    <p:extLst>
      <p:ext uri="{BB962C8B-B14F-4D97-AF65-F5344CB8AC3E}">
        <p14:creationId xmlns:p14="http://schemas.microsoft.com/office/powerpoint/2010/main" val="376807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43</a:t>
            </a:fld>
            <a:endParaRPr lang="en-US" altLang="en-US"/>
          </a:p>
        </p:txBody>
      </p:sp>
      <p:sp>
        <p:nvSpPr>
          <p:cNvPr id="9218" name="Rectangle 2"/>
          <p:cNvSpPr>
            <a:spLocks noGrp="1" noChangeArrowheads="1"/>
          </p:cNvSpPr>
          <p:nvPr>
            <p:ph type="title"/>
          </p:nvPr>
        </p:nvSpPr>
        <p:spPr>
          <a:xfrm>
            <a:off x="152400" y="133350"/>
            <a:ext cx="8229600" cy="715962"/>
          </a:xfrm>
        </p:spPr>
        <p:txBody>
          <a:bodyPr/>
          <a:lstStyle/>
          <a:p>
            <a:r>
              <a:rPr lang="en-US" altLang="en-US" sz="2800" dirty="0"/>
              <a:t>Investigation Observations and Conclusions</a:t>
            </a:r>
          </a:p>
        </p:txBody>
      </p:sp>
      <p:pic>
        <p:nvPicPr>
          <p:cNvPr id="3" name="Picture 2">
            <a:extLst>
              <a:ext uri="{FF2B5EF4-FFF2-40B4-BE49-F238E27FC236}">
                <a16:creationId xmlns:a16="http://schemas.microsoft.com/office/drawing/2014/main" id="{6737A167-4946-43D9-993D-DF4506D3C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 y="766213"/>
            <a:ext cx="5445459" cy="5732927"/>
          </a:xfrm>
          <a:prstGeom prst="rect">
            <a:avLst/>
          </a:prstGeom>
          <a:ln>
            <a:solidFill>
              <a:schemeClr val="accent2"/>
            </a:solidFill>
          </a:ln>
        </p:spPr>
      </p:pic>
      <p:pic>
        <p:nvPicPr>
          <p:cNvPr id="7" name="Picture 6">
            <a:extLst>
              <a:ext uri="{FF2B5EF4-FFF2-40B4-BE49-F238E27FC236}">
                <a16:creationId xmlns:a16="http://schemas.microsoft.com/office/drawing/2014/main" id="{F66BC8C6-56E5-4B3E-8ACA-59150EC9D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198377"/>
            <a:ext cx="6489146" cy="3519713"/>
          </a:xfrm>
          <a:prstGeom prst="rect">
            <a:avLst/>
          </a:prstGeom>
          <a:ln>
            <a:noFill/>
          </a:ln>
          <a:effectLst>
            <a:outerShdw blurRad="292100" dist="139700" dir="2700000" algn="tl" rotWithShape="0">
              <a:srgbClr val="333333">
                <a:alpha val="65000"/>
              </a:srgbClr>
            </a:outerShdw>
          </a:effectLst>
        </p:spPr>
      </p:pic>
      <p:pic>
        <p:nvPicPr>
          <p:cNvPr id="6" name="Picture 5" descr="Timeline&#10;&#10;Description automatically generated with medium confidence">
            <a:extLst>
              <a:ext uri="{FF2B5EF4-FFF2-40B4-BE49-F238E27FC236}">
                <a16:creationId xmlns:a16="http://schemas.microsoft.com/office/drawing/2014/main" id="{2351DA21-9356-4E19-B0E6-257D91FBF554}"/>
              </a:ext>
            </a:extLst>
          </p:cNvPr>
          <p:cNvPicPr>
            <a:picLocks noChangeAspect="1"/>
          </p:cNvPicPr>
          <p:nvPr/>
        </p:nvPicPr>
        <p:blipFill rotWithShape="1">
          <a:blip r:embed="rId5">
            <a:extLst>
              <a:ext uri="{28A0092B-C50C-407E-A947-70E740481C1C}">
                <a14:useLocalDpi xmlns:a14="http://schemas.microsoft.com/office/drawing/2010/main" val="0"/>
              </a:ext>
            </a:extLst>
          </a:blip>
          <a:srcRect t="24678" b="49519"/>
          <a:stretch/>
        </p:blipFill>
        <p:spPr>
          <a:xfrm>
            <a:off x="7086600" y="1417327"/>
            <a:ext cx="1000265" cy="53340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D2B7EE72-AE9C-464D-A722-7165BEDA3DCA}"/>
              </a:ext>
            </a:extLst>
          </p:cNvPr>
          <p:cNvCxnSpPr/>
          <p:nvPr/>
        </p:nvCxnSpPr>
        <p:spPr bwMode="auto">
          <a:xfrm flipH="1">
            <a:off x="6553200" y="2133600"/>
            <a:ext cx="838200" cy="762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422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44</a:t>
            </a:fld>
            <a:endParaRPr lang="en-US" altLang="en-US"/>
          </a:p>
        </p:txBody>
      </p:sp>
      <p:sp>
        <p:nvSpPr>
          <p:cNvPr id="6" name="Rectangle 2">
            <a:extLst>
              <a:ext uri="{FF2B5EF4-FFF2-40B4-BE49-F238E27FC236}">
                <a16:creationId xmlns:a16="http://schemas.microsoft.com/office/drawing/2014/main" id="{80A68484-DE0E-4F57-A842-245E6B3B882C}"/>
              </a:ext>
            </a:extLst>
          </p:cNvPr>
          <p:cNvSpPr>
            <a:spLocks noGrp="1" noChangeArrowheads="1"/>
          </p:cNvSpPr>
          <p:nvPr>
            <p:ph type="title"/>
          </p:nvPr>
        </p:nvSpPr>
        <p:spPr>
          <a:xfrm>
            <a:off x="152400" y="133350"/>
            <a:ext cx="8229600" cy="715962"/>
          </a:xfrm>
        </p:spPr>
        <p:txBody>
          <a:bodyPr/>
          <a:lstStyle/>
          <a:p>
            <a:r>
              <a:rPr lang="en-US" altLang="en-US" sz="2800" dirty="0"/>
              <a:t>Investigation Observations and Conclusions</a:t>
            </a:r>
          </a:p>
        </p:txBody>
      </p:sp>
      <p:pic>
        <p:nvPicPr>
          <p:cNvPr id="3" name="Picture 2" descr="Graphical user interface, application&#10;&#10;Description automatically generated">
            <a:extLst>
              <a:ext uri="{FF2B5EF4-FFF2-40B4-BE49-F238E27FC236}">
                <a16:creationId xmlns:a16="http://schemas.microsoft.com/office/drawing/2014/main" id="{99336E4F-CD47-4512-ADCE-DAA48AE2C2EC}"/>
              </a:ext>
            </a:extLst>
          </p:cNvPr>
          <p:cNvPicPr>
            <a:picLocks noChangeAspect="1"/>
          </p:cNvPicPr>
          <p:nvPr/>
        </p:nvPicPr>
        <p:blipFill rotWithShape="1">
          <a:blip r:embed="rId3">
            <a:extLst>
              <a:ext uri="{28A0092B-C50C-407E-A947-70E740481C1C}">
                <a14:useLocalDpi xmlns:a14="http://schemas.microsoft.com/office/drawing/2010/main" val="0"/>
              </a:ext>
            </a:extLst>
          </a:blip>
          <a:srcRect l="18421" t="17778" r="4767" b="5556"/>
          <a:stretch/>
        </p:blipFill>
        <p:spPr>
          <a:xfrm>
            <a:off x="272512" y="761957"/>
            <a:ext cx="7499888" cy="5749914"/>
          </a:xfrm>
          <a:prstGeom prst="rect">
            <a:avLst/>
          </a:prstGeom>
        </p:spPr>
      </p:pic>
      <p:sp>
        <p:nvSpPr>
          <p:cNvPr id="7" name="Oval 6">
            <a:extLst>
              <a:ext uri="{FF2B5EF4-FFF2-40B4-BE49-F238E27FC236}">
                <a16:creationId xmlns:a16="http://schemas.microsoft.com/office/drawing/2014/main" id="{7B1610E9-F366-47C1-93EF-7E1BF6F19F73}"/>
              </a:ext>
            </a:extLst>
          </p:cNvPr>
          <p:cNvSpPr/>
          <p:nvPr/>
        </p:nvSpPr>
        <p:spPr bwMode="auto">
          <a:xfrm>
            <a:off x="1219200" y="1219200"/>
            <a:ext cx="7010400" cy="715962"/>
          </a:xfrm>
          <a:prstGeom prst="ellipse">
            <a:avLst/>
          </a:prstGeom>
          <a:no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277524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45</a:t>
            </a:fld>
            <a:endParaRPr lang="en-US" altLang="en-US"/>
          </a:p>
        </p:txBody>
      </p:sp>
      <p:sp>
        <p:nvSpPr>
          <p:cNvPr id="6" name="Rectangle 2">
            <a:extLst>
              <a:ext uri="{FF2B5EF4-FFF2-40B4-BE49-F238E27FC236}">
                <a16:creationId xmlns:a16="http://schemas.microsoft.com/office/drawing/2014/main" id="{80A68484-DE0E-4F57-A842-245E6B3B882C}"/>
              </a:ext>
            </a:extLst>
          </p:cNvPr>
          <p:cNvSpPr>
            <a:spLocks noGrp="1" noChangeArrowheads="1"/>
          </p:cNvSpPr>
          <p:nvPr>
            <p:ph type="title"/>
          </p:nvPr>
        </p:nvSpPr>
        <p:spPr>
          <a:xfrm>
            <a:off x="152400" y="133350"/>
            <a:ext cx="8229600" cy="715962"/>
          </a:xfrm>
        </p:spPr>
        <p:txBody>
          <a:bodyPr/>
          <a:lstStyle/>
          <a:p>
            <a:r>
              <a:rPr lang="en-US" altLang="en-US" sz="2800" dirty="0"/>
              <a:t>Investigation Observations and Conclusions</a:t>
            </a:r>
          </a:p>
        </p:txBody>
      </p:sp>
      <p:pic>
        <p:nvPicPr>
          <p:cNvPr id="11" name="Picture 10" descr="Table&#10;&#10;Description automatically generated">
            <a:extLst>
              <a:ext uri="{FF2B5EF4-FFF2-40B4-BE49-F238E27FC236}">
                <a16:creationId xmlns:a16="http://schemas.microsoft.com/office/drawing/2014/main" id="{CCBFBC8C-E1B8-4272-97A9-746C11F47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0" y="-1292"/>
            <a:ext cx="8928340" cy="6858000"/>
          </a:xfrm>
          <a:prstGeom prst="rect">
            <a:avLst/>
          </a:prstGeom>
        </p:spPr>
      </p:pic>
      <p:sp>
        <p:nvSpPr>
          <p:cNvPr id="9" name="Oval 8">
            <a:extLst>
              <a:ext uri="{FF2B5EF4-FFF2-40B4-BE49-F238E27FC236}">
                <a16:creationId xmlns:a16="http://schemas.microsoft.com/office/drawing/2014/main" id="{373973C4-5090-4D43-BEF6-8B8FABD625DD}"/>
              </a:ext>
            </a:extLst>
          </p:cNvPr>
          <p:cNvSpPr/>
          <p:nvPr/>
        </p:nvSpPr>
        <p:spPr bwMode="auto">
          <a:xfrm>
            <a:off x="89858" y="3810000"/>
            <a:ext cx="1281742" cy="538661"/>
          </a:xfrm>
          <a:prstGeom prst="ellipse">
            <a:avLst/>
          </a:prstGeom>
          <a:no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2" name="Oval 11">
            <a:extLst>
              <a:ext uri="{FF2B5EF4-FFF2-40B4-BE49-F238E27FC236}">
                <a16:creationId xmlns:a16="http://schemas.microsoft.com/office/drawing/2014/main" id="{BE01C926-06C1-4B06-B8D7-57EDAA494093}"/>
              </a:ext>
            </a:extLst>
          </p:cNvPr>
          <p:cNvSpPr/>
          <p:nvPr/>
        </p:nvSpPr>
        <p:spPr bwMode="auto">
          <a:xfrm>
            <a:off x="12915" y="4785519"/>
            <a:ext cx="1281742" cy="476250"/>
          </a:xfrm>
          <a:prstGeom prst="ellipse">
            <a:avLst/>
          </a:prstGeom>
          <a:noFill/>
          <a:ln w="9525"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26812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46</a:t>
            </a:fld>
            <a:endParaRPr lang="en-US" altLang="en-US"/>
          </a:p>
        </p:txBody>
      </p:sp>
      <p:sp>
        <p:nvSpPr>
          <p:cNvPr id="9218" name="Rectangle 2"/>
          <p:cNvSpPr>
            <a:spLocks noGrp="1" noChangeArrowheads="1"/>
          </p:cNvSpPr>
          <p:nvPr>
            <p:ph type="title"/>
          </p:nvPr>
        </p:nvSpPr>
        <p:spPr>
          <a:xfrm>
            <a:off x="152400" y="38100"/>
            <a:ext cx="8229600" cy="735330"/>
          </a:xfrm>
        </p:spPr>
        <p:txBody>
          <a:bodyPr/>
          <a:lstStyle/>
          <a:p>
            <a:r>
              <a:rPr lang="en-US" altLang="en-US" dirty="0"/>
              <a:t>Environmental Samples in Orpheus</a:t>
            </a:r>
          </a:p>
        </p:txBody>
      </p:sp>
      <p:pic>
        <p:nvPicPr>
          <p:cNvPr id="3" name="Picture 2">
            <a:extLst>
              <a:ext uri="{FF2B5EF4-FFF2-40B4-BE49-F238E27FC236}">
                <a16:creationId xmlns:a16="http://schemas.microsoft.com/office/drawing/2014/main" id="{4663D1E2-E548-400B-A313-41F7044AF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49" y="747325"/>
            <a:ext cx="7439831" cy="5139125"/>
          </a:xfrm>
          <a:prstGeom prst="rect">
            <a:avLst/>
          </a:prstGeom>
        </p:spPr>
      </p:pic>
      <p:pic>
        <p:nvPicPr>
          <p:cNvPr id="7" name="Picture 6">
            <a:extLst>
              <a:ext uri="{FF2B5EF4-FFF2-40B4-BE49-F238E27FC236}">
                <a16:creationId xmlns:a16="http://schemas.microsoft.com/office/drawing/2014/main" id="{51680773-0FDD-4D64-8C7D-E5082A610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50" y="701605"/>
            <a:ext cx="945299" cy="5150555"/>
          </a:xfrm>
          <a:prstGeom prst="rect">
            <a:avLst/>
          </a:prstGeom>
        </p:spPr>
      </p:pic>
    </p:spTree>
    <p:extLst>
      <p:ext uri="{BB962C8B-B14F-4D97-AF65-F5344CB8AC3E}">
        <p14:creationId xmlns:p14="http://schemas.microsoft.com/office/powerpoint/2010/main" val="141639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47</a:t>
            </a:fld>
            <a:endParaRPr lang="en-US" altLang="en-US"/>
          </a:p>
        </p:txBody>
      </p:sp>
      <p:sp>
        <p:nvSpPr>
          <p:cNvPr id="9218" name="Rectangle 2"/>
          <p:cNvSpPr>
            <a:spLocks noGrp="1" noChangeArrowheads="1"/>
          </p:cNvSpPr>
          <p:nvPr>
            <p:ph type="title"/>
          </p:nvPr>
        </p:nvSpPr>
        <p:spPr>
          <a:xfrm>
            <a:off x="152400" y="38100"/>
            <a:ext cx="8229600" cy="735330"/>
          </a:xfrm>
        </p:spPr>
        <p:txBody>
          <a:bodyPr/>
          <a:lstStyle/>
          <a:p>
            <a:r>
              <a:rPr lang="en-US" altLang="en-US" dirty="0"/>
              <a:t>Letters and Documents in Orpheus</a:t>
            </a:r>
          </a:p>
        </p:txBody>
      </p:sp>
      <p:pic>
        <p:nvPicPr>
          <p:cNvPr id="6" name="Picture 5">
            <a:extLst>
              <a:ext uri="{FF2B5EF4-FFF2-40B4-BE49-F238E27FC236}">
                <a16:creationId xmlns:a16="http://schemas.microsoft.com/office/drawing/2014/main" id="{E906DF5A-B209-4D0D-9762-3078F526D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87" y="711691"/>
            <a:ext cx="978523" cy="5212859"/>
          </a:xfrm>
          <a:prstGeom prst="rect">
            <a:avLst/>
          </a:prstGeom>
        </p:spPr>
      </p:pic>
      <p:pic>
        <p:nvPicPr>
          <p:cNvPr id="11" name="Picture 10">
            <a:extLst>
              <a:ext uri="{FF2B5EF4-FFF2-40B4-BE49-F238E27FC236}">
                <a16:creationId xmlns:a16="http://schemas.microsoft.com/office/drawing/2014/main" id="{BFC228B2-2458-49C0-8A5C-274525931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708660"/>
            <a:ext cx="4515990" cy="5615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96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48</a:t>
            </a:fld>
            <a:endParaRPr lang="en-US" altLang="en-US"/>
          </a:p>
        </p:txBody>
      </p:sp>
      <p:sp>
        <p:nvSpPr>
          <p:cNvPr id="6" name="Rectangle 5"/>
          <p:cNvSpPr/>
          <p:nvPr/>
        </p:nvSpPr>
        <p:spPr>
          <a:xfrm>
            <a:off x="129532" y="243394"/>
            <a:ext cx="6957067" cy="584775"/>
          </a:xfrm>
          <a:prstGeom prst="rect">
            <a:avLst/>
          </a:prstGeom>
        </p:spPr>
        <p:txBody>
          <a:bodyPr/>
          <a:lstStyle/>
          <a:p>
            <a:pPr eaLnBrk="1" hangingPunct="1"/>
            <a:r>
              <a:rPr kumimoji="0" lang="en-US" altLang="en-US" sz="3200" b="1" i="0" u="none" strike="noStrike" kern="1200" cap="none" spc="0" normalizeH="0" baseline="0" noProof="0" dirty="0">
                <a:ln>
                  <a:noFill/>
                </a:ln>
                <a:solidFill>
                  <a:srgbClr val="005595"/>
                </a:solidFill>
                <a:effectLst/>
                <a:uLnTx/>
                <a:uFillTx/>
                <a:latin typeface="Arial"/>
                <a:ea typeface="+mj-ea"/>
                <a:cs typeface="+mj-cs"/>
              </a:rPr>
              <a:t>Case Closure</a:t>
            </a:r>
            <a:endParaRPr lang="en-US" sz="3200" b="1" dirty="0">
              <a:solidFill>
                <a:srgbClr val="005595"/>
              </a:solidFill>
              <a:latin typeface="+mj-lt"/>
              <a:ea typeface="+mj-ea"/>
              <a:cs typeface="+mj-cs"/>
            </a:endParaRPr>
          </a:p>
        </p:txBody>
      </p:sp>
      <p:pic>
        <p:nvPicPr>
          <p:cNvPr id="31" name="Picture 30">
            <a:extLst>
              <a:ext uri="{FF2B5EF4-FFF2-40B4-BE49-F238E27FC236}">
                <a16:creationId xmlns:a16="http://schemas.microsoft.com/office/drawing/2014/main" id="{7B3ACB38-DCA4-4548-9734-21BF593C6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03" y="885319"/>
            <a:ext cx="7039957" cy="2534004"/>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6CB15F5A-5698-49A3-A864-40FF45EB5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270" y="3657600"/>
            <a:ext cx="6169460" cy="1665754"/>
          </a:xfrm>
          <a:prstGeom prst="rect">
            <a:avLst/>
          </a:prstGeom>
        </p:spPr>
      </p:pic>
    </p:spTree>
    <p:extLst>
      <p:ext uri="{BB962C8B-B14F-4D97-AF65-F5344CB8AC3E}">
        <p14:creationId xmlns:p14="http://schemas.microsoft.com/office/powerpoint/2010/main" val="397527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49</a:t>
            </a:fld>
            <a:endParaRPr lang="en-US" altLang="en-US"/>
          </a:p>
        </p:txBody>
      </p:sp>
      <p:sp>
        <p:nvSpPr>
          <p:cNvPr id="6" name="Rectangle 5"/>
          <p:cNvSpPr/>
          <p:nvPr/>
        </p:nvSpPr>
        <p:spPr>
          <a:xfrm>
            <a:off x="129532" y="243394"/>
            <a:ext cx="6957067" cy="584775"/>
          </a:xfrm>
          <a:prstGeom prst="rect">
            <a:avLst/>
          </a:prstGeom>
        </p:spPr>
        <p:txBody>
          <a:bodyPr/>
          <a:lstStyle/>
          <a:p>
            <a:pPr eaLnBrk="1" hangingPunct="1"/>
            <a:r>
              <a:rPr kumimoji="0" lang="en-US" altLang="en-US" sz="3200" b="1" i="0" u="none" strike="noStrike" kern="1200" cap="none" spc="0" normalizeH="0" baseline="0" noProof="0" dirty="0">
                <a:ln>
                  <a:noFill/>
                </a:ln>
                <a:solidFill>
                  <a:srgbClr val="005595"/>
                </a:solidFill>
                <a:effectLst/>
                <a:uLnTx/>
                <a:uFillTx/>
                <a:latin typeface="Arial"/>
                <a:ea typeface="+mj-ea"/>
                <a:cs typeface="+mj-cs"/>
              </a:rPr>
              <a:t>Case Closure</a:t>
            </a:r>
            <a:endParaRPr lang="en-US" sz="3200" b="1" dirty="0">
              <a:solidFill>
                <a:srgbClr val="005595"/>
              </a:solidFill>
              <a:latin typeface="+mj-lt"/>
              <a:ea typeface="+mj-ea"/>
              <a:cs typeface="+mj-cs"/>
            </a:endParaRPr>
          </a:p>
        </p:txBody>
      </p:sp>
      <p:pic>
        <p:nvPicPr>
          <p:cNvPr id="3" name="Picture 2">
            <a:extLst>
              <a:ext uri="{FF2B5EF4-FFF2-40B4-BE49-F238E27FC236}">
                <a16:creationId xmlns:a16="http://schemas.microsoft.com/office/drawing/2014/main" id="{724F0137-AC1D-4FC0-BC14-6EA4E9E8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588" y="1637891"/>
            <a:ext cx="3838824" cy="3582218"/>
          </a:xfrm>
          <a:prstGeom prst="rect">
            <a:avLst/>
          </a:prstGeom>
        </p:spPr>
      </p:pic>
      <p:sp>
        <p:nvSpPr>
          <p:cNvPr id="8" name="Oval 7">
            <a:extLst>
              <a:ext uri="{FF2B5EF4-FFF2-40B4-BE49-F238E27FC236}">
                <a16:creationId xmlns:a16="http://schemas.microsoft.com/office/drawing/2014/main" id="{DE6631C3-6B6C-4A19-8F7E-74D11C563913}"/>
              </a:ext>
            </a:extLst>
          </p:cNvPr>
          <p:cNvSpPr/>
          <p:nvPr/>
        </p:nvSpPr>
        <p:spPr bwMode="auto">
          <a:xfrm>
            <a:off x="2819400" y="3581400"/>
            <a:ext cx="2910012" cy="1638709"/>
          </a:xfrm>
          <a:prstGeom prst="ellipse">
            <a:avLst/>
          </a:prstGeom>
          <a:noFill/>
          <a:ln w="9525" cap="flat" cmpd="sng" algn="ctr">
            <a:solidFill>
              <a:schemeClr val="tx1"/>
            </a:solidFill>
            <a:prstDash val="lg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21109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a:t>
            </a:fld>
            <a:endParaRPr lang="en-US" altLang="en-US"/>
          </a:p>
        </p:txBody>
      </p:sp>
      <p:sp>
        <p:nvSpPr>
          <p:cNvPr id="9218" name="Rectangle 2"/>
          <p:cNvSpPr>
            <a:spLocks noGrp="1" noChangeArrowheads="1"/>
          </p:cNvSpPr>
          <p:nvPr>
            <p:ph type="title"/>
          </p:nvPr>
        </p:nvSpPr>
        <p:spPr>
          <a:xfrm>
            <a:off x="457200" y="2514600"/>
            <a:ext cx="8229600" cy="1143000"/>
          </a:xfrm>
        </p:spPr>
        <p:txBody>
          <a:bodyPr/>
          <a:lstStyle/>
          <a:p>
            <a:pPr algn="ctr"/>
            <a:r>
              <a:rPr lang="en-US" altLang="en-US" dirty="0"/>
              <a:t>Case Creation</a:t>
            </a:r>
          </a:p>
        </p:txBody>
      </p:sp>
    </p:spTree>
    <p:extLst>
      <p:ext uri="{BB962C8B-B14F-4D97-AF65-F5344CB8AC3E}">
        <p14:creationId xmlns:p14="http://schemas.microsoft.com/office/powerpoint/2010/main" val="23190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50</a:t>
            </a:fld>
            <a:endParaRPr lang="en-US" altLang="en-US"/>
          </a:p>
        </p:txBody>
      </p:sp>
      <p:sp>
        <p:nvSpPr>
          <p:cNvPr id="6" name="Rectangle 2">
            <a:extLst>
              <a:ext uri="{FF2B5EF4-FFF2-40B4-BE49-F238E27FC236}">
                <a16:creationId xmlns:a16="http://schemas.microsoft.com/office/drawing/2014/main" id="{8A3D6D83-474F-46AF-AD00-74FB376D6A20}"/>
              </a:ext>
            </a:extLst>
          </p:cNvPr>
          <p:cNvSpPr>
            <a:spLocks noGrp="1" noChangeArrowheads="1"/>
          </p:cNvSpPr>
          <p:nvPr>
            <p:ph type="title"/>
          </p:nvPr>
        </p:nvSpPr>
        <p:spPr>
          <a:xfrm>
            <a:off x="457200" y="2514600"/>
            <a:ext cx="8229600" cy="1143000"/>
          </a:xfrm>
        </p:spPr>
        <p:txBody>
          <a:bodyPr/>
          <a:lstStyle/>
          <a:p>
            <a:pPr algn="ctr"/>
            <a:r>
              <a:rPr lang="en-US" altLang="en-US" dirty="0"/>
              <a:t>Recommended Referrals</a:t>
            </a:r>
          </a:p>
        </p:txBody>
      </p:sp>
    </p:spTree>
    <p:extLst>
      <p:ext uri="{BB962C8B-B14F-4D97-AF65-F5344CB8AC3E}">
        <p14:creationId xmlns:p14="http://schemas.microsoft.com/office/powerpoint/2010/main" val="316775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51</a:t>
            </a:fld>
            <a:endParaRPr lang="en-US" altLang="en-US"/>
          </a:p>
        </p:txBody>
      </p:sp>
      <p:pic>
        <p:nvPicPr>
          <p:cNvPr id="6" name="Picture 5">
            <a:extLst>
              <a:ext uri="{FF2B5EF4-FFF2-40B4-BE49-F238E27FC236}">
                <a16:creationId xmlns:a16="http://schemas.microsoft.com/office/drawing/2014/main" id="{285B4A6E-E26A-4AEC-86AD-97FF51A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08762"/>
            <a:ext cx="5163271" cy="1457528"/>
          </a:xfrm>
          <a:prstGeom prst="rect">
            <a:avLst/>
          </a:prstGeom>
        </p:spPr>
      </p:pic>
      <p:pic>
        <p:nvPicPr>
          <p:cNvPr id="3" name="Picture 2">
            <a:extLst>
              <a:ext uri="{FF2B5EF4-FFF2-40B4-BE49-F238E27FC236}">
                <a16:creationId xmlns:a16="http://schemas.microsoft.com/office/drawing/2014/main" id="{249D4277-238E-4FB8-8B8A-B4CACD088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752600"/>
            <a:ext cx="7811590" cy="371527"/>
          </a:xfrm>
          <a:prstGeom prst="rect">
            <a:avLst/>
          </a:prstGeom>
        </p:spPr>
      </p:pic>
      <p:pic>
        <p:nvPicPr>
          <p:cNvPr id="8" name="Picture 7">
            <a:extLst>
              <a:ext uri="{FF2B5EF4-FFF2-40B4-BE49-F238E27FC236}">
                <a16:creationId xmlns:a16="http://schemas.microsoft.com/office/drawing/2014/main" id="{253F09EA-9380-400E-8C63-B52A3E8ECD77}"/>
              </a:ext>
            </a:extLst>
          </p:cNvPr>
          <p:cNvPicPr>
            <a:picLocks noChangeAspect="1"/>
          </p:cNvPicPr>
          <p:nvPr/>
        </p:nvPicPr>
        <p:blipFill rotWithShape="1">
          <a:blip r:embed="rId5">
            <a:extLst>
              <a:ext uri="{28A0092B-C50C-407E-A947-70E740481C1C}">
                <a14:useLocalDpi xmlns:a14="http://schemas.microsoft.com/office/drawing/2010/main" val="0"/>
              </a:ext>
            </a:extLst>
          </a:blip>
          <a:srcRect b="77485"/>
          <a:stretch/>
        </p:blipFill>
        <p:spPr>
          <a:xfrm>
            <a:off x="21771" y="2209800"/>
            <a:ext cx="9144000" cy="838200"/>
          </a:xfrm>
          <a:prstGeom prst="rect">
            <a:avLst/>
          </a:prstGeom>
        </p:spPr>
      </p:pic>
      <p:pic>
        <p:nvPicPr>
          <p:cNvPr id="7" name="Picture 6">
            <a:extLst>
              <a:ext uri="{FF2B5EF4-FFF2-40B4-BE49-F238E27FC236}">
                <a16:creationId xmlns:a16="http://schemas.microsoft.com/office/drawing/2014/main" id="{4ECD04C6-936B-4407-AEFD-1BDBB21DC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200198"/>
            <a:ext cx="8602275" cy="1819529"/>
          </a:xfrm>
          <a:prstGeom prst="rect">
            <a:avLst/>
          </a:prstGeom>
        </p:spPr>
      </p:pic>
      <p:sp>
        <p:nvSpPr>
          <p:cNvPr id="9" name="TextBox 8">
            <a:extLst>
              <a:ext uri="{FF2B5EF4-FFF2-40B4-BE49-F238E27FC236}">
                <a16:creationId xmlns:a16="http://schemas.microsoft.com/office/drawing/2014/main" id="{6EDE0657-83AC-4C3E-939B-3153B4B0CD25}"/>
              </a:ext>
            </a:extLst>
          </p:cNvPr>
          <p:cNvSpPr txBox="1"/>
          <p:nvPr/>
        </p:nvSpPr>
        <p:spPr>
          <a:xfrm>
            <a:off x="2514600" y="5419491"/>
            <a:ext cx="4579374" cy="707886"/>
          </a:xfrm>
          <a:prstGeom prst="rect">
            <a:avLst/>
          </a:prstGeom>
          <a:noFill/>
        </p:spPr>
        <p:txBody>
          <a:bodyPr wrap="square">
            <a:spAutoFit/>
          </a:bodyPr>
          <a:lstStyle/>
          <a:p>
            <a:r>
              <a:rPr lang="en-US" sz="2000" dirty="0">
                <a:hlinkClick r:id="rId7"/>
              </a:rPr>
              <a:t>https://www.cdc.gov/nceh/lead/advisory/acclpp/actions-blls.htm</a:t>
            </a:r>
            <a:r>
              <a:rPr lang="en-US" sz="2000" dirty="0"/>
              <a:t> </a:t>
            </a:r>
          </a:p>
        </p:txBody>
      </p:sp>
    </p:spTree>
    <p:extLst>
      <p:ext uri="{BB962C8B-B14F-4D97-AF65-F5344CB8AC3E}">
        <p14:creationId xmlns:p14="http://schemas.microsoft.com/office/powerpoint/2010/main" val="261152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52</a:t>
            </a:fld>
            <a:endParaRPr lang="en-US" altLang="en-US"/>
          </a:p>
        </p:txBody>
      </p:sp>
      <p:pic>
        <p:nvPicPr>
          <p:cNvPr id="3" name="Picture 2" descr="Graphical user interface, text, application, email&#10;&#10;Description automatically generated">
            <a:extLst>
              <a:ext uri="{FF2B5EF4-FFF2-40B4-BE49-F238E27FC236}">
                <a16:creationId xmlns:a16="http://schemas.microsoft.com/office/drawing/2014/main" id="{BBFD1CBC-34CC-4AB1-A07D-0781B54F3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4830244"/>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4F9C2E52-5BF3-459C-BBA4-6799E07FBED8}"/>
              </a:ext>
            </a:extLst>
          </p:cNvPr>
          <p:cNvCxnSpPr>
            <a:cxnSpLocks/>
          </p:cNvCxnSpPr>
          <p:nvPr/>
        </p:nvCxnSpPr>
        <p:spPr bwMode="auto">
          <a:xfrm flipV="1">
            <a:off x="6629400" y="4191000"/>
            <a:ext cx="762000" cy="677255"/>
          </a:xfrm>
          <a:prstGeom prst="straightConnector1">
            <a:avLst/>
          </a:prstGeom>
          <a:solidFill>
            <a:schemeClr val="accent1"/>
          </a:solidFill>
          <a:ln w="28575" cap="flat" cmpd="sng" algn="ctr">
            <a:solidFill>
              <a:schemeClr val="tx1"/>
            </a:solidFill>
            <a:prstDash val="solid"/>
            <a:round/>
            <a:headEnd type="none" w="med" len="med"/>
            <a:tailEnd type="triangle"/>
          </a:ln>
          <a:effectLst>
            <a:outerShdw dist="35921" dir="2700000" algn="ctr" rotWithShape="0">
              <a:schemeClr val="bg2"/>
            </a:outerShdw>
          </a:effectLst>
        </p:spPr>
      </p:cxnSp>
      <p:pic>
        <p:nvPicPr>
          <p:cNvPr id="9" name="Picture 8" descr="Graphical user interface, text, application&#10;&#10;Description automatically generated">
            <a:extLst>
              <a:ext uri="{FF2B5EF4-FFF2-40B4-BE49-F238E27FC236}">
                <a16:creationId xmlns:a16="http://schemas.microsoft.com/office/drawing/2014/main" id="{D55621A6-E903-4E90-8B59-7AAC4CD4B4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63" y="2667000"/>
            <a:ext cx="6146797" cy="16763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A0678C6-5E11-4D82-8B9D-8CABAA0C5BC4}"/>
              </a:ext>
            </a:extLst>
          </p:cNvPr>
          <p:cNvSpPr txBox="1"/>
          <p:nvPr/>
        </p:nvSpPr>
        <p:spPr>
          <a:xfrm>
            <a:off x="140463" y="5469675"/>
            <a:ext cx="9232137" cy="400110"/>
          </a:xfrm>
          <a:prstGeom prst="rect">
            <a:avLst/>
          </a:prstGeom>
          <a:noFill/>
        </p:spPr>
        <p:txBody>
          <a:bodyPr wrap="square">
            <a:spAutoFit/>
          </a:bodyPr>
          <a:lstStyle/>
          <a:p>
            <a:r>
              <a:rPr lang="en-US" sz="2000" dirty="0">
                <a:hlinkClick r:id="rId5"/>
              </a:rPr>
              <a:t>https://www.oregon.gov/oha/hpa/dsi-tc/pages/health-related-services.aspx</a:t>
            </a:r>
            <a:r>
              <a:rPr lang="en-US" sz="2000" dirty="0"/>
              <a:t> </a:t>
            </a:r>
          </a:p>
        </p:txBody>
      </p:sp>
    </p:spTree>
    <p:extLst>
      <p:ext uri="{BB962C8B-B14F-4D97-AF65-F5344CB8AC3E}">
        <p14:creationId xmlns:p14="http://schemas.microsoft.com/office/powerpoint/2010/main" val="41975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53</a:t>
            </a:fld>
            <a:endParaRPr lang="en-US" altLang="en-US"/>
          </a:p>
        </p:txBody>
      </p:sp>
      <p:pic>
        <p:nvPicPr>
          <p:cNvPr id="3" name="Picture 2" descr="Graphical user interface, text, application&#10;&#10;Description automatically generated">
            <a:extLst>
              <a:ext uri="{FF2B5EF4-FFF2-40B4-BE49-F238E27FC236}">
                <a16:creationId xmlns:a16="http://schemas.microsoft.com/office/drawing/2014/main" id="{F7E438C3-94D0-4E71-B4FE-87287ED915D3}"/>
              </a:ext>
            </a:extLst>
          </p:cNvPr>
          <p:cNvPicPr>
            <a:picLocks noChangeAspect="1"/>
          </p:cNvPicPr>
          <p:nvPr/>
        </p:nvPicPr>
        <p:blipFill rotWithShape="1">
          <a:blip r:embed="rId3">
            <a:extLst>
              <a:ext uri="{28A0092B-C50C-407E-A947-70E740481C1C}">
                <a14:useLocalDpi xmlns:a14="http://schemas.microsoft.com/office/drawing/2010/main" val="0"/>
              </a:ext>
            </a:extLst>
          </a:blip>
          <a:srcRect l="6666" t="13105" r="7500" b="2343"/>
          <a:stretch/>
        </p:blipFill>
        <p:spPr>
          <a:xfrm>
            <a:off x="152400" y="304800"/>
            <a:ext cx="7848600" cy="4191000"/>
          </a:xfrm>
          <a:prstGeom prst="rect">
            <a:avLst/>
          </a:prstGeom>
          <a:ln>
            <a:solidFill>
              <a:schemeClr val="tx1"/>
            </a:solidFill>
          </a:ln>
        </p:spPr>
      </p:pic>
      <p:pic>
        <p:nvPicPr>
          <p:cNvPr id="7" name="Picture 6">
            <a:extLst>
              <a:ext uri="{FF2B5EF4-FFF2-40B4-BE49-F238E27FC236}">
                <a16:creationId xmlns:a16="http://schemas.microsoft.com/office/drawing/2014/main" id="{62471EBE-E311-420D-B301-36960E78C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67" y="4733857"/>
            <a:ext cx="4353533" cy="323895"/>
          </a:xfrm>
          <a:prstGeom prst="rect">
            <a:avLst/>
          </a:prstGeom>
        </p:spPr>
      </p:pic>
      <p:pic>
        <p:nvPicPr>
          <p:cNvPr id="9" name="Picture 8">
            <a:extLst>
              <a:ext uri="{FF2B5EF4-FFF2-40B4-BE49-F238E27FC236}">
                <a16:creationId xmlns:a16="http://schemas.microsoft.com/office/drawing/2014/main" id="{06BA4BBB-24B0-4CDE-BA4D-7A4339E0D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113" y="5164214"/>
            <a:ext cx="8554644" cy="504895"/>
          </a:xfrm>
          <a:prstGeom prst="rect">
            <a:avLst/>
          </a:prstGeom>
        </p:spPr>
      </p:pic>
    </p:spTree>
    <p:extLst>
      <p:ext uri="{BB962C8B-B14F-4D97-AF65-F5344CB8AC3E}">
        <p14:creationId xmlns:p14="http://schemas.microsoft.com/office/powerpoint/2010/main" val="323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54</a:t>
            </a:fld>
            <a:endParaRPr lang="en-US" altLang="en-US"/>
          </a:p>
        </p:txBody>
      </p:sp>
      <p:pic>
        <p:nvPicPr>
          <p:cNvPr id="7" name="Picture 6" descr="Map&#10;&#10;Description automatically generated">
            <a:extLst>
              <a:ext uri="{FF2B5EF4-FFF2-40B4-BE49-F238E27FC236}">
                <a16:creationId xmlns:a16="http://schemas.microsoft.com/office/drawing/2014/main" id="{6941E5CE-843B-49F7-9AB3-778C315F0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26" y="199223"/>
            <a:ext cx="7325747" cy="5744377"/>
          </a:xfrm>
          <a:prstGeom prst="rect">
            <a:avLst/>
          </a:prstGeom>
        </p:spPr>
      </p:pic>
      <p:pic>
        <p:nvPicPr>
          <p:cNvPr id="3" name="Picture 2" descr="Logo&#10;&#10;Description automatically generated with low confidence">
            <a:extLst>
              <a:ext uri="{FF2B5EF4-FFF2-40B4-BE49-F238E27FC236}">
                <a16:creationId xmlns:a16="http://schemas.microsoft.com/office/drawing/2014/main" id="{B4514C1C-0C9F-4C78-8C69-C7BCF1742E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2377" y="3940568"/>
            <a:ext cx="3088591" cy="2003032"/>
          </a:xfrm>
          <a:prstGeom prst="rect">
            <a:avLst/>
          </a:prstGeom>
        </p:spPr>
      </p:pic>
    </p:spTree>
    <p:extLst>
      <p:ext uri="{BB962C8B-B14F-4D97-AF65-F5344CB8AC3E}">
        <p14:creationId xmlns:p14="http://schemas.microsoft.com/office/powerpoint/2010/main" val="117757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55</a:t>
            </a:fld>
            <a:endParaRPr lang="en-US" altLang="en-US"/>
          </a:p>
        </p:txBody>
      </p:sp>
      <p:pic>
        <p:nvPicPr>
          <p:cNvPr id="3" name="Picture 2" descr="Text&#10;&#10;Description automatically generated with low confidence">
            <a:extLst>
              <a:ext uri="{FF2B5EF4-FFF2-40B4-BE49-F238E27FC236}">
                <a16:creationId xmlns:a16="http://schemas.microsoft.com/office/drawing/2014/main" id="{C95051E6-6AC6-4657-A0E0-4F05E14BB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78" y="90021"/>
            <a:ext cx="8011643" cy="6677957"/>
          </a:xfrm>
          <a:prstGeom prst="rect">
            <a:avLst/>
          </a:prstGeom>
        </p:spPr>
      </p:pic>
    </p:spTree>
    <p:extLst>
      <p:ext uri="{BB962C8B-B14F-4D97-AF65-F5344CB8AC3E}">
        <p14:creationId xmlns:p14="http://schemas.microsoft.com/office/powerpoint/2010/main" val="201153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56</a:t>
            </a:fld>
            <a:endParaRPr lang="en-US" altLang="en-US"/>
          </a:p>
        </p:txBody>
      </p:sp>
      <p:pic>
        <p:nvPicPr>
          <p:cNvPr id="9" name="Picture 8" descr="Graphical user interface, text, application&#10;&#10;Description automatically generated">
            <a:extLst>
              <a:ext uri="{FF2B5EF4-FFF2-40B4-BE49-F238E27FC236}">
                <a16:creationId xmlns:a16="http://schemas.microsoft.com/office/drawing/2014/main" id="{665ED9C3-E70F-41B5-870A-5BED33D5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5480750"/>
          </a:xfrm>
          <a:prstGeom prst="rect">
            <a:avLst/>
          </a:prstGeom>
        </p:spPr>
      </p:pic>
    </p:spTree>
    <p:extLst>
      <p:ext uri="{BB962C8B-B14F-4D97-AF65-F5344CB8AC3E}">
        <p14:creationId xmlns:p14="http://schemas.microsoft.com/office/powerpoint/2010/main" val="323116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57</a:t>
            </a:fld>
            <a:endParaRPr lang="en-US" altLang="en-US"/>
          </a:p>
        </p:txBody>
      </p:sp>
      <p:pic>
        <p:nvPicPr>
          <p:cNvPr id="3" name="Picture 2" descr="Graphical user interface, text, application, email, website&#10;&#10;Description automatically generated">
            <a:extLst>
              <a:ext uri="{FF2B5EF4-FFF2-40B4-BE49-F238E27FC236}">
                <a16:creationId xmlns:a16="http://schemas.microsoft.com/office/drawing/2014/main" id="{1A2F365B-4FD1-4C71-BE2D-088B86F4F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109"/>
            <a:ext cx="9144000" cy="3765944"/>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0F9CF460-4094-4316-9402-CD88DDB39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403" y="1340465"/>
            <a:ext cx="5353797" cy="5220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657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58</a:t>
            </a:fld>
            <a:endParaRPr lang="en-US" altLang="en-US"/>
          </a:p>
        </p:txBody>
      </p:sp>
      <p:sp>
        <p:nvSpPr>
          <p:cNvPr id="6" name="Rectangle 5">
            <a:extLst>
              <a:ext uri="{FF2B5EF4-FFF2-40B4-BE49-F238E27FC236}">
                <a16:creationId xmlns:a16="http://schemas.microsoft.com/office/drawing/2014/main" id="{9E2011ED-1566-4191-AA9B-2DCDB7DE30F7}"/>
              </a:ext>
            </a:extLst>
          </p:cNvPr>
          <p:cNvSpPr/>
          <p:nvPr/>
        </p:nvSpPr>
        <p:spPr>
          <a:xfrm>
            <a:off x="4864" y="253425"/>
            <a:ext cx="5535386" cy="584775"/>
          </a:xfrm>
          <a:prstGeom prst="rect">
            <a:avLst/>
          </a:prstGeom>
        </p:spPr>
        <p:txBody>
          <a:bodyPr/>
          <a:lstStyle/>
          <a:p>
            <a:pPr eaLnBrk="1" hangingPunct="1"/>
            <a:r>
              <a:rPr lang="en-US" sz="3200" b="1" dirty="0">
                <a:solidFill>
                  <a:srgbClr val="005595"/>
                </a:solidFill>
                <a:latin typeface="+mj-lt"/>
                <a:ea typeface="+mj-ea"/>
                <a:cs typeface="+mj-cs"/>
              </a:rPr>
              <a:t>Early Intervention Referral</a:t>
            </a:r>
          </a:p>
        </p:txBody>
      </p:sp>
      <p:pic>
        <p:nvPicPr>
          <p:cNvPr id="12" name="Picture 11">
            <a:extLst>
              <a:ext uri="{FF2B5EF4-FFF2-40B4-BE49-F238E27FC236}">
                <a16:creationId xmlns:a16="http://schemas.microsoft.com/office/drawing/2014/main" id="{051EB13B-98DF-40DA-A1F7-61711E0F2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4048"/>
            <a:ext cx="9144000" cy="852020"/>
          </a:xfrm>
          <a:prstGeom prst="rect">
            <a:avLst/>
          </a:prstGeom>
        </p:spPr>
      </p:pic>
      <p:pic>
        <p:nvPicPr>
          <p:cNvPr id="3" name="Picture 2">
            <a:extLst>
              <a:ext uri="{FF2B5EF4-FFF2-40B4-BE49-F238E27FC236}">
                <a16:creationId xmlns:a16="http://schemas.microsoft.com/office/drawing/2014/main" id="{D1A7B8D1-D6AC-47F7-8942-BB9823BC6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9" y="2895600"/>
            <a:ext cx="9002381" cy="1933845"/>
          </a:xfrm>
          <a:prstGeom prst="rect">
            <a:avLst/>
          </a:prstGeom>
        </p:spPr>
      </p:pic>
    </p:spTree>
    <p:extLst>
      <p:ext uri="{BB962C8B-B14F-4D97-AF65-F5344CB8AC3E}">
        <p14:creationId xmlns:p14="http://schemas.microsoft.com/office/powerpoint/2010/main" val="29540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59</a:t>
            </a:fld>
            <a:endParaRPr lang="en-US" altLang="en-US"/>
          </a:p>
        </p:txBody>
      </p:sp>
      <p:pic>
        <p:nvPicPr>
          <p:cNvPr id="3" name="Picture 2" descr="Screen Clipping">
            <a:extLst>
              <a:ext uri="{FF2B5EF4-FFF2-40B4-BE49-F238E27FC236}">
                <a16:creationId xmlns:a16="http://schemas.microsoft.com/office/drawing/2014/main" id="{35F1ACD9-89CF-4562-BB66-C74E2BDE334F}"/>
              </a:ext>
            </a:extLst>
          </p:cNvPr>
          <p:cNvPicPr>
            <a:picLocks noChangeAspect="1"/>
          </p:cNvPicPr>
          <p:nvPr/>
        </p:nvPicPr>
        <p:blipFill rotWithShape="1">
          <a:blip r:embed="rId3">
            <a:extLst>
              <a:ext uri="{28A0092B-C50C-407E-A947-70E740481C1C}">
                <a14:useLocalDpi xmlns:a14="http://schemas.microsoft.com/office/drawing/2010/main" val="0"/>
              </a:ext>
            </a:extLst>
          </a:blip>
          <a:srcRect t="13309" b="41985"/>
          <a:stretch/>
        </p:blipFill>
        <p:spPr>
          <a:xfrm>
            <a:off x="0" y="885825"/>
            <a:ext cx="9144000" cy="1247775"/>
          </a:xfrm>
          <a:prstGeom prst="rect">
            <a:avLst/>
          </a:prstGeom>
        </p:spPr>
      </p:pic>
      <p:sp>
        <p:nvSpPr>
          <p:cNvPr id="9" name="Rectangle 8">
            <a:extLst>
              <a:ext uri="{FF2B5EF4-FFF2-40B4-BE49-F238E27FC236}">
                <a16:creationId xmlns:a16="http://schemas.microsoft.com/office/drawing/2014/main" id="{46197611-81B3-479A-BB13-E6492B3469BA}"/>
              </a:ext>
            </a:extLst>
          </p:cNvPr>
          <p:cNvSpPr/>
          <p:nvPr/>
        </p:nvSpPr>
        <p:spPr>
          <a:xfrm>
            <a:off x="4864" y="253425"/>
            <a:ext cx="5535386" cy="584775"/>
          </a:xfrm>
          <a:prstGeom prst="rect">
            <a:avLst/>
          </a:prstGeom>
        </p:spPr>
        <p:txBody>
          <a:bodyPr/>
          <a:lstStyle/>
          <a:p>
            <a:pPr eaLnBrk="1" hangingPunct="1"/>
            <a:r>
              <a:rPr lang="en-US" sz="3200" b="1" dirty="0">
                <a:solidFill>
                  <a:srgbClr val="005595"/>
                </a:solidFill>
                <a:latin typeface="+mj-lt"/>
                <a:ea typeface="+mj-ea"/>
                <a:cs typeface="+mj-cs"/>
              </a:rPr>
              <a:t>Early Intervention Referral</a:t>
            </a:r>
          </a:p>
        </p:txBody>
      </p:sp>
      <p:pic>
        <p:nvPicPr>
          <p:cNvPr id="8" name="Picture 7" descr="A screenshot of a cell phone&#10;&#10;Description automatically generated">
            <a:extLst>
              <a:ext uri="{FF2B5EF4-FFF2-40B4-BE49-F238E27FC236}">
                <a16:creationId xmlns:a16="http://schemas.microsoft.com/office/drawing/2014/main" id="{8671B89E-9A9C-433C-A3E5-03C24DEF9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117124"/>
            <a:ext cx="3505200" cy="4273092"/>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092BB57D-2607-4A96-B601-B3E03C0FCF7E}"/>
              </a:ext>
            </a:extLst>
          </p:cNvPr>
          <p:cNvPicPr>
            <a:picLocks noChangeAspect="1"/>
          </p:cNvPicPr>
          <p:nvPr/>
        </p:nvPicPr>
        <p:blipFill rotWithShape="1">
          <a:blip r:embed="rId5">
            <a:extLst>
              <a:ext uri="{28A0092B-C50C-407E-A947-70E740481C1C}">
                <a14:useLocalDpi xmlns:a14="http://schemas.microsoft.com/office/drawing/2010/main" val="0"/>
              </a:ext>
            </a:extLst>
          </a:blip>
          <a:srcRect l="14166" t="14883" r="15833" b="574"/>
          <a:stretch/>
        </p:blipFill>
        <p:spPr>
          <a:xfrm rot="21409144">
            <a:off x="4030395" y="2152135"/>
            <a:ext cx="4808805" cy="3721100"/>
          </a:xfrm>
          <a:prstGeom prst="rect">
            <a:avLst/>
          </a:prstGeom>
          <a:ln>
            <a:noFill/>
          </a:ln>
          <a:effectLst>
            <a:outerShdw blurRad="292100" dist="139700" dir="2700000" algn="tl" rotWithShape="0">
              <a:srgbClr val="333333">
                <a:alpha val="65000"/>
              </a:srgbClr>
            </a:outerShdw>
          </a:effectLst>
        </p:spPr>
      </p:pic>
      <p:sp>
        <p:nvSpPr>
          <p:cNvPr id="2" name="Arrow: Curved Down 1">
            <a:extLst>
              <a:ext uri="{FF2B5EF4-FFF2-40B4-BE49-F238E27FC236}">
                <a16:creationId xmlns:a16="http://schemas.microsoft.com/office/drawing/2014/main" id="{5A5B1362-9249-4301-98DD-13B6568F7DA8}"/>
              </a:ext>
            </a:extLst>
          </p:cNvPr>
          <p:cNvSpPr/>
          <p:nvPr/>
        </p:nvSpPr>
        <p:spPr bwMode="auto">
          <a:xfrm rot="20515501">
            <a:off x="3074881" y="4220514"/>
            <a:ext cx="2743200" cy="609600"/>
          </a:xfrm>
          <a:prstGeom prst="curvedDownArrow">
            <a:avLst/>
          </a:pr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28316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a:t>
            </a:fld>
            <a:endParaRPr lang="en-US" altLang="en-US"/>
          </a:p>
        </p:txBody>
      </p:sp>
      <p:pic>
        <p:nvPicPr>
          <p:cNvPr id="1026" name="Picture 2" descr="PHIL Image 12142"/>
          <p:cNvPicPr>
            <a:picLocks noChangeAspect="1" noChangeArrowheads="1"/>
          </p:cNvPicPr>
          <p:nvPr/>
        </p:nvPicPr>
        <p:blipFill rotWithShape="1">
          <a:blip r:embed="rId3">
            <a:extLst>
              <a:ext uri="{28A0092B-C50C-407E-A947-70E740481C1C}">
                <a14:useLocalDpi xmlns:a14="http://schemas.microsoft.com/office/drawing/2010/main" val="0"/>
              </a:ext>
            </a:extLst>
          </a:blip>
          <a:srcRect l="32410"/>
          <a:stretch/>
        </p:blipFill>
        <p:spPr bwMode="auto">
          <a:xfrm>
            <a:off x="304800" y="1112000"/>
            <a:ext cx="3845897" cy="3714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386775"/>
            <a:ext cx="8760732" cy="584775"/>
          </a:xfrm>
          <a:prstGeom prst="rect">
            <a:avLst/>
          </a:prstGeom>
        </p:spPr>
        <p:txBody>
          <a:bodyPr wrap="none">
            <a:spAutoFit/>
          </a:bodyPr>
          <a:lstStyle/>
          <a:p>
            <a:r>
              <a:rPr lang="en-US" sz="3200" b="1" dirty="0">
                <a:solidFill>
                  <a:srgbClr val="005595"/>
                </a:solidFill>
                <a:latin typeface="+mj-lt"/>
                <a:ea typeface="+mj-ea"/>
                <a:cs typeface="+mj-cs"/>
              </a:rPr>
              <a:t>Presumptive vs. Confirmed Blood Lead Test</a:t>
            </a:r>
            <a:endParaRPr lang="en-US" dirty="0"/>
          </a:p>
        </p:txBody>
      </p:sp>
      <p:sp>
        <p:nvSpPr>
          <p:cNvPr id="6" name="TextBox 5"/>
          <p:cNvSpPr txBox="1"/>
          <p:nvPr/>
        </p:nvSpPr>
        <p:spPr>
          <a:xfrm>
            <a:off x="246549" y="4845800"/>
            <a:ext cx="4038600" cy="984885"/>
          </a:xfrm>
          <a:prstGeom prst="rect">
            <a:avLst/>
          </a:prstGeom>
          <a:noFill/>
        </p:spPr>
        <p:txBody>
          <a:bodyPr wrap="square" rtlCol="0">
            <a:spAutoFit/>
          </a:bodyPr>
          <a:lstStyle/>
          <a:p>
            <a:r>
              <a:rPr lang="en-US" sz="2000" b="1" dirty="0">
                <a:latin typeface="+mj-lt"/>
              </a:rPr>
              <a:t>Capillary test (Presumptive)</a:t>
            </a:r>
          </a:p>
          <a:p>
            <a:r>
              <a:rPr lang="en-US" sz="1800" dirty="0">
                <a:latin typeface="+mj-lt"/>
              </a:rPr>
              <a:t>Susceptible to contamination.</a:t>
            </a:r>
          </a:p>
          <a:p>
            <a:r>
              <a:rPr lang="en-US" sz="1800" dirty="0">
                <a:latin typeface="+mj-lt"/>
              </a:rPr>
              <a:t>Should be confirmed by venous test</a:t>
            </a:r>
          </a:p>
        </p:txBody>
      </p:sp>
      <p:pic>
        <p:nvPicPr>
          <p:cNvPr id="7" name="Picture 6">
            <a:extLst>
              <a:ext uri="{FF2B5EF4-FFF2-40B4-BE49-F238E27FC236}">
                <a16:creationId xmlns:a16="http://schemas.microsoft.com/office/drawing/2014/main" id="{62D11D48-39DE-4678-A084-33E3D4A4CD05}"/>
              </a:ext>
            </a:extLst>
          </p:cNvPr>
          <p:cNvPicPr>
            <a:picLocks noChangeAspect="1"/>
          </p:cNvPicPr>
          <p:nvPr/>
        </p:nvPicPr>
        <p:blipFill rotWithShape="1">
          <a:blip r:embed="rId4"/>
          <a:srcRect r="25143"/>
          <a:stretch/>
        </p:blipFill>
        <p:spPr>
          <a:xfrm>
            <a:off x="4617396" y="1086968"/>
            <a:ext cx="3714750" cy="3714750"/>
          </a:xfrm>
          <a:prstGeom prst="rect">
            <a:avLst/>
          </a:prstGeom>
        </p:spPr>
      </p:pic>
      <p:sp>
        <p:nvSpPr>
          <p:cNvPr id="8" name="TextBox 7">
            <a:extLst>
              <a:ext uri="{FF2B5EF4-FFF2-40B4-BE49-F238E27FC236}">
                <a16:creationId xmlns:a16="http://schemas.microsoft.com/office/drawing/2014/main" id="{D3D7A9C4-9E4F-4606-9859-943D259B0374}"/>
              </a:ext>
            </a:extLst>
          </p:cNvPr>
          <p:cNvSpPr txBox="1"/>
          <p:nvPr/>
        </p:nvSpPr>
        <p:spPr>
          <a:xfrm>
            <a:off x="4593077" y="4826750"/>
            <a:ext cx="4169923" cy="1261884"/>
          </a:xfrm>
          <a:prstGeom prst="rect">
            <a:avLst/>
          </a:prstGeom>
          <a:noFill/>
        </p:spPr>
        <p:txBody>
          <a:bodyPr wrap="square" rtlCol="0">
            <a:spAutoFit/>
          </a:bodyPr>
          <a:lstStyle/>
          <a:p>
            <a:pPr lvl="0"/>
            <a:r>
              <a:rPr lang="en-US" sz="2000" b="1" dirty="0">
                <a:latin typeface="+mj-lt"/>
              </a:rPr>
              <a:t>Venous test (Confirmatory) </a:t>
            </a:r>
          </a:p>
          <a:p>
            <a:pPr lvl="0"/>
            <a:r>
              <a:rPr lang="en-US" sz="1800" dirty="0">
                <a:latin typeface="+mj-lt"/>
              </a:rPr>
              <a:t>If ≥ 5 µg/dl, then it’s a</a:t>
            </a:r>
            <a:r>
              <a:rPr lang="en-US" sz="1800" b="1" dirty="0">
                <a:latin typeface="+mj-lt"/>
              </a:rPr>
              <a:t> </a:t>
            </a:r>
            <a:r>
              <a:rPr lang="en-US" sz="1800" dirty="0">
                <a:solidFill>
                  <a:srgbClr val="000000"/>
                </a:solidFill>
                <a:latin typeface="+mj-lt"/>
              </a:rPr>
              <a:t>Confirmed Elevated Blood Lead Level (EBLL)</a:t>
            </a:r>
          </a:p>
          <a:p>
            <a:endParaRPr lang="en-US" sz="2000" b="1" dirty="0">
              <a:latin typeface="+mj-lt"/>
            </a:endParaRPr>
          </a:p>
        </p:txBody>
      </p:sp>
    </p:spTree>
    <p:extLst>
      <p:ext uri="{BB962C8B-B14F-4D97-AF65-F5344CB8AC3E}">
        <p14:creationId xmlns:p14="http://schemas.microsoft.com/office/powerpoint/2010/main" val="208460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60</a:t>
            </a:fld>
            <a:endParaRPr lang="en-US" altLang="en-US"/>
          </a:p>
        </p:txBody>
      </p:sp>
      <p:pic>
        <p:nvPicPr>
          <p:cNvPr id="7" name="Picture 6" descr="Graphical user interface, text, application&#10;&#10;Description automatically generated">
            <a:extLst>
              <a:ext uri="{FF2B5EF4-FFF2-40B4-BE49-F238E27FC236}">
                <a16:creationId xmlns:a16="http://schemas.microsoft.com/office/drawing/2014/main" id="{C47CD671-F8B1-447A-AFCD-2FC661F2D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546"/>
            <a:ext cx="9144000" cy="5979751"/>
          </a:xfrm>
          <a:prstGeom prst="rect">
            <a:avLst/>
          </a:prstGeom>
          <a:ln>
            <a:solidFill>
              <a:schemeClr val="bg2"/>
            </a:solidFill>
          </a:ln>
        </p:spPr>
      </p:pic>
      <p:sp>
        <p:nvSpPr>
          <p:cNvPr id="8" name="Rectangle 7">
            <a:extLst>
              <a:ext uri="{FF2B5EF4-FFF2-40B4-BE49-F238E27FC236}">
                <a16:creationId xmlns:a16="http://schemas.microsoft.com/office/drawing/2014/main" id="{47A721E2-30CB-4A3B-B37B-EA571FC5B51D}"/>
              </a:ext>
            </a:extLst>
          </p:cNvPr>
          <p:cNvSpPr/>
          <p:nvPr/>
        </p:nvSpPr>
        <p:spPr>
          <a:xfrm>
            <a:off x="0" y="145762"/>
            <a:ext cx="5535386" cy="584775"/>
          </a:xfrm>
          <a:prstGeom prst="rect">
            <a:avLst/>
          </a:prstGeom>
        </p:spPr>
        <p:txBody>
          <a:bodyPr/>
          <a:lstStyle/>
          <a:p>
            <a:pPr eaLnBrk="1" hangingPunct="1"/>
            <a:r>
              <a:rPr lang="en-US" b="1" dirty="0">
                <a:solidFill>
                  <a:srgbClr val="005595"/>
                </a:solidFill>
                <a:latin typeface="+mj-lt"/>
                <a:ea typeface="+mj-ea"/>
                <a:cs typeface="+mj-cs"/>
              </a:rPr>
              <a:t>Early Intervention Referral</a:t>
            </a:r>
          </a:p>
        </p:txBody>
      </p:sp>
    </p:spTree>
    <p:extLst>
      <p:ext uri="{BB962C8B-B14F-4D97-AF65-F5344CB8AC3E}">
        <p14:creationId xmlns:p14="http://schemas.microsoft.com/office/powerpoint/2010/main" val="8870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61</a:t>
            </a:fld>
            <a:endParaRPr lang="en-US" altLang="en-US"/>
          </a:p>
        </p:txBody>
      </p:sp>
      <p:grpSp>
        <p:nvGrpSpPr>
          <p:cNvPr id="9" name="Group 8">
            <a:extLst>
              <a:ext uri="{FF2B5EF4-FFF2-40B4-BE49-F238E27FC236}">
                <a16:creationId xmlns:a16="http://schemas.microsoft.com/office/drawing/2014/main" id="{DC7FE9B5-C538-4857-BF64-A41CF207C7F2}"/>
              </a:ext>
            </a:extLst>
          </p:cNvPr>
          <p:cNvGrpSpPr/>
          <p:nvPr/>
        </p:nvGrpSpPr>
        <p:grpSpPr>
          <a:xfrm>
            <a:off x="85099" y="609601"/>
            <a:ext cx="9058901" cy="2248363"/>
            <a:chOff x="85099" y="609601"/>
            <a:chExt cx="9058901" cy="2248363"/>
          </a:xfrm>
        </p:grpSpPr>
        <p:pic>
          <p:nvPicPr>
            <p:cNvPr id="7" name="Picture 6" descr="Graphical user interface, text, website&#10;&#10;Description automatically generated">
              <a:extLst>
                <a:ext uri="{FF2B5EF4-FFF2-40B4-BE49-F238E27FC236}">
                  <a16:creationId xmlns:a16="http://schemas.microsoft.com/office/drawing/2014/main" id="{AB54610E-5EDE-4BFD-ACDF-6672C1CA3C00}"/>
                </a:ext>
              </a:extLst>
            </p:cNvPr>
            <p:cNvPicPr>
              <a:picLocks noChangeAspect="1"/>
            </p:cNvPicPr>
            <p:nvPr/>
          </p:nvPicPr>
          <p:blipFill rotWithShape="1">
            <a:blip r:embed="rId3">
              <a:extLst>
                <a:ext uri="{28A0092B-C50C-407E-A947-70E740481C1C}">
                  <a14:useLocalDpi xmlns:a14="http://schemas.microsoft.com/office/drawing/2010/main" val="0"/>
                </a:ext>
              </a:extLst>
            </a:blip>
            <a:srcRect b="51731"/>
            <a:stretch/>
          </p:blipFill>
          <p:spPr>
            <a:xfrm>
              <a:off x="85099" y="609601"/>
              <a:ext cx="8973802" cy="1600200"/>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87F64142-CDED-4A00-8AFA-90C8A89D1E73}"/>
                </a:ext>
              </a:extLst>
            </p:cNvPr>
            <p:cNvPicPr>
              <a:picLocks noChangeAspect="1"/>
            </p:cNvPicPr>
            <p:nvPr/>
          </p:nvPicPr>
          <p:blipFill rotWithShape="1">
            <a:blip r:embed="rId3">
              <a:extLst>
                <a:ext uri="{28A0092B-C50C-407E-A947-70E740481C1C}">
                  <a14:useLocalDpi xmlns:a14="http://schemas.microsoft.com/office/drawing/2010/main" val="0"/>
                </a:ext>
              </a:extLst>
            </a:blip>
            <a:srcRect t="80448"/>
            <a:stretch/>
          </p:blipFill>
          <p:spPr>
            <a:xfrm>
              <a:off x="170198" y="2209801"/>
              <a:ext cx="8973802" cy="648163"/>
            </a:xfrm>
            <a:prstGeom prst="rect">
              <a:avLst/>
            </a:prstGeom>
          </p:spPr>
        </p:pic>
      </p:grpSp>
      <p:pic>
        <p:nvPicPr>
          <p:cNvPr id="11" name="Picture 10" descr="Graphical user interface, text, application, email&#10;&#10;Description automatically generated">
            <a:extLst>
              <a:ext uri="{FF2B5EF4-FFF2-40B4-BE49-F238E27FC236}">
                <a16:creationId xmlns:a16="http://schemas.microsoft.com/office/drawing/2014/main" id="{701E5EA0-91F8-4FE3-8FE3-07A4294A1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974613"/>
            <a:ext cx="7068536" cy="2514951"/>
          </a:xfrm>
          <a:prstGeom prst="rect">
            <a:avLst/>
          </a:prstGeom>
        </p:spPr>
      </p:pic>
      <p:sp>
        <p:nvSpPr>
          <p:cNvPr id="12" name="Oval 11">
            <a:extLst>
              <a:ext uri="{FF2B5EF4-FFF2-40B4-BE49-F238E27FC236}">
                <a16:creationId xmlns:a16="http://schemas.microsoft.com/office/drawing/2014/main" id="{A04F1C4F-3CE4-47DA-B1D0-00BD7815AC72}"/>
              </a:ext>
            </a:extLst>
          </p:cNvPr>
          <p:cNvSpPr/>
          <p:nvPr/>
        </p:nvSpPr>
        <p:spPr bwMode="auto">
          <a:xfrm>
            <a:off x="457200" y="4404001"/>
            <a:ext cx="2362200" cy="3203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84749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04800" y="5943600"/>
            <a:ext cx="3505200" cy="476250"/>
          </a:xfrm>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62</a:t>
            </a:fld>
            <a:endParaRPr lang="en-US" altLang="en-US"/>
          </a:p>
        </p:txBody>
      </p:sp>
      <p:pic>
        <p:nvPicPr>
          <p:cNvPr id="10" name="Picture 9" descr="Screen Clipping">
            <a:extLst>
              <a:ext uri="{FF2B5EF4-FFF2-40B4-BE49-F238E27FC236}">
                <a16:creationId xmlns:a16="http://schemas.microsoft.com/office/drawing/2014/main" id="{8FA1D942-F887-4B52-94BB-2E79483BA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49" y="2190226"/>
            <a:ext cx="4277322" cy="581106"/>
          </a:xfrm>
          <a:prstGeom prst="rect">
            <a:avLst/>
          </a:prstGeom>
        </p:spPr>
      </p:pic>
      <p:pic>
        <p:nvPicPr>
          <p:cNvPr id="6" name="Picture 5" descr="A screenshot of text&#10;&#10;Description automatically generated">
            <a:extLst>
              <a:ext uri="{FF2B5EF4-FFF2-40B4-BE49-F238E27FC236}">
                <a16:creationId xmlns:a16="http://schemas.microsoft.com/office/drawing/2014/main" id="{4B53DC69-9BDD-45BE-B8FC-1EE0A8BC3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075" y="2771332"/>
            <a:ext cx="4267796" cy="3172268"/>
          </a:xfrm>
          <a:prstGeom prst="rect">
            <a:avLst/>
          </a:prstGeom>
          <a:ln>
            <a:solidFill>
              <a:schemeClr val="tx2"/>
            </a:solidFill>
          </a:ln>
        </p:spPr>
      </p:pic>
      <p:sp>
        <p:nvSpPr>
          <p:cNvPr id="13" name="Rectangle 12">
            <a:extLst>
              <a:ext uri="{FF2B5EF4-FFF2-40B4-BE49-F238E27FC236}">
                <a16:creationId xmlns:a16="http://schemas.microsoft.com/office/drawing/2014/main" id="{247EA2F8-3D22-49FA-8C4D-708F2750A19B}"/>
              </a:ext>
            </a:extLst>
          </p:cNvPr>
          <p:cNvSpPr/>
          <p:nvPr/>
        </p:nvSpPr>
        <p:spPr bwMode="auto">
          <a:xfrm>
            <a:off x="2438400" y="5394011"/>
            <a:ext cx="3886200" cy="228600"/>
          </a:xfrm>
          <a:prstGeom prst="rect">
            <a:avLst/>
          </a:prstGeom>
          <a:solidFill>
            <a:srgbClr val="FFFF00">
              <a:alpha val="3922"/>
            </a:srgbClr>
          </a:solidFill>
          <a:ln w="9525" cap="flat" cmpd="sng" algn="ctr">
            <a:solidFill>
              <a:schemeClr val="bg2"/>
            </a:solidFill>
            <a:prstDash val="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1" name="Rectangle 10">
            <a:extLst>
              <a:ext uri="{FF2B5EF4-FFF2-40B4-BE49-F238E27FC236}">
                <a16:creationId xmlns:a16="http://schemas.microsoft.com/office/drawing/2014/main" id="{48932B2A-3057-44F6-896A-3D9AEABB611D}"/>
              </a:ext>
            </a:extLst>
          </p:cNvPr>
          <p:cNvSpPr/>
          <p:nvPr/>
        </p:nvSpPr>
        <p:spPr>
          <a:xfrm>
            <a:off x="103414" y="253425"/>
            <a:ext cx="5535386" cy="584775"/>
          </a:xfrm>
          <a:prstGeom prst="rect">
            <a:avLst/>
          </a:prstGeom>
        </p:spPr>
        <p:txBody>
          <a:bodyPr/>
          <a:lstStyle/>
          <a:p>
            <a:pPr eaLnBrk="1" hangingPunct="1"/>
            <a:r>
              <a:rPr lang="en-US" sz="3200" b="1" dirty="0">
                <a:solidFill>
                  <a:srgbClr val="005595"/>
                </a:solidFill>
                <a:latin typeface="+mj-lt"/>
                <a:ea typeface="+mj-ea"/>
                <a:cs typeface="+mj-cs"/>
              </a:rPr>
              <a:t>Early Intervention Referral</a:t>
            </a:r>
          </a:p>
        </p:txBody>
      </p:sp>
      <p:pic>
        <p:nvPicPr>
          <p:cNvPr id="9" name="Picture 8">
            <a:extLst>
              <a:ext uri="{FF2B5EF4-FFF2-40B4-BE49-F238E27FC236}">
                <a16:creationId xmlns:a16="http://schemas.microsoft.com/office/drawing/2014/main" id="{4E0910AD-639D-4E49-81CD-905A7E965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42613"/>
            <a:ext cx="9144000" cy="928747"/>
          </a:xfrm>
          <a:prstGeom prst="rect">
            <a:avLst/>
          </a:prstGeom>
        </p:spPr>
      </p:pic>
    </p:spTree>
    <p:extLst>
      <p:ext uri="{BB962C8B-B14F-4D97-AF65-F5344CB8AC3E}">
        <p14:creationId xmlns:p14="http://schemas.microsoft.com/office/powerpoint/2010/main" val="395720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63</a:t>
            </a:fld>
            <a:endParaRPr lang="en-US" altLang="en-US"/>
          </a:p>
        </p:txBody>
      </p:sp>
      <p:pic>
        <p:nvPicPr>
          <p:cNvPr id="3" name="Picture 2" descr="Table&#10;&#10;Description automatically generated">
            <a:extLst>
              <a:ext uri="{FF2B5EF4-FFF2-40B4-BE49-F238E27FC236}">
                <a16:creationId xmlns:a16="http://schemas.microsoft.com/office/drawing/2014/main" id="{7F8139EC-5808-47F5-AFE0-F32969D02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94859"/>
            <a:ext cx="5634377" cy="6229791"/>
          </a:xfrm>
          <a:prstGeom prst="rect">
            <a:avLst/>
          </a:prstGeom>
          <a:ln>
            <a:solidFill>
              <a:schemeClr val="bg2"/>
            </a:solidFill>
          </a:ln>
        </p:spPr>
      </p:pic>
      <p:sp>
        <p:nvSpPr>
          <p:cNvPr id="6" name="Rectangle 5">
            <a:extLst>
              <a:ext uri="{FF2B5EF4-FFF2-40B4-BE49-F238E27FC236}">
                <a16:creationId xmlns:a16="http://schemas.microsoft.com/office/drawing/2014/main" id="{238672E4-B22B-4651-A6E9-C16DACAEF618}"/>
              </a:ext>
            </a:extLst>
          </p:cNvPr>
          <p:cNvSpPr/>
          <p:nvPr/>
        </p:nvSpPr>
        <p:spPr>
          <a:xfrm>
            <a:off x="3429000" y="0"/>
            <a:ext cx="5535386" cy="584775"/>
          </a:xfrm>
          <a:prstGeom prst="rect">
            <a:avLst/>
          </a:prstGeom>
        </p:spPr>
        <p:txBody>
          <a:bodyPr/>
          <a:lstStyle/>
          <a:p>
            <a:pPr algn="r" eaLnBrk="1" hangingPunct="1"/>
            <a:r>
              <a:rPr lang="en-US" b="1" dirty="0">
                <a:solidFill>
                  <a:srgbClr val="005595"/>
                </a:solidFill>
                <a:latin typeface="+mj-lt"/>
                <a:ea typeface="+mj-ea"/>
                <a:cs typeface="+mj-cs"/>
              </a:rPr>
              <a:t>Early Intervention Referral</a:t>
            </a:r>
          </a:p>
        </p:txBody>
      </p:sp>
    </p:spTree>
    <p:extLst>
      <p:ext uri="{BB962C8B-B14F-4D97-AF65-F5344CB8AC3E}">
        <p14:creationId xmlns:p14="http://schemas.microsoft.com/office/powerpoint/2010/main" val="39422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64</a:t>
            </a:fld>
            <a:endParaRPr lang="en-US" altLang="en-US"/>
          </a:p>
        </p:txBody>
      </p:sp>
      <p:pic>
        <p:nvPicPr>
          <p:cNvPr id="3" name="Picture 2" descr="Text, website&#10;&#10;Description automatically generated">
            <a:extLst>
              <a:ext uri="{FF2B5EF4-FFF2-40B4-BE49-F238E27FC236}">
                <a16:creationId xmlns:a16="http://schemas.microsoft.com/office/drawing/2014/main" id="{5E689928-7DF9-4ACA-9690-6AD92BE35A88}"/>
              </a:ext>
            </a:extLst>
          </p:cNvPr>
          <p:cNvPicPr>
            <a:picLocks noChangeAspect="1"/>
          </p:cNvPicPr>
          <p:nvPr/>
        </p:nvPicPr>
        <p:blipFill rotWithShape="1">
          <a:blip r:embed="rId3">
            <a:extLst>
              <a:ext uri="{28A0092B-C50C-407E-A947-70E740481C1C}">
                <a14:useLocalDpi xmlns:a14="http://schemas.microsoft.com/office/drawing/2010/main" val="0"/>
              </a:ext>
            </a:extLst>
          </a:blip>
          <a:srcRect b="71451"/>
          <a:stretch/>
        </p:blipFill>
        <p:spPr>
          <a:xfrm>
            <a:off x="0" y="470601"/>
            <a:ext cx="9144000" cy="1040568"/>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9842DAD4-58AA-4CDA-9BEF-42C68BACA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987141"/>
            <a:ext cx="4696480" cy="2267266"/>
          </a:xfrm>
          <a:prstGeom prst="rect">
            <a:avLst/>
          </a:prstGeom>
        </p:spPr>
      </p:pic>
      <p:pic>
        <p:nvPicPr>
          <p:cNvPr id="8" name="Picture 7" descr="Text, website&#10;&#10;Description automatically generated">
            <a:extLst>
              <a:ext uri="{FF2B5EF4-FFF2-40B4-BE49-F238E27FC236}">
                <a16:creationId xmlns:a16="http://schemas.microsoft.com/office/drawing/2014/main" id="{99E69EDD-CD58-476F-A270-6FE57312EBA3}"/>
              </a:ext>
            </a:extLst>
          </p:cNvPr>
          <p:cNvPicPr>
            <a:picLocks noChangeAspect="1"/>
          </p:cNvPicPr>
          <p:nvPr/>
        </p:nvPicPr>
        <p:blipFill rotWithShape="1">
          <a:blip r:embed="rId3">
            <a:extLst>
              <a:ext uri="{28A0092B-C50C-407E-A947-70E740481C1C}">
                <a14:useLocalDpi xmlns:a14="http://schemas.microsoft.com/office/drawing/2010/main" val="0"/>
              </a:ext>
            </a:extLst>
          </a:blip>
          <a:srcRect t="61714"/>
          <a:stretch/>
        </p:blipFill>
        <p:spPr>
          <a:xfrm>
            <a:off x="0" y="1511169"/>
            <a:ext cx="9144000" cy="1395458"/>
          </a:xfrm>
          <a:prstGeom prst="rect">
            <a:avLst/>
          </a:prstGeom>
        </p:spPr>
      </p:pic>
      <p:pic>
        <p:nvPicPr>
          <p:cNvPr id="10" name="Picture 9" descr="Text&#10;&#10;Description automatically generated">
            <a:extLst>
              <a:ext uri="{FF2B5EF4-FFF2-40B4-BE49-F238E27FC236}">
                <a16:creationId xmlns:a16="http://schemas.microsoft.com/office/drawing/2014/main" id="{12F701DD-13EE-4CBD-9941-6F343C4DD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996667"/>
            <a:ext cx="3877216" cy="1124107"/>
          </a:xfrm>
          <a:prstGeom prst="rect">
            <a:avLst/>
          </a:prstGeom>
        </p:spPr>
      </p:pic>
      <p:sp>
        <p:nvSpPr>
          <p:cNvPr id="9" name="TextBox 8">
            <a:extLst>
              <a:ext uri="{FF2B5EF4-FFF2-40B4-BE49-F238E27FC236}">
                <a16:creationId xmlns:a16="http://schemas.microsoft.com/office/drawing/2014/main" id="{48A612F3-7B72-4836-99F0-CD6B125342DA}"/>
              </a:ext>
            </a:extLst>
          </p:cNvPr>
          <p:cNvSpPr txBox="1"/>
          <p:nvPr/>
        </p:nvSpPr>
        <p:spPr>
          <a:xfrm>
            <a:off x="152400" y="5268694"/>
            <a:ext cx="5867400" cy="646331"/>
          </a:xfrm>
          <a:prstGeom prst="rect">
            <a:avLst/>
          </a:prstGeom>
          <a:noFill/>
          <a:ln>
            <a:solidFill>
              <a:schemeClr val="accent1"/>
            </a:solidFill>
          </a:ln>
        </p:spPr>
        <p:txBody>
          <a:bodyPr wrap="square">
            <a:spAutoFit/>
          </a:bodyPr>
          <a:lstStyle/>
          <a:p>
            <a:r>
              <a:rPr lang="en-US" sz="1800" dirty="0">
                <a:hlinkClick r:id="rId6"/>
              </a:rPr>
              <a:t>https://www.oregon.gov/ode/students-and-family/SpecialEducation/earlyintervention/Pages/default.aspx</a:t>
            </a:r>
            <a:r>
              <a:rPr lang="en-US" sz="1800" dirty="0"/>
              <a:t> </a:t>
            </a:r>
          </a:p>
        </p:txBody>
      </p:sp>
    </p:spTree>
    <p:extLst>
      <p:ext uri="{BB962C8B-B14F-4D97-AF65-F5344CB8AC3E}">
        <p14:creationId xmlns:p14="http://schemas.microsoft.com/office/powerpoint/2010/main" val="164913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65</a:t>
            </a:fld>
            <a:endParaRPr lang="en-US" altLang="en-US"/>
          </a:p>
        </p:txBody>
      </p:sp>
      <p:sp>
        <p:nvSpPr>
          <p:cNvPr id="9" name="Rectangle 8">
            <a:extLst>
              <a:ext uri="{FF2B5EF4-FFF2-40B4-BE49-F238E27FC236}">
                <a16:creationId xmlns:a16="http://schemas.microsoft.com/office/drawing/2014/main" id="{46197611-81B3-479A-BB13-E6492B3469BA}"/>
              </a:ext>
            </a:extLst>
          </p:cNvPr>
          <p:cNvSpPr/>
          <p:nvPr/>
        </p:nvSpPr>
        <p:spPr>
          <a:xfrm>
            <a:off x="3802380" y="244497"/>
            <a:ext cx="5535386" cy="584775"/>
          </a:xfrm>
          <a:prstGeom prst="rect">
            <a:avLst/>
          </a:prstGeom>
        </p:spPr>
        <p:txBody>
          <a:bodyPr/>
          <a:lstStyle/>
          <a:p>
            <a:pPr eaLnBrk="1" hangingPunct="1"/>
            <a:r>
              <a:rPr lang="en-US" sz="3200" b="1" dirty="0">
                <a:solidFill>
                  <a:srgbClr val="005595"/>
                </a:solidFill>
                <a:latin typeface="+mj-lt"/>
                <a:ea typeface="+mj-ea"/>
                <a:cs typeface="+mj-cs"/>
              </a:rPr>
              <a:t>Early Intervention Referral</a:t>
            </a:r>
          </a:p>
        </p:txBody>
      </p:sp>
      <p:pic>
        <p:nvPicPr>
          <p:cNvPr id="7" name="Picture 6">
            <a:extLst>
              <a:ext uri="{FF2B5EF4-FFF2-40B4-BE49-F238E27FC236}">
                <a16:creationId xmlns:a16="http://schemas.microsoft.com/office/drawing/2014/main" id="{8E737306-317D-47B3-89CD-3A05520EA297}"/>
              </a:ext>
            </a:extLst>
          </p:cNvPr>
          <p:cNvPicPr>
            <a:picLocks noChangeAspect="1"/>
          </p:cNvPicPr>
          <p:nvPr/>
        </p:nvPicPr>
        <p:blipFill rotWithShape="1">
          <a:blip r:embed="rId3">
            <a:extLst>
              <a:ext uri="{28A0092B-C50C-407E-A947-70E740481C1C}">
                <a14:useLocalDpi xmlns:a14="http://schemas.microsoft.com/office/drawing/2010/main" val="0"/>
              </a:ext>
            </a:extLst>
          </a:blip>
          <a:srcRect t="3785"/>
          <a:stretch/>
        </p:blipFill>
        <p:spPr>
          <a:xfrm>
            <a:off x="1443731" y="1981201"/>
            <a:ext cx="6611232" cy="2243316"/>
          </a:xfrm>
          <a:prstGeom prst="rect">
            <a:avLst/>
          </a:prstGeom>
        </p:spPr>
      </p:pic>
      <p:pic>
        <p:nvPicPr>
          <p:cNvPr id="12" name="Picture 11">
            <a:extLst>
              <a:ext uri="{FF2B5EF4-FFF2-40B4-BE49-F238E27FC236}">
                <a16:creationId xmlns:a16="http://schemas.microsoft.com/office/drawing/2014/main" id="{DAFC30DA-6D56-467A-ACD4-3616C345A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15" y="744795"/>
            <a:ext cx="948538" cy="5094000"/>
          </a:xfrm>
          <a:prstGeom prst="rect">
            <a:avLst/>
          </a:prstGeom>
        </p:spPr>
      </p:pic>
      <p:sp>
        <p:nvSpPr>
          <p:cNvPr id="13" name="Oval 12">
            <a:extLst>
              <a:ext uri="{FF2B5EF4-FFF2-40B4-BE49-F238E27FC236}">
                <a16:creationId xmlns:a16="http://schemas.microsoft.com/office/drawing/2014/main" id="{A43F1403-9909-40A5-B911-B92EB6E066F4}"/>
              </a:ext>
            </a:extLst>
          </p:cNvPr>
          <p:cNvSpPr/>
          <p:nvPr/>
        </p:nvSpPr>
        <p:spPr bwMode="auto">
          <a:xfrm>
            <a:off x="5562600" y="3200400"/>
            <a:ext cx="2209800" cy="381000"/>
          </a:xfrm>
          <a:prstGeom prst="ellipse">
            <a:avLst/>
          </a:prstGeom>
          <a:noFill/>
          <a:ln w="9525" cap="flat" cmpd="sng" algn="ctr">
            <a:solidFill>
              <a:schemeClr val="tx1"/>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428582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66</a:t>
            </a:fld>
            <a:endParaRPr lang="en-US" altLang="en-US"/>
          </a:p>
        </p:txBody>
      </p:sp>
      <p:sp>
        <p:nvSpPr>
          <p:cNvPr id="2" name="Title 1">
            <a:extLst>
              <a:ext uri="{FF2B5EF4-FFF2-40B4-BE49-F238E27FC236}">
                <a16:creationId xmlns:a16="http://schemas.microsoft.com/office/drawing/2014/main" id="{1347678C-8C10-4CA5-B629-5B1E2B4C3659}"/>
              </a:ext>
            </a:extLst>
          </p:cNvPr>
          <p:cNvSpPr>
            <a:spLocks noGrp="1"/>
          </p:cNvSpPr>
          <p:nvPr>
            <p:ph type="title"/>
          </p:nvPr>
        </p:nvSpPr>
        <p:spPr/>
        <p:txBody>
          <a:bodyPr/>
          <a:lstStyle/>
          <a:p>
            <a:r>
              <a:rPr lang="en-US" dirty="0"/>
              <a:t>Maternal &amp; Child Health and Home Visiting Programs</a:t>
            </a:r>
          </a:p>
        </p:txBody>
      </p:sp>
      <p:pic>
        <p:nvPicPr>
          <p:cNvPr id="6" name="Picture 5" descr="Graphical user interface, text, application, email&#10;&#10;Description automatically generated">
            <a:extLst>
              <a:ext uri="{FF2B5EF4-FFF2-40B4-BE49-F238E27FC236}">
                <a16:creationId xmlns:a16="http://schemas.microsoft.com/office/drawing/2014/main" id="{6B95837D-ED74-4F27-B619-EC73F9B1E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06487"/>
            <a:ext cx="8554644" cy="4258269"/>
          </a:xfrm>
          <a:prstGeom prst="rect">
            <a:avLst/>
          </a:prstGeom>
        </p:spPr>
      </p:pic>
    </p:spTree>
    <p:extLst>
      <p:ext uri="{BB962C8B-B14F-4D97-AF65-F5344CB8AC3E}">
        <p14:creationId xmlns:p14="http://schemas.microsoft.com/office/powerpoint/2010/main" val="32173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67</a:t>
            </a:fld>
            <a:endParaRPr lang="en-US" altLang="en-US"/>
          </a:p>
        </p:txBody>
      </p:sp>
      <p:sp>
        <p:nvSpPr>
          <p:cNvPr id="9218" name="Rectangle 2"/>
          <p:cNvSpPr>
            <a:spLocks noGrp="1" noChangeArrowheads="1"/>
          </p:cNvSpPr>
          <p:nvPr>
            <p:ph type="title"/>
          </p:nvPr>
        </p:nvSpPr>
        <p:spPr>
          <a:xfrm>
            <a:off x="457200" y="2514600"/>
            <a:ext cx="8229600" cy="1143000"/>
          </a:xfrm>
        </p:spPr>
        <p:txBody>
          <a:bodyPr/>
          <a:lstStyle/>
          <a:p>
            <a:pPr algn="ctr"/>
            <a:r>
              <a:rPr lang="en-US" altLang="en-US" dirty="0"/>
              <a:t>Current Events</a:t>
            </a:r>
          </a:p>
        </p:txBody>
      </p:sp>
    </p:spTree>
    <p:extLst>
      <p:ext uri="{BB962C8B-B14F-4D97-AF65-F5344CB8AC3E}">
        <p14:creationId xmlns:p14="http://schemas.microsoft.com/office/powerpoint/2010/main" val="250878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68</a:t>
            </a:fld>
            <a:endParaRPr lang="en-US" altLang="en-US"/>
          </a:p>
        </p:txBody>
      </p:sp>
      <p:pic>
        <p:nvPicPr>
          <p:cNvPr id="3" name="Picture 2" descr="Graphical user interface, website&#10;&#10;Description automatically generated">
            <a:extLst>
              <a:ext uri="{FF2B5EF4-FFF2-40B4-BE49-F238E27FC236}">
                <a16:creationId xmlns:a16="http://schemas.microsoft.com/office/drawing/2014/main" id="{581386E1-590E-45C6-B8EB-D9E42FCB9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9149"/>
            <a:ext cx="6744641" cy="6277851"/>
          </a:xfrm>
          <a:prstGeom prst="rect">
            <a:avLst/>
          </a:prstGeom>
        </p:spPr>
      </p:pic>
      <p:sp>
        <p:nvSpPr>
          <p:cNvPr id="6" name="Oval 5">
            <a:extLst>
              <a:ext uri="{FF2B5EF4-FFF2-40B4-BE49-F238E27FC236}">
                <a16:creationId xmlns:a16="http://schemas.microsoft.com/office/drawing/2014/main" id="{6C467C9B-3AEF-4F8C-B905-91CA3115211A}"/>
              </a:ext>
            </a:extLst>
          </p:cNvPr>
          <p:cNvSpPr/>
          <p:nvPr/>
        </p:nvSpPr>
        <p:spPr bwMode="auto">
          <a:xfrm>
            <a:off x="609600" y="5170714"/>
            <a:ext cx="4114800" cy="849086"/>
          </a:xfrm>
          <a:prstGeom prst="ellipse">
            <a:avLst/>
          </a:prstGeom>
          <a:noFill/>
          <a:ln w="9525" cap="flat" cmpd="sng" algn="ctr">
            <a:solidFill>
              <a:schemeClr val="tx1"/>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1605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69</a:t>
            </a:fld>
            <a:endParaRPr lang="en-US" altLang="en-US"/>
          </a:p>
        </p:txBody>
      </p:sp>
      <p:pic>
        <p:nvPicPr>
          <p:cNvPr id="3" name="Picture 2" descr="Text, timeline&#10;&#10;Description automatically generated">
            <a:extLst>
              <a:ext uri="{FF2B5EF4-FFF2-40B4-BE49-F238E27FC236}">
                <a16:creationId xmlns:a16="http://schemas.microsoft.com/office/drawing/2014/main" id="{936FD095-1E2E-4834-B3A3-DBB83B8C6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740" y="762000"/>
            <a:ext cx="6334520" cy="4340319"/>
          </a:xfrm>
          <a:prstGeom prst="rect">
            <a:avLst/>
          </a:prstGeom>
        </p:spPr>
      </p:pic>
      <p:sp>
        <p:nvSpPr>
          <p:cNvPr id="6" name="TextBox 5">
            <a:extLst>
              <a:ext uri="{FF2B5EF4-FFF2-40B4-BE49-F238E27FC236}">
                <a16:creationId xmlns:a16="http://schemas.microsoft.com/office/drawing/2014/main" id="{178500FE-D48F-435D-8CBF-3AD57AF2CC3C}"/>
              </a:ext>
            </a:extLst>
          </p:cNvPr>
          <p:cNvSpPr txBox="1"/>
          <p:nvPr/>
        </p:nvSpPr>
        <p:spPr>
          <a:xfrm>
            <a:off x="838200" y="5322904"/>
            <a:ext cx="8041602" cy="400110"/>
          </a:xfrm>
          <a:prstGeom prst="rect">
            <a:avLst/>
          </a:prstGeom>
          <a:noFill/>
        </p:spPr>
        <p:txBody>
          <a:bodyPr wrap="square">
            <a:spAutoFit/>
          </a:bodyPr>
          <a:lstStyle/>
          <a:p>
            <a:r>
              <a:rPr lang="en-US" sz="2000" dirty="0">
                <a:hlinkClick r:id="rId4"/>
              </a:rPr>
              <a:t>https://content.govdelivery.com/accounts/ORDHS/bulletins/31cba9e#link_1</a:t>
            </a:r>
            <a:r>
              <a:rPr lang="en-US" sz="2000" dirty="0"/>
              <a:t> </a:t>
            </a:r>
          </a:p>
        </p:txBody>
      </p:sp>
    </p:spTree>
    <p:extLst>
      <p:ext uri="{BB962C8B-B14F-4D97-AF65-F5344CB8AC3E}">
        <p14:creationId xmlns:p14="http://schemas.microsoft.com/office/powerpoint/2010/main" val="226643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a:t>
            </a:fld>
            <a:endParaRPr lang="en-US" altLang="en-US"/>
          </a:p>
        </p:txBody>
      </p:sp>
      <p:pic>
        <p:nvPicPr>
          <p:cNvPr id="3" name="Picture 2" descr="Graphical user interface&#10;&#10;Description automatically generated">
            <a:extLst>
              <a:ext uri="{FF2B5EF4-FFF2-40B4-BE49-F238E27FC236}">
                <a16:creationId xmlns:a16="http://schemas.microsoft.com/office/drawing/2014/main" id="{BFA813B5-6077-4296-A958-D6602FD66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441"/>
            <a:ext cx="6906832" cy="573900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39E6A875-FCEB-4ED9-A062-D41EFFD29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0332" y="2286000"/>
            <a:ext cx="6344547" cy="205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999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70</a:t>
            </a:fld>
            <a:endParaRPr lang="en-US" altLang="en-US"/>
          </a:p>
        </p:txBody>
      </p:sp>
      <p:pic>
        <p:nvPicPr>
          <p:cNvPr id="3" name="Picture 2" descr="Graphical user interface&#10;&#10;Description automatically generated">
            <a:extLst>
              <a:ext uri="{FF2B5EF4-FFF2-40B4-BE49-F238E27FC236}">
                <a16:creationId xmlns:a16="http://schemas.microsoft.com/office/drawing/2014/main" id="{872BF94E-E8AE-47E4-8464-7E07CD7BD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28222"/>
            <a:ext cx="6689264" cy="5558228"/>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CDB3560-A412-445D-96A1-8305DD744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646" y="2895600"/>
            <a:ext cx="4838982" cy="1940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659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71</a:t>
            </a:fld>
            <a:endParaRPr lang="en-US" altLang="en-US"/>
          </a:p>
        </p:txBody>
      </p:sp>
      <p:sp>
        <p:nvSpPr>
          <p:cNvPr id="5" name="Rectangle 4">
            <a:extLst>
              <a:ext uri="{FF2B5EF4-FFF2-40B4-BE49-F238E27FC236}">
                <a16:creationId xmlns:a16="http://schemas.microsoft.com/office/drawing/2014/main" id="{C9BA6DA8-5D3D-4956-8E58-36ED0827F5E5}"/>
              </a:ext>
            </a:extLst>
          </p:cNvPr>
          <p:cNvSpPr/>
          <p:nvPr/>
        </p:nvSpPr>
        <p:spPr>
          <a:xfrm>
            <a:off x="153232" y="394906"/>
            <a:ext cx="7845225" cy="461665"/>
          </a:xfrm>
          <a:prstGeom prst="rect">
            <a:avLst/>
          </a:prstGeom>
        </p:spPr>
        <p:txBody>
          <a:bodyPr wrap="none">
            <a:spAutoFit/>
          </a:bodyPr>
          <a:lstStyle/>
          <a:p>
            <a:r>
              <a:rPr lang="en-US" altLang="en-US" b="1" dirty="0">
                <a:solidFill>
                  <a:srgbClr val="005595"/>
                </a:solidFill>
                <a:latin typeface="+mj-lt"/>
                <a:ea typeface="+mj-ea"/>
                <a:cs typeface="+mj-cs"/>
              </a:rPr>
              <a:t>Oregon’s Current Lead Poisoning Disease Definition</a:t>
            </a:r>
            <a:endParaRPr lang="en-US" sz="1800" dirty="0"/>
          </a:p>
        </p:txBody>
      </p:sp>
      <p:pic>
        <p:nvPicPr>
          <p:cNvPr id="7" name="Picture 6" descr="Graphical user interface&#10;&#10;Description automatically generated">
            <a:extLst>
              <a:ext uri="{FF2B5EF4-FFF2-40B4-BE49-F238E27FC236}">
                <a16:creationId xmlns:a16="http://schemas.microsoft.com/office/drawing/2014/main" id="{C85022A2-FD98-4268-AE65-AAF8723ED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860"/>
            <a:ext cx="9144000" cy="156485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8428E788-BADA-4E3B-9A22-2C48543F2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32" y="2397668"/>
            <a:ext cx="7390568" cy="2903437"/>
          </a:xfrm>
          <a:prstGeom prst="rect">
            <a:avLst/>
          </a:prstGeom>
        </p:spPr>
      </p:pic>
      <p:pic>
        <p:nvPicPr>
          <p:cNvPr id="13" name="Picture 12">
            <a:extLst>
              <a:ext uri="{FF2B5EF4-FFF2-40B4-BE49-F238E27FC236}">
                <a16:creationId xmlns:a16="http://schemas.microsoft.com/office/drawing/2014/main" id="{64B09742-E6A8-4B55-AAF6-DF36E8644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39" y="5344400"/>
            <a:ext cx="8817429" cy="447262"/>
          </a:xfrm>
          <a:prstGeom prst="rect">
            <a:avLst/>
          </a:prstGeom>
        </p:spPr>
      </p:pic>
      <p:sp>
        <p:nvSpPr>
          <p:cNvPr id="8" name="Oval 7">
            <a:extLst>
              <a:ext uri="{FF2B5EF4-FFF2-40B4-BE49-F238E27FC236}">
                <a16:creationId xmlns:a16="http://schemas.microsoft.com/office/drawing/2014/main" id="{B6FBE8E7-E83D-4DF0-80D0-F3352E875A4C}"/>
              </a:ext>
            </a:extLst>
          </p:cNvPr>
          <p:cNvSpPr/>
          <p:nvPr/>
        </p:nvSpPr>
        <p:spPr bwMode="auto">
          <a:xfrm>
            <a:off x="5638800" y="5301105"/>
            <a:ext cx="3505200" cy="620724"/>
          </a:xfrm>
          <a:prstGeom prst="ellipse">
            <a:avLst/>
          </a:prstGeom>
          <a:noFill/>
          <a:ln w="9525" cap="flat" cmpd="sng" algn="ctr">
            <a:solidFill>
              <a:schemeClr val="tx1"/>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001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7886700" cy="1325563"/>
          </a:xfrm>
        </p:spPr>
        <p:txBody>
          <a:bodyPr/>
          <a:lstStyle/>
          <a:p>
            <a:r>
              <a:rPr lang="en-US" sz="2400" dirty="0"/>
              <a:t>Childhood Blood Lead Levels: EBLL Case Definition</a:t>
            </a:r>
          </a:p>
        </p:txBody>
      </p:sp>
      <p:sp>
        <p:nvSpPr>
          <p:cNvPr id="8" name="Text Placeholder 7"/>
          <p:cNvSpPr>
            <a:spLocks noGrp="1"/>
          </p:cNvSpPr>
          <p:nvPr>
            <p:ph type="body" sz="quarter" idx="3"/>
          </p:nvPr>
        </p:nvSpPr>
        <p:spPr>
          <a:xfrm>
            <a:off x="304800" y="1087438"/>
            <a:ext cx="3352800" cy="476250"/>
          </a:xfrm>
        </p:spPr>
        <p:txBody>
          <a:bodyPr/>
          <a:lstStyle/>
          <a:p>
            <a:r>
              <a:rPr lang="en-US" dirty="0">
                <a:solidFill>
                  <a:schemeClr val="tx1"/>
                </a:solidFill>
              </a:rPr>
              <a:t>Oregon</a:t>
            </a:r>
          </a:p>
        </p:txBody>
      </p:sp>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72</a:t>
            </a:fld>
            <a:endParaRPr lang="en-US" altLang="en-US"/>
          </a:p>
        </p:txBody>
      </p:sp>
      <p:pic>
        <p:nvPicPr>
          <p:cNvPr id="15" name="Picture 14">
            <a:extLst>
              <a:ext uri="{FF2B5EF4-FFF2-40B4-BE49-F238E27FC236}">
                <a16:creationId xmlns:a16="http://schemas.microsoft.com/office/drawing/2014/main" id="{57802ADC-79ED-4CD8-AF05-D40C87B99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8" y="1828800"/>
            <a:ext cx="8236528" cy="2209800"/>
          </a:xfrm>
          <a:prstGeom prst="rect">
            <a:avLst/>
          </a:prstGeom>
        </p:spPr>
      </p:pic>
    </p:spTree>
    <p:extLst>
      <p:ext uri="{BB962C8B-B14F-4D97-AF65-F5344CB8AC3E}">
        <p14:creationId xmlns:p14="http://schemas.microsoft.com/office/powerpoint/2010/main" val="2389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73</a:t>
            </a:fld>
            <a:endParaRPr lang="en-US" altLang="en-US"/>
          </a:p>
        </p:txBody>
      </p:sp>
      <p:pic>
        <p:nvPicPr>
          <p:cNvPr id="5" name="Picture 4" descr="Graphical user interface, text, application, email&#10;&#10;Description automatically generated">
            <a:extLst>
              <a:ext uri="{FF2B5EF4-FFF2-40B4-BE49-F238E27FC236}">
                <a16:creationId xmlns:a16="http://schemas.microsoft.com/office/drawing/2014/main" id="{FD162BBA-D166-4DDA-AE67-5FD12A4849EA}"/>
              </a:ext>
            </a:extLst>
          </p:cNvPr>
          <p:cNvPicPr>
            <a:picLocks noChangeAspect="1"/>
          </p:cNvPicPr>
          <p:nvPr/>
        </p:nvPicPr>
        <p:blipFill rotWithShape="1">
          <a:blip r:embed="rId3">
            <a:extLst>
              <a:ext uri="{28A0092B-C50C-407E-A947-70E740481C1C}">
                <a14:useLocalDpi xmlns:a14="http://schemas.microsoft.com/office/drawing/2010/main" val="0"/>
              </a:ext>
            </a:extLst>
          </a:blip>
          <a:srcRect b="51929"/>
          <a:stretch/>
        </p:blipFill>
        <p:spPr>
          <a:xfrm>
            <a:off x="113975" y="304800"/>
            <a:ext cx="4648849" cy="705235"/>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F835EA01-4EC7-42A5-A9C5-F2C04A3AAE32}"/>
              </a:ext>
            </a:extLst>
          </p:cNvPr>
          <p:cNvPicPr>
            <a:picLocks noChangeAspect="1"/>
          </p:cNvPicPr>
          <p:nvPr/>
        </p:nvPicPr>
        <p:blipFill rotWithShape="1">
          <a:blip r:embed="rId3">
            <a:extLst>
              <a:ext uri="{28A0092B-C50C-407E-A947-70E740481C1C}">
                <a14:useLocalDpi xmlns:a14="http://schemas.microsoft.com/office/drawing/2010/main" val="0"/>
              </a:ext>
            </a:extLst>
          </a:blip>
          <a:srcRect t="67537"/>
          <a:stretch/>
        </p:blipFill>
        <p:spPr>
          <a:xfrm>
            <a:off x="4114800" y="980800"/>
            <a:ext cx="4648849" cy="476250"/>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A5A2E118-7973-4E59-8B99-3DA20B1E3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33" y="1484089"/>
            <a:ext cx="7216572" cy="2008736"/>
          </a:xfrm>
          <a:prstGeom prst="rect">
            <a:avLst/>
          </a:prstGeom>
        </p:spPr>
      </p:pic>
      <p:pic>
        <p:nvPicPr>
          <p:cNvPr id="14" name="Picture 13" descr="Text&#10;&#10;Description automatically generated">
            <a:extLst>
              <a:ext uri="{FF2B5EF4-FFF2-40B4-BE49-F238E27FC236}">
                <a16:creationId xmlns:a16="http://schemas.microsoft.com/office/drawing/2014/main" id="{29038206-072D-4F4D-A2D0-7231074FD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52" y="3688841"/>
            <a:ext cx="7672734" cy="1892378"/>
          </a:xfrm>
          <a:prstGeom prst="rect">
            <a:avLst/>
          </a:prstGeom>
        </p:spPr>
      </p:pic>
      <p:sp>
        <p:nvSpPr>
          <p:cNvPr id="11" name="TextBox 10">
            <a:extLst>
              <a:ext uri="{FF2B5EF4-FFF2-40B4-BE49-F238E27FC236}">
                <a16:creationId xmlns:a16="http://schemas.microsoft.com/office/drawing/2014/main" id="{68D852CD-60D3-4948-ACCE-CA65603EE0BE}"/>
              </a:ext>
            </a:extLst>
          </p:cNvPr>
          <p:cNvSpPr txBox="1"/>
          <p:nvPr/>
        </p:nvSpPr>
        <p:spPr>
          <a:xfrm>
            <a:off x="2428567" y="5639387"/>
            <a:ext cx="4572000" cy="707886"/>
          </a:xfrm>
          <a:prstGeom prst="rect">
            <a:avLst/>
          </a:prstGeom>
          <a:noFill/>
        </p:spPr>
        <p:txBody>
          <a:bodyPr wrap="square">
            <a:spAutoFit/>
          </a:bodyPr>
          <a:lstStyle/>
          <a:p>
            <a:r>
              <a:rPr lang="en-US" sz="2000" dirty="0">
                <a:hlinkClick r:id="rId6"/>
              </a:rPr>
              <a:t>https://www.cdc.gov/nceh/lead/data/blood-lead-reference-value.htm</a:t>
            </a:r>
            <a:r>
              <a:rPr lang="en-US" sz="2000" dirty="0"/>
              <a:t> </a:t>
            </a:r>
          </a:p>
        </p:txBody>
      </p:sp>
    </p:spTree>
    <p:extLst>
      <p:ext uri="{BB962C8B-B14F-4D97-AF65-F5344CB8AC3E}">
        <p14:creationId xmlns:p14="http://schemas.microsoft.com/office/powerpoint/2010/main" val="151317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74</a:t>
            </a:fld>
            <a:endParaRPr lang="en-US" altLang="en-US"/>
          </a:p>
        </p:txBody>
      </p:sp>
      <p:pic>
        <p:nvPicPr>
          <p:cNvPr id="5" name="Picture 4" descr="Graphical user interface, text, application, email&#10;&#10;Description automatically generated">
            <a:extLst>
              <a:ext uri="{FF2B5EF4-FFF2-40B4-BE49-F238E27FC236}">
                <a16:creationId xmlns:a16="http://schemas.microsoft.com/office/drawing/2014/main" id="{FD162BBA-D166-4DDA-AE67-5FD12A4849EA}"/>
              </a:ext>
            </a:extLst>
          </p:cNvPr>
          <p:cNvPicPr>
            <a:picLocks noChangeAspect="1"/>
          </p:cNvPicPr>
          <p:nvPr/>
        </p:nvPicPr>
        <p:blipFill rotWithShape="1">
          <a:blip r:embed="rId3">
            <a:extLst>
              <a:ext uri="{28A0092B-C50C-407E-A947-70E740481C1C}">
                <a14:useLocalDpi xmlns:a14="http://schemas.microsoft.com/office/drawing/2010/main" val="0"/>
              </a:ext>
            </a:extLst>
          </a:blip>
          <a:srcRect b="51929"/>
          <a:stretch/>
        </p:blipFill>
        <p:spPr>
          <a:xfrm>
            <a:off x="113975" y="304800"/>
            <a:ext cx="4648849" cy="705235"/>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F835EA01-4EC7-42A5-A9C5-F2C04A3AAE32}"/>
              </a:ext>
            </a:extLst>
          </p:cNvPr>
          <p:cNvPicPr>
            <a:picLocks noChangeAspect="1"/>
          </p:cNvPicPr>
          <p:nvPr/>
        </p:nvPicPr>
        <p:blipFill rotWithShape="1">
          <a:blip r:embed="rId3">
            <a:extLst>
              <a:ext uri="{28A0092B-C50C-407E-A947-70E740481C1C}">
                <a14:useLocalDpi xmlns:a14="http://schemas.microsoft.com/office/drawing/2010/main" val="0"/>
              </a:ext>
            </a:extLst>
          </a:blip>
          <a:srcRect t="67537"/>
          <a:stretch/>
        </p:blipFill>
        <p:spPr>
          <a:xfrm>
            <a:off x="4114800" y="980800"/>
            <a:ext cx="4648849" cy="47625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610D2404-B7B0-44D5-A8DD-E01877E92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968" y="1555252"/>
            <a:ext cx="7440063" cy="327705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B229970C-9BF4-446D-9EAF-A86C9447F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125" y="4851825"/>
            <a:ext cx="6963747" cy="1114581"/>
          </a:xfrm>
          <a:prstGeom prst="rect">
            <a:avLst/>
          </a:prstGeom>
        </p:spPr>
      </p:pic>
    </p:spTree>
    <p:extLst>
      <p:ext uri="{BB962C8B-B14F-4D97-AF65-F5344CB8AC3E}">
        <p14:creationId xmlns:p14="http://schemas.microsoft.com/office/powerpoint/2010/main" val="381947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bar chart&#10;&#10;Description automatically generated">
            <a:extLst>
              <a:ext uri="{FF2B5EF4-FFF2-40B4-BE49-F238E27FC236}">
                <a16:creationId xmlns:a16="http://schemas.microsoft.com/office/drawing/2014/main" id="{14ED26A1-F798-4A66-BD93-93437A4A1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87847"/>
            <a:ext cx="6286500" cy="3761487"/>
          </a:xfrm>
          <a:prstGeom prst="rect">
            <a:avLst/>
          </a:prstGeom>
        </p:spPr>
      </p:pic>
      <p:sp>
        <p:nvSpPr>
          <p:cNvPr id="2" name="Date Placeholder 1"/>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3" name="Slide Number Placeholder 2"/>
          <p:cNvSpPr>
            <a:spLocks noGrp="1"/>
          </p:cNvSpPr>
          <p:nvPr>
            <p:ph type="sldNum" sz="quarter" idx="11"/>
          </p:nvPr>
        </p:nvSpPr>
        <p:spPr/>
        <p:txBody>
          <a:bodyPr/>
          <a:lstStyle/>
          <a:p>
            <a:fld id="{24A07316-4F70-41B1-843F-F6AB66515188}" type="slidenum">
              <a:rPr lang="en-US" altLang="en-US" smtClean="0"/>
              <a:pPr/>
              <a:t>75</a:t>
            </a:fld>
            <a:endParaRPr lang="en-US" altLang="en-US"/>
          </a:p>
        </p:txBody>
      </p:sp>
      <p:sp>
        <p:nvSpPr>
          <p:cNvPr id="6" name="Rectangle 5">
            <a:extLst>
              <a:ext uri="{FF2B5EF4-FFF2-40B4-BE49-F238E27FC236}">
                <a16:creationId xmlns:a16="http://schemas.microsoft.com/office/drawing/2014/main" id="{06FD6688-60C2-408D-BF4D-1C67AF25F81C}"/>
              </a:ext>
            </a:extLst>
          </p:cNvPr>
          <p:cNvSpPr/>
          <p:nvPr/>
        </p:nvSpPr>
        <p:spPr>
          <a:xfrm>
            <a:off x="228600" y="409568"/>
            <a:ext cx="4753224" cy="461665"/>
          </a:xfrm>
          <a:prstGeom prst="rect">
            <a:avLst/>
          </a:prstGeom>
        </p:spPr>
        <p:txBody>
          <a:bodyPr wrap="none">
            <a:spAutoFit/>
          </a:bodyPr>
          <a:lstStyle/>
          <a:p>
            <a:r>
              <a:rPr lang="en-US" altLang="en-US" b="1" dirty="0">
                <a:solidFill>
                  <a:srgbClr val="005595"/>
                </a:solidFill>
                <a:latin typeface="+mj-lt"/>
                <a:ea typeface="+mj-ea"/>
                <a:cs typeface="+mj-cs"/>
              </a:rPr>
              <a:t>Increases in Case Management</a:t>
            </a:r>
            <a:endParaRPr lang="en-US" sz="1800" dirty="0"/>
          </a:p>
        </p:txBody>
      </p:sp>
      <p:sp>
        <p:nvSpPr>
          <p:cNvPr id="4" name="TextBox 3">
            <a:extLst>
              <a:ext uri="{FF2B5EF4-FFF2-40B4-BE49-F238E27FC236}">
                <a16:creationId xmlns:a16="http://schemas.microsoft.com/office/drawing/2014/main" id="{D517FF7C-59BB-4304-8974-2D556AA36F19}"/>
              </a:ext>
            </a:extLst>
          </p:cNvPr>
          <p:cNvSpPr txBox="1"/>
          <p:nvPr/>
        </p:nvSpPr>
        <p:spPr>
          <a:xfrm>
            <a:off x="2743200" y="3507647"/>
            <a:ext cx="1066800" cy="369332"/>
          </a:xfrm>
          <a:prstGeom prst="rect">
            <a:avLst/>
          </a:prstGeom>
          <a:noFill/>
        </p:spPr>
        <p:txBody>
          <a:bodyPr wrap="square" rtlCol="0">
            <a:spAutoFit/>
          </a:bodyPr>
          <a:lstStyle/>
          <a:p>
            <a:r>
              <a:rPr lang="en-US" sz="1800" b="1" dirty="0"/>
              <a:t>≥ 5 µg/dl</a:t>
            </a:r>
          </a:p>
        </p:txBody>
      </p:sp>
      <p:sp>
        <p:nvSpPr>
          <p:cNvPr id="7" name="TextBox 6">
            <a:extLst>
              <a:ext uri="{FF2B5EF4-FFF2-40B4-BE49-F238E27FC236}">
                <a16:creationId xmlns:a16="http://schemas.microsoft.com/office/drawing/2014/main" id="{23647EB6-F13F-4A78-9F9D-BEC43C4C6D0B}"/>
              </a:ext>
            </a:extLst>
          </p:cNvPr>
          <p:cNvSpPr txBox="1"/>
          <p:nvPr/>
        </p:nvSpPr>
        <p:spPr>
          <a:xfrm>
            <a:off x="5334002" y="3692313"/>
            <a:ext cx="1447798" cy="369332"/>
          </a:xfrm>
          <a:prstGeom prst="rect">
            <a:avLst/>
          </a:prstGeom>
          <a:noFill/>
        </p:spPr>
        <p:txBody>
          <a:bodyPr wrap="square" rtlCol="0">
            <a:spAutoFit/>
          </a:bodyPr>
          <a:lstStyle/>
          <a:p>
            <a:r>
              <a:rPr lang="en-US" sz="1800" b="1" dirty="0"/>
              <a:t>3.5-4.9 µg/dl</a:t>
            </a:r>
          </a:p>
        </p:txBody>
      </p:sp>
      <p:sp>
        <p:nvSpPr>
          <p:cNvPr id="8" name="TextBox 7">
            <a:extLst>
              <a:ext uri="{FF2B5EF4-FFF2-40B4-BE49-F238E27FC236}">
                <a16:creationId xmlns:a16="http://schemas.microsoft.com/office/drawing/2014/main" id="{26920131-A3A5-4BA8-A015-337AA726FA04}"/>
              </a:ext>
            </a:extLst>
          </p:cNvPr>
          <p:cNvSpPr txBox="1"/>
          <p:nvPr/>
        </p:nvSpPr>
        <p:spPr>
          <a:xfrm>
            <a:off x="3309777" y="5149334"/>
            <a:ext cx="2524445" cy="369332"/>
          </a:xfrm>
          <a:prstGeom prst="rect">
            <a:avLst/>
          </a:prstGeom>
          <a:noFill/>
        </p:spPr>
        <p:txBody>
          <a:bodyPr wrap="square" rtlCol="0">
            <a:spAutoFit/>
          </a:bodyPr>
          <a:lstStyle/>
          <a:p>
            <a:r>
              <a:rPr lang="en-US" sz="1800" b="1" dirty="0"/>
              <a:t>Oct. 2021-Sept. 2022</a:t>
            </a:r>
          </a:p>
        </p:txBody>
      </p:sp>
      <p:sp>
        <p:nvSpPr>
          <p:cNvPr id="12" name="TextBox 11">
            <a:extLst>
              <a:ext uri="{FF2B5EF4-FFF2-40B4-BE49-F238E27FC236}">
                <a16:creationId xmlns:a16="http://schemas.microsoft.com/office/drawing/2014/main" id="{EBF7E1C7-925E-4847-B5AF-3F8C9B359289}"/>
              </a:ext>
            </a:extLst>
          </p:cNvPr>
          <p:cNvSpPr txBox="1"/>
          <p:nvPr/>
        </p:nvSpPr>
        <p:spPr>
          <a:xfrm>
            <a:off x="2971800" y="2057400"/>
            <a:ext cx="1066800" cy="369332"/>
          </a:xfrm>
          <a:prstGeom prst="rect">
            <a:avLst/>
          </a:prstGeom>
          <a:noFill/>
        </p:spPr>
        <p:txBody>
          <a:bodyPr wrap="square" rtlCol="0">
            <a:spAutoFit/>
          </a:bodyPr>
          <a:lstStyle/>
          <a:p>
            <a:r>
              <a:rPr lang="en-US" sz="1800" b="1" dirty="0"/>
              <a:t>141</a:t>
            </a:r>
          </a:p>
        </p:txBody>
      </p:sp>
      <p:sp>
        <p:nvSpPr>
          <p:cNvPr id="13" name="TextBox 12">
            <a:extLst>
              <a:ext uri="{FF2B5EF4-FFF2-40B4-BE49-F238E27FC236}">
                <a16:creationId xmlns:a16="http://schemas.microsoft.com/office/drawing/2014/main" id="{07DA07AD-49D3-4D91-8B83-96C568AF6700}"/>
              </a:ext>
            </a:extLst>
          </p:cNvPr>
          <p:cNvSpPr txBox="1"/>
          <p:nvPr/>
        </p:nvSpPr>
        <p:spPr>
          <a:xfrm>
            <a:off x="5806513" y="2578246"/>
            <a:ext cx="1066800" cy="369332"/>
          </a:xfrm>
          <a:prstGeom prst="rect">
            <a:avLst/>
          </a:prstGeom>
          <a:noFill/>
        </p:spPr>
        <p:txBody>
          <a:bodyPr wrap="square" rtlCol="0">
            <a:spAutoFit/>
          </a:bodyPr>
          <a:lstStyle/>
          <a:p>
            <a:r>
              <a:rPr lang="en-US" sz="1800" b="1" dirty="0"/>
              <a:t>112</a:t>
            </a:r>
          </a:p>
        </p:txBody>
      </p:sp>
    </p:spTree>
    <p:extLst>
      <p:ext uri="{BB962C8B-B14F-4D97-AF65-F5344CB8AC3E}">
        <p14:creationId xmlns:p14="http://schemas.microsoft.com/office/powerpoint/2010/main" val="144902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76</a:t>
            </a:fld>
            <a:endParaRPr lang="en-US" altLang="en-US"/>
          </a:p>
        </p:txBody>
      </p:sp>
      <p:sp>
        <p:nvSpPr>
          <p:cNvPr id="6" name="Rectangle 5">
            <a:extLst>
              <a:ext uri="{FF2B5EF4-FFF2-40B4-BE49-F238E27FC236}">
                <a16:creationId xmlns:a16="http://schemas.microsoft.com/office/drawing/2014/main" id="{0AD06256-5416-4242-8F29-9BFEB274E562}"/>
              </a:ext>
            </a:extLst>
          </p:cNvPr>
          <p:cNvSpPr/>
          <p:nvPr/>
        </p:nvSpPr>
        <p:spPr>
          <a:xfrm>
            <a:off x="304800" y="533400"/>
            <a:ext cx="5776581" cy="461665"/>
          </a:xfrm>
          <a:prstGeom prst="rect">
            <a:avLst/>
          </a:prstGeom>
        </p:spPr>
        <p:txBody>
          <a:bodyPr wrap="none">
            <a:spAutoFit/>
          </a:bodyPr>
          <a:lstStyle/>
          <a:p>
            <a:r>
              <a:rPr lang="en-US" altLang="en-US" b="1" dirty="0">
                <a:solidFill>
                  <a:srgbClr val="005595"/>
                </a:solidFill>
                <a:latin typeface="+mj-lt"/>
                <a:ea typeface="+mj-ea"/>
                <a:cs typeface="+mj-cs"/>
              </a:rPr>
              <a:t>Tiered Approach to Case Management</a:t>
            </a:r>
            <a:endParaRPr lang="en-US" sz="1800" dirty="0"/>
          </a:p>
        </p:txBody>
      </p:sp>
      <p:sp>
        <p:nvSpPr>
          <p:cNvPr id="2" name="TextBox 1">
            <a:extLst>
              <a:ext uri="{FF2B5EF4-FFF2-40B4-BE49-F238E27FC236}">
                <a16:creationId xmlns:a16="http://schemas.microsoft.com/office/drawing/2014/main" id="{3321B639-4F4B-4601-A140-BF1C4645FD0B}"/>
              </a:ext>
            </a:extLst>
          </p:cNvPr>
          <p:cNvSpPr txBox="1"/>
          <p:nvPr/>
        </p:nvSpPr>
        <p:spPr>
          <a:xfrm>
            <a:off x="457200" y="1524000"/>
            <a:ext cx="6629400" cy="1938992"/>
          </a:xfrm>
          <a:prstGeom prst="rect">
            <a:avLst/>
          </a:prstGeom>
          <a:noFill/>
        </p:spPr>
        <p:txBody>
          <a:bodyPr wrap="square" rtlCol="0">
            <a:spAutoFit/>
          </a:bodyPr>
          <a:lstStyle/>
          <a:p>
            <a:r>
              <a:rPr lang="en-US" dirty="0"/>
              <a:t>Prioritized cases for investigations: </a:t>
            </a:r>
          </a:p>
          <a:p>
            <a:pPr marL="800100" lvl="1" indent="-342900">
              <a:buFont typeface="Arial" panose="020B0604020202020204" pitchFamily="34" charset="0"/>
              <a:buChar char="•"/>
            </a:pPr>
            <a:r>
              <a:rPr lang="en-US" dirty="0"/>
              <a:t>High-risk populations</a:t>
            </a:r>
          </a:p>
          <a:p>
            <a:pPr marL="800100" lvl="1" indent="-342900">
              <a:buFont typeface="Arial" panose="020B0604020202020204" pitchFamily="34" charset="0"/>
              <a:buChar char="•"/>
            </a:pPr>
            <a:r>
              <a:rPr lang="en-US" dirty="0"/>
              <a:t>OHP </a:t>
            </a:r>
          </a:p>
          <a:p>
            <a:pPr marL="800100" lvl="1" indent="-342900">
              <a:buFont typeface="Arial" panose="020B0604020202020204" pitchFamily="34" charset="0"/>
              <a:buChar char="•"/>
            </a:pPr>
            <a:r>
              <a:rPr lang="en-US" dirty="0"/>
              <a:t>Pre-1978 housing</a:t>
            </a:r>
          </a:p>
          <a:p>
            <a:pPr marL="800100" lvl="1" indent="-342900">
              <a:buFont typeface="Arial" panose="020B0604020202020204" pitchFamily="34" charset="0"/>
              <a:buChar char="•"/>
            </a:pPr>
            <a:r>
              <a:rPr lang="en-US" dirty="0"/>
              <a:t>Other risk factors that need identification</a:t>
            </a:r>
          </a:p>
        </p:txBody>
      </p:sp>
      <p:sp>
        <p:nvSpPr>
          <p:cNvPr id="7" name="TextBox 6">
            <a:extLst>
              <a:ext uri="{FF2B5EF4-FFF2-40B4-BE49-F238E27FC236}">
                <a16:creationId xmlns:a16="http://schemas.microsoft.com/office/drawing/2014/main" id="{FB0E05BC-59FD-4D2B-9E8B-86E0FC35E77F}"/>
              </a:ext>
            </a:extLst>
          </p:cNvPr>
          <p:cNvSpPr txBox="1"/>
          <p:nvPr/>
        </p:nvSpPr>
        <p:spPr>
          <a:xfrm>
            <a:off x="457200" y="3641545"/>
            <a:ext cx="6629400" cy="1200329"/>
          </a:xfrm>
          <a:prstGeom prst="rect">
            <a:avLst/>
          </a:prstGeom>
          <a:noFill/>
        </p:spPr>
        <p:txBody>
          <a:bodyPr wrap="square" rtlCol="0">
            <a:spAutoFit/>
          </a:bodyPr>
          <a:lstStyle/>
          <a:p>
            <a:r>
              <a:rPr lang="en-US" dirty="0"/>
              <a:t>All cases receive referrals to recommended services</a:t>
            </a:r>
          </a:p>
          <a:p>
            <a:endParaRPr lang="en-US" dirty="0"/>
          </a:p>
          <a:p>
            <a:r>
              <a:rPr lang="en-US" dirty="0"/>
              <a:t>Potential revisions to Investigative Guidelines</a:t>
            </a:r>
          </a:p>
        </p:txBody>
      </p:sp>
    </p:spTree>
    <p:extLst>
      <p:ext uri="{BB962C8B-B14F-4D97-AF65-F5344CB8AC3E}">
        <p14:creationId xmlns:p14="http://schemas.microsoft.com/office/powerpoint/2010/main" val="285043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77</a:t>
            </a:fld>
            <a:endParaRPr lang="en-US" altLang="en-US"/>
          </a:p>
        </p:txBody>
      </p:sp>
      <p:pic>
        <p:nvPicPr>
          <p:cNvPr id="3" name="Picture 2" descr="Graphical user interface&#10;&#10;Description automatically generated">
            <a:extLst>
              <a:ext uri="{FF2B5EF4-FFF2-40B4-BE49-F238E27FC236}">
                <a16:creationId xmlns:a16="http://schemas.microsoft.com/office/drawing/2014/main" id="{83D56851-19C4-4751-8FB7-25A82F21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0" y="0"/>
            <a:ext cx="8928340" cy="6858000"/>
          </a:xfrm>
          <a:prstGeom prst="rect">
            <a:avLst/>
          </a:prstGeom>
        </p:spPr>
      </p:pic>
      <p:pic>
        <p:nvPicPr>
          <p:cNvPr id="7" name="Picture 6" descr="Graphical user interface, Word&#10;&#10;Description automatically generated">
            <a:extLst>
              <a:ext uri="{FF2B5EF4-FFF2-40B4-BE49-F238E27FC236}">
                <a16:creationId xmlns:a16="http://schemas.microsoft.com/office/drawing/2014/main" id="{8B3FC2D4-C154-4BF8-9949-8CC8734BC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814" y="1049944"/>
            <a:ext cx="4619786" cy="5369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867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78</a:t>
            </a:fld>
            <a:endParaRPr lang="en-US" altLang="en-US"/>
          </a:p>
        </p:txBody>
      </p:sp>
      <p:sp>
        <p:nvSpPr>
          <p:cNvPr id="9218" name="Rectangle 2"/>
          <p:cNvSpPr>
            <a:spLocks noGrp="1" noChangeArrowheads="1"/>
          </p:cNvSpPr>
          <p:nvPr>
            <p:ph type="title"/>
          </p:nvPr>
        </p:nvSpPr>
        <p:spPr/>
        <p:txBody>
          <a:bodyPr/>
          <a:lstStyle/>
          <a:p>
            <a:r>
              <a:rPr lang="en-US" altLang="en-US" dirty="0"/>
              <a:t>Thanks for all the work you do! </a:t>
            </a:r>
          </a:p>
        </p:txBody>
      </p:sp>
      <p:sp>
        <p:nvSpPr>
          <p:cNvPr id="6" name="Rectangle 2">
            <a:extLst>
              <a:ext uri="{FF2B5EF4-FFF2-40B4-BE49-F238E27FC236}">
                <a16:creationId xmlns:a16="http://schemas.microsoft.com/office/drawing/2014/main" id="{B2CC6921-D6D6-4D21-A979-C93C4BDF6C70}"/>
              </a:ext>
            </a:extLst>
          </p:cNvPr>
          <p:cNvSpPr txBox="1">
            <a:spLocks noChangeArrowheads="1"/>
          </p:cNvSpPr>
          <p:nvPr/>
        </p:nvSpPr>
        <p:spPr bwMode="auto">
          <a:xfrm>
            <a:off x="457200" y="2209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kern="1200">
                <a:solidFill>
                  <a:srgbClr val="005595"/>
                </a:solidFill>
                <a:latin typeface="+mj-lt"/>
                <a:ea typeface="+mj-ea"/>
                <a:cs typeface="+mj-cs"/>
              </a:defRPr>
            </a:lvl1pPr>
            <a:lvl2pPr algn="l" rtl="0" fontAlgn="base">
              <a:spcBef>
                <a:spcPct val="0"/>
              </a:spcBef>
              <a:spcAft>
                <a:spcPct val="0"/>
              </a:spcAft>
              <a:defRPr sz="3200" b="1">
                <a:solidFill>
                  <a:srgbClr val="005595"/>
                </a:solidFill>
                <a:latin typeface="Arial" panose="020B0604020202020204" pitchFamily="34" charset="0"/>
              </a:defRPr>
            </a:lvl2pPr>
            <a:lvl3pPr algn="l" rtl="0" fontAlgn="base">
              <a:spcBef>
                <a:spcPct val="0"/>
              </a:spcBef>
              <a:spcAft>
                <a:spcPct val="0"/>
              </a:spcAft>
              <a:defRPr sz="3200" b="1">
                <a:solidFill>
                  <a:srgbClr val="005595"/>
                </a:solidFill>
                <a:latin typeface="Arial" panose="020B0604020202020204" pitchFamily="34" charset="0"/>
              </a:defRPr>
            </a:lvl3pPr>
            <a:lvl4pPr algn="l" rtl="0" fontAlgn="base">
              <a:spcBef>
                <a:spcPct val="0"/>
              </a:spcBef>
              <a:spcAft>
                <a:spcPct val="0"/>
              </a:spcAft>
              <a:defRPr sz="3200" b="1">
                <a:solidFill>
                  <a:srgbClr val="005595"/>
                </a:solidFill>
                <a:latin typeface="Arial" panose="020B0604020202020204" pitchFamily="34" charset="0"/>
              </a:defRPr>
            </a:lvl4pPr>
            <a:lvl5pPr algn="l" rtl="0" fontAlgn="base">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a:lstStyle>
          <a:p>
            <a:pPr eaLnBrk="1" hangingPunct="1"/>
            <a:r>
              <a:rPr lang="en-US" altLang="en-US" sz="2800" b="0" dirty="0"/>
              <a:t>Ryan Barker: 503-953-5432</a:t>
            </a:r>
          </a:p>
          <a:p>
            <a:pPr eaLnBrk="1" hangingPunct="1"/>
            <a:r>
              <a:rPr lang="en-US" altLang="en-US" sz="2800" b="0" dirty="0">
                <a:hlinkClick r:id="rId3"/>
              </a:rPr>
              <a:t>ryan.s.barker@oha.oregon.gov</a:t>
            </a:r>
            <a:r>
              <a:rPr lang="en-US" altLang="en-US" sz="2800" b="0" dirty="0"/>
              <a:t> </a:t>
            </a:r>
          </a:p>
        </p:txBody>
      </p:sp>
      <p:sp>
        <p:nvSpPr>
          <p:cNvPr id="7" name="Rectangle 2">
            <a:extLst>
              <a:ext uri="{FF2B5EF4-FFF2-40B4-BE49-F238E27FC236}">
                <a16:creationId xmlns:a16="http://schemas.microsoft.com/office/drawing/2014/main" id="{94D142E6-3D83-4654-965B-96F8C3ABD686}"/>
              </a:ext>
            </a:extLst>
          </p:cNvPr>
          <p:cNvSpPr txBox="1">
            <a:spLocks noChangeArrowheads="1"/>
          </p:cNvSpPr>
          <p:nvPr/>
        </p:nvSpPr>
        <p:spPr bwMode="auto">
          <a:xfrm>
            <a:off x="457200" y="3495677"/>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200" b="1" kern="1200">
                <a:solidFill>
                  <a:srgbClr val="005595"/>
                </a:solidFill>
                <a:latin typeface="+mj-lt"/>
                <a:ea typeface="+mj-ea"/>
                <a:cs typeface="+mj-cs"/>
              </a:defRPr>
            </a:lvl1pPr>
            <a:lvl2pPr algn="l" rtl="0" fontAlgn="base">
              <a:spcBef>
                <a:spcPct val="0"/>
              </a:spcBef>
              <a:spcAft>
                <a:spcPct val="0"/>
              </a:spcAft>
              <a:defRPr sz="3200" b="1">
                <a:solidFill>
                  <a:srgbClr val="005595"/>
                </a:solidFill>
                <a:latin typeface="Arial" panose="020B0604020202020204" pitchFamily="34" charset="0"/>
              </a:defRPr>
            </a:lvl2pPr>
            <a:lvl3pPr algn="l" rtl="0" fontAlgn="base">
              <a:spcBef>
                <a:spcPct val="0"/>
              </a:spcBef>
              <a:spcAft>
                <a:spcPct val="0"/>
              </a:spcAft>
              <a:defRPr sz="3200" b="1">
                <a:solidFill>
                  <a:srgbClr val="005595"/>
                </a:solidFill>
                <a:latin typeface="Arial" panose="020B0604020202020204" pitchFamily="34" charset="0"/>
              </a:defRPr>
            </a:lvl3pPr>
            <a:lvl4pPr algn="l" rtl="0" fontAlgn="base">
              <a:spcBef>
                <a:spcPct val="0"/>
              </a:spcBef>
              <a:spcAft>
                <a:spcPct val="0"/>
              </a:spcAft>
              <a:defRPr sz="3200" b="1">
                <a:solidFill>
                  <a:srgbClr val="005595"/>
                </a:solidFill>
                <a:latin typeface="Arial" panose="020B0604020202020204" pitchFamily="34" charset="0"/>
              </a:defRPr>
            </a:lvl4pPr>
            <a:lvl5pPr algn="l" rtl="0" fontAlgn="base">
              <a:spcBef>
                <a:spcPct val="0"/>
              </a:spcBef>
              <a:spcAft>
                <a:spcPct val="0"/>
              </a:spcAft>
              <a:defRPr sz="3200" b="1">
                <a:solidFill>
                  <a:srgbClr val="005595"/>
                </a:solidFill>
                <a:latin typeface="Arial" panose="020B0604020202020204" pitchFamily="34" charset="0"/>
              </a:defRPr>
            </a:lvl5pPr>
            <a:lvl6pPr marL="457200" algn="l" rtl="0" fontAlgn="base">
              <a:spcBef>
                <a:spcPct val="0"/>
              </a:spcBef>
              <a:spcAft>
                <a:spcPct val="0"/>
              </a:spcAft>
              <a:defRPr sz="3200" b="1">
                <a:solidFill>
                  <a:srgbClr val="005595"/>
                </a:solidFill>
                <a:latin typeface="Arial" panose="020B0604020202020204" pitchFamily="34" charset="0"/>
              </a:defRPr>
            </a:lvl6pPr>
            <a:lvl7pPr marL="914400" algn="l" rtl="0" fontAlgn="base">
              <a:spcBef>
                <a:spcPct val="0"/>
              </a:spcBef>
              <a:spcAft>
                <a:spcPct val="0"/>
              </a:spcAft>
              <a:defRPr sz="3200" b="1">
                <a:solidFill>
                  <a:srgbClr val="005595"/>
                </a:solidFill>
                <a:latin typeface="Arial" panose="020B0604020202020204" pitchFamily="34" charset="0"/>
              </a:defRPr>
            </a:lvl7pPr>
            <a:lvl8pPr marL="1371600" algn="l" rtl="0" fontAlgn="base">
              <a:spcBef>
                <a:spcPct val="0"/>
              </a:spcBef>
              <a:spcAft>
                <a:spcPct val="0"/>
              </a:spcAft>
              <a:defRPr sz="3200" b="1">
                <a:solidFill>
                  <a:srgbClr val="005595"/>
                </a:solidFill>
                <a:latin typeface="Arial" panose="020B0604020202020204" pitchFamily="34" charset="0"/>
              </a:defRPr>
            </a:lvl8pPr>
            <a:lvl9pPr marL="1828800" algn="l" rtl="0" fontAlgn="base">
              <a:spcBef>
                <a:spcPct val="0"/>
              </a:spcBef>
              <a:spcAft>
                <a:spcPct val="0"/>
              </a:spcAft>
              <a:defRPr sz="3200" b="1">
                <a:solidFill>
                  <a:srgbClr val="005595"/>
                </a:solidFill>
                <a:latin typeface="Arial" panose="020B0604020202020204" pitchFamily="34" charset="0"/>
              </a:defRPr>
            </a:lvl9pPr>
          </a:lstStyle>
          <a:p>
            <a:pPr eaLnBrk="1" hangingPunct="1"/>
            <a:r>
              <a:rPr lang="en-US" altLang="en-US" sz="2800" b="0" dirty="0"/>
              <a:t>Dave Dreher: 971-673-0443</a:t>
            </a:r>
          </a:p>
          <a:p>
            <a:pPr eaLnBrk="1" hangingPunct="1"/>
            <a:r>
              <a:rPr lang="en-US" altLang="en-US" sz="2800" b="0" dirty="0">
                <a:hlinkClick r:id="rId4"/>
              </a:rPr>
              <a:t>david.m.dreher@oha.oregon.gov</a:t>
            </a:r>
            <a:r>
              <a:rPr lang="en-US" altLang="en-US" sz="2800" b="0" dirty="0"/>
              <a:t> </a:t>
            </a:r>
          </a:p>
        </p:txBody>
      </p:sp>
    </p:spTree>
    <p:extLst>
      <p:ext uri="{BB962C8B-B14F-4D97-AF65-F5344CB8AC3E}">
        <p14:creationId xmlns:p14="http://schemas.microsoft.com/office/powerpoint/2010/main" val="421464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8</a:t>
            </a:fld>
            <a:endParaRPr lang="en-US" altLang="en-US"/>
          </a:p>
        </p:txBody>
      </p:sp>
      <p:pic>
        <p:nvPicPr>
          <p:cNvPr id="3" name="Picture 2" descr="Graphical user interface&#10;&#10;Description automatically generated">
            <a:extLst>
              <a:ext uri="{FF2B5EF4-FFF2-40B4-BE49-F238E27FC236}">
                <a16:creationId xmlns:a16="http://schemas.microsoft.com/office/drawing/2014/main" id="{BFA813B5-6077-4296-A958-D6602FD66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441"/>
            <a:ext cx="6906832" cy="5739009"/>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BA512796-B201-47B6-B5B0-A2949A05A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2286000"/>
            <a:ext cx="6667898" cy="2000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589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ltLang="en-US" dirty="0"/>
              <a:t>PUBLIC HEALTH DIVISION </a:t>
            </a:r>
            <a:br>
              <a:rPr lang="en-US" altLang="en-US" dirty="0"/>
            </a:br>
            <a:r>
              <a:rPr lang="en-US" altLang="en-US" dirty="0"/>
              <a:t>Environmental Public Health</a:t>
            </a:r>
          </a:p>
          <a:p>
            <a:endParaRPr lang="en-US" altLang="en-US" dirty="0"/>
          </a:p>
        </p:txBody>
      </p:sp>
      <p:sp>
        <p:nvSpPr>
          <p:cNvPr id="5" name="Slide Number Placeholder 4"/>
          <p:cNvSpPr>
            <a:spLocks noGrp="1"/>
          </p:cNvSpPr>
          <p:nvPr>
            <p:ph type="sldNum" sz="quarter" idx="11"/>
          </p:nvPr>
        </p:nvSpPr>
        <p:spPr/>
        <p:txBody>
          <a:bodyPr/>
          <a:lstStyle/>
          <a:p>
            <a:fld id="{00CB1424-4782-4D4E-9A0E-DB26A48A2580}" type="slidenum">
              <a:rPr lang="en-US" altLang="en-US"/>
              <a:pPr/>
              <a:t>9</a:t>
            </a:fld>
            <a:endParaRPr lang="en-US" altLang="en-US"/>
          </a:p>
        </p:txBody>
      </p:sp>
      <p:pic>
        <p:nvPicPr>
          <p:cNvPr id="9" name="Picture 8" descr="Graphical user interface, application&#10;&#10;Description automatically generated">
            <a:extLst>
              <a:ext uri="{FF2B5EF4-FFF2-40B4-BE49-F238E27FC236}">
                <a16:creationId xmlns:a16="http://schemas.microsoft.com/office/drawing/2014/main" id="{A6935E5A-4534-4914-8096-6485341B6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38" y="0"/>
            <a:ext cx="7153054" cy="5943600"/>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D9E2A6BD-9025-49D4-92FA-D0568CAAA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659080"/>
            <a:ext cx="5879362" cy="1779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34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B1D36E5338834A8849679510B13D67" ma:contentTypeVersion="19" ma:contentTypeDescription="Create a new document." ma:contentTypeScope="" ma:versionID="c87613a45a899128ea3fc731ee045f7e">
  <xsd:schema xmlns:xsd="http://www.w3.org/2001/XMLSchema" xmlns:xs="http://www.w3.org/2001/XMLSchema" xmlns:p="http://schemas.microsoft.com/office/2006/metadata/properties" xmlns:ns1="http://schemas.microsoft.com/sharepoint/v3" xmlns:ns2="59da1016-2a1b-4f8a-9768-d7a4932f6f16" xmlns:ns3="a2e07f41-427b-4340-8fc4-cc6e37959f4c" targetNamespace="http://schemas.microsoft.com/office/2006/metadata/properties" ma:root="true" ma:fieldsID="bd53979c3ffa62a0fafc7f1de5e964d9" ns1:_="" ns2:_="" ns3:_="">
    <xsd:import namespace="http://schemas.microsoft.com/sharepoint/v3"/>
    <xsd:import namespace="59da1016-2a1b-4f8a-9768-d7a4932f6f16"/>
    <xsd:import namespace="a2e07f41-427b-4340-8fc4-cc6e37959f4c"/>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2e07f41-427b-4340-8fc4-cc6e37959f4c"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Category xmlns="59da1016-2a1b-4f8a-9768-d7a4932f6f16">Public Health</IACategory>
    <DocumentExpirationDate xmlns="59da1016-2a1b-4f8a-9768-d7a4932f6f16">2023-04-30T07:00:00+00:00</DocumentExpirationDate>
    <Meta_x0020_Description xmlns="a2e07f41-427b-4340-8fc4-cc6e37959f4c">Oregon childhood lead poisoning case management and investigation webinar</Meta_x0020_Description>
    <IATopic xmlns="59da1016-2a1b-4f8a-9768-d7a4932f6f16">Public Health - Environment</IATopic>
    <IASubtopic xmlns="59da1016-2a1b-4f8a-9768-d7a4932f6f16" xsi:nil="true"/>
    <URL xmlns="http://schemas.microsoft.com/sharepoint/v3">
      <Url xsi:nil="true"/>
      <Description xsi:nil="true"/>
    </URL>
    <PublishingExpirationDate xmlns="http://schemas.microsoft.com/sharepoint/v3" xsi:nil="true"/>
    <PublishingStartDate xmlns="http://schemas.microsoft.com/sharepoint/v3" xsi:nil="true"/>
    <Meta_x0020_Keywords xmlns="a2e07f41-427b-4340-8fc4-cc6e37959f4c" xsi:nil="true"/>
  </documentManagement>
</p:properties>
</file>

<file path=customXml/itemProps1.xml><?xml version="1.0" encoding="utf-8"?>
<ds:datastoreItem xmlns:ds="http://schemas.openxmlformats.org/officeDocument/2006/customXml" ds:itemID="{3D471303-5C92-4EB9-8387-418935F4392A}"/>
</file>

<file path=customXml/itemProps2.xml><?xml version="1.0" encoding="utf-8"?>
<ds:datastoreItem xmlns:ds="http://schemas.openxmlformats.org/officeDocument/2006/customXml" ds:itemID="{E311D02C-880B-4760-A1B8-EECD3E8CCD17}"/>
</file>

<file path=customXml/itemProps3.xml><?xml version="1.0" encoding="utf-8"?>
<ds:datastoreItem xmlns:ds="http://schemas.openxmlformats.org/officeDocument/2006/customXml" ds:itemID="{D330EAD1-DB47-4FE4-9025-7D36396BBFB8}"/>
</file>

<file path=docProps/app.xml><?xml version="1.0" encoding="utf-8"?>
<Properties xmlns="http://schemas.openxmlformats.org/officeDocument/2006/extended-properties" xmlns:vt="http://schemas.openxmlformats.org/officeDocument/2006/docPropsVTypes">
  <Template/>
  <TotalTime>142873</TotalTime>
  <Words>5527</Words>
  <Application>Microsoft Office PowerPoint</Application>
  <PresentationFormat>On-screen Show (4:3)</PresentationFormat>
  <Paragraphs>413</Paragraphs>
  <Slides>78</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Segoe UI</vt:lpstr>
      <vt:lpstr>Times</vt:lpstr>
      <vt:lpstr>Custom Design</vt:lpstr>
      <vt:lpstr>Oregon Childhood Lead Poisoning Prevention Program:  Case Management &amp; Investigation</vt:lpstr>
      <vt:lpstr>Topics</vt:lpstr>
      <vt:lpstr>PowerPoint Presentation</vt:lpstr>
      <vt:lpstr>PowerPoint Presentation</vt:lpstr>
      <vt:lpstr>Case Creation</vt:lpstr>
      <vt:lpstr>PowerPoint Presentation</vt:lpstr>
      <vt:lpstr>PowerPoint Presentation</vt:lpstr>
      <vt:lpstr>PowerPoint Presentation</vt:lpstr>
      <vt:lpstr>PowerPoint Presentation</vt:lpstr>
      <vt:lpstr>Case Creation Protocols</vt:lpstr>
      <vt:lpstr>PowerPoint Presentation</vt:lpstr>
      <vt:lpstr>PowerPoint Presentation</vt:lpstr>
      <vt:lpstr>PowerPoint Presentation</vt:lpstr>
      <vt:lpstr>Case Creation Protocols</vt:lpstr>
      <vt:lpstr>Notes in Orpheus</vt:lpstr>
      <vt:lpstr>Investigations</vt:lpstr>
      <vt:lpstr>Investigations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Investigation Observations and Conclusions</vt:lpstr>
      <vt:lpstr>Investigation Observations and Conclusions</vt:lpstr>
      <vt:lpstr>Investigation Observations and Conclusions</vt:lpstr>
      <vt:lpstr>Environmental Samples in Orpheus</vt:lpstr>
      <vt:lpstr>Letters and Documents in Orpheus</vt:lpstr>
      <vt:lpstr>PowerPoint Presentation</vt:lpstr>
      <vt:lpstr>PowerPoint Presentation</vt:lpstr>
      <vt:lpstr>Recommended Referrals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Maternal &amp; Child Health and Home Visiting Programs</vt:lpstr>
      <vt:lpstr>Current Events</vt:lpstr>
      <vt:lpstr>PowerPoint Presentation</vt:lpstr>
      <vt:lpstr>PowerPoint Presentation</vt:lpstr>
      <vt:lpstr>PowerPoint Presentation</vt:lpstr>
      <vt:lpstr>PowerPoint Presentation</vt:lpstr>
      <vt:lpstr>Childhood Blood Lead Levels: EBLL Case Definition</vt:lpstr>
      <vt:lpstr>PowerPoint Presentation</vt:lpstr>
      <vt:lpstr>PowerPoint Presentation</vt:lpstr>
      <vt:lpstr>PowerPoint Presentation</vt:lpstr>
      <vt:lpstr>PowerPoint Presentation</vt:lpstr>
      <vt:lpstr>PowerPoint Presentation</vt:lpstr>
      <vt:lpstr>Thanks for all the work you do! </vt:lpstr>
    </vt:vector>
  </TitlesOfParts>
  <Company>Joe's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Lead Poisoning Prevention Case Management &amp; Investigation</dc:title>
  <dc:creator>Joe B</dc:creator>
  <cp:lastModifiedBy>Ryan Barker</cp:lastModifiedBy>
  <cp:revision>1052</cp:revision>
  <dcterms:created xsi:type="dcterms:W3CDTF">2010-08-23T12:44:57Z</dcterms:created>
  <dcterms:modified xsi:type="dcterms:W3CDTF">2023-01-06T16:54:18Z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0x01010001B1D36E5338834A8849679510B13D67</vt:lpwstr>
  </property>
</Properties>
</file>