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notesSlides/notesSlide7.xml" ContentType="application/vnd.openxmlformats-officedocument.presentationml.notes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7.xml" ContentType="application/vnd.openxmlformats-officedocument.presentationml.slideLayout+xml"/>
  <Override PartName="/ppt/notesSlides/notesSlide9.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1.xml" ContentType="application/vnd.openxmlformats-officedocument.presentationml.notesSlide+xml"/>
  <Override PartName="/ppt/notesSlides/notesSlide6.xml" ContentType="application/vnd.openxmlformats-officedocument.presentationml.notesSlide+xml"/>
  <Override PartName="/ppt/notesSlides/notesSlide2.xml" ContentType="application/vnd.openxmlformats-officedocument.presentationml.notesSlide+xml"/>
  <Override PartName="/ppt/notesSlides/notesSlide10.xml" ContentType="application/vnd.openxmlformats-officedocument.presentationml.notesSlide+xml"/>
  <Override PartName="/ppt/slideLayouts/slideLayout6.xml" ContentType="application/vnd.openxmlformats-officedocument.presentationml.slideLayout+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theme/theme2.xml" ContentType="application/vnd.openxmlformats-officedocument.theme+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3"/>
  </p:notesMasterIdLst>
  <p:sldIdLst>
    <p:sldId id="256" r:id="rId2"/>
    <p:sldId id="258" r:id="rId3"/>
    <p:sldId id="293" r:id="rId4"/>
    <p:sldId id="260" r:id="rId5"/>
    <p:sldId id="266" r:id="rId6"/>
    <p:sldId id="271" r:id="rId7"/>
    <p:sldId id="307" r:id="rId8"/>
    <p:sldId id="262" r:id="rId9"/>
    <p:sldId id="309" r:id="rId10"/>
    <p:sldId id="273" r:id="rId11"/>
    <p:sldId id="283" r:id="rId12"/>
    <p:sldId id="292" r:id="rId13"/>
    <p:sldId id="300" r:id="rId14"/>
    <p:sldId id="301" r:id="rId15"/>
    <p:sldId id="304" r:id="rId16"/>
    <p:sldId id="302" r:id="rId17"/>
    <p:sldId id="310" r:id="rId18"/>
    <p:sldId id="305" r:id="rId19"/>
    <p:sldId id="306" r:id="rId20"/>
    <p:sldId id="308" r:id="rId21"/>
    <p:sldId id="290" r:id="rId2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521415D9-36F7-43E2-AB2F-B90AF26B5E84}">
      <p14:sectionLst xmlns:p14="http://schemas.microsoft.com/office/powerpoint/2010/main">
        <p14:section name="Default Section" id="{C214A22E-021C-4D0F-9405-59B5004F28E7}">
          <p14:sldIdLst>
            <p14:sldId id="256"/>
            <p14:sldId id="258"/>
            <p14:sldId id="293"/>
            <p14:sldId id="260"/>
            <p14:sldId id="266"/>
            <p14:sldId id="271"/>
            <p14:sldId id="307"/>
            <p14:sldId id="262"/>
            <p14:sldId id="309"/>
            <p14:sldId id="273"/>
            <p14:sldId id="283"/>
            <p14:sldId id="292"/>
            <p14:sldId id="300"/>
            <p14:sldId id="301"/>
            <p14:sldId id="304"/>
            <p14:sldId id="302"/>
            <p14:sldId id="310"/>
            <p14:sldId id="305"/>
            <p14:sldId id="306"/>
            <p14:sldId id="308"/>
            <p14:sldId id="29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pears Lindsay" initials="SL" lastIdx="1" clrIdx="0">
    <p:extLst>
      <p:ext uri="{19B8F6BF-5375-455C-9EA6-DF929625EA0E}">
        <p15:presenceInfo xmlns:p15="http://schemas.microsoft.com/office/powerpoint/2012/main" userId="S-1-5-21-982684679-592840582-1966211492-192060" providerId="AD"/>
      </p:ext>
    </p:extLst>
  </p:cmAuthor>
  <p:cmAuthor id="2" name="Dubuisson Nadege" initials="DN" lastIdx="15" clrIdx="1">
    <p:extLst>
      <p:ext uri="{19B8F6BF-5375-455C-9EA6-DF929625EA0E}">
        <p15:presenceInfo xmlns:p15="http://schemas.microsoft.com/office/powerpoint/2012/main" userId="S-1-5-21-982684679-592840582-1966211492-1224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D5E9A"/>
    <a:srgbClr val="538CB7"/>
    <a:srgbClr val="4180B0"/>
    <a:srgbClr val="005595"/>
    <a:srgbClr val="387AAC"/>
    <a:srgbClr val="AEB5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82394" autoAdjust="0"/>
  </p:normalViewPr>
  <p:slideViewPr>
    <p:cSldViewPr>
      <p:cViewPr varScale="1">
        <p:scale>
          <a:sx n="35" d="100"/>
          <a:sy n="35" d="100"/>
        </p:scale>
        <p:origin x="504"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BE00C26-8E78-4968-A33D-3891D3203149}" type="slidenum">
              <a:rPr lang="en-US"/>
              <a:pPr/>
              <a:t>‹#›</a:t>
            </a:fld>
            <a:endParaRPr lang="en-US"/>
          </a:p>
        </p:txBody>
      </p:sp>
    </p:spTree>
    <p:extLst>
      <p:ext uri="{BB962C8B-B14F-4D97-AF65-F5344CB8AC3E}">
        <p14:creationId xmlns:p14="http://schemas.microsoft.com/office/powerpoint/2010/main" val="5313491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b="1" dirty="0" smtClean="0"/>
              <a:t>Presenter</a:t>
            </a:r>
            <a:r>
              <a:rPr lang="en-US" dirty="0" smtClean="0"/>
              <a:t>: </a:t>
            </a:r>
            <a:r>
              <a:rPr lang="en-US" i="1" dirty="0" smtClean="0"/>
              <a:t>Before</a:t>
            </a:r>
            <a:r>
              <a:rPr lang="en-US" i="1" baseline="0" dirty="0" smtClean="0"/>
              <a:t> jumping in to information about the mitigation process, </a:t>
            </a:r>
            <a:r>
              <a:rPr lang="en-US" i="1" dirty="0" smtClean="0"/>
              <a:t>I’d like to review the basics</a:t>
            </a:r>
            <a:r>
              <a:rPr lang="en-US" i="1" baseline="0" dirty="0" smtClean="0"/>
              <a:t> of what radon is, where it comes from and it’s health effects. Radon</a:t>
            </a:r>
            <a:r>
              <a:rPr lang="en-US" i="1" dirty="0" smtClean="0"/>
              <a:t> is a naturally occurring radioactive gas. You can’t see, smell or taste it</a:t>
            </a:r>
            <a:r>
              <a:rPr lang="en-US" i="1" baseline="0" dirty="0" smtClean="0"/>
              <a:t>. It is a decay product of uranium and is found all over in the world. Uranium and it’s decay products are naturally found in the soil and rocks beneath our homes and schools, and the amount of radiation produced depends on the makeup of that underlying geology.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i="1" baseline="0"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i="1" dirty="0" smtClean="0"/>
              <a:t>The</a:t>
            </a:r>
            <a:r>
              <a:rPr lang="en-US" i="1" baseline="0" dirty="0" smtClean="0"/>
              <a:t> picture to the right is the uranium decay process. Radon is the seventh one down. All 15 decay products of uranium are solid EXCEPT for radon – if all of these were solid and didn’t move, it wouldn’t be a problem right?</a:t>
            </a:r>
            <a:endParaRPr lang="en-US" i="1" dirty="0" smtClean="0"/>
          </a:p>
          <a:p>
            <a:endParaRPr lang="en-US" i="1" baseline="0" dirty="0" smtClean="0"/>
          </a:p>
          <a:p>
            <a:r>
              <a:rPr lang="en-US" i="1" baseline="0" dirty="0" smtClean="0"/>
              <a:t>Most importantly, radon has been linked to lung cancer. It is classified as a Group A carcinogen, meaning it is a known cancer causing substance and is the 2</a:t>
            </a:r>
            <a:r>
              <a:rPr lang="en-US" i="1" baseline="30000" dirty="0" smtClean="0"/>
              <a:t>nd</a:t>
            </a:r>
            <a:r>
              <a:rPr lang="en-US" i="1" baseline="0" dirty="0" smtClean="0"/>
              <a:t> leading cause of lung cancer, after smoking.</a:t>
            </a:r>
          </a:p>
          <a:p>
            <a:endParaRPr lang="en-US" i="1" baseline="0" dirty="0" smtClean="0"/>
          </a:p>
        </p:txBody>
      </p:sp>
      <p:sp>
        <p:nvSpPr>
          <p:cNvPr id="4" name="Slide Number Placeholder 3"/>
          <p:cNvSpPr>
            <a:spLocks noGrp="1"/>
          </p:cNvSpPr>
          <p:nvPr>
            <p:ph type="sldNum" sz="quarter" idx="10"/>
          </p:nvPr>
        </p:nvSpPr>
        <p:spPr/>
        <p:txBody>
          <a:bodyPr/>
          <a:lstStyle/>
          <a:p>
            <a:fld id="{BBE00C26-8E78-4968-A33D-3891D3203149}" type="slidenum">
              <a:rPr lang="en-US" smtClean="0"/>
              <a:pPr/>
              <a:t>2</a:t>
            </a:fld>
            <a:endParaRPr lang="en-US"/>
          </a:p>
        </p:txBody>
      </p:sp>
    </p:spTree>
    <p:extLst>
      <p:ext uri="{BB962C8B-B14F-4D97-AF65-F5344CB8AC3E}">
        <p14:creationId xmlns:p14="http://schemas.microsoft.com/office/powerpoint/2010/main" val="30680832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0" i="1" baseline="0" dirty="0" smtClean="0"/>
              <a:t> </a:t>
            </a:r>
            <a:r>
              <a:rPr lang="en-US" i="1" dirty="0" smtClean="0"/>
              <a:t>To mitigate</a:t>
            </a:r>
            <a:r>
              <a:rPr lang="en-US" i="1" baseline="0" dirty="0" smtClean="0"/>
              <a:t> something</a:t>
            </a:r>
            <a:r>
              <a:rPr lang="en-US" i="1" dirty="0" smtClean="0"/>
              <a:t> is to reduce</a:t>
            </a:r>
            <a:r>
              <a:rPr lang="en-US" i="1" baseline="0" dirty="0" smtClean="0"/>
              <a:t> it. So in the radon realm, mitigation is any system of steps designed to reduce the radon level in the indoor air of a building. </a:t>
            </a:r>
          </a:p>
          <a:p>
            <a:endParaRPr lang="en-US" b="0" i="1" baseline="0" dirty="0" smtClean="0"/>
          </a:p>
          <a:p>
            <a:r>
              <a:rPr lang="en-US" b="0" i="1" baseline="0" dirty="0" smtClean="0"/>
              <a:t>Well how do we know if it’s needed? Although it isn’t required by law, EPA and OHA strongly recommend mitigation in rooms with the follow-up measurements above 4.0 </a:t>
            </a:r>
            <a:r>
              <a:rPr lang="en-US" b="0" i="1" baseline="0" dirty="0" err="1" smtClean="0"/>
              <a:t>pCi</a:t>
            </a:r>
            <a:r>
              <a:rPr lang="en-US" b="0" i="1" baseline="0" dirty="0" smtClean="0"/>
              <a:t>/L. Keep in mind, it is likely impossible to reduce a school’s radon level to zero. Remember that radon is a naturally occurring substance that constantly surrounds us and you can never completely get rid of it. The goal is to get radon as low as possible. To reduce the radon is to reduce the amount of harm.</a:t>
            </a:r>
            <a:endParaRPr lang="en-US" b="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11</a:t>
            </a:fld>
            <a:endParaRPr lang="en-US"/>
          </a:p>
        </p:txBody>
      </p:sp>
    </p:spTree>
    <p:extLst>
      <p:ext uri="{BB962C8B-B14F-4D97-AF65-F5344CB8AC3E}">
        <p14:creationId xmlns:p14="http://schemas.microsoft.com/office/powerpoint/2010/main" val="17262697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p:spPr>
        <p:txBody>
          <a:bodyPr/>
          <a:lstStyle/>
          <a:p>
            <a:r>
              <a:rPr lang="en-US" altLang="en-US" b="1" dirty="0" smtClean="0"/>
              <a:t>Presenter: </a:t>
            </a:r>
            <a:r>
              <a:rPr lang="en-US" altLang="en-US" i="1" dirty="0" smtClean="0"/>
              <a:t>Radon is highly site-specific. There</a:t>
            </a:r>
            <a:r>
              <a:rPr lang="en-US" altLang="en-US" i="1" baseline="0" dirty="0" smtClean="0"/>
              <a:t> can be a lot of it in one part of a building </a:t>
            </a:r>
            <a:r>
              <a:rPr lang="en-US" altLang="en-US" i="1" dirty="0" smtClean="0"/>
              <a:t>and little</a:t>
            </a:r>
            <a:r>
              <a:rPr lang="en-US" altLang="en-US" i="1" baseline="0" dirty="0" smtClean="0"/>
              <a:t> to none</a:t>
            </a:r>
            <a:r>
              <a:rPr lang="en-US" altLang="en-US" i="1" dirty="0" smtClean="0"/>
              <a:t> in another part of the same building.</a:t>
            </a:r>
            <a:r>
              <a:rPr lang="en-US" altLang="en-US" i="1" baseline="0" dirty="0" smtClean="0"/>
              <a:t> S</a:t>
            </a:r>
            <a:r>
              <a:rPr lang="en-US" altLang="en-US" i="1" dirty="0" smtClean="0"/>
              <a:t>o it would be difficult to provide</a:t>
            </a:r>
            <a:r>
              <a:rPr lang="en-US" altLang="en-US" i="1" baseline="0" dirty="0" smtClean="0"/>
              <a:t> </a:t>
            </a:r>
            <a:r>
              <a:rPr lang="en-US" altLang="en-US" i="1" dirty="0" smtClean="0"/>
              <a:t>a one-size-fits all mitigation approach. Here are some types of mitigation systems that could help fix a radon problem. Most often,</a:t>
            </a:r>
            <a:r>
              <a:rPr lang="en-US" altLang="en-US" i="1" baseline="0" dirty="0" smtClean="0"/>
              <a:t> these types of mitigation are used in combination with one another to be most effective.</a:t>
            </a:r>
            <a:endParaRPr lang="en-US" altLang="en-US" i="1" dirty="0" smtClean="0"/>
          </a:p>
          <a:p>
            <a:pPr marL="0" indent="0">
              <a:buFont typeface="Arial" panose="020B0604020202020204" pitchFamily="34" charset="0"/>
              <a:buNone/>
            </a:pPr>
            <a:endParaRPr lang="en-US" altLang="en-US" i="1" dirty="0" smtClean="0"/>
          </a:p>
        </p:txBody>
      </p:sp>
      <p:sp>
        <p:nvSpPr>
          <p:cNvPr id="67588" name="Slide Number Placeholder 3"/>
          <p:cNvSpPr>
            <a:spLocks noGrp="1"/>
          </p:cNvSpPr>
          <p:nvPr>
            <p:ph type="sldNum" sz="quarter" idx="5"/>
          </p:nvPr>
        </p:nvSpPr>
        <p:spPr>
          <a:noFill/>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27560678-AFE5-4F5D-BA6D-D41046C5F890}" type="slidenum">
              <a:rPr lang="en-US" altLang="en-US" sz="1200" smtClean="0"/>
              <a:pPr/>
              <a:t>12</a:t>
            </a:fld>
            <a:endParaRPr lang="en-US" altLang="en-US" sz="1200" smtClean="0"/>
          </a:p>
        </p:txBody>
      </p:sp>
    </p:spTree>
    <p:extLst>
      <p:ext uri="{BB962C8B-B14F-4D97-AF65-F5344CB8AC3E}">
        <p14:creationId xmlns:p14="http://schemas.microsoft.com/office/powerpoint/2010/main" val="13100939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dirty="0" smtClean="0"/>
              <a:t>:</a:t>
            </a:r>
            <a:r>
              <a:rPr lang="en-US" baseline="0" dirty="0" smtClean="0"/>
              <a:t> </a:t>
            </a:r>
            <a:r>
              <a:rPr lang="en-US" i="1" baseline="0" dirty="0" smtClean="0"/>
              <a:t>First on the list is s</a:t>
            </a:r>
            <a:r>
              <a:rPr lang="en-US" i="1" dirty="0" smtClean="0"/>
              <a:t>oil depressurization, also known as sub-slab suction.</a:t>
            </a:r>
            <a:r>
              <a:rPr lang="en-US" i="1" baseline="0" dirty="0" smtClean="0"/>
              <a:t> </a:t>
            </a:r>
            <a:r>
              <a:rPr lang="en-US" i="1" dirty="0" smtClean="0"/>
              <a:t>It’s when a suction fan is used to produce a low-pressure field</a:t>
            </a:r>
            <a:r>
              <a:rPr lang="en-US" i="1" baseline="0" dirty="0" smtClean="0"/>
              <a:t> in the soil under the home. Basically the radon can’t get in because it’s ventilated outside before it has the chance to get drawn in to the building. This is the most common type of mitigation in homes.</a:t>
            </a:r>
            <a:endParaRPr lang="en-US" i="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13</a:t>
            </a:fld>
            <a:endParaRPr lang="en-US"/>
          </a:p>
        </p:txBody>
      </p:sp>
    </p:spTree>
    <p:extLst>
      <p:ext uri="{BB962C8B-B14F-4D97-AF65-F5344CB8AC3E}">
        <p14:creationId xmlns:p14="http://schemas.microsoft.com/office/powerpoint/2010/main" val="1898267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dirty="0" smtClean="0"/>
              <a:t>: </a:t>
            </a:r>
            <a:r>
              <a:rPr lang="en-US" i="1" dirty="0" smtClean="0"/>
              <a:t>Building pressurization</a:t>
            </a:r>
            <a:r>
              <a:rPr lang="en-US" i="1" baseline="0" dirty="0" smtClean="0"/>
              <a:t> is similar to soil depressurization in that it blocks radon entry routes using air pressure barriers, but the difference is with building pressurization, the air is pushed out of the building from inside instead of radon being drawn out from under the slab with soil depressurization. This is often used as a temporary fix or in combination with other mitigation systems.</a:t>
            </a:r>
            <a:endParaRPr lang="en-US" i="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14</a:t>
            </a:fld>
            <a:endParaRPr lang="en-US"/>
          </a:p>
        </p:txBody>
      </p:sp>
    </p:spTree>
    <p:extLst>
      <p:ext uri="{BB962C8B-B14F-4D97-AF65-F5344CB8AC3E}">
        <p14:creationId xmlns:p14="http://schemas.microsoft.com/office/powerpoint/2010/main" val="333011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1" baseline="0" dirty="0" smtClean="0"/>
              <a:t> </a:t>
            </a:r>
            <a:r>
              <a:rPr lang="en-US" b="0" i="1" baseline="0" dirty="0" smtClean="0"/>
              <a:t>HVAC system adjustments are changes made to the heating, ventilation and air conditioning systems serving any given room. This has been the most effective and frequently used type of mitigation for radon reduction in existing school buildings. However, this method is not as effective at home.</a:t>
            </a:r>
            <a:endParaRPr lang="en-US" b="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15</a:t>
            </a:fld>
            <a:endParaRPr lang="en-US"/>
          </a:p>
        </p:txBody>
      </p:sp>
    </p:spTree>
    <p:extLst>
      <p:ext uri="{BB962C8B-B14F-4D97-AF65-F5344CB8AC3E}">
        <p14:creationId xmlns:p14="http://schemas.microsoft.com/office/powerpoint/2010/main" val="28189317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1" baseline="0" dirty="0" smtClean="0"/>
              <a:t> </a:t>
            </a:r>
            <a:r>
              <a:rPr lang="en-US" b="0" i="1" baseline="0" dirty="0" smtClean="0"/>
              <a:t>Sealing major entry routes is often used in combination with other mitigation techniques. Because the greatest source of indoor radon is almost always radon-containing soil gas that enters the building through cracks and openings, sealing major entry routes will help reduce radon levels and will also help the effectiveness of other radon prevention techniques, like building pressurization and soil depressurization.</a:t>
            </a:r>
            <a:endParaRPr lang="en-US" b="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16</a:t>
            </a:fld>
            <a:endParaRPr lang="en-US"/>
          </a:p>
        </p:txBody>
      </p:sp>
    </p:spTree>
    <p:extLst>
      <p:ext uri="{BB962C8B-B14F-4D97-AF65-F5344CB8AC3E}">
        <p14:creationId xmlns:p14="http://schemas.microsoft.com/office/powerpoint/2010/main" val="13922590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b="1" i="0" baseline="0" dirty="0" smtClean="0"/>
              <a:t>Presenter</a:t>
            </a:r>
            <a:r>
              <a:rPr lang="en-US" b="1" i="1" baseline="0" dirty="0" smtClean="0"/>
              <a:t>: </a:t>
            </a:r>
            <a:r>
              <a:rPr lang="en-US" b="0" i="1" baseline="0" dirty="0" smtClean="0"/>
              <a:t>So how can you help? You can spread the word. Help to de-mystify radon and reduce radon-induced lung cancer through education and awareness. Encourage co-workers, neighbors and others around you to test there homes for radon. You can continue to cooperate with staff and radon professionals while radon mitigation is happening. And for those that have further questions and concerns, contact [insert name, such as the health and safety coordinator].</a:t>
            </a:r>
            <a:endParaRPr lang="en-US" b="1" dirty="0" smtClean="0"/>
          </a:p>
          <a:p>
            <a:endParaRPr lang="en-US"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19</a:t>
            </a:fld>
            <a:endParaRPr lang="en-US"/>
          </a:p>
        </p:txBody>
      </p:sp>
    </p:spTree>
    <p:extLst>
      <p:ext uri="{BB962C8B-B14F-4D97-AF65-F5344CB8AC3E}">
        <p14:creationId xmlns:p14="http://schemas.microsoft.com/office/powerpoint/2010/main" val="12026147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b="1" i="0" dirty="0" smtClean="0"/>
              <a:t>Presenter</a:t>
            </a:r>
            <a:r>
              <a:rPr lang="en-US" b="1" i="1" dirty="0" smtClean="0"/>
              <a:t>: </a:t>
            </a:r>
            <a:r>
              <a:rPr lang="en-US" i="1" dirty="0" smtClean="0"/>
              <a:t>Lastly,</a:t>
            </a:r>
            <a:r>
              <a:rPr lang="en-US" i="1" baseline="0" dirty="0" smtClean="0"/>
              <a:t> test your own home. </a:t>
            </a:r>
            <a:r>
              <a:rPr lang="en-US" b="0" i="1" baseline="0" dirty="0" smtClean="0"/>
              <a:t>There are many do-it-yourself test kits on the market these days. You can usually find one at most local hardware stores. You can also call or order online from the American Lung Association or the National Radon Program at Kansas State University. Oregon Radon Awareness Program also offers free test kits to those who live in areas where there is little to no radon test data. You can contact radon.program@state.or.us to find out if you’re eligible.</a:t>
            </a:r>
          </a:p>
          <a:p>
            <a:endParaRPr lang="en-US"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20</a:t>
            </a:fld>
            <a:endParaRPr lang="en-US"/>
          </a:p>
        </p:txBody>
      </p:sp>
    </p:spTree>
    <p:extLst>
      <p:ext uri="{BB962C8B-B14F-4D97-AF65-F5344CB8AC3E}">
        <p14:creationId xmlns:p14="http://schemas.microsoft.com/office/powerpoint/2010/main" val="3331591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1" baseline="0" dirty="0" smtClean="0"/>
              <a:t> </a:t>
            </a:r>
            <a:r>
              <a:rPr lang="en-US" i="1" dirty="0" smtClean="0"/>
              <a:t>The Environmental Protection Agency (EPA) estimates around 21,000 radon-related lung cancer deaths occur each year.</a:t>
            </a:r>
            <a:r>
              <a:rPr lang="en-US" i="1" baseline="0" dirty="0" smtClean="0"/>
              <a:t> This table is showing that if radon-induced lung cancer had it’s own category, it would be our country’s eighth leading cause of death from cancer, killing more people per year than lymphoma, urinary bladder, esophagus and ovary cancers. </a:t>
            </a:r>
            <a:endParaRPr lang="en-US" i="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3</a:t>
            </a:fld>
            <a:endParaRPr lang="en-US"/>
          </a:p>
        </p:txBody>
      </p:sp>
    </p:spTree>
    <p:extLst>
      <p:ext uri="{BB962C8B-B14F-4D97-AF65-F5344CB8AC3E}">
        <p14:creationId xmlns:p14="http://schemas.microsoft.com/office/powerpoint/2010/main" val="247746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1" baseline="0" dirty="0" smtClean="0"/>
              <a:t> </a:t>
            </a:r>
            <a:r>
              <a:rPr lang="en-US" b="0" i="1" baseline="0" dirty="0" smtClean="0"/>
              <a:t>So why is radon a problem anyway? Why do we really care about the amount of radon in our homes and schools? Well radon is a Group A carcinogen, meaning it is a known cancer causing substance. It is actually the 2</a:t>
            </a:r>
            <a:r>
              <a:rPr lang="en-US" b="0" i="1" baseline="30000" dirty="0" smtClean="0"/>
              <a:t>nd</a:t>
            </a:r>
            <a:r>
              <a:rPr lang="en-US" b="0" i="1" baseline="0" dirty="0" smtClean="0"/>
              <a:t> leading cause of lung cancer, after smoking. Breathing high levels of radon in combination with smoking is even more dangerous and increases your risk by 10 times. Even more importantly, radon is mysterious in that you can’t see it, smell it or taste it and there are no immediate health effects. They only way to know your radon levels is test locations where you spend a lot of time, like homes and schools.</a:t>
            </a:r>
            <a:endParaRPr lang="en-US" b="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4</a:t>
            </a:fld>
            <a:endParaRPr lang="en-US"/>
          </a:p>
        </p:txBody>
      </p:sp>
    </p:spTree>
    <p:extLst>
      <p:ext uri="{BB962C8B-B14F-4D97-AF65-F5344CB8AC3E}">
        <p14:creationId xmlns:p14="http://schemas.microsoft.com/office/powerpoint/2010/main" val="320210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1" baseline="0" dirty="0" smtClean="0"/>
              <a:t> </a:t>
            </a:r>
            <a:r>
              <a:rPr lang="en-US" b="0" i="1" baseline="0" dirty="0" smtClean="0"/>
              <a:t>So how does radon actually cause lung cancer? Well, when you breathe radon gas, it continues to break down in your lungs and the decay products can be radioactive. These radioactive particles get stuck in your lung tissue and can cause damage, even killing cell DNA, which can cause lung cancer overtime. </a:t>
            </a:r>
          </a:p>
          <a:p>
            <a:endParaRPr lang="en-US" b="0" i="1" baseline="0" dirty="0" smtClean="0"/>
          </a:p>
          <a:p>
            <a:r>
              <a:rPr lang="en-US" b="0" i="1" baseline="0" dirty="0" smtClean="0"/>
              <a:t>With radon gas, it is important to keep some perspective. The risk from radon depends on two things:</a:t>
            </a:r>
          </a:p>
          <a:p>
            <a:pPr marL="228600" indent="-228600">
              <a:buAutoNum type="arabicPeriod"/>
            </a:pPr>
            <a:r>
              <a:rPr lang="en-US" b="0" i="1" baseline="0" dirty="0" smtClean="0"/>
              <a:t>How much radon you are breathing in – The higher the level of radon, the more danger you’re in.</a:t>
            </a:r>
          </a:p>
          <a:p>
            <a:pPr marL="228600" indent="-228600">
              <a:buAutoNum type="arabicPeriod"/>
            </a:pPr>
            <a:r>
              <a:rPr lang="en-US" b="0" i="1" baseline="0" dirty="0" smtClean="0"/>
              <a:t>How long you are breathing radon – The longer you continue to breathe radon, the greater your risk will be.</a:t>
            </a:r>
            <a:endParaRPr lang="en-US" b="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5</a:t>
            </a:fld>
            <a:endParaRPr lang="en-US"/>
          </a:p>
        </p:txBody>
      </p:sp>
    </p:spTree>
    <p:extLst>
      <p:ext uri="{BB962C8B-B14F-4D97-AF65-F5344CB8AC3E}">
        <p14:creationId xmlns:p14="http://schemas.microsoft.com/office/powerpoint/2010/main" val="1824128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1" baseline="0" dirty="0" smtClean="0"/>
              <a:t> </a:t>
            </a:r>
            <a:r>
              <a:rPr lang="en-US" b="0" i="1" baseline="0" dirty="0" smtClean="0"/>
              <a:t>So it is important to consider where we spend most of our time because those places could be the sources where we breathe the most radon. The EPA says that we spend 87.9% of our time indoors on a daily basis. Home is likely the most significant source of breathing radon. According to the EPA, 1 out of 15 homes has high radon levels. School is the second largest contributor of radon exposure for most school children.</a:t>
            </a:r>
            <a:endParaRPr lang="en-US" b="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6</a:t>
            </a:fld>
            <a:endParaRPr lang="en-US"/>
          </a:p>
        </p:txBody>
      </p:sp>
    </p:spTree>
    <p:extLst>
      <p:ext uri="{BB962C8B-B14F-4D97-AF65-F5344CB8AC3E}">
        <p14:creationId xmlns:p14="http://schemas.microsoft.com/office/powerpoint/2010/main" val="1264821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smtClean="0"/>
              <a:t>Presenter: </a:t>
            </a:r>
            <a:r>
              <a:rPr lang="en-US" i="1" dirty="0" smtClean="0"/>
              <a:t>For this reason,</a:t>
            </a:r>
            <a:r>
              <a:rPr lang="en-US" i="1" baseline="0" dirty="0" smtClean="0"/>
              <a:t> the EPA and OHA recommend hat every home and school be tested for radon, no matter the age or geographic location of the building.</a:t>
            </a:r>
            <a:endParaRPr lang="en-US" i="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7</a:t>
            </a:fld>
            <a:endParaRPr lang="en-US"/>
          </a:p>
        </p:txBody>
      </p:sp>
    </p:spTree>
    <p:extLst>
      <p:ext uri="{BB962C8B-B14F-4D97-AF65-F5344CB8AC3E}">
        <p14:creationId xmlns:p14="http://schemas.microsoft.com/office/powerpoint/2010/main" val="2128712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a:t>
            </a:r>
            <a:r>
              <a:rPr lang="en-US" b="1" baseline="0" dirty="0" smtClean="0"/>
              <a:t> </a:t>
            </a:r>
            <a:r>
              <a:rPr lang="en-US" i="1" dirty="0" smtClean="0"/>
              <a:t>The recommendation on the previous slide became</a:t>
            </a:r>
            <a:r>
              <a:rPr lang="en-US" i="1" baseline="0" dirty="0" smtClean="0"/>
              <a:t> law for Oregon schools in the 2015 Legislature (ORS 332.166-167). The law states the OHA was to provide radon information to each school district so they can develop testing plans to be submitted by September 2016. Schools are required to perform initial testing before January 1, 2021. </a:t>
            </a:r>
            <a:endParaRPr lang="en-US" i="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8</a:t>
            </a:fld>
            <a:endParaRPr lang="en-US"/>
          </a:p>
        </p:txBody>
      </p:sp>
    </p:spTree>
    <p:extLst>
      <p:ext uri="{BB962C8B-B14F-4D97-AF65-F5344CB8AC3E}">
        <p14:creationId xmlns:p14="http://schemas.microsoft.com/office/powerpoint/2010/main" val="24096208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 </a:t>
            </a:r>
            <a:r>
              <a:rPr lang="en-US" b="0" i="1" dirty="0" smtClean="0"/>
              <a:t>So</a:t>
            </a:r>
            <a:r>
              <a:rPr lang="en-US" b="0" i="1" baseline="0" dirty="0" smtClean="0"/>
              <a:t> to test for radon, we have to know how it’s measured first. Radon is measured in Picocuries per Liter of air (</a:t>
            </a:r>
            <a:r>
              <a:rPr lang="en-US" b="0" i="1" baseline="0" dirty="0" err="1" smtClean="0"/>
              <a:t>pCi</a:t>
            </a:r>
            <a:r>
              <a:rPr lang="en-US" b="0" i="1" baseline="0" dirty="0" smtClean="0"/>
              <a:t>/L). The EPA recommends taking corrective action if radon levels are 4 </a:t>
            </a:r>
            <a:r>
              <a:rPr lang="en-US" b="0" i="1" baseline="0" dirty="0" err="1" smtClean="0"/>
              <a:t>pCi</a:t>
            </a:r>
            <a:r>
              <a:rPr lang="en-US" b="0" i="1" baseline="0" dirty="0" smtClean="0"/>
              <a:t>/L or above. </a:t>
            </a:r>
          </a:p>
          <a:p>
            <a:endParaRPr lang="en-US" b="0" i="1" baseline="0" dirty="0" smtClean="0"/>
          </a:p>
          <a:p>
            <a:r>
              <a:rPr lang="en-US" b="0" i="1" baseline="0" dirty="0" smtClean="0"/>
              <a:t>But it’s important to note that no amount of radon is good for you. The key is risk-reduction. As in, the lower your radon levels, the better. And the only way to know your levels is to test!</a:t>
            </a:r>
            <a:endParaRPr lang="en-US" b="1" dirty="0" smtClean="0"/>
          </a:p>
          <a:p>
            <a:endParaRPr lang="en-US" dirty="0" smtClean="0"/>
          </a:p>
        </p:txBody>
      </p:sp>
      <p:sp>
        <p:nvSpPr>
          <p:cNvPr id="4" name="Slide Number Placeholder 3"/>
          <p:cNvSpPr>
            <a:spLocks noGrp="1"/>
          </p:cNvSpPr>
          <p:nvPr>
            <p:ph type="sldNum" sz="quarter" idx="10"/>
          </p:nvPr>
        </p:nvSpPr>
        <p:spPr/>
        <p:txBody>
          <a:bodyPr/>
          <a:lstStyle/>
          <a:p>
            <a:fld id="{BBE00C26-8E78-4968-A33D-3891D3203149}" type="slidenum">
              <a:rPr lang="en-US" smtClean="0"/>
              <a:pPr/>
              <a:t>9</a:t>
            </a:fld>
            <a:endParaRPr lang="en-US"/>
          </a:p>
        </p:txBody>
      </p:sp>
    </p:spTree>
    <p:extLst>
      <p:ext uri="{BB962C8B-B14F-4D97-AF65-F5344CB8AC3E}">
        <p14:creationId xmlns:p14="http://schemas.microsoft.com/office/powerpoint/2010/main" val="4254201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Presenter: </a:t>
            </a:r>
            <a:r>
              <a:rPr lang="en-US" i="1" dirty="0" smtClean="0"/>
              <a:t>[Insert name of school] began testing on [insert date].</a:t>
            </a:r>
            <a:r>
              <a:rPr lang="en-US" i="1" baseline="0" dirty="0" smtClean="0"/>
              <a:t> [Insert radon company] was hired to help conduct monitoring and mitigation procedures.</a:t>
            </a:r>
            <a:r>
              <a:rPr lang="en-US" b="1" i="1" baseline="0" dirty="0" smtClean="0"/>
              <a:t> </a:t>
            </a:r>
            <a:r>
              <a:rPr lang="en-US" b="0" i="1" baseline="0" dirty="0" smtClean="0"/>
              <a:t>Out of [insert # of rooms] tested, [insert # of rooms] had results greater than the EPA recommended action level of 4.0 </a:t>
            </a:r>
            <a:r>
              <a:rPr lang="en-US" b="0" i="1" baseline="0" dirty="0" err="1" smtClean="0"/>
              <a:t>pCi</a:t>
            </a:r>
            <a:r>
              <a:rPr lang="en-US" b="0" i="1" baseline="0" dirty="0" smtClean="0"/>
              <a:t>/L. These rooms will now be tested further for confirmation and mitigation may be performed. You can find the results on the school website: [insert web link]. </a:t>
            </a:r>
            <a:endParaRPr lang="en-US" i="1" dirty="0"/>
          </a:p>
        </p:txBody>
      </p:sp>
      <p:sp>
        <p:nvSpPr>
          <p:cNvPr id="4" name="Slide Number Placeholder 3"/>
          <p:cNvSpPr>
            <a:spLocks noGrp="1"/>
          </p:cNvSpPr>
          <p:nvPr>
            <p:ph type="sldNum" sz="quarter" idx="10"/>
          </p:nvPr>
        </p:nvSpPr>
        <p:spPr/>
        <p:txBody>
          <a:bodyPr/>
          <a:lstStyle/>
          <a:p>
            <a:fld id="{BBE00C26-8E78-4968-A33D-3891D3203149}" type="slidenum">
              <a:rPr lang="en-US" smtClean="0"/>
              <a:pPr/>
              <a:t>10</a:t>
            </a:fld>
            <a:endParaRPr lang="en-US"/>
          </a:p>
        </p:txBody>
      </p:sp>
    </p:spTree>
    <p:extLst>
      <p:ext uri="{BB962C8B-B14F-4D97-AF65-F5344CB8AC3E}">
        <p14:creationId xmlns:p14="http://schemas.microsoft.com/office/powerpoint/2010/main" val="4255684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682625"/>
            <a:ext cx="7772400" cy="1470025"/>
          </a:xfrm>
        </p:spPr>
        <p:txBody>
          <a:bodyPr/>
          <a:lstStyle>
            <a:lvl1pPr algn="ctr">
              <a:defRPr/>
            </a:lvl1pPr>
          </a:lstStyle>
          <a:p>
            <a:r>
              <a:rPr lang="en-US"/>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r>
              <a:rPr lang="en-US"/>
              <a:t>Click to edit Master subtitle style</a:t>
            </a:r>
          </a:p>
        </p:txBody>
      </p:sp>
      <p:sp>
        <p:nvSpPr>
          <p:cNvPr id="6153" name="Rectangle 9"/>
          <p:cNvSpPr>
            <a:spLocks noChangeArrowheads="1"/>
          </p:cNvSpPr>
          <p:nvPr/>
        </p:nvSpPr>
        <p:spPr bwMode="auto">
          <a:xfrm>
            <a:off x="3124200" y="6324600"/>
            <a:ext cx="2895600" cy="323850"/>
          </a:xfrm>
          <a:prstGeom prst="rect">
            <a:avLst/>
          </a:prstGeom>
          <a:noFill/>
          <a:ln w="9525">
            <a:noFill/>
            <a:miter lim="800000"/>
            <a:headEnd/>
            <a:tailEnd/>
          </a:ln>
          <a:effectLst/>
        </p:spPr>
        <p:txBody>
          <a:bodyPr/>
          <a:lstStyle/>
          <a:p>
            <a:pPr algn="ctr" eaLnBrk="1" hangingPunct="1"/>
            <a:endParaRPr lang="en-US" sz="1200">
              <a:solidFill>
                <a:srgbClr val="005595"/>
              </a:solidFill>
              <a:latin typeface="Arial" charset="0"/>
            </a:endParaRPr>
          </a:p>
        </p:txBody>
      </p:sp>
      <p:sp>
        <p:nvSpPr>
          <p:cNvPr id="6155" name="Text Box 11"/>
          <p:cNvSpPr txBox="1">
            <a:spLocks noChangeArrowheads="1"/>
          </p:cNvSpPr>
          <p:nvPr userDrawn="1"/>
        </p:nvSpPr>
        <p:spPr bwMode="auto">
          <a:xfrm>
            <a:off x="609600" y="5486400"/>
            <a:ext cx="3200400" cy="493713"/>
          </a:xfrm>
          <a:prstGeom prst="rect">
            <a:avLst/>
          </a:prstGeom>
          <a:noFill/>
          <a:ln w="9525">
            <a:noFill/>
            <a:miter lim="800000"/>
            <a:headEnd/>
            <a:tailEnd/>
          </a:ln>
          <a:effectLst/>
        </p:spPr>
        <p:txBody>
          <a:bodyPr>
            <a:spAutoFit/>
          </a:bodyPr>
          <a:lstStyle/>
          <a:p>
            <a:pPr algn="ctr" eaLnBrk="1" hangingPunct="1">
              <a:spcBef>
                <a:spcPct val="20000"/>
              </a:spcBef>
            </a:pPr>
            <a:r>
              <a:rPr lang="en-US" sz="1200" dirty="0">
                <a:solidFill>
                  <a:srgbClr val="005595"/>
                </a:solidFill>
                <a:latin typeface="Arial" charset="0"/>
              </a:rPr>
              <a:t>Place Your Logo Here - Align Center</a:t>
            </a:r>
          </a:p>
          <a:p>
            <a:pPr algn="ctr" eaLnBrk="1" hangingPunct="1">
              <a:spcBef>
                <a:spcPct val="20000"/>
              </a:spcBef>
            </a:pPr>
            <a:endParaRPr lang="en-US" sz="1200" dirty="0">
              <a:solidFill>
                <a:srgbClr val="005595"/>
              </a:solidFill>
              <a:latin typeface="Arial"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A4D164C-97E3-4077-A336-8B3BA028DF35}"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83401412-47C9-4FBE-B950-A30F096D7934}"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E35B1C7C-2FE3-440E-960B-DC336E9D4EC3}"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2693C284-B4DC-451D-807D-F60D65E3CB4B}"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77962D4F-5079-4222-824C-2D2332E0DD5E}" type="slidenum">
              <a:rPr lang="en-US"/>
              <a:pPr/>
              <a:t>‹#›</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7B73C464-62F4-41AC-86F0-6F0305D6E9D3}" type="slidenum">
              <a:rPr lang="en-US"/>
              <a:pPr/>
              <a:t>‹#›</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D01E5BF8-2D8D-486B-87C7-C2DCA0D61843}" type="slidenum">
              <a:rPr lang="en-US"/>
              <a:pPr/>
              <a:t>‹#›</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810F3097-2133-4D9E-BC2B-43985C5D995A}" type="slidenum">
              <a:rPr lang="en-US"/>
              <a:pPr/>
              <a:t>‹#›</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0129712D-99B4-4A1B-A104-7124243888D5}" type="slidenum">
              <a:rPr lang="en-US"/>
              <a:pPr/>
              <a:t>‹#›</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7620B12F-3AA2-41D6-BCED-9B854066AE1B}" type="slidenum">
              <a:rPr lang="en-US"/>
              <a:pPr/>
              <a:t>‹#›</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8" name="Rectangle 8"/>
          <p:cNvSpPr>
            <a:spLocks noGrp="1" noChangeArrowheads="1"/>
          </p:cNvSpPr>
          <p:nvPr>
            <p:ph type="sldNum" sz="quarter" idx="4"/>
          </p:nvPr>
        </p:nvSpPr>
        <p:spPr bwMode="auto">
          <a:xfrm>
            <a:off x="304800" y="653415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fld id="{4992160A-B009-4DF0-9663-DC50E3E3959B}" type="slidenum">
              <a:rPr lang="en-US"/>
              <a:pPr/>
              <a:t>‹#›</a:t>
            </a:fld>
            <a:endParaRPr lang="en-US"/>
          </a:p>
        </p:txBody>
      </p:sp>
      <p:sp>
        <p:nvSpPr>
          <p:cNvPr id="5130" name="Rectangle 10"/>
          <p:cNvSpPr>
            <a:spLocks noGrp="1" noChangeArrowheads="1"/>
          </p:cNvSpPr>
          <p:nvPr>
            <p:ph type="ftr" sz="quarter" idx="3"/>
          </p:nvPr>
        </p:nvSpPr>
        <p:spPr bwMode="auto">
          <a:xfrm>
            <a:off x="3124200" y="6534150"/>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3200" b="1">
          <a:solidFill>
            <a:srgbClr val="005595"/>
          </a:solidFill>
          <a:latin typeface="+mj-lt"/>
          <a:ea typeface="+mj-ea"/>
          <a:cs typeface="+mj-cs"/>
        </a:defRPr>
      </a:lvl1pPr>
      <a:lvl2pPr algn="l" rtl="0" fontAlgn="base">
        <a:spcBef>
          <a:spcPct val="0"/>
        </a:spcBef>
        <a:spcAft>
          <a:spcPct val="0"/>
        </a:spcAft>
        <a:defRPr sz="3200" b="1">
          <a:solidFill>
            <a:srgbClr val="005595"/>
          </a:solidFill>
          <a:latin typeface="Arial" charset="0"/>
        </a:defRPr>
      </a:lvl2pPr>
      <a:lvl3pPr algn="l" rtl="0" fontAlgn="base">
        <a:spcBef>
          <a:spcPct val="0"/>
        </a:spcBef>
        <a:spcAft>
          <a:spcPct val="0"/>
        </a:spcAft>
        <a:defRPr sz="3200" b="1">
          <a:solidFill>
            <a:srgbClr val="005595"/>
          </a:solidFill>
          <a:latin typeface="Arial" charset="0"/>
        </a:defRPr>
      </a:lvl3pPr>
      <a:lvl4pPr algn="l" rtl="0" fontAlgn="base">
        <a:spcBef>
          <a:spcPct val="0"/>
        </a:spcBef>
        <a:spcAft>
          <a:spcPct val="0"/>
        </a:spcAft>
        <a:defRPr sz="3200" b="1">
          <a:solidFill>
            <a:srgbClr val="005595"/>
          </a:solidFill>
          <a:latin typeface="Arial" charset="0"/>
        </a:defRPr>
      </a:lvl4pPr>
      <a:lvl5pPr algn="l" rtl="0" fontAlgn="base">
        <a:spcBef>
          <a:spcPct val="0"/>
        </a:spcBef>
        <a:spcAft>
          <a:spcPct val="0"/>
        </a:spcAft>
        <a:defRPr sz="3200" b="1">
          <a:solidFill>
            <a:srgbClr val="005595"/>
          </a:solidFill>
          <a:latin typeface="Arial" charset="0"/>
        </a:defRPr>
      </a:lvl5pPr>
      <a:lvl6pPr marL="457200" algn="l" rtl="0" fontAlgn="base">
        <a:spcBef>
          <a:spcPct val="0"/>
        </a:spcBef>
        <a:spcAft>
          <a:spcPct val="0"/>
        </a:spcAft>
        <a:defRPr sz="3200" b="1">
          <a:solidFill>
            <a:srgbClr val="005595"/>
          </a:solidFill>
          <a:latin typeface="Arial" charset="0"/>
        </a:defRPr>
      </a:lvl6pPr>
      <a:lvl7pPr marL="914400" algn="l" rtl="0" fontAlgn="base">
        <a:spcBef>
          <a:spcPct val="0"/>
        </a:spcBef>
        <a:spcAft>
          <a:spcPct val="0"/>
        </a:spcAft>
        <a:defRPr sz="3200" b="1">
          <a:solidFill>
            <a:srgbClr val="005595"/>
          </a:solidFill>
          <a:latin typeface="Arial" charset="0"/>
        </a:defRPr>
      </a:lvl7pPr>
      <a:lvl8pPr marL="1371600" algn="l" rtl="0" fontAlgn="base">
        <a:spcBef>
          <a:spcPct val="0"/>
        </a:spcBef>
        <a:spcAft>
          <a:spcPct val="0"/>
        </a:spcAft>
        <a:defRPr sz="3200" b="1">
          <a:solidFill>
            <a:srgbClr val="005595"/>
          </a:solidFill>
          <a:latin typeface="Arial" charset="0"/>
        </a:defRPr>
      </a:lvl8pPr>
      <a:lvl9pPr marL="1828800" algn="l" rtl="0" fontAlgn="base">
        <a:spcBef>
          <a:spcPct val="0"/>
        </a:spcBef>
        <a:spcAft>
          <a:spcPct val="0"/>
        </a:spcAft>
        <a:defRPr sz="3200" b="1">
          <a:solidFill>
            <a:srgbClr val="005595"/>
          </a:solidFill>
          <a:latin typeface="Arial" charset="0"/>
        </a:defRPr>
      </a:lvl9pPr>
    </p:titleStyle>
    <p:bodyStyle>
      <a:lvl1pPr marL="342900" indent="-342900" algn="l" rtl="0" fontAlgn="base">
        <a:spcBef>
          <a:spcPct val="20000"/>
        </a:spcBef>
        <a:spcAft>
          <a:spcPct val="0"/>
        </a:spcAft>
        <a:buChar char="•"/>
        <a:defRPr sz="2000">
          <a:solidFill>
            <a:srgbClr val="005595"/>
          </a:solidFill>
          <a:latin typeface="+mn-lt"/>
          <a:ea typeface="+mn-ea"/>
          <a:cs typeface="+mn-cs"/>
        </a:defRPr>
      </a:lvl1pPr>
      <a:lvl2pPr marL="742950" indent="-285750" algn="l" rtl="0" fontAlgn="base">
        <a:spcBef>
          <a:spcPct val="20000"/>
        </a:spcBef>
        <a:spcAft>
          <a:spcPct val="0"/>
        </a:spcAft>
        <a:buChar char="–"/>
        <a:defRPr>
          <a:solidFill>
            <a:srgbClr val="005595"/>
          </a:solidFill>
          <a:latin typeface="+mn-lt"/>
        </a:defRPr>
      </a:lvl2pPr>
      <a:lvl3pPr marL="1143000" indent="-228600" algn="l" rtl="0" fontAlgn="base">
        <a:spcBef>
          <a:spcPct val="20000"/>
        </a:spcBef>
        <a:spcAft>
          <a:spcPct val="0"/>
        </a:spcAft>
        <a:buChar char="•"/>
        <a:defRPr sz="1600">
          <a:solidFill>
            <a:srgbClr val="005595"/>
          </a:solidFill>
          <a:latin typeface="+mn-lt"/>
        </a:defRPr>
      </a:lvl3pPr>
      <a:lvl4pPr marL="1600200" indent="-228600" algn="l" rtl="0" fontAlgn="base">
        <a:spcBef>
          <a:spcPct val="20000"/>
        </a:spcBef>
        <a:spcAft>
          <a:spcPct val="0"/>
        </a:spcAft>
        <a:buChar char="–"/>
        <a:defRPr sz="1400">
          <a:solidFill>
            <a:srgbClr val="005595"/>
          </a:solidFill>
          <a:latin typeface="+mn-lt"/>
        </a:defRPr>
      </a:lvl4pPr>
      <a:lvl5pPr marL="2057400" indent="-228600" algn="l" rtl="0" fontAlgn="base">
        <a:spcBef>
          <a:spcPct val="20000"/>
        </a:spcBef>
        <a:spcAft>
          <a:spcPct val="0"/>
        </a:spcAft>
        <a:buChar char="»"/>
        <a:defRPr sz="1400">
          <a:solidFill>
            <a:srgbClr val="005595"/>
          </a:solidFill>
          <a:latin typeface="+mn-lt"/>
        </a:defRPr>
      </a:lvl5pPr>
      <a:lvl6pPr marL="2514600" indent="-228600" algn="l" rtl="0" fontAlgn="base">
        <a:spcBef>
          <a:spcPct val="20000"/>
        </a:spcBef>
        <a:spcAft>
          <a:spcPct val="0"/>
        </a:spcAft>
        <a:buChar char="»"/>
        <a:defRPr sz="1400">
          <a:solidFill>
            <a:srgbClr val="005595"/>
          </a:solidFill>
          <a:latin typeface="+mn-lt"/>
        </a:defRPr>
      </a:lvl6pPr>
      <a:lvl7pPr marL="2971800" indent="-228600" algn="l" rtl="0" fontAlgn="base">
        <a:spcBef>
          <a:spcPct val="20000"/>
        </a:spcBef>
        <a:spcAft>
          <a:spcPct val="0"/>
        </a:spcAft>
        <a:buChar char="»"/>
        <a:defRPr sz="1400">
          <a:solidFill>
            <a:srgbClr val="005595"/>
          </a:solidFill>
          <a:latin typeface="+mn-lt"/>
        </a:defRPr>
      </a:lvl7pPr>
      <a:lvl8pPr marL="3429000" indent="-228600" algn="l" rtl="0" fontAlgn="base">
        <a:spcBef>
          <a:spcPct val="20000"/>
        </a:spcBef>
        <a:spcAft>
          <a:spcPct val="0"/>
        </a:spcAft>
        <a:buChar char="»"/>
        <a:defRPr sz="1400">
          <a:solidFill>
            <a:srgbClr val="005595"/>
          </a:solidFill>
          <a:latin typeface="+mn-lt"/>
        </a:defRPr>
      </a:lvl8pPr>
      <a:lvl9pPr marL="3886200" indent="-228600" algn="l" rtl="0" fontAlgn="base">
        <a:spcBef>
          <a:spcPct val="20000"/>
        </a:spcBef>
        <a:spcAft>
          <a:spcPct val="0"/>
        </a:spcAft>
        <a:buChar char="»"/>
        <a:defRPr sz="1400">
          <a:solidFill>
            <a:srgbClr val="005595"/>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edit-public.health.oregon.gov/HealthyEnvironments/HealthyNeighborhoods/RadonGas/Documents/ORv1FINAL-pubs_Testing%20for%20Elevated%20Radon%20in%20Oregon%20Schools%202016.pd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epa.gov/radon"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epa.gov/radon"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epa.gov/radon" TargetMode="External"/><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epa.gov/radon"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lung.org/radon"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mailto:radon.program@state.or.us" TargetMode="External"/><Relationship Id="rId4" Type="http://schemas.openxmlformats.org/officeDocument/2006/relationships/hyperlink" Target="http://www.sosradon.org/"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epa.gov/radon" TargetMode="External"/><Relationship Id="rId2" Type="http://schemas.openxmlformats.org/officeDocument/2006/relationships/hyperlink" Target="http://www.healthoregon.org/radon" TargetMode="External"/><Relationship Id="rId1" Type="http://schemas.openxmlformats.org/officeDocument/2006/relationships/slideLayout" Target="../slideLayouts/slideLayout2.xml"/><Relationship Id="rId4" Type="http://schemas.openxmlformats.org/officeDocument/2006/relationships/hyperlink" Target="http://www.sosradon.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edit-public.health.oregon.gov/HealthyEnvironments/HealthyNeighborhoods/RadonGas/Documents/ORv1FINAL-pubs_Testing%20for%20Elevated%20Radon%20in%20Oregon%20Schools%202016.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cdc.gov/radon/toolkit/"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cdc.gov/radon/toolkit/"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292225"/>
            <a:ext cx="7772400" cy="1470025"/>
          </a:xfrm>
        </p:spPr>
        <p:txBody>
          <a:bodyPr/>
          <a:lstStyle/>
          <a:p>
            <a:r>
              <a:rPr lang="en-US" sz="4400" dirty="0" smtClean="0"/>
              <a:t>Radon Mitigation </a:t>
            </a:r>
            <a:br>
              <a:rPr lang="en-US" sz="4400" dirty="0" smtClean="0"/>
            </a:br>
            <a:r>
              <a:rPr lang="en-US" sz="4400" dirty="0" smtClean="0"/>
              <a:t>in Your School</a:t>
            </a:r>
            <a:endParaRPr lang="en-US" sz="4400" dirty="0"/>
          </a:p>
        </p:txBody>
      </p:sp>
      <p:sp>
        <p:nvSpPr>
          <p:cNvPr id="8195" name="Rectangle 3"/>
          <p:cNvSpPr>
            <a:spLocks noGrp="1" noChangeArrowheads="1"/>
          </p:cNvSpPr>
          <p:nvPr>
            <p:ph type="subTitle" idx="1"/>
          </p:nvPr>
        </p:nvSpPr>
        <p:spPr>
          <a:xfrm>
            <a:off x="1371600" y="3048000"/>
            <a:ext cx="6400800" cy="1752600"/>
          </a:xfrm>
        </p:spPr>
        <p:txBody>
          <a:bodyPr/>
          <a:lstStyle/>
          <a:p>
            <a:r>
              <a:rPr lang="en-US" dirty="0" smtClean="0"/>
              <a:t>[Presenter Name]</a:t>
            </a:r>
          </a:p>
          <a:p>
            <a:endParaRPr lang="en-US" dirty="0"/>
          </a:p>
          <a:p>
            <a:r>
              <a:rPr lang="en-US" dirty="0" smtClean="0"/>
              <a:t>[Presenter Title]</a:t>
            </a:r>
          </a:p>
          <a:p>
            <a:endParaRPr lang="en-US" dirty="0"/>
          </a:p>
          <a:p>
            <a:r>
              <a:rPr lang="en-US" dirty="0" smtClean="0"/>
              <a:t>[Presenter Contact Information]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solidFill>
                  <a:srgbClr val="538CB7"/>
                </a:solidFill>
              </a:rPr>
              <a:t>[</a:t>
            </a:r>
            <a:r>
              <a:rPr lang="en-US" i="1" dirty="0">
                <a:solidFill>
                  <a:srgbClr val="538CB7"/>
                </a:solidFill>
              </a:rPr>
              <a:t>Insert </a:t>
            </a:r>
            <a:r>
              <a:rPr lang="en-US" i="1" dirty="0" smtClean="0">
                <a:solidFill>
                  <a:srgbClr val="538CB7"/>
                </a:solidFill>
              </a:rPr>
              <a:t>school or district name</a:t>
            </a:r>
            <a:r>
              <a:rPr lang="en-US" dirty="0" smtClean="0">
                <a:solidFill>
                  <a:srgbClr val="538CB7"/>
                </a:solidFill>
              </a:rPr>
              <a:t>] </a:t>
            </a:r>
            <a:r>
              <a:rPr lang="en-US" dirty="0" smtClean="0"/>
              <a:t>began testing on </a:t>
            </a:r>
            <a:r>
              <a:rPr lang="en-US" dirty="0" smtClean="0">
                <a:solidFill>
                  <a:srgbClr val="538CB7"/>
                </a:solidFill>
              </a:rPr>
              <a:t>[</a:t>
            </a:r>
            <a:r>
              <a:rPr lang="en-US" i="1" dirty="0" smtClean="0">
                <a:solidFill>
                  <a:srgbClr val="538CB7"/>
                </a:solidFill>
              </a:rPr>
              <a:t>insert date</a:t>
            </a:r>
            <a:r>
              <a:rPr lang="en-US" dirty="0" smtClean="0">
                <a:solidFill>
                  <a:srgbClr val="538CB7"/>
                </a:solidFill>
              </a:rPr>
              <a:t>]</a:t>
            </a:r>
            <a:r>
              <a:rPr lang="en-US" dirty="0" smtClean="0">
                <a:solidFill>
                  <a:srgbClr val="0D5E9A"/>
                </a:solidFill>
              </a:rPr>
              <a:t>, and </a:t>
            </a:r>
            <a:r>
              <a:rPr lang="en-US" i="1" dirty="0" smtClean="0">
                <a:solidFill>
                  <a:srgbClr val="538CB7"/>
                </a:solidFill>
              </a:rPr>
              <a:t>[insert radon company] </a:t>
            </a:r>
            <a:r>
              <a:rPr lang="en-US" dirty="0" smtClean="0">
                <a:solidFill>
                  <a:srgbClr val="0D5E9A"/>
                </a:solidFill>
              </a:rPr>
              <a:t>was hired to help conduct monitoring and mitigation procedures.</a:t>
            </a:r>
            <a:endParaRPr lang="en-US" dirty="0" smtClean="0">
              <a:solidFill>
                <a:srgbClr val="538CB7"/>
              </a:solidFill>
            </a:endParaRPr>
          </a:p>
          <a:p>
            <a:pPr marL="0" indent="0">
              <a:buNone/>
            </a:pPr>
            <a:endParaRPr lang="en-US" dirty="0"/>
          </a:p>
          <a:p>
            <a:r>
              <a:rPr lang="en-US" sz="1800" dirty="0" smtClean="0"/>
              <a:t>Radon testing devices were placed in  </a:t>
            </a:r>
            <a:r>
              <a:rPr lang="en-US" sz="1800" i="1" dirty="0" smtClean="0">
                <a:solidFill>
                  <a:srgbClr val="538CB7"/>
                </a:solidFill>
              </a:rPr>
              <a:t>[insert # of rooms] </a:t>
            </a:r>
          </a:p>
          <a:p>
            <a:endParaRPr lang="en-US" sz="1800" i="1" dirty="0" smtClean="0">
              <a:solidFill>
                <a:srgbClr val="538CB7"/>
              </a:solidFill>
            </a:endParaRPr>
          </a:p>
          <a:p>
            <a:r>
              <a:rPr lang="en-US" sz="1800" i="1" dirty="0" smtClean="0">
                <a:solidFill>
                  <a:srgbClr val="538CB7"/>
                </a:solidFill>
              </a:rPr>
              <a:t>[Insert # of rooms] </a:t>
            </a:r>
            <a:r>
              <a:rPr lang="en-US" sz="1800" dirty="0" smtClean="0"/>
              <a:t>rooms had results greater than the EPA action level of 4.0 </a:t>
            </a:r>
            <a:r>
              <a:rPr lang="en-US" sz="1800" dirty="0" err="1" smtClean="0"/>
              <a:t>pCi</a:t>
            </a:r>
            <a:r>
              <a:rPr lang="en-US" sz="1800" dirty="0" smtClean="0"/>
              <a:t>/L</a:t>
            </a:r>
          </a:p>
          <a:p>
            <a:pPr marL="0" indent="0">
              <a:buNone/>
            </a:pPr>
            <a:endParaRPr lang="en-US" sz="1800" dirty="0" smtClean="0"/>
          </a:p>
          <a:p>
            <a:r>
              <a:rPr lang="en-US" sz="1800" dirty="0" smtClean="0"/>
              <a:t>Rooms that tested above the action level are subject to longer confirmation testing and mitigation</a:t>
            </a:r>
            <a:br>
              <a:rPr lang="en-US" sz="1800" dirty="0" smtClean="0"/>
            </a:br>
            <a:endParaRPr lang="en-US" sz="1800" dirty="0" smtClean="0"/>
          </a:p>
          <a:p>
            <a:r>
              <a:rPr lang="en-US" sz="1800" dirty="0"/>
              <a:t>Results can be found online: </a:t>
            </a:r>
            <a:r>
              <a:rPr lang="en-US" sz="1800" i="1" dirty="0">
                <a:solidFill>
                  <a:srgbClr val="538CB7"/>
                </a:solidFill>
              </a:rPr>
              <a:t>[insert web link]</a:t>
            </a:r>
            <a:endParaRPr lang="en-US" sz="1800" dirty="0"/>
          </a:p>
          <a:p>
            <a:pPr marL="0" indent="0">
              <a:buNone/>
            </a:pPr>
            <a:endParaRPr lang="en-US" sz="1800" dirty="0" smtClean="0"/>
          </a:p>
        </p:txBody>
      </p:sp>
      <p:sp>
        <p:nvSpPr>
          <p:cNvPr id="4" name="Slide Number Placeholder 3"/>
          <p:cNvSpPr>
            <a:spLocks noGrp="1"/>
          </p:cNvSpPr>
          <p:nvPr>
            <p:ph type="sldNum" sz="quarter" idx="10"/>
          </p:nvPr>
        </p:nvSpPr>
        <p:spPr/>
        <p:txBody>
          <a:bodyPr/>
          <a:lstStyle/>
          <a:p>
            <a:fld id="{E35B1C7C-2FE3-440E-960B-DC336E9D4EC3}" type="slidenum">
              <a:rPr lang="en-US" smtClean="0"/>
              <a:pPr/>
              <a:t>10</a:t>
            </a:fld>
            <a:endParaRPr lang="en-US"/>
          </a:p>
        </p:txBody>
      </p:sp>
      <p:sp>
        <p:nvSpPr>
          <p:cNvPr id="6" name="Title 1"/>
          <p:cNvSpPr txBox="1">
            <a:spLocks/>
          </p:cNvSpPr>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200" b="1">
                <a:solidFill>
                  <a:srgbClr val="005595"/>
                </a:solidFill>
                <a:latin typeface="+mj-lt"/>
                <a:ea typeface="+mj-ea"/>
                <a:cs typeface="+mj-cs"/>
              </a:defRPr>
            </a:lvl1pPr>
            <a:lvl2pPr algn="l" rtl="0" fontAlgn="base">
              <a:spcBef>
                <a:spcPct val="0"/>
              </a:spcBef>
              <a:spcAft>
                <a:spcPct val="0"/>
              </a:spcAft>
              <a:defRPr sz="3200" b="1">
                <a:solidFill>
                  <a:srgbClr val="005595"/>
                </a:solidFill>
                <a:latin typeface="Arial" charset="0"/>
              </a:defRPr>
            </a:lvl2pPr>
            <a:lvl3pPr algn="l" rtl="0" fontAlgn="base">
              <a:spcBef>
                <a:spcPct val="0"/>
              </a:spcBef>
              <a:spcAft>
                <a:spcPct val="0"/>
              </a:spcAft>
              <a:defRPr sz="3200" b="1">
                <a:solidFill>
                  <a:srgbClr val="005595"/>
                </a:solidFill>
                <a:latin typeface="Arial" charset="0"/>
              </a:defRPr>
            </a:lvl3pPr>
            <a:lvl4pPr algn="l" rtl="0" fontAlgn="base">
              <a:spcBef>
                <a:spcPct val="0"/>
              </a:spcBef>
              <a:spcAft>
                <a:spcPct val="0"/>
              </a:spcAft>
              <a:defRPr sz="3200" b="1">
                <a:solidFill>
                  <a:srgbClr val="005595"/>
                </a:solidFill>
                <a:latin typeface="Arial" charset="0"/>
              </a:defRPr>
            </a:lvl4pPr>
            <a:lvl5pPr algn="l" rtl="0" fontAlgn="base">
              <a:spcBef>
                <a:spcPct val="0"/>
              </a:spcBef>
              <a:spcAft>
                <a:spcPct val="0"/>
              </a:spcAft>
              <a:defRPr sz="3200" b="1">
                <a:solidFill>
                  <a:srgbClr val="005595"/>
                </a:solidFill>
                <a:latin typeface="Arial" charset="0"/>
              </a:defRPr>
            </a:lvl5pPr>
            <a:lvl6pPr marL="457200" algn="l" rtl="0" fontAlgn="base">
              <a:spcBef>
                <a:spcPct val="0"/>
              </a:spcBef>
              <a:spcAft>
                <a:spcPct val="0"/>
              </a:spcAft>
              <a:defRPr sz="3200" b="1">
                <a:solidFill>
                  <a:srgbClr val="005595"/>
                </a:solidFill>
                <a:latin typeface="Arial" charset="0"/>
              </a:defRPr>
            </a:lvl6pPr>
            <a:lvl7pPr marL="914400" algn="l" rtl="0" fontAlgn="base">
              <a:spcBef>
                <a:spcPct val="0"/>
              </a:spcBef>
              <a:spcAft>
                <a:spcPct val="0"/>
              </a:spcAft>
              <a:defRPr sz="3200" b="1">
                <a:solidFill>
                  <a:srgbClr val="005595"/>
                </a:solidFill>
                <a:latin typeface="Arial" charset="0"/>
              </a:defRPr>
            </a:lvl7pPr>
            <a:lvl8pPr marL="1371600" algn="l" rtl="0" fontAlgn="base">
              <a:spcBef>
                <a:spcPct val="0"/>
              </a:spcBef>
              <a:spcAft>
                <a:spcPct val="0"/>
              </a:spcAft>
              <a:defRPr sz="3200" b="1">
                <a:solidFill>
                  <a:srgbClr val="005595"/>
                </a:solidFill>
                <a:latin typeface="Arial" charset="0"/>
              </a:defRPr>
            </a:lvl8pPr>
            <a:lvl9pPr marL="1828800" algn="l" rtl="0" fontAlgn="base">
              <a:spcBef>
                <a:spcPct val="0"/>
              </a:spcBef>
              <a:spcAft>
                <a:spcPct val="0"/>
              </a:spcAft>
              <a:defRPr sz="3200" b="1">
                <a:solidFill>
                  <a:srgbClr val="005595"/>
                </a:solidFill>
                <a:latin typeface="Arial" charset="0"/>
              </a:defRPr>
            </a:lvl9pPr>
          </a:lstStyle>
          <a:p>
            <a:pPr eaLnBrk="1" hangingPunct="1"/>
            <a:r>
              <a:rPr lang="en-US" i="1" kern="0" dirty="0" smtClean="0">
                <a:solidFill>
                  <a:srgbClr val="538CB7"/>
                </a:solidFill>
              </a:rPr>
              <a:t>[Insert school or district name] </a:t>
            </a:r>
            <a:r>
              <a:rPr lang="en-US" kern="0" dirty="0" smtClean="0"/>
              <a:t>Radon Test Results</a:t>
            </a:r>
            <a:endParaRPr lang="en-US" kern="0" dirty="0"/>
          </a:p>
        </p:txBody>
      </p:sp>
    </p:spTree>
    <p:extLst>
      <p:ext uri="{BB962C8B-B14F-4D97-AF65-F5344CB8AC3E}">
        <p14:creationId xmlns:p14="http://schemas.microsoft.com/office/powerpoint/2010/main" val="4494896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Radon Mitigation</a:t>
            </a:r>
            <a:endParaRPr lang="en-US" dirty="0"/>
          </a:p>
        </p:txBody>
      </p:sp>
      <p:sp>
        <p:nvSpPr>
          <p:cNvPr id="3" name="Content Placeholder 2"/>
          <p:cNvSpPr>
            <a:spLocks noGrp="1"/>
          </p:cNvSpPr>
          <p:nvPr>
            <p:ph idx="1"/>
          </p:nvPr>
        </p:nvSpPr>
        <p:spPr/>
        <p:txBody>
          <a:bodyPr/>
          <a:lstStyle/>
          <a:p>
            <a:r>
              <a:rPr lang="en-US" dirty="0"/>
              <a:t>Any system or steps designed to reduce the radon level in the indoor air of a building</a:t>
            </a:r>
          </a:p>
          <a:p>
            <a:endParaRPr lang="en-US" dirty="0"/>
          </a:p>
          <a:p>
            <a:r>
              <a:rPr lang="en-US" dirty="0" smtClean="0"/>
              <a:t>While </a:t>
            </a:r>
            <a:r>
              <a:rPr lang="en-US" dirty="0"/>
              <a:t>ORS 332.166-167 does not specifically require mitigation of elevated </a:t>
            </a:r>
            <a:r>
              <a:rPr lang="en-US" dirty="0" smtClean="0"/>
              <a:t>radon in schools, </a:t>
            </a:r>
            <a:r>
              <a:rPr lang="en-US" dirty="0"/>
              <a:t>both EPA and OHA strongly suggest that </a:t>
            </a:r>
            <a:r>
              <a:rPr lang="en-US" b="1" dirty="0"/>
              <a:t>rooms with follow-up measurements above 4.0 </a:t>
            </a:r>
            <a:r>
              <a:rPr lang="en-US" b="1" dirty="0" err="1"/>
              <a:t>pCi</a:t>
            </a:r>
            <a:r>
              <a:rPr lang="en-US" b="1" dirty="0"/>
              <a:t>/L be </a:t>
            </a:r>
            <a:r>
              <a:rPr lang="en-US" b="1" dirty="0" smtClean="0"/>
              <a:t>mitigated</a:t>
            </a:r>
          </a:p>
          <a:p>
            <a:endParaRPr lang="en-US" b="1" dirty="0"/>
          </a:p>
          <a:p>
            <a:r>
              <a:rPr lang="en-US" dirty="0"/>
              <a:t>It is likely impossible to reduce a school’s radon level to </a:t>
            </a:r>
            <a:r>
              <a:rPr lang="en-US" dirty="0" smtClean="0"/>
              <a:t>zero; the </a:t>
            </a:r>
            <a:r>
              <a:rPr lang="en-US" dirty="0"/>
              <a:t>goal of radon reduction is harm </a:t>
            </a:r>
            <a:r>
              <a:rPr lang="en-US" dirty="0" smtClean="0"/>
              <a:t>reduction</a:t>
            </a: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11</a:t>
            </a:fld>
            <a:endParaRPr lang="en-US"/>
          </a:p>
        </p:txBody>
      </p:sp>
    </p:spTree>
    <p:extLst>
      <p:ext uri="{BB962C8B-B14F-4D97-AF65-F5344CB8AC3E}">
        <p14:creationId xmlns:p14="http://schemas.microsoft.com/office/powerpoint/2010/main" val="1178139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359210" y="3052763"/>
            <a:ext cx="5330903" cy="2047875"/>
          </a:xfrm>
          <a:prstGeom prst="rect">
            <a:avLst/>
          </a:prstGeom>
        </p:spPr>
      </p:pic>
      <p:sp>
        <p:nvSpPr>
          <p:cNvPr id="66562" name="Title 1"/>
          <p:cNvSpPr>
            <a:spLocks noGrp="1"/>
          </p:cNvSpPr>
          <p:nvPr>
            <p:ph type="title"/>
          </p:nvPr>
        </p:nvSpPr>
        <p:spPr/>
        <p:txBody>
          <a:bodyPr/>
          <a:lstStyle/>
          <a:p>
            <a:r>
              <a:rPr lang="en-US" altLang="en-US" dirty="0" smtClean="0"/>
              <a:t>Types of Mitigation Systems</a:t>
            </a:r>
          </a:p>
        </p:txBody>
      </p:sp>
      <p:sp>
        <p:nvSpPr>
          <p:cNvPr id="3" name="Content Placeholder 2"/>
          <p:cNvSpPr>
            <a:spLocks noGrp="1"/>
          </p:cNvSpPr>
          <p:nvPr>
            <p:ph idx="1"/>
          </p:nvPr>
        </p:nvSpPr>
        <p:spPr/>
        <p:txBody>
          <a:bodyPr/>
          <a:lstStyle/>
          <a:p>
            <a:pPr>
              <a:defRPr/>
            </a:pPr>
            <a:r>
              <a:rPr lang="en-US" dirty="0" smtClean="0"/>
              <a:t>Soil depressurization</a:t>
            </a:r>
          </a:p>
          <a:p>
            <a:pPr>
              <a:defRPr/>
            </a:pPr>
            <a:r>
              <a:rPr lang="en-US" dirty="0" smtClean="0"/>
              <a:t>Building pressurization</a:t>
            </a:r>
          </a:p>
          <a:p>
            <a:pPr lvl="1">
              <a:defRPr/>
            </a:pPr>
            <a:r>
              <a:rPr lang="en-US" dirty="0" smtClean="0"/>
              <a:t>HVAC system adjustments</a:t>
            </a:r>
          </a:p>
          <a:p>
            <a:pPr>
              <a:defRPr/>
            </a:pPr>
            <a:r>
              <a:rPr lang="en-US" dirty="0" smtClean="0"/>
              <a:t>Sealing entry routes</a:t>
            </a:r>
          </a:p>
          <a:p>
            <a:pPr>
              <a:defRPr/>
            </a:pPr>
            <a:r>
              <a:rPr lang="en-US" dirty="0" smtClean="0"/>
              <a:t>Zone-specific ventilation</a:t>
            </a:r>
          </a:p>
        </p:txBody>
      </p:sp>
      <p:sp>
        <p:nvSpPr>
          <p:cNvPr id="5" name="Slide Number Placeholder 4"/>
          <p:cNvSpPr>
            <a:spLocks noGrp="1"/>
          </p:cNvSpPr>
          <p:nvPr>
            <p:ph type="sldNum" sz="quarter" idx="11"/>
          </p:nvPr>
        </p:nvSpPr>
        <p:spPr/>
        <p:txBody>
          <a:bodyPr/>
          <a:lstStyle/>
          <a:p>
            <a:pPr>
              <a:defRPr/>
            </a:pPr>
            <a:fld id="{9E77F1DC-DB4C-4D1A-8ED6-9E3B058046A6}" type="slidenum">
              <a:rPr lang="en-US" altLang="en-US" smtClean="0"/>
              <a:pPr>
                <a:defRPr/>
              </a:pPr>
              <a:t>12</a:t>
            </a:fld>
            <a:endParaRPr lang="en-US" altLang="en-US"/>
          </a:p>
        </p:txBody>
      </p:sp>
      <p:sp>
        <p:nvSpPr>
          <p:cNvPr id="6" name="TextBox 5"/>
          <p:cNvSpPr txBox="1"/>
          <p:nvPr/>
        </p:nvSpPr>
        <p:spPr>
          <a:xfrm>
            <a:off x="3562350" y="5118556"/>
            <a:ext cx="4914900" cy="215444"/>
          </a:xfrm>
          <a:prstGeom prst="rect">
            <a:avLst/>
          </a:prstGeom>
          <a:noFill/>
        </p:spPr>
        <p:txBody>
          <a:bodyPr wrap="square" rtlCol="0">
            <a:spAutoFit/>
          </a:bodyPr>
          <a:lstStyle/>
          <a:p>
            <a:pPr algn="ctr"/>
            <a:r>
              <a:rPr lang="en-US" sz="800" dirty="0" smtClean="0">
                <a:latin typeface="+mj-lt"/>
              </a:rPr>
              <a:t>Image Source: </a:t>
            </a:r>
            <a:r>
              <a:rPr lang="en-US" sz="800" dirty="0" smtClean="0">
                <a:latin typeface="+mj-lt"/>
                <a:hlinkClick r:id="rId4"/>
              </a:rPr>
              <a:t>Testing for Elevated Radon in Schools: A Protocol and Plan</a:t>
            </a:r>
            <a:endParaRPr lang="en-US" sz="800" dirty="0">
              <a:latin typeface="+mj-lt"/>
            </a:endParaRPr>
          </a:p>
        </p:txBody>
      </p:sp>
    </p:spTree>
    <p:extLst>
      <p:ext uri="{BB962C8B-B14F-4D97-AF65-F5344CB8AC3E}">
        <p14:creationId xmlns:p14="http://schemas.microsoft.com/office/powerpoint/2010/main" val="455883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4572000" cy="4114800"/>
          </a:xfrm>
        </p:spPr>
        <p:txBody>
          <a:bodyPr/>
          <a:lstStyle/>
          <a:p>
            <a:r>
              <a:rPr lang="en-US" sz="1800" dirty="0" smtClean="0"/>
              <a:t>Also known as sub-slab suction</a:t>
            </a:r>
          </a:p>
          <a:p>
            <a:endParaRPr lang="en-US" sz="1800" dirty="0" smtClean="0"/>
          </a:p>
          <a:p>
            <a:r>
              <a:rPr lang="en-US" sz="1800" dirty="0" smtClean="0"/>
              <a:t>Most common in home mitigation</a:t>
            </a:r>
          </a:p>
          <a:p>
            <a:endParaRPr lang="en-US" sz="1800" dirty="0" smtClean="0"/>
          </a:p>
          <a:p>
            <a:r>
              <a:rPr lang="en-US" altLang="en-US" sz="1800" dirty="0" smtClean="0"/>
              <a:t>A suction </a:t>
            </a:r>
            <a:r>
              <a:rPr lang="en-US" altLang="en-US" sz="1800" dirty="0"/>
              <a:t>fan is used to produce a low-pressure field in soil under the building </a:t>
            </a:r>
            <a:r>
              <a:rPr lang="en-US" altLang="en-US" sz="1800" dirty="0" smtClean="0"/>
              <a:t>slab</a:t>
            </a:r>
          </a:p>
          <a:p>
            <a:endParaRPr lang="en-US" altLang="en-US" sz="1800" dirty="0" smtClean="0"/>
          </a:p>
          <a:p>
            <a:r>
              <a:rPr lang="en-US" altLang="en-US" sz="1800" dirty="0" smtClean="0"/>
              <a:t>Prevents </a:t>
            </a:r>
            <a:r>
              <a:rPr lang="en-US" altLang="en-US" sz="1800" dirty="0"/>
              <a:t>radon entry by ventilating the gas outside before it has a chance to get drawn into the </a:t>
            </a:r>
            <a:r>
              <a:rPr lang="en-US" altLang="en-US" sz="1800" dirty="0" smtClean="0"/>
              <a:t>building</a:t>
            </a:r>
            <a:endParaRPr lang="en-US" altLang="en-US" sz="1800" dirty="0"/>
          </a:p>
          <a:p>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13</a:t>
            </a:fld>
            <a:endParaRPr lang="en-US"/>
          </a:p>
        </p:txBody>
      </p:sp>
      <p:sp>
        <p:nvSpPr>
          <p:cNvPr id="5" name="Title 1"/>
          <p:cNvSpPr>
            <a:spLocks noGrp="1"/>
          </p:cNvSpPr>
          <p:nvPr>
            <p:ph type="title"/>
          </p:nvPr>
        </p:nvSpPr>
        <p:spPr>
          <a:xfrm>
            <a:off x="457200" y="274638"/>
            <a:ext cx="8229600" cy="1143000"/>
          </a:xfrm>
        </p:spPr>
        <p:txBody>
          <a:bodyPr/>
          <a:lstStyle/>
          <a:p>
            <a:r>
              <a:rPr lang="en-US" altLang="en-US" dirty="0" smtClean="0"/>
              <a:t>Soil Depressurization</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990600"/>
            <a:ext cx="3429000" cy="47625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TextBox 6"/>
          <p:cNvSpPr txBox="1"/>
          <p:nvPr/>
        </p:nvSpPr>
        <p:spPr>
          <a:xfrm>
            <a:off x="5943600" y="5377934"/>
            <a:ext cx="2076450" cy="184666"/>
          </a:xfrm>
          <a:prstGeom prst="rect">
            <a:avLst/>
          </a:prstGeom>
          <a:noFill/>
        </p:spPr>
        <p:txBody>
          <a:bodyPr wrap="square" rtlCol="0">
            <a:spAutoFit/>
          </a:bodyPr>
          <a:lstStyle/>
          <a:p>
            <a:pPr algn="ctr"/>
            <a:r>
              <a:rPr lang="en-US" sz="600" dirty="0" smtClean="0">
                <a:latin typeface="+mj-lt"/>
              </a:rPr>
              <a:t>Image Source: </a:t>
            </a:r>
            <a:r>
              <a:rPr lang="en-US" sz="600" dirty="0" smtClean="0">
                <a:latin typeface="+mj-lt"/>
                <a:hlinkClick r:id="rId4"/>
              </a:rPr>
              <a:t>www.epa.gov/radon</a:t>
            </a:r>
            <a:r>
              <a:rPr lang="en-US" sz="600" dirty="0" smtClean="0">
                <a:latin typeface="+mj-lt"/>
              </a:rPr>
              <a:t> </a:t>
            </a:r>
            <a:endParaRPr lang="en-US" sz="600" dirty="0">
              <a:latin typeface="+mj-lt"/>
            </a:endParaRPr>
          </a:p>
        </p:txBody>
      </p:sp>
    </p:spTree>
    <p:extLst>
      <p:ext uri="{BB962C8B-B14F-4D97-AF65-F5344CB8AC3E}">
        <p14:creationId xmlns:p14="http://schemas.microsoft.com/office/powerpoint/2010/main" val="259475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4876800" cy="4114800"/>
          </a:xfrm>
        </p:spPr>
        <p:txBody>
          <a:bodyPr/>
          <a:lstStyle/>
          <a:p>
            <a:r>
              <a:rPr lang="en-US" altLang="en-US" dirty="0" smtClean="0"/>
              <a:t>Blocks radon entry routes due to air pressure barriers, where air is pushed out of the building from inside</a:t>
            </a:r>
            <a:br>
              <a:rPr lang="en-US" altLang="en-US" dirty="0" smtClean="0"/>
            </a:br>
            <a:endParaRPr lang="en-US" altLang="en-US" dirty="0" smtClean="0"/>
          </a:p>
          <a:p>
            <a:r>
              <a:rPr lang="en-US" altLang="en-US" dirty="0" smtClean="0"/>
              <a:t>More </a:t>
            </a:r>
            <a:r>
              <a:rPr lang="en-US" altLang="en-US" dirty="0"/>
              <a:t>outdoor air is given than is used so the building is slightly pressurized compared to both the outside of the building and the sub-soil </a:t>
            </a:r>
            <a:r>
              <a:rPr lang="en-US" altLang="en-US" dirty="0" smtClean="0"/>
              <a:t>area</a:t>
            </a:r>
            <a:br>
              <a:rPr lang="en-US" altLang="en-US" dirty="0" smtClean="0"/>
            </a:br>
            <a:endParaRPr lang="en-US" altLang="en-US" dirty="0" smtClean="0"/>
          </a:p>
          <a:p>
            <a:r>
              <a:rPr lang="en-US" altLang="en-US" dirty="0" smtClean="0"/>
              <a:t>Often used as a temporary fix and/or in combination with other mitigation systems</a:t>
            </a:r>
          </a:p>
          <a:p>
            <a:endParaRPr lang="en-US" altLang="en-US" dirty="0"/>
          </a:p>
          <a:p>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14</a:t>
            </a:fld>
            <a:endParaRPr lang="en-US"/>
          </a:p>
        </p:txBody>
      </p:sp>
      <p:sp>
        <p:nvSpPr>
          <p:cNvPr id="5" name="Title 1"/>
          <p:cNvSpPr>
            <a:spLocks noGrp="1"/>
          </p:cNvSpPr>
          <p:nvPr>
            <p:ph type="title"/>
          </p:nvPr>
        </p:nvSpPr>
        <p:spPr>
          <a:xfrm>
            <a:off x="457200" y="274638"/>
            <a:ext cx="8229600" cy="1143000"/>
          </a:xfrm>
        </p:spPr>
        <p:txBody>
          <a:bodyPr/>
          <a:lstStyle/>
          <a:p>
            <a:r>
              <a:rPr lang="en-US" altLang="en-US" dirty="0" smtClean="0"/>
              <a:t>Building Pressurization</a:t>
            </a:r>
          </a:p>
        </p:txBody>
      </p:sp>
      <p:sp>
        <p:nvSpPr>
          <p:cNvPr id="6" name="TextBox 5"/>
          <p:cNvSpPr txBox="1"/>
          <p:nvPr/>
        </p:nvSpPr>
        <p:spPr>
          <a:xfrm>
            <a:off x="6248400" y="2667000"/>
            <a:ext cx="2286000" cy="461665"/>
          </a:xfrm>
          <a:prstGeom prst="rect">
            <a:avLst/>
          </a:prstGeom>
          <a:noFill/>
        </p:spPr>
        <p:txBody>
          <a:bodyPr wrap="square" rtlCol="0">
            <a:spAutoFit/>
          </a:bodyPr>
          <a:lstStyle/>
          <a:p>
            <a:pPr algn="ctr"/>
            <a:r>
              <a:rPr lang="en-US" dirty="0" smtClean="0">
                <a:solidFill>
                  <a:srgbClr val="387AAC"/>
                </a:solidFill>
                <a:latin typeface="+mn-lt"/>
              </a:rPr>
              <a:t>[</a:t>
            </a:r>
            <a:r>
              <a:rPr lang="en-US" i="1" dirty="0" smtClean="0">
                <a:solidFill>
                  <a:srgbClr val="538CB7"/>
                </a:solidFill>
                <a:latin typeface="+mn-lt"/>
              </a:rPr>
              <a:t>Insert</a:t>
            </a:r>
            <a:r>
              <a:rPr lang="en-US" i="1" dirty="0" smtClean="0">
                <a:solidFill>
                  <a:srgbClr val="387AAC"/>
                </a:solidFill>
                <a:latin typeface="+mn-lt"/>
              </a:rPr>
              <a:t> graphic</a:t>
            </a:r>
            <a:r>
              <a:rPr lang="en-US" dirty="0" smtClean="0">
                <a:solidFill>
                  <a:srgbClr val="387AAC"/>
                </a:solidFill>
                <a:latin typeface="+mn-lt"/>
              </a:rPr>
              <a:t>]</a:t>
            </a:r>
          </a:p>
        </p:txBody>
      </p:sp>
    </p:spTree>
    <p:extLst>
      <p:ext uri="{BB962C8B-B14F-4D97-AF65-F5344CB8AC3E}">
        <p14:creationId xmlns:p14="http://schemas.microsoft.com/office/powerpoint/2010/main" val="3851516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Building Pressurization – HVAC Adjustments</a:t>
            </a:r>
            <a:endParaRPr lang="en-US" sz="2800" dirty="0"/>
          </a:p>
        </p:txBody>
      </p:sp>
      <p:sp>
        <p:nvSpPr>
          <p:cNvPr id="3" name="Content Placeholder 2"/>
          <p:cNvSpPr>
            <a:spLocks noGrp="1"/>
          </p:cNvSpPr>
          <p:nvPr>
            <p:ph idx="1"/>
          </p:nvPr>
        </p:nvSpPr>
        <p:spPr>
          <a:xfrm>
            <a:off x="457200" y="1600200"/>
            <a:ext cx="4876800" cy="4114800"/>
          </a:xfrm>
        </p:spPr>
        <p:txBody>
          <a:bodyPr/>
          <a:lstStyle/>
          <a:p>
            <a:r>
              <a:rPr lang="en-US" altLang="en-US" dirty="0" smtClean="0"/>
              <a:t>Adjustments to </a:t>
            </a:r>
            <a:r>
              <a:rPr lang="en-US" altLang="en-US" dirty="0"/>
              <a:t>heating, ventilation and air conditioning systems serving a room </a:t>
            </a:r>
            <a:endParaRPr lang="en-US" altLang="en-US" dirty="0" smtClean="0"/>
          </a:p>
          <a:p>
            <a:endParaRPr lang="en-US" altLang="en-US" dirty="0" smtClean="0"/>
          </a:p>
          <a:p>
            <a:r>
              <a:rPr lang="en-US" altLang="en-US" dirty="0" smtClean="0"/>
              <a:t>Tend to have a greater impact on radon levels in schools than in homes</a:t>
            </a:r>
            <a:endParaRPr lang="en-US" altLang="en-US" dirty="0"/>
          </a:p>
          <a:p>
            <a:endParaRPr lang="en-US" altLang="en-US" dirty="0" smtClean="0"/>
          </a:p>
          <a:p>
            <a:r>
              <a:rPr lang="en-US" altLang="en-US" dirty="0" smtClean="0"/>
              <a:t>Most </a:t>
            </a:r>
            <a:r>
              <a:rPr lang="en-US" altLang="en-US" dirty="0"/>
              <a:t>effective and frequently used type of mitigation for radon reduction in existing school buildings</a:t>
            </a:r>
          </a:p>
          <a:p>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15</a:t>
            </a:fld>
            <a:endParaRPr lang="en-US"/>
          </a:p>
        </p:txBody>
      </p:sp>
      <p:sp>
        <p:nvSpPr>
          <p:cNvPr id="5" name="TextBox 4"/>
          <p:cNvSpPr txBox="1"/>
          <p:nvPr/>
        </p:nvSpPr>
        <p:spPr>
          <a:xfrm>
            <a:off x="5791200" y="2819400"/>
            <a:ext cx="2286000" cy="461665"/>
          </a:xfrm>
          <a:prstGeom prst="rect">
            <a:avLst/>
          </a:prstGeom>
          <a:noFill/>
        </p:spPr>
        <p:txBody>
          <a:bodyPr wrap="square" rtlCol="0">
            <a:spAutoFit/>
          </a:bodyPr>
          <a:lstStyle/>
          <a:p>
            <a:pPr algn="ctr"/>
            <a:r>
              <a:rPr lang="en-US" dirty="0" smtClean="0">
                <a:solidFill>
                  <a:srgbClr val="387AAC"/>
                </a:solidFill>
                <a:latin typeface="+mn-lt"/>
              </a:rPr>
              <a:t>[</a:t>
            </a:r>
            <a:r>
              <a:rPr lang="en-US" i="1" dirty="0" smtClean="0">
                <a:solidFill>
                  <a:srgbClr val="538CB7"/>
                </a:solidFill>
                <a:latin typeface="+mn-lt"/>
              </a:rPr>
              <a:t>Insert</a:t>
            </a:r>
            <a:r>
              <a:rPr lang="en-US" i="1" dirty="0" smtClean="0">
                <a:solidFill>
                  <a:srgbClr val="387AAC"/>
                </a:solidFill>
                <a:latin typeface="+mn-lt"/>
              </a:rPr>
              <a:t> graphic</a:t>
            </a:r>
            <a:r>
              <a:rPr lang="en-US" dirty="0" smtClean="0">
                <a:solidFill>
                  <a:srgbClr val="387AAC"/>
                </a:solidFill>
                <a:latin typeface="+mn-lt"/>
              </a:rPr>
              <a:t>]</a:t>
            </a:r>
          </a:p>
        </p:txBody>
      </p:sp>
    </p:spTree>
    <p:extLst>
      <p:ext uri="{BB962C8B-B14F-4D97-AF65-F5344CB8AC3E}">
        <p14:creationId xmlns:p14="http://schemas.microsoft.com/office/powerpoint/2010/main" val="3837225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4191000" cy="4114800"/>
          </a:xfrm>
        </p:spPr>
        <p:txBody>
          <a:bodyPr/>
          <a:lstStyle/>
          <a:p>
            <a:r>
              <a:rPr lang="en-US" dirty="0"/>
              <a:t>Often used in combination with other mitigation techniques</a:t>
            </a:r>
          </a:p>
          <a:p>
            <a:endParaRPr lang="en-US" dirty="0" smtClean="0"/>
          </a:p>
          <a:p>
            <a:r>
              <a:rPr lang="en-US" dirty="0" smtClean="0"/>
              <a:t>Entry routes may include:</a:t>
            </a:r>
          </a:p>
          <a:p>
            <a:pPr marL="1257300" lvl="2" indent="-457200">
              <a:buFont typeface="+mj-lt"/>
              <a:buAutoNum type="arabicPeriod"/>
            </a:pPr>
            <a:r>
              <a:rPr lang="en-US" dirty="0" smtClean="0"/>
              <a:t>Cracks in solid floors</a:t>
            </a:r>
          </a:p>
          <a:p>
            <a:pPr marL="1257300" lvl="2" indent="-457200">
              <a:buFont typeface="+mj-lt"/>
              <a:buAutoNum type="arabicPeriod"/>
            </a:pPr>
            <a:r>
              <a:rPr lang="en-US" dirty="0" smtClean="0"/>
              <a:t>Construction joints</a:t>
            </a:r>
          </a:p>
          <a:p>
            <a:pPr marL="1257300" lvl="2" indent="-457200">
              <a:buFont typeface="+mj-lt"/>
              <a:buAutoNum type="arabicPeriod"/>
            </a:pPr>
            <a:r>
              <a:rPr lang="en-US" dirty="0" smtClean="0"/>
              <a:t>Cracks in walls</a:t>
            </a:r>
          </a:p>
          <a:p>
            <a:pPr marL="1257300" lvl="2" indent="-457200">
              <a:buFont typeface="+mj-lt"/>
              <a:buAutoNum type="arabicPeriod"/>
            </a:pPr>
            <a:r>
              <a:rPr lang="en-US" dirty="0" smtClean="0"/>
              <a:t>Gaps in suspended floors</a:t>
            </a:r>
          </a:p>
          <a:p>
            <a:pPr marL="1257300" lvl="2" indent="-457200">
              <a:buFont typeface="+mj-lt"/>
              <a:buAutoNum type="arabicPeriod"/>
            </a:pPr>
            <a:r>
              <a:rPr lang="en-US" dirty="0" smtClean="0"/>
              <a:t>Gaps around pipes</a:t>
            </a:r>
          </a:p>
          <a:p>
            <a:pPr marL="1257300" lvl="2" indent="-457200">
              <a:buFont typeface="+mj-lt"/>
              <a:buAutoNum type="arabicPeriod"/>
            </a:pPr>
            <a:r>
              <a:rPr lang="en-US" dirty="0" smtClean="0"/>
              <a:t>Cavities inside walls</a:t>
            </a:r>
          </a:p>
          <a:p>
            <a:pPr marL="1257300" lvl="2" indent="-457200">
              <a:buFont typeface="+mj-lt"/>
              <a:buAutoNum type="arabicPeriod"/>
            </a:pPr>
            <a:r>
              <a:rPr lang="en-US" dirty="0" smtClean="0"/>
              <a:t>Water supply</a:t>
            </a:r>
          </a:p>
          <a:p>
            <a:pPr marL="0" indent="0">
              <a:buNone/>
            </a:pPr>
            <a:endParaRPr lang="en-US" dirty="0" smtClean="0"/>
          </a:p>
        </p:txBody>
      </p:sp>
      <p:sp>
        <p:nvSpPr>
          <p:cNvPr id="4" name="Slide Number Placeholder 3"/>
          <p:cNvSpPr>
            <a:spLocks noGrp="1"/>
          </p:cNvSpPr>
          <p:nvPr>
            <p:ph type="sldNum" sz="quarter" idx="10"/>
          </p:nvPr>
        </p:nvSpPr>
        <p:spPr/>
        <p:txBody>
          <a:bodyPr/>
          <a:lstStyle/>
          <a:p>
            <a:fld id="{E35B1C7C-2FE3-440E-960B-DC336E9D4EC3}" type="slidenum">
              <a:rPr lang="en-US" smtClean="0"/>
              <a:pPr/>
              <a:t>16</a:t>
            </a:fld>
            <a:endParaRPr lang="en-US"/>
          </a:p>
        </p:txBody>
      </p:sp>
      <p:sp>
        <p:nvSpPr>
          <p:cNvPr id="5" name="Title 1"/>
          <p:cNvSpPr>
            <a:spLocks noGrp="1"/>
          </p:cNvSpPr>
          <p:nvPr>
            <p:ph type="title"/>
          </p:nvPr>
        </p:nvSpPr>
        <p:spPr>
          <a:xfrm>
            <a:off x="457200" y="274638"/>
            <a:ext cx="8229600" cy="1143000"/>
          </a:xfrm>
        </p:spPr>
        <p:txBody>
          <a:bodyPr/>
          <a:lstStyle/>
          <a:p>
            <a:r>
              <a:rPr lang="en-US" altLang="en-US" dirty="0" smtClean="0"/>
              <a:t>Sealing Entry Route Zones</a:t>
            </a:r>
          </a:p>
        </p:txBody>
      </p:sp>
      <p:pic>
        <p:nvPicPr>
          <p:cNvPr id="6"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478935"/>
            <a:ext cx="3352800" cy="3397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457200" y="5171247"/>
            <a:ext cx="8039100" cy="400110"/>
          </a:xfrm>
          <a:prstGeom prst="rect">
            <a:avLst/>
          </a:prstGeom>
        </p:spPr>
        <p:txBody>
          <a:bodyPr wrap="square">
            <a:spAutoFit/>
          </a:bodyPr>
          <a:lstStyle/>
          <a:p>
            <a:pPr marL="342900" indent="-342900">
              <a:buFont typeface="Arial" panose="020B0604020202020204" pitchFamily="34" charset="0"/>
              <a:buChar char="•"/>
            </a:pPr>
            <a:r>
              <a:rPr lang="en-US" sz="2000" dirty="0">
                <a:solidFill>
                  <a:srgbClr val="0D5E9A"/>
                </a:solidFill>
                <a:latin typeface="+mj-lt"/>
              </a:rPr>
              <a:t>Minimizes radon </a:t>
            </a:r>
            <a:r>
              <a:rPr lang="en-US" sz="2000" dirty="0" smtClean="0">
                <a:solidFill>
                  <a:srgbClr val="0D5E9A"/>
                </a:solidFill>
                <a:latin typeface="+mj-lt"/>
              </a:rPr>
              <a:t>entry, not </a:t>
            </a:r>
            <a:r>
              <a:rPr lang="en-US" sz="2000" dirty="0">
                <a:solidFill>
                  <a:srgbClr val="0D5E9A"/>
                </a:solidFill>
                <a:latin typeface="+mj-lt"/>
              </a:rPr>
              <a:t>a </a:t>
            </a:r>
            <a:r>
              <a:rPr lang="en-US" sz="2000" dirty="0" smtClean="0">
                <a:solidFill>
                  <a:srgbClr val="0D5E9A"/>
                </a:solidFill>
                <a:latin typeface="+mj-lt"/>
              </a:rPr>
              <a:t>stand-alone </a:t>
            </a:r>
            <a:r>
              <a:rPr lang="en-US" sz="2000" dirty="0">
                <a:solidFill>
                  <a:srgbClr val="0D5E9A"/>
                </a:solidFill>
                <a:latin typeface="+mj-lt"/>
              </a:rPr>
              <a:t>mitigation method</a:t>
            </a:r>
          </a:p>
        </p:txBody>
      </p:sp>
      <p:sp>
        <p:nvSpPr>
          <p:cNvPr id="8" name="TextBox 7"/>
          <p:cNvSpPr txBox="1"/>
          <p:nvPr/>
        </p:nvSpPr>
        <p:spPr>
          <a:xfrm>
            <a:off x="5514975" y="4876800"/>
            <a:ext cx="2076450" cy="184666"/>
          </a:xfrm>
          <a:prstGeom prst="rect">
            <a:avLst/>
          </a:prstGeom>
          <a:noFill/>
        </p:spPr>
        <p:txBody>
          <a:bodyPr wrap="square" rtlCol="0">
            <a:spAutoFit/>
          </a:bodyPr>
          <a:lstStyle/>
          <a:p>
            <a:pPr algn="ctr"/>
            <a:r>
              <a:rPr lang="en-US" sz="600" dirty="0" smtClean="0">
                <a:latin typeface="+mj-lt"/>
              </a:rPr>
              <a:t>Image Source: </a:t>
            </a:r>
            <a:r>
              <a:rPr lang="en-US" sz="600" dirty="0" smtClean="0">
                <a:latin typeface="+mj-lt"/>
                <a:hlinkClick r:id="rId4"/>
              </a:rPr>
              <a:t>www.epa.gov/radon</a:t>
            </a:r>
            <a:r>
              <a:rPr lang="en-US" sz="600" dirty="0" smtClean="0">
                <a:latin typeface="+mj-lt"/>
              </a:rPr>
              <a:t> </a:t>
            </a:r>
            <a:endParaRPr lang="en-US" sz="600" dirty="0">
              <a:latin typeface="+mj-lt"/>
            </a:endParaRPr>
          </a:p>
        </p:txBody>
      </p:sp>
    </p:spTree>
    <p:extLst>
      <p:ext uri="{BB962C8B-B14F-4D97-AF65-F5344CB8AC3E}">
        <p14:creationId xmlns:p14="http://schemas.microsoft.com/office/powerpoint/2010/main" val="1777941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Zone-specific Ventilation</a:t>
            </a:r>
            <a:endParaRPr lang="en-US" dirty="0"/>
          </a:p>
        </p:txBody>
      </p:sp>
      <p:sp>
        <p:nvSpPr>
          <p:cNvPr id="3" name="Content Placeholder 2"/>
          <p:cNvSpPr>
            <a:spLocks noGrp="1"/>
          </p:cNvSpPr>
          <p:nvPr>
            <p:ph idx="1"/>
          </p:nvPr>
        </p:nvSpPr>
        <p:spPr>
          <a:xfrm>
            <a:off x="457200" y="1600200"/>
            <a:ext cx="4343400" cy="4114800"/>
          </a:xfrm>
        </p:spPr>
        <p:txBody>
          <a:bodyPr/>
          <a:lstStyle/>
          <a:p>
            <a:r>
              <a:rPr lang="en-US" altLang="en-US" dirty="0" smtClean="0"/>
              <a:t>The use of a building’s </a:t>
            </a:r>
            <a:r>
              <a:rPr lang="en-US" altLang="en-US" dirty="0"/>
              <a:t>crawlspaces, tunnels, conduits, vaults, etc. </a:t>
            </a:r>
            <a:r>
              <a:rPr lang="en-US" altLang="en-US" dirty="0" smtClean="0"/>
              <a:t>in  designing a mitigation system that reduces radon</a:t>
            </a:r>
          </a:p>
          <a:p>
            <a:endParaRPr lang="en-US" altLang="en-US" dirty="0"/>
          </a:p>
          <a:p>
            <a:r>
              <a:rPr lang="en-US" altLang="en-US" dirty="0" smtClean="0"/>
              <a:t>Usually used in combination with other types of systems</a:t>
            </a:r>
            <a:endParaRPr lang="en-US" altLang="en-US" dirty="0"/>
          </a:p>
          <a:p>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17</a:t>
            </a:fld>
            <a:endParaRPr lang="en-US"/>
          </a:p>
        </p:txBody>
      </p:sp>
      <p:sp>
        <p:nvSpPr>
          <p:cNvPr id="5" name="TextBox 4"/>
          <p:cNvSpPr txBox="1"/>
          <p:nvPr/>
        </p:nvSpPr>
        <p:spPr>
          <a:xfrm>
            <a:off x="5791200" y="2819400"/>
            <a:ext cx="2286000" cy="461665"/>
          </a:xfrm>
          <a:prstGeom prst="rect">
            <a:avLst/>
          </a:prstGeom>
          <a:noFill/>
        </p:spPr>
        <p:txBody>
          <a:bodyPr wrap="square" rtlCol="0">
            <a:spAutoFit/>
          </a:bodyPr>
          <a:lstStyle/>
          <a:p>
            <a:pPr algn="ctr"/>
            <a:r>
              <a:rPr lang="en-US" dirty="0" smtClean="0">
                <a:solidFill>
                  <a:srgbClr val="387AAC"/>
                </a:solidFill>
                <a:latin typeface="+mn-lt"/>
              </a:rPr>
              <a:t>[</a:t>
            </a:r>
            <a:r>
              <a:rPr lang="en-US" i="1" dirty="0" smtClean="0">
                <a:solidFill>
                  <a:srgbClr val="538CB7"/>
                </a:solidFill>
                <a:latin typeface="+mn-lt"/>
              </a:rPr>
              <a:t>Insert</a:t>
            </a:r>
            <a:r>
              <a:rPr lang="en-US" i="1" dirty="0" smtClean="0">
                <a:solidFill>
                  <a:srgbClr val="387AAC"/>
                </a:solidFill>
                <a:latin typeface="+mn-lt"/>
              </a:rPr>
              <a:t> graphic</a:t>
            </a:r>
            <a:r>
              <a:rPr lang="en-US" dirty="0" smtClean="0">
                <a:solidFill>
                  <a:srgbClr val="387AAC"/>
                </a:solidFill>
                <a:latin typeface="+mn-lt"/>
              </a:rPr>
              <a:t>]</a:t>
            </a:r>
          </a:p>
        </p:txBody>
      </p:sp>
    </p:spTree>
    <p:extLst>
      <p:ext uri="{BB962C8B-B14F-4D97-AF65-F5344CB8AC3E}">
        <p14:creationId xmlns:p14="http://schemas.microsoft.com/office/powerpoint/2010/main" val="1859235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2800" y="4038600"/>
            <a:ext cx="1758607" cy="1794497"/>
          </a:xfrm>
          <a:prstGeom prst="rect">
            <a:avLst/>
          </a:prstGeom>
        </p:spPr>
      </p:pic>
      <p:sp>
        <p:nvSpPr>
          <p:cNvPr id="2" name="Title 1"/>
          <p:cNvSpPr>
            <a:spLocks noGrp="1"/>
          </p:cNvSpPr>
          <p:nvPr>
            <p:ph type="title"/>
          </p:nvPr>
        </p:nvSpPr>
        <p:spPr/>
        <p:txBody>
          <a:bodyPr/>
          <a:lstStyle/>
          <a:p>
            <a:r>
              <a:rPr lang="en-US" dirty="0" smtClean="0"/>
              <a:t>Mitigation Plan</a:t>
            </a:r>
            <a:endParaRPr lang="en-US" dirty="0"/>
          </a:p>
        </p:txBody>
      </p:sp>
      <p:sp>
        <p:nvSpPr>
          <p:cNvPr id="3" name="Content Placeholder 2"/>
          <p:cNvSpPr>
            <a:spLocks noGrp="1"/>
          </p:cNvSpPr>
          <p:nvPr>
            <p:ph idx="1"/>
          </p:nvPr>
        </p:nvSpPr>
        <p:spPr/>
        <p:txBody>
          <a:bodyPr/>
          <a:lstStyle/>
          <a:p>
            <a:r>
              <a:rPr lang="en-US" i="1" dirty="0" smtClean="0">
                <a:solidFill>
                  <a:srgbClr val="538CB7"/>
                </a:solidFill>
              </a:rPr>
              <a:t>[Insert school or district name] </a:t>
            </a:r>
            <a:r>
              <a:rPr lang="en-US" dirty="0" smtClean="0"/>
              <a:t>will begin radon mitigation on </a:t>
            </a:r>
            <a:r>
              <a:rPr lang="en-US" i="1" dirty="0" smtClean="0">
                <a:solidFill>
                  <a:srgbClr val="538CB7"/>
                </a:solidFill>
              </a:rPr>
              <a:t>[insert date]</a:t>
            </a:r>
          </a:p>
          <a:p>
            <a:endParaRPr lang="en-US" dirty="0"/>
          </a:p>
          <a:p>
            <a:r>
              <a:rPr lang="en-US" dirty="0" smtClean="0"/>
              <a:t>Mitigation steps will include:</a:t>
            </a:r>
          </a:p>
          <a:p>
            <a:pPr lvl="1"/>
            <a:r>
              <a:rPr lang="en-US" i="1" dirty="0" smtClean="0">
                <a:solidFill>
                  <a:srgbClr val="538CB7"/>
                </a:solidFill>
              </a:rPr>
              <a:t>[e.g. A radon </a:t>
            </a:r>
            <a:r>
              <a:rPr lang="en-US" i="1" dirty="0">
                <a:solidFill>
                  <a:srgbClr val="538CB7"/>
                </a:solidFill>
              </a:rPr>
              <a:t>mitigation contractor </a:t>
            </a:r>
            <a:r>
              <a:rPr lang="en-US" i="1" dirty="0" smtClean="0">
                <a:solidFill>
                  <a:srgbClr val="538CB7"/>
                </a:solidFill>
              </a:rPr>
              <a:t>will complete confirmation testing]</a:t>
            </a:r>
          </a:p>
          <a:p>
            <a:pPr lvl="1"/>
            <a:r>
              <a:rPr lang="en-US" i="1" dirty="0" smtClean="0">
                <a:solidFill>
                  <a:srgbClr val="538CB7"/>
                </a:solidFill>
              </a:rPr>
              <a:t>[e.g. Initial and interim mitigation efforts will include running the HVAC system 24/7 ]</a:t>
            </a:r>
          </a:p>
          <a:p>
            <a:endParaRPr lang="en-US" i="1" dirty="0">
              <a:solidFill>
                <a:srgbClr val="538CB7"/>
              </a:solidFill>
            </a:endParaRPr>
          </a:p>
          <a:p>
            <a:r>
              <a:rPr lang="en-US" dirty="0"/>
              <a:t>Systems are usually effective within 24 hours of </a:t>
            </a:r>
            <a:r>
              <a:rPr lang="en-US" dirty="0" smtClean="0"/>
              <a:t>installation</a:t>
            </a:r>
          </a:p>
          <a:p>
            <a:endParaRPr lang="en-US" dirty="0"/>
          </a:p>
          <a:p>
            <a:r>
              <a:rPr lang="en-US" dirty="0" smtClean="0"/>
              <a:t>Mitigation estimated completion date is </a:t>
            </a:r>
            <a:r>
              <a:rPr lang="en-US" i="1" dirty="0" smtClean="0">
                <a:solidFill>
                  <a:srgbClr val="538CB7"/>
                </a:solidFill>
              </a:rPr>
              <a:t>[insert </a:t>
            </a:r>
            <a:r>
              <a:rPr lang="en-US" i="1" dirty="0">
                <a:solidFill>
                  <a:srgbClr val="538CB7"/>
                </a:solidFill>
              </a:rPr>
              <a:t>date]</a:t>
            </a:r>
          </a:p>
          <a:p>
            <a:endParaRPr lang="en-US" dirty="0"/>
          </a:p>
          <a:p>
            <a:pPr marL="0" indent="0">
              <a:buNone/>
            </a:pPr>
            <a:endParaRPr lang="en-US" i="1" dirty="0" smtClean="0">
              <a:solidFill>
                <a:srgbClr val="538CB7"/>
              </a:solidFill>
            </a:endParaRPr>
          </a:p>
        </p:txBody>
      </p:sp>
      <p:sp>
        <p:nvSpPr>
          <p:cNvPr id="4" name="Slide Number Placeholder 3"/>
          <p:cNvSpPr>
            <a:spLocks noGrp="1"/>
          </p:cNvSpPr>
          <p:nvPr>
            <p:ph type="sldNum" sz="quarter" idx="10"/>
          </p:nvPr>
        </p:nvSpPr>
        <p:spPr/>
        <p:txBody>
          <a:bodyPr/>
          <a:lstStyle/>
          <a:p>
            <a:fld id="{E35B1C7C-2FE3-440E-960B-DC336E9D4EC3}" type="slidenum">
              <a:rPr lang="en-US" smtClean="0"/>
              <a:pPr/>
              <a:t>18</a:t>
            </a:fld>
            <a:endParaRPr lang="en-US"/>
          </a:p>
        </p:txBody>
      </p:sp>
      <p:sp>
        <p:nvSpPr>
          <p:cNvPr id="6" name="TextBox 5"/>
          <p:cNvSpPr txBox="1"/>
          <p:nvPr/>
        </p:nvSpPr>
        <p:spPr>
          <a:xfrm>
            <a:off x="6934200" y="5758934"/>
            <a:ext cx="2076450" cy="184666"/>
          </a:xfrm>
          <a:prstGeom prst="rect">
            <a:avLst/>
          </a:prstGeom>
          <a:noFill/>
        </p:spPr>
        <p:txBody>
          <a:bodyPr wrap="square" rtlCol="0">
            <a:spAutoFit/>
          </a:bodyPr>
          <a:lstStyle/>
          <a:p>
            <a:pPr algn="ctr"/>
            <a:r>
              <a:rPr lang="en-US" sz="600" dirty="0" smtClean="0">
                <a:latin typeface="+mj-lt"/>
              </a:rPr>
              <a:t>Image Source: </a:t>
            </a:r>
            <a:r>
              <a:rPr lang="en-US" sz="600" dirty="0" smtClean="0">
                <a:latin typeface="+mj-lt"/>
                <a:hlinkClick r:id="rId3"/>
              </a:rPr>
              <a:t>www.epa.gov/radon</a:t>
            </a:r>
            <a:r>
              <a:rPr lang="en-US" sz="600" dirty="0" smtClean="0">
                <a:latin typeface="+mj-lt"/>
              </a:rPr>
              <a:t> </a:t>
            </a:r>
            <a:endParaRPr lang="en-US" sz="600" dirty="0">
              <a:latin typeface="+mj-lt"/>
            </a:endParaRPr>
          </a:p>
        </p:txBody>
      </p:sp>
    </p:spTree>
    <p:extLst>
      <p:ext uri="{BB962C8B-B14F-4D97-AF65-F5344CB8AC3E}">
        <p14:creationId xmlns:p14="http://schemas.microsoft.com/office/powerpoint/2010/main" val="895103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YOU help?</a:t>
            </a:r>
            <a:endParaRPr lang="en-US" dirty="0"/>
          </a:p>
        </p:txBody>
      </p:sp>
      <p:sp>
        <p:nvSpPr>
          <p:cNvPr id="3" name="Content Placeholder 2"/>
          <p:cNvSpPr>
            <a:spLocks noGrp="1"/>
          </p:cNvSpPr>
          <p:nvPr>
            <p:ph idx="1"/>
          </p:nvPr>
        </p:nvSpPr>
        <p:spPr>
          <a:xfrm>
            <a:off x="457200" y="1600200"/>
            <a:ext cx="8229600" cy="4114800"/>
          </a:xfrm>
        </p:spPr>
        <p:txBody>
          <a:bodyPr/>
          <a:lstStyle/>
          <a:p>
            <a:r>
              <a:rPr lang="en-US" dirty="0" smtClean="0"/>
              <a:t>Spread the word – educate others on radon, testing and mitigation</a:t>
            </a:r>
          </a:p>
          <a:p>
            <a:endParaRPr lang="en-US" dirty="0" smtClean="0"/>
          </a:p>
          <a:p>
            <a:r>
              <a:rPr lang="en-US" dirty="0" smtClean="0"/>
              <a:t>Cooperate with facilitating staff and radon professionals while radon mitigation is occurring</a:t>
            </a:r>
          </a:p>
          <a:p>
            <a:endParaRPr lang="en-US" dirty="0" smtClean="0"/>
          </a:p>
          <a:p>
            <a:r>
              <a:rPr lang="en-US" dirty="0" smtClean="0"/>
              <a:t>Contact and/or refer </a:t>
            </a:r>
            <a:r>
              <a:rPr lang="en-US" dirty="0"/>
              <a:t>questions and concerns to </a:t>
            </a:r>
            <a:r>
              <a:rPr lang="en-US" i="1" dirty="0">
                <a:solidFill>
                  <a:srgbClr val="538CB7"/>
                </a:solidFill>
              </a:rPr>
              <a:t>[insert name, such as the health and safety coordinator</a:t>
            </a:r>
            <a:r>
              <a:rPr lang="en-US" i="1" dirty="0" smtClean="0">
                <a:solidFill>
                  <a:srgbClr val="538CB7"/>
                </a:solidFill>
              </a:rPr>
              <a:t>]</a:t>
            </a:r>
          </a:p>
          <a:p>
            <a:endParaRPr lang="en-US" i="1" dirty="0">
              <a:solidFill>
                <a:srgbClr val="538CB7"/>
              </a:solidFill>
            </a:endParaRPr>
          </a:p>
          <a:p>
            <a:pPr marL="0" indent="0">
              <a:buNone/>
            </a:pPr>
            <a:endParaRPr lang="en-US" b="1" dirty="0" smtClean="0">
              <a:solidFill>
                <a:srgbClr val="0D5E9A"/>
              </a:solidFill>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19</a:t>
            </a:fld>
            <a:endParaRPr lang="en-US"/>
          </a:p>
        </p:txBody>
      </p:sp>
      <p:sp>
        <p:nvSpPr>
          <p:cNvPr id="6" name="TextBox 5"/>
          <p:cNvSpPr txBox="1"/>
          <p:nvPr/>
        </p:nvSpPr>
        <p:spPr>
          <a:xfrm>
            <a:off x="4876800" y="6284844"/>
            <a:ext cx="2076450" cy="184666"/>
          </a:xfrm>
          <a:prstGeom prst="rect">
            <a:avLst/>
          </a:prstGeom>
          <a:noFill/>
        </p:spPr>
        <p:txBody>
          <a:bodyPr wrap="square" rtlCol="0">
            <a:spAutoFit/>
          </a:bodyPr>
          <a:lstStyle/>
          <a:p>
            <a:pPr algn="ctr"/>
            <a:r>
              <a:rPr lang="en-US" sz="600" dirty="0" smtClean="0">
                <a:latin typeface="+mj-lt"/>
              </a:rPr>
              <a:t>Image Source: </a:t>
            </a:r>
            <a:r>
              <a:rPr lang="en-US" sz="600" dirty="0" smtClean="0">
                <a:latin typeface="+mj-lt"/>
                <a:hlinkClick r:id="rId3"/>
              </a:rPr>
              <a:t>www.epa.gov/radon</a:t>
            </a:r>
            <a:r>
              <a:rPr lang="en-US" sz="600" dirty="0" smtClean="0">
                <a:latin typeface="+mj-lt"/>
              </a:rPr>
              <a:t> </a:t>
            </a:r>
            <a:endParaRPr lang="en-US" sz="600" dirty="0">
              <a:latin typeface="+mj-lt"/>
            </a:endParaRPr>
          </a:p>
        </p:txBody>
      </p:sp>
    </p:spTree>
    <p:extLst>
      <p:ext uri="{BB962C8B-B14F-4D97-AF65-F5344CB8AC3E}">
        <p14:creationId xmlns:p14="http://schemas.microsoft.com/office/powerpoint/2010/main" val="3096639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Radon Review</a:t>
            </a:r>
            <a:endParaRPr lang="en-US" dirty="0"/>
          </a:p>
        </p:txBody>
      </p:sp>
      <p:sp>
        <p:nvSpPr>
          <p:cNvPr id="3" name="Content Placeholder 2"/>
          <p:cNvSpPr>
            <a:spLocks noGrp="1"/>
          </p:cNvSpPr>
          <p:nvPr>
            <p:ph idx="1"/>
          </p:nvPr>
        </p:nvSpPr>
        <p:spPr>
          <a:xfrm>
            <a:off x="457200" y="1600200"/>
            <a:ext cx="5562600" cy="4114800"/>
          </a:xfrm>
        </p:spPr>
        <p:txBody>
          <a:bodyPr/>
          <a:lstStyle/>
          <a:p>
            <a:r>
              <a:rPr lang="en-US" dirty="0" smtClean="0"/>
              <a:t>Radioactive gas</a:t>
            </a:r>
          </a:p>
          <a:p>
            <a:r>
              <a:rPr lang="en-US" dirty="0"/>
              <a:t>Colorless, odorless, </a:t>
            </a:r>
            <a:r>
              <a:rPr lang="en-US" dirty="0" smtClean="0"/>
              <a:t>tasteless</a:t>
            </a:r>
          </a:p>
          <a:p>
            <a:r>
              <a:rPr lang="en-US" dirty="0" smtClean="0"/>
              <a:t>Occurs naturally, decay product of uranium</a:t>
            </a:r>
          </a:p>
          <a:p>
            <a:r>
              <a:rPr lang="en-US" dirty="0"/>
              <a:t>F</a:t>
            </a:r>
            <a:r>
              <a:rPr lang="en-US" dirty="0" smtClean="0"/>
              <a:t>ound all over the world</a:t>
            </a:r>
          </a:p>
          <a:p>
            <a:r>
              <a:rPr lang="en-US" dirty="0" smtClean="0"/>
              <a:t>Group A carcinogen – lung cancer</a:t>
            </a:r>
          </a:p>
          <a:p>
            <a:r>
              <a:rPr lang="en-US" dirty="0" smtClean="0"/>
              <a:t>2</a:t>
            </a:r>
            <a:r>
              <a:rPr lang="en-US" baseline="30000" dirty="0" smtClean="0"/>
              <a:t>nd</a:t>
            </a:r>
            <a:r>
              <a:rPr lang="en-US" dirty="0" smtClean="0"/>
              <a:t> leading cause of lung cancer, after smoking</a:t>
            </a:r>
          </a:p>
          <a:p>
            <a:r>
              <a:rPr lang="en-US" dirty="0" smtClean="0"/>
              <a:t>No immediate health effects</a:t>
            </a:r>
          </a:p>
          <a:p>
            <a:pPr marL="0" indent="0">
              <a:buNone/>
            </a:pPr>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2</a:t>
            </a:fld>
            <a:endParaRPr lang="en-US"/>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609600"/>
            <a:ext cx="2762250" cy="49530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Oval 5"/>
          <p:cNvSpPr/>
          <p:nvPr/>
        </p:nvSpPr>
        <p:spPr bwMode="auto">
          <a:xfrm>
            <a:off x="6096000" y="2895600"/>
            <a:ext cx="2514600" cy="304800"/>
          </a:xfrm>
          <a:prstGeom prst="ellipse">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8" charset="0"/>
            </a:endParaRPr>
          </a:p>
        </p:txBody>
      </p:sp>
    </p:spTree>
    <p:extLst>
      <p:ext uri="{BB962C8B-B14F-4D97-AF65-F5344CB8AC3E}">
        <p14:creationId xmlns:p14="http://schemas.microsoft.com/office/powerpoint/2010/main" val="19048989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your own home!</a:t>
            </a:r>
            <a:endParaRPr lang="en-US" dirty="0"/>
          </a:p>
        </p:txBody>
      </p:sp>
      <p:sp>
        <p:nvSpPr>
          <p:cNvPr id="3" name="Content Placeholder 2"/>
          <p:cNvSpPr>
            <a:spLocks noGrp="1"/>
          </p:cNvSpPr>
          <p:nvPr>
            <p:ph idx="1"/>
          </p:nvPr>
        </p:nvSpPr>
        <p:spPr/>
        <p:txBody>
          <a:bodyPr/>
          <a:lstStyle/>
          <a:p>
            <a:r>
              <a:rPr lang="en-US" dirty="0" smtClean="0"/>
              <a:t>You can find do-it-yourself test kits at:</a:t>
            </a:r>
            <a:endParaRPr lang="en-US" dirty="0"/>
          </a:p>
          <a:p>
            <a:pPr lvl="1"/>
            <a:r>
              <a:rPr lang="en-US" dirty="0" smtClean="0"/>
              <a:t>Local </a:t>
            </a:r>
            <a:r>
              <a:rPr lang="en-US" dirty="0"/>
              <a:t>hardware stores</a:t>
            </a:r>
          </a:p>
          <a:p>
            <a:pPr lvl="1"/>
            <a:r>
              <a:rPr lang="en-US" dirty="0"/>
              <a:t>The American Lung Association – </a:t>
            </a:r>
            <a:r>
              <a:rPr lang="en-US" dirty="0">
                <a:hlinkClick r:id="rId3"/>
              </a:rPr>
              <a:t>www.lung.org/radon</a:t>
            </a:r>
            <a:r>
              <a:rPr lang="en-US" dirty="0"/>
              <a:t>; 503-718-6141</a:t>
            </a:r>
          </a:p>
          <a:p>
            <a:pPr lvl="1"/>
            <a:r>
              <a:rPr lang="en-US" dirty="0"/>
              <a:t>National Radon Program at Kansas State University – </a:t>
            </a:r>
            <a:r>
              <a:rPr lang="en-US" dirty="0">
                <a:hlinkClick r:id="rId4"/>
              </a:rPr>
              <a:t>www.sosradon.org</a:t>
            </a:r>
            <a:r>
              <a:rPr lang="en-US" dirty="0"/>
              <a:t>; 1-800-SOS-RADON</a:t>
            </a:r>
          </a:p>
          <a:p>
            <a:pPr lvl="1"/>
            <a:r>
              <a:rPr lang="en-US" dirty="0"/>
              <a:t>Oregon Radon Awareness Program offers free test kits – contact </a:t>
            </a:r>
            <a:r>
              <a:rPr lang="en-US" dirty="0">
                <a:hlinkClick r:id="rId5"/>
              </a:rPr>
              <a:t>radon.program@state.or.us</a:t>
            </a:r>
            <a:r>
              <a:rPr lang="en-US" dirty="0"/>
              <a:t> to find out if you are eligible</a:t>
            </a:r>
          </a:p>
          <a:p>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20</a:t>
            </a:fld>
            <a:endParaRPr lang="en-US"/>
          </a:p>
        </p:txBody>
      </p:sp>
    </p:spTree>
    <p:extLst>
      <p:ext uri="{BB962C8B-B14F-4D97-AF65-F5344CB8AC3E}">
        <p14:creationId xmlns:p14="http://schemas.microsoft.com/office/powerpoint/2010/main" val="2926111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i="1" dirty="0" smtClean="0">
                <a:solidFill>
                  <a:srgbClr val="538CB7"/>
                </a:solidFill>
              </a:rPr>
              <a:t>[insert school or district contact name and information, such as the health and safety coordinator]</a:t>
            </a:r>
          </a:p>
          <a:p>
            <a:pPr marL="0" indent="0">
              <a:buNone/>
            </a:pPr>
            <a:endParaRPr lang="en-US" dirty="0" smtClean="0"/>
          </a:p>
          <a:p>
            <a:r>
              <a:rPr lang="en-US" dirty="0" smtClean="0"/>
              <a:t>Oregon Radon Awareness Program</a:t>
            </a:r>
          </a:p>
          <a:p>
            <a:pPr lvl="1"/>
            <a:r>
              <a:rPr lang="en-US" dirty="0" smtClean="0">
                <a:hlinkClick r:id="rId2"/>
              </a:rPr>
              <a:t>www.healthoregon.org/radon</a:t>
            </a:r>
            <a:r>
              <a:rPr lang="en-US" dirty="0" smtClean="0"/>
              <a:t>; 971-673-0440</a:t>
            </a:r>
          </a:p>
          <a:p>
            <a:pPr lvl="1"/>
            <a:endParaRPr lang="en-US" dirty="0"/>
          </a:p>
          <a:p>
            <a:r>
              <a:rPr lang="en-US" dirty="0" smtClean="0"/>
              <a:t>Environmental Protection Agency (EPA)</a:t>
            </a:r>
          </a:p>
          <a:p>
            <a:pPr lvl="1"/>
            <a:r>
              <a:rPr lang="en-US" dirty="0" smtClean="0">
                <a:hlinkClick r:id="rId3"/>
              </a:rPr>
              <a:t>www.epa.gov/radon</a:t>
            </a:r>
            <a:endParaRPr lang="en-US" dirty="0" smtClean="0"/>
          </a:p>
          <a:p>
            <a:pPr lvl="1"/>
            <a:endParaRPr lang="en-US" dirty="0"/>
          </a:p>
          <a:p>
            <a:r>
              <a:rPr lang="en-US" dirty="0" smtClean="0"/>
              <a:t>National Radon Program at Kansas State University</a:t>
            </a:r>
          </a:p>
          <a:p>
            <a:pPr lvl="1"/>
            <a:r>
              <a:rPr lang="en-US" dirty="0" smtClean="0">
                <a:hlinkClick r:id="rId4"/>
              </a:rPr>
              <a:t>www.sosradon.org</a:t>
            </a:r>
            <a:r>
              <a:rPr lang="en-US" dirty="0" smtClean="0"/>
              <a:t>; 1-800-SOS-RADON</a:t>
            </a:r>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21</a:t>
            </a:fld>
            <a:endParaRPr lang="en-US"/>
          </a:p>
        </p:txBody>
      </p:sp>
    </p:spTree>
    <p:extLst>
      <p:ext uri="{BB962C8B-B14F-4D97-AF65-F5344CB8AC3E}">
        <p14:creationId xmlns:p14="http://schemas.microsoft.com/office/powerpoint/2010/main" val="3458129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35B1C7C-2FE3-440E-960B-DC336E9D4EC3}" type="slidenum">
              <a:rPr lang="en-US" smtClean="0"/>
              <a:pPr/>
              <a:t>3</a:t>
            </a:fld>
            <a:endParaRPr lang="en-US"/>
          </a:p>
        </p:txBody>
      </p:sp>
      <p:pic>
        <p:nvPicPr>
          <p:cNvPr id="5" name="Picture 4"/>
          <p:cNvPicPr>
            <a:picLocks noChangeAspect="1"/>
          </p:cNvPicPr>
          <p:nvPr/>
        </p:nvPicPr>
        <p:blipFill>
          <a:blip r:embed="rId3"/>
          <a:stretch>
            <a:fillRect/>
          </a:stretch>
        </p:blipFill>
        <p:spPr>
          <a:xfrm>
            <a:off x="1143000" y="1600200"/>
            <a:ext cx="6858000" cy="3705908"/>
          </a:xfrm>
          <a:prstGeom prst="rect">
            <a:avLst/>
          </a:prstGeom>
        </p:spPr>
      </p:pic>
      <p:sp>
        <p:nvSpPr>
          <p:cNvPr id="6" name="Title 1"/>
          <p:cNvSpPr>
            <a:spLocks noGrp="1"/>
          </p:cNvSpPr>
          <p:nvPr>
            <p:ph type="title"/>
          </p:nvPr>
        </p:nvSpPr>
        <p:spPr>
          <a:xfrm>
            <a:off x="457200" y="274638"/>
            <a:ext cx="8229600" cy="1143000"/>
          </a:xfrm>
        </p:spPr>
        <p:txBody>
          <a:bodyPr/>
          <a:lstStyle/>
          <a:p>
            <a:r>
              <a:rPr lang="en-US" sz="2800" dirty="0" smtClean="0"/>
              <a:t>Cancer Types and Estimated U.S. Deaths, 2015</a:t>
            </a:r>
            <a:endParaRPr lang="en-US" sz="2800" dirty="0"/>
          </a:p>
        </p:txBody>
      </p:sp>
      <p:sp>
        <p:nvSpPr>
          <p:cNvPr id="7" name="TextBox 6"/>
          <p:cNvSpPr txBox="1"/>
          <p:nvPr/>
        </p:nvSpPr>
        <p:spPr>
          <a:xfrm>
            <a:off x="2114550" y="5410200"/>
            <a:ext cx="4914900" cy="215444"/>
          </a:xfrm>
          <a:prstGeom prst="rect">
            <a:avLst/>
          </a:prstGeom>
          <a:noFill/>
        </p:spPr>
        <p:txBody>
          <a:bodyPr wrap="square" rtlCol="0">
            <a:spAutoFit/>
          </a:bodyPr>
          <a:lstStyle/>
          <a:p>
            <a:pPr algn="ctr"/>
            <a:r>
              <a:rPr lang="en-US" sz="800" dirty="0" smtClean="0">
                <a:latin typeface="+mj-lt"/>
              </a:rPr>
              <a:t>Image Source: </a:t>
            </a:r>
            <a:r>
              <a:rPr lang="en-US" sz="800" dirty="0" smtClean="0">
                <a:latin typeface="+mj-lt"/>
                <a:hlinkClick r:id="rId4"/>
              </a:rPr>
              <a:t>Testing for Elevated Radon in Schools: A Protocol and Plan</a:t>
            </a:r>
            <a:endParaRPr lang="en-US" sz="800" dirty="0">
              <a:latin typeface="+mj-lt"/>
            </a:endParaRPr>
          </a:p>
        </p:txBody>
      </p:sp>
    </p:spTree>
    <p:extLst>
      <p:ext uri="{BB962C8B-B14F-4D97-AF65-F5344CB8AC3E}">
        <p14:creationId xmlns:p14="http://schemas.microsoft.com/office/powerpoint/2010/main" val="32864322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Radon and Smoking</a:t>
            </a:r>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4</a:t>
            </a:fld>
            <a:endParaRPr lang="en-US"/>
          </a:p>
        </p:txBody>
      </p:sp>
      <p:pic>
        <p:nvPicPr>
          <p:cNvPr id="5" name="Picture 4"/>
          <p:cNvPicPr>
            <a:picLocks noChangeAspect="1"/>
          </p:cNvPicPr>
          <p:nvPr/>
        </p:nvPicPr>
        <p:blipFill>
          <a:blip r:embed="rId3"/>
          <a:stretch>
            <a:fillRect/>
          </a:stretch>
        </p:blipFill>
        <p:spPr>
          <a:xfrm>
            <a:off x="533399" y="1524000"/>
            <a:ext cx="8077200" cy="3596527"/>
          </a:xfrm>
          <a:prstGeom prst="rect">
            <a:avLst/>
          </a:prstGeom>
        </p:spPr>
      </p:pic>
      <p:sp>
        <p:nvSpPr>
          <p:cNvPr id="6" name="Rectangle 5"/>
          <p:cNvSpPr/>
          <p:nvPr/>
        </p:nvSpPr>
        <p:spPr>
          <a:xfrm>
            <a:off x="2285999" y="5270956"/>
            <a:ext cx="4572000" cy="215444"/>
          </a:xfrm>
          <a:prstGeom prst="rect">
            <a:avLst/>
          </a:prstGeom>
        </p:spPr>
        <p:txBody>
          <a:bodyPr>
            <a:spAutoFit/>
          </a:bodyPr>
          <a:lstStyle/>
          <a:p>
            <a:pPr algn="ctr"/>
            <a:r>
              <a:rPr lang="en-US" sz="800" dirty="0">
                <a:latin typeface="+mj-lt"/>
              </a:rPr>
              <a:t>Image Source: </a:t>
            </a:r>
            <a:r>
              <a:rPr lang="en-US" sz="800" dirty="0">
                <a:latin typeface="+mj-lt"/>
                <a:hlinkClick r:id="rId4"/>
              </a:rPr>
              <a:t>CDC Radon Toolkit for Public Health Professionals</a:t>
            </a:r>
            <a:endParaRPr lang="en-US" sz="800" dirty="0">
              <a:latin typeface="+mj-lt"/>
            </a:endParaRPr>
          </a:p>
        </p:txBody>
      </p:sp>
    </p:spTree>
    <p:extLst>
      <p:ext uri="{BB962C8B-B14F-4D97-AF65-F5344CB8AC3E}">
        <p14:creationId xmlns:p14="http://schemas.microsoft.com/office/powerpoint/2010/main" val="31299951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radon cause lung cancer?</a:t>
            </a:r>
            <a:endParaRPr lang="en-US" dirty="0"/>
          </a:p>
        </p:txBody>
      </p:sp>
      <p:sp>
        <p:nvSpPr>
          <p:cNvPr id="3" name="Content Placeholder 2"/>
          <p:cNvSpPr>
            <a:spLocks noGrp="1"/>
          </p:cNvSpPr>
          <p:nvPr>
            <p:ph idx="1"/>
          </p:nvPr>
        </p:nvSpPr>
        <p:spPr>
          <a:xfrm>
            <a:off x="457200" y="1600200"/>
            <a:ext cx="8001000" cy="4114800"/>
          </a:xfrm>
        </p:spPr>
        <p:txBody>
          <a:bodyPr/>
          <a:lstStyle/>
          <a:p>
            <a:pPr marL="0" indent="0">
              <a:buNone/>
            </a:pPr>
            <a:r>
              <a:rPr lang="en-US" dirty="0" smtClean="0"/>
              <a:t>When you breathe in radon gas, the radioactive particles can get trapped in your lungs. Over time, they cause lung cancer. The risk from radon depends on two things:</a:t>
            </a:r>
          </a:p>
          <a:p>
            <a:pPr marL="0" indent="0">
              <a:buNone/>
            </a:pPr>
            <a:endParaRPr lang="en-US" dirty="0" smtClean="0"/>
          </a:p>
          <a:p>
            <a:r>
              <a:rPr lang="en-US" b="1" dirty="0" smtClean="0"/>
              <a:t>How much</a:t>
            </a:r>
            <a:r>
              <a:rPr lang="en-US" dirty="0" smtClean="0"/>
              <a:t>: High radon levels are more dangerous</a:t>
            </a:r>
          </a:p>
          <a:p>
            <a:r>
              <a:rPr lang="en-US" b="1" dirty="0" smtClean="0"/>
              <a:t>How long</a:t>
            </a:r>
            <a:r>
              <a:rPr lang="en-US" dirty="0" smtClean="0"/>
              <a:t>: The more contact you have with radon gas, the greater your risk.</a:t>
            </a:r>
          </a:p>
          <a:p>
            <a:pPr marL="0" indent="0">
              <a:buNone/>
            </a:pPr>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5</a:t>
            </a:fld>
            <a:endParaRPr lang="en-US"/>
          </a:p>
        </p:txBody>
      </p:sp>
    </p:spTree>
    <p:extLst>
      <p:ext uri="{BB962C8B-B14F-4D97-AF65-F5344CB8AC3E}">
        <p14:creationId xmlns:p14="http://schemas.microsoft.com/office/powerpoint/2010/main" val="16333583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 we spend our time?</a:t>
            </a:r>
            <a:endParaRPr lang="en-US" dirty="0"/>
          </a:p>
        </p:txBody>
      </p:sp>
      <p:sp>
        <p:nvSpPr>
          <p:cNvPr id="3" name="Content Placeholder 2"/>
          <p:cNvSpPr>
            <a:spLocks noGrp="1"/>
          </p:cNvSpPr>
          <p:nvPr>
            <p:ph idx="1"/>
          </p:nvPr>
        </p:nvSpPr>
        <p:spPr/>
        <p:txBody>
          <a:bodyPr/>
          <a:lstStyle/>
          <a:p>
            <a:pPr marL="0" indent="0">
              <a:buNone/>
            </a:pPr>
            <a:r>
              <a:rPr lang="en-US" dirty="0" smtClean="0"/>
              <a:t>EPA shows that we spend 87.9% of our time indoors on a daily basis.</a:t>
            </a:r>
          </a:p>
          <a:p>
            <a:pPr marL="0" indent="0">
              <a:buNone/>
            </a:pPr>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6</a:t>
            </a:fld>
            <a:endParaRPr lang="en-US"/>
          </a:p>
        </p:txBody>
      </p:sp>
      <p:pic>
        <p:nvPicPr>
          <p:cNvPr id="5" name="Picture 4"/>
          <p:cNvPicPr>
            <a:picLocks noChangeAspect="1"/>
          </p:cNvPicPr>
          <p:nvPr/>
        </p:nvPicPr>
        <p:blipFill>
          <a:blip r:embed="rId3"/>
          <a:stretch>
            <a:fillRect/>
          </a:stretch>
        </p:blipFill>
        <p:spPr>
          <a:xfrm>
            <a:off x="2724150" y="3313588"/>
            <a:ext cx="3695700" cy="2432613"/>
          </a:xfrm>
          <a:prstGeom prst="rect">
            <a:avLst/>
          </a:prstGeom>
        </p:spPr>
      </p:pic>
      <p:sp>
        <p:nvSpPr>
          <p:cNvPr id="7" name="Rectangle 6"/>
          <p:cNvSpPr/>
          <p:nvPr/>
        </p:nvSpPr>
        <p:spPr>
          <a:xfrm>
            <a:off x="471310" y="2283123"/>
            <a:ext cx="8215490" cy="1077218"/>
          </a:xfrm>
          <a:prstGeom prst="rect">
            <a:avLst/>
          </a:prstGeom>
        </p:spPr>
        <p:txBody>
          <a:bodyPr wrap="square">
            <a:spAutoFit/>
          </a:bodyPr>
          <a:lstStyle/>
          <a:p>
            <a:pPr marL="342900" lvl="0" indent="-342900" eaLnBrk="1" hangingPunct="1">
              <a:spcBef>
                <a:spcPct val="20000"/>
              </a:spcBef>
              <a:buFontTx/>
              <a:buChar char="•"/>
            </a:pPr>
            <a:r>
              <a:rPr lang="en-US" sz="2000" kern="0" dirty="0">
                <a:solidFill>
                  <a:srgbClr val="005595"/>
                </a:solidFill>
                <a:latin typeface="Arial"/>
              </a:rPr>
              <a:t>Home is likely the </a:t>
            </a:r>
            <a:r>
              <a:rPr lang="en-US" sz="2000" b="1" kern="0" dirty="0">
                <a:solidFill>
                  <a:srgbClr val="005595"/>
                </a:solidFill>
                <a:latin typeface="Arial"/>
              </a:rPr>
              <a:t>most significant</a:t>
            </a:r>
            <a:r>
              <a:rPr lang="en-US" sz="2000" kern="0" dirty="0">
                <a:solidFill>
                  <a:srgbClr val="005595"/>
                </a:solidFill>
                <a:latin typeface="Arial"/>
              </a:rPr>
              <a:t> source of radon exposure</a:t>
            </a:r>
          </a:p>
          <a:p>
            <a:pPr marL="342900" lvl="0" indent="-342900" eaLnBrk="1" hangingPunct="1">
              <a:spcBef>
                <a:spcPct val="20000"/>
              </a:spcBef>
              <a:buFontTx/>
              <a:buChar char="•"/>
            </a:pPr>
            <a:r>
              <a:rPr lang="en-US" sz="2000" kern="0" dirty="0" smtClean="0">
                <a:solidFill>
                  <a:srgbClr val="005595"/>
                </a:solidFill>
                <a:latin typeface="Arial"/>
              </a:rPr>
              <a:t>School is the </a:t>
            </a:r>
            <a:r>
              <a:rPr lang="en-US" sz="2000" b="1" kern="0" dirty="0" smtClean="0">
                <a:solidFill>
                  <a:srgbClr val="005595"/>
                </a:solidFill>
                <a:latin typeface="Arial"/>
              </a:rPr>
              <a:t>second largest contributor </a:t>
            </a:r>
            <a:r>
              <a:rPr lang="en-US" sz="2000" kern="0" dirty="0" smtClean="0">
                <a:solidFill>
                  <a:srgbClr val="005595"/>
                </a:solidFill>
                <a:latin typeface="Arial"/>
              </a:rPr>
              <a:t>for most school children and staff</a:t>
            </a:r>
            <a:endParaRPr lang="en-US" sz="2000" kern="0" dirty="0">
              <a:solidFill>
                <a:srgbClr val="005595"/>
              </a:solidFill>
              <a:latin typeface="Arial"/>
            </a:endParaRPr>
          </a:p>
        </p:txBody>
      </p:sp>
      <p:sp>
        <p:nvSpPr>
          <p:cNvPr id="8" name="TextBox 7"/>
          <p:cNvSpPr txBox="1"/>
          <p:nvPr/>
        </p:nvSpPr>
        <p:spPr>
          <a:xfrm>
            <a:off x="2976693" y="5616744"/>
            <a:ext cx="3204723" cy="338554"/>
          </a:xfrm>
          <a:prstGeom prst="rect">
            <a:avLst/>
          </a:prstGeom>
          <a:noFill/>
        </p:spPr>
        <p:txBody>
          <a:bodyPr wrap="none" rtlCol="0">
            <a:spAutoFit/>
          </a:bodyPr>
          <a:lstStyle/>
          <a:p>
            <a:pPr algn="ctr"/>
            <a:r>
              <a:rPr lang="en-US" sz="800" dirty="0" smtClean="0">
                <a:latin typeface="+mj-lt"/>
              </a:rPr>
              <a:t>*Source: U.S. Environmental Protection Agency</a:t>
            </a:r>
          </a:p>
          <a:p>
            <a:pPr algn="ctr"/>
            <a:r>
              <a:rPr lang="en-US" sz="800" dirty="0" smtClean="0">
                <a:latin typeface="+mj-lt"/>
              </a:rPr>
              <a:t>Image Source: </a:t>
            </a:r>
            <a:r>
              <a:rPr lang="en-US" sz="800" dirty="0" smtClean="0">
                <a:latin typeface="+mj-lt"/>
                <a:hlinkClick r:id="rId4"/>
              </a:rPr>
              <a:t>CDC Radon Toolkit for Public Health Professionals</a:t>
            </a:r>
            <a:endParaRPr lang="en-US" sz="800" dirty="0">
              <a:latin typeface="+mj-lt"/>
            </a:endParaRPr>
          </a:p>
        </p:txBody>
      </p:sp>
    </p:spTree>
    <p:extLst>
      <p:ext uri="{BB962C8B-B14F-4D97-AF65-F5344CB8AC3E}">
        <p14:creationId xmlns:p14="http://schemas.microsoft.com/office/powerpoint/2010/main" val="17397535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35B1C7C-2FE3-440E-960B-DC336E9D4EC3}" type="slidenum">
              <a:rPr lang="en-US" smtClean="0"/>
              <a:pPr/>
              <a:t>7</a:t>
            </a:fld>
            <a:endParaRPr lang="en-US"/>
          </a:p>
        </p:txBody>
      </p:sp>
      <p:sp>
        <p:nvSpPr>
          <p:cNvPr id="5" name="Title 1"/>
          <p:cNvSpPr>
            <a:spLocks noGrp="1"/>
          </p:cNvSpPr>
          <p:nvPr>
            <p:ph type="title"/>
          </p:nvPr>
        </p:nvSpPr>
        <p:spPr>
          <a:xfrm>
            <a:off x="457200" y="274638"/>
            <a:ext cx="8229600" cy="1143000"/>
          </a:xfrm>
        </p:spPr>
        <p:txBody>
          <a:bodyPr/>
          <a:lstStyle/>
          <a:p>
            <a:r>
              <a:rPr lang="en-US" altLang="en-US" smtClean="0"/>
              <a:t>Who Should Test for Radon?</a:t>
            </a:r>
          </a:p>
        </p:txBody>
      </p:sp>
      <p:sp>
        <p:nvSpPr>
          <p:cNvPr id="6" name="Content Placeholder 2"/>
          <p:cNvSpPr>
            <a:spLocks noGrp="1"/>
          </p:cNvSpPr>
          <p:nvPr>
            <p:ph idx="1"/>
          </p:nvPr>
        </p:nvSpPr>
        <p:spPr>
          <a:xfrm>
            <a:off x="457200" y="1600200"/>
            <a:ext cx="8229600" cy="4114800"/>
          </a:xfrm>
        </p:spPr>
        <p:txBody>
          <a:bodyPr/>
          <a:lstStyle/>
          <a:p>
            <a:r>
              <a:rPr lang="en-US" altLang="en-US" sz="2400" dirty="0" smtClean="0"/>
              <a:t>The EPA and Oregon Health Authority (OHA) recommend that </a:t>
            </a:r>
            <a:r>
              <a:rPr lang="en-US" altLang="en-US" sz="2400" b="1" dirty="0" smtClean="0"/>
              <a:t>every home and school </a:t>
            </a:r>
            <a:r>
              <a:rPr lang="en-US" altLang="en-US" sz="2400" dirty="0" smtClean="0"/>
              <a:t>be tested for radon.</a:t>
            </a:r>
          </a:p>
        </p:txBody>
      </p:sp>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059113"/>
            <a:ext cx="2743200" cy="19812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3059113"/>
            <a:ext cx="2590800" cy="19431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3054350"/>
            <a:ext cx="2971800" cy="19907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705570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Oregon Law – Radon in Schools</a:t>
            </a:r>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8</a:t>
            </a:fld>
            <a:endParaRPr lang="en-US"/>
          </a:p>
        </p:txBody>
      </p:sp>
      <p:sp>
        <p:nvSpPr>
          <p:cNvPr id="5" name="Content Placeholder 2"/>
          <p:cNvSpPr>
            <a:spLocks noGrp="1"/>
          </p:cNvSpPr>
          <p:nvPr>
            <p:ph idx="1"/>
          </p:nvPr>
        </p:nvSpPr>
        <p:spPr>
          <a:xfrm>
            <a:off x="3906837" y="1598450"/>
            <a:ext cx="4856163" cy="3522811"/>
          </a:xfrm>
        </p:spPr>
        <p:txBody>
          <a:bodyPr/>
          <a:lstStyle/>
          <a:p>
            <a:r>
              <a:rPr lang="en-US" altLang="en-US" sz="2800" dirty="0" smtClean="0"/>
              <a:t>ORS 332.166-167</a:t>
            </a:r>
          </a:p>
          <a:p>
            <a:pPr lvl="1"/>
            <a:r>
              <a:rPr lang="en-US" altLang="en-US" sz="2400" dirty="0" smtClean="0"/>
              <a:t>OHA to give radon info to each school district</a:t>
            </a:r>
          </a:p>
          <a:p>
            <a:pPr lvl="1"/>
            <a:r>
              <a:rPr lang="en-US" altLang="en-US" sz="2400" dirty="0" smtClean="0"/>
              <a:t>School districts required to submit testing plans by September 2016 and perform initial testing before January 1, 2021</a:t>
            </a:r>
          </a:p>
          <a:p>
            <a:pPr marL="0" indent="0">
              <a:buNone/>
            </a:pPr>
            <a:endParaRPr lang="en-US" altLang="en-US" dirty="0" smtClean="0"/>
          </a:p>
        </p:txBody>
      </p:sp>
      <p:pic>
        <p:nvPicPr>
          <p:cNvPr id="6" name="Picture 2" descr="C:\Documents and Settings\BSHERRY\Local Settings\Temporary Internet Files\Content.IE5\1Q8FU3M8\MC90005664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1752600"/>
            <a:ext cx="3144838"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4640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radon measured?</a:t>
            </a:r>
            <a:endParaRPr lang="en-US" dirty="0"/>
          </a:p>
        </p:txBody>
      </p:sp>
      <p:sp>
        <p:nvSpPr>
          <p:cNvPr id="3" name="Content Placeholder 2"/>
          <p:cNvSpPr>
            <a:spLocks noGrp="1"/>
          </p:cNvSpPr>
          <p:nvPr>
            <p:ph idx="1"/>
          </p:nvPr>
        </p:nvSpPr>
        <p:spPr>
          <a:xfrm>
            <a:off x="457200" y="1600200"/>
            <a:ext cx="4343400" cy="4114800"/>
          </a:xfrm>
        </p:spPr>
        <p:txBody>
          <a:bodyPr/>
          <a:lstStyle/>
          <a:p>
            <a:r>
              <a:rPr lang="en-US" dirty="0" smtClean="0"/>
              <a:t>Radon is measured in Picocuries per Liter (</a:t>
            </a:r>
            <a:r>
              <a:rPr lang="en-US" dirty="0" err="1" smtClean="0"/>
              <a:t>pCi</a:t>
            </a:r>
            <a:r>
              <a:rPr lang="en-US" dirty="0" smtClean="0"/>
              <a:t>/L)</a:t>
            </a:r>
          </a:p>
          <a:p>
            <a:endParaRPr lang="en-US" dirty="0"/>
          </a:p>
          <a:p>
            <a:r>
              <a:rPr lang="en-US" dirty="0" smtClean="0"/>
              <a:t>EPA recommends taking corrective action if levels are 4 </a:t>
            </a:r>
            <a:r>
              <a:rPr lang="en-US" dirty="0" err="1" smtClean="0"/>
              <a:t>pCi</a:t>
            </a:r>
            <a:r>
              <a:rPr lang="en-US" dirty="0" smtClean="0"/>
              <a:t>/L or above</a:t>
            </a:r>
          </a:p>
          <a:p>
            <a:endParaRPr lang="en-US" dirty="0"/>
          </a:p>
          <a:p>
            <a:r>
              <a:rPr lang="en-US" dirty="0" smtClean="0"/>
              <a:t>No safe level of radon exposure</a:t>
            </a:r>
          </a:p>
        </p:txBody>
      </p:sp>
      <p:sp>
        <p:nvSpPr>
          <p:cNvPr id="4" name="Slide Number Placeholder 3"/>
          <p:cNvSpPr>
            <a:spLocks noGrp="1"/>
          </p:cNvSpPr>
          <p:nvPr>
            <p:ph type="sldNum" sz="quarter" idx="10"/>
          </p:nvPr>
        </p:nvSpPr>
        <p:spPr/>
        <p:txBody>
          <a:bodyPr/>
          <a:lstStyle/>
          <a:p>
            <a:fld id="{E35B1C7C-2FE3-440E-960B-DC336E9D4EC3}" type="slidenum">
              <a:rPr lang="en-US" smtClean="0"/>
              <a:pPr/>
              <a:t>9</a:t>
            </a:fld>
            <a:endParaRPr lang="en-US"/>
          </a:p>
        </p:txBody>
      </p:sp>
      <p:pic>
        <p:nvPicPr>
          <p:cNvPr id="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9325" y="1600200"/>
            <a:ext cx="3927475" cy="224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3671161"/>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URL xmlns="http://schemas.microsoft.com/sharepoint/v3">
      <Url>https://www.oregon.gov/oha/PH/HEALTHYENVIRONMENTS/HEALTHYNEIGHBORHOODS/RADONGAS/Documents/Schools%20Tools/comms-toolkit/Pre-Mitigation_Presentation_Template.pptx</Url>
      <Description>PRE-MITIGATION (EMPLOYEES AND PARENTS) Information Session Presentation Template </Description>
    </URL>
    <PublishingExpirationDate xmlns="http://schemas.microsoft.com/sharepoint/v3" xsi:nil="true"/>
    <PublishingStartDate xmlns="http://schemas.microsoft.com/sharepoint/v3" xsi:nil="true"/>
    <IACategory xmlns="59da1016-2a1b-4f8a-9768-d7a4932f6f16">Public Health</IACategory>
    <IASubtopic xmlns="59da1016-2a1b-4f8a-9768-d7a4932f6f16" xsi:nil="true"/>
    <DocumentExpirationDate xmlns="59da1016-2a1b-4f8a-9768-d7a4932f6f16" xsi:nil="true"/>
    <Meta_x0020_Keywords xmlns="bc53cc83-f2a2-4160-aad9-e2aeae1624b2" xsi:nil="true"/>
    <IATopic xmlns="59da1016-2a1b-4f8a-9768-d7a4932f6f16">Programs and Services - Environment</IATopic>
    <Meta_x0020_Description xmlns="bc53cc83-f2a2-4160-aad9-e2aeae1624b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7D503447DF0D8498072C5C34FAF1BFB" ma:contentTypeVersion="19" ma:contentTypeDescription="Create a new document." ma:contentTypeScope="" ma:versionID="b371959f0e4a4abaf12ac6705d73f168">
  <xsd:schema xmlns:xsd="http://www.w3.org/2001/XMLSchema" xmlns:xs="http://www.w3.org/2001/XMLSchema" xmlns:p="http://schemas.microsoft.com/office/2006/metadata/properties" xmlns:ns1="http://schemas.microsoft.com/sharepoint/v3" xmlns:ns2="59da1016-2a1b-4f8a-9768-d7a4932f6f16" xmlns:ns3="bc53cc83-f2a2-4160-aad9-e2aeae1624b2" targetNamespace="http://schemas.microsoft.com/office/2006/metadata/properties" ma:root="true" ma:fieldsID="a292fcc76155af5cda45a5fd87632225" ns1:_="" ns2:_="" ns3:_="">
    <xsd:import namespace="http://schemas.microsoft.com/sharepoint/v3"/>
    <xsd:import namespace="59da1016-2a1b-4f8a-9768-d7a4932f6f16"/>
    <xsd:import namespace="bc53cc83-f2a2-4160-aad9-e2aeae1624b2"/>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PublishingStartDate" minOccurs="0"/>
                <xsd:element ref="ns1:PublishingExpirationDate" minOccurs="0"/>
                <xsd:element ref="ns1:URL"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URL" ma:index="12"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4"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5"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6"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7" nillable="true" ma:displayName="Document Expiration Date" ma:format="DateOnly"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c53cc83-f2a2-4160-aad9-e2aeae1624b2" elementFormDefault="qualified">
    <xsd:import namespace="http://schemas.microsoft.com/office/2006/documentManagement/types"/>
    <xsd:import namespace="http://schemas.microsoft.com/office/infopath/2007/PartnerControls"/>
    <xsd:element name="Meta_x0020_Description" ma:index="8" nillable="true" ma:displayName="Meta Description" ma:internalName="Meta_x0020_Description" ma:readOnly="false">
      <xsd:simpleType>
        <xsd:restriction base="dms:Text"/>
      </xsd:simpleType>
    </xsd:element>
    <xsd:element name="Meta_x0020_Keywords" ma:index="9" nillable="true" ma:displayName="Meta Keywords" ma:internalName="Meta_x0020_Keywords"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085D5A-3CBC-4CD8-9968-E05FBE5E2608}"/>
</file>

<file path=customXml/itemProps2.xml><?xml version="1.0" encoding="utf-8"?>
<ds:datastoreItem xmlns:ds="http://schemas.openxmlformats.org/officeDocument/2006/customXml" ds:itemID="{8ADB7E21-2856-4A32-B54D-63BB04A62391}"/>
</file>

<file path=customXml/itemProps3.xml><?xml version="1.0" encoding="utf-8"?>
<ds:datastoreItem xmlns:ds="http://schemas.openxmlformats.org/officeDocument/2006/customXml" ds:itemID="{0CE1C046-E851-414D-9C3C-FC940C9567BA}"/>
</file>

<file path=docProps/app.xml><?xml version="1.0" encoding="utf-8"?>
<Properties xmlns="http://schemas.openxmlformats.org/officeDocument/2006/extended-properties" xmlns:vt="http://schemas.openxmlformats.org/officeDocument/2006/docPropsVTypes">
  <Template/>
  <TotalTime>4359</TotalTime>
  <Words>2473</Words>
  <Application>Microsoft Office PowerPoint</Application>
  <PresentationFormat>On-screen Show (4:3)</PresentationFormat>
  <Paragraphs>205</Paragraphs>
  <Slides>21</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Times</vt:lpstr>
      <vt:lpstr>Custom Design</vt:lpstr>
      <vt:lpstr>Radon Mitigation  in Your School</vt:lpstr>
      <vt:lpstr>Radon Review</vt:lpstr>
      <vt:lpstr>Cancer Types and Estimated U.S. Deaths, 2015</vt:lpstr>
      <vt:lpstr>Radon and Smoking</vt:lpstr>
      <vt:lpstr>How does radon cause lung cancer?</vt:lpstr>
      <vt:lpstr>Where do we spend our time?</vt:lpstr>
      <vt:lpstr>Who Should Test for Radon?</vt:lpstr>
      <vt:lpstr>Oregon Law – Radon in Schools</vt:lpstr>
      <vt:lpstr>How is radon measured?</vt:lpstr>
      <vt:lpstr>PowerPoint Presentation</vt:lpstr>
      <vt:lpstr>Radon Mitigation</vt:lpstr>
      <vt:lpstr>Types of Mitigation Systems</vt:lpstr>
      <vt:lpstr>Soil Depressurization</vt:lpstr>
      <vt:lpstr>Building Pressurization</vt:lpstr>
      <vt:lpstr>Building Pressurization – HVAC Adjustments</vt:lpstr>
      <vt:lpstr>Sealing Entry Route Zones</vt:lpstr>
      <vt:lpstr>Zone-specific Ventilation</vt:lpstr>
      <vt:lpstr>Mitigation Plan</vt:lpstr>
      <vt:lpstr>How can YOU help?</vt:lpstr>
      <vt:lpstr>Test your own home!</vt:lpstr>
      <vt:lpstr>Resources</vt:lpstr>
    </vt:vector>
  </TitlesOfParts>
  <Company>Oregon Health Authority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PRE-MITIGATION (EMPLOYEES AND PARENTS) Information Session Presentation Template </dc:title>
  <dc:creator>Lindsay Spears; Curtis Cude</dc:creator>
  <cp:keywords>radon, testing, schools, communications</cp:keywords>
  <cp:lastModifiedBy>Cude Curtis G</cp:lastModifiedBy>
  <cp:revision>67</cp:revision>
  <dcterms:created xsi:type="dcterms:W3CDTF">2010-08-23T12:44:57Z</dcterms:created>
  <dcterms:modified xsi:type="dcterms:W3CDTF">2017-07-27T23:50:59Z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0x01010067D503447DF0D8498072C5C34FAF1BFB</vt:lpwstr>
  </property>
  <property fmtid="{D5CDD505-2E9C-101B-9397-08002B2CF9AE}" pid="3" name="WorkflowChangePath">
    <vt:lpwstr>19aa3e66-d597-43a4-a917-314db6429d53,3;</vt:lpwstr>
  </property>
</Properties>
</file>