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0"/>
  </p:notesMasterIdLst>
  <p:sldIdLst>
    <p:sldId id="258" r:id="rId2"/>
    <p:sldId id="292" r:id="rId3"/>
    <p:sldId id="293" r:id="rId4"/>
    <p:sldId id="294" r:id="rId5"/>
    <p:sldId id="295" r:id="rId6"/>
    <p:sldId id="296" r:id="rId7"/>
    <p:sldId id="285" r:id="rId8"/>
    <p:sldId id="297" r:id="rId9"/>
    <p:sldId id="298" r:id="rId10"/>
    <p:sldId id="299" r:id="rId11"/>
    <p:sldId id="300" r:id="rId12"/>
    <p:sldId id="301" r:id="rId13"/>
    <p:sldId id="265" r:id="rId14"/>
    <p:sldId id="302" r:id="rId15"/>
    <p:sldId id="306" r:id="rId16"/>
    <p:sldId id="303" r:id="rId17"/>
    <p:sldId id="304" r:id="rId18"/>
    <p:sldId id="305" r:id="rId19"/>
    <p:sldId id="307" r:id="rId20"/>
    <p:sldId id="308" r:id="rId21"/>
    <p:sldId id="309" r:id="rId22"/>
    <p:sldId id="310" r:id="rId23"/>
    <p:sldId id="277" r:id="rId24"/>
    <p:sldId id="311" r:id="rId25"/>
    <p:sldId id="312" r:id="rId26"/>
    <p:sldId id="313" r:id="rId27"/>
    <p:sldId id="280" r:id="rId28"/>
    <p:sldId id="291"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buisson Nadege" initials="DN" lastIdx="8" clrIdx="0">
    <p:extLst>
      <p:ext uri="{19B8F6BF-5375-455C-9EA6-DF929625EA0E}">
        <p15:presenceInfo xmlns:p15="http://schemas.microsoft.com/office/powerpoint/2012/main" userId="S-1-5-21-982684679-592840582-1966211492-122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9DC2"/>
    <a:srgbClr val="AEB5BB"/>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81278" autoAdjust="0"/>
  </p:normalViewPr>
  <p:slideViewPr>
    <p:cSldViewPr>
      <p:cViewPr varScale="1">
        <p:scale>
          <a:sx n="35" d="100"/>
          <a:sy n="35" d="100"/>
        </p:scale>
        <p:origin x="51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E00C26-8E78-4968-A33D-3891D3203149}" type="slidenum">
              <a:rPr lang="en-US"/>
              <a:pPr/>
              <a:t>‹#›</a:t>
            </a:fld>
            <a:endParaRPr lang="en-US"/>
          </a:p>
        </p:txBody>
      </p:sp>
    </p:spTree>
    <p:extLst>
      <p:ext uri="{BB962C8B-B14F-4D97-AF65-F5344CB8AC3E}">
        <p14:creationId xmlns:p14="http://schemas.microsoft.com/office/powerpoint/2010/main" val="39389714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dirty="0" smtClean="0"/>
              <a:t>: </a:t>
            </a:r>
            <a:r>
              <a:rPr lang="en-US" i="1" dirty="0" smtClean="0"/>
              <a:t>Radon is a naturally occurring radioactive gas. You can’t see, smell or taste it</a:t>
            </a:r>
            <a:r>
              <a:rPr lang="en-US" i="1" baseline="0" dirty="0" smtClean="0"/>
              <a:t>. It is a decay product of uranium and is found all over in the world. Uranium and it’s decay products are naturally found in the soil and rocks beneath our homes and schools, and the amount of radiation produced depends on the makeup of that underlying geology. Most importantly, radon has been linked to lung cancer. </a:t>
            </a:r>
          </a:p>
          <a:p>
            <a:endParaRPr lang="en-US" i="1" baseline="0" dirty="0" smtClean="0"/>
          </a:p>
          <a:p>
            <a:r>
              <a:rPr lang="en-US" i="1" dirty="0" smtClean="0"/>
              <a:t>The</a:t>
            </a:r>
            <a:r>
              <a:rPr lang="en-US" i="1" baseline="0" dirty="0" smtClean="0"/>
              <a:t> picture to the right is the uranium decay process. Radon is the seventh one down. All 15 decay products of uranium are solid EXCEPT for radon – if all of these were solid and didn’t move, it wouldn’t be a problem right?</a:t>
            </a:r>
            <a:endParaRPr lang="en-US" i="1"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2</a:t>
            </a:fld>
            <a:endParaRPr lang="en-US"/>
          </a:p>
        </p:txBody>
      </p:sp>
    </p:spTree>
    <p:extLst>
      <p:ext uri="{BB962C8B-B14F-4D97-AF65-F5344CB8AC3E}">
        <p14:creationId xmlns:p14="http://schemas.microsoft.com/office/powerpoint/2010/main" val="24035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0" i="1" baseline="0" dirty="0" smtClean="0"/>
              <a:t>So how does radon actually cause lung cancer? Well, when you breathe radon gas, it continues to break down in your lungs and the decay products can be radioactive. These radioactive particles get stuck in your lung tissue and can cause damage, even killing cell DNA, which can cause lung cancer overtime. </a:t>
            </a:r>
          </a:p>
          <a:p>
            <a:endParaRPr lang="en-US" b="0" i="1" baseline="0" dirty="0" smtClean="0"/>
          </a:p>
          <a:p>
            <a:r>
              <a:rPr lang="en-US" b="0" i="1" baseline="0" dirty="0" smtClean="0"/>
              <a:t>With radon gas, it is important to keep some perspective. The risk from radon depends on two things:</a:t>
            </a:r>
          </a:p>
          <a:p>
            <a:pPr marL="228600" indent="-228600">
              <a:buAutoNum type="arabicPeriod"/>
            </a:pPr>
            <a:r>
              <a:rPr lang="en-US" b="0" i="1" baseline="0" dirty="0" smtClean="0"/>
              <a:t>How much radon you are breathing in – The higher the level of radon, the more danger you’re in.</a:t>
            </a:r>
          </a:p>
          <a:p>
            <a:pPr marL="228600" indent="-228600">
              <a:buAutoNum type="arabicPeriod"/>
            </a:pPr>
            <a:r>
              <a:rPr lang="en-US" b="0" i="1" baseline="0" dirty="0" smtClean="0"/>
              <a:t>How long you are breathing radon – The longer you continue to breathe radon, the greater your risk will be.</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11</a:t>
            </a:fld>
            <a:endParaRPr lang="en-US"/>
          </a:p>
        </p:txBody>
      </p:sp>
    </p:spTree>
    <p:extLst>
      <p:ext uri="{BB962C8B-B14F-4D97-AF65-F5344CB8AC3E}">
        <p14:creationId xmlns:p14="http://schemas.microsoft.com/office/powerpoint/2010/main" val="249674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0" i="1" baseline="0" dirty="0" smtClean="0"/>
              <a:t>So it is important to consider where we spend most of our time because those places could be the sources where we breathe the most radon. The EPA says that we spend 87.9% of our time indoors on a daily basis. Home is likely the most significant source of breathing radon. According to the EPA, 1 out of 15 homes has high radon levels. School is the second largest contributor of radon exposure for most school children.</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12</a:t>
            </a:fld>
            <a:endParaRPr lang="en-US"/>
          </a:p>
        </p:txBody>
      </p:sp>
    </p:spTree>
    <p:extLst>
      <p:ext uri="{BB962C8B-B14F-4D97-AF65-F5344CB8AC3E}">
        <p14:creationId xmlns:p14="http://schemas.microsoft.com/office/powerpoint/2010/main" val="278357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smtClean="0"/>
              <a:t>Presenter: </a:t>
            </a:r>
            <a:r>
              <a:rPr lang="en-US" i="1" dirty="0" smtClean="0"/>
              <a:t>For this reason,</a:t>
            </a:r>
            <a:r>
              <a:rPr lang="en-US" i="1" baseline="0" dirty="0" smtClean="0"/>
              <a:t> the EPA and OHA recommend hat every home and school be tested for radon, no matter the age or geographic location of the building</a:t>
            </a:r>
            <a:endParaRPr lang="en-US" i="1"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13</a:t>
            </a:fld>
            <a:endParaRPr lang="en-US"/>
          </a:p>
        </p:txBody>
      </p:sp>
    </p:spTree>
    <p:extLst>
      <p:ext uri="{BB962C8B-B14F-4D97-AF65-F5344CB8AC3E}">
        <p14:creationId xmlns:p14="http://schemas.microsoft.com/office/powerpoint/2010/main" val="39285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i="1" dirty="0" smtClean="0"/>
              <a:t>The recommendation on the previous slide became</a:t>
            </a:r>
            <a:r>
              <a:rPr lang="en-US" i="1" baseline="0" dirty="0" smtClean="0"/>
              <a:t> law for Oregon schools in the 2015 Legislature (ORS 332.166-167). The law states the OHA was to provide radon information to each school district so they can develop testing plans to be submitted by September 2016. Schools are required to perform initial testing before January 1, 2021. </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14</a:t>
            </a:fld>
            <a:endParaRPr lang="en-US"/>
          </a:p>
        </p:txBody>
      </p:sp>
    </p:spTree>
    <p:extLst>
      <p:ext uri="{BB962C8B-B14F-4D97-AF65-F5344CB8AC3E}">
        <p14:creationId xmlns:p14="http://schemas.microsoft.com/office/powerpoint/2010/main" val="278131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a:t>
            </a:r>
            <a:r>
              <a:rPr lang="en-US" i="1" dirty="0" smtClean="0"/>
              <a:t>So</a:t>
            </a:r>
            <a:r>
              <a:rPr lang="en-US" i="1" baseline="0" dirty="0" smtClean="0"/>
              <a:t> this slide gives a bit of background on the history of radon testing in U.S. schools. It started in 1988. Initial studies showed elevated levels of radon in every state. The National School Radon Survey found 1 in 5 schools (19.3%) have at least one frequently occupied room greater than the recommended action level of 4.0 </a:t>
            </a:r>
            <a:r>
              <a:rPr lang="en-US" i="1" baseline="0" dirty="0" err="1" smtClean="0"/>
              <a:t>pCi</a:t>
            </a:r>
            <a:r>
              <a:rPr lang="en-US" i="1" baseline="0" dirty="0" smtClean="0"/>
              <a:t>/L. EPA now estimates that 70,000 schoolrooms are affected in U.S.</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15</a:t>
            </a:fld>
            <a:endParaRPr lang="en-US"/>
          </a:p>
        </p:txBody>
      </p:sp>
    </p:spTree>
    <p:extLst>
      <p:ext uri="{BB962C8B-B14F-4D97-AF65-F5344CB8AC3E}">
        <p14:creationId xmlns:p14="http://schemas.microsoft.com/office/powerpoint/2010/main" val="65782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a:t>
            </a:r>
            <a:r>
              <a:rPr lang="en-US" b="0" i="1" dirty="0" smtClean="0"/>
              <a:t>So</a:t>
            </a:r>
            <a:r>
              <a:rPr lang="en-US" b="0" i="1" baseline="0" dirty="0" smtClean="0"/>
              <a:t> to test for radon, we have to know how it’s measured first. Radon is measured in Picocuries per Liter of air (</a:t>
            </a:r>
            <a:r>
              <a:rPr lang="en-US" b="0" i="1" baseline="0" dirty="0" err="1" smtClean="0"/>
              <a:t>pCi</a:t>
            </a:r>
            <a:r>
              <a:rPr lang="en-US" b="0" i="1" baseline="0" dirty="0" smtClean="0"/>
              <a:t>/L). The EPA recommends taking corrective action if radon levels are 4 </a:t>
            </a:r>
            <a:r>
              <a:rPr lang="en-US" b="0" i="1" baseline="0" dirty="0" err="1" smtClean="0"/>
              <a:t>pCi</a:t>
            </a:r>
            <a:r>
              <a:rPr lang="en-US" b="0" i="1" baseline="0" dirty="0" smtClean="0"/>
              <a:t>/L or above. </a:t>
            </a:r>
          </a:p>
          <a:p>
            <a:endParaRPr lang="en-US" b="0" i="1" baseline="0" dirty="0" smtClean="0"/>
          </a:p>
          <a:p>
            <a:r>
              <a:rPr lang="en-US" b="0" i="1" baseline="0" dirty="0" smtClean="0"/>
              <a:t>But it’s important to note that no amount of radon is good for you. The key is risk-reduction. As in, the lower your radon levels, the better. And the only way to know your levels is to test!</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16</a:t>
            </a:fld>
            <a:endParaRPr lang="en-US"/>
          </a:p>
        </p:txBody>
      </p:sp>
    </p:spTree>
    <p:extLst>
      <p:ext uri="{BB962C8B-B14F-4D97-AF65-F5344CB8AC3E}">
        <p14:creationId xmlns:p14="http://schemas.microsoft.com/office/powerpoint/2010/main" val="1693619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AutoNum type="arabicPeriod"/>
              <a:defRPr/>
            </a:pPr>
            <a:r>
              <a:rPr lang="en-US" i="1" u="sng" dirty="0" smtClean="0"/>
              <a:t>Passive</a:t>
            </a:r>
            <a:r>
              <a:rPr lang="en-US" i="1" dirty="0" smtClean="0"/>
              <a:t> (recommended for school district initial testing) – do not require</a:t>
            </a:r>
            <a:r>
              <a:rPr lang="en-US" i="1" baseline="0" dirty="0" smtClean="0"/>
              <a:t> power to make them work</a:t>
            </a:r>
            <a:endParaRPr lang="en-US" i="1" dirty="0" smtClean="0"/>
          </a:p>
          <a:p>
            <a:pPr marL="857250" lvl="1" indent="-457200">
              <a:buFont typeface="Arial" panose="020B0604020202020204" pitchFamily="34" charset="0"/>
              <a:buChar char="•"/>
              <a:defRPr/>
            </a:pPr>
            <a:r>
              <a:rPr lang="en-US" i="1" dirty="0" smtClean="0"/>
              <a:t>Short-term – active</a:t>
            </a:r>
            <a:r>
              <a:rPr lang="en-US" i="1" baseline="0" dirty="0" smtClean="0"/>
              <a:t> charcoal absorption, electret-ion chambers</a:t>
            </a:r>
            <a:endParaRPr lang="en-US" i="1" dirty="0" smtClean="0"/>
          </a:p>
          <a:p>
            <a:pPr marL="857250" lvl="1" indent="-457200">
              <a:buFont typeface="Arial" panose="020B0604020202020204" pitchFamily="34" charset="0"/>
              <a:buChar char="•"/>
              <a:defRPr/>
            </a:pPr>
            <a:r>
              <a:rPr lang="en-US" i="1" dirty="0" smtClean="0"/>
              <a:t>Long-term – alpha track detectors</a:t>
            </a:r>
          </a:p>
          <a:p>
            <a:pPr marL="457200" indent="-457200">
              <a:buFontTx/>
              <a:buAutoNum type="arabicPeriod"/>
              <a:defRPr/>
            </a:pPr>
            <a:r>
              <a:rPr lang="en-US" i="1" u="sng" dirty="0" smtClean="0"/>
              <a:t>Active</a:t>
            </a:r>
            <a:r>
              <a:rPr lang="en-US" i="1" dirty="0" smtClean="0"/>
              <a:t> – require power to function (from</a:t>
            </a:r>
            <a:r>
              <a:rPr lang="en-US" i="1" baseline="0" dirty="0" smtClean="0"/>
              <a:t> batteries or electricity)</a:t>
            </a:r>
            <a:endParaRPr lang="en-US" i="1" dirty="0" smtClean="0"/>
          </a:p>
          <a:p>
            <a:pPr marL="857250" lvl="1" indent="-457200">
              <a:buFont typeface="Arial" panose="020B0604020202020204" pitchFamily="34" charset="0"/>
              <a:buChar char="•"/>
              <a:defRPr/>
            </a:pPr>
            <a:r>
              <a:rPr lang="en-US" i="1" dirty="0" smtClean="0"/>
              <a:t>Continuous radon monitors (CRM) – most commonly used for</a:t>
            </a:r>
            <a:r>
              <a:rPr lang="en-US" i="1" baseline="0" dirty="0" smtClean="0"/>
              <a:t> confirmatory testing and real estate transactions</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17</a:t>
            </a:fld>
            <a:endParaRPr lang="en-US"/>
          </a:p>
        </p:txBody>
      </p:sp>
    </p:spTree>
    <p:extLst>
      <p:ext uri="{BB962C8B-B14F-4D97-AF65-F5344CB8AC3E}">
        <p14:creationId xmlns:p14="http://schemas.microsoft.com/office/powerpoint/2010/main" val="4100206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i="1" u="sng" dirty="0" smtClean="0"/>
              <a:t>Short-term</a:t>
            </a:r>
          </a:p>
          <a:p>
            <a:pPr marL="171450" indent="-171450">
              <a:buFont typeface="Arial" panose="020B0604020202020204" pitchFamily="34" charset="0"/>
              <a:buChar char="•"/>
              <a:defRPr/>
            </a:pPr>
            <a:r>
              <a:rPr lang="en-US" i="1" dirty="0" smtClean="0"/>
              <a:t>Quickest way to test (2-90 days)</a:t>
            </a:r>
          </a:p>
          <a:p>
            <a:pPr marL="171450" indent="-171450">
              <a:buFont typeface="Arial" panose="020B0604020202020204" pitchFamily="34" charset="0"/>
              <a:buChar char="•"/>
              <a:defRPr/>
            </a:pPr>
            <a:r>
              <a:rPr lang="en-US" i="1" dirty="0" smtClean="0"/>
              <a:t>Low cost ($10-25 per test kit)</a:t>
            </a:r>
          </a:p>
          <a:p>
            <a:pPr marL="171450" indent="-171450">
              <a:buFont typeface="Arial" panose="020B0604020202020204" pitchFamily="34" charset="0"/>
              <a:buChar char="•"/>
              <a:defRPr/>
            </a:pPr>
            <a:r>
              <a:rPr lang="en-US" i="1" dirty="0" smtClean="0"/>
              <a:t>Simple to operate and place</a:t>
            </a:r>
          </a:p>
          <a:p>
            <a:pPr marL="171450" indent="-171450">
              <a:buFont typeface="Arial" panose="020B0604020202020204" pitchFamily="34" charset="0"/>
              <a:buChar char="•"/>
              <a:defRPr/>
            </a:pPr>
            <a:r>
              <a:rPr lang="en-US" i="1" dirty="0" smtClean="0"/>
              <a:t>Practical for screening purposes over a short period of time</a:t>
            </a:r>
          </a:p>
          <a:p>
            <a:pPr marL="171450" indent="-171450">
              <a:buFont typeface="Arial" panose="020B0604020202020204" pitchFamily="34" charset="0"/>
              <a:buChar char="•"/>
              <a:defRPr/>
            </a:pPr>
            <a:r>
              <a:rPr lang="en-US" i="1" dirty="0" smtClean="0"/>
              <a:t>Can be sensitive to temperature and humidity</a:t>
            </a:r>
          </a:p>
          <a:p>
            <a:pPr marL="171450" indent="-171450">
              <a:buFont typeface="Arial" panose="020B0604020202020204" pitchFamily="34" charset="0"/>
              <a:buChar char="•"/>
              <a:defRPr/>
            </a:pPr>
            <a:r>
              <a:rPr lang="en-US" i="1" dirty="0" smtClean="0"/>
              <a:t>Require closed-building conditions</a:t>
            </a:r>
          </a:p>
          <a:p>
            <a:pPr marL="171450" indent="-171450">
              <a:buFont typeface="Arial" panose="020B0604020202020204" pitchFamily="34" charset="0"/>
              <a:buChar char="•"/>
              <a:defRPr/>
            </a:pPr>
            <a:endParaRPr lang="en-US" i="1" dirty="0" smtClean="0"/>
          </a:p>
          <a:p>
            <a:pPr marL="0" indent="0">
              <a:buFontTx/>
              <a:buNone/>
              <a:defRPr/>
            </a:pPr>
            <a:r>
              <a:rPr lang="en-US" i="1" u="sng" dirty="0" smtClean="0"/>
              <a:t>Long-term</a:t>
            </a:r>
            <a:endParaRPr lang="en-US" i="1" dirty="0" smtClean="0"/>
          </a:p>
          <a:p>
            <a:pPr marL="171450" indent="-171450">
              <a:buFont typeface="Arial" panose="020B0604020202020204" pitchFamily="34" charset="0"/>
              <a:buChar char="•"/>
              <a:defRPr/>
            </a:pPr>
            <a:r>
              <a:rPr lang="en-US" i="1" dirty="0" smtClean="0"/>
              <a:t>Long measurement period (91 days to 1 year)</a:t>
            </a:r>
          </a:p>
          <a:p>
            <a:pPr marL="171450" indent="-171450">
              <a:buFont typeface="Arial" panose="020B0604020202020204" pitchFamily="34" charset="0"/>
              <a:buChar char="•"/>
              <a:defRPr/>
            </a:pPr>
            <a:r>
              <a:rPr lang="en-US" i="1" dirty="0" smtClean="0"/>
              <a:t>Relatively low cost ($15-$45)</a:t>
            </a:r>
          </a:p>
          <a:p>
            <a:pPr marL="171450" indent="-171450">
              <a:buFont typeface="Arial" panose="020B0604020202020204" pitchFamily="34" charset="0"/>
              <a:buChar char="•"/>
              <a:defRPr/>
            </a:pPr>
            <a:r>
              <a:rPr lang="en-US" i="1" dirty="0" smtClean="0"/>
              <a:t>Simple to operate and place</a:t>
            </a:r>
          </a:p>
          <a:p>
            <a:pPr marL="171450" indent="-171450">
              <a:buFont typeface="Arial" panose="020B0604020202020204" pitchFamily="34" charset="0"/>
              <a:buChar char="•"/>
              <a:defRPr/>
            </a:pPr>
            <a:r>
              <a:rPr lang="en-US" i="1" dirty="0" smtClean="0"/>
              <a:t>More likely to represent school year average</a:t>
            </a:r>
          </a:p>
          <a:p>
            <a:pPr marL="171450" indent="-171450">
              <a:buFont typeface="Arial" panose="020B0604020202020204" pitchFamily="34" charset="0"/>
              <a:buChar char="•"/>
              <a:defRPr/>
            </a:pPr>
            <a:r>
              <a:rPr lang="en-US" i="1" dirty="0" smtClean="0"/>
              <a:t>Not as sensitive to temperature and humidity</a:t>
            </a:r>
          </a:p>
          <a:p>
            <a:pPr marL="171450" indent="-171450">
              <a:buFont typeface="Arial" panose="020B0604020202020204" pitchFamily="34" charset="0"/>
              <a:buChar char="•"/>
              <a:defRPr/>
            </a:pPr>
            <a:r>
              <a:rPr lang="en-US" i="1" dirty="0" smtClean="0"/>
              <a:t>Does not require close-building conditions</a:t>
            </a:r>
          </a:p>
          <a:p>
            <a:pPr marL="171450" indent="-171450">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18</a:t>
            </a:fld>
            <a:endParaRPr lang="en-US"/>
          </a:p>
        </p:txBody>
      </p:sp>
    </p:spTree>
    <p:extLst>
      <p:ext uri="{BB962C8B-B14F-4D97-AF65-F5344CB8AC3E}">
        <p14:creationId xmlns:p14="http://schemas.microsoft.com/office/powerpoint/2010/main" val="248121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[insert</a:t>
            </a:r>
            <a:r>
              <a:rPr lang="en-US" i="1" baseline="0" dirty="0" smtClean="0"/>
              <a:t> notes for your school’s past radon testing/mitigation practices]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19</a:t>
            </a:fld>
            <a:endParaRPr lang="en-US"/>
          </a:p>
        </p:txBody>
      </p:sp>
    </p:spTree>
    <p:extLst>
      <p:ext uri="{BB962C8B-B14F-4D97-AF65-F5344CB8AC3E}">
        <p14:creationId xmlns:p14="http://schemas.microsoft.com/office/powerpoint/2010/main" val="2629458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[insert</a:t>
            </a:r>
            <a:r>
              <a:rPr lang="en-US" i="1" baseline="0" dirty="0" smtClean="0"/>
              <a:t> description of the testing device pictured in the slide (find descriptions for each in notes section on next slide)]</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21</a:t>
            </a:fld>
            <a:endParaRPr lang="en-US"/>
          </a:p>
        </p:txBody>
      </p:sp>
    </p:spTree>
    <p:extLst>
      <p:ext uri="{BB962C8B-B14F-4D97-AF65-F5344CB8AC3E}">
        <p14:creationId xmlns:p14="http://schemas.microsoft.com/office/powerpoint/2010/main" val="417325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dirty="0" smtClean="0"/>
              <a:t>: </a:t>
            </a:r>
            <a:r>
              <a:rPr lang="en-US" i="1" dirty="0" smtClean="0"/>
              <a:t>Uranium naturally</a:t>
            </a:r>
            <a:r>
              <a:rPr lang="en-US" i="1" baseline="0" dirty="0" smtClean="0"/>
              <a:t> decays into radium that further breaks down into radon gas. </a:t>
            </a:r>
            <a:r>
              <a:rPr lang="en-US" i="1" dirty="0" smtClean="0"/>
              <a:t>Because radon is a gas, it can move up through the soil, allowing it to enter</a:t>
            </a:r>
            <a:r>
              <a:rPr lang="en-US" i="1" baseline="0" dirty="0" smtClean="0"/>
              <a:t> buildings in contact. Radon will typically be at its highest concentration in the lower portion of a building. </a:t>
            </a:r>
            <a:r>
              <a:rPr lang="en-US" baseline="0" dirty="0" smtClean="0"/>
              <a:t/>
            </a:r>
            <a:br>
              <a:rPr lang="en-US" baseline="0"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a:t>
            </a:fld>
            <a:endParaRPr lang="en-US"/>
          </a:p>
        </p:txBody>
      </p:sp>
    </p:spTree>
    <p:extLst>
      <p:ext uri="{BB962C8B-B14F-4D97-AF65-F5344CB8AC3E}">
        <p14:creationId xmlns:p14="http://schemas.microsoft.com/office/powerpoint/2010/main" val="139832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Testing</a:t>
            </a:r>
            <a:r>
              <a:rPr lang="en-US" i="1" baseline="0" dirty="0" smtClean="0"/>
              <a:t> device descriptions:</a:t>
            </a:r>
          </a:p>
          <a:p>
            <a:endParaRPr lang="en-US" i="1" baseline="0"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i="1" u="sng" baseline="0" dirty="0" smtClean="0"/>
              <a:t>Activated charcoal absorption devices</a:t>
            </a:r>
            <a:r>
              <a:rPr lang="en-US" i="1" baseline="0" dirty="0" smtClean="0"/>
              <a:t>: passive, short-term (2 to 7 days), charcoal within these devices has been treated to absorb radon gas, measures the average radon gas concentration for a short period of time</a:t>
            </a:r>
            <a:endParaRPr lang="en-US" i="1" dirty="0" smtClean="0"/>
          </a:p>
          <a:p>
            <a:pPr marL="628650" lvl="1" indent="-171450">
              <a:buFont typeface="Arial" panose="020B0604020202020204" pitchFamily="34" charset="0"/>
              <a:buChar char="•"/>
            </a:pPr>
            <a:endParaRPr lang="en-US" i="1" baseline="0" dirty="0" smtClean="0"/>
          </a:p>
          <a:p>
            <a:pPr marL="628650" lvl="1" indent="-171450">
              <a:buFont typeface="Arial" panose="020B0604020202020204" pitchFamily="34" charset="0"/>
              <a:buChar char="•"/>
            </a:pPr>
            <a:r>
              <a:rPr lang="en-US" b="1" i="1" u="sng" baseline="0" dirty="0" smtClean="0"/>
              <a:t>Electret-ion chamber (EIC)</a:t>
            </a:r>
            <a:r>
              <a:rPr lang="en-US" i="1" u="sng" baseline="0" dirty="0" smtClean="0"/>
              <a:t>:</a:t>
            </a:r>
            <a:r>
              <a:rPr lang="en-US" i="1" u="none" baseline="0" dirty="0" smtClean="0"/>
              <a:t> </a:t>
            </a:r>
            <a:r>
              <a:rPr lang="en-US" i="1" baseline="0" dirty="0" smtClean="0"/>
              <a:t>passive, can be used for short-term (2 to 7 days) or long-term (91 days to 1 year) testing, measures the average radon gas concentration</a:t>
            </a:r>
          </a:p>
          <a:p>
            <a:pPr marL="628650" lvl="1" indent="-171450">
              <a:buFont typeface="Arial" panose="020B0604020202020204" pitchFamily="34" charset="0"/>
              <a:buChar char="•"/>
            </a:pPr>
            <a:endParaRPr lang="en-US" i="1" baseline="0" dirty="0" smtClean="0"/>
          </a:p>
          <a:p>
            <a:pPr marL="628650" lvl="1" indent="-171450">
              <a:buFont typeface="Arial" panose="020B0604020202020204" pitchFamily="34" charset="0"/>
              <a:buChar char="•"/>
            </a:pPr>
            <a:r>
              <a:rPr lang="en-US" b="1" i="1" u="sng" baseline="0" dirty="0" smtClean="0"/>
              <a:t>Alpha track detector</a:t>
            </a:r>
            <a:r>
              <a:rPr lang="en-US" i="1" baseline="0" dirty="0" smtClean="0"/>
              <a:t>: passive, most commonly used to measure the average radon concentration for long-term radon measurements (91 days to 1 year)</a:t>
            </a:r>
          </a:p>
          <a:p>
            <a:pPr marL="628650" lvl="1" indent="-171450">
              <a:buFont typeface="Arial" panose="020B0604020202020204" pitchFamily="34" charset="0"/>
              <a:buChar char="•"/>
            </a:pPr>
            <a:endParaRPr lang="en-US" i="1" baseline="0" dirty="0" smtClean="0"/>
          </a:p>
          <a:p>
            <a:pPr marL="628650" lvl="1" indent="-171450">
              <a:buFont typeface="Arial" panose="020B0604020202020204" pitchFamily="34" charset="0"/>
              <a:buChar char="•"/>
            </a:pPr>
            <a:r>
              <a:rPr lang="en-US" b="1" i="1" u="sng" baseline="0" dirty="0" smtClean="0"/>
              <a:t>Continuous radon monitor (CRM):</a:t>
            </a:r>
            <a:r>
              <a:rPr lang="en-US" b="1" i="1" u="none" baseline="0" dirty="0" smtClean="0"/>
              <a:t> </a:t>
            </a:r>
            <a:r>
              <a:rPr lang="en-US" i="1" baseline="0" dirty="0" smtClean="0"/>
              <a:t>active, records radon levels often in 1 hours increments</a:t>
            </a:r>
          </a:p>
          <a:p>
            <a:endParaRPr lang="en-US" baseline="0"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22</a:t>
            </a:fld>
            <a:endParaRPr lang="en-US"/>
          </a:p>
        </p:txBody>
      </p:sp>
    </p:spTree>
    <p:extLst>
      <p:ext uri="{BB962C8B-B14F-4D97-AF65-F5344CB8AC3E}">
        <p14:creationId xmlns:p14="http://schemas.microsoft.com/office/powerpoint/2010/main" val="2147199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0" i="1" baseline="0" dirty="0" smtClean="0"/>
              <a:t> To mitigate something is to reduce it. Radon mitigation is any system or steps designed to reduce the radon level in the indoor air of a building. </a:t>
            </a:r>
          </a:p>
          <a:p>
            <a:endParaRPr lang="en-US" b="0" i="1" baseline="0" dirty="0" smtClean="0"/>
          </a:p>
          <a:p>
            <a:r>
              <a:rPr lang="en-US" b="0" i="1" baseline="0" dirty="0" smtClean="0"/>
              <a:t>Well how do we know if it’s needed? Although it isn’t required by law, EPA and OHA strongly recommend mitigation in rooms with the follow-up measurements above 4.0 </a:t>
            </a:r>
            <a:r>
              <a:rPr lang="en-US" b="0" i="1" baseline="0" dirty="0" err="1" smtClean="0"/>
              <a:t>pCi</a:t>
            </a:r>
            <a:r>
              <a:rPr lang="en-US" b="0" i="1" baseline="0" dirty="0" smtClean="0"/>
              <a:t>/L. Keep in mind, it is likely impossible to reduce a school’s radon level to zero. Remember that radon is a naturally occurring substance that constantly surrounds us and you can never completely get rid of it. The goal is to get radon as low as possible. To reduce the radon is to reduce the amount of harm.</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24</a:t>
            </a:fld>
            <a:endParaRPr lang="en-US"/>
          </a:p>
        </p:txBody>
      </p:sp>
    </p:spTree>
    <p:extLst>
      <p:ext uri="{BB962C8B-B14F-4D97-AF65-F5344CB8AC3E}">
        <p14:creationId xmlns:p14="http://schemas.microsoft.com/office/powerpoint/2010/main" val="81155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b="1" dirty="0" smtClean="0"/>
              <a:t>Presenter: </a:t>
            </a:r>
            <a:r>
              <a:rPr lang="en-US" altLang="en-US" i="1" dirty="0" smtClean="0"/>
              <a:t>Radon is highly site-specific. There</a:t>
            </a:r>
            <a:r>
              <a:rPr lang="en-US" altLang="en-US" i="1" baseline="0" dirty="0" smtClean="0"/>
              <a:t> can be a lot of it in one part of a building </a:t>
            </a:r>
            <a:r>
              <a:rPr lang="en-US" altLang="en-US" i="1" dirty="0" smtClean="0"/>
              <a:t>and little</a:t>
            </a:r>
            <a:r>
              <a:rPr lang="en-US" altLang="en-US" i="1" baseline="0" dirty="0" smtClean="0"/>
              <a:t> to none</a:t>
            </a:r>
            <a:r>
              <a:rPr lang="en-US" altLang="en-US" i="1" dirty="0" smtClean="0"/>
              <a:t> in another part of the same building.</a:t>
            </a:r>
            <a:r>
              <a:rPr lang="en-US" altLang="en-US" i="1" baseline="0" dirty="0" smtClean="0"/>
              <a:t> S</a:t>
            </a:r>
            <a:r>
              <a:rPr lang="en-US" altLang="en-US" i="1" dirty="0" smtClean="0"/>
              <a:t>o it would be difficult to provide</a:t>
            </a:r>
            <a:r>
              <a:rPr lang="en-US" altLang="en-US" i="1" baseline="0" dirty="0" smtClean="0"/>
              <a:t> </a:t>
            </a:r>
            <a:r>
              <a:rPr lang="en-US" altLang="en-US" i="1" dirty="0" smtClean="0"/>
              <a:t>a one-size-fits all mitigation approach. Here are some types of mitigation systems that could help fix a radon problem.</a:t>
            </a:r>
          </a:p>
          <a:p>
            <a:pPr marL="0" indent="0">
              <a:buFont typeface="Arial" panose="020B0604020202020204" pitchFamily="34" charset="0"/>
              <a:buNone/>
            </a:pPr>
            <a:endParaRPr lang="en-US" altLang="en-US" i="1" dirty="0" smtClean="0"/>
          </a:p>
          <a:p>
            <a:pPr marL="171450" indent="-171450">
              <a:buFont typeface="Arial" panose="020B0604020202020204" pitchFamily="34" charset="0"/>
              <a:buChar char="•"/>
            </a:pPr>
            <a:r>
              <a:rPr lang="en-US" altLang="en-US" b="0" i="1" u="sng" dirty="0" smtClean="0"/>
              <a:t>Soil depressurization</a:t>
            </a:r>
            <a:r>
              <a:rPr lang="en-US" altLang="en-US" b="0" i="1" u="none" baseline="0" dirty="0" smtClean="0"/>
              <a:t> is when a</a:t>
            </a:r>
            <a:r>
              <a:rPr lang="en-US" altLang="en-US" i="1" u="none" dirty="0" smtClean="0"/>
              <a:t> </a:t>
            </a:r>
            <a:r>
              <a:rPr lang="en-US" altLang="en-US" i="1" dirty="0" smtClean="0"/>
              <a:t>suction fan is used to produce a low-pressure field in soil under the building slab. This low-pressure field prevents radon entry by ventilating the gas outside before it has a chance to get drawn into the building.</a:t>
            </a:r>
          </a:p>
          <a:p>
            <a:pPr marL="171450" indent="-171450">
              <a:buFont typeface="Arial" panose="020B0604020202020204" pitchFamily="34" charset="0"/>
              <a:buChar char="•"/>
            </a:pPr>
            <a:endParaRPr lang="en-US" altLang="en-US" i="1" dirty="0" smtClean="0"/>
          </a:p>
          <a:p>
            <a:pPr marL="171450" indent="-171450">
              <a:buFont typeface="Arial" panose="020B0604020202020204" pitchFamily="34" charset="0"/>
              <a:buChar char="•"/>
            </a:pPr>
            <a:r>
              <a:rPr lang="en-US" altLang="en-US" b="0" i="1" u="sng" dirty="0" smtClean="0"/>
              <a:t>Building pressurization</a:t>
            </a:r>
            <a:r>
              <a:rPr lang="en-US" altLang="en-US" b="0" i="1" u="none" dirty="0" smtClean="0"/>
              <a:t> </a:t>
            </a:r>
            <a:r>
              <a:rPr lang="en-US" altLang="en-US" b="0" i="1" u="none" baseline="0" dirty="0" smtClean="0"/>
              <a:t>is the control of i</a:t>
            </a:r>
            <a:r>
              <a:rPr lang="en-US" altLang="en-US" i="1" dirty="0" smtClean="0"/>
              <a:t>ndoor</a:t>
            </a:r>
            <a:r>
              <a:rPr lang="en-US" altLang="en-US" i="1" baseline="0" dirty="0" smtClean="0"/>
              <a:t> and </a:t>
            </a:r>
            <a:r>
              <a:rPr lang="en-US" altLang="en-US" i="1" dirty="0" smtClean="0"/>
              <a:t>soil pressure relationships to prevent radon entry. More outdoor air is given than is used so the building is slightly pressurized compared to both the outside of the building and the sub-soil area.</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lang="en-US" altLang="en-US" b="0" i="1" u="sng" dirty="0" smtClean="0"/>
              <a:t>HVAC system adjustments</a:t>
            </a:r>
            <a:r>
              <a:rPr lang="en-US" altLang="en-US" b="0" i="1" u="none" baseline="0" dirty="0" smtClean="0"/>
              <a:t> </a:t>
            </a:r>
            <a:r>
              <a:rPr lang="en-US" altLang="en-US" i="1" dirty="0" smtClean="0"/>
              <a:t>to heating, ventilation and air conditioning systems serving a room may reduce radon levels to below EPA’s action level guidelines of 4 </a:t>
            </a:r>
            <a:r>
              <a:rPr lang="en-US" altLang="en-US" i="1" dirty="0" err="1" smtClean="0"/>
              <a:t>pCi</a:t>
            </a:r>
            <a:r>
              <a:rPr lang="en-US" altLang="en-US" i="1" dirty="0" smtClean="0"/>
              <a:t>/L.</a:t>
            </a:r>
            <a:r>
              <a:rPr lang="en-US" altLang="en-US" i="1" baseline="0" dirty="0" smtClean="0"/>
              <a:t> This is the most</a:t>
            </a:r>
            <a:r>
              <a:rPr lang="en-US" altLang="en-US" i="1" dirty="0" smtClean="0"/>
              <a:t> effective and frequently used type of mitigation for radon reduction in existing school buildings</a:t>
            </a:r>
          </a:p>
          <a:p>
            <a:pPr marL="0" indent="0">
              <a:buFont typeface="Arial" panose="020B0604020202020204" pitchFamily="34" charset="0"/>
              <a:buNone/>
            </a:pPr>
            <a:endParaRPr lang="en-US" altLang="en-US" i="1" dirty="0" smtClean="0"/>
          </a:p>
          <a:p>
            <a:pPr marL="171450" indent="-171450">
              <a:buFont typeface="Arial" panose="020B0604020202020204" pitchFamily="34" charset="0"/>
              <a:buChar char="•"/>
            </a:pPr>
            <a:r>
              <a:rPr lang="en-US" altLang="en-US" b="0" i="1" u="sng" dirty="0" smtClean="0"/>
              <a:t>Sealing major entry routes</a:t>
            </a:r>
            <a:r>
              <a:rPr lang="en-US" altLang="en-US" b="0" i="1" u="none" baseline="0" dirty="0" smtClean="0"/>
              <a:t> </a:t>
            </a:r>
            <a:r>
              <a:rPr lang="en-US" altLang="en-US" i="1" dirty="0" smtClean="0"/>
              <a:t>to minimize radon entry.</a:t>
            </a:r>
            <a:r>
              <a:rPr lang="en-US" altLang="en-US" i="1" baseline="0" dirty="0" smtClean="0"/>
              <a:t> This is o</a:t>
            </a:r>
            <a:r>
              <a:rPr lang="en-US" altLang="en-US" i="1" dirty="0" smtClean="0"/>
              <a:t>ften used in combination with other mitigation techniques. </a:t>
            </a:r>
          </a:p>
          <a:p>
            <a:pPr marL="171450" indent="-171450">
              <a:buFont typeface="Arial" panose="020B0604020202020204" pitchFamily="34" charset="0"/>
              <a:buChar char="•"/>
            </a:pPr>
            <a:endParaRPr lang="en-US" altLang="en-US" i="1" dirty="0" smtClean="0"/>
          </a:p>
          <a:p>
            <a:pPr marL="171450" indent="-171450">
              <a:buFont typeface="Arial" panose="020B0604020202020204" pitchFamily="34" charset="0"/>
              <a:buChar char="•"/>
            </a:pPr>
            <a:r>
              <a:rPr lang="en-US" altLang="en-US" b="0" i="1" u="sng" dirty="0" smtClean="0"/>
              <a:t>Zone-specific ventilation</a:t>
            </a:r>
            <a:r>
              <a:rPr lang="en-US" altLang="en-US" b="0" i="1" u="none" baseline="0" dirty="0" smtClean="0"/>
              <a:t> is when a </a:t>
            </a:r>
            <a:r>
              <a:rPr lang="en-US" altLang="en-US" i="1" u="none" dirty="0" smtClean="0"/>
              <a:t>building’s </a:t>
            </a:r>
            <a:r>
              <a:rPr lang="en-US" altLang="en-US" i="1" dirty="0" smtClean="0"/>
              <a:t>crawlspaces, tunnels, conduits, vaults, etc. may be used to design a system that reduces it elevated radon.</a:t>
            </a:r>
          </a:p>
          <a:p>
            <a:endParaRPr lang="en-US" altLang="en-US" i="1" dirty="0" smtClean="0"/>
          </a:p>
          <a:p>
            <a:endParaRPr lang="en-US" altLang="en-US" i="1" dirty="0" smtClean="0"/>
          </a:p>
        </p:txBody>
      </p:sp>
      <p:sp>
        <p:nvSpPr>
          <p:cNvPr id="67588"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7560678-AFE5-4F5D-BA6D-D41046C5F890}" type="slidenum">
              <a:rPr lang="en-US" altLang="en-US" sz="1200" smtClean="0"/>
              <a:pPr/>
              <a:t>25</a:t>
            </a:fld>
            <a:endParaRPr lang="en-US" altLang="en-US" sz="1200" smtClean="0"/>
          </a:p>
        </p:txBody>
      </p:sp>
    </p:spTree>
    <p:extLst>
      <p:ext uri="{BB962C8B-B14F-4D97-AF65-F5344CB8AC3E}">
        <p14:creationId xmlns:p14="http://schemas.microsoft.com/office/powerpoint/2010/main" val="2183142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Presenter</a:t>
            </a:r>
            <a:r>
              <a:rPr lang="en-US" b="0" baseline="0" dirty="0" smtClean="0"/>
              <a:t>: Y</a:t>
            </a:r>
            <a:r>
              <a:rPr lang="en-US" b="0" i="1" baseline="0" dirty="0" smtClean="0"/>
              <a:t>ou can test your own home! There are many do-it-yourself test kits on the market these days. You can usually find one at most local hardware stores. You can also call or order online from the American Lung Association or the National Radon Program at Kansas State University. Oregon Radon Awareness Program also offers free test kits to those who live in areas where there is little to no radon test data. You can contact radon.program@state.or.us to find out if you’re eligible.</a:t>
            </a:r>
          </a:p>
          <a:p>
            <a:endParaRPr lang="en-US" b="0" i="1" baseline="0" dirty="0" smtClean="0"/>
          </a:p>
          <a:p>
            <a:r>
              <a:rPr lang="en-US" b="0" i="1" baseline="0" dirty="0" smtClean="0"/>
              <a:t>Lastly, spread the word. Help to de-mystify radon and reduce radon-induced lung cancer through education and awareness. Encourage co-workers, neighbors and others around you to test there homes for radon. </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26</a:t>
            </a:fld>
            <a:endParaRPr lang="en-US"/>
          </a:p>
        </p:txBody>
      </p:sp>
    </p:spTree>
    <p:extLst>
      <p:ext uri="{BB962C8B-B14F-4D97-AF65-F5344CB8AC3E}">
        <p14:creationId xmlns:p14="http://schemas.microsoft.com/office/powerpoint/2010/main" val="1113168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a:t>
            </a:r>
            <a:r>
              <a:rPr lang="en-US" i="1" dirty="0" smtClean="0"/>
              <a:t>To conclude</a:t>
            </a:r>
            <a:r>
              <a:rPr lang="en-US" i="1" baseline="0" dirty="0" smtClean="0"/>
              <a:t> this presentation, let’s hear from a survivor of radon-induced lung cancer to learn more about what you can do to protect yourself and your family. (Click link to be directed to </a:t>
            </a:r>
            <a:r>
              <a:rPr lang="en-US" i="1" baseline="0" dirty="0" err="1" smtClean="0"/>
              <a:t>Youtube</a:t>
            </a:r>
            <a:r>
              <a:rPr lang="en-US" i="1" baseline="0" dirty="0" smtClean="0"/>
              <a:t> video)</a:t>
            </a:r>
            <a:endParaRPr lang="en-US" i="1"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27</a:t>
            </a:fld>
            <a:endParaRPr lang="en-US"/>
          </a:p>
        </p:txBody>
      </p:sp>
    </p:spTree>
    <p:extLst>
      <p:ext uri="{BB962C8B-B14F-4D97-AF65-F5344CB8AC3E}">
        <p14:creationId xmlns:p14="http://schemas.microsoft.com/office/powerpoint/2010/main" val="1573547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28</a:t>
            </a:fld>
            <a:endParaRPr lang="en-US"/>
          </a:p>
        </p:txBody>
      </p:sp>
    </p:spTree>
    <p:extLst>
      <p:ext uri="{BB962C8B-B14F-4D97-AF65-F5344CB8AC3E}">
        <p14:creationId xmlns:p14="http://schemas.microsoft.com/office/powerpoint/2010/main" val="3963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0" i="1" baseline="0" dirty="0" smtClean="0"/>
              <a:t>So how does radon get inside a building? Well, since it’s a gas, it can easily move through things like cracks in solid floors, construction joints, cracks in walls, gaps in suspended floors, gaps around pipes, cavities inside walls, and the water supply. </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4</a:t>
            </a:fld>
            <a:endParaRPr lang="en-US"/>
          </a:p>
        </p:txBody>
      </p:sp>
    </p:spTree>
    <p:extLst>
      <p:ext uri="{BB962C8B-B14F-4D97-AF65-F5344CB8AC3E}">
        <p14:creationId xmlns:p14="http://schemas.microsoft.com/office/powerpoint/2010/main" val="389668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b="1" dirty="0" smtClean="0"/>
              <a:t>Presenter:</a:t>
            </a:r>
            <a:r>
              <a:rPr lang="en-US" b="1" baseline="0" dirty="0" smtClean="0"/>
              <a:t> </a:t>
            </a:r>
            <a:r>
              <a:rPr lang="en-US" b="0" i="1" baseline="0" dirty="0" smtClean="0"/>
              <a:t>Other routes of entry can include diffusion, well water, building materials and HVAC systems. </a:t>
            </a:r>
          </a:p>
          <a:p>
            <a:pPr marL="0" indent="0">
              <a:buFont typeface="Arial" panose="020B0604020202020204" pitchFamily="34" charset="0"/>
              <a:buNone/>
              <a:defRPr/>
            </a:pPr>
            <a:endParaRPr lang="en-US" b="0" i="1" baseline="0" dirty="0" smtClean="0"/>
          </a:p>
          <a:p>
            <a:pPr marL="628650" lvl="1" indent="-171450">
              <a:buFont typeface="Arial" panose="020B0604020202020204" pitchFamily="34" charset="0"/>
              <a:buChar char="•"/>
              <a:defRPr/>
            </a:pPr>
            <a:r>
              <a:rPr lang="en-US" b="0" i="1" u="sng" dirty="0" smtClean="0"/>
              <a:t>HVAC</a:t>
            </a:r>
            <a:r>
              <a:rPr lang="en-US" b="0" i="1" u="sng" baseline="0" dirty="0" smtClean="0"/>
              <a:t> systems </a:t>
            </a:r>
            <a:r>
              <a:rPr lang="en-US" b="0" i="1" baseline="0" dirty="0" smtClean="0"/>
              <a:t>can heavily influence radon levels in schools by a couple of different ways:</a:t>
            </a:r>
          </a:p>
          <a:p>
            <a:pPr marL="1543050" lvl="3" indent="-171450">
              <a:buFont typeface="Courier New" panose="02070309020205020404" pitchFamily="49" charset="0"/>
              <a:buChar char="o"/>
              <a:defRPr/>
            </a:pPr>
            <a:r>
              <a:rPr lang="en-US" i="1" dirty="0" smtClean="0"/>
              <a:t>Increasing ventilation (diluting indoor radon concentrations with outdoor air)</a:t>
            </a:r>
          </a:p>
          <a:p>
            <a:pPr marL="1543050" lvl="3" indent="-171450">
              <a:buFont typeface="Courier New" panose="02070309020205020404" pitchFamily="49" charset="0"/>
              <a:buChar char="o"/>
              <a:defRPr/>
            </a:pPr>
            <a:r>
              <a:rPr lang="en-US" i="1" dirty="0" smtClean="0"/>
              <a:t>Decreasing ventilation (allowing radon gas to build up)</a:t>
            </a:r>
          </a:p>
          <a:p>
            <a:pPr marL="1543050" lvl="3" indent="-171450">
              <a:buFont typeface="Courier New" panose="02070309020205020404" pitchFamily="49" charset="0"/>
              <a:buChar char="o"/>
              <a:defRPr/>
            </a:pPr>
            <a:r>
              <a:rPr lang="en-US" i="1" dirty="0" smtClean="0"/>
              <a:t>Pressurizing a building (keeping radon out)</a:t>
            </a:r>
          </a:p>
          <a:p>
            <a:pPr marL="1543050" lvl="3" indent="-171450">
              <a:buFont typeface="Courier New" panose="02070309020205020404" pitchFamily="49" charset="0"/>
              <a:buChar char="o"/>
              <a:defRPr/>
            </a:pPr>
            <a:r>
              <a:rPr lang="en-US" i="1" dirty="0" smtClean="0"/>
              <a:t>Depressurizing a building (drawing radon inside)</a:t>
            </a:r>
            <a:endParaRPr lang="en-US" b="0" i="1" u="sng" baseline="0" dirty="0" smtClean="0"/>
          </a:p>
          <a:p>
            <a:pPr marL="628650" lvl="1" indent="-171450">
              <a:buFont typeface="Arial" panose="020B0604020202020204" pitchFamily="34" charset="0"/>
              <a:buChar char="•"/>
              <a:defRPr/>
            </a:pPr>
            <a:endParaRPr lang="en-US" b="0" i="1" u="sng" baseline="0" dirty="0" smtClean="0"/>
          </a:p>
          <a:p>
            <a:pPr marL="628650" lvl="1" indent="-171450">
              <a:buFont typeface="Arial" panose="020B0604020202020204" pitchFamily="34" charset="0"/>
              <a:buChar char="•"/>
              <a:defRPr/>
            </a:pPr>
            <a:r>
              <a:rPr lang="en-US" b="0" i="1" u="sng" baseline="0" dirty="0" smtClean="0"/>
              <a:t>Diffusion</a:t>
            </a:r>
            <a:r>
              <a:rPr lang="en-US" b="0" i="1" baseline="0" dirty="0" smtClean="0"/>
              <a:t> is when radon enters buildings when there are no pressure differences, otherwise called diffusion-driven transport. This is rarely the cause of elevated radon levels because it is not a significant contribution.</a:t>
            </a:r>
          </a:p>
          <a:p>
            <a:pPr marL="628650" lvl="1" indent="-171450">
              <a:buFont typeface="Arial" panose="020B0604020202020204" pitchFamily="34" charset="0"/>
              <a:buChar char="•"/>
              <a:defRPr/>
            </a:pPr>
            <a:endParaRPr lang="en-US" b="0" i="1" baseline="0" dirty="0" smtClean="0"/>
          </a:p>
          <a:p>
            <a:pPr marL="628650" lvl="1" indent="-171450">
              <a:buFont typeface="Arial" panose="020B0604020202020204" pitchFamily="34" charset="0"/>
              <a:buChar char="•"/>
              <a:defRPr/>
            </a:pPr>
            <a:r>
              <a:rPr lang="en-US" b="0" i="1" baseline="0" dirty="0" smtClean="0"/>
              <a:t>In certain areas of the country, </a:t>
            </a:r>
            <a:r>
              <a:rPr lang="en-US" b="0" i="1" u="sng" baseline="0" dirty="0" smtClean="0"/>
              <a:t>well water </a:t>
            </a:r>
            <a:r>
              <a:rPr lang="en-US" b="0" i="1" baseline="0" dirty="0" smtClean="0"/>
              <a:t>in contact with radium-bearing formations that’s supplied directly to buildings can be a source of radon in a building due to the off-gassing of radon when the water is brought inside. Like when you take a shower, or wash your clothes and steam is released. But majority of elevated radon in buildings will come from the soil beneath.</a:t>
            </a:r>
          </a:p>
          <a:p>
            <a:pPr marL="628650" lvl="1" indent="-171450">
              <a:buFont typeface="Arial" panose="020B0604020202020204" pitchFamily="34" charset="0"/>
              <a:buChar char="•"/>
              <a:defRPr/>
            </a:pPr>
            <a:endParaRPr lang="en-US" b="0" i="1" baseline="0" dirty="0" smtClean="0"/>
          </a:p>
          <a:p>
            <a:pPr marL="628650" lvl="1" indent="-171450">
              <a:buFont typeface="Arial" panose="020B0604020202020204" pitchFamily="34" charset="0"/>
              <a:buChar char="•"/>
              <a:defRPr/>
            </a:pPr>
            <a:r>
              <a:rPr lang="en-US" b="0" i="1" u="sng" baseline="0" dirty="0" smtClean="0"/>
              <a:t>Building materials</a:t>
            </a:r>
            <a:r>
              <a:rPr lang="en-US" b="0" i="1" baseline="0" dirty="0" smtClean="0"/>
              <a:t> are rarely the cause of elevated levels in schools and large buildings but materials like concrete, brick stones for fireplace, granite and sheet rock, may all contain some radium and can be sources of indoor radon.</a:t>
            </a:r>
          </a:p>
          <a:p>
            <a:pPr marL="914400" lvl="2" indent="0">
              <a:buFont typeface="Arial" panose="020B0604020202020204" pitchFamily="34" charset="0"/>
              <a:buNone/>
              <a:defRPr/>
            </a:pPr>
            <a:endParaRPr lang="en-US" b="0" i="1"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5</a:t>
            </a:fld>
            <a:endParaRPr lang="en-US"/>
          </a:p>
        </p:txBody>
      </p:sp>
    </p:spTree>
    <p:extLst>
      <p:ext uri="{BB962C8B-B14F-4D97-AF65-F5344CB8AC3E}">
        <p14:creationId xmlns:p14="http://schemas.microsoft.com/office/powerpoint/2010/main" val="69391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Presenter:</a:t>
            </a:r>
            <a:r>
              <a:rPr lang="en-US" b="1" baseline="0" dirty="0" smtClean="0"/>
              <a:t> </a:t>
            </a:r>
            <a:r>
              <a:rPr lang="en-US" b="0" i="1" baseline="0" dirty="0" smtClean="0"/>
              <a:t>The main factors that drive radon in to a building are:</a:t>
            </a:r>
          </a:p>
          <a:p>
            <a:pPr>
              <a:defRPr/>
            </a:pPr>
            <a:endParaRPr lang="en-US" dirty="0" smtClean="0"/>
          </a:p>
          <a:p>
            <a:pPr marL="628650" lvl="1" indent="-171450">
              <a:buFont typeface="Arial" panose="020B0604020202020204" pitchFamily="34" charset="0"/>
              <a:buChar char="•"/>
              <a:defRPr/>
            </a:pPr>
            <a:r>
              <a:rPr lang="en-US" i="1" u="sng" dirty="0" smtClean="0"/>
              <a:t>Underlying geology </a:t>
            </a:r>
            <a:r>
              <a:rPr lang="en-US" i="1" dirty="0" smtClean="0"/>
              <a:t>or how much uranium</a:t>
            </a:r>
            <a:r>
              <a:rPr lang="en-US" i="1" baseline="0" dirty="0" smtClean="0"/>
              <a:t> and radium are in the soil beneath</a:t>
            </a:r>
          </a:p>
          <a:p>
            <a:pPr marL="628650" lvl="1" indent="-171450">
              <a:buFont typeface="Arial" panose="020B0604020202020204" pitchFamily="34" charset="0"/>
              <a:buChar char="•"/>
              <a:defRPr/>
            </a:pPr>
            <a:endParaRPr lang="en-US" i="1" dirty="0" smtClean="0"/>
          </a:p>
          <a:p>
            <a:pPr marL="628650" lvl="1" indent="-171450">
              <a:buFont typeface="Arial" panose="020B0604020202020204" pitchFamily="34" charset="0"/>
              <a:buChar char="•"/>
              <a:defRPr/>
            </a:pPr>
            <a:r>
              <a:rPr lang="en-US" i="1" u="sng" dirty="0" smtClean="0"/>
              <a:t>Soil permeability</a:t>
            </a:r>
            <a:r>
              <a:rPr lang="en-US" i="1" baseline="0" dirty="0" smtClean="0"/>
              <a:t>, which is the rate of flow of radon gas through the soil</a:t>
            </a:r>
          </a:p>
          <a:p>
            <a:pPr marL="628650" lvl="1" indent="-171450">
              <a:buFont typeface="Arial" panose="020B0604020202020204" pitchFamily="34" charset="0"/>
              <a:buChar char="•"/>
              <a:defRPr/>
            </a:pPr>
            <a:endParaRPr lang="en-US" i="1" dirty="0" smtClean="0"/>
          </a:p>
          <a:p>
            <a:pPr marL="628650" lvl="1" indent="-171450">
              <a:buFont typeface="Arial" panose="020B0604020202020204" pitchFamily="34" charset="0"/>
              <a:buChar char="•"/>
              <a:defRPr/>
            </a:pPr>
            <a:r>
              <a:rPr lang="en-US" i="1" u="sng" dirty="0" smtClean="0"/>
              <a:t>Openings in the building </a:t>
            </a:r>
            <a:r>
              <a:rPr lang="en-US" i="1" dirty="0" smtClean="0"/>
              <a:t>or</a:t>
            </a:r>
            <a:r>
              <a:rPr lang="en-US" i="1" baseline="0" dirty="0" smtClean="0"/>
              <a:t> </a:t>
            </a:r>
            <a:r>
              <a:rPr lang="en-US" i="1" dirty="0" smtClean="0"/>
              <a:t>how easily radon can be transported into the building</a:t>
            </a:r>
          </a:p>
          <a:p>
            <a:pPr marL="628650" lvl="1" indent="-171450">
              <a:buFont typeface="Arial" panose="020B0604020202020204" pitchFamily="34" charset="0"/>
              <a:buChar char="•"/>
              <a:defRPr/>
            </a:pPr>
            <a:endParaRPr lang="en-US" i="1" dirty="0" smtClean="0"/>
          </a:p>
          <a:p>
            <a:pPr marL="628650" lvl="1" indent="-171450">
              <a:buFont typeface="Arial" panose="020B0604020202020204" pitchFamily="34" charset="0"/>
              <a:buChar char="•"/>
              <a:defRPr/>
            </a:pPr>
            <a:r>
              <a:rPr lang="en-US" i="1" u="sng" dirty="0" smtClean="0"/>
              <a:t>How air is transported within a building </a:t>
            </a:r>
            <a:r>
              <a:rPr lang="en-US" i="1" u="none" dirty="0" smtClean="0"/>
              <a:t>considering</a:t>
            </a:r>
            <a:r>
              <a:rPr lang="en-US" i="1" u="none" baseline="0" dirty="0" smtClean="0"/>
              <a:t> the movement and activities perform by occupants and heating and air systems</a:t>
            </a:r>
            <a:endParaRPr lang="en-US" i="1" u="none" dirty="0" smtClean="0"/>
          </a:p>
          <a:p>
            <a:pPr marL="628650" lvl="1" indent="-171450">
              <a:buFont typeface="Arial" panose="020B0604020202020204" pitchFamily="34" charset="0"/>
              <a:buChar char="•"/>
              <a:defRPr/>
            </a:pPr>
            <a:endParaRPr lang="en-US" i="1" u="none" dirty="0" smtClean="0"/>
          </a:p>
          <a:p>
            <a:pPr marL="628650" lvl="1" indent="-171450">
              <a:buFont typeface="Arial" panose="020B0604020202020204" pitchFamily="34" charset="0"/>
              <a:buChar char="•"/>
              <a:defRPr/>
            </a:pPr>
            <a:r>
              <a:rPr lang="en-US" i="1" dirty="0" smtClean="0"/>
              <a:t>The </a:t>
            </a:r>
            <a:r>
              <a:rPr lang="en-US" i="1" u="sng" dirty="0" smtClean="0"/>
              <a:t>ventilation rate </a:t>
            </a:r>
            <a:r>
              <a:rPr lang="en-US" i="1" dirty="0" smtClean="0"/>
              <a:t>of the building or</a:t>
            </a:r>
            <a:r>
              <a:rPr lang="en-US" i="1" baseline="0" dirty="0" smtClean="0"/>
              <a:t> how often air is changing or being replaced with fresh air</a:t>
            </a:r>
          </a:p>
          <a:p>
            <a:pPr marL="628650" lvl="1" indent="-171450">
              <a:buFont typeface="Arial" panose="020B0604020202020204" pitchFamily="34" charset="0"/>
              <a:buChar char="•"/>
              <a:defRPr/>
            </a:pPr>
            <a:endParaRPr lang="en-US" i="1"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dirty="0" smtClean="0"/>
              <a:t>The </a:t>
            </a:r>
            <a:r>
              <a:rPr lang="en-US" i="1" u="sng" dirty="0" smtClean="0"/>
              <a:t>difference in air pressure </a:t>
            </a:r>
            <a:r>
              <a:rPr lang="en-US" i="1" dirty="0" smtClean="0"/>
              <a:t>between</a:t>
            </a:r>
            <a:r>
              <a:rPr lang="en-US" i="1" baseline="0" dirty="0" smtClean="0"/>
              <a:t> the soil and the building</a:t>
            </a:r>
            <a:endParaRPr lang="en-US" i="1" dirty="0" smtClean="0"/>
          </a:p>
          <a:p>
            <a:pPr marL="171450" indent="-171450">
              <a:buFont typeface="Arial" panose="020B0604020202020204" pitchFamily="34" charset="0"/>
              <a:buChar char="•"/>
              <a:defRPr/>
            </a:pPr>
            <a:endParaRPr lang="en-US" dirty="0" smtClean="0"/>
          </a:p>
          <a:p>
            <a:pPr marL="171450" indent="-171450">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6</a:t>
            </a:fld>
            <a:endParaRPr lang="en-US"/>
          </a:p>
        </p:txBody>
      </p:sp>
    </p:spTree>
    <p:extLst>
      <p:ext uri="{BB962C8B-B14F-4D97-AF65-F5344CB8AC3E}">
        <p14:creationId xmlns:p14="http://schemas.microsoft.com/office/powerpoint/2010/main" val="315362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Presenter: </a:t>
            </a:r>
            <a:r>
              <a:rPr lang="en-US" i="1" dirty="0" smtClean="0"/>
              <a:t>A</a:t>
            </a:r>
            <a:r>
              <a:rPr lang="en-US" i="1" baseline="0" dirty="0" smtClean="0"/>
              <a:t> vacuum effect if created when the air pressure in your home is lower than pressure in the soil under the foundation. This difference in pressure makes your house act like a vacuum that literally sucks radon in through foundation cracks and other openings.</a:t>
            </a:r>
            <a:endParaRPr lang="en-US" i="1"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7</a:t>
            </a:fld>
            <a:endParaRPr lang="en-US"/>
          </a:p>
        </p:txBody>
      </p:sp>
    </p:spTree>
    <p:extLst>
      <p:ext uri="{BB962C8B-B14F-4D97-AF65-F5344CB8AC3E}">
        <p14:creationId xmlns:p14="http://schemas.microsoft.com/office/powerpoint/2010/main" val="54170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Presenter:</a:t>
            </a:r>
            <a:r>
              <a:rPr lang="en-US" altLang="en-US" b="1" baseline="0" dirty="0" smtClean="0"/>
              <a:t> </a:t>
            </a:r>
            <a:r>
              <a:rPr lang="en-US" altLang="en-US" i="1" dirty="0" smtClean="0"/>
              <a:t>Seasonal variations can also affect radon concentrations. Radon levels vary constantly – daily and seasonally.</a:t>
            </a:r>
            <a:r>
              <a:rPr lang="en-US" altLang="en-US" i="1" baseline="0" dirty="0" smtClean="0"/>
              <a:t> </a:t>
            </a:r>
          </a:p>
          <a:p>
            <a:endParaRPr lang="en-US" altLang="en-US" i="1" baseline="0" dirty="0" smtClean="0"/>
          </a:p>
          <a:p>
            <a:r>
              <a:rPr lang="en-US" altLang="en-US" i="1" u="sng" baseline="0" dirty="0" smtClean="0"/>
              <a:t>Upper left</a:t>
            </a:r>
            <a:r>
              <a:rPr lang="en-US" altLang="en-US" i="1" baseline="0" dirty="0" smtClean="0"/>
              <a:t>: It is recommended to test in the winter because that’s when you’ll see the highest levels of radon.</a:t>
            </a:r>
          </a:p>
          <a:p>
            <a:endParaRPr lang="en-US" altLang="en-US" i="1" baseline="0" dirty="0" smtClean="0"/>
          </a:p>
          <a:p>
            <a:r>
              <a:rPr lang="en-US" altLang="en-US" i="1" u="sng" baseline="0" dirty="0" smtClean="0"/>
              <a:t>Bottom left</a:t>
            </a:r>
            <a:r>
              <a:rPr lang="en-US" altLang="en-US" i="1" baseline="0" dirty="0" smtClean="0"/>
              <a:t>: Rain can cap the soil meaning it can limit the radon gas from seeping out of the ground outside. So more radon is forced to move inside the building.</a:t>
            </a:r>
          </a:p>
          <a:p>
            <a:endParaRPr lang="en-US" altLang="en-US" i="1" baseline="0" dirty="0" smtClean="0"/>
          </a:p>
          <a:p>
            <a:r>
              <a:rPr lang="en-US" altLang="en-US" i="1" u="sng" baseline="0" dirty="0" smtClean="0"/>
              <a:t>Top right</a:t>
            </a:r>
            <a:r>
              <a:rPr lang="en-US" altLang="en-US" i="1" baseline="0" dirty="0" smtClean="0"/>
              <a:t>: Snow and rain have similar effects. Snow and frost can also cap the soil, forcing more radon gas inside a building and creating more negative pressure, which increases the vacuum effect</a:t>
            </a:r>
          </a:p>
          <a:p>
            <a:endParaRPr lang="en-US" altLang="en-US" i="1" baseline="0" dirty="0" smtClean="0"/>
          </a:p>
          <a:p>
            <a:r>
              <a:rPr lang="en-US" altLang="en-US" i="1" u="sng" baseline="0" dirty="0" smtClean="0"/>
              <a:t>Bottom right</a:t>
            </a:r>
            <a:r>
              <a:rPr lang="en-US" altLang="en-US" i="1" baseline="0" dirty="0" smtClean="0"/>
              <a:t>: The reason you see lower levels of radon in the summertime is because of increased ventilation. Open windows and doors reduces the vacuum effect and increases natural ventilation, which helps to dilute the radon concentration inside</a:t>
            </a:r>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8</a:t>
            </a:fld>
            <a:endParaRPr lang="en-US"/>
          </a:p>
        </p:txBody>
      </p:sp>
    </p:spTree>
    <p:extLst>
      <p:ext uri="{BB962C8B-B14F-4D97-AF65-F5344CB8AC3E}">
        <p14:creationId xmlns:p14="http://schemas.microsoft.com/office/powerpoint/2010/main" val="134453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0" i="1" baseline="0" dirty="0" smtClean="0"/>
              <a:t>So why is radon a problem anyway? Why do we really care about the amount of radon in our homes and schools? Well radon is a Group A carcinogen, meaning it is a known cancer causing substance. It is actually the 2</a:t>
            </a:r>
            <a:r>
              <a:rPr lang="en-US" b="0" i="1" baseline="30000" dirty="0" smtClean="0"/>
              <a:t>nd</a:t>
            </a:r>
            <a:r>
              <a:rPr lang="en-US" b="0" i="1" baseline="0" dirty="0" smtClean="0"/>
              <a:t> leading cause of lung cancer, after smoking. Breathing high levels of radon in combination with smoking is even more dangerous and increases your risk by 10 times. Even more importantly, radon is mysterious in that you can’t see it, smell it or taste it and there are no immediate health effects. The only way to know your radon levels is test locations where you spend a lot of time, like homes and schools.</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9</a:t>
            </a:fld>
            <a:endParaRPr lang="en-US"/>
          </a:p>
        </p:txBody>
      </p:sp>
    </p:spTree>
    <p:extLst>
      <p:ext uri="{BB962C8B-B14F-4D97-AF65-F5344CB8AC3E}">
        <p14:creationId xmlns:p14="http://schemas.microsoft.com/office/powerpoint/2010/main" val="330163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i="1" dirty="0" smtClean="0"/>
              <a:t>The Environmental Protection Agency (EPA) estimates around 21,000 radon-related lung cancer deaths occur each year.</a:t>
            </a:r>
            <a:r>
              <a:rPr lang="en-US" i="1" baseline="0" dirty="0" smtClean="0"/>
              <a:t> This table is showing that if radon-induced lung cancer had it’s own category, it would be our country’s eighth leading cause of death from cancer, killing more people per year than lymphoma, urinary bladder, esophagus and ovary cancers. </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10</a:t>
            </a:fld>
            <a:endParaRPr lang="en-US"/>
          </a:p>
        </p:txBody>
      </p:sp>
    </p:spTree>
    <p:extLst>
      <p:ext uri="{BB962C8B-B14F-4D97-AF65-F5344CB8AC3E}">
        <p14:creationId xmlns:p14="http://schemas.microsoft.com/office/powerpoint/2010/main" val="100687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
        <p:nvSpPr>
          <p:cNvPr id="6155" name="Text Box 11"/>
          <p:cNvSpPr txBox="1">
            <a:spLocks noChangeArrowheads="1"/>
          </p:cNvSpPr>
          <p:nvPr userDrawn="1"/>
        </p:nvSpPr>
        <p:spPr bwMode="auto">
          <a:xfrm>
            <a:off x="609600" y="5486400"/>
            <a:ext cx="3200400" cy="493713"/>
          </a:xfrm>
          <a:prstGeom prst="rect">
            <a:avLst/>
          </a:prstGeom>
          <a:noFill/>
          <a:ln w="9525">
            <a:noFill/>
            <a:miter lim="800000"/>
            <a:headEnd/>
            <a:tailEnd/>
          </a:ln>
          <a:effectLst/>
        </p:spPr>
        <p:txBody>
          <a:bodyPr>
            <a:spAutoFit/>
          </a:bodyPr>
          <a:lstStyle/>
          <a:p>
            <a:pPr algn="ctr" eaLnBrk="1" hangingPunct="1">
              <a:spcBef>
                <a:spcPct val="20000"/>
              </a:spcBef>
            </a:pPr>
            <a:r>
              <a:rPr lang="en-US" sz="1200" dirty="0">
                <a:solidFill>
                  <a:srgbClr val="005595"/>
                </a:solidFill>
                <a:latin typeface="Arial" charset="0"/>
              </a:rPr>
              <a:t>Place Your Logo Here - Align Center</a:t>
            </a:r>
          </a:p>
          <a:p>
            <a:pPr algn="ctr" eaLnBrk="1" hangingPunct="1">
              <a:spcBef>
                <a:spcPct val="20000"/>
              </a:spcBef>
            </a:pPr>
            <a:endParaRPr lang="en-US" sz="1200" dirty="0">
              <a:solidFill>
                <a:srgbClr val="005595"/>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dit-public.health.oregon.gov/HealthyEnvironments/HealthyNeighborhoods/RadonGas/Documents/ORv1FINAL-pubs_Testing%20for%20Elevated%20Radon%20in%20Oregon%20Schools%202016.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dc.gov/radon/toolk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echnology.org/2013/05/31/how-old-is-the-earth/"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hyperlink" Target="http://www.ewashtenaw.org/government/departments/environmental_health/indoor_air/radon/eh_rado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aarst-nrpp.com/wp/consumer-devic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ung.org/rad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radon.program@state.or.us" TargetMode="External"/><Relationship Id="rId4" Type="http://schemas.openxmlformats.org/officeDocument/2006/relationships/hyperlink" Target="http://www.sosradon.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ealthoregon.org/ra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sosradon.org/" TargetMode="External"/><Relationship Id="rId4" Type="http://schemas.openxmlformats.org/officeDocument/2006/relationships/hyperlink" Target="http://www.epa.gov/rad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dit-public.health.oregon.gov/HealthyEnvironments/HealthyNeighborhoods/RadonGas/Documents/ORv1FINAL-pubs_Testing%20for%20Elevated%20Radon%20in%20Oregon%20Schools%202016.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epa.gov/rad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dit-public.health.oregon.gov/HealthyEnvironments/HealthyNeighborhoods/RadonGas/Documents/ORv1FINAL-pubs_Testing%20for%20Elevated%20Radon%20in%20Oregon%20Schools%20201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dit-public.health.oregon.gov/HealthyEnvironments/HealthyNeighborhoods/RadonGas/Documents/ORv1FINAL-pubs_Testing%20for%20Elevated%20Radon%20in%20Oregon%20Schools%202016.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radon/toolk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sz="4400" dirty="0"/>
              <a:t>Radon Basics</a:t>
            </a:r>
            <a:br>
              <a:rPr lang="en-US" sz="4400" dirty="0"/>
            </a:br>
            <a:r>
              <a:rPr lang="en-US" sz="1800" dirty="0"/>
              <a:t>&amp;</a:t>
            </a:r>
            <a:r>
              <a:rPr lang="en-US" sz="4400" dirty="0"/>
              <a:t/>
            </a:r>
            <a:br>
              <a:rPr lang="en-US" sz="4400" dirty="0"/>
            </a:br>
            <a:r>
              <a:rPr lang="en-US" sz="4400" dirty="0"/>
              <a:t>Testing in Your School</a:t>
            </a:r>
          </a:p>
        </p:txBody>
      </p:sp>
      <p:sp>
        <p:nvSpPr>
          <p:cNvPr id="8195" name="Rectangle 3"/>
          <p:cNvSpPr>
            <a:spLocks noGrp="1" noChangeArrowheads="1"/>
          </p:cNvSpPr>
          <p:nvPr>
            <p:ph type="subTitle" idx="1"/>
          </p:nvPr>
        </p:nvSpPr>
        <p:spPr/>
        <p:txBody>
          <a:bodyPr/>
          <a:lstStyle/>
          <a:p>
            <a:r>
              <a:rPr lang="en-US" dirty="0" smtClean="0"/>
              <a:t>[Presenter Name]</a:t>
            </a:r>
          </a:p>
          <a:p>
            <a:endParaRPr lang="en-US" dirty="0"/>
          </a:p>
          <a:p>
            <a:r>
              <a:rPr lang="en-US" dirty="0" smtClean="0"/>
              <a:t>[Presenter Title]</a:t>
            </a:r>
          </a:p>
          <a:p>
            <a:endParaRPr lang="en-US" dirty="0"/>
          </a:p>
          <a:p>
            <a:r>
              <a:rPr lang="en-US" dirty="0" smtClean="0"/>
              <a:t>[Presenter Contact Information]</a:t>
            </a:r>
            <a:endParaRPr lang="en-US" dirty="0"/>
          </a:p>
        </p:txBody>
      </p:sp>
    </p:spTree>
    <p:extLst>
      <p:ext uri="{BB962C8B-B14F-4D97-AF65-F5344CB8AC3E}">
        <p14:creationId xmlns:p14="http://schemas.microsoft.com/office/powerpoint/2010/main" val="625657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5B1C7C-2FE3-440E-960B-DC336E9D4EC3}" type="slidenum">
              <a:rPr lang="en-US" smtClean="0"/>
              <a:pPr/>
              <a:t>10</a:t>
            </a:fld>
            <a:endParaRPr lang="en-US"/>
          </a:p>
        </p:txBody>
      </p:sp>
      <p:pic>
        <p:nvPicPr>
          <p:cNvPr id="5" name="Picture 4"/>
          <p:cNvPicPr>
            <a:picLocks noChangeAspect="1"/>
          </p:cNvPicPr>
          <p:nvPr/>
        </p:nvPicPr>
        <p:blipFill>
          <a:blip r:embed="rId3"/>
          <a:stretch>
            <a:fillRect/>
          </a:stretch>
        </p:blipFill>
        <p:spPr>
          <a:xfrm>
            <a:off x="1143000" y="1600200"/>
            <a:ext cx="6858000" cy="3705908"/>
          </a:xfrm>
          <a:prstGeom prst="rect">
            <a:avLst/>
          </a:prstGeom>
        </p:spPr>
      </p:pic>
      <p:sp>
        <p:nvSpPr>
          <p:cNvPr id="6" name="Title 1"/>
          <p:cNvSpPr>
            <a:spLocks noGrp="1"/>
          </p:cNvSpPr>
          <p:nvPr>
            <p:ph type="title"/>
          </p:nvPr>
        </p:nvSpPr>
        <p:spPr>
          <a:xfrm>
            <a:off x="457200" y="274638"/>
            <a:ext cx="8229600" cy="1143000"/>
          </a:xfrm>
        </p:spPr>
        <p:txBody>
          <a:bodyPr/>
          <a:lstStyle/>
          <a:p>
            <a:r>
              <a:rPr lang="en-US" sz="2800" dirty="0" smtClean="0"/>
              <a:t>Cancer Types and Estimated U.S. Deaths, 2015</a:t>
            </a:r>
            <a:endParaRPr lang="en-US" sz="2800" dirty="0"/>
          </a:p>
        </p:txBody>
      </p:sp>
      <p:sp>
        <p:nvSpPr>
          <p:cNvPr id="7" name="TextBox 6"/>
          <p:cNvSpPr txBox="1"/>
          <p:nvPr/>
        </p:nvSpPr>
        <p:spPr>
          <a:xfrm>
            <a:off x="2114550" y="5410200"/>
            <a:ext cx="4914900" cy="215444"/>
          </a:xfrm>
          <a:prstGeom prst="rect">
            <a:avLst/>
          </a:prstGeom>
          <a:noFill/>
        </p:spPr>
        <p:txBody>
          <a:bodyPr wrap="square" rtlCol="0">
            <a:spAutoFit/>
          </a:bodyPr>
          <a:lstStyle/>
          <a:p>
            <a:pPr algn="ctr"/>
            <a:r>
              <a:rPr lang="en-US" sz="800" dirty="0" smtClean="0">
                <a:latin typeface="+mj-lt"/>
              </a:rPr>
              <a:t>Image Source: </a:t>
            </a:r>
            <a:r>
              <a:rPr lang="en-US" sz="800" dirty="0" smtClean="0">
                <a:latin typeface="+mj-lt"/>
                <a:hlinkClick r:id="rId4"/>
              </a:rPr>
              <a:t>Testing for Elevated Radon in Schools: A Protocol and Plan</a:t>
            </a:r>
            <a:endParaRPr lang="en-US" sz="800" dirty="0">
              <a:latin typeface="+mj-lt"/>
            </a:endParaRPr>
          </a:p>
        </p:txBody>
      </p:sp>
    </p:spTree>
    <p:extLst>
      <p:ext uri="{BB962C8B-B14F-4D97-AF65-F5344CB8AC3E}">
        <p14:creationId xmlns:p14="http://schemas.microsoft.com/office/powerpoint/2010/main" val="2744014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radon cause lung cancer?</a:t>
            </a:r>
            <a:endParaRPr lang="en-US" dirty="0"/>
          </a:p>
        </p:txBody>
      </p:sp>
      <p:sp>
        <p:nvSpPr>
          <p:cNvPr id="3" name="Content Placeholder 2"/>
          <p:cNvSpPr>
            <a:spLocks noGrp="1"/>
          </p:cNvSpPr>
          <p:nvPr>
            <p:ph idx="1"/>
          </p:nvPr>
        </p:nvSpPr>
        <p:spPr>
          <a:xfrm>
            <a:off x="457200" y="1600200"/>
            <a:ext cx="8001000" cy="4114800"/>
          </a:xfrm>
        </p:spPr>
        <p:txBody>
          <a:bodyPr/>
          <a:lstStyle/>
          <a:p>
            <a:pPr marL="0" indent="0">
              <a:buNone/>
            </a:pPr>
            <a:r>
              <a:rPr lang="en-US" dirty="0" smtClean="0"/>
              <a:t>When you breathe in radon gas, the radioactive particles can get trapped in your lungs. Over time, they cause lung cancer. The risk from radon depends on two things:</a:t>
            </a:r>
          </a:p>
          <a:p>
            <a:pPr marL="0" indent="0">
              <a:buNone/>
            </a:pPr>
            <a:endParaRPr lang="en-US" dirty="0" smtClean="0"/>
          </a:p>
          <a:p>
            <a:r>
              <a:rPr lang="en-US" b="1" dirty="0" smtClean="0"/>
              <a:t>How much</a:t>
            </a:r>
            <a:r>
              <a:rPr lang="en-US" dirty="0" smtClean="0"/>
              <a:t>: High radon levels are more dangerous</a:t>
            </a:r>
          </a:p>
          <a:p>
            <a:r>
              <a:rPr lang="en-US" b="1" dirty="0" smtClean="0"/>
              <a:t>How long</a:t>
            </a:r>
            <a:r>
              <a:rPr lang="en-US" dirty="0" smtClean="0"/>
              <a:t>: The more contact you have with radon gas, the greater your risk.</a:t>
            </a:r>
          </a:p>
          <a:p>
            <a:pPr marL="0" indent="0">
              <a:buNone/>
            </a:pP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11</a:t>
            </a:fld>
            <a:endParaRPr lang="en-US"/>
          </a:p>
        </p:txBody>
      </p:sp>
    </p:spTree>
    <p:extLst>
      <p:ext uri="{BB962C8B-B14F-4D97-AF65-F5344CB8AC3E}">
        <p14:creationId xmlns:p14="http://schemas.microsoft.com/office/powerpoint/2010/main" val="2386367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spend our time?</a:t>
            </a:r>
            <a:endParaRPr lang="en-US" dirty="0"/>
          </a:p>
        </p:txBody>
      </p:sp>
      <p:sp>
        <p:nvSpPr>
          <p:cNvPr id="3" name="Content Placeholder 2"/>
          <p:cNvSpPr>
            <a:spLocks noGrp="1"/>
          </p:cNvSpPr>
          <p:nvPr>
            <p:ph idx="1"/>
          </p:nvPr>
        </p:nvSpPr>
        <p:spPr/>
        <p:txBody>
          <a:bodyPr/>
          <a:lstStyle/>
          <a:p>
            <a:pPr marL="0" indent="0">
              <a:buNone/>
            </a:pPr>
            <a:r>
              <a:rPr lang="en-US" dirty="0" smtClean="0"/>
              <a:t>EPA shows that we spend 87.9% of our time indoors on a daily basis.</a:t>
            </a:r>
          </a:p>
          <a:p>
            <a:pPr marL="0" indent="0">
              <a:buNone/>
            </a:pP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12</a:t>
            </a:fld>
            <a:endParaRPr lang="en-US"/>
          </a:p>
        </p:txBody>
      </p:sp>
      <p:pic>
        <p:nvPicPr>
          <p:cNvPr id="5" name="Picture 4"/>
          <p:cNvPicPr>
            <a:picLocks noChangeAspect="1"/>
          </p:cNvPicPr>
          <p:nvPr/>
        </p:nvPicPr>
        <p:blipFill>
          <a:blip r:embed="rId3"/>
          <a:stretch>
            <a:fillRect/>
          </a:stretch>
        </p:blipFill>
        <p:spPr>
          <a:xfrm>
            <a:off x="2724150" y="3313588"/>
            <a:ext cx="3695700" cy="2432613"/>
          </a:xfrm>
          <a:prstGeom prst="rect">
            <a:avLst/>
          </a:prstGeom>
        </p:spPr>
      </p:pic>
      <p:sp>
        <p:nvSpPr>
          <p:cNvPr id="7" name="Rectangle 6"/>
          <p:cNvSpPr/>
          <p:nvPr/>
        </p:nvSpPr>
        <p:spPr>
          <a:xfrm>
            <a:off x="471310" y="2283123"/>
            <a:ext cx="8215490" cy="1077218"/>
          </a:xfrm>
          <a:prstGeom prst="rect">
            <a:avLst/>
          </a:prstGeom>
        </p:spPr>
        <p:txBody>
          <a:bodyPr wrap="square">
            <a:spAutoFit/>
          </a:bodyPr>
          <a:lstStyle/>
          <a:p>
            <a:pPr marL="342900" lvl="0" indent="-342900" eaLnBrk="1" hangingPunct="1">
              <a:spcBef>
                <a:spcPct val="20000"/>
              </a:spcBef>
              <a:buFontTx/>
              <a:buChar char="•"/>
            </a:pPr>
            <a:r>
              <a:rPr lang="en-US" sz="2000" kern="0" dirty="0">
                <a:solidFill>
                  <a:srgbClr val="005595"/>
                </a:solidFill>
                <a:latin typeface="Arial"/>
              </a:rPr>
              <a:t>Home is likely the </a:t>
            </a:r>
            <a:r>
              <a:rPr lang="en-US" sz="2000" b="1" kern="0" dirty="0">
                <a:solidFill>
                  <a:srgbClr val="005595"/>
                </a:solidFill>
                <a:latin typeface="Arial"/>
              </a:rPr>
              <a:t>most significant</a:t>
            </a:r>
            <a:r>
              <a:rPr lang="en-US" sz="2000" kern="0" dirty="0">
                <a:solidFill>
                  <a:srgbClr val="005595"/>
                </a:solidFill>
                <a:latin typeface="Arial"/>
              </a:rPr>
              <a:t> source of radon exposure</a:t>
            </a:r>
          </a:p>
          <a:p>
            <a:pPr marL="342900" lvl="0" indent="-342900" eaLnBrk="1" hangingPunct="1">
              <a:spcBef>
                <a:spcPct val="20000"/>
              </a:spcBef>
              <a:buFontTx/>
              <a:buChar char="•"/>
            </a:pPr>
            <a:r>
              <a:rPr lang="en-US" sz="2000" kern="0" dirty="0">
                <a:solidFill>
                  <a:srgbClr val="005595"/>
                </a:solidFill>
                <a:latin typeface="Arial"/>
              </a:rPr>
              <a:t>School is the </a:t>
            </a:r>
            <a:r>
              <a:rPr lang="en-US" sz="2000" b="1" kern="0" dirty="0">
                <a:solidFill>
                  <a:srgbClr val="005595"/>
                </a:solidFill>
                <a:latin typeface="Arial"/>
              </a:rPr>
              <a:t>second largest contributor </a:t>
            </a:r>
            <a:r>
              <a:rPr lang="en-US" sz="2000" kern="0" dirty="0">
                <a:solidFill>
                  <a:srgbClr val="005595"/>
                </a:solidFill>
                <a:latin typeface="Arial"/>
              </a:rPr>
              <a:t>for most school children and staff</a:t>
            </a:r>
          </a:p>
        </p:txBody>
      </p:sp>
      <p:sp>
        <p:nvSpPr>
          <p:cNvPr id="8" name="TextBox 7"/>
          <p:cNvSpPr txBox="1"/>
          <p:nvPr/>
        </p:nvSpPr>
        <p:spPr>
          <a:xfrm>
            <a:off x="2976693" y="5616744"/>
            <a:ext cx="3204723" cy="338554"/>
          </a:xfrm>
          <a:prstGeom prst="rect">
            <a:avLst/>
          </a:prstGeom>
          <a:noFill/>
        </p:spPr>
        <p:txBody>
          <a:bodyPr wrap="none" rtlCol="0">
            <a:spAutoFit/>
          </a:bodyPr>
          <a:lstStyle/>
          <a:p>
            <a:pPr algn="ctr"/>
            <a:r>
              <a:rPr lang="en-US" sz="800" dirty="0" smtClean="0">
                <a:latin typeface="+mj-lt"/>
              </a:rPr>
              <a:t>*Source: U.S. Environmental Protection Agency</a:t>
            </a:r>
          </a:p>
          <a:p>
            <a:pPr algn="ctr"/>
            <a:r>
              <a:rPr lang="en-US" sz="800" dirty="0" smtClean="0">
                <a:latin typeface="+mj-lt"/>
              </a:rPr>
              <a:t>Image Source: </a:t>
            </a:r>
            <a:r>
              <a:rPr lang="en-US" sz="800" dirty="0" smtClean="0">
                <a:latin typeface="+mj-lt"/>
                <a:hlinkClick r:id="rId4"/>
              </a:rPr>
              <a:t>CDC Radon Toolkit for Public Health Professionals</a:t>
            </a:r>
            <a:endParaRPr lang="en-US" sz="800" dirty="0">
              <a:latin typeface="+mj-lt"/>
            </a:endParaRPr>
          </a:p>
        </p:txBody>
      </p:sp>
    </p:spTree>
    <p:extLst>
      <p:ext uri="{BB962C8B-B14F-4D97-AF65-F5344CB8AC3E}">
        <p14:creationId xmlns:p14="http://schemas.microsoft.com/office/powerpoint/2010/main" val="3884797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5B1C7C-2FE3-440E-960B-DC336E9D4EC3}" type="slidenum">
              <a:rPr lang="en-US" smtClean="0"/>
              <a:pPr/>
              <a:t>13</a:t>
            </a:fld>
            <a:endParaRPr lang="en-US"/>
          </a:p>
        </p:txBody>
      </p:sp>
      <p:sp>
        <p:nvSpPr>
          <p:cNvPr id="5" name="Title 1"/>
          <p:cNvSpPr>
            <a:spLocks noGrp="1"/>
          </p:cNvSpPr>
          <p:nvPr>
            <p:ph type="title"/>
          </p:nvPr>
        </p:nvSpPr>
        <p:spPr>
          <a:xfrm>
            <a:off x="457200" y="274638"/>
            <a:ext cx="8229600" cy="1143000"/>
          </a:xfrm>
        </p:spPr>
        <p:txBody>
          <a:bodyPr/>
          <a:lstStyle/>
          <a:p>
            <a:r>
              <a:rPr lang="en-US" altLang="en-US" smtClean="0"/>
              <a:t>Who Should Test for Radon?</a:t>
            </a:r>
          </a:p>
        </p:txBody>
      </p:sp>
      <p:sp>
        <p:nvSpPr>
          <p:cNvPr id="6" name="Content Placeholder 2"/>
          <p:cNvSpPr>
            <a:spLocks noGrp="1"/>
          </p:cNvSpPr>
          <p:nvPr>
            <p:ph idx="1"/>
          </p:nvPr>
        </p:nvSpPr>
        <p:spPr>
          <a:xfrm>
            <a:off x="457200" y="1600200"/>
            <a:ext cx="8229600" cy="4114800"/>
          </a:xfrm>
        </p:spPr>
        <p:txBody>
          <a:bodyPr/>
          <a:lstStyle/>
          <a:p>
            <a:r>
              <a:rPr lang="en-US" altLang="en-US" sz="2400" dirty="0" smtClean="0"/>
              <a:t>The EPA and Oregon Health Authority (OHA) recommend that </a:t>
            </a:r>
            <a:r>
              <a:rPr lang="en-US" altLang="en-US" sz="2400" b="1" dirty="0" smtClean="0"/>
              <a:t>every home and school </a:t>
            </a:r>
            <a:r>
              <a:rPr lang="en-US" altLang="en-US" sz="2400" dirty="0" smtClean="0"/>
              <a:t>be tested for radon.</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59113"/>
            <a:ext cx="2743200"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59113"/>
            <a:ext cx="2590800"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054350"/>
            <a:ext cx="2971800" cy="199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171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Law – Radon in Schools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14</a:t>
            </a:fld>
            <a:endParaRPr lang="en-US"/>
          </a:p>
        </p:txBody>
      </p:sp>
      <p:sp>
        <p:nvSpPr>
          <p:cNvPr id="5" name="Content Placeholder 2"/>
          <p:cNvSpPr>
            <a:spLocks noGrp="1"/>
          </p:cNvSpPr>
          <p:nvPr>
            <p:ph idx="1"/>
          </p:nvPr>
        </p:nvSpPr>
        <p:spPr>
          <a:xfrm>
            <a:off x="3906837" y="1598450"/>
            <a:ext cx="4856163" cy="3522811"/>
          </a:xfrm>
        </p:spPr>
        <p:txBody>
          <a:bodyPr/>
          <a:lstStyle/>
          <a:p>
            <a:r>
              <a:rPr lang="en-US" altLang="en-US" sz="2800" dirty="0" smtClean="0"/>
              <a:t>ORS 332.166-167</a:t>
            </a:r>
          </a:p>
          <a:p>
            <a:pPr lvl="1"/>
            <a:r>
              <a:rPr lang="en-US" altLang="en-US" sz="2400" dirty="0" smtClean="0"/>
              <a:t>OHA to give radon info to each school district</a:t>
            </a:r>
          </a:p>
          <a:p>
            <a:pPr lvl="1"/>
            <a:r>
              <a:rPr lang="en-US" altLang="en-US" sz="2400" dirty="0" smtClean="0"/>
              <a:t>School districts required to submit testing plans by September 2016 and perform initial testing before January 1, 2021</a:t>
            </a:r>
          </a:p>
          <a:p>
            <a:pPr marL="0" indent="0">
              <a:buNone/>
            </a:pPr>
            <a:endParaRPr lang="en-US" altLang="en-US" dirty="0" smtClean="0"/>
          </a:p>
        </p:txBody>
      </p:sp>
      <p:pic>
        <p:nvPicPr>
          <p:cNvPr id="6" name="Picture 2" descr="C:\Documents and Settings\BSHERRY\Local Settings\Temporary Internet Files\Content.IE5\1Q8FU3M8\MC9000566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52600"/>
            <a:ext cx="31448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2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in U.S. Schools – Background </a:t>
            </a:r>
            <a:endParaRPr lang="en-US" dirty="0"/>
          </a:p>
        </p:txBody>
      </p:sp>
      <p:sp>
        <p:nvSpPr>
          <p:cNvPr id="3" name="Content Placeholder 2"/>
          <p:cNvSpPr>
            <a:spLocks noGrp="1"/>
          </p:cNvSpPr>
          <p:nvPr>
            <p:ph idx="1"/>
          </p:nvPr>
        </p:nvSpPr>
        <p:spPr/>
        <p:txBody>
          <a:bodyPr/>
          <a:lstStyle/>
          <a:p>
            <a:r>
              <a:rPr lang="en-US" dirty="0" smtClean="0"/>
              <a:t>EPA began investigating radon in schools in 1988</a:t>
            </a:r>
          </a:p>
          <a:p>
            <a:endParaRPr lang="en-US" dirty="0"/>
          </a:p>
          <a:p>
            <a:r>
              <a:rPr lang="en-US" dirty="0" smtClean="0"/>
              <a:t>Initial studies showed elevated levels of radon in every state</a:t>
            </a:r>
          </a:p>
          <a:p>
            <a:endParaRPr lang="en-US" dirty="0"/>
          </a:p>
          <a:p>
            <a:r>
              <a:rPr lang="en-US" dirty="0" smtClean="0"/>
              <a:t>National School Radon Survey – 19.3% (1 in 5) of U.S. schools have at least one frequently occupied room greater than 4.0 </a:t>
            </a:r>
            <a:r>
              <a:rPr lang="en-US" dirty="0" err="1" smtClean="0"/>
              <a:t>pCi</a:t>
            </a:r>
            <a:r>
              <a:rPr lang="en-US" dirty="0" smtClean="0"/>
              <a:t>/L</a:t>
            </a:r>
          </a:p>
          <a:p>
            <a:endParaRPr lang="en-US" dirty="0"/>
          </a:p>
          <a:p>
            <a:r>
              <a:rPr lang="en-US" dirty="0" smtClean="0"/>
              <a:t>EPA estimate – 70,000 schoolrooms affected in U.S.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15</a:t>
            </a:fld>
            <a:endParaRPr lang="en-US"/>
          </a:p>
        </p:txBody>
      </p:sp>
    </p:spTree>
    <p:extLst>
      <p:ext uri="{BB962C8B-B14F-4D97-AF65-F5344CB8AC3E}">
        <p14:creationId xmlns:p14="http://schemas.microsoft.com/office/powerpoint/2010/main" val="1493957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radon measured?</a:t>
            </a:r>
            <a:endParaRPr lang="en-US" dirty="0"/>
          </a:p>
        </p:txBody>
      </p:sp>
      <p:sp>
        <p:nvSpPr>
          <p:cNvPr id="3" name="Content Placeholder 2"/>
          <p:cNvSpPr>
            <a:spLocks noGrp="1"/>
          </p:cNvSpPr>
          <p:nvPr>
            <p:ph idx="1"/>
          </p:nvPr>
        </p:nvSpPr>
        <p:spPr>
          <a:xfrm>
            <a:off x="457200" y="1600200"/>
            <a:ext cx="4343400" cy="4114800"/>
          </a:xfrm>
        </p:spPr>
        <p:txBody>
          <a:bodyPr/>
          <a:lstStyle/>
          <a:p>
            <a:r>
              <a:rPr lang="en-US" dirty="0" smtClean="0"/>
              <a:t>Radon is measured in Picocuries per Liter (</a:t>
            </a:r>
            <a:r>
              <a:rPr lang="en-US" dirty="0" err="1" smtClean="0"/>
              <a:t>pCi</a:t>
            </a:r>
            <a:r>
              <a:rPr lang="en-US" dirty="0" smtClean="0"/>
              <a:t>/L)</a:t>
            </a:r>
          </a:p>
          <a:p>
            <a:endParaRPr lang="en-US" dirty="0"/>
          </a:p>
          <a:p>
            <a:r>
              <a:rPr lang="en-US" dirty="0" smtClean="0"/>
              <a:t>EPA recommends taking corrective action if levels are 4 </a:t>
            </a:r>
            <a:r>
              <a:rPr lang="en-US" dirty="0" err="1" smtClean="0"/>
              <a:t>pCi</a:t>
            </a:r>
            <a:r>
              <a:rPr lang="en-US" dirty="0" smtClean="0"/>
              <a:t>/L or above</a:t>
            </a:r>
          </a:p>
          <a:p>
            <a:endParaRPr lang="en-US" dirty="0"/>
          </a:p>
          <a:p>
            <a:r>
              <a:rPr lang="en-US" dirty="0" smtClean="0"/>
              <a:t>No safe level of radon exposure</a:t>
            </a:r>
          </a:p>
        </p:txBody>
      </p:sp>
      <p:sp>
        <p:nvSpPr>
          <p:cNvPr id="4" name="Slide Number Placeholder 3"/>
          <p:cNvSpPr>
            <a:spLocks noGrp="1"/>
          </p:cNvSpPr>
          <p:nvPr>
            <p:ph type="sldNum" sz="quarter" idx="10"/>
          </p:nvPr>
        </p:nvSpPr>
        <p:spPr/>
        <p:txBody>
          <a:bodyPr/>
          <a:lstStyle/>
          <a:p>
            <a:fld id="{E35B1C7C-2FE3-440E-960B-DC336E9D4EC3}" type="slidenum">
              <a:rPr lang="en-US" smtClean="0"/>
              <a:pPr/>
              <a:t>16</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1600200"/>
            <a:ext cx="39274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206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Radon Measurement Devices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17</a:t>
            </a:fld>
            <a:endParaRPr lang="en-US"/>
          </a:p>
        </p:txBody>
      </p:sp>
      <p:sp>
        <p:nvSpPr>
          <p:cNvPr id="5" name="Content Placeholder 2"/>
          <p:cNvSpPr>
            <a:spLocks noGrp="1"/>
          </p:cNvSpPr>
          <p:nvPr>
            <p:ph idx="1"/>
          </p:nvPr>
        </p:nvSpPr>
        <p:spPr/>
        <p:txBody>
          <a:bodyPr/>
          <a:lstStyle/>
          <a:p>
            <a:pPr marL="457200" indent="-457200">
              <a:buFontTx/>
              <a:buAutoNum type="arabicPeriod"/>
              <a:defRPr/>
            </a:pPr>
            <a:r>
              <a:rPr lang="en-US" dirty="0" smtClean="0"/>
              <a:t>Passive (recommended for school district initial testing)</a:t>
            </a:r>
          </a:p>
          <a:p>
            <a:pPr marL="857250" lvl="1" indent="-457200">
              <a:buFont typeface="Arial" panose="020B0604020202020204" pitchFamily="34" charset="0"/>
              <a:buChar char="•"/>
              <a:defRPr/>
            </a:pPr>
            <a:r>
              <a:rPr lang="en-US" dirty="0" smtClean="0"/>
              <a:t>Short-term </a:t>
            </a:r>
          </a:p>
          <a:p>
            <a:pPr marL="857250" lvl="1" indent="-457200">
              <a:buFont typeface="Arial" panose="020B0604020202020204" pitchFamily="34" charset="0"/>
              <a:buChar char="•"/>
              <a:defRPr/>
            </a:pPr>
            <a:r>
              <a:rPr lang="en-US" dirty="0" smtClean="0"/>
              <a:t>Long-term</a:t>
            </a:r>
          </a:p>
          <a:p>
            <a:pPr marL="457200" indent="-457200">
              <a:buFontTx/>
              <a:buAutoNum type="arabicPeriod"/>
              <a:defRPr/>
            </a:pPr>
            <a:r>
              <a:rPr lang="en-US" dirty="0" smtClean="0"/>
              <a:t>Active</a:t>
            </a:r>
          </a:p>
          <a:p>
            <a:pPr marL="857250" lvl="1" indent="-457200">
              <a:buFont typeface="Arial" panose="020B0604020202020204" pitchFamily="34" charset="0"/>
              <a:buChar char="•"/>
              <a:defRPr/>
            </a:pPr>
            <a:r>
              <a:rPr lang="en-US" dirty="0" smtClean="0"/>
              <a:t>Continuous radon monitors (CRM)</a:t>
            </a:r>
          </a:p>
          <a:p>
            <a:pPr marL="0" indent="0">
              <a:buFontTx/>
              <a:buNone/>
              <a:defRPr/>
            </a:pPr>
            <a:endParaRPr lang="en-US" dirty="0" smtClean="0"/>
          </a:p>
        </p:txBody>
      </p:sp>
    </p:spTree>
    <p:extLst>
      <p:ext uri="{BB962C8B-B14F-4D97-AF65-F5344CB8AC3E}">
        <p14:creationId xmlns:p14="http://schemas.microsoft.com/office/powerpoint/2010/main" val="1303564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and Long-term Tests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18</a:t>
            </a:fld>
            <a:endParaRPr lang="en-US"/>
          </a:p>
        </p:txBody>
      </p:sp>
      <p:sp>
        <p:nvSpPr>
          <p:cNvPr id="5" name="Content Placeholder 2"/>
          <p:cNvSpPr>
            <a:spLocks noGrp="1"/>
          </p:cNvSpPr>
          <p:nvPr>
            <p:ph idx="1"/>
          </p:nvPr>
        </p:nvSpPr>
        <p:spPr>
          <a:xfrm>
            <a:off x="471488" y="1419225"/>
            <a:ext cx="4252912" cy="4114800"/>
          </a:xfrm>
        </p:spPr>
        <p:txBody>
          <a:bodyPr/>
          <a:lstStyle/>
          <a:p>
            <a:pPr marL="0" indent="0">
              <a:buFontTx/>
              <a:buNone/>
              <a:defRPr/>
            </a:pPr>
            <a:r>
              <a:rPr lang="en-US" u="sng" dirty="0" smtClean="0"/>
              <a:t>Short-term</a:t>
            </a:r>
          </a:p>
          <a:p>
            <a:pPr>
              <a:defRPr/>
            </a:pPr>
            <a:r>
              <a:rPr lang="en-US" dirty="0" smtClean="0"/>
              <a:t>Quick</a:t>
            </a:r>
          </a:p>
          <a:p>
            <a:pPr>
              <a:defRPr/>
            </a:pPr>
            <a:r>
              <a:rPr lang="en-US" dirty="0" smtClean="0"/>
              <a:t>Low cost</a:t>
            </a:r>
          </a:p>
          <a:p>
            <a:pPr>
              <a:defRPr/>
            </a:pPr>
            <a:r>
              <a:rPr lang="en-US" dirty="0" smtClean="0"/>
              <a:t>Simple</a:t>
            </a:r>
          </a:p>
          <a:p>
            <a:pPr>
              <a:defRPr/>
            </a:pPr>
            <a:r>
              <a:rPr lang="en-US" dirty="0" smtClean="0"/>
              <a:t>Practical</a:t>
            </a:r>
          </a:p>
          <a:p>
            <a:pPr>
              <a:defRPr/>
            </a:pPr>
            <a:r>
              <a:rPr lang="en-US" dirty="0" smtClean="0"/>
              <a:t>Sensitive to temperature and humidity</a:t>
            </a:r>
          </a:p>
          <a:p>
            <a:pPr>
              <a:defRPr/>
            </a:pPr>
            <a:r>
              <a:rPr lang="en-US" dirty="0" smtClean="0"/>
              <a:t>Require closed-building conditions</a:t>
            </a:r>
          </a:p>
        </p:txBody>
      </p:sp>
      <p:sp>
        <p:nvSpPr>
          <p:cNvPr id="6" name="Content Placeholder 2"/>
          <p:cNvSpPr txBox="1">
            <a:spLocks/>
          </p:cNvSpPr>
          <p:nvPr/>
        </p:nvSpPr>
        <p:spPr bwMode="auto">
          <a:xfrm>
            <a:off x="4738688" y="1417638"/>
            <a:ext cx="396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u="sng" dirty="0" smtClean="0"/>
              <a:t>Long-term</a:t>
            </a:r>
            <a:endParaRPr lang="en-US" dirty="0" smtClean="0"/>
          </a:p>
          <a:p>
            <a:pPr>
              <a:defRPr/>
            </a:pPr>
            <a:r>
              <a:rPr lang="en-US" dirty="0" smtClean="0"/>
              <a:t>Long </a:t>
            </a:r>
          </a:p>
          <a:p>
            <a:pPr>
              <a:defRPr/>
            </a:pPr>
            <a:r>
              <a:rPr lang="en-US" dirty="0" smtClean="0"/>
              <a:t>Low cost</a:t>
            </a:r>
          </a:p>
          <a:p>
            <a:pPr>
              <a:defRPr/>
            </a:pPr>
            <a:r>
              <a:rPr lang="en-US" dirty="0" smtClean="0"/>
              <a:t>Simple </a:t>
            </a:r>
          </a:p>
          <a:p>
            <a:pPr>
              <a:defRPr/>
            </a:pPr>
            <a:r>
              <a:rPr lang="en-US" dirty="0" smtClean="0"/>
              <a:t>More likely to represent school year average</a:t>
            </a:r>
          </a:p>
          <a:p>
            <a:pPr>
              <a:defRPr/>
            </a:pPr>
            <a:r>
              <a:rPr lang="en-US" dirty="0" smtClean="0"/>
              <a:t>Not as sensitive</a:t>
            </a:r>
          </a:p>
          <a:p>
            <a:pPr>
              <a:defRPr/>
            </a:pPr>
            <a:r>
              <a:rPr lang="en-US" dirty="0" smtClean="0"/>
              <a:t>Does not require close-building conditions</a:t>
            </a:r>
          </a:p>
          <a:p>
            <a:pPr>
              <a:defRPr/>
            </a:pPr>
            <a:endParaRPr lang="en-US" dirty="0" smtClean="0"/>
          </a:p>
        </p:txBody>
      </p:sp>
    </p:spTree>
    <p:extLst>
      <p:ext uri="{BB962C8B-B14F-4D97-AF65-F5344CB8AC3E}">
        <p14:creationId xmlns:p14="http://schemas.microsoft.com/office/powerpoint/2010/main" val="1700683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Radon in </a:t>
            </a:r>
            <a:r>
              <a:rPr lang="en-US" sz="2800" dirty="0" smtClean="0">
                <a:solidFill>
                  <a:srgbClr val="538CB7"/>
                </a:solidFill>
              </a:rPr>
              <a:t>[</a:t>
            </a:r>
            <a:r>
              <a:rPr lang="en-US" sz="2800" i="1" dirty="0" smtClean="0">
                <a:solidFill>
                  <a:srgbClr val="538CB7"/>
                </a:solidFill>
              </a:rPr>
              <a:t>insert school or district name</a:t>
            </a:r>
            <a:r>
              <a:rPr lang="en-US" sz="2800" dirty="0" smtClean="0">
                <a:solidFill>
                  <a:srgbClr val="538CB7"/>
                </a:solidFill>
              </a:rPr>
              <a:t>] </a:t>
            </a:r>
            <a:r>
              <a:rPr lang="en-US" sz="2800" dirty="0" smtClean="0"/>
              <a:t>– Background</a:t>
            </a:r>
            <a:endParaRPr lang="en-US" sz="2800" dirty="0"/>
          </a:p>
        </p:txBody>
      </p:sp>
      <p:sp>
        <p:nvSpPr>
          <p:cNvPr id="3" name="Content Placeholder 2"/>
          <p:cNvSpPr>
            <a:spLocks noGrp="1"/>
          </p:cNvSpPr>
          <p:nvPr>
            <p:ph idx="1"/>
          </p:nvPr>
        </p:nvSpPr>
        <p:spPr/>
        <p:txBody>
          <a:bodyPr/>
          <a:lstStyle/>
          <a:p>
            <a:r>
              <a:rPr lang="en-US" i="1" dirty="0" smtClean="0">
                <a:solidFill>
                  <a:srgbClr val="538CB7"/>
                </a:solidFill>
              </a:rPr>
              <a:t>[If your school or district has implemented radon testing/mitigation practices in the past, please use this slide to summarize those details]</a:t>
            </a:r>
            <a:endParaRPr lang="en-US" i="1" dirty="0">
              <a:solidFill>
                <a:srgbClr val="538CB7"/>
              </a:solidFill>
            </a:endParaRPr>
          </a:p>
        </p:txBody>
      </p:sp>
      <p:sp>
        <p:nvSpPr>
          <p:cNvPr id="4" name="Slide Number Placeholder 3"/>
          <p:cNvSpPr>
            <a:spLocks noGrp="1"/>
          </p:cNvSpPr>
          <p:nvPr>
            <p:ph type="sldNum" sz="quarter" idx="10"/>
          </p:nvPr>
        </p:nvSpPr>
        <p:spPr/>
        <p:txBody>
          <a:bodyPr/>
          <a:lstStyle/>
          <a:p>
            <a:fld id="{E35B1C7C-2FE3-440E-960B-DC336E9D4EC3}" type="slidenum">
              <a:rPr lang="en-US" smtClean="0"/>
              <a:pPr/>
              <a:t>19</a:t>
            </a:fld>
            <a:endParaRPr lang="en-US"/>
          </a:p>
        </p:txBody>
      </p:sp>
    </p:spTree>
    <p:extLst>
      <p:ext uri="{BB962C8B-B14F-4D97-AF65-F5344CB8AC3E}">
        <p14:creationId xmlns:p14="http://schemas.microsoft.com/office/powerpoint/2010/main" val="157600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radon?</a:t>
            </a:r>
            <a:endParaRPr lang="en-US" dirty="0"/>
          </a:p>
        </p:txBody>
      </p:sp>
      <p:sp>
        <p:nvSpPr>
          <p:cNvPr id="3" name="Content Placeholder 2"/>
          <p:cNvSpPr>
            <a:spLocks noGrp="1"/>
          </p:cNvSpPr>
          <p:nvPr>
            <p:ph idx="1"/>
          </p:nvPr>
        </p:nvSpPr>
        <p:spPr/>
        <p:txBody>
          <a:bodyPr/>
          <a:lstStyle/>
          <a:p>
            <a:r>
              <a:rPr lang="en-US" dirty="0" smtClean="0"/>
              <a:t>Radioactive gas</a:t>
            </a:r>
          </a:p>
          <a:p>
            <a:r>
              <a:rPr lang="en-US" dirty="0"/>
              <a:t>Colorless, odorless, </a:t>
            </a:r>
            <a:r>
              <a:rPr lang="en-US" dirty="0" smtClean="0"/>
              <a:t>tasteless</a:t>
            </a:r>
          </a:p>
          <a:p>
            <a:r>
              <a:rPr lang="en-US" dirty="0" smtClean="0"/>
              <a:t>Occurs naturally, decay product of uranium</a:t>
            </a:r>
          </a:p>
          <a:p>
            <a:r>
              <a:rPr lang="en-US" dirty="0"/>
              <a:t>F</a:t>
            </a:r>
            <a:r>
              <a:rPr lang="en-US" dirty="0" smtClean="0"/>
              <a:t>ound all over the world</a:t>
            </a:r>
          </a:p>
          <a:p>
            <a:r>
              <a:rPr lang="en-US" dirty="0" smtClean="0"/>
              <a:t>Can cause lung cancer</a:t>
            </a:r>
          </a:p>
          <a:p>
            <a:pPr marL="0" indent="0">
              <a:buNone/>
            </a:pP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200"/>
            <a:ext cx="2762250"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Oval 5"/>
          <p:cNvSpPr/>
          <p:nvPr/>
        </p:nvSpPr>
        <p:spPr bwMode="auto">
          <a:xfrm>
            <a:off x="6096000" y="2743200"/>
            <a:ext cx="25146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6134100" y="5486400"/>
            <a:ext cx="2533650" cy="307777"/>
          </a:xfrm>
          <a:prstGeom prst="rect">
            <a:avLst/>
          </a:prstGeom>
          <a:noFill/>
        </p:spPr>
        <p:txBody>
          <a:bodyPr wrap="square" rtlCol="0">
            <a:spAutoFit/>
          </a:bodyPr>
          <a:lstStyle/>
          <a:p>
            <a:pPr algn="ctr"/>
            <a:r>
              <a:rPr lang="en-US" sz="700" dirty="0" smtClean="0">
                <a:latin typeface="+mj-lt"/>
              </a:rPr>
              <a:t>Image </a:t>
            </a:r>
            <a:r>
              <a:rPr lang="en-US" sz="700" dirty="0">
                <a:latin typeface="+mj-lt"/>
              </a:rPr>
              <a:t>Source: </a:t>
            </a:r>
            <a:endParaRPr lang="en-US" sz="700" dirty="0" smtClean="0">
              <a:latin typeface="+mj-lt"/>
            </a:endParaRPr>
          </a:p>
          <a:p>
            <a:pPr algn="ctr"/>
            <a:r>
              <a:rPr lang="en-US" sz="700" dirty="0" smtClean="0">
                <a:latin typeface="+mj-lt"/>
                <a:hlinkClick r:id="rId4"/>
              </a:rPr>
              <a:t>http</a:t>
            </a:r>
            <a:r>
              <a:rPr lang="en-US" sz="700" dirty="0">
                <a:latin typeface="+mj-lt"/>
                <a:hlinkClick r:id="rId4"/>
              </a:rPr>
              <a:t>://www.technology.org/2013/05/31/how-old-is-the-earth</a:t>
            </a:r>
            <a:r>
              <a:rPr lang="en-US" sz="700" dirty="0" smtClean="0">
                <a:latin typeface="+mj-lt"/>
                <a:hlinkClick r:id="rId4"/>
              </a:rPr>
              <a:t>/</a:t>
            </a:r>
            <a:r>
              <a:rPr lang="en-US" sz="700" dirty="0" smtClean="0">
                <a:latin typeface="+mj-lt"/>
              </a:rPr>
              <a:t> </a:t>
            </a:r>
            <a:endParaRPr lang="en-US" sz="700" dirty="0">
              <a:latin typeface="+mj-lt"/>
            </a:endParaRPr>
          </a:p>
        </p:txBody>
      </p:sp>
    </p:spTree>
    <p:extLst>
      <p:ext uri="{BB962C8B-B14F-4D97-AF65-F5344CB8AC3E}">
        <p14:creationId xmlns:p14="http://schemas.microsoft.com/office/powerpoint/2010/main" val="1647990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Radon Testing in Your School</a:t>
            </a:r>
            <a:endParaRPr lang="en-US" dirty="0"/>
          </a:p>
        </p:txBody>
      </p:sp>
      <p:sp>
        <p:nvSpPr>
          <p:cNvPr id="3" name="Content Placeholder 2"/>
          <p:cNvSpPr>
            <a:spLocks noGrp="1"/>
          </p:cNvSpPr>
          <p:nvPr>
            <p:ph idx="1"/>
          </p:nvPr>
        </p:nvSpPr>
        <p:spPr/>
        <p:txBody>
          <a:bodyPr/>
          <a:lstStyle/>
          <a:p>
            <a:pPr marL="0" indent="0">
              <a:buNone/>
            </a:pPr>
            <a:r>
              <a:rPr lang="en-US" dirty="0">
                <a:solidFill>
                  <a:srgbClr val="538CB7"/>
                </a:solidFill>
              </a:rPr>
              <a:t>[</a:t>
            </a:r>
            <a:r>
              <a:rPr lang="en-US" i="1" dirty="0">
                <a:solidFill>
                  <a:srgbClr val="538CB7"/>
                </a:solidFill>
              </a:rPr>
              <a:t>Insert </a:t>
            </a:r>
            <a:r>
              <a:rPr lang="en-US" i="1" dirty="0" smtClean="0">
                <a:solidFill>
                  <a:srgbClr val="538CB7"/>
                </a:solidFill>
              </a:rPr>
              <a:t>school or district name</a:t>
            </a:r>
            <a:r>
              <a:rPr lang="en-US" dirty="0" smtClean="0">
                <a:solidFill>
                  <a:srgbClr val="538CB7"/>
                </a:solidFill>
              </a:rPr>
              <a:t>] </a:t>
            </a:r>
            <a:r>
              <a:rPr lang="en-US" dirty="0" smtClean="0"/>
              <a:t>will begin testing on </a:t>
            </a:r>
            <a:r>
              <a:rPr lang="en-US" dirty="0" smtClean="0">
                <a:solidFill>
                  <a:srgbClr val="538CB7"/>
                </a:solidFill>
              </a:rPr>
              <a:t>[</a:t>
            </a:r>
            <a:r>
              <a:rPr lang="en-US" i="1" dirty="0" smtClean="0">
                <a:solidFill>
                  <a:srgbClr val="538CB7"/>
                </a:solidFill>
              </a:rPr>
              <a:t>insert date</a:t>
            </a:r>
            <a:r>
              <a:rPr lang="en-US" dirty="0" smtClean="0">
                <a:solidFill>
                  <a:srgbClr val="538CB7"/>
                </a:solidFill>
              </a:rPr>
              <a:t>].</a:t>
            </a:r>
          </a:p>
          <a:p>
            <a:pPr marL="0" indent="0">
              <a:buNone/>
            </a:pPr>
            <a:endParaRPr lang="en-US" dirty="0"/>
          </a:p>
          <a:p>
            <a:r>
              <a:rPr lang="en-US" dirty="0" smtClean="0"/>
              <a:t>Small devices will be placed in each of the frequently occupied rooms that are in contact with the ground starting </a:t>
            </a:r>
            <a:r>
              <a:rPr lang="en-US" dirty="0" smtClean="0">
                <a:solidFill>
                  <a:srgbClr val="538CB7"/>
                </a:solidFill>
              </a:rPr>
              <a:t>[</a:t>
            </a:r>
            <a:r>
              <a:rPr lang="en-US" i="1" dirty="0" smtClean="0">
                <a:solidFill>
                  <a:srgbClr val="538CB7"/>
                </a:solidFill>
              </a:rPr>
              <a:t>insert date</a:t>
            </a:r>
            <a:r>
              <a:rPr lang="en-US" dirty="0" smtClean="0">
                <a:solidFill>
                  <a:srgbClr val="538CB7"/>
                </a:solidFill>
              </a:rPr>
              <a:t>]</a:t>
            </a:r>
          </a:p>
          <a:p>
            <a:pPr lvl="1"/>
            <a:r>
              <a:rPr lang="en-US" sz="1600" dirty="0"/>
              <a:t>I</a:t>
            </a:r>
            <a:r>
              <a:rPr lang="en-US" sz="1600" dirty="0" smtClean="0"/>
              <a:t>ncludes classrooms, offices, conference rooms, computer rooms, gymnasiums, auditoriums, cafeterias and breakrooms</a:t>
            </a:r>
          </a:p>
          <a:p>
            <a:pPr lvl="1"/>
            <a:r>
              <a:rPr lang="en-US" sz="1600" dirty="0" smtClean="0"/>
              <a:t>Does not include storage rooms, kitchens, bathrooms, stairways, hallways or elevator shafts</a:t>
            </a:r>
          </a:p>
          <a:p>
            <a:r>
              <a:rPr lang="en-US" dirty="0" smtClean="0"/>
              <a:t>Test devices are not dangerous in any way</a:t>
            </a:r>
          </a:p>
          <a:p>
            <a:r>
              <a:rPr lang="en-US" dirty="0" smtClean="0"/>
              <a:t>Initial tests will be short-term and last between 2 and 7 days</a:t>
            </a:r>
          </a:p>
          <a:p>
            <a:r>
              <a:rPr lang="en-US" dirty="0" smtClean="0"/>
              <a:t>These devices will be picked up on </a:t>
            </a:r>
            <a:r>
              <a:rPr lang="en-US" dirty="0" smtClean="0">
                <a:solidFill>
                  <a:srgbClr val="538CB7"/>
                </a:solidFill>
              </a:rPr>
              <a:t>[</a:t>
            </a:r>
            <a:r>
              <a:rPr lang="en-US" i="1" dirty="0" smtClean="0">
                <a:solidFill>
                  <a:srgbClr val="538CB7"/>
                </a:solidFill>
              </a:rPr>
              <a:t>insert date</a:t>
            </a:r>
            <a:r>
              <a:rPr lang="en-US" dirty="0" smtClean="0">
                <a:solidFill>
                  <a:srgbClr val="538CB7"/>
                </a:solidFill>
              </a:rPr>
              <a:t>]</a:t>
            </a:r>
          </a:p>
          <a:p>
            <a:endParaRPr lang="en-US" dirty="0"/>
          </a:p>
          <a:p>
            <a:pPr marL="0" indent="0">
              <a:buNone/>
            </a:pP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20</a:t>
            </a:fld>
            <a:endParaRPr lang="en-US"/>
          </a:p>
        </p:txBody>
      </p:sp>
    </p:spTree>
    <p:extLst>
      <p:ext uri="{BB962C8B-B14F-4D97-AF65-F5344CB8AC3E}">
        <p14:creationId xmlns:p14="http://schemas.microsoft.com/office/powerpoint/2010/main" val="156707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Devices</a:t>
            </a:r>
            <a:endParaRPr lang="en-US" dirty="0"/>
          </a:p>
        </p:txBody>
      </p:sp>
      <p:sp>
        <p:nvSpPr>
          <p:cNvPr id="3" name="Content Placeholder 2"/>
          <p:cNvSpPr>
            <a:spLocks noGrp="1"/>
          </p:cNvSpPr>
          <p:nvPr>
            <p:ph idx="1"/>
          </p:nvPr>
        </p:nvSpPr>
        <p:spPr/>
        <p:txBody>
          <a:bodyPr/>
          <a:lstStyle/>
          <a:p>
            <a:r>
              <a:rPr lang="en-US" dirty="0" smtClean="0"/>
              <a:t>The testing devices will look like [</a:t>
            </a:r>
            <a:r>
              <a:rPr lang="en-US" i="1" dirty="0" smtClean="0">
                <a:solidFill>
                  <a:srgbClr val="538CB7"/>
                </a:solidFill>
              </a:rPr>
              <a:t>describe testing device</a:t>
            </a:r>
            <a:r>
              <a:rPr lang="en-US" i="1" dirty="0" smtClean="0"/>
              <a:t>]</a:t>
            </a:r>
          </a:p>
          <a:p>
            <a:pPr lvl="1"/>
            <a:r>
              <a:rPr lang="en-US" i="1" dirty="0" smtClean="0"/>
              <a:t>Ex. A small black cylinder (also known as an alpha track) about 1-1/2 to 2 inches across</a:t>
            </a:r>
          </a:p>
          <a:p>
            <a:pPr lvl="1"/>
            <a:r>
              <a:rPr lang="en-US" i="1" dirty="0" smtClean="0"/>
              <a:t>Ex. A hanging cardboard envelop packet (charcoal absorption)</a:t>
            </a:r>
          </a:p>
        </p:txBody>
      </p:sp>
      <p:sp>
        <p:nvSpPr>
          <p:cNvPr id="4" name="Slide Number Placeholder 3"/>
          <p:cNvSpPr>
            <a:spLocks noGrp="1"/>
          </p:cNvSpPr>
          <p:nvPr>
            <p:ph type="sldNum" sz="quarter" idx="10"/>
          </p:nvPr>
        </p:nvSpPr>
        <p:spPr/>
        <p:txBody>
          <a:bodyPr/>
          <a:lstStyle/>
          <a:p>
            <a:fld id="{E35B1C7C-2FE3-440E-960B-DC336E9D4EC3}" type="slidenum">
              <a:rPr lang="en-US" smtClean="0"/>
              <a:pPr/>
              <a:t>21</a:t>
            </a:fld>
            <a:endParaRPr lang="en-US"/>
          </a:p>
        </p:txBody>
      </p:sp>
      <p:sp>
        <p:nvSpPr>
          <p:cNvPr id="5" name="TextBox 4"/>
          <p:cNvSpPr txBox="1"/>
          <p:nvPr/>
        </p:nvSpPr>
        <p:spPr>
          <a:xfrm>
            <a:off x="2895600" y="3258455"/>
            <a:ext cx="3352800" cy="646331"/>
          </a:xfrm>
          <a:prstGeom prst="rect">
            <a:avLst/>
          </a:prstGeom>
          <a:noFill/>
        </p:spPr>
        <p:txBody>
          <a:bodyPr wrap="square" rtlCol="0">
            <a:spAutoFit/>
          </a:bodyPr>
          <a:lstStyle/>
          <a:p>
            <a:pPr algn="ctr"/>
            <a:r>
              <a:rPr lang="en-US" dirty="0" smtClean="0">
                <a:solidFill>
                  <a:srgbClr val="387AAC"/>
                </a:solidFill>
                <a:latin typeface="+mn-lt"/>
              </a:rPr>
              <a:t>[</a:t>
            </a:r>
            <a:r>
              <a:rPr lang="en-US" i="1" dirty="0" smtClean="0">
                <a:solidFill>
                  <a:srgbClr val="538CB7"/>
                </a:solidFill>
                <a:latin typeface="+mn-lt"/>
              </a:rPr>
              <a:t>Insert</a:t>
            </a:r>
            <a:r>
              <a:rPr lang="en-US" i="1" dirty="0" smtClean="0">
                <a:solidFill>
                  <a:srgbClr val="387AAC"/>
                </a:solidFill>
                <a:latin typeface="+mn-lt"/>
              </a:rPr>
              <a:t> device photo</a:t>
            </a:r>
            <a:r>
              <a:rPr lang="en-US" dirty="0" smtClean="0">
                <a:solidFill>
                  <a:srgbClr val="387AAC"/>
                </a:solidFill>
                <a:latin typeface="+mn-lt"/>
              </a:rPr>
              <a:t>]</a:t>
            </a:r>
          </a:p>
          <a:p>
            <a:pPr algn="ctr"/>
            <a:r>
              <a:rPr lang="en-US" sz="1200" dirty="0" smtClean="0">
                <a:solidFill>
                  <a:srgbClr val="387AAC"/>
                </a:solidFill>
                <a:latin typeface="+mn-lt"/>
              </a:rPr>
              <a:t>See sample photos on next slide</a:t>
            </a:r>
            <a:endParaRPr lang="en-US" sz="1200" dirty="0">
              <a:solidFill>
                <a:srgbClr val="387AAC"/>
              </a:solidFill>
              <a:latin typeface="+mn-lt"/>
            </a:endParaRPr>
          </a:p>
        </p:txBody>
      </p:sp>
    </p:spTree>
    <p:extLst>
      <p:ext uri="{BB962C8B-B14F-4D97-AF65-F5344CB8AC3E}">
        <p14:creationId xmlns:p14="http://schemas.microsoft.com/office/powerpoint/2010/main" val="3851452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5B1C7C-2FE3-440E-960B-DC336E9D4EC3}" type="slidenum">
              <a:rPr lang="en-US" smtClean="0"/>
              <a:pPr/>
              <a:t>22</a:t>
            </a:fld>
            <a:endParaRPr lang="en-US"/>
          </a:p>
        </p:txBody>
      </p:sp>
      <p:pic>
        <p:nvPicPr>
          <p:cNvPr id="5" name="Picture 4"/>
          <p:cNvPicPr>
            <a:picLocks noChangeAspect="1"/>
          </p:cNvPicPr>
          <p:nvPr/>
        </p:nvPicPr>
        <p:blipFill>
          <a:blip r:embed="rId3"/>
          <a:stretch>
            <a:fillRect/>
          </a:stretch>
        </p:blipFill>
        <p:spPr>
          <a:xfrm>
            <a:off x="465334" y="3250443"/>
            <a:ext cx="2841769" cy="2209800"/>
          </a:xfrm>
          <a:prstGeom prst="rect">
            <a:avLst/>
          </a:prstGeom>
        </p:spPr>
      </p:pic>
      <p:pic>
        <p:nvPicPr>
          <p:cNvPr id="6" name="Picture 5"/>
          <p:cNvPicPr>
            <a:picLocks noChangeAspect="1"/>
          </p:cNvPicPr>
          <p:nvPr/>
        </p:nvPicPr>
        <p:blipFill>
          <a:blip r:embed="rId4"/>
          <a:stretch>
            <a:fillRect/>
          </a:stretch>
        </p:blipFill>
        <p:spPr>
          <a:xfrm>
            <a:off x="3793359" y="3384430"/>
            <a:ext cx="1926856" cy="1959724"/>
          </a:xfrm>
          <a:prstGeom prst="rect">
            <a:avLst/>
          </a:prstGeom>
        </p:spPr>
      </p:pic>
      <p:pic>
        <p:nvPicPr>
          <p:cNvPr id="7" name="Picture 6"/>
          <p:cNvPicPr>
            <a:picLocks noChangeAspect="1"/>
          </p:cNvPicPr>
          <p:nvPr/>
        </p:nvPicPr>
        <p:blipFill>
          <a:blip r:embed="rId5"/>
          <a:stretch>
            <a:fillRect/>
          </a:stretch>
        </p:blipFill>
        <p:spPr>
          <a:xfrm>
            <a:off x="6090289" y="3555243"/>
            <a:ext cx="2819400" cy="1834915"/>
          </a:xfrm>
          <a:prstGeom prst="rect">
            <a:avLst/>
          </a:prstGeom>
        </p:spPr>
      </p:pic>
      <p:sp>
        <p:nvSpPr>
          <p:cNvPr id="8" name="TextBox 7"/>
          <p:cNvSpPr txBox="1"/>
          <p:nvPr/>
        </p:nvSpPr>
        <p:spPr>
          <a:xfrm>
            <a:off x="1594114" y="334367"/>
            <a:ext cx="6031971" cy="369332"/>
          </a:xfrm>
          <a:prstGeom prst="rect">
            <a:avLst/>
          </a:prstGeom>
          <a:noFill/>
        </p:spPr>
        <p:txBody>
          <a:bodyPr wrap="square" rtlCol="0">
            <a:spAutoFit/>
          </a:bodyPr>
          <a:lstStyle/>
          <a:p>
            <a:pPr algn="ctr"/>
            <a:r>
              <a:rPr lang="en-US" sz="1800" i="1" dirty="0" smtClean="0">
                <a:solidFill>
                  <a:srgbClr val="387AAC"/>
                </a:solidFill>
                <a:latin typeface="+mn-lt"/>
              </a:rPr>
              <a:t>(Delete slide after choosing sample photo)</a:t>
            </a:r>
          </a:p>
        </p:txBody>
      </p:sp>
      <p:sp>
        <p:nvSpPr>
          <p:cNvPr id="2" name="TextBox 1"/>
          <p:cNvSpPr txBox="1"/>
          <p:nvPr/>
        </p:nvSpPr>
        <p:spPr>
          <a:xfrm>
            <a:off x="743218" y="5383450"/>
            <a:ext cx="2286000" cy="246221"/>
          </a:xfrm>
          <a:prstGeom prst="rect">
            <a:avLst/>
          </a:prstGeom>
          <a:noFill/>
        </p:spPr>
        <p:txBody>
          <a:bodyPr wrap="square" rtlCol="0">
            <a:spAutoFit/>
          </a:bodyPr>
          <a:lstStyle/>
          <a:p>
            <a:pPr algn="ctr"/>
            <a:r>
              <a:rPr lang="en-US" sz="1000" b="1" dirty="0" smtClean="0">
                <a:latin typeface="+mj-lt"/>
              </a:rPr>
              <a:t>Electret-ion chamber (EIC)</a:t>
            </a:r>
            <a:endParaRPr lang="en-US" sz="1000" b="1" dirty="0">
              <a:latin typeface="+mj-lt"/>
            </a:endParaRPr>
          </a:p>
        </p:txBody>
      </p:sp>
      <p:sp>
        <p:nvSpPr>
          <p:cNvPr id="11" name="TextBox 10"/>
          <p:cNvSpPr txBox="1"/>
          <p:nvPr/>
        </p:nvSpPr>
        <p:spPr>
          <a:xfrm>
            <a:off x="3630062" y="5383449"/>
            <a:ext cx="2286000" cy="246221"/>
          </a:xfrm>
          <a:prstGeom prst="rect">
            <a:avLst/>
          </a:prstGeom>
          <a:noFill/>
        </p:spPr>
        <p:txBody>
          <a:bodyPr wrap="square" rtlCol="0">
            <a:spAutoFit/>
          </a:bodyPr>
          <a:lstStyle/>
          <a:p>
            <a:pPr algn="ctr"/>
            <a:r>
              <a:rPr lang="en-US" sz="1000" b="1" dirty="0" smtClean="0">
                <a:latin typeface="+mj-lt"/>
              </a:rPr>
              <a:t>Alpha track detector</a:t>
            </a:r>
            <a:endParaRPr lang="en-US" sz="1000" b="1" dirty="0">
              <a:latin typeface="+mj-lt"/>
            </a:endParaRPr>
          </a:p>
        </p:txBody>
      </p:sp>
      <p:sp>
        <p:nvSpPr>
          <p:cNvPr id="12" name="TextBox 11"/>
          <p:cNvSpPr txBox="1"/>
          <p:nvPr/>
        </p:nvSpPr>
        <p:spPr>
          <a:xfrm>
            <a:off x="6516906" y="5383449"/>
            <a:ext cx="2286000" cy="246221"/>
          </a:xfrm>
          <a:prstGeom prst="rect">
            <a:avLst/>
          </a:prstGeom>
          <a:noFill/>
        </p:spPr>
        <p:txBody>
          <a:bodyPr wrap="square" rtlCol="0">
            <a:spAutoFit/>
          </a:bodyPr>
          <a:lstStyle/>
          <a:p>
            <a:pPr algn="ctr"/>
            <a:r>
              <a:rPr lang="en-US" sz="1000" b="1" dirty="0" smtClean="0">
                <a:latin typeface="+mj-lt"/>
              </a:rPr>
              <a:t>Continuous radon monitor (CRM)</a:t>
            </a:r>
            <a:endParaRPr lang="en-US" sz="1000" b="1" dirty="0">
              <a:latin typeface="+mj-lt"/>
            </a:endParaRPr>
          </a:p>
        </p:txBody>
      </p:sp>
      <p:sp>
        <p:nvSpPr>
          <p:cNvPr id="13" name="TextBox 12"/>
          <p:cNvSpPr txBox="1"/>
          <p:nvPr/>
        </p:nvSpPr>
        <p:spPr>
          <a:xfrm>
            <a:off x="3824458" y="1662471"/>
            <a:ext cx="914400" cy="707886"/>
          </a:xfrm>
          <a:prstGeom prst="rect">
            <a:avLst/>
          </a:prstGeom>
          <a:noFill/>
        </p:spPr>
        <p:txBody>
          <a:bodyPr wrap="square" rtlCol="0">
            <a:spAutoFit/>
          </a:bodyPr>
          <a:lstStyle/>
          <a:p>
            <a:pPr algn="ctr"/>
            <a:r>
              <a:rPr lang="en-US" sz="1000" b="1" dirty="0" smtClean="0">
                <a:latin typeface="+mj-lt"/>
              </a:rPr>
              <a:t>Activated charcoal absorption devices</a:t>
            </a:r>
            <a:endParaRPr lang="en-US" sz="1000" b="1" dirty="0">
              <a:latin typeface="+mj-lt"/>
            </a:endParaRPr>
          </a:p>
        </p:txBody>
      </p:sp>
      <p:sp>
        <p:nvSpPr>
          <p:cNvPr id="3" name="Left-Right Arrow 2"/>
          <p:cNvSpPr/>
          <p:nvPr/>
        </p:nvSpPr>
        <p:spPr bwMode="auto">
          <a:xfrm>
            <a:off x="3786358" y="2392287"/>
            <a:ext cx="990600" cy="228600"/>
          </a:xfrm>
          <a:prstGeom prst="leftRightArrow">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4180B0"/>
              </a:solidFill>
              <a:effectLst/>
              <a:latin typeface="Times" pitchFamily="18"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187" y="892828"/>
            <a:ext cx="1852345" cy="2093045"/>
          </a:xfrm>
          <a:prstGeom prst="rect">
            <a:avLst/>
          </a:prstGeom>
        </p:spPr>
      </p:pic>
      <p:sp>
        <p:nvSpPr>
          <p:cNvPr id="15" name="TextBox 14"/>
          <p:cNvSpPr txBox="1"/>
          <p:nvPr/>
        </p:nvSpPr>
        <p:spPr>
          <a:xfrm>
            <a:off x="1405108" y="3026428"/>
            <a:ext cx="2381250" cy="369332"/>
          </a:xfrm>
          <a:prstGeom prst="rect">
            <a:avLst/>
          </a:prstGeom>
          <a:noFill/>
        </p:spPr>
        <p:txBody>
          <a:bodyPr wrap="square" rtlCol="0">
            <a:spAutoFit/>
          </a:bodyPr>
          <a:lstStyle/>
          <a:p>
            <a:pPr algn="ctr"/>
            <a:r>
              <a:rPr lang="en-US" sz="600" dirty="0" smtClean="0">
                <a:latin typeface="+mj-lt"/>
              </a:rPr>
              <a:t>Image </a:t>
            </a:r>
            <a:r>
              <a:rPr lang="en-US" sz="600" dirty="0">
                <a:latin typeface="+mj-lt"/>
              </a:rPr>
              <a:t>Source</a:t>
            </a:r>
            <a:r>
              <a:rPr lang="en-US" sz="600" dirty="0" smtClean="0">
                <a:latin typeface="+mj-lt"/>
              </a:rPr>
              <a:t>: </a:t>
            </a:r>
            <a:r>
              <a:rPr lang="en-US" sz="600" dirty="0" smtClean="0">
                <a:latin typeface="+mj-lt"/>
                <a:hlinkClick r:id="rId7"/>
              </a:rPr>
              <a:t>http</a:t>
            </a:r>
            <a:r>
              <a:rPr lang="en-US" sz="600" dirty="0">
                <a:latin typeface="+mj-lt"/>
                <a:hlinkClick r:id="rId7"/>
              </a:rPr>
              <a:t>://</a:t>
            </a:r>
            <a:r>
              <a:rPr lang="en-US" sz="600" dirty="0" smtClean="0">
                <a:latin typeface="+mj-lt"/>
                <a:hlinkClick r:id="rId7"/>
              </a:rPr>
              <a:t>www.ewashtenaw.org/government/departments/environmental_health/indoor_air/radon/eh_radon.html </a:t>
            </a:r>
            <a:endParaRPr lang="en-US" sz="600" dirty="0">
              <a:latin typeface="+mj-lt"/>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9085" y="1131905"/>
            <a:ext cx="2667000" cy="1933575"/>
          </a:xfrm>
          <a:prstGeom prst="rect">
            <a:avLst/>
          </a:prstGeom>
        </p:spPr>
      </p:pic>
      <p:sp>
        <p:nvSpPr>
          <p:cNvPr id="17" name="TextBox 16"/>
          <p:cNvSpPr txBox="1"/>
          <p:nvPr/>
        </p:nvSpPr>
        <p:spPr>
          <a:xfrm>
            <a:off x="5101960" y="3092903"/>
            <a:ext cx="2381250" cy="184666"/>
          </a:xfrm>
          <a:prstGeom prst="rect">
            <a:avLst/>
          </a:prstGeom>
          <a:noFill/>
        </p:spPr>
        <p:txBody>
          <a:bodyPr wrap="square" rtlCol="0">
            <a:spAutoFit/>
          </a:bodyPr>
          <a:lstStyle/>
          <a:p>
            <a:pPr algn="ctr"/>
            <a:r>
              <a:rPr lang="en-US" sz="600" dirty="0" smtClean="0">
                <a:latin typeface="+mj-lt"/>
              </a:rPr>
              <a:t>Image </a:t>
            </a:r>
            <a:r>
              <a:rPr lang="en-US" sz="600" dirty="0">
                <a:latin typeface="+mj-lt"/>
              </a:rPr>
              <a:t>Source</a:t>
            </a:r>
            <a:r>
              <a:rPr lang="en-US" sz="600" dirty="0" smtClean="0">
                <a:latin typeface="+mj-lt"/>
                <a:hlinkClick r:id="rId9"/>
              </a:rPr>
              <a:t>: http</a:t>
            </a:r>
            <a:r>
              <a:rPr lang="en-US" sz="600" dirty="0">
                <a:latin typeface="+mj-lt"/>
                <a:hlinkClick r:id="rId9"/>
              </a:rPr>
              <a:t>://aarst-nrpp.com/wp/consumer-devices</a:t>
            </a:r>
            <a:r>
              <a:rPr lang="en-US" sz="600" dirty="0" smtClean="0">
                <a:latin typeface="+mj-lt"/>
                <a:hlinkClick r:id="rId9"/>
              </a:rPr>
              <a:t>/ </a:t>
            </a:r>
            <a:endParaRPr lang="en-US" sz="600" dirty="0">
              <a:latin typeface="+mj-lt"/>
            </a:endParaRPr>
          </a:p>
        </p:txBody>
      </p:sp>
    </p:spTree>
    <p:extLst>
      <p:ext uri="{BB962C8B-B14F-4D97-AF65-F5344CB8AC3E}">
        <p14:creationId xmlns:p14="http://schemas.microsoft.com/office/powerpoint/2010/main" val="319670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38CB7"/>
                </a:solidFill>
              </a:rPr>
              <a:t>[Insert school or district name] </a:t>
            </a:r>
            <a:r>
              <a:rPr lang="en-US" dirty="0" smtClean="0"/>
              <a:t>Radon Test Results</a:t>
            </a:r>
            <a:endParaRPr lang="en-US" dirty="0"/>
          </a:p>
        </p:txBody>
      </p:sp>
      <p:sp>
        <p:nvSpPr>
          <p:cNvPr id="3" name="Content Placeholder 2"/>
          <p:cNvSpPr>
            <a:spLocks noGrp="1"/>
          </p:cNvSpPr>
          <p:nvPr>
            <p:ph idx="1"/>
          </p:nvPr>
        </p:nvSpPr>
        <p:spPr/>
        <p:txBody>
          <a:bodyPr/>
          <a:lstStyle/>
          <a:p>
            <a:r>
              <a:rPr lang="en-US" dirty="0" smtClean="0"/>
              <a:t>Will be available on the </a:t>
            </a:r>
            <a:r>
              <a:rPr lang="en-US" i="1" dirty="0" smtClean="0">
                <a:solidFill>
                  <a:srgbClr val="538CB7"/>
                </a:solidFill>
              </a:rPr>
              <a:t>[insert school or district name] </a:t>
            </a:r>
            <a:r>
              <a:rPr lang="en-US" dirty="0" smtClean="0"/>
              <a:t>website within </a:t>
            </a:r>
            <a:r>
              <a:rPr lang="en-US" i="1" dirty="0" smtClean="0">
                <a:solidFill>
                  <a:srgbClr val="538CB7"/>
                </a:solidFill>
              </a:rPr>
              <a:t>[timeframe; i.e. 5 days] </a:t>
            </a:r>
            <a:r>
              <a:rPr lang="en-US" dirty="0" smtClean="0"/>
              <a:t>of receiving initial test results</a:t>
            </a:r>
          </a:p>
          <a:p>
            <a:pPr marL="0" indent="0">
              <a:buNone/>
            </a:pPr>
            <a:endParaRPr lang="en-US" i="1" dirty="0" smtClean="0"/>
          </a:p>
          <a:p>
            <a:r>
              <a:rPr lang="en-US" i="1" dirty="0" smtClean="0">
                <a:solidFill>
                  <a:srgbClr val="538CB7"/>
                </a:solidFill>
              </a:rPr>
              <a:t>[insert web link where test results will be located]</a:t>
            </a:r>
            <a:r>
              <a:rPr lang="en-US" dirty="0" smtClean="0"/>
              <a:t/>
            </a:r>
            <a:br>
              <a:rPr lang="en-US" dirty="0" smtClean="0"/>
            </a:br>
            <a:endParaRPr lang="en-US" dirty="0" smtClean="0"/>
          </a:p>
          <a:p>
            <a:r>
              <a:rPr lang="en-US" dirty="0"/>
              <a:t>Follow up testing will be done in every room where </a:t>
            </a:r>
            <a:r>
              <a:rPr lang="en-US" dirty="0" smtClean="0"/>
              <a:t>any initial </a:t>
            </a:r>
            <a:r>
              <a:rPr lang="en-US" dirty="0"/>
              <a:t>test </a:t>
            </a:r>
            <a:r>
              <a:rPr lang="en-US" dirty="0" smtClean="0"/>
              <a:t>results are </a:t>
            </a:r>
            <a:r>
              <a:rPr lang="en-US" dirty="0"/>
              <a:t>4 </a:t>
            </a:r>
            <a:r>
              <a:rPr lang="en-US" dirty="0" err="1"/>
              <a:t>pCi</a:t>
            </a:r>
            <a:r>
              <a:rPr lang="en-US" dirty="0"/>
              <a:t>/L or </a:t>
            </a:r>
            <a:r>
              <a:rPr lang="en-US" dirty="0" smtClean="0"/>
              <a:t>greater</a:t>
            </a:r>
          </a:p>
          <a:p>
            <a:endParaRPr lang="en-US" dirty="0"/>
          </a:p>
          <a:p>
            <a:r>
              <a:rPr lang="en-US" dirty="0" smtClean="0"/>
              <a:t>If any follow up test results are 4 </a:t>
            </a:r>
            <a:r>
              <a:rPr lang="en-US" dirty="0" err="1" smtClean="0"/>
              <a:t>pCi</a:t>
            </a:r>
            <a:r>
              <a:rPr lang="en-US" dirty="0" smtClean="0"/>
              <a:t>/L or above, mitigation is recommended</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23</a:t>
            </a:fld>
            <a:endParaRPr lang="en-US"/>
          </a:p>
        </p:txBody>
      </p:sp>
    </p:spTree>
    <p:extLst>
      <p:ext uri="{BB962C8B-B14F-4D97-AF65-F5344CB8AC3E}">
        <p14:creationId xmlns:p14="http://schemas.microsoft.com/office/powerpoint/2010/main" val="3978713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Mitigation Needed?</a:t>
            </a:r>
            <a:endParaRPr lang="en-US" dirty="0"/>
          </a:p>
        </p:txBody>
      </p:sp>
      <p:sp>
        <p:nvSpPr>
          <p:cNvPr id="3" name="Content Placeholder 2"/>
          <p:cNvSpPr>
            <a:spLocks noGrp="1"/>
          </p:cNvSpPr>
          <p:nvPr>
            <p:ph idx="1"/>
          </p:nvPr>
        </p:nvSpPr>
        <p:spPr/>
        <p:txBody>
          <a:bodyPr/>
          <a:lstStyle/>
          <a:p>
            <a:r>
              <a:rPr lang="en-US" dirty="0" smtClean="0"/>
              <a:t>Mitigation is any system or steps designed to reduce the radon level in the indoor air of a building</a:t>
            </a:r>
          </a:p>
          <a:p>
            <a:pPr marL="0" indent="0">
              <a:buNone/>
            </a:pPr>
            <a:endParaRPr lang="en-US" dirty="0" smtClean="0"/>
          </a:p>
          <a:p>
            <a:r>
              <a:rPr lang="en-US" dirty="0"/>
              <a:t>While ORS 332.166-167 does not specifically require mitigation of elevated </a:t>
            </a:r>
            <a:r>
              <a:rPr lang="en-US" dirty="0" smtClean="0"/>
              <a:t>radon in schools, </a:t>
            </a:r>
            <a:r>
              <a:rPr lang="en-US" dirty="0"/>
              <a:t>both EPA and OHA strongly suggest that </a:t>
            </a:r>
            <a:r>
              <a:rPr lang="en-US" b="1" dirty="0"/>
              <a:t>rooms with follow-up measurements above 4.0 </a:t>
            </a:r>
            <a:r>
              <a:rPr lang="en-US" b="1" dirty="0" err="1"/>
              <a:t>pCi</a:t>
            </a:r>
            <a:r>
              <a:rPr lang="en-US" b="1" dirty="0"/>
              <a:t>/L be </a:t>
            </a:r>
            <a:r>
              <a:rPr lang="en-US" b="1" dirty="0" smtClean="0"/>
              <a:t>mitigated</a:t>
            </a:r>
          </a:p>
          <a:p>
            <a:endParaRPr lang="en-US" b="1" dirty="0"/>
          </a:p>
          <a:p>
            <a:r>
              <a:rPr lang="en-US" dirty="0"/>
              <a:t>It is likely impossible to reduce a school’s radon level to </a:t>
            </a:r>
            <a:r>
              <a:rPr lang="en-US" dirty="0" smtClean="0"/>
              <a:t>zero; the </a:t>
            </a:r>
            <a:r>
              <a:rPr lang="en-US" dirty="0"/>
              <a:t>goal of radon reduction is harm </a:t>
            </a:r>
            <a:r>
              <a:rPr lang="en-US" dirty="0" smtClean="0"/>
              <a:t>reduction</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24</a:t>
            </a:fld>
            <a:endParaRPr lang="en-US"/>
          </a:p>
        </p:txBody>
      </p:sp>
    </p:spTree>
    <p:extLst>
      <p:ext uri="{BB962C8B-B14F-4D97-AF65-F5344CB8AC3E}">
        <p14:creationId xmlns:p14="http://schemas.microsoft.com/office/powerpoint/2010/main" val="92278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Types of Mitigation Systems</a:t>
            </a:r>
          </a:p>
        </p:txBody>
      </p:sp>
      <p:sp>
        <p:nvSpPr>
          <p:cNvPr id="3" name="Content Placeholder 2"/>
          <p:cNvSpPr>
            <a:spLocks noGrp="1"/>
          </p:cNvSpPr>
          <p:nvPr>
            <p:ph idx="1"/>
          </p:nvPr>
        </p:nvSpPr>
        <p:spPr/>
        <p:txBody>
          <a:bodyPr/>
          <a:lstStyle/>
          <a:p>
            <a:pPr>
              <a:defRPr/>
            </a:pPr>
            <a:r>
              <a:rPr lang="en-US" dirty="0"/>
              <a:t>Soil depressurization</a:t>
            </a:r>
          </a:p>
          <a:p>
            <a:pPr>
              <a:defRPr/>
            </a:pPr>
            <a:r>
              <a:rPr lang="en-US" dirty="0"/>
              <a:t>Building pressurization</a:t>
            </a:r>
          </a:p>
          <a:p>
            <a:pPr lvl="1">
              <a:defRPr/>
            </a:pPr>
            <a:r>
              <a:rPr lang="en-US" dirty="0"/>
              <a:t>HVAC system adjustments</a:t>
            </a:r>
          </a:p>
          <a:p>
            <a:pPr>
              <a:defRPr/>
            </a:pPr>
            <a:r>
              <a:rPr lang="en-US" dirty="0"/>
              <a:t>Sealing entry routes</a:t>
            </a:r>
          </a:p>
          <a:p>
            <a:pPr>
              <a:defRPr/>
            </a:pPr>
            <a:r>
              <a:rPr lang="en-US" dirty="0"/>
              <a:t>Zone-specific ventilation</a:t>
            </a:r>
          </a:p>
        </p:txBody>
      </p:sp>
      <p:sp>
        <p:nvSpPr>
          <p:cNvPr id="5" name="Slide Number Placeholder 4"/>
          <p:cNvSpPr>
            <a:spLocks noGrp="1"/>
          </p:cNvSpPr>
          <p:nvPr>
            <p:ph type="sldNum" sz="quarter" idx="11"/>
          </p:nvPr>
        </p:nvSpPr>
        <p:spPr/>
        <p:txBody>
          <a:bodyPr/>
          <a:lstStyle/>
          <a:p>
            <a:pPr>
              <a:defRPr/>
            </a:pPr>
            <a:fld id="{9E77F1DC-DB4C-4D1A-8ED6-9E3B058046A6}" type="slidenum">
              <a:rPr lang="en-US" altLang="en-US" smtClean="0"/>
              <a:pPr>
                <a:defRPr/>
              </a:pPr>
              <a:t>25</a:t>
            </a:fld>
            <a:endParaRPr lang="en-US" altLang="en-US"/>
          </a:p>
        </p:txBody>
      </p:sp>
    </p:spTree>
    <p:extLst>
      <p:ext uri="{BB962C8B-B14F-4D97-AF65-F5344CB8AC3E}">
        <p14:creationId xmlns:p14="http://schemas.microsoft.com/office/powerpoint/2010/main" val="3770731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t>
            </a:r>
            <a:endParaRPr lang="en-US" dirty="0"/>
          </a:p>
        </p:txBody>
      </p:sp>
      <p:sp>
        <p:nvSpPr>
          <p:cNvPr id="3" name="Content Placeholder 2"/>
          <p:cNvSpPr>
            <a:spLocks noGrp="1"/>
          </p:cNvSpPr>
          <p:nvPr>
            <p:ph idx="1"/>
          </p:nvPr>
        </p:nvSpPr>
        <p:spPr>
          <a:xfrm>
            <a:off x="457200" y="1600200"/>
            <a:ext cx="8077200" cy="4114800"/>
          </a:xfrm>
        </p:spPr>
        <p:txBody>
          <a:bodyPr/>
          <a:lstStyle/>
          <a:p>
            <a:r>
              <a:rPr lang="en-US" dirty="0" smtClean="0"/>
              <a:t>Test your own home</a:t>
            </a:r>
          </a:p>
          <a:p>
            <a:pPr lvl="1"/>
            <a:r>
              <a:rPr lang="en-US" dirty="0"/>
              <a:t>You can find do-it-yourself test kits at:</a:t>
            </a:r>
          </a:p>
          <a:p>
            <a:pPr lvl="2"/>
            <a:r>
              <a:rPr lang="en-US" dirty="0"/>
              <a:t>Local hardware stores</a:t>
            </a:r>
          </a:p>
          <a:p>
            <a:pPr lvl="2"/>
            <a:r>
              <a:rPr lang="en-US" dirty="0"/>
              <a:t>The American Lung Association – </a:t>
            </a:r>
            <a:r>
              <a:rPr lang="en-US" dirty="0">
                <a:hlinkClick r:id="rId3"/>
              </a:rPr>
              <a:t>www.lung.org/radon</a:t>
            </a:r>
            <a:r>
              <a:rPr lang="en-US" dirty="0"/>
              <a:t>; 503-718-6141</a:t>
            </a:r>
          </a:p>
          <a:p>
            <a:pPr lvl="2"/>
            <a:r>
              <a:rPr lang="en-US" dirty="0"/>
              <a:t>National Radon Program at Kansas State University – </a:t>
            </a:r>
            <a:r>
              <a:rPr lang="en-US" dirty="0">
                <a:hlinkClick r:id="rId4"/>
              </a:rPr>
              <a:t>www.sosradon.org</a:t>
            </a:r>
            <a:r>
              <a:rPr lang="en-US" dirty="0"/>
              <a:t>; 1-800-SOS-RADON</a:t>
            </a:r>
          </a:p>
          <a:p>
            <a:pPr lvl="2"/>
            <a:r>
              <a:rPr lang="en-US" dirty="0"/>
              <a:t>Oregon Radon Awareness Program offers free test kits – contact </a:t>
            </a:r>
            <a:r>
              <a:rPr lang="en-US" dirty="0">
                <a:hlinkClick r:id="rId5"/>
              </a:rPr>
              <a:t>radon.program@state.or.us</a:t>
            </a:r>
            <a:r>
              <a:rPr lang="en-US" dirty="0"/>
              <a:t> to find out if you are eligible</a:t>
            </a:r>
          </a:p>
          <a:p>
            <a:endParaRPr lang="en-US" dirty="0" smtClean="0"/>
          </a:p>
          <a:p>
            <a:r>
              <a:rPr lang="en-US" dirty="0" smtClean="0"/>
              <a:t>Encourage students, co-workers, neighbors and others to test their homes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26</a:t>
            </a:fld>
            <a:endParaRPr lang="en-US"/>
          </a:p>
        </p:txBody>
      </p:sp>
    </p:spTree>
    <p:extLst>
      <p:ext uri="{BB962C8B-B14F-4D97-AF65-F5344CB8AC3E}">
        <p14:creationId xmlns:p14="http://schemas.microsoft.com/office/powerpoint/2010/main" val="3581391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Eddie’s Story</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27</a:t>
            </a:fld>
            <a:endParaRPr lang="en-US"/>
          </a:p>
        </p:txBody>
      </p:sp>
      <p:sp>
        <p:nvSpPr>
          <p:cNvPr id="3" name="Content Placeholder 2"/>
          <p:cNvSpPr>
            <a:spLocks noGrp="1"/>
          </p:cNvSpPr>
          <p:nvPr>
            <p:ph idx="1"/>
          </p:nvPr>
        </p:nvSpPr>
        <p:spPr/>
        <p:txBody>
          <a:bodyPr/>
          <a:lstStyle/>
          <a:p>
            <a:pPr marL="0" indent="0">
              <a:buNone/>
            </a:pPr>
            <a:r>
              <a:rPr lang="en-US" dirty="0"/>
              <a:t>https://www.youtube.com/watch?v=WcvoZ1pP3ak</a:t>
            </a:r>
          </a:p>
          <a:p>
            <a:endParaRPr lang="en-US" dirty="0"/>
          </a:p>
        </p:txBody>
      </p:sp>
    </p:spTree>
    <p:extLst>
      <p:ext uri="{BB962C8B-B14F-4D97-AF65-F5344CB8AC3E}">
        <p14:creationId xmlns:p14="http://schemas.microsoft.com/office/powerpoint/2010/main" val="606716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i="1" dirty="0" smtClean="0">
                <a:solidFill>
                  <a:srgbClr val="538CB7"/>
                </a:solidFill>
              </a:rPr>
              <a:t>[insert school </a:t>
            </a:r>
            <a:r>
              <a:rPr lang="en-US" i="1" smtClean="0">
                <a:solidFill>
                  <a:srgbClr val="538CB7"/>
                </a:solidFill>
              </a:rPr>
              <a:t>or district contact </a:t>
            </a:r>
            <a:r>
              <a:rPr lang="en-US" i="1" dirty="0" smtClean="0">
                <a:solidFill>
                  <a:srgbClr val="538CB7"/>
                </a:solidFill>
              </a:rPr>
              <a:t>name and information, such as the health and safety coordinator]</a:t>
            </a:r>
          </a:p>
          <a:p>
            <a:pPr marL="0" indent="0">
              <a:buNone/>
            </a:pPr>
            <a:endParaRPr lang="en-US" dirty="0" smtClean="0"/>
          </a:p>
          <a:p>
            <a:r>
              <a:rPr lang="en-US" dirty="0" smtClean="0"/>
              <a:t>Oregon Radon Awareness Program</a:t>
            </a:r>
          </a:p>
          <a:p>
            <a:pPr lvl="1"/>
            <a:r>
              <a:rPr lang="en-US" dirty="0" smtClean="0">
                <a:hlinkClick r:id="rId3"/>
              </a:rPr>
              <a:t>www.healthoregon.org/radon</a:t>
            </a:r>
            <a:r>
              <a:rPr lang="en-US" dirty="0" smtClean="0"/>
              <a:t>; 971-673-0440</a:t>
            </a:r>
          </a:p>
          <a:p>
            <a:pPr lvl="1"/>
            <a:endParaRPr lang="en-US" dirty="0"/>
          </a:p>
          <a:p>
            <a:r>
              <a:rPr lang="en-US" dirty="0" smtClean="0"/>
              <a:t>Environmental Protection Agency (EPA)</a:t>
            </a:r>
          </a:p>
          <a:p>
            <a:pPr lvl="1"/>
            <a:r>
              <a:rPr lang="en-US" dirty="0" smtClean="0">
                <a:hlinkClick r:id="rId4"/>
              </a:rPr>
              <a:t>www.epa.gov/radon</a:t>
            </a:r>
            <a:endParaRPr lang="en-US" dirty="0" smtClean="0"/>
          </a:p>
          <a:p>
            <a:pPr lvl="1"/>
            <a:endParaRPr lang="en-US" dirty="0"/>
          </a:p>
          <a:p>
            <a:r>
              <a:rPr lang="en-US" dirty="0" smtClean="0"/>
              <a:t>National Radon Program at Kansas State University</a:t>
            </a:r>
          </a:p>
          <a:p>
            <a:pPr lvl="1"/>
            <a:r>
              <a:rPr lang="en-US" dirty="0" smtClean="0">
                <a:hlinkClick r:id="rId5"/>
              </a:rPr>
              <a:t>www.sosradon.org</a:t>
            </a:r>
            <a:r>
              <a:rPr lang="en-US" dirty="0" smtClean="0"/>
              <a:t>; 1-800-SOS-RADON</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28</a:t>
            </a:fld>
            <a:endParaRPr lang="en-US"/>
          </a:p>
        </p:txBody>
      </p:sp>
    </p:spTree>
    <p:extLst>
      <p:ext uri="{BB962C8B-B14F-4D97-AF65-F5344CB8AC3E}">
        <p14:creationId xmlns:p14="http://schemas.microsoft.com/office/powerpoint/2010/main" val="211588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5B1C7C-2FE3-440E-960B-DC336E9D4EC3}" type="slidenum">
              <a:rPr lang="en-US" smtClean="0"/>
              <a:pPr/>
              <a:t>3</a:t>
            </a:fld>
            <a:endParaRPr lang="en-US"/>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1853"/>
            <a:ext cx="5638800" cy="552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14550" y="5722684"/>
            <a:ext cx="4914900" cy="215444"/>
          </a:xfrm>
          <a:prstGeom prst="rect">
            <a:avLst/>
          </a:prstGeom>
          <a:noFill/>
        </p:spPr>
        <p:txBody>
          <a:bodyPr wrap="square" rtlCol="0">
            <a:spAutoFit/>
          </a:bodyPr>
          <a:lstStyle/>
          <a:p>
            <a:pPr algn="ctr"/>
            <a:r>
              <a:rPr lang="en-US" sz="800" dirty="0" smtClean="0">
                <a:latin typeface="+mj-lt"/>
              </a:rPr>
              <a:t>Image Source: </a:t>
            </a:r>
            <a:r>
              <a:rPr lang="en-US" sz="800" dirty="0" smtClean="0">
                <a:latin typeface="+mj-lt"/>
                <a:hlinkClick r:id="rId4"/>
              </a:rPr>
              <a:t>Testing for Elevated Radon in Schools: A Protocol and Plan</a:t>
            </a:r>
            <a:endParaRPr lang="en-US" sz="800" dirty="0">
              <a:latin typeface="+mj-lt"/>
            </a:endParaRPr>
          </a:p>
        </p:txBody>
      </p:sp>
    </p:spTree>
    <p:extLst>
      <p:ext uri="{BB962C8B-B14F-4D97-AF65-F5344CB8AC3E}">
        <p14:creationId xmlns:p14="http://schemas.microsoft.com/office/powerpoint/2010/main" val="411548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radon enter a building?</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4</a:t>
            </a:fld>
            <a:endParaRPr lang="en-US"/>
          </a:p>
        </p:txBody>
      </p:sp>
      <p:sp>
        <p:nvSpPr>
          <p:cNvPr id="5" name="Content Placeholder 2"/>
          <p:cNvSpPr>
            <a:spLocks noGrp="1"/>
          </p:cNvSpPr>
          <p:nvPr>
            <p:ph idx="1"/>
          </p:nvPr>
        </p:nvSpPr>
        <p:spPr>
          <a:xfrm>
            <a:off x="457200" y="1295400"/>
            <a:ext cx="7772400" cy="4114800"/>
          </a:xfrm>
        </p:spPr>
        <p:txBody>
          <a:bodyPr/>
          <a:lstStyle/>
          <a:p>
            <a:pPr marL="0" indent="0" eaLnBrk="1" hangingPunct="1">
              <a:buNone/>
            </a:pPr>
            <a:endParaRPr lang="en-US" altLang="en-US" dirty="0" smtClean="0"/>
          </a:p>
          <a:p>
            <a:pPr marL="0" indent="0" eaLnBrk="1" hangingPunct="1">
              <a:buFontTx/>
              <a:buAutoNum type="arabicPeriod"/>
            </a:pPr>
            <a:r>
              <a:rPr lang="en-US" altLang="en-US" dirty="0" smtClean="0"/>
              <a:t> Cracks in solid floors</a:t>
            </a:r>
          </a:p>
          <a:p>
            <a:pPr marL="0" indent="0" eaLnBrk="1" hangingPunct="1">
              <a:buFontTx/>
              <a:buAutoNum type="arabicPeriod"/>
            </a:pPr>
            <a:r>
              <a:rPr lang="en-US" altLang="en-US" dirty="0" smtClean="0"/>
              <a:t> Construction joints</a:t>
            </a:r>
          </a:p>
          <a:p>
            <a:pPr marL="0" indent="0" eaLnBrk="1" hangingPunct="1">
              <a:buFontTx/>
              <a:buAutoNum type="arabicPeriod"/>
            </a:pPr>
            <a:r>
              <a:rPr lang="en-US" altLang="en-US" dirty="0" smtClean="0"/>
              <a:t> Cracks in walls</a:t>
            </a:r>
          </a:p>
          <a:p>
            <a:pPr marL="0" indent="0" eaLnBrk="1" hangingPunct="1">
              <a:buFontTx/>
              <a:buAutoNum type="arabicPeriod"/>
            </a:pPr>
            <a:r>
              <a:rPr lang="en-US" altLang="en-US" dirty="0" smtClean="0"/>
              <a:t> Gaps in suspended floors</a:t>
            </a:r>
          </a:p>
          <a:p>
            <a:pPr marL="0" indent="0" eaLnBrk="1" hangingPunct="1">
              <a:buFontTx/>
              <a:buAutoNum type="arabicPeriod"/>
            </a:pPr>
            <a:r>
              <a:rPr lang="en-US" altLang="en-US" dirty="0" smtClean="0"/>
              <a:t> Gaps around pipes</a:t>
            </a:r>
          </a:p>
          <a:p>
            <a:pPr marL="0" indent="0" eaLnBrk="1" hangingPunct="1">
              <a:buFontTx/>
              <a:buAutoNum type="arabicPeriod"/>
            </a:pPr>
            <a:r>
              <a:rPr lang="en-US" altLang="en-US" dirty="0" smtClean="0"/>
              <a:t> Cavities inside walls</a:t>
            </a:r>
          </a:p>
          <a:p>
            <a:pPr marL="0" indent="0" eaLnBrk="1" hangingPunct="1">
              <a:buFontTx/>
              <a:buAutoNum type="arabicPeriod"/>
            </a:pPr>
            <a:r>
              <a:rPr lang="en-US" altLang="en-US" dirty="0" smtClean="0"/>
              <a:t> Water supply</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398588"/>
            <a:ext cx="35433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267325" y="4989513"/>
            <a:ext cx="2076450" cy="184666"/>
          </a:xfrm>
          <a:prstGeom prst="rect">
            <a:avLst/>
          </a:prstGeom>
          <a:noFill/>
        </p:spPr>
        <p:txBody>
          <a:bodyPr wrap="square" rtlCol="0">
            <a:spAutoFit/>
          </a:bodyPr>
          <a:lstStyle/>
          <a:p>
            <a:pPr algn="ctr"/>
            <a:r>
              <a:rPr lang="en-US" sz="600" dirty="0" smtClean="0">
                <a:latin typeface="+mj-lt"/>
              </a:rPr>
              <a:t>Image Source: </a:t>
            </a:r>
            <a:r>
              <a:rPr lang="en-US" sz="600" dirty="0" smtClean="0">
                <a:latin typeface="+mj-lt"/>
                <a:hlinkClick r:id="rId4"/>
              </a:rPr>
              <a:t>www.epa.gov/radon</a:t>
            </a:r>
            <a:r>
              <a:rPr lang="en-US" sz="600" dirty="0" smtClean="0">
                <a:latin typeface="+mj-lt"/>
              </a:rPr>
              <a:t> </a:t>
            </a:r>
            <a:endParaRPr lang="en-US" sz="600" dirty="0">
              <a:latin typeface="+mj-lt"/>
            </a:endParaRPr>
          </a:p>
        </p:txBody>
      </p:sp>
    </p:spTree>
    <p:extLst>
      <p:ext uri="{BB962C8B-B14F-4D97-AF65-F5344CB8AC3E}">
        <p14:creationId xmlns:p14="http://schemas.microsoft.com/office/powerpoint/2010/main" val="272278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Routes of Entry</a:t>
            </a:r>
            <a:endParaRPr lang="en-US" dirty="0"/>
          </a:p>
        </p:txBody>
      </p:sp>
      <p:sp>
        <p:nvSpPr>
          <p:cNvPr id="3" name="Content Placeholder 2"/>
          <p:cNvSpPr>
            <a:spLocks noGrp="1"/>
          </p:cNvSpPr>
          <p:nvPr>
            <p:ph idx="1"/>
          </p:nvPr>
        </p:nvSpPr>
        <p:spPr/>
        <p:txBody>
          <a:bodyPr/>
          <a:lstStyle/>
          <a:p>
            <a:r>
              <a:rPr lang="en-US" dirty="0"/>
              <a:t>HVAC systems</a:t>
            </a:r>
          </a:p>
          <a:p>
            <a:r>
              <a:rPr lang="en-US" dirty="0"/>
              <a:t>Diffusion</a:t>
            </a:r>
          </a:p>
          <a:p>
            <a:r>
              <a:rPr lang="en-US" dirty="0"/>
              <a:t>Well water</a:t>
            </a:r>
          </a:p>
          <a:p>
            <a:r>
              <a:rPr lang="en-US" dirty="0"/>
              <a:t>Building materials</a:t>
            </a:r>
          </a:p>
        </p:txBody>
      </p:sp>
      <p:sp>
        <p:nvSpPr>
          <p:cNvPr id="4" name="Slide Number Placeholder 3"/>
          <p:cNvSpPr>
            <a:spLocks noGrp="1"/>
          </p:cNvSpPr>
          <p:nvPr>
            <p:ph type="sldNum" sz="quarter" idx="10"/>
          </p:nvPr>
        </p:nvSpPr>
        <p:spPr/>
        <p:txBody>
          <a:bodyPr/>
          <a:lstStyle/>
          <a:p>
            <a:fld id="{E35B1C7C-2FE3-440E-960B-DC336E9D4EC3}" type="slidenum">
              <a:rPr lang="en-US" smtClean="0"/>
              <a:pPr/>
              <a:t>5</a:t>
            </a:fld>
            <a:endParaRPr lang="en-US"/>
          </a:p>
        </p:txBody>
      </p:sp>
    </p:spTree>
    <p:extLst>
      <p:ext uri="{BB962C8B-B14F-4D97-AF65-F5344CB8AC3E}">
        <p14:creationId xmlns:p14="http://schemas.microsoft.com/office/powerpoint/2010/main" val="379824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Radon Depends on:</a:t>
            </a:r>
            <a:endParaRPr lang="en-US" dirty="0"/>
          </a:p>
        </p:txBody>
      </p:sp>
      <p:sp>
        <p:nvSpPr>
          <p:cNvPr id="3" name="Content Placeholder 2"/>
          <p:cNvSpPr>
            <a:spLocks noGrp="1"/>
          </p:cNvSpPr>
          <p:nvPr>
            <p:ph idx="1"/>
          </p:nvPr>
        </p:nvSpPr>
        <p:spPr>
          <a:xfrm>
            <a:off x="457200" y="1447800"/>
            <a:ext cx="7874109" cy="4114800"/>
          </a:xfrm>
        </p:spPr>
        <p:txBody>
          <a:bodyPr/>
          <a:lstStyle/>
          <a:p>
            <a:r>
              <a:rPr lang="en-US" dirty="0" smtClean="0"/>
              <a:t>Underlying geology</a:t>
            </a:r>
          </a:p>
          <a:p>
            <a:r>
              <a:rPr lang="en-US" dirty="0" smtClean="0"/>
              <a:t>Soil permeability</a:t>
            </a:r>
            <a:endParaRPr lang="en-US" dirty="0"/>
          </a:p>
          <a:p>
            <a:r>
              <a:rPr lang="en-US" dirty="0"/>
              <a:t>O</a:t>
            </a:r>
            <a:r>
              <a:rPr lang="en-US" dirty="0" smtClean="0"/>
              <a:t>penings in the building</a:t>
            </a:r>
          </a:p>
          <a:p>
            <a:r>
              <a:rPr lang="en-US" dirty="0" smtClean="0"/>
              <a:t>How air is transported within a building</a:t>
            </a:r>
          </a:p>
          <a:p>
            <a:r>
              <a:rPr lang="en-US" dirty="0"/>
              <a:t>V</a:t>
            </a:r>
            <a:r>
              <a:rPr lang="en-US" dirty="0" smtClean="0"/>
              <a:t>entilation rate</a:t>
            </a:r>
          </a:p>
          <a:p>
            <a:r>
              <a:rPr lang="en-US" dirty="0"/>
              <a:t>D</a:t>
            </a:r>
            <a:r>
              <a:rPr lang="en-US" dirty="0" smtClean="0"/>
              <a:t>ifference in air pressure</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6</a:t>
            </a:fld>
            <a:endParaRPr lang="en-US"/>
          </a:p>
        </p:txBody>
      </p:sp>
    </p:spTree>
    <p:extLst>
      <p:ext uri="{BB962C8B-B14F-4D97-AF65-F5344CB8AC3E}">
        <p14:creationId xmlns:p14="http://schemas.microsoft.com/office/powerpoint/2010/main" val="49631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Effect</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219200"/>
            <a:ext cx="5775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114550" y="5562600"/>
            <a:ext cx="4914900" cy="215444"/>
          </a:xfrm>
          <a:prstGeom prst="rect">
            <a:avLst/>
          </a:prstGeom>
          <a:noFill/>
        </p:spPr>
        <p:txBody>
          <a:bodyPr wrap="square" rtlCol="0">
            <a:spAutoFit/>
          </a:bodyPr>
          <a:lstStyle/>
          <a:p>
            <a:pPr algn="ctr"/>
            <a:r>
              <a:rPr lang="en-US" sz="800" dirty="0" smtClean="0">
                <a:latin typeface="+mj-lt"/>
              </a:rPr>
              <a:t>Image Source: </a:t>
            </a:r>
            <a:r>
              <a:rPr lang="en-US" sz="800" dirty="0" smtClean="0">
                <a:latin typeface="+mj-lt"/>
                <a:hlinkClick r:id="rId4"/>
              </a:rPr>
              <a:t>Testing for Elevated Radon in Schools: A Protocol and Plan</a:t>
            </a:r>
            <a:endParaRPr lang="en-US" sz="800" dirty="0">
              <a:latin typeface="+mj-lt"/>
            </a:endParaRPr>
          </a:p>
        </p:txBody>
      </p:sp>
    </p:spTree>
    <p:extLst>
      <p:ext uri="{BB962C8B-B14F-4D97-AF65-F5344CB8AC3E}">
        <p14:creationId xmlns:p14="http://schemas.microsoft.com/office/powerpoint/2010/main" val="720251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8</a:t>
            </a:fld>
            <a:endParaRPr lang="en-US"/>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219200"/>
            <a:ext cx="65055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114550" y="5722684"/>
            <a:ext cx="4914900" cy="215444"/>
          </a:xfrm>
          <a:prstGeom prst="rect">
            <a:avLst/>
          </a:prstGeom>
          <a:noFill/>
        </p:spPr>
        <p:txBody>
          <a:bodyPr wrap="square" rtlCol="0">
            <a:spAutoFit/>
          </a:bodyPr>
          <a:lstStyle/>
          <a:p>
            <a:pPr algn="ctr"/>
            <a:r>
              <a:rPr lang="en-US" sz="800" dirty="0" smtClean="0">
                <a:latin typeface="+mj-lt"/>
              </a:rPr>
              <a:t>Image Source: </a:t>
            </a:r>
            <a:r>
              <a:rPr lang="en-US" sz="800" dirty="0" smtClean="0">
                <a:latin typeface="+mj-lt"/>
                <a:hlinkClick r:id="rId4"/>
              </a:rPr>
              <a:t>Testing for Elevated Radon in Schools: A Protocol and Plan</a:t>
            </a:r>
            <a:endParaRPr lang="en-US" sz="800" dirty="0">
              <a:latin typeface="+mj-lt"/>
            </a:endParaRPr>
          </a:p>
        </p:txBody>
      </p:sp>
    </p:spTree>
    <p:extLst>
      <p:ext uri="{BB962C8B-B14F-4D97-AF65-F5344CB8AC3E}">
        <p14:creationId xmlns:p14="http://schemas.microsoft.com/office/powerpoint/2010/main" val="1287234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radon a problem?</a:t>
            </a:r>
            <a:endParaRPr lang="en-US" dirty="0"/>
          </a:p>
        </p:txBody>
      </p:sp>
      <p:sp>
        <p:nvSpPr>
          <p:cNvPr id="3" name="Content Placeholder 2"/>
          <p:cNvSpPr>
            <a:spLocks noGrp="1"/>
          </p:cNvSpPr>
          <p:nvPr>
            <p:ph idx="1"/>
          </p:nvPr>
        </p:nvSpPr>
        <p:spPr/>
        <p:txBody>
          <a:bodyPr/>
          <a:lstStyle/>
          <a:p>
            <a:r>
              <a:rPr lang="en-US" dirty="0" smtClean="0"/>
              <a:t>Group A carcinogen – known cancer causing substance</a:t>
            </a:r>
          </a:p>
          <a:p>
            <a:r>
              <a:rPr lang="en-US" dirty="0" smtClean="0"/>
              <a:t>2</a:t>
            </a:r>
            <a:r>
              <a:rPr lang="en-US" baseline="30000" dirty="0" smtClean="0"/>
              <a:t>nd</a:t>
            </a:r>
            <a:r>
              <a:rPr lang="en-US" dirty="0" smtClean="0"/>
              <a:t> leading cause of lung cancer, after smoking</a:t>
            </a:r>
          </a:p>
          <a:p>
            <a:r>
              <a:rPr lang="en-US" dirty="0" smtClean="0"/>
              <a:t>Combined </a:t>
            </a:r>
            <a:r>
              <a:rPr lang="en-US" dirty="0"/>
              <a:t>with </a:t>
            </a:r>
            <a:r>
              <a:rPr lang="en-US" dirty="0" smtClean="0"/>
              <a:t>smoking – 10x the risk</a:t>
            </a:r>
          </a:p>
          <a:p>
            <a:r>
              <a:rPr lang="en-US" dirty="0"/>
              <a:t>No immediate health effects</a:t>
            </a:r>
          </a:p>
          <a:p>
            <a:pPr marL="0" indent="0">
              <a:buNone/>
            </a:pPr>
            <a:endParaRPr lang="en-US" dirty="0" smtClean="0"/>
          </a:p>
        </p:txBody>
      </p:sp>
      <p:sp>
        <p:nvSpPr>
          <p:cNvPr id="4" name="Slide Number Placeholder 3"/>
          <p:cNvSpPr>
            <a:spLocks noGrp="1"/>
          </p:cNvSpPr>
          <p:nvPr>
            <p:ph type="sldNum" sz="quarter" idx="10"/>
          </p:nvPr>
        </p:nvSpPr>
        <p:spPr/>
        <p:txBody>
          <a:bodyPr/>
          <a:lstStyle/>
          <a:p>
            <a:fld id="{E35B1C7C-2FE3-440E-960B-DC336E9D4EC3}" type="slidenum">
              <a:rPr lang="en-US" smtClean="0"/>
              <a:pPr/>
              <a:t>9</a:t>
            </a:fld>
            <a:endParaRPr lang="en-US"/>
          </a:p>
        </p:txBody>
      </p:sp>
      <p:pic>
        <p:nvPicPr>
          <p:cNvPr id="5" name="Picture 4"/>
          <p:cNvPicPr>
            <a:picLocks noChangeAspect="1"/>
          </p:cNvPicPr>
          <p:nvPr/>
        </p:nvPicPr>
        <p:blipFill>
          <a:blip r:embed="rId3"/>
          <a:stretch>
            <a:fillRect/>
          </a:stretch>
        </p:blipFill>
        <p:spPr>
          <a:xfrm>
            <a:off x="1940956" y="3276600"/>
            <a:ext cx="5262087" cy="2343044"/>
          </a:xfrm>
          <a:prstGeom prst="rect">
            <a:avLst/>
          </a:prstGeom>
        </p:spPr>
      </p:pic>
      <p:sp>
        <p:nvSpPr>
          <p:cNvPr id="6" name="Rectangle 5"/>
          <p:cNvSpPr/>
          <p:nvPr/>
        </p:nvSpPr>
        <p:spPr>
          <a:xfrm>
            <a:off x="2285999" y="5715000"/>
            <a:ext cx="4572000" cy="215444"/>
          </a:xfrm>
          <a:prstGeom prst="rect">
            <a:avLst/>
          </a:prstGeom>
        </p:spPr>
        <p:txBody>
          <a:bodyPr>
            <a:spAutoFit/>
          </a:bodyPr>
          <a:lstStyle/>
          <a:p>
            <a:pPr algn="ctr"/>
            <a:r>
              <a:rPr lang="en-US" sz="800" dirty="0">
                <a:latin typeface="+mj-lt"/>
              </a:rPr>
              <a:t>Image Source: </a:t>
            </a:r>
            <a:r>
              <a:rPr lang="en-US" sz="800" dirty="0">
                <a:latin typeface="+mj-lt"/>
                <a:hlinkClick r:id="rId4"/>
              </a:rPr>
              <a:t>CDC Radon Toolkit for Public Health Professionals</a:t>
            </a:r>
            <a:endParaRPr lang="en-US" sz="800" dirty="0">
              <a:latin typeface="+mj-lt"/>
            </a:endParaRPr>
          </a:p>
        </p:txBody>
      </p:sp>
    </p:spTree>
    <p:extLst>
      <p:ext uri="{BB962C8B-B14F-4D97-AF65-F5344CB8AC3E}">
        <p14:creationId xmlns:p14="http://schemas.microsoft.com/office/powerpoint/2010/main" val="2639992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D503447DF0D8498072C5C34FAF1BFB" ma:contentTypeVersion="19" ma:contentTypeDescription="Create a new document." ma:contentTypeScope="" ma:versionID="b371959f0e4a4abaf12ac6705d73f168">
  <xsd:schema xmlns:xsd="http://www.w3.org/2001/XMLSchema" xmlns:xs="http://www.w3.org/2001/XMLSchema" xmlns:p="http://schemas.microsoft.com/office/2006/metadata/properties" xmlns:ns1="http://schemas.microsoft.com/sharepoint/v3" xmlns:ns2="59da1016-2a1b-4f8a-9768-d7a4932f6f16" xmlns:ns3="bc53cc83-f2a2-4160-aad9-e2aeae1624b2" targetNamespace="http://schemas.microsoft.com/office/2006/metadata/properties" ma:root="true" ma:fieldsID="a292fcc76155af5cda45a5fd87632225" ns1:_="" ns2:_="" ns3:_="">
    <xsd:import namespace="http://schemas.microsoft.com/sharepoint/v3"/>
    <xsd:import namespace="59da1016-2a1b-4f8a-9768-d7a4932f6f16"/>
    <xsd:import namespace="bc53cc83-f2a2-4160-aad9-e2aeae1624b2"/>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53cc83-f2a2-4160-aad9-e2aeae1624b2"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https://www.oregon.gov/oha/PH/HEALTHYENVIRONMENTS/HEALTHYNEIGHBORHOODS/RADONGAS/Documents/Schools%20Tools/comms-toolkit/Pre-Test_PARENTS_GUARDIANS_Presentation_Template.pptx</Url>
      <Description>PRE-TEST PARENTS &amp; GUARDIANS Information Session presentation Template </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 xsi:nil="true"/>
    <Meta_x0020_Keywords xmlns="bc53cc83-f2a2-4160-aad9-e2aeae1624b2" xsi:nil="true"/>
    <IATopic xmlns="59da1016-2a1b-4f8a-9768-d7a4932f6f16">Programs and Services - Environment</IATopic>
    <Meta_x0020_Description xmlns="bc53cc83-f2a2-4160-aad9-e2aeae1624b2" xsi:nil="true"/>
  </documentManagement>
</p:properties>
</file>

<file path=customXml/itemProps1.xml><?xml version="1.0" encoding="utf-8"?>
<ds:datastoreItem xmlns:ds="http://schemas.openxmlformats.org/officeDocument/2006/customXml" ds:itemID="{46316E6A-FDD5-4A22-914B-82367F251ADF}"/>
</file>

<file path=customXml/itemProps2.xml><?xml version="1.0" encoding="utf-8"?>
<ds:datastoreItem xmlns:ds="http://schemas.openxmlformats.org/officeDocument/2006/customXml" ds:itemID="{6AC1EB78-E113-4CD0-AF5E-21DCD31E871E}"/>
</file>

<file path=customXml/itemProps3.xml><?xml version="1.0" encoding="utf-8"?>
<ds:datastoreItem xmlns:ds="http://schemas.openxmlformats.org/officeDocument/2006/customXml" ds:itemID="{CCBDB7B5-3153-4203-ABDC-F56E499F4895}"/>
</file>

<file path=docProps/app.xml><?xml version="1.0" encoding="utf-8"?>
<Properties xmlns="http://schemas.openxmlformats.org/officeDocument/2006/extended-properties" xmlns:vt="http://schemas.openxmlformats.org/officeDocument/2006/docPropsVTypes">
  <Template/>
  <TotalTime>1337</TotalTime>
  <Words>3386</Words>
  <Application>Microsoft Office PowerPoint</Application>
  <PresentationFormat>On-screen Show (4:3)</PresentationFormat>
  <Paragraphs>324</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Courier New</vt:lpstr>
      <vt:lpstr>Times</vt:lpstr>
      <vt:lpstr>Custom Design</vt:lpstr>
      <vt:lpstr>Radon Basics &amp; Testing in Your School</vt:lpstr>
      <vt:lpstr>What is radon?</vt:lpstr>
      <vt:lpstr>PowerPoint Presentation</vt:lpstr>
      <vt:lpstr>How does radon enter a building?</vt:lpstr>
      <vt:lpstr>Other Routes of Entry</vt:lpstr>
      <vt:lpstr>Level of Radon Depends on:</vt:lpstr>
      <vt:lpstr>Vacuum Effect</vt:lpstr>
      <vt:lpstr>Environmental Factors</vt:lpstr>
      <vt:lpstr>Why is radon a problem?</vt:lpstr>
      <vt:lpstr>Cancer Types and Estimated U.S. Deaths, 2015</vt:lpstr>
      <vt:lpstr>How does radon cause lung cancer?</vt:lpstr>
      <vt:lpstr>Where do we spend our time?</vt:lpstr>
      <vt:lpstr>Who Should Test for Radon?</vt:lpstr>
      <vt:lpstr>Oregon Law – Radon in Schools</vt:lpstr>
      <vt:lpstr>Radon in U.S. Schools – Background </vt:lpstr>
      <vt:lpstr>How is radon measured?</vt:lpstr>
      <vt:lpstr>Type of Radon Measurement Devices</vt:lpstr>
      <vt:lpstr>Short- and Long-term Tests</vt:lpstr>
      <vt:lpstr>Radon in [insert school or district name] – Background</vt:lpstr>
      <vt:lpstr>Current Radon Testing in Your School</vt:lpstr>
      <vt:lpstr>Testing Devices</vt:lpstr>
      <vt:lpstr>PowerPoint Presentation</vt:lpstr>
      <vt:lpstr>[Insert school or district name] Radon Test Results</vt:lpstr>
      <vt:lpstr>Is Mitigation Needed?</vt:lpstr>
      <vt:lpstr>Types of Mitigation Systems</vt:lpstr>
      <vt:lpstr>What can YOU do? </vt:lpstr>
      <vt:lpstr>Watch Eddie’s Story</vt:lpstr>
      <vt:lpstr>Resources</vt:lpstr>
    </vt:vector>
  </TitlesOfParts>
  <Company>Joe's World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PRE-TEST PARENTS &amp; GUARDIANS Information Session presentation Template </dc:title>
  <dc:creator>Lindsay Spears; Curtis Cude</dc:creator>
  <cp:keywords>radon, testing, schools, communications</cp:keywords>
  <cp:lastModifiedBy>Cude Curtis G</cp:lastModifiedBy>
  <cp:revision>49</cp:revision>
  <dcterms:created xsi:type="dcterms:W3CDTF">2010-08-23T12:44:57Z</dcterms:created>
  <dcterms:modified xsi:type="dcterms:W3CDTF">2017-07-27T23:55:33Z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0x01010067D503447DF0D8498072C5C34FAF1BFB</vt:lpwstr>
  </property>
  <property fmtid="{D5CDD505-2E9C-101B-9397-08002B2CF9AE}" pid="3" name="WorkflowChangePath">
    <vt:lpwstr>19aa3e66-d597-43a4-a917-314db6429d53,3;</vt:lpwstr>
  </property>
</Properties>
</file>