
<file path=[Content_Types].xml><?xml version="1.0" encoding="utf-8"?>
<Types xmlns="http://schemas.openxmlformats.org/package/2006/content-types">
  <Default Extension="png" ContentType="image/png"/>
  <Default Extension="rels" ContentType="application/vnd.openxmlformats-package.relationships+xml"/>
  <Default Extension="jpeg" ContentType="image/jpeg"/>
  <Default Extension="xml" ContentType="application/xml"/>
  <Override PartName="/ppt/presentation.xml" ContentType="application/vnd.openxmlformats-officedocument.presentationml.presentation.main+xml"/>
  <Override PartName="/ppt/slides/slide11.xml" ContentType="application/vnd.openxmlformats-officedocument.presentationml.slide+xml"/>
  <Override PartName="/ppt/slides/slide15.xml" ContentType="application/vnd.openxmlformats-officedocument.presentationml.slide+xml"/>
  <Override PartName="/ppt/slides/slide6.xml" ContentType="application/vnd.openxmlformats-officedocument.presentationml.slide+xml"/>
  <Override PartName="/ppt/slides/slide14.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13.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18.xml" ContentType="application/vnd.openxmlformats-officedocument.presentationml.slide+xml"/>
  <Override PartName="/ppt/slides/slide3.xml" ContentType="application/vnd.openxmlformats-officedocument.presentationml.slide+xml"/>
  <Override PartName="/ppt/slides/slide16.xml" ContentType="application/vnd.openxmlformats-officedocument.presentationml.slide+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notesSlides/notesSlide1.xml" ContentType="application/vnd.openxmlformats-officedocument.presentationml.notesSlide+xml"/>
  <Override PartName="/ppt/notesSlides/notesSlide12.xml" ContentType="application/vnd.openxmlformats-officedocument.presentationml.notesSlide+xml"/>
  <Override PartName="/ppt/notesSlides/notesSlide15.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4.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3.xml" ContentType="application/vnd.openxmlformats-officedocument.presentationml.notesSlide+xml"/>
  <Override PartName="/ppt/notesSlides/notesSlide16.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2.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21"/>
  </p:notesMasterIdLst>
  <p:sldIdLst>
    <p:sldId id="342" r:id="rId3"/>
    <p:sldId id="344" r:id="rId4"/>
    <p:sldId id="346" r:id="rId5"/>
    <p:sldId id="312" r:id="rId6"/>
    <p:sldId id="334" r:id="rId7"/>
    <p:sldId id="304" r:id="rId8"/>
    <p:sldId id="348" r:id="rId9"/>
    <p:sldId id="329" r:id="rId10"/>
    <p:sldId id="361" r:id="rId11"/>
    <p:sldId id="292" r:id="rId12"/>
    <p:sldId id="362" r:id="rId13"/>
    <p:sldId id="299" r:id="rId14"/>
    <p:sldId id="351" r:id="rId15"/>
    <p:sldId id="365" r:id="rId16"/>
    <p:sldId id="366" r:id="rId17"/>
    <p:sldId id="355" r:id="rId18"/>
    <p:sldId id="354" r:id="rId19"/>
    <p:sldId id="364"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809" autoAdjust="0"/>
    <p:restoredTop sz="76823" autoAdjust="0"/>
  </p:normalViewPr>
  <p:slideViewPr>
    <p:cSldViewPr snapToGrid="0" snapToObjects="1">
      <p:cViewPr>
        <p:scale>
          <a:sx n="100" d="100"/>
          <a:sy n="100" d="100"/>
        </p:scale>
        <p:origin x="-54" y="564"/>
      </p:cViewPr>
      <p:guideLst>
        <p:guide orient="horz" pos="2160"/>
        <p:guide pos="2880"/>
      </p:guideLst>
    </p:cSldViewPr>
  </p:slideViewPr>
  <p:notesTextViewPr>
    <p:cViewPr>
      <p:scale>
        <a:sx n="150" d="100"/>
        <a:sy n="150" d="100"/>
      </p:scale>
      <p:origin x="0" y="0"/>
    </p:cViewPr>
  </p:notesTextViewPr>
  <p:sorterViewPr>
    <p:cViewPr>
      <p:scale>
        <a:sx n="66" d="100"/>
        <a:sy n="66" d="100"/>
      </p:scale>
      <p:origin x="0" y="0"/>
    </p:cViewPr>
  </p:sorterViewPr>
  <p:notesViewPr>
    <p:cSldViewPr snapToGrid="0" snapToObjects="1">
      <p:cViewPr>
        <p:scale>
          <a:sx n="150" d="100"/>
          <a:sy n="150" d="100"/>
        </p:scale>
        <p:origin x="-1160" y="80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customXml" Target="../customXml/item1.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28" Type="http://schemas.openxmlformats.org/officeDocument/2006/relationships/customXml" Target="../customXml/item3.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 Id="rId27"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F549F15-100B-F84E-AAD3-CCC9E7859268}" type="datetimeFigureOut">
              <a:rPr lang="en-US" smtClean="0"/>
              <a:pPr/>
              <a:t>4/11/2013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3EE23FF-4210-714E-AD00-46D944893B52}" type="slidenum">
              <a:rPr lang="en-US" smtClean="0"/>
              <a:pPr/>
              <a:t>‹#›</a:t>
            </a:fld>
            <a:endParaRPr lang="en-US"/>
          </a:p>
        </p:txBody>
      </p:sp>
    </p:spTree>
    <p:extLst>
      <p:ext uri="{BB962C8B-B14F-4D97-AF65-F5344CB8AC3E}">
        <p14:creationId xmlns="" xmlns:p14="http://schemas.microsoft.com/office/powerpoint/2010/main" val="107179722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1"/>
          <p:cNvSpPr>
            <a:spLocks noGrp="1" noRot="1" noChangeAspect="1" noChangeArrowheads="1"/>
          </p:cNvSpPr>
          <p:nvPr>
            <p:ph type="sldImg"/>
          </p:nvPr>
        </p:nvSpPr>
        <p:spPr>
          <a:solidFill>
            <a:srgbClr val="FFFFFF"/>
          </a:solidFill>
          <a:ln/>
        </p:spPr>
      </p:sp>
      <p:sp>
        <p:nvSpPr>
          <p:cNvPr id="224259" name="Rectangle 2"/>
          <p:cNvSpPr>
            <a:spLocks noGrp="1" noChangeArrowheads="1"/>
          </p:cNvSpPr>
          <p:nvPr>
            <p:ph type="body" idx="1"/>
          </p:nvPr>
        </p:nvSpPr>
        <p:spPr>
          <a:noFill/>
          <a:ln/>
        </p:spPr>
        <p:txBody>
          <a:bodyPr/>
          <a:lstStyle/>
          <a:p>
            <a:pPr marL="39688" eaLnBrk="1" hangingPunct="1"/>
            <a:r>
              <a:rPr lang="en-US" sz="1800">
                <a:solidFill>
                  <a:srgbClr val="000000"/>
                </a:solidFill>
                <a:latin typeface="Lucida Grande" charset="0"/>
                <a:ea typeface="Lucida Grande" charset="0"/>
                <a:cs typeface="Lucida Grande" charset="0"/>
                <a:sym typeface="Lucida Grande" charset="0"/>
              </a:rPr>
              <a:t>Point of slide: Space holder while introduce and explain what we had in mind.</a:t>
            </a:r>
          </a:p>
          <a:p>
            <a:pPr marL="39688" eaLnBrk="1" hangingPunct="1"/>
            <a:endParaRPr lang="en-US" sz="1800">
              <a:solidFill>
                <a:srgbClr val="000000"/>
              </a:solidFill>
              <a:latin typeface="Lucida Grande" charset="0"/>
              <a:ea typeface="Lucida Grande" charset="0"/>
              <a:cs typeface="Lucida Grande" charset="0"/>
              <a:sym typeface="Lucida Grande" charset="0"/>
            </a:endParaRPr>
          </a:p>
          <a:p>
            <a:pPr marL="39688" eaLnBrk="1" hangingPunct="1"/>
            <a:r>
              <a:rPr lang="en-US" sz="1800">
                <a:solidFill>
                  <a:srgbClr val="000000"/>
                </a:solidFill>
                <a:latin typeface="Lucida Grande" charset="0"/>
                <a:ea typeface="Lucida Grande" charset="0"/>
                <a:cs typeface="Lucida Grande" charset="0"/>
                <a:sym typeface="Lucida Grande" charset="0"/>
              </a:rPr>
              <a:t>Welcome and introductions.</a:t>
            </a:r>
          </a:p>
          <a:p>
            <a:pPr marL="39688" eaLnBrk="1" hangingPunct="1"/>
            <a:endParaRPr lang="en-US" sz="1800">
              <a:solidFill>
                <a:srgbClr val="000000"/>
              </a:solidFill>
              <a:latin typeface="Lucida Grande" charset="0"/>
              <a:ea typeface="Lucida Grande" charset="0"/>
              <a:cs typeface="Lucida Grande" charset="0"/>
              <a:sym typeface="Lucida Grande" charset="0"/>
            </a:endParaRPr>
          </a:p>
          <a:p>
            <a:pPr marL="39688" eaLnBrk="1" hangingPunct="1"/>
            <a:r>
              <a:rPr lang="en-US" sz="1800">
                <a:solidFill>
                  <a:srgbClr val="000000"/>
                </a:solidFill>
                <a:latin typeface="Lucida Grande" charset="0"/>
                <a:ea typeface="Lucida Grande" charset="0"/>
                <a:cs typeface="Lucida Grande" charset="0"/>
                <a:sym typeface="Lucida Grande" charset="0"/>
              </a:rPr>
              <a:t>The purpose of this training module is for local, state and federal public health agency professionals to understand how to apply Health Impact Assessment practice to Climate Change Policy. </a:t>
            </a:r>
          </a:p>
          <a:p>
            <a:pPr marL="39688" eaLnBrk="1" hangingPunct="1"/>
            <a:endParaRPr lang="en-US" sz="1800">
              <a:solidFill>
                <a:srgbClr val="000000"/>
              </a:solidFill>
              <a:latin typeface="Lucida Grande" charset="0"/>
              <a:ea typeface="Lucida Grande" charset="0"/>
              <a:cs typeface="Lucida Grande" charset="0"/>
              <a:sym typeface="Lucida Grande" charset="0"/>
            </a:endParaRPr>
          </a:p>
          <a:p>
            <a:pPr marL="39688" eaLnBrk="1" hangingPunct="1"/>
            <a:r>
              <a:rPr lang="en-US" sz="1800">
                <a:solidFill>
                  <a:srgbClr val="000000"/>
                </a:solidFill>
                <a:latin typeface="Lucida Grande" charset="0"/>
                <a:ea typeface="Lucida Grande" charset="0"/>
                <a:cs typeface="Lucida Grande" charset="0"/>
                <a:sym typeface="Lucida Grande" charset="0"/>
              </a:rPr>
              <a:t>See the Participant’s Guide for a complete list of all learning objectives and a description of the training elements and structure. </a:t>
            </a:r>
          </a:p>
          <a:p>
            <a:pPr marL="39688" eaLnBrk="1" hangingPunct="1"/>
            <a:endParaRPr lang="en-US" sz="1800">
              <a:solidFill>
                <a:srgbClr val="000000"/>
              </a:solidFill>
              <a:latin typeface="Lucida Grande" charset="0"/>
              <a:ea typeface="Lucida Grande" charset="0"/>
              <a:cs typeface="Lucida Grande" charset="0"/>
              <a:sym typeface="Lucida Grande" charset="0"/>
            </a:endParaRPr>
          </a:p>
          <a:p>
            <a:pPr marL="39688" eaLnBrk="1" hangingPunct="1"/>
            <a:r>
              <a:rPr lang="en-US" sz="1800">
                <a:solidFill>
                  <a:srgbClr val="000000"/>
                </a:solidFill>
                <a:latin typeface="Lucida Grande" charset="0"/>
                <a:ea typeface="Lucida Grande" charset="0"/>
                <a:cs typeface="Lucida Grande" charset="0"/>
                <a:sym typeface="Lucida Grande" charset="0"/>
              </a:rPr>
              <a:t>In Chapters One learners will: </a:t>
            </a:r>
          </a:p>
          <a:p>
            <a:pPr marL="39688" eaLnBrk="1" hangingPunct="1">
              <a:buClr>
                <a:srgbClr val="000000"/>
              </a:buClr>
              <a:buFontTx/>
              <a:buChar char="•"/>
            </a:pPr>
            <a:r>
              <a:rPr lang="en-US" sz="1800">
                <a:solidFill>
                  <a:srgbClr val="000000"/>
                </a:solidFill>
                <a:latin typeface="Lucida Grande" charset="0"/>
                <a:ea typeface="Lucida Grande" charset="0"/>
                <a:cs typeface="Lucida Grande" charset="0"/>
                <a:sym typeface="Lucida Grande" charset="0"/>
              </a:rPr>
              <a:t>Review how climate change will potentially impact health,</a:t>
            </a:r>
          </a:p>
          <a:p>
            <a:pPr marL="39688" eaLnBrk="1" hangingPunct="1">
              <a:buClr>
                <a:srgbClr val="000000"/>
              </a:buClr>
              <a:buFontTx/>
              <a:buChar char="•"/>
            </a:pPr>
            <a:r>
              <a:rPr lang="en-US" sz="1800">
                <a:solidFill>
                  <a:srgbClr val="000000"/>
                </a:solidFill>
                <a:latin typeface="Lucida Grande" charset="0"/>
                <a:ea typeface="Lucida Grande" charset="0"/>
                <a:cs typeface="Lucida Grande" charset="0"/>
                <a:sym typeface="Lucida Grande" charset="0"/>
              </a:rPr>
              <a:t>Review HIA stages,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Here’s an example from</a:t>
            </a:r>
            <a:r>
              <a:rPr lang="en-US" baseline="0" dirty="0" smtClean="0"/>
              <a:t> an HIA on land use and transportation policies in a local climate action plan.  You can see how connected land use and transportation outcomes are. Again, I won’t walk you through each of the pathways unless you have any questions.</a:t>
            </a:r>
            <a:endParaRPr lang="en-US" dirty="0" smtClean="0"/>
          </a:p>
        </p:txBody>
      </p:sp>
      <p:sp>
        <p:nvSpPr>
          <p:cNvPr id="4" name="Slide Number Placeholder 3"/>
          <p:cNvSpPr>
            <a:spLocks noGrp="1"/>
          </p:cNvSpPr>
          <p:nvPr>
            <p:ph type="sldNum" sz="quarter" idx="10"/>
          </p:nvPr>
        </p:nvSpPr>
        <p:spPr/>
        <p:txBody>
          <a:bodyPr/>
          <a:lstStyle/>
          <a:p>
            <a:fld id="{CF4CC77A-16F0-8A4F-8B25-2CFAEF265C2C}" type="slidenum">
              <a:rPr lang="en-US" smtClean="0"/>
              <a:pPr/>
              <a:t>12</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I’m going to walk through a few examples</a:t>
            </a:r>
            <a:r>
              <a:rPr lang="en-US" baseline="0" dirty="0" smtClean="0"/>
              <a:t> of the benefits and trade-offs of strategies to limit scope…</a:t>
            </a:r>
            <a:br>
              <a:rPr lang="en-US" baseline="0" dirty="0" smtClean="0"/>
            </a:br>
            <a:r>
              <a:rPr lang="en-US" baseline="0" dirty="0" smtClean="0"/>
              <a:t/>
            </a:r>
            <a:br>
              <a:rPr lang="en-US" baseline="0" dirty="0" smtClean="0"/>
            </a:br>
            <a:r>
              <a:rPr lang="en-US" baseline="0" dirty="0" smtClean="0"/>
              <a:t>You could focus on o</a:t>
            </a:r>
            <a:r>
              <a:rPr lang="en-US" dirty="0" smtClean="0"/>
              <a:t>ne sector or element of policy/plan,</a:t>
            </a:r>
            <a:r>
              <a:rPr lang="en-US" baseline="0" dirty="0" smtClean="0"/>
              <a:t> but then you…</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Can only speak to outcomes of elements you include.</a:t>
            </a:r>
            <a:r>
              <a:rPr lang="en-US" baseline="0" dirty="0" smtClean="0"/>
              <a:t>  You could limit your focus…</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To just looking at the co-benefits, but then you…</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chemeClr val="tx1"/>
                </a:solidFill>
                <a:effectLst/>
                <a:uLnTx/>
                <a:uFillTx/>
                <a:latin typeface="+mn-lt"/>
                <a:ea typeface="+mn-ea"/>
                <a:cs typeface="+mn-cs"/>
              </a:rPr>
              <a:t>May miss co-cost mitigation opportunities.</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43EE23FF-4210-714E-AD00-46D944893B52}" type="slidenum">
              <a:rPr lang="en-US" smtClean="0"/>
              <a:pPr/>
              <a:t>13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You could rely on only secondary data</a:t>
            </a:r>
            <a:r>
              <a:rPr lang="en-US" dirty="0" smtClean="0"/>
              <a:t>,</a:t>
            </a:r>
            <a:r>
              <a:rPr lang="en-US" baseline="0" dirty="0" smtClean="0"/>
              <a:t> but then you…</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May miss opportunities to add new information to policy dialogue.</a:t>
            </a:r>
            <a:r>
              <a:rPr lang="en-US" baseline="0" dirty="0" smtClean="0"/>
              <a:t>  You could…</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Involve stakeholders only at the scoping and recommendations stages…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chemeClr val="tx1"/>
                </a:solidFill>
                <a:effectLst/>
                <a:uLnTx/>
                <a:uFillTx/>
                <a:latin typeface="+mn-lt"/>
                <a:ea typeface="+mn-ea"/>
                <a:cs typeface="+mn-cs"/>
              </a:rPr>
              <a:t>May miss key stakeholder input.</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43EE23FF-4210-714E-AD00-46D944893B52}" type="slidenum">
              <a:rPr lang="en-US" smtClean="0"/>
              <a:pPr/>
              <a:t>14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You could just estimate the direction of the impact (is it good or bad for health?), but you…</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May miss opportunities to add new information to policy dialogue.</a:t>
            </a:r>
            <a:r>
              <a:rPr lang="en-US" baseline="0" dirty="0" smtClean="0"/>
              <a:t>  </a:t>
            </a:r>
          </a:p>
          <a:p>
            <a:pPr marL="0" marR="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chemeClr val="tx1"/>
                </a:solidFill>
                <a:effectLst/>
                <a:uLnTx/>
                <a:uFillTx/>
                <a:latin typeface="+mn-lt"/>
                <a:ea typeface="+mn-ea"/>
                <a:cs typeface="+mn-cs"/>
              </a:rPr>
              <a:t>You could focus on health outcomes affecting the largest populations…</a:t>
            </a:r>
          </a:p>
          <a:p>
            <a:pPr marL="0" marR="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chemeClr val="tx1"/>
                </a:solidFill>
                <a:effectLst/>
                <a:uLnTx/>
                <a:uFillTx/>
                <a:latin typeface="+mn-lt"/>
                <a:ea typeface="+mn-ea"/>
                <a:cs typeface="+mn-cs"/>
              </a:rPr>
              <a:t>But you may miss opportunities to analyze the impact on the most vulnerable and may not present a balanced perspective.</a:t>
            </a:r>
          </a:p>
        </p:txBody>
      </p:sp>
      <p:sp>
        <p:nvSpPr>
          <p:cNvPr id="4" name="Slide Number Placeholder 3"/>
          <p:cNvSpPr>
            <a:spLocks noGrp="1"/>
          </p:cNvSpPr>
          <p:nvPr>
            <p:ph type="sldNum" sz="quarter" idx="10"/>
          </p:nvPr>
        </p:nvSpPr>
        <p:spPr/>
        <p:txBody>
          <a:bodyPr/>
          <a:lstStyle/>
          <a:p>
            <a:fld id="{43EE23FF-4210-714E-AD00-46D944893B52}" type="slidenum">
              <a:rPr lang="en-US" smtClean="0"/>
              <a:pPr/>
              <a:t>15</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15 minutes</a:t>
            </a:r>
            <a:r>
              <a:rPr lang="en-US" baseline="0" dirty="0" smtClean="0"/>
              <a:t> for this.</a:t>
            </a:r>
          </a:p>
          <a:p>
            <a:r>
              <a:rPr lang="en-US" baseline="0" dirty="0" smtClean="0"/>
              <a:t>5-10 minute discussion (hear from at least one group on both case studies). Ask them to describe which health determinants they removed </a:t>
            </a:r>
            <a:r>
              <a:rPr lang="en-US" baseline="0" smtClean="0"/>
              <a:t>and why.</a:t>
            </a:r>
          </a:p>
        </p:txBody>
      </p:sp>
      <p:sp>
        <p:nvSpPr>
          <p:cNvPr id="4" name="Slide Number Placeholder 3"/>
          <p:cNvSpPr>
            <a:spLocks noGrp="1"/>
          </p:cNvSpPr>
          <p:nvPr>
            <p:ph type="sldNum" sz="quarter" idx="10"/>
          </p:nvPr>
        </p:nvSpPr>
        <p:spPr/>
        <p:txBody>
          <a:bodyPr/>
          <a:lstStyle/>
          <a:p>
            <a:fld id="{43EE23FF-4210-714E-AD00-46D944893B52}" type="slidenum">
              <a:rPr lang="en-US" smtClean="0"/>
              <a:pPr/>
              <a:t>16</a:t>
            </a:fld>
            <a:endParaRPr lang="en-US"/>
          </a:p>
        </p:txBody>
      </p:sp>
    </p:spTree>
    <p:extLst>
      <p:ext uri="{BB962C8B-B14F-4D97-AF65-F5344CB8AC3E}">
        <p14:creationId xmlns="" xmlns:p14="http://schemas.microsoft.com/office/powerpoint/2010/main" val="15911328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p:cNvSpPr>
          <p:nvPr>
            <p:ph type="sldImg"/>
          </p:nvPr>
        </p:nvSpPr>
        <p:spPr>
          <a:ln/>
        </p:spPr>
      </p:sp>
      <p:sp>
        <p:nvSpPr>
          <p:cNvPr id="76803" name="Notes Placeholder 2"/>
          <p:cNvSpPr>
            <a:spLocks noGrp="1"/>
          </p:cNvSpPr>
          <p:nvPr>
            <p:ph type="body" idx="1"/>
          </p:nvPr>
        </p:nvSpPr>
        <p:spPr>
          <a:noFill/>
          <a:ln/>
        </p:spPr>
        <p:txBody>
          <a:bodyPr/>
          <a:lstStyle/>
          <a:p>
            <a:r>
              <a:rPr lang="en-US" dirty="0" smtClean="0">
                <a:latin typeface="Arial" pitchFamily="-112" charset="0"/>
                <a:ea typeface="ＭＳ Ｐゴシック" pitchFamily="-112" charset="-128"/>
                <a:cs typeface="ＭＳ Ｐゴシック" pitchFamily="-112" charset="-128"/>
              </a:rPr>
              <a:t>Point of</a:t>
            </a:r>
            <a:r>
              <a:rPr lang="en-US" baseline="0" dirty="0" smtClean="0">
                <a:latin typeface="Arial" pitchFamily="-112" charset="0"/>
                <a:ea typeface="ＭＳ Ｐゴシック" pitchFamily="-112" charset="-128"/>
                <a:cs typeface="ＭＳ Ｐゴシック" pitchFamily="-112" charset="-128"/>
              </a:rPr>
              <a:t> slide: After the discussion from the last exercise, go over how Upstream narrowed its scope.</a:t>
            </a:r>
          </a:p>
          <a:p>
            <a:endParaRPr lang="en-US" baseline="0" dirty="0" smtClean="0">
              <a:latin typeface="Arial" pitchFamily="-112" charset="0"/>
              <a:ea typeface="ＭＳ Ｐゴシック" pitchFamily="-112" charset="-128"/>
              <a:cs typeface="ＭＳ Ｐゴシック" pitchFamily="-112" charset="-128"/>
            </a:endParaRPr>
          </a:p>
          <a:p>
            <a:pPr marL="228600" indent="-228600">
              <a:buAutoNum type="arabicPeriod"/>
            </a:pPr>
            <a:r>
              <a:rPr lang="en-US" baseline="0" dirty="0" smtClean="0">
                <a:latin typeface="Arial" pitchFamily="-112" charset="0"/>
                <a:ea typeface="ＭＳ Ｐゴシック" pitchFamily="-112" charset="-128"/>
                <a:cs typeface="ＭＳ Ｐゴシック" pitchFamily="-112" charset="-128"/>
              </a:rPr>
              <a:t>Begin with everything explain context of this HIA</a:t>
            </a:r>
          </a:p>
          <a:p>
            <a:pPr marL="228600" indent="-228600">
              <a:buAutoNum type="arabicPeriod"/>
            </a:pPr>
            <a:r>
              <a:rPr lang="en-US" baseline="0" dirty="0" smtClean="0">
                <a:latin typeface="Arial" pitchFamily="-112" charset="0"/>
                <a:ea typeface="ＭＳ Ｐゴシック" pitchFamily="-112" charset="-128"/>
                <a:cs typeface="ＭＳ Ｐゴシック" pitchFamily="-112" charset="-128"/>
              </a:rPr>
              <a:t>Remove Climate change pathway (already set in animation)</a:t>
            </a:r>
          </a:p>
          <a:p>
            <a:pPr marL="228600" indent="-228600">
              <a:buAutoNum type="arabicPeriod"/>
            </a:pPr>
            <a:r>
              <a:rPr lang="en-US" baseline="0" dirty="0" smtClean="0">
                <a:latin typeface="Arial" pitchFamily="-112" charset="0"/>
                <a:ea typeface="ＭＳ Ｐゴシック" pitchFamily="-112" charset="-128"/>
                <a:cs typeface="ＭＳ Ｐゴシック" pitchFamily="-112" charset="-128"/>
              </a:rPr>
              <a:t>Remove Noise pathway (already set in animation)</a:t>
            </a:r>
          </a:p>
          <a:p>
            <a:pPr marL="228600" indent="-228600">
              <a:buAutoNum type="arabicPeriod"/>
            </a:pPr>
            <a:r>
              <a:rPr lang="en-US" baseline="0" dirty="0" smtClean="0">
                <a:latin typeface="Arial" pitchFamily="-112" charset="0"/>
                <a:ea typeface="ＭＳ Ｐゴシック" pitchFamily="-112" charset="-128"/>
                <a:cs typeface="ＭＳ Ｐゴシック" pitchFamily="-112" charset="-128"/>
              </a:rPr>
              <a:t>Remove Access to Goods/Services pathway (already set in animation)</a:t>
            </a:r>
          </a:p>
          <a:p>
            <a:pPr marL="228600" indent="-228600">
              <a:buAutoNum type="arabicPeriod"/>
            </a:pPr>
            <a:r>
              <a:rPr lang="en-US" baseline="0" dirty="0" smtClean="0">
                <a:latin typeface="Arial" pitchFamily="-112" charset="0"/>
                <a:ea typeface="ＭＳ Ｐゴシック" pitchFamily="-112" charset="-128"/>
                <a:cs typeface="ＭＳ Ｐゴシック" pitchFamily="-112" charset="-128"/>
              </a:rPr>
              <a:t>Discussion what is left – it remains complex, but the point is to see the whole, not absorb the individual parts</a:t>
            </a:r>
          </a:p>
          <a:p>
            <a:endParaRPr lang="en-US" baseline="0" dirty="0" smtClean="0">
              <a:latin typeface="Arial" pitchFamily="-112" charset="0"/>
              <a:ea typeface="ＭＳ Ｐゴシック" pitchFamily="-112" charset="-128"/>
              <a:cs typeface="ＭＳ Ｐゴシック" pitchFamily="-112" charset="-128"/>
            </a:endParaRPr>
          </a:p>
        </p:txBody>
      </p:sp>
      <p:sp>
        <p:nvSpPr>
          <p:cNvPr id="4" name="Slide Number Placeholder 3"/>
          <p:cNvSpPr>
            <a:spLocks noGrp="1"/>
          </p:cNvSpPr>
          <p:nvPr>
            <p:ph type="sldNum" sz="quarter" idx="5"/>
          </p:nvPr>
        </p:nvSpPr>
        <p:spPr/>
        <p:txBody>
          <a:bodyPr/>
          <a:lstStyle/>
          <a:p>
            <a:pPr>
              <a:defRPr/>
            </a:pPr>
            <a:fld id="{382B3542-7181-0F4D-A545-484A4DFCDCD3}" type="slidenum">
              <a:rPr lang="en-US" smtClean="0"/>
              <a:pPr>
                <a:defRPr/>
              </a:pPr>
              <a:t>17</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Have</a:t>
            </a:r>
            <a:r>
              <a:rPr lang="en-US" baseline="0" dirty="0" smtClean="0"/>
              <a:t> people refer to their toolkit. There is a “tracking tool” Mel uses as part of the VMT HIA. Since you just discussed what you did for the scope (e.g. which pathways you kept) you can now turn their attention to the Toolkit so they can see how the HIA was intermediate based on resources and time…. And they can use this later.</a:t>
            </a:r>
            <a:endParaRPr lang="en-US" dirty="0"/>
          </a:p>
        </p:txBody>
      </p:sp>
      <p:sp>
        <p:nvSpPr>
          <p:cNvPr id="4" name="Slide Number Placeholder 3"/>
          <p:cNvSpPr>
            <a:spLocks noGrp="1"/>
          </p:cNvSpPr>
          <p:nvPr>
            <p:ph type="sldNum" sz="quarter" idx="10"/>
          </p:nvPr>
        </p:nvSpPr>
        <p:spPr/>
        <p:txBody>
          <a:bodyPr/>
          <a:lstStyle/>
          <a:p>
            <a:fld id="{43EE23FF-4210-714E-AD00-46D944893B52}" type="slidenum">
              <a:rPr lang="en-US" smtClean="0"/>
              <a:pPr/>
              <a:t>18</a:t>
            </a:fld>
            <a:endParaRPr lang="en-US"/>
          </a:p>
        </p:txBody>
      </p:sp>
    </p:spTree>
    <p:extLst>
      <p:ext uri="{BB962C8B-B14F-4D97-AF65-F5344CB8AC3E}">
        <p14:creationId xmlns="" xmlns:p14="http://schemas.microsoft.com/office/powerpoint/2010/main" val="35236792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Point</a:t>
            </a:r>
            <a:r>
              <a:rPr lang="en-US" baseline="0" dirty="0" smtClean="0"/>
              <a:t> of Slide:</a:t>
            </a:r>
          </a:p>
          <a:p>
            <a:r>
              <a:rPr lang="en-US" baseline="0" dirty="0" smtClean="0"/>
              <a:t>To review the scoping step of an HIA.</a:t>
            </a:r>
          </a:p>
          <a:p>
            <a:endParaRPr lang="en-US" dirty="0"/>
          </a:p>
        </p:txBody>
      </p:sp>
      <p:sp>
        <p:nvSpPr>
          <p:cNvPr id="4" name="Slide Number Placeholder 3"/>
          <p:cNvSpPr>
            <a:spLocks noGrp="1"/>
          </p:cNvSpPr>
          <p:nvPr>
            <p:ph type="sldNum" sz="quarter" idx="10"/>
          </p:nvPr>
        </p:nvSpPr>
        <p:spPr/>
        <p:txBody>
          <a:bodyPr/>
          <a:lstStyle/>
          <a:p>
            <a:fld id="{43EE23FF-4210-714E-AD00-46D944893B52}"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0" dirty="0" smtClean="0"/>
              <a:t>Scope determines</a:t>
            </a:r>
            <a:r>
              <a:rPr lang="en-US" i="0" baseline="0" dirty="0" smtClean="0"/>
              <a:t> the scale of your HIA, and there are two main ways to adjust your scope – by narrowing or expanding the scope of…</a:t>
            </a:r>
          </a:p>
          <a:p>
            <a:endParaRPr lang="en-US" i="0" baseline="0" dirty="0" smtClean="0"/>
          </a:p>
          <a:p>
            <a:r>
              <a:rPr lang="en-US" i="0" baseline="0" dirty="0" smtClean="0"/>
              <a:t>The health determinants you will examine, and by narrowing or expanding the scope of…</a:t>
            </a:r>
          </a:p>
          <a:p>
            <a:endParaRPr lang="en-US" i="0" baseline="0" dirty="0" smtClean="0"/>
          </a:p>
          <a:p>
            <a:r>
              <a:rPr lang="en-US" i="0" baseline="0" dirty="0" smtClean="0"/>
              <a:t>The health outcomes you will examine. Other important ideas to help you determine your scope include thinking about if a topic </a:t>
            </a:r>
            <a:endParaRPr lang="en-US" i="0" dirty="0"/>
          </a:p>
        </p:txBody>
      </p:sp>
      <p:sp>
        <p:nvSpPr>
          <p:cNvPr id="4" name="Slide Number Placeholder 3"/>
          <p:cNvSpPr>
            <a:spLocks noGrp="1"/>
          </p:cNvSpPr>
          <p:nvPr>
            <p:ph type="sldNum" sz="quarter" idx="10"/>
          </p:nvPr>
        </p:nvSpPr>
        <p:spPr/>
        <p:txBody>
          <a:bodyPr/>
          <a:lstStyle/>
          <a:p>
            <a:fld id="{43EE23FF-4210-714E-AD00-46D944893B52}"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Likely to be </a:t>
            </a:r>
            <a:r>
              <a:rPr lang="en-US" baseline="0" dirty="0" smtClean="0"/>
              <a:t>missing…</a:t>
            </a:r>
          </a:p>
          <a:p>
            <a:r>
              <a:rPr lang="en-US" baseline="0" dirty="0" smtClean="0"/>
              <a:t>Be significant…</a:t>
            </a:r>
          </a:p>
          <a:p>
            <a:r>
              <a:rPr lang="en-US" baseline="0" dirty="0" smtClean="0"/>
              <a:t>Or be compelling…</a:t>
            </a:r>
          </a:p>
          <a:p>
            <a:r>
              <a:rPr lang="en-US" baseline="0" dirty="0" smtClean="0"/>
              <a:t>In the policy dialogue.</a:t>
            </a:r>
            <a:endParaRPr lang="en-US" dirty="0"/>
          </a:p>
        </p:txBody>
      </p:sp>
      <p:sp>
        <p:nvSpPr>
          <p:cNvPr id="4" name="Slide Number Placeholder 3"/>
          <p:cNvSpPr>
            <a:spLocks noGrp="1"/>
          </p:cNvSpPr>
          <p:nvPr>
            <p:ph type="sldNum" sz="quarter" idx="10"/>
          </p:nvPr>
        </p:nvSpPr>
        <p:spPr/>
        <p:txBody>
          <a:bodyPr/>
          <a:lstStyle/>
          <a:p>
            <a:fld id="{43EE23FF-4210-714E-AD00-46D944893B52}"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None/>
            </a:pPr>
            <a:r>
              <a:rPr lang="en-US" baseline="0" dirty="0" smtClean="0"/>
              <a:t>Here’s a reminder of some of the climate change-related health. Most climate change policy </a:t>
            </a:r>
            <a:r>
              <a:rPr lang="en-US" baseline="0" dirty="0" err="1" smtClean="0"/>
              <a:t>HIAs</a:t>
            </a:r>
            <a:r>
              <a:rPr lang="en-US" baseline="0" dirty="0" smtClean="0"/>
              <a:t> will need to focus on one of more of these, in conjunction with health outcomes.  Which of these are compelling…</a:t>
            </a:r>
          </a:p>
          <a:p>
            <a:pPr>
              <a:buNone/>
            </a:pPr>
            <a:r>
              <a:rPr lang="en-US" baseline="0" dirty="0" smtClean="0"/>
              <a:t>Likely to be missed…</a:t>
            </a:r>
          </a:p>
          <a:p>
            <a:pPr>
              <a:buNone/>
            </a:pPr>
            <a:r>
              <a:rPr lang="en-US" baseline="0" dirty="0" smtClean="0"/>
              <a:t>Or significant in your community or for your organization…?</a:t>
            </a:r>
          </a:p>
          <a:p>
            <a:pPr>
              <a:buNone/>
            </a:pPr>
            <a:endParaRPr lang="en-US" baseline="0" dirty="0" smtClean="0"/>
          </a:p>
          <a:p>
            <a:pPr>
              <a:buNone/>
            </a:pPr>
            <a:endParaRPr lang="en-US" dirty="0" smtClean="0"/>
          </a:p>
        </p:txBody>
      </p:sp>
      <p:sp>
        <p:nvSpPr>
          <p:cNvPr id="4" name="Slide Number Placeholder 3"/>
          <p:cNvSpPr>
            <a:spLocks noGrp="1"/>
          </p:cNvSpPr>
          <p:nvPr>
            <p:ph type="sldNum" sz="quarter" idx="10"/>
          </p:nvPr>
        </p:nvSpPr>
        <p:spPr/>
        <p:txBody>
          <a:bodyPr/>
          <a:lstStyle/>
          <a:p>
            <a:fld id="{43EE23FF-4210-714E-AD00-46D944893B52}"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Agriculture…</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Forestry…</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Buildings…</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Energy supply…</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Transport…</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And waste.  The pathways in the toolkit are broken down by sector.</a:t>
            </a:r>
          </a:p>
          <a:p>
            <a:endParaRPr lang="en-US" dirty="0"/>
          </a:p>
        </p:txBody>
      </p:sp>
      <p:sp>
        <p:nvSpPr>
          <p:cNvPr id="4" name="Slide Number Placeholder 3"/>
          <p:cNvSpPr>
            <a:spLocks noGrp="1"/>
          </p:cNvSpPr>
          <p:nvPr>
            <p:ph type="sldNum" sz="quarter" idx="10"/>
          </p:nvPr>
        </p:nvSpPr>
        <p:spPr/>
        <p:txBody>
          <a:bodyPr/>
          <a:lstStyle/>
          <a:p>
            <a:fld id="{43EE23FF-4210-714E-AD00-46D944893B52}" type="slidenum">
              <a:rPr lang="en-US" smtClean="0"/>
              <a:pPr/>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Pull</a:t>
            </a:r>
            <a:r>
              <a:rPr lang="en-US" baseline="0" dirty="0" smtClean="0"/>
              <a:t> out your toolkit again. As we mentioned earlier, we created a set of potential </a:t>
            </a:r>
          </a:p>
        </p:txBody>
      </p:sp>
      <p:sp>
        <p:nvSpPr>
          <p:cNvPr id="4" name="Slide Number Placeholder 3"/>
          <p:cNvSpPr>
            <a:spLocks noGrp="1"/>
          </p:cNvSpPr>
          <p:nvPr>
            <p:ph type="sldNum" sz="quarter" idx="10"/>
          </p:nvPr>
        </p:nvSpPr>
        <p:spPr/>
        <p:txBody>
          <a:bodyPr/>
          <a:lstStyle/>
          <a:p>
            <a:fld id="{2859FA45-7448-CA47-9018-0E0CE2317CF2}" type="slidenum">
              <a:rPr lang="en-US" smtClean="0"/>
              <a:pPr/>
              <a:t>9</a:t>
            </a:fld>
            <a:endParaRPr lang="en-US" dirty="0"/>
          </a:p>
        </p:txBody>
      </p:sp>
    </p:spTree>
    <p:extLst>
      <p:ext uri="{BB962C8B-B14F-4D97-AF65-F5344CB8AC3E}">
        <p14:creationId xmlns="" xmlns:p14="http://schemas.microsoft.com/office/powerpoint/2010/main" val="18930402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Here’s a </a:t>
            </a:r>
            <a:r>
              <a:rPr lang="en-US" baseline="0" dirty="0" smtClean="0"/>
              <a:t>pathway from an HIA on fossil fuel tax in California. </a:t>
            </a:r>
          </a:p>
        </p:txBody>
      </p:sp>
      <p:sp>
        <p:nvSpPr>
          <p:cNvPr id="4" name="Slide Number Placeholder 3"/>
          <p:cNvSpPr>
            <a:spLocks noGrp="1"/>
          </p:cNvSpPr>
          <p:nvPr>
            <p:ph type="sldNum" sz="quarter" idx="10"/>
          </p:nvPr>
        </p:nvSpPr>
        <p:spPr/>
        <p:txBody>
          <a:bodyPr/>
          <a:lstStyle/>
          <a:p>
            <a:fld id="{CF4CC77A-16F0-8A4F-8B25-2CFAEF265C2C}" type="slidenum">
              <a:rPr lang="en-US" smtClean="0"/>
              <a:pPr/>
              <a:t>10</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859FA45-7448-CA47-9018-0E0CE2317CF2}" type="slidenum">
              <a:rPr lang="en-US" smtClean="0"/>
              <a:pPr/>
              <a:t>11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61DC733-F1CC-0C40-A2E0-85A926E868A6}" type="datetimeFigureOut">
              <a:rPr lang="en-US" smtClean="0"/>
              <a:pPr/>
              <a:t>4/11/2013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B2B30A-3C8C-504C-AEED-345D6B9BF0C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61DC733-F1CC-0C40-A2E0-85A926E868A6}" type="datetimeFigureOut">
              <a:rPr lang="en-US" smtClean="0"/>
              <a:pPr/>
              <a:t>4/11/2013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B2B30A-3C8C-504C-AEED-345D6B9BF0C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61DC733-F1CC-0C40-A2E0-85A926E868A6}" type="datetimeFigureOut">
              <a:rPr lang="en-US" smtClean="0"/>
              <a:pPr/>
              <a:t>4/11/2013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B2B30A-3C8C-504C-AEED-345D6B9BF0CD}"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4000" y="0"/>
            <a:ext cx="8636000" cy="17018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152400" y="1701800"/>
            <a:ext cx="8636000" cy="47371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54000" y="3708400"/>
            <a:ext cx="4241800" cy="2628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3708400"/>
            <a:ext cx="4241800" cy="2628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61DC733-F1CC-0C40-A2E0-85A926E868A6}" type="datetimeFigureOut">
              <a:rPr lang="en-US" smtClean="0"/>
              <a:pPr/>
              <a:t>4/11/2013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B2B30A-3C8C-504C-AEED-345D6B9BF0CD}"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Gill Sans Light" charset="0"/>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1000" y="0"/>
            <a:ext cx="2159000" cy="63373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54000" y="0"/>
            <a:ext cx="6324600" cy="6337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61DC733-F1CC-0C40-A2E0-85A926E868A6}" type="datetimeFigureOut">
              <a:rPr lang="en-US" smtClean="0"/>
              <a:pPr/>
              <a:t>4/11/2013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B2B30A-3C8C-504C-AEED-345D6B9BF0C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61DC733-F1CC-0C40-A2E0-85A926E868A6}" type="datetimeFigureOut">
              <a:rPr lang="en-US" smtClean="0"/>
              <a:pPr/>
              <a:t>4/11/2013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B2B30A-3C8C-504C-AEED-345D6B9BF0C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61DC733-F1CC-0C40-A2E0-85A926E868A6}" type="datetimeFigureOut">
              <a:rPr lang="en-US" smtClean="0"/>
              <a:pPr/>
              <a:t>4/11/2013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3B2B30A-3C8C-504C-AEED-345D6B9BF0C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61DC733-F1CC-0C40-A2E0-85A926E868A6}" type="datetimeFigureOut">
              <a:rPr lang="en-US" smtClean="0"/>
              <a:pPr/>
              <a:t>4/11/2013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B2B30A-3C8C-504C-AEED-345D6B9BF0C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1DC733-F1CC-0C40-A2E0-85A926E868A6}" type="datetimeFigureOut">
              <a:rPr lang="en-US" smtClean="0"/>
              <a:pPr/>
              <a:t>4/11/2013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3B2B30A-3C8C-504C-AEED-345D6B9BF0C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61DC733-F1CC-0C40-A2E0-85A926E868A6}" type="datetimeFigureOut">
              <a:rPr lang="en-US" smtClean="0"/>
              <a:pPr/>
              <a:t>4/11/2013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B2B30A-3C8C-504C-AEED-345D6B9BF0C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61DC733-F1CC-0C40-A2E0-85A926E868A6}" type="datetimeFigureOut">
              <a:rPr lang="en-US" smtClean="0"/>
              <a:pPr/>
              <a:t>4/11/2013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B2B30A-3C8C-504C-AEED-345D6B9BF0C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1DC733-F1CC-0C40-A2E0-85A926E868A6}" type="datetimeFigureOut">
              <a:rPr lang="en-US" smtClean="0"/>
              <a:pPr/>
              <a:t>4/11/2013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B2B30A-3C8C-504C-AEED-345D6B9BF0C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254000" y="0"/>
            <a:ext cx="8636000" cy="3708400"/>
          </a:xfrm>
          <a:prstGeom prst="rect">
            <a:avLst/>
          </a:prstGeom>
          <a:noFill/>
          <a:ln w="12700">
            <a:noFill/>
            <a:miter lim="800000"/>
            <a:headEnd/>
            <a:tailEnd/>
          </a:ln>
        </p:spPr>
        <p:txBody>
          <a:bodyPr vert="horz" wrap="square" lIns="38100" tIns="38100" rIns="38100" bIns="38100" numCol="1" anchor="b" anchorCtr="0" compatLnSpc="1">
            <a:prstTxWarp prst="textNoShape">
              <a:avLst/>
            </a:prstTxWarp>
          </a:bodyPr>
          <a:lstStyle/>
          <a:p>
            <a:pPr lvl="0"/>
            <a:r>
              <a:rPr lang="en-US">
                <a:sym typeface="Gill Sans Light" charset="0"/>
              </a:rPr>
              <a:t>Click to edit Master title style</a:t>
            </a:r>
          </a:p>
        </p:txBody>
      </p:sp>
      <p:sp>
        <p:nvSpPr>
          <p:cNvPr id="1027" name="Rectangle 2"/>
          <p:cNvSpPr>
            <a:spLocks noGrp="1" noChangeArrowheads="1"/>
          </p:cNvSpPr>
          <p:nvPr>
            <p:ph type="body" idx="1"/>
          </p:nvPr>
        </p:nvSpPr>
        <p:spPr bwMode="auto">
          <a:xfrm>
            <a:off x="254000" y="3708400"/>
            <a:ext cx="8636000" cy="2628900"/>
          </a:xfrm>
          <a:prstGeom prst="rect">
            <a:avLst/>
          </a:prstGeom>
          <a:noFill/>
          <a:ln w="12700">
            <a:noFill/>
            <a:miter lim="800000"/>
            <a:headEnd/>
            <a:tailEnd/>
          </a:ln>
        </p:spPr>
        <p:txBody>
          <a:bodyPr vert="horz" wrap="square" lIns="38100" tIns="38100" rIns="38100" bIns="38100" numCol="1" anchor="t" anchorCtr="0" compatLnSpc="1">
            <a:prstTxWarp prst="textNoShape">
              <a:avLst/>
            </a:prstTxWarp>
          </a:bodyPr>
          <a:lstStyle/>
          <a:p>
            <a:pPr lvl="0"/>
            <a:r>
              <a:rPr lang="en-US">
                <a:sym typeface="Gill Sans Light" charset="0"/>
              </a:rPr>
              <a:t>Click to edit Master text styles</a:t>
            </a:r>
          </a:p>
          <a:p>
            <a:pPr lvl="1"/>
            <a:r>
              <a:rPr lang="en-US">
                <a:sym typeface="Gill Sans Light" charset="0"/>
              </a:rPr>
              <a:t>Second level</a:t>
            </a:r>
          </a:p>
          <a:p>
            <a:pPr lvl="2"/>
            <a:r>
              <a:rPr lang="en-US">
                <a:sym typeface="Gill Sans Light" charset="0"/>
              </a:rPr>
              <a:t>Third level</a:t>
            </a:r>
          </a:p>
          <a:p>
            <a:pPr lvl="3"/>
            <a:r>
              <a:rPr lang="en-US">
                <a:sym typeface="Gill Sans Light" charset="0"/>
              </a:rPr>
              <a:t>Fourth level</a:t>
            </a:r>
          </a:p>
          <a:p>
            <a:pPr lvl="4"/>
            <a:r>
              <a:rPr lang="en-US">
                <a:sym typeface="Gill Sans Light" charset="0"/>
              </a:rPr>
              <a:t>Fifth level</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iming>
    <p:tnLst>
      <p:par>
        <p:cTn id="1" dur="indefinite" restart="never" nodeType="tmRoot"/>
      </p:par>
    </p:tnLst>
  </p:timing>
  <p:txStyles>
    <p:titleStyle>
      <a:lvl1pPr algn="l" rtl="0" eaLnBrk="0" fontAlgn="base" hangingPunct="0">
        <a:spcBef>
          <a:spcPct val="0"/>
        </a:spcBef>
        <a:spcAft>
          <a:spcPct val="0"/>
        </a:spcAft>
        <a:defRPr sz="5000">
          <a:solidFill>
            <a:schemeClr val="tx1"/>
          </a:solidFill>
          <a:latin typeface="+mj-lt"/>
          <a:ea typeface="+mj-ea"/>
          <a:cs typeface="+mj-cs"/>
          <a:sym typeface="Gill Sans Light" charset="0"/>
        </a:defRPr>
      </a:lvl1pPr>
      <a:lvl2pPr algn="l" rtl="0" eaLnBrk="0" fontAlgn="base" hangingPunct="0">
        <a:spcBef>
          <a:spcPct val="0"/>
        </a:spcBef>
        <a:spcAft>
          <a:spcPct val="0"/>
        </a:spcAft>
        <a:defRPr sz="5000">
          <a:solidFill>
            <a:schemeClr val="tx1"/>
          </a:solidFill>
          <a:latin typeface="Gill Sans Light" charset="0"/>
          <a:ea typeface="ヒラギノ角ゴ ProN W3" charset="-128"/>
          <a:cs typeface="ヒラギノ角ゴ ProN W3" charset="-128"/>
          <a:sym typeface="Gill Sans Light" charset="0"/>
        </a:defRPr>
      </a:lvl2pPr>
      <a:lvl3pPr algn="l" rtl="0" eaLnBrk="0" fontAlgn="base" hangingPunct="0">
        <a:spcBef>
          <a:spcPct val="0"/>
        </a:spcBef>
        <a:spcAft>
          <a:spcPct val="0"/>
        </a:spcAft>
        <a:defRPr sz="5000">
          <a:solidFill>
            <a:schemeClr val="tx1"/>
          </a:solidFill>
          <a:latin typeface="Gill Sans Light" charset="0"/>
          <a:ea typeface="ヒラギノ角ゴ ProN W3" charset="-128"/>
          <a:cs typeface="ヒラギノ角ゴ ProN W3" charset="-128"/>
          <a:sym typeface="Gill Sans Light" charset="0"/>
        </a:defRPr>
      </a:lvl3pPr>
      <a:lvl4pPr algn="l" rtl="0" eaLnBrk="0" fontAlgn="base" hangingPunct="0">
        <a:spcBef>
          <a:spcPct val="0"/>
        </a:spcBef>
        <a:spcAft>
          <a:spcPct val="0"/>
        </a:spcAft>
        <a:defRPr sz="5000">
          <a:solidFill>
            <a:schemeClr val="tx1"/>
          </a:solidFill>
          <a:latin typeface="Gill Sans Light" charset="0"/>
          <a:ea typeface="ヒラギノ角ゴ ProN W3" charset="-128"/>
          <a:cs typeface="ヒラギノ角ゴ ProN W3" charset="-128"/>
          <a:sym typeface="Gill Sans Light" charset="0"/>
        </a:defRPr>
      </a:lvl4pPr>
      <a:lvl5pPr algn="l" rtl="0" eaLnBrk="0" fontAlgn="base" hangingPunct="0">
        <a:spcBef>
          <a:spcPct val="0"/>
        </a:spcBef>
        <a:spcAft>
          <a:spcPct val="0"/>
        </a:spcAft>
        <a:defRPr sz="5000">
          <a:solidFill>
            <a:schemeClr val="tx1"/>
          </a:solidFill>
          <a:latin typeface="Gill Sans Light" charset="0"/>
          <a:ea typeface="ヒラギノ角ゴ ProN W3" charset="-128"/>
          <a:cs typeface="ヒラギノ角ゴ ProN W3" charset="-128"/>
          <a:sym typeface="Gill Sans Light" charset="0"/>
        </a:defRPr>
      </a:lvl5pPr>
      <a:lvl6pPr marL="457200" algn="l" rtl="0" fontAlgn="base">
        <a:spcBef>
          <a:spcPct val="0"/>
        </a:spcBef>
        <a:spcAft>
          <a:spcPct val="0"/>
        </a:spcAft>
        <a:defRPr sz="5000">
          <a:solidFill>
            <a:schemeClr val="tx1"/>
          </a:solidFill>
          <a:latin typeface="Gill Sans Light" charset="0"/>
          <a:ea typeface="ヒラギノ角ゴ ProN W3" charset="-128"/>
          <a:cs typeface="ヒラギノ角ゴ ProN W3" charset="-128"/>
          <a:sym typeface="Gill Sans Light" charset="0"/>
        </a:defRPr>
      </a:lvl6pPr>
      <a:lvl7pPr marL="914400" algn="l" rtl="0" fontAlgn="base">
        <a:spcBef>
          <a:spcPct val="0"/>
        </a:spcBef>
        <a:spcAft>
          <a:spcPct val="0"/>
        </a:spcAft>
        <a:defRPr sz="5000">
          <a:solidFill>
            <a:schemeClr val="tx1"/>
          </a:solidFill>
          <a:latin typeface="Gill Sans Light" charset="0"/>
          <a:ea typeface="ヒラギノ角ゴ ProN W3" charset="-128"/>
          <a:cs typeface="ヒラギノ角ゴ ProN W3" charset="-128"/>
          <a:sym typeface="Gill Sans Light" charset="0"/>
        </a:defRPr>
      </a:lvl7pPr>
      <a:lvl8pPr marL="1371600" algn="l" rtl="0" fontAlgn="base">
        <a:spcBef>
          <a:spcPct val="0"/>
        </a:spcBef>
        <a:spcAft>
          <a:spcPct val="0"/>
        </a:spcAft>
        <a:defRPr sz="5000">
          <a:solidFill>
            <a:schemeClr val="tx1"/>
          </a:solidFill>
          <a:latin typeface="Gill Sans Light" charset="0"/>
          <a:ea typeface="ヒラギノ角ゴ ProN W3" charset="-128"/>
          <a:cs typeface="ヒラギノ角ゴ ProN W3" charset="-128"/>
          <a:sym typeface="Gill Sans Light" charset="0"/>
        </a:defRPr>
      </a:lvl8pPr>
      <a:lvl9pPr marL="1828800" algn="l" rtl="0" fontAlgn="base">
        <a:spcBef>
          <a:spcPct val="0"/>
        </a:spcBef>
        <a:spcAft>
          <a:spcPct val="0"/>
        </a:spcAft>
        <a:defRPr sz="5000">
          <a:solidFill>
            <a:schemeClr val="tx1"/>
          </a:solidFill>
          <a:latin typeface="Gill Sans Light" charset="0"/>
          <a:ea typeface="ヒラギノ角ゴ ProN W3" charset="-128"/>
          <a:cs typeface="ヒラギノ角ゴ ProN W3" charset="-128"/>
          <a:sym typeface="Gill Sans Light" charset="0"/>
        </a:defRPr>
      </a:lvl9pPr>
    </p:titleStyle>
    <p:bodyStyle>
      <a:lvl1pPr marL="342900" indent="-342900" algn="ctr" rtl="0" eaLnBrk="0" fontAlgn="base" hangingPunct="0">
        <a:spcBef>
          <a:spcPct val="0"/>
        </a:spcBef>
        <a:spcAft>
          <a:spcPct val="0"/>
        </a:spcAft>
        <a:defRPr sz="2400">
          <a:solidFill>
            <a:schemeClr val="tx1"/>
          </a:solidFill>
          <a:latin typeface="+mn-lt"/>
          <a:ea typeface="+mn-ea"/>
          <a:cs typeface="+mn-cs"/>
          <a:sym typeface="Gill Sans Light" charset="0"/>
        </a:defRPr>
      </a:lvl1pPr>
      <a:lvl2pPr marL="742950" indent="-285750" algn="ctr" rtl="0" eaLnBrk="0" fontAlgn="base" hangingPunct="0">
        <a:spcBef>
          <a:spcPct val="0"/>
        </a:spcBef>
        <a:spcAft>
          <a:spcPct val="0"/>
        </a:spcAft>
        <a:defRPr sz="2400">
          <a:solidFill>
            <a:schemeClr val="tx1"/>
          </a:solidFill>
          <a:latin typeface="+mn-lt"/>
          <a:ea typeface="+mn-ea"/>
          <a:cs typeface="+mn-cs"/>
          <a:sym typeface="Gill Sans Light" charset="0"/>
        </a:defRPr>
      </a:lvl2pPr>
      <a:lvl3pPr marL="1143000" indent="-228600" algn="ctr" rtl="0" eaLnBrk="0" fontAlgn="base" hangingPunct="0">
        <a:spcBef>
          <a:spcPct val="0"/>
        </a:spcBef>
        <a:spcAft>
          <a:spcPct val="0"/>
        </a:spcAft>
        <a:defRPr sz="2400">
          <a:solidFill>
            <a:schemeClr val="tx1"/>
          </a:solidFill>
          <a:latin typeface="+mn-lt"/>
          <a:ea typeface="+mn-ea"/>
          <a:cs typeface="+mn-cs"/>
          <a:sym typeface="Gill Sans Light" charset="0"/>
        </a:defRPr>
      </a:lvl3pPr>
      <a:lvl4pPr marL="1600200" indent="-228600" algn="ctr" rtl="0" eaLnBrk="0" fontAlgn="base" hangingPunct="0">
        <a:spcBef>
          <a:spcPct val="0"/>
        </a:spcBef>
        <a:spcAft>
          <a:spcPct val="0"/>
        </a:spcAft>
        <a:defRPr sz="2400">
          <a:solidFill>
            <a:schemeClr val="tx1"/>
          </a:solidFill>
          <a:latin typeface="+mn-lt"/>
          <a:ea typeface="+mn-ea"/>
          <a:cs typeface="+mn-cs"/>
          <a:sym typeface="Gill Sans Light" charset="0"/>
        </a:defRPr>
      </a:lvl4pPr>
      <a:lvl5pPr marL="2057400" indent="-228600" algn="ctr" rtl="0" eaLnBrk="0" fontAlgn="base" hangingPunct="0">
        <a:spcBef>
          <a:spcPct val="0"/>
        </a:spcBef>
        <a:spcAft>
          <a:spcPct val="0"/>
        </a:spcAft>
        <a:defRPr sz="2400">
          <a:solidFill>
            <a:schemeClr val="tx1"/>
          </a:solidFill>
          <a:latin typeface="+mn-lt"/>
          <a:ea typeface="+mn-ea"/>
          <a:cs typeface="+mn-cs"/>
          <a:sym typeface="Gill Sans Light" charset="0"/>
        </a:defRPr>
      </a:lvl5pPr>
      <a:lvl6pPr marL="457200" algn="ctr" rtl="0" fontAlgn="base">
        <a:spcBef>
          <a:spcPct val="0"/>
        </a:spcBef>
        <a:spcAft>
          <a:spcPct val="0"/>
        </a:spcAft>
        <a:defRPr sz="2400">
          <a:solidFill>
            <a:schemeClr val="tx1"/>
          </a:solidFill>
          <a:latin typeface="+mn-lt"/>
          <a:ea typeface="+mn-ea"/>
          <a:cs typeface="+mn-cs"/>
          <a:sym typeface="Gill Sans Light" charset="0"/>
        </a:defRPr>
      </a:lvl6pPr>
      <a:lvl7pPr marL="914400" algn="ctr" rtl="0" fontAlgn="base">
        <a:spcBef>
          <a:spcPct val="0"/>
        </a:spcBef>
        <a:spcAft>
          <a:spcPct val="0"/>
        </a:spcAft>
        <a:defRPr sz="2400">
          <a:solidFill>
            <a:schemeClr val="tx1"/>
          </a:solidFill>
          <a:latin typeface="+mn-lt"/>
          <a:ea typeface="+mn-ea"/>
          <a:cs typeface="+mn-cs"/>
          <a:sym typeface="Gill Sans Light" charset="0"/>
        </a:defRPr>
      </a:lvl7pPr>
      <a:lvl8pPr marL="1371600" algn="ctr" rtl="0" fontAlgn="base">
        <a:spcBef>
          <a:spcPct val="0"/>
        </a:spcBef>
        <a:spcAft>
          <a:spcPct val="0"/>
        </a:spcAft>
        <a:defRPr sz="2400">
          <a:solidFill>
            <a:schemeClr val="tx1"/>
          </a:solidFill>
          <a:latin typeface="+mn-lt"/>
          <a:ea typeface="+mn-ea"/>
          <a:cs typeface="+mn-cs"/>
          <a:sym typeface="Gill Sans Light" charset="0"/>
        </a:defRPr>
      </a:lvl8pPr>
      <a:lvl9pPr marL="1828800" algn="ctr" rtl="0" fontAlgn="base">
        <a:spcBef>
          <a:spcPct val="0"/>
        </a:spcBef>
        <a:spcAft>
          <a:spcPct val="0"/>
        </a:spcAft>
        <a:defRPr sz="2400">
          <a:solidFill>
            <a:schemeClr val="tx1"/>
          </a:solidFill>
          <a:latin typeface="+mn-lt"/>
          <a:ea typeface="+mn-ea"/>
          <a:cs typeface="+mn-cs"/>
          <a:sym typeface="Gill Sans Light"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4"/>
          <p:cNvPicPr>
            <a:picLocks noChangeAspect="1" noChangeArrowheads="1"/>
          </p:cNvPicPr>
          <p:nvPr/>
        </p:nvPicPr>
        <p:blipFill rotWithShape="1">
          <a:blip r:embed="rId3">
            <a:extLst>
              <a:ext uri="{28A0092B-C50C-407E-A947-70E740481C1C}">
                <a14:useLocalDpi xmlns="" xmlns:a14="http://schemas.microsoft.com/office/drawing/2010/main" val="0"/>
              </a:ext>
            </a:extLst>
          </a:blip>
          <a:srcRect l="72337" t="83897"/>
          <a:stretch/>
        </p:blipFill>
        <p:spPr bwMode="auto">
          <a:xfrm>
            <a:off x="7253372" y="5740400"/>
            <a:ext cx="1890628" cy="825501"/>
          </a:xfrm>
          <a:prstGeom prst="rect">
            <a:avLst/>
          </a:prstGeom>
          <a:noFill/>
          <a:extLst>
            <a:ext uri="{909E8E84-426E-40dd-AFC4-6F175D3DCCD1}">
              <a14:hiddenFill xmlns="" xmlns:a14="http://schemas.microsoft.com/office/drawing/2010/main">
                <a:solidFill>
                  <a:srgbClr val="FFFFFF"/>
                </a:solidFill>
              </a14:hiddenFill>
            </a:ext>
          </a:extLst>
        </p:spPr>
      </p:pic>
      <p:sp>
        <p:nvSpPr>
          <p:cNvPr id="223234" name="Rectangle 1"/>
          <p:cNvSpPr>
            <a:spLocks/>
          </p:cNvSpPr>
          <p:nvPr/>
        </p:nvSpPr>
        <p:spPr bwMode="auto">
          <a:xfrm>
            <a:off x="-584200" y="0"/>
            <a:ext cx="10109200" cy="7048500"/>
          </a:xfrm>
          <a:prstGeom prst="rect">
            <a:avLst/>
          </a:prstGeom>
          <a:solidFill>
            <a:srgbClr val="8CCFD1">
              <a:alpha val="50587"/>
            </a:srgbClr>
          </a:solidFill>
          <a:ln w="12700">
            <a:noFill/>
            <a:miter lim="800000"/>
            <a:headEnd/>
            <a:tailEnd/>
          </a:ln>
        </p:spPr>
        <p:txBody>
          <a:bodyPr lIns="0" tIns="0" rIns="0" bIns="0">
            <a:prstTxWarp prst="textNoShape">
              <a:avLst/>
            </a:prstTxWarp>
          </a:bodyPr>
          <a:lstStyle/>
          <a:p>
            <a:endParaRPr lang="en-US"/>
          </a:p>
        </p:txBody>
      </p:sp>
      <p:sp>
        <p:nvSpPr>
          <p:cNvPr id="223235" name="Rectangle 2"/>
          <p:cNvSpPr>
            <a:spLocks noGrp="1" noChangeArrowheads="1"/>
          </p:cNvSpPr>
          <p:nvPr>
            <p:ph type="ctrTitle"/>
          </p:nvPr>
        </p:nvSpPr>
        <p:spPr/>
        <p:txBody>
          <a:bodyPr anchor="ctr"/>
          <a:lstStyle/>
          <a:p>
            <a:pPr algn="l" eaLnBrk="1" hangingPunct="1"/>
            <a:r>
              <a:rPr lang="en-US" sz="6400" dirty="0">
                <a:solidFill>
                  <a:srgbClr val="000000"/>
                </a:solidFill>
              </a:rPr>
              <a:t>Using HIA</a:t>
            </a:r>
            <a:r>
              <a:rPr lang="en-US" sz="3900" dirty="0">
                <a:solidFill>
                  <a:srgbClr val="000000"/>
                </a:solidFill>
              </a:rPr>
              <a:t> </a:t>
            </a:r>
            <a:br>
              <a:rPr lang="en-US" sz="3900" dirty="0">
                <a:solidFill>
                  <a:srgbClr val="000000"/>
                </a:solidFill>
              </a:rPr>
            </a:br>
            <a:r>
              <a:rPr lang="en-US" sz="3900" dirty="0">
                <a:solidFill>
                  <a:srgbClr val="000000"/>
                </a:solidFill>
              </a:rPr>
              <a:t>on Climate Change Policy: </a:t>
            </a:r>
            <a:r>
              <a:rPr lang="en-US" sz="3900" dirty="0" smtClean="0"/>
              <a:t/>
            </a:r>
            <a:br>
              <a:rPr lang="en-US" sz="3900" dirty="0" smtClean="0"/>
            </a:br>
            <a:r>
              <a:rPr lang="en-US" sz="2200" dirty="0" smtClean="0">
                <a:solidFill>
                  <a:srgbClr val="808080"/>
                </a:solidFill>
              </a:rPr>
              <a:t>A </a:t>
            </a:r>
            <a:r>
              <a:rPr lang="en-US" sz="2200" dirty="0">
                <a:solidFill>
                  <a:srgbClr val="808080"/>
                </a:solidFill>
              </a:rPr>
              <a:t>Training Course for Public Health Professionals</a:t>
            </a:r>
          </a:p>
        </p:txBody>
      </p:sp>
      <p:sp>
        <p:nvSpPr>
          <p:cNvPr id="223237" name="Rectangle 4"/>
          <p:cNvSpPr>
            <a:spLocks/>
          </p:cNvSpPr>
          <p:nvPr/>
        </p:nvSpPr>
        <p:spPr bwMode="auto">
          <a:xfrm rot="10800000" flipH="1">
            <a:off x="-469900" y="4976813"/>
            <a:ext cx="7734300" cy="1589087"/>
          </a:xfrm>
          <a:prstGeom prst="rect">
            <a:avLst/>
          </a:prstGeom>
          <a:solidFill>
            <a:srgbClr val="8CCFD1">
              <a:alpha val="47450"/>
            </a:srgbClr>
          </a:solidFill>
          <a:ln w="12700">
            <a:noFill/>
            <a:miter lim="800000"/>
            <a:headEnd/>
            <a:tailEnd/>
          </a:ln>
        </p:spPr>
        <p:txBody>
          <a:bodyPr lIns="0" tIns="0" rIns="0" bIns="0">
            <a:prstTxWarp prst="textNoShape">
              <a:avLst/>
            </a:prstTxWarp>
          </a:bodyPr>
          <a:lstStyle/>
          <a:p>
            <a:endParaRPr lang="en-US"/>
          </a:p>
        </p:txBody>
      </p:sp>
      <p:sp>
        <p:nvSpPr>
          <p:cNvPr id="6" name="Subtitle 2"/>
          <p:cNvSpPr txBox="1">
            <a:spLocks/>
          </p:cNvSpPr>
          <p:nvPr/>
        </p:nvSpPr>
        <p:spPr bwMode="auto">
          <a:xfrm>
            <a:off x="0" y="4000500"/>
            <a:ext cx="4876800" cy="609600"/>
          </a:xfrm>
          <a:prstGeom prst="rect">
            <a:avLst/>
          </a:prstGeom>
          <a:noFill/>
          <a:ln w="12700">
            <a:noFill/>
            <a:miter lim="800000"/>
            <a:headEnd/>
            <a:tailEnd/>
          </a:ln>
        </p:spPr>
        <p:txBody>
          <a:bodyPr vert="horz" wrap="square" lIns="38100" tIns="38100" rIns="38100" bIns="3810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0" cap="none" spc="0" normalizeH="0" baseline="0" noProof="0" dirty="0" smtClean="0">
                <a:ln>
                  <a:noFill/>
                </a:ln>
                <a:solidFill>
                  <a:srgbClr val="000000"/>
                </a:solidFill>
                <a:effectLst/>
                <a:uLnTx/>
                <a:uFillTx/>
                <a:latin typeface="+mn-lt"/>
                <a:ea typeface="+mn-ea"/>
                <a:cs typeface="+mn-cs"/>
                <a:sym typeface="Gill Sans Light" charset="0"/>
              </a:rPr>
              <a:t>Chapter 4: Scoping</a:t>
            </a:r>
            <a:endParaRPr kumimoji="0" lang="en-US" sz="2400" b="0" i="0" u="none" strike="noStrike" kern="0" cap="none" spc="0" normalizeH="0" baseline="0" noProof="0" dirty="0">
              <a:ln>
                <a:noFill/>
              </a:ln>
              <a:solidFill>
                <a:srgbClr val="000000"/>
              </a:solidFill>
              <a:effectLst/>
              <a:uLnTx/>
              <a:uFillTx/>
              <a:latin typeface="+mn-lt"/>
              <a:ea typeface="+mn-ea"/>
              <a:cs typeface="+mn-cs"/>
              <a:sym typeface="Gill Sans Light" charset="0"/>
            </a:endParaRPr>
          </a:p>
        </p:txBody>
      </p:sp>
      <p:pic>
        <p:nvPicPr>
          <p:cNvPr id="9" name="Picture 3"/>
          <p:cNvPicPr>
            <a:picLocks noChangeArrowheads="1"/>
          </p:cNvPicPr>
          <p:nvPr/>
        </p:nvPicPr>
        <p:blipFill>
          <a:blip r:embed="rId4"/>
          <a:srcRect/>
          <a:stretch>
            <a:fillRect/>
          </a:stretch>
        </p:blipFill>
        <p:spPr bwMode="auto">
          <a:xfrm>
            <a:off x="7480300" y="3937000"/>
            <a:ext cx="1270000" cy="1600200"/>
          </a:xfrm>
          <a:prstGeom prst="rect">
            <a:avLst/>
          </a:prstGeom>
          <a:noFill/>
          <a:ln w="12700">
            <a:noFill/>
            <a:miter lim="800000"/>
            <a:headEnd/>
            <a:tailEnd/>
          </a:ln>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5189571" y="2165342"/>
            <a:ext cx="175339" cy="321677"/>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Rectangle 13"/>
          <p:cNvSpPr/>
          <p:nvPr/>
        </p:nvSpPr>
        <p:spPr>
          <a:xfrm>
            <a:off x="5341971" y="2745356"/>
            <a:ext cx="175339" cy="321677"/>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8" name="Title 97"/>
          <p:cNvSpPr>
            <a:spLocks noGrp="1"/>
          </p:cNvSpPr>
          <p:nvPr>
            <p:ph type="title"/>
          </p:nvPr>
        </p:nvSpPr>
        <p:spPr>
          <a:xfrm>
            <a:off x="457200" y="286612"/>
            <a:ext cx="8229600" cy="1143000"/>
          </a:xfrm>
        </p:spPr>
        <p:txBody>
          <a:bodyPr>
            <a:normAutofit/>
          </a:bodyPr>
          <a:lstStyle/>
          <a:p>
            <a:r>
              <a:rPr lang="en-US" sz="3200" dirty="0" smtClean="0">
                <a:latin typeface="Gill Sans Light"/>
                <a:cs typeface="Gill Sans Light"/>
              </a:rPr>
              <a:t>Transportation Policy Example </a:t>
            </a:r>
            <a:br>
              <a:rPr lang="en-US" sz="3200" dirty="0" smtClean="0">
                <a:latin typeface="Gill Sans Light"/>
                <a:cs typeface="Gill Sans Light"/>
              </a:rPr>
            </a:br>
            <a:r>
              <a:rPr lang="en-US" sz="3200" dirty="0" smtClean="0">
                <a:latin typeface="Gill Sans Light"/>
                <a:cs typeface="Gill Sans Light"/>
              </a:rPr>
              <a:t>(Higher Fuel Cost)</a:t>
            </a:r>
            <a:endParaRPr lang="en-US" sz="3200" dirty="0">
              <a:latin typeface="Gill Sans Light"/>
              <a:cs typeface="Gill Sans Light"/>
            </a:endParaRPr>
          </a:p>
        </p:txBody>
      </p:sp>
      <p:sp>
        <p:nvSpPr>
          <p:cNvPr id="27" name="Rectangle 26"/>
          <p:cNvSpPr/>
          <p:nvPr/>
        </p:nvSpPr>
        <p:spPr>
          <a:xfrm>
            <a:off x="318635" y="1543702"/>
            <a:ext cx="1535050" cy="369332"/>
          </a:xfrm>
          <a:prstGeom prst="rect">
            <a:avLst/>
          </a:prstGeom>
          <a:solidFill>
            <a:srgbClr val="000000"/>
          </a:solidFill>
          <a:ln>
            <a:solidFill>
              <a:schemeClr val="tx1"/>
            </a:solidFill>
          </a:ln>
        </p:spPr>
        <p:txBody>
          <a:bodyPr wrap="square" anchor="t">
            <a:spAutoFit/>
          </a:bodyPr>
          <a:lstStyle/>
          <a:p>
            <a:pPr algn="ctr"/>
            <a:r>
              <a:rPr lang="en-US" dirty="0" smtClean="0">
                <a:solidFill>
                  <a:srgbClr val="FFFFFF"/>
                </a:solidFill>
                <a:sym typeface="Symbol"/>
              </a:rPr>
              <a:t>Policy</a:t>
            </a:r>
            <a:endParaRPr lang="en-US" b="1" dirty="0">
              <a:solidFill>
                <a:srgbClr val="FFFFFF"/>
              </a:solidFill>
            </a:endParaRPr>
          </a:p>
        </p:txBody>
      </p:sp>
      <p:sp>
        <p:nvSpPr>
          <p:cNvPr id="28" name="Rectangle 27"/>
          <p:cNvSpPr/>
          <p:nvPr/>
        </p:nvSpPr>
        <p:spPr>
          <a:xfrm>
            <a:off x="6707188" y="1547196"/>
            <a:ext cx="1979612" cy="369332"/>
          </a:xfrm>
          <a:prstGeom prst="rect">
            <a:avLst/>
          </a:prstGeom>
          <a:solidFill>
            <a:srgbClr val="000000"/>
          </a:solidFill>
          <a:ln>
            <a:solidFill>
              <a:schemeClr val="tx1"/>
            </a:solidFill>
          </a:ln>
        </p:spPr>
        <p:txBody>
          <a:bodyPr wrap="square" anchor="t">
            <a:spAutoFit/>
          </a:bodyPr>
          <a:lstStyle/>
          <a:p>
            <a:pPr algn="ctr"/>
            <a:r>
              <a:rPr lang="en-US" dirty="0" smtClean="0">
                <a:solidFill>
                  <a:srgbClr val="FFFFFF"/>
                </a:solidFill>
                <a:sym typeface="Symbol"/>
              </a:rPr>
              <a:t>Health Outcomes</a:t>
            </a:r>
            <a:endParaRPr lang="en-US" b="1" dirty="0">
              <a:solidFill>
                <a:srgbClr val="FFFFFF"/>
              </a:solidFill>
            </a:endParaRPr>
          </a:p>
        </p:txBody>
      </p:sp>
      <p:sp>
        <p:nvSpPr>
          <p:cNvPr id="30" name="Rectangle 29"/>
          <p:cNvSpPr/>
          <p:nvPr/>
        </p:nvSpPr>
        <p:spPr>
          <a:xfrm>
            <a:off x="2022128" y="1544638"/>
            <a:ext cx="1775171" cy="369332"/>
          </a:xfrm>
          <a:prstGeom prst="rect">
            <a:avLst/>
          </a:prstGeom>
          <a:solidFill>
            <a:srgbClr val="000000"/>
          </a:solidFill>
          <a:ln>
            <a:solidFill>
              <a:schemeClr val="tx1"/>
            </a:solidFill>
          </a:ln>
        </p:spPr>
        <p:txBody>
          <a:bodyPr wrap="square" anchor="t">
            <a:spAutoFit/>
          </a:bodyPr>
          <a:lstStyle/>
          <a:p>
            <a:pPr algn="ctr"/>
            <a:r>
              <a:rPr lang="en-US" dirty="0" smtClean="0">
                <a:solidFill>
                  <a:srgbClr val="FFFFFF"/>
                </a:solidFill>
                <a:sym typeface="Symbol"/>
              </a:rPr>
              <a:t>Direct Impacts</a:t>
            </a:r>
            <a:endParaRPr lang="en-US" b="1" dirty="0">
              <a:solidFill>
                <a:srgbClr val="FFFFFF"/>
              </a:solidFill>
            </a:endParaRPr>
          </a:p>
        </p:txBody>
      </p:sp>
      <p:sp>
        <p:nvSpPr>
          <p:cNvPr id="31" name="Rectangle 30"/>
          <p:cNvSpPr/>
          <p:nvPr/>
        </p:nvSpPr>
        <p:spPr>
          <a:xfrm>
            <a:off x="3982260" y="1544638"/>
            <a:ext cx="2566178" cy="369332"/>
          </a:xfrm>
          <a:prstGeom prst="rect">
            <a:avLst/>
          </a:prstGeom>
          <a:solidFill>
            <a:srgbClr val="000000"/>
          </a:solidFill>
          <a:ln>
            <a:solidFill>
              <a:schemeClr val="tx1"/>
            </a:solidFill>
          </a:ln>
        </p:spPr>
        <p:txBody>
          <a:bodyPr wrap="square" anchor="t">
            <a:spAutoFit/>
          </a:bodyPr>
          <a:lstStyle/>
          <a:p>
            <a:pPr algn="ctr"/>
            <a:r>
              <a:rPr lang="en-US" dirty="0" smtClean="0">
                <a:solidFill>
                  <a:srgbClr val="FFFFFF"/>
                </a:solidFill>
                <a:sym typeface="Symbol"/>
              </a:rPr>
              <a:t>Intermediate Outcomes</a:t>
            </a:r>
            <a:endParaRPr lang="en-US" b="1" dirty="0">
              <a:solidFill>
                <a:srgbClr val="FFFFFF"/>
              </a:solidFill>
            </a:endParaRPr>
          </a:p>
        </p:txBody>
      </p:sp>
      <p:sp>
        <p:nvSpPr>
          <p:cNvPr id="32" name="TextBox 18"/>
          <p:cNvSpPr txBox="1">
            <a:spLocks noChangeArrowheads="1"/>
          </p:cNvSpPr>
          <p:nvPr/>
        </p:nvSpPr>
        <p:spPr bwMode="auto">
          <a:xfrm>
            <a:off x="3328364" y="3783355"/>
            <a:ext cx="1161288" cy="461665"/>
          </a:xfrm>
          <a:prstGeom prst="rect">
            <a:avLst/>
          </a:prstGeom>
          <a:solidFill>
            <a:schemeClr val="bg2">
              <a:lumMod val="90000"/>
            </a:schemeClr>
          </a:solidFill>
          <a:ln w="9525">
            <a:solidFill>
              <a:schemeClr val="tx1"/>
            </a:solidFill>
            <a:miter lim="800000"/>
            <a:headEnd/>
            <a:tailEnd/>
          </a:ln>
        </p:spPr>
        <p:txBody>
          <a:bodyPr wrap="square">
            <a:prstTxWarp prst="textNoShape">
              <a:avLst/>
            </a:prstTxWarp>
            <a:spAutoFit/>
          </a:bodyPr>
          <a:lstStyle/>
          <a:p>
            <a:r>
              <a:rPr lang="en-US" sz="1200" dirty="0" smtClean="0">
                <a:sym typeface="Symbol"/>
              </a:rPr>
              <a:t>↓ Vehicle</a:t>
            </a:r>
          </a:p>
          <a:p>
            <a:r>
              <a:rPr lang="en-US" sz="1200" dirty="0" smtClean="0">
                <a:sym typeface="Symbol"/>
              </a:rPr>
              <a:t> miles traveled</a:t>
            </a:r>
            <a:endParaRPr lang="en-US" sz="1200" dirty="0"/>
          </a:p>
        </p:txBody>
      </p:sp>
      <p:sp>
        <p:nvSpPr>
          <p:cNvPr id="33" name="TextBox 19"/>
          <p:cNvSpPr txBox="1">
            <a:spLocks noChangeArrowheads="1"/>
          </p:cNvSpPr>
          <p:nvPr/>
        </p:nvSpPr>
        <p:spPr bwMode="auto">
          <a:xfrm>
            <a:off x="5341971" y="2724328"/>
            <a:ext cx="1005840" cy="276999"/>
          </a:xfrm>
          <a:prstGeom prst="rect">
            <a:avLst/>
          </a:prstGeom>
          <a:solidFill>
            <a:srgbClr val="DDD9C3"/>
          </a:solidFill>
          <a:ln w="9525">
            <a:solidFill>
              <a:schemeClr val="tx1"/>
            </a:solidFill>
            <a:miter lim="800000"/>
            <a:headEnd/>
            <a:tailEnd/>
          </a:ln>
        </p:spPr>
        <p:txBody>
          <a:bodyPr wrap="square">
            <a:prstTxWarp prst="textNoShape">
              <a:avLst/>
            </a:prstTxWarp>
            <a:spAutoFit/>
          </a:bodyPr>
          <a:lstStyle/>
          <a:p>
            <a:r>
              <a:rPr lang="en-US" sz="1200" dirty="0" smtClean="0">
                <a:sym typeface="Symbol"/>
              </a:rPr>
              <a:t>↓ Collisions</a:t>
            </a:r>
            <a:endParaRPr lang="en-US" sz="1200" dirty="0"/>
          </a:p>
        </p:txBody>
      </p:sp>
      <p:sp>
        <p:nvSpPr>
          <p:cNvPr id="34" name="TextBox 24"/>
          <p:cNvSpPr txBox="1">
            <a:spLocks noChangeArrowheads="1"/>
          </p:cNvSpPr>
          <p:nvPr/>
        </p:nvSpPr>
        <p:spPr bwMode="auto">
          <a:xfrm>
            <a:off x="6928706" y="3388084"/>
            <a:ext cx="978408" cy="646331"/>
          </a:xfrm>
          <a:prstGeom prst="rect">
            <a:avLst/>
          </a:prstGeom>
          <a:solidFill>
            <a:schemeClr val="bg1"/>
          </a:solidFill>
          <a:ln w="9525">
            <a:solidFill>
              <a:srgbClr val="FF0000"/>
            </a:solidFill>
            <a:miter lim="800000"/>
            <a:headEnd/>
            <a:tailEnd/>
          </a:ln>
        </p:spPr>
        <p:txBody>
          <a:bodyPr wrap="square">
            <a:prstTxWarp prst="textNoShape">
              <a:avLst/>
            </a:prstTxWarp>
            <a:spAutoFit/>
          </a:bodyPr>
          <a:lstStyle/>
          <a:p>
            <a:r>
              <a:rPr lang="en-US" sz="1200" dirty="0" smtClean="0">
                <a:sym typeface="Symbol"/>
              </a:rPr>
              <a:t>↑ Mental health</a:t>
            </a:r>
          </a:p>
          <a:p>
            <a:r>
              <a:rPr lang="en-US" sz="1200" dirty="0" smtClean="0">
                <a:sym typeface="Symbol"/>
              </a:rPr>
              <a:t>↓ Stress</a:t>
            </a:r>
            <a:endParaRPr lang="en-US" sz="1200" dirty="0"/>
          </a:p>
        </p:txBody>
      </p:sp>
      <p:sp>
        <p:nvSpPr>
          <p:cNvPr id="35" name="TextBox 19"/>
          <p:cNvSpPr txBox="1">
            <a:spLocks noChangeArrowheads="1"/>
          </p:cNvSpPr>
          <p:nvPr/>
        </p:nvSpPr>
        <p:spPr bwMode="auto">
          <a:xfrm>
            <a:off x="5277369" y="5167073"/>
            <a:ext cx="1188720" cy="276999"/>
          </a:xfrm>
          <a:prstGeom prst="rect">
            <a:avLst/>
          </a:prstGeom>
          <a:solidFill>
            <a:srgbClr val="DDD9C3"/>
          </a:solidFill>
          <a:ln w="9525">
            <a:solidFill>
              <a:schemeClr val="tx1"/>
            </a:solidFill>
            <a:miter lim="800000"/>
            <a:headEnd/>
            <a:tailEnd/>
          </a:ln>
        </p:spPr>
        <p:txBody>
          <a:bodyPr wrap="square">
            <a:prstTxWarp prst="textNoShape">
              <a:avLst/>
            </a:prstTxWarp>
            <a:spAutoFit/>
          </a:bodyPr>
          <a:lstStyle/>
          <a:p>
            <a:r>
              <a:rPr lang="en-US" sz="1200" dirty="0" smtClean="0">
                <a:sym typeface="Symbol"/>
              </a:rPr>
              <a:t>↓ Air pollution</a:t>
            </a:r>
            <a:endParaRPr lang="en-US" sz="1200" dirty="0"/>
          </a:p>
        </p:txBody>
      </p:sp>
      <p:sp>
        <p:nvSpPr>
          <p:cNvPr id="36" name="TextBox 19"/>
          <p:cNvSpPr txBox="1">
            <a:spLocks noChangeArrowheads="1"/>
          </p:cNvSpPr>
          <p:nvPr/>
        </p:nvSpPr>
        <p:spPr bwMode="auto">
          <a:xfrm>
            <a:off x="6993308" y="2645150"/>
            <a:ext cx="978408" cy="461665"/>
          </a:xfrm>
          <a:prstGeom prst="rect">
            <a:avLst/>
          </a:prstGeom>
          <a:solidFill>
            <a:schemeClr val="bg1"/>
          </a:solidFill>
          <a:ln w="9525">
            <a:solidFill>
              <a:srgbClr val="FF0000"/>
            </a:solidFill>
            <a:miter lim="800000"/>
            <a:headEnd/>
            <a:tailEnd/>
          </a:ln>
        </p:spPr>
        <p:txBody>
          <a:bodyPr wrap="square">
            <a:prstTxWarp prst="textNoShape">
              <a:avLst/>
            </a:prstTxWarp>
            <a:spAutoFit/>
          </a:bodyPr>
          <a:lstStyle/>
          <a:p>
            <a:r>
              <a:rPr lang="en-US" sz="1200" dirty="0" smtClean="0">
                <a:sym typeface="Symbol"/>
              </a:rPr>
              <a:t>↓ Fatalities &amp; injuries</a:t>
            </a:r>
            <a:endParaRPr lang="en-US" sz="1200" dirty="0"/>
          </a:p>
        </p:txBody>
      </p:sp>
      <p:sp>
        <p:nvSpPr>
          <p:cNvPr id="37" name="TextBox 19"/>
          <p:cNvSpPr txBox="1">
            <a:spLocks noChangeArrowheads="1"/>
          </p:cNvSpPr>
          <p:nvPr/>
        </p:nvSpPr>
        <p:spPr bwMode="auto">
          <a:xfrm>
            <a:off x="5277369" y="3575557"/>
            <a:ext cx="713232" cy="276999"/>
          </a:xfrm>
          <a:prstGeom prst="rect">
            <a:avLst/>
          </a:prstGeom>
          <a:solidFill>
            <a:srgbClr val="DDD9C3"/>
          </a:solidFill>
          <a:ln w="9525">
            <a:solidFill>
              <a:schemeClr val="tx1"/>
            </a:solidFill>
            <a:miter lim="800000"/>
            <a:headEnd/>
            <a:tailEnd/>
          </a:ln>
        </p:spPr>
        <p:txBody>
          <a:bodyPr wrap="square">
            <a:prstTxWarp prst="textNoShape">
              <a:avLst/>
            </a:prstTxWarp>
            <a:spAutoFit/>
          </a:bodyPr>
          <a:lstStyle/>
          <a:p>
            <a:r>
              <a:rPr lang="en-US" sz="1200" dirty="0" smtClean="0">
                <a:sym typeface="Symbol"/>
              </a:rPr>
              <a:t>↓ Noise</a:t>
            </a:r>
            <a:endParaRPr lang="en-US" sz="1200" dirty="0"/>
          </a:p>
        </p:txBody>
      </p:sp>
      <p:cxnSp>
        <p:nvCxnSpPr>
          <p:cNvPr id="38" name="Straight Arrow Connector 37"/>
          <p:cNvCxnSpPr>
            <a:stCxn id="32" idx="3"/>
            <a:endCxn id="33" idx="1"/>
          </p:cNvCxnSpPr>
          <p:nvPr/>
        </p:nvCxnSpPr>
        <p:spPr>
          <a:xfrm flipV="1">
            <a:off x="4489652" y="2862828"/>
            <a:ext cx="852319" cy="1151360"/>
          </a:xfrm>
          <a:prstGeom prst="straightConnector1">
            <a:avLst/>
          </a:prstGeom>
          <a:ln w="12700" cap="flat" cmpd="sng" algn="ctr">
            <a:solidFill>
              <a:schemeClr val="tx1"/>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a:stCxn id="32" idx="3"/>
            <a:endCxn id="50" idx="1"/>
          </p:cNvCxnSpPr>
          <p:nvPr/>
        </p:nvCxnSpPr>
        <p:spPr>
          <a:xfrm>
            <a:off x="4489652" y="4014188"/>
            <a:ext cx="787717" cy="486947"/>
          </a:xfrm>
          <a:prstGeom prst="straightConnector1">
            <a:avLst/>
          </a:prstGeom>
          <a:ln w="12700" cap="flat" cmpd="sng" algn="ctr">
            <a:solidFill>
              <a:schemeClr val="tx1"/>
            </a:solidFill>
            <a:prstDash val="dash"/>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cxnSp>
        <p:nvCxnSpPr>
          <p:cNvPr id="40" name="Straight Arrow Connector 39"/>
          <p:cNvCxnSpPr>
            <a:stCxn id="32" idx="3"/>
            <a:endCxn id="37" idx="1"/>
          </p:cNvCxnSpPr>
          <p:nvPr/>
        </p:nvCxnSpPr>
        <p:spPr>
          <a:xfrm flipV="1">
            <a:off x="4489652" y="3714057"/>
            <a:ext cx="787717" cy="300131"/>
          </a:xfrm>
          <a:prstGeom prst="straightConnector1">
            <a:avLst/>
          </a:prstGeom>
          <a:ln w="12700" cap="flat" cmpd="sng" algn="ctr">
            <a:solidFill>
              <a:schemeClr val="tx1"/>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cxnSp>
        <p:nvCxnSpPr>
          <p:cNvPr id="41" name="Straight Arrow Connector 40"/>
          <p:cNvCxnSpPr>
            <a:stCxn id="32" idx="3"/>
            <a:endCxn id="35" idx="1"/>
          </p:cNvCxnSpPr>
          <p:nvPr/>
        </p:nvCxnSpPr>
        <p:spPr>
          <a:xfrm>
            <a:off x="4489652" y="4014188"/>
            <a:ext cx="787717" cy="1291385"/>
          </a:xfrm>
          <a:prstGeom prst="straightConnector1">
            <a:avLst/>
          </a:prstGeom>
          <a:ln w="12700" cap="flat" cmpd="sng" algn="ctr">
            <a:solidFill>
              <a:schemeClr val="tx1"/>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sp>
        <p:nvSpPr>
          <p:cNvPr id="42" name="Rectangle 41"/>
          <p:cNvSpPr/>
          <p:nvPr/>
        </p:nvSpPr>
        <p:spPr>
          <a:xfrm>
            <a:off x="1944717" y="3868467"/>
            <a:ext cx="1078992" cy="276999"/>
          </a:xfrm>
          <a:prstGeom prst="rect">
            <a:avLst/>
          </a:prstGeom>
          <a:solidFill>
            <a:schemeClr val="bg2">
              <a:lumMod val="90000"/>
            </a:schemeClr>
          </a:solidFill>
          <a:ln>
            <a:solidFill>
              <a:schemeClr val="tx1"/>
            </a:solidFill>
          </a:ln>
        </p:spPr>
        <p:txBody>
          <a:bodyPr wrap="square" anchor="t">
            <a:spAutoFit/>
          </a:bodyPr>
          <a:lstStyle/>
          <a:p>
            <a:r>
              <a:rPr lang="en-US" sz="1200" dirty="0" smtClean="0">
                <a:sym typeface="Symbol"/>
              </a:rPr>
              <a:t>↑ Cost of fuel</a:t>
            </a:r>
          </a:p>
        </p:txBody>
      </p:sp>
      <p:cxnSp>
        <p:nvCxnSpPr>
          <p:cNvPr id="43" name="Straight Arrow Connector 42"/>
          <p:cNvCxnSpPr>
            <a:stCxn id="42" idx="3"/>
            <a:endCxn id="32" idx="1"/>
          </p:cNvCxnSpPr>
          <p:nvPr/>
        </p:nvCxnSpPr>
        <p:spPr>
          <a:xfrm>
            <a:off x="3023709" y="4006967"/>
            <a:ext cx="304655" cy="7221"/>
          </a:xfrm>
          <a:prstGeom prst="straightConnector1">
            <a:avLst/>
          </a:prstGeom>
          <a:ln w="12700" cap="flat" cmpd="sng" algn="ctr">
            <a:solidFill>
              <a:schemeClr val="tx1"/>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cxnSp>
        <p:nvCxnSpPr>
          <p:cNvPr id="44" name="Straight Arrow Connector 43"/>
          <p:cNvCxnSpPr>
            <a:stCxn id="33" idx="3"/>
            <a:endCxn id="36" idx="1"/>
          </p:cNvCxnSpPr>
          <p:nvPr/>
        </p:nvCxnSpPr>
        <p:spPr>
          <a:xfrm>
            <a:off x="6347811" y="2862828"/>
            <a:ext cx="645497" cy="13155"/>
          </a:xfrm>
          <a:prstGeom prst="straightConnector1">
            <a:avLst/>
          </a:prstGeom>
          <a:ln w="12700" cap="flat" cmpd="sng" algn="ctr">
            <a:solidFill>
              <a:schemeClr val="tx1"/>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cxnSp>
        <p:nvCxnSpPr>
          <p:cNvPr id="45" name="Straight Arrow Connector 44"/>
          <p:cNvCxnSpPr>
            <a:stCxn id="37" idx="3"/>
            <a:endCxn id="34" idx="1"/>
          </p:cNvCxnSpPr>
          <p:nvPr/>
        </p:nvCxnSpPr>
        <p:spPr>
          <a:xfrm flipV="1">
            <a:off x="5990601" y="3711250"/>
            <a:ext cx="938105" cy="2807"/>
          </a:xfrm>
          <a:prstGeom prst="straightConnector1">
            <a:avLst/>
          </a:prstGeom>
          <a:ln w="12700" cap="flat" cmpd="sng" algn="ctr">
            <a:solidFill>
              <a:schemeClr val="tx1"/>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sp>
        <p:nvSpPr>
          <p:cNvPr id="46" name="TextBox 24"/>
          <p:cNvSpPr txBox="1">
            <a:spLocks noChangeArrowheads="1"/>
          </p:cNvSpPr>
          <p:nvPr/>
        </p:nvSpPr>
        <p:spPr bwMode="auto">
          <a:xfrm>
            <a:off x="6928706" y="4990789"/>
            <a:ext cx="1235213" cy="646331"/>
          </a:xfrm>
          <a:prstGeom prst="rect">
            <a:avLst/>
          </a:prstGeom>
          <a:solidFill>
            <a:schemeClr val="bg1"/>
          </a:solidFill>
          <a:ln w="9525">
            <a:solidFill>
              <a:srgbClr val="FF0000"/>
            </a:solidFill>
            <a:miter lim="800000"/>
            <a:headEnd/>
            <a:tailEnd/>
          </a:ln>
        </p:spPr>
        <p:txBody>
          <a:bodyPr wrap="square">
            <a:prstTxWarp prst="textNoShape">
              <a:avLst/>
            </a:prstTxWarp>
            <a:spAutoFit/>
          </a:bodyPr>
          <a:lstStyle/>
          <a:p>
            <a:r>
              <a:rPr lang="en-US" sz="1200" dirty="0" smtClean="0">
                <a:sym typeface="Symbol"/>
              </a:rPr>
              <a:t>↓ Respiratory &amp; cardiovascular  diseases</a:t>
            </a:r>
            <a:endParaRPr lang="en-US" sz="1200" dirty="0"/>
          </a:p>
        </p:txBody>
      </p:sp>
      <p:cxnSp>
        <p:nvCxnSpPr>
          <p:cNvPr id="47" name="Straight Arrow Connector 46"/>
          <p:cNvCxnSpPr>
            <a:stCxn id="35" idx="3"/>
            <a:endCxn id="46" idx="1"/>
          </p:cNvCxnSpPr>
          <p:nvPr/>
        </p:nvCxnSpPr>
        <p:spPr>
          <a:xfrm>
            <a:off x="6466089" y="5305573"/>
            <a:ext cx="462617" cy="8382"/>
          </a:xfrm>
          <a:prstGeom prst="straightConnector1">
            <a:avLst/>
          </a:prstGeom>
          <a:ln w="12700" cap="flat" cmpd="sng" algn="ctr">
            <a:solidFill>
              <a:schemeClr val="tx1"/>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sp>
        <p:nvSpPr>
          <p:cNvPr id="48" name="Rectangle 47"/>
          <p:cNvSpPr/>
          <p:nvPr/>
        </p:nvSpPr>
        <p:spPr>
          <a:xfrm>
            <a:off x="659166" y="3775249"/>
            <a:ext cx="804672" cy="461665"/>
          </a:xfrm>
          <a:prstGeom prst="rect">
            <a:avLst/>
          </a:prstGeom>
          <a:solidFill>
            <a:schemeClr val="bg2">
              <a:lumMod val="90000"/>
            </a:schemeClr>
          </a:solidFill>
          <a:ln>
            <a:solidFill>
              <a:schemeClr val="tx1"/>
            </a:solidFill>
          </a:ln>
        </p:spPr>
        <p:txBody>
          <a:bodyPr wrap="square" anchor="t">
            <a:spAutoFit/>
          </a:bodyPr>
          <a:lstStyle/>
          <a:p>
            <a:r>
              <a:rPr lang="en-US" sz="1200" b="1" dirty="0" smtClean="0"/>
              <a:t>Policy  to </a:t>
            </a:r>
          </a:p>
          <a:p>
            <a:r>
              <a:rPr lang="en-US" sz="1200" b="1" dirty="0" smtClean="0"/>
              <a:t>↑ gas tax</a:t>
            </a:r>
            <a:endParaRPr lang="en-US" sz="1200" b="1" dirty="0"/>
          </a:p>
        </p:txBody>
      </p:sp>
      <p:cxnSp>
        <p:nvCxnSpPr>
          <p:cNvPr id="49" name="Straight Arrow Connector 48"/>
          <p:cNvCxnSpPr>
            <a:stCxn id="48" idx="3"/>
            <a:endCxn id="42" idx="1"/>
          </p:cNvCxnSpPr>
          <p:nvPr/>
        </p:nvCxnSpPr>
        <p:spPr>
          <a:xfrm>
            <a:off x="1463838" y="4006082"/>
            <a:ext cx="480879" cy="885"/>
          </a:xfrm>
          <a:prstGeom prst="straightConnector1">
            <a:avLst/>
          </a:prstGeom>
          <a:ln w="12700" cap="flat" cmpd="sng" algn="ctr">
            <a:solidFill>
              <a:schemeClr val="tx1"/>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sp>
        <p:nvSpPr>
          <p:cNvPr id="50" name="TextBox 19"/>
          <p:cNvSpPr txBox="1">
            <a:spLocks noChangeArrowheads="1"/>
          </p:cNvSpPr>
          <p:nvPr/>
        </p:nvSpPr>
        <p:spPr bwMode="auto">
          <a:xfrm>
            <a:off x="5277369" y="4270302"/>
            <a:ext cx="914400" cy="461665"/>
          </a:xfrm>
          <a:prstGeom prst="rect">
            <a:avLst/>
          </a:prstGeom>
          <a:solidFill>
            <a:srgbClr val="DDD9C3"/>
          </a:solidFill>
          <a:ln w="9525">
            <a:solidFill>
              <a:schemeClr val="tx1"/>
            </a:solidFill>
            <a:miter lim="800000"/>
            <a:headEnd/>
            <a:tailEnd/>
          </a:ln>
        </p:spPr>
        <p:txBody>
          <a:bodyPr wrap="square">
            <a:prstTxWarp prst="textNoShape">
              <a:avLst/>
            </a:prstTxWarp>
            <a:spAutoFit/>
          </a:bodyPr>
          <a:lstStyle/>
          <a:p>
            <a:r>
              <a:rPr lang="en-US" sz="1200" dirty="0" smtClean="0">
                <a:sym typeface="Symbol"/>
              </a:rPr>
              <a:t>↑ Physical activity</a:t>
            </a:r>
            <a:endParaRPr lang="en-US" sz="1200" dirty="0"/>
          </a:p>
        </p:txBody>
      </p:sp>
      <p:sp>
        <p:nvSpPr>
          <p:cNvPr id="51" name="TextBox 19"/>
          <p:cNvSpPr txBox="1">
            <a:spLocks noChangeArrowheads="1"/>
          </p:cNvSpPr>
          <p:nvPr/>
        </p:nvSpPr>
        <p:spPr bwMode="auto">
          <a:xfrm>
            <a:off x="6928706" y="4278170"/>
            <a:ext cx="886968" cy="461665"/>
          </a:xfrm>
          <a:prstGeom prst="rect">
            <a:avLst/>
          </a:prstGeom>
          <a:solidFill>
            <a:schemeClr val="bg1"/>
          </a:solidFill>
          <a:ln w="9525">
            <a:solidFill>
              <a:srgbClr val="FF0000"/>
            </a:solidFill>
            <a:miter lim="800000"/>
            <a:headEnd/>
            <a:tailEnd/>
          </a:ln>
        </p:spPr>
        <p:txBody>
          <a:bodyPr wrap="square">
            <a:prstTxWarp prst="textNoShape">
              <a:avLst/>
            </a:prstTxWarp>
            <a:spAutoFit/>
          </a:bodyPr>
          <a:lstStyle/>
          <a:p>
            <a:r>
              <a:rPr lang="en-US" sz="1200" dirty="0" smtClean="0">
                <a:sym typeface="Symbol"/>
              </a:rPr>
              <a:t>↓ Chronic diseases</a:t>
            </a:r>
            <a:endParaRPr lang="en-US" sz="1200" dirty="0"/>
          </a:p>
        </p:txBody>
      </p:sp>
      <p:cxnSp>
        <p:nvCxnSpPr>
          <p:cNvPr id="52" name="Straight Arrow Connector 51"/>
          <p:cNvCxnSpPr>
            <a:stCxn id="50" idx="3"/>
            <a:endCxn id="51" idx="1"/>
          </p:cNvCxnSpPr>
          <p:nvPr/>
        </p:nvCxnSpPr>
        <p:spPr>
          <a:xfrm>
            <a:off x="6191769" y="4501135"/>
            <a:ext cx="736937" cy="7868"/>
          </a:xfrm>
          <a:prstGeom prst="straightConnector1">
            <a:avLst/>
          </a:prstGeom>
          <a:ln w="12700" cap="flat" cmpd="sng" algn="ctr">
            <a:solidFill>
              <a:schemeClr val="tx1"/>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sp>
        <p:nvSpPr>
          <p:cNvPr id="59" name="TextBox 58"/>
          <p:cNvSpPr txBox="1"/>
          <p:nvPr/>
        </p:nvSpPr>
        <p:spPr>
          <a:xfrm>
            <a:off x="85113" y="6551660"/>
            <a:ext cx="3070071" cy="276999"/>
          </a:xfrm>
          <a:prstGeom prst="rect">
            <a:avLst/>
          </a:prstGeom>
          <a:noFill/>
        </p:spPr>
        <p:txBody>
          <a:bodyPr wrap="none" rtlCol="0">
            <a:spAutoFit/>
          </a:bodyPr>
          <a:lstStyle/>
          <a:p>
            <a:r>
              <a:rPr lang="en-US" sz="1200" dirty="0" smtClean="0"/>
              <a:t>Dotted Lines Indicate A Weaker Evidence-base</a:t>
            </a:r>
            <a:endParaRPr lang="en-US" sz="1200" dirty="0"/>
          </a:p>
        </p:txBody>
      </p:sp>
      <p:sp>
        <p:nvSpPr>
          <p:cNvPr id="60" name="TextBox 59"/>
          <p:cNvSpPr txBox="1"/>
          <p:nvPr/>
        </p:nvSpPr>
        <p:spPr>
          <a:xfrm>
            <a:off x="4590848" y="6562099"/>
            <a:ext cx="4624658" cy="276999"/>
          </a:xfrm>
          <a:prstGeom prst="rect">
            <a:avLst/>
          </a:prstGeom>
          <a:noFill/>
        </p:spPr>
        <p:txBody>
          <a:bodyPr wrap="none" rtlCol="0">
            <a:spAutoFit/>
          </a:bodyPr>
          <a:lstStyle/>
          <a:p>
            <a:r>
              <a:rPr lang="en-US" sz="1200" dirty="0" smtClean="0"/>
              <a:t>Adapted from: Fossil Fuel tax in California: A Health Impact Assessment</a:t>
            </a:r>
            <a:endParaRPr lang="en-US" sz="1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9"/>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50"/>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52"/>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51"/>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41"/>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35"/>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47"/>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34" grpId="0" animBg="1"/>
      <p:bldP spid="35" grpId="0" animBg="1"/>
      <p:bldP spid="36" grpId="0" animBg="1"/>
      <p:bldP spid="37" grpId="0" animBg="1"/>
      <p:bldP spid="42" grpId="0" animBg="1"/>
      <p:bldP spid="46" grpId="0" animBg="1"/>
      <p:bldP spid="48" grpId="0" animBg="1"/>
      <p:bldP spid="50" grpId="0" animBg="1"/>
      <p:bldP spid="5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latin typeface="Gill Sans Light"/>
                <a:cs typeface="Gill Sans Light"/>
              </a:rPr>
              <a:t>Land Use Sample Health Outcomes</a:t>
            </a:r>
            <a:endParaRPr lang="en-US" sz="3600" dirty="0">
              <a:latin typeface="Gill Sans Light"/>
              <a:cs typeface="Gill Sans Light"/>
            </a:endParaRPr>
          </a:p>
        </p:txBody>
      </p:sp>
      <p:graphicFrame>
        <p:nvGraphicFramePr>
          <p:cNvPr id="4" name="Content Placeholder 5"/>
          <p:cNvGraphicFramePr>
            <a:graphicFrameLocks noGrp="1"/>
          </p:cNvGraphicFramePr>
          <p:nvPr>
            <p:ph idx="1"/>
            <p:extLst>
              <p:ext uri="{D42A27DB-BD31-4B8C-83A1-F6EECF244321}">
                <p14:modId xmlns="" xmlns:p14="http://schemas.microsoft.com/office/powerpoint/2010/main" val="1903460010"/>
              </p:ext>
            </p:extLst>
          </p:nvPr>
        </p:nvGraphicFramePr>
        <p:xfrm>
          <a:off x="457200" y="1609724"/>
          <a:ext cx="8229600" cy="4843996"/>
        </p:xfrm>
        <a:graphic>
          <a:graphicData uri="http://schemas.openxmlformats.org/drawingml/2006/table">
            <a:tbl>
              <a:tblPr firstRow="1" bandRow="1">
                <a:tableStyleId>{5C22544A-7EE6-4342-B048-85BDC9FD1C3A}</a:tableStyleId>
              </a:tblPr>
              <a:tblGrid>
                <a:gridCol w="2827414"/>
                <a:gridCol w="1853982"/>
                <a:gridCol w="1664204"/>
                <a:gridCol w="1884000"/>
              </a:tblGrid>
              <a:tr h="678904">
                <a:tc>
                  <a:txBody>
                    <a:bodyPr/>
                    <a:lstStyle/>
                    <a:p>
                      <a:pPr algn="ctr"/>
                      <a:r>
                        <a:rPr lang="en-US" dirty="0" smtClean="0">
                          <a:solidFill>
                            <a:srgbClr val="000000"/>
                          </a:solidFill>
                        </a:rPr>
                        <a:t>Policy</a:t>
                      </a:r>
                      <a:endParaRPr lang="en-US"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solidFill>
                            <a:srgbClr val="000000"/>
                          </a:solidFill>
                        </a:rPr>
                        <a:t>Direct</a:t>
                      </a:r>
                    </a:p>
                    <a:p>
                      <a:pPr algn="ctr"/>
                      <a:r>
                        <a:rPr lang="en-US" dirty="0" smtClean="0">
                          <a:solidFill>
                            <a:srgbClr val="000000"/>
                          </a:solidFill>
                        </a:rPr>
                        <a:t> Impact</a:t>
                      </a:r>
                      <a:endParaRPr lang="en-US"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solidFill>
                            <a:srgbClr val="000000"/>
                          </a:solidFill>
                        </a:rPr>
                        <a:t>Intermediate Outcomes</a:t>
                      </a:r>
                      <a:endParaRPr lang="en-US"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solidFill>
                            <a:srgbClr val="000000"/>
                          </a:solidFill>
                        </a:rPr>
                        <a:t>Health Outcomes</a:t>
                      </a:r>
                      <a:endParaRPr lang="en-US"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4165092">
                <a:tc>
                  <a:txBody>
                    <a:bodyPr/>
                    <a:lstStyle/>
                    <a:p>
                      <a:pPr algn="l"/>
                      <a:r>
                        <a:rPr lang="en-US" sz="1600" baseline="0" dirty="0" smtClean="0"/>
                        <a:t>Land use policies such as: </a:t>
                      </a:r>
                    </a:p>
                    <a:p>
                      <a:pPr marL="342900" indent="-342900" algn="l">
                        <a:buFont typeface="Arial"/>
                        <a:buChar char="•"/>
                      </a:pPr>
                      <a:r>
                        <a:rPr lang="en-US" sz="1400" baseline="0" dirty="0" smtClean="0"/>
                        <a:t>Focusing new economic and residential growth within existing urban growth boundaries </a:t>
                      </a:r>
                      <a:r>
                        <a:rPr lang="en-US" sz="1400" baseline="0" dirty="0" smtClean="0">
                          <a:solidFill>
                            <a:srgbClr val="FF0000"/>
                          </a:solidFill>
                        </a:rPr>
                        <a:t>(M)</a:t>
                      </a:r>
                      <a:endParaRPr lang="en-US" sz="1400" baseline="0" dirty="0" smtClean="0"/>
                    </a:p>
                    <a:p>
                      <a:pPr marL="342900" indent="-342900" algn="l">
                        <a:buFont typeface="Arial"/>
                        <a:buChar char="•"/>
                      </a:pPr>
                      <a:r>
                        <a:rPr lang="en-US" sz="1400" baseline="0" dirty="0" smtClean="0"/>
                        <a:t>Ensuring high-density mixed-use development </a:t>
                      </a:r>
                      <a:r>
                        <a:rPr lang="en-US" sz="1400" baseline="0" dirty="0" smtClean="0">
                          <a:solidFill>
                            <a:srgbClr val="FF0000"/>
                          </a:solidFill>
                        </a:rPr>
                        <a:t>(M)</a:t>
                      </a:r>
                      <a:endParaRPr lang="en-US" sz="1400" baseline="0" dirty="0" smtClean="0"/>
                    </a:p>
                    <a:p>
                      <a:pPr marL="342900" indent="-342900" algn="l">
                        <a:buFont typeface="Arial"/>
                        <a:buChar char="•"/>
                      </a:pPr>
                      <a:r>
                        <a:rPr lang="en-US" sz="1400" baseline="0" dirty="0" smtClean="0"/>
                        <a:t>Providing guidelines to agencies for evaluating the impact to developments in areas susceptible to hazardous conditions created by climate change </a:t>
                      </a:r>
                      <a:r>
                        <a:rPr lang="en-US" sz="1400" baseline="0" dirty="0" smtClean="0">
                          <a:solidFill>
                            <a:srgbClr val="FF0000"/>
                          </a:solidFill>
                        </a:rPr>
                        <a:t>(A)</a:t>
                      </a:r>
                      <a:endParaRPr lang="en-US" sz="1400" baseline="0" dirty="0" smtClean="0"/>
                    </a:p>
                    <a:p>
                      <a:pPr marL="342900" indent="-342900" algn="l">
                        <a:buFont typeface="Arial"/>
                        <a:buChar char="•"/>
                      </a:pPr>
                      <a:r>
                        <a:rPr lang="en-US" sz="1400" baseline="0" dirty="0" smtClean="0"/>
                        <a:t>Implementing standards &amp; regulations for relocation, reinforcement &amp; protection from extreme weather events </a:t>
                      </a:r>
                      <a:r>
                        <a:rPr lang="en-US" sz="1400" baseline="0" dirty="0" smtClean="0">
                          <a:solidFill>
                            <a:srgbClr val="FF0000"/>
                          </a:solidFill>
                        </a:rPr>
                        <a:t>(A)</a:t>
                      </a:r>
                      <a:endParaRPr lang="en-US" sz="1400" baseline="0" dirty="0" smtClean="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l"/>
                      <a:r>
                        <a:rPr lang="en-US" sz="1800" dirty="0" smtClean="0">
                          <a:sym typeface="Symbol"/>
                        </a:rPr>
                        <a:t>∆ </a:t>
                      </a:r>
                      <a:r>
                        <a:rPr lang="en-US" sz="1800" dirty="0" smtClean="0"/>
                        <a:t> GHG</a:t>
                      </a:r>
                      <a:r>
                        <a:rPr lang="en-US" sz="1800" baseline="0" dirty="0" smtClean="0"/>
                        <a:t> emissions</a:t>
                      </a:r>
                    </a:p>
                    <a:p>
                      <a:pPr algn="l"/>
                      <a:r>
                        <a:rPr lang="en-US" sz="1800" dirty="0" smtClean="0">
                          <a:sym typeface="Symbol"/>
                        </a:rPr>
                        <a:t>∆ </a:t>
                      </a:r>
                      <a:r>
                        <a:rPr lang="en-US" sz="1800" dirty="0" smtClean="0"/>
                        <a:t> Street connectivity</a:t>
                      </a:r>
                    </a:p>
                    <a:p>
                      <a:pPr algn="l"/>
                      <a:r>
                        <a:rPr lang="en-US" sz="1800" dirty="0" smtClean="0">
                          <a:sym typeface="Symbol"/>
                        </a:rPr>
                        <a:t>∆ </a:t>
                      </a:r>
                      <a:r>
                        <a:rPr lang="en-US" sz="1800" dirty="0" smtClean="0"/>
                        <a:t>Land use mix</a:t>
                      </a:r>
                    </a:p>
                    <a:p>
                      <a:pPr algn="l"/>
                      <a:r>
                        <a:rPr lang="en-US" sz="1800" dirty="0" smtClean="0"/>
                        <a:t>∆ Destinations</a:t>
                      </a:r>
                    </a:p>
                    <a:p>
                      <a:pPr algn="l"/>
                      <a:r>
                        <a:rPr lang="en-US" sz="1800" dirty="0" smtClean="0">
                          <a:sym typeface="Symbol"/>
                        </a:rPr>
                        <a:t>∆ </a:t>
                      </a:r>
                      <a:r>
                        <a:rPr lang="en-US" sz="1800" dirty="0" smtClean="0"/>
                        <a:t>Population density</a:t>
                      </a:r>
                    </a:p>
                    <a:p>
                      <a:pPr algn="l"/>
                      <a:r>
                        <a:rPr lang="en-US" sz="1800" dirty="0" smtClean="0">
                          <a:sym typeface="Symbol"/>
                        </a:rPr>
                        <a:t>∆ </a:t>
                      </a:r>
                      <a:r>
                        <a:rPr lang="en-US" sz="1800" dirty="0" smtClean="0"/>
                        <a:t> Employment density</a:t>
                      </a:r>
                    </a:p>
                    <a:p>
                      <a:pPr algn="l"/>
                      <a:r>
                        <a:rPr lang="en-US" sz="1800" dirty="0" smtClean="0"/>
                        <a:t>∆Work distance</a:t>
                      </a:r>
                    </a:p>
                    <a:p>
                      <a:pPr algn="l"/>
                      <a:r>
                        <a:rPr lang="en-US" sz="1800" dirty="0" smtClean="0">
                          <a:sym typeface="Symbol"/>
                        </a:rPr>
                        <a:t>∆ Greenspaces </a:t>
                      </a:r>
                    </a:p>
                    <a:p>
                      <a:pPr algn="l"/>
                      <a:r>
                        <a:rPr lang="en-US" sz="1800" dirty="0" smtClean="0">
                          <a:sym typeface="Symbol"/>
                        </a:rPr>
                        <a:t>∆ Active transportation</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smtClean="0">
                          <a:sym typeface="Symbol"/>
                        </a:rPr>
                        <a:t>∆ </a:t>
                      </a:r>
                      <a:r>
                        <a:rPr lang="en-US" sz="1800" dirty="0" smtClean="0"/>
                        <a:t> Air pollution</a:t>
                      </a:r>
                    </a:p>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smtClean="0"/>
                        <a:t>∆ Urban heat islands</a:t>
                      </a:r>
                    </a:p>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smtClean="0"/>
                        <a:t>∆ Physical activity</a:t>
                      </a:r>
                    </a:p>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smtClean="0"/>
                        <a:t>∆ Water quality</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80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sz="180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sz="1800" dirty="0" smtClean="0"/>
                    </a:p>
                    <a:p>
                      <a:pPr algn="l"/>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l"/>
                      <a:r>
                        <a:rPr lang="en-US" sz="1800" dirty="0" smtClean="0">
                          <a:sym typeface="Symbol"/>
                        </a:rPr>
                        <a:t>∆ </a:t>
                      </a:r>
                      <a:r>
                        <a:rPr lang="en-US" dirty="0" smtClean="0"/>
                        <a:t> Respiratory</a:t>
                      </a:r>
                      <a:r>
                        <a:rPr lang="en-US" baseline="0" dirty="0" smtClean="0"/>
                        <a:t> &amp; cardiovascular diseases</a:t>
                      </a:r>
                    </a:p>
                    <a:p>
                      <a:pPr algn="l"/>
                      <a:r>
                        <a:rPr lang="en-US" baseline="0" dirty="0" smtClean="0"/>
                        <a:t>∆ Mental health</a:t>
                      </a:r>
                    </a:p>
                    <a:p>
                      <a:pPr algn="l"/>
                      <a:r>
                        <a:rPr lang="en-US" baseline="0" dirty="0" smtClean="0"/>
                        <a:t>∆ Heat-related Illnesses</a:t>
                      </a:r>
                    </a:p>
                    <a:p>
                      <a:pPr algn="l"/>
                      <a:r>
                        <a:rPr lang="en-US" baseline="0" dirty="0" smtClean="0"/>
                        <a:t>∆ Water-borne illnesses</a:t>
                      </a:r>
                    </a:p>
                    <a:p>
                      <a:pPr algn="l"/>
                      <a:r>
                        <a:rPr lang="en-US" baseline="0" dirty="0" smtClean="0"/>
                        <a:t>∆ Chronic diseases</a:t>
                      </a:r>
                    </a:p>
                    <a:p>
                      <a:pPr algn="l"/>
                      <a:endParaRPr lang="en-US" baseline="0" dirty="0" smtClean="0"/>
                    </a:p>
                    <a:p>
                      <a:pPr algn="l"/>
                      <a:endParaRPr lang="en-US" baseline="0" dirty="0" smtClean="0"/>
                    </a:p>
                    <a:p>
                      <a:pPr algn="l"/>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
        <p:nvSpPr>
          <p:cNvPr id="5" name="TextBox 4"/>
          <p:cNvSpPr txBox="1"/>
          <p:nvPr/>
        </p:nvSpPr>
        <p:spPr>
          <a:xfrm>
            <a:off x="7123968" y="5766702"/>
            <a:ext cx="1579917" cy="646331"/>
          </a:xfrm>
          <a:prstGeom prst="rect">
            <a:avLst/>
          </a:prstGeom>
          <a:noFill/>
        </p:spPr>
        <p:txBody>
          <a:bodyPr wrap="none" rtlCol="0">
            <a:spAutoFit/>
          </a:bodyPr>
          <a:lstStyle/>
          <a:p>
            <a:r>
              <a:rPr lang="en-US" dirty="0" smtClean="0">
                <a:solidFill>
                  <a:srgbClr val="FF0000"/>
                </a:solidFill>
              </a:rPr>
              <a:t>A = Adaptation</a:t>
            </a:r>
          </a:p>
          <a:p>
            <a:r>
              <a:rPr lang="en-US" dirty="0" smtClean="0">
                <a:solidFill>
                  <a:srgbClr val="FF0000"/>
                </a:solidFill>
              </a:rPr>
              <a:t>M = Mitigation</a:t>
            </a:r>
          </a:p>
        </p:txBody>
      </p:sp>
      <p:sp>
        <p:nvSpPr>
          <p:cNvPr id="6" name="TextBox 5"/>
          <p:cNvSpPr txBox="1"/>
          <p:nvPr/>
        </p:nvSpPr>
        <p:spPr>
          <a:xfrm>
            <a:off x="1347477" y="6176721"/>
            <a:ext cx="1428596" cy="276999"/>
          </a:xfrm>
          <a:prstGeom prst="rect">
            <a:avLst/>
          </a:prstGeom>
          <a:noFill/>
        </p:spPr>
        <p:txBody>
          <a:bodyPr wrap="none" rtlCol="0">
            <a:spAutoFit/>
          </a:bodyPr>
          <a:lstStyle/>
          <a:p>
            <a:r>
              <a:rPr lang="en-US" sz="1200" dirty="0" smtClean="0">
                <a:sym typeface="Symbol"/>
              </a:rPr>
              <a:t>∆ Signifies a Change</a:t>
            </a:r>
            <a:endParaRPr lang="en-US" sz="1200" dirty="0"/>
          </a:p>
        </p:txBody>
      </p:sp>
    </p:spTree>
    <p:extLst>
      <p:ext uri="{BB962C8B-B14F-4D97-AF65-F5344CB8AC3E}">
        <p14:creationId xmlns="" xmlns:p14="http://schemas.microsoft.com/office/powerpoint/2010/main" val="24754888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5189571" y="2165342"/>
            <a:ext cx="175339" cy="321677"/>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5" name="Title 34"/>
          <p:cNvSpPr>
            <a:spLocks noGrp="1"/>
          </p:cNvSpPr>
          <p:nvPr>
            <p:ph type="title"/>
          </p:nvPr>
        </p:nvSpPr>
        <p:spPr>
          <a:xfrm>
            <a:off x="441089" y="228601"/>
            <a:ext cx="8226616" cy="1181099"/>
          </a:xfrm>
        </p:spPr>
        <p:txBody>
          <a:bodyPr>
            <a:normAutofit fontScale="90000"/>
          </a:bodyPr>
          <a:lstStyle/>
          <a:p>
            <a:pPr algn="l"/>
            <a:r>
              <a:rPr lang="en-US" sz="3556" dirty="0" smtClean="0">
                <a:latin typeface="Gill Sans Light"/>
                <a:cs typeface="Gill Sans Light"/>
              </a:rPr>
              <a:t>Land Use and Transportation Sector Pathway Example (“20 Minute Neighborhoods”)</a:t>
            </a:r>
            <a:endParaRPr lang="en-US" dirty="0">
              <a:latin typeface="Gill Sans Light"/>
              <a:cs typeface="Gill Sans Light"/>
            </a:endParaRPr>
          </a:p>
        </p:txBody>
      </p:sp>
      <p:sp>
        <p:nvSpPr>
          <p:cNvPr id="24" name="Rectangle 23"/>
          <p:cNvSpPr/>
          <p:nvPr/>
        </p:nvSpPr>
        <p:spPr>
          <a:xfrm>
            <a:off x="318635" y="1543702"/>
            <a:ext cx="1535050" cy="369332"/>
          </a:xfrm>
          <a:prstGeom prst="rect">
            <a:avLst/>
          </a:prstGeom>
          <a:solidFill>
            <a:srgbClr val="000000"/>
          </a:solidFill>
          <a:ln>
            <a:solidFill>
              <a:schemeClr val="tx1"/>
            </a:solidFill>
          </a:ln>
        </p:spPr>
        <p:txBody>
          <a:bodyPr wrap="square" anchor="t">
            <a:spAutoFit/>
          </a:bodyPr>
          <a:lstStyle/>
          <a:p>
            <a:pPr algn="ctr"/>
            <a:r>
              <a:rPr lang="en-US" dirty="0" smtClean="0">
                <a:solidFill>
                  <a:srgbClr val="FFFFFF"/>
                </a:solidFill>
                <a:sym typeface="Symbol"/>
              </a:rPr>
              <a:t>Policy</a:t>
            </a:r>
            <a:endParaRPr lang="en-US" b="1" dirty="0">
              <a:solidFill>
                <a:srgbClr val="FFFFFF"/>
              </a:solidFill>
            </a:endParaRPr>
          </a:p>
        </p:txBody>
      </p:sp>
      <p:sp>
        <p:nvSpPr>
          <p:cNvPr id="26" name="Rectangle 25"/>
          <p:cNvSpPr/>
          <p:nvPr/>
        </p:nvSpPr>
        <p:spPr>
          <a:xfrm>
            <a:off x="6707188" y="1547196"/>
            <a:ext cx="1979612" cy="369332"/>
          </a:xfrm>
          <a:prstGeom prst="rect">
            <a:avLst/>
          </a:prstGeom>
          <a:solidFill>
            <a:srgbClr val="000000"/>
          </a:solidFill>
          <a:ln>
            <a:solidFill>
              <a:schemeClr val="tx1"/>
            </a:solidFill>
          </a:ln>
        </p:spPr>
        <p:txBody>
          <a:bodyPr wrap="square" anchor="t">
            <a:spAutoFit/>
          </a:bodyPr>
          <a:lstStyle/>
          <a:p>
            <a:pPr algn="ctr"/>
            <a:r>
              <a:rPr lang="en-US" dirty="0" smtClean="0">
                <a:solidFill>
                  <a:srgbClr val="FFFFFF"/>
                </a:solidFill>
                <a:sym typeface="Symbol"/>
              </a:rPr>
              <a:t>Health Outcomes</a:t>
            </a:r>
            <a:endParaRPr lang="en-US" b="1" dirty="0">
              <a:solidFill>
                <a:srgbClr val="FFFFFF"/>
              </a:solidFill>
            </a:endParaRPr>
          </a:p>
        </p:txBody>
      </p:sp>
      <p:sp>
        <p:nvSpPr>
          <p:cNvPr id="27" name="Rectangle 26"/>
          <p:cNvSpPr/>
          <p:nvPr/>
        </p:nvSpPr>
        <p:spPr>
          <a:xfrm>
            <a:off x="2022128" y="1544638"/>
            <a:ext cx="1775171" cy="369332"/>
          </a:xfrm>
          <a:prstGeom prst="rect">
            <a:avLst/>
          </a:prstGeom>
          <a:solidFill>
            <a:srgbClr val="000000"/>
          </a:solidFill>
          <a:ln>
            <a:solidFill>
              <a:schemeClr val="tx1"/>
            </a:solidFill>
          </a:ln>
        </p:spPr>
        <p:txBody>
          <a:bodyPr wrap="square" anchor="t">
            <a:spAutoFit/>
          </a:bodyPr>
          <a:lstStyle/>
          <a:p>
            <a:pPr algn="ctr"/>
            <a:r>
              <a:rPr lang="en-US" dirty="0" smtClean="0">
                <a:solidFill>
                  <a:srgbClr val="FFFFFF"/>
                </a:solidFill>
                <a:sym typeface="Symbol"/>
              </a:rPr>
              <a:t>Direct Impacts</a:t>
            </a:r>
            <a:endParaRPr lang="en-US" b="1" dirty="0">
              <a:solidFill>
                <a:srgbClr val="FFFFFF"/>
              </a:solidFill>
            </a:endParaRPr>
          </a:p>
        </p:txBody>
      </p:sp>
      <p:sp>
        <p:nvSpPr>
          <p:cNvPr id="28" name="Rectangle 27"/>
          <p:cNvSpPr/>
          <p:nvPr/>
        </p:nvSpPr>
        <p:spPr>
          <a:xfrm>
            <a:off x="3982260" y="1544638"/>
            <a:ext cx="2566178" cy="369332"/>
          </a:xfrm>
          <a:prstGeom prst="rect">
            <a:avLst/>
          </a:prstGeom>
          <a:solidFill>
            <a:srgbClr val="000000"/>
          </a:solidFill>
          <a:ln>
            <a:solidFill>
              <a:schemeClr val="tx1"/>
            </a:solidFill>
          </a:ln>
        </p:spPr>
        <p:txBody>
          <a:bodyPr wrap="square" anchor="t">
            <a:spAutoFit/>
          </a:bodyPr>
          <a:lstStyle/>
          <a:p>
            <a:pPr algn="ctr"/>
            <a:r>
              <a:rPr lang="en-US" dirty="0" smtClean="0">
                <a:solidFill>
                  <a:srgbClr val="FFFFFF"/>
                </a:solidFill>
                <a:sym typeface="Symbol"/>
              </a:rPr>
              <a:t>Intermediate Outcomes</a:t>
            </a:r>
            <a:endParaRPr lang="en-US" b="1" dirty="0">
              <a:solidFill>
                <a:srgbClr val="FFFFFF"/>
              </a:solidFill>
            </a:endParaRPr>
          </a:p>
        </p:txBody>
      </p:sp>
      <p:sp>
        <p:nvSpPr>
          <p:cNvPr id="31" name="TextBox 18"/>
          <p:cNvSpPr txBox="1">
            <a:spLocks noChangeArrowheads="1"/>
          </p:cNvSpPr>
          <p:nvPr/>
        </p:nvSpPr>
        <p:spPr bwMode="auto">
          <a:xfrm>
            <a:off x="5093889" y="3458152"/>
            <a:ext cx="1408176" cy="276999"/>
          </a:xfrm>
          <a:prstGeom prst="rect">
            <a:avLst/>
          </a:prstGeom>
          <a:solidFill>
            <a:schemeClr val="bg2">
              <a:lumMod val="90000"/>
            </a:schemeClr>
          </a:solidFill>
          <a:ln w="9525">
            <a:solidFill>
              <a:schemeClr val="tx1"/>
            </a:solidFill>
            <a:miter lim="800000"/>
            <a:headEnd/>
            <a:tailEnd/>
          </a:ln>
        </p:spPr>
        <p:txBody>
          <a:bodyPr wrap="square">
            <a:prstTxWarp prst="textNoShape">
              <a:avLst/>
            </a:prstTxWarp>
            <a:spAutoFit/>
          </a:bodyPr>
          <a:lstStyle/>
          <a:p>
            <a:r>
              <a:rPr lang="en-US" sz="1200" dirty="0" smtClean="0">
                <a:sym typeface="Symbol"/>
              </a:rPr>
              <a:t>↑ Physical activity</a:t>
            </a:r>
            <a:endParaRPr lang="en-US" sz="1200" dirty="0"/>
          </a:p>
        </p:txBody>
      </p:sp>
      <p:sp>
        <p:nvSpPr>
          <p:cNvPr id="32" name="TextBox 19"/>
          <p:cNvSpPr txBox="1">
            <a:spLocks noChangeArrowheads="1"/>
          </p:cNvSpPr>
          <p:nvPr/>
        </p:nvSpPr>
        <p:spPr bwMode="auto">
          <a:xfrm>
            <a:off x="7193443" y="2440215"/>
            <a:ext cx="1353312" cy="461665"/>
          </a:xfrm>
          <a:prstGeom prst="rect">
            <a:avLst/>
          </a:prstGeom>
          <a:solidFill>
            <a:schemeClr val="bg1"/>
          </a:solidFill>
          <a:ln w="9525">
            <a:solidFill>
              <a:srgbClr val="FF0000"/>
            </a:solidFill>
            <a:miter lim="800000"/>
            <a:headEnd/>
            <a:tailEnd/>
          </a:ln>
        </p:spPr>
        <p:txBody>
          <a:bodyPr wrap="square">
            <a:prstTxWarp prst="textNoShape">
              <a:avLst/>
            </a:prstTxWarp>
            <a:spAutoFit/>
          </a:bodyPr>
          <a:lstStyle/>
          <a:p>
            <a:r>
              <a:rPr lang="en-US" sz="1200" dirty="0" smtClean="0">
                <a:sym typeface="Symbol"/>
              </a:rPr>
              <a:t>↕ Risk pedestrian &amp; bicycle fatalities</a:t>
            </a:r>
            <a:endParaRPr lang="en-US" sz="1200" dirty="0"/>
          </a:p>
        </p:txBody>
      </p:sp>
      <p:sp>
        <p:nvSpPr>
          <p:cNvPr id="33" name="TextBox 19"/>
          <p:cNvSpPr txBox="1">
            <a:spLocks noChangeArrowheads="1"/>
          </p:cNvSpPr>
          <p:nvPr/>
        </p:nvSpPr>
        <p:spPr bwMode="auto">
          <a:xfrm>
            <a:off x="7159115" y="3462485"/>
            <a:ext cx="1508590" cy="276999"/>
          </a:xfrm>
          <a:prstGeom prst="rect">
            <a:avLst/>
          </a:prstGeom>
          <a:solidFill>
            <a:schemeClr val="bg1"/>
          </a:solidFill>
          <a:ln w="9525">
            <a:solidFill>
              <a:srgbClr val="FF0000"/>
            </a:solidFill>
            <a:miter lim="800000"/>
            <a:headEnd/>
            <a:tailEnd/>
          </a:ln>
        </p:spPr>
        <p:txBody>
          <a:bodyPr wrap="square">
            <a:prstTxWarp prst="textNoShape">
              <a:avLst/>
            </a:prstTxWarp>
            <a:spAutoFit/>
          </a:bodyPr>
          <a:lstStyle/>
          <a:p>
            <a:r>
              <a:rPr lang="en-US" sz="1200" dirty="0" smtClean="0">
                <a:sym typeface="Symbol"/>
              </a:rPr>
              <a:t>↓ </a:t>
            </a:r>
            <a:r>
              <a:rPr lang="en-US" sz="1200" dirty="0" smtClean="0">
                <a:sym typeface="Symbol"/>
              </a:rPr>
              <a:t>Chronic diseases</a:t>
            </a:r>
            <a:endParaRPr lang="en-US" sz="1200" dirty="0"/>
          </a:p>
        </p:txBody>
      </p:sp>
      <p:sp>
        <p:nvSpPr>
          <p:cNvPr id="34" name="TextBox 19"/>
          <p:cNvSpPr txBox="1">
            <a:spLocks noChangeArrowheads="1"/>
          </p:cNvSpPr>
          <p:nvPr/>
        </p:nvSpPr>
        <p:spPr bwMode="auto">
          <a:xfrm>
            <a:off x="7170050" y="4213173"/>
            <a:ext cx="1280160" cy="649224"/>
          </a:xfrm>
          <a:prstGeom prst="rect">
            <a:avLst/>
          </a:prstGeom>
          <a:solidFill>
            <a:schemeClr val="bg1"/>
          </a:solidFill>
          <a:ln w="9525">
            <a:solidFill>
              <a:srgbClr val="FF0000"/>
            </a:solidFill>
            <a:miter lim="800000"/>
            <a:headEnd/>
            <a:tailEnd/>
          </a:ln>
        </p:spPr>
        <p:txBody>
          <a:bodyPr wrap="square">
            <a:prstTxWarp prst="textNoShape">
              <a:avLst/>
            </a:prstTxWarp>
            <a:spAutoFit/>
          </a:bodyPr>
          <a:lstStyle/>
          <a:p>
            <a:r>
              <a:rPr lang="en-US" sz="1200" dirty="0" smtClean="0">
                <a:sym typeface="Symbol"/>
              </a:rPr>
              <a:t>↓ Respiratory &amp; cardiovascular  diseases</a:t>
            </a:r>
          </a:p>
          <a:p>
            <a:endParaRPr lang="en-US" sz="1200" dirty="0"/>
          </a:p>
        </p:txBody>
      </p:sp>
      <p:sp>
        <p:nvSpPr>
          <p:cNvPr id="36" name="TextBox 19"/>
          <p:cNvSpPr txBox="1">
            <a:spLocks noChangeArrowheads="1"/>
          </p:cNvSpPr>
          <p:nvPr/>
        </p:nvSpPr>
        <p:spPr bwMode="auto">
          <a:xfrm>
            <a:off x="7159115" y="5224010"/>
            <a:ext cx="1567855" cy="276999"/>
          </a:xfrm>
          <a:prstGeom prst="rect">
            <a:avLst/>
          </a:prstGeom>
          <a:solidFill>
            <a:schemeClr val="bg1"/>
          </a:solidFill>
          <a:ln w="9525">
            <a:solidFill>
              <a:srgbClr val="FF0000"/>
            </a:solidFill>
            <a:miter lim="800000"/>
            <a:headEnd/>
            <a:tailEnd/>
          </a:ln>
        </p:spPr>
        <p:txBody>
          <a:bodyPr wrap="square">
            <a:prstTxWarp prst="textNoShape">
              <a:avLst/>
            </a:prstTxWarp>
            <a:spAutoFit/>
          </a:bodyPr>
          <a:lstStyle/>
          <a:p>
            <a:r>
              <a:rPr lang="en-US" sz="1200" dirty="0" smtClean="0">
                <a:sym typeface="Symbol"/>
              </a:rPr>
              <a:t>↓ Fatalities &amp; Injuries </a:t>
            </a:r>
            <a:endParaRPr lang="en-US" sz="1200" dirty="0"/>
          </a:p>
        </p:txBody>
      </p:sp>
      <p:sp>
        <p:nvSpPr>
          <p:cNvPr id="37" name="TextBox 18"/>
          <p:cNvSpPr txBox="1">
            <a:spLocks noChangeArrowheads="1"/>
          </p:cNvSpPr>
          <p:nvPr/>
        </p:nvSpPr>
        <p:spPr bwMode="auto">
          <a:xfrm>
            <a:off x="3659145" y="3933362"/>
            <a:ext cx="1133856" cy="461665"/>
          </a:xfrm>
          <a:prstGeom prst="rect">
            <a:avLst/>
          </a:prstGeom>
          <a:solidFill>
            <a:srgbClr val="DDD9C3"/>
          </a:solidFill>
          <a:ln w="9525">
            <a:solidFill>
              <a:schemeClr val="tx1"/>
            </a:solidFill>
            <a:miter lim="800000"/>
            <a:headEnd/>
            <a:tailEnd/>
          </a:ln>
        </p:spPr>
        <p:txBody>
          <a:bodyPr wrap="square">
            <a:prstTxWarp prst="textNoShape">
              <a:avLst/>
            </a:prstTxWarp>
            <a:spAutoFit/>
          </a:bodyPr>
          <a:lstStyle/>
          <a:p>
            <a:r>
              <a:rPr lang="en-US" sz="1200" dirty="0" smtClean="0">
                <a:sym typeface="Symbol"/>
              </a:rPr>
              <a:t>↓ Vehicle </a:t>
            </a:r>
          </a:p>
          <a:p>
            <a:r>
              <a:rPr lang="en-US" sz="1200" dirty="0" smtClean="0">
                <a:sym typeface="Symbol"/>
              </a:rPr>
              <a:t>miles traveled</a:t>
            </a:r>
            <a:endParaRPr lang="en-US" sz="1200" dirty="0" smtClean="0"/>
          </a:p>
        </p:txBody>
      </p:sp>
      <p:cxnSp>
        <p:nvCxnSpPr>
          <p:cNvPr id="40" name="Straight Arrow Connector 39"/>
          <p:cNvCxnSpPr>
            <a:stCxn id="31" idx="3"/>
            <a:endCxn id="33" idx="1"/>
          </p:cNvCxnSpPr>
          <p:nvPr/>
        </p:nvCxnSpPr>
        <p:spPr>
          <a:xfrm>
            <a:off x="6502065" y="3596652"/>
            <a:ext cx="657050" cy="4333"/>
          </a:xfrm>
          <a:prstGeom prst="straightConnector1">
            <a:avLst/>
          </a:prstGeom>
          <a:ln w="12700" cap="flat" cmpd="sng" algn="ctr">
            <a:solidFill>
              <a:schemeClr val="tx1"/>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cxnSp>
        <p:nvCxnSpPr>
          <p:cNvPr id="41" name="Straight Arrow Connector 40"/>
          <p:cNvCxnSpPr>
            <a:stCxn id="50" idx="3"/>
            <a:endCxn id="37" idx="1"/>
          </p:cNvCxnSpPr>
          <p:nvPr/>
        </p:nvCxnSpPr>
        <p:spPr>
          <a:xfrm>
            <a:off x="3429368" y="3951815"/>
            <a:ext cx="229777" cy="212380"/>
          </a:xfrm>
          <a:prstGeom prst="straightConnector1">
            <a:avLst/>
          </a:prstGeom>
          <a:ln w="12700" cap="flat" cmpd="sng" algn="ctr">
            <a:solidFill>
              <a:schemeClr val="tx1"/>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cxnSp>
        <p:nvCxnSpPr>
          <p:cNvPr id="42" name="Straight Arrow Connector 41"/>
          <p:cNvCxnSpPr>
            <a:stCxn id="52" idx="3"/>
            <a:endCxn id="32" idx="1"/>
          </p:cNvCxnSpPr>
          <p:nvPr/>
        </p:nvCxnSpPr>
        <p:spPr>
          <a:xfrm flipV="1">
            <a:off x="6336161" y="2671048"/>
            <a:ext cx="857282" cy="2964"/>
          </a:xfrm>
          <a:prstGeom prst="straightConnector1">
            <a:avLst/>
          </a:prstGeom>
          <a:ln w="12700" cap="flat" cmpd="sng" algn="ctr">
            <a:solidFill>
              <a:schemeClr val="tx1"/>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cxnSp>
        <p:nvCxnSpPr>
          <p:cNvPr id="43" name="Straight Arrow Connector 42"/>
          <p:cNvCxnSpPr>
            <a:stCxn id="37" idx="3"/>
            <a:endCxn id="44" idx="1"/>
          </p:cNvCxnSpPr>
          <p:nvPr/>
        </p:nvCxnSpPr>
        <p:spPr>
          <a:xfrm>
            <a:off x="4793001" y="4164195"/>
            <a:ext cx="409304" cy="362340"/>
          </a:xfrm>
          <a:prstGeom prst="straightConnector1">
            <a:avLst/>
          </a:prstGeom>
          <a:ln w="12700" cap="flat" cmpd="sng" algn="ctr">
            <a:solidFill>
              <a:schemeClr val="tx1"/>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sp>
        <p:nvSpPr>
          <p:cNvPr id="44" name="TextBox 11"/>
          <p:cNvSpPr txBox="1">
            <a:spLocks noChangeArrowheads="1"/>
          </p:cNvSpPr>
          <p:nvPr/>
        </p:nvSpPr>
        <p:spPr bwMode="auto">
          <a:xfrm>
            <a:off x="5202305" y="4388035"/>
            <a:ext cx="1170432" cy="276999"/>
          </a:xfrm>
          <a:prstGeom prst="rect">
            <a:avLst/>
          </a:prstGeom>
          <a:solidFill>
            <a:srgbClr val="DDD9C3"/>
          </a:solidFill>
          <a:ln w="9525">
            <a:solidFill>
              <a:schemeClr val="tx1"/>
            </a:solidFill>
            <a:miter lim="800000"/>
            <a:headEnd/>
            <a:tailEnd/>
          </a:ln>
        </p:spPr>
        <p:txBody>
          <a:bodyPr wrap="square">
            <a:prstTxWarp prst="textNoShape">
              <a:avLst/>
            </a:prstTxWarp>
            <a:spAutoFit/>
          </a:bodyPr>
          <a:lstStyle/>
          <a:p>
            <a:r>
              <a:rPr lang="en-US" sz="1200" dirty="0" smtClean="0">
                <a:sym typeface="Symbol"/>
              </a:rPr>
              <a:t>↓ Air pollution</a:t>
            </a:r>
            <a:endParaRPr lang="en-US" sz="1200" dirty="0"/>
          </a:p>
        </p:txBody>
      </p:sp>
      <p:sp>
        <p:nvSpPr>
          <p:cNvPr id="45" name="TextBox 11"/>
          <p:cNvSpPr txBox="1">
            <a:spLocks noChangeArrowheads="1"/>
          </p:cNvSpPr>
          <p:nvPr/>
        </p:nvSpPr>
        <p:spPr bwMode="auto">
          <a:xfrm>
            <a:off x="5202305" y="5206325"/>
            <a:ext cx="987552" cy="276999"/>
          </a:xfrm>
          <a:prstGeom prst="rect">
            <a:avLst/>
          </a:prstGeom>
          <a:solidFill>
            <a:srgbClr val="DDD9C3"/>
          </a:solidFill>
          <a:ln w="9525">
            <a:solidFill>
              <a:schemeClr val="tx1"/>
            </a:solidFill>
            <a:miter lim="800000"/>
            <a:headEnd/>
            <a:tailEnd/>
          </a:ln>
        </p:spPr>
        <p:txBody>
          <a:bodyPr wrap="square">
            <a:prstTxWarp prst="textNoShape">
              <a:avLst/>
            </a:prstTxWarp>
            <a:spAutoFit/>
          </a:bodyPr>
          <a:lstStyle/>
          <a:p>
            <a:r>
              <a:rPr lang="en-US" sz="1200" dirty="0" smtClean="0">
                <a:sym typeface="Symbol"/>
              </a:rPr>
              <a:t>↓ Collisions</a:t>
            </a:r>
            <a:endParaRPr lang="en-US" sz="1200" dirty="0"/>
          </a:p>
        </p:txBody>
      </p:sp>
      <p:cxnSp>
        <p:nvCxnSpPr>
          <p:cNvPr id="46" name="Straight Arrow Connector 45"/>
          <p:cNvCxnSpPr>
            <a:stCxn id="37" idx="3"/>
            <a:endCxn id="45" idx="1"/>
          </p:cNvCxnSpPr>
          <p:nvPr/>
        </p:nvCxnSpPr>
        <p:spPr>
          <a:xfrm>
            <a:off x="4793001" y="4164195"/>
            <a:ext cx="409304" cy="1180630"/>
          </a:xfrm>
          <a:prstGeom prst="straightConnector1">
            <a:avLst/>
          </a:prstGeom>
          <a:ln w="12700" cap="flat" cmpd="sng" algn="ctr">
            <a:solidFill>
              <a:schemeClr val="tx1"/>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cxnSp>
        <p:nvCxnSpPr>
          <p:cNvPr id="47" name="Straight Arrow Connector 46"/>
          <p:cNvCxnSpPr>
            <a:stCxn id="44" idx="3"/>
            <a:endCxn id="34" idx="1"/>
          </p:cNvCxnSpPr>
          <p:nvPr/>
        </p:nvCxnSpPr>
        <p:spPr>
          <a:xfrm>
            <a:off x="6372737" y="4526535"/>
            <a:ext cx="797313" cy="11250"/>
          </a:xfrm>
          <a:prstGeom prst="straightConnector1">
            <a:avLst/>
          </a:prstGeom>
          <a:ln w="12700" cap="flat" cmpd="sng" algn="ctr">
            <a:solidFill>
              <a:schemeClr val="tx1"/>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cxnSp>
        <p:nvCxnSpPr>
          <p:cNvPr id="48" name="Straight Arrow Connector 47"/>
          <p:cNvCxnSpPr>
            <a:stCxn id="45" idx="3"/>
            <a:endCxn id="36" idx="1"/>
          </p:cNvCxnSpPr>
          <p:nvPr/>
        </p:nvCxnSpPr>
        <p:spPr>
          <a:xfrm>
            <a:off x="6189857" y="5344825"/>
            <a:ext cx="969258" cy="17685"/>
          </a:xfrm>
          <a:prstGeom prst="straightConnector1">
            <a:avLst/>
          </a:prstGeom>
          <a:ln w="12700" cap="flat" cmpd="sng" algn="ctr">
            <a:solidFill>
              <a:schemeClr val="tx1"/>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sp>
        <p:nvSpPr>
          <p:cNvPr id="49" name="Rectangle 48"/>
          <p:cNvSpPr/>
          <p:nvPr/>
        </p:nvSpPr>
        <p:spPr>
          <a:xfrm>
            <a:off x="184587" y="3520112"/>
            <a:ext cx="1197864" cy="830997"/>
          </a:xfrm>
          <a:prstGeom prst="rect">
            <a:avLst/>
          </a:prstGeom>
          <a:solidFill>
            <a:schemeClr val="bg2">
              <a:lumMod val="90000"/>
            </a:schemeClr>
          </a:solidFill>
          <a:ln>
            <a:solidFill>
              <a:schemeClr val="tx1"/>
            </a:solidFill>
          </a:ln>
        </p:spPr>
        <p:txBody>
          <a:bodyPr wrap="square" anchor="t">
            <a:spAutoFit/>
          </a:bodyPr>
          <a:lstStyle/>
          <a:p>
            <a:r>
              <a:rPr lang="en-US" sz="1200" b="1" dirty="0" smtClean="0">
                <a:sym typeface="Symbol"/>
              </a:rPr>
              <a:t>Policies to ↑ development of </a:t>
            </a:r>
          </a:p>
          <a:p>
            <a:r>
              <a:rPr lang="en-US" sz="1200" b="1" dirty="0" smtClean="0">
                <a:sym typeface="Symbol"/>
              </a:rPr>
              <a:t>20 minute neighborhoods </a:t>
            </a:r>
            <a:endParaRPr lang="en-US" sz="1200" b="1" dirty="0"/>
          </a:p>
        </p:txBody>
      </p:sp>
      <p:sp>
        <p:nvSpPr>
          <p:cNvPr id="50" name="Rectangle 49"/>
          <p:cNvSpPr/>
          <p:nvPr/>
        </p:nvSpPr>
        <p:spPr>
          <a:xfrm>
            <a:off x="1893176" y="3259317"/>
            <a:ext cx="1536192" cy="1384995"/>
          </a:xfrm>
          <a:prstGeom prst="rect">
            <a:avLst/>
          </a:prstGeom>
          <a:solidFill>
            <a:schemeClr val="bg2">
              <a:lumMod val="90000"/>
            </a:schemeClr>
          </a:solidFill>
          <a:ln>
            <a:solidFill>
              <a:schemeClr val="tx1"/>
            </a:solidFill>
          </a:ln>
        </p:spPr>
        <p:txBody>
          <a:bodyPr wrap="square" anchor="t">
            <a:spAutoFit/>
          </a:bodyPr>
          <a:lstStyle/>
          <a:p>
            <a:r>
              <a:rPr lang="en-US" sz="1200" dirty="0" smtClean="0">
                <a:sym typeface="Symbol"/>
              </a:rPr>
              <a:t>↑ Destinations &amp; good land use mix</a:t>
            </a:r>
          </a:p>
          <a:p>
            <a:r>
              <a:rPr lang="en-US" sz="1200" dirty="0" smtClean="0">
                <a:sym typeface="Symbol"/>
              </a:rPr>
              <a:t>↑Street connectivity</a:t>
            </a:r>
            <a:endParaRPr lang="en-US" sz="1200" b="1" dirty="0" smtClean="0"/>
          </a:p>
          <a:p>
            <a:r>
              <a:rPr lang="en-US" sz="1200" dirty="0" smtClean="0">
                <a:sym typeface="Symbol"/>
              </a:rPr>
              <a:t>↑ Population density (↓ Sprawl)</a:t>
            </a:r>
            <a:endParaRPr lang="en-US" sz="1200" b="1" dirty="0" smtClean="0"/>
          </a:p>
          <a:p>
            <a:r>
              <a:rPr lang="en-US" sz="1200" dirty="0" smtClean="0">
                <a:sym typeface="Symbol"/>
              </a:rPr>
              <a:t>↑ Public transit access</a:t>
            </a:r>
            <a:endParaRPr lang="en-US" sz="1200" b="1" dirty="0"/>
          </a:p>
        </p:txBody>
      </p:sp>
      <p:cxnSp>
        <p:nvCxnSpPr>
          <p:cNvPr id="51" name="Straight Arrow Connector 50"/>
          <p:cNvCxnSpPr>
            <a:stCxn id="49" idx="3"/>
            <a:endCxn id="50" idx="1"/>
          </p:cNvCxnSpPr>
          <p:nvPr/>
        </p:nvCxnSpPr>
        <p:spPr>
          <a:xfrm>
            <a:off x="1382451" y="3935611"/>
            <a:ext cx="510725" cy="16204"/>
          </a:xfrm>
          <a:prstGeom prst="straightConnector1">
            <a:avLst/>
          </a:prstGeom>
          <a:ln w="12700" cap="flat" cmpd="sng" algn="ctr">
            <a:solidFill>
              <a:schemeClr val="tx1"/>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sp>
        <p:nvSpPr>
          <p:cNvPr id="52" name="TextBox 18"/>
          <p:cNvSpPr txBox="1">
            <a:spLocks noChangeArrowheads="1"/>
          </p:cNvSpPr>
          <p:nvPr/>
        </p:nvSpPr>
        <p:spPr bwMode="auto">
          <a:xfrm>
            <a:off x="5202305" y="2443179"/>
            <a:ext cx="1133856" cy="461665"/>
          </a:xfrm>
          <a:prstGeom prst="rect">
            <a:avLst/>
          </a:prstGeom>
          <a:solidFill>
            <a:schemeClr val="bg2">
              <a:lumMod val="90000"/>
            </a:schemeClr>
          </a:solidFill>
          <a:ln w="9525">
            <a:solidFill>
              <a:schemeClr val="tx1"/>
            </a:solidFill>
            <a:miter lim="800000"/>
            <a:headEnd/>
            <a:tailEnd/>
          </a:ln>
        </p:spPr>
        <p:txBody>
          <a:bodyPr wrap="square">
            <a:prstTxWarp prst="textNoShape">
              <a:avLst/>
            </a:prstTxWarp>
            <a:spAutoFit/>
          </a:bodyPr>
          <a:lstStyle/>
          <a:p>
            <a:r>
              <a:rPr lang="en-US" sz="1200" dirty="0" smtClean="0">
                <a:sym typeface="Symbol"/>
              </a:rPr>
              <a:t>↑ Active transportation</a:t>
            </a:r>
            <a:endParaRPr lang="en-US" sz="1200" dirty="0"/>
          </a:p>
        </p:txBody>
      </p:sp>
      <p:cxnSp>
        <p:nvCxnSpPr>
          <p:cNvPr id="53" name="Straight Arrow Connector 52"/>
          <p:cNvCxnSpPr>
            <a:stCxn id="37" idx="3"/>
            <a:endCxn id="52" idx="1"/>
          </p:cNvCxnSpPr>
          <p:nvPr/>
        </p:nvCxnSpPr>
        <p:spPr>
          <a:xfrm flipV="1">
            <a:off x="4793001" y="2674012"/>
            <a:ext cx="409304" cy="1490183"/>
          </a:xfrm>
          <a:prstGeom prst="straightConnector1">
            <a:avLst/>
          </a:prstGeom>
          <a:ln w="12700" cap="flat" cmpd="sng" algn="ctr">
            <a:solidFill>
              <a:schemeClr val="tx1"/>
            </a:solidFill>
            <a:prstDash val="dash"/>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cxnSp>
        <p:nvCxnSpPr>
          <p:cNvPr id="54" name="Straight Arrow Connector 53"/>
          <p:cNvCxnSpPr>
            <a:stCxn id="52" idx="2"/>
            <a:endCxn id="31" idx="0"/>
          </p:cNvCxnSpPr>
          <p:nvPr/>
        </p:nvCxnSpPr>
        <p:spPr>
          <a:xfrm rot="16200000" flipH="1">
            <a:off x="5506951" y="3167126"/>
            <a:ext cx="553308" cy="28744"/>
          </a:xfrm>
          <a:prstGeom prst="straightConnector1">
            <a:avLst/>
          </a:prstGeom>
          <a:ln w="12700" cap="flat" cmpd="sng" algn="ctr">
            <a:solidFill>
              <a:schemeClr val="tx1"/>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sp>
        <p:nvSpPr>
          <p:cNvPr id="55" name="Rectangle 54"/>
          <p:cNvSpPr/>
          <p:nvPr/>
        </p:nvSpPr>
        <p:spPr>
          <a:xfrm>
            <a:off x="32187" y="6526768"/>
            <a:ext cx="3070071" cy="276999"/>
          </a:xfrm>
          <a:prstGeom prst="rect">
            <a:avLst/>
          </a:prstGeom>
        </p:spPr>
        <p:txBody>
          <a:bodyPr wrap="none">
            <a:spAutoFit/>
          </a:bodyPr>
          <a:lstStyle/>
          <a:p>
            <a:r>
              <a:rPr lang="en-US" sz="1200" dirty="0" smtClean="0"/>
              <a:t>Dotted Lines Indicate A Weaker Evidence-base</a:t>
            </a:r>
            <a:endParaRPr lang="en-US" sz="1200" dirty="0"/>
          </a:p>
        </p:txBody>
      </p:sp>
      <p:sp>
        <p:nvSpPr>
          <p:cNvPr id="56" name="TextBox 55"/>
          <p:cNvSpPr txBox="1"/>
          <p:nvPr/>
        </p:nvSpPr>
        <p:spPr>
          <a:xfrm>
            <a:off x="4760439" y="6374522"/>
            <a:ext cx="4431096" cy="461665"/>
          </a:xfrm>
          <a:prstGeom prst="rect">
            <a:avLst/>
          </a:prstGeom>
          <a:noFill/>
        </p:spPr>
        <p:txBody>
          <a:bodyPr wrap="none" rtlCol="0">
            <a:spAutoFit/>
          </a:bodyPr>
          <a:lstStyle/>
          <a:p>
            <a:r>
              <a:rPr lang="en-US" sz="1200" dirty="0" smtClean="0"/>
              <a:t>Adapted from: Health Impact Assessment on Transportation Policies</a:t>
            </a:r>
          </a:p>
          <a:p>
            <a:r>
              <a:rPr lang="en-US" sz="1200" dirty="0" smtClean="0"/>
              <a:t> in the Eugene Climate and Energy Action Plan </a:t>
            </a:r>
            <a:endParaRPr lang="en-US" sz="1200" dirty="0"/>
          </a:p>
        </p:txBody>
      </p:sp>
      <p:cxnSp>
        <p:nvCxnSpPr>
          <p:cNvPr id="38" name="Straight Arrow Connector 37"/>
          <p:cNvCxnSpPr>
            <a:stCxn id="50" idx="3"/>
            <a:endCxn id="52" idx="1"/>
          </p:cNvCxnSpPr>
          <p:nvPr/>
        </p:nvCxnSpPr>
        <p:spPr>
          <a:xfrm flipV="1">
            <a:off x="3429368" y="2674012"/>
            <a:ext cx="1772937" cy="1277803"/>
          </a:xfrm>
          <a:prstGeom prst="straightConnector1">
            <a:avLst/>
          </a:prstGeom>
          <a:ln w="12700" cap="flat" cmpd="sng" algn="ctr">
            <a:solidFill>
              <a:schemeClr val="tx1"/>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3"/>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43"/>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44"/>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47"/>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34"/>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46"/>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45"/>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48"/>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36"/>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38"/>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34" grpId="0" animBg="1"/>
      <p:bldP spid="36" grpId="0" animBg="1"/>
      <p:bldP spid="37" grpId="0" animBg="1"/>
      <p:bldP spid="44" grpId="0" animBg="1"/>
      <p:bldP spid="45" grpId="0" animBg="1"/>
      <p:bldP spid="49" grpId="0" animBg="1"/>
      <p:bldP spid="50" grpId="0" animBg="1"/>
      <p:bldP spid="5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Gill Sans Light"/>
                <a:cs typeface="Gill Sans Light"/>
              </a:rPr>
              <a:t>Bite Size Scope?</a:t>
            </a:r>
            <a:endParaRPr lang="en-US" dirty="0">
              <a:latin typeface="Gill Sans Light"/>
              <a:cs typeface="Gill Sans Light"/>
            </a:endParaRPr>
          </a:p>
        </p:txBody>
      </p:sp>
      <p:sp>
        <p:nvSpPr>
          <p:cNvPr id="3" name="Content Placeholder 2"/>
          <p:cNvSpPr>
            <a:spLocks noGrp="1"/>
          </p:cNvSpPr>
          <p:nvPr>
            <p:ph sz="half" idx="1"/>
          </p:nvPr>
        </p:nvSpPr>
        <p:spPr>
          <a:xfrm>
            <a:off x="457200" y="1600201"/>
            <a:ext cx="4038600" cy="1892299"/>
          </a:xfrm>
        </p:spPr>
        <p:txBody>
          <a:bodyPr>
            <a:normAutofit/>
          </a:bodyPr>
          <a:lstStyle/>
          <a:p>
            <a:pPr>
              <a:buNone/>
            </a:pPr>
            <a:r>
              <a:rPr lang="en-US" sz="3200" dirty="0" smtClean="0">
                <a:latin typeface="Gill Sans Light"/>
              </a:rPr>
              <a:t>F</a:t>
            </a:r>
            <a:r>
              <a:rPr lang="en-US" sz="3200" dirty="0" smtClean="0">
                <a:latin typeface="Gill Sans Light"/>
                <a:cs typeface="Gill Sans Light"/>
              </a:rPr>
              <a:t>ocus Strategy</a:t>
            </a:r>
          </a:p>
          <a:p>
            <a:r>
              <a:rPr lang="en-US" dirty="0" smtClean="0">
                <a:latin typeface="Gill Sans Light"/>
                <a:cs typeface="Gill Sans Light"/>
              </a:rPr>
              <a:t>One sector or element of policy/plan</a:t>
            </a:r>
          </a:p>
          <a:p>
            <a:pPr>
              <a:buNone/>
            </a:pPr>
            <a:endParaRPr lang="en-US" dirty="0" smtClean="0"/>
          </a:p>
          <a:p>
            <a:pPr>
              <a:buNone/>
            </a:pPr>
            <a:endParaRPr lang="en-US" dirty="0" smtClean="0"/>
          </a:p>
          <a:p>
            <a:pPr>
              <a:buNone/>
            </a:pPr>
            <a:endParaRPr lang="en-US" dirty="0" smtClean="0"/>
          </a:p>
          <a:p>
            <a:pPr>
              <a:buNone/>
            </a:pPr>
            <a:endParaRPr lang="en-US" dirty="0"/>
          </a:p>
        </p:txBody>
      </p:sp>
      <p:sp>
        <p:nvSpPr>
          <p:cNvPr id="4" name="Content Placeholder 3"/>
          <p:cNvSpPr>
            <a:spLocks noGrp="1"/>
          </p:cNvSpPr>
          <p:nvPr>
            <p:ph sz="half" idx="2"/>
          </p:nvPr>
        </p:nvSpPr>
        <p:spPr>
          <a:xfrm>
            <a:off x="4648200" y="1600201"/>
            <a:ext cx="4038600" cy="2374900"/>
          </a:xfrm>
        </p:spPr>
        <p:txBody>
          <a:bodyPr>
            <a:normAutofit/>
          </a:bodyPr>
          <a:lstStyle/>
          <a:p>
            <a:pPr>
              <a:buNone/>
            </a:pPr>
            <a:r>
              <a:rPr lang="en-US" sz="3200" dirty="0" smtClean="0">
                <a:latin typeface="Gill Sans Light"/>
                <a:cs typeface="Gill Sans Light"/>
              </a:rPr>
              <a:t>Trade-off of Strategy</a:t>
            </a:r>
          </a:p>
          <a:p>
            <a:r>
              <a:rPr lang="en-US" dirty="0" smtClean="0">
                <a:latin typeface="Gill Sans Light"/>
                <a:cs typeface="Gill Sans Light"/>
              </a:rPr>
              <a:t>Can only speak to outcomes of elements you include</a:t>
            </a:r>
          </a:p>
        </p:txBody>
      </p:sp>
      <p:sp>
        <p:nvSpPr>
          <p:cNvPr id="6" name="Content Placeholder 2"/>
          <p:cNvSpPr txBox="1">
            <a:spLocks/>
          </p:cNvSpPr>
          <p:nvPr/>
        </p:nvSpPr>
        <p:spPr>
          <a:xfrm>
            <a:off x="609600" y="3530600"/>
            <a:ext cx="4038600" cy="1168400"/>
          </a:xfrm>
          <a:prstGeom prst="rect">
            <a:avLst/>
          </a:prstGeom>
        </p:spPr>
        <p:txBody>
          <a:bodyPr vert="horz" lIns="91440" tIns="45720" rIns="91440" bIns="45720" rtlCol="0">
            <a:normAutofit fontScale="92500"/>
          </a:bodyPr>
          <a:lstStyle/>
          <a:p>
            <a:pPr marL="342900" marR="0" lvl="0" indent="-342900" algn="l" defTabSz="457200" rtl="0" eaLnBrk="1" fontAlgn="auto" latinLnBrk="0" hangingPunct="1">
              <a:lnSpc>
                <a:spcPct val="100000"/>
              </a:lnSpc>
              <a:spcBef>
                <a:spcPct val="20000"/>
              </a:spcBef>
              <a:spcAft>
                <a:spcPts val="0"/>
              </a:spcAft>
              <a:buClrTx/>
              <a:buSzTx/>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800" u="none" strike="noStrike" kern="1200" cap="none" spc="0" normalizeH="0" baseline="0" noProof="0" dirty="0" smtClean="0">
                <a:ln>
                  <a:noFill/>
                </a:ln>
                <a:solidFill>
                  <a:schemeClr val="tx1"/>
                </a:solidFill>
                <a:effectLst/>
                <a:uLnTx/>
                <a:uFillTx/>
                <a:latin typeface="Gill Sans Light"/>
                <a:ea typeface="+mn-ea"/>
                <a:cs typeface="Gill Sans Light"/>
              </a:rPr>
              <a:t>Only look at co-benefits</a:t>
            </a:r>
          </a:p>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endParaRPr kumimoji="0" lang="en-US"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Content Placeholder 3"/>
          <p:cNvSpPr txBox="1">
            <a:spLocks/>
          </p:cNvSpPr>
          <p:nvPr/>
        </p:nvSpPr>
        <p:spPr>
          <a:xfrm>
            <a:off x="4648200" y="3556000"/>
            <a:ext cx="4038600" cy="1841500"/>
          </a:xfrm>
          <a:prstGeom prst="rect">
            <a:avLst/>
          </a:prstGeom>
        </p:spPr>
        <p:txBody>
          <a:bodyPr vert="horz" lIns="91440" tIns="45720" rIns="91440" bIns="45720" rtlCol="0">
            <a:normAutofit lnSpcReduction="10000"/>
          </a:bodyPr>
          <a:lstStyle/>
          <a:p>
            <a:pPr marL="342900" marR="0" lvl="0" indent="-342900" algn="l" defTabSz="457200" rtl="0" eaLnBrk="1" fontAlgn="auto" latinLnBrk="0" hangingPunct="1">
              <a:lnSpc>
                <a:spcPct val="100000"/>
              </a:lnSpc>
              <a:spcBef>
                <a:spcPct val="20000"/>
              </a:spcBef>
              <a:spcAft>
                <a:spcPts val="0"/>
              </a:spcAft>
              <a:buClrTx/>
              <a:buSzTx/>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800" u="none" strike="noStrike" kern="1200" cap="none" spc="0" normalizeH="0" baseline="0" noProof="0" dirty="0" smtClean="0">
                <a:ln>
                  <a:noFill/>
                </a:ln>
                <a:solidFill>
                  <a:schemeClr val="tx1"/>
                </a:solidFill>
                <a:effectLst/>
                <a:uLnTx/>
                <a:uFillTx/>
                <a:latin typeface="Gill Sans Light"/>
                <a:ea typeface="+mn-ea"/>
                <a:cs typeface="Gill Sans Light"/>
              </a:rPr>
              <a:t>May miss co-cost mitigation opportunities</a:t>
            </a:r>
          </a:p>
        </p:txBody>
      </p:sp>
    </p:spTree>
    <p:extLst>
      <p:ext uri="{BB962C8B-B14F-4D97-AF65-F5344CB8AC3E}">
        <p14:creationId xmlns="" xmlns:p14="http://schemas.microsoft.com/office/powerpoint/2010/main" val="558481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P spid="6"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Gill Sans Light"/>
                <a:cs typeface="Gill Sans Light"/>
              </a:rPr>
              <a:t>Bite Size Scope?</a:t>
            </a:r>
            <a:endParaRPr lang="en-US" dirty="0">
              <a:latin typeface="Gill Sans Light"/>
              <a:cs typeface="Gill Sans Light"/>
            </a:endParaRPr>
          </a:p>
        </p:txBody>
      </p:sp>
      <p:sp>
        <p:nvSpPr>
          <p:cNvPr id="3" name="Content Placeholder 2"/>
          <p:cNvSpPr>
            <a:spLocks noGrp="1"/>
          </p:cNvSpPr>
          <p:nvPr>
            <p:ph sz="half" idx="1"/>
          </p:nvPr>
        </p:nvSpPr>
        <p:spPr>
          <a:xfrm>
            <a:off x="457200" y="1600201"/>
            <a:ext cx="4038600" cy="1892299"/>
          </a:xfrm>
        </p:spPr>
        <p:txBody>
          <a:bodyPr>
            <a:normAutofit fontScale="92500"/>
          </a:bodyPr>
          <a:lstStyle/>
          <a:p>
            <a:pPr>
              <a:buNone/>
            </a:pPr>
            <a:r>
              <a:rPr lang="en-US" sz="3200" dirty="0" smtClean="0">
                <a:latin typeface="Gill Sans Light"/>
              </a:rPr>
              <a:t>F</a:t>
            </a:r>
            <a:r>
              <a:rPr lang="en-US" sz="3200" dirty="0" smtClean="0">
                <a:latin typeface="Gill Sans Light"/>
                <a:cs typeface="Gill Sans Light"/>
              </a:rPr>
              <a:t>ocus Strategy</a:t>
            </a:r>
          </a:p>
          <a:p>
            <a:r>
              <a:rPr lang="en-US" dirty="0" smtClean="0">
                <a:latin typeface="Gill Sans Light"/>
                <a:cs typeface="Gill Sans Light"/>
              </a:rPr>
              <a:t>Use secondary data (e.g. no primary data collection or analyses)</a:t>
            </a:r>
          </a:p>
          <a:p>
            <a:pPr>
              <a:buNone/>
            </a:pPr>
            <a:endParaRPr lang="en-US" dirty="0" smtClean="0"/>
          </a:p>
          <a:p>
            <a:pPr>
              <a:buNone/>
            </a:pPr>
            <a:endParaRPr lang="en-US" dirty="0" smtClean="0"/>
          </a:p>
          <a:p>
            <a:pPr>
              <a:buNone/>
            </a:pPr>
            <a:endParaRPr lang="en-US" dirty="0" smtClean="0"/>
          </a:p>
          <a:p>
            <a:pPr>
              <a:buNone/>
            </a:pPr>
            <a:endParaRPr lang="en-US" dirty="0"/>
          </a:p>
        </p:txBody>
      </p:sp>
      <p:sp>
        <p:nvSpPr>
          <p:cNvPr id="4" name="Content Placeholder 3"/>
          <p:cNvSpPr>
            <a:spLocks noGrp="1"/>
          </p:cNvSpPr>
          <p:nvPr>
            <p:ph sz="half" idx="2"/>
          </p:nvPr>
        </p:nvSpPr>
        <p:spPr>
          <a:xfrm>
            <a:off x="4648200" y="1600201"/>
            <a:ext cx="4038600" cy="2374900"/>
          </a:xfrm>
        </p:spPr>
        <p:txBody>
          <a:bodyPr>
            <a:normAutofit fontScale="92500"/>
          </a:bodyPr>
          <a:lstStyle/>
          <a:p>
            <a:pPr>
              <a:buNone/>
            </a:pPr>
            <a:r>
              <a:rPr lang="en-US" sz="3200" dirty="0" smtClean="0">
                <a:latin typeface="Gill Sans Light"/>
                <a:cs typeface="Gill Sans Light"/>
              </a:rPr>
              <a:t>Trade-off of Strategy</a:t>
            </a:r>
          </a:p>
          <a:p>
            <a:r>
              <a:rPr lang="en-US" dirty="0" smtClean="0">
                <a:latin typeface="Gill Sans Light"/>
                <a:cs typeface="Gill Sans Light"/>
              </a:rPr>
              <a:t>May miss opportunities to add new information to policy dialogue</a:t>
            </a:r>
          </a:p>
        </p:txBody>
      </p:sp>
      <p:sp>
        <p:nvSpPr>
          <p:cNvPr id="6" name="Content Placeholder 2"/>
          <p:cNvSpPr txBox="1">
            <a:spLocks/>
          </p:cNvSpPr>
          <p:nvPr/>
        </p:nvSpPr>
        <p:spPr>
          <a:xfrm>
            <a:off x="609600" y="3898900"/>
            <a:ext cx="4038600" cy="1498600"/>
          </a:xfrm>
          <a:prstGeom prst="rect">
            <a:avLst/>
          </a:prstGeom>
        </p:spPr>
        <p:txBody>
          <a:bodyPr vert="horz" lIns="91440" tIns="45720" rIns="91440" bIns="45720" rtlCol="0">
            <a:normAutofit fontScale="32500" lnSpcReduction="20000"/>
          </a:bodyPr>
          <a:lstStyle/>
          <a:p>
            <a:pPr marL="342900" marR="0" lvl="0" indent="-342900" algn="l" defTabSz="457200" rtl="0" eaLnBrk="1" fontAlgn="auto" latinLnBrk="0" hangingPunct="1">
              <a:lnSpc>
                <a:spcPct val="100000"/>
              </a:lnSpc>
              <a:spcBef>
                <a:spcPct val="20000"/>
              </a:spcBef>
              <a:spcAft>
                <a:spcPts val="0"/>
              </a:spcAft>
              <a:buClrTx/>
              <a:buSzTx/>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342900" lvl="0" indent="-342900">
              <a:spcBef>
                <a:spcPct val="20000"/>
              </a:spcBef>
              <a:buFont typeface="Arial"/>
              <a:buChar char="•"/>
              <a:defRPr/>
            </a:pPr>
            <a:r>
              <a:rPr lang="en-US" sz="7000" dirty="0" smtClean="0">
                <a:latin typeface="Gill Sans Light"/>
                <a:cs typeface="Gill Sans Light"/>
              </a:rPr>
              <a:t>Involve stakeholders at Scoping and Recommendation stages</a:t>
            </a:r>
          </a:p>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endParaRPr kumimoji="0" lang="en-US"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Content Placeholder 3"/>
          <p:cNvSpPr txBox="1">
            <a:spLocks/>
          </p:cNvSpPr>
          <p:nvPr/>
        </p:nvSpPr>
        <p:spPr>
          <a:xfrm>
            <a:off x="4648200" y="3556000"/>
            <a:ext cx="4038600" cy="1841500"/>
          </a:xfrm>
          <a:prstGeom prst="rect">
            <a:avLst/>
          </a:prstGeom>
        </p:spPr>
        <p:txBody>
          <a:bodyPr vert="horz" lIns="91440" tIns="45720" rIns="91440" bIns="45720" rtlCol="0">
            <a:normAutofit/>
          </a:bodyPr>
          <a:lstStyle/>
          <a:p>
            <a:pPr marL="342900" marR="0" lvl="0" indent="-342900" algn="l" defTabSz="457200" rtl="0" eaLnBrk="1" fontAlgn="auto" latinLnBrk="0" hangingPunct="1">
              <a:lnSpc>
                <a:spcPct val="100000"/>
              </a:lnSpc>
              <a:spcBef>
                <a:spcPct val="20000"/>
              </a:spcBef>
              <a:spcAft>
                <a:spcPts val="0"/>
              </a:spcAft>
              <a:buClrTx/>
              <a:buSzTx/>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342900" lvl="0" indent="-342900">
              <a:spcBef>
                <a:spcPct val="20000"/>
              </a:spcBef>
              <a:buFont typeface="Arial"/>
              <a:buChar char="•"/>
              <a:defRPr/>
            </a:pPr>
            <a:r>
              <a:rPr lang="en-US" sz="2800" dirty="0" smtClean="0">
                <a:latin typeface="Gill Sans Light"/>
                <a:cs typeface="Gill Sans Light"/>
              </a:rPr>
              <a:t>May miss key stakeholder input</a:t>
            </a:r>
            <a:endParaRPr lang="en-US" sz="2800" dirty="0">
              <a:latin typeface="Gill Sans Light"/>
              <a:cs typeface="Gill Sans Light"/>
            </a:endParaRPr>
          </a:p>
        </p:txBody>
      </p:sp>
    </p:spTree>
    <p:extLst>
      <p:ext uri="{BB962C8B-B14F-4D97-AF65-F5344CB8AC3E}">
        <p14:creationId xmlns="" xmlns:p14="http://schemas.microsoft.com/office/powerpoint/2010/main" val="558481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uiExpand="1" build="p"/>
      <p:bldP spid="6"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Gill Sans Light"/>
                <a:cs typeface="Gill Sans Light"/>
              </a:rPr>
              <a:t>Bite Size Scope?</a:t>
            </a:r>
            <a:endParaRPr lang="en-US" dirty="0">
              <a:latin typeface="Gill Sans Light"/>
              <a:cs typeface="Gill Sans Light"/>
            </a:endParaRPr>
          </a:p>
        </p:txBody>
      </p:sp>
      <p:sp>
        <p:nvSpPr>
          <p:cNvPr id="3" name="Content Placeholder 2"/>
          <p:cNvSpPr>
            <a:spLocks noGrp="1"/>
          </p:cNvSpPr>
          <p:nvPr>
            <p:ph sz="half" idx="1"/>
          </p:nvPr>
        </p:nvSpPr>
        <p:spPr>
          <a:xfrm>
            <a:off x="457200" y="1600201"/>
            <a:ext cx="4038600" cy="1892299"/>
          </a:xfrm>
        </p:spPr>
        <p:txBody>
          <a:bodyPr>
            <a:normAutofit/>
          </a:bodyPr>
          <a:lstStyle/>
          <a:p>
            <a:pPr>
              <a:buNone/>
            </a:pPr>
            <a:r>
              <a:rPr lang="en-US" sz="3200" dirty="0" smtClean="0"/>
              <a:t>F</a:t>
            </a:r>
            <a:r>
              <a:rPr lang="en-US" sz="3200" dirty="0" smtClean="0">
                <a:latin typeface="Gill Sans Light"/>
                <a:cs typeface="Gill Sans Light"/>
              </a:rPr>
              <a:t>ocus Strategy</a:t>
            </a:r>
          </a:p>
          <a:p>
            <a:r>
              <a:rPr lang="en-US" dirty="0" smtClean="0">
                <a:latin typeface="Gill Sans Light"/>
                <a:cs typeface="Gill Sans Light"/>
              </a:rPr>
              <a:t>Estimate just direction of impact</a:t>
            </a:r>
          </a:p>
          <a:p>
            <a:pPr>
              <a:buNone/>
            </a:pPr>
            <a:endParaRPr lang="en-US" dirty="0" smtClean="0"/>
          </a:p>
          <a:p>
            <a:pPr>
              <a:buNone/>
            </a:pPr>
            <a:endParaRPr lang="en-US" dirty="0" smtClean="0"/>
          </a:p>
          <a:p>
            <a:pPr>
              <a:buNone/>
            </a:pPr>
            <a:endParaRPr lang="en-US" dirty="0" smtClean="0"/>
          </a:p>
          <a:p>
            <a:pPr>
              <a:buNone/>
            </a:pPr>
            <a:endParaRPr lang="en-US" dirty="0"/>
          </a:p>
        </p:txBody>
      </p:sp>
      <p:sp>
        <p:nvSpPr>
          <p:cNvPr id="4" name="Content Placeholder 3"/>
          <p:cNvSpPr>
            <a:spLocks noGrp="1"/>
          </p:cNvSpPr>
          <p:nvPr>
            <p:ph sz="half" idx="2"/>
          </p:nvPr>
        </p:nvSpPr>
        <p:spPr>
          <a:xfrm>
            <a:off x="4648200" y="1600201"/>
            <a:ext cx="4038600" cy="2374900"/>
          </a:xfrm>
        </p:spPr>
        <p:txBody>
          <a:bodyPr>
            <a:normAutofit/>
          </a:bodyPr>
          <a:lstStyle/>
          <a:p>
            <a:pPr>
              <a:buNone/>
            </a:pPr>
            <a:r>
              <a:rPr lang="en-US" sz="3200" dirty="0" smtClean="0">
                <a:latin typeface="Gill Sans Light"/>
                <a:cs typeface="Gill Sans Light"/>
              </a:rPr>
              <a:t>Trade-off of Strategy</a:t>
            </a:r>
          </a:p>
          <a:p>
            <a:r>
              <a:rPr lang="en-US" dirty="0" smtClean="0">
                <a:latin typeface="Gill Sans Light"/>
                <a:cs typeface="Gill Sans Light"/>
              </a:rPr>
              <a:t>Miss opportunity to analyze magnitude of impacts, less value for decision-makers</a:t>
            </a:r>
          </a:p>
        </p:txBody>
      </p:sp>
      <p:sp>
        <p:nvSpPr>
          <p:cNvPr id="6" name="Content Placeholder 2"/>
          <p:cNvSpPr txBox="1">
            <a:spLocks/>
          </p:cNvSpPr>
          <p:nvPr/>
        </p:nvSpPr>
        <p:spPr>
          <a:xfrm>
            <a:off x="609600" y="3530600"/>
            <a:ext cx="4038600" cy="1866900"/>
          </a:xfrm>
          <a:prstGeom prst="rect">
            <a:avLst/>
          </a:prstGeom>
        </p:spPr>
        <p:txBody>
          <a:bodyPr vert="horz" lIns="91440" tIns="45720" rIns="91440" bIns="45720" rtlCol="0">
            <a:normAutofit lnSpcReduction="10000"/>
          </a:bodyPr>
          <a:lstStyle/>
          <a:p>
            <a:pPr marL="342900" marR="0" lvl="0" indent="-342900" algn="l" defTabSz="457200" rtl="0" eaLnBrk="1" fontAlgn="auto" latinLnBrk="0" hangingPunct="1">
              <a:lnSpc>
                <a:spcPct val="100000"/>
              </a:lnSpc>
              <a:spcBef>
                <a:spcPct val="20000"/>
              </a:spcBef>
              <a:spcAft>
                <a:spcPts val="0"/>
              </a:spcAft>
              <a:buClrTx/>
              <a:buSzTx/>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342900" indent="-342900">
              <a:spcBef>
                <a:spcPct val="20000"/>
              </a:spcBef>
              <a:buFont typeface="Arial"/>
              <a:buChar char="•"/>
              <a:defRPr/>
            </a:pPr>
            <a:r>
              <a:rPr lang="en-US" sz="2800" dirty="0" smtClean="0">
                <a:latin typeface="Gill Sans Light"/>
                <a:cs typeface="Gill Sans Light"/>
              </a:rPr>
              <a:t>Focus on health outcomes affecting largest populations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2800" u="none" strike="noStrike" kern="1200" cap="none" spc="0" normalizeH="0" baseline="0" noProof="0" dirty="0" smtClean="0">
              <a:ln>
                <a:noFill/>
              </a:ln>
              <a:solidFill>
                <a:schemeClr val="tx1"/>
              </a:solidFill>
              <a:effectLst/>
              <a:uLnTx/>
              <a:uFillTx/>
              <a:latin typeface="Gill Sans Light"/>
              <a:ea typeface="+mn-ea"/>
              <a:cs typeface="Gill Sans Light"/>
            </a:endParaRPr>
          </a:p>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endParaRPr kumimoji="0" lang="en-US"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Content Placeholder 3"/>
          <p:cNvSpPr txBox="1">
            <a:spLocks/>
          </p:cNvSpPr>
          <p:nvPr/>
        </p:nvSpPr>
        <p:spPr>
          <a:xfrm>
            <a:off x="4648200" y="3556000"/>
            <a:ext cx="4038600" cy="1841500"/>
          </a:xfrm>
          <a:prstGeom prst="rect">
            <a:avLst/>
          </a:prstGeom>
        </p:spPr>
        <p:txBody>
          <a:bodyPr vert="horz" lIns="91440" tIns="45720" rIns="91440" bIns="45720" rtlCol="0">
            <a:normAutofit fontScale="92500" lnSpcReduction="20000"/>
          </a:bodyPr>
          <a:lstStyle/>
          <a:p>
            <a:pPr marL="342900" marR="0" lvl="0" indent="-342900" algn="l" defTabSz="457200" rtl="0" eaLnBrk="1" fontAlgn="auto" latinLnBrk="0" hangingPunct="1">
              <a:lnSpc>
                <a:spcPct val="100000"/>
              </a:lnSpc>
              <a:spcBef>
                <a:spcPct val="20000"/>
              </a:spcBef>
              <a:spcAft>
                <a:spcPts val="0"/>
              </a:spcAft>
              <a:buClrTx/>
              <a:buSzTx/>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342900" indent="-342900">
              <a:spcBef>
                <a:spcPct val="20000"/>
              </a:spcBef>
              <a:buFont typeface="Arial"/>
              <a:buChar char="•"/>
              <a:defRPr/>
            </a:pPr>
            <a:r>
              <a:rPr lang="en-US" sz="2800" dirty="0" smtClean="0">
                <a:latin typeface="Gill Sans Light"/>
                <a:cs typeface="Gill Sans Light"/>
              </a:rPr>
              <a:t>Miss opportunity to analyze impact on most vulnerable, not balanced</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2800" u="none" strike="noStrike" kern="1200" cap="none" spc="0" normalizeH="0" baseline="0" noProof="0" dirty="0" smtClean="0">
              <a:ln>
                <a:noFill/>
              </a:ln>
              <a:solidFill>
                <a:schemeClr val="tx1"/>
              </a:solidFill>
              <a:effectLst/>
              <a:uLnTx/>
              <a:uFillTx/>
              <a:latin typeface="Gill Sans Light"/>
              <a:ea typeface="+mn-ea"/>
              <a:cs typeface="Gill Sans Light"/>
            </a:endParaRPr>
          </a:p>
        </p:txBody>
      </p:sp>
    </p:spTree>
    <p:extLst>
      <p:ext uri="{BB962C8B-B14F-4D97-AF65-F5344CB8AC3E}">
        <p14:creationId xmlns="" xmlns:p14="http://schemas.microsoft.com/office/powerpoint/2010/main" val="558481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uiExpand="1" build="p"/>
      <p:bldP spid="6"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54000" y="0"/>
            <a:ext cx="8636000" cy="1587500"/>
          </a:xfrm>
        </p:spPr>
        <p:txBody>
          <a:bodyPr/>
          <a:lstStyle/>
          <a:p>
            <a:r>
              <a:rPr lang="en-US" dirty="0" smtClean="0">
                <a:solidFill>
                  <a:srgbClr val="000000"/>
                </a:solidFill>
              </a:rPr>
              <a:t>Exercise 4: Narrow Scope</a:t>
            </a:r>
            <a:endParaRPr lang="en-US" dirty="0">
              <a:solidFill>
                <a:srgbClr val="000000"/>
              </a:solidFill>
            </a:endParaRPr>
          </a:p>
        </p:txBody>
      </p:sp>
      <p:sp>
        <p:nvSpPr>
          <p:cNvPr id="6" name="Content Placeholder 5"/>
          <p:cNvSpPr>
            <a:spLocks noGrp="1"/>
          </p:cNvSpPr>
          <p:nvPr>
            <p:ph idx="1"/>
          </p:nvPr>
        </p:nvSpPr>
        <p:spPr>
          <a:xfrm>
            <a:off x="254000" y="1803400"/>
            <a:ext cx="8636000" cy="4533900"/>
          </a:xfrm>
        </p:spPr>
        <p:txBody>
          <a:bodyPr/>
          <a:lstStyle/>
          <a:p>
            <a:pPr algn="l"/>
            <a:r>
              <a:rPr lang="en-US" sz="2800" dirty="0" smtClean="0">
                <a:solidFill>
                  <a:srgbClr val="000000"/>
                </a:solidFill>
              </a:rPr>
              <a:t>Continue with your case study from Exercise 3.</a:t>
            </a:r>
            <a:br>
              <a:rPr lang="en-US" sz="2800" dirty="0" smtClean="0">
                <a:solidFill>
                  <a:srgbClr val="000000"/>
                </a:solidFill>
              </a:rPr>
            </a:br>
            <a:endParaRPr lang="en-US" sz="2800" dirty="0" smtClean="0">
              <a:solidFill>
                <a:srgbClr val="000000"/>
              </a:solidFill>
            </a:endParaRPr>
          </a:p>
          <a:p>
            <a:pPr algn="l"/>
            <a:r>
              <a:rPr lang="en-US" sz="2800" dirty="0" smtClean="0">
                <a:solidFill>
                  <a:srgbClr val="000000"/>
                </a:solidFill>
              </a:rPr>
              <a:t>Select two health determinant sub-pathways for a rapid scope.</a:t>
            </a:r>
            <a:br>
              <a:rPr lang="en-US" sz="2800" dirty="0" smtClean="0">
                <a:solidFill>
                  <a:srgbClr val="000000"/>
                </a:solidFill>
              </a:rPr>
            </a:br>
            <a:endParaRPr lang="en-US" sz="2800" dirty="0" smtClean="0">
              <a:solidFill>
                <a:srgbClr val="000000"/>
              </a:solidFill>
            </a:endParaRPr>
          </a:p>
          <a:p>
            <a:pPr algn="l"/>
            <a:r>
              <a:rPr lang="en-US" sz="2800" dirty="0" smtClean="0">
                <a:solidFill>
                  <a:srgbClr val="000000"/>
                </a:solidFill>
              </a:rPr>
              <a:t>Select four health determinant sub-pathways for an intermediate scope.</a:t>
            </a:r>
          </a:p>
          <a:p>
            <a:pPr algn="l"/>
            <a:endParaRPr lang="en-US" sz="2800" dirty="0">
              <a:solidFill>
                <a:srgbClr val="000000"/>
              </a:solidFill>
            </a:endParaRPr>
          </a:p>
        </p:txBody>
      </p:sp>
    </p:spTree>
    <p:extLst>
      <p:ext uri="{BB962C8B-B14F-4D97-AF65-F5344CB8AC3E}">
        <p14:creationId xmlns="" xmlns:p14="http://schemas.microsoft.com/office/powerpoint/2010/main" val="296091617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81" name="TextBox 17"/>
          <p:cNvSpPr txBox="1">
            <a:spLocks noChangeArrowheads="1"/>
          </p:cNvSpPr>
          <p:nvPr/>
        </p:nvSpPr>
        <p:spPr bwMode="auto">
          <a:xfrm>
            <a:off x="4246636" y="4416290"/>
            <a:ext cx="1490472" cy="646331"/>
          </a:xfrm>
          <a:prstGeom prst="rect">
            <a:avLst/>
          </a:prstGeom>
          <a:solidFill>
            <a:srgbClr val="DDD9C3"/>
          </a:solidFill>
          <a:ln w="9525">
            <a:solidFill>
              <a:schemeClr val="tx1"/>
            </a:solidFill>
            <a:miter lim="800000"/>
            <a:headEnd/>
            <a:tailEnd/>
          </a:ln>
        </p:spPr>
        <p:txBody>
          <a:bodyPr wrap="square" anchor="ctr">
            <a:prstTxWarp prst="textNoShape">
              <a:avLst/>
            </a:prstTxWarp>
            <a:spAutoFit/>
          </a:bodyPr>
          <a:lstStyle/>
          <a:p>
            <a:r>
              <a:rPr lang="en-US" dirty="0" smtClean="0">
                <a:sym typeface="Symbol"/>
              </a:rPr>
              <a:t>↑ Long-term ridership</a:t>
            </a:r>
            <a:endParaRPr lang="en-US" dirty="0"/>
          </a:p>
        </p:txBody>
      </p:sp>
      <p:sp>
        <p:nvSpPr>
          <p:cNvPr id="75783" name="TextBox 19"/>
          <p:cNvSpPr txBox="1">
            <a:spLocks noChangeArrowheads="1"/>
          </p:cNvSpPr>
          <p:nvPr/>
        </p:nvSpPr>
        <p:spPr bwMode="auto">
          <a:xfrm>
            <a:off x="6950231" y="1923153"/>
            <a:ext cx="1216152" cy="649224"/>
          </a:xfrm>
          <a:prstGeom prst="rect">
            <a:avLst/>
          </a:prstGeom>
          <a:solidFill>
            <a:srgbClr val="FFFFFF"/>
          </a:solidFill>
          <a:ln w="9525">
            <a:solidFill>
              <a:srgbClr val="FF0000"/>
            </a:solidFill>
            <a:miter lim="800000"/>
            <a:headEnd/>
            <a:tailEnd/>
          </a:ln>
        </p:spPr>
        <p:txBody>
          <a:bodyPr wrap="square">
            <a:prstTxWarp prst="textNoShape">
              <a:avLst/>
            </a:prstTxWarp>
            <a:spAutoFit/>
          </a:bodyPr>
          <a:lstStyle/>
          <a:p>
            <a:r>
              <a:rPr lang="en-US" dirty="0" smtClean="0">
                <a:sym typeface="Symbol"/>
              </a:rPr>
              <a:t>↓ Chronic diseases</a:t>
            </a:r>
          </a:p>
          <a:p>
            <a:pPr algn="ctr"/>
            <a:endParaRPr lang="en-US" sz="1200" dirty="0"/>
          </a:p>
        </p:txBody>
      </p:sp>
      <p:sp>
        <p:nvSpPr>
          <p:cNvPr id="75788" name="TextBox 24"/>
          <p:cNvSpPr txBox="1">
            <a:spLocks noChangeArrowheads="1"/>
          </p:cNvSpPr>
          <p:nvPr/>
        </p:nvSpPr>
        <p:spPr bwMode="auto">
          <a:xfrm>
            <a:off x="6936276" y="6162336"/>
            <a:ext cx="1554480" cy="369332"/>
          </a:xfrm>
          <a:prstGeom prst="rect">
            <a:avLst/>
          </a:prstGeom>
          <a:solidFill>
            <a:srgbClr val="FFFFFF"/>
          </a:solidFill>
          <a:ln w="9525">
            <a:solidFill>
              <a:srgbClr val="FF0000"/>
            </a:solidFill>
            <a:miter lim="800000"/>
            <a:headEnd/>
            <a:tailEnd/>
          </a:ln>
        </p:spPr>
        <p:txBody>
          <a:bodyPr wrap="square">
            <a:prstTxWarp prst="textNoShape">
              <a:avLst/>
            </a:prstTxWarp>
            <a:spAutoFit/>
          </a:bodyPr>
          <a:lstStyle/>
          <a:p>
            <a:r>
              <a:rPr lang="en-US" dirty="0" smtClean="0">
                <a:sym typeface="Symbol"/>
              </a:rPr>
              <a:t>↓ or ↑ Stress</a:t>
            </a:r>
            <a:endParaRPr lang="en-US" dirty="0"/>
          </a:p>
        </p:txBody>
      </p:sp>
      <p:sp>
        <p:nvSpPr>
          <p:cNvPr id="29" name="Rectangle 28"/>
          <p:cNvSpPr/>
          <p:nvPr/>
        </p:nvSpPr>
        <p:spPr>
          <a:xfrm>
            <a:off x="125595" y="3090494"/>
            <a:ext cx="1535050" cy="923330"/>
          </a:xfrm>
          <a:prstGeom prst="rect">
            <a:avLst/>
          </a:prstGeom>
          <a:solidFill>
            <a:schemeClr val="bg2">
              <a:lumMod val="90000"/>
            </a:schemeClr>
          </a:solidFill>
          <a:ln>
            <a:solidFill>
              <a:schemeClr val="tx1"/>
            </a:solidFill>
          </a:ln>
        </p:spPr>
        <p:txBody>
          <a:bodyPr wrap="square" anchor="t">
            <a:spAutoFit/>
          </a:bodyPr>
          <a:lstStyle/>
          <a:p>
            <a:r>
              <a:rPr lang="en-US" dirty="0" smtClean="0">
                <a:sym typeface="Symbol"/>
              </a:rPr>
              <a:t>↓ Vehicle Miles Traveled Policies</a:t>
            </a:r>
            <a:endParaRPr lang="en-US" b="1" dirty="0"/>
          </a:p>
        </p:txBody>
      </p:sp>
      <p:sp>
        <p:nvSpPr>
          <p:cNvPr id="51" name="TextBox 19"/>
          <p:cNvSpPr txBox="1">
            <a:spLocks noChangeArrowheads="1"/>
          </p:cNvSpPr>
          <p:nvPr/>
        </p:nvSpPr>
        <p:spPr bwMode="auto">
          <a:xfrm>
            <a:off x="7025176" y="4932817"/>
            <a:ext cx="832104" cy="369332"/>
          </a:xfrm>
          <a:prstGeom prst="rect">
            <a:avLst/>
          </a:prstGeom>
          <a:solidFill>
            <a:srgbClr val="FFFFFF"/>
          </a:solidFill>
          <a:ln w="9525">
            <a:solidFill>
              <a:srgbClr val="FF0000"/>
            </a:solidFill>
            <a:miter lim="800000"/>
            <a:headEnd/>
            <a:tailEnd/>
          </a:ln>
        </p:spPr>
        <p:txBody>
          <a:bodyPr wrap="square">
            <a:prstTxWarp prst="textNoShape">
              <a:avLst/>
            </a:prstTxWarp>
            <a:spAutoFit/>
          </a:bodyPr>
          <a:lstStyle/>
          <a:p>
            <a:r>
              <a:rPr lang="en-US" dirty="0" smtClean="0">
                <a:sym typeface="Symbol"/>
              </a:rPr>
              <a:t>↓BMI</a:t>
            </a:r>
            <a:endParaRPr lang="en-US" dirty="0"/>
          </a:p>
        </p:txBody>
      </p:sp>
      <p:sp>
        <p:nvSpPr>
          <p:cNvPr id="70" name="TextBox 19"/>
          <p:cNvSpPr txBox="1">
            <a:spLocks noChangeArrowheads="1"/>
          </p:cNvSpPr>
          <p:nvPr/>
        </p:nvSpPr>
        <p:spPr bwMode="auto">
          <a:xfrm>
            <a:off x="6936276" y="3020596"/>
            <a:ext cx="1746504" cy="923330"/>
          </a:xfrm>
          <a:prstGeom prst="rect">
            <a:avLst/>
          </a:prstGeom>
          <a:solidFill>
            <a:srgbClr val="FFFFFF"/>
          </a:solidFill>
          <a:ln w="9525">
            <a:solidFill>
              <a:srgbClr val="FF0000"/>
            </a:solidFill>
            <a:miter lim="800000"/>
            <a:headEnd/>
            <a:tailEnd/>
          </a:ln>
        </p:spPr>
        <p:txBody>
          <a:bodyPr wrap="square">
            <a:prstTxWarp prst="textNoShape">
              <a:avLst/>
            </a:prstTxWarp>
            <a:spAutoFit/>
          </a:bodyPr>
          <a:lstStyle/>
          <a:p>
            <a:r>
              <a:rPr lang="en-US" dirty="0" smtClean="0">
                <a:sym typeface="Symbol"/>
              </a:rPr>
              <a:t>↓ Respiratory &amp; cardiovascular  diseases</a:t>
            </a:r>
            <a:endParaRPr lang="en-US" dirty="0"/>
          </a:p>
        </p:txBody>
      </p:sp>
      <p:sp>
        <p:nvSpPr>
          <p:cNvPr id="71" name="TextBox 19"/>
          <p:cNvSpPr txBox="1">
            <a:spLocks noChangeArrowheads="1"/>
          </p:cNvSpPr>
          <p:nvPr/>
        </p:nvSpPr>
        <p:spPr bwMode="auto">
          <a:xfrm>
            <a:off x="6950231" y="4172058"/>
            <a:ext cx="1481328" cy="646331"/>
          </a:xfrm>
          <a:prstGeom prst="rect">
            <a:avLst/>
          </a:prstGeom>
          <a:solidFill>
            <a:srgbClr val="FFFFFF"/>
          </a:solidFill>
          <a:ln w="9525">
            <a:solidFill>
              <a:srgbClr val="FF0000"/>
            </a:solidFill>
            <a:miter lim="800000"/>
            <a:headEnd/>
            <a:tailEnd/>
          </a:ln>
        </p:spPr>
        <p:txBody>
          <a:bodyPr wrap="square">
            <a:prstTxWarp prst="textNoShape">
              <a:avLst/>
            </a:prstTxWarp>
            <a:spAutoFit/>
          </a:bodyPr>
          <a:lstStyle/>
          <a:p>
            <a:r>
              <a:rPr lang="en-US" dirty="0" smtClean="0">
                <a:sym typeface="Symbol"/>
              </a:rPr>
              <a:t>↓ Fatalities &amp; injuries</a:t>
            </a:r>
            <a:endParaRPr lang="en-US" dirty="0"/>
          </a:p>
        </p:txBody>
      </p:sp>
      <p:sp>
        <p:nvSpPr>
          <p:cNvPr id="56" name="Rectangle 55"/>
          <p:cNvSpPr/>
          <p:nvPr/>
        </p:nvSpPr>
        <p:spPr>
          <a:xfrm>
            <a:off x="5189571" y="2165342"/>
            <a:ext cx="175339" cy="321677"/>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7" name="Rectangle 56"/>
          <p:cNvSpPr/>
          <p:nvPr/>
        </p:nvSpPr>
        <p:spPr>
          <a:xfrm>
            <a:off x="5341971" y="2745356"/>
            <a:ext cx="175339" cy="321677"/>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8" name="Rectangle 77"/>
          <p:cNvSpPr/>
          <p:nvPr/>
        </p:nvSpPr>
        <p:spPr>
          <a:xfrm>
            <a:off x="2010954" y="2656074"/>
            <a:ext cx="1353312" cy="369332"/>
          </a:xfrm>
          <a:prstGeom prst="rect">
            <a:avLst/>
          </a:prstGeom>
          <a:solidFill>
            <a:schemeClr val="bg2">
              <a:lumMod val="90000"/>
            </a:schemeClr>
          </a:solidFill>
          <a:ln>
            <a:solidFill>
              <a:schemeClr val="tx1"/>
            </a:solidFill>
          </a:ln>
        </p:spPr>
        <p:txBody>
          <a:bodyPr wrap="square" anchor="t">
            <a:spAutoFit/>
          </a:bodyPr>
          <a:lstStyle/>
          <a:p>
            <a:r>
              <a:rPr lang="en-US" dirty="0" smtClean="0">
                <a:sym typeface="Symbol"/>
              </a:rPr>
              <a:t>↓ Collisions</a:t>
            </a:r>
            <a:endParaRPr lang="en-US" b="1" dirty="0"/>
          </a:p>
        </p:txBody>
      </p:sp>
      <p:sp>
        <p:nvSpPr>
          <p:cNvPr id="64" name="Title 63"/>
          <p:cNvSpPr>
            <a:spLocks noGrp="1"/>
          </p:cNvSpPr>
          <p:nvPr>
            <p:ph type="title"/>
          </p:nvPr>
        </p:nvSpPr>
        <p:spPr/>
        <p:txBody>
          <a:bodyPr>
            <a:noAutofit/>
          </a:bodyPr>
          <a:lstStyle/>
          <a:p>
            <a:r>
              <a:rPr lang="en-US" sz="3200" dirty="0" smtClean="0">
                <a:latin typeface="Gill Sans Light"/>
                <a:cs typeface="Gill Sans Light"/>
              </a:rPr>
              <a:t>How Upstream Narrowed the VMT Scope</a:t>
            </a:r>
            <a:endParaRPr lang="en-US" sz="3200" dirty="0">
              <a:latin typeface="Gill Sans Light"/>
              <a:cs typeface="Gill Sans Light"/>
            </a:endParaRPr>
          </a:p>
        </p:txBody>
      </p:sp>
      <p:sp>
        <p:nvSpPr>
          <p:cNvPr id="28" name="Rectangle 27"/>
          <p:cNvSpPr/>
          <p:nvPr/>
        </p:nvSpPr>
        <p:spPr>
          <a:xfrm>
            <a:off x="125595" y="1396382"/>
            <a:ext cx="1535050" cy="369332"/>
          </a:xfrm>
          <a:prstGeom prst="rect">
            <a:avLst/>
          </a:prstGeom>
          <a:solidFill>
            <a:srgbClr val="000000"/>
          </a:solidFill>
          <a:ln>
            <a:solidFill>
              <a:schemeClr val="tx1"/>
            </a:solidFill>
          </a:ln>
        </p:spPr>
        <p:txBody>
          <a:bodyPr wrap="square" anchor="t">
            <a:spAutoFit/>
          </a:bodyPr>
          <a:lstStyle/>
          <a:p>
            <a:pPr algn="ctr"/>
            <a:r>
              <a:rPr lang="en-US" dirty="0" smtClean="0">
                <a:solidFill>
                  <a:srgbClr val="FFFFFF"/>
                </a:solidFill>
                <a:sym typeface="Symbol"/>
              </a:rPr>
              <a:t>Policy</a:t>
            </a:r>
            <a:endParaRPr lang="en-US" b="1" dirty="0">
              <a:solidFill>
                <a:srgbClr val="FFFFFF"/>
              </a:solidFill>
            </a:endParaRPr>
          </a:p>
        </p:txBody>
      </p:sp>
      <p:sp>
        <p:nvSpPr>
          <p:cNvPr id="31" name="Rectangle 30"/>
          <p:cNvSpPr/>
          <p:nvPr/>
        </p:nvSpPr>
        <p:spPr>
          <a:xfrm>
            <a:off x="1971328" y="1417638"/>
            <a:ext cx="1775171" cy="369332"/>
          </a:xfrm>
          <a:prstGeom prst="rect">
            <a:avLst/>
          </a:prstGeom>
          <a:solidFill>
            <a:srgbClr val="000000"/>
          </a:solidFill>
          <a:ln>
            <a:solidFill>
              <a:schemeClr val="tx1"/>
            </a:solidFill>
          </a:ln>
        </p:spPr>
        <p:txBody>
          <a:bodyPr wrap="square" anchor="t">
            <a:spAutoFit/>
          </a:bodyPr>
          <a:lstStyle/>
          <a:p>
            <a:pPr algn="ctr"/>
            <a:r>
              <a:rPr lang="en-US" dirty="0" smtClean="0">
                <a:solidFill>
                  <a:srgbClr val="FFFFFF"/>
                </a:solidFill>
                <a:sym typeface="Symbol"/>
              </a:rPr>
              <a:t>Direct Impacts</a:t>
            </a:r>
            <a:endParaRPr lang="en-US" b="1" dirty="0">
              <a:solidFill>
                <a:srgbClr val="FFFFFF"/>
              </a:solidFill>
            </a:endParaRPr>
          </a:p>
        </p:txBody>
      </p:sp>
      <p:sp>
        <p:nvSpPr>
          <p:cNvPr id="33" name="Rectangle 32"/>
          <p:cNvSpPr/>
          <p:nvPr/>
        </p:nvSpPr>
        <p:spPr>
          <a:xfrm>
            <a:off x="3982260" y="1417638"/>
            <a:ext cx="2566178" cy="369332"/>
          </a:xfrm>
          <a:prstGeom prst="rect">
            <a:avLst/>
          </a:prstGeom>
          <a:solidFill>
            <a:srgbClr val="000000"/>
          </a:solidFill>
          <a:ln>
            <a:solidFill>
              <a:schemeClr val="tx1"/>
            </a:solidFill>
          </a:ln>
        </p:spPr>
        <p:txBody>
          <a:bodyPr wrap="square" anchor="t">
            <a:spAutoFit/>
          </a:bodyPr>
          <a:lstStyle/>
          <a:p>
            <a:pPr algn="ctr"/>
            <a:r>
              <a:rPr lang="en-US" dirty="0" smtClean="0">
                <a:solidFill>
                  <a:srgbClr val="FFFFFF"/>
                </a:solidFill>
                <a:sym typeface="Symbol"/>
              </a:rPr>
              <a:t>Intermediate Outcomes</a:t>
            </a:r>
            <a:endParaRPr lang="en-US" b="1" dirty="0">
              <a:solidFill>
                <a:srgbClr val="FFFFFF"/>
              </a:solidFill>
            </a:endParaRPr>
          </a:p>
        </p:txBody>
      </p:sp>
      <p:sp>
        <p:nvSpPr>
          <p:cNvPr id="34" name="Rectangle 33"/>
          <p:cNvSpPr/>
          <p:nvPr/>
        </p:nvSpPr>
        <p:spPr>
          <a:xfrm>
            <a:off x="6707188" y="1420196"/>
            <a:ext cx="1979612" cy="369332"/>
          </a:xfrm>
          <a:prstGeom prst="rect">
            <a:avLst/>
          </a:prstGeom>
          <a:solidFill>
            <a:srgbClr val="000000"/>
          </a:solidFill>
          <a:ln>
            <a:solidFill>
              <a:schemeClr val="tx1"/>
            </a:solidFill>
          </a:ln>
        </p:spPr>
        <p:txBody>
          <a:bodyPr wrap="square" anchor="t">
            <a:spAutoFit/>
          </a:bodyPr>
          <a:lstStyle/>
          <a:p>
            <a:pPr algn="ctr"/>
            <a:r>
              <a:rPr lang="en-US" dirty="0" smtClean="0">
                <a:solidFill>
                  <a:srgbClr val="FFFFFF"/>
                </a:solidFill>
                <a:sym typeface="Symbol"/>
              </a:rPr>
              <a:t>Health Outcomes</a:t>
            </a:r>
            <a:endParaRPr lang="en-US" b="1" dirty="0">
              <a:solidFill>
                <a:srgbClr val="FFFFFF"/>
              </a:solidFill>
            </a:endParaRPr>
          </a:p>
        </p:txBody>
      </p:sp>
      <p:sp>
        <p:nvSpPr>
          <p:cNvPr id="38" name="TextBox 18"/>
          <p:cNvSpPr txBox="1">
            <a:spLocks noChangeArrowheads="1"/>
          </p:cNvSpPr>
          <p:nvPr/>
        </p:nvSpPr>
        <p:spPr bwMode="auto">
          <a:xfrm>
            <a:off x="2010954" y="3105307"/>
            <a:ext cx="1225296" cy="646331"/>
          </a:xfrm>
          <a:prstGeom prst="rect">
            <a:avLst/>
          </a:prstGeom>
          <a:solidFill>
            <a:schemeClr val="bg2">
              <a:lumMod val="90000"/>
            </a:schemeClr>
          </a:solidFill>
          <a:ln w="9525">
            <a:solidFill>
              <a:schemeClr val="tx1"/>
            </a:solidFill>
            <a:miter lim="800000"/>
            <a:headEnd/>
            <a:tailEnd/>
          </a:ln>
        </p:spPr>
        <p:txBody>
          <a:bodyPr wrap="square">
            <a:prstTxWarp prst="textNoShape">
              <a:avLst/>
            </a:prstTxWarp>
            <a:spAutoFit/>
          </a:bodyPr>
          <a:lstStyle/>
          <a:p>
            <a:r>
              <a:rPr lang="en-US" dirty="0" smtClean="0">
                <a:sym typeface="Symbol"/>
              </a:rPr>
              <a:t>↑ Physical activity</a:t>
            </a:r>
            <a:endParaRPr lang="en-US" dirty="0"/>
          </a:p>
        </p:txBody>
      </p:sp>
      <p:sp>
        <p:nvSpPr>
          <p:cNvPr id="40" name="TextBox 18"/>
          <p:cNvSpPr txBox="1">
            <a:spLocks noChangeArrowheads="1"/>
          </p:cNvSpPr>
          <p:nvPr/>
        </p:nvSpPr>
        <p:spPr bwMode="auto">
          <a:xfrm>
            <a:off x="1988263" y="4002222"/>
            <a:ext cx="1758236" cy="646331"/>
          </a:xfrm>
          <a:prstGeom prst="rect">
            <a:avLst/>
          </a:prstGeom>
          <a:solidFill>
            <a:schemeClr val="bg2">
              <a:lumMod val="90000"/>
            </a:schemeClr>
          </a:solidFill>
          <a:ln w="9525">
            <a:solidFill>
              <a:schemeClr val="tx1"/>
            </a:solidFill>
            <a:miter lim="800000"/>
            <a:headEnd/>
            <a:tailEnd/>
          </a:ln>
        </p:spPr>
        <p:txBody>
          <a:bodyPr wrap="square">
            <a:prstTxWarp prst="textNoShape">
              <a:avLst/>
            </a:prstTxWarp>
            <a:spAutoFit/>
          </a:bodyPr>
          <a:lstStyle/>
          <a:p>
            <a:r>
              <a:rPr lang="en-US" dirty="0" smtClean="0">
                <a:sym typeface="Symbol"/>
              </a:rPr>
              <a:t>↑ Mass transit ridership</a:t>
            </a:r>
            <a:endParaRPr lang="en-US" dirty="0"/>
          </a:p>
        </p:txBody>
      </p:sp>
      <p:sp>
        <p:nvSpPr>
          <p:cNvPr id="46" name="TextBox 19"/>
          <p:cNvSpPr txBox="1">
            <a:spLocks noChangeArrowheads="1"/>
          </p:cNvSpPr>
          <p:nvPr/>
        </p:nvSpPr>
        <p:spPr bwMode="auto">
          <a:xfrm>
            <a:off x="6961322" y="5405689"/>
            <a:ext cx="1188720" cy="646331"/>
          </a:xfrm>
          <a:prstGeom prst="rect">
            <a:avLst/>
          </a:prstGeom>
          <a:solidFill>
            <a:srgbClr val="FFFFFF"/>
          </a:solidFill>
          <a:ln w="9525">
            <a:solidFill>
              <a:srgbClr val="FF0000"/>
            </a:solidFill>
            <a:miter lim="800000"/>
            <a:headEnd/>
            <a:tailEnd/>
          </a:ln>
        </p:spPr>
        <p:txBody>
          <a:bodyPr wrap="square">
            <a:prstTxWarp prst="textNoShape">
              <a:avLst/>
            </a:prstTxWarp>
            <a:spAutoFit/>
          </a:bodyPr>
          <a:lstStyle/>
          <a:p>
            <a:r>
              <a:rPr lang="en-US" dirty="0" smtClean="0">
                <a:sym typeface="Symbol"/>
              </a:rPr>
              <a:t>↑ Mental health</a:t>
            </a:r>
            <a:endParaRPr lang="en-US" dirty="0"/>
          </a:p>
        </p:txBody>
      </p:sp>
      <p:sp>
        <p:nvSpPr>
          <p:cNvPr id="52" name="TextBox 17"/>
          <p:cNvSpPr txBox="1">
            <a:spLocks noChangeArrowheads="1"/>
          </p:cNvSpPr>
          <p:nvPr/>
        </p:nvSpPr>
        <p:spPr bwMode="auto">
          <a:xfrm>
            <a:off x="4214887" y="3339571"/>
            <a:ext cx="1709928" cy="646331"/>
          </a:xfrm>
          <a:prstGeom prst="rect">
            <a:avLst/>
          </a:prstGeom>
          <a:solidFill>
            <a:srgbClr val="DDD9C3"/>
          </a:solidFill>
          <a:ln w="9525">
            <a:solidFill>
              <a:schemeClr val="tx1"/>
            </a:solidFill>
            <a:miter lim="800000"/>
            <a:headEnd/>
            <a:tailEnd/>
          </a:ln>
        </p:spPr>
        <p:txBody>
          <a:bodyPr wrap="square" anchor="ctr">
            <a:prstTxWarp prst="textNoShape">
              <a:avLst/>
            </a:prstTxWarp>
            <a:spAutoFit/>
          </a:bodyPr>
          <a:lstStyle/>
          <a:p>
            <a:r>
              <a:rPr lang="en-US" dirty="0" smtClean="0">
                <a:sym typeface="Symbol"/>
              </a:rPr>
              <a:t>↑ Long-term physical activity</a:t>
            </a:r>
            <a:endParaRPr lang="en-US" dirty="0"/>
          </a:p>
        </p:txBody>
      </p:sp>
      <p:cxnSp>
        <p:nvCxnSpPr>
          <p:cNvPr id="97" name="Straight Arrow Connector 96"/>
          <p:cNvCxnSpPr>
            <a:stCxn id="29" idx="3"/>
            <a:endCxn id="78" idx="1"/>
          </p:cNvCxnSpPr>
          <p:nvPr/>
        </p:nvCxnSpPr>
        <p:spPr>
          <a:xfrm flipV="1">
            <a:off x="1660645" y="2840740"/>
            <a:ext cx="350309" cy="711419"/>
          </a:xfrm>
          <a:prstGeom prst="straightConnector1">
            <a:avLst/>
          </a:prstGeom>
          <a:ln w="12700" cap="flat" cmpd="sng" algn="ctr">
            <a:solidFill>
              <a:schemeClr val="tx1"/>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cxnSp>
        <p:nvCxnSpPr>
          <p:cNvPr id="98" name="Straight Arrow Connector 97"/>
          <p:cNvCxnSpPr>
            <a:stCxn id="29" idx="3"/>
            <a:endCxn id="38" idx="1"/>
          </p:cNvCxnSpPr>
          <p:nvPr/>
        </p:nvCxnSpPr>
        <p:spPr>
          <a:xfrm flipV="1">
            <a:off x="1660645" y="3428473"/>
            <a:ext cx="350309" cy="123686"/>
          </a:xfrm>
          <a:prstGeom prst="straightConnector1">
            <a:avLst/>
          </a:prstGeom>
          <a:ln w="12700" cap="flat" cmpd="sng" algn="ctr">
            <a:solidFill>
              <a:schemeClr val="tx1"/>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cxnSp>
        <p:nvCxnSpPr>
          <p:cNvPr id="103" name="Straight Arrow Connector 102"/>
          <p:cNvCxnSpPr>
            <a:stCxn id="29" idx="3"/>
            <a:endCxn id="40" idx="1"/>
          </p:cNvCxnSpPr>
          <p:nvPr/>
        </p:nvCxnSpPr>
        <p:spPr>
          <a:xfrm>
            <a:off x="1660645" y="3552159"/>
            <a:ext cx="327618" cy="773229"/>
          </a:xfrm>
          <a:prstGeom prst="straightConnector1">
            <a:avLst/>
          </a:prstGeom>
          <a:ln w="12700" cap="flat" cmpd="sng" algn="ctr">
            <a:solidFill>
              <a:schemeClr val="tx1"/>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cxnSp>
        <p:nvCxnSpPr>
          <p:cNvPr id="135" name="Straight Arrow Connector 134"/>
          <p:cNvCxnSpPr>
            <a:stCxn id="40" idx="3"/>
            <a:endCxn id="75781" idx="1"/>
          </p:cNvCxnSpPr>
          <p:nvPr/>
        </p:nvCxnSpPr>
        <p:spPr>
          <a:xfrm>
            <a:off x="3746499" y="4325388"/>
            <a:ext cx="500137" cy="414068"/>
          </a:xfrm>
          <a:prstGeom prst="straightConnector1">
            <a:avLst/>
          </a:prstGeom>
          <a:ln w="12700" cap="flat" cmpd="sng" algn="ctr">
            <a:solidFill>
              <a:schemeClr val="tx1"/>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cxnSp>
        <p:nvCxnSpPr>
          <p:cNvPr id="168" name="Straight Arrow Connector 167"/>
          <p:cNvCxnSpPr>
            <a:stCxn id="75781" idx="2"/>
            <a:endCxn id="50" idx="0"/>
          </p:cNvCxnSpPr>
          <p:nvPr/>
        </p:nvCxnSpPr>
        <p:spPr>
          <a:xfrm rot="16200000" flipH="1">
            <a:off x="4571959" y="5482534"/>
            <a:ext cx="849480" cy="9654"/>
          </a:xfrm>
          <a:prstGeom prst="straightConnector1">
            <a:avLst/>
          </a:prstGeom>
          <a:ln w="12700" cap="flat" cmpd="sng" algn="ctr">
            <a:solidFill>
              <a:srgbClr val="000000"/>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170" name="Straight Arrow Connector 169"/>
          <p:cNvCxnSpPr>
            <a:stCxn id="75781" idx="3"/>
          </p:cNvCxnSpPr>
          <p:nvPr/>
        </p:nvCxnSpPr>
        <p:spPr>
          <a:xfrm>
            <a:off x="5737108" y="4739456"/>
            <a:ext cx="1236780" cy="7039"/>
          </a:xfrm>
          <a:prstGeom prst="straightConnector1">
            <a:avLst/>
          </a:prstGeom>
          <a:ln w="12700" cap="flat" cmpd="sng" algn="ctr">
            <a:solidFill>
              <a:schemeClr val="tx1"/>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cxnSp>
        <p:nvCxnSpPr>
          <p:cNvPr id="184" name="Straight Arrow Connector 183"/>
          <p:cNvCxnSpPr>
            <a:stCxn id="38" idx="3"/>
            <a:endCxn id="52" idx="1"/>
          </p:cNvCxnSpPr>
          <p:nvPr/>
        </p:nvCxnSpPr>
        <p:spPr>
          <a:xfrm>
            <a:off x="3236250" y="3428473"/>
            <a:ext cx="978637" cy="234264"/>
          </a:xfrm>
          <a:prstGeom prst="straightConnector1">
            <a:avLst/>
          </a:prstGeom>
          <a:ln w="12700" cap="flat" cmpd="sng" algn="ctr">
            <a:solidFill>
              <a:schemeClr val="tx1"/>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cxnSp>
        <p:nvCxnSpPr>
          <p:cNvPr id="198" name="Curved Connector 197"/>
          <p:cNvCxnSpPr>
            <a:stCxn id="75783" idx="1"/>
            <a:endCxn id="75788" idx="1"/>
          </p:cNvCxnSpPr>
          <p:nvPr/>
        </p:nvCxnSpPr>
        <p:spPr>
          <a:xfrm rot="10800000" flipV="1">
            <a:off x="6936277" y="2247764"/>
            <a:ext cx="13955" cy="4099237"/>
          </a:xfrm>
          <a:prstGeom prst="curvedConnector3">
            <a:avLst>
              <a:gd name="adj1" fmla="val 1738123"/>
            </a:avLst>
          </a:prstGeom>
          <a:ln w="12700" cap="flat" cmpd="sng" algn="ctr">
            <a:solidFill>
              <a:srgbClr val="000000"/>
            </a:solidFill>
            <a:prstDash val="solid"/>
            <a:round/>
            <a:headEnd type="arrow" w="med" len="med"/>
            <a:tailEnd type="arrow" w="med" len="med"/>
          </a:ln>
          <a:effectLst/>
        </p:spPr>
        <p:style>
          <a:lnRef idx="2">
            <a:schemeClr val="accent1"/>
          </a:lnRef>
          <a:fillRef idx="0">
            <a:schemeClr val="accent1"/>
          </a:fillRef>
          <a:effectRef idx="1">
            <a:schemeClr val="accent1"/>
          </a:effectRef>
          <a:fontRef idx="minor">
            <a:schemeClr val="tx1"/>
          </a:fontRef>
        </p:style>
      </p:cxnSp>
      <p:sp>
        <p:nvSpPr>
          <p:cNvPr id="35" name="TextBox 18"/>
          <p:cNvSpPr txBox="1">
            <a:spLocks noChangeArrowheads="1"/>
          </p:cNvSpPr>
          <p:nvPr/>
        </p:nvSpPr>
        <p:spPr bwMode="auto">
          <a:xfrm>
            <a:off x="2010954" y="1891087"/>
            <a:ext cx="1042416" cy="646331"/>
          </a:xfrm>
          <a:prstGeom prst="rect">
            <a:avLst/>
          </a:prstGeom>
          <a:solidFill>
            <a:srgbClr val="DDD9C3"/>
          </a:solidFill>
          <a:ln w="9525">
            <a:solidFill>
              <a:schemeClr val="tx1"/>
            </a:solidFill>
            <a:miter lim="800000"/>
            <a:headEnd/>
            <a:tailEnd/>
          </a:ln>
        </p:spPr>
        <p:txBody>
          <a:bodyPr wrap="square">
            <a:prstTxWarp prst="textNoShape">
              <a:avLst/>
            </a:prstTxWarp>
            <a:spAutoFit/>
          </a:bodyPr>
          <a:lstStyle/>
          <a:p>
            <a:r>
              <a:rPr lang="en-US" dirty="0" smtClean="0">
                <a:sym typeface="Symbol"/>
              </a:rPr>
              <a:t>↓ Air pollution </a:t>
            </a:r>
            <a:endParaRPr lang="en-US" dirty="0"/>
          </a:p>
        </p:txBody>
      </p:sp>
      <p:sp>
        <p:nvSpPr>
          <p:cNvPr id="39" name="TextBox 11"/>
          <p:cNvSpPr txBox="1">
            <a:spLocks noChangeArrowheads="1"/>
          </p:cNvSpPr>
          <p:nvPr/>
        </p:nvSpPr>
        <p:spPr bwMode="auto">
          <a:xfrm>
            <a:off x="4125987" y="2389904"/>
            <a:ext cx="1508760" cy="646331"/>
          </a:xfrm>
          <a:prstGeom prst="rect">
            <a:avLst/>
          </a:prstGeom>
          <a:solidFill>
            <a:srgbClr val="DDD9C3"/>
          </a:solidFill>
          <a:ln w="9525">
            <a:solidFill>
              <a:schemeClr val="tx1"/>
            </a:solidFill>
            <a:miter lim="800000"/>
            <a:headEnd/>
            <a:tailEnd/>
          </a:ln>
        </p:spPr>
        <p:txBody>
          <a:bodyPr wrap="square">
            <a:prstTxWarp prst="textNoShape">
              <a:avLst/>
            </a:prstTxWarp>
            <a:spAutoFit/>
          </a:bodyPr>
          <a:lstStyle/>
          <a:p>
            <a:r>
              <a:rPr lang="en-US" dirty="0" smtClean="0">
                <a:sym typeface="Symbol"/>
              </a:rPr>
              <a:t>↑ Respiratory function</a:t>
            </a:r>
            <a:endParaRPr lang="en-US" dirty="0"/>
          </a:p>
        </p:txBody>
      </p:sp>
      <p:cxnSp>
        <p:nvCxnSpPr>
          <p:cNvPr id="84" name="Straight Arrow Connector 83"/>
          <p:cNvCxnSpPr>
            <a:stCxn id="29" idx="3"/>
            <a:endCxn id="35" idx="1"/>
          </p:cNvCxnSpPr>
          <p:nvPr/>
        </p:nvCxnSpPr>
        <p:spPr>
          <a:xfrm flipV="1">
            <a:off x="1660645" y="2214253"/>
            <a:ext cx="350309" cy="1337906"/>
          </a:xfrm>
          <a:prstGeom prst="straightConnector1">
            <a:avLst/>
          </a:prstGeom>
          <a:ln w="12700" cap="flat" cmpd="sng" algn="ctr">
            <a:solidFill>
              <a:schemeClr val="tx1"/>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cxnSp>
        <p:nvCxnSpPr>
          <p:cNvPr id="87" name="Straight Arrow Connector 86"/>
          <p:cNvCxnSpPr>
            <a:stCxn id="35" idx="3"/>
            <a:endCxn id="39" idx="1"/>
          </p:cNvCxnSpPr>
          <p:nvPr/>
        </p:nvCxnSpPr>
        <p:spPr>
          <a:xfrm>
            <a:off x="3053370" y="2214253"/>
            <a:ext cx="1072617" cy="498817"/>
          </a:xfrm>
          <a:prstGeom prst="straightConnector1">
            <a:avLst/>
          </a:prstGeom>
          <a:ln w="12700" cap="flat" cmpd="sng" algn="ctr">
            <a:solidFill>
              <a:schemeClr val="tx1"/>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sp>
        <p:nvSpPr>
          <p:cNvPr id="36" name="TextBox 11"/>
          <p:cNvSpPr txBox="1">
            <a:spLocks noChangeArrowheads="1"/>
          </p:cNvSpPr>
          <p:nvPr/>
        </p:nvSpPr>
        <p:spPr bwMode="auto">
          <a:xfrm>
            <a:off x="4103296" y="1887170"/>
            <a:ext cx="1892808" cy="369332"/>
          </a:xfrm>
          <a:prstGeom prst="rect">
            <a:avLst/>
          </a:prstGeom>
          <a:solidFill>
            <a:srgbClr val="DDD9C3"/>
          </a:solidFill>
          <a:ln w="9525">
            <a:solidFill>
              <a:schemeClr val="tx1"/>
            </a:solidFill>
            <a:miter lim="800000"/>
            <a:headEnd/>
            <a:tailEnd/>
          </a:ln>
        </p:spPr>
        <p:txBody>
          <a:bodyPr wrap="square">
            <a:prstTxWarp prst="textNoShape">
              <a:avLst/>
            </a:prstTxWarp>
            <a:spAutoFit/>
          </a:bodyPr>
          <a:lstStyle/>
          <a:p>
            <a:r>
              <a:rPr lang="en-US" dirty="0" smtClean="0">
                <a:sym typeface="Symbol"/>
              </a:rPr>
              <a:t>↓ Climate change</a:t>
            </a:r>
            <a:endParaRPr lang="en-US" dirty="0"/>
          </a:p>
        </p:txBody>
      </p:sp>
      <p:cxnSp>
        <p:nvCxnSpPr>
          <p:cNvPr id="32" name="Straight Arrow Connector 31"/>
          <p:cNvCxnSpPr>
            <a:stCxn id="35" idx="3"/>
            <a:endCxn id="36" idx="1"/>
          </p:cNvCxnSpPr>
          <p:nvPr/>
        </p:nvCxnSpPr>
        <p:spPr>
          <a:xfrm flipV="1">
            <a:off x="3053370" y="2071836"/>
            <a:ext cx="1049926" cy="142417"/>
          </a:xfrm>
          <a:prstGeom prst="straightConnector1">
            <a:avLst/>
          </a:prstGeom>
          <a:ln w="12700" cap="flat" cmpd="sng" algn="ctr">
            <a:solidFill>
              <a:schemeClr val="tx1"/>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cxnSp>
        <p:nvCxnSpPr>
          <p:cNvPr id="201" name="Straight Arrow Connector 200"/>
          <p:cNvCxnSpPr>
            <a:stCxn id="36" idx="3"/>
          </p:cNvCxnSpPr>
          <p:nvPr/>
        </p:nvCxnSpPr>
        <p:spPr>
          <a:xfrm>
            <a:off x="5996104" y="2071836"/>
            <a:ext cx="805307" cy="641234"/>
          </a:xfrm>
          <a:prstGeom prst="straightConnector1">
            <a:avLst/>
          </a:prstGeom>
          <a:ln w="12700" cap="flat" cmpd="sng" algn="ctr">
            <a:solidFill>
              <a:schemeClr val="tx1"/>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cxnSp>
        <p:nvCxnSpPr>
          <p:cNvPr id="206" name="Straight Arrow Connector 205"/>
          <p:cNvCxnSpPr>
            <a:stCxn id="39" idx="3"/>
          </p:cNvCxnSpPr>
          <p:nvPr/>
        </p:nvCxnSpPr>
        <p:spPr>
          <a:xfrm>
            <a:off x="5634747" y="2713070"/>
            <a:ext cx="1167691" cy="212467"/>
          </a:xfrm>
          <a:prstGeom prst="straightConnector1">
            <a:avLst/>
          </a:prstGeom>
          <a:ln w="12700" cap="flat" cmpd="sng" algn="ctr">
            <a:solidFill>
              <a:schemeClr val="tx1"/>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cxnSp>
        <p:nvCxnSpPr>
          <p:cNvPr id="209" name="Straight Arrow Connector 208"/>
          <p:cNvCxnSpPr>
            <a:stCxn id="52" idx="3"/>
          </p:cNvCxnSpPr>
          <p:nvPr/>
        </p:nvCxnSpPr>
        <p:spPr>
          <a:xfrm>
            <a:off x="5924815" y="3662737"/>
            <a:ext cx="1049073" cy="1588"/>
          </a:xfrm>
          <a:prstGeom prst="straightConnector1">
            <a:avLst/>
          </a:prstGeom>
          <a:ln w="12700" cap="flat" cmpd="sng" algn="ctr">
            <a:solidFill>
              <a:schemeClr val="tx1"/>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sp>
        <p:nvSpPr>
          <p:cNvPr id="50" name="TextBox 19"/>
          <p:cNvSpPr txBox="1">
            <a:spLocks noChangeArrowheads="1"/>
          </p:cNvSpPr>
          <p:nvPr/>
        </p:nvSpPr>
        <p:spPr bwMode="auto">
          <a:xfrm>
            <a:off x="4068838" y="5912101"/>
            <a:ext cx="1865376" cy="374904"/>
          </a:xfrm>
          <a:prstGeom prst="rect">
            <a:avLst/>
          </a:prstGeom>
          <a:solidFill>
            <a:srgbClr val="DDD9C3"/>
          </a:solidFill>
          <a:ln w="9525">
            <a:solidFill>
              <a:schemeClr val="tx1"/>
            </a:solidFill>
            <a:miter lim="800000"/>
            <a:headEnd/>
            <a:tailEnd/>
          </a:ln>
        </p:spPr>
        <p:txBody>
          <a:bodyPr wrap="square">
            <a:prstTxWarp prst="textNoShape">
              <a:avLst/>
            </a:prstTxWarp>
            <a:spAutoFit/>
          </a:bodyPr>
          <a:lstStyle/>
          <a:p>
            <a:r>
              <a:rPr lang="en-US" dirty="0" smtClean="0">
                <a:sym typeface="Symbol"/>
              </a:rPr>
              <a:t>↓ Social inclusion</a:t>
            </a:r>
            <a:endParaRPr lang="en-US" dirty="0"/>
          </a:p>
        </p:txBody>
      </p:sp>
      <p:sp>
        <p:nvSpPr>
          <p:cNvPr id="43" name="TextBox 18"/>
          <p:cNvSpPr txBox="1">
            <a:spLocks noChangeArrowheads="1"/>
          </p:cNvSpPr>
          <p:nvPr/>
        </p:nvSpPr>
        <p:spPr bwMode="auto">
          <a:xfrm>
            <a:off x="2002495" y="5502537"/>
            <a:ext cx="1197864" cy="1200329"/>
          </a:xfrm>
          <a:prstGeom prst="rect">
            <a:avLst/>
          </a:prstGeom>
          <a:solidFill>
            <a:schemeClr val="bg2">
              <a:lumMod val="90000"/>
            </a:schemeClr>
          </a:solidFill>
          <a:ln w="9525">
            <a:solidFill>
              <a:schemeClr val="tx1"/>
            </a:solidFill>
            <a:miter lim="800000"/>
            <a:headEnd/>
            <a:tailEnd/>
          </a:ln>
        </p:spPr>
        <p:txBody>
          <a:bodyPr wrap="square">
            <a:prstTxWarp prst="textNoShape">
              <a:avLst/>
            </a:prstTxWarp>
            <a:spAutoFit/>
          </a:bodyPr>
          <a:lstStyle/>
          <a:p>
            <a:r>
              <a:rPr lang="en-US" dirty="0" smtClean="0">
                <a:sym typeface="Symbol"/>
              </a:rPr>
              <a:t>↓ or ↑ Access to goods and services</a:t>
            </a:r>
            <a:endParaRPr lang="en-US" dirty="0"/>
          </a:p>
        </p:txBody>
      </p:sp>
      <p:cxnSp>
        <p:nvCxnSpPr>
          <p:cNvPr id="111" name="Straight Arrow Connector 110"/>
          <p:cNvCxnSpPr>
            <a:stCxn id="29" idx="3"/>
            <a:endCxn id="43" idx="1"/>
          </p:cNvCxnSpPr>
          <p:nvPr/>
        </p:nvCxnSpPr>
        <p:spPr>
          <a:xfrm>
            <a:off x="1660645" y="3552159"/>
            <a:ext cx="341850" cy="2550543"/>
          </a:xfrm>
          <a:prstGeom prst="straightConnector1">
            <a:avLst/>
          </a:prstGeom>
          <a:ln w="12700" cap="flat" cmpd="sng" algn="ctr">
            <a:solidFill>
              <a:schemeClr val="tx1"/>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cxnSp>
        <p:nvCxnSpPr>
          <p:cNvPr id="132" name="Straight Arrow Connector 131"/>
          <p:cNvCxnSpPr>
            <a:stCxn id="43" idx="3"/>
            <a:endCxn id="50" idx="1"/>
          </p:cNvCxnSpPr>
          <p:nvPr/>
        </p:nvCxnSpPr>
        <p:spPr>
          <a:xfrm flipV="1">
            <a:off x="3200359" y="6099553"/>
            <a:ext cx="868479" cy="3149"/>
          </a:xfrm>
          <a:prstGeom prst="straightConnector1">
            <a:avLst/>
          </a:prstGeom>
          <a:ln w="12700" cap="flat" cmpd="sng" algn="ctr">
            <a:solidFill>
              <a:schemeClr val="tx1"/>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cxnSp>
        <p:nvCxnSpPr>
          <p:cNvPr id="219" name="Straight Arrow Connector 218"/>
          <p:cNvCxnSpPr>
            <a:stCxn id="50" idx="3"/>
          </p:cNvCxnSpPr>
          <p:nvPr/>
        </p:nvCxnSpPr>
        <p:spPr>
          <a:xfrm flipV="1">
            <a:off x="5934214" y="5761053"/>
            <a:ext cx="905297" cy="338500"/>
          </a:xfrm>
          <a:prstGeom prst="straightConnector1">
            <a:avLst/>
          </a:prstGeom>
          <a:ln w="12700" cap="flat" cmpd="sng" algn="ctr">
            <a:solidFill>
              <a:schemeClr val="tx1"/>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sp>
        <p:nvSpPr>
          <p:cNvPr id="42" name="TextBox 18"/>
          <p:cNvSpPr txBox="1">
            <a:spLocks noChangeArrowheads="1"/>
          </p:cNvSpPr>
          <p:nvPr/>
        </p:nvSpPr>
        <p:spPr bwMode="auto">
          <a:xfrm>
            <a:off x="2010955" y="4979229"/>
            <a:ext cx="969264" cy="369332"/>
          </a:xfrm>
          <a:prstGeom prst="rect">
            <a:avLst/>
          </a:prstGeom>
          <a:solidFill>
            <a:schemeClr val="bg2">
              <a:lumMod val="90000"/>
            </a:schemeClr>
          </a:solidFill>
          <a:ln w="9525">
            <a:solidFill>
              <a:schemeClr val="tx1"/>
            </a:solidFill>
            <a:miter lim="800000"/>
            <a:headEnd/>
            <a:tailEnd/>
          </a:ln>
        </p:spPr>
        <p:txBody>
          <a:bodyPr wrap="square">
            <a:prstTxWarp prst="textNoShape">
              <a:avLst/>
            </a:prstTxWarp>
            <a:spAutoFit/>
          </a:bodyPr>
          <a:lstStyle/>
          <a:p>
            <a:r>
              <a:rPr lang="en-US" dirty="0" smtClean="0">
                <a:sym typeface="Symbol"/>
              </a:rPr>
              <a:t>↓ Noise</a:t>
            </a:r>
            <a:endParaRPr lang="en-US" dirty="0"/>
          </a:p>
        </p:txBody>
      </p:sp>
      <p:cxnSp>
        <p:nvCxnSpPr>
          <p:cNvPr id="106" name="Straight Arrow Connector 105"/>
          <p:cNvCxnSpPr>
            <a:stCxn id="29" idx="3"/>
            <a:endCxn id="42" idx="1"/>
          </p:cNvCxnSpPr>
          <p:nvPr/>
        </p:nvCxnSpPr>
        <p:spPr>
          <a:xfrm>
            <a:off x="1660645" y="3552159"/>
            <a:ext cx="350310" cy="1611736"/>
          </a:xfrm>
          <a:prstGeom prst="straightConnector1">
            <a:avLst/>
          </a:prstGeom>
          <a:ln w="12700" cap="flat" cmpd="sng" algn="ctr">
            <a:solidFill>
              <a:schemeClr val="tx1"/>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cxnSp>
        <p:nvCxnSpPr>
          <p:cNvPr id="69" name="Elbow Connector 68"/>
          <p:cNvCxnSpPr>
            <a:stCxn id="42" idx="3"/>
          </p:cNvCxnSpPr>
          <p:nvPr/>
        </p:nvCxnSpPr>
        <p:spPr>
          <a:xfrm>
            <a:off x="2980219" y="5163895"/>
            <a:ext cx="3774594" cy="545006"/>
          </a:xfrm>
          <a:prstGeom prst="bentConnector3">
            <a:avLst>
              <a:gd name="adj1" fmla="val 50000"/>
            </a:avLst>
          </a:prstGeom>
          <a:ln w="12700" cap="flat" cmpd="sng" algn="ctr">
            <a:solidFill>
              <a:srgbClr val="000000"/>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1419004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201"/>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36"/>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32"/>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106"/>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42"/>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69"/>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111"/>
                                        </p:tgtEl>
                                        <p:attrNameLst>
                                          <p:attrName>style.visibility</p:attrName>
                                        </p:attrNameLst>
                                      </p:cBhvr>
                                      <p:to>
                                        <p:strVal val="hidden"/>
                                      </p:to>
                                    </p:set>
                                  </p:childTnLst>
                                </p:cTn>
                              </p:par>
                              <p:par>
                                <p:cTn id="23" presetID="1" presetClass="exit" presetSubtype="0" fill="hold" grpId="0" nodeType="withEffect">
                                  <p:stCondLst>
                                    <p:cond delay="0"/>
                                  </p:stCondLst>
                                  <p:childTnLst>
                                    <p:set>
                                      <p:cBhvr>
                                        <p:cTn id="24" dur="1" fill="hold">
                                          <p:stCondLst>
                                            <p:cond delay="0"/>
                                          </p:stCondLst>
                                        </p:cTn>
                                        <p:tgtEl>
                                          <p:spTgt spid="43"/>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13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43" grpId="0" animBg="1"/>
      <p:bldP spid="4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Toolkit – Sample Project Planning Tracking Tool</a:t>
            </a:r>
            <a:endParaRPr lang="en-US" dirty="0"/>
          </a:p>
        </p:txBody>
      </p:sp>
    </p:spTree>
    <p:extLst>
      <p:ext uri="{BB962C8B-B14F-4D97-AF65-F5344CB8AC3E}">
        <p14:creationId xmlns="" xmlns:p14="http://schemas.microsoft.com/office/powerpoint/2010/main" val="964721098"/>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Gill Sans Light"/>
                <a:cs typeface="Gill Sans Light"/>
              </a:rPr>
              <a:t>Steps of an HIA: Scoping</a:t>
            </a:r>
            <a:endParaRPr lang="en-US" dirty="0">
              <a:latin typeface="Gill Sans Light"/>
              <a:cs typeface="Gill Sans Light"/>
            </a:endParaRPr>
          </a:p>
        </p:txBody>
      </p:sp>
      <p:graphicFrame>
        <p:nvGraphicFramePr>
          <p:cNvPr id="4" name="Group 20"/>
          <p:cNvGraphicFramePr>
            <a:graphicFrameLocks noGrp="1"/>
          </p:cNvGraphicFramePr>
          <p:nvPr>
            <p:extLst>
              <p:ext uri="{D42A27DB-BD31-4B8C-83A1-F6EECF244321}">
                <p14:modId xmlns="" xmlns:p14="http://schemas.microsoft.com/office/powerpoint/2010/main" val="3262897366"/>
              </p:ext>
            </p:extLst>
          </p:nvPr>
        </p:nvGraphicFramePr>
        <p:xfrm>
          <a:off x="927100" y="1507587"/>
          <a:ext cx="7239000" cy="5189919"/>
        </p:xfrm>
        <a:graphic>
          <a:graphicData uri="http://schemas.openxmlformats.org/drawingml/2006/table">
            <a:tbl>
              <a:tblPr/>
              <a:tblGrid>
                <a:gridCol w="2590800"/>
                <a:gridCol w="4648200"/>
              </a:tblGrid>
              <a:tr h="6429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lumMod val="50000"/>
                              <a:lumOff val="50000"/>
                            </a:schemeClr>
                          </a:solidFill>
                          <a:effectLst/>
                          <a:latin typeface="+mn-lt"/>
                          <a:ea typeface="ＭＳ Ｐゴシック" charset="-128"/>
                        </a:rPr>
                        <a:t>1.Screening</a:t>
                      </a:r>
                    </a:p>
                  </a:txBody>
                  <a:tcPr horzOverflow="overflow">
                    <a:lnL>
                      <a:noFill/>
                    </a:lnL>
                    <a:lnR w="12700" cap="flat" cmpd="sng" algn="ctr">
                      <a:solidFill>
                        <a:srgbClr val="63AC1D"/>
                      </a:solidFill>
                      <a:prstDash val="solid"/>
                      <a:round/>
                      <a:headEnd type="none" w="med" len="med"/>
                      <a:tailEnd type="none" w="med" len="med"/>
                    </a:lnR>
                    <a:lnT>
                      <a:noFill/>
                    </a:lnT>
                    <a:lnB w="12700" cap="flat" cmpd="sng" algn="ctr">
                      <a:solidFill>
                        <a:srgbClr val="63AC1D"/>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lumMod val="50000"/>
                              <a:lumOff val="50000"/>
                            </a:schemeClr>
                          </a:solidFill>
                          <a:effectLst/>
                          <a:latin typeface="+mn-lt"/>
                          <a:ea typeface="ＭＳ Ｐゴシック" charset="-128"/>
                        </a:rPr>
                        <a:t>Determines the need and value of an HIA</a:t>
                      </a:r>
                    </a:p>
                  </a:txBody>
                  <a:tcPr horzOverflow="overflow">
                    <a:lnL w="12700" cap="flat" cmpd="sng" algn="ctr">
                      <a:solidFill>
                        <a:srgbClr val="63AC1D"/>
                      </a:solidFill>
                      <a:prstDash val="solid"/>
                      <a:round/>
                      <a:headEnd type="none" w="med" len="med"/>
                      <a:tailEnd type="none" w="med" len="med"/>
                    </a:lnL>
                    <a:lnR>
                      <a:noFill/>
                    </a:lnR>
                    <a:lnT>
                      <a:noFill/>
                    </a:lnT>
                    <a:lnB w="12700" cap="flat" cmpd="sng" algn="ctr">
                      <a:solidFill>
                        <a:srgbClr val="63AC1D"/>
                      </a:solidFill>
                      <a:prstDash val="solid"/>
                      <a:round/>
                      <a:headEnd type="none" w="med" len="med"/>
                      <a:tailEnd type="none" w="med" len="med"/>
                    </a:lnB>
                    <a:lnTlToBr>
                      <a:noFill/>
                    </a:lnTlToBr>
                    <a:lnBlToTr>
                      <a:noFill/>
                    </a:lnBlToTr>
                    <a:noFill/>
                  </a:tcPr>
                </a:tc>
              </a:tr>
              <a:tr h="73698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mn-lt"/>
                          <a:ea typeface="ＭＳ Ｐゴシック" charset="-128"/>
                        </a:rPr>
                        <a:t>2.Scoping</a:t>
                      </a:r>
                    </a:p>
                  </a:txBody>
                  <a:tcPr horzOverflow="overflow">
                    <a:lnL>
                      <a:noFill/>
                    </a:lnL>
                    <a:lnR w="12700" cap="flat" cmpd="sng" algn="ctr">
                      <a:solidFill>
                        <a:srgbClr val="63AC1D"/>
                      </a:solidFill>
                      <a:prstDash val="solid"/>
                      <a:round/>
                      <a:headEnd type="none" w="med" len="med"/>
                      <a:tailEnd type="none" w="med" len="med"/>
                    </a:lnR>
                    <a:lnT w="12700" cap="flat" cmpd="sng" algn="ctr">
                      <a:solidFill>
                        <a:srgbClr val="63AC1D"/>
                      </a:solidFill>
                      <a:prstDash val="solid"/>
                      <a:round/>
                      <a:headEnd type="none" w="med" len="med"/>
                      <a:tailEnd type="none" w="med" len="med"/>
                    </a:lnT>
                    <a:lnB w="12700" cap="flat" cmpd="sng" algn="ctr">
                      <a:solidFill>
                        <a:srgbClr val="63AC1D"/>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mn-lt"/>
                          <a:ea typeface="ＭＳ Ｐゴシック" charset="-128"/>
                        </a:rPr>
                        <a:t>Determines health impacts to evaluate, methods for analysis, and a workplan</a:t>
                      </a:r>
                    </a:p>
                  </a:txBody>
                  <a:tcPr horzOverflow="overflow">
                    <a:lnL w="12700" cap="flat" cmpd="sng" algn="ctr">
                      <a:solidFill>
                        <a:srgbClr val="63AC1D"/>
                      </a:solidFill>
                      <a:prstDash val="solid"/>
                      <a:round/>
                      <a:headEnd type="none" w="med" len="med"/>
                      <a:tailEnd type="none" w="med" len="med"/>
                    </a:lnL>
                    <a:lnR>
                      <a:noFill/>
                    </a:lnR>
                    <a:lnT w="12700" cap="flat" cmpd="sng" algn="ctr">
                      <a:solidFill>
                        <a:srgbClr val="63AC1D"/>
                      </a:solidFill>
                      <a:prstDash val="solid"/>
                      <a:round/>
                      <a:headEnd type="none" w="med" len="med"/>
                      <a:tailEnd type="none" w="med" len="med"/>
                    </a:lnT>
                    <a:lnB w="12700" cap="flat" cmpd="sng" algn="ctr">
                      <a:solidFill>
                        <a:srgbClr val="63AC1D"/>
                      </a:solidFill>
                      <a:prstDash val="solid"/>
                      <a:round/>
                      <a:headEnd type="none" w="med" len="med"/>
                      <a:tailEnd type="none" w="med" len="med"/>
                    </a:lnB>
                    <a:lnTlToBr>
                      <a:noFill/>
                    </a:lnTlToBr>
                    <a:lnBlToTr>
                      <a:noFill/>
                    </a:lnBlToTr>
                    <a:noFill/>
                  </a:tcPr>
                </a:tc>
              </a:tr>
              <a:tr h="73199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lumMod val="50000"/>
                              <a:lumOff val="50000"/>
                            </a:schemeClr>
                          </a:solidFill>
                          <a:effectLst/>
                          <a:latin typeface="+mn-lt"/>
                          <a:ea typeface="ＭＳ Ｐゴシック" charset="-128"/>
                        </a:rPr>
                        <a:t>3.Assessment</a:t>
                      </a:r>
                    </a:p>
                  </a:txBody>
                  <a:tcPr horzOverflow="overflow">
                    <a:lnL>
                      <a:noFill/>
                    </a:lnL>
                    <a:lnR w="12700" cap="flat" cmpd="sng" algn="ctr">
                      <a:solidFill>
                        <a:srgbClr val="63AC1D"/>
                      </a:solidFill>
                      <a:prstDash val="solid"/>
                      <a:round/>
                      <a:headEnd type="none" w="med" len="med"/>
                      <a:tailEnd type="none" w="med" len="med"/>
                    </a:lnR>
                    <a:lnT w="12700" cap="flat" cmpd="sng" algn="ctr">
                      <a:solidFill>
                        <a:srgbClr val="63AC1D"/>
                      </a:solidFill>
                      <a:prstDash val="solid"/>
                      <a:round/>
                      <a:headEnd type="none" w="med" len="med"/>
                      <a:tailEnd type="none" w="med" len="med"/>
                    </a:lnT>
                    <a:lnB w="12700" cap="flat" cmpd="sng" algn="ctr">
                      <a:solidFill>
                        <a:srgbClr val="63AC1D"/>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lumMod val="50000"/>
                              <a:lumOff val="50000"/>
                            </a:schemeClr>
                          </a:solidFill>
                          <a:effectLst/>
                          <a:latin typeface="+mn-lt"/>
                          <a:ea typeface="ＭＳ Ｐゴシック" charset="-128"/>
                        </a:rPr>
                        <a:t>Profiles existing health conditions and evaluates the direction and magnitude of potential health impacts</a:t>
                      </a:r>
                    </a:p>
                  </a:txBody>
                  <a:tcPr horzOverflow="overflow">
                    <a:lnL w="12700" cap="flat" cmpd="sng" algn="ctr">
                      <a:solidFill>
                        <a:srgbClr val="63AC1D"/>
                      </a:solidFill>
                      <a:prstDash val="solid"/>
                      <a:round/>
                      <a:headEnd type="none" w="med" len="med"/>
                      <a:tailEnd type="none" w="med" len="med"/>
                    </a:lnL>
                    <a:lnR>
                      <a:noFill/>
                    </a:lnR>
                    <a:lnT w="12700" cap="flat" cmpd="sng" algn="ctr">
                      <a:solidFill>
                        <a:srgbClr val="63AC1D"/>
                      </a:solidFill>
                      <a:prstDash val="solid"/>
                      <a:round/>
                      <a:headEnd type="none" w="med" len="med"/>
                      <a:tailEnd type="none" w="med" len="med"/>
                    </a:lnT>
                    <a:lnB w="12700" cap="flat" cmpd="sng" algn="ctr">
                      <a:solidFill>
                        <a:srgbClr val="63AC1D"/>
                      </a:solidFill>
                      <a:prstDash val="solid"/>
                      <a:round/>
                      <a:headEnd type="none" w="med" len="med"/>
                      <a:tailEnd type="none" w="med" len="med"/>
                    </a:lnB>
                    <a:lnTlToBr>
                      <a:noFill/>
                    </a:lnTlToBr>
                    <a:lnBlToTr>
                      <a:noFill/>
                    </a:lnBlToTr>
                    <a:noFill/>
                  </a:tcPr>
                </a:tc>
              </a:tr>
              <a:tr h="762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lumMod val="50000"/>
                              <a:lumOff val="50000"/>
                            </a:schemeClr>
                          </a:solidFill>
                          <a:effectLst/>
                          <a:latin typeface="+mn-lt"/>
                          <a:ea typeface="ＭＳ Ｐゴシック" charset="-128"/>
                        </a:rPr>
                        <a:t>4.Recommendations</a:t>
                      </a:r>
                    </a:p>
                  </a:txBody>
                  <a:tcPr horzOverflow="overflow">
                    <a:lnL>
                      <a:noFill/>
                    </a:lnL>
                    <a:lnR w="12700" cap="flat" cmpd="sng" algn="ctr">
                      <a:solidFill>
                        <a:srgbClr val="63AC1D"/>
                      </a:solidFill>
                      <a:prstDash val="solid"/>
                      <a:round/>
                      <a:headEnd type="none" w="med" len="med"/>
                      <a:tailEnd type="none" w="med" len="med"/>
                    </a:lnR>
                    <a:lnT w="12700" cap="flat" cmpd="sng" algn="ctr">
                      <a:solidFill>
                        <a:srgbClr val="63AC1D"/>
                      </a:solidFill>
                      <a:prstDash val="solid"/>
                      <a:round/>
                      <a:headEnd type="none" w="med" len="med"/>
                      <a:tailEnd type="none" w="med" len="med"/>
                    </a:lnT>
                    <a:lnB w="12700" cap="flat" cmpd="sng" algn="ctr">
                      <a:solidFill>
                        <a:srgbClr val="63AC1D"/>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lumMod val="50000"/>
                              <a:lumOff val="50000"/>
                            </a:schemeClr>
                          </a:solidFill>
                          <a:effectLst/>
                          <a:latin typeface="+mn-lt"/>
                          <a:ea typeface="ＭＳ Ｐゴシック" charset="-128"/>
                        </a:rPr>
                        <a:t>Provide strategies to manage identified adverse health impacts</a:t>
                      </a:r>
                    </a:p>
                  </a:txBody>
                  <a:tcPr horzOverflow="overflow">
                    <a:lnL w="12700" cap="flat" cmpd="sng" algn="ctr">
                      <a:solidFill>
                        <a:srgbClr val="63AC1D"/>
                      </a:solidFill>
                      <a:prstDash val="solid"/>
                      <a:round/>
                      <a:headEnd type="none" w="med" len="med"/>
                      <a:tailEnd type="none" w="med" len="med"/>
                    </a:lnL>
                    <a:lnR>
                      <a:noFill/>
                    </a:lnR>
                    <a:lnT w="12700" cap="flat" cmpd="sng" algn="ctr">
                      <a:solidFill>
                        <a:srgbClr val="63AC1D"/>
                      </a:solidFill>
                      <a:prstDash val="solid"/>
                      <a:round/>
                      <a:headEnd type="none" w="med" len="med"/>
                      <a:tailEnd type="none" w="med" len="med"/>
                    </a:lnT>
                    <a:lnB w="12700" cap="flat" cmpd="sng" algn="ctr">
                      <a:solidFill>
                        <a:srgbClr val="63AC1D"/>
                      </a:solidFill>
                      <a:prstDash val="solid"/>
                      <a:round/>
                      <a:headEnd type="none" w="med" len="med"/>
                      <a:tailEnd type="none" w="med" len="med"/>
                    </a:lnB>
                    <a:lnTlToBr>
                      <a:noFill/>
                    </a:lnTlToBr>
                    <a:lnBlToTr>
                      <a:noFill/>
                    </a:lnBlToTr>
                    <a:noFill/>
                  </a:tcPr>
                </a:tc>
              </a:tr>
              <a:tr h="495300">
                <a:tc>
                  <a:txBody>
                    <a:bodyPr/>
                    <a:lstStyle/>
                    <a:p>
                      <a:pPr marL="292100" marR="0" lvl="0" indent="-29210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lumMod val="50000"/>
                              <a:lumOff val="50000"/>
                            </a:schemeClr>
                          </a:solidFill>
                          <a:effectLst/>
                          <a:latin typeface="+mn-lt"/>
                          <a:ea typeface="ＭＳ Ｐゴシック" charset="-128"/>
                        </a:rPr>
                        <a:t>5.Reporting</a:t>
                      </a:r>
                    </a:p>
                  </a:txBody>
                  <a:tcPr horzOverflow="overflow">
                    <a:lnL>
                      <a:noFill/>
                    </a:lnL>
                    <a:lnR w="12700" cap="flat" cmpd="sng" algn="ctr">
                      <a:solidFill>
                        <a:srgbClr val="63AC1D"/>
                      </a:solidFill>
                      <a:prstDash val="solid"/>
                      <a:round/>
                      <a:headEnd type="none" w="med" len="med"/>
                      <a:tailEnd type="none" w="med" len="med"/>
                    </a:lnR>
                    <a:lnT w="12700" cap="flat" cmpd="sng" algn="ctr">
                      <a:solidFill>
                        <a:srgbClr val="63AC1D"/>
                      </a:solidFill>
                      <a:prstDash val="solid"/>
                      <a:round/>
                      <a:headEnd type="none" w="med" len="med"/>
                      <a:tailEnd type="none" w="med" len="med"/>
                    </a:lnT>
                    <a:lnB w="12700" cap="flat" cmpd="sng" algn="ctr">
                      <a:solidFill>
                        <a:srgbClr val="63AC1D"/>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lumMod val="50000"/>
                              <a:lumOff val="50000"/>
                            </a:schemeClr>
                          </a:solidFill>
                          <a:effectLst/>
                          <a:latin typeface="+mn-lt"/>
                          <a:ea typeface="ＭＳ Ｐゴシック" charset="-128"/>
                        </a:rPr>
                        <a:t>Communicates the HIA findings and recommendations</a:t>
                      </a:r>
                    </a:p>
                  </a:txBody>
                  <a:tcPr horzOverflow="overflow">
                    <a:lnL w="12700" cap="flat" cmpd="sng" algn="ctr">
                      <a:solidFill>
                        <a:srgbClr val="63AC1D"/>
                      </a:solidFill>
                      <a:prstDash val="solid"/>
                      <a:round/>
                      <a:headEnd type="none" w="med" len="med"/>
                      <a:tailEnd type="none" w="med" len="med"/>
                    </a:lnL>
                    <a:lnR>
                      <a:noFill/>
                    </a:lnR>
                    <a:lnT w="12700" cap="flat" cmpd="sng" algn="ctr">
                      <a:solidFill>
                        <a:srgbClr val="63AC1D"/>
                      </a:solidFill>
                      <a:prstDash val="solid"/>
                      <a:round/>
                      <a:headEnd type="none" w="med" len="med"/>
                      <a:tailEnd type="none" w="med" len="med"/>
                    </a:lnT>
                    <a:lnB w="12700" cap="flat" cmpd="sng" algn="ctr">
                      <a:solidFill>
                        <a:srgbClr val="63AC1D"/>
                      </a:solidFill>
                      <a:prstDash val="solid"/>
                      <a:round/>
                      <a:headEnd type="none" w="med" len="med"/>
                      <a:tailEnd type="none" w="med" len="med"/>
                    </a:lnB>
                    <a:lnTlToBr>
                      <a:noFill/>
                    </a:lnTlToBr>
                    <a:lnBlToTr>
                      <a:noFill/>
                    </a:lnBlToTr>
                    <a:noFill/>
                  </a:tcPr>
                </a:tc>
              </a:tr>
              <a:tr h="990600">
                <a:tc>
                  <a:txBody>
                    <a:bodyPr/>
                    <a:lstStyle/>
                    <a:p>
                      <a:pPr marL="292100" marR="0" lvl="0" indent="-29210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lumMod val="50000"/>
                              <a:lumOff val="50000"/>
                            </a:schemeClr>
                          </a:solidFill>
                          <a:effectLst/>
                          <a:latin typeface="+mn-lt"/>
                          <a:ea typeface="ＭＳ Ｐゴシック" charset="-128"/>
                        </a:rPr>
                        <a:t>6.Monitoring and Evaluation</a:t>
                      </a:r>
                    </a:p>
                  </a:txBody>
                  <a:tcPr horzOverflow="overflow">
                    <a:lnL>
                      <a:noFill/>
                    </a:lnL>
                    <a:lnR w="12700" cap="flat" cmpd="sng" algn="ctr">
                      <a:solidFill>
                        <a:srgbClr val="63AC1D"/>
                      </a:solidFill>
                      <a:prstDash val="solid"/>
                      <a:round/>
                      <a:headEnd type="none" w="med" len="med"/>
                      <a:tailEnd type="none" w="med" len="med"/>
                    </a:lnR>
                    <a:lnT w="12700" cap="flat" cmpd="sng" algn="ctr">
                      <a:solidFill>
                        <a:srgbClr val="63AC1D"/>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lumMod val="50000"/>
                              <a:lumOff val="50000"/>
                            </a:schemeClr>
                          </a:solidFill>
                          <a:effectLst/>
                          <a:latin typeface="+mn-lt"/>
                          <a:ea typeface="ＭＳ Ｐゴシック" charset="-128"/>
                        </a:rPr>
                        <a:t>Tracks: </a:t>
                      </a:r>
                    </a:p>
                    <a:p>
                      <a:pPr marL="0" marR="0" lvl="0" indent="0" algn="l" defTabSz="914400" rtl="0" eaLnBrk="1" fontAlgn="base" latinLnBrk="0" hangingPunct="1">
                        <a:lnSpc>
                          <a:spcPct val="90000"/>
                        </a:lnSpc>
                        <a:spcBef>
                          <a:spcPct val="20000"/>
                        </a:spcBef>
                        <a:spcAft>
                          <a:spcPct val="0"/>
                        </a:spcAft>
                        <a:buClrTx/>
                        <a:buSzTx/>
                        <a:buFontTx/>
                        <a:buNone/>
                        <a:tabLst/>
                      </a:pPr>
                      <a:r>
                        <a:rPr kumimoji="0" lang="en-US" sz="2000" b="0" i="0" u="none" strike="noStrike" cap="none" normalizeH="0" baseline="0" dirty="0" smtClean="0">
                          <a:ln>
                            <a:noFill/>
                          </a:ln>
                          <a:solidFill>
                            <a:schemeClr val="tx1">
                              <a:lumMod val="50000"/>
                              <a:lumOff val="50000"/>
                            </a:schemeClr>
                          </a:solidFill>
                          <a:effectLst/>
                          <a:latin typeface="+mn-lt"/>
                          <a:ea typeface="ＭＳ Ｐゴシック" charset="-128"/>
                        </a:rPr>
                        <a:t>1) impacts on decision-making and the decision</a:t>
                      </a:r>
                    </a:p>
                    <a:p>
                      <a:pPr marL="0" marR="0" lvl="0" indent="0" algn="l" defTabSz="914400" rtl="0" eaLnBrk="1" fontAlgn="base" latinLnBrk="0" hangingPunct="1">
                        <a:lnSpc>
                          <a:spcPct val="90000"/>
                        </a:lnSpc>
                        <a:spcBef>
                          <a:spcPct val="20000"/>
                        </a:spcBef>
                        <a:spcAft>
                          <a:spcPct val="0"/>
                        </a:spcAft>
                        <a:buClrTx/>
                        <a:buSzTx/>
                        <a:buFontTx/>
                        <a:buNone/>
                        <a:tabLst/>
                      </a:pPr>
                      <a:r>
                        <a:rPr kumimoji="0" lang="en-US" sz="2000" b="0" i="0" u="none" strike="noStrike" cap="none" normalizeH="0" baseline="0" dirty="0" smtClean="0">
                          <a:ln>
                            <a:noFill/>
                          </a:ln>
                          <a:solidFill>
                            <a:schemeClr val="tx1">
                              <a:lumMod val="50000"/>
                              <a:lumOff val="50000"/>
                            </a:schemeClr>
                          </a:solidFill>
                          <a:effectLst/>
                          <a:latin typeface="+mn-lt"/>
                          <a:ea typeface="ＭＳ Ｐゴシック" charset="-128"/>
                        </a:rPr>
                        <a:t>2) Impacts on health determinants</a:t>
                      </a:r>
                    </a:p>
                  </a:txBody>
                  <a:tcPr horzOverflow="overflow">
                    <a:lnL w="12700" cap="flat" cmpd="sng" algn="ctr">
                      <a:solidFill>
                        <a:srgbClr val="63AC1D"/>
                      </a:solidFill>
                      <a:prstDash val="solid"/>
                      <a:round/>
                      <a:headEnd type="none" w="med" len="med"/>
                      <a:tailEnd type="none" w="med" len="med"/>
                    </a:lnL>
                    <a:lnR>
                      <a:noFill/>
                    </a:lnR>
                    <a:lnT w="12700" cap="flat" cmpd="sng" algn="ctr">
                      <a:solidFill>
                        <a:srgbClr val="63AC1D"/>
                      </a:solidFill>
                      <a:prstDash val="solid"/>
                      <a:round/>
                      <a:headEnd type="none" w="med" len="med"/>
                      <a:tailEnd type="none" w="med" len="med"/>
                    </a:lnT>
                    <a:lnB>
                      <a:noFill/>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Gill Sans Light"/>
                <a:cs typeface="Gill Sans Light"/>
              </a:rPr>
              <a:t>Scoping: Learning Objectives</a:t>
            </a:r>
            <a:endParaRPr lang="en-US" dirty="0">
              <a:latin typeface="Gill Sans Light"/>
              <a:cs typeface="Gill Sans Light"/>
            </a:endParaRPr>
          </a:p>
        </p:txBody>
      </p:sp>
      <p:sp>
        <p:nvSpPr>
          <p:cNvPr id="3" name="Content Placeholder 2"/>
          <p:cNvSpPr>
            <a:spLocks noGrp="1"/>
          </p:cNvSpPr>
          <p:nvPr>
            <p:ph idx="1"/>
          </p:nvPr>
        </p:nvSpPr>
        <p:spPr/>
        <p:txBody>
          <a:bodyPr/>
          <a:lstStyle/>
          <a:p>
            <a:r>
              <a:rPr lang="en-US" dirty="0" smtClean="0">
                <a:latin typeface="Gill Sans Light"/>
                <a:cs typeface="Gill Sans Light"/>
              </a:rPr>
              <a:t>Appropriately scope a potential climate </a:t>
            </a:r>
            <a:r>
              <a:rPr lang="en-US" smtClean="0">
                <a:latin typeface="Gill Sans Light"/>
                <a:cs typeface="Gill Sans Light"/>
              </a:rPr>
              <a:t>change policy. </a:t>
            </a:r>
            <a:endParaRPr lang="en-US" dirty="0" smtClean="0">
              <a:latin typeface="Gill Sans Light"/>
              <a:cs typeface="Gill Sans Light"/>
            </a:endParaRPr>
          </a:p>
          <a:p>
            <a:endParaRPr lang="en-US" dirty="0" smtClean="0">
              <a:latin typeface="Gill Sans Light"/>
              <a:cs typeface="Gill Sans Light"/>
            </a:endParaRPr>
          </a:p>
          <a:p>
            <a:pPr lvl="0"/>
            <a:r>
              <a:rPr lang="en-US" dirty="0" smtClean="0">
                <a:latin typeface="Gill Sans Light"/>
                <a:cs typeface="Gill Sans Light"/>
              </a:rPr>
              <a:t>Delineate the critical pathways between climate change policy and population health effects, including direct and indirect mechanisms.</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Gill Sans Light"/>
                <a:cs typeface="Gill Sans Light"/>
              </a:rPr>
              <a:t>Scope: Determines Your HIA Scale</a:t>
            </a:r>
            <a:endParaRPr lang="en-US" dirty="0">
              <a:latin typeface="Gill Sans Light"/>
              <a:cs typeface="Gill Sans Light"/>
            </a:endParaRPr>
          </a:p>
        </p:txBody>
      </p:sp>
      <p:sp>
        <p:nvSpPr>
          <p:cNvPr id="3" name="Content Placeholder 2"/>
          <p:cNvSpPr>
            <a:spLocks noGrp="1"/>
          </p:cNvSpPr>
          <p:nvPr>
            <p:ph idx="1"/>
          </p:nvPr>
        </p:nvSpPr>
        <p:spPr>
          <a:xfrm>
            <a:off x="0" y="1674813"/>
            <a:ext cx="9144000" cy="1055687"/>
          </a:xfrm>
        </p:spPr>
        <p:txBody>
          <a:bodyPr>
            <a:normAutofit/>
          </a:bodyPr>
          <a:lstStyle/>
          <a:p>
            <a:pPr algn="ctr">
              <a:buNone/>
            </a:pPr>
            <a:r>
              <a:rPr lang="en-US" sz="3600" dirty="0">
                <a:latin typeface="Gill Sans Light"/>
                <a:cs typeface="Gill Sans Light"/>
              </a:rPr>
              <a:t>H</a:t>
            </a:r>
            <a:r>
              <a:rPr lang="en-US" sz="3600" dirty="0" smtClean="0">
                <a:latin typeface="Gill Sans Light"/>
                <a:cs typeface="Gill Sans Light"/>
              </a:rPr>
              <a:t>ealth determinants</a:t>
            </a:r>
          </a:p>
          <a:p>
            <a:pPr algn="ctr">
              <a:buNone/>
            </a:pPr>
            <a:endParaRPr lang="en-US" sz="3600" dirty="0" smtClean="0">
              <a:latin typeface="Gill Sans Light"/>
              <a:cs typeface="Gill Sans Light"/>
            </a:endParaRPr>
          </a:p>
          <a:p>
            <a:pPr algn="ctr">
              <a:buNone/>
            </a:pPr>
            <a:endParaRPr lang="en-US" dirty="0" smtClean="0"/>
          </a:p>
          <a:p>
            <a:pPr algn="ctr"/>
            <a:endParaRPr lang="en-US" dirty="0" smtClean="0"/>
          </a:p>
          <a:p>
            <a:pPr algn="ctr"/>
            <a:endParaRPr lang="en-US" dirty="0"/>
          </a:p>
        </p:txBody>
      </p:sp>
      <p:sp>
        <p:nvSpPr>
          <p:cNvPr id="4" name="Content Placeholder 2"/>
          <p:cNvSpPr txBox="1">
            <a:spLocks/>
          </p:cNvSpPr>
          <p:nvPr/>
        </p:nvSpPr>
        <p:spPr>
          <a:xfrm>
            <a:off x="0" y="2284412"/>
            <a:ext cx="9144000" cy="1258888"/>
          </a:xfrm>
          <a:prstGeom prst="rect">
            <a:avLst/>
          </a:prstGeom>
        </p:spPr>
        <p:txBody>
          <a:bodyPr vert="horz" lIns="91440" tIns="45720" rIns="91440" bIns="45720" rtlCol="0">
            <a:normAutofit lnSpcReduction="10000"/>
          </a:bodyPr>
          <a:lstStyle/>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endParaRPr kumimoji="0" lang="en-US" sz="36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ctr" defTabSz="457200" rtl="0" eaLnBrk="1" fontAlgn="auto" latinLnBrk="0" hangingPunct="1">
              <a:lnSpc>
                <a:spcPct val="100000"/>
              </a:lnSpc>
              <a:spcBef>
                <a:spcPct val="20000"/>
              </a:spcBef>
              <a:spcAft>
                <a:spcPts val="0"/>
              </a:spcAft>
              <a:buClrTx/>
              <a:buSzTx/>
              <a:buFont typeface="Arial"/>
              <a:buNone/>
              <a:tabLst/>
              <a:defRPr/>
            </a:pPr>
            <a:r>
              <a:rPr lang="en-US" sz="3600" dirty="0" smtClean="0">
                <a:latin typeface="Gill Sans Light"/>
                <a:cs typeface="Gill Sans Light"/>
              </a:rPr>
              <a:t>H</a:t>
            </a:r>
            <a:r>
              <a:rPr kumimoji="0" lang="en-US" sz="3600" u="none" strike="noStrike" kern="1200" cap="none" spc="0" normalizeH="0" baseline="0" noProof="0" dirty="0" err="1" smtClean="0">
                <a:ln>
                  <a:noFill/>
                </a:ln>
                <a:solidFill>
                  <a:schemeClr val="tx1"/>
                </a:solidFill>
                <a:effectLst/>
                <a:uLnTx/>
                <a:uFillTx/>
                <a:latin typeface="Gill Sans Light"/>
                <a:ea typeface="+mn-ea"/>
                <a:cs typeface="Gill Sans Light"/>
              </a:rPr>
              <a:t>ealth</a:t>
            </a:r>
            <a:r>
              <a:rPr kumimoji="0" lang="en-US" sz="3600" u="none" strike="noStrike" kern="1200" cap="none" spc="0" normalizeH="0" baseline="0" noProof="0" dirty="0" smtClean="0">
                <a:ln>
                  <a:noFill/>
                </a:ln>
                <a:solidFill>
                  <a:schemeClr val="tx1"/>
                </a:solidFill>
                <a:effectLst/>
                <a:uLnTx/>
                <a:uFillTx/>
                <a:latin typeface="Gill Sans Light"/>
                <a:ea typeface="+mn-ea"/>
                <a:cs typeface="Gill Sans Light"/>
              </a:rPr>
              <a:t> outcomes</a:t>
            </a:r>
          </a:p>
          <a:p>
            <a:pPr marL="342900" marR="0" lvl="0" indent="-342900" algn="dist" defTabSz="457200" rtl="0" eaLnBrk="1" fontAlgn="auto" latinLnBrk="0" hangingPunct="1">
              <a:lnSpc>
                <a:spcPct val="100000"/>
              </a:lnSpc>
              <a:spcBef>
                <a:spcPct val="20000"/>
              </a:spcBef>
              <a:spcAft>
                <a:spcPts val="0"/>
              </a:spcAft>
              <a:buClrTx/>
              <a:buSzTx/>
              <a:buFont typeface="Arial"/>
              <a:buNone/>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Content Placeholder 2"/>
          <p:cNvSpPr txBox="1">
            <a:spLocks/>
          </p:cNvSpPr>
          <p:nvPr/>
        </p:nvSpPr>
        <p:spPr>
          <a:xfrm>
            <a:off x="50800" y="3313112"/>
            <a:ext cx="9144000" cy="1258888"/>
          </a:xfrm>
          <a:prstGeom prst="rect">
            <a:avLst/>
          </a:prstGeom>
        </p:spPr>
        <p:txBody>
          <a:bodyPr vert="horz" lIns="91440" tIns="45720" rIns="91440" bIns="45720" rtlCol="0">
            <a:normAutofit lnSpcReduction="10000"/>
          </a:bodyPr>
          <a:lstStyle/>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endParaRPr kumimoji="0" lang="en-US" sz="36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ctr" defTabSz="457200" rtl="0" eaLnBrk="1" fontAlgn="auto" latinLnBrk="0" hangingPunct="1">
              <a:lnSpc>
                <a:spcPct val="100000"/>
              </a:lnSpc>
              <a:spcBef>
                <a:spcPct val="20000"/>
              </a:spcBef>
              <a:spcAft>
                <a:spcPts val="0"/>
              </a:spcAft>
              <a:buClrTx/>
              <a:buSzTx/>
              <a:buFont typeface="Arial"/>
              <a:buNone/>
              <a:tabLst/>
              <a:defRPr/>
            </a:pPr>
            <a:r>
              <a:rPr kumimoji="0" lang="en-US" sz="3600" u="none" strike="noStrike" kern="1200" cap="none" spc="0" normalizeH="0" baseline="0" noProof="0" dirty="0" smtClean="0">
                <a:ln>
                  <a:noFill/>
                </a:ln>
                <a:solidFill>
                  <a:schemeClr val="tx1"/>
                </a:solidFill>
                <a:effectLst/>
                <a:uLnTx/>
                <a:uFillTx/>
                <a:latin typeface="Gill Sans Light"/>
                <a:ea typeface="+mn-ea"/>
                <a:cs typeface="Gill Sans Light"/>
              </a:rPr>
              <a:t>Impacted populations</a:t>
            </a:r>
          </a:p>
          <a:p>
            <a:pPr marL="342900" marR="0" lvl="0" indent="-342900" algn="dist" defTabSz="457200" rtl="0" eaLnBrk="1" fontAlgn="auto" latinLnBrk="0" hangingPunct="1">
              <a:lnSpc>
                <a:spcPct val="100000"/>
              </a:lnSpc>
              <a:spcBef>
                <a:spcPct val="20000"/>
              </a:spcBef>
              <a:spcAft>
                <a:spcPts val="0"/>
              </a:spcAft>
              <a:buClrTx/>
              <a:buSzTx/>
              <a:buFont typeface="Arial"/>
              <a:buNone/>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P spid="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42900"/>
            <a:ext cx="8229600" cy="5783263"/>
          </a:xfrm>
        </p:spPr>
        <p:txBody>
          <a:bodyPr>
            <a:normAutofit/>
          </a:bodyPr>
          <a:lstStyle/>
          <a:p>
            <a:pPr algn="just">
              <a:buNone/>
            </a:pPr>
            <a:r>
              <a:rPr lang="en-US" sz="5400" dirty="0" smtClean="0"/>
              <a:t>				</a:t>
            </a:r>
            <a:r>
              <a:rPr lang="en-US" sz="5400" dirty="0" smtClean="0">
                <a:latin typeface="Gill Sans Light"/>
                <a:cs typeface="Gill Sans Light"/>
              </a:rPr>
              <a:t>Missing</a:t>
            </a:r>
          </a:p>
          <a:p>
            <a:pPr algn="r">
              <a:buNone/>
            </a:pPr>
            <a:r>
              <a:rPr lang="en-US" sz="5400" dirty="0" smtClean="0">
                <a:latin typeface="Gill Sans Light"/>
                <a:cs typeface="Gill Sans Light"/>
              </a:rPr>
              <a:t>Significant</a:t>
            </a:r>
            <a:endParaRPr lang="en-US" sz="4000" dirty="0" smtClean="0">
              <a:latin typeface="Gill Sans Light"/>
              <a:cs typeface="Gill Sans Light"/>
            </a:endParaRPr>
          </a:p>
          <a:p>
            <a:pPr algn="just">
              <a:buNone/>
            </a:pPr>
            <a:r>
              <a:rPr lang="en-US" sz="5400" dirty="0" smtClean="0">
                <a:latin typeface="Gill Sans Light"/>
                <a:cs typeface="Gill Sans Light"/>
              </a:rPr>
              <a:t>Compelling</a:t>
            </a:r>
          </a:p>
          <a:p>
            <a:pPr algn="just">
              <a:buNone/>
            </a:pPr>
            <a:endParaRPr lang="en-US" sz="5400" dirty="0" smtClean="0">
              <a:latin typeface="Gill Sans Light"/>
              <a:cs typeface="Gill Sans Light"/>
            </a:endParaRPr>
          </a:p>
          <a:p>
            <a:pPr algn="ctr">
              <a:buNone/>
            </a:pPr>
            <a:r>
              <a:rPr lang="en-US" sz="4000" dirty="0" smtClean="0">
                <a:latin typeface="Gill Sans Light"/>
                <a:cs typeface="Gill Sans Light"/>
              </a:rPr>
              <a:t>…in the policy dialogue</a:t>
            </a:r>
          </a:p>
          <a:p>
            <a:pPr algn="just">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500" y="274638"/>
            <a:ext cx="9080500" cy="1143000"/>
          </a:xfrm>
        </p:spPr>
        <p:txBody>
          <a:bodyPr>
            <a:normAutofit fontScale="90000"/>
          </a:bodyPr>
          <a:lstStyle/>
          <a:p>
            <a:r>
              <a:rPr lang="en-US" dirty="0" smtClean="0">
                <a:latin typeface="Gill Sans Light"/>
                <a:cs typeface="Gill Sans Light"/>
              </a:rPr>
              <a:t>Climate Change Policy </a:t>
            </a:r>
            <a:br>
              <a:rPr lang="en-US" dirty="0" smtClean="0">
                <a:latin typeface="Gill Sans Light"/>
                <a:cs typeface="Gill Sans Light"/>
              </a:rPr>
            </a:br>
            <a:r>
              <a:rPr lang="en-US" dirty="0" smtClean="0">
                <a:latin typeface="Gill Sans Light"/>
                <a:cs typeface="Gill Sans Light"/>
              </a:rPr>
              <a:t>Health Determinants</a:t>
            </a:r>
            <a:endParaRPr lang="en-US" dirty="0">
              <a:latin typeface="Gill Sans Light"/>
              <a:cs typeface="Gill Sans Light"/>
            </a:endParaRPr>
          </a:p>
        </p:txBody>
      </p:sp>
      <p:sp>
        <p:nvSpPr>
          <p:cNvPr id="13" name="Rectangle 12"/>
          <p:cNvSpPr>
            <a:spLocks noChangeArrowheads="1"/>
          </p:cNvSpPr>
          <p:nvPr/>
        </p:nvSpPr>
        <p:spPr bwMode="auto">
          <a:xfrm>
            <a:off x="3554676" y="2720810"/>
            <a:ext cx="1980380" cy="523220"/>
          </a:xfrm>
          <a:prstGeom prst="rect">
            <a:avLst/>
          </a:prstGeom>
          <a:noFill/>
          <a:ln w="9525">
            <a:noFill/>
            <a:miter lim="800000"/>
            <a:headEnd/>
            <a:tailEnd/>
          </a:ln>
        </p:spPr>
        <p:txBody>
          <a:bodyPr wrap="none">
            <a:prstTxWarp prst="textNoShape">
              <a:avLst/>
            </a:prstTxWarp>
            <a:spAutoFit/>
          </a:bodyPr>
          <a:lstStyle/>
          <a:p>
            <a:r>
              <a:rPr lang="en-US" sz="2800" dirty="0" smtClean="0">
                <a:solidFill>
                  <a:schemeClr val="tx2"/>
                </a:solidFill>
              </a:rPr>
              <a:t>Air Pollution</a:t>
            </a:r>
            <a:endParaRPr lang="en-US" sz="2800" dirty="0">
              <a:solidFill>
                <a:schemeClr val="tx2"/>
              </a:solidFill>
            </a:endParaRPr>
          </a:p>
        </p:txBody>
      </p:sp>
      <p:sp>
        <p:nvSpPr>
          <p:cNvPr id="14" name="Rectangle 13"/>
          <p:cNvSpPr>
            <a:spLocks noChangeArrowheads="1"/>
          </p:cNvSpPr>
          <p:nvPr/>
        </p:nvSpPr>
        <p:spPr bwMode="auto">
          <a:xfrm>
            <a:off x="3734837" y="2212058"/>
            <a:ext cx="1553981" cy="523220"/>
          </a:xfrm>
          <a:prstGeom prst="rect">
            <a:avLst/>
          </a:prstGeom>
          <a:noFill/>
          <a:ln w="9525">
            <a:noFill/>
            <a:miter lim="800000"/>
            <a:headEnd/>
            <a:tailEnd/>
          </a:ln>
        </p:spPr>
        <p:txBody>
          <a:bodyPr wrap="none">
            <a:prstTxWarp prst="textNoShape">
              <a:avLst/>
            </a:prstTxWarp>
            <a:spAutoFit/>
          </a:bodyPr>
          <a:lstStyle/>
          <a:p>
            <a:r>
              <a:rPr lang="en-US" sz="2800" dirty="0" smtClean="0">
                <a:solidFill>
                  <a:schemeClr val="tx2"/>
                </a:solidFill>
              </a:rPr>
              <a:t>Collisions</a:t>
            </a:r>
            <a:endParaRPr lang="en-US" sz="2800" dirty="0">
              <a:solidFill>
                <a:schemeClr val="tx2"/>
              </a:solidFill>
            </a:endParaRPr>
          </a:p>
        </p:txBody>
      </p:sp>
      <p:sp>
        <p:nvSpPr>
          <p:cNvPr id="15" name="Rectangle 14"/>
          <p:cNvSpPr>
            <a:spLocks noChangeArrowheads="1"/>
          </p:cNvSpPr>
          <p:nvPr/>
        </p:nvSpPr>
        <p:spPr bwMode="auto">
          <a:xfrm>
            <a:off x="3390904" y="3216285"/>
            <a:ext cx="2505814" cy="523220"/>
          </a:xfrm>
          <a:prstGeom prst="rect">
            <a:avLst/>
          </a:prstGeom>
          <a:noFill/>
          <a:ln w="9525">
            <a:noFill/>
            <a:miter lim="800000"/>
            <a:headEnd/>
            <a:tailEnd/>
          </a:ln>
        </p:spPr>
        <p:txBody>
          <a:bodyPr wrap="none">
            <a:prstTxWarp prst="textNoShape">
              <a:avLst/>
            </a:prstTxWarp>
            <a:spAutoFit/>
          </a:bodyPr>
          <a:lstStyle/>
          <a:p>
            <a:r>
              <a:rPr lang="en-US" sz="2800" dirty="0" smtClean="0">
                <a:solidFill>
                  <a:schemeClr val="tx2"/>
                </a:solidFill>
              </a:rPr>
              <a:t>Physical Activity</a:t>
            </a:r>
            <a:endParaRPr lang="en-US" sz="2800" dirty="0">
              <a:solidFill>
                <a:schemeClr val="tx2"/>
              </a:solidFill>
            </a:endParaRPr>
          </a:p>
        </p:txBody>
      </p:sp>
      <p:sp>
        <p:nvSpPr>
          <p:cNvPr id="16" name="Rectangle 15"/>
          <p:cNvSpPr>
            <a:spLocks noChangeArrowheads="1"/>
          </p:cNvSpPr>
          <p:nvPr/>
        </p:nvSpPr>
        <p:spPr bwMode="auto">
          <a:xfrm>
            <a:off x="4028876" y="1714500"/>
            <a:ext cx="1007307" cy="523220"/>
          </a:xfrm>
          <a:prstGeom prst="rect">
            <a:avLst/>
          </a:prstGeom>
          <a:noFill/>
          <a:ln w="9525">
            <a:noFill/>
            <a:miter lim="800000"/>
            <a:headEnd/>
            <a:tailEnd/>
          </a:ln>
        </p:spPr>
        <p:txBody>
          <a:bodyPr wrap="none">
            <a:prstTxWarp prst="textNoShape">
              <a:avLst/>
            </a:prstTxWarp>
            <a:spAutoFit/>
          </a:bodyPr>
          <a:lstStyle/>
          <a:p>
            <a:r>
              <a:rPr lang="en-US" sz="2800" dirty="0" smtClean="0">
                <a:solidFill>
                  <a:schemeClr val="tx2"/>
                </a:solidFill>
              </a:rPr>
              <a:t>Noise</a:t>
            </a:r>
            <a:endParaRPr lang="en-US" sz="2800" dirty="0">
              <a:solidFill>
                <a:schemeClr val="tx2"/>
              </a:solidFill>
            </a:endParaRPr>
          </a:p>
        </p:txBody>
      </p:sp>
      <p:sp>
        <p:nvSpPr>
          <p:cNvPr id="17" name="Rectangle 16"/>
          <p:cNvSpPr>
            <a:spLocks noChangeArrowheads="1"/>
          </p:cNvSpPr>
          <p:nvPr/>
        </p:nvSpPr>
        <p:spPr bwMode="auto">
          <a:xfrm>
            <a:off x="2501490" y="3725317"/>
            <a:ext cx="4433225" cy="523220"/>
          </a:xfrm>
          <a:prstGeom prst="rect">
            <a:avLst/>
          </a:prstGeom>
          <a:noFill/>
          <a:ln w="9525">
            <a:noFill/>
            <a:miter lim="800000"/>
            <a:headEnd/>
            <a:tailEnd/>
          </a:ln>
        </p:spPr>
        <p:txBody>
          <a:bodyPr wrap="none">
            <a:prstTxWarp prst="textNoShape">
              <a:avLst/>
            </a:prstTxWarp>
            <a:spAutoFit/>
          </a:bodyPr>
          <a:lstStyle/>
          <a:p>
            <a:r>
              <a:rPr lang="en-US" sz="2800" dirty="0" smtClean="0">
                <a:solidFill>
                  <a:schemeClr val="tx2"/>
                </a:solidFill>
              </a:rPr>
              <a:t>Access to Goods and Services</a:t>
            </a:r>
            <a:endParaRPr lang="en-US" sz="2800" dirty="0">
              <a:solidFill>
                <a:schemeClr val="tx2"/>
              </a:solidFill>
            </a:endParaRPr>
          </a:p>
        </p:txBody>
      </p:sp>
      <p:sp>
        <p:nvSpPr>
          <p:cNvPr id="18" name="Rectangle 17"/>
          <p:cNvSpPr>
            <a:spLocks noChangeArrowheads="1"/>
          </p:cNvSpPr>
          <p:nvPr/>
        </p:nvSpPr>
        <p:spPr bwMode="auto">
          <a:xfrm>
            <a:off x="3554676" y="4251282"/>
            <a:ext cx="2211638" cy="523220"/>
          </a:xfrm>
          <a:prstGeom prst="rect">
            <a:avLst/>
          </a:prstGeom>
          <a:noFill/>
          <a:ln w="9525">
            <a:noFill/>
            <a:miter lim="800000"/>
            <a:headEnd/>
            <a:tailEnd/>
          </a:ln>
        </p:spPr>
        <p:txBody>
          <a:bodyPr wrap="none">
            <a:prstTxWarp prst="textNoShape">
              <a:avLst/>
            </a:prstTxWarp>
            <a:spAutoFit/>
          </a:bodyPr>
          <a:lstStyle/>
          <a:p>
            <a:r>
              <a:rPr lang="en-US" sz="2800" dirty="0" smtClean="0">
                <a:solidFill>
                  <a:schemeClr val="tx2"/>
                </a:solidFill>
              </a:rPr>
              <a:t>Water Quality</a:t>
            </a:r>
            <a:endParaRPr lang="en-US" sz="2800" dirty="0">
              <a:solidFill>
                <a:schemeClr val="tx2"/>
              </a:solidFill>
            </a:endParaRPr>
          </a:p>
        </p:txBody>
      </p:sp>
      <p:sp>
        <p:nvSpPr>
          <p:cNvPr id="19" name="Rectangle 18"/>
          <p:cNvSpPr>
            <a:spLocks noChangeArrowheads="1"/>
          </p:cNvSpPr>
          <p:nvPr/>
        </p:nvSpPr>
        <p:spPr bwMode="auto">
          <a:xfrm>
            <a:off x="3709436" y="4739957"/>
            <a:ext cx="1884125" cy="523220"/>
          </a:xfrm>
          <a:prstGeom prst="rect">
            <a:avLst/>
          </a:prstGeom>
          <a:noFill/>
          <a:ln w="9525">
            <a:noFill/>
            <a:miter lim="800000"/>
            <a:headEnd/>
            <a:tailEnd/>
          </a:ln>
        </p:spPr>
        <p:txBody>
          <a:bodyPr wrap="none">
            <a:prstTxWarp prst="textNoShape">
              <a:avLst/>
            </a:prstTxWarp>
            <a:spAutoFit/>
          </a:bodyPr>
          <a:lstStyle/>
          <a:p>
            <a:r>
              <a:rPr lang="en-US" sz="2800" dirty="0" smtClean="0">
                <a:solidFill>
                  <a:schemeClr val="tx2"/>
                </a:solidFill>
              </a:rPr>
              <a:t>Solid Waste</a:t>
            </a:r>
            <a:endParaRPr lang="en-US" sz="2800" dirty="0">
              <a:solidFill>
                <a:schemeClr val="tx2"/>
              </a:solidFill>
            </a:endParaRPr>
          </a:p>
        </p:txBody>
      </p:sp>
      <p:sp>
        <p:nvSpPr>
          <p:cNvPr id="24" name="Rectangle 23"/>
          <p:cNvSpPr>
            <a:spLocks noChangeArrowheads="1"/>
          </p:cNvSpPr>
          <p:nvPr/>
        </p:nvSpPr>
        <p:spPr bwMode="auto">
          <a:xfrm>
            <a:off x="3819507" y="5198189"/>
            <a:ext cx="1610963" cy="523220"/>
          </a:xfrm>
          <a:prstGeom prst="rect">
            <a:avLst/>
          </a:prstGeom>
          <a:noFill/>
          <a:ln w="9525">
            <a:noFill/>
            <a:miter lim="800000"/>
            <a:headEnd/>
            <a:tailEnd/>
          </a:ln>
        </p:spPr>
        <p:txBody>
          <a:bodyPr wrap="none">
            <a:prstTxWarp prst="textNoShape">
              <a:avLst/>
            </a:prstTxWarp>
            <a:spAutoFit/>
          </a:bodyPr>
          <a:lstStyle/>
          <a:p>
            <a:r>
              <a:rPr lang="en-US" sz="2800" dirty="0" smtClean="0">
                <a:solidFill>
                  <a:schemeClr val="tx2"/>
                </a:solidFill>
              </a:rPr>
              <a:t>Emissions</a:t>
            </a:r>
            <a:endParaRPr lang="en-US" sz="2800" dirty="0">
              <a:solidFill>
                <a:schemeClr val="tx2"/>
              </a:solidFill>
            </a:endParaRPr>
          </a:p>
        </p:txBody>
      </p:sp>
      <p:sp>
        <p:nvSpPr>
          <p:cNvPr id="25" name="Rectangle 24"/>
          <p:cNvSpPr>
            <a:spLocks noChangeArrowheads="1"/>
          </p:cNvSpPr>
          <p:nvPr/>
        </p:nvSpPr>
        <p:spPr bwMode="auto">
          <a:xfrm>
            <a:off x="4028876" y="5610231"/>
            <a:ext cx="815848" cy="523220"/>
          </a:xfrm>
          <a:prstGeom prst="rect">
            <a:avLst/>
          </a:prstGeom>
          <a:noFill/>
          <a:ln w="9525">
            <a:noFill/>
            <a:miter lim="800000"/>
            <a:headEnd/>
            <a:tailEnd/>
          </a:ln>
        </p:spPr>
        <p:txBody>
          <a:bodyPr wrap="none">
            <a:prstTxWarp prst="textNoShape">
              <a:avLst/>
            </a:prstTxWarp>
            <a:spAutoFit/>
          </a:bodyPr>
          <a:lstStyle/>
          <a:p>
            <a:r>
              <a:rPr lang="en-US" sz="2800" dirty="0" smtClean="0">
                <a:solidFill>
                  <a:schemeClr val="tx2"/>
                </a:solidFill>
              </a:rPr>
              <a:t>Jobs</a:t>
            </a:r>
            <a:endParaRPr lang="en-US" sz="2800" dirty="0">
              <a:solidFill>
                <a:schemeClr val="tx2"/>
              </a:solidFill>
            </a:endParaRPr>
          </a:p>
        </p:txBody>
      </p:sp>
      <p:sp>
        <p:nvSpPr>
          <p:cNvPr id="12" name="TextBox 11"/>
          <p:cNvSpPr txBox="1"/>
          <p:nvPr/>
        </p:nvSpPr>
        <p:spPr>
          <a:xfrm>
            <a:off x="127000" y="2326534"/>
            <a:ext cx="2728231" cy="584776"/>
          </a:xfrm>
          <a:prstGeom prst="rect">
            <a:avLst/>
          </a:prstGeom>
          <a:noFill/>
        </p:spPr>
        <p:txBody>
          <a:bodyPr wrap="none" rtlCol="0">
            <a:spAutoFit/>
          </a:bodyPr>
          <a:lstStyle/>
          <a:p>
            <a:r>
              <a:rPr lang="en-US" sz="3200" dirty="0" smtClean="0">
                <a:latin typeface="Gill Sans Light"/>
                <a:cs typeface="Gill Sans Light"/>
              </a:rPr>
              <a:t>COMPELLING?</a:t>
            </a:r>
            <a:endParaRPr lang="en-US" sz="3200" dirty="0">
              <a:latin typeface="Gill Sans Light"/>
              <a:cs typeface="Gill Sans Light"/>
            </a:endParaRPr>
          </a:p>
        </p:txBody>
      </p:sp>
      <p:sp>
        <p:nvSpPr>
          <p:cNvPr id="20" name="TextBox 19"/>
          <p:cNvSpPr txBox="1"/>
          <p:nvPr/>
        </p:nvSpPr>
        <p:spPr>
          <a:xfrm>
            <a:off x="5896718" y="2220013"/>
            <a:ext cx="2175395" cy="1077218"/>
          </a:xfrm>
          <a:prstGeom prst="rect">
            <a:avLst/>
          </a:prstGeom>
          <a:noFill/>
        </p:spPr>
        <p:txBody>
          <a:bodyPr wrap="none" rtlCol="0">
            <a:spAutoFit/>
          </a:bodyPr>
          <a:lstStyle/>
          <a:p>
            <a:r>
              <a:rPr lang="en-US" sz="3200" dirty="0" smtClean="0">
                <a:latin typeface="Gill Sans Light"/>
                <a:cs typeface="Gill Sans Light"/>
              </a:rPr>
              <a:t>LIKELY TO </a:t>
            </a:r>
          </a:p>
          <a:p>
            <a:r>
              <a:rPr lang="en-US" sz="3200" dirty="0" smtClean="0">
                <a:latin typeface="Gill Sans Light"/>
                <a:cs typeface="Gill Sans Light"/>
              </a:rPr>
              <a:t>BE MISSED?</a:t>
            </a:r>
            <a:endParaRPr lang="en-US" sz="3200" dirty="0">
              <a:latin typeface="Gill Sans Light"/>
              <a:cs typeface="Gill Sans Light"/>
            </a:endParaRPr>
          </a:p>
        </p:txBody>
      </p:sp>
      <p:sp>
        <p:nvSpPr>
          <p:cNvPr id="21" name="TextBox 20"/>
          <p:cNvSpPr txBox="1"/>
          <p:nvPr/>
        </p:nvSpPr>
        <p:spPr>
          <a:xfrm>
            <a:off x="6179784" y="5337889"/>
            <a:ext cx="2661305" cy="584776"/>
          </a:xfrm>
          <a:prstGeom prst="rect">
            <a:avLst/>
          </a:prstGeom>
          <a:noFill/>
        </p:spPr>
        <p:txBody>
          <a:bodyPr wrap="none" rtlCol="0">
            <a:spAutoFit/>
          </a:bodyPr>
          <a:lstStyle/>
          <a:p>
            <a:r>
              <a:rPr lang="en-US" sz="3200" dirty="0" smtClean="0">
                <a:latin typeface="Gill Sans Light"/>
                <a:cs typeface="Gill Sans Light"/>
              </a:rPr>
              <a:t>SIGNIFICANT?</a:t>
            </a:r>
            <a:endParaRPr lang="en-US" sz="3200" dirty="0">
              <a:latin typeface="Gill Sans Light"/>
              <a:cs typeface="Gill Sans Ligh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0" grpId="0"/>
      <p:bldP spid="2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Gill Sans Light"/>
                <a:cs typeface="Gill Sans Light"/>
              </a:rPr>
              <a:t>Exercise 3: Preliminary Scope</a:t>
            </a:r>
            <a:endParaRPr lang="en-US" dirty="0">
              <a:latin typeface="Gill Sans Light"/>
              <a:cs typeface="Gill Sans Light"/>
            </a:endParaRPr>
          </a:p>
        </p:txBody>
      </p:sp>
      <p:sp>
        <p:nvSpPr>
          <p:cNvPr id="3" name="Content Placeholder 2"/>
          <p:cNvSpPr>
            <a:spLocks noGrp="1"/>
          </p:cNvSpPr>
          <p:nvPr>
            <p:ph idx="1"/>
          </p:nvPr>
        </p:nvSpPr>
        <p:spPr/>
        <p:txBody>
          <a:bodyPr/>
          <a:lstStyle/>
          <a:p>
            <a:r>
              <a:rPr lang="en-US" dirty="0" smtClean="0">
                <a:latin typeface="Gill Sans Light"/>
                <a:cs typeface="Gill Sans Light"/>
              </a:rPr>
              <a:t>Select one case study.</a:t>
            </a:r>
          </a:p>
          <a:p>
            <a:r>
              <a:rPr lang="en-US" dirty="0" smtClean="0">
                <a:latin typeface="Gill Sans Light"/>
                <a:cs typeface="Gill Sans Light"/>
              </a:rPr>
              <a:t>Answer questions in the table (~15 minutes).</a:t>
            </a:r>
          </a:p>
          <a:p>
            <a:r>
              <a:rPr lang="en-US" dirty="0" smtClean="0">
                <a:latin typeface="Gill Sans Light"/>
                <a:cs typeface="Gill Sans Light"/>
              </a:rPr>
              <a:t>Create a draft health determinant pathway (~15 minutes).</a:t>
            </a:r>
          </a:p>
          <a:p>
            <a:pPr marL="0" indent="0">
              <a:buNone/>
            </a:pPr>
            <a:endParaRPr lang="en-US" dirty="0">
              <a:latin typeface="Gill Sans Light"/>
              <a:cs typeface="Gill Sans Light"/>
            </a:endParaRPr>
          </a:p>
        </p:txBody>
      </p:sp>
    </p:spTree>
    <p:extLst>
      <p:ext uri="{BB962C8B-B14F-4D97-AF65-F5344CB8AC3E}">
        <p14:creationId xmlns="" xmlns:p14="http://schemas.microsoft.com/office/powerpoint/2010/main" val="3839433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JGS_CornfieldAndTreeRow.jpg"/>
          <p:cNvPicPr>
            <a:picLocks noChangeAspect="1"/>
          </p:cNvPicPr>
          <p:nvPr/>
        </p:nvPicPr>
        <p:blipFill>
          <a:blip r:embed="rId3"/>
          <a:stretch>
            <a:fillRect/>
          </a:stretch>
        </p:blipFill>
        <p:spPr>
          <a:xfrm>
            <a:off x="-254000" y="-215900"/>
            <a:ext cx="8915400" cy="7075647"/>
          </a:xfrm>
          <a:prstGeom prst="rect">
            <a:avLst/>
          </a:prstGeom>
        </p:spPr>
      </p:pic>
      <p:pic>
        <p:nvPicPr>
          <p:cNvPr id="8" name="Picture 7" descr="sw_RailroadInSeattle_ncp0102.jpg"/>
          <p:cNvPicPr>
            <a:picLocks noChangeAspect="1"/>
          </p:cNvPicPr>
          <p:nvPr/>
        </p:nvPicPr>
        <p:blipFill>
          <a:blip r:embed="rId4"/>
          <a:srcRect l="34222"/>
          <a:stretch>
            <a:fillRect/>
          </a:stretch>
        </p:blipFill>
        <p:spPr>
          <a:xfrm>
            <a:off x="4114800" y="-215900"/>
            <a:ext cx="5029200" cy="7073900"/>
          </a:xfrm>
          <a:prstGeom prst="rect">
            <a:avLst/>
          </a:prstGeom>
        </p:spPr>
      </p:pic>
      <p:sp>
        <p:nvSpPr>
          <p:cNvPr id="9" name="TextBox 8"/>
          <p:cNvSpPr txBox="1"/>
          <p:nvPr/>
        </p:nvSpPr>
        <p:spPr>
          <a:xfrm>
            <a:off x="6174566" y="4393883"/>
            <a:ext cx="1869209" cy="492443"/>
          </a:xfrm>
          <a:prstGeom prst="rect">
            <a:avLst/>
          </a:prstGeom>
          <a:solidFill>
            <a:srgbClr val="000000"/>
          </a:solidFill>
        </p:spPr>
        <p:txBody>
          <a:bodyPr wrap="none" rtlCol="0">
            <a:spAutoFit/>
          </a:bodyPr>
          <a:lstStyle/>
          <a:p>
            <a:r>
              <a:rPr lang="en-US" sz="2600" dirty="0" smtClean="0">
                <a:solidFill>
                  <a:schemeClr val="bg1"/>
                </a:solidFill>
              </a:rPr>
              <a:t>TRANSPORT</a:t>
            </a:r>
            <a:endParaRPr lang="en-US" sz="2600" dirty="0">
              <a:solidFill>
                <a:schemeClr val="bg1"/>
              </a:solidFill>
            </a:endParaRPr>
          </a:p>
        </p:txBody>
      </p:sp>
      <p:sp>
        <p:nvSpPr>
          <p:cNvPr id="10" name="TextBox 9"/>
          <p:cNvSpPr txBox="1"/>
          <p:nvPr/>
        </p:nvSpPr>
        <p:spPr>
          <a:xfrm>
            <a:off x="5709920" y="325120"/>
            <a:ext cx="2333855" cy="492443"/>
          </a:xfrm>
          <a:prstGeom prst="rect">
            <a:avLst/>
          </a:prstGeom>
          <a:solidFill>
            <a:srgbClr val="000000"/>
          </a:solidFill>
        </p:spPr>
        <p:txBody>
          <a:bodyPr wrap="none" rtlCol="0">
            <a:spAutoFit/>
          </a:bodyPr>
          <a:lstStyle/>
          <a:p>
            <a:r>
              <a:rPr lang="en-US" sz="2600" dirty="0" smtClean="0">
                <a:solidFill>
                  <a:srgbClr val="FFFFFF"/>
                </a:solidFill>
              </a:rPr>
              <a:t>ENERGY SUPPLY</a:t>
            </a:r>
            <a:endParaRPr lang="en-US" sz="2600" dirty="0">
              <a:solidFill>
                <a:srgbClr val="FFFFFF"/>
              </a:solidFill>
            </a:endParaRPr>
          </a:p>
        </p:txBody>
      </p:sp>
      <p:sp>
        <p:nvSpPr>
          <p:cNvPr id="11" name="TextBox 10"/>
          <p:cNvSpPr txBox="1"/>
          <p:nvPr/>
        </p:nvSpPr>
        <p:spPr>
          <a:xfrm>
            <a:off x="4268751" y="1112679"/>
            <a:ext cx="1707869" cy="492443"/>
          </a:xfrm>
          <a:prstGeom prst="rect">
            <a:avLst/>
          </a:prstGeom>
          <a:solidFill>
            <a:srgbClr val="000000"/>
          </a:solidFill>
        </p:spPr>
        <p:txBody>
          <a:bodyPr wrap="none" rtlCol="0">
            <a:spAutoFit/>
          </a:bodyPr>
          <a:lstStyle/>
          <a:p>
            <a:r>
              <a:rPr lang="en-US" sz="2600" dirty="0" smtClean="0">
                <a:solidFill>
                  <a:srgbClr val="FFFFFF"/>
                </a:solidFill>
              </a:rPr>
              <a:t>BUILDINGS</a:t>
            </a:r>
            <a:endParaRPr lang="en-US" sz="2600" dirty="0">
              <a:solidFill>
                <a:srgbClr val="FFFFFF"/>
              </a:solidFill>
            </a:endParaRPr>
          </a:p>
        </p:txBody>
      </p:sp>
      <p:sp>
        <p:nvSpPr>
          <p:cNvPr id="13" name="TextBox 12"/>
          <p:cNvSpPr txBox="1"/>
          <p:nvPr/>
        </p:nvSpPr>
        <p:spPr>
          <a:xfrm>
            <a:off x="457200" y="4363105"/>
            <a:ext cx="2115533" cy="492443"/>
          </a:xfrm>
          <a:prstGeom prst="rect">
            <a:avLst/>
          </a:prstGeom>
          <a:solidFill>
            <a:schemeClr val="tx1"/>
          </a:solidFill>
        </p:spPr>
        <p:txBody>
          <a:bodyPr wrap="none" rtlCol="0">
            <a:spAutoFit/>
          </a:bodyPr>
          <a:lstStyle/>
          <a:p>
            <a:r>
              <a:rPr lang="en-US" sz="2600" dirty="0" smtClean="0">
                <a:solidFill>
                  <a:schemeClr val="bg1"/>
                </a:solidFill>
              </a:rPr>
              <a:t>AGRICULTURE</a:t>
            </a:r>
            <a:endParaRPr lang="en-US" sz="2600" dirty="0">
              <a:solidFill>
                <a:schemeClr val="bg1"/>
              </a:solidFill>
            </a:endParaRPr>
          </a:p>
        </p:txBody>
      </p:sp>
      <p:sp>
        <p:nvSpPr>
          <p:cNvPr id="14" name="TextBox 13"/>
          <p:cNvSpPr txBox="1"/>
          <p:nvPr/>
        </p:nvSpPr>
        <p:spPr>
          <a:xfrm>
            <a:off x="726304" y="2227589"/>
            <a:ext cx="1582484" cy="492443"/>
          </a:xfrm>
          <a:prstGeom prst="rect">
            <a:avLst/>
          </a:prstGeom>
          <a:solidFill>
            <a:srgbClr val="000000"/>
          </a:solidFill>
        </p:spPr>
        <p:txBody>
          <a:bodyPr wrap="none" rtlCol="0">
            <a:spAutoFit/>
          </a:bodyPr>
          <a:lstStyle/>
          <a:p>
            <a:r>
              <a:rPr lang="en-US" sz="2600" dirty="0" smtClean="0">
                <a:solidFill>
                  <a:srgbClr val="FFFFFF"/>
                </a:solidFill>
              </a:rPr>
              <a:t>FORESTRY</a:t>
            </a:r>
            <a:endParaRPr lang="en-US" sz="2600" dirty="0">
              <a:solidFill>
                <a:srgbClr val="FFFFFF"/>
              </a:solidFill>
            </a:endParaRPr>
          </a:p>
        </p:txBody>
      </p:sp>
      <p:sp>
        <p:nvSpPr>
          <p:cNvPr id="15" name="Title 14"/>
          <p:cNvSpPr>
            <a:spLocks noGrp="1"/>
          </p:cNvSpPr>
          <p:nvPr>
            <p:ph type="title"/>
          </p:nvPr>
        </p:nvSpPr>
        <p:spPr>
          <a:xfrm>
            <a:off x="139700" y="165101"/>
            <a:ext cx="3606800" cy="1143000"/>
          </a:xfrm>
        </p:spPr>
        <p:txBody>
          <a:bodyPr>
            <a:noAutofit/>
          </a:bodyPr>
          <a:lstStyle/>
          <a:p>
            <a:r>
              <a:rPr lang="en-US" sz="3600" dirty="0" smtClean="0">
                <a:latin typeface="Gill Sans Light"/>
                <a:cs typeface="Gill Sans Light"/>
              </a:rPr>
              <a:t>Climate Change Emission Sources</a:t>
            </a:r>
            <a:endParaRPr lang="en-US" sz="3600" dirty="0">
              <a:latin typeface="Gill Sans Light"/>
              <a:cs typeface="Gill Sans Light"/>
            </a:endParaRPr>
          </a:p>
        </p:txBody>
      </p:sp>
      <p:sp>
        <p:nvSpPr>
          <p:cNvPr id="16" name="TextBox 15"/>
          <p:cNvSpPr txBox="1"/>
          <p:nvPr/>
        </p:nvSpPr>
        <p:spPr>
          <a:xfrm>
            <a:off x="5132265" y="5638800"/>
            <a:ext cx="1155309" cy="492443"/>
          </a:xfrm>
          <a:prstGeom prst="rect">
            <a:avLst/>
          </a:prstGeom>
          <a:solidFill>
            <a:srgbClr val="000000"/>
          </a:solidFill>
        </p:spPr>
        <p:txBody>
          <a:bodyPr wrap="none" rtlCol="0">
            <a:spAutoFit/>
          </a:bodyPr>
          <a:lstStyle/>
          <a:p>
            <a:r>
              <a:rPr lang="en-US" sz="2600" dirty="0" smtClean="0">
                <a:solidFill>
                  <a:srgbClr val="FFFFFF"/>
                </a:solidFill>
              </a:rPr>
              <a:t>WASTE</a:t>
            </a:r>
            <a:endParaRPr lang="en-US" sz="2600" dirty="0">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3" grpId="0" animBg="1"/>
      <p:bldP spid="14" grpId="0" animBg="1"/>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solidFill>
                  <a:srgbClr val="000000"/>
                </a:solidFill>
                <a:latin typeface="Gill Sans Light"/>
                <a:cs typeface="Gill Sans Light"/>
              </a:rPr>
              <a:t>Transportation Policy Sample Health Outcomes</a:t>
            </a:r>
            <a:endParaRPr lang="en-US" dirty="0">
              <a:solidFill>
                <a:srgbClr val="000000"/>
              </a:solidFill>
              <a:latin typeface="Gill Sans Light"/>
              <a:cs typeface="Gill Sans Light"/>
            </a:endParaRPr>
          </a:p>
        </p:txBody>
      </p:sp>
      <p:sp>
        <p:nvSpPr>
          <p:cNvPr id="5" name="TextBox 4"/>
          <p:cNvSpPr txBox="1"/>
          <p:nvPr/>
        </p:nvSpPr>
        <p:spPr>
          <a:xfrm>
            <a:off x="7141230" y="5738195"/>
            <a:ext cx="1579917" cy="646331"/>
          </a:xfrm>
          <a:prstGeom prst="rect">
            <a:avLst/>
          </a:prstGeom>
          <a:noFill/>
        </p:spPr>
        <p:txBody>
          <a:bodyPr wrap="none" rtlCol="0">
            <a:spAutoFit/>
          </a:bodyPr>
          <a:lstStyle/>
          <a:p>
            <a:r>
              <a:rPr lang="en-US" dirty="0" smtClean="0">
                <a:solidFill>
                  <a:srgbClr val="FF0000"/>
                </a:solidFill>
              </a:rPr>
              <a:t>A = Adaptation</a:t>
            </a:r>
          </a:p>
          <a:p>
            <a:r>
              <a:rPr lang="en-US" dirty="0" smtClean="0">
                <a:solidFill>
                  <a:srgbClr val="FF0000"/>
                </a:solidFill>
              </a:rPr>
              <a:t>M = Mitigation</a:t>
            </a:r>
            <a:endParaRPr lang="en-US" dirty="0">
              <a:solidFill>
                <a:srgbClr val="FF0000"/>
              </a:solidFill>
            </a:endParaRPr>
          </a:p>
        </p:txBody>
      </p:sp>
      <p:sp>
        <p:nvSpPr>
          <p:cNvPr id="7" name="TextBox 6"/>
          <p:cNvSpPr txBox="1"/>
          <p:nvPr/>
        </p:nvSpPr>
        <p:spPr>
          <a:xfrm>
            <a:off x="495636" y="6136686"/>
            <a:ext cx="1428596" cy="276999"/>
          </a:xfrm>
          <a:prstGeom prst="rect">
            <a:avLst/>
          </a:prstGeom>
          <a:noFill/>
        </p:spPr>
        <p:txBody>
          <a:bodyPr wrap="none" rtlCol="0">
            <a:spAutoFit/>
          </a:bodyPr>
          <a:lstStyle/>
          <a:p>
            <a:r>
              <a:rPr lang="en-US" sz="1200" dirty="0" smtClean="0">
                <a:sym typeface="Symbol"/>
              </a:rPr>
              <a:t>∆ Signifies a Change</a:t>
            </a:r>
            <a:endParaRPr lang="en-US" sz="1200" dirty="0"/>
          </a:p>
        </p:txBody>
      </p:sp>
      <p:graphicFrame>
        <p:nvGraphicFramePr>
          <p:cNvPr id="8" name="Content Placeholder 5"/>
          <p:cNvGraphicFramePr>
            <a:graphicFrameLocks/>
          </p:cNvGraphicFramePr>
          <p:nvPr>
            <p:extLst>
              <p:ext uri="{D42A27DB-BD31-4B8C-83A1-F6EECF244321}">
                <p14:modId xmlns="" xmlns:p14="http://schemas.microsoft.com/office/powerpoint/2010/main" val="340928990"/>
              </p:ext>
            </p:extLst>
          </p:nvPr>
        </p:nvGraphicFramePr>
        <p:xfrm>
          <a:off x="482600" y="1716623"/>
          <a:ext cx="8229600" cy="4724400"/>
        </p:xfrm>
        <a:graphic>
          <a:graphicData uri="http://schemas.openxmlformats.org/drawingml/2006/table">
            <a:tbl>
              <a:tblPr firstRow="1" bandRow="1">
                <a:tableStyleId>{5C22544A-7EE6-4342-B048-85BDC9FD1C3A}</a:tableStyleId>
              </a:tblPr>
              <a:tblGrid>
                <a:gridCol w="2506252"/>
                <a:gridCol w="1714063"/>
                <a:gridCol w="1951885"/>
                <a:gridCol w="2057400"/>
              </a:tblGrid>
              <a:tr h="600232">
                <a:tc>
                  <a:txBody>
                    <a:bodyPr/>
                    <a:lstStyle/>
                    <a:p>
                      <a:pPr algn="ctr"/>
                      <a:r>
                        <a:rPr lang="en-US" dirty="0" smtClean="0">
                          <a:solidFill>
                            <a:srgbClr val="000000"/>
                          </a:solidFill>
                        </a:rPr>
                        <a:t>Policy</a:t>
                      </a:r>
                      <a:endParaRPr lang="en-US"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solidFill>
                            <a:srgbClr val="000000"/>
                          </a:solidFill>
                        </a:rPr>
                        <a:t>Direct</a:t>
                      </a:r>
                    </a:p>
                    <a:p>
                      <a:pPr algn="ctr"/>
                      <a:r>
                        <a:rPr lang="en-US" dirty="0" smtClean="0">
                          <a:solidFill>
                            <a:srgbClr val="000000"/>
                          </a:solidFill>
                        </a:rPr>
                        <a:t> Impact</a:t>
                      </a:r>
                      <a:endParaRPr lang="en-US"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solidFill>
                            <a:srgbClr val="000000"/>
                          </a:solidFill>
                        </a:rPr>
                        <a:t>Intermediate Outcomes</a:t>
                      </a:r>
                      <a:endParaRPr lang="en-US"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solidFill>
                            <a:srgbClr val="000000"/>
                          </a:solidFill>
                        </a:rPr>
                        <a:t>Health Outcomes</a:t>
                      </a:r>
                      <a:endParaRPr lang="en-US"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4058714">
                <a:tc>
                  <a:txBody>
                    <a:bodyPr/>
                    <a:lstStyle/>
                    <a:p>
                      <a:pPr algn="l"/>
                      <a:r>
                        <a:rPr lang="en-US" baseline="0" dirty="0" smtClean="0"/>
                        <a:t>Transportation policies such as:</a:t>
                      </a:r>
                    </a:p>
                    <a:p>
                      <a:pPr marL="342900" indent="-342900" algn="l">
                        <a:buFont typeface="Arial"/>
                        <a:buChar char="•"/>
                      </a:pPr>
                      <a:r>
                        <a:rPr lang="en-US" sz="1600" baseline="0" dirty="0" smtClean="0"/>
                        <a:t>Vehicle miles traveled tax</a:t>
                      </a:r>
                      <a:r>
                        <a:rPr lang="en-US" sz="1600" baseline="0" dirty="0" smtClean="0">
                          <a:solidFill>
                            <a:srgbClr val="FF0000"/>
                          </a:solidFill>
                        </a:rPr>
                        <a:t> (M)</a:t>
                      </a:r>
                    </a:p>
                    <a:p>
                      <a:pPr marL="342900" indent="-342900" algn="l">
                        <a:buFont typeface="Arial"/>
                        <a:buChar char="•"/>
                      </a:pPr>
                      <a:r>
                        <a:rPr lang="en-US" sz="1600" baseline="0" dirty="0" smtClean="0"/>
                        <a:t>Congestion pricing </a:t>
                      </a:r>
                      <a:r>
                        <a:rPr lang="en-US" sz="1600" baseline="0" dirty="0" smtClean="0">
                          <a:solidFill>
                            <a:srgbClr val="FF0000"/>
                          </a:solidFill>
                        </a:rPr>
                        <a:t>(M)</a:t>
                      </a:r>
                    </a:p>
                    <a:p>
                      <a:pPr marL="342900" indent="-342900" algn="l">
                        <a:buFont typeface="Arial"/>
                        <a:buChar char="•"/>
                      </a:pPr>
                      <a:r>
                        <a:rPr lang="en-US" sz="1600" baseline="0" dirty="0" smtClean="0"/>
                        <a:t>Higher fuel economy standards </a:t>
                      </a:r>
                      <a:r>
                        <a:rPr lang="en-US" sz="1600" baseline="0" dirty="0" smtClean="0">
                          <a:solidFill>
                            <a:srgbClr val="FF0000"/>
                          </a:solidFill>
                        </a:rPr>
                        <a:t>(M)</a:t>
                      </a:r>
                    </a:p>
                    <a:p>
                      <a:pPr marL="342900" indent="-342900" algn="l">
                        <a:buFont typeface="Arial"/>
                        <a:buChar char="•"/>
                      </a:pPr>
                      <a:r>
                        <a:rPr lang="en-US" sz="1600" baseline="0" dirty="0" smtClean="0"/>
                        <a:t>Establishment of shoreline protection programs &amp; evacuation route planning </a:t>
                      </a:r>
                      <a:r>
                        <a:rPr lang="en-US" sz="1600" baseline="0" dirty="0" smtClean="0">
                          <a:solidFill>
                            <a:srgbClr val="FF0000"/>
                          </a:solidFill>
                        </a:rPr>
                        <a:t>(A)</a:t>
                      </a:r>
                    </a:p>
                    <a:p>
                      <a:pPr marL="342900" indent="-342900" algn="l">
                        <a:buFont typeface="Arial"/>
                        <a:buChar char="•"/>
                      </a:pPr>
                      <a:r>
                        <a:rPr lang="en-US" sz="1600" baseline="0" dirty="0" smtClean="0"/>
                        <a:t>Requirement of agencies to plan for sea level rise &amp; extreme weather events </a:t>
                      </a:r>
                      <a:r>
                        <a:rPr lang="en-US" sz="1600" baseline="0" dirty="0" smtClean="0">
                          <a:solidFill>
                            <a:srgbClr val="FF0000"/>
                          </a:solidFill>
                        </a:rPr>
                        <a:t>(A)</a:t>
                      </a:r>
                    </a:p>
                    <a:p>
                      <a:pPr algn="l"/>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sym typeface="Symbol"/>
                        </a:rPr>
                        <a:t>Δ</a:t>
                      </a:r>
                      <a:r>
                        <a:rPr lang="en-US" dirty="0" smtClean="0"/>
                        <a:t> GHG emissions</a:t>
                      </a:r>
                    </a:p>
                    <a:p>
                      <a:pPr algn="l"/>
                      <a:r>
                        <a:rPr lang="en-US" dirty="0" smtClean="0">
                          <a:sym typeface="Symbol"/>
                        </a:rPr>
                        <a:t>Δ</a:t>
                      </a:r>
                      <a:r>
                        <a:rPr lang="en-US" dirty="0" smtClean="0"/>
                        <a:t> Vehicle miles traveled</a:t>
                      </a:r>
                      <a:endParaRPr lang="en-US" dirty="0" smtClean="0">
                        <a:sym typeface="Symbol"/>
                      </a:endParaRPr>
                    </a:p>
                    <a:p>
                      <a:pPr algn="l"/>
                      <a:r>
                        <a:rPr lang="en-US" dirty="0" smtClean="0">
                          <a:sym typeface="Symbol"/>
                        </a:rPr>
                        <a:t>Δ </a:t>
                      </a:r>
                      <a:r>
                        <a:rPr lang="en-US" dirty="0" smtClean="0"/>
                        <a:t>Active transportation</a:t>
                      </a:r>
                    </a:p>
                    <a:p>
                      <a:pPr algn="l"/>
                      <a:r>
                        <a:rPr lang="en-US" dirty="0" smtClean="0">
                          <a:sym typeface="Symbol"/>
                        </a:rPr>
                        <a:t>Δ</a:t>
                      </a:r>
                      <a:r>
                        <a:rPr lang="en-US" dirty="0" smtClean="0"/>
                        <a:t> Loss of transportation infrastructure</a:t>
                      </a:r>
                    </a:p>
                    <a:p>
                      <a:pPr algn="l"/>
                      <a:r>
                        <a:rPr lang="en-US" dirty="0" smtClean="0">
                          <a:sym typeface="Symbol"/>
                        </a:rPr>
                        <a:t>Δ Technological</a:t>
                      </a:r>
                      <a:r>
                        <a:rPr lang="en-US" baseline="0" dirty="0" smtClean="0">
                          <a:sym typeface="Symbol"/>
                        </a:rPr>
                        <a:t> innovation</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 Costs</a:t>
                      </a:r>
                    </a:p>
                    <a:p>
                      <a:pPr algn="l"/>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l"/>
                      <a:r>
                        <a:rPr lang="en-US" dirty="0" smtClean="0">
                          <a:sym typeface="Symbol"/>
                        </a:rPr>
                        <a:t>Δ </a:t>
                      </a:r>
                      <a:r>
                        <a:rPr lang="en-US" dirty="0" smtClean="0"/>
                        <a:t>Physical</a:t>
                      </a:r>
                      <a:r>
                        <a:rPr lang="en-US" baseline="0" dirty="0" smtClean="0"/>
                        <a:t> activity</a:t>
                      </a:r>
                      <a:endParaRPr lang="en-US" dirty="0" smtClean="0"/>
                    </a:p>
                    <a:p>
                      <a:pPr algn="l"/>
                      <a:r>
                        <a:rPr lang="en-US" dirty="0" smtClean="0">
                          <a:sym typeface="Symbol"/>
                        </a:rPr>
                        <a:t>Δ</a:t>
                      </a:r>
                      <a:r>
                        <a:rPr lang="en-US" dirty="0" smtClean="0"/>
                        <a:t> Air pollution</a:t>
                      </a:r>
                    </a:p>
                    <a:p>
                      <a:pPr algn="l"/>
                      <a:r>
                        <a:rPr lang="en-US" dirty="0" smtClean="0">
                          <a:sym typeface="Symbol"/>
                        </a:rPr>
                        <a:t>Δ</a:t>
                      </a:r>
                      <a:r>
                        <a:rPr lang="en-US" dirty="0" smtClean="0"/>
                        <a:t> Collisions</a:t>
                      </a:r>
                    </a:p>
                    <a:p>
                      <a:pPr algn="l"/>
                      <a:r>
                        <a:rPr lang="en-US" dirty="0" smtClean="0">
                          <a:sym typeface="Symbol"/>
                        </a:rPr>
                        <a:t>Δ</a:t>
                      </a:r>
                      <a:r>
                        <a:rPr lang="en-US" dirty="0" smtClean="0"/>
                        <a:t> Noise</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sym typeface="Symbol"/>
                        </a:rPr>
                        <a:t>Δ</a:t>
                      </a:r>
                      <a:r>
                        <a:rPr lang="en-US" dirty="0" smtClean="0"/>
                        <a:t> Access to goods</a:t>
                      </a:r>
                      <a:r>
                        <a:rPr lang="en-US" baseline="0" dirty="0" smtClean="0"/>
                        <a:t> &amp; services</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 </a:t>
                      </a:r>
                      <a:r>
                        <a:rPr lang="en-US" baseline="0" dirty="0" smtClean="0"/>
                        <a:t>Income</a:t>
                      </a:r>
                      <a:endParaRPr lang="en-US" dirty="0" smtClean="0"/>
                    </a:p>
                    <a:p>
                      <a:pPr algn="l"/>
                      <a:endParaRPr lang="en-US" baseline="0" dirty="0" smtClean="0"/>
                    </a:p>
                    <a:p>
                      <a:pPr algn="l"/>
                      <a:endParaRPr lang="en-US" baseline="0" dirty="0" smtClean="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l"/>
                      <a:r>
                        <a:rPr lang="en-US" dirty="0" smtClean="0">
                          <a:sym typeface="Symbol"/>
                        </a:rPr>
                        <a:t>Δ</a:t>
                      </a:r>
                      <a:r>
                        <a:rPr lang="en-US" dirty="0" smtClean="0"/>
                        <a:t> Chronic diseases</a:t>
                      </a:r>
                    </a:p>
                    <a:p>
                      <a:pPr algn="l"/>
                      <a:r>
                        <a:rPr lang="en-US" dirty="0" smtClean="0">
                          <a:sym typeface="Symbol"/>
                        </a:rPr>
                        <a:t>Δ</a:t>
                      </a:r>
                      <a:r>
                        <a:rPr lang="en-US" dirty="0" smtClean="0"/>
                        <a:t> Respiratory &amp;</a:t>
                      </a:r>
                    </a:p>
                    <a:p>
                      <a:pPr algn="l"/>
                      <a:r>
                        <a:rPr lang="en-US" dirty="0" smtClean="0"/>
                        <a:t>cardiovascular    diseases</a:t>
                      </a:r>
                    </a:p>
                    <a:p>
                      <a:pPr algn="l"/>
                      <a:r>
                        <a:rPr lang="en-US" dirty="0" smtClean="0"/>
                        <a:t> </a:t>
                      </a:r>
                      <a:r>
                        <a:rPr lang="en-US" dirty="0" smtClean="0">
                          <a:sym typeface="Symbol"/>
                        </a:rPr>
                        <a:t>Δ </a:t>
                      </a:r>
                      <a:r>
                        <a:rPr lang="en-US" dirty="0" smtClean="0"/>
                        <a:t>Fatalities</a:t>
                      </a:r>
                    </a:p>
                    <a:p>
                      <a:pPr algn="l"/>
                      <a:r>
                        <a:rPr lang="en-US" dirty="0" smtClean="0"/>
                        <a:t> &amp; injuries</a:t>
                      </a:r>
                    </a:p>
                    <a:p>
                      <a:pPr algn="l"/>
                      <a:r>
                        <a:rPr lang="en-US" dirty="0" smtClean="0"/>
                        <a:t> </a:t>
                      </a:r>
                      <a:r>
                        <a:rPr lang="en-US" dirty="0" smtClean="0">
                          <a:sym typeface="Symbol"/>
                        </a:rPr>
                        <a:t>Δ </a:t>
                      </a:r>
                      <a:r>
                        <a:rPr lang="en-US" dirty="0" smtClean="0"/>
                        <a:t>Mental health</a:t>
                      </a:r>
                    </a:p>
                    <a:p>
                      <a:pPr algn="l"/>
                      <a:r>
                        <a:rPr lang="en-US" dirty="0" smtClean="0"/>
                        <a:t> </a:t>
                      </a:r>
                      <a:r>
                        <a:rPr lang="en-US" dirty="0" smtClean="0">
                          <a:sym typeface="Symbol"/>
                        </a:rPr>
                        <a:t>Δ</a:t>
                      </a:r>
                      <a:r>
                        <a:rPr lang="en-US" dirty="0" smtClean="0"/>
                        <a:t> Stress</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
        <p:nvSpPr>
          <p:cNvPr id="10" name="TextBox 9"/>
          <p:cNvSpPr txBox="1"/>
          <p:nvPr/>
        </p:nvSpPr>
        <p:spPr>
          <a:xfrm>
            <a:off x="7166630" y="5776295"/>
            <a:ext cx="1579917" cy="646331"/>
          </a:xfrm>
          <a:prstGeom prst="rect">
            <a:avLst/>
          </a:prstGeom>
          <a:noFill/>
        </p:spPr>
        <p:txBody>
          <a:bodyPr wrap="none" rtlCol="0">
            <a:spAutoFit/>
          </a:bodyPr>
          <a:lstStyle/>
          <a:p>
            <a:r>
              <a:rPr lang="en-US" dirty="0" smtClean="0">
                <a:solidFill>
                  <a:srgbClr val="FF0000"/>
                </a:solidFill>
              </a:rPr>
              <a:t>A = Adaptation</a:t>
            </a:r>
          </a:p>
          <a:p>
            <a:r>
              <a:rPr lang="en-US" dirty="0" smtClean="0">
                <a:solidFill>
                  <a:srgbClr val="FF0000"/>
                </a:solidFill>
              </a:rPr>
              <a:t>M = Mitigation</a:t>
            </a:r>
            <a:endParaRPr lang="en-US" dirty="0">
              <a:solidFill>
                <a:srgbClr val="FF0000"/>
              </a:solidFill>
            </a:endParaRPr>
          </a:p>
        </p:txBody>
      </p:sp>
      <p:sp>
        <p:nvSpPr>
          <p:cNvPr id="11" name="TextBox 10"/>
          <p:cNvSpPr txBox="1"/>
          <p:nvPr/>
        </p:nvSpPr>
        <p:spPr>
          <a:xfrm>
            <a:off x="508336" y="6187486"/>
            <a:ext cx="1428596" cy="276999"/>
          </a:xfrm>
          <a:prstGeom prst="rect">
            <a:avLst/>
          </a:prstGeom>
          <a:noFill/>
        </p:spPr>
        <p:txBody>
          <a:bodyPr wrap="none" rtlCol="0">
            <a:spAutoFit/>
          </a:bodyPr>
          <a:lstStyle/>
          <a:p>
            <a:r>
              <a:rPr lang="en-US" sz="1200" dirty="0" smtClean="0">
                <a:sym typeface="Symbol"/>
              </a:rPr>
              <a:t>∆ Signifies a Change</a:t>
            </a:r>
            <a:endParaRPr lang="en-US" sz="1200" dirty="0"/>
          </a:p>
        </p:txBody>
      </p:sp>
    </p:spTree>
    <p:extLst>
      <p:ext uri="{BB962C8B-B14F-4D97-AF65-F5344CB8AC3E}">
        <p14:creationId xmlns="" xmlns:p14="http://schemas.microsoft.com/office/powerpoint/2010/main" val="94963853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itle &amp; Subtitle">
  <a:themeElements>
    <a:clrScheme name="">
      <a:dk1>
        <a:srgbClr val="414141"/>
      </a:dk1>
      <a:lt1>
        <a:srgbClr val="FFFFFF"/>
      </a:lt1>
      <a:dk2>
        <a:srgbClr val="000000"/>
      </a:dk2>
      <a:lt2>
        <a:srgbClr val="808080"/>
      </a:lt2>
      <a:accent1>
        <a:srgbClr val="6C7472"/>
      </a:accent1>
      <a:accent2>
        <a:srgbClr val="333399"/>
      </a:accent2>
      <a:accent3>
        <a:srgbClr val="FFFFFF"/>
      </a:accent3>
      <a:accent4>
        <a:srgbClr val="363636"/>
      </a:accent4>
      <a:accent5>
        <a:srgbClr val="BABCBC"/>
      </a:accent5>
      <a:accent6>
        <a:srgbClr val="2D2D8A"/>
      </a:accent6>
      <a:hlink>
        <a:srgbClr val="009999"/>
      </a:hlink>
      <a:folHlink>
        <a:srgbClr val="99CC00"/>
      </a:folHlink>
    </a:clrScheme>
    <a:fontScheme name="Title &amp; Subtitle">
      <a:majorFont>
        <a:latin typeface="Gill Sans Light"/>
        <a:ea typeface="ヒラギノ角ゴ ProN W3"/>
        <a:cs typeface="ヒラギノ角ゴ ProN W3"/>
      </a:majorFont>
      <a:minorFont>
        <a:latin typeface="Gill Sans Light"/>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C7472"/>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a:ln>
              <a:noFill/>
            </a:ln>
            <a:solidFill>
              <a:srgbClr val="414141"/>
            </a:solidFill>
            <a:effectLst/>
            <a:latin typeface="Gill Sans Light" charset="0"/>
            <a:ea typeface="ヒラギノ角ゴ ProN W3" charset="-128"/>
            <a:cs typeface="ヒラギノ角ゴ ProN W3" charset="-128"/>
            <a:sym typeface="Gill Sans Light" charset="0"/>
          </a:defRPr>
        </a:defPPr>
      </a:lstStyle>
    </a:spDef>
    <a:lnDef>
      <a:spPr bwMode="auto">
        <a:xfrm>
          <a:off x="0" y="0"/>
          <a:ext cx="1" cy="1"/>
        </a:xfrm>
        <a:custGeom>
          <a:avLst/>
          <a:gdLst/>
          <a:ahLst/>
          <a:cxnLst/>
          <a:rect l="0" t="0" r="0" b="0"/>
          <a:pathLst/>
        </a:custGeom>
        <a:solidFill>
          <a:srgbClr val="6C7472"/>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a:ln>
              <a:noFill/>
            </a:ln>
            <a:solidFill>
              <a:srgbClr val="414141"/>
            </a:solidFill>
            <a:effectLst/>
            <a:latin typeface="Gill Sans Light" charset="0"/>
            <a:ea typeface="ヒラギノ角ゴ ProN W3" charset="-128"/>
            <a:cs typeface="ヒラギノ角ゴ ProN W3" charset="-128"/>
            <a:sym typeface="Gill Sans Light" charset="0"/>
          </a:defRPr>
        </a:defPPr>
      </a:lstStyle>
    </a:lnDef>
  </a:objectDefaults>
  <a:extraClrSchemeLst>
    <a:extraClrScheme>
      <a:clrScheme name="Title &amp; Sub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URL xmlns="http://schemas.microsoft.com/sharepoint/v3">
      <Url>https://www.oregon.gov/oha/PH/HEALTHYENVIRONMENTS/TRACKINGASSESSMENT/HEALTHIMPACTASSESSMENT/Documents/Upstream%20HIA%20Climate%20Training/hiaccpolicytrng_ch4_2.28.12.pptx</Url>
      <Description>Slide 1</Description>
    </URL>
    <PublishingExpirationDate xmlns="http://schemas.microsoft.com/sharepoint/v3" xsi:nil="true"/>
    <PublishingStartDate xmlns="http://schemas.microsoft.com/sharepoint/v3" xsi:nil="true"/>
    <IACategory xmlns="59da1016-2a1b-4f8a-9768-d7a4932f6f16" xsi:nil="true"/>
    <IASubtopic xmlns="59da1016-2a1b-4f8a-9768-d7a4932f6f16" xsi:nil="true"/>
    <Meta_x0020_Description xmlns="0a694952-cb22-40ec-9f67-04f82ac00161" xsi:nil="true"/>
    <DocumentExpirationDate xmlns="59da1016-2a1b-4f8a-9768-d7a4932f6f16" xsi:nil="true"/>
    <IATopic xmlns="59da1016-2a1b-4f8a-9768-d7a4932f6f16" xsi:nil="true"/>
    <Meta_x0020_Keywords xmlns="0a694952-cb22-40ec-9f67-04f82ac00161"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67D2D28E1DCE5479F7E6CEA8BBBE69F" ma:contentTypeVersion="18" ma:contentTypeDescription="Create a new document." ma:contentTypeScope="" ma:versionID="5f48d8e439eeb35d90b624bf4ad5645a">
  <xsd:schema xmlns:xsd="http://www.w3.org/2001/XMLSchema" xmlns:xs="http://www.w3.org/2001/XMLSchema" xmlns:p="http://schemas.microsoft.com/office/2006/metadata/properties" xmlns:ns1="http://schemas.microsoft.com/sharepoint/v3" xmlns:ns2="59da1016-2a1b-4f8a-9768-d7a4932f6f16" xmlns:ns3="0a694952-cb22-40ec-9f67-04f82ac00161" targetNamespace="http://schemas.microsoft.com/office/2006/metadata/properties" ma:root="true" ma:fieldsID="d0f8173e761758672fcd094938a7baab" ns1:_="" ns2:_="" ns3:_="">
    <xsd:import namespace="http://schemas.microsoft.com/sharepoint/v3"/>
    <xsd:import namespace="59da1016-2a1b-4f8a-9768-d7a4932f6f16"/>
    <xsd:import namespace="0a694952-cb22-40ec-9f67-04f82ac00161"/>
    <xsd:element name="properties">
      <xsd:complexType>
        <xsd:sequence>
          <xsd:element name="documentManagement">
            <xsd:complexType>
              <xsd:all>
                <xsd:element ref="ns2:IACategory" minOccurs="0"/>
                <xsd:element ref="ns2:IATopic" minOccurs="0"/>
                <xsd:element ref="ns2:IASubtopic" minOccurs="0"/>
                <xsd:element ref="ns2:DocumentExpirationDate" minOccurs="0"/>
                <xsd:element ref="ns3:Meta_x0020_Description" minOccurs="0"/>
                <xsd:element ref="ns3:Meta_x0020_Keywords" minOccurs="0"/>
                <xsd:element ref="ns1:PublishingStartDate" minOccurs="0"/>
                <xsd:element ref="ns1:PublishingExpirationDate" minOccurs="0"/>
                <xsd:element ref="ns1:UR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0"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11"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element name="URL" ma:index="12" nillable="true" ma:displayName="URL" ma:format="Hyperlink" ma:internalName="URL" ma:readOnly="false">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9da1016-2a1b-4f8a-9768-d7a4932f6f16" elementFormDefault="qualified">
    <xsd:import namespace="http://schemas.microsoft.com/office/2006/documentManagement/types"/>
    <xsd:import namespace="http://schemas.microsoft.com/office/infopath/2007/PartnerControls"/>
    <xsd:element name="IACategory" ma:index="4" nillable="true" ma:displayName="IA Category" ma:format="Dropdown" ma:internalName="IACategory" ma:readOnly="false">
      <xsd:simpleType>
        <xsd:restriction base="dms:Choice">
          <xsd:enumeration value="About OHA"/>
          <xsd:enumeration value="Programs and Services"/>
          <xsd:enumeration value="Oregon Health Plan"/>
          <xsd:enumeration value="Health System Reform"/>
          <xsd:enumeration value="Licenses and Certificates"/>
          <xsd:enumeration value="Public Health"/>
        </xsd:restriction>
      </xsd:simpleType>
    </xsd:element>
    <xsd:element name="IATopic" ma:index="5" nillable="true" ma:displayName="IA Topic" ma:format="Dropdown" ma:internalName="IATopic" ma:readOnly="false">
      <xsd:simpleType>
        <xsd:restriction base="dms:Choice">
          <xsd:enumeration value="About OHA - Agency Communications"/>
          <xsd:enumeration value="About OHA - Budget"/>
          <xsd:enumeration value="About OHA - Contacts"/>
          <xsd:enumeration value="About OHA - Grants &amp; Contracts"/>
          <xsd:enumeration value="About OHA - Jobs &amp; Employment"/>
          <xsd:enumeration value="About OHA - Organization"/>
          <xsd:enumeration value="About OHA - Policies"/>
          <xsd:enumeration value="About OHA - Public Meetings"/>
          <xsd:enumeration value="About OHA - Public Records"/>
          <xsd:enumeration value="About OHA - Questions &amp; Comments"/>
          <xsd:enumeration value="About OHA - Reports &amp; Data"/>
          <xsd:enumeration value="About OHA - Rulemaking"/>
          <xsd:enumeration value="Programs and Services - Behavioral Health"/>
          <xsd:enumeration value="Programs and Services - Contacts"/>
          <xsd:enumeration value="Programs and Services - Coordinated Care"/>
          <xsd:enumeration value="Programs and Services - Disease"/>
          <xsd:enumeration value="Programs and Services - Environment"/>
          <xsd:enumeration value="Programs and Services - Health Resources"/>
          <xsd:enumeration value="Programs and Services - OEBB"/>
          <xsd:enumeration value="Programs and Services - Oregon Health Plan"/>
          <xsd:enumeration value="Programs and Services - Oregon State Hospital"/>
          <xsd:enumeration value="Programs and Services - PEBB"/>
          <xsd:enumeration value="Programs and Services - Pharmacy"/>
          <xsd:enumeration value="Programs and Services - Prevention"/>
          <xsd:enumeration value="Programs and Services - Safety"/>
          <xsd:enumeration value="Oregon Health Plan - Agency Communications"/>
          <xsd:enumeration value="Oregon Health Plan - Benefits"/>
          <xsd:enumeration value="Oregon Health Plan - Contacts"/>
          <xsd:enumeration value="Oregon Health Plan - Coordinated Care"/>
          <xsd:enumeration value="Oregon Health Plan - Grants &amp; Contracts"/>
          <xsd:enumeration value="Oregon Health Plan - Health Resources"/>
          <xsd:enumeration value="Oregon Health Plan - Policies"/>
          <xsd:enumeration value="Oregon Health Plan - Providers and Partners"/>
          <xsd:enumeration value="Oregon Health Plan - Public Meetings"/>
          <xsd:enumeration value="Oregon Health Plan - Questions &amp; Comments"/>
          <xsd:enumeration value="Oregon Health Plan - Rule Making"/>
          <xsd:enumeration value="Health System Reform - Agency Communications"/>
          <xsd:enumeration value="Health System Reform - Coordinated Care"/>
          <xsd:enumeration value="Health System Reform - Public Meetings"/>
          <xsd:enumeration value="Health System Reform - Questions &amp; Comments"/>
          <xsd:enumeration value="Health System Reform - Reports &amp; Data"/>
          <xsd:enumeration value="Licenses and Certificates - Certificates"/>
          <xsd:enumeration value="Licenses and Certificates - Contacts"/>
          <xsd:enumeration value="Licenses and Certificates - Licenses"/>
          <xsd:enumeration value="Licenses and Certificates - Vital Records"/>
          <xsd:enumeration value="Public Health - Agency Communications"/>
          <xsd:enumeration value="Public Health - Contacts"/>
          <xsd:enumeration value="Public Health - Disease"/>
          <xsd:enumeration value="Public Health - Environment"/>
          <xsd:enumeration value="Public Health - Health Resources"/>
          <xsd:enumeration value="Public Health - Questions &amp; Comments"/>
          <xsd:enumeration value="Public Health - Prevention"/>
          <xsd:enumeration value="Public Health - Providers and Partners"/>
          <xsd:enumeration value="Public Health - Reports &amp; Data"/>
          <xsd:enumeration value="Public Health - Safety"/>
          <xsd:enumeration value="Public Health - Vital Records"/>
        </xsd:restriction>
      </xsd:simpleType>
    </xsd:element>
    <xsd:element name="IASubtopic" ma:index="6" nillable="true" ma:displayName="IA Subtopic" ma:format="Dropdown" ma:internalName="IASubtopic" ma:readOnly="false">
      <xsd:simpleType>
        <xsd:restriction base="dms:Choice">
          <xsd:enumeration value="Addiction Services - Alcohol"/>
          <xsd:enumeration value="Addiction Services - Drug"/>
          <xsd:enumeration value="Addiction Services - Gambling"/>
          <xsd:enumeration value="Addiction Services - Tobacco"/>
          <xsd:enumeration value="Applications"/>
          <xsd:enumeration value="Benefits - Health Plans"/>
          <xsd:enumeration value="Benefits - OEBB"/>
          <xsd:enumeration value="Benefits - OHP"/>
          <xsd:enumeration value="Benefits - PEBB"/>
          <xsd:enumeration value="Benefits - Retirement"/>
          <xsd:enumeration value="Budget - Agency Summary"/>
          <xsd:enumeration value="Budget - Agency Request (ARB)"/>
          <xsd:enumeration value="Budget - Governors Budget"/>
          <xsd:enumeration value="Budget - Infrastructure"/>
          <xsd:enumeration value="Budget - Legislatively Adopted (LAB)"/>
          <xsd:enumeration value="Budget - Legislative action"/>
          <xsd:enumeration value="Budget - Overview"/>
          <xsd:enumeration value="Budget - Policy Option Package (POP)"/>
          <xsd:enumeration value="Budget - Priorities"/>
          <xsd:enumeration value="Budget - Program"/>
          <xsd:enumeration value="Budget - Reduction"/>
          <xsd:enumeration value="Budget - Strategic funding proposal"/>
          <xsd:enumeration value="Budget - Special report"/>
          <xsd:enumeration value="Budget - Stakeholder meeting"/>
          <xsd:enumeration value="CCO - Contact"/>
          <xsd:enumeration value="CCO - Audited Financial Statement"/>
          <xsd:enumeration value="CCO - Interim Financial Statement"/>
          <xsd:enumeration value="CCO - Internal Financial Statement"/>
          <xsd:enumeration value="Clean Air"/>
          <xsd:enumeration value="Clean Water"/>
          <xsd:enumeration value="Clinics"/>
          <xsd:enumeration value="Commissions"/>
          <xsd:enumeration value="Committee Members"/>
          <xsd:enumeration value="Committees"/>
          <xsd:enumeration value="Crisis Services"/>
          <xsd:enumeration value="Drug Addiction Services"/>
          <xsd:enumeration value="Electronic Health Care Records (EHR)"/>
          <xsd:enumeration value="Emergency Preparedness"/>
          <xsd:enumeration value="Environmental Pollution"/>
          <xsd:enumeration value="Featured Content"/>
          <xsd:enumeration value="Fees"/>
          <xsd:enumeration value="Health Services - Primary Care Home"/>
          <xsd:enumeration value="Health Services - Prioritized list"/>
          <xsd:enumeration value="ICD-10"/>
          <xsd:enumeration value="Immunizations"/>
          <xsd:enumeration value="Legislation - Bills"/>
          <xsd:enumeration value="Legislation - Contact"/>
          <xsd:enumeration value="Legislation - Highlights"/>
          <xsd:enumeration value="Legislation - Session Summary"/>
          <xsd:enumeration value="Materials - Commission"/>
          <xsd:enumeration value="Materials - Committee"/>
          <xsd:enumeration value="Materials - Coverage Guidance"/>
          <xsd:enumeration value="Materials - Evidence-based Guidelines"/>
          <xsd:enumeration value="Materials - Health care plan details"/>
          <xsd:enumeration value="Materials - Health care plan overview"/>
          <xsd:enumeration value="Materials - Meeting Document"/>
          <xsd:enumeration value="Materials - Meeting Recording"/>
          <xsd:enumeration value="Materials - Meeting Schedule"/>
          <xsd:enumeration value="Materials - Open Enrollment"/>
          <xsd:enumeration value="Materials - Training"/>
          <xsd:enumeration value="Materials - Webinar"/>
          <xsd:enumeration value="Materials - Workgroup"/>
          <xsd:enumeration value="Medical Marijuana (OMMP)"/>
          <xsd:enumeration value="Medical Services"/>
          <xsd:enumeration value="Meeting Document"/>
          <xsd:enumeration value="Meeting Schedule"/>
          <xsd:enumeration value="Mental Health Services"/>
          <xsd:enumeration value="Metrics - Behavioral Health"/>
          <xsd:enumeration value="Metrics - CCO"/>
          <xsd:enumeration value="Metrics - Demographics"/>
          <xsd:enumeration value="Metrics - Hospital Performance"/>
          <xsd:enumeration value="Metrics - Incentive"/>
          <xsd:enumeration value="Metrics - Measures and Outcomes Tracking (MOTS)"/>
          <xsd:enumeration value="Metrics - ONE Eligibility system"/>
          <xsd:enumeration value="Metrics - Prevention"/>
          <xsd:enumeration value="Metrics - Rural health"/>
          <xsd:enumeration value="Metrics - State-Wide"/>
          <xsd:enumeration value="News Letter"/>
          <xsd:enumeration value="News Release"/>
          <xsd:enumeration value="OHP - Medicaid Waiver"/>
          <xsd:enumeration value="OHP - Provider Announcement"/>
          <xsd:enumeration value="OHP - Provider Rates"/>
          <xsd:enumeration value="Preferred Drug List"/>
          <xsd:enumeration value="Prescription Drugs - Monitoring"/>
          <xsd:enumeration value="Prescription Drugs - Preferred List"/>
          <xsd:enumeration value="Prescription Drugs - Subsidy"/>
          <xsd:enumeration value="Prescription Drugs Subsidy"/>
          <xsd:enumeration value="Technical Assistance"/>
          <xsd:enumeration value="Training"/>
          <xsd:enumeration value="Vital Statistics - Birth Certificate"/>
          <xsd:enumeration value="Vital Statistics - Certificate Death"/>
          <xsd:enumeration value="Vital Statistics - Data Use Requests"/>
          <xsd:enumeration value="Vital Statistics - Divorce Data"/>
          <xsd:enumeration value="Vital Statistics - Domestic Partnership Data"/>
          <xsd:enumeration value="Vital Statistics - Fetal Death Data"/>
          <xsd:enumeration value="Vital Statistics - Marriage Data"/>
          <xsd:enumeration value="Vital Statistics - Teen Pregnancy Data"/>
          <xsd:enumeration value="Wellness - Exercise"/>
          <xsd:enumeration value="Wellness - HEM"/>
          <xsd:enumeration value="Wellness - Intervention"/>
          <xsd:enumeration value="Wellness - Pain Management"/>
          <xsd:enumeration value="Wellness - Reproductive Health"/>
          <xsd:enumeration value="Wellness - Stress Relief"/>
        </xsd:restriction>
      </xsd:simpleType>
    </xsd:element>
    <xsd:element name="DocumentExpirationDate" ma:index="7" nillable="true" ma:displayName="Document Expiration Date" ma:format="DateOnly" ma:internalName="DocumentExpirationDate" ma:readOnly="fals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0a694952-cb22-40ec-9f67-04f82ac00161" elementFormDefault="qualified">
    <xsd:import namespace="http://schemas.microsoft.com/office/2006/documentManagement/types"/>
    <xsd:import namespace="http://schemas.microsoft.com/office/infopath/2007/PartnerControls"/>
    <xsd:element name="Meta_x0020_Description" ma:index="8" nillable="true" ma:displayName="Meta Description" ma:internalName="Meta_x0020_Description" ma:readOnly="false">
      <xsd:simpleType>
        <xsd:restriction base="dms:Text"/>
      </xsd:simpleType>
    </xsd:element>
    <xsd:element name="Meta_x0020_Keywords" ma:index="9" nillable="true" ma:displayName="Meta Keywords" ma:internalName="Meta_x0020_Keywords" ma:readOnly="fals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3"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A39755C-3A7C-41B3-8FCF-0199C469652D}"/>
</file>

<file path=customXml/itemProps2.xml><?xml version="1.0" encoding="utf-8"?>
<ds:datastoreItem xmlns:ds="http://schemas.openxmlformats.org/officeDocument/2006/customXml" ds:itemID="{2A5406E5-5181-4DA4-A147-2C41C422725B}"/>
</file>

<file path=customXml/itemProps3.xml><?xml version="1.0" encoding="utf-8"?>
<ds:datastoreItem xmlns:ds="http://schemas.openxmlformats.org/officeDocument/2006/customXml" ds:itemID="{559546B4-5179-4D0F-8FF4-614BD67B14A1}"/>
</file>

<file path=docProps/app.xml><?xml version="1.0" encoding="utf-8"?>
<Properties xmlns="http://schemas.openxmlformats.org/officeDocument/2006/extended-properties" xmlns:vt="http://schemas.openxmlformats.org/officeDocument/2006/docPropsVTypes">
  <TotalTime>4446</TotalTime>
  <Words>1550</Words>
  <Application>Microsoft Office PowerPoint</Application>
  <PresentationFormat>On-screen Show (4:3)</PresentationFormat>
  <Paragraphs>319</Paragraphs>
  <Slides>18</Slides>
  <Notes>16</Notes>
  <HiddenSlides>0</HiddenSlides>
  <MMClips>0</MMClips>
  <ScaleCrop>false</ScaleCrop>
  <HeadingPairs>
    <vt:vector size="4" baseType="variant">
      <vt:variant>
        <vt:lpstr>Theme</vt:lpstr>
      </vt:variant>
      <vt:variant>
        <vt:i4>2</vt:i4>
      </vt:variant>
      <vt:variant>
        <vt:lpstr>Slide Titles</vt:lpstr>
      </vt:variant>
      <vt:variant>
        <vt:i4>18</vt:i4>
      </vt:variant>
    </vt:vector>
  </HeadingPairs>
  <TitlesOfParts>
    <vt:vector size="20" baseType="lpstr">
      <vt:lpstr>Office Theme</vt:lpstr>
      <vt:lpstr>Title &amp; Subtitle</vt:lpstr>
      <vt:lpstr>Using HIA  on Climate Change Policy:  A Training Course for Public Health Professionals</vt:lpstr>
      <vt:lpstr>Steps of an HIA: Scoping</vt:lpstr>
      <vt:lpstr>Scoping: Learning Objectives</vt:lpstr>
      <vt:lpstr>Scope: Determines Your HIA Scale</vt:lpstr>
      <vt:lpstr>Slide 5</vt:lpstr>
      <vt:lpstr>Climate Change Policy  Health Determinants</vt:lpstr>
      <vt:lpstr>Exercise 3: Preliminary Scope</vt:lpstr>
      <vt:lpstr>Climate Change Emission Sources</vt:lpstr>
      <vt:lpstr>Transportation Policy Sample Health Outcomes</vt:lpstr>
      <vt:lpstr>Transportation Policy Example  (Higher Fuel Cost)</vt:lpstr>
      <vt:lpstr>Land Use Sample Health Outcomes</vt:lpstr>
      <vt:lpstr>Land Use and Transportation Sector Pathway Example (“20 Minute Neighborhoods”)</vt:lpstr>
      <vt:lpstr>Bite Size Scope?</vt:lpstr>
      <vt:lpstr>Bite Size Scope?</vt:lpstr>
      <vt:lpstr>Bite Size Scope?</vt:lpstr>
      <vt:lpstr>Exercise 4: Narrow Scope</vt:lpstr>
      <vt:lpstr>How Upstream Narrowed the VMT Scope</vt:lpstr>
      <vt:lpstr>Toolkit – Sample Project Planning Tracking Tool</vt:lpstr>
    </vt:vector>
  </TitlesOfParts>
  <Company>Upstream Public Health</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Tia Henderson</dc:creator>
  <cp:lastModifiedBy>OR0208096</cp:lastModifiedBy>
  <cp:revision>155</cp:revision>
  <cp:lastPrinted>2011-08-12T00:05:03Z</cp:lastPrinted>
  <dcterms:created xsi:type="dcterms:W3CDTF">2011-12-02T20:17:22Z</dcterms:created>
  <dcterms:modified xsi:type="dcterms:W3CDTF">2013-04-11T23:31:31Z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0x010100367D2D28E1DCE5479F7E6CEA8BBBE69F</vt:lpwstr>
  </property>
  <property fmtid="{D5CDD505-2E9C-101B-9397-08002B2CF9AE}" pid="3" name="WorkflowChangePath">
    <vt:lpwstr>e77a80a3-a184-4998-b014-5cc02e80c39b,2;</vt:lpwstr>
  </property>
</Properties>
</file>