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9.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35.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143.xml" ContentType="application/vnd.openxmlformats-officedocument.presentationml.slideLayout+xml"/>
  <Override PartName="/ppt/slideLayouts/slideLayout134.xml" ContentType="application/vnd.openxmlformats-officedocument.presentationml.slideLayout+xml"/>
  <Override PartName="/ppt/slideLayouts/slideLayout144.xml" ContentType="application/vnd.openxmlformats-officedocument.presentationml.slideLayout+xml"/>
  <Override PartName="/ppt/notesSlides/notesSlide14.xml" ContentType="application/vnd.openxmlformats-officedocument.presentationml.notesSlide+xml"/>
  <Override PartName="/ppt/notesSlides/notesSlide4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42.xml" ContentType="application/vnd.openxmlformats-officedocument.presentationml.notesSlide+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7.xml" ContentType="application/vnd.openxmlformats-officedocument.presentationml.notesSlide+xml"/>
  <Override PartName="/ppt/notesSlides/notesSlide23.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slideLayouts/slideLayout145.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notesSlides/notesSlide9.xml" ContentType="application/vnd.openxmlformats-officedocument.presentationml.notesSlid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54.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63.xml" ContentType="application/vnd.openxmlformats-officedocument.presentationml.slideLayout+xml"/>
  <Override PartName="/ppt/slideLayouts/slideLayout160.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64.xml" ContentType="application/vnd.openxmlformats-officedocument.presentationml.slideLayout+xml"/>
  <Override PartName="/ppt/notesSlides/notesSlide8.xml" ContentType="application/vnd.openxmlformats-officedocument.presentationml.notesSlide+xml"/>
  <Override PartName="/ppt/slideLayouts/slideLayout16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4.xml" ContentType="application/vnd.openxmlformats-officedocument.theme+xml"/>
  <Override PartName="/ppt/theme/theme11.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0.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 id="2147483653"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3663" r:id="rId13"/>
    <p:sldMasterId id="2147483664" r:id="rId14"/>
    <p:sldMasterId id="2147483665" r:id="rId15"/>
  </p:sldMasterIdLst>
  <p:notesMasterIdLst>
    <p:notesMasterId r:id="rId64"/>
  </p:notesMasterIdLst>
  <p:sldIdLst>
    <p:sldId id="256" r:id="rId16"/>
    <p:sldId id="366" r:id="rId17"/>
    <p:sldId id="307" r:id="rId18"/>
    <p:sldId id="310" r:id="rId19"/>
    <p:sldId id="308" r:id="rId20"/>
    <p:sldId id="312" r:id="rId21"/>
    <p:sldId id="311" r:id="rId22"/>
    <p:sldId id="313" r:id="rId23"/>
    <p:sldId id="316" r:id="rId24"/>
    <p:sldId id="367" r:id="rId25"/>
    <p:sldId id="317" r:id="rId26"/>
    <p:sldId id="318" r:id="rId27"/>
    <p:sldId id="319" r:id="rId28"/>
    <p:sldId id="320" r:id="rId29"/>
    <p:sldId id="371" r:id="rId30"/>
    <p:sldId id="379" r:id="rId31"/>
    <p:sldId id="380" r:id="rId32"/>
    <p:sldId id="321" r:id="rId33"/>
    <p:sldId id="322" r:id="rId34"/>
    <p:sldId id="323" r:id="rId35"/>
    <p:sldId id="324" r:id="rId36"/>
    <p:sldId id="326" r:id="rId37"/>
    <p:sldId id="327" r:id="rId38"/>
    <p:sldId id="328" r:id="rId39"/>
    <p:sldId id="329" r:id="rId40"/>
    <p:sldId id="330" r:id="rId41"/>
    <p:sldId id="364" r:id="rId42"/>
    <p:sldId id="331" r:id="rId43"/>
    <p:sldId id="333" r:id="rId44"/>
    <p:sldId id="332" r:id="rId45"/>
    <p:sldId id="365" r:id="rId46"/>
    <p:sldId id="374" r:id="rId47"/>
    <p:sldId id="375" r:id="rId48"/>
    <p:sldId id="376" r:id="rId49"/>
    <p:sldId id="336" r:id="rId50"/>
    <p:sldId id="337" r:id="rId51"/>
    <p:sldId id="339" r:id="rId52"/>
    <p:sldId id="340" r:id="rId53"/>
    <p:sldId id="341" r:id="rId54"/>
    <p:sldId id="342" r:id="rId55"/>
    <p:sldId id="343" r:id="rId56"/>
    <p:sldId id="344" r:id="rId57"/>
    <p:sldId id="345" r:id="rId58"/>
    <p:sldId id="346" r:id="rId59"/>
    <p:sldId id="347" r:id="rId60"/>
    <p:sldId id="348" r:id="rId61"/>
    <p:sldId id="372" r:id="rId62"/>
    <p:sldId id="349" r:id="rId63"/>
  </p:sldIdLst>
  <p:sldSz cx="9144000" cy="6858000" type="screen4x3"/>
  <p:notesSz cx="6858000" cy="9144000"/>
  <p:defaultTextStyle>
    <a:defPPr>
      <a:defRPr lang="en-US"/>
    </a:defPPr>
    <a:lvl1pPr algn="l" rtl="0" fontAlgn="base">
      <a:spcBef>
        <a:spcPct val="0"/>
      </a:spcBef>
      <a:spcAft>
        <a:spcPct val="0"/>
      </a:spcAft>
      <a:defRPr sz="1200" kern="1200">
        <a:solidFill>
          <a:srgbClr val="414141"/>
        </a:solidFill>
        <a:latin typeface="Gill Sans Light" charset="0"/>
        <a:ea typeface="ヒラギノ角ゴ ProN W3" charset="-128"/>
        <a:cs typeface="+mn-cs"/>
        <a:sym typeface="Gill Sans Light" charset="0"/>
      </a:defRPr>
    </a:lvl1pPr>
    <a:lvl2pPr marL="457200" algn="l" rtl="0" fontAlgn="base">
      <a:spcBef>
        <a:spcPct val="0"/>
      </a:spcBef>
      <a:spcAft>
        <a:spcPct val="0"/>
      </a:spcAft>
      <a:defRPr sz="1200" kern="1200">
        <a:solidFill>
          <a:srgbClr val="414141"/>
        </a:solidFill>
        <a:latin typeface="Gill Sans Light" charset="0"/>
        <a:ea typeface="ヒラギノ角ゴ ProN W3" charset="-128"/>
        <a:cs typeface="+mn-cs"/>
        <a:sym typeface="Gill Sans Light" charset="0"/>
      </a:defRPr>
    </a:lvl2pPr>
    <a:lvl3pPr marL="914400" algn="l" rtl="0" fontAlgn="base">
      <a:spcBef>
        <a:spcPct val="0"/>
      </a:spcBef>
      <a:spcAft>
        <a:spcPct val="0"/>
      </a:spcAft>
      <a:defRPr sz="1200" kern="1200">
        <a:solidFill>
          <a:srgbClr val="414141"/>
        </a:solidFill>
        <a:latin typeface="Gill Sans Light" charset="0"/>
        <a:ea typeface="ヒラギノ角ゴ ProN W3" charset="-128"/>
        <a:cs typeface="+mn-cs"/>
        <a:sym typeface="Gill Sans Light" charset="0"/>
      </a:defRPr>
    </a:lvl3pPr>
    <a:lvl4pPr marL="1371600" algn="l" rtl="0" fontAlgn="base">
      <a:spcBef>
        <a:spcPct val="0"/>
      </a:spcBef>
      <a:spcAft>
        <a:spcPct val="0"/>
      </a:spcAft>
      <a:defRPr sz="1200" kern="1200">
        <a:solidFill>
          <a:srgbClr val="414141"/>
        </a:solidFill>
        <a:latin typeface="Gill Sans Light" charset="0"/>
        <a:ea typeface="ヒラギノ角ゴ ProN W3" charset="-128"/>
        <a:cs typeface="+mn-cs"/>
        <a:sym typeface="Gill Sans Light" charset="0"/>
      </a:defRPr>
    </a:lvl4pPr>
    <a:lvl5pPr marL="1828800" algn="l" rtl="0" fontAlgn="base">
      <a:spcBef>
        <a:spcPct val="0"/>
      </a:spcBef>
      <a:spcAft>
        <a:spcPct val="0"/>
      </a:spcAft>
      <a:defRPr sz="1200" kern="1200">
        <a:solidFill>
          <a:srgbClr val="414141"/>
        </a:solidFill>
        <a:latin typeface="Gill Sans Light" charset="0"/>
        <a:ea typeface="ヒラギノ角ゴ ProN W3" charset="-128"/>
        <a:cs typeface="+mn-cs"/>
        <a:sym typeface="Gill Sans Light" charset="0"/>
      </a:defRPr>
    </a:lvl5pPr>
    <a:lvl6pPr marL="2286000" algn="l" defTabSz="914400" rtl="0" eaLnBrk="1" latinLnBrk="0" hangingPunct="1">
      <a:defRPr sz="1200" kern="1200">
        <a:solidFill>
          <a:srgbClr val="414141"/>
        </a:solidFill>
        <a:latin typeface="Gill Sans Light" charset="0"/>
        <a:ea typeface="ヒラギノ角ゴ ProN W3" charset="-128"/>
        <a:cs typeface="+mn-cs"/>
        <a:sym typeface="Gill Sans Light" charset="0"/>
      </a:defRPr>
    </a:lvl6pPr>
    <a:lvl7pPr marL="2743200" algn="l" defTabSz="914400" rtl="0" eaLnBrk="1" latinLnBrk="0" hangingPunct="1">
      <a:defRPr sz="1200" kern="1200">
        <a:solidFill>
          <a:srgbClr val="414141"/>
        </a:solidFill>
        <a:latin typeface="Gill Sans Light" charset="0"/>
        <a:ea typeface="ヒラギノ角ゴ ProN W3" charset="-128"/>
        <a:cs typeface="+mn-cs"/>
        <a:sym typeface="Gill Sans Light" charset="0"/>
      </a:defRPr>
    </a:lvl7pPr>
    <a:lvl8pPr marL="3200400" algn="l" defTabSz="914400" rtl="0" eaLnBrk="1" latinLnBrk="0" hangingPunct="1">
      <a:defRPr sz="1200" kern="1200">
        <a:solidFill>
          <a:srgbClr val="414141"/>
        </a:solidFill>
        <a:latin typeface="Gill Sans Light" charset="0"/>
        <a:ea typeface="ヒラギノ角ゴ ProN W3" charset="-128"/>
        <a:cs typeface="+mn-cs"/>
        <a:sym typeface="Gill Sans Light" charset="0"/>
      </a:defRPr>
    </a:lvl8pPr>
    <a:lvl9pPr marL="3657600" algn="l" defTabSz="914400" rtl="0" eaLnBrk="1" latinLnBrk="0" hangingPunct="1">
      <a:defRPr sz="1200" kern="1200">
        <a:solidFill>
          <a:srgbClr val="414141"/>
        </a:solidFill>
        <a:latin typeface="Gill Sans Light" charset="0"/>
        <a:ea typeface="ヒラギノ角ゴ ProN W3" charset="-128"/>
        <a:cs typeface="+mn-cs"/>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2048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Light" charset="0"/>
        <a:ea typeface="MS PGothic" pitchFamily="34"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oregonstate.edu/groups/geco/pages/GECO_climate_change_myths_fact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noFill/>
          <a:ln/>
        </p:spPr>
        <p:txBody>
          <a:bodyPr/>
          <a:lstStyle/>
          <a:p>
            <a:pPr marL="39688" eaLnBrk="1" hangingPunct="1"/>
            <a:r>
              <a:rPr lang="en-US" sz="1800" smtClean="0">
                <a:solidFill>
                  <a:srgbClr val="000000"/>
                </a:solidFill>
                <a:latin typeface="Lucida Grande" charset="0"/>
                <a:sym typeface="Lucida Grande" charset="0"/>
              </a:rPr>
              <a:t>Point of slide: Space holder while introduce and explain what we had in mind.</a:t>
            </a:r>
          </a:p>
          <a:p>
            <a:pPr marL="39688" eaLnBrk="1" hangingPunct="1"/>
            <a:endParaRPr lang="en-US" sz="1800" smtClean="0">
              <a:solidFill>
                <a:srgbClr val="000000"/>
              </a:solidFill>
              <a:latin typeface="Lucida Grande" charset="0"/>
              <a:sym typeface="Lucida Grande" charset="0"/>
            </a:endParaRPr>
          </a:p>
          <a:p>
            <a:pPr marL="39688" eaLnBrk="1" hangingPunct="1"/>
            <a:r>
              <a:rPr lang="en-US" sz="1800" smtClean="0">
                <a:solidFill>
                  <a:srgbClr val="000000"/>
                </a:solidFill>
                <a:latin typeface="Lucida Grande" charset="0"/>
                <a:sym typeface="Lucida Grande" charset="0"/>
              </a:rPr>
              <a:t>Welcome and introductions.</a:t>
            </a:r>
          </a:p>
          <a:p>
            <a:pPr marL="39688" eaLnBrk="1" hangingPunct="1"/>
            <a:endParaRPr lang="en-US" sz="1800" smtClean="0">
              <a:solidFill>
                <a:srgbClr val="000000"/>
              </a:solidFill>
              <a:latin typeface="Lucida Grande" charset="0"/>
              <a:sym typeface="Lucida Grande" charset="0"/>
            </a:endParaRPr>
          </a:p>
          <a:p>
            <a:pPr marL="39688" eaLnBrk="1" hangingPunct="1"/>
            <a:r>
              <a:rPr lang="en-US" sz="1800" smtClean="0">
                <a:solidFill>
                  <a:srgbClr val="000000"/>
                </a:solidFill>
                <a:latin typeface="Lucida Grande" charset="0"/>
                <a:sym typeface="Lucida Grande" charset="0"/>
              </a:rPr>
              <a:t>The purpose of this training module is for local, state and federal public health agency professionals to understand how to apply Health Impact Assessment practice to Climate Change Policy. </a:t>
            </a:r>
          </a:p>
          <a:p>
            <a:pPr marL="39688" eaLnBrk="1" hangingPunct="1"/>
            <a:endParaRPr lang="en-US" sz="1800" smtClean="0">
              <a:solidFill>
                <a:srgbClr val="000000"/>
              </a:solidFill>
              <a:latin typeface="Lucida Grande" charset="0"/>
              <a:sym typeface="Lucida Grande" charset="0"/>
            </a:endParaRPr>
          </a:p>
          <a:p>
            <a:pPr marL="39688" eaLnBrk="1" hangingPunct="1"/>
            <a:r>
              <a:rPr lang="en-US" sz="1800" smtClean="0">
                <a:solidFill>
                  <a:srgbClr val="000000"/>
                </a:solidFill>
                <a:latin typeface="Lucida Grande" charset="0"/>
                <a:sym typeface="Lucida Grande" charset="0"/>
              </a:rPr>
              <a:t>See the Participant</a:t>
            </a:r>
            <a:r>
              <a:rPr lang="ja-JP" altLang="en-US" sz="1800" smtClean="0">
                <a:solidFill>
                  <a:srgbClr val="000000"/>
                </a:solidFill>
                <a:latin typeface="Lucida Grande" charset="0"/>
                <a:sym typeface="Lucida Grande" charset="0"/>
              </a:rPr>
              <a:t>’</a:t>
            </a:r>
            <a:r>
              <a:rPr lang="en-US" altLang="ja-JP" sz="1800" smtClean="0">
                <a:solidFill>
                  <a:srgbClr val="000000"/>
                </a:solidFill>
                <a:latin typeface="Lucida Grande" charset="0"/>
                <a:sym typeface="Lucida Grande" charset="0"/>
              </a:rPr>
              <a:t>s Guide for a complete list of all learning objectives and a description of the training elements and structure. </a:t>
            </a:r>
          </a:p>
          <a:p>
            <a:pPr marL="39688" eaLnBrk="1" hangingPunct="1"/>
            <a:endParaRPr lang="en-US" sz="1800" smtClean="0">
              <a:solidFill>
                <a:srgbClr val="000000"/>
              </a:solidFill>
              <a:latin typeface="Lucida Grande" charset="0"/>
              <a:sym typeface="Lucida Grande" charset="0"/>
            </a:endParaRPr>
          </a:p>
          <a:p>
            <a:pPr marL="39688" eaLnBrk="1" hangingPunct="1"/>
            <a:r>
              <a:rPr lang="en-US" sz="1800" smtClean="0">
                <a:solidFill>
                  <a:srgbClr val="000000"/>
                </a:solidFill>
                <a:latin typeface="Lucida Grande" charset="0"/>
                <a:sym typeface="Lucida Grande" charset="0"/>
              </a:rPr>
              <a:t>In Chapters One learners will: </a:t>
            </a:r>
          </a:p>
          <a:p>
            <a:pPr marL="39688" eaLnBrk="1" hangingPunct="1">
              <a:buClr>
                <a:srgbClr val="000000"/>
              </a:buClr>
              <a:buFontTx/>
              <a:buChar char="•"/>
            </a:pPr>
            <a:r>
              <a:rPr lang="en-US" sz="1800" smtClean="0">
                <a:solidFill>
                  <a:srgbClr val="000000"/>
                </a:solidFill>
                <a:latin typeface="Lucida Grande" charset="0"/>
                <a:sym typeface="Lucida Grande" charset="0"/>
              </a:rPr>
              <a:t>Review how climate change will potentially impact health,</a:t>
            </a:r>
          </a:p>
          <a:p>
            <a:pPr marL="39688" eaLnBrk="1" hangingPunct="1">
              <a:buClr>
                <a:srgbClr val="000000"/>
              </a:buClr>
              <a:buFontTx/>
              <a:buChar char="•"/>
            </a:pPr>
            <a:r>
              <a:rPr lang="en-US" sz="1800" smtClean="0">
                <a:solidFill>
                  <a:srgbClr val="000000"/>
                </a:solidFill>
                <a:latin typeface="Lucida Grande" charset="0"/>
                <a:sym typeface="Lucida Grande" charset="0"/>
              </a:rPr>
              <a:t>Review HIA stages,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t>Context:</a:t>
            </a:r>
          </a:p>
          <a:p>
            <a:r>
              <a:rPr lang="en-US" smtClean="0"/>
              <a:t>The level of communication used to convey the health impacts of climate change will depend on factors such as:</a:t>
            </a:r>
          </a:p>
          <a:p>
            <a:pPr>
              <a:buFontTx/>
              <a:buChar char="•"/>
            </a:pPr>
            <a:r>
              <a:rPr lang="en-US" b="1" smtClean="0"/>
              <a:t>The main goals or purpose of the HIA </a:t>
            </a:r>
            <a:r>
              <a:rPr lang="en-US" b="1" i="1" smtClean="0"/>
              <a:t>(What do you want to do?)</a:t>
            </a:r>
          </a:p>
          <a:p>
            <a:pPr>
              <a:buFontTx/>
              <a:buChar char="•"/>
            </a:pPr>
            <a:r>
              <a:rPr lang="en-US" smtClean="0"/>
              <a:t>Who or what you are trying to influence (</a:t>
            </a:r>
            <a:r>
              <a:rPr lang="en-US" i="1" smtClean="0"/>
              <a:t>Examples include legislative discussion, content of a policy, or policy implementation</a:t>
            </a:r>
            <a:r>
              <a:rPr lang="en-US" smtClean="0"/>
              <a:t>)</a:t>
            </a:r>
          </a:p>
          <a:p>
            <a:pPr>
              <a:buFontTx/>
              <a:buChar char="•"/>
            </a:pPr>
            <a:r>
              <a:rPr lang="en-US" smtClean="0"/>
              <a:t>The audience that the HIA is targeted to </a:t>
            </a:r>
            <a:r>
              <a:rPr lang="en-US" i="1" smtClean="0"/>
              <a:t>(Who do you want to question or speak to about what you are doing?)</a:t>
            </a:r>
          </a:p>
          <a:p>
            <a:pPr>
              <a:buFontTx/>
              <a:buChar char="•"/>
            </a:pPr>
            <a:r>
              <a:rPr lang="en-US" smtClean="0"/>
              <a:t>The dissemination strategy fits the audience </a:t>
            </a:r>
            <a:r>
              <a:rPr lang="en-US" i="1" smtClean="0"/>
              <a:t>(How are you going to tell them?)</a:t>
            </a:r>
          </a:p>
          <a:p>
            <a:pPr>
              <a:buFontTx/>
              <a:buChar char="•"/>
            </a:pPr>
            <a:endParaRPr lang="en-US" i="1" smtClean="0"/>
          </a:p>
          <a:p>
            <a:endParaRPr lang="en-US" smtClean="0"/>
          </a:p>
          <a:p>
            <a:endParaRPr lang="en-US" smtClean="0"/>
          </a:p>
        </p:txBody>
      </p:sp>
      <p:sp>
        <p:nvSpPr>
          <p:cNvPr id="3789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9C846C38-A22C-4D00-98D9-D6B775494738}"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t>Context:</a:t>
            </a:r>
          </a:p>
          <a:p>
            <a:r>
              <a:rPr lang="en-US" smtClean="0"/>
              <a:t>The level of communication used to convey the health impacts of climate change will depend on factors such as:</a:t>
            </a:r>
          </a:p>
          <a:p>
            <a:pPr>
              <a:buFontTx/>
              <a:buChar char="•"/>
            </a:pPr>
            <a:r>
              <a:rPr lang="en-US" smtClean="0"/>
              <a:t>The main goal or purpose of the HIA </a:t>
            </a:r>
            <a:r>
              <a:rPr lang="en-US" i="1" smtClean="0"/>
              <a:t>(What do you want to do?)</a:t>
            </a:r>
          </a:p>
          <a:p>
            <a:pPr>
              <a:buFontTx/>
              <a:buChar char="•"/>
            </a:pPr>
            <a:r>
              <a:rPr lang="en-US" b="1" smtClean="0"/>
              <a:t>Who or what you are trying to influence (</a:t>
            </a:r>
            <a:r>
              <a:rPr lang="en-US" b="1" i="1" smtClean="0"/>
              <a:t>Examples include legislative discussion, content of a policy, or policy implementation</a:t>
            </a:r>
            <a:r>
              <a:rPr lang="en-US" b="1" smtClean="0"/>
              <a:t>)</a:t>
            </a:r>
          </a:p>
          <a:p>
            <a:pPr>
              <a:buFontTx/>
              <a:buChar char="•"/>
            </a:pPr>
            <a:r>
              <a:rPr lang="en-US" smtClean="0"/>
              <a:t>The audience that the HIA is targeted to </a:t>
            </a:r>
            <a:r>
              <a:rPr lang="en-US" i="1" smtClean="0"/>
              <a:t>(Who do you want to question or speak to about what you are doing?)</a:t>
            </a:r>
          </a:p>
          <a:p>
            <a:pPr>
              <a:buFontTx/>
              <a:buChar char="•"/>
            </a:pPr>
            <a:r>
              <a:rPr lang="en-US" smtClean="0"/>
              <a:t>The dissemination strategy fits the audience </a:t>
            </a:r>
            <a:r>
              <a:rPr lang="en-US" i="1" smtClean="0"/>
              <a:t>(How are you going to tell them?)</a:t>
            </a:r>
          </a:p>
          <a:p>
            <a:pPr>
              <a:buFontTx/>
              <a:buChar char="•"/>
            </a:pPr>
            <a:endParaRPr lang="en-US" i="1" smtClean="0"/>
          </a:p>
          <a:p>
            <a:endParaRPr lang="en-US" smtClean="0"/>
          </a:p>
        </p:txBody>
      </p:sp>
      <p:sp>
        <p:nvSpPr>
          <p:cNvPr id="3993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34695A23-CF90-4B10-9217-9E4ECF4472A0}"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mtClean="0"/>
              <a:t>Context:</a:t>
            </a:r>
          </a:p>
          <a:p>
            <a:r>
              <a:rPr lang="en-US" smtClean="0"/>
              <a:t>The level of communication used to convey the health impacts of climate change will depend on factors such as:</a:t>
            </a:r>
          </a:p>
          <a:p>
            <a:pPr>
              <a:buFontTx/>
              <a:buChar char="•"/>
            </a:pPr>
            <a:r>
              <a:rPr lang="en-US" smtClean="0"/>
              <a:t>Who or what you are trying to influence (</a:t>
            </a:r>
            <a:r>
              <a:rPr lang="en-US" i="1" smtClean="0"/>
              <a:t>Examples include legislative discussion, content of a policy, or policy implementation</a:t>
            </a:r>
            <a:r>
              <a:rPr lang="en-US" smtClean="0"/>
              <a:t>)</a:t>
            </a:r>
          </a:p>
          <a:p>
            <a:pPr>
              <a:buFontTx/>
              <a:buChar char="•"/>
            </a:pPr>
            <a:r>
              <a:rPr lang="en-US" smtClean="0"/>
              <a:t>The main goal or purpose of the HIA </a:t>
            </a:r>
            <a:r>
              <a:rPr lang="en-US" i="1" smtClean="0"/>
              <a:t>(What do you want to do?)</a:t>
            </a:r>
          </a:p>
          <a:p>
            <a:pPr>
              <a:buFontTx/>
              <a:buChar char="•"/>
            </a:pPr>
            <a:r>
              <a:rPr lang="en-US" b="1" smtClean="0"/>
              <a:t>The audience that the HIA is targeted to </a:t>
            </a:r>
            <a:r>
              <a:rPr lang="en-US" b="1" i="1" smtClean="0"/>
              <a:t>(Who do you want to question or speak to about what you are doing?)</a:t>
            </a:r>
          </a:p>
          <a:p>
            <a:pPr>
              <a:buFontTx/>
              <a:buChar char="•"/>
            </a:pPr>
            <a:r>
              <a:rPr lang="en-US" smtClean="0"/>
              <a:t>The dissemination strategy fits the audience </a:t>
            </a:r>
            <a:r>
              <a:rPr lang="en-US" i="1" smtClean="0"/>
              <a:t>(How are you going to tell them?)</a:t>
            </a:r>
          </a:p>
          <a:p>
            <a:endParaRPr lang="en-US" smtClean="0"/>
          </a:p>
        </p:txBody>
      </p:sp>
      <p:sp>
        <p:nvSpPr>
          <p:cNvPr id="4198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4B650439-2455-4860-B23C-E1214953B91D}"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smtClean="0"/>
              <a:t>Context:</a:t>
            </a:r>
          </a:p>
          <a:p>
            <a:r>
              <a:rPr lang="en-US" smtClean="0"/>
              <a:t>The level of communication used to convey the health impacts of climate change will depend on factors such as:</a:t>
            </a:r>
          </a:p>
          <a:p>
            <a:pPr>
              <a:buFontTx/>
              <a:buChar char="•"/>
            </a:pPr>
            <a:r>
              <a:rPr lang="en-US" smtClean="0"/>
              <a:t>Who or what you are trying to influence (</a:t>
            </a:r>
            <a:r>
              <a:rPr lang="en-US" i="1" smtClean="0"/>
              <a:t>Examples include legislative discussion, content of a policy, or policy implementation</a:t>
            </a:r>
            <a:r>
              <a:rPr lang="en-US" smtClean="0"/>
              <a:t>)</a:t>
            </a:r>
          </a:p>
          <a:p>
            <a:pPr>
              <a:buFontTx/>
              <a:buChar char="•"/>
            </a:pPr>
            <a:r>
              <a:rPr lang="en-US" smtClean="0"/>
              <a:t>The main goal or purpose of the HIA </a:t>
            </a:r>
            <a:r>
              <a:rPr lang="en-US" i="1" smtClean="0"/>
              <a:t>(What do you want to do?)</a:t>
            </a:r>
          </a:p>
          <a:p>
            <a:pPr>
              <a:buFontTx/>
              <a:buChar char="•"/>
            </a:pPr>
            <a:r>
              <a:rPr lang="en-US" smtClean="0"/>
              <a:t>The audience that the HIA is targeted to </a:t>
            </a:r>
            <a:r>
              <a:rPr lang="en-US" i="1" smtClean="0"/>
              <a:t>(Who do you want to question or speak to about what you are doing?)</a:t>
            </a:r>
          </a:p>
          <a:p>
            <a:pPr>
              <a:buFontTx/>
              <a:buChar char="•"/>
            </a:pPr>
            <a:r>
              <a:rPr lang="en-US" b="1" smtClean="0"/>
              <a:t>The dissemination strategy fits the audience </a:t>
            </a:r>
            <a:r>
              <a:rPr lang="en-US" b="1" i="1" smtClean="0"/>
              <a:t>(How are you going to tell them?)</a:t>
            </a:r>
          </a:p>
          <a:p>
            <a:endParaRPr lang="en-US" smtClean="0"/>
          </a:p>
        </p:txBody>
      </p:sp>
      <p:sp>
        <p:nvSpPr>
          <p:cNvPr id="4403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CEEB99B9-46F7-4B85-A854-2EEEC1E56945}"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smtClean="0"/>
              <a:t>Point of Slide:</a:t>
            </a:r>
          </a:p>
          <a:p>
            <a:r>
              <a:rPr lang="en-US" smtClean="0"/>
              <a:t>This and the following slides illustrate the key stakeholders in dissemination</a:t>
            </a:r>
          </a:p>
          <a:p>
            <a:endParaRPr lang="en-US" smtClean="0"/>
          </a:p>
          <a:p>
            <a:r>
              <a:rPr lang="en-US" smtClean="0"/>
              <a:t>What do they care about? </a:t>
            </a:r>
          </a:p>
          <a:p>
            <a:r>
              <a:rPr lang="en-US" smtClean="0"/>
              <a:t>How would they use the HIA?</a:t>
            </a:r>
          </a:p>
          <a:p>
            <a:endParaRPr lang="en-US" smtClean="0"/>
          </a:p>
          <a:p>
            <a:r>
              <a:rPr lang="en-US" smtClean="0"/>
              <a:t>Image from Flickr: satinonline2</a:t>
            </a:r>
          </a:p>
        </p:txBody>
      </p:sp>
      <p:sp>
        <p:nvSpPr>
          <p:cNvPr id="4915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265028E6-0B8F-4242-B961-2AF9E81CA176}" type="slidenum">
              <a:rPr lang="en-US"/>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t>Point of Slide:</a:t>
            </a:r>
          </a:p>
          <a:p>
            <a:r>
              <a:rPr lang="en-US" smtClean="0"/>
              <a:t>This and the following slides illustrate the key stakeholders in dissemination</a:t>
            </a:r>
          </a:p>
          <a:p>
            <a:endParaRPr lang="en-US" smtClean="0"/>
          </a:p>
          <a:p>
            <a:r>
              <a:rPr lang="en-US" smtClean="0"/>
              <a:t>What do they care about? </a:t>
            </a:r>
          </a:p>
          <a:p>
            <a:r>
              <a:rPr lang="en-US" smtClean="0"/>
              <a:t>How would they use the HIA?</a:t>
            </a:r>
          </a:p>
          <a:p>
            <a:endParaRPr lang="en-US" smtClean="0"/>
          </a:p>
          <a:p>
            <a:r>
              <a:rPr lang="en-US" smtClean="0"/>
              <a:t>Image from Flickr: stevendepolo</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smtClean="0"/>
              <a:t>Point of Slide:</a:t>
            </a:r>
          </a:p>
          <a:p>
            <a:r>
              <a:rPr lang="en-US" smtClean="0"/>
              <a:t>This and the following slides illustrate the key stakeholders in dissemination</a:t>
            </a:r>
          </a:p>
          <a:p>
            <a:endParaRPr lang="en-US" smtClean="0"/>
          </a:p>
          <a:p>
            <a:r>
              <a:rPr lang="en-US" smtClean="0"/>
              <a:t>What do they care about? </a:t>
            </a:r>
          </a:p>
          <a:p>
            <a:r>
              <a:rPr lang="en-US" smtClean="0"/>
              <a:t>How would they use the HIA?</a:t>
            </a:r>
          </a:p>
          <a:p>
            <a:endParaRPr lang="en-US" smtClean="0"/>
          </a:p>
          <a:p>
            <a:r>
              <a:rPr lang="en-US" smtClean="0"/>
              <a:t>Image from Flickr: Tim Phillips photos, janie.hernandez55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t>Point of Slide: Knowing your role is important to multiple aspects of dissemination.</a:t>
            </a:r>
          </a:p>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r>
              <a:rPr lang="en-US" smtClean="0"/>
              <a:t>Point of Slide:</a:t>
            </a:r>
          </a:p>
          <a:p>
            <a:r>
              <a:rPr lang="en-US" smtClean="0"/>
              <a:t>In reporting the HIA findings connected to climate change policy, try to avoid engaging in the polarizing political debate on the issue of climate change. </a:t>
            </a:r>
          </a:p>
          <a:p>
            <a:endParaRPr lang="en-US" smtClean="0"/>
          </a:p>
          <a:p>
            <a:r>
              <a:rPr lang="en-US" smtClean="0"/>
              <a:t>Context:</a:t>
            </a:r>
          </a:p>
          <a:p>
            <a:r>
              <a:rPr lang="en-US" smtClean="0"/>
              <a:t>This section is about effective communication of the health impacts of climate change policy, including framing the issue. We acknowledge that debate will happen on this issue and we have provided links that will provide talking points and important point/counterpoint information. An example link is provided below-</a:t>
            </a:r>
          </a:p>
          <a:p>
            <a:endParaRPr lang="en-US" smtClean="0"/>
          </a:p>
          <a:p>
            <a:r>
              <a:rPr lang="en-US" u="sng" smtClean="0">
                <a:hlinkClick r:id="rId3"/>
              </a:rPr>
              <a:t>http://oregonstate.edu/groups/geco/pages/GECO_climate_change_myths_facts.html</a:t>
            </a:r>
            <a:r>
              <a:rPr lang="en-US" smtClean="0"/>
              <a:t> </a:t>
            </a:r>
          </a:p>
          <a:p>
            <a:endParaRPr lang="en-US" smtClean="0"/>
          </a:p>
          <a:p>
            <a:r>
              <a:rPr lang="en-US" smtClean="0"/>
              <a:t>Image from Flickr: United Nations Photo</a:t>
            </a:r>
          </a:p>
          <a:p>
            <a:endParaRPr lang="en-US" smtClean="0"/>
          </a:p>
        </p:txBody>
      </p:sp>
      <p:sp>
        <p:nvSpPr>
          <p:cNvPr id="5734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8B1305A-0A37-4325-8E4C-865C4AD40774}"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smtClean="0"/>
              <a:t>Point of Slide:</a:t>
            </a:r>
          </a:p>
          <a:p>
            <a:r>
              <a:rPr lang="en-US" smtClean="0"/>
              <a:t>Instead of a debate about climate change, use communication strategies that focus audience attention on health outcomes </a:t>
            </a:r>
            <a:r>
              <a:rPr lang="en-US" altLang="ja-JP" smtClean="0"/>
              <a:t>and that articulate something everyone can agree upon. A good way of achieving this is by showing how the issue has local relevance.</a:t>
            </a:r>
          </a:p>
          <a:p>
            <a:endParaRPr lang="en-US" smtClean="0"/>
          </a:p>
          <a:p>
            <a:r>
              <a:rPr lang="en-US" smtClean="0"/>
              <a:t>Context:</a:t>
            </a:r>
          </a:p>
          <a:p>
            <a:r>
              <a:rPr lang="en-US" smtClean="0"/>
              <a:t>Try to determine if consensus can be reached on the issue. Debate on climate change often serves as a turn-off that disengages the public. Use examples that include all groups in the discussion. Remember to use the right tone. Use reasonable, rather than rhetorical tone to engage people in problem solving. Extreme statements and partisan attacks may turn people off and away from the issue.</a:t>
            </a:r>
          </a:p>
          <a:p>
            <a:endParaRPr lang="en-US" smtClean="0"/>
          </a:p>
          <a:p>
            <a:r>
              <a:rPr lang="en-US" smtClean="0"/>
              <a:t>Source: </a:t>
            </a:r>
          </a:p>
          <a:p>
            <a:r>
              <a:rPr lang="en-US" smtClean="0"/>
              <a:t>Frameworks Institute. Talking global warming [Internet]. Available from: www.ucsusa.org/assets/documents/ssi/ucspretotorev.pdf</a:t>
            </a:r>
          </a:p>
          <a:p>
            <a:endParaRPr lang="en-US" smtClean="0"/>
          </a:p>
          <a:p>
            <a:r>
              <a:rPr lang="en-US" smtClean="0"/>
              <a:t>Image from Flickr: Andrew Phelps</a:t>
            </a:r>
          </a:p>
          <a:p>
            <a:endParaRPr lang="en-US" smtClean="0"/>
          </a:p>
        </p:txBody>
      </p:sp>
      <p:sp>
        <p:nvSpPr>
          <p:cNvPr id="5939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9697275A-31D1-41D2-B32F-BF52995447F9}"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smtClean="0"/>
              <a:t>Point of Slide:</a:t>
            </a:r>
          </a:p>
          <a:p>
            <a:r>
              <a:rPr lang="en-US" smtClean="0"/>
              <a:t>To review the recommendations stage of an HIA.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smtClean="0"/>
              <a:t>Point of Slide:</a:t>
            </a:r>
          </a:p>
          <a:p>
            <a:r>
              <a:rPr lang="en-US" smtClean="0"/>
              <a:t>To introduce the health and human perspective on climate change.</a:t>
            </a:r>
          </a:p>
          <a:p>
            <a:endParaRPr lang="en-US" smtClean="0"/>
          </a:p>
          <a:p>
            <a:r>
              <a:rPr lang="en-US" smtClean="0"/>
              <a:t>Context:</a:t>
            </a:r>
          </a:p>
          <a:p>
            <a:r>
              <a:rPr lang="en-US" smtClean="0"/>
              <a:t>Discussing the health impacts of climate change will help Americans to gain a better understanding about climate change and effects that it may have on individuals, families, and communities. The focus on health can achieves the following:</a:t>
            </a:r>
          </a:p>
          <a:p>
            <a:pPr>
              <a:buFontTx/>
              <a:buChar char="•"/>
            </a:pPr>
            <a:r>
              <a:rPr lang="en-US" smtClean="0"/>
              <a:t>Localizes the issue</a:t>
            </a:r>
          </a:p>
          <a:p>
            <a:pPr>
              <a:buFontTx/>
              <a:buChar char="•"/>
            </a:pPr>
            <a:r>
              <a:rPr lang="en-US" smtClean="0"/>
              <a:t>Points to a more positive future, not just environmental disaster</a:t>
            </a:r>
          </a:p>
          <a:p>
            <a:pPr>
              <a:buFontTx/>
              <a:buChar char="•"/>
            </a:pPr>
            <a:r>
              <a:rPr lang="en-US" smtClean="0"/>
              <a:t>Focuses on </a:t>
            </a:r>
            <a:r>
              <a:rPr lang="ja-JP" altLang="en-US" smtClean="0"/>
              <a:t>“</a:t>
            </a:r>
            <a:r>
              <a:rPr lang="en-US" altLang="ja-JP" smtClean="0"/>
              <a:t>win-wins</a:t>
            </a:r>
            <a:r>
              <a:rPr lang="ja-JP" altLang="en-US" smtClean="0"/>
              <a:t>”</a:t>
            </a:r>
            <a:r>
              <a:rPr lang="en-US" altLang="ja-JP" smtClean="0"/>
              <a:t> and co-benefits</a:t>
            </a:r>
          </a:p>
          <a:p>
            <a:pPr>
              <a:buFontTx/>
              <a:buChar char="•"/>
            </a:pPr>
            <a:endParaRPr lang="en-US" smtClean="0"/>
          </a:p>
          <a:p>
            <a:r>
              <a:rPr lang="en-US" smtClean="0"/>
              <a:t>Image from Flickr: allmothers</a:t>
            </a:r>
          </a:p>
          <a:p>
            <a:pPr>
              <a:buFontTx/>
              <a:buChar char="•"/>
            </a:pPr>
            <a:endParaRPr lang="en-US" smtClean="0"/>
          </a:p>
          <a:p>
            <a:pPr>
              <a:buFontTx/>
              <a:buChar char="•"/>
            </a:pPr>
            <a:endParaRPr lang="en-US" smtClean="0"/>
          </a:p>
          <a:p>
            <a:pPr>
              <a:buFontTx/>
              <a:buChar char="•"/>
            </a:pPr>
            <a:endParaRPr lang="en-US" smtClean="0"/>
          </a:p>
        </p:txBody>
      </p:sp>
      <p:sp>
        <p:nvSpPr>
          <p:cNvPr id="6144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10AAA436-8012-486A-8F7D-A6CBD0988C91}"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smtClean="0"/>
              <a:t>Point of Slide:</a:t>
            </a:r>
          </a:p>
          <a:p>
            <a:r>
              <a:rPr lang="en-US" smtClean="0"/>
              <a:t>As we have already discussed, there are many sources of data that we use in HIAs. For example, the use of geographic information systems (GIS) to map health determinants provides us with a compelling visual of scientific evidence. Our reliance on scientific evidence bolsters our ability to influence decisions and in this case also helps to localize the issue of vector-borne disease.</a:t>
            </a:r>
          </a:p>
          <a:p>
            <a:endParaRPr lang="en-US" smtClean="0"/>
          </a:p>
          <a:p>
            <a:r>
              <a:rPr lang="en-US" smtClean="0"/>
              <a:t>For example – </a:t>
            </a:r>
          </a:p>
          <a:p>
            <a:r>
              <a:rPr lang="en-US" smtClean="0"/>
              <a:t>National Resources Defense Council map of areas vulnerable to dengue fever can be viewed by state or zip code.</a:t>
            </a:r>
          </a:p>
          <a:p>
            <a:endParaRPr lang="en-US" smtClean="0"/>
          </a:p>
          <a:p>
            <a:r>
              <a:rPr lang="en-US" smtClean="0"/>
              <a:t>Source: National Resources Defense Council. Found at http://www.nrdc.org/health/climate/</a:t>
            </a:r>
          </a:p>
          <a:p>
            <a:endParaRPr lang="en-US" smtClean="0"/>
          </a:p>
        </p:txBody>
      </p:sp>
      <p:sp>
        <p:nvSpPr>
          <p:cNvPr id="6349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944725FF-332B-4BB1-B95C-6E73A6D9AB23}"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pPr>
              <a:lnSpc>
                <a:spcPct val="90000"/>
              </a:lnSpc>
            </a:pPr>
            <a:r>
              <a:rPr lang="en-US" smtClean="0"/>
              <a:t>Point of Slide:</a:t>
            </a:r>
          </a:p>
          <a:p>
            <a:pPr>
              <a:lnSpc>
                <a:spcPct val="90000"/>
              </a:lnSpc>
            </a:pPr>
            <a:r>
              <a:rPr lang="en-US" smtClean="0"/>
              <a:t>Making the case that climate change has a major impact on human health and wellness has the potential to engage a much broader segment of the population than has been previously engaged on the issue. Here we emphasize framing the issue as a human health rather than an </a:t>
            </a:r>
            <a:r>
              <a:rPr lang="ja-JP" altLang="en-US" smtClean="0"/>
              <a:t>“</a:t>
            </a:r>
            <a:r>
              <a:rPr lang="en-US" altLang="ja-JP" smtClean="0"/>
              <a:t>environmental problem</a:t>
            </a:r>
            <a:r>
              <a:rPr lang="ja-JP" altLang="en-US" smtClean="0"/>
              <a:t>”</a:t>
            </a:r>
            <a:endParaRPr lang="en-US" altLang="ja-JP" smtClean="0"/>
          </a:p>
          <a:p>
            <a:pPr>
              <a:lnSpc>
                <a:spcPct val="90000"/>
              </a:lnSpc>
            </a:pPr>
            <a:endParaRPr lang="en-US" smtClean="0"/>
          </a:p>
          <a:p>
            <a:pPr>
              <a:lnSpc>
                <a:spcPct val="90000"/>
              </a:lnSpc>
            </a:pPr>
            <a:r>
              <a:rPr lang="en-US" smtClean="0"/>
              <a:t>Context:</a:t>
            </a:r>
          </a:p>
          <a:p>
            <a:pPr>
              <a:lnSpc>
                <a:spcPct val="90000"/>
              </a:lnSpc>
            </a:pPr>
            <a:endParaRPr lang="en-US" smtClean="0">
              <a:latin typeface="Calibri" pitchFamily="34" charset="0"/>
            </a:endParaRPr>
          </a:p>
          <a:p>
            <a:pPr>
              <a:lnSpc>
                <a:spcPct val="90000"/>
              </a:lnSpc>
            </a:pPr>
            <a:r>
              <a:rPr lang="en-US" smtClean="0">
                <a:latin typeface="Calibri" pitchFamily="34" charset="0"/>
              </a:rPr>
              <a:t>Framing the problem of climate change in a way that resonates with people</a:t>
            </a:r>
            <a:r>
              <a:rPr lang="ja-JP" altLang="en-US" smtClean="0">
                <a:latin typeface="Calibri" pitchFamily="34" charset="0"/>
              </a:rPr>
              <a:t>’</a:t>
            </a:r>
            <a:r>
              <a:rPr lang="en-US" altLang="ja-JP" smtClean="0">
                <a:latin typeface="Calibri" pitchFamily="34" charset="0"/>
              </a:rPr>
              <a:t>s shared values, such as health, helps people to understand the issue in the context of their existing, carefully considered, and deeply held beliefs and motivations. The health frame can help connect the complex and poorly understood topic of climate change to risks that the public already understands and accepts as important, such as asthma and other respiratory problems, vulnerability to extreme heat, food-borne illness, and infectious disease. When global warming is introduced as a health problem and information is provided about how specific mitigation-related policy actions will lead to health benefits such as cleaner air to breath, healthier food to eat, and more pedestrian- and bicycle-friendly communities, a broad cross-section of Americans respond positively to this re-framing of the issue.</a:t>
            </a:r>
          </a:p>
          <a:p>
            <a:pPr>
              <a:lnSpc>
                <a:spcPct val="90000"/>
              </a:lnSpc>
            </a:pPr>
            <a:endParaRPr lang="en-US" smtClean="0"/>
          </a:p>
          <a:p>
            <a:pPr>
              <a:lnSpc>
                <a:spcPct val="90000"/>
              </a:lnSpc>
            </a:pPr>
            <a:r>
              <a:rPr lang="en-US" smtClean="0"/>
              <a:t>Source:</a:t>
            </a:r>
          </a:p>
          <a:p>
            <a:pPr>
              <a:lnSpc>
                <a:spcPct val="90000"/>
              </a:lnSpc>
            </a:pPr>
            <a:r>
              <a:rPr lang="en-US" smtClean="0"/>
              <a:t>E. Maibach, M. Nisbet, M. Weathers. Conveying the human implications of climate change: A climate change communication primer for public health professionals. Fairfax, VA: George Mason Center for Climate Change Communication; 2011. </a:t>
            </a:r>
          </a:p>
          <a:p>
            <a:pPr>
              <a:lnSpc>
                <a:spcPct val="90000"/>
              </a:lnSpc>
            </a:pPr>
            <a:endParaRPr lang="en-US" smtClean="0"/>
          </a:p>
          <a:p>
            <a:pPr>
              <a:lnSpc>
                <a:spcPct val="90000"/>
              </a:lnSpc>
            </a:pPr>
            <a:r>
              <a:rPr lang="en-US" smtClean="0"/>
              <a:t>Images from Flickr: call4org</a:t>
            </a:r>
          </a:p>
        </p:txBody>
      </p:sp>
      <p:sp>
        <p:nvSpPr>
          <p:cNvPr id="6553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5FF1BC5C-C698-4A47-8979-CC377C9AD370}"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pPr defTabSz="457200" eaLnBrk="1" hangingPunct="1"/>
            <a:r>
              <a:rPr lang="en-US" smtClean="0"/>
              <a:t>Context:</a:t>
            </a:r>
          </a:p>
          <a:p>
            <a:pPr defTabSz="457200" eaLnBrk="1" hangingPunct="1"/>
            <a:r>
              <a:rPr lang="en-US" smtClean="0"/>
              <a:t>Frames are mental structures that help people understand the world, based on particular cues from </a:t>
            </a:r>
            <a:r>
              <a:rPr lang="en-US" i="1" smtClean="0"/>
              <a:t>outside</a:t>
            </a:r>
            <a:r>
              <a:rPr lang="en-US" smtClean="0"/>
              <a:t> themselves that activate assumptions and value they hold </a:t>
            </a:r>
            <a:r>
              <a:rPr lang="en-US" i="1" smtClean="0"/>
              <a:t>within </a:t>
            </a:r>
            <a:r>
              <a:rPr lang="en-US" smtClean="0"/>
              <a:t>themselves. –Berkeley Media Studies Group</a:t>
            </a:r>
          </a:p>
          <a:p>
            <a:pPr defTabSz="457200" eaLnBrk="1" hangingPunct="1"/>
            <a:endParaRPr lang="en-US" smtClean="0"/>
          </a:p>
          <a:p>
            <a:pPr defTabSz="457200" eaLnBrk="1" hangingPunct="1"/>
            <a:r>
              <a:rPr lang="en-US" smtClean="0"/>
              <a:t>For this discussion of frames, we will focus on climate change frames and public health framing. </a:t>
            </a:r>
          </a:p>
          <a:p>
            <a:pPr defTabSz="457200" eaLnBrk="1" hangingPunct="1"/>
            <a:endParaRPr lang="en-US" smtClean="0"/>
          </a:p>
          <a:p>
            <a:pPr defTabSz="457200" eaLnBrk="1" hangingPunct="1"/>
            <a:r>
              <a:rPr lang="en-US" smtClean="0"/>
              <a:t>Images from Flickr: bobjr1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smtClean="0"/>
              <a:t>Point of Slide:</a:t>
            </a:r>
          </a:p>
          <a:p>
            <a:r>
              <a:rPr lang="en-US" smtClean="0"/>
              <a:t>Frames help to shape the story and are used by different sides of an issue to influence public opinion. Once we latch onto a frame we may stop processing other information about an issue. Mental shortcuts take us right to the frame that we most identify with an issue.</a:t>
            </a:r>
          </a:p>
          <a:p>
            <a:endParaRPr lang="en-US" smtClean="0"/>
          </a:p>
          <a:p>
            <a:r>
              <a:rPr lang="en-US" smtClean="0"/>
              <a:t>Context:</a:t>
            </a:r>
          </a:p>
          <a:p>
            <a:r>
              <a:rPr lang="en-US" smtClean="0"/>
              <a:t>Frames are in our minds all the time – unconscious.</a:t>
            </a:r>
          </a:p>
          <a:p>
            <a:r>
              <a:rPr lang="en-US" smtClean="0"/>
              <a:t>We trigger them or they remain latent.</a:t>
            </a:r>
          </a:p>
          <a:p>
            <a:endParaRPr lang="en-US" smtClean="0"/>
          </a:p>
          <a:p>
            <a:r>
              <a:rPr lang="en-US" smtClean="0"/>
              <a:t>Frames help people to understand the what, who and what now?</a:t>
            </a:r>
          </a:p>
          <a:p>
            <a:pPr>
              <a:buFontTx/>
              <a:buChar char="•"/>
            </a:pPr>
            <a:r>
              <a:rPr lang="en-US" i="1" smtClean="0"/>
              <a:t>What </a:t>
            </a:r>
            <a:r>
              <a:rPr lang="en-US" smtClean="0"/>
              <a:t>is the problem? </a:t>
            </a:r>
          </a:p>
          <a:p>
            <a:pPr>
              <a:buFontTx/>
              <a:buChar char="•"/>
            </a:pPr>
            <a:r>
              <a:rPr lang="en-US" i="1" smtClean="0"/>
              <a:t>What</a:t>
            </a:r>
            <a:r>
              <a:rPr lang="en-US" smtClean="0"/>
              <a:t> is causing it?</a:t>
            </a:r>
          </a:p>
          <a:p>
            <a:pPr>
              <a:buFontTx/>
              <a:buChar char="•"/>
            </a:pPr>
            <a:r>
              <a:rPr lang="en-US" i="1" smtClean="0"/>
              <a:t>Who </a:t>
            </a:r>
            <a:r>
              <a:rPr lang="en-US" smtClean="0"/>
              <a:t>is responsible?</a:t>
            </a:r>
          </a:p>
          <a:p>
            <a:pPr>
              <a:buFontTx/>
              <a:buChar char="•"/>
            </a:pPr>
            <a:r>
              <a:rPr lang="en-US" i="1" smtClean="0"/>
              <a:t>What </a:t>
            </a:r>
            <a:r>
              <a:rPr lang="en-US" smtClean="0"/>
              <a:t>is the solution?</a:t>
            </a:r>
          </a:p>
          <a:p>
            <a:endParaRPr lang="en-US" i="1" smtClean="0"/>
          </a:p>
          <a:p>
            <a:r>
              <a:rPr lang="en-US" smtClean="0"/>
              <a:t>Image from Flickr: Beth Coe Maeda</a:t>
            </a:r>
          </a:p>
          <a:p>
            <a:endParaRPr lang="en-US" smtClean="0"/>
          </a:p>
        </p:txBody>
      </p:sp>
      <p:sp>
        <p:nvSpPr>
          <p:cNvPr id="6963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66849E54-3005-40EA-8CE6-8C2EB4F03A96}" type="slidenum">
              <a:rPr lang="en-US"/>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smtClean="0"/>
              <a:t>Context:</a:t>
            </a:r>
          </a:p>
          <a:p>
            <a:r>
              <a:rPr lang="en-US" smtClean="0"/>
              <a:t>Frames help people to understand the what, who and what now? </a:t>
            </a:r>
          </a:p>
          <a:p>
            <a:endParaRPr lang="en-US" smtClean="0"/>
          </a:p>
          <a:p>
            <a:r>
              <a:rPr lang="en-US" smtClean="0"/>
              <a:t>Framing begins by identifying: </a:t>
            </a:r>
            <a:r>
              <a:rPr lang="en-US" b="1" smtClean="0"/>
              <a:t>What is the problem? </a:t>
            </a:r>
            <a:r>
              <a:rPr lang="en-US" smtClean="0"/>
              <a:t>In this case we have identified the problem as extreme heat events and heat-related illnesses caused by climate change. An example of framing from problem to solution is provided below</a:t>
            </a:r>
            <a:endParaRPr lang="en-US" b="1" smtClean="0"/>
          </a:p>
          <a:p>
            <a:pPr>
              <a:buFontTx/>
              <a:buChar char="•"/>
            </a:pPr>
            <a:endParaRPr lang="en-US" i="1" smtClean="0"/>
          </a:p>
          <a:p>
            <a:pPr>
              <a:buFontTx/>
              <a:buChar char="•"/>
            </a:pPr>
            <a:r>
              <a:rPr lang="en-US" i="1" smtClean="0"/>
              <a:t>What </a:t>
            </a:r>
            <a:r>
              <a:rPr lang="en-US" smtClean="0"/>
              <a:t>is the problem? </a:t>
            </a:r>
            <a:r>
              <a:rPr lang="en-US" i="1" smtClean="0"/>
              <a:t>Extreme heat</a:t>
            </a:r>
          </a:p>
          <a:p>
            <a:pPr>
              <a:buFontTx/>
              <a:buChar char="•"/>
            </a:pPr>
            <a:r>
              <a:rPr lang="en-US" i="1" smtClean="0"/>
              <a:t>What</a:t>
            </a:r>
            <a:r>
              <a:rPr lang="en-US" smtClean="0"/>
              <a:t> is causing it? </a:t>
            </a:r>
            <a:r>
              <a:rPr lang="en-US" i="1" smtClean="0"/>
              <a:t>Emissions from coal-fired power plants</a:t>
            </a:r>
          </a:p>
          <a:p>
            <a:pPr>
              <a:buFontTx/>
              <a:buChar char="•"/>
            </a:pPr>
            <a:r>
              <a:rPr lang="en-US" i="1" smtClean="0"/>
              <a:t>Who </a:t>
            </a:r>
            <a:r>
              <a:rPr lang="en-US" smtClean="0"/>
              <a:t>is responsible? </a:t>
            </a:r>
            <a:r>
              <a:rPr lang="en-US" i="1" smtClean="0"/>
              <a:t>Politicians that fail to act on this issue</a:t>
            </a:r>
          </a:p>
          <a:p>
            <a:pPr>
              <a:buFontTx/>
              <a:buChar char="•"/>
            </a:pPr>
            <a:r>
              <a:rPr lang="en-US" i="1" smtClean="0"/>
              <a:t>What </a:t>
            </a:r>
            <a:r>
              <a:rPr lang="en-US" smtClean="0"/>
              <a:t>is the solution? </a:t>
            </a:r>
            <a:r>
              <a:rPr lang="en-US" i="1" smtClean="0"/>
              <a:t>Working with politicians to to ensure regulation of coal-fired power plants</a:t>
            </a:r>
          </a:p>
          <a:p>
            <a:endParaRPr lang="en-US" smtClean="0"/>
          </a:p>
          <a:p>
            <a:r>
              <a:rPr lang="en-US" smtClean="0"/>
              <a:t>Image from Flickr: sakeeb, marmalademook</a:t>
            </a:r>
          </a:p>
        </p:txBody>
      </p:sp>
      <p:sp>
        <p:nvSpPr>
          <p:cNvPr id="7168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B7F63907-4992-4993-9A19-E0C3DEF5FA87}" type="slidenum">
              <a:rPr lang="en-US"/>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smtClean="0"/>
              <a:t>Point of Slide: </a:t>
            </a:r>
          </a:p>
          <a:p>
            <a:r>
              <a:rPr lang="en-US" smtClean="0"/>
              <a:t>We emphasize that the practitioner develop messages that are based on research of the target audiences</a:t>
            </a:r>
            <a:r>
              <a:rPr lang="ja-JP" altLang="en-US" smtClean="0"/>
              <a:t>’</a:t>
            </a:r>
            <a:r>
              <a:rPr lang="en-US" altLang="ja-JP" smtClean="0"/>
              <a:t> attitudes, values, and beliefs.</a:t>
            </a:r>
          </a:p>
          <a:p>
            <a:endParaRPr lang="en-US" smtClean="0"/>
          </a:p>
          <a:p>
            <a:r>
              <a:rPr lang="en-US" smtClean="0"/>
              <a:t>Context:</a:t>
            </a:r>
          </a:p>
          <a:p>
            <a:r>
              <a:rPr lang="en-US" smtClean="0"/>
              <a:t>Audiences are most receptive to content that is consistent with their attitudes, values and beliefs, It is important to understand that some segments of the U.S. population may reject or ignore climate change information if it conflicts with their values.  For example, how would appeal to a fiscally conservative with strong market justice leaning?</a:t>
            </a:r>
          </a:p>
          <a:p>
            <a:endParaRPr lang="en-US" smtClean="0"/>
          </a:p>
          <a:p>
            <a:r>
              <a:rPr lang="en-US" smtClean="0"/>
              <a:t>How would you appeal to the other groups? What about the liberal left, the religious right, optimists, alarmists or mainstream Americans?</a:t>
            </a:r>
          </a:p>
          <a:p>
            <a:endParaRPr lang="en-US" smtClean="0"/>
          </a:p>
          <a:p>
            <a:r>
              <a:rPr lang="en-US" smtClean="0"/>
              <a:t>Images from Flickr: thekid01 </a:t>
            </a:r>
          </a:p>
        </p:txBody>
      </p:sp>
      <p:sp>
        <p:nvSpPr>
          <p:cNvPr id="737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EA9A7C7-4E47-4B47-95BB-FAE6715A6891}"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r>
              <a:rPr lang="en-US" smtClean="0"/>
              <a:t>Context:</a:t>
            </a:r>
          </a:p>
          <a:p>
            <a:endParaRPr lang="en-US" smtClean="0"/>
          </a:p>
          <a:p>
            <a:r>
              <a:rPr lang="en-US" smtClean="0"/>
              <a:t>The point is not to </a:t>
            </a:r>
            <a:r>
              <a:rPr lang="ja-JP" altLang="en-US" smtClean="0"/>
              <a:t>“</a:t>
            </a:r>
            <a:r>
              <a:rPr lang="en-US" altLang="ja-JP" smtClean="0"/>
              <a:t>sell</a:t>
            </a:r>
            <a:r>
              <a:rPr lang="ja-JP" altLang="en-US" smtClean="0"/>
              <a:t>”</a:t>
            </a:r>
            <a:r>
              <a:rPr lang="en-US" altLang="ja-JP" smtClean="0"/>
              <a:t> the public on climate change, but rather to use research on framing to create communication contexts that move beyond polarization, promote discussion, generate partnerships and connections, and that accurately convey the objective urgency of the problem. If the public feels like they are being marketed to, it will only continue to fuel additional polarization and perceptual gridlock. In shifting the frame on climate change, the goals should not be to persuade, but rather to start conversations with the public that recognize, respect, and incorporate differences in knowledge, values, perspectives, and goals.</a:t>
            </a:r>
          </a:p>
          <a:p>
            <a:endParaRPr lang="en-US" smtClean="0"/>
          </a:p>
          <a:p>
            <a:pPr eaLnBrk="1" hangingPunct="1"/>
            <a:r>
              <a:rPr lang="en-US" smtClean="0"/>
              <a:t>Source: Source: Seed Magazine. Found at http://seedmagazine.com/content/article/is_there_a_better_word_for_doom/</a:t>
            </a:r>
          </a:p>
          <a:p>
            <a:pPr eaLnBrk="1" hangingPunct="1"/>
            <a:endParaRPr lang="en-US" smtClean="0"/>
          </a:p>
          <a:p>
            <a:pPr eaLnBrk="1" hangingPunct="1"/>
            <a:r>
              <a:rPr lang="en-US" smtClean="0"/>
              <a:t>Image from Flickr: am_express</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r>
              <a:rPr lang="en-US" smtClean="0"/>
              <a:t>Point of Slide:</a:t>
            </a:r>
          </a:p>
          <a:p>
            <a:r>
              <a:rPr lang="en-US" smtClean="0"/>
              <a:t>This and the two slides that follow present the key frames and counter frames that are used when targeting an audience.</a:t>
            </a:r>
          </a:p>
          <a:p>
            <a:endParaRPr lang="en-US" smtClean="0"/>
          </a:p>
          <a:p>
            <a:r>
              <a:rPr lang="ja-JP" altLang="en-US" smtClean="0"/>
              <a:t>“</a:t>
            </a:r>
            <a:r>
              <a:rPr lang="en-US" altLang="ja-JP" smtClean="0"/>
              <a:t>We need more science</a:t>
            </a:r>
            <a:r>
              <a:rPr lang="ja-JP" altLang="en-US" smtClean="0"/>
              <a:t>”</a:t>
            </a:r>
            <a:r>
              <a:rPr lang="en-US" altLang="ja-JP" smtClean="0"/>
              <a:t> is a clever trap for a confused public and it is effective that deflecting scientific voices on the issue.</a:t>
            </a:r>
          </a:p>
          <a:p>
            <a:endParaRPr lang="en-US" smtClean="0"/>
          </a:p>
          <a:p>
            <a:r>
              <a:rPr lang="en-US" smtClean="0"/>
              <a:t>Sources:</a:t>
            </a:r>
          </a:p>
          <a:p>
            <a:r>
              <a:rPr lang="en-US" smtClean="0"/>
              <a:t>Frameworks Institute. Talking global warming [Internet]. Available from: www.ucsusa.org/assets/documents/ssi/ucspretotorev.pdf</a:t>
            </a:r>
          </a:p>
          <a:p>
            <a:endParaRPr lang="en-US" smtClean="0"/>
          </a:p>
          <a:p>
            <a:r>
              <a:rPr lang="en-US" smtClean="0"/>
              <a:t>D. Shome, S. Max. The psychology of climate change communication: A guide for scientists, journalists, educators, political aides, and the interested public. New York, NY: Center for Research on Environmental Decisions; 2009.</a:t>
            </a:r>
          </a:p>
          <a:p>
            <a:endParaRPr lang="en-US" smtClean="0"/>
          </a:p>
          <a:p>
            <a:endParaRPr lang="en-US" smtClean="0"/>
          </a:p>
          <a:p>
            <a:endParaRPr lang="en-US" smtClean="0"/>
          </a:p>
          <a:p>
            <a:endParaRPr lang="en-US" smtClean="0"/>
          </a:p>
          <a:p>
            <a:endParaRPr lang="en-US" smtClean="0"/>
          </a:p>
        </p:txBody>
      </p:sp>
      <p:sp>
        <p:nvSpPr>
          <p:cNvPr id="778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D8E20CF7-5EAE-4835-9B7F-233C707493F0}" type="slidenum">
              <a:rPr lang="en-US"/>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smtClean="0"/>
              <a:t>2009 found that climate change will result in additional costs for the public health sector of Oregon of $900 million by</a:t>
            </a:r>
          </a:p>
          <a:p>
            <a:r>
              <a:rPr lang="en-US" smtClean="0"/>
              <a:t>2020 and over $1billion by 2040 (and those costs are already beginning to accrue) (CLI &amp; EcoNorthwest, 2009).</a:t>
            </a:r>
          </a:p>
          <a:p>
            <a:endParaRPr lang="en-US" smtClean="0"/>
          </a:p>
          <a:p>
            <a:r>
              <a:rPr lang="en-US" smtClean="0"/>
              <a:t>Source:</a:t>
            </a:r>
          </a:p>
          <a:p>
            <a:r>
              <a:rPr lang="en-US" smtClean="0"/>
              <a:t>Climate Leadership Initiative, ECONorthwest. Economic costs to Oregon of a business-as-usual approach to climate change [Internet]. Eugene, OR: University of Oregon; 2009. Available from: http://climlead.uoregon.edu/pdfs/FinalOReconomicreport.pdf</a:t>
            </a:r>
          </a:p>
          <a:p>
            <a:endParaRPr lang="en-US" smtClean="0"/>
          </a:p>
        </p:txBody>
      </p:sp>
      <p:sp>
        <p:nvSpPr>
          <p:cNvPr id="7987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299A6AAF-DCEA-4000-8C64-10CDF96EBBE1}"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t>Purpose of slide: Each of these are strategies for developing clear recommendations.</a:t>
            </a:r>
          </a:p>
          <a:p>
            <a:endParaRPr lang="en-US" smtClean="0"/>
          </a:p>
          <a:p>
            <a:r>
              <a:rPr lang="en-US" smtClean="0"/>
              <a:t>If co-benefits exist, find ways to increase them.</a:t>
            </a:r>
          </a:p>
          <a:p>
            <a:r>
              <a:rPr lang="en-US" smtClean="0"/>
              <a:t>If in the assessment stage the policy or project does not have any recommendations – develop them. For example, in the Taylor County Coal Energy Plant the HIA practitioners suggested hiring practices and a community development fund to help the developers improve the health of Taylor County residents.</a:t>
            </a:r>
          </a:p>
          <a:p>
            <a:r>
              <a:rPr lang="en-US" smtClean="0"/>
              <a:t>Recommendations can also minimize co-costs.</a:t>
            </a:r>
          </a:p>
        </p:txBody>
      </p:sp>
      <p:sp>
        <p:nvSpPr>
          <p:cNvPr id="225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37A06703-A4BD-4BF7-A7E0-CD2458E524C6}"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US" smtClean="0"/>
              <a:t>Point of Slide: </a:t>
            </a:r>
          </a:p>
          <a:p>
            <a:r>
              <a:rPr lang="en-US" smtClean="0">
                <a:latin typeface="Calibri" pitchFamily="34" charset="0"/>
              </a:rPr>
              <a:t>To further illustrate the importance of using appropriate semantics and imagery.</a:t>
            </a:r>
          </a:p>
          <a:p>
            <a:endParaRPr lang="en-US" smtClean="0">
              <a:latin typeface="Calibri" pitchFamily="34" charset="0"/>
            </a:endParaRPr>
          </a:p>
          <a:p>
            <a:r>
              <a:rPr lang="en-US" smtClean="0">
                <a:latin typeface="Calibri" pitchFamily="34" charset="0"/>
              </a:rPr>
              <a:t>Context:</a:t>
            </a:r>
          </a:p>
          <a:p>
            <a:r>
              <a:rPr lang="en-US" smtClean="0">
                <a:latin typeface="Calibri" pitchFamily="34" charset="0"/>
              </a:rPr>
              <a:t>Metro Regional Government gathered input about climate change, land use and transportation through surveys and focus groups. These focus groups provided information about how to best talk about compact or dense development.</a:t>
            </a:r>
          </a:p>
          <a:p>
            <a:endParaRPr lang="en-US" smtClean="0">
              <a:latin typeface="Calibri" pitchFamily="34" charset="0"/>
            </a:endParaRPr>
          </a:p>
          <a:p>
            <a:r>
              <a:rPr lang="en-US" smtClean="0">
                <a:latin typeface="Calibri" pitchFamily="34" charset="0"/>
              </a:rPr>
              <a:t>Issue words included </a:t>
            </a:r>
            <a:r>
              <a:rPr lang="ja-JP" altLang="en-US" smtClean="0">
                <a:latin typeface="Calibri" pitchFamily="34" charset="0"/>
              </a:rPr>
              <a:t>“</a:t>
            </a:r>
            <a:r>
              <a:rPr lang="en-US" altLang="ja-JP" smtClean="0">
                <a:latin typeface="Calibri" pitchFamily="34" charset="0"/>
              </a:rPr>
              <a:t>compact development</a:t>
            </a:r>
            <a:r>
              <a:rPr lang="ja-JP" altLang="en-US" smtClean="0">
                <a:latin typeface="Calibri" pitchFamily="34" charset="0"/>
              </a:rPr>
              <a:t>”</a:t>
            </a:r>
            <a:r>
              <a:rPr lang="en-US" altLang="ja-JP" smtClean="0">
                <a:latin typeface="Calibri" pitchFamily="34" charset="0"/>
              </a:rPr>
              <a:t> and </a:t>
            </a:r>
            <a:r>
              <a:rPr lang="ja-JP" altLang="en-US" smtClean="0">
                <a:latin typeface="Calibri" pitchFamily="34" charset="0"/>
              </a:rPr>
              <a:t>“</a:t>
            </a:r>
            <a:r>
              <a:rPr lang="en-US" altLang="ja-JP" smtClean="0">
                <a:latin typeface="Calibri" pitchFamily="34" charset="0"/>
              </a:rPr>
              <a:t>higher density development</a:t>
            </a:r>
            <a:r>
              <a:rPr lang="ja-JP" altLang="en-US" smtClean="0">
                <a:latin typeface="Calibri" pitchFamily="34" charset="0"/>
              </a:rPr>
              <a:t>”</a:t>
            </a:r>
            <a:endParaRPr lang="en-US" altLang="ja-JP" smtClean="0">
              <a:latin typeface="Calibri" pitchFamily="34" charset="0"/>
            </a:endParaRPr>
          </a:p>
          <a:p>
            <a:endParaRPr lang="en-US" smtClean="0">
              <a:latin typeface="Calibri" pitchFamily="34" charset="0"/>
            </a:endParaRPr>
          </a:p>
          <a:p>
            <a:r>
              <a:rPr lang="en-US" smtClean="0">
                <a:latin typeface="Calibri" pitchFamily="34" charset="0"/>
              </a:rPr>
              <a:t>Research Methodologies:</a:t>
            </a:r>
          </a:p>
          <a:p>
            <a:pPr>
              <a:buFontTx/>
              <a:buChar char="•"/>
            </a:pPr>
            <a:r>
              <a:rPr lang="en-US" smtClean="0">
                <a:latin typeface="Calibri" pitchFamily="34" charset="0"/>
              </a:rPr>
              <a:t>Focus Groups—Urban/Suburban, Rural, Youth, Business</a:t>
            </a:r>
          </a:p>
          <a:p>
            <a:pPr>
              <a:buFontTx/>
              <a:buChar char="•"/>
            </a:pPr>
            <a:r>
              <a:rPr lang="en-US" smtClean="0">
                <a:latin typeface="Calibri" pitchFamily="34" charset="0"/>
              </a:rPr>
              <a:t>Scientific Random Sample Survey</a:t>
            </a:r>
          </a:p>
          <a:p>
            <a:endParaRPr lang="en-US" smtClean="0"/>
          </a:p>
          <a:p>
            <a:r>
              <a:rPr lang="en-US" smtClean="0"/>
              <a:t>Source:</a:t>
            </a:r>
          </a:p>
          <a:p>
            <a:r>
              <a:rPr lang="en-US" smtClean="0"/>
              <a:t>Metro Regional Government. Metro area residents</a:t>
            </a:r>
            <a:r>
              <a:rPr lang="ja-JP" altLang="en-US" smtClean="0"/>
              <a:t>’</a:t>
            </a:r>
            <a:r>
              <a:rPr lang="en-US" altLang="ja-JP" smtClean="0"/>
              <a:t> attitudes about climate change and related land use and transportation issues [Internet]. 2011 Apr 12;Available from: library.oregonmetro.gov/files//adamdavisclimatesummit.pdf</a:t>
            </a:r>
          </a:p>
          <a:p>
            <a:endParaRPr lang="en-US" smtClean="0"/>
          </a:p>
        </p:txBody>
      </p:sp>
      <p:sp>
        <p:nvSpPr>
          <p:cNvPr id="8294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5926B7AF-99E7-46F0-A398-1604BE3E8581}" type="slidenum">
              <a:rPr lang="en-US"/>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pPr defTabSz="457200" eaLnBrk="1" hangingPunct="1"/>
            <a:r>
              <a:rPr lang="en-US" smtClean="0"/>
              <a:t>Point of Slide:</a:t>
            </a:r>
          </a:p>
          <a:p>
            <a:pPr defTabSz="457200" eaLnBrk="1" hangingPunct="1"/>
            <a:r>
              <a:rPr lang="en-US" smtClean="0"/>
              <a:t>Focusing on communication that relates to core values and beliefs.</a:t>
            </a:r>
          </a:p>
          <a:p>
            <a:pPr defTabSz="457200" eaLnBrk="1" hangingPunct="1"/>
            <a:endParaRPr lang="en-US" smtClean="0"/>
          </a:p>
          <a:p>
            <a:pPr defTabSz="457200" eaLnBrk="1" hangingPunct="1"/>
            <a:r>
              <a:rPr lang="en-US" smtClean="0"/>
              <a:t>Source:</a:t>
            </a:r>
          </a:p>
          <a:p>
            <a:pPr defTabSz="457200" eaLnBrk="1" hangingPunct="1"/>
            <a:r>
              <a:rPr lang="en-US" smtClean="0"/>
              <a:t>Metro Regional Government. Metro area residents</a:t>
            </a:r>
            <a:r>
              <a:rPr lang="ja-JP" altLang="en-US" smtClean="0"/>
              <a:t>’</a:t>
            </a:r>
            <a:r>
              <a:rPr lang="en-US" altLang="ja-JP" smtClean="0"/>
              <a:t> attitudes about climate change and related land use and transportation issues [Internet]. 2011 Apr 12;Available from: library.oregonmetro.gov/files//adamdavisclimatesummit.pdf</a:t>
            </a:r>
          </a:p>
          <a:p>
            <a:pPr defTabSz="457200"/>
            <a:endParaRPr lang="en-US" smtClean="0"/>
          </a:p>
        </p:txBody>
      </p:sp>
      <p:sp>
        <p:nvSpPr>
          <p:cNvPr id="8499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696C7E9-ABCC-48F1-8E29-E09172912F17}" type="slidenum">
              <a:rPr lang="en-US"/>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r>
              <a:rPr lang="en-US" smtClean="0">
                <a:latin typeface="Calibri" pitchFamily="34" charset="0"/>
              </a:rPr>
              <a:t>Point of Slide:</a:t>
            </a:r>
          </a:p>
          <a:p>
            <a:r>
              <a:rPr lang="en-US" smtClean="0">
                <a:latin typeface="Calibri" pitchFamily="34" charset="0"/>
              </a:rPr>
              <a:t>To compare and contrast the meaning of climate change and global warming.</a:t>
            </a:r>
          </a:p>
          <a:p>
            <a:endParaRPr lang="en-US" smtClean="0">
              <a:latin typeface="Calibri" pitchFamily="34" charset="0"/>
            </a:endParaRPr>
          </a:p>
          <a:p>
            <a:r>
              <a:rPr lang="en-US" smtClean="0">
                <a:latin typeface="Calibri" pitchFamily="34" charset="0"/>
              </a:rPr>
              <a:t>Source: </a:t>
            </a:r>
          </a:p>
          <a:p>
            <a:r>
              <a:rPr lang="en-US" smtClean="0"/>
              <a:t>J. P. Schuldt, S. H. Konrath, N. Schwarz. </a:t>
            </a:r>
            <a:r>
              <a:rPr lang="ja-JP" altLang="en-US" smtClean="0"/>
              <a:t>“</a:t>
            </a:r>
            <a:r>
              <a:rPr lang="en-US" altLang="ja-JP" smtClean="0"/>
              <a:t>Global warming</a:t>
            </a:r>
            <a:r>
              <a:rPr lang="ja-JP" altLang="en-US" smtClean="0"/>
              <a:t>”</a:t>
            </a:r>
            <a:r>
              <a:rPr lang="en-US" altLang="ja-JP" smtClean="0"/>
              <a:t> or </a:t>
            </a:r>
            <a:r>
              <a:rPr lang="ja-JP" altLang="en-US" smtClean="0"/>
              <a:t>“</a:t>
            </a:r>
            <a:r>
              <a:rPr lang="en-US" altLang="ja-JP" smtClean="0"/>
              <a:t>Climate change</a:t>
            </a:r>
            <a:r>
              <a:rPr lang="ja-JP" altLang="en-US" smtClean="0"/>
              <a:t>”</a:t>
            </a:r>
            <a:r>
              <a:rPr lang="en-US" altLang="ja-JP" smtClean="0"/>
              <a:t>? Whether the planet is warming depends on question wording. Public Opinion Quarterly. 2011;75(1):115-124. </a:t>
            </a:r>
          </a:p>
        </p:txBody>
      </p:sp>
      <p:sp>
        <p:nvSpPr>
          <p:cNvPr id="8704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66B00D58-9810-42AD-AAA1-756FC310D545}" type="slidenum">
              <a:rPr lang="en-US"/>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r>
              <a:rPr lang="en-US" smtClean="0"/>
              <a:t>Point of Slide:</a:t>
            </a:r>
          </a:p>
          <a:p>
            <a:r>
              <a:rPr lang="en-US" smtClean="0"/>
              <a:t>To review analysis of think tank websites for the use of the words </a:t>
            </a:r>
            <a:r>
              <a:rPr lang="ja-JP" altLang="en-US" smtClean="0"/>
              <a:t>“</a:t>
            </a:r>
            <a:r>
              <a:rPr lang="en-US" altLang="ja-JP" smtClean="0"/>
              <a:t>global warming and </a:t>
            </a:r>
            <a:r>
              <a:rPr lang="ja-JP" altLang="en-US" smtClean="0"/>
              <a:t>“</a:t>
            </a:r>
            <a:r>
              <a:rPr lang="en-US" altLang="ja-JP" smtClean="0"/>
              <a:t>climate change</a:t>
            </a:r>
            <a:r>
              <a:rPr lang="ja-JP" altLang="en-US" smtClean="0"/>
              <a:t>”</a:t>
            </a:r>
            <a:r>
              <a:rPr lang="en-US" altLang="ja-JP" smtClean="0"/>
              <a:t> and to review a randomized question survey to understand how these words influence audience beliefs about climate change.</a:t>
            </a:r>
          </a:p>
          <a:p>
            <a:endParaRPr lang="en-US" smtClean="0"/>
          </a:p>
          <a:p>
            <a:r>
              <a:rPr lang="en-US" smtClean="0"/>
              <a:t>Context:</a:t>
            </a:r>
          </a:p>
          <a:p>
            <a:r>
              <a:rPr lang="en-US" smtClean="0">
                <a:latin typeface="Calibri" pitchFamily="34" charset="0"/>
              </a:rPr>
              <a:t>Research indicates that the use of the words </a:t>
            </a:r>
            <a:r>
              <a:rPr lang="ja-JP" altLang="en-US" smtClean="0">
                <a:latin typeface="Calibri" pitchFamily="34" charset="0"/>
              </a:rPr>
              <a:t>‘‘</a:t>
            </a:r>
            <a:r>
              <a:rPr lang="en-US" altLang="ja-JP" smtClean="0">
                <a:latin typeface="Calibri" pitchFamily="34" charset="0"/>
              </a:rPr>
              <a:t>global warming</a:t>
            </a:r>
            <a:r>
              <a:rPr lang="ja-JP" altLang="en-US" smtClean="0">
                <a:latin typeface="Calibri" pitchFamily="34" charset="0"/>
              </a:rPr>
              <a:t>’’</a:t>
            </a:r>
            <a:r>
              <a:rPr lang="en-US" altLang="ja-JP" smtClean="0">
                <a:latin typeface="Calibri" pitchFamily="34" charset="0"/>
              </a:rPr>
              <a:t> and </a:t>
            </a:r>
            <a:r>
              <a:rPr lang="ja-JP" altLang="en-US" smtClean="0">
                <a:latin typeface="Calibri" pitchFamily="34" charset="0"/>
              </a:rPr>
              <a:t>‘‘</a:t>
            </a:r>
            <a:r>
              <a:rPr lang="en-US" altLang="ja-JP" smtClean="0">
                <a:latin typeface="Calibri" pitchFamily="34" charset="0"/>
              </a:rPr>
              <a:t>climate change</a:t>
            </a:r>
            <a:r>
              <a:rPr lang="ja-JP" altLang="en-US" smtClean="0">
                <a:latin typeface="Calibri" pitchFamily="34" charset="0"/>
              </a:rPr>
              <a:t>’’</a:t>
            </a:r>
            <a:r>
              <a:rPr lang="en-US" altLang="ja-JP" smtClean="0">
                <a:latin typeface="Calibri" pitchFamily="34" charset="0"/>
              </a:rPr>
              <a:t> varies by political orientation. Most importantly, </a:t>
            </a:r>
            <a:r>
              <a:rPr lang="ja-JP" altLang="en-US" smtClean="0">
                <a:latin typeface="Calibri" pitchFamily="34" charset="0"/>
              </a:rPr>
              <a:t>‘‘</a:t>
            </a:r>
            <a:r>
              <a:rPr lang="en-US" altLang="ja-JP" smtClean="0">
                <a:latin typeface="Calibri" pitchFamily="34" charset="0"/>
              </a:rPr>
              <a:t>global warming</a:t>
            </a:r>
            <a:r>
              <a:rPr lang="ja-JP" altLang="en-US" smtClean="0">
                <a:latin typeface="Calibri" pitchFamily="34" charset="0"/>
              </a:rPr>
              <a:t>’’</a:t>
            </a:r>
            <a:r>
              <a:rPr lang="en-US" altLang="ja-JP" smtClean="0">
                <a:latin typeface="Calibri" pitchFamily="34" charset="0"/>
              </a:rPr>
              <a:t> entails a directional prediction of rising temperatures that is easily discredited by any cold spell, whereas </a:t>
            </a:r>
            <a:r>
              <a:rPr lang="ja-JP" altLang="en-US" smtClean="0">
                <a:latin typeface="Calibri" pitchFamily="34" charset="0"/>
              </a:rPr>
              <a:t>‘‘</a:t>
            </a:r>
            <a:r>
              <a:rPr lang="en-US" altLang="ja-JP" smtClean="0">
                <a:latin typeface="Calibri" pitchFamily="34" charset="0"/>
              </a:rPr>
              <a:t>climate change</a:t>
            </a:r>
            <a:r>
              <a:rPr lang="ja-JP" altLang="en-US" smtClean="0">
                <a:latin typeface="Calibri" pitchFamily="34" charset="0"/>
              </a:rPr>
              <a:t>’’</a:t>
            </a:r>
            <a:r>
              <a:rPr lang="en-US" altLang="ja-JP" smtClean="0">
                <a:latin typeface="Calibri" pitchFamily="34" charset="0"/>
              </a:rPr>
              <a:t> lacks a directional commitment and easily accommodates unusual weather of any kind. Moreover, </a:t>
            </a:r>
            <a:r>
              <a:rPr lang="ja-JP" altLang="en-US" smtClean="0">
                <a:latin typeface="Calibri" pitchFamily="34" charset="0"/>
              </a:rPr>
              <a:t>‘‘</a:t>
            </a:r>
            <a:r>
              <a:rPr lang="en-US" altLang="ja-JP" smtClean="0">
                <a:latin typeface="Calibri" pitchFamily="34" charset="0"/>
              </a:rPr>
              <a:t>global warming</a:t>
            </a:r>
            <a:r>
              <a:rPr lang="ja-JP" altLang="en-US" smtClean="0">
                <a:latin typeface="Calibri" pitchFamily="34" charset="0"/>
              </a:rPr>
              <a:t>’’</a:t>
            </a:r>
            <a:r>
              <a:rPr lang="en-US" altLang="ja-JP" smtClean="0">
                <a:latin typeface="Calibri" pitchFamily="34" charset="0"/>
              </a:rPr>
              <a:t> carries a stronger connotation of human causation, which has long been questioned</a:t>
            </a:r>
          </a:p>
          <a:p>
            <a:r>
              <a:rPr lang="en-US" smtClean="0">
                <a:latin typeface="Calibri" pitchFamily="34" charset="0"/>
              </a:rPr>
              <a:t>by conservatives. Both of these aspects make </a:t>
            </a:r>
            <a:r>
              <a:rPr lang="ja-JP" altLang="en-US" smtClean="0">
                <a:latin typeface="Calibri" pitchFamily="34" charset="0"/>
              </a:rPr>
              <a:t>‘‘</a:t>
            </a:r>
            <a:r>
              <a:rPr lang="en-US" altLang="ja-JP" smtClean="0">
                <a:latin typeface="Calibri" pitchFamily="34" charset="0"/>
              </a:rPr>
              <a:t>global warming</a:t>
            </a:r>
            <a:r>
              <a:rPr lang="ja-JP" altLang="en-US" smtClean="0">
                <a:latin typeface="Calibri" pitchFamily="34" charset="0"/>
              </a:rPr>
              <a:t>’’</a:t>
            </a:r>
            <a:r>
              <a:rPr lang="en-US" altLang="ja-JP" smtClean="0">
                <a:latin typeface="Calibri" pitchFamily="34" charset="0"/>
              </a:rPr>
              <a:t> a more appealing frame for those who favor the status quo in climate policy. </a:t>
            </a:r>
            <a:endParaRPr lang="en-US" altLang="ja-JP" smtClean="0"/>
          </a:p>
          <a:p>
            <a:endParaRPr lang="en-US" smtClean="0"/>
          </a:p>
          <a:p>
            <a:r>
              <a:rPr lang="en-US" smtClean="0"/>
              <a:t>Sources: </a:t>
            </a:r>
          </a:p>
          <a:p>
            <a:r>
              <a:rPr lang="en-US" smtClean="0"/>
              <a:t>J. P. Schuldt, S. H. Konrath, N. Schwarz. </a:t>
            </a:r>
            <a:r>
              <a:rPr lang="ja-JP" altLang="en-US" smtClean="0"/>
              <a:t>“</a:t>
            </a:r>
            <a:r>
              <a:rPr lang="en-US" altLang="ja-JP" smtClean="0"/>
              <a:t>Global warming</a:t>
            </a:r>
            <a:r>
              <a:rPr lang="ja-JP" altLang="en-US" smtClean="0"/>
              <a:t>”</a:t>
            </a:r>
            <a:r>
              <a:rPr lang="en-US" altLang="ja-JP" smtClean="0"/>
              <a:t> or </a:t>
            </a:r>
            <a:r>
              <a:rPr lang="ja-JP" altLang="en-US" smtClean="0"/>
              <a:t>“</a:t>
            </a:r>
            <a:r>
              <a:rPr lang="en-US" altLang="ja-JP" smtClean="0"/>
              <a:t>Climate change</a:t>
            </a:r>
            <a:r>
              <a:rPr lang="ja-JP" altLang="en-US" smtClean="0"/>
              <a:t>”</a:t>
            </a:r>
            <a:r>
              <a:rPr lang="en-US" altLang="ja-JP" smtClean="0"/>
              <a:t>? Whether the planet is warming depends on question wording. Public Opinion Quarterly. 2011;75(1):115-124. </a:t>
            </a:r>
          </a:p>
          <a:p>
            <a:endParaRPr lang="en-US" smtClean="0">
              <a:latin typeface="Calibri" pitchFamily="34" charset="0"/>
            </a:endParaRPr>
          </a:p>
          <a:p>
            <a:r>
              <a:rPr lang="en-US" smtClean="0"/>
              <a:t>L. Whitmarsh. What</a:t>
            </a:r>
            <a:r>
              <a:rPr lang="ja-JP" altLang="en-US" smtClean="0"/>
              <a:t>’</a:t>
            </a:r>
            <a:r>
              <a:rPr lang="en-US" altLang="ja-JP" smtClean="0"/>
              <a:t>s in a name? Commonalities and differences in public understanding of </a:t>
            </a:r>
            <a:r>
              <a:rPr lang="ja-JP" altLang="en-US" smtClean="0"/>
              <a:t>“</a:t>
            </a:r>
            <a:r>
              <a:rPr lang="en-US" altLang="ja-JP" smtClean="0"/>
              <a:t>climate change</a:t>
            </a:r>
            <a:r>
              <a:rPr lang="ja-JP" altLang="en-US" smtClean="0"/>
              <a:t>”</a:t>
            </a:r>
            <a:r>
              <a:rPr lang="en-US" altLang="ja-JP" smtClean="0"/>
              <a:t> and </a:t>
            </a:r>
            <a:r>
              <a:rPr lang="ja-JP" altLang="en-US" smtClean="0"/>
              <a:t>“</a:t>
            </a:r>
            <a:r>
              <a:rPr lang="en-US" altLang="ja-JP" smtClean="0"/>
              <a:t>global warming.</a:t>
            </a:r>
            <a:r>
              <a:rPr lang="ja-JP" altLang="en-US" smtClean="0"/>
              <a:t>”</a:t>
            </a:r>
            <a:r>
              <a:rPr lang="en-US" altLang="ja-JP" smtClean="0"/>
              <a:t>Public Understanding of Science [Internet]. 2009 Jul 1;18(4):401 -420. Available from: http://pus.sagepub.com/content/18/4/401.abstract </a:t>
            </a:r>
          </a:p>
        </p:txBody>
      </p:sp>
      <p:sp>
        <p:nvSpPr>
          <p:cNvPr id="8909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A2D8C14C-E6C1-4A1F-9E93-D39A4383D7C7}" type="slidenum">
              <a:rPr lang="en-US"/>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pPr>
              <a:lnSpc>
                <a:spcPct val="90000"/>
              </a:lnSpc>
            </a:pPr>
            <a:r>
              <a:rPr lang="en-US" smtClean="0">
                <a:latin typeface="Calibri" pitchFamily="34" charset="0"/>
              </a:rPr>
              <a:t>Point of Slide:</a:t>
            </a:r>
          </a:p>
          <a:p>
            <a:pPr>
              <a:lnSpc>
                <a:spcPct val="90000"/>
              </a:lnSpc>
            </a:pPr>
            <a:r>
              <a:rPr lang="en-US" smtClean="0">
                <a:latin typeface="Calibri" pitchFamily="34" charset="0"/>
              </a:rPr>
              <a:t>That health communication about climate change provides a positive frame with a focus on outcomes that are </a:t>
            </a:r>
            <a:r>
              <a:rPr lang="ja-JP" altLang="en-US" smtClean="0">
                <a:latin typeface="Calibri" pitchFamily="34" charset="0"/>
              </a:rPr>
              <a:t>“</a:t>
            </a:r>
            <a:r>
              <a:rPr lang="en-US" altLang="ja-JP" smtClean="0">
                <a:latin typeface="Calibri" pitchFamily="34" charset="0"/>
              </a:rPr>
              <a:t>win-win</a:t>
            </a:r>
            <a:r>
              <a:rPr lang="ja-JP" altLang="en-US" smtClean="0">
                <a:latin typeface="Calibri" pitchFamily="34" charset="0"/>
              </a:rPr>
              <a:t>”</a:t>
            </a:r>
            <a:endParaRPr lang="en-US" altLang="ja-JP" smtClean="0">
              <a:latin typeface="Calibri" pitchFamily="34" charset="0"/>
            </a:endParaRPr>
          </a:p>
          <a:p>
            <a:pPr eaLnBrk="1" hangingPunct="1">
              <a:lnSpc>
                <a:spcPct val="90000"/>
              </a:lnSpc>
            </a:pPr>
            <a:endParaRPr lang="en-US" smtClean="0">
              <a:latin typeface="Calibri" pitchFamily="34" charset="0"/>
            </a:endParaRPr>
          </a:p>
          <a:p>
            <a:pPr eaLnBrk="1" hangingPunct="1">
              <a:lnSpc>
                <a:spcPct val="90000"/>
              </a:lnSpc>
            </a:pPr>
            <a:r>
              <a:rPr lang="en-US" smtClean="0">
                <a:latin typeface="Calibri" pitchFamily="34" charset="0"/>
              </a:rPr>
              <a:t>Context:</a:t>
            </a:r>
          </a:p>
          <a:p>
            <a:pPr>
              <a:lnSpc>
                <a:spcPct val="90000"/>
              </a:lnSpc>
            </a:pPr>
            <a:r>
              <a:rPr lang="en-US" smtClean="0">
                <a:latin typeface="Calibri" pitchFamily="34" charset="0"/>
              </a:rPr>
              <a:t>As we have already emphasized, actions taken to address climate change create win-win situations in that, in addition to addressing climate change, they also create important public health benefits. It is essential to highlight the health benefits associated with climate change action. </a:t>
            </a:r>
          </a:p>
          <a:p>
            <a:pPr>
              <a:lnSpc>
                <a:spcPct val="90000"/>
              </a:lnSpc>
            </a:pPr>
            <a:endParaRPr lang="en-US" smtClean="0">
              <a:latin typeface="Calibri" pitchFamily="34" charset="0"/>
            </a:endParaRPr>
          </a:p>
          <a:p>
            <a:pPr eaLnBrk="1" hangingPunct="1">
              <a:lnSpc>
                <a:spcPct val="90000"/>
              </a:lnSpc>
            </a:pPr>
            <a:r>
              <a:rPr lang="en-US" smtClean="0"/>
              <a:t>Source:</a:t>
            </a:r>
          </a:p>
          <a:p>
            <a:pPr eaLnBrk="1" hangingPunct="1">
              <a:lnSpc>
                <a:spcPct val="90000"/>
              </a:lnSpc>
            </a:pPr>
            <a:r>
              <a:rPr lang="en-US" smtClean="0"/>
              <a:t>E. Maibach, M. Nisbet, M. Weathers. Conveying the human implications of climate change: A climate change communication primer for public health professionals. Fairfax, VA: George Mason Center for Climate Change Communication; 2011. </a:t>
            </a:r>
          </a:p>
          <a:p>
            <a:pPr eaLnBrk="1" hangingPunct="1">
              <a:lnSpc>
                <a:spcPct val="90000"/>
              </a:lnSpc>
            </a:pPr>
            <a:endParaRPr lang="en-US" smtClean="0"/>
          </a:p>
          <a:p>
            <a:pPr eaLnBrk="1" hangingPunct="1">
              <a:lnSpc>
                <a:spcPct val="90000"/>
              </a:lnSpc>
            </a:pPr>
            <a:r>
              <a:rPr lang="en-US" smtClean="0"/>
              <a:t>Images from Flickr: Portland State University Official Flickr Site </a:t>
            </a:r>
          </a:p>
          <a:p>
            <a:pPr>
              <a:lnSpc>
                <a:spcPct val="90000"/>
              </a:lnSpc>
            </a:pPr>
            <a:endParaRPr lang="en-US" smtClean="0">
              <a:latin typeface="Calibri" pitchFamily="34" charset="0"/>
            </a:endParaRPr>
          </a:p>
        </p:txBody>
      </p:sp>
      <p:sp>
        <p:nvSpPr>
          <p:cNvPr id="9113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83A68CA7-832B-4ACE-9A8C-2A2F548CD5E5}" type="slidenum">
              <a:rPr lang="en-US"/>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r>
              <a:rPr lang="en-US" smtClean="0">
                <a:latin typeface="Calibri" pitchFamily="34" charset="0"/>
              </a:rPr>
              <a:t>Context:</a:t>
            </a:r>
          </a:p>
          <a:p>
            <a:endParaRPr lang="en-US" smtClean="0">
              <a:latin typeface="Calibri" pitchFamily="34" charset="0"/>
            </a:endParaRPr>
          </a:p>
          <a:p>
            <a:r>
              <a:rPr lang="en-US" smtClean="0">
                <a:latin typeface="Calibri" pitchFamily="34" charset="0"/>
              </a:rPr>
              <a:t>Focusing on the </a:t>
            </a:r>
            <a:r>
              <a:rPr lang="ja-JP" altLang="en-US" smtClean="0">
                <a:latin typeface="Calibri" pitchFamily="34" charset="0"/>
              </a:rPr>
              <a:t>“</a:t>
            </a:r>
            <a:r>
              <a:rPr lang="en-US" altLang="ja-JP" smtClean="0">
                <a:latin typeface="Calibri" pitchFamily="34" charset="0"/>
              </a:rPr>
              <a:t>win-wins</a:t>
            </a:r>
            <a:r>
              <a:rPr lang="ja-JP" altLang="en-US" smtClean="0">
                <a:latin typeface="Calibri" pitchFamily="34" charset="0"/>
              </a:rPr>
              <a:t>’</a:t>
            </a:r>
            <a:r>
              <a:rPr lang="en-US" altLang="ja-JP" smtClean="0">
                <a:latin typeface="Calibri" pitchFamily="34" charset="0"/>
              </a:rPr>
              <a:t> and co-benefits is a useful way to create a positive frame from an issue (climate change) that is often framed negatively. People tend to respond better to positive versus negative information. </a:t>
            </a:r>
          </a:p>
          <a:p>
            <a:endParaRPr lang="en-US" smtClean="0">
              <a:latin typeface="Calibri" pitchFamily="34" charset="0"/>
            </a:endParaRPr>
          </a:p>
          <a:p>
            <a:r>
              <a:rPr lang="en-US" smtClean="0">
                <a:latin typeface="Calibri" pitchFamily="34" charset="0"/>
              </a:rPr>
              <a:t>Example – Urban forestry projects can help to reduce the urban heat island effect making cities safer and more comfortable for community members during extreme heat events. This may be especially true for the most vulnerable members of a community. These same projects may also help in the sequestration of CO</a:t>
            </a:r>
            <a:r>
              <a:rPr lang="en-US" baseline="-25000" smtClean="0">
                <a:latin typeface="Calibri" pitchFamily="34" charset="0"/>
              </a:rPr>
              <a:t>2</a:t>
            </a:r>
            <a:r>
              <a:rPr lang="en-US" smtClean="0">
                <a:latin typeface="Calibri" pitchFamily="34" charset="0"/>
              </a:rPr>
              <a:t> emissions.</a:t>
            </a:r>
          </a:p>
          <a:p>
            <a:endParaRPr lang="en-US" smtClean="0"/>
          </a:p>
          <a:p>
            <a:r>
              <a:rPr lang="en-US" smtClean="0"/>
              <a:t>Images from Flickr: juleezworld, foilman</a:t>
            </a:r>
          </a:p>
        </p:txBody>
      </p:sp>
      <p:sp>
        <p:nvSpPr>
          <p:cNvPr id="9318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6414ABAE-E67B-4623-8D12-723B919426EC}" type="slidenum">
              <a:rPr lang="en-US"/>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r>
              <a:rPr lang="en-US" smtClean="0"/>
              <a:t>Point of Slide:</a:t>
            </a:r>
          </a:p>
          <a:p>
            <a:r>
              <a:rPr lang="en-US" smtClean="0"/>
              <a:t>An example of the important </a:t>
            </a:r>
            <a:r>
              <a:rPr lang="ja-JP" altLang="en-US" smtClean="0"/>
              <a:t>“</a:t>
            </a:r>
            <a:r>
              <a:rPr lang="en-US" altLang="ja-JP" smtClean="0"/>
              <a:t>win-wins</a:t>
            </a:r>
            <a:r>
              <a:rPr lang="ja-JP" altLang="en-US" smtClean="0"/>
              <a:t>”</a:t>
            </a:r>
            <a:r>
              <a:rPr lang="en-US" altLang="ja-JP" smtClean="0"/>
              <a:t> and co-benefits that can be achieved through strategies to reduce climate change.</a:t>
            </a:r>
          </a:p>
          <a:p>
            <a:endParaRPr lang="en-US" smtClean="0"/>
          </a:p>
          <a:p>
            <a:r>
              <a:rPr lang="en-US" smtClean="0"/>
              <a:t>Image from Flickr: Wondering Wanderer</a:t>
            </a:r>
          </a:p>
        </p:txBody>
      </p:sp>
      <p:sp>
        <p:nvSpPr>
          <p:cNvPr id="9523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B98CE04-CF0F-4488-97A2-58A88E7236AC}" type="slidenum">
              <a:rPr lang="en-US"/>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r>
              <a:rPr lang="en-US" smtClean="0">
                <a:latin typeface="Calibri" pitchFamily="34" charset="0"/>
              </a:rPr>
              <a:t>Point of Slide:</a:t>
            </a:r>
          </a:p>
          <a:p>
            <a:r>
              <a:rPr lang="en-US" smtClean="0">
                <a:latin typeface="Calibri" pitchFamily="34" charset="0"/>
              </a:rPr>
              <a:t>Here we again focus on the co-benefits to health. This is a continuation of the focus on health benefits as a positive way to frame the climate change debate and continues the utilization of </a:t>
            </a:r>
            <a:r>
              <a:rPr lang="ja-JP" altLang="en-US" smtClean="0">
                <a:latin typeface="Calibri" pitchFamily="34" charset="0"/>
              </a:rPr>
              <a:t>“</a:t>
            </a:r>
            <a:r>
              <a:rPr lang="en-US" altLang="ja-JP" smtClean="0">
                <a:latin typeface="Calibri" pitchFamily="34" charset="0"/>
              </a:rPr>
              <a:t>win-win</a:t>
            </a:r>
            <a:r>
              <a:rPr lang="ja-JP" altLang="en-US" smtClean="0">
                <a:latin typeface="Calibri" pitchFamily="34" charset="0"/>
              </a:rPr>
              <a:t>”</a:t>
            </a:r>
            <a:r>
              <a:rPr lang="en-US" altLang="ja-JP" smtClean="0">
                <a:latin typeface="Calibri" pitchFamily="34" charset="0"/>
              </a:rPr>
              <a:t> messaging. </a:t>
            </a:r>
          </a:p>
          <a:p>
            <a:endParaRPr lang="en-US" smtClean="0">
              <a:latin typeface="Calibri" pitchFamily="34" charset="0"/>
            </a:endParaRPr>
          </a:p>
          <a:p>
            <a:r>
              <a:rPr lang="en-US" smtClean="0">
                <a:latin typeface="Calibri" pitchFamily="34" charset="0"/>
              </a:rPr>
              <a:t>Context:</a:t>
            </a:r>
          </a:p>
          <a:p>
            <a:endParaRPr lang="en-US" smtClean="0">
              <a:latin typeface="Calibri" pitchFamily="34" charset="0"/>
            </a:endParaRPr>
          </a:p>
          <a:p>
            <a:r>
              <a:rPr lang="en-US" smtClean="0">
                <a:latin typeface="Calibri" pitchFamily="34" charset="0"/>
              </a:rPr>
              <a:t>Individuals embrace information about climate change that uses a health co-benefits frame because recommended behaviors are seen as benefiting the individual as well as conveying specific messages about what the individual could do to mitigate the effects of climate change.</a:t>
            </a:r>
          </a:p>
          <a:p>
            <a:endParaRPr lang="en-US" smtClean="0">
              <a:latin typeface="Calibri" pitchFamily="34" charset="0"/>
            </a:endParaRPr>
          </a:p>
          <a:p>
            <a:r>
              <a:rPr lang="en-US" smtClean="0">
                <a:latin typeface="Calibri" pitchFamily="34" charset="0"/>
              </a:rPr>
              <a:t>Some of the  co-benefits of taking action against climate change include reduced air and water pollution, increased physical activity, decreased obesity, reduced motor vehicle fatalities and injuries, increased social capital, and reduced levels of depression. This makes taking action against climate change a </a:t>
            </a:r>
            <a:r>
              <a:rPr lang="ja-JP" altLang="en-US" smtClean="0">
                <a:latin typeface="Calibri" pitchFamily="34" charset="0"/>
              </a:rPr>
              <a:t>“</a:t>
            </a:r>
            <a:r>
              <a:rPr lang="en-US" altLang="ja-JP" smtClean="0">
                <a:latin typeface="Calibri" pitchFamily="34" charset="0"/>
              </a:rPr>
              <a:t>win-win</a:t>
            </a:r>
            <a:r>
              <a:rPr lang="ja-JP" altLang="en-US" smtClean="0">
                <a:latin typeface="Calibri" pitchFamily="34" charset="0"/>
              </a:rPr>
              <a:t>”</a:t>
            </a:r>
            <a:r>
              <a:rPr lang="en-US" altLang="ja-JP" smtClean="0">
                <a:latin typeface="Calibri" pitchFamily="34" charset="0"/>
              </a:rPr>
              <a:t> in that we are also addressing other high priority public health goals. </a:t>
            </a:r>
          </a:p>
          <a:p>
            <a:endParaRPr lang="en-US" smtClean="0">
              <a:latin typeface="Calibri" pitchFamily="34" charset="0"/>
            </a:endParaRPr>
          </a:p>
          <a:p>
            <a:r>
              <a:rPr lang="en-US" smtClean="0">
                <a:latin typeface="Calibri" pitchFamily="34" charset="0"/>
              </a:rPr>
              <a:t>Source: </a:t>
            </a:r>
          </a:p>
          <a:p>
            <a:r>
              <a:rPr lang="en-US" smtClean="0"/>
              <a:t>E. Maibach, M. Nisbet, M. Weathers. Conveying the human implications of climate change: A climate change communication primer for public health professionals. Fairfax, VA: George Mason Center for Climate Change Communication; 2011. </a:t>
            </a:r>
          </a:p>
          <a:p>
            <a:endParaRPr lang="en-US" smtClean="0">
              <a:latin typeface="Calibri" pitchFamily="34" charset="0"/>
            </a:endParaRPr>
          </a:p>
          <a:p>
            <a:r>
              <a:rPr lang="en-US" smtClean="0">
                <a:latin typeface="Calibri" pitchFamily="34" charset="0"/>
              </a:rPr>
              <a:t>Images from Flickr: Courtney Hansen Photos, nansesfoto</a:t>
            </a:r>
          </a:p>
          <a:p>
            <a:endParaRPr lang="en-US" smtClean="0"/>
          </a:p>
        </p:txBody>
      </p:sp>
      <p:sp>
        <p:nvSpPr>
          <p:cNvPr id="9728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6AA0950B-A41B-41A9-9E38-6DCCB2CED0F3}" type="slidenum">
              <a:rPr lang="en-US"/>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a:lnSpc>
                <a:spcPct val="90000"/>
              </a:lnSpc>
            </a:pPr>
            <a:r>
              <a:rPr lang="en-US" smtClean="0"/>
              <a:t>Point of Slide:</a:t>
            </a:r>
          </a:p>
          <a:p>
            <a:pPr>
              <a:lnSpc>
                <a:spcPct val="90000"/>
              </a:lnSpc>
            </a:pPr>
            <a:r>
              <a:rPr lang="en-US" smtClean="0"/>
              <a:t>To make climate change an issue that resonates with people by focusing on local impacts and solutions.</a:t>
            </a:r>
          </a:p>
          <a:p>
            <a:pPr>
              <a:lnSpc>
                <a:spcPct val="90000"/>
              </a:lnSpc>
            </a:pPr>
            <a:endParaRPr lang="en-US" smtClean="0"/>
          </a:p>
          <a:p>
            <a:pPr>
              <a:lnSpc>
                <a:spcPct val="90000"/>
              </a:lnSpc>
            </a:pPr>
            <a:r>
              <a:rPr lang="en-US" smtClean="0"/>
              <a:t>Context:</a:t>
            </a:r>
          </a:p>
          <a:p>
            <a:pPr>
              <a:lnSpc>
                <a:spcPct val="90000"/>
              </a:lnSpc>
            </a:pPr>
            <a:r>
              <a:rPr lang="en-US" smtClean="0"/>
              <a:t>While people may acknowledge that climate change is a serious issue, they think of it in geographically and temporally distant terms. Reframing climate change as a public health issue can reveal local perspectives on an issue that is often framed as a global problem. This can make the problem more relevant and bring the location of impacts closer to home.</a:t>
            </a:r>
          </a:p>
          <a:p>
            <a:pPr>
              <a:lnSpc>
                <a:spcPct val="90000"/>
              </a:lnSpc>
            </a:pPr>
            <a:endParaRPr lang="en-US" smtClean="0"/>
          </a:p>
          <a:p>
            <a:pPr>
              <a:lnSpc>
                <a:spcPct val="90000"/>
              </a:lnSpc>
            </a:pPr>
            <a:r>
              <a:rPr lang="en-US" smtClean="0"/>
              <a:t>Source:</a:t>
            </a:r>
          </a:p>
          <a:p>
            <a:pPr>
              <a:lnSpc>
                <a:spcPct val="90000"/>
              </a:lnSpc>
            </a:pPr>
            <a:r>
              <a:rPr lang="en-US" smtClean="0"/>
              <a:t>E. Maibach, M. Nisbet, M. Weathers. Conveying the human implications of climate change: A climate change communication primer for public health professionals. Fairfax, VA: George Mason Center for Climate Change Communication; 2011. </a:t>
            </a:r>
          </a:p>
          <a:p>
            <a:pPr>
              <a:lnSpc>
                <a:spcPct val="90000"/>
              </a:lnSpc>
            </a:pPr>
            <a:endParaRPr lang="en-US" smtClean="0"/>
          </a:p>
          <a:p>
            <a:pPr>
              <a:lnSpc>
                <a:spcPct val="90000"/>
              </a:lnSpc>
            </a:pPr>
            <a:r>
              <a:rPr lang="en-US" smtClean="0"/>
              <a:t>Images from Flickr: FlyingSinger</a:t>
            </a:r>
          </a:p>
        </p:txBody>
      </p:sp>
      <p:sp>
        <p:nvSpPr>
          <p:cNvPr id="993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B5891A94-3AF8-4C8C-8D0C-81A29B69D450}" type="slidenum">
              <a:rPr lang="en-US"/>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r>
              <a:rPr lang="en-US" smtClean="0"/>
              <a:t>Point of Slide:</a:t>
            </a:r>
          </a:p>
          <a:p>
            <a:r>
              <a:rPr lang="en-US" smtClean="0"/>
              <a:t>To make climate change an issue that resonates with people by focusing on local impacts and solutions.</a:t>
            </a:r>
          </a:p>
          <a:p>
            <a:endParaRPr lang="en-US" smtClean="0"/>
          </a:p>
          <a:p>
            <a:r>
              <a:rPr lang="en-US" smtClean="0"/>
              <a:t>Context:</a:t>
            </a:r>
          </a:p>
          <a:p>
            <a:r>
              <a:rPr lang="en-US" smtClean="0">
                <a:latin typeface="Calibri" pitchFamily="34" charset="0"/>
              </a:rPr>
              <a:t>By framing climate change as a local public health issue, it is possible to replace people</a:t>
            </a:r>
            <a:r>
              <a:rPr lang="ja-JP" altLang="en-US" smtClean="0">
                <a:latin typeface="Calibri" pitchFamily="34" charset="0"/>
              </a:rPr>
              <a:t>’</a:t>
            </a:r>
            <a:r>
              <a:rPr lang="en-US" altLang="ja-JP" smtClean="0">
                <a:latin typeface="Calibri" pitchFamily="34" charset="0"/>
              </a:rPr>
              <a:t>s mental associations of climate change as being geographically and socially distant with more proximate and relevant mental associations, such as the risks to children, the elderly, and the poor, in local communities.</a:t>
            </a:r>
            <a:endParaRPr lang="en-US" altLang="ja-JP" smtClean="0"/>
          </a:p>
          <a:p>
            <a:endParaRPr lang="en-US" smtClean="0">
              <a:latin typeface="Calibri" pitchFamily="34" charset="0"/>
            </a:endParaRPr>
          </a:p>
          <a:p>
            <a:pPr eaLnBrk="1" hangingPunct="1"/>
            <a:r>
              <a:rPr lang="en-US" smtClean="0"/>
              <a:t>Source:</a:t>
            </a:r>
          </a:p>
          <a:p>
            <a:pPr eaLnBrk="1" hangingPunct="1"/>
            <a:r>
              <a:rPr lang="en-US" smtClean="0"/>
              <a:t>E. Maibach, M. Nisbet, M. Weathers. Conveying the human implications of climate change: A climate change communication primer for public health professionals. Fairfax, VA: George Mason Center for Climate Change Communication; 2011. </a:t>
            </a:r>
          </a:p>
          <a:p>
            <a:endParaRPr lang="en-US" smtClean="0"/>
          </a:p>
          <a:p>
            <a:r>
              <a:rPr lang="en-US" smtClean="0"/>
              <a:t>Images from Flickr: Whiskeygonebad</a:t>
            </a:r>
          </a:p>
        </p:txBody>
      </p:sp>
      <p:sp>
        <p:nvSpPr>
          <p:cNvPr id="1013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87D6F77F-19F7-42F6-A3D5-68D167A1E3EC}" type="slidenum">
              <a:rPr lang="en-US"/>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smtClean="0"/>
              <a:t>Point of slide: Introduce the three key concepts in developing good recommendations</a:t>
            </a:r>
          </a:p>
          <a:p>
            <a:endParaRPr lang="en-US" smtClean="0"/>
          </a:p>
          <a:p>
            <a:pPr>
              <a:buFontTx/>
              <a:buAutoNum type="arabicPeriod"/>
            </a:pPr>
            <a:r>
              <a:rPr lang="en-US" smtClean="0"/>
              <a:t>The evidence-base determines what health outcomes need to be a focus, either to increase co-benefits or diminish co-costs.</a:t>
            </a:r>
          </a:p>
          <a:p>
            <a:pPr>
              <a:buFontTx/>
              <a:buAutoNum type="arabicPeriod"/>
            </a:pPr>
            <a:r>
              <a:rPr lang="en-US" smtClean="0"/>
              <a:t>Political feasibility is related to the value the HIA added to the decision making process. What recommendations are likely to be followed?</a:t>
            </a:r>
          </a:p>
          <a:p>
            <a:pPr>
              <a:buFontTx/>
              <a:buAutoNum type="arabicPeriod"/>
            </a:pPr>
            <a:r>
              <a:rPr lang="en-US" smtClean="0"/>
              <a:t>The recommendations need to be vetted and supported by the advisory committee. This helps with dissemination.</a:t>
            </a:r>
          </a:p>
          <a:p>
            <a:pPr>
              <a:buFontTx/>
              <a:buAutoNum type="arabicPeriod"/>
            </a:pPr>
            <a:endParaRPr lang="en-US" smtClean="0"/>
          </a:p>
        </p:txBody>
      </p:sp>
      <p:sp>
        <p:nvSpPr>
          <p:cNvPr id="245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43689A1E-F83C-446E-AC1F-D54088B51E50}"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r>
              <a:rPr lang="en-US" smtClean="0"/>
              <a:t>Point of Slide:</a:t>
            </a:r>
          </a:p>
          <a:p>
            <a:r>
              <a:rPr lang="en-US" smtClean="0"/>
              <a:t>Concluding remarks on communication and framing.</a:t>
            </a:r>
          </a:p>
          <a:p>
            <a:endParaRPr lang="en-US" smtClean="0"/>
          </a:p>
          <a:p>
            <a:r>
              <a:rPr lang="en-US" smtClean="0"/>
              <a:t>Recognize the inherent limitations and biases in qualitative analysis  - we trigger frames with the words we choose in our repor</a:t>
            </a:r>
          </a:p>
          <a:p>
            <a:pPr>
              <a:buFontTx/>
              <a:buChar char="•"/>
            </a:pPr>
            <a:r>
              <a:rPr lang="en-US" smtClean="0"/>
              <a:t>Report wording will impact response given</a:t>
            </a:r>
          </a:p>
          <a:p>
            <a:pPr>
              <a:buFontTx/>
              <a:buChar char="•"/>
            </a:pPr>
            <a:r>
              <a:rPr lang="en-US" smtClean="0"/>
              <a:t>Customized information is likely to have a greater impact on action</a:t>
            </a:r>
          </a:p>
          <a:p>
            <a:pPr>
              <a:buFontTx/>
              <a:buChar char="•"/>
            </a:pPr>
            <a:r>
              <a:rPr lang="en-US" smtClean="0"/>
              <a:t>Localize and tailor communications</a:t>
            </a:r>
          </a:p>
          <a:p>
            <a:pPr>
              <a:buFontTx/>
              <a:buChar char="•"/>
            </a:pPr>
            <a:r>
              <a:rPr lang="en-US" smtClean="0"/>
              <a:t>Positive messages tend to be attractive and motivating to behavior change</a:t>
            </a:r>
          </a:p>
          <a:p>
            <a:pPr>
              <a:buFontTx/>
              <a:buChar char="•"/>
            </a:pPr>
            <a:r>
              <a:rPr lang="en-US" smtClean="0"/>
              <a:t>Focus on health co-benefits </a:t>
            </a:r>
          </a:p>
          <a:p>
            <a:endParaRPr lang="en-US" smtClean="0"/>
          </a:p>
          <a:p>
            <a:r>
              <a:rPr lang="en-US" smtClean="0"/>
              <a:t>Source: </a:t>
            </a:r>
          </a:p>
          <a:p>
            <a:pPr eaLnBrk="1" hangingPunct="1"/>
            <a:r>
              <a:rPr lang="en-US" smtClean="0">
                <a:latin typeface="Calibri" pitchFamily="34" charset="0"/>
              </a:rPr>
              <a:t>What</a:t>
            </a:r>
            <a:r>
              <a:rPr lang="ja-JP" altLang="en-US" smtClean="0">
                <a:latin typeface="Calibri" pitchFamily="34" charset="0"/>
              </a:rPr>
              <a:t>’</a:t>
            </a:r>
            <a:r>
              <a:rPr lang="en-US" altLang="ja-JP" smtClean="0">
                <a:latin typeface="Calibri" pitchFamily="34" charset="0"/>
              </a:rPr>
              <a:t>s in a name? Commonalities and Differences in Public Understanding of </a:t>
            </a:r>
            <a:r>
              <a:rPr lang="ja-JP" altLang="en-US" smtClean="0">
                <a:latin typeface="Calibri" pitchFamily="34" charset="0"/>
              </a:rPr>
              <a:t>“</a:t>
            </a:r>
            <a:r>
              <a:rPr lang="en-US" altLang="ja-JP" smtClean="0">
                <a:latin typeface="Calibri" pitchFamily="34" charset="0"/>
              </a:rPr>
              <a:t>Climate Change</a:t>
            </a:r>
            <a:r>
              <a:rPr lang="ja-JP" altLang="en-US" smtClean="0">
                <a:latin typeface="Calibri" pitchFamily="34" charset="0"/>
              </a:rPr>
              <a:t>”</a:t>
            </a:r>
            <a:r>
              <a:rPr lang="en-US" altLang="ja-JP" smtClean="0">
                <a:latin typeface="Calibri" pitchFamily="34" charset="0"/>
              </a:rPr>
              <a:t> and </a:t>
            </a:r>
            <a:r>
              <a:rPr lang="ja-JP" altLang="en-US" smtClean="0">
                <a:latin typeface="Calibri" pitchFamily="34" charset="0"/>
              </a:rPr>
              <a:t>“</a:t>
            </a:r>
            <a:r>
              <a:rPr lang="en-US" altLang="ja-JP" smtClean="0">
                <a:latin typeface="Calibri" pitchFamily="34" charset="0"/>
              </a:rPr>
              <a:t>Global Warming</a:t>
            </a:r>
            <a:r>
              <a:rPr lang="ja-JP" altLang="en-US" smtClean="0">
                <a:latin typeface="Calibri" pitchFamily="34" charset="0"/>
              </a:rPr>
              <a:t>”</a:t>
            </a:r>
            <a:r>
              <a:rPr lang="en-US" altLang="ja-JP" smtClean="0">
                <a:latin typeface="Calibri" pitchFamily="34" charset="0"/>
              </a:rPr>
              <a:t>. (2009). Public Understanding of Science.</a:t>
            </a:r>
            <a:endParaRPr lang="en-US" altLang="ja-JP" smtClean="0"/>
          </a:p>
          <a:p>
            <a:endParaRPr lang="en-US" smtClean="0"/>
          </a:p>
        </p:txBody>
      </p:sp>
      <p:sp>
        <p:nvSpPr>
          <p:cNvPr id="1034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B3C13680-2B3B-4854-AA23-5DD5B16684F1}" type="slidenum">
              <a:rPr lang="en-US"/>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smtClean="0"/>
              <a:t>The audience in this example is comprised of planners.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smtClean="0"/>
          </a:p>
          <a:p>
            <a:r>
              <a:rPr lang="en-US" smtClean="0"/>
              <a:t>5-7 minutes</a:t>
            </a:r>
          </a:p>
          <a:p>
            <a:r>
              <a:rPr lang="en-US" smtClean="0"/>
              <a:t>Think about your policy and an HIA finding</a:t>
            </a:r>
          </a:p>
          <a:p>
            <a:r>
              <a:rPr lang="en-US" smtClean="0"/>
              <a:t>Think about your audience and their values</a:t>
            </a:r>
          </a:p>
          <a:p>
            <a:r>
              <a:rPr lang="en-US" smtClean="0"/>
              <a:t>Think about any barriers an audience might have</a:t>
            </a:r>
          </a:p>
          <a:p>
            <a:r>
              <a:rPr lang="en-US" smtClean="0"/>
              <a:t>Think about positive visions, co-benefits, etc. that you want the audience to consider</a:t>
            </a:r>
          </a:p>
          <a:p>
            <a:r>
              <a:rPr lang="en-US" smtClean="0"/>
              <a:t>In the </a:t>
            </a:r>
            <a:r>
              <a:rPr lang="ja-JP" altLang="en-US" smtClean="0"/>
              <a:t>“</a:t>
            </a:r>
            <a:r>
              <a:rPr lang="en-US" altLang="ja-JP" smtClean="0"/>
              <a:t>ask</a:t>
            </a:r>
            <a:r>
              <a:rPr lang="ja-JP" altLang="en-US" smtClean="0"/>
              <a:t>”</a:t>
            </a:r>
            <a:r>
              <a:rPr lang="en-US" altLang="ja-JP" smtClean="0"/>
              <a:t> consider what you want the audience to do with the HIA information..</a:t>
            </a:r>
          </a:p>
          <a:p>
            <a:endParaRPr lang="en-US" smtClean="0"/>
          </a:p>
          <a:p>
            <a:r>
              <a:rPr lang="en-US" smtClean="0"/>
              <a:t>If they don</a:t>
            </a:r>
            <a:r>
              <a:rPr lang="ja-JP" altLang="en-US" smtClean="0"/>
              <a:t>’</a:t>
            </a:r>
            <a:r>
              <a:rPr lang="en-US" altLang="ja-JP" smtClean="0"/>
              <a:t>t have a policy – use the Metro screening example.</a:t>
            </a:r>
          </a:p>
          <a:p>
            <a:r>
              <a:rPr lang="en-US" smtClean="0"/>
              <a:t>Come up with your own</a:t>
            </a:r>
          </a:p>
        </p:txBody>
      </p:sp>
      <p:sp>
        <p:nvSpPr>
          <p:cNvPr id="10854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E1E8E4F7-BB23-4634-A555-5D298FDBD26B}" type="slidenum">
              <a:rPr lang="en-US">
                <a:latin typeface="Arial" pitchFamily="34" charset="0"/>
              </a:rPr>
              <a:pPr/>
              <a:t>48</a:t>
            </a:fld>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Purpose of slide: Once you have a set of co-benefits to expand or co-costs to minimize, the recommendations themselves may focus on the policy, policy elements, or implementation.</a:t>
            </a:r>
          </a:p>
          <a:p>
            <a:endParaRPr lang="en-US" smtClean="0"/>
          </a:p>
        </p:txBody>
      </p:sp>
      <p:sp>
        <p:nvSpPr>
          <p:cNvPr id="266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E2847BCF-1F8E-436A-A759-826F85F5CCA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t>This example from the Eugene plan is </a:t>
            </a:r>
          </a:p>
          <a:p>
            <a:endParaRPr lang="en-US" smtClean="0"/>
          </a:p>
          <a:p>
            <a:pPr eaLnBrk="1" hangingPunct="1"/>
            <a:r>
              <a:rPr lang="en-US" smtClean="0"/>
              <a:t>Finding: Scenario w/ ↑ active transportation had ~5x ↑ in disability life years than scenario with only lower carbon emission vehicles...combo was even higher</a:t>
            </a:r>
          </a:p>
          <a:p>
            <a:pPr eaLnBrk="1" hangingPunct="1"/>
            <a:endParaRPr lang="en-US" smtClean="0"/>
          </a:p>
          <a:p>
            <a:pPr eaLnBrk="1" hangingPunct="1"/>
            <a:r>
              <a:rPr lang="en-US" smtClean="0"/>
              <a:t>This recommendation expands a co-benefit and makes changes to the plan.</a:t>
            </a:r>
          </a:p>
          <a:p>
            <a:endParaRPr lang="en-US" smtClean="0"/>
          </a:p>
        </p:txBody>
      </p:sp>
      <p:sp>
        <p:nvSpPr>
          <p:cNvPr id="2969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251C5C1-1B06-4499-8DF1-EE98954AD0E0}"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i="1" smtClean="0"/>
              <a:t>Quebec example  - recommendations, type of authority, timeline – appropriate for decision maker, involve them </a:t>
            </a:r>
          </a:p>
        </p:txBody>
      </p:sp>
      <p:sp>
        <p:nvSpPr>
          <p:cNvPr id="3174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A341C1A-9AF9-4CD5-9D9B-2E6BC7EEAF7F}"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smtClean="0"/>
              <a:t>Point of slide: In the Reporting and Dissemination phase we communicate our findings on health outcomes to pave the way for our recommendations. In this section you will learn how to communicate the health impacts of climate change policy through:</a:t>
            </a:r>
          </a:p>
          <a:p>
            <a:pPr>
              <a:buFontTx/>
              <a:buChar char="•"/>
            </a:pPr>
            <a:r>
              <a:rPr lang="en-US" smtClean="0"/>
              <a:t>HIA dissemination</a:t>
            </a:r>
          </a:p>
          <a:p>
            <a:pPr>
              <a:buFontTx/>
              <a:buChar char="•"/>
            </a:pPr>
            <a:r>
              <a:rPr lang="en-US" smtClean="0"/>
              <a:t>Enhanced climate change and health communication techniques</a:t>
            </a:r>
          </a:p>
          <a:p>
            <a:pPr>
              <a:buFontTx/>
              <a:buChar char="•"/>
            </a:pPr>
            <a:r>
              <a:rPr lang="en-US" smtClean="0"/>
              <a:t>An introduction of framing theory</a:t>
            </a:r>
          </a:p>
          <a:p>
            <a:pPr>
              <a:buFontTx/>
              <a:buChar char="•"/>
            </a:pPr>
            <a:r>
              <a:rPr lang="en-US" smtClean="0"/>
              <a:t>Working through a framing exercise.</a:t>
            </a:r>
          </a:p>
          <a:p>
            <a:pPr>
              <a:buFontTx/>
              <a:buChar char="•"/>
            </a:pPr>
            <a:endParaRPr lang="en-US" smtClean="0"/>
          </a:p>
          <a:p>
            <a:r>
              <a:rPr lang="en-US" smtClean="0"/>
              <a:t>Context:</a:t>
            </a:r>
          </a:p>
          <a:p>
            <a:r>
              <a:rPr lang="en-US" smtClean="0"/>
              <a:t>The level of communication used to convey the health impacts of climate change will depend on factors such as:</a:t>
            </a:r>
          </a:p>
          <a:p>
            <a:pPr>
              <a:buFontTx/>
              <a:buChar char="•"/>
            </a:pPr>
            <a:r>
              <a:rPr lang="en-US" smtClean="0"/>
              <a:t>Who or what you are trying to influence (</a:t>
            </a:r>
            <a:r>
              <a:rPr lang="en-US" i="1" smtClean="0"/>
              <a:t>Examples include legislative discussion, content of a policy, or policy implementation</a:t>
            </a:r>
            <a:r>
              <a:rPr lang="en-US" smtClean="0"/>
              <a:t>)</a:t>
            </a:r>
          </a:p>
          <a:p>
            <a:pPr>
              <a:buFontTx/>
              <a:buChar char="•"/>
            </a:pPr>
            <a:r>
              <a:rPr lang="en-US" smtClean="0"/>
              <a:t>The main goal or purpose of the HIA </a:t>
            </a:r>
            <a:r>
              <a:rPr lang="en-US" i="1" smtClean="0"/>
              <a:t>(What do you want to do?)</a:t>
            </a:r>
          </a:p>
          <a:p>
            <a:pPr>
              <a:buFontTx/>
              <a:buChar char="•"/>
            </a:pPr>
            <a:r>
              <a:rPr lang="en-US" smtClean="0"/>
              <a:t>The audience that the HIA is targeted to </a:t>
            </a:r>
            <a:r>
              <a:rPr lang="en-US" i="1" smtClean="0"/>
              <a:t>(Who do you want to question or speak to about what you are doing?)</a:t>
            </a:r>
          </a:p>
          <a:p>
            <a:pPr>
              <a:buFontTx/>
              <a:buChar char="•"/>
            </a:pPr>
            <a:r>
              <a:rPr lang="en-US" smtClean="0"/>
              <a:t>The purpose of dissemination </a:t>
            </a:r>
            <a:r>
              <a:rPr lang="en-US" i="1" smtClean="0"/>
              <a:t>(How are you going to tell them?)</a:t>
            </a:r>
          </a:p>
          <a:p>
            <a:endParaRPr lang="en-US" smtClean="0"/>
          </a:p>
          <a:p>
            <a:r>
              <a:rPr lang="en-US" smtClean="0"/>
              <a:t>Images from Flickr: noisy_critters</a:t>
            </a:r>
          </a:p>
          <a:p>
            <a:endParaRPr lang="en-US" smtClean="0"/>
          </a:p>
          <a:p>
            <a:endParaRPr lang="en-US" smtClean="0"/>
          </a:p>
        </p:txBody>
      </p:sp>
      <p:sp>
        <p:nvSpPr>
          <p:cNvPr id="3379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C3C81763-5559-43EF-BA2F-E2C54B61F5F3}"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mtClean="0"/>
              <a:t>Point Of Slide:</a:t>
            </a:r>
          </a:p>
          <a:p>
            <a:r>
              <a:rPr lang="en-US" smtClean="0"/>
              <a:t>To review the reporting or dissemination stage of an HIA.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1978025"/>
            <a:ext cx="20002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06650" y="1978025"/>
            <a:ext cx="20002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59000"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0"/>
            <a:ext cx="63246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90488"/>
            <a:ext cx="2159000" cy="650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90488"/>
            <a:ext cx="6324600" cy="650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254000" y="177800"/>
            <a:ext cx="4241800" cy="648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
            <a:ext cx="4241800" cy="648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77800"/>
            <a:ext cx="2159000" cy="64897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77800"/>
            <a:ext cx="63246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77800"/>
            <a:ext cx="21590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77800"/>
            <a:ext cx="63246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0665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68675" y="977900"/>
            <a:ext cx="1038225" cy="336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977900"/>
            <a:ext cx="2962275" cy="336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676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4000" y="1752600"/>
            <a:ext cx="8636000" cy="4584700"/>
          </a:xfrm>
        </p:spPr>
        <p:txBody>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600200"/>
            <a:ext cx="21590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600200"/>
            <a:ext cx="6324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381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600200"/>
            <a:ext cx="21590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600200"/>
            <a:ext cx="6324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67640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54000" y="1828800"/>
            <a:ext cx="4241800" cy="4508500"/>
          </a:xfrm>
        </p:spPr>
        <p:txBody>
          <a:bodyPr/>
          <a:lstStyle>
            <a:lvl1pPr algn="l">
              <a:defRPr sz="2800">
                <a:solidFill>
                  <a:schemeClr val="tx2"/>
                </a:solidFill>
              </a:defRPr>
            </a:lvl1pPr>
            <a:lvl2pPr algn="l">
              <a:defRPr sz="2400">
                <a:solidFill>
                  <a:schemeClr val="tx2"/>
                </a:solidFill>
              </a:defRPr>
            </a:lvl2pPr>
            <a:lvl3pPr algn="l">
              <a:defRPr sz="2000">
                <a:solidFill>
                  <a:schemeClr val="tx2"/>
                </a:solidFill>
              </a:defRPr>
            </a:lvl3pPr>
            <a:lvl4pPr algn="l">
              <a:defRPr sz="1800">
                <a:solidFill>
                  <a:schemeClr val="tx2"/>
                </a:solidFill>
              </a:defRPr>
            </a:lvl4pPr>
            <a:lvl5pPr algn="l">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241800" cy="4508500"/>
          </a:xfrm>
        </p:spPr>
        <p:txBody>
          <a:bodyPr/>
          <a:lstStyle>
            <a:lvl1pPr algn="l">
              <a:defRPr sz="2800">
                <a:solidFill>
                  <a:srgbClr val="000000"/>
                </a:solidFill>
              </a:defRPr>
            </a:lvl1pPr>
            <a:lvl2pPr algn="l">
              <a:defRPr sz="2400">
                <a:solidFill>
                  <a:srgbClr val="000000"/>
                </a:solidFill>
              </a:defRPr>
            </a:lvl2pPr>
            <a:lvl3pPr algn="l">
              <a:defRPr sz="2000">
                <a:solidFill>
                  <a:srgbClr val="000000"/>
                </a:solidFill>
              </a:defRPr>
            </a:lvl3pPr>
            <a:lvl4pPr algn="l">
              <a:defRPr sz="1800">
                <a:solidFill>
                  <a:srgbClr val="000000"/>
                </a:solidFill>
              </a:defRPr>
            </a:lvl4pPr>
            <a:lvl5pPr algn="l">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600200"/>
            <a:ext cx="21590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600200"/>
            <a:ext cx="6324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0665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a:defRPr sz="2400">
                <a:solidFill>
                  <a:schemeClr val="tx2"/>
                </a:solidFill>
              </a:defRPr>
            </a:lvl1pPr>
            <a:lvl2pPr algn="l">
              <a:defRPr sz="2000">
                <a:solidFill>
                  <a:schemeClr val="tx2"/>
                </a:solidFill>
              </a:defRPr>
            </a:lvl2pPr>
            <a:lvl3pPr algn="l">
              <a:defRPr sz="1800">
                <a:solidFill>
                  <a:schemeClr val="tx2"/>
                </a:solidFill>
              </a:defRPr>
            </a:lvl3pPr>
            <a:lvl4pPr algn="l">
              <a:defRPr sz="1600">
                <a:solidFill>
                  <a:schemeClr val="tx2"/>
                </a:solidFill>
              </a:defRPr>
            </a:lvl4pPr>
            <a:lvl5pPr algn="l">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a:defRPr sz="2400">
                <a:solidFill>
                  <a:srgbClr val="000000"/>
                </a:solidFill>
              </a:defRPr>
            </a:lvl1pPr>
            <a:lvl2pPr algn="l">
              <a:defRPr sz="2000">
                <a:solidFill>
                  <a:srgbClr val="000000"/>
                </a:solidFill>
              </a:defRPr>
            </a:lvl2pPr>
            <a:lvl3pPr algn="l">
              <a:defRPr sz="1800">
                <a:solidFill>
                  <a:srgbClr val="000000"/>
                </a:solidFill>
              </a:defRPr>
            </a:lvl3pPr>
            <a:lvl4pPr algn="l">
              <a:defRPr sz="1600">
                <a:solidFill>
                  <a:srgbClr val="000000"/>
                </a:solidFill>
              </a:defRPr>
            </a:lvl4pPr>
            <a:lvl5pPr algn="l">
              <a:defRPr sz="16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68675" y="977900"/>
            <a:ext cx="1038225" cy="336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977900"/>
            <a:ext cx="2962275" cy="336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5676900"/>
            <a:ext cx="4241800" cy="85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676900"/>
            <a:ext cx="4241800" cy="85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4813300"/>
            <a:ext cx="2159000" cy="171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4813300"/>
            <a:ext cx="6324600" cy="171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49800" y="1978025"/>
            <a:ext cx="20002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2450" y="1978025"/>
            <a:ext cx="20002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90488"/>
            <a:ext cx="2162175" cy="650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90488"/>
            <a:ext cx="6334125" cy="650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2235200"/>
            <a:ext cx="42418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35200"/>
            <a:ext cx="42418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59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0"/>
            <a:ext cx="6324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1978025"/>
            <a:ext cx="20002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06650" y="1978025"/>
            <a:ext cx="20002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90488"/>
            <a:ext cx="2159000" cy="650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90488"/>
            <a:ext cx="6324600" cy="650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4000" y="0"/>
            <a:ext cx="8636000" cy="37084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Light" charset="0"/>
              </a:rPr>
              <a:t>Click to edit Master title style</a:t>
            </a:r>
          </a:p>
        </p:txBody>
      </p:sp>
      <p:sp>
        <p:nvSpPr>
          <p:cNvPr id="1027" name="Rectangle 2"/>
          <p:cNvSpPr>
            <a:spLocks noGrp="1" noChangeArrowheads="1"/>
          </p:cNvSpPr>
          <p:nvPr>
            <p:ph type="body" idx="1"/>
          </p:nvPr>
        </p:nvSpPr>
        <p:spPr bwMode="auto">
          <a:xfrm>
            <a:off x="254000" y="3708400"/>
            <a:ext cx="8636000" cy="2628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nLst>
      <p:par>
        <p:cTn id="1" dur="indefinite" restart="never" nodeType="tmRoot"/>
      </p:par>
    </p:tnLst>
  </p:timing>
  <p:txStyles>
    <p:titleStyle>
      <a:lvl1pPr algn="l" rtl="0" eaLnBrk="0" fontAlgn="base" hangingPunct="0">
        <a:spcBef>
          <a:spcPct val="0"/>
        </a:spcBef>
        <a:spcAft>
          <a:spcPct val="0"/>
        </a:spcAft>
        <a:defRPr sz="5000">
          <a:solidFill>
            <a:schemeClr val="tx2"/>
          </a:solidFill>
          <a:latin typeface="+mj-lt"/>
          <a:ea typeface="+mj-ea"/>
          <a:cs typeface="+mj-cs"/>
          <a:sym typeface="Gill Sans Light" charset="0"/>
        </a:defRPr>
      </a:lvl1pPr>
      <a:lvl2pPr algn="l" rtl="0" eaLnBrk="0" fontAlgn="base" hangingPunct="0">
        <a:spcBef>
          <a:spcPct val="0"/>
        </a:spcBef>
        <a:spcAft>
          <a:spcPct val="0"/>
        </a:spcAft>
        <a:defRPr sz="5000">
          <a:solidFill>
            <a:schemeClr val="tx2"/>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2"/>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2"/>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2"/>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l" rtl="0" eaLnBrk="0" fontAlgn="base" hangingPunct="0">
        <a:spcBef>
          <a:spcPct val="0"/>
        </a:spcBef>
        <a:spcAft>
          <a:spcPct val="0"/>
        </a:spcAft>
        <a:defRPr sz="2400">
          <a:solidFill>
            <a:srgbClr val="000000"/>
          </a:solidFill>
          <a:latin typeface="+mn-lt"/>
          <a:ea typeface="+mn-ea"/>
          <a:cs typeface="+mn-cs"/>
          <a:sym typeface="Gill Sans Light" charset="0"/>
        </a:defRPr>
      </a:lvl1pPr>
      <a:lvl2pPr marL="742950" indent="-285750" algn="l" rtl="0" eaLnBrk="0" fontAlgn="base" hangingPunct="0">
        <a:spcBef>
          <a:spcPct val="0"/>
        </a:spcBef>
        <a:spcAft>
          <a:spcPct val="0"/>
        </a:spcAft>
        <a:defRPr sz="2400">
          <a:solidFill>
            <a:srgbClr val="000000"/>
          </a:solidFill>
          <a:latin typeface="+mn-lt"/>
          <a:ea typeface="+mn-ea"/>
          <a:cs typeface="+mn-cs"/>
          <a:sym typeface="Gill Sans Light" charset="0"/>
        </a:defRPr>
      </a:lvl2pPr>
      <a:lvl3pPr marL="1143000" indent="-228600" algn="l" rtl="0" eaLnBrk="0" fontAlgn="base" hangingPunct="0">
        <a:spcBef>
          <a:spcPct val="0"/>
        </a:spcBef>
        <a:spcAft>
          <a:spcPct val="0"/>
        </a:spcAft>
        <a:defRPr sz="2400">
          <a:solidFill>
            <a:srgbClr val="000000"/>
          </a:solidFill>
          <a:latin typeface="+mn-lt"/>
          <a:ea typeface="+mn-ea"/>
          <a:cs typeface="+mn-cs"/>
          <a:sym typeface="Gill Sans Light" charset="0"/>
        </a:defRPr>
      </a:lvl3pPr>
      <a:lvl4pPr marL="1600200" indent="-228600" algn="l" rtl="0" eaLnBrk="0" fontAlgn="base" hangingPunct="0">
        <a:spcBef>
          <a:spcPct val="0"/>
        </a:spcBef>
        <a:spcAft>
          <a:spcPct val="0"/>
        </a:spcAft>
        <a:defRPr sz="2400">
          <a:solidFill>
            <a:srgbClr val="000000"/>
          </a:solidFill>
          <a:latin typeface="+mn-lt"/>
          <a:ea typeface="+mn-ea"/>
          <a:cs typeface="+mn-cs"/>
          <a:sym typeface="Gill Sans Light" charset="0"/>
        </a:defRPr>
      </a:lvl4pPr>
      <a:lvl5pPr marL="2057400" indent="-228600" algn="l" rtl="0" eaLnBrk="0" fontAlgn="base" hangingPunct="0">
        <a:spcBef>
          <a:spcPct val="0"/>
        </a:spcBef>
        <a:spcAft>
          <a:spcPct val="0"/>
        </a:spcAft>
        <a:defRPr sz="2400">
          <a:solidFill>
            <a:srgbClr val="000000"/>
          </a:solidFill>
          <a:latin typeface="+mn-lt"/>
          <a:ea typeface="+mn-ea"/>
          <a:cs typeface="+mn-cs"/>
          <a:sym typeface="Gill Sans Light" charset="0"/>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254000" y="90488"/>
            <a:ext cx="8636000" cy="1887537"/>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
        <p:nvSpPr>
          <p:cNvPr id="10243" name="Rectangle 2"/>
          <p:cNvSpPr>
            <a:spLocks noGrp="1" noChangeArrowheads="1"/>
          </p:cNvSpPr>
          <p:nvPr>
            <p:ph type="body" idx="1"/>
          </p:nvPr>
        </p:nvSpPr>
        <p:spPr bwMode="auto">
          <a:xfrm>
            <a:off x="254000" y="1978025"/>
            <a:ext cx="4152900" cy="4614863"/>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r" rtl="0" eaLnBrk="0" fontAlgn="base" hangingPunct="0">
        <a:spcBef>
          <a:spcPct val="0"/>
        </a:spcBef>
        <a:spcAft>
          <a:spcPct val="0"/>
        </a:spcAft>
        <a:defRPr sz="5000">
          <a:solidFill>
            <a:schemeClr val="tx1"/>
          </a:solidFill>
          <a:latin typeface="+mj-lt"/>
          <a:ea typeface="+mj-ea"/>
          <a:cs typeface="+mj-cs"/>
          <a:sym typeface="Gill Sans Light" charset="0"/>
        </a:defRPr>
      </a:lvl1pPr>
      <a:lvl2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1pPr>
      <a:lvl2pPr marL="4699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2pPr>
      <a:lvl3pPr marL="7874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3pPr>
      <a:lvl4pPr marL="11049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4pPr>
      <a:lvl5pPr marL="14224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5pPr>
      <a:lvl6pPr marL="18796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3368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7940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2512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254000" y="177800"/>
            <a:ext cx="8636000" cy="6489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marL="39688" indent="-39688" algn="ctr" rtl="0" eaLnBrk="0" fontAlgn="base" hangingPunct="0">
        <a:spcBef>
          <a:spcPct val="0"/>
        </a:spcBef>
        <a:spcAft>
          <a:spcPct val="0"/>
        </a:spcAft>
        <a:defRPr sz="5000">
          <a:solidFill>
            <a:srgbClr val="404140"/>
          </a:solidFill>
          <a:latin typeface="+mj-lt"/>
          <a:ea typeface="+mj-ea"/>
          <a:cs typeface="+mj-cs"/>
          <a:sym typeface="Gill Sans Light" charset="0"/>
        </a:defRPr>
      </a:lvl1pPr>
      <a:lvl2pPr marL="39688" indent="-39688" algn="ct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2pPr>
      <a:lvl3pPr marL="39688" indent="-39688" algn="ct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3pPr>
      <a:lvl4pPr marL="39688" indent="-39688" algn="ct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4pPr>
      <a:lvl5pPr marL="39688" indent="-39688" algn="ct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5pPr>
      <a:lvl6pPr marL="496888" algn="ct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6pPr>
      <a:lvl7pPr marL="954088" algn="ct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7pPr>
      <a:lvl8pPr marL="1411288" algn="ct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8pPr>
      <a:lvl9pPr marL="1868488" algn="ct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9pPr>
    </p:titleStyle>
    <p:bodyStyle>
      <a:lvl1pPr marL="228600"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1pPr>
      <a:lvl2pPr marL="469900"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2pPr>
      <a:lvl3pPr marL="787400"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3pPr>
      <a:lvl4pPr marL="1104900"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4pPr>
      <a:lvl5pPr marL="1422400"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5pPr>
      <a:lvl6pPr marL="1879600" indent="-228600" algn="l" rtl="0" fontAlgn="base">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6pPr>
      <a:lvl7pPr marL="2336800" indent="-228600" algn="l" rtl="0" fontAlgn="base">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7pPr>
      <a:lvl8pPr marL="2794000" indent="-228600" algn="l" rtl="0" fontAlgn="base">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8pPr>
      <a:lvl9pPr marL="3251200" indent="-228600" algn="l" rtl="0" fontAlgn="base">
        <a:lnSpc>
          <a:spcPct val="120000"/>
        </a:lnSpc>
        <a:spcBef>
          <a:spcPts val="2700"/>
        </a:spcBef>
        <a:spcAft>
          <a:spcPct val="0"/>
        </a:spcAft>
        <a:buClr>
          <a:srgbClr val="414141"/>
        </a:buClr>
        <a:buSzPct val="81000"/>
        <a:buFont typeface="Gill Sans Light" charset="0"/>
        <a:buChar char="•"/>
        <a:defRPr sz="30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marL="39688" indent="-39688" algn="ctr" rtl="0" eaLnBrk="0" fontAlgn="base" hangingPunct="0">
        <a:spcBef>
          <a:spcPct val="0"/>
        </a:spcBef>
        <a:spcAft>
          <a:spcPct val="0"/>
        </a:spcAft>
        <a:defRPr sz="5000">
          <a:solidFill>
            <a:schemeClr val="tx1"/>
          </a:solidFill>
          <a:latin typeface="+mj-lt"/>
          <a:ea typeface="+mj-ea"/>
          <a:cs typeface="+mj-cs"/>
          <a:sym typeface="Gill Sans Light" charset="0"/>
        </a:defRPr>
      </a:lvl1pPr>
      <a:lvl2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968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540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4112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684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2682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1pPr>
      <a:lvl2pPr marL="5857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2pPr>
      <a:lvl3pPr marL="9032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3pPr>
      <a:lvl4pPr marL="12207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4pPr>
      <a:lvl5pPr marL="15382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5pPr>
      <a:lvl6pPr marL="19954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6pPr>
      <a:lvl7pPr marL="24526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7pPr>
      <a:lvl8pPr marL="29098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8pPr>
      <a:lvl9pPr marL="33670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marL="39688" indent="-39688" algn="ctr" rtl="0" eaLnBrk="0" fontAlgn="base" hangingPunct="0">
        <a:spcBef>
          <a:spcPct val="0"/>
        </a:spcBef>
        <a:spcAft>
          <a:spcPct val="0"/>
        </a:spcAft>
        <a:defRPr sz="5000">
          <a:solidFill>
            <a:schemeClr val="tx1"/>
          </a:solidFill>
          <a:latin typeface="+mj-lt"/>
          <a:ea typeface="+mj-ea"/>
          <a:cs typeface="+mj-cs"/>
          <a:sym typeface="Gill Sans Light" charset="0"/>
        </a:defRPr>
      </a:lvl1pPr>
      <a:lvl2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marL="39688" indent="-39688" algn="ct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968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540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4112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68488" algn="ct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2682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1pPr>
      <a:lvl2pPr marL="5857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2pPr>
      <a:lvl3pPr marL="9032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3pPr>
      <a:lvl4pPr marL="12207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4pPr>
      <a:lvl5pPr marL="1538288" indent="-228600" algn="l" rtl="0" eaLnBrk="0" fontAlgn="base" hangingPunct="0">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5pPr>
      <a:lvl6pPr marL="19954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6pPr>
      <a:lvl7pPr marL="24526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7pPr>
      <a:lvl8pPr marL="29098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8pPr>
      <a:lvl9pPr marL="3367088"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254000" y="177800"/>
            <a:ext cx="863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r" rtl="0" eaLnBrk="0" fontAlgn="base" hangingPunct="0">
        <a:spcBef>
          <a:spcPct val="0"/>
        </a:spcBef>
        <a:spcAft>
          <a:spcPct val="0"/>
        </a:spcAft>
        <a:defRPr sz="5000">
          <a:solidFill>
            <a:schemeClr val="tx1"/>
          </a:solidFill>
          <a:latin typeface="+mj-lt"/>
          <a:ea typeface="+mj-ea"/>
          <a:cs typeface="+mj-cs"/>
          <a:sym typeface="Gill Sans Light" charset="0"/>
        </a:defRPr>
      </a:lvl1pPr>
      <a:lvl2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268288"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1pPr>
      <a:lvl2pPr marL="585788"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2pPr>
      <a:lvl3pPr marL="903288"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3pPr>
      <a:lvl4pPr marL="1220788"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4pPr>
      <a:lvl5pPr marL="1538288"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5pPr>
      <a:lvl6pPr marL="1995488"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452688"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909888"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367088"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254000" y="977900"/>
            <a:ext cx="4152900" cy="24638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Light" charset="0"/>
              </a:rPr>
              <a:t>Click to edit Master title style</a:t>
            </a:r>
          </a:p>
        </p:txBody>
      </p:sp>
      <p:sp>
        <p:nvSpPr>
          <p:cNvPr id="15363" name="Rectangle 2"/>
          <p:cNvSpPr>
            <a:spLocks noGrp="1" noChangeArrowheads="1"/>
          </p:cNvSpPr>
          <p:nvPr>
            <p:ph type="body" idx="1"/>
          </p:nvPr>
        </p:nvSpPr>
        <p:spPr bwMode="auto">
          <a:xfrm>
            <a:off x="254000" y="3429000"/>
            <a:ext cx="4152900" cy="9144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l" rtl="0" eaLnBrk="0" fontAlgn="base" hangingPunct="0">
        <a:spcBef>
          <a:spcPct val="0"/>
        </a:spcBef>
        <a:spcAft>
          <a:spcPct val="0"/>
        </a:spcAft>
        <a:defRPr sz="5000">
          <a:solidFill>
            <a:srgbClr val="404140"/>
          </a:solidFill>
          <a:latin typeface="+mj-lt"/>
          <a:ea typeface="+mj-ea"/>
          <a:cs typeface="+mj-cs"/>
          <a:sym typeface="Gill Sans Light" charset="0"/>
        </a:defRPr>
      </a:lvl1pPr>
      <a:lvl2pPr algn="l"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9pPr>
    </p:titleStyle>
    <p:bodyStyle>
      <a:lvl1pPr marL="342900" indent="-342900" algn="l" rtl="0" eaLnBrk="0" fontAlgn="base" hangingPunct="0">
        <a:spcBef>
          <a:spcPct val="0"/>
        </a:spcBef>
        <a:spcAft>
          <a:spcPct val="0"/>
        </a:spcAft>
        <a:defRPr sz="2400">
          <a:solidFill>
            <a:srgbClr val="404140"/>
          </a:solidFill>
          <a:latin typeface="+mn-lt"/>
          <a:ea typeface="+mn-ea"/>
          <a:cs typeface="+mn-cs"/>
          <a:sym typeface="Gill Sans Light" charset="0"/>
        </a:defRPr>
      </a:lvl1pPr>
      <a:lvl2pPr marL="742950" indent="-285750" algn="l" rtl="0" eaLnBrk="0" fontAlgn="base" hangingPunct="0">
        <a:spcBef>
          <a:spcPct val="0"/>
        </a:spcBef>
        <a:spcAft>
          <a:spcPct val="0"/>
        </a:spcAft>
        <a:defRPr sz="2400">
          <a:solidFill>
            <a:srgbClr val="404140"/>
          </a:solidFill>
          <a:latin typeface="+mn-lt"/>
          <a:ea typeface="+mn-ea"/>
          <a:cs typeface="+mn-cs"/>
          <a:sym typeface="Gill Sans Light" charset="0"/>
        </a:defRPr>
      </a:lvl2pPr>
      <a:lvl3pPr marL="1143000" indent="-228600" algn="l" rtl="0" eaLnBrk="0" fontAlgn="base" hangingPunct="0">
        <a:spcBef>
          <a:spcPct val="0"/>
        </a:spcBef>
        <a:spcAft>
          <a:spcPct val="0"/>
        </a:spcAft>
        <a:defRPr sz="2400">
          <a:solidFill>
            <a:srgbClr val="404140"/>
          </a:solidFill>
          <a:latin typeface="+mn-lt"/>
          <a:ea typeface="+mn-ea"/>
          <a:cs typeface="+mn-cs"/>
          <a:sym typeface="Gill Sans Light" charset="0"/>
        </a:defRPr>
      </a:lvl3pPr>
      <a:lvl4pPr marL="1600200" indent="-228600" algn="l" rtl="0" eaLnBrk="0" fontAlgn="base" hangingPunct="0">
        <a:spcBef>
          <a:spcPct val="0"/>
        </a:spcBef>
        <a:spcAft>
          <a:spcPct val="0"/>
        </a:spcAft>
        <a:defRPr sz="2400">
          <a:solidFill>
            <a:srgbClr val="404140"/>
          </a:solidFill>
          <a:latin typeface="+mn-lt"/>
          <a:ea typeface="+mn-ea"/>
          <a:cs typeface="+mn-cs"/>
          <a:sym typeface="Gill Sans Light" charset="0"/>
        </a:defRPr>
      </a:lvl4pPr>
      <a:lvl5pPr marL="2057400" indent="-228600" algn="l" rtl="0" eaLnBrk="0" fontAlgn="base" hangingPunct="0">
        <a:spcBef>
          <a:spcPct val="0"/>
        </a:spcBef>
        <a:spcAft>
          <a:spcPct val="0"/>
        </a:spcAft>
        <a:defRPr sz="2400">
          <a:solidFill>
            <a:srgbClr val="404140"/>
          </a:solidFill>
          <a:latin typeface="+mn-lt"/>
          <a:ea typeface="+mn-ea"/>
          <a:cs typeface="+mn-cs"/>
          <a:sym typeface="Gill Sans Light" charset="0"/>
        </a:defRPr>
      </a:lvl5pPr>
      <a:lvl6pPr marL="457200" algn="l" rtl="0" fontAlgn="base">
        <a:spcBef>
          <a:spcPct val="0"/>
        </a:spcBef>
        <a:spcAft>
          <a:spcPct val="0"/>
        </a:spcAft>
        <a:defRPr sz="2400">
          <a:solidFill>
            <a:srgbClr val="404140"/>
          </a:solidFill>
          <a:latin typeface="+mn-lt"/>
          <a:ea typeface="+mn-ea"/>
          <a:cs typeface="+mn-cs"/>
          <a:sym typeface="Gill Sans Light" charset="0"/>
        </a:defRPr>
      </a:lvl6pPr>
      <a:lvl7pPr marL="914400" algn="l" rtl="0" fontAlgn="base">
        <a:spcBef>
          <a:spcPct val="0"/>
        </a:spcBef>
        <a:spcAft>
          <a:spcPct val="0"/>
        </a:spcAft>
        <a:defRPr sz="2400">
          <a:solidFill>
            <a:srgbClr val="404140"/>
          </a:solidFill>
          <a:latin typeface="+mn-lt"/>
          <a:ea typeface="+mn-ea"/>
          <a:cs typeface="+mn-cs"/>
          <a:sym typeface="Gill Sans Light" charset="0"/>
        </a:defRPr>
      </a:lvl7pPr>
      <a:lvl8pPr marL="1371600" algn="l" rtl="0" fontAlgn="base">
        <a:spcBef>
          <a:spcPct val="0"/>
        </a:spcBef>
        <a:spcAft>
          <a:spcPct val="0"/>
        </a:spcAft>
        <a:defRPr sz="2400">
          <a:solidFill>
            <a:srgbClr val="404140"/>
          </a:solidFill>
          <a:latin typeface="+mn-lt"/>
          <a:ea typeface="+mn-ea"/>
          <a:cs typeface="+mn-cs"/>
          <a:sym typeface="Gill Sans Light" charset="0"/>
        </a:defRPr>
      </a:lvl8pPr>
      <a:lvl9pPr marL="1828800" algn="l" rtl="0" fontAlgn="base">
        <a:spcBef>
          <a:spcPct val="0"/>
        </a:spcBef>
        <a:spcAft>
          <a:spcPct val="0"/>
        </a:spcAft>
        <a:defRPr sz="24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254000" y="2260600"/>
            <a:ext cx="8636000" cy="2324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9688" indent="-39688" algn="ctr" rtl="0" eaLnBrk="0" fontAlgn="base" hangingPunct="0">
        <a:spcBef>
          <a:spcPct val="0"/>
        </a:spcBef>
        <a:spcAft>
          <a:spcPct val="0"/>
        </a:spcAft>
        <a:defRPr sz="2400">
          <a:solidFill>
            <a:schemeClr val="tx1"/>
          </a:solidFill>
          <a:latin typeface="+mn-lt"/>
          <a:ea typeface="+mn-ea"/>
          <a:cs typeface="+mn-cs"/>
          <a:sym typeface="Gill Sans Light" charset="0"/>
        </a:defRPr>
      </a:lvl1pPr>
      <a:lvl2pPr marL="39688" indent="417513" algn="ctr" rtl="0" eaLnBrk="0" fontAlgn="base" hangingPunct="0">
        <a:spcBef>
          <a:spcPct val="0"/>
        </a:spcBef>
        <a:spcAft>
          <a:spcPct val="0"/>
        </a:spcAft>
        <a:defRPr sz="2400">
          <a:solidFill>
            <a:schemeClr val="tx1"/>
          </a:solidFill>
          <a:latin typeface="+mn-lt"/>
          <a:ea typeface="+mn-ea"/>
          <a:cs typeface="+mn-cs"/>
          <a:sym typeface="Gill Sans Light" charset="0"/>
        </a:defRPr>
      </a:lvl2pPr>
      <a:lvl3pPr marL="39688" indent="874713" algn="ctr" rtl="0" eaLnBrk="0" fontAlgn="base" hangingPunct="0">
        <a:spcBef>
          <a:spcPct val="0"/>
        </a:spcBef>
        <a:spcAft>
          <a:spcPct val="0"/>
        </a:spcAft>
        <a:defRPr sz="2400">
          <a:solidFill>
            <a:schemeClr val="tx1"/>
          </a:solidFill>
          <a:latin typeface="+mn-lt"/>
          <a:ea typeface="+mn-ea"/>
          <a:cs typeface="+mn-cs"/>
          <a:sym typeface="Gill Sans Light" charset="0"/>
        </a:defRPr>
      </a:lvl3pPr>
      <a:lvl4pPr marL="39688" indent="1331913" algn="ctr" rtl="0" eaLnBrk="0" fontAlgn="base" hangingPunct="0">
        <a:spcBef>
          <a:spcPct val="0"/>
        </a:spcBef>
        <a:spcAft>
          <a:spcPct val="0"/>
        </a:spcAft>
        <a:defRPr sz="2400">
          <a:solidFill>
            <a:schemeClr val="tx1"/>
          </a:solidFill>
          <a:latin typeface="+mn-lt"/>
          <a:ea typeface="+mn-ea"/>
          <a:cs typeface="+mn-cs"/>
          <a:sym typeface="Gill Sans Light" charset="0"/>
        </a:defRPr>
      </a:lvl4pPr>
      <a:lvl5pPr marL="39688" indent="1789113" algn="ctr" rtl="0" eaLnBrk="0" fontAlgn="base" hangingPunct="0">
        <a:spcBef>
          <a:spcPct val="0"/>
        </a:spcBef>
        <a:spcAft>
          <a:spcPct val="0"/>
        </a:spcAft>
        <a:defRPr sz="2400">
          <a:solidFill>
            <a:schemeClr val="tx1"/>
          </a:solidFill>
          <a:latin typeface="+mn-lt"/>
          <a:ea typeface="+mn-ea"/>
          <a:cs typeface="+mn-cs"/>
          <a:sym typeface="Gill Sans Light" charset="0"/>
        </a:defRPr>
      </a:lvl5pPr>
      <a:lvl6pPr marL="496888" algn="ctr" rtl="0" fontAlgn="base">
        <a:spcBef>
          <a:spcPct val="0"/>
        </a:spcBef>
        <a:spcAft>
          <a:spcPct val="0"/>
        </a:spcAft>
        <a:defRPr sz="2400">
          <a:solidFill>
            <a:schemeClr val="tx1"/>
          </a:solidFill>
          <a:latin typeface="+mn-lt"/>
          <a:ea typeface="+mn-ea"/>
          <a:cs typeface="+mn-cs"/>
          <a:sym typeface="Gill Sans Light" charset="0"/>
        </a:defRPr>
      </a:lvl6pPr>
      <a:lvl7pPr marL="954088" algn="ctr" rtl="0" fontAlgn="base">
        <a:spcBef>
          <a:spcPct val="0"/>
        </a:spcBef>
        <a:spcAft>
          <a:spcPct val="0"/>
        </a:spcAft>
        <a:defRPr sz="2400">
          <a:solidFill>
            <a:schemeClr val="tx1"/>
          </a:solidFill>
          <a:latin typeface="+mn-lt"/>
          <a:ea typeface="+mn-ea"/>
          <a:cs typeface="+mn-cs"/>
          <a:sym typeface="Gill Sans Light" charset="0"/>
        </a:defRPr>
      </a:lvl7pPr>
      <a:lvl8pPr marL="1411288" algn="ctr" rtl="0" fontAlgn="base">
        <a:spcBef>
          <a:spcPct val="0"/>
        </a:spcBef>
        <a:spcAft>
          <a:spcPct val="0"/>
        </a:spcAft>
        <a:defRPr sz="2400">
          <a:solidFill>
            <a:schemeClr val="tx1"/>
          </a:solidFill>
          <a:latin typeface="+mn-lt"/>
          <a:ea typeface="+mn-ea"/>
          <a:cs typeface="+mn-cs"/>
          <a:sym typeface="Gill Sans Light" charset="0"/>
        </a:defRPr>
      </a:lvl8pPr>
      <a:lvl9pPr marL="1868488"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254000" y="5207000"/>
            <a:ext cx="8636000" cy="901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9688" indent="-39688" algn="ctr" rtl="0" eaLnBrk="0" fontAlgn="base" hangingPunct="0">
        <a:spcBef>
          <a:spcPct val="0"/>
        </a:spcBef>
        <a:spcAft>
          <a:spcPct val="0"/>
        </a:spcAft>
        <a:defRPr sz="2400">
          <a:solidFill>
            <a:schemeClr val="tx1"/>
          </a:solidFill>
          <a:latin typeface="+mn-lt"/>
          <a:ea typeface="+mn-ea"/>
          <a:cs typeface="+mn-cs"/>
          <a:sym typeface="Gill Sans Light" charset="0"/>
        </a:defRPr>
      </a:lvl1pPr>
      <a:lvl2pPr marL="39688" indent="417513" algn="ctr" rtl="0" eaLnBrk="0" fontAlgn="base" hangingPunct="0">
        <a:spcBef>
          <a:spcPct val="0"/>
        </a:spcBef>
        <a:spcAft>
          <a:spcPct val="0"/>
        </a:spcAft>
        <a:defRPr sz="2400">
          <a:solidFill>
            <a:schemeClr val="tx1"/>
          </a:solidFill>
          <a:latin typeface="+mn-lt"/>
          <a:ea typeface="+mn-ea"/>
          <a:cs typeface="+mn-cs"/>
          <a:sym typeface="Gill Sans Light" charset="0"/>
        </a:defRPr>
      </a:lvl2pPr>
      <a:lvl3pPr marL="39688" indent="874713" algn="ctr" rtl="0" eaLnBrk="0" fontAlgn="base" hangingPunct="0">
        <a:spcBef>
          <a:spcPct val="0"/>
        </a:spcBef>
        <a:spcAft>
          <a:spcPct val="0"/>
        </a:spcAft>
        <a:defRPr sz="2400">
          <a:solidFill>
            <a:schemeClr val="tx1"/>
          </a:solidFill>
          <a:latin typeface="+mn-lt"/>
          <a:ea typeface="+mn-ea"/>
          <a:cs typeface="+mn-cs"/>
          <a:sym typeface="Gill Sans Light" charset="0"/>
        </a:defRPr>
      </a:lvl3pPr>
      <a:lvl4pPr marL="39688" indent="1331913" algn="ctr" rtl="0" eaLnBrk="0" fontAlgn="base" hangingPunct="0">
        <a:spcBef>
          <a:spcPct val="0"/>
        </a:spcBef>
        <a:spcAft>
          <a:spcPct val="0"/>
        </a:spcAft>
        <a:defRPr sz="2400">
          <a:solidFill>
            <a:schemeClr val="tx1"/>
          </a:solidFill>
          <a:latin typeface="+mn-lt"/>
          <a:ea typeface="+mn-ea"/>
          <a:cs typeface="+mn-cs"/>
          <a:sym typeface="Gill Sans Light" charset="0"/>
        </a:defRPr>
      </a:lvl4pPr>
      <a:lvl5pPr marL="39688" indent="1789113" algn="ctr" rtl="0" eaLnBrk="0" fontAlgn="base" hangingPunct="0">
        <a:spcBef>
          <a:spcPct val="0"/>
        </a:spcBef>
        <a:spcAft>
          <a:spcPct val="0"/>
        </a:spcAft>
        <a:defRPr sz="2400">
          <a:solidFill>
            <a:schemeClr val="tx1"/>
          </a:solidFill>
          <a:latin typeface="+mn-lt"/>
          <a:ea typeface="+mn-ea"/>
          <a:cs typeface="+mn-cs"/>
          <a:sym typeface="Gill Sans Light" charset="0"/>
        </a:defRPr>
      </a:lvl5pPr>
      <a:lvl6pPr marL="496888" algn="ctr" rtl="0" fontAlgn="base">
        <a:spcBef>
          <a:spcPct val="0"/>
        </a:spcBef>
        <a:spcAft>
          <a:spcPct val="0"/>
        </a:spcAft>
        <a:defRPr sz="2400">
          <a:solidFill>
            <a:schemeClr val="tx1"/>
          </a:solidFill>
          <a:latin typeface="+mn-lt"/>
          <a:ea typeface="+mn-ea"/>
          <a:cs typeface="+mn-cs"/>
          <a:sym typeface="Gill Sans Light" charset="0"/>
        </a:defRPr>
      </a:lvl6pPr>
      <a:lvl7pPr marL="954088" algn="ctr" rtl="0" fontAlgn="base">
        <a:spcBef>
          <a:spcPct val="0"/>
        </a:spcBef>
        <a:spcAft>
          <a:spcPct val="0"/>
        </a:spcAft>
        <a:defRPr sz="2400">
          <a:solidFill>
            <a:schemeClr val="tx1"/>
          </a:solidFill>
          <a:latin typeface="+mn-lt"/>
          <a:ea typeface="+mn-ea"/>
          <a:cs typeface="+mn-cs"/>
          <a:sym typeface="Gill Sans Light" charset="0"/>
        </a:defRPr>
      </a:lvl7pPr>
      <a:lvl8pPr marL="1411288" algn="ctr" rtl="0" fontAlgn="base">
        <a:spcBef>
          <a:spcPct val="0"/>
        </a:spcBef>
        <a:spcAft>
          <a:spcPct val="0"/>
        </a:spcAft>
        <a:defRPr sz="2400">
          <a:solidFill>
            <a:schemeClr val="tx1"/>
          </a:solidFill>
          <a:latin typeface="+mn-lt"/>
          <a:ea typeface="+mn-ea"/>
          <a:cs typeface="+mn-cs"/>
          <a:sym typeface="Gill Sans Light" charset="0"/>
        </a:defRPr>
      </a:lvl8pPr>
      <a:lvl9pPr marL="1868488"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254000" y="5207000"/>
            <a:ext cx="8636000" cy="901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9688" indent="-39688" algn="ctr" rtl="0" eaLnBrk="0" fontAlgn="base" hangingPunct="0">
        <a:spcBef>
          <a:spcPct val="0"/>
        </a:spcBef>
        <a:spcAft>
          <a:spcPct val="0"/>
        </a:spcAft>
        <a:defRPr sz="2400">
          <a:solidFill>
            <a:srgbClr val="191A19"/>
          </a:solidFill>
          <a:latin typeface="+mn-lt"/>
          <a:ea typeface="+mn-ea"/>
          <a:cs typeface="+mn-cs"/>
          <a:sym typeface="Gill Sans Light" charset="0"/>
        </a:defRPr>
      </a:lvl1pPr>
      <a:lvl2pPr marL="39688" indent="417513" algn="ctr" rtl="0" eaLnBrk="0" fontAlgn="base" hangingPunct="0">
        <a:spcBef>
          <a:spcPct val="0"/>
        </a:spcBef>
        <a:spcAft>
          <a:spcPct val="0"/>
        </a:spcAft>
        <a:defRPr sz="2400">
          <a:solidFill>
            <a:srgbClr val="191A19"/>
          </a:solidFill>
          <a:latin typeface="+mn-lt"/>
          <a:ea typeface="+mn-ea"/>
          <a:cs typeface="+mn-cs"/>
          <a:sym typeface="Gill Sans Light" charset="0"/>
        </a:defRPr>
      </a:lvl2pPr>
      <a:lvl3pPr marL="39688" indent="874713" algn="ctr" rtl="0" eaLnBrk="0" fontAlgn="base" hangingPunct="0">
        <a:spcBef>
          <a:spcPct val="0"/>
        </a:spcBef>
        <a:spcAft>
          <a:spcPct val="0"/>
        </a:spcAft>
        <a:defRPr sz="2400">
          <a:solidFill>
            <a:srgbClr val="191A19"/>
          </a:solidFill>
          <a:latin typeface="+mn-lt"/>
          <a:ea typeface="+mn-ea"/>
          <a:cs typeface="+mn-cs"/>
          <a:sym typeface="Gill Sans Light" charset="0"/>
        </a:defRPr>
      </a:lvl3pPr>
      <a:lvl4pPr marL="39688" indent="1331913" algn="ctr" rtl="0" eaLnBrk="0" fontAlgn="base" hangingPunct="0">
        <a:spcBef>
          <a:spcPct val="0"/>
        </a:spcBef>
        <a:spcAft>
          <a:spcPct val="0"/>
        </a:spcAft>
        <a:defRPr sz="2400">
          <a:solidFill>
            <a:srgbClr val="191A19"/>
          </a:solidFill>
          <a:latin typeface="+mn-lt"/>
          <a:ea typeface="+mn-ea"/>
          <a:cs typeface="+mn-cs"/>
          <a:sym typeface="Gill Sans Light" charset="0"/>
        </a:defRPr>
      </a:lvl4pPr>
      <a:lvl5pPr marL="39688" indent="1789113" algn="ctr" rtl="0" eaLnBrk="0" fontAlgn="base" hangingPunct="0">
        <a:spcBef>
          <a:spcPct val="0"/>
        </a:spcBef>
        <a:spcAft>
          <a:spcPct val="0"/>
        </a:spcAft>
        <a:defRPr sz="2400">
          <a:solidFill>
            <a:srgbClr val="191A19"/>
          </a:solidFill>
          <a:latin typeface="+mn-lt"/>
          <a:ea typeface="+mn-ea"/>
          <a:cs typeface="+mn-cs"/>
          <a:sym typeface="Gill Sans Light" charset="0"/>
        </a:defRPr>
      </a:lvl5pPr>
      <a:lvl6pPr marL="496888" algn="ctr" rtl="0" fontAlgn="base">
        <a:spcBef>
          <a:spcPct val="0"/>
        </a:spcBef>
        <a:spcAft>
          <a:spcPct val="0"/>
        </a:spcAft>
        <a:defRPr sz="2400">
          <a:solidFill>
            <a:srgbClr val="191A19"/>
          </a:solidFill>
          <a:latin typeface="+mn-lt"/>
          <a:ea typeface="+mn-ea"/>
          <a:cs typeface="+mn-cs"/>
          <a:sym typeface="Gill Sans Light" charset="0"/>
        </a:defRPr>
      </a:lvl6pPr>
      <a:lvl7pPr marL="954088" algn="ctr" rtl="0" fontAlgn="base">
        <a:spcBef>
          <a:spcPct val="0"/>
        </a:spcBef>
        <a:spcAft>
          <a:spcPct val="0"/>
        </a:spcAft>
        <a:defRPr sz="2400">
          <a:solidFill>
            <a:srgbClr val="191A19"/>
          </a:solidFill>
          <a:latin typeface="+mn-lt"/>
          <a:ea typeface="+mn-ea"/>
          <a:cs typeface="+mn-cs"/>
          <a:sym typeface="Gill Sans Light" charset="0"/>
        </a:defRPr>
      </a:lvl7pPr>
      <a:lvl8pPr marL="1411288" algn="ctr" rtl="0" fontAlgn="base">
        <a:spcBef>
          <a:spcPct val="0"/>
        </a:spcBef>
        <a:spcAft>
          <a:spcPct val="0"/>
        </a:spcAft>
        <a:defRPr sz="2400">
          <a:solidFill>
            <a:srgbClr val="191A19"/>
          </a:solidFill>
          <a:latin typeface="+mn-lt"/>
          <a:ea typeface="+mn-ea"/>
          <a:cs typeface="+mn-cs"/>
          <a:sym typeface="Gill Sans Light" charset="0"/>
        </a:defRPr>
      </a:lvl8pPr>
      <a:lvl9pPr marL="1868488" algn="ctr" rtl="0" fontAlgn="base">
        <a:spcBef>
          <a:spcPct val="0"/>
        </a:spcBef>
        <a:spcAft>
          <a:spcPct val="0"/>
        </a:spcAft>
        <a:defRPr sz="2400">
          <a:solidFill>
            <a:srgbClr val="191A19"/>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254000" y="977900"/>
            <a:ext cx="4152900" cy="24638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Light" charset="0"/>
              </a:rPr>
              <a:t>Click to edit Master title style</a:t>
            </a:r>
          </a:p>
        </p:txBody>
      </p:sp>
      <p:sp>
        <p:nvSpPr>
          <p:cNvPr id="5123" name="Rectangle 2"/>
          <p:cNvSpPr>
            <a:spLocks noGrp="1" noChangeArrowheads="1"/>
          </p:cNvSpPr>
          <p:nvPr>
            <p:ph type="body" idx="1"/>
          </p:nvPr>
        </p:nvSpPr>
        <p:spPr bwMode="auto">
          <a:xfrm>
            <a:off x="254000" y="3429000"/>
            <a:ext cx="4152900" cy="9144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mn-cs"/>
          <a:sym typeface="Gill Sans Light" charset="0"/>
        </a:defRPr>
      </a:lvl1pPr>
      <a:lvl2pPr marL="742950" indent="-285750" algn="l" rtl="0" eaLnBrk="0" fontAlgn="base" hangingPunct="0">
        <a:spcBef>
          <a:spcPct val="0"/>
        </a:spcBef>
        <a:spcAft>
          <a:spcPct val="0"/>
        </a:spcAft>
        <a:defRPr sz="2400">
          <a:solidFill>
            <a:schemeClr val="tx1"/>
          </a:solidFill>
          <a:latin typeface="+mn-lt"/>
          <a:ea typeface="+mn-ea"/>
          <a:cs typeface="+mn-cs"/>
          <a:sym typeface="Gill Sans Light" charset="0"/>
        </a:defRPr>
      </a:lvl2pPr>
      <a:lvl3pPr marL="1143000" indent="-228600" algn="l" rtl="0" eaLnBrk="0" fontAlgn="base" hangingPunct="0">
        <a:spcBef>
          <a:spcPct val="0"/>
        </a:spcBef>
        <a:spcAft>
          <a:spcPct val="0"/>
        </a:spcAft>
        <a:defRPr sz="2400">
          <a:solidFill>
            <a:schemeClr val="tx1"/>
          </a:solidFill>
          <a:latin typeface="+mn-lt"/>
          <a:ea typeface="+mn-ea"/>
          <a:cs typeface="+mn-cs"/>
          <a:sym typeface="Gill Sans Light" charset="0"/>
        </a:defRPr>
      </a:lvl3pPr>
      <a:lvl4pPr marL="1600200" indent="-228600" algn="l" rtl="0" eaLnBrk="0" fontAlgn="base" hangingPunct="0">
        <a:spcBef>
          <a:spcPct val="0"/>
        </a:spcBef>
        <a:spcAft>
          <a:spcPct val="0"/>
        </a:spcAft>
        <a:defRPr sz="2400">
          <a:solidFill>
            <a:schemeClr val="tx1"/>
          </a:solidFill>
          <a:latin typeface="+mn-lt"/>
          <a:ea typeface="+mn-ea"/>
          <a:cs typeface="+mn-cs"/>
          <a:sym typeface="Gill Sans Light" charset="0"/>
        </a:defRPr>
      </a:lvl4pPr>
      <a:lvl5pPr marL="2057400" indent="-228600" algn="l" rtl="0" eaLnBrk="0" fontAlgn="base" hangingPunct="0">
        <a:spcBef>
          <a:spcPct val="0"/>
        </a:spcBef>
        <a:spcAft>
          <a:spcPct val="0"/>
        </a:spcAft>
        <a:defRPr sz="2400">
          <a:solidFill>
            <a:schemeClr val="tx1"/>
          </a:solidFill>
          <a:latin typeface="+mn-lt"/>
          <a:ea typeface="+mn-ea"/>
          <a:cs typeface="+mn-cs"/>
          <a:sym typeface="Gill Sans Light" charset="0"/>
        </a:defRPr>
      </a:lvl5pPr>
      <a:lvl6pPr marL="457200" algn="l" rtl="0" fontAlgn="base">
        <a:spcBef>
          <a:spcPct val="0"/>
        </a:spcBef>
        <a:spcAft>
          <a:spcPct val="0"/>
        </a:spcAft>
        <a:defRPr sz="2400">
          <a:solidFill>
            <a:schemeClr val="tx1"/>
          </a:solidFill>
          <a:latin typeface="+mn-lt"/>
          <a:ea typeface="+mn-ea"/>
          <a:cs typeface="+mn-cs"/>
          <a:sym typeface="Gill Sans Light" charset="0"/>
        </a:defRPr>
      </a:lvl6pPr>
      <a:lvl7pPr marL="914400" algn="l" rtl="0" fontAlgn="base">
        <a:spcBef>
          <a:spcPct val="0"/>
        </a:spcBef>
        <a:spcAft>
          <a:spcPct val="0"/>
        </a:spcAft>
        <a:defRPr sz="2400">
          <a:solidFill>
            <a:schemeClr val="tx1"/>
          </a:solidFill>
          <a:latin typeface="+mn-lt"/>
          <a:ea typeface="+mn-ea"/>
          <a:cs typeface="+mn-cs"/>
          <a:sym typeface="Gill Sans Light" charset="0"/>
        </a:defRPr>
      </a:lvl7pPr>
      <a:lvl8pPr marL="1371600" algn="l" rtl="0" fontAlgn="base">
        <a:spcBef>
          <a:spcPct val="0"/>
        </a:spcBef>
        <a:spcAft>
          <a:spcPct val="0"/>
        </a:spcAft>
        <a:defRPr sz="2400">
          <a:solidFill>
            <a:schemeClr val="tx1"/>
          </a:solidFill>
          <a:latin typeface="+mn-lt"/>
          <a:ea typeface="+mn-ea"/>
          <a:cs typeface="+mn-cs"/>
          <a:sym typeface="Gill Sans Light" charset="0"/>
        </a:defRPr>
      </a:lvl8pPr>
      <a:lvl9pPr marL="1828800" algn="l"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254000" y="4813300"/>
            <a:ext cx="8636000" cy="8763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Light" charset="0"/>
              </a:rPr>
              <a:t>Click to edit Master title style</a:t>
            </a:r>
          </a:p>
        </p:txBody>
      </p:sp>
      <p:sp>
        <p:nvSpPr>
          <p:cNvPr id="6147" name="Rectangle 2"/>
          <p:cNvSpPr>
            <a:spLocks noGrp="1" noChangeArrowheads="1"/>
          </p:cNvSpPr>
          <p:nvPr>
            <p:ph type="body" idx="1"/>
          </p:nvPr>
        </p:nvSpPr>
        <p:spPr bwMode="auto">
          <a:xfrm>
            <a:off x="254000" y="5676900"/>
            <a:ext cx="8636000" cy="850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mn-cs"/>
          <a:sym typeface="Gill Sans Light" charset="0"/>
        </a:defRPr>
      </a:lvl1pPr>
      <a:lvl2pPr marL="742950" indent="-285750" algn="l" rtl="0" eaLnBrk="0" fontAlgn="base" hangingPunct="0">
        <a:spcBef>
          <a:spcPct val="0"/>
        </a:spcBef>
        <a:spcAft>
          <a:spcPct val="0"/>
        </a:spcAft>
        <a:defRPr sz="2400">
          <a:solidFill>
            <a:schemeClr val="tx1"/>
          </a:solidFill>
          <a:latin typeface="+mn-lt"/>
          <a:ea typeface="+mn-ea"/>
          <a:cs typeface="+mn-cs"/>
          <a:sym typeface="Gill Sans Light" charset="0"/>
        </a:defRPr>
      </a:lvl2pPr>
      <a:lvl3pPr marL="1143000" indent="-228600" algn="l" rtl="0" eaLnBrk="0" fontAlgn="base" hangingPunct="0">
        <a:spcBef>
          <a:spcPct val="0"/>
        </a:spcBef>
        <a:spcAft>
          <a:spcPct val="0"/>
        </a:spcAft>
        <a:defRPr sz="2400">
          <a:solidFill>
            <a:schemeClr val="tx1"/>
          </a:solidFill>
          <a:latin typeface="+mn-lt"/>
          <a:ea typeface="+mn-ea"/>
          <a:cs typeface="+mn-cs"/>
          <a:sym typeface="Gill Sans Light" charset="0"/>
        </a:defRPr>
      </a:lvl3pPr>
      <a:lvl4pPr marL="1600200" indent="-228600" algn="l" rtl="0" eaLnBrk="0" fontAlgn="base" hangingPunct="0">
        <a:spcBef>
          <a:spcPct val="0"/>
        </a:spcBef>
        <a:spcAft>
          <a:spcPct val="0"/>
        </a:spcAft>
        <a:defRPr sz="2400">
          <a:solidFill>
            <a:schemeClr val="tx1"/>
          </a:solidFill>
          <a:latin typeface="+mn-lt"/>
          <a:ea typeface="+mn-ea"/>
          <a:cs typeface="+mn-cs"/>
          <a:sym typeface="Gill Sans Light" charset="0"/>
        </a:defRPr>
      </a:lvl4pPr>
      <a:lvl5pPr marL="2057400" indent="-228600" algn="l" rtl="0" eaLnBrk="0" fontAlgn="base" hangingPunct="0">
        <a:spcBef>
          <a:spcPct val="0"/>
        </a:spcBef>
        <a:spcAft>
          <a:spcPct val="0"/>
        </a:spcAft>
        <a:defRPr sz="2400">
          <a:solidFill>
            <a:schemeClr val="tx1"/>
          </a:solidFill>
          <a:latin typeface="+mn-lt"/>
          <a:ea typeface="+mn-ea"/>
          <a:cs typeface="+mn-cs"/>
          <a:sym typeface="Gill Sans Light" charset="0"/>
        </a:defRPr>
      </a:lvl5pPr>
      <a:lvl6pPr marL="457200" algn="l" rtl="0" fontAlgn="base">
        <a:spcBef>
          <a:spcPct val="0"/>
        </a:spcBef>
        <a:spcAft>
          <a:spcPct val="0"/>
        </a:spcAft>
        <a:defRPr sz="2400">
          <a:solidFill>
            <a:schemeClr val="tx1"/>
          </a:solidFill>
          <a:latin typeface="+mn-lt"/>
          <a:ea typeface="+mn-ea"/>
          <a:cs typeface="+mn-cs"/>
          <a:sym typeface="Gill Sans Light" charset="0"/>
        </a:defRPr>
      </a:lvl6pPr>
      <a:lvl7pPr marL="914400" algn="l" rtl="0" fontAlgn="base">
        <a:spcBef>
          <a:spcPct val="0"/>
        </a:spcBef>
        <a:spcAft>
          <a:spcPct val="0"/>
        </a:spcAft>
        <a:defRPr sz="2400">
          <a:solidFill>
            <a:schemeClr val="tx1"/>
          </a:solidFill>
          <a:latin typeface="+mn-lt"/>
          <a:ea typeface="+mn-ea"/>
          <a:cs typeface="+mn-cs"/>
          <a:sym typeface="Gill Sans Light" charset="0"/>
        </a:defRPr>
      </a:lvl7pPr>
      <a:lvl8pPr marL="1371600" algn="l" rtl="0" fontAlgn="base">
        <a:spcBef>
          <a:spcPct val="0"/>
        </a:spcBef>
        <a:spcAft>
          <a:spcPct val="0"/>
        </a:spcAft>
        <a:defRPr sz="2400">
          <a:solidFill>
            <a:schemeClr val="tx1"/>
          </a:solidFill>
          <a:latin typeface="+mn-lt"/>
          <a:ea typeface="+mn-ea"/>
          <a:cs typeface="+mn-cs"/>
          <a:sym typeface="Gill Sans Light" charset="0"/>
        </a:defRPr>
      </a:lvl8pPr>
      <a:lvl9pPr marL="1828800" algn="l"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254000" y="90488"/>
            <a:ext cx="8636000" cy="1887537"/>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
        <p:nvSpPr>
          <p:cNvPr id="7171" name="Rectangle 2"/>
          <p:cNvSpPr>
            <a:spLocks noGrp="1" noChangeArrowheads="1"/>
          </p:cNvSpPr>
          <p:nvPr>
            <p:ph type="body" idx="1"/>
          </p:nvPr>
        </p:nvSpPr>
        <p:spPr bwMode="auto">
          <a:xfrm>
            <a:off x="4749800" y="1978025"/>
            <a:ext cx="4152900" cy="4614863"/>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r" rtl="0" eaLnBrk="0" fontAlgn="base" hangingPunct="0">
        <a:spcBef>
          <a:spcPct val="0"/>
        </a:spcBef>
        <a:spcAft>
          <a:spcPct val="0"/>
        </a:spcAft>
        <a:defRPr sz="5000">
          <a:solidFill>
            <a:srgbClr val="404140"/>
          </a:solidFill>
          <a:latin typeface="+mj-lt"/>
          <a:ea typeface="+mj-ea"/>
          <a:cs typeface="+mj-cs"/>
          <a:sym typeface="Gill Sans Light" charset="0"/>
        </a:defRPr>
      </a:lvl1pPr>
      <a:lvl2pPr algn="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2pPr>
      <a:lvl3pPr algn="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3pPr>
      <a:lvl4pPr algn="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4pPr>
      <a:lvl5pPr algn="r" rtl="0" eaLnBrk="0" fontAlgn="base" hangingPunct="0">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5pPr>
      <a:lvl6pPr marL="457200" algn="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6pPr>
      <a:lvl7pPr marL="914400" algn="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7pPr>
      <a:lvl8pPr marL="1371600" algn="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8pPr>
      <a:lvl9pPr marL="1828800" algn="r" rtl="0" fontAlgn="base">
        <a:spcBef>
          <a:spcPct val="0"/>
        </a:spcBef>
        <a:spcAft>
          <a:spcPct val="0"/>
        </a:spcAft>
        <a:defRPr sz="5000">
          <a:solidFill>
            <a:srgbClr val="404140"/>
          </a:solidFill>
          <a:latin typeface="Gill Sans Light" charset="0"/>
          <a:ea typeface="ヒラギノ角ゴ ProN W3" charset="-128"/>
          <a:cs typeface="ヒラギノ角ゴ ProN W3" charset="-128"/>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1pPr>
      <a:lvl2pPr marL="469900" indent="-228600" algn="l" rtl="0" eaLnBrk="0" fontAlgn="base" hangingPunct="0">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2pPr>
      <a:lvl3pPr marL="787400" indent="-228600" algn="l" rtl="0" eaLnBrk="0" fontAlgn="base" hangingPunct="0">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3pPr>
      <a:lvl4pPr marL="1104900" indent="-228600" algn="l" rtl="0" eaLnBrk="0" fontAlgn="base" hangingPunct="0">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4pPr>
      <a:lvl5pPr marL="1422400" indent="-228600" algn="l" rtl="0" eaLnBrk="0" fontAlgn="base" hangingPunct="0">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5pPr>
      <a:lvl6pPr marL="18796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6pPr>
      <a:lvl7pPr marL="23368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7pPr>
      <a:lvl8pPr marL="27940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8pPr>
      <a:lvl9pPr marL="32512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254000" y="0"/>
            <a:ext cx="8636000" cy="2070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
        <p:nvSpPr>
          <p:cNvPr id="8195" name="Rectangle 2"/>
          <p:cNvSpPr>
            <a:spLocks noGrp="1" noChangeArrowheads="1"/>
          </p:cNvSpPr>
          <p:nvPr>
            <p:ph type="body" idx="1"/>
          </p:nvPr>
        </p:nvSpPr>
        <p:spPr bwMode="auto">
          <a:xfrm>
            <a:off x="254000" y="2235200"/>
            <a:ext cx="8636000" cy="4622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r" rtl="0" eaLnBrk="0" fontAlgn="base" hangingPunct="0">
        <a:spcBef>
          <a:spcPct val="0"/>
        </a:spcBef>
        <a:spcAft>
          <a:spcPct val="0"/>
        </a:spcAft>
        <a:defRPr sz="5000">
          <a:solidFill>
            <a:schemeClr val="tx1"/>
          </a:solidFill>
          <a:latin typeface="+mj-lt"/>
          <a:ea typeface="+mj-ea"/>
          <a:cs typeface="+mj-cs"/>
          <a:sym typeface="Gill Sans Light" charset="0"/>
        </a:defRPr>
      </a:lvl1pPr>
      <a:lvl2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1pPr>
      <a:lvl2pPr marL="4699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2pPr>
      <a:lvl3pPr marL="7874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3pPr>
      <a:lvl4pPr marL="11049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4pPr>
      <a:lvl5pPr marL="14224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5pPr>
      <a:lvl6pPr marL="18796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3368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7940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2512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254000" y="90488"/>
            <a:ext cx="8636000" cy="1887537"/>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title style</a:t>
            </a:r>
          </a:p>
        </p:txBody>
      </p:sp>
      <p:sp>
        <p:nvSpPr>
          <p:cNvPr id="9219" name="Rectangle 2"/>
          <p:cNvSpPr>
            <a:spLocks noGrp="1" noChangeArrowheads="1"/>
          </p:cNvSpPr>
          <p:nvPr>
            <p:ph type="body" idx="1"/>
          </p:nvPr>
        </p:nvSpPr>
        <p:spPr bwMode="auto">
          <a:xfrm>
            <a:off x="254000" y="1978025"/>
            <a:ext cx="4152900" cy="4614863"/>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r" rtl="0" eaLnBrk="0" fontAlgn="base" hangingPunct="0">
        <a:spcBef>
          <a:spcPct val="0"/>
        </a:spcBef>
        <a:spcAft>
          <a:spcPct val="0"/>
        </a:spcAft>
        <a:defRPr sz="5000">
          <a:solidFill>
            <a:schemeClr val="tx1"/>
          </a:solidFill>
          <a:latin typeface="+mj-lt"/>
          <a:ea typeface="+mj-ea"/>
          <a:cs typeface="+mj-cs"/>
          <a:sym typeface="Gill Sans Light" charset="0"/>
        </a:defRPr>
      </a:lvl1pPr>
      <a:lvl2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r"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r"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1pPr>
      <a:lvl2pPr marL="4699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2pPr>
      <a:lvl3pPr marL="7874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3pPr>
      <a:lvl4pPr marL="11049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4pPr>
      <a:lvl5pPr marL="1422400" indent="-228600" algn="l" rtl="0" eaLnBrk="0" fontAlgn="base" hangingPunct="0">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5pPr>
      <a:lvl6pPr marL="18796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3368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7940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2512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3"/>
          <a:srcRect l="72337" t="83897"/>
          <a:stretch>
            <a:fillRect/>
          </a:stretch>
        </p:blipFill>
        <p:spPr bwMode="auto">
          <a:xfrm>
            <a:off x="7269163" y="5638800"/>
            <a:ext cx="1890712" cy="825500"/>
          </a:xfrm>
          <a:prstGeom prst="rect">
            <a:avLst/>
          </a:prstGeom>
          <a:noFill/>
          <a:ln w="9525">
            <a:noFill/>
            <a:miter lim="800000"/>
            <a:headEnd/>
            <a:tailEnd/>
          </a:ln>
        </p:spPr>
      </p:pic>
      <p:sp>
        <p:nvSpPr>
          <p:cNvPr id="17410" name="Rectangle 1"/>
          <p:cNvSpPr>
            <a:spLocks/>
          </p:cNvSpPr>
          <p:nvPr/>
        </p:nvSpPr>
        <p:spPr bwMode="auto">
          <a:xfrm>
            <a:off x="0" y="0"/>
            <a:ext cx="9144000" cy="6858000"/>
          </a:xfrm>
          <a:prstGeom prst="rect">
            <a:avLst/>
          </a:prstGeom>
          <a:solidFill>
            <a:srgbClr val="8CCFD1">
              <a:alpha val="50587"/>
            </a:srgbClr>
          </a:solidFill>
          <a:ln w="12700">
            <a:noFill/>
            <a:miter lim="800000"/>
            <a:headEnd/>
            <a:tailEnd/>
          </a:ln>
        </p:spPr>
        <p:txBody>
          <a:bodyPr lIns="0" tIns="0" rIns="0" bIns="0"/>
          <a:lstStyle/>
          <a:p>
            <a:endParaRPr lang="en-US"/>
          </a:p>
        </p:txBody>
      </p:sp>
      <p:sp>
        <p:nvSpPr>
          <p:cNvPr id="17411" name="Rectangle 2"/>
          <p:cNvSpPr>
            <a:spLocks noGrp="1" noChangeArrowheads="1"/>
          </p:cNvSpPr>
          <p:nvPr>
            <p:ph type="title"/>
          </p:nvPr>
        </p:nvSpPr>
        <p:spPr>
          <a:xfrm>
            <a:off x="558800" y="133350"/>
            <a:ext cx="7607300" cy="4013200"/>
          </a:xfrm>
        </p:spPr>
        <p:txBody>
          <a:bodyPr anchor="ctr"/>
          <a:lstStyle/>
          <a:p>
            <a:pPr eaLnBrk="1" hangingPunct="1"/>
            <a:r>
              <a:rPr lang="en-US" sz="6400" smtClean="0">
                <a:solidFill>
                  <a:srgbClr val="000000"/>
                </a:solidFill>
              </a:rPr>
              <a:t>Using HIA</a:t>
            </a:r>
            <a:r>
              <a:rPr lang="en-US" sz="3900" smtClean="0">
                <a:solidFill>
                  <a:srgbClr val="000000"/>
                </a:solidFill>
              </a:rPr>
              <a:t> </a:t>
            </a:r>
            <a:br>
              <a:rPr lang="en-US" sz="3900" smtClean="0">
                <a:solidFill>
                  <a:srgbClr val="000000"/>
                </a:solidFill>
              </a:rPr>
            </a:br>
            <a:r>
              <a:rPr lang="en-US" sz="3900" smtClean="0">
                <a:solidFill>
                  <a:srgbClr val="000000"/>
                </a:solidFill>
              </a:rPr>
              <a:t>on Climate Change Policy: </a:t>
            </a:r>
            <a:br>
              <a:rPr lang="en-US" sz="3900" smtClean="0">
                <a:solidFill>
                  <a:srgbClr val="000000"/>
                </a:solidFill>
              </a:rPr>
            </a:br>
            <a:r>
              <a:rPr lang="en-US" sz="2200" smtClean="0">
                <a:solidFill>
                  <a:srgbClr val="808080"/>
                </a:solidFill>
              </a:rPr>
              <a:t>A Training Course for Public Health Professionals</a:t>
            </a:r>
          </a:p>
        </p:txBody>
      </p:sp>
      <p:pic>
        <p:nvPicPr>
          <p:cNvPr id="17412" name="Picture 3"/>
          <p:cNvPicPr>
            <a:picLocks noChangeArrowheads="1"/>
          </p:cNvPicPr>
          <p:nvPr/>
        </p:nvPicPr>
        <p:blipFill>
          <a:blip r:embed="rId4"/>
          <a:srcRect/>
          <a:stretch>
            <a:fillRect/>
          </a:stretch>
        </p:blipFill>
        <p:spPr bwMode="auto">
          <a:xfrm>
            <a:off x="7569200" y="3962400"/>
            <a:ext cx="1270000" cy="1600200"/>
          </a:xfrm>
          <a:prstGeom prst="rect">
            <a:avLst/>
          </a:prstGeom>
          <a:noFill/>
          <a:ln w="12700">
            <a:noFill/>
            <a:miter lim="800000"/>
            <a:headEnd/>
            <a:tailEnd/>
          </a:ln>
        </p:spPr>
      </p:pic>
      <p:sp>
        <p:nvSpPr>
          <p:cNvPr id="17413" name="Rectangle 4"/>
          <p:cNvSpPr>
            <a:spLocks/>
          </p:cNvSpPr>
          <p:nvPr/>
        </p:nvSpPr>
        <p:spPr bwMode="auto">
          <a:xfrm rot="10800000" flipH="1">
            <a:off x="0" y="4976813"/>
            <a:ext cx="7264400" cy="1589087"/>
          </a:xfrm>
          <a:prstGeom prst="rect">
            <a:avLst/>
          </a:prstGeom>
          <a:solidFill>
            <a:srgbClr val="8CCFD1">
              <a:alpha val="47450"/>
            </a:srgbClr>
          </a:solidFill>
          <a:ln w="12700">
            <a:noFill/>
            <a:miter lim="800000"/>
            <a:headEnd/>
            <a:tailEnd/>
          </a:ln>
        </p:spPr>
        <p:txBody>
          <a:bodyPr lIns="0" tIns="0" rIns="0" bIns="0"/>
          <a:lstStyle/>
          <a:p>
            <a:endParaRPr lang="en-US"/>
          </a:p>
        </p:txBody>
      </p:sp>
      <p:sp>
        <p:nvSpPr>
          <p:cNvPr id="17414" name="Subtitle 2"/>
          <p:cNvSpPr txBox="1">
            <a:spLocks/>
          </p:cNvSpPr>
          <p:nvPr/>
        </p:nvSpPr>
        <p:spPr bwMode="auto">
          <a:xfrm>
            <a:off x="533400" y="3581400"/>
            <a:ext cx="6400800" cy="1752600"/>
          </a:xfrm>
          <a:prstGeom prst="rect">
            <a:avLst/>
          </a:prstGeom>
          <a:noFill/>
          <a:ln w="12700">
            <a:noFill/>
            <a:miter lim="800000"/>
            <a:headEnd/>
            <a:tailEnd/>
          </a:ln>
        </p:spPr>
        <p:txBody>
          <a:bodyPr lIns="38100" tIns="38100" rIns="38100" bIns="38100"/>
          <a:lstStyle/>
          <a:p>
            <a:pPr eaLnBrk="0" hangingPunct="0"/>
            <a:r>
              <a:rPr lang="en-US" sz="2400">
                <a:solidFill>
                  <a:srgbClr val="000000"/>
                </a:solidFill>
              </a:rPr>
              <a:t>Chapter 6: Recommendations, Reporting &amp; Dissemination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74638"/>
            <a:ext cx="8229600" cy="1020762"/>
          </a:xfrm>
        </p:spPr>
        <p:txBody>
          <a:bodyPr/>
          <a:lstStyle/>
          <a:p>
            <a:pPr algn="ctr"/>
            <a:r>
              <a:rPr lang="en-US" smtClean="0">
                <a:solidFill>
                  <a:srgbClr val="000000"/>
                </a:solidFill>
              </a:rPr>
              <a:t>Steps of an HIA: Reporting</a:t>
            </a:r>
          </a:p>
        </p:txBody>
      </p:sp>
      <p:graphicFrame>
        <p:nvGraphicFramePr>
          <p:cNvPr id="7" name="Group 20"/>
          <p:cNvGraphicFramePr>
            <a:graphicFrameLocks noGrp="1"/>
          </p:cNvGraphicFramePr>
          <p:nvPr/>
        </p:nvGraphicFramePr>
        <p:xfrm>
          <a:off x="927100" y="1508125"/>
          <a:ext cx="7239000" cy="5191126"/>
        </p:xfrm>
        <a:graphic>
          <a:graphicData uri="http://schemas.openxmlformats.org/drawingml/2006/table">
            <a:tbl>
              <a:tblPr/>
              <a:tblGrid>
                <a:gridCol w="2349500"/>
                <a:gridCol w="4889500"/>
              </a:tblGrid>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1.Screening</a:t>
                      </a:r>
                    </a:p>
                  </a:txBody>
                  <a:tcPr marT="45713" marB="45713" horzOverflow="overflow">
                    <a:lnL>
                      <a:noFill/>
                    </a:lnL>
                    <a:lnR w="12700" cap="flat" cmpd="sng" algn="ctr">
                      <a:solidFill>
                        <a:srgbClr val="63AC1D"/>
                      </a:solidFill>
                      <a:prstDash val="solid"/>
                      <a:round/>
                      <a:headEnd type="none" w="med" len="med"/>
                      <a:tailEnd type="none" w="med" len="med"/>
                    </a:lnR>
                    <a:lnT>
                      <a:noFill/>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Determines the need and value of a HIA</a:t>
                      </a:r>
                    </a:p>
                  </a:txBody>
                  <a:tcPr marT="45713" marB="45713" horzOverflow="overflow">
                    <a:lnL w="12700" cap="flat" cmpd="sng" algn="ctr">
                      <a:solidFill>
                        <a:srgbClr val="63AC1D"/>
                      </a:solidFill>
                      <a:prstDash val="solid"/>
                      <a:round/>
                      <a:headEnd type="none" w="med" len="med"/>
                      <a:tailEnd type="none" w="med" len="med"/>
                    </a:lnL>
                    <a:lnR>
                      <a:noFill/>
                    </a:lnR>
                    <a:lnT>
                      <a:noFill/>
                    </a:lnT>
                    <a:lnB w="12700" cap="flat" cmpd="sng" algn="ctr">
                      <a:solidFill>
                        <a:srgbClr val="63AC1D"/>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2.Scoping</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Determines health impacts to evaluate, methods for analysis, and a workplan</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3.Assessment</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Profiles existing health conditions and evaluates the direction and magnitude of potential health impacts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4.Recommendations</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Provide strategies to manage identified adverse health impacts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01675">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Gill Sans Light" charset="0"/>
                          <a:ea typeface="ＭＳ Ｐゴシック" charset="0"/>
                          <a:cs typeface="ＭＳ Ｐゴシック" charset="0"/>
                          <a:sym typeface="Gill Sans Light" charset="0"/>
                        </a:rPr>
                        <a:t>5.Reporting</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Gill Sans Light" charset="0"/>
                          <a:ea typeface="ＭＳ Ｐゴシック" charset="0"/>
                          <a:cs typeface="ＭＳ Ｐゴシック" charset="0"/>
                          <a:sym typeface="Gill Sans Light" charset="0"/>
                        </a:rPr>
                        <a:t>Communicates the HIA findings and recommendations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1341438">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6.Monitoring and Evaluation</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Tracks: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1) impacts on decision-making and the decision</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2) Impacts on health determinants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28600" y="228600"/>
            <a:ext cx="8636000" cy="838200"/>
          </a:xfrm>
        </p:spPr>
        <p:txBody>
          <a:bodyPr/>
          <a:lstStyle/>
          <a:p>
            <a:r>
              <a:rPr lang="en-US" smtClean="0"/>
              <a:t> Key Goals of an HIA</a:t>
            </a:r>
          </a:p>
        </p:txBody>
      </p:sp>
      <p:sp>
        <p:nvSpPr>
          <p:cNvPr id="203779" name="Content Placeholder 2"/>
          <p:cNvSpPr>
            <a:spLocks noGrp="1"/>
          </p:cNvSpPr>
          <p:nvPr>
            <p:ph idx="1"/>
          </p:nvPr>
        </p:nvSpPr>
        <p:spPr>
          <a:xfrm>
            <a:off x="457200" y="1725613"/>
            <a:ext cx="8229600" cy="4525962"/>
          </a:xfrm>
        </p:spPr>
        <p:txBody>
          <a:bodyPr/>
          <a:lstStyle/>
          <a:p>
            <a:pPr marL="457200" indent="-457200">
              <a:buFontTx/>
              <a:buChar char="•"/>
            </a:pPr>
            <a:r>
              <a:rPr lang="en-US" sz="3200" smtClean="0"/>
              <a:t>Improve population health</a:t>
            </a:r>
          </a:p>
          <a:p>
            <a:pPr marL="457200" indent="-457200"/>
            <a:endParaRPr lang="en-US" sz="3200" smtClean="0"/>
          </a:p>
          <a:p>
            <a:pPr marL="457200" indent="-457200">
              <a:buFontTx/>
              <a:buChar char="•"/>
            </a:pPr>
            <a:r>
              <a:rPr lang="en-US" sz="3200" smtClean="0"/>
              <a:t>Make health a key factor in decision making</a:t>
            </a:r>
          </a:p>
          <a:p>
            <a:pPr marL="457200" indent="-457200"/>
            <a:endParaRPr lang="en-US" sz="3200" smtClean="0"/>
          </a:p>
          <a:p>
            <a:pPr marL="457200" indent="-457200">
              <a:buFontTx/>
              <a:buChar char="•"/>
            </a:pPr>
            <a:r>
              <a:rPr lang="en-US" sz="3200" smtClean="0"/>
              <a:t>Create decisions based on scientific evidence</a:t>
            </a:r>
          </a:p>
          <a:p>
            <a:pPr marL="457200" indent="-457200">
              <a:buFontTx/>
              <a:buChar char="•"/>
            </a:pPr>
            <a:endParaRPr lang="en-US" sz="3200" smtClean="0"/>
          </a:p>
          <a:p>
            <a:pPr marL="457200" indent="-457200">
              <a:buFontTx/>
              <a:buChar char="•"/>
            </a:pPr>
            <a:r>
              <a:rPr lang="en-US" sz="3200" smtClean="0"/>
              <a:t>Demonstrate the value for local residents</a:t>
            </a:r>
          </a:p>
          <a:p>
            <a:pPr marL="457200" indent="-457200"/>
            <a:endParaRPr lang="en-US" smtClean="0"/>
          </a:p>
          <a:p>
            <a:pPr marL="457200" indent="-457200"/>
            <a:endParaRPr lang="en-US" smtClean="0"/>
          </a:p>
          <a:p>
            <a:pPr marL="457200" indent="-457200"/>
            <a:endParaRPr lang="en-US" sz="4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54000" y="0"/>
            <a:ext cx="8636000" cy="1143000"/>
          </a:xfrm>
        </p:spPr>
        <p:txBody>
          <a:bodyPr/>
          <a:lstStyle/>
          <a:p>
            <a:r>
              <a:rPr lang="en-US" smtClean="0"/>
              <a:t>Purpose of HIA Dissemination</a:t>
            </a:r>
          </a:p>
        </p:txBody>
      </p:sp>
      <p:sp>
        <p:nvSpPr>
          <p:cNvPr id="205827" name="Content Placeholder 2"/>
          <p:cNvSpPr>
            <a:spLocks noGrp="1"/>
          </p:cNvSpPr>
          <p:nvPr>
            <p:ph idx="1"/>
          </p:nvPr>
        </p:nvSpPr>
        <p:spPr>
          <a:xfrm>
            <a:off x="457200" y="2332038"/>
            <a:ext cx="8229600" cy="4525962"/>
          </a:xfrm>
        </p:spPr>
        <p:txBody>
          <a:bodyPr/>
          <a:lstStyle/>
          <a:p>
            <a:pPr>
              <a:buFontTx/>
              <a:buChar char="•"/>
            </a:pPr>
            <a:r>
              <a:rPr lang="en-US" sz="3200" smtClean="0"/>
              <a:t>Influence legislative discussion</a:t>
            </a:r>
          </a:p>
          <a:p>
            <a:pPr>
              <a:buFontTx/>
              <a:buChar char="•"/>
            </a:pPr>
            <a:endParaRPr lang="en-US" sz="3200" smtClean="0"/>
          </a:p>
          <a:p>
            <a:pPr>
              <a:buFontTx/>
              <a:buChar char="•"/>
            </a:pPr>
            <a:r>
              <a:rPr lang="en-US" sz="3200" smtClean="0"/>
              <a:t>Influence the content of a policy</a:t>
            </a:r>
          </a:p>
          <a:p>
            <a:pPr>
              <a:buFontTx/>
              <a:buChar char="•"/>
            </a:pPr>
            <a:endParaRPr lang="en-US" sz="3200" smtClean="0"/>
          </a:p>
          <a:p>
            <a:pPr>
              <a:buFontTx/>
              <a:buChar char="•"/>
            </a:pPr>
            <a:r>
              <a:rPr lang="en-US" sz="3200" smtClean="0"/>
              <a:t>Influence the implementation of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House of Reps_Thomas Wirt.jpg"/>
          <p:cNvPicPr>
            <a:picLocks noChangeAspect="1"/>
          </p:cNvPicPr>
          <p:nvPr/>
        </p:nvPicPr>
        <p:blipFill>
          <a:blip r:embed="rId3">
            <a:lum bright="-22000" contrast="-34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04800" y="304800"/>
            <a:ext cx="8534400" cy="838200"/>
          </a:xfrm>
          <a:solidFill>
            <a:srgbClr val="CCFFCC">
              <a:alpha val="50000"/>
            </a:srgbClr>
          </a:solidFill>
          <a:extLs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noAutofit/>
          </a:bodyPr>
          <a:lstStyle/>
          <a:p>
            <a:pPr>
              <a:defRPr/>
            </a:pPr>
            <a:r>
              <a:rPr lang="en-US" sz="5400" b="1" dirty="0" smtClean="0">
                <a:ln>
                  <a:solidFill>
                    <a:schemeClr val="tx1"/>
                  </a:solidFill>
                </a:ln>
              </a:rPr>
              <a:t>The Target Audience</a:t>
            </a:r>
            <a:endParaRPr lang="en-US" sz="5400" b="1" dirty="0">
              <a:ln>
                <a:solidFill>
                  <a:schemeClr val="tx1"/>
                </a:solidFill>
              </a:ln>
            </a:endParaRPr>
          </a:p>
        </p:txBody>
      </p:sp>
      <p:sp>
        <p:nvSpPr>
          <p:cNvPr id="3" name="Content Placeholder 2"/>
          <p:cNvSpPr>
            <a:spLocks noGrp="1"/>
          </p:cNvSpPr>
          <p:nvPr>
            <p:ph idx="1"/>
          </p:nvPr>
        </p:nvSpPr>
        <p:spPr>
          <a:xfrm>
            <a:off x="355600" y="2362200"/>
            <a:ext cx="5892800" cy="2971800"/>
          </a:xfrm>
          <a:solidFill>
            <a:srgbClr val="CCFFCC">
              <a:alpha val="60000"/>
            </a:srgbClr>
          </a:solidFill>
          <a:extLs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25000" lnSpcReduction="20000"/>
          </a:bodyPr>
          <a:lstStyle/>
          <a:p>
            <a:pPr>
              <a:lnSpc>
                <a:spcPct val="170000"/>
              </a:lnSpc>
              <a:buFont typeface="Arial"/>
              <a:buChar char="•"/>
              <a:defRPr/>
            </a:pPr>
            <a:r>
              <a:rPr lang="en-US" sz="12800" b="1" dirty="0" smtClean="0">
                <a:ln>
                  <a:solidFill>
                    <a:schemeClr val="tx2"/>
                  </a:solidFill>
                </a:ln>
                <a:solidFill>
                  <a:schemeClr val="tx2"/>
                </a:solidFill>
              </a:rPr>
              <a:t>Policy or other decision makers</a:t>
            </a:r>
          </a:p>
          <a:p>
            <a:pPr>
              <a:lnSpc>
                <a:spcPct val="170000"/>
              </a:lnSpc>
              <a:buFont typeface="Arial"/>
              <a:buChar char="•"/>
              <a:defRPr/>
            </a:pPr>
            <a:r>
              <a:rPr lang="en-US" sz="12800" b="1" dirty="0" smtClean="0">
                <a:ln>
                  <a:solidFill>
                    <a:schemeClr val="tx2"/>
                  </a:solidFill>
                </a:ln>
                <a:solidFill>
                  <a:schemeClr val="tx2"/>
                </a:solidFill>
              </a:rPr>
              <a:t>Advocates</a:t>
            </a:r>
          </a:p>
          <a:p>
            <a:pPr>
              <a:lnSpc>
                <a:spcPct val="170000"/>
              </a:lnSpc>
              <a:buFont typeface="Arial"/>
              <a:buChar char="•"/>
              <a:defRPr/>
            </a:pPr>
            <a:r>
              <a:rPr lang="en-US" sz="12800" b="1" dirty="0" smtClean="0">
                <a:ln>
                  <a:solidFill>
                    <a:schemeClr val="tx2"/>
                  </a:solidFill>
                </a:ln>
                <a:solidFill>
                  <a:schemeClr val="tx2"/>
                </a:solidFill>
              </a:rPr>
              <a:t>General public</a:t>
            </a:r>
          </a:p>
          <a:p>
            <a:pPr>
              <a:lnSpc>
                <a:spcPct val="170000"/>
              </a:lnSpc>
              <a:buFont typeface="Arial"/>
              <a:buChar char="•"/>
              <a:defRPr/>
            </a:pPr>
            <a:r>
              <a:rPr lang="en-US" sz="12800" b="1" dirty="0" smtClean="0">
                <a:ln>
                  <a:solidFill>
                    <a:schemeClr val="tx2"/>
                  </a:solidFill>
                </a:ln>
                <a:solidFill>
                  <a:schemeClr val="tx2"/>
                </a:solidFill>
              </a:rPr>
              <a:t>Health professionals</a:t>
            </a:r>
          </a:p>
          <a:p>
            <a:pPr>
              <a:defRPr/>
            </a:pPr>
            <a:endParaRPr lang="en-US" sz="3600" dirty="0">
              <a:ln>
                <a:solidFill>
                  <a:schemeClr val="tx1"/>
                </a:solidFill>
              </a:ln>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54000" y="0"/>
            <a:ext cx="8636000" cy="914400"/>
          </a:xfrm>
        </p:spPr>
        <p:txBody>
          <a:bodyPr/>
          <a:lstStyle/>
          <a:p>
            <a:r>
              <a:rPr lang="en-US" smtClean="0"/>
              <a:t>Methods of Dissemination</a:t>
            </a:r>
          </a:p>
        </p:txBody>
      </p:sp>
      <p:sp>
        <p:nvSpPr>
          <p:cNvPr id="43010" name="Content Placeholder 2"/>
          <p:cNvSpPr>
            <a:spLocks noGrp="1"/>
          </p:cNvSpPr>
          <p:nvPr>
            <p:ph idx="1"/>
          </p:nvPr>
        </p:nvSpPr>
        <p:spPr>
          <a:xfrm>
            <a:off x="228600" y="1524000"/>
            <a:ext cx="8636000" cy="3581400"/>
          </a:xfrm>
        </p:spPr>
        <p:txBody>
          <a:bodyPr/>
          <a:lstStyle/>
          <a:p>
            <a:pPr>
              <a:lnSpc>
                <a:spcPct val="130000"/>
              </a:lnSpc>
            </a:pPr>
            <a:endParaRPr lang="en-US" sz="500" smtClean="0"/>
          </a:p>
          <a:p>
            <a:pPr>
              <a:lnSpc>
                <a:spcPct val="130000"/>
              </a:lnSpc>
            </a:pPr>
            <a:r>
              <a:rPr lang="en-US" sz="2700" smtClean="0"/>
              <a:t>Report</a:t>
            </a:r>
          </a:p>
          <a:p>
            <a:pPr>
              <a:lnSpc>
                <a:spcPct val="130000"/>
              </a:lnSpc>
            </a:pPr>
            <a:r>
              <a:rPr lang="en-US" sz="2700" smtClean="0"/>
              <a:t>Executive summary</a:t>
            </a:r>
          </a:p>
          <a:p>
            <a:pPr>
              <a:lnSpc>
                <a:spcPct val="130000"/>
              </a:lnSpc>
            </a:pPr>
            <a:r>
              <a:rPr lang="en-US" sz="2700" smtClean="0"/>
              <a:t>Testimony</a:t>
            </a:r>
          </a:p>
          <a:p>
            <a:pPr>
              <a:lnSpc>
                <a:spcPct val="130000"/>
              </a:lnSpc>
            </a:pPr>
            <a:r>
              <a:rPr lang="en-US" sz="2700" smtClean="0"/>
              <a:t>Presentations</a:t>
            </a:r>
          </a:p>
          <a:p>
            <a:pPr>
              <a:lnSpc>
                <a:spcPct val="130000"/>
              </a:lnSpc>
            </a:pPr>
            <a:r>
              <a:rPr lang="en-US" sz="2700" smtClean="0"/>
              <a:t>News</a:t>
            </a:r>
          </a:p>
          <a:p>
            <a:pPr>
              <a:lnSpc>
                <a:spcPct val="130000"/>
              </a:lnSpc>
            </a:pPr>
            <a:r>
              <a:rPr lang="en-US" sz="2700" smtClean="0"/>
              <a:t>Letters</a:t>
            </a:r>
          </a:p>
        </p:txBody>
      </p:sp>
      <p:pic>
        <p:nvPicPr>
          <p:cNvPr id="43011" name="Picture 15" descr="letter"/>
          <p:cNvPicPr>
            <a:picLocks noChangeAspect="1" noChangeArrowheads="1"/>
          </p:cNvPicPr>
          <p:nvPr/>
        </p:nvPicPr>
        <p:blipFill>
          <a:blip r:embed="rId3"/>
          <a:srcRect l="13058" t="6363" r="13176" b="44273"/>
          <a:stretch>
            <a:fillRect/>
          </a:stretch>
        </p:blipFill>
        <p:spPr bwMode="auto">
          <a:xfrm>
            <a:off x="3810000" y="1990725"/>
            <a:ext cx="3389313" cy="2789238"/>
          </a:xfrm>
          <a:prstGeom prst="rect">
            <a:avLst/>
          </a:prstGeom>
          <a:noFill/>
          <a:ln w="9525">
            <a:solidFill>
              <a:schemeClr val="tx1"/>
            </a:solidFill>
            <a:miter lim="800000"/>
            <a:headEnd/>
            <a:tailEnd/>
          </a:ln>
        </p:spPr>
      </p:pic>
      <p:pic>
        <p:nvPicPr>
          <p:cNvPr id="43012" name="Picture 19" descr="amjph"/>
          <p:cNvPicPr>
            <a:picLocks noChangeAspect="1" noChangeArrowheads="1"/>
          </p:cNvPicPr>
          <p:nvPr/>
        </p:nvPicPr>
        <p:blipFill>
          <a:blip r:embed="rId4"/>
          <a:srcRect t="8728" r="7152" b="28233"/>
          <a:stretch>
            <a:fillRect/>
          </a:stretch>
        </p:blipFill>
        <p:spPr bwMode="auto">
          <a:xfrm>
            <a:off x="5373688" y="1371600"/>
            <a:ext cx="3465512" cy="2892425"/>
          </a:xfrm>
          <a:prstGeom prst="rect">
            <a:avLst/>
          </a:prstGeom>
          <a:noFill/>
          <a:ln w="9525">
            <a:solidFill>
              <a:schemeClr val="tx1"/>
            </a:solidFill>
            <a:miter lim="800000"/>
            <a:headEnd/>
            <a:tailEnd/>
          </a:ln>
        </p:spPr>
      </p:pic>
      <p:pic>
        <p:nvPicPr>
          <p:cNvPr id="43013" name="Picture 13" descr="factsheet"/>
          <p:cNvPicPr>
            <a:picLocks noChangeAspect="1" noChangeArrowheads="1"/>
          </p:cNvPicPr>
          <p:nvPr/>
        </p:nvPicPr>
        <p:blipFill>
          <a:blip r:embed="rId5"/>
          <a:srcRect l="2824" b="21638"/>
          <a:stretch>
            <a:fillRect/>
          </a:stretch>
        </p:blipFill>
        <p:spPr bwMode="auto">
          <a:xfrm>
            <a:off x="6019800" y="3429000"/>
            <a:ext cx="3152775" cy="3124200"/>
          </a:xfrm>
          <a:prstGeom prst="rect">
            <a:avLst/>
          </a:prstGeom>
          <a:noFill/>
          <a:ln w="9525">
            <a:solidFill>
              <a:schemeClr val="tx1"/>
            </a:solidFill>
            <a:miter lim="800000"/>
            <a:headEnd/>
            <a:tailEnd/>
          </a:ln>
        </p:spPr>
      </p:pic>
      <p:pic>
        <p:nvPicPr>
          <p:cNvPr id="43014" name="Picture 17" descr="presentation ex"/>
          <p:cNvPicPr>
            <a:picLocks noChangeAspect="1" noChangeArrowheads="1"/>
          </p:cNvPicPr>
          <p:nvPr/>
        </p:nvPicPr>
        <p:blipFill>
          <a:blip r:embed="rId6"/>
          <a:srcRect/>
          <a:stretch>
            <a:fillRect/>
          </a:stretch>
        </p:blipFill>
        <p:spPr bwMode="auto">
          <a:xfrm>
            <a:off x="3581400" y="4343400"/>
            <a:ext cx="2590800" cy="19002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VMT HIA Example</a:t>
            </a:r>
          </a:p>
        </p:txBody>
      </p:sp>
      <p:sp>
        <p:nvSpPr>
          <p:cNvPr id="45058" name="Text Placeholder 1"/>
          <p:cNvSpPr>
            <a:spLocks noGrp="1"/>
          </p:cNvSpPr>
          <p:nvPr>
            <p:ph type="body" idx="1"/>
          </p:nvPr>
        </p:nvSpPr>
        <p:spPr/>
        <p:txBody>
          <a:bodyPr/>
          <a:lstStyle/>
          <a:p>
            <a:r>
              <a:rPr lang="en-US" smtClean="0"/>
              <a:t>Dissemination Plan Elements</a:t>
            </a:r>
          </a:p>
        </p:txBody>
      </p:sp>
      <p:sp>
        <p:nvSpPr>
          <p:cNvPr id="3" name="Content Placeholder 2"/>
          <p:cNvSpPr>
            <a:spLocks noGrp="1"/>
          </p:cNvSpPr>
          <p:nvPr>
            <p:ph sz="half" idx="2"/>
          </p:nvPr>
        </p:nvSpPr>
        <p:spPr>
          <a:xfrm>
            <a:off x="457200" y="2373313"/>
            <a:ext cx="4040188" cy="3951287"/>
          </a:xfrm>
        </p:spPr>
        <p:txBody>
          <a:bodyPr/>
          <a:lstStyle/>
          <a:p>
            <a:pPr marL="0" indent="0"/>
            <a:r>
              <a:rPr lang="en-US" sz="2000" dirty="0" smtClean="0"/>
              <a:t>Report</a:t>
            </a:r>
          </a:p>
          <a:p>
            <a:pPr marL="0" indent="0"/>
            <a:endParaRPr lang="en-US" sz="2000" dirty="0" smtClean="0"/>
          </a:p>
          <a:p>
            <a:pPr marL="0" indent="0"/>
            <a:endParaRPr lang="en-US" sz="2000" dirty="0" smtClean="0"/>
          </a:p>
          <a:p>
            <a:pPr marL="0" indent="0"/>
            <a:r>
              <a:rPr lang="en-US" sz="2000" dirty="0" smtClean="0"/>
              <a:t>Op-Ed (see Toolkit), Magazine Article</a:t>
            </a:r>
          </a:p>
          <a:p>
            <a:pPr marL="0" indent="0"/>
            <a:endParaRPr lang="en-US" sz="2000" dirty="0" smtClean="0"/>
          </a:p>
          <a:p>
            <a:pPr marL="0" indent="0"/>
            <a:endParaRPr lang="en-US" sz="2000" dirty="0" smtClean="0"/>
          </a:p>
          <a:p>
            <a:pPr marL="0" indent="0"/>
            <a:r>
              <a:rPr lang="en-US" sz="2000" dirty="0" smtClean="0"/>
              <a:t>General one pager (see Toolkit)</a:t>
            </a:r>
          </a:p>
          <a:p>
            <a:pPr marL="0" indent="0"/>
            <a:endParaRPr lang="en-US" sz="2000" dirty="0" smtClean="0"/>
          </a:p>
          <a:p>
            <a:pPr marL="0" indent="0"/>
            <a:endParaRPr lang="en-US" sz="2000" dirty="0" smtClean="0"/>
          </a:p>
          <a:p>
            <a:pPr marL="0" indent="0"/>
            <a:r>
              <a:rPr lang="en-US" sz="2000" dirty="0" smtClean="0"/>
              <a:t>Conferences</a:t>
            </a:r>
          </a:p>
        </p:txBody>
      </p:sp>
      <p:sp>
        <p:nvSpPr>
          <p:cNvPr id="45060" name="Text Placeholder 3"/>
          <p:cNvSpPr>
            <a:spLocks noGrp="1"/>
          </p:cNvSpPr>
          <p:nvPr>
            <p:ph type="body" sz="quarter" idx="3"/>
          </p:nvPr>
        </p:nvSpPr>
        <p:spPr/>
        <p:txBody>
          <a:bodyPr/>
          <a:lstStyle/>
          <a:p>
            <a:r>
              <a:rPr lang="en-US" smtClean="0"/>
              <a:t>Rationale</a:t>
            </a:r>
          </a:p>
        </p:txBody>
      </p:sp>
      <p:sp>
        <p:nvSpPr>
          <p:cNvPr id="45061" name="Content Placeholder 4"/>
          <p:cNvSpPr>
            <a:spLocks noGrp="1"/>
          </p:cNvSpPr>
          <p:nvPr>
            <p:ph sz="quarter" idx="4"/>
          </p:nvPr>
        </p:nvSpPr>
        <p:spPr>
          <a:xfrm>
            <a:off x="4645025" y="2373313"/>
            <a:ext cx="4041775" cy="4256087"/>
          </a:xfrm>
        </p:spPr>
        <p:txBody>
          <a:bodyPr/>
          <a:lstStyle/>
          <a:p>
            <a:pPr marL="0" indent="0"/>
            <a:r>
              <a:rPr lang="en-US" sz="2000" dirty="0" smtClean="0"/>
              <a:t>Provides the full analysis and references for technical experts</a:t>
            </a:r>
          </a:p>
          <a:p>
            <a:pPr marL="0" indent="0"/>
            <a:endParaRPr lang="en-US" sz="2000" dirty="0" smtClean="0"/>
          </a:p>
          <a:p>
            <a:pPr marL="0" indent="0"/>
            <a:r>
              <a:rPr lang="en-US" sz="2000" dirty="0" smtClean="0"/>
              <a:t>Conveys key findings to a general audience</a:t>
            </a:r>
          </a:p>
          <a:p>
            <a:pPr marL="0" indent="0"/>
            <a:endParaRPr lang="en-US" sz="2000" dirty="0" smtClean="0"/>
          </a:p>
          <a:p>
            <a:pPr marL="0" indent="0"/>
            <a:r>
              <a:rPr lang="en-US" sz="2000" dirty="0" smtClean="0"/>
              <a:t>Conveys key information to policymakers and media</a:t>
            </a:r>
          </a:p>
          <a:p>
            <a:pPr marL="0" indent="0"/>
            <a:endParaRPr lang="en-US" sz="2000" dirty="0" smtClean="0"/>
          </a:p>
          <a:p>
            <a:pPr marL="0" indent="0"/>
            <a:endParaRPr lang="en-US" sz="2000" dirty="0" smtClean="0"/>
          </a:p>
          <a:p>
            <a:pPr marL="0" indent="0"/>
            <a:r>
              <a:rPr lang="en-US" sz="2000" dirty="0" smtClean="0"/>
              <a:t>Disseminates results to HIA practices and policy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61">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1">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50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VMT HIA Example</a:t>
            </a:r>
          </a:p>
        </p:txBody>
      </p:sp>
      <p:sp>
        <p:nvSpPr>
          <p:cNvPr id="46082" name="Text Placeholder 1"/>
          <p:cNvSpPr>
            <a:spLocks noGrp="1"/>
          </p:cNvSpPr>
          <p:nvPr>
            <p:ph type="body" idx="1"/>
          </p:nvPr>
        </p:nvSpPr>
        <p:spPr/>
        <p:txBody>
          <a:bodyPr/>
          <a:lstStyle/>
          <a:p>
            <a:r>
              <a:rPr lang="en-US" smtClean="0"/>
              <a:t>Dissemination Plan Elements</a:t>
            </a:r>
          </a:p>
        </p:txBody>
      </p:sp>
      <p:sp>
        <p:nvSpPr>
          <p:cNvPr id="3" name="Content Placeholder 2"/>
          <p:cNvSpPr>
            <a:spLocks noGrp="1"/>
          </p:cNvSpPr>
          <p:nvPr>
            <p:ph sz="half" idx="2"/>
          </p:nvPr>
        </p:nvSpPr>
        <p:spPr>
          <a:xfrm>
            <a:off x="457200" y="2373313"/>
            <a:ext cx="4040188" cy="3951287"/>
          </a:xfrm>
        </p:spPr>
        <p:txBody>
          <a:bodyPr/>
          <a:lstStyle/>
          <a:p>
            <a:pPr marL="0" indent="0"/>
            <a:r>
              <a:rPr lang="en-US" smtClean="0"/>
              <a:t>Legislative testimony</a:t>
            </a:r>
          </a:p>
          <a:p>
            <a:pPr marL="0" indent="0"/>
            <a:endParaRPr lang="en-US" smtClean="0"/>
          </a:p>
          <a:p>
            <a:pPr marL="0" indent="0"/>
            <a:endParaRPr lang="en-US" smtClean="0"/>
          </a:p>
          <a:p>
            <a:pPr marL="0" indent="0"/>
            <a:r>
              <a:rPr lang="en-US" smtClean="0"/>
              <a:t>Letter from legislator with executive summary attached</a:t>
            </a:r>
          </a:p>
          <a:p>
            <a:pPr marL="0" indent="0"/>
            <a:endParaRPr lang="en-US" smtClean="0"/>
          </a:p>
          <a:p>
            <a:pPr marL="0" indent="0"/>
            <a:r>
              <a:rPr lang="en-US" smtClean="0"/>
              <a:t>Presentation to state transportation policy makers in eight states</a:t>
            </a:r>
          </a:p>
        </p:txBody>
      </p:sp>
      <p:sp>
        <p:nvSpPr>
          <p:cNvPr id="46084" name="Text Placeholder 3"/>
          <p:cNvSpPr>
            <a:spLocks noGrp="1"/>
          </p:cNvSpPr>
          <p:nvPr>
            <p:ph type="body" sz="quarter" idx="3"/>
          </p:nvPr>
        </p:nvSpPr>
        <p:spPr/>
        <p:txBody>
          <a:bodyPr/>
          <a:lstStyle/>
          <a:p>
            <a:r>
              <a:rPr lang="en-US" smtClean="0"/>
              <a:t>Rationale</a:t>
            </a:r>
          </a:p>
        </p:txBody>
      </p:sp>
      <p:sp>
        <p:nvSpPr>
          <p:cNvPr id="46085" name="Content Placeholder 4"/>
          <p:cNvSpPr>
            <a:spLocks noGrp="1"/>
          </p:cNvSpPr>
          <p:nvPr>
            <p:ph sz="quarter" idx="4"/>
          </p:nvPr>
        </p:nvSpPr>
        <p:spPr>
          <a:xfrm>
            <a:off x="4645025" y="2373313"/>
            <a:ext cx="4041775" cy="4256087"/>
          </a:xfrm>
        </p:spPr>
        <p:txBody>
          <a:bodyPr/>
          <a:lstStyle/>
          <a:p>
            <a:pPr marL="0" indent="0"/>
            <a:r>
              <a:rPr lang="en-US" smtClean="0"/>
              <a:t>Conveys recommendations directly to key legislators</a:t>
            </a:r>
          </a:p>
          <a:p>
            <a:pPr marL="0" indent="0"/>
            <a:endParaRPr lang="en-US" smtClean="0"/>
          </a:p>
          <a:p>
            <a:pPr marL="0" indent="0"/>
            <a:r>
              <a:rPr lang="en-US" smtClean="0"/>
              <a:t>Conveys results to all legislators</a:t>
            </a:r>
          </a:p>
          <a:p>
            <a:pPr marL="0" indent="0"/>
            <a:endParaRPr lang="en-US" smtClean="0"/>
          </a:p>
          <a:p>
            <a:pPr marL="0" indent="0"/>
            <a:endParaRPr lang="en-US" smtClean="0"/>
          </a:p>
          <a:p>
            <a:pPr marL="0" indent="0"/>
            <a:r>
              <a:rPr lang="en-US" smtClean="0"/>
              <a:t>Disseminates results to policymakers outside of Oregon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608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p:txBody>
          <a:bodyPr/>
          <a:lstStyle/>
          <a:p>
            <a:r>
              <a:rPr lang="en-US" smtClean="0"/>
              <a:t>Toolkit – See VMT Example </a:t>
            </a:r>
            <a:br>
              <a:rPr lang="en-US" smtClean="0"/>
            </a:br>
            <a:r>
              <a:rPr lang="en-US" smtClean="0"/>
              <a:t>Op-ed and One-pager</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Oregon Capitol_satinonline2.jpg"/>
          <p:cNvPicPr>
            <a:picLocks noChangeAspect="1"/>
          </p:cNvPicPr>
          <p:nvPr/>
        </p:nvPicPr>
        <p:blipFill>
          <a:blip r:embed="rId3"/>
          <a:srcRect/>
          <a:stretch>
            <a:fillRect/>
          </a:stretch>
        </p:blipFill>
        <p:spPr bwMode="auto">
          <a:xfrm>
            <a:off x="0" y="1447800"/>
            <a:ext cx="9144000" cy="5486400"/>
          </a:xfrm>
          <a:prstGeom prst="rect">
            <a:avLst/>
          </a:prstGeom>
          <a:noFill/>
          <a:ln w="9525">
            <a:noFill/>
            <a:miter lim="800000"/>
            <a:headEnd/>
            <a:tailEnd/>
          </a:ln>
        </p:spPr>
      </p:pic>
      <p:sp>
        <p:nvSpPr>
          <p:cNvPr id="48130" name="Title 1"/>
          <p:cNvSpPr>
            <a:spLocks noGrp="1"/>
          </p:cNvSpPr>
          <p:nvPr>
            <p:ph type="title"/>
          </p:nvPr>
        </p:nvSpPr>
        <p:spPr>
          <a:xfrm>
            <a:off x="254000" y="0"/>
            <a:ext cx="8636000" cy="1447800"/>
          </a:xfrm>
        </p:spPr>
        <p:txBody>
          <a:bodyPr/>
          <a:lstStyle/>
          <a:p>
            <a:r>
              <a:rPr lang="en-US" smtClean="0"/>
              <a:t>Key Stakeholders in Dissemination</a:t>
            </a:r>
          </a:p>
        </p:txBody>
      </p:sp>
      <p:sp>
        <p:nvSpPr>
          <p:cNvPr id="48131" name="TextBox 4"/>
          <p:cNvSpPr txBox="1">
            <a:spLocks noChangeArrowheads="1"/>
          </p:cNvSpPr>
          <p:nvPr/>
        </p:nvSpPr>
        <p:spPr bwMode="auto">
          <a:xfrm>
            <a:off x="6172200" y="2133600"/>
            <a:ext cx="2249488" cy="584200"/>
          </a:xfrm>
          <a:prstGeom prst="rect">
            <a:avLst/>
          </a:prstGeom>
          <a:noFill/>
          <a:ln w="9525">
            <a:noFill/>
            <a:miter lim="800000"/>
            <a:headEnd/>
            <a:tailEnd/>
          </a:ln>
        </p:spPr>
        <p:txBody>
          <a:bodyPr wrap="none">
            <a:spAutoFit/>
          </a:bodyPr>
          <a:lstStyle/>
          <a:p>
            <a:r>
              <a:rPr lang="en-US" sz="3200" b="1">
                <a:solidFill>
                  <a:schemeClr val="tx2"/>
                </a:solidFill>
              </a:rPr>
              <a:t>Government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a:xfrm>
            <a:off x="254000" y="0"/>
            <a:ext cx="9423400" cy="1143000"/>
          </a:xfrm>
        </p:spPr>
        <p:txBody>
          <a:bodyPr/>
          <a:lstStyle/>
          <a:p>
            <a:r>
              <a:rPr lang="en-US" sz="4400" dirty="0" smtClean="0"/>
              <a:t>Key Stakeholders in Dissemination</a:t>
            </a:r>
          </a:p>
        </p:txBody>
      </p:sp>
      <p:pic>
        <p:nvPicPr>
          <p:cNvPr id="50178" name="Picture 4" descr="Advocate_stevendepolo.jpg"/>
          <p:cNvPicPr>
            <a:picLocks noChangeAspect="1"/>
          </p:cNvPicPr>
          <p:nvPr/>
        </p:nvPicPr>
        <p:blipFill>
          <a:blip r:embed="rId3"/>
          <a:srcRect/>
          <a:stretch>
            <a:fillRect/>
          </a:stretch>
        </p:blipFill>
        <p:spPr bwMode="auto">
          <a:xfrm>
            <a:off x="0" y="1295400"/>
            <a:ext cx="9144000" cy="5562600"/>
          </a:xfrm>
          <a:prstGeom prst="rect">
            <a:avLst/>
          </a:prstGeom>
          <a:noFill/>
          <a:ln w="9525">
            <a:noFill/>
            <a:miter lim="800000"/>
            <a:headEnd/>
            <a:tailEnd/>
          </a:ln>
        </p:spPr>
      </p:pic>
      <p:sp>
        <p:nvSpPr>
          <p:cNvPr id="50179" name="TextBox 5"/>
          <p:cNvSpPr txBox="1">
            <a:spLocks noChangeArrowheads="1"/>
          </p:cNvSpPr>
          <p:nvPr/>
        </p:nvSpPr>
        <p:spPr bwMode="auto">
          <a:xfrm>
            <a:off x="6324600" y="3886200"/>
            <a:ext cx="2292350" cy="708025"/>
          </a:xfrm>
          <a:prstGeom prst="rect">
            <a:avLst/>
          </a:prstGeom>
          <a:noFill/>
          <a:ln w="9525">
            <a:noFill/>
            <a:miter lim="800000"/>
            <a:headEnd/>
            <a:tailEnd/>
          </a:ln>
        </p:spPr>
        <p:txBody>
          <a:bodyPr wrap="none">
            <a:spAutoFit/>
          </a:bodyPr>
          <a:lstStyle/>
          <a:p>
            <a:r>
              <a:rPr lang="en-US" sz="4000" b="1">
                <a:solidFill>
                  <a:srgbClr val="000000"/>
                </a:solidFill>
              </a:rPr>
              <a:t>Advocates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 y="0"/>
            <a:ext cx="9144000" cy="1447800"/>
          </a:xfrm>
        </p:spPr>
        <p:txBody>
          <a:bodyPr/>
          <a:lstStyle/>
          <a:p>
            <a:r>
              <a:rPr lang="en-US" sz="4800" dirty="0" smtClean="0">
                <a:solidFill>
                  <a:srgbClr val="000000"/>
                </a:solidFill>
              </a:rPr>
              <a:t>Steps of an HIA: Recommendations</a:t>
            </a:r>
          </a:p>
        </p:txBody>
      </p:sp>
      <p:graphicFrame>
        <p:nvGraphicFramePr>
          <p:cNvPr id="4" name="Group 20"/>
          <p:cNvGraphicFramePr>
            <a:graphicFrameLocks noGrp="1"/>
          </p:cNvGraphicFramePr>
          <p:nvPr/>
        </p:nvGraphicFramePr>
        <p:xfrm>
          <a:off x="927100" y="1508125"/>
          <a:ext cx="7239000" cy="5191126"/>
        </p:xfrm>
        <a:graphic>
          <a:graphicData uri="http://schemas.openxmlformats.org/drawingml/2006/table">
            <a:tbl>
              <a:tblPr/>
              <a:tblGrid>
                <a:gridCol w="2349500"/>
                <a:gridCol w="4889500"/>
              </a:tblGrid>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1.Screening</a:t>
                      </a:r>
                    </a:p>
                  </a:txBody>
                  <a:tcPr marT="45713" marB="45713" horzOverflow="overflow">
                    <a:lnL>
                      <a:noFill/>
                    </a:lnL>
                    <a:lnR w="12700" cap="flat" cmpd="sng" algn="ctr">
                      <a:solidFill>
                        <a:srgbClr val="63AC1D"/>
                      </a:solidFill>
                      <a:prstDash val="solid"/>
                      <a:round/>
                      <a:headEnd type="none" w="med" len="med"/>
                      <a:tailEnd type="none" w="med" len="med"/>
                    </a:lnR>
                    <a:lnT>
                      <a:noFill/>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Determines the need and value of a HIA</a:t>
                      </a:r>
                    </a:p>
                  </a:txBody>
                  <a:tcPr marT="45713" marB="45713" horzOverflow="overflow">
                    <a:lnL w="12700" cap="flat" cmpd="sng" algn="ctr">
                      <a:solidFill>
                        <a:srgbClr val="63AC1D"/>
                      </a:solidFill>
                      <a:prstDash val="solid"/>
                      <a:round/>
                      <a:headEnd type="none" w="med" len="med"/>
                      <a:tailEnd type="none" w="med" len="med"/>
                    </a:lnL>
                    <a:lnR>
                      <a:noFill/>
                    </a:lnR>
                    <a:lnT>
                      <a:noFill/>
                    </a:lnT>
                    <a:lnB w="12700" cap="flat" cmpd="sng" algn="ctr">
                      <a:solidFill>
                        <a:srgbClr val="63AC1D"/>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2.Scoping</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Determines health impacts to evaluate, methods for analysis, and a workplan</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3.Assessment</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Profiles existing health conditions and evaluates the direction and magnitude of potential health impacts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Gill Sans Light" charset="0"/>
                          <a:ea typeface="ＭＳ Ｐゴシック" charset="0"/>
                          <a:cs typeface="ＭＳ Ｐゴシック" charset="0"/>
                          <a:sym typeface="Gill Sans Light" charset="0"/>
                        </a:rPr>
                        <a:t>4.Recommendations</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Gill Sans Light" charset="0"/>
                          <a:ea typeface="ＭＳ Ｐゴシック" charset="0"/>
                          <a:cs typeface="ＭＳ Ｐゴシック" charset="0"/>
                          <a:sym typeface="Gill Sans Light" charset="0"/>
                        </a:rPr>
                        <a:t>Provide strategies to manage identified adverse health impacts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01675">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5.Reporting</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Communicates the HIA findings and recommendations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1341438">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6.Monitoring and Evaluation</a:t>
                      </a:r>
                    </a:p>
                  </a:txBody>
                  <a:tcPr marT="45713" marB="45713"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Tracks: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1) impacts on decision-making and the decision</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7F7F7F"/>
                          </a:solidFill>
                          <a:effectLst/>
                          <a:latin typeface="Gill Sans Light" charset="0"/>
                          <a:ea typeface="ＭＳ Ｐゴシック" charset="0"/>
                          <a:cs typeface="ＭＳ Ｐゴシック" charset="0"/>
                          <a:sym typeface="Gill Sans Light" charset="0"/>
                        </a:rPr>
                        <a:t>2) Impacts on health determinants</a:t>
                      </a:r>
                    </a:p>
                  </a:txBody>
                  <a:tcPr marT="45713" marB="45713"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Wind Energy_Janie.Hernandez55.jpg"/>
          <p:cNvPicPr>
            <a:picLocks noChangeAspect="1"/>
          </p:cNvPicPr>
          <p:nvPr/>
        </p:nvPicPr>
        <p:blipFill>
          <a:blip r:embed="rId3"/>
          <a:srcRect b="9019"/>
          <a:stretch>
            <a:fillRect/>
          </a:stretch>
        </p:blipFill>
        <p:spPr bwMode="auto">
          <a:xfrm>
            <a:off x="0" y="1752600"/>
            <a:ext cx="5913438" cy="5105400"/>
          </a:xfrm>
          <a:prstGeom prst="rect">
            <a:avLst/>
          </a:prstGeom>
          <a:noFill/>
          <a:ln w="9525">
            <a:noFill/>
            <a:miter lim="800000"/>
            <a:headEnd/>
            <a:tailEnd/>
          </a:ln>
        </p:spPr>
      </p:pic>
      <p:sp>
        <p:nvSpPr>
          <p:cNvPr id="52226" name="Title 2"/>
          <p:cNvSpPr>
            <a:spLocks noGrp="1"/>
          </p:cNvSpPr>
          <p:nvPr>
            <p:ph type="title"/>
          </p:nvPr>
        </p:nvSpPr>
        <p:spPr>
          <a:xfrm>
            <a:off x="228600" y="304800"/>
            <a:ext cx="9271000" cy="1295400"/>
          </a:xfrm>
        </p:spPr>
        <p:txBody>
          <a:bodyPr/>
          <a:lstStyle/>
          <a:p>
            <a:r>
              <a:rPr lang="en-US" sz="4800" dirty="0" smtClean="0"/>
              <a:t>Key Stakeholders in Dissemination</a:t>
            </a:r>
          </a:p>
        </p:txBody>
      </p:sp>
      <p:sp>
        <p:nvSpPr>
          <p:cNvPr id="52227" name="Content Placeholder 3"/>
          <p:cNvSpPr>
            <a:spLocks noGrp="1"/>
          </p:cNvSpPr>
          <p:nvPr>
            <p:ph idx="1"/>
          </p:nvPr>
        </p:nvSpPr>
        <p:spPr>
          <a:xfrm>
            <a:off x="762000" y="2057400"/>
            <a:ext cx="7543800" cy="838200"/>
          </a:xfrm>
        </p:spPr>
        <p:txBody>
          <a:bodyPr/>
          <a:lstStyle/>
          <a:p>
            <a:r>
              <a:rPr lang="en-US" sz="3600" b="1" dirty="0" smtClean="0"/>
              <a:t>Business voices</a:t>
            </a:r>
          </a:p>
        </p:txBody>
      </p:sp>
      <p:pic>
        <p:nvPicPr>
          <p:cNvPr id="52228" name="Picture 5" descr="Coal Plant.jpg"/>
          <p:cNvPicPr>
            <a:picLocks noChangeAspect="1"/>
          </p:cNvPicPr>
          <p:nvPr/>
        </p:nvPicPr>
        <p:blipFill>
          <a:blip r:embed="rId4"/>
          <a:srcRect l="13260" r="27132"/>
          <a:stretch>
            <a:fillRect/>
          </a:stretch>
        </p:blipFill>
        <p:spPr bwMode="auto">
          <a:xfrm>
            <a:off x="4560888" y="1752600"/>
            <a:ext cx="4659312"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54000" y="0"/>
            <a:ext cx="8636000" cy="1219200"/>
          </a:xfrm>
        </p:spPr>
        <p:txBody>
          <a:bodyPr/>
          <a:lstStyle/>
          <a:p>
            <a:r>
              <a:rPr lang="en-US" smtClean="0"/>
              <a:t>Know Your Role</a:t>
            </a:r>
          </a:p>
        </p:txBody>
      </p:sp>
      <p:sp>
        <p:nvSpPr>
          <p:cNvPr id="216067" name="Content Placeholder 2"/>
          <p:cNvSpPr>
            <a:spLocks noGrp="1"/>
          </p:cNvSpPr>
          <p:nvPr>
            <p:ph idx="1"/>
          </p:nvPr>
        </p:nvSpPr>
        <p:spPr>
          <a:xfrm>
            <a:off x="254000" y="2171700"/>
            <a:ext cx="8636000" cy="2628900"/>
          </a:xfrm>
        </p:spPr>
        <p:txBody>
          <a:bodyPr/>
          <a:lstStyle/>
          <a:p>
            <a:pPr>
              <a:lnSpc>
                <a:spcPct val="150000"/>
              </a:lnSpc>
              <a:spcAft>
                <a:spcPts val="600"/>
              </a:spcAft>
              <a:buFontTx/>
              <a:buChar char="•"/>
            </a:pPr>
            <a:r>
              <a:rPr lang="en-US" sz="3200" smtClean="0"/>
              <a:t>Public interest versus special interest groups</a:t>
            </a:r>
          </a:p>
          <a:p>
            <a:pPr>
              <a:lnSpc>
                <a:spcPct val="150000"/>
              </a:lnSpc>
              <a:spcAft>
                <a:spcPts val="600"/>
              </a:spcAft>
              <a:buFontTx/>
              <a:buChar char="•"/>
            </a:pPr>
            <a:r>
              <a:rPr lang="en-US" sz="3200" smtClean="0"/>
              <a:t>Improved health versus narrow agenda</a:t>
            </a:r>
          </a:p>
          <a:p>
            <a:pPr>
              <a:lnSpc>
                <a:spcPct val="150000"/>
              </a:lnSpc>
              <a:buFontTx/>
              <a:buChar char="•"/>
            </a:pPr>
            <a:r>
              <a:rPr lang="en-US" sz="3200" smtClean="0"/>
              <a:t>Lobbying versus communicating results</a:t>
            </a:r>
          </a:p>
          <a:p>
            <a:pPr>
              <a:lnSpc>
                <a:spcPct val="150000"/>
              </a:lnSpc>
            </a:pPr>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descr="Debating_United Nations Photo.jpg"/>
          <p:cNvPicPr>
            <a:picLocks noChangeAspect="1"/>
          </p:cNvPicPr>
          <p:nvPr/>
        </p:nvPicPr>
        <p:blipFill>
          <a:blip r:embed="rId3"/>
          <a:srcRect/>
          <a:stretch>
            <a:fillRect/>
          </a:stretch>
        </p:blipFill>
        <p:spPr bwMode="auto">
          <a:xfrm>
            <a:off x="-46038" y="0"/>
            <a:ext cx="9218613" cy="6858000"/>
          </a:xfrm>
          <a:prstGeom prst="rect">
            <a:avLst/>
          </a:prstGeom>
          <a:noFill/>
          <a:ln w="9525">
            <a:noFill/>
            <a:miter lim="800000"/>
            <a:headEnd/>
            <a:tailEnd/>
          </a:ln>
        </p:spPr>
      </p:pic>
      <p:sp>
        <p:nvSpPr>
          <p:cNvPr id="56322" name="TextBox 5"/>
          <p:cNvSpPr txBox="1">
            <a:spLocks noChangeArrowheads="1"/>
          </p:cNvSpPr>
          <p:nvPr/>
        </p:nvSpPr>
        <p:spPr bwMode="auto">
          <a:xfrm>
            <a:off x="735013" y="5030788"/>
            <a:ext cx="8561387" cy="1446212"/>
          </a:xfrm>
          <a:prstGeom prst="rect">
            <a:avLst/>
          </a:prstGeom>
          <a:noFill/>
          <a:ln w="9525">
            <a:noFill/>
            <a:miter lim="800000"/>
            <a:headEnd/>
            <a:tailEnd/>
          </a:ln>
        </p:spPr>
        <p:txBody>
          <a:bodyPr>
            <a:spAutoFit/>
          </a:bodyPr>
          <a:lstStyle/>
          <a:p>
            <a:r>
              <a:rPr lang="en-US" sz="4400">
                <a:solidFill>
                  <a:schemeClr val="bg1"/>
                </a:solidFill>
              </a:rPr>
              <a:t>Sidestep the Political Debate </a:t>
            </a:r>
          </a:p>
          <a:p>
            <a:r>
              <a:rPr lang="en-US" sz="4400">
                <a:solidFill>
                  <a:schemeClr val="bg1"/>
                </a:solidFill>
              </a:rPr>
              <a:t>About Climate Change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Farmer on tractor.jpg"/>
          <p:cNvPicPr>
            <a:picLocks noChangeAspect="1"/>
          </p:cNvPicPr>
          <p:nvPr/>
        </p:nvPicPr>
        <p:blipFill>
          <a:blip r:embed="rId3"/>
          <a:srcRect/>
          <a:stretch>
            <a:fillRect/>
          </a:stretch>
        </p:blipFill>
        <p:spPr bwMode="auto">
          <a:xfrm>
            <a:off x="-4763" y="0"/>
            <a:ext cx="9153526" cy="6858000"/>
          </a:xfrm>
          <a:prstGeom prst="rect">
            <a:avLst/>
          </a:prstGeom>
          <a:noFill/>
          <a:ln w="9525">
            <a:noFill/>
            <a:miter lim="800000"/>
            <a:headEnd/>
            <a:tailEnd/>
          </a:ln>
        </p:spPr>
      </p:pic>
      <p:sp>
        <p:nvSpPr>
          <p:cNvPr id="58370" name="TextBox 4"/>
          <p:cNvSpPr txBox="1">
            <a:spLocks noChangeArrowheads="1"/>
          </p:cNvSpPr>
          <p:nvPr/>
        </p:nvSpPr>
        <p:spPr bwMode="auto">
          <a:xfrm>
            <a:off x="144463" y="228600"/>
            <a:ext cx="3414712" cy="1446213"/>
          </a:xfrm>
          <a:prstGeom prst="rect">
            <a:avLst/>
          </a:prstGeom>
          <a:noFill/>
          <a:ln w="9525">
            <a:noFill/>
            <a:miter lim="800000"/>
            <a:headEnd/>
            <a:tailEnd/>
          </a:ln>
        </p:spPr>
        <p:txBody>
          <a:bodyPr>
            <a:spAutoFit/>
          </a:bodyPr>
          <a:lstStyle/>
          <a:p>
            <a:r>
              <a:rPr lang="en-US" sz="4400">
                <a:solidFill>
                  <a:srgbClr val="FFFFFF"/>
                </a:solidFill>
              </a:rPr>
              <a:t>Make the Issue Local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Asthma_allmothers.jpg"/>
          <p:cNvPicPr>
            <a:picLocks noChangeAspect="1"/>
          </p:cNvPicPr>
          <p:nvPr/>
        </p:nvPicPr>
        <p:blipFill>
          <a:blip r:embed="rId3"/>
          <a:srcRect/>
          <a:stretch>
            <a:fillRect/>
          </a:stretch>
        </p:blipFill>
        <p:spPr bwMode="auto">
          <a:xfrm>
            <a:off x="0" y="106363"/>
            <a:ext cx="9144000" cy="6751637"/>
          </a:xfrm>
          <a:prstGeom prst="rect">
            <a:avLst/>
          </a:prstGeom>
          <a:noFill/>
          <a:ln w="9525">
            <a:noFill/>
            <a:miter lim="800000"/>
            <a:headEnd/>
            <a:tailEnd/>
          </a:ln>
        </p:spPr>
      </p:pic>
      <p:sp>
        <p:nvSpPr>
          <p:cNvPr id="60418" name="Title 1"/>
          <p:cNvSpPr>
            <a:spLocks noGrp="1"/>
          </p:cNvSpPr>
          <p:nvPr>
            <p:ph type="title"/>
          </p:nvPr>
        </p:nvSpPr>
        <p:spPr>
          <a:xfrm>
            <a:off x="254000" y="0"/>
            <a:ext cx="8636000" cy="838200"/>
          </a:xfrm>
          <a:solidFill>
            <a:schemeClr val="tx1"/>
          </a:solidFill>
        </p:spPr>
        <p:txBody>
          <a:bodyPr/>
          <a:lstStyle/>
          <a:p>
            <a:r>
              <a:rPr lang="en-US" smtClean="0">
                <a:solidFill>
                  <a:schemeClr val="bg1"/>
                </a:solidFill>
              </a:rPr>
              <a:t>Focus on Health Impacts</a:t>
            </a:r>
          </a:p>
        </p:txBody>
      </p:sp>
      <p:sp>
        <p:nvSpPr>
          <p:cNvPr id="60419" name="Content Placeholder 2"/>
          <p:cNvSpPr>
            <a:spLocks noGrp="1"/>
          </p:cNvSpPr>
          <p:nvPr>
            <p:ph idx="1"/>
          </p:nvPr>
        </p:nvSpPr>
        <p:spPr>
          <a:xfrm>
            <a:off x="4624388" y="5002213"/>
            <a:ext cx="4546600" cy="1647825"/>
          </a:xfrm>
        </p:spPr>
        <p:txBody>
          <a:bodyPr/>
          <a:lstStyle/>
          <a:p>
            <a:pPr>
              <a:lnSpc>
                <a:spcPct val="80000"/>
              </a:lnSpc>
            </a:pPr>
            <a:endParaRPr lang="en-US" sz="1900" smtClean="0"/>
          </a:p>
          <a:p>
            <a:pPr>
              <a:lnSpc>
                <a:spcPct val="80000"/>
              </a:lnSpc>
            </a:pPr>
            <a:r>
              <a:rPr lang="en-US" sz="4000" b="1" smtClean="0"/>
              <a:t>Health as a key factor in decision making</a:t>
            </a:r>
          </a:p>
          <a:p>
            <a:pPr>
              <a:lnSpc>
                <a:spcPct val="80000"/>
              </a:lnSpc>
            </a:pPr>
            <a:endParaRPr lang="en-US" sz="1900" smtClean="0"/>
          </a:p>
          <a:p>
            <a:pPr>
              <a:lnSpc>
                <a:spcPct val="80000"/>
              </a:lnSpc>
            </a:pPr>
            <a:endParaRPr lang="en-US" sz="1900" smtClean="0"/>
          </a:p>
          <a:p>
            <a:pPr>
              <a:lnSpc>
                <a:spcPct val="80000"/>
              </a:lnSpc>
            </a:pPr>
            <a:endParaRPr lang="en-US" sz="19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20663" y="-258763"/>
            <a:ext cx="8656637" cy="1815882"/>
          </a:xfrm>
          <a:prstGeom prst="rect">
            <a:avLst/>
          </a:prstGeom>
          <a:noFill/>
          <a:ln w="9525">
            <a:noFill/>
            <a:miter lim="800000"/>
            <a:headEnd/>
            <a:tailEnd/>
          </a:ln>
        </p:spPr>
        <p:txBody>
          <a:bodyPr>
            <a:spAutoFit/>
          </a:bodyPr>
          <a:lstStyle/>
          <a:p>
            <a:endParaRPr lang="en-US" sz="4000" dirty="0"/>
          </a:p>
          <a:p>
            <a:r>
              <a:rPr lang="en-US" sz="3600" dirty="0"/>
              <a:t>Value of Decisions Based on Scientific Evidence vs. Interest-based Politics</a:t>
            </a:r>
          </a:p>
        </p:txBody>
      </p:sp>
      <p:pic>
        <p:nvPicPr>
          <p:cNvPr id="62466" name="Picture 3" descr="Dengue Fever_NRDC.png"/>
          <p:cNvPicPr>
            <a:picLocks noChangeAspect="1"/>
          </p:cNvPicPr>
          <p:nvPr/>
        </p:nvPicPr>
        <p:blipFill>
          <a:blip r:embed="rId3"/>
          <a:srcRect/>
          <a:stretch>
            <a:fillRect/>
          </a:stretch>
        </p:blipFill>
        <p:spPr bwMode="auto">
          <a:xfrm>
            <a:off x="1079500" y="1651000"/>
            <a:ext cx="6985000" cy="4902200"/>
          </a:xfrm>
          <a:prstGeom prst="rect">
            <a:avLst/>
          </a:prstGeom>
          <a:noFill/>
          <a:ln w="9525">
            <a:noFill/>
            <a:miter lim="800000"/>
            <a:headEnd/>
            <a:tailEnd/>
          </a:ln>
        </p:spPr>
      </p:pic>
      <p:sp>
        <p:nvSpPr>
          <p:cNvPr id="62467" name="TextBox 3"/>
          <p:cNvSpPr txBox="1">
            <a:spLocks noChangeArrowheads="1"/>
          </p:cNvSpPr>
          <p:nvPr/>
        </p:nvSpPr>
        <p:spPr bwMode="auto">
          <a:xfrm>
            <a:off x="141288" y="6440488"/>
            <a:ext cx="5649912" cy="646112"/>
          </a:xfrm>
          <a:prstGeom prst="rect">
            <a:avLst/>
          </a:prstGeom>
          <a:noFill/>
          <a:ln w="9525">
            <a:noFill/>
            <a:miter lim="800000"/>
            <a:headEnd/>
            <a:tailEnd/>
          </a:ln>
        </p:spPr>
        <p:txBody>
          <a:bodyPr wrap="none">
            <a:spAutoFit/>
          </a:bodyPr>
          <a:lstStyle/>
          <a:p>
            <a:endParaRPr lang="en-US">
              <a:ea typeface="MS PGothic" pitchFamily="34" charset="-128"/>
            </a:endParaRPr>
          </a:p>
          <a:p>
            <a:r>
              <a:rPr lang="en-US">
                <a:ea typeface="MS PGothic" pitchFamily="34" charset="-128"/>
              </a:rPr>
              <a:t>Source: National Resources Defense Council. Found at http://www.nrdc.org/health/climate/</a:t>
            </a:r>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Air Polllution_call4org.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4514" name="TextBox 3"/>
          <p:cNvSpPr txBox="1">
            <a:spLocks noChangeArrowheads="1"/>
          </p:cNvSpPr>
          <p:nvPr/>
        </p:nvSpPr>
        <p:spPr bwMode="auto">
          <a:xfrm>
            <a:off x="433388" y="433388"/>
            <a:ext cx="7007225" cy="1323975"/>
          </a:xfrm>
          <a:prstGeom prst="rect">
            <a:avLst/>
          </a:prstGeom>
          <a:noFill/>
          <a:ln w="9525">
            <a:noFill/>
            <a:miter lim="800000"/>
            <a:headEnd/>
            <a:tailEnd/>
          </a:ln>
        </p:spPr>
        <p:txBody>
          <a:bodyPr wrap="none">
            <a:spAutoFit/>
          </a:bodyPr>
          <a:lstStyle/>
          <a:p>
            <a:r>
              <a:rPr lang="en-US" sz="4000">
                <a:solidFill>
                  <a:srgbClr val="FFFFFF"/>
                </a:solidFill>
              </a:rPr>
              <a:t>The Climate Change Discussion – </a:t>
            </a:r>
          </a:p>
          <a:p>
            <a:r>
              <a:rPr lang="en-US" sz="4000">
                <a:solidFill>
                  <a:srgbClr val="FFFFFF"/>
                </a:solidFill>
              </a:rPr>
              <a:t>Framing &amp; Health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Framing Sail.jpg"/>
          <p:cNvPicPr>
            <a:picLocks noChangeAspect="1"/>
          </p:cNvPicPr>
          <p:nvPr/>
        </p:nvPicPr>
        <p:blipFill>
          <a:blip r:embed="rId3"/>
          <a:srcRect/>
          <a:stretch>
            <a:fillRect/>
          </a:stretch>
        </p:blipFill>
        <p:spPr bwMode="auto">
          <a:xfrm>
            <a:off x="4763" y="0"/>
            <a:ext cx="9144000" cy="6858000"/>
          </a:xfrm>
          <a:prstGeom prst="rect">
            <a:avLst/>
          </a:prstGeom>
          <a:noFill/>
          <a:ln w="9525">
            <a:noFill/>
            <a:miter lim="800000"/>
            <a:headEnd/>
            <a:tailEnd/>
          </a:ln>
        </p:spPr>
      </p:pic>
      <p:sp>
        <p:nvSpPr>
          <p:cNvPr id="66562" name="TextBox 2"/>
          <p:cNvSpPr txBox="1">
            <a:spLocks noChangeArrowheads="1"/>
          </p:cNvSpPr>
          <p:nvPr/>
        </p:nvSpPr>
        <p:spPr bwMode="auto">
          <a:xfrm>
            <a:off x="2743201" y="2057400"/>
            <a:ext cx="3429000" cy="1016000"/>
          </a:xfrm>
          <a:prstGeom prst="rect">
            <a:avLst/>
          </a:prstGeom>
          <a:noFill/>
          <a:ln w="9525">
            <a:noFill/>
            <a:miter lim="800000"/>
            <a:headEnd/>
            <a:tailEnd/>
          </a:ln>
        </p:spPr>
        <p:txBody>
          <a:bodyPr wrap="square">
            <a:spAutoFit/>
          </a:bodyPr>
          <a:lstStyle/>
          <a:p>
            <a:r>
              <a:rPr lang="en-US" sz="6000" dirty="0">
                <a:solidFill>
                  <a:srgbClr val="000000"/>
                </a:solidFill>
              </a:rPr>
              <a:t>Framing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descr="Forming a Pot_Beth Coe Maeda.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8610" name="TextBox 6"/>
          <p:cNvSpPr txBox="1">
            <a:spLocks noChangeArrowheads="1"/>
          </p:cNvSpPr>
          <p:nvPr/>
        </p:nvSpPr>
        <p:spPr bwMode="auto">
          <a:xfrm>
            <a:off x="2066925" y="5726113"/>
            <a:ext cx="5599113" cy="768350"/>
          </a:xfrm>
          <a:prstGeom prst="rect">
            <a:avLst/>
          </a:prstGeom>
          <a:noFill/>
          <a:ln w="9525">
            <a:noFill/>
            <a:miter lim="800000"/>
            <a:headEnd/>
            <a:tailEnd/>
          </a:ln>
        </p:spPr>
        <p:txBody>
          <a:bodyPr wrap="none">
            <a:spAutoFit/>
          </a:bodyPr>
          <a:lstStyle/>
          <a:p>
            <a:r>
              <a:rPr lang="en-US" sz="4400">
                <a:solidFill>
                  <a:schemeClr val="bg1"/>
                </a:solidFill>
              </a:rPr>
              <a:t>Frames Shape the Story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4"/>
          <p:cNvSpPr txBox="1">
            <a:spLocks noChangeArrowheads="1"/>
          </p:cNvSpPr>
          <p:nvPr/>
        </p:nvSpPr>
        <p:spPr bwMode="auto">
          <a:xfrm>
            <a:off x="0" y="231775"/>
            <a:ext cx="4976813" cy="1323439"/>
          </a:xfrm>
          <a:prstGeom prst="rect">
            <a:avLst/>
          </a:prstGeom>
          <a:noFill/>
          <a:ln w="9525">
            <a:noFill/>
            <a:miter lim="800000"/>
            <a:headEnd/>
            <a:tailEnd/>
          </a:ln>
        </p:spPr>
        <p:txBody>
          <a:bodyPr>
            <a:spAutoFit/>
          </a:bodyPr>
          <a:lstStyle/>
          <a:p>
            <a:r>
              <a:rPr lang="en-US" sz="4000" dirty="0">
                <a:solidFill>
                  <a:srgbClr val="000000"/>
                </a:solidFill>
              </a:rPr>
              <a:t>Frames Identify a</a:t>
            </a:r>
          </a:p>
          <a:p>
            <a:r>
              <a:rPr lang="en-US" sz="4000" dirty="0">
                <a:solidFill>
                  <a:srgbClr val="000000"/>
                </a:solidFill>
              </a:rPr>
              <a:t>           Problem</a:t>
            </a:r>
            <a:endParaRPr lang="en-US" sz="4000" dirty="0">
              <a:solidFill>
                <a:schemeClr val="tx2"/>
              </a:solidFill>
            </a:endParaRPr>
          </a:p>
        </p:txBody>
      </p:sp>
      <p:pic>
        <p:nvPicPr>
          <p:cNvPr id="70658" name="Picture 5" descr="Heat Exhaustion_marmalademook.jpg"/>
          <p:cNvPicPr>
            <a:picLocks noChangeAspect="1"/>
          </p:cNvPicPr>
          <p:nvPr/>
        </p:nvPicPr>
        <p:blipFill>
          <a:blip r:embed="rId3"/>
          <a:srcRect/>
          <a:stretch>
            <a:fillRect/>
          </a:stretch>
        </p:blipFill>
        <p:spPr bwMode="auto">
          <a:xfrm>
            <a:off x="0" y="1679575"/>
            <a:ext cx="4257675" cy="5178425"/>
          </a:xfrm>
          <a:prstGeom prst="rect">
            <a:avLst/>
          </a:prstGeom>
          <a:noFill/>
          <a:ln w="9525">
            <a:noFill/>
            <a:miter lim="800000"/>
            <a:headEnd/>
            <a:tailEnd/>
          </a:ln>
        </p:spPr>
      </p:pic>
      <p:pic>
        <p:nvPicPr>
          <p:cNvPr id="70659" name="Picture 6" descr="Handshake_itia4u.jpg"/>
          <p:cNvPicPr>
            <a:picLocks noChangeAspect="1"/>
          </p:cNvPicPr>
          <p:nvPr/>
        </p:nvPicPr>
        <p:blipFill>
          <a:blip r:embed="rId4"/>
          <a:srcRect l="16116" r="17017"/>
          <a:stretch>
            <a:fillRect/>
          </a:stretch>
        </p:blipFill>
        <p:spPr bwMode="auto">
          <a:xfrm>
            <a:off x="4257675" y="0"/>
            <a:ext cx="4891088" cy="5486400"/>
          </a:xfrm>
          <a:prstGeom prst="rect">
            <a:avLst/>
          </a:prstGeom>
          <a:noFill/>
          <a:ln w="9525">
            <a:noFill/>
            <a:miter lim="800000"/>
            <a:headEnd/>
            <a:tailEnd/>
          </a:ln>
        </p:spPr>
      </p:pic>
      <p:sp>
        <p:nvSpPr>
          <p:cNvPr id="70660" name="TextBox 7"/>
          <p:cNvSpPr txBox="1">
            <a:spLocks noChangeArrowheads="1"/>
          </p:cNvSpPr>
          <p:nvPr/>
        </p:nvSpPr>
        <p:spPr bwMode="auto">
          <a:xfrm>
            <a:off x="4448175" y="5486400"/>
            <a:ext cx="4978400" cy="769938"/>
          </a:xfrm>
          <a:prstGeom prst="rect">
            <a:avLst/>
          </a:prstGeom>
          <a:noFill/>
          <a:ln w="9525">
            <a:noFill/>
            <a:miter lim="800000"/>
            <a:headEnd/>
            <a:tailEnd/>
          </a:ln>
        </p:spPr>
        <p:txBody>
          <a:bodyPr>
            <a:spAutoFit/>
          </a:bodyPr>
          <a:lstStyle/>
          <a:p>
            <a:r>
              <a:rPr lang="en-US" sz="4400">
                <a:solidFill>
                  <a:srgbClr val="000000"/>
                </a:solidFill>
              </a:rPr>
              <a:t>Or a Solution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54000" y="152400"/>
            <a:ext cx="8636000" cy="1600200"/>
          </a:xfrm>
        </p:spPr>
        <p:txBody>
          <a:bodyPr/>
          <a:lstStyle/>
          <a:p>
            <a:r>
              <a:rPr lang="en-US" smtClean="0">
                <a:solidFill>
                  <a:srgbClr val="000000"/>
                </a:solidFill>
              </a:rPr>
              <a:t>Recommendation Strategies</a:t>
            </a:r>
          </a:p>
        </p:txBody>
      </p:sp>
      <p:sp>
        <p:nvSpPr>
          <p:cNvPr id="3" name="Content Placeholder 2"/>
          <p:cNvSpPr>
            <a:spLocks noGrp="1"/>
          </p:cNvSpPr>
          <p:nvPr>
            <p:ph idx="1"/>
          </p:nvPr>
        </p:nvSpPr>
        <p:spPr>
          <a:xfrm>
            <a:off x="838200" y="2438400"/>
            <a:ext cx="8636000" cy="2628900"/>
          </a:xfrm>
        </p:spPr>
        <p:txBody>
          <a:bodyPr/>
          <a:lstStyle/>
          <a:p>
            <a:r>
              <a:rPr lang="en-US" sz="3200" smtClean="0"/>
              <a:t>Look for ways to increase co-benefits…</a:t>
            </a:r>
          </a:p>
          <a:p>
            <a:endParaRPr lang="en-US" sz="3200" smtClean="0"/>
          </a:p>
          <a:p>
            <a:r>
              <a:rPr lang="en-US" sz="3200" smtClean="0"/>
              <a:t>If missing…create some</a:t>
            </a:r>
          </a:p>
          <a:p>
            <a:endParaRPr lang="en-US" sz="3200" smtClean="0"/>
          </a:p>
          <a:p>
            <a:r>
              <a:rPr lang="en-US" sz="3200" smtClean="0"/>
              <a:t>Minimize co-costs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New York Stock Exchang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2706" name="TextBox 4"/>
          <p:cNvSpPr txBox="1">
            <a:spLocks noChangeArrowheads="1"/>
          </p:cNvSpPr>
          <p:nvPr/>
        </p:nvSpPr>
        <p:spPr bwMode="auto">
          <a:xfrm>
            <a:off x="461963" y="198438"/>
            <a:ext cx="8130687" cy="707886"/>
          </a:xfrm>
          <a:prstGeom prst="rect">
            <a:avLst/>
          </a:prstGeom>
          <a:solidFill>
            <a:schemeClr val="bg2"/>
          </a:solidFill>
          <a:ln w="9525">
            <a:noFill/>
            <a:miter lim="800000"/>
            <a:headEnd/>
            <a:tailEnd/>
          </a:ln>
        </p:spPr>
        <p:txBody>
          <a:bodyPr wrap="none">
            <a:spAutoFit/>
          </a:bodyPr>
          <a:lstStyle/>
          <a:p>
            <a:r>
              <a:rPr lang="en-US" sz="4000" dirty="0">
                <a:solidFill>
                  <a:schemeClr val="bg1"/>
                </a:solidFill>
              </a:rPr>
              <a:t>Frames Appeal to Audience Values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descr="Sale_am_express.jpg"/>
          <p:cNvPicPr>
            <a:picLocks noChangeAspect="1"/>
          </p:cNvPicPr>
          <p:nvPr/>
        </p:nvPicPr>
        <p:blipFill>
          <a:blip r:embed="rId3"/>
          <a:srcRect/>
          <a:stretch>
            <a:fillRect/>
          </a:stretch>
        </p:blipFill>
        <p:spPr bwMode="auto">
          <a:xfrm>
            <a:off x="0" y="30163"/>
            <a:ext cx="9144000" cy="6858000"/>
          </a:xfrm>
          <a:prstGeom prst="rect">
            <a:avLst/>
          </a:prstGeom>
          <a:noFill/>
          <a:ln w="9525">
            <a:noFill/>
            <a:miter lim="800000"/>
            <a:headEnd/>
            <a:tailEnd/>
          </a:ln>
        </p:spPr>
      </p:pic>
      <p:sp>
        <p:nvSpPr>
          <p:cNvPr id="3" name="&quot;No&quot; Symbol 2"/>
          <p:cNvSpPr>
            <a:spLocks/>
          </p:cNvSpPr>
          <p:nvPr/>
        </p:nvSpPr>
        <p:spPr bwMode="auto">
          <a:xfrm>
            <a:off x="1233488" y="393700"/>
            <a:ext cx="6621462" cy="5975350"/>
          </a:xfrm>
          <a:custGeom>
            <a:avLst/>
            <a:gdLst>
              <a:gd name="T0" fmla="*/ 0 w 6621462"/>
              <a:gd name="T1" fmla="*/ 2987675 h 5975350"/>
              <a:gd name="T2" fmla="*/ 3310731 w 6621462"/>
              <a:gd name="T3" fmla="*/ 0 h 5975350"/>
              <a:gd name="T4" fmla="*/ 6621462 w 6621462"/>
              <a:gd name="T5" fmla="*/ 2987675 h 5975350"/>
              <a:gd name="T6" fmla="*/ 3310731 w 6621462"/>
              <a:gd name="T7" fmla="*/ 5975350 h 5975350"/>
              <a:gd name="T8" fmla="*/ 0 w 6621462"/>
              <a:gd name="T9" fmla="*/ 2987675 h 5975350"/>
              <a:gd name="T10" fmla="*/ 5199189 w 6621462"/>
              <a:gd name="T11" fmla="*/ 3933681 h 5975350"/>
              <a:gd name="T12" fmla="*/ 4646314 w 6621462"/>
              <a:gd name="T13" fmla="*/ 1507676 h 5975350"/>
              <a:gd name="T14" fmla="*/ 2265961 w 6621462"/>
              <a:gd name="T15" fmla="*/ 1346488 h 5975350"/>
              <a:gd name="T16" fmla="*/ 5199189 w 6621462"/>
              <a:gd name="T17" fmla="*/ 3933681 h 5975350"/>
              <a:gd name="T18" fmla="*/ 1422273 w 6621462"/>
              <a:gd name="T19" fmla="*/ 2041669 h 5975350"/>
              <a:gd name="T20" fmla="*/ 1975148 w 6621462"/>
              <a:gd name="T21" fmla="*/ 4467674 h 5975350"/>
              <a:gd name="T22" fmla="*/ 4355501 w 6621462"/>
              <a:gd name="T23" fmla="*/ 4628862 h 5975350"/>
              <a:gd name="T24" fmla="*/ 1422273 w 6621462"/>
              <a:gd name="T25" fmla="*/ 2041669 h 5975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21462" h="5975350">
                <a:moveTo>
                  <a:pt x="0" y="2987675"/>
                </a:moveTo>
                <a:cubicBezTo>
                  <a:pt x="0" y="1337628"/>
                  <a:pt x="1482265" y="0"/>
                  <a:pt x="3310731" y="0"/>
                </a:cubicBezTo>
                <a:cubicBezTo>
                  <a:pt x="5139197" y="0"/>
                  <a:pt x="6621462" y="1337628"/>
                  <a:pt x="6621462" y="2987675"/>
                </a:cubicBezTo>
                <a:cubicBezTo>
                  <a:pt x="6621462" y="4637722"/>
                  <a:pt x="5139197" y="5975350"/>
                  <a:pt x="3310731" y="5975350"/>
                </a:cubicBezTo>
                <a:cubicBezTo>
                  <a:pt x="1482265" y="5975350"/>
                  <a:pt x="0" y="4637722"/>
                  <a:pt x="0" y="2987675"/>
                </a:cubicBezTo>
                <a:close/>
                <a:moveTo>
                  <a:pt x="5199189" y="3933681"/>
                </a:moveTo>
                <a:cubicBezTo>
                  <a:pt x="5758763" y="3121843"/>
                  <a:pt x="5521750" y="2081836"/>
                  <a:pt x="4646314" y="1507676"/>
                </a:cubicBezTo>
                <a:cubicBezTo>
                  <a:pt x="3959992" y="1057548"/>
                  <a:pt x="3027031" y="994371"/>
                  <a:pt x="2265961" y="1346488"/>
                </a:cubicBezTo>
                <a:lnTo>
                  <a:pt x="5199189" y="3933681"/>
                </a:lnTo>
                <a:close/>
                <a:moveTo>
                  <a:pt x="1422273" y="2041669"/>
                </a:moveTo>
                <a:cubicBezTo>
                  <a:pt x="862699" y="2853507"/>
                  <a:pt x="1099712" y="3893514"/>
                  <a:pt x="1975148" y="4467674"/>
                </a:cubicBezTo>
                <a:cubicBezTo>
                  <a:pt x="2661470" y="4917802"/>
                  <a:pt x="3594431" y="4980979"/>
                  <a:pt x="4355501" y="4628862"/>
                </a:cubicBezTo>
                <a:lnTo>
                  <a:pt x="1422273" y="2041669"/>
                </a:lnTo>
                <a:close/>
              </a:path>
            </a:pathLst>
          </a:custGeom>
          <a:gradFill rotWithShape="1">
            <a:gsLst>
              <a:gs pos="0">
                <a:srgbClr val="C5CCCA"/>
              </a:gs>
              <a:gs pos="100000">
                <a:srgbClr val="6B7573"/>
              </a:gs>
            </a:gsLst>
            <a:lin ang="5400000"/>
          </a:gradFill>
          <a:ln w="9525" cap="flat" cmpd="sng">
            <a:solidFill>
              <a:srgbClr val="69716F"/>
            </a:solidFill>
            <a:prstDash val="solid"/>
            <a:round/>
            <a:headEnd/>
            <a:tailEnd/>
          </a:ln>
          <a:effectLst>
            <a:outerShdw dist="23000" dir="5400000" rotWithShape="0">
              <a:srgbClr val="000000">
                <a:alpha val="34999"/>
              </a:srgbClr>
            </a:outerShdw>
          </a:effectLst>
        </p:spPr>
        <p:txBody>
          <a:bodyPr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1"/>
        </p:xfrm>
        <a:graphic>
          <a:graphicData uri="http://schemas.openxmlformats.org/drawingml/2006/table">
            <a:tbl>
              <a:tblPr/>
              <a:tblGrid>
                <a:gridCol w="4572000"/>
                <a:gridCol w="4572000"/>
              </a:tblGrid>
              <a:tr h="1309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Gill Sans Light" charset="0"/>
                          <a:ea typeface="ヒラギノ角ゴ ProN W3" charset="-128"/>
                          <a:sym typeface="Gill Sans Light" charset="0"/>
                        </a:rPr>
                        <a:t> </a:t>
                      </a:r>
                      <a:r>
                        <a:rPr kumimoji="0" lang="en-US" sz="4400" b="1" i="0" u="none" strike="noStrike" cap="none" normalizeH="0" baseline="0" smtClean="0">
                          <a:ln>
                            <a:noFill/>
                          </a:ln>
                          <a:solidFill>
                            <a:srgbClr val="FFFFFF"/>
                          </a:solidFill>
                          <a:effectLst/>
                          <a:latin typeface="Gill Sans Light" charset="0"/>
                          <a:ea typeface="ヒラギノ角ゴ ProN W3" charset="-128"/>
                          <a:sym typeface="Gill Sans Light" charset="0"/>
                        </a:rPr>
                        <a:t>Frame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Gill Sans Light" charset="0"/>
                          <a:ea typeface="ヒラギノ角ゴ ProN W3" charset="-128"/>
                          <a:sym typeface="Gill Sans Light" charset="0"/>
                        </a:rPr>
                        <a:t>Counter Frame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70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We need more science</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CE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Use health analogies such as a lump in the body,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Would you wait for more research if a family member was sick?</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CEB"/>
                    </a:solidFill>
                  </a:tcPr>
                </a:tc>
              </a:tr>
              <a:tr h="3078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We will adapt</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Frame on values of responsible management,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Americans have achieved many great things due to our excellent problem solving ability</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nvPr>
        </p:nvGraphicFramePr>
        <p:xfrm>
          <a:off x="28575" y="1143000"/>
          <a:ext cx="9144000" cy="5713413"/>
        </p:xfrm>
        <a:graphic>
          <a:graphicData uri="http://schemas.openxmlformats.org/drawingml/2006/table">
            <a:tbl>
              <a:tblPr/>
              <a:tblGrid>
                <a:gridCol w="4572000"/>
                <a:gridCol w="4572000"/>
              </a:tblGrid>
              <a:tr h="981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Gill Sans Light" charset="0"/>
                          <a:ea typeface="ヒラギノ角ゴ ProN W3" charset="-128"/>
                          <a:sym typeface="Gill Sans Light" charset="0"/>
                        </a:rPr>
                        <a:t> </a:t>
                      </a:r>
                      <a:r>
                        <a:rPr kumimoji="0" lang="en-US" sz="3600" b="1" i="0" u="none" strike="noStrike" cap="none" normalizeH="0" baseline="0" smtClean="0">
                          <a:ln>
                            <a:noFill/>
                          </a:ln>
                          <a:solidFill>
                            <a:srgbClr val="FFFFFF"/>
                          </a:solidFill>
                          <a:effectLst/>
                          <a:latin typeface="Gill Sans Light" charset="0"/>
                          <a:ea typeface="ヒラギノ角ゴ ProN W3" charset="-128"/>
                          <a:sym typeface="Gill Sans Light" charset="0"/>
                        </a:rPr>
                        <a:t>Frame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FF"/>
                          </a:solidFill>
                          <a:effectLst/>
                          <a:latin typeface="Gill Sans Light" charset="0"/>
                          <a:ea typeface="ヒラギノ角ゴ ProN W3" charset="-128"/>
                          <a:sym typeface="Gill Sans Light" charset="0"/>
                        </a:rPr>
                        <a:t>Counter Frame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060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This will lead to economic losses</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Frame climate change as losing less now rather than more in the future,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We will lose billions of dollars in health costs in the future unless we act now</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r>
              <a:tr h="2671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Climate change does not impact me, my family, or friends</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CE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Frame the message in terms of human health or national security,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Climate change is a threat multiplier in unstable regions and may increase conditions that  lead to extremism and terrorism</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CEB"/>
                    </a:solidFill>
                  </a:tcPr>
                </a:tc>
              </a:tr>
            </a:tbl>
          </a:graphicData>
        </a:graphic>
      </p:graphicFrame>
      <p:graphicFrame>
        <p:nvGraphicFramePr>
          <p:cNvPr id="5" name="Content Placeholder 17"/>
          <p:cNvGraphicFramePr>
            <a:graphicFrameLocks noGrp="1"/>
          </p:cNvGraphicFramePr>
          <p:nvPr/>
        </p:nvGraphicFramePr>
        <p:xfrm>
          <a:off x="28575" y="0"/>
          <a:ext cx="9144000" cy="6858000"/>
        </p:xfrm>
        <a:graphic>
          <a:graphicData uri="http://schemas.openxmlformats.org/drawingml/2006/table">
            <a:tbl>
              <a:tblPr/>
              <a:tblGrid>
                <a:gridCol w="4572000"/>
                <a:gridCol w="4572000"/>
              </a:tblGrid>
              <a:tr h="1177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Gill Sans Light" charset="0"/>
                          <a:ea typeface="ヒラギノ角ゴ ProN W3" charset="-128"/>
                          <a:sym typeface="Gill Sans Light" charset="0"/>
                        </a:rPr>
                        <a:t> Frame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Gill Sans Light" charset="0"/>
                          <a:ea typeface="ヒラギノ角ゴ ProN W3" charset="-128"/>
                          <a:sym typeface="Gill Sans Light" charset="0"/>
                        </a:rPr>
                        <a:t>Counter Frame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73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This will lead to economic losses</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Frame climate change as losing less now rather than more in the future,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We will lose billions of dollars in health costs in the future unless we act now</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r>
              <a:tr h="3206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Climate change does not impact me, my family, or friends</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CE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Frame the message in terms of human health or national security,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Climate change will destabilize already unstable regions and may increase the conditions that lead to global extremism and terrorism</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CEB"/>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nvPr>
        </p:nvGraphicFramePr>
        <p:xfrm>
          <a:off x="0" y="0"/>
          <a:ext cx="9144000" cy="7076440"/>
        </p:xfrm>
        <a:graphic>
          <a:graphicData uri="http://schemas.openxmlformats.org/drawingml/2006/table">
            <a:tbl>
              <a:tblPr/>
              <a:tblGrid>
                <a:gridCol w="4572000"/>
                <a:gridCol w="4572000"/>
              </a:tblGrid>
              <a:tr h="706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Gill Sans Light" charset="0"/>
                          <a:ea typeface="ヒラギノ角ゴ ProN W3" charset="-128"/>
                          <a:sym typeface="Gill Sans Light" charset="0"/>
                        </a:rPr>
                        <a:t> </a:t>
                      </a:r>
                      <a:r>
                        <a:rPr kumimoji="0" lang="en-US" sz="4400" b="1" i="0" u="none" strike="noStrike" cap="none" normalizeH="0" baseline="0" smtClean="0">
                          <a:ln>
                            <a:noFill/>
                          </a:ln>
                          <a:solidFill>
                            <a:srgbClr val="FFFFFF"/>
                          </a:solidFill>
                          <a:effectLst/>
                          <a:latin typeface="Gill Sans Light" charset="0"/>
                          <a:ea typeface="ヒラギノ角ゴ ProN W3" charset="-128"/>
                          <a:sym typeface="Gill Sans Light" charset="0"/>
                        </a:rPr>
                        <a:t>Frame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Gill Sans Light" charset="0"/>
                          <a:ea typeface="ヒラギノ角ゴ ProN W3" charset="-128"/>
                          <a:sym typeface="Gill Sans Light" charset="0"/>
                        </a:rPr>
                        <a:t>Counter Frame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84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There is too much uncertainty about climate change</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Discuss the strong scientific consensus that exists on this issue,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Imagine if the world acted only when 100 percent scientific proof was in place. We would still be insulating buildings with cancer-causing asbestos and fueling cars with lead additives, damaging our babies</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 brains</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r>
              <a:tr h="2565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0" u="none" strike="noStrike" cap="none" normalizeH="0" baseline="0" smtClean="0">
                          <a:ln>
                            <a:noFill/>
                          </a:ln>
                          <a:solidFill>
                            <a:srgbClr val="414141"/>
                          </a:solidFill>
                          <a:effectLst/>
                          <a:latin typeface="Gill Sans Light" charset="0"/>
                          <a:ea typeface="ヒラギノ角ゴ ProN W3" charset="-128"/>
                          <a:sym typeface="Gill Sans Light" charset="0"/>
                        </a:rPr>
                        <a:t>Climate change is a huge global event</a:t>
                      </a:r>
                      <a:r>
                        <a:rPr kumimoji="0" lang="ja-JP" alt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414141"/>
                          </a:solidFill>
                          <a:effectLst/>
                          <a:latin typeface="Gill Sans Light" charset="0"/>
                          <a:ea typeface="ヒラギノ角ゴ ProN W3" charset="-128"/>
                          <a:sym typeface="Gill Sans Light" charset="0"/>
                        </a:rPr>
                        <a:t>Frame climate change as a local issue, </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2400" b="0" i="1" u="none" strike="noStrike" cap="none" normalizeH="0" baseline="0" smtClean="0">
                          <a:ln>
                            <a:noFill/>
                          </a:ln>
                          <a:solidFill>
                            <a:srgbClr val="414141"/>
                          </a:solidFill>
                          <a:effectLst/>
                          <a:latin typeface="Gill Sans Light" charset="0"/>
                          <a:ea typeface="ヒラギノ角ゴ ProN W3" charset="-128"/>
                          <a:sym typeface="Gill Sans Light" charset="0"/>
                        </a:rPr>
                        <a:t>Climate change will impact you, your family and community in the following ways…</a:t>
                      </a:r>
                      <a:r>
                        <a:rPr kumimoji="0" lang="ja-JP" alt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rPr>
                        <a:t>”</a:t>
                      </a:r>
                      <a:endParaRPr kumimoji="0" lang="en-US" sz="2400" b="0" i="1" u="none" strike="noStrike" cap="none" normalizeH="0" baseline="0" smtClean="0">
                        <a:ln>
                          <a:noFill/>
                        </a:ln>
                        <a:solidFill>
                          <a:srgbClr val="414141"/>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6D5"/>
                    </a:solid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p:cNvSpPr>
            <a:spLocks noGrp="1"/>
          </p:cNvSpPr>
          <p:nvPr>
            <p:ph type="title"/>
          </p:nvPr>
        </p:nvSpPr>
        <p:spPr>
          <a:xfrm>
            <a:off x="0" y="304800"/>
            <a:ext cx="9144000" cy="762000"/>
          </a:xfrm>
        </p:spPr>
        <p:txBody>
          <a:bodyPr/>
          <a:lstStyle/>
          <a:p>
            <a:r>
              <a:rPr lang="en-US" sz="3600" dirty="0" smtClean="0"/>
              <a:t>Avoid Using Problematic Words or Framing</a:t>
            </a:r>
          </a:p>
        </p:txBody>
      </p:sp>
      <p:pic>
        <p:nvPicPr>
          <p:cNvPr id="81922" name="Picture 5"/>
          <p:cNvPicPr>
            <a:picLocks noChangeAspect="1"/>
          </p:cNvPicPr>
          <p:nvPr/>
        </p:nvPicPr>
        <p:blipFill>
          <a:blip r:embed="rId3"/>
          <a:srcRect/>
          <a:stretch>
            <a:fillRect/>
          </a:stretch>
        </p:blipFill>
        <p:spPr bwMode="auto">
          <a:xfrm>
            <a:off x="119063" y="1036638"/>
            <a:ext cx="8945562" cy="5211762"/>
          </a:xfrm>
          <a:prstGeom prst="rect">
            <a:avLst/>
          </a:prstGeom>
          <a:noFill/>
          <a:ln w="9525">
            <a:noFill/>
            <a:miter lim="800000"/>
            <a:headEnd/>
            <a:tailEnd/>
          </a:ln>
        </p:spPr>
      </p:pic>
      <p:sp>
        <p:nvSpPr>
          <p:cNvPr id="81923" name="TextBox 3"/>
          <p:cNvSpPr txBox="1">
            <a:spLocks noChangeArrowheads="1"/>
          </p:cNvSpPr>
          <p:nvPr/>
        </p:nvSpPr>
        <p:spPr bwMode="auto">
          <a:xfrm>
            <a:off x="228600" y="6211888"/>
            <a:ext cx="8018462" cy="646112"/>
          </a:xfrm>
          <a:prstGeom prst="rect">
            <a:avLst/>
          </a:prstGeom>
          <a:noFill/>
          <a:ln w="9525">
            <a:noFill/>
            <a:miter lim="800000"/>
            <a:headEnd/>
            <a:tailEnd/>
          </a:ln>
        </p:spPr>
        <p:txBody>
          <a:bodyPr>
            <a:spAutoFit/>
          </a:bodyPr>
          <a:lstStyle/>
          <a:p>
            <a:r>
              <a:rPr lang="en-US" dirty="0">
                <a:ea typeface="MS PGothic" pitchFamily="34" charset="-128"/>
              </a:rPr>
              <a:t>Source: Metro Regional Government. Metro area residents</a:t>
            </a:r>
            <a:r>
              <a:rPr lang="ja-JP" altLang="en-US">
                <a:ea typeface="MS PGothic" pitchFamily="34" charset="-128"/>
              </a:rPr>
              <a:t>’</a:t>
            </a:r>
            <a:r>
              <a:rPr lang="en-US" altLang="ja-JP" dirty="0">
                <a:ea typeface="MS PGothic" pitchFamily="34" charset="-128"/>
              </a:rPr>
              <a:t> attitudes about climate change and related land use and transportation issues.. [Internet]. 2011 Apr 12; Available from: library.oregonmetro.gov/files//adamdavisclimatesummit.pdf</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p:cNvPicPr>
            <a:picLocks noChangeAspect="1"/>
          </p:cNvPicPr>
          <p:nvPr/>
        </p:nvPicPr>
        <p:blipFill>
          <a:blip r:embed="rId3"/>
          <a:srcRect t="26129"/>
          <a:stretch>
            <a:fillRect/>
          </a:stretch>
        </p:blipFill>
        <p:spPr bwMode="auto">
          <a:xfrm>
            <a:off x="0" y="1941513"/>
            <a:ext cx="9144000" cy="4002087"/>
          </a:xfrm>
          <a:prstGeom prst="rect">
            <a:avLst/>
          </a:prstGeom>
          <a:noFill/>
          <a:ln w="9525">
            <a:noFill/>
            <a:miter lim="800000"/>
            <a:headEnd/>
            <a:tailEnd/>
          </a:ln>
        </p:spPr>
      </p:pic>
      <p:sp>
        <p:nvSpPr>
          <p:cNvPr id="83970" name="Title 4"/>
          <p:cNvSpPr>
            <a:spLocks noGrp="1"/>
          </p:cNvSpPr>
          <p:nvPr>
            <p:ph type="title"/>
          </p:nvPr>
        </p:nvSpPr>
        <p:spPr>
          <a:xfrm>
            <a:off x="381000" y="381000"/>
            <a:ext cx="8229600" cy="1143000"/>
          </a:xfrm>
        </p:spPr>
        <p:txBody>
          <a:bodyPr/>
          <a:lstStyle/>
          <a:p>
            <a:r>
              <a:rPr lang="en-US" sz="3300" smtClean="0"/>
              <a:t>Link to Issues That Relate to Core Values &amp; Beliefs</a:t>
            </a:r>
          </a:p>
        </p:txBody>
      </p:sp>
      <p:sp>
        <p:nvSpPr>
          <p:cNvPr id="83971" name="TextBox 3"/>
          <p:cNvSpPr txBox="1">
            <a:spLocks noChangeArrowheads="1"/>
          </p:cNvSpPr>
          <p:nvPr/>
        </p:nvSpPr>
        <p:spPr bwMode="auto">
          <a:xfrm>
            <a:off x="304800" y="6027003"/>
            <a:ext cx="8534399" cy="830997"/>
          </a:xfrm>
          <a:prstGeom prst="rect">
            <a:avLst/>
          </a:prstGeom>
          <a:noFill/>
          <a:ln w="9525">
            <a:noFill/>
            <a:miter lim="800000"/>
            <a:headEnd/>
            <a:tailEnd/>
          </a:ln>
        </p:spPr>
        <p:txBody>
          <a:bodyPr wrap="square">
            <a:spAutoFit/>
          </a:bodyPr>
          <a:lstStyle/>
          <a:p>
            <a:r>
              <a:rPr lang="en-US" dirty="0">
                <a:ea typeface="MS PGothic" pitchFamily="34" charset="-128"/>
              </a:rPr>
              <a:t>Source: Metro Regional Government. Metro area residents</a:t>
            </a:r>
            <a:r>
              <a:rPr lang="ja-JP" altLang="en-US">
                <a:ea typeface="MS PGothic" pitchFamily="34" charset="-128"/>
              </a:rPr>
              <a:t>’</a:t>
            </a:r>
            <a:r>
              <a:rPr lang="en-US" altLang="ja-JP" dirty="0">
                <a:ea typeface="MS PGothic" pitchFamily="34" charset="-128"/>
              </a:rPr>
              <a:t> attitudes about climate change and related land use and transportation issues.. </a:t>
            </a:r>
          </a:p>
          <a:p>
            <a:r>
              <a:rPr lang="en-US" altLang="ja-JP" dirty="0">
                <a:ea typeface="MS PGothic" pitchFamily="34" charset="-128"/>
              </a:rPr>
              <a:t>[Internet]. 2011 Apr 12; Available from: library.oregonmetro.gov/files//adamdavisclimatesummit.pdf</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254000" y="0"/>
            <a:ext cx="8636000" cy="1524000"/>
          </a:xfrm>
        </p:spPr>
        <p:txBody>
          <a:bodyPr/>
          <a:lstStyle/>
          <a:p>
            <a:r>
              <a:rPr lang="en-US" sz="4500" smtClean="0"/>
              <a:t>What</a:t>
            </a:r>
            <a:r>
              <a:rPr lang="ja-JP" altLang="en-US" sz="4500" smtClean="0"/>
              <a:t>’</a:t>
            </a:r>
            <a:r>
              <a:rPr lang="en-US" altLang="ja-JP" sz="4500" smtClean="0"/>
              <a:t>s in a Name? </a:t>
            </a:r>
            <a:r>
              <a:rPr lang="ja-JP" altLang="en-US" sz="4500" smtClean="0"/>
              <a:t>“</a:t>
            </a:r>
            <a:r>
              <a:rPr lang="en-US" altLang="ja-JP" sz="4500" smtClean="0"/>
              <a:t>Climate Change</a:t>
            </a:r>
            <a:r>
              <a:rPr lang="ja-JP" altLang="en-US" sz="4500" smtClean="0"/>
              <a:t>”</a:t>
            </a:r>
            <a:r>
              <a:rPr lang="en-US" altLang="ja-JP" sz="4500" smtClean="0"/>
              <a:t> or </a:t>
            </a:r>
            <a:r>
              <a:rPr lang="ja-JP" altLang="en-US" sz="4500" smtClean="0"/>
              <a:t>“</a:t>
            </a:r>
            <a:r>
              <a:rPr lang="en-US" altLang="ja-JP" sz="4500" smtClean="0"/>
              <a:t>Global Warming</a:t>
            </a:r>
            <a:r>
              <a:rPr lang="ja-JP" altLang="en-US" sz="4500" smtClean="0"/>
              <a:t>”</a:t>
            </a:r>
            <a:endParaRPr lang="en-US" sz="4500" smtClean="0"/>
          </a:p>
        </p:txBody>
      </p:sp>
      <p:sp>
        <p:nvSpPr>
          <p:cNvPr id="86018" name="Content Placeholder 2"/>
          <p:cNvSpPr>
            <a:spLocks noGrp="1"/>
          </p:cNvSpPr>
          <p:nvPr>
            <p:ph idx="1"/>
          </p:nvPr>
        </p:nvSpPr>
        <p:spPr>
          <a:xfrm>
            <a:off x="152400" y="2057400"/>
            <a:ext cx="8636000" cy="2628900"/>
          </a:xfrm>
        </p:spPr>
        <p:txBody>
          <a:bodyPr/>
          <a:lstStyle/>
          <a:p>
            <a:r>
              <a:rPr lang="en-US" sz="3000" dirty="0" smtClean="0"/>
              <a:t>The term </a:t>
            </a:r>
            <a:r>
              <a:rPr lang="ja-JP" altLang="en-US" sz="3000" smtClean="0">
                <a:solidFill>
                  <a:srgbClr val="FF0000"/>
                </a:solidFill>
              </a:rPr>
              <a:t>‘‘</a:t>
            </a:r>
            <a:r>
              <a:rPr lang="en-US" altLang="ja-JP" sz="3000" dirty="0" smtClean="0">
                <a:solidFill>
                  <a:srgbClr val="FF0000"/>
                </a:solidFill>
              </a:rPr>
              <a:t>global warming</a:t>
            </a:r>
            <a:r>
              <a:rPr lang="ja-JP" altLang="en-US" sz="3000" smtClean="0">
                <a:solidFill>
                  <a:srgbClr val="FF0000"/>
                </a:solidFill>
              </a:rPr>
              <a:t>”</a:t>
            </a:r>
            <a:r>
              <a:rPr lang="en-US" altLang="ja-JP" sz="3000" dirty="0" smtClean="0">
                <a:solidFill>
                  <a:srgbClr val="FF0000"/>
                </a:solidFill>
              </a:rPr>
              <a:t> </a:t>
            </a:r>
            <a:r>
              <a:rPr lang="en-US" altLang="ja-JP" sz="3000" dirty="0" smtClean="0"/>
              <a:t>focuses attention on temperature increases, for which seemingly contradictory evidence abounds</a:t>
            </a:r>
            <a:endParaRPr lang="en-US" altLang="ja-JP" sz="3000" b="1" dirty="0" smtClean="0"/>
          </a:p>
          <a:p>
            <a:endParaRPr lang="en-US" sz="3000" b="1" dirty="0" smtClean="0"/>
          </a:p>
          <a:p>
            <a:r>
              <a:rPr lang="en-US" sz="3000" dirty="0" smtClean="0"/>
              <a:t>The term </a:t>
            </a:r>
            <a:r>
              <a:rPr lang="ja-JP" altLang="en-US" sz="3000" smtClean="0">
                <a:solidFill>
                  <a:srgbClr val="0000FF"/>
                </a:solidFill>
              </a:rPr>
              <a:t>‘‘</a:t>
            </a:r>
            <a:r>
              <a:rPr lang="en-US" altLang="ja-JP" sz="3000" dirty="0" smtClean="0">
                <a:solidFill>
                  <a:srgbClr val="0000FF"/>
                </a:solidFill>
              </a:rPr>
              <a:t>climate change</a:t>
            </a:r>
            <a:r>
              <a:rPr lang="ja-JP" altLang="en-US" sz="3000" smtClean="0">
                <a:solidFill>
                  <a:srgbClr val="0000FF"/>
                </a:solidFill>
              </a:rPr>
              <a:t>’’</a:t>
            </a:r>
            <a:r>
              <a:rPr lang="en-US" altLang="ja-JP" sz="3000" dirty="0" smtClean="0">
                <a:solidFill>
                  <a:srgbClr val="0000FF"/>
                </a:solidFill>
              </a:rPr>
              <a:t> </a:t>
            </a:r>
            <a:r>
              <a:rPr lang="en-US" altLang="ja-JP" sz="3000" dirty="0" smtClean="0"/>
              <a:t>in contrast, may recruit more general associations of temperature changes, which can easily accommodate unseasonably cold temperatures and record snowfalls</a:t>
            </a:r>
            <a:endParaRPr lang="en-US" sz="3000" dirty="0" smtClean="0"/>
          </a:p>
        </p:txBody>
      </p:sp>
      <p:sp>
        <p:nvSpPr>
          <p:cNvPr id="86019" name="TextBox 3"/>
          <p:cNvSpPr txBox="1">
            <a:spLocks noChangeArrowheads="1"/>
          </p:cNvSpPr>
          <p:nvPr/>
        </p:nvSpPr>
        <p:spPr bwMode="auto">
          <a:xfrm>
            <a:off x="0" y="6179403"/>
            <a:ext cx="9144000" cy="830997"/>
          </a:xfrm>
          <a:prstGeom prst="rect">
            <a:avLst/>
          </a:prstGeom>
          <a:noFill/>
          <a:ln w="9525">
            <a:noFill/>
            <a:miter lim="800000"/>
            <a:headEnd/>
            <a:tailEnd/>
          </a:ln>
        </p:spPr>
        <p:txBody>
          <a:bodyPr wrap="square">
            <a:spAutoFit/>
          </a:bodyPr>
          <a:lstStyle/>
          <a:p>
            <a:r>
              <a:rPr lang="en-US" dirty="0">
                <a:ea typeface="MS PGothic" pitchFamily="34" charset="-128"/>
              </a:rPr>
              <a:t>Source: J. P. </a:t>
            </a:r>
            <a:r>
              <a:rPr lang="en-US" dirty="0" err="1">
                <a:ea typeface="MS PGothic" pitchFamily="34" charset="-128"/>
              </a:rPr>
              <a:t>Schuldt</a:t>
            </a:r>
            <a:r>
              <a:rPr lang="en-US" dirty="0">
                <a:ea typeface="MS PGothic" pitchFamily="34" charset="-128"/>
              </a:rPr>
              <a:t>, S. H. </a:t>
            </a:r>
            <a:r>
              <a:rPr lang="en-US" dirty="0" err="1">
                <a:ea typeface="MS PGothic" pitchFamily="34" charset="-128"/>
              </a:rPr>
              <a:t>Konrath</a:t>
            </a:r>
            <a:r>
              <a:rPr lang="en-US" dirty="0">
                <a:ea typeface="MS PGothic" pitchFamily="34" charset="-128"/>
              </a:rPr>
              <a:t>, N. Schwarz. </a:t>
            </a:r>
            <a:r>
              <a:rPr lang="ja-JP" altLang="en-US">
                <a:ea typeface="MS PGothic" pitchFamily="34" charset="-128"/>
              </a:rPr>
              <a:t>“</a:t>
            </a:r>
            <a:r>
              <a:rPr lang="en-US" altLang="ja-JP" dirty="0"/>
              <a:t>Global warming</a:t>
            </a:r>
            <a:r>
              <a:rPr lang="ja-JP" altLang="en-US">
                <a:ea typeface="MS PGothic" pitchFamily="34" charset="-128"/>
              </a:rPr>
              <a:t>”</a:t>
            </a:r>
            <a:r>
              <a:rPr lang="en-US" altLang="ja-JP" dirty="0"/>
              <a:t> or </a:t>
            </a:r>
            <a:r>
              <a:rPr lang="ja-JP" altLang="en-US">
                <a:ea typeface="MS PGothic" pitchFamily="34" charset="-128"/>
              </a:rPr>
              <a:t>“</a:t>
            </a:r>
            <a:r>
              <a:rPr lang="en-US" altLang="ja-JP" dirty="0"/>
              <a:t>Climate change</a:t>
            </a:r>
            <a:r>
              <a:rPr lang="ja-JP" altLang="en-US">
                <a:ea typeface="MS PGothic" pitchFamily="34" charset="-128"/>
              </a:rPr>
              <a:t>”</a:t>
            </a:r>
            <a:r>
              <a:rPr lang="en-US" altLang="ja-JP" dirty="0"/>
              <a:t>? Whether the planet is warming depends on question wording.</a:t>
            </a:r>
          </a:p>
          <a:p>
            <a:r>
              <a:rPr lang="en-US" altLang="ja-JP" dirty="0"/>
              <a:t> Public Opinion Quarterly. 2011;75(1):115-124.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254000" y="0"/>
            <a:ext cx="8636000" cy="1066800"/>
          </a:xfrm>
        </p:spPr>
        <p:txBody>
          <a:bodyPr/>
          <a:lstStyle/>
          <a:p>
            <a:r>
              <a:rPr lang="en-US" smtClean="0"/>
              <a:t>Researchers found that…</a:t>
            </a:r>
          </a:p>
        </p:txBody>
      </p:sp>
      <p:sp>
        <p:nvSpPr>
          <p:cNvPr id="88066" name="Content Placeholder 8"/>
          <p:cNvSpPr>
            <a:spLocks noGrp="1"/>
          </p:cNvSpPr>
          <p:nvPr>
            <p:ph idx="1"/>
          </p:nvPr>
        </p:nvSpPr>
        <p:spPr>
          <a:xfrm>
            <a:off x="254000" y="1371600"/>
            <a:ext cx="8636000" cy="5486400"/>
          </a:xfrm>
        </p:spPr>
        <p:txBody>
          <a:bodyPr/>
          <a:lstStyle/>
          <a:p>
            <a:r>
              <a:rPr lang="en-US" sz="2800" dirty="0" smtClean="0"/>
              <a:t>A majority of Republicans (60.2%) </a:t>
            </a:r>
            <a:r>
              <a:rPr lang="en-US" sz="2800" i="1" dirty="0" smtClean="0"/>
              <a:t>endorsed </a:t>
            </a:r>
            <a:r>
              <a:rPr lang="en-US" sz="2800" dirty="0" smtClean="0"/>
              <a:t>that </a:t>
            </a:r>
            <a:r>
              <a:rPr lang="ja-JP" altLang="en-US" sz="2800" smtClean="0"/>
              <a:t>“</a:t>
            </a:r>
            <a:r>
              <a:rPr lang="en-US" altLang="ja-JP" sz="2800" dirty="0" smtClean="0"/>
              <a:t>climate change is real</a:t>
            </a:r>
            <a:r>
              <a:rPr lang="ja-JP" altLang="en-US" sz="2800" smtClean="0"/>
              <a:t>”</a:t>
            </a:r>
            <a:r>
              <a:rPr lang="en-US" altLang="ja-JP" sz="2800" dirty="0" smtClean="0"/>
              <a:t>, but </a:t>
            </a:r>
            <a:r>
              <a:rPr lang="en-US" altLang="ja-JP" sz="2800" i="1" dirty="0" smtClean="0"/>
              <a:t>doubted </a:t>
            </a:r>
            <a:r>
              <a:rPr lang="en-US" altLang="ja-JP" sz="2800" dirty="0" smtClean="0"/>
              <a:t>(56%) that </a:t>
            </a:r>
            <a:r>
              <a:rPr lang="ja-JP" altLang="en-US" sz="2800" smtClean="0"/>
              <a:t>“</a:t>
            </a:r>
            <a:r>
              <a:rPr lang="en-US" altLang="ja-JP" sz="2800" dirty="0" smtClean="0"/>
              <a:t>global warming</a:t>
            </a:r>
            <a:r>
              <a:rPr lang="ja-JP" altLang="en-US" sz="2800" smtClean="0"/>
              <a:t>”</a:t>
            </a:r>
            <a:r>
              <a:rPr lang="en-US" altLang="ja-JP" sz="2800" dirty="0" smtClean="0"/>
              <a:t> is real</a:t>
            </a:r>
          </a:p>
          <a:p>
            <a:endParaRPr lang="en-US" sz="2800" dirty="0" smtClean="0"/>
          </a:p>
          <a:p>
            <a:r>
              <a:rPr lang="en-US" sz="2800" dirty="0" smtClean="0"/>
              <a:t>Democrats were unaffected by word use</a:t>
            </a:r>
          </a:p>
          <a:p>
            <a:endParaRPr lang="en-US" sz="2800" dirty="0" smtClean="0"/>
          </a:p>
          <a:p>
            <a:r>
              <a:rPr lang="en-US" sz="2800" dirty="0" smtClean="0"/>
              <a:t>The partisan divide on the issue dropped from 42.9 percentage points under a </a:t>
            </a:r>
            <a:r>
              <a:rPr lang="ja-JP" altLang="en-US" sz="2800" smtClean="0"/>
              <a:t>‘‘</a:t>
            </a:r>
            <a:r>
              <a:rPr lang="en-US" altLang="ja-JP" sz="2800" dirty="0" smtClean="0"/>
              <a:t>global warming</a:t>
            </a:r>
            <a:r>
              <a:rPr lang="ja-JP" altLang="en-US" sz="2800" smtClean="0"/>
              <a:t>’’</a:t>
            </a:r>
            <a:r>
              <a:rPr lang="en-US" altLang="ja-JP" sz="2800" dirty="0" smtClean="0"/>
              <a:t> frame to 26.2 percentage points under a </a:t>
            </a:r>
            <a:r>
              <a:rPr lang="ja-JP" altLang="en-US" sz="2800" smtClean="0"/>
              <a:t>‘‘</a:t>
            </a:r>
            <a:r>
              <a:rPr lang="en-US" altLang="ja-JP" sz="2800" dirty="0" smtClean="0"/>
              <a:t>climate change</a:t>
            </a:r>
            <a:r>
              <a:rPr lang="ja-JP" altLang="en-US" sz="2800" smtClean="0"/>
              <a:t>’’</a:t>
            </a:r>
            <a:r>
              <a:rPr lang="en-US" altLang="ja-JP" sz="2800" dirty="0" smtClean="0"/>
              <a:t> frame.</a:t>
            </a:r>
          </a:p>
          <a:p>
            <a:r>
              <a:rPr lang="en-US" sz="1100" dirty="0" smtClean="0">
                <a:ea typeface="MS PGothic" pitchFamily="34" charset="-128"/>
              </a:rPr>
              <a:t>Sources</a:t>
            </a:r>
            <a:r>
              <a:rPr lang="en-US" sz="1100" dirty="0" smtClean="0">
                <a:ea typeface="MS PGothic" pitchFamily="34" charset="-128"/>
              </a:rPr>
              <a:t>: : </a:t>
            </a:r>
          </a:p>
          <a:p>
            <a:r>
              <a:rPr lang="en-US" sz="1100" dirty="0" smtClean="0">
                <a:ea typeface="MS PGothic" pitchFamily="34" charset="-128"/>
              </a:rPr>
              <a:t>J. P. </a:t>
            </a:r>
            <a:r>
              <a:rPr lang="en-US" sz="1100" dirty="0" err="1" smtClean="0">
                <a:ea typeface="MS PGothic" pitchFamily="34" charset="-128"/>
              </a:rPr>
              <a:t>Schuldt</a:t>
            </a:r>
            <a:r>
              <a:rPr lang="en-US" sz="1100" dirty="0" smtClean="0">
                <a:ea typeface="MS PGothic" pitchFamily="34" charset="-128"/>
              </a:rPr>
              <a:t>, S. H. </a:t>
            </a:r>
            <a:r>
              <a:rPr lang="en-US" sz="1100" dirty="0" err="1" smtClean="0">
                <a:ea typeface="MS PGothic" pitchFamily="34" charset="-128"/>
              </a:rPr>
              <a:t>Konrath</a:t>
            </a:r>
            <a:r>
              <a:rPr lang="en-US" sz="1100" dirty="0" smtClean="0">
                <a:ea typeface="MS PGothic" pitchFamily="34" charset="-128"/>
              </a:rPr>
              <a:t>, N. Schwarz. </a:t>
            </a:r>
            <a:r>
              <a:rPr lang="ja-JP" altLang="en-US" sz="1100" smtClean="0">
                <a:ea typeface="MS PGothic" pitchFamily="34" charset="-128"/>
              </a:rPr>
              <a:t>“</a:t>
            </a:r>
            <a:r>
              <a:rPr lang="en-US" altLang="ja-JP" sz="1100" dirty="0" smtClean="0">
                <a:ea typeface="MS PGothic" pitchFamily="34" charset="-128"/>
              </a:rPr>
              <a:t>Global warming</a:t>
            </a:r>
            <a:r>
              <a:rPr lang="ja-JP" altLang="en-US" sz="1100" smtClean="0">
                <a:ea typeface="MS PGothic" pitchFamily="34" charset="-128"/>
              </a:rPr>
              <a:t>”</a:t>
            </a:r>
            <a:r>
              <a:rPr lang="en-US" altLang="ja-JP" sz="1100" dirty="0" smtClean="0">
                <a:ea typeface="MS PGothic" pitchFamily="34" charset="-128"/>
              </a:rPr>
              <a:t> or </a:t>
            </a:r>
            <a:r>
              <a:rPr lang="ja-JP" altLang="en-US" sz="1100" smtClean="0">
                <a:ea typeface="MS PGothic" pitchFamily="34" charset="-128"/>
              </a:rPr>
              <a:t>“</a:t>
            </a:r>
            <a:r>
              <a:rPr lang="en-US" altLang="ja-JP" sz="1100" dirty="0" smtClean="0">
                <a:ea typeface="MS PGothic" pitchFamily="34" charset="-128"/>
              </a:rPr>
              <a:t>Climate change</a:t>
            </a:r>
            <a:r>
              <a:rPr lang="ja-JP" altLang="en-US" sz="1100" smtClean="0">
                <a:ea typeface="MS PGothic" pitchFamily="34" charset="-128"/>
              </a:rPr>
              <a:t>”</a:t>
            </a:r>
            <a:r>
              <a:rPr lang="en-US" altLang="ja-JP" sz="1100" dirty="0" smtClean="0">
                <a:ea typeface="MS PGothic" pitchFamily="34" charset="-128"/>
              </a:rPr>
              <a:t>? Whether the planet is warming depends on question wording. Public Opinion Quarterly. 2011;75(1):115-124. </a:t>
            </a:r>
          </a:p>
          <a:p>
            <a:r>
              <a:rPr lang="en-US" sz="1100" dirty="0" smtClean="0">
                <a:ea typeface="MS PGothic" pitchFamily="34" charset="-128"/>
              </a:rPr>
              <a:t>L. </a:t>
            </a:r>
            <a:r>
              <a:rPr lang="en-US" sz="1100" dirty="0" err="1" smtClean="0">
                <a:ea typeface="MS PGothic" pitchFamily="34" charset="-128"/>
              </a:rPr>
              <a:t>Whitmarsh</a:t>
            </a:r>
            <a:r>
              <a:rPr lang="en-US" sz="1100" dirty="0" smtClean="0">
                <a:ea typeface="MS PGothic" pitchFamily="34" charset="-128"/>
              </a:rPr>
              <a:t>. What</a:t>
            </a:r>
            <a:r>
              <a:rPr lang="ja-JP" altLang="en-US" sz="1100" smtClean="0">
                <a:ea typeface="MS PGothic" pitchFamily="34" charset="-128"/>
              </a:rPr>
              <a:t>’</a:t>
            </a:r>
            <a:r>
              <a:rPr lang="en-US" altLang="ja-JP" sz="1100" dirty="0" smtClean="0">
                <a:ea typeface="MS PGothic" pitchFamily="34" charset="-128"/>
              </a:rPr>
              <a:t>s in a name? Commonalities and differences in public understanding of </a:t>
            </a:r>
            <a:r>
              <a:rPr lang="ja-JP" altLang="en-US" sz="1100" smtClean="0">
                <a:ea typeface="MS PGothic" pitchFamily="34" charset="-128"/>
              </a:rPr>
              <a:t>“</a:t>
            </a:r>
            <a:r>
              <a:rPr lang="en-US" altLang="ja-JP" sz="1100" dirty="0" smtClean="0">
                <a:ea typeface="MS PGothic" pitchFamily="34" charset="-128"/>
              </a:rPr>
              <a:t>climate change</a:t>
            </a:r>
            <a:r>
              <a:rPr lang="ja-JP" altLang="en-US" sz="1100" smtClean="0">
                <a:ea typeface="MS PGothic" pitchFamily="34" charset="-128"/>
              </a:rPr>
              <a:t>”</a:t>
            </a:r>
            <a:r>
              <a:rPr lang="en-US" altLang="ja-JP" sz="1100" dirty="0" smtClean="0">
                <a:ea typeface="MS PGothic" pitchFamily="34" charset="-128"/>
              </a:rPr>
              <a:t> and </a:t>
            </a:r>
            <a:r>
              <a:rPr lang="ja-JP" altLang="en-US" sz="1100" smtClean="0">
                <a:ea typeface="MS PGothic" pitchFamily="34" charset="-128"/>
              </a:rPr>
              <a:t>“</a:t>
            </a:r>
            <a:r>
              <a:rPr lang="en-US" altLang="ja-JP" sz="1100" dirty="0" smtClean="0">
                <a:ea typeface="MS PGothic" pitchFamily="34" charset="-128"/>
              </a:rPr>
              <a:t>global warming.</a:t>
            </a:r>
            <a:r>
              <a:rPr lang="ja-JP" altLang="en-US" sz="1100" smtClean="0">
                <a:ea typeface="MS PGothic" pitchFamily="34" charset="-128"/>
              </a:rPr>
              <a:t>”</a:t>
            </a:r>
            <a:r>
              <a:rPr lang="en-US" altLang="ja-JP" sz="1100" dirty="0" smtClean="0">
                <a:ea typeface="MS PGothic" pitchFamily="34" charset="-128"/>
              </a:rPr>
              <a:t>Public Understanding of Science [Internet]. 2009 Jul 1;18(4):401 -420. Available from: http://pus.sagepub.com/content/18/4/401.abstract </a:t>
            </a:r>
          </a:p>
          <a:p>
            <a:endParaRPr lang="en-US" altLang="ja-JP" sz="1200" dirty="0" smtClean="0">
              <a:ea typeface="MS PGothic" pitchFamily="34" charset="-128"/>
            </a:endParaRPr>
          </a:p>
          <a:p>
            <a:endParaRPr lang="en-US" sz="3200" dirty="0" smtClean="0"/>
          </a:p>
          <a:p>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descr="Trees_Portland State University Official Flickr Sit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0114" name="TextBox 4"/>
          <p:cNvSpPr txBox="1">
            <a:spLocks noChangeArrowheads="1"/>
          </p:cNvSpPr>
          <p:nvPr/>
        </p:nvSpPr>
        <p:spPr bwMode="auto">
          <a:xfrm>
            <a:off x="76200" y="71438"/>
            <a:ext cx="7283450" cy="1323975"/>
          </a:xfrm>
          <a:prstGeom prst="rect">
            <a:avLst/>
          </a:prstGeom>
          <a:solidFill>
            <a:srgbClr val="CCFFCC"/>
          </a:solidFill>
          <a:ln w="9525">
            <a:noFill/>
            <a:miter lim="800000"/>
            <a:headEnd/>
            <a:tailEnd/>
          </a:ln>
        </p:spPr>
        <p:txBody>
          <a:bodyPr>
            <a:spAutoFit/>
          </a:bodyPr>
          <a:lstStyle/>
          <a:p>
            <a:r>
              <a:rPr lang="en-US" sz="4000"/>
              <a:t>Opportunity: Insert Health in the Climate Change Discussion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a:spLocks noChangeArrowheads="1"/>
          </p:cNvSpPr>
          <p:nvPr/>
        </p:nvSpPr>
        <p:spPr bwMode="auto">
          <a:xfrm>
            <a:off x="2679700" y="1447800"/>
            <a:ext cx="3721100" cy="2730500"/>
          </a:xfrm>
          <a:prstGeom prst="ellipse">
            <a:avLst/>
          </a:prstGeom>
          <a:solidFill>
            <a:srgbClr val="558ED5">
              <a:alpha val="32156"/>
            </a:srgbClr>
          </a:solidFill>
          <a:ln w="9525">
            <a:solidFill>
              <a:srgbClr val="69716F"/>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ea typeface="ヒラギノ角ゴ ProN W3" charset="0"/>
            </a:endParaRPr>
          </a:p>
        </p:txBody>
      </p:sp>
      <p:sp>
        <p:nvSpPr>
          <p:cNvPr id="23554" name="Title 1"/>
          <p:cNvSpPr>
            <a:spLocks noGrp="1"/>
          </p:cNvSpPr>
          <p:nvPr>
            <p:ph type="title"/>
          </p:nvPr>
        </p:nvSpPr>
        <p:spPr>
          <a:xfrm>
            <a:off x="254000" y="-76200"/>
            <a:ext cx="8636000" cy="1524000"/>
          </a:xfrm>
        </p:spPr>
        <p:txBody>
          <a:bodyPr/>
          <a:lstStyle/>
          <a:p>
            <a:r>
              <a:rPr lang="en-US" smtClean="0">
                <a:solidFill>
                  <a:srgbClr val="000000"/>
                </a:solidFill>
              </a:rPr>
              <a:t>Good Recommendations</a:t>
            </a:r>
          </a:p>
        </p:txBody>
      </p:sp>
      <p:grpSp>
        <p:nvGrpSpPr>
          <p:cNvPr id="2" name="Group 11"/>
          <p:cNvGrpSpPr>
            <a:grpSpLocks/>
          </p:cNvGrpSpPr>
          <p:nvPr/>
        </p:nvGrpSpPr>
        <p:grpSpPr bwMode="auto">
          <a:xfrm>
            <a:off x="1416050" y="3321050"/>
            <a:ext cx="3721100" cy="2730500"/>
            <a:chOff x="1416050" y="3320474"/>
            <a:chExt cx="3721100" cy="2730500"/>
          </a:xfrm>
        </p:grpSpPr>
        <p:sp>
          <p:nvSpPr>
            <p:cNvPr id="9" name="Oval 8"/>
            <p:cNvSpPr>
              <a:spLocks noChangeArrowheads="1"/>
            </p:cNvSpPr>
            <p:nvPr/>
          </p:nvSpPr>
          <p:spPr bwMode="auto">
            <a:xfrm>
              <a:off x="1416050" y="3320474"/>
              <a:ext cx="3721100" cy="2730500"/>
            </a:xfrm>
            <a:prstGeom prst="ellipse">
              <a:avLst/>
            </a:prstGeom>
            <a:solidFill>
              <a:srgbClr val="558ED5">
                <a:alpha val="32156"/>
              </a:srgbClr>
            </a:solidFill>
            <a:ln w="9525">
              <a:solidFill>
                <a:srgbClr val="69716F"/>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ea typeface="ヒラギノ角ゴ ProN W3" charset="0"/>
              </a:endParaRPr>
            </a:p>
          </p:txBody>
        </p:sp>
        <p:sp>
          <p:nvSpPr>
            <p:cNvPr id="23561" name="TextBox 4"/>
            <p:cNvSpPr txBox="1">
              <a:spLocks noChangeArrowheads="1"/>
            </p:cNvSpPr>
            <p:nvPr/>
          </p:nvSpPr>
          <p:spPr bwMode="auto">
            <a:xfrm>
              <a:off x="2333439" y="4180284"/>
              <a:ext cx="2061891" cy="1077218"/>
            </a:xfrm>
            <a:prstGeom prst="rect">
              <a:avLst/>
            </a:prstGeom>
            <a:noFill/>
            <a:ln w="9525">
              <a:noFill/>
              <a:miter lim="800000"/>
              <a:headEnd/>
              <a:tailEnd/>
            </a:ln>
          </p:spPr>
          <p:txBody>
            <a:bodyPr>
              <a:spAutoFit/>
            </a:bodyPr>
            <a:lstStyle/>
            <a:p>
              <a:r>
                <a:rPr lang="en-US" sz="3200">
                  <a:solidFill>
                    <a:srgbClr val="000000"/>
                  </a:solidFill>
                </a:rPr>
                <a:t>Politically</a:t>
              </a:r>
            </a:p>
            <a:p>
              <a:r>
                <a:rPr lang="en-US" sz="3200">
                  <a:solidFill>
                    <a:srgbClr val="000000"/>
                  </a:solidFill>
                </a:rPr>
                <a:t> feasible</a:t>
              </a:r>
            </a:p>
          </p:txBody>
        </p:sp>
      </p:grpSp>
      <p:grpSp>
        <p:nvGrpSpPr>
          <p:cNvPr id="3" name="Group 12"/>
          <p:cNvGrpSpPr>
            <a:grpSpLocks/>
          </p:cNvGrpSpPr>
          <p:nvPr/>
        </p:nvGrpSpPr>
        <p:grpSpPr bwMode="auto">
          <a:xfrm>
            <a:off x="4140200" y="3168650"/>
            <a:ext cx="3835400" cy="2882900"/>
            <a:chOff x="4140200" y="3168074"/>
            <a:chExt cx="3835400" cy="2882900"/>
          </a:xfrm>
        </p:grpSpPr>
        <p:sp>
          <p:nvSpPr>
            <p:cNvPr id="10" name="Oval 9"/>
            <p:cNvSpPr>
              <a:spLocks noChangeArrowheads="1"/>
            </p:cNvSpPr>
            <p:nvPr/>
          </p:nvSpPr>
          <p:spPr bwMode="auto">
            <a:xfrm>
              <a:off x="4140200" y="3168074"/>
              <a:ext cx="3835400" cy="2882900"/>
            </a:xfrm>
            <a:prstGeom prst="ellipse">
              <a:avLst/>
            </a:prstGeom>
            <a:solidFill>
              <a:srgbClr val="558ED5">
                <a:alpha val="32156"/>
              </a:srgbClr>
            </a:solidFill>
            <a:ln w="9525">
              <a:solidFill>
                <a:srgbClr val="69716F"/>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ea typeface="ヒラギノ角ゴ ProN W3" charset="0"/>
              </a:endParaRPr>
            </a:p>
          </p:txBody>
        </p:sp>
        <p:sp>
          <p:nvSpPr>
            <p:cNvPr id="23559" name="TextBox 5"/>
            <p:cNvSpPr txBox="1">
              <a:spLocks noChangeArrowheads="1"/>
            </p:cNvSpPr>
            <p:nvPr/>
          </p:nvSpPr>
          <p:spPr bwMode="auto">
            <a:xfrm>
              <a:off x="5105400" y="3916164"/>
              <a:ext cx="2518723" cy="1569660"/>
            </a:xfrm>
            <a:prstGeom prst="rect">
              <a:avLst/>
            </a:prstGeom>
            <a:noFill/>
            <a:ln w="9525">
              <a:noFill/>
              <a:miter lim="800000"/>
              <a:headEnd/>
              <a:tailEnd/>
            </a:ln>
          </p:spPr>
          <p:txBody>
            <a:bodyPr>
              <a:spAutoFit/>
            </a:bodyPr>
            <a:lstStyle/>
            <a:p>
              <a:r>
                <a:rPr lang="en-US" sz="3200">
                  <a:solidFill>
                    <a:srgbClr val="000000"/>
                  </a:solidFill>
                </a:rPr>
                <a:t> Supported by</a:t>
              </a:r>
            </a:p>
            <a:p>
              <a:r>
                <a:rPr lang="en-US" sz="3200">
                  <a:solidFill>
                    <a:srgbClr val="000000"/>
                  </a:solidFill>
                </a:rPr>
                <a:t>    advisory</a:t>
              </a:r>
            </a:p>
            <a:p>
              <a:r>
                <a:rPr lang="en-US" sz="3200">
                  <a:solidFill>
                    <a:srgbClr val="000000"/>
                  </a:solidFill>
                </a:rPr>
                <a:t>  committee</a:t>
              </a:r>
            </a:p>
          </p:txBody>
        </p:sp>
      </p:grpSp>
      <p:sp>
        <p:nvSpPr>
          <p:cNvPr id="23557" name="TextBox 6"/>
          <p:cNvSpPr txBox="1">
            <a:spLocks noChangeArrowheads="1"/>
          </p:cNvSpPr>
          <p:nvPr/>
        </p:nvSpPr>
        <p:spPr bwMode="auto">
          <a:xfrm>
            <a:off x="3111500" y="2171700"/>
            <a:ext cx="3746500" cy="1076325"/>
          </a:xfrm>
          <a:prstGeom prst="rect">
            <a:avLst/>
          </a:prstGeom>
          <a:noFill/>
          <a:ln w="9525">
            <a:noFill/>
            <a:miter lim="800000"/>
            <a:headEnd/>
            <a:tailEnd/>
          </a:ln>
        </p:spPr>
        <p:txBody>
          <a:bodyPr>
            <a:spAutoFit/>
          </a:bodyPr>
          <a:lstStyle/>
          <a:p>
            <a:r>
              <a:rPr lang="en-US" sz="3200">
                <a:solidFill>
                  <a:srgbClr val="000000"/>
                </a:solidFill>
              </a:rPr>
              <a:t>Based on results</a:t>
            </a:r>
          </a:p>
          <a:p>
            <a:r>
              <a:rPr lang="en-US" sz="3200">
                <a:solidFill>
                  <a:srgbClr val="000000"/>
                </a:solidFill>
              </a:rPr>
              <a:t>  of 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Box 1"/>
          <p:cNvSpPr txBox="1">
            <a:spLocks noChangeArrowheads="1"/>
          </p:cNvSpPr>
          <p:nvPr/>
        </p:nvSpPr>
        <p:spPr bwMode="auto">
          <a:xfrm>
            <a:off x="1177925" y="219075"/>
            <a:ext cx="6811963" cy="1384300"/>
          </a:xfrm>
          <a:prstGeom prst="rect">
            <a:avLst/>
          </a:prstGeom>
          <a:noFill/>
          <a:ln w="9525">
            <a:noFill/>
            <a:miter lim="800000"/>
            <a:headEnd/>
            <a:tailEnd/>
          </a:ln>
        </p:spPr>
        <p:txBody>
          <a:bodyPr wrap="none">
            <a:spAutoFit/>
          </a:bodyPr>
          <a:lstStyle/>
          <a:p>
            <a:pPr algn="ctr"/>
            <a:r>
              <a:rPr lang="ja-JP" altLang="en-US" sz="3600">
                <a:solidFill>
                  <a:srgbClr val="000000"/>
                </a:solidFill>
              </a:rPr>
              <a:t>“</a:t>
            </a:r>
            <a:r>
              <a:rPr lang="en-US" altLang="ja-JP" sz="3600">
                <a:solidFill>
                  <a:srgbClr val="000000"/>
                </a:solidFill>
              </a:rPr>
              <a:t>Win-Wins</a:t>
            </a:r>
            <a:r>
              <a:rPr lang="ja-JP" altLang="en-US" sz="3600">
                <a:solidFill>
                  <a:srgbClr val="000000"/>
                </a:solidFill>
              </a:rPr>
              <a:t>”</a:t>
            </a:r>
            <a:r>
              <a:rPr lang="en-US" altLang="ja-JP" sz="3600">
                <a:solidFill>
                  <a:srgbClr val="000000"/>
                </a:solidFill>
              </a:rPr>
              <a:t> </a:t>
            </a:r>
          </a:p>
          <a:p>
            <a:pPr algn="ctr"/>
            <a:r>
              <a:rPr lang="en-US" sz="3600">
                <a:solidFill>
                  <a:srgbClr val="000000"/>
                </a:solidFill>
              </a:rPr>
              <a:t>Focusing on a </a:t>
            </a:r>
            <a:r>
              <a:rPr lang="en-US" sz="4800">
                <a:solidFill>
                  <a:srgbClr val="0000FF"/>
                </a:solidFill>
              </a:rPr>
              <a:t>(+) </a:t>
            </a:r>
            <a:r>
              <a:rPr lang="en-US" sz="3600">
                <a:solidFill>
                  <a:srgbClr val="000000"/>
                </a:solidFill>
              </a:rPr>
              <a:t>Instead of a </a:t>
            </a:r>
            <a:r>
              <a:rPr lang="en-US" sz="4800">
                <a:solidFill>
                  <a:srgbClr val="FF0000"/>
                </a:solidFill>
              </a:rPr>
              <a:t>(−) </a:t>
            </a:r>
          </a:p>
        </p:txBody>
      </p:sp>
      <p:pic>
        <p:nvPicPr>
          <p:cNvPr id="92162" name="Picture 2" descr="Park blocks_juleezworld.jpg"/>
          <p:cNvPicPr>
            <a:picLocks noChangeAspect="1"/>
          </p:cNvPicPr>
          <p:nvPr/>
        </p:nvPicPr>
        <p:blipFill>
          <a:blip r:embed="rId3"/>
          <a:srcRect/>
          <a:stretch>
            <a:fillRect/>
          </a:stretch>
        </p:blipFill>
        <p:spPr bwMode="auto">
          <a:xfrm>
            <a:off x="17463" y="1962150"/>
            <a:ext cx="4737100" cy="3816350"/>
          </a:xfrm>
          <a:prstGeom prst="rect">
            <a:avLst/>
          </a:prstGeom>
          <a:noFill/>
          <a:ln w="9525">
            <a:noFill/>
            <a:miter lim="800000"/>
            <a:headEnd/>
            <a:tailEnd/>
          </a:ln>
        </p:spPr>
      </p:pic>
      <p:pic>
        <p:nvPicPr>
          <p:cNvPr id="92163" name="Picture 4" descr="Sitting in shade_foilman.jpg"/>
          <p:cNvPicPr>
            <a:picLocks noChangeAspect="1"/>
          </p:cNvPicPr>
          <p:nvPr/>
        </p:nvPicPr>
        <p:blipFill>
          <a:blip r:embed="rId4"/>
          <a:srcRect/>
          <a:stretch>
            <a:fillRect/>
          </a:stretch>
        </p:blipFill>
        <p:spPr bwMode="auto">
          <a:xfrm>
            <a:off x="4754563" y="2862263"/>
            <a:ext cx="4387850" cy="2468562"/>
          </a:xfrm>
          <a:prstGeom prst="rect">
            <a:avLst/>
          </a:prstGeom>
          <a:noFill/>
          <a:ln w="9525">
            <a:noFill/>
            <a:miter lim="800000"/>
            <a:headEnd/>
            <a:tailEnd/>
          </a:ln>
        </p:spPr>
      </p:pic>
      <p:sp>
        <p:nvSpPr>
          <p:cNvPr id="92164" name="TextBox 5"/>
          <p:cNvSpPr txBox="1">
            <a:spLocks noChangeArrowheads="1"/>
          </p:cNvSpPr>
          <p:nvPr/>
        </p:nvSpPr>
        <p:spPr bwMode="auto">
          <a:xfrm>
            <a:off x="1036638" y="2355850"/>
            <a:ext cx="2914650" cy="461963"/>
          </a:xfrm>
          <a:prstGeom prst="rect">
            <a:avLst/>
          </a:prstGeom>
          <a:solidFill>
            <a:srgbClr val="CCFFCC"/>
          </a:solidFill>
          <a:ln w="9525">
            <a:noFill/>
            <a:miter lim="800000"/>
            <a:headEnd/>
            <a:tailEnd/>
          </a:ln>
        </p:spPr>
        <p:txBody>
          <a:bodyPr wrap="none">
            <a:spAutoFit/>
          </a:bodyPr>
          <a:lstStyle/>
          <a:p>
            <a:r>
              <a:rPr lang="en-US" sz="2400">
                <a:solidFill>
                  <a:srgbClr val="000000"/>
                </a:solidFill>
              </a:rPr>
              <a:t>↑ CO</a:t>
            </a:r>
            <a:r>
              <a:rPr lang="en-US" sz="2400" baseline="-25000">
                <a:solidFill>
                  <a:srgbClr val="000000"/>
                </a:solidFill>
              </a:rPr>
              <a:t>2  </a:t>
            </a:r>
            <a:r>
              <a:rPr lang="en-US" sz="2400">
                <a:solidFill>
                  <a:srgbClr val="000000"/>
                </a:solidFill>
              </a:rPr>
              <a:t>Sequestration</a:t>
            </a:r>
          </a:p>
        </p:txBody>
      </p:sp>
      <p:sp>
        <p:nvSpPr>
          <p:cNvPr id="92165" name="TextBox 6"/>
          <p:cNvSpPr txBox="1">
            <a:spLocks noChangeArrowheads="1"/>
          </p:cNvSpPr>
          <p:nvPr/>
        </p:nvSpPr>
        <p:spPr bwMode="auto">
          <a:xfrm>
            <a:off x="365125" y="5045075"/>
            <a:ext cx="2878138" cy="461963"/>
          </a:xfrm>
          <a:prstGeom prst="rect">
            <a:avLst/>
          </a:prstGeom>
          <a:solidFill>
            <a:srgbClr val="CCFFCC"/>
          </a:solidFill>
          <a:ln w="9525">
            <a:noFill/>
            <a:miter lim="800000"/>
            <a:headEnd/>
            <a:tailEnd/>
          </a:ln>
        </p:spPr>
        <p:txBody>
          <a:bodyPr wrap="none">
            <a:spAutoFit/>
          </a:bodyPr>
          <a:lstStyle/>
          <a:p>
            <a:r>
              <a:rPr lang="en-US" sz="2400">
                <a:solidFill>
                  <a:srgbClr val="000000"/>
                </a:solidFill>
              </a:rPr>
              <a:t>↓ Urban Heat Islands</a:t>
            </a:r>
          </a:p>
        </p:txBody>
      </p:sp>
      <p:sp>
        <p:nvSpPr>
          <p:cNvPr id="92166" name="TextBox 7"/>
          <p:cNvSpPr txBox="1">
            <a:spLocks noChangeArrowheads="1"/>
          </p:cNvSpPr>
          <p:nvPr/>
        </p:nvSpPr>
        <p:spPr bwMode="auto">
          <a:xfrm>
            <a:off x="4953000" y="3352800"/>
            <a:ext cx="2286000" cy="1570038"/>
          </a:xfrm>
          <a:prstGeom prst="rect">
            <a:avLst/>
          </a:prstGeom>
          <a:solidFill>
            <a:srgbClr val="CCFFCC"/>
          </a:solidFill>
          <a:ln w="9525">
            <a:noFill/>
            <a:miter lim="800000"/>
            <a:headEnd/>
            <a:tailEnd/>
          </a:ln>
        </p:spPr>
        <p:txBody>
          <a:bodyPr wrap="none">
            <a:spAutoFit/>
          </a:bodyPr>
          <a:lstStyle/>
          <a:p>
            <a:r>
              <a:rPr lang="en-US" sz="2400">
                <a:solidFill>
                  <a:srgbClr val="000000"/>
                </a:solidFill>
              </a:rPr>
              <a:t>↑ Mental Health</a:t>
            </a:r>
          </a:p>
          <a:p>
            <a:endParaRPr lang="en-US" sz="2400">
              <a:solidFill>
                <a:srgbClr val="000000"/>
              </a:solidFill>
            </a:endParaRPr>
          </a:p>
          <a:p>
            <a:r>
              <a:rPr lang="en-US" sz="2400">
                <a:solidFill>
                  <a:srgbClr val="000000"/>
                </a:solidFill>
              </a:rPr>
              <a:t>↓ Heat-related </a:t>
            </a:r>
          </a:p>
          <a:p>
            <a:r>
              <a:rPr lang="en-US" sz="2400">
                <a:solidFill>
                  <a:srgbClr val="000000"/>
                </a:solidFill>
              </a:rPr>
              <a:t>    Illnesses</a:t>
            </a:r>
          </a:p>
        </p:txBody>
      </p:sp>
      <p:sp>
        <p:nvSpPr>
          <p:cNvPr id="92167" name="TextBox 8"/>
          <p:cNvSpPr txBox="1">
            <a:spLocks noChangeArrowheads="1"/>
          </p:cNvSpPr>
          <p:nvPr/>
        </p:nvSpPr>
        <p:spPr bwMode="auto">
          <a:xfrm>
            <a:off x="1627188" y="5778500"/>
            <a:ext cx="2200275" cy="708025"/>
          </a:xfrm>
          <a:prstGeom prst="rect">
            <a:avLst/>
          </a:prstGeom>
          <a:noFill/>
          <a:ln w="9525">
            <a:noFill/>
            <a:miter lim="800000"/>
            <a:headEnd/>
            <a:tailEnd/>
          </a:ln>
        </p:spPr>
        <p:txBody>
          <a:bodyPr>
            <a:spAutoFit/>
          </a:bodyPr>
          <a:lstStyle/>
          <a:p>
            <a:r>
              <a:rPr lang="en-US" sz="4000"/>
              <a:t>Win </a:t>
            </a:r>
            <a:r>
              <a:rPr lang="en-US" sz="4000">
                <a:solidFill>
                  <a:srgbClr val="0000FF"/>
                </a:solidFill>
              </a:rPr>
              <a:t>(+) </a:t>
            </a:r>
          </a:p>
        </p:txBody>
      </p:sp>
      <p:sp>
        <p:nvSpPr>
          <p:cNvPr id="92168" name="TextBox 9"/>
          <p:cNvSpPr txBox="1">
            <a:spLocks noChangeArrowheads="1"/>
          </p:cNvSpPr>
          <p:nvPr/>
        </p:nvSpPr>
        <p:spPr bwMode="auto">
          <a:xfrm>
            <a:off x="6188075" y="5384800"/>
            <a:ext cx="1884363" cy="892175"/>
          </a:xfrm>
          <a:prstGeom prst="rect">
            <a:avLst/>
          </a:prstGeom>
          <a:noFill/>
          <a:ln w="9525">
            <a:noFill/>
            <a:miter lim="800000"/>
            <a:headEnd/>
            <a:tailEnd/>
          </a:ln>
        </p:spPr>
        <p:txBody>
          <a:bodyPr wrap="none">
            <a:spAutoFit/>
          </a:bodyPr>
          <a:lstStyle/>
          <a:p>
            <a:r>
              <a:rPr lang="en-US" sz="4000"/>
              <a:t>Win </a:t>
            </a:r>
            <a:r>
              <a:rPr lang="en-US" sz="4000">
                <a:solidFill>
                  <a:srgbClr val="0000FF"/>
                </a:solidFill>
              </a:rPr>
              <a:t>(+) </a:t>
            </a: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Traffic_Wondering Wanderer.jpg"/>
          <p:cNvPicPr>
            <a:picLocks noChangeAspect="1"/>
          </p:cNvPicPr>
          <p:nvPr/>
        </p:nvPicPr>
        <p:blipFill>
          <a:blip r:embed="rId3"/>
          <a:srcRect/>
          <a:stretch>
            <a:fillRect/>
          </a:stretch>
        </p:blipFill>
        <p:spPr bwMode="auto">
          <a:xfrm>
            <a:off x="23813" y="0"/>
            <a:ext cx="5143500" cy="6858000"/>
          </a:xfrm>
          <a:prstGeom prst="rect">
            <a:avLst/>
          </a:prstGeom>
          <a:noFill/>
          <a:ln w="9525">
            <a:noFill/>
            <a:miter lim="800000"/>
            <a:headEnd/>
            <a:tailEnd/>
          </a:ln>
        </p:spPr>
      </p:pic>
      <p:sp>
        <p:nvSpPr>
          <p:cNvPr id="4" name="TextBox 3"/>
          <p:cNvSpPr txBox="1"/>
          <p:nvPr/>
        </p:nvSpPr>
        <p:spPr>
          <a:xfrm>
            <a:off x="990600" y="122238"/>
            <a:ext cx="4191000" cy="1077218"/>
          </a:xfrm>
          <a:prstGeom prst="rect">
            <a:avLst/>
          </a:prstGeom>
          <a:solidFill>
            <a:srgbClr val="CCFFCC"/>
          </a:solidFill>
          <a:ln>
            <a:solidFill>
              <a:schemeClr val="accent5"/>
            </a:solidFill>
          </a:ln>
        </p:spPr>
        <p:txBody>
          <a:bodyPr wrap="square">
            <a:spAutoFit/>
          </a:bodyPr>
          <a:lstStyle/>
          <a:p>
            <a:r>
              <a:rPr lang="en-US" sz="3200" dirty="0"/>
              <a:t>Reducing This Equals </a:t>
            </a:r>
          </a:p>
          <a:p>
            <a:r>
              <a:rPr lang="ja-JP" altLang="en-US" sz="3200"/>
              <a:t>“</a:t>
            </a:r>
            <a:r>
              <a:rPr lang="en-US" altLang="ja-JP" sz="3200" dirty="0"/>
              <a:t>Win-Wins</a:t>
            </a:r>
            <a:r>
              <a:rPr lang="ja-JP" altLang="en-US" sz="3200"/>
              <a:t>”</a:t>
            </a:r>
            <a:r>
              <a:rPr lang="en-US" altLang="ja-JP" sz="3200" dirty="0"/>
              <a:t> Such as…</a:t>
            </a:r>
            <a:endParaRPr lang="en-US" sz="3200" dirty="0"/>
          </a:p>
        </p:txBody>
      </p:sp>
      <p:sp>
        <p:nvSpPr>
          <p:cNvPr id="94211" name="TextBox 5"/>
          <p:cNvSpPr txBox="1">
            <a:spLocks noChangeArrowheads="1"/>
          </p:cNvSpPr>
          <p:nvPr/>
        </p:nvSpPr>
        <p:spPr bwMode="auto">
          <a:xfrm>
            <a:off x="5143500" y="1200150"/>
            <a:ext cx="4000500" cy="4591050"/>
          </a:xfrm>
          <a:prstGeom prst="rect">
            <a:avLst/>
          </a:prstGeom>
          <a:solidFill>
            <a:srgbClr val="CCFFCC"/>
          </a:solidFill>
          <a:ln w="9525">
            <a:noFill/>
            <a:miter lim="800000"/>
            <a:headEnd/>
            <a:tailEnd/>
          </a:ln>
        </p:spPr>
        <p:txBody>
          <a:bodyPr wrap="square">
            <a:spAutoFit/>
          </a:bodyPr>
          <a:lstStyle/>
          <a:p>
            <a:r>
              <a:rPr lang="en-US" sz="3200" dirty="0"/>
              <a:t>… ↓GHG Emissions</a:t>
            </a:r>
          </a:p>
          <a:p>
            <a:r>
              <a:rPr lang="en-US" sz="3200" dirty="0"/>
              <a:t>↑ Physical Activity</a:t>
            </a:r>
          </a:p>
          <a:p>
            <a:r>
              <a:rPr lang="en-US" sz="3200" dirty="0"/>
              <a:t>↓ Respiratory and </a:t>
            </a:r>
          </a:p>
          <a:p>
            <a:r>
              <a:rPr lang="en-US" sz="3200" dirty="0"/>
              <a:t>     Cardiovascular </a:t>
            </a:r>
          </a:p>
          <a:p>
            <a:r>
              <a:rPr lang="en-US" sz="3200" dirty="0"/>
              <a:t>     Diseases</a:t>
            </a:r>
          </a:p>
          <a:p>
            <a:r>
              <a:rPr lang="en-US" sz="3200" dirty="0"/>
              <a:t>↓ Chronic Disease</a:t>
            </a:r>
          </a:p>
          <a:p>
            <a:r>
              <a:rPr lang="en-US" sz="3200" dirty="0"/>
              <a:t>↓ Motor-vehicle </a:t>
            </a:r>
          </a:p>
          <a:p>
            <a:r>
              <a:rPr lang="en-US" sz="3200" dirty="0"/>
              <a:t>Fatalities and Injuries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descr="Plume_Courtney Hansen Photos.jpg"/>
          <p:cNvPicPr>
            <a:picLocks noChangeAspect="1"/>
          </p:cNvPicPr>
          <p:nvPr/>
        </p:nvPicPr>
        <p:blipFill>
          <a:blip r:embed="rId3"/>
          <a:srcRect/>
          <a:stretch>
            <a:fillRect/>
          </a:stretch>
        </p:blipFill>
        <p:spPr bwMode="auto">
          <a:xfrm>
            <a:off x="0" y="0"/>
            <a:ext cx="4757738" cy="6858000"/>
          </a:xfrm>
          <a:prstGeom prst="rect">
            <a:avLst/>
          </a:prstGeom>
          <a:noFill/>
          <a:ln w="9525">
            <a:noFill/>
            <a:miter lim="800000"/>
            <a:headEnd/>
            <a:tailEnd/>
          </a:ln>
        </p:spPr>
      </p:pic>
      <p:pic>
        <p:nvPicPr>
          <p:cNvPr id="96258" name="Picture 4" descr="Smiling Kids_nansenfoto.jpg"/>
          <p:cNvPicPr>
            <a:picLocks noChangeAspect="1"/>
          </p:cNvPicPr>
          <p:nvPr/>
        </p:nvPicPr>
        <p:blipFill>
          <a:blip r:embed="rId4"/>
          <a:srcRect/>
          <a:stretch>
            <a:fillRect/>
          </a:stretch>
        </p:blipFill>
        <p:spPr bwMode="auto">
          <a:xfrm>
            <a:off x="4724400" y="0"/>
            <a:ext cx="4554538" cy="6858000"/>
          </a:xfrm>
          <a:prstGeom prst="rect">
            <a:avLst/>
          </a:prstGeom>
          <a:noFill/>
          <a:ln w="9525">
            <a:noFill/>
            <a:miter lim="800000"/>
            <a:headEnd/>
            <a:tailEnd/>
          </a:ln>
        </p:spPr>
      </p:pic>
      <p:sp>
        <p:nvSpPr>
          <p:cNvPr id="6" name="TextBox 5"/>
          <p:cNvSpPr txBox="1"/>
          <p:nvPr/>
        </p:nvSpPr>
        <p:spPr>
          <a:xfrm>
            <a:off x="457200" y="382250"/>
            <a:ext cx="3276783" cy="1446550"/>
          </a:xfrm>
          <a:prstGeom prst="rect">
            <a:avLst/>
          </a:prstGeom>
          <a:noFill/>
        </p:spPr>
        <p:txBody>
          <a:bodyPr wrap="none">
            <a:spAutoFit/>
          </a:bodyPr>
          <a:lstStyle/>
          <a:p>
            <a:pPr>
              <a:defRPr/>
            </a:pPr>
            <a:r>
              <a:rPr lang="en-US" sz="4400" dirty="0">
                <a:ln>
                  <a:solidFill>
                    <a:schemeClr val="tx2"/>
                  </a:solidFill>
                </a:ln>
                <a:solidFill>
                  <a:schemeClr val="tx2"/>
                </a:solidFill>
              </a:rPr>
              <a:t>Reducing</a:t>
            </a:r>
          </a:p>
          <a:p>
            <a:pPr>
              <a:defRPr/>
            </a:pPr>
            <a:r>
              <a:rPr lang="en-US" sz="4400" dirty="0">
                <a:ln>
                  <a:solidFill>
                    <a:schemeClr val="tx2"/>
                  </a:solidFill>
                </a:ln>
                <a:solidFill>
                  <a:schemeClr val="tx2"/>
                </a:solidFill>
              </a:rPr>
              <a:t> This Equals…</a:t>
            </a:r>
          </a:p>
        </p:txBody>
      </p:sp>
      <p:sp>
        <p:nvSpPr>
          <p:cNvPr id="96260" name="TextBox 7"/>
          <p:cNvSpPr txBox="1">
            <a:spLocks noChangeArrowheads="1"/>
          </p:cNvSpPr>
          <p:nvPr/>
        </p:nvSpPr>
        <p:spPr bwMode="auto">
          <a:xfrm>
            <a:off x="6372225" y="0"/>
            <a:ext cx="1654175" cy="769938"/>
          </a:xfrm>
          <a:prstGeom prst="rect">
            <a:avLst/>
          </a:prstGeom>
          <a:noFill/>
          <a:ln w="9525">
            <a:noFill/>
            <a:miter lim="800000"/>
            <a:headEnd/>
            <a:tailEnd/>
          </a:ln>
        </p:spPr>
        <p:txBody>
          <a:bodyPr wrap="none">
            <a:spAutoFit/>
          </a:bodyPr>
          <a:lstStyle/>
          <a:p>
            <a:r>
              <a:rPr lang="en-US" sz="4400">
                <a:solidFill>
                  <a:schemeClr val="tx2"/>
                </a:solidFill>
              </a:rPr>
              <a:t>…This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8306" name="Picture 4" descr="Earth_FlyingSinger.jpg"/>
          <p:cNvPicPr>
            <a:picLocks noChangeAspect="1"/>
          </p:cNvPicPr>
          <p:nvPr/>
        </p:nvPicPr>
        <p:blipFill>
          <a:blip r:embed="rId3"/>
          <a:srcRect/>
          <a:stretch>
            <a:fillRect/>
          </a:stretch>
        </p:blipFill>
        <p:spPr bwMode="auto">
          <a:xfrm>
            <a:off x="984250" y="0"/>
            <a:ext cx="7623175" cy="6858000"/>
          </a:xfrm>
          <a:prstGeom prst="rect">
            <a:avLst/>
          </a:prstGeom>
          <a:noFill/>
          <a:ln w="9525">
            <a:noFill/>
            <a:miter lim="800000"/>
            <a:headEnd/>
            <a:tailEnd/>
          </a:ln>
        </p:spPr>
      </p:pic>
      <p:sp>
        <p:nvSpPr>
          <p:cNvPr id="98307" name="TextBox 5"/>
          <p:cNvSpPr txBox="1">
            <a:spLocks noChangeArrowheads="1"/>
          </p:cNvSpPr>
          <p:nvPr/>
        </p:nvSpPr>
        <p:spPr bwMode="auto">
          <a:xfrm>
            <a:off x="1041400" y="5919788"/>
            <a:ext cx="4673600" cy="646331"/>
          </a:xfrm>
          <a:prstGeom prst="rect">
            <a:avLst/>
          </a:prstGeom>
          <a:solidFill>
            <a:srgbClr val="CCFFCC"/>
          </a:solidFill>
          <a:ln w="9525">
            <a:noFill/>
            <a:miter lim="800000"/>
            <a:headEnd/>
            <a:tailEnd/>
          </a:ln>
        </p:spPr>
        <p:txBody>
          <a:bodyPr wrap="square">
            <a:spAutoFit/>
          </a:bodyPr>
          <a:lstStyle/>
          <a:p>
            <a:r>
              <a:rPr lang="en-US" sz="3600" dirty="0">
                <a:solidFill>
                  <a:srgbClr val="000000"/>
                </a:solidFill>
              </a:rPr>
              <a:t>Less at This Scale…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Man on Porch_Whiskeygonebad.jpg"/>
          <p:cNvPicPr>
            <a:picLocks noChangeAspect="1"/>
          </p:cNvPicPr>
          <p:nvPr/>
        </p:nvPicPr>
        <p:blipFill>
          <a:blip r:embed="rId3"/>
          <a:srcRect/>
          <a:stretch>
            <a:fillRect/>
          </a:stretch>
        </p:blipFill>
        <p:spPr bwMode="auto">
          <a:xfrm>
            <a:off x="-42863" y="0"/>
            <a:ext cx="9144001" cy="6858000"/>
          </a:xfrm>
          <a:prstGeom prst="rect">
            <a:avLst/>
          </a:prstGeom>
          <a:noFill/>
          <a:ln w="9525">
            <a:noFill/>
            <a:miter lim="800000"/>
            <a:headEnd/>
            <a:tailEnd/>
          </a:ln>
        </p:spPr>
      </p:pic>
      <p:sp>
        <p:nvSpPr>
          <p:cNvPr id="100354" name="TextBox 2"/>
          <p:cNvSpPr txBox="1">
            <a:spLocks noChangeArrowheads="1"/>
          </p:cNvSpPr>
          <p:nvPr/>
        </p:nvSpPr>
        <p:spPr bwMode="auto">
          <a:xfrm>
            <a:off x="-365125" y="-182563"/>
            <a:ext cx="2257425" cy="1938338"/>
          </a:xfrm>
          <a:prstGeom prst="rect">
            <a:avLst/>
          </a:prstGeom>
          <a:noFill/>
          <a:ln w="9525">
            <a:noFill/>
            <a:miter lim="800000"/>
            <a:headEnd/>
            <a:tailEnd/>
          </a:ln>
        </p:spPr>
        <p:txBody>
          <a:bodyPr wrap="none">
            <a:spAutoFit/>
          </a:bodyPr>
          <a:lstStyle/>
          <a:p>
            <a:r>
              <a:rPr lang="en-US" sz="4000"/>
              <a:t>  </a:t>
            </a:r>
            <a:r>
              <a:rPr lang="en-US" sz="4000">
                <a:solidFill>
                  <a:srgbClr val="000000"/>
                </a:solidFill>
              </a:rPr>
              <a:t>…More</a:t>
            </a:r>
          </a:p>
          <a:p>
            <a:r>
              <a:rPr lang="en-US" sz="4000">
                <a:solidFill>
                  <a:srgbClr val="000000"/>
                </a:solidFill>
              </a:rPr>
              <a:t>     At This</a:t>
            </a:r>
          </a:p>
          <a:p>
            <a:r>
              <a:rPr lang="en-US" sz="4000">
                <a:solidFill>
                  <a:srgbClr val="000000"/>
                </a:solidFill>
              </a:rPr>
              <a:t>      Scale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54000" y="0"/>
            <a:ext cx="8636000" cy="990600"/>
          </a:xfrm>
        </p:spPr>
        <p:txBody>
          <a:bodyPr/>
          <a:lstStyle/>
          <a:p>
            <a:r>
              <a:rPr lang="en-US" smtClean="0"/>
              <a:t>Dissemination Conclusions</a:t>
            </a:r>
          </a:p>
        </p:txBody>
      </p:sp>
      <p:sp>
        <p:nvSpPr>
          <p:cNvPr id="269315" name="Content Placeholder 2"/>
          <p:cNvSpPr>
            <a:spLocks noGrp="1"/>
          </p:cNvSpPr>
          <p:nvPr>
            <p:ph idx="1"/>
          </p:nvPr>
        </p:nvSpPr>
        <p:spPr>
          <a:xfrm>
            <a:off x="254000" y="1905000"/>
            <a:ext cx="8636000" cy="3810000"/>
          </a:xfrm>
        </p:spPr>
        <p:txBody>
          <a:bodyPr/>
          <a:lstStyle/>
          <a:p>
            <a:pPr>
              <a:lnSpc>
                <a:spcPct val="150000"/>
              </a:lnSpc>
              <a:buFontTx/>
              <a:buChar char="•"/>
            </a:pPr>
            <a:r>
              <a:rPr lang="en-US" sz="3200" smtClean="0"/>
              <a:t>Report wording will impact audience response</a:t>
            </a:r>
          </a:p>
          <a:p>
            <a:pPr>
              <a:lnSpc>
                <a:spcPct val="150000"/>
              </a:lnSpc>
              <a:buFontTx/>
              <a:buChar char="•"/>
            </a:pPr>
            <a:r>
              <a:rPr lang="en-US" sz="3200" smtClean="0"/>
              <a:t>Localize and tailor communications</a:t>
            </a:r>
          </a:p>
          <a:p>
            <a:pPr>
              <a:lnSpc>
                <a:spcPct val="150000"/>
              </a:lnSpc>
              <a:buFontTx/>
              <a:buChar char="•"/>
            </a:pPr>
            <a:r>
              <a:rPr lang="en-US" sz="3200" smtClean="0"/>
              <a:t>Focus on health co-benefits </a:t>
            </a:r>
          </a:p>
          <a:p>
            <a:pPr>
              <a:lnSpc>
                <a:spcPct val="150000"/>
              </a:lnSpc>
              <a:buFontTx/>
              <a:buChar char="•"/>
            </a:pPr>
            <a:r>
              <a:rPr lang="en-US" sz="3200" smtClean="0"/>
              <a:t>Insert health in debate with win-wins</a:t>
            </a:r>
          </a:p>
          <a:p>
            <a:pPr>
              <a:lnSpc>
                <a:spcPct val="150000"/>
              </a:lnSpc>
              <a:buFontTx/>
              <a:buChar char="•"/>
            </a:pPr>
            <a:r>
              <a:rPr lang="en-US" sz="3200" smtClean="0"/>
              <a:t>Avoid climate change politics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9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54000" y="0"/>
            <a:ext cx="8636000" cy="1066800"/>
          </a:xfrm>
        </p:spPr>
        <p:txBody>
          <a:bodyPr/>
          <a:lstStyle/>
          <a:p>
            <a:r>
              <a:rPr lang="en-US" smtClean="0"/>
              <a:t>Communication Exercise</a:t>
            </a:r>
          </a:p>
        </p:txBody>
      </p:sp>
      <p:sp>
        <p:nvSpPr>
          <p:cNvPr id="104450" name="Content Placeholder 2"/>
          <p:cNvSpPr>
            <a:spLocks noGrp="1"/>
          </p:cNvSpPr>
          <p:nvPr>
            <p:ph idx="1"/>
          </p:nvPr>
        </p:nvSpPr>
        <p:spPr>
          <a:xfrm>
            <a:off x="355600" y="1600200"/>
            <a:ext cx="8636000" cy="2628900"/>
          </a:xfrm>
        </p:spPr>
        <p:txBody>
          <a:bodyPr/>
          <a:lstStyle/>
          <a:p>
            <a:pPr>
              <a:lnSpc>
                <a:spcPct val="170000"/>
              </a:lnSpc>
            </a:pPr>
            <a:r>
              <a:rPr lang="en-US" dirty="0" smtClean="0"/>
              <a:t>Create frames by speaking to your audience</a:t>
            </a:r>
            <a:r>
              <a:rPr lang="ja-JP" altLang="en-US" smtClean="0"/>
              <a:t>’</a:t>
            </a:r>
            <a:r>
              <a:rPr lang="en-US" altLang="ja-JP" dirty="0" smtClean="0"/>
              <a:t>s perspective:</a:t>
            </a:r>
          </a:p>
          <a:p>
            <a:pPr lvl="1">
              <a:lnSpc>
                <a:spcPct val="170000"/>
              </a:lnSpc>
              <a:buFontTx/>
              <a:buChar char="•"/>
            </a:pPr>
            <a:r>
              <a:rPr lang="en-US" dirty="0" smtClean="0"/>
              <a:t>Values</a:t>
            </a:r>
          </a:p>
          <a:p>
            <a:pPr lvl="1">
              <a:lnSpc>
                <a:spcPct val="170000"/>
              </a:lnSpc>
              <a:buFontTx/>
              <a:buChar char="•"/>
            </a:pPr>
            <a:r>
              <a:rPr lang="en-US" dirty="0" smtClean="0"/>
              <a:t>Barriers</a:t>
            </a:r>
          </a:p>
          <a:p>
            <a:pPr lvl="1">
              <a:lnSpc>
                <a:spcPct val="170000"/>
              </a:lnSpc>
              <a:buFontTx/>
              <a:buChar char="•"/>
            </a:pPr>
            <a:r>
              <a:rPr lang="en-US" dirty="0" smtClean="0"/>
              <a:t>Vision</a:t>
            </a:r>
          </a:p>
          <a:p>
            <a:pPr lvl="1">
              <a:lnSpc>
                <a:spcPct val="170000"/>
              </a:lnSpc>
              <a:buFontTx/>
              <a:buChar char="•"/>
            </a:pPr>
            <a:r>
              <a:rPr lang="en-US" dirty="0" smtClean="0"/>
              <a:t>The </a:t>
            </a:r>
            <a:r>
              <a:rPr lang="ja-JP" altLang="en-US" smtClean="0">
                <a:ea typeface="MS PGothic" pitchFamily="34" charset="-128"/>
              </a:rPr>
              <a:t>“</a:t>
            </a:r>
            <a:r>
              <a:rPr lang="en-US" altLang="ja-JP" dirty="0" smtClean="0">
                <a:ea typeface="MS PGothic" pitchFamily="34" charset="-128"/>
              </a:rPr>
              <a:t>Ask</a:t>
            </a:r>
            <a:r>
              <a:rPr lang="ja-JP" altLang="en-US" smtClean="0">
                <a:ea typeface="MS PGothic" pitchFamily="34" charset="-128"/>
              </a:rPr>
              <a:t>”</a:t>
            </a:r>
            <a:endParaRPr lang="en-US" altLang="ja-JP" dirty="0" smtClean="0"/>
          </a:p>
          <a:p>
            <a:pPr>
              <a:lnSpc>
                <a:spcPct val="170000"/>
              </a:lnSpc>
            </a:pPr>
            <a:r>
              <a:rPr lang="en-US" dirty="0" smtClean="0">
                <a:sym typeface="Wingdings" pitchFamily="2" charset="2"/>
              </a:rPr>
              <a:t>  </a:t>
            </a:r>
            <a:r>
              <a:rPr lang="en-US" dirty="0" smtClean="0"/>
              <a:t>Apply these to target audiences in dissemination strategy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p:cNvSpPr>
            <a:spLocks noGrp="1"/>
          </p:cNvSpPr>
          <p:nvPr>
            <p:ph type="title"/>
          </p:nvPr>
        </p:nvSpPr>
        <p:spPr>
          <a:xfrm>
            <a:off x="254000" y="90488"/>
            <a:ext cx="8661400" cy="1281112"/>
          </a:xfrm>
        </p:spPr>
        <p:txBody>
          <a:bodyPr/>
          <a:lstStyle/>
          <a:p>
            <a:pPr algn="l"/>
            <a:r>
              <a:rPr lang="en-US" sz="3600" dirty="0" smtClean="0"/>
              <a:t>   </a:t>
            </a:r>
            <a:r>
              <a:rPr lang="en-US" sz="3600" dirty="0" smtClean="0">
                <a:solidFill>
                  <a:srgbClr val="000000"/>
                </a:solidFill>
              </a:rPr>
              <a:t>Defining </a:t>
            </a:r>
            <a:r>
              <a:rPr lang="en-US" sz="3600" dirty="0" smtClean="0">
                <a:solidFill>
                  <a:srgbClr val="000000"/>
                </a:solidFill>
              </a:rPr>
              <a:t>Your Message Frame Example </a:t>
            </a:r>
          </a:p>
        </p:txBody>
      </p:sp>
      <p:graphicFrame>
        <p:nvGraphicFramePr>
          <p:cNvPr id="5" name="Table 4"/>
          <p:cNvGraphicFramePr>
            <a:graphicFrameLocks noGrp="1"/>
          </p:cNvGraphicFramePr>
          <p:nvPr/>
        </p:nvGraphicFramePr>
        <p:xfrm>
          <a:off x="304800" y="1219200"/>
          <a:ext cx="8534400" cy="4343400"/>
        </p:xfrm>
        <a:graphic>
          <a:graphicData uri="http://schemas.openxmlformats.org/drawingml/2006/table">
            <a:tbl>
              <a:tblPr/>
              <a:tblGrid>
                <a:gridCol w="4267200"/>
                <a:gridCol w="4267200"/>
              </a:tblGrid>
              <a:tr h="2171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FF"/>
                          </a:solidFill>
                          <a:effectLst/>
                          <a:latin typeface="Gill Sans Light" charset="0"/>
                          <a:ea typeface="ヒラギノ角ゴ ProN W3" charset="-128"/>
                          <a:sym typeface="Gill Sans Light" charset="0"/>
                        </a:rPr>
                        <a:t>Value Message: </a:t>
                      </a:r>
                      <a:r>
                        <a:rPr kumimoji="0" lang="en-US" sz="1400" b="0" i="0" u="none" strike="noStrike" cap="none" normalizeH="0" baseline="0" dirty="0" smtClean="0">
                          <a:ln>
                            <a:noFill/>
                          </a:ln>
                          <a:solidFill>
                            <a:srgbClr val="414141"/>
                          </a:solidFill>
                          <a:effectLst/>
                          <a:latin typeface="Gill Sans Light" charset="0"/>
                          <a:ea typeface="ヒラギノ角ゴ ProN W3" charset="-128"/>
                          <a:sym typeface="Gill Sans Light" charset="0"/>
                        </a:rPr>
                        <a:t>How does the issue you seek to change align with the audience</a:t>
                      </a:r>
                      <a:r>
                        <a:rPr kumimoji="0" lang="ja-JP" altLang="en-US" sz="1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1400" b="0" i="0" u="none" strike="noStrike" cap="none" normalizeH="0" baseline="0" dirty="0" smtClean="0">
                          <a:ln>
                            <a:noFill/>
                          </a:ln>
                          <a:solidFill>
                            <a:srgbClr val="414141"/>
                          </a:solidFill>
                          <a:effectLst/>
                          <a:latin typeface="Gill Sans Light" charset="0"/>
                          <a:ea typeface="ヒラギノ角ゴ ProN W3" charset="-128"/>
                          <a:sym typeface="Gill Sans Light" charset="0"/>
                        </a:rPr>
                        <a:t>s already existing, closely held values?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14141"/>
                        </a:solidFill>
                        <a:effectLst/>
                        <a:latin typeface="Gill Sans Light" charset="0"/>
                        <a:ea typeface="ヒラギノ角ゴ ProN W3" charset="-128"/>
                        <a:sym typeface="Gill Sans Light"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Gill Sans Light" charset="0"/>
                          <a:ea typeface="ヒラギノ角ゴ ProN W3" charset="-128"/>
                          <a:sym typeface="Gill Sans Light" charset="0"/>
                        </a:rPr>
                        <a:t>Value smart planning and well thought out ideas and plans. Want to be innovative.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Gill Sans Light" charset="0"/>
                          <a:ea typeface="ヒラギノ角ゴ ProN W3" charset="-128"/>
                          <a:sym typeface="Gill Sans Light" charset="0"/>
                        </a:rPr>
                        <a:t>Barrier Message: </a:t>
                      </a:r>
                      <a:r>
                        <a:rPr kumimoji="0" lang="en-US" sz="1400" b="0" i="0" u="none" strike="noStrike" cap="none" normalizeH="0" baseline="0" smtClean="0">
                          <a:ln>
                            <a:noFill/>
                          </a:ln>
                          <a:solidFill>
                            <a:srgbClr val="414141"/>
                          </a:solidFill>
                          <a:effectLst/>
                          <a:latin typeface="Gill Sans Light" charset="0"/>
                          <a:ea typeface="ヒラギノ角ゴ ProN W3" charset="-128"/>
                          <a:sym typeface="Gill Sans Light" charset="0"/>
                        </a:rPr>
                        <a:t>What is your audience members</a:t>
                      </a:r>
                      <a:r>
                        <a:rPr kumimoji="0" lang="ja-JP" altLang="en-US" sz="1400" b="0" i="0" u="none" strike="noStrike" cap="none" normalizeH="0" baseline="0" smtClean="0">
                          <a:ln>
                            <a:noFill/>
                          </a:ln>
                          <a:solidFill>
                            <a:srgbClr val="414141"/>
                          </a:solidFill>
                          <a:effectLst/>
                          <a:latin typeface="Gill Sans Light" charset="0"/>
                          <a:ea typeface="ヒラギノ角ゴ ProN W3" charset="-128"/>
                          <a:sym typeface="Gill Sans Light" charset="0"/>
                        </a:rPr>
                        <a:t>’</a:t>
                      </a:r>
                      <a:r>
                        <a:rPr kumimoji="0" lang="en-US" altLang="ja-JP" sz="1400" b="0" i="0" u="none" strike="noStrike" cap="none" normalizeH="0" baseline="0" smtClean="0">
                          <a:ln>
                            <a:noFill/>
                          </a:ln>
                          <a:solidFill>
                            <a:srgbClr val="414141"/>
                          </a:solidFill>
                          <a:effectLst/>
                          <a:latin typeface="Gill Sans Light" charset="0"/>
                          <a:ea typeface="ヒラギノ角ゴ ProN W3" charset="-128"/>
                          <a:sym typeface="Gill Sans Light" charset="0"/>
                        </a:rPr>
                        <a:t> best reason to say no? How do you counter it?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414141"/>
                        </a:solidFill>
                        <a:effectLst/>
                        <a:latin typeface="Gill Sans Light" charset="0"/>
                        <a:ea typeface="ヒラギノ角ゴ ProN W3" charset="-128"/>
                        <a:sym typeface="Gill Sans Light"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They don</a:t>
                      </a:r>
                      <a:r>
                        <a:rPr kumimoji="0" lang="ja-JP" alt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a:t>
                      </a:r>
                      <a:r>
                        <a:rPr kumimoji="0" lang="en-US" altLang="ja-JP" sz="1400" b="0" i="0" u="none" strike="noStrike" cap="none" normalizeH="0" baseline="0" smtClean="0">
                          <a:ln>
                            <a:noFill/>
                          </a:ln>
                          <a:solidFill>
                            <a:srgbClr val="FF0000"/>
                          </a:solidFill>
                          <a:effectLst/>
                          <a:latin typeface="Gill Sans Light" charset="0"/>
                          <a:ea typeface="ヒラギノ角ゴ ProN W3" charset="-128"/>
                          <a:sym typeface="Gill Sans Light" charset="0"/>
                        </a:rPr>
                        <a:t>t have the resources to integrate findings.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This will strengthen your plan.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Not enough evidence to prove point.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Energy field will be an important issue.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71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FF"/>
                          </a:solidFill>
                          <a:effectLst/>
                          <a:latin typeface="Gill Sans Light" charset="0"/>
                          <a:ea typeface="ヒラギノ角ゴ ProN W3" charset="-128"/>
                          <a:sym typeface="Gill Sans Light" charset="0"/>
                        </a:rPr>
                        <a:t>Vision Message: </a:t>
                      </a:r>
                      <a:r>
                        <a:rPr kumimoji="0" lang="en-US" sz="1400" b="0" i="0" u="none" strike="noStrike" cap="none" normalizeH="0" baseline="0" dirty="0" smtClean="0">
                          <a:ln>
                            <a:noFill/>
                          </a:ln>
                          <a:solidFill>
                            <a:srgbClr val="414141"/>
                          </a:solidFill>
                          <a:effectLst/>
                          <a:latin typeface="Gill Sans Light" charset="0"/>
                          <a:ea typeface="ヒラギノ角ゴ ProN W3" charset="-128"/>
                          <a:sym typeface="Gill Sans Light" charset="0"/>
                        </a:rPr>
                        <a:t>What will happen if you accomplish your objective? How are things better for the audience?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14141"/>
                        </a:solidFill>
                        <a:effectLst/>
                        <a:latin typeface="Gill Sans Light" charset="0"/>
                        <a:ea typeface="ヒラギノ角ゴ ProN W3" charset="-128"/>
                        <a:sym typeface="Gill Sans Light"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Gill Sans Light" charset="0"/>
                          <a:ea typeface="ヒラギノ角ゴ ProN W3" charset="-128"/>
                          <a:sym typeface="Gill Sans Light" charset="0"/>
                        </a:rPr>
                        <a:t>More successful, comprehensive plan can broaden the way you talk about your plan.</a:t>
                      </a:r>
                      <a:endParaRPr kumimoji="0" lang="en-US" sz="1800" b="1" i="1" u="none" strike="noStrike" cap="none" normalizeH="0" baseline="0" dirty="0" smtClean="0">
                        <a:ln>
                          <a:noFill/>
                        </a:ln>
                        <a:solidFill>
                          <a:srgbClr val="FF0000"/>
                        </a:solidFill>
                        <a:effectLst/>
                        <a:latin typeface="Gill Sans Light" charset="0"/>
                        <a:ea typeface="ヒラギノ角ゴ ProN W3" charset="-128"/>
                        <a:sym typeface="Gill Sans 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Gill Sans Light" charset="0"/>
                          <a:ea typeface="ヒラギノ角ゴ ProN W3" charset="-128"/>
                          <a:sym typeface="Gill Sans Light" charset="0"/>
                        </a:rPr>
                        <a:t>The Ask: </a:t>
                      </a:r>
                      <a:r>
                        <a:rPr kumimoji="0" lang="en-US" sz="1400" b="0" i="0" u="none" strike="noStrike" cap="none" normalizeH="0" baseline="0" smtClean="0">
                          <a:ln>
                            <a:noFill/>
                          </a:ln>
                          <a:solidFill>
                            <a:schemeClr val="tx1"/>
                          </a:solidFill>
                          <a:effectLst/>
                          <a:latin typeface="Gill Sans Light" charset="0"/>
                          <a:ea typeface="ヒラギノ角ゴ ProN W3" charset="-128"/>
                          <a:sym typeface="Gill Sans Light" charset="0"/>
                        </a:rPr>
                        <a:t>What, specifically, do you want the audience to do?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Gill Sans Light" charset="0"/>
                        <a:ea typeface="ヒラギノ角ゴ ProN W3" charset="-128"/>
                        <a:sym typeface="Gill Sans Light"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Integrate findings into their planning process.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Gill Sans Light" charset="0"/>
                          <a:ea typeface="ヒラギノ角ゴ ProN W3" charset="-128"/>
                          <a:sym typeface="Gill Sans Light" charset="0"/>
                        </a:rPr>
                        <a:t>Invite employees to tech/policy 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05485" name="TextBox 1"/>
          <p:cNvSpPr txBox="1">
            <a:spLocks noChangeArrowheads="1"/>
          </p:cNvSpPr>
          <p:nvPr/>
        </p:nvSpPr>
        <p:spPr bwMode="auto">
          <a:xfrm>
            <a:off x="531813" y="5791200"/>
            <a:ext cx="5070475" cy="523875"/>
          </a:xfrm>
          <a:prstGeom prst="rect">
            <a:avLst/>
          </a:prstGeom>
          <a:noFill/>
          <a:ln w="9525">
            <a:noFill/>
            <a:miter lim="800000"/>
            <a:headEnd/>
            <a:tailEnd/>
          </a:ln>
        </p:spPr>
        <p:txBody>
          <a:bodyPr wrap="none">
            <a:spAutoFit/>
          </a:bodyPr>
          <a:lstStyle/>
          <a:p>
            <a:r>
              <a:rPr lang="en-US" sz="2800">
                <a:solidFill>
                  <a:srgbClr val="000000"/>
                </a:solidFill>
              </a:rPr>
              <a:t>Audience: Urban or Rural Planners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Content Placeholder 3" descr="TPEP_message_dev.pdf"/>
          <p:cNvPicPr>
            <a:picLocks noGrp="1" noChangeAspect="1"/>
          </p:cNvPicPr>
          <p:nvPr>
            <p:ph idx="1"/>
          </p:nvPr>
        </p:nvPicPr>
        <p:blipFill>
          <a:blip r:embed="rId3"/>
          <a:srcRect l="-11070" t="24706" r="-11070"/>
          <a:stretch>
            <a:fillRect/>
          </a:stretch>
        </p:blipFill>
        <p:spPr>
          <a:xfrm>
            <a:off x="-1676400" y="914400"/>
            <a:ext cx="12573000" cy="6629400"/>
          </a:xfrm>
        </p:spPr>
      </p:pic>
      <p:sp>
        <p:nvSpPr>
          <p:cNvPr id="107522" name="TextBox 6"/>
          <p:cNvSpPr txBox="1">
            <a:spLocks noChangeArrowheads="1"/>
          </p:cNvSpPr>
          <p:nvPr/>
        </p:nvSpPr>
        <p:spPr bwMode="auto">
          <a:xfrm>
            <a:off x="152400" y="381000"/>
            <a:ext cx="8991600" cy="523220"/>
          </a:xfrm>
          <a:prstGeom prst="rect">
            <a:avLst/>
          </a:prstGeom>
          <a:noFill/>
          <a:ln w="9525">
            <a:noFill/>
            <a:miter lim="800000"/>
            <a:headEnd/>
            <a:tailEnd/>
          </a:ln>
        </p:spPr>
        <p:txBody>
          <a:bodyPr wrap="square">
            <a:spAutoFit/>
          </a:bodyPr>
          <a:lstStyle/>
          <a:p>
            <a:r>
              <a:rPr lang="en-US" sz="2800" dirty="0">
                <a:solidFill>
                  <a:srgbClr val="000000"/>
                </a:solidFill>
              </a:rPr>
              <a:t>Exercise 6 in Toolkit: Developing Your Message Frame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54000" y="0"/>
            <a:ext cx="8636000" cy="1447800"/>
          </a:xfrm>
        </p:spPr>
        <p:txBody>
          <a:bodyPr/>
          <a:lstStyle/>
          <a:p>
            <a:r>
              <a:rPr lang="en-US" smtClean="0">
                <a:solidFill>
                  <a:srgbClr val="000000"/>
                </a:solidFill>
              </a:rPr>
              <a:t>Types of Recommendations</a:t>
            </a:r>
          </a:p>
        </p:txBody>
      </p:sp>
      <p:sp>
        <p:nvSpPr>
          <p:cNvPr id="3" name="Content Placeholder 2"/>
          <p:cNvSpPr>
            <a:spLocks noGrp="1"/>
          </p:cNvSpPr>
          <p:nvPr>
            <p:ph idx="1"/>
          </p:nvPr>
        </p:nvSpPr>
        <p:spPr>
          <a:xfrm>
            <a:off x="457200" y="1905000"/>
            <a:ext cx="8229600" cy="1935163"/>
          </a:xfrm>
        </p:spPr>
        <p:txBody>
          <a:bodyPr/>
          <a:lstStyle/>
          <a:p>
            <a:pPr>
              <a:lnSpc>
                <a:spcPct val="150000"/>
              </a:lnSpc>
              <a:buFontTx/>
              <a:buChar char="•"/>
            </a:pPr>
            <a:r>
              <a:rPr lang="en-US" sz="2800" smtClean="0">
                <a:solidFill>
                  <a:schemeClr val="tx2"/>
                </a:solidFill>
              </a:rPr>
              <a:t>Weighing in on legislation / policy as a whole</a:t>
            </a:r>
          </a:p>
          <a:p>
            <a:pPr>
              <a:lnSpc>
                <a:spcPct val="150000"/>
              </a:lnSpc>
              <a:buFontTx/>
              <a:buChar char="•"/>
            </a:pPr>
            <a:r>
              <a:rPr lang="en-US" sz="2800" smtClean="0">
                <a:solidFill>
                  <a:schemeClr val="tx2"/>
                </a:solidFill>
              </a:rPr>
              <a:t>Improvements to draft policy</a:t>
            </a:r>
          </a:p>
          <a:p>
            <a:pPr>
              <a:lnSpc>
                <a:spcPct val="150000"/>
              </a:lnSpc>
              <a:buFontTx/>
              <a:buChar char="•"/>
            </a:pPr>
            <a:r>
              <a:rPr lang="en-US" sz="2800" smtClean="0">
                <a:solidFill>
                  <a:schemeClr val="tx2"/>
                </a:solidFill>
              </a:rPr>
              <a:t>New or complementary policies</a:t>
            </a:r>
          </a:p>
          <a:p>
            <a:pPr>
              <a:lnSpc>
                <a:spcPct val="150000"/>
              </a:lnSpc>
              <a:buFontTx/>
              <a:buChar char="•"/>
            </a:pPr>
            <a:r>
              <a:rPr lang="en-US" sz="2800" smtClean="0">
                <a:solidFill>
                  <a:schemeClr val="tx2"/>
                </a:solidFill>
              </a:rPr>
              <a:t>Suggestions for good implementation</a:t>
            </a:r>
          </a:p>
          <a:p>
            <a:pPr>
              <a:lnSpc>
                <a:spcPct val="150000"/>
              </a:lnSpc>
              <a:buFontTx/>
              <a:buChar char="•"/>
            </a:pPr>
            <a:r>
              <a:rPr lang="en-US" sz="2800" smtClean="0">
                <a:solidFill>
                  <a:schemeClr val="tx2"/>
                </a:solidFill>
              </a:rPr>
              <a:t>Suggestions for other organizations to support implementation</a:t>
            </a:r>
          </a:p>
          <a:p>
            <a:endParaRPr lang="en-US" sz="3200"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54000" y="0"/>
            <a:ext cx="8636000" cy="1524000"/>
          </a:xfrm>
        </p:spPr>
        <p:txBody>
          <a:bodyPr/>
          <a:lstStyle/>
          <a:p>
            <a:r>
              <a:rPr lang="en-US" sz="3200" dirty="0" smtClean="0">
                <a:solidFill>
                  <a:srgbClr val="000000"/>
                </a:solidFill>
              </a:rPr>
              <a:t>Recommendation Example – </a:t>
            </a:r>
            <a:br>
              <a:rPr lang="en-US" sz="3200" dirty="0" smtClean="0">
                <a:solidFill>
                  <a:srgbClr val="000000"/>
                </a:solidFill>
              </a:rPr>
            </a:br>
            <a:r>
              <a:rPr lang="en-US" sz="3200" dirty="0" smtClean="0">
                <a:solidFill>
                  <a:srgbClr val="000000"/>
                </a:solidFill>
              </a:rPr>
              <a:t>Taylor Energy Coal Plant (Climate Change)</a:t>
            </a:r>
            <a:endParaRPr lang="en-US" sz="3200" i="1" dirty="0" smtClean="0">
              <a:solidFill>
                <a:srgbClr val="000000"/>
              </a:solidFill>
            </a:endParaRPr>
          </a:p>
        </p:txBody>
      </p:sp>
      <p:sp>
        <p:nvSpPr>
          <p:cNvPr id="29698" name="Content Placeholder 2"/>
          <p:cNvSpPr>
            <a:spLocks noGrp="1"/>
          </p:cNvSpPr>
          <p:nvPr>
            <p:ph idx="1"/>
          </p:nvPr>
        </p:nvSpPr>
        <p:spPr>
          <a:xfrm>
            <a:off x="304800" y="2514600"/>
            <a:ext cx="8636000" cy="2628900"/>
          </a:xfrm>
        </p:spPr>
        <p:txBody>
          <a:bodyPr/>
          <a:lstStyle/>
          <a:p>
            <a:r>
              <a:rPr lang="ja-JP" altLang="en-US" sz="2800" smtClean="0"/>
              <a:t>“</a:t>
            </a:r>
            <a:r>
              <a:rPr lang="en-US" altLang="ja-JP" sz="2800" dirty="0" smtClean="0"/>
              <a:t>Based on peer-reviewed science and this HIA's estimations, the impact from the minimum salary income from TEC could substantially reduce the risk of mortality for black employees and their families…. It is clear that if the job opportunities are not distributed throughout the local population, especially recruiting minorities, the economic development effect on health will not be realized.</a:t>
            </a:r>
            <a:r>
              <a:rPr lang="ja-JP" altLang="en-US" sz="2800" smtClean="0"/>
              <a:t>”</a:t>
            </a:r>
            <a:r>
              <a:rPr lang="en-US" altLang="ja-JP" sz="2800" dirty="0" smtClean="0"/>
              <a:t> </a:t>
            </a:r>
            <a:endParaRPr lang="en-US" sz="2800" dirty="0" smtClean="0"/>
          </a:p>
        </p:txBody>
      </p:sp>
      <p:sp>
        <p:nvSpPr>
          <p:cNvPr id="2" name="TextBox 1"/>
          <p:cNvSpPr txBox="1">
            <a:spLocks noChangeArrowheads="1"/>
          </p:cNvSpPr>
          <p:nvPr/>
        </p:nvSpPr>
        <p:spPr bwMode="auto">
          <a:xfrm>
            <a:off x="304800" y="1752600"/>
            <a:ext cx="8458200" cy="523220"/>
          </a:xfrm>
          <a:prstGeom prst="rect">
            <a:avLst/>
          </a:prstGeom>
          <a:noFill/>
          <a:ln w="9525">
            <a:noFill/>
            <a:miter lim="800000"/>
            <a:headEnd/>
            <a:tailEnd/>
          </a:ln>
        </p:spPr>
        <p:txBody>
          <a:bodyPr>
            <a:spAutoFit/>
          </a:bodyPr>
          <a:lstStyle/>
          <a:p>
            <a:pPr marL="457200" indent="-457200">
              <a:buFont typeface="Arial" pitchFamily="34" charset="0"/>
              <a:buChar char="•"/>
            </a:pPr>
            <a:r>
              <a:rPr lang="en-US" sz="2800" b="1" i="1" dirty="0">
                <a:solidFill>
                  <a:srgbClr val="000000"/>
                </a:solidFill>
              </a:rPr>
              <a:t>Weighs in on project as a whole:</a:t>
            </a:r>
            <a:endParaRPr lang="en-US"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28600" y="457200"/>
            <a:ext cx="8636000" cy="1295400"/>
          </a:xfrm>
        </p:spPr>
        <p:txBody>
          <a:bodyPr/>
          <a:lstStyle/>
          <a:p>
            <a:r>
              <a:rPr lang="en-US" sz="4500" dirty="0" smtClean="0">
                <a:solidFill>
                  <a:srgbClr val="000000"/>
                </a:solidFill>
              </a:rPr>
              <a:t/>
            </a:r>
            <a:br>
              <a:rPr lang="en-US" sz="4500" dirty="0" smtClean="0">
                <a:solidFill>
                  <a:srgbClr val="000000"/>
                </a:solidFill>
              </a:rPr>
            </a:br>
            <a:r>
              <a:rPr lang="en-US" sz="4500" dirty="0" smtClean="0">
                <a:solidFill>
                  <a:srgbClr val="000000"/>
                </a:solidFill>
              </a:rPr>
              <a:t/>
            </a:r>
            <a:br>
              <a:rPr lang="en-US" sz="4500" dirty="0" smtClean="0">
                <a:solidFill>
                  <a:srgbClr val="000000"/>
                </a:solidFill>
              </a:rPr>
            </a:br>
            <a:r>
              <a:rPr lang="en-US" sz="4500" dirty="0" smtClean="0">
                <a:solidFill>
                  <a:srgbClr val="000000"/>
                </a:solidFill>
              </a:rPr>
              <a:t>Recommendation </a:t>
            </a:r>
            <a:r>
              <a:rPr lang="en-US" sz="4500" dirty="0" smtClean="0">
                <a:solidFill>
                  <a:srgbClr val="000000"/>
                </a:solidFill>
              </a:rPr>
              <a:t>Example – </a:t>
            </a:r>
            <a:br>
              <a:rPr lang="en-US" sz="4500" dirty="0" smtClean="0">
                <a:solidFill>
                  <a:srgbClr val="000000"/>
                </a:solidFill>
              </a:rPr>
            </a:br>
            <a:r>
              <a:rPr lang="en-US" sz="2400" dirty="0" smtClean="0">
                <a:solidFill>
                  <a:srgbClr val="000000"/>
                </a:solidFill>
              </a:rPr>
              <a:t>Transportation Policies (Mitigation)-Eugene Climate Energy Action Plan</a:t>
            </a:r>
            <a:endParaRPr lang="en-US" sz="4500" b="1" dirty="0" smtClean="0">
              <a:solidFill>
                <a:srgbClr val="000000"/>
              </a:solidFill>
            </a:endParaRPr>
          </a:p>
        </p:txBody>
      </p:sp>
      <p:sp>
        <p:nvSpPr>
          <p:cNvPr id="27650" name="Content Placeholder 2"/>
          <p:cNvSpPr>
            <a:spLocks noGrp="1"/>
          </p:cNvSpPr>
          <p:nvPr>
            <p:ph idx="1"/>
          </p:nvPr>
        </p:nvSpPr>
        <p:spPr>
          <a:xfrm>
            <a:off x="457200" y="3505200"/>
            <a:ext cx="8229600" cy="2849563"/>
          </a:xfrm>
        </p:spPr>
        <p:txBody>
          <a:bodyPr/>
          <a:lstStyle/>
          <a:p>
            <a:r>
              <a:rPr lang="ja-JP" altLang="en-US" sz="3200" smtClean="0">
                <a:solidFill>
                  <a:schemeClr val="tx2"/>
                </a:solidFill>
              </a:rPr>
              <a:t>“</a:t>
            </a:r>
            <a:r>
              <a:rPr lang="en-US" altLang="ja-JP" sz="3200" smtClean="0">
                <a:solidFill>
                  <a:schemeClr val="tx2"/>
                </a:solidFill>
              </a:rPr>
              <a:t>To ensure maximum benefits to human health, make sure that active forms of transportation are measurably increased, while meeting greenhouse gas reduction goals.</a:t>
            </a:r>
            <a:r>
              <a:rPr lang="ja-JP" altLang="en-US" sz="3200" smtClean="0">
                <a:solidFill>
                  <a:schemeClr val="tx2"/>
                </a:solidFill>
              </a:rPr>
              <a:t>”</a:t>
            </a:r>
            <a:endParaRPr lang="en-US" altLang="ja-JP" sz="3200" smtClean="0">
              <a:solidFill>
                <a:schemeClr val="tx2"/>
              </a:solidFill>
            </a:endParaRPr>
          </a:p>
          <a:p>
            <a:endParaRPr lang="en-US" sz="3200" smtClean="0"/>
          </a:p>
        </p:txBody>
      </p:sp>
      <p:sp>
        <p:nvSpPr>
          <p:cNvPr id="2" name="TextBox 1"/>
          <p:cNvSpPr txBox="1">
            <a:spLocks noChangeArrowheads="1"/>
          </p:cNvSpPr>
          <p:nvPr/>
        </p:nvSpPr>
        <p:spPr bwMode="auto">
          <a:xfrm>
            <a:off x="304800" y="1981200"/>
            <a:ext cx="8382000" cy="1077913"/>
          </a:xfrm>
          <a:prstGeom prst="rect">
            <a:avLst/>
          </a:prstGeom>
          <a:noFill/>
          <a:ln w="9525">
            <a:noFill/>
            <a:miter lim="800000"/>
            <a:headEnd/>
            <a:tailEnd/>
          </a:ln>
        </p:spPr>
        <p:txBody>
          <a:bodyPr>
            <a:spAutoFit/>
          </a:bodyPr>
          <a:lstStyle/>
          <a:p>
            <a:pPr marL="571500" indent="-571500">
              <a:buFont typeface="Arial" pitchFamily="34" charset="0"/>
              <a:buChar char="•"/>
            </a:pPr>
            <a:r>
              <a:rPr lang="en-US" sz="3200" b="1" i="1">
                <a:solidFill>
                  <a:srgbClr val="000000"/>
                </a:solidFill>
              </a:rPr>
              <a:t>Makes improvements to draft policy</a:t>
            </a:r>
          </a:p>
          <a:p>
            <a:pPr marL="571500" indent="-571500">
              <a:buFont typeface="Arial" pitchFamily="34" charset="0"/>
              <a:buChar char="•"/>
            </a:pPr>
            <a:r>
              <a:rPr lang="en-US" sz="3200" b="1" i="1">
                <a:solidFill>
                  <a:srgbClr val="000000"/>
                </a:solidFill>
              </a:rPr>
              <a:t>Makes suggestions for implementation</a:t>
            </a:r>
            <a:endParaRPr lang="en-US" sz="3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54000" y="0"/>
            <a:ext cx="8636000" cy="1524000"/>
          </a:xfrm>
        </p:spPr>
        <p:txBody>
          <a:bodyPr/>
          <a:lstStyle/>
          <a:p>
            <a:r>
              <a:rPr lang="en-US" sz="4500" smtClean="0">
                <a:solidFill>
                  <a:srgbClr val="000000"/>
                </a:solidFill>
              </a:rPr>
              <a:t>Decision Makers &amp; Recommendations</a:t>
            </a:r>
          </a:p>
        </p:txBody>
      </p:sp>
      <p:sp>
        <p:nvSpPr>
          <p:cNvPr id="3" name="Content Placeholder 2"/>
          <p:cNvSpPr>
            <a:spLocks noGrp="1"/>
          </p:cNvSpPr>
          <p:nvPr>
            <p:ph idx="1"/>
          </p:nvPr>
        </p:nvSpPr>
        <p:spPr>
          <a:xfrm>
            <a:off x="457200" y="1600200"/>
            <a:ext cx="8229600" cy="3886200"/>
          </a:xfrm>
        </p:spPr>
        <p:txBody>
          <a:bodyPr/>
          <a:lstStyle/>
          <a:p>
            <a:pPr>
              <a:lnSpc>
                <a:spcPct val="150000"/>
              </a:lnSpc>
              <a:buFontTx/>
              <a:buChar char="•"/>
            </a:pPr>
            <a:r>
              <a:rPr lang="en-US" sz="3200" smtClean="0"/>
              <a:t>Within authority of decision maker</a:t>
            </a:r>
          </a:p>
          <a:p>
            <a:pPr>
              <a:lnSpc>
                <a:spcPct val="150000"/>
              </a:lnSpc>
              <a:buFontTx/>
              <a:buChar char="•"/>
            </a:pPr>
            <a:r>
              <a:rPr lang="en-US" sz="3200" smtClean="0"/>
              <a:t>Engage decision makers throughout process</a:t>
            </a:r>
          </a:p>
          <a:p>
            <a:pPr>
              <a:lnSpc>
                <a:spcPct val="150000"/>
              </a:lnSpc>
              <a:buFontTx/>
              <a:buChar char="•"/>
            </a:pPr>
            <a:r>
              <a:rPr lang="en-US" sz="3200" smtClean="0"/>
              <a:t>Communicate responsibility for each recommendation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Walking_Noisy Critter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TextBox 9"/>
          <p:cNvSpPr txBox="1">
            <a:spLocks noChangeArrowheads="1"/>
          </p:cNvSpPr>
          <p:nvPr/>
        </p:nvSpPr>
        <p:spPr bwMode="auto">
          <a:xfrm>
            <a:off x="2762250" y="-23813"/>
            <a:ext cx="6016625" cy="1323976"/>
          </a:xfrm>
          <a:prstGeom prst="rect">
            <a:avLst/>
          </a:prstGeom>
          <a:noFill/>
          <a:ln w="9525">
            <a:noFill/>
            <a:miter lim="800000"/>
            <a:headEnd/>
            <a:tailEnd/>
          </a:ln>
        </p:spPr>
        <p:txBody>
          <a:bodyPr wrap="none">
            <a:spAutoFit/>
          </a:bodyPr>
          <a:lstStyle/>
          <a:p>
            <a:r>
              <a:rPr lang="en-US" sz="4000">
                <a:solidFill>
                  <a:srgbClr val="000000"/>
                </a:solidFill>
              </a:rPr>
              <a:t>Reporting – Communication </a:t>
            </a:r>
          </a:p>
          <a:p>
            <a:r>
              <a:rPr lang="en-US" sz="4000">
                <a:solidFill>
                  <a:srgbClr val="000000"/>
                </a:solidFill>
              </a:rPr>
              <a:t>                           Strategies</a:t>
            </a:r>
          </a:p>
        </p:txBody>
      </p:sp>
      <p:sp>
        <p:nvSpPr>
          <p:cNvPr id="11" name="TextBox 10"/>
          <p:cNvSpPr txBox="1"/>
          <p:nvPr/>
        </p:nvSpPr>
        <p:spPr>
          <a:xfrm>
            <a:off x="304800" y="4713982"/>
            <a:ext cx="2161369" cy="1077218"/>
          </a:xfrm>
          <a:prstGeom prst="rect">
            <a:avLst/>
          </a:prstGeom>
          <a:noFill/>
        </p:spPr>
        <p:txBody>
          <a:bodyPr wrap="none">
            <a:spAutoFit/>
          </a:bodyPr>
          <a:lstStyle/>
          <a:p>
            <a:pPr>
              <a:defRPr/>
            </a:pPr>
            <a:r>
              <a:rPr lang="en-US" sz="3200" b="1" dirty="0">
                <a:ln>
                  <a:solidFill>
                    <a:schemeClr val="tx2">
                      <a:lumMod val="95000"/>
                      <a:lumOff val="5000"/>
                    </a:schemeClr>
                  </a:solidFill>
                </a:ln>
                <a:solidFill>
                  <a:schemeClr val="tx1"/>
                </a:solidFill>
              </a:rPr>
              <a:t>Focusing on </a:t>
            </a:r>
          </a:p>
          <a:p>
            <a:pPr>
              <a:defRPr/>
            </a:pPr>
            <a:r>
              <a:rPr lang="en-US" sz="3200" b="1" dirty="0">
                <a:ln>
                  <a:solidFill>
                    <a:schemeClr val="tx2">
                      <a:lumMod val="95000"/>
                      <a:lumOff val="5000"/>
                    </a:schemeClr>
                  </a:solidFill>
                </a:ln>
                <a:solidFill>
                  <a:schemeClr val="tx1"/>
                </a:solidFill>
              </a:rPr>
              <a:t>    Health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7D2D28E1DCE5479F7E6CEA8BBBE69F" ma:contentTypeVersion="18" ma:contentTypeDescription="Create a new document." ma:contentTypeScope="" ma:versionID="5f48d8e439eeb35d90b624bf4ad5645a">
  <xsd:schema xmlns:xsd="http://www.w3.org/2001/XMLSchema" xmlns:xs="http://www.w3.org/2001/XMLSchema" xmlns:p="http://schemas.microsoft.com/office/2006/metadata/properties" xmlns:ns1="http://schemas.microsoft.com/sharepoint/v3" xmlns:ns2="59da1016-2a1b-4f8a-9768-d7a4932f6f16" xmlns:ns3="0a694952-cb22-40ec-9f67-04f82ac00161" targetNamespace="http://schemas.microsoft.com/office/2006/metadata/properties" ma:root="true" ma:fieldsID="d0f8173e761758672fcd094938a7baab" ns1:_="" ns2:_="" ns3:_="">
    <xsd:import namespace="http://schemas.microsoft.com/sharepoint/v3"/>
    <xsd:import namespace="59da1016-2a1b-4f8a-9768-d7a4932f6f16"/>
    <xsd:import namespace="0a694952-cb22-40ec-9f67-04f82ac0016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694952-cb22-40ec-9f67-04f82ac0016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https://www.oregon.gov/oha/PH/HEALTHYENVIRONMENTS/TRACKINGASSESSMENT/HEALTHIMPACTASSESSMENT/Documents/Upstream%20HIA%20Climate%20Training/hiaccpolicytrng_ch6_2.28.pptx</Url>
      <Description>Slide 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0a694952-cb22-40ec-9f67-04f82ac00161" xsi:nil="true"/>
    <DocumentExpirationDate xmlns="59da1016-2a1b-4f8a-9768-d7a4932f6f16" xsi:nil="true"/>
    <IATopic xmlns="59da1016-2a1b-4f8a-9768-d7a4932f6f16" xsi:nil="true"/>
    <Meta_x0020_Keywords xmlns="0a694952-cb22-40ec-9f67-04f82ac00161" xsi:nil="true"/>
  </documentManagement>
</p:properties>
</file>

<file path=customXml/itemProps1.xml><?xml version="1.0" encoding="utf-8"?>
<ds:datastoreItem xmlns:ds="http://schemas.openxmlformats.org/officeDocument/2006/customXml" ds:itemID="{FA448DDD-899D-4C89-A5A3-8AC302E123E0}"/>
</file>

<file path=customXml/itemProps2.xml><?xml version="1.0" encoding="utf-8"?>
<ds:datastoreItem xmlns:ds="http://schemas.openxmlformats.org/officeDocument/2006/customXml" ds:itemID="{B9B06979-FB13-47D8-B8D1-79227BC3C177}"/>
</file>

<file path=customXml/itemProps3.xml><?xml version="1.0" encoding="utf-8"?>
<ds:datastoreItem xmlns:ds="http://schemas.openxmlformats.org/officeDocument/2006/customXml" ds:itemID="{09A65DA2-D952-45EA-BDD8-CC34ED62E08C}"/>
</file>

<file path=docProps/app.xml><?xml version="1.0" encoding="utf-8"?>
<Properties xmlns="http://schemas.openxmlformats.org/officeDocument/2006/extended-properties" xmlns:vt="http://schemas.openxmlformats.org/officeDocument/2006/docPropsVTypes">
  <TotalTime>850</TotalTime>
  <Pages>0</Pages>
  <Words>5597</Words>
  <Characters>0</Characters>
  <Application>Microsoft Office PowerPoint</Application>
  <PresentationFormat>On-screen Show (4:3)</PresentationFormat>
  <Lines>0</Lines>
  <Paragraphs>617</Paragraphs>
  <Slides>48</Slides>
  <Notes>42</Notes>
  <HiddenSlides>0</HiddenSlides>
  <MMClips>0</MMClips>
  <ScaleCrop>false</ScaleCrop>
  <HeadingPairs>
    <vt:vector size="4" baseType="variant">
      <vt:variant>
        <vt:lpstr>Theme</vt:lpstr>
      </vt:variant>
      <vt:variant>
        <vt:i4>15</vt:i4>
      </vt:variant>
      <vt:variant>
        <vt:lpstr>Slide Titles</vt:lpstr>
      </vt:variant>
      <vt:variant>
        <vt:i4>48</vt:i4>
      </vt:variant>
    </vt:vector>
  </HeadingPairs>
  <TitlesOfParts>
    <vt:vector size="63" baseType="lpstr">
      <vt:lpstr>Title &amp; Subtitle</vt:lpstr>
      <vt:lpstr>Title - Center</vt:lpstr>
      <vt:lpstr>Photo - Horizontal</vt:lpstr>
      <vt:lpstr>Photo - Horizontal - Dark</vt:lpstr>
      <vt:lpstr>Photo - Vertical - Dark</vt:lpstr>
      <vt:lpstr>Title &amp; Subtitle - Photo - Dark</vt:lpstr>
      <vt:lpstr>Title &amp; Bullets - Right</vt:lpstr>
      <vt:lpstr>Title &amp; Bullets - 2 Column</vt:lpstr>
      <vt:lpstr>Title &amp; Bullets - Left</vt:lpstr>
      <vt:lpstr>Title, Bullets &amp; Photo</vt:lpstr>
      <vt:lpstr>Bullets</vt:lpstr>
      <vt:lpstr>Blank</vt:lpstr>
      <vt:lpstr>Blank - Dark</vt:lpstr>
      <vt:lpstr>Title - Top</vt:lpstr>
      <vt:lpstr>Photo - Vertical</vt:lpstr>
      <vt:lpstr>Using HIA  on Climate Change Policy:  A Training Course for Public Health Professionals</vt:lpstr>
      <vt:lpstr>Steps of an HIA: Recommendations</vt:lpstr>
      <vt:lpstr>Recommendation Strategies</vt:lpstr>
      <vt:lpstr>Good Recommendations</vt:lpstr>
      <vt:lpstr>Types of Recommendations</vt:lpstr>
      <vt:lpstr>Recommendation Example –  Taylor Energy Coal Plant (Climate Change)</vt:lpstr>
      <vt:lpstr>  Recommendation Example –  Transportation Policies (Mitigation)-Eugene Climate Energy Action Plan</vt:lpstr>
      <vt:lpstr>Decision Makers &amp; Recommendations</vt:lpstr>
      <vt:lpstr>Slide 9</vt:lpstr>
      <vt:lpstr>Steps of an HIA: Reporting</vt:lpstr>
      <vt:lpstr> Key Goals of an HIA</vt:lpstr>
      <vt:lpstr>Purpose of HIA Dissemination</vt:lpstr>
      <vt:lpstr>The Target Audience</vt:lpstr>
      <vt:lpstr>Methods of Dissemination</vt:lpstr>
      <vt:lpstr>VMT HIA Example</vt:lpstr>
      <vt:lpstr>VMT HIA Example</vt:lpstr>
      <vt:lpstr>Toolkit – See VMT Example  Op-ed and One-pager</vt:lpstr>
      <vt:lpstr>Key Stakeholders in Dissemination</vt:lpstr>
      <vt:lpstr>Key Stakeholders in Dissemination</vt:lpstr>
      <vt:lpstr>Key Stakeholders in Dissemination</vt:lpstr>
      <vt:lpstr>Know Your Role</vt:lpstr>
      <vt:lpstr>Slide 22</vt:lpstr>
      <vt:lpstr>Slide 23</vt:lpstr>
      <vt:lpstr>Focus on Health Impacts</vt:lpstr>
      <vt:lpstr>Slide 25</vt:lpstr>
      <vt:lpstr>Slide 26</vt:lpstr>
      <vt:lpstr>Slide 27</vt:lpstr>
      <vt:lpstr>Slide 28</vt:lpstr>
      <vt:lpstr>Slide 29</vt:lpstr>
      <vt:lpstr>Slide 30</vt:lpstr>
      <vt:lpstr>Slide 31</vt:lpstr>
      <vt:lpstr>Slide 32</vt:lpstr>
      <vt:lpstr>Slide 33</vt:lpstr>
      <vt:lpstr>Slide 34</vt:lpstr>
      <vt:lpstr>Avoid Using Problematic Words or Framing</vt:lpstr>
      <vt:lpstr>Link to Issues That Relate to Core Values &amp; Beliefs</vt:lpstr>
      <vt:lpstr>What’s in a Name? “Climate Change” or “Global Warming”</vt:lpstr>
      <vt:lpstr>Researchers found that…</vt:lpstr>
      <vt:lpstr>Slide 39</vt:lpstr>
      <vt:lpstr>Slide 40</vt:lpstr>
      <vt:lpstr>Slide 41</vt:lpstr>
      <vt:lpstr>Slide 42</vt:lpstr>
      <vt:lpstr>Slide 43</vt:lpstr>
      <vt:lpstr>Slide 44</vt:lpstr>
      <vt:lpstr>Dissemination Conclusions</vt:lpstr>
      <vt:lpstr>Communication Exercise</vt:lpstr>
      <vt:lpstr>   Defining Your Message Frame Example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Tia Henderson</dc:creator>
  <cp:keywords/>
  <dc:description/>
  <cp:lastModifiedBy>OR0208096</cp:lastModifiedBy>
  <cp:revision>41</cp:revision>
  <dcterms:created xsi:type="dcterms:W3CDTF">2011-09-28T04:27:23Z</dcterms:created>
  <dcterms:modified xsi:type="dcterms:W3CDTF">2013-04-11T23:42:25Z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0x010100367D2D28E1DCE5479F7E6CEA8BBBE69F</vt:lpwstr>
  </property>
  <property fmtid="{D5CDD505-2E9C-101B-9397-08002B2CF9AE}" pid="3" name="WorkflowChangePath">
    <vt:lpwstr>e77a80a3-a184-4998-b014-5cc02e80c39b,2;</vt:lpwstr>
  </property>
</Properties>
</file>