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6" Type="http://schemas.microsoft.com/office/2020/02/relationships/classificationlabels" Target="docMetadata/LabelInfo.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trictFirstAndLastChars="0" saveSubsetFonts="1" conformance="strict">
  <p:sldMasterIdLst>
    <p:sldMasterId id="2147483649" r:id="rId5"/>
    <p:sldMasterId id="2147483700" r:id="rId6"/>
  </p:sldMasterIdLst>
  <p:notesMasterIdLst>
    <p:notesMasterId r:id="rId16"/>
  </p:notesMasterIdLst>
  <p:handoutMasterIdLst>
    <p:handoutMasterId r:id="rId17"/>
  </p:handoutMasterIdLst>
  <p:sldIdLst>
    <p:sldId id="751" r:id="rId7"/>
    <p:sldId id="307" r:id="rId8"/>
    <p:sldId id="308" r:id="rId9"/>
    <p:sldId id="309" r:id="rId10"/>
    <p:sldId id="743" r:id="rId11"/>
    <p:sldId id="753" r:id="rId12"/>
    <p:sldId id="754" r:id="rId13"/>
    <p:sldId id="752" r:id="rId14"/>
    <p:sldId id="746" r:id="rId1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521415D9-36F7-43E2-AB2F-B90AF26B5E84}">
      <p14:sectionLst xmlns:p14="http://schemas.microsoft.com/office/powerpoint/2010/main">
        <p14:section name="IPV screening and referral" id="{231604FB-4F11-4D67-AF5D-680D7578161A}">
          <p14:sldIdLst>
            <p14:sldId id="751"/>
            <p14:sldId id="307"/>
            <p14:sldId id="308"/>
            <p14:sldId id="309"/>
            <p14:sldId id="743"/>
            <p14:sldId id="753"/>
            <p14:sldId id="754"/>
            <p14:sldId id="752"/>
            <p14:sldId id="7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purl.oclc.org/ooxml/drawingml/main" xmlns:r="http://purl.oclc.org/ooxml/officeDocument/relationships" xmlns:p188="http://schemas.microsoft.com/office/powerpoint/2018/8/main">
  <p188:author id="{217D56E2-1355-217A-427F-0B71F5FDD00B}" name="McClean, Alyssa K." initials="MAK" userId="S::ALYSSA.K.MCCLEAN@oha.oregon.gov::6234c61e-7095-45ed-b1b4-9ed384947614" providerId="AD"/>
</p188:authorLst>
</file>

<file path=ppt/presProps.xml><?xml version="1.0" encoding="utf-8"?>
<p:presentationPr xmlns:a="http://purl.oclc.org/ooxml/drawingml/main" xmlns:r="http://purl.oclc.org/ooxml/officeDocument/relationships" xmlns:p="http://purl.oclc.org/ooxml/presentationml/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6A76F8AA-56EE-43D5-A21F-07407155F1AB}" v="10" dt="2025-10-02T19:24:07.911"/>
  </p1510:revLst>
</p1510:revInfo>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
            </a:schemeClr>
          </a:solidFill>
        </a:fill>
      </a:tcStyle>
    </a:wholeTbl>
    <a:band1H>
      <a:tcStyle>
        <a:tcBdr/>
        <a:fill>
          <a:solidFill>
            <a:schemeClr val="accent6">
              <a:tint val="40%"/>
            </a:schemeClr>
          </a:solidFill>
        </a:fill>
      </a:tcStyle>
    </a:band1H>
    <a:band2H>
      <a:tcStyle>
        <a:tcBdr/>
      </a:tcStyle>
    </a:band2H>
    <a:band1V>
      <a:tcStyle>
        <a:tcBdr/>
        <a:fill>
          <a:solidFill>
            <a:schemeClr val="accent6">
              <a:tint val="4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
            </a:schemeClr>
          </a:solidFill>
        </a:fill>
      </a:tcStyle>
    </a:wholeTbl>
    <a:band1H>
      <a:tcStyle>
        <a:tcBdr/>
        <a:fill>
          <a:solidFill>
            <a:schemeClr val="accent5">
              <a:tint val="40%"/>
            </a:schemeClr>
          </a:solidFill>
        </a:fill>
      </a:tcStyle>
    </a:band1H>
    <a:band2H>
      <a:tcStyle>
        <a:tcBdr/>
      </a:tcStyle>
    </a:band2H>
    <a:band1V>
      <a:tcStyle>
        <a:tcBdr/>
        <a:fill>
          <a:solidFill>
            <a:schemeClr val="accent5">
              <a:tint val="4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
            </a:schemeClr>
          </a:solidFill>
        </a:fill>
      </a:tcStyle>
    </a:wholeTbl>
    <a:band1H>
      <a:tcStyle>
        <a:tcBdr/>
        <a:fill>
          <a:solidFill>
            <a:schemeClr val="accent3">
              <a:tint val="40%"/>
            </a:schemeClr>
          </a:solidFill>
        </a:fill>
      </a:tcStyle>
    </a:band1H>
    <a:band1V>
      <a:tcStyle>
        <a:tcBdr/>
        <a:fill>
          <a:solidFill>
            <a:schemeClr val="accent3">
              <a:tint val="4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
            </a:schemeClr>
          </a:solidFill>
        </a:fill>
      </a:tcStyle>
    </a:lastRow>
    <a:firstRow>
      <a:tcTxStyle b="on"/>
      <a:tcStyle>
        <a:tcBdr/>
        <a:fill>
          <a:solidFill>
            <a:schemeClr val="accent3">
              <a:tint val="2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
            </a:schemeClr>
          </a:solidFill>
        </a:fill>
      </a:tcStyle>
    </a:wholeTbl>
    <a:band1H>
      <a:tcStyle>
        <a:tcBdr/>
        <a:fill>
          <a:solidFill>
            <a:schemeClr val="accent2">
              <a:tint val="40%"/>
            </a:schemeClr>
          </a:solidFill>
        </a:fill>
      </a:tcStyle>
    </a:band1H>
    <a:band1V>
      <a:tcStyle>
        <a:tcBdr/>
        <a:fill>
          <a:solidFill>
            <a:schemeClr val="accent2">
              <a:tint val="4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
            </a:schemeClr>
          </a:solidFill>
        </a:fill>
      </a:tcStyle>
    </a:lastRow>
    <a:firstRow>
      <a:tcTxStyle b="on"/>
      <a:tcStyle>
        <a:tcBdr/>
        <a:fill>
          <a:solidFill>
            <a:schemeClr val="accent2">
              <a:tint val="2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
            </a:schemeClr>
          </a:solidFill>
        </a:fill>
      </a:tcStyle>
    </a:wholeTbl>
    <a:band1H>
      <a:tcStyle>
        <a:tcBdr/>
        <a:fill>
          <a:solidFill>
            <a:schemeClr val="accent1">
              <a:tint val="40%"/>
            </a:schemeClr>
          </a:solidFill>
        </a:fill>
      </a:tcStyle>
    </a:band1H>
    <a:band1V>
      <a:tcStyle>
        <a:tcBdr/>
        <a:fill>
          <a:solidFill>
            <a:schemeClr val="accent1">
              <a:tint val="4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
            </a:schemeClr>
          </a:solidFill>
        </a:fill>
      </a:tcStyle>
    </a:lastRow>
    <a:firstRow>
      <a:tcTxStyle b="on"/>
      <a:tcStyle>
        <a:tcBdr/>
        <a:fill>
          <a:solidFill>
            <a:schemeClr val="accent1">
              <a:tint val="2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
            </a:schemeClr>
          </a:solidFill>
        </a:fill>
      </a:tcStyle>
    </a:wholeTbl>
    <a:band1H>
      <a:tcStyle>
        <a:tcBdr/>
        <a:fill>
          <a:solidFill>
            <a:schemeClr val="dk1">
              <a:tint val="40%"/>
            </a:schemeClr>
          </a:solidFill>
        </a:fill>
      </a:tcStyle>
    </a:band1H>
    <a:band1V>
      <a:tcStyle>
        <a:tcBdr/>
        <a:fill>
          <a:solidFill>
            <a:schemeClr val="dk1">
              <a:tint val="4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
            </a:schemeClr>
          </a:solidFill>
        </a:fill>
      </a:tcStyle>
    </a:lastRow>
    <a:firstRow>
      <a:tcTxStyle b="on"/>
      <a:tcStyle>
        <a:tcBdr/>
        <a:fill>
          <a:solidFill>
            <a:schemeClr val="dk1">
              <a:tint val="2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
            </a:schemeClr>
          </a:solidFill>
        </a:fill>
      </a:tcStyle>
    </a:wholeTbl>
    <a:band1H>
      <a:tcStyle>
        <a:tcBdr/>
        <a:fill>
          <a:solidFill>
            <a:schemeClr val="accent4">
              <a:tint val="40%"/>
            </a:schemeClr>
          </a:solidFill>
        </a:fill>
      </a:tcStyle>
    </a:band1H>
    <a:band1V>
      <a:tcStyle>
        <a:tcBdr/>
        <a:fill>
          <a:solidFill>
            <a:schemeClr val="accent4">
              <a:tint val="4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
            </a:schemeClr>
          </a:solidFill>
        </a:fill>
      </a:tcStyle>
    </a:lastRow>
    <a:firstRow>
      <a:tcTxStyle b="on"/>
      <a:tcStyle>
        <a:tcBdr/>
        <a:fill>
          <a:solidFill>
            <a:schemeClr val="accent4">
              <a:tint val="2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
            </a:schemeClr>
          </a:solidFill>
        </a:fill>
      </a:tcStyle>
    </a:wholeTbl>
    <a:band1H>
      <a:tcStyle>
        <a:tcBdr/>
        <a:fill>
          <a:solidFill>
            <a:schemeClr val="accent5">
              <a:tint val="40%"/>
            </a:schemeClr>
          </a:solidFill>
        </a:fill>
      </a:tcStyle>
    </a:band1H>
    <a:band1V>
      <a:tcStyle>
        <a:tcBdr/>
        <a:fill>
          <a:solidFill>
            <a:schemeClr val="accent5">
              <a:tint val="4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
            </a:schemeClr>
          </a:solidFill>
        </a:fill>
      </a:tcStyle>
    </a:lastRow>
    <a:firstRow>
      <a:tcTxStyle b="on"/>
      <a:tcStyle>
        <a:tcBdr/>
        <a:fill>
          <a:solidFill>
            <a:schemeClr val="accent5">
              <a:tint val="2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
            </a:schemeClr>
          </a:solidFill>
        </a:fill>
      </a:tcStyle>
    </a:wholeTbl>
    <a:band1H>
      <a:tcStyle>
        <a:tcBdr/>
        <a:fill>
          <a:solidFill>
            <a:schemeClr val="accent3">
              <a:tint val="40%"/>
            </a:schemeClr>
          </a:solidFill>
        </a:fill>
      </a:tcStyle>
    </a:band1H>
    <a:band2H>
      <a:tcStyle>
        <a:tcBdr/>
      </a:tcStyle>
    </a:band2H>
    <a:band1V>
      <a:tcStyle>
        <a:tcBdr/>
        <a:fill>
          <a:solidFill>
            <a:schemeClr val="accent3">
              <a:tint val="4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
            </a:schemeClr>
          </a:solidFill>
        </a:fill>
      </a:tcStyle>
    </a:wholeTbl>
    <a:band1H>
      <a:tcStyle>
        <a:tcBdr/>
        <a:fill>
          <a:solidFill>
            <a:schemeClr val="accent4">
              <a:tint val="40%"/>
            </a:schemeClr>
          </a:solidFill>
        </a:fill>
      </a:tcStyle>
    </a:band1H>
    <a:band2H>
      <a:tcStyle>
        <a:tcBdr/>
      </a:tcStyle>
    </a:band2H>
    <a:band1V>
      <a:tcStyle>
        <a:tcBdr/>
        <a:fill>
          <a:solidFill>
            <a:schemeClr val="accent4">
              <a:tint val="4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
              </a:schemeClr>
            </a:lnRef>
          </a:left>
          <a:right>
            <a:lnRef idx="1">
              <a:schemeClr val="accent2">
                <a:tint val="50%"/>
              </a:schemeClr>
            </a:lnRef>
          </a:right>
          <a:top>
            <a:lnRef idx="1">
              <a:schemeClr val="accent2">
                <a:tint val="50%"/>
              </a:schemeClr>
            </a:lnRef>
          </a:top>
          <a:bottom>
            <a:lnRef idx="1">
              <a:schemeClr val="accent2">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
              </a:schemeClr>
            </a:lnRef>
          </a:left>
          <a:right>
            <a:lnRef idx="1">
              <a:schemeClr val="accent1">
                <a:tint val="50%"/>
              </a:schemeClr>
            </a:lnRef>
          </a:right>
          <a:top>
            <a:lnRef idx="1">
              <a:schemeClr val="accent1">
                <a:tint val="50%"/>
              </a:schemeClr>
            </a:lnRef>
          </a:top>
          <a:bottom>
            <a:lnRef idx="1">
              <a:schemeClr val="accent1">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
              </a:schemeClr>
            </a:lnRef>
          </a:left>
          <a:right>
            <a:lnRef idx="1">
              <a:schemeClr val="accent3">
                <a:tint val="50%"/>
              </a:schemeClr>
            </a:lnRef>
          </a:right>
          <a:top>
            <a:lnRef idx="1">
              <a:schemeClr val="accent3">
                <a:tint val="50%"/>
              </a:schemeClr>
            </a:lnRef>
          </a:top>
          <a:bottom>
            <a:lnRef idx="1">
              <a:schemeClr val="accent3">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
              </a:schemeClr>
            </a:lnRef>
          </a:left>
          <a:right>
            <a:lnRef idx="1">
              <a:schemeClr val="accent4">
                <a:tint val="50%"/>
              </a:schemeClr>
            </a:lnRef>
          </a:right>
          <a:top>
            <a:lnRef idx="1">
              <a:schemeClr val="accent4">
                <a:tint val="50%"/>
              </a:schemeClr>
            </a:lnRef>
          </a:top>
          <a:bottom>
            <a:lnRef idx="1">
              <a:schemeClr val="accent4">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
              </a:schemeClr>
            </a:lnRef>
          </a:left>
          <a:right>
            <a:lnRef idx="1">
              <a:schemeClr val="accent5">
                <a:tint val="50%"/>
              </a:schemeClr>
            </a:lnRef>
          </a:right>
          <a:top>
            <a:lnRef idx="1">
              <a:schemeClr val="accent5">
                <a:tint val="50%"/>
              </a:schemeClr>
            </a:lnRef>
          </a:top>
          <a:bottom>
            <a:lnRef idx="1">
              <a:schemeClr val="accent5">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
              </a:schemeClr>
            </a:lnRef>
          </a:left>
          <a:right>
            <a:lnRef idx="1">
              <a:schemeClr val="accent6">
                <a:tint val="50%"/>
              </a:schemeClr>
            </a:lnRef>
          </a:right>
          <a:top>
            <a:lnRef idx="1">
              <a:schemeClr val="accent6">
                <a:tint val="50%"/>
              </a:schemeClr>
            </a:lnRef>
          </a:top>
          <a:bottom>
            <a:lnRef idx="1">
              <a:schemeClr val="accent6">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
            </a:schemeClr>
          </a:solidFill>
        </a:fill>
      </a:tcStyle>
    </a:band1H>
    <a:band2H>
      <a:tcStyle>
        <a:tcBdr/>
      </a:tcStyle>
    </a:band2H>
    <a:band1V>
      <a:tcStyle>
        <a:tcBdr/>
        <a:fill>
          <a:solidFill>
            <a:schemeClr val="accent6">
              <a:alpha val="2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
            </a:schemeClr>
          </a:solidFill>
        </a:fill>
      </a:tcStyle>
    </a:band1H>
    <a:band2H>
      <a:tcStyle>
        <a:tcBdr/>
      </a:tcStyle>
    </a:band2H>
    <a:band1V>
      <a:tcStyle>
        <a:tcBdr/>
        <a:fill>
          <a:solidFill>
            <a:schemeClr val="accent5">
              <a:alpha val="2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
            </a:schemeClr>
          </a:solidFill>
        </a:fill>
      </a:tcStyle>
    </a:band1H>
    <a:band2H>
      <a:tcStyle>
        <a:tcBdr/>
      </a:tcStyle>
    </a:band2H>
    <a:band1V>
      <a:tcStyle>
        <a:tcBdr/>
        <a:fill>
          <a:solidFill>
            <a:schemeClr val="accent4">
              <a:alpha val="2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
            </a:schemeClr>
          </a:solidFill>
        </a:fill>
      </a:tcStyle>
    </a:band1H>
    <a:band2H>
      <a:tcStyle>
        <a:tcBdr/>
      </a:tcStyle>
    </a:band2H>
    <a:band1V>
      <a:tcStyle>
        <a:tcBdr/>
        <a:fill>
          <a:solidFill>
            <a:schemeClr val="accent3">
              <a:alpha val="2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
            </a:schemeClr>
          </a:solidFill>
        </a:fill>
      </a:tcStyle>
    </a:band1H>
    <a:band2H>
      <a:tcStyle>
        <a:tcBdr/>
      </a:tcStyle>
    </a:band2H>
    <a:band1V>
      <a:tcStyle>
        <a:tcBdr/>
        <a:fill>
          <a:solidFill>
            <a:schemeClr val="accent2">
              <a:alpha val="2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
            </a:schemeClr>
          </a:solidFill>
        </a:fill>
      </a:tcStyle>
    </a:band1H>
    <a:band2H>
      <a:tcStyle>
        <a:tcBdr/>
      </a:tcStyle>
    </a:band2H>
    <a:band1V>
      <a:tcStyle>
        <a:tcBdr/>
        <a:fill>
          <a:solidFill>
            <a:schemeClr val="accent1">
              <a:alpha val="2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
            </a:schemeClr>
          </a:solidFill>
        </a:fill>
      </a:tcStyle>
    </a:band1H>
    <a:band2H>
      <a:tcStyle>
        <a:tcBdr/>
      </a:tcStyle>
    </a:band2H>
    <a:band1V>
      <a:tcStyle>
        <a:tcBdr/>
        <a:fill>
          <a:solidFill>
            <a:schemeClr val="tx1">
              <a:alpha val="2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
            </a:schemeClr>
          </a:solidFill>
        </a:fill>
      </a:tcStyle>
    </a:band1H>
    <a:band1V>
      <a:tcStyle>
        <a:tcBdr/>
        <a:fill>
          <a:solidFill>
            <a:schemeClr val="accent5">
              <a:tint val="2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p:restoredLeft sz="15.62%"/>
    <p:restoredTop sz="71.985%" autoAdjust="0"/>
  </p:normalViewPr>
  <p:slideViewPr>
    <p:cSldViewPr snapToGrid="0">
      <p:cViewPr varScale="1">
        <p:scale>
          <a:sx n="80" d="100"/>
          <a:sy n="80" d="100"/>
        </p:scale>
        <p:origin x="1758"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2.xml"/><Relationship Id="rId13" Type="http://purl.oclc.org/ooxml/officeDocument/relationships/slide" Target="slides/slide7.xml"/><Relationship Id="rId18" Type="http://purl.oclc.org/ooxml/officeDocument/relationships/presProps" Target="presProps.xml"/><Relationship Id="rId3" Type="http://purl.oclc.org/ooxml/officeDocument/relationships/customXml" Target="../customXml/item3.xml"/><Relationship Id="rId21" Type="http://purl.oclc.org/ooxml/officeDocument/relationships/tableStyles" Target="tableStyles.xml"/><Relationship Id="rId7" Type="http://purl.oclc.org/ooxml/officeDocument/relationships/slide" Target="slides/slide1.xml"/><Relationship Id="rId12" Type="http://purl.oclc.org/ooxml/officeDocument/relationships/slide" Target="slides/slide6.xml"/><Relationship Id="rId17" Type="http://purl.oclc.org/ooxml/officeDocument/relationships/handoutMaster" Target="handoutMasters/handoutMaster1.xml"/><Relationship Id="rId2" Type="http://purl.oclc.org/ooxml/officeDocument/relationships/customXml" Target="../customXml/item2.xml"/><Relationship Id="rId16" Type="http://purl.oclc.org/ooxml/officeDocument/relationships/notesMaster" Target="notesMasters/notesMaster1.xml"/><Relationship Id="rId20" Type="http://purl.oclc.org/ooxml/officeDocument/relationships/theme" Target="theme/theme1.xml"/><Relationship Id="rId1" Type="http://purl.oclc.org/ooxml/officeDocument/relationships/customXml" Target="../customXml/item1.xml"/><Relationship Id="rId6" Type="http://purl.oclc.org/ooxml/officeDocument/relationships/slideMaster" Target="slideMasters/slideMaster2.xml"/><Relationship Id="rId11" Type="http://purl.oclc.org/ooxml/officeDocument/relationships/slide" Target="slides/slide5.xml"/><Relationship Id="rId24" Type="http://schemas.microsoft.com/office/2018/10/relationships/authors" Target="authors.xml"/><Relationship Id="rId5" Type="http://purl.oclc.org/ooxml/officeDocument/relationships/slideMaster" Target="slideMasters/slideMaster1.xml"/><Relationship Id="rId15" Type="http://purl.oclc.org/ooxml/officeDocument/relationships/slide" Target="slides/slide9.xml"/><Relationship Id="rId23" Type="http://schemas.microsoft.com/office/2015/10/relationships/revisionInfo" Target="revisionInfo.xml"/><Relationship Id="rId10" Type="http://purl.oclc.org/ooxml/officeDocument/relationships/slide" Target="slides/slide4.xml"/><Relationship Id="rId19" Type="http://purl.oclc.org/ooxml/officeDocument/relationships/viewProps" Target="viewProps.xml"/><Relationship Id="rId4" Type="http://purl.oclc.org/ooxml/officeDocument/relationships/customXml" Target="../customXml/item4.xml"/><Relationship Id="rId9" Type="http://purl.oclc.org/ooxml/officeDocument/relationships/slide" Target="slides/slide3.xml"/><Relationship Id="rId14" Type="http://purl.oclc.org/ooxml/officeDocument/relationships/slide" Target="slides/slide8.xml"/><Relationship Id="rId22" Type="http://schemas.microsoft.com/office/2016/11/relationships/changesInfo" Target="changesInfos/changesInfo1.xml"/></Relationships>
</file>

<file path=ppt/changesInfos/changesInfo1.xml><?xml version="1.0" encoding="utf-8"?>
<pc:chgInfo xmlns:a="http://purl.oclc.org/ooxml/drawingml/main" xmlns:r="http://purl.oclc.org/ooxml/officeDocument/relationships" xmlns:ac="http://schemas.microsoft.com/office/drawing/2013/main/command" xmlns:pc="http://schemas.microsoft.com/office/powerpoint/2013/main/command">
  <pc:docChgLst>
    <pc:chgData name="Davis Spencer" userId="7b5551b4-ec96-4a94-b631-97de9acc35c9" providerId="ADAL" clId="{6A76F8AA-56EE-43D5-A21F-07407155F1AB}"/>
    <pc:docChg chg="custSel addSld delSld modSld">
      <pc:chgData name="Davis Spencer" userId="7b5551b4-ec96-4a94-b631-97de9acc35c9" providerId="ADAL" clId="{6A76F8AA-56EE-43D5-A21F-07407155F1AB}" dt="2025-10-02T19:26:21.366" v="1064" actId="20577"/>
      <pc:docMkLst>
        <pc:docMk/>
      </pc:docMkLst>
      <pc:sldChg chg="modNotesTx">
        <pc:chgData name="Davis Spencer" userId="7b5551b4-ec96-4a94-b631-97de9acc35c9" providerId="ADAL" clId="{6A76F8AA-56EE-43D5-A21F-07407155F1AB}" dt="2025-10-02T19:13:16.769" v="96" actId="20577"/>
        <pc:sldMkLst>
          <pc:docMk/>
          <pc:sldMk cId="1157905487" sldId="309"/>
        </pc:sldMkLst>
      </pc:sldChg>
      <pc:sldChg chg="addSp delSp modSp mod modNotesTx">
        <pc:chgData name="Davis Spencer" userId="7b5551b4-ec96-4a94-b631-97de9acc35c9" providerId="ADAL" clId="{6A76F8AA-56EE-43D5-A21F-07407155F1AB}" dt="2025-10-02T19:17:47.994" v="442" actId="313"/>
        <pc:sldMkLst>
          <pc:docMk/>
          <pc:sldMk cId="2481554185" sldId="743"/>
        </pc:sldMkLst>
        <pc:picChg chg="add mod">
          <ac:chgData name="Davis Spencer" userId="7b5551b4-ec96-4a94-b631-97de9acc35c9" providerId="ADAL" clId="{6A76F8AA-56EE-43D5-A21F-07407155F1AB}" dt="2025-10-02T19:09:32.644" v="90" actId="1076"/>
          <ac:picMkLst>
            <pc:docMk/>
            <pc:sldMk cId="2481554185" sldId="743"/>
            <ac:picMk id="5" creationId="{9AA8467C-3B09-C946-7DC8-672709FE8C1D}"/>
          </ac:picMkLst>
        </pc:picChg>
        <pc:picChg chg="del">
          <ac:chgData name="Davis Spencer" userId="7b5551b4-ec96-4a94-b631-97de9acc35c9" providerId="ADAL" clId="{6A76F8AA-56EE-43D5-A21F-07407155F1AB}" dt="2025-10-02T19:09:25.731" v="85" actId="478"/>
          <ac:picMkLst>
            <pc:docMk/>
            <pc:sldMk cId="2481554185" sldId="743"/>
            <ac:picMk id="12" creationId="{F44EBDA9-D973-997C-103C-81CD3932053C}"/>
          </ac:picMkLst>
        </pc:picChg>
      </pc:sldChg>
      <pc:sldChg chg="modNotesTx">
        <pc:chgData name="Davis Spencer" userId="7b5551b4-ec96-4a94-b631-97de9acc35c9" providerId="ADAL" clId="{6A76F8AA-56EE-43D5-A21F-07407155F1AB}" dt="2025-10-02T19:26:21.366" v="1064" actId="20577"/>
        <pc:sldMkLst>
          <pc:docMk/>
          <pc:sldMk cId="718905139" sldId="746"/>
        </pc:sldMkLst>
      </pc:sldChg>
      <pc:sldChg chg="addSp delSp modSp add mod modNotesTx">
        <pc:chgData name="Davis Spencer" userId="7b5551b4-ec96-4a94-b631-97de9acc35c9" providerId="ADAL" clId="{6A76F8AA-56EE-43D5-A21F-07407155F1AB}" dt="2025-10-02T19:23:35.429" v="925" actId="20577"/>
        <pc:sldMkLst>
          <pc:docMk/>
          <pc:sldMk cId="3740962375" sldId="753"/>
        </pc:sldMkLst>
        <pc:picChg chg="add mod">
          <ac:chgData name="Davis Spencer" userId="7b5551b4-ec96-4a94-b631-97de9acc35c9" providerId="ADAL" clId="{6A76F8AA-56EE-43D5-A21F-07407155F1AB}" dt="2025-10-02T19:18:35.299" v="499" actId="1076"/>
          <ac:picMkLst>
            <pc:docMk/>
            <pc:sldMk cId="3740962375" sldId="753"/>
            <ac:picMk id="5" creationId="{1FBB8900-FA98-F7E6-8ECF-97166F766B45}"/>
          </ac:picMkLst>
        </pc:picChg>
        <pc:picChg chg="del">
          <ac:chgData name="Davis Spencer" userId="7b5551b4-ec96-4a94-b631-97de9acc35c9" providerId="ADAL" clId="{6A76F8AA-56EE-43D5-A21F-07407155F1AB}" dt="2025-10-02T19:10:41.316" v="92" actId="478"/>
          <ac:picMkLst>
            <pc:docMk/>
            <pc:sldMk cId="3740962375" sldId="753"/>
            <ac:picMk id="12" creationId="{05144C7F-6F5A-134E-C3E8-6C8AE85C098D}"/>
          </ac:picMkLst>
        </pc:picChg>
      </pc:sldChg>
      <pc:sldChg chg="delSp modSp add mod setBg delDesignElem modNotesTx">
        <pc:chgData name="Davis Spencer" userId="7b5551b4-ec96-4a94-b631-97de9acc35c9" providerId="ADAL" clId="{6A76F8AA-56EE-43D5-A21F-07407155F1AB}" dt="2025-10-02T19:24:10.055" v="927" actId="20577"/>
        <pc:sldMkLst>
          <pc:docMk/>
          <pc:sldMk cId="4075861894" sldId="754"/>
        </pc:sldMkLst>
        <pc:spChg chg="mod">
          <ac:chgData name="Davis Spencer" userId="7b5551b4-ec96-4a94-b631-97de9acc35c9" providerId="ADAL" clId="{6A76F8AA-56EE-43D5-A21F-07407155F1AB}" dt="2025-10-02T19:20:26.619" v="537" actId="14100"/>
          <ac:spMkLst>
            <pc:docMk/>
            <pc:sldMk cId="4075861894" sldId="754"/>
            <ac:spMk id="2" creationId="{79BFDAF9-2071-0EAE-FF0A-F5AEC386553B}"/>
          </ac:spMkLst>
        </pc:spChg>
        <pc:spChg chg="mod">
          <ac:chgData name="Davis Spencer" userId="7b5551b4-ec96-4a94-b631-97de9acc35c9" providerId="ADAL" clId="{6A76F8AA-56EE-43D5-A21F-07407155F1AB}" dt="2025-10-02T19:24:02.564" v="926" actId="113"/>
          <ac:spMkLst>
            <pc:docMk/>
            <pc:sldMk cId="4075861894" sldId="754"/>
            <ac:spMk id="3" creationId="{86A449EE-F530-2B1F-670C-AA45A20D12D7}"/>
          </ac:spMkLst>
        </pc:spChg>
        <pc:spChg chg="del">
          <ac:chgData name="Davis Spencer" userId="7b5551b4-ec96-4a94-b631-97de9acc35c9" providerId="ADAL" clId="{6A76F8AA-56EE-43D5-A21F-07407155F1AB}" dt="2025-10-02T19:20:10.377" v="501"/>
          <ac:spMkLst>
            <pc:docMk/>
            <pc:sldMk cId="4075861894" sldId="754"/>
            <ac:spMk id="34" creationId="{181A74F1-22B3-993F-AEA5-7D408DE42F2B}"/>
          </ac:spMkLst>
        </pc:spChg>
        <pc:spChg chg="del">
          <ac:chgData name="Davis Spencer" userId="7b5551b4-ec96-4a94-b631-97de9acc35c9" providerId="ADAL" clId="{6A76F8AA-56EE-43D5-A21F-07407155F1AB}" dt="2025-10-02T19:20:10.377" v="501"/>
          <ac:spMkLst>
            <pc:docMk/>
            <pc:sldMk cId="4075861894" sldId="754"/>
            <ac:spMk id="36" creationId="{D89D2E50-4108-DFFE-4E10-12438E2E1FFB}"/>
          </ac:spMkLst>
        </pc:spChg>
        <pc:spChg chg="del">
          <ac:chgData name="Davis Spencer" userId="7b5551b4-ec96-4a94-b631-97de9acc35c9" providerId="ADAL" clId="{6A76F8AA-56EE-43D5-A21F-07407155F1AB}" dt="2025-10-02T19:20:10.377" v="501"/>
          <ac:spMkLst>
            <pc:docMk/>
            <pc:sldMk cId="4075861894" sldId="754"/>
            <ac:spMk id="38" creationId="{C9C9A805-6981-9B13-CDD0-4423B4F6FD38}"/>
          </ac:spMkLst>
        </pc:spChg>
        <pc:cxnChg chg="del">
          <ac:chgData name="Davis Spencer" userId="7b5551b4-ec96-4a94-b631-97de9acc35c9" providerId="ADAL" clId="{6A76F8AA-56EE-43D5-A21F-07407155F1AB}" dt="2025-10-02T19:20:10.377" v="501"/>
          <ac:cxnSpMkLst>
            <pc:docMk/>
            <pc:sldMk cId="4075861894" sldId="754"/>
            <ac:cxnSpMk id="40" creationId="{8B18BB02-614D-14E5-D8A4-F57778B2E922}"/>
          </ac:cxnSpMkLst>
        </pc:cxnChg>
      </pc:sldChg>
      <pc:sldChg chg="addSp delSp add del setBg delDesignElem">
        <pc:chgData name="Davis Spencer" userId="7b5551b4-ec96-4a94-b631-97de9acc35c9" providerId="ADAL" clId="{6A76F8AA-56EE-43D5-A21F-07407155F1AB}" dt="2025-10-02T19:20:41.501" v="589"/>
        <pc:sldMkLst>
          <pc:docMk/>
          <pc:sldMk cId="3015747151" sldId="755"/>
        </pc:sldMkLst>
        <pc:spChg chg="add del">
          <ac:chgData name="Davis Spencer" userId="7b5551b4-ec96-4a94-b631-97de9acc35c9" providerId="ADAL" clId="{6A76F8AA-56EE-43D5-A21F-07407155F1AB}" dt="2025-10-02T19:20:41.501" v="589"/>
          <ac:spMkLst>
            <pc:docMk/>
            <pc:sldMk cId="3015747151" sldId="755"/>
            <ac:spMk id="34" creationId="{7C5B62DE-1D61-8E24-B77B-9231657FADD1}"/>
          </ac:spMkLst>
        </pc:spChg>
        <pc:spChg chg="add del">
          <ac:chgData name="Davis Spencer" userId="7b5551b4-ec96-4a94-b631-97de9acc35c9" providerId="ADAL" clId="{6A76F8AA-56EE-43D5-A21F-07407155F1AB}" dt="2025-10-02T19:20:41.501" v="589"/>
          <ac:spMkLst>
            <pc:docMk/>
            <pc:sldMk cId="3015747151" sldId="755"/>
            <ac:spMk id="36" creationId="{5BEC26B2-D691-86A3-BFD2-43C93B86F666}"/>
          </ac:spMkLst>
        </pc:spChg>
        <pc:spChg chg="add del">
          <ac:chgData name="Davis Spencer" userId="7b5551b4-ec96-4a94-b631-97de9acc35c9" providerId="ADAL" clId="{6A76F8AA-56EE-43D5-A21F-07407155F1AB}" dt="2025-10-02T19:20:41.501" v="589"/>
          <ac:spMkLst>
            <pc:docMk/>
            <pc:sldMk cId="3015747151" sldId="755"/>
            <ac:spMk id="38" creationId="{CF360A1F-5385-B508-687D-1FAC4BC3CDCE}"/>
          </ac:spMkLst>
        </pc:spChg>
        <pc:cxnChg chg="add del">
          <ac:chgData name="Davis Spencer" userId="7b5551b4-ec96-4a94-b631-97de9acc35c9" providerId="ADAL" clId="{6A76F8AA-56EE-43D5-A21F-07407155F1AB}" dt="2025-10-02T19:20:41.501" v="589"/>
          <ac:cxnSpMkLst>
            <pc:docMk/>
            <pc:sldMk cId="3015747151" sldId="755"/>
            <ac:cxnSpMk id="40" creationId="{0EE2FB97-0741-9CE1-9934-89C5A098615A}"/>
          </ac:cxnSpMkLst>
        </pc:cxnChg>
      </pc:sldChg>
    </pc:docChg>
  </pc:docChgLst>
</pc:chgInfo>
</file>

<file path=ppt/diagrams/_rels/data1.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8.svg"/><Relationship Id="rId1" Type="http://purl.oclc.org/ooxml/officeDocument/relationships/image" Target="../media/image7.png"/><Relationship Id="rId4" Type="http://purl.oclc.org/ooxml/officeDocument/relationships/image" Target="../media/image10.svg"/></Relationships>
</file>

<file path=ppt/diagrams/_rels/data2.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12.svg"/><Relationship Id="rId1" Type="http://purl.oclc.org/ooxml/officeDocument/relationships/image" Target="../media/image11.png"/><Relationship Id="rId6" Type="http://purl.oclc.org/ooxml/officeDocument/relationships/image" Target="../media/image16.svg"/><Relationship Id="rId5" Type="http://purl.oclc.org/ooxml/officeDocument/relationships/image" Target="../media/image15.png"/><Relationship Id="rId4" Type="http://purl.oclc.org/ooxml/officeDocument/relationships/image" Target="../media/image14.svg"/></Relationships>
</file>

<file path=ppt/diagrams/_rels/drawing1.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8.svg"/><Relationship Id="rId1" Type="http://purl.oclc.org/ooxml/officeDocument/relationships/image" Target="../media/image7.png"/><Relationship Id="rId4" Type="http://purl.oclc.org/ooxml/officeDocument/relationships/image" Target="../media/image10.svg"/></Relationships>
</file>

<file path=ppt/diagrams/_rels/drawing2.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12.svg"/><Relationship Id="rId1" Type="http://purl.oclc.org/ooxml/officeDocument/relationships/image" Target="../media/image11.png"/><Relationship Id="rId6" Type="http://purl.oclc.org/ooxml/officeDocument/relationships/image" Target="../media/image16.svg"/><Relationship Id="rId5" Type="http://purl.oclc.org/ooxml/officeDocument/relationships/image" Target="../media/image15.png"/><Relationship Id="rId4" Type="http://purl.oclc.org/ooxml/officeDocument/relationships/image" Target="../media/image14.svg"/></Relationships>
</file>

<file path=ppt/diagrams/colors1.xml><?xml version="1.0" encoding="utf-8"?>
<dgm:colorsDef xmlns:dgm="http://purl.oclc.org/ooxml/drawingml/diagram" xmlns:a="http://purl.oclc.org/ooxml/drawingml/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bg1">
        <a:lumMod val="95%"/>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purl.oclc.org/ooxml/drawingml/diagram" xmlns:a="http://purl.oclc.org/ooxml/drawingml/main">
  <dgm:ptLst>
    <dgm:pt modelId="{BCE648FB-B8CC-4CD0-B250-581C1A19C5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5B838C-1680-46F4-A0C6-A363447DC197}">
      <dgm:prSet custT="1"/>
      <dgm:spPr/>
      <dgm:t>
        <a:bodyPr/>
        <a:lstStyle/>
        <a:p>
          <a:pPr>
            <a:lnSpc>
              <a:spcPct val="100%"/>
            </a:lnSpc>
          </a:pPr>
          <a:r>
            <a:rPr lang="en-US" sz="2400"/>
            <a:t>Ensure screening occurs within first 6-months of enrollment: will not count if conducted prior to enrollment in MIECHV </a:t>
          </a:r>
          <a:endParaRPr lang="en-US" sz="2400" b="0">
            <a:solidFill>
              <a:schemeClr val="tx1"/>
            </a:solidFill>
          </a:endParaRPr>
        </a:p>
      </dgm:t>
    </dgm:pt>
    <dgm:pt modelId="{CA52EBF0-B2D7-44EE-B3DD-4C1631A748B4}" type="parTrans" cxnId="{24B1A3E3-01C7-4B3B-8802-C9CAD9850AEA}">
      <dgm:prSet/>
      <dgm:spPr/>
      <dgm:t>
        <a:bodyPr/>
        <a:lstStyle/>
        <a:p>
          <a:endParaRPr lang="en-US" sz="2000"/>
        </a:p>
      </dgm:t>
    </dgm:pt>
    <dgm:pt modelId="{CF5EB2A4-AC2F-4D57-B613-38D34F645E58}" type="sibTrans" cxnId="{24B1A3E3-01C7-4B3B-8802-C9CAD9850AEA}">
      <dgm:prSet/>
      <dgm:spPr/>
      <dgm:t>
        <a:bodyPr/>
        <a:lstStyle/>
        <a:p>
          <a:endParaRPr lang="en-US" sz="2000"/>
        </a:p>
      </dgm:t>
    </dgm:pt>
    <dgm:pt modelId="{073494E9-75E3-4C7C-8DCD-7DB20C467DFD}">
      <dgm:prSet custT="1"/>
      <dgm:spPr/>
      <dgm:t>
        <a:bodyPr/>
        <a:lstStyle/>
        <a:p>
          <a:pPr>
            <a:lnSpc>
              <a:spcPct val="100%"/>
            </a:lnSpc>
          </a:pPr>
          <a:r>
            <a:rPr lang="en-US" sz="2800"/>
            <a:t>Consider developing a policy for when to conduct this screening, such as at the 5</a:t>
          </a:r>
          <a:r>
            <a:rPr lang="en-US" sz="2800" baseline="30%"/>
            <a:t>th</a:t>
          </a:r>
          <a:r>
            <a:rPr lang="en-US" sz="2800"/>
            <a:t> visit.</a:t>
          </a:r>
        </a:p>
      </dgm:t>
    </dgm:pt>
    <dgm:pt modelId="{66FB1168-244C-4254-A2BD-A5FDAEA0BEA5}" type="parTrans" cxnId="{26C04FD8-0407-4674-81DF-CE156F3619FD}">
      <dgm:prSet/>
      <dgm:spPr/>
      <dgm:t>
        <a:bodyPr/>
        <a:lstStyle/>
        <a:p>
          <a:endParaRPr lang="en-US" sz="2000"/>
        </a:p>
      </dgm:t>
    </dgm:pt>
    <dgm:pt modelId="{75E6B3FC-C06D-4D2F-97E6-BD227967E72A}" type="sibTrans" cxnId="{26C04FD8-0407-4674-81DF-CE156F3619FD}">
      <dgm:prSet/>
      <dgm:spPr/>
      <dgm:t>
        <a:bodyPr/>
        <a:lstStyle/>
        <a:p>
          <a:endParaRPr lang="en-US" sz="2000"/>
        </a:p>
      </dgm:t>
    </dgm:pt>
    <dgm:pt modelId="{07A75AA0-7CD6-40B1-87A4-B8D506DADF5F}" type="pres">
      <dgm:prSet presAssocID="{BCE648FB-B8CC-4CD0-B250-581C1A19C5A8}" presName="root" presStyleCnt="0">
        <dgm:presLayoutVars>
          <dgm:dir/>
          <dgm:resizeHandles val="exact"/>
        </dgm:presLayoutVars>
      </dgm:prSet>
      <dgm:spPr/>
    </dgm:pt>
    <dgm:pt modelId="{FFE19EF2-4AEF-4CE6-B24F-7B7CDDC45A2C}" type="pres">
      <dgm:prSet presAssocID="{745B838C-1680-46F4-A0C6-A363447DC197}" presName="compNode" presStyleCnt="0"/>
      <dgm:spPr/>
    </dgm:pt>
    <dgm:pt modelId="{DA266939-F95C-4674-B4EF-C8C02C16DA00}" type="pres">
      <dgm:prSet presAssocID="{745B838C-1680-46F4-A0C6-A363447DC197}" presName="bgRect" presStyleLbl="bgShp" presStyleIdx="0" presStyleCnt="2"/>
      <dgm:spPr/>
    </dgm:pt>
    <dgm:pt modelId="{590668DE-729A-4BD5-A105-DB6B47ABDD6C}" type="pres">
      <dgm:prSet presAssocID="{745B838C-1680-46F4-A0C6-A363447DC197}" presName="iconRect" presStyleLbl="node1" presStyleIdx="0" presStyleCnt="2"/>
      <dgm:spPr>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thly calendar"/>
        </a:ext>
      </dgm:extLst>
    </dgm:pt>
    <dgm:pt modelId="{8BCABCE5-C672-439E-A668-2B97B7E422D8}" type="pres">
      <dgm:prSet presAssocID="{745B838C-1680-46F4-A0C6-A363447DC197}" presName="spaceRect" presStyleCnt="0"/>
      <dgm:spPr/>
    </dgm:pt>
    <dgm:pt modelId="{000B8973-5246-4441-BA9A-8F2487951663}" type="pres">
      <dgm:prSet presAssocID="{745B838C-1680-46F4-A0C6-A363447DC197}" presName="parTx" presStyleLbl="revTx" presStyleIdx="0" presStyleCnt="2" custScaleY="124.526%">
        <dgm:presLayoutVars>
          <dgm:chMax val="0"/>
          <dgm:chPref val="0"/>
        </dgm:presLayoutVars>
      </dgm:prSet>
      <dgm:spPr/>
    </dgm:pt>
    <dgm:pt modelId="{56F9F7B6-DFF1-4349-BE9B-FF9A7D1894A0}" type="pres">
      <dgm:prSet presAssocID="{CF5EB2A4-AC2F-4D57-B613-38D34F645E58}" presName="sibTrans" presStyleCnt="0"/>
      <dgm:spPr/>
    </dgm:pt>
    <dgm:pt modelId="{2F6D6BFC-CB95-4382-9BB8-8F20893F63F0}" type="pres">
      <dgm:prSet presAssocID="{073494E9-75E3-4C7C-8DCD-7DB20C467DFD}" presName="compNode" presStyleCnt="0"/>
      <dgm:spPr/>
    </dgm:pt>
    <dgm:pt modelId="{D30B743E-C20D-4F1B-9E28-F4C5BCC34995}" type="pres">
      <dgm:prSet presAssocID="{073494E9-75E3-4C7C-8DCD-7DB20C467DFD}" presName="bgRect" presStyleLbl="bgShp" presStyleIdx="1" presStyleCnt="2"/>
      <dgm:spPr/>
    </dgm:pt>
    <dgm:pt modelId="{BDDB1B64-41D4-4CC3-A054-6E6ED967EDC5}" type="pres">
      <dgm:prSet presAssocID="{073494E9-75E3-4C7C-8DCD-7DB20C467DFD}" presName="iconRect" presStyleLbl="node1" presStyleIdx="1" presStyleCnt="2"/>
      <dgm:spPr>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laybook"/>
        </a:ext>
      </dgm:extLst>
    </dgm:pt>
    <dgm:pt modelId="{5608227A-25C3-4358-BE57-AB54F645ED98}" type="pres">
      <dgm:prSet presAssocID="{073494E9-75E3-4C7C-8DCD-7DB20C467DFD}" presName="spaceRect" presStyleCnt="0"/>
      <dgm:spPr/>
    </dgm:pt>
    <dgm:pt modelId="{3F5C9B7D-68D5-4CD9-86A8-B5D9EACD639B}" type="pres">
      <dgm:prSet presAssocID="{073494E9-75E3-4C7C-8DCD-7DB20C467DFD}" presName="parTx" presStyleLbl="revTx" presStyleIdx="1" presStyleCnt="2">
        <dgm:presLayoutVars>
          <dgm:chMax val="0"/>
          <dgm:chPref val="0"/>
        </dgm:presLayoutVars>
      </dgm:prSet>
      <dgm:spPr/>
    </dgm:pt>
  </dgm:ptLst>
  <dgm:cxnLst>
    <dgm:cxn modelId="{26C04FD8-0407-4674-81DF-CE156F3619FD}" srcId="{BCE648FB-B8CC-4CD0-B250-581C1A19C5A8}" destId="{073494E9-75E3-4C7C-8DCD-7DB20C467DFD}" srcOrd="1" destOrd="0" parTransId="{66FB1168-244C-4254-A2BD-A5FDAEA0BEA5}" sibTransId="{75E6B3FC-C06D-4D2F-97E6-BD227967E72A}"/>
    <dgm:cxn modelId="{24B1A3E3-01C7-4B3B-8802-C9CAD9850AEA}" srcId="{BCE648FB-B8CC-4CD0-B250-581C1A19C5A8}" destId="{745B838C-1680-46F4-A0C6-A363447DC197}" srcOrd="0" destOrd="0" parTransId="{CA52EBF0-B2D7-44EE-B3DD-4C1631A748B4}" sibTransId="{CF5EB2A4-AC2F-4D57-B613-38D34F645E58}"/>
    <dgm:cxn modelId="{42A252E6-7133-4B67-85DC-AF0A05742CF3}" type="presOf" srcId="{745B838C-1680-46F4-A0C6-A363447DC197}" destId="{000B8973-5246-4441-BA9A-8F2487951663}" srcOrd="0" destOrd="0" presId="urn:microsoft.com/office/officeart/2018/2/layout/IconVerticalSolidList"/>
    <dgm:cxn modelId="{4FD991EB-187B-4FEB-BE3E-0E009EAC1570}" type="presOf" srcId="{BCE648FB-B8CC-4CD0-B250-581C1A19C5A8}" destId="{07A75AA0-7CD6-40B1-87A4-B8D506DADF5F}" srcOrd="0" destOrd="0" presId="urn:microsoft.com/office/officeart/2018/2/layout/IconVerticalSolidList"/>
    <dgm:cxn modelId="{F7D386F9-3739-4BE4-BB16-BB62CED14594}" type="presOf" srcId="{073494E9-75E3-4C7C-8DCD-7DB20C467DFD}" destId="{3F5C9B7D-68D5-4CD9-86A8-B5D9EACD639B}" srcOrd="0" destOrd="0" presId="urn:microsoft.com/office/officeart/2018/2/layout/IconVerticalSolidList"/>
    <dgm:cxn modelId="{83B3D145-DBDD-4ED4-A8B4-F4DA231CDD73}" type="presParOf" srcId="{07A75AA0-7CD6-40B1-87A4-B8D506DADF5F}" destId="{FFE19EF2-4AEF-4CE6-B24F-7B7CDDC45A2C}" srcOrd="0" destOrd="0" presId="urn:microsoft.com/office/officeart/2018/2/layout/IconVerticalSolidList"/>
    <dgm:cxn modelId="{9B155638-B62B-4956-B0BD-A2F44B962307}" type="presParOf" srcId="{FFE19EF2-4AEF-4CE6-B24F-7B7CDDC45A2C}" destId="{DA266939-F95C-4674-B4EF-C8C02C16DA00}" srcOrd="0" destOrd="0" presId="urn:microsoft.com/office/officeart/2018/2/layout/IconVerticalSolidList"/>
    <dgm:cxn modelId="{2BE65E04-B6F6-4406-BF0E-148F30B3294D}" type="presParOf" srcId="{FFE19EF2-4AEF-4CE6-B24F-7B7CDDC45A2C}" destId="{590668DE-729A-4BD5-A105-DB6B47ABDD6C}" srcOrd="1" destOrd="0" presId="urn:microsoft.com/office/officeart/2018/2/layout/IconVerticalSolidList"/>
    <dgm:cxn modelId="{86633C87-FBD1-4966-BE20-5A55FFB8A89E}" type="presParOf" srcId="{FFE19EF2-4AEF-4CE6-B24F-7B7CDDC45A2C}" destId="{8BCABCE5-C672-439E-A668-2B97B7E422D8}" srcOrd="2" destOrd="0" presId="urn:microsoft.com/office/officeart/2018/2/layout/IconVerticalSolidList"/>
    <dgm:cxn modelId="{D4FFF383-2236-4A06-A3FA-8F1B663A4A50}" type="presParOf" srcId="{FFE19EF2-4AEF-4CE6-B24F-7B7CDDC45A2C}" destId="{000B8973-5246-4441-BA9A-8F2487951663}" srcOrd="3" destOrd="0" presId="urn:microsoft.com/office/officeart/2018/2/layout/IconVerticalSolidList"/>
    <dgm:cxn modelId="{7F27FA23-0E2B-4905-AC76-F2D2AD9815F0}" type="presParOf" srcId="{07A75AA0-7CD6-40B1-87A4-B8D506DADF5F}" destId="{56F9F7B6-DFF1-4349-BE9B-FF9A7D1894A0}" srcOrd="1" destOrd="0" presId="urn:microsoft.com/office/officeart/2018/2/layout/IconVerticalSolidList"/>
    <dgm:cxn modelId="{31B3E503-D82F-4AA6-83A9-9915EEFB79C9}" type="presParOf" srcId="{07A75AA0-7CD6-40B1-87A4-B8D506DADF5F}" destId="{2F6D6BFC-CB95-4382-9BB8-8F20893F63F0}" srcOrd="2" destOrd="0" presId="urn:microsoft.com/office/officeart/2018/2/layout/IconVerticalSolidList"/>
    <dgm:cxn modelId="{11248ED1-E2AF-4A5D-B924-86E231B60D5F}" type="presParOf" srcId="{2F6D6BFC-CB95-4382-9BB8-8F20893F63F0}" destId="{D30B743E-C20D-4F1B-9E28-F4C5BCC34995}" srcOrd="0" destOrd="0" presId="urn:microsoft.com/office/officeart/2018/2/layout/IconVerticalSolidList"/>
    <dgm:cxn modelId="{2BB9D9DE-2C27-4016-A7F6-5EB40AD3055E}" type="presParOf" srcId="{2F6D6BFC-CB95-4382-9BB8-8F20893F63F0}" destId="{BDDB1B64-41D4-4CC3-A054-6E6ED967EDC5}" srcOrd="1" destOrd="0" presId="urn:microsoft.com/office/officeart/2018/2/layout/IconVerticalSolidList"/>
    <dgm:cxn modelId="{6B88B6DC-0A80-4092-B79C-AF30022F23A3}" type="presParOf" srcId="{2F6D6BFC-CB95-4382-9BB8-8F20893F63F0}" destId="{5608227A-25C3-4358-BE57-AB54F645ED98}" srcOrd="2" destOrd="0" presId="urn:microsoft.com/office/officeart/2018/2/layout/IconVerticalSolidList"/>
    <dgm:cxn modelId="{70C810A4-8307-4C82-9B5E-BEA8C06356AB}" type="presParOf" srcId="{2F6D6BFC-CB95-4382-9BB8-8F20893F63F0}" destId="{3F5C9B7D-68D5-4CD9-86A8-B5D9EACD63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purl.oclc.org/ooxml/drawingml/diagram" xmlns:a="http://purl.oclc.org/ooxml/drawingml/main">
  <dgm:ptLst>
    <dgm:pt modelId="{3CC6C0A2-558A-4040-A49B-B1185EDA31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AECCE3-DECC-4187-81D3-850DA5D5E2BF}">
      <dgm:prSet/>
      <dgm:spPr/>
      <dgm:t>
        <a:bodyPr/>
        <a:lstStyle/>
        <a:p>
          <a:pPr>
            <a:lnSpc>
              <a:spcPct val="100%"/>
            </a:lnSpc>
          </a:pPr>
          <a:r>
            <a:rPr lang="en-US" dirty="0"/>
            <a:t>Caregivers who screen positive for IPV will remain in the measure denominator until they receive IPV </a:t>
          </a:r>
          <a:r>
            <a:rPr lang="en-US" b="1" u="sng" dirty="0"/>
            <a:t>information</a:t>
          </a:r>
          <a:r>
            <a:rPr lang="en-US" dirty="0"/>
            <a:t>.</a:t>
          </a:r>
        </a:p>
      </dgm:t>
    </dgm:pt>
    <dgm:pt modelId="{9DF94BB6-084C-4BCC-B2DC-30E037513C7E}" type="parTrans" cxnId="{0C9B236A-646D-4356-82B9-403339AB3FE6}">
      <dgm:prSet/>
      <dgm:spPr/>
      <dgm:t>
        <a:bodyPr/>
        <a:lstStyle/>
        <a:p>
          <a:endParaRPr lang="en-US"/>
        </a:p>
      </dgm:t>
    </dgm:pt>
    <dgm:pt modelId="{D41901C9-D85D-46EA-84A1-4AA0A177F574}" type="sibTrans" cxnId="{0C9B236A-646D-4356-82B9-403339AB3FE6}">
      <dgm:prSet/>
      <dgm:spPr/>
      <dgm:t>
        <a:bodyPr/>
        <a:lstStyle/>
        <a:p>
          <a:endParaRPr lang="en-US"/>
        </a:p>
      </dgm:t>
    </dgm:pt>
    <dgm:pt modelId="{8113DE50-4404-410F-976A-DDFCD18D2CF7}">
      <dgm:prSet/>
      <dgm:spPr/>
      <dgm:t>
        <a:bodyPr/>
        <a:lstStyle/>
        <a:p>
          <a:pPr>
            <a:lnSpc>
              <a:spcPct val="100%"/>
            </a:lnSpc>
          </a:pPr>
          <a:r>
            <a:rPr lang="en-US"/>
            <a:t>There is no timeframe for when the client must receive referral information; provide referral information to any caregiver who screened positive for IPV even if it was at a previous visit.</a:t>
          </a:r>
        </a:p>
      </dgm:t>
    </dgm:pt>
    <dgm:pt modelId="{04256ABC-5AF5-49B7-B578-7F096A8E50D1}" type="parTrans" cxnId="{2BF42BF2-064E-47E1-BFBB-AE0B919E0C05}">
      <dgm:prSet/>
      <dgm:spPr/>
      <dgm:t>
        <a:bodyPr/>
        <a:lstStyle/>
        <a:p>
          <a:endParaRPr lang="en-US"/>
        </a:p>
      </dgm:t>
    </dgm:pt>
    <dgm:pt modelId="{602A78EE-2587-4124-B730-5CEE2DF0DEF4}" type="sibTrans" cxnId="{2BF42BF2-064E-47E1-BFBB-AE0B919E0C05}">
      <dgm:prSet/>
      <dgm:spPr/>
      <dgm:t>
        <a:bodyPr/>
        <a:lstStyle/>
        <a:p>
          <a:endParaRPr lang="en-US"/>
        </a:p>
      </dgm:t>
    </dgm:pt>
    <dgm:pt modelId="{6F58C5C4-F936-4E36-BCCE-B7DB7CC1588E}">
      <dgm:prSet/>
      <dgm:spPr/>
      <dgm:t>
        <a:bodyPr/>
        <a:lstStyle/>
        <a:p>
          <a:pPr>
            <a:lnSpc>
              <a:spcPct val="100%"/>
            </a:lnSpc>
          </a:pPr>
          <a:r>
            <a:rPr lang="en-US" dirty="0"/>
            <a:t>The focus is </a:t>
          </a:r>
          <a:r>
            <a:rPr lang="en-US" b="1" dirty="0"/>
            <a:t>on provision of information</a:t>
          </a:r>
          <a:r>
            <a:rPr lang="en-US" dirty="0"/>
            <a:t>, not whether the client received IPV referral services. This is because of the recognition that a client may not be ready or able to safely access a referral service.</a:t>
          </a:r>
        </a:p>
      </dgm:t>
    </dgm:pt>
    <dgm:pt modelId="{DAF5E55E-F829-43AD-AA27-910BA0A05465}" type="parTrans" cxnId="{C1B72580-5AB7-46EA-9FB2-A951F94A9A2E}">
      <dgm:prSet/>
      <dgm:spPr/>
      <dgm:t>
        <a:bodyPr/>
        <a:lstStyle/>
        <a:p>
          <a:endParaRPr lang="en-US"/>
        </a:p>
      </dgm:t>
    </dgm:pt>
    <dgm:pt modelId="{EC5E2392-1B07-4664-97BA-449B40A607CF}" type="sibTrans" cxnId="{C1B72580-5AB7-46EA-9FB2-A951F94A9A2E}">
      <dgm:prSet/>
      <dgm:spPr/>
      <dgm:t>
        <a:bodyPr/>
        <a:lstStyle/>
        <a:p>
          <a:endParaRPr lang="en-US"/>
        </a:p>
      </dgm:t>
    </dgm:pt>
    <dgm:pt modelId="{FF52356F-9D0C-45C7-901B-D2A09384FDAC}" type="pres">
      <dgm:prSet presAssocID="{3CC6C0A2-558A-4040-A49B-B1185EDA310B}" presName="root" presStyleCnt="0">
        <dgm:presLayoutVars>
          <dgm:dir/>
          <dgm:resizeHandles val="exact"/>
        </dgm:presLayoutVars>
      </dgm:prSet>
      <dgm:spPr/>
    </dgm:pt>
    <dgm:pt modelId="{6176A96E-05A1-4F2F-B399-0EBAE6729265}" type="pres">
      <dgm:prSet presAssocID="{5EAECCE3-DECC-4187-81D3-850DA5D5E2BF}" presName="compNode" presStyleCnt="0"/>
      <dgm:spPr/>
    </dgm:pt>
    <dgm:pt modelId="{F290D0CB-0F1A-4E00-9BB5-2A4C83920748}" type="pres">
      <dgm:prSet presAssocID="{5EAECCE3-DECC-4187-81D3-850DA5D5E2BF}" presName="bgRect" presStyleLbl="bgShp" presStyleIdx="0" presStyleCnt="3"/>
      <dgm:spPr/>
    </dgm:pt>
    <dgm:pt modelId="{4A039D96-382B-4521-B4AB-10406ACA4A88}" type="pres">
      <dgm:prSet presAssocID="{5EAECCE3-DECC-4187-81D3-850DA5D5E2BF}" presName="iconRect" presStyleLbl="node1" presStyleIdx="0" presStyleCnt="3"/>
      <dgm:spPr>
        <a:blipFill>
          <a:blip xmlns:r="http://purl.oclc.org/ooxml/officeDocument/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ircular flowchart"/>
        </a:ext>
      </dgm:extLst>
    </dgm:pt>
    <dgm:pt modelId="{3223360B-A3CD-40A0-8725-C73C86E38C00}" type="pres">
      <dgm:prSet presAssocID="{5EAECCE3-DECC-4187-81D3-850DA5D5E2BF}" presName="spaceRect" presStyleCnt="0"/>
      <dgm:spPr/>
    </dgm:pt>
    <dgm:pt modelId="{D2F875AD-40F6-4FE3-8325-D2C102EAE914}" type="pres">
      <dgm:prSet presAssocID="{5EAECCE3-DECC-4187-81D3-850DA5D5E2BF}" presName="parTx" presStyleLbl="revTx" presStyleIdx="0" presStyleCnt="3">
        <dgm:presLayoutVars>
          <dgm:chMax val="0"/>
          <dgm:chPref val="0"/>
        </dgm:presLayoutVars>
      </dgm:prSet>
      <dgm:spPr/>
    </dgm:pt>
    <dgm:pt modelId="{69808CC0-6D4C-4B6F-9B7A-39E5BF6D738E}" type="pres">
      <dgm:prSet presAssocID="{D41901C9-D85D-46EA-84A1-4AA0A177F574}" presName="sibTrans" presStyleCnt="0"/>
      <dgm:spPr/>
    </dgm:pt>
    <dgm:pt modelId="{907E928B-9C78-4DE7-8C87-ED4FFF23FF7D}" type="pres">
      <dgm:prSet presAssocID="{6F58C5C4-F936-4E36-BCCE-B7DB7CC1588E}" presName="compNode" presStyleCnt="0"/>
      <dgm:spPr/>
    </dgm:pt>
    <dgm:pt modelId="{ECD4B2FA-F41C-44ED-B9F4-7BCE2BC498FE}" type="pres">
      <dgm:prSet presAssocID="{6F58C5C4-F936-4E36-BCCE-B7DB7CC1588E}" presName="bgRect" presStyleLbl="bgShp" presStyleIdx="1" presStyleCnt="3"/>
      <dgm:spPr/>
    </dgm:pt>
    <dgm:pt modelId="{8EE77114-5A5B-4DCA-99A0-5802A353B15B}" type="pres">
      <dgm:prSet presAssocID="{6F58C5C4-F936-4E36-BCCE-B7DB7CC1588E}" presName="iconRect" presStyleLbl="node1" presStyleIdx="1" presStyleCnt="3"/>
      <dgm:spPr>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wspaper"/>
        </a:ext>
      </dgm:extLst>
    </dgm:pt>
    <dgm:pt modelId="{253EB51B-ED9D-4303-8139-195DE5CD224F}" type="pres">
      <dgm:prSet presAssocID="{6F58C5C4-F936-4E36-BCCE-B7DB7CC1588E}" presName="spaceRect" presStyleCnt="0"/>
      <dgm:spPr/>
    </dgm:pt>
    <dgm:pt modelId="{B19DFA38-281F-4D61-AE5F-915F9CA8BDF2}" type="pres">
      <dgm:prSet presAssocID="{6F58C5C4-F936-4E36-BCCE-B7DB7CC1588E}" presName="parTx" presStyleLbl="revTx" presStyleIdx="1" presStyleCnt="3">
        <dgm:presLayoutVars>
          <dgm:chMax val="0"/>
          <dgm:chPref val="0"/>
        </dgm:presLayoutVars>
      </dgm:prSet>
      <dgm:spPr/>
    </dgm:pt>
    <dgm:pt modelId="{42037DA7-3347-4A98-8324-6C398BBCAF12}" type="pres">
      <dgm:prSet presAssocID="{EC5E2392-1B07-4664-97BA-449B40A607CF}" presName="sibTrans" presStyleCnt="0"/>
      <dgm:spPr/>
    </dgm:pt>
    <dgm:pt modelId="{96F2E279-0877-4118-969F-AA5E50B08B90}" type="pres">
      <dgm:prSet presAssocID="{8113DE50-4404-410F-976A-DDFCD18D2CF7}" presName="compNode" presStyleCnt="0"/>
      <dgm:spPr/>
    </dgm:pt>
    <dgm:pt modelId="{45F0EAD8-50E8-4131-830C-81A8202AEACA}" type="pres">
      <dgm:prSet presAssocID="{8113DE50-4404-410F-976A-DDFCD18D2CF7}" presName="bgRect" presStyleLbl="bgShp" presStyleIdx="2" presStyleCnt="3"/>
      <dgm:spPr/>
    </dgm:pt>
    <dgm:pt modelId="{E75EA8BE-B687-4401-95DE-76D6FD8798A4}" type="pres">
      <dgm:prSet presAssocID="{8113DE50-4404-410F-976A-DDFCD18D2CF7}" presName="iconRect" presStyleLbl="node1" presStyleIdx="2" presStyleCnt="3"/>
      <dgm:spPr>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rson with idea"/>
        </a:ext>
      </dgm:extLst>
    </dgm:pt>
    <dgm:pt modelId="{D6EFA411-2AFC-4B61-9A6F-EDF97C2145E5}" type="pres">
      <dgm:prSet presAssocID="{8113DE50-4404-410F-976A-DDFCD18D2CF7}" presName="spaceRect" presStyleCnt="0"/>
      <dgm:spPr/>
    </dgm:pt>
    <dgm:pt modelId="{3013C2E0-0497-4EDE-9342-8C37E6B9AEBA}" type="pres">
      <dgm:prSet presAssocID="{8113DE50-4404-410F-976A-DDFCD18D2CF7}" presName="parTx" presStyleLbl="revTx" presStyleIdx="2" presStyleCnt="3">
        <dgm:presLayoutVars>
          <dgm:chMax val="0"/>
          <dgm:chPref val="0"/>
        </dgm:presLayoutVars>
      </dgm:prSet>
      <dgm:spPr/>
    </dgm:pt>
  </dgm:ptLst>
  <dgm:cxnLst>
    <dgm:cxn modelId="{0C9B236A-646D-4356-82B9-403339AB3FE6}" srcId="{3CC6C0A2-558A-4040-A49B-B1185EDA310B}" destId="{5EAECCE3-DECC-4187-81D3-850DA5D5E2BF}" srcOrd="0" destOrd="0" parTransId="{9DF94BB6-084C-4BCC-B2DC-30E037513C7E}" sibTransId="{D41901C9-D85D-46EA-84A1-4AA0A177F574}"/>
    <dgm:cxn modelId="{C1B72580-5AB7-46EA-9FB2-A951F94A9A2E}" srcId="{3CC6C0A2-558A-4040-A49B-B1185EDA310B}" destId="{6F58C5C4-F936-4E36-BCCE-B7DB7CC1588E}" srcOrd="1" destOrd="0" parTransId="{DAF5E55E-F829-43AD-AA27-910BA0A05465}" sibTransId="{EC5E2392-1B07-4664-97BA-449B40A607CF}"/>
    <dgm:cxn modelId="{A6EEC083-184E-44FD-AF13-CBEC60EC9424}" type="presOf" srcId="{8113DE50-4404-410F-976A-DDFCD18D2CF7}" destId="{3013C2E0-0497-4EDE-9342-8C37E6B9AEBA}" srcOrd="0" destOrd="0" presId="urn:microsoft.com/office/officeart/2018/2/layout/IconVerticalSolidList"/>
    <dgm:cxn modelId="{70FF20D2-2D14-4052-8F29-72E8C66EF353}" type="presOf" srcId="{6F58C5C4-F936-4E36-BCCE-B7DB7CC1588E}" destId="{B19DFA38-281F-4D61-AE5F-915F9CA8BDF2}" srcOrd="0" destOrd="0" presId="urn:microsoft.com/office/officeart/2018/2/layout/IconVerticalSolidList"/>
    <dgm:cxn modelId="{151F1FE6-DE24-4E21-A15D-5483C5487905}" type="presOf" srcId="{3CC6C0A2-558A-4040-A49B-B1185EDA310B}" destId="{FF52356F-9D0C-45C7-901B-D2A09384FDAC}" srcOrd="0" destOrd="0" presId="urn:microsoft.com/office/officeart/2018/2/layout/IconVerticalSolidList"/>
    <dgm:cxn modelId="{11AA94E7-F13B-49E3-9668-088DF3A06E03}" type="presOf" srcId="{5EAECCE3-DECC-4187-81D3-850DA5D5E2BF}" destId="{D2F875AD-40F6-4FE3-8325-D2C102EAE914}" srcOrd="0" destOrd="0" presId="urn:microsoft.com/office/officeart/2018/2/layout/IconVerticalSolidList"/>
    <dgm:cxn modelId="{2BF42BF2-064E-47E1-BFBB-AE0B919E0C05}" srcId="{3CC6C0A2-558A-4040-A49B-B1185EDA310B}" destId="{8113DE50-4404-410F-976A-DDFCD18D2CF7}" srcOrd="2" destOrd="0" parTransId="{04256ABC-5AF5-49B7-B578-7F096A8E50D1}" sibTransId="{602A78EE-2587-4124-B730-5CEE2DF0DEF4}"/>
    <dgm:cxn modelId="{76CC0FA1-6385-480F-BEE2-F516EA6718D5}" type="presParOf" srcId="{FF52356F-9D0C-45C7-901B-D2A09384FDAC}" destId="{6176A96E-05A1-4F2F-B399-0EBAE6729265}" srcOrd="0" destOrd="0" presId="urn:microsoft.com/office/officeart/2018/2/layout/IconVerticalSolidList"/>
    <dgm:cxn modelId="{A04B3C11-7E49-4941-9E7E-5BA733491F25}" type="presParOf" srcId="{6176A96E-05A1-4F2F-B399-0EBAE6729265}" destId="{F290D0CB-0F1A-4E00-9BB5-2A4C83920748}" srcOrd="0" destOrd="0" presId="urn:microsoft.com/office/officeart/2018/2/layout/IconVerticalSolidList"/>
    <dgm:cxn modelId="{916B2305-3344-4B66-BFE9-14A4B8F283CA}" type="presParOf" srcId="{6176A96E-05A1-4F2F-B399-0EBAE6729265}" destId="{4A039D96-382B-4521-B4AB-10406ACA4A88}" srcOrd="1" destOrd="0" presId="urn:microsoft.com/office/officeart/2018/2/layout/IconVerticalSolidList"/>
    <dgm:cxn modelId="{6C964963-042E-49F1-BE7A-A33F5AF92E68}" type="presParOf" srcId="{6176A96E-05A1-4F2F-B399-0EBAE6729265}" destId="{3223360B-A3CD-40A0-8725-C73C86E38C00}" srcOrd="2" destOrd="0" presId="urn:microsoft.com/office/officeart/2018/2/layout/IconVerticalSolidList"/>
    <dgm:cxn modelId="{7486DEFB-BEFA-48A7-8A32-3FB20225AC01}" type="presParOf" srcId="{6176A96E-05A1-4F2F-B399-0EBAE6729265}" destId="{D2F875AD-40F6-4FE3-8325-D2C102EAE914}" srcOrd="3" destOrd="0" presId="urn:microsoft.com/office/officeart/2018/2/layout/IconVerticalSolidList"/>
    <dgm:cxn modelId="{0EE279C3-50BF-44D0-88FF-4536FAE70627}" type="presParOf" srcId="{FF52356F-9D0C-45C7-901B-D2A09384FDAC}" destId="{69808CC0-6D4C-4B6F-9B7A-39E5BF6D738E}" srcOrd="1" destOrd="0" presId="urn:microsoft.com/office/officeart/2018/2/layout/IconVerticalSolidList"/>
    <dgm:cxn modelId="{82DB78AC-5446-48BE-9834-95C4EEA6C091}" type="presParOf" srcId="{FF52356F-9D0C-45C7-901B-D2A09384FDAC}" destId="{907E928B-9C78-4DE7-8C87-ED4FFF23FF7D}" srcOrd="2" destOrd="0" presId="urn:microsoft.com/office/officeart/2018/2/layout/IconVerticalSolidList"/>
    <dgm:cxn modelId="{E1767C1A-F089-454C-992E-ED3D9D570D62}" type="presParOf" srcId="{907E928B-9C78-4DE7-8C87-ED4FFF23FF7D}" destId="{ECD4B2FA-F41C-44ED-B9F4-7BCE2BC498FE}" srcOrd="0" destOrd="0" presId="urn:microsoft.com/office/officeart/2018/2/layout/IconVerticalSolidList"/>
    <dgm:cxn modelId="{555067D7-F90B-46F7-816F-BC24A2FCE4F1}" type="presParOf" srcId="{907E928B-9C78-4DE7-8C87-ED4FFF23FF7D}" destId="{8EE77114-5A5B-4DCA-99A0-5802A353B15B}" srcOrd="1" destOrd="0" presId="urn:microsoft.com/office/officeart/2018/2/layout/IconVerticalSolidList"/>
    <dgm:cxn modelId="{0C12E7B1-3257-4A7B-BC7C-A12068B933BF}" type="presParOf" srcId="{907E928B-9C78-4DE7-8C87-ED4FFF23FF7D}" destId="{253EB51B-ED9D-4303-8139-195DE5CD224F}" srcOrd="2" destOrd="0" presId="urn:microsoft.com/office/officeart/2018/2/layout/IconVerticalSolidList"/>
    <dgm:cxn modelId="{BF76DDC1-4869-40D6-9C0B-7FDA6A5620EE}" type="presParOf" srcId="{907E928B-9C78-4DE7-8C87-ED4FFF23FF7D}" destId="{B19DFA38-281F-4D61-AE5F-915F9CA8BDF2}" srcOrd="3" destOrd="0" presId="urn:microsoft.com/office/officeart/2018/2/layout/IconVerticalSolidList"/>
    <dgm:cxn modelId="{84240DAE-A49B-4356-B3FC-F40579115EEC}" type="presParOf" srcId="{FF52356F-9D0C-45C7-901B-D2A09384FDAC}" destId="{42037DA7-3347-4A98-8324-6C398BBCAF12}" srcOrd="3" destOrd="0" presId="urn:microsoft.com/office/officeart/2018/2/layout/IconVerticalSolidList"/>
    <dgm:cxn modelId="{68C69AA6-C428-4ABB-B15D-CD53915699F5}" type="presParOf" srcId="{FF52356F-9D0C-45C7-901B-D2A09384FDAC}" destId="{96F2E279-0877-4118-969F-AA5E50B08B90}" srcOrd="4" destOrd="0" presId="urn:microsoft.com/office/officeart/2018/2/layout/IconVerticalSolidList"/>
    <dgm:cxn modelId="{264E7D01-1606-4148-932C-AE13D8D0C5D3}" type="presParOf" srcId="{96F2E279-0877-4118-969F-AA5E50B08B90}" destId="{45F0EAD8-50E8-4131-830C-81A8202AEACA}" srcOrd="0" destOrd="0" presId="urn:microsoft.com/office/officeart/2018/2/layout/IconVerticalSolidList"/>
    <dgm:cxn modelId="{C1B716DE-ABEC-4CC4-85BA-A95675401B22}" type="presParOf" srcId="{96F2E279-0877-4118-969F-AA5E50B08B90}" destId="{E75EA8BE-B687-4401-95DE-76D6FD8798A4}" srcOrd="1" destOrd="0" presId="urn:microsoft.com/office/officeart/2018/2/layout/IconVerticalSolidList"/>
    <dgm:cxn modelId="{BD86B533-71E3-4F63-B8A0-485DA55326D3}" type="presParOf" srcId="{96F2E279-0877-4118-969F-AA5E50B08B90}" destId="{D6EFA411-2AFC-4B61-9A6F-EDF97C2145E5}" srcOrd="2" destOrd="0" presId="urn:microsoft.com/office/officeart/2018/2/layout/IconVerticalSolidList"/>
    <dgm:cxn modelId="{B57EEDD8-4F39-42CC-98CE-315B97F14945}" type="presParOf" srcId="{96F2E279-0877-4118-969F-AA5E50B08B90}" destId="{3013C2E0-0497-4EDE-9342-8C37E6B9AE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DA266939-F95C-4674-B4EF-C8C02C16DA00}">
      <dsp:nvSpPr>
        <dsp:cNvPr id="0" name=""/>
        <dsp:cNvSpPr/>
      </dsp:nvSpPr>
      <dsp:spPr>
        <a:xfrm>
          <a:off x="0" y="884187"/>
          <a:ext cx="10896600" cy="163234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0668DE-729A-4BD5-A105-DB6B47ABDD6C}">
      <dsp:nvSpPr>
        <dsp:cNvPr id="0" name=""/>
        <dsp:cNvSpPr/>
      </dsp:nvSpPr>
      <dsp:spPr>
        <a:xfrm>
          <a:off x="493784" y="1251465"/>
          <a:ext cx="897790" cy="897790"/>
        </a:xfrm>
        <a:prstGeom prst="rect">
          <a:avLst/>
        </a:prstGeom>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000B8973-5246-4441-BA9A-8F2487951663}">
      <dsp:nvSpPr>
        <dsp:cNvPr id="0" name=""/>
        <dsp:cNvSpPr/>
      </dsp:nvSpPr>
      <dsp:spPr>
        <a:xfrm>
          <a:off x="1885360" y="684013"/>
          <a:ext cx="9011239" cy="203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57" tIns="172757" rIns="172757" bIns="172757" numCol="1" spcCol="1270" anchor="ctr" anchorCtr="0">
          <a:noAutofit/>
        </a:bodyPr>
        <a:lstStyle/>
        <a:p>
          <a:pPr marL="0" lvl="0" indent="0" algn="l" defTabSz="1066800">
            <a:lnSpc>
              <a:spcPct val="100%"/>
            </a:lnSpc>
            <a:spcBef>
              <a:spcPct val="0%"/>
            </a:spcBef>
            <a:spcAft>
              <a:spcPct val="35%"/>
            </a:spcAft>
            <a:buNone/>
          </a:pPr>
          <a:r>
            <a:rPr lang="en-US" sz="2400" kern="1200"/>
            <a:t>Ensure screening occurs within first 6-months of enrollment: will not count if conducted prior to enrollment in MIECHV </a:t>
          </a:r>
          <a:endParaRPr lang="en-US" sz="2400" b="0" kern="1200">
            <a:solidFill>
              <a:schemeClr val="tx1"/>
            </a:solidFill>
          </a:endParaRPr>
        </a:p>
      </dsp:txBody>
      <dsp:txXfrm>
        <a:off x="1885360" y="684013"/>
        <a:ext cx="9011239" cy="2032696"/>
      </dsp:txXfrm>
    </dsp:sp>
    <dsp:sp modelId="{D30B743E-C20D-4F1B-9E28-F4C5BCC34995}">
      <dsp:nvSpPr>
        <dsp:cNvPr id="0" name=""/>
        <dsp:cNvSpPr/>
      </dsp:nvSpPr>
      <dsp:spPr>
        <a:xfrm>
          <a:off x="0" y="3124796"/>
          <a:ext cx="10896600" cy="163234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B1B64-41D4-4CC3-A054-6E6ED967EDC5}">
      <dsp:nvSpPr>
        <dsp:cNvPr id="0" name=""/>
        <dsp:cNvSpPr/>
      </dsp:nvSpPr>
      <dsp:spPr>
        <a:xfrm>
          <a:off x="493784" y="3492074"/>
          <a:ext cx="897790" cy="897790"/>
        </a:xfrm>
        <a:prstGeom prst="rect">
          <a:avLst/>
        </a:prstGeom>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3F5C9B7D-68D5-4CD9-86A8-B5D9EACD639B}">
      <dsp:nvSpPr>
        <dsp:cNvPr id="0" name=""/>
        <dsp:cNvSpPr/>
      </dsp:nvSpPr>
      <dsp:spPr>
        <a:xfrm>
          <a:off x="1885360" y="3124796"/>
          <a:ext cx="9011239" cy="163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57" tIns="172757" rIns="172757" bIns="172757" numCol="1" spcCol="1270" anchor="ctr" anchorCtr="0">
          <a:noAutofit/>
        </a:bodyPr>
        <a:lstStyle/>
        <a:p>
          <a:pPr marL="0" lvl="0" indent="0" algn="l" defTabSz="1244600">
            <a:lnSpc>
              <a:spcPct val="100%"/>
            </a:lnSpc>
            <a:spcBef>
              <a:spcPct val="0%"/>
            </a:spcBef>
            <a:spcAft>
              <a:spcPct val="35%"/>
            </a:spcAft>
            <a:buNone/>
          </a:pPr>
          <a:r>
            <a:rPr lang="en-US" sz="2800" kern="1200"/>
            <a:t>Consider developing a policy for when to conduct this screening, such as at the 5</a:t>
          </a:r>
          <a:r>
            <a:rPr lang="en-US" sz="2800" kern="1200" baseline="30%"/>
            <a:t>th</a:t>
          </a:r>
          <a:r>
            <a:rPr lang="en-US" sz="2800" kern="1200"/>
            <a:t> visit.</a:t>
          </a:r>
        </a:p>
      </dsp:txBody>
      <dsp:txXfrm>
        <a:off x="1885360" y="3124796"/>
        <a:ext cx="9011239" cy="1632346"/>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F290D0CB-0F1A-4E00-9BB5-2A4C83920748}">
      <dsp:nvSpPr>
        <dsp:cNvPr id="0" name=""/>
        <dsp:cNvSpPr/>
      </dsp:nvSpPr>
      <dsp:spPr>
        <a:xfrm>
          <a:off x="0" y="398"/>
          <a:ext cx="7886700" cy="9322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39D96-382B-4521-B4AB-10406ACA4A88}">
      <dsp:nvSpPr>
        <dsp:cNvPr id="0" name=""/>
        <dsp:cNvSpPr/>
      </dsp:nvSpPr>
      <dsp:spPr>
        <a:xfrm>
          <a:off x="281991" y="210143"/>
          <a:ext cx="512711" cy="512711"/>
        </a:xfrm>
        <a:prstGeom prst="rect">
          <a:avLst/>
        </a:prstGeom>
        <a:blipFill>
          <a:blip xmlns:r="http://purl.oclc.org/ooxml/officeDocument/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D2F875AD-40F6-4FE3-8325-D2C102EAE914}">
      <dsp:nvSpPr>
        <dsp:cNvPr id="0" name=""/>
        <dsp:cNvSpPr/>
      </dsp:nvSpPr>
      <dsp:spPr>
        <a:xfrm>
          <a:off x="1076693" y="398"/>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
            </a:lnSpc>
            <a:spcBef>
              <a:spcPct val="0%"/>
            </a:spcBef>
            <a:spcAft>
              <a:spcPct val="35%"/>
            </a:spcAft>
            <a:buNone/>
          </a:pPr>
          <a:r>
            <a:rPr lang="en-US" sz="1500" kern="1200" dirty="0"/>
            <a:t>Caregivers who screen positive for IPV will remain in the measure denominator until they receive IPV </a:t>
          </a:r>
          <a:r>
            <a:rPr lang="en-US" sz="1500" b="1" u="sng" kern="1200" dirty="0"/>
            <a:t>information</a:t>
          </a:r>
          <a:r>
            <a:rPr lang="en-US" sz="1500" kern="1200" dirty="0"/>
            <a:t>.</a:t>
          </a:r>
        </a:p>
      </dsp:txBody>
      <dsp:txXfrm>
        <a:off x="1076693" y="398"/>
        <a:ext cx="6810006" cy="932202"/>
      </dsp:txXfrm>
    </dsp:sp>
    <dsp:sp modelId="{ECD4B2FA-F41C-44ED-B9F4-7BCE2BC498FE}">
      <dsp:nvSpPr>
        <dsp:cNvPr id="0" name=""/>
        <dsp:cNvSpPr/>
      </dsp:nvSpPr>
      <dsp:spPr>
        <a:xfrm>
          <a:off x="0" y="1165650"/>
          <a:ext cx="7886700" cy="9322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77114-5A5B-4DCA-99A0-5802A353B15B}">
      <dsp:nvSpPr>
        <dsp:cNvPr id="0" name=""/>
        <dsp:cNvSpPr/>
      </dsp:nvSpPr>
      <dsp:spPr>
        <a:xfrm>
          <a:off x="281991" y="1375396"/>
          <a:ext cx="512711" cy="512711"/>
        </a:xfrm>
        <a:prstGeom prst="rect">
          <a:avLst/>
        </a:prstGeom>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sp>
    <dsp:sp modelId="{B19DFA38-281F-4D61-AE5F-915F9CA8BDF2}">
      <dsp:nvSpPr>
        <dsp:cNvPr id="0" name=""/>
        <dsp:cNvSpPr/>
      </dsp:nvSpPr>
      <dsp:spPr>
        <a:xfrm>
          <a:off x="1076693" y="1165650"/>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
            </a:lnSpc>
            <a:spcBef>
              <a:spcPct val="0%"/>
            </a:spcBef>
            <a:spcAft>
              <a:spcPct val="35%"/>
            </a:spcAft>
            <a:buNone/>
          </a:pPr>
          <a:r>
            <a:rPr lang="en-US" sz="1500" kern="1200" dirty="0"/>
            <a:t>The focus is </a:t>
          </a:r>
          <a:r>
            <a:rPr lang="en-US" sz="1500" b="1" kern="1200" dirty="0"/>
            <a:t>on provision of information</a:t>
          </a:r>
          <a:r>
            <a:rPr lang="en-US" sz="1500" kern="1200" dirty="0"/>
            <a:t>, not whether the client received IPV referral services. This is because of the recognition that a client may not be ready or able to safely access a referral service.</a:t>
          </a:r>
        </a:p>
      </dsp:txBody>
      <dsp:txXfrm>
        <a:off x="1076693" y="1165650"/>
        <a:ext cx="6810006" cy="932202"/>
      </dsp:txXfrm>
    </dsp:sp>
    <dsp:sp modelId="{45F0EAD8-50E8-4131-830C-81A8202AEACA}">
      <dsp:nvSpPr>
        <dsp:cNvPr id="0" name=""/>
        <dsp:cNvSpPr/>
      </dsp:nvSpPr>
      <dsp:spPr>
        <a:xfrm>
          <a:off x="0" y="2330903"/>
          <a:ext cx="7886700" cy="9322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EA8BE-B687-4401-95DE-76D6FD8798A4}">
      <dsp:nvSpPr>
        <dsp:cNvPr id="0" name=""/>
        <dsp:cNvSpPr/>
      </dsp:nvSpPr>
      <dsp:spPr>
        <a:xfrm>
          <a:off x="281991" y="2540649"/>
          <a:ext cx="512711" cy="512711"/>
        </a:xfrm>
        <a:prstGeom prst="rect">
          <a:avLst/>
        </a:prstGeom>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3013C2E0-0497-4EDE-9342-8C37E6B9AEBA}">
      <dsp:nvSpPr>
        <dsp:cNvPr id="0" name=""/>
        <dsp:cNvSpPr/>
      </dsp:nvSpPr>
      <dsp:spPr>
        <a:xfrm>
          <a:off x="1076693" y="2330903"/>
          <a:ext cx="6810006"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
            </a:lnSpc>
            <a:spcBef>
              <a:spcPct val="0%"/>
            </a:spcBef>
            <a:spcAft>
              <a:spcPct val="35%"/>
            </a:spcAft>
            <a:buNone/>
          </a:pPr>
          <a:r>
            <a:rPr lang="en-US" sz="1500" kern="1200"/>
            <a:t>There is no timeframe for when the client must receive referral information; provide referral information to any caregiver who screened positive for IPV even if it was at a previous visit.</a:t>
          </a:r>
        </a:p>
      </dsp:txBody>
      <dsp:txXfrm>
        <a:off x="1076693" y="2330903"/>
        <a:ext cx="6810006" cy="932202"/>
      </dsp:txXfrm>
    </dsp:sp>
  </dsp:spTree>
</dsp:drawing>
</file>

<file path=ppt/diagrams/layout1.xml><?xml version="1.0" encoding="utf-8"?>
<dgm:layoutDef xmlns:dgm="http://purl.oclc.org/ooxml/drawingml/diagram" xmlns:a="http://purl.oclc.org/ooxml/drawingml/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purl.oclc.org/ooxml/officeDocument/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purl.oclc.org/ooxml/officeDocument/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purl.oclc.org/ooxml/officeDocument/relationships" type="roundRect" r:blip="">
            <dgm:adjLst>
              <dgm:adj idx="1" val="0.1"/>
            </dgm:adj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purl.oclc.org/ooxml/officeDocument/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purl.oclc.org/ooxml/officeDocument/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lvl1pPr>
        <a:lvl2pPr>
          <a:lnSpc>
            <a:spcPct val="100%"/>
          </a:lnSpc>
        </a:lvl2pPr>
      </dgm1612:lstStyle>
    </a:ext>
  </dgm:extLst>
</dgm:layoutDef>
</file>

<file path=ppt/diagrams/layout2.xml><?xml version="1.0" encoding="utf-8"?>
<dgm:layoutDef xmlns:dgm="http://purl.oclc.org/ooxml/drawingml/diagram" xmlns:a="http://purl.oclc.org/ooxml/drawingml/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purl.oclc.org/ooxml/officeDocument/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purl.oclc.org/ooxml/officeDocument/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purl.oclc.org/ooxml/officeDocument/relationships" type="roundRect" r:blip="">
            <dgm:adjLst>
              <dgm:adj idx="1" val="0.1"/>
            </dgm:adj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purl.oclc.org/ooxml/officeDocument/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purl.oclc.org/ooxml/officeDocument/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lvl1pPr>
        <a:lvl2pPr>
          <a:lnSpc>
            <a:spcPct val="100%"/>
          </a:lnSpc>
        </a:lvl2pPr>
      </dgm1612:lstStyle>
    </a:ext>
  </dgm:extLst>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purl.oclc.org/ooxml/officeDocument/relationships/theme" Target="../theme/theme4.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3221D-3CD9-D393-9D9C-CF8BF492AC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3BEAA51-7950-CFEA-155E-068F8B61A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F00928-1D7A-4A51-BD44-F42B95263C2E}" type="datetimeFigureOut">
              <a:rPr lang="en-US"/>
              <a:pPr>
                <a:defRPr/>
              </a:pPr>
              <a:t>10/2/2025</a:t>
            </a:fld>
            <a:endParaRPr lang="en-US"/>
          </a:p>
        </p:txBody>
      </p:sp>
      <p:sp>
        <p:nvSpPr>
          <p:cNvPr id="4" name="Footer Placeholder 3">
            <a:extLst>
              <a:ext uri="{FF2B5EF4-FFF2-40B4-BE49-F238E27FC236}">
                <a16:creationId xmlns:a16="http://schemas.microsoft.com/office/drawing/2014/main" id="{E135C893-1BBE-55EF-F741-75E609ABF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0AFA9DD2-5771-A572-48B4-4609DD822D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7F87447-BAA7-4B93-8CD0-4BAA42E7F28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3.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BC0A7D-0AD0-5488-C191-849D045FB52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03F8F85A-01C5-B8CA-3996-DFE44AC8D73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a:extLst>
              <a:ext uri="{FF2B5EF4-FFF2-40B4-BE49-F238E27FC236}">
                <a16:creationId xmlns:a16="http://schemas.microsoft.com/office/drawing/2014/main" id="{DF9243CD-F22C-2EBC-E5AE-2779BE16313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52945C3C-9D01-84CE-72B1-84AD3861D2B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EEDAC542-A323-E491-E585-BF8D5AF8E58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7" name="Rectangle 7">
            <a:extLst>
              <a:ext uri="{FF2B5EF4-FFF2-40B4-BE49-F238E27FC236}">
                <a16:creationId xmlns:a16="http://schemas.microsoft.com/office/drawing/2014/main" id="{856A467A-BCCA-290B-1A7D-A8BD1CD3112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AF2A03-019D-438D-B65B-F7E9E15E30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IPV refers to </a:t>
            </a:r>
            <a:r>
              <a:rPr lang="en-US" sz="1300" b="1" dirty="0"/>
              <a:t>physical violence, sexual violence, stalking, and psychological aggression</a:t>
            </a:r>
            <a:r>
              <a:rPr lang="en-US" sz="1300" dirty="0"/>
              <a:t> (including </a:t>
            </a:r>
            <a:r>
              <a:rPr lang="en-US" sz="1300" u="sng" dirty="0"/>
              <a:t>coercive acts) by a </a:t>
            </a:r>
            <a:r>
              <a:rPr lang="en-US" sz="1300" b="1" u="sng" dirty="0"/>
              <a:t>current or former intimate partner. </a:t>
            </a:r>
          </a:p>
          <a:p>
            <a:r>
              <a:rPr lang="en-US" sz="1300" dirty="0"/>
              <a:t>An intimate partner is a person with whom one has a close personal relationship that can be characterized by the following: emotional connectedness, regular contact, ongoing physical contact and sexual behavior, identity as a couple, and familiarity and knowledge about each other’s lives.</a:t>
            </a:r>
          </a:p>
          <a:p>
            <a:r>
              <a:rPr lang="en-US" sz="1300" dirty="0"/>
              <a:t>. </a:t>
            </a:r>
          </a:p>
        </p:txBody>
      </p:sp>
      <p:sp>
        <p:nvSpPr>
          <p:cNvPr id="4" name="Slide Number Placeholder 3"/>
          <p:cNvSpPr>
            <a:spLocks noGrp="1"/>
          </p:cNvSpPr>
          <p:nvPr>
            <p:ph type="sldNum" sz="quarter" idx="5"/>
          </p:nvPr>
        </p:nvSpPr>
        <p:spPr/>
        <p:txBody>
          <a:bodyPr/>
          <a:lstStyle/>
          <a:p>
            <a:pPr defTabSz="957468">
              <a:defRPr/>
            </a:pPr>
            <a:fld id="{2F314A6C-4AB3-4480-831E-94B037487F6C}" type="slidenum">
              <a:rPr lang="en-US">
                <a:solidFill>
                  <a:prstClr val="black"/>
                </a:solidFill>
                <a:latin typeface="Calibri" panose="020F0502020204030204"/>
              </a:rPr>
              <a:pPr defTabSz="95746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133193379"/>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b="1" dirty="0"/>
              <a:t>Who should be screened for IPV </a:t>
            </a:r>
          </a:p>
          <a:p>
            <a:r>
              <a:rPr lang="en-US" sz="1300" b="1" dirty="0"/>
              <a:t>All</a:t>
            </a:r>
            <a:r>
              <a:rPr lang="en-US" sz="1300" dirty="0"/>
              <a:t> primary caregivers should be screened for IPV regardless of relationship status. </a:t>
            </a:r>
          </a:p>
          <a:p>
            <a:pPr marL="179525" indent="-179525">
              <a:buFont typeface="Arial" panose="020B0604020202020204" pitchFamily="34" charset="0"/>
              <a:buChar char="•"/>
            </a:pPr>
            <a:r>
              <a:rPr lang="en-US" dirty="0"/>
              <a:t>Think through ways to introduce the screen for clients who don't define themselves as in a relationship </a:t>
            </a:r>
          </a:p>
        </p:txBody>
      </p:sp>
      <p:sp>
        <p:nvSpPr>
          <p:cNvPr id="4" name="Slide Number Placeholder 3"/>
          <p:cNvSpPr>
            <a:spLocks noGrp="1"/>
          </p:cNvSpPr>
          <p:nvPr>
            <p:ph type="sldNum" sz="quarter" idx="5"/>
          </p:nvPr>
        </p:nvSpPr>
        <p:spPr/>
        <p:txBody>
          <a:bodyPr/>
          <a:lstStyle/>
          <a:p>
            <a:pPr defTabSz="957468">
              <a:defRPr/>
            </a:pPr>
            <a:fld id="{2F314A6C-4AB3-4480-831E-94B037487F6C}" type="slidenum">
              <a:rPr lang="en-US">
                <a:solidFill>
                  <a:prstClr val="black"/>
                </a:solidFill>
                <a:latin typeface="Calibri" panose="020F0502020204030204"/>
              </a:rPr>
              <a:pPr defTabSz="95746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64464337"/>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Our participation in the Home Visiting Collaborative Improvement and Innovation Network on IPV has shown that a best practice for IPV screening is to wait until closer to the 6-month post-enrollment timeframe to conduct the IPV screening, as this provides more time for building the home visitor-client relationship. Consider integrating your IPV screening into home visits around 3-4 months post-enrollment.</a:t>
            </a:r>
          </a:p>
          <a:p>
            <a:r>
              <a:rPr lang="en-US" sz="1300" dirty="0"/>
              <a:t>Currently, there is no research indicating that virtual screenings are safe. Due to the potential risk of retaliation by an abusive partner if a caregiver discloses abuse during a screening, we encourage you to use your best practice judgement when determining whether it is appropriate or safe to screen.</a:t>
            </a:r>
            <a:endParaRPr lang="en-US" sz="1300" b="1" dirty="0"/>
          </a:p>
        </p:txBody>
      </p:sp>
      <p:sp>
        <p:nvSpPr>
          <p:cNvPr id="4" name="Slide Number Placeholder 3"/>
          <p:cNvSpPr>
            <a:spLocks noGrp="1"/>
          </p:cNvSpPr>
          <p:nvPr>
            <p:ph type="sldNum" sz="quarter" idx="5"/>
          </p:nvPr>
        </p:nvSpPr>
        <p:spPr/>
        <p:txBody>
          <a:bodyPr/>
          <a:lstStyle/>
          <a:p>
            <a:pPr defTabSz="957468">
              <a:defRPr/>
            </a:pPr>
            <a:fld id="{2F314A6C-4AB3-4480-831E-94B037487F6C}" type="slidenum">
              <a:rPr lang="en-US">
                <a:solidFill>
                  <a:prstClr val="black"/>
                </a:solidFill>
                <a:latin typeface="Calibri" panose="020F0502020204030204"/>
              </a:rPr>
              <a:pPr defTabSz="95746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869383712"/>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57468" rtl="0" eaLnBrk="0" fontAlgn="base" latinLnBrk="0" hangingPunct="0">
              <a:lnSpc>
                <a:spcPct val="100%"/>
              </a:lnSpc>
              <a:spcBef>
                <a:spcPct val="30%"/>
              </a:spcBef>
              <a:spcAft>
                <a:spcPct val="0%"/>
              </a:spcAft>
              <a:buClrTx/>
              <a:buSzTx/>
              <a:buFontTx/>
              <a:buNone/>
              <a:tabLst/>
              <a:defRPr/>
            </a:pPr>
            <a:r>
              <a:rPr lang="en-US" sz="1200" b="1" dirty="0"/>
              <a:t>Forms you will fill out to collect this information is the M3 Enrollment Tool – Parent.</a:t>
            </a:r>
          </a:p>
          <a:p>
            <a:pPr marL="0" marR="0" lvl="0" indent="0" algn="l" defTabSz="957468" rtl="0" eaLnBrk="0" fontAlgn="base" latinLnBrk="0" hangingPunct="0">
              <a:lnSpc>
                <a:spcPct val="100%"/>
              </a:lnSpc>
              <a:spcBef>
                <a:spcPct val="30%"/>
              </a:spcBef>
              <a:spcAft>
                <a:spcPct val="0%"/>
              </a:spcAft>
              <a:buClrTx/>
              <a:buSzTx/>
              <a:buFontTx/>
              <a:buNone/>
              <a:tabLst/>
              <a:defRPr/>
            </a:pPr>
            <a:endParaRPr lang="en-US" sz="1200" b="1" dirty="0"/>
          </a:p>
          <a:p>
            <a:pPr marL="0" marR="0" lvl="0" indent="0" algn="l" defTabSz="957468" rtl="0" eaLnBrk="0" fontAlgn="base" latinLnBrk="0" hangingPunct="0">
              <a:lnSpc>
                <a:spcPct val="100%"/>
              </a:lnSpc>
              <a:spcBef>
                <a:spcPct val="30%"/>
              </a:spcBef>
              <a:spcAft>
                <a:spcPct val="0%"/>
              </a:spcAft>
              <a:buClrTx/>
              <a:buSzTx/>
              <a:buFontTx/>
              <a:buNone/>
              <a:tabLst/>
              <a:defRPr/>
            </a:pPr>
            <a:r>
              <a:rPr lang="en-US" sz="1200" b="1" dirty="0"/>
              <a:t>To meet MIECHV measure guidelines if the caregiver scores at risk IPV Referral information must be given at least once, to meet measure guidelines you do not need to follow up on referral services. Referral information can include: domestic violence advocacy program shelter or hotlines, ‘connected parents, connected kids” cards, housing options or emergency shelter services, legal advocacy and assistance , crisis assistance, support groups, counseling services to address related needs such as depression or substance abuse.</a:t>
            </a:r>
          </a:p>
          <a:p>
            <a:pPr defTabSz="957468">
              <a:defRPr/>
            </a:pPr>
            <a:endParaRPr lang="en-US" dirty="0"/>
          </a:p>
        </p:txBody>
      </p:sp>
      <p:sp>
        <p:nvSpPr>
          <p:cNvPr id="4" name="Slide Number Placeholder 3"/>
          <p:cNvSpPr>
            <a:spLocks noGrp="1"/>
          </p:cNvSpPr>
          <p:nvPr>
            <p:ph type="sldNum" sz="quarter" idx="5"/>
          </p:nvPr>
        </p:nvSpPr>
        <p:spPr/>
        <p:txBody>
          <a:bodyPr/>
          <a:lstStyle/>
          <a:p>
            <a:pPr defTabSz="957468">
              <a:defRPr/>
            </a:pPr>
            <a:fld id="{DB7B5463-29C3-4E3C-8EFD-07D6CCA64DC1}" type="slidenum">
              <a:rPr lang="en-US" altLang="en-US">
                <a:solidFill>
                  <a:prstClr val="black"/>
                </a:solidFill>
                <a:latin typeface="Calibri" panose="020F0502020204030204"/>
              </a:rPr>
              <a:pPr defTabSz="957468">
                <a:defRPr/>
              </a:pPr>
              <a:t>5</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4168801241"/>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id="{BE6DD293-116E-64A2-4AA8-62B4F1983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B0C29-A04A-8158-3A58-320653A7F70D}"/>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FE509696-81D0-44EA-CC11-7F994D9D0852}"/>
              </a:ext>
            </a:extLst>
          </p:cNvPr>
          <p:cNvSpPr>
            <a:spLocks noGrp="1"/>
          </p:cNvSpPr>
          <p:nvPr>
            <p:ph type="body" idx="1"/>
          </p:nvPr>
        </p:nvSpPr>
        <p:spPr/>
        <p:txBody>
          <a:bodyPr/>
          <a:lstStyle/>
          <a:p>
            <a:pPr marL="0" marR="0" lvl="0" indent="0" algn="l" defTabSz="957468" rtl="0" eaLnBrk="0" fontAlgn="base" latinLnBrk="0" hangingPunct="0">
              <a:lnSpc>
                <a:spcPct val="100%"/>
              </a:lnSpc>
              <a:spcBef>
                <a:spcPct val="30%"/>
              </a:spcBef>
              <a:spcAft>
                <a:spcPct val="0%"/>
              </a:spcAft>
              <a:buClrTx/>
              <a:buSzTx/>
              <a:buFontTx/>
              <a:buNone/>
              <a:tabLst/>
              <a:defRPr/>
            </a:pPr>
            <a:r>
              <a:rPr lang="en-US" sz="1200" b="1" dirty="0"/>
              <a:t>In addition to the M3 questions on the M11 – Baby’s Age 12 Months – Parent, M16 – 24 Months – Parent, and M22 36 Months Parent forms will be provided to enter related information about IPV.</a:t>
            </a:r>
          </a:p>
          <a:p>
            <a:pPr marL="0" marR="0" lvl="0" indent="0" algn="l" defTabSz="957468" rtl="0" eaLnBrk="0" fontAlgn="base" latinLnBrk="0" hangingPunct="0">
              <a:lnSpc>
                <a:spcPct val="100%"/>
              </a:lnSpc>
              <a:spcBef>
                <a:spcPct val="30%"/>
              </a:spcBef>
              <a:spcAft>
                <a:spcPct val="0%"/>
              </a:spcAft>
              <a:buClrTx/>
              <a:buSzTx/>
              <a:buFontTx/>
              <a:buNone/>
              <a:tabLst/>
              <a:defRPr/>
            </a:pPr>
            <a:endParaRPr lang="en-US" sz="1200" b="1" dirty="0"/>
          </a:p>
          <a:p>
            <a:pPr defTabSz="957468">
              <a:defRPr/>
            </a:pPr>
            <a:endParaRPr lang="en-US" dirty="0"/>
          </a:p>
        </p:txBody>
      </p:sp>
      <p:sp>
        <p:nvSpPr>
          <p:cNvPr id="4" name="Slide Number Placeholder 3">
            <a:extLst>
              <a:ext uri="{FF2B5EF4-FFF2-40B4-BE49-F238E27FC236}">
                <a16:creationId xmlns:a16="http://schemas.microsoft.com/office/drawing/2014/main" id="{48B56408-6DD4-B45B-17CF-15223B7A5920}"/>
              </a:ext>
            </a:extLst>
          </p:cNvPr>
          <p:cNvSpPr>
            <a:spLocks noGrp="1"/>
          </p:cNvSpPr>
          <p:nvPr>
            <p:ph type="sldNum" sz="quarter" idx="5"/>
          </p:nvPr>
        </p:nvSpPr>
        <p:spPr/>
        <p:txBody>
          <a:bodyPr/>
          <a:lstStyle/>
          <a:p>
            <a:pPr defTabSz="957468">
              <a:defRPr/>
            </a:pPr>
            <a:fld id="{DB7B5463-29C3-4E3C-8EFD-07D6CCA64DC1}" type="slidenum">
              <a:rPr lang="en-US" altLang="en-US">
                <a:solidFill>
                  <a:prstClr val="black"/>
                </a:solidFill>
                <a:latin typeface="Calibri" panose="020F0502020204030204"/>
              </a:rPr>
              <a:pPr defTabSz="957468">
                <a:defRPr/>
              </a:pPr>
              <a:t>6</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4105717430"/>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id="{FD1D94F4-B52D-BFBC-1D02-DAC93612C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D8E24-3E7F-1900-15EC-BE927E443FD8}"/>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994780A-F7E2-4A3E-9BC5-C1D7CCB901A1}"/>
              </a:ext>
            </a:extLst>
          </p:cNvPr>
          <p:cNvSpPr>
            <a:spLocks noGrp="1"/>
          </p:cNvSpPr>
          <p:nvPr>
            <p:ph type="body" idx="1"/>
          </p:nvPr>
        </p:nvSpPr>
        <p:spPr/>
        <p:txBody>
          <a:bodyPr/>
          <a:lstStyle/>
          <a:p>
            <a:r>
              <a:rPr lang="en-US" sz="1400" dirty="0"/>
              <a:t>Who should receive IPV referral information?</a:t>
            </a:r>
          </a:p>
          <a:p>
            <a:endParaRPr lang="en-US" sz="1400" dirty="0"/>
          </a:p>
          <a:p>
            <a:pPr marL="0" marR="0" lvl="0" indent="0" algn="l" defTabSz="914400" rtl="0" eaLnBrk="0" fontAlgn="base" latinLnBrk="0" hangingPunct="0">
              <a:lnSpc>
                <a:spcPct val="100%"/>
              </a:lnSpc>
              <a:spcBef>
                <a:spcPct val="30%"/>
              </a:spcBef>
              <a:spcAft>
                <a:spcPct val="0%"/>
              </a:spcAft>
              <a:buClrTx/>
              <a:buSzTx/>
              <a:buFontTx/>
              <a:buNone/>
              <a:tabLst/>
              <a:defRPr/>
            </a:pPr>
            <a:r>
              <a:rPr lang="en-US" sz="1400" dirty="0"/>
              <a:t>Oregon MIECHV universal referral policy requires that </a:t>
            </a:r>
            <a:r>
              <a:rPr lang="en-US" sz="1400" b="1" dirty="0"/>
              <a:t>all</a:t>
            </a:r>
            <a:r>
              <a:rPr lang="en-US" sz="1400" dirty="0"/>
              <a:t> clients receive information about IPV services. </a:t>
            </a:r>
          </a:p>
          <a:p>
            <a:endParaRPr lang="en-US" sz="1400" dirty="0"/>
          </a:p>
          <a:p>
            <a:r>
              <a:rPr lang="en-US" sz="1400" dirty="0"/>
              <a:t>The focus is on provision of information, not whether the client received services, as a client may not be ready or able to access a referral service safely or be able to provide accurate responses to the screening questions.</a:t>
            </a:r>
            <a:endParaRPr lang="en-US" dirty="0"/>
          </a:p>
        </p:txBody>
      </p:sp>
      <p:sp>
        <p:nvSpPr>
          <p:cNvPr id="4" name="Slide Number Placeholder 3">
            <a:extLst>
              <a:ext uri="{FF2B5EF4-FFF2-40B4-BE49-F238E27FC236}">
                <a16:creationId xmlns:a16="http://schemas.microsoft.com/office/drawing/2014/main" id="{24D529CB-323E-8F45-AA63-24217C07A10C}"/>
              </a:ext>
            </a:extLst>
          </p:cNvPr>
          <p:cNvSpPr>
            <a:spLocks noGrp="1"/>
          </p:cNvSpPr>
          <p:nvPr>
            <p:ph type="sldNum" sz="quarter" idx="5"/>
          </p:nvPr>
        </p:nvSpPr>
        <p:spPr/>
        <p:txBody>
          <a:bodyPr/>
          <a:lstStyle/>
          <a:p>
            <a:pPr defTabSz="957468">
              <a:defRPr/>
            </a:pPr>
            <a:fld id="{2F314A6C-4AB3-4480-831E-94B037487F6C}" type="slidenum">
              <a:rPr lang="en-US">
                <a:solidFill>
                  <a:prstClr val="black"/>
                </a:solidFill>
                <a:latin typeface="Calibri" panose="020F0502020204030204"/>
              </a:rPr>
              <a:pPr defTabSz="95746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116665635"/>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57468">
              <a:defRPr/>
            </a:pPr>
            <a:r>
              <a:rPr lang="en-US" sz="1300" dirty="0"/>
              <a:t>Ensure screening occurs within the first 6-months of enrollment: screenings will not count if conducted prior to enrollment in MIECHV </a:t>
            </a:r>
          </a:p>
          <a:p>
            <a:pPr marL="179525" indent="-179525" defTabSz="957468">
              <a:buFont typeface="Arial" panose="020B0604020202020204" pitchFamily="34" charset="0"/>
              <a:buChar char="•"/>
              <a:defRPr/>
            </a:pPr>
            <a:r>
              <a:rPr lang="en-US" sz="1300" dirty="0"/>
              <a:t>If the screening occurs as part of initial screening visit (prior to actual enrollment), you can put the first day of enrollment as the date of screening, or complete the screening again by the 6 months enrollment date.</a:t>
            </a:r>
          </a:p>
          <a:p>
            <a:r>
              <a:rPr lang="en-US" dirty="0"/>
              <a:t> </a:t>
            </a:r>
          </a:p>
        </p:txBody>
      </p:sp>
      <p:sp>
        <p:nvSpPr>
          <p:cNvPr id="4" name="Slide Number Placeholder 3"/>
          <p:cNvSpPr>
            <a:spLocks noGrp="1"/>
          </p:cNvSpPr>
          <p:nvPr>
            <p:ph type="sldNum" sz="quarter" idx="5"/>
          </p:nvPr>
        </p:nvSpPr>
        <p:spPr/>
        <p:txBody>
          <a:bodyPr/>
          <a:lstStyle/>
          <a:p>
            <a:pPr defTabSz="957468">
              <a:defRPr/>
            </a:pPr>
            <a:fld id="{DB7B5463-29C3-4E3C-8EFD-07D6CCA64DC1}" type="slidenum">
              <a:rPr lang="en-US" altLang="en-US">
                <a:solidFill>
                  <a:prstClr val="black"/>
                </a:solidFill>
                <a:latin typeface="Calibri" panose="020F0502020204030204"/>
              </a:rPr>
              <a:pPr defTabSz="957468">
                <a:defRPr/>
              </a:pPr>
              <a:t>8</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2968057049"/>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defRPr/>
            </a:pPr>
            <a:r>
              <a:rPr lang="en-US" sz="1300" dirty="0"/>
              <a:t>Caregivers who screen positive for IPV will remain in the measure denominator until they receive IPV </a:t>
            </a:r>
            <a:r>
              <a:rPr lang="en-US" sz="1300" b="1" dirty="0"/>
              <a:t>information</a:t>
            </a:r>
          </a:p>
          <a:p>
            <a:pPr marL="179525" indent="-179525">
              <a:buFont typeface="Arial" panose="020B0604020202020204" pitchFamily="34" charset="0"/>
              <a:buChar char="•"/>
              <a:defRPr/>
            </a:pPr>
            <a:r>
              <a:rPr lang="en-US" dirty="0"/>
              <a:t>The focus is </a:t>
            </a:r>
            <a:r>
              <a:rPr lang="en-US" b="1" dirty="0"/>
              <a:t>on provision of information</a:t>
            </a:r>
            <a:r>
              <a:rPr lang="en-US" dirty="0"/>
              <a:t>, not whether the client received IPV referral services. This is because of the recognition that a client may not be ready or able to safely access a referral service. </a:t>
            </a:r>
          </a:p>
          <a:p>
            <a:pPr marL="179525" indent="-179525">
              <a:buFont typeface="Arial" panose="020B0604020202020204" pitchFamily="34" charset="0"/>
              <a:buChar char="•"/>
              <a:defRPr/>
            </a:pPr>
            <a:r>
              <a:rPr lang="en-US" dirty="0"/>
              <a:t>There is no timeframe for when the client must receive referral information; remember to provide referral information to all caregivers regardless of their screening outcome for IPV.</a:t>
            </a:r>
          </a:p>
        </p:txBody>
      </p:sp>
      <p:sp>
        <p:nvSpPr>
          <p:cNvPr id="4" name="Slide Number Placeholder 3"/>
          <p:cNvSpPr>
            <a:spLocks noGrp="1"/>
          </p:cNvSpPr>
          <p:nvPr>
            <p:ph type="sldNum" sz="quarter" idx="5"/>
          </p:nvPr>
        </p:nvSpPr>
        <p:spPr/>
        <p:txBody>
          <a:bodyPr/>
          <a:lstStyle/>
          <a:p>
            <a:pPr defTabSz="957468">
              <a:defRPr/>
            </a:pPr>
            <a:fld id="{2F314A6C-4AB3-4480-831E-94B037487F6C}" type="slidenum">
              <a:rPr lang="en-US">
                <a:solidFill>
                  <a:prstClr val="black"/>
                </a:solidFill>
                <a:latin typeface="Calibri" panose="020F0502020204030204"/>
              </a:rPr>
              <a:pPr defTabSz="957468">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3208976"/>
      </p:ext>
    </p:extLst>
  </p:cSld>
  <p:clrMapOvr>
    <a:masterClrMapping/>
  </p:clrMapOvr>
</p:notes>
</file>

<file path=ppt/slideLayouts/_rels/slideLayout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showMasterSp="0" type="title" preserve="1">
  <p:cSld name="Title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909721-E6A8-37B6-070E-0D9ABA713B12}"/>
              </a:ext>
            </a:extLst>
          </p:cNvPr>
          <p:cNvSpPr>
            <a:spLocks/>
          </p:cNvSpPr>
          <p:nvPr userDrawn="1"/>
        </p:nvSpPr>
        <p:spPr bwMode="auto">
          <a:xfrm>
            <a:off x="296864" y="4530727"/>
            <a:ext cx="11598275" cy="2098675"/>
          </a:xfrm>
          <a:custGeom>
            <a:avLst/>
            <a:gdLst>
              <a:gd name="T0" fmla="*/ 0 w 11599295"/>
              <a:gd name="T1" fmla="*/ 574623 h 2098540"/>
              <a:gd name="T2" fmla="*/ 5909977 w 11599295"/>
              <a:gd name="T3" fmla="*/ 119 h 2098540"/>
              <a:gd name="T4" fmla="*/ 11597255 w 11599295"/>
              <a:gd name="T5" fmla="*/ 574623 h 2098540"/>
              <a:gd name="T6" fmla="*/ 11597255 w 11599295"/>
              <a:gd name="T7" fmla="*/ 2098810 h 2098540"/>
              <a:gd name="T8" fmla="*/ 0 w 11599295"/>
              <a:gd name="T9" fmla="*/ 2098810 h 2098540"/>
              <a:gd name="T10" fmla="*/ 0 w 11599295"/>
              <a:gd name="T11" fmla="*/ 574623 h 2098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99295" h="2098540">
                <a:moveTo>
                  <a:pt x="0" y="574549"/>
                </a:moveTo>
                <a:cubicBezTo>
                  <a:pt x="1991832" y="205272"/>
                  <a:pt x="2899278" y="-5743"/>
                  <a:pt x="5911017" y="119"/>
                </a:cubicBezTo>
                <a:cubicBezTo>
                  <a:pt x="8993094" y="58735"/>
                  <a:pt x="9730556" y="199410"/>
                  <a:pt x="11599295" y="574549"/>
                </a:cubicBezTo>
                <a:lnTo>
                  <a:pt x="11599295" y="2098540"/>
                </a:lnTo>
                <a:lnTo>
                  <a:pt x="0" y="2098540"/>
                </a:lnTo>
                <a:lnTo>
                  <a:pt x="0" y="574549"/>
                </a:lnTo>
                <a:close/>
              </a:path>
            </a:pathLst>
          </a:custGeom>
          <a:solidFill>
            <a:schemeClr val="accent1">
              <a:alpha val="30.196%"/>
            </a:scheme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cxnSp>
        <p:nvCxnSpPr>
          <p:cNvPr id="3" name="Straight Connector 12">
            <a:extLst>
              <a:ext uri="{FF2B5EF4-FFF2-40B4-BE49-F238E27FC236}">
                <a16:creationId xmlns:a16="http://schemas.microsoft.com/office/drawing/2014/main" id="{B7C6B448-92DA-D7A5-565C-2606D306A801}"/>
              </a:ext>
            </a:extLst>
          </p:cNvPr>
          <p:cNvCxnSpPr>
            <a:cxnSpLocks noChangeShapeType="1"/>
          </p:cNvCxnSpPr>
          <p:nvPr userDrawn="1"/>
        </p:nvCxnSpPr>
        <p:spPr bwMode="auto">
          <a:xfrm flipH="1">
            <a:off x="287338" y="6662738"/>
            <a:ext cx="11599863"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3">
            <a:extLst>
              <a:ext uri="{FF2B5EF4-FFF2-40B4-BE49-F238E27FC236}">
                <a16:creationId xmlns:a16="http://schemas.microsoft.com/office/drawing/2014/main" id="{C97A19C6-76C0-5509-FA1D-C787801FA92E}"/>
              </a:ext>
            </a:extLst>
          </p:cNvPr>
          <p:cNvCxnSpPr>
            <a:cxnSpLocks noChangeShapeType="1"/>
          </p:cNvCxnSpPr>
          <p:nvPr userDrawn="1"/>
        </p:nvCxnSpPr>
        <p:spPr bwMode="auto">
          <a:xfrm flipH="1">
            <a:off x="296864" y="228600"/>
            <a:ext cx="11598275"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14" descr="Logo&#10;&#10;Description automatically generated">
            <a:extLst>
              <a:ext uri="{FF2B5EF4-FFF2-40B4-BE49-F238E27FC236}">
                <a16:creationId xmlns:a16="http://schemas.microsoft.com/office/drawing/2014/main" id="{488F7EC4-0C4F-FB3F-E84A-A8611C51EA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4400" y="4914900"/>
            <a:ext cx="2590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6146" name="Rectangle 2"/>
          <p:cNvSpPr>
            <a:spLocks noGrp="1" noChangeArrowheads="1"/>
          </p:cNvSpPr>
          <p:nvPr>
            <p:ph type="ctrTitle"/>
          </p:nvPr>
        </p:nvSpPr>
        <p:spPr>
          <a:xfrm>
            <a:off x="914400" y="682628"/>
            <a:ext cx="103632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050"/>
            </a:lvl1pPr>
          </a:lstStyle>
          <a:p>
            <a:pPr lvl="0"/>
            <a:r>
              <a:rPr lang="en-US" altLang="en-US" noProof="0"/>
              <a:t>Click to edit Master subtitle style</a:t>
            </a:r>
          </a:p>
        </p:txBody>
      </p:sp>
      <p:sp>
        <p:nvSpPr>
          <p:cNvPr id="6" name="Footer Placeholder 5">
            <a:extLst>
              <a:ext uri="{FF2B5EF4-FFF2-40B4-BE49-F238E27FC236}">
                <a16:creationId xmlns:a16="http://schemas.microsoft.com/office/drawing/2014/main" id="{018827B9-32C5-BE0D-1D0F-0B9E55757977}"/>
              </a:ext>
            </a:extLst>
          </p:cNvPr>
          <p:cNvSpPr>
            <a:spLocks noGrp="1" noChangeArrowheads="1"/>
          </p:cNvSpPr>
          <p:nvPr>
            <p:ph type="ftr" sz="quarter" idx="10"/>
          </p:nvPr>
        </p:nvSpPr>
        <p:spPr>
          <a:xfrm>
            <a:off x="4572000" y="5970588"/>
            <a:ext cx="3860800" cy="476250"/>
          </a:xfrm>
        </p:spPr>
        <p:txBody>
          <a:bodyPr/>
          <a:lstStyle>
            <a:lvl1pPr algn="l" eaLnBrk="0" hangingPunct="0">
              <a:spcBef>
                <a:spcPct val="50%"/>
              </a:spcBef>
              <a:defRPr/>
            </a:lvl1pPr>
          </a:lstStyle>
          <a:p>
            <a:pPr>
              <a:defRPr/>
            </a:pPr>
            <a:r>
              <a:rPr lang="en-US" altLang="en-US"/>
              <a:t>PUBLIC HEALTH DIVISION</a:t>
            </a:r>
            <a:br>
              <a:rPr lang="en-US" altLang="en-US"/>
            </a:br>
            <a:r>
              <a:rPr lang="en-US" altLang="en-US"/>
              <a:t>Maternal Child Health</a:t>
            </a:r>
          </a:p>
          <a:p>
            <a:pPr>
              <a:defRPr/>
            </a:pPr>
            <a:endParaRPr lang="en-US" altLang="en-US"/>
          </a:p>
        </p:txBody>
      </p:sp>
    </p:spTree>
    <p:extLst>
      <p:ext uri="{BB962C8B-B14F-4D97-AF65-F5344CB8AC3E}">
        <p14:creationId xmlns:p14="http://schemas.microsoft.com/office/powerpoint/2010/main" val="3366826908"/>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3C75C8C5-11C1-23C2-1E8F-9AE7E9EF6059}"/>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Rectangle 8">
            <a:extLst>
              <a:ext uri="{FF2B5EF4-FFF2-40B4-BE49-F238E27FC236}">
                <a16:creationId xmlns:a16="http://schemas.microsoft.com/office/drawing/2014/main" id="{EDFF219C-872B-6F7E-3F44-706A903C1172}"/>
              </a:ext>
            </a:extLst>
          </p:cNvPr>
          <p:cNvSpPr>
            <a:spLocks noGrp="1" noChangeArrowheads="1"/>
          </p:cNvSpPr>
          <p:nvPr>
            <p:ph type="sldNum" sz="quarter" idx="11"/>
          </p:nvPr>
        </p:nvSpPr>
        <p:spPr>
          <a:ln/>
        </p:spPr>
        <p:txBody>
          <a:bodyPr/>
          <a:lstStyle>
            <a:lvl1pPr>
              <a:defRPr/>
            </a:lvl1pPr>
          </a:lstStyle>
          <a:p>
            <a:pPr>
              <a:defRPr/>
            </a:pPr>
            <a:fld id="{411CDEC5-B4D3-4BB8-A37C-A652328898BD}" type="slidenum">
              <a:rPr lang="en-US" altLang="en-US"/>
              <a:pPr>
                <a:defRPr/>
              </a:pPr>
              <a:t>‹#›</a:t>
            </a:fld>
            <a:endParaRPr lang="en-US" altLang="en-US"/>
          </a:p>
        </p:txBody>
      </p:sp>
      <p:sp>
        <p:nvSpPr>
          <p:cNvPr id="7" name="Rectangle 10">
            <a:extLst>
              <a:ext uri="{FF2B5EF4-FFF2-40B4-BE49-F238E27FC236}">
                <a16:creationId xmlns:a16="http://schemas.microsoft.com/office/drawing/2014/main" id="{8859C7C5-A68E-754C-F819-7CD9D92437D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45359321"/>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875067-679E-B2A6-F299-B3F560717B3D}"/>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Rectangle 8">
            <a:extLst>
              <a:ext uri="{FF2B5EF4-FFF2-40B4-BE49-F238E27FC236}">
                <a16:creationId xmlns:a16="http://schemas.microsoft.com/office/drawing/2014/main" id="{6750438D-E961-CD9A-8D82-0760DD2BAF0A}"/>
              </a:ext>
            </a:extLst>
          </p:cNvPr>
          <p:cNvSpPr>
            <a:spLocks noGrp="1" noChangeArrowheads="1"/>
          </p:cNvSpPr>
          <p:nvPr>
            <p:ph type="sldNum" sz="quarter" idx="11"/>
          </p:nvPr>
        </p:nvSpPr>
        <p:spPr>
          <a:ln/>
        </p:spPr>
        <p:txBody>
          <a:bodyPr/>
          <a:lstStyle>
            <a:lvl1pPr>
              <a:defRPr/>
            </a:lvl1pPr>
          </a:lstStyle>
          <a:p>
            <a:pPr>
              <a:defRPr/>
            </a:pPr>
            <a:fld id="{16D9566B-181B-407C-841A-5F3323C8BBBD}" type="slidenum">
              <a:rPr lang="en-US" altLang="en-US"/>
              <a:pPr>
                <a:defRPr/>
              </a:pPr>
              <a:t>‹#›</a:t>
            </a:fld>
            <a:endParaRPr lang="en-US" altLang="en-US"/>
          </a:p>
        </p:txBody>
      </p:sp>
      <p:sp>
        <p:nvSpPr>
          <p:cNvPr id="6" name="Rectangle 10">
            <a:extLst>
              <a:ext uri="{FF2B5EF4-FFF2-40B4-BE49-F238E27FC236}">
                <a16:creationId xmlns:a16="http://schemas.microsoft.com/office/drawing/2014/main" id="{5ACBB139-98AC-DDA3-63D7-80AD3FA672B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66393629"/>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D2ABBB-76CB-090F-2556-B12E1DE39129}"/>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Rectangle 8">
            <a:extLst>
              <a:ext uri="{FF2B5EF4-FFF2-40B4-BE49-F238E27FC236}">
                <a16:creationId xmlns:a16="http://schemas.microsoft.com/office/drawing/2014/main" id="{8D64B6E1-5024-F1DC-ED2C-4214830A5884}"/>
              </a:ext>
            </a:extLst>
          </p:cNvPr>
          <p:cNvSpPr>
            <a:spLocks noGrp="1" noChangeArrowheads="1"/>
          </p:cNvSpPr>
          <p:nvPr>
            <p:ph type="sldNum" sz="quarter" idx="11"/>
          </p:nvPr>
        </p:nvSpPr>
        <p:spPr>
          <a:ln/>
        </p:spPr>
        <p:txBody>
          <a:bodyPr/>
          <a:lstStyle>
            <a:lvl1pPr>
              <a:defRPr/>
            </a:lvl1pPr>
          </a:lstStyle>
          <a:p>
            <a:pPr>
              <a:defRPr/>
            </a:pPr>
            <a:fld id="{8816F680-EBA4-435E-9C7A-69DFD7670C32}" type="slidenum">
              <a:rPr lang="en-US" altLang="en-US"/>
              <a:pPr>
                <a:defRPr/>
              </a:pPr>
              <a:t>‹#›</a:t>
            </a:fld>
            <a:endParaRPr lang="en-US" altLang="en-US"/>
          </a:p>
        </p:txBody>
      </p:sp>
      <p:sp>
        <p:nvSpPr>
          <p:cNvPr id="6" name="Rectangle 10">
            <a:extLst>
              <a:ext uri="{FF2B5EF4-FFF2-40B4-BE49-F238E27FC236}">
                <a16:creationId xmlns:a16="http://schemas.microsoft.com/office/drawing/2014/main" id="{823B802F-A0B8-8E7E-7665-64AA9F9AC35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71727086"/>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984B-D14F-FC35-4D7B-6F5D40523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DD435-3192-ECC1-40D8-2DA24AFB5EA9}"/>
              </a:ext>
            </a:extLst>
          </p:cNvPr>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4" name="Slide Number Placeholder 3">
            <a:extLst>
              <a:ext uri="{FF2B5EF4-FFF2-40B4-BE49-F238E27FC236}">
                <a16:creationId xmlns:a16="http://schemas.microsoft.com/office/drawing/2014/main" id="{DCED10F0-9063-3A69-4C54-54FA4810FF31}"/>
              </a:ext>
            </a:extLst>
          </p:cNvPr>
          <p:cNvSpPr>
            <a:spLocks noGrp="1"/>
          </p:cNvSpPr>
          <p:nvPr>
            <p:ph type="sldNum" sz="quarter" idx="11"/>
          </p:nvPr>
        </p:nvSpPr>
        <p:spPr/>
        <p:txBody>
          <a:bodyPr/>
          <a:lstStyle/>
          <a:p>
            <a:pPr>
              <a:defRPr/>
            </a:pPr>
            <a:fld id="{CECA835C-BA8E-4BC6-9B8C-1CCA81B096CD}"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B3B5757A-5B37-2B18-9DE3-DF5E53B4D393}"/>
              </a:ext>
            </a:extLst>
          </p:cNvPr>
          <p:cNvSpPr>
            <a:spLocks noGrp="1"/>
          </p:cNvSpPr>
          <p:nvPr>
            <p:ph type="ftr" sz="quarter" idx="12"/>
          </p:nvPr>
        </p:nvSpPr>
        <p:spPr/>
        <p:txBody>
          <a:bodyPr/>
          <a:lstStyle/>
          <a:p>
            <a:pPr>
              <a:defRPr/>
            </a:pPr>
            <a:endParaRPr lang="en-US" altLang="en-US"/>
          </a:p>
        </p:txBody>
      </p:sp>
    </p:spTree>
    <p:extLst>
      <p:ext uri="{BB962C8B-B14F-4D97-AF65-F5344CB8AC3E}">
        <p14:creationId xmlns:p14="http://schemas.microsoft.com/office/powerpoint/2010/main" val="3394940667"/>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FB17-DDDA-7525-DCF0-F337B58B58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7DDB0-135A-CAED-F400-10570AAF2016}"/>
              </a:ext>
            </a:extLst>
          </p:cNvPr>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4" name="Slide Number Placeholder 3">
            <a:extLst>
              <a:ext uri="{FF2B5EF4-FFF2-40B4-BE49-F238E27FC236}">
                <a16:creationId xmlns:a16="http://schemas.microsoft.com/office/drawing/2014/main" id="{A81567E0-0854-765C-FE6D-6CFAA9B6978D}"/>
              </a:ext>
            </a:extLst>
          </p:cNvPr>
          <p:cNvSpPr>
            <a:spLocks noGrp="1"/>
          </p:cNvSpPr>
          <p:nvPr>
            <p:ph type="sldNum" sz="quarter" idx="11"/>
          </p:nvPr>
        </p:nvSpPr>
        <p:spPr/>
        <p:txBody>
          <a:bodyPr/>
          <a:lstStyle/>
          <a:p>
            <a:pPr>
              <a:defRPr/>
            </a:pPr>
            <a:fld id="{CECA835C-BA8E-4BC6-9B8C-1CCA81B096CD}"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3BF0E890-31AB-EE22-B65E-C7C1DFF8F38D}"/>
              </a:ext>
            </a:extLst>
          </p:cNvPr>
          <p:cNvSpPr>
            <a:spLocks noGrp="1"/>
          </p:cNvSpPr>
          <p:nvPr>
            <p:ph type="ftr" sz="quarter" idx="12"/>
          </p:nvPr>
        </p:nvSpPr>
        <p:spPr/>
        <p:txBody>
          <a:bodyPr/>
          <a:lstStyle/>
          <a:p>
            <a:pPr>
              <a:defRPr/>
            </a:pPr>
            <a:endParaRPr lang="en-US" altLang="en-US"/>
          </a:p>
        </p:txBody>
      </p:sp>
    </p:spTree>
    <p:extLst>
      <p:ext uri="{BB962C8B-B14F-4D97-AF65-F5344CB8AC3E}">
        <p14:creationId xmlns:p14="http://schemas.microsoft.com/office/powerpoint/2010/main" val="38277394"/>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10/2/2025</a:t>
            </a:fld>
            <a:endParaRPr lang="en-US"/>
          </a:p>
        </p:txBody>
      </p:sp>
      <p:sp>
        <p:nvSpPr>
          <p:cNvPr id="5" name="Footer Placeholder 4"/>
          <p:cNvSpPr>
            <a:spLocks noGrp="1"/>
          </p:cNvSpPr>
          <p:nvPr>
            <p:ph type="ftr" sz="quarter" idx="11"/>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Rectangle 4">
            <a:extLst>
              <a:ext uri="{FF2B5EF4-FFF2-40B4-BE49-F238E27FC236}">
                <a16:creationId xmlns:a16="http://schemas.microsoft.com/office/drawing/2014/main" id="{6675133D-2D5D-8A4A-F5B3-AAE290FDA1EB}"/>
              </a:ext>
            </a:extLst>
          </p:cNvPr>
          <p:cNvSpPr>
            <a:spLocks/>
          </p:cNvSpPr>
          <p:nvPr userDrawn="1"/>
        </p:nvSpPr>
        <p:spPr bwMode="auto">
          <a:xfrm>
            <a:off x="296864" y="4530727"/>
            <a:ext cx="11598275" cy="2098675"/>
          </a:xfrm>
          <a:custGeom>
            <a:avLst/>
            <a:gdLst>
              <a:gd name="T0" fmla="*/ 0 w 11599295"/>
              <a:gd name="T1" fmla="*/ 574623 h 2098540"/>
              <a:gd name="T2" fmla="*/ 5909977 w 11599295"/>
              <a:gd name="T3" fmla="*/ 119 h 2098540"/>
              <a:gd name="T4" fmla="*/ 11597255 w 11599295"/>
              <a:gd name="T5" fmla="*/ 574623 h 2098540"/>
              <a:gd name="T6" fmla="*/ 11597255 w 11599295"/>
              <a:gd name="T7" fmla="*/ 2098810 h 2098540"/>
              <a:gd name="T8" fmla="*/ 0 w 11599295"/>
              <a:gd name="T9" fmla="*/ 2098810 h 2098540"/>
              <a:gd name="T10" fmla="*/ 0 w 11599295"/>
              <a:gd name="T11" fmla="*/ 574623 h 2098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99295" h="2098540">
                <a:moveTo>
                  <a:pt x="0" y="574549"/>
                </a:moveTo>
                <a:cubicBezTo>
                  <a:pt x="1991832" y="205272"/>
                  <a:pt x="2899278" y="-5743"/>
                  <a:pt x="5911017" y="119"/>
                </a:cubicBezTo>
                <a:cubicBezTo>
                  <a:pt x="8993094" y="58735"/>
                  <a:pt x="9730556" y="199410"/>
                  <a:pt x="11599295" y="574549"/>
                </a:cubicBezTo>
                <a:lnTo>
                  <a:pt x="11599295" y="2098540"/>
                </a:lnTo>
                <a:lnTo>
                  <a:pt x="0" y="2098540"/>
                </a:lnTo>
                <a:lnTo>
                  <a:pt x="0" y="574549"/>
                </a:lnTo>
                <a:close/>
              </a:path>
            </a:pathLst>
          </a:custGeom>
          <a:solidFill>
            <a:schemeClr val="accent1">
              <a:alpha val="30.196%"/>
            </a:scheme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cxnSp>
        <p:nvCxnSpPr>
          <p:cNvPr id="8" name="Straight Connector 12">
            <a:extLst>
              <a:ext uri="{FF2B5EF4-FFF2-40B4-BE49-F238E27FC236}">
                <a16:creationId xmlns:a16="http://schemas.microsoft.com/office/drawing/2014/main" id="{952805B5-7FA2-77E1-E5C8-EB43CBDE857B}"/>
              </a:ext>
            </a:extLst>
          </p:cNvPr>
          <p:cNvCxnSpPr>
            <a:cxnSpLocks noChangeShapeType="1"/>
          </p:cNvCxnSpPr>
          <p:nvPr userDrawn="1"/>
        </p:nvCxnSpPr>
        <p:spPr bwMode="auto">
          <a:xfrm flipH="1">
            <a:off x="287338" y="6662738"/>
            <a:ext cx="11599863"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13">
            <a:extLst>
              <a:ext uri="{FF2B5EF4-FFF2-40B4-BE49-F238E27FC236}">
                <a16:creationId xmlns:a16="http://schemas.microsoft.com/office/drawing/2014/main" id="{A46B3B78-5CC4-60B7-0AD6-4F5B4DE566FB}"/>
              </a:ext>
            </a:extLst>
          </p:cNvPr>
          <p:cNvCxnSpPr>
            <a:cxnSpLocks noChangeShapeType="1"/>
          </p:cNvCxnSpPr>
          <p:nvPr userDrawn="1"/>
        </p:nvCxnSpPr>
        <p:spPr bwMode="auto">
          <a:xfrm flipH="1">
            <a:off x="296864" y="228600"/>
            <a:ext cx="11598275"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14" descr="Logo&#10;&#10;Description automatically generated">
            <a:extLst>
              <a:ext uri="{FF2B5EF4-FFF2-40B4-BE49-F238E27FC236}">
                <a16:creationId xmlns:a16="http://schemas.microsoft.com/office/drawing/2014/main" id="{878461EE-D0E3-3208-4FB5-82752BE25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4400" y="4914900"/>
            <a:ext cx="2590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595354956"/>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F7AD9C-A39A-4D03-86D1-82AFFCBBDFB2}" type="slidenum">
              <a:rPr lang="en-US" altLang="en-US" smtClean="0"/>
              <a:pPr>
                <a:defRPr/>
              </a:pPr>
              <a:t>‹#›</a:t>
            </a:fld>
            <a:endParaRPr lang="en-US" altLang="en-US"/>
          </a:p>
        </p:txBody>
      </p:sp>
    </p:spTree>
    <p:extLst>
      <p:ext uri="{BB962C8B-B14F-4D97-AF65-F5344CB8AC3E}">
        <p14:creationId xmlns:p14="http://schemas.microsoft.com/office/powerpoint/2010/main" val="1608533599"/>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45DCDD-4039-4FD3-BB7E-A4F197D0DE1D}" type="slidenum">
              <a:rPr lang="en-US" altLang="en-US" smtClean="0"/>
              <a:pPr>
                <a:defRPr/>
              </a:pPr>
              <a:t>‹#›</a:t>
            </a:fld>
            <a:endParaRPr lang="en-US" altLang="en-US"/>
          </a:p>
        </p:txBody>
      </p:sp>
    </p:spTree>
    <p:extLst>
      <p:ext uri="{BB962C8B-B14F-4D97-AF65-F5344CB8AC3E}">
        <p14:creationId xmlns:p14="http://schemas.microsoft.com/office/powerpoint/2010/main" val="3554567741"/>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E952DD3-8DD6-4FD2-9674-F640B8878C45}" type="slidenum">
              <a:rPr lang="en-US" altLang="en-US" smtClean="0"/>
              <a:pPr>
                <a:defRPr/>
              </a:pPr>
              <a:t>‹#›</a:t>
            </a:fld>
            <a:endParaRPr lang="en-US" altLang="en-US"/>
          </a:p>
        </p:txBody>
      </p:sp>
    </p:spTree>
    <p:extLst>
      <p:ext uri="{BB962C8B-B14F-4D97-AF65-F5344CB8AC3E}">
        <p14:creationId xmlns:p14="http://schemas.microsoft.com/office/powerpoint/2010/main" val="2567701240"/>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35585A6-6F71-4C71-9318-3A19F81C577A}" type="slidenum">
              <a:rPr lang="en-US" altLang="en-US" smtClean="0"/>
              <a:pPr>
                <a:defRPr/>
              </a:pPr>
              <a:t>‹#›</a:t>
            </a:fld>
            <a:endParaRPr lang="en-US" altLang="en-US"/>
          </a:p>
        </p:txBody>
      </p:sp>
    </p:spTree>
    <p:extLst>
      <p:ext uri="{BB962C8B-B14F-4D97-AF65-F5344CB8AC3E}">
        <p14:creationId xmlns:p14="http://schemas.microsoft.com/office/powerpoint/2010/main" val="1546904954"/>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CCFF00-4B47-C769-DCA6-EC55B7BD84DA}"/>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Rectangle 8">
            <a:extLst>
              <a:ext uri="{FF2B5EF4-FFF2-40B4-BE49-F238E27FC236}">
                <a16:creationId xmlns:a16="http://schemas.microsoft.com/office/drawing/2014/main" id="{6712EA9D-9CBD-2220-05CE-AEDE2EB97BF4}"/>
              </a:ext>
            </a:extLst>
          </p:cNvPr>
          <p:cNvSpPr>
            <a:spLocks noGrp="1" noChangeArrowheads="1"/>
          </p:cNvSpPr>
          <p:nvPr>
            <p:ph type="sldNum" sz="quarter" idx="11"/>
          </p:nvPr>
        </p:nvSpPr>
        <p:spPr>
          <a:ln/>
        </p:spPr>
        <p:txBody>
          <a:bodyPr/>
          <a:lstStyle>
            <a:lvl1pPr>
              <a:defRPr/>
            </a:lvl1pPr>
          </a:lstStyle>
          <a:p>
            <a:pPr>
              <a:defRPr/>
            </a:pPr>
            <a:fld id="{EFF7AD9C-A39A-4D03-86D1-82AFFCBBDFB2}" type="slidenum">
              <a:rPr lang="en-US" altLang="en-US"/>
              <a:pPr>
                <a:defRPr/>
              </a:pPr>
              <a:t>‹#›</a:t>
            </a:fld>
            <a:endParaRPr lang="en-US" altLang="en-US"/>
          </a:p>
        </p:txBody>
      </p:sp>
      <p:sp>
        <p:nvSpPr>
          <p:cNvPr id="6" name="Rectangle 10">
            <a:extLst>
              <a:ext uri="{FF2B5EF4-FFF2-40B4-BE49-F238E27FC236}">
                <a16:creationId xmlns:a16="http://schemas.microsoft.com/office/drawing/2014/main" id="{71E96489-A0DD-7981-FDD9-35106E1B0D9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24114163"/>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4F5C6E0-09BE-41C6-8ADE-54280ADF0B9E}" type="slidenum">
              <a:rPr lang="en-US" altLang="en-US" smtClean="0"/>
              <a:pPr>
                <a:defRPr/>
              </a:pPr>
              <a:t>‹#›</a:t>
            </a:fld>
            <a:endParaRPr lang="en-US" altLang="en-US"/>
          </a:p>
        </p:txBody>
      </p:sp>
    </p:spTree>
    <p:extLst>
      <p:ext uri="{BB962C8B-B14F-4D97-AF65-F5344CB8AC3E}">
        <p14:creationId xmlns:p14="http://schemas.microsoft.com/office/powerpoint/2010/main" val="1010290368"/>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5B98CFD-3301-4113-BCB3-D46E72158FDB}" type="slidenum">
              <a:rPr lang="en-US" altLang="en-US" smtClean="0"/>
              <a:pPr>
                <a:defRPr/>
              </a:pPr>
              <a:t>‹#›</a:t>
            </a:fld>
            <a:endParaRPr lang="en-US" altLang="en-US"/>
          </a:p>
        </p:txBody>
      </p:sp>
    </p:spTree>
    <p:extLst>
      <p:ext uri="{BB962C8B-B14F-4D97-AF65-F5344CB8AC3E}">
        <p14:creationId xmlns:p14="http://schemas.microsoft.com/office/powerpoint/2010/main" val="1431179501"/>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028DA21-CF66-408F-A6C6-F2312F5C9427}" type="slidenum">
              <a:rPr lang="en-US" altLang="en-US" smtClean="0"/>
              <a:pPr>
                <a:defRPr/>
              </a:pPr>
              <a:t>‹#›</a:t>
            </a:fld>
            <a:endParaRPr lang="en-US" altLang="en-US"/>
          </a:p>
        </p:txBody>
      </p:sp>
    </p:spTree>
    <p:extLst>
      <p:ext uri="{BB962C8B-B14F-4D97-AF65-F5344CB8AC3E}">
        <p14:creationId xmlns:p14="http://schemas.microsoft.com/office/powerpoint/2010/main" val="915175422"/>
      </p:ext>
    </p:extLst>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11CDEC5-B4D3-4BB8-A37C-A652328898BD}" type="slidenum">
              <a:rPr lang="en-US" altLang="en-US" smtClean="0"/>
              <a:pPr>
                <a:defRPr/>
              </a:pPr>
              <a:t>‹#›</a:t>
            </a:fld>
            <a:endParaRPr lang="en-US" altLang="en-US"/>
          </a:p>
        </p:txBody>
      </p:sp>
    </p:spTree>
    <p:extLst>
      <p:ext uri="{BB962C8B-B14F-4D97-AF65-F5344CB8AC3E}">
        <p14:creationId xmlns:p14="http://schemas.microsoft.com/office/powerpoint/2010/main" val="4285741909"/>
      </p:ext>
    </p:extLst>
  </p:cSld>
  <p:clrMapOvr>
    <a:masterClrMapping/>
  </p:clrMapOvr>
</p:sldLayout>
</file>

<file path=ppt/slideLayouts/slideLayout24.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D9566B-181B-407C-841A-5F3323C8BBBD}" type="slidenum">
              <a:rPr lang="en-US" altLang="en-US" smtClean="0"/>
              <a:pPr>
                <a:defRPr/>
              </a:pPr>
              <a:t>‹#›</a:t>
            </a:fld>
            <a:endParaRPr lang="en-US" altLang="en-US"/>
          </a:p>
        </p:txBody>
      </p:sp>
    </p:spTree>
    <p:extLst>
      <p:ext uri="{BB962C8B-B14F-4D97-AF65-F5344CB8AC3E}">
        <p14:creationId xmlns:p14="http://schemas.microsoft.com/office/powerpoint/2010/main" val="2083901124"/>
      </p:ext>
    </p:extLst>
  </p:cSld>
  <p:clrMapOvr>
    <a:masterClrMapping/>
  </p:clrMapOvr>
</p:sldLayout>
</file>

<file path=ppt/slideLayouts/slideLayout25.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816F680-EBA4-435E-9C7A-69DFD7670C32}" type="slidenum">
              <a:rPr lang="en-US" altLang="en-US" smtClean="0"/>
              <a:pPr>
                <a:defRPr/>
              </a:pPr>
              <a:t>‹#›</a:t>
            </a:fld>
            <a:endParaRPr lang="en-US" altLang="en-US"/>
          </a:p>
        </p:txBody>
      </p:sp>
    </p:spTree>
    <p:extLst>
      <p:ext uri="{BB962C8B-B14F-4D97-AF65-F5344CB8AC3E}">
        <p14:creationId xmlns:p14="http://schemas.microsoft.com/office/powerpoint/2010/main" val="198368392"/>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DB30B80D-5C94-54A0-7051-14F395488E7A}"/>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Rectangle 8">
            <a:extLst>
              <a:ext uri="{FF2B5EF4-FFF2-40B4-BE49-F238E27FC236}">
                <a16:creationId xmlns:a16="http://schemas.microsoft.com/office/drawing/2014/main" id="{23EBAE38-C37C-169E-38A3-8C64863F5F8F}"/>
              </a:ext>
            </a:extLst>
          </p:cNvPr>
          <p:cNvSpPr>
            <a:spLocks noGrp="1" noChangeArrowheads="1"/>
          </p:cNvSpPr>
          <p:nvPr>
            <p:ph type="sldNum" sz="quarter" idx="11"/>
          </p:nvPr>
        </p:nvSpPr>
        <p:spPr>
          <a:ln/>
        </p:spPr>
        <p:txBody>
          <a:bodyPr/>
          <a:lstStyle>
            <a:lvl1pPr>
              <a:defRPr/>
            </a:lvl1pPr>
          </a:lstStyle>
          <a:p>
            <a:pPr>
              <a:defRPr/>
            </a:pPr>
            <a:fld id="{4F45DCDD-4039-4FD3-BB7E-A4F197D0DE1D}" type="slidenum">
              <a:rPr lang="en-US" altLang="en-US"/>
              <a:pPr>
                <a:defRPr/>
              </a:pPr>
              <a:t>‹#›</a:t>
            </a:fld>
            <a:endParaRPr lang="en-US" altLang="en-US"/>
          </a:p>
        </p:txBody>
      </p:sp>
      <p:sp>
        <p:nvSpPr>
          <p:cNvPr id="6" name="Rectangle 10">
            <a:extLst>
              <a:ext uri="{FF2B5EF4-FFF2-40B4-BE49-F238E27FC236}">
                <a16:creationId xmlns:a16="http://schemas.microsoft.com/office/drawing/2014/main" id="{1A4BD2B4-9145-465F-FF5E-B74B906B627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58207023"/>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D2E3F6-565A-BCC2-C49F-E5323AD980AE}"/>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Rectangle 8">
            <a:extLst>
              <a:ext uri="{FF2B5EF4-FFF2-40B4-BE49-F238E27FC236}">
                <a16:creationId xmlns:a16="http://schemas.microsoft.com/office/drawing/2014/main" id="{72B1A072-469F-9BC5-C3A2-FC70C2D35769}"/>
              </a:ext>
            </a:extLst>
          </p:cNvPr>
          <p:cNvSpPr>
            <a:spLocks noGrp="1" noChangeArrowheads="1"/>
          </p:cNvSpPr>
          <p:nvPr>
            <p:ph type="sldNum" sz="quarter" idx="11"/>
          </p:nvPr>
        </p:nvSpPr>
        <p:spPr>
          <a:ln/>
        </p:spPr>
        <p:txBody>
          <a:bodyPr/>
          <a:lstStyle>
            <a:lvl1pPr>
              <a:defRPr/>
            </a:lvl1pPr>
          </a:lstStyle>
          <a:p>
            <a:pPr>
              <a:defRPr/>
            </a:pPr>
            <a:fld id="{1E952DD3-8DD6-4FD2-9674-F640B8878C45}" type="slidenum">
              <a:rPr lang="en-US" altLang="en-US"/>
              <a:pPr>
                <a:defRPr/>
              </a:pPr>
              <a:t>‹#›</a:t>
            </a:fld>
            <a:endParaRPr lang="en-US" altLang="en-US"/>
          </a:p>
        </p:txBody>
      </p:sp>
      <p:sp>
        <p:nvSpPr>
          <p:cNvPr id="7" name="Rectangle 10">
            <a:extLst>
              <a:ext uri="{FF2B5EF4-FFF2-40B4-BE49-F238E27FC236}">
                <a16:creationId xmlns:a16="http://schemas.microsoft.com/office/drawing/2014/main" id="{AF7FF82F-B02A-4599-E8D7-F64892E419A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63794836"/>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8649-D912-1F21-B994-C319106AC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F95D2-D50B-C0A8-23F5-8CFECFA640F5}"/>
              </a:ext>
            </a:extLst>
          </p:cNvPr>
          <p:cNvSpPr>
            <a:spLocks noGrp="1"/>
          </p:cNvSpPr>
          <p:nvPr>
            <p:ph type="dt" sz="half" idx="10"/>
          </p:nvPr>
        </p:nvSpPr>
        <p:spPr/>
        <p:txBody>
          <a:bodyPr/>
          <a:lstStyle/>
          <a:p>
            <a:pPr>
              <a:defRPr/>
            </a:pPr>
            <a:r>
              <a:rPr lang="en-US" altLang="en-US"/>
              <a:t>PUBLIC HEALTH DIVISION</a:t>
            </a:r>
            <a:br>
              <a:rPr lang="en-US" altLang="en-US"/>
            </a:br>
            <a:r>
              <a:rPr lang="en-US" altLang="en-US"/>
              <a:t>Maternal Child Health</a:t>
            </a:r>
          </a:p>
          <a:p>
            <a:pPr>
              <a:defRPr/>
            </a:pPr>
            <a:endParaRPr lang="en-US" altLang="en-US"/>
          </a:p>
        </p:txBody>
      </p:sp>
      <p:sp>
        <p:nvSpPr>
          <p:cNvPr id="4" name="Slide Number Placeholder 3">
            <a:extLst>
              <a:ext uri="{FF2B5EF4-FFF2-40B4-BE49-F238E27FC236}">
                <a16:creationId xmlns:a16="http://schemas.microsoft.com/office/drawing/2014/main" id="{525BFFA3-2E64-9F02-D3C2-C5F16CD62D3C}"/>
              </a:ext>
            </a:extLst>
          </p:cNvPr>
          <p:cNvSpPr>
            <a:spLocks noGrp="1"/>
          </p:cNvSpPr>
          <p:nvPr>
            <p:ph type="sldNum" sz="quarter" idx="11"/>
          </p:nvPr>
        </p:nvSpPr>
        <p:spPr/>
        <p:txBody>
          <a:bodyPr/>
          <a:lstStyle/>
          <a:p>
            <a:pPr>
              <a:defRPr/>
            </a:pPr>
            <a:fld id="{CECA835C-BA8E-4BC6-9B8C-1CCA81B096CD}"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79FAA9C8-ED22-889D-17D5-5524FB3C181B}"/>
              </a:ext>
            </a:extLst>
          </p:cNvPr>
          <p:cNvSpPr>
            <a:spLocks noGrp="1"/>
          </p:cNvSpPr>
          <p:nvPr>
            <p:ph type="ftr" sz="quarter" idx="12"/>
          </p:nvPr>
        </p:nvSpPr>
        <p:spPr/>
        <p:txBody>
          <a:bodyPr/>
          <a:lstStyle/>
          <a:p>
            <a:pPr>
              <a:defRPr/>
            </a:pPr>
            <a:endParaRPr lang="en-US" altLang="en-US"/>
          </a:p>
        </p:txBody>
      </p:sp>
    </p:spTree>
    <p:extLst>
      <p:ext uri="{BB962C8B-B14F-4D97-AF65-F5344CB8AC3E}">
        <p14:creationId xmlns:p14="http://schemas.microsoft.com/office/powerpoint/2010/main" val="3205856501"/>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33C2F4-BB7C-9688-8CEC-573DDDF8DA4A}"/>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8" name="Rectangle 8">
            <a:extLst>
              <a:ext uri="{FF2B5EF4-FFF2-40B4-BE49-F238E27FC236}">
                <a16:creationId xmlns:a16="http://schemas.microsoft.com/office/drawing/2014/main" id="{5FFF00D7-4327-8533-019A-F6D696188EE6}"/>
              </a:ext>
            </a:extLst>
          </p:cNvPr>
          <p:cNvSpPr>
            <a:spLocks noGrp="1" noChangeArrowheads="1"/>
          </p:cNvSpPr>
          <p:nvPr>
            <p:ph type="sldNum" sz="quarter" idx="11"/>
          </p:nvPr>
        </p:nvSpPr>
        <p:spPr>
          <a:ln/>
        </p:spPr>
        <p:txBody>
          <a:bodyPr/>
          <a:lstStyle>
            <a:lvl1pPr>
              <a:defRPr/>
            </a:lvl1pPr>
          </a:lstStyle>
          <a:p>
            <a:pPr>
              <a:defRPr/>
            </a:pPr>
            <a:fld id="{335585A6-6F71-4C71-9318-3A19F81C577A}" type="slidenum">
              <a:rPr lang="en-US" altLang="en-US"/>
              <a:pPr>
                <a:defRPr/>
              </a:pPr>
              <a:t>‹#›</a:t>
            </a:fld>
            <a:endParaRPr lang="en-US" altLang="en-US"/>
          </a:p>
        </p:txBody>
      </p:sp>
      <p:sp>
        <p:nvSpPr>
          <p:cNvPr id="9" name="Rectangle 10">
            <a:extLst>
              <a:ext uri="{FF2B5EF4-FFF2-40B4-BE49-F238E27FC236}">
                <a16:creationId xmlns:a16="http://schemas.microsoft.com/office/drawing/2014/main" id="{3E297DAD-55EF-8113-E340-3E2ED37FBB7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01767581"/>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D749B1-CD98-4E36-9463-6C7B8D628D40}"/>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4" name="Rectangle 8">
            <a:extLst>
              <a:ext uri="{FF2B5EF4-FFF2-40B4-BE49-F238E27FC236}">
                <a16:creationId xmlns:a16="http://schemas.microsoft.com/office/drawing/2014/main" id="{4F2C6B0E-A8B8-AC09-D556-19B7D6ACDCBC}"/>
              </a:ext>
            </a:extLst>
          </p:cNvPr>
          <p:cNvSpPr>
            <a:spLocks noGrp="1" noChangeArrowheads="1"/>
          </p:cNvSpPr>
          <p:nvPr>
            <p:ph type="sldNum" sz="quarter" idx="11"/>
          </p:nvPr>
        </p:nvSpPr>
        <p:spPr>
          <a:ln/>
        </p:spPr>
        <p:txBody>
          <a:bodyPr/>
          <a:lstStyle>
            <a:lvl1pPr>
              <a:defRPr/>
            </a:lvl1pPr>
          </a:lstStyle>
          <a:p>
            <a:pPr>
              <a:defRPr/>
            </a:pPr>
            <a:fld id="{C4F5C6E0-09BE-41C6-8ADE-54280ADF0B9E}" type="slidenum">
              <a:rPr lang="en-US" altLang="en-US"/>
              <a:pPr>
                <a:defRPr/>
              </a:pPr>
              <a:t>‹#›</a:t>
            </a:fld>
            <a:endParaRPr lang="en-US" altLang="en-US"/>
          </a:p>
        </p:txBody>
      </p:sp>
      <p:sp>
        <p:nvSpPr>
          <p:cNvPr id="5" name="Rectangle 10">
            <a:extLst>
              <a:ext uri="{FF2B5EF4-FFF2-40B4-BE49-F238E27FC236}">
                <a16:creationId xmlns:a16="http://schemas.microsoft.com/office/drawing/2014/main" id="{AE6BCC05-712A-23DB-CD28-5359890C856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22702874"/>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C68121-6852-C578-9CDD-E3501E0458F2}"/>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3" name="Rectangle 8">
            <a:extLst>
              <a:ext uri="{FF2B5EF4-FFF2-40B4-BE49-F238E27FC236}">
                <a16:creationId xmlns:a16="http://schemas.microsoft.com/office/drawing/2014/main" id="{C6D6A413-20F2-9139-E708-51B802BDA31F}"/>
              </a:ext>
            </a:extLst>
          </p:cNvPr>
          <p:cNvSpPr>
            <a:spLocks noGrp="1" noChangeArrowheads="1"/>
          </p:cNvSpPr>
          <p:nvPr>
            <p:ph type="sldNum" sz="quarter" idx="11"/>
          </p:nvPr>
        </p:nvSpPr>
        <p:spPr>
          <a:ln/>
        </p:spPr>
        <p:txBody>
          <a:bodyPr/>
          <a:lstStyle>
            <a:lvl1pPr>
              <a:defRPr/>
            </a:lvl1pPr>
          </a:lstStyle>
          <a:p>
            <a:pPr>
              <a:defRPr/>
            </a:pPr>
            <a:fld id="{E5B98CFD-3301-4113-BCB3-D46E72158FDB}" type="slidenum">
              <a:rPr lang="en-US" altLang="en-US"/>
              <a:pPr>
                <a:defRPr/>
              </a:pPr>
              <a:t>‹#›</a:t>
            </a:fld>
            <a:endParaRPr lang="en-US" altLang="en-US"/>
          </a:p>
        </p:txBody>
      </p:sp>
      <p:sp>
        <p:nvSpPr>
          <p:cNvPr id="4" name="Rectangle 10">
            <a:extLst>
              <a:ext uri="{FF2B5EF4-FFF2-40B4-BE49-F238E27FC236}">
                <a16:creationId xmlns:a16="http://schemas.microsoft.com/office/drawing/2014/main" id="{6E994DF4-4719-D4AB-C2AF-6FA439972BA4}"/>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33564257"/>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64CBE1E2-B957-6CE8-3458-33D5E00E89AA}"/>
              </a:ext>
            </a:extLst>
          </p:cNvPr>
          <p:cNvSpPr>
            <a:spLocks noGrp="1" noChangeArrowheads="1"/>
          </p:cNvSpPr>
          <p:nvPr>
            <p:ph type="dt" sz="half" idx="10"/>
          </p:nvPr>
        </p:nvSpPr>
        <p:spPr>
          <a:ln/>
        </p:spPr>
        <p:txBody>
          <a:bodyPr/>
          <a:lstStyle>
            <a:lvl1pPr>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6" name="Rectangle 8">
            <a:extLst>
              <a:ext uri="{FF2B5EF4-FFF2-40B4-BE49-F238E27FC236}">
                <a16:creationId xmlns:a16="http://schemas.microsoft.com/office/drawing/2014/main" id="{6EBF581D-7F61-2D17-730E-CBF6B37E0E68}"/>
              </a:ext>
            </a:extLst>
          </p:cNvPr>
          <p:cNvSpPr>
            <a:spLocks noGrp="1" noChangeArrowheads="1"/>
          </p:cNvSpPr>
          <p:nvPr>
            <p:ph type="sldNum" sz="quarter" idx="11"/>
          </p:nvPr>
        </p:nvSpPr>
        <p:spPr>
          <a:ln/>
        </p:spPr>
        <p:txBody>
          <a:bodyPr/>
          <a:lstStyle>
            <a:lvl1pPr>
              <a:defRPr/>
            </a:lvl1pPr>
          </a:lstStyle>
          <a:p>
            <a:pPr>
              <a:defRPr/>
            </a:pPr>
            <a:fld id="{F028DA21-CF66-408F-A6C6-F2312F5C9427}" type="slidenum">
              <a:rPr lang="en-US" altLang="en-US"/>
              <a:pPr>
                <a:defRPr/>
              </a:pPr>
              <a:t>‹#›</a:t>
            </a:fld>
            <a:endParaRPr lang="en-US" altLang="en-US"/>
          </a:p>
        </p:txBody>
      </p:sp>
      <p:sp>
        <p:nvSpPr>
          <p:cNvPr id="7" name="Rectangle 10">
            <a:extLst>
              <a:ext uri="{FF2B5EF4-FFF2-40B4-BE49-F238E27FC236}">
                <a16:creationId xmlns:a16="http://schemas.microsoft.com/office/drawing/2014/main" id="{1E928BFD-B7F9-B00C-31A3-3C1268A4EBAB}"/>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56148565"/>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6" Type="http://purl.oclc.org/ooxml/officeDocument/relationships/image" Target="../media/image1.png"/><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theme" Target="../theme/theme1.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22.xml"/><Relationship Id="rId13" Type="http://purl.oclc.org/ooxml/officeDocument/relationships/image" Target="../media/image1.png"/><Relationship Id="rId3" Type="http://purl.oclc.org/ooxml/officeDocument/relationships/slideLayout" Target="../slideLayouts/slideLayout17.xml"/><Relationship Id="rId7" Type="http://purl.oclc.org/ooxml/officeDocument/relationships/slideLayout" Target="../slideLayouts/slideLayout21.xml"/><Relationship Id="rId12" Type="http://purl.oclc.org/ooxml/officeDocument/relationships/theme" Target="../theme/theme2.xml"/><Relationship Id="rId2" Type="http://purl.oclc.org/ooxml/officeDocument/relationships/slideLayout" Target="../slideLayouts/slideLayout16.xml"/><Relationship Id="rId1" Type="http://purl.oclc.org/ooxml/officeDocument/relationships/slideLayout" Target="../slideLayouts/slideLayout15.xml"/><Relationship Id="rId6" Type="http://purl.oclc.org/ooxml/officeDocument/relationships/slideLayout" Target="../slideLayouts/slideLayout20.xml"/><Relationship Id="rId11" Type="http://purl.oclc.org/ooxml/officeDocument/relationships/slideLayout" Target="../slideLayouts/slideLayout25.xml"/><Relationship Id="rId5" Type="http://purl.oclc.org/ooxml/officeDocument/relationships/slideLayout" Target="../slideLayouts/slideLayout19.xml"/><Relationship Id="rId10" Type="http://purl.oclc.org/ooxml/officeDocument/relationships/slideLayout" Target="../slideLayouts/slideLayout24.xml"/><Relationship Id="rId4" Type="http://purl.oclc.org/ooxml/officeDocument/relationships/slideLayout" Target="../slideLayouts/slideLayout18.xml"/><Relationship Id="rId9" Type="http://purl.oclc.org/ooxml/officeDocument/relationships/slideLayout" Target="../slideLayouts/slideLayout23.xml"/></Relationships>
</file>

<file path=ppt/slideMasters/slideMaster1.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0EE3EB-8471-C97C-F72A-AD43707B13D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08CEE5-9177-A85A-14C5-EE1146AEE010}"/>
              </a:ext>
            </a:extLst>
          </p:cNvPr>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290926B6-05C6-E596-F69D-96FC19FBBDC1}"/>
              </a:ext>
            </a:extLst>
          </p:cNvPr>
          <p:cNvSpPr>
            <a:spLocks noGrp="1" noChangeArrowheads="1"/>
          </p:cNvSpPr>
          <p:nvPr>
            <p:ph type="dt" sz="half" idx="2"/>
          </p:nvPr>
        </p:nvSpPr>
        <p:spPr bwMode="auto">
          <a:xfrm>
            <a:off x="406400" y="5943600"/>
            <a:ext cx="467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50%"/>
              </a:spcBef>
              <a:defRPr sz="900">
                <a:solidFill>
                  <a:srgbClr val="005595"/>
                </a:solidFill>
                <a:latin typeface="+mn-lt"/>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128" name="Rectangle 8">
            <a:extLst>
              <a:ext uri="{FF2B5EF4-FFF2-40B4-BE49-F238E27FC236}">
                <a16:creationId xmlns:a16="http://schemas.microsoft.com/office/drawing/2014/main" id="{B16523D4-D31B-09A1-2332-D8C13830E93A}"/>
              </a:ext>
            </a:extLst>
          </p:cNvPr>
          <p:cNvSpPr>
            <a:spLocks noGrp="1" noChangeArrowheads="1"/>
          </p:cNvSpPr>
          <p:nvPr>
            <p:ph type="sldNum" sz="quarter" idx="4"/>
          </p:nvPr>
        </p:nvSpPr>
        <p:spPr bwMode="auto">
          <a:xfrm>
            <a:off x="406400" y="6477000"/>
            <a:ext cx="28448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750">
                <a:solidFill>
                  <a:srgbClr val="005595"/>
                </a:solidFill>
                <a:latin typeface="+mn-lt"/>
              </a:defRPr>
            </a:lvl1pPr>
          </a:lstStyle>
          <a:p>
            <a:pPr>
              <a:defRPr/>
            </a:pPr>
            <a:fld id="{CECA835C-BA8E-4BC6-9B8C-1CCA81B096CD}" type="slidenum">
              <a:rPr lang="en-US" altLang="en-US"/>
              <a:pPr>
                <a:defRPr/>
              </a:pPr>
              <a:t>‹#›</a:t>
            </a:fld>
            <a:endParaRPr lang="en-US" altLang="en-US"/>
          </a:p>
        </p:txBody>
      </p:sp>
      <p:sp>
        <p:nvSpPr>
          <p:cNvPr id="5130" name="Rectangle 10">
            <a:extLst>
              <a:ext uri="{FF2B5EF4-FFF2-40B4-BE49-F238E27FC236}">
                <a16:creationId xmlns:a16="http://schemas.microsoft.com/office/drawing/2014/main" id="{7C53A2D2-CA51-7F6E-A35F-C00FCC2461BC}"/>
              </a:ext>
            </a:extLst>
          </p:cNvPr>
          <p:cNvSpPr>
            <a:spLocks noGrp="1" noChangeArrowheads="1"/>
          </p:cNvSpPr>
          <p:nvPr>
            <p:ph type="ftr" sz="quarter" idx="3"/>
          </p:nvPr>
        </p:nvSpPr>
        <p:spPr bwMode="auto">
          <a:xfrm>
            <a:off x="4165600" y="6477000"/>
            <a:ext cx="38608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005595"/>
                </a:solidFill>
                <a:latin typeface="+mn-lt"/>
              </a:defRPr>
            </a:lvl1pPr>
          </a:lstStyle>
          <a:p>
            <a:pPr>
              <a:defRPr/>
            </a:pPr>
            <a:endParaRPr lang="en-US" altLang="en-US"/>
          </a:p>
        </p:txBody>
      </p:sp>
      <p:pic>
        <p:nvPicPr>
          <p:cNvPr id="1031" name="Picture 8" descr="Logo&#10;&#10;Description automatically generated">
            <a:extLst>
              <a:ext uri="{FF2B5EF4-FFF2-40B4-BE49-F238E27FC236}">
                <a16:creationId xmlns:a16="http://schemas.microsoft.com/office/drawing/2014/main" id="{524D553B-8CEF-8AA8-67A6-1B7A99E40DB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134600" y="5943602"/>
            <a:ext cx="17970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cxnSp>
        <p:nvCxnSpPr>
          <p:cNvPr id="1032" name="Straight Connector 9">
            <a:extLst>
              <a:ext uri="{FF2B5EF4-FFF2-40B4-BE49-F238E27FC236}">
                <a16:creationId xmlns:a16="http://schemas.microsoft.com/office/drawing/2014/main" id="{99FF7C6F-344A-AFA4-AE7B-A4D7EC53C2C7}"/>
              </a:ext>
            </a:extLst>
          </p:cNvPr>
          <p:cNvCxnSpPr>
            <a:cxnSpLocks noChangeShapeType="1"/>
          </p:cNvCxnSpPr>
          <p:nvPr userDrawn="1"/>
        </p:nvCxnSpPr>
        <p:spPr bwMode="auto">
          <a:xfrm flipH="1">
            <a:off x="347664" y="6461125"/>
            <a:ext cx="9712325"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a:extLst>
              <a:ext uri="{FF2B5EF4-FFF2-40B4-BE49-F238E27FC236}">
                <a16:creationId xmlns:a16="http://schemas.microsoft.com/office/drawing/2014/main" id="{994253CD-9ABE-D191-C3BB-8BEA93E8DE42}"/>
              </a:ext>
            </a:extLst>
          </p:cNvPr>
          <p:cNvSpPr>
            <a:spLocks noChangeArrowheads="1"/>
          </p:cNvSpPr>
          <p:nvPr userDrawn="1"/>
        </p:nvSpPr>
        <p:spPr bwMode="auto">
          <a:xfrm>
            <a:off x="0" y="2"/>
            <a:ext cx="12192000" cy="339725"/>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97" r:id="rId5"/>
    <p:sldLayoutId id="2147483689" r:id="rId6"/>
    <p:sldLayoutId id="2147483690" r:id="rId7"/>
    <p:sldLayoutId id="2147483691" r:id="rId8"/>
    <p:sldLayoutId id="2147483692" r:id="rId9"/>
    <p:sldLayoutId id="2147483693" r:id="rId10"/>
    <p:sldLayoutId id="2147483694" r:id="rId11"/>
    <p:sldLayoutId id="2147483695" r:id="rId12"/>
    <p:sldLayoutId id="2147483698" r:id="rId13"/>
    <p:sldLayoutId id="2147483699" r:id="rId14"/>
  </p:sldLayoutIdLst>
  <p:hf hdr="0" ftr="0"/>
  <p:txStyles>
    <p:titleStyle>
      <a:lvl1pPr algn="l" rtl="0" eaLnBrk="0" fontAlgn="base" hangingPunct="0">
        <a:spcBef>
          <a:spcPct val="0%"/>
        </a:spcBef>
        <a:spcAft>
          <a:spcPct val="0%"/>
        </a:spcAft>
        <a:defRPr sz="2400" b="1" kern="1200">
          <a:solidFill>
            <a:srgbClr val="005595"/>
          </a:solidFill>
          <a:latin typeface="+mj-lt"/>
          <a:ea typeface="+mj-ea"/>
          <a:cs typeface="+mj-cs"/>
        </a:defRPr>
      </a:lvl1pPr>
      <a:lvl2pPr algn="l" rtl="0" eaLnBrk="0" fontAlgn="base" hangingPunct="0">
        <a:spcBef>
          <a:spcPct val="0%"/>
        </a:spcBef>
        <a:spcAft>
          <a:spcPct val="0%"/>
        </a:spcAft>
        <a:defRPr sz="2400" b="1">
          <a:solidFill>
            <a:srgbClr val="005595"/>
          </a:solidFill>
          <a:latin typeface="Arial" panose="020B0604020202020204" pitchFamily="34" charset="0"/>
        </a:defRPr>
      </a:lvl2pPr>
      <a:lvl3pPr algn="l" rtl="0" eaLnBrk="0" fontAlgn="base" hangingPunct="0">
        <a:spcBef>
          <a:spcPct val="0%"/>
        </a:spcBef>
        <a:spcAft>
          <a:spcPct val="0%"/>
        </a:spcAft>
        <a:defRPr sz="2400" b="1">
          <a:solidFill>
            <a:srgbClr val="005595"/>
          </a:solidFill>
          <a:latin typeface="Arial" panose="020B0604020202020204" pitchFamily="34" charset="0"/>
        </a:defRPr>
      </a:lvl3pPr>
      <a:lvl4pPr algn="l" rtl="0" eaLnBrk="0" fontAlgn="base" hangingPunct="0">
        <a:spcBef>
          <a:spcPct val="0%"/>
        </a:spcBef>
        <a:spcAft>
          <a:spcPct val="0%"/>
        </a:spcAft>
        <a:defRPr sz="2400" b="1">
          <a:solidFill>
            <a:srgbClr val="005595"/>
          </a:solidFill>
          <a:latin typeface="Arial" panose="020B0604020202020204" pitchFamily="34" charset="0"/>
        </a:defRPr>
      </a:lvl4pPr>
      <a:lvl5pPr algn="l" rtl="0" eaLnBrk="0" fontAlgn="base" hangingPunct="0">
        <a:spcBef>
          <a:spcPct val="0%"/>
        </a:spcBef>
        <a:spcAft>
          <a:spcPct val="0%"/>
        </a:spcAft>
        <a:defRPr sz="2400" b="1">
          <a:solidFill>
            <a:srgbClr val="005595"/>
          </a:solidFill>
          <a:latin typeface="Arial" panose="020B0604020202020204" pitchFamily="34" charset="0"/>
        </a:defRPr>
      </a:lvl5pPr>
      <a:lvl6pPr marL="342900" algn="l" rtl="0" fontAlgn="base">
        <a:spcBef>
          <a:spcPct val="0%"/>
        </a:spcBef>
        <a:spcAft>
          <a:spcPct val="0%"/>
        </a:spcAft>
        <a:defRPr sz="2400" b="1">
          <a:solidFill>
            <a:srgbClr val="005595"/>
          </a:solidFill>
          <a:latin typeface="Arial" panose="020B0604020202020204" pitchFamily="34" charset="0"/>
        </a:defRPr>
      </a:lvl6pPr>
      <a:lvl7pPr marL="685800" algn="l" rtl="0" fontAlgn="base">
        <a:spcBef>
          <a:spcPct val="0%"/>
        </a:spcBef>
        <a:spcAft>
          <a:spcPct val="0%"/>
        </a:spcAft>
        <a:defRPr sz="2400" b="1">
          <a:solidFill>
            <a:srgbClr val="005595"/>
          </a:solidFill>
          <a:latin typeface="Arial" panose="020B0604020202020204" pitchFamily="34" charset="0"/>
        </a:defRPr>
      </a:lvl7pPr>
      <a:lvl8pPr marL="1028700" algn="l" rtl="0" fontAlgn="base">
        <a:spcBef>
          <a:spcPct val="0%"/>
        </a:spcBef>
        <a:spcAft>
          <a:spcPct val="0%"/>
        </a:spcAft>
        <a:defRPr sz="2400" b="1">
          <a:solidFill>
            <a:srgbClr val="005595"/>
          </a:solidFill>
          <a:latin typeface="Arial" panose="020B0604020202020204" pitchFamily="34" charset="0"/>
        </a:defRPr>
      </a:lvl8pPr>
      <a:lvl9pPr marL="1371600" algn="l" rtl="0" fontAlgn="base">
        <a:spcBef>
          <a:spcPct val="0%"/>
        </a:spcBef>
        <a:spcAft>
          <a:spcPct val="0%"/>
        </a:spcAft>
        <a:defRPr sz="2400" b="1">
          <a:solidFill>
            <a:srgbClr val="005595"/>
          </a:solidFill>
          <a:latin typeface="Arial" panose="020B0604020202020204" pitchFamily="34" charset="0"/>
        </a:defRPr>
      </a:lvl9pPr>
    </p:titleStyle>
    <p:bodyStyle>
      <a:lvl1pPr marL="257175" indent="-257175" algn="l" rtl="0" eaLnBrk="0" fontAlgn="base" hangingPunct="0">
        <a:spcBef>
          <a:spcPct val="20%"/>
        </a:spcBef>
        <a:spcAft>
          <a:spcPct val="0%"/>
        </a:spcAft>
        <a:buChar char="•"/>
        <a:defRPr sz="1500" kern="1200">
          <a:solidFill>
            <a:srgbClr val="005595"/>
          </a:solidFill>
          <a:latin typeface="+mn-lt"/>
          <a:ea typeface="+mn-ea"/>
          <a:cs typeface="+mn-cs"/>
        </a:defRPr>
      </a:lvl1pPr>
      <a:lvl2pPr marL="557213" indent="-214313" algn="l" rtl="0" eaLnBrk="0" fontAlgn="base" hangingPunct="0">
        <a:spcBef>
          <a:spcPct val="20%"/>
        </a:spcBef>
        <a:spcAft>
          <a:spcPct val="0%"/>
        </a:spcAft>
        <a:buChar char="–"/>
        <a:defRPr kern="1200">
          <a:solidFill>
            <a:srgbClr val="005595"/>
          </a:solidFill>
          <a:latin typeface="+mn-lt"/>
          <a:ea typeface="+mn-ea"/>
          <a:cs typeface="+mn-cs"/>
        </a:defRPr>
      </a:lvl2pPr>
      <a:lvl3pPr marL="857250" indent="-171450" algn="l" rtl="0" eaLnBrk="0" fontAlgn="base" hangingPunct="0">
        <a:spcBef>
          <a:spcPct val="20%"/>
        </a:spcBef>
        <a:spcAft>
          <a:spcPct val="0%"/>
        </a:spcAft>
        <a:buChar char="•"/>
        <a:defRPr sz="1200" kern="1200">
          <a:solidFill>
            <a:srgbClr val="005595"/>
          </a:solidFill>
          <a:latin typeface="+mn-lt"/>
          <a:ea typeface="+mn-ea"/>
          <a:cs typeface="+mn-cs"/>
        </a:defRPr>
      </a:lvl3pPr>
      <a:lvl4pPr marL="1200150" indent="-171450" algn="l" rtl="0" eaLnBrk="0" fontAlgn="base" hangingPunct="0">
        <a:spcBef>
          <a:spcPct val="20%"/>
        </a:spcBef>
        <a:spcAft>
          <a:spcPct val="0%"/>
        </a:spcAft>
        <a:buChar char="–"/>
        <a:defRPr sz="1050" kern="1200">
          <a:solidFill>
            <a:srgbClr val="005595"/>
          </a:solidFill>
          <a:latin typeface="+mn-lt"/>
          <a:ea typeface="+mn-ea"/>
          <a:cs typeface="+mn-cs"/>
        </a:defRPr>
      </a:lvl4pPr>
      <a:lvl5pPr marL="1543050" indent="-171450" algn="l" rtl="0" eaLnBrk="0" fontAlgn="base" hangingPunct="0">
        <a:spcBef>
          <a:spcPct val="20%"/>
        </a:spcBef>
        <a:spcAft>
          <a:spcPct val="0%"/>
        </a:spcAft>
        <a:buChar char="»"/>
        <a:defRPr sz="1050" kern="1200">
          <a:solidFill>
            <a:srgbClr val="005595"/>
          </a:solidFill>
          <a:latin typeface="+mn-lt"/>
          <a:ea typeface="+mn-ea"/>
          <a:cs typeface="+mn-cs"/>
        </a:defRPr>
      </a:lvl5pPr>
      <a:lvl6pPr marL="18859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pPr>
              <a:defRPr/>
            </a:pPr>
            <a:r>
              <a:rPr lang="en-US" altLang="en-US"/>
              <a:t>PUBLIC HEALTH DIVISION</a:t>
            </a:r>
            <a:br>
              <a:rPr lang="en-US" altLang="en-US"/>
            </a:br>
            <a:r>
              <a:rPr lang="en-US" altLang="en-US"/>
              <a:t>Maternal Child Health</a:t>
            </a:r>
          </a:p>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pPr>
              <a:defRPr/>
            </a:pPr>
            <a:fld id="{CECA835C-BA8E-4BC6-9B8C-1CCA81B096CD}" type="slidenum">
              <a:rPr lang="en-US" altLang="en-US" smtClean="0"/>
              <a:pPr>
                <a:defRPr/>
              </a:pPr>
              <a:t>‹#›</a:t>
            </a:fld>
            <a:endParaRPr lang="en-US" altLang="en-US"/>
          </a:p>
        </p:txBody>
      </p:sp>
      <p:pic>
        <p:nvPicPr>
          <p:cNvPr id="7" name="Picture 8" descr="Logo&#10;&#10;Description automatically generated">
            <a:extLst>
              <a:ext uri="{FF2B5EF4-FFF2-40B4-BE49-F238E27FC236}">
                <a16:creationId xmlns:a16="http://schemas.microsoft.com/office/drawing/2014/main" id="{9DFEC109-F864-C08D-F127-6FE4931C896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4600" y="5943602"/>
            <a:ext cx="17970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cxnSp>
        <p:nvCxnSpPr>
          <p:cNvPr id="8" name="Straight Connector 9">
            <a:extLst>
              <a:ext uri="{FF2B5EF4-FFF2-40B4-BE49-F238E27FC236}">
                <a16:creationId xmlns:a16="http://schemas.microsoft.com/office/drawing/2014/main" id="{D1E2337A-CB66-80B6-1411-DF5DF12C2E02}"/>
              </a:ext>
            </a:extLst>
          </p:cNvPr>
          <p:cNvCxnSpPr>
            <a:cxnSpLocks noChangeShapeType="1"/>
          </p:cNvCxnSpPr>
          <p:nvPr userDrawn="1"/>
        </p:nvCxnSpPr>
        <p:spPr bwMode="auto">
          <a:xfrm flipH="1">
            <a:off x="347664" y="6461125"/>
            <a:ext cx="9712325"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984488C6-D967-41A3-A282-6B00CF31475B}"/>
              </a:ext>
            </a:extLst>
          </p:cNvPr>
          <p:cNvSpPr>
            <a:spLocks noChangeArrowheads="1"/>
          </p:cNvSpPr>
          <p:nvPr userDrawn="1"/>
        </p:nvSpPr>
        <p:spPr bwMode="auto">
          <a:xfrm>
            <a:off x="0" y="2"/>
            <a:ext cx="12192000" cy="339725"/>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1800"/>
          </a:p>
        </p:txBody>
      </p:sp>
    </p:spTree>
    <p:extLst>
      <p:ext uri="{BB962C8B-B14F-4D97-AF65-F5344CB8AC3E}">
        <p14:creationId xmlns:p14="http://schemas.microsoft.com/office/powerpoint/2010/main" val="3857531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Layout" Target="../slideLayouts/slideLayout17.xml"/></Relationships>
</file>

<file path=ppt/slides/_rels/slide2.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16.xml"/></Relationships>
</file>

<file path=ppt/slides/_rels/slide3.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16.xml"/></Relationships>
</file>

<file path=ppt/slides/_rels/slide4.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notesSlide" Target="../notesSlides/notesSlide3.xml"/><Relationship Id="rId1" Type="http://purl.oclc.org/ooxml/officeDocument/relationships/slideLayout" Target="../slideLayouts/slideLayout16.xml"/><Relationship Id="rId4" Type="http://purl.oclc.org/ooxml/officeDocument/relationships/image" Target="../media/image4.svg"/></Relationships>
</file>

<file path=ppt/slides/_rels/slide5.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notesSlide" Target="../notesSlides/notesSlide4.xml"/><Relationship Id="rId1" Type="http://purl.oclc.org/ooxml/officeDocument/relationships/slideLayout" Target="../slideLayouts/slideLayout16.xml"/></Relationships>
</file>

<file path=ppt/slides/_rels/slide6.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notesSlide" Target="../notesSlides/notesSlide5.xml"/><Relationship Id="rId1" Type="http://purl.oclc.org/ooxml/officeDocument/relationships/slideLayout" Target="../slideLayouts/slideLayout16.xml"/></Relationships>
</file>

<file path=ppt/slides/_rels/slide7.xml.rels><?xml version="1.0" encoding="UTF-8" standalone="yes"?>
<Relationships xmlns="http://schemas.openxmlformats.org/package/2006/relationships"><Relationship Id="rId2" Type="http://purl.oclc.org/ooxml/officeDocument/relationships/notesSlide" Target="../notesSlides/notesSlide6.xml"/><Relationship Id="rId1" Type="http://purl.oclc.org/ooxml/officeDocument/relationships/slideLayout" Target="../slideLayouts/slideLayout16.xml"/></Relationships>
</file>

<file path=ppt/slides/_rels/slide8.xml.rels><?xml version="1.0" encoding="UTF-8" standalone="yes"?>
<Relationships xmlns="http://schemas.openxmlformats.org/package/2006/relationships"><Relationship Id="rId3" Type="http://purl.oclc.org/ooxml/officeDocument/relationships/diagramData" Target="../diagrams/data1.xml"/><Relationship Id="rId7" Type="http://schemas.microsoft.com/office/2007/relationships/diagramDrawing" Target="../diagrams/drawing1.xml"/><Relationship Id="rId2" Type="http://purl.oclc.org/ooxml/officeDocument/relationships/notesSlide" Target="../notesSlides/notesSlide7.xml"/><Relationship Id="rId1" Type="http://purl.oclc.org/ooxml/officeDocument/relationships/slideLayout" Target="../slideLayouts/slideLayout16.xml"/><Relationship Id="rId6" Type="http://purl.oclc.org/ooxml/officeDocument/relationships/diagramColors" Target="../diagrams/colors1.xml"/><Relationship Id="rId5" Type="http://purl.oclc.org/ooxml/officeDocument/relationships/diagramQuickStyle" Target="../diagrams/quickStyle1.xml"/><Relationship Id="rId4" Type="http://purl.oclc.org/ooxml/officeDocument/relationships/diagramLayout" Target="../diagrams/layout1.xml"/></Relationships>
</file>

<file path=ppt/slides/_rels/slide9.xml.rels><?xml version="1.0" encoding="UTF-8" standalone="yes"?>
<Relationships xmlns="http://schemas.openxmlformats.org/package/2006/relationships"><Relationship Id="rId3" Type="http://purl.oclc.org/ooxml/officeDocument/relationships/diagramData" Target="../diagrams/data2.xml"/><Relationship Id="rId7" Type="http://schemas.microsoft.com/office/2007/relationships/diagramDrawing" Target="../diagrams/drawing2.xml"/><Relationship Id="rId2" Type="http://purl.oclc.org/ooxml/officeDocument/relationships/notesSlide" Target="../notesSlides/notesSlide8.xml"/><Relationship Id="rId1" Type="http://purl.oclc.org/ooxml/officeDocument/relationships/slideLayout" Target="../slideLayouts/slideLayout16.xml"/><Relationship Id="rId6" Type="http://purl.oclc.org/ooxml/officeDocument/relationships/diagramColors" Target="../diagrams/colors2.xml"/><Relationship Id="rId5" Type="http://purl.oclc.org/ooxml/officeDocument/relationships/diagramQuickStyle" Target="../diagrams/quickStyle2.xml"/><Relationship Id="rId4" Type="http://purl.oclc.org/ooxml/officeDocument/relationships/diagramLayout" Target="../diagrams/layout2.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9C4E60-1890-33F8-7226-65EFFE2383B5}"/>
              </a:ext>
            </a:extLst>
          </p:cNvPr>
          <p:cNvPicPr>
            <a:picLocks noChangeAspect="1"/>
          </p:cNvPicPr>
          <p:nvPr/>
        </p:nvPicPr>
        <p:blipFill rotWithShape="1">
          <a:blip r:embed="rId2"/>
          <a:srcRect t="20.19%" b="26.43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
                <a:schemeClr val="bg1"/>
              </a:gs>
              <a:gs pos="35%">
                <a:schemeClr val="bg1">
                  <a:alpha val="77%"/>
                </a:schemeClr>
              </a:gs>
              <a:gs pos="19%">
                <a:schemeClr val="bg1">
                  <a:alpha val="38%"/>
                </a:schemeClr>
              </a:gs>
              <a:gs pos="0%">
                <a:schemeClr val="bg1">
                  <a:alpha val="0%"/>
                </a:schemeClr>
              </a:gs>
              <a:gs pos="100%">
                <a:schemeClr val="bg1"/>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7893E1-9418-2029-9070-7F9D07C4128D}"/>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t>Intimate Partner Violence Screening and Referral</a:t>
            </a:r>
          </a:p>
        </p:txBody>
      </p:sp>
      <p:sp>
        <p:nvSpPr>
          <p:cNvPr id="3" name="Text Placeholder 2">
            <a:extLst>
              <a:ext uri="{FF2B5EF4-FFF2-40B4-BE49-F238E27FC236}">
                <a16:creationId xmlns:a16="http://schemas.microsoft.com/office/drawing/2014/main" id="{42C0F9B6-E6EE-65DE-8A8E-DFB89ACB3A82}"/>
              </a:ext>
            </a:extLst>
          </p:cNvPr>
          <p:cNvSpPr>
            <a:spLocks noGrp="1"/>
          </p:cNvSpPr>
          <p:nvPr>
            <p:ph type="body" idx="1"/>
          </p:nvPr>
        </p:nvSpPr>
        <p:spPr>
          <a:xfrm>
            <a:off x="7935403" y="4629234"/>
            <a:ext cx="3445766" cy="1485319"/>
          </a:xfrm>
          <a:noFill/>
        </p:spPr>
        <p:txBody>
          <a:bodyPr vert="horz" lIns="91440" tIns="45720" rIns="91440" bIns="45720" rtlCol="0">
            <a:normAutofit/>
          </a:bodyPr>
          <a:lstStyle/>
          <a:p>
            <a:r>
              <a:rPr lang="en-US">
                <a:solidFill>
                  <a:schemeClr val="tx1"/>
                </a:solidFill>
              </a:rPr>
              <a:t>How and when to use the relationship assessment tool</a:t>
            </a:r>
          </a:p>
        </p:txBody>
      </p:sp>
      <p:sp>
        <p:nvSpPr>
          <p:cNvPr id="4" name="Date Placeholder 3">
            <a:extLst>
              <a:ext uri="{FF2B5EF4-FFF2-40B4-BE49-F238E27FC236}">
                <a16:creationId xmlns:a16="http://schemas.microsoft.com/office/drawing/2014/main" id="{C2FCA698-FBF8-8662-5C24-5E5D5BB347CF}"/>
              </a:ext>
            </a:extLst>
          </p:cNvPr>
          <p:cNvSpPr>
            <a:spLocks noGrp="1"/>
          </p:cNvSpPr>
          <p:nvPr>
            <p:ph type="dt" sz="half" idx="10"/>
          </p:nvPr>
        </p:nvSpPr>
        <p:spPr>
          <a:xfrm>
            <a:off x="838200" y="6356350"/>
            <a:ext cx="2156946" cy="365125"/>
          </a:xfrm>
        </p:spPr>
        <p:txBody>
          <a:bodyPr vert="horz" lIns="91440" tIns="45720" rIns="91440" bIns="45720" rtlCol="0" anchor="ctr">
            <a:normAutofit/>
          </a:bodyPr>
          <a:lstStyle/>
          <a:p>
            <a:pPr eaLnBrk="1" fontAlgn="auto" hangingPunct="1">
              <a:lnSpc>
                <a:spcPct val="90%"/>
              </a:lnSpc>
              <a:spcBef>
                <a:spcPts val="0"/>
              </a:spcBef>
              <a:spcAft>
                <a:spcPts val="600"/>
              </a:spcAft>
              <a:defRPr/>
            </a:pPr>
            <a:r>
              <a:rPr lang="en-US" altLang="en-US" sz="700">
                <a:solidFill>
                  <a:srgbClr val="FFFFFF"/>
                </a:solidFill>
                <a:latin typeface="Calibri" panose="020F0502020204030204"/>
              </a:rPr>
              <a:t>PUBLIC HEALTH DIVISION</a:t>
            </a:r>
            <a:br>
              <a:rPr lang="en-US" altLang="en-US" sz="700">
                <a:solidFill>
                  <a:srgbClr val="FFFFFF"/>
                </a:solidFill>
                <a:latin typeface="Calibri" panose="020F0502020204030204"/>
              </a:rPr>
            </a:br>
            <a:r>
              <a:rPr lang="en-US" altLang="en-US" sz="700">
                <a:solidFill>
                  <a:srgbClr val="FFFFFF"/>
                </a:solidFill>
                <a:latin typeface="Calibri" panose="020F0502020204030204"/>
              </a:rPr>
              <a:t>Maternal Child Health</a:t>
            </a:r>
          </a:p>
          <a:p>
            <a:pPr eaLnBrk="1" fontAlgn="auto" hangingPunct="1">
              <a:lnSpc>
                <a:spcPct val="90%"/>
              </a:lnSpc>
              <a:spcBef>
                <a:spcPts val="0"/>
              </a:spcBef>
              <a:spcAft>
                <a:spcPts val="600"/>
              </a:spcAft>
              <a:defRPr/>
            </a:pPr>
            <a:endParaRPr lang="en-US" altLang="en-US" sz="700">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63DD7364-98B3-C32A-6701-354600C3EC7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fontAlgn="auto" hangingPunct="1">
              <a:spcBef>
                <a:spcPts val="0"/>
              </a:spcBef>
              <a:spcAft>
                <a:spcPts val="600"/>
              </a:spcAft>
              <a:defRPr/>
            </a:pPr>
            <a:fld id="{4F45DCDD-4039-4FD3-BB7E-A4F197D0DE1D}" type="slidenum">
              <a:rPr lang="en-US" altLang="en-US" smtClean="0">
                <a:solidFill>
                  <a:prstClr val="black">
                    <a:tint val="75%"/>
                  </a:prstClr>
                </a:solidFill>
                <a:latin typeface="Calibri" panose="020F0502020204030204"/>
              </a:rPr>
              <a:pPr eaLnBrk="1" fontAlgn="auto" hangingPunct="1">
                <a:spcBef>
                  <a:spcPts val="0"/>
                </a:spcBef>
                <a:spcAft>
                  <a:spcPts val="600"/>
                </a:spcAft>
                <a:defRPr/>
              </a:pPr>
              <a:t>1</a:t>
            </a:fld>
            <a:endParaRPr lang="en-US" altLang="en-US">
              <a:solidFill>
                <a:prstClr val="black">
                  <a:tint val="75%"/>
                </a:prstClr>
              </a:solidFill>
              <a:latin typeface="Calibri" panose="020F0502020204030204"/>
            </a:endParaRPr>
          </a:p>
        </p:txBody>
      </p:sp>
    </p:spTree>
    <p:extLst>
      <p:ext uri="{BB962C8B-B14F-4D97-AF65-F5344CB8AC3E}">
        <p14:creationId xmlns:p14="http://schemas.microsoft.com/office/powerpoint/2010/main" val="4223912035"/>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
                <a:lumOff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A7BD-9DBA-4691-9857-7EFA2115BDDE}"/>
              </a:ext>
            </a:extLst>
          </p:cNvPr>
          <p:cNvSpPr>
            <a:spLocks noGrp="1"/>
          </p:cNvSpPr>
          <p:nvPr>
            <p:ph type="title"/>
          </p:nvPr>
        </p:nvSpPr>
        <p:spPr>
          <a:xfrm>
            <a:off x="1075767" y="1188637"/>
            <a:ext cx="2988234" cy="4480726"/>
          </a:xfrm>
        </p:spPr>
        <p:txBody>
          <a:bodyPr>
            <a:normAutofit/>
          </a:bodyPr>
          <a:lstStyle/>
          <a:p>
            <a:pPr algn="r"/>
            <a:r>
              <a:rPr lang="en-US" sz="5600"/>
              <a:t>MIECHV Definition of IPV</a:t>
            </a:r>
          </a:p>
        </p:txBody>
      </p:sp>
      <p:cxnSp>
        <p:nvCxnSpPr>
          <p:cNvPr id="49" name="Straight Connector 4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
                <a:lumOff val="25%"/>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90D1C4-A7D1-446F-AEA8-F3C56B2D1A48}"/>
              </a:ext>
            </a:extLst>
          </p:cNvPr>
          <p:cNvSpPr>
            <a:spLocks noGrp="1"/>
          </p:cNvSpPr>
          <p:nvPr>
            <p:ph idx="1"/>
          </p:nvPr>
        </p:nvSpPr>
        <p:spPr>
          <a:xfrm>
            <a:off x="5255260" y="1648870"/>
            <a:ext cx="4702848" cy="3560260"/>
          </a:xfrm>
        </p:spPr>
        <p:txBody>
          <a:bodyPr anchor="ctr">
            <a:normAutofit/>
          </a:bodyPr>
          <a:lstStyle/>
          <a:p>
            <a:r>
              <a:rPr lang="en-US" sz="1700"/>
              <a:t>IPV refers to physical violence, sexual violence, stalking, and psychological aggression (including coercive acts) by a </a:t>
            </a:r>
            <a:r>
              <a:rPr lang="en-US" sz="1700" b="1"/>
              <a:t>current or former intimate partner.</a:t>
            </a:r>
            <a:r>
              <a:rPr lang="en-US" sz="1700" b="1" u="sng"/>
              <a:t> </a:t>
            </a:r>
          </a:p>
          <a:p>
            <a:endParaRPr lang="en-US" sz="1700" b="1" u="sng"/>
          </a:p>
          <a:p>
            <a:r>
              <a:rPr lang="en-US" sz="1700"/>
              <a:t>An intimate partner is a person with whom one has a close personal relationship that can be characterized by the following: emotional connectedness, regular contact, ongoing physical contact and sexual behavior, identity as a couple, and familiarity and knowledge about each other’s lives.</a:t>
            </a:r>
          </a:p>
        </p:txBody>
      </p:sp>
      <p:sp>
        <p:nvSpPr>
          <p:cNvPr id="4" name="Date Placeholder 3">
            <a:extLst>
              <a:ext uri="{FF2B5EF4-FFF2-40B4-BE49-F238E27FC236}">
                <a16:creationId xmlns:a16="http://schemas.microsoft.com/office/drawing/2014/main" id="{B82BC5B4-DD00-4161-B4B8-D809A4DFF785}"/>
              </a:ext>
            </a:extLst>
          </p:cNvPr>
          <p:cNvSpPr>
            <a:spLocks noGrp="1"/>
          </p:cNvSpPr>
          <p:nvPr>
            <p:ph type="dt" sz="half" idx="10"/>
          </p:nvPr>
        </p:nvSpPr>
        <p:spPr>
          <a:xfrm>
            <a:off x="8976658" y="5769864"/>
            <a:ext cx="2377141" cy="365125"/>
          </a:xfrm>
        </p:spPr>
        <p:txBody>
          <a:bodyPr>
            <a:normAutofit/>
          </a:bodyPr>
          <a:lstStyle/>
          <a:p>
            <a:pPr algn="r" defTabSz="685800">
              <a:lnSpc>
                <a:spcPct val="90%"/>
              </a:lnSpc>
              <a:spcBef>
                <a:spcPts val="0"/>
              </a:spcBef>
              <a:spcAft>
                <a:spcPts val="600"/>
              </a:spcAft>
              <a:defRPr/>
            </a:pPr>
            <a:r>
              <a:rPr lang="en-US" altLang="en-US" sz="400">
                <a:solidFill>
                  <a:srgbClr val="FFFFFF"/>
                </a:solidFill>
                <a:latin typeface="Arial"/>
              </a:rPr>
              <a:t>Maternal &amp; Child Health Section</a:t>
            </a:r>
          </a:p>
          <a:p>
            <a:pPr algn="r" defTabSz="685800">
              <a:lnSpc>
                <a:spcPct val="90%"/>
              </a:lnSpc>
              <a:spcBef>
                <a:spcPts val="0"/>
              </a:spcBef>
              <a:spcAft>
                <a:spcPts val="600"/>
              </a:spcAft>
              <a:defRPr/>
            </a:pPr>
            <a:r>
              <a:rPr lang="en-US" altLang="en-US" sz="400">
                <a:solidFill>
                  <a:srgbClr val="FFFFFF"/>
                </a:solidFill>
                <a:latin typeface="Arial"/>
              </a:rPr>
              <a:t>Public Health Division</a:t>
            </a:r>
          </a:p>
          <a:p>
            <a:pPr algn="r" defTabSz="685800">
              <a:lnSpc>
                <a:spcPct val="90%"/>
              </a:lnSpc>
              <a:spcAft>
                <a:spcPts val="600"/>
              </a:spcAft>
              <a:defRPr/>
            </a:pPr>
            <a:endParaRPr lang="en-US" altLang="en-US" sz="400">
              <a:solidFill>
                <a:srgbClr val="FFFFFF"/>
              </a:solidFill>
              <a:latin typeface="Arial"/>
            </a:endParaRPr>
          </a:p>
        </p:txBody>
      </p:sp>
      <p:sp>
        <p:nvSpPr>
          <p:cNvPr id="5" name="Slide Number Placeholder 4">
            <a:extLst>
              <a:ext uri="{FF2B5EF4-FFF2-40B4-BE49-F238E27FC236}">
                <a16:creationId xmlns:a16="http://schemas.microsoft.com/office/drawing/2014/main" id="{DC443C3C-41BC-47D0-8B60-AB73B5EA2A9B}"/>
              </a:ext>
            </a:extLst>
          </p:cNvPr>
          <p:cNvSpPr>
            <a:spLocks noGrp="1"/>
          </p:cNvSpPr>
          <p:nvPr>
            <p:ph type="sldNum" sz="quarter" idx="12"/>
          </p:nvPr>
        </p:nvSpPr>
        <p:spPr>
          <a:xfrm>
            <a:off x="9683496" y="4892040"/>
            <a:ext cx="1673352" cy="1005840"/>
          </a:xfrm>
        </p:spPr>
        <p:txBody>
          <a:bodyPr>
            <a:normAutofit/>
          </a:bodyPr>
          <a:lstStyle/>
          <a:p>
            <a:pPr defTabSz="685800">
              <a:lnSpc>
                <a:spcPct val="90%"/>
              </a:lnSpc>
              <a:spcAft>
                <a:spcPts val="600"/>
              </a:spcAft>
              <a:defRPr/>
            </a:pPr>
            <a:fld id="{C3C40DE6-45BA-43A6-A299-6040BDA4EC98}" type="slidenum">
              <a:rPr lang="en-US" altLang="en-US" sz="6600">
                <a:solidFill>
                  <a:srgbClr val="FFFFFF"/>
                </a:solidFill>
                <a:latin typeface="Arial"/>
              </a:rPr>
              <a:pPr defTabSz="685800">
                <a:lnSpc>
                  <a:spcPct val="90%"/>
                </a:lnSpc>
                <a:spcAft>
                  <a:spcPts val="600"/>
                </a:spcAft>
                <a:defRPr/>
              </a:pPr>
              <a:t>2</a:t>
            </a:fld>
            <a:endParaRPr lang="en-US" altLang="en-US" sz="6600">
              <a:solidFill>
                <a:srgbClr val="FFFFFF"/>
              </a:solidFill>
              <a:latin typeface="Arial"/>
            </a:endParaRPr>
          </a:p>
        </p:txBody>
      </p:sp>
    </p:spTree>
    <p:extLst>
      <p:ext uri="{BB962C8B-B14F-4D97-AF65-F5344CB8AC3E}">
        <p14:creationId xmlns:p14="http://schemas.microsoft.com/office/powerpoint/2010/main" val="1520503599"/>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
                <a:lumOff val="25%"/>
              </a:schemeClr>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99781-65BC-4591-BAD0-0535A7622499}"/>
              </a:ext>
            </a:extLst>
          </p:cNvPr>
          <p:cNvSpPr>
            <a:spLocks noGrp="1"/>
          </p:cNvSpPr>
          <p:nvPr>
            <p:ph type="title"/>
          </p:nvPr>
        </p:nvSpPr>
        <p:spPr>
          <a:xfrm>
            <a:off x="1075767" y="1188637"/>
            <a:ext cx="2988234" cy="4480726"/>
          </a:xfrm>
        </p:spPr>
        <p:txBody>
          <a:bodyPr>
            <a:normAutofit/>
          </a:bodyPr>
          <a:lstStyle/>
          <a:p>
            <a:pPr algn="r"/>
            <a:r>
              <a:rPr lang="en-US" sz="5600"/>
              <a:t>Who should be screened for IPV?</a:t>
            </a:r>
          </a:p>
        </p:txBody>
      </p:sp>
      <p:cxnSp>
        <p:nvCxnSpPr>
          <p:cNvPr id="40" name="Straight Connector 3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
                <a:lumOff val="25%"/>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48ECD6-417B-4391-8370-4CA302B3D70E}"/>
              </a:ext>
            </a:extLst>
          </p:cNvPr>
          <p:cNvSpPr>
            <a:spLocks noGrp="1"/>
          </p:cNvSpPr>
          <p:nvPr>
            <p:ph idx="1"/>
          </p:nvPr>
        </p:nvSpPr>
        <p:spPr>
          <a:xfrm>
            <a:off x="5255260" y="1648870"/>
            <a:ext cx="4702848" cy="3560260"/>
          </a:xfrm>
        </p:spPr>
        <p:txBody>
          <a:bodyPr anchor="ctr">
            <a:normAutofit/>
          </a:bodyPr>
          <a:lstStyle/>
          <a:p>
            <a:r>
              <a:rPr lang="en-US" sz="2400" b="1" dirty="0"/>
              <a:t>All</a:t>
            </a:r>
            <a:r>
              <a:rPr lang="en-US" sz="2400" dirty="0"/>
              <a:t> primary caregivers should be screened for IPV regardless of relationship status, gender or previous IPV disclosure or positive screen</a:t>
            </a:r>
          </a:p>
          <a:p>
            <a:endParaRPr lang="en-US" sz="2400" dirty="0"/>
          </a:p>
        </p:txBody>
      </p:sp>
      <p:sp>
        <p:nvSpPr>
          <p:cNvPr id="4" name="Date Placeholder 3">
            <a:extLst>
              <a:ext uri="{FF2B5EF4-FFF2-40B4-BE49-F238E27FC236}">
                <a16:creationId xmlns:a16="http://schemas.microsoft.com/office/drawing/2014/main" id="{EAB92EBC-3AA0-4A54-ABCF-85667408F136}"/>
              </a:ext>
            </a:extLst>
          </p:cNvPr>
          <p:cNvSpPr>
            <a:spLocks noGrp="1"/>
          </p:cNvSpPr>
          <p:nvPr>
            <p:ph type="dt" sz="half" idx="10"/>
          </p:nvPr>
        </p:nvSpPr>
        <p:spPr>
          <a:xfrm>
            <a:off x="8976658" y="5769864"/>
            <a:ext cx="2377141" cy="365125"/>
          </a:xfrm>
        </p:spPr>
        <p:txBody>
          <a:bodyPr>
            <a:normAutofit/>
          </a:bodyPr>
          <a:lstStyle/>
          <a:p>
            <a:pPr algn="r" defTabSz="685800">
              <a:lnSpc>
                <a:spcPct val="90%"/>
              </a:lnSpc>
              <a:spcBef>
                <a:spcPts val="0"/>
              </a:spcBef>
              <a:spcAft>
                <a:spcPts val="600"/>
              </a:spcAft>
              <a:defRPr/>
            </a:pPr>
            <a:r>
              <a:rPr lang="en-US" altLang="en-US" sz="400">
                <a:solidFill>
                  <a:srgbClr val="FFFFFF"/>
                </a:solidFill>
                <a:latin typeface="Arial"/>
              </a:rPr>
              <a:t>Maternal &amp; Child Health Section</a:t>
            </a:r>
          </a:p>
          <a:p>
            <a:pPr algn="r" defTabSz="685800">
              <a:lnSpc>
                <a:spcPct val="90%"/>
              </a:lnSpc>
              <a:spcBef>
                <a:spcPts val="0"/>
              </a:spcBef>
              <a:spcAft>
                <a:spcPts val="600"/>
              </a:spcAft>
              <a:defRPr/>
            </a:pPr>
            <a:r>
              <a:rPr lang="en-US" altLang="en-US" sz="400">
                <a:solidFill>
                  <a:srgbClr val="FFFFFF"/>
                </a:solidFill>
                <a:latin typeface="Arial"/>
              </a:rPr>
              <a:t>Public Health Division</a:t>
            </a:r>
          </a:p>
          <a:p>
            <a:pPr algn="r" defTabSz="685800">
              <a:lnSpc>
                <a:spcPct val="90%"/>
              </a:lnSpc>
              <a:spcAft>
                <a:spcPts val="600"/>
              </a:spcAft>
              <a:defRPr/>
            </a:pPr>
            <a:endParaRPr lang="en-US" altLang="en-US" sz="400">
              <a:solidFill>
                <a:srgbClr val="FFFFFF"/>
              </a:solidFill>
              <a:latin typeface="Arial"/>
            </a:endParaRPr>
          </a:p>
        </p:txBody>
      </p:sp>
      <p:sp>
        <p:nvSpPr>
          <p:cNvPr id="5" name="Slide Number Placeholder 4">
            <a:extLst>
              <a:ext uri="{FF2B5EF4-FFF2-40B4-BE49-F238E27FC236}">
                <a16:creationId xmlns:a16="http://schemas.microsoft.com/office/drawing/2014/main" id="{A94A0F24-528D-4D90-A2E9-CC742980F291}"/>
              </a:ext>
            </a:extLst>
          </p:cNvPr>
          <p:cNvSpPr>
            <a:spLocks noGrp="1"/>
          </p:cNvSpPr>
          <p:nvPr>
            <p:ph type="sldNum" sz="quarter" idx="12"/>
          </p:nvPr>
        </p:nvSpPr>
        <p:spPr>
          <a:xfrm>
            <a:off x="9683496" y="4892040"/>
            <a:ext cx="1673352" cy="1005840"/>
          </a:xfrm>
        </p:spPr>
        <p:txBody>
          <a:bodyPr>
            <a:normAutofit/>
          </a:bodyPr>
          <a:lstStyle/>
          <a:p>
            <a:pPr defTabSz="685800">
              <a:lnSpc>
                <a:spcPct val="90%"/>
              </a:lnSpc>
              <a:spcAft>
                <a:spcPts val="450"/>
              </a:spcAft>
              <a:defRPr/>
            </a:pPr>
            <a:fld id="{C3C40DE6-45BA-43A6-A299-6040BDA4EC98}" type="slidenum">
              <a:rPr lang="en-US" altLang="en-US" sz="6600">
                <a:solidFill>
                  <a:srgbClr val="FFFFFF"/>
                </a:solidFill>
                <a:latin typeface="Arial"/>
              </a:rPr>
              <a:pPr defTabSz="685800">
                <a:lnSpc>
                  <a:spcPct val="90%"/>
                </a:lnSpc>
                <a:spcAft>
                  <a:spcPts val="450"/>
                </a:spcAft>
                <a:defRPr/>
              </a:pPr>
              <a:t>3</a:t>
            </a:fld>
            <a:endParaRPr lang="en-US" altLang="en-US" sz="6600">
              <a:solidFill>
                <a:srgbClr val="FFFFFF"/>
              </a:solidFill>
              <a:latin typeface="Arial"/>
            </a:endParaRPr>
          </a:p>
        </p:txBody>
      </p:sp>
    </p:spTree>
    <p:extLst>
      <p:ext uri="{BB962C8B-B14F-4D97-AF65-F5344CB8AC3E}">
        <p14:creationId xmlns:p14="http://schemas.microsoft.com/office/powerpoint/2010/main" val="3317914287"/>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729CCD7-A375-40F9-A0F7-A23D691510E5}"/>
              </a:ext>
            </a:extLst>
          </p:cNvPr>
          <p:cNvSpPr>
            <a:spLocks noGrp="1"/>
          </p:cNvSpPr>
          <p:nvPr>
            <p:ph type="title"/>
          </p:nvPr>
        </p:nvSpPr>
        <p:spPr>
          <a:xfrm>
            <a:off x="761802" y="762001"/>
            <a:ext cx="4080362" cy="1708242"/>
          </a:xfrm>
        </p:spPr>
        <p:txBody>
          <a:bodyPr anchor="ctr">
            <a:normAutofit/>
          </a:bodyPr>
          <a:lstStyle/>
          <a:p>
            <a:r>
              <a:rPr lang="en-US" sz="3700"/>
              <a:t>When must IPV screenings occur for MIECHV?</a:t>
            </a:r>
          </a:p>
        </p:txBody>
      </p:sp>
      <p:sp>
        <p:nvSpPr>
          <p:cNvPr id="3" name="Content Placeholder 2">
            <a:extLst>
              <a:ext uri="{FF2B5EF4-FFF2-40B4-BE49-F238E27FC236}">
                <a16:creationId xmlns:a16="http://schemas.microsoft.com/office/drawing/2014/main" id="{02F02F69-2438-4645-A433-37FA0A8FD75B}"/>
              </a:ext>
            </a:extLst>
          </p:cNvPr>
          <p:cNvSpPr>
            <a:spLocks noGrp="1"/>
          </p:cNvSpPr>
          <p:nvPr>
            <p:ph idx="1"/>
          </p:nvPr>
        </p:nvSpPr>
        <p:spPr>
          <a:xfrm>
            <a:off x="761803" y="2470244"/>
            <a:ext cx="4080361" cy="3769834"/>
          </a:xfrm>
        </p:spPr>
        <p:txBody>
          <a:bodyPr anchor="ctr">
            <a:normAutofit/>
          </a:bodyPr>
          <a:lstStyle/>
          <a:p>
            <a:r>
              <a:rPr lang="en-US" sz="1700" b="1" dirty="0"/>
              <a:t>During the first 6 months of enrollment</a:t>
            </a:r>
          </a:p>
          <a:p>
            <a:pPr lvl="1">
              <a:spcAft>
                <a:spcPts val="450"/>
              </a:spcAft>
            </a:pPr>
            <a:r>
              <a:rPr lang="en-US" sz="1700" dirty="0"/>
              <a:t>Best practice: consider waiting to screen until 3-4 months post-enrollment once the relationship is established</a:t>
            </a:r>
          </a:p>
          <a:p>
            <a:r>
              <a:rPr lang="en-US" sz="1700" dirty="0"/>
              <a:t>Caution: Currently no research indicates virtual IPV screenings are safe. We encourage you to use your best practice judgment when determining whether it is appropriate or safe to screen. </a:t>
            </a:r>
          </a:p>
        </p:txBody>
      </p:sp>
      <p:sp>
        <p:nvSpPr>
          <p:cNvPr id="38" name="Rectangle 37">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 sy="94%" algn="t" rotWithShape="0">
              <a:srgbClr val="000000">
                <a:alpha val="14%"/>
              </a:srgbClr>
            </a:outerShdw>
          </a:effec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aily Calendar">
            <a:extLst>
              <a:ext uri="{FF2B5EF4-FFF2-40B4-BE49-F238E27FC236}">
                <a16:creationId xmlns:a16="http://schemas.microsoft.com/office/drawing/2014/main" id="{84AEF76E-0F8F-44D8-AAF6-2D1AC96EA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761902"/>
            <a:ext cx="5334197" cy="5334197"/>
          </a:xfrm>
          <a:prstGeom prst="rect">
            <a:avLst/>
          </a:prstGeom>
        </p:spPr>
      </p:pic>
    </p:spTree>
    <p:extLst>
      <p:ext uri="{BB962C8B-B14F-4D97-AF65-F5344CB8AC3E}">
        <p14:creationId xmlns:p14="http://schemas.microsoft.com/office/powerpoint/2010/main" val="1157905487"/>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2655-E260-465B-A004-680504E1FCEC}"/>
              </a:ext>
            </a:extLst>
          </p:cNvPr>
          <p:cNvSpPr>
            <a:spLocks noGrp="1"/>
          </p:cNvSpPr>
          <p:nvPr>
            <p:ph type="title"/>
          </p:nvPr>
        </p:nvSpPr>
        <p:spPr>
          <a:xfrm>
            <a:off x="7861852" y="1391452"/>
            <a:ext cx="2391086" cy="4126698"/>
          </a:xfrm>
        </p:spPr>
        <p:txBody>
          <a:bodyPr>
            <a:normAutofit/>
          </a:bodyPr>
          <a:lstStyle/>
          <a:p>
            <a:r>
              <a:rPr lang="en-US" dirty="0">
                <a:solidFill>
                  <a:srgbClr val="FFFFFF"/>
                </a:solidFill>
              </a:rPr>
              <a:t>Tips for completing IPV screening</a:t>
            </a:r>
          </a:p>
        </p:txBody>
      </p:sp>
      <p:sp>
        <p:nvSpPr>
          <p:cNvPr id="4" name="Slide Number Placeholder 3">
            <a:extLst>
              <a:ext uri="{FF2B5EF4-FFF2-40B4-BE49-F238E27FC236}">
                <a16:creationId xmlns:a16="http://schemas.microsoft.com/office/drawing/2014/main" id="{94B30638-874C-4F8E-BB40-787889135E78}"/>
              </a:ext>
            </a:extLst>
          </p:cNvPr>
          <p:cNvSpPr>
            <a:spLocks noGrp="1"/>
          </p:cNvSpPr>
          <p:nvPr>
            <p:ph type="sldNum" sz="quarter" idx="12"/>
          </p:nvPr>
        </p:nvSpPr>
        <p:spPr>
          <a:xfrm>
            <a:off x="8048211" y="5624513"/>
            <a:ext cx="2057400" cy="273844"/>
          </a:xfrm>
        </p:spPr>
        <p:txBody>
          <a:bodyPr>
            <a:normAutofit lnSpcReduction="10%"/>
          </a:bodyPr>
          <a:lstStyle/>
          <a:p>
            <a:pPr defTabSz="685800">
              <a:spcAft>
                <a:spcPts val="450"/>
              </a:spcAft>
              <a:defRPr/>
            </a:pPr>
            <a:fld id="{E35B1C7C-2FE3-440E-960B-DC336E9D4EC3}" type="slidenum">
              <a:rPr lang="en-US">
                <a:solidFill>
                  <a:prstClr val="white">
                    <a:alpha val="70%"/>
                  </a:prstClr>
                </a:solidFill>
                <a:latin typeface="Calibri" panose="020F0502020204030204"/>
              </a:rPr>
              <a:pPr defTabSz="685800">
                <a:spcAft>
                  <a:spcPts val="450"/>
                </a:spcAft>
                <a:defRPr/>
              </a:pPr>
              <a:t>5</a:t>
            </a:fld>
            <a:endParaRPr lang="en-US">
              <a:solidFill>
                <a:prstClr val="white">
                  <a:alpha val="70%"/>
                </a:prstClr>
              </a:solidFill>
              <a:latin typeface="Calibri" panose="020F0502020204030204"/>
            </a:endParaRPr>
          </a:p>
        </p:txBody>
      </p:sp>
      <p:pic>
        <p:nvPicPr>
          <p:cNvPr id="5" name="Picture 4">
            <a:extLst>
              <a:ext uri="{FF2B5EF4-FFF2-40B4-BE49-F238E27FC236}">
                <a16:creationId xmlns:a16="http://schemas.microsoft.com/office/drawing/2014/main" id="{9AA8467C-3B09-C946-7DC8-672709FE8C1D}"/>
              </a:ext>
            </a:extLst>
          </p:cNvPr>
          <p:cNvPicPr>
            <a:picLocks noChangeAspect="1"/>
          </p:cNvPicPr>
          <p:nvPr/>
        </p:nvPicPr>
        <p:blipFill>
          <a:blip r:embed="rId3"/>
          <a:stretch>
            <a:fillRect/>
          </a:stretch>
        </p:blipFill>
        <p:spPr>
          <a:xfrm>
            <a:off x="2957556" y="238126"/>
            <a:ext cx="6276888" cy="6141115"/>
          </a:xfrm>
          <a:prstGeom prst="rect">
            <a:avLst/>
          </a:prstGeom>
        </p:spPr>
      </p:pic>
    </p:spTree>
    <p:extLst>
      <p:ext uri="{BB962C8B-B14F-4D97-AF65-F5344CB8AC3E}">
        <p14:creationId xmlns:p14="http://schemas.microsoft.com/office/powerpoint/2010/main" val="2481554185"/>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id="{42F1A0D7-474A-78C3-FA3E-D649E497D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B0BD0-FFC3-E93E-02E9-9F3EB1CC43F0}"/>
              </a:ext>
            </a:extLst>
          </p:cNvPr>
          <p:cNvSpPr>
            <a:spLocks noGrp="1"/>
          </p:cNvSpPr>
          <p:nvPr>
            <p:ph type="title"/>
          </p:nvPr>
        </p:nvSpPr>
        <p:spPr>
          <a:xfrm>
            <a:off x="7861852" y="1391452"/>
            <a:ext cx="2391086" cy="4126698"/>
          </a:xfrm>
        </p:spPr>
        <p:txBody>
          <a:bodyPr>
            <a:normAutofit/>
          </a:bodyPr>
          <a:lstStyle/>
          <a:p>
            <a:r>
              <a:rPr lang="en-US">
                <a:solidFill>
                  <a:srgbClr val="FFFFFF"/>
                </a:solidFill>
              </a:rPr>
              <a:t>Tips for completing IPV screening</a:t>
            </a:r>
          </a:p>
        </p:txBody>
      </p:sp>
      <p:sp>
        <p:nvSpPr>
          <p:cNvPr id="4" name="Slide Number Placeholder 3">
            <a:extLst>
              <a:ext uri="{FF2B5EF4-FFF2-40B4-BE49-F238E27FC236}">
                <a16:creationId xmlns:a16="http://schemas.microsoft.com/office/drawing/2014/main" id="{D835F906-5665-A6F5-165B-B03B8AC40156}"/>
              </a:ext>
            </a:extLst>
          </p:cNvPr>
          <p:cNvSpPr>
            <a:spLocks noGrp="1"/>
          </p:cNvSpPr>
          <p:nvPr>
            <p:ph type="sldNum" sz="quarter" idx="12"/>
          </p:nvPr>
        </p:nvSpPr>
        <p:spPr>
          <a:xfrm>
            <a:off x="8048211" y="5624513"/>
            <a:ext cx="2057400" cy="273844"/>
          </a:xfrm>
        </p:spPr>
        <p:txBody>
          <a:bodyPr>
            <a:normAutofit lnSpcReduction="10%"/>
          </a:bodyPr>
          <a:lstStyle/>
          <a:p>
            <a:pPr defTabSz="685800">
              <a:spcAft>
                <a:spcPts val="450"/>
              </a:spcAft>
              <a:defRPr/>
            </a:pPr>
            <a:fld id="{E35B1C7C-2FE3-440E-960B-DC336E9D4EC3}" type="slidenum">
              <a:rPr lang="en-US">
                <a:solidFill>
                  <a:prstClr val="white">
                    <a:alpha val="70%"/>
                  </a:prstClr>
                </a:solidFill>
                <a:latin typeface="Calibri" panose="020F0502020204030204"/>
              </a:rPr>
              <a:pPr defTabSz="685800">
                <a:spcAft>
                  <a:spcPts val="450"/>
                </a:spcAft>
                <a:defRPr/>
              </a:pPr>
              <a:t>6</a:t>
            </a:fld>
            <a:endParaRPr lang="en-US">
              <a:solidFill>
                <a:prstClr val="white">
                  <a:alpha val="70%"/>
                </a:prstClr>
              </a:solidFill>
              <a:latin typeface="Calibri" panose="020F0502020204030204"/>
            </a:endParaRPr>
          </a:p>
        </p:txBody>
      </p:sp>
      <p:pic>
        <p:nvPicPr>
          <p:cNvPr id="5" name="Picture 4">
            <a:extLst>
              <a:ext uri="{FF2B5EF4-FFF2-40B4-BE49-F238E27FC236}">
                <a16:creationId xmlns:a16="http://schemas.microsoft.com/office/drawing/2014/main" id="{1FBB8900-FA98-F7E6-8ECF-97166F766B45}"/>
              </a:ext>
            </a:extLst>
          </p:cNvPr>
          <p:cNvPicPr>
            <a:picLocks noChangeAspect="1"/>
          </p:cNvPicPr>
          <p:nvPr/>
        </p:nvPicPr>
        <p:blipFill>
          <a:blip r:embed="rId3"/>
          <a:stretch>
            <a:fillRect/>
          </a:stretch>
        </p:blipFill>
        <p:spPr>
          <a:xfrm>
            <a:off x="212402" y="1672389"/>
            <a:ext cx="11767196" cy="3224463"/>
          </a:xfrm>
          <a:prstGeom prst="rect">
            <a:avLst/>
          </a:prstGeom>
        </p:spPr>
      </p:pic>
    </p:spTree>
    <p:extLst>
      <p:ext uri="{BB962C8B-B14F-4D97-AF65-F5344CB8AC3E}">
        <p14:creationId xmlns:p14="http://schemas.microsoft.com/office/powerpoint/2010/main" val="3740962375"/>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a:extLst>
            <a:ext uri="{FF2B5EF4-FFF2-40B4-BE49-F238E27FC236}">
              <a16:creationId xmlns:a16="http://schemas.microsoft.com/office/drawing/2014/main" id="{3AEB5594-F1C8-0334-39E0-7F4EFB797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FDAF9-2071-0EAE-FF0A-F5AEC386553B}"/>
              </a:ext>
            </a:extLst>
          </p:cNvPr>
          <p:cNvSpPr>
            <a:spLocks noGrp="1"/>
          </p:cNvSpPr>
          <p:nvPr>
            <p:ph type="title"/>
          </p:nvPr>
        </p:nvSpPr>
        <p:spPr>
          <a:xfrm>
            <a:off x="1075766" y="1188637"/>
            <a:ext cx="3508265" cy="4480726"/>
          </a:xfrm>
        </p:spPr>
        <p:txBody>
          <a:bodyPr>
            <a:normAutofit fontScale="90%"/>
          </a:bodyPr>
          <a:lstStyle/>
          <a:p>
            <a:pPr algn="r"/>
            <a:r>
              <a:rPr lang="en-US" sz="5600" dirty="0"/>
              <a:t>Who should receive IPV referral information?</a:t>
            </a:r>
          </a:p>
        </p:txBody>
      </p:sp>
      <p:sp>
        <p:nvSpPr>
          <p:cNvPr id="3" name="Content Placeholder 2">
            <a:extLst>
              <a:ext uri="{FF2B5EF4-FFF2-40B4-BE49-F238E27FC236}">
                <a16:creationId xmlns:a16="http://schemas.microsoft.com/office/drawing/2014/main" id="{86A449EE-F530-2B1F-670C-AA45A20D12D7}"/>
              </a:ext>
            </a:extLst>
          </p:cNvPr>
          <p:cNvSpPr>
            <a:spLocks noGrp="1"/>
          </p:cNvSpPr>
          <p:nvPr>
            <p:ph idx="1"/>
          </p:nvPr>
        </p:nvSpPr>
        <p:spPr>
          <a:xfrm>
            <a:off x="5255260" y="1648870"/>
            <a:ext cx="4702848" cy="3560260"/>
          </a:xfrm>
        </p:spPr>
        <p:txBody>
          <a:bodyPr anchor="ctr">
            <a:normAutofit/>
          </a:bodyPr>
          <a:lstStyle/>
          <a:p>
            <a:r>
              <a:rPr lang="en-US" sz="2400" dirty="0"/>
              <a:t>Oregon MIECHV universal referral policy requires that </a:t>
            </a:r>
            <a:r>
              <a:rPr lang="en-US" sz="2400" b="1" dirty="0"/>
              <a:t>all</a:t>
            </a:r>
            <a:r>
              <a:rPr lang="en-US" sz="2400" dirty="0"/>
              <a:t> clients receive information about IPV services. </a:t>
            </a:r>
          </a:p>
        </p:txBody>
      </p:sp>
      <p:sp>
        <p:nvSpPr>
          <p:cNvPr id="4" name="Date Placeholder 3">
            <a:extLst>
              <a:ext uri="{FF2B5EF4-FFF2-40B4-BE49-F238E27FC236}">
                <a16:creationId xmlns:a16="http://schemas.microsoft.com/office/drawing/2014/main" id="{94447EF9-2F77-A8FC-5F27-E4E5BD87C763}"/>
              </a:ext>
            </a:extLst>
          </p:cNvPr>
          <p:cNvSpPr>
            <a:spLocks noGrp="1"/>
          </p:cNvSpPr>
          <p:nvPr>
            <p:ph type="dt" sz="half" idx="10"/>
          </p:nvPr>
        </p:nvSpPr>
        <p:spPr>
          <a:xfrm>
            <a:off x="8976658" y="5769864"/>
            <a:ext cx="2377141" cy="365125"/>
          </a:xfrm>
        </p:spPr>
        <p:txBody>
          <a:bodyPr>
            <a:normAutofit/>
          </a:bodyPr>
          <a:lstStyle/>
          <a:p>
            <a:pPr algn="r" defTabSz="685800">
              <a:lnSpc>
                <a:spcPct val="90%"/>
              </a:lnSpc>
              <a:spcBef>
                <a:spcPts val="0"/>
              </a:spcBef>
              <a:spcAft>
                <a:spcPts val="600"/>
              </a:spcAft>
              <a:defRPr/>
            </a:pPr>
            <a:r>
              <a:rPr lang="en-US" altLang="en-US" sz="400">
                <a:solidFill>
                  <a:srgbClr val="FFFFFF"/>
                </a:solidFill>
                <a:latin typeface="Arial"/>
              </a:rPr>
              <a:t>Maternal &amp; Child Health Section</a:t>
            </a:r>
          </a:p>
          <a:p>
            <a:pPr algn="r" defTabSz="685800">
              <a:lnSpc>
                <a:spcPct val="90%"/>
              </a:lnSpc>
              <a:spcBef>
                <a:spcPts val="0"/>
              </a:spcBef>
              <a:spcAft>
                <a:spcPts val="600"/>
              </a:spcAft>
              <a:defRPr/>
            </a:pPr>
            <a:r>
              <a:rPr lang="en-US" altLang="en-US" sz="400">
                <a:solidFill>
                  <a:srgbClr val="FFFFFF"/>
                </a:solidFill>
                <a:latin typeface="Arial"/>
              </a:rPr>
              <a:t>Public Health Division</a:t>
            </a:r>
          </a:p>
          <a:p>
            <a:pPr algn="r" defTabSz="685800">
              <a:lnSpc>
                <a:spcPct val="90%"/>
              </a:lnSpc>
              <a:spcAft>
                <a:spcPts val="600"/>
              </a:spcAft>
              <a:defRPr/>
            </a:pPr>
            <a:endParaRPr lang="en-US" altLang="en-US" sz="400">
              <a:solidFill>
                <a:srgbClr val="FFFFFF"/>
              </a:solidFill>
              <a:latin typeface="Arial"/>
            </a:endParaRPr>
          </a:p>
        </p:txBody>
      </p:sp>
      <p:sp>
        <p:nvSpPr>
          <p:cNvPr id="5" name="Slide Number Placeholder 4">
            <a:extLst>
              <a:ext uri="{FF2B5EF4-FFF2-40B4-BE49-F238E27FC236}">
                <a16:creationId xmlns:a16="http://schemas.microsoft.com/office/drawing/2014/main" id="{96886308-EE1A-3D17-CC88-720B146C4192}"/>
              </a:ext>
            </a:extLst>
          </p:cNvPr>
          <p:cNvSpPr>
            <a:spLocks noGrp="1"/>
          </p:cNvSpPr>
          <p:nvPr>
            <p:ph type="sldNum" sz="quarter" idx="12"/>
          </p:nvPr>
        </p:nvSpPr>
        <p:spPr>
          <a:xfrm>
            <a:off x="9683496" y="4892040"/>
            <a:ext cx="1673352" cy="1005840"/>
          </a:xfrm>
        </p:spPr>
        <p:txBody>
          <a:bodyPr>
            <a:normAutofit/>
          </a:bodyPr>
          <a:lstStyle/>
          <a:p>
            <a:pPr defTabSz="685800">
              <a:lnSpc>
                <a:spcPct val="90%"/>
              </a:lnSpc>
              <a:spcAft>
                <a:spcPts val="450"/>
              </a:spcAft>
              <a:defRPr/>
            </a:pPr>
            <a:fld id="{C3C40DE6-45BA-43A6-A299-6040BDA4EC98}" type="slidenum">
              <a:rPr lang="en-US" altLang="en-US" sz="6600">
                <a:solidFill>
                  <a:srgbClr val="FFFFFF"/>
                </a:solidFill>
                <a:latin typeface="Arial"/>
              </a:rPr>
              <a:pPr defTabSz="685800">
                <a:lnSpc>
                  <a:spcPct val="90%"/>
                </a:lnSpc>
                <a:spcAft>
                  <a:spcPts val="450"/>
                </a:spcAft>
                <a:defRPr/>
              </a:pPr>
              <a:t>7</a:t>
            </a:fld>
            <a:endParaRPr lang="en-US" altLang="en-US" sz="6600">
              <a:solidFill>
                <a:srgbClr val="FFFFFF"/>
              </a:solidFill>
              <a:latin typeface="Arial"/>
            </a:endParaRPr>
          </a:p>
        </p:txBody>
      </p:sp>
    </p:spTree>
    <p:extLst>
      <p:ext uri="{BB962C8B-B14F-4D97-AF65-F5344CB8AC3E}">
        <p14:creationId xmlns:p14="http://schemas.microsoft.com/office/powerpoint/2010/main" val="4075861894"/>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2655-E260-465B-A004-680504E1FCEC}"/>
              </a:ext>
            </a:extLst>
          </p:cNvPr>
          <p:cNvSpPr>
            <a:spLocks noGrp="1"/>
          </p:cNvSpPr>
          <p:nvPr>
            <p:ph type="title"/>
          </p:nvPr>
        </p:nvSpPr>
        <p:spPr>
          <a:xfrm>
            <a:off x="7861852" y="1391452"/>
            <a:ext cx="2391086" cy="4126698"/>
          </a:xfrm>
        </p:spPr>
        <p:txBody>
          <a:bodyPr>
            <a:normAutofit/>
          </a:bodyPr>
          <a:lstStyle/>
          <a:p>
            <a:r>
              <a:rPr lang="en-US">
                <a:solidFill>
                  <a:srgbClr val="FFFFFF"/>
                </a:solidFill>
              </a:rPr>
              <a:t>Tips for completing IPV screening</a:t>
            </a:r>
          </a:p>
        </p:txBody>
      </p:sp>
      <p:graphicFrame>
        <p:nvGraphicFramePr>
          <p:cNvPr id="6" name="Content Placeholder 2">
            <a:extLst>
              <a:ext uri="{FF2B5EF4-FFF2-40B4-BE49-F238E27FC236}">
                <a16:creationId xmlns:a16="http://schemas.microsoft.com/office/drawing/2014/main" id="{3B3D4B7C-4ECD-4FD7-8971-84B93364AAF6}"/>
              </a:ext>
            </a:extLst>
          </p:cNvPr>
          <p:cNvGraphicFramePr>
            <a:graphicFrameLocks noGrp="1"/>
          </p:cNvGraphicFramePr>
          <p:nvPr>
            <p:ph idx="1"/>
          </p:nvPr>
        </p:nvGraphicFramePr>
        <p:xfrm>
          <a:off x="762001" y="959644"/>
          <a:ext cx="10896600" cy="5441156"/>
        </p:xfrm>
        <a:graphic>
          <a:graphicData uri="http://purl.oclc.org/ooxml/drawingml/diagram">
            <dgm:relIds xmlns:dgm="http://purl.oclc.org/ooxml/drawingml/diagram" xmlns:r="http://purl.oclc.org/ooxml/officeDocument/relationships" r:dm="rId3" r:lo="rId4" r:qs="rId5" r:cs="rId6"/>
          </a:graphicData>
        </a:graphic>
      </p:graphicFrame>
      <p:sp>
        <p:nvSpPr>
          <p:cNvPr id="4" name="Slide Number Placeholder 3">
            <a:extLst>
              <a:ext uri="{FF2B5EF4-FFF2-40B4-BE49-F238E27FC236}">
                <a16:creationId xmlns:a16="http://schemas.microsoft.com/office/drawing/2014/main" id="{94B30638-874C-4F8E-BB40-787889135E78}"/>
              </a:ext>
            </a:extLst>
          </p:cNvPr>
          <p:cNvSpPr>
            <a:spLocks noGrp="1"/>
          </p:cNvSpPr>
          <p:nvPr>
            <p:ph type="sldNum" sz="quarter" idx="12"/>
          </p:nvPr>
        </p:nvSpPr>
        <p:spPr>
          <a:xfrm>
            <a:off x="8048211" y="5624513"/>
            <a:ext cx="2057400" cy="273844"/>
          </a:xfrm>
        </p:spPr>
        <p:txBody>
          <a:bodyPr>
            <a:normAutofit lnSpcReduction="10%"/>
          </a:bodyPr>
          <a:lstStyle/>
          <a:p>
            <a:pPr defTabSz="685800">
              <a:spcAft>
                <a:spcPts val="450"/>
              </a:spcAft>
              <a:defRPr/>
            </a:pPr>
            <a:fld id="{E35B1C7C-2FE3-440E-960B-DC336E9D4EC3}" type="slidenum">
              <a:rPr lang="en-US">
                <a:solidFill>
                  <a:prstClr val="white">
                    <a:alpha val="70%"/>
                  </a:prstClr>
                </a:solidFill>
                <a:latin typeface="Calibri" panose="020F0502020204030204"/>
              </a:rPr>
              <a:pPr defTabSz="685800">
                <a:spcAft>
                  <a:spcPts val="450"/>
                </a:spcAft>
                <a:defRPr/>
              </a:pPr>
              <a:t>8</a:t>
            </a:fld>
            <a:endParaRPr lang="en-US">
              <a:solidFill>
                <a:prstClr val="white">
                  <a:alpha val="70%"/>
                </a:prstClr>
              </a:solidFill>
              <a:latin typeface="Calibri" panose="020F0502020204030204"/>
            </a:endParaRPr>
          </a:p>
        </p:txBody>
      </p:sp>
    </p:spTree>
    <p:extLst>
      <p:ext uri="{BB962C8B-B14F-4D97-AF65-F5344CB8AC3E}">
        <p14:creationId xmlns:p14="http://schemas.microsoft.com/office/powerpoint/2010/main" val="1547586584"/>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A294-9EFC-47E2-9B47-4F9BF47528CB}"/>
              </a:ext>
            </a:extLst>
          </p:cNvPr>
          <p:cNvSpPr>
            <a:spLocks noGrp="1"/>
          </p:cNvSpPr>
          <p:nvPr>
            <p:ph type="title"/>
          </p:nvPr>
        </p:nvSpPr>
        <p:spPr>
          <a:xfrm>
            <a:off x="2152651" y="1131094"/>
            <a:ext cx="6210815" cy="994172"/>
          </a:xfrm>
        </p:spPr>
        <p:txBody>
          <a:bodyPr>
            <a:normAutofit fontScale="90%"/>
          </a:bodyPr>
          <a:lstStyle/>
          <a:p>
            <a:pPr algn="ctr"/>
            <a:r>
              <a:rPr lang="en-US"/>
              <a:t>Considerations for meeting the IPV measure</a:t>
            </a:r>
          </a:p>
        </p:txBody>
      </p:sp>
      <p:graphicFrame>
        <p:nvGraphicFramePr>
          <p:cNvPr id="5" name="Content Placeholder 2">
            <a:extLst>
              <a:ext uri="{FF2B5EF4-FFF2-40B4-BE49-F238E27FC236}">
                <a16:creationId xmlns:a16="http://schemas.microsoft.com/office/drawing/2014/main" id="{CEFD0631-00B3-4CA5-BC12-4DBDA5867220}"/>
              </a:ext>
            </a:extLst>
          </p:cNvPr>
          <p:cNvGraphicFramePr>
            <a:graphicFrameLocks noGrp="1"/>
          </p:cNvGraphicFramePr>
          <p:nvPr>
            <p:ph idx="1"/>
          </p:nvPr>
        </p:nvGraphicFramePr>
        <p:xfrm>
          <a:off x="2152650" y="2226469"/>
          <a:ext cx="7886700" cy="3263504"/>
        </p:xfrm>
        <a:graphic>
          <a:graphicData uri="http://purl.oclc.org/ooxml/drawingml/diagram">
            <dgm:relIds xmlns:dgm="http://purl.oclc.org/ooxml/drawingml/diagram" xmlns:r="http://purl.oclc.org/ooxml/officeDocument/relationships" r:dm="rId3" r:lo="rId4" r:qs="rId5" r:cs="rId6"/>
          </a:graphicData>
        </a:graphic>
      </p:graphicFrame>
    </p:spTree>
    <p:extLst>
      <p:ext uri="{BB962C8B-B14F-4D97-AF65-F5344CB8AC3E}">
        <p14:creationId xmlns:p14="http://schemas.microsoft.com/office/powerpoint/2010/main" val="718905139"/>
      </p:ext>
    </p:extLst>
  </p:cSld>
  <p:clrMapOvr>
    <a:masterClrMapping/>
  </p:clrMapOvr>
</p:sld>
</file>

<file path=ppt/theme/theme1.xml><?xml version="1.0" encoding="utf-8"?>
<a:theme xmlns:a="http://purl.oclc.org/ooxml/drawingml/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purl.oclc.org/ooxml/drawingml/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purl.oclc.org/ooxml/drawingml/main" name="Office Theme 2013 - 202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_rels/item4.xml.rels><?xml version="1.0" encoding="UTF-8" standalone="yes"?>
<Relationships xmlns="http://schemas.openxmlformats.org/package/2006/relationships"><Relationship Id="rId1" Type="http://purl.oclc.org/ooxml/officeDocument/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91C5510E3DF4F87391C2624640C76" ma:contentTypeVersion="18" ma:contentTypeDescription="Create a new document." ma:contentTypeScope="" ma:versionID="de557df06e6d3683bd3fb917f57952c1">
  <xsd:schema xmlns:xsd="http://www.w3.org/2001/XMLSchema" xmlns:xs="http://www.w3.org/2001/XMLSchema" xmlns:p="http://schemas.microsoft.com/office/2006/metadata/properties" xmlns:ns1="http://schemas.microsoft.com/sharepoint/v3" xmlns:ns2="59da1016-2a1b-4f8a-9768-d7a4932f6f16" xmlns:ns3="d3485903-0c41-4c95-97c3-0887d5b9c673" targetNamespace="http://schemas.microsoft.com/office/2006/metadata/properties" ma:root="true" ma:fieldsID="4f15436bd3f9ef8074632acadc8389d3" ns1:_="" ns2:_="" ns3:_="">
    <xsd:import namespace="http://schemas.microsoft.com/sharepoint/v3"/>
    <xsd:import namespace="59da1016-2a1b-4f8a-9768-d7a4932f6f16"/>
    <xsd:import namespace="d3485903-0c41-4c95-97c3-0887d5b9c673"/>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485903-0c41-4c95-97c3-0887d5b9c673"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59da1016-2a1b-4f8a-9768-d7a4932f6f16">
      <UserInfo>
        <DisplayName>Davis Spencer</DisplayName>
        <AccountId>110</AccountId>
        <AccountType/>
      </UserInfo>
    </SharedWithUsers>
    <IACategory xmlns="59da1016-2a1b-4f8a-9768-d7a4932f6f16" xsi:nil="true"/>
    <DocumentExpirationDate xmlns="59da1016-2a1b-4f8a-9768-d7a4932f6f16" xsi:nil="true"/>
    <IATopic xmlns="59da1016-2a1b-4f8a-9768-d7a4932f6f16" xsi:nil="true"/>
    <Meta_x0020_Keywords xmlns="d3485903-0c41-4c95-97c3-0887d5b9c673" xsi:nil="true"/>
    <IASubtopic xmlns="59da1016-2a1b-4f8a-9768-d7a4932f6f16" xsi:nil="true"/>
    <URL xmlns="http://schemas.microsoft.com/sharepoint/v3">
      <Url>https://dhsoha.sharepoint.com/Shared-Services/PCS/Documents/ohasingle_brand_template.ppt</Url>
      <Description>OHA PowerPoint - Light background - OHA</Description>
    </URL>
    <PublishingExpirationDate xmlns="http://schemas.microsoft.com/sharepoint/v3" xsi:nil="true"/>
    <PublishingStartDate xmlns="http://schemas.microsoft.com/sharepoint/v3" xsi:nil="true"/>
    <Meta_x0020_Description xmlns="d3485903-0c41-4c95-97c3-0887d5b9c673" xsi:nil="true"/>
  </documentManagement>
</p:properties>
</file>

<file path=customXml/itemProps1.xml><?xml version="1.0" encoding="utf-8"?>
<ds:datastoreItem xmlns:ds="http://schemas.openxmlformats.org/officeDocument/2006/customXml" ds:itemID="{12F21337-0C3B-4A55-80E4-EC0818B260B8}"/>
</file>

<file path=customXml/itemProps2.xml><?xml version="1.0" encoding="utf-8"?>
<ds:datastoreItem xmlns:ds="http://purl.oclc.org/ooxml/officeDocument/customXml" ds:itemID="{B406A9AF-FE61-4E5D-A543-75B80E2EBB7B}">
  <ds:schemaRefs>
    <ds:schemaRef ds:uri="http://schemas.microsoft.com/office/2006/metadata/longProperties"/>
  </ds:schemaRefs>
</ds:datastoreItem>
</file>

<file path=customXml/itemProps3.xml><?xml version="1.0" encoding="utf-8"?>
<ds:datastoreItem xmlns:ds="http://purl.oclc.org/ooxml/officeDocument/customXml" ds:itemID="{713BEF3C-BF2C-4050-88EA-FA73FE1EA0D3}">
  <ds:schemaRefs>
    <ds:schemaRef ds:uri="http://schemas.microsoft.com/sharepoint/v3/contenttype/forms"/>
  </ds:schemaRefs>
</ds:datastoreItem>
</file>

<file path=customXml/itemProps4.xml><?xml version="1.0" encoding="utf-8"?>
<ds:datastoreItem xmlns:ds="http://purl.oclc.org/ooxml/officeDocument/customXml" ds:itemID="{BB7AC575-04DC-4735-9817-9A2B44DC7F83}">
  <ds:schemaRefs>
    <ds:schemaRef ds:uri="http://schemas.microsoft.com/office/2006/documentManagement/types"/>
    <ds:schemaRef ds:uri="d9e2ab17-2cf8-4db7-bdb7-739bd64cf4c7"/>
    <ds:schemaRef ds:uri="55f958f7-070a-4117-bcb5-b50c0ccba210"/>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purl.oclc.org/ooxml/officeDocument/extendedProperties" xmlns:vt="http://purl.oclc.org/ooxml/officeDocument/docPropsVTypes">
  <Template/>
  <TotalTime>20242</TotalTime>
  <Words>990</Words>
  <Application>Microsoft Office PowerPoint</Application>
  <PresentationFormat>Widescreen</PresentationFormat>
  <Paragraphs>68</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vt:lpstr>
      <vt:lpstr>Custom Design</vt:lpstr>
      <vt:lpstr>Office Theme</vt:lpstr>
      <vt:lpstr>Intimate Partner Violence Screening and Referral</vt:lpstr>
      <vt:lpstr>MIECHV Definition of IPV</vt:lpstr>
      <vt:lpstr>Who should be screened for IPV?</vt:lpstr>
      <vt:lpstr>When must IPV screenings occur for MIECHV?</vt:lpstr>
      <vt:lpstr>Tips for completing IPV screening</vt:lpstr>
      <vt:lpstr>Tips for completing IPV screening</vt:lpstr>
      <vt:lpstr>Who should receive IPV referral information?</vt:lpstr>
      <vt:lpstr>Tips for completing IPV screening</vt:lpstr>
      <vt:lpstr>Considerations for meeting the IPV measure</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OHA PowerPoint - Light background - OHA</dc:title>
  <dc:creator>Joe B</dc:creator>
  <cp:lastModifiedBy>Davis Spencer</cp:lastModifiedBy>
  <cp:revision>11</cp:revision>
  <dcterms:created xsi:type="dcterms:W3CDTF">2010-08-23T12:44:57Z</dcterms:created>
  <dcterms:modified xsi:type="dcterms:W3CDTF">2025-10-02T19:26:26Z</dcterms:modified>
</cp:coreProperties>
</file>

<file path=docProps/custom.xml><?xml version="1.0" encoding="utf-8"?>
<Properties xmlns="http://purl.oclc.org/ooxml/officeDocument/customProperties" xmlns:vt="http://purl.oclc.org/ooxml/officeDocument/docPropsVTypes">
  <property fmtid="{D5CDD505-2E9C-101B-9397-08002B2CF9AE}" pid="2" name="documentLink">
    <vt:lpwstr>https://dhsoha.sharepoint.com/Shared-Services/PCS/_layouts/15/wrkstat.aspx?List=7bd826b3-dc91-4eb5-81d3-676459c1b40b&amp;WorkflowInstanceName=53e342c5-3b7b-4ab8-a57a-653650da0389, Stage 1</vt:lpwstr>
  </property>
  <property fmtid="{D5CDD505-2E9C-101B-9397-08002B2CF9AE}" pid="3" name="URL">
    <vt:lpwstr>https://dhsoha.sharepoint.com/Shared-Services/PCS/Documents/ohasingle_brand_template.ppt, OHA PowerPoint - Light background - OHA</vt:lpwstr>
  </property>
  <property fmtid="{D5CDD505-2E9C-101B-9397-08002B2CF9AE}" pid="4" name="MSIP_Label_11a67c04-f371-4d71-a575-202b566caae1_Enabled">
    <vt:lpwstr>true</vt:lpwstr>
  </property>
  <property fmtid="{D5CDD505-2E9C-101B-9397-08002B2CF9AE}" pid="5" name="MSIP_Label_11a67c04-f371-4d71-a575-202b566caae1_SetDate">
    <vt:lpwstr>2024-02-07T17:47:40Z</vt:lpwstr>
  </property>
  <property fmtid="{D5CDD505-2E9C-101B-9397-08002B2CF9AE}" pid="6" name="MSIP_Label_11a67c04-f371-4d71-a575-202b566caae1_Method">
    <vt:lpwstr>Privileged</vt:lpwstr>
  </property>
  <property fmtid="{D5CDD505-2E9C-101B-9397-08002B2CF9AE}" pid="7" name="MSIP_Label_11a67c04-f371-4d71-a575-202b566caae1_Name">
    <vt:lpwstr>Level 2 - Limited (Items)</vt:lpwstr>
  </property>
  <property fmtid="{D5CDD505-2E9C-101B-9397-08002B2CF9AE}" pid="8" name="MSIP_Label_11a67c04-f371-4d71-a575-202b566caae1_SiteId">
    <vt:lpwstr>658e63e8-8d39-499c-8f48-13adc9452f4c</vt:lpwstr>
  </property>
  <property fmtid="{D5CDD505-2E9C-101B-9397-08002B2CF9AE}" pid="9" name="MSIP_Label_11a67c04-f371-4d71-a575-202b566caae1_ActionId">
    <vt:lpwstr>1305224c-65e5-491d-a506-52a3d7ac8619</vt:lpwstr>
  </property>
  <property fmtid="{D5CDD505-2E9C-101B-9397-08002B2CF9AE}" pid="10" name="MSIP_Label_11a67c04-f371-4d71-a575-202b566caae1_ContentBits">
    <vt:lpwstr>0</vt:lpwstr>
  </property>
  <property fmtid="{D5CDD505-2E9C-101B-9397-08002B2CF9AE}" pid="11" name="MediaServiceImageTags">
    <vt:lpwstr/>
  </property>
  <property fmtid="{D5CDD505-2E9C-101B-9397-08002B2CF9AE}" pid="12" name="ContentTypeId">
    <vt:lpwstr>0x0101008C291C5510E3DF4F87391C2624640C76</vt:lpwstr>
  </property>
</Properties>
</file>