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7" r:id="rId3"/>
    <p:sldId id="270" r:id="rId4"/>
    <p:sldId id="262" r:id="rId5"/>
    <p:sldId id="272" r:id="rId6"/>
    <p:sldId id="273" r:id="rId7"/>
    <p:sldId id="274" r:id="rId8"/>
    <p:sldId id="271" r:id="rId9"/>
    <p:sldId id="264" r:id="rId10"/>
    <p:sldId id="266" r:id="rId11"/>
    <p:sldId id="267" r:id="rId12"/>
    <p:sldId id="260" r:id="rId13"/>
    <p:sldId id="259" r:id="rId14"/>
    <p:sldId id="276" r:id="rId15"/>
    <p:sldId id="289" r:id="rId16"/>
    <p:sldId id="288" r:id="rId17"/>
    <p:sldId id="280" r:id="rId18"/>
    <p:sldId id="278" r:id="rId19"/>
    <p:sldId id="279" r:id="rId20"/>
    <p:sldId id="281" r:id="rId21"/>
    <p:sldId id="282" r:id="rId22"/>
    <p:sldId id="275" r:id="rId23"/>
    <p:sldId id="263" r:id="rId24"/>
    <p:sldId id="285" r:id="rId25"/>
    <p:sldId id="287" r:id="rId26"/>
    <p:sldId id="290" r:id="rId27"/>
    <p:sldId id="265" r:id="rId28"/>
    <p:sldId id="286" r:id="rId29"/>
    <p:sldId id="268" r:id="rId30"/>
    <p:sldId id="284" r:id="rId31"/>
    <p:sldId id="269" r:id="rId32"/>
    <p:sldId id="283"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83685" autoAdjust="0"/>
  </p:normalViewPr>
  <p:slideViewPr>
    <p:cSldViewPr snapToGrid="0">
      <p:cViewPr varScale="1">
        <p:scale>
          <a:sx n="76" d="100"/>
          <a:sy n="76" d="100"/>
        </p:scale>
        <p:origin x="54" y="52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C206460-2C0E-4C25-B169-929D619E5ACF}" type="datetimeFigureOut">
              <a:rPr lang="en-US" smtClean="0"/>
              <a:t>12/9/2015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A1A001-7E12-4F12-B89B-786728AF3ABD}" type="slidenum">
              <a:rPr lang="en-US" smtClean="0"/>
              <a:t>‹#›</a:t>
            </a:fld>
            <a:endParaRPr lang="en-US"/>
          </a:p>
        </p:txBody>
      </p:sp>
    </p:spTree>
    <p:extLst>
      <p:ext uri="{BB962C8B-B14F-4D97-AF65-F5344CB8AC3E}">
        <p14:creationId xmlns:p14="http://schemas.microsoft.com/office/powerpoint/2010/main" val="72971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2</a:t>
            </a:fld>
            <a:endParaRPr lang="en-US"/>
          </a:p>
        </p:txBody>
      </p:sp>
    </p:spTree>
    <p:extLst>
      <p:ext uri="{BB962C8B-B14F-4D97-AF65-F5344CB8AC3E}">
        <p14:creationId xmlns:p14="http://schemas.microsoft.com/office/powerpoint/2010/main" val="2112868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16</a:t>
            </a:fld>
            <a:endParaRPr lang="en-US"/>
          </a:p>
        </p:txBody>
      </p:sp>
    </p:spTree>
    <p:extLst>
      <p:ext uri="{BB962C8B-B14F-4D97-AF65-F5344CB8AC3E}">
        <p14:creationId xmlns:p14="http://schemas.microsoft.com/office/powerpoint/2010/main" val="974139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17</a:t>
            </a:fld>
            <a:endParaRPr lang="en-US"/>
          </a:p>
        </p:txBody>
      </p:sp>
    </p:spTree>
    <p:extLst>
      <p:ext uri="{BB962C8B-B14F-4D97-AF65-F5344CB8AC3E}">
        <p14:creationId xmlns:p14="http://schemas.microsoft.com/office/powerpoint/2010/main" val="1410114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18</a:t>
            </a:fld>
            <a:endParaRPr lang="en-US"/>
          </a:p>
        </p:txBody>
      </p:sp>
    </p:spTree>
    <p:extLst>
      <p:ext uri="{BB962C8B-B14F-4D97-AF65-F5344CB8AC3E}">
        <p14:creationId xmlns:p14="http://schemas.microsoft.com/office/powerpoint/2010/main" val="1152334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19</a:t>
            </a:fld>
            <a:endParaRPr lang="en-US"/>
          </a:p>
        </p:txBody>
      </p:sp>
    </p:spTree>
    <p:extLst>
      <p:ext uri="{BB962C8B-B14F-4D97-AF65-F5344CB8AC3E}">
        <p14:creationId xmlns:p14="http://schemas.microsoft.com/office/powerpoint/2010/main" val="2128835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20</a:t>
            </a:fld>
            <a:endParaRPr lang="en-US"/>
          </a:p>
        </p:txBody>
      </p:sp>
    </p:spTree>
    <p:extLst>
      <p:ext uri="{BB962C8B-B14F-4D97-AF65-F5344CB8AC3E}">
        <p14:creationId xmlns:p14="http://schemas.microsoft.com/office/powerpoint/2010/main" val="2768384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21</a:t>
            </a:fld>
            <a:endParaRPr lang="en-US"/>
          </a:p>
        </p:txBody>
      </p:sp>
    </p:spTree>
    <p:extLst>
      <p:ext uri="{BB962C8B-B14F-4D97-AF65-F5344CB8AC3E}">
        <p14:creationId xmlns:p14="http://schemas.microsoft.com/office/powerpoint/2010/main" val="2030346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23</a:t>
            </a:fld>
            <a:endParaRPr lang="en-US"/>
          </a:p>
        </p:txBody>
      </p:sp>
    </p:spTree>
    <p:extLst>
      <p:ext uri="{BB962C8B-B14F-4D97-AF65-F5344CB8AC3E}">
        <p14:creationId xmlns:p14="http://schemas.microsoft.com/office/powerpoint/2010/main" val="25962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24</a:t>
            </a:fld>
            <a:endParaRPr lang="en-US"/>
          </a:p>
        </p:txBody>
      </p:sp>
    </p:spTree>
    <p:extLst>
      <p:ext uri="{BB962C8B-B14F-4D97-AF65-F5344CB8AC3E}">
        <p14:creationId xmlns:p14="http://schemas.microsoft.com/office/powerpoint/2010/main" val="2765753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29</a:t>
            </a:fld>
            <a:endParaRPr lang="en-US"/>
          </a:p>
        </p:txBody>
      </p:sp>
    </p:spTree>
    <p:extLst>
      <p:ext uri="{BB962C8B-B14F-4D97-AF65-F5344CB8AC3E}">
        <p14:creationId xmlns:p14="http://schemas.microsoft.com/office/powerpoint/2010/main" val="1512117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30</a:t>
            </a:fld>
            <a:endParaRPr lang="en-US"/>
          </a:p>
        </p:txBody>
      </p:sp>
    </p:spTree>
    <p:extLst>
      <p:ext uri="{BB962C8B-B14F-4D97-AF65-F5344CB8AC3E}">
        <p14:creationId xmlns:p14="http://schemas.microsoft.com/office/powerpoint/2010/main" val="98035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4</a:t>
            </a:fld>
            <a:endParaRPr lang="en-US"/>
          </a:p>
        </p:txBody>
      </p:sp>
    </p:spTree>
    <p:extLst>
      <p:ext uri="{BB962C8B-B14F-4D97-AF65-F5344CB8AC3E}">
        <p14:creationId xmlns:p14="http://schemas.microsoft.com/office/powerpoint/2010/main" val="2947658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31</a:t>
            </a:fld>
            <a:endParaRPr lang="en-US"/>
          </a:p>
        </p:txBody>
      </p:sp>
    </p:spTree>
    <p:extLst>
      <p:ext uri="{BB962C8B-B14F-4D97-AF65-F5344CB8AC3E}">
        <p14:creationId xmlns:p14="http://schemas.microsoft.com/office/powerpoint/2010/main" val="382365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32</a:t>
            </a:fld>
            <a:endParaRPr lang="en-US"/>
          </a:p>
        </p:txBody>
      </p:sp>
    </p:spTree>
    <p:extLst>
      <p:ext uri="{BB962C8B-B14F-4D97-AF65-F5344CB8AC3E}">
        <p14:creationId xmlns:p14="http://schemas.microsoft.com/office/powerpoint/2010/main" val="422139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6</a:t>
            </a:fld>
            <a:endParaRPr lang="en-US"/>
          </a:p>
        </p:txBody>
      </p:sp>
    </p:spTree>
    <p:extLst>
      <p:ext uri="{BB962C8B-B14F-4D97-AF65-F5344CB8AC3E}">
        <p14:creationId xmlns:p14="http://schemas.microsoft.com/office/powerpoint/2010/main" val="4906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7</a:t>
            </a:fld>
            <a:endParaRPr lang="en-US"/>
          </a:p>
        </p:txBody>
      </p:sp>
    </p:spTree>
    <p:extLst>
      <p:ext uri="{BB962C8B-B14F-4D97-AF65-F5344CB8AC3E}">
        <p14:creationId xmlns:p14="http://schemas.microsoft.com/office/powerpoint/2010/main" val="236629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10</a:t>
            </a:fld>
            <a:endParaRPr lang="en-US"/>
          </a:p>
        </p:txBody>
      </p:sp>
    </p:spTree>
    <p:extLst>
      <p:ext uri="{BB962C8B-B14F-4D97-AF65-F5344CB8AC3E}">
        <p14:creationId xmlns:p14="http://schemas.microsoft.com/office/powerpoint/2010/main" val="30393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11</a:t>
            </a:fld>
            <a:endParaRPr lang="en-US"/>
          </a:p>
        </p:txBody>
      </p:sp>
    </p:spTree>
    <p:extLst>
      <p:ext uri="{BB962C8B-B14F-4D97-AF65-F5344CB8AC3E}">
        <p14:creationId xmlns:p14="http://schemas.microsoft.com/office/powerpoint/2010/main" val="94925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12</a:t>
            </a:fld>
            <a:endParaRPr lang="en-US"/>
          </a:p>
        </p:txBody>
      </p:sp>
    </p:spTree>
    <p:extLst>
      <p:ext uri="{BB962C8B-B14F-4D97-AF65-F5344CB8AC3E}">
        <p14:creationId xmlns:p14="http://schemas.microsoft.com/office/powerpoint/2010/main" val="3018019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13</a:t>
            </a:fld>
            <a:endParaRPr lang="en-US"/>
          </a:p>
        </p:txBody>
      </p:sp>
    </p:spTree>
    <p:extLst>
      <p:ext uri="{BB962C8B-B14F-4D97-AF65-F5344CB8AC3E}">
        <p14:creationId xmlns:p14="http://schemas.microsoft.com/office/powerpoint/2010/main" val="291542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A001-7E12-4F12-B89B-786728AF3ABD}" type="slidenum">
              <a:rPr lang="en-US" smtClean="0"/>
              <a:t>15</a:t>
            </a:fld>
            <a:endParaRPr lang="en-US"/>
          </a:p>
        </p:txBody>
      </p:sp>
    </p:spTree>
    <p:extLst>
      <p:ext uri="{BB962C8B-B14F-4D97-AF65-F5344CB8AC3E}">
        <p14:creationId xmlns:p14="http://schemas.microsoft.com/office/powerpoint/2010/main" val="661835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2D5D51-BE12-44E6-853E-9F9104C6AF00}"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7452E-5EF1-4C0B-90EC-D1307C1EB76E}" type="datetime1">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7157A-1912-4447-9F07-931C8369660E}" type="datetime1">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93AE6-D2B6-4888-BB3F-0E301BA54AA6}" type="datetime1">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72541-89CE-4BE6-9C17-44DA6580886A}" type="datetime1">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E0AF22D-CCB0-4B1A-AE80-81F65FDA0ED3}" type="datetime1">
              <a:rPr lang="en-US" smtClean="0"/>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4D48385-D68C-4BD9-9D69-87A109D95CCF}" type="datetime1">
              <a:rPr lang="en-US" smtClean="0"/>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3A041A-FC8D-4D3A-9BBC-EDE7BCA8C976}"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7FA356-C554-4A4B-B409-2011923B3D75}"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4FD3C1-B999-4262-9572-11EEC6029B32}"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C12F48-EB7E-43D2-A2A4-930249BC86EB}"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247EAC-784B-4756-9D84-74FD0E9E8020}" type="datetime1">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C84547-D21C-4758-9088-203D15E17DA1}" type="datetime1">
              <a:rPr lang="en-US" smtClean="0"/>
              <a:t>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2933C5-A1B9-430A-9F6C-A82CC53089B5}" type="datetime1">
              <a:rPr lang="en-US" smtClean="0"/>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AE24C9C-E6D1-406A-9287-446BE9A2DF97}" type="datetime1">
              <a:rPr lang="en-US" smtClean="0"/>
              <a:t>12/9/2015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62E3F-1751-4AB7-9767-72E5F8095698}" type="datetime1">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C8379-F948-46D3-B4E1-A380E84C7113}" type="datetime1">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54B1B6B-8972-4E89-8292-E0705294143B}" type="datetime1">
              <a:rPr lang="en-US" smtClean="0"/>
              <a:t>12/9/2015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942388" cy="2509213"/>
          </a:xfrm>
        </p:spPr>
        <p:txBody>
          <a:bodyPr/>
          <a:lstStyle/>
          <a:p>
            <a:r>
              <a:rPr lang="en-US" dirty="0" smtClean="0"/>
              <a:t>Operation Clean up</a:t>
            </a:r>
            <a:endParaRPr lang="en-US" dirty="0"/>
          </a:p>
        </p:txBody>
      </p:sp>
      <p:sp>
        <p:nvSpPr>
          <p:cNvPr id="3" name="Subtitle 2"/>
          <p:cNvSpPr>
            <a:spLocks noGrp="1"/>
          </p:cNvSpPr>
          <p:nvPr>
            <p:ph type="subTitle" idx="1"/>
          </p:nvPr>
        </p:nvSpPr>
        <p:spPr/>
        <p:txBody>
          <a:bodyPr/>
          <a:lstStyle/>
          <a:p>
            <a:r>
              <a:rPr lang="en-US" dirty="0" smtClean="0"/>
              <a:t>Updating clinic operations (Policy Updates)</a:t>
            </a:r>
          </a:p>
          <a:p>
            <a:r>
              <a:rPr lang="en-US" dirty="0" smtClean="0"/>
              <a:t>November 2015</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847772" y="266699"/>
            <a:ext cx="2776855" cy="3581400"/>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581280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373" y="19328"/>
            <a:ext cx="10364451" cy="1078937"/>
          </a:xfrm>
        </p:spPr>
        <p:txBody>
          <a:bodyPr/>
          <a:lstStyle/>
          <a:p>
            <a:r>
              <a:rPr lang="en-US" cap="none" dirty="0" smtClean="0"/>
              <a:t>Households with unborn to be counted</a:t>
            </a:r>
            <a:endParaRPr lang="en-US" cap="none" dirty="0"/>
          </a:p>
        </p:txBody>
      </p:sp>
      <p:sp>
        <p:nvSpPr>
          <p:cNvPr id="5" name="Text Placeholder 4"/>
          <p:cNvSpPr>
            <a:spLocks noGrp="1"/>
          </p:cNvSpPr>
          <p:nvPr>
            <p:ph type="body" idx="1"/>
          </p:nvPr>
        </p:nvSpPr>
        <p:spPr>
          <a:xfrm>
            <a:off x="602500" y="2858466"/>
            <a:ext cx="4873474" cy="679994"/>
          </a:xfrm>
        </p:spPr>
        <p:txBody>
          <a:bodyPr/>
          <a:lstStyle/>
          <a:p>
            <a:r>
              <a:rPr lang="en-US" cap="none" dirty="0" smtClean="0"/>
              <a:t>No. in Family</a:t>
            </a:r>
            <a:endParaRPr lang="en-US" cap="none"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83122" y="856965"/>
            <a:ext cx="9084130" cy="2193118"/>
          </a:xfrm>
        </p:spPr>
      </p:pic>
      <p:sp>
        <p:nvSpPr>
          <p:cNvPr id="6" name="Text Placeholder 5"/>
          <p:cNvSpPr>
            <a:spLocks noGrp="1"/>
          </p:cNvSpPr>
          <p:nvPr>
            <p:ph type="body" sz="quarter" idx="3"/>
          </p:nvPr>
        </p:nvSpPr>
        <p:spPr>
          <a:xfrm>
            <a:off x="6620020" y="2805830"/>
            <a:ext cx="4881804" cy="679994"/>
          </a:xfrm>
        </p:spPr>
        <p:txBody>
          <a:bodyPr/>
          <a:lstStyle/>
          <a:p>
            <a:r>
              <a:rPr lang="en-US" cap="none" dirty="0" smtClean="0"/>
              <a:t>Unborn Counted</a:t>
            </a:r>
            <a:endParaRPr lang="en-US" cap="none" dirty="0"/>
          </a:p>
        </p:txBody>
      </p:sp>
      <p:sp>
        <p:nvSpPr>
          <p:cNvPr id="7" name="Content Placeholder 6"/>
          <p:cNvSpPr>
            <a:spLocks noGrp="1"/>
          </p:cNvSpPr>
          <p:nvPr>
            <p:ph sz="quarter" idx="14"/>
          </p:nvPr>
        </p:nvSpPr>
        <p:spPr>
          <a:xfrm>
            <a:off x="370573" y="3724120"/>
            <a:ext cx="5105401" cy="2740187"/>
          </a:xfrm>
        </p:spPr>
        <p:txBody>
          <a:bodyPr>
            <a:normAutofit/>
          </a:bodyPr>
          <a:lstStyle/>
          <a:p>
            <a:r>
              <a:rPr lang="en-US" sz="2200" cap="none" dirty="0" smtClean="0"/>
              <a:t>Include only those people in the household who have already been born.</a:t>
            </a:r>
            <a:endParaRPr lang="en-US" sz="2200" cap="none" dirty="0"/>
          </a:p>
        </p:txBody>
      </p:sp>
      <p:sp>
        <p:nvSpPr>
          <p:cNvPr id="9" name="Content Placeholder 6"/>
          <p:cNvSpPr txBox="1">
            <a:spLocks/>
          </p:cNvSpPr>
          <p:nvPr/>
        </p:nvSpPr>
        <p:spPr>
          <a:xfrm>
            <a:off x="6396423" y="3253300"/>
            <a:ext cx="5105401" cy="274018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200" cap="none" dirty="0" smtClean="0"/>
              <a:t>Include only those people in the household who have not been born (i.e. babies a pregnant women is carrying.)</a:t>
            </a:r>
          </a:p>
          <a:p>
            <a:r>
              <a:rPr lang="en-US" sz="2200" cap="none" dirty="0" smtClean="0"/>
              <a:t>Do </a:t>
            </a:r>
            <a:r>
              <a:rPr lang="en-US" sz="2200" u="sng" cap="none" dirty="0" smtClean="0"/>
              <a:t>not</a:t>
            </a:r>
            <a:r>
              <a:rPr lang="en-US" sz="2200" cap="none" dirty="0" smtClean="0"/>
              <a:t> also count unborn in the No. in Family.</a:t>
            </a:r>
          </a:p>
          <a:p>
            <a:r>
              <a:rPr lang="en-US" sz="2200" cap="none" dirty="0" smtClean="0"/>
              <a:t>TWIST adds both together to calculate household size.</a:t>
            </a:r>
            <a:endParaRPr lang="en-US" sz="2200" cap="none" dirty="0"/>
          </a:p>
        </p:txBody>
      </p:sp>
      <p:cxnSp>
        <p:nvCxnSpPr>
          <p:cNvPr id="10" name="Straight Arrow Connector 9"/>
          <p:cNvCxnSpPr/>
          <p:nvPr/>
        </p:nvCxnSpPr>
        <p:spPr>
          <a:xfrm flipV="1">
            <a:off x="1460500" y="2489200"/>
            <a:ext cx="914400" cy="5931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905500" y="2438400"/>
            <a:ext cx="1422400" cy="6820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15923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4317"/>
            <a:ext cx="10364451" cy="1596177"/>
          </a:xfrm>
        </p:spPr>
        <p:txBody>
          <a:bodyPr/>
          <a:lstStyle/>
          <a:p>
            <a:r>
              <a:rPr lang="en-US" cap="none" dirty="0" smtClean="0"/>
              <a:t>3 Steps for checking adjunctive eligibility </a:t>
            </a:r>
            <a:endParaRPr lang="en-US" cap="none" dirty="0"/>
          </a:p>
        </p:txBody>
      </p:sp>
      <p:sp>
        <p:nvSpPr>
          <p:cNvPr id="3" name="Content Placeholder 2"/>
          <p:cNvSpPr>
            <a:spLocks noGrp="1"/>
          </p:cNvSpPr>
          <p:nvPr>
            <p:ph sz="quarter" idx="13"/>
          </p:nvPr>
        </p:nvSpPr>
        <p:spPr>
          <a:xfrm>
            <a:off x="799474" y="1373317"/>
            <a:ext cx="10363826" cy="3424107"/>
          </a:xfrm>
        </p:spPr>
        <p:txBody>
          <a:bodyPr/>
          <a:lstStyle/>
          <a:p>
            <a:pPr marL="457200" indent="-457200">
              <a:buFont typeface="+mj-lt"/>
              <a:buAutoNum type="arabicPeriod"/>
            </a:pPr>
            <a:r>
              <a:rPr lang="en-US" sz="2200" cap="none" dirty="0" smtClean="0"/>
              <a:t>Screen for adjunctive eligibility </a:t>
            </a:r>
            <a:r>
              <a:rPr lang="en-US" sz="2200" u="sng" cap="none" dirty="0" smtClean="0"/>
              <a:t>before</a:t>
            </a:r>
            <a:r>
              <a:rPr lang="en-US" sz="2200" cap="none" dirty="0" smtClean="0"/>
              <a:t> you ask for proof of income. </a:t>
            </a:r>
          </a:p>
          <a:p>
            <a:pPr marL="457200" indent="-457200">
              <a:buFont typeface="+mj-lt"/>
              <a:buAutoNum type="arabicPeriod"/>
            </a:pPr>
            <a:r>
              <a:rPr lang="en-US" sz="2200" cap="none" dirty="0" smtClean="0"/>
              <a:t>If the participant can provide proof of adjunctive eligibility (e.g. OHP web portal), </a:t>
            </a:r>
            <a:r>
              <a:rPr lang="en-US" sz="2200" u="sng" cap="none" dirty="0" smtClean="0"/>
              <a:t>do not ask for additional</a:t>
            </a:r>
            <a:r>
              <a:rPr lang="en-US" sz="2200" cap="none" dirty="0" smtClean="0"/>
              <a:t> </a:t>
            </a:r>
            <a:r>
              <a:rPr lang="en-US" sz="2200" b="1" cap="none" dirty="0" smtClean="0"/>
              <a:t>proof</a:t>
            </a:r>
            <a:r>
              <a:rPr lang="en-US" sz="2200" cap="none" dirty="0" smtClean="0"/>
              <a:t> of income. Put the proof of adjunctive eligibility in the proof field.</a:t>
            </a:r>
          </a:p>
          <a:p>
            <a:pPr marL="457200" indent="-457200">
              <a:buFont typeface="+mj-lt"/>
              <a:buAutoNum type="arabicPeriod"/>
            </a:pPr>
            <a:r>
              <a:rPr lang="en-US" sz="2200" cap="none" dirty="0" smtClean="0"/>
              <a:t>If adjunctively eligible, you must document </a:t>
            </a:r>
            <a:r>
              <a:rPr lang="en-US" sz="2200" u="sng" cap="none" dirty="0" smtClean="0"/>
              <a:t>reported </a:t>
            </a:r>
            <a:r>
              <a:rPr lang="en-US" sz="2200" cap="none" dirty="0" smtClean="0"/>
              <a:t>income in TWIST (</a:t>
            </a:r>
            <a:r>
              <a:rPr lang="en-US" sz="2200" cap="none" dirty="0"/>
              <a:t>what they tell you</a:t>
            </a:r>
            <a:r>
              <a:rPr lang="en-US" sz="2200" cap="none" dirty="0" smtClean="0"/>
              <a:t>).</a:t>
            </a:r>
          </a:p>
          <a:p>
            <a:endParaRPr lang="en-US" cap="non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2" y="4240214"/>
            <a:ext cx="11059828" cy="1550985"/>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
        <p:nvSpPr>
          <p:cNvPr id="6" name="Right Arrow 5"/>
          <p:cNvSpPr/>
          <p:nvPr/>
        </p:nvSpPr>
        <p:spPr>
          <a:xfrm>
            <a:off x="671512" y="4240214"/>
            <a:ext cx="827088" cy="59848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t>1</a:t>
            </a:r>
            <a:endParaRPr lang="en-US" sz="2000" b="1" dirty="0"/>
          </a:p>
        </p:txBody>
      </p:sp>
      <p:sp>
        <p:nvSpPr>
          <p:cNvPr id="7" name="Up Arrow 6"/>
          <p:cNvSpPr/>
          <p:nvPr/>
        </p:nvSpPr>
        <p:spPr>
          <a:xfrm>
            <a:off x="7899400" y="5372100"/>
            <a:ext cx="711200" cy="80010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t>2</a:t>
            </a:r>
            <a:endParaRPr lang="en-US" sz="2000" b="1" dirty="0"/>
          </a:p>
        </p:txBody>
      </p:sp>
      <p:sp>
        <p:nvSpPr>
          <p:cNvPr id="8" name="Up Arrow 7"/>
          <p:cNvSpPr/>
          <p:nvPr/>
        </p:nvSpPr>
        <p:spPr>
          <a:xfrm>
            <a:off x="5477526" y="5391149"/>
            <a:ext cx="711200" cy="80010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t>3</a:t>
            </a:r>
            <a:endParaRPr lang="en-US" sz="2000" b="1" dirty="0"/>
          </a:p>
        </p:txBody>
      </p:sp>
    </p:spTree>
    <p:extLst>
      <p:ext uri="{BB962C8B-B14F-4D97-AF65-F5344CB8AC3E}">
        <p14:creationId xmlns:p14="http://schemas.microsoft.com/office/powerpoint/2010/main" val="1217399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New requirement with eligibility pending</a:t>
            </a:r>
            <a:endParaRPr lang="en-US" cap="none" dirty="0"/>
          </a:p>
        </p:txBody>
      </p:sp>
      <p:sp>
        <p:nvSpPr>
          <p:cNvPr id="3" name="Content Placeholder 2"/>
          <p:cNvSpPr>
            <a:spLocks noGrp="1"/>
          </p:cNvSpPr>
          <p:nvPr>
            <p:ph sz="quarter" idx="13"/>
          </p:nvPr>
        </p:nvSpPr>
        <p:spPr>
          <a:xfrm>
            <a:off x="913775" y="3434024"/>
            <a:ext cx="5106026" cy="3424107"/>
          </a:xfrm>
        </p:spPr>
        <p:txBody>
          <a:bodyPr>
            <a:normAutofit/>
          </a:bodyPr>
          <a:lstStyle/>
          <a:p>
            <a:r>
              <a:rPr lang="en-US" sz="2400" cap="none" dirty="0" smtClean="0"/>
              <a:t>If someone does not have proof of residence, identity or income with them but can bring it later, mark “Eligibility Pending”.</a:t>
            </a:r>
          </a:p>
          <a:p>
            <a:r>
              <a:rPr lang="en-US" sz="2400" cap="none" dirty="0" smtClean="0"/>
              <a:t>In TWIST, document the </a:t>
            </a:r>
            <a:r>
              <a:rPr lang="en-US" sz="2400" cap="none" dirty="0"/>
              <a:t>missing </a:t>
            </a:r>
            <a:r>
              <a:rPr lang="en-US" sz="2400" cap="none" dirty="0" smtClean="0"/>
              <a:t>proof by selecting “No Proof – Eligibility Pending”.</a:t>
            </a:r>
          </a:p>
        </p:txBody>
      </p:sp>
      <p:sp>
        <p:nvSpPr>
          <p:cNvPr id="5" name="Content Placeholder 4"/>
          <p:cNvSpPr>
            <a:spLocks noGrp="1"/>
          </p:cNvSpPr>
          <p:nvPr>
            <p:ph sz="quarter" idx="14"/>
          </p:nvPr>
        </p:nvSpPr>
        <p:spPr>
          <a:xfrm>
            <a:off x="6172826" y="3383224"/>
            <a:ext cx="5105400" cy="3424107"/>
          </a:xfrm>
        </p:spPr>
        <p:txBody>
          <a:bodyPr>
            <a:normAutofit/>
          </a:bodyPr>
          <a:lstStyle/>
          <a:p>
            <a:pPr marL="0" indent="0">
              <a:buNone/>
            </a:pPr>
            <a:r>
              <a:rPr lang="en-US" sz="2400" b="1" cap="none" dirty="0" smtClean="0">
                <a:solidFill>
                  <a:srgbClr val="7030A0"/>
                </a:solidFill>
              </a:rPr>
              <a:t>New Requirement!</a:t>
            </a:r>
          </a:p>
          <a:p>
            <a:r>
              <a:rPr lang="en-US" sz="2400" cap="none" dirty="0" smtClean="0"/>
              <a:t>You must complete and have the participant sign the “No Proof Form”.</a:t>
            </a:r>
            <a:endParaRPr lang="en-US" sz="24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6279"/>
          <a:stretch/>
        </p:blipFill>
        <p:spPr>
          <a:xfrm>
            <a:off x="1426389" y="1803400"/>
            <a:ext cx="9339222" cy="1206499"/>
          </a:xfrm>
          <a:prstGeom prst="rect">
            <a:avLst/>
          </a:prstGeom>
        </p:spPr>
      </p:pic>
      <p:sp>
        <p:nvSpPr>
          <p:cNvPr id="8" name="Oval 7"/>
          <p:cNvSpPr/>
          <p:nvPr/>
        </p:nvSpPr>
        <p:spPr>
          <a:xfrm>
            <a:off x="6674717" y="1863063"/>
            <a:ext cx="4101618" cy="96123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39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132" y="0"/>
            <a:ext cx="6013656" cy="1596177"/>
          </a:xfrm>
        </p:spPr>
        <p:txBody>
          <a:bodyPr/>
          <a:lstStyle/>
          <a:p>
            <a:r>
              <a:rPr lang="en-US" cap="none" dirty="0" smtClean="0"/>
              <a:t>New “No Proof Form</a:t>
            </a:r>
            <a:r>
              <a:rPr lang="en-US" cap="none" dirty="0"/>
              <a:t>”</a:t>
            </a:r>
          </a:p>
        </p:txBody>
      </p:sp>
      <p:sp>
        <p:nvSpPr>
          <p:cNvPr id="3" name="Content Placeholder 2"/>
          <p:cNvSpPr>
            <a:spLocks noGrp="1"/>
          </p:cNvSpPr>
          <p:nvPr>
            <p:ph sz="quarter" idx="13"/>
          </p:nvPr>
        </p:nvSpPr>
        <p:spPr>
          <a:xfrm>
            <a:off x="393700" y="1155700"/>
            <a:ext cx="6533730" cy="5626100"/>
          </a:xfrm>
        </p:spPr>
        <p:txBody>
          <a:bodyPr>
            <a:noAutofit/>
          </a:bodyPr>
          <a:lstStyle/>
          <a:p>
            <a:r>
              <a:rPr lang="en-US" sz="2100" cap="none" dirty="0" smtClean="0"/>
              <a:t>Replaces the “No Proof for Special Situations Form”.</a:t>
            </a:r>
          </a:p>
          <a:p>
            <a:r>
              <a:rPr lang="en-US" sz="2100" cap="none" dirty="0" smtClean="0"/>
              <a:t>Will be used in all situations where no proof is available.</a:t>
            </a:r>
          </a:p>
          <a:p>
            <a:pPr lvl="1"/>
            <a:r>
              <a:rPr lang="en-US" sz="2100" cap="none" dirty="0" smtClean="0"/>
              <a:t>Eligibility Pending - the participant didn’t have proof with them today, but can bring it back within 30 days.</a:t>
            </a:r>
          </a:p>
          <a:p>
            <a:pPr lvl="1"/>
            <a:r>
              <a:rPr lang="en-US" sz="2100" cap="none" dirty="0" smtClean="0"/>
              <a:t>Special situations – the participant doesn’t have any proof due to a difficult situation and will not be able to bring it in  (e.g. fire, homeless).</a:t>
            </a:r>
          </a:p>
          <a:p>
            <a:r>
              <a:rPr lang="en-US" sz="2100" cap="none" dirty="0" smtClean="0"/>
              <a:t>This form is a signed declaration by the participant that they have provided us with the correct information.</a:t>
            </a:r>
          </a:p>
          <a:p>
            <a:r>
              <a:rPr lang="en-US" sz="2100" cap="none" dirty="0" smtClean="0"/>
              <a:t>The form must be kept on file (perhaps with the Participant signature form).</a:t>
            </a:r>
            <a:endParaRPr lang="en-US" sz="2100" cap="none"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788" y="0"/>
            <a:ext cx="5286212" cy="6858000"/>
          </a:xfrm>
          <a:prstGeom prst="rect">
            <a:avLst/>
          </a:prstGeom>
          <a:ln>
            <a:solidFill>
              <a:schemeClr val="tx1"/>
            </a:solidFill>
          </a:ln>
        </p:spPr>
      </p:pic>
    </p:spTree>
    <p:extLst>
      <p:ext uri="{BB962C8B-B14F-4D97-AF65-F5344CB8AC3E}">
        <p14:creationId xmlns:p14="http://schemas.microsoft.com/office/powerpoint/2010/main" val="1034586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475" y="629628"/>
            <a:ext cx="10364451" cy="1596177"/>
          </a:xfrm>
        </p:spPr>
        <p:txBody>
          <a:bodyPr/>
          <a:lstStyle/>
          <a:p>
            <a:r>
              <a:rPr lang="en-US" cap="none" dirty="0" smtClean="0"/>
              <a:t>Completing the form – Step 1</a:t>
            </a:r>
            <a:endParaRPr lang="en-US" cap="none" dirty="0"/>
          </a:p>
        </p:txBody>
      </p:sp>
      <p:sp>
        <p:nvSpPr>
          <p:cNvPr id="3" name="Content Placeholder 2"/>
          <p:cNvSpPr>
            <a:spLocks noGrp="1"/>
          </p:cNvSpPr>
          <p:nvPr>
            <p:ph sz="quarter" idx="13"/>
          </p:nvPr>
        </p:nvSpPr>
        <p:spPr>
          <a:xfrm>
            <a:off x="1548774" y="4300538"/>
            <a:ext cx="10363826" cy="1765299"/>
          </a:xfrm>
        </p:spPr>
        <p:txBody>
          <a:bodyPr>
            <a:normAutofit/>
          </a:bodyPr>
          <a:lstStyle/>
          <a:p>
            <a:r>
              <a:rPr lang="en-US" sz="2400" cap="none" dirty="0" smtClean="0"/>
              <a:t>Fill out one form for the family if they are being seen on one day.</a:t>
            </a:r>
          </a:p>
          <a:p>
            <a:r>
              <a:rPr lang="en-US" sz="2400" cap="none" dirty="0" smtClean="0"/>
              <a:t>List the names of participants or caregivers whose proofs are missing.</a:t>
            </a:r>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450" y="1784350"/>
            <a:ext cx="9334500" cy="2333625"/>
          </a:xfrm>
          <a:prstGeom prst="rect">
            <a:avLst/>
          </a:prstGeom>
          <a:ln>
            <a:solidFill>
              <a:schemeClr val="tx1"/>
            </a:solidFill>
          </a:ln>
        </p:spPr>
      </p:pic>
    </p:spTree>
    <p:extLst>
      <p:ext uri="{BB962C8B-B14F-4D97-AF65-F5344CB8AC3E}">
        <p14:creationId xmlns:p14="http://schemas.microsoft.com/office/powerpoint/2010/main" val="3658689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dirty="0" smtClean="0"/>
              <a:t>Completing the form – Step 2 Missing Proof</a:t>
            </a:r>
            <a:endParaRPr lang="en-US" cap="none" dirty="0"/>
          </a:p>
        </p:txBody>
      </p:sp>
      <p:sp>
        <p:nvSpPr>
          <p:cNvPr id="7" name="Content Placeholder 6"/>
          <p:cNvSpPr>
            <a:spLocks noGrp="1"/>
          </p:cNvSpPr>
          <p:nvPr>
            <p:ph sz="quarter" idx="13"/>
          </p:nvPr>
        </p:nvSpPr>
        <p:spPr>
          <a:xfrm>
            <a:off x="749300" y="1970946"/>
            <a:ext cx="10769600" cy="3424107"/>
          </a:xfrm>
        </p:spPr>
        <p:txBody>
          <a:bodyPr>
            <a:normAutofit/>
          </a:bodyPr>
          <a:lstStyle/>
          <a:p>
            <a:r>
              <a:rPr lang="en-US" sz="2400" cap="none" dirty="0" smtClean="0">
                <a:cs typeface="Arial" panose="020B0604020202020204" pitchFamily="34" charset="0"/>
              </a:rPr>
              <a:t>Only complete the part(s) of the middle section of the form related to their missing proofs.</a:t>
            </a:r>
            <a:endParaRPr lang="en-US" sz="2400" cap="none"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pic>
        <p:nvPicPr>
          <p:cNvPr id="3" name="Picture 2"/>
          <p:cNvPicPr>
            <a:picLocks noChangeAspect="1"/>
          </p:cNvPicPr>
          <p:nvPr/>
        </p:nvPicPr>
        <p:blipFill>
          <a:blip r:embed="rId3">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3743641" y="2265924"/>
            <a:ext cx="3558859" cy="4592076"/>
          </a:xfrm>
          <a:prstGeom prst="rect">
            <a:avLst/>
          </a:prstGeom>
        </p:spPr>
      </p:pic>
    </p:spTree>
    <p:extLst>
      <p:ext uri="{BB962C8B-B14F-4D97-AF65-F5344CB8AC3E}">
        <p14:creationId xmlns:p14="http://schemas.microsoft.com/office/powerpoint/2010/main" val="1228512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9974" y="125660"/>
            <a:ext cx="10364451" cy="1596177"/>
          </a:xfrm>
        </p:spPr>
        <p:txBody>
          <a:bodyPr/>
          <a:lstStyle/>
          <a:p>
            <a:r>
              <a:rPr lang="en-US" cap="none" dirty="0" smtClean="0"/>
              <a:t>Completing the form – Step 2 Missing Proof of Income</a:t>
            </a:r>
            <a:endParaRPr lang="en-US" cap="none" dirty="0"/>
          </a:p>
        </p:txBody>
      </p:sp>
      <p:sp>
        <p:nvSpPr>
          <p:cNvPr id="6" name="Content Placeholder 5"/>
          <p:cNvSpPr>
            <a:spLocks noGrp="1"/>
          </p:cNvSpPr>
          <p:nvPr>
            <p:ph sz="quarter" idx="13"/>
          </p:nvPr>
        </p:nvSpPr>
        <p:spPr>
          <a:xfrm>
            <a:off x="913773" y="3611692"/>
            <a:ext cx="5106026" cy="3424107"/>
          </a:xfrm>
        </p:spPr>
        <p:txBody>
          <a:bodyPr/>
          <a:lstStyle/>
          <a:p>
            <a:r>
              <a:rPr lang="en-US" cap="none" dirty="0" smtClean="0"/>
              <a:t>Have the participant declare their household income and the interval they receive it.</a:t>
            </a:r>
          </a:p>
          <a:p>
            <a:r>
              <a:rPr lang="en-US" cap="none" dirty="0" smtClean="0"/>
              <a:t>Check the box on the left for eligibility pending.</a:t>
            </a:r>
          </a:p>
          <a:p>
            <a:r>
              <a:rPr lang="en-US" cap="none" dirty="0" smtClean="0"/>
              <a:t>Make sure the participant knows the date they should return and what they need to bring back.</a:t>
            </a:r>
            <a:endParaRPr lang="en-US" cap="none" dirty="0"/>
          </a:p>
        </p:txBody>
      </p:sp>
      <p:sp>
        <p:nvSpPr>
          <p:cNvPr id="7" name="Content Placeholder 6"/>
          <p:cNvSpPr>
            <a:spLocks noGrp="1"/>
          </p:cNvSpPr>
          <p:nvPr>
            <p:ph sz="quarter" idx="14"/>
          </p:nvPr>
        </p:nvSpPr>
        <p:spPr>
          <a:xfrm>
            <a:off x="6249025" y="3649792"/>
            <a:ext cx="5105400" cy="3424107"/>
          </a:xfrm>
        </p:spPr>
        <p:txBody>
          <a:bodyPr/>
          <a:lstStyle/>
          <a:p>
            <a:r>
              <a:rPr lang="en-US" cap="none" dirty="0" smtClean="0"/>
              <a:t>Check the “I cannot provide proof of income” box on the right for special situations where there is no proof available.</a:t>
            </a:r>
          </a:p>
          <a:p>
            <a:r>
              <a:rPr lang="en-US" cap="none" dirty="0" smtClean="0"/>
              <a:t>Check the box that best describes the reason they do not have proof available.</a:t>
            </a:r>
          </a:p>
          <a:p>
            <a:r>
              <a:rPr lang="en-US" cap="none" dirty="0" smtClean="0"/>
              <a:t>If you check other, describe the reason.</a:t>
            </a:r>
            <a:endParaRPr lang="en-US"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912" y="1224092"/>
            <a:ext cx="8258175" cy="2286000"/>
          </a:xfrm>
          <a:prstGeom prst="rect">
            <a:avLst/>
          </a:prstGeom>
          <a:ln>
            <a:solidFill>
              <a:schemeClr val="tx1"/>
            </a:solidFill>
          </a:ln>
        </p:spPr>
      </p:pic>
    </p:spTree>
    <p:extLst>
      <p:ext uri="{BB962C8B-B14F-4D97-AF65-F5344CB8AC3E}">
        <p14:creationId xmlns:p14="http://schemas.microsoft.com/office/powerpoint/2010/main" val="3801731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dirty="0" smtClean="0"/>
              <a:t>Completing the form – Step 2 Missing Proof of Income</a:t>
            </a:r>
            <a:endParaRPr lang="en-US" cap="none" dirty="0"/>
          </a:p>
        </p:txBody>
      </p:sp>
      <p:sp>
        <p:nvSpPr>
          <p:cNvPr id="7" name="Content Placeholder 6"/>
          <p:cNvSpPr>
            <a:spLocks noGrp="1"/>
          </p:cNvSpPr>
          <p:nvPr>
            <p:ph sz="quarter" idx="13"/>
          </p:nvPr>
        </p:nvSpPr>
        <p:spPr>
          <a:xfrm>
            <a:off x="951874" y="4536346"/>
            <a:ext cx="10363826" cy="3424107"/>
          </a:xfrm>
        </p:spPr>
        <p:txBody>
          <a:bodyPr>
            <a:normAutofit/>
          </a:bodyPr>
          <a:lstStyle/>
          <a:p>
            <a:r>
              <a:rPr lang="en-US" sz="2400" cap="none" dirty="0" smtClean="0"/>
              <a:t>Remember you need to complete this form if the reason they cannot provide proof of income is because they have zero income, are paid in cash, or are a migrant farm worker.</a:t>
            </a:r>
            <a:endParaRPr lang="en-US" sz="24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512" y="1871792"/>
            <a:ext cx="8258175" cy="2286000"/>
          </a:xfrm>
          <a:prstGeom prst="rect">
            <a:avLst/>
          </a:prstGeom>
          <a:ln>
            <a:solidFill>
              <a:schemeClr val="tx1"/>
            </a:solidFill>
          </a:ln>
        </p:spPr>
      </p:pic>
      <p:sp>
        <p:nvSpPr>
          <p:cNvPr id="2" name="Multiply 1"/>
          <p:cNvSpPr/>
          <p:nvPr/>
        </p:nvSpPr>
        <p:spPr>
          <a:xfrm>
            <a:off x="6273800" y="3568700"/>
            <a:ext cx="292100" cy="228600"/>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Multiply 8"/>
          <p:cNvSpPr/>
          <p:nvPr/>
        </p:nvSpPr>
        <p:spPr>
          <a:xfrm>
            <a:off x="8173243" y="3568700"/>
            <a:ext cx="292100" cy="228600"/>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Multiply 9"/>
          <p:cNvSpPr/>
          <p:nvPr/>
        </p:nvSpPr>
        <p:spPr>
          <a:xfrm>
            <a:off x="8191500" y="3146920"/>
            <a:ext cx="292100" cy="228600"/>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806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9974" y="125660"/>
            <a:ext cx="10364451" cy="1596177"/>
          </a:xfrm>
        </p:spPr>
        <p:txBody>
          <a:bodyPr>
            <a:normAutofit/>
          </a:bodyPr>
          <a:lstStyle/>
          <a:p>
            <a:r>
              <a:rPr lang="en-US" sz="3200" cap="none" dirty="0" smtClean="0"/>
              <a:t>Completing the form – Step 2 Missing Proof of Residence</a:t>
            </a:r>
            <a:endParaRPr lang="en-US" sz="3200" cap="none" dirty="0"/>
          </a:p>
        </p:txBody>
      </p:sp>
      <p:sp>
        <p:nvSpPr>
          <p:cNvPr id="6" name="Content Placeholder 5"/>
          <p:cNvSpPr>
            <a:spLocks noGrp="1"/>
          </p:cNvSpPr>
          <p:nvPr>
            <p:ph sz="quarter" idx="13"/>
          </p:nvPr>
        </p:nvSpPr>
        <p:spPr>
          <a:xfrm>
            <a:off x="913773" y="3611692"/>
            <a:ext cx="5106026" cy="3424107"/>
          </a:xfrm>
        </p:spPr>
        <p:txBody>
          <a:bodyPr/>
          <a:lstStyle/>
          <a:p>
            <a:r>
              <a:rPr lang="en-US" cap="none" dirty="0" smtClean="0"/>
              <a:t>Have the participant declare their current address.</a:t>
            </a:r>
          </a:p>
          <a:p>
            <a:r>
              <a:rPr lang="en-US" cap="none" dirty="0" smtClean="0"/>
              <a:t>Check the box on the left for eligibility pending.</a:t>
            </a:r>
          </a:p>
          <a:p>
            <a:r>
              <a:rPr lang="en-US" cap="none" dirty="0" smtClean="0"/>
              <a:t>Make sure the participant knows the date they should return and what they need to bring back.</a:t>
            </a:r>
            <a:endParaRPr lang="en-US" cap="none" dirty="0"/>
          </a:p>
        </p:txBody>
      </p:sp>
      <p:sp>
        <p:nvSpPr>
          <p:cNvPr id="7" name="Content Placeholder 6"/>
          <p:cNvSpPr>
            <a:spLocks noGrp="1"/>
          </p:cNvSpPr>
          <p:nvPr>
            <p:ph sz="quarter" idx="14"/>
          </p:nvPr>
        </p:nvSpPr>
        <p:spPr>
          <a:xfrm>
            <a:off x="6249025" y="3649792"/>
            <a:ext cx="5105400" cy="3424107"/>
          </a:xfrm>
        </p:spPr>
        <p:txBody>
          <a:bodyPr/>
          <a:lstStyle/>
          <a:p>
            <a:r>
              <a:rPr lang="en-US" cap="none" dirty="0" smtClean="0"/>
              <a:t>Check the “I cannot provide proof of address” box on the right for special situations where there is no proof available.</a:t>
            </a:r>
          </a:p>
          <a:p>
            <a:r>
              <a:rPr lang="en-US" cap="none" dirty="0" smtClean="0"/>
              <a:t>Check the box that best describes the reason they do not have proof available.</a:t>
            </a:r>
          </a:p>
          <a:p>
            <a:r>
              <a:rPr lang="en-US" cap="none" dirty="0" smtClean="0"/>
              <a:t>If you check other, describe the reason.</a:t>
            </a:r>
            <a:endParaRPr lang="en-US"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718"/>
          <a:stretch/>
        </p:blipFill>
        <p:spPr>
          <a:xfrm>
            <a:off x="2014850" y="1171575"/>
            <a:ext cx="8239125" cy="2460625"/>
          </a:xfrm>
          <a:prstGeom prst="rect">
            <a:avLst/>
          </a:prstGeom>
          <a:ln>
            <a:solidFill>
              <a:schemeClr val="tx1"/>
            </a:solidFill>
          </a:ln>
        </p:spPr>
      </p:pic>
    </p:spTree>
    <p:extLst>
      <p:ext uri="{BB962C8B-B14F-4D97-AF65-F5344CB8AC3E}">
        <p14:creationId xmlns:p14="http://schemas.microsoft.com/office/powerpoint/2010/main" val="2190283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9974" y="125660"/>
            <a:ext cx="10364451" cy="1596177"/>
          </a:xfrm>
        </p:spPr>
        <p:txBody>
          <a:bodyPr/>
          <a:lstStyle/>
          <a:p>
            <a:r>
              <a:rPr lang="en-US" cap="none" dirty="0" smtClean="0"/>
              <a:t>Completing the form – Step 2 Missing Proof of Identity</a:t>
            </a:r>
            <a:endParaRPr lang="en-US" cap="none" dirty="0"/>
          </a:p>
        </p:txBody>
      </p:sp>
      <p:sp>
        <p:nvSpPr>
          <p:cNvPr id="6" name="Content Placeholder 5"/>
          <p:cNvSpPr>
            <a:spLocks noGrp="1"/>
          </p:cNvSpPr>
          <p:nvPr>
            <p:ph sz="quarter" idx="13"/>
          </p:nvPr>
        </p:nvSpPr>
        <p:spPr>
          <a:xfrm>
            <a:off x="913773" y="3611692"/>
            <a:ext cx="5106026" cy="3424107"/>
          </a:xfrm>
        </p:spPr>
        <p:txBody>
          <a:bodyPr/>
          <a:lstStyle/>
          <a:p>
            <a:r>
              <a:rPr lang="en-US" cap="none" dirty="0" smtClean="0"/>
              <a:t>Check the box on the left for eligibility pending and list those that need proof of identity.</a:t>
            </a:r>
          </a:p>
          <a:p>
            <a:r>
              <a:rPr lang="en-US" cap="none" dirty="0" smtClean="0"/>
              <a:t>Make sure the participant knows the date they should return and what they need to bring back.</a:t>
            </a:r>
            <a:endParaRPr lang="en-US" cap="none" dirty="0"/>
          </a:p>
        </p:txBody>
      </p:sp>
      <p:sp>
        <p:nvSpPr>
          <p:cNvPr id="7" name="Content Placeholder 6"/>
          <p:cNvSpPr>
            <a:spLocks noGrp="1"/>
          </p:cNvSpPr>
          <p:nvPr>
            <p:ph sz="quarter" idx="14"/>
          </p:nvPr>
        </p:nvSpPr>
        <p:spPr>
          <a:xfrm>
            <a:off x="6249025" y="3649792"/>
            <a:ext cx="5105400" cy="3424107"/>
          </a:xfrm>
        </p:spPr>
        <p:txBody>
          <a:bodyPr/>
          <a:lstStyle/>
          <a:p>
            <a:r>
              <a:rPr lang="en-US" cap="none" dirty="0" smtClean="0"/>
              <a:t>Check the “I cannot provide proof of identity” box on the right for special situations where there is no proof available.</a:t>
            </a:r>
          </a:p>
          <a:p>
            <a:r>
              <a:rPr lang="en-US" cap="none" dirty="0" smtClean="0"/>
              <a:t>Check the box that best describes the reason they do not have proof available.</a:t>
            </a:r>
          </a:p>
          <a:p>
            <a:r>
              <a:rPr lang="en-US" cap="none" dirty="0" smtClean="0"/>
              <a:t>If you check other, describe the reason.</a:t>
            </a:r>
            <a:endParaRPr lang="en-US"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874" y="1258887"/>
            <a:ext cx="8248650" cy="1952625"/>
          </a:xfrm>
          <a:prstGeom prst="rect">
            <a:avLst/>
          </a:prstGeom>
          <a:ln>
            <a:solidFill>
              <a:schemeClr val="tx1"/>
            </a:solidFill>
          </a:ln>
        </p:spPr>
      </p:pic>
    </p:spTree>
    <p:extLst>
      <p:ext uri="{BB962C8B-B14F-4D97-AF65-F5344CB8AC3E}">
        <p14:creationId xmlns:p14="http://schemas.microsoft.com/office/powerpoint/2010/main" val="1118103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Time to polish up procedures</a:t>
            </a:r>
            <a:endParaRPr lang="en-US" cap="none" dirty="0"/>
          </a:p>
        </p:txBody>
      </p:sp>
      <p:sp>
        <p:nvSpPr>
          <p:cNvPr id="3" name="Content Placeholder 2"/>
          <p:cNvSpPr>
            <a:spLocks noGrp="1"/>
          </p:cNvSpPr>
          <p:nvPr>
            <p:ph sz="quarter" idx="13"/>
          </p:nvPr>
        </p:nvSpPr>
        <p:spPr>
          <a:xfrm>
            <a:off x="913774" y="2125792"/>
            <a:ext cx="10363826" cy="3754308"/>
          </a:xfrm>
        </p:spPr>
        <p:txBody>
          <a:bodyPr>
            <a:noAutofit/>
          </a:bodyPr>
          <a:lstStyle/>
          <a:p>
            <a:r>
              <a:rPr lang="en-US" sz="2800" cap="none" dirty="0" smtClean="0"/>
              <a:t>After completing this in-service you will be able to:</a:t>
            </a:r>
          </a:p>
          <a:p>
            <a:pPr lvl="1"/>
            <a:r>
              <a:rPr lang="en-US" sz="2400" cap="none" dirty="0"/>
              <a:t>Adequately explain a </a:t>
            </a:r>
            <a:r>
              <a:rPr lang="en-US" sz="2400" cap="none" dirty="0" smtClean="0"/>
              <a:t>participant’s </a:t>
            </a:r>
            <a:r>
              <a:rPr lang="en-US" sz="2400" cap="none" dirty="0"/>
              <a:t>rights and responsibilities before they sign the </a:t>
            </a:r>
            <a:r>
              <a:rPr lang="en-US" sz="2400" i="1" cap="none" dirty="0" smtClean="0"/>
              <a:t>Participant Signature </a:t>
            </a:r>
            <a:r>
              <a:rPr lang="en-US" sz="2400" cap="none" dirty="0"/>
              <a:t>form;</a:t>
            </a:r>
          </a:p>
          <a:p>
            <a:pPr lvl="1"/>
            <a:r>
              <a:rPr lang="en-US" sz="2400" cap="none" dirty="0" smtClean="0"/>
              <a:t>Describe </a:t>
            </a:r>
            <a:r>
              <a:rPr lang="en-US" sz="2400" cap="none" dirty="0"/>
              <a:t>what your agency does to maintain confidentiality for participants; </a:t>
            </a:r>
          </a:p>
          <a:p>
            <a:pPr lvl="1"/>
            <a:r>
              <a:rPr lang="en-US" sz="2400" cap="none" dirty="0" smtClean="0"/>
              <a:t>Correctly complete the new </a:t>
            </a:r>
            <a:r>
              <a:rPr lang="en-US" sz="2400" i="1" cap="none" dirty="0" smtClean="0"/>
              <a:t>No Proof Form </a:t>
            </a:r>
            <a:r>
              <a:rPr lang="en-US" sz="2400" cap="none" dirty="0" smtClean="0"/>
              <a:t>for participants with eligibility pending;</a:t>
            </a:r>
          </a:p>
          <a:p>
            <a:pPr lvl="1"/>
            <a:r>
              <a:rPr lang="en-US" sz="2400" cap="none" dirty="0" smtClean="0"/>
              <a:t>Review offering voter registration;</a:t>
            </a:r>
          </a:p>
          <a:p>
            <a:pPr lvl="1"/>
            <a:r>
              <a:rPr lang="en-US" sz="2400" cap="none" dirty="0" smtClean="0"/>
              <a:t>Correctly document referrals made in the participant’s record.</a:t>
            </a:r>
            <a:endParaRPr lang="en-US" sz="2400" cap="non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0" y="0"/>
            <a:ext cx="2971800" cy="2743200"/>
          </a:xfrm>
          <a:prstGeom prst="rect">
            <a:avLst/>
          </a:prstGeom>
        </p:spPr>
      </p:pic>
      <p:sp>
        <p:nvSpPr>
          <p:cNvPr id="7" name="Slide Number Placeholder 6"/>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655527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Completing the form – Step 3</a:t>
            </a:r>
            <a:endParaRPr lang="en-US" cap="none" dirty="0"/>
          </a:p>
        </p:txBody>
      </p:sp>
      <p:sp>
        <p:nvSpPr>
          <p:cNvPr id="6" name="Content Placeholder 5"/>
          <p:cNvSpPr>
            <a:spLocks noGrp="1"/>
          </p:cNvSpPr>
          <p:nvPr>
            <p:ph sz="quarter" idx="13"/>
          </p:nvPr>
        </p:nvSpPr>
        <p:spPr>
          <a:xfrm>
            <a:off x="913775" y="4536346"/>
            <a:ext cx="10363826" cy="3424107"/>
          </a:xfrm>
        </p:spPr>
        <p:txBody>
          <a:bodyPr>
            <a:normAutofit/>
          </a:bodyPr>
          <a:lstStyle/>
          <a:p>
            <a:r>
              <a:rPr lang="en-US" sz="2400" cap="none" dirty="0" smtClean="0"/>
              <a:t>You can fill out the form, but make sure you explain what the person is signing before you ask them to sign the form.</a:t>
            </a:r>
          </a:p>
          <a:p>
            <a:r>
              <a:rPr lang="en-US" sz="2400" cap="none" dirty="0" smtClean="0"/>
              <a:t>A WIC staff member must sign and date the form as a witness.</a:t>
            </a:r>
            <a:endParaRPr lang="en-US" sz="2400" cap="none" dirty="0"/>
          </a:p>
        </p:txBody>
      </p:sp>
      <p:sp>
        <p:nvSpPr>
          <p:cNvPr id="5" name="Slide Number Placeholder 4"/>
          <p:cNvSpPr>
            <a:spLocks noGrp="1"/>
          </p:cNvSpPr>
          <p:nvPr>
            <p:ph type="sldNum" sz="quarter" idx="12"/>
          </p:nvPr>
        </p:nvSpPr>
        <p:spPr/>
        <p:txBody>
          <a:bodyPr/>
          <a:lstStyle/>
          <a:p>
            <a:fld id="{6D22F896-40B5-4ADD-8801-0D06FADFA095}" type="slidenum">
              <a:rPr lang="en-US" smtClean="0"/>
              <a:t>20</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50" y="1644650"/>
            <a:ext cx="9182100" cy="2628900"/>
          </a:xfrm>
          <a:prstGeom prst="rect">
            <a:avLst/>
          </a:prstGeom>
          <a:ln>
            <a:solidFill>
              <a:schemeClr val="tx1"/>
            </a:solidFill>
          </a:ln>
        </p:spPr>
      </p:pic>
    </p:spTree>
    <p:extLst>
      <p:ext uri="{BB962C8B-B14F-4D97-AF65-F5344CB8AC3E}">
        <p14:creationId xmlns:p14="http://schemas.microsoft.com/office/powerpoint/2010/main" val="1801224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8774" y="1986094"/>
            <a:ext cx="4979026" cy="4372823"/>
          </a:xfrm>
        </p:spPr>
        <p:txBody>
          <a:bodyPr>
            <a:normAutofit/>
          </a:bodyPr>
          <a:lstStyle/>
          <a:p>
            <a:r>
              <a:rPr lang="en-US" sz="2200" cap="none" dirty="0" smtClean="0"/>
              <a:t>Using a reminder form might help ensure participants bring back proofs before they are termed.</a:t>
            </a:r>
          </a:p>
          <a:p>
            <a:r>
              <a:rPr lang="en-US" sz="2200" cap="none" dirty="0" smtClean="0"/>
              <a:t>The state provides 2 options. One lists the options for types of proof (57-632). The other has places to specify what to bring back and to put a return date (57-634).</a:t>
            </a:r>
          </a:p>
          <a:p>
            <a:r>
              <a:rPr lang="en-US" sz="2200" cap="none" dirty="0" smtClean="0"/>
              <a:t>Consider options for having participants FAX or email copies of proofs.</a:t>
            </a:r>
            <a:endParaRPr lang="en-US" sz="22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4635">
            <a:off x="9813341" y="460028"/>
            <a:ext cx="1926465" cy="443343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465" y="1"/>
            <a:ext cx="3996893" cy="5181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le 1"/>
          <p:cNvSpPr>
            <a:spLocks noGrp="1"/>
          </p:cNvSpPr>
          <p:nvPr>
            <p:ph type="title"/>
          </p:nvPr>
        </p:nvSpPr>
        <p:spPr>
          <a:xfrm>
            <a:off x="837575" y="605817"/>
            <a:ext cx="4534525" cy="1596177"/>
          </a:xfrm>
        </p:spPr>
        <p:txBody>
          <a:bodyPr/>
          <a:lstStyle/>
          <a:p>
            <a:r>
              <a:rPr lang="en-US" cap="none" dirty="0" smtClean="0"/>
              <a:t>How can you make sure they come back in 30 days?</a:t>
            </a:r>
            <a:endParaRPr lang="en-US" cap="none" dirty="0"/>
          </a:p>
        </p:txBody>
      </p:sp>
    </p:spTree>
    <p:extLst>
      <p:ext uri="{BB962C8B-B14F-4D97-AF65-F5344CB8AC3E}">
        <p14:creationId xmlns:p14="http://schemas.microsoft.com/office/powerpoint/2010/main" val="926701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604729"/>
            <a:ext cx="10351752" cy="2736819"/>
          </a:xfrm>
        </p:spPr>
        <p:txBody>
          <a:bodyPr/>
          <a:lstStyle/>
          <a:p>
            <a:r>
              <a:rPr lang="en-US" cap="none" dirty="0" smtClean="0"/>
              <a:t>Section 3: Other clean up</a:t>
            </a:r>
            <a:endParaRPr lang="en-US"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100" y="190500"/>
            <a:ext cx="4775200" cy="317500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753939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618517"/>
            <a:ext cx="7150522" cy="1596177"/>
          </a:xfrm>
        </p:spPr>
        <p:txBody>
          <a:bodyPr/>
          <a:lstStyle/>
          <a:p>
            <a:r>
              <a:rPr lang="en-US" cap="none" dirty="0" smtClean="0"/>
              <a:t>Voter registration clean up</a:t>
            </a:r>
            <a:endParaRPr lang="en-US" cap="none" dirty="0"/>
          </a:p>
        </p:txBody>
      </p:sp>
      <p:sp>
        <p:nvSpPr>
          <p:cNvPr id="3" name="Content Placeholder 2"/>
          <p:cNvSpPr>
            <a:spLocks noGrp="1"/>
          </p:cNvSpPr>
          <p:nvPr>
            <p:ph sz="quarter" idx="13"/>
          </p:nvPr>
        </p:nvSpPr>
        <p:spPr/>
        <p:txBody>
          <a:bodyPr>
            <a:noAutofit/>
          </a:bodyPr>
          <a:lstStyle/>
          <a:p>
            <a:r>
              <a:rPr lang="en-US" sz="2400" cap="none" dirty="0" smtClean="0"/>
              <a:t>Offer voter registration to everyone by asking “If you are not registered to vote where you live, would you like to register today?” (It doesn’t matter if they are already registered because this gives them a chance to change addresses.)</a:t>
            </a:r>
          </a:p>
          <a:p>
            <a:r>
              <a:rPr lang="en-US" sz="2400" cap="none" dirty="0" smtClean="0"/>
              <a:t>In TWIST document that voter registration was </a:t>
            </a:r>
            <a:r>
              <a:rPr lang="en-US" sz="2400" b="1" cap="none" dirty="0" smtClean="0"/>
              <a:t>offered</a:t>
            </a:r>
            <a:r>
              <a:rPr lang="en-US" sz="2400" cap="none" dirty="0" smtClean="0"/>
              <a:t>:</a:t>
            </a:r>
          </a:p>
          <a:p>
            <a:pPr lvl="1"/>
            <a:r>
              <a:rPr lang="en-US" sz="2000" cap="none" dirty="0" smtClean="0"/>
              <a:t>“</a:t>
            </a:r>
            <a:r>
              <a:rPr lang="en-US" sz="2000" b="1" cap="none" dirty="0" smtClean="0"/>
              <a:t>Yes</a:t>
            </a:r>
            <a:r>
              <a:rPr lang="en-US" sz="2000" cap="none" dirty="0" smtClean="0"/>
              <a:t>” = voter registration was </a:t>
            </a:r>
            <a:r>
              <a:rPr lang="en-US" sz="2000" b="1" cap="none" dirty="0" smtClean="0"/>
              <a:t>offered</a:t>
            </a:r>
            <a:r>
              <a:rPr lang="en-US" sz="2000" cap="none" dirty="0" smtClean="0"/>
              <a:t> to participant (regardless of whether they registered, were previously registered, or elected not to register).</a:t>
            </a:r>
          </a:p>
          <a:p>
            <a:pPr lvl="1"/>
            <a:r>
              <a:rPr lang="en-US" sz="2000" cap="none" dirty="0" smtClean="0"/>
              <a:t>“</a:t>
            </a:r>
            <a:r>
              <a:rPr lang="en-US" sz="2000" b="1" cap="none" dirty="0" smtClean="0"/>
              <a:t>No</a:t>
            </a:r>
            <a:r>
              <a:rPr lang="en-US" sz="2000" cap="none" dirty="0" smtClean="0"/>
              <a:t>” = voter registration was not offered (forgot to do it).</a:t>
            </a:r>
          </a:p>
          <a:p>
            <a:pPr lvl="1"/>
            <a:r>
              <a:rPr lang="en-US" sz="2000" cap="none" dirty="0" smtClean="0"/>
              <a:t>“</a:t>
            </a:r>
            <a:r>
              <a:rPr lang="en-US" sz="2000" b="1" cap="none" dirty="0" smtClean="0"/>
              <a:t>Not applicable</a:t>
            </a:r>
            <a:r>
              <a:rPr lang="en-US" sz="2000" cap="none" dirty="0" smtClean="0"/>
              <a:t>” = participant not eligible to vote (known non-citizen, woman under 17 years).</a:t>
            </a:r>
            <a:endParaRPr lang="en-US" sz="20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23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7703" y="169991"/>
            <a:ext cx="2155825" cy="21558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4297" y="-47433"/>
            <a:ext cx="2662635" cy="2590672"/>
          </a:xfrm>
          <a:prstGeom prst="rect">
            <a:avLst/>
          </a:prstGeom>
        </p:spPr>
      </p:pic>
    </p:spTree>
    <p:extLst>
      <p:ext uri="{BB962C8B-B14F-4D97-AF65-F5344CB8AC3E}">
        <p14:creationId xmlns:p14="http://schemas.microsoft.com/office/powerpoint/2010/main" val="3154469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Documenting all referrals in TWIST is required</a:t>
            </a:r>
            <a:endParaRPr lang="en-US" cap="none" dirty="0"/>
          </a:p>
        </p:txBody>
      </p:sp>
      <p:sp>
        <p:nvSpPr>
          <p:cNvPr id="3" name="Content Placeholder 2"/>
          <p:cNvSpPr>
            <a:spLocks noGrp="1"/>
          </p:cNvSpPr>
          <p:nvPr>
            <p:ph sz="quarter" idx="13"/>
          </p:nvPr>
        </p:nvSpPr>
        <p:spPr>
          <a:xfrm>
            <a:off x="913774" y="1855788"/>
            <a:ext cx="10262226" cy="1941512"/>
          </a:xfrm>
        </p:spPr>
        <p:txBody>
          <a:bodyPr>
            <a:normAutofit fontScale="92500" lnSpcReduction="20000"/>
          </a:bodyPr>
          <a:lstStyle/>
          <a:p>
            <a:r>
              <a:rPr lang="en-US" sz="2400" cap="none" dirty="0"/>
              <a:t>Although documenting mandatory referrals such as OHP, immunizations, and alcohol/drug has always been required, now all referrals must be documented in TWIST.</a:t>
            </a:r>
          </a:p>
          <a:p>
            <a:r>
              <a:rPr lang="en-US" sz="2400" cap="none" dirty="0" smtClean="0"/>
              <a:t>Any referral made must be documented in TWIST, either in Certification (NE Plan – Referrals sub-tab) or on the Enrollment screen.</a:t>
            </a:r>
          </a:p>
          <a:p>
            <a:endParaRPr lang="en-US"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24</a:t>
            </a:fld>
            <a:endParaRPr lang="en-US" dirty="0"/>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7100" y="4245864"/>
            <a:ext cx="3048000" cy="2612136"/>
          </a:xfrm>
          <a:prstGeom prst="rect">
            <a:avLst/>
          </a:prstGeom>
        </p:spPr>
      </p:pic>
    </p:spTree>
    <p:extLst>
      <p:ext uri="{BB962C8B-B14F-4D97-AF65-F5344CB8AC3E}">
        <p14:creationId xmlns:p14="http://schemas.microsoft.com/office/powerpoint/2010/main" val="92263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Documenting all referrals in TWIST is required</a:t>
            </a:r>
          </a:p>
        </p:txBody>
      </p:sp>
      <p:sp>
        <p:nvSpPr>
          <p:cNvPr id="3" name="Content Placeholder 2"/>
          <p:cNvSpPr>
            <a:spLocks noGrp="1"/>
          </p:cNvSpPr>
          <p:nvPr>
            <p:ph sz="quarter" idx="13"/>
          </p:nvPr>
        </p:nvSpPr>
        <p:spPr>
          <a:xfrm>
            <a:off x="913774" y="2367092"/>
            <a:ext cx="2752725" cy="3424107"/>
          </a:xfrm>
        </p:spPr>
        <p:txBody>
          <a:bodyPr>
            <a:normAutofit/>
          </a:bodyPr>
          <a:lstStyle/>
          <a:p>
            <a:r>
              <a:rPr lang="en-US" sz="2400" cap="none" dirty="0" smtClean="0"/>
              <a:t>On the Enrollment screen use the Referrals pop-up.</a:t>
            </a:r>
          </a:p>
          <a:p>
            <a:endParaRPr lang="en-US"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499" y="1843087"/>
            <a:ext cx="7458075" cy="4695825"/>
          </a:xfrm>
          <a:prstGeom prst="rect">
            <a:avLst/>
          </a:prstGeom>
        </p:spPr>
      </p:pic>
      <p:sp>
        <p:nvSpPr>
          <p:cNvPr id="7" name="Oval 6"/>
          <p:cNvSpPr/>
          <p:nvPr/>
        </p:nvSpPr>
        <p:spPr>
          <a:xfrm>
            <a:off x="7263437" y="4475294"/>
            <a:ext cx="1219200" cy="64769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875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Documenting all referrals in TWIST is required</a:t>
            </a:r>
            <a:endParaRPr lang="en-US" cap="none" dirty="0"/>
          </a:p>
        </p:txBody>
      </p:sp>
      <p:sp>
        <p:nvSpPr>
          <p:cNvPr id="3" name="Content Placeholder 2"/>
          <p:cNvSpPr>
            <a:spLocks noGrp="1"/>
          </p:cNvSpPr>
          <p:nvPr>
            <p:ph sz="quarter" idx="13"/>
          </p:nvPr>
        </p:nvSpPr>
        <p:spPr>
          <a:xfrm>
            <a:off x="913774" y="1855788"/>
            <a:ext cx="2959726" cy="4583110"/>
          </a:xfrm>
        </p:spPr>
        <p:txBody>
          <a:bodyPr>
            <a:normAutofit/>
          </a:bodyPr>
          <a:lstStyle/>
          <a:p>
            <a:r>
              <a:rPr lang="en-US" sz="2400" cap="none" dirty="0" smtClean="0"/>
              <a:t>In Certification use </a:t>
            </a:r>
            <a:r>
              <a:rPr lang="en-US" sz="2400" cap="none" dirty="0"/>
              <a:t>the Referrals </a:t>
            </a:r>
            <a:r>
              <a:rPr lang="en-US" sz="2400" cap="none" dirty="0" smtClean="0"/>
              <a:t>sub-tab of the NE Plan tab. </a:t>
            </a:r>
            <a:endParaRPr lang="en-US" sz="24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26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912" y="1855787"/>
            <a:ext cx="7648575" cy="4695825"/>
          </a:xfrm>
          <a:prstGeom prst="rect">
            <a:avLst/>
          </a:prstGeom>
        </p:spPr>
      </p:pic>
      <p:sp>
        <p:nvSpPr>
          <p:cNvPr id="6" name="Oval 5"/>
          <p:cNvSpPr/>
          <p:nvPr/>
        </p:nvSpPr>
        <p:spPr>
          <a:xfrm>
            <a:off x="6958637" y="2214694"/>
            <a:ext cx="1219200" cy="64769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68237" y="5791199"/>
            <a:ext cx="1219200" cy="64769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317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Documenting all referrals in TWIST is required</a:t>
            </a:r>
          </a:p>
        </p:txBody>
      </p:sp>
      <p:sp>
        <p:nvSpPr>
          <p:cNvPr id="3" name="Content Placeholder 2"/>
          <p:cNvSpPr>
            <a:spLocks noGrp="1"/>
          </p:cNvSpPr>
          <p:nvPr>
            <p:ph sz="quarter" idx="13"/>
          </p:nvPr>
        </p:nvSpPr>
        <p:spPr>
          <a:xfrm>
            <a:off x="913774" y="2367092"/>
            <a:ext cx="2858126" cy="3424107"/>
          </a:xfrm>
        </p:spPr>
        <p:txBody>
          <a:bodyPr>
            <a:normAutofit/>
          </a:bodyPr>
          <a:lstStyle/>
          <a:p>
            <a:r>
              <a:rPr lang="en-US" sz="2400" cap="none" dirty="0" smtClean="0"/>
              <a:t>Documenting on one referral screen will automatically populate the other referral screen.</a:t>
            </a:r>
          </a:p>
          <a:p>
            <a:endParaRPr lang="en-US"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27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538" y="2214694"/>
            <a:ext cx="7610475" cy="3448050"/>
          </a:xfrm>
          <a:prstGeom prst="rect">
            <a:avLst/>
          </a:prstGeom>
        </p:spPr>
      </p:pic>
    </p:spTree>
    <p:extLst>
      <p:ext uri="{BB962C8B-B14F-4D97-AF65-F5344CB8AC3E}">
        <p14:creationId xmlns:p14="http://schemas.microsoft.com/office/powerpoint/2010/main" val="1317189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Documenting all referrals in TWIST is required</a:t>
            </a:r>
          </a:p>
        </p:txBody>
      </p:sp>
      <p:sp>
        <p:nvSpPr>
          <p:cNvPr id="3" name="Content Placeholder 2"/>
          <p:cNvSpPr>
            <a:spLocks noGrp="1"/>
          </p:cNvSpPr>
          <p:nvPr>
            <p:ph sz="quarter" idx="13"/>
          </p:nvPr>
        </p:nvSpPr>
        <p:spPr>
          <a:xfrm>
            <a:off x="560389" y="1879600"/>
            <a:ext cx="3084511" cy="3911599"/>
          </a:xfrm>
        </p:spPr>
        <p:txBody>
          <a:bodyPr>
            <a:normAutofit lnSpcReduction="10000"/>
          </a:bodyPr>
          <a:lstStyle/>
          <a:p>
            <a:r>
              <a:rPr lang="en-US" sz="2400" cap="none" dirty="0" smtClean="0"/>
              <a:t>Immunization referrals can be documented in the Health History Questionnaire, because there is a question that consistently documents the referral.</a:t>
            </a:r>
          </a:p>
          <a:p>
            <a:endParaRPr lang="en-US"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28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987" y="1755045"/>
            <a:ext cx="7667625" cy="4648200"/>
          </a:xfrm>
          <a:prstGeom prst="rect">
            <a:avLst/>
          </a:prstGeom>
        </p:spPr>
      </p:pic>
      <p:sp>
        <p:nvSpPr>
          <p:cNvPr id="6" name="Oval 5"/>
          <p:cNvSpPr/>
          <p:nvPr/>
        </p:nvSpPr>
        <p:spPr>
          <a:xfrm>
            <a:off x="8952536" y="4335594"/>
            <a:ext cx="2325689" cy="1074606"/>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543300" y="4284794"/>
            <a:ext cx="622300" cy="28720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614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69241"/>
            <a:ext cx="10364451" cy="1596177"/>
          </a:xfrm>
        </p:spPr>
        <p:txBody>
          <a:bodyPr/>
          <a:lstStyle/>
          <a:p>
            <a:r>
              <a:rPr lang="en-US" cap="none" dirty="0" smtClean="0"/>
              <a:t>Collecting hemoglobin values</a:t>
            </a:r>
            <a:endParaRPr lang="en-US" cap="none" dirty="0"/>
          </a:p>
        </p:txBody>
      </p:sp>
      <p:sp>
        <p:nvSpPr>
          <p:cNvPr id="3" name="Content Placeholder 2"/>
          <p:cNvSpPr>
            <a:spLocks noGrp="1"/>
          </p:cNvSpPr>
          <p:nvPr>
            <p:ph sz="quarter" idx="13"/>
          </p:nvPr>
        </p:nvSpPr>
        <p:spPr>
          <a:xfrm>
            <a:off x="913774" y="1117600"/>
            <a:ext cx="7703176" cy="5130800"/>
          </a:xfrm>
        </p:spPr>
        <p:txBody>
          <a:bodyPr>
            <a:normAutofit/>
          </a:bodyPr>
          <a:lstStyle/>
          <a:p>
            <a:pPr marL="228600" lvl="1">
              <a:spcBef>
                <a:spcPts val="1000"/>
              </a:spcBef>
            </a:pPr>
            <a:r>
              <a:rPr lang="en-US" sz="2200" cap="none" dirty="0" smtClean="0"/>
              <a:t>Collecting hemoglobin values is a valuable service we provide and an important part of our assessment.</a:t>
            </a:r>
          </a:p>
          <a:p>
            <a:pPr marL="228600" lvl="1">
              <a:spcBef>
                <a:spcPts val="1000"/>
              </a:spcBef>
            </a:pPr>
            <a:r>
              <a:rPr lang="en-US" sz="2200" cap="none" dirty="0" smtClean="0"/>
              <a:t>Some staff interpreted </a:t>
            </a:r>
            <a:r>
              <a:rPr lang="en-US" sz="2200" cap="none" dirty="0"/>
              <a:t>O</a:t>
            </a:r>
            <a:r>
              <a:rPr lang="en-US" sz="2200" cap="none" dirty="0" smtClean="0"/>
              <a:t>regon WIC listens participant centered services as offering the option to opt out of having blood taken. </a:t>
            </a:r>
          </a:p>
          <a:p>
            <a:pPr marL="228600" lvl="1">
              <a:spcBef>
                <a:spcPts val="1000"/>
              </a:spcBef>
            </a:pPr>
            <a:r>
              <a:rPr lang="en-US" sz="2200" cap="none" dirty="0" smtClean="0"/>
              <a:t>While participants have the right to refuse having their blood test done, it should be a rare occurrence. </a:t>
            </a:r>
          </a:p>
          <a:p>
            <a:pPr marL="228600" lvl="1">
              <a:spcBef>
                <a:spcPts val="1000"/>
              </a:spcBef>
            </a:pPr>
            <a:r>
              <a:rPr lang="en-US" sz="2200" cap="none" dirty="0" smtClean="0"/>
              <a:t>You can ask </a:t>
            </a:r>
            <a:r>
              <a:rPr lang="en-US" sz="1900" cap="none" dirty="0" smtClean="0"/>
              <a:t>permission</a:t>
            </a:r>
            <a:r>
              <a:rPr lang="en-US" sz="2200" cap="none" dirty="0" smtClean="0"/>
              <a:t> to proceed in a way that doesn’t result in frequent refusal.</a:t>
            </a:r>
          </a:p>
          <a:p>
            <a:pPr marL="685800" lvl="2">
              <a:spcBef>
                <a:spcPts val="1000"/>
              </a:spcBef>
            </a:pPr>
            <a:r>
              <a:rPr lang="en-US" sz="1900" cap="none" dirty="0" smtClean="0"/>
              <a:t>“Would you rather do the weights and heights first or do the blood test?”</a:t>
            </a:r>
          </a:p>
          <a:p>
            <a:pPr marL="685800" lvl="2">
              <a:spcBef>
                <a:spcPts val="1000"/>
              </a:spcBef>
            </a:pPr>
            <a:r>
              <a:rPr lang="en-US" sz="1900" cap="none" dirty="0" smtClean="0"/>
              <a:t>“Shall we </a:t>
            </a:r>
            <a:r>
              <a:rPr lang="en-US" sz="1900" cap="none" dirty="0"/>
              <a:t>use your right or left </a:t>
            </a:r>
            <a:r>
              <a:rPr lang="en-US" sz="1900" cap="none" dirty="0" smtClean="0"/>
              <a:t>hand for the blood test?”</a:t>
            </a:r>
          </a:p>
          <a:p>
            <a:endParaRPr lang="en-US"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29</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950" y="1899205"/>
            <a:ext cx="3254984" cy="2952195"/>
          </a:xfrm>
          <a:prstGeom prst="ellipse">
            <a:avLst/>
          </a:prstGeom>
          <a:ln>
            <a:noFill/>
          </a:ln>
          <a:effectLst>
            <a:softEdge rad="112500"/>
          </a:effectLst>
        </p:spPr>
      </p:pic>
    </p:spTree>
    <p:extLst>
      <p:ext uri="{BB962C8B-B14F-4D97-AF65-F5344CB8AC3E}">
        <p14:creationId xmlns:p14="http://schemas.microsoft.com/office/powerpoint/2010/main" val="2795944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604729"/>
            <a:ext cx="10351752" cy="2736819"/>
          </a:xfrm>
        </p:spPr>
        <p:txBody>
          <a:bodyPr/>
          <a:lstStyle/>
          <a:p>
            <a:r>
              <a:rPr lang="en-US" cap="none" dirty="0" smtClean="0"/>
              <a:t>Section 1: Rights and Responsibilities</a:t>
            </a:r>
            <a:endParaRPr lang="en-US"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100" y="190500"/>
            <a:ext cx="4775200" cy="3175000"/>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016993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chemeClr val="accent1">
                    <a:lumMod val="50000"/>
                  </a:schemeClr>
                </a:solidFill>
              </a:rPr>
              <a:t>Think about it</a:t>
            </a:r>
            <a:endParaRPr lang="en-US" cap="none" dirty="0">
              <a:solidFill>
                <a:schemeClr val="accent1">
                  <a:lumMod val="50000"/>
                </a:schemeClr>
              </a:solidFill>
            </a:endParaRPr>
          </a:p>
        </p:txBody>
      </p:sp>
      <p:sp>
        <p:nvSpPr>
          <p:cNvPr id="3" name="Content Placeholder 2"/>
          <p:cNvSpPr>
            <a:spLocks noGrp="1"/>
          </p:cNvSpPr>
          <p:nvPr>
            <p:ph sz="quarter" idx="13"/>
          </p:nvPr>
        </p:nvSpPr>
        <p:spPr>
          <a:xfrm>
            <a:off x="762000" y="2367092"/>
            <a:ext cx="10515600" cy="3424107"/>
          </a:xfrm>
        </p:spPr>
        <p:txBody>
          <a:bodyPr>
            <a:normAutofit/>
          </a:bodyPr>
          <a:lstStyle/>
          <a:p>
            <a:r>
              <a:rPr lang="en-US" sz="2400" cap="none" dirty="0" smtClean="0"/>
              <a:t>What are the reasons we assess hemoglobin?</a:t>
            </a:r>
          </a:p>
          <a:p>
            <a:r>
              <a:rPr lang="en-US" sz="2400" cap="none" dirty="0" smtClean="0"/>
              <a:t>How often are participants refusing to have their hemoglobin checked?</a:t>
            </a:r>
          </a:p>
          <a:p>
            <a:r>
              <a:rPr lang="en-US" sz="2400" cap="none" dirty="0" smtClean="0"/>
              <a:t>What are the reasons they are refusing? </a:t>
            </a:r>
          </a:p>
          <a:p>
            <a:r>
              <a:rPr lang="en-US" sz="2400" cap="none" dirty="0" smtClean="0"/>
              <a:t>How are we influencing their decisions, if at all? </a:t>
            </a:r>
          </a:p>
          <a:p>
            <a:r>
              <a:rPr lang="en-US" sz="2400" cap="none" dirty="0" smtClean="0"/>
              <a:t>How can we respectfully ask permission in a way that doesn’t lead them to say no?</a:t>
            </a:r>
            <a:endParaRPr lang="en-US" sz="24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311" y="866364"/>
            <a:ext cx="2218807" cy="19784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21237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6744325" cy="1596177"/>
          </a:xfrm>
        </p:spPr>
        <p:txBody>
          <a:bodyPr/>
          <a:lstStyle/>
          <a:p>
            <a:r>
              <a:rPr lang="en-US" cap="none" dirty="0" smtClean="0"/>
              <a:t>Food List addition</a:t>
            </a:r>
            <a:endParaRPr lang="en-US" cap="none" dirty="0"/>
          </a:p>
        </p:txBody>
      </p:sp>
      <p:sp>
        <p:nvSpPr>
          <p:cNvPr id="3" name="Content Placeholder 2"/>
          <p:cNvSpPr>
            <a:spLocks noGrp="1"/>
          </p:cNvSpPr>
          <p:nvPr>
            <p:ph sz="quarter" idx="13"/>
          </p:nvPr>
        </p:nvSpPr>
        <p:spPr>
          <a:xfrm>
            <a:off x="913774" y="1782892"/>
            <a:ext cx="5080626" cy="3424107"/>
          </a:xfrm>
        </p:spPr>
        <p:txBody>
          <a:bodyPr>
            <a:noAutofit/>
          </a:bodyPr>
          <a:lstStyle/>
          <a:p>
            <a:r>
              <a:rPr lang="en-US" sz="2400" cap="none" dirty="0" smtClean="0"/>
              <a:t>Until the food list is updated, please include one of these extra flyers with every food list you hand out. </a:t>
            </a:r>
          </a:p>
          <a:p>
            <a:r>
              <a:rPr lang="en-US" sz="2400" cap="none" dirty="0" smtClean="0"/>
              <a:t>This lists the brands of tortillas and baby food that are authorized for WIC.</a:t>
            </a:r>
          </a:p>
          <a:p>
            <a:r>
              <a:rPr lang="en-US" sz="2400" cap="none" dirty="0" smtClean="0"/>
              <a:t>It is English on one side, Spanish on the other and formatted to fit in the food list.</a:t>
            </a:r>
            <a:endParaRPr lang="en-US" sz="24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00471">
            <a:off x="7442420" y="-744836"/>
            <a:ext cx="3204245" cy="726417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313276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Thank you for making WIC sparkle!</a:t>
            </a:r>
            <a:endParaRPr lang="en-US" cap="none" dirty="0"/>
          </a:p>
        </p:txBody>
      </p:sp>
      <p:sp>
        <p:nvSpPr>
          <p:cNvPr id="3" name="Content Placeholder 2"/>
          <p:cNvSpPr>
            <a:spLocks noGrp="1"/>
          </p:cNvSpPr>
          <p:nvPr>
            <p:ph sz="quarter" idx="13"/>
          </p:nvPr>
        </p:nvSpPr>
        <p:spPr/>
        <p:txBody>
          <a:bodyPr>
            <a:normAutofit/>
          </a:bodyPr>
          <a:lstStyle/>
          <a:p>
            <a:r>
              <a:rPr lang="en-US" sz="2400" cap="none" dirty="0" smtClean="0"/>
              <a:t>It’s all the little things you do everyday that make WIC work.</a:t>
            </a:r>
            <a:endParaRPr lang="en-US" sz="24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32</a:t>
            </a:fld>
            <a:endParaRPr lang="en-US"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384193" y="3132138"/>
            <a:ext cx="2371725" cy="2371725"/>
          </a:xfrm>
          <a:prstGeom prst="ellipse">
            <a:avLst/>
          </a:prstGeom>
          <a:ln>
            <a:noFill/>
          </a:ln>
          <a:effectLst>
            <a:softEdge rad="112500"/>
          </a:effectLst>
        </p:spPr>
      </p:pic>
    </p:spTree>
    <p:extLst>
      <p:ext uri="{BB962C8B-B14F-4D97-AF65-F5344CB8AC3E}">
        <p14:creationId xmlns:p14="http://schemas.microsoft.com/office/powerpoint/2010/main" val="3397456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474" y="1329717"/>
            <a:ext cx="7366625" cy="1596177"/>
          </a:xfrm>
        </p:spPr>
        <p:txBody>
          <a:bodyPr/>
          <a:lstStyle/>
          <a:p>
            <a:r>
              <a:rPr lang="en-US" cap="none" dirty="0" smtClean="0"/>
              <a:t>Offer the right form</a:t>
            </a:r>
            <a:endParaRPr lang="en-US" cap="none" dirty="0"/>
          </a:p>
        </p:txBody>
      </p:sp>
      <p:sp>
        <p:nvSpPr>
          <p:cNvPr id="3" name="Content Placeholder 2"/>
          <p:cNvSpPr>
            <a:spLocks noGrp="1"/>
          </p:cNvSpPr>
          <p:nvPr>
            <p:ph sz="quarter" idx="13"/>
          </p:nvPr>
        </p:nvSpPr>
        <p:spPr>
          <a:xfrm>
            <a:off x="672474" y="3022600"/>
            <a:ext cx="10363826" cy="3936999"/>
          </a:xfrm>
        </p:spPr>
        <p:txBody>
          <a:bodyPr>
            <a:noAutofit/>
          </a:bodyPr>
          <a:lstStyle/>
          <a:p>
            <a:r>
              <a:rPr lang="en-US" sz="2200" cap="none" dirty="0"/>
              <a:t>Offer every participant a copy of the Rights and Responsibilities form.</a:t>
            </a:r>
          </a:p>
          <a:p>
            <a:r>
              <a:rPr lang="en-US" sz="2200" cap="none" dirty="0" smtClean="0"/>
              <a:t>The Rights and Responsibilities form and the Participant Signature form are available in English, Spanish, Russian, Vietnamese, Chinese, Somali, and Arabic. </a:t>
            </a:r>
          </a:p>
          <a:p>
            <a:pPr lvl="1"/>
            <a:r>
              <a:rPr lang="en-US" sz="2200" cap="none" dirty="0" smtClean="0"/>
              <a:t>Make sure you offer forms in the language of the participant.</a:t>
            </a:r>
          </a:p>
          <a:p>
            <a:r>
              <a:rPr lang="en-US" sz="2200" cap="none" dirty="0" smtClean="0"/>
              <a:t>If the participant speaks something other than one of these languages, have the interpreter read the form to them in their native language.</a:t>
            </a:r>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100" y="0"/>
            <a:ext cx="4279900" cy="3109995"/>
          </a:xfrm>
          <a:prstGeom prst="rect">
            <a:avLst/>
          </a:prstGeom>
        </p:spPr>
      </p:pic>
    </p:spTree>
    <p:extLst>
      <p:ext uri="{BB962C8B-B14F-4D97-AF65-F5344CB8AC3E}">
        <p14:creationId xmlns:p14="http://schemas.microsoft.com/office/powerpoint/2010/main" val="2893879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Explaining rights and responsibilities builds trust</a:t>
            </a:r>
            <a:endParaRPr lang="en-US" cap="none" dirty="0"/>
          </a:p>
        </p:txBody>
      </p:sp>
      <p:sp>
        <p:nvSpPr>
          <p:cNvPr id="3" name="Content Placeholder 2"/>
          <p:cNvSpPr>
            <a:spLocks noGrp="1"/>
          </p:cNvSpPr>
          <p:nvPr>
            <p:ph sz="quarter" idx="13"/>
          </p:nvPr>
        </p:nvSpPr>
        <p:spPr>
          <a:xfrm>
            <a:off x="913774" y="1790700"/>
            <a:ext cx="8357226" cy="4000500"/>
          </a:xfrm>
        </p:spPr>
        <p:txBody>
          <a:bodyPr>
            <a:normAutofit lnSpcReduction="10000"/>
          </a:bodyPr>
          <a:lstStyle/>
          <a:p>
            <a:r>
              <a:rPr lang="en-US" sz="2200" cap="none" dirty="0" smtClean="0"/>
              <a:t>Every participant has the right to understand what we are asking them to sign. Understanding begins the process of building trust. </a:t>
            </a:r>
          </a:p>
          <a:p>
            <a:r>
              <a:rPr lang="en-US" sz="2200" cap="none" dirty="0" smtClean="0"/>
              <a:t>Take the time to go over the </a:t>
            </a:r>
            <a:r>
              <a:rPr lang="en-US" sz="2200" i="1" cap="none" dirty="0" smtClean="0"/>
              <a:t>Rights and Responsibilities </a:t>
            </a:r>
            <a:r>
              <a:rPr lang="en-US" sz="2200" cap="none" dirty="0" smtClean="0"/>
              <a:t>form with every participant before asking them to sign the </a:t>
            </a:r>
            <a:r>
              <a:rPr lang="en-US" sz="2200" i="1" cap="none" dirty="0" smtClean="0"/>
              <a:t>Participant Signature </a:t>
            </a:r>
            <a:r>
              <a:rPr lang="en-US" sz="2200" cap="none" dirty="0" smtClean="0"/>
              <a:t>form.</a:t>
            </a:r>
          </a:p>
          <a:p>
            <a:r>
              <a:rPr lang="en-US" sz="2200" cap="none" dirty="0"/>
              <a:t>Find a way to comfortably offer assistance reading the form to everyone.</a:t>
            </a:r>
          </a:p>
          <a:p>
            <a:pPr lvl="1"/>
            <a:r>
              <a:rPr lang="en-US" sz="2200" cap="none" dirty="0"/>
              <a:t>“Would you like me to read this to you?” </a:t>
            </a:r>
          </a:p>
          <a:p>
            <a:pPr lvl="1"/>
            <a:r>
              <a:rPr lang="en-US" sz="2200" cap="none" dirty="0"/>
              <a:t>“Let me know if I can help you with understanding the form. It is pretty long and complicated.”</a:t>
            </a:r>
          </a:p>
          <a:p>
            <a:endParaRPr lang="en-US" cap="none"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0884" y="1854199"/>
            <a:ext cx="2602516" cy="38989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8312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7283"/>
            <a:ext cx="10364451" cy="1596177"/>
          </a:xfrm>
        </p:spPr>
        <p:txBody>
          <a:bodyPr/>
          <a:lstStyle/>
          <a:p>
            <a:r>
              <a:rPr lang="en-US" cap="none" dirty="0" smtClean="0"/>
              <a:t>Verbally review the information</a:t>
            </a:r>
            <a:endParaRPr lang="en-US" cap="none" dirty="0"/>
          </a:p>
        </p:txBody>
      </p:sp>
      <p:sp>
        <p:nvSpPr>
          <p:cNvPr id="3" name="Content Placeholder 2"/>
          <p:cNvSpPr>
            <a:spLocks noGrp="1"/>
          </p:cNvSpPr>
          <p:nvPr>
            <p:ph sz="quarter" idx="13"/>
          </p:nvPr>
        </p:nvSpPr>
        <p:spPr>
          <a:xfrm>
            <a:off x="609600" y="990600"/>
            <a:ext cx="9575800" cy="5410200"/>
          </a:xfrm>
        </p:spPr>
        <p:txBody>
          <a:bodyPr>
            <a:noAutofit/>
          </a:bodyPr>
          <a:lstStyle/>
          <a:p>
            <a:r>
              <a:rPr lang="en-US" sz="2200" cap="none" dirty="0" smtClean="0"/>
              <a:t>The Rights and Responsibilities form has three sections – rights, responsibilities, and rules.</a:t>
            </a:r>
          </a:p>
          <a:p>
            <a:r>
              <a:rPr lang="en-US" sz="2200" cap="none" dirty="0" smtClean="0"/>
              <a:t>Point out each section and give an example of a key point found in that section. For example:</a:t>
            </a:r>
          </a:p>
          <a:p>
            <a:pPr lvl="1"/>
            <a:r>
              <a:rPr lang="en-US" sz="2100" cap="none" dirty="0" smtClean="0"/>
              <a:t>This first section of the form includes all your rights on the program, like the right to have all your information protected and the right to appeal if you disagree with any of the programs decisions.</a:t>
            </a:r>
          </a:p>
          <a:p>
            <a:pPr lvl="1"/>
            <a:r>
              <a:rPr lang="en-US" sz="2100" cap="none" dirty="0" smtClean="0"/>
              <a:t>The second section of the form goes over your responsibilities as a WIC participant, like bringing in your proof of identity when you come in for WIC appointments.</a:t>
            </a:r>
          </a:p>
          <a:p>
            <a:pPr lvl="1"/>
            <a:r>
              <a:rPr lang="en-US" sz="2100" cap="none" dirty="0" smtClean="0"/>
              <a:t>The last section covers the program rules like not selling any of your WIC benefits. </a:t>
            </a:r>
          </a:p>
          <a:p>
            <a:pPr lvl="1"/>
            <a:r>
              <a:rPr lang="en-US" sz="2100" cap="none" dirty="0" smtClean="0"/>
              <a:t>Take a minute to look this over and let me know what questions you have.</a:t>
            </a:r>
            <a:endParaRPr lang="en-US" sz="21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8333" b="4815"/>
          <a:stretch/>
        </p:blipFill>
        <p:spPr>
          <a:xfrm>
            <a:off x="10185400" y="3105706"/>
            <a:ext cx="1854200" cy="1880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49103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75" y="961417"/>
            <a:ext cx="10364451" cy="1596177"/>
          </a:xfrm>
        </p:spPr>
        <p:txBody>
          <a:bodyPr>
            <a:normAutofit fontScale="90000"/>
          </a:bodyPr>
          <a:lstStyle/>
          <a:p>
            <a:r>
              <a:rPr lang="en-US" cap="none" dirty="0" smtClean="0">
                <a:solidFill>
                  <a:schemeClr val="accent1">
                    <a:lumMod val="50000"/>
                  </a:schemeClr>
                </a:solidFill>
              </a:rPr>
              <a:t>Think about it</a:t>
            </a:r>
            <a:r>
              <a:rPr lang="en-US" dirty="0" smtClean="0"/>
              <a:t/>
            </a:r>
            <a:br>
              <a:rPr lang="en-US" dirty="0" smtClean="0"/>
            </a:br>
            <a:r>
              <a:rPr lang="en-US" sz="2200" cap="none" dirty="0"/>
              <a:t>Take a look at a copy of the Rights and Responsibilities form and the Participant Signature form.</a:t>
            </a:r>
            <a:br>
              <a:rPr lang="en-US" sz="2200" cap="none" dirty="0"/>
            </a:br>
            <a:endParaRPr lang="en-US" dirty="0"/>
          </a:p>
        </p:txBody>
      </p:sp>
      <p:sp>
        <p:nvSpPr>
          <p:cNvPr id="5" name="Text Placeholder 4"/>
          <p:cNvSpPr>
            <a:spLocks noGrp="1"/>
          </p:cNvSpPr>
          <p:nvPr>
            <p:ph type="body" idx="1"/>
          </p:nvPr>
        </p:nvSpPr>
        <p:spPr>
          <a:xfrm>
            <a:off x="1146326" y="2077939"/>
            <a:ext cx="4873474" cy="679994"/>
          </a:xfrm>
        </p:spPr>
        <p:txBody>
          <a:bodyPr/>
          <a:lstStyle/>
          <a:p>
            <a:r>
              <a:rPr lang="en-US" cap="none" dirty="0" smtClean="0"/>
              <a:t>From a WIC staff perspective:</a:t>
            </a:r>
            <a:endParaRPr lang="en-US" cap="none" dirty="0"/>
          </a:p>
        </p:txBody>
      </p:sp>
      <p:sp>
        <p:nvSpPr>
          <p:cNvPr id="3" name="Content Placeholder 2"/>
          <p:cNvSpPr>
            <a:spLocks noGrp="1"/>
          </p:cNvSpPr>
          <p:nvPr>
            <p:ph sz="quarter" idx="13"/>
          </p:nvPr>
        </p:nvSpPr>
        <p:spPr>
          <a:xfrm>
            <a:off x="1146326" y="2757933"/>
            <a:ext cx="5106027" cy="3617467"/>
          </a:xfrm>
        </p:spPr>
        <p:txBody>
          <a:bodyPr>
            <a:normAutofit/>
          </a:bodyPr>
          <a:lstStyle/>
          <a:p>
            <a:r>
              <a:rPr lang="en-US" sz="2200" cap="none" dirty="0" smtClean="0"/>
              <a:t>As a WIC staff person, what do you think would be the most important thing to review with participants? </a:t>
            </a:r>
          </a:p>
          <a:p>
            <a:r>
              <a:rPr lang="en-US" sz="2200" cap="none" dirty="0" smtClean="0"/>
              <a:t>What questions have you had from participants in the past? </a:t>
            </a:r>
          </a:p>
          <a:p>
            <a:r>
              <a:rPr lang="en-US" sz="2200" cap="none" dirty="0" smtClean="0"/>
              <a:t>Thinking about how you have heard others explain this, what wording seemed to work best?</a:t>
            </a:r>
          </a:p>
          <a:p>
            <a:endParaRPr lang="en-US" cap="none" dirty="0" smtClean="0"/>
          </a:p>
          <a:p>
            <a:endParaRPr lang="en-US" cap="none" dirty="0"/>
          </a:p>
        </p:txBody>
      </p:sp>
      <p:sp>
        <p:nvSpPr>
          <p:cNvPr id="6" name="Text Placeholder 5"/>
          <p:cNvSpPr>
            <a:spLocks noGrp="1"/>
          </p:cNvSpPr>
          <p:nvPr>
            <p:ph type="body" sz="quarter" idx="3"/>
          </p:nvPr>
        </p:nvSpPr>
        <p:spPr>
          <a:xfrm>
            <a:off x="6328551" y="2077939"/>
            <a:ext cx="5025872" cy="679994"/>
          </a:xfrm>
        </p:spPr>
        <p:txBody>
          <a:bodyPr/>
          <a:lstStyle/>
          <a:p>
            <a:r>
              <a:rPr lang="en-US" cap="none" dirty="0" smtClean="0"/>
              <a:t>From a WIC participant perspective:</a:t>
            </a:r>
            <a:endParaRPr lang="en-US" cap="none" dirty="0"/>
          </a:p>
        </p:txBody>
      </p:sp>
      <p:sp>
        <p:nvSpPr>
          <p:cNvPr id="7" name="Content Placeholder 6"/>
          <p:cNvSpPr>
            <a:spLocks noGrp="1"/>
          </p:cNvSpPr>
          <p:nvPr>
            <p:ph sz="quarter" idx="14"/>
          </p:nvPr>
        </p:nvSpPr>
        <p:spPr>
          <a:xfrm>
            <a:off x="6019800" y="2757932"/>
            <a:ext cx="5105401" cy="3033266"/>
          </a:xfrm>
        </p:spPr>
        <p:txBody>
          <a:bodyPr/>
          <a:lstStyle/>
          <a:p>
            <a:r>
              <a:rPr lang="en-US" sz="2200" cap="none" dirty="0"/>
              <a:t>If you were a new WIC participant, what part do you think would be most important? </a:t>
            </a:r>
            <a:endParaRPr lang="en-US" sz="2200" cap="none" dirty="0" smtClean="0"/>
          </a:p>
          <a:p>
            <a:r>
              <a:rPr lang="en-US" sz="2200" cap="none" dirty="0" smtClean="0"/>
              <a:t>What is most </a:t>
            </a:r>
            <a:r>
              <a:rPr lang="en-US" sz="2200" cap="none" dirty="0"/>
              <a:t>confusing?</a:t>
            </a:r>
          </a:p>
          <a:p>
            <a:endParaRPr lang="en-US" dirty="0"/>
          </a:p>
        </p:txBody>
      </p:sp>
      <p:pic>
        <p:nvPicPr>
          <p:cNvPr id="8" name="Picture 7"/>
          <p:cNvPicPr>
            <a:picLocks noChangeAspect="1"/>
          </p:cNvPicPr>
          <p:nvPr/>
        </p:nvPicPr>
        <p:blipFill>
          <a:blip r:embed="rId3">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0" y="2757932"/>
            <a:ext cx="1381125" cy="203835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3450" y="3176398"/>
            <a:ext cx="1716362" cy="2488314"/>
          </a:xfrm>
          <a:prstGeom prst="rect">
            <a:avLst/>
          </a:prstGeom>
        </p:spPr>
      </p:pic>
      <p:sp>
        <p:nvSpPr>
          <p:cNvPr id="10" name="Slide Number Placeholder 9"/>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723012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604729"/>
            <a:ext cx="10351752" cy="2736819"/>
          </a:xfrm>
        </p:spPr>
        <p:txBody>
          <a:bodyPr/>
          <a:lstStyle/>
          <a:p>
            <a:r>
              <a:rPr lang="en-US" cap="none" dirty="0" smtClean="0"/>
              <a:t>Section 2: Income eligibility</a:t>
            </a:r>
            <a:endParaRPr lang="en-US"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100" y="190500"/>
            <a:ext cx="4775200" cy="317500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122097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Confidentiality</a:t>
            </a:r>
            <a:endParaRPr lang="en-US" cap="none" dirty="0"/>
          </a:p>
        </p:txBody>
      </p:sp>
      <p:sp>
        <p:nvSpPr>
          <p:cNvPr id="3" name="Content Placeholder 2"/>
          <p:cNvSpPr>
            <a:spLocks noGrp="1"/>
          </p:cNvSpPr>
          <p:nvPr>
            <p:ph sz="quarter" idx="13"/>
          </p:nvPr>
        </p:nvSpPr>
        <p:spPr/>
        <p:txBody>
          <a:bodyPr/>
          <a:lstStyle/>
          <a:p>
            <a:pPr marL="0" indent="0">
              <a:buNone/>
            </a:pPr>
            <a:r>
              <a:rPr lang="en-US" sz="2200" cap="none" dirty="0" smtClean="0"/>
              <a:t>Some things are better kept private!</a:t>
            </a:r>
          </a:p>
          <a:p>
            <a:r>
              <a:rPr lang="en-US" sz="2200" cap="none" dirty="0" smtClean="0"/>
              <a:t>It can be uncomfortable for participants to share the personal details of their household income and situation.</a:t>
            </a:r>
          </a:p>
          <a:p>
            <a:pPr marL="0" indent="0">
              <a:buNone/>
            </a:pPr>
            <a:r>
              <a:rPr lang="en-US" sz="2400" cap="none" dirty="0" smtClean="0">
                <a:solidFill>
                  <a:schemeClr val="accent1">
                    <a:lumMod val="75000"/>
                  </a:schemeClr>
                </a:solidFill>
              </a:rPr>
              <a:t>Think about it:</a:t>
            </a:r>
          </a:p>
          <a:p>
            <a:r>
              <a:rPr lang="en-US" sz="2200" cap="none" dirty="0" smtClean="0"/>
              <a:t>How does your clinic environment allow participants to share information comfortably?</a:t>
            </a:r>
          </a:p>
          <a:p>
            <a:r>
              <a:rPr lang="en-US" sz="2200" cap="none" dirty="0" smtClean="0"/>
              <a:t>What do you do to help protect their privacy as you gather data to put in TWIST?</a:t>
            </a:r>
            <a:endParaRPr lang="en-US" sz="2200" cap="non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6212" y="68817"/>
            <a:ext cx="2695575" cy="269557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550869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https://www.oregon.gov/oha/PH/HEALTHYPEOPLEFAMILIES/WIC/Documents/cleanup-inservice-presentation.pptx</Url>
      <Description>Operation Clean up</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f144fd3f-61b7-45a4-a8a5-a00a4ffd3675" xsi:nil="true"/>
    <DocumentExpirationDate xmlns="59da1016-2a1b-4f8a-9768-d7a4932f6f16">2018-12-31T08:00:00+00:00</DocumentExpirationDate>
    <IATopic xmlns="59da1016-2a1b-4f8a-9768-d7a4932f6f16">Public Health - Providers and Partners</IATopic>
    <Meta_x0020_Keywords xmlns="f144fd3f-61b7-45a4-a8a5-a00a4ffd367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A846F8-C305-46A8-BF61-03B5E0E4A10E}"/>
</file>

<file path=customXml/itemProps2.xml><?xml version="1.0" encoding="utf-8"?>
<ds:datastoreItem xmlns:ds="http://schemas.openxmlformats.org/officeDocument/2006/customXml" ds:itemID="{57561F59-BCEB-445F-BAE1-A9689B903EC9}"/>
</file>

<file path=customXml/itemProps3.xml><?xml version="1.0" encoding="utf-8"?>
<ds:datastoreItem xmlns:ds="http://schemas.openxmlformats.org/officeDocument/2006/customXml" ds:itemID="{2BC6CC2F-4D15-42F1-A6D3-52ED3458413D}"/>
</file>

<file path=docProps/app.xml><?xml version="1.0" encoding="utf-8"?>
<Properties xmlns="http://schemas.openxmlformats.org/officeDocument/2006/extended-properties" xmlns:vt="http://schemas.openxmlformats.org/officeDocument/2006/docPropsVTypes">
  <Template>TM04033925[[fn=Droplet]]</Template>
  <TotalTime>1478</TotalTime>
  <Words>1955</Words>
  <Application>Microsoft Office PowerPoint</Application>
  <PresentationFormat>Widescreen</PresentationFormat>
  <Paragraphs>194</Paragraphs>
  <Slides>32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Tw Cen MT</vt:lpstr>
      <vt:lpstr>Droplet</vt:lpstr>
      <vt:lpstr>Operation Clean up</vt:lpstr>
      <vt:lpstr>Time to polish up procedures</vt:lpstr>
      <vt:lpstr>Section 1: Rights and Responsibilities</vt:lpstr>
      <vt:lpstr>Offer the right form</vt:lpstr>
      <vt:lpstr>Explaining rights and responsibilities builds trust</vt:lpstr>
      <vt:lpstr>Verbally review the information</vt:lpstr>
      <vt:lpstr>Think about it Take a look at a copy of the Rights and Responsibilities form and the Participant Signature form. </vt:lpstr>
      <vt:lpstr>Section 2: Income eligibility</vt:lpstr>
      <vt:lpstr>Confidentiality</vt:lpstr>
      <vt:lpstr>Households with unborn to be counted</vt:lpstr>
      <vt:lpstr>3 Steps for checking adjunctive eligibility </vt:lpstr>
      <vt:lpstr>New requirement with eligibility pending</vt:lpstr>
      <vt:lpstr>New “No Proof Form”</vt:lpstr>
      <vt:lpstr>Completing the form – Step 1</vt:lpstr>
      <vt:lpstr>Completing the form – Step 2 Missing Proof</vt:lpstr>
      <vt:lpstr>Completing the form – Step 2 Missing Proof of Income</vt:lpstr>
      <vt:lpstr>Completing the form – Step 2 Missing Proof of Income</vt:lpstr>
      <vt:lpstr>Completing the form – Step 2 Missing Proof of Residence</vt:lpstr>
      <vt:lpstr>Completing the form – Step 2 Missing Proof of Identity</vt:lpstr>
      <vt:lpstr>Completing the form – Step 3</vt:lpstr>
      <vt:lpstr>How can you make sure they come back in 30 days?</vt:lpstr>
      <vt:lpstr>Section 3: Other clean up</vt:lpstr>
      <vt:lpstr>Voter registration clean up</vt:lpstr>
      <vt:lpstr>Documenting all referrals in TWIST is required</vt:lpstr>
      <vt:lpstr>Documenting all referrals in TWIST is required</vt:lpstr>
      <vt:lpstr>Documenting all referrals in TWIST is required</vt:lpstr>
      <vt:lpstr>Documenting all referrals in TWIST is required</vt:lpstr>
      <vt:lpstr>Documenting all referrals in TWIST is required</vt:lpstr>
      <vt:lpstr>Collecting hemoglobin values</vt:lpstr>
      <vt:lpstr>Think about it</vt:lpstr>
      <vt:lpstr>Food List addition</vt:lpstr>
      <vt:lpstr>Thank you for making WIC sparkle!</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Clean up</dc:title>
  <dc:creator>Mcgee Kimberly O</dc:creator>
  <cp:lastModifiedBy>Mcgee Kimberly O</cp:lastModifiedBy>
  <cp:revision>48</cp:revision>
  <cp:lastPrinted>2015-11-02T18:55:40Z</cp:lastPrinted>
  <dcterms:created xsi:type="dcterms:W3CDTF">2015-10-14T22:48:40Z</dcterms:created>
  <dcterms:modified xsi:type="dcterms:W3CDTF">2015-12-09T22:28:20Z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7a8214dd-047d-4ac3-b198-53133860870f,2;7a8214dd-047d-4ac3-b198-53133860870f,4;7a8214dd-047d-4ac3-b198-53133860870f,7;</vt:lpwstr>
  </property>
  <property fmtid="{D5CDD505-2E9C-101B-9397-08002B2CF9AE}" pid="4" name="Order">
    <vt:r8>106100</vt:r8>
  </property>
</Properties>
</file>