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79"/>
  </p:notesMasterIdLst>
  <p:sldIdLst>
    <p:sldId id="257" r:id="rId5"/>
    <p:sldId id="342" r:id="rId6"/>
    <p:sldId id="385" r:id="rId7"/>
    <p:sldId id="414" r:id="rId8"/>
    <p:sldId id="259" r:id="rId9"/>
    <p:sldId id="302" r:id="rId10"/>
    <p:sldId id="303" r:id="rId11"/>
    <p:sldId id="304" r:id="rId12"/>
    <p:sldId id="395" r:id="rId13"/>
    <p:sldId id="305" r:id="rId14"/>
    <p:sldId id="410" r:id="rId15"/>
    <p:sldId id="405" r:id="rId16"/>
    <p:sldId id="404" r:id="rId17"/>
    <p:sldId id="413" r:id="rId18"/>
    <p:sldId id="364" r:id="rId19"/>
    <p:sldId id="367" r:id="rId20"/>
    <p:sldId id="346" r:id="rId21"/>
    <p:sldId id="415" r:id="rId22"/>
    <p:sldId id="355" r:id="rId23"/>
    <p:sldId id="363" r:id="rId24"/>
    <p:sldId id="265" r:id="rId25"/>
    <p:sldId id="416" r:id="rId26"/>
    <p:sldId id="417" r:id="rId27"/>
    <p:sldId id="308" r:id="rId28"/>
    <p:sldId id="370" r:id="rId29"/>
    <p:sldId id="371" r:id="rId30"/>
    <p:sldId id="372" r:id="rId31"/>
    <p:sldId id="400" r:id="rId32"/>
    <p:sldId id="418" r:id="rId33"/>
    <p:sldId id="356" r:id="rId34"/>
    <p:sldId id="272" r:id="rId35"/>
    <p:sldId id="398" r:id="rId36"/>
    <p:sldId id="313" r:id="rId37"/>
    <p:sldId id="373" r:id="rId38"/>
    <p:sldId id="399" r:id="rId39"/>
    <p:sldId id="314" r:id="rId40"/>
    <p:sldId id="424" r:id="rId41"/>
    <p:sldId id="350" r:id="rId42"/>
    <p:sldId id="374" r:id="rId43"/>
    <p:sldId id="421" r:id="rId44"/>
    <p:sldId id="358" r:id="rId45"/>
    <p:sldId id="401" r:id="rId46"/>
    <p:sldId id="429" r:id="rId47"/>
    <p:sldId id="351" r:id="rId48"/>
    <p:sldId id="318" r:id="rId49"/>
    <p:sldId id="375" r:id="rId50"/>
    <p:sldId id="377" r:id="rId51"/>
    <p:sldId id="376" r:id="rId52"/>
    <p:sldId id="423" r:id="rId53"/>
    <p:sldId id="419" r:id="rId54"/>
    <p:sldId id="329" r:id="rId55"/>
    <p:sldId id="378" r:id="rId56"/>
    <p:sldId id="411" r:id="rId57"/>
    <p:sldId id="379" r:id="rId58"/>
    <p:sldId id="380" r:id="rId59"/>
    <p:sldId id="381" r:id="rId60"/>
    <p:sldId id="412" r:id="rId61"/>
    <p:sldId id="321" r:id="rId62"/>
    <p:sldId id="386" r:id="rId63"/>
    <p:sldId id="387" r:id="rId64"/>
    <p:sldId id="389" r:id="rId65"/>
    <p:sldId id="323" r:id="rId66"/>
    <p:sldId id="390" r:id="rId67"/>
    <p:sldId id="426" r:id="rId68"/>
    <p:sldId id="425" r:id="rId69"/>
    <p:sldId id="406" r:id="rId70"/>
    <p:sldId id="392" r:id="rId71"/>
    <p:sldId id="427" r:id="rId72"/>
    <p:sldId id="428" r:id="rId73"/>
    <p:sldId id="409" r:id="rId74"/>
    <p:sldId id="340" r:id="rId75"/>
    <p:sldId id="408" r:id="rId76"/>
    <p:sldId id="394" r:id="rId77"/>
    <p:sldId id="341"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D18296-7B62-411D-9E31-CFFECA66A51D}">
          <p14:sldIdLst>
            <p14:sldId id="257"/>
            <p14:sldId id="342"/>
            <p14:sldId id="385"/>
          </p14:sldIdLst>
        </p14:section>
        <p14:section name="Protected Classes" id="{8EFB2DF4-0ADF-4E9A-905B-16BF73A804EA}">
          <p14:sldIdLst>
            <p14:sldId id="414"/>
            <p14:sldId id="259"/>
            <p14:sldId id="302"/>
            <p14:sldId id="303"/>
            <p14:sldId id="304"/>
            <p14:sldId id="395"/>
          </p14:sldIdLst>
        </p14:section>
        <p14:section name="Protected Classes &amp; Following Rules" id="{77015893-8BBA-4AF8-8888-ECE55A38482B}">
          <p14:sldIdLst>
            <p14:sldId id="305"/>
            <p14:sldId id="410"/>
            <p14:sldId id="405"/>
            <p14:sldId id="404"/>
            <p14:sldId id="413"/>
            <p14:sldId id="364"/>
            <p14:sldId id="367"/>
            <p14:sldId id="346"/>
          </p14:sldIdLst>
        </p14:section>
        <p14:section name="Limited English Proficiency Scenario" id="{53728845-2769-4A96-B0E6-3EBB6DC649EB}">
          <p14:sldIdLst>
            <p14:sldId id="415"/>
            <p14:sldId id="355"/>
            <p14:sldId id="363"/>
            <p14:sldId id="265"/>
            <p14:sldId id="416"/>
            <p14:sldId id="417"/>
            <p14:sldId id="308"/>
            <p14:sldId id="370"/>
            <p14:sldId id="371"/>
            <p14:sldId id="372"/>
            <p14:sldId id="400"/>
          </p14:sldIdLst>
        </p14:section>
        <p14:section name="Justice For All Poster" id="{52E58FA3-07D5-441D-A122-A4D7805E69E4}">
          <p14:sldIdLst>
            <p14:sldId id="418"/>
            <p14:sldId id="356"/>
            <p14:sldId id="272"/>
            <p14:sldId id="398"/>
            <p14:sldId id="313"/>
            <p14:sldId id="373"/>
            <p14:sldId id="399"/>
            <p14:sldId id="314"/>
          </p14:sldIdLst>
        </p14:section>
        <p14:section name="Submitting Complaints" id="{1CB8C458-AE04-4C25-B93E-F0E0F006B887}">
          <p14:sldIdLst>
            <p14:sldId id="424"/>
            <p14:sldId id="350"/>
            <p14:sldId id="374"/>
            <p14:sldId id="421"/>
            <p14:sldId id="358"/>
            <p14:sldId id="401"/>
            <p14:sldId id="429"/>
            <p14:sldId id="351"/>
            <p14:sldId id="318"/>
            <p14:sldId id="375"/>
            <p14:sldId id="377"/>
            <p14:sldId id="376"/>
            <p14:sldId id="423"/>
          </p14:sldIdLst>
        </p14:section>
        <p14:section name="Customer Service Complaints" id="{C32B0FAD-2B60-4A5B-A297-C87E76F5CFBF}">
          <p14:sldIdLst>
            <p14:sldId id="419"/>
            <p14:sldId id="329"/>
            <p14:sldId id="378"/>
            <p14:sldId id="411"/>
            <p14:sldId id="379"/>
            <p14:sldId id="380"/>
            <p14:sldId id="381"/>
            <p14:sldId id="412"/>
          </p14:sldIdLst>
        </p14:section>
        <p14:section name="Civil Rights Violation Complaints" id="{15D94D49-06F7-4EAC-ACCB-348F3E7585CC}">
          <p14:sldIdLst>
            <p14:sldId id="321"/>
            <p14:sldId id="386"/>
            <p14:sldId id="387"/>
            <p14:sldId id="389"/>
            <p14:sldId id="323"/>
            <p14:sldId id="390"/>
            <p14:sldId id="426"/>
            <p14:sldId id="425"/>
            <p14:sldId id="406"/>
          </p14:sldIdLst>
        </p14:section>
        <p14:section name="Civil Rights Complaints" id="{28961CDC-2522-476E-80B4-FA61EAF98EF8}">
          <p14:sldIdLst>
            <p14:sldId id="392"/>
            <p14:sldId id="427"/>
            <p14:sldId id="428"/>
            <p14:sldId id="409"/>
          </p14:sldIdLst>
        </p14:section>
        <p14:section name="A note from the Civil Rights Coordinator" id="{093B8877-05A8-4414-89C1-0FD551CD4E88}">
          <p14:sldIdLst>
            <p14:sldId id="340"/>
            <p14:sldId id="408"/>
            <p14:sldId id="394"/>
            <p14:sldId id="34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9172"/>
    <a:srgbClr val="DAD1C4"/>
    <a:srgbClr val="A1CC3A"/>
    <a:srgbClr val="F9B1AF"/>
    <a:srgbClr val="CC9900"/>
    <a:srgbClr val="6C54A3"/>
    <a:srgbClr val="404040"/>
    <a:srgbClr val="31B44B"/>
    <a:srgbClr val="A3E8B2"/>
    <a:srgbClr val="FDE0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74613" autoAdjust="0"/>
  </p:normalViewPr>
  <p:slideViewPr>
    <p:cSldViewPr>
      <p:cViewPr varScale="1">
        <p:scale>
          <a:sx n="95" d="100"/>
          <a:sy n="95" d="100"/>
        </p:scale>
        <p:origin x="1080" y="72"/>
      </p:cViewPr>
      <p:guideLst/>
    </p:cSldViewPr>
  </p:slideViewPr>
  <p:notesTextViewPr>
    <p:cViewPr>
      <p:scale>
        <a:sx n="1" d="1"/>
        <a:sy n="1" d="1"/>
      </p:scale>
      <p:origin x="0" y="0"/>
    </p:cViewPr>
  </p:notesTextViewPr>
  <p:sorterViewPr>
    <p:cViewPr varScale="1">
      <p:scale>
        <a:sx n="100" d="100"/>
        <a:sy n="100" d="100"/>
      </p:scale>
      <p:origin x="0" y="-2447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_rels/data2.xml.rels><?xml version="1.0" encoding="UTF-8" standalone="yes"?>
<Relationships xmlns="http://schemas.openxmlformats.org/package/2006/relationships"><Relationship Id="rId1" Type="http://schemas.openxmlformats.org/officeDocument/2006/relationships/hyperlink" Target="https://www.oregon.gov/OHA/PH/HEALTHYPEOPLEFAMILIES/WIC/Pages/wicpolicy.aspx"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www.oregon.gov/OHA/PH/HEALTHYPEOPLEFAMILIES/WIC/Pages/wicpolicy.aspx"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E77B5-22C9-42E3-AC46-75DBC5E8C40D}"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FDD7F778-C82B-4B62-B153-74ECF6ED59D8}">
      <dgm:prSet custT="1"/>
      <dgm:spPr>
        <a:solidFill>
          <a:srgbClr val="6C54A3"/>
        </a:solidFill>
      </dgm:spPr>
      <dgm:t>
        <a:bodyPr/>
        <a:lstStyle/>
        <a:p>
          <a:r>
            <a:rPr lang="en-US" sz="2400" dirty="0">
              <a:latin typeface="Verdana" panose="020B0604030504040204" pitchFamily="34" charset="0"/>
              <a:ea typeface="Verdana" panose="020B0604030504040204" pitchFamily="34" charset="0"/>
            </a:rPr>
            <a:t>Complaints can be received in  many ways</a:t>
          </a:r>
        </a:p>
      </dgm:t>
    </dgm:pt>
    <dgm:pt modelId="{645AF05E-0DCA-46C2-ABA9-0C9DB0C9EB44}" type="parTrans" cxnId="{AFDFCF6A-5F82-4F72-9B6D-F7C6BCB52399}">
      <dgm:prSet/>
      <dgm:spPr/>
      <dgm:t>
        <a:bodyPr/>
        <a:lstStyle/>
        <a:p>
          <a:endParaRPr lang="en-US"/>
        </a:p>
      </dgm:t>
    </dgm:pt>
    <dgm:pt modelId="{E4E6E10B-F1B5-4941-865C-5CBB8195F7B9}" type="sibTrans" cxnId="{AFDFCF6A-5F82-4F72-9B6D-F7C6BCB52399}">
      <dgm:prSet/>
      <dgm:spPr/>
      <dgm:t>
        <a:bodyPr/>
        <a:lstStyle/>
        <a:p>
          <a:endParaRPr lang="en-US"/>
        </a:p>
      </dgm:t>
    </dgm:pt>
    <dgm:pt modelId="{66354F1A-B119-46B4-9AE2-C4183AE28B66}">
      <dgm:prSet/>
      <dgm:spPr>
        <a:solidFill>
          <a:schemeClr val="accent5">
            <a:lumMod val="40000"/>
            <a:lumOff val="60000"/>
            <a:alpha val="90000"/>
          </a:schemeClr>
        </a:solidFill>
      </dgm:spPr>
      <dgm:t>
        <a:bodyPr/>
        <a:lstStyle/>
        <a:p>
          <a:r>
            <a:rPr lang="en-US" dirty="0">
              <a:latin typeface="Verdana" panose="020B0604030504040204" pitchFamily="34" charset="0"/>
              <a:ea typeface="Verdana" panose="020B0604030504040204" pitchFamily="34" charset="0"/>
            </a:rPr>
            <a:t>In person, email, phone, things we see on social media</a:t>
          </a:r>
        </a:p>
      </dgm:t>
    </dgm:pt>
    <dgm:pt modelId="{681C3357-7A0A-43EE-8FD0-1CB363135505}" type="parTrans" cxnId="{59B571BE-03DA-4DAF-88FD-F94D93068218}">
      <dgm:prSet/>
      <dgm:spPr/>
      <dgm:t>
        <a:bodyPr/>
        <a:lstStyle/>
        <a:p>
          <a:endParaRPr lang="en-US"/>
        </a:p>
      </dgm:t>
    </dgm:pt>
    <dgm:pt modelId="{618FA954-5044-459A-B4C0-BC83F01E2C94}" type="sibTrans" cxnId="{59B571BE-03DA-4DAF-88FD-F94D93068218}">
      <dgm:prSet/>
      <dgm:spPr/>
      <dgm:t>
        <a:bodyPr/>
        <a:lstStyle/>
        <a:p>
          <a:endParaRPr lang="en-US"/>
        </a:p>
      </dgm:t>
    </dgm:pt>
    <dgm:pt modelId="{BF773076-2EF4-4564-99F6-1B0C4EEE1A8E}">
      <dgm:prSet/>
      <dgm:spPr>
        <a:solidFill>
          <a:schemeClr val="accent5">
            <a:lumMod val="40000"/>
            <a:lumOff val="60000"/>
            <a:alpha val="90000"/>
          </a:schemeClr>
        </a:solidFill>
      </dgm:spPr>
      <dgm:t>
        <a:bodyPr/>
        <a:lstStyle/>
        <a:p>
          <a:r>
            <a:rPr lang="en-US" dirty="0">
              <a:latin typeface="Verdana" panose="020B0604030504040204" pitchFamily="34" charset="0"/>
              <a:ea typeface="Verdana" panose="020B0604030504040204" pitchFamily="34" charset="0"/>
            </a:rPr>
            <a:t>Complaints can be submitted by witnesses or the person who experienced the event</a:t>
          </a:r>
        </a:p>
      </dgm:t>
    </dgm:pt>
    <dgm:pt modelId="{64526425-9A2D-4BA5-AAD3-1DDDE5C78E30}" type="parTrans" cxnId="{CB85BD4A-C1F0-46E0-A300-9B7F24237BBB}">
      <dgm:prSet/>
      <dgm:spPr/>
      <dgm:t>
        <a:bodyPr/>
        <a:lstStyle/>
        <a:p>
          <a:endParaRPr lang="en-US"/>
        </a:p>
      </dgm:t>
    </dgm:pt>
    <dgm:pt modelId="{4121361C-029F-44D0-BFDA-ABE69A4C6206}" type="sibTrans" cxnId="{CB85BD4A-C1F0-46E0-A300-9B7F24237BBB}">
      <dgm:prSet/>
      <dgm:spPr/>
      <dgm:t>
        <a:bodyPr/>
        <a:lstStyle/>
        <a:p>
          <a:endParaRPr lang="en-US"/>
        </a:p>
      </dgm:t>
    </dgm:pt>
    <dgm:pt modelId="{BBE4B292-13B3-49AF-8EC5-A7247946BA94}">
      <dgm:prSet custT="1"/>
      <dgm:spPr/>
      <dgm:t>
        <a:bodyPr/>
        <a:lstStyle/>
        <a:p>
          <a:r>
            <a:rPr lang="en-US" sz="2400" dirty="0">
              <a:latin typeface="Verdana" panose="020B0604030504040204" pitchFamily="34" charset="0"/>
              <a:ea typeface="Verdana" panose="020B0604030504040204" pitchFamily="34" charset="0"/>
            </a:rPr>
            <a:t>Enter all complaints</a:t>
          </a:r>
        </a:p>
      </dgm:t>
    </dgm:pt>
    <dgm:pt modelId="{2AD64208-F287-4E82-82AE-B595F7EB8CCE}" type="parTrans" cxnId="{46C6B5FF-0675-4A53-B82C-A021C55785EB}">
      <dgm:prSet/>
      <dgm:spPr/>
      <dgm:t>
        <a:bodyPr/>
        <a:lstStyle/>
        <a:p>
          <a:endParaRPr lang="en-US"/>
        </a:p>
      </dgm:t>
    </dgm:pt>
    <dgm:pt modelId="{81F46D07-1C17-4A0E-A2F8-F6397B89B151}" type="sibTrans" cxnId="{46C6B5FF-0675-4A53-B82C-A021C55785EB}">
      <dgm:prSet/>
      <dgm:spPr/>
      <dgm:t>
        <a:bodyPr/>
        <a:lstStyle/>
        <a:p>
          <a:endParaRPr lang="en-US"/>
        </a:p>
      </dgm:t>
    </dgm:pt>
    <dgm:pt modelId="{78F97983-4B9C-4CC7-B65C-3922535BC4ED}">
      <dgm:prSet/>
      <dgm:spPr/>
      <dgm:t>
        <a:bodyPr/>
        <a:lstStyle/>
        <a:p>
          <a:r>
            <a:rPr lang="en-US" dirty="0">
              <a:latin typeface="Verdana" panose="020B0604030504040204" pitchFamily="34" charset="0"/>
              <a:ea typeface="Verdana" panose="020B0604030504040204" pitchFamily="34" charset="0"/>
            </a:rPr>
            <a:t>Complaints can be about poor customer service, civil rights violations or a combination of both </a:t>
          </a:r>
        </a:p>
      </dgm:t>
    </dgm:pt>
    <dgm:pt modelId="{BDBF4E8C-CA6C-46D4-B147-162F50A0B187}" type="parTrans" cxnId="{11A7711B-15CD-440B-A54E-C936542F5183}">
      <dgm:prSet/>
      <dgm:spPr/>
      <dgm:t>
        <a:bodyPr/>
        <a:lstStyle/>
        <a:p>
          <a:endParaRPr lang="en-US"/>
        </a:p>
      </dgm:t>
    </dgm:pt>
    <dgm:pt modelId="{C1A33266-7B1F-4C36-92DA-00A921433002}" type="sibTrans" cxnId="{11A7711B-15CD-440B-A54E-C936542F5183}">
      <dgm:prSet/>
      <dgm:spPr/>
      <dgm:t>
        <a:bodyPr/>
        <a:lstStyle/>
        <a:p>
          <a:endParaRPr lang="en-US"/>
        </a:p>
      </dgm:t>
    </dgm:pt>
    <dgm:pt modelId="{BE824EAF-F4CE-41BA-A715-19A2FB3F955A}" type="pres">
      <dgm:prSet presAssocID="{C2AE77B5-22C9-42E3-AC46-75DBC5E8C40D}" presName="Name0" presStyleCnt="0">
        <dgm:presLayoutVars>
          <dgm:dir/>
          <dgm:animLvl val="lvl"/>
          <dgm:resizeHandles val="exact"/>
        </dgm:presLayoutVars>
      </dgm:prSet>
      <dgm:spPr/>
    </dgm:pt>
    <dgm:pt modelId="{F6D4C29B-2C17-4DFC-A104-C8C4FC06DFE5}" type="pres">
      <dgm:prSet presAssocID="{FDD7F778-C82B-4B62-B153-74ECF6ED59D8}" presName="linNode" presStyleCnt="0"/>
      <dgm:spPr/>
    </dgm:pt>
    <dgm:pt modelId="{DAFCC83A-04D8-48F0-9262-E9B27594EE8C}" type="pres">
      <dgm:prSet presAssocID="{FDD7F778-C82B-4B62-B153-74ECF6ED59D8}" presName="parentText" presStyleLbl="node1" presStyleIdx="0" presStyleCnt="2">
        <dgm:presLayoutVars>
          <dgm:chMax val="1"/>
          <dgm:bulletEnabled val="1"/>
        </dgm:presLayoutVars>
      </dgm:prSet>
      <dgm:spPr/>
    </dgm:pt>
    <dgm:pt modelId="{5ACAA5B2-9875-4BBF-A705-C3E893AA3988}" type="pres">
      <dgm:prSet presAssocID="{FDD7F778-C82B-4B62-B153-74ECF6ED59D8}" presName="descendantText" presStyleLbl="alignAccFollowNode1" presStyleIdx="0" presStyleCnt="2">
        <dgm:presLayoutVars>
          <dgm:bulletEnabled val="1"/>
        </dgm:presLayoutVars>
      </dgm:prSet>
      <dgm:spPr/>
    </dgm:pt>
    <dgm:pt modelId="{4E632D67-EDA4-4289-9870-D4D30067A0B4}" type="pres">
      <dgm:prSet presAssocID="{E4E6E10B-F1B5-4941-865C-5CBB8195F7B9}" presName="sp" presStyleCnt="0"/>
      <dgm:spPr/>
    </dgm:pt>
    <dgm:pt modelId="{C5BF919F-00FF-42AD-BF33-53EE780DF1D9}" type="pres">
      <dgm:prSet presAssocID="{BBE4B292-13B3-49AF-8EC5-A7247946BA94}" presName="linNode" presStyleCnt="0"/>
      <dgm:spPr/>
    </dgm:pt>
    <dgm:pt modelId="{94D85DEA-955E-4EEC-BB88-CB4AF2274337}" type="pres">
      <dgm:prSet presAssocID="{BBE4B292-13B3-49AF-8EC5-A7247946BA94}" presName="parentText" presStyleLbl="node1" presStyleIdx="1" presStyleCnt="2">
        <dgm:presLayoutVars>
          <dgm:chMax val="1"/>
          <dgm:bulletEnabled val="1"/>
        </dgm:presLayoutVars>
      </dgm:prSet>
      <dgm:spPr/>
    </dgm:pt>
    <dgm:pt modelId="{99FA59A2-2245-4606-BAE5-5B5C385AA851}" type="pres">
      <dgm:prSet presAssocID="{BBE4B292-13B3-49AF-8EC5-A7247946BA94}" presName="descendantText" presStyleLbl="alignAccFollowNode1" presStyleIdx="1" presStyleCnt="2">
        <dgm:presLayoutVars>
          <dgm:bulletEnabled val="1"/>
        </dgm:presLayoutVars>
      </dgm:prSet>
      <dgm:spPr/>
    </dgm:pt>
  </dgm:ptLst>
  <dgm:cxnLst>
    <dgm:cxn modelId="{11A7711B-15CD-440B-A54E-C936542F5183}" srcId="{BBE4B292-13B3-49AF-8EC5-A7247946BA94}" destId="{78F97983-4B9C-4CC7-B65C-3922535BC4ED}" srcOrd="0" destOrd="0" parTransId="{BDBF4E8C-CA6C-46D4-B147-162F50A0B187}" sibTransId="{C1A33266-7B1F-4C36-92DA-00A921433002}"/>
    <dgm:cxn modelId="{C0F2FE30-9732-498F-A6EE-3DE40D9D5C33}" type="presOf" srcId="{66354F1A-B119-46B4-9AE2-C4183AE28B66}" destId="{5ACAA5B2-9875-4BBF-A705-C3E893AA3988}" srcOrd="0" destOrd="0" presId="urn:microsoft.com/office/officeart/2005/8/layout/vList5"/>
    <dgm:cxn modelId="{E2471760-9459-40E0-A7F0-F19F4613BCA6}" type="presOf" srcId="{BBE4B292-13B3-49AF-8EC5-A7247946BA94}" destId="{94D85DEA-955E-4EEC-BB88-CB4AF2274337}" srcOrd="0" destOrd="0" presId="urn:microsoft.com/office/officeart/2005/8/layout/vList5"/>
    <dgm:cxn modelId="{CB85BD4A-C1F0-46E0-A300-9B7F24237BBB}" srcId="{FDD7F778-C82B-4B62-B153-74ECF6ED59D8}" destId="{BF773076-2EF4-4564-99F6-1B0C4EEE1A8E}" srcOrd="1" destOrd="0" parTransId="{64526425-9A2D-4BA5-AAD3-1DDDE5C78E30}" sibTransId="{4121361C-029F-44D0-BFDA-ABE69A4C6206}"/>
    <dgm:cxn modelId="{AFDFCF6A-5F82-4F72-9B6D-F7C6BCB52399}" srcId="{C2AE77B5-22C9-42E3-AC46-75DBC5E8C40D}" destId="{FDD7F778-C82B-4B62-B153-74ECF6ED59D8}" srcOrd="0" destOrd="0" parTransId="{645AF05E-0DCA-46C2-ABA9-0C9DB0C9EB44}" sibTransId="{E4E6E10B-F1B5-4941-865C-5CBB8195F7B9}"/>
    <dgm:cxn modelId="{E54CFC9A-5686-47B0-93AF-AD5F2F242B79}" type="presOf" srcId="{C2AE77B5-22C9-42E3-AC46-75DBC5E8C40D}" destId="{BE824EAF-F4CE-41BA-A715-19A2FB3F955A}" srcOrd="0" destOrd="0" presId="urn:microsoft.com/office/officeart/2005/8/layout/vList5"/>
    <dgm:cxn modelId="{9D20E9AC-DFF3-4828-A607-4C49B66795AF}" type="presOf" srcId="{78F97983-4B9C-4CC7-B65C-3922535BC4ED}" destId="{99FA59A2-2245-4606-BAE5-5B5C385AA851}" srcOrd="0" destOrd="0" presId="urn:microsoft.com/office/officeart/2005/8/layout/vList5"/>
    <dgm:cxn modelId="{F0E68EBA-A5FE-4C15-AB86-8A1EC4B770F8}" type="presOf" srcId="{FDD7F778-C82B-4B62-B153-74ECF6ED59D8}" destId="{DAFCC83A-04D8-48F0-9262-E9B27594EE8C}" srcOrd="0" destOrd="0" presId="urn:microsoft.com/office/officeart/2005/8/layout/vList5"/>
    <dgm:cxn modelId="{59B571BE-03DA-4DAF-88FD-F94D93068218}" srcId="{FDD7F778-C82B-4B62-B153-74ECF6ED59D8}" destId="{66354F1A-B119-46B4-9AE2-C4183AE28B66}" srcOrd="0" destOrd="0" parTransId="{681C3357-7A0A-43EE-8FD0-1CB363135505}" sibTransId="{618FA954-5044-459A-B4C0-BC83F01E2C94}"/>
    <dgm:cxn modelId="{A2B2A4EC-3883-4A82-A40B-46F75FE81A6B}" type="presOf" srcId="{BF773076-2EF4-4564-99F6-1B0C4EEE1A8E}" destId="{5ACAA5B2-9875-4BBF-A705-C3E893AA3988}" srcOrd="0" destOrd="1" presId="urn:microsoft.com/office/officeart/2005/8/layout/vList5"/>
    <dgm:cxn modelId="{46C6B5FF-0675-4A53-B82C-A021C55785EB}" srcId="{C2AE77B5-22C9-42E3-AC46-75DBC5E8C40D}" destId="{BBE4B292-13B3-49AF-8EC5-A7247946BA94}" srcOrd="1" destOrd="0" parTransId="{2AD64208-F287-4E82-82AE-B595F7EB8CCE}" sibTransId="{81F46D07-1C17-4A0E-A2F8-F6397B89B151}"/>
    <dgm:cxn modelId="{9D8A45EB-EA99-4C04-90FF-C8B7DDF5379B}" type="presParOf" srcId="{BE824EAF-F4CE-41BA-A715-19A2FB3F955A}" destId="{F6D4C29B-2C17-4DFC-A104-C8C4FC06DFE5}" srcOrd="0" destOrd="0" presId="urn:microsoft.com/office/officeart/2005/8/layout/vList5"/>
    <dgm:cxn modelId="{C65ECFE8-5B60-4812-948B-581117C8AAAF}" type="presParOf" srcId="{F6D4C29B-2C17-4DFC-A104-C8C4FC06DFE5}" destId="{DAFCC83A-04D8-48F0-9262-E9B27594EE8C}" srcOrd="0" destOrd="0" presId="urn:microsoft.com/office/officeart/2005/8/layout/vList5"/>
    <dgm:cxn modelId="{33CBBBF2-6385-4B77-BA6D-0D0B2F38B173}" type="presParOf" srcId="{F6D4C29B-2C17-4DFC-A104-C8C4FC06DFE5}" destId="{5ACAA5B2-9875-4BBF-A705-C3E893AA3988}" srcOrd="1" destOrd="0" presId="urn:microsoft.com/office/officeart/2005/8/layout/vList5"/>
    <dgm:cxn modelId="{363DEC8D-6461-4E9F-9CF2-2159C5C9AB64}" type="presParOf" srcId="{BE824EAF-F4CE-41BA-A715-19A2FB3F955A}" destId="{4E632D67-EDA4-4289-9870-D4D30067A0B4}" srcOrd="1" destOrd="0" presId="urn:microsoft.com/office/officeart/2005/8/layout/vList5"/>
    <dgm:cxn modelId="{3204ACCB-4858-40EB-9E41-FF9F8361DE93}" type="presParOf" srcId="{BE824EAF-F4CE-41BA-A715-19A2FB3F955A}" destId="{C5BF919F-00FF-42AD-BF33-53EE780DF1D9}" srcOrd="2" destOrd="0" presId="urn:microsoft.com/office/officeart/2005/8/layout/vList5"/>
    <dgm:cxn modelId="{3B7364FA-6C9F-430F-B3EA-0E6CECD47A5C}" type="presParOf" srcId="{C5BF919F-00FF-42AD-BF33-53EE780DF1D9}" destId="{94D85DEA-955E-4EEC-BB88-CB4AF2274337}" srcOrd="0" destOrd="0" presId="urn:microsoft.com/office/officeart/2005/8/layout/vList5"/>
    <dgm:cxn modelId="{09E0142C-1398-4CAE-84B4-5DFFBAAC21EB}" type="presParOf" srcId="{C5BF919F-00FF-42AD-BF33-53EE780DF1D9}" destId="{99FA59A2-2245-4606-BAE5-5B5C385AA85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374878-3C6B-4393-9B90-000ECA9BF1CA}"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CE31EC05-3669-419D-AA60-37EF0ED72CA6}">
      <dgm:prSet custT="1"/>
      <dgm:spPr>
        <a:solidFill>
          <a:srgbClr val="F9B1AF"/>
        </a:solidFill>
      </dgm:spPr>
      <dgm:t>
        <a:bodyPr/>
        <a:lstStyle/>
        <a:p>
          <a:r>
            <a:rPr lang="en-US" sz="2000" dirty="0">
              <a:solidFill>
                <a:schemeClr val="tx1"/>
              </a:solidFill>
              <a:latin typeface="Verdana" panose="020B0604030504040204" pitchFamily="34" charset="0"/>
              <a:ea typeface="Verdana" panose="020B0604030504040204" pitchFamily="34" charset="0"/>
            </a:rPr>
            <a:t>Complaints about WIC staff should not go into TWIST. </a:t>
          </a:r>
        </a:p>
        <a:p>
          <a:r>
            <a:rPr lang="en-US" sz="2000" dirty="0">
              <a:solidFill>
                <a:schemeClr val="tx1"/>
              </a:solidFill>
              <a:latin typeface="Verdana" panose="020B0604030504040204" pitchFamily="34" charset="0"/>
              <a:ea typeface="Verdana" panose="020B0604030504040204" pitchFamily="34" charset="0"/>
            </a:rPr>
            <a:t>To learn more read </a:t>
          </a:r>
          <a:r>
            <a:rPr lang="en-US" sz="2000" u="sng" dirty="0">
              <a:solidFill>
                <a:schemeClr val="accent6"/>
              </a:solidFill>
              <a:latin typeface="Verdana" panose="020B0604030504040204" pitchFamily="34" charset="0"/>
              <a:ea typeface="Verdana" panose="020B0604030504040204" pitchFamily="34" charset="0"/>
            </a:rPr>
            <a:t>P</a:t>
          </a:r>
          <a:r>
            <a:rPr lang="en-US" sz="2000" dirty="0">
              <a:solidFill>
                <a:schemeClr val="tx1"/>
              </a:solidFill>
              <a:latin typeface="Verdana" panose="020B0604030504040204" pitchFamily="34" charset="0"/>
              <a:ea typeface="Verdana" panose="020B0604030504040204" pitchFamily="34" charset="0"/>
              <a:hlinkClick xmlns:r="http://schemas.openxmlformats.org/officeDocument/2006/relationships" r:id="rId1"/>
            </a:rPr>
            <a:t>olicy 588</a:t>
          </a:r>
          <a:r>
            <a:rPr lang="en-US" sz="2000" dirty="0">
              <a:solidFill>
                <a:schemeClr val="tx1"/>
              </a:solidFill>
              <a:latin typeface="Verdana" panose="020B0604030504040204" pitchFamily="34" charset="0"/>
              <a:ea typeface="Verdana" panose="020B0604030504040204" pitchFamily="34" charset="0"/>
            </a:rPr>
            <a:t>.</a:t>
          </a:r>
        </a:p>
      </dgm:t>
    </dgm:pt>
    <dgm:pt modelId="{817A2A68-F4BA-4844-B29A-2D60718C7520}" type="parTrans" cxnId="{10760E57-053E-4D3F-A5B6-ED6EA620871F}">
      <dgm:prSet/>
      <dgm:spPr/>
      <dgm:t>
        <a:bodyPr/>
        <a:lstStyle/>
        <a:p>
          <a:endParaRPr lang="en-US"/>
        </a:p>
      </dgm:t>
    </dgm:pt>
    <dgm:pt modelId="{C03E723B-4F2C-45E7-ACC2-EC503459B0CB}" type="sibTrans" cxnId="{10760E57-053E-4D3F-A5B6-ED6EA620871F}">
      <dgm:prSet/>
      <dgm:spPr/>
      <dgm:t>
        <a:bodyPr/>
        <a:lstStyle/>
        <a:p>
          <a:endParaRPr lang="en-US"/>
        </a:p>
      </dgm:t>
    </dgm:pt>
    <dgm:pt modelId="{0F246FF4-1F54-4561-80DB-784E6F65F255}">
      <dgm:prSet custT="1"/>
      <dgm:spPr>
        <a:solidFill>
          <a:schemeClr val="accent5">
            <a:lumMod val="40000"/>
            <a:lumOff val="60000"/>
          </a:schemeClr>
        </a:solidFill>
      </dgm:spPr>
      <dgm:t>
        <a:bodyPr/>
        <a:lstStyle/>
        <a:p>
          <a:r>
            <a:rPr lang="en-US" sz="2000" dirty="0">
              <a:solidFill>
                <a:schemeClr val="tx1"/>
              </a:solidFill>
              <a:latin typeface="Verdana" panose="020B0604030504040204" pitchFamily="34" charset="0"/>
              <a:ea typeface="Verdana" panose="020B0604030504040204" pitchFamily="34" charset="0"/>
            </a:rPr>
            <a:t>Complaints about WIC staff should be sent to the Oregon Civil Rights Coordinator by phone or email marked urgent.</a:t>
          </a:r>
        </a:p>
      </dgm:t>
    </dgm:pt>
    <dgm:pt modelId="{6783BCD4-D293-4B5A-95F6-03C50EF77011}" type="parTrans" cxnId="{F2FD1C0D-23DB-4CDE-A13A-94D7B60672AA}">
      <dgm:prSet/>
      <dgm:spPr/>
      <dgm:t>
        <a:bodyPr/>
        <a:lstStyle/>
        <a:p>
          <a:endParaRPr lang="en-US"/>
        </a:p>
      </dgm:t>
    </dgm:pt>
    <dgm:pt modelId="{ACD41E0C-731B-4869-B5A2-BC3C2DCE5272}" type="sibTrans" cxnId="{F2FD1C0D-23DB-4CDE-A13A-94D7B60672AA}">
      <dgm:prSet/>
      <dgm:spPr/>
      <dgm:t>
        <a:bodyPr/>
        <a:lstStyle/>
        <a:p>
          <a:endParaRPr lang="en-US"/>
        </a:p>
      </dgm:t>
    </dgm:pt>
    <dgm:pt modelId="{2EEC50EA-11AD-4265-A96B-E5DC34D67267}" type="pres">
      <dgm:prSet presAssocID="{2C374878-3C6B-4393-9B90-000ECA9BF1CA}" presName="Name0" presStyleCnt="0">
        <dgm:presLayoutVars>
          <dgm:dir/>
          <dgm:animLvl val="lvl"/>
          <dgm:resizeHandles val="exact"/>
        </dgm:presLayoutVars>
      </dgm:prSet>
      <dgm:spPr/>
    </dgm:pt>
    <dgm:pt modelId="{6BDC51FB-7E81-452E-AF6B-EE01FDAF46CD}" type="pres">
      <dgm:prSet presAssocID="{0F246FF4-1F54-4561-80DB-784E6F65F255}" presName="boxAndChildren" presStyleCnt="0"/>
      <dgm:spPr/>
    </dgm:pt>
    <dgm:pt modelId="{79DBAB18-1B7E-4C77-80ED-5F451C04FD69}" type="pres">
      <dgm:prSet presAssocID="{0F246FF4-1F54-4561-80DB-784E6F65F255}" presName="parentTextBox" presStyleLbl="node1" presStyleIdx="0" presStyleCnt="2"/>
      <dgm:spPr/>
    </dgm:pt>
    <dgm:pt modelId="{08A12DD8-4E48-4A82-BED8-8E6536788480}" type="pres">
      <dgm:prSet presAssocID="{C03E723B-4F2C-45E7-ACC2-EC503459B0CB}" presName="sp" presStyleCnt="0"/>
      <dgm:spPr/>
    </dgm:pt>
    <dgm:pt modelId="{49FA3446-5B4E-453F-8111-6B9A0AE7307E}" type="pres">
      <dgm:prSet presAssocID="{CE31EC05-3669-419D-AA60-37EF0ED72CA6}" presName="arrowAndChildren" presStyleCnt="0"/>
      <dgm:spPr/>
    </dgm:pt>
    <dgm:pt modelId="{7D89DF51-375C-4C51-97D5-39F3D8C31D60}" type="pres">
      <dgm:prSet presAssocID="{CE31EC05-3669-419D-AA60-37EF0ED72CA6}" presName="parentTextArrow" presStyleLbl="node1" presStyleIdx="1" presStyleCnt="2" custLinFactNeighborX="-62" custLinFactNeighborY="-17371"/>
      <dgm:spPr/>
    </dgm:pt>
  </dgm:ptLst>
  <dgm:cxnLst>
    <dgm:cxn modelId="{F2FD1C0D-23DB-4CDE-A13A-94D7B60672AA}" srcId="{2C374878-3C6B-4393-9B90-000ECA9BF1CA}" destId="{0F246FF4-1F54-4561-80DB-784E6F65F255}" srcOrd="1" destOrd="0" parTransId="{6783BCD4-D293-4B5A-95F6-03C50EF77011}" sibTransId="{ACD41E0C-731B-4869-B5A2-BC3C2DCE5272}"/>
    <dgm:cxn modelId="{48965517-E69D-4662-9DDE-38FBE6E67B0C}" type="presOf" srcId="{CE31EC05-3669-419D-AA60-37EF0ED72CA6}" destId="{7D89DF51-375C-4C51-97D5-39F3D8C31D60}" srcOrd="0" destOrd="0" presId="urn:microsoft.com/office/officeart/2005/8/layout/process4"/>
    <dgm:cxn modelId="{234FC947-0498-423B-801C-56AF87E170B5}" type="presOf" srcId="{2C374878-3C6B-4393-9B90-000ECA9BF1CA}" destId="{2EEC50EA-11AD-4265-A96B-E5DC34D67267}" srcOrd="0" destOrd="0" presId="urn:microsoft.com/office/officeart/2005/8/layout/process4"/>
    <dgm:cxn modelId="{3BA13B51-94CB-4575-9D7D-148155BE5CDD}" type="presOf" srcId="{0F246FF4-1F54-4561-80DB-784E6F65F255}" destId="{79DBAB18-1B7E-4C77-80ED-5F451C04FD69}" srcOrd="0" destOrd="0" presId="urn:microsoft.com/office/officeart/2005/8/layout/process4"/>
    <dgm:cxn modelId="{10760E57-053E-4D3F-A5B6-ED6EA620871F}" srcId="{2C374878-3C6B-4393-9B90-000ECA9BF1CA}" destId="{CE31EC05-3669-419D-AA60-37EF0ED72CA6}" srcOrd="0" destOrd="0" parTransId="{817A2A68-F4BA-4844-B29A-2D60718C7520}" sibTransId="{C03E723B-4F2C-45E7-ACC2-EC503459B0CB}"/>
    <dgm:cxn modelId="{872FB73E-7485-4CCB-A9EB-8EDDED47518E}" type="presParOf" srcId="{2EEC50EA-11AD-4265-A96B-E5DC34D67267}" destId="{6BDC51FB-7E81-452E-AF6B-EE01FDAF46CD}" srcOrd="0" destOrd="0" presId="urn:microsoft.com/office/officeart/2005/8/layout/process4"/>
    <dgm:cxn modelId="{B5A9715F-E746-4DB3-A6F4-25D08C4D9FD8}" type="presParOf" srcId="{6BDC51FB-7E81-452E-AF6B-EE01FDAF46CD}" destId="{79DBAB18-1B7E-4C77-80ED-5F451C04FD69}" srcOrd="0" destOrd="0" presId="urn:microsoft.com/office/officeart/2005/8/layout/process4"/>
    <dgm:cxn modelId="{28801EE6-0058-4301-A6CB-F65CE398F24B}" type="presParOf" srcId="{2EEC50EA-11AD-4265-A96B-E5DC34D67267}" destId="{08A12DD8-4E48-4A82-BED8-8E6536788480}" srcOrd="1" destOrd="0" presId="urn:microsoft.com/office/officeart/2005/8/layout/process4"/>
    <dgm:cxn modelId="{566023E7-DCD5-4F7F-97C3-A45FF62703DC}" type="presParOf" srcId="{2EEC50EA-11AD-4265-A96B-E5DC34D67267}" destId="{49FA3446-5B4E-453F-8111-6B9A0AE7307E}" srcOrd="2" destOrd="0" presId="urn:microsoft.com/office/officeart/2005/8/layout/process4"/>
    <dgm:cxn modelId="{B4F8AB83-3D12-46D9-8E63-91205CE1AABE}" type="presParOf" srcId="{49FA3446-5B4E-453F-8111-6B9A0AE7307E}" destId="{7D89DF51-375C-4C51-97D5-39F3D8C31D6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AA5B2-9875-4BBF-A705-C3E893AA3988}">
      <dsp:nvSpPr>
        <dsp:cNvPr id="0" name=""/>
        <dsp:cNvSpPr/>
      </dsp:nvSpPr>
      <dsp:spPr>
        <a:xfrm rot="5400000">
          <a:off x="5138591" y="-1738409"/>
          <a:ext cx="1744128" cy="5657088"/>
        </a:xfrm>
        <a:prstGeom prst="round2SameRect">
          <a:avLst/>
        </a:prstGeom>
        <a:solidFill>
          <a:schemeClr val="accent5">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rPr>
            <a:t>In person, email, phone, things we see on social media</a:t>
          </a:r>
        </a:p>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rPr>
            <a:t>Complaints can be submitted by witnesses or the person who experienced the event</a:t>
          </a:r>
        </a:p>
      </dsp:txBody>
      <dsp:txXfrm rot="-5400000">
        <a:off x="3182112" y="303211"/>
        <a:ext cx="5571947" cy="1573846"/>
      </dsp:txXfrm>
    </dsp:sp>
    <dsp:sp modelId="{DAFCC83A-04D8-48F0-9262-E9B27594EE8C}">
      <dsp:nvSpPr>
        <dsp:cNvPr id="0" name=""/>
        <dsp:cNvSpPr/>
      </dsp:nvSpPr>
      <dsp:spPr>
        <a:xfrm>
          <a:off x="0" y="54"/>
          <a:ext cx="3182112" cy="2180160"/>
        </a:xfrm>
        <a:prstGeom prst="roundRect">
          <a:avLst/>
        </a:prstGeom>
        <a:solidFill>
          <a:srgbClr val="6C54A3"/>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Complaints can be received in  many ways</a:t>
          </a:r>
        </a:p>
      </dsp:txBody>
      <dsp:txXfrm>
        <a:off x="106427" y="106481"/>
        <a:ext cx="2969258" cy="1967306"/>
      </dsp:txXfrm>
    </dsp:sp>
    <dsp:sp modelId="{99FA59A2-2245-4606-BAE5-5B5C385AA851}">
      <dsp:nvSpPr>
        <dsp:cNvPr id="0" name=""/>
        <dsp:cNvSpPr/>
      </dsp:nvSpPr>
      <dsp:spPr>
        <a:xfrm rot="5400000">
          <a:off x="5138591" y="550759"/>
          <a:ext cx="1744128" cy="5657088"/>
        </a:xfrm>
        <a:prstGeom prst="round2SameRect">
          <a:avLst/>
        </a:prstGeom>
        <a:solidFill>
          <a:schemeClr val="accent2">
            <a:tint val="40000"/>
            <a:alpha val="90000"/>
            <a:hueOff val="-7524883"/>
            <a:satOff val="49177"/>
            <a:lumOff val="5720"/>
            <a:alphaOff val="0"/>
          </a:schemeClr>
        </a:solidFill>
        <a:ln w="12700" cap="flat" cmpd="sng" algn="ctr">
          <a:solidFill>
            <a:schemeClr val="accent2">
              <a:tint val="40000"/>
              <a:alpha val="90000"/>
              <a:hueOff val="-7524883"/>
              <a:satOff val="49177"/>
              <a:lumOff val="572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Verdana" panose="020B0604030504040204" pitchFamily="34" charset="0"/>
              <a:ea typeface="Verdana" panose="020B0604030504040204" pitchFamily="34" charset="0"/>
            </a:rPr>
            <a:t>Complaints can be about poor customer service, civil rights violations or a combination of both </a:t>
          </a:r>
        </a:p>
      </dsp:txBody>
      <dsp:txXfrm rot="-5400000">
        <a:off x="3182112" y="2592380"/>
        <a:ext cx="5571947" cy="1573846"/>
      </dsp:txXfrm>
    </dsp:sp>
    <dsp:sp modelId="{94D85DEA-955E-4EEC-BB88-CB4AF2274337}">
      <dsp:nvSpPr>
        <dsp:cNvPr id="0" name=""/>
        <dsp:cNvSpPr/>
      </dsp:nvSpPr>
      <dsp:spPr>
        <a:xfrm>
          <a:off x="0" y="2289223"/>
          <a:ext cx="3182112" cy="2180160"/>
        </a:xfrm>
        <a:prstGeom prst="roundRect">
          <a:avLst/>
        </a:prstGeom>
        <a:solidFill>
          <a:schemeClr val="accent2">
            <a:hueOff val="-7892550"/>
            <a:satOff val="24274"/>
            <a:lumOff val="2529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Verdana" panose="020B0604030504040204" pitchFamily="34" charset="0"/>
              <a:ea typeface="Verdana" panose="020B0604030504040204" pitchFamily="34" charset="0"/>
            </a:rPr>
            <a:t>Enter all complaints</a:t>
          </a:r>
        </a:p>
      </dsp:txBody>
      <dsp:txXfrm>
        <a:off x="106427" y="2395650"/>
        <a:ext cx="2969258" cy="1967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BAB18-1B7E-4C77-80ED-5F451C04FD69}">
      <dsp:nvSpPr>
        <dsp:cNvPr id="0" name=""/>
        <dsp:cNvSpPr/>
      </dsp:nvSpPr>
      <dsp:spPr>
        <a:xfrm>
          <a:off x="0" y="2626263"/>
          <a:ext cx="7886700" cy="1723112"/>
        </a:xfrm>
        <a:prstGeom prst="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Verdana" panose="020B0604030504040204" pitchFamily="34" charset="0"/>
              <a:ea typeface="Verdana" panose="020B0604030504040204" pitchFamily="34" charset="0"/>
            </a:rPr>
            <a:t>Complaints about WIC staff should be sent to the Oregon Civil Rights Coordinator by phone or email marked urgent.</a:t>
          </a:r>
        </a:p>
      </dsp:txBody>
      <dsp:txXfrm>
        <a:off x="0" y="2626263"/>
        <a:ext cx="7886700" cy="1723112"/>
      </dsp:txXfrm>
    </dsp:sp>
    <dsp:sp modelId="{7D89DF51-375C-4C51-97D5-39F3D8C31D60}">
      <dsp:nvSpPr>
        <dsp:cNvPr id="0" name=""/>
        <dsp:cNvSpPr/>
      </dsp:nvSpPr>
      <dsp:spPr>
        <a:xfrm rot="10800000">
          <a:off x="0" y="0"/>
          <a:ext cx="7886700" cy="2650147"/>
        </a:xfrm>
        <a:prstGeom prst="upArrowCallout">
          <a:avLst/>
        </a:prstGeom>
        <a:solidFill>
          <a:srgbClr val="F9B1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latin typeface="Verdana" panose="020B0604030504040204" pitchFamily="34" charset="0"/>
              <a:ea typeface="Verdana" panose="020B0604030504040204" pitchFamily="34" charset="0"/>
            </a:rPr>
            <a:t>Complaints about WIC staff should not go into TWIST. </a:t>
          </a:r>
        </a:p>
        <a:p>
          <a:pPr marL="0" lvl="0" indent="0" algn="ctr" defTabSz="889000">
            <a:lnSpc>
              <a:spcPct val="90000"/>
            </a:lnSpc>
            <a:spcBef>
              <a:spcPct val="0"/>
            </a:spcBef>
            <a:spcAft>
              <a:spcPct val="35000"/>
            </a:spcAft>
            <a:buNone/>
          </a:pPr>
          <a:r>
            <a:rPr lang="en-US" sz="2000" kern="1200" dirty="0">
              <a:solidFill>
                <a:schemeClr val="tx1"/>
              </a:solidFill>
              <a:latin typeface="Verdana" panose="020B0604030504040204" pitchFamily="34" charset="0"/>
              <a:ea typeface="Verdana" panose="020B0604030504040204" pitchFamily="34" charset="0"/>
            </a:rPr>
            <a:t>To learn more read </a:t>
          </a:r>
          <a:r>
            <a:rPr lang="en-US" sz="2000" u="sng" kern="1200" dirty="0">
              <a:solidFill>
                <a:schemeClr val="accent6"/>
              </a:solidFill>
              <a:latin typeface="Verdana" panose="020B0604030504040204" pitchFamily="34" charset="0"/>
              <a:ea typeface="Verdana" panose="020B0604030504040204" pitchFamily="34" charset="0"/>
            </a:rPr>
            <a:t>P</a:t>
          </a:r>
          <a:r>
            <a:rPr lang="en-US" sz="2000" kern="1200" dirty="0">
              <a:solidFill>
                <a:schemeClr val="tx1"/>
              </a:solidFill>
              <a:latin typeface="Verdana" panose="020B0604030504040204" pitchFamily="34" charset="0"/>
              <a:ea typeface="Verdana" panose="020B0604030504040204" pitchFamily="34" charset="0"/>
              <a:hlinkClick xmlns:r="http://schemas.openxmlformats.org/officeDocument/2006/relationships" r:id="rId1"/>
            </a:rPr>
            <a:t>olicy 588</a:t>
          </a:r>
          <a:r>
            <a:rPr lang="en-US" sz="2000" kern="1200" dirty="0">
              <a:solidFill>
                <a:schemeClr val="tx1"/>
              </a:solidFill>
              <a:latin typeface="Verdana" panose="020B0604030504040204" pitchFamily="34" charset="0"/>
              <a:ea typeface="Verdana" panose="020B0604030504040204" pitchFamily="34" charset="0"/>
            </a:rPr>
            <a:t>.</a:t>
          </a:r>
        </a:p>
      </dsp:txBody>
      <dsp:txXfrm rot="10800000">
        <a:off x="0" y="0"/>
        <a:ext cx="7886700" cy="17219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87088-7C17-41E8-BB78-BA48C7BD261D}" type="datetimeFigureOut">
              <a:rPr lang="en-US" smtClean="0"/>
              <a:t>12/30/2019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455261-80E8-4EE9-B21F-C4FBF2CAB062}" type="slidenum">
              <a:rPr lang="en-US" smtClean="0"/>
              <a:t>‹#›</a:t>
            </a:fld>
            <a:endParaRPr lang="en-US"/>
          </a:p>
        </p:txBody>
      </p:sp>
    </p:spTree>
    <p:extLst>
      <p:ext uri="{BB962C8B-B14F-4D97-AF65-F5344CB8AC3E}">
        <p14:creationId xmlns:p14="http://schemas.microsoft.com/office/powerpoint/2010/main" val="2139775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Notes for training supervisor:</a:t>
            </a:r>
          </a:p>
          <a:p>
            <a:r>
              <a:rPr lang="en-US" b="0" dirty="0"/>
              <a:t>1) Copy and hand out the PDF 2-page job aid that goes with this presentation. One side is for notes and has a picture we’ll use later on, the other side has a “cheat sheet” that you can keep handy near your workstation after this training.</a:t>
            </a:r>
          </a:p>
          <a:p>
            <a:endParaRPr lang="en-US" b="0" dirty="0"/>
          </a:p>
          <a:p>
            <a:r>
              <a:rPr lang="en-US" b="0" dirty="0"/>
              <a:t>2) There will be a more comprehensive Civil Rights course with the nitty gritty for new employees to take. This course is the annual refresher civil rights course for existing staff. We hope that by having a “refresher” style course that gets updated, we can use scenarios that have actually happened  to give you some skills that can be used on the job!</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a:t>
            </a:fld>
            <a:endParaRPr lang="en-US"/>
          </a:p>
        </p:txBody>
      </p:sp>
    </p:spTree>
    <p:extLst>
      <p:ext uri="{BB962C8B-B14F-4D97-AF65-F5344CB8AC3E}">
        <p14:creationId xmlns:p14="http://schemas.microsoft.com/office/powerpoint/2010/main" val="245833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12</a:t>
            </a:fld>
            <a:endParaRPr lang="en-US"/>
          </a:p>
        </p:txBody>
      </p:sp>
    </p:spTree>
    <p:extLst>
      <p:ext uri="{BB962C8B-B14F-4D97-AF65-F5344CB8AC3E}">
        <p14:creationId xmlns:p14="http://schemas.microsoft.com/office/powerpoint/2010/main" val="527190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13</a:t>
            </a:fld>
            <a:endParaRPr lang="en-US"/>
          </a:p>
        </p:txBody>
      </p:sp>
    </p:spTree>
    <p:extLst>
      <p:ext uri="{BB962C8B-B14F-4D97-AF65-F5344CB8AC3E}">
        <p14:creationId xmlns:p14="http://schemas.microsoft.com/office/powerpoint/2010/main" val="171548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14</a:t>
            </a:fld>
            <a:endParaRPr lang="en-US"/>
          </a:p>
        </p:txBody>
      </p:sp>
    </p:spTree>
    <p:extLst>
      <p:ext uri="{BB962C8B-B14F-4D97-AF65-F5344CB8AC3E}">
        <p14:creationId xmlns:p14="http://schemas.microsoft.com/office/powerpoint/2010/main" val="2417585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D0862-7A01-4078-90A6-ECACA0EF2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9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D0862-7A01-4078-90A6-ECACA0EF2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715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Training Supervisor note: REAL-D stands for Race, Ethnicity, Language and Disability. Collecting this information is a state requirement, so other programs may have started collecting this information.</a:t>
            </a:r>
          </a:p>
        </p:txBody>
      </p:sp>
      <p:sp>
        <p:nvSpPr>
          <p:cNvPr id="4" name="Slide Number Placeholder 3"/>
          <p:cNvSpPr>
            <a:spLocks noGrp="1"/>
          </p:cNvSpPr>
          <p:nvPr>
            <p:ph type="sldNum" sz="quarter" idx="10"/>
          </p:nvPr>
        </p:nvSpPr>
        <p:spPr/>
        <p:txBody>
          <a:bodyPr/>
          <a:lstStyle/>
          <a:p>
            <a:fld id="{97455261-80E8-4EE9-B21F-C4FBF2CAB062}" type="slidenum">
              <a:rPr lang="en-US" smtClean="0"/>
              <a:t>17</a:t>
            </a:fld>
            <a:endParaRPr lang="en-US"/>
          </a:p>
        </p:txBody>
      </p:sp>
    </p:spTree>
    <p:extLst>
      <p:ext uri="{BB962C8B-B14F-4D97-AF65-F5344CB8AC3E}">
        <p14:creationId xmlns:p14="http://schemas.microsoft.com/office/powerpoint/2010/main" val="3163608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18</a:t>
            </a:fld>
            <a:endParaRPr lang="en-US"/>
          </a:p>
        </p:txBody>
      </p:sp>
    </p:spTree>
    <p:extLst>
      <p:ext uri="{BB962C8B-B14F-4D97-AF65-F5344CB8AC3E}">
        <p14:creationId xmlns:p14="http://schemas.microsoft.com/office/powerpoint/2010/main" val="484693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20</a:t>
            </a:fld>
            <a:endParaRPr lang="en-US"/>
          </a:p>
        </p:txBody>
      </p:sp>
    </p:spTree>
    <p:extLst>
      <p:ext uri="{BB962C8B-B14F-4D97-AF65-F5344CB8AC3E}">
        <p14:creationId xmlns:p14="http://schemas.microsoft.com/office/powerpoint/2010/main" val="1346676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21</a:t>
            </a:fld>
            <a:endParaRPr lang="en-US"/>
          </a:p>
        </p:txBody>
      </p:sp>
    </p:spTree>
    <p:extLst>
      <p:ext uri="{BB962C8B-B14F-4D97-AF65-F5344CB8AC3E}">
        <p14:creationId xmlns:p14="http://schemas.microsoft.com/office/powerpoint/2010/main" val="2857098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22</a:t>
            </a:fld>
            <a:endParaRPr lang="en-US"/>
          </a:p>
        </p:txBody>
      </p:sp>
    </p:spTree>
    <p:extLst>
      <p:ext uri="{BB962C8B-B14F-4D97-AF65-F5344CB8AC3E}">
        <p14:creationId xmlns:p14="http://schemas.microsoft.com/office/powerpoint/2010/main" val="141469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a:t>
            </a:fld>
            <a:endParaRPr lang="en-US"/>
          </a:p>
        </p:txBody>
      </p:sp>
    </p:spTree>
    <p:extLst>
      <p:ext uri="{BB962C8B-B14F-4D97-AF65-F5344CB8AC3E}">
        <p14:creationId xmlns:p14="http://schemas.microsoft.com/office/powerpoint/2010/main" val="2041195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Correct answer: </a:t>
            </a:r>
          </a:p>
          <a:p>
            <a:endParaRPr lang="en-US" b="1" u="sng" dirty="0"/>
          </a:p>
          <a:p>
            <a:r>
              <a:rPr lang="en-US" b="0" dirty="0"/>
              <a:t>No, we must </a:t>
            </a:r>
            <a:r>
              <a:rPr lang="en-US" b="0" u="sng" dirty="0"/>
              <a:t>offer</a:t>
            </a:r>
            <a:r>
              <a:rPr lang="en-US" b="0" dirty="0"/>
              <a:t> interpreter services, but participants can choose to decline.</a:t>
            </a:r>
          </a:p>
          <a:p>
            <a:endParaRPr lang="en-US" b="0" dirty="0"/>
          </a:p>
          <a:p>
            <a:r>
              <a:rPr lang="en-US" b="0" dirty="0"/>
              <a:t>If a participant declines documenting it in TWIST is best practice.</a:t>
            </a:r>
            <a:r>
              <a:rPr lang="en-US" b="0" dirty="0">
                <a:effectLst/>
              </a:rPr>
              <a:t> </a:t>
            </a:r>
            <a:r>
              <a:rPr lang="en-US" b="1" dirty="0"/>
              <a:t> </a:t>
            </a:r>
          </a:p>
        </p:txBody>
      </p:sp>
      <p:sp>
        <p:nvSpPr>
          <p:cNvPr id="4" name="Slide Number Placeholder 3"/>
          <p:cNvSpPr>
            <a:spLocks noGrp="1"/>
          </p:cNvSpPr>
          <p:nvPr>
            <p:ph type="sldNum" sz="quarter" idx="10"/>
          </p:nvPr>
        </p:nvSpPr>
        <p:spPr/>
        <p:txBody>
          <a:bodyPr/>
          <a:lstStyle/>
          <a:p>
            <a:fld id="{D77D0862-7A01-4078-90A6-ECACA0EF25D5}" type="slidenum">
              <a:rPr lang="en-US" smtClean="0"/>
              <a:t>23</a:t>
            </a:fld>
            <a:endParaRPr lang="en-US"/>
          </a:p>
        </p:txBody>
      </p:sp>
    </p:spTree>
    <p:extLst>
      <p:ext uri="{BB962C8B-B14F-4D97-AF65-F5344CB8AC3E}">
        <p14:creationId xmlns:p14="http://schemas.microsoft.com/office/powerpoint/2010/main" val="4093701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24</a:t>
            </a:fld>
            <a:endParaRPr lang="en-US"/>
          </a:p>
        </p:txBody>
      </p:sp>
    </p:spTree>
    <p:extLst>
      <p:ext uri="{BB962C8B-B14F-4D97-AF65-F5344CB8AC3E}">
        <p14:creationId xmlns:p14="http://schemas.microsoft.com/office/powerpoint/2010/main" val="3738484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29</a:t>
            </a:fld>
            <a:endParaRPr lang="en-US"/>
          </a:p>
        </p:txBody>
      </p:sp>
    </p:spTree>
    <p:extLst>
      <p:ext uri="{BB962C8B-B14F-4D97-AF65-F5344CB8AC3E}">
        <p14:creationId xmlns:p14="http://schemas.microsoft.com/office/powerpoint/2010/main" val="312811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31</a:t>
            </a:fld>
            <a:endParaRPr lang="en-US"/>
          </a:p>
        </p:txBody>
      </p:sp>
    </p:spTree>
    <p:extLst>
      <p:ext uri="{BB962C8B-B14F-4D97-AF65-F5344CB8AC3E}">
        <p14:creationId xmlns:p14="http://schemas.microsoft.com/office/powerpoint/2010/main" val="439186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32</a:t>
            </a:fld>
            <a:endParaRPr lang="en-US"/>
          </a:p>
        </p:txBody>
      </p:sp>
    </p:spTree>
    <p:extLst>
      <p:ext uri="{BB962C8B-B14F-4D97-AF65-F5344CB8AC3E}">
        <p14:creationId xmlns:p14="http://schemas.microsoft.com/office/powerpoint/2010/main" val="3301194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33</a:t>
            </a:fld>
            <a:endParaRPr lang="en-US"/>
          </a:p>
        </p:txBody>
      </p:sp>
    </p:spTree>
    <p:extLst>
      <p:ext uri="{BB962C8B-B14F-4D97-AF65-F5344CB8AC3E}">
        <p14:creationId xmlns:p14="http://schemas.microsoft.com/office/powerpoint/2010/main" val="4056167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Training supervisor note:</a:t>
            </a:r>
          </a:p>
          <a:p>
            <a:pPr marL="171450" indent="-171450">
              <a:buFont typeface="Arial" panose="020B0604020202020204" pitchFamily="34" charset="0"/>
              <a:buChar char="•"/>
            </a:pPr>
            <a:r>
              <a:rPr lang="en-US" b="0" dirty="0"/>
              <a:t>This poster is meant for participants, applicants, and the public. It is not meant to be put with the mandatory employment postings like wages and OSHA. </a:t>
            </a:r>
          </a:p>
          <a:p>
            <a:pPr marL="171450" indent="-171450">
              <a:buFont typeface="Arial" panose="020B0604020202020204" pitchFamily="34" charset="0"/>
              <a:buChar char="•"/>
            </a:pPr>
            <a:r>
              <a:rPr lang="en-US" b="0" dirty="0"/>
              <a:t>You can post as many of these as you want, you can order them through Shopify!</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34</a:t>
            </a:fld>
            <a:endParaRPr lang="en-US"/>
          </a:p>
        </p:txBody>
      </p:sp>
    </p:spTree>
    <p:extLst>
      <p:ext uri="{BB962C8B-B14F-4D97-AF65-F5344CB8AC3E}">
        <p14:creationId xmlns:p14="http://schemas.microsoft.com/office/powerpoint/2010/main" val="31442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35</a:t>
            </a:fld>
            <a:endParaRPr lang="en-US"/>
          </a:p>
        </p:txBody>
      </p:sp>
    </p:spTree>
    <p:extLst>
      <p:ext uri="{BB962C8B-B14F-4D97-AF65-F5344CB8AC3E}">
        <p14:creationId xmlns:p14="http://schemas.microsoft.com/office/powerpoint/2010/main" val="4270447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36</a:t>
            </a:fld>
            <a:endParaRPr lang="en-US"/>
          </a:p>
        </p:txBody>
      </p:sp>
    </p:spTree>
    <p:extLst>
      <p:ext uri="{BB962C8B-B14F-4D97-AF65-F5344CB8AC3E}">
        <p14:creationId xmlns:p14="http://schemas.microsoft.com/office/powerpoint/2010/main" val="2810746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37</a:t>
            </a:fld>
            <a:endParaRPr lang="en-US"/>
          </a:p>
        </p:txBody>
      </p:sp>
    </p:spTree>
    <p:extLst>
      <p:ext uri="{BB962C8B-B14F-4D97-AF65-F5344CB8AC3E}">
        <p14:creationId xmlns:p14="http://schemas.microsoft.com/office/powerpoint/2010/main" val="84781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Training Supervisor note: These are the 6 Federal Protected Classes. A detailed definition of what each one represents is on the “job aid”</a:t>
            </a:r>
          </a:p>
          <a:p>
            <a:endParaRPr lang="en-US" b="0" dirty="0"/>
          </a:p>
          <a:p>
            <a:r>
              <a:rPr lang="en-US" b="0" dirty="0"/>
              <a:t>The state of Oregon has made some of their definitions of the protected classes more inclusive. We will only be discussing the federal definitions since they are what is considered in a civil rights violation investigation.</a:t>
            </a:r>
          </a:p>
        </p:txBody>
      </p:sp>
      <p:sp>
        <p:nvSpPr>
          <p:cNvPr id="4" name="Slide Number Placeholder 3"/>
          <p:cNvSpPr>
            <a:spLocks noGrp="1"/>
          </p:cNvSpPr>
          <p:nvPr>
            <p:ph type="sldNum" sz="quarter" idx="10"/>
          </p:nvPr>
        </p:nvSpPr>
        <p:spPr/>
        <p:txBody>
          <a:bodyPr/>
          <a:lstStyle/>
          <a:p>
            <a:fld id="{D77D0862-7A01-4078-90A6-ECACA0EF25D5}" type="slidenum">
              <a:rPr lang="en-US" smtClean="0"/>
              <a:t>5</a:t>
            </a:fld>
            <a:endParaRPr lang="en-US"/>
          </a:p>
        </p:txBody>
      </p:sp>
    </p:spTree>
    <p:extLst>
      <p:ext uri="{BB962C8B-B14F-4D97-AF65-F5344CB8AC3E}">
        <p14:creationId xmlns:p14="http://schemas.microsoft.com/office/powerpoint/2010/main" val="1974794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endParaRPr lang="en-US" b="0" dirty="0"/>
          </a:p>
        </p:txBody>
      </p:sp>
      <p:sp>
        <p:nvSpPr>
          <p:cNvPr id="4" name="Slide Number Placeholder 3"/>
          <p:cNvSpPr>
            <a:spLocks noGrp="1"/>
          </p:cNvSpPr>
          <p:nvPr>
            <p:ph type="sldNum" sz="quarter" idx="10"/>
          </p:nvPr>
        </p:nvSpPr>
        <p:spPr/>
        <p:txBody>
          <a:bodyPr/>
          <a:lstStyle/>
          <a:p>
            <a:fld id="{97455261-80E8-4EE9-B21F-C4FBF2CAB062}" type="slidenum">
              <a:rPr lang="en-US" smtClean="0"/>
              <a:t>38</a:t>
            </a:fld>
            <a:endParaRPr lang="en-US"/>
          </a:p>
        </p:txBody>
      </p:sp>
    </p:spTree>
    <p:extLst>
      <p:ext uri="{BB962C8B-B14F-4D97-AF65-F5344CB8AC3E}">
        <p14:creationId xmlns:p14="http://schemas.microsoft.com/office/powerpoint/2010/main" val="19900574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a:t>
            </a:r>
            <a:r>
              <a:rPr lang="en-US" b="1" dirty="0">
                <a:solidFill>
                  <a:schemeClr val="tx1"/>
                </a:solidFill>
              </a:rPr>
              <a:t>If you think a participants complaint might be a civil rights violation, you must report the complaint so the state agency can review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 Best case scenario is that it was not a civil rights violation, worst case it was and reporting it helps resolve it.</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39</a:t>
            </a:fld>
            <a:endParaRPr lang="en-US"/>
          </a:p>
        </p:txBody>
      </p:sp>
    </p:spTree>
    <p:extLst>
      <p:ext uri="{BB962C8B-B14F-4D97-AF65-F5344CB8AC3E}">
        <p14:creationId xmlns:p14="http://schemas.microsoft.com/office/powerpoint/2010/main" val="3460930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40</a:t>
            </a:fld>
            <a:endParaRPr lang="en-US"/>
          </a:p>
        </p:txBody>
      </p:sp>
    </p:spTree>
    <p:extLst>
      <p:ext uri="{BB962C8B-B14F-4D97-AF65-F5344CB8AC3E}">
        <p14:creationId xmlns:p14="http://schemas.microsoft.com/office/powerpoint/2010/main" val="228576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Even if you are not sure whether or not it was a civil rights violation, be sure to check the “Civil Rights?” box – it’s located where the red arrow is pointing. Checking this box flags the complaint for the state agency Civil Rights Coordinator to review the complaint and make a determination. </a:t>
            </a:r>
          </a:p>
          <a:p>
            <a:endParaRPr lang="en-US" b="1" dirty="0"/>
          </a:p>
          <a:p>
            <a:r>
              <a:rPr lang="en-US" b="1" dirty="0"/>
              <a:t>**** Local Agency staff do not have to worry about making the determination about whether a complaint was definitely a civil rights violation or not. The state agency Civil Rights Coordinator will make that determination after you check the box and submit the complaint.</a:t>
            </a:r>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41</a:t>
            </a:fld>
            <a:endParaRPr lang="en-US"/>
          </a:p>
        </p:txBody>
      </p:sp>
    </p:spTree>
    <p:extLst>
      <p:ext uri="{BB962C8B-B14F-4D97-AF65-F5344CB8AC3E}">
        <p14:creationId xmlns:p14="http://schemas.microsoft.com/office/powerpoint/2010/main" val="3003860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42</a:t>
            </a:fld>
            <a:endParaRPr lang="en-US"/>
          </a:p>
        </p:txBody>
      </p:sp>
    </p:spTree>
    <p:extLst>
      <p:ext uri="{BB962C8B-B14F-4D97-AF65-F5344CB8AC3E}">
        <p14:creationId xmlns:p14="http://schemas.microsoft.com/office/powerpoint/2010/main" val="27525068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These information descriptions are located on your “cheat sheet”</a:t>
            </a:r>
          </a:p>
          <a:p>
            <a:endParaRPr lang="en-US" b="1" dirty="0"/>
          </a:p>
        </p:txBody>
      </p:sp>
      <p:sp>
        <p:nvSpPr>
          <p:cNvPr id="4" name="Slide Number Placeholder 3"/>
          <p:cNvSpPr>
            <a:spLocks noGrp="1"/>
          </p:cNvSpPr>
          <p:nvPr>
            <p:ph type="sldNum" sz="quarter" idx="10"/>
          </p:nvPr>
        </p:nvSpPr>
        <p:spPr/>
        <p:txBody>
          <a:bodyPr/>
          <a:lstStyle/>
          <a:p>
            <a:fld id="{D77D0862-7A01-4078-90A6-ECACA0EF25D5}" type="slidenum">
              <a:rPr lang="en-US" smtClean="0"/>
              <a:t>43</a:t>
            </a:fld>
            <a:endParaRPr lang="en-US"/>
          </a:p>
        </p:txBody>
      </p:sp>
    </p:spTree>
    <p:extLst>
      <p:ext uri="{BB962C8B-B14F-4D97-AF65-F5344CB8AC3E}">
        <p14:creationId xmlns:p14="http://schemas.microsoft.com/office/powerpoint/2010/main" val="3869827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45</a:t>
            </a:fld>
            <a:endParaRPr lang="en-US"/>
          </a:p>
        </p:txBody>
      </p:sp>
    </p:spTree>
    <p:extLst>
      <p:ext uri="{BB962C8B-B14F-4D97-AF65-F5344CB8AC3E}">
        <p14:creationId xmlns:p14="http://schemas.microsoft.com/office/powerpoint/2010/main" val="2686126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46</a:t>
            </a:fld>
            <a:endParaRPr lang="en-US"/>
          </a:p>
        </p:txBody>
      </p:sp>
    </p:spTree>
    <p:extLst>
      <p:ext uri="{BB962C8B-B14F-4D97-AF65-F5344CB8AC3E}">
        <p14:creationId xmlns:p14="http://schemas.microsoft.com/office/powerpoint/2010/main" val="26823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48</a:t>
            </a:fld>
            <a:endParaRPr lang="en-US"/>
          </a:p>
        </p:txBody>
      </p:sp>
    </p:spTree>
    <p:extLst>
      <p:ext uri="{BB962C8B-B14F-4D97-AF65-F5344CB8AC3E}">
        <p14:creationId xmlns:p14="http://schemas.microsoft.com/office/powerpoint/2010/main" val="1482933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49</a:t>
            </a:fld>
            <a:endParaRPr lang="en-US"/>
          </a:p>
        </p:txBody>
      </p:sp>
    </p:spTree>
    <p:extLst>
      <p:ext uri="{BB962C8B-B14F-4D97-AF65-F5344CB8AC3E}">
        <p14:creationId xmlns:p14="http://schemas.microsoft.com/office/powerpoint/2010/main" val="70407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77D0862-7A01-4078-90A6-ECACA0EF25D5}" type="slidenum">
              <a:rPr lang="en-US" smtClean="0"/>
              <a:t>6</a:t>
            </a:fld>
            <a:endParaRPr lang="en-US"/>
          </a:p>
        </p:txBody>
      </p:sp>
    </p:spTree>
    <p:extLst>
      <p:ext uri="{BB962C8B-B14F-4D97-AF65-F5344CB8AC3E}">
        <p14:creationId xmlns:p14="http://schemas.microsoft.com/office/powerpoint/2010/main" val="31717257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50</a:t>
            </a:fld>
            <a:endParaRPr lang="en-US"/>
          </a:p>
        </p:txBody>
      </p:sp>
    </p:spTree>
    <p:extLst>
      <p:ext uri="{BB962C8B-B14F-4D97-AF65-F5344CB8AC3E}">
        <p14:creationId xmlns:p14="http://schemas.microsoft.com/office/powerpoint/2010/main" val="1350906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51</a:t>
            </a:fld>
            <a:endParaRPr lang="en-US"/>
          </a:p>
        </p:txBody>
      </p:sp>
    </p:spTree>
    <p:extLst>
      <p:ext uri="{BB962C8B-B14F-4D97-AF65-F5344CB8AC3E}">
        <p14:creationId xmlns:p14="http://schemas.microsoft.com/office/powerpoint/2010/main" val="1123901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53</a:t>
            </a:fld>
            <a:endParaRPr lang="en-US"/>
          </a:p>
        </p:txBody>
      </p:sp>
    </p:spTree>
    <p:extLst>
      <p:ext uri="{BB962C8B-B14F-4D97-AF65-F5344CB8AC3E}">
        <p14:creationId xmlns:p14="http://schemas.microsoft.com/office/powerpoint/2010/main" val="4177397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54</a:t>
            </a:fld>
            <a:endParaRPr lang="en-US"/>
          </a:p>
        </p:txBody>
      </p:sp>
    </p:spTree>
    <p:extLst>
      <p:ext uri="{BB962C8B-B14F-4D97-AF65-F5344CB8AC3E}">
        <p14:creationId xmlns:p14="http://schemas.microsoft.com/office/powerpoint/2010/main" val="88495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56</a:t>
            </a:fld>
            <a:endParaRPr lang="en-US"/>
          </a:p>
        </p:txBody>
      </p:sp>
    </p:spTree>
    <p:extLst>
      <p:ext uri="{BB962C8B-B14F-4D97-AF65-F5344CB8AC3E}">
        <p14:creationId xmlns:p14="http://schemas.microsoft.com/office/powerpoint/2010/main" val="13865905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57</a:t>
            </a:fld>
            <a:endParaRPr lang="en-US"/>
          </a:p>
        </p:txBody>
      </p:sp>
    </p:spTree>
    <p:extLst>
      <p:ext uri="{BB962C8B-B14F-4D97-AF65-F5344CB8AC3E}">
        <p14:creationId xmlns:p14="http://schemas.microsoft.com/office/powerpoint/2010/main" val="5091699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58</a:t>
            </a:fld>
            <a:endParaRPr lang="en-US"/>
          </a:p>
        </p:txBody>
      </p:sp>
    </p:spTree>
    <p:extLst>
      <p:ext uri="{BB962C8B-B14F-4D97-AF65-F5344CB8AC3E}">
        <p14:creationId xmlns:p14="http://schemas.microsoft.com/office/powerpoint/2010/main" val="1955158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62</a:t>
            </a:fld>
            <a:endParaRPr lang="en-US"/>
          </a:p>
        </p:txBody>
      </p:sp>
    </p:spTree>
    <p:extLst>
      <p:ext uri="{BB962C8B-B14F-4D97-AF65-F5344CB8AC3E}">
        <p14:creationId xmlns:p14="http://schemas.microsoft.com/office/powerpoint/2010/main" val="15466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63</a:t>
            </a:fld>
            <a:endParaRPr lang="en-US"/>
          </a:p>
        </p:txBody>
      </p:sp>
    </p:spTree>
    <p:extLst>
      <p:ext uri="{BB962C8B-B14F-4D97-AF65-F5344CB8AC3E}">
        <p14:creationId xmlns:p14="http://schemas.microsoft.com/office/powerpoint/2010/main" val="2193181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64</a:t>
            </a:fld>
            <a:endParaRPr lang="en-US"/>
          </a:p>
        </p:txBody>
      </p:sp>
    </p:spTree>
    <p:extLst>
      <p:ext uri="{BB962C8B-B14F-4D97-AF65-F5344CB8AC3E}">
        <p14:creationId xmlns:p14="http://schemas.microsoft.com/office/powerpoint/2010/main" val="71316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7D0862-7A01-4078-90A6-ECACA0EF25D5}" type="slidenum">
              <a:rPr lang="en-US" smtClean="0"/>
              <a:t>7</a:t>
            </a:fld>
            <a:endParaRPr lang="en-US"/>
          </a:p>
        </p:txBody>
      </p:sp>
    </p:spTree>
    <p:extLst>
      <p:ext uri="{BB962C8B-B14F-4D97-AF65-F5344CB8AC3E}">
        <p14:creationId xmlns:p14="http://schemas.microsoft.com/office/powerpoint/2010/main" val="2199343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65</a:t>
            </a:fld>
            <a:endParaRPr lang="en-US"/>
          </a:p>
        </p:txBody>
      </p:sp>
    </p:spTree>
    <p:extLst>
      <p:ext uri="{BB962C8B-B14F-4D97-AF65-F5344CB8AC3E}">
        <p14:creationId xmlns:p14="http://schemas.microsoft.com/office/powerpoint/2010/main" val="522593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66</a:t>
            </a:fld>
            <a:endParaRPr lang="en-US"/>
          </a:p>
        </p:txBody>
      </p:sp>
    </p:spTree>
    <p:extLst>
      <p:ext uri="{BB962C8B-B14F-4D97-AF65-F5344CB8AC3E}">
        <p14:creationId xmlns:p14="http://schemas.microsoft.com/office/powerpoint/2010/main" val="35173082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67</a:t>
            </a:fld>
            <a:endParaRPr lang="en-US"/>
          </a:p>
        </p:txBody>
      </p:sp>
    </p:spTree>
    <p:extLst>
      <p:ext uri="{BB962C8B-B14F-4D97-AF65-F5344CB8AC3E}">
        <p14:creationId xmlns:p14="http://schemas.microsoft.com/office/powerpoint/2010/main" val="3014464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68</a:t>
            </a:fld>
            <a:endParaRPr lang="en-US"/>
          </a:p>
        </p:txBody>
      </p:sp>
    </p:spTree>
    <p:extLst>
      <p:ext uri="{BB962C8B-B14F-4D97-AF65-F5344CB8AC3E}">
        <p14:creationId xmlns:p14="http://schemas.microsoft.com/office/powerpoint/2010/main" val="20971227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69</a:t>
            </a:fld>
            <a:endParaRPr lang="en-US"/>
          </a:p>
        </p:txBody>
      </p:sp>
    </p:spTree>
    <p:extLst>
      <p:ext uri="{BB962C8B-B14F-4D97-AF65-F5344CB8AC3E}">
        <p14:creationId xmlns:p14="http://schemas.microsoft.com/office/powerpoint/2010/main" val="32877724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71</a:t>
            </a:fld>
            <a:endParaRPr lang="en-US"/>
          </a:p>
        </p:txBody>
      </p:sp>
    </p:spTree>
    <p:extLst>
      <p:ext uri="{BB962C8B-B14F-4D97-AF65-F5344CB8AC3E}">
        <p14:creationId xmlns:p14="http://schemas.microsoft.com/office/powerpoint/2010/main" val="34640446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73</a:t>
            </a:fld>
            <a:endParaRPr lang="en-US"/>
          </a:p>
        </p:txBody>
      </p:sp>
    </p:spTree>
    <p:extLst>
      <p:ext uri="{BB962C8B-B14F-4D97-AF65-F5344CB8AC3E}">
        <p14:creationId xmlns:p14="http://schemas.microsoft.com/office/powerpoint/2010/main" val="283854974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74</a:t>
            </a:fld>
            <a:endParaRPr lang="en-US"/>
          </a:p>
        </p:txBody>
      </p:sp>
    </p:spTree>
    <p:extLst>
      <p:ext uri="{BB962C8B-B14F-4D97-AF65-F5344CB8AC3E}">
        <p14:creationId xmlns:p14="http://schemas.microsoft.com/office/powerpoint/2010/main" val="515156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Looking at this wheel, which </a:t>
            </a:r>
            <a:r>
              <a:rPr lang="en-US" sz="1200" b="1" u="sng" dirty="0"/>
              <a:t>two</a:t>
            </a:r>
            <a:r>
              <a:rPr lang="en-US" sz="1200" dirty="0"/>
              <a:t> protected classes are missing?</a:t>
            </a:r>
          </a:p>
          <a:p>
            <a:endParaRPr lang="en-US" b="1" dirty="0"/>
          </a:p>
          <a:p>
            <a:r>
              <a:rPr lang="en-US" b="1" dirty="0"/>
              <a:t>Race</a:t>
            </a:r>
          </a:p>
          <a:p>
            <a:endParaRPr lang="en-US" b="1" dirty="0"/>
          </a:p>
          <a:p>
            <a:r>
              <a:rPr lang="en-US" b="1" dirty="0"/>
              <a:t>Color</a:t>
            </a:r>
          </a:p>
        </p:txBody>
      </p:sp>
      <p:sp>
        <p:nvSpPr>
          <p:cNvPr id="4" name="Slide Number Placeholder 3"/>
          <p:cNvSpPr>
            <a:spLocks noGrp="1"/>
          </p:cNvSpPr>
          <p:nvPr>
            <p:ph type="sldNum" sz="quarter" idx="10"/>
          </p:nvPr>
        </p:nvSpPr>
        <p:spPr/>
        <p:txBody>
          <a:bodyPr/>
          <a:lstStyle/>
          <a:p>
            <a:fld id="{D77D0862-7A01-4078-90A6-ECACA0EF25D5}" type="slidenum">
              <a:rPr lang="en-US" smtClean="0"/>
              <a:t>8</a:t>
            </a:fld>
            <a:endParaRPr lang="en-US"/>
          </a:p>
        </p:txBody>
      </p:sp>
    </p:spTree>
    <p:extLst>
      <p:ext uri="{BB962C8B-B14F-4D97-AF65-F5344CB8AC3E}">
        <p14:creationId xmlns:p14="http://schemas.microsoft.com/office/powerpoint/2010/main" val="2996461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D77D0862-7A01-4078-90A6-ECACA0EF25D5}" type="slidenum">
              <a:rPr lang="en-US" smtClean="0"/>
              <a:t>9</a:t>
            </a:fld>
            <a:endParaRPr lang="en-US"/>
          </a:p>
        </p:txBody>
      </p:sp>
    </p:spTree>
    <p:extLst>
      <p:ext uri="{BB962C8B-B14F-4D97-AF65-F5344CB8AC3E}">
        <p14:creationId xmlns:p14="http://schemas.microsoft.com/office/powerpoint/2010/main" val="323008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10</a:t>
            </a:fld>
            <a:endParaRPr lang="en-US"/>
          </a:p>
        </p:txBody>
      </p:sp>
    </p:spTree>
    <p:extLst>
      <p:ext uri="{BB962C8B-B14F-4D97-AF65-F5344CB8AC3E}">
        <p14:creationId xmlns:p14="http://schemas.microsoft.com/office/powerpoint/2010/main" val="167748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97455261-80E8-4EE9-B21F-C4FBF2CAB062}" type="slidenum">
              <a:rPr lang="en-US" smtClean="0"/>
              <a:t>11</a:t>
            </a:fld>
            <a:endParaRPr lang="en-US"/>
          </a:p>
        </p:txBody>
      </p:sp>
    </p:spTree>
    <p:extLst>
      <p:ext uri="{BB962C8B-B14F-4D97-AF65-F5344CB8AC3E}">
        <p14:creationId xmlns:p14="http://schemas.microsoft.com/office/powerpoint/2010/main" val="3811860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310425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r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86400" y="1680369"/>
            <a:ext cx="2819400" cy="3581400"/>
          </a:xfrm>
          <a:prstGeom prst="rect">
            <a:avLst/>
          </a:prstGeom>
        </p:spPr>
      </p:pic>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2810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2600" y="1642269"/>
            <a:ext cx="2743200" cy="3657600"/>
          </a:xfrm>
          <a:prstGeom prst="rect">
            <a:avLst/>
          </a:prstGeom>
        </p:spPr>
      </p:pic>
    </p:spTree>
    <p:extLst>
      <p:ext uri="{BB962C8B-B14F-4D97-AF65-F5344CB8AC3E}">
        <p14:creationId xmlns:p14="http://schemas.microsoft.com/office/powerpoint/2010/main" val="487257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0200" y="1771809"/>
            <a:ext cx="3536032" cy="3398520"/>
          </a:xfrm>
          <a:prstGeom prst="rect">
            <a:avLst/>
          </a:prstGeom>
        </p:spPr>
      </p:pic>
    </p:spTree>
    <p:extLst>
      <p:ext uri="{BB962C8B-B14F-4D97-AF65-F5344CB8AC3E}">
        <p14:creationId xmlns:p14="http://schemas.microsoft.com/office/powerpoint/2010/main" val="1780947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84" y="4800600"/>
            <a:ext cx="2871216" cy="1487424"/>
          </a:xfrm>
          <a:prstGeom prst="rect">
            <a:avLst/>
          </a:prstGeom>
        </p:spPr>
      </p:pic>
    </p:spTree>
    <p:extLst>
      <p:ext uri="{BB962C8B-B14F-4D97-AF65-F5344CB8AC3E}">
        <p14:creationId xmlns:p14="http://schemas.microsoft.com/office/powerpoint/2010/main" val="787967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84" y="4724400"/>
            <a:ext cx="4014216" cy="1490472"/>
          </a:xfrm>
          <a:prstGeom prst="rect">
            <a:avLst/>
          </a:prstGeom>
        </p:spPr>
      </p:pic>
    </p:spTree>
    <p:extLst>
      <p:ext uri="{BB962C8B-B14F-4D97-AF65-F5344CB8AC3E}">
        <p14:creationId xmlns:p14="http://schemas.microsoft.com/office/powerpoint/2010/main" val="2674797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84" y="4876800"/>
            <a:ext cx="4014216" cy="1490472"/>
          </a:xfrm>
          <a:prstGeom prst="rect">
            <a:avLst/>
          </a:prstGeom>
        </p:spPr>
      </p:pic>
    </p:spTree>
    <p:extLst>
      <p:ext uri="{BB962C8B-B14F-4D97-AF65-F5344CB8AC3E}">
        <p14:creationId xmlns:p14="http://schemas.microsoft.com/office/powerpoint/2010/main" val="626168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E80884-C454-4578-91E1-FE10DC7AE032}"/>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7241B6B-56AA-45FD-8F2A-2CA28F2D07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2C986B-2C3E-40DF-BF75-86A169914E99}"/>
              </a:ext>
            </a:extLst>
          </p:cNvPr>
          <p:cNvSpPr>
            <a:spLocks noGrp="1"/>
          </p:cNvSpPr>
          <p:nvPr>
            <p:ph type="sldNum" sz="quarter" idx="12"/>
          </p:nvPr>
        </p:nvSpPr>
        <p:spPr/>
        <p:txBody>
          <a:bodyPr/>
          <a:lstStyle/>
          <a:p>
            <a:fld id="{BFCDC084-59C3-4865-AF8C-CD73E9526E8C}" type="slidenum">
              <a:rPr lang="en-US" smtClean="0"/>
              <a:t>‹#›</a:t>
            </a:fld>
            <a:endParaRPr lang="en-US"/>
          </a:p>
        </p:txBody>
      </p:sp>
    </p:spTree>
    <p:extLst>
      <p:ext uri="{BB962C8B-B14F-4D97-AF65-F5344CB8AC3E}">
        <p14:creationId xmlns:p14="http://schemas.microsoft.com/office/powerpoint/2010/main" val="2494619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3F32-EBF2-4CF8-9A03-70A319DA73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92161E-F9A5-4579-9A9E-9F89E93769DC}"/>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52BCAE-6440-4C08-B01B-510884C008AD}"/>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17E20C-1044-44D6-8FAA-0572B53F266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7EE620-803D-4033-B7D0-812C3C0B5E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CEB8F-819E-4D07-B643-BF6E3B0201FE}"/>
              </a:ext>
            </a:extLst>
          </p:cNvPr>
          <p:cNvSpPr>
            <a:spLocks noGrp="1"/>
          </p:cNvSpPr>
          <p:nvPr>
            <p:ph type="sldNum" sz="quarter" idx="12"/>
          </p:nvPr>
        </p:nvSpPr>
        <p:spPr/>
        <p:txBody>
          <a:bodyPr/>
          <a:lstStyle/>
          <a:p>
            <a:fld id="{BFCDC084-59C3-4865-AF8C-CD73E9526E8C}" type="slidenum">
              <a:rPr lang="en-US" smtClean="0"/>
              <a:t>‹#›</a:t>
            </a:fld>
            <a:endParaRPr lang="en-US"/>
          </a:p>
        </p:txBody>
      </p:sp>
    </p:spTree>
    <p:extLst>
      <p:ext uri="{BB962C8B-B14F-4D97-AF65-F5344CB8AC3E}">
        <p14:creationId xmlns:p14="http://schemas.microsoft.com/office/powerpoint/2010/main" val="135943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DC0B-D19B-4EA0-BF77-5281720FCC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1974E48-F1C6-4029-B81A-107DE3A3B55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CF650D-71A7-4F8B-9D0E-F05A78A93A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86BA780-6214-4F58-AE0E-6DEFE387CDC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1CA1683-7E69-493E-8397-064B573A054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E39BD2-750C-4655-9871-1ECDC03C9D65}"/>
              </a:ext>
            </a:extLst>
          </p:cNvPr>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767352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84" y="4800600"/>
            <a:ext cx="2871216" cy="1487424"/>
          </a:xfrm>
          <a:prstGeom prst="rect">
            <a:avLst/>
          </a:prstGeom>
        </p:spPr>
      </p:pic>
    </p:spTree>
    <p:extLst>
      <p:ext uri="{BB962C8B-B14F-4D97-AF65-F5344CB8AC3E}">
        <p14:creationId xmlns:p14="http://schemas.microsoft.com/office/powerpoint/2010/main" val="2327446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62600" y="2911642"/>
            <a:ext cx="3733800" cy="4098758"/>
          </a:xfrm>
          <a:prstGeom prst="rect">
            <a:avLst/>
          </a:prstGeom>
        </p:spPr>
      </p:pic>
      <p:sp>
        <p:nvSpPr>
          <p:cNvPr id="2" name="Title 1"/>
          <p:cNvSpPr>
            <a:spLocks noGrp="1"/>
          </p:cNvSpPr>
          <p:nvPr>
            <p:ph type="ctrTitle" hasCustomPrompt="1"/>
          </p:nvPr>
        </p:nvSpPr>
        <p:spPr>
          <a:xfrm>
            <a:off x="361449" y="367632"/>
            <a:ext cx="7772400" cy="2387600"/>
          </a:xfrm>
        </p:spPr>
        <p:txBody>
          <a:bodyPr anchor="b">
            <a:normAutofit/>
          </a:bodyPr>
          <a:lstStyle>
            <a:lvl1pPr algn="ctr">
              <a:defRPr sz="4400" b="1">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361449" y="2894014"/>
            <a:ext cx="6420351" cy="1655762"/>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25530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Bullho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6621" y="1642268"/>
            <a:ext cx="3581400" cy="3200401"/>
          </a:xfrm>
          <a:prstGeom prst="rect">
            <a:avLst/>
          </a:prstGeom>
        </p:spPr>
      </p:pic>
      <p:sp>
        <p:nvSpPr>
          <p:cNvPr id="12" name="Content Placeholder 3"/>
          <p:cNvSpPr>
            <a:spLocks noGrp="1"/>
          </p:cNvSpPr>
          <p:nvPr>
            <p:ph sz="half" idx="10" hasCustomPrompt="1"/>
          </p:nvPr>
        </p:nvSpPr>
        <p:spPr>
          <a:xfrm>
            <a:off x="3814010" y="1066799"/>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23447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Hear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7186" y="1650959"/>
            <a:ext cx="3546772" cy="3030620"/>
          </a:xfrm>
          <a:prstGeom prst="rect">
            <a:avLst/>
          </a:prstGeom>
        </p:spPr>
      </p:pic>
      <p:sp>
        <p:nvSpPr>
          <p:cNvPr id="4" name="Content Placeholder 3"/>
          <p:cNvSpPr>
            <a:spLocks noGrp="1"/>
          </p:cNvSpPr>
          <p:nvPr>
            <p:ph sz="half" idx="2" hasCustomPrompt="1"/>
          </p:nvPr>
        </p:nvSpPr>
        <p:spPr>
          <a:xfrm>
            <a:off x="3818021" y="10668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1926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Drop">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86400" y="1680369"/>
            <a:ext cx="2819400" cy="3581400"/>
          </a:xfrm>
          <a:prstGeom prst="rect">
            <a:avLst/>
          </a:prstGeom>
        </p:spPr>
      </p:pic>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39515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19579697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62600" y="2911642"/>
            <a:ext cx="3733800" cy="4098758"/>
          </a:xfrm>
          <a:prstGeom prst="rect">
            <a:avLst/>
          </a:prstGeom>
        </p:spPr>
      </p:pic>
      <p:sp>
        <p:nvSpPr>
          <p:cNvPr id="2" name="Title 1"/>
          <p:cNvSpPr>
            <a:spLocks noGrp="1"/>
          </p:cNvSpPr>
          <p:nvPr>
            <p:ph type="ctrTitle" hasCustomPrompt="1"/>
          </p:nvPr>
        </p:nvSpPr>
        <p:spPr>
          <a:xfrm>
            <a:off x="361449" y="367632"/>
            <a:ext cx="7772400" cy="2387600"/>
          </a:xfrm>
        </p:spPr>
        <p:txBody>
          <a:bodyPr anchor="b">
            <a:normAutofit/>
          </a:bodyPr>
          <a:lstStyle>
            <a:lvl1pPr algn="ctr">
              <a:defRPr sz="4400" b="1">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361449" y="2894014"/>
            <a:ext cx="6420351" cy="1655762"/>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5821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2600" y="1642269"/>
            <a:ext cx="2743200" cy="3657600"/>
          </a:xfrm>
          <a:prstGeom prst="rect">
            <a:avLst/>
          </a:prstGeom>
        </p:spPr>
      </p:pic>
    </p:spTree>
    <p:extLst>
      <p:ext uri="{BB962C8B-B14F-4D97-AF65-F5344CB8AC3E}">
        <p14:creationId xmlns:p14="http://schemas.microsoft.com/office/powerpoint/2010/main" val="1781356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rop">
    <p:spTree>
      <p:nvGrpSpPr>
        <p:cNvPr id="1" name=""/>
        <p:cNvGrpSpPr/>
        <p:nvPr/>
      </p:nvGrpSpPr>
      <p:grpSpPr>
        <a:xfrm>
          <a:off x="0" y="0"/>
          <a:ext cx="0" cy="0"/>
          <a:chOff x="0" y="0"/>
          <a:chExt cx="0" cy="0"/>
        </a:xfrm>
      </p:grpSpPr>
      <p:sp>
        <p:nvSpPr>
          <p:cNvPr id="10" name="Content Placeholder 3"/>
          <p:cNvSpPr>
            <a:spLocks noGrp="1"/>
          </p:cNvSpPr>
          <p:nvPr>
            <p:ph sz="half" idx="10" hasCustomPrompt="1"/>
          </p:nvPr>
        </p:nvSpPr>
        <p:spPr>
          <a:xfrm>
            <a:off x="609600" y="12954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10200" y="1771809"/>
            <a:ext cx="3536032" cy="3398520"/>
          </a:xfrm>
          <a:prstGeom prst="rect">
            <a:avLst/>
          </a:prstGeom>
        </p:spPr>
      </p:pic>
    </p:spTree>
    <p:extLst>
      <p:ext uri="{BB962C8B-B14F-4D97-AF65-F5344CB8AC3E}">
        <p14:creationId xmlns:p14="http://schemas.microsoft.com/office/powerpoint/2010/main" val="2354093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84" y="4724400"/>
            <a:ext cx="4014216" cy="1490472"/>
          </a:xfrm>
          <a:prstGeom prst="rect">
            <a:avLst/>
          </a:prstGeom>
        </p:spPr>
      </p:pic>
    </p:spTree>
    <p:extLst>
      <p:ext uri="{BB962C8B-B14F-4D97-AF65-F5344CB8AC3E}">
        <p14:creationId xmlns:p14="http://schemas.microsoft.com/office/powerpoint/2010/main" val="141855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41684" y="609600"/>
            <a:ext cx="7753350" cy="3581400"/>
          </a:xfrm>
        </p:spPr>
        <p:txBody>
          <a:bodyPr/>
          <a:lstStyle>
            <a:lvl1pPr marL="0" indent="0">
              <a:buNone/>
              <a:defRPr sz="3600" b="1"/>
            </a:lvl1pPr>
            <a:lvl2pPr marL="457200" indent="0">
              <a:buNone/>
              <a:defRPr sz="3600"/>
            </a:lvl2pPr>
          </a:lstStyle>
          <a:p>
            <a:pPr lvl="0"/>
            <a:r>
              <a:rPr lang="en-US" dirty="0"/>
              <a:t>CLICK TO EDIT MASTER TEXT STYLES</a:t>
            </a:r>
          </a:p>
          <a:p>
            <a:pPr lvl="1"/>
            <a:r>
              <a:rPr lang="en-US" dirty="0"/>
              <a:t>Second level</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684" y="4876800"/>
            <a:ext cx="4014216" cy="1490472"/>
          </a:xfrm>
          <a:prstGeom prst="rect">
            <a:avLst/>
          </a:prstGeom>
        </p:spPr>
      </p:pic>
    </p:spTree>
    <p:extLst>
      <p:ext uri="{BB962C8B-B14F-4D97-AF65-F5344CB8AC3E}">
        <p14:creationId xmlns:p14="http://schemas.microsoft.com/office/powerpoint/2010/main" val="294630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95800" y="-152400"/>
            <a:ext cx="4800600" cy="3280611"/>
          </a:xfrm>
          <a:prstGeom prst="rect">
            <a:avLst/>
          </a:prstGeom>
        </p:spPr>
      </p:pic>
      <p:sp>
        <p:nvSpPr>
          <p:cNvPr id="2" name="Title 1"/>
          <p:cNvSpPr>
            <a:spLocks noGrp="1"/>
          </p:cNvSpPr>
          <p:nvPr>
            <p:ph type="ctrTitle" hasCustomPrompt="1"/>
          </p:nvPr>
        </p:nvSpPr>
        <p:spPr>
          <a:xfrm>
            <a:off x="1050758" y="2971800"/>
            <a:ext cx="6874042" cy="1452563"/>
          </a:xfrm>
        </p:spPr>
        <p:txBody>
          <a:bodyPr anchor="b">
            <a:normAutofit/>
          </a:bodyPr>
          <a:lstStyle>
            <a:lvl1pPr algn="ctr">
              <a:defRPr sz="4400" b="1" baseline="0">
                <a:solidFill>
                  <a:schemeClr val="accent6"/>
                </a:solidFill>
              </a:defRPr>
            </a:lvl1pPr>
          </a:lstStyle>
          <a:p>
            <a:r>
              <a:rPr lang="en-US" dirty="0"/>
              <a:t>CLICK TO EDIT MASTER TITLE STYLE</a:t>
            </a:r>
          </a:p>
        </p:txBody>
      </p:sp>
      <p:sp>
        <p:nvSpPr>
          <p:cNvPr id="3" name="Subtitle 2"/>
          <p:cNvSpPr>
            <a:spLocks noGrp="1"/>
          </p:cNvSpPr>
          <p:nvPr>
            <p:ph type="subTitle" idx="1"/>
          </p:nvPr>
        </p:nvSpPr>
        <p:spPr>
          <a:xfrm>
            <a:off x="1066800" y="4510129"/>
            <a:ext cx="6858000" cy="1655762"/>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680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2400" y="4251158"/>
            <a:ext cx="3886200" cy="2759242"/>
          </a:xfrm>
          <a:prstGeom prst="rect">
            <a:avLst/>
          </a:prstGeom>
        </p:spPr>
      </p:pic>
      <p:sp>
        <p:nvSpPr>
          <p:cNvPr id="2" name="Title 1"/>
          <p:cNvSpPr>
            <a:spLocks noGrp="1"/>
          </p:cNvSpPr>
          <p:nvPr>
            <p:ph type="ctrTitle" hasCustomPrompt="1"/>
          </p:nvPr>
        </p:nvSpPr>
        <p:spPr>
          <a:xfrm>
            <a:off x="628650" y="457200"/>
            <a:ext cx="7772400" cy="2387600"/>
          </a:xfrm>
        </p:spPr>
        <p:txBody>
          <a:bodyPr anchor="b">
            <a:normAutofit/>
          </a:bodyPr>
          <a:lstStyle>
            <a:lvl1pPr algn="ctr">
              <a:defRPr sz="4400" b="1">
                <a:solidFill>
                  <a:srgbClr val="EE3439"/>
                </a:solidFill>
              </a:defRPr>
            </a:lvl1pPr>
          </a:lstStyle>
          <a:p>
            <a:r>
              <a:rPr lang="en-US" dirty="0"/>
              <a:t>CLICK TO EDIT MASTER TITLE STYLE</a:t>
            </a:r>
          </a:p>
        </p:txBody>
      </p:sp>
      <p:sp>
        <p:nvSpPr>
          <p:cNvPr id="3" name="Subtitle 2"/>
          <p:cNvSpPr>
            <a:spLocks noGrp="1"/>
          </p:cNvSpPr>
          <p:nvPr>
            <p:ph type="subTitle" idx="1"/>
          </p:nvPr>
        </p:nvSpPr>
        <p:spPr>
          <a:xfrm>
            <a:off x="628650" y="2944813"/>
            <a:ext cx="7772400" cy="1169987"/>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0277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77000" y="0"/>
            <a:ext cx="2819400" cy="6858000"/>
          </a:xfrm>
          <a:prstGeom prst="rect">
            <a:avLst/>
          </a:prstGeom>
        </p:spPr>
      </p:pic>
      <p:sp>
        <p:nvSpPr>
          <p:cNvPr id="2" name="Title 1"/>
          <p:cNvSpPr>
            <a:spLocks noGrp="1"/>
          </p:cNvSpPr>
          <p:nvPr>
            <p:ph type="ctrTitle" hasCustomPrompt="1"/>
          </p:nvPr>
        </p:nvSpPr>
        <p:spPr>
          <a:xfrm>
            <a:off x="685800" y="1122363"/>
            <a:ext cx="5429250" cy="2387600"/>
          </a:xfrm>
        </p:spPr>
        <p:txBody>
          <a:bodyPr anchor="b">
            <a:normAutofit/>
          </a:bodyPr>
          <a:lstStyle>
            <a:lvl1pPr algn="ctr">
              <a:defRPr sz="4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93821" y="3657600"/>
            <a:ext cx="5421229" cy="1655762"/>
          </a:xfrm>
        </p:spPr>
        <p:txBody>
          <a:bodyPr/>
          <a:lstStyle>
            <a:lvl1pPr marL="0" indent="0" algn="ctr">
              <a:buNone/>
              <a:defRPr sz="2400" b="1">
                <a:solidFill>
                  <a:schemeClr val="tx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6958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228205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0D0E4-8D94-443E-820B-188B2E9A69C3}" type="slidenum">
              <a:rPr lang="en-US" smtClean="0"/>
              <a:t>‹#›</a:t>
            </a:fld>
            <a:endParaRPr lang="en-US"/>
          </a:p>
        </p:txBody>
      </p:sp>
    </p:spTree>
    <p:extLst>
      <p:ext uri="{BB962C8B-B14F-4D97-AF65-F5344CB8AC3E}">
        <p14:creationId xmlns:p14="http://schemas.microsoft.com/office/powerpoint/2010/main" val="2706765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r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7186" y="1650959"/>
            <a:ext cx="3546772" cy="3030620"/>
          </a:xfrm>
          <a:prstGeom prst="rect">
            <a:avLst/>
          </a:prstGeom>
        </p:spPr>
      </p:pic>
      <p:sp>
        <p:nvSpPr>
          <p:cNvPr id="4" name="Content Placeholder 3"/>
          <p:cNvSpPr>
            <a:spLocks noGrp="1"/>
          </p:cNvSpPr>
          <p:nvPr>
            <p:ph sz="half" idx="2" hasCustomPrompt="1"/>
          </p:nvPr>
        </p:nvSpPr>
        <p:spPr>
          <a:xfrm>
            <a:off x="3818021" y="1066800"/>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64871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horn">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6621" y="1642268"/>
            <a:ext cx="3581400" cy="3200401"/>
          </a:xfrm>
          <a:prstGeom prst="rect">
            <a:avLst/>
          </a:prstGeom>
        </p:spPr>
      </p:pic>
      <p:sp>
        <p:nvSpPr>
          <p:cNvPr id="12" name="Content Placeholder 3"/>
          <p:cNvSpPr>
            <a:spLocks noGrp="1"/>
          </p:cNvSpPr>
          <p:nvPr>
            <p:ph sz="half" idx="10" hasCustomPrompt="1"/>
          </p:nvPr>
        </p:nvSpPr>
        <p:spPr>
          <a:xfrm>
            <a:off x="3814010" y="1066799"/>
            <a:ext cx="4724400" cy="4351338"/>
          </a:xfrm>
        </p:spPr>
        <p:txBody>
          <a:bodyPr/>
          <a:lstStyle>
            <a:lvl1pPr marL="0" indent="0">
              <a:buNone/>
              <a:defRPr sz="3200" b="1">
                <a:solidFill>
                  <a:schemeClr val="tx2"/>
                </a:solidFill>
              </a:defRPr>
            </a:lvl1pPr>
            <a:lvl2pPr marL="457200" indent="0">
              <a:buNone/>
              <a:defRPr sz="4400" b="1">
                <a:solidFill>
                  <a:schemeClr val="tx1"/>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759343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0D0E4-8D94-443E-820B-188B2E9A69C3}" type="slidenum">
              <a:rPr lang="en-US" smtClean="0"/>
              <a:t>‹#›</a:t>
            </a:fld>
            <a:endParaRPr lang="en-US"/>
          </a:p>
        </p:txBody>
      </p:sp>
    </p:spTree>
    <p:extLst>
      <p:ext uri="{BB962C8B-B14F-4D97-AF65-F5344CB8AC3E}">
        <p14:creationId xmlns:p14="http://schemas.microsoft.com/office/powerpoint/2010/main" val="418784035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08" r:id="rId19"/>
    <p:sldLayoutId id="2147483709" r:id="rId20"/>
    <p:sldLayoutId id="2147483710" r:id="rId21"/>
    <p:sldLayoutId id="2147483711" r:id="rId22"/>
    <p:sldLayoutId id="2147483712" r:id="rId23"/>
    <p:sldLayoutId id="2147483677" r:id="rId24"/>
    <p:sldLayoutId id="2147483692" r:id="rId25"/>
    <p:sldLayoutId id="2147483693" r:id="rId26"/>
    <p:sldLayoutId id="2147483675" r:id="rId27"/>
    <p:sldLayoutId id="2147483686" r:id="rId28"/>
  </p:sldLayoutIdLst>
  <p:hf hdr="0" ftr="0" dt="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3.sv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9.xml.rels><?xml version="1.0" encoding="UTF-8" standalone="yes"?>
<Relationships xmlns="http://schemas.openxmlformats.org/package/2006/relationships"><Relationship Id="rId3" Type="http://schemas.openxmlformats.org/officeDocument/2006/relationships/hyperlink" Target="mailto:erin.n.macauley@state.or.u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9.svg"/></Relationships>
</file>

<file path=ppt/slides/_rels/slide5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5.sv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49.svg"/></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49.svg"/></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6.xml"/><Relationship Id="rId5" Type="http://schemas.openxmlformats.org/officeDocument/2006/relationships/hyperlink" Target="https://unsplash.com/search/photos/grocery-shopping?utm_source=unsplash&amp;utm_medium=referral&amp;utm_content=creditCopyText" TargetMode="External"/><Relationship Id="rId4" Type="http://schemas.openxmlformats.org/officeDocument/2006/relationships/hyperlink" Target="https://unsplash.com/photos/amI09sbNZdE?utm_source=unsplash&amp;utm_medium=referral&amp;utm_content=creditCopyText"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6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49.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ABA16F-4EE4-462F-A3F3-030E82419809}"/>
              </a:ext>
            </a:extLst>
          </p:cNvPr>
          <p:cNvSpPr>
            <a:spLocks noGrp="1"/>
          </p:cNvSpPr>
          <p:nvPr>
            <p:ph sz="half" idx="2"/>
          </p:nvPr>
        </p:nvSpPr>
        <p:spPr>
          <a:xfrm>
            <a:off x="228600" y="609600"/>
            <a:ext cx="8686800" cy="1752600"/>
          </a:xfrm>
        </p:spPr>
        <p:txBody>
          <a:bodyPr anchor="ctr"/>
          <a:lstStyle/>
          <a:p>
            <a:pPr algn="ctr"/>
            <a:r>
              <a:rPr lang="en-US" dirty="0">
                <a:solidFill>
                  <a:srgbClr val="2CB34A"/>
                </a:solidFill>
                <a:cs typeface="Arial" panose="020B0604020202020204" pitchFamily="34" charset="0"/>
              </a:rPr>
              <a:t>Civil Rights Training</a:t>
            </a:r>
          </a:p>
          <a:p>
            <a:pPr algn="ctr"/>
            <a:r>
              <a:rPr lang="en-US" dirty="0">
                <a:solidFill>
                  <a:srgbClr val="2CB34A"/>
                </a:solidFill>
                <a:cs typeface="Arial" panose="020B0604020202020204" pitchFamily="34" charset="0"/>
              </a:rPr>
              <a:t>2019 Annual Refresher</a:t>
            </a:r>
          </a:p>
        </p:txBody>
      </p:sp>
      <p:sp>
        <p:nvSpPr>
          <p:cNvPr id="3" name="Content Placeholder 1">
            <a:extLst>
              <a:ext uri="{FF2B5EF4-FFF2-40B4-BE49-F238E27FC236}">
                <a16:creationId xmlns:a16="http://schemas.microsoft.com/office/drawing/2014/main" id="{CB0F1690-4C42-4C29-A43C-7843A1171E97}"/>
              </a:ext>
            </a:extLst>
          </p:cNvPr>
          <p:cNvSpPr txBox="1">
            <a:spLocks/>
          </p:cNvSpPr>
          <p:nvPr/>
        </p:nvSpPr>
        <p:spPr>
          <a:xfrm>
            <a:off x="1943099" y="2743200"/>
            <a:ext cx="5257800" cy="194310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600" b="0" dirty="0">
                <a:cs typeface="Arial" panose="020B0604020202020204" pitchFamily="34" charset="0"/>
              </a:rPr>
              <a:t>This continuous learning course is intended for WIC staff who have completed the Civil Rights Orientation Training as a new employee.</a:t>
            </a:r>
          </a:p>
          <a:p>
            <a:pPr algn="ctr"/>
            <a:endParaRPr lang="en-US" dirty="0"/>
          </a:p>
        </p:txBody>
      </p:sp>
      <p:sp>
        <p:nvSpPr>
          <p:cNvPr id="4" name="Rectangle 3">
            <a:extLst>
              <a:ext uri="{FF2B5EF4-FFF2-40B4-BE49-F238E27FC236}">
                <a16:creationId xmlns:a16="http://schemas.microsoft.com/office/drawing/2014/main" id="{74172BE1-74B0-496C-882F-5CF59015C91F}"/>
              </a:ext>
            </a:extLst>
          </p:cNvPr>
          <p:cNvSpPr/>
          <p:nvPr/>
        </p:nvSpPr>
        <p:spPr>
          <a:xfrm>
            <a:off x="0" y="6469476"/>
            <a:ext cx="9143999" cy="341632"/>
          </a:xfrm>
          <a:prstGeom prst="rect">
            <a:avLst/>
          </a:prstGeom>
          <a:solidFill>
            <a:srgbClr val="2CB34A"/>
          </a:solidFill>
        </p:spPr>
        <p:txBody>
          <a:bodyPr wrap="square">
            <a:spAutoFit/>
          </a:bodyPr>
          <a:lstStyle/>
          <a:p>
            <a:pPr algn="ctr">
              <a:lnSpc>
                <a:spcPct val="90000"/>
              </a:lnSpc>
              <a:spcBef>
                <a:spcPct val="0"/>
              </a:spcBef>
              <a:spcAft>
                <a:spcPts val="600"/>
              </a:spcAft>
            </a:pPr>
            <a:endParaRPr lang="en-US" dirty="0"/>
          </a:p>
        </p:txBody>
      </p:sp>
    </p:spTree>
    <p:extLst>
      <p:ext uri="{BB962C8B-B14F-4D97-AF65-F5344CB8AC3E}">
        <p14:creationId xmlns:p14="http://schemas.microsoft.com/office/powerpoint/2010/main" val="115689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381000" y="-35169"/>
            <a:ext cx="4373105" cy="32751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Protected Classes and WIC Rules </a:t>
            </a:r>
          </a:p>
          <a:p>
            <a:pPr>
              <a:lnSpc>
                <a:spcPct val="90000"/>
              </a:lnSpc>
              <a:spcBef>
                <a:spcPct val="0"/>
              </a:spcBef>
              <a:spcAft>
                <a:spcPts val="600"/>
              </a:spcAft>
            </a:pP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10</a:t>
            </a:fld>
            <a:endParaRPr lang="en-US"/>
          </a:p>
        </p:txBody>
      </p:sp>
      <p:sp>
        <p:nvSpPr>
          <p:cNvPr id="8" name="Rectangle 7">
            <a:extLst>
              <a:ext uri="{FF2B5EF4-FFF2-40B4-BE49-F238E27FC236}">
                <a16:creationId xmlns:a16="http://schemas.microsoft.com/office/drawing/2014/main" id="{619B5561-6883-4F39-8EBD-FA1F3CE00AE0}"/>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Protected Classes in WIC and Following the WIC Rules</a:t>
            </a:r>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
        <p:nvSpPr>
          <p:cNvPr id="13" name="TextBox 12">
            <a:extLst>
              <a:ext uri="{FF2B5EF4-FFF2-40B4-BE49-F238E27FC236}">
                <a16:creationId xmlns:a16="http://schemas.microsoft.com/office/drawing/2014/main" id="{7DB5EA46-FFD5-44BF-B0C4-353BA8F699F5}"/>
              </a:ext>
            </a:extLst>
          </p:cNvPr>
          <p:cNvSpPr txBox="1"/>
          <p:nvPr/>
        </p:nvSpPr>
        <p:spPr>
          <a:xfrm>
            <a:off x="520798" y="2743200"/>
            <a:ext cx="4373105" cy="32751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400" dirty="0">
                <a:latin typeface="Verdana" panose="020B0604030504040204" pitchFamily="34" charset="0"/>
                <a:ea typeface="Verdana" panose="020B0604030504040204" pitchFamily="34" charset="0"/>
                <a:cs typeface="+mj-cs"/>
              </a:rPr>
              <a:t>Participants in protected classes must still follow the rules.</a:t>
            </a:r>
          </a:p>
          <a:p>
            <a:pPr>
              <a:lnSpc>
                <a:spcPct val="90000"/>
              </a:lnSpc>
              <a:spcBef>
                <a:spcPct val="0"/>
              </a:spcBef>
              <a:spcAft>
                <a:spcPts val="600"/>
              </a:spcAft>
            </a:pPr>
            <a:endParaRPr lang="en-US" sz="3700" dirty="0">
              <a:latin typeface="+mj-lt"/>
              <a:ea typeface="+mj-ea"/>
              <a:cs typeface="+mj-cs"/>
            </a:endParaRPr>
          </a:p>
        </p:txBody>
      </p:sp>
    </p:spTree>
    <p:extLst>
      <p:ext uri="{BB962C8B-B14F-4D97-AF65-F5344CB8AC3E}">
        <p14:creationId xmlns:p14="http://schemas.microsoft.com/office/powerpoint/2010/main" val="2730812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491490" y="365125"/>
            <a:ext cx="3840085"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latin typeface="Verdana" panose="020B0604030504040204" pitchFamily="34" charset="0"/>
                <a:ea typeface="Verdana" panose="020B0604030504040204" pitchFamily="34" charset="0"/>
                <a:cs typeface="Verdana" panose="020B0604030504040204" pitchFamily="34" charset="0"/>
              </a:rPr>
              <a:t>Case Study</a:t>
            </a:r>
          </a:p>
          <a:p>
            <a:pPr>
              <a:lnSpc>
                <a:spcPct val="90000"/>
              </a:lnSpc>
              <a:spcBef>
                <a:spcPct val="0"/>
              </a:spcBef>
              <a:spcAft>
                <a:spcPts val="600"/>
              </a:spcAft>
            </a:pPr>
            <a:endParaRPr lang="en-US" sz="4400" dirty="0">
              <a:latin typeface="Verdana" panose="020B0604030504040204" pitchFamily="34" charset="0"/>
              <a:ea typeface="Verdana" panose="020B0604030504040204" pitchFamily="34" charset="0"/>
              <a:cs typeface="Verdana" panose="020B0604030504040204" pitchFamily="34" charset="0"/>
            </a:endParaRPr>
          </a:p>
        </p:txBody>
      </p:sp>
      <p:cxnSp>
        <p:nvCxnSpPr>
          <p:cNvPr id="25" name="Straight Arrow Connector 2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0EA64F52-8C17-40DC-8DE1-CAC436F69069}"/>
              </a:ext>
            </a:extLst>
          </p:cNvPr>
          <p:cNvSpPr>
            <a:spLocks noGrp="1"/>
          </p:cNvSpPr>
          <p:nvPr>
            <p:ph idx="1"/>
          </p:nvPr>
        </p:nvSpPr>
        <p:spPr>
          <a:xfrm>
            <a:off x="152400" y="2590804"/>
            <a:ext cx="4179175" cy="3765536"/>
          </a:xfrm>
        </p:spPr>
        <p:txBody>
          <a:bodyPr vert="horz" lIns="91440" tIns="45720" rIns="91440" bIns="45720" rtlCol="0">
            <a:normAutofit fontScale="92500" lnSpcReduction="10000"/>
          </a:bodyPr>
          <a:lstStyle/>
          <a:p>
            <a:pPr indent="-228600">
              <a:buFont typeface="Arial" panose="020B0604020202020204" pitchFamily="34" charset="0"/>
              <a:buChar char="•"/>
            </a:pPr>
            <a:r>
              <a:rPr lang="en-US" sz="2000" dirty="0"/>
              <a:t>Lisa is an Asian WIC mom, and wants to purchase white rice instead of brown rice with her WIC benefits. </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The cashier tells her that white rice is not eligible and shows Lisa the food list with the eligible brown rice. </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Lisa feels like the cashier is denying her white rice because she is Asian.</a:t>
            </a:r>
          </a:p>
        </p:txBody>
      </p: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D7A0D0E4-8D94-443E-820B-188B2E9A69C3}" type="slidenum">
              <a:rPr lang="en-US" smtClean="0">
                <a:solidFill>
                  <a:prstClr val="black">
                    <a:tint val="75000"/>
                  </a:prstClr>
                </a:solidFill>
                <a:latin typeface="Calibri" panose="020F0502020204030204"/>
              </a:rPr>
              <a:pPr>
                <a:spcAft>
                  <a:spcPts val="600"/>
                </a:spcAft>
                <a:defRPr/>
              </a:pPr>
              <a:t>11</a:t>
            </a:fld>
            <a:endParaRPr lang="en-US">
              <a:solidFill>
                <a:prstClr val="black">
                  <a:tint val="75000"/>
                </a:prstClr>
              </a:solidFill>
              <a:latin typeface="Calibri" panose="020F0502020204030204"/>
            </a:endParaRPr>
          </a:p>
        </p:txBody>
      </p:sp>
      <p:pic>
        <p:nvPicPr>
          <p:cNvPr id="7" name="Picture 6" descr="A picture containing indoor, handcart, shelf, floor&#10;&#10;Description generated with very high confidence">
            <a:extLst>
              <a:ext uri="{FF2B5EF4-FFF2-40B4-BE49-F238E27FC236}">
                <a16:creationId xmlns:a16="http://schemas.microsoft.com/office/drawing/2014/main" id="{BC24D6EC-357B-4F56-BEEA-D3A2834B944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Rectangle 7">
            <a:extLst>
              <a:ext uri="{FF2B5EF4-FFF2-40B4-BE49-F238E27FC236}">
                <a16:creationId xmlns:a16="http://schemas.microsoft.com/office/drawing/2014/main" id="{4B737831-AB6E-4C48-98EF-09540F7600BC}"/>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Protected Classes in WIC and Following the WIC Rules</a:t>
            </a:r>
          </a:p>
        </p:txBody>
      </p:sp>
    </p:spTree>
    <p:extLst>
      <p:ext uri="{BB962C8B-B14F-4D97-AF65-F5344CB8AC3E}">
        <p14:creationId xmlns:p14="http://schemas.microsoft.com/office/powerpoint/2010/main" val="3047389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EF2C4-B41E-43DC-869B-353D9349CADC}"/>
              </a:ext>
            </a:extLst>
          </p:cNvPr>
          <p:cNvSpPr>
            <a:spLocks noGrp="1"/>
          </p:cNvSpPr>
          <p:nvPr>
            <p:ph type="title"/>
          </p:nvPr>
        </p:nvSpPr>
        <p:spPr>
          <a:xfrm>
            <a:off x="304800" y="204591"/>
            <a:ext cx="5605629" cy="994172"/>
          </a:xfrm>
        </p:spPr>
        <p:txBody>
          <a:bodyPr>
            <a:normAutofit/>
          </a:bodyPr>
          <a:lstStyle/>
          <a:p>
            <a:r>
              <a:rPr lang="en-US" dirty="0"/>
              <a:t>Let’s Discuss</a:t>
            </a:r>
          </a:p>
        </p:txBody>
      </p:sp>
      <p:sp>
        <p:nvSpPr>
          <p:cNvPr id="3" name="Content Placeholder 2">
            <a:extLst>
              <a:ext uri="{FF2B5EF4-FFF2-40B4-BE49-F238E27FC236}">
                <a16:creationId xmlns:a16="http://schemas.microsoft.com/office/drawing/2014/main" id="{E876FA10-524E-44B2-A9F5-47F57F05CF99}"/>
              </a:ext>
            </a:extLst>
          </p:cNvPr>
          <p:cNvSpPr>
            <a:spLocks noGrp="1"/>
          </p:cNvSpPr>
          <p:nvPr>
            <p:ph idx="1"/>
          </p:nvPr>
        </p:nvSpPr>
        <p:spPr>
          <a:xfrm>
            <a:off x="3492448" y="1822791"/>
            <a:ext cx="2652146" cy="2789395"/>
          </a:xfrm>
          <a:solidFill>
            <a:schemeClr val="bg1">
              <a:alpha val="37000"/>
            </a:schemeClr>
          </a:solidFill>
        </p:spPr>
        <p:txBody>
          <a:bodyPr anchor="ctr">
            <a:noAutofit/>
          </a:bodyPr>
          <a:lstStyle/>
          <a:p>
            <a:r>
              <a:rPr lang="en-US" sz="2400" dirty="0"/>
              <a:t>Do you think the cashier is discriminating against Lisa because of her race by not allowing her to purchase white rice with her WIC benefits? </a:t>
            </a:r>
            <a:br>
              <a:rPr lang="en-US" sz="2100" dirty="0"/>
            </a:br>
            <a:endParaRPr lang="en-US" sz="24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Chat">
            <a:extLst>
              <a:ext uri="{FF2B5EF4-FFF2-40B4-BE49-F238E27FC236}">
                <a16:creationId xmlns:a16="http://schemas.microsoft.com/office/drawing/2014/main" id="{50951DB9-35AD-4948-92CE-894DC30E29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72DE13DB-69B9-4D74-A610-DD08245B1EFE}"/>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smtClean="0">
                <a:solidFill>
                  <a:srgbClr val="FFFFFF"/>
                </a:solidFill>
              </a:rPr>
              <a:pPr>
                <a:spcAft>
                  <a:spcPts val="600"/>
                </a:spcAft>
              </a:pPr>
              <a:t>12</a:t>
            </a:fld>
            <a:endParaRPr lang="en-US" sz="920">
              <a:solidFill>
                <a:srgbClr val="FFFFFF"/>
              </a:solidFill>
            </a:endParaRPr>
          </a:p>
        </p:txBody>
      </p:sp>
      <p:sp>
        <p:nvSpPr>
          <p:cNvPr id="8" name="Rectangle 7">
            <a:extLst>
              <a:ext uri="{FF2B5EF4-FFF2-40B4-BE49-F238E27FC236}">
                <a16:creationId xmlns:a16="http://schemas.microsoft.com/office/drawing/2014/main" id="{46A2468A-75B0-4C3F-895F-130DF2A1EA39}"/>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Protected Classes in WIC and Following the WIC Rules</a:t>
            </a:r>
          </a:p>
        </p:txBody>
      </p:sp>
      <p:pic>
        <p:nvPicPr>
          <p:cNvPr id="12" name="Content Placeholder 10">
            <a:extLst>
              <a:ext uri="{FF2B5EF4-FFF2-40B4-BE49-F238E27FC236}">
                <a16:creationId xmlns:a16="http://schemas.microsoft.com/office/drawing/2014/main" id="{07D99EF0-C3EE-4775-8624-5ADC894F5B9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12" y="3981645"/>
            <a:ext cx="2620109" cy="2487831"/>
          </a:xfrm>
          <a:prstGeom prst="rect">
            <a:avLst/>
          </a:prstGeom>
        </p:spPr>
      </p:pic>
      <p:pic>
        <p:nvPicPr>
          <p:cNvPr id="14" name="Content Placeholder 4" descr="A bowl of food on a plate&#10;&#10;Description generated with very high confidence">
            <a:extLst>
              <a:ext uri="{FF2B5EF4-FFF2-40B4-BE49-F238E27FC236}">
                <a16:creationId xmlns:a16="http://schemas.microsoft.com/office/drawing/2014/main" id="{50C7487E-3BE4-4628-BEF7-8F09FCAF58C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45216" y="1401243"/>
            <a:ext cx="3155183" cy="4937652"/>
          </a:xfrm>
          <a:prstGeom prst="rect">
            <a:avLst/>
          </a:prstGeom>
        </p:spPr>
      </p:pic>
    </p:spTree>
    <p:extLst>
      <p:ext uri="{BB962C8B-B14F-4D97-AF65-F5344CB8AC3E}">
        <p14:creationId xmlns:p14="http://schemas.microsoft.com/office/powerpoint/2010/main" val="23470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C4FF3-18AF-4AED-8E70-1B6F0FDA08B8}"/>
              </a:ext>
            </a:extLst>
          </p:cNvPr>
          <p:cNvSpPr>
            <a:spLocks noGrp="1"/>
          </p:cNvSpPr>
          <p:nvPr>
            <p:ph type="title"/>
          </p:nvPr>
        </p:nvSpPr>
        <p:spPr>
          <a:xfrm>
            <a:off x="332302" y="42503"/>
            <a:ext cx="5605629" cy="994172"/>
          </a:xfrm>
        </p:spPr>
        <p:txBody>
          <a:bodyPr>
            <a:normAutofit/>
          </a:bodyPr>
          <a:lstStyle/>
          <a:p>
            <a:r>
              <a:rPr lang="en-US" sz="3200" dirty="0"/>
              <a:t>Answer</a:t>
            </a:r>
            <a:r>
              <a:rPr lang="en-US" dirty="0"/>
              <a:t>:</a:t>
            </a:r>
          </a:p>
        </p:txBody>
      </p:sp>
      <p:sp>
        <p:nvSpPr>
          <p:cNvPr id="3" name="Content Placeholder 2">
            <a:extLst>
              <a:ext uri="{FF2B5EF4-FFF2-40B4-BE49-F238E27FC236}">
                <a16:creationId xmlns:a16="http://schemas.microsoft.com/office/drawing/2014/main" id="{4AEDB006-B17C-4FED-B330-BCAEE645B08A}"/>
              </a:ext>
            </a:extLst>
          </p:cNvPr>
          <p:cNvSpPr>
            <a:spLocks noGrp="1"/>
          </p:cNvSpPr>
          <p:nvPr>
            <p:ph idx="1"/>
          </p:nvPr>
        </p:nvSpPr>
        <p:spPr>
          <a:xfrm>
            <a:off x="2311298" y="228600"/>
            <a:ext cx="3983440" cy="5943600"/>
          </a:xfrm>
        </p:spPr>
        <p:txBody>
          <a:bodyPr anchor="ctr">
            <a:normAutofit lnSpcReduction="10000"/>
          </a:bodyPr>
          <a:lstStyle/>
          <a:p>
            <a:r>
              <a:rPr lang="en-US" sz="3200" dirty="0"/>
              <a:t>Not discrimination.</a:t>
            </a:r>
          </a:p>
          <a:p>
            <a:endParaRPr lang="en-US" sz="2400" dirty="0"/>
          </a:p>
          <a:p>
            <a:pPr marL="342900" indent="-342900">
              <a:buFont typeface="Arial" panose="020B0604020202020204" pitchFamily="34" charset="0"/>
              <a:buChar char="•"/>
            </a:pPr>
            <a:r>
              <a:rPr lang="en-US" sz="2200" dirty="0"/>
              <a:t>White rice is not an eligible WIC food.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The cashier is NOT discriminating against Lisa by not letting her substitute white rice for brown rice using her WIC benefits.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Participants who belong to protected classes still have to follow the rules.</a:t>
            </a:r>
          </a:p>
          <a:p>
            <a:endParaRPr lang="en-US" sz="16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Help">
            <a:extLst>
              <a:ext uri="{FF2B5EF4-FFF2-40B4-BE49-F238E27FC236}">
                <a16:creationId xmlns:a16="http://schemas.microsoft.com/office/drawing/2014/main" id="{D9A03CA7-505B-4991-B7E4-F131017175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D582782D-7206-4A74-99E7-D8E09A47ADA3}"/>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13</a:t>
            </a:fld>
            <a:endParaRPr lang="en-US" sz="920">
              <a:solidFill>
                <a:srgbClr val="FFFFFF"/>
              </a:solidFill>
            </a:endParaRPr>
          </a:p>
        </p:txBody>
      </p:sp>
      <p:sp>
        <p:nvSpPr>
          <p:cNvPr id="9" name="Rectangle 8">
            <a:extLst>
              <a:ext uri="{FF2B5EF4-FFF2-40B4-BE49-F238E27FC236}">
                <a16:creationId xmlns:a16="http://schemas.microsoft.com/office/drawing/2014/main" id="{120352F6-1289-44F5-85D1-50BC033B36B8}"/>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Protected Classes in WIC and Following the WIC Rules</a:t>
            </a:r>
          </a:p>
        </p:txBody>
      </p:sp>
      <p:pic>
        <p:nvPicPr>
          <p:cNvPr id="10" name="Picture 2" descr="3d2a2ac7-d1cf-4d30-8c55-71e1363f82a9@dhsoha">
            <a:extLst>
              <a:ext uri="{FF2B5EF4-FFF2-40B4-BE49-F238E27FC236}">
                <a16:creationId xmlns:a16="http://schemas.microsoft.com/office/drawing/2014/main" id="{723CD822-A70D-447E-84FF-0A257A32958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2302" y="1447800"/>
            <a:ext cx="1978995" cy="4343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11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499498" y="2090634"/>
            <a:ext cx="4373105" cy="42657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Collecting information from participants may help indicate if they are in a protected class </a:t>
            </a:r>
          </a:p>
          <a:p>
            <a:pPr>
              <a:lnSpc>
                <a:spcPct val="90000"/>
              </a:lnSpc>
              <a:spcBef>
                <a:spcPct val="0"/>
              </a:spcBef>
              <a:spcAft>
                <a:spcPts val="600"/>
              </a:spcAft>
            </a:pP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14</a:t>
            </a:fld>
            <a:endParaRPr lang="en-US"/>
          </a:p>
        </p:txBody>
      </p:sp>
      <p:sp>
        <p:nvSpPr>
          <p:cNvPr id="8" name="Rectangle 7">
            <a:extLst>
              <a:ext uri="{FF2B5EF4-FFF2-40B4-BE49-F238E27FC236}">
                <a16:creationId xmlns:a16="http://schemas.microsoft.com/office/drawing/2014/main" id="{619B5561-6883-4F39-8EBD-FA1F3CE00AE0}"/>
              </a:ext>
            </a:extLst>
          </p:cNvPr>
          <p:cNvSpPr/>
          <p:nvPr/>
        </p:nvSpPr>
        <p:spPr>
          <a:xfrm>
            <a:off x="0" y="6469476"/>
            <a:ext cx="9143999" cy="341632"/>
          </a:xfrm>
          <a:prstGeom prst="rect">
            <a:avLst/>
          </a:prstGeom>
          <a:solidFill>
            <a:srgbClr val="F2706D"/>
          </a:solidFill>
        </p:spPr>
        <p:txBody>
          <a:bodyPr wrap="square">
            <a:spAutoFit/>
          </a:bodyPr>
          <a:lstStyle/>
          <a:p>
            <a:pPr>
              <a:lnSpc>
                <a:spcPct val="90000"/>
              </a:lnSpc>
              <a:spcBef>
                <a:spcPct val="0"/>
              </a:spcBef>
              <a:spcAft>
                <a:spcPts val="600"/>
              </a:spcAft>
            </a:pPr>
            <a:r>
              <a:rPr lang="en-US" dirty="0">
                <a:solidFill>
                  <a:schemeClr val="bg1"/>
                </a:solidFill>
              </a:rPr>
              <a:t>Collecting Protected Class Information from Participants</a:t>
            </a:r>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Tree>
    <p:extLst>
      <p:ext uri="{BB962C8B-B14F-4D97-AF65-F5344CB8AC3E}">
        <p14:creationId xmlns:p14="http://schemas.microsoft.com/office/powerpoint/2010/main" val="351545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BBE2F-1156-43E7-8E21-739D1D6ADD3B}"/>
              </a:ext>
            </a:extLst>
          </p:cNvPr>
          <p:cNvSpPr/>
          <p:nvPr/>
        </p:nvSpPr>
        <p:spPr>
          <a:xfrm>
            <a:off x="708917" y="3076468"/>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38BB939-A8CF-4D4D-B2CA-EBA500673814}"/>
              </a:ext>
            </a:extLst>
          </p:cNvPr>
          <p:cNvSpPr/>
          <p:nvPr/>
        </p:nvSpPr>
        <p:spPr>
          <a:xfrm>
            <a:off x="3322404" y="3721649"/>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93BA471-A804-4E57-8C8B-9C31287293D3}"/>
              </a:ext>
            </a:extLst>
          </p:cNvPr>
          <p:cNvSpPr txBox="1"/>
          <p:nvPr/>
        </p:nvSpPr>
        <p:spPr>
          <a:xfrm>
            <a:off x="3403313" y="3980124"/>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DISABILITY</a:t>
            </a:r>
          </a:p>
        </p:txBody>
      </p:sp>
      <p:sp>
        <p:nvSpPr>
          <p:cNvPr id="7" name="TextBox 6">
            <a:extLst>
              <a:ext uri="{FF2B5EF4-FFF2-40B4-BE49-F238E27FC236}">
                <a16:creationId xmlns:a16="http://schemas.microsoft.com/office/drawing/2014/main" id="{7E73425C-014A-4B7A-B0E1-79EE5D03DB0C}"/>
              </a:ext>
            </a:extLst>
          </p:cNvPr>
          <p:cNvSpPr txBox="1"/>
          <p:nvPr/>
        </p:nvSpPr>
        <p:spPr>
          <a:xfrm>
            <a:off x="789826" y="3352318"/>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RACE</a:t>
            </a:r>
          </a:p>
        </p:txBody>
      </p:sp>
      <p:sp>
        <p:nvSpPr>
          <p:cNvPr id="8" name="Rectangle: Rounded Corners 7">
            <a:extLst>
              <a:ext uri="{FF2B5EF4-FFF2-40B4-BE49-F238E27FC236}">
                <a16:creationId xmlns:a16="http://schemas.microsoft.com/office/drawing/2014/main" id="{13A2B15D-63D8-44CA-A441-664D8ED118B0}"/>
              </a:ext>
            </a:extLst>
          </p:cNvPr>
          <p:cNvSpPr/>
          <p:nvPr/>
        </p:nvSpPr>
        <p:spPr>
          <a:xfrm>
            <a:off x="708917" y="4459627"/>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A26A6B2-7709-447B-B47B-33499813837C}"/>
              </a:ext>
            </a:extLst>
          </p:cNvPr>
          <p:cNvSpPr txBox="1"/>
          <p:nvPr/>
        </p:nvSpPr>
        <p:spPr>
          <a:xfrm>
            <a:off x="789826" y="4718102"/>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SEX</a:t>
            </a:r>
          </a:p>
        </p:txBody>
      </p:sp>
      <p:sp>
        <p:nvSpPr>
          <p:cNvPr id="10" name="Rectangle: Rounded Corners 9">
            <a:extLst>
              <a:ext uri="{FF2B5EF4-FFF2-40B4-BE49-F238E27FC236}">
                <a16:creationId xmlns:a16="http://schemas.microsoft.com/office/drawing/2014/main" id="{3A086D2D-B355-4402-973F-C83A38BE0635}"/>
              </a:ext>
            </a:extLst>
          </p:cNvPr>
          <p:cNvSpPr/>
          <p:nvPr/>
        </p:nvSpPr>
        <p:spPr>
          <a:xfrm>
            <a:off x="5943599" y="4459627"/>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BCF2E-9E12-4A31-97A2-C632D8CD9A12}"/>
              </a:ext>
            </a:extLst>
          </p:cNvPr>
          <p:cNvSpPr txBox="1"/>
          <p:nvPr/>
        </p:nvSpPr>
        <p:spPr>
          <a:xfrm>
            <a:off x="6032214" y="4718102"/>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AGE</a:t>
            </a:r>
          </a:p>
        </p:txBody>
      </p:sp>
      <p:sp>
        <p:nvSpPr>
          <p:cNvPr id="12" name="Rectangle: Rounded Corners 11">
            <a:extLst>
              <a:ext uri="{FF2B5EF4-FFF2-40B4-BE49-F238E27FC236}">
                <a16:creationId xmlns:a16="http://schemas.microsoft.com/office/drawing/2014/main" id="{00FBC503-3A97-443A-A3F1-4235A9FA842D}"/>
              </a:ext>
            </a:extLst>
          </p:cNvPr>
          <p:cNvSpPr/>
          <p:nvPr/>
        </p:nvSpPr>
        <p:spPr>
          <a:xfrm>
            <a:off x="5943599" y="3076468"/>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6F4B067-0BBE-4515-9290-AC822DDA9B12}"/>
              </a:ext>
            </a:extLst>
          </p:cNvPr>
          <p:cNvSpPr txBox="1"/>
          <p:nvPr/>
        </p:nvSpPr>
        <p:spPr>
          <a:xfrm>
            <a:off x="6024508" y="3352318"/>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ETHNICITY</a:t>
            </a:r>
          </a:p>
        </p:txBody>
      </p:sp>
      <p:sp>
        <p:nvSpPr>
          <p:cNvPr id="15" name="Title 14">
            <a:extLst>
              <a:ext uri="{FF2B5EF4-FFF2-40B4-BE49-F238E27FC236}">
                <a16:creationId xmlns:a16="http://schemas.microsoft.com/office/drawing/2014/main" id="{B56AFDD4-1891-4FB9-9CA5-9846052FB26B}"/>
              </a:ext>
            </a:extLst>
          </p:cNvPr>
          <p:cNvSpPr>
            <a:spLocks noGrp="1"/>
          </p:cNvSpPr>
          <p:nvPr>
            <p:ph type="title"/>
          </p:nvPr>
        </p:nvSpPr>
        <p:spPr>
          <a:xfrm>
            <a:off x="457200" y="609600"/>
            <a:ext cx="8448675" cy="1981200"/>
          </a:xfrm>
        </p:spPr>
        <p:txBody>
          <a:bodyPr anchor="t">
            <a:noAutofit/>
          </a:bodyPr>
          <a:lstStyle/>
          <a:p>
            <a:r>
              <a:rPr lang="en-US" dirty="0"/>
              <a:t>In TWIST, what protected class information does Oregon WIC collect for every participant?</a:t>
            </a:r>
            <a:br>
              <a:rPr lang="en-US" dirty="0"/>
            </a:br>
            <a:endParaRPr lang="en-US" dirty="0"/>
          </a:p>
        </p:txBody>
      </p:sp>
      <p:sp>
        <p:nvSpPr>
          <p:cNvPr id="2" name="Slide Number Placeholder 1">
            <a:extLst>
              <a:ext uri="{FF2B5EF4-FFF2-40B4-BE49-F238E27FC236}">
                <a16:creationId xmlns:a16="http://schemas.microsoft.com/office/drawing/2014/main" id="{6EE8C99B-5F6D-4DBE-BFF7-C745C9742945}"/>
              </a:ext>
            </a:extLst>
          </p:cNvPr>
          <p:cNvSpPr>
            <a:spLocks noGrp="1"/>
          </p:cNvSpPr>
          <p:nvPr>
            <p:ph type="sldNum" sz="quarter" idx="12"/>
          </p:nvPr>
        </p:nvSpPr>
        <p:spPr/>
        <p:txBody>
          <a:bodyPr/>
          <a:lstStyle/>
          <a:p>
            <a:fld id="{D7A0D0E4-8D94-443E-820B-188B2E9A69C3}" type="slidenum">
              <a:rPr lang="en-US" smtClean="0"/>
              <a:t>15</a:t>
            </a:fld>
            <a:endParaRPr lang="en-US"/>
          </a:p>
        </p:txBody>
      </p:sp>
      <p:sp>
        <p:nvSpPr>
          <p:cNvPr id="14" name="Rectangle 13">
            <a:extLst>
              <a:ext uri="{FF2B5EF4-FFF2-40B4-BE49-F238E27FC236}">
                <a16:creationId xmlns:a16="http://schemas.microsoft.com/office/drawing/2014/main" id="{6546F590-09FB-4E7D-A8ED-EC80961BE4C9}"/>
              </a:ext>
            </a:extLst>
          </p:cNvPr>
          <p:cNvSpPr/>
          <p:nvPr/>
        </p:nvSpPr>
        <p:spPr>
          <a:xfrm>
            <a:off x="0" y="6469476"/>
            <a:ext cx="9143999" cy="341632"/>
          </a:xfrm>
          <a:prstGeom prst="rect">
            <a:avLst/>
          </a:prstGeom>
          <a:solidFill>
            <a:srgbClr val="F2706D"/>
          </a:solidFill>
        </p:spPr>
        <p:txBody>
          <a:bodyPr wrap="square">
            <a:spAutoFit/>
          </a:bodyPr>
          <a:lstStyle/>
          <a:p>
            <a:pPr>
              <a:lnSpc>
                <a:spcPct val="90000"/>
              </a:lnSpc>
              <a:spcBef>
                <a:spcPct val="0"/>
              </a:spcBef>
              <a:spcAft>
                <a:spcPts val="600"/>
              </a:spcAft>
            </a:pPr>
            <a:r>
              <a:rPr lang="en-US" dirty="0">
                <a:solidFill>
                  <a:schemeClr val="bg1"/>
                </a:solidFill>
              </a:rPr>
              <a:t>Collecting Protected Class Information from Participants</a:t>
            </a:r>
          </a:p>
        </p:txBody>
      </p:sp>
    </p:spTree>
    <p:extLst>
      <p:ext uri="{BB962C8B-B14F-4D97-AF65-F5344CB8AC3E}">
        <p14:creationId xmlns:p14="http://schemas.microsoft.com/office/powerpoint/2010/main" val="4175341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0CBBE2F-1156-43E7-8E21-739D1D6ADD3B}"/>
              </a:ext>
            </a:extLst>
          </p:cNvPr>
          <p:cNvSpPr/>
          <p:nvPr/>
        </p:nvSpPr>
        <p:spPr>
          <a:xfrm>
            <a:off x="708917" y="3076468"/>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938BB939-A8CF-4D4D-B2CA-EBA500673814}"/>
              </a:ext>
            </a:extLst>
          </p:cNvPr>
          <p:cNvSpPr/>
          <p:nvPr/>
        </p:nvSpPr>
        <p:spPr>
          <a:xfrm>
            <a:off x="3322404" y="3721649"/>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93BA471-A804-4E57-8C8B-9C31287293D3}"/>
              </a:ext>
            </a:extLst>
          </p:cNvPr>
          <p:cNvSpPr txBox="1"/>
          <p:nvPr/>
        </p:nvSpPr>
        <p:spPr>
          <a:xfrm>
            <a:off x="3403313" y="3980124"/>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DISABILITY</a:t>
            </a:r>
          </a:p>
        </p:txBody>
      </p:sp>
      <p:sp>
        <p:nvSpPr>
          <p:cNvPr id="7" name="TextBox 6">
            <a:extLst>
              <a:ext uri="{FF2B5EF4-FFF2-40B4-BE49-F238E27FC236}">
                <a16:creationId xmlns:a16="http://schemas.microsoft.com/office/drawing/2014/main" id="{7E73425C-014A-4B7A-B0E1-79EE5D03DB0C}"/>
              </a:ext>
            </a:extLst>
          </p:cNvPr>
          <p:cNvSpPr txBox="1"/>
          <p:nvPr/>
        </p:nvSpPr>
        <p:spPr>
          <a:xfrm>
            <a:off x="789826" y="3352318"/>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RACE</a:t>
            </a:r>
          </a:p>
        </p:txBody>
      </p:sp>
      <p:sp>
        <p:nvSpPr>
          <p:cNvPr id="8" name="Rectangle: Rounded Corners 7">
            <a:extLst>
              <a:ext uri="{FF2B5EF4-FFF2-40B4-BE49-F238E27FC236}">
                <a16:creationId xmlns:a16="http://schemas.microsoft.com/office/drawing/2014/main" id="{13A2B15D-63D8-44CA-A441-664D8ED118B0}"/>
              </a:ext>
            </a:extLst>
          </p:cNvPr>
          <p:cNvSpPr/>
          <p:nvPr/>
        </p:nvSpPr>
        <p:spPr>
          <a:xfrm>
            <a:off x="708917" y="4459627"/>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8A26A6B2-7709-447B-B47B-33499813837C}"/>
              </a:ext>
            </a:extLst>
          </p:cNvPr>
          <p:cNvSpPr txBox="1"/>
          <p:nvPr/>
        </p:nvSpPr>
        <p:spPr>
          <a:xfrm>
            <a:off x="789826" y="4718102"/>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SEX</a:t>
            </a:r>
          </a:p>
        </p:txBody>
      </p:sp>
      <p:sp>
        <p:nvSpPr>
          <p:cNvPr id="10" name="Rectangle: Rounded Corners 9">
            <a:extLst>
              <a:ext uri="{FF2B5EF4-FFF2-40B4-BE49-F238E27FC236}">
                <a16:creationId xmlns:a16="http://schemas.microsoft.com/office/drawing/2014/main" id="{3A086D2D-B355-4402-973F-C83A38BE0635}"/>
              </a:ext>
            </a:extLst>
          </p:cNvPr>
          <p:cNvSpPr/>
          <p:nvPr/>
        </p:nvSpPr>
        <p:spPr>
          <a:xfrm>
            <a:off x="5943599" y="4459627"/>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8CBCF2E-9E12-4A31-97A2-C632D8CD9A12}"/>
              </a:ext>
            </a:extLst>
          </p:cNvPr>
          <p:cNvSpPr txBox="1"/>
          <p:nvPr/>
        </p:nvSpPr>
        <p:spPr>
          <a:xfrm>
            <a:off x="6032214" y="4718102"/>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AGE</a:t>
            </a:r>
          </a:p>
        </p:txBody>
      </p:sp>
      <p:sp>
        <p:nvSpPr>
          <p:cNvPr id="12" name="Rectangle: Rounded Corners 11">
            <a:extLst>
              <a:ext uri="{FF2B5EF4-FFF2-40B4-BE49-F238E27FC236}">
                <a16:creationId xmlns:a16="http://schemas.microsoft.com/office/drawing/2014/main" id="{00FBC503-3A97-443A-A3F1-4235A9FA842D}"/>
              </a:ext>
            </a:extLst>
          </p:cNvPr>
          <p:cNvSpPr/>
          <p:nvPr/>
        </p:nvSpPr>
        <p:spPr>
          <a:xfrm>
            <a:off x="5943599" y="3076468"/>
            <a:ext cx="2226924" cy="97861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6F4B067-0BBE-4515-9290-AC822DDA9B12}"/>
              </a:ext>
            </a:extLst>
          </p:cNvPr>
          <p:cNvSpPr txBox="1"/>
          <p:nvPr/>
        </p:nvSpPr>
        <p:spPr>
          <a:xfrm>
            <a:off x="6024508" y="3352318"/>
            <a:ext cx="2065106" cy="46166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ETHNICITY</a:t>
            </a:r>
          </a:p>
        </p:txBody>
      </p:sp>
      <p:sp>
        <p:nvSpPr>
          <p:cNvPr id="2" name="Slide Number Placeholder 1">
            <a:extLst>
              <a:ext uri="{FF2B5EF4-FFF2-40B4-BE49-F238E27FC236}">
                <a16:creationId xmlns:a16="http://schemas.microsoft.com/office/drawing/2014/main" id="{D58F898B-6219-47E7-B2A7-6379405BAD9C}"/>
              </a:ext>
            </a:extLst>
          </p:cNvPr>
          <p:cNvSpPr>
            <a:spLocks noGrp="1"/>
          </p:cNvSpPr>
          <p:nvPr>
            <p:ph type="sldNum" sz="quarter" idx="12"/>
          </p:nvPr>
        </p:nvSpPr>
        <p:spPr/>
        <p:txBody>
          <a:bodyPr/>
          <a:lstStyle/>
          <a:p>
            <a:fld id="{D7A0D0E4-8D94-443E-820B-188B2E9A69C3}" type="slidenum">
              <a:rPr lang="en-US" smtClean="0"/>
              <a:t>16</a:t>
            </a:fld>
            <a:endParaRPr lang="en-US"/>
          </a:p>
        </p:txBody>
      </p:sp>
      <p:sp>
        <p:nvSpPr>
          <p:cNvPr id="14" name="Rectangle 13">
            <a:extLst>
              <a:ext uri="{FF2B5EF4-FFF2-40B4-BE49-F238E27FC236}">
                <a16:creationId xmlns:a16="http://schemas.microsoft.com/office/drawing/2014/main" id="{91307AA8-6EC0-4A50-A8FB-4AF936039DE3}"/>
              </a:ext>
            </a:extLst>
          </p:cNvPr>
          <p:cNvSpPr/>
          <p:nvPr/>
        </p:nvSpPr>
        <p:spPr>
          <a:xfrm>
            <a:off x="0" y="6469476"/>
            <a:ext cx="9143999" cy="341632"/>
          </a:xfrm>
          <a:prstGeom prst="rect">
            <a:avLst/>
          </a:prstGeom>
          <a:solidFill>
            <a:srgbClr val="F2706D"/>
          </a:solidFill>
        </p:spPr>
        <p:txBody>
          <a:bodyPr wrap="square">
            <a:spAutoFit/>
          </a:bodyPr>
          <a:lstStyle/>
          <a:p>
            <a:pPr>
              <a:lnSpc>
                <a:spcPct val="90000"/>
              </a:lnSpc>
              <a:spcBef>
                <a:spcPct val="0"/>
              </a:spcBef>
              <a:spcAft>
                <a:spcPts val="600"/>
              </a:spcAft>
            </a:pPr>
            <a:r>
              <a:rPr lang="en-US" dirty="0">
                <a:solidFill>
                  <a:schemeClr val="bg1"/>
                </a:solidFill>
              </a:rPr>
              <a:t>Collecting Protected Class Information from Participants</a:t>
            </a:r>
          </a:p>
        </p:txBody>
      </p:sp>
      <p:sp>
        <p:nvSpPr>
          <p:cNvPr id="16" name="Title 14">
            <a:extLst>
              <a:ext uri="{FF2B5EF4-FFF2-40B4-BE49-F238E27FC236}">
                <a16:creationId xmlns:a16="http://schemas.microsoft.com/office/drawing/2014/main" id="{5DD62F72-8FEA-4159-A1D3-0EBE59FB9CD4}"/>
              </a:ext>
            </a:extLst>
          </p:cNvPr>
          <p:cNvSpPr>
            <a:spLocks noGrp="1"/>
          </p:cNvSpPr>
          <p:nvPr>
            <p:ph type="title"/>
          </p:nvPr>
        </p:nvSpPr>
        <p:spPr>
          <a:xfrm>
            <a:off x="628650" y="365126"/>
            <a:ext cx="7886700" cy="1793232"/>
          </a:xfrm>
        </p:spPr>
        <p:txBody>
          <a:bodyPr anchor="t">
            <a:noAutofit/>
          </a:bodyPr>
          <a:lstStyle/>
          <a:p>
            <a:r>
              <a:rPr lang="en-US" dirty="0"/>
              <a:t>In TWIST, what protected class information does Oregon WIC collect for every participant?</a:t>
            </a:r>
            <a:br>
              <a:rPr lang="en-US" dirty="0"/>
            </a:br>
            <a:endParaRPr lang="en-US" dirty="0"/>
          </a:p>
        </p:txBody>
      </p:sp>
    </p:spTree>
    <p:extLst>
      <p:ext uri="{BB962C8B-B14F-4D97-AF65-F5344CB8AC3E}">
        <p14:creationId xmlns:p14="http://schemas.microsoft.com/office/powerpoint/2010/main" val="3322435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7"/>
            <a:ext cx="3249230"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521A74-82F3-4378-9784-3935FF8B3916}"/>
              </a:ext>
            </a:extLst>
          </p:cNvPr>
          <p:cNvSpPr>
            <a:spLocks noGrp="1"/>
          </p:cNvSpPr>
          <p:nvPr>
            <p:ph type="title" idx="4294967295"/>
          </p:nvPr>
        </p:nvSpPr>
        <p:spPr>
          <a:xfrm>
            <a:off x="153048" y="685800"/>
            <a:ext cx="3420684" cy="5060850"/>
          </a:xfrm>
        </p:spPr>
        <p:txBody>
          <a:bodyPr vert="horz" lIns="91440" tIns="45720" rIns="91440" bIns="45720" rtlCol="0" anchor="b">
            <a:normAutofit/>
          </a:bodyPr>
          <a:lstStyle/>
          <a:p>
            <a:pPr algn="ctr"/>
            <a:r>
              <a:rPr lang="en-US" sz="3600" kern="1200" dirty="0">
                <a:solidFill>
                  <a:srgbClr val="FFFFFF"/>
                </a:solidFill>
              </a:rPr>
              <a:t>You might have heard about REAL-D</a:t>
            </a:r>
            <a:br>
              <a:rPr lang="en-US" sz="3600" kern="1200" dirty="0">
                <a:solidFill>
                  <a:srgbClr val="FFFFFF"/>
                </a:solidFill>
              </a:rPr>
            </a:br>
            <a:br>
              <a:rPr lang="en-US" sz="3600" kern="1200" dirty="0">
                <a:solidFill>
                  <a:srgbClr val="FFFFFF"/>
                </a:solidFill>
              </a:rPr>
            </a:br>
            <a:br>
              <a:rPr lang="en-US" sz="3600" kern="1200" dirty="0">
                <a:solidFill>
                  <a:srgbClr val="FFFFFF"/>
                </a:solidFill>
              </a:rPr>
            </a:br>
            <a:br>
              <a:rPr lang="en-US" sz="4200" kern="1200" dirty="0">
                <a:solidFill>
                  <a:srgbClr val="FFFFFF"/>
                </a:solidFill>
              </a:rPr>
            </a:br>
            <a:r>
              <a:rPr lang="en-US" sz="2400" kern="1200" dirty="0">
                <a:solidFill>
                  <a:srgbClr val="FFFFFF"/>
                </a:solidFill>
              </a:rPr>
              <a:t>Race</a:t>
            </a:r>
            <a:br>
              <a:rPr lang="en-US" sz="2400" kern="1200" dirty="0">
                <a:solidFill>
                  <a:srgbClr val="FFFFFF"/>
                </a:solidFill>
              </a:rPr>
            </a:br>
            <a:r>
              <a:rPr lang="en-US" sz="2400" kern="1200" dirty="0">
                <a:solidFill>
                  <a:srgbClr val="FFFFFF"/>
                </a:solidFill>
              </a:rPr>
              <a:t>Ethnicity</a:t>
            </a:r>
            <a:br>
              <a:rPr lang="en-US" sz="2400" kern="1200" dirty="0">
                <a:solidFill>
                  <a:srgbClr val="FFFFFF"/>
                </a:solidFill>
              </a:rPr>
            </a:br>
            <a:r>
              <a:rPr lang="en-US" sz="2400" kern="1200" dirty="0">
                <a:solidFill>
                  <a:srgbClr val="FFFFFF"/>
                </a:solidFill>
              </a:rPr>
              <a:t>Language</a:t>
            </a:r>
            <a:br>
              <a:rPr lang="en-US" sz="2400" kern="1200" dirty="0">
                <a:solidFill>
                  <a:srgbClr val="FFFFFF"/>
                </a:solidFill>
              </a:rPr>
            </a:br>
            <a:r>
              <a:rPr lang="en-US" sz="2400" kern="1200" dirty="0">
                <a:solidFill>
                  <a:srgbClr val="FFFFFF"/>
                </a:solidFill>
              </a:rPr>
              <a:t>and</a:t>
            </a:r>
            <a:br>
              <a:rPr lang="en-US" sz="2400" kern="1200" dirty="0">
                <a:solidFill>
                  <a:srgbClr val="FFFFFF"/>
                </a:solidFill>
              </a:rPr>
            </a:br>
            <a:r>
              <a:rPr lang="en-US" sz="2400" kern="1200" dirty="0">
                <a:solidFill>
                  <a:srgbClr val="FFFFFF"/>
                </a:solidFill>
              </a:rPr>
              <a:t>Disability </a:t>
            </a:r>
          </a:p>
        </p:txBody>
      </p:sp>
      <p:cxnSp>
        <p:nvCxnSpPr>
          <p:cNvPr id="7"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910267"/>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A screenshot of a cell phone&#10;&#10;Description generated with very high confidence">
            <a:extLst>
              <a:ext uri="{FF2B5EF4-FFF2-40B4-BE49-F238E27FC236}">
                <a16:creationId xmlns:a16="http://schemas.microsoft.com/office/drawing/2014/main" id="{AE9C30EC-AFC9-4BF6-9D50-A20C32DA6FE3}"/>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697764" y="321177"/>
            <a:ext cx="4915159" cy="4915159"/>
          </a:xfrm>
          <a:prstGeom prst="rect">
            <a:avLst/>
          </a:prstGeom>
        </p:spPr>
      </p:pic>
      <p:sp>
        <p:nvSpPr>
          <p:cNvPr id="12" name="TextBox 11">
            <a:extLst>
              <a:ext uri="{FF2B5EF4-FFF2-40B4-BE49-F238E27FC236}">
                <a16:creationId xmlns:a16="http://schemas.microsoft.com/office/drawing/2014/main" id="{25A61C95-EDEC-41F6-B53C-9EC6C63D4D80}"/>
              </a:ext>
            </a:extLst>
          </p:cNvPr>
          <p:cNvSpPr txBox="1"/>
          <p:nvPr/>
        </p:nvSpPr>
        <p:spPr>
          <a:xfrm>
            <a:off x="3697764" y="4523612"/>
            <a:ext cx="5193573" cy="1862048"/>
          </a:xfrm>
          <a:prstGeom prst="rect">
            <a:avLst/>
          </a:prstGeom>
          <a:solidFill>
            <a:schemeClr val="bg2">
              <a:lumMod val="90000"/>
            </a:schemeClr>
          </a:solidFill>
          <a:ln w="66675">
            <a:solidFill>
              <a:srgbClr val="535353"/>
            </a:solidFill>
          </a:ln>
        </p:spPr>
        <p:txBody>
          <a:bodyPr wrap="square" rtlCol="0">
            <a:spAutoFit/>
          </a:bodyPr>
          <a:lstStyle/>
          <a:p>
            <a:r>
              <a:rPr lang="en-US" sz="2300" dirty="0">
                <a:latin typeface="Verdana" panose="020B0604030504040204" pitchFamily="34" charset="0"/>
                <a:ea typeface="Verdana" panose="020B0604030504040204" pitchFamily="34" charset="0"/>
                <a:cs typeface="Verdana" panose="020B0604030504040204" pitchFamily="34" charset="0"/>
              </a:rPr>
              <a:t>Collecting the REAL-D information is an Oregon requirement that WIC has not yet implemented. More information and training will be sent out in the future.</a:t>
            </a:r>
          </a:p>
        </p:txBody>
      </p:sp>
      <p:sp>
        <p:nvSpPr>
          <p:cNvPr id="3" name="Slide Number Placeholder 2">
            <a:extLst>
              <a:ext uri="{FF2B5EF4-FFF2-40B4-BE49-F238E27FC236}">
                <a16:creationId xmlns:a16="http://schemas.microsoft.com/office/drawing/2014/main" id="{9456FC27-E36F-4BFF-BB34-45E5CB1D74A1}"/>
              </a:ext>
            </a:extLst>
          </p:cNvPr>
          <p:cNvSpPr>
            <a:spLocks noGrp="1"/>
          </p:cNvSpPr>
          <p:nvPr>
            <p:ph type="sldNum" sz="quarter" idx="12"/>
          </p:nvPr>
        </p:nvSpPr>
        <p:spPr/>
        <p:txBody>
          <a:bodyPr/>
          <a:lstStyle/>
          <a:p>
            <a:fld id="{BFCDC084-59C3-4865-AF8C-CD73E9526E8C}" type="slidenum">
              <a:rPr lang="en-US" smtClean="0"/>
              <a:t>17</a:t>
            </a:fld>
            <a:endParaRPr lang="en-US"/>
          </a:p>
        </p:txBody>
      </p:sp>
      <p:sp>
        <p:nvSpPr>
          <p:cNvPr id="8" name="Rectangle 7">
            <a:extLst>
              <a:ext uri="{FF2B5EF4-FFF2-40B4-BE49-F238E27FC236}">
                <a16:creationId xmlns:a16="http://schemas.microsoft.com/office/drawing/2014/main" id="{21C92776-71D2-43A7-B8EF-DA7FB4AF96C6}"/>
              </a:ext>
            </a:extLst>
          </p:cNvPr>
          <p:cNvSpPr/>
          <p:nvPr/>
        </p:nvSpPr>
        <p:spPr>
          <a:xfrm>
            <a:off x="0" y="6469476"/>
            <a:ext cx="9143999" cy="341632"/>
          </a:xfrm>
          <a:prstGeom prst="rect">
            <a:avLst/>
          </a:prstGeom>
          <a:solidFill>
            <a:srgbClr val="F2706D"/>
          </a:solidFill>
        </p:spPr>
        <p:txBody>
          <a:bodyPr wrap="square">
            <a:spAutoFit/>
          </a:bodyPr>
          <a:lstStyle/>
          <a:p>
            <a:pPr>
              <a:lnSpc>
                <a:spcPct val="90000"/>
              </a:lnSpc>
              <a:spcBef>
                <a:spcPct val="0"/>
              </a:spcBef>
              <a:spcAft>
                <a:spcPts val="600"/>
              </a:spcAft>
            </a:pPr>
            <a:r>
              <a:rPr lang="en-US" dirty="0">
                <a:solidFill>
                  <a:schemeClr val="bg1"/>
                </a:solidFill>
              </a:rPr>
              <a:t>Collecting Protected Class Information from Participants</a:t>
            </a:r>
          </a:p>
        </p:txBody>
      </p:sp>
    </p:spTree>
    <p:extLst>
      <p:ext uri="{BB962C8B-B14F-4D97-AF65-F5344CB8AC3E}">
        <p14:creationId xmlns:p14="http://schemas.microsoft.com/office/powerpoint/2010/main" val="418397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198894" y="228599"/>
            <a:ext cx="4373105" cy="27417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WIC Services for Participants with Limited English Proficiency (LEP)</a:t>
            </a:r>
          </a:p>
          <a:p>
            <a:pPr>
              <a:lnSpc>
                <a:spcPct val="90000"/>
              </a:lnSpc>
              <a:spcBef>
                <a:spcPct val="0"/>
              </a:spcBef>
              <a:spcAft>
                <a:spcPts val="600"/>
              </a:spcAft>
            </a:pP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18</a:t>
            </a:fld>
            <a:endParaRPr lang="en-US"/>
          </a:p>
        </p:txBody>
      </p:sp>
      <p:sp>
        <p:nvSpPr>
          <p:cNvPr id="8" name="Rectangle 7">
            <a:extLst>
              <a:ext uri="{FF2B5EF4-FFF2-40B4-BE49-F238E27FC236}">
                <a16:creationId xmlns:a16="http://schemas.microsoft.com/office/drawing/2014/main" id="{619B5561-6883-4F39-8EBD-FA1F3CE00AE0}"/>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Tree>
    <p:extLst>
      <p:ext uri="{BB962C8B-B14F-4D97-AF65-F5344CB8AC3E}">
        <p14:creationId xmlns:p14="http://schemas.microsoft.com/office/powerpoint/2010/main" val="2849072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close up of a newspaper&#10;&#10;Description generated with high confidence">
            <a:extLst>
              <a:ext uri="{FF2B5EF4-FFF2-40B4-BE49-F238E27FC236}">
                <a16:creationId xmlns:a16="http://schemas.microsoft.com/office/drawing/2014/main" id="{9F0A2640-C676-4249-B0D0-451AE53723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243" y="393878"/>
            <a:ext cx="8501371" cy="5823438"/>
          </a:xfrm>
          <a:prstGeom prst="rect">
            <a:avLst/>
          </a:prstGeom>
        </p:spPr>
      </p:pic>
      <p:sp>
        <p:nvSpPr>
          <p:cNvPr id="5" name="TextBox 4">
            <a:extLst>
              <a:ext uri="{FF2B5EF4-FFF2-40B4-BE49-F238E27FC236}">
                <a16:creationId xmlns:a16="http://schemas.microsoft.com/office/drawing/2014/main" id="{5D1F5FC1-26F4-4195-9345-1ACDB280E2AA}"/>
              </a:ext>
            </a:extLst>
          </p:cNvPr>
          <p:cNvSpPr txBox="1"/>
          <p:nvPr/>
        </p:nvSpPr>
        <p:spPr>
          <a:xfrm>
            <a:off x="394554" y="4756638"/>
            <a:ext cx="8354891"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300" kern="1200" dirty="0">
                <a:solidFill>
                  <a:srgbClr val="FFFFFF"/>
                </a:solidFill>
                <a:latin typeface="+mj-lt"/>
                <a:ea typeface="+mj-ea"/>
                <a:cs typeface="+mj-cs"/>
              </a:rPr>
              <a:t>Limited English Proficiency and WIC </a:t>
            </a:r>
          </a:p>
        </p:txBody>
      </p:sp>
      <p:sp>
        <p:nvSpPr>
          <p:cNvPr id="2" name="Slide Number Placeholder 1">
            <a:extLst>
              <a:ext uri="{FF2B5EF4-FFF2-40B4-BE49-F238E27FC236}">
                <a16:creationId xmlns:a16="http://schemas.microsoft.com/office/drawing/2014/main" id="{6B095F21-6722-485F-BF30-EFC28CA0D9D0}"/>
              </a:ext>
            </a:extLst>
          </p:cNvPr>
          <p:cNvSpPr>
            <a:spLocks noGrp="1"/>
          </p:cNvSpPr>
          <p:nvPr>
            <p:ph type="sldNum" sz="quarter" idx="12"/>
          </p:nvPr>
        </p:nvSpPr>
        <p:spPr/>
        <p:txBody>
          <a:bodyPr/>
          <a:lstStyle/>
          <a:p>
            <a:fld id="{BFCDC084-59C3-4865-AF8C-CD73E9526E8C}" type="slidenum">
              <a:rPr lang="en-US" smtClean="0"/>
              <a:t>19</a:t>
            </a:fld>
            <a:endParaRPr lang="en-US"/>
          </a:p>
        </p:txBody>
      </p:sp>
      <p:sp>
        <p:nvSpPr>
          <p:cNvPr id="6" name="Rectangle 5">
            <a:extLst>
              <a:ext uri="{FF2B5EF4-FFF2-40B4-BE49-F238E27FC236}">
                <a16:creationId xmlns:a16="http://schemas.microsoft.com/office/drawing/2014/main" id="{4896661A-18BF-4678-827D-535AB8BBB1F1}"/>
              </a:ext>
            </a:extLst>
          </p:cNvPr>
          <p:cNvSpPr/>
          <p:nvPr/>
        </p:nvSpPr>
        <p:spPr>
          <a:xfrm>
            <a:off x="152400" y="152400"/>
            <a:ext cx="8991599" cy="6114319"/>
          </a:xfrm>
          <a:prstGeom prst="rect">
            <a:avLst/>
          </a:prstGeom>
          <a:solidFill>
            <a:schemeClr val="lt1">
              <a:alpha val="71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F9FC52C2-DA38-4882-9A1B-FAAE7799FE28}"/>
              </a:ext>
            </a:extLst>
          </p:cNvPr>
          <p:cNvSpPr/>
          <p:nvPr/>
        </p:nvSpPr>
        <p:spPr>
          <a:xfrm>
            <a:off x="712909" y="518950"/>
            <a:ext cx="6449891" cy="2452849"/>
          </a:xfrm>
          <a:prstGeom prst="roundRect">
            <a:avLst/>
          </a:prstGeom>
          <a:solidFill>
            <a:srgbClr val="FDE0DF">
              <a:alpha val="97647"/>
            </a:srgbClr>
          </a:solidFill>
          <a:ln w="44450"/>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t>.</a:t>
            </a:r>
          </a:p>
          <a:p>
            <a:pPr algn="ctr"/>
            <a:endParaRPr lang="en-US" dirty="0"/>
          </a:p>
          <a:p>
            <a:pPr algn="ctr"/>
            <a:endParaRPr lang="en-US" dirty="0"/>
          </a:p>
          <a:p>
            <a:pPr algn="ctr"/>
            <a:endParaRPr lang="en-US" dirty="0"/>
          </a:p>
          <a:p>
            <a:pPr algn="ctr"/>
            <a:endParaRPr lang="en-US" dirty="0"/>
          </a:p>
          <a:p>
            <a:pPr algn="ctr"/>
            <a:r>
              <a:rPr lang="en-US" sz="2400" dirty="0">
                <a:latin typeface="Verdana" panose="020B0604030504040204" pitchFamily="34" charset="0"/>
                <a:ea typeface="Verdana" panose="020B0604030504040204" pitchFamily="34" charset="0"/>
              </a:rPr>
              <a:t>Limited English Proficiency (LEP) means English is not the participant’s primary language and they do not read, speak, write or understand English. </a:t>
            </a:r>
            <a:endParaRPr lang="en-US" dirty="0"/>
          </a:p>
          <a:p>
            <a:pPr algn="ctr"/>
            <a:endParaRPr lang="en-US" dirty="0"/>
          </a:p>
          <a:p>
            <a:pPr algn="ctr"/>
            <a:endParaRPr lang="en-US" dirty="0"/>
          </a:p>
          <a:p>
            <a:pPr algn="ctr"/>
            <a:endParaRPr lang="en-US" dirty="0"/>
          </a:p>
          <a:p>
            <a:pPr algn="ctr"/>
            <a:endParaRPr lang="en-US" dirty="0"/>
          </a:p>
        </p:txBody>
      </p:sp>
      <p:sp>
        <p:nvSpPr>
          <p:cNvPr id="10" name="Rectangle 9">
            <a:extLst>
              <a:ext uri="{FF2B5EF4-FFF2-40B4-BE49-F238E27FC236}">
                <a16:creationId xmlns:a16="http://schemas.microsoft.com/office/drawing/2014/main" id="{B5DBBBCA-D19B-4106-9471-41CF0949447D}"/>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
        <p:nvSpPr>
          <p:cNvPr id="12" name="Rectangle: Rounded Corners 11">
            <a:extLst>
              <a:ext uri="{FF2B5EF4-FFF2-40B4-BE49-F238E27FC236}">
                <a16:creationId xmlns:a16="http://schemas.microsoft.com/office/drawing/2014/main" id="{3A3A3506-4503-419B-9E23-C170DDA6E6E4}"/>
              </a:ext>
            </a:extLst>
          </p:cNvPr>
          <p:cNvSpPr/>
          <p:nvPr/>
        </p:nvSpPr>
        <p:spPr>
          <a:xfrm>
            <a:off x="2514600" y="3886202"/>
            <a:ext cx="6449891" cy="2192079"/>
          </a:xfrm>
          <a:prstGeom prst="roundRect">
            <a:avLst/>
          </a:prstGeom>
          <a:solidFill>
            <a:srgbClr val="FDE0DF"/>
          </a:solidFill>
          <a:ln w="444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r>
              <a:rPr lang="en-US" sz="2400" dirty="0">
                <a:latin typeface="Verdana" panose="020B0604030504040204" pitchFamily="34" charset="0"/>
                <a:ea typeface="Verdana" panose="020B0604030504040204" pitchFamily="34" charset="0"/>
              </a:rPr>
              <a:t>We must provide services in a language that the participant understands well enough to know what they need to do.</a:t>
            </a: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86630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57AE28-BE5C-4CC7-BAD0-0B7CC3BF0EA4}"/>
              </a:ext>
            </a:extLst>
          </p:cNvPr>
          <p:cNvSpPr>
            <a:spLocks noGrp="1"/>
          </p:cNvSpPr>
          <p:nvPr>
            <p:ph sz="half" idx="2"/>
          </p:nvPr>
        </p:nvSpPr>
        <p:spPr/>
        <p:txBody>
          <a:bodyPr/>
          <a:lstStyle/>
          <a:p>
            <a:pPr algn="ctr"/>
            <a:r>
              <a:rPr lang="en-US" dirty="0">
                <a:solidFill>
                  <a:schemeClr val="tx1"/>
                </a:solidFill>
              </a:rPr>
              <a:t>Do you have your “Job Aid” ?</a:t>
            </a:r>
          </a:p>
        </p:txBody>
      </p:sp>
      <p:pic>
        <p:nvPicPr>
          <p:cNvPr id="3" name="Picture 2">
            <a:extLst>
              <a:ext uri="{FF2B5EF4-FFF2-40B4-BE49-F238E27FC236}">
                <a16:creationId xmlns:a16="http://schemas.microsoft.com/office/drawing/2014/main" id="{E59F8F76-596E-42F3-A564-3E484DD3BD9C}"/>
              </a:ext>
            </a:extLst>
          </p:cNvPr>
          <p:cNvPicPr>
            <a:picLocks noChangeAspect="1"/>
          </p:cNvPicPr>
          <p:nvPr/>
        </p:nvPicPr>
        <p:blipFill>
          <a:blip r:embed="rId2"/>
          <a:stretch>
            <a:fillRect/>
          </a:stretch>
        </p:blipFill>
        <p:spPr>
          <a:xfrm>
            <a:off x="3733800" y="1219200"/>
            <a:ext cx="3762375" cy="4924425"/>
          </a:xfrm>
          <a:prstGeom prst="rect">
            <a:avLst/>
          </a:prstGeom>
        </p:spPr>
      </p:pic>
      <p:sp>
        <p:nvSpPr>
          <p:cNvPr id="4" name="Rectangle 3">
            <a:extLst>
              <a:ext uri="{FF2B5EF4-FFF2-40B4-BE49-F238E27FC236}">
                <a16:creationId xmlns:a16="http://schemas.microsoft.com/office/drawing/2014/main" id="{8E6FDA4B-00B2-4CC3-B1A7-51685A5BC864}"/>
              </a:ext>
            </a:extLst>
          </p:cNvPr>
          <p:cNvSpPr/>
          <p:nvPr/>
        </p:nvSpPr>
        <p:spPr>
          <a:xfrm>
            <a:off x="0" y="6469476"/>
            <a:ext cx="9143999" cy="341632"/>
          </a:xfrm>
          <a:prstGeom prst="rect">
            <a:avLst/>
          </a:prstGeom>
          <a:solidFill>
            <a:srgbClr val="2CB34A"/>
          </a:solidFill>
        </p:spPr>
        <p:txBody>
          <a:bodyPr wrap="square">
            <a:spAutoFit/>
          </a:bodyPr>
          <a:lstStyle/>
          <a:p>
            <a:pPr algn="ctr">
              <a:lnSpc>
                <a:spcPct val="90000"/>
              </a:lnSpc>
              <a:spcBef>
                <a:spcPct val="0"/>
              </a:spcBef>
              <a:spcAft>
                <a:spcPts val="600"/>
              </a:spcAft>
            </a:pPr>
            <a:endParaRPr lang="en-US" dirty="0"/>
          </a:p>
        </p:txBody>
      </p:sp>
    </p:spTree>
    <p:extLst>
      <p:ext uri="{BB962C8B-B14F-4D97-AF65-F5344CB8AC3E}">
        <p14:creationId xmlns:p14="http://schemas.microsoft.com/office/powerpoint/2010/main" val="29747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819631-DD8E-4CE8-A5A0-89F6BFC90FFF}"/>
              </a:ext>
            </a:extLst>
          </p:cNvPr>
          <p:cNvSpPr>
            <a:spLocks noGrp="1"/>
          </p:cNvSpPr>
          <p:nvPr>
            <p:ph type="title"/>
          </p:nvPr>
        </p:nvSpPr>
        <p:spPr>
          <a:xfrm>
            <a:off x="304800" y="963877"/>
            <a:ext cx="2944621" cy="4930246"/>
          </a:xfrm>
        </p:spPr>
        <p:txBody>
          <a:bodyPr>
            <a:normAutofit/>
          </a:bodyPr>
          <a:lstStyle/>
          <a:p>
            <a:pPr algn="ctr"/>
            <a:r>
              <a:rPr lang="en-US" dirty="0"/>
              <a:t>Translated Materials</a:t>
            </a:r>
          </a:p>
        </p:txBody>
      </p:sp>
      <p:cxnSp>
        <p:nvCxnSpPr>
          <p:cNvPr id="18" name="Straight Connector 17">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A20CEDA-AB2D-4559-9771-46FC59C2C859}"/>
              </a:ext>
            </a:extLst>
          </p:cNvPr>
          <p:cNvSpPr>
            <a:spLocks noGrp="1"/>
          </p:cNvSpPr>
          <p:nvPr>
            <p:ph idx="1"/>
          </p:nvPr>
        </p:nvSpPr>
        <p:spPr>
          <a:xfrm>
            <a:off x="3668272" y="921960"/>
            <a:ext cx="5234555" cy="5284523"/>
          </a:xfrm>
        </p:spPr>
        <p:txBody>
          <a:bodyPr anchor="ctr">
            <a:normAutofit fontScale="92500" lnSpcReduction="10000"/>
          </a:bodyPr>
          <a:lstStyle/>
          <a:p>
            <a:r>
              <a:rPr lang="en-US" sz="2100" b="1" dirty="0"/>
              <a:t>The State WIC office must…</a:t>
            </a:r>
          </a:p>
          <a:p>
            <a:pPr marL="342900" indent="-342900">
              <a:buFont typeface="Arial" panose="020B0604020202020204" pitchFamily="34" charset="0"/>
              <a:buChar char="•"/>
            </a:pPr>
            <a:r>
              <a:rPr lang="en-US" sz="2100" dirty="0"/>
              <a:t>Ensure all rights and responsibilities are read to applicants in the appropriate language</a:t>
            </a:r>
          </a:p>
          <a:p>
            <a:pPr marL="342900" indent="-342900">
              <a:buFont typeface="Arial" panose="020B0604020202020204" pitchFamily="34" charset="0"/>
              <a:buChar char="•"/>
            </a:pPr>
            <a:endParaRPr lang="en-US" sz="2100" b="1" dirty="0"/>
          </a:p>
          <a:p>
            <a:r>
              <a:rPr lang="en-US" sz="2100" b="1" dirty="0"/>
              <a:t>The State WIC office helps by…</a:t>
            </a:r>
          </a:p>
          <a:p>
            <a:pPr marL="342900" indent="-342900">
              <a:buFont typeface="Arial" panose="020B0604020202020204" pitchFamily="34" charset="0"/>
              <a:buChar char="•"/>
            </a:pPr>
            <a:r>
              <a:rPr lang="en-US" sz="2100" dirty="0"/>
              <a:t>Providing translated documents for local agencies to use.</a:t>
            </a:r>
          </a:p>
          <a:p>
            <a:endParaRPr lang="en-US" sz="2100" b="1" dirty="0"/>
          </a:p>
          <a:p>
            <a:r>
              <a:rPr lang="en-US" sz="2100" b="1" dirty="0"/>
              <a:t>The State WIC office must consider… </a:t>
            </a:r>
          </a:p>
          <a:p>
            <a:pPr marL="342900" indent="-342900">
              <a:buFont typeface="Arial" panose="020B0604020202020204" pitchFamily="34" charset="0"/>
              <a:buChar char="•"/>
            </a:pPr>
            <a:r>
              <a:rPr lang="en-US" sz="2100" dirty="0"/>
              <a:t>The number of WIC participants who speak languages other than English?</a:t>
            </a:r>
          </a:p>
          <a:p>
            <a:pPr marL="342900" indent="-342900">
              <a:buFont typeface="Arial" panose="020B0604020202020204" pitchFamily="34" charset="0"/>
              <a:buChar char="•"/>
            </a:pPr>
            <a:r>
              <a:rPr lang="en-US" sz="2100" dirty="0"/>
              <a:t>Where does the participant live? </a:t>
            </a:r>
          </a:p>
          <a:p>
            <a:pPr marL="342900" indent="-342900">
              <a:buFont typeface="Arial" panose="020B0604020202020204" pitchFamily="34" charset="0"/>
              <a:buChar char="•"/>
            </a:pPr>
            <a:r>
              <a:rPr lang="en-US" sz="2100" dirty="0"/>
              <a:t>What documents do we need translated to provide services and information for participants?</a:t>
            </a:r>
          </a:p>
          <a:p>
            <a:endParaRPr lang="en-US" sz="2100" b="1" dirty="0"/>
          </a:p>
          <a:p>
            <a:endParaRPr lang="en-US" sz="2100" dirty="0"/>
          </a:p>
        </p:txBody>
      </p:sp>
      <p:sp>
        <p:nvSpPr>
          <p:cNvPr id="2" name="Slide Number Placeholder 1">
            <a:extLst>
              <a:ext uri="{FF2B5EF4-FFF2-40B4-BE49-F238E27FC236}">
                <a16:creationId xmlns:a16="http://schemas.microsoft.com/office/drawing/2014/main" id="{22C924FD-E8CD-4F45-9BF1-ACCAB2C37C83}"/>
              </a:ext>
            </a:extLst>
          </p:cNvPr>
          <p:cNvSpPr>
            <a:spLocks noGrp="1"/>
          </p:cNvSpPr>
          <p:nvPr>
            <p:ph type="sldNum" sz="quarter" idx="12"/>
          </p:nvPr>
        </p:nvSpPr>
        <p:spPr/>
        <p:txBody>
          <a:bodyPr/>
          <a:lstStyle/>
          <a:p>
            <a:fld id="{D7A0D0E4-8D94-443E-820B-188B2E9A69C3}" type="slidenum">
              <a:rPr lang="en-US" smtClean="0"/>
              <a:t>20</a:t>
            </a:fld>
            <a:endParaRPr lang="en-US"/>
          </a:p>
        </p:txBody>
      </p:sp>
      <p:sp>
        <p:nvSpPr>
          <p:cNvPr id="8" name="Rectangle 7">
            <a:extLst>
              <a:ext uri="{FF2B5EF4-FFF2-40B4-BE49-F238E27FC236}">
                <a16:creationId xmlns:a16="http://schemas.microsoft.com/office/drawing/2014/main" id="{CA9BEF52-682F-4083-A8CF-74E10C5073DC}"/>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Tree>
    <p:extLst>
      <p:ext uri="{BB962C8B-B14F-4D97-AF65-F5344CB8AC3E}">
        <p14:creationId xmlns:p14="http://schemas.microsoft.com/office/powerpoint/2010/main" val="1651357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idx="1"/>
          </p:nvPr>
        </p:nvSpPr>
        <p:spPr>
          <a:xfrm>
            <a:off x="838200" y="177736"/>
            <a:ext cx="7467599" cy="3058327"/>
          </a:xfrm>
        </p:spPr>
        <p:txBody>
          <a:bodyPr anchor="ctr">
            <a:noAutofit/>
          </a:bodyPr>
          <a:lstStyle/>
          <a:p>
            <a:r>
              <a:rPr lang="en-US" sz="3600" dirty="0"/>
              <a:t>Are interpreters required to be physically present when the participant has limited English Proficiency? </a:t>
            </a:r>
          </a:p>
        </p:txBody>
      </p:sp>
      <p:sp>
        <p:nvSpPr>
          <p:cNvPr id="14" name="Rectangle: Rounded Corners 13">
            <a:extLst>
              <a:ext uri="{FF2B5EF4-FFF2-40B4-BE49-F238E27FC236}">
                <a16:creationId xmlns:a16="http://schemas.microsoft.com/office/drawing/2014/main" id="{952BBB68-F9A9-4FC7-80E0-EBF9EFF75EF4}"/>
              </a:ext>
            </a:extLst>
          </p:cNvPr>
          <p:cNvSpPr/>
          <p:nvPr/>
        </p:nvSpPr>
        <p:spPr>
          <a:xfrm>
            <a:off x="1107040" y="3689494"/>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951F3EB-E8EF-41B3-B37F-C0274EDC7C42}"/>
              </a:ext>
            </a:extLst>
          </p:cNvPr>
          <p:cNvSpPr txBox="1"/>
          <p:nvPr/>
        </p:nvSpPr>
        <p:spPr>
          <a:xfrm>
            <a:off x="1107040" y="3961820"/>
            <a:ext cx="2065106" cy="461665"/>
          </a:xfrm>
          <a:prstGeom prst="rect">
            <a:avLst/>
          </a:prstGeom>
          <a:noFill/>
        </p:spPr>
        <p:txBody>
          <a:bodyPr wrap="square" rtlCol="0" anchor="ctr">
            <a:spAutoFit/>
          </a:bodyPr>
          <a:lstStyle/>
          <a:p>
            <a:pPr algn="ctr"/>
            <a:r>
              <a:rPr lang="en-US" sz="2400" b="1" dirty="0"/>
              <a:t>YES</a:t>
            </a:r>
          </a:p>
        </p:txBody>
      </p:sp>
      <p:sp>
        <p:nvSpPr>
          <p:cNvPr id="16" name="Rectangle: Rounded Corners 15">
            <a:extLst>
              <a:ext uri="{FF2B5EF4-FFF2-40B4-BE49-F238E27FC236}">
                <a16:creationId xmlns:a16="http://schemas.microsoft.com/office/drawing/2014/main" id="{E7478FCB-7ECD-41C3-8C11-1BB9B90E226B}"/>
              </a:ext>
            </a:extLst>
          </p:cNvPr>
          <p:cNvSpPr/>
          <p:nvPr/>
        </p:nvSpPr>
        <p:spPr>
          <a:xfrm>
            <a:off x="5642819" y="3689494"/>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E1CF13A7-7AD5-45C7-A045-0869EA230BA9}"/>
              </a:ext>
            </a:extLst>
          </p:cNvPr>
          <p:cNvSpPr txBox="1"/>
          <p:nvPr/>
        </p:nvSpPr>
        <p:spPr>
          <a:xfrm>
            <a:off x="5723728" y="3947968"/>
            <a:ext cx="2065106" cy="461665"/>
          </a:xfrm>
          <a:prstGeom prst="rect">
            <a:avLst/>
          </a:prstGeom>
          <a:noFill/>
        </p:spPr>
        <p:txBody>
          <a:bodyPr wrap="square" rtlCol="0" anchor="ctr">
            <a:spAutoFit/>
          </a:bodyPr>
          <a:lstStyle/>
          <a:p>
            <a:pPr algn="ctr"/>
            <a:r>
              <a:rPr lang="en-US" sz="2400" b="1" dirty="0"/>
              <a:t>NO</a:t>
            </a:r>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12"/>
          </p:nvPr>
        </p:nvSpPr>
        <p:spPr/>
        <p:txBody>
          <a:bodyPr/>
          <a:lstStyle/>
          <a:p>
            <a:fld id="{D7A0D0E4-8D94-443E-820B-188B2E9A69C3}" type="slidenum">
              <a:rPr lang="en-US" smtClean="0"/>
              <a:t>21</a:t>
            </a:fld>
            <a:endParaRPr lang="en-US"/>
          </a:p>
        </p:txBody>
      </p:sp>
      <p:sp>
        <p:nvSpPr>
          <p:cNvPr id="9" name="Rectangle 8">
            <a:extLst>
              <a:ext uri="{FF2B5EF4-FFF2-40B4-BE49-F238E27FC236}">
                <a16:creationId xmlns:a16="http://schemas.microsoft.com/office/drawing/2014/main" id="{B0935020-D950-48F0-BDC0-E6D8E97F9C33}"/>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Tree>
    <p:extLst>
      <p:ext uri="{BB962C8B-B14F-4D97-AF65-F5344CB8AC3E}">
        <p14:creationId xmlns:p14="http://schemas.microsoft.com/office/powerpoint/2010/main" val="50874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idx="1"/>
          </p:nvPr>
        </p:nvSpPr>
        <p:spPr>
          <a:xfrm>
            <a:off x="228600" y="177736"/>
            <a:ext cx="8534400" cy="3098864"/>
          </a:xfrm>
        </p:spPr>
        <p:txBody>
          <a:bodyPr anchor="ctr">
            <a:noAutofit/>
          </a:bodyPr>
          <a:lstStyle/>
          <a:p>
            <a:r>
              <a:rPr lang="en-US" sz="3600" dirty="0"/>
              <a:t>Are interpreters required to be physically present when the participant has limited English Proficiency? </a:t>
            </a:r>
          </a:p>
        </p:txBody>
      </p:sp>
      <p:sp>
        <p:nvSpPr>
          <p:cNvPr id="14" name="Rectangle: Rounded Corners 13">
            <a:extLst>
              <a:ext uri="{FF2B5EF4-FFF2-40B4-BE49-F238E27FC236}">
                <a16:creationId xmlns:a16="http://schemas.microsoft.com/office/drawing/2014/main" id="{952BBB68-F9A9-4FC7-80E0-EBF9EFF75EF4}"/>
              </a:ext>
            </a:extLst>
          </p:cNvPr>
          <p:cNvSpPr/>
          <p:nvPr/>
        </p:nvSpPr>
        <p:spPr>
          <a:xfrm>
            <a:off x="1107040" y="3689494"/>
            <a:ext cx="2226924" cy="978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extBox 14">
            <a:extLst>
              <a:ext uri="{FF2B5EF4-FFF2-40B4-BE49-F238E27FC236}">
                <a16:creationId xmlns:a16="http://schemas.microsoft.com/office/drawing/2014/main" id="{1951F3EB-E8EF-41B3-B37F-C0274EDC7C42}"/>
              </a:ext>
            </a:extLst>
          </p:cNvPr>
          <p:cNvSpPr txBox="1"/>
          <p:nvPr/>
        </p:nvSpPr>
        <p:spPr>
          <a:xfrm>
            <a:off x="1107040" y="3961820"/>
            <a:ext cx="2065106" cy="461665"/>
          </a:xfrm>
          <a:prstGeom prst="rect">
            <a:avLst/>
          </a:prstGeom>
          <a:noFill/>
        </p:spPr>
        <p:txBody>
          <a:bodyPr wrap="square" rtlCol="0" anchor="ctr">
            <a:spAutoFit/>
          </a:bodyPr>
          <a:lstStyle/>
          <a:p>
            <a:pPr algn="ctr"/>
            <a:r>
              <a:rPr lang="en-US" sz="2400" b="1" dirty="0"/>
              <a:t>YES</a:t>
            </a:r>
          </a:p>
        </p:txBody>
      </p:sp>
      <p:sp>
        <p:nvSpPr>
          <p:cNvPr id="16" name="Rectangle: Rounded Corners 15">
            <a:extLst>
              <a:ext uri="{FF2B5EF4-FFF2-40B4-BE49-F238E27FC236}">
                <a16:creationId xmlns:a16="http://schemas.microsoft.com/office/drawing/2014/main" id="{E7478FCB-7ECD-41C3-8C11-1BB9B90E226B}"/>
              </a:ext>
            </a:extLst>
          </p:cNvPr>
          <p:cNvSpPr/>
          <p:nvPr/>
        </p:nvSpPr>
        <p:spPr>
          <a:xfrm>
            <a:off x="5642819" y="3689494"/>
            <a:ext cx="2226924" cy="978614"/>
          </a:xfrm>
          <a:prstGeom prst="roundRect">
            <a:avLst/>
          </a:prstGeom>
          <a:solidFill>
            <a:srgbClr val="A3E8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a:extLst>
              <a:ext uri="{FF2B5EF4-FFF2-40B4-BE49-F238E27FC236}">
                <a16:creationId xmlns:a16="http://schemas.microsoft.com/office/drawing/2014/main" id="{E1CF13A7-7AD5-45C7-A045-0869EA230BA9}"/>
              </a:ext>
            </a:extLst>
          </p:cNvPr>
          <p:cNvSpPr txBox="1"/>
          <p:nvPr/>
        </p:nvSpPr>
        <p:spPr>
          <a:xfrm>
            <a:off x="5723728" y="3947968"/>
            <a:ext cx="2065106" cy="461665"/>
          </a:xfrm>
          <a:prstGeom prst="rect">
            <a:avLst/>
          </a:prstGeom>
          <a:noFill/>
        </p:spPr>
        <p:txBody>
          <a:bodyPr wrap="square" rtlCol="0" anchor="ctr">
            <a:spAutoFit/>
          </a:bodyPr>
          <a:lstStyle/>
          <a:p>
            <a:pPr algn="ctr"/>
            <a:r>
              <a:rPr lang="en-US" sz="2400" b="1" dirty="0"/>
              <a:t>NO</a:t>
            </a:r>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12"/>
          </p:nvPr>
        </p:nvSpPr>
        <p:spPr/>
        <p:txBody>
          <a:bodyPr/>
          <a:lstStyle/>
          <a:p>
            <a:fld id="{D7A0D0E4-8D94-443E-820B-188B2E9A69C3}" type="slidenum">
              <a:rPr lang="en-US" smtClean="0"/>
              <a:t>22</a:t>
            </a:fld>
            <a:endParaRPr lang="en-US"/>
          </a:p>
        </p:txBody>
      </p:sp>
      <p:sp>
        <p:nvSpPr>
          <p:cNvPr id="9" name="Rectangle 8">
            <a:extLst>
              <a:ext uri="{FF2B5EF4-FFF2-40B4-BE49-F238E27FC236}">
                <a16:creationId xmlns:a16="http://schemas.microsoft.com/office/drawing/2014/main" id="{B0935020-D950-48F0-BDC0-E6D8E97F9C33}"/>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Tree>
    <p:extLst>
      <p:ext uri="{BB962C8B-B14F-4D97-AF65-F5344CB8AC3E}">
        <p14:creationId xmlns:p14="http://schemas.microsoft.com/office/powerpoint/2010/main" val="653673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31A4F-680C-49DE-8961-DEA4C496ED3C}"/>
              </a:ext>
            </a:extLst>
          </p:cNvPr>
          <p:cNvSpPr>
            <a:spLocks noGrp="1"/>
          </p:cNvSpPr>
          <p:nvPr>
            <p:ph idx="1"/>
          </p:nvPr>
        </p:nvSpPr>
        <p:spPr>
          <a:xfrm>
            <a:off x="457200" y="381000"/>
            <a:ext cx="8278691" cy="2765431"/>
          </a:xfrm>
        </p:spPr>
        <p:txBody>
          <a:bodyPr anchor="ctr">
            <a:noAutofit/>
          </a:bodyPr>
          <a:lstStyle/>
          <a:p>
            <a:r>
              <a:rPr lang="en-US" sz="3600" dirty="0"/>
              <a:t>Are interpreters required to be physically present when the participant has limited English Proficiency? </a:t>
            </a:r>
          </a:p>
        </p:txBody>
      </p:sp>
      <p:sp>
        <p:nvSpPr>
          <p:cNvPr id="2" name="Slide Number Placeholder 1">
            <a:extLst>
              <a:ext uri="{FF2B5EF4-FFF2-40B4-BE49-F238E27FC236}">
                <a16:creationId xmlns:a16="http://schemas.microsoft.com/office/drawing/2014/main" id="{339CEDFB-0215-4444-B07F-DA7756C2BBA5}"/>
              </a:ext>
            </a:extLst>
          </p:cNvPr>
          <p:cNvSpPr>
            <a:spLocks noGrp="1"/>
          </p:cNvSpPr>
          <p:nvPr>
            <p:ph type="sldNum" sz="quarter" idx="12"/>
          </p:nvPr>
        </p:nvSpPr>
        <p:spPr/>
        <p:txBody>
          <a:bodyPr/>
          <a:lstStyle/>
          <a:p>
            <a:fld id="{D7A0D0E4-8D94-443E-820B-188B2E9A69C3}" type="slidenum">
              <a:rPr lang="en-US" smtClean="0"/>
              <a:t>23</a:t>
            </a:fld>
            <a:endParaRPr lang="en-US"/>
          </a:p>
        </p:txBody>
      </p:sp>
      <p:sp>
        <p:nvSpPr>
          <p:cNvPr id="9" name="Rectangle 8">
            <a:extLst>
              <a:ext uri="{FF2B5EF4-FFF2-40B4-BE49-F238E27FC236}">
                <a16:creationId xmlns:a16="http://schemas.microsoft.com/office/drawing/2014/main" id="{B0935020-D950-48F0-BDC0-E6D8E97F9C33}"/>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
        <p:nvSpPr>
          <p:cNvPr id="10" name="Rectangle: Rounded Corners 9">
            <a:extLst>
              <a:ext uri="{FF2B5EF4-FFF2-40B4-BE49-F238E27FC236}">
                <a16:creationId xmlns:a16="http://schemas.microsoft.com/office/drawing/2014/main" id="{379E9173-771E-40C6-BA96-FD3DB1AB07E1}"/>
              </a:ext>
            </a:extLst>
          </p:cNvPr>
          <p:cNvSpPr/>
          <p:nvPr/>
        </p:nvSpPr>
        <p:spPr>
          <a:xfrm>
            <a:off x="457200" y="3236063"/>
            <a:ext cx="6449891" cy="1269006"/>
          </a:xfrm>
          <a:prstGeom prst="roundRect">
            <a:avLst/>
          </a:prstGeom>
          <a:solidFill>
            <a:srgbClr val="FDE0DF"/>
          </a:solidFill>
          <a:ln w="444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r>
              <a:rPr lang="en-US" sz="2400" dirty="0">
                <a:latin typeface="Verdana" panose="020B0604030504040204" pitchFamily="34" charset="0"/>
                <a:ea typeface="Verdana" panose="020B0604030504040204" pitchFamily="34" charset="0"/>
              </a:rPr>
              <a:t>We must offer interpreter services, but the participant can decline.</a:t>
            </a: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Rectangle: Rounded Corners 10">
            <a:extLst>
              <a:ext uri="{FF2B5EF4-FFF2-40B4-BE49-F238E27FC236}">
                <a16:creationId xmlns:a16="http://schemas.microsoft.com/office/drawing/2014/main" id="{2984DC3E-CFEC-440C-ADF7-A1ED9F0EF84A}"/>
              </a:ext>
            </a:extLst>
          </p:cNvPr>
          <p:cNvSpPr/>
          <p:nvPr/>
        </p:nvSpPr>
        <p:spPr>
          <a:xfrm>
            <a:off x="2286000" y="4902750"/>
            <a:ext cx="6449891" cy="1169045"/>
          </a:xfrm>
          <a:prstGeom prst="roundRect">
            <a:avLst/>
          </a:prstGeom>
          <a:solidFill>
            <a:srgbClr val="FDE0DF"/>
          </a:solidFill>
          <a:ln w="44450"/>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a:p>
            <a:pPr algn="ctr"/>
            <a:endParaRPr lang="en-US" dirty="0"/>
          </a:p>
          <a:p>
            <a:pPr algn="ctr"/>
            <a:endParaRPr lang="en-US" dirty="0"/>
          </a:p>
          <a:p>
            <a:pPr algn="ctr"/>
            <a:endParaRPr lang="en-US" dirty="0"/>
          </a:p>
          <a:p>
            <a:pPr algn="ctr"/>
            <a:r>
              <a:rPr lang="en-US" sz="2400" dirty="0">
                <a:latin typeface="Verdana" panose="020B0604030504040204" pitchFamily="34" charset="0"/>
                <a:ea typeface="Verdana" panose="020B0604030504040204" pitchFamily="34" charset="0"/>
              </a:rPr>
              <a:t>We need to document that the services were offered and declined. </a:t>
            </a: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269784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006B67-351F-4ACA-8C7B-4B05BA5A17D2}"/>
              </a:ext>
            </a:extLst>
          </p:cNvPr>
          <p:cNvSpPr>
            <a:spLocks noGrp="1"/>
          </p:cNvSpPr>
          <p:nvPr>
            <p:ph type="subTitle" idx="1"/>
          </p:nvPr>
        </p:nvSpPr>
        <p:spPr>
          <a:xfrm>
            <a:off x="693821" y="533400"/>
            <a:ext cx="5935579" cy="4779962"/>
          </a:xfrm>
        </p:spPr>
        <p:txBody>
          <a:bodyPr anchor="ctr">
            <a:normAutofit/>
          </a:bodyPr>
          <a:lstStyle/>
          <a:p>
            <a:pPr algn="l"/>
            <a:r>
              <a:rPr lang="en-US" sz="3600" b="0" dirty="0">
                <a:solidFill>
                  <a:schemeClr val="tx1"/>
                </a:solidFill>
              </a:rPr>
              <a:t>What if the participant declines an interpreter because they have an older child along, and want their older child to interpret? </a:t>
            </a:r>
          </a:p>
        </p:txBody>
      </p:sp>
      <p:sp>
        <p:nvSpPr>
          <p:cNvPr id="4" name="Rectangle 3">
            <a:extLst>
              <a:ext uri="{FF2B5EF4-FFF2-40B4-BE49-F238E27FC236}">
                <a16:creationId xmlns:a16="http://schemas.microsoft.com/office/drawing/2014/main" id="{0C5D6CE5-894B-4037-88FF-124E024281AA}"/>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Tree>
    <p:extLst>
      <p:ext uri="{BB962C8B-B14F-4D97-AF65-F5344CB8AC3E}">
        <p14:creationId xmlns:p14="http://schemas.microsoft.com/office/powerpoint/2010/main" val="119008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B7C-BC38-4BFC-8D2A-D040515C0158}"/>
              </a:ext>
            </a:extLst>
          </p:cNvPr>
          <p:cNvSpPr>
            <a:spLocks noGrp="1"/>
          </p:cNvSpPr>
          <p:nvPr>
            <p:ph type="title"/>
          </p:nvPr>
        </p:nvSpPr>
        <p:spPr>
          <a:xfrm>
            <a:off x="3786086" y="1144189"/>
            <a:ext cx="5343728" cy="970928"/>
          </a:xfrm>
        </p:spPr>
        <p:txBody>
          <a:bodyPr anchor="b">
            <a:normAutofit fontScale="90000"/>
          </a:bodyPr>
          <a:lstStyle/>
          <a:p>
            <a:r>
              <a:rPr lang="en-US" sz="4000" dirty="0"/>
              <a:t>First…</a:t>
            </a:r>
            <a:br>
              <a:rPr lang="en-US" dirty="0"/>
            </a:br>
            <a:endParaRPr lang="en-US" dirty="0"/>
          </a:p>
        </p:txBody>
      </p:sp>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0A26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A05B13-E70B-4229-9EBA-474B6F00CABF}"/>
              </a:ext>
            </a:extLst>
          </p:cNvPr>
          <p:cNvSpPr>
            <a:spLocks noGrp="1"/>
          </p:cNvSpPr>
          <p:nvPr>
            <p:ph idx="1"/>
          </p:nvPr>
        </p:nvSpPr>
        <p:spPr>
          <a:xfrm>
            <a:off x="3724073" y="2438400"/>
            <a:ext cx="4939867" cy="3785419"/>
          </a:xfrm>
        </p:spPr>
        <p:txBody>
          <a:bodyPr>
            <a:normAutofit/>
          </a:bodyPr>
          <a:lstStyle/>
          <a:p>
            <a:r>
              <a:rPr lang="en-US" sz="1800" dirty="0"/>
              <a:t>Offer an interpreter from WIC. </a:t>
            </a:r>
          </a:p>
          <a:p>
            <a:r>
              <a:rPr lang="en-US" sz="1800" dirty="0"/>
              <a:t>“I’m so glad your older child is here! You must be proud of their skills. </a:t>
            </a:r>
          </a:p>
          <a:p>
            <a:r>
              <a:rPr lang="en-US" sz="1800" dirty="0"/>
              <a:t>We would like to offer an interpreter. They have special training and can make sure you get all your questions answered.”  </a:t>
            </a:r>
          </a:p>
          <a:p>
            <a:endParaRPr lang="en-US" sz="1700" dirty="0"/>
          </a:p>
        </p:txBody>
      </p:sp>
      <p:sp>
        <p:nvSpPr>
          <p:cNvPr id="4" name="Slide Number Placeholder 3">
            <a:extLst>
              <a:ext uri="{FF2B5EF4-FFF2-40B4-BE49-F238E27FC236}">
                <a16:creationId xmlns:a16="http://schemas.microsoft.com/office/drawing/2014/main" id="{35BC3046-A490-4882-AF96-B5104DE05574}"/>
              </a:ext>
            </a:extLst>
          </p:cNvPr>
          <p:cNvSpPr>
            <a:spLocks noGrp="1"/>
          </p:cNvSpPr>
          <p:nvPr>
            <p:ph type="sldNum" sz="quarter" idx="12"/>
          </p:nvPr>
        </p:nvSpPr>
        <p:spPr/>
        <p:txBody>
          <a:bodyPr/>
          <a:lstStyle/>
          <a:p>
            <a:fld id="{D7A0D0E4-8D94-443E-820B-188B2E9A69C3}" type="slidenum">
              <a:rPr lang="en-US" smtClean="0"/>
              <a:t>25</a:t>
            </a:fld>
            <a:endParaRPr lang="en-US"/>
          </a:p>
        </p:txBody>
      </p:sp>
      <p:pic>
        <p:nvPicPr>
          <p:cNvPr id="7" name="Picture 6" descr="A group of people sitting at a table with a cake&#10;&#10;Description generated with very high confidence">
            <a:extLst>
              <a:ext uri="{FF2B5EF4-FFF2-40B4-BE49-F238E27FC236}">
                <a16:creationId xmlns:a16="http://schemas.microsoft.com/office/drawing/2014/main" id="{E2D28A4F-79EA-4765-B892-8C60691191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4323"/>
            <a:ext cx="2971800" cy="6769106"/>
          </a:xfrm>
          <a:prstGeom prst="rect">
            <a:avLst/>
          </a:prstGeom>
        </p:spPr>
      </p:pic>
      <p:sp>
        <p:nvSpPr>
          <p:cNvPr id="8" name="Rectangle 7">
            <a:extLst>
              <a:ext uri="{FF2B5EF4-FFF2-40B4-BE49-F238E27FC236}">
                <a16:creationId xmlns:a16="http://schemas.microsoft.com/office/drawing/2014/main" id="{27A59687-E558-409D-BCCD-846197C81E6D}"/>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Tree>
    <p:extLst>
      <p:ext uri="{BB962C8B-B14F-4D97-AF65-F5344CB8AC3E}">
        <p14:creationId xmlns:p14="http://schemas.microsoft.com/office/powerpoint/2010/main" val="1907275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9137-BAC7-4C5B-8390-22A4E80A8584}"/>
              </a:ext>
            </a:extLst>
          </p:cNvPr>
          <p:cNvSpPr>
            <a:spLocks noGrp="1"/>
          </p:cNvSpPr>
          <p:nvPr>
            <p:ph type="title"/>
          </p:nvPr>
        </p:nvSpPr>
        <p:spPr>
          <a:xfrm>
            <a:off x="139446" y="386874"/>
            <a:ext cx="3657600" cy="1543869"/>
          </a:xfrm>
        </p:spPr>
        <p:txBody>
          <a:bodyPr>
            <a:normAutofit/>
          </a:bodyPr>
          <a:lstStyle/>
          <a:p>
            <a:r>
              <a:rPr lang="en-US" dirty="0"/>
              <a:t>Second…</a:t>
            </a:r>
          </a:p>
        </p:txBody>
      </p:sp>
      <p:sp>
        <p:nvSpPr>
          <p:cNvPr id="3" name="Content Placeholder 2">
            <a:extLst>
              <a:ext uri="{FF2B5EF4-FFF2-40B4-BE49-F238E27FC236}">
                <a16:creationId xmlns:a16="http://schemas.microsoft.com/office/drawing/2014/main" id="{B5F3227F-C33D-4C70-8244-ACE30FBF19B0}"/>
              </a:ext>
            </a:extLst>
          </p:cNvPr>
          <p:cNvSpPr>
            <a:spLocks noGrp="1"/>
          </p:cNvSpPr>
          <p:nvPr>
            <p:ph idx="1"/>
          </p:nvPr>
        </p:nvSpPr>
        <p:spPr>
          <a:xfrm>
            <a:off x="127723" y="2317607"/>
            <a:ext cx="3479292" cy="3922864"/>
          </a:xfrm>
        </p:spPr>
        <p:txBody>
          <a:bodyPr>
            <a:normAutofit/>
          </a:bodyPr>
          <a:lstStyle/>
          <a:p>
            <a:endParaRPr lang="en-US" sz="2400" dirty="0"/>
          </a:p>
          <a:p>
            <a:r>
              <a:rPr lang="en-US" sz="2400" dirty="0"/>
              <a:t>If a participant declines an in-person interpreter, offer to use the language line on speaker phone to help.  </a:t>
            </a:r>
          </a:p>
          <a:p>
            <a:endParaRPr lang="en-US" sz="1600" dirty="0"/>
          </a:p>
        </p:txBody>
      </p:sp>
      <p:pic>
        <p:nvPicPr>
          <p:cNvPr id="5" name="Picture 4" descr="A young person sitting at a desk&#10;&#10;Description generated with high confidence">
            <a:extLst>
              <a:ext uri="{FF2B5EF4-FFF2-40B4-BE49-F238E27FC236}">
                <a16:creationId xmlns:a16="http://schemas.microsoft.com/office/drawing/2014/main" id="{DBFF2314-2B08-4977-A9B7-116DB2E5C63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3797046" y="10"/>
            <a:ext cx="5346954" cy="6857990"/>
          </a:xfrm>
          <a:prstGeom prst="rect">
            <a:avLst/>
          </a:prstGeom>
          <a:effectLst/>
        </p:spPr>
      </p:pic>
      <p:sp>
        <p:nvSpPr>
          <p:cNvPr id="4" name="Slide Number Placeholder 3">
            <a:extLst>
              <a:ext uri="{FF2B5EF4-FFF2-40B4-BE49-F238E27FC236}">
                <a16:creationId xmlns:a16="http://schemas.microsoft.com/office/drawing/2014/main" id="{8A1F5CFD-505B-4B5E-9271-EB1F39A6C0F2}"/>
              </a:ext>
            </a:extLst>
          </p:cNvPr>
          <p:cNvSpPr>
            <a:spLocks noGrp="1"/>
          </p:cNvSpPr>
          <p:nvPr>
            <p:ph type="sldNum" sz="quarter" idx="12"/>
          </p:nvPr>
        </p:nvSpPr>
        <p:spPr/>
        <p:txBody>
          <a:bodyPr/>
          <a:lstStyle/>
          <a:p>
            <a:fld id="{D7A0D0E4-8D94-443E-820B-188B2E9A69C3}" type="slidenum">
              <a:rPr lang="en-US" smtClean="0"/>
              <a:t>26</a:t>
            </a:fld>
            <a:endParaRPr lang="en-US"/>
          </a:p>
        </p:txBody>
      </p:sp>
      <p:sp>
        <p:nvSpPr>
          <p:cNvPr id="7" name="Rectangle 6">
            <a:extLst>
              <a:ext uri="{FF2B5EF4-FFF2-40B4-BE49-F238E27FC236}">
                <a16:creationId xmlns:a16="http://schemas.microsoft.com/office/drawing/2014/main" id="{5AD06975-401C-4939-9075-F6645AF30847}"/>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cxnSp>
        <p:nvCxnSpPr>
          <p:cNvPr id="9" name="Straight Connector 8">
            <a:extLst>
              <a:ext uri="{FF2B5EF4-FFF2-40B4-BE49-F238E27FC236}">
                <a16:creationId xmlns:a16="http://schemas.microsoft.com/office/drawing/2014/main" id="{90B9E19E-B065-4D97-AF77-72EF6847158B}"/>
              </a:ext>
            </a:extLst>
          </p:cNvPr>
          <p:cNvCxnSpPr>
            <a:cxnSpLocks/>
          </p:cNvCxnSpPr>
          <p:nvPr/>
        </p:nvCxnSpPr>
        <p:spPr>
          <a:xfrm>
            <a:off x="152400" y="1828800"/>
            <a:ext cx="3048000" cy="0"/>
          </a:xfrm>
          <a:prstGeom prst="line">
            <a:avLst/>
          </a:prstGeom>
          <a:ln w="19050">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659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D251F-4C94-4DB1-81E7-A2B1DB8B09B6}"/>
              </a:ext>
            </a:extLst>
          </p:cNvPr>
          <p:cNvSpPr>
            <a:spLocks noGrp="1"/>
          </p:cNvSpPr>
          <p:nvPr>
            <p:ph type="title"/>
          </p:nvPr>
        </p:nvSpPr>
        <p:spPr>
          <a:xfrm>
            <a:off x="3724072" y="629268"/>
            <a:ext cx="4939868" cy="1286160"/>
          </a:xfrm>
        </p:spPr>
        <p:txBody>
          <a:bodyPr anchor="b">
            <a:normAutofit/>
          </a:bodyPr>
          <a:lstStyle/>
          <a:p>
            <a:r>
              <a:rPr lang="en-US" dirty="0"/>
              <a:t>Then…</a:t>
            </a:r>
          </a:p>
        </p:txBody>
      </p:sp>
      <p:pic>
        <p:nvPicPr>
          <p:cNvPr id="4" name="Picture 3" descr="A close up of a piece of paper&#10;&#10;Description generated with very high confidence">
            <a:extLst>
              <a:ext uri="{FF2B5EF4-FFF2-40B4-BE49-F238E27FC236}">
                <a16:creationId xmlns:a16="http://schemas.microsoft.com/office/drawing/2014/main" id="{F11279DB-D76F-4BD3-900B-DA646180B5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79120"/>
            <a:ext cx="3476673"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5B8ECD"/>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42EC6FB-ACF1-4B1A-8A2A-3D1DF9C2B8B6}"/>
              </a:ext>
            </a:extLst>
          </p:cNvPr>
          <p:cNvSpPr>
            <a:spLocks noGrp="1"/>
          </p:cNvSpPr>
          <p:nvPr>
            <p:ph idx="1"/>
          </p:nvPr>
        </p:nvSpPr>
        <p:spPr>
          <a:xfrm>
            <a:off x="3724073" y="2438400"/>
            <a:ext cx="4939867" cy="3785419"/>
          </a:xfrm>
        </p:spPr>
        <p:txBody>
          <a:bodyPr>
            <a:normAutofit/>
          </a:bodyPr>
          <a:lstStyle/>
          <a:p>
            <a:r>
              <a:rPr lang="en-US" dirty="0"/>
              <a:t>Plan for the future. </a:t>
            </a:r>
          </a:p>
          <a:p>
            <a:endParaRPr lang="en-US" sz="2400" dirty="0"/>
          </a:p>
          <a:p>
            <a:r>
              <a:rPr lang="en-US" sz="2400" dirty="0"/>
              <a:t>Offer to have a translator available and ready to use at their next appointment. </a:t>
            </a:r>
          </a:p>
          <a:p>
            <a:endParaRPr lang="en-US" sz="1700" dirty="0"/>
          </a:p>
        </p:txBody>
      </p:sp>
      <p:sp>
        <p:nvSpPr>
          <p:cNvPr id="5" name="Oval 4">
            <a:extLst>
              <a:ext uri="{FF2B5EF4-FFF2-40B4-BE49-F238E27FC236}">
                <a16:creationId xmlns:a16="http://schemas.microsoft.com/office/drawing/2014/main" id="{D895B53A-C299-4DA6-BAF1-693D44AD9ECF}"/>
              </a:ext>
            </a:extLst>
          </p:cNvPr>
          <p:cNvSpPr/>
          <p:nvPr/>
        </p:nvSpPr>
        <p:spPr>
          <a:xfrm>
            <a:off x="2256692" y="362568"/>
            <a:ext cx="762000" cy="533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6E50B4B-EA54-44BD-844A-A3897AC457D2}"/>
              </a:ext>
            </a:extLst>
          </p:cNvPr>
          <p:cNvSpPr/>
          <p:nvPr/>
        </p:nvSpPr>
        <p:spPr>
          <a:xfrm>
            <a:off x="2227384" y="5682018"/>
            <a:ext cx="762000" cy="5334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D620A7ED-CFB4-4A7B-A19A-D900435DF0AF}"/>
              </a:ext>
            </a:extLst>
          </p:cNvPr>
          <p:cNvSpPr>
            <a:spLocks noGrp="1"/>
          </p:cNvSpPr>
          <p:nvPr>
            <p:ph type="sldNum" sz="quarter" idx="12"/>
          </p:nvPr>
        </p:nvSpPr>
        <p:spPr/>
        <p:txBody>
          <a:bodyPr/>
          <a:lstStyle/>
          <a:p>
            <a:fld id="{D7A0D0E4-8D94-443E-820B-188B2E9A69C3}" type="slidenum">
              <a:rPr lang="en-US" smtClean="0"/>
              <a:t>27</a:t>
            </a:fld>
            <a:endParaRPr lang="en-US"/>
          </a:p>
        </p:txBody>
      </p:sp>
      <p:sp>
        <p:nvSpPr>
          <p:cNvPr id="10" name="Rectangle 9">
            <a:extLst>
              <a:ext uri="{FF2B5EF4-FFF2-40B4-BE49-F238E27FC236}">
                <a16:creationId xmlns:a16="http://schemas.microsoft.com/office/drawing/2014/main" id="{EDB4CA88-5A0A-47A9-B05C-BADC94C1A772}"/>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cxnSp>
        <p:nvCxnSpPr>
          <p:cNvPr id="12" name="Straight Connector 11">
            <a:extLst>
              <a:ext uri="{FF2B5EF4-FFF2-40B4-BE49-F238E27FC236}">
                <a16:creationId xmlns:a16="http://schemas.microsoft.com/office/drawing/2014/main" id="{789033B6-6AD8-4B02-ABDE-765051FED24B}"/>
              </a:ext>
            </a:extLst>
          </p:cNvPr>
          <p:cNvCxnSpPr>
            <a:cxnSpLocks/>
          </p:cNvCxnSpPr>
          <p:nvPr/>
        </p:nvCxnSpPr>
        <p:spPr>
          <a:xfrm>
            <a:off x="3767386" y="2115117"/>
            <a:ext cx="4818648" cy="0"/>
          </a:xfrm>
          <a:prstGeom prst="line">
            <a:avLst/>
          </a:prstGeom>
          <a:ln w="2222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5661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B7C-BC38-4BFC-8D2A-D040515C0158}"/>
              </a:ext>
            </a:extLst>
          </p:cNvPr>
          <p:cNvSpPr>
            <a:spLocks noGrp="1"/>
          </p:cNvSpPr>
          <p:nvPr>
            <p:ph type="title"/>
          </p:nvPr>
        </p:nvSpPr>
        <p:spPr>
          <a:xfrm>
            <a:off x="3724072" y="629268"/>
            <a:ext cx="5343728" cy="1174944"/>
          </a:xfrm>
        </p:spPr>
        <p:txBody>
          <a:bodyPr anchor="b">
            <a:normAutofit/>
          </a:bodyPr>
          <a:lstStyle/>
          <a:p>
            <a:r>
              <a:rPr lang="en-US" dirty="0"/>
              <a:t>How are we doing?</a:t>
            </a:r>
          </a:p>
        </p:txBody>
      </p:sp>
      <p:pic>
        <p:nvPicPr>
          <p:cNvPr id="5" name="Picture 4" descr="A picture containing person, man, indoor&#10;&#10;Description generated with very high confidence">
            <a:extLst>
              <a:ext uri="{FF2B5EF4-FFF2-40B4-BE49-F238E27FC236}">
                <a16:creationId xmlns:a16="http://schemas.microsoft.com/office/drawing/2014/main" id="{FEFC29EC-C9FA-433E-92D3-AE0ACEA500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0A26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0A05B13-E70B-4229-9EBA-474B6F00CABF}"/>
              </a:ext>
            </a:extLst>
          </p:cNvPr>
          <p:cNvSpPr>
            <a:spLocks noGrp="1"/>
          </p:cNvSpPr>
          <p:nvPr>
            <p:ph idx="1"/>
          </p:nvPr>
        </p:nvSpPr>
        <p:spPr>
          <a:xfrm>
            <a:off x="3724073" y="2438400"/>
            <a:ext cx="4939867" cy="3785419"/>
          </a:xfrm>
        </p:spPr>
        <p:txBody>
          <a:bodyPr>
            <a:normAutofit/>
          </a:bodyPr>
          <a:lstStyle/>
          <a:p>
            <a:r>
              <a:rPr lang="en-US" sz="2400" dirty="0"/>
              <a:t>How are interpreters used in your clinic?</a:t>
            </a:r>
          </a:p>
          <a:p>
            <a:endParaRPr lang="en-US" sz="2400" dirty="0"/>
          </a:p>
          <a:p>
            <a:r>
              <a:rPr lang="en-US" sz="2400" dirty="0"/>
              <a:t>What questions do you have about using the language line or scheduling interpreters?</a:t>
            </a:r>
          </a:p>
          <a:p>
            <a:endParaRPr lang="en-US" sz="1700" dirty="0"/>
          </a:p>
        </p:txBody>
      </p:sp>
      <p:sp>
        <p:nvSpPr>
          <p:cNvPr id="4" name="Slide Number Placeholder 3">
            <a:extLst>
              <a:ext uri="{FF2B5EF4-FFF2-40B4-BE49-F238E27FC236}">
                <a16:creationId xmlns:a16="http://schemas.microsoft.com/office/drawing/2014/main" id="{35BC3046-A490-4882-AF96-B5104DE05574}"/>
              </a:ext>
            </a:extLst>
          </p:cNvPr>
          <p:cNvSpPr>
            <a:spLocks noGrp="1"/>
          </p:cNvSpPr>
          <p:nvPr>
            <p:ph type="sldNum" sz="quarter" idx="12"/>
          </p:nvPr>
        </p:nvSpPr>
        <p:spPr/>
        <p:txBody>
          <a:bodyPr/>
          <a:lstStyle/>
          <a:p>
            <a:fld id="{D7A0D0E4-8D94-443E-820B-188B2E9A69C3}" type="slidenum">
              <a:rPr lang="en-US" smtClean="0"/>
              <a:t>28</a:t>
            </a:fld>
            <a:endParaRPr lang="en-US"/>
          </a:p>
        </p:txBody>
      </p:sp>
      <p:sp>
        <p:nvSpPr>
          <p:cNvPr id="8" name="Rectangle 7">
            <a:extLst>
              <a:ext uri="{FF2B5EF4-FFF2-40B4-BE49-F238E27FC236}">
                <a16:creationId xmlns:a16="http://schemas.microsoft.com/office/drawing/2014/main" id="{5C5AE274-A014-434D-9D3E-A1706A9C58D0}"/>
              </a:ext>
            </a:extLst>
          </p:cNvPr>
          <p:cNvSpPr/>
          <p:nvPr/>
        </p:nvSpPr>
        <p:spPr>
          <a:xfrm>
            <a:off x="0" y="6469476"/>
            <a:ext cx="9143999" cy="341632"/>
          </a:xfrm>
          <a:prstGeom prst="rect">
            <a:avLst/>
          </a:prstGeom>
          <a:solidFill>
            <a:srgbClr val="EE303A"/>
          </a:solidFill>
        </p:spPr>
        <p:txBody>
          <a:bodyPr wrap="square">
            <a:spAutoFit/>
          </a:bodyPr>
          <a:lstStyle/>
          <a:p>
            <a:pPr>
              <a:lnSpc>
                <a:spcPct val="90000"/>
              </a:lnSpc>
              <a:spcBef>
                <a:spcPct val="0"/>
              </a:spcBef>
              <a:spcAft>
                <a:spcPts val="600"/>
              </a:spcAft>
            </a:pPr>
            <a:r>
              <a:rPr lang="en-US" dirty="0">
                <a:solidFill>
                  <a:schemeClr val="bg1"/>
                </a:solidFill>
              </a:rPr>
              <a:t>WIC Services for Participants with Limited English Proficiency</a:t>
            </a:r>
          </a:p>
        </p:txBody>
      </p:sp>
    </p:spTree>
    <p:extLst>
      <p:ext uri="{BB962C8B-B14F-4D97-AF65-F5344CB8AC3E}">
        <p14:creationId xmlns:p14="http://schemas.microsoft.com/office/powerpoint/2010/main" val="92529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381000" y="-35169"/>
            <a:ext cx="4725279" cy="32751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Displaying the        “And Justice for All” Posters</a:t>
            </a:r>
          </a:p>
          <a:p>
            <a:pPr>
              <a:lnSpc>
                <a:spcPct val="90000"/>
              </a:lnSpc>
              <a:spcBef>
                <a:spcPct val="0"/>
              </a:spcBef>
              <a:spcAft>
                <a:spcPts val="600"/>
              </a:spcAft>
            </a:pP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29</a:t>
            </a:fld>
            <a:endParaRPr lang="en-US"/>
          </a:p>
        </p:txBody>
      </p:sp>
      <p:sp>
        <p:nvSpPr>
          <p:cNvPr id="8" name="Rectangle 7">
            <a:extLst>
              <a:ext uri="{FF2B5EF4-FFF2-40B4-BE49-F238E27FC236}">
                <a16:creationId xmlns:a16="http://schemas.microsoft.com/office/drawing/2014/main" id="{619B5561-6883-4F39-8EBD-FA1F3CE00AE0}"/>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Tree>
    <p:extLst>
      <p:ext uri="{BB962C8B-B14F-4D97-AF65-F5344CB8AC3E}">
        <p14:creationId xmlns:p14="http://schemas.microsoft.com/office/powerpoint/2010/main" val="1085368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3466A6-E9AE-4DD8-AF46-E29A9E0CD9E6}"/>
              </a:ext>
            </a:extLst>
          </p:cNvPr>
          <p:cNvSpPr>
            <a:spLocks noGrp="1"/>
          </p:cNvSpPr>
          <p:nvPr>
            <p:ph type="title"/>
          </p:nvPr>
        </p:nvSpPr>
        <p:spPr>
          <a:xfrm>
            <a:off x="304800" y="643467"/>
            <a:ext cx="2700780" cy="1947333"/>
          </a:xfrm>
          <a:noFill/>
          <a:ln w="19050">
            <a:solidFill>
              <a:schemeClr val="bg1"/>
            </a:solidFill>
          </a:ln>
        </p:spPr>
        <p:txBody>
          <a:bodyPr vert="horz" wrap="square" lIns="91440" tIns="45720" rIns="91440" bIns="45720" rtlCol="0" anchor="ctr">
            <a:normAutofit/>
          </a:bodyPr>
          <a:lstStyle/>
          <a:p>
            <a:pPr algn="ctr"/>
            <a:r>
              <a:rPr lang="en-US" sz="2400" b="1" kern="1200" dirty="0">
                <a:solidFill>
                  <a:schemeClr val="bg1"/>
                </a:solidFill>
              </a:rPr>
              <a:t>What you’ll learn:</a:t>
            </a:r>
          </a:p>
        </p:txBody>
      </p:sp>
      <p:sp>
        <p:nvSpPr>
          <p:cNvPr id="28" name="Content Placeholder 2">
            <a:extLst>
              <a:ext uri="{FF2B5EF4-FFF2-40B4-BE49-F238E27FC236}">
                <a16:creationId xmlns:a16="http://schemas.microsoft.com/office/drawing/2014/main" id="{83B84B8B-502B-499F-9359-525DD6F746C7}"/>
              </a:ext>
            </a:extLst>
          </p:cNvPr>
          <p:cNvSpPr txBox="1">
            <a:spLocks/>
          </p:cNvSpPr>
          <p:nvPr/>
        </p:nvSpPr>
        <p:spPr>
          <a:xfrm>
            <a:off x="3581401" y="939505"/>
            <a:ext cx="5486400" cy="53272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28600">
              <a:buFont typeface="Arial" panose="020B0604020202020204" pitchFamily="34" charset="0"/>
              <a:buChar char="•"/>
            </a:pPr>
            <a:endParaRPr lang="en-US" sz="1400" dirty="0">
              <a:latin typeface="+mn-lt"/>
              <a:ea typeface="+mn-ea"/>
              <a:cs typeface="+mn-cs"/>
            </a:endParaRPr>
          </a:p>
          <a:p>
            <a:pPr marL="457200" indent="-228600">
              <a:spcBef>
                <a:spcPts val="1200"/>
              </a:spcBef>
              <a:buFont typeface="Arial" panose="020B0604020202020204" pitchFamily="34" charset="0"/>
              <a:buChar char="•"/>
            </a:pPr>
            <a:r>
              <a:rPr lang="en-US" sz="1800" dirty="0">
                <a:cs typeface="+mn-cs"/>
              </a:rPr>
              <a:t>Information about protected classes</a:t>
            </a:r>
          </a:p>
          <a:p>
            <a:pPr marL="457200" indent="-228600">
              <a:spcBef>
                <a:spcPts val="1200"/>
              </a:spcBef>
              <a:buFont typeface="Arial" panose="020B0604020202020204" pitchFamily="34" charset="0"/>
              <a:buChar char="•"/>
            </a:pPr>
            <a:r>
              <a:rPr lang="en-US" sz="1800" dirty="0">
                <a:cs typeface="+mn-cs"/>
              </a:rPr>
              <a:t>Collecting protected class information from participants </a:t>
            </a:r>
          </a:p>
          <a:p>
            <a:pPr marL="457200" indent="-228600">
              <a:spcBef>
                <a:spcPts val="1200"/>
              </a:spcBef>
              <a:buFont typeface="Arial" panose="020B0604020202020204" pitchFamily="34" charset="0"/>
              <a:buChar char="•"/>
            </a:pPr>
            <a:r>
              <a:rPr lang="en-US" sz="1800" dirty="0">
                <a:cs typeface="+mn-cs"/>
              </a:rPr>
              <a:t>WIC services for participants with Limited English Proficiency</a:t>
            </a:r>
          </a:p>
          <a:p>
            <a:pPr marL="457200" indent="-228600">
              <a:spcBef>
                <a:spcPts val="1200"/>
              </a:spcBef>
              <a:buFont typeface="Arial" panose="020B0604020202020204" pitchFamily="34" charset="0"/>
              <a:buChar char="•"/>
            </a:pPr>
            <a:r>
              <a:rPr lang="en-US" sz="1800" dirty="0">
                <a:cs typeface="+mn-cs"/>
              </a:rPr>
              <a:t>Displaying the “And Justice for All” poster</a:t>
            </a:r>
          </a:p>
          <a:p>
            <a:pPr marL="457200" indent="-228600">
              <a:spcBef>
                <a:spcPts val="1200"/>
              </a:spcBef>
              <a:buFont typeface="Arial" panose="020B0604020202020204" pitchFamily="34" charset="0"/>
              <a:buChar char="•"/>
            </a:pPr>
            <a:r>
              <a:rPr lang="en-US" sz="1800" dirty="0">
                <a:cs typeface="+mn-cs"/>
              </a:rPr>
              <a:t>How to submit complaints to the State WIC Office</a:t>
            </a:r>
          </a:p>
          <a:p>
            <a:pPr marL="457200" indent="-228600">
              <a:spcBef>
                <a:spcPts val="1200"/>
              </a:spcBef>
              <a:buFont typeface="Arial" panose="020B0604020202020204" pitchFamily="34" charset="0"/>
              <a:buChar char="•"/>
            </a:pPr>
            <a:r>
              <a:rPr lang="en-US" sz="1800" dirty="0">
                <a:cs typeface="+mn-cs"/>
              </a:rPr>
              <a:t>Information about civil rights violations and customer service complaints</a:t>
            </a:r>
          </a:p>
        </p:txBody>
      </p:sp>
      <p:sp>
        <p:nvSpPr>
          <p:cNvPr id="3" name="Slide Number Placeholder 2">
            <a:extLst>
              <a:ext uri="{FF2B5EF4-FFF2-40B4-BE49-F238E27FC236}">
                <a16:creationId xmlns:a16="http://schemas.microsoft.com/office/drawing/2014/main" id="{FFD9FFE9-3754-4AF9-9F28-9117A0455709}"/>
              </a:ext>
            </a:extLst>
          </p:cNvPr>
          <p:cNvSpPr>
            <a:spLocks noGrp="1"/>
          </p:cNvSpPr>
          <p:nvPr>
            <p:ph type="sldNum" sz="quarter" idx="12"/>
          </p:nvPr>
        </p:nvSpPr>
        <p:spPr>
          <a:xfrm>
            <a:off x="7717134" y="6356350"/>
            <a:ext cx="798215" cy="365125"/>
          </a:xfrm>
        </p:spPr>
        <p:txBody>
          <a:bodyPr vert="horz" lIns="91440" tIns="45720" rIns="91440" bIns="45720" rtlCol="0" anchor="ctr">
            <a:normAutofit/>
          </a:bodyPr>
          <a:lstStyle/>
          <a:p>
            <a:pPr>
              <a:spcAft>
                <a:spcPts val="600"/>
              </a:spcAft>
            </a:pPr>
            <a:fld id="{D7A0D0E4-8D94-443E-820B-188B2E9A69C3}" type="slidenum">
              <a:rPr lang="en-US">
                <a:solidFill>
                  <a:schemeClr val="tx1">
                    <a:alpha val="80000"/>
                  </a:schemeClr>
                </a:solidFill>
              </a:rPr>
              <a:pPr>
                <a:spcAft>
                  <a:spcPts val="600"/>
                </a:spcAft>
              </a:pPr>
              <a:t>3</a:t>
            </a:fld>
            <a:endParaRPr lang="en-US">
              <a:solidFill>
                <a:schemeClr val="tx1">
                  <a:alpha val="80000"/>
                </a:schemeClr>
              </a:solidFill>
            </a:endParaRPr>
          </a:p>
        </p:txBody>
      </p:sp>
      <p:sp>
        <p:nvSpPr>
          <p:cNvPr id="7" name="Rectangle 6">
            <a:extLst>
              <a:ext uri="{FF2B5EF4-FFF2-40B4-BE49-F238E27FC236}">
                <a16:creationId xmlns:a16="http://schemas.microsoft.com/office/drawing/2014/main" id="{91585344-FA0A-48E2-A84E-88BFDF5E8334}"/>
              </a:ext>
            </a:extLst>
          </p:cNvPr>
          <p:cNvSpPr/>
          <p:nvPr/>
        </p:nvSpPr>
        <p:spPr>
          <a:xfrm>
            <a:off x="0" y="6469476"/>
            <a:ext cx="9143999" cy="341632"/>
          </a:xfrm>
          <a:prstGeom prst="rect">
            <a:avLst/>
          </a:prstGeom>
          <a:solidFill>
            <a:srgbClr val="2CB34A"/>
          </a:solidFill>
        </p:spPr>
        <p:txBody>
          <a:bodyPr wrap="square">
            <a:spAutoFit/>
          </a:bodyPr>
          <a:lstStyle/>
          <a:p>
            <a:pPr algn="ctr">
              <a:lnSpc>
                <a:spcPct val="90000"/>
              </a:lnSpc>
              <a:spcBef>
                <a:spcPct val="0"/>
              </a:spcBef>
              <a:spcAft>
                <a:spcPts val="600"/>
              </a:spcAft>
            </a:pPr>
            <a:endParaRPr lang="en-US" dirty="0"/>
          </a:p>
        </p:txBody>
      </p:sp>
    </p:spTree>
    <p:extLst>
      <p:ext uri="{BB962C8B-B14F-4D97-AF65-F5344CB8AC3E}">
        <p14:creationId xmlns:p14="http://schemas.microsoft.com/office/powerpoint/2010/main" val="2758576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2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463354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799D265-8A5A-4F76-9D67-3D556012E2DC}"/>
              </a:ext>
            </a:extLst>
          </p:cNvPr>
          <p:cNvSpPr txBox="1"/>
          <p:nvPr/>
        </p:nvSpPr>
        <p:spPr>
          <a:xfrm>
            <a:off x="395653" y="4633547"/>
            <a:ext cx="8354891" cy="86147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en-US" sz="2000" dirty="0">
                <a:solidFill>
                  <a:srgbClr val="FFFFFF"/>
                </a:solidFill>
                <a:latin typeface="Verdana" panose="020B0604030504040204" pitchFamily="34" charset="0"/>
                <a:ea typeface="Verdana" panose="020B0604030504040204" pitchFamily="34" charset="0"/>
                <a:cs typeface="+mj-cs"/>
              </a:rPr>
              <a:t>All WIC clinics are required to display </a:t>
            </a:r>
          </a:p>
          <a:p>
            <a:pPr algn="ctr">
              <a:lnSpc>
                <a:spcPct val="90000"/>
              </a:lnSpc>
              <a:spcBef>
                <a:spcPct val="0"/>
              </a:spcBef>
              <a:spcAft>
                <a:spcPts val="600"/>
              </a:spcAft>
            </a:pPr>
            <a:r>
              <a:rPr lang="en-US" sz="2000" dirty="0">
                <a:solidFill>
                  <a:srgbClr val="FFFFFF"/>
                </a:solidFill>
                <a:latin typeface="Verdana" panose="020B0604030504040204" pitchFamily="34" charset="0"/>
                <a:ea typeface="Verdana" panose="020B0604030504040204" pitchFamily="34" charset="0"/>
                <a:cs typeface="+mj-cs"/>
              </a:rPr>
              <a:t>“And Justice for All” posters in an easy-to-see location.</a:t>
            </a:r>
          </a:p>
        </p:txBody>
      </p:sp>
      <p:pic>
        <p:nvPicPr>
          <p:cNvPr id="16" name="Picture 15" descr="A living room filled with furniture and a tv&#10;&#10;Description generated with very high confidence">
            <a:extLst>
              <a:ext uri="{FF2B5EF4-FFF2-40B4-BE49-F238E27FC236}">
                <a16:creationId xmlns:a16="http://schemas.microsoft.com/office/drawing/2014/main" id="{6C797513-F69F-4A0E-A1D9-955B0F4AA1CE}"/>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030" y="772073"/>
            <a:ext cx="4091937" cy="3068953"/>
          </a:xfrm>
          <a:prstGeom prst="rect">
            <a:avLst/>
          </a:prstGeom>
          <a:noFill/>
        </p:spPr>
      </p:pic>
      <p:pic>
        <p:nvPicPr>
          <p:cNvPr id="18" name="Picture 17" descr="A living room filled with furniture and a tv&#10;&#10;Description generated with very high confidence">
            <a:extLst>
              <a:ext uri="{FF2B5EF4-FFF2-40B4-BE49-F238E27FC236}">
                <a16:creationId xmlns:a16="http://schemas.microsoft.com/office/drawing/2014/main" id="{90697FDB-F635-43A1-9F56-5AE5AEFD3696}"/>
              </a:ext>
            </a:extLst>
          </p:cNvPr>
          <p:cNvPicPr/>
          <p:nvPr/>
        </p:nvPicPr>
        <p:blipFill>
          <a:blip r:embed="rId3" cstate="email">
            <a:extLst>
              <a:ext uri="{28A0092B-C50C-407E-A947-70E740481C1C}">
                <a14:useLocalDpi xmlns:a14="http://schemas.microsoft.com/office/drawing/2010/main"/>
              </a:ext>
            </a:extLst>
          </a:blip>
          <a:stretch>
            <a:fillRect/>
          </a:stretch>
        </p:blipFill>
        <p:spPr>
          <a:xfrm>
            <a:off x="4812032" y="772073"/>
            <a:ext cx="4091938" cy="3068953"/>
          </a:xfrm>
          <a:prstGeom prst="rect">
            <a:avLst/>
          </a:prstGeom>
        </p:spPr>
      </p:pic>
      <p:cxnSp>
        <p:nvCxnSpPr>
          <p:cNvPr id="27" name="Straight Connector 2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573869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A23BA0B-6800-4C86-AD83-4159433C823B}"/>
              </a:ext>
            </a:extLst>
          </p:cNvPr>
          <p:cNvSpPr/>
          <p:nvPr/>
        </p:nvSpPr>
        <p:spPr>
          <a:xfrm>
            <a:off x="3662680" y="1538408"/>
            <a:ext cx="375920" cy="838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3EBF04E-7A7A-4DF3-BD6D-DE3006C8945C}"/>
              </a:ext>
            </a:extLst>
          </p:cNvPr>
          <p:cNvSpPr/>
          <p:nvPr/>
        </p:nvSpPr>
        <p:spPr>
          <a:xfrm>
            <a:off x="7461250" y="1119308"/>
            <a:ext cx="533400" cy="838200"/>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8DD43DC-AE69-48DC-94AA-15C4A2083AEB}"/>
              </a:ext>
            </a:extLst>
          </p:cNvPr>
          <p:cNvSpPr>
            <a:spLocks noGrp="1"/>
          </p:cNvSpPr>
          <p:nvPr>
            <p:ph type="sldNum" sz="quarter" idx="12"/>
          </p:nvPr>
        </p:nvSpPr>
        <p:spPr/>
        <p:txBody>
          <a:bodyPr/>
          <a:lstStyle/>
          <a:p>
            <a:fld id="{BFCDC084-59C3-4865-AF8C-CD73E9526E8C}" type="slidenum">
              <a:rPr lang="en-US" smtClean="0"/>
              <a:t>30</a:t>
            </a:fld>
            <a:endParaRPr lang="en-US"/>
          </a:p>
        </p:txBody>
      </p:sp>
      <p:sp>
        <p:nvSpPr>
          <p:cNvPr id="11" name="Rectangle 10">
            <a:extLst>
              <a:ext uri="{FF2B5EF4-FFF2-40B4-BE49-F238E27FC236}">
                <a16:creationId xmlns:a16="http://schemas.microsoft.com/office/drawing/2014/main" id="{C3958877-D5ED-4480-AE7A-4D9733632DD1}"/>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spTree>
    <p:extLst>
      <p:ext uri="{BB962C8B-B14F-4D97-AF65-F5344CB8AC3E}">
        <p14:creationId xmlns:p14="http://schemas.microsoft.com/office/powerpoint/2010/main" val="467856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3A7C7-3447-4123-ADCD-6B1E9232CB4F}"/>
              </a:ext>
            </a:extLst>
          </p:cNvPr>
          <p:cNvSpPr>
            <a:spLocks noGrp="1"/>
          </p:cNvSpPr>
          <p:nvPr>
            <p:ph sz="half" idx="2"/>
          </p:nvPr>
        </p:nvSpPr>
        <p:spPr>
          <a:xfrm>
            <a:off x="4419600" y="381000"/>
            <a:ext cx="4324350" cy="4423025"/>
          </a:xfrm>
        </p:spPr>
        <p:txBody>
          <a:bodyPr anchor="ctr">
            <a:normAutofit/>
          </a:bodyPr>
          <a:lstStyle/>
          <a:p>
            <a:r>
              <a:rPr lang="en-US" sz="2400" dirty="0"/>
              <a:t>What do you think an “easy-to-see” location is? </a:t>
            </a:r>
          </a:p>
          <a:p>
            <a:endParaRPr lang="en-US" sz="2400" dirty="0"/>
          </a:p>
          <a:p>
            <a:r>
              <a:rPr lang="en-US" sz="2400" dirty="0"/>
              <a:t>Where would that be in your clinic?</a:t>
            </a:r>
          </a:p>
          <a:p>
            <a:endParaRPr lang="en-US" sz="2400" dirty="0"/>
          </a:p>
          <a:p>
            <a:r>
              <a:rPr lang="en-US" sz="2400" dirty="0"/>
              <a:t>Please share your thoughts with the group.</a:t>
            </a:r>
          </a:p>
        </p:txBody>
      </p:sp>
      <p:sp>
        <p:nvSpPr>
          <p:cNvPr id="3" name="Slide Number Placeholder 2">
            <a:extLst>
              <a:ext uri="{FF2B5EF4-FFF2-40B4-BE49-F238E27FC236}">
                <a16:creationId xmlns:a16="http://schemas.microsoft.com/office/drawing/2014/main" id="{9B503B44-084B-4E8F-B279-EF8FB3833AB4}"/>
              </a:ext>
            </a:extLst>
          </p:cNvPr>
          <p:cNvSpPr>
            <a:spLocks noGrp="1"/>
          </p:cNvSpPr>
          <p:nvPr>
            <p:ph type="sldNum" sz="quarter" idx="12"/>
          </p:nvPr>
        </p:nvSpPr>
        <p:spPr/>
        <p:txBody>
          <a:bodyPr/>
          <a:lstStyle/>
          <a:p>
            <a:fld id="{BFCDC084-59C3-4865-AF8C-CD73E9526E8C}" type="slidenum">
              <a:rPr lang="en-US" smtClean="0"/>
              <a:t>31</a:t>
            </a:fld>
            <a:endParaRPr lang="en-US"/>
          </a:p>
        </p:txBody>
      </p:sp>
      <p:sp>
        <p:nvSpPr>
          <p:cNvPr id="6" name="Rectangle 5">
            <a:extLst>
              <a:ext uri="{FF2B5EF4-FFF2-40B4-BE49-F238E27FC236}">
                <a16:creationId xmlns:a16="http://schemas.microsoft.com/office/drawing/2014/main" id="{DAD6B41B-5F8F-409D-9CEF-AB5E68B0E044}"/>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sp>
        <p:nvSpPr>
          <p:cNvPr id="7" name="Rectangle 6">
            <a:extLst>
              <a:ext uri="{FF2B5EF4-FFF2-40B4-BE49-F238E27FC236}">
                <a16:creationId xmlns:a16="http://schemas.microsoft.com/office/drawing/2014/main" id="{9D756960-3984-409B-AE98-51CA276E6B7A}"/>
              </a:ext>
            </a:extLst>
          </p:cNvPr>
          <p:cNvSpPr/>
          <p:nvPr/>
        </p:nvSpPr>
        <p:spPr>
          <a:xfrm>
            <a:off x="748979" y="683751"/>
            <a:ext cx="3203752" cy="495300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2DF3770-7813-42F8-900A-572F8D781B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79" y="683751"/>
            <a:ext cx="3203752" cy="4953000"/>
          </a:xfrm>
          <a:prstGeom prst="rect">
            <a:avLst/>
          </a:prstGeom>
        </p:spPr>
      </p:pic>
    </p:spTree>
    <p:extLst>
      <p:ext uri="{BB962C8B-B14F-4D97-AF65-F5344CB8AC3E}">
        <p14:creationId xmlns:p14="http://schemas.microsoft.com/office/powerpoint/2010/main" val="2204951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3A7C7-3447-4123-ADCD-6B1E9232CB4F}"/>
              </a:ext>
            </a:extLst>
          </p:cNvPr>
          <p:cNvSpPr>
            <a:spLocks noGrp="1"/>
          </p:cNvSpPr>
          <p:nvPr>
            <p:ph sz="half" idx="2"/>
          </p:nvPr>
        </p:nvSpPr>
        <p:spPr>
          <a:xfrm>
            <a:off x="4267200" y="1074613"/>
            <a:ext cx="4248150" cy="5192106"/>
          </a:xfrm>
        </p:spPr>
        <p:txBody>
          <a:bodyPr anchor="ctr">
            <a:normAutofit fontScale="92500" lnSpcReduction="10000"/>
          </a:bodyPr>
          <a:lstStyle/>
          <a:p>
            <a:r>
              <a:rPr lang="en-US" sz="2400" dirty="0"/>
              <a:t>Easy-to-see location:</a:t>
            </a:r>
          </a:p>
          <a:p>
            <a:endParaRPr lang="en-US" sz="2400" dirty="0"/>
          </a:p>
          <a:p>
            <a:r>
              <a:rPr lang="en-US" sz="2400" dirty="0"/>
              <a:t>Somewhere participants and the public can easily access the poster. This might be in an entry way, waiting area, etc. This does not mean having to go behind a counter or into another room or back hallway. </a:t>
            </a:r>
          </a:p>
          <a:p>
            <a:endParaRPr lang="en-US" sz="2400" dirty="0"/>
          </a:p>
          <a:p>
            <a:r>
              <a:rPr lang="en-US" sz="2400" dirty="0"/>
              <a:t>Somewhere participants can easily see the poster, without chairs, tables, desks, or counters blocking their ability to read it.</a:t>
            </a:r>
          </a:p>
          <a:p>
            <a:endParaRPr lang="en-US" sz="2400" dirty="0"/>
          </a:p>
          <a:p>
            <a:endParaRPr lang="en-US" sz="2400" dirty="0"/>
          </a:p>
        </p:txBody>
      </p:sp>
      <p:sp>
        <p:nvSpPr>
          <p:cNvPr id="3" name="Slide Number Placeholder 2">
            <a:extLst>
              <a:ext uri="{FF2B5EF4-FFF2-40B4-BE49-F238E27FC236}">
                <a16:creationId xmlns:a16="http://schemas.microsoft.com/office/drawing/2014/main" id="{9B503B44-084B-4E8F-B279-EF8FB3833AB4}"/>
              </a:ext>
            </a:extLst>
          </p:cNvPr>
          <p:cNvSpPr>
            <a:spLocks noGrp="1"/>
          </p:cNvSpPr>
          <p:nvPr>
            <p:ph type="sldNum" sz="quarter" idx="12"/>
          </p:nvPr>
        </p:nvSpPr>
        <p:spPr/>
        <p:txBody>
          <a:bodyPr/>
          <a:lstStyle/>
          <a:p>
            <a:fld id="{BFCDC084-59C3-4865-AF8C-CD73E9526E8C}" type="slidenum">
              <a:rPr lang="en-US" smtClean="0"/>
              <a:t>32</a:t>
            </a:fld>
            <a:endParaRPr lang="en-US"/>
          </a:p>
        </p:txBody>
      </p:sp>
      <p:sp>
        <p:nvSpPr>
          <p:cNvPr id="6" name="Rectangle 5">
            <a:extLst>
              <a:ext uri="{FF2B5EF4-FFF2-40B4-BE49-F238E27FC236}">
                <a16:creationId xmlns:a16="http://schemas.microsoft.com/office/drawing/2014/main" id="{1F74F720-39BF-4724-BE89-8C7288F27738}"/>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sp>
        <p:nvSpPr>
          <p:cNvPr id="9" name="Rectangle 8">
            <a:extLst>
              <a:ext uri="{FF2B5EF4-FFF2-40B4-BE49-F238E27FC236}">
                <a16:creationId xmlns:a16="http://schemas.microsoft.com/office/drawing/2014/main" id="{D89F3445-E6DD-45EF-8716-FB06D4AD2162}"/>
              </a:ext>
            </a:extLst>
          </p:cNvPr>
          <p:cNvSpPr/>
          <p:nvPr/>
        </p:nvSpPr>
        <p:spPr>
          <a:xfrm>
            <a:off x="748979" y="683751"/>
            <a:ext cx="3203752" cy="495300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F0E474D-AAAE-48B8-A0B5-63EECCA776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79" y="683751"/>
            <a:ext cx="3203752" cy="4953000"/>
          </a:xfrm>
          <a:prstGeom prst="rect">
            <a:avLst/>
          </a:prstGeom>
        </p:spPr>
      </p:pic>
    </p:spTree>
    <p:extLst>
      <p:ext uri="{BB962C8B-B14F-4D97-AF65-F5344CB8AC3E}">
        <p14:creationId xmlns:p14="http://schemas.microsoft.com/office/powerpoint/2010/main" val="149830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3A7C7-3447-4123-ADCD-6B1E9232CB4F}"/>
              </a:ext>
            </a:extLst>
          </p:cNvPr>
          <p:cNvSpPr>
            <a:spLocks noGrp="1"/>
          </p:cNvSpPr>
          <p:nvPr>
            <p:ph sz="half" idx="2"/>
          </p:nvPr>
        </p:nvSpPr>
        <p:spPr>
          <a:xfrm>
            <a:off x="4514850" y="457200"/>
            <a:ext cx="3886200" cy="2727574"/>
          </a:xfrm>
        </p:spPr>
        <p:txBody>
          <a:bodyPr anchor="ctr">
            <a:normAutofit/>
          </a:bodyPr>
          <a:lstStyle/>
          <a:p>
            <a:r>
              <a:rPr lang="en-US" sz="2400" dirty="0"/>
              <a:t>Why is it important that this poster is in an easy-to-see location? </a:t>
            </a:r>
          </a:p>
          <a:p>
            <a:endParaRPr lang="en-US" dirty="0"/>
          </a:p>
        </p:txBody>
      </p:sp>
      <p:sp>
        <p:nvSpPr>
          <p:cNvPr id="2" name="Slide Number Placeholder 1">
            <a:extLst>
              <a:ext uri="{FF2B5EF4-FFF2-40B4-BE49-F238E27FC236}">
                <a16:creationId xmlns:a16="http://schemas.microsoft.com/office/drawing/2014/main" id="{16456F60-2F23-4D88-B87B-A7BE517B0EE7}"/>
              </a:ext>
            </a:extLst>
          </p:cNvPr>
          <p:cNvSpPr>
            <a:spLocks noGrp="1"/>
          </p:cNvSpPr>
          <p:nvPr>
            <p:ph type="sldNum" sz="quarter" idx="12"/>
          </p:nvPr>
        </p:nvSpPr>
        <p:spPr/>
        <p:txBody>
          <a:bodyPr/>
          <a:lstStyle/>
          <a:p>
            <a:fld id="{BFCDC084-59C3-4865-AF8C-CD73E9526E8C}" type="slidenum">
              <a:rPr lang="en-US" smtClean="0"/>
              <a:t>33</a:t>
            </a:fld>
            <a:endParaRPr lang="en-US"/>
          </a:p>
        </p:txBody>
      </p:sp>
      <p:sp>
        <p:nvSpPr>
          <p:cNvPr id="7" name="Rectangle 6">
            <a:extLst>
              <a:ext uri="{FF2B5EF4-FFF2-40B4-BE49-F238E27FC236}">
                <a16:creationId xmlns:a16="http://schemas.microsoft.com/office/drawing/2014/main" id="{CA7DD1B7-301C-4B78-963C-45A9838A51C5}"/>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pic>
        <p:nvPicPr>
          <p:cNvPr id="9" name="Picture 8">
            <a:extLst>
              <a:ext uri="{FF2B5EF4-FFF2-40B4-BE49-F238E27FC236}">
                <a16:creationId xmlns:a16="http://schemas.microsoft.com/office/drawing/2014/main" id="{243177A0-A0FB-4410-ACE4-005B709F07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929423"/>
            <a:ext cx="3243353" cy="4999153"/>
          </a:xfrm>
          <a:prstGeom prst="rect">
            <a:avLst/>
          </a:prstGeom>
        </p:spPr>
      </p:pic>
    </p:spTree>
    <p:extLst>
      <p:ext uri="{BB962C8B-B14F-4D97-AF65-F5344CB8AC3E}">
        <p14:creationId xmlns:p14="http://schemas.microsoft.com/office/powerpoint/2010/main" val="3439746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7E83397-1800-4517-BBFC-1326490DCF7F}"/>
              </a:ext>
            </a:extLst>
          </p:cNvPr>
          <p:cNvSpPr>
            <a:spLocks noGrp="1"/>
          </p:cNvSpPr>
          <p:nvPr>
            <p:ph type="title"/>
          </p:nvPr>
        </p:nvSpPr>
        <p:spPr>
          <a:xfrm>
            <a:off x="628650" y="963877"/>
            <a:ext cx="2620771" cy="4930246"/>
          </a:xfrm>
        </p:spPr>
        <p:txBody>
          <a:bodyPr>
            <a:normAutofit/>
          </a:bodyPr>
          <a:lstStyle/>
          <a:p>
            <a:pPr algn="r"/>
            <a:r>
              <a:rPr lang="en-US" dirty="0">
                <a:solidFill>
                  <a:schemeClr val="accent2">
                    <a:lumMod val="50000"/>
                  </a:schemeClr>
                </a:solidFill>
              </a:rPr>
              <a:t>“And Justice for All” </a:t>
            </a:r>
            <a:br>
              <a:rPr lang="en-US" dirty="0">
                <a:solidFill>
                  <a:schemeClr val="accent2">
                    <a:lumMod val="50000"/>
                  </a:schemeClr>
                </a:solidFill>
              </a:rPr>
            </a:br>
            <a:r>
              <a:rPr lang="en-US" dirty="0">
                <a:solidFill>
                  <a:schemeClr val="accent2">
                    <a:lumMod val="50000"/>
                  </a:schemeClr>
                </a:solidFill>
              </a:rPr>
              <a:t>poster</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5F19C27E-1B91-45D0-BD3F-FE46FFD5610C}"/>
              </a:ext>
            </a:extLst>
          </p:cNvPr>
          <p:cNvSpPr>
            <a:spLocks noGrp="1"/>
          </p:cNvSpPr>
          <p:nvPr>
            <p:ph idx="1"/>
          </p:nvPr>
        </p:nvSpPr>
        <p:spPr>
          <a:xfrm>
            <a:off x="3490723" y="963877"/>
            <a:ext cx="5196078" cy="5360722"/>
          </a:xfrm>
        </p:spPr>
        <p:txBody>
          <a:bodyPr anchor="ctr">
            <a:normAutofit/>
          </a:bodyPr>
          <a:lstStyle/>
          <a:p>
            <a:r>
              <a:rPr lang="en-US" sz="2100" dirty="0"/>
              <a:t>It is a federal requirement, and must be posted in all locations that WIC services are provided. </a:t>
            </a:r>
          </a:p>
          <a:p>
            <a:endParaRPr lang="en-US" sz="2100" dirty="0"/>
          </a:p>
          <a:p>
            <a:r>
              <a:rPr lang="en-US" sz="2100" dirty="0"/>
              <a:t>The audience for the poster is participants, applicants and the general public.</a:t>
            </a:r>
          </a:p>
          <a:p>
            <a:endParaRPr lang="en-US" sz="2100" dirty="0"/>
          </a:p>
          <a:p>
            <a:r>
              <a:rPr lang="en-US" sz="2100" dirty="0"/>
              <a:t>It helps people find out how to file a complaint about a civil rights violation. They can do so easily and anonymously.</a:t>
            </a:r>
          </a:p>
          <a:p>
            <a:endParaRPr lang="en-US" sz="2100" dirty="0"/>
          </a:p>
          <a:p>
            <a:r>
              <a:rPr lang="en-US" sz="2100" dirty="0"/>
              <a:t>The poster has instructions in English and Spanish.</a:t>
            </a:r>
          </a:p>
          <a:p>
            <a:endParaRPr lang="en-US" sz="2100" dirty="0"/>
          </a:p>
          <a:p>
            <a:endParaRPr lang="en-US" sz="2100" dirty="0"/>
          </a:p>
        </p:txBody>
      </p:sp>
      <p:sp>
        <p:nvSpPr>
          <p:cNvPr id="2" name="Slide Number Placeholder 1">
            <a:extLst>
              <a:ext uri="{FF2B5EF4-FFF2-40B4-BE49-F238E27FC236}">
                <a16:creationId xmlns:a16="http://schemas.microsoft.com/office/drawing/2014/main" id="{40125BB0-3644-4583-9183-703E849DFD2A}"/>
              </a:ext>
            </a:extLst>
          </p:cNvPr>
          <p:cNvSpPr>
            <a:spLocks noGrp="1"/>
          </p:cNvSpPr>
          <p:nvPr>
            <p:ph type="sldNum" sz="quarter" idx="12"/>
          </p:nvPr>
        </p:nvSpPr>
        <p:spPr/>
        <p:txBody>
          <a:bodyPr/>
          <a:lstStyle/>
          <a:p>
            <a:fld id="{D7A0D0E4-8D94-443E-820B-188B2E9A69C3}" type="slidenum">
              <a:rPr lang="en-US" smtClean="0"/>
              <a:t>34</a:t>
            </a:fld>
            <a:endParaRPr lang="en-US"/>
          </a:p>
        </p:txBody>
      </p:sp>
      <p:sp>
        <p:nvSpPr>
          <p:cNvPr id="7" name="Rectangle 6">
            <a:extLst>
              <a:ext uri="{FF2B5EF4-FFF2-40B4-BE49-F238E27FC236}">
                <a16:creationId xmlns:a16="http://schemas.microsoft.com/office/drawing/2014/main" id="{C7E35755-6BA1-4C20-81ED-781CB4767F4D}"/>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spTree>
    <p:extLst>
      <p:ext uri="{BB962C8B-B14F-4D97-AF65-F5344CB8AC3E}">
        <p14:creationId xmlns:p14="http://schemas.microsoft.com/office/powerpoint/2010/main" val="532834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3A7C7-3447-4123-ADCD-6B1E9232CB4F}"/>
              </a:ext>
            </a:extLst>
          </p:cNvPr>
          <p:cNvSpPr>
            <a:spLocks noGrp="1"/>
          </p:cNvSpPr>
          <p:nvPr>
            <p:ph sz="half" idx="2"/>
          </p:nvPr>
        </p:nvSpPr>
        <p:spPr>
          <a:xfrm>
            <a:off x="4629150" y="914400"/>
            <a:ext cx="3752850" cy="3733799"/>
          </a:xfrm>
        </p:spPr>
        <p:txBody>
          <a:bodyPr anchor="ctr">
            <a:normAutofit/>
          </a:bodyPr>
          <a:lstStyle/>
          <a:p>
            <a:r>
              <a:rPr lang="en-US" sz="2400" dirty="0"/>
              <a:t>Where is the “And Justice for All” poster in your clinic?</a:t>
            </a:r>
          </a:p>
          <a:p>
            <a:endParaRPr lang="en-US" sz="2400" dirty="0"/>
          </a:p>
          <a:p>
            <a:r>
              <a:rPr lang="en-US" sz="2400" dirty="0"/>
              <a:t>Is it easy for everyone to see and read?</a:t>
            </a:r>
          </a:p>
          <a:p>
            <a:endParaRPr lang="en-US" dirty="0"/>
          </a:p>
        </p:txBody>
      </p:sp>
      <p:sp>
        <p:nvSpPr>
          <p:cNvPr id="2" name="Slide Number Placeholder 1">
            <a:extLst>
              <a:ext uri="{FF2B5EF4-FFF2-40B4-BE49-F238E27FC236}">
                <a16:creationId xmlns:a16="http://schemas.microsoft.com/office/drawing/2014/main" id="{16456F60-2F23-4D88-B87B-A7BE517B0EE7}"/>
              </a:ext>
            </a:extLst>
          </p:cNvPr>
          <p:cNvSpPr>
            <a:spLocks noGrp="1"/>
          </p:cNvSpPr>
          <p:nvPr>
            <p:ph type="sldNum" sz="quarter" idx="12"/>
          </p:nvPr>
        </p:nvSpPr>
        <p:spPr/>
        <p:txBody>
          <a:bodyPr/>
          <a:lstStyle/>
          <a:p>
            <a:fld id="{BFCDC084-59C3-4865-AF8C-CD73E9526E8C}" type="slidenum">
              <a:rPr lang="en-US" smtClean="0"/>
              <a:t>35</a:t>
            </a:fld>
            <a:endParaRPr lang="en-US"/>
          </a:p>
        </p:txBody>
      </p:sp>
      <p:sp>
        <p:nvSpPr>
          <p:cNvPr id="7" name="Rectangle 6">
            <a:extLst>
              <a:ext uri="{FF2B5EF4-FFF2-40B4-BE49-F238E27FC236}">
                <a16:creationId xmlns:a16="http://schemas.microsoft.com/office/drawing/2014/main" id="{1F1E3D28-0CC7-4D04-8C0B-41B3A38E1447}"/>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sp>
        <p:nvSpPr>
          <p:cNvPr id="9" name="Rectangle 8">
            <a:extLst>
              <a:ext uri="{FF2B5EF4-FFF2-40B4-BE49-F238E27FC236}">
                <a16:creationId xmlns:a16="http://schemas.microsoft.com/office/drawing/2014/main" id="{2A1028FE-E7C3-4BC3-9C23-276406959260}"/>
              </a:ext>
            </a:extLst>
          </p:cNvPr>
          <p:cNvSpPr/>
          <p:nvPr/>
        </p:nvSpPr>
        <p:spPr>
          <a:xfrm>
            <a:off x="748979" y="683751"/>
            <a:ext cx="3203752" cy="495300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936EE87-E0CF-4043-B461-8B044B75F5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79" y="683751"/>
            <a:ext cx="3203752" cy="4953000"/>
          </a:xfrm>
          <a:prstGeom prst="rect">
            <a:avLst/>
          </a:prstGeom>
        </p:spPr>
      </p:pic>
    </p:spTree>
    <p:extLst>
      <p:ext uri="{BB962C8B-B14F-4D97-AF65-F5344CB8AC3E}">
        <p14:creationId xmlns:p14="http://schemas.microsoft.com/office/powerpoint/2010/main" val="36021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03A7C7-3447-4123-ADCD-6B1E9232CB4F}"/>
              </a:ext>
            </a:extLst>
          </p:cNvPr>
          <p:cNvSpPr>
            <a:spLocks noGrp="1"/>
          </p:cNvSpPr>
          <p:nvPr>
            <p:ph sz="half" idx="2"/>
          </p:nvPr>
        </p:nvSpPr>
        <p:spPr>
          <a:xfrm>
            <a:off x="4514850" y="1103921"/>
            <a:ext cx="3886200" cy="2727574"/>
          </a:xfrm>
        </p:spPr>
        <p:txBody>
          <a:bodyPr anchor="ctr">
            <a:normAutofit/>
          </a:bodyPr>
          <a:lstStyle/>
          <a:p>
            <a:r>
              <a:rPr lang="en-US" sz="2400" dirty="0"/>
              <a:t>Remember, this poster must be put up at all satellite clinic locations and anywhere else you might be doing outreach.</a:t>
            </a:r>
          </a:p>
          <a:p>
            <a:endParaRPr lang="en-US" sz="2400" dirty="0"/>
          </a:p>
          <a:p>
            <a:endParaRPr lang="en-US" sz="2400" dirty="0"/>
          </a:p>
        </p:txBody>
      </p:sp>
      <p:sp>
        <p:nvSpPr>
          <p:cNvPr id="2" name="Slide Number Placeholder 1">
            <a:extLst>
              <a:ext uri="{FF2B5EF4-FFF2-40B4-BE49-F238E27FC236}">
                <a16:creationId xmlns:a16="http://schemas.microsoft.com/office/drawing/2014/main" id="{7E2855D6-F894-4213-9874-681FD1CC8ACE}"/>
              </a:ext>
            </a:extLst>
          </p:cNvPr>
          <p:cNvSpPr>
            <a:spLocks noGrp="1"/>
          </p:cNvSpPr>
          <p:nvPr>
            <p:ph type="sldNum" sz="quarter" idx="12"/>
          </p:nvPr>
        </p:nvSpPr>
        <p:spPr/>
        <p:txBody>
          <a:bodyPr/>
          <a:lstStyle/>
          <a:p>
            <a:fld id="{BFCDC084-59C3-4865-AF8C-CD73E9526E8C}" type="slidenum">
              <a:rPr lang="en-US" smtClean="0"/>
              <a:t>36</a:t>
            </a:fld>
            <a:endParaRPr lang="en-US"/>
          </a:p>
        </p:txBody>
      </p:sp>
      <p:sp>
        <p:nvSpPr>
          <p:cNvPr id="7" name="Rectangle 6">
            <a:extLst>
              <a:ext uri="{FF2B5EF4-FFF2-40B4-BE49-F238E27FC236}">
                <a16:creationId xmlns:a16="http://schemas.microsoft.com/office/drawing/2014/main" id="{AA3590E9-2663-4722-AAF8-1904B95C58A7}"/>
              </a:ext>
            </a:extLst>
          </p:cNvPr>
          <p:cNvSpPr/>
          <p:nvPr/>
        </p:nvSpPr>
        <p:spPr>
          <a:xfrm>
            <a:off x="0" y="6469476"/>
            <a:ext cx="9143999" cy="341632"/>
          </a:xfrm>
          <a:prstGeom prst="rect">
            <a:avLst/>
          </a:prstGeom>
          <a:solidFill>
            <a:srgbClr val="31B44B"/>
          </a:solidFill>
        </p:spPr>
        <p:txBody>
          <a:bodyPr wrap="square">
            <a:spAutoFit/>
          </a:bodyPr>
          <a:lstStyle/>
          <a:p>
            <a:pPr>
              <a:lnSpc>
                <a:spcPct val="90000"/>
              </a:lnSpc>
              <a:spcBef>
                <a:spcPct val="0"/>
              </a:spcBef>
              <a:spcAft>
                <a:spcPts val="600"/>
              </a:spcAft>
            </a:pPr>
            <a:r>
              <a:rPr lang="en-US" dirty="0">
                <a:solidFill>
                  <a:schemeClr val="bg1"/>
                </a:solidFill>
              </a:rPr>
              <a:t>Displaying “And Justice for All” Posters</a:t>
            </a:r>
          </a:p>
        </p:txBody>
      </p:sp>
      <p:sp>
        <p:nvSpPr>
          <p:cNvPr id="9" name="Rectangle 8">
            <a:extLst>
              <a:ext uri="{FF2B5EF4-FFF2-40B4-BE49-F238E27FC236}">
                <a16:creationId xmlns:a16="http://schemas.microsoft.com/office/drawing/2014/main" id="{5112917C-18BA-474E-BD57-0F4DB42FF946}"/>
              </a:ext>
            </a:extLst>
          </p:cNvPr>
          <p:cNvSpPr/>
          <p:nvPr/>
        </p:nvSpPr>
        <p:spPr>
          <a:xfrm>
            <a:off x="748979" y="683751"/>
            <a:ext cx="3203752" cy="4953000"/>
          </a:xfrm>
          <a:prstGeom prst="rect">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1066774-6F06-48C7-A1D0-7AD33FD21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8979" y="683751"/>
            <a:ext cx="3203752" cy="4953000"/>
          </a:xfrm>
          <a:prstGeom prst="rect">
            <a:avLst/>
          </a:prstGeom>
        </p:spPr>
      </p:pic>
    </p:spTree>
    <p:extLst>
      <p:ext uri="{BB962C8B-B14F-4D97-AF65-F5344CB8AC3E}">
        <p14:creationId xmlns:p14="http://schemas.microsoft.com/office/powerpoint/2010/main" val="2787872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491490" y="246184"/>
            <a:ext cx="4725279" cy="1752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Submitting Complaints</a:t>
            </a: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37</a:t>
            </a:fld>
            <a:endParaRPr lang="en-US"/>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
        <p:nvSpPr>
          <p:cNvPr id="7" name="Rectangle 6">
            <a:extLst>
              <a:ext uri="{FF2B5EF4-FFF2-40B4-BE49-F238E27FC236}">
                <a16:creationId xmlns:a16="http://schemas.microsoft.com/office/drawing/2014/main" id="{C5481C29-7D53-45DD-AB51-68D9FF6FD0E4}"/>
              </a:ext>
            </a:extLst>
          </p:cNvPr>
          <p:cNvSpPr/>
          <p:nvPr/>
        </p:nvSpPr>
        <p:spPr>
          <a:xfrm>
            <a:off x="0" y="6440168"/>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2491996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9D9C6-6F02-450A-ACBD-E9A43ECE8F35}"/>
              </a:ext>
            </a:extLst>
          </p:cNvPr>
          <p:cNvSpPr>
            <a:spLocks noGrp="1"/>
          </p:cNvSpPr>
          <p:nvPr>
            <p:ph type="title"/>
          </p:nvPr>
        </p:nvSpPr>
        <p:spPr>
          <a:xfrm>
            <a:off x="533400" y="152400"/>
            <a:ext cx="7838694" cy="1325563"/>
          </a:xfrm>
        </p:spPr>
        <p:txBody>
          <a:bodyPr vert="horz" lIns="91440" tIns="45720" rIns="91440" bIns="45720" rtlCol="0" anchor="ctr">
            <a:normAutofit/>
          </a:bodyPr>
          <a:lstStyle/>
          <a:p>
            <a:r>
              <a:rPr lang="en-US" sz="3600" dirty="0">
                <a:cs typeface="+mj-cs"/>
              </a:rPr>
              <a:t>About complaints…</a:t>
            </a:r>
          </a:p>
        </p:txBody>
      </p:sp>
      <p:graphicFrame>
        <p:nvGraphicFramePr>
          <p:cNvPr id="6" name="Content Placeholder 3">
            <a:extLst>
              <a:ext uri="{FF2B5EF4-FFF2-40B4-BE49-F238E27FC236}">
                <a16:creationId xmlns:a16="http://schemas.microsoft.com/office/drawing/2014/main" id="{58A17540-901C-42FC-BC37-74BF27A38662}"/>
              </a:ext>
            </a:extLst>
          </p:cNvPr>
          <p:cNvGraphicFramePr>
            <a:graphicFrameLocks noGrp="1"/>
          </p:cNvGraphicFramePr>
          <p:nvPr>
            <p:ph sz="half" idx="1"/>
            <p:extLst>
              <p:ext uri="{D42A27DB-BD31-4B8C-83A1-F6EECF244321}">
                <p14:modId xmlns:p14="http://schemas.microsoft.com/office/powerpoint/2010/main" val="889773986"/>
              </p:ext>
            </p:extLst>
          </p:nvPr>
        </p:nvGraphicFramePr>
        <p:xfrm>
          <a:off x="0" y="1295400"/>
          <a:ext cx="8839200" cy="4469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0825DB9E-2537-4170-8671-E8DCCEB950AA}"/>
              </a:ext>
            </a:extLst>
          </p:cNvPr>
          <p:cNvSpPr>
            <a:spLocks noGrp="1"/>
          </p:cNvSpPr>
          <p:nvPr>
            <p:ph type="sldNum" sz="quarter" idx="12"/>
          </p:nvPr>
        </p:nvSpPr>
        <p:spPr/>
        <p:txBody>
          <a:bodyPr/>
          <a:lstStyle/>
          <a:p>
            <a:fld id="{BFCDC084-59C3-4865-AF8C-CD73E9526E8C}" type="slidenum">
              <a:rPr lang="en-US" smtClean="0"/>
              <a:t>38</a:t>
            </a:fld>
            <a:endParaRPr lang="en-US"/>
          </a:p>
        </p:txBody>
      </p:sp>
      <p:sp>
        <p:nvSpPr>
          <p:cNvPr id="8" name="Rectangle 7">
            <a:extLst>
              <a:ext uri="{FF2B5EF4-FFF2-40B4-BE49-F238E27FC236}">
                <a16:creationId xmlns:a16="http://schemas.microsoft.com/office/drawing/2014/main" id="{DD323739-BDFC-47F2-A616-0128701DBDA7}"/>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2064993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D7A9C0B-76E5-4F76-8E86-0C94EC1BF339}"/>
              </a:ext>
            </a:extLst>
          </p:cNvPr>
          <p:cNvSpPr>
            <a:spLocks noGrp="1"/>
          </p:cNvSpPr>
          <p:nvPr>
            <p:ph idx="1"/>
          </p:nvPr>
        </p:nvSpPr>
        <p:spPr>
          <a:xfrm>
            <a:off x="152400" y="1121730"/>
            <a:ext cx="3200400" cy="5202870"/>
          </a:xfrm>
        </p:spPr>
        <p:txBody>
          <a:bodyPr>
            <a:normAutofit/>
          </a:bodyPr>
          <a:lstStyle/>
          <a:p>
            <a:r>
              <a:rPr lang="en-US" sz="2400" dirty="0">
                <a:solidFill>
                  <a:schemeClr val="bg1"/>
                </a:solidFill>
              </a:rPr>
              <a:t>If you think a participant’s complaint might be a civil rights violation…. </a:t>
            </a:r>
          </a:p>
          <a:p>
            <a:endParaRPr lang="en-US" sz="2400" dirty="0">
              <a:solidFill>
                <a:schemeClr val="bg1"/>
              </a:solidFill>
            </a:endParaRPr>
          </a:p>
          <a:p>
            <a:r>
              <a:rPr lang="en-US" sz="2400" dirty="0">
                <a:solidFill>
                  <a:schemeClr val="bg1"/>
                </a:solidFill>
              </a:rPr>
              <a:t>You must report the complaint so the State WIC office can review it.</a:t>
            </a:r>
          </a:p>
          <a:p>
            <a:endParaRPr lang="en-US" sz="1700" dirty="0">
              <a:solidFill>
                <a:schemeClr val="bg1"/>
              </a:solidFill>
            </a:endParaRPr>
          </a:p>
        </p:txBody>
      </p:sp>
      <p:pic>
        <p:nvPicPr>
          <p:cNvPr id="5" name="Picture 4">
            <a:extLst>
              <a:ext uri="{FF2B5EF4-FFF2-40B4-BE49-F238E27FC236}">
                <a16:creationId xmlns:a16="http://schemas.microsoft.com/office/drawing/2014/main" id="{626E381C-36A9-4EF2-973A-D3BD13954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3322" y="1121730"/>
            <a:ext cx="4688077" cy="4453673"/>
          </a:xfrm>
          <a:prstGeom prst="rect">
            <a:avLst/>
          </a:prstGeom>
        </p:spPr>
      </p:pic>
      <p:sp>
        <p:nvSpPr>
          <p:cNvPr id="2" name="Slide Number Placeholder 1">
            <a:extLst>
              <a:ext uri="{FF2B5EF4-FFF2-40B4-BE49-F238E27FC236}">
                <a16:creationId xmlns:a16="http://schemas.microsoft.com/office/drawing/2014/main" id="{045AA023-456B-409B-A5A2-B7DB488539B5}"/>
              </a:ext>
            </a:extLst>
          </p:cNvPr>
          <p:cNvSpPr>
            <a:spLocks noGrp="1"/>
          </p:cNvSpPr>
          <p:nvPr>
            <p:ph type="sldNum" sz="quarter" idx="12"/>
          </p:nvPr>
        </p:nvSpPr>
        <p:spPr/>
        <p:txBody>
          <a:bodyPr/>
          <a:lstStyle/>
          <a:p>
            <a:fld id="{D7A0D0E4-8D94-443E-820B-188B2E9A69C3}" type="slidenum">
              <a:rPr lang="en-US" smtClean="0"/>
              <a:t>39</a:t>
            </a:fld>
            <a:endParaRPr lang="en-US"/>
          </a:p>
        </p:txBody>
      </p:sp>
      <p:sp>
        <p:nvSpPr>
          <p:cNvPr id="8" name="Rectangle 7">
            <a:extLst>
              <a:ext uri="{FF2B5EF4-FFF2-40B4-BE49-F238E27FC236}">
                <a16:creationId xmlns:a16="http://schemas.microsoft.com/office/drawing/2014/main" id="{C329B359-D78C-4AAC-9AFC-5254FB474C18}"/>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150797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468044" y="0"/>
            <a:ext cx="4496679" cy="327511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What are Protected Classes?</a:t>
            </a:r>
          </a:p>
          <a:p>
            <a:pPr>
              <a:lnSpc>
                <a:spcPct val="90000"/>
              </a:lnSpc>
              <a:spcBef>
                <a:spcPct val="0"/>
              </a:spcBef>
              <a:spcAft>
                <a:spcPts val="600"/>
              </a:spcAft>
            </a:pP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4</a:t>
            </a:fld>
            <a:endParaRPr lang="en-US"/>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
        <p:nvSpPr>
          <p:cNvPr id="7" name="Rectangle 6">
            <a:extLst>
              <a:ext uri="{FF2B5EF4-FFF2-40B4-BE49-F238E27FC236}">
                <a16:creationId xmlns:a16="http://schemas.microsoft.com/office/drawing/2014/main" id="{8830362E-D647-4D14-9E9B-3C50C457B538}"/>
              </a:ext>
            </a:extLst>
          </p:cNvPr>
          <p:cNvSpPr/>
          <p:nvPr/>
        </p:nvSpPr>
        <p:spPr>
          <a:xfrm>
            <a:off x="0" y="6469476"/>
            <a:ext cx="9143999" cy="341632"/>
          </a:xfrm>
          <a:prstGeom prst="rect">
            <a:avLst/>
          </a:prstGeom>
          <a:solidFill>
            <a:srgbClr val="2E3192"/>
          </a:solidFill>
        </p:spPr>
        <p:txBody>
          <a:bodyPr wrap="square">
            <a:spAutoFit/>
          </a:bodyPr>
          <a:lstStyle/>
          <a:p>
            <a:pPr>
              <a:lnSpc>
                <a:spcPct val="90000"/>
              </a:lnSpc>
              <a:spcBef>
                <a:spcPct val="0"/>
              </a:spcBef>
              <a:spcAft>
                <a:spcPts val="600"/>
              </a:spcAft>
            </a:pPr>
            <a:r>
              <a:rPr lang="en-US" dirty="0">
                <a:solidFill>
                  <a:schemeClr val="bg1"/>
                </a:solidFill>
              </a:rPr>
              <a:t>Protected Classes in WIC</a:t>
            </a:r>
          </a:p>
        </p:txBody>
      </p:sp>
      <p:sp>
        <p:nvSpPr>
          <p:cNvPr id="2" name="TextBox 1">
            <a:extLst>
              <a:ext uri="{FF2B5EF4-FFF2-40B4-BE49-F238E27FC236}">
                <a16:creationId xmlns:a16="http://schemas.microsoft.com/office/drawing/2014/main" id="{3560640C-16EA-4F45-99F3-93F3AC72EF3C}"/>
              </a:ext>
            </a:extLst>
          </p:cNvPr>
          <p:cNvSpPr txBox="1"/>
          <p:nvPr/>
        </p:nvSpPr>
        <p:spPr>
          <a:xfrm>
            <a:off x="1219200" y="4343400"/>
            <a:ext cx="3047999" cy="369332"/>
          </a:xfrm>
          <a:prstGeom prst="rect">
            <a:avLst/>
          </a:prstGeom>
          <a:noFill/>
        </p:spPr>
        <p:txBody>
          <a:bodyPr wrap="square" rtlCol="0">
            <a:spAutoFit/>
          </a:bodyPr>
          <a:lstStyle/>
          <a:p>
            <a:r>
              <a:rPr lang="en-US" dirty="0"/>
              <a:t>Use your job aid!</a:t>
            </a:r>
          </a:p>
        </p:txBody>
      </p:sp>
    </p:spTree>
    <p:extLst>
      <p:ext uri="{BB962C8B-B14F-4D97-AF65-F5344CB8AC3E}">
        <p14:creationId xmlns:p14="http://schemas.microsoft.com/office/powerpoint/2010/main" val="163743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E2A3-D9E8-4A2A-9CF5-1A05B077D9AA}"/>
              </a:ext>
            </a:extLst>
          </p:cNvPr>
          <p:cNvSpPr>
            <a:spLocks noGrp="1"/>
          </p:cNvSpPr>
          <p:nvPr>
            <p:ph type="title"/>
          </p:nvPr>
        </p:nvSpPr>
        <p:spPr>
          <a:xfrm>
            <a:off x="220337" y="355599"/>
            <a:ext cx="8390263" cy="635002"/>
          </a:xfrm>
        </p:spPr>
        <p:txBody>
          <a:bodyPr vert="horz" lIns="91440" tIns="45720" rIns="91440" bIns="45720" rtlCol="0" anchor="b">
            <a:normAutofit/>
          </a:bodyPr>
          <a:lstStyle/>
          <a:p>
            <a:r>
              <a:rPr lang="en-US" sz="3600" dirty="0">
                <a:cs typeface="+mj-cs"/>
              </a:rPr>
              <a:t>Reporting Complaints in TWIST</a:t>
            </a:r>
          </a:p>
        </p:txBody>
      </p:sp>
      <p:sp>
        <p:nvSpPr>
          <p:cNvPr id="3" name="Content Placeholder 2">
            <a:extLst>
              <a:ext uri="{FF2B5EF4-FFF2-40B4-BE49-F238E27FC236}">
                <a16:creationId xmlns:a16="http://schemas.microsoft.com/office/drawing/2014/main" id="{ADCF7F1C-750A-4069-B500-A8BA84894347}"/>
              </a:ext>
            </a:extLst>
          </p:cNvPr>
          <p:cNvSpPr>
            <a:spLocks noGrp="1"/>
          </p:cNvSpPr>
          <p:nvPr>
            <p:ph sz="half" idx="1"/>
          </p:nvPr>
        </p:nvSpPr>
        <p:spPr>
          <a:xfrm>
            <a:off x="255506" y="1152718"/>
            <a:ext cx="7380613" cy="1043650"/>
          </a:xfrm>
        </p:spPr>
        <p:txBody>
          <a:bodyPr vert="horz" lIns="91440" tIns="45720" rIns="91440" bIns="45720" rtlCol="0">
            <a:normAutofit/>
          </a:bodyPr>
          <a:lstStyle/>
          <a:p>
            <a:r>
              <a:rPr lang="en-US" sz="2400" dirty="0">
                <a:cs typeface="+mn-cs"/>
              </a:rPr>
              <a:t>Complaints are entered in the </a:t>
            </a:r>
            <a:r>
              <a:rPr lang="en-US" sz="2400" i="1" dirty="0">
                <a:cs typeface="+mn-cs"/>
              </a:rPr>
              <a:t>Compliance</a:t>
            </a:r>
            <a:r>
              <a:rPr lang="en-US" sz="2400" dirty="0">
                <a:cs typeface="+mn-cs"/>
              </a:rPr>
              <a:t> section of </a:t>
            </a:r>
            <a:r>
              <a:rPr lang="en-US" sz="2400" i="1" dirty="0">
                <a:cs typeface="+mn-cs"/>
              </a:rPr>
              <a:t>Operations Management </a:t>
            </a:r>
            <a:r>
              <a:rPr lang="en-US" sz="2400" dirty="0">
                <a:cs typeface="+mn-cs"/>
              </a:rPr>
              <a:t>in TWIST.</a:t>
            </a:r>
          </a:p>
          <a:p>
            <a:pPr indent="-228600" algn="ctr">
              <a:buFont typeface="Arial" panose="020B0604020202020204" pitchFamily="34" charset="0"/>
              <a:buChar char="•"/>
            </a:pPr>
            <a:endParaRPr lang="en-US" dirty="0">
              <a:latin typeface="+mn-lt"/>
              <a:ea typeface="+mn-ea"/>
              <a:cs typeface="+mn-cs"/>
            </a:endParaRPr>
          </a:p>
          <a:p>
            <a:pPr algn="ctr"/>
            <a:endParaRPr lang="en-US" sz="2100" dirty="0">
              <a:latin typeface="+mn-lt"/>
              <a:ea typeface="+mn-ea"/>
              <a:cs typeface="+mn-cs"/>
            </a:endParaRPr>
          </a:p>
        </p:txBody>
      </p:sp>
      <p:sp>
        <p:nvSpPr>
          <p:cNvPr id="4" name="Slide Number Placeholder 3">
            <a:extLst>
              <a:ext uri="{FF2B5EF4-FFF2-40B4-BE49-F238E27FC236}">
                <a16:creationId xmlns:a16="http://schemas.microsoft.com/office/drawing/2014/main" id="{80AC9C51-A54D-4A1F-917E-D0B5200726D9}"/>
              </a:ext>
            </a:extLst>
          </p:cNvPr>
          <p:cNvSpPr>
            <a:spLocks noGrp="1"/>
          </p:cNvSpPr>
          <p:nvPr>
            <p:ph type="sldNum" sz="quarter" idx="12"/>
          </p:nvPr>
        </p:nvSpPr>
        <p:spPr/>
        <p:txBody>
          <a:bodyPr/>
          <a:lstStyle/>
          <a:p>
            <a:fld id="{BFCDC084-59C3-4865-AF8C-CD73E9526E8C}" type="slidenum">
              <a:rPr lang="en-US" smtClean="0"/>
              <a:t>40</a:t>
            </a:fld>
            <a:endParaRPr lang="en-US"/>
          </a:p>
        </p:txBody>
      </p:sp>
      <p:sp>
        <p:nvSpPr>
          <p:cNvPr id="7" name="Rectangle 6">
            <a:extLst>
              <a:ext uri="{FF2B5EF4-FFF2-40B4-BE49-F238E27FC236}">
                <a16:creationId xmlns:a16="http://schemas.microsoft.com/office/drawing/2014/main" id="{B4794545-2E77-442D-A96A-2C31DB65FB43}"/>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pic>
        <p:nvPicPr>
          <p:cNvPr id="9" name="Content Placeholder 8" descr="A screenshot of a cell phone&#10;&#10;Description generated with very high confidence">
            <a:extLst>
              <a:ext uri="{FF2B5EF4-FFF2-40B4-BE49-F238E27FC236}">
                <a16:creationId xmlns:a16="http://schemas.microsoft.com/office/drawing/2014/main" id="{ACAD426E-DEC2-4E9A-9C6B-B347A8AF5A09}"/>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76200" y="2073276"/>
            <a:ext cx="9075198" cy="3632006"/>
          </a:xfrm>
        </p:spPr>
      </p:pic>
    </p:spTree>
    <p:extLst>
      <p:ext uri="{BB962C8B-B14F-4D97-AF65-F5344CB8AC3E}">
        <p14:creationId xmlns:p14="http://schemas.microsoft.com/office/powerpoint/2010/main" val="4048513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3E2A3-D9E8-4A2A-9CF5-1A05B077D9AA}"/>
              </a:ext>
            </a:extLst>
          </p:cNvPr>
          <p:cNvSpPr>
            <a:spLocks noGrp="1"/>
          </p:cNvSpPr>
          <p:nvPr>
            <p:ph type="title"/>
          </p:nvPr>
        </p:nvSpPr>
        <p:spPr>
          <a:xfrm>
            <a:off x="220337" y="355599"/>
            <a:ext cx="8390263" cy="635002"/>
          </a:xfrm>
        </p:spPr>
        <p:txBody>
          <a:bodyPr vert="horz" lIns="91440" tIns="45720" rIns="91440" bIns="45720" rtlCol="0" anchor="b">
            <a:normAutofit/>
          </a:bodyPr>
          <a:lstStyle/>
          <a:p>
            <a:r>
              <a:rPr lang="en-US" sz="3600" dirty="0">
                <a:cs typeface="+mj-cs"/>
              </a:rPr>
              <a:t>Reporting Complaints in TWIST</a:t>
            </a:r>
          </a:p>
        </p:txBody>
      </p:sp>
      <p:sp>
        <p:nvSpPr>
          <p:cNvPr id="3" name="Content Placeholder 2">
            <a:extLst>
              <a:ext uri="{FF2B5EF4-FFF2-40B4-BE49-F238E27FC236}">
                <a16:creationId xmlns:a16="http://schemas.microsoft.com/office/drawing/2014/main" id="{ADCF7F1C-750A-4069-B500-A8BA84894347}"/>
              </a:ext>
            </a:extLst>
          </p:cNvPr>
          <p:cNvSpPr>
            <a:spLocks noGrp="1"/>
          </p:cNvSpPr>
          <p:nvPr>
            <p:ph sz="half" idx="1"/>
          </p:nvPr>
        </p:nvSpPr>
        <p:spPr>
          <a:xfrm>
            <a:off x="4572000" y="1219200"/>
            <a:ext cx="4419600" cy="5250276"/>
          </a:xfrm>
        </p:spPr>
        <p:txBody>
          <a:bodyPr vert="horz" lIns="91440" tIns="45720" rIns="91440" bIns="45720" rtlCol="0">
            <a:normAutofit/>
          </a:bodyPr>
          <a:lstStyle/>
          <a:p>
            <a:pPr indent="-228600">
              <a:buFont typeface="Arial" panose="020B0604020202020204" pitchFamily="34" charset="0"/>
              <a:buChar char="•"/>
            </a:pPr>
            <a:r>
              <a:rPr lang="en-US" sz="2200" dirty="0"/>
              <a:t>When entering complaints, if you think it might be a Civil Rights violation click the “Civil Rights” box in TWIST </a:t>
            </a:r>
          </a:p>
          <a:p>
            <a:pPr indent="-228600">
              <a:buFont typeface="Arial" panose="020B0604020202020204" pitchFamily="34" charset="0"/>
              <a:buChar char="•"/>
            </a:pPr>
            <a:endParaRPr lang="en-US" sz="2200" dirty="0"/>
          </a:p>
          <a:p>
            <a:pPr indent="-228600">
              <a:buFont typeface="Arial" panose="020B0604020202020204" pitchFamily="34" charset="0"/>
              <a:buChar char="•"/>
            </a:pPr>
            <a:r>
              <a:rPr lang="en-US" sz="2200" dirty="0"/>
              <a:t>The State WIC Office Civil Rights Coordinator reviews all items selected as “Civil Rights” complaints in TWIST.</a:t>
            </a:r>
          </a:p>
          <a:p>
            <a:r>
              <a:rPr lang="en-US" sz="2200" dirty="0"/>
              <a:t> </a:t>
            </a:r>
          </a:p>
          <a:p>
            <a:pPr indent="-228600">
              <a:buFont typeface="Arial" panose="020B0604020202020204" pitchFamily="34" charset="0"/>
              <a:buChar char="•"/>
            </a:pPr>
            <a:r>
              <a:rPr lang="en-US" sz="2200" dirty="0"/>
              <a:t>Checking the box flags the complaint so we are sure it gets reviewed correctly.</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latin typeface="+mn-lt"/>
              <a:ea typeface="+mn-ea"/>
              <a:cs typeface="+mn-cs"/>
            </a:endParaRPr>
          </a:p>
          <a:p>
            <a:endParaRPr lang="en-US" sz="2100" dirty="0">
              <a:latin typeface="+mn-lt"/>
              <a:ea typeface="+mn-ea"/>
              <a:cs typeface="+mn-cs"/>
            </a:endParaRPr>
          </a:p>
        </p:txBody>
      </p:sp>
      <p:pic>
        <p:nvPicPr>
          <p:cNvPr id="5" name="Content Placeholder 4">
            <a:extLst>
              <a:ext uri="{FF2B5EF4-FFF2-40B4-BE49-F238E27FC236}">
                <a16:creationId xmlns:a16="http://schemas.microsoft.com/office/drawing/2014/main" id="{F2D8D508-472B-42B7-B01C-EFB4CFB5FCA9}"/>
              </a:ext>
            </a:extLst>
          </p:cNvPr>
          <p:cNvPicPr>
            <a:picLocks noGrp="1" noChangeAspect="1"/>
          </p:cNvPicPr>
          <p:nvPr>
            <p:ph sz="half" idx="2"/>
          </p:nvPr>
        </p:nvPicPr>
        <p:blipFill>
          <a:blip r:embed="rId3"/>
          <a:stretch>
            <a:fillRect/>
          </a:stretch>
        </p:blipFill>
        <p:spPr>
          <a:xfrm>
            <a:off x="152400" y="1103726"/>
            <a:ext cx="4205268" cy="2472105"/>
          </a:xfrm>
          <a:prstGeom prst="rect">
            <a:avLst/>
          </a:prstGeom>
        </p:spPr>
      </p:pic>
      <p:sp>
        <p:nvSpPr>
          <p:cNvPr id="4" name="Slide Number Placeholder 3">
            <a:extLst>
              <a:ext uri="{FF2B5EF4-FFF2-40B4-BE49-F238E27FC236}">
                <a16:creationId xmlns:a16="http://schemas.microsoft.com/office/drawing/2014/main" id="{80AC9C51-A54D-4A1F-917E-D0B5200726D9}"/>
              </a:ext>
            </a:extLst>
          </p:cNvPr>
          <p:cNvSpPr>
            <a:spLocks noGrp="1"/>
          </p:cNvSpPr>
          <p:nvPr>
            <p:ph type="sldNum" sz="quarter" idx="12"/>
          </p:nvPr>
        </p:nvSpPr>
        <p:spPr/>
        <p:txBody>
          <a:bodyPr/>
          <a:lstStyle/>
          <a:p>
            <a:fld id="{BFCDC084-59C3-4865-AF8C-CD73E9526E8C}" type="slidenum">
              <a:rPr lang="en-US" smtClean="0"/>
              <a:t>41</a:t>
            </a:fld>
            <a:endParaRPr lang="en-US"/>
          </a:p>
        </p:txBody>
      </p:sp>
      <p:sp>
        <p:nvSpPr>
          <p:cNvPr id="7" name="Rectangle 6">
            <a:extLst>
              <a:ext uri="{FF2B5EF4-FFF2-40B4-BE49-F238E27FC236}">
                <a16:creationId xmlns:a16="http://schemas.microsoft.com/office/drawing/2014/main" id="{B4794545-2E77-442D-A96A-2C31DB65FB43}"/>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25948372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D7A9C0B-76E5-4F76-8E86-0C94EC1BF339}"/>
              </a:ext>
            </a:extLst>
          </p:cNvPr>
          <p:cNvSpPr>
            <a:spLocks noGrp="1"/>
          </p:cNvSpPr>
          <p:nvPr>
            <p:ph idx="1"/>
          </p:nvPr>
        </p:nvSpPr>
        <p:spPr>
          <a:xfrm>
            <a:off x="152400" y="1121730"/>
            <a:ext cx="3200400" cy="5202870"/>
          </a:xfrm>
        </p:spPr>
        <p:txBody>
          <a:bodyPr>
            <a:normAutofit/>
          </a:bodyPr>
          <a:lstStyle/>
          <a:p>
            <a:r>
              <a:rPr lang="en-US" sz="2400" dirty="0">
                <a:solidFill>
                  <a:schemeClr val="bg1"/>
                </a:solidFill>
              </a:rPr>
              <a:t>Don’t worry – the state decides if it is or isn’t a civil rights violation! </a:t>
            </a:r>
          </a:p>
          <a:p>
            <a:endParaRPr lang="en-US" sz="1700" dirty="0">
              <a:solidFill>
                <a:schemeClr val="bg1"/>
              </a:solidFill>
            </a:endParaRPr>
          </a:p>
          <a:p>
            <a:r>
              <a:rPr lang="en-US" sz="2000" dirty="0">
                <a:solidFill>
                  <a:schemeClr val="bg1"/>
                </a:solidFill>
              </a:rPr>
              <a:t>When in doubt, check the box!</a:t>
            </a:r>
          </a:p>
          <a:p>
            <a:endParaRPr lang="en-US" sz="1700" dirty="0">
              <a:solidFill>
                <a:schemeClr val="bg1"/>
              </a:solidFill>
            </a:endParaRPr>
          </a:p>
        </p:txBody>
      </p:sp>
      <p:pic>
        <p:nvPicPr>
          <p:cNvPr id="5" name="Picture 4">
            <a:extLst>
              <a:ext uri="{FF2B5EF4-FFF2-40B4-BE49-F238E27FC236}">
                <a16:creationId xmlns:a16="http://schemas.microsoft.com/office/drawing/2014/main" id="{626E381C-36A9-4EF2-973A-D3BD13954E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73322" y="1121730"/>
            <a:ext cx="4688077" cy="4453673"/>
          </a:xfrm>
          <a:prstGeom prst="rect">
            <a:avLst/>
          </a:prstGeom>
        </p:spPr>
      </p:pic>
      <p:sp>
        <p:nvSpPr>
          <p:cNvPr id="2" name="Slide Number Placeholder 1">
            <a:extLst>
              <a:ext uri="{FF2B5EF4-FFF2-40B4-BE49-F238E27FC236}">
                <a16:creationId xmlns:a16="http://schemas.microsoft.com/office/drawing/2014/main" id="{045AA023-456B-409B-A5A2-B7DB488539B5}"/>
              </a:ext>
            </a:extLst>
          </p:cNvPr>
          <p:cNvSpPr>
            <a:spLocks noGrp="1"/>
          </p:cNvSpPr>
          <p:nvPr>
            <p:ph type="sldNum" sz="quarter" idx="12"/>
          </p:nvPr>
        </p:nvSpPr>
        <p:spPr/>
        <p:txBody>
          <a:bodyPr/>
          <a:lstStyle/>
          <a:p>
            <a:fld id="{D7A0D0E4-8D94-443E-820B-188B2E9A69C3}" type="slidenum">
              <a:rPr lang="en-US" smtClean="0"/>
              <a:t>42</a:t>
            </a:fld>
            <a:endParaRPr lang="en-US"/>
          </a:p>
        </p:txBody>
      </p:sp>
      <p:pic>
        <p:nvPicPr>
          <p:cNvPr id="6" name="Graphic 5" descr="Checkmark">
            <a:extLst>
              <a:ext uri="{FF2B5EF4-FFF2-40B4-BE49-F238E27FC236}">
                <a16:creationId xmlns:a16="http://schemas.microsoft.com/office/drawing/2014/main" id="{A867E95E-308E-41FA-BDF6-C257F597435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00750" y="3581400"/>
            <a:ext cx="914400" cy="914400"/>
          </a:xfrm>
          <a:prstGeom prst="rect">
            <a:avLst/>
          </a:prstGeom>
        </p:spPr>
      </p:pic>
      <p:pic>
        <p:nvPicPr>
          <p:cNvPr id="9" name="Graphic 8" descr="Checkmark">
            <a:extLst>
              <a:ext uri="{FF2B5EF4-FFF2-40B4-BE49-F238E27FC236}">
                <a16:creationId xmlns:a16="http://schemas.microsoft.com/office/drawing/2014/main" id="{FF78F1A0-C059-4F8D-B537-237BAAB0F326}"/>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43000" y="4495800"/>
            <a:ext cx="914400" cy="914400"/>
          </a:xfrm>
          <a:prstGeom prst="rect">
            <a:avLst/>
          </a:prstGeom>
        </p:spPr>
      </p:pic>
      <p:sp>
        <p:nvSpPr>
          <p:cNvPr id="11" name="Rectangle 10">
            <a:extLst>
              <a:ext uri="{FF2B5EF4-FFF2-40B4-BE49-F238E27FC236}">
                <a16:creationId xmlns:a16="http://schemas.microsoft.com/office/drawing/2014/main" id="{8408090F-F97A-4EEE-8B70-3B8F39FB44F2}"/>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2284779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A5A1A-96DD-46DF-AABB-BB78E1B2480D}"/>
              </a:ext>
            </a:extLst>
          </p:cNvPr>
          <p:cNvSpPr>
            <a:spLocks noGrp="1"/>
          </p:cNvSpPr>
          <p:nvPr>
            <p:ph type="title"/>
          </p:nvPr>
        </p:nvSpPr>
        <p:spPr/>
        <p:txBody>
          <a:bodyPr>
            <a:normAutofit/>
          </a:bodyPr>
          <a:lstStyle/>
          <a:p>
            <a:r>
              <a:rPr lang="en-US" sz="3600" dirty="0"/>
              <a:t>For Civil Rights Violations…</a:t>
            </a:r>
            <a:br>
              <a:rPr lang="en-US" sz="3600" dirty="0"/>
            </a:br>
            <a:r>
              <a:rPr lang="en-US" sz="3600" dirty="0"/>
              <a:t>What information do we need?</a:t>
            </a:r>
          </a:p>
        </p:txBody>
      </p:sp>
      <p:sp>
        <p:nvSpPr>
          <p:cNvPr id="3" name="Slide Number Placeholder 2">
            <a:extLst>
              <a:ext uri="{FF2B5EF4-FFF2-40B4-BE49-F238E27FC236}">
                <a16:creationId xmlns:a16="http://schemas.microsoft.com/office/drawing/2014/main" id="{F23F41D4-440C-4A11-8790-E20C03A32F18}"/>
              </a:ext>
            </a:extLst>
          </p:cNvPr>
          <p:cNvSpPr>
            <a:spLocks noGrp="1"/>
          </p:cNvSpPr>
          <p:nvPr>
            <p:ph type="sldNum" sz="quarter" idx="12"/>
          </p:nvPr>
        </p:nvSpPr>
        <p:spPr/>
        <p:txBody>
          <a:bodyPr/>
          <a:lstStyle/>
          <a:p>
            <a:fld id="{BFCDC084-59C3-4865-AF8C-CD73E9526E8C}" type="slidenum">
              <a:rPr lang="en-US" smtClean="0"/>
              <a:t>43</a:t>
            </a:fld>
            <a:endParaRPr lang="en-US"/>
          </a:p>
        </p:txBody>
      </p:sp>
      <p:sp>
        <p:nvSpPr>
          <p:cNvPr id="9" name="Rectangle 8">
            <a:extLst>
              <a:ext uri="{FF2B5EF4-FFF2-40B4-BE49-F238E27FC236}">
                <a16:creationId xmlns:a16="http://schemas.microsoft.com/office/drawing/2014/main" id="{C16B0B5D-E3BB-4570-ABE7-3290662D5B72}"/>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cxnSp>
        <p:nvCxnSpPr>
          <p:cNvPr id="11" name="Straight Connector 10">
            <a:extLst>
              <a:ext uri="{FF2B5EF4-FFF2-40B4-BE49-F238E27FC236}">
                <a16:creationId xmlns:a16="http://schemas.microsoft.com/office/drawing/2014/main" id="{3C6EEECC-5B7F-4F5B-A94D-1E48BB63B41F}"/>
              </a:ext>
            </a:extLst>
          </p:cNvPr>
          <p:cNvCxnSpPr>
            <a:cxnSpLocks/>
          </p:cNvCxnSpPr>
          <p:nvPr/>
        </p:nvCxnSpPr>
        <p:spPr>
          <a:xfrm>
            <a:off x="0" y="1447800"/>
            <a:ext cx="9143999" cy="0"/>
          </a:xfrm>
          <a:prstGeom prst="line">
            <a:avLst/>
          </a:prstGeom>
          <a:ln w="34925">
            <a:solidFill>
              <a:srgbClr val="CC9900"/>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731434BE-A278-42E9-AFF4-A5618F8FF526}"/>
              </a:ext>
            </a:extLst>
          </p:cNvPr>
          <p:cNvSpPr>
            <a:spLocks noGrp="1"/>
          </p:cNvSpPr>
          <p:nvPr>
            <p:ph idx="1"/>
          </p:nvPr>
        </p:nvSpPr>
        <p:spPr>
          <a:xfrm>
            <a:off x="628650" y="1822114"/>
            <a:ext cx="7886700" cy="4535899"/>
          </a:xfrm>
        </p:spPr>
        <p:txBody>
          <a:bodyPr>
            <a:normAutofit fontScale="92500" lnSpcReduction="20000"/>
          </a:bodyPr>
          <a:lstStyle/>
          <a:p>
            <a:pPr marL="457200" indent="-457200">
              <a:buFont typeface="Arial" panose="020B0604020202020204" pitchFamily="34" charset="0"/>
              <a:buChar char="•"/>
            </a:pPr>
            <a:r>
              <a:rPr lang="en-US" b="1" dirty="0"/>
              <a:t>Who</a:t>
            </a:r>
            <a:r>
              <a:rPr lang="en-US" dirty="0"/>
              <a:t> was involved</a:t>
            </a:r>
          </a:p>
          <a:p>
            <a:pPr marL="457200" indent="-457200">
              <a:buFont typeface="Arial" panose="020B0604020202020204" pitchFamily="34" charset="0"/>
              <a:buChar char="•"/>
            </a:pPr>
            <a:r>
              <a:rPr lang="en-US" b="1" dirty="0"/>
              <a:t>What</a:t>
            </a:r>
            <a:r>
              <a:rPr lang="en-US" dirty="0"/>
              <a:t> happened during the incident</a:t>
            </a:r>
          </a:p>
          <a:p>
            <a:pPr marL="457200" indent="-457200">
              <a:buFont typeface="Arial" panose="020B0604020202020204" pitchFamily="34" charset="0"/>
              <a:buChar char="•"/>
            </a:pPr>
            <a:r>
              <a:rPr lang="en-US" b="1" dirty="0"/>
              <a:t>When</a:t>
            </a:r>
            <a:r>
              <a:rPr lang="en-US" dirty="0"/>
              <a:t> it occurred, or when they found out about it</a:t>
            </a:r>
          </a:p>
          <a:p>
            <a:pPr marL="457200" indent="-457200">
              <a:buFont typeface="Arial" panose="020B0604020202020204" pitchFamily="34" charset="0"/>
              <a:buChar char="•"/>
            </a:pPr>
            <a:r>
              <a:rPr lang="en-US" b="1" dirty="0"/>
              <a:t>Where</a:t>
            </a:r>
            <a:r>
              <a:rPr lang="en-US" dirty="0"/>
              <a:t> the incident occurred</a:t>
            </a:r>
          </a:p>
          <a:p>
            <a:pPr marL="457200" indent="-457200">
              <a:buFont typeface="Arial" panose="020B0604020202020204" pitchFamily="34" charset="0"/>
              <a:buChar char="•"/>
            </a:pPr>
            <a:r>
              <a:rPr lang="en-US" b="1" dirty="0"/>
              <a:t>Why</a:t>
            </a:r>
            <a:r>
              <a:rPr lang="en-US" dirty="0"/>
              <a:t> this is a potential violation, what protected classes may have been discriminated against</a:t>
            </a:r>
          </a:p>
          <a:p>
            <a:pPr marL="457200" indent="-457200">
              <a:buFont typeface="Arial" panose="020B0604020202020204" pitchFamily="34" charset="0"/>
              <a:buChar char="•"/>
            </a:pPr>
            <a:r>
              <a:rPr lang="en-US" b="1" dirty="0"/>
              <a:t>Documents</a:t>
            </a:r>
            <a:r>
              <a:rPr lang="en-US" dirty="0"/>
              <a:t> that are related to the incident</a:t>
            </a:r>
          </a:p>
          <a:p>
            <a:pPr marL="457200" indent="-457200">
              <a:buFont typeface="Arial" panose="020B0604020202020204" pitchFamily="34" charset="0"/>
              <a:buChar char="•"/>
            </a:pPr>
            <a:r>
              <a:rPr lang="en-US" b="1" dirty="0"/>
              <a:t>Witness information </a:t>
            </a:r>
            <a:r>
              <a:rPr lang="en-US" dirty="0"/>
              <a:t>of anyone who may have been present during incident</a:t>
            </a:r>
          </a:p>
          <a:p>
            <a:endParaRPr lang="en-US" dirty="0"/>
          </a:p>
          <a:p>
            <a:endParaRPr lang="en-US" dirty="0"/>
          </a:p>
        </p:txBody>
      </p:sp>
    </p:spTree>
    <p:extLst>
      <p:ext uri="{BB962C8B-B14F-4D97-AF65-F5344CB8AC3E}">
        <p14:creationId xmlns:p14="http://schemas.microsoft.com/office/powerpoint/2010/main" val="749709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243ED3-9C75-40BE-B610-E66855FD1236}"/>
              </a:ext>
            </a:extLst>
          </p:cNvPr>
          <p:cNvSpPr>
            <a:spLocks noGrp="1"/>
          </p:cNvSpPr>
          <p:nvPr>
            <p:ph type="title"/>
          </p:nvPr>
        </p:nvSpPr>
        <p:spPr>
          <a:xfrm>
            <a:off x="557212" y="742951"/>
            <a:ext cx="2947988" cy="4962524"/>
          </a:xfrm>
        </p:spPr>
        <p:txBody>
          <a:bodyPr vert="horz" lIns="91440" tIns="45720" rIns="91440" bIns="45720" rtlCol="0" anchor="ctr">
            <a:normAutofit/>
          </a:bodyPr>
          <a:lstStyle/>
          <a:p>
            <a:pPr algn="ctr"/>
            <a:r>
              <a:rPr lang="en-US" kern="1200" dirty="0">
                <a:cs typeface="+mj-cs"/>
              </a:rPr>
              <a:t>What if you run out of space on the TWIST complaint screen?</a:t>
            </a:r>
            <a:br>
              <a:rPr lang="en-US" kern="1200" dirty="0">
                <a:cs typeface="+mj-cs"/>
              </a:rPr>
            </a:br>
            <a:endParaRPr lang="en-US" kern="1200" dirty="0">
              <a:cs typeface="+mj-cs"/>
            </a:endParaRPr>
          </a:p>
        </p:txBody>
      </p:sp>
      <p:pic>
        <p:nvPicPr>
          <p:cNvPr id="5" name="Content Placeholder 4">
            <a:extLst>
              <a:ext uri="{FF2B5EF4-FFF2-40B4-BE49-F238E27FC236}">
                <a16:creationId xmlns:a16="http://schemas.microsoft.com/office/drawing/2014/main" id="{859AD431-4C8A-4685-B70A-414A4BB03DB1}"/>
              </a:ext>
            </a:extLst>
          </p:cNvPr>
          <p:cNvPicPr>
            <a:picLocks noGrp="1"/>
          </p:cNvPicPr>
          <p:nvPr>
            <p:ph idx="1"/>
          </p:nvPr>
        </p:nvPicPr>
        <p:blipFill>
          <a:blip r:embed="rId2">
            <a:extLst>
              <a:ext uri="{28A0092B-C50C-407E-A947-70E740481C1C}">
                <a14:useLocalDpi xmlns:a14="http://schemas.microsoft.com/office/drawing/2010/main"/>
              </a:ext>
            </a:extLst>
          </a:blip>
          <a:stretch>
            <a:fillRect/>
          </a:stretch>
        </p:blipFill>
        <p:spPr>
          <a:xfrm>
            <a:off x="3865366" y="1262109"/>
            <a:ext cx="4915159" cy="4341723"/>
          </a:xfrm>
          <a:prstGeom prst="rect">
            <a:avLst/>
          </a:prstGeom>
        </p:spPr>
      </p:pic>
      <p:sp>
        <p:nvSpPr>
          <p:cNvPr id="2" name="Slide Number Placeholder 1">
            <a:extLst>
              <a:ext uri="{FF2B5EF4-FFF2-40B4-BE49-F238E27FC236}">
                <a16:creationId xmlns:a16="http://schemas.microsoft.com/office/drawing/2014/main" id="{733865C9-E88E-4329-A54C-06C70615CAC6}"/>
              </a:ext>
            </a:extLst>
          </p:cNvPr>
          <p:cNvSpPr>
            <a:spLocks noGrp="1"/>
          </p:cNvSpPr>
          <p:nvPr>
            <p:ph type="sldNum" sz="quarter" idx="12"/>
          </p:nvPr>
        </p:nvSpPr>
        <p:spPr/>
        <p:txBody>
          <a:bodyPr/>
          <a:lstStyle/>
          <a:p>
            <a:fld id="{D7A0D0E4-8D94-443E-820B-188B2E9A69C3}" type="slidenum">
              <a:rPr lang="en-US" smtClean="0"/>
              <a:t>44</a:t>
            </a:fld>
            <a:endParaRPr lang="en-US"/>
          </a:p>
        </p:txBody>
      </p:sp>
      <p:sp>
        <p:nvSpPr>
          <p:cNvPr id="7" name="Rectangle 6">
            <a:extLst>
              <a:ext uri="{FF2B5EF4-FFF2-40B4-BE49-F238E27FC236}">
                <a16:creationId xmlns:a16="http://schemas.microsoft.com/office/drawing/2014/main" id="{802894E9-EDAD-41A7-8A31-B8B372724AA7}"/>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1386608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694B3F0-E127-4367-9059-80B4B94570B1}"/>
              </a:ext>
            </a:extLst>
          </p:cNvPr>
          <p:cNvSpPr>
            <a:spLocks noGrp="1"/>
          </p:cNvSpPr>
          <p:nvPr>
            <p:ph type="title"/>
          </p:nvPr>
        </p:nvSpPr>
        <p:spPr>
          <a:xfrm>
            <a:off x="555562" y="989277"/>
            <a:ext cx="2547680" cy="4930246"/>
          </a:xfrm>
        </p:spPr>
        <p:txBody>
          <a:bodyPr>
            <a:normAutofit/>
          </a:bodyPr>
          <a:lstStyle/>
          <a:p>
            <a:r>
              <a:rPr lang="en-US" dirty="0"/>
              <a:t>If you run out of space</a:t>
            </a:r>
            <a:endParaRPr lang="en-US" dirty="0">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58C1D39-CCF6-4E7F-A7B2-CF85533A30C3}"/>
              </a:ext>
            </a:extLst>
          </p:cNvPr>
          <p:cNvSpPr>
            <a:spLocks noGrp="1"/>
          </p:cNvSpPr>
          <p:nvPr>
            <p:ph idx="1"/>
          </p:nvPr>
        </p:nvSpPr>
        <p:spPr>
          <a:xfrm>
            <a:off x="3657602" y="963877"/>
            <a:ext cx="5105397" cy="4930246"/>
          </a:xfrm>
        </p:spPr>
        <p:txBody>
          <a:bodyPr anchor="ctr">
            <a:normAutofit lnSpcReduction="10000"/>
          </a:bodyPr>
          <a:lstStyle/>
          <a:p>
            <a:r>
              <a:rPr lang="en-US" sz="2000" b="1" dirty="0"/>
              <a:t>For participant complaints:</a:t>
            </a:r>
            <a:r>
              <a:rPr lang="en-US" sz="2000" u="sng" dirty="0"/>
              <a:t> </a:t>
            </a:r>
          </a:p>
          <a:p>
            <a:r>
              <a:rPr lang="en-US" sz="2000" dirty="0"/>
              <a:t>Put a note in </a:t>
            </a:r>
            <a:r>
              <a:rPr lang="en-US" sz="2000" i="1" dirty="0"/>
              <a:t>WIC Notes </a:t>
            </a:r>
            <a:r>
              <a:rPr lang="en-US" sz="2000" dirty="0"/>
              <a:t>with the rest of the information and add “see WIC Notes” on the TWIST complaint screen. </a:t>
            </a:r>
          </a:p>
          <a:p>
            <a:endParaRPr lang="en-US" sz="2000" dirty="0"/>
          </a:p>
          <a:p>
            <a:r>
              <a:rPr lang="en-US" sz="2000" b="1" dirty="0"/>
              <a:t>Non-participant complaints: </a:t>
            </a:r>
          </a:p>
          <a:p>
            <a:r>
              <a:rPr lang="en-US" sz="2000" dirty="0"/>
              <a:t>Use TWIST then email the State WIC Office Civil Rights Coordinator with the full complaint. </a:t>
            </a:r>
          </a:p>
          <a:p>
            <a:endParaRPr lang="en-US" sz="2000" dirty="0"/>
          </a:p>
          <a:p>
            <a:r>
              <a:rPr lang="en-US" sz="2000" b="1" dirty="0"/>
              <a:t>If there is additional documentation: </a:t>
            </a:r>
          </a:p>
          <a:p>
            <a:r>
              <a:rPr lang="en-US" sz="2000" dirty="0"/>
              <a:t>Email pictures or witness information to the State WIC Office Civil Rights Coordinator.</a:t>
            </a:r>
          </a:p>
          <a:p>
            <a:endParaRPr lang="en-US" sz="1900" dirty="0"/>
          </a:p>
        </p:txBody>
      </p:sp>
      <p:sp>
        <p:nvSpPr>
          <p:cNvPr id="4" name="Slide Number Placeholder 3">
            <a:extLst>
              <a:ext uri="{FF2B5EF4-FFF2-40B4-BE49-F238E27FC236}">
                <a16:creationId xmlns:a16="http://schemas.microsoft.com/office/drawing/2014/main" id="{1DDB5AE7-28C6-4785-BC6F-FE6F3FAD21D2}"/>
              </a:ext>
            </a:extLst>
          </p:cNvPr>
          <p:cNvSpPr>
            <a:spLocks noGrp="1"/>
          </p:cNvSpPr>
          <p:nvPr>
            <p:ph type="sldNum" sz="quarter" idx="12"/>
          </p:nvPr>
        </p:nvSpPr>
        <p:spPr/>
        <p:txBody>
          <a:bodyPr/>
          <a:lstStyle/>
          <a:p>
            <a:fld id="{D7A0D0E4-8D94-443E-820B-188B2E9A69C3}" type="slidenum">
              <a:rPr lang="en-US" smtClean="0"/>
              <a:t>45</a:t>
            </a:fld>
            <a:endParaRPr lang="en-US"/>
          </a:p>
        </p:txBody>
      </p:sp>
      <p:sp>
        <p:nvSpPr>
          <p:cNvPr id="9" name="Rectangle 8">
            <a:extLst>
              <a:ext uri="{FF2B5EF4-FFF2-40B4-BE49-F238E27FC236}">
                <a16:creationId xmlns:a16="http://schemas.microsoft.com/office/drawing/2014/main" id="{F49E8443-D85C-44EC-9C26-76DBB7A6BA21}"/>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6221126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29222-EB9E-421E-B4C2-549E2364CBE3}"/>
              </a:ext>
            </a:extLst>
          </p:cNvPr>
          <p:cNvSpPr>
            <a:spLocks noGrp="1"/>
          </p:cNvSpPr>
          <p:nvPr>
            <p:ph type="title"/>
          </p:nvPr>
        </p:nvSpPr>
        <p:spPr>
          <a:xfrm>
            <a:off x="491490" y="365125"/>
            <a:ext cx="4080510" cy="1692794"/>
          </a:xfrm>
        </p:spPr>
        <p:txBody>
          <a:bodyPr vert="horz" lIns="91440" tIns="45720" rIns="91440" bIns="45720" rtlCol="0" anchor="ctr">
            <a:noAutofit/>
          </a:bodyPr>
          <a:lstStyle/>
          <a:p>
            <a:r>
              <a:rPr lang="en-US" sz="3600" dirty="0">
                <a:cs typeface="+mj-cs"/>
              </a:rPr>
              <a:t>Submit complaints as soon as possible</a:t>
            </a:r>
          </a:p>
        </p:txBody>
      </p:sp>
      <p:cxnSp>
        <p:nvCxnSpPr>
          <p:cNvPr id="17" name="Straight Arrow Connector 16">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0731753C-6610-4707-BF24-E2867867D919}"/>
              </a:ext>
            </a:extLst>
          </p:cNvPr>
          <p:cNvSpPr>
            <a:spLocks noGrp="1"/>
          </p:cNvSpPr>
          <p:nvPr>
            <p:ph type="body" sz="half" idx="2"/>
          </p:nvPr>
        </p:nvSpPr>
        <p:spPr>
          <a:xfrm>
            <a:off x="491490" y="2304779"/>
            <a:ext cx="3840085" cy="3917837"/>
          </a:xfrm>
        </p:spPr>
        <p:txBody>
          <a:bodyPr vert="horz" lIns="91440" tIns="45720" rIns="91440" bIns="45720" rtlCol="0">
            <a:normAutofit/>
          </a:bodyPr>
          <a:lstStyle/>
          <a:p>
            <a:pPr indent="-228600">
              <a:buFont typeface="Arial" panose="020B0604020202020204" pitchFamily="34" charset="0"/>
              <a:buChar char="•"/>
            </a:pPr>
            <a:endParaRPr lang="en-US" sz="1600" dirty="0">
              <a:latin typeface="+mn-lt"/>
              <a:ea typeface="+mn-ea"/>
              <a:cs typeface="+mn-cs"/>
            </a:endParaRPr>
          </a:p>
          <a:p>
            <a:pPr indent="-228600">
              <a:buFont typeface="Arial" panose="020B0604020202020204" pitchFamily="34" charset="0"/>
              <a:buChar char="•"/>
            </a:pPr>
            <a:r>
              <a:rPr lang="en-US" sz="2400" dirty="0">
                <a:cs typeface="+mn-cs"/>
              </a:rPr>
              <a:t>We must respond and support participants as quickly as possible </a:t>
            </a:r>
          </a:p>
          <a:p>
            <a:pPr indent="-228600">
              <a:buFont typeface="Arial" panose="020B0604020202020204" pitchFamily="34" charset="0"/>
              <a:buChar char="•"/>
            </a:pPr>
            <a:endParaRPr lang="en-US" sz="2400" dirty="0">
              <a:cs typeface="+mn-cs"/>
            </a:endParaRPr>
          </a:p>
          <a:p>
            <a:pPr indent="-228600">
              <a:buFont typeface="Arial" panose="020B0604020202020204" pitchFamily="34" charset="0"/>
              <a:buChar char="•"/>
            </a:pPr>
            <a:r>
              <a:rPr lang="en-US" sz="2400" dirty="0">
                <a:cs typeface="+mn-cs"/>
              </a:rPr>
              <a:t>We have federal timeframe requirements for investigations. </a:t>
            </a:r>
          </a:p>
          <a:p>
            <a:pPr indent="-228600">
              <a:buFont typeface="Arial" panose="020B0604020202020204" pitchFamily="34" charset="0"/>
              <a:buChar char="•"/>
            </a:pPr>
            <a:endParaRPr lang="en-US" sz="1600" dirty="0">
              <a:latin typeface="+mn-lt"/>
              <a:ea typeface="+mn-ea"/>
              <a:cs typeface="+mn-cs"/>
            </a:endParaRPr>
          </a:p>
        </p:txBody>
      </p:sp>
      <p:sp>
        <p:nvSpPr>
          <p:cNvPr id="3" name="Slide Number Placeholder 2">
            <a:extLst>
              <a:ext uri="{FF2B5EF4-FFF2-40B4-BE49-F238E27FC236}">
                <a16:creationId xmlns:a16="http://schemas.microsoft.com/office/drawing/2014/main" id="{374B0365-5AB6-473A-9AF2-E40868642580}"/>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D7A0D0E4-8D94-443E-820B-188B2E9A69C3}" type="slidenum">
              <a:rPr lang="en-US" smtClean="0">
                <a:solidFill>
                  <a:prstClr val="black">
                    <a:tint val="75000"/>
                  </a:prstClr>
                </a:solidFill>
                <a:latin typeface="Calibri" panose="020F0502020204030204"/>
              </a:rPr>
              <a:pPr>
                <a:spcAft>
                  <a:spcPts val="600"/>
                </a:spcAft>
                <a:defRPr/>
              </a:pPr>
              <a:t>46</a:t>
            </a:fld>
            <a:endParaRPr lang="en-US">
              <a:solidFill>
                <a:prstClr val="black">
                  <a:tint val="75000"/>
                </a:prstClr>
              </a:solidFill>
              <a:latin typeface="Calibri" panose="020F0502020204030204"/>
            </a:endParaRPr>
          </a:p>
        </p:txBody>
      </p:sp>
      <p:pic>
        <p:nvPicPr>
          <p:cNvPr id="12" name="Content Placeholder 11" descr="A close up of a clock&#10;&#10;Description generated with high confidence">
            <a:extLst>
              <a:ext uri="{FF2B5EF4-FFF2-40B4-BE49-F238E27FC236}">
                <a16:creationId xmlns:a16="http://schemas.microsoft.com/office/drawing/2014/main" id="{856EB3AB-F35B-4411-95C3-567A5C900810}"/>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8" name="Rectangle 7">
            <a:extLst>
              <a:ext uri="{FF2B5EF4-FFF2-40B4-BE49-F238E27FC236}">
                <a16:creationId xmlns:a16="http://schemas.microsoft.com/office/drawing/2014/main" id="{2AF4999E-D5E8-443E-B523-AE1748301013}"/>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3272168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F9C35-2A39-4949-A574-51D9EEAAF1BF}"/>
              </a:ext>
            </a:extLst>
          </p:cNvPr>
          <p:cNvSpPr>
            <a:spLocks noGrp="1"/>
          </p:cNvSpPr>
          <p:nvPr>
            <p:ph type="title"/>
          </p:nvPr>
        </p:nvSpPr>
        <p:spPr>
          <a:xfrm>
            <a:off x="628650" y="963877"/>
            <a:ext cx="2620771" cy="4930246"/>
          </a:xfrm>
        </p:spPr>
        <p:txBody>
          <a:bodyPr>
            <a:normAutofit/>
          </a:bodyPr>
          <a:lstStyle/>
          <a:p>
            <a:r>
              <a:rPr lang="en-US" dirty="0"/>
              <a:t>What happens after the complaint is filed? </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7CD0969-4539-4EF3-9D9B-BB5086B9AC9C}"/>
              </a:ext>
            </a:extLst>
          </p:cNvPr>
          <p:cNvSpPr>
            <a:spLocks noGrp="1"/>
          </p:cNvSpPr>
          <p:nvPr>
            <p:ph idx="1"/>
          </p:nvPr>
        </p:nvSpPr>
        <p:spPr>
          <a:xfrm>
            <a:off x="3732023" y="963876"/>
            <a:ext cx="5030968" cy="5208323"/>
          </a:xfrm>
        </p:spPr>
        <p:txBody>
          <a:bodyPr anchor="ctr">
            <a:normAutofit/>
          </a:bodyPr>
          <a:lstStyle/>
          <a:p>
            <a:r>
              <a:rPr lang="en-US" sz="2200" dirty="0"/>
              <a:t>If you want to find out the status of a complaint, you can contact the Civil Rights Coordinator.</a:t>
            </a:r>
          </a:p>
          <a:p>
            <a:endParaRPr lang="en-US" sz="2200" dirty="0"/>
          </a:p>
          <a:p>
            <a:r>
              <a:rPr lang="en-US" sz="2200" dirty="0"/>
              <a:t>The Civil Rights Coordinator will keep the WIC Coordinator informed of civil rights violation complaints and will enter a </a:t>
            </a:r>
            <a:r>
              <a:rPr lang="en-US" sz="2200" i="1" dirty="0"/>
              <a:t>WIC Note</a:t>
            </a:r>
            <a:r>
              <a:rPr lang="en-US" sz="2200" dirty="0"/>
              <a:t> with status updates and outcomes.</a:t>
            </a:r>
          </a:p>
          <a:p>
            <a:endParaRPr lang="en-US" sz="2100" dirty="0"/>
          </a:p>
        </p:txBody>
      </p:sp>
      <p:sp>
        <p:nvSpPr>
          <p:cNvPr id="4" name="Slide Number Placeholder 3">
            <a:extLst>
              <a:ext uri="{FF2B5EF4-FFF2-40B4-BE49-F238E27FC236}">
                <a16:creationId xmlns:a16="http://schemas.microsoft.com/office/drawing/2014/main" id="{90882150-799A-4A73-924E-39B0CC70BA89}"/>
              </a:ext>
            </a:extLst>
          </p:cNvPr>
          <p:cNvSpPr>
            <a:spLocks noGrp="1"/>
          </p:cNvSpPr>
          <p:nvPr>
            <p:ph type="sldNum" sz="quarter" idx="12"/>
          </p:nvPr>
        </p:nvSpPr>
        <p:spPr/>
        <p:txBody>
          <a:bodyPr/>
          <a:lstStyle/>
          <a:p>
            <a:fld id="{D7A0D0E4-8D94-443E-820B-188B2E9A69C3}" type="slidenum">
              <a:rPr lang="en-US" smtClean="0"/>
              <a:t>47</a:t>
            </a:fld>
            <a:endParaRPr lang="en-US"/>
          </a:p>
        </p:txBody>
      </p:sp>
      <p:sp>
        <p:nvSpPr>
          <p:cNvPr id="7" name="Rectangle 6">
            <a:extLst>
              <a:ext uri="{FF2B5EF4-FFF2-40B4-BE49-F238E27FC236}">
                <a16:creationId xmlns:a16="http://schemas.microsoft.com/office/drawing/2014/main" id="{7830117C-6370-4CE4-A846-BEE695F9983B}"/>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Tree>
    <p:extLst>
      <p:ext uri="{BB962C8B-B14F-4D97-AF65-F5344CB8AC3E}">
        <p14:creationId xmlns:p14="http://schemas.microsoft.com/office/powerpoint/2010/main" val="11053863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FCCD05EA-9E14-492B-86DD-143B80E79F74}"/>
              </a:ext>
            </a:extLst>
          </p:cNvPr>
          <p:cNvGraphicFramePr>
            <a:graphicFrameLocks noGrp="1"/>
          </p:cNvGraphicFramePr>
          <p:nvPr>
            <p:ph idx="1"/>
            <p:extLst>
              <p:ext uri="{D42A27DB-BD31-4B8C-83A1-F6EECF244321}">
                <p14:modId xmlns:p14="http://schemas.microsoft.com/office/powerpoint/2010/main" val="3189983699"/>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CAD84C5-808A-4A5F-BCA6-F6EF53A8EA1A}"/>
              </a:ext>
            </a:extLst>
          </p:cNvPr>
          <p:cNvSpPr>
            <a:spLocks noGrp="1"/>
          </p:cNvSpPr>
          <p:nvPr>
            <p:ph type="sldNum" sz="quarter" idx="12"/>
          </p:nvPr>
        </p:nvSpPr>
        <p:spPr/>
        <p:txBody>
          <a:bodyPr/>
          <a:lstStyle/>
          <a:p>
            <a:fld id="{D7A0D0E4-8D94-443E-820B-188B2E9A69C3}" type="slidenum">
              <a:rPr lang="en-US" smtClean="0"/>
              <a:t>48</a:t>
            </a:fld>
            <a:endParaRPr lang="en-US"/>
          </a:p>
        </p:txBody>
      </p:sp>
      <p:sp>
        <p:nvSpPr>
          <p:cNvPr id="9" name="Rectangle 8">
            <a:extLst>
              <a:ext uri="{FF2B5EF4-FFF2-40B4-BE49-F238E27FC236}">
                <a16:creationId xmlns:a16="http://schemas.microsoft.com/office/drawing/2014/main" id="{ED8786D4-7974-4CFA-BBA0-D8D79199388F}"/>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
        <p:nvSpPr>
          <p:cNvPr id="11" name="Title 1">
            <a:extLst>
              <a:ext uri="{FF2B5EF4-FFF2-40B4-BE49-F238E27FC236}">
                <a16:creationId xmlns:a16="http://schemas.microsoft.com/office/drawing/2014/main" id="{A8AC387E-AFE6-4208-B634-3424589AF939}"/>
              </a:ext>
            </a:extLst>
          </p:cNvPr>
          <p:cNvSpPr txBox="1">
            <a:spLocks/>
          </p:cNvSpPr>
          <p:nvPr/>
        </p:nvSpPr>
        <p:spPr>
          <a:xfrm>
            <a:off x="152399" y="681037"/>
            <a:ext cx="8839200" cy="918835"/>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600" dirty="0"/>
              <a:t>Complaints about WIC Staff</a:t>
            </a:r>
          </a:p>
        </p:txBody>
      </p:sp>
      <p:cxnSp>
        <p:nvCxnSpPr>
          <p:cNvPr id="12" name="Straight Connector 11">
            <a:extLst>
              <a:ext uri="{FF2B5EF4-FFF2-40B4-BE49-F238E27FC236}">
                <a16:creationId xmlns:a16="http://schemas.microsoft.com/office/drawing/2014/main" id="{39701C4B-8D6C-49F9-B6C1-654698216DD5}"/>
              </a:ext>
            </a:extLst>
          </p:cNvPr>
          <p:cNvCxnSpPr>
            <a:cxnSpLocks/>
          </p:cNvCxnSpPr>
          <p:nvPr/>
        </p:nvCxnSpPr>
        <p:spPr>
          <a:xfrm>
            <a:off x="0" y="1447800"/>
            <a:ext cx="9143999" cy="0"/>
          </a:xfrm>
          <a:prstGeom prst="line">
            <a:avLst/>
          </a:prstGeom>
          <a:ln w="3492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1554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4F2735-6B95-46F9-807B-538EBDE2D4D4}"/>
              </a:ext>
            </a:extLst>
          </p:cNvPr>
          <p:cNvSpPr>
            <a:spLocks noGrp="1"/>
          </p:cNvSpPr>
          <p:nvPr>
            <p:ph sz="half" idx="2"/>
          </p:nvPr>
        </p:nvSpPr>
        <p:spPr>
          <a:xfrm>
            <a:off x="3733800" y="1669844"/>
            <a:ext cx="4724400" cy="4686506"/>
          </a:xfrm>
        </p:spPr>
        <p:txBody>
          <a:bodyPr>
            <a:normAutofit/>
          </a:bodyPr>
          <a:lstStyle/>
          <a:p>
            <a:r>
              <a:rPr lang="en-US" sz="2400" b="0" dirty="0">
                <a:solidFill>
                  <a:schemeClr val="tx1"/>
                </a:solidFill>
              </a:rPr>
              <a:t>Questions? Want more information? Need help with what to enter into the complaint?</a:t>
            </a:r>
          </a:p>
          <a:p>
            <a:endParaRPr lang="en-US" sz="2600" b="0" dirty="0">
              <a:solidFill>
                <a:schemeClr val="tx1"/>
              </a:solidFill>
            </a:endParaRPr>
          </a:p>
          <a:p>
            <a:r>
              <a:rPr lang="en-US" sz="2600" b="0" dirty="0">
                <a:solidFill>
                  <a:schemeClr val="tx1"/>
                </a:solidFill>
              </a:rPr>
              <a:t>Contact: </a:t>
            </a:r>
          </a:p>
          <a:p>
            <a:endParaRPr lang="en-US" sz="2600" b="0" dirty="0">
              <a:solidFill>
                <a:schemeClr val="tx1"/>
              </a:solidFill>
            </a:endParaRPr>
          </a:p>
          <a:p>
            <a:r>
              <a:rPr lang="en-US" sz="2600" dirty="0">
                <a:solidFill>
                  <a:schemeClr val="tx1"/>
                </a:solidFill>
              </a:rPr>
              <a:t>Erin Macauley</a:t>
            </a:r>
          </a:p>
          <a:p>
            <a:r>
              <a:rPr lang="en-US" sz="2400" b="0" dirty="0">
                <a:solidFill>
                  <a:schemeClr val="tx1"/>
                </a:solidFill>
                <a:hlinkClick r:id="rId3"/>
              </a:rPr>
              <a:t>erin.n.macauley@state.or.us</a:t>
            </a:r>
            <a:r>
              <a:rPr lang="en-US" sz="2400" b="0" dirty="0">
                <a:solidFill>
                  <a:schemeClr val="tx1"/>
                </a:solidFill>
              </a:rPr>
              <a:t> </a:t>
            </a:r>
          </a:p>
          <a:p>
            <a:r>
              <a:rPr lang="en-US" sz="2600" b="0" dirty="0">
                <a:solidFill>
                  <a:schemeClr val="tx1"/>
                </a:solidFill>
              </a:rPr>
              <a:t>971-673-0061</a:t>
            </a:r>
          </a:p>
          <a:p>
            <a:r>
              <a:rPr lang="en-US" sz="1900" b="0" dirty="0">
                <a:solidFill>
                  <a:schemeClr val="tx1"/>
                </a:solidFill>
              </a:rPr>
              <a:t>**This is on your Job Aid**</a:t>
            </a:r>
          </a:p>
          <a:p>
            <a:endParaRPr lang="en-US" dirty="0"/>
          </a:p>
        </p:txBody>
      </p:sp>
      <p:sp>
        <p:nvSpPr>
          <p:cNvPr id="3" name="Slide Number Placeholder 2">
            <a:extLst>
              <a:ext uri="{FF2B5EF4-FFF2-40B4-BE49-F238E27FC236}">
                <a16:creationId xmlns:a16="http://schemas.microsoft.com/office/drawing/2014/main" id="{0CAD84C5-808A-4A5F-BCA6-F6EF53A8EA1A}"/>
              </a:ext>
            </a:extLst>
          </p:cNvPr>
          <p:cNvSpPr>
            <a:spLocks noGrp="1"/>
          </p:cNvSpPr>
          <p:nvPr>
            <p:ph type="sldNum" sz="quarter" idx="4294967295"/>
          </p:nvPr>
        </p:nvSpPr>
        <p:spPr>
          <a:xfrm>
            <a:off x="7086600" y="6356350"/>
            <a:ext cx="2057400" cy="365125"/>
          </a:xfrm>
        </p:spPr>
        <p:txBody>
          <a:bodyPr/>
          <a:lstStyle/>
          <a:p>
            <a:fld id="{D7A0D0E4-8D94-443E-820B-188B2E9A69C3}" type="slidenum">
              <a:rPr lang="en-US" smtClean="0"/>
              <a:t>49</a:t>
            </a:fld>
            <a:endParaRPr lang="en-US"/>
          </a:p>
        </p:txBody>
      </p:sp>
      <p:sp>
        <p:nvSpPr>
          <p:cNvPr id="9" name="Rectangle 8">
            <a:extLst>
              <a:ext uri="{FF2B5EF4-FFF2-40B4-BE49-F238E27FC236}">
                <a16:creationId xmlns:a16="http://schemas.microsoft.com/office/drawing/2014/main" id="{ED8786D4-7974-4CFA-BBA0-D8D79199388F}"/>
              </a:ext>
            </a:extLst>
          </p:cNvPr>
          <p:cNvSpPr/>
          <p:nvPr/>
        </p:nvSpPr>
        <p:spPr>
          <a:xfrm>
            <a:off x="0" y="6469476"/>
            <a:ext cx="9143999" cy="341632"/>
          </a:xfrm>
          <a:prstGeom prst="rect">
            <a:avLst/>
          </a:prstGeom>
          <a:solidFill>
            <a:srgbClr val="6C54A3"/>
          </a:solidFill>
        </p:spPr>
        <p:txBody>
          <a:bodyPr wrap="square">
            <a:spAutoFit/>
          </a:bodyPr>
          <a:lstStyle/>
          <a:p>
            <a:pPr>
              <a:lnSpc>
                <a:spcPct val="90000"/>
              </a:lnSpc>
              <a:spcBef>
                <a:spcPct val="0"/>
              </a:spcBef>
              <a:spcAft>
                <a:spcPts val="600"/>
              </a:spcAft>
            </a:pPr>
            <a:r>
              <a:rPr lang="en-US" dirty="0">
                <a:solidFill>
                  <a:schemeClr val="bg1"/>
                </a:solidFill>
              </a:rPr>
              <a:t>Submitting Complaints</a:t>
            </a:r>
          </a:p>
        </p:txBody>
      </p:sp>
      <p:sp>
        <p:nvSpPr>
          <p:cNvPr id="11" name="Title 1">
            <a:extLst>
              <a:ext uri="{FF2B5EF4-FFF2-40B4-BE49-F238E27FC236}">
                <a16:creationId xmlns:a16="http://schemas.microsoft.com/office/drawing/2014/main" id="{A8AC387E-AFE6-4208-B634-3424589AF939}"/>
              </a:ext>
            </a:extLst>
          </p:cNvPr>
          <p:cNvSpPr txBox="1">
            <a:spLocks/>
          </p:cNvSpPr>
          <p:nvPr/>
        </p:nvSpPr>
        <p:spPr>
          <a:xfrm>
            <a:off x="152399" y="274309"/>
            <a:ext cx="8839200" cy="1325563"/>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sz="3600" dirty="0"/>
              <a:t>Who is the State WIC Office Civil Rights Coordinator ???</a:t>
            </a:r>
          </a:p>
        </p:txBody>
      </p:sp>
      <p:cxnSp>
        <p:nvCxnSpPr>
          <p:cNvPr id="12" name="Straight Connector 11">
            <a:extLst>
              <a:ext uri="{FF2B5EF4-FFF2-40B4-BE49-F238E27FC236}">
                <a16:creationId xmlns:a16="http://schemas.microsoft.com/office/drawing/2014/main" id="{39701C4B-8D6C-49F9-B6C1-654698216DD5}"/>
              </a:ext>
            </a:extLst>
          </p:cNvPr>
          <p:cNvCxnSpPr>
            <a:cxnSpLocks/>
          </p:cNvCxnSpPr>
          <p:nvPr/>
        </p:nvCxnSpPr>
        <p:spPr>
          <a:xfrm>
            <a:off x="0" y="1447800"/>
            <a:ext cx="9143999" cy="0"/>
          </a:xfrm>
          <a:prstGeom prst="line">
            <a:avLst/>
          </a:prstGeom>
          <a:ln w="34925">
            <a:solidFill>
              <a:srgbClr val="CC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4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64" y="857250"/>
            <a:ext cx="5557102" cy="5276549"/>
          </a:xfrm>
          <a:prstGeom prst="rect">
            <a:avLst/>
          </a:prstGeom>
        </p:spPr>
      </p:pic>
      <p:sp>
        <p:nvSpPr>
          <p:cNvPr id="6" name="TextBox 5">
            <a:extLst>
              <a:ext uri="{FF2B5EF4-FFF2-40B4-BE49-F238E27FC236}">
                <a16:creationId xmlns:a16="http://schemas.microsoft.com/office/drawing/2014/main" id="{C719F967-4D35-48FE-8CA6-250C87156263}"/>
              </a:ext>
            </a:extLst>
          </p:cNvPr>
          <p:cNvSpPr txBox="1"/>
          <p:nvPr/>
        </p:nvSpPr>
        <p:spPr>
          <a:xfrm>
            <a:off x="5329830" y="1859339"/>
            <a:ext cx="3365369" cy="3139321"/>
          </a:xfrm>
          <a:prstGeom prst="rect">
            <a:avLst/>
          </a:prstGeom>
          <a:noFill/>
        </p:spPr>
        <p:txBody>
          <a:bodyPr wrap="square" rtlCol="0">
            <a:spAutoFit/>
          </a:bodyPr>
          <a:lstStyle/>
          <a:p>
            <a:r>
              <a:rPr lang="en-US" sz="3300" dirty="0">
                <a:latin typeface="Verdana" panose="020B0604030504040204" pitchFamily="34" charset="0"/>
                <a:ea typeface="Verdana" panose="020B0604030504040204" pitchFamily="34" charset="0"/>
              </a:rPr>
              <a:t>Age</a:t>
            </a:r>
          </a:p>
          <a:p>
            <a:r>
              <a:rPr lang="en-US" sz="3300" dirty="0">
                <a:latin typeface="Verdana" panose="020B0604030504040204" pitchFamily="34" charset="0"/>
                <a:ea typeface="Verdana" panose="020B0604030504040204" pitchFamily="34" charset="0"/>
              </a:rPr>
              <a:t>Race</a:t>
            </a:r>
          </a:p>
          <a:p>
            <a:r>
              <a:rPr lang="en-US" sz="3300" dirty="0">
                <a:latin typeface="Verdana" panose="020B0604030504040204" pitchFamily="34" charset="0"/>
                <a:ea typeface="Verdana" panose="020B0604030504040204" pitchFamily="34" charset="0"/>
              </a:rPr>
              <a:t>National Origin</a:t>
            </a:r>
          </a:p>
          <a:p>
            <a:r>
              <a:rPr lang="en-US" sz="3300" dirty="0">
                <a:latin typeface="Verdana" panose="020B0604030504040204" pitchFamily="34" charset="0"/>
                <a:ea typeface="Verdana" panose="020B0604030504040204" pitchFamily="34" charset="0"/>
              </a:rPr>
              <a:t>Sex</a:t>
            </a:r>
          </a:p>
          <a:p>
            <a:r>
              <a:rPr lang="en-US" sz="3300" dirty="0">
                <a:latin typeface="Verdana" panose="020B0604030504040204" pitchFamily="34" charset="0"/>
                <a:ea typeface="Verdana" panose="020B0604030504040204" pitchFamily="34" charset="0"/>
              </a:rPr>
              <a:t>Color</a:t>
            </a:r>
          </a:p>
          <a:p>
            <a:r>
              <a:rPr lang="en-US" sz="3300" dirty="0">
                <a:latin typeface="Verdana" panose="020B0604030504040204" pitchFamily="34" charset="0"/>
                <a:ea typeface="Verdana" panose="020B0604030504040204" pitchFamily="34" charset="0"/>
              </a:rPr>
              <a:t>Disability</a:t>
            </a:r>
          </a:p>
        </p:txBody>
      </p:sp>
      <p:sp>
        <p:nvSpPr>
          <p:cNvPr id="7" name="TextBox 6">
            <a:extLst>
              <a:ext uri="{FF2B5EF4-FFF2-40B4-BE49-F238E27FC236}">
                <a16:creationId xmlns:a16="http://schemas.microsoft.com/office/drawing/2014/main" id="{3BD0240C-C836-4142-A5CD-1769B034BD26}"/>
              </a:ext>
            </a:extLst>
          </p:cNvPr>
          <p:cNvSpPr txBox="1"/>
          <p:nvPr/>
        </p:nvSpPr>
        <p:spPr>
          <a:xfrm>
            <a:off x="990600" y="373648"/>
            <a:ext cx="7834460" cy="854080"/>
          </a:xfrm>
          <a:prstGeom prst="rect">
            <a:avLst/>
          </a:prstGeom>
          <a:noFill/>
        </p:spPr>
        <p:txBody>
          <a:bodyPr wrap="square" rtlCol="0">
            <a:spAutoFit/>
          </a:bodyPr>
          <a:lstStyle/>
          <a:p>
            <a:pPr algn="ctr"/>
            <a:r>
              <a:rPr lang="en-US" sz="3600" b="1" dirty="0">
                <a:latin typeface="Verdana" panose="020B0604030504040204" pitchFamily="34" charset="0"/>
                <a:ea typeface="Verdana" panose="020B0604030504040204" pitchFamily="34" charset="0"/>
              </a:rPr>
              <a:t>6 Protected Classes in WIC</a:t>
            </a:r>
          </a:p>
          <a:p>
            <a:endParaRPr lang="en-US" sz="1350" dirty="0"/>
          </a:p>
        </p:txBody>
      </p:sp>
      <p:sp>
        <p:nvSpPr>
          <p:cNvPr id="2" name="Slide Number Placeholder 1">
            <a:extLst>
              <a:ext uri="{FF2B5EF4-FFF2-40B4-BE49-F238E27FC236}">
                <a16:creationId xmlns:a16="http://schemas.microsoft.com/office/drawing/2014/main" id="{CB04C64E-76E0-4036-B1D0-85AD7F78DEF0}"/>
              </a:ext>
            </a:extLst>
          </p:cNvPr>
          <p:cNvSpPr>
            <a:spLocks noGrp="1"/>
          </p:cNvSpPr>
          <p:nvPr>
            <p:ph type="sldNum" sz="quarter" idx="12"/>
          </p:nvPr>
        </p:nvSpPr>
        <p:spPr/>
        <p:txBody>
          <a:bodyPr/>
          <a:lstStyle/>
          <a:p>
            <a:fld id="{BFCDC084-59C3-4865-AF8C-CD73E9526E8C}" type="slidenum">
              <a:rPr lang="en-US" smtClean="0"/>
              <a:t>5</a:t>
            </a:fld>
            <a:endParaRPr lang="en-US"/>
          </a:p>
        </p:txBody>
      </p:sp>
      <p:sp>
        <p:nvSpPr>
          <p:cNvPr id="10" name="Rectangle 9">
            <a:extLst>
              <a:ext uri="{FF2B5EF4-FFF2-40B4-BE49-F238E27FC236}">
                <a16:creationId xmlns:a16="http://schemas.microsoft.com/office/drawing/2014/main" id="{03BB6D90-8891-463C-B454-792AC70152D1}"/>
              </a:ext>
            </a:extLst>
          </p:cNvPr>
          <p:cNvSpPr/>
          <p:nvPr/>
        </p:nvSpPr>
        <p:spPr>
          <a:xfrm>
            <a:off x="0" y="6469476"/>
            <a:ext cx="9143999" cy="341632"/>
          </a:xfrm>
          <a:prstGeom prst="rect">
            <a:avLst/>
          </a:prstGeom>
          <a:solidFill>
            <a:srgbClr val="2E3192"/>
          </a:solidFill>
        </p:spPr>
        <p:txBody>
          <a:bodyPr wrap="square">
            <a:spAutoFit/>
          </a:bodyPr>
          <a:lstStyle/>
          <a:p>
            <a:pPr>
              <a:lnSpc>
                <a:spcPct val="90000"/>
              </a:lnSpc>
              <a:spcBef>
                <a:spcPct val="0"/>
              </a:spcBef>
              <a:spcAft>
                <a:spcPts val="600"/>
              </a:spcAft>
            </a:pPr>
            <a:r>
              <a:rPr lang="en-US" dirty="0">
                <a:solidFill>
                  <a:schemeClr val="bg1"/>
                </a:solidFill>
              </a:rPr>
              <a:t>Protected Classes in WIC</a:t>
            </a:r>
          </a:p>
        </p:txBody>
      </p:sp>
    </p:spTree>
    <p:extLst>
      <p:ext uri="{BB962C8B-B14F-4D97-AF65-F5344CB8AC3E}">
        <p14:creationId xmlns:p14="http://schemas.microsoft.com/office/powerpoint/2010/main" val="3493241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1A7649B-FA3E-436E-8821-6FF128CD415D}"/>
              </a:ext>
            </a:extLst>
          </p:cNvPr>
          <p:cNvSpPr txBox="1"/>
          <p:nvPr/>
        </p:nvSpPr>
        <p:spPr>
          <a:xfrm>
            <a:off x="491490" y="246184"/>
            <a:ext cx="4725279" cy="17526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dirty="0">
                <a:latin typeface="Verdana" panose="020B0604030504040204" pitchFamily="34" charset="0"/>
                <a:ea typeface="Verdana" panose="020B0604030504040204" pitchFamily="34" charset="0"/>
                <a:cs typeface="+mj-cs"/>
              </a:rPr>
              <a:t>Case Studies for Complaints</a:t>
            </a:r>
            <a:endParaRPr lang="en-US" sz="3700" dirty="0">
              <a:latin typeface="+mj-lt"/>
              <a:ea typeface="+mj-ea"/>
              <a:cs typeface="+mj-cs"/>
            </a:endParaRP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0003D9EA-3558-412A-AB34-F133F2E5ECFB}"/>
              </a:ext>
            </a:extLst>
          </p:cNvPr>
          <p:cNvSpPr>
            <a:spLocks noGrp="1"/>
          </p:cNvSpPr>
          <p:nvPr>
            <p:ph type="sldNum" sz="quarter" idx="12"/>
          </p:nvPr>
        </p:nvSpPr>
        <p:spPr/>
        <p:txBody>
          <a:bodyPr/>
          <a:lstStyle/>
          <a:p>
            <a:fld id="{D7A0D0E4-8D94-443E-820B-188B2E9A69C3}" type="slidenum">
              <a:rPr lang="en-US" smtClean="0"/>
              <a:t>50</a:t>
            </a:fld>
            <a:endParaRPr lang="en-US"/>
          </a:p>
        </p:txBody>
      </p:sp>
      <p:pic>
        <p:nvPicPr>
          <p:cNvPr id="11" name="Content Placeholder 10">
            <a:extLst>
              <a:ext uri="{FF2B5EF4-FFF2-40B4-BE49-F238E27FC236}">
                <a16:creationId xmlns:a16="http://schemas.microsoft.com/office/drawing/2014/main" id="{EFA92283-2850-4F76-85DA-147C322D40DA}"/>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199" y="228599"/>
            <a:ext cx="4654577" cy="4419589"/>
          </a:xfrm>
          <a:prstGeom prst="rect">
            <a:avLst/>
          </a:prstGeom>
        </p:spPr>
      </p:pic>
      <p:sp>
        <p:nvSpPr>
          <p:cNvPr id="7" name="Rectangle 6">
            <a:extLst>
              <a:ext uri="{FF2B5EF4-FFF2-40B4-BE49-F238E27FC236}">
                <a16:creationId xmlns:a16="http://schemas.microsoft.com/office/drawing/2014/main" id="{E1EC4D89-2661-4F53-8EA6-557ADB5E8D52}"/>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34888428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28EB4-4285-4B7B-B044-0ACE629768A2}"/>
              </a:ext>
            </a:extLst>
          </p:cNvPr>
          <p:cNvSpPr>
            <a:spLocks noGrp="1"/>
          </p:cNvSpPr>
          <p:nvPr>
            <p:ph type="title"/>
          </p:nvPr>
        </p:nvSpPr>
        <p:spPr>
          <a:xfrm>
            <a:off x="3724072" y="136524"/>
            <a:ext cx="4939868" cy="1778904"/>
          </a:xfrm>
        </p:spPr>
        <p:txBody>
          <a:bodyPr anchor="b">
            <a:normAutofit/>
          </a:bodyPr>
          <a:lstStyle/>
          <a:p>
            <a:r>
              <a:rPr lang="en-US" dirty="0"/>
              <a:t>Complaints </a:t>
            </a:r>
            <a:r>
              <a:rPr lang="en-US" dirty="0" err="1"/>
              <a:t>Complaints</a:t>
            </a:r>
            <a:br>
              <a:rPr lang="en-US" dirty="0"/>
            </a:br>
            <a:r>
              <a:rPr lang="en-US" dirty="0" err="1"/>
              <a:t>Complaints</a:t>
            </a:r>
            <a:endParaRPr lang="en-US" dirty="0"/>
          </a:p>
        </p:txBody>
      </p:sp>
      <p:pic>
        <p:nvPicPr>
          <p:cNvPr id="6" name="Picture 5" descr="A person talking on a cell phone&#10;&#10;Description generated with high confidence">
            <a:extLst>
              <a:ext uri="{FF2B5EF4-FFF2-40B4-BE49-F238E27FC236}">
                <a16:creationId xmlns:a16="http://schemas.microsoft.com/office/drawing/2014/main" id="{DCBFAADC-373B-480E-9303-23BEDA28561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0" y="10"/>
            <a:ext cx="3476673"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A4DC61"/>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845586EF-7CE6-4349-B565-8978C4A0C488}"/>
              </a:ext>
            </a:extLst>
          </p:cNvPr>
          <p:cNvSpPr>
            <a:spLocks noGrp="1"/>
          </p:cNvSpPr>
          <p:nvPr>
            <p:ph idx="1"/>
          </p:nvPr>
        </p:nvSpPr>
        <p:spPr>
          <a:xfrm>
            <a:off x="3724073" y="2438400"/>
            <a:ext cx="5267527" cy="3962400"/>
          </a:xfrm>
        </p:spPr>
        <p:txBody>
          <a:bodyPr>
            <a:normAutofit lnSpcReduction="10000"/>
          </a:bodyPr>
          <a:lstStyle/>
          <a:p>
            <a:r>
              <a:rPr lang="en-US" sz="1800" dirty="0"/>
              <a:t>Sometimes it’s hard to tell the difference between bad customer service and civil rights complaints.</a:t>
            </a:r>
          </a:p>
          <a:p>
            <a:endParaRPr lang="en-US" sz="1800" dirty="0"/>
          </a:p>
          <a:p>
            <a:r>
              <a:rPr lang="en-US" sz="1800" dirty="0"/>
              <a:t>All complaints should be reported even if they don’t seem serious, or they don’t seem like they can be “proved.” </a:t>
            </a:r>
          </a:p>
          <a:p>
            <a:endParaRPr lang="en-US" sz="1800" dirty="0"/>
          </a:p>
          <a:p>
            <a:r>
              <a:rPr lang="en-US" sz="1800" dirty="0"/>
              <a:t>Complaints are tracked and recorded to look at how we can support participants and our vendors. </a:t>
            </a:r>
          </a:p>
          <a:p>
            <a:endParaRPr lang="en-US" sz="1800" dirty="0"/>
          </a:p>
          <a:p>
            <a:r>
              <a:rPr lang="en-US" sz="1800" dirty="0"/>
              <a:t>Let’s look at some case studies to see the difference.</a:t>
            </a:r>
          </a:p>
        </p:txBody>
      </p:sp>
      <p:sp>
        <p:nvSpPr>
          <p:cNvPr id="3" name="Slide Number Placeholder 2">
            <a:extLst>
              <a:ext uri="{FF2B5EF4-FFF2-40B4-BE49-F238E27FC236}">
                <a16:creationId xmlns:a16="http://schemas.microsoft.com/office/drawing/2014/main" id="{474DB384-C541-4878-936D-A2A41C0C322A}"/>
              </a:ext>
            </a:extLst>
          </p:cNvPr>
          <p:cNvSpPr>
            <a:spLocks noGrp="1"/>
          </p:cNvSpPr>
          <p:nvPr>
            <p:ph type="sldNum" sz="quarter" idx="12"/>
          </p:nvPr>
        </p:nvSpPr>
        <p:spPr/>
        <p:txBody>
          <a:bodyPr/>
          <a:lstStyle/>
          <a:p>
            <a:fld id="{D7A0D0E4-8D94-443E-820B-188B2E9A69C3}" type="slidenum">
              <a:rPr lang="en-US" smtClean="0"/>
              <a:t>51</a:t>
            </a:fld>
            <a:endParaRPr lang="en-US"/>
          </a:p>
        </p:txBody>
      </p:sp>
      <p:cxnSp>
        <p:nvCxnSpPr>
          <p:cNvPr id="9" name="Straight Connector 8">
            <a:extLst>
              <a:ext uri="{FF2B5EF4-FFF2-40B4-BE49-F238E27FC236}">
                <a16:creationId xmlns:a16="http://schemas.microsoft.com/office/drawing/2014/main" id="{B703F2D5-C2D8-41FC-A81C-2E36ED818CF6}"/>
              </a:ext>
            </a:extLst>
          </p:cNvPr>
          <p:cNvCxnSpPr>
            <a:cxnSpLocks/>
          </p:cNvCxnSpPr>
          <p:nvPr/>
        </p:nvCxnSpPr>
        <p:spPr>
          <a:xfrm>
            <a:off x="3724072" y="2109255"/>
            <a:ext cx="4939868" cy="5862"/>
          </a:xfrm>
          <a:prstGeom prst="line">
            <a:avLst/>
          </a:prstGeom>
          <a:ln w="34925">
            <a:solidFill>
              <a:srgbClr val="CC99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7BA6D4F-93C4-4EC3-8E7A-B7724892A31A}"/>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171932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D00D-DDD2-45D6-80AC-175B3571F7C8}"/>
              </a:ext>
            </a:extLst>
          </p:cNvPr>
          <p:cNvSpPr>
            <a:spLocks noGrp="1"/>
          </p:cNvSpPr>
          <p:nvPr>
            <p:ph type="title"/>
          </p:nvPr>
        </p:nvSpPr>
        <p:spPr>
          <a:xfrm>
            <a:off x="321724" y="0"/>
            <a:ext cx="3845274" cy="1676603"/>
          </a:xfrm>
        </p:spPr>
        <p:txBody>
          <a:bodyPr>
            <a:normAutofit/>
          </a:bodyPr>
          <a:lstStyle/>
          <a:p>
            <a:r>
              <a:rPr lang="en-US" dirty="0"/>
              <a:t>Case Study </a:t>
            </a:r>
          </a:p>
        </p:txBody>
      </p:sp>
      <p:sp>
        <p:nvSpPr>
          <p:cNvPr id="3" name="Content Placeholder 2">
            <a:extLst>
              <a:ext uri="{FF2B5EF4-FFF2-40B4-BE49-F238E27FC236}">
                <a16:creationId xmlns:a16="http://schemas.microsoft.com/office/drawing/2014/main" id="{A12F8871-2646-4617-9812-EB525A160155}"/>
              </a:ext>
            </a:extLst>
          </p:cNvPr>
          <p:cNvSpPr>
            <a:spLocks noGrp="1"/>
          </p:cNvSpPr>
          <p:nvPr>
            <p:ph idx="1"/>
          </p:nvPr>
        </p:nvSpPr>
        <p:spPr>
          <a:xfrm>
            <a:off x="152400" y="1524002"/>
            <a:ext cx="4415559" cy="4807042"/>
          </a:xfrm>
        </p:spPr>
        <p:txBody>
          <a:bodyPr>
            <a:normAutofit/>
          </a:bodyPr>
          <a:lstStyle/>
          <a:p>
            <a:r>
              <a:rPr lang="en-US" sz="2000" dirty="0"/>
              <a:t>A participant has goat milk as a benefit.</a:t>
            </a:r>
          </a:p>
          <a:p>
            <a:endParaRPr lang="en-US" sz="2000" dirty="0"/>
          </a:p>
          <a:p>
            <a:r>
              <a:rPr lang="en-US" sz="2000" dirty="0"/>
              <a:t>The family can’t find it on the shelf and asks the store if they can start carrying it for them so they can buy it next time.</a:t>
            </a:r>
          </a:p>
          <a:p>
            <a:endParaRPr lang="en-US" sz="2000" dirty="0"/>
          </a:p>
          <a:p>
            <a:r>
              <a:rPr lang="en-US" sz="2000" dirty="0"/>
              <a:t>The store tells them that it’s not a minimum stock requirement for the WIC program. The store tells the WIC family they cannot carry it because it’s too expensive to get and they are not required to carry it.</a:t>
            </a:r>
          </a:p>
          <a:p>
            <a:endParaRPr lang="en-US" sz="1500" dirty="0"/>
          </a:p>
        </p:txBody>
      </p:sp>
      <p:pic>
        <p:nvPicPr>
          <p:cNvPr id="5" name="Picture 4" descr="A picture containing animal, mammal, grass, fence&#10;&#10;Description generated with very high confidence">
            <a:extLst>
              <a:ext uri="{FF2B5EF4-FFF2-40B4-BE49-F238E27FC236}">
                <a16:creationId xmlns:a16="http://schemas.microsoft.com/office/drawing/2014/main" id="{E68498D3-5678-4B49-B355-A5E28ABC5C2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07975" y="457200"/>
            <a:ext cx="4096293" cy="5577837"/>
          </a:xfrm>
          <a:prstGeom prst="rect">
            <a:avLst/>
          </a:prstGeom>
          <a:effectLst/>
        </p:spPr>
      </p:pic>
      <p:sp>
        <p:nvSpPr>
          <p:cNvPr id="4" name="Slide Number Placeholder 3">
            <a:extLst>
              <a:ext uri="{FF2B5EF4-FFF2-40B4-BE49-F238E27FC236}">
                <a16:creationId xmlns:a16="http://schemas.microsoft.com/office/drawing/2014/main" id="{49D0DCFA-BB27-4C73-A42F-15676654B179}"/>
              </a:ext>
            </a:extLst>
          </p:cNvPr>
          <p:cNvSpPr>
            <a:spLocks noGrp="1"/>
          </p:cNvSpPr>
          <p:nvPr>
            <p:ph type="sldNum" sz="quarter" idx="12"/>
          </p:nvPr>
        </p:nvSpPr>
        <p:spPr/>
        <p:txBody>
          <a:bodyPr/>
          <a:lstStyle/>
          <a:p>
            <a:fld id="{D7A0D0E4-8D94-443E-820B-188B2E9A69C3}" type="slidenum">
              <a:rPr lang="en-US" smtClean="0"/>
              <a:t>52</a:t>
            </a:fld>
            <a:endParaRPr lang="en-US"/>
          </a:p>
        </p:txBody>
      </p:sp>
      <p:sp>
        <p:nvSpPr>
          <p:cNvPr id="7" name="Rectangle 6">
            <a:extLst>
              <a:ext uri="{FF2B5EF4-FFF2-40B4-BE49-F238E27FC236}">
                <a16:creationId xmlns:a16="http://schemas.microsoft.com/office/drawing/2014/main" id="{44177249-C856-4A94-B6F6-812B1258DB9D}"/>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cxnSp>
        <p:nvCxnSpPr>
          <p:cNvPr id="9" name="Straight Connector 8">
            <a:extLst>
              <a:ext uri="{FF2B5EF4-FFF2-40B4-BE49-F238E27FC236}">
                <a16:creationId xmlns:a16="http://schemas.microsoft.com/office/drawing/2014/main" id="{E120BDFC-6094-467C-849E-8FF6A7A93B1E}"/>
              </a:ext>
            </a:extLst>
          </p:cNvPr>
          <p:cNvCxnSpPr/>
          <p:nvPr/>
        </p:nvCxnSpPr>
        <p:spPr>
          <a:xfrm>
            <a:off x="321724" y="1219200"/>
            <a:ext cx="402167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2380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2EF2C4-B41E-43DC-869B-353D9349CADC}"/>
              </a:ext>
            </a:extLst>
          </p:cNvPr>
          <p:cNvSpPr>
            <a:spLocks noGrp="1"/>
          </p:cNvSpPr>
          <p:nvPr>
            <p:ph type="title"/>
          </p:nvPr>
        </p:nvSpPr>
        <p:spPr>
          <a:xfrm>
            <a:off x="494630" y="243467"/>
            <a:ext cx="5605629" cy="994172"/>
          </a:xfrm>
        </p:spPr>
        <p:txBody>
          <a:bodyPr>
            <a:normAutofit/>
          </a:bodyPr>
          <a:lstStyle/>
          <a:p>
            <a:r>
              <a:rPr lang="en-US" dirty="0"/>
              <a:t>Let’s Discuss</a:t>
            </a:r>
          </a:p>
        </p:txBody>
      </p:sp>
      <p:sp>
        <p:nvSpPr>
          <p:cNvPr id="3" name="Content Placeholder 2">
            <a:extLst>
              <a:ext uri="{FF2B5EF4-FFF2-40B4-BE49-F238E27FC236}">
                <a16:creationId xmlns:a16="http://schemas.microsoft.com/office/drawing/2014/main" id="{E876FA10-524E-44B2-A9F5-47F57F05CF99}"/>
              </a:ext>
            </a:extLst>
          </p:cNvPr>
          <p:cNvSpPr>
            <a:spLocks noGrp="1"/>
          </p:cNvSpPr>
          <p:nvPr>
            <p:ph idx="1"/>
          </p:nvPr>
        </p:nvSpPr>
        <p:spPr>
          <a:xfrm>
            <a:off x="566412" y="1291355"/>
            <a:ext cx="5033221" cy="4724815"/>
          </a:xfrm>
        </p:spPr>
        <p:txBody>
          <a:bodyPr anchor="ctr">
            <a:noAutofit/>
          </a:bodyPr>
          <a:lstStyle/>
          <a:p>
            <a:r>
              <a:rPr lang="en-US" sz="2000" dirty="0"/>
              <a:t>Does having goat milk as a benefit make someone part of a protected class? </a:t>
            </a:r>
          </a:p>
          <a:p>
            <a:endParaRPr lang="en-US" sz="2000" dirty="0"/>
          </a:p>
          <a:p>
            <a:r>
              <a:rPr lang="en-US" sz="2000" dirty="0"/>
              <a:t>Is the store discriminating against the participant by declining to carry goat milk?</a:t>
            </a:r>
          </a:p>
          <a:p>
            <a:endParaRPr lang="en-US" sz="2000" dirty="0"/>
          </a:p>
          <a:p>
            <a:r>
              <a:rPr lang="en-US" sz="2000" dirty="0"/>
              <a:t>Is this bad customer service? </a:t>
            </a:r>
          </a:p>
          <a:p>
            <a:endParaRPr lang="en-US" sz="2000" dirty="0"/>
          </a:p>
          <a:p>
            <a:r>
              <a:rPr lang="en-US" sz="2000" dirty="0"/>
              <a:t>If you hear this complaint should you enter it into TWIST?</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Chat">
            <a:extLst>
              <a:ext uri="{FF2B5EF4-FFF2-40B4-BE49-F238E27FC236}">
                <a16:creationId xmlns:a16="http://schemas.microsoft.com/office/drawing/2014/main" id="{50951DB9-35AD-4948-92CE-894DC30E29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72DE13DB-69B9-4D74-A610-DD08245B1EFE}"/>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53</a:t>
            </a:fld>
            <a:endParaRPr lang="en-US" sz="920">
              <a:solidFill>
                <a:srgbClr val="FFFFFF"/>
              </a:solidFill>
            </a:endParaRPr>
          </a:p>
        </p:txBody>
      </p:sp>
      <p:sp>
        <p:nvSpPr>
          <p:cNvPr id="8" name="Rectangle 7">
            <a:extLst>
              <a:ext uri="{FF2B5EF4-FFF2-40B4-BE49-F238E27FC236}">
                <a16:creationId xmlns:a16="http://schemas.microsoft.com/office/drawing/2014/main" id="{2B1B69E3-BF9C-4CA1-A909-3D27E61C869B}"/>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98909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C36361-2FC4-406F-8AD0-AFA91CBBB0FD}"/>
              </a:ext>
            </a:extLst>
          </p:cNvPr>
          <p:cNvSpPr>
            <a:spLocks noGrp="1"/>
          </p:cNvSpPr>
          <p:nvPr>
            <p:ph type="title"/>
          </p:nvPr>
        </p:nvSpPr>
        <p:spPr>
          <a:xfrm>
            <a:off x="381000" y="134579"/>
            <a:ext cx="5605629" cy="994172"/>
          </a:xfrm>
        </p:spPr>
        <p:txBody>
          <a:bodyPr>
            <a:normAutofit/>
          </a:bodyPr>
          <a:lstStyle/>
          <a:p>
            <a:r>
              <a:rPr lang="en-US" dirty="0"/>
              <a:t>Answers</a:t>
            </a:r>
            <a:endParaRPr lang="en-US" sz="3850" b="1" dirty="0"/>
          </a:p>
        </p:txBody>
      </p:sp>
      <p:sp>
        <p:nvSpPr>
          <p:cNvPr id="3" name="Content Placeholder 2">
            <a:extLst>
              <a:ext uri="{FF2B5EF4-FFF2-40B4-BE49-F238E27FC236}">
                <a16:creationId xmlns:a16="http://schemas.microsoft.com/office/drawing/2014/main" id="{E876FA10-524E-44B2-A9F5-47F57F05CF99}"/>
              </a:ext>
            </a:extLst>
          </p:cNvPr>
          <p:cNvSpPr>
            <a:spLocks noGrp="1"/>
          </p:cNvSpPr>
          <p:nvPr>
            <p:ph idx="1"/>
          </p:nvPr>
        </p:nvSpPr>
        <p:spPr>
          <a:xfrm>
            <a:off x="575064" y="1905000"/>
            <a:ext cx="5519966" cy="3429001"/>
          </a:xfrm>
        </p:spPr>
        <p:txBody>
          <a:bodyPr anchor="ctr">
            <a:noAutofit/>
          </a:bodyPr>
          <a:lstStyle/>
          <a:p>
            <a:r>
              <a:rPr lang="en-US" sz="1600" dirty="0"/>
              <a:t>Does having goat milk as a benefit make someone part of a protected class? </a:t>
            </a:r>
          </a:p>
          <a:p>
            <a:r>
              <a:rPr lang="en-US" sz="1600" b="1" dirty="0"/>
              <a:t>Answer </a:t>
            </a:r>
            <a:r>
              <a:rPr lang="en-US" sz="1600" dirty="0"/>
              <a:t>- No</a:t>
            </a:r>
          </a:p>
          <a:p>
            <a:endParaRPr lang="en-US" sz="1600" dirty="0"/>
          </a:p>
          <a:p>
            <a:r>
              <a:rPr lang="en-US" sz="1600" dirty="0"/>
              <a:t>Is the store discriminating against the participant by declining to carry goat milk?</a:t>
            </a:r>
          </a:p>
          <a:p>
            <a:r>
              <a:rPr lang="en-US" sz="1600" b="1" dirty="0"/>
              <a:t>Answer </a:t>
            </a:r>
            <a:r>
              <a:rPr lang="en-US" sz="1600" dirty="0"/>
              <a:t>- No. It isn’t a minimum stock requirement. </a:t>
            </a:r>
          </a:p>
          <a:p>
            <a:endParaRPr lang="en-US" sz="1600" dirty="0"/>
          </a:p>
          <a:p>
            <a:r>
              <a:rPr lang="en-US" sz="1600" dirty="0"/>
              <a:t>Is this bad customer service ? </a:t>
            </a:r>
          </a:p>
          <a:p>
            <a:r>
              <a:rPr lang="en-US" sz="1600" b="1" dirty="0"/>
              <a:t>Answer</a:t>
            </a:r>
            <a:r>
              <a:rPr lang="en-US" sz="1600" dirty="0"/>
              <a:t> - No. The store gave the WIC family a clear explanation about why they cannot carry this item. </a:t>
            </a:r>
          </a:p>
          <a:p>
            <a:endParaRPr lang="en-US" sz="1600" dirty="0"/>
          </a:p>
          <a:p>
            <a:r>
              <a:rPr lang="en-US" sz="1600" dirty="0"/>
              <a:t>If you hear this complaint should you enter it into TWIST?</a:t>
            </a:r>
          </a:p>
          <a:p>
            <a:r>
              <a:rPr lang="en-US" sz="1600" b="1" dirty="0"/>
              <a:t>Answer</a:t>
            </a:r>
            <a:r>
              <a:rPr lang="en-US" sz="1600" dirty="0"/>
              <a:t> - Yes. This helps us track and answer any questions or clarify important information with participants or the grocery store. </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Checkmark">
            <a:extLst>
              <a:ext uri="{FF2B5EF4-FFF2-40B4-BE49-F238E27FC236}">
                <a16:creationId xmlns:a16="http://schemas.microsoft.com/office/drawing/2014/main" id="{CE896E36-A570-4963-A134-4646C75FD6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72DE13DB-69B9-4D74-A610-DD08245B1EFE}"/>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54</a:t>
            </a:fld>
            <a:endParaRPr lang="en-US" sz="920">
              <a:solidFill>
                <a:srgbClr val="FFFFFF"/>
              </a:solidFill>
            </a:endParaRPr>
          </a:p>
        </p:txBody>
      </p:sp>
      <p:sp>
        <p:nvSpPr>
          <p:cNvPr id="9" name="Rectangle 8">
            <a:extLst>
              <a:ext uri="{FF2B5EF4-FFF2-40B4-BE49-F238E27FC236}">
                <a16:creationId xmlns:a16="http://schemas.microsoft.com/office/drawing/2014/main" id="{F6818C07-D7F0-43BE-8FA3-130B3C18A26C}"/>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36014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F165E-6BD4-4807-B0EB-90348893FC9B}"/>
              </a:ext>
            </a:extLst>
          </p:cNvPr>
          <p:cNvSpPr>
            <a:spLocks noGrp="1"/>
          </p:cNvSpPr>
          <p:nvPr>
            <p:ph type="title"/>
          </p:nvPr>
        </p:nvSpPr>
        <p:spPr>
          <a:xfrm>
            <a:off x="321724" y="72514"/>
            <a:ext cx="3845274" cy="1123334"/>
          </a:xfrm>
        </p:spPr>
        <p:txBody>
          <a:bodyPr>
            <a:normAutofit/>
          </a:bodyPr>
          <a:lstStyle/>
          <a:p>
            <a:r>
              <a:rPr lang="en-US" sz="4000" dirty="0"/>
              <a:t>Case Study</a:t>
            </a:r>
          </a:p>
        </p:txBody>
      </p:sp>
      <p:sp>
        <p:nvSpPr>
          <p:cNvPr id="4" name="Content Placeholder 3">
            <a:extLst>
              <a:ext uri="{FF2B5EF4-FFF2-40B4-BE49-F238E27FC236}">
                <a16:creationId xmlns:a16="http://schemas.microsoft.com/office/drawing/2014/main" id="{F665C63F-600C-4458-A6EF-C79C34E57897}"/>
              </a:ext>
            </a:extLst>
          </p:cNvPr>
          <p:cNvSpPr txBox="1">
            <a:spLocks noGrp="1"/>
          </p:cNvSpPr>
          <p:nvPr>
            <p:ph idx="1"/>
          </p:nvPr>
        </p:nvSpPr>
        <p:spPr>
          <a:xfrm>
            <a:off x="298278" y="1536290"/>
            <a:ext cx="3845272" cy="3785419"/>
          </a:xfrm>
          <a:prstGeom prst="rect">
            <a:avLst/>
          </a:prstGeom>
        </p:spPr>
        <p:txBody>
          <a:bodyPr rtlCol="0">
            <a:normAutofit/>
          </a:bodyPr>
          <a:lstStyle/>
          <a:p>
            <a:r>
              <a:rPr lang="en-US" sz="2000" dirty="0">
                <a:latin typeface="Verdana" panose="020B0604030504040204" pitchFamily="34" charset="0"/>
                <a:ea typeface="Verdana" panose="020B0604030504040204" pitchFamily="34" charset="0"/>
              </a:rPr>
              <a:t>A WIC Dad goes to the register to check out with milk, bread, eggs, cheese, and cereal.</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The cashier says “Oh, you must be on WIC, I can tell by what you’re buying.”</a:t>
            </a:r>
          </a:p>
        </p:txBody>
      </p:sp>
      <p:pic>
        <p:nvPicPr>
          <p:cNvPr id="6" name="Picture 5" descr="A picture containing bottle, indoor, food, refrigerator&#10;&#10;Description generated with very high confidence">
            <a:extLst>
              <a:ext uri="{FF2B5EF4-FFF2-40B4-BE49-F238E27FC236}">
                <a16:creationId xmlns:a16="http://schemas.microsoft.com/office/drawing/2014/main" id="{1F460FB5-A1A0-4AF3-A340-CBEED4F9F8D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67959" y="640082"/>
            <a:ext cx="4096293" cy="5577837"/>
          </a:xfrm>
          <a:prstGeom prst="rect">
            <a:avLst/>
          </a:prstGeom>
          <a:effectLst/>
        </p:spPr>
      </p:pic>
      <p:sp>
        <p:nvSpPr>
          <p:cNvPr id="3" name="Slide Number Placeholder 2">
            <a:extLst>
              <a:ext uri="{FF2B5EF4-FFF2-40B4-BE49-F238E27FC236}">
                <a16:creationId xmlns:a16="http://schemas.microsoft.com/office/drawing/2014/main" id="{37B26208-770C-4786-B78A-686A6F57A76D}"/>
              </a:ext>
            </a:extLst>
          </p:cNvPr>
          <p:cNvSpPr>
            <a:spLocks noGrp="1"/>
          </p:cNvSpPr>
          <p:nvPr>
            <p:ph type="sldNum" sz="quarter" idx="12"/>
          </p:nvPr>
        </p:nvSpPr>
        <p:spPr/>
        <p:txBody>
          <a:bodyPr/>
          <a:lstStyle/>
          <a:p>
            <a:fld id="{D7A0D0E4-8D94-443E-820B-188B2E9A69C3}" type="slidenum">
              <a:rPr lang="en-US" smtClean="0"/>
              <a:t>55</a:t>
            </a:fld>
            <a:endParaRPr lang="en-US"/>
          </a:p>
        </p:txBody>
      </p:sp>
      <p:sp>
        <p:nvSpPr>
          <p:cNvPr id="8" name="Rectangle 7">
            <a:extLst>
              <a:ext uri="{FF2B5EF4-FFF2-40B4-BE49-F238E27FC236}">
                <a16:creationId xmlns:a16="http://schemas.microsoft.com/office/drawing/2014/main" id="{2B956175-41B7-44EF-A187-8D30332BF7E8}"/>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cxnSp>
        <p:nvCxnSpPr>
          <p:cNvPr id="9" name="Straight Connector 8">
            <a:extLst>
              <a:ext uri="{FF2B5EF4-FFF2-40B4-BE49-F238E27FC236}">
                <a16:creationId xmlns:a16="http://schemas.microsoft.com/office/drawing/2014/main" id="{0A07FEBE-45A1-4B54-887A-B8AC6A2F0246}"/>
              </a:ext>
            </a:extLst>
          </p:cNvPr>
          <p:cNvCxnSpPr/>
          <p:nvPr/>
        </p:nvCxnSpPr>
        <p:spPr>
          <a:xfrm>
            <a:off x="321724" y="1219200"/>
            <a:ext cx="4021676"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39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58C3C-CDC7-4B06-8106-78C689EF3E1C}"/>
              </a:ext>
            </a:extLst>
          </p:cNvPr>
          <p:cNvSpPr>
            <a:spLocks noGrp="1"/>
          </p:cNvSpPr>
          <p:nvPr>
            <p:ph type="title"/>
          </p:nvPr>
        </p:nvSpPr>
        <p:spPr>
          <a:xfrm>
            <a:off x="381000" y="304800"/>
            <a:ext cx="5605629" cy="994172"/>
          </a:xfrm>
        </p:spPr>
        <p:txBody>
          <a:bodyPr>
            <a:normAutofit/>
          </a:bodyPr>
          <a:lstStyle/>
          <a:p>
            <a:r>
              <a:rPr lang="en-US" dirty="0"/>
              <a:t>Let’s discuss</a:t>
            </a:r>
          </a:p>
        </p:txBody>
      </p:sp>
      <p:sp>
        <p:nvSpPr>
          <p:cNvPr id="3" name="Content Placeholder 2">
            <a:extLst>
              <a:ext uri="{FF2B5EF4-FFF2-40B4-BE49-F238E27FC236}">
                <a16:creationId xmlns:a16="http://schemas.microsoft.com/office/drawing/2014/main" id="{4AEDB006-B17C-4FED-B330-BCAEE645B08A}"/>
              </a:ext>
            </a:extLst>
          </p:cNvPr>
          <p:cNvSpPr>
            <a:spLocks noGrp="1"/>
          </p:cNvSpPr>
          <p:nvPr>
            <p:ph idx="1"/>
          </p:nvPr>
        </p:nvSpPr>
        <p:spPr>
          <a:xfrm>
            <a:off x="423861" y="1293110"/>
            <a:ext cx="5033221" cy="4734107"/>
          </a:xfrm>
        </p:spPr>
        <p:txBody>
          <a:bodyPr anchor="ctr">
            <a:normAutofit/>
          </a:bodyPr>
          <a:lstStyle/>
          <a:p>
            <a:endParaRPr lang="en-US" sz="1600" dirty="0"/>
          </a:p>
          <a:p>
            <a:r>
              <a:rPr lang="en-US" sz="2000" dirty="0"/>
              <a:t>Is being a WIC participant a protected class?</a:t>
            </a:r>
          </a:p>
          <a:p>
            <a:endParaRPr lang="en-US" sz="2000" dirty="0"/>
          </a:p>
          <a:p>
            <a:r>
              <a:rPr lang="en-US" sz="2000" dirty="0"/>
              <a:t>Are stores required to treat WIC participants like they treat all other customers? </a:t>
            </a:r>
          </a:p>
          <a:p>
            <a:endParaRPr lang="en-US" sz="2000" dirty="0"/>
          </a:p>
          <a:p>
            <a:r>
              <a:rPr lang="en-US" sz="2000" dirty="0"/>
              <a:t>Was this bad customer service? </a:t>
            </a:r>
          </a:p>
          <a:p>
            <a:endParaRPr lang="en-US" sz="2000" dirty="0"/>
          </a:p>
          <a:p>
            <a:r>
              <a:rPr lang="en-US" sz="2000" dirty="0"/>
              <a:t>If you hear about this in the participant’s next appointment should you enter a complaint into TWIST? </a:t>
            </a:r>
          </a:p>
          <a:p>
            <a:endParaRPr lang="en-US" sz="16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Chat">
            <a:extLst>
              <a:ext uri="{FF2B5EF4-FFF2-40B4-BE49-F238E27FC236}">
                <a16:creationId xmlns:a16="http://schemas.microsoft.com/office/drawing/2014/main" id="{5F3D6A4D-C74D-44CA-9361-C0D0BA3E593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D582782D-7206-4A74-99E7-D8E09A47ADA3}"/>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56</a:t>
            </a:fld>
            <a:endParaRPr lang="en-US" sz="920">
              <a:solidFill>
                <a:srgbClr val="FFFFFF"/>
              </a:solidFill>
            </a:endParaRPr>
          </a:p>
        </p:txBody>
      </p:sp>
      <p:sp>
        <p:nvSpPr>
          <p:cNvPr id="8" name="Rectangle 7">
            <a:extLst>
              <a:ext uri="{FF2B5EF4-FFF2-40B4-BE49-F238E27FC236}">
                <a16:creationId xmlns:a16="http://schemas.microsoft.com/office/drawing/2014/main" id="{8B363D4F-E2EE-43E1-A193-06B2100064CF}"/>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408924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9C4FF3-18AF-4AED-8E70-1B6F0FDA08B8}"/>
              </a:ext>
            </a:extLst>
          </p:cNvPr>
          <p:cNvSpPr>
            <a:spLocks noGrp="1"/>
          </p:cNvSpPr>
          <p:nvPr>
            <p:ph type="title"/>
          </p:nvPr>
        </p:nvSpPr>
        <p:spPr>
          <a:xfrm>
            <a:off x="304800" y="304799"/>
            <a:ext cx="5605629" cy="994172"/>
          </a:xfrm>
        </p:spPr>
        <p:txBody>
          <a:bodyPr>
            <a:normAutofit/>
          </a:bodyPr>
          <a:lstStyle/>
          <a:p>
            <a:r>
              <a:rPr lang="en-US" dirty="0"/>
              <a:t>Answers</a:t>
            </a:r>
          </a:p>
        </p:txBody>
      </p:sp>
      <p:sp>
        <p:nvSpPr>
          <p:cNvPr id="3" name="Content Placeholder 2">
            <a:extLst>
              <a:ext uri="{FF2B5EF4-FFF2-40B4-BE49-F238E27FC236}">
                <a16:creationId xmlns:a16="http://schemas.microsoft.com/office/drawing/2014/main" id="{4AEDB006-B17C-4FED-B330-BCAEE645B08A}"/>
              </a:ext>
            </a:extLst>
          </p:cNvPr>
          <p:cNvSpPr>
            <a:spLocks noGrp="1"/>
          </p:cNvSpPr>
          <p:nvPr>
            <p:ph idx="1"/>
          </p:nvPr>
        </p:nvSpPr>
        <p:spPr>
          <a:xfrm>
            <a:off x="388138" y="1219200"/>
            <a:ext cx="5989128" cy="4871548"/>
          </a:xfrm>
        </p:spPr>
        <p:txBody>
          <a:bodyPr anchor="ctr">
            <a:normAutofit/>
          </a:bodyPr>
          <a:lstStyle/>
          <a:p>
            <a:r>
              <a:rPr lang="en-US" sz="1600" dirty="0"/>
              <a:t>Is being a WIC participant a protected class?</a:t>
            </a:r>
          </a:p>
          <a:p>
            <a:r>
              <a:rPr lang="en-US" sz="1600" b="1" dirty="0"/>
              <a:t>Answer </a:t>
            </a:r>
            <a:r>
              <a:rPr lang="en-US" sz="1600" dirty="0"/>
              <a:t>- No.</a:t>
            </a:r>
          </a:p>
          <a:p>
            <a:endParaRPr lang="en-US" sz="1600" dirty="0"/>
          </a:p>
          <a:p>
            <a:r>
              <a:rPr lang="en-US" sz="1600" dirty="0"/>
              <a:t>Are stores required to treat WIC participants like they treat all other customers? </a:t>
            </a:r>
          </a:p>
          <a:p>
            <a:r>
              <a:rPr lang="en-US" sz="1600" b="1" dirty="0"/>
              <a:t>Answer </a:t>
            </a:r>
            <a:r>
              <a:rPr lang="en-US" sz="1600" dirty="0"/>
              <a:t>- Yes. </a:t>
            </a:r>
          </a:p>
          <a:p>
            <a:endParaRPr lang="en-US" sz="1600" dirty="0"/>
          </a:p>
          <a:p>
            <a:r>
              <a:rPr lang="en-US" sz="1600" dirty="0"/>
              <a:t>Was this bad customer service? </a:t>
            </a:r>
          </a:p>
          <a:p>
            <a:r>
              <a:rPr lang="en-US" sz="1600" b="1" dirty="0"/>
              <a:t>Answer </a:t>
            </a:r>
            <a:r>
              <a:rPr lang="en-US" sz="1600" dirty="0"/>
              <a:t>- Yes. This is not treating the participant like other shoppers. </a:t>
            </a:r>
          </a:p>
          <a:p>
            <a:endParaRPr lang="en-US" sz="1600" dirty="0"/>
          </a:p>
          <a:p>
            <a:r>
              <a:rPr lang="en-US" sz="1600" dirty="0"/>
              <a:t>If you hear about this in the participant’s next appointment should you enter a complaint into TWIST? </a:t>
            </a:r>
          </a:p>
          <a:p>
            <a:r>
              <a:rPr lang="en-US" sz="1600" b="1" dirty="0"/>
              <a:t>Answer </a:t>
            </a:r>
            <a:r>
              <a:rPr lang="en-US" sz="1600" dirty="0"/>
              <a:t>- Yes. The State can provide feedback and training to vendors, and track this information.</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Help">
            <a:extLst>
              <a:ext uri="{FF2B5EF4-FFF2-40B4-BE49-F238E27FC236}">
                <a16:creationId xmlns:a16="http://schemas.microsoft.com/office/drawing/2014/main" id="{D9A03CA7-505B-4991-B7E4-F1310171753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D582782D-7206-4A74-99E7-D8E09A47ADA3}"/>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57</a:t>
            </a:fld>
            <a:endParaRPr lang="en-US" sz="920">
              <a:solidFill>
                <a:srgbClr val="FFFFFF"/>
              </a:solidFill>
            </a:endParaRPr>
          </a:p>
        </p:txBody>
      </p:sp>
      <p:sp>
        <p:nvSpPr>
          <p:cNvPr id="9" name="Rectangle 8">
            <a:extLst>
              <a:ext uri="{FF2B5EF4-FFF2-40B4-BE49-F238E27FC236}">
                <a16:creationId xmlns:a16="http://schemas.microsoft.com/office/drawing/2014/main" id="{935725B0-D3FD-4B47-9CF5-0841ACE28F44}"/>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362815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F05AE6A-33FC-4B28-984E-5AE7A997440F}"/>
              </a:ext>
            </a:extLst>
          </p:cNvPr>
          <p:cNvSpPr txBox="1"/>
          <p:nvPr/>
        </p:nvSpPr>
        <p:spPr>
          <a:xfrm>
            <a:off x="1143000" y="1122362"/>
            <a:ext cx="6858000" cy="284003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kern="1200" dirty="0">
                <a:solidFill>
                  <a:schemeClr val="tx1"/>
                </a:solidFill>
                <a:latin typeface="Verdana" panose="020B0604030504040204" pitchFamily="34" charset="0"/>
                <a:ea typeface="Verdana" panose="020B0604030504040204" pitchFamily="34" charset="0"/>
                <a:cs typeface="+mj-cs"/>
              </a:rPr>
              <a:t>For the next few slides we will be using the picture on your Job Aid.</a:t>
            </a:r>
          </a:p>
        </p:txBody>
      </p:sp>
      <p:cxnSp>
        <p:nvCxnSpPr>
          <p:cNvPr id="38" name="Straight Connector 37">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A8D6534-EB61-4601-ADDF-3B3A63F53C45}"/>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2369079918"/>
      </p:ext>
    </p:extLst>
  </p:cSld>
  <p:clrMapOvr>
    <a:overrideClrMapping bg1="dk1" tx1="lt1" bg2="dk2" tx2="lt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3AF2E-E8C8-4814-85B1-CA3C2639A3E6}"/>
              </a:ext>
            </a:extLst>
          </p:cNvPr>
          <p:cNvSpPr>
            <a:spLocks noGrp="1"/>
          </p:cNvSpPr>
          <p:nvPr>
            <p:ph type="title"/>
          </p:nvPr>
        </p:nvSpPr>
        <p:spPr>
          <a:xfrm>
            <a:off x="4051732" y="46892"/>
            <a:ext cx="4939868" cy="1676603"/>
          </a:xfrm>
        </p:spPr>
        <p:txBody>
          <a:bodyPr>
            <a:normAutofit/>
          </a:bodyPr>
          <a:lstStyle/>
          <a:p>
            <a:r>
              <a:rPr lang="en-US" dirty="0"/>
              <a:t>Case Study: </a:t>
            </a:r>
            <a:br>
              <a:rPr lang="en-US" dirty="0"/>
            </a:br>
            <a:r>
              <a:rPr lang="en-US" dirty="0"/>
              <a:t>Viral on Facebook</a:t>
            </a:r>
          </a:p>
        </p:txBody>
      </p:sp>
      <p:pic>
        <p:nvPicPr>
          <p:cNvPr id="1026" name="Picture 2" descr="821e05eb-1fdf-4b7e-adc2-5a5bd04a7489@dhsoha">
            <a:extLst>
              <a:ext uri="{FF2B5EF4-FFF2-40B4-BE49-F238E27FC236}">
                <a16:creationId xmlns:a16="http://schemas.microsoft.com/office/drawing/2014/main" id="{8A0ABFE2-2397-4585-8FB2-9255D9F8B689}"/>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1" y="0"/>
            <a:ext cx="3724051" cy="67860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BFDE17D4-B1E8-4772-AFD0-7FB97DF8C5CB}"/>
              </a:ext>
            </a:extLst>
          </p:cNvPr>
          <p:cNvSpPr>
            <a:spLocks noGrp="1"/>
          </p:cNvSpPr>
          <p:nvPr>
            <p:ph idx="1"/>
          </p:nvPr>
        </p:nvSpPr>
        <p:spPr>
          <a:xfrm>
            <a:off x="4007066" y="1830986"/>
            <a:ext cx="5029200" cy="4181456"/>
          </a:xfrm>
        </p:spPr>
        <p:txBody>
          <a:bodyPr>
            <a:normAutofit/>
          </a:bodyPr>
          <a:lstStyle/>
          <a:p>
            <a:r>
              <a:rPr lang="en-US" sz="2000" dirty="0"/>
              <a:t>State staff received information from a member of the public that there was a viral (popular) social media post about an Oregon WIC participant being treated poorly in a grocery store. </a:t>
            </a:r>
          </a:p>
          <a:p>
            <a:endParaRPr lang="en-US" sz="2000" dirty="0"/>
          </a:p>
          <a:p>
            <a:r>
              <a:rPr lang="en-US" sz="2000" dirty="0"/>
              <a:t>The post was written by a witness. Not a WIC participant. </a:t>
            </a:r>
          </a:p>
          <a:p>
            <a:endParaRPr lang="en-US" sz="2000" dirty="0"/>
          </a:p>
          <a:p>
            <a:r>
              <a:rPr lang="en-US" sz="2000" dirty="0"/>
              <a:t>The post was about an interaction between a WIC participant and a store cashier.</a:t>
            </a:r>
          </a:p>
          <a:p>
            <a:endParaRPr lang="en-US" sz="1900" dirty="0"/>
          </a:p>
        </p:txBody>
      </p:sp>
      <p:sp>
        <p:nvSpPr>
          <p:cNvPr id="5" name="Slide Number Placeholder 4">
            <a:extLst>
              <a:ext uri="{FF2B5EF4-FFF2-40B4-BE49-F238E27FC236}">
                <a16:creationId xmlns:a16="http://schemas.microsoft.com/office/drawing/2014/main" id="{B3EC0AEC-1BAB-456D-8A8A-DE57C3406E5B}"/>
              </a:ext>
            </a:extLst>
          </p:cNvPr>
          <p:cNvSpPr>
            <a:spLocks noGrp="1"/>
          </p:cNvSpPr>
          <p:nvPr>
            <p:ph type="sldNum" sz="quarter" idx="12"/>
          </p:nvPr>
        </p:nvSpPr>
        <p:spPr/>
        <p:txBody>
          <a:bodyPr/>
          <a:lstStyle/>
          <a:p>
            <a:fld id="{D7A0D0E4-8D94-443E-820B-188B2E9A69C3}" type="slidenum">
              <a:rPr lang="en-US" smtClean="0"/>
              <a:t>59</a:t>
            </a:fld>
            <a:endParaRPr lang="en-US"/>
          </a:p>
        </p:txBody>
      </p:sp>
      <p:sp>
        <p:nvSpPr>
          <p:cNvPr id="7" name="Rectangle 6">
            <a:extLst>
              <a:ext uri="{FF2B5EF4-FFF2-40B4-BE49-F238E27FC236}">
                <a16:creationId xmlns:a16="http://schemas.microsoft.com/office/drawing/2014/main" id="{F1C993D5-BE74-4223-A941-A6B96C97C562}"/>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cxnSp>
        <p:nvCxnSpPr>
          <p:cNvPr id="8" name="Straight Connector 7">
            <a:extLst>
              <a:ext uri="{FF2B5EF4-FFF2-40B4-BE49-F238E27FC236}">
                <a16:creationId xmlns:a16="http://schemas.microsoft.com/office/drawing/2014/main" id="{F983E966-196F-404E-A2E5-7080C48AF585}"/>
              </a:ext>
            </a:extLst>
          </p:cNvPr>
          <p:cNvCxnSpPr>
            <a:cxnSpLocks/>
          </p:cNvCxnSpPr>
          <p:nvPr/>
        </p:nvCxnSpPr>
        <p:spPr>
          <a:xfrm>
            <a:off x="4051732" y="1600200"/>
            <a:ext cx="455886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40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7964" y="857250"/>
            <a:ext cx="5557102" cy="5276549"/>
          </a:xfrm>
          <a:prstGeom prst="rect">
            <a:avLst/>
          </a:prstGeom>
        </p:spPr>
      </p:pic>
      <p:sp>
        <p:nvSpPr>
          <p:cNvPr id="6" name="TextBox 5">
            <a:extLst>
              <a:ext uri="{FF2B5EF4-FFF2-40B4-BE49-F238E27FC236}">
                <a16:creationId xmlns:a16="http://schemas.microsoft.com/office/drawing/2014/main" id="{C719F967-4D35-48FE-8CA6-250C87156263}"/>
              </a:ext>
            </a:extLst>
          </p:cNvPr>
          <p:cNvSpPr txBox="1"/>
          <p:nvPr/>
        </p:nvSpPr>
        <p:spPr>
          <a:xfrm>
            <a:off x="5149981" y="2090172"/>
            <a:ext cx="3365369" cy="3416320"/>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rPr>
              <a:t>Discrimination means the poor treatment of someone based on their association with a certain category of people, such as a member of a protected class.</a:t>
            </a:r>
          </a:p>
        </p:txBody>
      </p:sp>
      <p:sp>
        <p:nvSpPr>
          <p:cNvPr id="7" name="TextBox 6">
            <a:extLst>
              <a:ext uri="{FF2B5EF4-FFF2-40B4-BE49-F238E27FC236}">
                <a16:creationId xmlns:a16="http://schemas.microsoft.com/office/drawing/2014/main" id="{3BD0240C-C836-4142-A5CD-1769B034BD26}"/>
              </a:ext>
            </a:extLst>
          </p:cNvPr>
          <p:cNvSpPr txBox="1"/>
          <p:nvPr/>
        </p:nvSpPr>
        <p:spPr>
          <a:xfrm>
            <a:off x="3976661" y="411111"/>
            <a:ext cx="4470662" cy="857418"/>
          </a:xfrm>
          <a:prstGeom prst="rect">
            <a:avLst/>
          </a:prstGeom>
          <a:noFill/>
        </p:spPr>
        <p:txBody>
          <a:bodyPr wrap="square" rtlCol="0">
            <a:spAutoFit/>
          </a:bodyPr>
          <a:lstStyle/>
          <a:p>
            <a:pPr algn="ctr"/>
            <a:r>
              <a:rPr lang="en-US" sz="3600" b="1" dirty="0">
                <a:latin typeface="Verdana" panose="020B0604030504040204" pitchFamily="34" charset="0"/>
                <a:ea typeface="Verdana" panose="020B0604030504040204" pitchFamily="34" charset="0"/>
              </a:rPr>
              <a:t>Discrimination</a:t>
            </a:r>
          </a:p>
          <a:p>
            <a:endParaRPr lang="en-US" sz="1350" dirty="0"/>
          </a:p>
        </p:txBody>
      </p:sp>
      <p:sp>
        <p:nvSpPr>
          <p:cNvPr id="2" name="Slide Number Placeholder 1">
            <a:extLst>
              <a:ext uri="{FF2B5EF4-FFF2-40B4-BE49-F238E27FC236}">
                <a16:creationId xmlns:a16="http://schemas.microsoft.com/office/drawing/2014/main" id="{2D7BDE2F-4305-4378-B050-18870B9A70C6}"/>
              </a:ext>
            </a:extLst>
          </p:cNvPr>
          <p:cNvSpPr>
            <a:spLocks noGrp="1"/>
          </p:cNvSpPr>
          <p:nvPr>
            <p:ph type="sldNum" sz="quarter" idx="12"/>
          </p:nvPr>
        </p:nvSpPr>
        <p:spPr/>
        <p:txBody>
          <a:bodyPr/>
          <a:lstStyle/>
          <a:p>
            <a:fld id="{BFCDC084-59C3-4865-AF8C-CD73E9526E8C}" type="slidenum">
              <a:rPr lang="en-US" smtClean="0"/>
              <a:t>6</a:t>
            </a:fld>
            <a:endParaRPr lang="en-US"/>
          </a:p>
        </p:txBody>
      </p:sp>
      <p:sp>
        <p:nvSpPr>
          <p:cNvPr id="8" name="Rectangle 7">
            <a:extLst>
              <a:ext uri="{FF2B5EF4-FFF2-40B4-BE49-F238E27FC236}">
                <a16:creationId xmlns:a16="http://schemas.microsoft.com/office/drawing/2014/main" id="{645376F8-DBE7-4C9B-9DAB-CEBAEFE0E049}"/>
              </a:ext>
            </a:extLst>
          </p:cNvPr>
          <p:cNvSpPr/>
          <p:nvPr/>
        </p:nvSpPr>
        <p:spPr>
          <a:xfrm>
            <a:off x="0" y="6469476"/>
            <a:ext cx="9143999" cy="341632"/>
          </a:xfrm>
          <a:prstGeom prst="rect">
            <a:avLst/>
          </a:prstGeom>
          <a:solidFill>
            <a:srgbClr val="2E3192"/>
          </a:solidFill>
        </p:spPr>
        <p:txBody>
          <a:bodyPr wrap="square">
            <a:spAutoFit/>
          </a:bodyPr>
          <a:lstStyle/>
          <a:p>
            <a:pPr>
              <a:lnSpc>
                <a:spcPct val="90000"/>
              </a:lnSpc>
              <a:spcBef>
                <a:spcPct val="0"/>
              </a:spcBef>
              <a:spcAft>
                <a:spcPts val="600"/>
              </a:spcAft>
            </a:pPr>
            <a:r>
              <a:rPr lang="en-US" dirty="0">
                <a:solidFill>
                  <a:schemeClr val="bg1"/>
                </a:solidFill>
              </a:rPr>
              <a:t>Protected Classes in WIC</a:t>
            </a:r>
          </a:p>
        </p:txBody>
      </p:sp>
    </p:spTree>
    <p:extLst>
      <p:ext uri="{BB962C8B-B14F-4D97-AF65-F5344CB8AC3E}">
        <p14:creationId xmlns:p14="http://schemas.microsoft.com/office/powerpoint/2010/main" val="39064677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EB8D-0CE0-43C1-8E6C-145F662B637F}"/>
              </a:ext>
            </a:extLst>
          </p:cNvPr>
          <p:cNvSpPr>
            <a:spLocks noGrp="1"/>
          </p:cNvSpPr>
          <p:nvPr>
            <p:ph type="title"/>
          </p:nvPr>
        </p:nvSpPr>
        <p:spPr>
          <a:xfrm>
            <a:off x="3724072" y="629268"/>
            <a:ext cx="4939868" cy="742328"/>
          </a:xfrm>
        </p:spPr>
        <p:txBody>
          <a:bodyPr anchor="b">
            <a:normAutofit/>
          </a:bodyPr>
          <a:lstStyle/>
          <a:p>
            <a:r>
              <a:rPr lang="en-US" dirty="0"/>
              <a:t>Facebook said:</a:t>
            </a:r>
          </a:p>
        </p:txBody>
      </p:sp>
      <p:pic>
        <p:nvPicPr>
          <p:cNvPr id="9" name="Picture 8" descr="Food on a table&#10;&#10;Description generated with very high confidence">
            <a:extLst>
              <a:ext uri="{FF2B5EF4-FFF2-40B4-BE49-F238E27FC236}">
                <a16:creationId xmlns:a16="http://schemas.microsoft.com/office/drawing/2014/main" id="{A0BF0E1B-0F5C-4BF2-AB11-DB351A6E08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BA73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B205B3-2CCA-40C4-B99C-D19AB8B20291}"/>
              </a:ext>
            </a:extLst>
          </p:cNvPr>
          <p:cNvSpPr>
            <a:spLocks noGrp="1"/>
          </p:cNvSpPr>
          <p:nvPr>
            <p:ph idx="1"/>
          </p:nvPr>
        </p:nvSpPr>
        <p:spPr>
          <a:xfrm>
            <a:off x="3476693" y="2438406"/>
            <a:ext cx="5667287" cy="3886185"/>
          </a:xfrm>
        </p:spPr>
        <p:txBody>
          <a:bodyPr>
            <a:normAutofit/>
          </a:bodyPr>
          <a:lstStyle/>
          <a:p>
            <a:pPr marL="457200" indent="-457200">
              <a:buFont typeface="Arial" panose="020B0604020202020204" pitchFamily="34" charset="0"/>
              <a:buChar char="•"/>
            </a:pPr>
            <a:r>
              <a:rPr lang="en-US" sz="2000" dirty="0"/>
              <a:t>A WIC participant was trying to use her benefits at a large grocery store.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She did not have enough CVB for her fruits and vegetables.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The customer who posted on Facebook was behind her and offered to pay the balance.</a:t>
            </a:r>
          </a:p>
          <a:p>
            <a:endParaRPr lang="en-US" sz="1700" dirty="0"/>
          </a:p>
        </p:txBody>
      </p:sp>
      <p:sp>
        <p:nvSpPr>
          <p:cNvPr id="4" name="Slide Number Placeholder 3">
            <a:extLst>
              <a:ext uri="{FF2B5EF4-FFF2-40B4-BE49-F238E27FC236}">
                <a16:creationId xmlns:a16="http://schemas.microsoft.com/office/drawing/2014/main" id="{A8F27068-C9CD-444A-8563-8D10A9B08920}"/>
              </a:ext>
            </a:extLst>
          </p:cNvPr>
          <p:cNvSpPr>
            <a:spLocks noGrp="1"/>
          </p:cNvSpPr>
          <p:nvPr>
            <p:ph type="sldNum" sz="quarter" idx="12"/>
          </p:nvPr>
        </p:nvSpPr>
        <p:spPr/>
        <p:txBody>
          <a:bodyPr/>
          <a:lstStyle/>
          <a:p>
            <a:fld id="{D7A0D0E4-8D94-443E-820B-188B2E9A69C3}" type="slidenum">
              <a:rPr lang="en-US" smtClean="0"/>
              <a:t>60</a:t>
            </a:fld>
            <a:endParaRPr lang="en-US"/>
          </a:p>
        </p:txBody>
      </p:sp>
      <p:sp>
        <p:nvSpPr>
          <p:cNvPr id="8" name="Rectangle 7">
            <a:extLst>
              <a:ext uri="{FF2B5EF4-FFF2-40B4-BE49-F238E27FC236}">
                <a16:creationId xmlns:a16="http://schemas.microsoft.com/office/drawing/2014/main" id="{85290E06-654A-478A-9597-CFA903B65EEF}"/>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35377106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EB8D-0CE0-43C1-8E6C-145F662B637F}"/>
              </a:ext>
            </a:extLst>
          </p:cNvPr>
          <p:cNvSpPr>
            <a:spLocks noGrp="1"/>
          </p:cNvSpPr>
          <p:nvPr>
            <p:ph type="title"/>
          </p:nvPr>
        </p:nvSpPr>
        <p:spPr>
          <a:xfrm>
            <a:off x="3724072" y="629268"/>
            <a:ext cx="4939868" cy="818528"/>
          </a:xfrm>
        </p:spPr>
        <p:txBody>
          <a:bodyPr anchor="b">
            <a:normAutofit/>
          </a:bodyPr>
          <a:lstStyle/>
          <a:p>
            <a:r>
              <a:rPr lang="en-US" dirty="0"/>
              <a:t>Facebook continued:</a:t>
            </a:r>
          </a:p>
        </p:txBody>
      </p:sp>
      <p:pic>
        <p:nvPicPr>
          <p:cNvPr id="9" name="Picture 8" descr="Food on a table&#10;&#10;Description generated with very high confidence">
            <a:extLst>
              <a:ext uri="{FF2B5EF4-FFF2-40B4-BE49-F238E27FC236}">
                <a16:creationId xmlns:a16="http://schemas.microsoft.com/office/drawing/2014/main" id="{A0BF0E1B-0F5C-4BF2-AB11-DB351A6E082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4" name="Straight Connector 1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BA73A"/>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B205B3-2CCA-40C4-B99C-D19AB8B20291}"/>
              </a:ext>
            </a:extLst>
          </p:cNvPr>
          <p:cNvSpPr>
            <a:spLocks noGrp="1"/>
          </p:cNvSpPr>
          <p:nvPr>
            <p:ph idx="1"/>
          </p:nvPr>
        </p:nvSpPr>
        <p:spPr>
          <a:xfrm>
            <a:off x="3476693" y="2438406"/>
            <a:ext cx="5667287" cy="3886185"/>
          </a:xfrm>
        </p:spPr>
        <p:txBody>
          <a:bodyPr>
            <a:normAutofit/>
          </a:bodyPr>
          <a:lstStyle/>
          <a:p>
            <a:pPr marL="457200" indent="-457200">
              <a:buFont typeface="Arial" panose="020B0604020202020204" pitchFamily="34" charset="0"/>
              <a:buChar char="•"/>
            </a:pPr>
            <a:r>
              <a:rPr lang="en-US" sz="2000" dirty="0"/>
              <a:t>The cashier refused to let the witness pay the balance and made several rude comments. </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Referring to the WIC Mom as “these people.”</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r>
              <a:rPr lang="en-US" sz="2000" dirty="0"/>
              <a:t>The WIC Mom was so embarrassed she left without any WIC foods.</a:t>
            </a:r>
          </a:p>
          <a:p>
            <a:endParaRPr lang="en-US" sz="1700" dirty="0"/>
          </a:p>
        </p:txBody>
      </p:sp>
      <p:sp>
        <p:nvSpPr>
          <p:cNvPr id="4" name="Slide Number Placeholder 3">
            <a:extLst>
              <a:ext uri="{FF2B5EF4-FFF2-40B4-BE49-F238E27FC236}">
                <a16:creationId xmlns:a16="http://schemas.microsoft.com/office/drawing/2014/main" id="{D8AE8DFE-26A5-49E4-BDB8-8EA6AD7D5361}"/>
              </a:ext>
            </a:extLst>
          </p:cNvPr>
          <p:cNvSpPr>
            <a:spLocks noGrp="1"/>
          </p:cNvSpPr>
          <p:nvPr>
            <p:ph type="sldNum" sz="quarter" idx="12"/>
          </p:nvPr>
        </p:nvSpPr>
        <p:spPr/>
        <p:txBody>
          <a:bodyPr/>
          <a:lstStyle/>
          <a:p>
            <a:fld id="{D7A0D0E4-8D94-443E-820B-188B2E9A69C3}" type="slidenum">
              <a:rPr lang="en-US" smtClean="0"/>
              <a:t>61</a:t>
            </a:fld>
            <a:endParaRPr lang="en-US"/>
          </a:p>
        </p:txBody>
      </p:sp>
      <p:sp>
        <p:nvSpPr>
          <p:cNvPr id="8" name="Rectangle 7">
            <a:extLst>
              <a:ext uri="{FF2B5EF4-FFF2-40B4-BE49-F238E27FC236}">
                <a16:creationId xmlns:a16="http://schemas.microsoft.com/office/drawing/2014/main" id="{9C902665-5972-42AA-B63D-B51DEDFDB810}"/>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9895924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ADFF0-802C-445E-AD4D-1302DFA68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112" y="1210056"/>
            <a:ext cx="8875776" cy="4437888"/>
          </a:xfrm>
          <a:prstGeom prst="rect">
            <a:avLst/>
          </a:prstGeom>
        </p:spPr>
      </p:pic>
      <p:sp>
        <p:nvSpPr>
          <p:cNvPr id="2" name="Slide Number Placeholder 1">
            <a:extLst>
              <a:ext uri="{FF2B5EF4-FFF2-40B4-BE49-F238E27FC236}">
                <a16:creationId xmlns:a16="http://schemas.microsoft.com/office/drawing/2014/main" id="{7BD7E9F2-6091-48A1-AAC5-04526EFC08EE}"/>
              </a:ext>
            </a:extLst>
          </p:cNvPr>
          <p:cNvSpPr>
            <a:spLocks noGrp="1"/>
          </p:cNvSpPr>
          <p:nvPr>
            <p:ph type="sldNum" sz="quarter" idx="12"/>
          </p:nvPr>
        </p:nvSpPr>
        <p:spPr/>
        <p:txBody>
          <a:bodyPr/>
          <a:lstStyle/>
          <a:p>
            <a:fld id="{BFCDC084-59C3-4865-AF8C-CD73E9526E8C}" type="slidenum">
              <a:rPr lang="en-US" smtClean="0"/>
              <a:t>62</a:t>
            </a:fld>
            <a:endParaRPr lang="en-US"/>
          </a:p>
        </p:txBody>
      </p:sp>
      <p:sp>
        <p:nvSpPr>
          <p:cNvPr id="5" name="Rectangle 4">
            <a:extLst>
              <a:ext uri="{FF2B5EF4-FFF2-40B4-BE49-F238E27FC236}">
                <a16:creationId xmlns:a16="http://schemas.microsoft.com/office/drawing/2014/main" id="{F41EBE70-63BD-4B08-AE5D-28D2FD0B1DB7}"/>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
        <p:nvSpPr>
          <p:cNvPr id="6" name="Oval 5">
            <a:extLst>
              <a:ext uri="{FF2B5EF4-FFF2-40B4-BE49-F238E27FC236}">
                <a16:creationId xmlns:a16="http://schemas.microsoft.com/office/drawing/2014/main" id="{01A5D13C-A75B-443B-B8B2-B56C3061BB97}"/>
              </a:ext>
            </a:extLst>
          </p:cNvPr>
          <p:cNvSpPr/>
          <p:nvPr/>
        </p:nvSpPr>
        <p:spPr>
          <a:xfrm>
            <a:off x="381000" y="1524000"/>
            <a:ext cx="445477" cy="609600"/>
          </a:xfrm>
          <a:prstGeom prst="ellipse">
            <a:avLst/>
          </a:prstGeom>
          <a:solidFill>
            <a:srgbClr val="A69172">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5724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F857B-A3FA-491B-A555-38A3C81D2EE7}"/>
              </a:ext>
            </a:extLst>
          </p:cNvPr>
          <p:cNvSpPr>
            <a:spLocks noGrp="1"/>
          </p:cNvSpPr>
          <p:nvPr>
            <p:ph type="title"/>
          </p:nvPr>
        </p:nvSpPr>
        <p:spPr>
          <a:xfrm>
            <a:off x="381000" y="337133"/>
            <a:ext cx="5605629" cy="994172"/>
          </a:xfrm>
        </p:spPr>
        <p:txBody>
          <a:bodyPr>
            <a:normAutofit/>
          </a:bodyPr>
          <a:lstStyle/>
          <a:p>
            <a:r>
              <a:rPr lang="en-US" dirty="0"/>
              <a:t>Let’s discuss </a:t>
            </a:r>
          </a:p>
        </p:txBody>
      </p:sp>
      <p:sp>
        <p:nvSpPr>
          <p:cNvPr id="4" name="Content Placeholder 3">
            <a:extLst>
              <a:ext uri="{FF2B5EF4-FFF2-40B4-BE49-F238E27FC236}">
                <a16:creationId xmlns:a16="http://schemas.microsoft.com/office/drawing/2014/main" id="{232A9D3A-0F6F-47FC-9FDE-2C28AF8AEA07}"/>
              </a:ext>
            </a:extLst>
          </p:cNvPr>
          <p:cNvSpPr>
            <a:spLocks noGrp="1"/>
          </p:cNvSpPr>
          <p:nvPr>
            <p:ph idx="1"/>
          </p:nvPr>
        </p:nvSpPr>
        <p:spPr>
          <a:xfrm>
            <a:off x="435584" y="1828800"/>
            <a:ext cx="5033221" cy="4860804"/>
          </a:xfrm>
        </p:spPr>
        <p:txBody>
          <a:bodyPr anchor="ctr">
            <a:normAutofit/>
          </a:bodyPr>
          <a:lstStyle/>
          <a:p>
            <a:r>
              <a:rPr lang="en-US" sz="2000" dirty="0"/>
              <a:t>Looking at this Facebook post, does the WIC Participant belong to any federally protected classes? If yes, which ones? </a:t>
            </a:r>
          </a:p>
          <a:p>
            <a:r>
              <a:rPr lang="en-US" sz="2000" dirty="0"/>
              <a:t> </a:t>
            </a:r>
          </a:p>
          <a:p>
            <a:r>
              <a:rPr lang="en-US" sz="2000" dirty="0"/>
              <a:t>If any WIC staff saw or heard about this post, what should they do? </a:t>
            </a:r>
          </a:p>
          <a:p>
            <a:endParaRPr lang="en-US" sz="2000" dirty="0"/>
          </a:p>
          <a:p>
            <a:r>
              <a:rPr lang="en-US" sz="2000" dirty="0"/>
              <a:t>Does it matter that the post was from a member of the public, not the participant?</a:t>
            </a:r>
          </a:p>
          <a:p>
            <a:endParaRPr lang="en-US" sz="1900" b="1" dirty="0"/>
          </a:p>
          <a:p>
            <a:endParaRPr lang="en-US" sz="1900" dirty="0"/>
          </a:p>
          <a:p>
            <a:endParaRPr lang="en-US" sz="19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at">
            <a:extLst>
              <a:ext uri="{FF2B5EF4-FFF2-40B4-BE49-F238E27FC236}">
                <a16:creationId xmlns:a16="http://schemas.microsoft.com/office/drawing/2014/main" id="{A6EE2DBF-C97B-43E3-B745-F1F58BADA7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CCDEDB3-17D7-4318-9F11-B6976C770B5C}"/>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63</a:t>
            </a:fld>
            <a:endParaRPr lang="en-US" sz="920">
              <a:solidFill>
                <a:srgbClr val="FFFFFF"/>
              </a:solidFill>
            </a:endParaRPr>
          </a:p>
        </p:txBody>
      </p:sp>
      <p:sp>
        <p:nvSpPr>
          <p:cNvPr id="8" name="Rectangle 7">
            <a:extLst>
              <a:ext uri="{FF2B5EF4-FFF2-40B4-BE49-F238E27FC236}">
                <a16:creationId xmlns:a16="http://schemas.microsoft.com/office/drawing/2014/main" id="{619948A3-ACE1-41C7-BF74-83C7518C7B39}"/>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39991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F857B-A3FA-491B-A555-38A3C81D2EE7}"/>
              </a:ext>
            </a:extLst>
          </p:cNvPr>
          <p:cNvSpPr>
            <a:spLocks noGrp="1"/>
          </p:cNvSpPr>
          <p:nvPr>
            <p:ph type="title"/>
          </p:nvPr>
        </p:nvSpPr>
        <p:spPr>
          <a:xfrm>
            <a:off x="523938" y="277605"/>
            <a:ext cx="5605629" cy="994172"/>
          </a:xfrm>
        </p:spPr>
        <p:txBody>
          <a:bodyPr>
            <a:normAutofit/>
          </a:bodyPr>
          <a:lstStyle/>
          <a:p>
            <a:r>
              <a:rPr lang="en-US" dirty="0"/>
              <a:t>Answers</a:t>
            </a:r>
          </a:p>
        </p:txBody>
      </p:sp>
      <p:sp>
        <p:nvSpPr>
          <p:cNvPr id="4" name="Content Placeholder 3">
            <a:extLst>
              <a:ext uri="{FF2B5EF4-FFF2-40B4-BE49-F238E27FC236}">
                <a16:creationId xmlns:a16="http://schemas.microsoft.com/office/drawing/2014/main" id="{232A9D3A-0F6F-47FC-9FDE-2C28AF8AEA07}"/>
              </a:ext>
            </a:extLst>
          </p:cNvPr>
          <p:cNvSpPr>
            <a:spLocks noGrp="1"/>
          </p:cNvSpPr>
          <p:nvPr>
            <p:ph idx="1"/>
          </p:nvPr>
        </p:nvSpPr>
        <p:spPr>
          <a:xfrm>
            <a:off x="449433" y="1543356"/>
            <a:ext cx="5893296" cy="5891023"/>
          </a:xfrm>
        </p:spPr>
        <p:txBody>
          <a:bodyPr anchor="ctr">
            <a:normAutofit/>
          </a:bodyPr>
          <a:lstStyle/>
          <a:p>
            <a:r>
              <a:rPr lang="en-US" sz="1800" dirty="0"/>
              <a:t>Looking at this Facebook post, does the WIC Participant belong to any federally protected classes? If yes, which ones? </a:t>
            </a:r>
          </a:p>
          <a:p>
            <a:r>
              <a:rPr lang="en-US" sz="1800" b="1" dirty="0"/>
              <a:t>Answer</a:t>
            </a:r>
            <a:r>
              <a:rPr lang="en-US" sz="1800" dirty="0"/>
              <a:t> - Yes. Race, Color, Sex</a:t>
            </a:r>
          </a:p>
          <a:p>
            <a:endParaRPr lang="en-US" sz="1800" dirty="0"/>
          </a:p>
          <a:p>
            <a:r>
              <a:rPr lang="en-US" sz="1800" dirty="0"/>
              <a:t>If any WIC staff saw or heard about this post, what should they do? </a:t>
            </a:r>
          </a:p>
          <a:p>
            <a:r>
              <a:rPr lang="en-US" sz="1800" b="1" dirty="0"/>
              <a:t>Answer</a:t>
            </a:r>
            <a:r>
              <a:rPr lang="en-US" sz="1800" dirty="0"/>
              <a:t> - Submit a complaint through TWIST, check the “Civil Rights” box, and email a copy of the Facebook post to the Civil Rights Coordinator.</a:t>
            </a:r>
          </a:p>
          <a:p>
            <a:endParaRPr lang="en-US" sz="1800" dirty="0"/>
          </a:p>
          <a:p>
            <a:r>
              <a:rPr lang="en-US" sz="1800" dirty="0"/>
              <a:t>Does it matter that the post was from a member of the public, not the participant?</a:t>
            </a:r>
          </a:p>
          <a:p>
            <a:r>
              <a:rPr lang="en-US" sz="1800" b="1" dirty="0"/>
              <a:t>Answer –</a:t>
            </a:r>
            <a:r>
              <a:rPr lang="en-US" sz="1800" dirty="0"/>
              <a:t> It doesn’t matter where the information comes from.</a:t>
            </a:r>
          </a:p>
          <a:p>
            <a:endParaRPr lang="en-US" sz="1900" b="1" dirty="0"/>
          </a:p>
          <a:p>
            <a:endParaRPr lang="en-US" sz="1900" dirty="0"/>
          </a:p>
          <a:p>
            <a:endParaRPr lang="en-US" sz="1900" dirty="0"/>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Checkmark">
            <a:extLst>
              <a:ext uri="{FF2B5EF4-FFF2-40B4-BE49-F238E27FC236}">
                <a16:creationId xmlns:a16="http://schemas.microsoft.com/office/drawing/2014/main" id="{B94BB15B-C305-49A5-B94B-1B246778490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CCDEDB3-17D7-4318-9F11-B6976C770B5C}"/>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64</a:t>
            </a:fld>
            <a:endParaRPr lang="en-US" sz="920">
              <a:solidFill>
                <a:srgbClr val="FFFFFF"/>
              </a:solidFill>
            </a:endParaRPr>
          </a:p>
        </p:txBody>
      </p:sp>
      <p:sp>
        <p:nvSpPr>
          <p:cNvPr id="8" name="Rectangle 7">
            <a:extLst>
              <a:ext uri="{FF2B5EF4-FFF2-40B4-BE49-F238E27FC236}">
                <a16:creationId xmlns:a16="http://schemas.microsoft.com/office/drawing/2014/main" id="{FD2ED6AB-A761-43D2-9490-AE1C677AA6F4}"/>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23859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F857B-A3FA-491B-A555-38A3C81D2EE7}"/>
              </a:ext>
            </a:extLst>
          </p:cNvPr>
          <p:cNvSpPr>
            <a:spLocks noGrp="1"/>
          </p:cNvSpPr>
          <p:nvPr>
            <p:ph type="title"/>
          </p:nvPr>
        </p:nvSpPr>
        <p:spPr>
          <a:xfrm>
            <a:off x="381000" y="337133"/>
            <a:ext cx="5605629" cy="994172"/>
          </a:xfrm>
        </p:spPr>
        <p:txBody>
          <a:bodyPr>
            <a:normAutofit/>
          </a:bodyPr>
          <a:lstStyle/>
          <a:p>
            <a:r>
              <a:rPr lang="en-US" dirty="0"/>
              <a:t>More discussion</a:t>
            </a:r>
          </a:p>
        </p:txBody>
      </p:sp>
      <p:sp>
        <p:nvSpPr>
          <p:cNvPr id="4" name="Content Placeholder 3">
            <a:extLst>
              <a:ext uri="{FF2B5EF4-FFF2-40B4-BE49-F238E27FC236}">
                <a16:creationId xmlns:a16="http://schemas.microsoft.com/office/drawing/2014/main" id="{232A9D3A-0F6F-47FC-9FDE-2C28AF8AEA07}"/>
              </a:ext>
            </a:extLst>
          </p:cNvPr>
          <p:cNvSpPr>
            <a:spLocks noGrp="1"/>
          </p:cNvSpPr>
          <p:nvPr>
            <p:ph idx="1"/>
          </p:nvPr>
        </p:nvSpPr>
        <p:spPr>
          <a:xfrm>
            <a:off x="470753" y="1608672"/>
            <a:ext cx="5033221" cy="4860804"/>
          </a:xfrm>
        </p:spPr>
        <p:txBody>
          <a:bodyPr anchor="ctr">
            <a:normAutofit/>
          </a:bodyPr>
          <a:lstStyle/>
          <a:p>
            <a:r>
              <a:rPr lang="en-US" sz="2000" dirty="0"/>
              <a:t>Was this just bad customer service? </a:t>
            </a:r>
          </a:p>
          <a:p>
            <a:endParaRPr lang="en-US" sz="2000" dirty="0"/>
          </a:p>
          <a:p>
            <a:r>
              <a:rPr lang="en-US" sz="2000" dirty="0"/>
              <a:t>Was there a civil rights violation? </a:t>
            </a:r>
          </a:p>
          <a:p>
            <a:endParaRPr lang="en-US" sz="2000" dirty="0"/>
          </a:p>
          <a:p>
            <a:r>
              <a:rPr lang="en-US" sz="2000" dirty="0"/>
              <a:t>Or was it potentially both bad customer service and a civil rights violation?</a:t>
            </a:r>
          </a:p>
          <a:p>
            <a:endParaRPr lang="en-US" sz="1900" b="1" dirty="0"/>
          </a:p>
          <a:p>
            <a:endParaRPr lang="en-US" sz="1900" dirty="0"/>
          </a:p>
          <a:p>
            <a:endParaRPr lang="en-US" sz="19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at">
            <a:extLst>
              <a:ext uri="{FF2B5EF4-FFF2-40B4-BE49-F238E27FC236}">
                <a16:creationId xmlns:a16="http://schemas.microsoft.com/office/drawing/2014/main" id="{A6EE2DBF-C97B-43E3-B745-F1F58BADA7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CCDEDB3-17D7-4318-9F11-B6976C770B5C}"/>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65</a:t>
            </a:fld>
            <a:endParaRPr lang="en-US" sz="920">
              <a:solidFill>
                <a:srgbClr val="FFFFFF"/>
              </a:solidFill>
            </a:endParaRPr>
          </a:p>
        </p:txBody>
      </p:sp>
      <p:sp>
        <p:nvSpPr>
          <p:cNvPr id="8" name="Rectangle 7">
            <a:extLst>
              <a:ext uri="{FF2B5EF4-FFF2-40B4-BE49-F238E27FC236}">
                <a16:creationId xmlns:a16="http://schemas.microsoft.com/office/drawing/2014/main" id="{619948A3-ACE1-41C7-BF74-83C7518C7B39}"/>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128060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F857B-A3FA-491B-A555-38A3C81D2EE7}"/>
              </a:ext>
            </a:extLst>
          </p:cNvPr>
          <p:cNvSpPr>
            <a:spLocks noGrp="1"/>
          </p:cNvSpPr>
          <p:nvPr>
            <p:ph type="title"/>
          </p:nvPr>
        </p:nvSpPr>
        <p:spPr>
          <a:xfrm>
            <a:off x="523938" y="277605"/>
            <a:ext cx="5605629" cy="994172"/>
          </a:xfrm>
        </p:spPr>
        <p:txBody>
          <a:bodyPr>
            <a:normAutofit/>
          </a:bodyPr>
          <a:lstStyle/>
          <a:p>
            <a:r>
              <a:rPr lang="en-US" dirty="0"/>
              <a:t>Answer</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Checkmark">
            <a:extLst>
              <a:ext uri="{FF2B5EF4-FFF2-40B4-BE49-F238E27FC236}">
                <a16:creationId xmlns:a16="http://schemas.microsoft.com/office/drawing/2014/main" id="{B94BB15B-C305-49A5-B94B-1B246778490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CCDEDB3-17D7-4318-9F11-B6976C770B5C}"/>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66</a:t>
            </a:fld>
            <a:endParaRPr lang="en-US" sz="920">
              <a:solidFill>
                <a:srgbClr val="FFFFFF"/>
              </a:solidFill>
            </a:endParaRPr>
          </a:p>
        </p:txBody>
      </p:sp>
      <p:sp>
        <p:nvSpPr>
          <p:cNvPr id="8" name="Rectangle 7">
            <a:extLst>
              <a:ext uri="{FF2B5EF4-FFF2-40B4-BE49-F238E27FC236}">
                <a16:creationId xmlns:a16="http://schemas.microsoft.com/office/drawing/2014/main" id="{FD2ED6AB-A761-43D2-9490-AE1C677AA6F4}"/>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
        <p:nvSpPr>
          <p:cNvPr id="11" name="Content Placeholder 2">
            <a:extLst>
              <a:ext uri="{FF2B5EF4-FFF2-40B4-BE49-F238E27FC236}">
                <a16:creationId xmlns:a16="http://schemas.microsoft.com/office/drawing/2014/main" id="{E70DDAD1-8E0D-4CE8-916D-EA9DC7A70288}"/>
              </a:ext>
            </a:extLst>
          </p:cNvPr>
          <p:cNvSpPr txBox="1">
            <a:spLocks/>
          </p:cNvSpPr>
          <p:nvPr/>
        </p:nvSpPr>
        <p:spPr>
          <a:xfrm>
            <a:off x="481266" y="1774422"/>
            <a:ext cx="5605630" cy="394057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rgbClr val="000000"/>
                </a:solidFill>
              </a:rPr>
              <a:t>There is not enough information and it looks like it could be both bad customer service and a civil rights violation. A complaint should be submitted in TWIST for the Civil Rights Coordinator to review. </a:t>
            </a:r>
          </a:p>
          <a:p>
            <a:br>
              <a:rPr lang="en-US" sz="2000" dirty="0">
                <a:solidFill>
                  <a:srgbClr val="000000"/>
                </a:solidFill>
              </a:rPr>
            </a:br>
            <a:endParaRPr lang="en-US" sz="2000" dirty="0">
              <a:solidFill>
                <a:srgbClr val="000000"/>
              </a:solidFill>
            </a:endParaRPr>
          </a:p>
          <a:p>
            <a:endParaRPr lang="en-US" sz="2000" b="1" dirty="0">
              <a:solidFill>
                <a:srgbClr val="000000"/>
              </a:solidFill>
            </a:endParaRPr>
          </a:p>
          <a:p>
            <a:r>
              <a:rPr lang="en-US" sz="2000" b="1" dirty="0">
                <a:solidFill>
                  <a:srgbClr val="000000"/>
                </a:solidFill>
              </a:rPr>
              <a:t>Real life follow up</a:t>
            </a:r>
            <a:r>
              <a:rPr lang="en-US" sz="2000" dirty="0">
                <a:solidFill>
                  <a:srgbClr val="000000"/>
                </a:solidFill>
              </a:rPr>
              <a:t> - Erin investigated this case and contacted the grocery store to arrange for further training for store staff. </a:t>
            </a:r>
          </a:p>
          <a:p>
            <a:endParaRPr lang="en-US" sz="1700" dirty="0">
              <a:solidFill>
                <a:srgbClr val="000000"/>
              </a:solidFill>
            </a:endParaRPr>
          </a:p>
          <a:p>
            <a:endParaRPr lang="en-US" sz="1700" dirty="0">
              <a:solidFill>
                <a:srgbClr val="000000"/>
              </a:solidFill>
            </a:endParaRPr>
          </a:p>
        </p:txBody>
      </p:sp>
    </p:spTree>
    <p:extLst>
      <p:ext uri="{BB962C8B-B14F-4D97-AF65-F5344CB8AC3E}">
        <p14:creationId xmlns:p14="http://schemas.microsoft.com/office/powerpoint/2010/main" val="405935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3540-0718-4791-A299-B4DB3282267B}"/>
              </a:ext>
            </a:extLst>
          </p:cNvPr>
          <p:cNvSpPr>
            <a:spLocks noGrp="1"/>
          </p:cNvSpPr>
          <p:nvPr>
            <p:ph type="title"/>
          </p:nvPr>
        </p:nvSpPr>
        <p:spPr>
          <a:xfrm>
            <a:off x="3724072" y="629268"/>
            <a:ext cx="4939868" cy="589923"/>
          </a:xfrm>
        </p:spPr>
        <p:txBody>
          <a:bodyPr anchor="b">
            <a:normAutofit/>
          </a:bodyPr>
          <a:lstStyle/>
          <a:p>
            <a:r>
              <a:rPr lang="en-US" dirty="0"/>
              <a:t>Case Study</a:t>
            </a:r>
          </a:p>
        </p:txBody>
      </p:sp>
      <p:pic>
        <p:nvPicPr>
          <p:cNvPr id="6" name="Picture 5" descr="A bunch of food is on display in a store&#10;&#10;Description generated with high confidence">
            <a:extLst>
              <a:ext uri="{FF2B5EF4-FFF2-40B4-BE49-F238E27FC236}">
                <a16:creationId xmlns:a16="http://schemas.microsoft.com/office/drawing/2014/main" id="{B4670BE5-D848-4ED9-875C-6DB8ED3E13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cxnSp>
        <p:nvCxnSpPr>
          <p:cNvPr id="13" name="Straight Connector 1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D04A28"/>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6F7CBFE-5F37-4B29-8527-463EABA22B39}"/>
              </a:ext>
            </a:extLst>
          </p:cNvPr>
          <p:cNvSpPr/>
          <p:nvPr/>
        </p:nvSpPr>
        <p:spPr>
          <a:xfrm>
            <a:off x="3724072" y="1981200"/>
            <a:ext cx="5115128" cy="257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E03C341-FCF0-44CE-81EE-7B5E86AA86D5}"/>
              </a:ext>
            </a:extLst>
          </p:cNvPr>
          <p:cNvSpPr>
            <a:spLocks noGrp="1"/>
          </p:cNvSpPr>
          <p:nvPr>
            <p:ph idx="1"/>
          </p:nvPr>
        </p:nvSpPr>
        <p:spPr>
          <a:xfrm>
            <a:off x="3724073" y="1524010"/>
            <a:ext cx="4939867" cy="5486386"/>
          </a:xfrm>
        </p:spPr>
        <p:txBody>
          <a:bodyPr>
            <a:normAutofit/>
          </a:bodyPr>
          <a:lstStyle/>
          <a:p>
            <a:r>
              <a:rPr lang="en-US" sz="1600" dirty="0"/>
              <a:t>A Latina WIC Mom goes to the register to check out with WIC eligible foods. She speaks with an accent. </a:t>
            </a:r>
          </a:p>
          <a:p>
            <a:endParaRPr lang="en-US" sz="1600" dirty="0"/>
          </a:p>
          <a:p>
            <a:r>
              <a:rPr lang="en-US" sz="1600" dirty="0"/>
              <a:t>She does not have enough CVB benefits to cover all of her fruits and veggies, so she asks to have some of the vegetables removed.</a:t>
            </a:r>
          </a:p>
          <a:p>
            <a:endParaRPr lang="en-US" sz="1600" dirty="0"/>
          </a:p>
          <a:p>
            <a:r>
              <a:rPr lang="en-US" sz="1600" dirty="0"/>
              <a:t>The cashier yells “I can’t understand you, if you can’t speak English I can’t help you so you’ll have to go somewhere else.”</a:t>
            </a:r>
          </a:p>
          <a:p>
            <a:endParaRPr lang="en-US" sz="1600" dirty="0"/>
          </a:p>
          <a:p>
            <a:r>
              <a:rPr lang="en-US" sz="1600" dirty="0"/>
              <a:t>The WIC Mom was embarrassed. She left without any of the WIC foods because the cashier refused to help her.</a:t>
            </a:r>
          </a:p>
          <a:p>
            <a:endParaRPr lang="en-US" sz="1400" dirty="0"/>
          </a:p>
        </p:txBody>
      </p:sp>
      <p:sp>
        <p:nvSpPr>
          <p:cNvPr id="4" name="Slide Number Placeholder 3">
            <a:extLst>
              <a:ext uri="{FF2B5EF4-FFF2-40B4-BE49-F238E27FC236}">
                <a16:creationId xmlns:a16="http://schemas.microsoft.com/office/drawing/2014/main" id="{D76267C1-5620-4269-9682-22EF9DF797EB}"/>
              </a:ext>
            </a:extLst>
          </p:cNvPr>
          <p:cNvSpPr>
            <a:spLocks noGrp="1"/>
          </p:cNvSpPr>
          <p:nvPr>
            <p:ph type="sldNum" sz="quarter" idx="12"/>
          </p:nvPr>
        </p:nvSpPr>
        <p:spPr>
          <a:xfrm>
            <a:off x="7625281" y="6356350"/>
            <a:ext cx="890069" cy="365125"/>
          </a:xfrm>
        </p:spPr>
        <p:txBody>
          <a:bodyPr>
            <a:normAutofit/>
          </a:bodyPr>
          <a:lstStyle/>
          <a:p>
            <a:pPr>
              <a:spcAft>
                <a:spcPts val="600"/>
              </a:spcAft>
            </a:pPr>
            <a:fld id="{D7A0D0E4-8D94-443E-820B-188B2E9A69C3}" type="slidenum">
              <a:rPr lang="en-US" smtClean="0"/>
              <a:pPr>
                <a:spcAft>
                  <a:spcPts val="600"/>
                </a:spcAft>
              </a:pPr>
              <a:t>67</a:t>
            </a:fld>
            <a:endParaRPr lang="en-US"/>
          </a:p>
        </p:txBody>
      </p:sp>
      <p:sp>
        <p:nvSpPr>
          <p:cNvPr id="7" name="Rectangle 6">
            <a:extLst>
              <a:ext uri="{FF2B5EF4-FFF2-40B4-BE49-F238E27FC236}">
                <a16:creationId xmlns:a16="http://schemas.microsoft.com/office/drawing/2014/main" id="{E267FE7E-376B-42FA-AB41-4251155CD021}"/>
              </a:ext>
            </a:extLst>
          </p:cNvPr>
          <p:cNvSpPr/>
          <p:nvPr/>
        </p:nvSpPr>
        <p:spPr>
          <a:xfrm>
            <a:off x="14416" y="6356350"/>
            <a:ext cx="3328604" cy="369332"/>
          </a:xfrm>
          <a:prstGeom prst="rect">
            <a:avLst/>
          </a:prstGeom>
        </p:spPr>
        <p:txBody>
          <a:bodyPr wrap="none">
            <a:spAutoFit/>
          </a:bodyPr>
          <a:lstStyle/>
          <a:p>
            <a:r>
              <a:rPr lang="en-US" dirty="0">
                <a:solidFill>
                  <a:schemeClr val="bg1"/>
                </a:solidFill>
                <a:latin typeface="-apple-system"/>
              </a:rPr>
              <a:t>Photo by </a:t>
            </a:r>
            <a:r>
              <a:rPr lang="en-US" dirty="0" err="1">
                <a:solidFill>
                  <a:schemeClr val="bg1"/>
                </a:solidFill>
                <a:latin typeface="-apple-system"/>
                <a:hlinkClick r:id="rId4"/>
              </a:rPr>
              <a:t>Fikri</a:t>
            </a:r>
            <a:r>
              <a:rPr lang="en-US" dirty="0">
                <a:solidFill>
                  <a:schemeClr val="bg1"/>
                </a:solidFill>
                <a:latin typeface="-apple-system"/>
                <a:hlinkClick r:id="rId4"/>
              </a:rPr>
              <a:t> </a:t>
            </a:r>
            <a:r>
              <a:rPr lang="en-US" dirty="0" err="1">
                <a:solidFill>
                  <a:schemeClr val="bg1"/>
                </a:solidFill>
                <a:latin typeface="-apple-system"/>
                <a:hlinkClick r:id="rId4"/>
              </a:rPr>
              <a:t>Rasyid</a:t>
            </a:r>
            <a:r>
              <a:rPr lang="en-US" dirty="0">
                <a:solidFill>
                  <a:schemeClr val="bg1"/>
                </a:solidFill>
                <a:latin typeface="-apple-system"/>
              </a:rPr>
              <a:t> on </a:t>
            </a:r>
            <a:r>
              <a:rPr lang="en-US" dirty="0" err="1">
                <a:solidFill>
                  <a:schemeClr val="bg1"/>
                </a:solidFill>
                <a:latin typeface="-apple-system"/>
                <a:hlinkClick r:id="rId5"/>
              </a:rPr>
              <a:t>Unsplash</a:t>
            </a:r>
            <a:endParaRPr lang="en-US" dirty="0">
              <a:solidFill>
                <a:schemeClr val="bg1"/>
              </a:solidFill>
            </a:endParaRPr>
          </a:p>
        </p:txBody>
      </p:sp>
      <p:sp>
        <p:nvSpPr>
          <p:cNvPr id="8" name="Rectangle 7">
            <a:extLst>
              <a:ext uri="{FF2B5EF4-FFF2-40B4-BE49-F238E27FC236}">
                <a16:creationId xmlns:a16="http://schemas.microsoft.com/office/drawing/2014/main" id="{E155F9CB-3478-4314-8AE3-3F7D45E5B387}"/>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cxnSp>
        <p:nvCxnSpPr>
          <p:cNvPr id="10" name="Straight Connector 9">
            <a:extLst>
              <a:ext uri="{FF2B5EF4-FFF2-40B4-BE49-F238E27FC236}">
                <a16:creationId xmlns:a16="http://schemas.microsoft.com/office/drawing/2014/main" id="{D7D0AA57-0425-4073-AE7E-031A8BD58AD7}"/>
              </a:ext>
            </a:extLst>
          </p:cNvPr>
          <p:cNvCxnSpPr>
            <a:cxnSpLocks/>
          </p:cNvCxnSpPr>
          <p:nvPr/>
        </p:nvCxnSpPr>
        <p:spPr>
          <a:xfrm>
            <a:off x="3810700" y="1371600"/>
            <a:ext cx="470465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6360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F857B-A3FA-491B-A555-38A3C81D2EE7}"/>
              </a:ext>
            </a:extLst>
          </p:cNvPr>
          <p:cNvSpPr>
            <a:spLocks noGrp="1"/>
          </p:cNvSpPr>
          <p:nvPr>
            <p:ph type="title"/>
          </p:nvPr>
        </p:nvSpPr>
        <p:spPr>
          <a:xfrm>
            <a:off x="381000" y="337133"/>
            <a:ext cx="5605629" cy="994172"/>
          </a:xfrm>
        </p:spPr>
        <p:txBody>
          <a:bodyPr>
            <a:normAutofit/>
          </a:bodyPr>
          <a:lstStyle/>
          <a:p>
            <a:r>
              <a:rPr lang="en-US" dirty="0"/>
              <a:t>Let’s discuss </a:t>
            </a:r>
          </a:p>
        </p:txBody>
      </p:sp>
      <p:sp>
        <p:nvSpPr>
          <p:cNvPr id="4" name="Content Placeholder 3">
            <a:extLst>
              <a:ext uri="{FF2B5EF4-FFF2-40B4-BE49-F238E27FC236}">
                <a16:creationId xmlns:a16="http://schemas.microsoft.com/office/drawing/2014/main" id="{232A9D3A-0F6F-47FC-9FDE-2C28AF8AEA07}"/>
              </a:ext>
            </a:extLst>
          </p:cNvPr>
          <p:cNvSpPr>
            <a:spLocks noGrp="1"/>
          </p:cNvSpPr>
          <p:nvPr>
            <p:ph idx="1"/>
          </p:nvPr>
        </p:nvSpPr>
        <p:spPr>
          <a:xfrm>
            <a:off x="435584" y="1676400"/>
            <a:ext cx="5380733" cy="5013204"/>
          </a:xfrm>
        </p:spPr>
        <p:txBody>
          <a:bodyPr anchor="ctr">
            <a:normAutofit/>
          </a:bodyPr>
          <a:lstStyle/>
          <a:p>
            <a:r>
              <a:rPr lang="en-US" sz="2000" dirty="0"/>
              <a:t>Is this a Civil Rights Violation? If yes, why?</a:t>
            </a:r>
          </a:p>
          <a:p>
            <a:r>
              <a:rPr lang="en-US" sz="2000" dirty="0"/>
              <a:t> </a:t>
            </a:r>
          </a:p>
          <a:p>
            <a:r>
              <a:rPr lang="en-US" sz="2000" dirty="0"/>
              <a:t>If the participant tells you about this incident, what should you do? </a:t>
            </a:r>
          </a:p>
          <a:p>
            <a:endParaRPr lang="en-US" sz="2000" dirty="0"/>
          </a:p>
          <a:p>
            <a:endParaRPr lang="en-US" sz="1900" b="1" dirty="0"/>
          </a:p>
          <a:p>
            <a:endParaRPr lang="en-US" sz="1900" dirty="0"/>
          </a:p>
          <a:p>
            <a:endParaRPr lang="en-US" sz="1900" dirty="0"/>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Chat">
            <a:extLst>
              <a:ext uri="{FF2B5EF4-FFF2-40B4-BE49-F238E27FC236}">
                <a16:creationId xmlns:a16="http://schemas.microsoft.com/office/drawing/2014/main" id="{A6EE2DBF-C97B-43E3-B745-F1F58BADA72C}"/>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CCDEDB3-17D7-4318-9F11-B6976C770B5C}"/>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68</a:t>
            </a:fld>
            <a:endParaRPr lang="en-US" sz="920">
              <a:solidFill>
                <a:srgbClr val="FFFFFF"/>
              </a:solidFill>
            </a:endParaRPr>
          </a:p>
        </p:txBody>
      </p:sp>
      <p:sp>
        <p:nvSpPr>
          <p:cNvPr id="8" name="Rectangle 7">
            <a:extLst>
              <a:ext uri="{FF2B5EF4-FFF2-40B4-BE49-F238E27FC236}">
                <a16:creationId xmlns:a16="http://schemas.microsoft.com/office/drawing/2014/main" id="{619948A3-ACE1-41C7-BF74-83C7518C7B39}"/>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313330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1F857B-A3FA-491B-A555-38A3C81D2EE7}"/>
              </a:ext>
            </a:extLst>
          </p:cNvPr>
          <p:cNvSpPr>
            <a:spLocks noGrp="1"/>
          </p:cNvSpPr>
          <p:nvPr>
            <p:ph type="title"/>
          </p:nvPr>
        </p:nvSpPr>
        <p:spPr>
          <a:xfrm>
            <a:off x="523938" y="277605"/>
            <a:ext cx="5605629" cy="994172"/>
          </a:xfrm>
        </p:spPr>
        <p:txBody>
          <a:bodyPr>
            <a:normAutofit/>
          </a:bodyPr>
          <a:lstStyle/>
          <a:p>
            <a:r>
              <a:rPr lang="en-US" dirty="0"/>
              <a:t>Answer</a:t>
            </a:r>
          </a:p>
        </p:txBody>
      </p:sp>
      <p:sp>
        <p:nvSpPr>
          <p:cNvPr id="21" name="Rectangle 2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Oval 2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8" name="Graphic 17" descr="Checkmark">
            <a:extLst>
              <a:ext uri="{FF2B5EF4-FFF2-40B4-BE49-F238E27FC236}">
                <a16:creationId xmlns:a16="http://schemas.microsoft.com/office/drawing/2014/main" id="{B94BB15B-C305-49A5-B94B-1B246778490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2" name="Slide Number Placeholder 1">
            <a:extLst>
              <a:ext uri="{FF2B5EF4-FFF2-40B4-BE49-F238E27FC236}">
                <a16:creationId xmlns:a16="http://schemas.microsoft.com/office/drawing/2014/main" id="{3CCDEDB3-17D7-4318-9F11-B6976C770B5C}"/>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69</a:t>
            </a:fld>
            <a:endParaRPr lang="en-US" sz="920">
              <a:solidFill>
                <a:srgbClr val="FFFFFF"/>
              </a:solidFill>
            </a:endParaRPr>
          </a:p>
        </p:txBody>
      </p:sp>
      <p:sp>
        <p:nvSpPr>
          <p:cNvPr id="8" name="Rectangle 7">
            <a:extLst>
              <a:ext uri="{FF2B5EF4-FFF2-40B4-BE49-F238E27FC236}">
                <a16:creationId xmlns:a16="http://schemas.microsoft.com/office/drawing/2014/main" id="{FD2ED6AB-A761-43D2-9490-AE1C677AA6F4}"/>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
        <p:nvSpPr>
          <p:cNvPr id="11" name="Content Placeholder 2">
            <a:extLst>
              <a:ext uri="{FF2B5EF4-FFF2-40B4-BE49-F238E27FC236}">
                <a16:creationId xmlns:a16="http://schemas.microsoft.com/office/drawing/2014/main" id="{E70DDAD1-8E0D-4CE8-916D-EA9DC7A70288}"/>
              </a:ext>
            </a:extLst>
          </p:cNvPr>
          <p:cNvSpPr txBox="1">
            <a:spLocks/>
          </p:cNvSpPr>
          <p:nvPr/>
        </p:nvSpPr>
        <p:spPr>
          <a:xfrm>
            <a:off x="481266" y="1271776"/>
            <a:ext cx="5605630" cy="497662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Is this a Civil Rights Violation? If yes, why?</a:t>
            </a:r>
          </a:p>
          <a:p>
            <a:r>
              <a:rPr lang="en-US" sz="1600" b="1" dirty="0"/>
              <a:t>Answer: </a:t>
            </a:r>
            <a:r>
              <a:rPr lang="en-US" sz="1600" dirty="0"/>
              <a:t>Mom is a member of a protected class: Race, Color, Sex</a:t>
            </a:r>
          </a:p>
          <a:p>
            <a:endParaRPr lang="en-US" sz="1600" dirty="0"/>
          </a:p>
          <a:p>
            <a:r>
              <a:rPr lang="en-US" sz="1600" dirty="0"/>
              <a:t>If the participant tells you about this incident, what should you do? </a:t>
            </a:r>
          </a:p>
          <a:p>
            <a:r>
              <a:rPr lang="en-US" sz="1600" b="1" dirty="0"/>
              <a:t>Answer: </a:t>
            </a:r>
            <a:r>
              <a:rPr lang="en-US" sz="1600" dirty="0"/>
              <a:t>Enter a complaint in TWIST and check as a possible Civil Rights violation.</a:t>
            </a:r>
          </a:p>
          <a:p>
            <a:r>
              <a:rPr lang="en-US" sz="1600" dirty="0"/>
              <a:t>Because the cashier refused to help the WIC Mom, she was forced to leave without any of her foods. This is different treatment than other customers receive.</a:t>
            </a:r>
          </a:p>
          <a:p>
            <a:r>
              <a:rPr lang="en-US" sz="1600" dirty="0"/>
              <a:t>The cashier at the store discriminated against the participant based on the way she spoke as a Latina WIC Mom when asking to take some items off her balance. This discrimination was clearly stated based on how the participant spoke.</a:t>
            </a:r>
          </a:p>
          <a:p>
            <a:r>
              <a:rPr lang="en-US" sz="1600" dirty="0"/>
              <a:t>. </a:t>
            </a:r>
          </a:p>
        </p:txBody>
      </p:sp>
    </p:spTree>
    <p:extLst>
      <p:ext uri="{BB962C8B-B14F-4D97-AF65-F5344CB8AC3E}">
        <p14:creationId xmlns:p14="http://schemas.microsoft.com/office/powerpoint/2010/main" val="660500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A9A10-2D7D-4738-990D-38D9E1686A84}"/>
              </a:ext>
            </a:extLst>
          </p:cNvPr>
          <p:cNvSpPr>
            <a:spLocks noGrp="1"/>
          </p:cNvSpPr>
          <p:nvPr>
            <p:ph type="title"/>
          </p:nvPr>
        </p:nvSpPr>
        <p:spPr>
          <a:xfrm>
            <a:off x="1524000" y="92174"/>
            <a:ext cx="7886700" cy="1325563"/>
          </a:xfrm>
        </p:spPr>
        <p:txBody>
          <a:bodyPr>
            <a:normAutofit/>
          </a:bodyPr>
          <a:lstStyle/>
          <a:p>
            <a:pPr algn="ctr"/>
            <a:r>
              <a:rPr lang="en-US" sz="3600" b="1" dirty="0"/>
              <a:t>Civil Rights Violations</a:t>
            </a:r>
            <a:endParaRPr lang="en-US" sz="3600" b="1" u="sng" dirty="0"/>
          </a:p>
        </p:txBody>
      </p:sp>
      <p:pic>
        <p:nvPicPr>
          <p:cNvPr id="6" name="Content Placeholder 5">
            <a:extLst>
              <a:ext uri="{FF2B5EF4-FFF2-40B4-BE49-F238E27FC236}">
                <a16:creationId xmlns:a16="http://schemas.microsoft.com/office/drawing/2014/main" id="{71F7F203-0834-4712-92AC-51A0E802CBD5}"/>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04800" y="1698110"/>
            <a:ext cx="4668044" cy="4432376"/>
          </a:xfrm>
        </p:spPr>
      </p:pic>
      <p:sp>
        <p:nvSpPr>
          <p:cNvPr id="4" name="Content Placeholder 3">
            <a:extLst>
              <a:ext uri="{FF2B5EF4-FFF2-40B4-BE49-F238E27FC236}">
                <a16:creationId xmlns:a16="http://schemas.microsoft.com/office/drawing/2014/main" id="{581C696D-4698-4CCA-9E89-69BF15C5E96B}"/>
              </a:ext>
            </a:extLst>
          </p:cNvPr>
          <p:cNvSpPr>
            <a:spLocks noGrp="1"/>
          </p:cNvSpPr>
          <p:nvPr>
            <p:ph sz="half" idx="2"/>
          </p:nvPr>
        </p:nvSpPr>
        <p:spPr>
          <a:xfrm>
            <a:off x="4123928" y="1417737"/>
            <a:ext cx="4668044" cy="4587874"/>
          </a:xfrm>
        </p:spPr>
        <p:txBody>
          <a:bodyPr>
            <a:noAutofit/>
          </a:bodyPr>
          <a:lstStyle/>
          <a:p>
            <a:r>
              <a:rPr lang="en-US" sz="2400" b="1" dirty="0">
                <a:solidFill>
                  <a:srgbClr val="C00000"/>
                </a:solidFill>
              </a:rPr>
              <a:t>MUST </a:t>
            </a:r>
            <a:r>
              <a:rPr lang="en-US" sz="2400" dirty="0"/>
              <a:t>include discrimination involving one or more of these protected classes. </a:t>
            </a:r>
          </a:p>
          <a:p>
            <a:endParaRPr lang="en-US" sz="2400" dirty="0"/>
          </a:p>
          <a:p>
            <a:r>
              <a:rPr lang="en-US" sz="2400" dirty="0"/>
              <a:t>If the discrimination does not involve one of these 6 protected classes, it is not a civil rights violation. </a:t>
            </a:r>
          </a:p>
          <a:p>
            <a:endParaRPr lang="en-US" sz="2400" dirty="0"/>
          </a:p>
          <a:p>
            <a:r>
              <a:rPr lang="en-US" sz="2400" dirty="0"/>
              <a:t>Only these 6 protected classes are covered by the Federal Civil Rights Act.</a:t>
            </a:r>
          </a:p>
        </p:txBody>
      </p:sp>
      <p:sp>
        <p:nvSpPr>
          <p:cNvPr id="3" name="Slide Number Placeholder 2">
            <a:extLst>
              <a:ext uri="{FF2B5EF4-FFF2-40B4-BE49-F238E27FC236}">
                <a16:creationId xmlns:a16="http://schemas.microsoft.com/office/drawing/2014/main" id="{F90B3DF1-1199-499C-9E40-A8CAA32D55C1}"/>
              </a:ext>
            </a:extLst>
          </p:cNvPr>
          <p:cNvSpPr>
            <a:spLocks noGrp="1"/>
          </p:cNvSpPr>
          <p:nvPr>
            <p:ph type="sldNum" sz="quarter" idx="12"/>
          </p:nvPr>
        </p:nvSpPr>
        <p:spPr/>
        <p:txBody>
          <a:bodyPr/>
          <a:lstStyle/>
          <a:p>
            <a:fld id="{BFCDC084-59C3-4865-AF8C-CD73E9526E8C}" type="slidenum">
              <a:rPr lang="en-US" smtClean="0"/>
              <a:t>7</a:t>
            </a:fld>
            <a:endParaRPr lang="en-US"/>
          </a:p>
        </p:txBody>
      </p:sp>
      <p:sp>
        <p:nvSpPr>
          <p:cNvPr id="7" name="Rectangle 6">
            <a:extLst>
              <a:ext uri="{FF2B5EF4-FFF2-40B4-BE49-F238E27FC236}">
                <a16:creationId xmlns:a16="http://schemas.microsoft.com/office/drawing/2014/main" id="{B9EC16D5-2A1C-4C16-9848-C7CF76EB3DA1}"/>
              </a:ext>
            </a:extLst>
          </p:cNvPr>
          <p:cNvSpPr/>
          <p:nvPr/>
        </p:nvSpPr>
        <p:spPr>
          <a:xfrm>
            <a:off x="0" y="6469476"/>
            <a:ext cx="9143999" cy="341632"/>
          </a:xfrm>
          <a:prstGeom prst="rect">
            <a:avLst/>
          </a:prstGeom>
          <a:solidFill>
            <a:srgbClr val="2E3192"/>
          </a:solidFill>
        </p:spPr>
        <p:txBody>
          <a:bodyPr wrap="square">
            <a:spAutoFit/>
          </a:bodyPr>
          <a:lstStyle/>
          <a:p>
            <a:pPr>
              <a:lnSpc>
                <a:spcPct val="90000"/>
              </a:lnSpc>
              <a:spcBef>
                <a:spcPct val="0"/>
              </a:spcBef>
              <a:spcAft>
                <a:spcPts val="600"/>
              </a:spcAft>
            </a:pPr>
            <a:r>
              <a:rPr lang="en-US" dirty="0">
                <a:solidFill>
                  <a:schemeClr val="bg1"/>
                </a:solidFill>
              </a:rPr>
              <a:t>Protected Classes in WIC</a:t>
            </a:r>
          </a:p>
        </p:txBody>
      </p:sp>
    </p:spTree>
    <p:extLst>
      <p:ext uri="{BB962C8B-B14F-4D97-AF65-F5344CB8AC3E}">
        <p14:creationId xmlns:p14="http://schemas.microsoft.com/office/powerpoint/2010/main" val="39204875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A14F-980B-4CB8-995B-F576FD944C7E}"/>
              </a:ext>
            </a:extLst>
          </p:cNvPr>
          <p:cNvSpPr>
            <a:spLocks noGrp="1"/>
          </p:cNvSpPr>
          <p:nvPr>
            <p:ph type="title"/>
          </p:nvPr>
        </p:nvSpPr>
        <p:spPr>
          <a:xfrm>
            <a:off x="297498" y="344744"/>
            <a:ext cx="5605629" cy="994172"/>
          </a:xfrm>
        </p:spPr>
        <p:txBody>
          <a:bodyPr>
            <a:normAutofit/>
          </a:bodyPr>
          <a:lstStyle/>
          <a:p>
            <a:r>
              <a:rPr lang="en-US" dirty="0"/>
              <a:t>What should you do?</a:t>
            </a:r>
          </a:p>
        </p:txBody>
      </p:sp>
      <p:sp>
        <p:nvSpPr>
          <p:cNvPr id="3" name="Content Placeholder 2">
            <a:extLst>
              <a:ext uri="{FF2B5EF4-FFF2-40B4-BE49-F238E27FC236}">
                <a16:creationId xmlns:a16="http://schemas.microsoft.com/office/drawing/2014/main" id="{AD945C3F-C9A7-47D1-A688-B6249400AFDA}"/>
              </a:ext>
            </a:extLst>
          </p:cNvPr>
          <p:cNvSpPr>
            <a:spLocks noGrp="1"/>
          </p:cNvSpPr>
          <p:nvPr>
            <p:ph idx="1"/>
          </p:nvPr>
        </p:nvSpPr>
        <p:spPr>
          <a:xfrm>
            <a:off x="566412" y="1534886"/>
            <a:ext cx="5563155" cy="3788227"/>
          </a:xfrm>
        </p:spPr>
        <p:txBody>
          <a:bodyPr anchor="ctr">
            <a:normAutofit/>
          </a:bodyPr>
          <a:lstStyle/>
          <a:p>
            <a:endParaRPr lang="en-US" sz="2100" dirty="0"/>
          </a:p>
          <a:p>
            <a:r>
              <a:rPr lang="en-US" sz="2000" dirty="0"/>
              <a:t>Remember, it’s okay if you’re not sure if it is a clear Civil Rights Violation. Even if you’re not 100% sure, submit a complaint through TWIST and check the Civil Rights box. </a:t>
            </a:r>
          </a:p>
          <a:p>
            <a:endParaRPr lang="en-US" sz="2100"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descr="Warning">
            <a:extLst>
              <a:ext uri="{FF2B5EF4-FFF2-40B4-BE49-F238E27FC236}">
                <a16:creationId xmlns:a16="http://schemas.microsoft.com/office/drawing/2014/main" id="{08A60692-BC48-4902-89C4-206420D1C5E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B0F5C0DA-1738-419C-A647-1864AAF17E02}"/>
              </a:ext>
            </a:extLst>
          </p:cNvPr>
          <p:cNvSpPr>
            <a:spLocks noGrp="1"/>
          </p:cNvSpPr>
          <p:nvPr>
            <p:ph type="sldNum" sz="quarter" idx="12"/>
          </p:nvPr>
        </p:nvSpPr>
        <p:spPr>
          <a:xfrm>
            <a:off x="7576075" y="6415760"/>
            <a:ext cx="759278" cy="273844"/>
          </a:xfrm>
        </p:spPr>
        <p:txBody>
          <a:bodyPr>
            <a:normAutofit/>
          </a:bodyPr>
          <a:lstStyle/>
          <a:p>
            <a:pPr>
              <a:spcAft>
                <a:spcPts val="600"/>
              </a:spcAft>
            </a:pPr>
            <a:fld id="{D7A0D0E4-8D94-443E-820B-188B2E9A69C3}" type="slidenum">
              <a:rPr lang="en-US" sz="920">
                <a:solidFill>
                  <a:srgbClr val="FFFFFF"/>
                </a:solidFill>
              </a:rPr>
              <a:pPr>
                <a:spcAft>
                  <a:spcPts val="600"/>
                </a:spcAft>
              </a:pPr>
              <a:t>70</a:t>
            </a:fld>
            <a:endParaRPr lang="en-US" sz="920">
              <a:solidFill>
                <a:srgbClr val="FFFFFF"/>
              </a:solidFill>
            </a:endParaRPr>
          </a:p>
        </p:txBody>
      </p:sp>
      <p:sp>
        <p:nvSpPr>
          <p:cNvPr id="9" name="Rectangle 8">
            <a:extLst>
              <a:ext uri="{FF2B5EF4-FFF2-40B4-BE49-F238E27FC236}">
                <a16:creationId xmlns:a16="http://schemas.microsoft.com/office/drawing/2014/main" id="{8EC269E8-0158-4BE5-B6BC-E65CD98F74E4}"/>
              </a:ext>
            </a:extLst>
          </p:cNvPr>
          <p:cNvSpPr/>
          <p:nvPr/>
        </p:nvSpPr>
        <p:spPr>
          <a:xfrm>
            <a:off x="0" y="6469476"/>
            <a:ext cx="9143999" cy="341632"/>
          </a:xfrm>
          <a:prstGeom prst="rect">
            <a:avLst/>
          </a:prstGeom>
          <a:solidFill>
            <a:srgbClr val="A1CC3A"/>
          </a:solidFill>
        </p:spPr>
        <p:txBody>
          <a:bodyPr wrap="square">
            <a:spAutoFit/>
          </a:bodyPr>
          <a:lstStyle/>
          <a:p>
            <a:pPr>
              <a:lnSpc>
                <a:spcPct val="90000"/>
              </a:lnSpc>
              <a:spcBef>
                <a:spcPct val="0"/>
              </a:spcBef>
              <a:spcAft>
                <a:spcPts val="600"/>
              </a:spcAft>
            </a:pPr>
            <a:r>
              <a:rPr lang="en-US" dirty="0">
                <a:solidFill>
                  <a:schemeClr val="bg1"/>
                </a:solidFill>
              </a:rPr>
              <a:t>Case Studies for Complaints</a:t>
            </a:r>
          </a:p>
        </p:txBody>
      </p:sp>
    </p:spTree>
    <p:extLst>
      <p:ext uri="{BB962C8B-B14F-4D97-AF65-F5344CB8AC3E}">
        <p14:creationId xmlns:p14="http://schemas.microsoft.com/office/powerpoint/2010/main" val="2061530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80A3F6-FF6D-42DC-BE7A-C091A67B5B76}"/>
              </a:ext>
            </a:extLst>
          </p:cNvPr>
          <p:cNvSpPr>
            <a:spLocks noGrp="1"/>
          </p:cNvSpPr>
          <p:nvPr>
            <p:ph type="title"/>
          </p:nvPr>
        </p:nvSpPr>
        <p:spPr>
          <a:xfrm>
            <a:off x="5848360" y="-76200"/>
            <a:ext cx="3276580" cy="2255519"/>
          </a:xfrm>
          <a:noFill/>
        </p:spPr>
        <p:txBody>
          <a:bodyPr vert="horz" lIns="91440" tIns="45720" rIns="91440" bIns="45720" rtlCol="0" anchor="b">
            <a:normAutofit/>
          </a:bodyPr>
          <a:lstStyle/>
          <a:p>
            <a:r>
              <a:rPr lang="en-US" sz="3600" dirty="0">
                <a:cs typeface="+mj-cs"/>
              </a:rPr>
              <a:t>A note about equity and Civil Rights </a:t>
            </a:r>
          </a:p>
        </p:txBody>
      </p:sp>
      <p:pic>
        <p:nvPicPr>
          <p:cNvPr id="5" name="Picture 4">
            <a:extLst>
              <a:ext uri="{FF2B5EF4-FFF2-40B4-BE49-F238E27FC236}">
                <a16:creationId xmlns:a16="http://schemas.microsoft.com/office/drawing/2014/main" id="{A5B68049-13ED-467B-8602-A361FE5658F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5650972" cy="6857990"/>
          </a:xfrm>
          <a:prstGeom prst="rect">
            <a:avLst/>
          </a:prstGeom>
        </p:spPr>
      </p:pic>
      <p:sp>
        <p:nvSpPr>
          <p:cNvPr id="2" name="Slide Number Placeholder 1">
            <a:extLst>
              <a:ext uri="{FF2B5EF4-FFF2-40B4-BE49-F238E27FC236}">
                <a16:creationId xmlns:a16="http://schemas.microsoft.com/office/drawing/2014/main" id="{D1E39980-D468-4659-AD12-4BBBB4540C5F}"/>
              </a:ext>
            </a:extLst>
          </p:cNvPr>
          <p:cNvSpPr>
            <a:spLocks noGrp="1"/>
          </p:cNvSpPr>
          <p:nvPr>
            <p:ph type="sldNum" sz="quarter" idx="12"/>
          </p:nvPr>
        </p:nvSpPr>
        <p:spPr/>
        <p:txBody>
          <a:bodyPr/>
          <a:lstStyle/>
          <a:p>
            <a:fld id="{D7A0D0E4-8D94-443E-820B-188B2E9A69C3}" type="slidenum">
              <a:rPr lang="en-US" smtClean="0"/>
              <a:t>71</a:t>
            </a:fld>
            <a:endParaRPr lang="en-US"/>
          </a:p>
        </p:txBody>
      </p:sp>
    </p:spTree>
    <p:extLst>
      <p:ext uri="{BB962C8B-B14F-4D97-AF65-F5344CB8AC3E}">
        <p14:creationId xmlns:p14="http://schemas.microsoft.com/office/powerpoint/2010/main" val="41310235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0B50DD9-6858-4EB4-B696-D502D532DA14}"/>
              </a:ext>
            </a:extLst>
          </p:cNvPr>
          <p:cNvSpPr>
            <a:spLocks noGrp="1"/>
          </p:cNvSpPr>
          <p:nvPr>
            <p:ph type="title"/>
          </p:nvPr>
        </p:nvSpPr>
        <p:spPr>
          <a:xfrm>
            <a:off x="628650" y="963877"/>
            <a:ext cx="2620771" cy="4930246"/>
          </a:xfrm>
        </p:spPr>
        <p:txBody>
          <a:bodyPr>
            <a:normAutofit/>
          </a:bodyPr>
          <a:lstStyle/>
          <a:p>
            <a:pPr algn="r"/>
            <a:r>
              <a:rPr lang="en-US" dirty="0"/>
              <a:t>We know it can be difficult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172E40D-3477-4EAA-9630-1957C005624F}"/>
              </a:ext>
            </a:extLst>
          </p:cNvPr>
          <p:cNvSpPr>
            <a:spLocks noGrp="1"/>
          </p:cNvSpPr>
          <p:nvPr>
            <p:ph idx="1"/>
          </p:nvPr>
        </p:nvSpPr>
        <p:spPr>
          <a:xfrm>
            <a:off x="3732023" y="963877"/>
            <a:ext cx="4783327" cy="4930246"/>
          </a:xfrm>
        </p:spPr>
        <p:txBody>
          <a:bodyPr anchor="ctr">
            <a:normAutofit/>
          </a:bodyPr>
          <a:lstStyle/>
          <a:p>
            <a:r>
              <a:rPr lang="en-US" sz="2000" dirty="0"/>
              <a:t>We want to acknowledge that civil rights violations and complaints can come with a lot of intense emotions. From the participant who experienced the event, to you listening to them share their story. </a:t>
            </a:r>
          </a:p>
          <a:p>
            <a:endParaRPr lang="en-US" sz="2000" dirty="0"/>
          </a:p>
          <a:p>
            <a:r>
              <a:rPr lang="en-US" sz="2000" dirty="0"/>
              <a:t>If you are feeling upset, frustrated, angry, or any other emotion, be sure to do something to help you feel better. Whether that is taking a few deep breaths, taking a short walk on your break, meditating in your office, whatever helps you not focus solely on those intense emotions.</a:t>
            </a:r>
          </a:p>
          <a:p>
            <a:endParaRPr lang="en-US" sz="2100" dirty="0"/>
          </a:p>
        </p:txBody>
      </p:sp>
    </p:spTree>
    <p:extLst>
      <p:ext uri="{BB962C8B-B14F-4D97-AF65-F5344CB8AC3E}">
        <p14:creationId xmlns:p14="http://schemas.microsoft.com/office/powerpoint/2010/main" val="116115079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48346-A6ED-48D7-B3D8-B34933E6A19D}"/>
              </a:ext>
            </a:extLst>
          </p:cNvPr>
          <p:cNvSpPr>
            <a:spLocks noGrp="1"/>
          </p:cNvSpPr>
          <p:nvPr>
            <p:ph type="title"/>
          </p:nvPr>
        </p:nvSpPr>
        <p:spPr/>
        <p:txBody>
          <a:bodyPr>
            <a:normAutofit/>
          </a:bodyPr>
          <a:lstStyle/>
          <a:p>
            <a:r>
              <a:rPr lang="en-US" dirty="0"/>
              <a:t>We also need to acknowledge…</a:t>
            </a:r>
          </a:p>
        </p:txBody>
      </p:sp>
      <p:sp>
        <p:nvSpPr>
          <p:cNvPr id="3" name="Content Placeholder 2">
            <a:extLst>
              <a:ext uri="{FF2B5EF4-FFF2-40B4-BE49-F238E27FC236}">
                <a16:creationId xmlns:a16="http://schemas.microsoft.com/office/drawing/2014/main" id="{BA83FCCC-A56A-4184-B866-36A450EE88E3}"/>
              </a:ext>
            </a:extLst>
          </p:cNvPr>
          <p:cNvSpPr>
            <a:spLocks noGrp="1"/>
          </p:cNvSpPr>
          <p:nvPr>
            <p:ph idx="1"/>
          </p:nvPr>
        </p:nvSpPr>
        <p:spPr/>
        <p:txBody>
          <a:bodyPr>
            <a:normAutofit/>
          </a:bodyPr>
          <a:lstStyle/>
          <a:p>
            <a:pPr marL="228600" indent="-228600">
              <a:buAutoNum type="arabicPeriod"/>
            </a:pPr>
            <a:r>
              <a:rPr lang="en-US" sz="1900" dirty="0"/>
              <a:t>The law does not always address equity, diversity, and inclusion and can leave gaps. </a:t>
            </a:r>
          </a:p>
          <a:p>
            <a:pPr marL="228600" indent="-228600">
              <a:buAutoNum type="arabicPeriod"/>
            </a:pPr>
            <a:r>
              <a:rPr lang="en-US" sz="1900" dirty="0"/>
              <a:t>Civil Rights laws, while good in intent, are open to interpretation based on personal feelings, values, and bias when it comes to application.</a:t>
            </a:r>
          </a:p>
          <a:p>
            <a:pPr marL="228600" indent="-228600">
              <a:buAutoNum type="arabicPeriod"/>
            </a:pPr>
            <a:r>
              <a:rPr lang="en-US" sz="1900" dirty="0"/>
              <a:t>We can help address the gaps by using an equity lens in our work when we complete trainings, develop materials, and interact with others.</a:t>
            </a:r>
          </a:p>
          <a:p>
            <a:pPr marL="228600" indent="-228600">
              <a:buAutoNum type="arabicPeriod"/>
            </a:pPr>
            <a:r>
              <a:rPr lang="en-US" sz="1900" dirty="0"/>
              <a:t>Using an equity lens in all interactions gives us the chance to reinforce WIC values that foster equitable and trauma sensitive interactions.</a:t>
            </a:r>
          </a:p>
          <a:p>
            <a:pPr marL="228600" indent="-228600">
              <a:buAutoNum type="arabicPeriod"/>
            </a:pPr>
            <a:r>
              <a:rPr lang="en-US" sz="1900" dirty="0"/>
              <a:t>This will help us create an environment that feels safe for our participants to return to after they’ve had interactions like the ones in our case studies.</a:t>
            </a:r>
          </a:p>
          <a:p>
            <a:endParaRPr lang="en-US" sz="1900" dirty="0"/>
          </a:p>
        </p:txBody>
      </p:sp>
      <p:sp>
        <p:nvSpPr>
          <p:cNvPr id="4" name="Slide Number Placeholder 3">
            <a:extLst>
              <a:ext uri="{FF2B5EF4-FFF2-40B4-BE49-F238E27FC236}">
                <a16:creationId xmlns:a16="http://schemas.microsoft.com/office/drawing/2014/main" id="{736357D4-2DD9-4D62-8201-79A51A8F5CAA}"/>
              </a:ext>
            </a:extLst>
          </p:cNvPr>
          <p:cNvSpPr>
            <a:spLocks noGrp="1"/>
          </p:cNvSpPr>
          <p:nvPr>
            <p:ph type="sldNum" sz="quarter" idx="12"/>
          </p:nvPr>
        </p:nvSpPr>
        <p:spPr/>
        <p:txBody>
          <a:bodyPr>
            <a:normAutofit/>
          </a:bodyPr>
          <a:lstStyle/>
          <a:p>
            <a:pPr>
              <a:spcAft>
                <a:spcPts val="600"/>
              </a:spcAft>
            </a:pPr>
            <a:fld id="{D7A0D0E4-8D94-443E-820B-188B2E9A69C3}" type="slidenum">
              <a:rPr lang="en-US" smtClean="0"/>
              <a:pPr>
                <a:spcAft>
                  <a:spcPts val="600"/>
                </a:spcAft>
              </a:pPr>
              <a:t>73</a:t>
            </a:fld>
            <a:endParaRPr lang="en-US"/>
          </a:p>
        </p:txBody>
      </p:sp>
    </p:spTree>
    <p:extLst>
      <p:ext uri="{BB962C8B-B14F-4D97-AF65-F5344CB8AC3E}">
        <p14:creationId xmlns:p14="http://schemas.microsoft.com/office/powerpoint/2010/main" val="112054803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C72101-756F-452E-8FA8-23387B08D117}"/>
              </a:ext>
            </a:extLst>
          </p:cNvPr>
          <p:cNvSpPr>
            <a:spLocks noGrp="1"/>
          </p:cNvSpPr>
          <p:nvPr>
            <p:ph sz="half" idx="2"/>
          </p:nvPr>
        </p:nvSpPr>
        <p:spPr>
          <a:xfrm>
            <a:off x="641684" y="609600"/>
            <a:ext cx="5606716" cy="2209800"/>
          </a:xfrm>
        </p:spPr>
        <p:txBody>
          <a:bodyPr anchor="ctr"/>
          <a:lstStyle/>
          <a:p>
            <a:pPr algn="ctr"/>
            <a:r>
              <a:rPr lang="en-US" dirty="0"/>
              <a:t>CONGRATULATIONS!</a:t>
            </a:r>
          </a:p>
          <a:p>
            <a:pPr algn="ctr"/>
            <a:r>
              <a:rPr lang="en-US" dirty="0"/>
              <a:t>You have completed the annual Civil Rights Training!</a:t>
            </a:r>
          </a:p>
        </p:txBody>
      </p:sp>
      <p:pic>
        <p:nvPicPr>
          <p:cNvPr id="3" name="Content Placeholder 10">
            <a:extLst>
              <a:ext uri="{FF2B5EF4-FFF2-40B4-BE49-F238E27FC236}">
                <a16:creationId xmlns:a16="http://schemas.microsoft.com/office/drawing/2014/main" id="{D2BABB74-7B3F-4A34-AEF8-954767A102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9423" y="2514600"/>
            <a:ext cx="4654577" cy="4419589"/>
          </a:xfrm>
          <a:prstGeom prst="rect">
            <a:avLst/>
          </a:prstGeom>
        </p:spPr>
      </p:pic>
    </p:spTree>
    <p:extLst>
      <p:ext uri="{BB962C8B-B14F-4D97-AF65-F5344CB8AC3E}">
        <p14:creationId xmlns:p14="http://schemas.microsoft.com/office/powerpoint/2010/main" val="2043812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73C7F-7937-4E17-A590-A38D6C1E55DE}"/>
              </a:ext>
            </a:extLst>
          </p:cNvPr>
          <p:cNvSpPr>
            <a:spLocks noGrp="1"/>
          </p:cNvSpPr>
          <p:nvPr>
            <p:ph type="title"/>
          </p:nvPr>
        </p:nvSpPr>
        <p:spPr>
          <a:xfrm>
            <a:off x="-540623" y="90442"/>
            <a:ext cx="10225246" cy="1325563"/>
          </a:xfrm>
        </p:spPr>
        <p:txBody>
          <a:bodyPr>
            <a:normAutofit/>
          </a:bodyPr>
          <a:lstStyle/>
          <a:p>
            <a:pPr algn="ctr"/>
            <a:r>
              <a:rPr lang="en-US" sz="3600" b="1" dirty="0"/>
              <a:t>A Quick Quiz: What’s Missing?</a:t>
            </a:r>
          </a:p>
        </p:txBody>
      </p:sp>
      <p:pic>
        <p:nvPicPr>
          <p:cNvPr id="10" name="Content Placeholder 9">
            <a:extLst>
              <a:ext uri="{FF2B5EF4-FFF2-40B4-BE49-F238E27FC236}">
                <a16:creationId xmlns:a16="http://schemas.microsoft.com/office/drawing/2014/main" id="{85341093-8C2F-4188-9D69-AF431E40A25B}"/>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0" y="1416005"/>
            <a:ext cx="4819651" cy="4576330"/>
          </a:xfrm>
        </p:spPr>
      </p:pic>
      <p:sp>
        <p:nvSpPr>
          <p:cNvPr id="4" name="Content Placeholder 3">
            <a:extLst>
              <a:ext uri="{FF2B5EF4-FFF2-40B4-BE49-F238E27FC236}">
                <a16:creationId xmlns:a16="http://schemas.microsoft.com/office/drawing/2014/main" id="{CFD80BCD-92E6-454F-8575-55FB917CD41C}"/>
              </a:ext>
            </a:extLst>
          </p:cNvPr>
          <p:cNvSpPr>
            <a:spLocks noGrp="1"/>
          </p:cNvSpPr>
          <p:nvPr>
            <p:ph sz="half" idx="2"/>
          </p:nvPr>
        </p:nvSpPr>
        <p:spPr>
          <a:xfrm>
            <a:off x="4629150" y="1825625"/>
            <a:ext cx="3886200" cy="2670175"/>
          </a:xfrm>
        </p:spPr>
        <p:txBody>
          <a:bodyPr anchor="ctr">
            <a:normAutofit/>
          </a:bodyPr>
          <a:lstStyle/>
          <a:p>
            <a:pPr algn="ctr"/>
            <a:r>
              <a:rPr lang="en-US" sz="2400" dirty="0"/>
              <a:t>Looking at this wheel, which </a:t>
            </a:r>
            <a:r>
              <a:rPr lang="en-US" sz="2400" b="1" u="sng" dirty="0"/>
              <a:t>two</a:t>
            </a:r>
            <a:r>
              <a:rPr lang="en-US" sz="2400" dirty="0"/>
              <a:t> protected classes are missing?</a:t>
            </a:r>
          </a:p>
        </p:txBody>
      </p:sp>
      <p:sp>
        <p:nvSpPr>
          <p:cNvPr id="3" name="Slide Number Placeholder 2">
            <a:extLst>
              <a:ext uri="{FF2B5EF4-FFF2-40B4-BE49-F238E27FC236}">
                <a16:creationId xmlns:a16="http://schemas.microsoft.com/office/drawing/2014/main" id="{7F507551-2FA8-4AA4-A95D-3AEC32E8F9A2}"/>
              </a:ext>
            </a:extLst>
          </p:cNvPr>
          <p:cNvSpPr>
            <a:spLocks noGrp="1"/>
          </p:cNvSpPr>
          <p:nvPr>
            <p:ph type="sldNum" sz="quarter" idx="12"/>
          </p:nvPr>
        </p:nvSpPr>
        <p:spPr/>
        <p:txBody>
          <a:bodyPr/>
          <a:lstStyle/>
          <a:p>
            <a:fld id="{BFCDC084-59C3-4865-AF8C-CD73E9526E8C}" type="slidenum">
              <a:rPr lang="en-US" smtClean="0"/>
              <a:t>8</a:t>
            </a:fld>
            <a:endParaRPr lang="en-US"/>
          </a:p>
        </p:txBody>
      </p:sp>
      <p:sp>
        <p:nvSpPr>
          <p:cNvPr id="6" name="Rectangle 5">
            <a:extLst>
              <a:ext uri="{FF2B5EF4-FFF2-40B4-BE49-F238E27FC236}">
                <a16:creationId xmlns:a16="http://schemas.microsoft.com/office/drawing/2014/main" id="{6E4C3DB9-3E49-4E63-A70A-EDD3E1ED45BD}"/>
              </a:ext>
            </a:extLst>
          </p:cNvPr>
          <p:cNvSpPr/>
          <p:nvPr/>
        </p:nvSpPr>
        <p:spPr>
          <a:xfrm>
            <a:off x="0" y="6469476"/>
            <a:ext cx="9143999" cy="341632"/>
          </a:xfrm>
          <a:prstGeom prst="rect">
            <a:avLst/>
          </a:prstGeom>
          <a:solidFill>
            <a:srgbClr val="2E3192"/>
          </a:solidFill>
        </p:spPr>
        <p:txBody>
          <a:bodyPr wrap="square">
            <a:spAutoFit/>
          </a:bodyPr>
          <a:lstStyle/>
          <a:p>
            <a:pPr>
              <a:lnSpc>
                <a:spcPct val="90000"/>
              </a:lnSpc>
              <a:spcBef>
                <a:spcPct val="0"/>
              </a:spcBef>
              <a:spcAft>
                <a:spcPts val="600"/>
              </a:spcAft>
            </a:pPr>
            <a:r>
              <a:rPr lang="en-US" dirty="0">
                <a:solidFill>
                  <a:schemeClr val="bg1"/>
                </a:solidFill>
              </a:rPr>
              <a:t>Protected Classes in WIC</a:t>
            </a:r>
          </a:p>
        </p:txBody>
      </p:sp>
    </p:spTree>
    <p:extLst>
      <p:ext uri="{BB962C8B-B14F-4D97-AF65-F5344CB8AC3E}">
        <p14:creationId xmlns:p14="http://schemas.microsoft.com/office/powerpoint/2010/main" val="405263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C7DE57-3859-442A-960F-73991734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339" y="1164425"/>
            <a:ext cx="4769964" cy="4529150"/>
          </a:xfrm>
          <a:prstGeom prst="rect">
            <a:avLst/>
          </a:prstGeom>
        </p:spPr>
      </p:pic>
      <p:sp>
        <p:nvSpPr>
          <p:cNvPr id="7" name="TextBox 6">
            <a:extLst>
              <a:ext uri="{FF2B5EF4-FFF2-40B4-BE49-F238E27FC236}">
                <a16:creationId xmlns:a16="http://schemas.microsoft.com/office/drawing/2014/main" id="{3BD0240C-C836-4142-A5CD-1769B034BD26}"/>
              </a:ext>
            </a:extLst>
          </p:cNvPr>
          <p:cNvSpPr txBox="1"/>
          <p:nvPr/>
        </p:nvSpPr>
        <p:spPr>
          <a:xfrm>
            <a:off x="4571999" y="2540295"/>
            <a:ext cx="4470662" cy="1777410"/>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What are examples of discrimination based on one of the protected classes?</a:t>
            </a:r>
          </a:p>
          <a:p>
            <a:endParaRPr lang="en-US" sz="1350" dirty="0"/>
          </a:p>
        </p:txBody>
      </p:sp>
      <p:sp>
        <p:nvSpPr>
          <p:cNvPr id="2" name="Slide Number Placeholder 1">
            <a:extLst>
              <a:ext uri="{FF2B5EF4-FFF2-40B4-BE49-F238E27FC236}">
                <a16:creationId xmlns:a16="http://schemas.microsoft.com/office/drawing/2014/main" id="{2D7BDE2F-4305-4378-B050-18870B9A70C6}"/>
              </a:ext>
            </a:extLst>
          </p:cNvPr>
          <p:cNvSpPr>
            <a:spLocks noGrp="1"/>
          </p:cNvSpPr>
          <p:nvPr>
            <p:ph type="sldNum" sz="quarter" idx="12"/>
          </p:nvPr>
        </p:nvSpPr>
        <p:spPr/>
        <p:txBody>
          <a:bodyPr/>
          <a:lstStyle/>
          <a:p>
            <a:fld id="{BFCDC084-59C3-4865-AF8C-CD73E9526E8C}" type="slidenum">
              <a:rPr lang="en-US" smtClean="0"/>
              <a:t>9</a:t>
            </a:fld>
            <a:endParaRPr lang="en-US"/>
          </a:p>
        </p:txBody>
      </p:sp>
      <p:sp>
        <p:nvSpPr>
          <p:cNvPr id="5" name="Rectangle 4">
            <a:extLst>
              <a:ext uri="{FF2B5EF4-FFF2-40B4-BE49-F238E27FC236}">
                <a16:creationId xmlns:a16="http://schemas.microsoft.com/office/drawing/2014/main" id="{F94346A0-24B6-4284-8682-D2321E0B2A57}"/>
              </a:ext>
            </a:extLst>
          </p:cNvPr>
          <p:cNvSpPr/>
          <p:nvPr/>
        </p:nvSpPr>
        <p:spPr>
          <a:xfrm>
            <a:off x="0" y="6469476"/>
            <a:ext cx="9143999" cy="341632"/>
          </a:xfrm>
          <a:prstGeom prst="rect">
            <a:avLst/>
          </a:prstGeom>
          <a:solidFill>
            <a:srgbClr val="2E3192"/>
          </a:solidFill>
        </p:spPr>
        <p:txBody>
          <a:bodyPr wrap="square">
            <a:spAutoFit/>
          </a:bodyPr>
          <a:lstStyle/>
          <a:p>
            <a:pPr>
              <a:lnSpc>
                <a:spcPct val="90000"/>
              </a:lnSpc>
              <a:spcBef>
                <a:spcPct val="0"/>
              </a:spcBef>
              <a:spcAft>
                <a:spcPts val="600"/>
              </a:spcAft>
            </a:pPr>
            <a:r>
              <a:rPr lang="en-US" dirty="0">
                <a:solidFill>
                  <a:schemeClr val="bg1"/>
                </a:solidFill>
              </a:rPr>
              <a:t>Protected Classes in WIC</a:t>
            </a:r>
          </a:p>
        </p:txBody>
      </p:sp>
      <p:sp>
        <p:nvSpPr>
          <p:cNvPr id="6" name="Title 1">
            <a:extLst>
              <a:ext uri="{FF2B5EF4-FFF2-40B4-BE49-F238E27FC236}">
                <a16:creationId xmlns:a16="http://schemas.microsoft.com/office/drawing/2014/main" id="{BBC3156B-1818-435B-9B53-BE05E6022760}"/>
              </a:ext>
            </a:extLst>
          </p:cNvPr>
          <p:cNvSpPr txBox="1">
            <a:spLocks/>
          </p:cNvSpPr>
          <p:nvPr/>
        </p:nvSpPr>
        <p:spPr>
          <a:xfrm>
            <a:off x="1752600" y="381000"/>
            <a:ext cx="10225246" cy="1325563"/>
          </a:xfrm>
          <a:prstGeom prst="rect">
            <a:avLst/>
          </a:prstGeom>
        </p:spPr>
        <p:txBody>
          <a:bodyPr>
            <a:normAutofit/>
          </a:bodyPr>
          <a:lst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en-US" sz="3600" b="1" dirty="0"/>
              <a:t>Discussion</a:t>
            </a:r>
          </a:p>
        </p:txBody>
      </p:sp>
    </p:spTree>
    <p:extLst>
      <p:ext uri="{BB962C8B-B14F-4D97-AF65-F5344CB8AC3E}">
        <p14:creationId xmlns:p14="http://schemas.microsoft.com/office/powerpoint/2010/main" val="3308135995"/>
      </p:ext>
    </p:extLst>
  </p:cSld>
  <p:clrMapOvr>
    <a:masterClrMapping/>
  </p:clrMapOvr>
</p:sld>
</file>

<file path=ppt/theme/theme1.xml><?xml version="1.0" encoding="utf-8"?>
<a:theme xmlns:a="http://schemas.openxmlformats.org/drawingml/2006/main" name="NWA 2017 Theme">
  <a:themeElements>
    <a:clrScheme name="NWA">
      <a:dk1>
        <a:sysClr val="windowText" lastClr="000000"/>
      </a:dk1>
      <a:lt1>
        <a:sysClr val="window" lastClr="FFFFFF"/>
      </a:lt1>
      <a:dk2>
        <a:srgbClr val="C8C8C8"/>
      </a:dk2>
      <a:lt2>
        <a:srgbClr val="E7E6E6"/>
      </a:lt2>
      <a:accent1>
        <a:srgbClr val="A1CD55"/>
      </a:accent1>
      <a:accent2>
        <a:srgbClr val="2CB34A"/>
      </a:accent2>
      <a:accent3>
        <a:srgbClr val="F3716D"/>
      </a:accent3>
      <a:accent4>
        <a:srgbClr val="EE3439"/>
      </a:accent4>
      <a:accent5>
        <a:srgbClr val="6C54A3"/>
      </a:accent5>
      <a:accent6>
        <a:srgbClr val="2E3192"/>
      </a:accent6>
      <a:hlink>
        <a:srgbClr val="2E3192"/>
      </a:hlink>
      <a:folHlink>
        <a:srgbClr val="EE34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https://www.oregon.gov/oha/PH/HEALTHYPEOPLEFAMILIES/WIC/Documents/cr-training-refresher-2019.pptx</Url>
      <Description>NWA branding template - Powerpoint</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2020-12-31T08:00:00+00:00</DocumentExpirationDate>
    <IATopic xmlns="59da1016-2a1b-4f8a-9768-d7a4932f6f16">Public Health - Providers and Partners</IATopic>
    <Meta_x0020_Keywords xmlns="f144fd3f-61b7-45a4-a8a5-a00a4ffd3675" xsi:nil="true"/>
  </documentManagement>
</p:properties>
</file>

<file path=customXml/itemProps1.xml><?xml version="1.0" encoding="utf-8"?>
<ds:datastoreItem xmlns:ds="http://schemas.openxmlformats.org/officeDocument/2006/customXml" ds:itemID="{F2CFC8C4-9119-4CB4-8EBC-68F2DCF05D02}"/>
</file>

<file path=customXml/itemProps2.xml><?xml version="1.0" encoding="utf-8"?>
<ds:datastoreItem xmlns:ds="http://schemas.openxmlformats.org/officeDocument/2006/customXml" ds:itemID="{B96FEA14-55CE-4F00-B99E-C645562828A3}"/>
</file>

<file path=customXml/itemProps3.xml><?xml version="1.0" encoding="utf-8"?>
<ds:datastoreItem xmlns:ds="http://schemas.openxmlformats.org/officeDocument/2006/customXml" ds:itemID="{063E1D49-F0C7-4A44-87E1-E44C0D894DA4}"/>
</file>

<file path=docProps/app.xml><?xml version="1.0" encoding="utf-8"?>
<Properties xmlns="http://schemas.openxmlformats.org/officeDocument/2006/extended-properties" xmlns:vt="http://schemas.openxmlformats.org/officeDocument/2006/docPropsVTypes">
  <Template/>
  <TotalTime>10067</TotalTime>
  <Words>3970</Words>
  <Application>Microsoft Office PowerPoint</Application>
  <PresentationFormat>On-screen Show (4:3)</PresentationFormat>
  <Paragraphs>589</Paragraphs>
  <Slides>74</Slides>
  <Notes>57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-apple-system</vt:lpstr>
      <vt:lpstr>Arial</vt:lpstr>
      <vt:lpstr>Calibri</vt:lpstr>
      <vt:lpstr>Calibri Light</vt:lpstr>
      <vt:lpstr>Verdana</vt:lpstr>
      <vt:lpstr>NWA 2017 Theme</vt:lpstr>
      <vt:lpstr>PowerPoint Presentation</vt:lpstr>
      <vt:lpstr>PowerPoint Presentation</vt:lpstr>
      <vt:lpstr>What you’ll learn:</vt:lpstr>
      <vt:lpstr>PowerPoint Presentation</vt:lpstr>
      <vt:lpstr>PowerPoint Presentation</vt:lpstr>
      <vt:lpstr>PowerPoint Presentation</vt:lpstr>
      <vt:lpstr>Civil Rights Violations</vt:lpstr>
      <vt:lpstr>A Quick Quiz: What’s Missing?</vt:lpstr>
      <vt:lpstr>PowerPoint Presentation</vt:lpstr>
      <vt:lpstr>PowerPoint Presentation</vt:lpstr>
      <vt:lpstr>PowerPoint Presentation</vt:lpstr>
      <vt:lpstr>Let’s Discuss</vt:lpstr>
      <vt:lpstr>Answer:</vt:lpstr>
      <vt:lpstr>PowerPoint Presentation</vt:lpstr>
      <vt:lpstr>In TWIST, what protected class information does Oregon WIC collect for every participant? </vt:lpstr>
      <vt:lpstr>In TWIST, what protected class information does Oregon WIC collect for every participant? </vt:lpstr>
      <vt:lpstr>You might have heard about REAL-D    Race Ethnicity Language and Disability </vt:lpstr>
      <vt:lpstr>PowerPoint Presentation</vt:lpstr>
      <vt:lpstr>PowerPoint Presentation</vt:lpstr>
      <vt:lpstr>Translated Materials</vt:lpstr>
      <vt:lpstr>PowerPoint Presentation</vt:lpstr>
      <vt:lpstr>PowerPoint Presentation</vt:lpstr>
      <vt:lpstr>PowerPoint Presentation</vt:lpstr>
      <vt:lpstr>PowerPoint Presentation</vt:lpstr>
      <vt:lpstr>First… </vt:lpstr>
      <vt:lpstr>Second…</vt:lpstr>
      <vt:lpstr>Then…</vt:lpstr>
      <vt:lpstr>How are we doing?</vt:lpstr>
      <vt:lpstr>PowerPoint Presentation</vt:lpstr>
      <vt:lpstr>PowerPoint Presentation</vt:lpstr>
      <vt:lpstr>PowerPoint Presentation</vt:lpstr>
      <vt:lpstr>PowerPoint Presentation</vt:lpstr>
      <vt:lpstr>PowerPoint Presentation</vt:lpstr>
      <vt:lpstr>“And Justice for All”  poster</vt:lpstr>
      <vt:lpstr>PowerPoint Presentation</vt:lpstr>
      <vt:lpstr>PowerPoint Presentation</vt:lpstr>
      <vt:lpstr>PowerPoint Presentation</vt:lpstr>
      <vt:lpstr>About complaints…</vt:lpstr>
      <vt:lpstr>PowerPoint Presentation</vt:lpstr>
      <vt:lpstr>Reporting Complaints in TWIST</vt:lpstr>
      <vt:lpstr>Reporting Complaints in TWIST</vt:lpstr>
      <vt:lpstr>PowerPoint Presentation</vt:lpstr>
      <vt:lpstr>For Civil Rights Violations… What information do we need?</vt:lpstr>
      <vt:lpstr>What if you run out of space on the TWIST complaint screen? </vt:lpstr>
      <vt:lpstr>If you run out of space</vt:lpstr>
      <vt:lpstr>Submit complaints as soon as possible</vt:lpstr>
      <vt:lpstr>What happens after the complaint is filed? </vt:lpstr>
      <vt:lpstr>PowerPoint Presentation</vt:lpstr>
      <vt:lpstr>PowerPoint Presentation</vt:lpstr>
      <vt:lpstr>PowerPoint Presentation</vt:lpstr>
      <vt:lpstr>Complaints Complaints Complaints</vt:lpstr>
      <vt:lpstr>Case Study </vt:lpstr>
      <vt:lpstr>Let’s Discuss</vt:lpstr>
      <vt:lpstr>Answers</vt:lpstr>
      <vt:lpstr>Case Study</vt:lpstr>
      <vt:lpstr>Let’s discuss</vt:lpstr>
      <vt:lpstr>Answers</vt:lpstr>
      <vt:lpstr>PowerPoint Presentation</vt:lpstr>
      <vt:lpstr>Case Study:  Viral on Facebook</vt:lpstr>
      <vt:lpstr>Facebook said:</vt:lpstr>
      <vt:lpstr>Facebook continued:</vt:lpstr>
      <vt:lpstr>PowerPoint Presentation</vt:lpstr>
      <vt:lpstr>Let’s discuss </vt:lpstr>
      <vt:lpstr>Answers</vt:lpstr>
      <vt:lpstr>More discussion</vt:lpstr>
      <vt:lpstr>Answer</vt:lpstr>
      <vt:lpstr>Case Study</vt:lpstr>
      <vt:lpstr>Let’s discuss </vt:lpstr>
      <vt:lpstr>Answer</vt:lpstr>
      <vt:lpstr>What should you do?</vt:lpstr>
      <vt:lpstr>A note about equity and Civil Rights </vt:lpstr>
      <vt:lpstr>We know it can be difficult</vt:lpstr>
      <vt:lpstr>We also need to acknowledge…</vt:lpstr>
      <vt:lpstr>PowerPoint Presentation</vt:lpstr>
    </vt:vector>
  </TitlesOfParts>
  <Company>Oregon 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NWA branding template - Powerpoint</dc:title>
  <dc:creator>Lowe Susannah E</dc:creator>
  <cp:lastModifiedBy>Mcclendon Barbra A</cp:lastModifiedBy>
  <cp:revision>186</cp:revision>
  <dcterms:created xsi:type="dcterms:W3CDTF">2017-03-02T19:32:52Z</dcterms:created>
  <dcterms:modified xsi:type="dcterms:W3CDTF">2019-12-30T21:28:56Z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7a8214dd-047d-4ac3-b198-53133860870f,3;aaa31a6c-f6c9-4fc5-9570-171784a36020,4;</vt:lpwstr>
  </property>
</Properties>
</file>