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ommentAuthors.xml" ContentType="application/vnd.openxmlformats-officedocument.presentationml.commentAuthors+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258" r:id="rId2"/>
    <p:sldId id="257" r:id="rId3"/>
    <p:sldId id="259" r:id="rId4"/>
    <p:sldId id="271" r:id="rId5"/>
    <p:sldId id="260" r:id="rId6"/>
    <p:sldId id="261" r:id="rId7"/>
    <p:sldId id="262" r:id="rId8"/>
    <p:sldId id="263" r:id="rId9"/>
    <p:sldId id="269" r:id="rId10"/>
    <p:sldId id="294" r:id="rId11"/>
    <p:sldId id="295" r:id="rId12"/>
    <p:sldId id="278" r:id="rId13"/>
    <p:sldId id="283" r:id="rId14"/>
    <p:sldId id="284" r:id="rId15"/>
    <p:sldId id="296" r:id="rId16"/>
    <p:sldId id="297" r:id="rId17"/>
    <p:sldId id="266" r:id="rId18"/>
    <p:sldId id="267" r:id="rId19"/>
    <p:sldId id="290" r:id="rId20"/>
    <p:sldId id="268" r:id="rId21"/>
    <p:sldId id="291" r:id="rId22"/>
    <p:sldId id="256" r:id="rId23"/>
    <p:sldId id="264" r:id="rId24"/>
    <p:sldId id="265" r:id="rId25"/>
    <p:sldId id="289" r:id="rId26"/>
    <p:sldId id="282" r:id="rId27"/>
    <p:sldId id="277" r:id="rId28"/>
    <p:sldId id="293" r:id="rId29"/>
    <p:sldId id="270" r:id="rId30"/>
    <p:sldId id="272" r:id="rId31"/>
    <p:sldId id="275" r:id="rId32"/>
    <p:sldId id="276" r:id="rId33"/>
    <p:sldId id="273" r:id="rId34"/>
    <p:sldId id="274" r:id="rId35"/>
    <p:sldId id="292" r:id="rId36"/>
    <p:sldId id="279" r:id="rId37"/>
    <p:sldId id="280" r:id="rId38"/>
    <p:sldId id="281" r:id="rId39"/>
    <p:sldId id="285" r:id="rId40"/>
    <p:sldId id="286" r:id="rId41"/>
    <p:sldId id="287" r:id="rId42"/>
    <p:sldId id="28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herty Erin" initials="DE" lastIdx="1" clrIdx="0">
    <p:extLst>
      <p:ext uri="{19B8F6BF-5375-455C-9EA6-DF929625EA0E}">
        <p15:presenceInfo xmlns:p15="http://schemas.microsoft.com/office/powerpoint/2012/main" userId="S-1-5-21-982684679-592840582-1966211492-173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796" autoAdjust="0"/>
    <p:restoredTop sz="94660" autoAdjust="0"/>
  </p:normalViewPr>
  <p:slideViewPr>
    <p:cSldViewPr snapToGrid="0">
      <p:cViewPr varScale="1">
        <p:scale>
          <a:sx n="117" d="100"/>
          <a:sy n="117" d="100"/>
        </p:scale>
        <p:origin x="108" y="366"/>
      </p:cViewPr>
      <p:guideLst/>
    </p:cSldViewPr>
  </p:slideViewPr>
  <p:outlineViewPr>
    <p:cViewPr>
      <p:scale>
        <a:sx n="33" d="100"/>
        <a:sy n="33" d="100"/>
      </p:scale>
      <p:origin x="0" y="-8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6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8F65A-6A93-4CBC-8C65-7876A486B760}"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74B5E962-3B76-4C90-9F0A-5486A6731CDA}">
      <dgm:prSet phldrT="[Text]"/>
      <dgm:spPr/>
      <dgm:t>
        <a:bodyPr/>
        <a:lstStyle/>
        <a:p>
          <a:r>
            <a:rPr lang="en-US" dirty="0" smtClean="0"/>
            <a:t>Participant reports </a:t>
          </a:r>
          <a:r>
            <a:rPr lang="en-US" dirty="0" smtClean="0"/>
            <a:t>to state or LA</a:t>
          </a:r>
          <a:endParaRPr lang="en-US" dirty="0"/>
        </a:p>
      </dgm:t>
    </dgm:pt>
    <dgm:pt modelId="{FF503158-02F0-488A-9264-8093A567DFE1}" type="parTrans" cxnId="{4BE7087E-39E2-4D3E-BE38-03F35D12250F}">
      <dgm:prSet/>
      <dgm:spPr/>
      <dgm:t>
        <a:bodyPr/>
        <a:lstStyle/>
        <a:p>
          <a:endParaRPr lang="en-US"/>
        </a:p>
      </dgm:t>
    </dgm:pt>
    <dgm:pt modelId="{9318F7FE-187A-4BF1-9025-EB71B0FD5E06}" type="sibTrans" cxnId="{4BE7087E-39E2-4D3E-BE38-03F35D12250F}">
      <dgm:prSet/>
      <dgm:spPr/>
      <dgm:t>
        <a:bodyPr/>
        <a:lstStyle/>
        <a:p>
          <a:endParaRPr lang="en-US"/>
        </a:p>
      </dgm:t>
    </dgm:pt>
    <dgm:pt modelId="{7A789CE5-2F85-44C1-887C-69B49EE28AE7}">
      <dgm:prSet phldrT="[Text]"/>
      <dgm:spPr/>
      <dgm:t>
        <a:bodyPr/>
        <a:lstStyle/>
        <a:p>
          <a:r>
            <a:rPr lang="en-US" dirty="0" smtClean="0"/>
            <a:t>Complaint entered in TWIST</a:t>
          </a:r>
          <a:endParaRPr lang="en-US" dirty="0"/>
        </a:p>
      </dgm:t>
    </dgm:pt>
    <dgm:pt modelId="{1C7668C3-D2B3-41F1-8E98-A853749F0DF3}" type="parTrans" cxnId="{4BF6B834-B1E5-4868-B09C-40332F446DD4}">
      <dgm:prSet/>
      <dgm:spPr/>
      <dgm:t>
        <a:bodyPr/>
        <a:lstStyle/>
        <a:p>
          <a:endParaRPr lang="en-US"/>
        </a:p>
      </dgm:t>
    </dgm:pt>
    <dgm:pt modelId="{6CC4D6EA-8823-4380-8925-E142FF706A88}" type="sibTrans" cxnId="{4BF6B834-B1E5-4868-B09C-40332F446DD4}">
      <dgm:prSet/>
      <dgm:spPr/>
      <dgm:t>
        <a:bodyPr/>
        <a:lstStyle/>
        <a:p>
          <a:endParaRPr lang="en-US"/>
        </a:p>
      </dgm:t>
    </dgm:pt>
    <dgm:pt modelId="{64C93891-3ACD-4715-A941-AA62728A10AF}">
      <dgm:prSet phldrT="[Text]"/>
      <dgm:spPr/>
      <dgm:t>
        <a:bodyPr/>
        <a:lstStyle/>
        <a:p>
          <a:r>
            <a:rPr lang="en-US" dirty="0" smtClean="0"/>
            <a:t>Complaint is referred to CR </a:t>
          </a:r>
          <a:r>
            <a:rPr lang="en-US" dirty="0" err="1" smtClean="0"/>
            <a:t>coord</a:t>
          </a:r>
          <a:r>
            <a:rPr lang="en-US" dirty="0" smtClean="0"/>
            <a:t> for </a:t>
          </a:r>
          <a:r>
            <a:rPr lang="en-US" dirty="0" smtClean="0"/>
            <a:t>follow up</a:t>
          </a:r>
          <a:endParaRPr lang="en-US" dirty="0"/>
        </a:p>
      </dgm:t>
    </dgm:pt>
    <dgm:pt modelId="{7C2D788C-0115-4935-A6E6-FD18F33730F8}" type="parTrans" cxnId="{8841EC94-836D-4F15-B9A4-09409DF838EF}">
      <dgm:prSet/>
      <dgm:spPr/>
      <dgm:t>
        <a:bodyPr/>
        <a:lstStyle/>
        <a:p>
          <a:endParaRPr lang="en-US"/>
        </a:p>
      </dgm:t>
    </dgm:pt>
    <dgm:pt modelId="{62873315-1D88-4877-92C4-4D060D8E8802}" type="sibTrans" cxnId="{8841EC94-836D-4F15-B9A4-09409DF838EF}">
      <dgm:prSet/>
      <dgm:spPr/>
      <dgm:t>
        <a:bodyPr/>
        <a:lstStyle/>
        <a:p>
          <a:endParaRPr lang="en-US"/>
        </a:p>
      </dgm:t>
    </dgm:pt>
    <dgm:pt modelId="{8C90AF52-6624-4A59-8B3E-87908DEAD477}">
      <dgm:prSet phldrT="[Text]"/>
      <dgm:spPr/>
      <dgm:t>
        <a:bodyPr/>
        <a:lstStyle/>
        <a:p>
          <a:r>
            <a:rPr lang="en-US" dirty="0" smtClean="0"/>
            <a:t>WIC office contacts parties involved</a:t>
          </a:r>
          <a:endParaRPr lang="en-US" dirty="0"/>
        </a:p>
      </dgm:t>
    </dgm:pt>
    <dgm:pt modelId="{7EAEDADD-CA45-4D70-8DB5-1F4CC2A34A29}" type="parTrans" cxnId="{30081842-E236-41BE-AE53-61FFBEBA002D}">
      <dgm:prSet/>
      <dgm:spPr/>
      <dgm:t>
        <a:bodyPr/>
        <a:lstStyle/>
        <a:p>
          <a:endParaRPr lang="en-US"/>
        </a:p>
      </dgm:t>
    </dgm:pt>
    <dgm:pt modelId="{F55E9265-F7E2-4A3B-A693-59EFA44FC6FD}" type="sibTrans" cxnId="{30081842-E236-41BE-AE53-61FFBEBA002D}">
      <dgm:prSet/>
      <dgm:spPr/>
      <dgm:t>
        <a:bodyPr/>
        <a:lstStyle/>
        <a:p>
          <a:endParaRPr lang="en-US"/>
        </a:p>
      </dgm:t>
    </dgm:pt>
    <dgm:pt modelId="{6962DBE2-0C96-4D43-8279-6BDA678ECAA1}">
      <dgm:prSet phldrT="[Text]"/>
      <dgm:spPr/>
      <dgm:t>
        <a:bodyPr/>
        <a:lstStyle/>
        <a:p>
          <a:r>
            <a:rPr lang="en-US" dirty="0" smtClean="0"/>
            <a:t>If needed, consults with OHA Office of </a:t>
          </a:r>
          <a:r>
            <a:rPr lang="en-US" dirty="0" smtClean="0"/>
            <a:t>Equity and Inclusion</a:t>
          </a:r>
          <a:endParaRPr lang="en-US" dirty="0"/>
        </a:p>
      </dgm:t>
    </dgm:pt>
    <dgm:pt modelId="{F6066EF8-25F9-4B4F-8513-284BF7666EF7}" type="parTrans" cxnId="{49AD4A3E-0A96-48FB-AB6A-FE74990655DC}">
      <dgm:prSet/>
      <dgm:spPr/>
      <dgm:t>
        <a:bodyPr/>
        <a:lstStyle/>
        <a:p>
          <a:endParaRPr lang="en-US"/>
        </a:p>
      </dgm:t>
    </dgm:pt>
    <dgm:pt modelId="{D83C323A-C775-4AF1-870F-05225AF9582A}" type="sibTrans" cxnId="{49AD4A3E-0A96-48FB-AB6A-FE74990655DC}">
      <dgm:prSet/>
      <dgm:spPr/>
      <dgm:t>
        <a:bodyPr/>
        <a:lstStyle/>
        <a:p>
          <a:endParaRPr lang="en-US"/>
        </a:p>
      </dgm:t>
    </dgm:pt>
    <dgm:pt modelId="{0D36BFDA-1663-4214-A126-C86AA2858215}">
      <dgm:prSet phldrT="[Text]"/>
      <dgm:spPr/>
      <dgm:t>
        <a:bodyPr/>
        <a:lstStyle/>
        <a:p>
          <a:r>
            <a:rPr lang="en-US" dirty="0" smtClean="0"/>
            <a:t>State office notifies store of actions needed</a:t>
          </a:r>
          <a:endParaRPr lang="en-US" dirty="0"/>
        </a:p>
      </dgm:t>
    </dgm:pt>
    <dgm:pt modelId="{CDFD2A1A-5C20-482E-85CE-4668FE7498D2}" type="parTrans" cxnId="{D00FDBDD-8535-46C5-BF67-8B2BBD1A4805}">
      <dgm:prSet/>
      <dgm:spPr/>
      <dgm:t>
        <a:bodyPr/>
        <a:lstStyle/>
        <a:p>
          <a:endParaRPr lang="en-US"/>
        </a:p>
      </dgm:t>
    </dgm:pt>
    <dgm:pt modelId="{25F4DA6B-F872-4555-AC84-02AB815E4072}" type="sibTrans" cxnId="{D00FDBDD-8535-46C5-BF67-8B2BBD1A4805}">
      <dgm:prSet/>
      <dgm:spPr/>
      <dgm:t>
        <a:bodyPr/>
        <a:lstStyle/>
        <a:p>
          <a:endParaRPr lang="en-US"/>
        </a:p>
      </dgm:t>
    </dgm:pt>
    <dgm:pt modelId="{BE5AB45A-FB10-41FD-A2D8-AFB892F9D8A1}">
      <dgm:prSet phldrT="[Text]"/>
      <dgm:spPr/>
      <dgm:t>
        <a:bodyPr/>
        <a:lstStyle/>
        <a:p>
          <a:r>
            <a:rPr lang="en-US" dirty="0" smtClean="0"/>
            <a:t>State office may work with store to improve </a:t>
          </a:r>
          <a:r>
            <a:rPr lang="en-US" dirty="0" smtClean="0"/>
            <a:t>services</a:t>
          </a:r>
          <a:endParaRPr lang="en-US" dirty="0"/>
        </a:p>
      </dgm:t>
    </dgm:pt>
    <dgm:pt modelId="{BB29528E-E892-4045-A251-D4944887E727}" type="parTrans" cxnId="{17C970D3-BFD3-482E-998D-9AA11623B995}">
      <dgm:prSet/>
      <dgm:spPr/>
      <dgm:t>
        <a:bodyPr/>
        <a:lstStyle/>
        <a:p>
          <a:endParaRPr lang="en-US"/>
        </a:p>
      </dgm:t>
    </dgm:pt>
    <dgm:pt modelId="{90DB8D10-3BC3-46BD-B743-B09BDD8F6FE0}" type="sibTrans" cxnId="{17C970D3-BFD3-482E-998D-9AA11623B995}">
      <dgm:prSet/>
      <dgm:spPr/>
      <dgm:t>
        <a:bodyPr/>
        <a:lstStyle/>
        <a:p>
          <a:endParaRPr lang="en-US"/>
        </a:p>
      </dgm:t>
    </dgm:pt>
    <dgm:pt modelId="{691C1CCE-E382-4F46-BABE-3FD7B6B3F318}">
      <dgm:prSet phldrT="[Text]"/>
      <dgm:spPr/>
      <dgm:t>
        <a:bodyPr/>
        <a:lstStyle/>
        <a:p>
          <a:r>
            <a:rPr lang="en-US" dirty="0" smtClean="0"/>
            <a:t>State office lets </a:t>
          </a:r>
          <a:r>
            <a:rPr lang="en-US" smtClean="0"/>
            <a:t>USDA know </a:t>
          </a:r>
          <a:r>
            <a:rPr lang="en-US" dirty="0" smtClean="0"/>
            <a:t>of actions taken</a:t>
          </a:r>
          <a:endParaRPr lang="en-US" dirty="0"/>
        </a:p>
      </dgm:t>
    </dgm:pt>
    <dgm:pt modelId="{1CFC5F8A-E1D1-4164-850E-CB2036071B8A}" type="parTrans" cxnId="{3979D68E-2EFC-41CD-9E48-9295C718B13B}">
      <dgm:prSet/>
      <dgm:spPr/>
      <dgm:t>
        <a:bodyPr/>
        <a:lstStyle/>
        <a:p>
          <a:endParaRPr lang="en-US"/>
        </a:p>
      </dgm:t>
    </dgm:pt>
    <dgm:pt modelId="{CE019127-5065-4AD8-AC55-6E7984EE7D66}" type="sibTrans" cxnId="{3979D68E-2EFC-41CD-9E48-9295C718B13B}">
      <dgm:prSet/>
      <dgm:spPr/>
      <dgm:t>
        <a:bodyPr/>
        <a:lstStyle/>
        <a:p>
          <a:endParaRPr lang="en-US"/>
        </a:p>
      </dgm:t>
    </dgm:pt>
    <dgm:pt modelId="{6EB4DA37-76FF-4354-B25D-1D2D8F252C19}" type="pres">
      <dgm:prSet presAssocID="{2238F65A-6A93-4CBC-8C65-7876A486B760}" presName="Name0" presStyleCnt="0">
        <dgm:presLayoutVars>
          <dgm:dir/>
          <dgm:resizeHandles/>
        </dgm:presLayoutVars>
      </dgm:prSet>
      <dgm:spPr/>
      <dgm:t>
        <a:bodyPr/>
        <a:lstStyle/>
        <a:p>
          <a:endParaRPr lang="en-US"/>
        </a:p>
      </dgm:t>
    </dgm:pt>
    <dgm:pt modelId="{3F9CE675-F056-4F27-AFDD-6C9FA50A4BFB}" type="pres">
      <dgm:prSet presAssocID="{74B5E962-3B76-4C90-9F0A-5486A6731CDA}" presName="compNode" presStyleCnt="0"/>
      <dgm:spPr/>
    </dgm:pt>
    <dgm:pt modelId="{457904AF-91BE-42AC-B828-0D1871215AF9}" type="pres">
      <dgm:prSet presAssocID="{74B5E962-3B76-4C90-9F0A-5486A6731CDA}" presName="dummyConnPt" presStyleCnt="0"/>
      <dgm:spPr/>
    </dgm:pt>
    <dgm:pt modelId="{69CACE33-F145-408C-97B2-D5878E0ECA4A}" type="pres">
      <dgm:prSet presAssocID="{74B5E962-3B76-4C90-9F0A-5486A6731CDA}" presName="node" presStyleLbl="node1" presStyleIdx="0" presStyleCnt="8">
        <dgm:presLayoutVars>
          <dgm:bulletEnabled val="1"/>
        </dgm:presLayoutVars>
      </dgm:prSet>
      <dgm:spPr/>
      <dgm:t>
        <a:bodyPr/>
        <a:lstStyle/>
        <a:p>
          <a:endParaRPr lang="en-US"/>
        </a:p>
      </dgm:t>
    </dgm:pt>
    <dgm:pt modelId="{FCE424BE-5E6E-4228-95AF-2F0007C48C24}" type="pres">
      <dgm:prSet presAssocID="{9318F7FE-187A-4BF1-9025-EB71B0FD5E06}" presName="sibTrans" presStyleLbl="bgSibTrans2D1" presStyleIdx="0" presStyleCnt="7"/>
      <dgm:spPr/>
      <dgm:t>
        <a:bodyPr/>
        <a:lstStyle/>
        <a:p>
          <a:endParaRPr lang="en-US"/>
        </a:p>
      </dgm:t>
    </dgm:pt>
    <dgm:pt modelId="{39DF51A6-228D-4A66-877B-D2EACD88CAEE}" type="pres">
      <dgm:prSet presAssocID="{7A789CE5-2F85-44C1-887C-69B49EE28AE7}" presName="compNode" presStyleCnt="0"/>
      <dgm:spPr/>
    </dgm:pt>
    <dgm:pt modelId="{7AF693B3-7E17-4E3C-B12E-F696B5C4FCDC}" type="pres">
      <dgm:prSet presAssocID="{7A789CE5-2F85-44C1-887C-69B49EE28AE7}" presName="dummyConnPt" presStyleCnt="0"/>
      <dgm:spPr/>
    </dgm:pt>
    <dgm:pt modelId="{0B804171-7055-4FA5-B97F-5A73E21822BB}" type="pres">
      <dgm:prSet presAssocID="{7A789CE5-2F85-44C1-887C-69B49EE28AE7}" presName="node" presStyleLbl="node1" presStyleIdx="1" presStyleCnt="8">
        <dgm:presLayoutVars>
          <dgm:bulletEnabled val="1"/>
        </dgm:presLayoutVars>
      </dgm:prSet>
      <dgm:spPr/>
      <dgm:t>
        <a:bodyPr/>
        <a:lstStyle/>
        <a:p>
          <a:endParaRPr lang="en-US"/>
        </a:p>
      </dgm:t>
    </dgm:pt>
    <dgm:pt modelId="{09C67E10-8C55-46F9-BDEA-38C46837E0A7}" type="pres">
      <dgm:prSet presAssocID="{6CC4D6EA-8823-4380-8925-E142FF706A88}" presName="sibTrans" presStyleLbl="bgSibTrans2D1" presStyleIdx="1" presStyleCnt="7"/>
      <dgm:spPr/>
      <dgm:t>
        <a:bodyPr/>
        <a:lstStyle/>
        <a:p>
          <a:endParaRPr lang="en-US"/>
        </a:p>
      </dgm:t>
    </dgm:pt>
    <dgm:pt modelId="{337C2653-F94A-40B3-9074-2B8F9E3D19D4}" type="pres">
      <dgm:prSet presAssocID="{64C93891-3ACD-4715-A941-AA62728A10AF}" presName="compNode" presStyleCnt="0"/>
      <dgm:spPr/>
    </dgm:pt>
    <dgm:pt modelId="{87C98745-6E49-4577-96DD-D385237FA196}" type="pres">
      <dgm:prSet presAssocID="{64C93891-3ACD-4715-A941-AA62728A10AF}" presName="dummyConnPt" presStyleCnt="0"/>
      <dgm:spPr/>
    </dgm:pt>
    <dgm:pt modelId="{08562BA2-8AEB-489C-8778-2BEA0EE399A3}" type="pres">
      <dgm:prSet presAssocID="{64C93891-3ACD-4715-A941-AA62728A10AF}" presName="node" presStyleLbl="node1" presStyleIdx="2" presStyleCnt="8">
        <dgm:presLayoutVars>
          <dgm:bulletEnabled val="1"/>
        </dgm:presLayoutVars>
      </dgm:prSet>
      <dgm:spPr/>
      <dgm:t>
        <a:bodyPr/>
        <a:lstStyle/>
        <a:p>
          <a:endParaRPr lang="en-US"/>
        </a:p>
      </dgm:t>
    </dgm:pt>
    <dgm:pt modelId="{4CB0B6CB-FD57-43A1-8926-BEBFD80BEFFB}" type="pres">
      <dgm:prSet presAssocID="{62873315-1D88-4877-92C4-4D060D8E8802}" presName="sibTrans" presStyleLbl="bgSibTrans2D1" presStyleIdx="2" presStyleCnt="7"/>
      <dgm:spPr/>
      <dgm:t>
        <a:bodyPr/>
        <a:lstStyle/>
        <a:p>
          <a:endParaRPr lang="en-US"/>
        </a:p>
      </dgm:t>
    </dgm:pt>
    <dgm:pt modelId="{28E46748-E02E-41F3-B167-92772EA875A8}" type="pres">
      <dgm:prSet presAssocID="{8C90AF52-6624-4A59-8B3E-87908DEAD477}" presName="compNode" presStyleCnt="0"/>
      <dgm:spPr/>
    </dgm:pt>
    <dgm:pt modelId="{44D07542-0076-4B33-9FED-3E356A5253E2}" type="pres">
      <dgm:prSet presAssocID="{8C90AF52-6624-4A59-8B3E-87908DEAD477}" presName="dummyConnPt" presStyleCnt="0"/>
      <dgm:spPr/>
    </dgm:pt>
    <dgm:pt modelId="{C7FC95F2-5328-4F81-94AE-32D7CE448F05}" type="pres">
      <dgm:prSet presAssocID="{8C90AF52-6624-4A59-8B3E-87908DEAD477}" presName="node" presStyleLbl="node1" presStyleIdx="3" presStyleCnt="8">
        <dgm:presLayoutVars>
          <dgm:bulletEnabled val="1"/>
        </dgm:presLayoutVars>
      </dgm:prSet>
      <dgm:spPr/>
      <dgm:t>
        <a:bodyPr/>
        <a:lstStyle/>
        <a:p>
          <a:endParaRPr lang="en-US"/>
        </a:p>
      </dgm:t>
    </dgm:pt>
    <dgm:pt modelId="{558BFF25-D039-460A-8EF7-FC3B5056F7B3}" type="pres">
      <dgm:prSet presAssocID="{F55E9265-F7E2-4A3B-A693-59EFA44FC6FD}" presName="sibTrans" presStyleLbl="bgSibTrans2D1" presStyleIdx="3" presStyleCnt="7"/>
      <dgm:spPr/>
      <dgm:t>
        <a:bodyPr/>
        <a:lstStyle/>
        <a:p>
          <a:endParaRPr lang="en-US"/>
        </a:p>
      </dgm:t>
    </dgm:pt>
    <dgm:pt modelId="{676A8A79-62C6-4F27-BE5E-36919F0C5061}" type="pres">
      <dgm:prSet presAssocID="{6962DBE2-0C96-4D43-8279-6BDA678ECAA1}" presName="compNode" presStyleCnt="0"/>
      <dgm:spPr/>
    </dgm:pt>
    <dgm:pt modelId="{5214EB7D-019E-43E4-97D5-5F8FB3B86028}" type="pres">
      <dgm:prSet presAssocID="{6962DBE2-0C96-4D43-8279-6BDA678ECAA1}" presName="dummyConnPt" presStyleCnt="0"/>
      <dgm:spPr/>
    </dgm:pt>
    <dgm:pt modelId="{D4965732-7596-43B5-AC9D-CF8B2B90C5FF}" type="pres">
      <dgm:prSet presAssocID="{6962DBE2-0C96-4D43-8279-6BDA678ECAA1}" presName="node" presStyleLbl="node1" presStyleIdx="4" presStyleCnt="8">
        <dgm:presLayoutVars>
          <dgm:bulletEnabled val="1"/>
        </dgm:presLayoutVars>
      </dgm:prSet>
      <dgm:spPr/>
      <dgm:t>
        <a:bodyPr/>
        <a:lstStyle/>
        <a:p>
          <a:endParaRPr lang="en-US"/>
        </a:p>
      </dgm:t>
    </dgm:pt>
    <dgm:pt modelId="{F7CC07A4-9FEE-4FE6-B7C4-20D218D7377A}" type="pres">
      <dgm:prSet presAssocID="{D83C323A-C775-4AF1-870F-05225AF9582A}" presName="sibTrans" presStyleLbl="bgSibTrans2D1" presStyleIdx="4" presStyleCnt="7"/>
      <dgm:spPr/>
      <dgm:t>
        <a:bodyPr/>
        <a:lstStyle/>
        <a:p>
          <a:endParaRPr lang="en-US"/>
        </a:p>
      </dgm:t>
    </dgm:pt>
    <dgm:pt modelId="{DF088DBB-ADEA-45B6-A39D-37F76BFA40E7}" type="pres">
      <dgm:prSet presAssocID="{0D36BFDA-1663-4214-A126-C86AA2858215}" presName="compNode" presStyleCnt="0"/>
      <dgm:spPr/>
    </dgm:pt>
    <dgm:pt modelId="{A6C7AFCC-5005-4143-B61A-C240D2F2642A}" type="pres">
      <dgm:prSet presAssocID="{0D36BFDA-1663-4214-A126-C86AA2858215}" presName="dummyConnPt" presStyleCnt="0"/>
      <dgm:spPr/>
    </dgm:pt>
    <dgm:pt modelId="{B091D7DC-0D74-480F-8B0E-8C319A4C870E}" type="pres">
      <dgm:prSet presAssocID="{0D36BFDA-1663-4214-A126-C86AA2858215}" presName="node" presStyleLbl="node1" presStyleIdx="5" presStyleCnt="8">
        <dgm:presLayoutVars>
          <dgm:bulletEnabled val="1"/>
        </dgm:presLayoutVars>
      </dgm:prSet>
      <dgm:spPr/>
      <dgm:t>
        <a:bodyPr/>
        <a:lstStyle/>
        <a:p>
          <a:endParaRPr lang="en-US"/>
        </a:p>
      </dgm:t>
    </dgm:pt>
    <dgm:pt modelId="{FF3627E6-4AFF-4CE3-81DA-4F0A7850D856}" type="pres">
      <dgm:prSet presAssocID="{25F4DA6B-F872-4555-AC84-02AB815E4072}" presName="sibTrans" presStyleLbl="bgSibTrans2D1" presStyleIdx="5" presStyleCnt="7"/>
      <dgm:spPr/>
      <dgm:t>
        <a:bodyPr/>
        <a:lstStyle/>
        <a:p>
          <a:endParaRPr lang="en-US"/>
        </a:p>
      </dgm:t>
    </dgm:pt>
    <dgm:pt modelId="{F09FF292-8E0B-41E2-A7E0-F52A546CA89F}" type="pres">
      <dgm:prSet presAssocID="{BE5AB45A-FB10-41FD-A2D8-AFB892F9D8A1}" presName="compNode" presStyleCnt="0"/>
      <dgm:spPr/>
    </dgm:pt>
    <dgm:pt modelId="{B6059002-87AD-475F-9B7F-F27D85F0233F}" type="pres">
      <dgm:prSet presAssocID="{BE5AB45A-FB10-41FD-A2D8-AFB892F9D8A1}" presName="dummyConnPt" presStyleCnt="0"/>
      <dgm:spPr/>
    </dgm:pt>
    <dgm:pt modelId="{927305DE-376F-4533-BFE4-ACE006211507}" type="pres">
      <dgm:prSet presAssocID="{BE5AB45A-FB10-41FD-A2D8-AFB892F9D8A1}" presName="node" presStyleLbl="node1" presStyleIdx="6" presStyleCnt="8">
        <dgm:presLayoutVars>
          <dgm:bulletEnabled val="1"/>
        </dgm:presLayoutVars>
      </dgm:prSet>
      <dgm:spPr/>
      <dgm:t>
        <a:bodyPr/>
        <a:lstStyle/>
        <a:p>
          <a:endParaRPr lang="en-US"/>
        </a:p>
      </dgm:t>
    </dgm:pt>
    <dgm:pt modelId="{873E4128-FFEE-4AF3-824B-1FEAF67C0B40}" type="pres">
      <dgm:prSet presAssocID="{90DB8D10-3BC3-46BD-B743-B09BDD8F6FE0}" presName="sibTrans" presStyleLbl="bgSibTrans2D1" presStyleIdx="6" presStyleCnt="7"/>
      <dgm:spPr/>
      <dgm:t>
        <a:bodyPr/>
        <a:lstStyle/>
        <a:p>
          <a:endParaRPr lang="en-US"/>
        </a:p>
      </dgm:t>
    </dgm:pt>
    <dgm:pt modelId="{99FC1185-F79F-4B29-9EAA-27FE9C0EF074}" type="pres">
      <dgm:prSet presAssocID="{691C1CCE-E382-4F46-BABE-3FD7B6B3F318}" presName="compNode" presStyleCnt="0"/>
      <dgm:spPr/>
    </dgm:pt>
    <dgm:pt modelId="{192B58EC-EADC-497B-A2A8-23FB0DB3B2BB}" type="pres">
      <dgm:prSet presAssocID="{691C1CCE-E382-4F46-BABE-3FD7B6B3F318}" presName="dummyConnPt" presStyleCnt="0"/>
      <dgm:spPr/>
    </dgm:pt>
    <dgm:pt modelId="{31A480A5-8EC3-4C86-AF57-EC307FE10428}" type="pres">
      <dgm:prSet presAssocID="{691C1CCE-E382-4F46-BABE-3FD7B6B3F318}" presName="node" presStyleLbl="node1" presStyleIdx="7" presStyleCnt="8">
        <dgm:presLayoutVars>
          <dgm:bulletEnabled val="1"/>
        </dgm:presLayoutVars>
      </dgm:prSet>
      <dgm:spPr/>
      <dgm:t>
        <a:bodyPr/>
        <a:lstStyle/>
        <a:p>
          <a:endParaRPr lang="en-US"/>
        </a:p>
      </dgm:t>
    </dgm:pt>
  </dgm:ptLst>
  <dgm:cxnLst>
    <dgm:cxn modelId="{30081842-E236-41BE-AE53-61FFBEBA002D}" srcId="{2238F65A-6A93-4CBC-8C65-7876A486B760}" destId="{8C90AF52-6624-4A59-8B3E-87908DEAD477}" srcOrd="3" destOrd="0" parTransId="{7EAEDADD-CA45-4D70-8DB5-1F4CC2A34A29}" sibTransId="{F55E9265-F7E2-4A3B-A693-59EFA44FC6FD}"/>
    <dgm:cxn modelId="{0284A585-0BA1-47BE-8780-FD313BF81495}" type="presOf" srcId="{90DB8D10-3BC3-46BD-B743-B09BDD8F6FE0}" destId="{873E4128-FFEE-4AF3-824B-1FEAF67C0B40}" srcOrd="0" destOrd="0" presId="urn:microsoft.com/office/officeart/2005/8/layout/bProcess4"/>
    <dgm:cxn modelId="{7C389C88-7C4C-4E4F-9608-D6E112A2B8B5}" type="presOf" srcId="{BE5AB45A-FB10-41FD-A2D8-AFB892F9D8A1}" destId="{927305DE-376F-4533-BFE4-ACE006211507}" srcOrd="0" destOrd="0" presId="urn:microsoft.com/office/officeart/2005/8/layout/bProcess4"/>
    <dgm:cxn modelId="{17C970D3-BFD3-482E-998D-9AA11623B995}" srcId="{2238F65A-6A93-4CBC-8C65-7876A486B760}" destId="{BE5AB45A-FB10-41FD-A2D8-AFB892F9D8A1}" srcOrd="6" destOrd="0" parTransId="{BB29528E-E892-4045-A251-D4944887E727}" sibTransId="{90DB8D10-3BC3-46BD-B743-B09BDD8F6FE0}"/>
    <dgm:cxn modelId="{DF3EB7AF-BFB2-4393-93EC-3496FB75641B}" type="presOf" srcId="{9318F7FE-187A-4BF1-9025-EB71B0FD5E06}" destId="{FCE424BE-5E6E-4228-95AF-2F0007C48C24}" srcOrd="0" destOrd="0" presId="urn:microsoft.com/office/officeart/2005/8/layout/bProcess4"/>
    <dgm:cxn modelId="{2CDE8FA6-5DB8-45D3-81C7-D01ABD7A6C49}" type="presOf" srcId="{8C90AF52-6624-4A59-8B3E-87908DEAD477}" destId="{C7FC95F2-5328-4F81-94AE-32D7CE448F05}" srcOrd="0" destOrd="0" presId="urn:microsoft.com/office/officeart/2005/8/layout/bProcess4"/>
    <dgm:cxn modelId="{3979D68E-2EFC-41CD-9E48-9295C718B13B}" srcId="{2238F65A-6A93-4CBC-8C65-7876A486B760}" destId="{691C1CCE-E382-4F46-BABE-3FD7B6B3F318}" srcOrd="7" destOrd="0" parTransId="{1CFC5F8A-E1D1-4164-850E-CB2036071B8A}" sibTransId="{CE019127-5065-4AD8-AC55-6E7984EE7D66}"/>
    <dgm:cxn modelId="{D00FDBDD-8535-46C5-BF67-8B2BBD1A4805}" srcId="{2238F65A-6A93-4CBC-8C65-7876A486B760}" destId="{0D36BFDA-1663-4214-A126-C86AA2858215}" srcOrd="5" destOrd="0" parTransId="{CDFD2A1A-5C20-482E-85CE-4668FE7498D2}" sibTransId="{25F4DA6B-F872-4555-AC84-02AB815E4072}"/>
    <dgm:cxn modelId="{1CF1FD02-8431-4EA4-9B4C-56A8585EBCB4}" type="presOf" srcId="{D83C323A-C775-4AF1-870F-05225AF9582A}" destId="{F7CC07A4-9FEE-4FE6-B7C4-20D218D7377A}" srcOrd="0" destOrd="0" presId="urn:microsoft.com/office/officeart/2005/8/layout/bProcess4"/>
    <dgm:cxn modelId="{CF3AFED2-C601-4442-B887-7A1E9304258B}" type="presOf" srcId="{74B5E962-3B76-4C90-9F0A-5486A6731CDA}" destId="{69CACE33-F145-408C-97B2-D5878E0ECA4A}" srcOrd="0" destOrd="0" presId="urn:microsoft.com/office/officeart/2005/8/layout/bProcess4"/>
    <dgm:cxn modelId="{292F6DCF-667F-4368-B32E-54C2863B5C94}" type="presOf" srcId="{691C1CCE-E382-4F46-BABE-3FD7B6B3F318}" destId="{31A480A5-8EC3-4C86-AF57-EC307FE10428}" srcOrd="0" destOrd="0" presId="urn:microsoft.com/office/officeart/2005/8/layout/bProcess4"/>
    <dgm:cxn modelId="{906AD710-31C4-4F6B-A11E-FF98AC6FFA73}" type="presOf" srcId="{25F4DA6B-F872-4555-AC84-02AB815E4072}" destId="{FF3627E6-4AFF-4CE3-81DA-4F0A7850D856}" srcOrd="0" destOrd="0" presId="urn:microsoft.com/office/officeart/2005/8/layout/bProcess4"/>
    <dgm:cxn modelId="{B62CB1CB-D5D7-4CE7-9A44-DA3D44891F77}" type="presOf" srcId="{0D36BFDA-1663-4214-A126-C86AA2858215}" destId="{B091D7DC-0D74-480F-8B0E-8C319A4C870E}" srcOrd="0" destOrd="0" presId="urn:microsoft.com/office/officeart/2005/8/layout/bProcess4"/>
    <dgm:cxn modelId="{49AD4A3E-0A96-48FB-AB6A-FE74990655DC}" srcId="{2238F65A-6A93-4CBC-8C65-7876A486B760}" destId="{6962DBE2-0C96-4D43-8279-6BDA678ECAA1}" srcOrd="4" destOrd="0" parTransId="{F6066EF8-25F9-4B4F-8513-284BF7666EF7}" sibTransId="{D83C323A-C775-4AF1-870F-05225AF9582A}"/>
    <dgm:cxn modelId="{372CB059-CC50-4C81-98FD-FB962CA584B1}" type="presOf" srcId="{6CC4D6EA-8823-4380-8925-E142FF706A88}" destId="{09C67E10-8C55-46F9-BDEA-38C46837E0A7}" srcOrd="0" destOrd="0" presId="urn:microsoft.com/office/officeart/2005/8/layout/bProcess4"/>
    <dgm:cxn modelId="{4BE7087E-39E2-4D3E-BE38-03F35D12250F}" srcId="{2238F65A-6A93-4CBC-8C65-7876A486B760}" destId="{74B5E962-3B76-4C90-9F0A-5486A6731CDA}" srcOrd="0" destOrd="0" parTransId="{FF503158-02F0-488A-9264-8093A567DFE1}" sibTransId="{9318F7FE-187A-4BF1-9025-EB71B0FD5E06}"/>
    <dgm:cxn modelId="{A8343B24-BF22-4C37-9595-704BEF60BF0C}" type="presOf" srcId="{7A789CE5-2F85-44C1-887C-69B49EE28AE7}" destId="{0B804171-7055-4FA5-B97F-5A73E21822BB}" srcOrd="0" destOrd="0" presId="urn:microsoft.com/office/officeart/2005/8/layout/bProcess4"/>
    <dgm:cxn modelId="{2A2E0DBB-D3CE-4AA0-A366-E45B8FAC129B}" type="presOf" srcId="{64C93891-3ACD-4715-A941-AA62728A10AF}" destId="{08562BA2-8AEB-489C-8778-2BEA0EE399A3}" srcOrd="0" destOrd="0" presId="urn:microsoft.com/office/officeart/2005/8/layout/bProcess4"/>
    <dgm:cxn modelId="{4BF6B834-B1E5-4868-B09C-40332F446DD4}" srcId="{2238F65A-6A93-4CBC-8C65-7876A486B760}" destId="{7A789CE5-2F85-44C1-887C-69B49EE28AE7}" srcOrd="1" destOrd="0" parTransId="{1C7668C3-D2B3-41F1-8E98-A853749F0DF3}" sibTransId="{6CC4D6EA-8823-4380-8925-E142FF706A88}"/>
    <dgm:cxn modelId="{8841EC94-836D-4F15-B9A4-09409DF838EF}" srcId="{2238F65A-6A93-4CBC-8C65-7876A486B760}" destId="{64C93891-3ACD-4715-A941-AA62728A10AF}" srcOrd="2" destOrd="0" parTransId="{7C2D788C-0115-4935-A6E6-FD18F33730F8}" sibTransId="{62873315-1D88-4877-92C4-4D060D8E8802}"/>
    <dgm:cxn modelId="{A28F94CE-FC3D-4590-B3DD-A7F52CF156C8}" type="presOf" srcId="{2238F65A-6A93-4CBC-8C65-7876A486B760}" destId="{6EB4DA37-76FF-4354-B25D-1D2D8F252C19}" srcOrd="0" destOrd="0" presId="urn:microsoft.com/office/officeart/2005/8/layout/bProcess4"/>
    <dgm:cxn modelId="{7780C4B9-C103-446D-A72B-A1003A067990}" type="presOf" srcId="{6962DBE2-0C96-4D43-8279-6BDA678ECAA1}" destId="{D4965732-7596-43B5-AC9D-CF8B2B90C5FF}" srcOrd="0" destOrd="0" presId="urn:microsoft.com/office/officeart/2005/8/layout/bProcess4"/>
    <dgm:cxn modelId="{264FA64A-C76B-4940-93A4-BE354A58DA11}" type="presOf" srcId="{F55E9265-F7E2-4A3B-A693-59EFA44FC6FD}" destId="{558BFF25-D039-460A-8EF7-FC3B5056F7B3}" srcOrd="0" destOrd="0" presId="urn:microsoft.com/office/officeart/2005/8/layout/bProcess4"/>
    <dgm:cxn modelId="{2EC33FD6-2ECE-42B8-91A6-4ACAB4A49988}" type="presOf" srcId="{62873315-1D88-4877-92C4-4D060D8E8802}" destId="{4CB0B6CB-FD57-43A1-8926-BEBFD80BEFFB}" srcOrd="0" destOrd="0" presId="urn:microsoft.com/office/officeart/2005/8/layout/bProcess4"/>
    <dgm:cxn modelId="{16B84B6B-15DF-4A55-88CF-A47D51C96578}" type="presParOf" srcId="{6EB4DA37-76FF-4354-B25D-1D2D8F252C19}" destId="{3F9CE675-F056-4F27-AFDD-6C9FA50A4BFB}" srcOrd="0" destOrd="0" presId="urn:microsoft.com/office/officeart/2005/8/layout/bProcess4"/>
    <dgm:cxn modelId="{EC450274-FFB4-4E84-9CD3-D73DF6CBDE10}" type="presParOf" srcId="{3F9CE675-F056-4F27-AFDD-6C9FA50A4BFB}" destId="{457904AF-91BE-42AC-B828-0D1871215AF9}" srcOrd="0" destOrd="0" presId="urn:microsoft.com/office/officeart/2005/8/layout/bProcess4"/>
    <dgm:cxn modelId="{55C488FF-D4BD-4A00-9E8D-2CBF0BFF967D}" type="presParOf" srcId="{3F9CE675-F056-4F27-AFDD-6C9FA50A4BFB}" destId="{69CACE33-F145-408C-97B2-D5878E0ECA4A}" srcOrd="1" destOrd="0" presId="urn:microsoft.com/office/officeart/2005/8/layout/bProcess4"/>
    <dgm:cxn modelId="{C22E7A7D-6870-4CA2-B0C9-95B82F9A6A66}" type="presParOf" srcId="{6EB4DA37-76FF-4354-B25D-1D2D8F252C19}" destId="{FCE424BE-5E6E-4228-95AF-2F0007C48C24}" srcOrd="1" destOrd="0" presId="urn:microsoft.com/office/officeart/2005/8/layout/bProcess4"/>
    <dgm:cxn modelId="{38C0C6D9-A579-44D4-98F9-A7669C70C483}" type="presParOf" srcId="{6EB4DA37-76FF-4354-B25D-1D2D8F252C19}" destId="{39DF51A6-228D-4A66-877B-D2EACD88CAEE}" srcOrd="2" destOrd="0" presId="urn:microsoft.com/office/officeart/2005/8/layout/bProcess4"/>
    <dgm:cxn modelId="{0A1CAF77-D524-4DFC-BE58-6F016055E0E1}" type="presParOf" srcId="{39DF51A6-228D-4A66-877B-D2EACD88CAEE}" destId="{7AF693B3-7E17-4E3C-B12E-F696B5C4FCDC}" srcOrd="0" destOrd="0" presId="urn:microsoft.com/office/officeart/2005/8/layout/bProcess4"/>
    <dgm:cxn modelId="{DC63D869-CBAA-4173-AA8B-4478578E5960}" type="presParOf" srcId="{39DF51A6-228D-4A66-877B-D2EACD88CAEE}" destId="{0B804171-7055-4FA5-B97F-5A73E21822BB}" srcOrd="1" destOrd="0" presId="urn:microsoft.com/office/officeart/2005/8/layout/bProcess4"/>
    <dgm:cxn modelId="{29061D27-2343-4B56-AB37-58283F46FCC3}" type="presParOf" srcId="{6EB4DA37-76FF-4354-B25D-1D2D8F252C19}" destId="{09C67E10-8C55-46F9-BDEA-38C46837E0A7}" srcOrd="3" destOrd="0" presId="urn:microsoft.com/office/officeart/2005/8/layout/bProcess4"/>
    <dgm:cxn modelId="{EA9FC09D-9996-4C0B-8AC0-DF66C78FDCAB}" type="presParOf" srcId="{6EB4DA37-76FF-4354-B25D-1D2D8F252C19}" destId="{337C2653-F94A-40B3-9074-2B8F9E3D19D4}" srcOrd="4" destOrd="0" presId="urn:microsoft.com/office/officeart/2005/8/layout/bProcess4"/>
    <dgm:cxn modelId="{AE60BC7D-1BCF-49F9-BDA7-4C82C3AC635D}" type="presParOf" srcId="{337C2653-F94A-40B3-9074-2B8F9E3D19D4}" destId="{87C98745-6E49-4577-96DD-D385237FA196}" srcOrd="0" destOrd="0" presId="urn:microsoft.com/office/officeart/2005/8/layout/bProcess4"/>
    <dgm:cxn modelId="{60F88C55-F2C2-4C6D-950D-F2BA3E8B365B}" type="presParOf" srcId="{337C2653-F94A-40B3-9074-2B8F9E3D19D4}" destId="{08562BA2-8AEB-489C-8778-2BEA0EE399A3}" srcOrd="1" destOrd="0" presId="urn:microsoft.com/office/officeart/2005/8/layout/bProcess4"/>
    <dgm:cxn modelId="{E7731ADA-5C5A-4BCB-93DD-7F66DD463010}" type="presParOf" srcId="{6EB4DA37-76FF-4354-B25D-1D2D8F252C19}" destId="{4CB0B6CB-FD57-43A1-8926-BEBFD80BEFFB}" srcOrd="5" destOrd="0" presId="urn:microsoft.com/office/officeart/2005/8/layout/bProcess4"/>
    <dgm:cxn modelId="{D8503900-AD44-4082-843F-9D3DB1C0DED1}" type="presParOf" srcId="{6EB4DA37-76FF-4354-B25D-1D2D8F252C19}" destId="{28E46748-E02E-41F3-B167-92772EA875A8}" srcOrd="6" destOrd="0" presId="urn:microsoft.com/office/officeart/2005/8/layout/bProcess4"/>
    <dgm:cxn modelId="{5CA443E9-C431-4EF6-964A-12AC8944B092}" type="presParOf" srcId="{28E46748-E02E-41F3-B167-92772EA875A8}" destId="{44D07542-0076-4B33-9FED-3E356A5253E2}" srcOrd="0" destOrd="0" presId="urn:microsoft.com/office/officeart/2005/8/layout/bProcess4"/>
    <dgm:cxn modelId="{A4A7AB54-639C-4F84-98FC-C2E89FAA7EA4}" type="presParOf" srcId="{28E46748-E02E-41F3-B167-92772EA875A8}" destId="{C7FC95F2-5328-4F81-94AE-32D7CE448F05}" srcOrd="1" destOrd="0" presId="urn:microsoft.com/office/officeart/2005/8/layout/bProcess4"/>
    <dgm:cxn modelId="{009337F7-2F7A-4520-9B70-A2F8FFDF1EAA}" type="presParOf" srcId="{6EB4DA37-76FF-4354-B25D-1D2D8F252C19}" destId="{558BFF25-D039-460A-8EF7-FC3B5056F7B3}" srcOrd="7" destOrd="0" presId="urn:microsoft.com/office/officeart/2005/8/layout/bProcess4"/>
    <dgm:cxn modelId="{6E939F2B-1060-4A2F-AD8D-E7D6978FD171}" type="presParOf" srcId="{6EB4DA37-76FF-4354-B25D-1D2D8F252C19}" destId="{676A8A79-62C6-4F27-BE5E-36919F0C5061}" srcOrd="8" destOrd="0" presId="urn:microsoft.com/office/officeart/2005/8/layout/bProcess4"/>
    <dgm:cxn modelId="{95C92523-D285-4D58-8C6F-D03CFE63992A}" type="presParOf" srcId="{676A8A79-62C6-4F27-BE5E-36919F0C5061}" destId="{5214EB7D-019E-43E4-97D5-5F8FB3B86028}" srcOrd="0" destOrd="0" presId="urn:microsoft.com/office/officeart/2005/8/layout/bProcess4"/>
    <dgm:cxn modelId="{FE0F358F-6E9F-4934-990D-7CF1DE598ADA}" type="presParOf" srcId="{676A8A79-62C6-4F27-BE5E-36919F0C5061}" destId="{D4965732-7596-43B5-AC9D-CF8B2B90C5FF}" srcOrd="1" destOrd="0" presId="urn:microsoft.com/office/officeart/2005/8/layout/bProcess4"/>
    <dgm:cxn modelId="{E701767C-31A1-4386-AC89-56824C0FBE45}" type="presParOf" srcId="{6EB4DA37-76FF-4354-B25D-1D2D8F252C19}" destId="{F7CC07A4-9FEE-4FE6-B7C4-20D218D7377A}" srcOrd="9" destOrd="0" presId="urn:microsoft.com/office/officeart/2005/8/layout/bProcess4"/>
    <dgm:cxn modelId="{0935DA19-8EB1-4E50-A38C-0527C29F4AFC}" type="presParOf" srcId="{6EB4DA37-76FF-4354-B25D-1D2D8F252C19}" destId="{DF088DBB-ADEA-45B6-A39D-37F76BFA40E7}" srcOrd="10" destOrd="0" presId="urn:microsoft.com/office/officeart/2005/8/layout/bProcess4"/>
    <dgm:cxn modelId="{72D54D40-7A9C-4898-8B77-1B17DFC04CEF}" type="presParOf" srcId="{DF088DBB-ADEA-45B6-A39D-37F76BFA40E7}" destId="{A6C7AFCC-5005-4143-B61A-C240D2F2642A}" srcOrd="0" destOrd="0" presId="urn:microsoft.com/office/officeart/2005/8/layout/bProcess4"/>
    <dgm:cxn modelId="{7C11E06C-B111-464F-A870-1AB178BF5406}" type="presParOf" srcId="{DF088DBB-ADEA-45B6-A39D-37F76BFA40E7}" destId="{B091D7DC-0D74-480F-8B0E-8C319A4C870E}" srcOrd="1" destOrd="0" presId="urn:microsoft.com/office/officeart/2005/8/layout/bProcess4"/>
    <dgm:cxn modelId="{E1DA68DE-BD93-412B-98ED-2B2F046CCBD5}" type="presParOf" srcId="{6EB4DA37-76FF-4354-B25D-1D2D8F252C19}" destId="{FF3627E6-4AFF-4CE3-81DA-4F0A7850D856}" srcOrd="11" destOrd="0" presId="urn:microsoft.com/office/officeart/2005/8/layout/bProcess4"/>
    <dgm:cxn modelId="{3931B9C3-E235-43B4-B530-1121DC1667EB}" type="presParOf" srcId="{6EB4DA37-76FF-4354-B25D-1D2D8F252C19}" destId="{F09FF292-8E0B-41E2-A7E0-F52A546CA89F}" srcOrd="12" destOrd="0" presId="urn:microsoft.com/office/officeart/2005/8/layout/bProcess4"/>
    <dgm:cxn modelId="{D6497358-8180-4F85-88BB-22E970431EBA}" type="presParOf" srcId="{F09FF292-8E0B-41E2-A7E0-F52A546CA89F}" destId="{B6059002-87AD-475F-9B7F-F27D85F0233F}" srcOrd="0" destOrd="0" presId="urn:microsoft.com/office/officeart/2005/8/layout/bProcess4"/>
    <dgm:cxn modelId="{719CBC59-B42F-447F-993B-725C1ADC3597}" type="presParOf" srcId="{F09FF292-8E0B-41E2-A7E0-F52A546CA89F}" destId="{927305DE-376F-4533-BFE4-ACE006211507}" srcOrd="1" destOrd="0" presId="urn:microsoft.com/office/officeart/2005/8/layout/bProcess4"/>
    <dgm:cxn modelId="{DB1D5A84-2B25-4A0F-86AE-4D66EF42FFBF}" type="presParOf" srcId="{6EB4DA37-76FF-4354-B25D-1D2D8F252C19}" destId="{873E4128-FFEE-4AF3-824B-1FEAF67C0B40}" srcOrd="13" destOrd="0" presId="urn:microsoft.com/office/officeart/2005/8/layout/bProcess4"/>
    <dgm:cxn modelId="{32B71666-6B16-4D62-AA29-4890DB3E1628}" type="presParOf" srcId="{6EB4DA37-76FF-4354-B25D-1D2D8F252C19}" destId="{99FC1185-F79F-4B29-9EAA-27FE9C0EF074}" srcOrd="14" destOrd="0" presId="urn:microsoft.com/office/officeart/2005/8/layout/bProcess4"/>
    <dgm:cxn modelId="{580E5C6F-6145-49D5-A8A9-F9C09C2E822D}" type="presParOf" srcId="{99FC1185-F79F-4B29-9EAA-27FE9C0EF074}" destId="{192B58EC-EADC-497B-A2A8-23FB0DB3B2BB}" srcOrd="0" destOrd="0" presId="urn:microsoft.com/office/officeart/2005/8/layout/bProcess4"/>
    <dgm:cxn modelId="{CB75030B-ADEE-42BA-8654-E2D23FBEF732}" type="presParOf" srcId="{99FC1185-F79F-4B29-9EAA-27FE9C0EF074}" destId="{31A480A5-8EC3-4C86-AF57-EC307FE1042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B686F3-AE27-4CA4-B080-E70348449D81}"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ADF6D6A0-0187-45AD-B580-B4B711627768}">
      <dgm:prSet phldrT="[Text]"/>
      <dgm:spPr/>
      <dgm:t>
        <a:bodyPr/>
        <a:lstStyle/>
        <a:p>
          <a:r>
            <a:rPr lang="en-US" dirty="0" smtClean="0"/>
            <a:t>Complaint filed</a:t>
          </a:r>
          <a:endParaRPr lang="en-US" dirty="0"/>
        </a:p>
      </dgm:t>
    </dgm:pt>
    <dgm:pt modelId="{99A6C099-6985-4F6F-8FEC-6354855ACD2A}" type="parTrans" cxnId="{905CEB33-0ABE-40AF-B45D-DF4F9E3DCFAA}">
      <dgm:prSet/>
      <dgm:spPr/>
      <dgm:t>
        <a:bodyPr/>
        <a:lstStyle/>
        <a:p>
          <a:endParaRPr lang="en-US"/>
        </a:p>
      </dgm:t>
    </dgm:pt>
    <dgm:pt modelId="{49855567-2A32-4773-A5CA-1721A1DB08BA}" type="sibTrans" cxnId="{905CEB33-0ABE-40AF-B45D-DF4F9E3DCFAA}">
      <dgm:prSet/>
      <dgm:spPr/>
      <dgm:t>
        <a:bodyPr/>
        <a:lstStyle/>
        <a:p>
          <a:endParaRPr lang="en-US"/>
        </a:p>
      </dgm:t>
    </dgm:pt>
    <dgm:pt modelId="{659B30CE-7826-49DC-BAD9-3FA1BA99E150}">
      <dgm:prSet phldrT="[Text]"/>
      <dgm:spPr/>
      <dgm:t>
        <a:bodyPr/>
        <a:lstStyle/>
        <a:p>
          <a:r>
            <a:rPr lang="en-US" dirty="0" smtClean="0"/>
            <a:t>Participant notifies state WIC, local WIC or USDA of discrimination  within 180 days of the incident</a:t>
          </a:r>
          <a:endParaRPr lang="en-US" dirty="0"/>
        </a:p>
      </dgm:t>
    </dgm:pt>
    <dgm:pt modelId="{0096CD12-B543-4AC3-AF75-1123A093B19C}" type="parTrans" cxnId="{B7927835-EA1D-4F79-9C3D-EBADE0917DCB}">
      <dgm:prSet/>
      <dgm:spPr/>
      <dgm:t>
        <a:bodyPr/>
        <a:lstStyle/>
        <a:p>
          <a:endParaRPr lang="en-US"/>
        </a:p>
      </dgm:t>
    </dgm:pt>
    <dgm:pt modelId="{8780437A-FD91-4C49-81A5-7BA29F14F197}" type="sibTrans" cxnId="{B7927835-EA1D-4F79-9C3D-EBADE0917DCB}">
      <dgm:prSet/>
      <dgm:spPr/>
      <dgm:t>
        <a:bodyPr/>
        <a:lstStyle/>
        <a:p>
          <a:endParaRPr lang="en-US"/>
        </a:p>
      </dgm:t>
    </dgm:pt>
    <dgm:pt modelId="{3B800A4A-FF61-4D43-BDC1-739987650A07}">
      <dgm:prSet phldrT="[Text]"/>
      <dgm:spPr/>
      <dgm:t>
        <a:bodyPr/>
        <a:lstStyle/>
        <a:p>
          <a:r>
            <a:rPr lang="en-US" dirty="0" smtClean="0"/>
            <a:t>Information gathering</a:t>
          </a:r>
          <a:endParaRPr lang="en-US" dirty="0"/>
        </a:p>
      </dgm:t>
    </dgm:pt>
    <dgm:pt modelId="{972651AB-96F4-4033-B98B-336F40EDC6FE}" type="parTrans" cxnId="{81FC868B-8655-4E3D-BCC2-689CD8A96FE5}">
      <dgm:prSet/>
      <dgm:spPr/>
      <dgm:t>
        <a:bodyPr/>
        <a:lstStyle/>
        <a:p>
          <a:endParaRPr lang="en-US"/>
        </a:p>
      </dgm:t>
    </dgm:pt>
    <dgm:pt modelId="{350C4D33-7E36-49D3-B2BF-522B2DA637DD}" type="sibTrans" cxnId="{81FC868B-8655-4E3D-BCC2-689CD8A96FE5}">
      <dgm:prSet/>
      <dgm:spPr/>
      <dgm:t>
        <a:bodyPr/>
        <a:lstStyle/>
        <a:p>
          <a:endParaRPr lang="en-US"/>
        </a:p>
      </dgm:t>
    </dgm:pt>
    <dgm:pt modelId="{A8E9CBFF-9F1E-4E7A-8E38-11716F943571}">
      <dgm:prSet phldrT="[Text]"/>
      <dgm:spPr/>
      <dgm:t>
        <a:bodyPr/>
        <a:lstStyle/>
        <a:p>
          <a:r>
            <a:rPr lang="en-US" dirty="0" smtClean="0"/>
            <a:t>State WIC office gathers information on incident, notifies participant of right to file a complaint, and forwards to USDA for further investigation within 10 days of initial report</a:t>
          </a:r>
          <a:endParaRPr lang="en-US" dirty="0"/>
        </a:p>
      </dgm:t>
    </dgm:pt>
    <dgm:pt modelId="{9F0161D4-69D9-4F35-8A21-34F349040FD7}" type="parTrans" cxnId="{2826B738-0647-4503-A51E-DA51EF72FB65}">
      <dgm:prSet/>
      <dgm:spPr/>
      <dgm:t>
        <a:bodyPr/>
        <a:lstStyle/>
        <a:p>
          <a:endParaRPr lang="en-US"/>
        </a:p>
      </dgm:t>
    </dgm:pt>
    <dgm:pt modelId="{C7AABFD0-52C7-4EED-8470-8507CE64F307}" type="sibTrans" cxnId="{2826B738-0647-4503-A51E-DA51EF72FB65}">
      <dgm:prSet/>
      <dgm:spPr/>
      <dgm:t>
        <a:bodyPr/>
        <a:lstStyle/>
        <a:p>
          <a:endParaRPr lang="en-US"/>
        </a:p>
      </dgm:t>
    </dgm:pt>
    <dgm:pt modelId="{DFBC8F3D-3A0D-4BA7-BA3A-28328C6615D7}">
      <dgm:prSet phldrT="[Text]"/>
      <dgm:spPr/>
      <dgm:t>
        <a:bodyPr/>
        <a:lstStyle/>
        <a:p>
          <a:r>
            <a:rPr lang="en-US" dirty="0" smtClean="0"/>
            <a:t>Investigation</a:t>
          </a:r>
          <a:endParaRPr lang="en-US" dirty="0"/>
        </a:p>
      </dgm:t>
    </dgm:pt>
    <dgm:pt modelId="{7035310C-538A-4FBF-A4D5-15F7D7FDF1A7}" type="parTrans" cxnId="{09D8560A-D229-46FC-BDFE-818BACF5213F}">
      <dgm:prSet/>
      <dgm:spPr/>
      <dgm:t>
        <a:bodyPr/>
        <a:lstStyle/>
        <a:p>
          <a:endParaRPr lang="en-US"/>
        </a:p>
      </dgm:t>
    </dgm:pt>
    <dgm:pt modelId="{D793D016-48C5-41F9-A94E-13DF4D232B8E}" type="sibTrans" cxnId="{09D8560A-D229-46FC-BDFE-818BACF5213F}">
      <dgm:prSet/>
      <dgm:spPr/>
      <dgm:t>
        <a:bodyPr/>
        <a:lstStyle/>
        <a:p>
          <a:endParaRPr lang="en-US"/>
        </a:p>
      </dgm:t>
    </dgm:pt>
    <dgm:pt modelId="{852C2C16-36C4-49E9-AF2F-A97130342B28}">
      <dgm:prSet phldrT="[Text]"/>
      <dgm:spPr/>
      <dgm:t>
        <a:bodyPr/>
        <a:lstStyle/>
        <a:p>
          <a:r>
            <a:rPr lang="en-US" dirty="0" smtClean="0"/>
            <a:t>USDA staff has 90 days to perform an official investigation, including contacts with involved parties</a:t>
          </a:r>
          <a:endParaRPr lang="en-US" dirty="0"/>
        </a:p>
      </dgm:t>
    </dgm:pt>
    <dgm:pt modelId="{A4AF2954-7931-4E6A-BA5B-26BEF9AEA059}" type="parTrans" cxnId="{5AFD8ACE-32AF-40DC-A35F-0ED4E2FF8C62}">
      <dgm:prSet/>
      <dgm:spPr/>
      <dgm:t>
        <a:bodyPr/>
        <a:lstStyle/>
        <a:p>
          <a:endParaRPr lang="en-US"/>
        </a:p>
      </dgm:t>
    </dgm:pt>
    <dgm:pt modelId="{CE17FA47-4097-4794-A457-65AB7035C27A}" type="sibTrans" cxnId="{5AFD8ACE-32AF-40DC-A35F-0ED4E2FF8C62}">
      <dgm:prSet/>
      <dgm:spPr/>
      <dgm:t>
        <a:bodyPr/>
        <a:lstStyle/>
        <a:p>
          <a:endParaRPr lang="en-US"/>
        </a:p>
      </dgm:t>
    </dgm:pt>
    <dgm:pt modelId="{248B05CE-9519-4FC1-885C-00A4B2D1E380}">
      <dgm:prSet/>
      <dgm:spPr/>
      <dgm:t>
        <a:bodyPr/>
        <a:lstStyle/>
        <a:p>
          <a:r>
            <a:rPr lang="en-US" dirty="0" smtClean="0"/>
            <a:t>Findings issued</a:t>
          </a:r>
          <a:endParaRPr lang="en-US" dirty="0"/>
        </a:p>
      </dgm:t>
    </dgm:pt>
    <dgm:pt modelId="{62DC4789-3D3D-469D-9156-548359D106B4}" type="parTrans" cxnId="{6BEFB772-D8B1-446E-9ED2-4E3EF3EC9E56}">
      <dgm:prSet/>
      <dgm:spPr/>
      <dgm:t>
        <a:bodyPr/>
        <a:lstStyle/>
        <a:p>
          <a:endParaRPr lang="en-US"/>
        </a:p>
      </dgm:t>
    </dgm:pt>
    <dgm:pt modelId="{1843CDAD-1086-4E55-92B2-95EC78F1BE48}" type="sibTrans" cxnId="{6BEFB772-D8B1-446E-9ED2-4E3EF3EC9E56}">
      <dgm:prSet/>
      <dgm:spPr/>
      <dgm:t>
        <a:bodyPr/>
        <a:lstStyle/>
        <a:p>
          <a:endParaRPr lang="en-US"/>
        </a:p>
      </dgm:t>
    </dgm:pt>
    <dgm:pt modelId="{64E3A83D-5883-48B6-B8EA-41D93718B321}">
      <dgm:prSet/>
      <dgm:spPr/>
      <dgm:t>
        <a:bodyPr/>
        <a:lstStyle/>
        <a:p>
          <a:r>
            <a:rPr lang="en-US" dirty="0" smtClean="0"/>
            <a:t>USDA notifies state and local agency of findings and any actions required to resolve</a:t>
          </a:r>
          <a:endParaRPr lang="en-US" dirty="0"/>
        </a:p>
      </dgm:t>
    </dgm:pt>
    <dgm:pt modelId="{670E9570-0DEE-4787-95C7-E538EF4BD644}" type="parTrans" cxnId="{F74E2AB4-A18C-474F-A540-86790E01AE4D}">
      <dgm:prSet/>
      <dgm:spPr/>
      <dgm:t>
        <a:bodyPr/>
        <a:lstStyle/>
        <a:p>
          <a:endParaRPr lang="en-US"/>
        </a:p>
      </dgm:t>
    </dgm:pt>
    <dgm:pt modelId="{88A314BB-E59A-42B8-9DD4-BA19F1E33B17}" type="sibTrans" cxnId="{F74E2AB4-A18C-474F-A540-86790E01AE4D}">
      <dgm:prSet/>
      <dgm:spPr/>
      <dgm:t>
        <a:bodyPr/>
        <a:lstStyle/>
        <a:p>
          <a:endParaRPr lang="en-US"/>
        </a:p>
      </dgm:t>
    </dgm:pt>
    <dgm:pt modelId="{CF4AC07B-2A12-4FF4-9AF6-708ED27D621D}" type="pres">
      <dgm:prSet presAssocID="{B6B686F3-AE27-4CA4-B080-E70348449D81}" presName="Name0" presStyleCnt="0">
        <dgm:presLayoutVars>
          <dgm:chMax val="7"/>
          <dgm:chPref val="5"/>
          <dgm:dir/>
          <dgm:animOne val="branch"/>
          <dgm:animLvl val="lvl"/>
        </dgm:presLayoutVars>
      </dgm:prSet>
      <dgm:spPr/>
      <dgm:t>
        <a:bodyPr/>
        <a:lstStyle/>
        <a:p>
          <a:endParaRPr lang="en-US"/>
        </a:p>
      </dgm:t>
    </dgm:pt>
    <dgm:pt modelId="{B68B7EAD-8456-477F-9DC4-A9830DC68276}" type="pres">
      <dgm:prSet presAssocID="{248B05CE-9519-4FC1-885C-00A4B2D1E380}" presName="ChildAccent4" presStyleCnt="0"/>
      <dgm:spPr/>
    </dgm:pt>
    <dgm:pt modelId="{1020BEF9-A522-463E-96D1-3692E2CDC423}" type="pres">
      <dgm:prSet presAssocID="{248B05CE-9519-4FC1-885C-00A4B2D1E380}" presName="ChildAccent" presStyleLbl="alignImgPlace1" presStyleIdx="0" presStyleCnt="4"/>
      <dgm:spPr/>
      <dgm:t>
        <a:bodyPr/>
        <a:lstStyle/>
        <a:p>
          <a:endParaRPr lang="en-US"/>
        </a:p>
      </dgm:t>
    </dgm:pt>
    <dgm:pt modelId="{C6FD459B-01D8-419E-9DE0-294826A9DED9}" type="pres">
      <dgm:prSet presAssocID="{248B05CE-9519-4FC1-885C-00A4B2D1E380}" presName="Child4" presStyleLbl="revTx" presStyleIdx="0" presStyleCnt="0">
        <dgm:presLayoutVars>
          <dgm:chMax val="0"/>
          <dgm:chPref val="0"/>
          <dgm:bulletEnabled val="1"/>
        </dgm:presLayoutVars>
      </dgm:prSet>
      <dgm:spPr/>
      <dgm:t>
        <a:bodyPr/>
        <a:lstStyle/>
        <a:p>
          <a:endParaRPr lang="en-US"/>
        </a:p>
      </dgm:t>
    </dgm:pt>
    <dgm:pt modelId="{516BD082-AB1F-4D99-96C0-009D06E60BB1}" type="pres">
      <dgm:prSet presAssocID="{248B05CE-9519-4FC1-885C-00A4B2D1E380}" presName="Parent4" presStyleLbl="node1" presStyleIdx="0" presStyleCnt="4">
        <dgm:presLayoutVars>
          <dgm:chMax val="2"/>
          <dgm:chPref val="1"/>
          <dgm:bulletEnabled val="1"/>
        </dgm:presLayoutVars>
      </dgm:prSet>
      <dgm:spPr/>
      <dgm:t>
        <a:bodyPr/>
        <a:lstStyle/>
        <a:p>
          <a:endParaRPr lang="en-US"/>
        </a:p>
      </dgm:t>
    </dgm:pt>
    <dgm:pt modelId="{AF67D4A6-7E64-4A7F-9227-973C901B4DC6}" type="pres">
      <dgm:prSet presAssocID="{DFBC8F3D-3A0D-4BA7-BA3A-28328C6615D7}" presName="ChildAccent3" presStyleCnt="0"/>
      <dgm:spPr/>
    </dgm:pt>
    <dgm:pt modelId="{4C4B9DEB-3DC4-42E7-ACBA-DB7CD27EC1D5}" type="pres">
      <dgm:prSet presAssocID="{DFBC8F3D-3A0D-4BA7-BA3A-28328C6615D7}" presName="ChildAccent" presStyleLbl="alignImgPlace1" presStyleIdx="1" presStyleCnt="4"/>
      <dgm:spPr/>
      <dgm:t>
        <a:bodyPr/>
        <a:lstStyle/>
        <a:p>
          <a:endParaRPr lang="en-US"/>
        </a:p>
      </dgm:t>
    </dgm:pt>
    <dgm:pt modelId="{8D067DCC-98CA-4B7E-BBB7-7392B71F76CE}" type="pres">
      <dgm:prSet presAssocID="{DFBC8F3D-3A0D-4BA7-BA3A-28328C6615D7}" presName="Child3" presStyleLbl="revTx" presStyleIdx="0" presStyleCnt="0">
        <dgm:presLayoutVars>
          <dgm:chMax val="0"/>
          <dgm:chPref val="0"/>
          <dgm:bulletEnabled val="1"/>
        </dgm:presLayoutVars>
      </dgm:prSet>
      <dgm:spPr/>
      <dgm:t>
        <a:bodyPr/>
        <a:lstStyle/>
        <a:p>
          <a:endParaRPr lang="en-US"/>
        </a:p>
      </dgm:t>
    </dgm:pt>
    <dgm:pt modelId="{64BCEB1F-7690-4A08-994F-E5C2C9277A32}" type="pres">
      <dgm:prSet presAssocID="{DFBC8F3D-3A0D-4BA7-BA3A-28328C6615D7}" presName="Parent3" presStyleLbl="node1" presStyleIdx="1" presStyleCnt="4">
        <dgm:presLayoutVars>
          <dgm:chMax val="2"/>
          <dgm:chPref val="1"/>
          <dgm:bulletEnabled val="1"/>
        </dgm:presLayoutVars>
      </dgm:prSet>
      <dgm:spPr/>
      <dgm:t>
        <a:bodyPr/>
        <a:lstStyle/>
        <a:p>
          <a:endParaRPr lang="en-US"/>
        </a:p>
      </dgm:t>
    </dgm:pt>
    <dgm:pt modelId="{D09B1CFD-6482-4A12-84EE-0B28D586A6C7}" type="pres">
      <dgm:prSet presAssocID="{3B800A4A-FF61-4D43-BDC1-739987650A07}" presName="ChildAccent2" presStyleCnt="0"/>
      <dgm:spPr/>
    </dgm:pt>
    <dgm:pt modelId="{522E0D20-4716-413F-8525-9E09F5287DA8}" type="pres">
      <dgm:prSet presAssocID="{3B800A4A-FF61-4D43-BDC1-739987650A07}" presName="ChildAccent" presStyleLbl="alignImgPlace1" presStyleIdx="2" presStyleCnt="4"/>
      <dgm:spPr/>
      <dgm:t>
        <a:bodyPr/>
        <a:lstStyle/>
        <a:p>
          <a:endParaRPr lang="en-US"/>
        </a:p>
      </dgm:t>
    </dgm:pt>
    <dgm:pt modelId="{5C55E564-CEEB-4CBD-8D86-B732F84E4CDC}" type="pres">
      <dgm:prSet presAssocID="{3B800A4A-FF61-4D43-BDC1-739987650A07}" presName="Child2" presStyleLbl="revTx" presStyleIdx="0" presStyleCnt="0">
        <dgm:presLayoutVars>
          <dgm:chMax val="0"/>
          <dgm:chPref val="0"/>
          <dgm:bulletEnabled val="1"/>
        </dgm:presLayoutVars>
      </dgm:prSet>
      <dgm:spPr/>
      <dgm:t>
        <a:bodyPr/>
        <a:lstStyle/>
        <a:p>
          <a:endParaRPr lang="en-US"/>
        </a:p>
      </dgm:t>
    </dgm:pt>
    <dgm:pt modelId="{1B623F18-7F00-4C44-8824-16C12762FA50}" type="pres">
      <dgm:prSet presAssocID="{3B800A4A-FF61-4D43-BDC1-739987650A07}" presName="Parent2" presStyleLbl="node1" presStyleIdx="2" presStyleCnt="4">
        <dgm:presLayoutVars>
          <dgm:chMax val="2"/>
          <dgm:chPref val="1"/>
          <dgm:bulletEnabled val="1"/>
        </dgm:presLayoutVars>
      </dgm:prSet>
      <dgm:spPr/>
      <dgm:t>
        <a:bodyPr/>
        <a:lstStyle/>
        <a:p>
          <a:endParaRPr lang="en-US"/>
        </a:p>
      </dgm:t>
    </dgm:pt>
    <dgm:pt modelId="{F5B6E0C4-5B42-4C20-95ED-4387C8981AF5}" type="pres">
      <dgm:prSet presAssocID="{ADF6D6A0-0187-45AD-B580-B4B711627768}" presName="ChildAccent1" presStyleCnt="0"/>
      <dgm:spPr/>
    </dgm:pt>
    <dgm:pt modelId="{EA0C0B1D-C65A-46F5-8E1E-0D8223658A8E}" type="pres">
      <dgm:prSet presAssocID="{ADF6D6A0-0187-45AD-B580-B4B711627768}" presName="ChildAccent" presStyleLbl="alignImgPlace1" presStyleIdx="3" presStyleCnt="4"/>
      <dgm:spPr/>
      <dgm:t>
        <a:bodyPr/>
        <a:lstStyle/>
        <a:p>
          <a:endParaRPr lang="en-US"/>
        </a:p>
      </dgm:t>
    </dgm:pt>
    <dgm:pt modelId="{20C353C2-4930-41AE-95DD-60811C2616E1}" type="pres">
      <dgm:prSet presAssocID="{ADF6D6A0-0187-45AD-B580-B4B711627768}" presName="Child1" presStyleLbl="revTx" presStyleIdx="0" presStyleCnt="0">
        <dgm:presLayoutVars>
          <dgm:chMax val="0"/>
          <dgm:chPref val="0"/>
          <dgm:bulletEnabled val="1"/>
        </dgm:presLayoutVars>
      </dgm:prSet>
      <dgm:spPr/>
      <dgm:t>
        <a:bodyPr/>
        <a:lstStyle/>
        <a:p>
          <a:endParaRPr lang="en-US"/>
        </a:p>
      </dgm:t>
    </dgm:pt>
    <dgm:pt modelId="{0B04F8D6-E0F2-47FE-B56E-089C56D247BB}" type="pres">
      <dgm:prSet presAssocID="{ADF6D6A0-0187-45AD-B580-B4B711627768}" presName="Parent1" presStyleLbl="node1" presStyleIdx="3" presStyleCnt="4">
        <dgm:presLayoutVars>
          <dgm:chMax val="2"/>
          <dgm:chPref val="1"/>
          <dgm:bulletEnabled val="1"/>
        </dgm:presLayoutVars>
      </dgm:prSet>
      <dgm:spPr/>
      <dgm:t>
        <a:bodyPr/>
        <a:lstStyle/>
        <a:p>
          <a:endParaRPr lang="en-US"/>
        </a:p>
      </dgm:t>
    </dgm:pt>
  </dgm:ptLst>
  <dgm:cxnLst>
    <dgm:cxn modelId="{30D1E70A-2FC7-4057-9B3D-883B40A2F7F4}" type="presOf" srcId="{ADF6D6A0-0187-45AD-B580-B4B711627768}" destId="{0B04F8D6-E0F2-47FE-B56E-089C56D247BB}" srcOrd="0" destOrd="0" presId="urn:microsoft.com/office/officeart/2011/layout/InterconnectedBlockProcess"/>
    <dgm:cxn modelId="{905CEB33-0ABE-40AF-B45D-DF4F9E3DCFAA}" srcId="{B6B686F3-AE27-4CA4-B080-E70348449D81}" destId="{ADF6D6A0-0187-45AD-B580-B4B711627768}" srcOrd="0" destOrd="0" parTransId="{99A6C099-6985-4F6F-8FEC-6354855ACD2A}" sibTransId="{49855567-2A32-4773-A5CA-1721A1DB08BA}"/>
    <dgm:cxn modelId="{18D0BCD7-900B-4B3A-8E26-33D1C18A2E1F}" type="presOf" srcId="{248B05CE-9519-4FC1-885C-00A4B2D1E380}" destId="{516BD082-AB1F-4D99-96C0-009D06E60BB1}" srcOrd="0" destOrd="0" presId="urn:microsoft.com/office/officeart/2011/layout/InterconnectedBlockProcess"/>
    <dgm:cxn modelId="{AE5FA795-0E53-4EA4-9C2D-2812CF3AAA0E}" type="presOf" srcId="{B6B686F3-AE27-4CA4-B080-E70348449D81}" destId="{CF4AC07B-2A12-4FF4-9AF6-708ED27D621D}" srcOrd="0" destOrd="0" presId="urn:microsoft.com/office/officeart/2011/layout/InterconnectedBlockProcess"/>
    <dgm:cxn modelId="{5AFD8ACE-32AF-40DC-A35F-0ED4E2FF8C62}" srcId="{DFBC8F3D-3A0D-4BA7-BA3A-28328C6615D7}" destId="{852C2C16-36C4-49E9-AF2F-A97130342B28}" srcOrd="0" destOrd="0" parTransId="{A4AF2954-7931-4E6A-BA5B-26BEF9AEA059}" sibTransId="{CE17FA47-4097-4794-A457-65AB7035C27A}"/>
    <dgm:cxn modelId="{B7927835-EA1D-4F79-9C3D-EBADE0917DCB}" srcId="{ADF6D6A0-0187-45AD-B580-B4B711627768}" destId="{659B30CE-7826-49DC-BAD9-3FA1BA99E150}" srcOrd="0" destOrd="0" parTransId="{0096CD12-B543-4AC3-AF75-1123A093B19C}" sibTransId="{8780437A-FD91-4C49-81A5-7BA29F14F197}"/>
    <dgm:cxn modelId="{664C9126-E2BD-4DD0-8A3A-4156E14DBD53}" type="presOf" srcId="{64E3A83D-5883-48B6-B8EA-41D93718B321}" destId="{C6FD459B-01D8-419E-9DE0-294826A9DED9}" srcOrd="1" destOrd="0" presId="urn:microsoft.com/office/officeart/2011/layout/InterconnectedBlockProcess"/>
    <dgm:cxn modelId="{81FC868B-8655-4E3D-BCC2-689CD8A96FE5}" srcId="{B6B686F3-AE27-4CA4-B080-E70348449D81}" destId="{3B800A4A-FF61-4D43-BDC1-739987650A07}" srcOrd="1" destOrd="0" parTransId="{972651AB-96F4-4033-B98B-336F40EDC6FE}" sibTransId="{350C4D33-7E36-49D3-B2BF-522B2DA637DD}"/>
    <dgm:cxn modelId="{6BEFB772-D8B1-446E-9ED2-4E3EF3EC9E56}" srcId="{B6B686F3-AE27-4CA4-B080-E70348449D81}" destId="{248B05CE-9519-4FC1-885C-00A4B2D1E380}" srcOrd="3" destOrd="0" parTransId="{62DC4789-3D3D-469D-9156-548359D106B4}" sibTransId="{1843CDAD-1086-4E55-92B2-95EC78F1BE48}"/>
    <dgm:cxn modelId="{C0E7D74A-EE42-4A24-9667-427AF7B76070}" type="presOf" srcId="{3B800A4A-FF61-4D43-BDC1-739987650A07}" destId="{1B623F18-7F00-4C44-8824-16C12762FA50}" srcOrd="0" destOrd="0" presId="urn:microsoft.com/office/officeart/2011/layout/InterconnectedBlockProcess"/>
    <dgm:cxn modelId="{ACB58D8C-4EDD-4961-B280-EA063F22AA65}" type="presOf" srcId="{852C2C16-36C4-49E9-AF2F-A97130342B28}" destId="{8D067DCC-98CA-4B7E-BBB7-7392B71F76CE}" srcOrd="1" destOrd="0" presId="urn:microsoft.com/office/officeart/2011/layout/InterconnectedBlockProcess"/>
    <dgm:cxn modelId="{F74E2AB4-A18C-474F-A540-86790E01AE4D}" srcId="{248B05CE-9519-4FC1-885C-00A4B2D1E380}" destId="{64E3A83D-5883-48B6-B8EA-41D93718B321}" srcOrd="0" destOrd="0" parTransId="{670E9570-0DEE-4787-95C7-E538EF4BD644}" sibTransId="{88A314BB-E59A-42B8-9DD4-BA19F1E33B17}"/>
    <dgm:cxn modelId="{1E75E57F-A833-4E21-BB91-BED065FD74CE}" type="presOf" srcId="{64E3A83D-5883-48B6-B8EA-41D93718B321}" destId="{1020BEF9-A522-463E-96D1-3692E2CDC423}" srcOrd="0" destOrd="0" presId="urn:microsoft.com/office/officeart/2011/layout/InterconnectedBlockProcess"/>
    <dgm:cxn modelId="{A8C300F7-EF1B-4CCA-AED4-3781456C87CA}" type="presOf" srcId="{659B30CE-7826-49DC-BAD9-3FA1BA99E150}" destId="{EA0C0B1D-C65A-46F5-8E1E-0D8223658A8E}" srcOrd="0" destOrd="0" presId="urn:microsoft.com/office/officeart/2011/layout/InterconnectedBlockProcess"/>
    <dgm:cxn modelId="{09D8560A-D229-46FC-BDFE-818BACF5213F}" srcId="{B6B686F3-AE27-4CA4-B080-E70348449D81}" destId="{DFBC8F3D-3A0D-4BA7-BA3A-28328C6615D7}" srcOrd="2" destOrd="0" parTransId="{7035310C-538A-4FBF-A4D5-15F7D7FDF1A7}" sibTransId="{D793D016-48C5-41F9-A94E-13DF4D232B8E}"/>
    <dgm:cxn modelId="{42B5C002-D662-4FF8-9440-5D0F02E79CF2}" type="presOf" srcId="{A8E9CBFF-9F1E-4E7A-8E38-11716F943571}" destId="{5C55E564-CEEB-4CBD-8D86-B732F84E4CDC}" srcOrd="1" destOrd="0" presId="urn:microsoft.com/office/officeart/2011/layout/InterconnectedBlockProcess"/>
    <dgm:cxn modelId="{5195BDF5-3C5C-4A9E-AF99-09959F150710}" type="presOf" srcId="{A8E9CBFF-9F1E-4E7A-8E38-11716F943571}" destId="{522E0D20-4716-413F-8525-9E09F5287DA8}" srcOrd="0" destOrd="0" presId="urn:microsoft.com/office/officeart/2011/layout/InterconnectedBlockProcess"/>
    <dgm:cxn modelId="{1EBE979C-EFE9-40C7-8A7A-35E5F64A538C}" type="presOf" srcId="{DFBC8F3D-3A0D-4BA7-BA3A-28328C6615D7}" destId="{64BCEB1F-7690-4A08-994F-E5C2C9277A32}" srcOrd="0" destOrd="0" presId="urn:microsoft.com/office/officeart/2011/layout/InterconnectedBlockProcess"/>
    <dgm:cxn modelId="{19DFAD76-4214-4424-B960-7262B8E04571}" type="presOf" srcId="{852C2C16-36C4-49E9-AF2F-A97130342B28}" destId="{4C4B9DEB-3DC4-42E7-ACBA-DB7CD27EC1D5}" srcOrd="0" destOrd="0" presId="urn:microsoft.com/office/officeart/2011/layout/InterconnectedBlockProcess"/>
    <dgm:cxn modelId="{2826B738-0647-4503-A51E-DA51EF72FB65}" srcId="{3B800A4A-FF61-4D43-BDC1-739987650A07}" destId="{A8E9CBFF-9F1E-4E7A-8E38-11716F943571}" srcOrd="0" destOrd="0" parTransId="{9F0161D4-69D9-4F35-8A21-34F349040FD7}" sibTransId="{C7AABFD0-52C7-4EED-8470-8507CE64F307}"/>
    <dgm:cxn modelId="{9D313253-9BE1-4137-A48A-D7695E7C0E24}" type="presOf" srcId="{659B30CE-7826-49DC-BAD9-3FA1BA99E150}" destId="{20C353C2-4930-41AE-95DD-60811C2616E1}" srcOrd="1" destOrd="0" presId="urn:microsoft.com/office/officeart/2011/layout/InterconnectedBlockProcess"/>
    <dgm:cxn modelId="{FA3169B8-28BC-449D-AB21-987C55D032C7}" type="presParOf" srcId="{CF4AC07B-2A12-4FF4-9AF6-708ED27D621D}" destId="{B68B7EAD-8456-477F-9DC4-A9830DC68276}" srcOrd="0" destOrd="0" presId="urn:microsoft.com/office/officeart/2011/layout/InterconnectedBlockProcess"/>
    <dgm:cxn modelId="{FA4BC025-0A80-47A2-B3D6-7953929F6B4D}" type="presParOf" srcId="{B68B7EAD-8456-477F-9DC4-A9830DC68276}" destId="{1020BEF9-A522-463E-96D1-3692E2CDC423}" srcOrd="0" destOrd="0" presId="urn:microsoft.com/office/officeart/2011/layout/InterconnectedBlockProcess"/>
    <dgm:cxn modelId="{07CE138F-3EBF-48A7-86E8-9EE318680E0B}" type="presParOf" srcId="{CF4AC07B-2A12-4FF4-9AF6-708ED27D621D}" destId="{C6FD459B-01D8-419E-9DE0-294826A9DED9}" srcOrd="1" destOrd="0" presId="urn:microsoft.com/office/officeart/2011/layout/InterconnectedBlockProcess"/>
    <dgm:cxn modelId="{5BA354C2-8ABE-48F2-B4B1-F8A9D28B0386}" type="presParOf" srcId="{CF4AC07B-2A12-4FF4-9AF6-708ED27D621D}" destId="{516BD082-AB1F-4D99-96C0-009D06E60BB1}" srcOrd="2" destOrd="0" presId="urn:microsoft.com/office/officeart/2011/layout/InterconnectedBlockProcess"/>
    <dgm:cxn modelId="{9841CB58-079D-4B8E-B73E-0063FC3A47F8}" type="presParOf" srcId="{CF4AC07B-2A12-4FF4-9AF6-708ED27D621D}" destId="{AF67D4A6-7E64-4A7F-9227-973C901B4DC6}" srcOrd="3" destOrd="0" presId="urn:microsoft.com/office/officeart/2011/layout/InterconnectedBlockProcess"/>
    <dgm:cxn modelId="{0A9745BA-EF60-4FB2-8A0D-EDBDC9FE789F}" type="presParOf" srcId="{AF67D4A6-7E64-4A7F-9227-973C901B4DC6}" destId="{4C4B9DEB-3DC4-42E7-ACBA-DB7CD27EC1D5}" srcOrd="0" destOrd="0" presId="urn:microsoft.com/office/officeart/2011/layout/InterconnectedBlockProcess"/>
    <dgm:cxn modelId="{2B4645D6-6EB3-462D-A933-6EBC9D2C0947}" type="presParOf" srcId="{CF4AC07B-2A12-4FF4-9AF6-708ED27D621D}" destId="{8D067DCC-98CA-4B7E-BBB7-7392B71F76CE}" srcOrd="4" destOrd="0" presId="urn:microsoft.com/office/officeart/2011/layout/InterconnectedBlockProcess"/>
    <dgm:cxn modelId="{CE3A19FB-FD2F-4455-AC3B-55528D35E0CB}" type="presParOf" srcId="{CF4AC07B-2A12-4FF4-9AF6-708ED27D621D}" destId="{64BCEB1F-7690-4A08-994F-E5C2C9277A32}" srcOrd="5" destOrd="0" presId="urn:microsoft.com/office/officeart/2011/layout/InterconnectedBlockProcess"/>
    <dgm:cxn modelId="{90A269FC-092A-45FE-9D79-C5FF8C6DEB76}" type="presParOf" srcId="{CF4AC07B-2A12-4FF4-9AF6-708ED27D621D}" destId="{D09B1CFD-6482-4A12-84EE-0B28D586A6C7}" srcOrd="6" destOrd="0" presId="urn:microsoft.com/office/officeart/2011/layout/InterconnectedBlockProcess"/>
    <dgm:cxn modelId="{08D4E246-4B4B-4838-8993-318B56103448}" type="presParOf" srcId="{D09B1CFD-6482-4A12-84EE-0B28D586A6C7}" destId="{522E0D20-4716-413F-8525-9E09F5287DA8}" srcOrd="0" destOrd="0" presId="urn:microsoft.com/office/officeart/2011/layout/InterconnectedBlockProcess"/>
    <dgm:cxn modelId="{99A4C333-7B5A-4EF6-A621-BAB20C0080E6}" type="presParOf" srcId="{CF4AC07B-2A12-4FF4-9AF6-708ED27D621D}" destId="{5C55E564-CEEB-4CBD-8D86-B732F84E4CDC}" srcOrd="7" destOrd="0" presId="urn:microsoft.com/office/officeart/2011/layout/InterconnectedBlockProcess"/>
    <dgm:cxn modelId="{A627C61F-08AA-43B1-8833-2A93904487B7}" type="presParOf" srcId="{CF4AC07B-2A12-4FF4-9AF6-708ED27D621D}" destId="{1B623F18-7F00-4C44-8824-16C12762FA50}" srcOrd="8" destOrd="0" presId="urn:microsoft.com/office/officeart/2011/layout/InterconnectedBlockProcess"/>
    <dgm:cxn modelId="{212B3787-657F-439E-B465-027BDD32A627}" type="presParOf" srcId="{CF4AC07B-2A12-4FF4-9AF6-708ED27D621D}" destId="{F5B6E0C4-5B42-4C20-95ED-4387C8981AF5}" srcOrd="9" destOrd="0" presId="urn:microsoft.com/office/officeart/2011/layout/InterconnectedBlockProcess"/>
    <dgm:cxn modelId="{9A384F62-436A-4D25-BA0F-1382A8BF80B7}" type="presParOf" srcId="{F5B6E0C4-5B42-4C20-95ED-4387C8981AF5}" destId="{EA0C0B1D-C65A-46F5-8E1E-0D8223658A8E}" srcOrd="0" destOrd="0" presId="urn:microsoft.com/office/officeart/2011/layout/InterconnectedBlockProcess"/>
    <dgm:cxn modelId="{36903D03-9D0C-4140-B2A4-D73F68AA3DA1}" type="presParOf" srcId="{CF4AC07B-2A12-4FF4-9AF6-708ED27D621D}" destId="{20C353C2-4930-41AE-95DD-60811C2616E1}" srcOrd="10" destOrd="0" presId="urn:microsoft.com/office/officeart/2011/layout/InterconnectedBlockProcess"/>
    <dgm:cxn modelId="{855FAE78-68E4-450C-9247-25081572FD60}" type="presParOf" srcId="{CF4AC07B-2A12-4FF4-9AF6-708ED27D621D}" destId="{0B04F8D6-E0F2-47FE-B56E-089C56D247BB}"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424BE-5E6E-4228-95AF-2F0007C48C24}">
      <dsp:nvSpPr>
        <dsp:cNvPr id="0" name=""/>
        <dsp:cNvSpPr/>
      </dsp:nvSpPr>
      <dsp:spPr>
        <a:xfrm rot="5400000">
          <a:off x="1750007" y="945512"/>
          <a:ext cx="1480758" cy="1784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ACE33-F145-408C-97B2-D5878E0ECA4A}">
      <dsp:nvSpPr>
        <dsp:cNvPr id="0" name=""/>
        <dsp:cNvSpPr/>
      </dsp:nvSpPr>
      <dsp:spPr>
        <a:xfrm>
          <a:off x="2090733" y="626"/>
          <a:ext cx="1982664" cy="11895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Participant reports </a:t>
          </a:r>
          <a:r>
            <a:rPr lang="en-US" sz="1700" kern="1200" dirty="0" smtClean="0"/>
            <a:t>to state or LA</a:t>
          </a:r>
          <a:endParaRPr lang="en-US" sz="1700" kern="1200" dirty="0"/>
        </a:p>
      </dsp:txBody>
      <dsp:txXfrm>
        <a:off x="2125575" y="35468"/>
        <a:ext cx="1912980" cy="1119914"/>
      </dsp:txXfrm>
    </dsp:sp>
    <dsp:sp modelId="{09C67E10-8C55-46F9-BDEA-38C46837E0A7}">
      <dsp:nvSpPr>
        <dsp:cNvPr id="0" name=""/>
        <dsp:cNvSpPr/>
      </dsp:nvSpPr>
      <dsp:spPr>
        <a:xfrm rot="5400000">
          <a:off x="1750007" y="2432510"/>
          <a:ext cx="1480758" cy="1784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804171-7055-4FA5-B97F-5A73E21822BB}">
      <dsp:nvSpPr>
        <dsp:cNvPr id="0" name=""/>
        <dsp:cNvSpPr/>
      </dsp:nvSpPr>
      <dsp:spPr>
        <a:xfrm>
          <a:off x="2090733" y="1487625"/>
          <a:ext cx="1982664" cy="11895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Complaint entered in TWIST</a:t>
          </a:r>
          <a:endParaRPr lang="en-US" sz="1700" kern="1200" dirty="0"/>
        </a:p>
      </dsp:txBody>
      <dsp:txXfrm>
        <a:off x="2125575" y="1522467"/>
        <a:ext cx="1912980" cy="1119914"/>
      </dsp:txXfrm>
    </dsp:sp>
    <dsp:sp modelId="{4CB0B6CB-FD57-43A1-8926-BEBFD80BEFFB}">
      <dsp:nvSpPr>
        <dsp:cNvPr id="0" name=""/>
        <dsp:cNvSpPr/>
      </dsp:nvSpPr>
      <dsp:spPr>
        <a:xfrm>
          <a:off x="2493507" y="3176010"/>
          <a:ext cx="2630703" cy="1784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62BA2-8AEB-489C-8778-2BEA0EE399A3}">
      <dsp:nvSpPr>
        <dsp:cNvPr id="0" name=""/>
        <dsp:cNvSpPr/>
      </dsp:nvSpPr>
      <dsp:spPr>
        <a:xfrm>
          <a:off x="2090733" y="2974623"/>
          <a:ext cx="1982664" cy="11895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Complaint is referred to CR </a:t>
          </a:r>
          <a:r>
            <a:rPr lang="en-US" sz="1700" kern="1200" dirty="0" err="1" smtClean="0"/>
            <a:t>coord</a:t>
          </a:r>
          <a:r>
            <a:rPr lang="en-US" sz="1700" kern="1200" dirty="0" smtClean="0"/>
            <a:t> for </a:t>
          </a:r>
          <a:r>
            <a:rPr lang="en-US" sz="1700" kern="1200" dirty="0" smtClean="0"/>
            <a:t>follow up</a:t>
          </a:r>
          <a:endParaRPr lang="en-US" sz="1700" kern="1200" dirty="0"/>
        </a:p>
      </dsp:txBody>
      <dsp:txXfrm>
        <a:off x="2125575" y="3009465"/>
        <a:ext cx="1912980" cy="1119914"/>
      </dsp:txXfrm>
    </dsp:sp>
    <dsp:sp modelId="{558BFF25-D039-460A-8EF7-FC3B5056F7B3}">
      <dsp:nvSpPr>
        <dsp:cNvPr id="0" name=""/>
        <dsp:cNvSpPr/>
      </dsp:nvSpPr>
      <dsp:spPr>
        <a:xfrm rot="16200000">
          <a:off x="4386952" y="2432510"/>
          <a:ext cx="1480758" cy="1784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FC95F2-5328-4F81-94AE-32D7CE448F05}">
      <dsp:nvSpPr>
        <dsp:cNvPr id="0" name=""/>
        <dsp:cNvSpPr/>
      </dsp:nvSpPr>
      <dsp:spPr>
        <a:xfrm>
          <a:off x="4727678" y="2974623"/>
          <a:ext cx="1982664" cy="11895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WIC office contacts parties involved</a:t>
          </a:r>
          <a:endParaRPr lang="en-US" sz="1700" kern="1200" dirty="0"/>
        </a:p>
      </dsp:txBody>
      <dsp:txXfrm>
        <a:off x="4762520" y="3009465"/>
        <a:ext cx="1912980" cy="1119914"/>
      </dsp:txXfrm>
    </dsp:sp>
    <dsp:sp modelId="{F7CC07A4-9FEE-4FE6-B7C4-20D218D7377A}">
      <dsp:nvSpPr>
        <dsp:cNvPr id="0" name=""/>
        <dsp:cNvSpPr/>
      </dsp:nvSpPr>
      <dsp:spPr>
        <a:xfrm rot="16200000">
          <a:off x="4386952" y="945512"/>
          <a:ext cx="1480758" cy="1784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65732-7596-43B5-AC9D-CF8B2B90C5FF}">
      <dsp:nvSpPr>
        <dsp:cNvPr id="0" name=""/>
        <dsp:cNvSpPr/>
      </dsp:nvSpPr>
      <dsp:spPr>
        <a:xfrm>
          <a:off x="4727678" y="1487625"/>
          <a:ext cx="1982664" cy="118959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If needed, consults with OHA Office of </a:t>
          </a:r>
          <a:r>
            <a:rPr lang="en-US" sz="1700" kern="1200" dirty="0" smtClean="0"/>
            <a:t>Equity and Inclusion</a:t>
          </a:r>
          <a:endParaRPr lang="en-US" sz="1700" kern="1200" dirty="0"/>
        </a:p>
      </dsp:txBody>
      <dsp:txXfrm>
        <a:off x="4762520" y="1522467"/>
        <a:ext cx="1912980" cy="1119914"/>
      </dsp:txXfrm>
    </dsp:sp>
    <dsp:sp modelId="{FF3627E6-4AFF-4CE3-81DA-4F0A7850D856}">
      <dsp:nvSpPr>
        <dsp:cNvPr id="0" name=""/>
        <dsp:cNvSpPr/>
      </dsp:nvSpPr>
      <dsp:spPr>
        <a:xfrm>
          <a:off x="5130451" y="202013"/>
          <a:ext cx="2630703" cy="1784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91D7DC-0D74-480F-8B0E-8C319A4C870E}">
      <dsp:nvSpPr>
        <dsp:cNvPr id="0" name=""/>
        <dsp:cNvSpPr/>
      </dsp:nvSpPr>
      <dsp:spPr>
        <a:xfrm>
          <a:off x="4727678" y="626"/>
          <a:ext cx="1982664" cy="11895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State office notifies store of actions needed</a:t>
          </a:r>
          <a:endParaRPr lang="en-US" sz="1700" kern="1200" dirty="0"/>
        </a:p>
      </dsp:txBody>
      <dsp:txXfrm>
        <a:off x="4762520" y="35468"/>
        <a:ext cx="1912980" cy="1119914"/>
      </dsp:txXfrm>
    </dsp:sp>
    <dsp:sp modelId="{873E4128-FFEE-4AF3-824B-1FEAF67C0B40}">
      <dsp:nvSpPr>
        <dsp:cNvPr id="0" name=""/>
        <dsp:cNvSpPr/>
      </dsp:nvSpPr>
      <dsp:spPr>
        <a:xfrm rot="5400000">
          <a:off x="7023896" y="945512"/>
          <a:ext cx="1480758" cy="1784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7305DE-376F-4533-BFE4-ACE006211507}">
      <dsp:nvSpPr>
        <dsp:cNvPr id="0" name=""/>
        <dsp:cNvSpPr/>
      </dsp:nvSpPr>
      <dsp:spPr>
        <a:xfrm>
          <a:off x="7364622" y="626"/>
          <a:ext cx="1982664" cy="11895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State office may work with store to improve </a:t>
          </a:r>
          <a:r>
            <a:rPr lang="en-US" sz="1700" kern="1200" dirty="0" smtClean="0"/>
            <a:t>services</a:t>
          </a:r>
          <a:endParaRPr lang="en-US" sz="1700" kern="1200" dirty="0"/>
        </a:p>
      </dsp:txBody>
      <dsp:txXfrm>
        <a:off x="7399464" y="35468"/>
        <a:ext cx="1912980" cy="1119914"/>
      </dsp:txXfrm>
    </dsp:sp>
    <dsp:sp modelId="{31A480A5-8EC3-4C86-AF57-EC307FE10428}">
      <dsp:nvSpPr>
        <dsp:cNvPr id="0" name=""/>
        <dsp:cNvSpPr/>
      </dsp:nvSpPr>
      <dsp:spPr>
        <a:xfrm>
          <a:off x="7364622" y="1487625"/>
          <a:ext cx="1982664" cy="11895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State office lets </a:t>
          </a:r>
          <a:r>
            <a:rPr lang="en-US" sz="1700" kern="1200" smtClean="0"/>
            <a:t>USDA know </a:t>
          </a:r>
          <a:r>
            <a:rPr lang="en-US" sz="1700" kern="1200" dirty="0" smtClean="0"/>
            <a:t>of actions taken</a:t>
          </a:r>
          <a:endParaRPr lang="en-US" sz="1700" kern="1200" dirty="0"/>
        </a:p>
      </dsp:txBody>
      <dsp:txXfrm>
        <a:off x="7399464" y="1522467"/>
        <a:ext cx="1912980" cy="1119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0BEF9-A522-463E-96D1-3692E2CDC423}">
      <dsp:nvSpPr>
        <dsp:cNvPr id="0" name=""/>
        <dsp:cNvSpPr/>
      </dsp:nvSpPr>
      <dsp:spPr>
        <a:xfrm>
          <a:off x="6324532" y="795940"/>
          <a:ext cx="1432651" cy="3410934"/>
        </a:xfrm>
        <a:prstGeom prst="wedgeRectCallout">
          <a:avLst>
            <a:gd name="adj1" fmla="val 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n-US" sz="1400" kern="1200" dirty="0" smtClean="0"/>
            <a:t>USDA notifies state and local agency of findings and any actions required to resolve</a:t>
          </a:r>
          <a:endParaRPr lang="en-US" sz="1400" kern="1200" dirty="0"/>
        </a:p>
      </dsp:txBody>
      <dsp:txXfrm>
        <a:off x="6506192" y="795940"/>
        <a:ext cx="1250991" cy="3410934"/>
      </dsp:txXfrm>
    </dsp:sp>
    <dsp:sp modelId="{516BD082-AB1F-4D99-96C0-009D06E60BB1}">
      <dsp:nvSpPr>
        <dsp:cNvPr id="0" name=""/>
        <dsp:cNvSpPr/>
      </dsp:nvSpPr>
      <dsp:spPr>
        <a:xfrm>
          <a:off x="6324532" y="0"/>
          <a:ext cx="1432651" cy="7959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Findings issued</a:t>
          </a:r>
          <a:endParaRPr lang="en-US" sz="1600" kern="1200" dirty="0"/>
        </a:p>
      </dsp:txBody>
      <dsp:txXfrm>
        <a:off x="6324532" y="0"/>
        <a:ext cx="1432651" cy="795940"/>
      </dsp:txXfrm>
    </dsp:sp>
    <dsp:sp modelId="{4C4B9DEB-3DC4-42E7-ACBA-DB7CD27EC1D5}">
      <dsp:nvSpPr>
        <dsp:cNvPr id="0" name=""/>
        <dsp:cNvSpPr/>
      </dsp:nvSpPr>
      <dsp:spPr>
        <a:xfrm>
          <a:off x="4891881" y="795940"/>
          <a:ext cx="1432651" cy="3183763"/>
        </a:xfrm>
        <a:prstGeom prst="wedgeRectCallout">
          <a:avLst>
            <a:gd name="adj1" fmla="val 62500"/>
            <a:gd name="adj2" fmla="val 20830"/>
          </a:avLst>
        </a:prstGeom>
        <a:solidFill>
          <a:schemeClr val="accent5">
            <a:tint val="50000"/>
            <a:hueOff val="-354400"/>
            <a:satOff val="-14024"/>
            <a:lumOff val="24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n-US" sz="1400" kern="1200" dirty="0" smtClean="0"/>
            <a:t>USDA staff has 90 days to perform an official investigation, including contacts with involved parties</a:t>
          </a:r>
          <a:endParaRPr lang="en-US" sz="1400" kern="1200" dirty="0"/>
        </a:p>
      </dsp:txBody>
      <dsp:txXfrm>
        <a:off x="5073541" y="795940"/>
        <a:ext cx="1250991" cy="3183763"/>
      </dsp:txXfrm>
    </dsp:sp>
    <dsp:sp modelId="{64BCEB1F-7690-4A08-994F-E5C2C9277A32}">
      <dsp:nvSpPr>
        <dsp:cNvPr id="0" name=""/>
        <dsp:cNvSpPr/>
      </dsp:nvSpPr>
      <dsp:spPr>
        <a:xfrm>
          <a:off x="4891881" y="115689"/>
          <a:ext cx="1432651" cy="682355"/>
        </a:xfrm>
        <a:prstGeom prst="rect">
          <a:avLst/>
        </a:prstGeom>
        <a:solidFill>
          <a:schemeClr val="accent5">
            <a:hueOff val="-285534"/>
            <a:satOff val="-5786"/>
            <a:lumOff val="-8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Investigation</a:t>
          </a:r>
          <a:endParaRPr lang="en-US" sz="1600" kern="1200" dirty="0"/>
        </a:p>
      </dsp:txBody>
      <dsp:txXfrm>
        <a:off x="4891881" y="115689"/>
        <a:ext cx="1432651" cy="682355"/>
      </dsp:txXfrm>
    </dsp:sp>
    <dsp:sp modelId="{522E0D20-4716-413F-8525-9E09F5287DA8}">
      <dsp:nvSpPr>
        <dsp:cNvPr id="0" name=""/>
        <dsp:cNvSpPr/>
      </dsp:nvSpPr>
      <dsp:spPr>
        <a:xfrm>
          <a:off x="3459230" y="795940"/>
          <a:ext cx="1432651" cy="2956171"/>
        </a:xfrm>
        <a:prstGeom prst="wedgeRectCallout">
          <a:avLst>
            <a:gd name="adj1" fmla="val 62500"/>
            <a:gd name="adj2" fmla="val 20830"/>
          </a:avLst>
        </a:prstGeom>
        <a:solidFill>
          <a:schemeClr val="accent5">
            <a:tint val="50000"/>
            <a:hueOff val="-708801"/>
            <a:satOff val="-28049"/>
            <a:lumOff val="48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n-US" sz="1400" kern="1200" dirty="0" smtClean="0"/>
            <a:t>State WIC office gathers information on incident, notifies participant of right to file a complaint, and forwards to USDA for further investigation within 10 days of initial report</a:t>
          </a:r>
          <a:endParaRPr lang="en-US" sz="1400" kern="1200" dirty="0"/>
        </a:p>
      </dsp:txBody>
      <dsp:txXfrm>
        <a:off x="3640890" y="795940"/>
        <a:ext cx="1250991" cy="2956171"/>
      </dsp:txXfrm>
    </dsp:sp>
    <dsp:sp modelId="{1B623F18-7F00-4C44-8824-16C12762FA50}">
      <dsp:nvSpPr>
        <dsp:cNvPr id="0" name=""/>
        <dsp:cNvSpPr/>
      </dsp:nvSpPr>
      <dsp:spPr>
        <a:xfrm>
          <a:off x="3459230" y="227591"/>
          <a:ext cx="1432651" cy="568348"/>
        </a:xfrm>
        <a:prstGeom prst="rect">
          <a:avLst/>
        </a:prstGeom>
        <a:solidFill>
          <a:schemeClr val="accent5">
            <a:hueOff val="-571069"/>
            <a:satOff val="-11571"/>
            <a:lumOff val="-16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Information gathering</a:t>
          </a:r>
          <a:endParaRPr lang="en-US" sz="1600" kern="1200" dirty="0"/>
        </a:p>
      </dsp:txBody>
      <dsp:txXfrm>
        <a:off x="3459230" y="227591"/>
        <a:ext cx="1432651" cy="568348"/>
      </dsp:txXfrm>
    </dsp:sp>
    <dsp:sp modelId="{EA0C0B1D-C65A-46F5-8E1E-0D8223658A8E}">
      <dsp:nvSpPr>
        <dsp:cNvPr id="0" name=""/>
        <dsp:cNvSpPr/>
      </dsp:nvSpPr>
      <dsp:spPr>
        <a:xfrm>
          <a:off x="2026578" y="795940"/>
          <a:ext cx="1432651" cy="2728579"/>
        </a:xfrm>
        <a:prstGeom prst="wedgeRectCallout">
          <a:avLst>
            <a:gd name="adj1" fmla="val 62500"/>
            <a:gd name="adj2" fmla="val 20830"/>
          </a:avLst>
        </a:prstGeom>
        <a:solidFill>
          <a:schemeClr val="accent5">
            <a:tint val="50000"/>
            <a:hueOff val="-1063201"/>
            <a:satOff val="-42073"/>
            <a:lumOff val="73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n-US" sz="1400" kern="1200" dirty="0" smtClean="0"/>
            <a:t>Participant notifies state WIC, local WIC or USDA of discrimination  within 180 days of the incident</a:t>
          </a:r>
          <a:endParaRPr lang="en-US" sz="1400" kern="1200" dirty="0"/>
        </a:p>
      </dsp:txBody>
      <dsp:txXfrm>
        <a:off x="2208239" y="795940"/>
        <a:ext cx="1250991" cy="2728579"/>
      </dsp:txXfrm>
    </dsp:sp>
    <dsp:sp modelId="{0B04F8D6-E0F2-47FE-B56E-089C56D247BB}">
      <dsp:nvSpPr>
        <dsp:cNvPr id="0" name=""/>
        <dsp:cNvSpPr/>
      </dsp:nvSpPr>
      <dsp:spPr>
        <a:xfrm>
          <a:off x="2026578" y="341177"/>
          <a:ext cx="1432651" cy="454763"/>
        </a:xfrm>
        <a:prstGeom prst="rect">
          <a:avLst/>
        </a:prstGeom>
        <a:solidFill>
          <a:schemeClr val="accent5">
            <a:hueOff val="-856603"/>
            <a:satOff val="-17357"/>
            <a:lumOff val="-2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Complaint filed</a:t>
          </a:r>
          <a:endParaRPr lang="en-US" sz="1600" kern="1200" dirty="0"/>
        </a:p>
      </dsp:txBody>
      <dsp:txXfrm>
        <a:off x="2026578" y="341177"/>
        <a:ext cx="1432651" cy="4547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D7DE3-5898-41B2-93E3-78644FC0E13B}" type="datetimeFigureOut">
              <a:rPr lang="en-US" smtClean="0"/>
              <a:t>6/16/2016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82FC49-FAB2-4020-8FD0-5088C0827E80}" type="slidenum">
              <a:rPr lang="en-US" smtClean="0"/>
              <a:t>‹#›</a:t>
            </a:fld>
            <a:endParaRPr lang="en-US"/>
          </a:p>
        </p:txBody>
      </p:sp>
    </p:spTree>
    <p:extLst>
      <p:ext uri="{BB962C8B-B14F-4D97-AF65-F5344CB8AC3E}">
        <p14:creationId xmlns:p14="http://schemas.microsoft.com/office/powerpoint/2010/main" val="380949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A87C8-3CDC-4A93-9D8A-2C525AA5CDC5}" type="datetimeFigureOut">
              <a:rPr lang="en-US" smtClean="0"/>
              <a:t>6/16/2016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BC169-F999-4A09-AE1C-CEC6B858978E}" type="slidenum">
              <a:rPr lang="en-US" smtClean="0"/>
              <a:t>‹#›</a:t>
            </a:fld>
            <a:endParaRPr lang="en-US"/>
          </a:p>
        </p:txBody>
      </p:sp>
    </p:spTree>
    <p:extLst>
      <p:ext uri="{BB962C8B-B14F-4D97-AF65-F5344CB8AC3E}">
        <p14:creationId xmlns:p14="http://schemas.microsoft.com/office/powerpoint/2010/main" val="375859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a:t>
            </a:fld>
            <a:endParaRPr lang="en-US"/>
          </a:p>
        </p:txBody>
      </p:sp>
    </p:spTree>
    <p:extLst>
      <p:ext uri="{BB962C8B-B14F-4D97-AF65-F5344CB8AC3E}">
        <p14:creationId xmlns:p14="http://schemas.microsoft.com/office/powerpoint/2010/main" val="300565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10</a:t>
            </a:fld>
            <a:endParaRPr lang="en-US"/>
          </a:p>
        </p:txBody>
      </p:sp>
    </p:spTree>
    <p:extLst>
      <p:ext uri="{BB962C8B-B14F-4D97-AF65-F5344CB8AC3E}">
        <p14:creationId xmlns:p14="http://schemas.microsoft.com/office/powerpoint/2010/main" val="374472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ANSWER:  It is important that all facilities used by WIC are fully accessible</a:t>
            </a:r>
            <a:r>
              <a:rPr lang="en-US" sz="1100" dirty="0" smtClean="0"/>
              <a:t>. </a:t>
            </a:r>
            <a:r>
              <a:rPr lang="en-US" sz="1100" dirty="0"/>
              <a:t>This should be a provision in any lease signed by any government agency that received Federal funding. </a:t>
            </a:r>
            <a:r>
              <a:rPr lang="en-US" sz="1100" dirty="0" smtClean="0"/>
              <a:t>The </a:t>
            </a:r>
            <a:r>
              <a:rPr lang="en-US" sz="1100" dirty="0"/>
              <a:t>landlord should be asked to make the building accessible and the lease should be terminated as soon as possible if this cannot be done. </a:t>
            </a:r>
            <a:r>
              <a:rPr lang="en-US" sz="1100" dirty="0" smtClean="0"/>
              <a:t>If </a:t>
            </a:r>
            <a:r>
              <a:rPr lang="en-US" sz="1100" dirty="0"/>
              <a:t>there is access through another part of the building, directions on how to gain access should be clearly posted and the agency should check to see if it is accessible from the parking lot without problems.</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11</a:t>
            </a:fld>
            <a:endParaRPr lang="en-US"/>
          </a:p>
        </p:txBody>
      </p:sp>
    </p:spTree>
    <p:extLst>
      <p:ext uri="{BB962C8B-B14F-4D97-AF65-F5344CB8AC3E}">
        <p14:creationId xmlns:p14="http://schemas.microsoft.com/office/powerpoint/2010/main" val="169574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12</a:t>
            </a:fld>
            <a:endParaRPr lang="en-US"/>
          </a:p>
        </p:txBody>
      </p:sp>
    </p:spTree>
    <p:extLst>
      <p:ext uri="{BB962C8B-B14F-4D97-AF65-F5344CB8AC3E}">
        <p14:creationId xmlns:p14="http://schemas.microsoft.com/office/powerpoint/2010/main" val="125659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13</a:t>
            </a:fld>
            <a:endParaRPr lang="en-US"/>
          </a:p>
        </p:txBody>
      </p:sp>
    </p:spTree>
    <p:extLst>
      <p:ext uri="{BB962C8B-B14F-4D97-AF65-F5344CB8AC3E}">
        <p14:creationId xmlns:p14="http://schemas.microsoft.com/office/powerpoint/2010/main" val="21315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14</a:t>
            </a:fld>
            <a:endParaRPr lang="en-US"/>
          </a:p>
        </p:txBody>
      </p:sp>
    </p:spTree>
    <p:extLst>
      <p:ext uri="{BB962C8B-B14F-4D97-AF65-F5344CB8AC3E}">
        <p14:creationId xmlns:p14="http://schemas.microsoft.com/office/powerpoint/2010/main" val="324169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ANSWER</a:t>
            </a:r>
            <a:r>
              <a:rPr lang="en-US" sz="1100" dirty="0"/>
              <a:t>:  If there is no one on staff who is qualified to interpret in the language spoken by the applicant or client, a language line or some other means should be used to insure that there is accurate interpretation.  If the clinic is located in an area with a large single language minority population that has regular contact with the clinic, then consideration should be given to hiring bilingual staff.</a:t>
            </a:r>
          </a:p>
        </p:txBody>
      </p:sp>
      <p:sp>
        <p:nvSpPr>
          <p:cNvPr id="4" name="Slide Number Placeholder 3"/>
          <p:cNvSpPr>
            <a:spLocks noGrp="1"/>
          </p:cNvSpPr>
          <p:nvPr>
            <p:ph type="sldNum" sz="quarter" idx="10"/>
          </p:nvPr>
        </p:nvSpPr>
        <p:spPr/>
        <p:txBody>
          <a:bodyPr/>
          <a:lstStyle/>
          <a:p>
            <a:fld id="{0EBBC169-F999-4A09-AE1C-CEC6B858978E}" type="slidenum">
              <a:rPr lang="en-US" smtClean="0"/>
              <a:t>15</a:t>
            </a:fld>
            <a:endParaRPr lang="en-US"/>
          </a:p>
        </p:txBody>
      </p:sp>
    </p:spTree>
    <p:extLst>
      <p:ext uri="{BB962C8B-B14F-4D97-AF65-F5344CB8AC3E}">
        <p14:creationId xmlns:p14="http://schemas.microsoft.com/office/powerpoint/2010/main" val="313691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r>
              <a:rPr lang="en-US" sz="1100" dirty="0" smtClean="0"/>
              <a:t>ANSWER</a:t>
            </a:r>
            <a:r>
              <a:rPr lang="en-US" sz="1100" dirty="0"/>
              <a:t>:  Children should not be used as interpreters, no matter how mature they appear to be.  Much of the information in WIC is technical and a qualified interpreter should be used to help insure that the client understands what she is being told.  Even if a client insists on using her own interpreter, no matte what age, the clinic should have its own interpreter present to insure that information is being correctly interpreted. </a:t>
            </a:r>
          </a:p>
        </p:txBody>
      </p:sp>
      <p:sp>
        <p:nvSpPr>
          <p:cNvPr id="4" name="Slide Number Placeholder 3"/>
          <p:cNvSpPr>
            <a:spLocks noGrp="1"/>
          </p:cNvSpPr>
          <p:nvPr>
            <p:ph type="sldNum" sz="quarter" idx="10"/>
          </p:nvPr>
        </p:nvSpPr>
        <p:spPr/>
        <p:txBody>
          <a:bodyPr/>
          <a:lstStyle/>
          <a:p>
            <a:fld id="{0EBBC169-F999-4A09-AE1C-CEC6B858978E}" type="slidenum">
              <a:rPr lang="en-US" smtClean="0"/>
              <a:t>16</a:t>
            </a:fld>
            <a:endParaRPr lang="en-US"/>
          </a:p>
        </p:txBody>
      </p:sp>
    </p:spTree>
    <p:extLst>
      <p:ext uri="{BB962C8B-B14F-4D97-AF65-F5344CB8AC3E}">
        <p14:creationId xmlns:p14="http://schemas.microsoft.com/office/powerpoint/2010/main" val="91569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17</a:t>
            </a:fld>
            <a:endParaRPr lang="en-US"/>
          </a:p>
        </p:txBody>
      </p:sp>
    </p:spTree>
    <p:extLst>
      <p:ext uri="{BB962C8B-B14F-4D97-AF65-F5344CB8AC3E}">
        <p14:creationId xmlns:p14="http://schemas.microsoft.com/office/powerpoint/2010/main" val="76612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18</a:t>
            </a:fld>
            <a:endParaRPr lang="en-US"/>
          </a:p>
        </p:txBody>
      </p:sp>
    </p:spTree>
    <p:extLst>
      <p:ext uri="{BB962C8B-B14F-4D97-AF65-F5344CB8AC3E}">
        <p14:creationId xmlns:p14="http://schemas.microsoft.com/office/powerpoint/2010/main" val="387159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19</a:t>
            </a:fld>
            <a:endParaRPr lang="en-US"/>
          </a:p>
        </p:txBody>
      </p:sp>
    </p:spTree>
    <p:extLst>
      <p:ext uri="{BB962C8B-B14F-4D97-AF65-F5344CB8AC3E}">
        <p14:creationId xmlns:p14="http://schemas.microsoft.com/office/powerpoint/2010/main" val="51092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a:t>
            </a:fld>
            <a:endParaRPr lang="en-US"/>
          </a:p>
        </p:txBody>
      </p:sp>
    </p:spTree>
    <p:extLst>
      <p:ext uri="{BB962C8B-B14F-4D97-AF65-F5344CB8AC3E}">
        <p14:creationId xmlns:p14="http://schemas.microsoft.com/office/powerpoint/2010/main" val="405574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20</a:t>
            </a:fld>
            <a:endParaRPr lang="en-US"/>
          </a:p>
        </p:txBody>
      </p:sp>
    </p:spTree>
    <p:extLst>
      <p:ext uri="{BB962C8B-B14F-4D97-AF65-F5344CB8AC3E}">
        <p14:creationId xmlns:p14="http://schemas.microsoft.com/office/powerpoint/2010/main" val="237578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ANSWER:  Newspapers do not need to include the nondiscrimination statement in stories that they write about the WIC program because they are not recipients of Federal financial assistance.  If an agency sends in a press release or a public service announcement or pays for an ad, the nondiscrimination statement should be included, but the news media does not have to include it unless it is part of paid advertising.</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21</a:t>
            </a:fld>
            <a:endParaRPr lang="en-US"/>
          </a:p>
        </p:txBody>
      </p:sp>
    </p:spTree>
    <p:extLst>
      <p:ext uri="{BB962C8B-B14F-4D97-AF65-F5344CB8AC3E}">
        <p14:creationId xmlns:p14="http://schemas.microsoft.com/office/powerpoint/2010/main" val="266919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22</a:t>
            </a:fld>
            <a:endParaRPr lang="en-US"/>
          </a:p>
        </p:txBody>
      </p:sp>
    </p:spTree>
    <p:extLst>
      <p:ext uri="{BB962C8B-B14F-4D97-AF65-F5344CB8AC3E}">
        <p14:creationId xmlns:p14="http://schemas.microsoft.com/office/powerpoint/2010/main" val="211933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23</a:t>
            </a:fld>
            <a:endParaRPr lang="en-US"/>
          </a:p>
        </p:txBody>
      </p:sp>
    </p:spTree>
    <p:extLst>
      <p:ext uri="{BB962C8B-B14F-4D97-AF65-F5344CB8AC3E}">
        <p14:creationId xmlns:p14="http://schemas.microsoft.com/office/powerpoint/2010/main" val="101096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24</a:t>
            </a:fld>
            <a:endParaRPr lang="en-US"/>
          </a:p>
        </p:txBody>
      </p:sp>
    </p:spTree>
    <p:extLst>
      <p:ext uri="{BB962C8B-B14F-4D97-AF65-F5344CB8AC3E}">
        <p14:creationId xmlns:p14="http://schemas.microsoft.com/office/powerpoint/2010/main" val="1418074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ANSWER</a:t>
            </a:r>
            <a:r>
              <a:rPr lang="en-US" sz="1100" dirty="0"/>
              <a:t>:  The person must choose to code either “Hispanic or Latino” or “Not Hispanic or Latino” but may not code both.  This was a political decision made by the Office of Management and Budget (OMB) that imposes data collection requirements on all government agencies.   While the person may code several different races if applicable, he or she may only code one ethnicity.</a:t>
            </a:r>
          </a:p>
        </p:txBody>
      </p:sp>
      <p:sp>
        <p:nvSpPr>
          <p:cNvPr id="4" name="Slide Number Placeholder 3"/>
          <p:cNvSpPr>
            <a:spLocks noGrp="1"/>
          </p:cNvSpPr>
          <p:nvPr>
            <p:ph type="sldNum" sz="quarter" idx="10"/>
          </p:nvPr>
        </p:nvSpPr>
        <p:spPr/>
        <p:txBody>
          <a:bodyPr/>
          <a:lstStyle/>
          <a:p>
            <a:fld id="{0EBBC169-F999-4A09-AE1C-CEC6B858978E}" type="slidenum">
              <a:rPr lang="en-US" smtClean="0"/>
              <a:t>25</a:t>
            </a:fld>
            <a:endParaRPr lang="en-US"/>
          </a:p>
        </p:txBody>
      </p:sp>
    </p:spTree>
    <p:extLst>
      <p:ext uri="{BB962C8B-B14F-4D97-AF65-F5344CB8AC3E}">
        <p14:creationId xmlns:p14="http://schemas.microsoft.com/office/powerpoint/2010/main" val="89361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26</a:t>
            </a:fld>
            <a:endParaRPr lang="en-US"/>
          </a:p>
        </p:txBody>
      </p:sp>
    </p:spTree>
    <p:extLst>
      <p:ext uri="{BB962C8B-B14F-4D97-AF65-F5344CB8AC3E}">
        <p14:creationId xmlns:p14="http://schemas.microsoft.com/office/powerpoint/2010/main" val="3139707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27</a:t>
            </a:fld>
            <a:endParaRPr lang="en-US"/>
          </a:p>
        </p:txBody>
      </p:sp>
    </p:spTree>
    <p:extLst>
      <p:ext uri="{BB962C8B-B14F-4D97-AF65-F5344CB8AC3E}">
        <p14:creationId xmlns:p14="http://schemas.microsoft.com/office/powerpoint/2010/main" val="2896043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28</a:t>
            </a:fld>
            <a:endParaRPr lang="en-US"/>
          </a:p>
        </p:txBody>
      </p:sp>
    </p:spTree>
    <p:extLst>
      <p:ext uri="{BB962C8B-B14F-4D97-AF65-F5344CB8AC3E}">
        <p14:creationId xmlns:p14="http://schemas.microsoft.com/office/powerpoint/2010/main" val="3367773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29</a:t>
            </a:fld>
            <a:endParaRPr lang="en-US"/>
          </a:p>
        </p:txBody>
      </p:sp>
    </p:spTree>
    <p:extLst>
      <p:ext uri="{BB962C8B-B14F-4D97-AF65-F5344CB8AC3E}">
        <p14:creationId xmlns:p14="http://schemas.microsoft.com/office/powerpoint/2010/main" val="79894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a:t>
            </a:fld>
            <a:endParaRPr lang="en-US"/>
          </a:p>
        </p:txBody>
      </p:sp>
    </p:spTree>
    <p:extLst>
      <p:ext uri="{BB962C8B-B14F-4D97-AF65-F5344CB8AC3E}">
        <p14:creationId xmlns:p14="http://schemas.microsoft.com/office/powerpoint/2010/main" val="575042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Here’s an example: a </a:t>
            </a:r>
            <a:r>
              <a:rPr lang="en-US" sz="1100" dirty="0"/>
              <a:t>person who </a:t>
            </a:r>
            <a:r>
              <a:rPr lang="en-US" sz="1100" dirty="0" smtClean="0"/>
              <a:t>is not eligible for WIC and has </a:t>
            </a:r>
            <a:r>
              <a:rPr lang="en-US" sz="1100" dirty="0"/>
              <a:t>never </a:t>
            </a:r>
            <a:r>
              <a:rPr lang="en-US" sz="1100" dirty="0" smtClean="0"/>
              <a:t>received it has observed that the local office has problems with disability </a:t>
            </a:r>
            <a:r>
              <a:rPr lang="en-US" sz="1100" dirty="0"/>
              <a:t>access at a WIC </a:t>
            </a:r>
            <a:r>
              <a:rPr lang="en-US" sz="1100" dirty="0" smtClean="0"/>
              <a:t>site and wants to file a complaint.  </a:t>
            </a:r>
            <a:r>
              <a:rPr lang="en-US" sz="1100" dirty="0"/>
              <a:t>Since the person has no connection to the program, what should you tell that person?</a:t>
            </a:r>
          </a:p>
          <a:p>
            <a:r>
              <a:rPr lang="en-US" sz="1100" dirty="0"/>
              <a:t> </a:t>
            </a:r>
          </a:p>
          <a:p>
            <a:r>
              <a:rPr lang="en-US" sz="1100" dirty="0"/>
              <a:t>ANSWER:  Tell the person how to file a complaint.  Anyone can file a discrimination complaint.  In this case someone appears to have observed conditions that violate civil rights laws, and the person is entitled to step forward to voice her concerns.  The allegations would be investigated as they would be in any complaint.</a:t>
            </a:r>
          </a:p>
          <a:p>
            <a:endParaRPr lang="en-US" dirty="0"/>
          </a:p>
        </p:txBody>
      </p:sp>
      <p:sp>
        <p:nvSpPr>
          <p:cNvPr id="4" name="Slide Number Placeholder 3"/>
          <p:cNvSpPr>
            <a:spLocks noGrp="1"/>
          </p:cNvSpPr>
          <p:nvPr>
            <p:ph type="sldNum" sz="quarter" idx="10"/>
          </p:nvPr>
        </p:nvSpPr>
        <p:spPr/>
        <p:txBody>
          <a:bodyPr/>
          <a:lstStyle/>
          <a:p>
            <a:fld id="{0EBBC169-F999-4A09-AE1C-CEC6B858978E}" type="slidenum">
              <a:rPr lang="en-US" smtClean="0"/>
              <a:t>30</a:t>
            </a:fld>
            <a:endParaRPr lang="en-US"/>
          </a:p>
        </p:txBody>
      </p:sp>
    </p:spTree>
    <p:extLst>
      <p:ext uri="{BB962C8B-B14F-4D97-AF65-F5344CB8AC3E}">
        <p14:creationId xmlns:p14="http://schemas.microsoft.com/office/powerpoint/2010/main" val="197098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offer a variety of ways to file</a:t>
            </a:r>
            <a:endParaRPr lang="en-US" dirty="0"/>
          </a:p>
        </p:txBody>
      </p:sp>
      <p:sp>
        <p:nvSpPr>
          <p:cNvPr id="4" name="Slide Number Placeholder 3"/>
          <p:cNvSpPr>
            <a:spLocks noGrp="1"/>
          </p:cNvSpPr>
          <p:nvPr>
            <p:ph type="sldNum" sz="quarter" idx="10"/>
          </p:nvPr>
        </p:nvSpPr>
        <p:spPr/>
        <p:txBody>
          <a:bodyPr/>
          <a:lstStyle/>
          <a:p>
            <a:fld id="{0EBBC169-F999-4A09-AE1C-CEC6B858978E}" type="slidenum">
              <a:rPr lang="en-US" smtClean="0"/>
              <a:t>31</a:t>
            </a:fld>
            <a:endParaRPr lang="en-US"/>
          </a:p>
        </p:txBody>
      </p:sp>
    </p:spTree>
    <p:extLst>
      <p:ext uri="{BB962C8B-B14F-4D97-AF65-F5344CB8AC3E}">
        <p14:creationId xmlns:p14="http://schemas.microsoft.com/office/powerpoint/2010/main" val="38638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BC169-F999-4A09-AE1C-CEC6B858978E}" type="slidenum">
              <a:rPr lang="en-US" smtClean="0"/>
              <a:t>32</a:t>
            </a:fld>
            <a:endParaRPr lang="en-US"/>
          </a:p>
        </p:txBody>
      </p:sp>
    </p:spTree>
    <p:extLst>
      <p:ext uri="{BB962C8B-B14F-4D97-AF65-F5344CB8AC3E}">
        <p14:creationId xmlns:p14="http://schemas.microsoft.com/office/powerpoint/2010/main" val="1510236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33</a:t>
            </a:fld>
            <a:endParaRPr lang="en-US"/>
          </a:p>
        </p:txBody>
      </p:sp>
    </p:spTree>
    <p:extLst>
      <p:ext uri="{BB962C8B-B14F-4D97-AF65-F5344CB8AC3E}">
        <p14:creationId xmlns:p14="http://schemas.microsoft.com/office/powerpoint/2010/main" val="211945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34</a:t>
            </a:fld>
            <a:endParaRPr lang="en-US"/>
          </a:p>
        </p:txBody>
      </p:sp>
    </p:spTree>
    <p:extLst>
      <p:ext uri="{BB962C8B-B14F-4D97-AF65-F5344CB8AC3E}">
        <p14:creationId xmlns:p14="http://schemas.microsoft.com/office/powerpoint/2010/main" val="3162505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ANSWER</a:t>
            </a:r>
            <a:r>
              <a:rPr lang="en-US" sz="1100" dirty="0"/>
              <a:t>:  You should provide information on how to file a complaint.  You should never discourage anyone from filing a complaint if he or she believes discrimination has occurred</a:t>
            </a:r>
            <a:r>
              <a:rPr lang="en-US" sz="1100" b="1" dirty="0"/>
              <a:t>.</a:t>
            </a:r>
            <a:endParaRPr lang="en-US" sz="1100" dirty="0"/>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EBBC169-F999-4A09-AE1C-CEC6B858978E}" type="slidenum">
              <a:rPr lang="en-US" smtClean="0"/>
              <a:t>35</a:t>
            </a:fld>
            <a:endParaRPr lang="en-US"/>
          </a:p>
        </p:txBody>
      </p:sp>
    </p:spTree>
    <p:extLst>
      <p:ext uri="{BB962C8B-B14F-4D97-AF65-F5344CB8AC3E}">
        <p14:creationId xmlns:p14="http://schemas.microsoft.com/office/powerpoint/2010/main" val="2880299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36</a:t>
            </a:fld>
            <a:endParaRPr lang="en-US"/>
          </a:p>
        </p:txBody>
      </p:sp>
    </p:spTree>
    <p:extLst>
      <p:ext uri="{BB962C8B-B14F-4D97-AF65-F5344CB8AC3E}">
        <p14:creationId xmlns:p14="http://schemas.microsoft.com/office/powerpoint/2010/main" val="3657629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37</a:t>
            </a:fld>
            <a:endParaRPr lang="en-US"/>
          </a:p>
        </p:txBody>
      </p:sp>
    </p:spTree>
    <p:extLst>
      <p:ext uri="{BB962C8B-B14F-4D97-AF65-F5344CB8AC3E}">
        <p14:creationId xmlns:p14="http://schemas.microsoft.com/office/powerpoint/2010/main" val="4222146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38</a:t>
            </a:fld>
            <a:endParaRPr lang="en-US"/>
          </a:p>
        </p:txBody>
      </p:sp>
    </p:spTree>
    <p:extLst>
      <p:ext uri="{BB962C8B-B14F-4D97-AF65-F5344CB8AC3E}">
        <p14:creationId xmlns:p14="http://schemas.microsoft.com/office/powerpoint/2010/main" val="2033543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39</a:t>
            </a:fld>
            <a:endParaRPr lang="en-US"/>
          </a:p>
        </p:txBody>
      </p:sp>
    </p:spTree>
    <p:extLst>
      <p:ext uri="{BB962C8B-B14F-4D97-AF65-F5344CB8AC3E}">
        <p14:creationId xmlns:p14="http://schemas.microsoft.com/office/powerpoint/2010/main" val="14710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p>
          <a:p>
            <a:r>
              <a:rPr lang="en-US" dirty="0" smtClean="0"/>
              <a:t>Religion</a:t>
            </a:r>
          </a:p>
          <a:p>
            <a:r>
              <a:rPr lang="en-US" dirty="0" smtClean="0"/>
              <a:t>Sexual orientation</a:t>
            </a:r>
          </a:p>
          <a:p>
            <a:r>
              <a:rPr lang="en-US" dirty="0" smtClean="0"/>
              <a:t>Etc.</a:t>
            </a:r>
            <a:endParaRPr lang="en-US" dirty="0"/>
          </a:p>
        </p:txBody>
      </p:sp>
      <p:sp>
        <p:nvSpPr>
          <p:cNvPr id="4" name="Slide Number Placeholder 3"/>
          <p:cNvSpPr>
            <a:spLocks noGrp="1"/>
          </p:cNvSpPr>
          <p:nvPr>
            <p:ph type="sldNum" sz="quarter" idx="10"/>
          </p:nvPr>
        </p:nvSpPr>
        <p:spPr/>
        <p:txBody>
          <a:bodyPr/>
          <a:lstStyle/>
          <a:p>
            <a:fld id="{0EBBC169-F999-4A09-AE1C-CEC6B858978E}" type="slidenum">
              <a:rPr lang="en-US" smtClean="0"/>
              <a:t>4</a:t>
            </a:fld>
            <a:endParaRPr lang="en-US"/>
          </a:p>
        </p:txBody>
      </p:sp>
    </p:spTree>
    <p:extLst>
      <p:ext uri="{BB962C8B-B14F-4D97-AF65-F5344CB8AC3E}">
        <p14:creationId xmlns:p14="http://schemas.microsoft.com/office/powerpoint/2010/main" val="124295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40</a:t>
            </a:fld>
            <a:endParaRPr lang="en-US"/>
          </a:p>
        </p:txBody>
      </p:sp>
    </p:spTree>
    <p:extLst>
      <p:ext uri="{BB962C8B-B14F-4D97-AF65-F5344CB8AC3E}">
        <p14:creationId xmlns:p14="http://schemas.microsoft.com/office/powerpoint/2010/main" val="1591897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41</a:t>
            </a:fld>
            <a:endParaRPr lang="en-US"/>
          </a:p>
        </p:txBody>
      </p:sp>
    </p:spTree>
    <p:extLst>
      <p:ext uri="{BB962C8B-B14F-4D97-AF65-F5344CB8AC3E}">
        <p14:creationId xmlns:p14="http://schemas.microsoft.com/office/powerpoint/2010/main" val="1015701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42</a:t>
            </a:fld>
            <a:endParaRPr lang="en-US"/>
          </a:p>
        </p:txBody>
      </p:sp>
    </p:spTree>
    <p:extLst>
      <p:ext uri="{BB962C8B-B14F-4D97-AF65-F5344CB8AC3E}">
        <p14:creationId xmlns:p14="http://schemas.microsoft.com/office/powerpoint/2010/main" val="304590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Example of disparate impact: You </a:t>
            </a:r>
            <a:r>
              <a:rPr lang="en-US" sz="1100" dirty="0"/>
              <a:t>require all people who have limited English proficiency and need an </a:t>
            </a:r>
            <a:r>
              <a:rPr lang="en-US" sz="1100" dirty="0" smtClean="0"/>
              <a:t>Russian interpreter </a:t>
            </a:r>
            <a:r>
              <a:rPr lang="en-US" sz="1100" dirty="0"/>
              <a:t>to schedule appointments on Fridays.  </a:t>
            </a:r>
          </a:p>
          <a:p>
            <a:r>
              <a:rPr lang="en-US" sz="1100" b="1" dirty="0"/>
              <a:t>ANSWER:  While this might look like good customer service, it poses serious civil rights problems in that it is discriminating based on national origin by requiring all </a:t>
            </a:r>
            <a:r>
              <a:rPr lang="en-US" sz="1100" b="1" dirty="0" smtClean="0"/>
              <a:t>Russian speakers </a:t>
            </a:r>
            <a:r>
              <a:rPr lang="en-US" sz="1100" b="1" dirty="0"/>
              <a:t>to make their appointments on Fridays.  It would be acceptable to advertise that an </a:t>
            </a:r>
            <a:r>
              <a:rPr lang="en-US" sz="1100" b="1" dirty="0" smtClean="0"/>
              <a:t>Russian interpreter </a:t>
            </a:r>
            <a:r>
              <a:rPr lang="en-US" sz="1100" b="1" dirty="0"/>
              <a:t>is available </a:t>
            </a:r>
            <a:r>
              <a:rPr lang="en-US" sz="1100" b="1" dirty="0" smtClean="0"/>
              <a:t>in house on </a:t>
            </a:r>
            <a:r>
              <a:rPr lang="en-US" sz="1100" b="1" dirty="0"/>
              <a:t>Fridays, but interpretation would need to be offered no matter what day the client chose for an appointment.</a:t>
            </a:r>
            <a:endParaRPr lang="en-US" sz="1100" dirty="0"/>
          </a:p>
          <a:p>
            <a:endParaRPr lang="en-US" sz="1100" dirty="0" smtClean="0"/>
          </a:p>
          <a:p>
            <a:r>
              <a:rPr lang="en-US" sz="1100" dirty="0" smtClean="0"/>
              <a:t>Example of retaliation: A </a:t>
            </a:r>
            <a:r>
              <a:rPr lang="en-US" sz="1100" dirty="0"/>
              <a:t>WIC </a:t>
            </a:r>
            <a:r>
              <a:rPr lang="en-US" sz="1100" dirty="0" smtClean="0"/>
              <a:t>staff is upset that someone has filed </a:t>
            </a:r>
            <a:r>
              <a:rPr lang="en-US" sz="1100" dirty="0"/>
              <a:t>a discrimination complaint and took up a lot of her time and made her look bad.  She tells her co-workers to watch out for this “troublemaker.”  The next time the person visits, she encounters “attitude” from employees. </a:t>
            </a:r>
            <a:r>
              <a:rPr lang="en-US" sz="1100" b="1" dirty="0" smtClean="0"/>
              <a:t>Even </a:t>
            </a:r>
            <a:r>
              <a:rPr lang="en-US" sz="1100" b="1" dirty="0"/>
              <a:t>if no discrimination was found based on the original complaint, retaliation against someone or his or her close associates or friends or family or anyone in the office that cooperated in the investigation is a serious matter and can result in a finding of discrimination</a:t>
            </a:r>
            <a:r>
              <a:rPr lang="en-US" sz="1100" b="1" dirty="0" smtClean="0"/>
              <a:t>.</a:t>
            </a:r>
          </a:p>
          <a:p>
            <a:endParaRPr lang="en-US" sz="1100" b="1"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0EBBC169-F999-4A09-AE1C-CEC6B858978E}" type="slidenum">
              <a:rPr lang="en-US" smtClean="0"/>
              <a:t>5</a:t>
            </a:fld>
            <a:endParaRPr lang="en-US"/>
          </a:p>
        </p:txBody>
      </p:sp>
    </p:spTree>
    <p:extLst>
      <p:ext uri="{BB962C8B-B14F-4D97-AF65-F5344CB8AC3E}">
        <p14:creationId xmlns:p14="http://schemas.microsoft.com/office/powerpoint/2010/main" val="107776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BC169-F999-4A09-AE1C-CEC6B858978E}" type="slidenum">
              <a:rPr lang="en-US" smtClean="0"/>
              <a:t>6</a:t>
            </a:fld>
            <a:endParaRPr lang="en-US"/>
          </a:p>
        </p:txBody>
      </p:sp>
    </p:spTree>
    <p:extLst>
      <p:ext uri="{BB962C8B-B14F-4D97-AF65-F5344CB8AC3E}">
        <p14:creationId xmlns:p14="http://schemas.microsoft.com/office/powerpoint/2010/main" val="46169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Because Congress can (and does) create programs that further societal goals by providing services and benefits to certain groups of people</a:t>
            </a:r>
            <a:endParaRPr lang="en-US" sz="1100" dirty="0"/>
          </a:p>
        </p:txBody>
      </p:sp>
      <p:sp>
        <p:nvSpPr>
          <p:cNvPr id="4" name="Slide Number Placeholder 3"/>
          <p:cNvSpPr>
            <a:spLocks noGrp="1"/>
          </p:cNvSpPr>
          <p:nvPr>
            <p:ph type="sldNum" sz="quarter" idx="10"/>
          </p:nvPr>
        </p:nvSpPr>
        <p:spPr/>
        <p:txBody>
          <a:bodyPr/>
          <a:lstStyle/>
          <a:p>
            <a:fld id="{0EBBC169-F999-4A09-AE1C-CEC6B858978E}" type="slidenum">
              <a:rPr lang="en-US" smtClean="0"/>
              <a:t>7</a:t>
            </a:fld>
            <a:endParaRPr lang="en-US"/>
          </a:p>
        </p:txBody>
      </p:sp>
    </p:spTree>
    <p:extLst>
      <p:ext uri="{BB962C8B-B14F-4D97-AF65-F5344CB8AC3E}">
        <p14:creationId xmlns:p14="http://schemas.microsoft.com/office/powerpoint/2010/main" val="177735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ANSWER:  Religion is not a protected class for WIC.  While it would be nice to accommodate clients’ preferences, it is also important to keep in mind that doing so might constitute employment discrimination against your staff.  While employment discrimination is handled by the Equal Employment Opportunity Commission (EEOC), it is important to handle all decisions based on qualifications and program requirements.  Some of our clients have prejudices, and it is important not to honor preferences based on prejudices.</a:t>
            </a:r>
          </a:p>
        </p:txBody>
      </p:sp>
      <p:sp>
        <p:nvSpPr>
          <p:cNvPr id="4" name="Slide Number Placeholder 3"/>
          <p:cNvSpPr>
            <a:spLocks noGrp="1"/>
          </p:cNvSpPr>
          <p:nvPr>
            <p:ph type="sldNum" sz="quarter" idx="10"/>
          </p:nvPr>
        </p:nvSpPr>
        <p:spPr/>
        <p:txBody>
          <a:bodyPr/>
          <a:lstStyle/>
          <a:p>
            <a:fld id="{0EBBC169-F999-4A09-AE1C-CEC6B858978E}" type="slidenum">
              <a:rPr lang="en-US" smtClean="0"/>
              <a:t>8</a:t>
            </a:fld>
            <a:endParaRPr lang="en-US"/>
          </a:p>
        </p:txBody>
      </p:sp>
    </p:spTree>
    <p:extLst>
      <p:ext uri="{BB962C8B-B14F-4D97-AF65-F5344CB8AC3E}">
        <p14:creationId xmlns:p14="http://schemas.microsoft.com/office/powerpoint/2010/main" val="137846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WIC programs are required to provide accommodation to participants with disabilities to ensure everyone has an </a:t>
            </a:r>
            <a:r>
              <a:rPr lang="en-US" altLang="en-US" b="1" dirty="0">
                <a:solidFill>
                  <a:schemeClr val="tx2"/>
                </a:solidFill>
              </a:rPr>
              <a:t>equal opportunity </a:t>
            </a:r>
            <a:r>
              <a:rPr lang="en-US" altLang="en-US" dirty="0"/>
              <a:t>to receive WIC services.</a:t>
            </a:r>
          </a:p>
          <a:p>
            <a:endParaRPr lang="en-US" dirty="0"/>
          </a:p>
        </p:txBody>
      </p:sp>
      <p:sp>
        <p:nvSpPr>
          <p:cNvPr id="4" name="Slide Number Placeholder 3"/>
          <p:cNvSpPr>
            <a:spLocks noGrp="1"/>
          </p:cNvSpPr>
          <p:nvPr>
            <p:ph type="sldNum" sz="quarter" idx="10"/>
          </p:nvPr>
        </p:nvSpPr>
        <p:spPr/>
        <p:txBody>
          <a:bodyPr/>
          <a:lstStyle/>
          <a:p>
            <a:fld id="{0EBBC169-F999-4A09-AE1C-CEC6B858978E}" type="slidenum">
              <a:rPr lang="en-US" smtClean="0"/>
              <a:t>9</a:t>
            </a:fld>
            <a:endParaRPr lang="en-US"/>
          </a:p>
        </p:txBody>
      </p:sp>
    </p:spTree>
    <p:extLst>
      <p:ext uri="{BB962C8B-B14F-4D97-AF65-F5344CB8AC3E}">
        <p14:creationId xmlns:p14="http://schemas.microsoft.com/office/powerpoint/2010/main" val="355118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6/16/2016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5884" y="4602656"/>
            <a:ext cx="2183202" cy="13348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6/16/2016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98580" y="2194560"/>
            <a:ext cx="9224028" cy="1737360"/>
          </a:xfrm>
        </p:spPr>
        <p:txBody>
          <a:bodyPr anchor="ctr">
            <a:noAutofit/>
          </a:bodyPr>
          <a:lstStyle>
            <a:lvl1pPr algn="ctr">
              <a:lnSpc>
                <a:spcPct val="80000"/>
              </a:lnSpc>
              <a:defRPr sz="6000" b="0" spc="150" baseline="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6/16/2016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347" y="2339210"/>
            <a:ext cx="2296185" cy="140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6/16/2016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34022" y="5728716"/>
            <a:ext cx="1600200" cy="97840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ascr.usda.gov/complaint_filing_cust.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Oregon WIC staff</a:t>
            </a:r>
            <a:br>
              <a:rPr lang="en-US" cap="none" dirty="0" smtClean="0"/>
            </a:br>
            <a:r>
              <a:rPr lang="en-US" cap="none" dirty="0" smtClean="0"/>
              <a:t>civil rights training</a:t>
            </a:r>
            <a:endParaRPr lang="en-US" cap="none" dirty="0"/>
          </a:p>
        </p:txBody>
      </p:sp>
      <p:sp>
        <p:nvSpPr>
          <p:cNvPr id="3" name="Text Placeholder 2"/>
          <p:cNvSpPr>
            <a:spLocks noGrp="1"/>
          </p:cNvSpPr>
          <p:nvPr>
            <p:ph type="body" idx="1"/>
          </p:nvPr>
        </p:nvSpPr>
        <p:spPr/>
        <p:txBody>
          <a:bodyPr/>
          <a:lstStyle/>
          <a:p>
            <a:r>
              <a:rPr lang="en-US" dirty="0" smtClean="0"/>
              <a:t>April 2016</a:t>
            </a:r>
            <a:endParaRPr lang="en-US" dirty="0"/>
          </a:p>
        </p:txBody>
      </p:sp>
    </p:spTree>
    <p:extLst>
      <p:ext uri="{BB962C8B-B14F-4D97-AF65-F5344CB8AC3E}">
        <p14:creationId xmlns:p14="http://schemas.microsoft.com/office/powerpoint/2010/main" val="252729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12087" y="2110534"/>
            <a:ext cx="6135017" cy="4206240"/>
          </a:xfrm>
        </p:spPr>
        <p:txBody>
          <a:bodyPr>
            <a:normAutofit/>
          </a:bodyPr>
          <a:lstStyle/>
          <a:p>
            <a:r>
              <a:rPr lang="en-US" altLang="en-US" dirty="0"/>
              <a:t>Provide materials in alternate formats as </a:t>
            </a:r>
            <a:r>
              <a:rPr lang="en-US" altLang="en-US" dirty="0" smtClean="0"/>
              <a:t>needed</a:t>
            </a:r>
            <a:r>
              <a:rPr lang="en-US" altLang="en-US" dirty="0"/>
              <a:t>;</a:t>
            </a:r>
            <a:r>
              <a:rPr lang="en-US" altLang="en-US" dirty="0" smtClean="0"/>
              <a:t> Braille</a:t>
            </a:r>
            <a:r>
              <a:rPr lang="en-US" altLang="en-US" dirty="0"/>
              <a:t>, </a:t>
            </a:r>
            <a:r>
              <a:rPr lang="en-US" altLang="en-US" dirty="0" smtClean="0"/>
              <a:t>large-print, etc.</a:t>
            </a:r>
          </a:p>
          <a:p>
            <a:r>
              <a:rPr lang="en-US" altLang="en-US" dirty="0" smtClean="0"/>
              <a:t>Ensure </a:t>
            </a:r>
            <a:r>
              <a:rPr lang="en-US" altLang="en-US" dirty="0"/>
              <a:t>clinic sites are wheelchair accessible.</a:t>
            </a:r>
          </a:p>
          <a:p>
            <a:r>
              <a:rPr lang="en-US" altLang="en-US" dirty="0"/>
              <a:t>Provide a sign language interpreter for participants with hearing impairments.</a:t>
            </a:r>
          </a:p>
          <a:p>
            <a:pPr lvl="1"/>
            <a:r>
              <a:rPr lang="en-US" altLang="en-US" dirty="0"/>
              <a:t>See Policy 452 for guidance.</a:t>
            </a:r>
          </a:p>
          <a:p>
            <a:r>
              <a:rPr lang="en-US" altLang="en-US" dirty="0"/>
              <a:t>For more information on ADA </a:t>
            </a:r>
            <a:r>
              <a:rPr lang="en-US" altLang="en-US" dirty="0" smtClean="0"/>
              <a:t>guidelines: www.usdoj.gov/crt/ada/adahom1.htm</a:t>
            </a: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0" y="1818638"/>
            <a:ext cx="5080000" cy="3810000"/>
          </a:xfrm>
          <a:prstGeom prst="rect">
            <a:avLst/>
          </a:prstGeom>
        </p:spPr>
      </p:pic>
    </p:spTree>
    <p:extLst>
      <p:ext uri="{BB962C8B-B14F-4D97-AF65-F5344CB8AC3E}">
        <p14:creationId xmlns:p14="http://schemas.microsoft.com/office/powerpoint/2010/main" val="402933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 WIC clinic is located in rented space that does not have a ramp leading to the front door.</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521815"/>
            <a:ext cx="94366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smtClean="0">
                <a:solidFill>
                  <a:schemeClr val="accent1"/>
                </a:solidFill>
              </a:rPr>
              <a:t>What should be done?</a:t>
            </a:r>
            <a:endParaRPr lang="en-US" sz="3200" b="1" cap="none" spc="0" dirty="0">
              <a:ln/>
              <a:solidFill>
                <a:schemeClr val="accent4"/>
              </a:solidFill>
              <a:effectLst/>
            </a:endParaRPr>
          </a:p>
        </p:txBody>
      </p:sp>
    </p:spTree>
    <p:extLst>
      <p:ext uri="{BB962C8B-B14F-4D97-AF65-F5344CB8AC3E}">
        <p14:creationId xmlns:p14="http://schemas.microsoft.com/office/powerpoint/2010/main" val="29997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Limited English proficiency requirements</a:t>
            </a:r>
            <a:endParaRPr lang="en-US" sz="5000" dirty="0"/>
          </a:p>
        </p:txBody>
      </p:sp>
    </p:spTree>
    <p:extLst>
      <p:ext uri="{BB962C8B-B14F-4D97-AF65-F5344CB8AC3E}">
        <p14:creationId xmlns:p14="http://schemas.microsoft.com/office/powerpoint/2010/main" val="162606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translate</a:t>
            </a:r>
            <a:endParaRPr lang="en-US" dirty="0"/>
          </a:p>
        </p:txBody>
      </p:sp>
      <p:sp>
        <p:nvSpPr>
          <p:cNvPr id="3" name="Content Placeholder 2"/>
          <p:cNvSpPr>
            <a:spLocks noGrp="1"/>
          </p:cNvSpPr>
          <p:nvPr>
            <p:ph idx="1"/>
          </p:nvPr>
        </p:nvSpPr>
        <p:spPr>
          <a:xfrm>
            <a:off x="626847" y="2112264"/>
            <a:ext cx="9784080" cy="4206240"/>
          </a:xfrm>
        </p:spPr>
        <p:txBody>
          <a:bodyPr>
            <a:normAutofit/>
          </a:bodyPr>
          <a:lstStyle/>
          <a:p>
            <a:r>
              <a:rPr lang="en-US" altLang="en-US" sz="2800" dirty="0"/>
              <a:t>All written materials are translated into any language spoken by more than 10% of participants statewide.</a:t>
            </a:r>
          </a:p>
          <a:p>
            <a:r>
              <a:rPr lang="en-US" altLang="en-US" sz="2800" dirty="0"/>
              <a:t>Critical materials (Food List, outreach materials, etc.) are translated into additional languages and provided </a:t>
            </a:r>
            <a:r>
              <a:rPr lang="en-US" altLang="en-US" sz="2800" dirty="0" smtClean="0"/>
              <a:t>either in </a:t>
            </a:r>
            <a:r>
              <a:rPr lang="en-US" altLang="en-US" sz="2800" dirty="0"/>
              <a:t>print or electronically.</a:t>
            </a:r>
          </a:p>
          <a:p>
            <a:r>
              <a:rPr lang="en-US" altLang="en-US" sz="2800" dirty="0"/>
              <a:t>Requirement does not apply to materials targeting vendors</a:t>
            </a:r>
            <a:r>
              <a:rPr lang="en-US" altLang="en-US" sz="2800" dirty="0" smtClean="0"/>
              <a:t>.</a:t>
            </a:r>
          </a:p>
          <a:p>
            <a:endParaRPr lang="en-US" altLang="en-US" sz="2800" dirty="0"/>
          </a:p>
          <a:p>
            <a:pPr marL="0" indent="0" algn="ctr">
              <a:buNone/>
            </a:pPr>
            <a:r>
              <a:rPr lang="en-US" altLang="en-US" sz="2800" b="1" dirty="0" smtClean="0">
                <a:solidFill>
                  <a:schemeClr val="accent1"/>
                </a:solidFill>
              </a:rPr>
              <a:t>Stay tuned for new translation guidelines coming soon!</a:t>
            </a:r>
            <a:endParaRPr lang="en-US" altLang="en-US" sz="2800" b="1" dirty="0">
              <a:solidFill>
                <a:schemeClr val="accent1"/>
              </a:solidFill>
            </a:endParaRPr>
          </a:p>
        </p:txBody>
      </p:sp>
    </p:spTree>
    <p:extLst>
      <p:ext uri="{BB962C8B-B14F-4D97-AF65-F5344CB8AC3E}">
        <p14:creationId xmlns:p14="http://schemas.microsoft.com/office/powerpoint/2010/main" val="338672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services may be needed</a:t>
            </a:r>
            <a:endParaRPr lang="en-US" dirty="0"/>
          </a:p>
        </p:txBody>
      </p:sp>
      <p:sp>
        <p:nvSpPr>
          <p:cNvPr id="3" name="Content Placeholder 2"/>
          <p:cNvSpPr>
            <a:spLocks noGrp="1"/>
          </p:cNvSpPr>
          <p:nvPr>
            <p:ph idx="1"/>
          </p:nvPr>
        </p:nvSpPr>
        <p:spPr>
          <a:xfrm>
            <a:off x="553695" y="2103120"/>
            <a:ext cx="8151393" cy="4206240"/>
          </a:xfrm>
        </p:spPr>
        <p:txBody>
          <a:bodyPr>
            <a:normAutofit/>
          </a:bodyPr>
          <a:lstStyle/>
          <a:p>
            <a:pPr marL="0" indent="0">
              <a:buNone/>
            </a:pPr>
            <a:r>
              <a:rPr lang="en-US" altLang="en-US" sz="2800" dirty="0">
                <a:sym typeface="CommonBullets" panose="020B0603050302020204" pitchFamily="34" charset="2"/>
              </a:rPr>
              <a:t>Other services may be needed at local </a:t>
            </a:r>
            <a:r>
              <a:rPr lang="en-US" altLang="en-US" sz="2800" dirty="0" smtClean="0">
                <a:sym typeface="CommonBullets" panose="020B0603050302020204" pitchFamily="34" charset="2"/>
              </a:rPr>
              <a:t>clinics such as:</a:t>
            </a:r>
            <a:endParaRPr lang="en-US" altLang="en-US" sz="2800" dirty="0">
              <a:sym typeface="CommonBullets" panose="020B0603050302020204" pitchFamily="34" charset="2"/>
            </a:endParaRPr>
          </a:p>
          <a:p>
            <a:pPr lvl="1"/>
            <a:r>
              <a:rPr lang="en-US" altLang="en-US" sz="2800" dirty="0"/>
              <a:t>Oral language services (telephone language lines, interpreters, bilingual staff)</a:t>
            </a:r>
          </a:p>
          <a:p>
            <a:pPr lvl="1"/>
            <a:r>
              <a:rPr lang="en-US" altLang="en-US" sz="2800" dirty="0"/>
              <a:t>Written language services (translation of office specific forms and materials)</a:t>
            </a:r>
          </a:p>
          <a:p>
            <a:pPr lvl="1"/>
            <a:r>
              <a:rPr lang="en-US" altLang="en-US" sz="2800" dirty="0"/>
              <a:t>See Policy 452 for guidance</a:t>
            </a:r>
            <a:r>
              <a:rPr lang="en-US" altLang="en-US" sz="2800" dirty="0" smtClean="0"/>
              <a:t>.</a:t>
            </a:r>
          </a:p>
          <a:p>
            <a:pPr marL="0" indent="0">
              <a:buNone/>
            </a:pPr>
            <a:endParaRPr lang="en-US" altLang="en-US" sz="2600" dirty="0" smtClean="0">
              <a:solidFill>
                <a:schemeClr val="accent1"/>
              </a:solidFill>
            </a:endParaRPr>
          </a:p>
          <a:p>
            <a:pPr marL="0" indent="0" algn="ctr">
              <a:buNone/>
            </a:pPr>
            <a:r>
              <a:rPr lang="en-US" altLang="en-US" sz="2600" b="1" dirty="0" smtClean="0">
                <a:solidFill>
                  <a:schemeClr val="accent1"/>
                </a:solidFill>
              </a:rPr>
              <a:t>Remember: providing a written translation may not be the best way to meet the participant’s needs!</a:t>
            </a:r>
            <a:endParaRPr lang="en-US" altLang="en-US" sz="2600" b="1" dirty="0">
              <a:solidFill>
                <a:schemeClr val="accent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138" y="2368296"/>
            <a:ext cx="2189131" cy="2578608"/>
          </a:xfrm>
          <a:prstGeom prst="rect">
            <a:avLst/>
          </a:prstGeom>
        </p:spPr>
      </p:pic>
    </p:spTree>
    <p:extLst>
      <p:ext uri="{BB962C8B-B14F-4D97-AF65-F5344CB8AC3E}">
        <p14:creationId xmlns:p14="http://schemas.microsoft.com/office/powerpoint/2010/main" val="1124357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 clinic is located in an area near a large single-language minority population that might be eligible for WIC.</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521815"/>
            <a:ext cx="94366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smtClean="0">
                <a:solidFill>
                  <a:schemeClr val="accent1"/>
                </a:solidFill>
              </a:rPr>
              <a:t>Is there anything special they should do?</a:t>
            </a:r>
            <a:endParaRPr lang="en-US" sz="3200" b="1" cap="none" spc="0" dirty="0">
              <a:ln/>
              <a:solidFill>
                <a:schemeClr val="accent4"/>
              </a:solidFill>
              <a:effectLst/>
            </a:endParaRPr>
          </a:p>
        </p:txBody>
      </p:sp>
    </p:spTree>
    <p:extLst>
      <p:ext uri="{BB962C8B-B14F-4D97-AF65-F5344CB8AC3E}">
        <p14:creationId xmlns:p14="http://schemas.microsoft.com/office/powerpoint/2010/main" val="56344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 WIC client who has limited English proficiency insists on using her 10-year-old daughter as her interpreter.</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521815"/>
            <a:ext cx="94366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smtClean="0">
                <a:solidFill>
                  <a:schemeClr val="accent1"/>
                </a:solidFill>
              </a:rPr>
              <a:t>What should the clinic do?</a:t>
            </a:r>
            <a:endParaRPr lang="en-US" sz="3200" b="1" cap="none" spc="0" dirty="0">
              <a:ln/>
              <a:solidFill>
                <a:schemeClr val="accent4"/>
              </a:solidFill>
              <a:effectLst/>
            </a:endParaRPr>
          </a:p>
        </p:txBody>
      </p:sp>
    </p:spTree>
    <p:extLst>
      <p:ext uri="{BB962C8B-B14F-4D97-AF65-F5344CB8AC3E}">
        <p14:creationId xmlns:p14="http://schemas.microsoft.com/office/powerpoint/2010/main" val="20913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notification</a:t>
            </a:r>
            <a:br>
              <a:rPr lang="en-US" dirty="0" smtClean="0"/>
            </a:br>
            <a:r>
              <a:rPr lang="en-US" dirty="0" smtClean="0"/>
              <a:t>Requirements</a:t>
            </a:r>
            <a:endParaRPr lang="en-US" dirty="0"/>
          </a:p>
        </p:txBody>
      </p:sp>
    </p:spTree>
    <p:extLst>
      <p:ext uri="{BB962C8B-B14F-4D97-AF65-F5344CB8AC3E}">
        <p14:creationId xmlns:p14="http://schemas.microsoft.com/office/powerpoint/2010/main" val="234891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a:xfrm>
            <a:off x="412087" y="2110534"/>
            <a:ext cx="9784080" cy="4206240"/>
          </a:xfrm>
        </p:spPr>
        <p:txBody>
          <a:bodyPr>
            <a:normAutofit/>
          </a:bodyPr>
          <a:lstStyle/>
          <a:p>
            <a:r>
              <a:rPr lang="en-US" sz="3600" dirty="0" smtClean="0"/>
              <a:t>Conducting outreach (required at least 1x/year)</a:t>
            </a:r>
          </a:p>
          <a:p>
            <a:r>
              <a:rPr lang="en-US" sz="3600" dirty="0" smtClean="0"/>
              <a:t>Displaying required poster</a:t>
            </a:r>
          </a:p>
          <a:p>
            <a:r>
              <a:rPr lang="en-US" sz="3600" dirty="0" smtClean="0"/>
              <a:t>Using non-discrimination statement </a:t>
            </a:r>
            <a:r>
              <a:rPr lang="en-US" sz="2400" dirty="0" smtClean="0"/>
              <a:t>(rev 12/15)</a:t>
            </a:r>
          </a:p>
          <a:p>
            <a:r>
              <a:rPr lang="en-US" sz="3600" dirty="0" smtClean="0"/>
              <a:t>Providing information in other languages and formats</a:t>
            </a:r>
          </a:p>
          <a:p>
            <a:r>
              <a:rPr lang="en-US" sz="3600" dirty="0" smtClean="0"/>
              <a:t>Showing diversity in messaging and images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021" y="2267464"/>
            <a:ext cx="1939485" cy="2995343"/>
          </a:xfrm>
          <a:prstGeom prst="rect">
            <a:avLst/>
          </a:prstGeom>
        </p:spPr>
      </p:pic>
    </p:spTree>
    <p:extLst>
      <p:ext uri="{BB962C8B-B14F-4D97-AF65-F5344CB8AC3E}">
        <p14:creationId xmlns:p14="http://schemas.microsoft.com/office/powerpoint/2010/main" val="2997112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Caseloads are down, and we know there are people who may be eligible but are not participating.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869287"/>
            <a:ext cx="9436609"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smtClean="0">
                <a:solidFill>
                  <a:schemeClr val="accent1"/>
                </a:solidFill>
              </a:rPr>
              <a:t>What are some things we can do to figure out who</a:t>
            </a:r>
          </a:p>
          <a:p>
            <a:r>
              <a:rPr lang="en-US" altLang="en-US" sz="3200" b="1" dirty="0" smtClean="0">
                <a:solidFill>
                  <a:schemeClr val="accent1"/>
                </a:solidFill>
              </a:rPr>
              <a:t>they are and how we can reach them?</a:t>
            </a:r>
            <a:endParaRPr lang="en-US" sz="3200" b="1" cap="none" spc="0" dirty="0">
              <a:ln/>
              <a:solidFill>
                <a:schemeClr val="accent4"/>
              </a:solidFill>
              <a:effectLst/>
            </a:endParaRPr>
          </a:p>
        </p:txBody>
      </p:sp>
    </p:spTree>
    <p:extLst>
      <p:ext uri="{BB962C8B-B14F-4D97-AF65-F5344CB8AC3E}">
        <p14:creationId xmlns:p14="http://schemas.microsoft.com/office/powerpoint/2010/main" val="34003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CIVIL RIGHTS </a:t>
            </a:r>
            <a:r>
              <a:rPr lang="en-US" b="1" dirty="0" err="1" smtClean="0"/>
              <a:t>rEGULATIONS</a:t>
            </a:r>
            <a:endParaRPr lang="en-US" b="1" dirty="0"/>
          </a:p>
        </p:txBody>
      </p:sp>
      <p:sp>
        <p:nvSpPr>
          <p:cNvPr id="3" name="Content Placeholder 2"/>
          <p:cNvSpPr>
            <a:spLocks noGrp="1"/>
          </p:cNvSpPr>
          <p:nvPr>
            <p:ph idx="1"/>
          </p:nvPr>
        </p:nvSpPr>
        <p:spPr>
          <a:xfrm>
            <a:off x="383059" y="2011680"/>
            <a:ext cx="11430000" cy="4206240"/>
          </a:xfrm>
        </p:spPr>
        <p:txBody>
          <a:bodyPr>
            <a:normAutofit fontScale="85000" lnSpcReduction="20000"/>
          </a:bodyPr>
          <a:lstStyle/>
          <a:p>
            <a:pPr>
              <a:buClr>
                <a:srgbClr val="CC0000"/>
              </a:buClr>
            </a:pPr>
            <a:r>
              <a:rPr lang="en-US" altLang="en-US" sz="2400" dirty="0"/>
              <a:t>Title VI – Civil Rights Act of 1964 – </a:t>
            </a:r>
            <a:r>
              <a:rPr lang="en-US" altLang="en-US" sz="2400" dirty="0">
                <a:solidFill>
                  <a:schemeClr val="accent1"/>
                </a:solidFill>
              </a:rPr>
              <a:t>Race, color, national origin</a:t>
            </a:r>
          </a:p>
          <a:p>
            <a:pPr>
              <a:buClr>
                <a:srgbClr val="CC0000"/>
              </a:buClr>
            </a:pPr>
            <a:r>
              <a:rPr lang="en-US" altLang="en-US" sz="2400" dirty="0"/>
              <a:t>Title IX of the Education Amendments of 1972</a:t>
            </a:r>
            <a:r>
              <a:rPr lang="en-US" altLang="en-US" sz="2400" dirty="0">
                <a:solidFill>
                  <a:srgbClr val="FFFF00"/>
                </a:solidFill>
              </a:rPr>
              <a:t> </a:t>
            </a:r>
            <a:r>
              <a:rPr lang="en-US" altLang="en-US" sz="2400" dirty="0"/>
              <a:t>–</a:t>
            </a:r>
            <a:r>
              <a:rPr lang="en-US" altLang="en-US" sz="2400" dirty="0" smtClean="0">
                <a:solidFill>
                  <a:schemeClr val="accent1"/>
                </a:solidFill>
              </a:rPr>
              <a:t> </a:t>
            </a:r>
            <a:r>
              <a:rPr lang="en-US" altLang="en-US" sz="2400" dirty="0">
                <a:solidFill>
                  <a:schemeClr val="accent1"/>
                </a:solidFill>
              </a:rPr>
              <a:t>Sex</a:t>
            </a:r>
          </a:p>
          <a:p>
            <a:pPr>
              <a:buClr>
                <a:srgbClr val="CC0000"/>
              </a:buClr>
            </a:pPr>
            <a:r>
              <a:rPr lang="en-US" altLang="en-US" sz="2400" dirty="0"/>
              <a:t>Section 504 of the Rehabilitation Act of 1973 – </a:t>
            </a:r>
            <a:r>
              <a:rPr lang="en-US" altLang="en-US" sz="2400" dirty="0">
                <a:solidFill>
                  <a:schemeClr val="accent1"/>
                </a:solidFill>
              </a:rPr>
              <a:t>Disability</a:t>
            </a:r>
          </a:p>
          <a:p>
            <a:pPr>
              <a:buClr>
                <a:srgbClr val="CC0000"/>
              </a:buClr>
            </a:pPr>
            <a:r>
              <a:rPr lang="en-US" altLang="en-US" sz="2400" dirty="0"/>
              <a:t>Americans with Disabilities </a:t>
            </a:r>
            <a:r>
              <a:rPr lang="en-US" altLang="en-US" sz="2400" dirty="0" smtClean="0"/>
              <a:t>Act of 1990 </a:t>
            </a:r>
            <a:r>
              <a:rPr lang="en-US" altLang="en-US" sz="2400" dirty="0"/>
              <a:t>–</a:t>
            </a:r>
            <a:r>
              <a:rPr lang="en-US" altLang="en-US" sz="2400" dirty="0">
                <a:solidFill>
                  <a:srgbClr val="FFFF00"/>
                </a:solidFill>
              </a:rPr>
              <a:t> </a:t>
            </a:r>
            <a:r>
              <a:rPr lang="en-US" altLang="en-US" sz="2400" dirty="0">
                <a:solidFill>
                  <a:schemeClr val="accent1"/>
                </a:solidFill>
              </a:rPr>
              <a:t>Disability</a:t>
            </a:r>
          </a:p>
          <a:p>
            <a:pPr>
              <a:buClr>
                <a:srgbClr val="CC0000"/>
              </a:buClr>
            </a:pPr>
            <a:r>
              <a:rPr lang="en-US" altLang="en-US" sz="2400" dirty="0"/>
              <a:t>Age Discrimination Act of 1975 –</a:t>
            </a:r>
            <a:r>
              <a:rPr lang="en-US" altLang="en-US" sz="2400" dirty="0">
                <a:solidFill>
                  <a:srgbClr val="FFFF00"/>
                </a:solidFill>
              </a:rPr>
              <a:t> </a:t>
            </a:r>
            <a:r>
              <a:rPr lang="en-US" altLang="en-US" sz="2400" dirty="0" smtClean="0">
                <a:solidFill>
                  <a:schemeClr val="accent1"/>
                </a:solidFill>
              </a:rPr>
              <a:t>Age </a:t>
            </a:r>
            <a:endParaRPr lang="en-US" altLang="en-US" sz="2400" dirty="0">
              <a:solidFill>
                <a:schemeClr val="accent1"/>
              </a:solidFill>
            </a:endParaRPr>
          </a:p>
          <a:p>
            <a:pPr>
              <a:buClr>
                <a:srgbClr val="CC0000"/>
              </a:buClr>
            </a:pPr>
            <a:r>
              <a:rPr lang="en-US" altLang="en-US" sz="2400" dirty="0"/>
              <a:t>Civil Rights Restoration Act of 1987 –</a:t>
            </a:r>
            <a:r>
              <a:rPr lang="en-US" altLang="en-US" sz="2400" dirty="0">
                <a:solidFill>
                  <a:srgbClr val="FFFF00"/>
                </a:solidFill>
              </a:rPr>
              <a:t> </a:t>
            </a:r>
            <a:r>
              <a:rPr lang="en-US" altLang="en-US" sz="2400" dirty="0">
                <a:solidFill>
                  <a:schemeClr val="accent1"/>
                </a:solidFill>
              </a:rPr>
              <a:t>Race, color &amp; national origin </a:t>
            </a:r>
          </a:p>
          <a:p>
            <a:pPr>
              <a:buClr>
                <a:srgbClr val="CC0000"/>
              </a:buClr>
            </a:pPr>
            <a:r>
              <a:rPr lang="en-US" altLang="en-US" sz="2400" dirty="0"/>
              <a:t>Program statutes and regulations –</a:t>
            </a:r>
            <a:r>
              <a:rPr lang="en-US" altLang="en-US" sz="2400" dirty="0">
                <a:solidFill>
                  <a:srgbClr val="FFFF00"/>
                </a:solidFill>
              </a:rPr>
              <a:t> </a:t>
            </a:r>
            <a:r>
              <a:rPr lang="en-US" altLang="en-US" sz="2400" dirty="0">
                <a:solidFill>
                  <a:schemeClr val="accent1"/>
                </a:solidFill>
              </a:rPr>
              <a:t>R</a:t>
            </a:r>
            <a:r>
              <a:rPr lang="en-US" altLang="en-US" sz="2400" dirty="0" smtClean="0">
                <a:solidFill>
                  <a:schemeClr val="accent1"/>
                </a:solidFill>
              </a:rPr>
              <a:t>ace</a:t>
            </a:r>
            <a:r>
              <a:rPr lang="en-US" altLang="en-US" sz="2400" dirty="0">
                <a:solidFill>
                  <a:schemeClr val="accent1"/>
                </a:solidFill>
              </a:rPr>
              <a:t>, color, national origin, </a:t>
            </a:r>
            <a:r>
              <a:rPr lang="en-US" altLang="en-US" sz="2400" dirty="0" smtClean="0">
                <a:solidFill>
                  <a:schemeClr val="accent1"/>
                </a:solidFill>
              </a:rPr>
              <a:t/>
            </a:r>
            <a:br>
              <a:rPr lang="en-US" altLang="en-US" sz="2400" dirty="0" smtClean="0">
                <a:solidFill>
                  <a:schemeClr val="accent1"/>
                </a:solidFill>
              </a:rPr>
            </a:br>
            <a:r>
              <a:rPr lang="en-US" altLang="en-US" sz="2400" dirty="0" smtClean="0">
                <a:solidFill>
                  <a:schemeClr val="accent1"/>
                </a:solidFill>
              </a:rPr>
              <a:t>sex</a:t>
            </a:r>
            <a:r>
              <a:rPr lang="en-US" altLang="en-US" sz="2400" dirty="0">
                <a:solidFill>
                  <a:schemeClr val="accent1"/>
                </a:solidFill>
              </a:rPr>
              <a:t>, age, </a:t>
            </a:r>
            <a:r>
              <a:rPr lang="en-US" altLang="en-US" sz="2400" dirty="0" smtClean="0">
                <a:solidFill>
                  <a:schemeClr val="accent1"/>
                </a:solidFill>
              </a:rPr>
              <a:t>disability</a:t>
            </a:r>
          </a:p>
          <a:p>
            <a:pPr>
              <a:buClr>
                <a:srgbClr val="CC0000"/>
              </a:buClr>
            </a:pPr>
            <a:r>
              <a:rPr lang="en-US" altLang="en-US" sz="2400" dirty="0"/>
              <a:t>USDA regulations at 7 CFR 15 </a:t>
            </a:r>
            <a:r>
              <a:rPr lang="en-US" altLang="en-US" sz="2400" dirty="0" smtClean="0"/>
              <a:t>&amp; 16</a:t>
            </a:r>
            <a:endParaRPr lang="en-US" altLang="en-US" sz="2400" dirty="0"/>
          </a:p>
          <a:p>
            <a:pPr>
              <a:buClr>
                <a:srgbClr val="CC0000"/>
              </a:buClr>
            </a:pPr>
            <a:r>
              <a:rPr lang="en-US" altLang="en-US" sz="2400" dirty="0" smtClean="0"/>
              <a:t>WIC </a:t>
            </a:r>
            <a:r>
              <a:rPr lang="en-US" altLang="en-US" sz="2400" dirty="0"/>
              <a:t>regulations at 7 CFR 246 </a:t>
            </a:r>
          </a:p>
          <a:p>
            <a:pPr>
              <a:buClr>
                <a:srgbClr val="CC0000"/>
              </a:buClr>
            </a:pPr>
            <a:r>
              <a:rPr lang="en-US" altLang="en-US" sz="2400" dirty="0"/>
              <a:t>FNS Handbook 113-1 (11/8/2005) including Appendix D</a:t>
            </a:r>
          </a:p>
          <a:p>
            <a:pPr>
              <a:buClr>
                <a:srgbClr val="CC0000"/>
              </a:buClr>
            </a:pPr>
            <a:endParaRPr lang="en-US" altLang="en-US" sz="2400" dirty="0"/>
          </a:p>
        </p:txBody>
      </p:sp>
      <p:pic>
        <p:nvPicPr>
          <p:cNvPr id="1026" name="Picture 2" descr="http://www.lvcil.org/assets/lvcil/Pictures/ADA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264" y="1865321"/>
            <a:ext cx="1787525" cy="1742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hotos.prnewswire.com/prnvar/20110524/DC08224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806" y="3113376"/>
            <a:ext cx="1477054" cy="14770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loc.gov/exhibits/naacp/civilrightsera/Assets/na0125p1_en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421" y="3167131"/>
            <a:ext cx="943654" cy="21774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hronicpaincrps.com/wp-content/uploads/2014/09/disabled-equal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548" y="5021072"/>
            <a:ext cx="3433571" cy="162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
                                  </p:stCondLst>
                                  <p:childTnLst>
                                    <p:animEffect transition="out" filter="fade">
                                      <p:cBhvr>
                                        <p:cTn id="6" dur="1750" tmFilter="0, 0; .2, .5; .8, .5; 1, 0"/>
                                        <p:tgtEl>
                                          <p:spTgt spid="1026"/>
                                        </p:tgtEl>
                                      </p:cBhvr>
                                    </p:animEffect>
                                    <p:animScale>
                                      <p:cBhvr>
                                        <p:cTn id="7" dur="875" autoRev="1" fill="hold"/>
                                        <p:tgtEl>
                                          <p:spTgt spid="1026"/>
                                        </p:tgtEl>
                                      </p:cBhvr>
                                      <p:by x="105000" y="105000"/>
                                    </p:animScale>
                                  </p:childTnLst>
                                </p:cTn>
                              </p:par>
                              <p:par>
                                <p:cTn id="8" presetID="26" presetClass="emph" presetSubtype="0" fill="hold" nodeType="withEffect">
                                  <p:stCondLst>
                                    <p:cond delay="1000"/>
                                  </p:stCondLst>
                                  <p:childTnLst>
                                    <p:animEffect transition="out" filter="fade">
                                      <p:cBhvr>
                                        <p:cTn id="9" dur="1750" tmFilter="0, 0; .2, .5; .8, .5; 1, 0"/>
                                        <p:tgtEl>
                                          <p:spTgt spid="1028"/>
                                        </p:tgtEl>
                                      </p:cBhvr>
                                    </p:animEffect>
                                    <p:animScale>
                                      <p:cBhvr>
                                        <p:cTn id="10" dur="875" autoRev="1" fill="hold"/>
                                        <p:tgtEl>
                                          <p:spTgt spid="1028"/>
                                        </p:tgtEl>
                                      </p:cBhvr>
                                      <p:by x="105000" y="105000"/>
                                    </p:animScale>
                                  </p:childTnLst>
                                </p:cTn>
                              </p:par>
                              <p:par>
                                <p:cTn id="11" presetID="26" presetClass="emph" presetSubtype="0" fill="hold" nodeType="withEffect">
                                  <p:stCondLst>
                                    <p:cond delay="1000"/>
                                  </p:stCondLst>
                                  <p:childTnLst>
                                    <p:animEffect transition="out" filter="fade">
                                      <p:cBhvr>
                                        <p:cTn id="12" dur="1750" tmFilter="0, 0; .2, .5; .8, .5; 1, 0"/>
                                        <p:tgtEl>
                                          <p:spTgt spid="1032"/>
                                        </p:tgtEl>
                                      </p:cBhvr>
                                    </p:animEffect>
                                    <p:animScale>
                                      <p:cBhvr>
                                        <p:cTn id="13" dur="875" autoRev="1" fill="hold"/>
                                        <p:tgtEl>
                                          <p:spTgt spid="1032"/>
                                        </p:tgtEl>
                                      </p:cBhvr>
                                      <p:by x="105000" y="105000"/>
                                    </p:animScale>
                                  </p:childTnLst>
                                </p:cTn>
                              </p:par>
                              <p:par>
                                <p:cTn id="14" presetID="26" presetClass="emph" presetSubtype="0" fill="hold" nodeType="withEffect">
                                  <p:stCondLst>
                                    <p:cond delay="1000"/>
                                  </p:stCondLst>
                                  <p:childTnLst>
                                    <p:animEffect transition="out" filter="fade">
                                      <p:cBhvr>
                                        <p:cTn id="15" dur="1750" tmFilter="0, 0; .2, .5; .8, .5; 1, 0"/>
                                        <p:tgtEl>
                                          <p:spTgt spid="1034"/>
                                        </p:tgtEl>
                                      </p:cBhvr>
                                    </p:animEffect>
                                    <p:animScale>
                                      <p:cBhvr>
                                        <p:cTn id="16" dur="875" autoRev="1" fill="hold"/>
                                        <p:tgtEl>
                                          <p:spTgt spid="10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Non-discrimination statement</a:t>
            </a:r>
            <a:endParaRPr lang="en-US" dirty="0"/>
          </a:p>
        </p:txBody>
      </p:sp>
      <p:sp>
        <p:nvSpPr>
          <p:cNvPr id="3" name="Content Placeholder 2"/>
          <p:cNvSpPr>
            <a:spLocks noGrp="1"/>
          </p:cNvSpPr>
          <p:nvPr>
            <p:ph idx="1"/>
          </p:nvPr>
        </p:nvSpPr>
        <p:spPr>
          <a:xfrm>
            <a:off x="412087" y="2110534"/>
            <a:ext cx="11266566" cy="4206240"/>
          </a:xfrm>
        </p:spPr>
        <p:txBody>
          <a:bodyPr>
            <a:normAutofit/>
          </a:bodyPr>
          <a:lstStyle/>
          <a:p>
            <a:r>
              <a:rPr lang="en-US" sz="3600" b="1" dirty="0" smtClean="0">
                <a:solidFill>
                  <a:schemeClr val="accent1"/>
                </a:solidFill>
              </a:rPr>
              <a:t>Required:</a:t>
            </a:r>
            <a:r>
              <a:rPr lang="en-US" sz="3600" b="1" dirty="0" smtClean="0"/>
              <a:t> </a:t>
            </a:r>
            <a:r>
              <a:rPr lang="en-US" sz="3600" dirty="0" smtClean="0"/>
              <a:t>anything (print or electronic) that has an outreach message or information on WIC benefits and services</a:t>
            </a:r>
          </a:p>
          <a:p>
            <a:r>
              <a:rPr lang="en-US" sz="3600" b="1" dirty="0" smtClean="0">
                <a:solidFill>
                  <a:schemeClr val="accent1"/>
                </a:solidFill>
              </a:rPr>
              <a:t>Not required: </a:t>
            </a:r>
            <a:r>
              <a:rPr lang="en-US" sz="3600" dirty="0" smtClean="0"/>
              <a:t>nutrition education materials</a:t>
            </a:r>
          </a:p>
          <a:p>
            <a:r>
              <a:rPr lang="en-US" sz="3600" b="1" dirty="0" smtClean="0">
                <a:solidFill>
                  <a:schemeClr val="accent1"/>
                </a:solidFill>
              </a:rPr>
              <a:t>Short version</a:t>
            </a:r>
            <a:r>
              <a:rPr lang="en-US" sz="3600" dirty="0" smtClean="0">
                <a:solidFill>
                  <a:schemeClr val="accent1"/>
                </a:solidFill>
              </a:rPr>
              <a:t> </a:t>
            </a:r>
            <a:r>
              <a:rPr lang="en-US" sz="3600" dirty="0" smtClean="0"/>
              <a:t>can be used on small items such as postcards</a:t>
            </a:r>
            <a:endParaRPr lang="en-US" sz="3600" b="1" dirty="0" smtClean="0"/>
          </a:p>
          <a:p>
            <a:endParaRPr lang="en-US" sz="3600" dirty="0"/>
          </a:p>
        </p:txBody>
      </p:sp>
    </p:spTree>
    <p:extLst>
      <p:ext uri="{BB962C8B-B14F-4D97-AF65-F5344CB8AC3E}">
        <p14:creationId xmlns:p14="http://schemas.microsoft.com/office/powerpoint/2010/main" val="122371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 newspaper wants to run a story about the local clinic’s conversion to </a:t>
            </a:r>
            <a:r>
              <a:rPr lang="en-US" altLang="en-US" sz="3600" dirty="0" err="1" smtClean="0"/>
              <a:t>eWIC</a:t>
            </a:r>
            <a:r>
              <a:rPr lang="en-US" altLang="en-US" sz="3600" dirty="0" smtClean="0"/>
              <a:t>.</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521815"/>
            <a:ext cx="9436609"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smtClean="0">
                <a:solidFill>
                  <a:schemeClr val="accent1"/>
                </a:solidFill>
              </a:rPr>
              <a:t>Does the newspaper need to print the </a:t>
            </a:r>
            <a:br>
              <a:rPr lang="en-US" altLang="en-US" sz="3200" b="1" dirty="0" smtClean="0">
                <a:solidFill>
                  <a:schemeClr val="accent1"/>
                </a:solidFill>
              </a:rPr>
            </a:br>
            <a:r>
              <a:rPr lang="en-US" altLang="en-US" sz="3200" b="1" dirty="0" smtClean="0">
                <a:solidFill>
                  <a:schemeClr val="accent1"/>
                </a:solidFill>
              </a:rPr>
              <a:t>non-discrimination statement in their story? </a:t>
            </a:r>
            <a:br>
              <a:rPr lang="en-US" altLang="en-US" sz="3200" b="1" dirty="0" smtClean="0">
                <a:solidFill>
                  <a:schemeClr val="accent1"/>
                </a:solidFill>
              </a:rPr>
            </a:br>
            <a:r>
              <a:rPr lang="en-US" altLang="en-US" sz="3200" b="1" dirty="0" smtClean="0">
                <a:solidFill>
                  <a:schemeClr val="accent1"/>
                </a:solidFill>
              </a:rPr>
              <a:t>Why or why not?</a:t>
            </a:r>
            <a:endParaRPr lang="en-US" sz="3200" b="1" cap="none" spc="0" dirty="0">
              <a:ln/>
              <a:solidFill>
                <a:schemeClr val="accent4"/>
              </a:solidFill>
              <a:effectLst/>
            </a:endParaRPr>
          </a:p>
        </p:txBody>
      </p:sp>
    </p:spTree>
    <p:extLst>
      <p:ext uri="{BB962C8B-B14F-4D97-AF65-F5344CB8AC3E}">
        <p14:creationId xmlns:p14="http://schemas.microsoft.com/office/powerpoint/2010/main" val="12957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requirements</a:t>
            </a:r>
            <a:endParaRPr lang="en-US" dirty="0"/>
          </a:p>
        </p:txBody>
      </p:sp>
    </p:spTree>
    <p:extLst>
      <p:ext uri="{BB962C8B-B14F-4D97-AF65-F5344CB8AC3E}">
        <p14:creationId xmlns:p14="http://schemas.microsoft.com/office/powerpoint/2010/main" val="1509133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racial/ethnic data</a:t>
            </a:r>
            <a:endParaRPr lang="en-US" dirty="0"/>
          </a:p>
        </p:txBody>
      </p:sp>
      <p:sp>
        <p:nvSpPr>
          <p:cNvPr id="3" name="Content Placeholder 2"/>
          <p:cNvSpPr>
            <a:spLocks noGrp="1"/>
          </p:cNvSpPr>
          <p:nvPr>
            <p:ph sz="half" idx="1"/>
          </p:nvPr>
        </p:nvSpPr>
        <p:spPr>
          <a:xfrm>
            <a:off x="612220" y="2021565"/>
            <a:ext cx="4754880" cy="4206240"/>
          </a:xfrm>
        </p:spPr>
        <p:txBody>
          <a:bodyPr>
            <a:normAutofit fontScale="92500" lnSpcReduction="20000"/>
          </a:bodyPr>
          <a:lstStyle/>
          <a:p>
            <a:pPr marL="0" indent="0">
              <a:buNone/>
            </a:pPr>
            <a:r>
              <a:rPr lang="en-US" altLang="en-US" sz="3600" b="1" u="sng" dirty="0" smtClean="0">
                <a:solidFill>
                  <a:schemeClr val="accent1"/>
                </a:solidFill>
              </a:rPr>
              <a:t>RACIAL</a:t>
            </a:r>
          </a:p>
          <a:p>
            <a:pPr marL="0" indent="0">
              <a:buNone/>
            </a:pPr>
            <a:r>
              <a:rPr lang="en-US" altLang="en-US" sz="2800" b="1" dirty="0" smtClean="0">
                <a:solidFill>
                  <a:schemeClr val="accent1"/>
                </a:solidFill>
              </a:rPr>
              <a:t>Must choose AT LEAST one:</a:t>
            </a:r>
            <a:endParaRPr lang="en-US" altLang="en-US" sz="3000" b="1" dirty="0" smtClean="0">
              <a:solidFill>
                <a:schemeClr val="accent1"/>
              </a:solidFill>
            </a:endParaRPr>
          </a:p>
          <a:p>
            <a:r>
              <a:rPr lang="en-US" altLang="en-US" sz="3000" dirty="0" smtClean="0"/>
              <a:t>American Indian/Alaskan Native</a:t>
            </a:r>
          </a:p>
          <a:p>
            <a:r>
              <a:rPr lang="en-US" altLang="en-US" sz="3000" dirty="0" smtClean="0"/>
              <a:t>Asian</a:t>
            </a:r>
          </a:p>
          <a:p>
            <a:r>
              <a:rPr lang="en-US" altLang="en-US" sz="3000" dirty="0" smtClean="0"/>
              <a:t>Black/African American</a:t>
            </a:r>
          </a:p>
          <a:p>
            <a:r>
              <a:rPr lang="en-US" altLang="en-US" sz="3000" dirty="0" smtClean="0"/>
              <a:t>Native Hawaiian/other Pacific Islander</a:t>
            </a:r>
          </a:p>
          <a:p>
            <a:r>
              <a:rPr lang="en-US" altLang="en-US" sz="3000" dirty="0" smtClean="0"/>
              <a:t>White</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altLang="en-US" sz="2800" b="1" u="sng" dirty="0" smtClean="0">
                <a:solidFill>
                  <a:schemeClr val="accent1"/>
                </a:solidFill>
              </a:rPr>
              <a:t>ETHNIC</a:t>
            </a:r>
          </a:p>
          <a:p>
            <a:pPr marL="0" indent="0">
              <a:buNone/>
            </a:pPr>
            <a:r>
              <a:rPr lang="en-US" altLang="en-US" sz="2800" b="1" dirty="0">
                <a:solidFill>
                  <a:schemeClr val="accent1"/>
                </a:solidFill>
              </a:rPr>
              <a:t>Must choose </a:t>
            </a:r>
            <a:r>
              <a:rPr lang="en-US" altLang="en-US" sz="2800" b="1" dirty="0" smtClean="0">
                <a:solidFill>
                  <a:schemeClr val="accent1"/>
                </a:solidFill>
              </a:rPr>
              <a:t>ONLY one</a:t>
            </a:r>
            <a:r>
              <a:rPr lang="en-US" altLang="en-US" sz="2800" b="1" dirty="0">
                <a:solidFill>
                  <a:schemeClr val="accent1"/>
                </a:solidFill>
              </a:rPr>
              <a:t>:</a:t>
            </a:r>
            <a:endParaRPr lang="en-US" altLang="en-US" sz="3000" b="1" dirty="0">
              <a:solidFill>
                <a:schemeClr val="accent1"/>
              </a:solidFill>
            </a:endParaRPr>
          </a:p>
          <a:p>
            <a:r>
              <a:rPr lang="en-US" altLang="en-US" sz="3000" dirty="0" smtClean="0"/>
              <a:t>Hispanic or Latino</a:t>
            </a:r>
          </a:p>
          <a:p>
            <a:r>
              <a:rPr lang="en-US" altLang="en-US" sz="3000" dirty="0" smtClean="0"/>
              <a:t>Not Hispanic or Latino</a:t>
            </a:r>
            <a:endParaRPr lang="en-US" altLang="en-US" sz="3000" dirty="0"/>
          </a:p>
          <a:p>
            <a:endParaRPr lang="en-US" dirty="0"/>
          </a:p>
        </p:txBody>
      </p:sp>
    </p:spTree>
    <p:extLst>
      <p:ext uri="{BB962C8B-B14F-4D97-AF65-F5344CB8AC3E}">
        <p14:creationId xmlns:p14="http://schemas.microsoft.com/office/powerpoint/2010/main" val="1041686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participant declines?</a:t>
            </a:r>
            <a:endParaRPr lang="en-US" dirty="0"/>
          </a:p>
        </p:txBody>
      </p:sp>
      <p:sp>
        <p:nvSpPr>
          <p:cNvPr id="3" name="Content Placeholder 2"/>
          <p:cNvSpPr>
            <a:spLocks noGrp="1"/>
          </p:cNvSpPr>
          <p:nvPr>
            <p:ph idx="1"/>
          </p:nvPr>
        </p:nvSpPr>
        <p:spPr/>
        <p:txBody>
          <a:bodyPr>
            <a:normAutofit/>
          </a:bodyPr>
          <a:lstStyle/>
          <a:p>
            <a:r>
              <a:rPr lang="en-US" altLang="en-US" sz="3000" dirty="0" smtClean="0"/>
              <a:t>Explain that the federal rules require this but reassure them that the information doesn’t affect their eligibility - it just helps us understand the needs of our participants</a:t>
            </a:r>
          </a:p>
          <a:p>
            <a:r>
              <a:rPr lang="en-US" altLang="en-US" sz="3000" b="1" dirty="0" smtClean="0"/>
              <a:t>If they still refuse</a:t>
            </a:r>
            <a:r>
              <a:rPr lang="en-US" altLang="en-US" sz="3000" dirty="0" smtClean="0"/>
              <a:t>, let them know that you will need to enter this for them based on their perceived race and ethnicity</a:t>
            </a:r>
          </a:p>
        </p:txBody>
      </p:sp>
      <p:sp>
        <p:nvSpPr>
          <p:cNvPr id="5" name="Rectangle 4"/>
          <p:cNvSpPr/>
          <p:nvPr/>
        </p:nvSpPr>
        <p:spPr>
          <a:xfrm>
            <a:off x="2585260" y="4932059"/>
            <a:ext cx="642836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smtClean="0">
                <a:ln/>
                <a:solidFill>
                  <a:schemeClr val="accent4"/>
                </a:solidFill>
                <a:effectLst/>
              </a:rPr>
              <a:t>Do not leave this blank.</a:t>
            </a:r>
            <a:endParaRPr lang="en-US" sz="4800" b="1" cap="none" spc="0" dirty="0">
              <a:ln/>
              <a:solidFill>
                <a:schemeClr val="accent4"/>
              </a:solidFill>
              <a:effectLst/>
            </a:endParaRPr>
          </a:p>
        </p:txBody>
      </p:sp>
    </p:spTree>
    <p:extLst>
      <p:ext uri="{BB962C8B-B14F-4D97-AF65-F5344CB8AC3E}">
        <p14:creationId xmlns:p14="http://schemas.microsoft.com/office/powerpoint/2010/main" val="3106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What if…?</a:t>
            </a:r>
            <a:endParaRPr lang="en-US" sz="6000" dirty="0">
              <a:solidFill>
                <a:srgbClr val="7030A0"/>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 participant has a Mexican mother and a French father and would like to code themselves as both “Hispanic and Latino” and “Not Hispanic or Latino.”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869287"/>
            <a:ext cx="94366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smtClean="0">
                <a:solidFill>
                  <a:schemeClr val="accent1"/>
                </a:solidFill>
              </a:rPr>
              <a:t>Is this allowed?</a:t>
            </a:r>
            <a:endParaRPr lang="en-US" sz="3200" b="1" cap="none" spc="0" dirty="0">
              <a:ln/>
              <a:solidFill>
                <a:schemeClr val="accent4"/>
              </a:solidFill>
              <a:effectLst/>
            </a:endParaRPr>
          </a:p>
        </p:txBody>
      </p:sp>
    </p:spTree>
    <p:extLst>
      <p:ext uri="{BB962C8B-B14F-4D97-AF65-F5344CB8AC3E}">
        <p14:creationId xmlns:p14="http://schemas.microsoft.com/office/powerpoint/2010/main" val="7856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review</a:t>
            </a:r>
            <a:endParaRPr lang="en-US" dirty="0"/>
          </a:p>
        </p:txBody>
      </p:sp>
    </p:spTree>
    <p:extLst>
      <p:ext uri="{BB962C8B-B14F-4D97-AF65-F5344CB8AC3E}">
        <p14:creationId xmlns:p14="http://schemas.microsoft.com/office/powerpoint/2010/main" val="2437890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 compliance review</a:t>
            </a:r>
            <a:endParaRPr lang="en-US" dirty="0"/>
          </a:p>
        </p:txBody>
      </p:sp>
      <p:sp>
        <p:nvSpPr>
          <p:cNvPr id="3" name="Content Placeholder 2"/>
          <p:cNvSpPr>
            <a:spLocks noGrp="1"/>
          </p:cNvSpPr>
          <p:nvPr>
            <p:ph idx="1"/>
          </p:nvPr>
        </p:nvSpPr>
        <p:spPr/>
        <p:txBody>
          <a:bodyPr/>
          <a:lstStyle/>
          <a:p>
            <a:r>
              <a:rPr lang="en-US" altLang="en-US" sz="2800" dirty="0"/>
              <a:t>USDA Western Region staff review state and local WIC programs for civil rights compliance.</a:t>
            </a:r>
          </a:p>
          <a:p>
            <a:r>
              <a:rPr lang="en-US" altLang="en-US" sz="2800" dirty="0"/>
              <a:t>LAs are reviewed for civil rights compliance during the biennial WIC review and the triennial review</a:t>
            </a:r>
            <a:r>
              <a:rPr lang="en-US" altLang="en-US" sz="2800" dirty="0" smtClean="0"/>
              <a:t>.</a:t>
            </a:r>
          </a:p>
          <a:p>
            <a:r>
              <a:rPr lang="en-US" altLang="en-US" sz="2800" dirty="0" smtClean="0"/>
              <a:t>Corrective actions may be needed to bring the agency into compliance.</a:t>
            </a:r>
          </a:p>
          <a:p>
            <a:r>
              <a:rPr lang="en-US" altLang="en-US" sz="2800" dirty="0" smtClean="0"/>
              <a:t>Failure or refusal to cooperate can result in loss of federal funding.</a:t>
            </a:r>
            <a:endParaRPr lang="en-US" altLang="en-US" sz="2800" dirty="0"/>
          </a:p>
          <a:p>
            <a:endParaRPr lang="en-US" dirty="0"/>
          </a:p>
        </p:txBody>
      </p:sp>
    </p:spTree>
    <p:extLst>
      <p:ext uri="{BB962C8B-B14F-4D97-AF65-F5344CB8AC3E}">
        <p14:creationId xmlns:p14="http://schemas.microsoft.com/office/powerpoint/2010/main" val="1812844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a:t>
            </a:r>
            <a:endParaRPr lang="en-US" dirty="0"/>
          </a:p>
        </p:txBody>
      </p:sp>
    </p:spTree>
    <p:extLst>
      <p:ext uri="{BB962C8B-B14F-4D97-AF65-F5344CB8AC3E}">
        <p14:creationId xmlns:p14="http://schemas.microsoft.com/office/powerpoint/2010/main" val="744187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required components </a:t>
            </a:r>
            <a:br>
              <a:rPr lang="en-US" dirty="0" smtClean="0"/>
            </a:br>
            <a:r>
              <a:rPr lang="en-US" dirty="0" smtClean="0"/>
              <a:t>of a civil rights complaint</a:t>
            </a:r>
            <a:endParaRPr lang="en-US" dirty="0"/>
          </a:p>
        </p:txBody>
      </p:sp>
      <p:sp>
        <p:nvSpPr>
          <p:cNvPr id="3" name="Content Placeholder 2"/>
          <p:cNvSpPr>
            <a:spLocks noGrp="1"/>
          </p:cNvSpPr>
          <p:nvPr>
            <p:ph idx="1"/>
          </p:nvPr>
        </p:nvSpPr>
        <p:spPr>
          <a:xfrm>
            <a:off x="791439" y="2350008"/>
            <a:ext cx="9784080" cy="4206240"/>
          </a:xfrm>
        </p:spPr>
        <p:txBody>
          <a:bodyPr>
            <a:normAutofit/>
          </a:bodyPr>
          <a:lstStyle/>
          <a:p>
            <a:pPr marL="0" indent="0">
              <a:buNone/>
            </a:pPr>
            <a:r>
              <a:rPr lang="en-US" sz="3600" dirty="0" smtClean="0"/>
              <a:t>1) </a:t>
            </a:r>
            <a:r>
              <a:rPr lang="en-US" sz="3600" b="1" dirty="0" smtClean="0"/>
              <a:t>Discrimination </a:t>
            </a:r>
            <a:r>
              <a:rPr lang="en-US" sz="3600" dirty="0" smtClean="0"/>
              <a:t>has occurred based on</a:t>
            </a:r>
          </a:p>
          <a:p>
            <a:pPr marL="0" indent="0">
              <a:buNone/>
            </a:pPr>
            <a:r>
              <a:rPr lang="en-US" sz="3600" dirty="0" smtClean="0"/>
              <a:t>2) One or more of the </a:t>
            </a:r>
            <a:r>
              <a:rPr lang="en-US" sz="3600" b="1" dirty="0" smtClean="0"/>
              <a:t>protected classes</a:t>
            </a:r>
            <a:endParaRPr lang="en-US" sz="3600" dirty="0"/>
          </a:p>
        </p:txBody>
      </p:sp>
    </p:spTree>
    <p:extLst>
      <p:ext uri="{BB962C8B-B14F-4D97-AF65-F5344CB8AC3E}">
        <p14:creationId xmlns:p14="http://schemas.microsoft.com/office/powerpoint/2010/main" val="286277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discrimination?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a:t>The act of distinguishing one </a:t>
            </a:r>
            <a:r>
              <a:rPr lang="en-US" sz="4000" dirty="0" smtClean="0"/>
              <a:t>person </a:t>
            </a:r>
            <a:r>
              <a:rPr lang="en-US" sz="4000" dirty="0"/>
              <a:t>or group of persons from </a:t>
            </a:r>
            <a:r>
              <a:rPr lang="en-US" sz="4000" dirty="0" smtClean="0"/>
              <a:t>others</a:t>
            </a:r>
            <a:r>
              <a:rPr lang="en-US" sz="4000" dirty="0"/>
              <a:t>, either intentionally, by </a:t>
            </a:r>
            <a:r>
              <a:rPr lang="en-US" sz="4000" dirty="0" smtClean="0"/>
              <a:t>neglect</a:t>
            </a:r>
            <a:r>
              <a:rPr lang="en-US" sz="4000" dirty="0"/>
              <a:t>, or by the effect of actions </a:t>
            </a:r>
            <a:r>
              <a:rPr lang="en-US" sz="4000" dirty="0" smtClean="0"/>
              <a:t>or </a:t>
            </a:r>
            <a:r>
              <a:rPr lang="en-US" sz="4000" dirty="0"/>
              <a:t>lack of actions based on their </a:t>
            </a:r>
            <a:r>
              <a:rPr lang="en-US" sz="4000" dirty="0" smtClean="0"/>
              <a:t>protected classes. </a:t>
            </a:r>
            <a:endParaRPr lang="en-US" sz="4000" dirty="0"/>
          </a:p>
        </p:txBody>
      </p:sp>
    </p:spTree>
    <p:extLst>
      <p:ext uri="{BB962C8B-B14F-4D97-AF65-F5344CB8AC3E}">
        <p14:creationId xmlns:p14="http://schemas.microsoft.com/office/powerpoint/2010/main" val="3035160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file a complaint?</a:t>
            </a:r>
            <a:endParaRPr lang="en-US" dirty="0"/>
          </a:p>
        </p:txBody>
      </p:sp>
      <p:sp>
        <p:nvSpPr>
          <p:cNvPr id="6" name="Rectangle 5"/>
          <p:cNvSpPr/>
          <p:nvPr/>
        </p:nvSpPr>
        <p:spPr>
          <a:xfrm>
            <a:off x="629160" y="2715575"/>
            <a:ext cx="10702181" cy="1754326"/>
          </a:xfrm>
          <a:prstGeom prst="rect">
            <a:avLst/>
          </a:prstGeom>
          <a:noFill/>
        </p:spPr>
        <p:txBody>
          <a:bodyPr wrap="square" lIns="91440" tIns="45720" rIns="91440" bIns="45720">
            <a:spAutoFit/>
          </a:bodyPr>
          <a:lstStyle/>
          <a:p>
            <a:r>
              <a:rPr lang="en-US" sz="5400" b="1" dirty="0" smtClean="0">
                <a:ln w="12700">
                  <a:solidFill>
                    <a:schemeClr val="tx2">
                      <a:lumMod val="75000"/>
                    </a:schemeClr>
                  </a:solidFill>
                  <a:prstDash val="solid"/>
                </a:ln>
                <a:solidFill>
                  <a:schemeClr val="accent1">
                    <a:lumMod val="60000"/>
                    <a:lumOff val="40000"/>
                  </a:schemeClr>
                </a:solidFill>
                <a:effectLst>
                  <a:outerShdw dist="38100" dir="2640000" algn="bl" rotWithShape="0">
                    <a:schemeClr val="tx2">
                      <a:lumMod val="75000"/>
                    </a:schemeClr>
                  </a:outerShdw>
                </a:effectLst>
              </a:rPr>
              <a:t>Anyone</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can </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file a complaint</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098" name="Picture 2" descr="angry cat 2 -  (well, almost any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361" y="1989797"/>
            <a:ext cx="2959185" cy="447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000"/>
                                  </p:stCondLst>
                                  <p:childTnLst>
                                    <p:animEffect transition="out" filter="fade">
                                      <p:cBhvr>
                                        <p:cTn id="6" dur="1250" tmFilter="0, 0; .2, .5; .8, .5; 1, 0"/>
                                        <p:tgtEl>
                                          <p:spTgt spid="6"/>
                                        </p:tgtEl>
                                      </p:cBhvr>
                                    </p:animEffect>
                                    <p:animScale>
                                      <p:cBhvr>
                                        <p:cTn id="7" dur="6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can be filed with </a:t>
            </a:r>
            <a:r>
              <a:rPr lang="en-US" dirty="0" smtClean="0">
                <a:solidFill>
                  <a:schemeClr val="accent1"/>
                </a:solidFill>
              </a:rPr>
              <a:t>USDA</a:t>
            </a:r>
            <a:endParaRPr lang="en-US" dirty="0">
              <a:solidFill>
                <a:schemeClr val="accent1"/>
              </a:solidFill>
            </a:endParaRPr>
          </a:p>
        </p:txBody>
      </p:sp>
      <p:sp>
        <p:nvSpPr>
          <p:cNvPr id="3" name="Content Placeholder 2"/>
          <p:cNvSpPr>
            <a:spLocks noGrp="1"/>
          </p:cNvSpPr>
          <p:nvPr>
            <p:ph idx="1"/>
          </p:nvPr>
        </p:nvSpPr>
        <p:spPr>
          <a:xfrm>
            <a:off x="1614398" y="1991360"/>
            <a:ext cx="8961121" cy="4866640"/>
          </a:xfrm>
        </p:spPr>
        <p:txBody>
          <a:bodyPr>
            <a:noAutofit/>
          </a:bodyPr>
          <a:lstStyle/>
          <a:p>
            <a:pPr marL="0" indent="0">
              <a:buNone/>
            </a:pPr>
            <a:r>
              <a:rPr lang="en-US" sz="2400" dirty="0"/>
              <a:t>To file a program complaint of discrimination, complete the </a:t>
            </a:r>
            <a:r>
              <a:rPr lang="en-US" sz="2400" u="sng" dirty="0">
                <a:hlinkClick r:id="rId3" tooltip="Opens in new window."/>
              </a:rPr>
              <a:t>USDA Program Discrimination Complaint Form</a:t>
            </a:r>
            <a:r>
              <a:rPr lang="en-US" sz="2400" dirty="0"/>
              <a:t>, (AD-3027) found online at: </a:t>
            </a:r>
            <a:r>
              <a:rPr lang="en-US" sz="2400" u="sng" dirty="0">
                <a:hlinkClick r:id="rId4"/>
              </a:rPr>
              <a:t>http://www.ascr.usda.gov/complaint_filing_cust.html</a:t>
            </a:r>
            <a:r>
              <a:rPr lang="en-US" sz="2400" dirty="0"/>
              <a:t>, 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r>
              <a:rPr lang="en-US" sz="2400" dirty="0"/>
              <a:t> </a:t>
            </a:r>
            <a:r>
              <a:rPr lang="en-US" sz="2400" dirty="0" smtClean="0"/>
              <a:t>(</a:t>
            </a:r>
            <a:r>
              <a:rPr lang="en-US" sz="2400" dirty="0"/>
              <a:t>1</a:t>
            </a:r>
            <a:r>
              <a:rPr lang="en-US" sz="2400" dirty="0" smtClean="0"/>
              <a:t>) </a:t>
            </a:r>
            <a:r>
              <a:rPr lang="en-US" sz="2400" dirty="0"/>
              <a:t>mail: U.S. Department of </a:t>
            </a:r>
            <a:r>
              <a:rPr lang="en-US" sz="2400" dirty="0" smtClean="0"/>
              <a:t>Agriculture, </a:t>
            </a:r>
            <a:r>
              <a:rPr lang="en-US" sz="2400" dirty="0"/>
              <a:t>Office of the Assistant Secretary for Civil </a:t>
            </a:r>
            <a:r>
              <a:rPr lang="en-US" sz="2400" dirty="0" smtClean="0"/>
              <a:t>Rights, 1400 </a:t>
            </a:r>
            <a:r>
              <a:rPr lang="en-US" sz="2400" dirty="0"/>
              <a:t>Independence Avenue, </a:t>
            </a:r>
            <a:r>
              <a:rPr lang="en-US" sz="2400" dirty="0" smtClean="0"/>
              <a:t>SW, Washington</a:t>
            </a:r>
            <a:r>
              <a:rPr lang="en-US" sz="2400" dirty="0"/>
              <a:t>, D.C. 20250-9410</a:t>
            </a:r>
            <a:r>
              <a:rPr lang="en-US" sz="2400" dirty="0" smtClean="0"/>
              <a:t>;</a:t>
            </a:r>
            <a:endParaRPr lang="en-US" sz="2400" dirty="0"/>
          </a:p>
          <a:p>
            <a:pPr marL="0" indent="0">
              <a:buNone/>
            </a:pPr>
            <a:r>
              <a:rPr lang="en-US" sz="2400" dirty="0"/>
              <a:t>(2</a:t>
            </a:r>
            <a:r>
              <a:rPr lang="en-US" sz="2400" dirty="0" smtClean="0"/>
              <a:t>) </a:t>
            </a:r>
            <a:r>
              <a:rPr lang="en-US" sz="2400" dirty="0"/>
              <a:t>fax: (202) 690-7442; or  </a:t>
            </a:r>
          </a:p>
          <a:p>
            <a:pPr marL="0" indent="0">
              <a:buNone/>
            </a:pPr>
            <a:r>
              <a:rPr lang="en-US" sz="2400" dirty="0"/>
              <a:t>(3) </a:t>
            </a:r>
            <a:r>
              <a:rPr lang="en-US" sz="2400" dirty="0" smtClean="0"/>
              <a:t>email</a:t>
            </a:r>
            <a:r>
              <a:rPr lang="en-US" sz="2400" dirty="0"/>
              <a:t>: </a:t>
            </a:r>
            <a:r>
              <a:rPr lang="en-US" sz="2400" dirty="0" smtClean="0"/>
              <a:t>program.intake@usda.gov</a:t>
            </a:r>
            <a:endParaRPr lang="en-US" sz="2400" dirty="0"/>
          </a:p>
        </p:txBody>
      </p:sp>
      <p:pic>
        <p:nvPicPr>
          <p:cNvPr id="3076" name="Picture 4" descr="http://www.clipartbest.com/cliparts/9Tp/bXM/9TpbXMn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20516">
            <a:off x="10679512" y="2302202"/>
            <a:ext cx="1153098" cy="759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lipartbest.com/cliparts/9Tp/bXM/9TpbXMn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79484" flipH="1">
            <a:off x="210713" y="2190908"/>
            <a:ext cx="1153098" cy="75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50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fltVal val="0"/>
                                          </p:val>
                                        </p:tav>
                                        <p:tav tm="100000">
                                          <p:val>
                                            <p:strVal val="#ppt_w"/>
                                          </p:val>
                                        </p:tav>
                                      </p:tavLst>
                                    </p:anim>
                                    <p:anim calcmode="lin" valueType="num">
                                      <p:cBhvr>
                                        <p:cTn id="13" dur="1000" fill="hold"/>
                                        <p:tgtEl>
                                          <p:spTgt spid="3076"/>
                                        </p:tgtEl>
                                        <p:attrNameLst>
                                          <p:attrName>ppt_h</p:attrName>
                                        </p:attrNameLst>
                                      </p:cBhvr>
                                      <p:tavLst>
                                        <p:tav tm="0">
                                          <p:val>
                                            <p:fltVal val="0"/>
                                          </p:val>
                                        </p:tav>
                                        <p:tav tm="100000">
                                          <p:val>
                                            <p:strVal val="#ppt_h"/>
                                          </p:val>
                                        </p:tav>
                                      </p:tavLst>
                                    </p:anim>
                                    <p:animEffect transition="in" filter="fade">
                                      <p:cBhvr>
                                        <p:cTn id="1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can be filed with </a:t>
            </a:r>
            <a:r>
              <a:rPr lang="en-US" dirty="0" smtClean="0">
                <a:solidFill>
                  <a:schemeClr val="accent1"/>
                </a:solidFill>
              </a:rPr>
              <a:t>state </a:t>
            </a:r>
            <a:r>
              <a:rPr lang="en-US" dirty="0" err="1" smtClean="0">
                <a:solidFill>
                  <a:schemeClr val="accent1"/>
                </a:solidFill>
              </a:rPr>
              <a:t>wic</a:t>
            </a:r>
            <a:r>
              <a:rPr lang="en-US" dirty="0" smtClean="0">
                <a:solidFill>
                  <a:schemeClr val="accent1"/>
                </a:solidFill>
              </a:rPr>
              <a:t> office </a:t>
            </a:r>
            <a:r>
              <a:rPr lang="en-US" dirty="0" smtClean="0"/>
              <a:t>or </a:t>
            </a:r>
            <a:r>
              <a:rPr lang="en-US" dirty="0" smtClean="0">
                <a:solidFill>
                  <a:schemeClr val="accent1"/>
                </a:solidFill>
              </a:rPr>
              <a:t>local agency </a:t>
            </a:r>
            <a:endParaRPr lang="en-US" dirty="0">
              <a:solidFill>
                <a:schemeClr val="accent1"/>
              </a:solidFill>
            </a:endParaRPr>
          </a:p>
        </p:txBody>
      </p:sp>
      <p:sp>
        <p:nvSpPr>
          <p:cNvPr id="4" name="Content Placeholder 3"/>
          <p:cNvSpPr>
            <a:spLocks noGrp="1"/>
          </p:cNvSpPr>
          <p:nvPr>
            <p:ph idx="1"/>
          </p:nvPr>
        </p:nvSpPr>
        <p:spPr/>
        <p:txBody>
          <a:bodyPr>
            <a:normAutofit/>
          </a:bodyPr>
          <a:lstStyle/>
          <a:p>
            <a:r>
              <a:rPr lang="en-US" sz="4400" dirty="0" smtClean="0"/>
              <a:t>Complaints usually come in via reports made to local agency staff</a:t>
            </a:r>
          </a:p>
          <a:p>
            <a:r>
              <a:rPr lang="en-US" sz="4400" dirty="0" smtClean="0"/>
              <a:t>Accepted in person, over the phone, in e-mail or in writing</a:t>
            </a:r>
          </a:p>
          <a:p>
            <a:r>
              <a:rPr lang="en-US" sz="4400" dirty="0" smtClean="0"/>
              <a:t>May be submitted anonymously</a:t>
            </a:r>
            <a:endParaRPr lang="en-US" sz="4400" dirty="0"/>
          </a:p>
        </p:txBody>
      </p:sp>
    </p:spTree>
    <p:extLst>
      <p:ext uri="{BB962C8B-B14F-4D97-AF65-F5344CB8AC3E}">
        <p14:creationId xmlns:p14="http://schemas.microsoft.com/office/powerpoint/2010/main" val="100934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process: </a:t>
            </a:r>
            <a:r>
              <a:rPr lang="en-US" dirty="0" smtClean="0">
                <a:solidFill>
                  <a:schemeClr val="accent1"/>
                </a:solidFill>
              </a:rPr>
              <a:t>stores</a:t>
            </a:r>
            <a:endParaRPr lang="en-US"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619543"/>
              </p:ext>
            </p:extLst>
          </p:nvPr>
        </p:nvGraphicFramePr>
        <p:xfrm>
          <a:off x="112295" y="2053389"/>
          <a:ext cx="11438021" cy="4164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874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4176"/>
            <a:ext cx="11582400" cy="1508760"/>
          </a:xfrm>
        </p:spPr>
        <p:txBody>
          <a:bodyPr/>
          <a:lstStyle/>
          <a:p>
            <a:r>
              <a:rPr lang="en-US" dirty="0" smtClean="0"/>
              <a:t>Complaint process: </a:t>
            </a:r>
            <a:r>
              <a:rPr lang="en-US" dirty="0" smtClean="0">
                <a:solidFill>
                  <a:schemeClr val="accent1"/>
                </a:solidFill>
              </a:rPr>
              <a:t>state or local staff</a:t>
            </a:r>
            <a:endParaRPr lang="en-US"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4015744"/>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986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7030A0"/>
                </a:solidFill>
              </a:rPr>
              <a:t>What if…?</a:t>
            </a: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smtClean="0"/>
              <a:t>An applicant was denied WIC benefits and has accused the staff of discrimination. You know that discrimination was not a factor.</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521815"/>
            <a:ext cx="94366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smtClean="0">
                <a:solidFill>
                  <a:schemeClr val="accent1"/>
                </a:solidFill>
              </a:rPr>
              <a:t>What should you do?</a:t>
            </a:r>
            <a:endParaRPr lang="en-US" sz="3200" b="1" cap="none" spc="0" dirty="0">
              <a:ln/>
              <a:solidFill>
                <a:schemeClr val="accent4"/>
              </a:solidFill>
              <a:effectLst/>
            </a:endParaRPr>
          </a:p>
        </p:txBody>
      </p:sp>
    </p:spTree>
    <p:extLst>
      <p:ext uri="{BB962C8B-B14F-4D97-AF65-F5344CB8AC3E}">
        <p14:creationId xmlns:p14="http://schemas.microsoft.com/office/powerpoint/2010/main" val="383444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a:t>
            </a:r>
            <a:endParaRPr lang="en-US" dirty="0"/>
          </a:p>
        </p:txBody>
      </p:sp>
    </p:spTree>
    <p:extLst>
      <p:ext uri="{BB962C8B-B14F-4D97-AF65-F5344CB8AC3E}">
        <p14:creationId xmlns:p14="http://schemas.microsoft.com/office/powerpoint/2010/main" val="1318583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participants are angry</a:t>
            </a:r>
            <a:endParaRPr lang="en-US" dirty="0"/>
          </a:p>
        </p:txBody>
      </p:sp>
      <p:sp>
        <p:nvSpPr>
          <p:cNvPr id="3" name="Content Placeholder 2"/>
          <p:cNvSpPr>
            <a:spLocks noGrp="1"/>
          </p:cNvSpPr>
          <p:nvPr>
            <p:ph idx="1"/>
          </p:nvPr>
        </p:nvSpPr>
        <p:spPr/>
        <p:txBody>
          <a:bodyPr>
            <a:normAutofit/>
          </a:bodyPr>
          <a:lstStyle/>
          <a:p>
            <a:r>
              <a:rPr lang="en-US" sz="2400" dirty="0" smtClean="0"/>
              <a:t>When they are denied benefits or determined to be ineligible</a:t>
            </a:r>
          </a:p>
          <a:p>
            <a:r>
              <a:rPr lang="en-US" sz="2400" dirty="0" smtClean="0"/>
              <a:t>When they’re received what they see as unsatisfactory service</a:t>
            </a:r>
          </a:p>
          <a:p>
            <a:r>
              <a:rPr lang="en-US" sz="2400" dirty="0" smtClean="0"/>
              <a:t>When they see others receiving what they view as “better” service than what they’ve received</a:t>
            </a:r>
            <a:endParaRPr lang="en-US" sz="2400" dirty="0"/>
          </a:p>
        </p:txBody>
      </p:sp>
      <p:sp>
        <p:nvSpPr>
          <p:cNvPr id="4" name="Rectangle 3"/>
          <p:cNvSpPr/>
          <p:nvPr/>
        </p:nvSpPr>
        <p:spPr>
          <a:xfrm>
            <a:off x="1303003" y="4298830"/>
            <a:ext cx="9008493" cy="1754326"/>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Resolving conflicts effectively</a:t>
            </a:r>
            <a:endParaRPr lang="en-US" sz="5400" b="1" dirty="0" smtClean="0">
              <a:ln w="22225">
                <a:solidFill>
                  <a:schemeClr val="accent2"/>
                </a:solidFill>
                <a:prstDash val="solid"/>
              </a:ln>
              <a:solidFill>
                <a:schemeClr val="accent2">
                  <a:lumMod val="40000"/>
                  <a:lumOff val="60000"/>
                </a:schemeClr>
              </a:solidFill>
            </a:endParaRPr>
          </a:p>
          <a:p>
            <a:pPr algn="ctr"/>
            <a:r>
              <a:rPr lang="en-US" sz="5400" b="1" cap="none" spc="0" dirty="0" smtClean="0">
                <a:ln w="22225">
                  <a:solidFill>
                    <a:schemeClr val="accent2"/>
                  </a:solidFill>
                  <a:prstDash val="solid"/>
                </a:ln>
                <a:solidFill>
                  <a:schemeClr val="accent2">
                    <a:lumMod val="40000"/>
                    <a:lumOff val="60000"/>
                  </a:schemeClr>
                </a:solidFill>
                <a:effectLst/>
              </a:rPr>
              <a:t>can prevent a complaint</a:t>
            </a:r>
          </a:p>
        </p:txBody>
      </p:sp>
    </p:spTree>
    <p:extLst>
      <p:ext uri="{BB962C8B-B14F-4D97-AF65-F5344CB8AC3E}">
        <p14:creationId xmlns:p14="http://schemas.microsoft.com/office/powerpoint/2010/main" val="31226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10523860" cy="1508760"/>
          </a:xfrm>
        </p:spPr>
        <p:txBody>
          <a:bodyPr/>
          <a:lstStyle/>
          <a:p>
            <a:r>
              <a:rPr lang="en-US" dirty="0" smtClean="0"/>
              <a:t>Defusing angry situations with </a:t>
            </a:r>
            <a:r>
              <a:rPr lang="en-US" dirty="0" err="1" smtClean="0">
                <a:solidFill>
                  <a:schemeClr val="accent1"/>
                </a:solidFill>
              </a:rPr>
              <a:t>l.o.v.e</a:t>
            </a:r>
            <a:r>
              <a:rPr lang="en-US" dirty="0" smtClean="0">
                <a:solidFill>
                  <a:schemeClr val="accent1"/>
                </a:solidFill>
              </a:rPr>
              <a:t>.</a:t>
            </a:r>
            <a:endParaRPr lang="en-US" dirty="0">
              <a:solidFill>
                <a:schemeClr val="accent1"/>
              </a:solidFill>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3306" y="2556794"/>
            <a:ext cx="3351284" cy="3106069"/>
          </a:xfrm>
        </p:spPr>
      </p:pic>
      <p:sp>
        <p:nvSpPr>
          <p:cNvPr id="7" name="Content Placeholder 6"/>
          <p:cNvSpPr>
            <a:spLocks noGrp="1"/>
          </p:cNvSpPr>
          <p:nvPr>
            <p:ph sz="half" idx="2"/>
          </p:nvPr>
        </p:nvSpPr>
        <p:spPr>
          <a:xfrm>
            <a:off x="4866812" y="2204185"/>
            <a:ext cx="6715588" cy="4206240"/>
          </a:xfrm>
        </p:spPr>
        <p:txBody>
          <a:bodyPr>
            <a:normAutofit/>
          </a:bodyPr>
          <a:lstStyle/>
          <a:p>
            <a:r>
              <a:rPr lang="en-US" sz="4000" b="1" dirty="0" smtClean="0">
                <a:solidFill>
                  <a:schemeClr val="accent1">
                    <a:lumMod val="75000"/>
                  </a:schemeClr>
                </a:solidFill>
              </a:rPr>
              <a:t>Listen</a:t>
            </a:r>
            <a:endParaRPr lang="en-US" sz="4000" dirty="0" smtClean="0"/>
          </a:p>
          <a:p>
            <a:r>
              <a:rPr lang="en-US" sz="4000" dirty="0" smtClean="0"/>
              <a:t>Ask </a:t>
            </a:r>
            <a:r>
              <a:rPr lang="en-US" sz="4000" b="1" dirty="0" smtClean="0">
                <a:solidFill>
                  <a:srgbClr val="92D050"/>
                </a:solidFill>
              </a:rPr>
              <a:t>open-ended</a:t>
            </a:r>
            <a:r>
              <a:rPr lang="en-US" sz="4000" dirty="0" smtClean="0"/>
              <a:t> questions</a:t>
            </a:r>
          </a:p>
          <a:p>
            <a:r>
              <a:rPr lang="en-US" sz="4000" b="1" dirty="0" smtClean="0">
                <a:solidFill>
                  <a:srgbClr val="FF0000"/>
                </a:solidFill>
              </a:rPr>
              <a:t>Validate</a:t>
            </a:r>
            <a:r>
              <a:rPr lang="en-US" sz="4000" dirty="0" smtClean="0"/>
              <a:t> their concerns</a:t>
            </a:r>
          </a:p>
          <a:p>
            <a:r>
              <a:rPr lang="en-US" sz="4000" b="1" dirty="0" smtClean="0">
                <a:solidFill>
                  <a:srgbClr val="7030A0"/>
                </a:solidFill>
              </a:rPr>
              <a:t>Empower</a:t>
            </a:r>
            <a:r>
              <a:rPr lang="en-US" sz="4000" dirty="0" smtClean="0"/>
              <a:t>, </a:t>
            </a:r>
            <a:r>
              <a:rPr lang="en-US" sz="4000" b="1" dirty="0">
                <a:solidFill>
                  <a:srgbClr val="7030A0"/>
                </a:solidFill>
              </a:rPr>
              <a:t>educate</a:t>
            </a:r>
            <a:r>
              <a:rPr lang="en-US" sz="4000" dirty="0" smtClean="0"/>
              <a:t> and </a:t>
            </a:r>
            <a:r>
              <a:rPr lang="en-US" sz="4000" b="1" dirty="0">
                <a:solidFill>
                  <a:srgbClr val="7030A0"/>
                </a:solidFill>
              </a:rPr>
              <a:t>empathize</a:t>
            </a:r>
          </a:p>
        </p:txBody>
      </p:sp>
      <p:sp>
        <p:nvSpPr>
          <p:cNvPr id="3" name="TextBox 2"/>
          <p:cNvSpPr txBox="1"/>
          <p:nvPr/>
        </p:nvSpPr>
        <p:spPr>
          <a:xfrm>
            <a:off x="1335024" y="6410425"/>
            <a:ext cx="3858768" cy="369332"/>
          </a:xfrm>
          <a:prstGeom prst="rect">
            <a:avLst/>
          </a:prstGeom>
          <a:noFill/>
        </p:spPr>
        <p:txBody>
          <a:bodyPr wrap="square" rtlCol="0">
            <a:spAutoFit/>
          </a:bodyPr>
          <a:lstStyle/>
          <a:p>
            <a:r>
              <a:rPr lang="en-US" dirty="0" smtClean="0"/>
              <a:t>Adapted from Kansas WIC</a:t>
            </a:r>
            <a:endParaRPr lang="en-US" dirty="0"/>
          </a:p>
        </p:txBody>
      </p:sp>
    </p:spTree>
    <p:extLst>
      <p:ext uri="{BB962C8B-B14F-4D97-AF65-F5344CB8AC3E}">
        <p14:creationId xmlns:p14="http://schemas.microsoft.com/office/powerpoint/2010/main" val="329037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10523860" cy="1508760"/>
          </a:xfrm>
        </p:spPr>
        <p:txBody>
          <a:bodyPr/>
          <a:lstStyle/>
          <a:p>
            <a:r>
              <a:rPr lang="en-US" dirty="0" smtClean="0">
                <a:solidFill>
                  <a:schemeClr val="tx1"/>
                </a:solidFill>
              </a:rPr>
              <a:t>Listen</a:t>
            </a:r>
            <a:endParaRPr lang="en-US" dirty="0">
              <a:solidFill>
                <a:schemeClr val="tx1"/>
              </a:solidFill>
            </a:endParaRPr>
          </a:p>
        </p:txBody>
      </p:sp>
      <p:sp>
        <p:nvSpPr>
          <p:cNvPr id="7" name="Content Placeholder 6"/>
          <p:cNvSpPr>
            <a:spLocks noGrp="1"/>
          </p:cNvSpPr>
          <p:nvPr>
            <p:ph sz="half" idx="2"/>
          </p:nvPr>
        </p:nvSpPr>
        <p:spPr>
          <a:xfrm>
            <a:off x="5678424" y="2204185"/>
            <a:ext cx="5903976" cy="4206240"/>
          </a:xfrm>
        </p:spPr>
        <p:txBody>
          <a:bodyPr>
            <a:normAutofit/>
          </a:bodyPr>
          <a:lstStyle/>
          <a:p>
            <a:pPr lvl="1"/>
            <a:r>
              <a:rPr lang="en-US" altLang="en-US" sz="3200" dirty="0" smtClean="0">
                <a:latin typeface="Arial" panose="020B0604020202020204" pitchFamily="34" charset="0"/>
                <a:ea typeface="ＭＳ Ｐゴシック" panose="020B0600070205080204" pitchFamily="34" charset="-128"/>
              </a:rPr>
              <a:t>Be </a:t>
            </a:r>
            <a:r>
              <a:rPr lang="en-US" altLang="en-US" sz="3200" dirty="0">
                <a:latin typeface="Arial" panose="020B0604020202020204" pitchFamily="34" charset="0"/>
                <a:ea typeface="ＭＳ Ｐゴシック" panose="020B0600070205080204" pitchFamily="34" charset="-128"/>
              </a:rPr>
              <a:t>sincere and try to understand.</a:t>
            </a:r>
          </a:p>
          <a:p>
            <a:pPr lvl="1"/>
            <a:r>
              <a:rPr lang="en-US" altLang="en-US" sz="3200" dirty="0">
                <a:latin typeface="Arial" panose="020B0604020202020204" pitchFamily="34" charset="0"/>
                <a:ea typeface="ＭＳ Ｐゴシック" panose="020B0600070205080204" pitchFamily="34" charset="-128"/>
              </a:rPr>
              <a:t>Receive </a:t>
            </a:r>
            <a:r>
              <a:rPr lang="en-US" altLang="en-US" sz="3200" dirty="0" smtClean="0">
                <a:latin typeface="Arial" panose="020B0604020202020204" pitchFamily="34" charset="0"/>
                <a:ea typeface="ＭＳ Ｐゴシック" panose="020B0600070205080204" pitchFamily="34" charset="-128"/>
              </a:rPr>
              <a:t>comments </a:t>
            </a:r>
            <a:r>
              <a:rPr lang="en-US" altLang="en-US" sz="3200" dirty="0">
                <a:latin typeface="Arial" panose="020B0604020202020204" pitchFamily="34" charset="0"/>
                <a:ea typeface="ＭＳ Ｐゴシック" panose="020B0600070205080204" pitchFamily="34" charset="-128"/>
              </a:rPr>
              <a:t>without interruption. </a:t>
            </a:r>
          </a:p>
          <a:p>
            <a:pPr lvl="1"/>
            <a:r>
              <a:rPr lang="en-US" altLang="en-US" sz="3200" dirty="0">
                <a:latin typeface="Arial" panose="020B0604020202020204" pitchFamily="34" charset="0"/>
                <a:ea typeface="ＭＳ Ｐゴシック" panose="020B0600070205080204" pitchFamily="34" charset="-128"/>
              </a:rPr>
              <a:t>Do not become defensive</a:t>
            </a:r>
            <a:r>
              <a:rPr lang="en-US" altLang="en-US" sz="3200" dirty="0" smtClean="0">
                <a:latin typeface="Arial" panose="020B0604020202020204" pitchFamily="34" charset="0"/>
                <a:ea typeface="ＭＳ Ｐゴシック" panose="020B0600070205080204" pitchFamily="34" charset="-128"/>
              </a:rPr>
              <a:t>.</a:t>
            </a:r>
            <a:r>
              <a:rPr lang="en-US" altLang="en-US" sz="3200" dirty="0">
                <a:latin typeface="Arial" panose="020B0604020202020204" pitchFamily="34" charset="0"/>
                <a:ea typeface="ＭＳ Ｐゴシック" panose="020B0600070205080204" pitchFamily="34" charset="-128"/>
              </a:rPr>
              <a:t> </a:t>
            </a:r>
            <a:endParaRPr lang="en-US" altLang="en-US" sz="3200" dirty="0" smtClean="0">
              <a:latin typeface="Arial" panose="020B0604020202020204" pitchFamily="34" charset="0"/>
              <a:ea typeface="ＭＳ Ｐゴシック" panose="020B0600070205080204" pitchFamily="34" charset="-128"/>
            </a:endParaRPr>
          </a:p>
          <a:p>
            <a:pPr lvl="1"/>
            <a:r>
              <a:rPr lang="en-US" altLang="en-US" sz="3200" dirty="0" smtClean="0">
                <a:latin typeface="Arial" panose="020B0604020202020204" pitchFamily="34" charset="0"/>
                <a:ea typeface="ＭＳ Ｐゴシック" panose="020B0600070205080204" pitchFamily="34" charset="-128"/>
              </a:rPr>
              <a:t>Let </a:t>
            </a:r>
            <a:r>
              <a:rPr lang="en-US" altLang="en-US" sz="3200" dirty="0">
                <a:latin typeface="Arial" panose="020B0604020202020204" pitchFamily="34" charset="0"/>
                <a:ea typeface="ＭＳ Ｐゴシック" panose="020B0600070205080204" pitchFamily="34" charset="-128"/>
              </a:rPr>
              <a:t>them vent their </a:t>
            </a:r>
            <a:r>
              <a:rPr lang="en-US" altLang="en-US" sz="3200" dirty="0" smtClean="0">
                <a:latin typeface="Arial" panose="020B0604020202020204" pitchFamily="34" charset="0"/>
                <a:ea typeface="ＭＳ Ｐゴシック" panose="020B0600070205080204" pitchFamily="34" charset="-128"/>
              </a:rPr>
              <a:t>frustration</a:t>
            </a:r>
            <a:r>
              <a:rPr lang="en-US" altLang="en-US" sz="3200" dirty="0">
                <a:latin typeface="Arial" panose="020B0604020202020204" pitchFamily="34" charset="0"/>
                <a:ea typeface="ＭＳ Ｐゴシック" panose="020B0600070205080204" pitchFamily="34" charset="-128"/>
              </a:rPr>
              <a:t> </a:t>
            </a:r>
            <a:r>
              <a:rPr lang="en-US" altLang="en-US" sz="3200" dirty="0" smtClean="0">
                <a:latin typeface="Arial" panose="020B0604020202020204" pitchFamily="34" charset="0"/>
                <a:ea typeface="ＭＳ Ｐゴシック" panose="020B0600070205080204" pitchFamily="34" charset="-128"/>
              </a:rPr>
              <a:t>if necessary.</a:t>
            </a:r>
            <a:endParaRPr lang="en-US" altLang="en-US" sz="3200" dirty="0">
              <a:latin typeface="Arial" panose="020B0604020202020204" pitchFamily="34" charset="0"/>
              <a:ea typeface="ＭＳ Ｐゴシック" panose="020B0600070205080204" pitchFamily="34" charset="-128"/>
            </a:endParaRPr>
          </a:p>
          <a:p>
            <a:pPr lvl="1"/>
            <a:endParaRPr lang="en-US" altLang="en-US" sz="3200" dirty="0">
              <a:latin typeface="Arial" panose="020B0604020202020204" pitchFamily="34" charset="0"/>
              <a:ea typeface="ＭＳ Ｐゴシック" panose="020B0600070205080204"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14" y="2186378"/>
            <a:ext cx="4705350" cy="3790950"/>
          </a:xfrm>
          <a:prstGeom prst="rect">
            <a:avLst/>
          </a:prstGeom>
        </p:spPr>
      </p:pic>
    </p:spTree>
    <p:extLst>
      <p:ext uri="{BB962C8B-B14F-4D97-AF65-F5344CB8AC3E}">
        <p14:creationId xmlns:p14="http://schemas.microsoft.com/office/powerpoint/2010/main" val="121689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protected classes?</a:t>
            </a:r>
            <a:endParaRPr lang="en-US" dirty="0"/>
          </a:p>
        </p:txBody>
      </p:sp>
      <p:sp>
        <p:nvSpPr>
          <p:cNvPr id="3" name="Content Placeholder 2"/>
          <p:cNvSpPr>
            <a:spLocks noGrp="1"/>
          </p:cNvSpPr>
          <p:nvPr>
            <p:ph sz="half" idx="1"/>
          </p:nvPr>
        </p:nvSpPr>
        <p:spPr/>
        <p:txBody>
          <a:bodyPr>
            <a:normAutofit/>
          </a:bodyPr>
          <a:lstStyle/>
          <a:p>
            <a:r>
              <a:rPr lang="en-US" sz="4000" dirty="0" smtClean="0"/>
              <a:t>Age</a:t>
            </a:r>
          </a:p>
          <a:p>
            <a:r>
              <a:rPr lang="en-US" sz="4000" dirty="0" smtClean="0"/>
              <a:t>Disability</a:t>
            </a:r>
          </a:p>
          <a:p>
            <a:r>
              <a:rPr lang="en-US" sz="4000" dirty="0" smtClean="0"/>
              <a:t>Color</a:t>
            </a:r>
          </a:p>
        </p:txBody>
      </p:sp>
      <p:sp>
        <p:nvSpPr>
          <p:cNvPr id="4" name="Content Placeholder 3"/>
          <p:cNvSpPr>
            <a:spLocks noGrp="1"/>
          </p:cNvSpPr>
          <p:nvPr>
            <p:ph sz="half" idx="2"/>
          </p:nvPr>
        </p:nvSpPr>
        <p:spPr/>
        <p:txBody>
          <a:bodyPr>
            <a:normAutofit/>
          </a:bodyPr>
          <a:lstStyle/>
          <a:p>
            <a:r>
              <a:rPr lang="en-US" sz="4000" dirty="0"/>
              <a:t>National origin</a:t>
            </a:r>
          </a:p>
          <a:p>
            <a:r>
              <a:rPr lang="en-US" sz="4000" dirty="0"/>
              <a:t>Race</a:t>
            </a:r>
          </a:p>
          <a:p>
            <a:r>
              <a:rPr lang="en-US" sz="4000" dirty="0"/>
              <a:t>Sex</a:t>
            </a:r>
          </a:p>
        </p:txBody>
      </p:sp>
    </p:spTree>
    <p:extLst>
      <p:ext uri="{BB962C8B-B14F-4D97-AF65-F5344CB8AC3E}">
        <p14:creationId xmlns:p14="http://schemas.microsoft.com/office/powerpoint/2010/main" val="8809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1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1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1000" fill="hold"/>
                                        <p:tgtEl>
                                          <p:spTgt spid="4">
                                            <p:txEl>
                                              <p:pRg st="0" end="0"/>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1000" fill="hold"/>
                                        <p:tgtEl>
                                          <p:spTgt spid="4">
                                            <p:txEl>
                                              <p:pRg st="1" end="1"/>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1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10523860" cy="1508760"/>
          </a:xfrm>
        </p:spPr>
        <p:txBody>
          <a:bodyPr/>
          <a:lstStyle/>
          <a:p>
            <a:r>
              <a:rPr lang="en-US" dirty="0" smtClean="0"/>
              <a:t>Ask </a:t>
            </a:r>
            <a:r>
              <a:rPr lang="en-US" dirty="0" smtClean="0">
                <a:solidFill>
                  <a:schemeClr val="tx1"/>
                </a:solidFill>
              </a:rPr>
              <a:t>open-ended </a:t>
            </a:r>
            <a:r>
              <a:rPr lang="en-US" dirty="0" smtClean="0"/>
              <a:t>questions</a:t>
            </a:r>
            <a:endParaRPr lang="en-US" dirty="0">
              <a:solidFill>
                <a:schemeClr val="accent1"/>
              </a:solidFill>
            </a:endParaRPr>
          </a:p>
        </p:txBody>
      </p:sp>
      <p:sp>
        <p:nvSpPr>
          <p:cNvPr id="7" name="Content Placeholder 6"/>
          <p:cNvSpPr>
            <a:spLocks noGrp="1"/>
          </p:cNvSpPr>
          <p:nvPr>
            <p:ph sz="half" idx="2"/>
          </p:nvPr>
        </p:nvSpPr>
        <p:spPr>
          <a:xfrm>
            <a:off x="4866812" y="2204185"/>
            <a:ext cx="6715588" cy="4206240"/>
          </a:xfrm>
        </p:spPr>
        <p:txBody>
          <a:bodyPr>
            <a:normAutofit/>
          </a:bodyPr>
          <a:lstStyle/>
          <a:p>
            <a:pPr marL="800100" lvl="1" indent="-342900">
              <a:defRPr/>
            </a:pPr>
            <a:r>
              <a:rPr lang="en-US" sz="3200" dirty="0" smtClean="0"/>
              <a:t>Be careful to use tact when asking questions.</a:t>
            </a:r>
          </a:p>
          <a:p>
            <a:pPr marL="800100" lvl="1" indent="-342900">
              <a:defRPr/>
            </a:pPr>
            <a:r>
              <a:rPr lang="en-US" sz="3200" dirty="0" smtClean="0"/>
              <a:t>Try identify </a:t>
            </a:r>
            <a:r>
              <a:rPr lang="en-US" sz="3200" dirty="0"/>
              <a:t>the real issue. </a:t>
            </a:r>
          </a:p>
          <a:p>
            <a:pPr marL="800100" lvl="1" indent="-342900">
              <a:defRPr/>
            </a:pPr>
            <a:r>
              <a:rPr lang="en-US" sz="3200" dirty="0"/>
              <a:t>Avoid making </a:t>
            </a:r>
            <a:r>
              <a:rPr lang="en-US" sz="3200" dirty="0" smtClean="0"/>
              <a:t>excuses. </a:t>
            </a:r>
            <a:endParaRPr lang="en-US" sz="3200" dirty="0"/>
          </a:p>
          <a:p>
            <a:pPr marL="800100" lvl="1" indent="-342900">
              <a:defRPr/>
            </a:pPr>
            <a:r>
              <a:rPr lang="en-US" sz="3200" dirty="0"/>
              <a:t>Express your regret that the situation occurred. </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4521" y="2304920"/>
            <a:ext cx="4754562" cy="2796801"/>
          </a:xfrm>
        </p:spPr>
      </p:pic>
    </p:spTree>
    <p:extLst>
      <p:ext uri="{BB962C8B-B14F-4D97-AF65-F5344CB8AC3E}">
        <p14:creationId xmlns:p14="http://schemas.microsoft.com/office/powerpoint/2010/main" val="3825896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10523860" cy="1508760"/>
          </a:xfrm>
        </p:spPr>
        <p:txBody>
          <a:bodyPr/>
          <a:lstStyle/>
          <a:p>
            <a:r>
              <a:rPr lang="en-US" dirty="0" smtClean="0">
                <a:solidFill>
                  <a:schemeClr val="tx1"/>
                </a:solidFill>
              </a:rPr>
              <a:t>Validate </a:t>
            </a:r>
            <a:r>
              <a:rPr lang="en-US" dirty="0" smtClean="0"/>
              <a:t>concerns</a:t>
            </a:r>
            <a:endParaRPr lang="en-US" dirty="0">
              <a:solidFill>
                <a:schemeClr val="accent1"/>
              </a:solidFill>
            </a:endParaRPr>
          </a:p>
        </p:txBody>
      </p:sp>
      <p:sp>
        <p:nvSpPr>
          <p:cNvPr id="7" name="Content Placeholder 6"/>
          <p:cNvSpPr>
            <a:spLocks noGrp="1"/>
          </p:cNvSpPr>
          <p:nvPr>
            <p:ph sz="half" idx="2"/>
          </p:nvPr>
        </p:nvSpPr>
        <p:spPr>
          <a:xfrm>
            <a:off x="4866812" y="2204185"/>
            <a:ext cx="6715588" cy="4206240"/>
          </a:xfrm>
        </p:spPr>
        <p:txBody>
          <a:bodyPr>
            <a:normAutofit/>
          </a:bodyPr>
          <a:lstStyle/>
          <a:p>
            <a:pPr marL="800100" lvl="1" indent="-342900">
              <a:defRPr/>
            </a:pPr>
            <a:r>
              <a:rPr lang="en-US" sz="3200" dirty="0" smtClean="0"/>
              <a:t>Show your desire to help work out the issue.</a:t>
            </a:r>
          </a:p>
          <a:p>
            <a:pPr marL="800100" lvl="1" indent="-342900">
              <a:defRPr/>
            </a:pPr>
            <a:r>
              <a:rPr lang="en-US" sz="3200" dirty="0" smtClean="0"/>
              <a:t>Remember, someone in crisis may not be able to begin by talking about solutions.</a:t>
            </a:r>
          </a:p>
          <a:p>
            <a:pPr marL="800100" lvl="1" indent="-342900">
              <a:defRPr/>
            </a:pPr>
            <a:r>
              <a:rPr lang="en-US" sz="3200" dirty="0" smtClean="0"/>
              <a:t>When ready, follow up with a discussion of the problem.</a:t>
            </a:r>
            <a:endParaRPr lang="en-US" sz="3200"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3081" y="2204185"/>
            <a:ext cx="4754562" cy="3593142"/>
          </a:xfrm>
        </p:spPr>
      </p:pic>
    </p:spTree>
    <p:extLst>
      <p:ext uri="{BB962C8B-B14F-4D97-AF65-F5344CB8AC3E}">
        <p14:creationId xmlns:p14="http://schemas.microsoft.com/office/powerpoint/2010/main" val="293531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10523860" cy="1508760"/>
          </a:xfrm>
        </p:spPr>
        <p:txBody>
          <a:bodyPr/>
          <a:lstStyle/>
          <a:p>
            <a:r>
              <a:rPr lang="en-US" dirty="0" smtClean="0">
                <a:solidFill>
                  <a:schemeClr val="tx1"/>
                </a:solidFill>
              </a:rPr>
              <a:t>Empower</a:t>
            </a:r>
            <a:r>
              <a:rPr lang="en-US" dirty="0" smtClean="0">
                <a:solidFill>
                  <a:schemeClr val="bg1"/>
                </a:solidFill>
              </a:rPr>
              <a:t>,</a:t>
            </a:r>
            <a:r>
              <a:rPr lang="en-US" dirty="0" smtClean="0">
                <a:solidFill>
                  <a:schemeClr val="tx1"/>
                </a:solidFill>
              </a:rPr>
              <a:t> educate</a:t>
            </a:r>
            <a:r>
              <a:rPr lang="en-US" dirty="0" smtClean="0">
                <a:solidFill>
                  <a:schemeClr val="bg1"/>
                </a:solidFill>
              </a:rPr>
              <a:t>, and </a:t>
            </a:r>
            <a:r>
              <a:rPr lang="en-US" dirty="0" smtClean="0">
                <a:solidFill>
                  <a:schemeClr val="tx1"/>
                </a:solidFill>
              </a:rPr>
              <a:t>empathize</a:t>
            </a:r>
            <a:endParaRPr lang="en-US" dirty="0">
              <a:solidFill>
                <a:schemeClr val="accent1"/>
              </a:solidFill>
            </a:endParaRPr>
          </a:p>
        </p:txBody>
      </p:sp>
      <p:sp>
        <p:nvSpPr>
          <p:cNvPr id="7" name="Content Placeholder 6"/>
          <p:cNvSpPr>
            <a:spLocks noGrp="1"/>
          </p:cNvSpPr>
          <p:nvPr>
            <p:ph sz="half" idx="2"/>
          </p:nvPr>
        </p:nvSpPr>
        <p:spPr>
          <a:xfrm>
            <a:off x="4775372" y="2505937"/>
            <a:ext cx="6715588" cy="4206240"/>
          </a:xfrm>
        </p:spPr>
        <p:txBody>
          <a:bodyPr>
            <a:normAutofit/>
          </a:bodyPr>
          <a:lstStyle/>
          <a:p>
            <a:pPr marL="800100" lvl="1" indent="-342900">
              <a:defRPr/>
            </a:pPr>
            <a:r>
              <a:rPr lang="en-US" sz="3200" dirty="0" smtClean="0"/>
              <a:t>Empower by working together to find a solution.</a:t>
            </a:r>
          </a:p>
          <a:p>
            <a:pPr marL="800100" lvl="1" indent="-342900">
              <a:defRPr/>
            </a:pPr>
            <a:r>
              <a:rPr lang="en-US" sz="3200" dirty="0" smtClean="0"/>
              <a:t>Empathize and respect each other’s point of view.</a:t>
            </a:r>
          </a:p>
          <a:p>
            <a:pPr marL="800100" lvl="1" indent="-342900">
              <a:defRPr/>
            </a:pPr>
            <a:r>
              <a:rPr lang="en-US" sz="3200" dirty="0" smtClean="0"/>
              <a:t>Educate by offering realistic solutions.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9984" y="2075371"/>
            <a:ext cx="3605892" cy="4206875"/>
          </a:xfrm>
        </p:spPr>
      </p:pic>
    </p:spTree>
    <p:extLst>
      <p:ext uri="{BB962C8B-B14F-4D97-AF65-F5344CB8AC3E}">
        <p14:creationId xmlns:p14="http://schemas.microsoft.com/office/powerpoint/2010/main" val="296071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discrimination</a:t>
            </a:r>
            <a:endParaRPr lang="en-US" dirty="0"/>
          </a:p>
        </p:txBody>
      </p:sp>
      <p:sp>
        <p:nvSpPr>
          <p:cNvPr id="3" name="Content Placeholder 2"/>
          <p:cNvSpPr>
            <a:spLocks noGrp="1"/>
          </p:cNvSpPr>
          <p:nvPr>
            <p:ph idx="1"/>
          </p:nvPr>
        </p:nvSpPr>
        <p:spPr>
          <a:xfrm>
            <a:off x="1138911" y="2258568"/>
            <a:ext cx="9784080" cy="4206240"/>
          </a:xfrm>
        </p:spPr>
        <p:txBody>
          <a:bodyPr>
            <a:normAutofit/>
          </a:bodyPr>
          <a:lstStyle/>
          <a:p>
            <a:r>
              <a:rPr lang="en-US" sz="3600" b="1" dirty="0" smtClean="0">
                <a:solidFill>
                  <a:srgbClr val="00B0F0"/>
                </a:solidFill>
              </a:rPr>
              <a:t>Disparate treatment </a:t>
            </a:r>
            <a:r>
              <a:rPr lang="en-US" sz="3600" dirty="0" smtClean="0"/>
              <a:t>– intentional</a:t>
            </a:r>
          </a:p>
          <a:p>
            <a:r>
              <a:rPr lang="en-US" sz="3600" b="1" dirty="0">
                <a:solidFill>
                  <a:srgbClr val="00B0F0"/>
                </a:solidFill>
              </a:rPr>
              <a:t>Disparate impact </a:t>
            </a:r>
            <a:r>
              <a:rPr lang="en-US" sz="3600" dirty="0" smtClean="0"/>
              <a:t>– intentional or unintentional</a:t>
            </a:r>
          </a:p>
          <a:p>
            <a:r>
              <a:rPr lang="en-US" sz="3600" b="1" dirty="0">
                <a:solidFill>
                  <a:srgbClr val="00B0F0"/>
                </a:solidFill>
              </a:rPr>
              <a:t>Retaliation for prior civil rights activity or complaint</a:t>
            </a:r>
          </a:p>
        </p:txBody>
      </p:sp>
    </p:spTree>
    <p:extLst>
      <p:ext uri="{BB962C8B-B14F-4D97-AF65-F5344CB8AC3E}">
        <p14:creationId xmlns:p14="http://schemas.microsoft.com/office/powerpoint/2010/main" val="339250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examples</a:t>
            </a:r>
            <a:endParaRPr lang="en-US" dirty="0"/>
          </a:p>
        </p:txBody>
      </p:sp>
      <p:sp>
        <p:nvSpPr>
          <p:cNvPr id="3" name="Content Placeholder 2"/>
          <p:cNvSpPr>
            <a:spLocks noGrp="1"/>
          </p:cNvSpPr>
          <p:nvPr>
            <p:ph idx="1"/>
          </p:nvPr>
        </p:nvSpPr>
        <p:spPr>
          <a:xfrm>
            <a:off x="494996" y="2129667"/>
            <a:ext cx="9784080" cy="4206240"/>
          </a:xfrm>
        </p:spPr>
        <p:txBody>
          <a:bodyPr>
            <a:normAutofit fontScale="92500"/>
          </a:bodyPr>
          <a:lstStyle/>
          <a:p>
            <a:r>
              <a:rPr lang="en-US" sz="3600" dirty="0" smtClean="0"/>
              <a:t>Segregated appointment schedules</a:t>
            </a:r>
          </a:p>
          <a:p>
            <a:r>
              <a:rPr lang="en-US" sz="3600" dirty="0" smtClean="0"/>
              <a:t>Differences in wait times</a:t>
            </a:r>
          </a:p>
          <a:p>
            <a:r>
              <a:rPr lang="en-US" sz="3600" dirty="0" smtClean="0"/>
              <a:t>Inaccessible facilities</a:t>
            </a:r>
          </a:p>
          <a:p>
            <a:r>
              <a:rPr lang="en-US" sz="3600" dirty="0" smtClean="0"/>
              <a:t>Requiring participants to </a:t>
            </a:r>
            <a:br>
              <a:rPr lang="en-US" sz="3600" dirty="0" smtClean="0"/>
            </a:br>
            <a:r>
              <a:rPr lang="en-US" sz="3600" dirty="0" smtClean="0"/>
              <a:t>provide their own translator</a:t>
            </a:r>
          </a:p>
          <a:p>
            <a:r>
              <a:rPr lang="en-US" sz="3600" dirty="0" smtClean="0"/>
              <a:t>Requiring extra verification or </a:t>
            </a:r>
            <a:br>
              <a:rPr lang="en-US" sz="3600" dirty="0" smtClean="0"/>
            </a:br>
            <a:r>
              <a:rPr lang="en-US" sz="3600" dirty="0" smtClean="0"/>
              <a:t>documentation from members of a protected class</a:t>
            </a:r>
            <a:endParaRPr lang="en-US" sz="3600" dirty="0"/>
          </a:p>
        </p:txBody>
      </p:sp>
      <p:pic>
        <p:nvPicPr>
          <p:cNvPr id="2050" name="Picture 2" descr="http://3.bp.blogspot.com/-_ew49V-waAY/U87NX8i5rxI/AAAAAAAABvc/veuiqe_8hQA/s1600/discrim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767" y="1955170"/>
            <a:ext cx="3554669" cy="360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5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WIC discriminates, right?</a:t>
            </a:r>
            <a:endParaRPr lang="en-US" dirty="0"/>
          </a:p>
        </p:txBody>
      </p:sp>
      <p:sp>
        <p:nvSpPr>
          <p:cNvPr id="3" name="Content Placeholder 2"/>
          <p:cNvSpPr>
            <a:spLocks noGrp="1"/>
          </p:cNvSpPr>
          <p:nvPr>
            <p:ph idx="1"/>
          </p:nvPr>
        </p:nvSpPr>
        <p:spPr>
          <a:xfrm>
            <a:off x="869286" y="2159961"/>
            <a:ext cx="9784080" cy="4206240"/>
          </a:xfrm>
        </p:spPr>
        <p:txBody>
          <a:bodyPr>
            <a:normAutofit/>
          </a:bodyPr>
          <a:lstStyle/>
          <a:p>
            <a:pPr marL="0" indent="0">
              <a:buNone/>
            </a:pPr>
            <a:r>
              <a:rPr lang="en-US" sz="3600" dirty="0" smtClean="0"/>
              <a:t>WIC limits benefits to pregnant and breastfeeding women, and children under five – isn’t this discrimination?</a:t>
            </a:r>
            <a:endParaRPr lang="en-US" sz="3600" dirty="0"/>
          </a:p>
        </p:txBody>
      </p:sp>
      <p:sp>
        <p:nvSpPr>
          <p:cNvPr id="4" name="Rectangle 3"/>
          <p:cNvSpPr/>
          <p:nvPr/>
        </p:nvSpPr>
        <p:spPr>
          <a:xfrm>
            <a:off x="4139514" y="4128869"/>
            <a:ext cx="2210713"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smtClean="0">
                <a:ln/>
                <a:solidFill>
                  <a:schemeClr val="accent3"/>
                </a:solidFill>
                <a:effectLst/>
              </a:rPr>
              <a:t>NO!</a:t>
            </a:r>
          </a:p>
          <a:p>
            <a:pPr algn="ctr"/>
            <a:endParaRPr lang="en-US" sz="8000" b="1" cap="none" spc="0" dirty="0">
              <a:ln/>
              <a:solidFill>
                <a:schemeClr val="accent3"/>
              </a:solidFill>
              <a:effectLst/>
            </a:endParaRPr>
          </a:p>
        </p:txBody>
      </p:sp>
    </p:spTree>
    <p:extLst>
      <p:ext uri="{BB962C8B-B14F-4D97-AF65-F5344CB8AC3E}">
        <p14:creationId xmlns:p14="http://schemas.microsoft.com/office/powerpoint/2010/main" val="5599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rPr>
              <a:t>What if…?</a:t>
            </a:r>
            <a:endParaRPr lang="en-US" sz="6000" dirty="0">
              <a:solidFill>
                <a:schemeClr val="bg1"/>
              </a:solidFill>
            </a:endParaRPr>
          </a:p>
        </p:txBody>
      </p:sp>
      <p:sp>
        <p:nvSpPr>
          <p:cNvPr id="3" name="Content Placeholder 2"/>
          <p:cNvSpPr>
            <a:spLocks noGrp="1"/>
          </p:cNvSpPr>
          <p:nvPr>
            <p:ph sz="half" idx="1"/>
          </p:nvPr>
        </p:nvSpPr>
        <p:spPr>
          <a:xfrm>
            <a:off x="451365" y="2026118"/>
            <a:ext cx="6936024" cy="4206240"/>
          </a:xfrm>
        </p:spPr>
        <p:txBody>
          <a:bodyPr>
            <a:normAutofit/>
          </a:bodyPr>
          <a:lstStyle/>
          <a:p>
            <a:pPr marL="0" indent="0">
              <a:buNone/>
            </a:pPr>
            <a:r>
              <a:rPr lang="en-US" altLang="en-US" sz="3600" dirty="0"/>
              <a:t>A WIC </a:t>
            </a:r>
            <a:r>
              <a:rPr lang="en-US" altLang="en-US" sz="3600" dirty="0" smtClean="0"/>
              <a:t>participant insists </a:t>
            </a:r>
            <a:r>
              <a:rPr lang="en-US" altLang="en-US" sz="3600" dirty="0"/>
              <a:t>that she will </a:t>
            </a:r>
            <a:r>
              <a:rPr lang="en-US" altLang="en-US" sz="3600" i="1" dirty="0"/>
              <a:t>only</a:t>
            </a:r>
            <a:r>
              <a:rPr lang="en-US" altLang="en-US" sz="3600" dirty="0"/>
              <a:t> deal with </a:t>
            </a:r>
            <a:r>
              <a:rPr lang="en-US" altLang="en-US" sz="3600" dirty="0" smtClean="0"/>
              <a:t>female staff (such as doctors or nutritionists) </a:t>
            </a:r>
            <a:r>
              <a:rPr lang="en-US" altLang="en-US" sz="3600" dirty="0"/>
              <a:t>because of religious reasons.  </a:t>
            </a:r>
            <a:endParaRPr lang="en-US" altLang="en-US" sz="3600" dirty="0" smtClean="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9894" y="1829833"/>
            <a:ext cx="3103062" cy="2327297"/>
          </a:xfrm>
        </p:spPr>
      </p:pic>
      <p:sp>
        <p:nvSpPr>
          <p:cNvPr id="10" name="Rectangle 9"/>
          <p:cNvSpPr/>
          <p:nvPr/>
        </p:nvSpPr>
        <p:spPr>
          <a:xfrm>
            <a:off x="451365" y="4640687"/>
            <a:ext cx="9436609"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en-US" sz="3200" b="1" dirty="0">
                <a:solidFill>
                  <a:schemeClr val="accent1"/>
                </a:solidFill>
              </a:rPr>
              <a:t>Do you have to accommodate her request? </a:t>
            </a:r>
            <a:endParaRPr lang="en-US" altLang="en-US" sz="3200" b="1" dirty="0" smtClean="0">
              <a:solidFill>
                <a:schemeClr val="accent1"/>
              </a:solidFill>
            </a:endParaRPr>
          </a:p>
          <a:p>
            <a:r>
              <a:rPr lang="en-US" altLang="en-US" sz="3200" b="1" dirty="0" smtClean="0">
                <a:solidFill>
                  <a:schemeClr val="accent1"/>
                </a:solidFill>
              </a:rPr>
              <a:t>Would </a:t>
            </a:r>
            <a:r>
              <a:rPr lang="en-US" altLang="en-US" sz="3200" b="1" dirty="0">
                <a:solidFill>
                  <a:schemeClr val="accent1"/>
                </a:solidFill>
              </a:rPr>
              <a:t>it be discrimination not to do so?</a:t>
            </a:r>
            <a:endParaRPr lang="en-US" sz="3200" b="1" cap="none" spc="0" dirty="0">
              <a:ln/>
              <a:solidFill>
                <a:schemeClr val="accent4"/>
              </a:solidFill>
              <a:effectLst/>
            </a:endParaRPr>
          </a:p>
        </p:txBody>
      </p:sp>
    </p:spTree>
    <p:extLst>
      <p:ext uri="{BB962C8B-B14F-4D97-AF65-F5344CB8AC3E}">
        <p14:creationId xmlns:p14="http://schemas.microsoft.com/office/powerpoint/2010/main" val="20885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Reasonable accommodation</a:t>
            </a:r>
            <a:br>
              <a:rPr lang="en-US" sz="5000" dirty="0" smtClean="0"/>
            </a:br>
            <a:r>
              <a:rPr lang="en-US" sz="5000" dirty="0" smtClean="0"/>
              <a:t>requirements</a:t>
            </a:r>
            <a:endParaRPr lang="en-US" sz="5000" dirty="0"/>
          </a:p>
        </p:txBody>
      </p:sp>
    </p:spTree>
    <p:extLst>
      <p:ext uri="{BB962C8B-B14F-4D97-AF65-F5344CB8AC3E}">
        <p14:creationId xmlns:p14="http://schemas.microsoft.com/office/powerpoint/2010/main" val="3526106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606060"/>
      </a:dk2>
      <a:lt2>
        <a:srgbClr val="EDEDED"/>
      </a:lt2>
      <a:accent1>
        <a:srgbClr val="099BDD"/>
      </a:accent1>
      <a:accent2>
        <a:srgbClr val="A5D028"/>
      </a:accent2>
      <a:accent3>
        <a:srgbClr val="0CC978"/>
      </a:accent3>
      <a:accent4>
        <a:srgbClr val="5DC8F8"/>
      </a:accent4>
      <a:accent5>
        <a:srgbClr val="FFC000"/>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https://www.oregon.gov/oha/PH/HEALTHYPEOPLEFAMILIES/WIC/Documents/cr_presentation.pptx</Url>
      <Description>Oregon WIC staff civil rights training</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Props1.xml><?xml version="1.0" encoding="utf-8"?>
<ds:datastoreItem xmlns:ds="http://schemas.openxmlformats.org/officeDocument/2006/customXml" ds:itemID="{460704E1-F7FA-4BAA-A413-7329794A42E7}"/>
</file>

<file path=customXml/itemProps2.xml><?xml version="1.0" encoding="utf-8"?>
<ds:datastoreItem xmlns:ds="http://schemas.openxmlformats.org/officeDocument/2006/customXml" ds:itemID="{8DA109EB-B90D-4189-B0E1-DC6FAF411833}"/>
</file>

<file path=customXml/itemProps3.xml><?xml version="1.0" encoding="utf-8"?>
<ds:datastoreItem xmlns:ds="http://schemas.openxmlformats.org/officeDocument/2006/customXml" ds:itemID="{DBF0183A-FB23-436C-B646-2DCBA9D2C0F5}"/>
</file>

<file path=docProps/app.xml><?xml version="1.0" encoding="utf-8"?>
<Properties xmlns="http://schemas.openxmlformats.org/officeDocument/2006/extended-properties" xmlns:vt="http://schemas.openxmlformats.org/officeDocument/2006/docPropsVTypes">
  <Template>TM03090430[[fn=Banded]]</Template>
  <TotalTime>1809</TotalTime>
  <Words>2009</Words>
  <Application>Microsoft Office PowerPoint</Application>
  <PresentationFormat>Widescreen</PresentationFormat>
  <Paragraphs>245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CommonBullets</vt:lpstr>
      <vt:lpstr>Corbel</vt:lpstr>
      <vt:lpstr>Wingdings</vt:lpstr>
      <vt:lpstr>Banded</vt:lpstr>
      <vt:lpstr>Oregon WIC staff civil rights training</vt:lpstr>
      <vt:lpstr>CIVIL RIGHTS rEGULATIONS</vt:lpstr>
      <vt:lpstr>What is discrimination?</vt:lpstr>
      <vt:lpstr>What are the protected classes?</vt:lpstr>
      <vt:lpstr>Types of discrimination</vt:lpstr>
      <vt:lpstr>Some other examples</vt:lpstr>
      <vt:lpstr>But WIC discriminates, right?</vt:lpstr>
      <vt:lpstr>What if…?</vt:lpstr>
      <vt:lpstr>Reasonable accommodation requirements</vt:lpstr>
      <vt:lpstr>examples</vt:lpstr>
      <vt:lpstr>What if…?</vt:lpstr>
      <vt:lpstr>Limited English proficiency requirements</vt:lpstr>
      <vt:lpstr>When we translate</vt:lpstr>
      <vt:lpstr>What other services may be needed</vt:lpstr>
      <vt:lpstr>What if…?</vt:lpstr>
      <vt:lpstr>What if…?</vt:lpstr>
      <vt:lpstr>Public notification Requirements</vt:lpstr>
      <vt:lpstr>components</vt:lpstr>
      <vt:lpstr>What if…?</vt:lpstr>
      <vt:lpstr>Non-discrimination statement</vt:lpstr>
      <vt:lpstr>What if…?</vt:lpstr>
      <vt:lpstr>Data collection requirements</vt:lpstr>
      <vt:lpstr>Collecting racial/ethnic data</vt:lpstr>
      <vt:lpstr>What if the participant declines?</vt:lpstr>
      <vt:lpstr>What if…?</vt:lpstr>
      <vt:lpstr>Compliance review</vt:lpstr>
      <vt:lpstr>CR compliance review</vt:lpstr>
      <vt:lpstr>complaints</vt:lpstr>
      <vt:lpstr>Two required components  of a civil rights complaint</vt:lpstr>
      <vt:lpstr>Who can file a complaint?</vt:lpstr>
      <vt:lpstr>Complaints can be filed with USDA</vt:lpstr>
      <vt:lpstr>Complaints can be filed with state wic office or local agency </vt:lpstr>
      <vt:lpstr>Complaint process: stores</vt:lpstr>
      <vt:lpstr>Complaint process: state or local staff</vt:lpstr>
      <vt:lpstr>What if…?</vt:lpstr>
      <vt:lpstr>Conflict resolution</vt:lpstr>
      <vt:lpstr>When participants are angry</vt:lpstr>
      <vt:lpstr>Defusing angry situations with l.o.v.e.</vt:lpstr>
      <vt:lpstr>Listen</vt:lpstr>
      <vt:lpstr>Ask open-ended questions</vt:lpstr>
      <vt:lpstr>Validate concerns</vt:lpstr>
      <vt:lpstr>Empower, educate, and empathize</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WIC staff civil rights training</dc:title>
  <dc:creator>Holly Wilkalis</dc:creator>
  <dc:description>revised spring 2016</dc:description>
  <cp:lastModifiedBy>Holly Wilkalis</cp:lastModifiedBy>
  <cp:revision>10</cp:revision>
  <dcterms:created xsi:type="dcterms:W3CDTF">2016-02-29T17:46:24Z</dcterms:created>
  <dcterms:modified xsi:type="dcterms:W3CDTF">2016-06-16T23:26:10Z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7a8214dd-047d-4ac3-b198-53133860870f,2;7a8214dd-047d-4ac3-b198-53133860870f,4;7a8214dd-047d-4ac3-b198-53133860870f,7;</vt:lpwstr>
  </property>
  <property fmtid="{D5CDD505-2E9C-101B-9397-08002B2CF9AE}" pid="4" name="Order">
    <vt:r8>107700</vt:r8>
  </property>
</Properties>
</file>