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9.xml" ContentType="application/vnd.openxmlformats-officedocument.presentationml.slide+xml"/>
  <Override PartName="/ppt/slides/slide17.xml" ContentType="application/vnd.openxmlformats-officedocument.presentationml.slide+xml"/>
  <Override PartName="/ppt/slides/slide3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8.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notesSlides/notesSlide27.xml" ContentType="application/vnd.openxmlformats-officedocument.presentationml.notesSlide+xml"/>
  <Override PartName="/ppt/notesSlides/notesSlide4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slideMasters/slideMaster2.xml" ContentType="application/vnd.openxmlformats-officedocument.presentationml.slideMaster+xml"/>
  <Override PartName="/ppt/notesSlides/notesSlide38.xml" ContentType="application/vnd.openxmlformats-officedocument.presentationml.notesSlide+xml"/>
  <Override PartName="/ppt/slideMasters/slideMaster1.xml" ContentType="application/vnd.openxmlformats-officedocument.presentationml.slideMaster+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2.xml" ContentType="application/vnd.openxmlformats-officedocument.presentationml.notesSlide+xml"/>
  <Override PartName="/ppt/notesSlides/notesSlide34.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44"/>
  </p:notesMasterIdLst>
  <p:handoutMasterIdLst>
    <p:handoutMasterId r:id="rId45"/>
  </p:handoutMasterIdLst>
  <p:sldIdLst>
    <p:sldId id="365" r:id="rId3"/>
    <p:sldId id="406" r:id="rId4"/>
    <p:sldId id="386" r:id="rId5"/>
    <p:sldId id="412" r:id="rId6"/>
    <p:sldId id="414" r:id="rId7"/>
    <p:sldId id="400" r:id="rId8"/>
    <p:sldId id="416" r:id="rId9"/>
    <p:sldId id="417" r:id="rId10"/>
    <p:sldId id="362" r:id="rId11"/>
    <p:sldId id="391" r:id="rId12"/>
    <p:sldId id="383" r:id="rId13"/>
    <p:sldId id="316" r:id="rId14"/>
    <p:sldId id="354" r:id="rId15"/>
    <p:sldId id="388" r:id="rId16"/>
    <p:sldId id="399" r:id="rId17"/>
    <p:sldId id="398" r:id="rId18"/>
    <p:sldId id="403" r:id="rId19"/>
    <p:sldId id="401" r:id="rId20"/>
    <p:sldId id="404" r:id="rId21"/>
    <p:sldId id="382" r:id="rId22"/>
    <p:sldId id="418" r:id="rId23"/>
    <p:sldId id="419" r:id="rId24"/>
    <p:sldId id="420" r:id="rId25"/>
    <p:sldId id="377" r:id="rId26"/>
    <p:sldId id="409" r:id="rId27"/>
    <p:sldId id="378" r:id="rId28"/>
    <p:sldId id="385" r:id="rId29"/>
    <p:sldId id="405" r:id="rId30"/>
    <p:sldId id="381" r:id="rId31"/>
    <p:sldId id="361" r:id="rId32"/>
    <p:sldId id="413" r:id="rId33"/>
    <p:sldId id="407" r:id="rId34"/>
    <p:sldId id="393" r:id="rId35"/>
    <p:sldId id="394" r:id="rId36"/>
    <p:sldId id="395" r:id="rId37"/>
    <p:sldId id="353" r:id="rId38"/>
    <p:sldId id="410" r:id="rId39"/>
    <p:sldId id="411" r:id="rId40"/>
    <p:sldId id="376" r:id="rId41"/>
    <p:sldId id="372" r:id="rId42"/>
    <p:sldId id="371"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68880" autoAdjust="0"/>
  </p:normalViewPr>
  <p:slideViewPr>
    <p:cSldViewPr>
      <p:cViewPr varScale="1">
        <p:scale>
          <a:sx n="61" d="100"/>
          <a:sy n="61" d="100"/>
        </p:scale>
        <p:origin x="2078" y="5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647" tIns="46324" rIns="92647" bIns="4632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5"/>
          </a:xfrm>
          <a:prstGeom prst="rect">
            <a:avLst/>
          </a:prstGeom>
        </p:spPr>
        <p:txBody>
          <a:bodyPr vert="horz" lIns="92647" tIns="46324" rIns="92647" bIns="46324" rtlCol="0"/>
          <a:lstStyle>
            <a:lvl1pPr algn="r">
              <a:defRPr sz="1200"/>
            </a:lvl1pPr>
          </a:lstStyle>
          <a:p>
            <a:fld id="{219CAF49-4953-4079-AB7E-37CA5EA7A0AF}" type="datetimeFigureOut">
              <a:rPr lang="en-US" smtClean="0"/>
              <a:t>3/15/2017</a:t>
            </a:fld>
            <a:endParaRPr lang="en-US"/>
          </a:p>
        </p:txBody>
      </p:sp>
      <p:sp>
        <p:nvSpPr>
          <p:cNvPr id="4" name="Footer Placeholder 3"/>
          <p:cNvSpPr>
            <a:spLocks noGrp="1"/>
          </p:cNvSpPr>
          <p:nvPr>
            <p:ph type="ftr" sz="quarter" idx="2"/>
          </p:nvPr>
        </p:nvSpPr>
        <p:spPr>
          <a:xfrm>
            <a:off x="0" y="8829968"/>
            <a:ext cx="3037840" cy="466434"/>
          </a:xfrm>
          <a:prstGeom prst="rect">
            <a:avLst/>
          </a:prstGeom>
        </p:spPr>
        <p:txBody>
          <a:bodyPr vert="horz" lIns="92647" tIns="46324" rIns="92647" bIns="4632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2647" tIns="46324" rIns="92647" bIns="46324" rtlCol="0" anchor="b"/>
          <a:lstStyle>
            <a:lvl1pPr algn="r">
              <a:defRPr sz="1200"/>
            </a:lvl1pPr>
          </a:lstStyle>
          <a:p>
            <a:fld id="{A9DE178A-BF57-4851-BFD6-950BAAA24642}" type="slidenum">
              <a:rPr lang="en-US" smtClean="0"/>
              <a:t>‹#›</a:t>
            </a:fld>
            <a:endParaRPr lang="en-US"/>
          </a:p>
        </p:txBody>
      </p:sp>
    </p:spTree>
    <p:extLst>
      <p:ext uri="{BB962C8B-B14F-4D97-AF65-F5344CB8AC3E}">
        <p14:creationId xmlns:p14="http://schemas.microsoft.com/office/powerpoint/2010/main" val="1537445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647" tIns="46324" rIns="92647" bIns="4632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647" tIns="46324" rIns="92647" bIns="46324" rtlCol="0"/>
          <a:lstStyle>
            <a:lvl1pPr algn="r">
              <a:defRPr sz="1200"/>
            </a:lvl1pPr>
          </a:lstStyle>
          <a:p>
            <a:fld id="{63A7C8B3-9E69-4A38-9C58-2EEDB3B91C06}" type="datetimeFigureOut">
              <a:rPr lang="en-US" smtClean="0"/>
              <a:pPr/>
              <a:t>3/15/2017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647" tIns="46324" rIns="92647" bIns="4632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647" tIns="46324" rIns="92647" bIns="463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647" tIns="46324" rIns="92647" bIns="4632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647" tIns="46324" rIns="92647" bIns="46324" rtlCol="0" anchor="b"/>
          <a:lstStyle>
            <a:lvl1pPr algn="r">
              <a:defRPr sz="1200"/>
            </a:lvl1pPr>
          </a:lstStyle>
          <a:p>
            <a:fld id="{DCDC718F-094A-416A-AE9D-E2E645B01610}" type="slidenum">
              <a:rPr lang="en-US" smtClean="0"/>
              <a:pPr/>
              <a:t>‹#›</a:t>
            </a:fld>
            <a:endParaRPr lang="en-US"/>
          </a:p>
        </p:txBody>
      </p:sp>
    </p:spTree>
    <p:extLst>
      <p:ext uri="{BB962C8B-B14F-4D97-AF65-F5344CB8AC3E}">
        <p14:creationId xmlns:p14="http://schemas.microsoft.com/office/powerpoint/2010/main" val="3472039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of the planning and preparation, it is time to get out of our starting blocks and begin implementation! And implementation in Oregon began with training the pilot agencies…</a:t>
            </a:r>
          </a:p>
        </p:txBody>
      </p:sp>
      <p:sp>
        <p:nvSpPr>
          <p:cNvPr id="4" name="Slide Number Placeholder 3"/>
          <p:cNvSpPr>
            <a:spLocks noGrp="1"/>
          </p:cNvSpPr>
          <p:nvPr>
            <p:ph type="sldNum" sz="quarter" idx="10"/>
          </p:nvPr>
        </p:nvSpPr>
        <p:spPr/>
        <p:txBody>
          <a:bodyPr/>
          <a:lstStyle/>
          <a:p>
            <a:fld id="{DCDC718F-094A-416A-AE9D-E2E645B01610}" type="slidenum">
              <a:rPr lang="en-US" smtClean="0"/>
              <a:pPr/>
              <a:t>1</a:t>
            </a:fld>
            <a:endParaRPr lang="en-US"/>
          </a:p>
        </p:txBody>
      </p:sp>
    </p:spTree>
    <p:extLst>
      <p:ext uri="{BB962C8B-B14F-4D97-AF65-F5344CB8AC3E}">
        <p14:creationId xmlns:p14="http://schemas.microsoft.com/office/powerpoint/2010/main" val="257088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pilot agencies completed conversions both individually and in groups. The group sessions were for those families who were scheduled for second nutrition education contacts during the three months following conversion. Group</a:t>
            </a:r>
            <a:r>
              <a:rPr lang="en-US" baseline="0" dirty="0"/>
              <a:t> session </a:t>
            </a:r>
            <a:r>
              <a:rPr lang="en-US" dirty="0"/>
              <a:t>guidelines for </a:t>
            </a:r>
            <a:r>
              <a:rPr lang="en-US" dirty="0" err="1"/>
              <a:t>eWIC</a:t>
            </a:r>
            <a:r>
              <a:rPr lang="en-US" dirty="0"/>
              <a:t> conversion were developed based on their experience. In</a:t>
            </a:r>
            <a:r>
              <a:rPr lang="en-US" baseline="0" dirty="0"/>
              <a:t> this slide, a Linn County instructor walks a group of families through the change to </a:t>
            </a:r>
            <a:r>
              <a:rPr lang="en-US" baseline="0" dirty="0" err="1"/>
              <a:t>eWIC</a:t>
            </a:r>
            <a:r>
              <a:rPr lang="en-US" baseline="0" dirty="0"/>
              <a:t>.</a:t>
            </a:r>
          </a:p>
          <a:p>
            <a:endParaRPr lang="en-US" baseline="0" dirty="0"/>
          </a:p>
          <a:p>
            <a:pPr defTabSz="926470">
              <a:defRPr/>
            </a:pPr>
            <a:r>
              <a:rPr lang="en-US" dirty="0"/>
              <a:t>All of the insights that were gleaned from the pilot staff were shared with other agencies via technical assistance calls, monthly status reports and face to face meetings that Kim described previously.</a:t>
            </a:r>
            <a:endParaRPr lang="en-US" dirty="0"/>
          </a:p>
          <a:p>
            <a:endParaRPr lang="en-US" baseline="0"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10</a:t>
            </a:fld>
            <a:endParaRPr lang="en-US"/>
          </a:p>
        </p:txBody>
      </p:sp>
    </p:spTree>
    <p:extLst>
      <p:ext uri="{BB962C8B-B14F-4D97-AF65-F5344CB8AC3E}">
        <p14:creationId xmlns:p14="http://schemas.microsoft.com/office/powerpoint/2010/main" val="95572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working with our outstanding pilot agencies, we were ready to make the leap to statewide rollout.  And we were hoping for a soft landing! </a:t>
            </a:r>
          </a:p>
        </p:txBody>
      </p:sp>
      <p:sp>
        <p:nvSpPr>
          <p:cNvPr id="4" name="Slide Number Placeholder 3"/>
          <p:cNvSpPr>
            <a:spLocks noGrp="1"/>
          </p:cNvSpPr>
          <p:nvPr>
            <p:ph type="sldNum" sz="quarter" idx="10"/>
          </p:nvPr>
        </p:nvSpPr>
        <p:spPr/>
        <p:txBody>
          <a:bodyPr/>
          <a:lstStyle/>
          <a:p>
            <a:fld id="{DCDC718F-094A-416A-AE9D-E2E645B01610}" type="slidenum">
              <a:rPr lang="en-US" smtClean="0"/>
              <a:pPr/>
              <a:t>11</a:t>
            </a:fld>
            <a:endParaRPr lang="en-US"/>
          </a:p>
        </p:txBody>
      </p:sp>
    </p:spTree>
    <p:extLst>
      <p:ext uri="{BB962C8B-B14F-4D97-AF65-F5344CB8AC3E}">
        <p14:creationId xmlns:p14="http://schemas.microsoft.com/office/powerpoint/2010/main" val="316398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an ambitious training schedule that allowed 7 trainers to train over 300 local agency staff in 8 weeks in both Portland and around the state. The more efficiently we could get everyone trained, the sooner conversion would be complete and we could stop running two different systems for benefit delivery at the same time. </a:t>
            </a:r>
          </a:p>
        </p:txBody>
      </p:sp>
      <p:sp>
        <p:nvSpPr>
          <p:cNvPr id="4" name="Slide Number Placeholder 3"/>
          <p:cNvSpPr>
            <a:spLocks noGrp="1"/>
          </p:cNvSpPr>
          <p:nvPr>
            <p:ph type="sldNum" sz="quarter" idx="10"/>
          </p:nvPr>
        </p:nvSpPr>
        <p:spPr/>
        <p:txBody>
          <a:bodyPr/>
          <a:lstStyle/>
          <a:p>
            <a:fld id="{DCDC718F-094A-416A-AE9D-E2E645B01610}" type="slidenum">
              <a:rPr lang="en-US" smtClean="0"/>
              <a:pPr/>
              <a:t>12</a:t>
            </a:fld>
            <a:endParaRPr lang="en-US"/>
          </a:p>
        </p:txBody>
      </p:sp>
    </p:spTree>
    <p:extLst>
      <p:ext uri="{BB962C8B-B14F-4D97-AF65-F5344CB8AC3E}">
        <p14:creationId xmlns:p14="http://schemas.microsoft.com/office/powerpoint/2010/main" val="2755815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followed the same format for training as we did for the pilots and staff attended training two weeks prior to conversion.  During the two weeks following the training, staff could practice the</a:t>
            </a:r>
            <a:r>
              <a:rPr lang="en-US" baseline="0" dirty="0"/>
              <a:t> </a:t>
            </a:r>
            <a:r>
              <a:rPr lang="en-US" dirty="0"/>
              <a:t>new </a:t>
            </a:r>
            <a:r>
              <a:rPr lang="en-US" dirty="0" err="1"/>
              <a:t>eWIC</a:t>
            </a:r>
            <a:r>
              <a:rPr lang="en-US" dirty="0"/>
              <a:t> functionality in our practice data base.  This data base mirrors production</a:t>
            </a:r>
            <a:r>
              <a:rPr lang="en-US" baseline="0" dirty="0"/>
              <a:t> and </a:t>
            </a:r>
            <a:r>
              <a:rPr lang="en-US" dirty="0"/>
              <a:t>refreshes every month so can be used again and again. Every program was encouraged to revisit their clinic readiness,</a:t>
            </a:r>
            <a:r>
              <a:rPr lang="en-US" baseline="0" dirty="0"/>
              <a:t> </a:t>
            </a:r>
            <a:r>
              <a:rPr lang="en-US" dirty="0"/>
              <a:t>scheduling plans and clinic flow in light of the new procedures they had learned.</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13</a:t>
            </a:fld>
            <a:endParaRPr lang="en-US"/>
          </a:p>
        </p:txBody>
      </p:sp>
    </p:spTree>
    <p:extLst>
      <p:ext uri="{BB962C8B-B14F-4D97-AF65-F5344CB8AC3E}">
        <p14:creationId xmlns:p14="http://schemas.microsoft.com/office/powerpoint/2010/main" val="2261459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training, we either journeyed to Room 450 in this building or we headed out and about with our trusty laptops, a stellar training plan and miles of cords for power and routers and card readers. Here is Beth in a training we conducted in Eugene. (And I am not kidding about the cords!)</a:t>
            </a:r>
          </a:p>
        </p:txBody>
      </p:sp>
      <p:sp>
        <p:nvSpPr>
          <p:cNvPr id="4" name="Slide Number Placeholder 3"/>
          <p:cNvSpPr>
            <a:spLocks noGrp="1"/>
          </p:cNvSpPr>
          <p:nvPr>
            <p:ph type="sldNum" sz="quarter" idx="10"/>
          </p:nvPr>
        </p:nvSpPr>
        <p:spPr/>
        <p:txBody>
          <a:bodyPr/>
          <a:lstStyle/>
          <a:p>
            <a:fld id="{DCDC718F-094A-416A-AE9D-E2E645B01610}" type="slidenum">
              <a:rPr lang="en-US" smtClean="0"/>
              <a:pPr/>
              <a:t>14</a:t>
            </a:fld>
            <a:endParaRPr lang="en-US"/>
          </a:p>
        </p:txBody>
      </p:sp>
    </p:spTree>
    <p:extLst>
      <p:ext uri="{BB962C8B-B14F-4D97-AF65-F5344CB8AC3E}">
        <p14:creationId xmlns:p14="http://schemas.microsoft.com/office/powerpoint/2010/main" val="578556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where we were training, we arrived with a workbook and resource packet for each trainee. We brought shopper </a:t>
            </a:r>
            <a:r>
              <a:rPr lang="en-US" dirty="0" err="1"/>
              <a:t>ed</a:t>
            </a:r>
            <a:r>
              <a:rPr lang="en-US" dirty="0"/>
              <a:t> materials and equipment to offer their first experience with </a:t>
            </a:r>
            <a:r>
              <a:rPr lang="en-US" dirty="0" err="1"/>
              <a:t>eWIC</a:t>
            </a:r>
            <a:r>
              <a:rPr lang="en-US" dirty="0"/>
              <a:t> shopping. All of the written materials are on our website and available for your review. Other shopper </a:t>
            </a:r>
            <a:r>
              <a:rPr lang="en-US" dirty="0" err="1"/>
              <a:t>ed</a:t>
            </a:r>
            <a:r>
              <a:rPr lang="en-US" dirty="0"/>
              <a:t> items are in your packet and I</a:t>
            </a:r>
            <a:r>
              <a:rPr lang="en-US" baseline="0" dirty="0"/>
              <a:t> will introduce you to those items in a moment.</a:t>
            </a:r>
            <a:endParaRPr lang="en-US" dirty="0"/>
          </a:p>
          <a:p>
            <a:endParaRPr lang="en-US" dirty="0"/>
          </a:p>
          <a:p>
            <a:r>
              <a:rPr lang="en-US" dirty="0"/>
              <a:t>The workbook that we developed contained the agenda for the training and</a:t>
            </a:r>
            <a:r>
              <a:rPr lang="en-US" baseline="0" dirty="0"/>
              <a:t> details for</a:t>
            </a:r>
            <a:r>
              <a:rPr lang="en-US" dirty="0"/>
              <a:t> 5 practice activities. These activities were based on scenarios that progressed from the basic to more complicated, from converting a single participant to </a:t>
            </a:r>
            <a:r>
              <a:rPr lang="en-US" dirty="0" err="1"/>
              <a:t>eWIC</a:t>
            </a:r>
            <a:r>
              <a:rPr lang="en-US" dirty="0"/>
              <a:t> to food package modifications and use of formula warehouse in the </a:t>
            </a:r>
            <a:r>
              <a:rPr lang="en-US" dirty="0" err="1"/>
              <a:t>eWIC</a:t>
            </a:r>
            <a:r>
              <a:rPr lang="en-US" dirty="0"/>
              <a:t> world. </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15</a:t>
            </a:fld>
            <a:endParaRPr lang="en-US"/>
          </a:p>
        </p:txBody>
      </p:sp>
    </p:spTree>
    <p:extLst>
      <p:ext uri="{BB962C8B-B14F-4D97-AF65-F5344CB8AC3E}">
        <p14:creationId xmlns:p14="http://schemas.microsoft.com/office/powerpoint/2010/main" val="54007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defRPr/>
            </a:pPr>
            <a:r>
              <a:rPr lang="en-US" dirty="0"/>
              <a:t>The resource packet contained job aides that summarized significant changes to policy and provided specific guidance on new procedures. The resources we provided covered the bullet points on this slide. These were key actions that staff needed to understand and address with each family. Each step could be taken in almost any order, but they all need to be completed for a successful transition</a:t>
            </a:r>
            <a:r>
              <a:rPr lang="en-US" baseline="0" dirty="0"/>
              <a:t> to </a:t>
            </a:r>
            <a:r>
              <a:rPr lang="en-US" baseline="0" dirty="0" err="1"/>
              <a:t>eWIC</a:t>
            </a:r>
            <a:r>
              <a:rPr lang="en-US" baseline="0" dirty="0"/>
              <a:t>. The steps include:</a:t>
            </a:r>
            <a:endParaRPr lang="en-US" dirty="0"/>
          </a:p>
          <a:p>
            <a:pPr defTabSz="926470">
              <a:defRPr/>
            </a:pPr>
            <a:endParaRPr lang="en-US" dirty="0"/>
          </a:p>
          <a:p>
            <a:pPr lvl="0"/>
            <a:r>
              <a:rPr lang="en-US" b="1" dirty="0"/>
              <a:t>Assign</a:t>
            </a:r>
            <a:r>
              <a:rPr lang="en-US" dirty="0"/>
              <a:t> benefits (checking the new FPA screen in TWIST and saving the correct food package)</a:t>
            </a:r>
          </a:p>
          <a:p>
            <a:pPr lvl="0"/>
            <a:r>
              <a:rPr lang="en-US" b="1" dirty="0"/>
              <a:t>Benefits</a:t>
            </a:r>
            <a:r>
              <a:rPr lang="en-US" dirty="0"/>
              <a:t> issued (on the updated FSS screen in TWIST and print a Benefits List)</a:t>
            </a:r>
          </a:p>
          <a:p>
            <a:pPr lvl="0"/>
            <a:r>
              <a:rPr lang="en-US" b="1" dirty="0"/>
              <a:t>Cardholder</a:t>
            </a:r>
            <a:r>
              <a:rPr lang="en-US" dirty="0"/>
              <a:t> assigned and </a:t>
            </a:r>
            <a:r>
              <a:rPr lang="en-US" dirty="0" err="1"/>
              <a:t>eWIC</a:t>
            </a:r>
            <a:r>
              <a:rPr lang="en-US" dirty="0"/>
              <a:t> </a:t>
            </a:r>
            <a:r>
              <a:rPr lang="en-US" b="1" dirty="0"/>
              <a:t>card</a:t>
            </a:r>
            <a:r>
              <a:rPr lang="en-US" dirty="0"/>
              <a:t> issued (learning how to use the new FCS screen in TWIST)</a:t>
            </a:r>
          </a:p>
          <a:p>
            <a:pPr lvl="0"/>
            <a:r>
              <a:rPr lang="en-US" b="1" dirty="0"/>
              <a:t>Documents</a:t>
            </a:r>
            <a:r>
              <a:rPr lang="en-US" dirty="0"/>
              <a:t> signed (review updated Rights and Responsibilities form and sign a new Participant Signature form that Beth shared in</a:t>
            </a:r>
            <a:r>
              <a:rPr lang="en-US" baseline="0" dirty="0"/>
              <a:t> her section</a:t>
            </a:r>
            <a:r>
              <a:rPr lang="en-US" dirty="0"/>
              <a:t>). This was the first piece we trained on as it did not involve the data system. Then we turned our focus to the data system changes and finally spent a lot of time on…</a:t>
            </a:r>
          </a:p>
          <a:p>
            <a:pPr lvl="0"/>
            <a:r>
              <a:rPr lang="en-US" b="1" dirty="0"/>
              <a:t>Educate</a:t>
            </a:r>
            <a:r>
              <a:rPr lang="en-US" dirty="0"/>
              <a:t> the shopper (including how to print and describe a Benefits List and what to cover in the all important provision</a:t>
            </a:r>
            <a:r>
              <a:rPr lang="en-US" baseline="0" dirty="0"/>
              <a:t> of</a:t>
            </a:r>
            <a:r>
              <a:rPr lang="en-US" dirty="0"/>
              <a:t> shopper education)</a:t>
            </a:r>
          </a:p>
          <a:p>
            <a:pPr lvl="0"/>
            <a:endParaRPr lang="en-US" dirty="0"/>
          </a:p>
          <a:p>
            <a:pPr lvl="0"/>
            <a:r>
              <a:rPr lang="en-US" dirty="0"/>
              <a:t>Let</a:t>
            </a:r>
            <a:r>
              <a:rPr lang="en-US" baseline="0" dirty="0"/>
              <a:t> me summarize the training flow that captured all of these elements…</a:t>
            </a:r>
            <a:endParaRPr lang="en-US" dirty="0"/>
          </a:p>
          <a:p>
            <a:pPr defTabSz="926470">
              <a:defRPr/>
            </a:pPr>
            <a:endParaRPr lang="en-US" dirty="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16</a:t>
            </a:fld>
            <a:endParaRPr lang="en-US"/>
          </a:p>
        </p:txBody>
      </p:sp>
    </p:spTree>
    <p:extLst>
      <p:ext uri="{BB962C8B-B14F-4D97-AF65-F5344CB8AC3E}">
        <p14:creationId xmlns:p14="http://schemas.microsoft.com/office/powerpoint/2010/main" val="4054421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training flow began with identifying when participants were eligible to convert.  All family members needed to be converted at the same time so conversion could not happen until there were no future vouchers assigned for any participant in the family.  Once a</a:t>
            </a:r>
            <a:r>
              <a:rPr lang="en-US" baseline="0" dirty="0"/>
              <a:t> family is ready for conversion, the required documents can be signed and </a:t>
            </a:r>
            <a:r>
              <a:rPr lang="en-US" baseline="0" dirty="0" err="1"/>
              <a:t>eWIC</a:t>
            </a:r>
            <a:r>
              <a:rPr lang="en-US" baseline="0" dirty="0"/>
              <a:t> information can be shared. </a:t>
            </a:r>
          </a:p>
          <a:p>
            <a:endParaRPr lang="en-US" baseline="0" dirty="0"/>
          </a:p>
          <a:p>
            <a:r>
              <a:rPr lang="en-US" dirty="0"/>
              <a:t>In this picture, Kim is in Klamath Falls talking with staff about the new cardholder screen in TWIST and demonstrating how to issue </a:t>
            </a:r>
            <a:r>
              <a:rPr lang="en-US" dirty="0" err="1"/>
              <a:t>eWIC</a:t>
            </a:r>
            <a:r>
              <a:rPr lang="en-US" dirty="0"/>
              <a:t> cards. Each trainee was issued their own set of test cards and a card reader in order to get hands on practice with the process of card issuance. Our test cards look like this and the card reader is a simple device that is basically plug and play. With a quick swipe, the card number is inserted on the cardholder screen.</a:t>
            </a:r>
          </a:p>
        </p:txBody>
      </p:sp>
      <p:sp>
        <p:nvSpPr>
          <p:cNvPr id="4" name="Slide Number Placeholder 3"/>
          <p:cNvSpPr>
            <a:spLocks noGrp="1"/>
          </p:cNvSpPr>
          <p:nvPr>
            <p:ph type="sldNum" sz="quarter" idx="10"/>
          </p:nvPr>
        </p:nvSpPr>
        <p:spPr/>
        <p:txBody>
          <a:bodyPr/>
          <a:lstStyle/>
          <a:p>
            <a:fld id="{DCDC718F-094A-416A-AE9D-E2E645B01610}" type="slidenum">
              <a:rPr lang="en-US" smtClean="0"/>
              <a:pPr/>
              <a:t>17</a:t>
            </a:fld>
            <a:endParaRPr lang="en-US"/>
          </a:p>
        </p:txBody>
      </p:sp>
    </p:spTree>
    <p:extLst>
      <p:ext uri="{BB962C8B-B14F-4D97-AF65-F5344CB8AC3E}">
        <p14:creationId xmlns:p14="http://schemas.microsoft.com/office/powerpoint/2010/main" val="2856690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in the training design, we introduced staff to the new food package assignment screen in TWIST and the new benefit issuance functionality on our Family Summary Screen. Here, another of our nutrition consultant trainers, Cheryl, is in Roseburg discussing how to print the benefits list for a newly converted family. </a:t>
            </a:r>
          </a:p>
          <a:p>
            <a:endParaRPr lang="en-US" dirty="0"/>
          </a:p>
          <a:p>
            <a:r>
              <a:rPr lang="en-US" dirty="0"/>
              <a:t>Our benefits list shows all aggregated (not aggravated!) benefits that have been issued for all participants in the family.  It is in real time so it is possible to see exactly what is left in the participants account after every shopping trip. We recommended that staff print off a list for each family when they were converted as part of their shopper</a:t>
            </a:r>
            <a:r>
              <a:rPr lang="en-US" baseline="0" dirty="0"/>
              <a:t> training </a:t>
            </a:r>
            <a:r>
              <a:rPr lang="en-US" dirty="0"/>
              <a:t>so it was helpful to have the certifier near a document printer. </a:t>
            </a:r>
          </a:p>
          <a:p>
            <a:endParaRPr lang="en-US" dirty="0"/>
          </a:p>
          <a:p>
            <a:r>
              <a:rPr lang="en-US" dirty="0"/>
              <a:t>After the initial conversion, many families found they could check their benefits easily by other methods so they do not need to have a benefit list printed out a each WIC visit.  We will review some of these other options in a minute… </a:t>
            </a:r>
          </a:p>
        </p:txBody>
      </p:sp>
      <p:sp>
        <p:nvSpPr>
          <p:cNvPr id="4" name="Slide Number Placeholder 3"/>
          <p:cNvSpPr>
            <a:spLocks noGrp="1"/>
          </p:cNvSpPr>
          <p:nvPr>
            <p:ph type="sldNum" sz="quarter" idx="10"/>
          </p:nvPr>
        </p:nvSpPr>
        <p:spPr/>
        <p:txBody>
          <a:bodyPr/>
          <a:lstStyle/>
          <a:p>
            <a:fld id="{DCDC718F-094A-416A-AE9D-E2E645B01610}" type="slidenum">
              <a:rPr lang="en-US" smtClean="0"/>
              <a:pPr/>
              <a:t>18</a:t>
            </a:fld>
            <a:endParaRPr lang="en-US"/>
          </a:p>
        </p:txBody>
      </p:sp>
    </p:spTree>
    <p:extLst>
      <p:ext uri="{BB962C8B-B14F-4D97-AF65-F5344CB8AC3E}">
        <p14:creationId xmlns:p14="http://schemas.microsoft.com/office/powerpoint/2010/main" val="2008932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one final picture of a regional training, (we did a lot of regional training!) and it is Mary in Lincoln City working on the section of the training where the trainees get experience </a:t>
            </a:r>
            <a:r>
              <a:rPr lang="en-US" dirty="0" err="1"/>
              <a:t>PINing</a:t>
            </a:r>
            <a:r>
              <a:rPr lang="en-US" dirty="0"/>
              <a:t> one of their test cards and using it to virtual shop with a point of sale or POS device. The POS machine is used in smaller grocery stores that do not have integrated systems. You will hear a lot more about both of these systems in the vendor training tomorrow. </a:t>
            </a:r>
          </a:p>
          <a:p>
            <a:endParaRPr lang="en-US" dirty="0"/>
          </a:p>
          <a:p>
            <a:r>
              <a:rPr lang="en-US" dirty="0"/>
              <a:t>Once “shopping” was completed using scanned UPC codes and pretend prices, staff could go into the participant record and see the changes on the food package assignment screen and the benefit list.  They also had a chance to modify a food package after benefits had been spent. This was another hands on activity that received a lot of positive feedback from the staff.</a:t>
            </a:r>
          </a:p>
        </p:txBody>
      </p:sp>
      <p:sp>
        <p:nvSpPr>
          <p:cNvPr id="4" name="Slide Number Placeholder 3"/>
          <p:cNvSpPr>
            <a:spLocks noGrp="1"/>
          </p:cNvSpPr>
          <p:nvPr>
            <p:ph type="sldNum" sz="quarter" idx="10"/>
          </p:nvPr>
        </p:nvSpPr>
        <p:spPr/>
        <p:txBody>
          <a:bodyPr/>
          <a:lstStyle/>
          <a:p>
            <a:fld id="{DCDC718F-094A-416A-AE9D-E2E645B01610}" type="slidenum">
              <a:rPr lang="en-US" smtClean="0"/>
              <a:pPr/>
              <a:t>19</a:t>
            </a:fld>
            <a:endParaRPr lang="en-US"/>
          </a:p>
        </p:txBody>
      </p:sp>
    </p:spTree>
    <p:extLst>
      <p:ext uri="{BB962C8B-B14F-4D97-AF65-F5344CB8AC3E}">
        <p14:creationId xmlns:p14="http://schemas.microsoft.com/office/powerpoint/2010/main" val="312317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you’ve heard this morning, our pilot agencies were the Benton and Linn County WIC programs. To give you a sense of size, </a:t>
            </a:r>
            <a:r>
              <a:rPr lang="en-US" baseline="0" dirty="0"/>
              <a:t>Benton has an assigned caseload of just over 1400 participants and Linn’s caseload is 3500 per month. Three months after conversion, all of the pilot agency’s families have transitioned to </a:t>
            </a:r>
            <a:r>
              <a:rPr lang="en-US" baseline="0" dirty="0" err="1"/>
              <a:t>eWIC</a:t>
            </a:r>
            <a:r>
              <a:rPr lang="en-US" baseline="0" dirty="0"/>
              <a:t> and these participants had successfully completed over 10,000 transactions worth more than $250,000 in local stores! So how did we get there?</a:t>
            </a:r>
            <a:endParaRPr lang="en-US" dirty="0"/>
          </a:p>
        </p:txBody>
      </p:sp>
      <p:sp>
        <p:nvSpPr>
          <p:cNvPr id="4" name="Slide Number Placeholder 3"/>
          <p:cNvSpPr>
            <a:spLocks noGrp="1"/>
          </p:cNvSpPr>
          <p:nvPr>
            <p:ph type="sldNum" sz="quarter" idx="10"/>
          </p:nvPr>
        </p:nvSpPr>
        <p:spPr/>
        <p:txBody>
          <a:bodyPr/>
          <a:lstStyle/>
          <a:p>
            <a:fld id="{A3547A48-F797-4028-8D5F-B9AE4E4F6A79}" type="slidenum">
              <a:rPr lang="en-US" smtClean="0"/>
              <a:pPr/>
              <a:t>2</a:t>
            </a:fld>
            <a:endParaRPr lang="en-US" dirty="0"/>
          </a:p>
        </p:txBody>
      </p:sp>
    </p:spTree>
    <p:extLst>
      <p:ext uri="{BB962C8B-B14F-4D97-AF65-F5344CB8AC3E}">
        <p14:creationId xmlns:p14="http://schemas.microsoft.com/office/powerpoint/2010/main" val="2381853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spcAft>
                <a:spcPts val="1216"/>
              </a:spcAft>
              <a:defRPr/>
            </a:pPr>
            <a:r>
              <a:rPr lang="en-US" dirty="0"/>
              <a:t>We did find that using a POS device at remote sites posed a potential challenge. We needed to take two devices as different sites had different phone</a:t>
            </a:r>
            <a:r>
              <a:rPr lang="en-US" baseline="0" dirty="0"/>
              <a:t> and internet </a:t>
            </a:r>
            <a:r>
              <a:rPr lang="en-US" dirty="0"/>
              <a:t>access.</a:t>
            </a:r>
            <a:r>
              <a:rPr lang="en-US" baseline="0" dirty="0"/>
              <a:t> </a:t>
            </a:r>
            <a:r>
              <a:rPr lang="en-US" dirty="0"/>
              <a:t>When we were unable to connect on site, we had a back up plan for shopping at state office by sharing activated </a:t>
            </a:r>
            <a:r>
              <a:rPr lang="en-US" baseline="0" dirty="0"/>
              <a:t>test</a:t>
            </a:r>
            <a:r>
              <a:rPr lang="en-US" dirty="0"/>
              <a:t> card numbers with our office staff. We were able to make it work!</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20</a:t>
            </a:fld>
            <a:endParaRPr lang="en-US"/>
          </a:p>
        </p:txBody>
      </p:sp>
    </p:spTree>
    <p:extLst>
      <p:ext uri="{BB962C8B-B14F-4D97-AF65-F5344CB8AC3E}">
        <p14:creationId xmlns:p14="http://schemas.microsoft.com/office/powerpoint/2010/main" val="2177673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information I already mentioned, detailed training occurred on several other important subjects that helped staff put it all together… </a:t>
            </a:r>
          </a:p>
          <a:p>
            <a:endParaRPr lang="en-US" dirty="0"/>
          </a:p>
          <a:p>
            <a:r>
              <a:rPr lang="en-US" dirty="0"/>
              <a:t>1) We reviewed card management</a:t>
            </a:r>
            <a:r>
              <a:rPr lang="en-US" baseline="0" dirty="0"/>
              <a:t> including </a:t>
            </a:r>
            <a:r>
              <a:rPr lang="en-US" dirty="0"/>
              <a:t>deactivations and replacements, we talked about what the contractor will handle vs what can be managed in the clinic. </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21</a:t>
            </a:fld>
            <a:endParaRPr lang="en-US"/>
          </a:p>
        </p:txBody>
      </p:sp>
    </p:spTree>
    <p:extLst>
      <p:ext uri="{BB962C8B-B14F-4D97-AF65-F5344CB8AC3E}">
        <p14:creationId xmlns:p14="http://schemas.microsoft.com/office/powerpoint/2010/main" val="3773483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We demonstrated how Formula exchange/replacement works as it is different functionality than what we had in the voucher environment</a:t>
            </a:r>
          </a:p>
          <a:p>
            <a:endParaRPr lang="en-US" dirty="0"/>
          </a:p>
          <a:p>
            <a:pPr defTabSz="926470">
              <a:defRPr/>
            </a:pPr>
            <a:r>
              <a:rPr lang="en-US" dirty="0"/>
              <a:t>3) We practiced placing </a:t>
            </a:r>
            <a:r>
              <a:rPr lang="en-US" dirty="0"/>
              <a:t>Formula Warehouse orders as this was a brand new automated process for us. Formula Warehouse in our data system is a communication tool for the home delivery of medical formulas from our specialized medical vendor, a Home Medical Equipment division of a local health system.</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22</a:t>
            </a:fld>
            <a:endParaRPr lang="en-US"/>
          </a:p>
        </p:txBody>
      </p:sp>
    </p:spTree>
    <p:extLst>
      <p:ext uri="{BB962C8B-B14F-4D97-AF65-F5344CB8AC3E}">
        <p14:creationId xmlns:p14="http://schemas.microsoft.com/office/powerpoint/2010/main" val="4121695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defRPr/>
            </a:pPr>
            <a:r>
              <a:rPr lang="en-US" dirty="0"/>
              <a:t>4) We discussed what can be handled over the phone vs. in person, for example,</a:t>
            </a:r>
            <a:r>
              <a:rPr lang="en-US" baseline="0" dirty="0"/>
              <a:t> </a:t>
            </a:r>
            <a:r>
              <a:rPr lang="en-US" dirty="0"/>
              <a:t>now that we do not need to issue vouchers in person,</a:t>
            </a:r>
            <a:r>
              <a:rPr lang="en-US" baseline="0" dirty="0"/>
              <a:t> actions such as food package changes can be handled easily over the phone.  Although it is a shame not to have an excuse to see such cute little babies like my granddaughter in the clinic all of the time!</a:t>
            </a:r>
          </a:p>
          <a:p>
            <a:pPr defTabSz="926470">
              <a:defRPr/>
            </a:pPr>
            <a:endParaRPr lang="en-US" dirty="0"/>
          </a:p>
          <a:p>
            <a:r>
              <a:rPr lang="en-US" dirty="0"/>
              <a:t>5) And we worked through troubleshooting shopping issues. This is a reality of WIC life and we want to give our local agency staff guidance to be able to assist families in a timely and effective manner. </a:t>
            </a:r>
          </a:p>
          <a:p>
            <a:endParaRPr lang="en-US" dirty="0"/>
          </a:p>
          <a:p>
            <a:r>
              <a:rPr lang="en-US" dirty="0"/>
              <a:t>The need for troubleshooting is reduced with good shopper education so this is the area we are going to spend some time. This is information that is essential as it needs to be shared with every family during the conversion period.  </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23</a:t>
            </a:fld>
            <a:endParaRPr lang="en-US"/>
          </a:p>
        </p:txBody>
      </p:sp>
    </p:spTree>
    <p:extLst>
      <p:ext uri="{BB962C8B-B14F-4D97-AF65-F5344CB8AC3E}">
        <p14:creationId xmlns:p14="http://schemas.microsoft.com/office/powerpoint/2010/main" val="966216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key to participant success…shopper education. </a:t>
            </a:r>
          </a:p>
          <a:p>
            <a:pPr defTabSz="884687">
              <a:defRPr/>
            </a:pPr>
            <a:endParaRPr lang="en-US" dirty="0"/>
          </a:p>
          <a:p>
            <a:pPr defTabSz="884687">
              <a:defRPr/>
            </a:pPr>
            <a:r>
              <a:rPr lang="en-US" dirty="0"/>
              <a:t>As you know, </a:t>
            </a:r>
            <a:r>
              <a:rPr lang="en-US" dirty="0" err="1"/>
              <a:t>eWIC</a:t>
            </a:r>
            <a:r>
              <a:rPr lang="en-US" dirty="0"/>
              <a:t> gives shoppers the option of shopping as often and for as much or as little as they need at any one time. There is no ID required at check out and they get to use a card for payment the same as other customers. Customer satisfaction with the shopping process is greatly improved! </a:t>
            </a:r>
          </a:p>
          <a:p>
            <a:pPr defTabSz="884687">
              <a:defRPr/>
            </a:pPr>
            <a:endParaRPr lang="en-US" dirty="0"/>
          </a:p>
          <a:p>
            <a:pPr defTabSz="884687">
              <a:defRPr/>
            </a:pPr>
            <a:r>
              <a:rPr lang="en-US" dirty="0"/>
              <a:t>In this photo, you see one of the Linn County pilot staff providing shopper education to one of the first participants to receive eWIC benefits in Oregon. She talked with the participant about activating her </a:t>
            </a:r>
            <a:r>
              <a:rPr lang="en-US" dirty="0" err="1"/>
              <a:t>eWIC</a:t>
            </a:r>
            <a:r>
              <a:rPr lang="en-US" dirty="0"/>
              <a:t> card by setting her PIN before she goes shopping. </a:t>
            </a:r>
          </a:p>
        </p:txBody>
      </p:sp>
      <p:sp>
        <p:nvSpPr>
          <p:cNvPr id="4" name="Slide Number Placeholder 3"/>
          <p:cNvSpPr>
            <a:spLocks noGrp="1"/>
          </p:cNvSpPr>
          <p:nvPr>
            <p:ph type="sldNum" sz="quarter" idx="10"/>
          </p:nvPr>
        </p:nvSpPr>
        <p:spPr/>
        <p:txBody>
          <a:bodyPr/>
          <a:lstStyle/>
          <a:p>
            <a:fld id="{DCDC718F-094A-416A-AE9D-E2E645B01610}" type="slidenum">
              <a:rPr lang="en-US" smtClean="0"/>
              <a:pPr/>
              <a:t>24</a:t>
            </a:fld>
            <a:endParaRPr lang="en-US"/>
          </a:p>
        </p:txBody>
      </p:sp>
    </p:spTree>
    <p:extLst>
      <p:ext uri="{BB962C8B-B14F-4D97-AF65-F5344CB8AC3E}">
        <p14:creationId xmlns:p14="http://schemas.microsoft.com/office/powerpoint/2010/main" val="119088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4687">
              <a:defRPr/>
            </a:pPr>
            <a:r>
              <a:rPr lang="en-US" sz="1300" dirty="0"/>
              <a:t>Staff reported that most participants were familiar with the concept of debit cards and seem comfortable with the idea of setting a PIN.  Of course, there were individuals who appreciated assistance with accessing the eWIC customer service phone line or website. Even when staff provided that assistance in the clinic, the participant always set their own PIN to keep it confidential. </a:t>
            </a:r>
          </a:p>
          <a:p>
            <a:pPr defTabSz="884687">
              <a:defRPr/>
            </a:pPr>
            <a:endParaRPr lang="en-US" sz="1300" dirty="0"/>
          </a:p>
          <a:p>
            <a:pPr defTabSz="884687">
              <a:defRPr/>
            </a:pPr>
            <a:r>
              <a:rPr lang="en-US" sz="1400" dirty="0"/>
              <a:t>Information about how to set the PIN and shop with the </a:t>
            </a:r>
            <a:r>
              <a:rPr lang="en-US" sz="1400" dirty="0" err="1"/>
              <a:t>eWIC</a:t>
            </a:r>
            <a:r>
              <a:rPr lang="en-US" sz="1400" dirty="0"/>
              <a:t> card were provided to each family during rollout. These materials are also in your packet. Let’s look at these items… </a:t>
            </a:r>
            <a:endParaRPr lang="en-US" sz="1300" dirty="0"/>
          </a:p>
        </p:txBody>
      </p:sp>
      <p:sp>
        <p:nvSpPr>
          <p:cNvPr id="4" name="Slide Number Placeholder 3"/>
          <p:cNvSpPr>
            <a:spLocks noGrp="1"/>
          </p:cNvSpPr>
          <p:nvPr>
            <p:ph type="sldNum" sz="quarter" idx="10"/>
          </p:nvPr>
        </p:nvSpPr>
        <p:spPr/>
        <p:txBody>
          <a:bodyPr/>
          <a:lstStyle/>
          <a:p>
            <a:fld id="{A3547A48-F797-4028-8D5F-B9AE4E4F6A79}" type="slidenum">
              <a:rPr lang="en-US" smtClean="0"/>
              <a:pPr/>
              <a:t>25</a:t>
            </a:fld>
            <a:endParaRPr lang="en-US" dirty="0"/>
          </a:p>
        </p:txBody>
      </p:sp>
    </p:spTree>
    <p:extLst>
      <p:ext uri="{BB962C8B-B14F-4D97-AF65-F5344CB8AC3E}">
        <p14:creationId xmlns:p14="http://schemas.microsoft.com/office/powerpoint/2010/main" val="248266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The</a:t>
            </a:r>
            <a:r>
              <a:rPr lang="en-US" b="1" dirty="0"/>
              <a:t> Food List </a:t>
            </a:r>
            <a:r>
              <a:rPr lang="en-US" dirty="0"/>
              <a:t>is a staple.  The participant must know what foods are allowed regardless of </a:t>
            </a:r>
            <a:r>
              <a:rPr lang="en-US" dirty="0" err="1"/>
              <a:t>eWIC</a:t>
            </a:r>
            <a:r>
              <a:rPr lang="en-US" dirty="0"/>
              <a:t> or voucher use.</a:t>
            </a:r>
          </a:p>
          <a:p>
            <a:r>
              <a:rPr lang="en-US" b="0" dirty="0"/>
              <a:t>2)</a:t>
            </a:r>
            <a:r>
              <a:rPr lang="en-US" b="1" dirty="0"/>
              <a:t> Using Your </a:t>
            </a:r>
            <a:r>
              <a:rPr lang="en-US" b="1" dirty="0" err="1"/>
              <a:t>eWIC</a:t>
            </a:r>
            <a:r>
              <a:rPr lang="en-US" b="1" dirty="0"/>
              <a:t> card. </a:t>
            </a:r>
            <a:r>
              <a:rPr lang="en-US" dirty="0"/>
              <a:t>This provides guidance on how to PIN the card, protecting the card and replacing the card if needed. Replacement cards can be mailed from the </a:t>
            </a:r>
            <a:r>
              <a:rPr lang="en-US" dirty="0" err="1"/>
              <a:t>eWIC</a:t>
            </a:r>
            <a:r>
              <a:rPr lang="en-US" dirty="0"/>
              <a:t> contractor or picked up in the clinic. There is no card mailing from the local clinic. </a:t>
            </a:r>
          </a:p>
          <a:p>
            <a:r>
              <a:rPr lang="en-US" b="0" dirty="0"/>
              <a:t>3)</a:t>
            </a:r>
            <a:r>
              <a:rPr lang="en-US" b="1" dirty="0"/>
              <a:t> Shopping with Your </a:t>
            </a:r>
            <a:r>
              <a:rPr lang="en-US" b="1" dirty="0" err="1"/>
              <a:t>eWIC</a:t>
            </a:r>
            <a:r>
              <a:rPr lang="en-US" b="1" dirty="0"/>
              <a:t> Card. </a:t>
            </a:r>
            <a:r>
              <a:rPr lang="en-US" b="0" dirty="0"/>
              <a:t>Covers the steps to use at the store and describes the quantities of foods that are available to purchase. These first three</a:t>
            </a:r>
            <a:r>
              <a:rPr lang="en-US" b="0" baseline="0" dirty="0"/>
              <a:t> </a:t>
            </a:r>
            <a:r>
              <a:rPr lang="en-US" dirty="0"/>
              <a:t>eWIC brochures were printed in English and Spanish. Other languages were posted to our WIC website for printing by local agencies as needed.</a:t>
            </a:r>
            <a:endParaRPr lang="en-US" b="0" dirty="0"/>
          </a:p>
          <a:p>
            <a:r>
              <a:rPr lang="en-US" b="0" dirty="0"/>
              <a:t>4)</a:t>
            </a:r>
            <a:r>
              <a:rPr lang="en-US" b="1" dirty="0"/>
              <a:t> Benefits List. </a:t>
            </a:r>
            <a:r>
              <a:rPr lang="en-US" b="0" dirty="0"/>
              <a:t>This is accurate from the time they leave the clinic until the first shopping transaction is complete.  Then the new balance left in their account is on the bottom of the store receipt or available through the shopper app</a:t>
            </a:r>
            <a:r>
              <a:rPr lang="en-US" b="0" baseline="0" dirty="0"/>
              <a:t> or</a:t>
            </a:r>
            <a:r>
              <a:rPr lang="en-US" b="0" dirty="0"/>
              <a:t> online or by phone on the contractor’s website .</a:t>
            </a:r>
          </a:p>
          <a:p>
            <a:r>
              <a:rPr lang="en-US" b="0" dirty="0"/>
              <a:t>5)</a:t>
            </a:r>
            <a:r>
              <a:rPr lang="en-US" b="1" baseline="0" dirty="0"/>
              <a:t> </a:t>
            </a:r>
            <a:r>
              <a:rPr lang="en-US" b="1" dirty="0" err="1"/>
              <a:t>eWIC</a:t>
            </a:r>
            <a:r>
              <a:rPr lang="en-US" b="1" dirty="0"/>
              <a:t> Card. </a:t>
            </a:r>
            <a:r>
              <a:rPr lang="en-US" b="0" dirty="0"/>
              <a:t>Don’t leave home without it! Must have the card and know the PIN in order to use the card. </a:t>
            </a:r>
          </a:p>
          <a:p>
            <a:r>
              <a:rPr lang="en-US" b="0" dirty="0"/>
              <a:t>6)</a:t>
            </a:r>
            <a:r>
              <a:rPr lang="en-US" b="1" dirty="0"/>
              <a:t> WIC Shopper App. </a:t>
            </a:r>
            <a:r>
              <a:rPr lang="en-US" b="0" dirty="0"/>
              <a:t>Let’s talk about how easy this is to use…</a:t>
            </a:r>
          </a:p>
        </p:txBody>
      </p:sp>
      <p:sp>
        <p:nvSpPr>
          <p:cNvPr id="4" name="Slide Number Placeholder 3"/>
          <p:cNvSpPr>
            <a:spLocks noGrp="1"/>
          </p:cNvSpPr>
          <p:nvPr>
            <p:ph type="sldNum" sz="quarter" idx="10"/>
          </p:nvPr>
        </p:nvSpPr>
        <p:spPr/>
        <p:txBody>
          <a:bodyPr/>
          <a:lstStyle/>
          <a:p>
            <a:fld id="{DCDC718F-094A-416A-AE9D-E2E645B01610}" type="slidenum">
              <a:rPr lang="en-US" smtClean="0"/>
              <a:pPr/>
              <a:t>26</a:t>
            </a:fld>
            <a:endParaRPr lang="en-US"/>
          </a:p>
        </p:txBody>
      </p:sp>
    </p:spTree>
    <p:extLst>
      <p:ext uri="{BB962C8B-B14F-4D97-AF65-F5344CB8AC3E}">
        <p14:creationId xmlns:p14="http://schemas.microsoft.com/office/powerpoint/2010/main" val="3321752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defRPr/>
            </a:pPr>
            <a:r>
              <a:rPr lang="en-US" dirty="0"/>
              <a:t>If you have your smart phone with you…you can go to your app store or google “WIC shopper” app. Let’s do this together so you have this resource</a:t>
            </a:r>
            <a:r>
              <a:rPr lang="en-US" baseline="0" dirty="0"/>
              <a:t> when you go </a:t>
            </a:r>
            <a:r>
              <a:rPr lang="en-US" baseline="0" dirty="0" err="1"/>
              <a:t>eWIC</a:t>
            </a:r>
            <a:r>
              <a:rPr lang="en-US" baseline="0" dirty="0"/>
              <a:t> shopping tomorrow morning. When you get to the WIC Shopper app, y</a:t>
            </a:r>
            <a:r>
              <a:rPr lang="en-US" dirty="0"/>
              <a:t>ou will see the little shopping cart that you can download.  Select Oregon to gain access to our approved product list and scanning for approved foods is immediately available.  </a:t>
            </a:r>
          </a:p>
          <a:p>
            <a:pPr defTabSz="926470">
              <a:defRPr/>
            </a:pPr>
            <a:endParaRPr lang="en-US" dirty="0"/>
          </a:p>
          <a:p>
            <a:pPr defTabSz="926470">
              <a:defRPr/>
            </a:pPr>
            <a:r>
              <a:rPr lang="en-US" dirty="0"/>
              <a:t>To register your card, simply type in your card number and you can see your benefit balance before and after transactions. In addition, there are recipes and other helpful information associated with the app. </a:t>
            </a:r>
          </a:p>
          <a:p>
            <a:pPr defTabSz="926470">
              <a:defRPr/>
            </a:pPr>
            <a:endParaRPr lang="en-US" dirty="0"/>
          </a:p>
          <a:p>
            <a:pPr defTabSz="926470">
              <a:defRPr/>
            </a:pPr>
            <a:r>
              <a:rPr lang="en-US" dirty="0"/>
              <a:t>How</a:t>
            </a:r>
            <a:r>
              <a:rPr lang="en-US" baseline="0" dirty="0"/>
              <a:t> many of you have found the app? We will be interested in hearing what you think about the app once you get a chance to try it out tomorrow.  If there are any questions about accessing the app, give us a wave and Beth or Kim will help you out!</a:t>
            </a:r>
            <a:r>
              <a:rPr lang="en-US" dirty="0"/>
              <a:t> </a:t>
            </a:r>
          </a:p>
          <a:p>
            <a:pPr defTabSz="926470">
              <a:defRPr/>
            </a:pPr>
            <a:endParaRPr lang="en-US" dirty="0"/>
          </a:p>
          <a:p>
            <a:pPr defTabSz="926470">
              <a:defRPr/>
            </a:pP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27</a:t>
            </a:fld>
            <a:endParaRPr lang="en-US"/>
          </a:p>
        </p:txBody>
      </p:sp>
    </p:spTree>
    <p:extLst>
      <p:ext uri="{BB962C8B-B14F-4D97-AF65-F5344CB8AC3E}">
        <p14:creationId xmlns:p14="http://schemas.microsoft.com/office/powerpoint/2010/main" val="1358845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defRPr/>
            </a:pPr>
            <a:r>
              <a:rPr lang="en-US" dirty="0"/>
              <a:t>As of January</a:t>
            </a:r>
            <a:r>
              <a:rPr lang="en-US" baseline="0" dirty="0"/>
              <a:t> 2017, </a:t>
            </a:r>
            <a:r>
              <a:rPr lang="en-US" dirty="0"/>
              <a:t>45,512 Oregon families have registered to use the app since we began our statewide conversion. </a:t>
            </a:r>
            <a:r>
              <a:rPr lang="en-US" dirty="0"/>
              <a:t>The app is safe to use as it only allows a participant to view information. It can’t be used at the store to buy foods and it doesn’t provide any personal or identifiable information. </a:t>
            </a:r>
            <a:r>
              <a:rPr lang="en-US" dirty="0"/>
              <a:t>In January,</a:t>
            </a:r>
            <a:r>
              <a:rPr lang="en-US" baseline="0" dirty="0"/>
              <a:t> </a:t>
            </a:r>
            <a:r>
              <a:rPr lang="en-US" dirty="0"/>
              <a:t>Oregon had 140,226 shopping trips by 2,779 new registrants and 33,352 currently registered families. </a:t>
            </a:r>
          </a:p>
          <a:p>
            <a:pPr defTabSz="926470">
              <a:defRPr/>
            </a:pPr>
            <a:endParaRPr lang="en-US" dirty="0"/>
          </a:p>
          <a:p>
            <a:pPr defTabSz="926470">
              <a:defRPr/>
            </a:pPr>
            <a:r>
              <a:rPr lang="en-US" dirty="0"/>
              <a:t>Based on participant satisfaction, making the app available to our families was one of the smartest </a:t>
            </a:r>
            <a:r>
              <a:rPr lang="en-US" dirty="0" err="1"/>
              <a:t>eWIC</a:t>
            </a:r>
            <a:r>
              <a:rPr lang="en-US" dirty="0"/>
              <a:t> decisions we made!</a:t>
            </a:r>
          </a:p>
          <a:p>
            <a:endParaRPr lang="en-US" dirty="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28</a:t>
            </a:fld>
            <a:endParaRPr lang="en-US"/>
          </a:p>
        </p:txBody>
      </p:sp>
    </p:spTree>
    <p:extLst>
      <p:ext uri="{BB962C8B-B14F-4D97-AF65-F5344CB8AC3E}">
        <p14:creationId xmlns:p14="http://schemas.microsoft.com/office/powerpoint/2010/main" val="1833401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point to make is that </a:t>
            </a:r>
            <a:r>
              <a:rPr lang="en-US" dirty="0" err="1"/>
              <a:t>eWIC</a:t>
            </a:r>
            <a:r>
              <a:rPr lang="en-US" dirty="0"/>
              <a:t> needs to be used first when shopping for WIC foods as it is the most restrictive form of tender. If SNAP or a credit card are used first, they will pay for all WIC purchases. The transaction can be voided and started again but of course, that is not the preferred approach. </a:t>
            </a:r>
          </a:p>
          <a:p>
            <a:endParaRPr lang="en-US" dirty="0"/>
          </a:p>
          <a:p>
            <a:r>
              <a:rPr lang="en-US" dirty="0"/>
              <a:t>As you can see there are a lot of important points to make during shopper education!</a:t>
            </a:r>
          </a:p>
        </p:txBody>
      </p:sp>
      <p:sp>
        <p:nvSpPr>
          <p:cNvPr id="4" name="Slide Number Placeholder 3"/>
          <p:cNvSpPr>
            <a:spLocks noGrp="1"/>
          </p:cNvSpPr>
          <p:nvPr>
            <p:ph type="sldNum" sz="quarter" idx="10"/>
          </p:nvPr>
        </p:nvSpPr>
        <p:spPr/>
        <p:txBody>
          <a:bodyPr/>
          <a:lstStyle/>
          <a:p>
            <a:fld id="{DCDC718F-094A-416A-AE9D-E2E645B01610}" type="slidenum">
              <a:rPr lang="en-US" smtClean="0"/>
              <a:pPr/>
              <a:t>29</a:t>
            </a:fld>
            <a:endParaRPr lang="en-US"/>
          </a:p>
        </p:txBody>
      </p:sp>
    </p:spTree>
    <p:extLst>
      <p:ext uri="{BB962C8B-B14F-4D97-AF65-F5344CB8AC3E}">
        <p14:creationId xmlns:p14="http://schemas.microsoft.com/office/powerpoint/2010/main" val="598847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trained them! Once the training design and materials were developed, the trainers were ready to go! Pilot training occurred for all 15</a:t>
            </a:r>
            <a:r>
              <a:rPr lang="en-US" baseline="0" dirty="0"/>
              <a:t> </a:t>
            </a:r>
            <a:r>
              <a:rPr lang="en-US" dirty="0"/>
              <a:t>of the combined staff from Linn and Benton Counties</a:t>
            </a:r>
            <a:r>
              <a:rPr lang="en-US" baseline="0" dirty="0"/>
              <a:t> </a:t>
            </a:r>
            <a:r>
              <a:rPr lang="en-US" dirty="0"/>
              <a:t>on the same day.  The training took 6 hours</a:t>
            </a:r>
            <a:r>
              <a:rPr lang="en-US" baseline="0" dirty="0"/>
              <a:t> following the same format planned for statewide rollout.  It was</a:t>
            </a:r>
            <a:r>
              <a:rPr lang="en-US" dirty="0"/>
              <a:t> held at the state office building two weeks before the pilots would convert in TWIST. </a:t>
            </a:r>
          </a:p>
        </p:txBody>
      </p:sp>
      <p:sp>
        <p:nvSpPr>
          <p:cNvPr id="4" name="Slide Number Placeholder 3"/>
          <p:cNvSpPr>
            <a:spLocks noGrp="1"/>
          </p:cNvSpPr>
          <p:nvPr>
            <p:ph type="sldNum" sz="quarter" idx="10"/>
          </p:nvPr>
        </p:nvSpPr>
        <p:spPr/>
        <p:txBody>
          <a:bodyPr/>
          <a:lstStyle/>
          <a:p>
            <a:fld id="{DCDC718F-094A-416A-AE9D-E2E645B01610}" type="slidenum">
              <a:rPr lang="en-US" smtClean="0"/>
              <a:pPr/>
              <a:t>3</a:t>
            </a:fld>
            <a:endParaRPr lang="en-US"/>
          </a:p>
        </p:txBody>
      </p:sp>
    </p:spTree>
    <p:extLst>
      <p:ext uri="{BB962C8B-B14F-4D97-AF65-F5344CB8AC3E}">
        <p14:creationId xmlns:p14="http://schemas.microsoft.com/office/powerpoint/2010/main" val="2380786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6470">
              <a:spcAft>
                <a:spcPts val="1216"/>
              </a:spcAft>
              <a:defRPr/>
            </a:pPr>
            <a:r>
              <a:rPr lang="en-US" dirty="0"/>
              <a:t>One challenge with </a:t>
            </a:r>
            <a:r>
              <a:rPr lang="en-US" dirty="0" err="1"/>
              <a:t>eWIC</a:t>
            </a:r>
            <a:r>
              <a:rPr lang="en-US" dirty="0"/>
              <a:t> implementation is that shopper education needs to happen with every family, both new and returning. This means lots of repetition. The length of time needed to complete eWIC shopper </a:t>
            </a:r>
            <a:r>
              <a:rPr lang="en-US" dirty="0" err="1"/>
              <a:t>ed</a:t>
            </a:r>
            <a:r>
              <a:rPr lang="en-US" dirty="0"/>
              <a:t> is about equal to the length of time that it takes to complete shopper </a:t>
            </a:r>
            <a:r>
              <a:rPr lang="en-US" dirty="0" err="1"/>
              <a:t>ed</a:t>
            </a:r>
            <a:r>
              <a:rPr lang="en-US" dirty="0"/>
              <a:t> with new participants in the voucher world.  In other words, it does not take any longer to educate a new participant on eWIC than it does to educate them on using paper vouchers but it has to happen for everyone and this can be time consuming. That is part of the reason that state staff created 4 shopper education videos …to help share eWIC tips with our WIC families and save some time for WIC staff.</a:t>
            </a:r>
          </a:p>
          <a:p>
            <a:pPr defTabSz="926470">
              <a:defRPr/>
            </a:pPr>
            <a:endParaRPr lang="en-US" dirty="0"/>
          </a:p>
          <a:p>
            <a:pPr defTabSz="926470">
              <a:defRPr/>
            </a:pPr>
            <a:r>
              <a:rPr lang="en-US" dirty="0"/>
              <a:t>This slide shows how Benton displayed the looped shopper </a:t>
            </a:r>
            <a:r>
              <a:rPr lang="en-US" dirty="0" err="1"/>
              <a:t>ed</a:t>
            </a:r>
            <a:r>
              <a:rPr lang="en-US" dirty="0"/>
              <a:t> videos in their waiting room. In Linn County, the individual videos were posted on their shared drive for easy access. </a:t>
            </a:r>
          </a:p>
          <a:p>
            <a:pPr defTabSz="926470">
              <a:defRPr/>
            </a:pPr>
            <a:endParaRPr lang="en-US" dirty="0"/>
          </a:p>
          <a:p>
            <a:pPr defTabSz="926470">
              <a:defRPr/>
            </a:pPr>
            <a:r>
              <a:rPr lang="en-US" dirty="0"/>
              <a:t>Individual videos can be shown during group or individual education, accessed on the Oregon WIC website, through the WIC shopper app, viewed on a smart phone or </a:t>
            </a:r>
            <a:r>
              <a:rPr lang="en-US" dirty="0" err="1"/>
              <a:t>ipad</a:t>
            </a:r>
            <a:r>
              <a:rPr lang="en-US" dirty="0"/>
              <a:t>.  First cardholders can be encouraged to use the videos on YouTube or on the shopper app when educating their second cardholder.  </a:t>
            </a:r>
          </a:p>
          <a:p>
            <a:endParaRPr lang="en-US" dirty="0"/>
          </a:p>
          <a:p>
            <a:r>
              <a:rPr lang="en-US" dirty="0"/>
              <a:t>Lets look at a</a:t>
            </a:r>
            <a:r>
              <a:rPr lang="en-US" baseline="0" dirty="0"/>
              <a:t> one of the four videos that were produced by the state staff…This is “Checking your Food Balance”.</a:t>
            </a:r>
          </a:p>
          <a:p>
            <a:endParaRPr lang="en-US" baseline="0"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30</a:t>
            </a:fld>
            <a:endParaRPr lang="en-US"/>
          </a:p>
        </p:txBody>
      </p:sp>
    </p:spTree>
    <p:extLst>
      <p:ext uri="{BB962C8B-B14F-4D97-AF65-F5344CB8AC3E}">
        <p14:creationId xmlns:p14="http://schemas.microsoft.com/office/powerpoint/2010/main" val="2804165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defRPr/>
            </a:pPr>
            <a:r>
              <a:rPr lang="en-US" baseline="0" dirty="0"/>
              <a:t>What did you think about the video?</a:t>
            </a:r>
            <a:endParaRPr lang="en-US" dirty="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31</a:t>
            </a:fld>
            <a:endParaRPr lang="en-US"/>
          </a:p>
        </p:txBody>
      </p:sp>
    </p:spTree>
    <p:extLst>
      <p:ext uri="{BB962C8B-B14F-4D97-AF65-F5344CB8AC3E}">
        <p14:creationId xmlns:p14="http://schemas.microsoft.com/office/powerpoint/2010/main" val="3093556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16"/>
              </a:spcAft>
            </a:pPr>
            <a:r>
              <a:rPr lang="en-US" dirty="0"/>
              <a:t>Now we would like to offer a demonstration of how the shopper education materials might be used in a shopper education interaction. I have recruited my esteemed colleague Kim for this demonstration. We</a:t>
            </a:r>
            <a:r>
              <a:rPr lang="en-US" baseline="0" dirty="0"/>
              <a:t> are going to ask you to use your imagination and pretend that I am a local agency certifier and Kim has two grandchildren on WIC.  Since Kim doesn’t actually have grandchildren yet, I have generously donated a picture of two of mine for your reference. (I like to work their photo into as many presentations as I can!). I hope this will also help you when you go shopping tomorrow morning…</a:t>
            </a:r>
          </a:p>
          <a:p>
            <a:pPr>
              <a:spcAft>
                <a:spcPts val="1216"/>
              </a:spcAft>
            </a:pPr>
            <a:endParaRPr lang="en-US" baseline="0" dirty="0"/>
          </a:p>
          <a:p>
            <a:pPr>
              <a:spcAft>
                <a:spcPts val="1216"/>
              </a:spcAft>
            </a:pPr>
            <a:r>
              <a:rPr lang="en-US" baseline="0" dirty="0"/>
              <a:t>What thoughts do you have about that shopper </a:t>
            </a:r>
            <a:r>
              <a:rPr lang="en-US" baseline="0" dirty="0" err="1"/>
              <a:t>ed</a:t>
            </a:r>
            <a:r>
              <a:rPr lang="en-US" baseline="0" dirty="0"/>
              <a:t> interaction?</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32</a:t>
            </a:fld>
            <a:endParaRPr lang="en-US"/>
          </a:p>
        </p:txBody>
      </p:sp>
    </p:spTree>
    <p:extLst>
      <p:ext uri="{BB962C8B-B14F-4D97-AF65-F5344CB8AC3E}">
        <p14:creationId xmlns:p14="http://schemas.microsoft.com/office/powerpoint/2010/main" val="4193133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no matter how thorough shopper education you offer, there will be concerns and issues reported back to the local agencies. On this slide is a sample of some of the most common comments…</a:t>
            </a:r>
          </a:p>
          <a:p>
            <a:endParaRPr lang="en-US" dirty="0"/>
          </a:p>
          <a:p>
            <a:pPr defTabSz="926470">
              <a:defRPr/>
            </a:pPr>
            <a:r>
              <a:rPr lang="en-US" dirty="0"/>
              <a:t>We heard that some shoppers were surprised when an item that they reported buying in the past did not scan because it is not actually WIC eligible. There was a learning curve for shoppers and vendors as WIC purchases become more closely aligned with the approved list of WIC foods. </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33</a:t>
            </a:fld>
            <a:endParaRPr lang="en-US"/>
          </a:p>
        </p:txBody>
      </p:sp>
    </p:spTree>
    <p:extLst>
      <p:ext uri="{BB962C8B-B14F-4D97-AF65-F5344CB8AC3E}">
        <p14:creationId xmlns:p14="http://schemas.microsoft.com/office/powerpoint/2010/main" val="2707519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4687">
              <a:defRPr/>
            </a:pPr>
            <a:r>
              <a:rPr lang="en-US" dirty="0"/>
              <a:t>When it is time to do some troubleshooting, these are the questions that we found most useful for figuring out the problem. Many times, additional clarification could be provided to make the next shopping experience easier. It is also </a:t>
            </a:r>
            <a:r>
              <a:rPr lang="en-US" dirty="0"/>
              <a:t>helpful for local staff to be familiar with participant customer service resources such as the </a:t>
            </a:r>
            <a:r>
              <a:rPr lang="en-US" dirty="0"/>
              <a:t>toll-free customer service line and web portal. Access to WIC Direct to view transactions is another tool that is available to local agencies and will be discussed later during this showcase.</a:t>
            </a:r>
          </a:p>
          <a:p>
            <a:pPr lvl="1">
              <a:spcAft>
                <a:spcPts val="1216"/>
              </a:spcAft>
            </a:pPr>
            <a:endParaRPr lang="en-US" sz="3200" dirty="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34</a:t>
            </a:fld>
            <a:endParaRPr lang="en-US"/>
          </a:p>
        </p:txBody>
      </p:sp>
    </p:spTree>
    <p:extLst>
      <p:ext uri="{BB962C8B-B14F-4D97-AF65-F5344CB8AC3E}">
        <p14:creationId xmlns:p14="http://schemas.microsoft.com/office/powerpoint/2010/main" val="986224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families interpret the resources they have on hand can</a:t>
            </a:r>
            <a:r>
              <a:rPr lang="en-US" baseline="0" dirty="0"/>
              <a:t> be empowering. Let participants know that they have options at the store to assure they get what they intend to purchase. For example, they can ask for a mid-transaction receipt to be sure the WIC items have scanned before they approve payment. They can use their food list or shopper app to check that a food is approved before taking it to the check stand. They can check their benefit balance by calling the </a:t>
            </a:r>
            <a:r>
              <a:rPr lang="en-US" baseline="0" dirty="0" err="1"/>
              <a:t>eWIC</a:t>
            </a:r>
            <a:r>
              <a:rPr lang="en-US" baseline="0" dirty="0"/>
              <a:t> customer service line or looking on their last store receipt or on their shopper app to be sure they have enough balance to buy an item. The new shopper might choose to separate out their WIC foods from other foods rather than use a mixed basket for the first time in the store with </a:t>
            </a:r>
            <a:r>
              <a:rPr lang="en-US" baseline="0" dirty="0" err="1"/>
              <a:t>eWIC</a:t>
            </a:r>
            <a:r>
              <a:rPr lang="en-US" baseline="0" dirty="0"/>
              <a:t>.  It doesn’t take long for families to become expert shoppers!</a:t>
            </a:r>
          </a:p>
          <a:p>
            <a:endParaRPr lang="en-US" baseline="0" dirty="0"/>
          </a:p>
          <a:p>
            <a:r>
              <a:rPr lang="en-US" baseline="0" dirty="0"/>
              <a:t>It is good to note that cashiers cannot override any items that will not scan.  Participants that have concerns about what they are able to purchase need to contact clinic staff to answer those questions.</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35</a:t>
            </a:fld>
            <a:endParaRPr lang="en-US"/>
          </a:p>
        </p:txBody>
      </p:sp>
    </p:spTree>
    <p:extLst>
      <p:ext uri="{BB962C8B-B14F-4D97-AF65-F5344CB8AC3E}">
        <p14:creationId xmlns:p14="http://schemas.microsoft.com/office/powerpoint/2010/main" val="581337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very helpful for local staff</a:t>
            </a:r>
            <a:r>
              <a:rPr lang="en-US" baseline="0" dirty="0"/>
              <a:t> to understand how the vendor side of the </a:t>
            </a:r>
            <a:r>
              <a:rPr lang="en-US" baseline="0" dirty="0" err="1"/>
              <a:t>eWIC</a:t>
            </a:r>
            <a:r>
              <a:rPr lang="en-US" baseline="0" dirty="0"/>
              <a:t> transactions work.  This is one of the reasons we are inviting you to attend vendor workshops and go shopping tomorrow morning. During </a:t>
            </a:r>
            <a:r>
              <a:rPr lang="en-US" baseline="0" dirty="0" err="1"/>
              <a:t>eWIC</a:t>
            </a:r>
            <a:r>
              <a:rPr lang="en-US" baseline="0" dirty="0"/>
              <a:t> implementation,  local agency staff were invited to attend vendor trainings in their area.  This approach was great for building connections between personnel from both the vendor and clinic sides of this unique partnership.</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36</a:t>
            </a:fld>
            <a:endParaRPr lang="en-US"/>
          </a:p>
        </p:txBody>
      </p:sp>
    </p:spTree>
    <p:extLst>
      <p:ext uri="{BB962C8B-B14F-4D97-AF65-F5344CB8AC3E}">
        <p14:creationId xmlns:p14="http://schemas.microsoft.com/office/powerpoint/2010/main" val="3700994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4687">
              <a:defRPr/>
            </a:pPr>
            <a:r>
              <a:rPr lang="en-US" sz="1300" dirty="0"/>
              <a:t>So staff training and shopper education are big deals! When it is done well, you end up with satisfied staff and happy participants like the family pictured here who received the first card in Linn County on their first day of rollout. </a:t>
            </a:r>
          </a:p>
          <a:p>
            <a:endParaRPr lang="en-US" dirty="0"/>
          </a:p>
        </p:txBody>
      </p:sp>
      <p:sp>
        <p:nvSpPr>
          <p:cNvPr id="4" name="Slide Number Placeholder 3"/>
          <p:cNvSpPr>
            <a:spLocks noGrp="1"/>
          </p:cNvSpPr>
          <p:nvPr>
            <p:ph type="sldNum" sz="quarter" idx="10"/>
          </p:nvPr>
        </p:nvSpPr>
        <p:spPr/>
        <p:txBody>
          <a:bodyPr/>
          <a:lstStyle/>
          <a:p>
            <a:fld id="{A3547A48-F797-4028-8D5F-B9AE4E4F6A79}" type="slidenum">
              <a:rPr lang="en-US" smtClean="0"/>
              <a:pPr/>
              <a:t>37</a:t>
            </a:fld>
            <a:endParaRPr lang="en-US" dirty="0"/>
          </a:p>
        </p:txBody>
      </p:sp>
    </p:spTree>
    <p:extLst>
      <p:ext uri="{BB962C8B-B14F-4D97-AF65-F5344CB8AC3E}">
        <p14:creationId xmlns:p14="http://schemas.microsoft.com/office/powerpoint/2010/main" val="3985234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With all the demands of </a:t>
            </a:r>
            <a:r>
              <a:rPr lang="en-US" sz="1300" dirty="0" err="1"/>
              <a:t>eWIC</a:t>
            </a:r>
            <a:r>
              <a:rPr lang="en-US" sz="1300" dirty="0"/>
              <a:t> implementation, taking good care of the super heroes on every team is essential. We encouraged programs to consider daily team huddles to check in with each other during the first weeks of rollout and plan for team celebrations like the Benton County staff pictured here. Be sure to acknowledge staff achievement during eWIC implementation!</a:t>
            </a:r>
          </a:p>
          <a:p>
            <a:endParaRPr lang="en-US" dirty="0"/>
          </a:p>
        </p:txBody>
      </p:sp>
      <p:sp>
        <p:nvSpPr>
          <p:cNvPr id="4" name="Slide Number Placeholder 3"/>
          <p:cNvSpPr>
            <a:spLocks noGrp="1"/>
          </p:cNvSpPr>
          <p:nvPr>
            <p:ph type="sldNum" sz="quarter" idx="10"/>
          </p:nvPr>
        </p:nvSpPr>
        <p:spPr/>
        <p:txBody>
          <a:bodyPr/>
          <a:lstStyle/>
          <a:p>
            <a:fld id="{A3547A48-F797-4028-8D5F-B9AE4E4F6A79}" type="slidenum">
              <a:rPr lang="en-US" smtClean="0"/>
              <a:pPr/>
              <a:t>38</a:t>
            </a:fld>
            <a:endParaRPr lang="en-US" dirty="0"/>
          </a:p>
        </p:txBody>
      </p:sp>
    </p:spTree>
    <p:extLst>
      <p:ext uri="{BB962C8B-B14F-4D97-AF65-F5344CB8AC3E}">
        <p14:creationId xmlns:p14="http://schemas.microsoft.com/office/powerpoint/2010/main" val="407884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ongoing communication between state and local staff throughout</a:t>
            </a:r>
            <a:r>
              <a:rPr lang="en-US" baseline="0" dirty="0"/>
              <a:t> the implementation period is essential. Timely problem solving and well informed staff can make </a:t>
            </a:r>
            <a:r>
              <a:rPr lang="en-US" dirty="0"/>
              <a:t>a big difference in reducing stress</a:t>
            </a:r>
            <a:r>
              <a:rPr lang="en-US" baseline="0" dirty="0"/>
              <a:t> associated with a significant change such as </a:t>
            </a:r>
            <a:r>
              <a:rPr lang="en-US" baseline="0" dirty="0" err="1"/>
              <a:t>eWIC</a:t>
            </a:r>
            <a:r>
              <a:rPr lang="en-US" baseline="0" dirty="0"/>
              <a:t> .  </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39</a:t>
            </a:fld>
            <a:endParaRPr lang="en-US"/>
          </a:p>
        </p:txBody>
      </p:sp>
    </p:spTree>
    <p:extLst>
      <p:ext uri="{BB962C8B-B14F-4D97-AF65-F5344CB8AC3E}">
        <p14:creationId xmlns:p14="http://schemas.microsoft.com/office/powerpoint/2010/main" val="261246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two week period between training and conversion</a:t>
            </a:r>
            <a:r>
              <a:rPr lang="en-US" baseline="0" dirty="0"/>
              <a:t> gave staff time to practice the data system changes and review clinic readiness strategies that Beth described earlier. Our </a:t>
            </a:r>
            <a:r>
              <a:rPr lang="en-US" dirty="0"/>
              <a:t>pilots told us that they found it useful to think through clinic scenarios as a team. </a:t>
            </a:r>
          </a:p>
          <a:p>
            <a:endParaRPr lang="en-US" dirty="0"/>
          </a:p>
          <a:p>
            <a:pPr defTabSz="926470">
              <a:defRPr/>
            </a:pPr>
            <a:r>
              <a:rPr lang="en-US" dirty="0"/>
              <a:t>Scenarios that they discussed ranged from satellite clinics to group education, from handling transfers to home visits…any situation where food benefits were going to be issued. Considerations for a number of these specific situations are referenced in the Readiness Toolkit. </a:t>
            </a:r>
          </a:p>
          <a:p>
            <a:pPr defTabSz="926470">
              <a:defRPr/>
            </a:pPr>
            <a:endParaRPr lang="en-US" dirty="0"/>
          </a:p>
          <a:p>
            <a:endParaRPr lang="en-US" dirty="0"/>
          </a:p>
          <a:p>
            <a:endParaRPr lang="en-US" dirty="0"/>
          </a:p>
          <a:p>
            <a:r>
              <a:rPr lang="en-US"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a:t>
            </a:fld>
            <a:endParaRPr lang="en-US"/>
          </a:p>
        </p:txBody>
      </p:sp>
    </p:spTree>
    <p:extLst>
      <p:ext uri="{BB962C8B-B14F-4D97-AF65-F5344CB8AC3E}">
        <p14:creationId xmlns:p14="http://schemas.microsoft.com/office/powerpoint/2010/main" val="1740428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finish up with questions…what questions do you have about this piece of the implementation process?</a:t>
            </a:r>
          </a:p>
          <a:p>
            <a:endParaRPr lang="en-US" dirty="0"/>
          </a:p>
          <a:p>
            <a:r>
              <a:rPr lang="en-US" dirty="0"/>
              <a:t>For more on the clinic operations side of the equation, please be sure to join us for a talk with two of our local agency coordinators this afternoon from 3:30 to 4:30. </a:t>
            </a:r>
          </a:p>
          <a:p>
            <a:endParaRPr lang="en-US" dirty="0"/>
          </a:p>
          <a:p>
            <a:r>
              <a:rPr lang="en-US" dirty="0"/>
              <a:t>I hope that the information we have shared with you this morning will be a useful to you</a:t>
            </a:r>
            <a:r>
              <a:rPr lang="en-US" baseline="0" dirty="0"/>
              <a:t> </a:t>
            </a:r>
            <a:r>
              <a:rPr lang="en-US" dirty="0"/>
              <a:t>as you make your way into the world of </a:t>
            </a:r>
            <a:r>
              <a:rPr lang="en-US" dirty="0" err="1"/>
              <a:t>eWIC</a:t>
            </a:r>
            <a:r>
              <a:rPr lang="en-US" dirty="0"/>
              <a:t>.  </a:t>
            </a:r>
          </a:p>
        </p:txBody>
      </p:sp>
      <p:sp>
        <p:nvSpPr>
          <p:cNvPr id="4" name="Slide Number Placeholder 3"/>
          <p:cNvSpPr>
            <a:spLocks noGrp="1"/>
          </p:cNvSpPr>
          <p:nvPr>
            <p:ph type="sldNum" sz="quarter" idx="10"/>
          </p:nvPr>
        </p:nvSpPr>
        <p:spPr/>
        <p:txBody>
          <a:bodyPr/>
          <a:lstStyle/>
          <a:p>
            <a:fld id="{DCDC718F-094A-416A-AE9D-E2E645B01610}" type="slidenum">
              <a:rPr lang="en-US" smtClean="0"/>
              <a:pPr/>
              <a:t>40</a:t>
            </a:fld>
            <a:endParaRPr lang="en-US"/>
          </a:p>
        </p:txBody>
      </p:sp>
    </p:spTree>
    <p:extLst>
      <p:ext uri="{BB962C8B-B14F-4D97-AF65-F5344CB8AC3E}">
        <p14:creationId xmlns:p14="http://schemas.microsoft.com/office/powerpoint/2010/main" val="3485942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implementation is certainly the goal and on behalf of the training and local services team here in Oregon, I wish you all the best on your</a:t>
            </a:r>
            <a:r>
              <a:rPr lang="en-US" baseline="0" dirty="0"/>
              <a:t> EWIC journey!</a:t>
            </a:r>
          </a:p>
          <a:p>
            <a:endParaRPr lang="en-US" baseline="0" dirty="0"/>
          </a:p>
          <a:p>
            <a:r>
              <a:rPr lang="en-US" baseline="0" dirty="0"/>
              <a:t>Now I will turn the floor over to Sara who will talk to us about lunch!</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41</a:t>
            </a:fld>
            <a:endParaRPr lang="en-US"/>
          </a:p>
        </p:txBody>
      </p:sp>
    </p:spTree>
    <p:extLst>
      <p:ext uri="{BB962C8B-B14F-4D97-AF65-F5344CB8AC3E}">
        <p14:creationId xmlns:p14="http://schemas.microsoft.com/office/powerpoint/2010/main" val="39636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470">
              <a:defRPr/>
            </a:pPr>
            <a:r>
              <a:rPr lang="en-US" dirty="0"/>
              <a:t>The pilots noted that any staff member could complete the steps needed to convert a participant to </a:t>
            </a:r>
            <a:r>
              <a:rPr lang="en-US" dirty="0" err="1"/>
              <a:t>eWIC</a:t>
            </a:r>
            <a:r>
              <a:rPr lang="en-US" dirty="0"/>
              <a:t> in TWIST and provide shopper education. Linn staff wrote a certification flow to identify exactly who and where in the certification process these actions would take place. Mapping out this process provided clarity for their staff and assisted with placement of equipment like card readers and printers that were needed at any station where benefit issuance occurred. </a:t>
            </a:r>
          </a:p>
          <a:p>
            <a:pPr defTabSz="926470">
              <a:defRPr/>
            </a:pPr>
            <a:endParaRPr lang="en-US" dirty="0"/>
          </a:p>
          <a:p>
            <a:pPr defTabSz="926470">
              <a:defRPr/>
            </a:pPr>
            <a:r>
              <a:rPr lang="en-US" dirty="0"/>
              <a:t>Linn staff had processed a lot of this information at team meetings before coming to training then reviewed it afterwards. Benton staff worked through their plan following the training. Both approaches helped staff feel prepared for the first day of their roll out.</a:t>
            </a:r>
          </a:p>
          <a:p>
            <a:pPr defTabSz="926470">
              <a:defRPr/>
            </a:pPr>
            <a:endParaRPr lang="en-US" dirty="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5</a:t>
            </a:fld>
            <a:endParaRPr lang="en-US"/>
          </a:p>
        </p:txBody>
      </p:sp>
    </p:spTree>
    <p:extLst>
      <p:ext uri="{BB962C8B-B14F-4D97-AF65-F5344CB8AC3E}">
        <p14:creationId xmlns:p14="http://schemas.microsoft.com/office/powerpoint/2010/main" val="359469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a:t>
            </a:r>
            <a:r>
              <a:rPr lang="en-US" baseline="0" dirty="0"/>
              <a:t> weeks passed quickly and then </a:t>
            </a:r>
            <a:r>
              <a:rPr lang="en-US" dirty="0"/>
              <a:t>it was time for conversion! The pilots were up</a:t>
            </a:r>
            <a:r>
              <a:rPr lang="en-US" baseline="0" dirty="0"/>
              <a:t> and running! C</a:t>
            </a:r>
            <a:r>
              <a:rPr lang="en-US" dirty="0"/>
              <a:t>onverting four months before our statewide rollout gave state staff time to observe their clinic processes, work through data system glitches and improve our training plans based on their feedback. </a:t>
            </a:r>
          </a:p>
          <a:p>
            <a:endParaRPr lang="en-US" dirty="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6</a:t>
            </a:fld>
            <a:endParaRPr lang="en-US"/>
          </a:p>
        </p:txBody>
      </p:sp>
    </p:spTree>
    <p:extLst>
      <p:ext uri="{BB962C8B-B14F-4D97-AF65-F5344CB8AC3E}">
        <p14:creationId xmlns:p14="http://schemas.microsoft.com/office/powerpoint/2010/main" val="1156761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month onto conversion, we asked the pilots to evaluate the training they had received.  They told us that the key points for them were:</a:t>
            </a:r>
          </a:p>
          <a:p>
            <a:endParaRPr lang="en-US" dirty="0"/>
          </a:p>
          <a:p>
            <a:pPr marL="231618" indent="-231618">
              <a:buAutoNum type="arabicParenR"/>
            </a:pPr>
            <a:r>
              <a:rPr lang="en-US" dirty="0"/>
              <a:t>Hands on practice in the data system</a:t>
            </a:r>
          </a:p>
          <a:p>
            <a:pPr marL="231618" indent="-231618">
              <a:buAutoNum type="arabicParenR"/>
            </a:pPr>
            <a:r>
              <a:rPr lang="en-US" dirty="0"/>
              <a:t>Clarification regarding when and how a family can be converted. </a:t>
            </a:r>
          </a:p>
          <a:p>
            <a:pPr marL="0" indent="0">
              <a:buNone/>
            </a:pPr>
            <a:r>
              <a:rPr lang="en-US" dirty="0" smtClean="0"/>
              <a:t>3</a:t>
            </a:r>
            <a:r>
              <a:rPr lang="en-US" smtClean="0"/>
              <a:t>)</a:t>
            </a:r>
            <a:r>
              <a:rPr lang="en-US" baseline="0" smtClean="0"/>
              <a:t>   Re</a:t>
            </a:r>
            <a:r>
              <a:rPr lang="en-US" smtClean="0"/>
              <a:t>view </a:t>
            </a:r>
            <a:r>
              <a:rPr lang="en-US" dirty="0"/>
              <a:t>of shopper </a:t>
            </a:r>
            <a:r>
              <a:rPr lang="en-US" dirty="0" err="1"/>
              <a:t>ed</a:t>
            </a:r>
            <a:r>
              <a:rPr lang="en-US" dirty="0"/>
              <a:t> materials and videos</a:t>
            </a:r>
          </a:p>
          <a:p>
            <a:pPr lvl="0"/>
            <a:endParaRPr lang="en-US" dirty="0"/>
          </a:p>
          <a:p>
            <a:pPr lvl="0"/>
            <a:r>
              <a:rPr lang="en-US" dirty="0"/>
              <a:t>They also made suggestions including the addition of more information on food package modifications, how to handle card issuance to second cardholders and how to manage conversion in a group setting. We were able to make these adjustments in our training design prior to rolling out the rest of the state.</a:t>
            </a:r>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7</a:t>
            </a:fld>
            <a:endParaRPr lang="en-US"/>
          </a:p>
        </p:txBody>
      </p:sp>
    </p:spTree>
    <p:extLst>
      <p:ext uri="{BB962C8B-B14F-4D97-AF65-F5344CB8AC3E}">
        <p14:creationId xmlns:p14="http://schemas.microsoft.com/office/powerpoint/2010/main" val="2177570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lots to learn</a:t>
            </a:r>
            <a:r>
              <a:rPr lang="en-US" baseline="0" dirty="0"/>
              <a:t> from the pilots! </a:t>
            </a:r>
            <a:r>
              <a:rPr lang="en-US" dirty="0"/>
              <a:t>We asked them what they would like other agencies to know about the</a:t>
            </a:r>
            <a:r>
              <a:rPr lang="en-US" baseline="0" dirty="0"/>
              <a:t> </a:t>
            </a:r>
            <a:r>
              <a:rPr lang="en-US" dirty="0"/>
              <a:t>preparation process for </a:t>
            </a:r>
            <a:r>
              <a:rPr lang="en-US" dirty="0" err="1"/>
              <a:t>eWIC</a:t>
            </a:r>
            <a:r>
              <a:rPr lang="en-US" dirty="0"/>
              <a:t> implementation.  They told us:</a:t>
            </a:r>
          </a:p>
          <a:p>
            <a:endParaRPr lang="en-US" dirty="0"/>
          </a:p>
          <a:p>
            <a:r>
              <a:rPr lang="en-US" dirty="0"/>
              <a:t>1) Think through the certification flow in each clinic setting before conversion.</a:t>
            </a:r>
          </a:p>
          <a:p>
            <a:pPr lvl="0"/>
            <a:r>
              <a:rPr lang="en-US" dirty="0"/>
              <a:t>2) Involve all staff in the process of planning for rollout.</a:t>
            </a:r>
          </a:p>
          <a:p>
            <a:pPr lvl="0"/>
            <a:r>
              <a:rPr lang="en-US" dirty="0"/>
              <a:t>3) Review policies ahead of time so everyone is clear about their roles and tasks.</a:t>
            </a:r>
          </a:p>
          <a:p>
            <a:r>
              <a:rPr lang="en-US" dirty="0"/>
              <a:t>4) Take time to practice in the practice data base before conversion.</a:t>
            </a:r>
          </a:p>
          <a:p>
            <a:pPr lvl="0"/>
            <a:r>
              <a:rPr lang="en-US" dirty="0"/>
              <a:t>5) Encourage the first signer to come in for the first appointment after conversion so they can easily be designated as the first cardholder. This slide shows one of the first families to become a first cardholder in Benton County!</a:t>
            </a:r>
          </a:p>
          <a:p>
            <a:pPr lvl="0"/>
            <a:endParaRPr lang="en-US" dirty="0"/>
          </a:p>
          <a:p>
            <a:pPr defTabSz="926470">
              <a:defRPr/>
            </a:pPr>
            <a:r>
              <a:rPr lang="en-US" dirty="0"/>
              <a:t>The pilots also noted that not everything changes…clinic functions that do not involve benefit issuance stayed the same…such as the basic certification process, intake, appointment scheduling </a:t>
            </a:r>
            <a:r>
              <a:rPr lang="en-US" dirty="0" err="1"/>
              <a:t>etc</a:t>
            </a:r>
            <a:r>
              <a:rPr lang="en-US" dirty="0"/>
              <a:t>, and that was a relief to staff!</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8</a:t>
            </a:fld>
            <a:endParaRPr lang="en-US"/>
          </a:p>
        </p:txBody>
      </p:sp>
    </p:spTree>
    <p:extLst>
      <p:ext uri="{BB962C8B-B14F-4D97-AF65-F5344CB8AC3E}">
        <p14:creationId xmlns:p14="http://schemas.microsoft.com/office/powerpoint/2010/main" val="1041682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6470">
              <a:defRPr/>
            </a:pPr>
            <a:r>
              <a:rPr lang="en-US" dirty="0"/>
              <a:t>Appointment scheduling was one aspect of clinic operations that did need adjustment. This picture shows one of the Linn certifiers discussing </a:t>
            </a:r>
            <a:r>
              <a:rPr lang="en-US" dirty="0" err="1"/>
              <a:t>eWIC</a:t>
            </a:r>
            <a:r>
              <a:rPr lang="en-US" dirty="0"/>
              <a:t> with a family during a certification appointment. As noted on this slide, the pilots recommended making appointment times longer by 5-10 minutes with 2-3 less per day then usual during the initial roll out. With practice, staff became more efficient with this process and they found that after 2 weeks, the schedule could be reevaluated. </a:t>
            </a:r>
          </a:p>
          <a:p>
            <a:pPr defTabSz="926470">
              <a:defRPr/>
            </a:pPr>
            <a:endParaRPr lang="en-US" dirty="0"/>
          </a:p>
          <a:p>
            <a:pPr defTabSz="926470">
              <a:defRPr/>
            </a:pPr>
            <a:r>
              <a:rPr lang="en-US" dirty="0"/>
              <a:t>They pointed out that the time consuming aspect of conversion is the shopper education and that it took 5-10 minutes per family, not per participant. </a:t>
            </a:r>
          </a:p>
          <a:p>
            <a:pPr defTabSz="926470">
              <a:defRPr/>
            </a:pPr>
            <a:endParaRPr lang="en-US" dirty="0"/>
          </a:p>
          <a:p>
            <a:pPr lvl="0"/>
            <a:r>
              <a:rPr lang="en-US" dirty="0"/>
              <a:t>.</a:t>
            </a:r>
            <a:endParaRPr lang="en-US" dirty="0"/>
          </a:p>
        </p:txBody>
      </p:sp>
      <p:sp>
        <p:nvSpPr>
          <p:cNvPr id="4" name="Slide Number Placeholder 3"/>
          <p:cNvSpPr>
            <a:spLocks noGrp="1"/>
          </p:cNvSpPr>
          <p:nvPr>
            <p:ph type="sldNum" sz="quarter" idx="10"/>
          </p:nvPr>
        </p:nvSpPr>
        <p:spPr/>
        <p:txBody>
          <a:bodyPr/>
          <a:lstStyle/>
          <a:p>
            <a:fld id="{DCDC718F-094A-416A-AE9D-E2E645B01610}" type="slidenum">
              <a:rPr lang="en-US" smtClean="0"/>
              <a:pPr/>
              <a:t>9</a:t>
            </a:fld>
            <a:endParaRPr lang="en-US"/>
          </a:p>
        </p:txBody>
      </p:sp>
    </p:spTree>
    <p:extLst>
      <p:ext uri="{BB962C8B-B14F-4D97-AF65-F5344CB8AC3E}">
        <p14:creationId xmlns:p14="http://schemas.microsoft.com/office/powerpoint/2010/main" val="2253280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3622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banner final.png"/>
          <p:cNvPicPr>
            <a:picLocks noChangeAspect="1"/>
          </p:cNvPicPr>
          <p:nvPr userDrawn="1"/>
        </p:nvPicPr>
        <p:blipFill>
          <a:blip r:embed="rId2" cstate="print"/>
          <a:stretch>
            <a:fillRect/>
          </a:stretch>
        </p:blipFill>
        <p:spPr>
          <a:xfrm>
            <a:off x="0" y="76200"/>
            <a:ext cx="9144000" cy="2043953"/>
          </a:xfrm>
          <a:prstGeom prst="rect">
            <a:avLst/>
          </a:prstGeom>
        </p:spPr>
      </p:pic>
      <p:pic>
        <p:nvPicPr>
          <p:cNvPr id="13" name="Picture 12" descr="line.png"/>
          <p:cNvPicPr>
            <a:picLocks noChangeAspect="1"/>
          </p:cNvPicPr>
          <p:nvPr userDrawn="1"/>
        </p:nvPicPr>
        <p:blipFill>
          <a:blip r:embed="rId3" cstate="print"/>
          <a:stretch>
            <a:fillRect/>
          </a:stretch>
        </p:blipFill>
        <p:spPr>
          <a:xfrm>
            <a:off x="0" y="6477000"/>
            <a:ext cx="9144000" cy="30459"/>
          </a:xfrm>
          <a:prstGeom prst="rect">
            <a:avLst/>
          </a:prstGeom>
        </p:spPr>
      </p:pic>
      <p:pic>
        <p:nvPicPr>
          <p:cNvPr id="12" name="Picture 11" descr="oha_logo_sm.jpg"/>
          <p:cNvPicPr>
            <a:picLocks noChangeAspect="1"/>
          </p:cNvPicPr>
          <p:nvPr userDrawn="1"/>
        </p:nvPicPr>
        <p:blipFill>
          <a:blip r:embed="rId4" cstate="print"/>
          <a:stretch>
            <a:fillRect/>
          </a:stretch>
        </p:blipFill>
        <p:spPr>
          <a:xfrm>
            <a:off x="304800" y="6027725"/>
            <a:ext cx="1600200" cy="601675"/>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929"/>
            <a:ext cx="9144000" cy="215152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a:t>Click to edit Master title style</a:t>
            </a:r>
          </a:p>
        </p:txBody>
      </p:sp>
      <p:sp>
        <p:nvSpPr>
          <p:cNvPr id="3" name="Content Placeholder 2"/>
          <p:cNvSpPr>
            <a:spLocks noGrp="1"/>
          </p:cNvSpPr>
          <p:nvPr>
            <p:ph idx="1"/>
          </p:nvPr>
        </p:nvSpPr>
        <p:spPr>
          <a:xfrm>
            <a:off x="457200" y="1905000"/>
            <a:ext cx="8229600" cy="4221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492875"/>
            <a:ext cx="2133600" cy="365125"/>
          </a:xfrm>
        </p:spPr>
        <p:txBody>
          <a:bodyPr/>
          <a:lstStyle/>
          <a:p>
            <a:fld id="{452E3DFC-7DD8-45F2-9DF0-B5CFF1D95FBD}" type="datetimeFigureOut">
              <a:rPr lang="en-US" smtClean="0"/>
              <a:pPr/>
              <a:t>3/15/2017</a:t>
            </a:fld>
            <a:endParaRPr lang="en-US"/>
          </a:p>
        </p:txBody>
      </p:sp>
      <p:sp>
        <p:nvSpPr>
          <p:cNvPr id="5" name="Footer Placeholder 4"/>
          <p:cNvSpPr>
            <a:spLocks noGrp="1"/>
          </p:cNvSpPr>
          <p:nvPr>
            <p:ph type="ftr" sz="quarter" idx="11"/>
          </p:nvPr>
        </p:nvSpPr>
        <p:spPr>
          <a:xfrm>
            <a:off x="3124200" y="6492875"/>
            <a:ext cx="2895600" cy="365125"/>
          </a:xfrm>
        </p:spPr>
        <p:txBody>
          <a:bodyPr/>
          <a:lstStyle/>
          <a:p>
            <a:endParaRPr lang="en-US" dirty="0"/>
          </a:p>
        </p:txBody>
      </p:sp>
      <p:sp>
        <p:nvSpPr>
          <p:cNvPr id="6" name="Slide Number Placeholder 5"/>
          <p:cNvSpPr>
            <a:spLocks noGrp="1"/>
          </p:cNvSpPr>
          <p:nvPr>
            <p:ph type="sldNum" sz="quarter" idx="12"/>
          </p:nvPr>
        </p:nvSpPr>
        <p:spPr>
          <a:xfrm>
            <a:off x="6553200" y="6477000"/>
            <a:ext cx="2133600" cy="365125"/>
          </a:xfrm>
        </p:spPr>
        <p:txBody>
          <a:bodyPr/>
          <a:lstStyle/>
          <a:p>
            <a:fld id="{A817F4F7-2D81-4FD0-8B31-34174E30EC5C}" type="slidenum">
              <a:rPr lang="en-US" smtClean="0"/>
              <a:pPr/>
              <a:t>‹#›</a:t>
            </a:fld>
            <a:endParaRPr lang="en-US"/>
          </a:p>
        </p:txBody>
      </p:sp>
      <p:pic>
        <p:nvPicPr>
          <p:cNvPr id="7" name="Picture 6" descr="swooshonly.png"/>
          <p:cNvPicPr>
            <a:picLocks noChangeAspect="1"/>
          </p:cNvPicPr>
          <p:nvPr userDrawn="1"/>
        </p:nvPicPr>
        <p:blipFill>
          <a:blip r:embed="rId2" cstate="print"/>
          <a:stretch>
            <a:fillRect/>
          </a:stretch>
        </p:blipFill>
        <p:spPr>
          <a:xfrm>
            <a:off x="0" y="76200"/>
            <a:ext cx="9144000" cy="598842"/>
          </a:xfrm>
          <a:prstGeom prst="rect">
            <a:avLst/>
          </a:prstGeom>
        </p:spPr>
      </p:pic>
      <p:pic>
        <p:nvPicPr>
          <p:cNvPr id="9" name="Picture 8" descr="line.png"/>
          <p:cNvPicPr>
            <a:picLocks noChangeAspect="1"/>
          </p:cNvPicPr>
          <p:nvPr userDrawn="1"/>
        </p:nvPicPr>
        <p:blipFill>
          <a:blip r:embed="rId3" cstate="print"/>
          <a:stretch>
            <a:fillRect/>
          </a:stretch>
        </p:blipFill>
        <p:spPr>
          <a:xfrm>
            <a:off x="0" y="6522741"/>
            <a:ext cx="9144000" cy="304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1A66C7B-EAE2-4AA7-9213-077037CBDEB9}" type="datetimeFigureOut">
              <a:rPr lang="en-US" smtClean="0"/>
              <a:pPr/>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E5C66-CBAA-43DB-8C2E-FE2434045D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line.png"/>
          <p:cNvPicPr>
            <a:picLocks noChangeAspect="1"/>
          </p:cNvPicPr>
          <p:nvPr userDrawn="1"/>
        </p:nvPicPr>
        <p:blipFill>
          <a:blip r:embed="rId2"/>
          <a:srcRect/>
          <a:stretch>
            <a:fillRect/>
          </a:stretch>
        </p:blipFill>
        <p:spPr bwMode="auto">
          <a:xfrm>
            <a:off x="0" y="6477000"/>
            <a:ext cx="9144000" cy="30163"/>
          </a:xfrm>
          <a:prstGeom prst="rect">
            <a:avLst/>
          </a:prstGeom>
          <a:noFill/>
          <a:ln w="9525">
            <a:noFill/>
            <a:miter lim="800000"/>
            <a:headEnd/>
            <a:tailEnd/>
          </a:ln>
        </p:spPr>
      </p:pic>
      <p:pic>
        <p:nvPicPr>
          <p:cNvPr id="5" name="Picture 11" descr="oha_logo_sm.jpg"/>
          <p:cNvPicPr>
            <a:picLocks noChangeAspect="1"/>
          </p:cNvPicPr>
          <p:nvPr userDrawn="1"/>
        </p:nvPicPr>
        <p:blipFill>
          <a:blip r:embed="rId3"/>
          <a:srcRect/>
          <a:stretch>
            <a:fillRect/>
          </a:stretch>
        </p:blipFill>
        <p:spPr bwMode="auto">
          <a:xfrm>
            <a:off x="304800" y="6027738"/>
            <a:ext cx="1600200" cy="601662"/>
          </a:xfrm>
          <a:prstGeom prst="rect">
            <a:avLst/>
          </a:prstGeom>
          <a:noFill/>
          <a:ln w="9525">
            <a:noFill/>
            <a:miter lim="800000"/>
            <a:headEnd/>
            <a:tailEnd/>
          </a:ln>
        </p:spPr>
      </p:pic>
      <p:pic>
        <p:nvPicPr>
          <p:cNvPr id="6" name="Picture 3"/>
          <p:cNvPicPr>
            <a:picLocks noChangeAspect="1"/>
          </p:cNvPicPr>
          <p:nvPr userDrawn="1"/>
        </p:nvPicPr>
        <p:blipFill>
          <a:blip r:embed="rId4"/>
          <a:srcRect/>
          <a:stretch>
            <a:fillRect/>
          </a:stretch>
        </p:blipFill>
        <p:spPr bwMode="auto">
          <a:xfrm>
            <a:off x="0" y="46038"/>
            <a:ext cx="9144000" cy="2151062"/>
          </a:xfrm>
          <a:prstGeom prst="rect">
            <a:avLst/>
          </a:prstGeom>
          <a:noFill/>
          <a:ln w="9525">
            <a:noFill/>
            <a:miter lim="800000"/>
            <a:headEnd/>
            <a:tailEnd/>
          </a:ln>
        </p:spPr>
      </p:pic>
      <p:sp>
        <p:nvSpPr>
          <p:cNvPr id="2" name="Title 1"/>
          <p:cNvSpPr>
            <a:spLocks noGrp="1"/>
          </p:cNvSpPr>
          <p:nvPr>
            <p:ph type="ctrTitle"/>
          </p:nvPr>
        </p:nvSpPr>
        <p:spPr>
          <a:xfrm>
            <a:off x="609600" y="23622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2475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swooshonly.png"/>
          <p:cNvPicPr>
            <a:picLocks noChangeAspect="1"/>
          </p:cNvPicPr>
          <p:nvPr userDrawn="1"/>
        </p:nvPicPr>
        <p:blipFill>
          <a:blip r:embed="rId2"/>
          <a:srcRect/>
          <a:stretch>
            <a:fillRect/>
          </a:stretch>
        </p:blipFill>
        <p:spPr bwMode="auto">
          <a:xfrm>
            <a:off x="0" y="76200"/>
            <a:ext cx="9144000" cy="598488"/>
          </a:xfrm>
          <a:prstGeom prst="rect">
            <a:avLst/>
          </a:prstGeom>
          <a:noFill/>
          <a:ln w="9525">
            <a:noFill/>
            <a:miter lim="800000"/>
            <a:headEnd/>
            <a:tailEnd/>
          </a:ln>
        </p:spPr>
      </p:pic>
      <p:pic>
        <p:nvPicPr>
          <p:cNvPr id="5" name="Picture 8" descr="line.png"/>
          <p:cNvPicPr>
            <a:picLocks noChangeAspect="1"/>
          </p:cNvPicPr>
          <p:nvPr userDrawn="1"/>
        </p:nvPicPr>
        <p:blipFill>
          <a:blip r:embed="rId3"/>
          <a:srcRect/>
          <a:stretch>
            <a:fillRect/>
          </a:stretch>
        </p:blipFill>
        <p:spPr bwMode="auto">
          <a:xfrm>
            <a:off x="0" y="6523038"/>
            <a:ext cx="9144000" cy="30162"/>
          </a:xfrm>
          <a:prstGeom prst="rect">
            <a:avLst/>
          </a:prstGeom>
          <a:noFill/>
          <a:ln w="9525">
            <a:noFill/>
            <a:miter lim="800000"/>
            <a:headEnd/>
            <a:tailEnd/>
          </a:ln>
        </p:spPr>
      </p:pic>
      <p:sp>
        <p:nvSpPr>
          <p:cNvPr id="2" name="Title 1"/>
          <p:cNvSpPr>
            <a:spLocks noGrp="1"/>
          </p:cNvSpPr>
          <p:nvPr>
            <p:ph type="title"/>
          </p:nvPr>
        </p:nvSpPr>
        <p:spPr>
          <a:xfrm>
            <a:off x="457200" y="609600"/>
            <a:ext cx="8229600" cy="1066800"/>
          </a:xfrm>
        </p:spPr>
        <p:txBody>
          <a:bodyPr/>
          <a:lstStyle/>
          <a:p>
            <a:r>
              <a:rPr lang="en-US" dirty="0"/>
              <a:t>Click to edit Master title style</a:t>
            </a:r>
          </a:p>
        </p:txBody>
      </p:sp>
      <p:sp>
        <p:nvSpPr>
          <p:cNvPr id="3" name="Content Placeholder 2"/>
          <p:cNvSpPr>
            <a:spLocks noGrp="1"/>
          </p:cNvSpPr>
          <p:nvPr>
            <p:ph idx="1"/>
          </p:nvPr>
        </p:nvSpPr>
        <p:spPr>
          <a:xfrm>
            <a:off x="457200" y="1905000"/>
            <a:ext cx="8229600" cy="4221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228600" y="6492875"/>
            <a:ext cx="2133600" cy="365125"/>
          </a:xfrm>
        </p:spPr>
        <p:txBody>
          <a:bodyPr/>
          <a:lstStyle>
            <a:lvl1pPr>
              <a:defRPr/>
            </a:lvl1pPr>
          </a:lstStyle>
          <a:p>
            <a:pPr>
              <a:defRPr/>
            </a:pPr>
            <a:endParaRPr lang="en-US">
              <a:solidFill>
                <a:srgbClr val="0079C0">
                  <a:tint val="75000"/>
                </a:srgbClr>
              </a:solidFill>
            </a:endParaRPr>
          </a:p>
        </p:txBody>
      </p:sp>
      <p:sp>
        <p:nvSpPr>
          <p:cNvPr id="7" name="Footer Placeholder 4"/>
          <p:cNvSpPr>
            <a:spLocks noGrp="1"/>
          </p:cNvSpPr>
          <p:nvPr>
            <p:ph type="ftr" sz="quarter" idx="11"/>
          </p:nvPr>
        </p:nvSpPr>
        <p:spPr>
          <a:xfrm>
            <a:off x="3124200" y="6492875"/>
            <a:ext cx="2895600" cy="365125"/>
          </a:xfrm>
        </p:spPr>
        <p:txBody>
          <a:bodyPr/>
          <a:lstStyle>
            <a:lvl1pPr>
              <a:defRPr dirty="0"/>
            </a:lvl1pPr>
          </a:lstStyle>
          <a:p>
            <a:pPr>
              <a:defRPr/>
            </a:pPr>
            <a:endParaRPr lang="en-US">
              <a:solidFill>
                <a:srgbClr val="0079C0">
                  <a:tint val="75000"/>
                </a:srgbClr>
              </a:solidFill>
            </a:endParaRPr>
          </a:p>
        </p:txBody>
      </p:sp>
      <p:sp>
        <p:nvSpPr>
          <p:cNvPr id="8" name="Slide Number Placeholder 5"/>
          <p:cNvSpPr>
            <a:spLocks noGrp="1"/>
          </p:cNvSpPr>
          <p:nvPr>
            <p:ph type="sldNum" sz="quarter" idx="12"/>
          </p:nvPr>
        </p:nvSpPr>
        <p:spPr>
          <a:xfrm>
            <a:off x="6553200" y="6477000"/>
            <a:ext cx="2133600" cy="365125"/>
          </a:xfrm>
        </p:spPr>
        <p:txBody>
          <a:bodyPr/>
          <a:lstStyle>
            <a:lvl1pPr>
              <a:defRPr/>
            </a:lvl1pPr>
          </a:lstStyle>
          <a:p>
            <a:pPr>
              <a:defRPr/>
            </a:pPr>
            <a:fld id="{8B55CCB5-A3C6-44C4-BAFA-E73AE7197402}" type="slidenum">
              <a:rPr lang="en-US">
                <a:solidFill>
                  <a:srgbClr val="0079C0">
                    <a:tint val="75000"/>
                  </a:srgbClr>
                </a:solidFill>
              </a:rPr>
              <a:pPr>
                <a:defRPr/>
              </a:pPr>
              <a:t>‹#›</a:t>
            </a:fld>
            <a:endParaRPr lang="en-US">
              <a:solidFill>
                <a:srgbClr val="0079C0">
                  <a:tint val="75000"/>
                </a:srgbClr>
              </a:solidFill>
            </a:endParaRPr>
          </a:p>
        </p:txBody>
      </p:sp>
    </p:spTree>
    <p:extLst>
      <p:ext uri="{BB962C8B-B14F-4D97-AF65-F5344CB8AC3E}">
        <p14:creationId xmlns:p14="http://schemas.microsoft.com/office/powerpoint/2010/main" val="217327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E3DFC-7DD8-45F2-9DF0-B5CFF1D95FBD}" type="datetimeFigureOut">
              <a:rPr lang="en-US" smtClean="0"/>
              <a:pPr/>
              <a:t>3/15/2017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7F4F7-2D81-4FD0-8B31-34174E30EC5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a:solidFill>
                <a:srgbClr val="0079C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79C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76BFFD5-2B27-47D9-9E14-2A4406D8F712}" type="slidenum">
              <a:rPr lang="en-US">
                <a:solidFill>
                  <a:srgbClr val="0079C0">
                    <a:tint val="75000"/>
                  </a:srgbClr>
                </a:solidFill>
              </a:rPr>
              <a:pPr>
                <a:defRPr/>
              </a:pPr>
              <a:t>‹#›</a:t>
            </a:fld>
            <a:endParaRPr lang="en-US">
              <a:solidFill>
                <a:srgbClr val="0079C0">
                  <a:tint val="75000"/>
                </a:srgbClr>
              </a:solidFill>
            </a:endParaRPr>
          </a:p>
        </p:txBody>
      </p:sp>
    </p:spTree>
    <p:extLst>
      <p:ext uri="{BB962C8B-B14F-4D97-AF65-F5344CB8AC3E}">
        <p14:creationId xmlns:p14="http://schemas.microsoft.com/office/powerpoint/2010/main" val="3146336006"/>
      </p:ext>
    </p:extLst>
  </p:cSld>
  <p:clrMap bg1="lt1" tx1="dk1" bg2="lt2" tx2="dk2" accent1="accent1" accent2="accent2" accent3="accent3" accent4="accent4" accent5="accent5" accent6="accent6" hlink="hlink" folHlink="folHlink"/>
  <p:sldLayoutIdLst>
    <p:sldLayoutId id="2147483659" r:id="rId1"/>
    <p:sldLayoutId id="2147483660" r:id="rId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http://ioimprov.com/west/images/uploaded_files/shows/2268/thumb_pilot%20logo%20green%20no%20ex.jpg?1324169971" TargetMode="Externa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2WuLjC3298c" TargetMode="Externa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3352800" cy="4221163"/>
          </a:xfrm>
        </p:spPr>
        <p:txBody>
          <a:bodyPr anchor="ctr">
            <a:normAutofit/>
          </a:bodyPr>
          <a:lstStyle/>
          <a:p>
            <a:pPr marL="0" indent="0" algn="ctr">
              <a:buNone/>
            </a:pPr>
            <a:r>
              <a:rPr lang="en-US" sz="6600" dirty="0"/>
              <a:t>GO!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683635"/>
            <a:ext cx="3505200" cy="5875194"/>
          </a:xfrm>
          <a:prstGeom prst="rect">
            <a:avLst/>
          </a:prstGeom>
        </p:spPr>
      </p:pic>
    </p:spTree>
    <p:extLst>
      <p:ext uri="{BB962C8B-B14F-4D97-AF65-F5344CB8AC3E}">
        <p14:creationId xmlns:p14="http://schemas.microsoft.com/office/powerpoint/2010/main" val="1368478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Sessions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12346" y="1524000"/>
            <a:ext cx="6319308" cy="4739481"/>
          </a:xfrm>
        </p:spPr>
      </p:pic>
    </p:spTree>
    <p:extLst>
      <p:ext uri="{BB962C8B-B14F-4D97-AF65-F5344CB8AC3E}">
        <p14:creationId xmlns:p14="http://schemas.microsoft.com/office/powerpoint/2010/main" val="4183599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the Leap…</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4600" y="1442156"/>
            <a:ext cx="4086172" cy="5111044"/>
          </a:xfrm>
        </p:spPr>
      </p:pic>
    </p:spTree>
    <p:extLst>
      <p:ext uri="{BB962C8B-B14F-4D97-AF65-F5344CB8AC3E}">
        <p14:creationId xmlns:p14="http://schemas.microsoft.com/office/powerpoint/2010/main" val="1014558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Agency Staff Training</a:t>
            </a:r>
          </a:p>
        </p:txBody>
      </p:sp>
      <p:sp>
        <p:nvSpPr>
          <p:cNvPr id="3" name="Content Placeholder 2"/>
          <p:cNvSpPr>
            <a:spLocks noGrp="1"/>
          </p:cNvSpPr>
          <p:nvPr>
            <p:ph idx="1"/>
          </p:nvPr>
        </p:nvSpPr>
        <p:spPr/>
        <p:txBody>
          <a:bodyPr>
            <a:normAutofit/>
          </a:bodyPr>
          <a:lstStyle/>
          <a:p>
            <a:pPr>
              <a:spcAft>
                <a:spcPts val="1200"/>
              </a:spcAft>
            </a:pPr>
            <a:r>
              <a:rPr lang="en-US" dirty="0"/>
              <a:t>Trained all 300+ local staff face-to-face</a:t>
            </a:r>
          </a:p>
          <a:p>
            <a:pPr>
              <a:spcAft>
                <a:spcPts val="1200"/>
              </a:spcAft>
            </a:pPr>
            <a:r>
              <a:rPr lang="en-US" dirty="0"/>
              <a:t>7 state trainers, trained in pairs</a:t>
            </a:r>
          </a:p>
          <a:p>
            <a:pPr>
              <a:spcAft>
                <a:spcPts val="1200"/>
              </a:spcAft>
            </a:pPr>
            <a:r>
              <a:rPr lang="en-US" dirty="0"/>
              <a:t>One day, 6 hour training</a:t>
            </a:r>
          </a:p>
          <a:p>
            <a:pPr>
              <a:spcAft>
                <a:spcPts val="1200"/>
              </a:spcAft>
            </a:pPr>
            <a:r>
              <a:rPr lang="en-US" dirty="0"/>
              <a:t>Held simultaneously at state office in Portland and regionally throughout the state</a:t>
            </a:r>
          </a:p>
          <a:p>
            <a:pPr>
              <a:spcAft>
                <a:spcPts val="1200"/>
              </a:spcAft>
            </a:pPr>
            <a:r>
              <a:rPr lang="en-US" dirty="0"/>
              <a:t>8 week rollout training schedule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514600"/>
            <a:ext cx="2438400" cy="1624965"/>
          </a:xfrm>
          <a:prstGeom prst="rect">
            <a:avLst/>
          </a:prstGeom>
        </p:spPr>
      </p:pic>
    </p:spTree>
    <p:extLst>
      <p:ext uri="{BB962C8B-B14F-4D97-AF65-F5344CB8AC3E}">
        <p14:creationId xmlns:p14="http://schemas.microsoft.com/office/powerpoint/2010/main" val="61399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Agency Staff Training</a:t>
            </a:r>
          </a:p>
        </p:txBody>
      </p:sp>
      <p:sp>
        <p:nvSpPr>
          <p:cNvPr id="3" name="Content Placeholder 2"/>
          <p:cNvSpPr>
            <a:spLocks noGrp="1"/>
          </p:cNvSpPr>
          <p:nvPr>
            <p:ph idx="1"/>
          </p:nvPr>
        </p:nvSpPr>
        <p:spPr>
          <a:xfrm>
            <a:off x="457200" y="1905000"/>
            <a:ext cx="4724400" cy="4221163"/>
          </a:xfrm>
        </p:spPr>
        <p:txBody>
          <a:bodyPr>
            <a:normAutofit fontScale="92500" lnSpcReduction="10000"/>
          </a:bodyPr>
          <a:lstStyle/>
          <a:p>
            <a:pPr>
              <a:spcAft>
                <a:spcPts val="1200"/>
              </a:spcAft>
            </a:pPr>
            <a:r>
              <a:rPr lang="en-US" dirty="0"/>
              <a:t>Trained 2 weeks prior to agency go-live</a:t>
            </a:r>
          </a:p>
          <a:p>
            <a:pPr>
              <a:spcAft>
                <a:spcPts val="1200"/>
              </a:spcAft>
            </a:pPr>
            <a:r>
              <a:rPr lang="en-US" dirty="0"/>
              <a:t>Trained using TWIST Training database</a:t>
            </a:r>
          </a:p>
          <a:p>
            <a:pPr>
              <a:spcAft>
                <a:spcPts val="1200"/>
              </a:spcAft>
            </a:pPr>
            <a:r>
              <a:rPr lang="en-US" dirty="0"/>
              <a:t>Local staff went back to clinics and practiced in TWIST Practice database (</a:t>
            </a:r>
            <a:r>
              <a:rPr lang="en-US" sz="2200" dirty="0"/>
              <a:t>which can be used over and over again)</a:t>
            </a:r>
          </a:p>
          <a:p>
            <a:pPr>
              <a:spcAft>
                <a:spcPts val="1200"/>
              </a:spcAft>
            </a:pPr>
            <a:endParaRPr lang="en-US" sz="2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600200"/>
            <a:ext cx="2882900" cy="189753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66814"/>
            <a:ext cx="2882900" cy="189753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4570717"/>
            <a:ext cx="2882900" cy="1897534"/>
          </a:xfrm>
          <a:prstGeom prst="rect">
            <a:avLst/>
          </a:prstGeom>
        </p:spPr>
      </p:pic>
    </p:spTree>
    <p:extLst>
      <p:ext uri="{BB962C8B-B14F-4D97-AF65-F5344CB8AC3E}">
        <p14:creationId xmlns:p14="http://schemas.microsoft.com/office/powerpoint/2010/main" val="83605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And we’re off!</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400" y="1523999"/>
            <a:ext cx="6637868" cy="4978401"/>
          </a:xfr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787900" y="2146299"/>
            <a:ext cx="4978400" cy="3733800"/>
          </a:xfrm>
          <a:prstGeom prst="rect">
            <a:avLst/>
          </a:prstGeom>
        </p:spPr>
      </p:pic>
    </p:spTree>
    <p:extLst>
      <p:ext uri="{BB962C8B-B14F-4D97-AF65-F5344CB8AC3E}">
        <p14:creationId xmlns:p14="http://schemas.microsoft.com/office/powerpoint/2010/main" val="291950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err="1"/>
              <a:t>eWIC</a:t>
            </a:r>
            <a:r>
              <a:rPr lang="en-US" dirty="0"/>
              <a:t> training workbook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9618619"/>
              </p:ext>
            </p:extLst>
          </p:nvPr>
        </p:nvGraphicFramePr>
        <p:xfrm>
          <a:off x="2133600" y="1371600"/>
          <a:ext cx="4800601" cy="5462458"/>
        </p:xfrm>
        <a:graphic>
          <a:graphicData uri="http://schemas.openxmlformats.org/drawingml/2006/table">
            <a:tbl>
              <a:tblPr firstRow="1" firstCol="1" bandRow="1" bandCol="1">
                <a:tableStyleId>{5C22544A-7EE6-4342-B048-85BDC9FD1C3A}</a:tableStyleId>
              </a:tblPr>
              <a:tblGrid>
                <a:gridCol w="800741">
                  <a:extLst>
                    <a:ext uri="{9D8B030D-6E8A-4147-A177-3AD203B41FA5}">
                      <a16:colId xmlns:a16="http://schemas.microsoft.com/office/drawing/2014/main" xmlns="" val="3875447600"/>
                    </a:ext>
                  </a:extLst>
                </a:gridCol>
                <a:gridCol w="3999860">
                  <a:extLst>
                    <a:ext uri="{9D8B030D-6E8A-4147-A177-3AD203B41FA5}">
                      <a16:colId xmlns:a16="http://schemas.microsoft.com/office/drawing/2014/main" xmlns="" val="3658265158"/>
                    </a:ext>
                  </a:extLst>
                </a:gridCol>
              </a:tblGrid>
              <a:tr h="301643">
                <a:tc>
                  <a:txBody>
                    <a:bodyPr/>
                    <a:lstStyle/>
                    <a:p>
                      <a:pPr marL="0" marR="0">
                        <a:spcBef>
                          <a:spcPts val="0"/>
                        </a:spcBef>
                        <a:spcAft>
                          <a:spcPts val="0"/>
                        </a:spcAft>
                      </a:pPr>
                      <a:r>
                        <a:rPr lang="en-US" sz="1000">
                          <a:effectLst/>
                        </a:rPr>
                        <a:t>Activity 1</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tc>
                  <a:txBody>
                    <a:bodyPr/>
                    <a:lstStyle/>
                    <a:p>
                      <a:pPr marL="0" marR="0">
                        <a:spcBef>
                          <a:spcPts val="0"/>
                        </a:spcBef>
                        <a:spcAft>
                          <a:spcPts val="0"/>
                        </a:spcAft>
                      </a:pPr>
                      <a:r>
                        <a:rPr lang="en-US" sz="1000" dirty="0">
                          <a:effectLst/>
                        </a:rPr>
                        <a:t>Getting Started </a:t>
                      </a:r>
                    </a:p>
                    <a:p>
                      <a:pPr marL="742950" marR="0" lvl="1" indent="-285750">
                        <a:spcBef>
                          <a:spcPts val="0"/>
                        </a:spcBef>
                        <a:spcAft>
                          <a:spcPts val="0"/>
                        </a:spcAft>
                        <a:buFont typeface="Courier New" panose="02070309020205020404" pitchFamily="49" charset="0"/>
                        <a:buChar char="o"/>
                      </a:pPr>
                      <a:r>
                        <a:rPr lang="en-US" sz="1000" dirty="0">
                          <a:effectLst/>
                        </a:rPr>
                        <a:t>Log into Citrix and TWIST Practice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extLst>
                  <a:ext uri="{0D108BD9-81ED-4DB2-BD59-A6C34878D82A}">
                    <a16:rowId xmlns:a16="http://schemas.microsoft.com/office/drawing/2014/main" xmlns="" val="4091953895"/>
                  </a:ext>
                </a:extLst>
              </a:tr>
              <a:tr h="1055748">
                <a:tc>
                  <a:txBody>
                    <a:bodyPr/>
                    <a:lstStyle/>
                    <a:p>
                      <a:pPr marL="0" marR="0">
                        <a:spcBef>
                          <a:spcPts val="0"/>
                        </a:spcBef>
                        <a:spcAft>
                          <a:spcPts val="0"/>
                        </a:spcAft>
                      </a:pPr>
                      <a:r>
                        <a:rPr lang="en-US" sz="1000">
                          <a:effectLst/>
                        </a:rPr>
                        <a:t>Activity 2</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tc>
                  <a:txBody>
                    <a:bodyPr/>
                    <a:lstStyle/>
                    <a:p>
                      <a:pPr marL="0" marR="0">
                        <a:spcBef>
                          <a:spcPts val="0"/>
                        </a:spcBef>
                        <a:spcAft>
                          <a:spcPts val="0"/>
                        </a:spcAft>
                      </a:pPr>
                      <a:r>
                        <a:rPr lang="en-US" sz="1000">
                          <a:effectLst/>
                        </a:rPr>
                        <a:t>Converting a Single Participant to eWIC</a:t>
                      </a:r>
                    </a:p>
                    <a:p>
                      <a:pPr marL="742950" marR="0" lvl="1" indent="-285750">
                        <a:spcBef>
                          <a:spcPts val="0"/>
                        </a:spcBef>
                        <a:spcAft>
                          <a:spcPts val="0"/>
                        </a:spcAft>
                        <a:buFont typeface="Courier New" panose="02070309020205020404" pitchFamily="49" charset="0"/>
                        <a:buChar char="o"/>
                      </a:pPr>
                      <a:r>
                        <a:rPr lang="en-US" sz="1000">
                          <a:effectLst/>
                        </a:rPr>
                        <a:t>Issuing eWIC cards on the Family Cardholder Screen</a:t>
                      </a:r>
                    </a:p>
                    <a:p>
                      <a:pPr marL="742950" marR="0" lvl="1" indent="-285750">
                        <a:spcBef>
                          <a:spcPts val="0"/>
                        </a:spcBef>
                        <a:spcAft>
                          <a:spcPts val="0"/>
                        </a:spcAft>
                        <a:buFont typeface="Courier New" panose="02070309020205020404" pitchFamily="49" charset="0"/>
                        <a:buChar char="o"/>
                      </a:pPr>
                      <a:r>
                        <a:rPr lang="en-US" sz="1000">
                          <a:effectLst/>
                        </a:rPr>
                        <a:t>Assigning food packages on the Food Package Assignment Screen</a:t>
                      </a:r>
                    </a:p>
                    <a:p>
                      <a:pPr marL="742950" marR="0" lvl="1" indent="-285750">
                        <a:spcBef>
                          <a:spcPts val="0"/>
                        </a:spcBef>
                        <a:spcAft>
                          <a:spcPts val="0"/>
                        </a:spcAft>
                        <a:buFont typeface="Courier New" panose="02070309020205020404" pitchFamily="49" charset="0"/>
                        <a:buChar char="o"/>
                      </a:pPr>
                      <a:r>
                        <a:rPr lang="en-US" sz="1000">
                          <a:effectLst/>
                        </a:rPr>
                        <a:t>Issuing benefits from the Family Summary Screen</a:t>
                      </a:r>
                    </a:p>
                    <a:p>
                      <a:pPr marL="742950" marR="0" lvl="1" indent="-285750">
                        <a:spcBef>
                          <a:spcPts val="0"/>
                        </a:spcBef>
                        <a:spcAft>
                          <a:spcPts val="0"/>
                        </a:spcAft>
                        <a:buFont typeface="Courier New" panose="02070309020205020404" pitchFamily="49" charset="0"/>
                        <a:buChar char="o"/>
                      </a:pPr>
                      <a:r>
                        <a:rPr lang="en-US" sz="1000">
                          <a:effectLst/>
                        </a:rPr>
                        <a:t>Providing education on shopping and using the eWIC card</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extLst>
                  <a:ext uri="{0D108BD9-81ED-4DB2-BD59-A6C34878D82A}">
                    <a16:rowId xmlns:a16="http://schemas.microsoft.com/office/drawing/2014/main" xmlns="" val="174198337"/>
                  </a:ext>
                </a:extLst>
              </a:tr>
              <a:tr h="1206570">
                <a:tc>
                  <a:txBody>
                    <a:bodyPr/>
                    <a:lstStyle/>
                    <a:p>
                      <a:pPr marL="0" marR="0">
                        <a:spcBef>
                          <a:spcPts val="0"/>
                        </a:spcBef>
                        <a:spcAft>
                          <a:spcPts val="0"/>
                        </a:spcAft>
                      </a:pPr>
                      <a:r>
                        <a:rPr lang="en-US" sz="1000">
                          <a:effectLst/>
                        </a:rPr>
                        <a:t>Activity 3</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tc>
                  <a:txBody>
                    <a:bodyPr/>
                    <a:lstStyle/>
                    <a:p>
                      <a:pPr marL="0" marR="0">
                        <a:spcBef>
                          <a:spcPts val="0"/>
                        </a:spcBef>
                        <a:spcAft>
                          <a:spcPts val="0"/>
                        </a:spcAft>
                      </a:pPr>
                      <a:r>
                        <a:rPr lang="en-US" sz="1000">
                          <a:effectLst/>
                        </a:rPr>
                        <a:t>Converting a Family to eWIC</a:t>
                      </a:r>
                    </a:p>
                    <a:p>
                      <a:pPr marL="742950" marR="0" lvl="1" indent="-285750">
                        <a:spcBef>
                          <a:spcPts val="0"/>
                        </a:spcBef>
                        <a:spcAft>
                          <a:spcPts val="0"/>
                        </a:spcAft>
                        <a:buFont typeface="Courier New" panose="02070309020205020404" pitchFamily="49" charset="0"/>
                        <a:buChar char="o"/>
                      </a:pPr>
                      <a:r>
                        <a:rPr lang="en-US" sz="1000">
                          <a:effectLst/>
                        </a:rPr>
                        <a:t>Changing food packages on the Food Package Assignment Screen</a:t>
                      </a:r>
                    </a:p>
                    <a:p>
                      <a:pPr marL="742950" marR="0" lvl="1" indent="-285750">
                        <a:spcBef>
                          <a:spcPts val="0"/>
                        </a:spcBef>
                        <a:spcAft>
                          <a:spcPts val="0"/>
                        </a:spcAft>
                        <a:buFont typeface="Courier New" panose="02070309020205020404" pitchFamily="49" charset="0"/>
                        <a:buChar char="o"/>
                      </a:pPr>
                      <a:r>
                        <a:rPr lang="en-US" sz="1000">
                          <a:effectLst/>
                        </a:rPr>
                        <a:t>Completing the Med Doc screen</a:t>
                      </a:r>
                    </a:p>
                    <a:p>
                      <a:pPr marL="742950" marR="0" lvl="1" indent="-285750">
                        <a:spcBef>
                          <a:spcPts val="0"/>
                        </a:spcBef>
                        <a:spcAft>
                          <a:spcPts val="0"/>
                        </a:spcAft>
                        <a:buFont typeface="Courier New" panose="02070309020205020404" pitchFamily="49" charset="0"/>
                        <a:buChar char="o"/>
                      </a:pPr>
                      <a:r>
                        <a:rPr lang="en-US" sz="1000">
                          <a:effectLst/>
                        </a:rPr>
                        <a:t>Using the Card Reader and setting the PIN (use a real card!)</a:t>
                      </a:r>
                    </a:p>
                    <a:p>
                      <a:pPr marL="742950" marR="0" lvl="1" indent="-285750">
                        <a:spcBef>
                          <a:spcPts val="0"/>
                        </a:spcBef>
                        <a:spcAft>
                          <a:spcPts val="0"/>
                        </a:spcAft>
                        <a:buFont typeface="Courier New" panose="02070309020205020404" pitchFamily="49" charset="0"/>
                        <a:buChar char="o"/>
                      </a:pPr>
                      <a:r>
                        <a:rPr lang="en-US" sz="1000">
                          <a:effectLst/>
                        </a:rPr>
                        <a:t>Shopping – Shop at our eWIC store</a:t>
                      </a:r>
                    </a:p>
                    <a:p>
                      <a:pPr marL="742950" marR="0" lvl="1" indent="-285750">
                        <a:spcBef>
                          <a:spcPts val="0"/>
                        </a:spcBef>
                        <a:spcAft>
                          <a:spcPts val="0"/>
                        </a:spcAft>
                        <a:buFont typeface="Courier New" panose="02070309020205020404" pitchFamily="49" charset="0"/>
                        <a:buChar char="o"/>
                      </a:pPr>
                      <a:r>
                        <a:rPr lang="en-US" sz="1000">
                          <a:effectLst/>
                        </a:rPr>
                        <a:t>Check your benefit balance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extLst>
                  <a:ext uri="{0D108BD9-81ED-4DB2-BD59-A6C34878D82A}">
                    <a16:rowId xmlns:a16="http://schemas.microsoft.com/office/drawing/2014/main" xmlns="" val="187677874"/>
                  </a:ext>
                </a:extLst>
              </a:tr>
              <a:tr h="310856">
                <a:tc gridSpan="2">
                  <a:txBody>
                    <a:bodyPr/>
                    <a:lstStyle/>
                    <a:p>
                      <a:pPr marL="0" marR="0">
                        <a:spcBef>
                          <a:spcPts val="0"/>
                        </a:spcBef>
                        <a:spcAft>
                          <a:spcPts val="0"/>
                        </a:spcAft>
                      </a:pPr>
                      <a:r>
                        <a:rPr lang="en-US" sz="1000">
                          <a:effectLst/>
                        </a:rPr>
                        <a:t>Lunch</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tc hMerge="1">
                  <a:txBody>
                    <a:bodyPr/>
                    <a:lstStyle/>
                    <a:p>
                      <a:endParaRPr lang="en-US"/>
                    </a:p>
                  </a:txBody>
                  <a:tcPr/>
                </a:tc>
                <a:extLst>
                  <a:ext uri="{0D108BD9-81ED-4DB2-BD59-A6C34878D82A}">
                    <a16:rowId xmlns:a16="http://schemas.microsoft.com/office/drawing/2014/main" xmlns="" val="2473764311"/>
                  </a:ext>
                </a:extLst>
              </a:tr>
              <a:tr h="904927">
                <a:tc>
                  <a:txBody>
                    <a:bodyPr/>
                    <a:lstStyle/>
                    <a:p>
                      <a:pPr marL="0" marR="0">
                        <a:spcBef>
                          <a:spcPts val="0"/>
                        </a:spcBef>
                        <a:spcAft>
                          <a:spcPts val="0"/>
                        </a:spcAft>
                      </a:pPr>
                      <a:r>
                        <a:rPr lang="en-US" sz="1000">
                          <a:effectLst/>
                        </a:rPr>
                        <a:t>Activity 4</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tc>
                  <a:txBody>
                    <a:bodyPr/>
                    <a:lstStyle/>
                    <a:p>
                      <a:pPr marL="0" marR="0">
                        <a:spcBef>
                          <a:spcPts val="0"/>
                        </a:spcBef>
                        <a:spcAft>
                          <a:spcPts val="0"/>
                        </a:spcAft>
                      </a:pPr>
                      <a:r>
                        <a:rPr lang="en-US" sz="1000" dirty="0">
                          <a:effectLst/>
                        </a:rPr>
                        <a:t>Cards and Cardholders, Food Package Modifications, and Formula Warehouse</a:t>
                      </a:r>
                    </a:p>
                    <a:p>
                      <a:pPr marL="742950" marR="0" lvl="1" indent="-285750">
                        <a:spcBef>
                          <a:spcPts val="0"/>
                        </a:spcBef>
                        <a:spcAft>
                          <a:spcPts val="0"/>
                        </a:spcAft>
                        <a:buFont typeface="Courier New" panose="02070309020205020404" pitchFamily="49" charset="0"/>
                        <a:buChar char="o"/>
                      </a:pPr>
                      <a:r>
                        <a:rPr lang="en-US" sz="1000" dirty="0">
                          <a:effectLst/>
                        </a:rPr>
                        <a:t>Change cardholders and replace cards on the Family Cardholder Screen</a:t>
                      </a:r>
                    </a:p>
                    <a:p>
                      <a:pPr marL="742950" marR="0" lvl="1" indent="-285750">
                        <a:spcBef>
                          <a:spcPts val="0"/>
                        </a:spcBef>
                        <a:spcAft>
                          <a:spcPts val="0"/>
                        </a:spcAft>
                        <a:buFont typeface="Courier New" panose="02070309020205020404" pitchFamily="49" charset="0"/>
                        <a:buChar char="o"/>
                      </a:pPr>
                      <a:r>
                        <a:rPr lang="en-US" sz="1000" dirty="0">
                          <a:effectLst/>
                        </a:rPr>
                        <a:t>Modifying foods when benefits have been issued</a:t>
                      </a:r>
                    </a:p>
                    <a:p>
                      <a:pPr marL="742950" marR="0" lvl="1" indent="-285750">
                        <a:spcBef>
                          <a:spcPts val="0"/>
                        </a:spcBef>
                        <a:spcAft>
                          <a:spcPts val="0"/>
                        </a:spcAft>
                        <a:buFont typeface="Courier New" panose="02070309020205020404" pitchFamily="49" charset="0"/>
                        <a:buChar char="o"/>
                      </a:pPr>
                      <a:r>
                        <a:rPr lang="en-US" sz="1000" dirty="0">
                          <a:effectLst/>
                        </a:rPr>
                        <a:t>Issuing formula from the Formula Warehouse</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extLst>
                  <a:ext uri="{0D108BD9-81ED-4DB2-BD59-A6C34878D82A}">
                    <a16:rowId xmlns:a16="http://schemas.microsoft.com/office/drawing/2014/main" xmlns="" val="1910425081"/>
                  </a:ext>
                </a:extLst>
              </a:tr>
              <a:tr h="603284">
                <a:tc>
                  <a:txBody>
                    <a:bodyPr/>
                    <a:lstStyle/>
                    <a:p>
                      <a:pPr marL="0" marR="0">
                        <a:spcBef>
                          <a:spcPts val="0"/>
                        </a:spcBef>
                        <a:spcAft>
                          <a:spcPts val="0"/>
                        </a:spcAft>
                      </a:pPr>
                      <a:r>
                        <a:rPr lang="en-US" sz="1000">
                          <a:effectLst/>
                        </a:rPr>
                        <a:t>Activity 5</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tc>
                  <a:txBody>
                    <a:bodyPr/>
                    <a:lstStyle/>
                    <a:p>
                      <a:pPr marL="0" marR="0">
                        <a:spcBef>
                          <a:spcPts val="0"/>
                        </a:spcBef>
                        <a:spcAft>
                          <a:spcPts val="0"/>
                        </a:spcAft>
                      </a:pPr>
                      <a:r>
                        <a:rPr lang="en-US" sz="1000">
                          <a:effectLst/>
                        </a:rPr>
                        <a:t>Food Package Modification and Formula Exchange</a:t>
                      </a:r>
                    </a:p>
                    <a:p>
                      <a:pPr marL="742950" marR="0" lvl="1" indent="-285750">
                        <a:spcBef>
                          <a:spcPts val="0"/>
                        </a:spcBef>
                        <a:spcAft>
                          <a:spcPts val="0"/>
                        </a:spcAft>
                        <a:buFont typeface="Courier New" panose="02070309020205020404" pitchFamily="49" charset="0"/>
                        <a:buChar char="o"/>
                      </a:pPr>
                      <a:r>
                        <a:rPr lang="en-US" sz="1000">
                          <a:effectLst/>
                        </a:rPr>
                        <a:t>Modifying a food package when benefits have been spent</a:t>
                      </a:r>
                    </a:p>
                    <a:p>
                      <a:pPr marL="742950" marR="0" lvl="1" indent="-285750">
                        <a:spcBef>
                          <a:spcPts val="0"/>
                        </a:spcBef>
                        <a:spcAft>
                          <a:spcPts val="0"/>
                        </a:spcAft>
                        <a:buFont typeface="Courier New" panose="02070309020205020404" pitchFamily="49" charset="0"/>
                        <a:buChar char="o"/>
                      </a:pPr>
                      <a:r>
                        <a:rPr lang="en-US" sz="1000">
                          <a:effectLst/>
                        </a:rPr>
                        <a:t>Formula exchange or replacement</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extLst>
                  <a:ext uri="{0D108BD9-81ED-4DB2-BD59-A6C34878D82A}">
                    <a16:rowId xmlns:a16="http://schemas.microsoft.com/office/drawing/2014/main" xmlns="" val="4256226297"/>
                  </a:ext>
                </a:extLst>
              </a:tr>
              <a:tr h="904927">
                <a:tc>
                  <a:txBody>
                    <a:bodyPr/>
                    <a:lstStyle/>
                    <a:p>
                      <a:pPr marL="0" marR="0">
                        <a:spcBef>
                          <a:spcPts val="0"/>
                        </a:spcBef>
                        <a:spcAft>
                          <a:spcPts val="0"/>
                        </a:spcAft>
                      </a:pPr>
                      <a:r>
                        <a:rPr lang="en-US" sz="1000">
                          <a:effectLst/>
                        </a:rPr>
                        <a:t>Activity 6</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tc>
                  <a:txBody>
                    <a:bodyPr/>
                    <a:lstStyle/>
                    <a:p>
                      <a:pPr marL="0" marR="0">
                        <a:spcBef>
                          <a:spcPts val="0"/>
                        </a:spcBef>
                        <a:spcAft>
                          <a:spcPts val="0"/>
                        </a:spcAft>
                      </a:pPr>
                      <a:r>
                        <a:rPr lang="en-US" sz="1000">
                          <a:effectLst/>
                        </a:rPr>
                        <a:t>Miscellaneous</a:t>
                      </a:r>
                    </a:p>
                    <a:p>
                      <a:pPr marL="742950" marR="0" lvl="1" indent="-285750">
                        <a:spcBef>
                          <a:spcPts val="0"/>
                        </a:spcBef>
                        <a:spcAft>
                          <a:spcPts val="0"/>
                        </a:spcAft>
                        <a:buFont typeface="Courier New" panose="02070309020205020404" pitchFamily="49" charset="0"/>
                        <a:buChar char="o"/>
                      </a:pPr>
                      <a:r>
                        <a:rPr lang="en-US" sz="1000">
                          <a:effectLst/>
                        </a:rPr>
                        <a:t>Terminations and benefit removal</a:t>
                      </a:r>
                    </a:p>
                    <a:p>
                      <a:pPr marL="742950" marR="0" lvl="1" indent="-285750">
                        <a:spcBef>
                          <a:spcPts val="0"/>
                        </a:spcBef>
                        <a:spcAft>
                          <a:spcPts val="0"/>
                        </a:spcAft>
                        <a:buFont typeface="Courier New" panose="02070309020205020404" pitchFamily="49" charset="0"/>
                        <a:buChar char="o"/>
                      </a:pPr>
                      <a:r>
                        <a:rPr lang="en-US" sz="1000">
                          <a:effectLst/>
                        </a:rPr>
                        <a:t>Changing vouchers after conversion </a:t>
                      </a:r>
                    </a:p>
                    <a:p>
                      <a:pPr marL="742950" marR="0" lvl="1" indent="-285750">
                        <a:spcBef>
                          <a:spcPts val="0"/>
                        </a:spcBef>
                        <a:spcAft>
                          <a:spcPts val="0"/>
                        </a:spcAft>
                        <a:buFont typeface="Courier New" panose="02070309020205020404" pitchFamily="49" charset="0"/>
                        <a:buChar char="o"/>
                      </a:pPr>
                      <a:r>
                        <a:rPr lang="en-US" sz="1000">
                          <a:effectLst/>
                        </a:rPr>
                        <a:t>What can you do over the phone? </a:t>
                      </a:r>
                    </a:p>
                    <a:p>
                      <a:pPr marL="742950" marR="0" lvl="1" indent="-285750">
                        <a:spcBef>
                          <a:spcPts val="0"/>
                        </a:spcBef>
                        <a:spcAft>
                          <a:spcPts val="0"/>
                        </a:spcAft>
                        <a:buFont typeface="Courier New" panose="02070309020205020404" pitchFamily="49" charset="0"/>
                        <a:buChar char="o"/>
                      </a:pPr>
                      <a:r>
                        <a:rPr lang="en-US" sz="1000">
                          <a:effectLst/>
                        </a:rPr>
                        <a:t>Issuing benefits in the last 5 days of the month</a:t>
                      </a:r>
                    </a:p>
                    <a:p>
                      <a:pPr marL="742950" marR="0" lvl="1" indent="-285750">
                        <a:spcBef>
                          <a:spcPts val="0"/>
                        </a:spcBef>
                        <a:spcAft>
                          <a:spcPts val="0"/>
                        </a:spcAft>
                        <a:buFont typeface="Courier New" panose="02070309020205020404" pitchFamily="49" charset="0"/>
                        <a:buChar char="o"/>
                      </a:pPr>
                      <a:r>
                        <a:rPr lang="en-US" sz="1000">
                          <a:effectLst/>
                        </a:rPr>
                        <a:t>Unusual food packages</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extLst>
                  <a:ext uri="{0D108BD9-81ED-4DB2-BD59-A6C34878D82A}">
                    <a16:rowId xmlns:a16="http://schemas.microsoft.com/office/drawing/2014/main" xmlns="" val="1273069035"/>
                  </a:ext>
                </a:extLst>
              </a:tr>
              <a:tr h="150822">
                <a:tc>
                  <a:txBody>
                    <a:bodyPr/>
                    <a:lstStyle/>
                    <a:p>
                      <a:pPr marL="0" marR="0">
                        <a:spcBef>
                          <a:spcPts val="0"/>
                        </a:spcBef>
                        <a:spcAft>
                          <a:spcPts val="0"/>
                        </a:spcAft>
                      </a:pPr>
                      <a:r>
                        <a:rPr lang="en-US" sz="1000">
                          <a:effectLst/>
                        </a:rPr>
                        <a:t>Wrap Up</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tc>
                  <a:txBody>
                    <a:bodyPr/>
                    <a:lstStyle/>
                    <a:p>
                      <a:pPr marL="0" marR="0">
                        <a:spcBef>
                          <a:spcPts val="0"/>
                        </a:spcBef>
                        <a:spcAft>
                          <a:spcPts val="0"/>
                        </a:spcAft>
                      </a:pPr>
                      <a:r>
                        <a:rPr lang="en-US" sz="1000" dirty="0">
                          <a:effectLst/>
                        </a:rPr>
                        <a:t>Resources and Next Steps</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57" marR="48457" marT="0" marB="0"/>
                </a:tc>
                <a:extLst>
                  <a:ext uri="{0D108BD9-81ED-4DB2-BD59-A6C34878D82A}">
                    <a16:rowId xmlns:a16="http://schemas.microsoft.com/office/drawing/2014/main" xmlns="" val="1344360594"/>
                  </a:ext>
                </a:extLst>
              </a:tr>
            </a:tbl>
          </a:graphicData>
        </a:graphic>
      </p:graphicFrame>
    </p:spTree>
    <p:extLst>
      <p:ext uri="{BB962C8B-B14F-4D97-AF65-F5344CB8AC3E}">
        <p14:creationId xmlns:p14="http://schemas.microsoft.com/office/powerpoint/2010/main" val="3869194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7868285" cy="4221163"/>
          </a:xfrm>
        </p:spPr>
        <p:txBody>
          <a:bodyPr>
            <a:normAutofit/>
          </a:bodyPr>
          <a:lstStyle/>
          <a:p>
            <a:pPr marL="0" indent="0">
              <a:buNone/>
            </a:pPr>
            <a:r>
              <a:rPr lang="en-US" b="1" i="1" dirty="0"/>
              <a:t>                    ABCDE of </a:t>
            </a:r>
            <a:r>
              <a:rPr lang="en-US" b="1" i="1" dirty="0" err="1"/>
              <a:t>eWIC</a:t>
            </a:r>
            <a:r>
              <a:rPr lang="en-US" b="1" i="1" dirty="0"/>
              <a:t> conversion</a:t>
            </a:r>
          </a:p>
          <a:p>
            <a:pPr lvl="0"/>
            <a:r>
              <a:rPr lang="en-US" b="1" dirty="0"/>
              <a:t>Assign</a:t>
            </a:r>
            <a:r>
              <a:rPr lang="en-US" dirty="0"/>
              <a:t> benefits</a:t>
            </a:r>
          </a:p>
          <a:p>
            <a:pPr lvl="0"/>
            <a:r>
              <a:rPr lang="en-US" b="1" dirty="0"/>
              <a:t>Benefits</a:t>
            </a:r>
            <a:r>
              <a:rPr lang="en-US" dirty="0"/>
              <a:t> issued </a:t>
            </a:r>
          </a:p>
          <a:p>
            <a:pPr lvl="0"/>
            <a:r>
              <a:rPr lang="en-US" b="1" dirty="0"/>
              <a:t>Cardholder</a:t>
            </a:r>
            <a:r>
              <a:rPr lang="en-US" dirty="0"/>
              <a:t> assigned and </a:t>
            </a:r>
            <a:r>
              <a:rPr lang="en-US" dirty="0" err="1"/>
              <a:t>eWIC</a:t>
            </a:r>
            <a:r>
              <a:rPr lang="en-US" dirty="0"/>
              <a:t> </a:t>
            </a:r>
            <a:r>
              <a:rPr lang="en-US" b="1" dirty="0"/>
              <a:t>card</a:t>
            </a:r>
            <a:r>
              <a:rPr lang="en-US" dirty="0"/>
              <a:t> issued</a:t>
            </a:r>
          </a:p>
          <a:p>
            <a:pPr lvl="0"/>
            <a:r>
              <a:rPr lang="en-US" b="1" dirty="0"/>
              <a:t>Documents</a:t>
            </a:r>
            <a:r>
              <a:rPr lang="en-US" dirty="0"/>
              <a:t> signed </a:t>
            </a:r>
          </a:p>
          <a:p>
            <a:pPr lvl="0"/>
            <a:r>
              <a:rPr lang="en-US" b="1" dirty="0"/>
              <a:t>Educate </a:t>
            </a:r>
            <a:r>
              <a:rPr lang="en-US" dirty="0"/>
              <a:t>the shopper</a:t>
            </a:r>
          </a:p>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5188585" y="4343400"/>
            <a:ext cx="3124200" cy="2057400"/>
          </a:xfrm>
          <a:prstGeom prst="rect">
            <a:avLst/>
          </a:prstGeom>
        </p:spPr>
      </p:pic>
      <p:sp>
        <p:nvSpPr>
          <p:cNvPr id="6" name="Rounded Rectangle 1"/>
          <p:cNvSpPr>
            <a:spLocks noGrp="1"/>
          </p:cNvSpPr>
          <p:nvPr>
            <p:ph type="title"/>
          </p:nvPr>
        </p:nvSpPr>
        <p:spPr>
          <a:xfrm>
            <a:off x="457200" y="731836"/>
            <a:ext cx="8229600" cy="1066800"/>
          </a:xfrm>
          <a:prstGeom prst="roundRect">
            <a:avLst/>
          </a:prstGeom>
          <a:solidFill>
            <a:schemeClr val="tx1">
              <a:lumMod val="40000"/>
              <a:lumOff val="60000"/>
            </a:schemeClr>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3600" b="1" dirty="0" err="1">
                <a:ln w="10160" cap="flat" cmpd="sng" algn="ctr">
                  <a:solidFill>
                    <a:srgbClr val="4472C4"/>
                  </a:solidFill>
                  <a:prstDash val="solid"/>
                  <a:round/>
                </a:ln>
                <a:noFill/>
                <a:latin typeface="Calibri Light" panose="020F0302020204030204" pitchFamily="34" charset="0"/>
                <a:ea typeface="Calibri" panose="020F0502020204030204" pitchFamily="34" charset="0"/>
                <a:cs typeface="Times New Roman" panose="02020603050405020304" pitchFamily="18" charset="0"/>
              </a:rPr>
              <a:t>eWIC</a:t>
            </a:r>
            <a:r>
              <a:rPr lang="en-US" sz="3600" b="1" dirty="0">
                <a:ln w="10160" cap="flat" cmpd="sng" algn="ctr">
                  <a:solidFill>
                    <a:srgbClr val="4472C4"/>
                  </a:solidFill>
                  <a:prstDash val="solid"/>
                  <a:round/>
                </a:ln>
                <a:noFill/>
                <a:latin typeface="Calibri Light" panose="020F0302020204030204" pitchFamily="34" charset="0"/>
                <a:ea typeface="Calibri" panose="020F0502020204030204" pitchFamily="34" charset="0"/>
                <a:cs typeface="Times New Roman" panose="02020603050405020304" pitchFamily="18" charset="0"/>
              </a:rPr>
              <a:t> Resource Packet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303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555"/>
            <a:ext cx="8229600" cy="1066800"/>
          </a:xfrm>
        </p:spPr>
        <p:txBody>
          <a:bodyPr/>
          <a:lstStyle/>
          <a:p>
            <a:r>
              <a:rPr lang="en-US" dirty="0"/>
              <a:t>Training Flow</a:t>
            </a:r>
          </a:p>
        </p:txBody>
      </p:sp>
      <p:sp>
        <p:nvSpPr>
          <p:cNvPr id="3" name="Content Placeholder 2"/>
          <p:cNvSpPr>
            <a:spLocks noGrp="1"/>
          </p:cNvSpPr>
          <p:nvPr>
            <p:ph idx="1"/>
          </p:nvPr>
        </p:nvSpPr>
        <p:spPr>
          <a:xfrm>
            <a:off x="838200" y="5615782"/>
            <a:ext cx="8382000" cy="1020763"/>
          </a:xfrm>
        </p:spPr>
        <p:txBody>
          <a:bodyPr>
            <a:normAutofit fontScale="92500" lnSpcReduction="10000"/>
          </a:bodyPr>
          <a:lstStyle/>
          <a:p>
            <a:r>
              <a:rPr lang="en-US" dirty="0"/>
              <a:t>Identify participants eligible to convert</a:t>
            </a:r>
          </a:p>
          <a:p>
            <a:r>
              <a:rPr lang="en-US" dirty="0"/>
              <a:t>Gather cardholder info and issue card(s)</a:t>
            </a:r>
          </a:p>
          <a:p>
            <a:endParaRPr lang="en-US"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371600" y="1295398"/>
            <a:ext cx="5780616" cy="4335462"/>
          </a:xfrm>
          <a:prstGeom prst="rect">
            <a:avLst/>
          </a:prstGeom>
        </p:spPr>
      </p:pic>
    </p:spTree>
    <p:extLst>
      <p:ext uri="{BB962C8B-B14F-4D97-AF65-F5344CB8AC3E}">
        <p14:creationId xmlns:p14="http://schemas.microsoft.com/office/powerpoint/2010/main" val="229319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Flow</a:t>
            </a:r>
          </a:p>
        </p:txBody>
      </p:sp>
      <p:sp>
        <p:nvSpPr>
          <p:cNvPr id="3" name="Content Placeholder 2"/>
          <p:cNvSpPr>
            <a:spLocks noGrp="1"/>
          </p:cNvSpPr>
          <p:nvPr>
            <p:ph idx="1"/>
          </p:nvPr>
        </p:nvSpPr>
        <p:spPr>
          <a:xfrm>
            <a:off x="457200" y="5334000"/>
            <a:ext cx="8229600" cy="1211263"/>
          </a:xfrm>
        </p:spPr>
        <p:txBody>
          <a:bodyPr>
            <a:normAutofit fontScale="92500"/>
          </a:bodyPr>
          <a:lstStyle/>
          <a:p>
            <a:r>
              <a:rPr lang="en-US" dirty="0"/>
              <a:t>Assign and issue benefits</a:t>
            </a:r>
          </a:p>
          <a:p>
            <a:r>
              <a:rPr lang="en-US" dirty="0"/>
              <a:t>Print Benefits List with aggregated family benefits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447800"/>
            <a:ext cx="5181600" cy="3886200"/>
          </a:xfrm>
          <a:prstGeom prst="rect">
            <a:avLst/>
          </a:prstGeom>
        </p:spPr>
      </p:pic>
    </p:spTree>
    <p:extLst>
      <p:ext uri="{BB962C8B-B14F-4D97-AF65-F5344CB8AC3E}">
        <p14:creationId xmlns:p14="http://schemas.microsoft.com/office/powerpoint/2010/main" val="2318299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a:t>Training Flow</a:t>
            </a:r>
          </a:p>
        </p:txBody>
      </p:sp>
      <p:sp>
        <p:nvSpPr>
          <p:cNvPr id="3" name="Content Placeholder 2"/>
          <p:cNvSpPr>
            <a:spLocks noGrp="1"/>
          </p:cNvSpPr>
          <p:nvPr>
            <p:ph idx="1"/>
          </p:nvPr>
        </p:nvSpPr>
        <p:spPr>
          <a:xfrm>
            <a:off x="557645" y="4684916"/>
            <a:ext cx="8229600" cy="2057400"/>
          </a:xfrm>
        </p:spPr>
        <p:txBody>
          <a:bodyPr>
            <a:normAutofit fontScale="92500" lnSpcReduction="10000"/>
          </a:bodyPr>
          <a:lstStyle/>
          <a:p>
            <a:r>
              <a:rPr lang="en-US" dirty="0"/>
              <a:t>PIN card(s) using phone or web portal</a:t>
            </a:r>
          </a:p>
          <a:p>
            <a:r>
              <a:rPr lang="en-US" dirty="0"/>
              <a:t>Shop using training POS device</a:t>
            </a:r>
          </a:p>
          <a:p>
            <a:r>
              <a:rPr lang="en-US" dirty="0"/>
              <a:t>See how shopping is reflected in the participant record and benefit list</a:t>
            </a:r>
          </a:p>
          <a:p>
            <a:endParaRPr lang="en-US"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337954" y="1334887"/>
            <a:ext cx="4468091" cy="3350029"/>
          </a:xfrm>
          <a:prstGeom prst="rect">
            <a:avLst/>
          </a:prstGeom>
        </p:spPr>
      </p:pic>
    </p:spTree>
    <p:extLst>
      <p:ext uri="{BB962C8B-B14F-4D97-AF65-F5344CB8AC3E}">
        <p14:creationId xmlns:p14="http://schemas.microsoft.com/office/powerpoint/2010/main" val="1490705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 agencies: Linn and Benton</a:t>
            </a:r>
          </a:p>
        </p:txBody>
      </p:sp>
      <p:sp>
        <p:nvSpPr>
          <p:cNvPr id="4" name="Slide Number Placeholder 3"/>
          <p:cNvSpPr>
            <a:spLocks noGrp="1"/>
          </p:cNvSpPr>
          <p:nvPr>
            <p:ph type="sldNum" sz="quarter" idx="12"/>
          </p:nvPr>
        </p:nvSpPr>
        <p:spPr/>
        <p:txBody>
          <a:bodyPr/>
          <a:lstStyle/>
          <a:p>
            <a:fld id="{A817F4F7-2D81-4FD0-8B31-34174E30EC5C}" type="slidenum">
              <a:rPr lang="en-US" smtClean="0"/>
              <a:pPr/>
              <a:t>2</a:t>
            </a:fld>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820487" y="1908305"/>
            <a:ext cx="5503025" cy="4214553"/>
          </a:xfrm>
        </p:spPr>
      </p:pic>
      <p:sp>
        <p:nvSpPr>
          <p:cNvPr id="6" name="Right Arrow 5"/>
          <p:cNvSpPr/>
          <p:nvPr/>
        </p:nvSpPr>
        <p:spPr>
          <a:xfrm>
            <a:off x="1820487" y="3101181"/>
            <a:ext cx="922712" cy="632619"/>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Right Arrow 6"/>
          <p:cNvSpPr/>
          <p:nvPr/>
        </p:nvSpPr>
        <p:spPr>
          <a:xfrm rot="10800000">
            <a:off x="3916678" y="3258835"/>
            <a:ext cx="685801" cy="56556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525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hurdles to overcome…</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6128" y="1905000"/>
            <a:ext cx="6331744" cy="4221163"/>
          </a:xfrm>
        </p:spPr>
      </p:pic>
    </p:spTree>
    <p:extLst>
      <p:ext uri="{BB962C8B-B14F-4D97-AF65-F5344CB8AC3E}">
        <p14:creationId xmlns:p14="http://schemas.microsoft.com/office/powerpoint/2010/main" val="2453232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Pulling it all together</a:t>
            </a:r>
          </a:p>
        </p:txBody>
      </p:sp>
      <p:sp>
        <p:nvSpPr>
          <p:cNvPr id="3" name="Content Placeholder 2"/>
          <p:cNvSpPr>
            <a:spLocks noGrp="1"/>
          </p:cNvSpPr>
          <p:nvPr>
            <p:ph idx="1"/>
          </p:nvPr>
        </p:nvSpPr>
        <p:spPr>
          <a:xfrm>
            <a:off x="1676400" y="5410200"/>
            <a:ext cx="7010400" cy="1096963"/>
          </a:xfrm>
        </p:spPr>
        <p:txBody>
          <a:bodyPr/>
          <a:lstStyle/>
          <a:p>
            <a:r>
              <a:rPr lang="en-US" dirty="0"/>
              <a:t>Card Management,                                            deactivation and replacements</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614614"/>
            <a:ext cx="5054240" cy="3791113"/>
          </a:xfrm>
          <a:prstGeom prst="rect">
            <a:avLst/>
          </a:prstGeom>
        </p:spPr>
      </p:pic>
    </p:spTree>
    <p:extLst>
      <p:ext uri="{BB962C8B-B14F-4D97-AF65-F5344CB8AC3E}">
        <p14:creationId xmlns:p14="http://schemas.microsoft.com/office/powerpoint/2010/main" val="294945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sp>
        <p:nvSpPr>
          <p:cNvPr id="3" name="Content Placeholder 2"/>
          <p:cNvSpPr>
            <a:spLocks noGrp="1"/>
          </p:cNvSpPr>
          <p:nvPr>
            <p:ph idx="1"/>
          </p:nvPr>
        </p:nvSpPr>
        <p:spPr>
          <a:xfrm>
            <a:off x="1600200" y="5181600"/>
            <a:ext cx="7086600" cy="1325563"/>
          </a:xfrm>
        </p:spPr>
        <p:txBody>
          <a:bodyPr/>
          <a:lstStyle/>
          <a:p>
            <a:r>
              <a:rPr lang="en-US" dirty="0"/>
              <a:t>Formula replacement and exchange</a:t>
            </a:r>
          </a:p>
          <a:p>
            <a:r>
              <a:rPr lang="en-US" dirty="0"/>
              <a:t>Formula warehouse</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673087"/>
            <a:ext cx="5279050" cy="3511826"/>
          </a:xfrm>
          <a:prstGeom prst="rect">
            <a:avLst/>
          </a:prstGeom>
        </p:spPr>
      </p:pic>
    </p:spTree>
    <p:extLst>
      <p:ext uri="{BB962C8B-B14F-4D97-AF65-F5344CB8AC3E}">
        <p14:creationId xmlns:p14="http://schemas.microsoft.com/office/powerpoint/2010/main" val="2573271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Bringing it all together…</a:t>
            </a:r>
          </a:p>
        </p:txBody>
      </p:sp>
      <p:sp>
        <p:nvSpPr>
          <p:cNvPr id="3" name="Content Placeholder 2"/>
          <p:cNvSpPr>
            <a:spLocks noGrp="1"/>
          </p:cNvSpPr>
          <p:nvPr>
            <p:ph idx="1"/>
          </p:nvPr>
        </p:nvSpPr>
        <p:spPr>
          <a:xfrm>
            <a:off x="1066800" y="5080000"/>
            <a:ext cx="6781800" cy="1524000"/>
          </a:xfrm>
        </p:spPr>
        <p:txBody>
          <a:bodyPr>
            <a:normAutofit lnSpcReduction="10000"/>
          </a:bodyPr>
          <a:lstStyle/>
          <a:p>
            <a:r>
              <a:rPr lang="en-US" dirty="0"/>
              <a:t>What can be handled in person vs over the phone</a:t>
            </a:r>
          </a:p>
          <a:p>
            <a:r>
              <a:rPr lang="en-US" dirty="0"/>
              <a:t>Troubleshooting shopping issues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524000"/>
            <a:ext cx="5334000" cy="3556000"/>
          </a:xfrm>
          <a:prstGeom prst="rect">
            <a:avLst/>
          </a:prstGeom>
        </p:spPr>
      </p:pic>
    </p:spTree>
    <p:extLst>
      <p:ext uri="{BB962C8B-B14F-4D97-AF65-F5344CB8AC3E}">
        <p14:creationId xmlns:p14="http://schemas.microsoft.com/office/powerpoint/2010/main" val="1553706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Shopper Education</a:t>
            </a:r>
          </a:p>
        </p:txBody>
      </p:sp>
      <p:sp>
        <p:nvSpPr>
          <p:cNvPr id="3" name="Content Placeholder 2"/>
          <p:cNvSpPr>
            <a:spLocks noGrp="1"/>
          </p:cNvSpPr>
          <p:nvPr>
            <p:ph idx="1"/>
          </p:nvPr>
        </p:nvSpPr>
        <p:spPr>
          <a:xfrm>
            <a:off x="2971800" y="1905001"/>
            <a:ext cx="2286000" cy="3352799"/>
          </a:xfrm>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111375" y="2155825"/>
            <a:ext cx="5054600" cy="3790950"/>
          </a:xfrm>
          <a:prstGeom prst="rect">
            <a:avLst/>
          </a:prstGeom>
        </p:spPr>
      </p:pic>
    </p:spTree>
    <p:extLst>
      <p:ext uri="{BB962C8B-B14F-4D97-AF65-F5344CB8AC3E}">
        <p14:creationId xmlns:p14="http://schemas.microsoft.com/office/powerpoint/2010/main" val="5920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Identification Number</a:t>
            </a:r>
          </a:p>
        </p:txBody>
      </p:sp>
      <p:sp>
        <p:nvSpPr>
          <p:cNvPr id="4" name="Slide Number Placeholder 3"/>
          <p:cNvSpPr>
            <a:spLocks noGrp="1"/>
          </p:cNvSpPr>
          <p:nvPr>
            <p:ph type="sldNum" sz="quarter" idx="12"/>
          </p:nvPr>
        </p:nvSpPr>
        <p:spPr/>
        <p:txBody>
          <a:bodyPr/>
          <a:lstStyle/>
          <a:p>
            <a:fld id="{A817F4F7-2D81-4FD0-8B31-34174E30EC5C}" type="slidenum">
              <a:rPr lang="en-US" smtClean="0"/>
              <a:pPr/>
              <a:t>25</a:t>
            </a:fld>
            <a:endParaRPr lang="en-US" dirty="0"/>
          </a:p>
        </p:txBody>
      </p:sp>
      <p:pic>
        <p:nvPicPr>
          <p:cNvPr id="8" name="Picture 7" descr="S:\Offices\Portland (800 NE Oregon St)\WIC\Publications\Graphics\!HQ photos\customer service\iStock_000002610727Medium.jpg"/>
          <p:cNvPicPr/>
          <p:nvPr/>
        </p:nvPicPr>
        <p:blipFill rotWithShape="1">
          <a:blip r:embed="rId3" cstate="print">
            <a:extLst>
              <a:ext uri="{28A0092B-C50C-407E-A947-70E740481C1C}">
                <a14:useLocalDpi xmlns:a14="http://schemas.microsoft.com/office/drawing/2010/main" val="0"/>
              </a:ext>
            </a:extLst>
          </a:blip>
          <a:srcRect r="7003" b="14027"/>
          <a:stretch/>
        </p:blipFill>
        <p:spPr bwMode="auto">
          <a:xfrm>
            <a:off x="4191000" y="2819400"/>
            <a:ext cx="4495800" cy="3048000"/>
          </a:xfrm>
          <a:prstGeom prst="rect">
            <a:avLst/>
          </a:prstGeom>
          <a:noFill/>
          <a:ln>
            <a:solidFill>
              <a:schemeClr val="accent1"/>
            </a:solidFill>
          </a:ln>
          <a:extLst>
            <a:ext uri="{53640926-AAD7-44D8-BBD7-CCE9431645EC}">
              <a14:shadowObscured xmlns:a14="http://schemas.microsoft.com/office/drawing/2010/main"/>
            </a:ext>
          </a:extLst>
        </p:spPr>
      </p:pic>
      <p:sp>
        <p:nvSpPr>
          <p:cNvPr id="3" name="Content Placeholder 2"/>
          <p:cNvSpPr>
            <a:spLocks noGrp="1"/>
          </p:cNvSpPr>
          <p:nvPr>
            <p:ph idx="1"/>
          </p:nvPr>
        </p:nvSpPr>
        <p:spPr>
          <a:xfrm>
            <a:off x="990600" y="1905001"/>
            <a:ext cx="4038600" cy="3352800"/>
          </a:xfrm>
        </p:spPr>
        <p:txBody>
          <a:bodyPr/>
          <a:lstStyle/>
          <a:p>
            <a:r>
              <a:rPr lang="en-US" dirty="0"/>
              <a:t>Set PIN by phone or on website</a:t>
            </a:r>
          </a:p>
          <a:p>
            <a:r>
              <a:rPr lang="en-US" dirty="0"/>
              <a:t>Keep PIN confidential</a:t>
            </a:r>
          </a:p>
        </p:txBody>
      </p:sp>
    </p:spTree>
    <p:extLst>
      <p:ext uri="{BB962C8B-B14F-4D97-AF65-F5344CB8AC3E}">
        <p14:creationId xmlns:p14="http://schemas.microsoft.com/office/powerpoint/2010/main" val="84598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Shopper education materials</a:t>
            </a:r>
          </a:p>
        </p:txBody>
      </p:sp>
      <p:pic>
        <p:nvPicPr>
          <p:cNvPr id="7" name="Picture 6"/>
          <p:cNvPicPr/>
          <p:nvPr/>
        </p:nvPicPr>
        <p:blipFill>
          <a:blip r:embed="rId3"/>
          <a:stretch>
            <a:fillRect/>
          </a:stretch>
        </p:blipFill>
        <p:spPr>
          <a:xfrm>
            <a:off x="3342120" y="1600038"/>
            <a:ext cx="5684520" cy="3750945"/>
          </a:xfrm>
          <a:prstGeom prst="rect">
            <a:avLst/>
          </a:prstGeom>
          <a:ln w="12700">
            <a:solidFill>
              <a:srgbClr val="000000"/>
            </a:solidFill>
          </a:ln>
        </p:spPr>
      </p:pic>
      <p:pic>
        <p:nvPicPr>
          <p:cNvPr id="5" name="Picture 4" descr="C:\Users\OR0115935\Desktop\1008-ewic-cardholder-eng.jpg"/>
          <p:cNvPicPr/>
          <p:nvPr/>
        </p:nvPicPr>
        <p:blipFill>
          <a:blip r:embed="rId4">
            <a:extLst>
              <a:ext uri="{28A0092B-C50C-407E-A947-70E740481C1C}">
                <a14:useLocalDpi xmlns:a14="http://schemas.microsoft.com/office/drawing/2010/main" val="0"/>
              </a:ext>
            </a:extLst>
          </a:blip>
          <a:srcRect/>
          <a:stretch>
            <a:fillRect/>
          </a:stretch>
        </p:blipFill>
        <p:spPr bwMode="auto">
          <a:xfrm rot="6526468">
            <a:off x="1091373" y="3697869"/>
            <a:ext cx="3722370" cy="1224915"/>
          </a:xfrm>
          <a:prstGeom prst="rect">
            <a:avLst/>
          </a:prstGeom>
          <a:noFill/>
          <a:ln w="12700">
            <a:solidFill>
              <a:schemeClr val="accent2"/>
            </a:solidFill>
          </a:ln>
        </p:spPr>
      </p:pic>
      <p:pic>
        <p:nvPicPr>
          <p:cNvPr id="6" name="Picture 5" descr="eWIC Card Design.jpg"/>
          <p:cNvPicPr>
            <a:picLocks noChangeAspect="1"/>
          </p:cNvPicPr>
          <p:nvPr/>
        </p:nvPicPr>
        <p:blipFill>
          <a:blip r:embed="rId5" cstate="print"/>
          <a:stretch>
            <a:fillRect/>
          </a:stretch>
        </p:blipFill>
        <p:spPr>
          <a:xfrm>
            <a:off x="1699160" y="1556133"/>
            <a:ext cx="1752600" cy="1105112"/>
          </a:xfrm>
          <a:prstGeom prst="rect">
            <a:avLst/>
          </a:prstGeom>
        </p:spPr>
      </p:pic>
      <p:pic>
        <p:nvPicPr>
          <p:cNvPr id="10" name="Picture 9"/>
          <p:cNvPicPr/>
          <p:nvPr/>
        </p:nvPicPr>
        <p:blipFill>
          <a:blip r:embed="rId6" cstate="print">
            <a:extLst>
              <a:ext uri="{28A0092B-C50C-407E-A947-70E740481C1C}">
                <a14:useLocalDpi xmlns:a14="http://schemas.microsoft.com/office/drawing/2010/main" val="0"/>
              </a:ext>
            </a:extLst>
          </a:blip>
          <a:stretch>
            <a:fillRect/>
          </a:stretch>
        </p:blipFill>
        <p:spPr>
          <a:xfrm>
            <a:off x="90940" y="1479176"/>
            <a:ext cx="1371600" cy="2502694"/>
          </a:xfrm>
          <a:prstGeom prst="rect">
            <a:avLst/>
          </a:prstGeom>
        </p:spPr>
      </p:pic>
      <p:pic>
        <p:nvPicPr>
          <p:cNvPr id="11" name="Picture 10"/>
          <p:cNvPicPr/>
          <p:nvPr/>
        </p:nvPicPr>
        <p:blipFill>
          <a:blip r:embed="rId7" cstate="print">
            <a:extLst>
              <a:ext uri="{28A0092B-C50C-407E-A947-70E740481C1C}">
                <a14:useLocalDpi xmlns:a14="http://schemas.microsoft.com/office/drawing/2010/main" val="0"/>
              </a:ext>
            </a:extLst>
          </a:blip>
          <a:stretch>
            <a:fillRect/>
          </a:stretch>
        </p:blipFill>
        <p:spPr>
          <a:xfrm>
            <a:off x="206190" y="2024481"/>
            <a:ext cx="1126710" cy="1556919"/>
          </a:xfrm>
          <a:prstGeom prst="rect">
            <a:avLst/>
          </a:prstGeom>
        </p:spPr>
      </p:pic>
      <p:pic>
        <p:nvPicPr>
          <p:cNvPr id="4" name="Picture 3" descr="C:\Users\OR0115935\Desktop\1002-ewic-eng.jpg"/>
          <p:cNvPicPr/>
          <p:nvPr/>
        </p:nvPicPr>
        <p:blipFill>
          <a:blip r:embed="rId8">
            <a:extLst>
              <a:ext uri="{28A0092B-C50C-407E-A947-70E740481C1C}">
                <a14:useLocalDpi xmlns:a14="http://schemas.microsoft.com/office/drawing/2010/main" val="0"/>
              </a:ext>
            </a:extLst>
          </a:blip>
          <a:srcRect/>
          <a:stretch>
            <a:fillRect/>
          </a:stretch>
        </p:blipFill>
        <p:spPr bwMode="auto">
          <a:xfrm rot="20519240">
            <a:off x="684289" y="2955322"/>
            <a:ext cx="1613559" cy="3523637"/>
          </a:xfrm>
          <a:prstGeom prst="rect">
            <a:avLst/>
          </a:prstGeom>
          <a:noFill/>
          <a:ln w="12700">
            <a:solidFill>
              <a:schemeClr val="accent2"/>
            </a:solidFill>
          </a:ln>
        </p:spPr>
      </p:pic>
      <p:sp>
        <p:nvSpPr>
          <p:cNvPr id="3" name="Slide Number Placeholder 2"/>
          <p:cNvSpPr>
            <a:spLocks noGrp="1"/>
          </p:cNvSpPr>
          <p:nvPr>
            <p:ph type="sldNum" sz="quarter" idx="12"/>
          </p:nvPr>
        </p:nvSpPr>
        <p:spPr/>
        <p:txBody>
          <a:bodyPr/>
          <a:lstStyle/>
          <a:p>
            <a:pPr>
              <a:defRPr/>
            </a:pPr>
            <a:fld id="{8B55CCB5-A3C6-44C4-BAFA-E73AE7197402}" type="slidenum">
              <a:rPr lang="en-US" smtClean="0"/>
              <a:pPr>
                <a:defRPr/>
              </a:pPr>
              <a:t>26</a:t>
            </a:fld>
            <a:endParaRPr lang="en-US"/>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9480">
            <a:off x="3743902" y="2954489"/>
            <a:ext cx="1758618" cy="3341374"/>
          </a:xfrm>
          <a:prstGeom prst="rect">
            <a:avLst/>
          </a:prstGeom>
        </p:spPr>
      </p:pic>
    </p:spTree>
    <p:extLst>
      <p:ext uri="{BB962C8B-B14F-4D97-AF65-F5344CB8AC3E}">
        <p14:creationId xmlns:p14="http://schemas.microsoft.com/office/powerpoint/2010/main" val="2754532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 Shopper App</a:t>
            </a:r>
          </a:p>
        </p:txBody>
      </p:sp>
      <p:sp>
        <p:nvSpPr>
          <p:cNvPr id="4" name="Slide Number Placeholder 3"/>
          <p:cNvSpPr>
            <a:spLocks noGrp="1"/>
          </p:cNvSpPr>
          <p:nvPr>
            <p:ph type="sldNum" sz="quarter" idx="12"/>
          </p:nvPr>
        </p:nvSpPr>
        <p:spPr/>
        <p:txBody>
          <a:bodyPr/>
          <a:lstStyle/>
          <a:p>
            <a:pPr>
              <a:defRPr/>
            </a:pPr>
            <a:fld id="{8B55CCB5-A3C6-44C4-BAFA-E73AE7197402}" type="slidenum">
              <a:rPr lang="en-US" smtClean="0">
                <a:solidFill>
                  <a:srgbClr val="0079C0">
                    <a:tint val="75000"/>
                  </a:srgbClr>
                </a:solidFill>
              </a:rPr>
              <a:pPr>
                <a:defRPr/>
              </a:pPr>
              <a:t>27</a:t>
            </a:fld>
            <a:endParaRPr lang="en-US">
              <a:solidFill>
                <a:srgbClr val="0079C0">
                  <a:tint val="75000"/>
                </a:srgbClr>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129643" y="1981200"/>
            <a:ext cx="2737758" cy="4191000"/>
          </a:xfrm>
          <a:prstGeom prst="rect">
            <a:avLst/>
          </a:prstGeom>
        </p:spPr>
      </p:pic>
      <p:pic>
        <p:nvPicPr>
          <p:cNvPr id="8" name="Content Placeholder 7"/>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52800" y="2514600"/>
            <a:ext cx="2362200" cy="3048000"/>
          </a:xfrm>
          <a:prstGeom prst="rect">
            <a:avLst/>
          </a:prstGeom>
        </p:spPr>
      </p:pic>
    </p:spTree>
    <p:extLst>
      <p:ext uri="{BB962C8B-B14F-4D97-AF65-F5344CB8AC3E}">
        <p14:creationId xmlns:p14="http://schemas.microsoft.com/office/powerpoint/2010/main" val="3538368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447800"/>
          </a:xfrm>
        </p:spPr>
        <p:txBody>
          <a:bodyPr/>
          <a:lstStyle/>
          <a:p>
            <a:r>
              <a:rPr lang="en-US" dirty="0"/>
              <a:t>Over 45,000 Oregon WIC Families Use the Shopper App!</a:t>
            </a:r>
          </a:p>
        </p:txBody>
      </p:sp>
      <p:sp>
        <p:nvSpPr>
          <p:cNvPr id="4" name="Slide Number Placeholder 3"/>
          <p:cNvSpPr>
            <a:spLocks noGrp="1"/>
          </p:cNvSpPr>
          <p:nvPr>
            <p:ph type="sldNum" sz="quarter" idx="12"/>
          </p:nvPr>
        </p:nvSpPr>
        <p:spPr/>
        <p:txBody>
          <a:bodyPr/>
          <a:lstStyle/>
          <a:p>
            <a:pPr>
              <a:defRPr/>
            </a:pPr>
            <a:fld id="{8B55CCB5-A3C6-44C4-BAFA-E73AE7197402}" type="slidenum">
              <a:rPr lang="en-US" smtClean="0">
                <a:solidFill>
                  <a:srgbClr val="0079C0">
                    <a:tint val="75000"/>
                  </a:srgbClr>
                </a:solidFill>
              </a:rPr>
              <a:pPr>
                <a:defRPr/>
              </a:pPr>
              <a:t>28</a:t>
            </a:fld>
            <a:endParaRPr lang="en-US">
              <a:solidFill>
                <a:srgbClr val="0079C0">
                  <a:tint val="75000"/>
                </a:srgbClr>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2063885"/>
            <a:ext cx="5464626" cy="4100846"/>
          </a:xfrm>
          <a:prstGeom prst="rect">
            <a:avLst/>
          </a:prstGeom>
        </p:spPr>
      </p:pic>
    </p:spTree>
    <p:extLst>
      <p:ext uri="{BB962C8B-B14F-4D97-AF65-F5344CB8AC3E}">
        <p14:creationId xmlns:p14="http://schemas.microsoft.com/office/powerpoint/2010/main" val="2390723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eWIC first!!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263" b="14248"/>
          <a:stretch/>
        </p:blipFill>
        <p:spPr>
          <a:xfrm>
            <a:off x="2446395" y="1966118"/>
            <a:ext cx="3870207"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Left Arrow 4"/>
          <p:cNvSpPr/>
          <p:nvPr/>
        </p:nvSpPr>
        <p:spPr>
          <a:xfrm>
            <a:off x="5410200" y="2116277"/>
            <a:ext cx="2743200" cy="1676400"/>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en-US" sz="2400" b="1" dirty="0">
                <a:solidFill>
                  <a:srgbClr val="FFFFFF"/>
                </a:solidFill>
              </a:rPr>
              <a:t>Before any other payment type!</a:t>
            </a:r>
          </a:p>
        </p:txBody>
      </p:sp>
      <p:sp>
        <p:nvSpPr>
          <p:cNvPr id="3" name="Slide Number Placeholder 2"/>
          <p:cNvSpPr>
            <a:spLocks noGrp="1"/>
          </p:cNvSpPr>
          <p:nvPr>
            <p:ph type="sldNum" sz="quarter" idx="12"/>
          </p:nvPr>
        </p:nvSpPr>
        <p:spPr/>
        <p:txBody>
          <a:bodyPr/>
          <a:lstStyle/>
          <a:p>
            <a:pPr>
              <a:defRPr/>
            </a:pPr>
            <a:fld id="{8B55CCB5-A3C6-44C4-BAFA-E73AE7197402}" type="slidenum">
              <a:rPr lang="en-US" smtClean="0">
                <a:solidFill>
                  <a:srgbClr val="0079C0">
                    <a:tint val="75000"/>
                  </a:srgbClr>
                </a:solidFill>
              </a:rPr>
              <a:pPr>
                <a:defRPr/>
              </a:pPr>
              <a:t>29</a:t>
            </a:fld>
            <a:endParaRPr lang="en-US">
              <a:solidFill>
                <a:srgbClr val="0079C0">
                  <a:tint val="75000"/>
                </a:srgbClr>
              </a:solidFill>
            </a:endParaRPr>
          </a:p>
        </p:txBody>
      </p:sp>
    </p:spTree>
    <p:extLst>
      <p:ext uri="{BB962C8B-B14F-4D97-AF65-F5344CB8AC3E}">
        <p14:creationId xmlns:p14="http://schemas.microsoft.com/office/powerpoint/2010/main" val="3352901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 Training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819400"/>
            <a:ext cx="5643564" cy="3755302"/>
          </a:xfrm>
          <a:prstGeom prst="rect">
            <a:avLst/>
          </a:prstGeom>
        </p:spPr>
      </p:pic>
      <p:pic>
        <p:nvPicPr>
          <p:cNvPr id="4" name="Picture 3" descr="http://ioimprov.com/west/images/uploaded_files/shows/2268/thumb_pilot%20logo%20green%20no%20ex.jpg?1324169971"/>
          <p:cNvPicPr/>
          <p:nvPr/>
        </p:nvPicPr>
        <p:blipFill>
          <a:blip r:embed="rId4" r:link="rId5" cstate="print"/>
          <a:srcRect/>
          <a:stretch>
            <a:fillRect/>
          </a:stretch>
        </p:blipFill>
        <p:spPr bwMode="auto">
          <a:xfrm>
            <a:off x="2743200" y="914400"/>
            <a:ext cx="1571625" cy="1647825"/>
          </a:xfrm>
          <a:prstGeom prst="rect">
            <a:avLst/>
          </a:prstGeom>
          <a:noFill/>
          <a:ln w="9525">
            <a:noFill/>
            <a:miter lim="800000"/>
            <a:headEnd/>
            <a:tailEnd/>
          </a:ln>
        </p:spPr>
      </p:pic>
    </p:spTree>
    <p:extLst>
      <p:ext uri="{BB962C8B-B14F-4D97-AF65-F5344CB8AC3E}">
        <p14:creationId xmlns:p14="http://schemas.microsoft.com/office/powerpoint/2010/main" val="71217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066800"/>
          </a:xfrm>
        </p:spPr>
        <p:txBody>
          <a:bodyPr>
            <a:normAutofit/>
          </a:bodyPr>
          <a:lstStyle/>
          <a:p>
            <a:r>
              <a:rPr lang="en-US" dirty="0"/>
              <a:t>4 Shopper </a:t>
            </a:r>
            <a:r>
              <a:rPr lang="en-US" dirty="0" err="1"/>
              <a:t>ed</a:t>
            </a:r>
            <a:r>
              <a:rPr lang="en-US" dirty="0"/>
              <a:t> videos</a:t>
            </a:r>
          </a:p>
        </p:txBody>
      </p:sp>
      <p:sp>
        <p:nvSpPr>
          <p:cNvPr id="3" name="Content Placeholder 2"/>
          <p:cNvSpPr>
            <a:spLocks noGrp="1"/>
          </p:cNvSpPr>
          <p:nvPr>
            <p:ph idx="1"/>
          </p:nvPr>
        </p:nvSpPr>
        <p:spPr>
          <a:xfrm>
            <a:off x="457200" y="1676400"/>
            <a:ext cx="4267200" cy="4876799"/>
          </a:xfrm>
        </p:spPr>
        <p:txBody>
          <a:bodyPr>
            <a:normAutofit/>
          </a:bodyPr>
          <a:lstStyle/>
          <a:p>
            <a:pPr>
              <a:spcAft>
                <a:spcPts val="1200"/>
              </a:spcAft>
            </a:pPr>
            <a:r>
              <a:rPr lang="en-US" dirty="0"/>
              <a:t>Shopping with your eWIC Card</a:t>
            </a:r>
          </a:p>
          <a:p>
            <a:pPr>
              <a:spcAft>
                <a:spcPts val="1200"/>
              </a:spcAft>
            </a:pPr>
            <a:r>
              <a:rPr lang="en-US" dirty="0"/>
              <a:t>Checking Your Food Balance</a:t>
            </a:r>
          </a:p>
          <a:p>
            <a:pPr>
              <a:spcAft>
                <a:spcPts val="1200"/>
              </a:spcAft>
            </a:pPr>
            <a:r>
              <a:rPr lang="en-US" dirty="0"/>
              <a:t>Protecting Your                    </a:t>
            </a:r>
            <a:r>
              <a:rPr lang="en-US" dirty="0" err="1"/>
              <a:t>eWIC</a:t>
            </a:r>
            <a:r>
              <a:rPr lang="en-US" dirty="0"/>
              <a:t> Card</a:t>
            </a:r>
          </a:p>
          <a:p>
            <a:pPr>
              <a:spcAft>
                <a:spcPts val="1200"/>
              </a:spcAft>
            </a:pPr>
            <a:r>
              <a:rPr lang="en-US" dirty="0"/>
              <a:t>Setting Your PIN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209800"/>
            <a:ext cx="4572000" cy="3429000"/>
          </a:xfrm>
          <a:prstGeom prst="rect">
            <a:avLst/>
          </a:prstGeom>
        </p:spPr>
      </p:pic>
    </p:spTree>
    <p:extLst>
      <p:ext uri="{BB962C8B-B14F-4D97-AF65-F5344CB8AC3E}">
        <p14:creationId xmlns:p14="http://schemas.microsoft.com/office/powerpoint/2010/main" val="3780458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rmAutofit fontScale="90000"/>
          </a:bodyPr>
          <a:lstStyle/>
          <a:p>
            <a:r>
              <a:rPr lang="en-US" dirty="0"/>
              <a:t>Watch “Checking Your Food Balance”</a:t>
            </a:r>
          </a:p>
        </p:txBody>
      </p:sp>
      <p:pic>
        <p:nvPicPr>
          <p:cNvPr id="4" name="2WuLjC3298c"/>
          <p:cNvPicPr>
            <a:picLocks noGrp="1" noRot="1" noChangeAspect="1"/>
          </p:cNvPicPr>
          <p:nvPr>
            <p:ph idx="1"/>
            <a:videoFile r:link="rId1"/>
          </p:nvPr>
        </p:nvPicPr>
        <p:blipFill>
          <a:blip r:embed="rId4"/>
          <a:stretch>
            <a:fillRect/>
          </a:stretch>
        </p:blipFill>
        <p:spPr>
          <a:xfrm>
            <a:off x="232287" y="1366935"/>
            <a:ext cx="8679426" cy="5491065"/>
          </a:xfrm>
          <a:prstGeom prst="rect">
            <a:avLst/>
          </a:prstGeom>
        </p:spPr>
      </p:pic>
    </p:spTree>
    <p:extLst>
      <p:ext uri="{BB962C8B-B14F-4D97-AF65-F5344CB8AC3E}">
        <p14:creationId xmlns:p14="http://schemas.microsoft.com/office/powerpoint/2010/main" val="1930033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Shopper Ed Demonstration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0148" y="1676400"/>
            <a:ext cx="6727847" cy="4800600"/>
          </a:xfrm>
        </p:spPr>
      </p:pic>
    </p:spTree>
    <p:extLst>
      <p:ext uri="{BB962C8B-B14F-4D97-AF65-F5344CB8AC3E}">
        <p14:creationId xmlns:p14="http://schemas.microsoft.com/office/powerpoint/2010/main" val="3228558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you’ll hear…</a:t>
            </a:r>
          </a:p>
        </p:txBody>
      </p:sp>
      <p:sp>
        <p:nvSpPr>
          <p:cNvPr id="3" name="Content Placeholder 2"/>
          <p:cNvSpPr>
            <a:spLocks noGrp="1"/>
          </p:cNvSpPr>
          <p:nvPr>
            <p:ph idx="1"/>
          </p:nvPr>
        </p:nvSpPr>
        <p:spPr>
          <a:xfrm>
            <a:off x="434788" y="1707776"/>
            <a:ext cx="5486400" cy="4221163"/>
          </a:xfrm>
        </p:spPr>
        <p:txBody>
          <a:bodyPr>
            <a:normAutofit fontScale="92500" lnSpcReduction="10000"/>
          </a:bodyPr>
          <a:lstStyle/>
          <a:p>
            <a:r>
              <a:rPr lang="en-US" dirty="0"/>
              <a:t>“They wouldn’t let me get ____. I have always gotten that.”</a:t>
            </a:r>
          </a:p>
          <a:p>
            <a:r>
              <a:rPr lang="en-US" dirty="0"/>
              <a:t>“They said I went over the dollar amount for WIC.”</a:t>
            </a:r>
          </a:p>
          <a:p>
            <a:r>
              <a:rPr lang="en-US" dirty="0"/>
              <a:t>“The clerk didn’t know what they were doing and wouldn’t let me ____.”</a:t>
            </a:r>
          </a:p>
          <a:p>
            <a:r>
              <a:rPr lang="en-US" dirty="0"/>
              <a:t>“I had to pay for it myself!”</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529" y="2133601"/>
            <a:ext cx="3608399" cy="2743200"/>
          </a:xfrm>
          <a:prstGeom prst="rect">
            <a:avLst/>
          </a:prstGeom>
        </p:spPr>
      </p:pic>
      <p:sp>
        <p:nvSpPr>
          <p:cNvPr id="4" name="Slide Number Placeholder 3"/>
          <p:cNvSpPr>
            <a:spLocks noGrp="1"/>
          </p:cNvSpPr>
          <p:nvPr>
            <p:ph type="sldNum" sz="quarter" idx="12"/>
          </p:nvPr>
        </p:nvSpPr>
        <p:spPr/>
        <p:txBody>
          <a:bodyPr/>
          <a:lstStyle/>
          <a:p>
            <a:pPr>
              <a:defRPr/>
            </a:pPr>
            <a:fld id="{8B55CCB5-A3C6-44C4-BAFA-E73AE7197402}" type="slidenum">
              <a:rPr lang="en-US" smtClean="0"/>
              <a:pPr>
                <a:defRPr/>
              </a:pPr>
              <a:t>33</a:t>
            </a:fld>
            <a:endParaRPr lang="en-US"/>
          </a:p>
        </p:txBody>
      </p:sp>
    </p:spTree>
    <p:extLst>
      <p:ext uri="{BB962C8B-B14F-4D97-AF65-F5344CB8AC3E}">
        <p14:creationId xmlns:p14="http://schemas.microsoft.com/office/powerpoint/2010/main" val="208050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7377"/>
            <a:ext cx="8229600" cy="1066800"/>
          </a:xfrm>
        </p:spPr>
        <p:txBody>
          <a:bodyPr/>
          <a:lstStyle/>
          <a:p>
            <a:r>
              <a:rPr lang="en-US" dirty="0"/>
              <a:t>Troubleshooting</a:t>
            </a:r>
          </a:p>
        </p:txBody>
      </p:sp>
      <p:sp>
        <p:nvSpPr>
          <p:cNvPr id="3" name="Content Placeholder 2"/>
          <p:cNvSpPr>
            <a:spLocks noGrp="1"/>
          </p:cNvSpPr>
          <p:nvPr>
            <p:ph idx="1"/>
          </p:nvPr>
        </p:nvSpPr>
        <p:spPr>
          <a:xfrm>
            <a:off x="457200" y="1905000"/>
            <a:ext cx="5791200" cy="4221163"/>
          </a:xfrm>
        </p:spPr>
        <p:txBody>
          <a:bodyPr>
            <a:normAutofit lnSpcReduction="10000"/>
          </a:bodyPr>
          <a:lstStyle/>
          <a:p>
            <a:r>
              <a:rPr lang="en-US" dirty="0"/>
              <a:t>Enough benefit balance?</a:t>
            </a:r>
          </a:p>
          <a:p>
            <a:r>
              <a:rPr lang="en-US" dirty="0"/>
              <a:t>Approved food?</a:t>
            </a:r>
          </a:p>
          <a:p>
            <a:r>
              <a:rPr lang="en-US" dirty="0"/>
              <a:t>Not assigned?</a:t>
            </a:r>
          </a:p>
          <a:p>
            <a:r>
              <a:rPr lang="en-US" dirty="0"/>
              <a:t>Minimum size?</a:t>
            </a:r>
          </a:p>
          <a:p>
            <a:r>
              <a:rPr lang="en-US" dirty="0"/>
              <a:t>Needs to be in the APL, but isn’t yet?</a:t>
            </a:r>
          </a:p>
          <a:p>
            <a:r>
              <a:rPr lang="en-US" dirty="0"/>
              <a:t>Problem with the stores system?</a:t>
            </a:r>
          </a:p>
        </p:txBody>
      </p:sp>
      <p:sp>
        <p:nvSpPr>
          <p:cNvPr id="4" name="Slide Number Placeholder 3"/>
          <p:cNvSpPr>
            <a:spLocks noGrp="1"/>
          </p:cNvSpPr>
          <p:nvPr>
            <p:ph type="sldNum" sz="quarter" idx="12"/>
          </p:nvPr>
        </p:nvSpPr>
        <p:spPr/>
        <p:txBody>
          <a:bodyPr/>
          <a:lstStyle/>
          <a:p>
            <a:pPr>
              <a:defRPr/>
            </a:pPr>
            <a:fld id="{8B55CCB5-A3C6-44C4-BAFA-E73AE7197402}" type="slidenum">
              <a:rPr lang="en-US" smtClean="0"/>
              <a:pPr>
                <a:defRPr/>
              </a:pPr>
              <a:t>34</a:t>
            </a:fld>
            <a:endParaRPr lang="en-US"/>
          </a:p>
        </p:txBody>
      </p:sp>
      <p:pic>
        <p:nvPicPr>
          <p:cNvPr id="8"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167">
            <a:off x="5862840" y="1757373"/>
            <a:ext cx="2219125" cy="4221163"/>
          </a:xfrm>
          <a:prstGeom prst="rect">
            <a:avLst/>
          </a:prstGeom>
          <a:ln>
            <a:solidFill>
              <a:schemeClr val="accent2">
                <a:lumMod val="75000"/>
              </a:schemeClr>
            </a:solidFill>
          </a:ln>
        </p:spPr>
      </p:pic>
    </p:spTree>
    <p:extLst>
      <p:ext uri="{BB962C8B-B14F-4D97-AF65-F5344CB8AC3E}">
        <p14:creationId xmlns:p14="http://schemas.microsoft.com/office/powerpoint/2010/main" val="2613495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a:t>
            </a:r>
          </a:p>
        </p:txBody>
      </p:sp>
      <p:sp>
        <p:nvSpPr>
          <p:cNvPr id="3" name="Content Placeholder 2"/>
          <p:cNvSpPr>
            <a:spLocks noGrp="1"/>
          </p:cNvSpPr>
          <p:nvPr>
            <p:ph idx="1"/>
          </p:nvPr>
        </p:nvSpPr>
        <p:spPr>
          <a:xfrm>
            <a:off x="457200" y="1600200"/>
            <a:ext cx="4724400" cy="4525963"/>
          </a:xfrm>
        </p:spPr>
        <p:txBody>
          <a:bodyPr>
            <a:normAutofit/>
          </a:bodyPr>
          <a:lstStyle/>
          <a:p>
            <a:r>
              <a:rPr lang="en-US" dirty="0"/>
              <a:t>Mid-transaction review</a:t>
            </a:r>
          </a:p>
          <a:p>
            <a:r>
              <a:rPr lang="en-US" dirty="0"/>
              <a:t>Check the balance for quantity available (not $)</a:t>
            </a:r>
            <a:endParaRPr lang="en-US" sz="2400" dirty="0"/>
          </a:p>
          <a:p>
            <a:r>
              <a:rPr lang="en-US" dirty="0"/>
              <a:t>Check the food list to see if authorized </a:t>
            </a:r>
          </a:p>
          <a:p>
            <a:r>
              <a:rPr lang="en-US" dirty="0"/>
              <a:t>Cashier doesn’t get any info why rejected and can’t override</a:t>
            </a:r>
          </a:p>
        </p:txBody>
      </p:sp>
      <p:sp>
        <p:nvSpPr>
          <p:cNvPr id="5" name="Slide Number Placeholder 4"/>
          <p:cNvSpPr>
            <a:spLocks noGrp="1"/>
          </p:cNvSpPr>
          <p:nvPr>
            <p:ph type="sldNum" sz="quarter" idx="12"/>
          </p:nvPr>
        </p:nvSpPr>
        <p:spPr/>
        <p:txBody>
          <a:bodyPr/>
          <a:lstStyle/>
          <a:p>
            <a:pPr>
              <a:defRPr/>
            </a:pPr>
            <a:fld id="{8B55CCB5-A3C6-44C4-BAFA-E73AE7197402}" type="slidenum">
              <a:rPr lang="en-US" smtClean="0"/>
              <a:pPr>
                <a:defRPr/>
              </a:pPr>
              <a:t>35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850" y="2362200"/>
            <a:ext cx="3548844" cy="2362200"/>
          </a:xfrm>
          <a:prstGeom prst="rect">
            <a:avLst/>
          </a:prstGeom>
        </p:spPr>
      </p:pic>
    </p:spTree>
    <p:extLst>
      <p:ext uri="{BB962C8B-B14F-4D97-AF65-F5344CB8AC3E}">
        <p14:creationId xmlns:p14="http://schemas.microsoft.com/office/powerpoint/2010/main" val="765752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Retail Vendor Trainings</a:t>
            </a:r>
          </a:p>
        </p:txBody>
      </p:sp>
      <p:sp>
        <p:nvSpPr>
          <p:cNvPr id="3" name="Content Placeholder 2"/>
          <p:cNvSpPr>
            <a:spLocks noGrp="1"/>
          </p:cNvSpPr>
          <p:nvPr>
            <p:ph idx="1"/>
          </p:nvPr>
        </p:nvSpPr>
        <p:spPr>
          <a:xfrm>
            <a:off x="457200" y="1905000"/>
            <a:ext cx="7848600" cy="4221163"/>
          </a:xfrm>
        </p:spPr>
        <p:txBody>
          <a:bodyPr/>
          <a:lstStyle/>
          <a:p>
            <a:pPr>
              <a:spcAft>
                <a:spcPts val="1200"/>
              </a:spcAft>
            </a:pPr>
            <a:r>
              <a:rPr lang="en-US" dirty="0"/>
              <a:t>Invite local agency staff to attend</a:t>
            </a:r>
          </a:p>
          <a:p>
            <a:pPr>
              <a:spcAft>
                <a:spcPts val="1200"/>
              </a:spcAft>
            </a:pPr>
            <a:r>
              <a:rPr lang="en-US" dirty="0"/>
              <a:t>Helpful for local staff to see </a:t>
            </a:r>
            <a:r>
              <a:rPr lang="en-US" dirty="0" err="1"/>
              <a:t>eWIC</a:t>
            </a:r>
            <a:r>
              <a:rPr lang="en-US" dirty="0"/>
              <a:t> in the stores</a:t>
            </a:r>
          </a:p>
          <a:p>
            <a:pPr>
              <a:spcAft>
                <a:spcPts val="1200"/>
              </a:spcAft>
            </a:pPr>
            <a:r>
              <a:rPr lang="en-US" dirty="0"/>
              <a:t>Helpful for vendors to get their clinic process questions answered</a:t>
            </a:r>
          </a:p>
          <a:p>
            <a:pPr>
              <a:spcAft>
                <a:spcPts val="1200"/>
              </a:spcAft>
            </a:pPr>
            <a:r>
              <a:rPr lang="en-US" dirty="0"/>
              <a:t>Great for relationship building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253" y="4633899"/>
            <a:ext cx="2516760" cy="1683575"/>
          </a:xfrm>
          <a:prstGeom prst="rect">
            <a:avLst/>
          </a:prstGeom>
        </p:spPr>
      </p:pic>
    </p:spTree>
    <p:extLst>
      <p:ext uri="{BB962C8B-B14F-4D97-AF65-F5344CB8AC3E}">
        <p14:creationId xmlns:p14="http://schemas.microsoft.com/office/powerpoint/2010/main" val="3432183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315200" cy="715964"/>
          </a:xfrm>
        </p:spPr>
        <p:txBody>
          <a:bodyPr>
            <a:normAutofit fontScale="90000"/>
          </a:bodyPr>
          <a:lstStyle/>
          <a:p>
            <a:r>
              <a:rPr lang="en-US" dirty="0"/>
              <a:t>Practice makes perfect</a:t>
            </a:r>
          </a:p>
        </p:txBody>
      </p:sp>
      <p:sp>
        <p:nvSpPr>
          <p:cNvPr id="4" name="Slide Number Placeholder 3"/>
          <p:cNvSpPr>
            <a:spLocks noGrp="1"/>
          </p:cNvSpPr>
          <p:nvPr>
            <p:ph type="sldNum" sz="quarter" idx="12"/>
          </p:nvPr>
        </p:nvSpPr>
        <p:spPr/>
        <p:txBody>
          <a:bodyPr/>
          <a:lstStyle/>
          <a:p>
            <a:fld id="{A817F4F7-2D81-4FD0-8B31-34174E30EC5C}" type="slidenum">
              <a:rPr lang="en-US" smtClean="0"/>
              <a:pPr/>
              <a:t>37</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95800" y="1821530"/>
            <a:ext cx="3349401" cy="422116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2362200"/>
            <a:ext cx="2455870" cy="2841910"/>
          </a:xfrm>
          <a:prstGeom prst="rect">
            <a:avLst/>
          </a:prstGeom>
        </p:spPr>
      </p:pic>
      <p:sp>
        <p:nvSpPr>
          <p:cNvPr id="3" name="Rectangle 2"/>
          <p:cNvSpPr/>
          <p:nvPr/>
        </p:nvSpPr>
        <p:spPr>
          <a:xfrm>
            <a:off x="3598870" y="3253540"/>
            <a:ext cx="744530" cy="1446550"/>
          </a:xfrm>
          <a:prstGeom prst="rect">
            <a:avLst/>
          </a:prstGeom>
        </p:spPr>
        <p:txBody>
          <a:bodyPr wrap="square">
            <a:spAutoFit/>
          </a:bodyPr>
          <a:lstStyle/>
          <a:p>
            <a:r>
              <a:rPr lang="en-US" sz="8800" dirty="0"/>
              <a:t>=</a:t>
            </a:r>
          </a:p>
        </p:txBody>
      </p:sp>
    </p:spTree>
    <p:extLst>
      <p:ext uri="{BB962C8B-B14F-4D97-AF65-F5344CB8AC3E}">
        <p14:creationId xmlns:p14="http://schemas.microsoft.com/office/powerpoint/2010/main" val="2640003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5005"/>
            <a:ext cx="8077200" cy="1066800"/>
          </a:xfrm>
        </p:spPr>
        <p:txBody>
          <a:bodyPr>
            <a:normAutofit/>
          </a:bodyPr>
          <a:lstStyle/>
          <a:p>
            <a:r>
              <a:rPr lang="en-US" dirty="0"/>
              <a:t>Staff             support </a:t>
            </a:r>
          </a:p>
        </p:txBody>
      </p:sp>
      <p:sp>
        <p:nvSpPr>
          <p:cNvPr id="4" name="Slide Number Placeholder 3"/>
          <p:cNvSpPr>
            <a:spLocks noGrp="1"/>
          </p:cNvSpPr>
          <p:nvPr>
            <p:ph type="sldNum" sz="quarter" idx="12"/>
          </p:nvPr>
        </p:nvSpPr>
        <p:spPr/>
        <p:txBody>
          <a:bodyPr/>
          <a:lstStyle/>
          <a:p>
            <a:fld id="{A817F4F7-2D81-4FD0-8B31-34174E30EC5C}" type="slidenum">
              <a:rPr lang="en-US" smtClean="0"/>
              <a:pPr/>
              <a:t>38</a:t>
            </a:fld>
            <a:endParaRPr lang="en-US" dirty="0"/>
          </a:p>
        </p:txBody>
      </p:sp>
      <p:sp>
        <p:nvSpPr>
          <p:cNvPr id="3" name="Content Placeholder 2"/>
          <p:cNvSpPr>
            <a:spLocks noGrp="1"/>
          </p:cNvSpPr>
          <p:nvPr>
            <p:ph idx="1"/>
          </p:nvPr>
        </p:nvSpPr>
        <p:spPr>
          <a:xfrm>
            <a:off x="457200" y="2415513"/>
            <a:ext cx="3276600" cy="3446338"/>
          </a:xfrm>
        </p:spPr>
        <p:txBody>
          <a:bodyPr/>
          <a:lstStyle/>
          <a:p>
            <a:r>
              <a:rPr lang="en-US" dirty="0"/>
              <a:t>Plan for regular team check in </a:t>
            </a:r>
          </a:p>
          <a:p>
            <a:r>
              <a:rPr lang="en-US" dirty="0"/>
              <a:t>Plan for a team celebration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315" y="1831840"/>
            <a:ext cx="3187205" cy="38466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989" y="1841063"/>
            <a:ext cx="2863929" cy="3837404"/>
          </a:xfrm>
          <a:prstGeom prst="rect">
            <a:avLst/>
          </a:prstGeom>
        </p:spPr>
      </p:pic>
      <p:pic>
        <p:nvPicPr>
          <p:cNvPr id="9" name="Picture 2" descr="C:\Documents and Settings\or0028501\Local Settings\Temporary Internet Files\Content.IE5\F7XZB1P3\superman-logo-300x22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864614"/>
            <a:ext cx="1138000" cy="861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Documents and Settings\or0028501\Local Settings\Temporary Internet Files\Content.IE5\F7XZB1P3\superman-logo-300x22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5079" y="887070"/>
            <a:ext cx="1138000" cy="86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127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Content Placeholder 2"/>
          <p:cNvSpPr>
            <a:spLocks noGrp="1"/>
          </p:cNvSpPr>
          <p:nvPr>
            <p:ph idx="1"/>
          </p:nvPr>
        </p:nvSpPr>
        <p:spPr>
          <a:xfrm>
            <a:off x="1676400" y="1905000"/>
            <a:ext cx="7010400" cy="4221163"/>
          </a:xfrm>
        </p:spPr>
        <p:txBody>
          <a:bodyPr/>
          <a:lstStyle/>
          <a:p>
            <a:r>
              <a:rPr lang="en-US" dirty="0"/>
              <a:t>Keeping everything on track!</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2743200"/>
            <a:ext cx="4685811" cy="3137297"/>
          </a:xfrm>
          <a:prstGeom prst="rect">
            <a:avLst/>
          </a:prstGeom>
        </p:spPr>
      </p:pic>
    </p:spTree>
    <p:extLst>
      <p:ext uri="{BB962C8B-B14F-4D97-AF65-F5344CB8AC3E}">
        <p14:creationId xmlns:p14="http://schemas.microsoft.com/office/powerpoint/2010/main" val="3874558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Post-training planning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0872" y="1828800"/>
            <a:ext cx="6302256" cy="4191000"/>
          </a:xfrm>
          <a:prstGeom prst="rect">
            <a:avLst/>
          </a:prstGeom>
        </p:spPr>
      </p:pic>
    </p:spTree>
    <p:extLst>
      <p:ext uri="{BB962C8B-B14F-4D97-AF65-F5344CB8AC3E}">
        <p14:creationId xmlns:p14="http://schemas.microsoft.com/office/powerpoint/2010/main" val="1970540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098" name="Picture 2" descr="https://upload.wikimedia.org/wikipedia/commons/0/05/Flickr_-_Official_U.S._Navy_Imagery_-_Racers_cross_finish_line_in_5K_run_for_Navy_Chief_birthday..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94781" y="1905000"/>
            <a:ext cx="6354438" cy="422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09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Successful implementation!</a:t>
            </a:r>
          </a:p>
        </p:txBody>
      </p:sp>
      <p:sp>
        <p:nvSpPr>
          <p:cNvPr id="3" name="Content Placeholder 2"/>
          <p:cNvSpPr>
            <a:spLocks noGrp="1"/>
          </p:cNvSpPr>
          <p:nvPr>
            <p:ph idx="1"/>
          </p:nvPr>
        </p:nvSpPr>
        <p:spPr>
          <a:xfrm>
            <a:off x="1371600" y="2553414"/>
            <a:ext cx="6400800" cy="3572749"/>
          </a:xfrm>
        </p:spPr>
        <p:txBody>
          <a:bodyPr/>
          <a:lstStyle/>
          <a:p>
            <a:endParaRPr lang="en-US"/>
          </a:p>
        </p:txBody>
      </p:sp>
      <p:pic>
        <p:nvPicPr>
          <p:cNvPr id="4" name="Picture 2" descr="https://cdn.pixabay.com/photo/2015/03/27/22/16/race-695303_960_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1486614"/>
            <a:ext cx="7462941" cy="495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60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Reviewing the steps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7891" y="1905000"/>
            <a:ext cx="5628217" cy="4221163"/>
          </a:xfrm>
        </p:spPr>
      </p:pic>
    </p:spTree>
    <p:extLst>
      <p:ext uri="{BB962C8B-B14F-4D97-AF65-F5344CB8AC3E}">
        <p14:creationId xmlns:p14="http://schemas.microsoft.com/office/powerpoint/2010/main" val="3588510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 and running!</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90378" y="1587410"/>
            <a:ext cx="3272526" cy="4965790"/>
          </a:xfrm>
        </p:spPr>
      </p:pic>
    </p:spTree>
    <p:extLst>
      <p:ext uri="{BB962C8B-B14F-4D97-AF65-F5344CB8AC3E}">
        <p14:creationId xmlns:p14="http://schemas.microsoft.com/office/powerpoint/2010/main" val="2811039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a:t>Training evaluation</a:t>
            </a:r>
          </a:p>
        </p:txBody>
      </p:sp>
      <p:sp>
        <p:nvSpPr>
          <p:cNvPr id="3" name="Content Placeholder 2"/>
          <p:cNvSpPr>
            <a:spLocks noGrp="1"/>
          </p:cNvSpPr>
          <p:nvPr>
            <p:ph idx="1"/>
          </p:nvPr>
        </p:nvSpPr>
        <p:spPr>
          <a:xfrm>
            <a:off x="457200" y="1905000"/>
            <a:ext cx="3276600" cy="4221163"/>
          </a:xfrm>
        </p:spPr>
        <p:txBody>
          <a:bodyPr/>
          <a:lstStyle/>
          <a:p>
            <a:r>
              <a:rPr lang="en-US" dirty="0"/>
              <a:t>Hands on practice</a:t>
            </a:r>
          </a:p>
          <a:p>
            <a:r>
              <a:rPr lang="en-US" dirty="0"/>
              <a:t>Conversion process for families</a:t>
            </a:r>
          </a:p>
          <a:p>
            <a:r>
              <a:rPr lang="en-US" dirty="0"/>
              <a:t>Shopper education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139" y="1911626"/>
            <a:ext cx="5362161" cy="3574774"/>
          </a:xfrm>
          <a:prstGeom prst="rect">
            <a:avLst/>
          </a:prstGeom>
        </p:spPr>
      </p:pic>
    </p:spTree>
    <p:extLst>
      <p:ext uri="{BB962C8B-B14F-4D97-AF65-F5344CB8AC3E}">
        <p14:creationId xmlns:p14="http://schemas.microsoft.com/office/powerpoint/2010/main" val="28802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from Pilots</a:t>
            </a:r>
          </a:p>
        </p:txBody>
      </p:sp>
      <p:sp>
        <p:nvSpPr>
          <p:cNvPr id="3" name="Content Placeholder 2"/>
          <p:cNvSpPr>
            <a:spLocks noGrp="1"/>
          </p:cNvSpPr>
          <p:nvPr>
            <p:ph idx="1"/>
          </p:nvPr>
        </p:nvSpPr>
        <p:spPr>
          <a:xfrm>
            <a:off x="3429000" y="3048001"/>
            <a:ext cx="1676400" cy="2057400"/>
          </a:xfrm>
        </p:spPr>
        <p:txBody>
          <a:bodyPr/>
          <a:lstStyle/>
          <a:p>
            <a:endParaRPr lang="en-US"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802" y="1499430"/>
            <a:ext cx="3617818" cy="4977569"/>
          </a:xfrm>
          <a:prstGeom prst="rect">
            <a:avLst/>
          </a:prstGeom>
        </p:spPr>
      </p:pic>
    </p:spTree>
    <p:extLst>
      <p:ext uri="{BB962C8B-B14F-4D97-AF65-F5344CB8AC3E}">
        <p14:creationId xmlns:p14="http://schemas.microsoft.com/office/powerpoint/2010/main" val="1459887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from Pilots</a:t>
            </a:r>
          </a:p>
        </p:txBody>
      </p:sp>
      <p:sp>
        <p:nvSpPr>
          <p:cNvPr id="3" name="Content Placeholder 2"/>
          <p:cNvSpPr>
            <a:spLocks noGrp="1"/>
          </p:cNvSpPr>
          <p:nvPr>
            <p:ph idx="1"/>
          </p:nvPr>
        </p:nvSpPr>
        <p:spPr>
          <a:xfrm>
            <a:off x="457200" y="1905000"/>
            <a:ext cx="5086350" cy="4221163"/>
          </a:xfrm>
        </p:spPr>
        <p:txBody>
          <a:bodyPr>
            <a:normAutofit fontScale="85000" lnSpcReduction="10000"/>
          </a:bodyPr>
          <a:lstStyle/>
          <a:p>
            <a:pPr>
              <a:spcAft>
                <a:spcPts val="1200"/>
              </a:spcAft>
            </a:pPr>
            <a:r>
              <a:rPr lang="en-US" dirty="0"/>
              <a:t>Add 5-10 minutes per appointment during rollout</a:t>
            </a:r>
          </a:p>
          <a:p>
            <a:pPr>
              <a:spcAft>
                <a:spcPts val="1200"/>
              </a:spcAft>
            </a:pPr>
            <a:r>
              <a:rPr lang="en-US" dirty="0"/>
              <a:t>Decrease the number of </a:t>
            </a:r>
            <a:r>
              <a:rPr lang="en-US" dirty="0" err="1"/>
              <a:t>appts</a:t>
            </a:r>
            <a:r>
              <a:rPr lang="en-US" dirty="0"/>
              <a:t>/day by 2-3 initially</a:t>
            </a:r>
          </a:p>
          <a:p>
            <a:pPr>
              <a:spcAft>
                <a:spcPts val="1200"/>
              </a:spcAft>
            </a:pPr>
            <a:r>
              <a:rPr lang="en-US" dirty="0"/>
              <a:t>Consider cutting back on the number of group sessions during rollout</a:t>
            </a:r>
          </a:p>
          <a:p>
            <a:pPr>
              <a:spcAft>
                <a:spcPts val="1200"/>
              </a:spcAft>
            </a:pPr>
            <a:r>
              <a:rPr lang="en-US" dirty="0"/>
              <a:t>Re-evaluate scheduling as staff becomes more comfortable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019675" y="2390775"/>
            <a:ext cx="4191000" cy="3143250"/>
          </a:xfrm>
          <a:prstGeom prst="rect">
            <a:avLst/>
          </a:prstGeom>
        </p:spPr>
      </p:pic>
    </p:spTree>
    <p:extLst>
      <p:ext uri="{BB962C8B-B14F-4D97-AF65-F5344CB8AC3E}">
        <p14:creationId xmlns:p14="http://schemas.microsoft.com/office/powerpoint/2010/main" val="2064582037"/>
      </p:ext>
    </p:extLst>
  </p:cSld>
  <p:clrMapOvr>
    <a:masterClrMapping/>
  </p:clrMapOvr>
</p:sld>
</file>

<file path=ppt/theme/theme1.xml><?xml version="1.0" encoding="utf-8"?>
<a:theme xmlns:a="http://schemas.openxmlformats.org/drawingml/2006/main" name="Office Theme">
  <a:themeElements>
    <a:clrScheme name="Custom 2">
      <a:dk1>
        <a:srgbClr val="0079C0"/>
      </a:dk1>
      <a:lt1>
        <a:srgbClr val="FFFFFF"/>
      </a:lt1>
      <a:dk2>
        <a:srgbClr val="000000"/>
      </a:dk2>
      <a:lt2>
        <a:srgbClr val="808080"/>
      </a:lt2>
      <a:accent1>
        <a:srgbClr val="F68026"/>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Custom 2">
      <a:dk1>
        <a:srgbClr val="0079C0"/>
      </a:dk1>
      <a:lt1>
        <a:srgbClr val="FFFFFF"/>
      </a:lt1>
      <a:dk2>
        <a:srgbClr val="000000"/>
      </a:dk2>
      <a:lt2>
        <a:srgbClr val="808080"/>
      </a:lt2>
      <a:accent1>
        <a:srgbClr val="F68026"/>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https://www.oregon.gov/oha/PH/HEALTHYPEOPLEFAMILIES/WIC/Documents/ewic-showcase/03-ewic-sc-training-002.pptx</Url>
      <Description>Slide 1</Description>
    </URL>
    <PublishingExpirationDate xmlns="http://schemas.microsoft.com/sharepoint/v3" xsi:nil="true"/>
    <PublishingStartDate xmlns="http://schemas.microsoft.com/sharepoint/v3" xsi:nil="true"/>
    <IACategory xmlns="59da1016-2a1b-4f8a-9768-d7a4932f6f16" xsi:nil="true"/>
    <IASubtopic xmlns="59da1016-2a1b-4f8a-9768-d7a4932f6f16" xsi:nil="true"/>
    <Meta_x0020_Description xmlns="f144fd3f-61b7-45a4-a8a5-a00a4ffd3675" xsi:nil="true"/>
    <DocumentExpirationDate xmlns="59da1016-2a1b-4f8a-9768-d7a4932f6f16" xsi:nil="true"/>
    <IATopic xmlns="59da1016-2a1b-4f8a-9768-d7a4932f6f16" xsi:nil="true"/>
    <Meta_x0020_Keywords xmlns="f144fd3f-61b7-45a4-a8a5-a00a4ffd367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5A26DE-165A-4A19-BF3A-860E04394446}"/>
</file>

<file path=customXml/itemProps2.xml><?xml version="1.0" encoding="utf-8"?>
<ds:datastoreItem xmlns:ds="http://schemas.openxmlformats.org/officeDocument/2006/customXml" ds:itemID="{1AF020F0-A9CD-4225-A5CE-D4FAD99EDB8B}"/>
</file>

<file path=customXml/itemProps3.xml><?xml version="1.0" encoding="utf-8"?>
<ds:datastoreItem xmlns:ds="http://schemas.openxmlformats.org/officeDocument/2006/customXml" ds:itemID="{9600B226-A8E5-40D5-857B-B74071CD27D5}"/>
</file>

<file path=docProps/app.xml><?xml version="1.0" encoding="utf-8"?>
<Properties xmlns="http://schemas.openxmlformats.org/officeDocument/2006/extended-properties" xmlns:vt="http://schemas.openxmlformats.org/officeDocument/2006/docPropsVTypes">
  <TotalTime>55925</TotalTime>
  <Words>5060</Words>
  <Application>Microsoft Office PowerPoint</Application>
  <PresentationFormat>On-screen Show (4:3)</PresentationFormat>
  <Paragraphs>322</Paragraphs>
  <Slides>41</Slides>
  <Notes>41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Calibri Light</vt:lpstr>
      <vt:lpstr>Courier New</vt:lpstr>
      <vt:lpstr>Times New Roman</vt:lpstr>
      <vt:lpstr>Office Theme</vt:lpstr>
      <vt:lpstr>3_Office Theme</vt:lpstr>
      <vt:lpstr>PowerPoint Presentation</vt:lpstr>
      <vt:lpstr>Pilot agencies: Linn and Benton</vt:lpstr>
      <vt:lpstr>Pilot Training</vt:lpstr>
      <vt:lpstr>Post-training planning</vt:lpstr>
      <vt:lpstr>Reviewing the steps</vt:lpstr>
      <vt:lpstr>Up and running!</vt:lpstr>
      <vt:lpstr>Training evaluation</vt:lpstr>
      <vt:lpstr>Lessons learned from Pilots</vt:lpstr>
      <vt:lpstr>Lessons Learned from Pilots</vt:lpstr>
      <vt:lpstr>Group Sessions</vt:lpstr>
      <vt:lpstr>Taking the Leap…</vt:lpstr>
      <vt:lpstr>Local Agency Staff Training</vt:lpstr>
      <vt:lpstr>Local Agency Staff Training</vt:lpstr>
      <vt:lpstr>And we’re off!</vt:lpstr>
      <vt:lpstr>eWIC training workbook</vt:lpstr>
      <vt:lpstr>eWIC Resource Packet</vt:lpstr>
      <vt:lpstr>Training Flow</vt:lpstr>
      <vt:lpstr>Training Flow</vt:lpstr>
      <vt:lpstr>Training Flow</vt:lpstr>
      <vt:lpstr>A few hurdles to overcome…</vt:lpstr>
      <vt:lpstr>Pulling it all together</vt:lpstr>
      <vt:lpstr>Putting it all together…</vt:lpstr>
      <vt:lpstr>Bringing it all together…</vt:lpstr>
      <vt:lpstr>Shopper Education</vt:lpstr>
      <vt:lpstr>Participant Identification Number</vt:lpstr>
      <vt:lpstr>Shopper education materials</vt:lpstr>
      <vt:lpstr>WIC Shopper App</vt:lpstr>
      <vt:lpstr>Over 45,000 Oregon WIC Families Use the Shopper App!</vt:lpstr>
      <vt:lpstr>Use eWIC first!!</vt:lpstr>
      <vt:lpstr>4 Shopper ed videos</vt:lpstr>
      <vt:lpstr>Watch “Checking Your Food Balance”</vt:lpstr>
      <vt:lpstr>Shopper Ed Demonstration</vt:lpstr>
      <vt:lpstr>Things you’ll hear…</vt:lpstr>
      <vt:lpstr>Troubleshooting</vt:lpstr>
      <vt:lpstr>Troubleshooting</vt:lpstr>
      <vt:lpstr>Retail Vendor Trainings</vt:lpstr>
      <vt:lpstr>Practice makes perfect</vt:lpstr>
      <vt:lpstr>Staff             support </vt:lpstr>
      <vt:lpstr>Communication</vt:lpstr>
      <vt:lpstr>Questions?</vt:lpstr>
      <vt:lpstr>Successful implementation!</vt:lpstr>
    </vt:vector>
  </TitlesOfParts>
  <Company>DHS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HW</dc:creator>
  <cp:lastModifiedBy>Reyna Vernita D</cp:lastModifiedBy>
  <cp:revision>575</cp:revision>
  <cp:lastPrinted>2017-03-15T16:41:37Z</cp:lastPrinted>
  <dcterms:created xsi:type="dcterms:W3CDTF">2012-02-13T22:17:43Z</dcterms:created>
  <dcterms:modified xsi:type="dcterms:W3CDTF">2017-03-15T16:48:58Z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0x01010079012CDB5CCD2847B46468FD3DF1DE6F</vt:lpwstr>
  </property>
  <property fmtid="{D5CDD505-2E9C-101B-9397-08002B2CF9AE}" pid="3" name="WorkflowChangePath">
    <vt:lpwstr>7a8214dd-047d-4ac3-b198-53133860870f,2;</vt:lpwstr>
  </property>
</Properties>
</file>