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357" r:id="rId3"/>
    <p:sldId id="348" r:id="rId4"/>
    <p:sldId id="354" r:id="rId5"/>
    <p:sldId id="355" r:id="rId6"/>
    <p:sldId id="351" r:id="rId7"/>
    <p:sldId id="371" r:id="rId8"/>
    <p:sldId id="352" r:id="rId9"/>
    <p:sldId id="363" r:id="rId10"/>
    <p:sldId id="350" r:id="rId11"/>
    <p:sldId id="358" r:id="rId12"/>
    <p:sldId id="364" r:id="rId13"/>
    <p:sldId id="365" r:id="rId14"/>
    <p:sldId id="366" r:id="rId15"/>
    <p:sldId id="372" r:id="rId16"/>
    <p:sldId id="373" r:id="rId17"/>
    <p:sldId id="367" r:id="rId18"/>
    <p:sldId id="360" r:id="rId19"/>
    <p:sldId id="361" r:id="rId20"/>
    <p:sldId id="362" r:id="rId21"/>
    <p:sldId id="374" r:id="rId22"/>
    <p:sldId id="369" r:id="rId23"/>
    <p:sldId id="340" r:id="rId24"/>
    <p:sldId id="324" r:id="rId25"/>
    <p:sldId id="349" r:id="rId26"/>
    <p:sldId id="37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66974" autoAdjust="0"/>
  </p:normalViewPr>
  <p:slideViewPr>
    <p:cSldViewPr>
      <p:cViewPr varScale="1">
        <p:scale>
          <a:sx n="58" d="100"/>
          <a:sy n="58" d="100"/>
        </p:scale>
        <p:origin x="184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2647" tIns="46324" rIns="92647" bIns="46324" rtlCol="0"/>
          <a:lstStyle>
            <a:lvl1pPr algn="r">
              <a:defRPr sz="1200"/>
            </a:lvl1pPr>
          </a:lstStyle>
          <a:p>
            <a:fld id="{219CAF49-4953-4079-AB7E-37CA5EA7A0AF}" type="datetimeFigureOut">
              <a:rPr lang="en-US" smtClean="0"/>
              <a:t>3/20/2017</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2647" tIns="46324" rIns="92647" bIns="46324" rtlCol="0" anchor="b"/>
          <a:lstStyle>
            <a:lvl1pPr algn="r">
              <a:defRPr sz="1200"/>
            </a:lvl1pPr>
          </a:lstStyle>
          <a:p>
            <a:fld id="{A9DE178A-BF57-4851-BFD6-950BAAA24642}" type="slidenum">
              <a:rPr lang="en-US" smtClean="0"/>
              <a:t>‹#›</a:t>
            </a:fld>
            <a:endParaRPr lang="en-US"/>
          </a:p>
        </p:txBody>
      </p:sp>
    </p:spTree>
    <p:extLst>
      <p:ext uri="{BB962C8B-B14F-4D97-AF65-F5344CB8AC3E}">
        <p14:creationId xmlns:p14="http://schemas.microsoft.com/office/powerpoint/2010/main" val="153744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647" tIns="46324" rIns="92647" bIns="46324" rtlCol="0"/>
          <a:lstStyle>
            <a:lvl1pPr algn="r">
              <a:defRPr sz="1200"/>
            </a:lvl1pPr>
          </a:lstStyle>
          <a:p>
            <a:fld id="{63A7C8B3-9E69-4A38-9C58-2EEDB3B91C06}" type="datetimeFigureOut">
              <a:rPr lang="en-US" smtClean="0"/>
              <a:pPr/>
              <a:t>3/20/2017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7" tIns="46324" rIns="92647" bIns="46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7" tIns="46324" rIns="92647" bIns="46324" rtlCol="0" anchor="b"/>
          <a:lstStyle>
            <a:lvl1pPr algn="r">
              <a:defRPr sz="1200"/>
            </a:lvl1pPr>
          </a:lstStyle>
          <a:p>
            <a:fld id="{DCDC718F-094A-416A-AE9D-E2E645B01610}" type="slidenum">
              <a:rPr lang="en-US" smtClean="0"/>
              <a:pPr/>
              <a:t>‹#›</a:t>
            </a:fld>
            <a:endParaRPr lang="en-US"/>
          </a:p>
        </p:txBody>
      </p:sp>
    </p:spTree>
    <p:extLst>
      <p:ext uri="{BB962C8B-B14F-4D97-AF65-F5344CB8AC3E}">
        <p14:creationId xmlns:p14="http://schemas.microsoft.com/office/powerpoint/2010/main" val="347203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ourselves</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a:t>
            </a:fld>
            <a:endParaRPr lang="en-US"/>
          </a:p>
        </p:txBody>
      </p:sp>
    </p:spTree>
    <p:extLst>
      <p:ext uri="{BB962C8B-B14F-4D97-AF65-F5344CB8AC3E}">
        <p14:creationId xmlns:p14="http://schemas.microsoft.com/office/powerpoint/2010/main" val="382106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occurred when a change needed to be made to a participant’s food package, or if they moved out of that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algorithm redistributed remaining foods back to the participants based on the percentage of that food they originally were issued and on their category rank.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had to take in consideration minimum increments like ounces of cereal and quarts of milk. </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10</a:t>
            </a:fld>
            <a:endParaRPr lang="en-US"/>
          </a:p>
        </p:txBody>
      </p:sp>
    </p:spTree>
    <p:extLst>
      <p:ext uri="{BB962C8B-B14F-4D97-AF65-F5344CB8AC3E}">
        <p14:creationId xmlns:p14="http://schemas.microsoft.com/office/powerpoint/2010/main" val="4257103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I’ll review a little bit about how we managed cards and cardholders and assigning</a:t>
            </a:r>
            <a:r>
              <a:rPr lang="en-US" baseline="0" dirty="0" smtClean="0"/>
              <a:t> and issuing benefits in our data system.</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11</a:t>
            </a:fld>
            <a:endParaRPr lang="en-US"/>
          </a:p>
        </p:txBody>
      </p:sp>
    </p:spTree>
    <p:extLst>
      <p:ext uri="{BB962C8B-B14F-4D97-AF65-F5344CB8AC3E}">
        <p14:creationId xmlns:p14="http://schemas.microsoft.com/office/powerpoint/2010/main" val="307227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created a brand new screen in our data system just for collecting card and cardholder information. This screen allows a local user to issue a card, deactivate and re-issue a card if it is lost, stolen or damaged, and change cardholders.  It also keeps a 6 month history of those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12</a:t>
            </a:fld>
            <a:endParaRPr lang="en-US"/>
          </a:p>
        </p:txBody>
      </p:sp>
    </p:spTree>
    <p:extLst>
      <p:ext uri="{BB962C8B-B14F-4D97-AF65-F5344CB8AC3E}">
        <p14:creationId xmlns:p14="http://schemas.microsoft.com/office/powerpoint/2010/main" val="295158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issue</a:t>
            </a:r>
            <a:r>
              <a:rPr lang="en-US" baseline="0" dirty="0" smtClean="0"/>
              <a:t> foods or subcategories in food packages that we called templates. There is a default or standard template for each client category.</a:t>
            </a:r>
          </a:p>
          <a:p>
            <a:r>
              <a:rPr lang="en-US" baseline="0" dirty="0" smtClean="0"/>
              <a:t>However, the standard foods could be easily change by using our Modify functionality.</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13</a:t>
            </a:fld>
            <a:endParaRPr lang="en-US"/>
          </a:p>
        </p:txBody>
      </p:sp>
    </p:spTree>
    <p:extLst>
      <p:ext uri="{BB962C8B-B14F-4D97-AF65-F5344CB8AC3E}">
        <p14:creationId xmlns:p14="http://schemas.microsoft.com/office/powerpoint/2010/main" val="414896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modify pop up shows a list of each subcategory that is assigned</a:t>
            </a:r>
            <a:r>
              <a:rPr lang="en-US" baseline="0" dirty="0" smtClean="0"/>
              <a:t> to that participant for the month. You can use the drop down next to each </a:t>
            </a:r>
            <a:r>
              <a:rPr lang="en-US" baseline="0" dirty="0" err="1" smtClean="0"/>
              <a:t>subcat</a:t>
            </a:r>
            <a:r>
              <a:rPr lang="en-US" baseline="0" dirty="0" smtClean="0"/>
              <a:t> to adjust the quantities and insert a row to add a new sub cat.  What is great about this functionality is that it takes into account any spent benefits and will only allow you to add back in what they had available. So in this example, I can only decrease the fat free or 1% milk to 1 gallon and that is because the family already purchased one gallon of that milk.</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14</a:t>
            </a:fld>
            <a:endParaRPr lang="en-US"/>
          </a:p>
        </p:txBody>
      </p:sp>
    </p:spTree>
    <p:extLst>
      <p:ext uri="{BB962C8B-B14F-4D97-AF65-F5344CB8AC3E}">
        <p14:creationId xmlns:p14="http://schemas.microsoft.com/office/powerpoint/2010/main" val="3070611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 can insert a row and search for a different type of milk, here I am</a:t>
            </a:r>
            <a:r>
              <a:rPr lang="en-US" baseline="0" dirty="0" smtClean="0"/>
              <a:t> choosing goat milk.</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15</a:t>
            </a:fld>
            <a:endParaRPr lang="en-US"/>
          </a:p>
        </p:txBody>
      </p:sp>
    </p:spTree>
    <p:extLst>
      <p:ext uri="{BB962C8B-B14F-4D97-AF65-F5344CB8AC3E}">
        <p14:creationId xmlns:p14="http://schemas.microsoft.com/office/powerpoint/2010/main" val="289449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of the 3 gallons of milk the participant</a:t>
            </a:r>
            <a:r>
              <a:rPr lang="en-US" baseline="0" dirty="0" smtClean="0"/>
              <a:t> had, 1 was the fat free or 1%, and 2 are the new goat milk.</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16</a:t>
            </a:fld>
            <a:endParaRPr lang="en-US"/>
          </a:p>
        </p:txBody>
      </p:sp>
    </p:spTree>
    <p:extLst>
      <p:ext uri="{BB962C8B-B14F-4D97-AF65-F5344CB8AC3E}">
        <p14:creationId xmlns:p14="http://schemas.microsoft.com/office/powerpoint/2010/main" val="333279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screen we can issue benefits</a:t>
            </a:r>
            <a:r>
              <a:rPr lang="en-US" baseline="0" dirty="0" smtClean="0"/>
              <a:t>, remove benefits, and print a benefits, or shopping list. </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17</a:t>
            </a:fld>
            <a:endParaRPr lang="en-US"/>
          </a:p>
        </p:txBody>
      </p:sp>
    </p:spTree>
    <p:extLst>
      <p:ext uri="{BB962C8B-B14F-4D97-AF65-F5344CB8AC3E}">
        <p14:creationId xmlns:p14="http://schemas.microsoft.com/office/powerpoint/2010/main" val="4266107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functionality is used when a change to an issued and purchased formula</a:t>
            </a:r>
            <a:r>
              <a:rPr lang="en-US" baseline="0" dirty="0" smtClean="0"/>
              <a:t> is needed. The participant can return un-used cans of formula to the clinic, the staff logs that number of cans into TWIST and the system essentially puts the benefit back in the participant’s monthly allowance so then a new formula can be issued.</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18</a:t>
            </a:fld>
            <a:endParaRPr lang="en-US"/>
          </a:p>
        </p:txBody>
      </p:sp>
    </p:spTree>
    <p:extLst>
      <p:ext uri="{BB962C8B-B14F-4D97-AF65-F5344CB8AC3E}">
        <p14:creationId xmlns:p14="http://schemas.microsoft.com/office/powerpoint/2010/main" val="293926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 replacement</a:t>
            </a:r>
            <a:r>
              <a:rPr lang="en-US" baseline="0" dirty="0" smtClean="0"/>
              <a:t> is used when formula is issued to a participant and purchased, but for some reason it is no longer available to that participant.</a:t>
            </a:r>
          </a:p>
          <a:p>
            <a:r>
              <a:rPr lang="en-US" baseline="0" dirty="0" smtClean="0"/>
              <a:t>The only valid reasons for replacing formula by policy are: custody change, a domestic violence situation, natural disaster or fire, or if it is stolen.</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19</a:t>
            </a:fld>
            <a:endParaRPr lang="en-US"/>
          </a:p>
        </p:txBody>
      </p:sp>
    </p:spTree>
    <p:extLst>
      <p:ext uri="{BB962C8B-B14F-4D97-AF65-F5344CB8AC3E}">
        <p14:creationId xmlns:p14="http://schemas.microsoft.com/office/powerpoint/2010/main" val="291172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a:t>
            </a:fld>
            <a:endParaRPr lang="en-US"/>
          </a:p>
        </p:txBody>
      </p:sp>
    </p:spTree>
    <p:extLst>
      <p:ext uri="{BB962C8B-B14F-4D97-AF65-F5344CB8AC3E}">
        <p14:creationId xmlns:p14="http://schemas.microsoft.com/office/powerpoint/2010/main" val="1826784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contract with the Home Medical</a:t>
            </a:r>
            <a:r>
              <a:rPr lang="en-US" baseline="0" dirty="0" smtClean="0"/>
              <a:t> Equipment division of a local health system to provide home delivery of medical formulas to WIC families throughout the state.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o</a:t>
            </a:r>
            <a:r>
              <a:rPr lang="en-US" dirty="0" smtClean="0"/>
              <a:t>ld process included faxing</a:t>
            </a:r>
            <a:r>
              <a:rPr lang="en-US" baseline="0" dirty="0" smtClean="0"/>
              <a:t> order forms, faxing copies of vouchers, mailing the vouchers - a lot of paperwork and a lot of steps where things could go wrong!  With </a:t>
            </a:r>
            <a:r>
              <a:rPr lang="en-US" baseline="0" dirty="0" err="1" smtClean="0"/>
              <a:t>eWIC</a:t>
            </a:r>
            <a:r>
              <a:rPr lang="en-US" baseline="0" dirty="0" smtClean="0"/>
              <a:t> we were able to incorporate the process into our MIS and streamline it A LOT!</a:t>
            </a:r>
            <a:endParaRPr lang="en-US" dirty="0" smtClean="0"/>
          </a:p>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20</a:t>
            </a:fld>
            <a:endParaRPr lang="en-US"/>
          </a:p>
        </p:txBody>
      </p:sp>
    </p:spTree>
    <p:extLst>
      <p:ext uri="{BB962C8B-B14F-4D97-AF65-F5344CB8AC3E}">
        <p14:creationId xmlns:p14="http://schemas.microsoft.com/office/powerpoint/2010/main" val="375597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21</a:t>
            </a:fld>
            <a:endParaRPr lang="en-US"/>
          </a:p>
        </p:txBody>
      </p:sp>
    </p:spTree>
    <p:extLst>
      <p:ext uri="{BB962C8B-B14F-4D97-AF65-F5344CB8AC3E}">
        <p14:creationId xmlns:p14="http://schemas.microsoft.com/office/powerpoint/2010/main" val="1197130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we created an order form in TWIST</a:t>
            </a:r>
            <a:r>
              <a:rPr lang="en-US" baseline="0" dirty="0" smtClean="0"/>
              <a:t>.  On this screen, the shipping address is chosen (can be home, the WIC clinic, or other), a phone number for the shipping company to use if necessary, and details about the formula like flavor or fiber content. It is also possible to order more than one type of formula.</a:t>
            </a:r>
          </a:p>
          <a:p>
            <a:r>
              <a:rPr lang="en-US" baseline="0" dirty="0" smtClean="0"/>
              <a:t>There is also a Notes field for the FW. (back)</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22</a:t>
            </a:fld>
            <a:endParaRPr lang="en-US"/>
          </a:p>
        </p:txBody>
      </p:sp>
    </p:spTree>
    <p:extLst>
      <p:ext uri="{BB962C8B-B14F-4D97-AF65-F5344CB8AC3E}">
        <p14:creationId xmlns:p14="http://schemas.microsoft.com/office/powerpoint/2010/main" val="235839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23</a:t>
            </a:fld>
            <a:endParaRPr lang="en-US"/>
          </a:p>
        </p:txBody>
      </p:sp>
    </p:spTree>
    <p:extLst>
      <p:ext uri="{BB962C8B-B14F-4D97-AF65-F5344CB8AC3E}">
        <p14:creationId xmlns:p14="http://schemas.microsoft.com/office/powerpoint/2010/main" val="278166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24</a:t>
            </a:fld>
            <a:endParaRPr lang="en-US"/>
          </a:p>
        </p:txBody>
      </p:sp>
    </p:spTree>
    <p:extLst>
      <p:ext uri="{BB962C8B-B14F-4D97-AF65-F5344CB8AC3E}">
        <p14:creationId xmlns:p14="http://schemas.microsoft.com/office/powerpoint/2010/main" val="4079860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UAT can be fun!</a:t>
            </a:r>
            <a:r>
              <a:rPr lang="en-US" baseline="0" dirty="0" smtClean="0"/>
              <a:t>  When it goes smoothly. </a:t>
            </a:r>
            <a:r>
              <a:rPr lang="en-US" baseline="0" dirty="0" smtClean="0">
                <a:sym typeface="Wingdings" panose="05000000000000000000" pitchFamily="2" charset="2"/>
              </a:rPr>
              <a:t>  UAT covers all of the pieces and moving parts of </a:t>
            </a:r>
            <a:r>
              <a:rPr lang="en-US" baseline="0" dirty="0" err="1" smtClean="0">
                <a:sym typeface="Wingdings" panose="05000000000000000000" pitchFamily="2" charset="2"/>
              </a:rPr>
              <a:t>eWIC</a:t>
            </a:r>
            <a:r>
              <a:rPr lang="en-US" baseline="0" dirty="0" smtClean="0">
                <a:sym typeface="Wingdings" panose="05000000000000000000" pitchFamily="2" charset="2"/>
              </a:rPr>
              <a:t>. There are fun scripts like purchasing 50 unique UPCs, unplugging the phone or Ethernet cable during the transaction, unplugging the power during the transaction, and so on…</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25</a:t>
            </a:fld>
            <a:endParaRPr lang="en-US"/>
          </a:p>
        </p:txBody>
      </p:sp>
    </p:spTree>
    <p:extLst>
      <p:ext uri="{BB962C8B-B14F-4D97-AF65-F5344CB8AC3E}">
        <p14:creationId xmlns:p14="http://schemas.microsoft.com/office/powerpoint/2010/main" val="863105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DC718F-094A-416A-AE9D-E2E645B01610}" type="slidenum">
              <a:rPr lang="en-US" smtClean="0"/>
              <a:pPr/>
              <a:t>26</a:t>
            </a:fld>
            <a:endParaRPr lang="en-US"/>
          </a:p>
        </p:txBody>
      </p:sp>
    </p:spTree>
    <p:extLst>
      <p:ext uri="{BB962C8B-B14F-4D97-AF65-F5344CB8AC3E}">
        <p14:creationId xmlns:p14="http://schemas.microsoft.com/office/powerpoint/2010/main" val="331401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3</a:t>
            </a:fld>
            <a:endParaRPr lang="en-US"/>
          </a:p>
        </p:txBody>
      </p:sp>
    </p:spTree>
    <p:extLst>
      <p:ext uri="{BB962C8B-B14F-4D97-AF65-F5344CB8AC3E}">
        <p14:creationId xmlns:p14="http://schemas.microsoft.com/office/powerpoint/2010/main" val="145629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DC718F-094A-416A-AE9D-E2E645B01610}" type="slidenum">
              <a:rPr lang="en-US" smtClean="0"/>
              <a:pPr/>
              <a:t>4</a:t>
            </a:fld>
            <a:endParaRPr lang="en-US"/>
          </a:p>
        </p:txBody>
      </p:sp>
    </p:spTree>
    <p:extLst>
      <p:ext uri="{BB962C8B-B14F-4D97-AF65-F5344CB8AC3E}">
        <p14:creationId xmlns:p14="http://schemas.microsoft.com/office/powerpoint/2010/main" val="232522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had to decide whether to make 2 versions of our MIS or have one version that handled both paper and </a:t>
            </a:r>
            <a:r>
              <a:rPr lang="en-US" baseline="0" dirty="0" err="1" smtClean="0"/>
              <a:t>eWIC</a:t>
            </a:r>
            <a:r>
              <a:rPr lang="en-US" baseline="0" dirty="0" smtClean="0"/>
              <a:t>. We decided one system would be easiest for everyone.</a:t>
            </a:r>
          </a:p>
          <a:p>
            <a:r>
              <a:rPr lang="en-US" baseline="0" dirty="0" smtClean="0"/>
              <a:t>But the conversion from paper vouchers to </a:t>
            </a:r>
            <a:r>
              <a:rPr lang="en-US" baseline="0" dirty="0" err="1" smtClean="0"/>
              <a:t>eWIC</a:t>
            </a:r>
            <a:r>
              <a:rPr lang="en-US" baseline="0" dirty="0" smtClean="0"/>
              <a:t> was tricky is some areas. For example, caseload was determined by voucher or benefit issuance, so our programmers needed a way to combine both types of issuances for us to get an accurate participating caseload.</a:t>
            </a:r>
          </a:p>
          <a:p>
            <a:r>
              <a:rPr lang="en-US" baseline="0" dirty="0" smtClean="0"/>
              <a:t>Settlement and reconciliation had to include both worlds.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of our reports had to be run in both worlds to get an accurate picture of what was going on, like Participants with no FI’s vs. Participants with no benefits. We had both paper and </a:t>
            </a:r>
            <a:r>
              <a:rPr lang="en-US" baseline="0" dirty="0" err="1" smtClean="0"/>
              <a:t>eWIC</a:t>
            </a:r>
            <a:r>
              <a:rPr lang="en-US" baseline="0" dirty="0" smtClean="0"/>
              <a:t> world reports available in the same drop-down menu for ease of use.</a:t>
            </a:r>
          </a:p>
          <a:p>
            <a:r>
              <a:rPr lang="en-US" baseline="0" dirty="0" smtClean="0"/>
              <a:t>We had a few surprises, such as during conversion, we discovered an issue with automatic terminations. Our converted </a:t>
            </a:r>
            <a:r>
              <a:rPr lang="en-US" baseline="0" dirty="0" err="1" smtClean="0"/>
              <a:t>eWIC</a:t>
            </a:r>
            <a:r>
              <a:rPr lang="en-US" baseline="0" dirty="0" smtClean="0"/>
              <a:t> participants got terminated for not being issued vouchers for two months in a row! Oops.</a:t>
            </a:r>
          </a:p>
        </p:txBody>
      </p:sp>
      <p:sp>
        <p:nvSpPr>
          <p:cNvPr id="4" name="Slide Number Placeholder 3"/>
          <p:cNvSpPr>
            <a:spLocks noGrp="1"/>
          </p:cNvSpPr>
          <p:nvPr>
            <p:ph type="sldNum" sz="quarter" idx="10"/>
          </p:nvPr>
        </p:nvSpPr>
        <p:spPr/>
        <p:txBody>
          <a:bodyPr/>
          <a:lstStyle/>
          <a:p>
            <a:fld id="{DCDC718F-094A-416A-AE9D-E2E645B01610}" type="slidenum">
              <a:rPr lang="en-US" smtClean="0"/>
              <a:pPr/>
              <a:t>5</a:t>
            </a:fld>
            <a:endParaRPr lang="en-US"/>
          </a:p>
        </p:txBody>
      </p:sp>
    </p:spTree>
    <p:extLst>
      <p:ext uri="{BB962C8B-B14F-4D97-AF65-F5344CB8AC3E}">
        <p14:creationId xmlns:p14="http://schemas.microsoft.com/office/powerpoint/2010/main" val="342454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6</a:t>
            </a:fld>
            <a:endParaRPr lang="en-US"/>
          </a:p>
        </p:txBody>
      </p:sp>
    </p:spTree>
    <p:extLst>
      <p:ext uri="{BB962C8B-B14F-4D97-AF65-F5344CB8AC3E}">
        <p14:creationId xmlns:p14="http://schemas.microsoft.com/office/powerpoint/2010/main" val="148925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APL and vendor </a:t>
            </a:r>
            <a:r>
              <a:rPr lang="en-US" dirty="0" smtClean="0"/>
              <a:t>updates</a:t>
            </a:r>
            <a:endParaRPr lang="en-US" dirty="0" smtClean="0"/>
          </a:p>
          <a:p>
            <a:r>
              <a:rPr lang="en-US" dirty="0" smtClean="0"/>
              <a:t>Send Formula Warehouse orders and get authorization</a:t>
            </a:r>
            <a:r>
              <a:rPr lang="en-US" baseline="0" dirty="0" smtClean="0"/>
              <a:t> codes back from </a:t>
            </a:r>
            <a:r>
              <a:rPr lang="en-US" baseline="0" dirty="0" smtClean="0"/>
              <a:t>CDP </a:t>
            </a:r>
            <a:endParaRPr lang="en-US" baseline="0" dirty="0" smtClean="0"/>
          </a:p>
          <a:p>
            <a:r>
              <a:rPr lang="en-US" baseline="0" dirty="0" smtClean="0"/>
              <a:t>Receive and process Redemption Files from CDP</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7</a:t>
            </a:fld>
            <a:endParaRPr lang="en-US"/>
          </a:p>
        </p:txBody>
      </p:sp>
    </p:spTree>
    <p:extLst>
      <p:ext uri="{BB962C8B-B14F-4D97-AF65-F5344CB8AC3E}">
        <p14:creationId xmlns:p14="http://schemas.microsoft.com/office/powerpoint/2010/main" val="360628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a:t>
            </a:r>
            <a:r>
              <a:rPr lang="en-US" baseline="0" dirty="0" smtClean="0"/>
              <a:t>: </a:t>
            </a:r>
            <a:r>
              <a:rPr lang="en-US" dirty="0" smtClean="0"/>
              <a:t>Our developers came up with a</a:t>
            </a:r>
            <a:r>
              <a:rPr lang="en-US" baseline="0" dirty="0" smtClean="0"/>
              <a:t> conversion process where each local agency would have a agency conversion date- the date when the agency can start converting families (this date was established as part of our rollout schedule), and a Participant or family conversion date- this happened at each agency as each family came in to their next appointment after the agency conversion date. As you heard about in Clinic Readiness presentation this morning, the family’s conversion date was the month after the last vouchers were issued for anyone in the family. So in some cases clinics had to continue to issue vouchers after their agency conversion date.</a:t>
            </a:r>
          </a:p>
          <a:p>
            <a:endParaRPr lang="en-US" baseline="0" dirty="0" smtClean="0"/>
          </a:p>
          <a:p>
            <a:r>
              <a:rPr lang="en-US" baseline="0" dirty="0" smtClean="0"/>
              <a:t>To convert the food packages and FI’s, we had to categorize each WIC food in it’s appropriate category and subcategory in our </a:t>
            </a:r>
            <a:r>
              <a:rPr lang="en-US" baseline="0" dirty="0" err="1" smtClean="0"/>
              <a:t>datasystem</a:t>
            </a:r>
            <a:r>
              <a:rPr lang="en-US" baseline="0" dirty="0" smtClean="0"/>
              <a:t>.</a:t>
            </a:r>
          </a:p>
          <a:p>
            <a:endParaRPr lang="en-US" baseline="0" dirty="0" smtClean="0"/>
          </a:p>
          <a:p>
            <a:r>
              <a:rPr lang="en-US" baseline="0" dirty="0" smtClean="0"/>
              <a:t>And with the help from a document from of the State of Kentucky, we developed our Benefit Adjustment or Aggregation/</a:t>
            </a:r>
            <a:r>
              <a:rPr lang="en-US" baseline="0" dirty="0" err="1" smtClean="0"/>
              <a:t>Deaggregation</a:t>
            </a:r>
            <a:r>
              <a:rPr lang="en-US" baseline="0" dirty="0" smtClean="0"/>
              <a:t> algorithm.</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8</a:t>
            </a:fld>
            <a:endParaRPr lang="en-US"/>
          </a:p>
        </p:txBody>
      </p:sp>
    </p:spTree>
    <p:extLst>
      <p:ext uri="{BB962C8B-B14F-4D97-AF65-F5344CB8AC3E}">
        <p14:creationId xmlns:p14="http://schemas.microsoft.com/office/powerpoint/2010/main" val="209171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all benefits</a:t>
            </a:r>
            <a:r>
              <a:rPr lang="en-US" baseline="0" dirty="0" smtClean="0"/>
              <a:t> in a family are aggregated, we needed a way to fairly </a:t>
            </a:r>
            <a:r>
              <a:rPr lang="en-US" baseline="0" dirty="0" err="1" smtClean="0"/>
              <a:t>deaggregate</a:t>
            </a:r>
            <a:r>
              <a:rPr lang="en-US" baseline="0" dirty="0" smtClean="0"/>
              <a:t> them back to the participant level. </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9</a:t>
            </a:fld>
            <a:endParaRPr lang="en-US"/>
          </a:p>
        </p:txBody>
      </p:sp>
    </p:spTree>
    <p:extLst>
      <p:ext uri="{BB962C8B-B14F-4D97-AF65-F5344CB8AC3E}">
        <p14:creationId xmlns:p14="http://schemas.microsoft.com/office/powerpoint/2010/main" val="194130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banner final.png"/>
          <p:cNvPicPr>
            <a:picLocks noChangeAspect="1"/>
          </p:cNvPicPr>
          <p:nvPr userDrawn="1"/>
        </p:nvPicPr>
        <p:blipFill>
          <a:blip r:embed="rId2" cstate="print"/>
          <a:stretch>
            <a:fillRect/>
          </a:stretch>
        </p:blipFill>
        <p:spPr>
          <a:xfrm>
            <a:off x="0" y="76200"/>
            <a:ext cx="9144000" cy="2043953"/>
          </a:xfrm>
          <a:prstGeom prst="rect">
            <a:avLst/>
          </a:prstGeom>
        </p:spPr>
      </p:pic>
      <p:pic>
        <p:nvPicPr>
          <p:cNvPr id="13" name="Picture 12" descr="line.png"/>
          <p:cNvPicPr>
            <a:picLocks noChangeAspect="1"/>
          </p:cNvPicPr>
          <p:nvPr userDrawn="1"/>
        </p:nvPicPr>
        <p:blipFill>
          <a:blip r:embed="rId3" cstate="print"/>
          <a:stretch>
            <a:fillRect/>
          </a:stretch>
        </p:blipFill>
        <p:spPr>
          <a:xfrm>
            <a:off x="0" y="6477000"/>
            <a:ext cx="9144000" cy="30459"/>
          </a:xfrm>
          <a:prstGeom prst="rect">
            <a:avLst/>
          </a:prstGeom>
        </p:spPr>
      </p:pic>
      <p:pic>
        <p:nvPicPr>
          <p:cNvPr id="12" name="Picture 11" descr="oha_logo_sm.jpg"/>
          <p:cNvPicPr>
            <a:picLocks noChangeAspect="1"/>
          </p:cNvPicPr>
          <p:nvPr userDrawn="1"/>
        </p:nvPicPr>
        <p:blipFill>
          <a:blip r:embed="rId4" cstate="print"/>
          <a:stretch>
            <a:fillRect/>
          </a:stretch>
        </p:blipFill>
        <p:spPr>
          <a:xfrm>
            <a:off x="304800" y="6027725"/>
            <a:ext cx="1600200" cy="601675"/>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929"/>
            <a:ext cx="9144000" cy="21515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92875"/>
            <a:ext cx="2133600" cy="365125"/>
          </a:xfrm>
        </p:spPr>
        <p:txBody>
          <a:bodyPr/>
          <a:lstStyle/>
          <a:p>
            <a:fld id="{452E3DFC-7DD8-45F2-9DF0-B5CFF1D95FBD}" type="datetimeFigureOut">
              <a:rPr lang="en-US" smtClean="0"/>
              <a:pPr/>
              <a:t>3/20/2017</a:t>
            </a:fld>
            <a:endParaRPr lang="en-US"/>
          </a:p>
        </p:txBody>
      </p:sp>
      <p:sp>
        <p:nvSpPr>
          <p:cNvPr id="5" name="Footer Placeholder 4"/>
          <p:cNvSpPr>
            <a:spLocks noGrp="1"/>
          </p:cNvSpPr>
          <p:nvPr>
            <p:ph type="ftr" sz="quarter" idx="11"/>
          </p:nvPr>
        </p:nvSpPr>
        <p:spPr>
          <a:xfrm>
            <a:off x="3124200" y="6492875"/>
            <a:ext cx="2895600" cy="365125"/>
          </a:xfrm>
        </p:spPr>
        <p:txBody>
          <a:bodyPr/>
          <a:lstStyle/>
          <a:p>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p>
            <a:fld id="{A817F4F7-2D81-4FD0-8B31-34174E30EC5C}" type="slidenum">
              <a:rPr lang="en-US" smtClean="0"/>
              <a:pPr/>
              <a:t>‹#›</a:t>
            </a:fld>
            <a:endParaRPr lang="en-US"/>
          </a:p>
        </p:txBody>
      </p:sp>
      <p:pic>
        <p:nvPicPr>
          <p:cNvPr id="7" name="Picture 6" descr="swooshonly.png"/>
          <p:cNvPicPr>
            <a:picLocks noChangeAspect="1"/>
          </p:cNvPicPr>
          <p:nvPr userDrawn="1"/>
        </p:nvPicPr>
        <p:blipFill>
          <a:blip r:embed="rId2" cstate="print"/>
          <a:stretch>
            <a:fillRect/>
          </a:stretch>
        </p:blipFill>
        <p:spPr>
          <a:xfrm>
            <a:off x="0" y="76200"/>
            <a:ext cx="9144000" cy="598842"/>
          </a:xfrm>
          <a:prstGeom prst="rect">
            <a:avLst/>
          </a:prstGeom>
        </p:spPr>
      </p:pic>
      <p:pic>
        <p:nvPicPr>
          <p:cNvPr id="9" name="Picture 8" descr="line.png"/>
          <p:cNvPicPr>
            <a:picLocks noChangeAspect="1"/>
          </p:cNvPicPr>
          <p:nvPr userDrawn="1"/>
        </p:nvPicPr>
        <p:blipFill>
          <a:blip r:embed="rId3" cstate="print"/>
          <a:stretch>
            <a:fillRect/>
          </a:stretch>
        </p:blipFill>
        <p:spPr>
          <a:xfrm>
            <a:off x="0" y="6522741"/>
            <a:ext cx="9144000" cy="304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A66C7B-EAE2-4AA7-9213-077037CBDEB9}"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E5C66-CBAA-43DB-8C2E-FE2434045D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E3DFC-7DD8-45F2-9DF0-B5CFF1D95FBD}"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7F4F7-2D81-4FD0-8B31-34174E30EC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1470025"/>
          </a:xfrm>
        </p:spPr>
        <p:txBody>
          <a:bodyPr/>
          <a:lstStyle/>
          <a:p>
            <a:r>
              <a:rPr lang="en-US" dirty="0" smtClean="0"/>
              <a:t>Oregon </a:t>
            </a:r>
            <a:r>
              <a:rPr lang="en-US" dirty="0" err="1" smtClean="0"/>
              <a:t>eWIC</a:t>
            </a:r>
            <a:r>
              <a:rPr lang="en-US" dirty="0" smtClean="0"/>
              <a:t> Showcase</a:t>
            </a:r>
            <a:br>
              <a:rPr lang="en-US" dirty="0" smtClean="0"/>
            </a:br>
            <a:r>
              <a:rPr lang="en-US" dirty="0"/>
              <a:t>MIS Updates and UAT</a:t>
            </a:r>
          </a:p>
        </p:txBody>
      </p:sp>
      <p:sp>
        <p:nvSpPr>
          <p:cNvPr id="3" name="Subtitle 2"/>
          <p:cNvSpPr>
            <a:spLocks noGrp="1"/>
          </p:cNvSpPr>
          <p:nvPr>
            <p:ph type="subTitle" idx="1"/>
          </p:nvPr>
        </p:nvSpPr>
        <p:spPr>
          <a:xfrm>
            <a:off x="0" y="4038600"/>
            <a:ext cx="9144000" cy="1752600"/>
          </a:xfrm>
        </p:spPr>
        <p:txBody>
          <a:bodyPr/>
          <a:lstStyle/>
          <a:p>
            <a:endParaRPr lang="en-US" dirty="0" smtClean="0"/>
          </a:p>
          <a:p>
            <a:r>
              <a:rPr lang="en-US" dirty="0" smtClean="0"/>
              <a:t>Portland, OR</a:t>
            </a:r>
          </a:p>
          <a:p>
            <a:r>
              <a:rPr lang="en-US" dirty="0" smtClean="0"/>
              <a:t>March 21, 2017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Deaggregation</a:t>
            </a:r>
            <a:endParaRPr lang="en-US" dirty="0"/>
          </a:p>
        </p:txBody>
      </p:sp>
      <p:sp>
        <p:nvSpPr>
          <p:cNvPr id="3" name="Content Placeholder 2"/>
          <p:cNvSpPr>
            <a:spLocks noGrp="1"/>
          </p:cNvSpPr>
          <p:nvPr>
            <p:ph idx="1"/>
          </p:nvPr>
        </p:nvSpPr>
        <p:spPr>
          <a:xfrm>
            <a:off x="457200" y="1981200"/>
            <a:ext cx="8534400" cy="4267200"/>
          </a:xfrm>
        </p:spPr>
        <p:txBody>
          <a:bodyPr>
            <a:normAutofit/>
          </a:bodyPr>
          <a:lstStyle/>
          <a:p>
            <a:pPr>
              <a:spcAft>
                <a:spcPts val="600"/>
              </a:spcAft>
            </a:pPr>
            <a:r>
              <a:rPr lang="en-US" dirty="0" smtClean="0"/>
              <a:t>Food package change needed</a:t>
            </a:r>
          </a:p>
          <a:p>
            <a:pPr>
              <a:spcAft>
                <a:spcPts val="600"/>
              </a:spcAft>
            </a:pPr>
            <a:r>
              <a:rPr lang="en-US" dirty="0" smtClean="0"/>
              <a:t>When one family member moves to another family</a:t>
            </a:r>
          </a:p>
          <a:p>
            <a:pPr>
              <a:spcAft>
                <a:spcPts val="600"/>
              </a:spcAft>
            </a:pPr>
            <a:r>
              <a:rPr lang="en-US" dirty="0" smtClean="0"/>
              <a:t>Ranking by client category</a:t>
            </a:r>
          </a:p>
          <a:p>
            <a:pPr>
              <a:spcAft>
                <a:spcPts val="600"/>
              </a:spcAft>
            </a:pPr>
            <a:r>
              <a:rPr lang="en-US" dirty="0" smtClean="0"/>
              <a:t>Minimum increments play a role (e.g. nothing lower than 18 oz. cereal, etc.)</a:t>
            </a:r>
          </a:p>
          <a:p>
            <a:pPr>
              <a:spcAft>
                <a:spcPts val="600"/>
              </a:spcAft>
            </a:pPr>
            <a:endParaRPr lang="en-US" dirty="0" smtClean="0"/>
          </a:p>
        </p:txBody>
      </p:sp>
    </p:spTree>
    <p:extLst>
      <p:ext uri="{BB962C8B-B14F-4D97-AF65-F5344CB8AC3E}">
        <p14:creationId xmlns:p14="http://schemas.microsoft.com/office/powerpoint/2010/main" val="326628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Development Work!</a:t>
            </a:r>
            <a:endParaRPr lang="en-US" dirty="0"/>
          </a:p>
        </p:txBody>
      </p:sp>
      <p:sp>
        <p:nvSpPr>
          <p:cNvPr id="3" name="Content Placeholder 2"/>
          <p:cNvSpPr>
            <a:spLocks noGrp="1"/>
          </p:cNvSpPr>
          <p:nvPr>
            <p:ph idx="1"/>
          </p:nvPr>
        </p:nvSpPr>
        <p:spPr>
          <a:xfrm>
            <a:off x="457200" y="1752600"/>
            <a:ext cx="8610600" cy="2514600"/>
          </a:xfrm>
        </p:spPr>
        <p:txBody>
          <a:bodyPr>
            <a:normAutofit/>
          </a:bodyPr>
          <a:lstStyle/>
          <a:p>
            <a:r>
              <a:rPr lang="en-US" dirty="0" smtClean="0"/>
              <a:t>Assigning </a:t>
            </a:r>
            <a:r>
              <a:rPr lang="en-US" dirty="0"/>
              <a:t>and managing cards and </a:t>
            </a:r>
            <a:r>
              <a:rPr lang="en-US" dirty="0" smtClean="0"/>
              <a:t>cardholders</a:t>
            </a:r>
          </a:p>
          <a:p>
            <a:r>
              <a:rPr lang="en-US" dirty="0" smtClean="0"/>
              <a:t>Assigning food packages and modifying benefits</a:t>
            </a:r>
          </a:p>
          <a:p>
            <a:r>
              <a:rPr lang="en-US" dirty="0" smtClean="0"/>
              <a:t>Issuing, </a:t>
            </a:r>
            <a:r>
              <a:rPr lang="en-US" dirty="0"/>
              <a:t>removing, </a:t>
            </a:r>
            <a:r>
              <a:rPr lang="en-US" dirty="0" smtClean="0"/>
              <a:t>and reissuing benefits</a:t>
            </a:r>
          </a:p>
          <a:p>
            <a:r>
              <a:rPr lang="en-US" dirty="0" smtClean="0"/>
              <a:t>Printing </a:t>
            </a:r>
            <a:r>
              <a:rPr lang="en-US" dirty="0"/>
              <a:t>a family shopping list </a:t>
            </a:r>
            <a:r>
              <a:rPr lang="en-US" dirty="0" smtClean="0"/>
              <a:t>(“Benefits List”)</a:t>
            </a:r>
            <a:endParaRPr lang="en-US" dirty="0"/>
          </a:p>
          <a:p>
            <a:pPr marL="0" indent="0">
              <a:buNone/>
            </a:pPr>
            <a:endParaRPr lang="en-US" dirty="0"/>
          </a:p>
        </p:txBody>
      </p:sp>
      <p:pic>
        <p:nvPicPr>
          <p:cNvPr id="4" name="Picture 3" descr="eWIC Card Design.jpg"/>
          <p:cNvPicPr>
            <a:picLocks noChangeAspect="1"/>
          </p:cNvPicPr>
          <p:nvPr/>
        </p:nvPicPr>
        <p:blipFill>
          <a:blip r:embed="rId3" cstate="print"/>
          <a:stretch>
            <a:fillRect/>
          </a:stretch>
        </p:blipFill>
        <p:spPr>
          <a:xfrm>
            <a:off x="3276600" y="4530301"/>
            <a:ext cx="2362200" cy="1489499"/>
          </a:xfrm>
          <a:prstGeom prst="rect">
            <a:avLst/>
          </a:prstGeom>
        </p:spPr>
      </p:pic>
    </p:spTree>
    <p:extLst>
      <p:ext uri="{BB962C8B-B14F-4D97-AF65-F5344CB8AC3E}">
        <p14:creationId xmlns:p14="http://schemas.microsoft.com/office/powerpoint/2010/main" val="267882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Cardholder Screen</a:t>
            </a:r>
            <a:endParaRPr lang="en-US" dirty="0"/>
          </a:p>
        </p:txBody>
      </p:sp>
      <p:pic>
        <p:nvPicPr>
          <p:cNvPr id="5" name="Content Placeholder 4"/>
          <p:cNvPicPr>
            <a:picLocks noGrp="1" noChangeAspect="1"/>
          </p:cNvPicPr>
          <p:nvPr>
            <p:ph idx="1"/>
          </p:nvPr>
        </p:nvPicPr>
        <p:blipFill>
          <a:blip r:embed="rId3"/>
          <a:stretch>
            <a:fillRect/>
          </a:stretch>
        </p:blipFill>
        <p:spPr>
          <a:xfrm>
            <a:off x="1295400" y="1676400"/>
            <a:ext cx="6629400" cy="4648200"/>
          </a:xfrm>
          <a:prstGeom prst="rect">
            <a:avLst/>
          </a:prstGeom>
        </p:spPr>
      </p:pic>
    </p:spTree>
    <p:extLst>
      <p:ext uri="{BB962C8B-B14F-4D97-AF65-F5344CB8AC3E}">
        <p14:creationId xmlns:p14="http://schemas.microsoft.com/office/powerpoint/2010/main" val="9755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Package Assignment</a:t>
            </a:r>
            <a:endParaRPr lang="en-US" dirty="0"/>
          </a:p>
        </p:txBody>
      </p:sp>
      <p:pic>
        <p:nvPicPr>
          <p:cNvPr id="5" name="Content Placeholder 4"/>
          <p:cNvPicPr>
            <a:picLocks noGrp="1" noChangeAspect="1"/>
          </p:cNvPicPr>
          <p:nvPr>
            <p:ph idx="1"/>
          </p:nvPr>
        </p:nvPicPr>
        <p:blipFill>
          <a:blip r:embed="rId3"/>
          <a:stretch>
            <a:fillRect/>
          </a:stretch>
        </p:blipFill>
        <p:spPr>
          <a:xfrm>
            <a:off x="-44152" y="2043781"/>
            <a:ext cx="9188152" cy="3442619"/>
          </a:xfrm>
          <a:prstGeom prst="rect">
            <a:avLst/>
          </a:prstGeom>
        </p:spPr>
      </p:pic>
    </p:spTree>
    <p:extLst>
      <p:ext uri="{BB962C8B-B14F-4D97-AF65-F5344CB8AC3E}">
        <p14:creationId xmlns:p14="http://schemas.microsoft.com/office/powerpoint/2010/main" val="77766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1661160"/>
            <a:ext cx="7476291" cy="5196840"/>
          </a:xfrm>
          <a:prstGeom prst="rect">
            <a:avLst/>
          </a:prstGeom>
        </p:spPr>
      </p:pic>
      <p:sp>
        <p:nvSpPr>
          <p:cNvPr id="7" name="Title 1"/>
          <p:cNvSpPr>
            <a:spLocks noGrp="1"/>
          </p:cNvSpPr>
          <p:nvPr>
            <p:ph type="title"/>
          </p:nvPr>
        </p:nvSpPr>
        <p:spPr>
          <a:xfrm>
            <a:off x="457200" y="685800"/>
            <a:ext cx="8229600" cy="838200"/>
          </a:xfrm>
        </p:spPr>
        <p:txBody>
          <a:bodyPr/>
          <a:lstStyle/>
          <a:p>
            <a:r>
              <a:rPr lang="en-US" dirty="0" smtClean="0"/>
              <a:t>Modify</a:t>
            </a:r>
            <a:endParaRPr lang="en-US" dirty="0"/>
          </a:p>
        </p:txBody>
      </p:sp>
    </p:spTree>
    <p:extLst>
      <p:ext uri="{BB962C8B-B14F-4D97-AF65-F5344CB8AC3E}">
        <p14:creationId xmlns:p14="http://schemas.microsoft.com/office/powerpoint/2010/main" val="5616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5809" y="1589742"/>
            <a:ext cx="5671791" cy="5268258"/>
          </a:xfrm>
          <a:prstGeom prst="rect">
            <a:avLst/>
          </a:prstGeom>
        </p:spPr>
      </p:pic>
      <p:sp>
        <p:nvSpPr>
          <p:cNvPr id="6" name="Title 1"/>
          <p:cNvSpPr>
            <a:spLocks noGrp="1"/>
          </p:cNvSpPr>
          <p:nvPr>
            <p:ph type="title"/>
          </p:nvPr>
        </p:nvSpPr>
        <p:spPr>
          <a:xfrm>
            <a:off x="457200" y="685800"/>
            <a:ext cx="8229600" cy="838200"/>
          </a:xfrm>
        </p:spPr>
        <p:txBody>
          <a:bodyPr/>
          <a:lstStyle/>
          <a:p>
            <a:r>
              <a:rPr lang="en-US" dirty="0" smtClean="0"/>
              <a:t>Modify</a:t>
            </a:r>
            <a:endParaRPr lang="en-US" dirty="0"/>
          </a:p>
        </p:txBody>
      </p:sp>
    </p:spTree>
    <p:extLst>
      <p:ext uri="{BB962C8B-B14F-4D97-AF65-F5344CB8AC3E}">
        <p14:creationId xmlns:p14="http://schemas.microsoft.com/office/powerpoint/2010/main" val="705057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Modify</a:t>
            </a:r>
            <a:endParaRPr lang="en-US" dirty="0"/>
          </a:p>
        </p:txBody>
      </p:sp>
      <p:pic>
        <p:nvPicPr>
          <p:cNvPr id="3" name="Picture 2"/>
          <p:cNvPicPr>
            <a:picLocks noChangeAspect="1"/>
          </p:cNvPicPr>
          <p:nvPr/>
        </p:nvPicPr>
        <p:blipFill>
          <a:blip r:embed="rId3"/>
          <a:stretch>
            <a:fillRect/>
          </a:stretch>
        </p:blipFill>
        <p:spPr>
          <a:xfrm>
            <a:off x="1447800" y="1529665"/>
            <a:ext cx="6324600" cy="5328335"/>
          </a:xfrm>
          <a:prstGeom prst="rect">
            <a:avLst/>
          </a:prstGeom>
        </p:spPr>
      </p:pic>
    </p:spTree>
    <p:extLst>
      <p:ext uri="{BB962C8B-B14F-4D97-AF65-F5344CB8AC3E}">
        <p14:creationId xmlns:p14="http://schemas.microsoft.com/office/powerpoint/2010/main" val="2316974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Benefits</a:t>
            </a:r>
            <a:endParaRPr lang="en-US" dirty="0"/>
          </a:p>
        </p:txBody>
      </p:sp>
      <p:pic>
        <p:nvPicPr>
          <p:cNvPr id="4" name="Content Placeholder 3"/>
          <p:cNvPicPr>
            <a:picLocks noGrp="1" noChangeAspect="1"/>
          </p:cNvPicPr>
          <p:nvPr>
            <p:ph idx="1"/>
          </p:nvPr>
        </p:nvPicPr>
        <p:blipFill>
          <a:blip r:embed="rId3"/>
          <a:stretch>
            <a:fillRect/>
          </a:stretch>
        </p:blipFill>
        <p:spPr>
          <a:xfrm>
            <a:off x="-25277" y="2209800"/>
            <a:ext cx="9169276" cy="3048638"/>
          </a:xfrm>
          <a:prstGeom prst="rect">
            <a:avLst/>
          </a:prstGeom>
        </p:spPr>
      </p:pic>
    </p:spTree>
    <p:extLst>
      <p:ext uri="{BB962C8B-B14F-4D97-AF65-F5344CB8AC3E}">
        <p14:creationId xmlns:p14="http://schemas.microsoft.com/office/powerpoint/2010/main" val="2320654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Exchange</a:t>
            </a:r>
            <a:endParaRPr lang="en-US" dirty="0"/>
          </a:p>
        </p:txBody>
      </p:sp>
      <p:pic>
        <p:nvPicPr>
          <p:cNvPr id="6" name="Content Placeholder 5"/>
          <p:cNvPicPr>
            <a:picLocks noGrp="1" noChangeAspect="1"/>
          </p:cNvPicPr>
          <p:nvPr>
            <p:ph idx="1"/>
          </p:nvPr>
        </p:nvPicPr>
        <p:blipFill>
          <a:blip r:embed="rId3"/>
          <a:stretch>
            <a:fillRect/>
          </a:stretch>
        </p:blipFill>
        <p:spPr>
          <a:xfrm>
            <a:off x="1752601" y="1693390"/>
            <a:ext cx="5791199" cy="4769906"/>
          </a:xfrm>
          <a:prstGeom prst="rect">
            <a:avLst/>
          </a:prstGeom>
        </p:spPr>
      </p:pic>
    </p:spTree>
    <p:extLst>
      <p:ext uri="{BB962C8B-B14F-4D97-AF65-F5344CB8AC3E}">
        <p14:creationId xmlns:p14="http://schemas.microsoft.com/office/powerpoint/2010/main" val="2374431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Replacement</a:t>
            </a:r>
            <a:endParaRPr lang="en-US" dirty="0"/>
          </a:p>
        </p:txBody>
      </p:sp>
      <p:pic>
        <p:nvPicPr>
          <p:cNvPr id="4" name="Content Placeholder 3"/>
          <p:cNvPicPr>
            <a:picLocks noGrp="1" noChangeAspect="1"/>
          </p:cNvPicPr>
          <p:nvPr>
            <p:ph idx="1"/>
          </p:nvPr>
        </p:nvPicPr>
        <p:blipFill>
          <a:blip r:embed="rId3"/>
          <a:stretch>
            <a:fillRect/>
          </a:stretch>
        </p:blipFill>
        <p:spPr>
          <a:xfrm>
            <a:off x="1334572" y="1809228"/>
            <a:ext cx="6818828" cy="4591572"/>
          </a:xfrm>
          <a:prstGeom prst="rect">
            <a:avLst/>
          </a:prstGeom>
        </p:spPr>
      </p:pic>
    </p:spTree>
    <p:extLst>
      <p:ext uri="{BB962C8B-B14F-4D97-AF65-F5344CB8AC3E}">
        <p14:creationId xmlns:p14="http://schemas.microsoft.com/office/powerpoint/2010/main" val="11184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a:t>
            </a:r>
            <a:r>
              <a:rPr lang="en-US" dirty="0" err="1" smtClean="0"/>
              <a:t>eWIC</a:t>
            </a:r>
            <a:r>
              <a:rPr lang="en-US" dirty="0" smtClean="0"/>
              <a:t> MIS Workgroup</a:t>
            </a:r>
            <a:endParaRPr lang="en-US" dirty="0"/>
          </a:p>
        </p:txBody>
      </p:sp>
      <p:sp>
        <p:nvSpPr>
          <p:cNvPr id="3" name="Content Placeholder 2"/>
          <p:cNvSpPr>
            <a:spLocks noGrp="1"/>
          </p:cNvSpPr>
          <p:nvPr>
            <p:ph idx="1"/>
          </p:nvPr>
        </p:nvSpPr>
        <p:spPr>
          <a:xfrm>
            <a:off x="457200" y="1676400"/>
            <a:ext cx="8534400" cy="5029200"/>
          </a:xfrm>
        </p:spPr>
        <p:txBody>
          <a:bodyPr>
            <a:normAutofit/>
          </a:bodyPr>
          <a:lstStyle/>
          <a:p>
            <a:r>
              <a:rPr lang="en-US" dirty="0"/>
              <a:t>1</a:t>
            </a:r>
            <a:r>
              <a:rPr lang="en-US" dirty="0" smtClean="0"/>
              <a:t>2 </a:t>
            </a:r>
            <a:r>
              <a:rPr lang="en-US" dirty="0"/>
              <a:t>state program </a:t>
            </a:r>
            <a:r>
              <a:rPr lang="en-US" dirty="0" smtClean="0"/>
              <a:t>staff </a:t>
            </a:r>
          </a:p>
          <a:p>
            <a:pPr lvl="1"/>
            <a:r>
              <a:rPr lang="en-US" dirty="0" smtClean="0"/>
              <a:t>Cross-team workgroup</a:t>
            </a:r>
          </a:p>
          <a:p>
            <a:pPr lvl="1"/>
            <a:r>
              <a:rPr lang="en-US" dirty="0" smtClean="0"/>
              <a:t>8 members were testers</a:t>
            </a:r>
          </a:p>
          <a:p>
            <a:r>
              <a:rPr lang="en-US" dirty="0"/>
              <a:t>4</a:t>
            </a:r>
            <a:r>
              <a:rPr lang="en-US" dirty="0" smtClean="0"/>
              <a:t> state MIS developers + 1 former state developer on contract</a:t>
            </a:r>
            <a:endParaRPr lang="en-US" dirty="0"/>
          </a:p>
          <a:p>
            <a:r>
              <a:rPr lang="en-US" dirty="0" smtClean="0"/>
              <a:t>Met every week!</a:t>
            </a:r>
          </a:p>
          <a:p>
            <a:r>
              <a:rPr lang="en-US" dirty="0" smtClean="0"/>
              <a:t>Business wrote requirements and updated DFDDs – which were used A LOT during development and testing</a:t>
            </a:r>
            <a:endParaRPr lang="en-US" dirty="0"/>
          </a:p>
        </p:txBody>
      </p:sp>
    </p:spTree>
    <p:extLst>
      <p:ext uri="{BB962C8B-B14F-4D97-AF65-F5344CB8AC3E}">
        <p14:creationId xmlns:p14="http://schemas.microsoft.com/office/powerpoint/2010/main" val="2603312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Formula Warehouse</a:t>
            </a:r>
            <a:endParaRPr lang="en-US" dirty="0"/>
          </a:p>
        </p:txBody>
      </p:sp>
      <p:pic>
        <p:nvPicPr>
          <p:cNvPr id="1026" name="Picture 2" descr="C:\Users\OR0180~1\AppData\Local\Temp\SNAGHTML256f75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63148"/>
            <a:ext cx="3886200" cy="484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31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Warehouse</a:t>
            </a:r>
            <a:endParaRPr lang="en-US" dirty="0"/>
          </a:p>
        </p:txBody>
      </p:sp>
      <p:sp>
        <p:nvSpPr>
          <p:cNvPr id="3" name="Content Placeholder 2"/>
          <p:cNvSpPr>
            <a:spLocks noGrp="1"/>
          </p:cNvSpPr>
          <p:nvPr>
            <p:ph idx="1"/>
          </p:nvPr>
        </p:nvSpPr>
        <p:spPr>
          <a:xfrm>
            <a:off x="457200" y="1905000"/>
            <a:ext cx="8229600" cy="4419600"/>
          </a:xfrm>
        </p:spPr>
        <p:txBody>
          <a:bodyPr>
            <a:normAutofit lnSpcReduction="10000"/>
          </a:bodyPr>
          <a:lstStyle/>
          <a:p>
            <a:r>
              <a:rPr lang="en-US" dirty="0" smtClean="0"/>
              <a:t>Formulas carried by FW are flagged in MIS</a:t>
            </a:r>
          </a:p>
          <a:p>
            <a:r>
              <a:rPr lang="en-US" dirty="0" smtClean="0"/>
              <a:t>Order Form – choose address, flavor and fiber</a:t>
            </a:r>
          </a:p>
          <a:p>
            <a:r>
              <a:rPr lang="en-US" dirty="0" smtClean="0"/>
              <a:t>End of day process creates order report for FW FTP site</a:t>
            </a:r>
          </a:p>
          <a:p>
            <a:r>
              <a:rPr lang="en-US" dirty="0" smtClean="0"/>
              <a:t>CDP generates authorization code for FW to use instead of PIN </a:t>
            </a:r>
          </a:p>
          <a:p>
            <a:r>
              <a:rPr lang="en-US" dirty="0" smtClean="0"/>
              <a:t>FW uses special stand-beside terminal </a:t>
            </a:r>
          </a:p>
          <a:p>
            <a:r>
              <a:rPr lang="en-US" dirty="0" smtClean="0"/>
              <a:t>Unit prices include shipping costs</a:t>
            </a:r>
            <a:endParaRPr lang="en-US" dirty="0"/>
          </a:p>
        </p:txBody>
      </p:sp>
    </p:spTree>
    <p:extLst>
      <p:ext uri="{BB962C8B-B14F-4D97-AF65-F5344CB8AC3E}">
        <p14:creationId xmlns:p14="http://schemas.microsoft.com/office/powerpoint/2010/main" val="3724690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Warehouse Order Form</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752600"/>
            <a:ext cx="7766766" cy="4724400"/>
          </a:xfrm>
        </p:spPr>
      </p:pic>
    </p:spTree>
    <p:extLst>
      <p:ext uri="{BB962C8B-B14F-4D97-AF65-F5344CB8AC3E}">
        <p14:creationId xmlns:p14="http://schemas.microsoft.com/office/powerpoint/2010/main" val="453353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 Performance Testing</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r>
              <a:rPr lang="en-US" dirty="0" smtClean="0"/>
              <a:t>Performance/load testing is not a good thing to “Test in Production”</a:t>
            </a:r>
          </a:p>
          <a:p>
            <a:pPr marL="0" indent="0">
              <a:buNone/>
            </a:pPr>
            <a:endParaRPr lang="en-US" sz="1000" dirty="0" smtClean="0"/>
          </a:p>
          <a:p>
            <a:r>
              <a:rPr lang="en-US" dirty="0" smtClean="0"/>
              <a:t>Performance testing limited in Oregon by:</a:t>
            </a:r>
          </a:p>
          <a:p>
            <a:pPr lvl="1"/>
            <a:r>
              <a:rPr lang="en-US" dirty="0" smtClean="0"/>
              <a:t>PowerBuilder + Citrix platform</a:t>
            </a:r>
          </a:p>
          <a:p>
            <a:pPr lvl="1"/>
            <a:r>
              <a:rPr lang="en-US" dirty="0" smtClean="0"/>
              <a:t>Resources</a:t>
            </a:r>
          </a:p>
          <a:p>
            <a:pPr marL="457200" lvl="1" indent="0">
              <a:buNone/>
            </a:pPr>
            <a:endParaRPr lang="en-US" sz="1000" dirty="0" smtClean="0"/>
          </a:p>
          <a:p>
            <a:r>
              <a:rPr lang="en-US" dirty="0" smtClean="0"/>
              <a:t>Experienced slowness and lock-ups we didn’t see during development and testing</a:t>
            </a:r>
          </a:p>
          <a:p>
            <a:endParaRPr lang="en-US" dirty="0"/>
          </a:p>
        </p:txBody>
      </p:sp>
    </p:spTree>
    <p:extLst>
      <p:ext uri="{BB962C8B-B14F-4D97-AF65-F5344CB8AC3E}">
        <p14:creationId xmlns:p14="http://schemas.microsoft.com/office/powerpoint/2010/main" val="2961934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UAT/End-to-End Certification Testing</a:t>
            </a:r>
            <a:endParaRPr lang="en-US" dirty="0"/>
          </a:p>
        </p:txBody>
      </p:sp>
      <p:sp>
        <p:nvSpPr>
          <p:cNvPr id="3" name="Content Placeholder 2"/>
          <p:cNvSpPr>
            <a:spLocks noGrp="1"/>
          </p:cNvSpPr>
          <p:nvPr>
            <p:ph idx="1"/>
          </p:nvPr>
        </p:nvSpPr>
        <p:spPr>
          <a:xfrm>
            <a:off x="457200" y="1905000"/>
            <a:ext cx="8305800" cy="4419600"/>
          </a:xfrm>
        </p:spPr>
        <p:txBody>
          <a:bodyPr>
            <a:normAutofit lnSpcReduction="10000"/>
          </a:bodyPr>
          <a:lstStyle/>
          <a:p>
            <a:pPr>
              <a:spcAft>
                <a:spcPts val="1200"/>
              </a:spcAft>
            </a:pPr>
            <a:r>
              <a:rPr lang="en-US" dirty="0" smtClean="0"/>
              <a:t>Make the UAT plan and scripts early deliverables in your SOW</a:t>
            </a:r>
          </a:p>
          <a:p>
            <a:pPr>
              <a:spcAft>
                <a:spcPts val="1200"/>
              </a:spcAft>
            </a:pPr>
            <a:r>
              <a:rPr lang="en-US" dirty="0" smtClean="0"/>
              <a:t>Use them during MIS development &amp; testing</a:t>
            </a:r>
          </a:p>
          <a:p>
            <a:r>
              <a:rPr lang="en-US" dirty="0" smtClean="0"/>
              <a:t>Do a lot of pre-testing </a:t>
            </a:r>
          </a:p>
          <a:p>
            <a:pPr lvl="1"/>
            <a:r>
              <a:rPr lang="en-US" dirty="0" smtClean="0"/>
              <a:t>Helps testers get familiar with the scripts and processes</a:t>
            </a:r>
          </a:p>
          <a:p>
            <a:pPr lvl="1"/>
            <a:r>
              <a:rPr lang="en-US" dirty="0" smtClean="0"/>
              <a:t>Identifies issues early</a:t>
            </a:r>
          </a:p>
          <a:p>
            <a:pPr lvl="1"/>
            <a:r>
              <a:rPr lang="en-US" dirty="0" smtClean="0"/>
              <a:t>Helps the real UAT go smoothly and quickly</a:t>
            </a:r>
          </a:p>
          <a:p>
            <a:endParaRPr lang="en-US" dirty="0"/>
          </a:p>
        </p:txBody>
      </p:sp>
    </p:spTree>
    <p:extLst>
      <p:ext uri="{BB962C8B-B14F-4D97-AF65-F5344CB8AC3E}">
        <p14:creationId xmlns:p14="http://schemas.microsoft.com/office/powerpoint/2010/main" val="4215246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UAT/End-to-End Certification Testing</a:t>
            </a:r>
            <a:endParaRPr lang="en-US" dirty="0"/>
          </a:p>
        </p:txBody>
      </p:sp>
      <p:sp>
        <p:nvSpPr>
          <p:cNvPr id="3" name="Content Placeholder 2"/>
          <p:cNvSpPr>
            <a:spLocks noGrp="1"/>
          </p:cNvSpPr>
          <p:nvPr>
            <p:ph idx="1"/>
          </p:nvPr>
        </p:nvSpPr>
        <p:spPr>
          <a:xfrm>
            <a:off x="457200" y="1905000"/>
            <a:ext cx="8686800" cy="4572000"/>
          </a:xfrm>
        </p:spPr>
        <p:txBody>
          <a:bodyPr>
            <a:normAutofit fontScale="92500" lnSpcReduction="20000"/>
          </a:bodyPr>
          <a:lstStyle/>
          <a:p>
            <a:pPr>
              <a:spcAft>
                <a:spcPts val="1200"/>
              </a:spcAft>
            </a:pPr>
            <a:r>
              <a:rPr lang="en-US" sz="3500" dirty="0" smtClean="0"/>
              <a:t>Cardholder and Accounts</a:t>
            </a:r>
          </a:p>
          <a:p>
            <a:pPr>
              <a:spcAft>
                <a:spcPts val="1200"/>
              </a:spcAft>
            </a:pPr>
            <a:r>
              <a:rPr lang="en-US" sz="3500" dirty="0" smtClean="0"/>
              <a:t>APL and Vendor</a:t>
            </a:r>
          </a:p>
          <a:p>
            <a:pPr>
              <a:spcAft>
                <a:spcPts val="1200"/>
              </a:spcAft>
            </a:pPr>
            <a:r>
              <a:rPr lang="en-US" sz="3500" dirty="0" smtClean="0"/>
              <a:t>Redemptions</a:t>
            </a:r>
          </a:p>
          <a:p>
            <a:pPr>
              <a:spcAft>
                <a:spcPts val="1200"/>
              </a:spcAft>
            </a:pPr>
            <a:r>
              <a:rPr lang="en-US" sz="3500" dirty="0" smtClean="0"/>
              <a:t>IVR and Web Portal</a:t>
            </a:r>
          </a:p>
          <a:p>
            <a:pPr>
              <a:spcAft>
                <a:spcPts val="1200"/>
              </a:spcAft>
            </a:pPr>
            <a:r>
              <a:rPr lang="en-US" sz="3500" dirty="0" smtClean="0"/>
              <a:t>Security Roles</a:t>
            </a:r>
          </a:p>
          <a:p>
            <a:pPr>
              <a:spcAft>
                <a:spcPts val="1200"/>
              </a:spcAft>
            </a:pPr>
            <a:r>
              <a:rPr lang="en-US" sz="3500" dirty="0" smtClean="0"/>
              <a:t>NTEs</a:t>
            </a:r>
          </a:p>
          <a:p>
            <a:pPr>
              <a:spcAft>
                <a:spcPts val="1200"/>
              </a:spcAft>
            </a:pPr>
            <a:r>
              <a:rPr lang="en-US" sz="3500" dirty="0" smtClean="0"/>
              <a:t>Ad-hoc/What ifs</a:t>
            </a:r>
            <a:endParaRPr lang="en-US" dirty="0"/>
          </a:p>
        </p:txBody>
      </p:sp>
    </p:spTree>
    <p:extLst>
      <p:ext uri="{BB962C8B-B14F-4D97-AF65-F5344CB8AC3E}">
        <p14:creationId xmlns:p14="http://schemas.microsoft.com/office/powerpoint/2010/main" val="2933721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1" y="1534359"/>
            <a:ext cx="3047999" cy="4409241"/>
          </a:xfrm>
        </p:spPr>
      </p:pic>
    </p:spTree>
    <p:extLst>
      <p:ext uri="{BB962C8B-B14F-4D97-AF65-F5344CB8AC3E}">
        <p14:creationId xmlns:p14="http://schemas.microsoft.com/office/powerpoint/2010/main" val="249637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MIS Conversion from Paper to eWIC</a:t>
            </a:r>
            <a:endParaRPr lang="en-US" sz="4800" dirty="0"/>
          </a:p>
        </p:txBody>
      </p:sp>
      <p:sp>
        <p:nvSpPr>
          <p:cNvPr id="4" name="Content Placeholder 3"/>
          <p:cNvSpPr>
            <a:spLocks noGrp="1"/>
          </p:cNvSpPr>
          <p:nvPr>
            <p:ph idx="1"/>
          </p:nvPr>
        </p:nvSpPr>
        <p:spPr>
          <a:xfrm>
            <a:off x="457200" y="1752600"/>
            <a:ext cx="8534400" cy="4800600"/>
          </a:xfrm>
        </p:spPr>
        <p:txBody>
          <a:bodyPr>
            <a:normAutofit/>
          </a:bodyPr>
          <a:lstStyle/>
          <a:p>
            <a:pPr>
              <a:buNone/>
            </a:pPr>
            <a:r>
              <a:rPr lang="en-US" sz="3600" dirty="0" smtClean="0"/>
              <a:t>Start planning for this as early as possible!</a:t>
            </a:r>
          </a:p>
          <a:p>
            <a:r>
              <a:rPr lang="en-US" dirty="0" smtClean="0"/>
              <a:t>Converting existing participants and families</a:t>
            </a:r>
          </a:p>
          <a:p>
            <a:r>
              <a:rPr lang="en-US" dirty="0" smtClean="0"/>
              <a:t>Enrolling new participants and families</a:t>
            </a:r>
          </a:p>
          <a:p>
            <a:pPr marL="0" indent="0">
              <a:buNone/>
            </a:pPr>
            <a:endParaRPr lang="en-US" sz="1800" dirty="0"/>
          </a:p>
        </p:txBody>
      </p:sp>
      <p:pic>
        <p:nvPicPr>
          <p:cNvPr id="3" name="Picture 2"/>
          <p:cNvPicPr>
            <a:picLocks noChangeAspect="1"/>
          </p:cNvPicPr>
          <p:nvPr/>
        </p:nvPicPr>
        <p:blipFill>
          <a:blip r:embed="rId3"/>
          <a:stretch>
            <a:fillRect/>
          </a:stretch>
        </p:blipFill>
        <p:spPr>
          <a:xfrm>
            <a:off x="590040" y="4267200"/>
            <a:ext cx="7868160" cy="1676400"/>
          </a:xfrm>
          <a:prstGeom prst="rect">
            <a:avLst/>
          </a:prstGeom>
        </p:spPr>
      </p:pic>
    </p:spTree>
    <p:extLst>
      <p:ext uri="{BB962C8B-B14F-4D97-AF65-F5344CB8AC3E}">
        <p14:creationId xmlns:p14="http://schemas.microsoft.com/office/powerpoint/2010/main" val="114439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MIS Conversion from Paper to eWIC</a:t>
            </a:r>
            <a:endParaRPr lang="en-US" sz="4800" dirty="0"/>
          </a:p>
        </p:txBody>
      </p:sp>
      <p:sp>
        <p:nvSpPr>
          <p:cNvPr id="4" name="Content Placeholder 3"/>
          <p:cNvSpPr>
            <a:spLocks noGrp="1"/>
          </p:cNvSpPr>
          <p:nvPr>
            <p:ph idx="1"/>
          </p:nvPr>
        </p:nvSpPr>
        <p:spPr>
          <a:xfrm>
            <a:off x="457200" y="1752600"/>
            <a:ext cx="8382000" cy="1270826"/>
          </a:xfrm>
        </p:spPr>
        <p:txBody>
          <a:bodyPr>
            <a:normAutofit/>
          </a:bodyPr>
          <a:lstStyle/>
          <a:p>
            <a:r>
              <a:rPr lang="en-US" dirty="0" smtClean="0"/>
              <a:t>Transfers during pilot and rollout</a:t>
            </a:r>
          </a:p>
          <a:p>
            <a:pPr lvl="1"/>
            <a:r>
              <a:rPr lang="en-US" dirty="0" smtClean="0"/>
              <a:t>From an eWIC agency to a paper agency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742" y="3124200"/>
            <a:ext cx="4269200" cy="2643448"/>
          </a:xfrm>
          <a:prstGeom prst="rect">
            <a:avLst/>
          </a:prstGeom>
        </p:spPr>
      </p:pic>
      <p:sp>
        <p:nvSpPr>
          <p:cNvPr id="8" name="Content Placeholder 3"/>
          <p:cNvSpPr txBox="1">
            <a:spLocks/>
          </p:cNvSpPr>
          <p:nvPr/>
        </p:nvSpPr>
        <p:spPr>
          <a:xfrm>
            <a:off x="445169" y="2819400"/>
            <a:ext cx="4050631"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We decided not to convert clients back to paper – relied on integrated chain stores pushing out </a:t>
            </a:r>
            <a:r>
              <a:rPr lang="en-US" dirty="0" err="1" smtClean="0"/>
              <a:t>eWIC</a:t>
            </a:r>
            <a:r>
              <a:rPr lang="en-US" dirty="0" smtClean="0"/>
              <a:t> statewide at pilot start</a:t>
            </a:r>
          </a:p>
        </p:txBody>
      </p:sp>
    </p:spTree>
    <p:extLst>
      <p:ext uri="{BB962C8B-B14F-4D97-AF65-F5344CB8AC3E}">
        <p14:creationId xmlns:p14="http://schemas.microsoft.com/office/powerpoint/2010/main" val="750344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MIS Conversion from Paper to eWIC</a:t>
            </a:r>
            <a:endParaRPr lang="en-US" sz="4800" dirty="0"/>
          </a:p>
        </p:txBody>
      </p:sp>
      <p:sp>
        <p:nvSpPr>
          <p:cNvPr id="4" name="Content Placeholder 3"/>
          <p:cNvSpPr>
            <a:spLocks noGrp="1"/>
          </p:cNvSpPr>
          <p:nvPr>
            <p:ph idx="1"/>
          </p:nvPr>
        </p:nvSpPr>
        <p:spPr>
          <a:xfrm>
            <a:off x="457200" y="1752600"/>
            <a:ext cx="6705600" cy="1676400"/>
          </a:xfrm>
        </p:spPr>
        <p:txBody>
          <a:bodyPr>
            <a:normAutofit/>
          </a:bodyPr>
          <a:lstStyle/>
          <a:p>
            <a:r>
              <a:rPr lang="en-US" dirty="0" smtClean="0"/>
              <a:t>Paper and </a:t>
            </a:r>
            <a:r>
              <a:rPr lang="en-US" dirty="0" err="1" smtClean="0"/>
              <a:t>eWIC</a:t>
            </a:r>
            <a:r>
              <a:rPr lang="en-US" dirty="0" smtClean="0"/>
              <a:t> worlds collide</a:t>
            </a:r>
          </a:p>
          <a:p>
            <a:pPr lvl="1"/>
            <a:r>
              <a:rPr lang="en-US" dirty="0" smtClean="0"/>
              <a:t>Running two systems simultaneously</a:t>
            </a:r>
          </a:p>
          <a:p>
            <a:pPr lvl="1"/>
            <a:r>
              <a:rPr lang="en-US" dirty="0" smtClean="0"/>
              <a:t>Caseload monitoring</a:t>
            </a:r>
          </a:p>
        </p:txBody>
      </p:sp>
      <p:sp>
        <p:nvSpPr>
          <p:cNvPr id="5" name="Content Placeholder 3"/>
          <p:cNvSpPr txBox="1">
            <a:spLocks/>
          </p:cNvSpPr>
          <p:nvPr/>
        </p:nvSpPr>
        <p:spPr>
          <a:xfrm>
            <a:off x="477253" y="3352800"/>
            <a:ext cx="3256547"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Settlement and reconciliation</a:t>
            </a:r>
          </a:p>
          <a:p>
            <a:pPr lvl="1"/>
            <a:r>
              <a:rPr lang="en-US" dirty="0" smtClean="0"/>
              <a:t>Reports</a:t>
            </a:r>
          </a:p>
          <a:p>
            <a:pPr lvl="1"/>
            <a:r>
              <a:rPr lang="en-US" dirty="0"/>
              <a:t>Terminations   (2 months no issuance/use)</a:t>
            </a:r>
          </a:p>
          <a:p>
            <a:pPr lvl="1"/>
            <a:endParaRPr lang="en-US" dirty="0" smtClean="0"/>
          </a:p>
          <a:p>
            <a:pPr lvl="1"/>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929" y="3124200"/>
            <a:ext cx="3930797" cy="3033076"/>
          </a:xfrm>
          <a:prstGeom prst="rect">
            <a:avLst/>
          </a:prstGeom>
        </p:spPr>
      </p:pic>
    </p:spTree>
    <p:extLst>
      <p:ext uri="{BB962C8B-B14F-4D97-AF65-F5344CB8AC3E}">
        <p14:creationId xmlns:p14="http://schemas.microsoft.com/office/powerpoint/2010/main" val="3882185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Development Work!</a:t>
            </a:r>
            <a:endParaRPr lang="en-US" dirty="0"/>
          </a:p>
        </p:txBody>
      </p:sp>
      <p:sp>
        <p:nvSpPr>
          <p:cNvPr id="3" name="Content Placeholder 2"/>
          <p:cNvSpPr>
            <a:spLocks noGrp="1"/>
          </p:cNvSpPr>
          <p:nvPr>
            <p:ph idx="1"/>
          </p:nvPr>
        </p:nvSpPr>
        <p:spPr>
          <a:xfrm>
            <a:off x="457200" y="1828800"/>
            <a:ext cx="8610600" cy="4724400"/>
          </a:xfrm>
        </p:spPr>
        <p:txBody>
          <a:bodyPr>
            <a:normAutofit/>
          </a:bodyPr>
          <a:lstStyle/>
          <a:p>
            <a:r>
              <a:rPr lang="en-US" dirty="0" smtClean="0"/>
              <a:t>Establishing an interface with our processor for real-time information about:</a:t>
            </a:r>
          </a:p>
          <a:p>
            <a:pPr lvl="1"/>
            <a:r>
              <a:rPr lang="en-US" sz="3200" dirty="0"/>
              <a:t>C</a:t>
            </a:r>
            <a:r>
              <a:rPr lang="en-US" sz="3200" dirty="0" smtClean="0"/>
              <a:t>ards </a:t>
            </a:r>
            <a:endParaRPr lang="en-US" sz="3200" dirty="0"/>
          </a:p>
          <a:p>
            <a:pPr lvl="1"/>
            <a:r>
              <a:rPr lang="en-US" sz="3200" dirty="0" smtClean="0"/>
              <a:t>Cardholders</a:t>
            </a:r>
          </a:p>
          <a:p>
            <a:pPr lvl="1"/>
            <a:r>
              <a:rPr lang="en-US" sz="3200" dirty="0"/>
              <a:t>B</a:t>
            </a:r>
            <a:r>
              <a:rPr lang="en-US" sz="3200" dirty="0" smtClean="0"/>
              <a:t>enefit </a:t>
            </a:r>
            <a:r>
              <a:rPr lang="en-US" sz="3200" dirty="0"/>
              <a:t>I</a:t>
            </a:r>
            <a:r>
              <a:rPr lang="en-US" sz="3200" dirty="0" smtClean="0"/>
              <a:t>ssuance </a:t>
            </a:r>
            <a:endParaRPr lang="en-US" sz="3200" dirty="0"/>
          </a:p>
          <a:p>
            <a:pPr lvl="1"/>
            <a:r>
              <a:rPr lang="en-US" sz="3200" dirty="0" smtClean="0"/>
              <a:t>Benefit Redemption</a:t>
            </a:r>
          </a:p>
          <a:p>
            <a:pPr marL="457200" lvl="1" indent="0">
              <a:buNone/>
            </a:pPr>
            <a:endParaRPr lang="en-US" sz="1800" dirty="0"/>
          </a:p>
          <a:p>
            <a:pPr lvl="0"/>
            <a:r>
              <a:rPr lang="en-US" dirty="0" smtClean="0">
                <a:solidFill>
                  <a:srgbClr val="0079C0"/>
                </a:solidFill>
              </a:rPr>
              <a:t>Followed the Universal Interface (WUMEI)</a:t>
            </a:r>
            <a:endParaRPr lang="en-US" dirty="0">
              <a:solidFill>
                <a:srgbClr val="0079C0"/>
              </a:solidFill>
            </a:endParaRPr>
          </a:p>
          <a:p>
            <a:pPr marL="0" indent="0">
              <a:buNone/>
            </a:pPr>
            <a:endParaRPr lang="en-US" dirty="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5715000" y="2648420"/>
            <a:ext cx="2913946" cy="2685580"/>
          </a:xfrm>
          <a:prstGeom prst="rect">
            <a:avLst/>
          </a:prstGeom>
        </p:spPr>
      </p:pic>
    </p:spTree>
    <p:extLst>
      <p:ext uri="{BB962C8B-B14F-4D97-AF65-F5344CB8AC3E}">
        <p14:creationId xmlns:p14="http://schemas.microsoft.com/office/powerpoint/2010/main" val="1059031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Nightly Batch Processes</a:t>
            </a:r>
            <a:endParaRPr lang="en-US" dirty="0"/>
          </a:p>
        </p:txBody>
      </p:sp>
      <p:sp>
        <p:nvSpPr>
          <p:cNvPr id="3" name="Content Placeholder 2"/>
          <p:cNvSpPr>
            <a:spLocks noGrp="1"/>
          </p:cNvSpPr>
          <p:nvPr>
            <p:ph idx="1"/>
          </p:nvPr>
        </p:nvSpPr>
        <p:spPr>
          <a:xfrm>
            <a:off x="457200" y="1828800"/>
            <a:ext cx="4724400" cy="4648200"/>
          </a:xfrm>
        </p:spPr>
        <p:txBody>
          <a:bodyPr>
            <a:normAutofit fontScale="92500" lnSpcReduction="10000"/>
          </a:bodyPr>
          <a:lstStyle/>
          <a:p>
            <a:r>
              <a:rPr lang="en-US" sz="3900" dirty="0" smtClean="0"/>
              <a:t>APL updates</a:t>
            </a:r>
          </a:p>
          <a:p>
            <a:pPr marL="0" indent="0">
              <a:buNone/>
            </a:pPr>
            <a:endParaRPr lang="en-US" sz="2200" dirty="0" smtClean="0"/>
          </a:p>
          <a:p>
            <a:r>
              <a:rPr lang="en-US" sz="3900" dirty="0" smtClean="0"/>
              <a:t>Vendor activations and deactivations</a:t>
            </a:r>
          </a:p>
          <a:p>
            <a:pPr marL="0" indent="0">
              <a:buNone/>
            </a:pPr>
            <a:endParaRPr lang="en-US" sz="2200" dirty="0" smtClean="0"/>
          </a:p>
          <a:p>
            <a:r>
              <a:rPr lang="en-US" sz="3900" dirty="0" smtClean="0"/>
              <a:t>Formula Warehouse orders</a:t>
            </a:r>
          </a:p>
          <a:p>
            <a:pPr marL="0" indent="0">
              <a:buNone/>
            </a:pPr>
            <a:endParaRPr lang="en-US" sz="2400" dirty="0" smtClean="0"/>
          </a:p>
          <a:p>
            <a:r>
              <a:rPr lang="en-US" sz="3900" dirty="0" smtClean="0"/>
              <a:t>Redemption File</a:t>
            </a:r>
          </a:p>
          <a:p>
            <a:pPr marL="0" indent="0">
              <a:buNone/>
            </a:pPr>
            <a:endParaRPr lang="en-US" dirty="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5270435" y="2362200"/>
            <a:ext cx="3589816" cy="3154130"/>
          </a:xfrm>
          <a:prstGeom prst="rect">
            <a:avLst/>
          </a:prstGeom>
        </p:spPr>
      </p:pic>
    </p:spTree>
    <p:extLst>
      <p:ext uri="{BB962C8B-B14F-4D97-AF65-F5344CB8AC3E}">
        <p14:creationId xmlns:p14="http://schemas.microsoft.com/office/powerpoint/2010/main" val="414895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Development Work!</a:t>
            </a:r>
            <a:endParaRPr lang="en-US" dirty="0"/>
          </a:p>
        </p:txBody>
      </p:sp>
      <p:sp>
        <p:nvSpPr>
          <p:cNvPr id="3" name="Content Placeholder 2"/>
          <p:cNvSpPr>
            <a:spLocks noGrp="1"/>
          </p:cNvSpPr>
          <p:nvPr>
            <p:ph idx="1"/>
          </p:nvPr>
        </p:nvSpPr>
        <p:spPr>
          <a:xfrm>
            <a:off x="457200" y="1752600"/>
            <a:ext cx="8610600" cy="4724400"/>
          </a:xfrm>
        </p:spPr>
        <p:txBody>
          <a:bodyPr>
            <a:normAutofit/>
          </a:bodyPr>
          <a:lstStyle/>
          <a:p>
            <a:r>
              <a:rPr lang="en-US" dirty="0" smtClean="0"/>
              <a:t>Two conversion dates - Agency vs. Participant</a:t>
            </a:r>
            <a:endParaRPr lang="en-US" dirty="0"/>
          </a:p>
          <a:p>
            <a:r>
              <a:rPr lang="en-US" dirty="0"/>
              <a:t>Converting foods and food packages from FIs to </a:t>
            </a:r>
            <a:r>
              <a:rPr lang="en-US" dirty="0" smtClean="0"/>
              <a:t>categories and subcategories</a:t>
            </a:r>
            <a:endParaRPr lang="en-US" dirty="0"/>
          </a:p>
          <a:p>
            <a:r>
              <a:rPr lang="en-US" dirty="0" smtClean="0"/>
              <a:t>Aggregation and </a:t>
            </a:r>
            <a:r>
              <a:rPr lang="en-US" dirty="0" err="1" smtClean="0"/>
              <a:t>Deaggregation</a:t>
            </a:r>
            <a:r>
              <a:rPr lang="en-US" dirty="0" smtClean="0"/>
              <a:t> </a:t>
            </a:r>
            <a:r>
              <a:rPr lang="en-US" dirty="0"/>
              <a:t>of family benefits</a:t>
            </a:r>
          </a:p>
          <a:p>
            <a:pPr marL="0" indent="0">
              <a:buNone/>
            </a:pPr>
            <a:endParaRPr lang="en-US" dirty="0"/>
          </a:p>
        </p:txBody>
      </p:sp>
    </p:spTree>
    <p:extLst>
      <p:ext uri="{BB962C8B-B14F-4D97-AF65-F5344CB8AC3E}">
        <p14:creationId xmlns:p14="http://schemas.microsoft.com/office/powerpoint/2010/main" val="193430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Adjustment</a:t>
            </a:r>
            <a:endParaRPr lang="en-US" dirty="0"/>
          </a:p>
        </p:txBody>
      </p:sp>
      <p:pic>
        <p:nvPicPr>
          <p:cNvPr id="4" name="Content Placeholder 3"/>
          <p:cNvPicPr>
            <a:picLocks noGrp="1" noChangeAspect="1"/>
          </p:cNvPicPr>
          <p:nvPr>
            <p:ph idx="1"/>
          </p:nvPr>
        </p:nvPicPr>
        <p:blipFill>
          <a:blip r:embed="rId3"/>
          <a:stretch>
            <a:fillRect/>
          </a:stretch>
        </p:blipFill>
        <p:spPr>
          <a:xfrm>
            <a:off x="1600200" y="1752600"/>
            <a:ext cx="6172199" cy="4495800"/>
          </a:xfrm>
          <a:prstGeom prst="rect">
            <a:avLst/>
          </a:prstGeom>
        </p:spPr>
      </p:pic>
    </p:spTree>
    <p:extLst>
      <p:ext uri="{BB962C8B-B14F-4D97-AF65-F5344CB8AC3E}">
        <p14:creationId xmlns:p14="http://schemas.microsoft.com/office/powerpoint/2010/main" val="2769776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79C0"/>
      </a:dk1>
      <a:lt1>
        <a:srgbClr val="FFFFFF"/>
      </a:lt1>
      <a:dk2>
        <a:srgbClr val="000000"/>
      </a:dk2>
      <a:lt2>
        <a:srgbClr val="808080"/>
      </a:lt2>
      <a:accent1>
        <a:srgbClr val="F68026"/>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https://www.oregon.gov/oha/PH/HEALTHYPEOPLEFAMILIES/WIC/Documents/ewic-showcase/05-ewic-sc-mis-uat.pptx</Url>
      <Description>Slide 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 xsi:nil="true"/>
    <IATopic xmlns="59da1016-2a1b-4f8a-9768-d7a4932f6f16" xsi:nil="true"/>
    <Meta_x0020_Keywords xmlns="f144fd3f-61b7-45a4-a8a5-a00a4ffd36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3E194D-91EC-42E5-9887-07429E2B7050}"/>
</file>

<file path=customXml/itemProps2.xml><?xml version="1.0" encoding="utf-8"?>
<ds:datastoreItem xmlns:ds="http://schemas.openxmlformats.org/officeDocument/2006/customXml" ds:itemID="{ED140722-92CC-4FB0-BA1B-7366E94589E4}"/>
</file>

<file path=customXml/itemProps3.xml><?xml version="1.0" encoding="utf-8"?>
<ds:datastoreItem xmlns:ds="http://schemas.openxmlformats.org/officeDocument/2006/customXml" ds:itemID="{E938E80C-7A1D-4F45-A993-2F125DBCC7CD}"/>
</file>

<file path=docProps/app.xml><?xml version="1.0" encoding="utf-8"?>
<Properties xmlns="http://schemas.openxmlformats.org/officeDocument/2006/extended-properties" xmlns:vt="http://schemas.openxmlformats.org/officeDocument/2006/docPropsVTypes">
  <TotalTime>46729</TotalTime>
  <Words>1579</Words>
  <Application>Microsoft Office PowerPoint</Application>
  <PresentationFormat>On-screen Show (4:3)</PresentationFormat>
  <Paragraphs>158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Oregon eWIC Showcase MIS Updates and UAT</vt:lpstr>
      <vt:lpstr>Oregon eWIC MIS Workgroup</vt:lpstr>
      <vt:lpstr>MIS Conversion from Paper to eWIC</vt:lpstr>
      <vt:lpstr>MIS Conversion from Paper to eWIC</vt:lpstr>
      <vt:lpstr>MIS Conversion from Paper to eWIC</vt:lpstr>
      <vt:lpstr>Major Development Work!</vt:lpstr>
      <vt:lpstr>Nightly Batch Processes</vt:lpstr>
      <vt:lpstr>Major Development Work!</vt:lpstr>
      <vt:lpstr>Benefit Adjustment</vt:lpstr>
      <vt:lpstr>Deaggregation</vt:lpstr>
      <vt:lpstr>Major Development Work!</vt:lpstr>
      <vt:lpstr>Family Cardholder Screen</vt:lpstr>
      <vt:lpstr>Food Package Assignment</vt:lpstr>
      <vt:lpstr>Modify</vt:lpstr>
      <vt:lpstr>Modify</vt:lpstr>
      <vt:lpstr>Modify</vt:lpstr>
      <vt:lpstr>Issuing Benefits</vt:lpstr>
      <vt:lpstr>Formula Exchange</vt:lpstr>
      <vt:lpstr>Formula Replacement</vt:lpstr>
      <vt:lpstr>Formula Warehouse</vt:lpstr>
      <vt:lpstr>Formula Warehouse</vt:lpstr>
      <vt:lpstr>Formula Warehouse Order Form</vt:lpstr>
      <vt:lpstr>MIS Performance Testing</vt:lpstr>
      <vt:lpstr>UAT/End-to-End Certification Testing</vt:lpstr>
      <vt:lpstr>UAT/End-to-End Certification Testing</vt:lpstr>
      <vt:lpstr>PowerPoint Presentation</vt:lpstr>
    </vt:vector>
  </TitlesOfParts>
  <Company>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HW</dc:creator>
  <cp:lastModifiedBy>Word Kimberly M</cp:lastModifiedBy>
  <cp:revision>462</cp:revision>
  <cp:lastPrinted>2017-03-17T23:19:28Z</cp:lastPrinted>
  <dcterms:created xsi:type="dcterms:W3CDTF">2012-02-13T22:17:43Z</dcterms:created>
  <dcterms:modified xsi:type="dcterms:W3CDTF">2017-03-20T17:40:40Z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vt:lpwstr>
  </property>
</Properties>
</file>