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diagrams/data1.xml" ContentType="application/vnd.openxmlformats-officedocument.drawingml.diagramData+xml"/>
  <Override PartName="/ppt/presentation.xml" ContentType="application/vnd.openxmlformats-officedocument.presentationml.presentation.main+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xml" ContentType="application/vnd.openxmlformats-officedocument.presentationml.slide+xml"/>
  <Override PartName="/ppt/slides/slide24.xml" ContentType="application/vnd.openxmlformats-officedocument.presentationml.slide+xml"/>
  <Override PartName="/ppt/slides/slide26.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25.xml" ContentType="application/vnd.openxmlformats-officedocument.presentationml.slide+xml"/>
  <Override PartName="/ppt/slides/slide37.xml" ContentType="application/vnd.openxmlformats-officedocument.presentationml.slide+xml"/>
  <Override PartName="/ppt/slides/slide35.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6.xml" ContentType="application/vnd.openxmlformats-officedocument.presentationml.slide+xml"/>
  <Override PartName="/ppt/slides/slide30.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1.xml" ContentType="application/vnd.openxmlformats-officedocument.presentationml.slide+xml"/>
  <Override PartName="/ppt/slideMasters/slideMaster1.xml" ContentType="application/vnd.openxmlformats-officedocument.presentationml.slideMaster+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25.xml" ContentType="application/vnd.openxmlformats-officedocument.presentationml.notesSlide+xml"/>
  <Override PartName="/ppt/notesSlides/notesSlide24.xml" ContentType="application/vnd.openxmlformats-officedocument.presentationml.notesSlide+xml"/>
  <Override PartName="/ppt/notesSlides/notesSlide4.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23.xml" ContentType="application/vnd.openxmlformats-officedocument.presentationml.notesSlide+xml"/>
  <Override PartName="/ppt/notesSlides/notesSlide22.xml" ContentType="application/vnd.openxmlformats-officedocument.presentationml.notesSlide+xml"/>
  <Override PartName="/ppt/notesSlides/notesSlide21.xml" ContentType="application/vnd.openxmlformats-officedocument.presentationml.notesSlide+xml"/>
  <Override PartName="/ppt/notesSlides/notesSlide17.xml" ContentType="application/vnd.openxmlformats-officedocument.presentationml.notesSlide+xml"/>
  <Override PartName="/ppt/notesSlides/notesSlide14.xml" ContentType="application/vnd.openxmlformats-officedocument.presentationml.notesSlide+xml"/>
  <Override PartName="/ppt/notesSlides/notesSlide16.xml" ContentType="application/vnd.openxmlformats-officedocument.presentationml.notesSlide+xml"/>
  <Override PartName="/ppt/notesSlides/notesSlide8.xml" ContentType="application/vnd.openxmlformats-officedocument.presentationml.notesSlide+xml"/>
  <Override PartName="/ppt/notesSlides/notesSlide18.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13.xml" ContentType="application/vnd.openxmlformats-officedocument.presentationml.notesSlide+xml"/>
  <Override PartName="/ppt/notesSlides/notesSlide20.xml" ContentType="application/vnd.openxmlformats-officedocument.presentationml.notesSlide+xml"/>
  <Override PartName="/ppt/notesSlides/notesSlide5.xml" ContentType="application/vnd.openxmlformats-officedocument.presentationml.notesSlide+xml"/>
  <Override PartName="/ppt/notesSlides/notesSlide19.xml" ContentType="application/vnd.openxmlformats-officedocument.presentationml.notesSlide+xml"/>
  <Override PartName="/ppt/notesSlides/notesSlide9.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9.xml" ContentType="application/vnd.openxmlformats-officedocument.presentationml.notesSlide+xml"/>
  <Override PartName="/ppt/notesSlides/notesSlide38.xml" ContentType="application/vnd.openxmlformats-officedocument.presentationml.notesSlide+xml"/>
  <Override PartName="/ppt/notesSlides/notesSlide37.xml" ContentType="application/vnd.openxmlformats-officedocument.presentationml.notesSlide+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12.xml" ContentType="application/vnd.openxmlformats-officedocument.presentationml.notesSlide+xml"/>
  <Override PartName="/ppt/notesSlides/notesSlide36.xml" ContentType="application/vnd.openxmlformats-officedocument.presentationml.notesSlide+xml"/>
  <Override PartName="/ppt/notesSlides/notesSlide35.xml" ContentType="application/vnd.openxmlformats-officedocument.presentationml.notesSlide+xml"/>
  <Override PartName="/ppt/notesSlides/notesSlide31.xml" ContentType="application/vnd.openxmlformats-officedocument.presentationml.notesSlide+xml"/>
  <Override PartName="/ppt/slideLayouts/slideLayout11.xml" ContentType="application/vnd.openxmlformats-officedocument.presentationml.slideLayout+xml"/>
  <Override PartName="/ppt/notesSlides/notesSlide32.xml" ContentType="application/vnd.openxmlformats-officedocument.presentationml.notesSlide+xml"/>
  <Override PartName="/ppt/slideLayouts/slideLayout6.xml" ContentType="application/vnd.openxmlformats-officedocument.presentationml.slideLayout+xml"/>
  <Override PartName="/ppt/slideLayouts/slideLayout10.xml" ContentType="application/vnd.openxmlformats-officedocument.presentationml.slideLayout+xml"/>
  <Override PartName="/ppt/notesSlides/notesSlide33.xml" ContentType="application/vnd.openxmlformats-officedocument.presentationml.notesSlide+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9.xml" ContentType="application/vnd.openxmlformats-officedocument.presentationml.slideLayout+xml"/>
  <Override PartName="/ppt/notesSlides/notesSlide34.xml" ContentType="application/vnd.openxmlformats-officedocument.presentationml.notesSlide+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notesMasters/notesMaster1.xml" ContentType="application/vnd.openxmlformats-officedocument.presentationml.notesMaster+xml"/>
  <Override PartName="/ppt/diagrams/colors1.xml" ContentType="application/vnd.openxmlformats-officedocument.drawingml.diagramColors+xml"/>
  <Override PartName="/ppt/diagrams/quickStyle1.xml" ContentType="application/vnd.openxmlformats-officedocument.drawingml.diagramStyle+xml"/>
  <Override PartName="/ppt/diagrams/drawing1.xml" ContentType="application/vnd.ms-office.drawingml.diagramDrawing+xml"/>
  <Override PartName="/ppt/commentAuthors.xml" ContentType="application/vnd.openxmlformats-officedocument.presentationml.commentAuthors+xml"/>
  <Override PartName="/ppt/diagrams/layout1.xml" ContentType="application/vnd.openxmlformats-officedocument.drawingml.diagramLayout+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custom.xml" ContentType="application/vnd.openxmlformats-officedocument.custom-properties+xml"/>
  <Override PartName="/docProps/app.xml" ContentType="application/vnd.openxmlformats-officedocument.extended-properties+xml"/>
  <Override PartName="/ppt/revisionInfo.xml" ContentType="application/vnd.ms-powerpoint.revisioninfo+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32" r:id="rId1"/>
  </p:sldMasterIdLst>
  <p:notesMasterIdLst>
    <p:notesMasterId r:id="rId48"/>
  </p:notesMasterIdLst>
  <p:handoutMasterIdLst>
    <p:handoutMasterId r:id="rId49"/>
  </p:handoutMasterIdLst>
  <p:sldIdLst>
    <p:sldId id="264" r:id="rId2"/>
    <p:sldId id="309" r:id="rId3"/>
    <p:sldId id="276" r:id="rId4"/>
    <p:sldId id="281" r:id="rId5"/>
    <p:sldId id="310" r:id="rId6"/>
    <p:sldId id="278" r:id="rId7"/>
    <p:sldId id="330" r:id="rId8"/>
    <p:sldId id="331" r:id="rId9"/>
    <p:sldId id="279" r:id="rId10"/>
    <p:sldId id="342" r:id="rId11"/>
    <p:sldId id="313" r:id="rId12"/>
    <p:sldId id="282" r:id="rId13"/>
    <p:sldId id="274" r:id="rId14"/>
    <p:sldId id="265" r:id="rId15"/>
    <p:sldId id="295" r:id="rId16"/>
    <p:sldId id="283" r:id="rId17"/>
    <p:sldId id="326" r:id="rId18"/>
    <p:sldId id="344" r:id="rId19"/>
    <p:sldId id="335" r:id="rId20"/>
    <p:sldId id="320" r:id="rId21"/>
    <p:sldId id="332" r:id="rId22"/>
    <p:sldId id="297" r:id="rId23"/>
    <p:sldId id="336" r:id="rId24"/>
    <p:sldId id="315" r:id="rId25"/>
    <p:sldId id="314" r:id="rId26"/>
    <p:sldId id="341" r:id="rId27"/>
    <p:sldId id="270" r:id="rId28"/>
    <p:sldId id="290" r:id="rId29"/>
    <p:sldId id="317" r:id="rId30"/>
    <p:sldId id="287" r:id="rId31"/>
    <p:sldId id="288" r:id="rId32"/>
    <p:sldId id="305" r:id="rId33"/>
    <p:sldId id="328" r:id="rId34"/>
    <p:sldId id="298" r:id="rId35"/>
    <p:sldId id="338" r:id="rId36"/>
    <p:sldId id="333" r:id="rId37"/>
    <p:sldId id="337" r:id="rId38"/>
    <p:sldId id="319" r:id="rId39"/>
    <p:sldId id="322" r:id="rId40"/>
    <p:sldId id="339" r:id="rId41"/>
    <p:sldId id="329" r:id="rId42"/>
    <p:sldId id="343" r:id="rId43"/>
    <p:sldId id="324" r:id="rId44"/>
    <p:sldId id="340" r:id="rId45"/>
    <p:sldId id="325" r:id="rId46"/>
    <p:sldId id="334" r:id="rId47"/>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to Cheryl L" initials="ACL" lastIdx="0" clrIdx="0">
    <p:extLst>
      <p:ext uri="{19B8F6BF-5375-455C-9EA6-DF929625EA0E}">
        <p15:presenceInfo xmlns:p15="http://schemas.microsoft.com/office/powerpoint/2012/main" userId="S-1-5-21-982684679-592840582-1966211492-30432" providerId="AD"/>
      </p:ext>
    </p:extLst>
  </p:cmAuthor>
  <p:cmAuthor id="2" name="Tydings Caroline D" initials="TCD" lastIdx="1" clrIdx="1">
    <p:extLst>
      <p:ext uri="{19B8F6BF-5375-455C-9EA6-DF929625EA0E}">
        <p15:presenceInfo xmlns:p15="http://schemas.microsoft.com/office/powerpoint/2012/main" userId="S-1-5-21-982684679-592840582-1966211492-20658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BC89EF96-8CEA-46FF-86C4-4CE0E7609802}">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80" autoAdjust="0"/>
    <p:restoredTop sz="76244" autoAdjust="0"/>
  </p:normalViewPr>
  <p:slideViewPr>
    <p:cSldViewPr snapToGrid="0">
      <p:cViewPr varScale="1">
        <p:scale>
          <a:sx n="60" d="100"/>
          <a:sy n="60" d="100"/>
        </p:scale>
        <p:origin x="908" y="52"/>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79" d="100"/>
          <a:sy n="79" d="100"/>
        </p:scale>
        <p:origin x="2346"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commentAuthors" Target="commentAuthors.xml"/><Relationship Id="rId55"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8" Type="http://schemas.openxmlformats.org/officeDocument/2006/relationships/customXml" Target="../customXml/item3.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56" Type="http://schemas.openxmlformats.org/officeDocument/2006/relationships/customXml" Target="../customXml/item1.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57" Type="http://schemas.openxmlformats.org/officeDocument/2006/relationships/customXml" Target="../customXml/item2.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F65F641-D729-4897-9238-38C732A1D602}" type="doc">
      <dgm:prSet loTypeId="urn:microsoft.com/office/officeart/2005/8/layout/balance1" loCatId="relationship" qsTypeId="urn:microsoft.com/office/officeart/2005/8/quickstyle/simple1" qsCatId="simple" csTypeId="urn:microsoft.com/office/officeart/2005/8/colors/accent1_2" csCatId="accent1" phldr="1"/>
      <dgm:spPr/>
      <dgm:t>
        <a:bodyPr/>
        <a:lstStyle/>
        <a:p>
          <a:endParaRPr lang="en-US"/>
        </a:p>
      </dgm:t>
    </dgm:pt>
    <dgm:pt modelId="{947AC13D-652E-438A-BED0-E54E0AED4115}">
      <dgm:prSet phldrT="[Text]"/>
      <dgm:spPr/>
      <dgm:t>
        <a:bodyPr/>
        <a:lstStyle/>
        <a:p>
          <a:r>
            <a:rPr lang="en-US" dirty="0"/>
            <a:t>Warmth and understanding</a:t>
          </a:r>
        </a:p>
      </dgm:t>
    </dgm:pt>
    <dgm:pt modelId="{EB0DFDAC-2A8C-4756-B7A1-27608CFA9DFA}" type="parTrans" cxnId="{D8AE260F-D2DC-4E35-987B-C9F883427383}">
      <dgm:prSet/>
      <dgm:spPr/>
      <dgm:t>
        <a:bodyPr/>
        <a:lstStyle/>
        <a:p>
          <a:endParaRPr lang="en-US"/>
        </a:p>
      </dgm:t>
    </dgm:pt>
    <dgm:pt modelId="{E6809CFE-4D7C-45D3-B263-8221275D60A6}" type="sibTrans" cxnId="{D8AE260F-D2DC-4E35-987B-C9F883427383}">
      <dgm:prSet/>
      <dgm:spPr/>
      <dgm:t>
        <a:bodyPr/>
        <a:lstStyle/>
        <a:p>
          <a:endParaRPr lang="en-US"/>
        </a:p>
      </dgm:t>
    </dgm:pt>
    <dgm:pt modelId="{1A8EA46C-3F0B-48FB-B822-CF4245F35609}">
      <dgm:prSet phldrT="[Text]"/>
      <dgm:spPr>
        <a:ln w="38100"/>
      </dgm:spPr>
      <dgm:t>
        <a:bodyPr/>
        <a:lstStyle/>
        <a:p>
          <a:r>
            <a:rPr lang="en-US" dirty="0"/>
            <a:t>Expectations</a:t>
          </a:r>
        </a:p>
      </dgm:t>
    </dgm:pt>
    <dgm:pt modelId="{623E1CBA-D277-444A-854D-DFBE06DE65D3}" type="parTrans" cxnId="{CF6C2488-D963-492C-8CAE-95D618C1AD42}">
      <dgm:prSet/>
      <dgm:spPr/>
      <dgm:t>
        <a:bodyPr/>
        <a:lstStyle/>
        <a:p>
          <a:endParaRPr lang="en-US"/>
        </a:p>
      </dgm:t>
    </dgm:pt>
    <dgm:pt modelId="{BFFB49DB-41DD-46A7-82CE-897656C694A2}" type="sibTrans" cxnId="{CF6C2488-D963-492C-8CAE-95D618C1AD42}">
      <dgm:prSet/>
      <dgm:spPr/>
      <dgm:t>
        <a:bodyPr/>
        <a:lstStyle/>
        <a:p>
          <a:endParaRPr lang="en-US"/>
        </a:p>
      </dgm:t>
    </dgm:pt>
    <dgm:pt modelId="{EFE05435-51B1-413D-B704-3B9D9112DA85}">
      <dgm:prSet phldrT="[Text]"/>
      <dgm:spPr/>
      <dgm:t>
        <a:bodyPr/>
        <a:lstStyle/>
        <a:p>
          <a:r>
            <a:rPr lang="en-US"/>
            <a:t>Clear and realistic </a:t>
          </a:r>
          <a:r>
            <a:rPr lang="en-US" dirty="0"/>
            <a:t>boundaries</a:t>
          </a:r>
        </a:p>
      </dgm:t>
    </dgm:pt>
    <dgm:pt modelId="{C1097376-10B2-468C-AF19-7DCC16A7B880}" type="parTrans" cxnId="{992AD689-600A-4B21-94F6-D7514759F001}">
      <dgm:prSet/>
      <dgm:spPr/>
      <dgm:t>
        <a:bodyPr/>
        <a:lstStyle/>
        <a:p>
          <a:endParaRPr lang="en-US"/>
        </a:p>
      </dgm:t>
    </dgm:pt>
    <dgm:pt modelId="{5134693A-042A-4094-A480-DD7781D4348C}" type="sibTrans" cxnId="{992AD689-600A-4B21-94F6-D7514759F001}">
      <dgm:prSet/>
      <dgm:spPr/>
      <dgm:t>
        <a:bodyPr/>
        <a:lstStyle/>
        <a:p>
          <a:endParaRPr lang="en-US"/>
        </a:p>
      </dgm:t>
    </dgm:pt>
    <dgm:pt modelId="{9A201A93-6854-48CC-AB1A-2030024D7280}">
      <dgm:prSet phldrT="[Text]"/>
      <dgm:spPr>
        <a:ln w="38100"/>
      </dgm:spPr>
      <dgm:t>
        <a:bodyPr/>
        <a:lstStyle/>
        <a:p>
          <a:r>
            <a:rPr lang="en-US" dirty="0"/>
            <a:t>Support</a:t>
          </a:r>
        </a:p>
      </dgm:t>
    </dgm:pt>
    <dgm:pt modelId="{8C178D8B-B028-42CB-B9A0-4EC660B19AD3}" type="sibTrans" cxnId="{6D3E21FF-1FBE-447B-BBFB-3C8ABA5DCA26}">
      <dgm:prSet/>
      <dgm:spPr/>
      <dgm:t>
        <a:bodyPr/>
        <a:lstStyle/>
        <a:p>
          <a:endParaRPr lang="en-US"/>
        </a:p>
      </dgm:t>
    </dgm:pt>
    <dgm:pt modelId="{F6A4851D-025B-490E-8903-C8ADE44AA304}" type="parTrans" cxnId="{6D3E21FF-1FBE-447B-BBFB-3C8ABA5DCA26}">
      <dgm:prSet/>
      <dgm:spPr/>
      <dgm:t>
        <a:bodyPr/>
        <a:lstStyle/>
        <a:p>
          <a:endParaRPr lang="en-US"/>
        </a:p>
      </dgm:t>
    </dgm:pt>
    <dgm:pt modelId="{C4700127-EEFD-4996-B770-CD393B3C6FA4}">
      <dgm:prSet/>
      <dgm:spPr/>
      <dgm:t>
        <a:bodyPr/>
        <a:lstStyle/>
        <a:p>
          <a:r>
            <a:rPr lang="en-US"/>
            <a:t>Developmentally appropriate challenges </a:t>
          </a:r>
        </a:p>
      </dgm:t>
    </dgm:pt>
    <dgm:pt modelId="{A444B1A7-9480-46AE-A8C3-589AFA46BB2C}" type="parTrans" cxnId="{0FC0F9DE-283D-4B64-BD88-C86E7DFFBA6A}">
      <dgm:prSet/>
      <dgm:spPr/>
      <dgm:t>
        <a:bodyPr/>
        <a:lstStyle/>
        <a:p>
          <a:endParaRPr lang="en-US"/>
        </a:p>
      </dgm:t>
    </dgm:pt>
    <dgm:pt modelId="{70CD184D-DCBD-4EE7-8BE7-BE3E056014BE}" type="sibTrans" cxnId="{0FC0F9DE-283D-4B64-BD88-C86E7DFFBA6A}">
      <dgm:prSet/>
      <dgm:spPr/>
      <dgm:t>
        <a:bodyPr/>
        <a:lstStyle/>
        <a:p>
          <a:endParaRPr lang="en-US"/>
        </a:p>
      </dgm:t>
    </dgm:pt>
    <dgm:pt modelId="{8F80EF15-9E9C-4A65-886F-4541A793D14A}">
      <dgm:prSet/>
      <dgm:spPr/>
      <dgm:t>
        <a:bodyPr/>
        <a:lstStyle/>
        <a:p>
          <a:r>
            <a:rPr lang="en-US" dirty="0"/>
            <a:t>Acknowledging child’s need to be independent </a:t>
          </a:r>
        </a:p>
      </dgm:t>
    </dgm:pt>
    <dgm:pt modelId="{0ABE82CE-DAE3-4A07-8B7F-F13909E236D6}" type="parTrans" cxnId="{DE910094-8A7B-4462-B42B-638BC57577B0}">
      <dgm:prSet/>
      <dgm:spPr/>
      <dgm:t>
        <a:bodyPr/>
        <a:lstStyle/>
        <a:p>
          <a:endParaRPr lang="en-US"/>
        </a:p>
      </dgm:t>
    </dgm:pt>
    <dgm:pt modelId="{B256B65E-7626-4F63-AC2B-668541490A42}" type="sibTrans" cxnId="{DE910094-8A7B-4462-B42B-638BC57577B0}">
      <dgm:prSet/>
      <dgm:spPr/>
      <dgm:t>
        <a:bodyPr/>
        <a:lstStyle/>
        <a:p>
          <a:endParaRPr lang="en-US"/>
        </a:p>
      </dgm:t>
    </dgm:pt>
    <dgm:pt modelId="{761F8227-B8E3-4872-9605-77C28ACD0376}" type="pres">
      <dgm:prSet presAssocID="{8F65F641-D729-4897-9238-38C732A1D602}" presName="outerComposite" presStyleCnt="0">
        <dgm:presLayoutVars>
          <dgm:chMax val="2"/>
          <dgm:animLvl val="lvl"/>
          <dgm:resizeHandles val="exact"/>
        </dgm:presLayoutVars>
      </dgm:prSet>
      <dgm:spPr/>
    </dgm:pt>
    <dgm:pt modelId="{395EE2BA-61C4-435F-A7A9-EA75060B4B57}" type="pres">
      <dgm:prSet presAssocID="{8F65F641-D729-4897-9238-38C732A1D602}" presName="dummyMaxCanvas" presStyleCnt="0"/>
      <dgm:spPr/>
    </dgm:pt>
    <dgm:pt modelId="{3668417D-7C29-4F13-9491-DFBA008E60EC}" type="pres">
      <dgm:prSet presAssocID="{8F65F641-D729-4897-9238-38C732A1D602}" presName="parentComposite" presStyleCnt="0"/>
      <dgm:spPr/>
    </dgm:pt>
    <dgm:pt modelId="{1C58D09F-F695-4CBF-A9E5-82A408A2B08F}" type="pres">
      <dgm:prSet presAssocID="{8F65F641-D729-4897-9238-38C732A1D602}" presName="parent1" presStyleLbl="alignAccFollowNode1" presStyleIdx="0" presStyleCnt="4" custLinFactNeighborY="13046">
        <dgm:presLayoutVars>
          <dgm:chMax val="4"/>
        </dgm:presLayoutVars>
      </dgm:prSet>
      <dgm:spPr/>
    </dgm:pt>
    <dgm:pt modelId="{63B5752C-6603-416E-A2FB-E86565D3BC69}" type="pres">
      <dgm:prSet presAssocID="{8F65F641-D729-4897-9238-38C732A1D602}" presName="parent2" presStyleLbl="alignAccFollowNode1" presStyleIdx="1" presStyleCnt="4" custLinFactNeighborX="-1976" custLinFactNeighborY="11860">
        <dgm:presLayoutVars>
          <dgm:chMax val="4"/>
        </dgm:presLayoutVars>
      </dgm:prSet>
      <dgm:spPr/>
    </dgm:pt>
    <dgm:pt modelId="{4B3AB430-435B-40A2-89BE-AAABC67F1ACD}" type="pres">
      <dgm:prSet presAssocID="{8F65F641-D729-4897-9238-38C732A1D602}" presName="childrenComposite" presStyleCnt="0"/>
      <dgm:spPr/>
    </dgm:pt>
    <dgm:pt modelId="{C690579B-ECD2-4F23-A702-43E5048D9513}" type="pres">
      <dgm:prSet presAssocID="{8F65F641-D729-4897-9238-38C732A1D602}" presName="dummyMaxCanvas_ChildArea" presStyleCnt="0"/>
      <dgm:spPr/>
    </dgm:pt>
    <dgm:pt modelId="{FC7AF42B-1B0A-4E86-AF65-147E1DB81718}" type="pres">
      <dgm:prSet presAssocID="{8F65F641-D729-4897-9238-38C732A1D602}" presName="fulcrum" presStyleLbl="alignAccFollowNode1" presStyleIdx="2" presStyleCnt="4"/>
      <dgm:spPr>
        <a:ln w="38100"/>
      </dgm:spPr>
    </dgm:pt>
    <dgm:pt modelId="{E54F6A0E-F68F-4F9C-9073-065B4A2A8F22}" type="pres">
      <dgm:prSet presAssocID="{8F65F641-D729-4897-9238-38C732A1D602}" presName="balance_22" presStyleLbl="alignAccFollowNode1" presStyleIdx="3" presStyleCnt="4">
        <dgm:presLayoutVars>
          <dgm:bulletEnabled val="1"/>
        </dgm:presLayoutVars>
      </dgm:prSet>
      <dgm:spPr>
        <a:ln w="34925"/>
      </dgm:spPr>
    </dgm:pt>
    <dgm:pt modelId="{5752D8DB-E371-45AD-983D-E372DEAA8853}" type="pres">
      <dgm:prSet presAssocID="{8F65F641-D729-4897-9238-38C732A1D602}" presName="right_22_1" presStyleLbl="node1" presStyleIdx="0" presStyleCnt="4">
        <dgm:presLayoutVars>
          <dgm:bulletEnabled val="1"/>
        </dgm:presLayoutVars>
      </dgm:prSet>
      <dgm:spPr/>
    </dgm:pt>
    <dgm:pt modelId="{F5669E2B-BAAF-4412-9256-6B140BC30A96}" type="pres">
      <dgm:prSet presAssocID="{8F65F641-D729-4897-9238-38C732A1D602}" presName="right_22_2" presStyleLbl="node1" presStyleIdx="1" presStyleCnt="4">
        <dgm:presLayoutVars>
          <dgm:bulletEnabled val="1"/>
        </dgm:presLayoutVars>
      </dgm:prSet>
      <dgm:spPr/>
    </dgm:pt>
    <dgm:pt modelId="{EBF53F84-064A-4B20-AA65-782FBCB1D7D9}" type="pres">
      <dgm:prSet presAssocID="{8F65F641-D729-4897-9238-38C732A1D602}" presName="left_22_1" presStyleLbl="node1" presStyleIdx="2" presStyleCnt="4">
        <dgm:presLayoutVars>
          <dgm:bulletEnabled val="1"/>
        </dgm:presLayoutVars>
      </dgm:prSet>
      <dgm:spPr/>
    </dgm:pt>
    <dgm:pt modelId="{C92A1F1F-2D0D-4F01-8FE5-878BD3B0C954}" type="pres">
      <dgm:prSet presAssocID="{8F65F641-D729-4897-9238-38C732A1D602}" presName="left_22_2" presStyleLbl="node1" presStyleIdx="3" presStyleCnt="4">
        <dgm:presLayoutVars>
          <dgm:bulletEnabled val="1"/>
        </dgm:presLayoutVars>
      </dgm:prSet>
      <dgm:spPr/>
    </dgm:pt>
  </dgm:ptLst>
  <dgm:cxnLst>
    <dgm:cxn modelId="{D8AE260F-D2DC-4E35-987B-C9F883427383}" srcId="{9A201A93-6854-48CC-AB1A-2030024D7280}" destId="{947AC13D-652E-438A-BED0-E54E0AED4115}" srcOrd="1" destOrd="0" parTransId="{EB0DFDAC-2A8C-4756-B7A1-27608CFA9DFA}" sibTransId="{E6809CFE-4D7C-45D3-B263-8221275D60A6}"/>
    <dgm:cxn modelId="{FF9B9912-E5D8-45D3-89ED-1515CCB9E67E}" type="presOf" srcId="{1A8EA46C-3F0B-48FB-B822-CF4245F35609}" destId="{63B5752C-6603-416E-A2FB-E86565D3BC69}" srcOrd="0" destOrd="0" presId="urn:microsoft.com/office/officeart/2005/8/layout/balance1"/>
    <dgm:cxn modelId="{F9647A33-CF72-4A03-931A-2FCA552F9F78}" type="presOf" srcId="{C4700127-EEFD-4996-B770-CD393B3C6FA4}" destId="{5752D8DB-E371-45AD-983D-E372DEAA8853}" srcOrd="0" destOrd="0" presId="urn:microsoft.com/office/officeart/2005/8/layout/balance1"/>
    <dgm:cxn modelId="{83786D86-1617-424B-AEA4-08060B93FDDD}" type="presOf" srcId="{8F65F641-D729-4897-9238-38C732A1D602}" destId="{761F8227-B8E3-4872-9605-77C28ACD0376}" srcOrd="0" destOrd="0" presId="urn:microsoft.com/office/officeart/2005/8/layout/balance1"/>
    <dgm:cxn modelId="{CF6C2488-D963-492C-8CAE-95D618C1AD42}" srcId="{8F65F641-D729-4897-9238-38C732A1D602}" destId="{1A8EA46C-3F0B-48FB-B822-CF4245F35609}" srcOrd="1" destOrd="0" parTransId="{623E1CBA-D277-444A-854D-DFBE06DE65D3}" sibTransId="{BFFB49DB-41DD-46A7-82CE-897656C694A2}"/>
    <dgm:cxn modelId="{992AD689-600A-4B21-94F6-D7514759F001}" srcId="{1A8EA46C-3F0B-48FB-B822-CF4245F35609}" destId="{EFE05435-51B1-413D-B704-3B9D9112DA85}" srcOrd="1" destOrd="0" parTransId="{C1097376-10B2-468C-AF19-7DCC16A7B880}" sibTransId="{5134693A-042A-4094-A480-DD7781D4348C}"/>
    <dgm:cxn modelId="{DE910094-8A7B-4462-B42B-638BC57577B0}" srcId="{9A201A93-6854-48CC-AB1A-2030024D7280}" destId="{8F80EF15-9E9C-4A65-886F-4541A793D14A}" srcOrd="0" destOrd="0" parTransId="{0ABE82CE-DAE3-4A07-8B7F-F13909E236D6}" sibTransId="{B256B65E-7626-4F63-AC2B-668541490A42}"/>
    <dgm:cxn modelId="{CAA501AE-8509-454D-A4AE-E7D9B87CFA79}" type="presOf" srcId="{9A201A93-6854-48CC-AB1A-2030024D7280}" destId="{1C58D09F-F695-4CBF-A9E5-82A408A2B08F}" srcOrd="0" destOrd="0" presId="urn:microsoft.com/office/officeart/2005/8/layout/balance1"/>
    <dgm:cxn modelId="{21FAD5C0-659C-4519-AC71-B2C42859E176}" type="presOf" srcId="{947AC13D-652E-438A-BED0-E54E0AED4115}" destId="{C92A1F1F-2D0D-4F01-8FE5-878BD3B0C954}" srcOrd="0" destOrd="0" presId="urn:microsoft.com/office/officeart/2005/8/layout/balance1"/>
    <dgm:cxn modelId="{F1A4D2C3-C08B-4E0D-A947-C0DE17D40992}" type="presOf" srcId="{8F80EF15-9E9C-4A65-886F-4541A793D14A}" destId="{EBF53F84-064A-4B20-AA65-782FBCB1D7D9}" srcOrd="0" destOrd="0" presId="urn:microsoft.com/office/officeart/2005/8/layout/balance1"/>
    <dgm:cxn modelId="{0FC0F9DE-283D-4B64-BD88-C86E7DFFBA6A}" srcId="{1A8EA46C-3F0B-48FB-B822-CF4245F35609}" destId="{C4700127-EEFD-4996-B770-CD393B3C6FA4}" srcOrd="0" destOrd="0" parTransId="{A444B1A7-9480-46AE-A8C3-589AFA46BB2C}" sibTransId="{70CD184D-DCBD-4EE7-8BE7-BE3E056014BE}"/>
    <dgm:cxn modelId="{DB2CB9F3-9057-4C1F-BF18-8A13390EFC35}" type="presOf" srcId="{EFE05435-51B1-413D-B704-3B9D9112DA85}" destId="{F5669E2B-BAAF-4412-9256-6B140BC30A96}" srcOrd="0" destOrd="0" presId="urn:microsoft.com/office/officeart/2005/8/layout/balance1"/>
    <dgm:cxn modelId="{6D3E21FF-1FBE-447B-BBFB-3C8ABA5DCA26}" srcId="{8F65F641-D729-4897-9238-38C732A1D602}" destId="{9A201A93-6854-48CC-AB1A-2030024D7280}" srcOrd="0" destOrd="0" parTransId="{F6A4851D-025B-490E-8903-C8ADE44AA304}" sibTransId="{8C178D8B-B028-42CB-B9A0-4EC660B19AD3}"/>
    <dgm:cxn modelId="{AF9BE8C1-D783-4296-8B70-27950427CA89}" type="presParOf" srcId="{761F8227-B8E3-4872-9605-77C28ACD0376}" destId="{395EE2BA-61C4-435F-A7A9-EA75060B4B57}" srcOrd="0" destOrd="0" presId="urn:microsoft.com/office/officeart/2005/8/layout/balance1"/>
    <dgm:cxn modelId="{228727F5-1D4E-4CC3-8459-F1AB76A75705}" type="presParOf" srcId="{761F8227-B8E3-4872-9605-77C28ACD0376}" destId="{3668417D-7C29-4F13-9491-DFBA008E60EC}" srcOrd="1" destOrd="0" presId="urn:microsoft.com/office/officeart/2005/8/layout/balance1"/>
    <dgm:cxn modelId="{30D22026-F314-438C-93CC-B5ACF6B651DB}" type="presParOf" srcId="{3668417D-7C29-4F13-9491-DFBA008E60EC}" destId="{1C58D09F-F695-4CBF-A9E5-82A408A2B08F}" srcOrd="0" destOrd="0" presId="urn:microsoft.com/office/officeart/2005/8/layout/balance1"/>
    <dgm:cxn modelId="{D96B1699-7AF7-4E12-91FB-217C900C781A}" type="presParOf" srcId="{3668417D-7C29-4F13-9491-DFBA008E60EC}" destId="{63B5752C-6603-416E-A2FB-E86565D3BC69}" srcOrd="1" destOrd="0" presId="urn:microsoft.com/office/officeart/2005/8/layout/balance1"/>
    <dgm:cxn modelId="{CA1F7FA7-9D6C-4840-B9CA-1C8AEF2A0FF5}" type="presParOf" srcId="{761F8227-B8E3-4872-9605-77C28ACD0376}" destId="{4B3AB430-435B-40A2-89BE-AAABC67F1ACD}" srcOrd="2" destOrd="0" presId="urn:microsoft.com/office/officeart/2005/8/layout/balance1"/>
    <dgm:cxn modelId="{9C4BFDBC-41B7-46CA-99BD-756DD35136E1}" type="presParOf" srcId="{4B3AB430-435B-40A2-89BE-AAABC67F1ACD}" destId="{C690579B-ECD2-4F23-A702-43E5048D9513}" srcOrd="0" destOrd="0" presId="urn:microsoft.com/office/officeart/2005/8/layout/balance1"/>
    <dgm:cxn modelId="{A99EE2F1-C497-4011-81C1-7B384B811590}" type="presParOf" srcId="{4B3AB430-435B-40A2-89BE-AAABC67F1ACD}" destId="{FC7AF42B-1B0A-4E86-AF65-147E1DB81718}" srcOrd="1" destOrd="0" presId="urn:microsoft.com/office/officeart/2005/8/layout/balance1"/>
    <dgm:cxn modelId="{525715CF-CDFE-4E34-A009-C1AA70E2E435}" type="presParOf" srcId="{4B3AB430-435B-40A2-89BE-AAABC67F1ACD}" destId="{E54F6A0E-F68F-4F9C-9073-065B4A2A8F22}" srcOrd="2" destOrd="0" presId="urn:microsoft.com/office/officeart/2005/8/layout/balance1"/>
    <dgm:cxn modelId="{8043BF39-A707-4BDE-9A63-CBB3B0ED34A5}" type="presParOf" srcId="{4B3AB430-435B-40A2-89BE-AAABC67F1ACD}" destId="{5752D8DB-E371-45AD-983D-E372DEAA8853}" srcOrd="3" destOrd="0" presId="urn:microsoft.com/office/officeart/2005/8/layout/balance1"/>
    <dgm:cxn modelId="{E164F849-714F-4123-93E3-D55E75BFC18D}" type="presParOf" srcId="{4B3AB430-435B-40A2-89BE-AAABC67F1ACD}" destId="{F5669E2B-BAAF-4412-9256-6B140BC30A96}" srcOrd="4" destOrd="0" presId="urn:microsoft.com/office/officeart/2005/8/layout/balance1"/>
    <dgm:cxn modelId="{CCADC100-113C-462F-84DF-5C64F41431DD}" type="presParOf" srcId="{4B3AB430-435B-40A2-89BE-AAABC67F1ACD}" destId="{EBF53F84-064A-4B20-AA65-782FBCB1D7D9}" srcOrd="5" destOrd="0" presId="urn:microsoft.com/office/officeart/2005/8/layout/balance1"/>
    <dgm:cxn modelId="{4CC47E8C-BF74-4D8D-8304-50CEA1E3945A}" type="presParOf" srcId="{4B3AB430-435B-40A2-89BE-AAABC67F1ACD}" destId="{C92A1F1F-2D0D-4F01-8FE5-878BD3B0C954}" srcOrd="6" destOrd="0" presId="urn:microsoft.com/office/officeart/2005/8/layout/balanc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58D09F-F695-4CBF-A9E5-82A408A2B08F}">
      <dsp:nvSpPr>
        <dsp:cNvPr id="0" name=""/>
        <dsp:cNvSpPr/>
      </dsp:nvSpPr>
      <dsp:spPr>
        <a:xfrm>
          <a:off x="2178785" y="111793"/>
          <a:ext cx="1542448" cy="856915"/>
        </a:xfrm>
        <a:prstGeom prst="roundRect">
          <a:avLst>
            <a:gd name="adj" fmla="val 10000"/>
          </a:avLst>
        </a:prstGeom>
        <a:solidFill>
          <a:schemeClr val="accent1">
            <a:alpha val="90000"/>
            <a:tint val="40000"/>
            <a:hueOff val="0"/>
            <a:satOff val="0"/>
            <a:lumOff val="0"/>
            <a:alphaOff val="0"/>
          </a:schemeClr>
        </a:solidFill>
        <a:ln w="38100" cap="flat" cmpd="sng" algn="ctr">
          <a:solidFill>
            <a:scrgbClr r="0" g="0" b="0"/>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Support</a:t>
          </a:r>
        </a:p>
      </dsp:txBody>
      <dsp:txXfrm>
        <a:off x="2203883" y="136891"/>
        <a:ext cx="1492252" cy="806719"/>
      </dsp:txXfrm>
    </dsp:sp>
    <dsp:sp modelId="{63B5752C-6603-416E-A2FB-E86565D3BC69}">
      <dsp:nvSpPr>
        <dsp:cNvPr id="0" name=""/>
        <dsp:cNvSpPr/>
      </dsp:nvSpPr>
      <dsp:spPr>
        <a:xfrm>
          <a:off x="4376287" y="101630"/>
          <a:ext cx="1542448" cy="856915"/>
        </a:xfrm>
        <a:prstGeom prst="roundRect">
          <a:avLst>
            <a:gd name="adj" fmla="val 10000"/>
          </a:avLst>
        </a:prstGeom>
        <a:solidFill>
          <a:schemeClr val="accent1">
            <a:alpha val="90000"/>
            <a:tint val="40000"/>
            <a:hueOff val="0"/>
            <a:satOff val="0"/>
            <a:lumOff val="0"/>
            <a:alphaOff val="0"/>
          </a:schemeClr>
        </a:solidFill>
        <a:ln w="38100" cap="flat" cmpd="sng" algn="ctr">
          <a:solidFill>
            <a:scrgbClr r="0" g="0" b="0"/>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Expectations</a:t>
          </a:r>
        </a:p>
      </dsp:txBody>
      <dsp:txXfrm>
        <a:off x="4401385" y="126728"/>
        <a:ext cx="1492252" cy="806719"/>
      </dsp:txXfrm>
    </dsp:sp>
    <dsp:sp modelId="{FC7AF42B-1B0A-4E86-AF65-147E1DB81718}">
      <dsp:nvSpPr>
        <dsp:cNvPr id="0" name=""/>
        <dsp:cNvSpPr/>
      </dsp:nvSpPr>
      <dsp:spPr>
        <a:xfrm>
          <a:off x="3742656" y="3641892"/>
          <a:ext cx="642686" cy="642686"/>
        </a:xfrm>
        <a:prstGeom prst="triangle">
          <a:avLst/>
        </a:prstGeom>
        <a:solidFill>
          <a:schemeClr val="accent1">
            <a:alpha val="90000"/>
            <a:tint val="40000"/>
            <a:hueOff val="0"/>
            <a:satOff val="0"/>
            <a:lumOff val="0"/>
            <a:alphaOff val="0"/>
          </a:schemeClr>
        </a:solidFill>
        <a:ln w="38100" cap="flat" cmpd="sng" algn="ctr">
          <a:solidFill>
            <a:scrgbClr r="0" g="0" b="0"/>
          </a:solidFill>
          <a:prstDash val="solid"/>
        </a:ln>
        <a:effectLst/>
      </dsp:spPr>
      <dsp:style>
        <a:lnRef idx="2">
          <a:scrgbClr r="0" g="0" b="0"/>
        </a:lnRef>
        <a:fillRef idx="1">
          <a:scrgbClr r="0" g="0" b="0"/>
        </a:fillRef>
        <a:effectRef idx="0">
          <a:scrgbClr r="0" g="0" b="0"/>
        </a:effectRef>
        <a:fontRef idx="minor"/>
      </dsp:style>
    </dsp:sp>
    <dsp:sp modelId="{E54F6A0E-F68F-4F9C-9073-065B4A2A8F22}">
      <dsp:nvSpPr>
        <dsp:cNvPr id="0" name=""/>
        <dsp:cNvSpPr/>
      </dsp:nvSpPr>
      <dsp:spPr>
        <a:xfrm>
          <a:off x="2135939" y="3372820"/>
          <a:ext cx="3856121" cy="260502"/>
        </a:xfrm>
        <a:prstGeom prst="rect">
          <a:avLst/>
        </a:prstGeom>
        <a:solidFill>
          <a:schemeClr val="accent1">
            <a:alpha val="90000"/>
            <a:tint val="40000"/>
            <a:hueOff val="0"/>
            <a:satOff val="0"/>
            <a:lumOff val="0"/>
            <a:alphaOff val="0"/>
          </a:schemeClr>
        </a:solidFill>
        <a:ln w="34925" cap="flat" cmpd="sng" algn="ctr">
          <a:solidFill>
            <a:scrgbClr r="0" g="0" b="0"/>
          </a:solidFill>
          <a:prstDash val="solid"/>
        </a:ln>
        <a:effectLst/>
      </dsp:spPr>
      <dsp:style>
        <a:lnRef idx="2">
          <a:scrgbClr r="0" g="0" b="0"/>
        </a:lnRef>
        <a:fillRef idx="1">
          <a:scrgbClr r="0" g="0" b="0"/>
        </a:fillRef>
        <a:effectRef idx="0">
          <a:scrgbClr r="0" g="0" b="0"/>
        </a:effectRef>
        <a:fontRef idx="minor"/>
      </dsp:style>
    </dsp:sp>
    <dsp:sp modelId="{5752D8DB-E371-45AD-983D-E372DEAA8853}">
      <dsp:nvSpPr>
        <dsp:cNvPr id="0" name=""/>
        <dsp:cNvSpPr/>
      </dsp:nvSpPr>
      <dsp:spPr>
        <a:xfrm>
          <a:off x="4406766" y="2245119"/>
          <a:ext cx="1542448" cy="1096852"/>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Developmentally appropriate challenges </a:t>
          </a:r>
        </a:p>
      </dsp:txBody>
      <dsp:txXfrm>
        <a:off x="4460310" y="2298663"/>
        <a:ext cx="1435360" cy="989764"/>
      </dsp:txXfrm>
    </dsp:sp>
    <dsp:sp modelId="{F5669E2B-BAAF-4412-9256-6B140BC30A96}">
      <dsp:nvSpPr>
        <dsp:cNvPr id="0" name=""/>
        <dsp:cNvSpPr/>
      </dsp:nvSpPr>
      <dsp:spPr>
        <a:xfrm>
          <a:off x="4406766" y="1096852"/>
          <a:ext cx="1542448" cy="1096852"/>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Clear and realistic </a:t>
          </a:r>
          <a:r>
            <a:rPr lang="en-US" sz="1500" kern="1200" dirty="0"/>
            <a:t>boundaries</a:t>
          </a:r>
        </a:p>
      </dsp:txBody>
      <dsp:txXfrm>
        <a:off x="4460310" y="1150396"/>
        <a:ext cx="1435360" cy="989764"/>
      </dsp:txXfrm>
    </dsp:sp>
    <dsp:sp modelId="{EBF53F84-064A-4B20-AA65-782FBCB1D7D9}">
      <dsp:nvSpPr>
        <dsp:cNvPr id="0" name=""/>
        <dsp:cNvSpPr/>
      </dsp:nvSpPr>
      <dsp:spPr>
        <a:xfrm>
          <a:off x="2178785" y="2245119"/>
          <a:ext cx="1542448" cy="1096852"/>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Acknowledging child’s need to be independent </a:t>
          </a:r>
        </a:p>
      </dsp:txBody>
      <dsp:txXfrm>
        <a:off x="2232329" y="2298663"/>
        <a:ext cx="1435360" cy="989764"/>
      </dsp:txXfrm>
    </dsp:sp>
    <dsp:sp modelId="{C92A1F1F-2D0D-4F01-8FE5-878BD3B0C954}">
      <dsp:nvSpPr>
        <dsp:cNvPr id="0" name=""/>
        <dsp:cNvSpPr/>
      </dsp:nvSpPr>
      <dsp:spPr>
        <a:xfrm>
          <a:off x="2178785" y="1096852"/>
          <a:ext cx="1542448" cy="1096852"/>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Warmth and understanding</a:t>
          </a:r>
        </a:p>
      </dsp:txBody>
      <dsp:txXfrm>
        <a:off x="2232329" y="1150396"/>
        <a:ext cx="1435360" cy="989764"/>
      </dsp:txXfrm>
    </dsp:sp>
  </dsp:spTree>
</dsp:drawing>
</file>

<file path=ppt/diagrams/layout1.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D6E8870F-1A48-43A2-A007-2348C2B9745E}" type="datetimeFigureOut">
              <a:rPr lang="en-US" smtClean="0"/>
              <a:t>5/29/2018</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51AC5B93-CA34-49DE-A280-558E83BB834C}" type="slidenum">
              <a:rPr lang="en-US" smtClean="0"/>
              <a:t>‹#›</a:t>
            </a:fld>
            <a:endParaRPr lang="en-US"/>
          </a:p>
        </p:txBody>
      </p:sp>
    </p:spTree>
    <p:extLst>
      <p:ext uri="{BB962C8B-B14F-4D97-AF65-F5344CB8AC3E}">
        <p14:creationId xmlns:p14="http://schemas.microsoft.com/office/powerpoint/2010/main" val="15443941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80DBB9B0-4661-411B-B556-887633A3B128}" type="datetimeFigureOut">
              <a:rPr lang="en-US" smtClean="0"/>
              <a:t>5/29/2018</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C24F3E57-140F-42E5-ACA7-3B197A5F54F0}" type="slidenum">
              <a:rPr lang="en-US" smtClean="0"/>
              <a:t>‹#›</a:t>
            </a:fld>
            <a:endParaRPr lang="en-US"/>
          </a:p>
        </p:txBody>
      </p:sp>
    </p:spTree>
    <p:extLst>
      <p:ext uri="{BB962C8B-B14F-4D97-AF65-F5344CB8AC3E}">
        <p14:creationId xmlns:p14="http://schemas.microsoft.com/office/powerpoint/2010/main" val="11948867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4F3E57-140F-42E5-ACA7-3B197A5F54F0}" type="slidenum">
              <a:rPr lang="en-US" smtClean="0"/>
              <a:t>1</a:t>
            </a:fld>
            <a:endParaRPr lang="en-US"/>
          </a:p>
        </p:txBody>
      </p:sp>
    </p:spTree>
    <p:extLst>
      <p:ext uri="{BB962C8B-B14F-4D97-AF65-F5344CB8AC3E}">
        <p14:creationId xmlns:p14="http://schemas.microsoft.com/office/powerpoint/2010/main" val="19898805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Influences on parenting - our own parents, siblings, extended family, friends, church, community, school, WIC, community organizations, public policy, historic trauma all impact how we parent.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Research shows parents in the United States are increasingly dependent on resources on the outer part of the circle, seeking opportunities to learn from other families and needing assistance from agencies within the community for social support needed to thrive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Reasons why: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Parents are more likely to live away from their families of origin, at greater risk for social isolation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Children and parent needs are great during the period of 0-5 years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New challenges continue to arise for families (e.g. technology, marketing to kids, etc.).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C24F3E57-140F-42E5-ACA7-3B197A5F54F0}" type="slidenum">
              <a:rPr lang="en-US" smtClean="0"/>
              <a:t>10</a:t>
            </a:fld>
            <a:endParaRPr lang="en-US"/>
          </a:p>
        </p:txBody>
      </p:sp>
    </p:spTree>
    <p:extLst>
      <p:ext uri="{BB962C8B-B14F-4D97-AF65-F5344CB8AC3E}">
        <p14:creationId xmlns:p14="http://schemas.microsoft.com/office/powerpoint/2010/main" val="26559668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1774" rtl="0" eaLnBrk="1" fontAlgn="auto" latinLnBrk="0" hangingPunct="1">
              <a:lnSpc>
                <a:spcPct val="100000"/>
              </a:lnSpc>
              <a:spcBef>
                <a:spcPts val="0"/>
              </a:spcBef>
              <a:spcAft>
                <a:spcPts val="0"/>
              </a:spcAft>
              <a:buClrTx/>
              <a:buSzTx/>
              <a:buFontTx/>
              <a:buNone/>
              <a:tabLst/>
              <a:defRPr/>
            </a:pPr>
            <a:r>
              <a:rPr lang="en-US" dirty="0"/>
              <a:t>From the 2015 Zero to Three survey:</a:t>
            </a:r>
          </a:p>
          <a:p>
            <a:r>
              <a:rPr lang="en-US" dirty="0"/>
              <a:t>While parents respond they understand the importance of the first 5 years of a child’s life, 58% of parents find this notion both motivating and terrifying to varying degrees. 1 in 4 parents feel equally terrified and motivated.</a:t>
            </a:r>
          </a:p>
        </p:txBody>
      </p:sp>
      <p:sp>
        <p:nvSpPr>
          <p:cNvPr id="4" name="Slide Number Placeholder 3"/>
          <p:cNvSpPr>
            <a:spLocks noGrp="1"/>
          </p:cNvSpPr>
          <p:nvPr>
            <p:ph type="sldNum" sz="quarter" idx="10"/>
          </p:nvPr>
        </p:nvSpPr>
        <p:spPr/>
        <p:txBody>
          <a:bodyPr/>
          <a:lstStyle/>
          <a:p>
            <a:fld id="{C24F3E57-140F-42E5-ACA7-3B197A5F54F0}" type="slidenum">
              <a:rPr lang="en-US" smtClean="0"/>
              <a:t>12</a:t>
            </a:fld>
            <a:endParaRPr lang="en-US"/>
          </a:p>
        </p:txBody>
      </p:sp>
    </p:spTree>
    <p:extLst>
      <p:ext uri="{BB962C8B-B14F-4D97-AF65-F5344CB8AC3E}">
        <p14:creationId xmlns:p14="http://schemas.microsoft.com/office/powerpoint/2010/main" val="34085070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During the prenatal period, the biology and well being of the mother causes a hormonal reaction in the womb. Maternal stress creates a chemical response, produces cortisol and sets up a chronic activation. These chemicals can pass through the placenta to the developing infant and he/she learns safety/danger in the womb. As a result infants exposed to hormones of mom’s chronic stress are born reacting differently to the environment ready to determine whether the world is a safe or threatening place.</a:t>
            </a:r>
          </a:p>
        </p:txBody>
      </p:sp>
      <p:sp>
        <p:nvSpPr>
          <p:cNvPr id="4" name="Slide Number Placeholder 3"/>
          <p:cNvSpPr>
            <a:spLocks noGrp="1"/>
          </p:cNvSpPr>
          <p:nvPr>
            <p:ph type="sldNum" sz="quarter" idx="10"/>
          </p:nvPr>
        </p:nvSpPr>
        <p:spPr/>
        <p:txBody>
          <a:bodyPr/>
          <a:lstStyle/>
          <a:p>
            <a:fld id="{C24F3E57-140F-42E5-ACA7-3B197A5F54F0}" type="slidenum">
              <a:rPr lang="en-US" smtClean="0"/>
              <a:t>13</a:t>
            </a:fld>
            <a:endParaRPr lang="en-US"/>
          </a:p>
        </p:txBody>
      </p:sp>
    </p:spTree>
    <p:extLst>
      <p:ext uri="{BB962C8B-B14F-4D97-AF65-F5344CB8AC3E}">
        <p14:creationId xmlns:p14="http://schemas.microsoft.com/office/powerpoint/2010/main" val="12700632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Research related to serve and return: A research project conducted at the University of Oregon: Filming Interactions to Nurture Development (FIND) uses a video coaching program aimed at strengthening positive interactions between caregivers and children. </a:t>
            </a:r>
          </a:p>
          <a:p>
            <a:r>
              <a:rPr lang="en-US" dirty="0"/>
              <a:t>Within the project, 5 specific elements of serve and return are emphasized:</a:t>
            </a:r>
          </a:p>
          <a:p>
            <a:pPr marL="228600" indent="-228600">
              <a:buAutoNum type="arabicPeriod"/>
            </a:pPr>
            <a:r>
              <a:rPr lang="en-US" dirty="0"/>
              <a:t>Sharing the child’s focus</a:t>
            </a:r>
          </a:p>
          <a:p>
            <a:pPr marL="228600" indent="-228600">
              <a:buAutoNum type="arabicPeriod"/>
            </a:pPr>
            <a:r>
              <a:rPr lang="en-US" dirty="0"/>
              <a:t>Supporting and encouraging the child</a:t>
            </a:r>
          </a:p>
          <a:p>
            <a:pPr marL="228600" indent="-228600">
              <a:buAutoNum type="arabicPeriod"/>
            </a:pPr>
            <a:r>
              <a:rPr lang="en-US" dirty="0"/>
              <a:t>Naming (providing a label for what the child is seeing, doing, or feeling)</a:t>
            </a:r>
          </a:p>
          <a:p>
            <a:pPr marL="228600" indent="-228600">
              <a:buAutoNum type="arabicPeriod"/>
            </a:pPr>
            <a:r>
              <a:rPr lang="en-US" dirty="0"/>
              <a:t>Back and forth interaction</a:t>
            </a:r>
          </a:p>
          <a:p>
            <a:pPr marL="228600" indent="-228600">
              <a:buAutoNum type="arabicPeriod"/>
            </a:pPr>
            <a:r>
              <a:rPr lang="en-US" dirty="0"/>
              <a:t>Endings and beginnings (noticing the ending of one interaction and the beginning of a new one)</a:t>
            </a:r>
          </a:p>
          <a:p>
            <a:pPr marL="0" indent="0">
              <a:buNone/>
            </a:pPr>
            <a:endParaRPr lang="en-US" dirty="0"/>
          </a:p>
          <a:p>
            <a:pPr marL="0" indent="0">
              <a:buNone/>
            </a:pPr>
            <a:r>
              <a:rPr lang="en-US" dirty="0"/>
              <a:t>https://www.brainbuildingoregon.com/project/find/</a:t>
            </a:r>
          </a:p>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C24F3E57-140F-42E5-ACA7-3B197A5F54F0}" type="slidenum">
              <a:rPr lang="en-US" smtClean="0"/>
              <a:t>14</a:t>
            </a:fld>
            <a:endParaRPr lang="en-US"/>
          </a:p>
        </p:txBody>
      </p:sp>
    </p:spTree>
    <p:extLst>
      <p:ext uri="{BB962C8B-B14F-4D97-AF65-F5344CB8AC3E}">
        <p14:creationId xmlns:p14="http://schemas.microsoft.com/office/powerpoint/2010/main" val="909005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Experiences in the early years create the structure that complex skills build on – builds an electrical circuit. </a:t>
            </a:r>
          </a:p>
          <a:p>
            <a:r>
              <a:rPr lang="en-US" dirty="0"/>
              <a:t>The picture on the left shows the rich web of neural pathways in the brain. The picture on the right shows neural pathways over time – some get larger, stronger, more efficient and others are removed or pruned. Stress can impact the strength of connections and put stress on the circuits. There is power in interactions, responsive care and routines.</a:t>
            </a:r>
          </a:p>
          <a:p>
            <a:r>
              <a:rPr lang="en-US" dirty="0"/>
              <a:t>Research conducted at University of Oregon has shown that parental bickering, fighting, conflict even when the infant is asleep can create a stress response in the infant based on the emotional tone of the parents.</a:t>
            </a:r>
          </a:p>
        </p:txBody>
      </p:sp>
      <p:sp>
        <p:nvSpPr>
          <p:cNvPr id="4" name="Slide Number Placeholder 3"/>
          <p:cNvSpPr>
            <a:spLocks noGrp="1"/>
          </p:cNvSpPr>
          <p:nvPr>
            <p:ph type="sldNum" sz="quarter" idx="10"/>
          </p:nvPr>
        </p:nvSpPr>
        <p:spPr/>
        <p:txBody>
          <a:bodyPr/>
          <a:lstStyle/>
          <a:p>
            <a:fld id="{C24F3E57-140F-42E5-ACA7-3B197A5F54F0}" type="slidenum">
              <a:rPr lang="en-US" smtClean="0"/>
              <a:t>15</a:t>
            </a:fld>
            <a:endParaRPr lang="en-US"/>
          </a:p>
        </p:txBody>
      </p:sp>
    </p:spTree>
    <p:extLst>
      <p:ext uri="{BB962C8B-B14F-4D97-AF65-F5344CB8AC3E}">
        <p14:creationId xmlns:p14="http://schemas.microsoft.com/office/powerpoint/2010/main" val="18578054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theory of attachment was identified by researcher, John Bowlby (1968). Bowlby demonstrated that the most basic need for an infant is the physical proximity of a primary attachment figure. This attachment has a neurobiological foundation that sets a pattern for the infant/child that determines how he/she will interact with the world into adulthood.</a:t>
            </a:r>
          </a:p>
          <a:p>
            <a:r>
              <a:rPr lang="en-US" dirty="0"/>
              <a:t>Sensitive period 3-6 months</a:t>
            </a:r>
          </a:p>
        </p:txBody>
      </p:sp>
      <p:sp>
        <p:nvSpPr>
          <p:cNvPr id="4" name="Slide Number Placeholder 3"/>
          <p:cNvSpPr>
            <a:spLocks noGrp="1"/>
          </p:cNvSpPr>
          <p:nvPr>
            <p:ph type="sldNum" sz="quarter" idx="10"/>
          </p:nvPr>
        </p:nvSpPr>
        <p:spPr/>
        <p:txBody>
          <a:bodyPr/>
          <a:lstStyle/>
          <a:p>
            <a:fld id="{C24F3E57-140F-42E5-ACA7-3B197A5F54F0}" type="slidenum">
              <a:rPr lang="en-US" smtClean="0"/>
              <a:t>16</a:t>
            </a:fld>
            <a:endParaRPr lang="en-US"/>
          </a:p>
        </p:txBody>
      </p:sp>
    </p:spTree>
    <p:extLst>
      <p:ext uri="{BB962C8B-B14F-4D97-AF65-F5344CB8AC3E}">
        <p14:creationId xmlns:p14="http://schemas.microsoft.com/office/powerpoint/2010/main" val="28383724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People are the most important object in an infant’s world. Parents provide a safe and secure base for the children- where a child can explore the world and have safe haven to return to. You probably see this in clinic all the time. The child will wander off but when confronted with a new person or situation they run back to the parent’s side for protection.</a:t>
            </a:r>
          </a:p>
          <a:p>
            <a:r>
              <a:rPr lang="en-US" dirty="0"/>
              <a:t>Parents routinely overestimate the child’s ability to manage their own feelings. You might hear a parent state: He can stop crying if he wanted to but he doesn’t want to. Self-regulation takes years (sometimes in the mid-20’s!) to achieve. Children need to know that the parent will be there to help manage emotions. To be bigger, stronger and wiser</a:t>
            </a:r>
          </a:p>
          <a:p>
            <a:r>
              <a:rPr lang="en-US" dirty="0"/>
              <a:t>And children are resilient when a parent can help soothe the child when an outburst has happened. When there is a rupture in the relationship, the child needs to </a:t>
            </a:r>
            <a:r>
              <a:rPr lang="en-US"/>
              <a:t>know the parent </a:t>
            </a:r>
            <a:r>
              <a:rPr lang="en-US" dirty="0"/>
              <a:t>will make repairs. Referred to as rupture and repair.</a:t>
            </a:r>
          </a:p>
          <a:p>
            <a:endParaRPr lang="en-US" dirty="0"/>
          </a:p>
        </p:txBody>
      </p:sp>
      <p:sp>
        <p:nvSpPr>
          <p:cNvPr id="4" name="Slide Number Placeholder 3"/>
          <p:cNvSpPr>
            <a:spLocks noGrp="1"/>
          </p:cNvSpPr>
          <p:nvPr>
            <p:ph type="sldNum" sz="quarter" idx="10"/>
          </p:nvPr>
        </p:nvSpPr>
        <p:spPr/>
        <p:txBody>
          <a:bodyPr/>
          <a:lstStyle/>
          <a:p>
            <a:fld id="{C24F3E57-140F-42E5-ACA7-3B197A5F54F0}" type="slidenum">
              <a:rPr lang="en-US" smtClean="0"/>
              <a:t>17</a:t>
            </a:fld>
            <a:endParaRPr lang="en-US"/>
          </a:p>
        </p:txBody>
      </p:sp>
    </p:spTree>
    <p:extLst>
      <p:ext uri="{BB962C8B-B14F-4D97-AF65-F5344CB8AC3E}">
        <p14:creationId xmlns:p14="http://schemas.microsoft.com/office/powerpoint/2010/main" val="30029537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message in the video regarding “the good, the bad and the ugly” highlights the importance of positive interactions with caregivers-including WIC staff; acknowledges that resiliency can be built when the distress is resolved, emotional needs are met; and that there are times when neglect, mental health of the parent can have lasting effects when the child does not receive the social interaction needed to regulate their own emotions and the infant recognizes that all the skills they can muster is not enough to engage the parent- it is sense of loss of self-efficacy for the infant.</a:t>
            </a:r>
          </a:p>
        </p:txBody>
      </p:sp>
      <p:sp>
        <p:nvSpPr>
          <p:cNvPr id="4" name="Slide Number Placeholder 3"/>
          <p:cNvSpPr>
            <a:spLocks noGrp="1"/>
          </p:cNvSpPr>
          <p:nvPr>
            <p:ph type="sldNum" sz="quarter" idx="10"/>
          </p:nvPr>
        </p:nvSpPr>
        <p:spPr/>
        <p:txBody>
          <a:bodyPr/>
          <a:lstStyle/>
          <a:p>
            <a:fld id="{C24F3E57-140F-42E5-ACA7-3B197A5F54F0}" type="slidenum">
              <a:rPr lang="en-US" smtClean="0"/>
              <a:t>18</a:t>
            </a:fld>
            <a:endParaRPr lang="en-US"/>
          </a:p>
        </p:txBody>
      </p:sp>
    </p:spTree>
    <p:extLst>
      <p:ext uri="{BB962C8B-B14F-4D97-AF65-F5344CB8AC3E}">
        <p14:creationId xmlns:p14="http://schemas.microsoft.com/office/powerpoint/2010/main" val="3810049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Mary Ainsworth, researcher with John Hopkins University, spent over 47 hours observing mother-child relationships and found that when the mother promptly and effectively responded to young infants’ cries, the infants cried less by the end of their first year of life. The securely attached children had learned that their caregivers were reliable, understood infant cues and therefore did not need to reach the stage of full blown crying to get their needs met – much like the research of Jane </a:t>
            </a:r>
            <a:r>
              <a:rPr lang="en-US" dirty="0" err="1"/>
              <a:t>Heinig</a:t>
            </a:r>
            <a:r>
              <a:rPr lang="en-US" dirty="0"/>
              <a:t> and baby behaviors.</a:t>
            </a:r>
          </a:p>
          <a:p>
            <a:r>
              <a:rPr lang="en-US" dirty="0"/>
              <a:t>Dr. Ainsworth went on to develop the “Strange Situation” procedure. The child is observed while caregivers and strangers enter and leave the room, reflecting the flow of familiar and unfamiliar individuals in a child’s life. The child’s responses to the caregiver-usually the mother- is observed during her absence and upon her return. The child’s behavior is observed for amount of exploration, reaction to mom’s departure, the level of anxiety when left with a stranger, and child’s reunion with mom. From this research 4 groups of attachment styles were identified. </a:t>
            </a:r>
          </a:p>
        </p:txBody>
      </p:sp>
      <p:sp>
        <p:nvSpPr>
          <p:cNvPr id="4" name="Slide Number Placeholder 3"/>
          <p:cNvSpPr>
            <a:spLocks noGrp="1"/>
          </p:cNvSpPr>
          <p:nvPr>
            <p:ph type="sldNum" sz="quarter" idx="10"/>
          </p:nvPr>
        </p:nvSpPr>
        <p:spPr/>
        <p:txBody>
          <a:bodyPr/>
          <a:lstStyle/>
          <a:p>
            <a:fld id="{C24F3E57-140F-42E5-ACA7-3B197A5F54F0}" type="slidenum">
              <a:rPr lang="en-US" smtClean="0"/>
              <a:t>19</a:t>
            </a:fld>
            <a:endParaRPr lang="en-US"/>
          </a:p>
        </p:txBody>
      </p:sp>
    </p:spTree>
    <p:extLst>
      <p:ext uri="{BB962C8B-B14F-4D97-AF65-F5344CB8AC3E}">
        <p14:creationId xmlns:p14="http://schemas.microsoft.com/office/powerpoint/2010/main" val="37296074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important to note these are styles, patterns of behavior, not a diagnosis.</a:t>
            </a:r>
          </a:p>
          <a:p>
            <a:r>
              <a:rPr lang="en-US" dirty="0"/>
              <a:t>Of these 4 styles, secure attachment is most common. </a:t>
            </a:r>
          </a:p>
          <a:p>
            <a:r>
              <a:rPr lang="en-US" dirty="0"/>
              <a:t>Research indicates: </a:t>
            </a:r>
          </a:p>
          <a:p>
            <a:r>
              <a:rPr lang="en-US" dirty="0"/>
              <a:t>60% of people have a secure attachment</a:t>
            </a:r>
          </a:p>
          <a:p>
            <a:r>
              <a:rPr lang="en-US" dirty="0"/>
              <a:t>20% avoidant attachment</a:t>
            </a:r>
          </a:p>
          <a:p>
            <a:r>
              <a:rPr lang="en-US" dirty="0"/>
              <a:t>20% anxious attachment</a:t>
            </a:r>
          </a:p>
        </p:txBody>
      </p:sp>
      <p:sp>
        <p:nvSpPr>
          <p:cNvPr id="4" name="Slide Number Placeholder 3"/>
          <p:cNvSpPr>
            <a:spLocks noGrp="1"/>
          </p:cNvSpPr>
          <p:nvPr>
            <p:ph type="sldNum" sz="quarter" idx="10"/>
          </p:nvPr>
        </p:nvSpPr>
        <p:spPr/>
        <p:txBody>
          <a:bodyPr/>
          <a:lstStyle/>
          <a:p>
            <a:fld id="{C24F3E57-140F-42E5-ACA7-3B197A5F54F0}" type="slidenum">
              <a:rPr lang="en-US" smtClean="0"/>
              <a:t>20</a:t>
            </a:fld>
            <a:endParaRPr lang="en-US"/>
          </a:p>
        </p:txBody>
      </p:sp>
    </p:spTree>
    <p:extLst>
      <p:ext uri="{BB962C8B-B14F-4D97-AF65-F5344CB8AC3E}">
        <p14:creationId xmlns:p14="http://schemas.microsoft.com/office/powerpoint/2010/main" val="16790274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Quote taken from article: Exploring Innovative Approaches and Patient-Centered Outcomes From Positive Outliers in Childhood Obesity. </a:t>
            </a:r>
            <a:r>
              <a:rPr lang="en-US" dirty="0" err="1"/>
              <a:t>Sharifi</a:t>
            </a:r>
            <a:r>
              <a:rPr lang="en-US" dirty="0"/>
              <a:t>, M. et al. Academic Pediatrics 2014; 14:6 646-655.</a:t>
            </a:r>
          </a:p>
          <a:p>
            <a:r>
              <a:rPr lang="en-US" dirty="0"/>
              <a:t>https://www.ncbi.nlm.nih.gov/pmc/articles/PMC4322896/</a:t>
            </a:r>
          </a:p>
          <a:p>
            <a:endParaRPr lang="en-US" dirty="0"/>
          </a:p>
          <a:p>
            <a:endParaRPr lang="en-US" dirty="0"/>
          </a:p>
        </p:txBody>
      </p:sp>
      <p:sp>
        <p:nvSpPr>
          <p:cNvPr id="4" name="Slide Number Placeholder 3"/>
          <p:cNvSpPr>
            <a:spLocks noGrp="1"/>
          </p:cNvSpPr>
          <p:nvPr>
            <p:ph type="sldNum" sz="quarter" idx="10"/>
          </p:nvPr>
        </p:nvSpPr>
        <p:spPr/>
        <p:txBody>
          <a:bodyPr/>
          <a:lstStyle/>
          <a:p>
            <a:fld id="{C24F3E57-140F-42E5-ACA7-3B197A5F54F0}" type="slidenum">
              <a:rPr lang="en-US" smtClean="0"/>
              <a:t>2</a:t>
            </a:fld>
            <a:endParaRPr lang="en-US"/>
          </a:p>
        </p:txBody>
      </p:sp>
    </p:spTree>
    <p:extLst>
      <p:ext uri="{BB962C8B-B14F-4D97-AF65-F5344CB8AC3E}">
        <p14:creationId xmlns:p14="http://schemas.microsoft.com/office/powerpoint/2010/main" val="16365836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Parents create stories, scripts of how they learned of the world. It is what we tell ourselves of how the world works. When parents feel out of control, our brains get activated and starts a chemical response to a situation. </a:t>
            </a:r>
          </a:p>
          <a:p>
            <a:endParaRPr lang="en-US" dirty="0"/>
          </a:p>
        </p:txBody>
      </p:sp>
      <p:sp>
        <p:nvSpPr>
          <p:cNvPr id="4" name="Slide Number Placeholder 3"/>
          <p:cNvSpPr>
            <a:spLocks noGrp="1"/>
          </p:cNvSpPr>
          <p:nvPr>
            <p:ph type="sldNum" sz="quarter" idx="10"/>
          </p:nvPr>
        </p:nvSpPr>
        <p:spPr/>
        <p:txBody>
          <a:bodyPr/>
          <a:lstStyle/>
          <a:p>
            <a:fld id="{C24F3E57-140F-42E5-ACA7-3B197A5F54F0}" type="slidenum">
              <a:rPr lang="en-US" smtClean="0"/>
              <a:t>22</a:t>
            </a:fld>
            <a:endParaRPr lang="en-US"/>
          </a:p>
        </p:txBody>
      </p:sp>
    </p:spTree>
    <p:extLst>
      <p:ext uri="{BB962C8B-B14F-4D97-AF65-F5344CB8AC3E}">
        <p14:creationId xmlns:p14="http://schemas.microsoft.com/office/powerpoint/2010/main" val="15342053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isn’t what happened to you, it is how you make sense of what happened to you.</a:t>
            </a:r>
          </a:p>
        </p:txBody>
      </p:sp>
      <p:sp>
        <p:nvSpPr>
          <p:cNvPr id="4" name="Slide Number Placeholder 3"/>
          <p:cNvSpPr>
            <a:spLocks noGrp="1"/>
          </p:cNvSpPr>
          <p:nvPr>
            <p:ph type="sldNum" sz="quarter" idx="10"/>
          </p:nvPr>
        </p:nvSpPr>
        <p:spPr/>
        <p:txBody>
          <a:bodyPr/>
          <a:lstStyle/>
          <a:p>
            <a:fld id="{C24F3E57-140F-42E5-ACA7-3B197A5F54F0}" type="slidenum">
              <a:rPr lang="en-US" smtClean="0"/>
              <a:t>23</a:t>
            </a:fld>
            <a:endParaRPr lang="en-US"/>
          </a:p>
        </p:txBody>
      </p:sp>
    </p:spTree>
    <p:extLst>
      <p:ext uri="{BB962C8B-B14F-4D97-AF65-F5344CB8AC3E}">
        <p14:creationId xmlns:p14="http://schemas.microsoft.com/office/powerpoint/2010/main" val="35505010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Sometimes you might hear a parent state: “I cannot believe I just said to my child the very thing my parents used to say to me!” Often times the next statement is something like this: “I told myself I would never utter those words….am I becoming my parent and doomed to repeat the same mistakes?”</a:t>
            </a:r>
          </a:p>
          <a:p>
            <a:r>
              <a:rPr lang="en-US" dirty="0"/>
              <a:t>Fortunately, no. </a:t>
            </a:r>
            <a:br>
              <a:rPr lang="en-US" dirty="0"/>
            </a:br>
            <a:r>
              <a:rPr lang="en-US" dirty="0"/>
              <a:t>When individuals feel safe and supported, they are more willing to explore and make sense of their lived experiences. By recognizing what we, as adults, bring into the parenting role we can choose a different style of parenting and have a healthier, more secure attachment with our children.</a:t>
            </a:r>
          </a:p>
        </p:txBody>
      </p:sp>
      <p:sp>
        <p:nvSpPr>
          <p:cNvPr id="4" name="Slide Number Placeholder 3"/>
          <p:cNvSpPr>
            <a:spLocks noGrp="1"/>
          </p:cNvSpPr>
          <p:nvPr>
            <p:ph type="sldNum" sz="quarter" idx="10"/>
          </p:nvPr>
        </p:nvSpPr>
        <p:spPr/>
        <p:txBody>
          <a:bodyPr/>
          <a:lstStyle/>
          <a:p>
            <a:fld id="{C24F3E57-140F-42E5-ACA7-3B197A5F54F0}" type="slidenum">
              <a:rPr lang="en-US" smtClean="0"/>
              <a:t>25</a:t>
            </a:fld>
            <a:endParaRPr lang="en-US"/>
          </a:p>
        </p:txBody>
      </p:sp>
    </p:spTree>
    <p:extLst>
      <p:ext uri="{BB962C8B-B14F-4D97-AF65-F5344CB8AC3E}">
        <p14:creationId xmlns:p14="http://schemas.microsoft.com/office/powerpoint/2010/main" val="454769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 child that had a secure attachment with their caregivers are more likely to develop lasting relationships as adults.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 adults model responsive relationships we help children become healthy responsive parents themselves.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C24F3E57-140F-42E5-ACA7-3B197A5F54F0}" type="slidenum">
              <a:rPr lang="en-US" smtClean="0"/>
              <a:t>26</a:t>
            </a:fld>
            <a:endParaRPr lang="en-US"/>
          </a:p>
        </p:txBody>
      </p:sp>
    </p:spTree>
    <p:extLst>
      <p:ext uri="{BB962C8B-B14F-4D97-AF65-F5344CB8AC3E}">
        <p14:creationId xmlns:p14="http://schemas.microsoft.com/office/powerpoint/2010/main" val="1973740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Parenting styles were developed by research conducted in the 1960’s by psychologist Diana Baumrind. The parenting styles are a continuum and not intended to label. </a:t>
            </a:r>
            <a:r>
              <a:rPr lang="en-US" sz="1200" kern="1200" dirty="0">
                <a:solidFill>
                  <a:schemeClr val="tx1"/>
                </a:solidFill>
                <a:effectLst/>
                <a:latin typeface="+mn-lt"/>
                <a:ea typeface="+mn-ea"/>
                <a:cs typeface="+mn-cs"/>
              </a:rPr>
              <a:t>Parents will fall somewhere on the range and even fluctuate some, depending on the situation/trigger</a:t>
            </a:r>
            <a:endParaRPr lang="en-US" dirty="0"/>
          </a:p>
          <a:p>
            <a:r>
              <a:rPr lang="en-US" dirty="0"/>
              <a:t>The dimensions of parenting identified by Baumrind included:</a:t>
            </a:r>
          </a:p>
          <a:p>
            <a:r>
              <a:rPr lang="en-US" dirty="0"/>
              <a:t>Disciplinary strategies</a:t>
            </a:r>
          </a:p>
          <a:p>
            <a:r>
              <a:rPr lang="en-US" dirty="0"/>
              <a:t>Warmth and nurturing</a:t>
            </a:r>
          </a:p>
          <a:p>
            <a:r>
              <a:rPr lang="en-US" dirty="0"/>
              <a:t>Communication styles</a:t>
            </a:r>
          </a:p>
          <a:p>
            <a:r>
              <a:rPr lang="en-US" dirty="0"/>
              <a:t>Expectations of maturity and control</a:t>
            </a:r>
          </a:p>
          <a:p>
            <a:endParaRPr lang="en-US" dirty="0"/>
          </a:p>
          <a:p>
            <a:endParaRPr lang="en-US" dirty="0"/>
          </a:p>
        </p:txBody>
      </p:sp>
      <p:sp>
        <p:nvSpPr>
          <p:cNvPr id="4" name="Slide Number Placeholder 3"/>
          <p:cNvSpPr>
            <a:spLocks noGrp="1"/>
          </p:cNvSpPr>
          <p:nvPr>
            <p:ph type="sldNum" sz="quarter" idx="10"/>
          </p:nvPr>
        </p:nvSpPr>
        <p:spPr/>
        <p:txBody>
          <a:bodyPr/>
          <a:lstStyle/>
          <a:p>
            <a:fld id="{C24F3E57-140F-42E5-ACA7-3B197A5F54F0}" type="slidenum">
              <a:rPr lang="en-US" smtClean="0"/>
              <a:t>27</a:t>
            </a:fld>
            <a:endParaRPr lang="en-US"/>
          </a:p>
        </p:txBody>
      </p:sp>
    </p:spTree>
    <p:extLst>
      <p:ext uri="{BB962C8B-B14F-4D97-AF65-F5344CB8AC3E}">
        <p14:creationId xmlns:p14="http://schemas.microsoft.com/office/powerpoint/2010/main" val="5803976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Other ways to think of parenting styles:</a:t>
            </a:r>
          </a:p>
          <a:p>
            <a:endParaRPr lang="en-US" dirty="0"/>
          </a:p>
          <a:p>
            <a:r>
              <a:rPr lang="en-US" dirty="0"/>
              <a:t>Hands on: responsive, controlling</a:t>
            </a:r>
          </a:p>
          <a:p>
            <a:r>
              <a:rPr lang="en-US" dirty="0"/>
              <a:t>Hands off: permissive, neglectful</a:t>
            </a:r>
          </a:p>
          <a:p>
            <a:endParaRPr lang="en-US" dirty="0"/>
          </a:p>
        </p:txBody>
      </p:sp>
      <p:sp>
        <p:nvSpPr>
          <p:cNvPr id="4" name="Slide Number Placeholder 3"/>
          <p:cNvSpPr>
            <a:spLocks noGrp="1"/>
          </p:cNvSpPr>
          <p:nvPr>
            <p:ph type="sldNum" sz="quarter" idx="10"/>
          </p:nvPr>
        </p:nvSpPr>
        <p:spPr/>
        <p:txBody>
          <a:bodyPr/>
          <a:lstStyle/>
          <a:p>
            <a:fld id="{C24F3E57-140F-42E5-ACA7-3B197A5F54F0}" type="slidenum">
              <a:rPr lang="en-US" smtClean="0"/>
              <a:t>28</a:t>
            </a:fld>
            <a:endParaRPr lang="en-US"/>
          </a:p>
        </p:txBody>
      </p:sp>
    </p:spTree>
    <p:extLst>
      <p:ext uri="{BB962C8B-B14F-4D97-AF65-F5344CB8AC3E}">
        <p14:creationId xmlns:p14="http://schemas.microsoft.com/office/powerpoint/2010/main" val="22726166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4F3E57-140F-42E5-ACA7-3B197A5F54F0}" type="slidenum">
              <a:rPr lang="en-US" smtClean="0"/>
              <a:t>29</a:t>
            </a:fld>
            <a:endParaRPr lang="en-US"/>
          </a:p>
        </p:txBody>
      </p:sp>
    </p:spTree>
    <p:extLst>
      <p:ext uri="{BB962C8B-B14F-4D97-AF65-F5344CB8AC3E}">
        <p14:creationId xmlns:p14="http://schemas.microsoft.com/office/powerpoint/2010/main" val="37825357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adults model responsive relationships we help children become healthy responsive parents themselves.</a:t>
            </a:r>
          </a:p>
          <a:p>
            <a:r>
              <a:rPr lang="en-US" dirty="0"/>
              <a:t>Responsive parenting style fosters the development of self-regulation and promotes cognitive, social and emotional development. For children, responsive relationships with adults has a double bonus- promotes healthy brain development and provides a buffering protection to address challenging experiences and keep them from becoming a toxic stress response.</a:t>
            </a:r>
          </a:p>
          <a:p>
            <a:endParaRPr lang="en-US" dirty="0"/>
          </a:p>
        </p:txBody>
      </p:sp>
      <p:sp>
        <p:nvSpPr>
          <p:cNvPr id="4" name="Slide Number Placeholder 3"/>
          <p:cNvSpPr>
            <a:spLocks noGrp="1"/>
          </p:cNvSpPr>
          <p:nvPr>
            <p:ph type="sldNum" sz="quarter" idx="10"/>
          </p:nvPr>
        </p:nvSpPr>
        <p:spPr/>
        <p:txBody>
          <a:bodyPr/>
          <a:lstStyle/>
          <a:p>
            <a:fld id="{C24F3E57-140F-42E5-ACA7-3B197A5F54F0}" type="slidenum">
              <a:rPr lang="en-US" smtClean="0"/>
              <a:t>30</a:t>
            </a:fld>
            <a:endParaRPr lang="en-US"/>
          </a:p>
        </p:txBody>
      </p:sp>
    </p:spTree>
    <p:extLst>
      <p:ext uri="{BB962C8B-B14F-4D97-AF65-F5344CB8AC3E}">
        <p14:creationId xmlns:p14="http://schemas.microsoft.com/office/powerpoint/2010/main" val="29955784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Responsive parenting builds secure attachments.</a:t>
            </a:r>
          </a:p>
          <a:p>
            <a:r>
              <a:rPr lang="en-US" dirty="0"/>
              <a:t>There may be cultural differences in terms of the amount of democratic practices involved in responsive parenting. For example: taking children’s preferences into account when making family plans or encouraging children to express their own opinions. One key trait across cultures: reasoning with children. Explaining reasons for rules and talking with children who misbehave is a wide spread practice.</a:t>
            </a:r>
          </a:p>
        </p:txBody>
      </p:sp>
      <p:sp>
        <p:nvSpPr>
          <p:cNvPr id="4" name="Slide Number Placeholder 3"/>
          <p:cNvSpPr>
            <a:spLocks noGrp="1"/>
          </p:cNvSpPr>
          <p:nvPr>
            <p:ph type="sldNum" sz="quarter" idx="10"/>
          </p:nvPr>
        </p:nvSpPr>
        <p:spPr/>
        <p:txBody>
          <a:bodyPr/>
          <a:lstStyle/>
          <a:p>
            <a:fld id="{C24F3E57-140F-42E5-ACA7-3B197A5F54F0}" type="slidenum">
              <a:rPr lang="en-US" smtClean="0"/>
              <a:t>31</a:t>
            </a:fld>
            <a:endParaRPr lang="en-US"/>
          </a:p>
        </p:txBody>
      </p:sp>
    </p:spTree>
    <p:extLst>
      <p:ext uri="{BB962C8B-B14F-4D97-AF65-F5344CB8AC3E}">
        <p14:creationId xmlns:p14="http://schemas.microsoft.com/office/powerpoint/2010/main" val="1532807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4F3E57-140F-42E5-ACA7-3B197A5F54F0}" type="slidenum">
              <a:rPr lang="en-US" smtClean="0"/>
              <a:t>32</a:t>
            </a:fld>
            <a:endParaRPr lang="en-US"/>
          </a:p>
        </p:txBody>
      </p:sp>
    </p:spTree>
    <p:extLst>
      <p:ext uri="{BB962C8B-B14F-4D97-AF65-F5344CB8AC3E}">
        <p14:creationId xmlns:p14="http://schemas.microsoft.com/office/powerpoint/2010/main" val="10343555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By completing this in-service WIC certifiers will be able to demonstrate the objectives listed above.</a:t>
            </a:r>
          </a:p>
          <a:p>
            <a:endParaRPr lang="en-US" dirty="0"/>
          </a:p>
        </p:txBody>
      </p:sp>
      <p:sp>
        <p:nvSpPr>
          <p:cNvPr id="4" name="Slide Number Placeholder 3"/>
          <p:cNvSpPr>
            <a:spLocks noGrp="1"/>
          </p:cNvSpPr>
          <p:nvPr>
            <p:ph type="sldNum" sz="quarter" idx="10"/>
          </p:nvPr>
        </p:nvSpPr>
        <p:spPr/>
        <p:txBody>
          <a:bodyPr/>
          <a:lstStyle/>
          <a:p>
            <a:fld id="{C24F3E57-140F-42E5-ACA7-3B197A5F54F0}" type="slidenum">
              <a:rPr lang="en-US" smtClean="0"/>
              <a:t>3</a:t>
            </a:fld>
            <a:endParaRPr lang="en-US"/>
          </a:p>
        </p:txBody>
      </p:sp>
    </p:spTree>
    <p:extLst>
      <p:ext uri="{BB962C8B-B14F-4D97-AF65-F5344CB8AC3E}">
        <p14:creationId xmlns:p14="http://schemas.microsoft.com/office/powerpoint/2010/main" val="356880090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enough parenting is like Goldilocks and the 3 bears-not too hard, not too soft, JUST RIGHT</a:t>
            </a:r>
          </a:p>
          <a:p>
            <a:r>
              <a:rPr lang="en-US" dirty="0"/>
              <a:t>Good enough parenting:</a:t>
            </a:r>
          </a:p>
          <a:p>
            <a:r>
              <a:rPr lang="en-US" dirty="0"/>
              <a:t>-Respects the child and tries to understand them for their uniqueness-not compared to other children or siblings</a:t>
            </a:r>
          </a:p>
          <a:p>
            <a:r>
              <a:rPr lang="en-US" dirty="0"/>
              <a:t>-Focuses on positive childhood experiences rather than the child’s future as an adult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-Provides the ”just right” amount of support: helps the child with his needs and wants but not provide more than what he needs or wants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-Is not overly concerned with how others view their parenting; they find the solution that works best for their child not what others think their child needs</a:t>
            </a:r>
          </a:p>
        </p:txBody>
      </p:sp>
      <p:sp>
        <p:nvSpPr>
          <p:cNvPr id="4" name="Slide Number Placeholder 3"/>
          <p:cNvSpPr>
            <a:spLocks noGrp="1"/>
          </p:cNvSpPr>
          <p:nvPr>
            <p:ph type="sldNum" sz="quarter" idx="10"/>
          </p:nvPr>
        </p:nvSpPr>
        <p:spPr/>
        <p:txBody>
          <a:bodyPr/>
          <a:lstStyle/>
          <a:p>
            <a:fld id="{C24F3E57-140F-42E5-ACA7-3B197A5F54F0}" type="slidenum">
              <a:rPr lang="en-US" smtClean="0"/>
              <a:t>34</a:t>
            </a:fld>
            <a:endParaRPr lang="en-US"/>
          </a:p>
        </p:txBody>
      </p:sp>
    </p:spTree>
    <p:extLst>
      <p:ext uri="{BB962C8B-B14F-4D97-AF65-F5344CB8AC3E}">
        <p14:creationId xmlns:p14="http://schemas.microsoft.com/office/powerpoint/2010/main" val="16010263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Responsive parenting practices are realistic-they do not strive to be perfect and they do not expect perfection from their children. Focusing on perfection means that if problems arise, then they must be somebody’s fault, there must be somebody to blame. Responsive parenting focuses on forgiveness and compassion. When a parent to show themselves compassion and/or forgiveness they help build resiliency in themselves and for their children.</a:t>
            </a:r>
          </a:p>
          <a:p>
            <a:endParaRPr lang="en-US" dirty="0"/>
          </a:p>
        </p:txBody>
      </p:sp>
      <p:sp>
        <p:nvSpPr>
          <p:cNvPr id="4" name="Slide Number Placeholder 3"/>
          <p:cNvSpPr>
            <a:spLocks noGrp="1"/>
          </p:cNvSpPr>
          <p:nvPr>
            <p:ph type="sldNum" sz="quarter" idx="10"/>
          </p:nvPr>
        </p:nvSpPr>
        <p:spPr/>
        <p:txBody>
          <a:bodyPr/>
          <a:lstStyle/>
          <a:p>
            <a:fld id="{C24F3E57-140F-42E5-ACA7-3B197A5F54F0}" type="slidenum">
              <a:rPr lang="en-US" smtClean="0"/>
              <a:t>35</a:t>
            </a:fld>
            <a:endParaRPr lang="en-US"/>
          </a:p>
        </p:txBody>
      </p:sp>
    </p:spTree>
    <p:extLst>
      <p:ext uri="{BB962C8B-B14F-4D97-AF65-F5344CB8AC3E}">
        <p14:creationId xmlns:p14="http://schemas.microsoft.com/office/powerpoint/2010/main" val="311381460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Research by conducted by the Center for Disease Control (CDC) identified three components to acquiring parenting skills and behaviors:</a:t>
            </a:r>
          </a:p>
          <a:p>
            <a:pPr marL="228600" indent="-228600">
              <a:buAutoNum type="arabicPeriod"/>
            </a:pPr>
            <a:r>
              <a:rPr lang="en-US" dirty="0"/>
              <a:t>Teaching parents emotional communication skills</a:t>
            </a:r>
          </a:p>
          <a:p>
            <a:pPr marL="228600" indent="-228600">
              <a:buAutoNum type="arabicPeriod"/>
            </a:pPr>
            <a:r>
              <a:rPr lang="en-US" dirty="0"/>
              <a:t>Teaching parents positive parent-child interaction skills</a:t>
            </a:r>
          </a:p>
          <a:p>
            <a:pPr marL="228600" indent="-228600">
              <a:buAutoNum type="arabicPeriod"/>
            </a:pPr>
            <a:r>
              <a:rPr lang="en-US" dirty="0"/>
              <a:t>Providing a safe place for parents to practice these skills with their child</a:t>
            </a:r>
          </a:p>
          <a:p>
            <a:pPr marL="228600" indent="-228600">
              <a:buAutoNum type="arabicPeriod"/>
            </a:pPr>
            <a:endParaRPr lang="en-US" dirty="0"/>
          </a:p>
          <a:p>
            <a:pPr marL="0" indent="0">
              <a:buNone/>
            </a:pPr>
            <a:endParaRPr lang="en-US" dirty="0"/>
          </a:p>
        </p:txBody>
      </p:sp>
      <p:sp>
        <p:nvSpPr>
          <p:cNvPr id="4" name="Slide Number Placeholder 3"/>
          <p:cNvSpPr>
            <a:spLocks noGrp="1"/>
          </p:cNvSpPr>
          <p:nvPr>
            <p:ph type="sldNum" sz="quarter" idx="10"/>
          </p:nvPr>
        </p:nvSpPr>
        <p:spPr/>
        <p:txBody>
          <a:bodyPr/>
          <a:lstStyle/>
          <a:p>
            <a:fld id="{C24F3E57-140F-42E5-ACA7-3B197A5F54F0}" type="slidenum">
              <a:rPr lang="en-US" smtClean="0"/>
              <a:t>36</a:t>
            </a:fld>
            <a:endParaRPr lang="en-US"/>
          </a:p>
        </p:txBody>
      </p:sp>
    </p:spTree>
    <p:extLst>
      <p:ext uri="{BB962C8B-B14F-4D97-AF65-F5344CB8AC3E}">
        <p14:creationId xmlns:p14="http://schemas.microsoft.com/office/powerpoint/2010/main" val="103518026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important to recognize there may be cultural differences of expectations around parenting. It is important to recognize the parent as the expert of their child</a:t>
            </a:r>
          </a:p>
        </p:txBody>
      </p:sp>
      <p:sp>
        <p:nvSpPr>
          <p:cNvPr id="4" name="Slide Number Placeholder 3"/>
          <p:cNvSpPr>
            <a:spLocks noGrp="1"/>
          </p:cNvSpPr>
          <p:nvPr>
            <p:ph type="sldNum" sz="quarter" idx="10"/>
          </p:nvPr>
        </p:nvSpPr>
        <p:spPr/>
        <p:txBody>
          <a:bodyPr/>
          <a:lstStyle/>
          <a:p>
            <a:fld id="{C24F3E57-140F-42E5-ACA7-3B197A5F54F0}" type="slidenum">
              <a:rPr lang="en-US" smtClean="0"/>
              <a:t>37</a:t>
            </a:fld>
            <a:endParaRPr lang="en-US"/>
          </a:p>
        </p:txBody>
      </p:sp>
    </p:spTree>
    <p:extLst>
      <p:ext uri="{BB962C8B-B14F-4D97-AF65-F5344CB8AC3E}">
        <p14:creationId xmlns:p14="http://schemas.microsoft.com/office/powerpoint/2010/main" val="399378041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Talking to children and making sense of their behaviors starts at birth. Parents consistently underestimate just how early children can be affected by critical interactions. By modeling this behavior in the clinic, WIC staff helps normalize this vocalization and teaches parents to be ‘ baby and toddler whisperers” by encouraging them to describe child behaviors in a play by play manner, much like a sportscaster.</a:t>
            </a:r>
          </a:p>
        </p:txBody>
      </p:sp>
      <p:sp>
        <p:nvSpPr>
          <p:cNvPr id="4" name="Slide Number Placeholder 3"/>
          <p:cNvSpPr>
            <a:spLocks noGrp="1"/>
          </p:cNvSpPr>
          <p:nvPr>
            <p:ph type="sldNum" sz="quarter" idx="10"/>
          </p:nvPr>
        </p:nvSpPr>
        <p:spPr/>
        <p:txBody>
          <a:bodyPr/>
          <a:lstStyle/>
          <a:p>
            <a:fld id="{C24F3E57-140F-42E5-ACA7-3B197A5F54F0}" type="slidenum">
              <a:rPr lang="en-US" smtClean="0"/>
              <a:t>38</a:t>
            </a:fld>
            <a:endParaRPr lang="en-US"/>
          </a:p>
        </p:txBody>
      </p:sp>
    </p:spTree>
    <p:extLst>
      <p:ext uri="{BB962C8B-B14F-4D97-AF65-F5344CB8AC3E}">
        <p14:creationId xmlns:p14="http://schemas.microsoft.com/office/powerpoint/2010/main" val="154027061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Parents managing their own behaviors builds the child’s capability to self-regulate himself. Being able to take turns, learn to wait is builds self-control. When this happens over and over again the child learns to trust that he will be able to share and that he will be able to have the parent’s full attention. Self-regulation is an important life skill and has been shown to build success in school and in relationships.</a:t>
            </a:r>
          </a:p>
        </p:txBody>
      </p:sp>
      <p:sp>
        <p:nvSpPr>
          <p:cNvPr id="4" name="Slide Number Placeholder 3"/>
          <p:cNvSpPr>
            <a:spLocks noGrp="1"/>
          </p:cNvSpPr>
          <p:nvPr>
            <p:ph type="sldNum" sz="quarter" idx="10"/>
          </p:nvPr>
        </p:nvSpPr>
        <p:spPr/>
        <p:txBody>
          <a:bodyPr/>
          <a:lstStyle/>
          <a:p>
            <a:fld id="{C24F3E57-140F-42E5-ACA7-3B197A5F54F0}" type="slidenum">
              <a:rPr lang="en-US" smtClean="0"/>
              <a:t>40</a:t>
            </a:fld>
            <a:endParaRPr lang="en-US"/>
          </a:p>
        </p:txBody>
      </p:sp>
    </p:spTree>
    <p:extLst>
      <p:ext uri="{BB962C8B-B14F-4D97-AF65-F5344CB8AC3E}">
        <p14:creationId xmlns:p14="http://schemas.microsoft.com/office/powerpoint/2010/main" val="310063354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4F3E57-140F-42E5-ACA7-3B197A5F54F0}" type="slidenum">
              <a:rPr lang="en-US" smtClean="0"/>
              <a:t>41</a:t>
            </a:fld>
            <a:endParaRPr lang="en-US"/>
          </a:p>
        </p:txBody>
      </p:sp>
    </p:spTree>
    <p:extLst>
      <p:ext uri="{BB962C8B-B14F-4D97-AF65-F5344CB8AC3E}">
        <p14:creationId xmlns:p14="http://schemas.microsoft.com/office/powerpoint/2010/main" val="32763525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4F3E57-140F-42E5-ACA7-3B197A5F54F0}" type="slidenum">
              <a:rPr lang="en-US" smtClean="0"/>
              <a:t>42</a:t>
            </a:fld>
            <a:endParaRPr lang="en-US"/>
          </a:p>
        </p:txBody>
      </p:sp>
    </p:spTree>
    <p:extLst>
      <p:ext uri="{BB962C8B-B14F-4D97-AF65-F5344CB8AC3E}">
        <p14:creationId xmlns:p14="http://schemas.microsoft.com/office/powerpoint/2010/main" val="2351548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WIC clinics can recognize cultural differences of parenting and make efforts to improve our clinic environment to make it a safe and supportive place for all parents.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Examples: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Cultural resources-Does the waiting room welcome families with pictures, magazines, music that reflect the culture(s) of your community?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Involve the community in the development of services, improvements in the clinic, remain curious to learn more, have meaningful conversations</a:t>
            </a:r>
          </a:p>
          <a:p>
            <a:r>
              <a:rPr lang="en-US" dirty="0"/>
              <a:t>Bring in community members for workshops, presentations on various parenting styles, resources</a:t>
            </a:r>
          </a:p>
          <a:p>
            <a:r>
              <a:rPr lang="en-US" dirty="0"/>
              <a:t>Hiring a diverse staff</a:t>
            </a:r>
          </a:p>
          <a:p>
            <a:endParaRPr lang="en-US" dirty="0"/>
          </a:p>
        </p:txBody>
      </p:sp>
      <p:sp>
        <p:nvSpPr>
          <p:cNvPr id="4" name="Slide Number Placeholder 3"/>
          <p:cNvSpPr>
            <a:spLocks noGrp="1"/>
          </p:cNvSpPr>
          <p:nvPr>
            <p:ph type="sldNum" sz="quarter" idx="10"/>
          </p:nvPr>
        </p:nvSpPr>
        <p:spPr/>
        <p:txBody>
          <a:bodyPr/>
          <a:lstStyle/>
          <a:p>
            <a:fld id="{C24F3E57-140F-42E5-ACA7-3B197A5F54F0}" type="slidenum">
              <a:rPr lang="en-US" smtClean="0"/>
              <a:t>43</a:t>
            </a:fld>
            <a:endParaRPr lang="en-US"/>
          </a:p>
        </p:txBody>
      </p:sp>
    </p:spTree>
    <p:extLst>
      <p:ext uri="{BB962C8B-B14F-4D97-AF65-F5344CB8AC3E}">
        <p14:creationId xmlns:p14="http://schemas.microsoft.com/office/powerpoint/2010/main" val="160394892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content from this training will be integrated into the September </a:t>
            </a:r>
            <a:r>
              <a:rPr lang="en-US" dirty="0" err="1"/>
              <a:t>ReNEW</a:t>
            </a:r>
            <a:r>
              <a:rPr lang="en-US" dirty="0"/>
              <a:t> training for further discussion, reflection. The long term plan will be to incorporate many of these concepts into a parenting course for WIC staff.</a:t>
            </a:r>
          </a:p>
          <a:p>
            <a:endParaRPr lang="en-US" dirty="0"/>
          </a:p>
        </p:txBody>
      </p:sp>
      <p:sp>
        <p:nvSpPr>
          <p:cNvPr id="4" name="Slide Number Placeholder 3"/>
          <p:cNvSpPr>
            <a:spLocks noGrp="1"/>
          </p:cNvSpPr>
          <p:nvPr>
            <p:ph type="sldNum" sz="quarter" idx="10"/>
          </p:nvPr>
        </p:nvSpPr>
        <p:spPr/>
        <p:txBody>
          <a:bodyPr/>
          <a:lstStyle/>
          <a:p>
            <a:fld id="{C24F3E57-140F-42E5-ACA7-3B197A5F54F0}" type="slidenum">
              <a:rPr lang="en-US" smtClean="0"/>
              <a:t>44</a:t>
            </a:fld>
            <a:endParaRPr lang="en-US"/>
          </a:p>
        </p:txBody>
      </p:sp>
    </p:spTree>
    <p:extLst>
      <p:ext uri="{BB962C8B-B14F-4D97-AF65-F5344CB8AC3E}">
        <p14:creationId xmlns:p14="http://schemas.microsoft.com/office/powerpoint/2010/main" val="13052566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WIC staff have received training to help build a foundation for the information in this training. This in-service will provide the foundation for further discussion at the September 2018 face to face training. Long term it will be incorporated into a parenting course being developed for WIC staff.</a:t>
            </a:r>
          </a:p>
        </p:txBody>
      </p:sp>
      <p:sp>
        <p:nvSpPr>
          <p:cNvPr id="4" name="Slide Number Placeholder 3"/>
          <p:cNvSpPr>
            <a:spLocks noGrp="1"/>
          </p:cNvSpPr>
          <p:nvPr>
            <p:ph type="sldNum" sz="quarter" idx="10"/>
          </p:nvPr>
        </p:nvSpPr>
        <p:spPr/>
        <p:txBody>
          <a:bodyPr/>
          <a:lstStyle/>
          <a:p>
            <a:fld id="{C24F3E57-140F-42E5-ACA7-3B197A5F54F0}" type="slidenum">
              <a:rPr lang="en-US" smtClean="0"/>
              <a:t>4</a:t>
            </a:fld>
            <a:endParaRPr lang="en-US"/>
          </a:p>
        </p:txBody>
      </p:sp>
    </p:spTree>
    <p:extLst>
      <p:ext uri="{BB962C8B-B14F-4D97-AF65-F5344CB8AC3E}">
        <p14:creationId xmlns:p14="http://schemas.microsoft.com/office/powerpoint/2010/main" val="120335763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4F3E57-140F-42E5-ACA7-3B197A5F54F0}" type="slidenum">
              <a:rPr lang="en-US" smtClean="0"/>
              <a:t>45</a:t>
            </a:fld>
            <a:endParaRPr lang="en-US"/>
          </a:p>
        </p:txBody>
      </p:sp>
    </p:spTree>
    <p:extLst>
      <p:ext uri="{BB962C8B-B14F-4D97-AF65-F5344CB8AC3E}">
        <p14:creationId xmlns:p14="http://schemas.microsoft.com/office/powerpoint/2010/main" val="171139075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4F3E57-140F-42E5-ACA7-3B197A5F54F0}" type="slidenum">
              <a:rPr lang="en-US" smtClean="0"/>
              <a:t>46</a:t>
            </a:fld>
            <a:endParaRPr lang="en-US"/>
          </a:p>
        </p:txBody>
      </p:sp>
    </p:spTree>
    <p:extLst>
      <p:ext uri="{BB962C8B-B14F-4D97-AF65-F5344CB8AC3E}">
        <p14:creationId xmlns:p14="http://schemas.microsoft.com/office/powerpoint/2010/main" val="26034970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4F3E57-140F-42E5-ACA7-3B197A5F54F0}" type="slidenum">
              <a:rPr lang="en-US" smtClean="0"/>
              <a:t>5</a:t>
            </a:fld>
            <a:endParaRPr lang="en-US"/>
          </a:p>
        </p:txBody>
      </p:sp>
    </p:spTree>
    <p:extLst>
      <p:ext uri="{BB962C8B-B14F-4D97-AF65-F5344CB8AC3E}">
        <p14:creationId xmlns:p14="http://schemas.microsoft.com/office/powerpoint/2010/main" val="22362397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definition was adapted from the Oregon Parenting Educator Core Knowledge and Skills (2016): https://orparenting.org/parent-educators/core-knowledge-skills/</a:t>
            </a:r>
          </a:p>
          <a:p>
            <a:endParaRPr lang="en-US" dirty="0"/>
          </a:p>
        </p:txBody>
      </p:sp>
      <p:sp>
        <p:nvSpPr>
          <p:cNvPr id="4" name="Slide Number Placeholder 3"/>
          <p:cNvSpPr>
            <a:spLocks noGrp="1"/>
          </p:cNvSpPr>
          <p:nvPr>
            <p:ph type="sldNum" sz="quarter" idx="10"/>
          </p:nvPr>
        </p:nvSpPr>
        <p:spPr/>
        <p:txBody>
          <a:bodyPr/>
          <a:lstStyle/>
          <a:p>
            <a:fld id="{C24F3E57-140F-42E5-ACA7-3B197A5F54F0}" type="slidenum">
              <a:rPr lang="en-US" smtClean="0"/>
              <a:t>6</a:t>
            </a:fld>
            <a:endParaRPr lang="en-US"/>
          </a:p>
        </p:txBody>
      </p:sp>
    </p:spTree>
    <p:extLst>
      <p:ext uri="{BB962C8B-B14F-4D97-AF65-F5344CB8AC3E}">
        <p14:creationId xmlns:p14="http://schemas.microsoft.com/office/powerpoint/2010/main" val="28332185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 2015 survey conducted by Zero to Three of over 2,000 parents:</a:t>
            </a:r>
          </a:p>
          <a:p>
            <a:r>
              <a:rPr lang="en-US" dirty="0"/>
              <a:t>83% of parents from all backgrounds agree parenting can be learned</a:t>
            </a:r>
          </a:p>
          <a:p>
            <a:r>
              <a:rPr lang="en-US" dirty="0"/>
              <a:t>69% of parents stated if they knew more positive parenting strategies, they would use them</a:t>
            </a:r>
          </a:p>
          <a:p>
            <a:r>
              <a:rPr lang="en-US" dirty="0"/>
              <a:t>54% of parents wish they had more strategies to be a better parent</a:t>
            </a:r>
          </a:p>
          <a:p>
            <a:endParaRPr lang="en-US" dirty="0"/>
          </a:p>
          <a:p>
            <a:endParaRPr lang="en-US" dirty="0"/>
          </a:p>
          <a:p>
            <a:r>
              <a:rPr lang="en-US" dirty="0"/>
              <a:t>Tuning In: Parents of Young Children Speak Up About What They Think, Know and Need: https://www.zerotothree.org/resources/1424-national-parent-survey-overview-and-key-insights</a:t>
            </a:r>
          </a:p>
          <a:p>
            <a:endParaRPr lang="en-US" dirty="0"/>
          </a:p>
          <a:p>
            <a:endParaRPr lang="en-US" dirty="0"/>
          </a:p>
        </p:txBody>
      </p:sp>
      <p:sp>
        <p:nvSpPr>
          <p:cNvPr id="4" name="Slide Number Placeholder 3"/>
          <p:cNvSpPr>
            <a:spLocks noGrp="1"/>
          </p:cNvSpPr>
          <p:nvPr>
            <p:ph type="sldNum" sz="quarter" idx="10"/>
          </p:nvPr>
        </p:nvSpPr>
        <p:spPr/>
        <p:txBody>
          <a:bodyPr/>
          <a:lstStyle/>
          <a:p>
            <a:fld id="{C24F3E57-140F-42E5-ACA7-3B197A5F54F0}" type="slidenum">
              <a:rPr lang="en-US" smtClean="0"/>
              <a:t>7</a:t>
            </a:fld>
            <a:endParaRPr lang="en-US"/>
          </a:p>
        </p:txBody>
      </p:sp>
    </p:spTree>
    <p:extLst>
      <p:ext uri="{BB962C8B-B14F-4D97-AF65-F5344CB8AC3E}">
        <p14:creationId xmlns:p14="http://schemas.microsoft.com/office/powerpoint/2010/main" val="13898117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 parents have questions about baby and child behaviors WIC provides concrete information at critical times. By understanding parenting behaviors and what motivates parents, WIC staff can provide nutrition focused counseling that is evidence-based. WIC can also provide the social support parents need to reduce the stress of parenting and build confidence to thrive.</a:t>
            </a:r>
          </a:p>
          <a:p>
            <a:endParaRPr lang="en-US" dirty="0"/>
          </a:p>
        </p:txBody>
      </p:sp>
      <p:sp>
        <p:nvSpPr>
          <p:cNvPr id="4" name="Slide Number Placeholder 3"/>
          <p:cNvSpPr>
            <a:spLocks noGrp="1"/>
          </p:cNvSpPr>
          <p:nvPr>
            <p:ph type="sldNum" sz="quarter" idx="10"/>
          </p:nvPr>
        </p:nvSpPr>
        <p:spPr/>
        <p:txBody>
          <a:bodyPr/>
          <a:lstStyle/>
          <a:p>
            <a:fld id="{C24F3E57-140F-42E5-ACA7-3B197A5F54F0}" type="slidenum">
              <a:rPr lang="en-US" smtClean="0"/>
              <a:t>8</a:t>
            </a:fld>
            <a:endParaRPr lang="en-US"/>
          </a:p>
        </p:txBody>
      </p:sp>
    </p:spTree>
    <p:extLst>
      <p:ext uri="{BB962C8B-B14F-4D97-AF65-F5344CB8AC3E}">
        <p14:creationId xmlns:p14="http://schemas.microsoft.com/office/powerpoint/2010/main" val="26368245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Parents and children benefit from the support WIC staff provides. And it is important to recognize that parents feel judged.</a:t>
            </a:r>
          </a:p>
          <a:p>
            <a:r>
              <a:rPr lang="en-US" dirty="0"/>
              <a:t>According to the Zero to Three study:</a:t>
            </a:r>
          </a:p>
          <a:p>
            <a:r>
              <a:rPr lang="en-US" b="1" dirty="0"/>
              <a:t>90% of moms and 85% of dads </a:t>
            </a:r>
            <a:r>
              <a:rPr lang="en-US" dirty="0"/>
              <a:t>feel judged about their parenting. Sources of judgment include strangers in the community, and by other parents. Moms are more likely to feel judged than dads are, with one important exception: Dads feel more judged by their co-parents than moms do. </a:t>
            </a:r>
          </a:p>
        </p:txBody>
      </p:sp>
      <p:sp>
        <p:nvSpPr>
          <p:cNvPr id="4" name="Slide Number Placeholder 3"/>
          <p:cNvSpPr>
            <a:spLocks noGrp="1"/>
          </p:cNvSpPr>
          <p:nvPr>
            <p:ph type="sldNum" sz="quarter" idx="10"/>
          </p:nvPr>
        </p:nvSpPr>
        <p:spPr/>
        <p:txBody>
          <a:bodyPr/>
          <a:lstStyle/>
          <a:p>
            <a:fld id="{C24F3E57-140F-42E5-ACA7-3B197A5F54F0}" type="slidenum">
              <a:rPr lang="en-US" smtClean="0"/>
              <a:t>9</a:t>
            </a:fld>
            <a:endParaRPr lang="en-US"/>
          </a:p>
        </p:txBody>
      </p:sp>
    </p:spTree>
    <p:extLst>
      <p:ext uri="{BB962C8B-B14F-4D97-AF65-F5344CB8AC3E}">
        <p14:creationId xmlns:p14="http://schemas.microsoft.com/office/powerpoint/2010/main" val="32475353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7D53221-476B-4657-81E4-E08C6572E9F3}" type="datetime1">
              <a:rPr lang="en-US" smtClean="0"/>
              <a:t>5/29/2018</a:t>
            </a:fld>
            <a:endParaRPr lang="en-US"/>
          </a:p>
        </p:txBody>
      </p:sp>
      <p:sp>
        <p:nvSpPr>
          <p:cNvPr id="5" name="Footer Placeholder 4"/>
          <p:cNvSpPr>
            <a:spLocks noGrp="1"/>
          </p:cNvSpPr>
          <p:nvPr>
            <p:ph type="ftr" sz="quarter" idx="11"/>
          </p:nvPr>
        </p:nvSpPr>
        <p:spPr>
          <a:xfrm>
            <a:off x="2416500" y="329307"/>
            <a:ext cx="4973915" cy="309201"/>
          </a:xfrm>
        </p:spPr>
        <p:txBody>
          <a:bodyPr/>
          <a:lstStyle/>
          <a:p>
            <a:r>
              <a:rPr lang="en-US"/>
              <a:t>Add a footer</a:t>
            </a:r>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401CF334-2D5C-4859-84A6-CA7E6E43FAEB}" type="slidenum">
              <a:rPr lang="en-US" smtClean="0"/>
              <a:t>‹#›</a:t>
            </a:fld>
            <a:endParaRPr lang="en-US"/>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303352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92731E-B04C-4141-8F11-82AAEF7F13CE}" type="datetime1">
              <a:rPr lang="en-US" smtClean="0"/>
              <a:t>5/29/2018</a:t>
            </a:fld>
            <a:endParaRPr lang="en-US"/>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2618824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E69B31A-3FB1-4623-A13F-C989EE402437}" type="datetime1">
              <a:rPr lang="en-US" smtClean="0"/>
              <a:t>5/29/2018</a:t>
            </a:fld>
            <a:endParaRPr lang="en-US"/>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081317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720DAF5-F111-4CD6-BCBA-242025EE4238}" type="datetime1">
              <a:rPr lang="en-US" smtClean="0"/>
              <a:t>5/29/2018</a:t>
            </a:fld>
            <a:endParaRPr lang="en-US"/>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7758106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D0CDCAE-0219-4C8A-9097-AC69D5F8E091}" type="datetime1">
              <a:rPr lang="en-US" smtClean="0"/>
              <a:t>5/29/2018</a:t>
            </a:fld>
            <a:endParaRPr lang="en-US"/>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7188129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7CFEAF5-5F7D-4EB2-9DE4-31A2692E71FD}" type="datetime1">
              <a:rPr lang="en-US" smtClean="0"/>
              <a:t>5/29/2018</a:t>
            </a:fld>
            <a:endParaRPr lang="en-US"/>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623038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AAE60D1-731D-4463-BEA5-FF984E06FA2D}" type="datetime1">
              <a:rPr lang="en-US" smtClean="0"/>
              <a:t>5/29/2018</a:t>
            </a:fld>
            <a:endParaRPr lang="en-US"/>
          </a:p>
        </p:txBody>
      </p:sp>
      <p:sp>
        <p:nvSpPr>
          <p:cNvPr id="8" name="Footer Placeholder 7"/>
          <p:cNvSpPr>
            <a:spLocks noGrp="1"/>
          </p:cNvSpPr>
          <p:nvPr>
            <p:ph type="ftr" sz="quarter" idx="11"/>
          </p:nvPr>
        </p:nvSpPr>
        <p:spPr/>
        <p:txBody>
          <a:bodyPr/>
          <a:lstStyle/>
          <a:p>
            <a:r>
              <a:rPr lang="en-US"/>
              <a:t>Add a footer</a:t>
            </a:r>
            <a:endParaRPr lang="en-US" dirty="0"/>
          </a:p>
        </p:txBody>
      </p:sp>
      <p:sp>
        <p:nvSpPr>
          <p:cNvPr id="9" name="Slide Number Placeholder 8"/>
          <p:cNvSpPr>
            <a:spLocks noGrp="1"/>
          </p:cNvSpPr>
          <p:nvPr>
            <p:ph type="sldNum" sz="quarter" idx="12"/>
          </p:nvPr>
        </p:nvSpPr>
        <p:spPr/>
        <p:txBody>
          <a:bodyPr/>
          <a:lstStyle/>
          <a:p>
            <a:fld id="{401CF334-2D5C-4859-84A6-CA7E6E43FAEB}" type="slidenum">
              <a:rPr lang="en-US" smtClean="0"/>
              <a:t>‹#›</a:t>
            </a:fld>
            <a:endParaRPr lang="en-US"/>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59098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DB61426-18E5-4C75-9E6D-AA8A3A69C4DC}" type="datetime1">
              <a:rPr lang="en-US" smtClean="0"/>
              <a:t>5/29/2018</a:t>
            </a:fld>
            <a:endParaRPr lang="en-US"/>
          </a:p>
        </p:txBody>
      </p:sp>
      <p:sp>
        <p:nvSpPr>
          <p:cNvPr id="4" name="Footer Placeholder 3"/>
          <p:cNvSpPr>
            <a:spLocks noGrp="1"/>
          </p:cNvSpPr>
          <p:nvPr>
            <p:ph type="ftr" sz="quarter" idx="11"/>
          </p:nvPr>
        </p:nvSpPr>
        <p:spPr/>
        <p:txBody>
          <a:bodyPr/>
          <a:lstStyle/>
          <a:p>
            <a:r>
              <a:rPr lang="en-US"/>
              <a:t>Add a footer</a:t>
            </a:r>
            <a:endParaRPr lang="en-US" dirty="0"/>
          </a:p>
        </p:txBody>
      </p:sp>
      <p:sp>
        <p:nvSpPr>
          <p:cNvPr id="5" name="Slide Number Placeholder 4"/>
          <p:cNvSpPr>
            <a:spLocks noGrp="1"/>
          </p:cNvSpPr>
          <p:nvPr>
            <p:ph type="sldNum" sz="quarter" idx="12"/>
          </p:nvPr>
        </p:nvSpPr>
        <p:spPr/>
        <p:txBody>
          <a:bodyPr/>
          <a:lstStyle/>
          <a:p>
            <a:fld id="{401CF334-2D5C-4859-84A6-CA7E6E43FAEB}" type="slidenum">
              <a:rPr lang="en-US" smtClean="0"/>
              <a:t>‹#›</a:t>
            </a:fld>
            <a:endParaRPr lang="en-US"/>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9878669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9212C3-65C9-41F4-A66A-7107F59F8599}" type="datetime1">
              <a:rPr lang="en-US" smtClean="0"/>
              <a:t>5/29/2018</a:t>
            </a:fld>
            <a:endParaRPr lang="en-US"/>
          </a:p>
        </p:txBody>
      </p:sp>
      <p:sp>
        <p:nvSpPr>
          <p:cNvPr id="3" name="Footer Placeholder 2"/>
          <p:cNvSpPr>
            <a:spLocks noGrp="1"/>
          </p:cNvSpPr>
          <p:nvPr>
            <p:ph type="ftr" sz="quarter" idx="11"/>
          </p:nvPr>
        </p:nvSpPr>
        <p:spPr/>
        <p:txBody>
          <a:bodyPr/>
          <a:lstStyle/>
          <a:p>
            <a:r>
              <a:rPr lang="en-US"/>
              <a:t>Add a footer</a:t>
            </a:r>
            <a:endParaRPr lang="en-US" dirty="0"/>
          </a:p>
        </p:txBody>
      </p:sp>
      <p:sp>
        <p:nvSpPr>
          <p:cNvPr id="4" name="Slide Number Placeholder 3"/>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21524068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ADC0155-8155-482A-8084-523EBCD52C3E}" type="datetime1">
              <a:rPr lang="en-US" smtClean="0"/>
              <a:t>5/29/2018</a:t>
            </a:fld>
            <a:endParaRPr lang="en-US"/>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2595090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C5D40EED-977C-453B-8F95-2AF797D86684}" type="datetime1">
              <a:rPr lang="en-US" smtClean="0"/>
              <a:t>5/29/2018</a:t>
            </a:fld>
            <a:endParaRPr lang="en-US"/>
          </a:p>
        </p:txBody>
      </p:sp>
      <p:sp>
        <p:nvSpPr>
          <p:cNvPr id="6" name="Footer Placeholder 5"/>
          <p:cNvSpPr>
            <a:spLocks noGrp="1"/>
          </p:cNvSpPr>
          <p:nvPr>
            <p:ph type="ftr" sz="quarter" idx="11"/>
          </p:nvPr>
        </p:nvSpPr>
        <p:spPr>
          <a:xfrm>
            <a:off x="1447382" y="318640"/>
            <a:ext cx="5541004" cy="320931"/>
          </a:xfrm>
        </p:spPr>
        <p:txBody>
          <a:bodyPr/>
          <a:lstStyle/>
          <a:p>
            <a:r>
              <a:rPr lang="en-US"/>
              <a:t>Add a footer</a:t>
            </a:r>
            <a:endParaRPr lang="en-US" dirty="0"/>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717187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1389863D-CCE0-4270-8766-B051DCE0F5D4}" type="datetime1">
              <a:rPr lang="en-US" smtClean="0"/>
              <a:t>5/29/2018</a:t>
            </a:fld>
            <a:endParaRPr lang="en-US"/>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r>
              <a:rPr lang="en-US"/>
              <a:t>Add a footer</a:t>
            </a:r>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401CF334-2D5C-4859-84A6-CA7E6E43FAEB}" type="slidenum">
              <a:rPr lang="en-US" smtClean="0"/>
              <a:pPr/>
              <a:t>‹#›</a:t>
            </a:fld>
            <a:endParaRPr lang="en-US"/>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6786505"/>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hdr="0" ftr="0" dt="0"/>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11.jpg"/><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youtube.com/watch?v=apzXGEbZht0"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20.jpeg"/></Relationships>
</file>

<file path=ppt/slides/_rels/slide2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20.jpeg"/></Relationships>
</file>

<file path=ppt/slides/_rels/slide24.xml.rels><?xml version="1.0" encoding="UTF-8" standalone="yes"?>
<Relationships xmlns="http://schemas.openxmlformats.org/package/2006/relationships"><Relationship Id="rId2" Type="http://schemas.openxmlformats.org/officeDocument/2006/relationships/hyperlink" Target="https://vimeo.com/145329119" TargetMode="Externa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21.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2.xml.rels><?xml version="1.0" encoding="UTF-8" standalone="yes"?>
<Relationships xmlns="http://schemas.openxmlformats.org/package/2006/relationships"><Relationship Id="rId3" Type="http://schemas.openxmlformats.org/officeDocument/2006/relationships/hyperlink" Target="https://vimeo.com/103169425"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hyperlink" Target="https://www.google.com/url?sa=i&amp;source=images&amp;cd=&amp;cad=rja&amp;uact=8&amp;ved=2ahUKEwifl56A-qHbAhVV9mMKHRiUDtMQjRx6BAgBEAU&amp;url=http://www.ellsworth.af.mil/News/Features/Display/Article/1369375/the-family-advocacy-program-continues-serve-to-team-ellsworth/&amp;psig=AOvVaw3Cdib6zE5cmM6Vf1Uxk-rr&amp;ust=1527375119377467"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34.xml"/><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3.jpeg"/></Relationships>
</file>

<file path=ppt/slides/_rels/slide4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7.xml"/><Relationship Id="rId1" Type="http://schemas.openxmlformats.org/officeDocument/2006/relationships/slideLayout" Target="../slideLayouts/slideLayout4.xml"/><Relationship Id="rId4" Type="http://schemas.openxmlformats.org/officeDocument/2006/relationships/image" Target="../media/image9.jpe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mailto:cheryl.l.alto@state.or.us"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8" Type="http://schemas.openxmlformats.org/officeDocument/2006/relationships/hyperlink" Target="https://www.cdc.gov/ncbddd/actearly/wic-providers.html" TargetMode="External"/><Relationship Id="rId3" Type="http://schemas.openxmlformats.org/officeDocument/2006/relationships/hyperlink" Target="https://developingchild.harvard.edu/" TargetMode="External"/><Relationship Id="rId7" Type="http://schemas.openxmlformats.org/officeDocument/2006/relationships/hyperlink" Target="https://www.childtrends.org/"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hyperlink" Target="https://www.zerotothree.org/" TargetMode="External"/><Relationship Id="rId5" Type="http://schemas.openxmlformats.org/officeDocument/2006/relationships/hyperlink" Target="https://orparenting.org/" TargetMode="External"/><Relationship Id="rId4" Type="http://schemas.openxmlformats.org/officeDocument/2006/relationships/hyperlink" Target="https://www.brainbuildingoregon.com/project/vroom/"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9.xml"/><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9.xml"/><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9.xml"/><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31" name="Rectangle 20">
            <a:extLst>
              <a:ext uri="{FF2B5EF4-FFF2-40B4-BE49-F238E27FC236}">
                <a16:creationId xmlns:a16="http://schemas.microsoft.com/office/drawing/2014/main" id="{B5F9E98A-4FF4-43D6-9C48-6DF0E7F2D27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22">
            <a:extLst>
              <a:ext uri="{FF2B5EF4-FFF2-40B4-BE49-F238E27FC236}">
                <a16:creationId xmlns:a16="http://schemas.microsoft.com/office/drawing/2014/main" id="{D207A636-DC99-4588-80C4-9E069B97C3F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pic>
        <p:nvPicPr>
          <p:cNvPr id="33" name="Picture 24">
            <a:extLst>
              <a:ext uri="{FF2B5EF4-FFF2-40B4-BE49-F238E27FC236}">
                <a16:creationId xmlns:a16="http://schemas.microsoft.com/office/drawing/2014/main" id="{D4ED6A5F-3B06-48C5-850F-8045C4DF69AE}"/>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34" name="Straight Connector 26">
            <a:extLst>
              <a:ext uri="{FF2B5EF4-FFF2-40B4-BE49-F238E27FC236}">
                <a16:creationId xmlns:a16="http://schemas.microsoft.com/office/drawing/2014/main" id="{C9A60B9D-8DAC-4DA9-88DE-9911621A2B96}"/>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35" name="Straight Connector 28">
            <a:extLst>
              <a:ext uri="{FF2B5EF4-FFF2-40B4-BE49-F238E27FC236}">
                <a16:creationId xmlns:a16="http://schemas.microsoft.com/office/drawing/2014/main" id="{0F2BAA51-3181-4303-929A-FCD9C33F890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7685" y="1328764"/>
            <a:ext cx="0" cy="3466826"/>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960933" y="960241"/>
            <a:ext cx="6849699" cy="4203872"/>
          </a:xfrm>
        </p:spPr>
        <p:txBody>
          <a:bodyPr anchor="ctr">
            <a:normAutofit/>
          </a:bodyPr>
          <a:lstStyle/>
          <a:p>
            <a:pPr algn="r"/>
            <a:r>
              <a:rPr lang="en-US" sz="5000" dirty="0"/>
              <a:t>Understanding Parenting Behaviors: responsive and supportive care for WIC families</a:t>
            </a:r>
          </a:p>
        </p:txBody>
      </p:sp>
      <p:sp>
        <p:nvSpPr>
          <p:cNvPr id="3" name="Subtitle 2"/>
          <p:cNvSpPr>
            <a:spLocks noGrp="1"/>
          </p:cNvSpPr>
          <p:nvPr>
            <p:ph type="subTitle" idx="1"/>
          </p:nvPr>
        </p:nvSpPr>
        <p:spPr>
          <a:xfrm>
            <a:off x="8453071" y="964028"/>
            <a:ext cx="2770873" cy="4196299"/>
          </a:xfrm>
        </p:spPr>
        <p:txBody>
          <a:bodyPr anchor="ctr">
            <a:normAutofit/>
          </a:bodyPr>
          <a:lstStyle/>
          <a:p>
            <a:r>
              <a:rPr lang="en-US"/>
              <a:t>Oregon WIC June 2018</a:t>
            </a:r>
            <a:endParaRPr lang="en-US" dirty="0"/>
          </a:p>
        </p:txBody>
      </p:sp>
    </p:spTree>
    <p:extLst>
      <p:ext uri="{BB962C8B-B14F-4D97-AF65-F5344CB8AC3E}">
        <p14:creationId xmlns:p14="http://schemas.microsoft.com/office/powerpoint/2010/main" val="1471071429"/>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80E4DB2-5454-46C8-B47A-E441A07851A2}"/>
              </a:ext>
            </a:extLst>
          </p:cNvPr>
          <p:cNvSpPr>
            <a:spLocks noGrp="1"/>
          </p:cNvSpPr>
          <p:nvPr>
            <p:ph type="title"/>
          </p:nvPr>
        </p:nvSpPr>
        <p:spPr/>
        <p:txBody>
          <a:bodyPr/>
          <a:lstStyle/>
          <a:p>
            <a:r>
              <a:rPr lang="en-US" dirty="0"/>
              <a:t>What influences Parenting behaviors?</a:t>
            </a:r>
          </a:p>
        </p:txBody>
      </p:sp>
      <p:sp>
        <p:nvSpPr>
          <p:cNvPr id="9" name="Content Placeholder 8">
            <a:extLst>
              <a:ext uri="{FF2B5EF4-FFF2-40B4-BE49-F238E27FC236}">
                <a16:creationId xmlns:a16="http://schemas.microsoft.com/office/drawing/2014/main" id="{386C9657-7D5F-469E-8553-7EEBC51E1F1B}"/>
              </a:ext>
            </a:extLst>
          </p:cNvPr>
          <p:cNvSpPr>
            <a:spLocks noGrp="1"/>
          </p:cNvSpPr>
          <p:nvPr>
            <p:ph sz="half" idx="2"/>
          </p:nvPr>
        </p:nvSpPr>
        <p:spPr>
          <a:xfrm>
            <a:off x="1449217" y="2118827"/>
            <a:ext cx="5430048" cy="3729080"/>
          </a:xfrm>
        </p:spPr>
        <p:txBody>
          <a:bodyPr>
            <a:normAutofit/>
          </a:bodyPr>
          <a:lstStyle/>
          <a:p>
            <a:r>
              <a:rPr lang="en-US" sz="2400" dirty="0"/>
              <a:t>Influences include:</a:t>
            </a:r>
          </a:p>
          <a:p>
            <a:pPr lvl="1"/>
            <a:r>
              <a:rPr lang="en-US" sz="2000" dirty="0"/>
              <a:t>Temperament of child</a:t>
            </a:r>
          </a:p>
          <a:p>
            <a:pPr lvl="1"/>
            <a:r>
              <a:rPr lang="en-US" sz="2000" dirty="0"/>
              <a:t>Co-parent, significant other</a:t>
            </a:r>
          </a:p>
          <a:p>
            <a:pPr lvl="1"/>
            <a:r>
              <a:rPr lang="en-US" sz="2000" dirty="0"/>
              <a:t>Parents and extended family</a:t>
            </a:r>
          </a:p>
          <a:p>
            <a:pPr lvl="1"/>
            <a:r>
              <a:rPr lang="en-US" sz="2000" dirty="0"/>
              <a:t>Friends, other parents</a:t>
            </a:r>
          </a:p>
          <a:p>
            <a:pPr lvl="1"/>
            <a:r>
              <a:rPr lang="en-US" sz="2000" dirty="0"/>
              <a:t>Social media</a:t>
            </a:r>
          </a:p>
          <a:p>
            <a:pPr lvl="1"/>
            <a:r>
              <a:rPr lang="en-US" sz="2000" dirty="0"/>
              <a:t>Community—including WIC</a:t>
            </a:r>
          </a:p>
          <a:p>
            <a:pPr lvl="1"/>
            <a:r>
              <a:rPr lang="en-US" sz="2000" dirty="0"/>
              <a:t>Culture</a:t>
            </a:r>
          </a:p>
          <a:p>
            <a:pPr lvl="1"/>
            <a:endParaRPr lang="en-US" dirty="0"/>
          </a:p>
        </p:txBody>
      </p:sp>
      <p:sp>
        <p:nvSpPr>
          <p:cNvPr id="3" name="Slide Number Placeholder 2">
            <a:extLst>
              <a:ext uri="{FF2B5EF4-FFF2-40B4-BE49-F238E27FC236}">
                <a16:creationId xmlns:a16="http://schemas.microsoft.com/office/drawing/2014/main" id="{81B65AF3-9360-48A6-9CF8-FB1E87266229}"/>
              </a:ext>
            </a:extLst>
          </p:cNvPr>
          <p:cNvSpPr>
            <a:spLocks noGrp="1"/>
          </p:cNvSpPr>
          <p:nvPr>
            <p:ph type="sldNum" sz="quarter" idx="12"/>
          </p:nvPr>
        </p:nvSpPr>
        <p:spPr/>
        <p:txBody>
          <a:bodyPr/>
          <a:lstStyle/>
          <a:p>
            <a:fld id="{401CF334-2D5C-4859-84A6-CA7E6E43FAEB}" type="slidenum">
              <a:rPr lang="en-US" smtClean="0"/>
              <a:t>10</a:t>
            </a:fld>
            <a:endParaRPr lang="en-US"/>
          </a:p>
        </p:txBody>
      </p:sp>
      <p:pic>
        <p:nvPicPr>
          <p:cNvPr id="2" name="Picture 1">
            <a:extLst>
              <a:ext uri="{FF2B5EF4-FFF2-40B4-BE49-F238E27FC236}">
                <a16:creationId xmlns:a16="http://schemas.microsoft.com/office/drawing/2014/main" id="{146AEF45-17ED-42C1-9381-E0088C4BB7AC}"/>
              </a:ext>
            </a:extLst>
          </p:cNvPr>
          <p:cNvPicPr>
            <a:picLocks noChangeAspect="1"/>
          </p:cNvPicPr>
          <p:nvPr/>
        </p:nvPicPr>
        <p:blipFill rotWithShape="1">
          <a:blip r:embed="rId3"/>
          <a:srcRect l="3980" t="1409" r="14039"/>
          <a:stretch/>
        </p:blipFill>
        <p:spPr>
          <a:xfrm>
            <a:off x="6252034" y="2118826"/>
            <a:ext cx="4222857" cy="3474720"/>
          </a:xfrm>
          <a:prstGeom prst="rect">
            <a:avLst/>
          </a:prstGeom>
        </p:spPr>
      </p:pic>
    </p:spTree>
    <p:extLst>
      <p:ext uri="{BB962C8B-B14F-4D97-AF65-F5344CB8AC3E}">
        <p14:creationId xmlns:p14="http://schemas.microsoft.com/office/powerpoint/2010/main" val="14794237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1CE580D1-F917-4567-AFB4-99AA9B52ADF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7" name="Picture 16">
            <a:extLst>
              <a:ext uri="{FF2B5EF4-FFF2-40B4-BE49-F238E27FC236}">
                <a16:creationId xmlns:a16="http://schemas.microsoft.com/office/drawing/2014/main" id="{1F5620B8-A2D8-4568-B566-F0453A0D9167}"/>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9" name="Straight Connector 18">
            <a:extLst>
              <a:ext uri="{FF2B5EF4-FFF2-40B4-BE49-F238E27FC236}">
                <a16:creationId xmlns:a16="http://schemas.microsoft.com/office/drawing/2014/main" id="{1C7D2BA4-4B7A-4596-8BCC-5CF715423894}"/>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C9D4B225-18E9-4C5B-94D8-2ABE6D161E4A}"/>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23" name="Rectangle 22">
            <a:extLst>
              <a:ext uri="{FF2B5EF4-FFF2-40B4-BE49-F238E27FC236}">
                <a16:creationId xmlns:a16="http://schemas.microsoft.com/office/drawing/2014/main" id="{021A4066-B261-49FE-952E-A0FE3EE75CD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1958111-BC13-4D45-AB27-0C2C83F9BA6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pic>
        <p:nvPicPr>
          <p:cNvPr id="27" name="Picture 26">
            <a:extLst>
              <a:ext uri="{FF2B5EF4-FFF2-40B4-BE49-F238E27FC236}">
                <a16:creationId xmlns:a16="http://schemas.microsoft.com/office/drawing/2014/main" id="{D42F4933-2ECF-4EE5-BCE4-F19E3CA609FE}"/>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9" name="Straight Connector 28">
            <a:extLst>
              <a:ext uri="{FF2B5EF4-FFF2-40B4-BE49-F238E27FC236}">
                <a16:creationId xmlns:a16="http://schemas.microsoft.com/office/drawing/2014/main" id="{C6FAC23C-014D-4AC5-AD1B-36F7D0E7EF32}"/>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381B4579-E2EA-4BD7-94FF-0A0BEE135C6B}"/>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3530885" cy="0"/>
          </a:xfrm>
          <a:prstGeom prst="line">
            <a:avLst/>
          </a:prstGeom>
          <a:ln w="31750"/>
        </p:spPr>
        <p:style>
          <a:lnRef idx="3">
            <a:schemeClr val="accent1"/>
          </a:lnRef>
          <a:fillRef idx="0">
            <a:schemeClr val="accent1"/>
          </a:fillRef>
          <a:effectRef idx="2">
            <a:schemeClr val="accent1"/>
          </a:effectRef>
          <a:fontRef idx="minor">
            <a:schemeClr val="tx1"/>
          </a:fontRef>
        </p:style>
      </p:cxnSp>
      <p:grpSp>
        <p:nvGrpSpPr>
          <p:cNvPr id="33" name="Group 32">
            <a:extLst>
              <a:ext uri="{FF2B5EF4-FFF2-40B4-BE49-F238E27FC236}">
                <a16:creationId xmlns:a16="http://schemas.microsoft.com/office/drawing/2014/main" id="{82188758-E18A-4CE5-9D03-F4BF5D887C3F}"/>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60131" y="482171"/>
            <a:ext cx="6091791" cy="5149101"/>
            <a:chOff x="5446003" y="583365"/>
            <a:chExt cx="6091790" cy="5181928"/>
          </a:xfrm>
        </p:grpSpPr>
        <p:sp>
          <p:nvSpPr>
            <p:cNvPr id="34" name="Rectangle 33">
              <a:extLst>
                <a:ext uri="{FF2B5EF4-FFF2-40B4-BE49-F238E27FC236}">
                  <a16:creationId xmlns:a16="http://schemas.microsoft.com/office/drawing/2014/main" id="{821513DD-C15F-4381-AEA6-ED9E5E218CA6}"/>
                </a:ext>
              </a:extLst>
            </p:cNvPr>
            <p:cNvSpPr/>
            <p:nvPr>
              <p:extLst>
                <p:ext uri="{386F3935-93C4-4BCD-93E2-E3B085C9AB24}">
                  <p16:designElem xmlns:p16="http://schemas.microsoft.com/office/powerpoint/2015/main" val="1"/>
                </p:ext>
              </p:extLst>
            </p:nvPr>
          </p:nvSpPr>
          <p:spPr>
            <a:xfrm>
              <a:off x="5446003" y="583365"/>
              <a:ext cx="6091790"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CED2DE01-7F43-4858-85FC-27022DA78120}"/>
                </a:ext>
              </a:extLst>
            </p:cNvPr>
            <p:cNvSpPr/>
            <p:nvPr>
              <p:extLst>
                <p:ext uri="{386F3935-93C4-4BCD-93E2-E3B085C9AB24}">
                  <p16:designElem xmlns:p16="http://schemas.microsoft.com/office/powerpoint/2015/main" val="1"/>
                </p:ext>
              </p:extLst>
            </p:nvPr>
          </p:nvSpPr>
          <p:spPr>
            <a:xfrm>
              <a:off x="5764828" y="915807"/>
              <a:ext cx="5461779"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9" name="Content Placeholder 8">
            <a:extLst>
              <a:ext uri="{FF2B5EF4-FFF2-40B4-BE49-F238E27FC236}">
                <a16:creationId xmlns:a16="http://schemas.microsoft.com/office/drawing/2014/main" id="{0C01DE80-23BA-4B77-AD66-07999775EBF1}"/>
              </a:ext>
            </a:extLst>
          </p:cNvPr>
          <p:cNvPicPr>
            <a:picLocks noGrp="1" noChangeAspect="1"/>
          </p:cNvPicPr>
          <p:nvPr>
            <p:ph sz="half" idx="1"/>
          </p:nvPr>
        </p:nvPicPr>
        <p:blipFill rotWithShape="1">
          <a:blip r:embed="rId3" cstate="print">
            <a:extLst>
              <a:ext uri="{28A0092B-C50C-407E-A947-70E740481C1C}">
                <a14:useLocalDpi xmlns:a14="http://schemas.microsoft.com/office/drawing/2010/main" val="0"/>
              </a:ext>
            </a:extLst>
          </a:blip>
          <a:srcRect t="15395" r="3" b="5224"/>
          <a:stretch/>
        </p:blipFill>
        <p:spPr>
          <a:xfrm>
            <a:off x="6093926" y="1116345"/>
            <a:ext cx="4821551" cy="3866172"/>
          </a:xfrm>
          <a:prstGeom prst="rect">
            <a:avLst/>
          </a:prstGeom>
        </p:spPr>
      </p:pic>
      <p:sp>
        <p:nvSpPr>
          <p:cNvPr id="2" name="Title 1">
            <a:extLst>
              <a:ext uri="{FF2B5EF4-FFF2-40B4-BE49-F238E27FC236}">
                <a16:creationId xmlns:a16="http://schemas.microsoft.com/office/drawing/2014/main" id="{B93D47B9-D03D-4775-B02D-333B39C1CDA7}"/>
              </a:ext>
            </a:extLst>
          </p:cNvPr>
          <p:cNvSpPr>
            <a:spLocks noGrp="1"/>
          </p:cNvSpPr>
          <p:nvPr>
            <p:ph type="title"/>
          </p:nvPr>
        </p:nvSpPr>
        <p:spPr>
          <a:xfrm>
            <a:off x="1451580" y="804520"/>
            <a:ext cx="3530157" cy="1049235"/>
          </a:xfrm>
        </p:spPr>
        <p:txBody>
          <a:bodyPr vert="horz" lIns="91440" tIns="45720" rIns="91440" bIns="45720" rtlCol="0" anchor="t">
            <a:normAutofit/>
          </a:bodyPr>
          <a:lstStyle/>
          <a:p>
            <a:r>
              <a:rPr lang="en-US" dirty="0"/>
              <a:t>Time for reflection</a:t>
            </a:r>
          </a:p>
        </p:txBody>
      </p:sp>
      <p:sp>
        <p:nvSpPr>
          <p:cNvPr id="10" name="Content Placeholder 9">
            <a:extLst>
              <a:ext uri="{FF2B5EF4-FFF2-40B4-BE49-F238E27FC236}">
                <a16:creationId xmlns:a16="http://schemas.microsoft.com/office/drawing/2014/main" id="{20D10996-12FB-4233-B5B9-A627060E1D03}"/>
              </a:ext>
            </a:extLst>
          </p:cNvPr>
          <p:cNvSpPr>
            <a:spLocks noGrp="1"/>
          </p:cNvSpPr>
          <p:nvPr>
            <p:ph sz="half" idx="2"/>
          </p:nvPr>
        </p:nvSpPr>
        <p:spPr>
          <a:xfrm>
            <a:off x="1451581" y="2015732"/>
            <a:ext cx="3526523" cy="3450613"/>
          </a:xfrm>
        </p:spPr>
        <p:txBody>
          <a:bodyPr vert="horz" lIns="91440" tIns="45720" rIns="91440" bIns="45720" rtlCol="0" anchor="t">
            <a:normAutofit/>
          </a:bodyPr>
          <a:lstStyle/>
          <a:p>
            <a:pPr marL="0" indent="0">
              <a:buNone/>
            </a:pPr>
            <a:r>
              <a:rPr lang="en-US" sz="2400" dirty="0"/>
              <a:t>In your experience….</a:t>
            </a:r>
          </a:p>
          <a:p>
            <a:r>
              <a:rPr lang="en-US" sz="2400" dirty="0"/>
              <a:t>What and who influences parenting?</a:t>
            </a:r>
          </a:p>
          <a:p>
            <a:r>
              <a:rPr lang="en-US" sz="2400" dirty="0"/>
              <a:t>What is the role of WIC to help parents with parenting?</a:t>
            </a:r>
          </a:p>
          <a:p>
            <a:pPr marL="0"/>
            <a:endParaRPr lang="en-US" dirty="0"/>
          </a:p>
          <a:p>
            <a:endParaRPr lang="en-US" dirty="0"/>
          </a:p>
        </p:txBody>
      </p:sp>
      <p:sp>
        <p:nvSpPr>
          <p:cNvPr id="4" name="Slide Number Placeholder 3">
            <a:extLst>
              <a:ext uri="{FF2B5EF4-FFF2-40B4-BE49-F238E27FC236}">
                <a16:creationId xmlns:a16="http://schemas.microsoft.com/office/drawing/2014/main" id="{EC6A94E6-2721-4CBE-9673-9939961A51CD}"/>
              </a:ext>
            </a:extLst>
          </p:cNvPr>
          <p:cNvSpPr>
            <a:spLocks noGrp="1"/>
          </p:cNvSpPr>
          <p:nvPr>
            <p:ph type="sldNum" sz="quarter" idx="12"/>
          </p:nvPr>
        </p:nvSpPr>
        <p:spPr/>
        <p:txBody>
          <a:bodyPr/>
          <a:lstStyle/>
          <a:p>
            <a:fld id="{401CF334-2D5C-4859-84A6-CA7E6E43FAEB}" type="slidenum">
              <a:rPr lang="en-US" smtClean="0"/>
              <a:t>11</a:t>
            </a:fld>
            <a:endParaRPr lang="en-US"/>
          </a:p>
        </p:txBody>
      </p:sp>
    </p:spTree>
    <p:extLst>
      <p:ext uri="{BB962C8B-B14F-4D97-AF65-F5344CB8AC3E}">
        <p14:creationId xmlns:p14="http://schemas.microsoft.com/office/powerpoint/2010/main" val="419590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EEA869E1-F851-4A52-92F5-77E592B76A5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5" name="Picture 14">
            <a:extLst>
              <a:ext uri="{FF2B5EF4-FFF2-40B4-BE49-F238E27FC236}">
                <a16:creationId xmlns:a16="http://schemas.microsoft.com/office/drawing/2014/main" id="{B083AD55-8296-44BD-8E14-DD2DDBC351B0}"/>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7" name="Straight Connector 16">
            <a:extLst>
              <a:ext uri="{FF2B5EF4-FFF2-40B4-BE49-F238E27FC236}">
                <a16:creationId xmlns:a16="http://schemas.microsoft.com/office/drawing/2014/main" id="{2BF46B26-15FC-4C5A-94FA-AE9ED64B5C20}"/>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912F6065-5345-44BD-B66E-5487CCD7A9B9}"/>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21" name="Rectangle 20">
            <a:extLst>
              <a:ext uri="{FF2B5EF4-FFF2-40B4-BE49-F238E27FC236}">
                <a16:creationId xmlns:a16="http://schemas.microsoft.com/office/drawing/2014/main" id="{97D9D312-49D2-4FE6-8860-8F5A77FD451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B4BD0715-8F54-4E2D-91CB-98CE3806F50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pic>
        <p:nvPicPr>
          <p:cNvPr id="25" name="Picture 24">
            <a:extLst>
              <a:ext uri="{FF2B5EF4-FFF2-40B4-BE49-F238E27FC236}">
                <a16:creationId xmlns:a16="http://schemas.microsoft.com/office/drawing/2014/main" id="{D030A908-0F2F-47F8-93B4-B38241209405}"/>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7" name="Straight Connector 26">
            <a:extLst>
              <a:ext uri="{FF2B5EF4-FFF2-40B4-BE49-F238E27FC236}">
                <a16:creationId xmlns:a16="http://schemas.microsoft.com/office/drawing/2014/main" id="{B031971B-8A9E-4F83-A6CC-70876BF34F07}"/>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grpSp>
        <p:nvGrpSpPr>
          <p:cNvPr id="29" name="Group 28">
            <a:extLst>
              <a:ext uri="{FF2B5EF4-FFF2-40B4-BE49-F238E27FC236}">
                <a16:creationId xmlns:a16="http://schemas.microsoft.com/office/drawing/2014/main" id="{73F43307-B1A0-4910-A669-39B91050C60E}"/>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2239" y="482171"/>
            <a:ext cx="4074533" cy="5149101"/>
            <a:chOff x="7463259" y="583365"/>
            <a:chExt cx="4074533" cy="5181928"/>
          </a:xfrm>
        </p:grpSpPr>
        <p:sp>
          <p:nvSpPr>
            <p:cNvPr id="30" name="Rectangle 29">
              <a:extLst>
                <a:ext uri="{FF2B5EF4-FFF2-40B4-BE49-F238E27FC236}">
                  <a16:creationId xmlns:a16="http://schemas.microsoft.com/office/drawing/2014/main" id="{3A6248D0-D6C9-4699-96D2-99F94EADFAFB}"/>
                </a:ext>
              </a:extLst>
            </p:cNvPr>
            <p:cNvSpPr/>
            <p:nvPr>
              <p:extLst>
                <p:ext uri="{386F3935-93C4-4BCD-93E2-E3B085C9AB24}">
                  <p16:designElem xmlns:p16="http://schemas.microsoft.com/office/powerpoint/2015/main" val="1"/>
                </p:ext>
              </p:extLst>
            </p:nvPr>
          </p:nvSpPr>
          <p:spPr>
            <a:xfrm>
              <a:off x="7463259" y="583365"/>
              <a:ext cx="4074533"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E784FDC8-4DFC-429D-A2E5-EEA54E2E7479}"/>
                </a:ext>
              </a:extLst>
            </p:cNvPr>
            <p:cNvSpPr/>
            <p:nvPr>
              <p:extLst>
                <p:ext uri="{386F3935-93C4-4BCD-93E2-E3B085C9AB24}">
                  <p16:designElem xmlns:p16="http://schemas.microsoft.com/office/powerpoint/2015/main" val="1"/>
                </p:ext>
              </p:extLst>
            </p:nvPr>
          </p:nvSpPr>
          <p:spPr>
            <a:xfrm>
              <a:off x="7776318" y="915807"/>
              <a:ext cx="3450289"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33" name="Straight Connector 32">
            <a:extLst>
              <a:ext uri="{FF2B5EF4-FFF2-40B4-BE49-F238E27FC236}">
                <a16:creationId xmlns:a16="http://schemas.microsoft.com/office/drawing/2014/main" id="{E38A38AD-F605-48E0-B7FB-A8E750600623}"/>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93459" y="3526496"/>
            <a:ext cx="5536119"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35" name="Rectangle 34">
            <a:extLst>
              <a:ext uri="{FF2B5EF4-FFF2-40B4-BE49-F238E27FC236}">
                <a16:creationId xmlns:a16="http://schemas.microsoft.com/office/drawing/2014/main" id="{CE396C8F-D58A-4590-B4BD-4DA8C4B66AC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8720" y="977099"/>
            <a:ext cx="3116213" cy="4136205"/>
          </a:xfrm>
          <a:prstGeom prst="rect">
            <a:avLst/>
          </a:prstGeom>
          <a:solidFill>
            <a:schemeClr val="bg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ontent Placeholder 7">
            <a:extLst>
              <a:ext uri="{FF2B5EF4-FFF2-40B4-BE49-F238E27FC236}">
                <a16:creationId xmlns:a16="http://schemas.microsoft.com/office/drawing/2014/main" id="{5B235FD2-9FE9-4AF1-A108-C14C33F770F1}"/>
              </a:ext>
            </a:extLst>
          </p:cNvPr>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1271223" y="3304340"/>
            <a:ext cx="2799103" cy="1511515"/>
          </a:xfrm>
          <a:prstGeom prst="rect">
            <a:avLst/>
          </a:prstGeom>
        </p:spPr>
      </p:pic>
      <p:pic>
        <p:nvPicPr>
          <p:cNvPr id="5" name="Content Placeholder 4">
            <a:extLst>
              <a:ext uri="{FF2B5EF4-FFF2-40B4-BE49-F238E27FC236}">
                <a16:creationId xmlns:a16="http://schemas.microsoft.com/office/drawing/2014/main" id="{726B5751-A622-4BDF-AC6D-9D4ABD2E9945}"/>
              </a:ext>
            </a:extLst>
          </p:cNvPr>
          <p:cNvPicPr>
            <a:picLocks noGrp="1" noChangeAspect="1"/>
          </p:cNvPicPr>
          <p:nvPr>
            <p:ph sz="half" idx="1"/>
          </p:nvPr>
        </p:nvPicPr>
        <p:blipFill rotWithShape="1">
          <a:blip r:embed="rId5">
            <a:extLst>
              <a:ext uri="{28A0092B-C50C-407E-A947-70E740481C1C}">
                <a14:useLocalDpi xmlns:a14="http://schemas.microsoft.com/office/drawing/2010/main" val="0"/>
              </a:ext>
            </a:extLst>
          </a:blip>
          <a:srcRect l="23264" t="14737" r="12969" b="17353"/>
          <a:stretch/>
        </p:blipFill>
        <p:spPr>
          <a:xfrm>
            <a:off x="1364805" y="1116345"/>
            <a:ext cx="2611938" cy="1856743"/>
          </a:xfrm>
          <a:prstGeom prst="rect">
            <a:avLst/>
          </a:prstGeom>
        </p:spPr>
      </p:pic>
      <p:sp>
        <p:nvSpPr>
          <p:cNvPr id="2" name="Title 1">
            <a:extLst>
              <a:ext uri="{FF2B5EF4-FFF2-40B4-BE49-F238E27FC236}">
                <a16:creationId xmlns:a16="http://schemas.microsoft.com/office/drawing/2014/main" id="{29ED6EE1-0209-44F9-827F-76A7F50105AD}"/>
              </a:ext>
            </a:extLst>
          </p:cNvPr>
          <p:cNvSpPr>
            <a:spLocks noGrp="1"/>
          </p:cNvSpPr>
          <p:nvPr>
            <p:ph type="title"/>
          </p:nvPr>
        </p:nvSpPr>
        <p:spPr>
          <a:xfrm>
            <a:off x="5216883" y="3524451"/>
            <a:ext cx="5912671" cy="1588853"/>
          </a:xfrm>
        </p:spPr>
        <p:txBody>
          <a:bodyPr vert="horz" lIns="91440" tIns="45720" rIns="91440" bIns="0" rtlCol="0" anchor="b">
            <a:normAutofit/>
          </a:bodyPr>
          <a:lstStyle/>
          <a:p>
            <a:r>
              <a:rPr lang="en-US" dirty="0"/>
              <a:t>90% of brain development happens in the first five years of life</a:t>
            </a:r>
          </a:p>
        </p:txBody>
      </p:sp>
      <p:sp>
        <p:nvSpPr>
          <p:cNvPr id="3" name="TextBox 2">
            <a:extLst>
              <a:ext uri="{FF2B5EF4-FFF2-40B4-BE49-F238E27FC236}">
                <a16:creationId xmlns:a16="http://schemas.microsoft.com/office/drawing/2014/main" id="{FAA71B1F-71C4-4EF7-87FD-DA2D03B70C5C}"/>
              </a:ext>
            </a:extLst>
          </p:cNvPr>
          <p:cNvSpPr txBox="1"/>
          <p:nvPr/>
        </p:nvSpPr>
        <p:spPr>
          <a:xfrm>
            <a:off x="5216883" y="1490008"/>
            <a:ext cx="6324656" cy="1938992"/>
          </a:xfrm>
          <a:prstGeom prst="rect">
            <a:avLst/>
          </a:prstGeom>
          <a:noFill/>
        </p:spPr>
        <p:txBody>
          <a:bodyPr wrap="square" rtlCol="0">
            <a:spAutoFit/>
          </a:bodyPr>
          <a:lstStyle/>
          <a:p>
            <a:r>
              <a:rPr lang="en-US" sz="4000" dirty="0"/>
              <a:t>Parents are children’s first and most important teachers and brain builders</a:t>
            </a:r>
          </a:p>
        </p:txBody>
      </p:sp>
      <p:sp>
        <p:nvSpPr>
          <p:cNvPr id="6" name="Slide Number Placeholder 5">
            <a:extLst>
              <a:ext uri="{FF2B5EF4-FFF2-40B4-BE49-F238E27FC236}">
                <a16:creationId xmlns:a16="http://schemas.microsoft.com/office/drawing/2014/main" id="{7262F7BF-A583-430B-BFF5-8F156625BF9E}"/>
              </a:ext>
            </a:extLst>
          </p:cNvPr>
          <p:cNvSpPr>
            <a:spLocks noGrp="1"/>
          </p:cNvSpPr>
          <p:nvPr>
            <p:ph type="sldNum" sz="quarter" idx="12"/>
          </p:nvPr>
        </p:nvSpPr>
        <p:spPr/>
        <p:txBody>
          <a:bodyPr/>
          <a:lstStyle/>
          <a:p>
            <a:fld id="{401CF334-2D5C-4859-84A6-CA7E6E43FAEB}" type="slidenum">
              <a:rPr lang="en-US" smtClean="0"/>
              <a:t>12</a:t>
            </a:fld>
            <a:endParaRPr lang="en-US"/>
          </a:p>
        </p:txBody>
      </p:sp>
    </p:spTree>
    <p:extLst>
      <p:ext uri="{BB962C8B-B14F-4D97-AF65-F5344CB8AC3E}">
        <p14:creationId xmlns:p14="http://schemas.microsoft.com/office/powerpoint/2010/main" val="7038644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1579" y="2345916"/>
            <a:ext cx="4960443" cy="2790249"/>
          </a:xfrm>
          <a:prstGeom prst="rect">
            <a:avLst/>
          </a:prstGeom>
        </p:spPr>
      </p:pic>
      <p:sp>
        <p:nvSpPr>
          <p:cNvPr id="2" name="Title 1"/>
          <p:cNvSpPr>
            <a:spLocks noGrp="1"/>
          </p:cNvSpPr>
          <p:nvPr>
            <p:ph type="title"/>
          </p:nvPr>
        </p:nvSpPr>
        <p:spPr>
          <a:xfrm>
            <a:off x="1451579" y="815152"/>
            <a:ext cx="9603275" cy="1049235"/>
          </a:xfrm>
        </p:spPr>
        <p:txBody>
          <a:bodyPr>
            <a:normAutofit/>
          </a:bodyPr>
          <a:lstStyle/>
          <a:p>
            <a:r>
              <a:rPr lang="en-US" dirty="0"/>
              <a:t>Trillions of neurons ready for connections</a:t>
            </a:r>
          </a:p>
        </p:txBody>
      </p:sp>
      <p:sp>
        <p:nvSpPr>
          <p:cNvPr id="3" name="Content Placeholder 2"/>
          <p:cNvSpPr>
            <a:spLocks noGrp="1"/>
          </p:cNvSpPr>
          <p:nvPr>
            <p:ph idx="1"/>
          </p:nvPr>
        </p:nvSpPr>
        <p:spPr>
          <a:xfrm>
            <a:off x="6892299" y="2015734"/>
            <a:ext cx="4812021" cy="3450613"/>
          </a:xfrm>
        </p:spPr>
        <p:txBody>
          <a:bodyPr>
            <a:normAutofit lnSpcReduction="10000"/>
          </a:bodyPr>
          <a:lstStyle/>
          <a:p>
            <a:pPr>
              <a:lnSpc>
                <a:spcPct val="110000"/>
              </a:lnSpc>
            </a:pPr>
            <a:r>
              <a:rPr lang="en-US" sz="2200" dirty="0"/>
              <a:t>Neuron development begins in the womb and is impacted by mom’s well-being and stress level</a:t>
            </a:r>
          </a:p>
          <a:p>
            <a:pPr>
              <a:lnSpc>
                <a:spcPct val="110000"/>
              </a:lnSpc>
            </a:pPr>
            <a:r>
              <a:rPr lang="en-US" sz="2200" dirty="0"/>
              <a:t>Babies are born with 100 billion neurons – the electrical currents of the brain – that send messages to and from the brain</a:t>
            </a:r>
          </a:p>
          <a:p>
            <a:pPr>
              <a:lnSpc>
                <a:spcPct val="110000"/>
              </a:lnSpc>
            </a:pPr>
            <a:r>
              <a:rPr lang="en-US" sz="2200" dirty="0"/>
              <a:t>By age 3 about 1,000 trillion neural connections are made</a:t>
            </a:r>
          </a:p>
          <a:p>
            <a:pPr marL="0" indent="0">
              <a:lnSpc>
                <a:spcPct val="110000"/>
              </a:lnSpc>
              <a:buNone/>
            </a:pPr>
            <a:endParaRPr lang="en-US" dirty="0"/>
          </a:p>
          <a:p>
            <a:pPr>
              <a:lnSpc>
                <a:spcPct val="110000"/>
              </a:lnSpc>
            </a:pPr>
            <a:endParaRPr lang="en-US" dirty="0"/>
          </a:p>
          <a:p>
            <a:pPr>
              <a:lnSpc>
                <a:spcPct val="110000"/>
              </a:lnSpc>
            </a:pPr>
            <a:endParaRPr lang="en-US" dirty="0"/>
          </a:p>
        </p:txBody>
      </p:sp>
      <p:sp>
        <p:nvSpPr>
          <p:cNvPr id="6" name="Slide Number Placeholder 5">
            <a:extLst>
              <a:ext uri="{FF2B5EF4-FFF2-40B4-BE49-F238E27FC236}">
                <a16:creationId xmlns:a16="http://schemas.microsoft.com/office/drawing/2014/main" id="{7B328A03-9EEF-4B5A-8942-B3F66D6CE8B1}"/>
              </a:ext>
            </a:extLst>
          </p:cNvPr>
          <p:cNvSpPr>
            <a:spLocks noGrp="1"/>
          </p:cNvSpPr>
          <p:nvPr>
            <p:ph type="sldNum" sz="quarter" idx="12"/>
          </p:nvPr>
        </p:nvSpPr>
        <p:spPr/>
        <p:txBody>
          <a:bodyPr/>
          <a:lstStyle/>
          <a:p>
            <a:fld id="{401CF334-2D5C-4859-84A6-CA7E6E43FAEB}" type="slidenum">
              <a:rPr lang="en-US" smtClean="0"/>
              <a:t>13</a:t>
            </a:fld>
            <a:endParaRPr lang="en-US"/>
          </a:p>
        </p:txBody>
      </p:sp>
    </p:spTree>
    <p:extLst>
      <p:ext uri="{BB962C8B-B14F-4D97-AF65-F5344CB8AC3E}">
        <p14:creationId xmlns:p14="http://schemas.microsoft.com/office/powerpoint/2010/main" val="27448891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93401815-9C3D-43EE-B4E4-2504090CEF01}"/>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9823" y="2012810"/>
            <a:ext cx="4948659" cy="3453535"/>
            <a:chOff x="7807230" y="2012810"/>
            <a:chExt cx="3251252" cy="3459865"/>
          </a:xfrm>
        </p:grpSpPr>
        <p:sp>
          <p:nvSpPr>
            <p:cNvPr id="20" name="Rectangle 19">
              <a:extLst>
                <a:ext uri="{FF2B5EF4-FFF2-40B4-BE49-F238E27FC236}">
                  <a16:creationId xmlns:a16="http://schemas.microsoft.com/office/drawing/2014/main" id="{CDC52205-72B7-41BE-99DF-6B24F25ED6A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98BFFC9-C8B3-41FE-B9CC-C492B079455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944" r="13989"/>
          <a:stretch/>
        </p:blipFill>
        <p:spPr>
          <a:xfrm>
            <a:off x="6277257" y="2174242"/>
            <a:ext cx="4613872" cy="3124351"/>
          </a:xfrm>
          <a:prstGeom prst="rect">
            <a:avLst/>
          </a:prstGeom>
        </p:spPr>
      </p:pic>
      <p:sp>
        <p:nvSpPr>
          <p:cNvPr id="13" name="Title 12"/>
          <p:cNvSpPr>
            <a:spLocks noGrp="1"/>
          </p:cNvSpPr>
          <p:nvPr>
            <p:ph type="title"/>
          </p:nvPr>
        </p:nvSpPr>
        <p:spPr>
          <a:xfrm>
            <a:off x="1451579" y="804519"/>
            <a:ext cx="9603275" cy="1049235"/>
          </a:xfrm>
        </p:spPr>
        <p:txBody>
          <a:bodyPr>
            <a:normAutofit/>
          </a:bodyPr>
          <a:lstStyle/>
          <a:p>
            <a:r>
              <a:rPr lang="en-US"/>
              <a:t>Serve and return builds connections</a:t>
            </a:r>
            <a:endParaRPr lang="en-US" dirty="0"/>
          </a:p>
        </p:txBody>
      </p:sp>
      <p:sp>
        <p:nvSpPr>
          <p:cNvPr id="14" name="Content Placeholder 13"/>
          <p:cNvSpPr>
            <a:spLocks noGrp="1"/>
          </p:cNvSpPr>
          <p:nvPr>
            <p:ph idx="1"/>
          </p:nvPr>
        </p:nvSpPr>
        <p:spPr>
          <a:xfrm>
            <a:off x="1451579" y="2015734"/>
            <a:ext cx="4158849" cy="3450613"/>
          </a:xfrm>
        </p:spPr>
        <p:txBody>
          <a:bodyPr>
            <a:normAutofit lnSpcReduction="10000"/>
          </a:bodyPr>
          <a:lstStyle/>
          <a:p>
            <a:pPr lvl="0">
              <a:lnSpc>
                <a:spcPct val="110000"/>
              </a:lnSpc>
            </a:pPr>
            <a:r>
              <a:rPr lang="en-US" sz="1600" dirty="0"/>
              <a:t>A back and forth interaction between an adult and child that </a:t>
            </a:r>
            <a:r>
              <a:rPr lang="en-US" sz="1600" b="1" dirty="0"/>
              <a:t>builds</a:t>
            </a:r>
            <a:r>
              <a:rPr lang="en-US" sz="1600" dirty="0"/>
              <a:t> </a:t>
            </a:r>
            <a:r>
              <a:rPr lang="en-US" sz="1600" b="1" dirty="0"/>
              <a:t>capacity</a:t>
            </a:r>
            <a:r>
              <a:rPr lang="en-US" sz="1600" dirty="0"/>
              <a:t> and </a:t>
            </a:r>
            <a:r>
              <a:rPr lang="en-US" sz="1600" b="1" dirty="0"/>
              <a:t>neural connections </a:t>
            </a:r>
            <a:r>
              <a:rPr lang="en-US" sz="1600" dirty="0"/>
              <a:t>in the brain of the child – builds scripts </a:t>
            </a:r>
          </a:p>
          <a:p>
            <a:pPr lvl="0">
              <a:lnSpc>
                <a:spcPct val="110000"/>
              </a:lnSpc>
            </a:pPr>
            <a:r>
              <a:rPr lang="en-US" sz="1600" dirty="0"/>
              <a:t>When an adult is </a:t>
            </a:r>
            <a:r>
              <a:rPr lang="en-US" sz="1600" b="1" dirty="0"/>
              <a:t>sensitive</a:t>
            </a:r>
            <a:r>
              <a:rPr lang="en-US" sz="1600" dirty="0"/>
              <a:t> and </a:t>
            </a:r>
            <a:r>
              <a:rPr lang="en-US" sz="1600" b="1" dirty="0"/>
              <a:t>responsive</a:t>
            </a:r>
            <a:r>
              <a:rPr lang="en-US" sz="1600" dirty="0"/>
              <a:t> to the signals of the child, it strengthens the child’s capacity to build relationships with others </a:t>
            </a:r>
          </a:p>
          <a:p>
            <a:pPr lvl="0">
              <a:lnSpc>
                <a:spcPct val="110000"/>
              </a:lnSpc>
            </a:pPr>
            <a:r>
              <a:rPr lang="en-US" sz="1600" dirty="0"/>
              <a:t>Examples of </a:t>
            </a:r>
            <a:r>
              <a:rPr lang="en-US" sz="1600" b="1" dirty="0"/>
              <a:t>serve and return </a:t>
            </a:r>
            <a:r>
              <a:rPr lang="en-US" sz="1600" dirty="0"/>
              <a:t>interactions: infant babbles, gestures or cries, and the adult responds appropriately with eye contact, words or a high five</a:t>
            </a:r>
          </a:p>
        </p:txBody>
      </p:sp>
      <p:sp>
        <p:nvSpPr>
          <p:cNvPr id="4" name="Slide Number Placeholder 3">
            <a:extLst>
              <a:ext uri="{FF2B5EF4-FFF2-40B4-BE49-F238E27FC236}">
                <a16:creationId xmlns:a16="http://schemas.microsoft.com/office/drawing/2014/main" id="{3131AD4A-2FA9-4832-9EBA-3780140F4043}"/>
              </a:ext>
            </a:extLst>
          </p:cNvPr>
          <p:cNvSpPr>
            <a:spLocks noGrp="1"/>
          </p:cNvSpPr>
          <p:nvPr>
            <p:ph type="sldNum" sz="quarter" idx="12"/>
          </p:nvPr>
        </p:nvSpPr>
        <p:spPr>
          <a:xfrm>
            <a:off x="480060" y="798973"/>
            <a:ext cx="811019" cy="503578"/>
          </a:xfrm>
        </p:spPr>
        <p:txBody>
          <a:bodyPr>
            <a:normAutofit/>
          </a:bodyPr>
          <a:lstStyle/>
          <a:p>
            <a:pPr>
              <a:lnSpc>
                <a:spcPct val="90000"/>
              </a:lnSpc>
              <a:spcAft>
                <a:spcPts val="600"/>
              </a:spcAft>
            </a:pPr>
            <a:fld id="{401CF334-2D5C-4859-84A6-CA7E6E43FAEB}" type="slidenum">
              <a:rPr lang="en-US" smtClean="0"/>
              <a:pPr>
                <a:lnSpc>
                  <a:spcPct val="90000"/>
                </a:lnSpc>
                <a:spcAft>
                  <a:spcPts val="600"/>
                </a:spcAft>
              </a:pPr>
              <a:t>14</a:t>
            </a:fld>
            <a:endParaRPr lang="en-US"/>
          </a:p>
        </p:txBody>
      </p:sp>
    </p:spTree>
    <p:extLst>
      <p:ext uri="{BB962C8B-B14F-4D97-AF65-F5344CB8AC3E}">
        <p14:creationId xmlns:p14="http://schemas.microsoft.com/office/powerpoint/2010/main" val="13160634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BE4D140-BF22-48EC-8B7C-3AF8750E1B0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2477" r="24650" b="-1"/>
          <a:stretch/>
        </p:blipFill>
        <p:spPr>
          <a:xfrm>
            <a:off x="6096051" y="10"/>
            <a:ext cx="6094409" cy="6857990"/>
          </a:xfrm>
          <a:prstGeom prst="rect">
            <a:avLst/>
          </a:prstGeom>
        </p:spPr>
      </p:pic>
      <p:pic>
        <p:nvPicPr>
          <p:cNvPr id="5" name="Picture 4">
            <a:extLst>
              <a:ext uri="{FF2B5EF4-FFF2-40B4-BE49-F238E27FC236}">
                <a16:creationId xmlns:a16="http://schemas.microsoft.com/office/drawing/2014/main" id="{E9C4B482-7539-49F2-885F-AB25405414B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9919" r="13432"/>
          <a:stretch/>
        </p:blipFill>
        <p:spPr>
          <a:xfrm>
            <a:off x="2" y="10"/>
            <a:ext cx="6094409" cy="6857990"/>
          </a:xfrm>
          <a:prstGeom prst="rect">
            <a:avLst/>
          </a:prstGeom>
        </p:spPr>
      </p:pic>
      <p:sp>
        <p:nvSpPr>
          <p:cNvPr id="37" name="Rectangle 36">
            <a:extLst>
              <a:ext uri="{FF2B5EF4-FFF2-40B4-BE49-F238E27FC236}">
                <a16:creationId xmlns:a16="http://schemas.microsoft.com/office/drawing/2014/main" id="{D3356D18-B5E6-44B1-ADBC-7094E0DCCDF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87192" y="1353662"/>
            <a:ext cx="4414440" cy="4150676"/>
          </a:xfrm>
          <a:prstGeom prst="rect">
            <a:avLst/>
          </a:prstGeom>
          <a:solidFill>
            <a:srgbClr val="000001">
              <a:alpha val="8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9" name="Straight Connector 38">
            <a:extLst>
              <a:ext uri="{FF2B5EF4-FFF2-40B4-BE49-F238E27FC236}">
                <a16:creationId xmlns:a16="http://schemas.microsoft.com/office/drawing/2014/main" id="{BE7A374D-06C5-4ECA-9F91-7183DD3D8A82}"/>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3127" y="2579935"/>
            <a:ext cx="4070579"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a:extLst>
              <a:ext uri="{FF2B5EF4-FFF2-40B4-BE49-F238E27FC236}">
                <a16:creationId xmlns:a16="http://schemas.microsoft.com/office/drawing/2014/main" id="{A6B4FA6B-1188-4074-8A29-3A524B2F9B8B}"/>
              </a:ext>
            </a:extLst>
          </p:cNvPr>
          <p:cNvSpPr>
            <a:spLocks noGrp="1"/>
          </p:cNvSpPr>
          <p:nvPr>
            <p:ph type="title"/>
          </p:nvPr>
        </p:nvSpPr>
        <p:spPr>
          <a:xfrm>
            <a:off x="4053128" y="1530700"/>
            <a:ext cx="4070578" cy="1049235"/>
          </a:xfrm>
        </p:spPr>
        <p:txBody>
          <a:bodyPr anchor="ctr">
            <a:normAutofit/>
          </a:bodyPr>
          <a:lstStyle/>
          <a:p>
            <a:pPr algn="ctr"/>
            <a:r>
              <a:rPr lang="en-US" sz="2200">
                <a:solidFill>
                  <a:srgbClr val="FFFFFE"/>
                </a:solidFill>
              </a:rPr>
              <a:t>Impact of interactions on neurons</a:t>
            </a:r>
          </a:p>
        </p:txBody>
      </p:sp>
      <p:sp>
        <p:nvSpPr>
          <p:cNvPr id="3" name="Content Placeholder 2">
            <a:extLst>
              <a:ext uri="{FF2B5EF4-FFF2-40B4-BE49-F238E27FC236}">
                <a16:creationId xmlns:a16="http://schemas.microsoft.com/office/drawing/2014/main" id="{0DFC3B0C-0999-4636-B5E3-675CF1B5FDF2}"/>
              </a:ext>
            </a:extLst>
          </p:cNvPr>
          <p:cNvSpPr>
            <a:spLocks noGrp="1"/>
          </p:cNvSpPr>
          <p:nvPr>
            <p:ph idx="1"/>
          </p:nvPr>
        </p:nvSpPr>
        <p:spPr>
          <a:xfrm>
            <a:off x="4053128" y="2723314"/>
            <a:ext cx="4070578" cy="2613612"/>
          </a:xfrm>
        </p:spPr>
        <p:txBody>
          <a:bodyPr anchor="t">
            <a:normAutofit fontScale="92500" lnSpcReduction="20000"/>
          </a:bodyPr>
          <a:lstStyle/>
          <a:p>
            <a:pPr>
              <a:lnSpc>
                <a:spcPct val="110000"/>
              </a:lnSpc>
            </a:pPr>
            <a:r>
              <a:rPr lang="en-US" sz="2200" dirty="0">
                <a:solidFill>
                  <a:srgbClr val="FFFFFE"/>
                </a:solidFill>
              </a:rPr>
              <a:t>Neurons need these interactions in order to “bloom” and make connections with other neurons</a:t>
            </a:r>
          </a:p>
          <a:p>
            <a:pPr>
              <a:lnSpc>
                <a:spcPct val="110000"/>
              </a:lnSpc>
            </a:pPr>
            <a:endParaRPr lang="en-US" sz="2200" dirty="0">
              <a:solidFill>
                <a:srgbClr val="FFFFFE"/>
              </a:solidFill>
            </a:endParaRPr>
          </a:p>
          <a:p>
            <a:pPr>
              <a:lnSpc>
                <a:spcPct val="110000"/>
              </a:lnSpc>
            </a:pPr>
            <a:r>
              <a:rPr lang="en-US" sz="2200" dirty="0">
                <a:solidFill>
                  <a:srgbClr val="FFFFFE"/>
                </a:solidFill>
              </a:rPr>
              <a:t>When connections are not made (neglect, lack of interactions), the neurons are “pruned” – unused or wither away </a:t>
            </a:r>
          </a:p>
          <a:p>
            <a:pPr>
              <a:lnSpc>
                <a:spcPct val="110000"/>
              </a:lnSpc>
            </a:pPr>
            <a:endParaRPr lang="en-US" sz="1300" dirty="0">
              <a:solidFill>
                <a:srgbClr val="FFFFFE"/>
              </a:solidFill>
            </a:endParaRPr>
          </a:p>
          <a:p>
            <a:pPr>
              <a:lnSpc>
                <a:spcPct val="110000"/>
              </a:lnSpc>
            </a:pPr>
            <a:endParaRPr lang="en-US" sz="1300" dirty="0">
              <a:solidFill>
                <a:srgbClr val="FFFFFE"/>
              </a:solidFill>
            </a:endParaRPr>
          </a:p>
        </p:txBody>
      </p:sp>
      <p:sp>
        <p:nvSpPr>
          <p:cNvPr id="6" name="Slide Number Placeholder 5">
            <a:extLst>
              <a:ext uri="{FF2B5EF4-FFF2-40B4-BE49-F238E27FC236}">
                <a16:creationId xmlns:a16="http://schemas.microsoft.com/office/drawing/2014/main" id="{C21D2363-4B11-43DB-A4DE-1A6C19D09443}"/>
              </a:ext>
            </a:extLst>
          </p:cNvPr>
          <p:cNvSpPr>
            <a:spLocks noGrp="1"/>
          </p:cNvSpPr>
          <p:nvPr>
            <p:ph type="sldNum" sz="quarter" idx="12"/>
          </p:nvPr>
        </p:nvSpPr>
        <p:spPr/>
        <p:txBody>
          <a:bodyPr/>
          <a:lstStyle/>
          <a:p>
            <a:fld id="{401CF334-2D5C-4859-84A6-CA7E6E43FAEB}" type="slidenum">
              <a:rPr lang="en-US" smtClean="0"/>
              <a:t>15</a:t>
            </a:fld>
            <a:endParaRPr lang="en-US"/>
          </a:p>
        </p:txBody>
      </p:sp>
    </p:spTree>
    <p:extLst>
      <p:ext uri="{BB962C8B-B14F-4D97-AF65-F5344CB8AC3E}">
        <p14:creationId xmlns:p14="http://schemas.microsoft.com/office/powerpoint/2010/main" val="10485705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grpSp>
        <p:nvGrpSpPr>
          <p:cNvPr id="28" name="Group 17">
            <a:extLst>
              <a:ext uri="{FF2B5EF4-FFF2-40B4-BE49-F238E27FC236}">
                <a16:creationId xmlns:a16="http://schemas.microsoft.com/office/drawing/2014/main" id="{FEB7DF70-0A31-4A61-9C8B-3333776A15B8}"/>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390413" y="2012810"/>
            <a:ext cx="3668069" cy="3453535"/>
            <a:chOff x="7807230" y="2012810"/>
            <a:chExt cx="3251252" cy="3459865"/>
          </a:xfrm>
        </p:grpSpPr>
        <p:sp>
          <p:nvSpPr>
            <p:cNvPr id="19" name="Rectangle 18">
              <a:extLst>
                <a:ext uri="{FF2B5EF4-FFF2-40B4-BE49-F238E27FC236}">
                  <a16:creationId xmlns:a16="http://schemas.microsoft.com/office/drawing/2014/main" id="{47926867-8D58-4875-8B76-E87E5BE8252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19">
              <a:extLst>
                <a:ext uri="{FF2B5EF4-FFF2-40B4-BE49-F238E27FC236}">
                  <a16:creationId xmlns:a16="http://schemas.microsoft.com/office/drawing/2014/main" id="{A9F6663C-0F32-4FB9-B549-C2757F49F9F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6" name="Picture 5">
            <a:extLst>
              <a:ext uri="{FF2B5EF4-FFF2-40B4-BE49-F238E27FC236}">
                <a16:creationId xmlns:a16="http://schemas.microsoft.com/office/drawing/2014/main" id="{399EE71B-8507-4EFA-80F5-7687C0E1BBBE}"/>
              </a:ext>
            </a:extLst>
          </p:cNvPr>
          <p:cNvPicPr>
            <a:picLocks noChangeAspect="1"/>
          </p:cNvPicPr>
          <p:nvPr/>
        </p:nvPicPr>
        <p:blipFill rotWithShape="1">
          <a:blip r:embed="rId3">
            <a:extLst>
              <a:ext uri="{28A0092B-C50C-407E-A947-70E740481C1C}">
                <a14:useLocalDpi xmlns:a14="http://schemas.microsoft.com/office/drawing/2010/main" val="0"/>
              </a:ext>
            </a:extLst>
          </a:blip>
          <a:srcRect r="28709" b="3"/>
          <a:stretch/>
        </p:blipFill>
        <p:spPr>
          <a:xfrm>
            <a:off x="7554139" y="2174242"/>
            <a:ext cx="3336989" cy="3124351"/>
          </a:xfrm>
          <a:prstGeom prst="rect">
            <a:avLst/>
          </a:prstGeom>
        </p:spPr>
      </p:pic>
      <p:sp>
        <p:nvSpPr>
          <p:cNvPr id="2" name="Title 1">
            <a:extLst>
              <a:ext uri="{FF2B5EF4-FFF2-40B4-BE49-F238E27FC236}">
                <a16:creationId xmlns:a16="http://schemas.microsoft.com/office/drawing/2014/main" id="{7B1BBFAD-C15A-4600-BC8C-EF9ECD7E6183}"/>
              </a:ext>
            </a:extLst>
          </p:cNvPr>
          <p:cNvSpPr>
            <a:spLocks noGrp="1"/>
          </p:cNvSpPr>
          <p:nvPr>
            <p:ph type="title"/>
          </p:nvPr>
        </p:nvSpPr>
        <p:spPr>
          <a:xfrm>
            <a:off x="1451579" y="804519"/>
            <a:ext cx="9603275" cy="1049235"/>
          </a:xfrm>
        </p:spPr>
        <p:txBody>
          <a:bodyPr>
            <a:normAutofit/>
          </a:bodyPr>
          <a:lstStyle/>
          <a:p>
            <a:r>
              <a:rPr lang="en-US" dirty="0"/>
              <a:t>Attachment</a:t>
            </a:r>
          </a:p>
        </p:txBody>
      </p:sp>
      <p:sp>
        <p:nvSpPr>
          <p:cNvPr id="3" name="Content Placeholder 2">
            <a:extLst>
              <a:ext uri="{FF2B5EF4-FFF2-40B4-BE49-F238E27FC236}">
                <a16:creationId xmlns:a16="http://schemas.microsoft.com/office/drawing/2014/main" id="{E51AA88B-46FE-40C6-911D-32B678CC42BD}"/>
              </a:ext>
            </a:extLst>
          </p:cNvPr>
          <p:cNvSpPr>
            <a:spLocks noGrp="1"/>
          </p:cNvSpPr>
          <p:nvPr>
            <p:ph idx="1"/>
          </p:nvPr>
        </p:nvSpPr>
        <p:spPr>
          <a:xfrm>
            <a:off x="1451579" y="2015734"/>
            <a:ext cx="5435733" cy="3450613"/>
          </a:xfrm>
        </p:spPr>
        <p:txBody>
          <a:bodyPr>
            <a:normAutofit/>
          </a:bodyPr>
          <a:lstStyle/>
          <a:p>
            <a:pPr>
              <a:lnSpc>
                <a:spcPct val="110000"/>
              </a:lnSpc>
            </a:pPr>
            <a:r>
              <a:rPr lang="en-US" sz="1900"/>
              <a:t>Children are wired to seek care and attention from adults</a:t>
            </a:r>
          </a:p>
          <a:p>
            <a:pPr>
              <a:lnSpc>
                <a:spcPct val="110000"/>
              </a:lnSpc>
            </a:pPr>
            <a:r>
              <a:rPr lang="en-US" sz="1900"/>
              <a:t>The sensitive period of time when infant’s neurons ‘wire’ them to attach or bond with their parent is before 6 months of age</a:t>
            </a:r>
          </a:p>
          <a:p>
            <a:pPr>
              <a:lnSpc>
                <a:spcPct val="110000"/>
              </a:lnSpc>
            </a:pPr>
            <a:r>
              <a:rPr lang="en-US" sz="1900"/>
              <a:t>Parents often describe attachment as “falling in love” with their baby</a:t>
            </a:r>
          </a:p>
          <a:p>
            <a:pPr>
              <a:lnSpc>
                <a:spcPct val="110000"/>
              </a:lnSpc>
            </a:pPr>
            <a:r>
              <a:rPr lang="en-US" sz="1900"/>
              <a:t>Attachments are the road maps for future relationships, shaping a mental set of expectations </a:t>
            </a:r>
          </a:p>
          <a:p>
            <a:pPr>
              <a:lnSpc>
                <a:spcPct val="110000"/>
              </a:lnSpc>
            </a:pPr>
            <a:endParaRPr lang="en-US" sz="1900"/>
          </a:p>
        </p:txBody>
      </p:sp>
      <p:sp>
        <p:nvSpPr>
          <p:cNvPr id="5" name="Slide Number Placeholder 4">
            <a:extLst>
              <a:ext uri="{FF2B5EF4-FFF2-40B4-BE49-F238E27FC236}">
                <a16:creationId xmlns:a16="http://schemas.microsoft.com/office/drawing/2014/main" id="{2F8D70CE-0776-4E80-8E04-B8DF2048779A}"/>
              </a:ext>
            </a:extLst>
          </p:cNvPr>
          <p:cNvSpPr>
            <a:spLocks noGrp="1"/>
          </p:cNvSpPr>
          <p:nvPr>
            <p:ph type="sldNum" sz="quarter" idx="12"/>
          </p:nvPr>
        </p:nvSpPr>
        <p:spPr>
          <a:xfrm>
            <a:off x="480060" y="798973"/>
            <a:ext cx="811019" cy="503578"/>
          </a:xfrm>
        </p:spPr>
        <p:txBody>
          <a:bodyPr>
            <a:normAutofit/>
          </a:bodyPr>
          <a:lstStyle/>
          <a:p>
            <a:pPr>
              <a:lnSpc>
                <a:spcPct val="90000"/>
              </a:lnSpc>
              <a:spcAft>
                <a:spcPts val="600"/>
              </a:spcAft>
            </a:pPr>
            <a:fld id="{401CF334-2D5C-4859-84A6-CA7E6E43FAEB}" type="slidenum">
              <a:rPr lang="en-US" smtClean="0"/>
              <a:pPr>
                <a:lnSpc>
                  <a:spcPct val="90000"/>
                </a:lnSpc>
                <a:spcAft>
                  <a:spcPts val="600"/>
                </a:spcAft>
              </a:pPr>
              <a:t>16</a:t>
            </a:fld>
            <a:endParaRPr lang="en-US"/>
          </a:p>
        </p:txBody>
      </p:sp>
    </p:spTree>
    <p:extLst>
      <p:ext uri="{BB962C8B-B14F-4D97-AF65-F5344CB8AC3E}">
        <p14:creationId xmlns:p14="http://schemas.microsoft.com/office/powerpoint/2010/main" val="22337578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FEB7DF70-0A31-4A61-9C8B-3333776A15B8}"/>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390413" y="2012810"/>
            <a:ext cx="3668069" cy="3453535"/>
            <a:chOff x="7807230" y="2012810"/>
            <a:chExt cx="3251252" cy="3459865"/>
          </a:xfrm>
        </p:grpSpPr>
        <p:sp>
          <p:nvSpPr>
            <p:cNvPr id="12" name="Rectangle 11">
              <a:extLst>
                <a:ext uri="{FF2B5EF4-FFF2-40B4-BE49-F238E27FC236}">
                  <a16:creationId xmlns:a16="http://schemas.microsoft.com/office/drawing/2014/main" id="{47926867-8D58-4875-8B76-E87E5BE8252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9F6663C-0F32-4FB9-B549-C2757F49F9F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6" name="Picture 5">
            <a:extLst>
              <a:ext uri="{FF2B5EF4-FFF2-40B4-BE49-F238E27FC236}">
                <a16:creationId xmlns:a16="http://schemas.microsoft.com/office/drawing/2014/main" id="{673EB5E3-F864-4067-8A42-06FD29CC4945}"/>
              </a:ext>
            </a:extLst>
          </p:cNvPr>
          <p:cNvPicPr>
            <a:picLocks noChangeAspect="1"/>
          </p:cNvPicPr>
          <p:nvPr/>
        </p:nvPicPr>
        <p:blipFill rotWithShape="1">
          <a:blip r:embed="rId3">
            <a:extLst>
              <a:ext uri="{28A0092B-C50C-407E-A947-70E740481C1C}">
                <a14:useLocalDpi xmlns:a14="http://schemas.microsoft.com/office/drawing/2010/main" val="0"/>
              </a:ext>
            </a:extLst>
          </a:blip>
          <a:srcRect l="28706" r="3" b="3"/>
          <a:stretch/>
        </p:blipFill>
        <p:spPr>
          <a:xfrm>
            <a:off x="7554139" y="2174242"/>
            <a:ext cx="3336989" cy="3124351"/>
          </a:xfrm>
          <a:prstGeom prst="rect">
            <a:avLst/>
          </a:prstGeom>
        </p:spPr>
      </p:pic>
      <p:sp>
        <p:nvSpPr>
          <p:cNvPr id="2" name="Title 1">
            <a:extLst>
              <a:ext uri="{FF2B5EF4-FFF2-40B4-BE49-F238E27FC236}">
                <a16:creationId xmlns:a16="http://schemas.microsoft.com/office/drawing/2014/main" id="{67E0579D-E3CF-4820-A4EA-CBAE66348030}"/>
              </a:ext>
            </a:extLst>
          </p:cNvPr>
          <p:cNvSpPr>
            <a:spLocks noGrp="1"/>
          </p:cNvSpPr>
          <p:nvPr>
            <p:ph type="title"/>
          </p:nvPr>
        </p:nvSpPr>
        <p:spPr>
          <a:xfrm>
            <a:off x="1451579" y="804519"/>
            <a:ext cx="9603275" cy="1049235"/>
          </a:xfrm>
        </p:spPr>
        <p:txBody>
          <a:bodyPr>
            <a:normAutofit/>
          </a:bodyPr>
          <a:lstStyle/>
          <a:p>
            <a:r>
              <a:rPr lang="en-US" dirty="0"/>
              <a:t>Children need parents to help them learn and self-regulate</a:t>
            </a:r>
          </a:p>
        </p:txBody>
      </p:sp>
      <p:sp>
        <p:nvSpPr>
          <p:cNvPr id="3" name="Content Placeholder 2">
            <a:extLst>
              <a:ext uri="{FF2B5EF4-FFF2-40B4-BE49-F238E27FC236}">
                <a16:creationId xmlns:a16="http://schemas.microsoft.com/office/drawing/2014/main" id="{9BFFB243-FD9D-444E-B809-A39B5670468D}"/>
              </a:ext>
            </a:extLst>
          </p:cNvPr>
          <p:cNvSpPr>
            <a:spLocks noGrp="1"/>
          </p:cNvSpPr>
          <p:nvPr>
            <p:ph idx="1"/>
          </p:nvPr>
        </p:nvSpPr>
        <p:spPr>
          <a:xfrm>
            <a:off x="1451579" y="2015734"/>
            <a:ext cx="5435733" cy="3747113"/>
          </a:xfrm>
        </p:spPr>
        <p:txBody>
          <a:bodyPr>
            <a:normAutofit/>
          </a:bodyPr>
          <a:lstStyle/>
          <a:p>
            <a:pPr marL="0" indent="0">
              <a:lnSpc>
                <a:spcPct val="110000"/>
              </a:lnSpc>
              <a:buNone/>
            </a:pPr>
            <a:r>
              <a:rPr lang="en-US" sz="1800" dirty="0"/>
              <a:t>Children need parents:</a:t>
            </a:r>
          </a:p>
          <a:p>
            <a:pPr>
              <a:lnSpc>
                <a:spcPct val="110000"/>
              </a:lnSpc>
            </a:pPr>
            <a:r>
              <a:rPr lang="en-US" sz="1800" dirty="0"/>
              <a:t>To be a responsive, safe base from which they can explore the world</a:t>
            </a:r>
          </a:p>
          <a:p>
            <a:pPr>
              <a:lnSpc>
                <a:spcPct val="110000"/>
              </a:lnSpc>
            </a:pPr>
            <a:r>
              <a:rPr lang="en-US" sz="1800" dirty="0"/>
              <a:t>To teach them how to cope with their emotions</a:t>
            </a:r>
          </a:p>
          <a:p>
            <a:pPr>
              <a:lnSpc>
                <a:spcPct val="110000"/>
              </a:lnSpc>
            </a:pPr>
            <a:r>
              <a:rPr lang="en-US" sz="1800" dirty="0"/>
              <a:t>To learn how to stay safe and calm down (self-regulate) when their emotions get out of control</a:t>
            </a:r>
          </a:p>
          <a:p>
            <a:pPr>
              <a:lnSpc>
                <a:spcPct val="110000"/>
              </a:lnSpc>
            </a:pPr>
            <a:r>
              <a:rPr lang="en-US" sz="1800" dirty="0"/>
              <a:t>To build repetition, routines</a:t>
            </a:r>
          </a:p>
          <a:p>
            <a:pPr>
              <a:lnSpc>
                <a:spcPct val="110000"/>
              </a:lnSpc>
            </a:pPr>
            <a:r>
              <a:rPr lang="en-US" sz="1800" dirty="0"/>
              <a:t>To repair disturbances in the relationship when they happen, e.g. if a parent loses control and yells, it is followed by comfort, apology for outburst</a:t>
            </a:r>
          </a:p>
        </p:txBody>
      </p:sp>
      <p:sp>
        <p:nvSpPr>
          <p:cNvPr id="5" name="Slide Number Placeholder 4">
            <a:extLst>
              <a:ext uri="{FF2B5EF4-FFF2-40B4-BE49-F238E27FC236}">
                <a16:creationId xmlns:a16="http://schemas.microsoft.com/office/drawing/2014/main" id="{43796732-DF56-48BB-86A7-2462553360D2}"/>
              </a:ext>
            </a:extLst>
          </p:cNvPr>
          <p:cNvSpPr>
            <a:spLocks noGrp="1"/>
          </p:cNvSpPr>
          <p:nvPr>
            <p:ph type="sldNum" sz="quarter" idx="12"/>
          </p:nvPr>
        </p:nvSpPr>
        <p:spPr>
          <a:xfrm>
            <a:off x="480060" y="798973"/>
            <a:ext cx="811019" cy="503578"/>
          </a:xfrm>
        </p:spPr>
        <p:txBody>
          <a:bodyPr>
            <a:normAutofit/>
          </a:bodyPr>
          <a:lstStyle/>
          <a:p>
            <a:pPr>
              <a:lnSpc>
                <a:spcPct val="90000"/>
              </a:lnSpc>
              <a:spcAft>
                <a:spcPts val="600"/>
              </a:spcAft>
            </a:pPr>
            <a:fld id="{401CF334-2D5C-4859-84A6-CA7E6E43FAEB}" type="slidenum">
              <a:rPr lang="en-US" smtClean="0"/>
              <a:pPr>
                <a:lnSpc>
                  <a:spcPct val="90000"/>
                </a:lnSpc>
                <a:spcAft>
                  <a:spcPts val="600"/>
                </a:spcAft>
              </a:pPr>
              <a:t>17</a:t>
            </a:fld>
            <a:endParaRPr lang="en-US"/>
          </a:p>
        </p:txBody>
      </p:sp>
    </p:spTree>
    <p:extLst>
      <p:ext uri="{BB962C8B-B14F-4D97-AF65-F5344CB8AC3E}">
        <p14:creationId xmlns:p14="http://schemas.microsoft.com/office/powerpoint/2010/main" val="21043492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52297-4E94-4C52-ABB4-FCCCA83165FE}"/>
              </a:ext>
            </a:extLst>
          </p:cNvPr>
          <p:cNvSpPr>
            <a:spLocks noGrp="1"/>
          </p:cNvSpPr>
          <p:nvPr>
            <p:ph type="title"/>
          </p:nvPr>
        </p:nvSpPr>
        <p:spPr/>
        <p:txBody>
          <a:bodyPr/>
          <a:lstStyle/>
          <a:p>
            <a:r>
              <a:rPr lang="en-US" dirty="0"/>
              <a:t>Activity: </a:t>
            </a:r>
            <a:br>
              <a:rPr lang="en-US" dirty="0"/>
            </a:br>
            <a:r>
              <a:rPr lang="en-US" dirty="0"/>
              <a:t>Still Face Experiment</a:t>
            </a:r>
          </a:p>
        </p:txBody>
      </p:sp>
      <p:sp>
        <p:nvSpPr>
          <p:cNvPr id="3" name="Content Placeholder 2">
            <a:extLst>
              <a:ext uri="{FF2B5EF4-FFF2-40B4-BE49-F238E27FC236}">
                <a16:creationId xmlns:a16="http://schemas.microsoft.com/office/drawing/2014/main" id="{2AB00856-26EB-412E-BEE2-B85D2BF180AB}"/>
              </a:ext>
            </a:extLst>
          </p:cNvPr>
          <p:cNvSpPr>
            <a:spLocks noGrp="1"/>
          </p:cNvSpPr>
          <p:nvPr>
            <p:ph idx="1"/>
          </p:nvPr>
        </p:nvSpPr>
        <p:spPr>
          <a:xfrm>
            <a:off x="1451578" y="1962569"/>
            <a:ext cx="9603275" cy="3450613"/>
          </a:xfrm>
        </p:spPr>
        <p:txBody>
          <a:bodyPr>
            <a:normAutofit lnSpcReduction="10000"/>
          </a:bodyPr>
          <a:lstStyle/>
          <a:p>
            <a:pPr marL="0" indent="0">
              <a:buNone/>
            </a:pPr>
            <a:r>
              <a:rPr lang="en-US" sz="2800" b="1" dirty="0"/>
              <a:t>Watch this video: Still face experiment</a:t>
            </a:r>
          </a:p>
          <a:p>
            <a:pPr lvl="1"/>
            <a:r>
              <a:rPr lang="en-US" sz="2400" dirty="0">
                <a:hlinkClick r:id="rId3"/>
              </a:rPr>
              <a:t>https://www.youtube.com/watch?v=apzXGEbZht0</a:t>
            </a:r>
            <a:endParaRPr lang="en-US" sz="2400" dirty="0"/>
          </a:p>
          <a:p>
            <a:pPr lvl="1"/>
            <a:r>
              <a:rPr lang="en-US" sz="2400" dirty="0"/>
              <a:t>(2:49 minutes)</a:t>
            </a:r>
          </a:p>
          <a:p>
            <a:pPr marL="457200" lvl="1" indent="0">
              <a:buNone/>
            </a:pPr>
            <a:endParaRPr lang="en-US" sz="2400" b="1" dirty="0"/>
          </a:p>
          <a:p>
            <a:pPr marL="457200" lvl="1" indent="0">
              <a:buNone/>
            </a:pPr>
            <a:r>
              <a:rPr lang="en-US" sz="2400" b="1" dirty="0"/>
              <a:t>Discussion Questions:</a:t>
            </a:r>
          </a:p>
          <a:p>
            <a:pPr lvl="1"/>
            <a:r>
              <a:rPr lang="en-US" sz="2400" dirty="0"/>
              <a:t>What did the mother do to help the child regulate, calm herself?</a:t>
            </a:r>
          </a:p>
          <a:p>
            <a:pPr lvl="1"/>
            <a:r>
              <a:rPr lang="en-US" sz="2400" dirty="0"/>
              <a:t>How might mom’s health impact the mother-child interaction?</a:t>
            </a:r>
          </a:p>
        </p:txBody>
      </p:sp>
      <p:sp>
        <p:nvSpPr>
          <p:cNvPr id="4" name="Slide Number Placeholder 3">
            <a:extLst>
              <a:ext uri="{FF2B5EF4-FFF2-40B4-BE49-F238E27FC236}">
                <a16:creationId xmlns:a16="http://schemas.microsoft.com/office/drawing/2014/main" id="{4E00AFD1-A40D-4335-8A73-50041E4021EB}"/>
              </a:ext>
            </a:extLst>
          </p:cNvPr>
          <p:cNvSpPr>
            <a:spLocks noGrp="1"/>
          </p:cNvSpPr>
          <p:nvPr>
            <p:ph type="sldNum" sz="quarter" idx="12"/>
          </p:nvPr>
        </p:nvSpPr>
        <p:spPr/>
        <p:txBody>
          <a:bodyPr/>
          <a:lstStyle/>
          <a:p>
            <a:fld id="{401CF334-2D5C-4859-84A6-CA7E6E43FAEB}" type="slidenum">
              <a:rPr lang="en-US" smtClean="0"/>
              <a:t>18</a:t>
            </a:fld>
            <a:endParaRPr lang="en-US"/>
          </a:p>
        </p:txBody>
      </p:sp>
    </p:spTree>
    <p:extLst>
      <p:ext uri="{BB962C8B-B14F-4D97-AF65-F5344CB8AC3E}">
        <p14:creationId xmlns:p14="http://schemas.microsoft.com/office/powerpoint/2010/main" val="5602141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640C9-995C-4878-86B1-D70EECE9F466}"/>
              </a:ext>
            </a:extLst>
          </p:cNvPr>
          <p:cNvSpPr>
            <a:spLocks noGrp="1"/>
          </p:cNvSpPr>
          <p:nvPr>
            <p:ph type="title"/>
          </p:nvPr>
        </p:nvSpPr>
        <p:spPr>
          <a:xfrm>
            <a:off x="1451579" y="804519"/>
            <a:ext cx="9603275" cy="1049235"/>
          </a:xfrm>
        </p:spPr>
        <p:txBody>
          <a:bodyPr>
            <a:normAutofit/>
          </a:bodyPr>
          <a:lstStyle/>
          <a:p>
            <a:r>
              <a:rPr lang="en-US" dirty="0"/>
              <a:t>Attachment styles</a:t>
            </a:r>
          </a:p>
        </p:txBody>
      </p:sp>
      <p:sp>
        <p:nvSpPr>
          <p:cNvPr id="3" name="Content Placeholder 2">
            <a:extLst>
              <a:ext uri="{FF2B5EF4-FFF2-40B4-BE49-F238E27FC236}">
                <a16:creationId xmlns:a16="http://schemas.microsoft.com/office/drawing/2014/main" id="{74E00DDC-FDCB-47D2-B5CE-AA8F6659E8A6}"/>
              </a:ext>
            </a:extLst>
          </p:cNvPr>
          <p:cNvSpPr>
            <a:spLocks noGrp="1"/>
          </p:cNvSpPr>
          <p:nvPr>
            <p:ph idx="1"/>
          </p:nvPr>
        </p:nvSpPr>
        <p:spPr>
          <a:xfrm>
            <a:off x="1451579" y="2015734"/>
            <a:ext cx="5448951" cy="3450613"/>
          </a:xfrm>
        </p:spPr>
        <p:txBody>
          <a:bodyPr>
            <a:normAutofit/>
          </a:bodyPr>
          <a:lstStyle/>
          <a:p>
            <a:pPr>
              <a:lnSpc>
                <a:spcPct val="110000"/>
              </a:lnSpc>
            </a:pPr>
            <a:r>
              <a:rPr lang="en-US" b="1" dirty="0"/>
              <a:t>Secure attachment: </a:t>
            </a:r>
            <a:r>
              <a:rPr lang="en-US" dirty="0"/>
              <a:t>normal reaction of distress when a parent leaves the room followed by seeking soothing, comfort from parent when she returns</a:t>
            </a:r>
          </a:p>
          <a:p>
            <a:pPr>
              <a:lnSpc>
                <a:spcPct val="110000"/>
              </a:lnSpc>
            </a:pPr>
            <a:r>
              <a:rPr lang="en-US" b="1" dirty="0"/>
              <a:t>Insecure-avoidant attachment: </a:t>
            </a:r>
            <a:r>
              <a:rPr lang="en-US" dirty="0"/>
              <a:t>the child does not show signs of distress when parent leaves and avoids contact with the parent when she returns</a:t>
            </a:r>
          </a:p>
        </p:txBody>
      </p:sp>
      <p:sp>
        <p:nvSpPr>
          <p:cNvPr id="5" name="Slide Number Placeholder 4">
            <a:extLst>
              <a:ext uri="{FF2B5EF4-FFF2-40B4-BE49-F238E27FC236}">
                <a16:creationId xmlns:a16="http://schemas.microsoft.com/office/drawing/2014/main" id="{7CD2D1D5-70BB-4256-9DB8-3CE176029034}"/>
              </a:ext>
            </a:extLst>
          </p:cNvPr>
          <p:cNvSpPr>
            <a:spLocks noGrp="1"/>
          </p:cNvSpPr>
          <p:nvPr>
            <p:ph type="sldNum" sz="quarter" idx="12"/>
          </p:nvPr>
        </p:nvSpPr>
        <p:spPr>
          <a:xfrm>
            <a:off x="480060" y="798973"/>
            <a:ext cx="811019" cy="503578"/>
          </a:xfrm>
        </p:spPr>
        <p:txBody>
          <a:bodyPr>
            <a:normAutofit/>
          </a:bodyPr>
          <a:lstStyle/>
          <a:p>
            <a:pPr>
              <a:lnSpc>
                <a:spcPct val="90000"/>
              </a:lnSpc>
              <a:spcAft>
                <a:spcPts val="600"/>
              </a:spcAft>
            </a:pPr>
            <a:fld id="{401CF334-2D5C-4859-84A6-CA7E6E43FAEB}" type="slidenum">
              <a:rPr lang="en-US" smtClean="0"/>
              <a:pPr>
                <a:lnSpc>
                  <a:spcPct val="90000"/>
                </a:lnSpc>
                <a:spcAft>
                  <a:spcPts val="600"/>
                </a:spcAft>
              </a:pPr>
              <a:t>19</a:t>
            </a:fld>
            <a:endParaRPr lang="en-US"/>
          </a:p>
        </p:txBody>
      </p:sp>
      <p:pic>
        <p:nvPicPr>
          <p:cNvPr id="7" name="Picture 6">
            <a:extLst>
              <a:ext uri="{FF2B5EF4-FFF2-40B4-BE49-F238E27FC236}">
                <a16:creationId xmlns:a16="http://schemas.microsoft.com/office/drawing/2014/main" id="{4D085392-561E-4B1B-80C7-AD0494EAC07F}"/>
              </a:ext>
            </a:extLst>
          </p:cNvPr>
          <p:cNvPicPr>
            <a:picLocks noChangeAspect="1"/>
          </p:cNvPicPr>
          <p:nvPr/>
        </p:nvPicPr>
        <p:blipFill rotWithShape="1">
          <a:blip r:embed="rId3">
            <a:extLst>
              <a:ext uri="{28A0092B-C50C-407E-A947-70E740481C1C}">
                <a14:useLocalDpi xmlns:a14="http://schemas.microsoft.com/office/drawing/2010/main" val="0"/>
              </a:ext>
            </a:extLst>
          </a:blip>
          <a:srcRect r="20966" b="4130"/>
          <a:stretch/>
        </p:blipFill>
        <p:spPr>
          <a:xfrm>
            <a:off x="7134409" y="2015734"/>
            <a:ext cx="3627389" cy="2926080"/>
          </a:xfrm>
          <a:prstGeom prst="rect">
            <a:avLst/>
          </a:prstGeom>
        </p:spPr>
      </p:pic>
    </p:spTree>
    <p:extLst>
      <p:ext uri="{BB962C8B-B14F-4D97-AF65-F5344CB8AC3E}">
        <p14:creationId xmlns:p14="http://schemas.microsoft.com/office/powerpoint/2010/main" val="13712679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E551EC-75D4-49B4-95E9-DC53EFFBE32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E1E148B-8FDA-4E81-B5B2-2B59D0BE8F54}"/>
              </a:ext>
            </a:extLst>
          </p:cNvPr>
          <p:cNvSpPr>
            <a:spLocks noGrp="1"/>
          </p:cNvSpPr>
          <p:nvPr>
            <p:ph idx="1"/>
          </p:nvPr>
        </p:nvSpPr>
        <p:spPr>
          <a:xfrm>
            <a:off x="1104900" y="1143000"/>
            <a:ext cx="9067800" cy="4389120"/>
          </a:xfrm>
        </p:spPr>
        <p:txBody>
          <a:bodyPr/>
          <a:lstStyle/>
          <a:p>
            <a:pPr algn="ctr"/>
            <a:endParaRPr lang="en-US" dirty="0"/>
          </a:p>
          <a:p>
            <a:pPr algn="ctr"/>
            <a:endParaRPr lang="en-US" dirty="0"/>
          </a:p>
          <a:p>
            <a:pPr marL="0" indent="0" algn="ctr">
              <a:buNone/>
            </a:pPr>
            <a:r>
              <a:rPr lang="en-US" sz="2800" i="1" dirty="0"/>
              <a:t>“I’ll be honest.  We are weak.  We will back down to the fit, the temper tantrum, the everything.  I think you need to stand your ground and enforce it, and I think that what needs to be reiterated to parents, is when you say no and they cry, don’t…say yes”</a:t>
            </a:r>
          </a:p>
          <a:p>
            <a:pPr marL="0" indent="0" algn="ctr">
              <a:buNone/>
            </a:pPr>
            <a:endParaRPr lang="en-US" i="1" dirty="0"/>
          </a:p>
          <a:p>
            <a:pPr marL="0" indent="0" algn="ctr">
              <a:buNone/>
            </a:pPr>
            <a:r>
              <a:rPr lang="en-US" i="1" dirty="0"/>
              <a:t>-Focus group: parent response to concept of consistency in parenting</a:t>
            </a:r>
          </a:p>
        </p:txBody>
      </p:sp>
      <p:sp>
        <p:nvSpPr>
          <p:cNvPr id="5" name="Slide Number Placeholder 4">
            <a:extLst>
              <a:ext uri="{FF2B5EF4-FFF2-40B4-BE49-F238E27FC236}">
                <a16:creationId xmlns:a16="http://schemas.microsoft.com/office/drawing/2014/main" id="{C4A896A5-F5E8-4E2B-842F-1F3E68452CE6}"/>
              </a:ext>
            </a:extLst>
          </p:cNvPr>
          <p:cNvSpPr>
            <a:spLocks noGrp="1"/>
          </p:cNvSpPr>
          <p:nvPr>
            <p:ph type="sldNum" sz="quarter" idx="12"/>
          </p:nvPr>
        </p:nvSpPr>
        <p:spPr/>
        <p:txBody>
          <a:bodyPr/>
          <a:lstStyle/>
          <a:p>
            <a:fld id="{401CF334-2D5C-4859-84A6-CA7E6E43FAEB}" type="slidenum">
              <a:rPr lang="en-US" smtClean="0"/>
              <a:t>2</a:t>
            </a:fld>
            <a:endParaRPr lang="en-US"/>
          </a:p>
        </p:txBody>
      </p:sp>
    </p:spTree>
    <p:extLst>
      <p:ext uri="{BB962C8B-B14F-4D97-AF65-F5344CB8AC3E}">
        <p14:creationId xmlns:p14="http://schemas.microsoft.com/office/powerpoint/2010/main" val="4267173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4785CD1-54BB-439F-8A56-4762797B448D}"/>
              </a:ext>
            </a:extLst>
          </p:cNvPr>
          <p:cNvPicPr>
            <a:picLocks noChangeAspect="1"/>
          </p:cNvPicPr>
          <p:nvPr/>
        </p:nvPicPr>
        <p:blipFill rotWithShape="1">
          <a:blip r:embed="rId3">
            <a:extLst>
              <a:ext uri="{28A0092B-C50C-407E-A947-70E740481C1C}">
                <a14:useLocalDpi xmlns:a14="http://schemas.microsoft.com/office/drawing/2010/main" val="0"/>
              </a:ext>
            </a:extLst>
          </a:blip>
          <a:srcRect t="1" r="11158" b="2293"/>
          <a:stretch/>
        </p:blipFill>
        <p:spPr>
          <a:xfrm>
            <a:off x="1451579" y="2167652"/>
            <a:ext cx="4000900" cy="2926080"/>
          </a:xfrm>
          <a:prstGeom prst="rect">
            <a:avLst/>
          </a:prstGeom>
        </p:spPr>
      </p:pic>
      <p:sp>
        <p:nvSpPr>
          <p:cNvPr id="2" name="Title 1">
            <a:extLst>
              <a:ext uri="{FF2B5EF4-FFF2-40B4-BE49-F238E27FC236}">
                <a16:creationId xmlns:a16="http://schemas.microsoft.com/office/drawing/2014/main" id="{70C640C9-995C-4878-86B1-D70EECE9F466}"/>
              </a:ext>
            </a:extLst>
          </p:cNvPr>
          <p:cNvSpPr>
            <a:spLocks noGrp="1"/>
          </p:cNvSpPr>
          <p:nvPr>
            <p:ph type="title"/>
          </p:nvPr>
        </p:nvSpPr>
        <p:spPr>
          <a:xfrm>
            <a:off x="1451579" y="804519"/>
            <a:ext cx="9603275" cy="1049235"/>
          </a:xfrm>
        </p:spPr>
        <p:txBody>
          <a:bodyPr>
            <a:normAutofit/>
          </a:bodyPr>
          <a:lstStyle/>
          <a:p>
            <a:r>
              <a:rPr lang="en-US" dirty="0"/>
              <a:t>Attachment styles</a:t>
            </a:r>
          </a:p>
        </p:txBody>
      </p:sp>
      <p:sp>
        <p:nvSpPr>
          <p:cNvPr id="3" name="Content Placeholder 2">
            <a:extLst>
              <a:ext uri="{FF2B5EF4-FFF2-40B4-BE49-F238E27FC236}">
                <a16:creationId xmlns:a16="http://schemas.microsoft.com/office/drawing/2014/main" id="{74E00DDC-FDCB-47D2-B5CE-AA8F6659E8A6}"/>
              </a:ext>
            </a:extLst>
          </p:cNvPr>
          <p:cNvSpPr>
            <a:spLocks noGrp="1"/>
          </p:cNvSpPr>
          <p:nvPr>
            <p:ph idx="1"/>
          </p:nvPr>
        </p:nvSpPr>
        <p:spPr>
          <a:xfrm>
            <a:off x="5560828" y="2078814"/>
            <a:ext cx="5964865" cy="3450613"/>
          </a:xfrm>
        </p:spPr>
        <p:txBody>
          <a:bodyPr>
            <a:normAutofit lnSpcReduction="10000"/>
          </a:bodyPr>
          <a:lstStyle/>
          <a:p>
            <a:pPr>
              <a:lnSpc>
                <a:spcPct val="110000"/>
              </a:lnSpc>
            </a:pPr>
            <a:r>
              <a:rPr lang="en-US" b="1" dirty="0"/>
              <a:t>Insecure-ambivalent attachment: </a:t>
            </a:r>
            <a:r>
              <a:rPr lang="en-US" dirty="0"/>
              <a:t>the child is anxious during separation and when reunited demonstrates both aggressive rejection and attention seeking (lack of closeness linked with fear of being alone)</a:t>
            </a:r>
          </a:p>
          <a:p>
            <a:pPr>
              <a:lnSpc>
                <a:spcPct val="110000"/>
              </a:lnSpc>
            </a:pPr>
            <a:r>
              <a:rPr lang="en-US" b="1" dirty="0"/>
              <a:t>Insecure-disorganized/disoriented attachment:  </a:t>
            </a:r>
            <a:r>
              <a:rPr lang="en-US" dirty="0"/>
              <a:t>when reunited with the parent, the child responds with bizarre, fearful, inconsolable behaviors  as the parent’s behavior is unpredictable (child is not sure if parent will be warm or abusive)</a:t>
            </a:r>
          </a:p>
        </p:txBody>
      </p:sp>
      <p:sp>
        <p:nvSpPr>
          <p:cNvPr id="5" name="Slide Number Placeholder 4">
            <a:extLst>
              <a:ext uri="{FF2B5EF4-FFF2-40B4-BE49-F238E27FC236}">
                <a16:creationId xmlns:a16="http://schemas.microsoft.com/office/drawing/2014/main" id="{7CD2D1D5-70BB-4256-9DB8-3CE176029034}"/>
              </a:ext>
            </a:extLst>
          </p:cNvPr>
          <p:cNvSpPr>
            <a:spLocks noGrp="1"/>
          </p:cNvSpPr>
          <p:nvPr>
            <p:ph type="sldNum" sz="quarter" idx="12"/>
          </p:nvPr>
        </p:nvSpPr>
        <p:spPr>
          <a:xfrm>
            <a:off x="480060" y="798973"/>
            <a:ext cx="811019" cy="503578"/>
          </a:xfrm>
        </p:spPr>
        <p:txBody>
          <a:bodyPr>
            <a:normAutofit/>
          </a:bodyPr>
          <a:lstStyle/>
          <a:p>
            <a:pPr>
              <a:lnSpc>
                <a:spcPct val="90000"/>
              </a:lnSpc>
              <a:spcAft>
                <a:spcPts val="600"/>
              </a:spcAft>
            </a:pPr>
            <a:fld id="{401CF334-2D5C-4859-84A6-CA7E6E43FAEB}" type="slidenum">
              <a:rPr lang="en-US" smtClean="0"/>
              <a:pPr>
                <a:lnSpc>
                  <a:spcPct val="90000"/>
                </a:lnSpc>
                <a:spcAft>
                  <a:spcPts val="600"/>
                </a:spcAft>
              </a:pPr>
              <a:t>20</a:t>
            </a:fld>
            <a:endParaRPr lang="en-US"/>
          </a:p>
        </p:txBody>
      </p:sp>
    </p:spTree>
    <p:extLst>
      <p:ext uri="{BB962C8B-B14F-4D97-AF65-F5344CB8AC3E}">
        <p14:creationId xmlns:p14="http://schemas.microsoft.com/office/powerpoint/2010/main" val="27173489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384C1C3-C42F-4C18-9362-B7A6DBF9121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37236" b="1141"/>
          <a:stretch/>
        </p:blipFill>
        <p:spPr>
          <a:xfrm>
            <a:off x="7941470" y="2015734"/>
            <a:ext cx="3113384" cy="3273316"/>
          </a:xfrm>
          <a:prstGeom prst="rect">
            <a:avLst/>
          </a:prstGeom>
        </p:spPr>
      </p:pic>
      <p:sp>
        <p:nvSpPr>
          <p:cNvPr id="2" name="Title 1">
            <a:extLst>
              <a:ext uri="{FF2B5EF4-FFF2-40B4-BE49-F238E27FC236}">
                <a16:creationId xmlns:a16="http://schemas.microsoft.com/office/drawing/2014/main" id="{750B5D92-31DC-4BDA-99D8-6F22C6AB93A7}"/>
              </a:ext>
            </a:extLst>
          </p:cNvPr>
          <p:cNvSpPr>
            <a:spLocks noGrp="1"/>
          </p:cNvSpPr>
          <p:nvPr>
            <p:ph type="title"/>
          </p:nvPr>
        </p:nvSpPr>
        <p:spPr>
          <a:xfrm>
            <a:off x="1451579" y="804519"/>
            <a:ext cx="9603275" cy="1049235"/>
          </a:xfrm>
        </p:spPr>
        <p:txBody>
          <a:bodyPr>
            <a:normAutofit/>
          </a:bodyPr>
          <a:lstStyle/>
          <a:p>
            <a:r>
              <a:rPr lang="en-US" dirty="0"/>
              <a:t>Case study</a:t>
            </a:r>
          </a:p>
        </p:txBody>
      </p:sp>
      <p:sp>
        <p:nvSpPr>
          <p:cNvPr id="3" name="Content Placeholder 2">
            <a:extLst>
              <a:ext uri="{FF2B5EF4-FFF2-40B4-BE49-F238E27FC236}">
                <a16:creationId xmlns:a16="http://schemas.microsoft.com/office/drawing/2014/main" id="{A88DCB41-418D-447A-896F-4219A3FDA488}"/>
              </a:ext>
            </a:extLst>
          </p:cNvPr>
          <p:cNvSpPr>
            <a:spLocks noGrp="1"/>
          </p:cNvSpPr>
          <p:nvPr>
            <p:ph idx="1"/>
          </p:nvPr>
        </p:nvSpPr>
        <p:spPr>
          <a:xfrm>
            <a:off x="1451579" y="2015734"/>
            <a:ext cx="5842356" cy="3450613"/>
          </a:xfrm>
        </p:spPr>
        <p:txBody>
          <a:bodyPr>
            <a:normAutofit/>
          </a:bodyPr>
          <a:lstStyle/>
          <a:p>
            <a:pPr>
              <a:lnSpc>
                <a:spcPct val="110000"/>
              </a:lnSpc>
            </a:pPr>
            <a:r>
              <a:rPr lang="en-US" dirty="0"/>
              <a:t>Tommy comes into clinic with his mom. His mom forgets her purse in the car and abruptly walks back out to her car leaving Tommy in the waiting room alone. Tommy shows no emotions when his mom leaves and does not acknowledge her when she returns. </a:t>
            </a:r>
          </a:p>
          <a:p>
            <a:pPr>
              <a:lnSpc>
                <a:spcPct val="110000"/>
              </a:lnSpc>
            </a:pPr>
            <a:r>
              <a:rPr lang="en-US" dirty="0"/>
              <a:t>Discussion questions:</a:t>
            </a:r>
          </a:p>
          <a:p>
            <a:pPr lvl="1">
              <a:lnSpc>
                <a:spcPct val="110000"/>
              </a:lnSpc>
            </a:pPr>
            <a:r>
              <a:rPr lang="en-US" sz="2000" dirty="0"/>
              <a:t>What attachment style does this behavior reflect?</a:t>
            </a:r>
          </a:p>
          <a:p>
            <a:pPr lvl="1">
              <a:lnSpc>
                <a:spcPct val="110000"/>
              </a:lnSpc>
            </a:pPr>
            <a:endParaRPr lang="en-US" sz="1500" dirty="0"/>
          </a:p>
        </p:txBody>
      </p:sp>
      <p:sp>
        <p:nvSpPr>
          <p:cNvPr id="4" name="Slide Number Placeholder 3">
            <a:extLst>
              <a:ext uri="{FF2B5EF4-FFF2-40B4-BE49-F238E27FC236}">
                <a16:creationId xmlns:a16="http://schemas.microsoft.com/office/drawing/2014/main" id="{D811C26F-5B38-41EF-B776-5FA0F6CD3EE1}"/>
              </a:ext>
            </a:extLst>
          </p:cNvPr>
          <p:cNvSpPr>
            <a:spLocks noGrp="1"/>
          </p:cNvSpPr>
          <p:nvPr>
            <p:ph type="sldNum" sz="quarter" idx="12"/>
          </p:nvPr>
        </p:nvSpPr>
        <p:spPr>
          <a:xfrm>
            <a:off x="480060" y="798973"/>
            <a:ext cx="811019" cy="503578"/>
          </a:xfrm>
        </p:spPr>
        <p:txBody>
          <a:bodyPr>
            <a:normAutofit/>
          </a:bodyPr>
          <a:lstStyle/>
          <a:p>
            <a:pPr>
              <a:lnSpc>
                <a:spcPct val="90000"/>
              </a:lnSpc>
              <a:spcAft>
                <a:spcPts val="600"/>
              </a:spcAft>
            </a:pPr>
            <a:fld id="{401CF334-2D5C-4859-84A6-CA7E6E43FAEB}" type="slidenum">
              <a:rPr lang="en-US" smtClean="0"/>
              <a:pPr>
                <a:lnSpc>
                  <a:spcPct val="90000"/>
                </a:lnSpc>
                <a:spcAft>
                  <a:spcPts val="600"/>
                </a:spcAft>
              </a:pPr>
              <a:t>21</a:t>
            </a:fld>
            <a:endParaRPr lang="en-US"/>
          </a:p>
        </p:txBody>
      </p:sp>
    </p:spTree>
    <p:extLst>
      <p:ext uri="{BB962C8B-B14F-4D97-AF65-F5344CB8AC3E}">
        <p14:creationId xmlns:p14="http://schemas.microsoft.com/office/powerpoint/2010/main" val="33142426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CE580D1-F917-4567-AFB4-99AA9B52ADF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5" name="Picture 14">
            <a:extLst>
              <a:ext uri="{FF2B5EF4-FFF2-40B4-BE49-F238E27FC236}">
                <a16:creationId xmlns:a16="http://schemas.microsoft.com/office/drawing/2014/main" id="{1F5620B8-A2D8-4568-B566-F0453A0D9167}"/>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7" name="Straight Connector 16">
            <a:extLst>
              <a:ext uri="{FF2B5EF4-FFF2-40B4-BE49-F238E27FC236}">
                <a16:creationId xmlns:a16="http://schemas.microsoft.com/office/drawing/2014/main" id="{1C7D2BA4-4B7A-4596-8BCC-5CF715423894}"/>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C9D4B225-18E9-4C5B-94D8-2ABE6D161E4A}"/>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grpSp>
        <p:nvGrpSpPr>
          <p:cNvPr id="21" name="Group 20">
            <a:extLst>
              <a:ext uri="{FF2B5EF4-FFF2-40B4-BE49-F238E27FC236}">
                <a16:creationId xmlns:a16="http://schemas.microsoft.com/office/drawing/2014/main" id="{3FA5FB63-6046-40A3-9D22-A0D38BCB17C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59130" y="2012810"/>
            <a:ext cx="3108945" cy="3453535"/>
            <a:chOff x="7807230" y="2012810"/>
            <a:chExt cx="3251252" cy="3459865"/>
          </a:xfrm>
        </p:grpSpPr>
        <p:sp>
          <p:nvSpPr>
            <p:cNvPr id="22" name="Rectangle 21">
              <a:extLst>
                <a:ext uri="{FF2B5EF4-FFF2-40B4-BE49-F238E27FC236}">
                  <a16:creationId xmlns:a16="http://schemas.microsoft.com/office/drawing/2014/main" id="{E1D92983-F5AE-4888-85DD-88883133B109}"/>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7A709844-C463-41DD-899B-E2335FD65A83}"/>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8" name="Content Placeholder 7">
            <a:extLst>
              <a:ext uri="{FF2B5EF4-FFF2-40B4-BE49-F238E27FC236}">
                <a16:creationId xmlns:a16="http://schemas.microsoft.com/office/drawing/2014/main" id="{3EF6B3CE-99D1-4448-A9AD-15A6F8D74987}"/>
              </a:ext>
            </a:extLst>
          </p:cNvPr>
          <p:cNvPicPr>
            <a:picLocks noGrp="1" noChangeAspect="1"/>
          </p:cNvPicPr>
          <p:nvPr>
            <p:ph sz="half" idx="2"/>
          </p:nvPr>
        </p:nvPicPr>
        <p:blipFill rotWithShape="1">
          <a:blip r:embed="rId4" cstate="print">
            <a:extLst>
              <a:ext uri="{28A0092B-C50C-407E-A947-70E740481C1C}">
                <a14:useLocalDpi xmlns:a14="http://schemas.microsoft.com/office/drawing/2010/main" val="0"/>
              </a:ext>
            </a:extLst>
          </a:blip>
          <a:srcRect l="11258" r="34587" b="-4"/>
          <a:stretch/>
        </p:blipFill>
        <p:spPr>
          <a:xfrm>
            <a:off x="1629882" y="2174242"/>
            <a:ext cx="2762372" cy="3124351"/>
          </a:xfrm>
          <a:prstGeom prst="rect">
            <a:avLst/>
          </a:prstGeom>
        </p:spPr>
      </p:pic>
      <p:sp>
        <p:nvSpPr>
          <p:cNvPr id="2" name="Title 1">
            <a:extLst>
              <a:ext uri="{FF2B5EF4-FFF2-40B4-BE49-F238E27FC236}">
                <a16:creationId xmlns:a16="http://schemas.microsoft.com/office/drawing/2014/main" id="{ABD5D128-1B48-45DC-86DB-C28819A57DA3}"/>
              </a:ext>
            </a:extLst>
          </p:cNvPr>
          <p:cNvSpPr>
            <a:spLocks noGrp="1"/>
          </p:cNvSpPr>
          <p:nvPr>
            <p:ph type="title"/>
          </p:nvPr>
        </p:nvSpPr>
        <p:spPr>
          <a:xfrm>
            <a:off x="1451579" y="804519"/>
            <a:ext cx="9603275" cy="1049235"/>
          </a:xfrm>
        </p:spPr>
        <p:txBody>
          <a:bodyPr vert="horz" lIns="91440" tIns="45720" rIns="91440" bIns="45720" rtlCol="0" anchor="t">
            <a:normAutofit/>
          </a:bodyPr>
          <a:lstStyle/>
          <a:p>
            <a:r>
              <a:rPr lang="en-US" dirty="0"/>
              <a:t>Making sense of past experiences</a:t>
            </a:r>
          </a:p>
        </p:txBody>
      </p:sp>
      <p:sp>
        <p:nvSpPr>
          <p:cNvPr id="3" name="Content Placeholder 2">
            <a:extLst>
              <a:ext uri="{FF2B5EF4-FFF2-40B4-BE49-F238E27FC236}">
                <a16:creationId xmlns:a16="http://schemas.microsoft.com/office/drawing/2014/main" id="{E4B507B6-3230-4967-87FC-0DB28FABF85C}"/>
              </a:ext>
            </a:extLst>
          </p:cNvPr>
          <p:cNvSpPr>
            <a:spLocks noGrp="1"/>
          </p:cNvSpPr>
          <p:nvPr>
            <p:ph sz="half" idx="1"/>
          </p:nvPr>
        </p:nvSpPr>
        <p:spPr>
          <a:xfrm>
            <a:off x="5051839" y="2015734"/>
            <a:ext cx="6003015" cy="3450613"/>
          </a:xfrm>
        </p:spPr>
        <p:txBody>
          <a:bodyPr vert="horz" lIns="91440" tIns="45720" rIns="91440" bIns="45720" rtlCol="0" anchor="t">
            <a:normAutofit/>
          </a:bodyPr>
          <a:lstStyle/>
          <a:p>
            <a:pPr>
              <a:lnSpc>
                <a:spcPct val="110000"/>
              </a:lnSpc>
            </a:pPr>
            <a:r>
              <a:rPr lang="en-US" sz="2400" dirty="0"/>
              <a:t>Our prior experiences can influence how we parent and interact with children</a:t>
            </a:r>
          </a:p>
          <a:p>
            <a:pPr>
              <a:lnSpc>
                <a:spcPct val="110000"/>
              </a:lnSpc>
            </a:pPr>
            <a:r>
              <a:rPr lang="en-US" sz="2400" dirty="0"/>
              <a:t>Negative experiences can cause worry about what is coming in the future or bring up a reaction to something from the past</a:t>
            </a:r>
          </a:p>
          <a:p>
            <a:pPr>
              <a:lnSpc>
                <a:spcPct val="110000"/>
              </a:lnSpc>
            </a:pPr>
            <a:r>
              <a:rPr lang="en-US" sz="2400" dirty="0"/>
              <a:t>This is sometimes referred to as “shark music”</a:t>
            </a:r>
          </a:p>
          <a:p>
            <a:pPr>
              <a:lnSpc>
                <a:spcPct val="110000"/>
              </a:lnSpc>
            </a:pPr>
            <a:endParaRPr lang="en-US" sz="1700" dirty="0"/>
          </a:p>
        </p:txBody>
      </p:sp>
      <p:sp>
        <p:nvSpPr>
          <p:cNvPr id="5" name="Slide Number Placeholder 4">
            <a:extLst>
              <a:ext uri="{FF2B5EF4-FFF2-40B4-BE49-F238E27FC236}">
                <a16:creationId xmlns:a16="http://schemas.microsoft.com/office/drawing/2014/main" id="{BE74A32A-8E37-4A4E-9469-0F373EB9B1BA}"/>
              </a:ext>
            </a:extLst>
          </p:cNvPr>
          <p:cNvSpPr>
            <a:spLocks noGrp="1"/>
          </p:cNvSpPr>
          <p:nvPr>
            <p:ph type="sldNum" sz="quarter" idx="12"/>
          </p:nvPr>
        </p:nvSpPr>
        <p:spPr/>
        <p:txBody>
          <a:bodyPr/>
          <a:lstStyle/>
          <a:p>
            <a:fld id="{401CF334-2D5C-4859-84A6-CA7E6E43FAEB}" type="slidenum">
              <a:rPr lang="en-US" smtClean="0"/>
              <a:t>22</a:t>
            </a:fld>
            <a:endParaRPr lang="en-US"/>
          </a:p>
        </p:txBody>
      </p:sp>
    </p:spTree>
    <p:extLst>
      <p:ext uri="{BB962C8B-B14F-4D97-AF65-F5344CB8AC3E}">
        <p14:creationId xmlns:p14="http://schemas.microsoft.com/office/powerpoint/2010/main" val="29649787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CE580D1-F917-4567-AFB4-99AA9B52ADF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5" name="Picture 14">
            <a:extLst>
              <a:ext uri="{FF2B5EF4-FFF2-40B4-BE49-F238E27FC236}">
                <a16:creationId xmlns:a16="http://schemas.microsoft.com/office/drawing/2014/main" id="{1F5620B8-A2D8-4568-B566-F0453A0D9167}"/>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7" name="Straight Connector 16">
            <a:extLst>
              <a:ext uri="{FF2B5EF4-FFF2-40B4-BE49-F238E27FC236}">
                <a16:creationId xmlns:a16="http://schemas.microsoft.com/office/drawing/2014/main" id="{1C7D2BA4-4B7A-4596-8BCC-5CF715423894}"/>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C9D4B225-18E9-4C5B-94D8-2ABE6D161E4A}"/>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grpSp>
        <p:nvGrpSpPr>
          <p:cNvPr id="21" name="Group 20">
            <a:extLst>
              <a:ext uri="{FF2B5EF4-FFF2-40B4-BE49-F238E27FC236}">
                <a16:creationId xmlns:a16="http://schemas.microsoft.com/office/drawing/2014/main" id="{3FA5FB63-6046-40A3-9D22-A0D38BCB17C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59130" y="2012810"/>
            <a:ext cx="3108945" cy="3453535"/>
            <a:chOff x="7807230" y="2012810"/>
            <a:chExt cx="3251252" cy="3459865"/>
          </a:xfrm>
        </p:grpSpPr>
        <p:sp>
          <p:nvSpPr>
            <p:cNvPr id="22" name="Rectangle 21">
              <a:extLst>
                <a:ext uri="{FF2B5EF4-FFF2-40B4-BE49-F238E27FC236}">
                  <a16:creationId xmlns:a16="http://schemas.microsoft.com/office/drawing/2014/main" id="{E1D92983-F5AE-4888-85DD-88883133B109}"/>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7A709844-C463-41DD-899B-E2335FD65A83}"/>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8" name="Content Placeholder 7">
            <a:extLst>
              <a:ext uri="{FF2B5EF4-FFF2-40B4-BE49-F238E27FC236}">
                <a16:creationId xmlns:a16="http://schemas.microsoft.com/office/drawing/2014/main" id="{3EF6B3CE-99D1-4448-A9AD-15A6F8D74987}"/>
              </a:ext>
            </a:extLst>
          </p:cNvPr>
          <p:cNvPicPr>
            <a:picLocks noGrp="1" noChangeAspect="1"/>
          </p:cNvPicPr>
          <p:nvPr>
            <p:ph sz="half" idx="2"/>
          </p:nvPr>
        </p:nvPicPr>
        <p:blipFill rotWithShape="1">
          <a:blip r:embed="rId4" cstate="print">
            <a:extLst>
              <a:ext uri="{28A0092B-C50C-407E-A947-70E740481C1C}">
                <a14:useLocalDpi xmlns:a14="http://schemas.microsoft.com/office/drawing/2010/main" val="0"/>
              </a:ext>
            </a:extLst>
          </a:blip>
          <a:srcRect l="11258" r="34587" b="-4"/>
          <a:stretch/>
        </p:blipFill>
        <p:spPr>
          <a:xfrm>
            <a:off x="1629882" y="2174242"/>
            <a:ext cx="2762372" cy="3124351"/>
          </a:xfrm>
          <a:prstGeom prst="rect">
            <a:avLst/>
          </a:prstGeom>
        </p:spPr>
      </p:pic>
      <p:sp>
        <p:nvSpPr>
          <p:cNvPr id="2" name="Title 1">
            <a:extLst>
              <a:ext uri="{FF2B5EF4-FFF2-40B4-BE49-F238E27FC236}">
                <a16:creationId xmlns:a16="http://schemas.microsoft.com/office/drawing/2014/main" id="{ABD5D128-1B48-45DC-86DB-C28819A57DA3}"/>
              </a:ext>
            </a:extLst>
          </p:cNvPr>
          <p:cNvSpPr>
            <a:spLocks noGrp="1"/>
          </p:cNvSpPr>
          <p:nvPr>
            <p:ph type="title"/>
          </p:nvPr>
        </p:nvSpPr>
        <p:spPr>
          <a:xfrm>
            <a:off x="1451579" y="804519"/>
            <a:ext cx="9603275" cy="1049235"/>
          </a:xfrm>
        </p:spPr>
        <p:txBody>
          <a:bodyPr vert="horz" lIns="91440" tIns="45720" rIns="91440" bIns="45720" rtlCol="0" anchor="t">
            <a:normAutofit/>
          </a:bodyPr>
          <a:lstStyle/>
          <a:p>
            <a:r>
              <a:rPr lang="en-US" dirty="0"/>
              <a:t>Shark music</a:t>
            </a:r>
          </a:p>
        </p:txBody>
      </p:sp>
      <p:sp>
        <p:nvSpPr>
          <p:cNvPr id="3" name="Content Placeholder 2">
            <a:extLst>
              <a:ext uri="{FF2B5EF4-FFF2-40B4-BE49-F238E27FC236}">
                <a16:creationId xmlns:a16="http://schemas.microsoft.com/office/drawing/2014/main" id="{E4B507B6-3230-4967-87FC-0DB28FABF85C}"/>
              </a:ext>
            </a:extLst>
          </p:cNvPr>
          <p:cNvSpPr>
            <a:spLocks noGrp="1"/>
          </p:cNvSpPr>
          <p:nvPr>
            <p:ph sz="half" idx="1"/>
          </p:nvPr>
        </p:nvSpPr>
        <p:spPr>
          <a:xfrm>
            <a:off x="5051839" y="2015734"/>
            <a:ext cx="6286721" cy="3726698"/>
          </a:xfrm>
        </p:spPr>
        <p:txBody>
          <a:bodyPr vert="horz" lIns="91440" tIns="45720" rIns="91440" bIns="45720" rtlCol="0" anchor="t">
            <a:normAutofit/>
          </a:bodyPr>
          <a:lstStyle/>
          <a:p>
            <a:pPr>
              <a:lnSpc>
                <a:spcPct val="110000"/>
              </a:lnSpc>
            </a:pPr>
            <a:r>
              <a:rPr lang="en-US" sz="2400" dirty="0"/>
              <a:t>Our “shark music” takes us out of the present moment and focuses on our fears, the what-ifs, and can trigger an emotional response</a:t>
            </a:r>
          </a:p>
          <a:p>
            <a:pPr>
              <a:lnSpc>
                <a:spcPct val="110000"/>
              </a:lnSpc>
            </a:pPr>
            <a:r>
              <a:rPr lang="en-US" sz="2400" dirty="0"/>
              <a:t>We can help parents make sense of past experiences and provide opportunities to do differently with their children</a:t>
            </a:r>
          </a:p>
          <a:p>
            <a:pPr>
              <a:lnSpc>
                <a:spcPct val="110000"/>
              </a:lnSpc>
            </a:pPr>
            <a:endParaRPr lang="en-US" sz="1700" dirty="0"/>
          </a:p>
        </p:txBody>
      </p:sp>
      <p:sp>
        <p:nvSpPr>
          <p:cNvPr id="5" name="Slide Number Placeholder 4">
            <a:extLst>
              <a:ext uri="{FF2B5EF4-FFF2-40B4-BE49-F238E27FC236}">
                <a16:creationId xmlns:a16="http://schemas.microsoft.com/office/drawing/2014/main" id="{BE74A32A-8E37-4A4E-9469-0F373EB9B1BA}"/>
              </a:ext>
            </a:extLst>
          </p:cNvPr>
          <p:cNvSpPr>
            <a:spLocks noGrp="1"/>
          </p:cNvSpPr>
          <p:nvPr>
            <p:ph type="sldNum" sz="quarter" idx="12"/>
          </p:nvPr>
        </p:nvSpPr>
        <p:spPr/>
        <p:txBody>
          <a:bodyPr/>
          <a:lstStyle/>
          <a:p>
            <a:fld id="{401CF334-2D5C-4859-84A6-CA7E6E43FAEB}" type="slidenum">
              <a:rPr lang="en-US" smtClean="0"/>
              <a:t>23</a:t>
            </a:fld>
            <a:endParaRPr lang="en-US"/>
          </a:p>
        </p:txBody>
      </p:sp>
    </p:spTree>
    <p:extLst>
      <p:ext uri="{BB962C8B-B14F-4D97-AF65-F5344CB8AC3E}">
        <p14:creationId xmlns:p14="http://schemas.microsoft.com/office/powerpoint/2010/main" val="993633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E9101D6-89C7-4647-9D5B-229A48EA3D35}"/>
              </a:ext>
            </a:extLst>
          </p:cNvPr>
          <p:cNvSpPr>
            <a:spLocks noGrp="1"/>
          </p:cNvSpPr>
          <p:nvPr>
            <p:ph type="title"/>
          </p:nvPr>
        </p:nvSpPr>
        <p:spPr>
          <a:xfrm>
            <a:off x="1398417" y="1089457"/>
            <a:ext cx="9605635" cy="1059305"/>
          </a:xfrm>
        </p:spPr>
        <p:txBody>
          <a:bodyPr/>
          <a:lstStyle/>
          <a:p>
            <a:r>
              <a:rPr lang="en-US" dirty="0"/>
              <a:t>When feelings interfere with parenting</a:t>
            </a:r>
          </a:p>
        </p:txBody>
      </p:sp>
      <p:sp>
        <p:nvSpPr>
          <p:cNvPr id="7" name="Content Placeholder 6">
            <a:extLst>
              <a:ext uri="{FF2B5EF4-FFF2-40B4-BE49-F238E27FC236}">
                <a16:creationId xmlns:a16="http://schemas.microsoft.com/office/drawing/2014/main" id="{605B200E-69E5-402A-A434-A1CA8FEBDBBC}"/>
              </a:ext>
            </a:extLst>
          </p:cNvPr>
          <p:cNvSpPr>
            <a:spLocks noGrp="1"/>
          </p:cNvSpPr>
          <p:nvPr>
            <p:ph sz="half" idx="1"/>
          </p:nvPr>
        </p:nvSpPr>
        <p:spPr>
          <a:xfrm>
            <a:off x="1527280" y="1975104"/>
            <a:ext cx="8622560" cy="4005072"/>
          </a:xfrm>
        </p:spPr>
        <p:txBody>
          <a:bodyPr>
            <a:noAutofit/>
          </a:bodyPr>
          <a:lstStyle/>
          <a:p>
            <a:pPr marL="0" indent="0">
              <a:buNone/>
            </a:pPr>
            <a:r>
              <a:rPr lang="en-US" sz="2400" b="1" dirty="0"/>
              <a:t>Watch this video: Being-With and Shark Music</a:t>
            </a:r>
          </a:p>
          <a:p>
            <a:pPr marL="0" indent="0">
              <a:buNone/>
            </a:pPr>
            <a:endParaRPr lang="en-US" sz="2400" dirty="0"/>
          </a:p>
          <a:p>
            <a:pPr marL="0" indent="0">
              <a:buNone/>
            </a:pPr>
            <a:endParaRPr lang="en-US" sz="2400" dirty="0"/>
          </a:p>
          <a:p>
            <a:pPr marL="0" indent="0">
              <a:buNone/>
            </a:pPr>
            <a:r>
              <a:rPr lang="en-US" sz="2400" b="1" dirty="0"/>
              <a:t>Discussion questions:</a:t>
            </a:r>
          </a:p>
          <a:p>
            <a:r>
              <a:rPr lang="en-US" sz="2400" dirty="0"/>
              <a:t>What are common emotional triggers you have seen in clinic?</a:t>
            </a:r>
          </a:p>
          <a:p>
            <a:r>
              <a:rPr lang="en-US" sz="2400" dirty="0"/>
              <a:t>How can WIC staff help parents learn to recognize their “shark music” and understand their emotions?</a:t>
            </a:r>
          </a:p>
        </p:txBody>
      </p:sp>
      <p:sp>
        <p:nvSpPr>
          <p:cNvPr id="8" name="Content Placeholder 7">
            <a:extLst>
              <a:ext uri="{FF2B5EF4-FFF2-40B4-BE49-F238E27FC236}">
                <a16:creationId xmlns:a16="http://schemas.microsoft.com/office/drawing/2014/main" id="{97A5D5EA-9843-4719-8AAD-CF66949552AE}"/>
              </a:ext>
            </a:extLst>
          </p:cNvPr>
          <p:cNvSpPr>
            <a:spLocks noGrp="1"/>
          </p:cNvSpPr>
          <p:nvPr>
            <p:ph sz="half" idx="2"/>
          </p:nvPr>
        </p:nvSpPr>
        <p:spPr>
          <a:xfrm>
            <a:off x="1635760" y="2452391"/>
            <a:ext cx="4389120" cy="1040317"/>
          </a:xfrm>
        </p:spPr>
        <p:txBody>
          <a:bodyPr>
            <a:normAutofit/>
          </a:bodyPr>
          <a:lstStyle/>
          <a:p>
            <a:r>
              <a:rPr lang="en-US" dirty="0">
                <a:hlinkClick r:id="rId2"/>
              </a:rPr>
              <a:t>https://vimeo.com/145329119</a:t>
            </a:r>
            <a:endParaRPr lang="en-US" dirty="0"/>
          </a:p>
          <a:p>
            <a:r>
              <a:rPr lang="en-US" dirty="0"/>
              <a:t>(4:30 minutes)</a:t>
            </a:r>
          </a:p>
        </p:txBody>
      </p:sp>
      <p:sp>
        <p:nvSpPr>
          <p:cNvPr id="3" name="Slide Number Placeholder 2">
            <a:extLst>
              <a:ext uri="{FF2B5EF4-FFF2-40B4-BE49-F238E27FC236}">
                <a16:creationId xmlns:a16="http://schemas.microsoft.com/office/drawing/2014/main" id="{1A73733F-3F68-4577-B404-2C8CA55F734F}"/>
              </a:ext>
            </a:extLst>
          </p:cNvPr>
          <p:cNvSpPr>
            <a:spLocks noGrp="1"/>
          </p:cNvSpPr>
          <p:nvPr>
            <p:ph type="sldNum" sz="quarter" idx="12"/>
          </p:nvPr>
        </p:nvSpPr>
        <p:spPr/>
        <p:txBody>
          <a:bodyPr/>
          <a:lstStyle/>
          <a:p>
            <a:fld id="{401CF334-2D5C-4859-84A6-CA7E6E43FAEB}" type="slidenum">
              <a:rPr lang="en-US" smtClean="0"/>
              <a:t>24</a:t>
            </a:fld>
            <a:endParaRPr lang="en-US"/>
          </a:p>
        </p:txBody>
      </p:sp>
    </p:spTree>
    <p:extLst>
      <p:ext uri="{BB962C8B-B14F-4D97-AF65-F5344CB8AC3E}">
        <p14:creationId xmlns:p14="http://schemas.microsoft.com/office/powerpoint/2010/main" val="34038182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9C51009-A09A-4689-8E6C-F8FC99E6A84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9EC65442-F244-409C-BF44-C5D6472E810A}"/>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199"/>
            <a:ext cx="0" cy="429768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5" name="Title 4">
            <a:extLst>
              <a:ext uri="{FF2B5EF4-FFF2-40B4-BE49-F238E27FC236}">
                <a16:creationId xmlns:a16="http://schemas.microsoft.com/office/drawing/2014/main" id="{6478E083-DBB1-446F-A6C7-2AEB54B8457E}"/>
              </a:ext>
            </a:extLst>
          </p:cNvPr>
          <p:cNvSpPr>
            <a:spLocks noGrp="1"/>
          </p:cNvSpPr>
          <p:nvPr>
            <p:ph type="title"/>
          </p:nvPr>
        </p:nvSpPr>
        <p:spPr>
          <a:xfrm>
            <a:off x="1249961" y="1600199"/>
            <a:ext cx="3173482" cy="4297680"/>
          </a:xfrm>
        </p:spPr>
        <p:txBody>
          <a:bodyPr anchor="ctr">
            <a:normAutofit/>
          </a:bodyPr>
          <a:lstStyle/>
          <a:p>
            <a:r>
              <a:rPr lang="en-US" dirty="0"/>
              <a:t>It isn’t what happened to you, </a:t>
            </a:r>
            <a:br>
              <a:rPr lang="en-US" dirty="0"/>
            </a:br>
            <a:r>
              <a:rPr lang="en-US" dirty="0"/>
              <a:t>it is how you make sense of what happened to you.</a:t>
            </a:r>
            <a:br>
              <a:rPr lang="en-US" dirty="0"/>
            </a:br>
            <a:endParaRPr lang="en-US" dirty="0"/>
          </a:p>
        </p:txBody>
      </p:sp>
      <p:sp>
        <p:nvSpPr>
          <p:cNvPr id="6" name="Content Placeholder 5">
            <a:extLst>
              <a:ext uri="{FF2B5EF4-FFF2-40B4-BE49-F238E27FC236}">
                <a16:creationId xmlns:a16="http://schemas.microsoft.com/office/drawing/2014/main" id="{A3A02588-D4E1-4CA9-B5D5-E1A334AFE131}"/>
              </a:ext>
            </a:extLst>
          </p:cNvPr>
          <p:cNvSpPr>
            <a:spLocks noGrp="1"/>
          </p:cNvSpPr>
          <p:nvPr>
            <p:ph idx="1"/>
          </p:nvPr>
        </p:nvSpPr>
        <p:spPr>
          <a:xfrm>
            <a:off x="4885151" y="1600199"/>
            <a:ext cx="6169703" cy="4297680"/>
          </a:xfrm>
        </p:spPr>
        <p:txBody>
          <a:bodyPr anchor="ctr">
            <a:normAutofit/>
          </a:bodyPr>
          <a:lstStyle/>
          <a:p>
            <a:r>
              <a:rPr lang="en-US" sz="2400" i="1" dirty="0"/>
              <a:t>“My mom and dad were always working so I didn’t get to have both of them at the same time. We try to have dinner together every night because I want him to have at least some memories of both of us with him.”</a:t>
            </a:r>
          </a:p>
          <a:p>
            <a:pPr marL="667512" lvl="2" indent="0">
              <a:buNone/>
            </a:pPr>
            <a:r>
              <a:rPr lang="en-US" i="1" dirty="0"/>
              <a:t>		-Quote from Chickasaw Nation Heart Button project</a:t>
            </a:r>
            <a:endParaRPr lang="en-US" dirty="0"/>
          </a:p>
        </p:txBody>
      </p:sp>
      <p:sp>
        <p:nvSpPr>
          <p:cNvPr id="3" name="Slide Number Placeholder 2">
            <a:extLst>
              <a:ext uri="{FF2B5EF4-FFF2-40B4-BE49-F238E27FC236}">
                <a16:creationId xmlns:a16="http://schemas.microsoft.com/office/drawing/2014/main" id="{0E7D3F9C-C8D0-4AA7-8DE6-4EF7FCF990CF}"/>
              </a:ext>
            </a:extLst>
          </p:cNvPr>
          <p:cNvSpPr>
            <a:spLocks noGrp="1"/>
          </p:cNvSpPr>
          <p:nvPr>
            <p:ph type="sldNum" sz="quarter" idx="12"/>
          </p:nvPr>
        </p:nvSpPr>
        <p:spPr/>
        <p:txBody>
          <a:bodyPr/>
          <a:lstStyle/>
          <a:p>
            <a:fld id="{401CF334-2D5C-4859-84A6-CA7E6E43FAEB}" type="slidenum">
              <a:rPr lang="en-US" smtClean="0"/>
              <a:t>25</a:t>
            </a:fld>
            <a:endParaRPr lang="en-US"/>
          </a:p>
        </p:txBody>
      </p:sp>
    </p:spTree>
    <p:extLst>
      <p:ext uri="{BB962C8B-B14F-4D97-AF65-F5344CB8AC3E}">
        <p14:creationId xmlns:p14="http://schemas.microsoft.com/office/powerpoint/2010/main" val="24976577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1CE580D1-F917-4567-AFB4-99AA9B52AD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38" name="Picture 37">
            <a:extLst>
              <a:ext uri="{FF2B5EF4-FFF2-40B4-BE49-F238E27FC236}">
                <a16:creationId xmlns:a16="http://schemas.microsoft.com/office/drawing/2014/main" id="{1F5620B8-A2D8-4568-B566-F0453A0D9167}"/>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40" name="Straight Connector 39">
            <a:extLst>
              <a:ext uri="{FF2B5EF4-FFF2-40B4-BE49-F238E27FC236}">
                <a16:creationId xmlns:a16="http://schemas.microsoft.com/office/drawing/2014/main" id="{1C7D2BA4-4B7A-4596-8BCC-5CF715423894}"/>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C9D4B225-18E9-4C5B-94D8-2ABE6D161E4A}"/>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grpSp>
        <p:nvGrpSpPr>
          <p:cNvPr id="44" name="Group 43">
            <a:extLst>
              <a:ext uri="{FF2B5EF4-FFF2-40B4-BE49-F238E27FC236}">
                <a16:creationId xmlns:a16="http://schemas.microsoft.com/office/drawing/2014/main" id="{12869F7D-F0A8-40D8-BD44-336C3E7402E6}"/>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094411" y="2012810"/>
            <a:ext cx="4964072" cy="3459865"/>
            <a:chOff x="6080282" y="2123762"/>
            <a:chExt cx="4964072" cy="3481923"/>
          </a:xfrm>
        </p:grpSpPr>
        <p:sp>
          <p:nvSpPr>
            <p:cNvPr id="45" name="Rectangle 44">
              <a:extLst>
                <a:ext uri="{FF2B5EF4-FFF2-40B4-BE49-F238E27FC236}">
                  <a16:creationId xmlns:a16="http://schemas.microsoft.com/office/drawing/2014/main" id="{C0A1339A-BB63-4BB1-94A3-4150BCF71B8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080282" y="2123762"/>
              <a:ext cx="4964072" cy="3481923"/>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1563FF31-1471-457C-949E-DF8FB04DA59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249189" y="2294169"/>
              <a:ext cx="4631437" cy="3149963"/>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14" name="Content Placeholder 13">
            <a:extLst>
              <a:ext uri="{FF2B5EF4-FFF2-40B4-BE49-F238E27FC236}">
                <a16:creationId xmlns:a16="http://schemas.microsoft.com/office/drawing/2014/main" id="{7F0D1301-C206-4186-A8E1-00F7FDEAD489}"/>
              </a:ext>
            </a:extLst>
          </p:cNvPr>
          <p:cNvPicPr>
            <a:picLocks noGrp="1" noChangeAspect="1"/>
          </p:cNvPicPr>
          <p:nvPr>
            <p:ph sz="half" idx="2"/>
          </p:nvPr>
        </p:nvPicPr>
        <p:blipFill rotWithShape="1">
          <a:blip r:embed="rId4" cstate="print">
            <a:extLst>
              <a:ext uri="{28A0092B-C50C-407E-A947-70E740481C1C}">
                <a14:useLocalDpi xmlns:a14="http://schemas.microsoft.com/office/drawing/2010/main" val="0"/>
              </a:ext>
            </a:extLst>
          </a:blip>
          <a:srcRect l="3895" r="5893" b="-1"/>
          <a:stretch/>
        </p:blipFill>
        <p:spPr>
          <a:xfrm>
            <a:off x="6579869" y="2491733"/>
            <a:ext cx="3993156" cy="2500948"/>
          </a:xfrm>
          <a:prstGeom prst="rect">
            <a:avLst/>
          </a:prstGeom>
        </p:spPr>
      </p:pic>
      <p:sp>
        <p:nvSpPr>
          <p:cNvPr id="2" name="Title 1">
            <a:extLst>
              <a:ext uri="{FF2B5EF4-FFF2-40B4-BE49-F238E27FC236}">
                <a16:creationId xmlns:a16="http://schemas.microsoft.com/office/drawing/2014/main" id="{46600E88-08CD-4717-A006-87556943A1D7}"/>
              </a:ext>
            </a:extLst>
          </p:cNvPr>
          <p:cNvSpPr>
            <a:spLocks noGrp="1"/>
          </p:cNvSpPr>
          <p:nvPr>
            <p:ph type="title"/>
          </p:nvPr>
        </p:nvSpPr>
        <p:spPr>
          <a:xfrm>
            <a:off x="1451579" y="804519"/>
            <a:ext cx="9603275" cy="1049235"/>
          </a:xfrm>
        </p:spPr>
        <p:txBody>
          <a:bodyPr vert="horz" lIns="91440" tIns="45720" rIns="91440" bIns="45720" rtlCol="0" anchor="t">
            <a:normAutofit/>
          </a:bodyPr>
          <a:lstStyle/>
          <a:p>
            <a:r>
              <a:rPr lang="en-US"/>
              <a:t>How do attachment styles impact parenting styles?</a:t>
            </a:r>
          </a:p>
        </p:txBody>
      </p:sp>
      <p:sp>
        <p:nvSpPr>
          <p:cNvPr id="3" name="Content Placeholder 2">
            <a:extLst>
              <a:ext uri="{FF2B5EF4-FFF2-40B4-BE49-F238E27FC236}">
                <a16:creationId xmlns:a16="http://schemas.microsoft.com/office/drawing/2014/main" id="{8B6A38FA-3075-405D-AD4B-B5327D5ACFF2}"/>
              </a:ext>
            </a:extLst>
          </p:cNvPr>
          <p:cNvSpPr>
            <a:spLocks noGrp="1"/>
          </p:cNvSpPr>
          <p:nvPr>
            <p:ph sz="half" idx="1"/>
          </p:nvPr>
        </p:nvSpPr>
        <p:spPr>
          <a:xfrm>
            <a:off x="1451581" y="2015734"/>
            <a:ext cx="4479102" cy="3450613"/>
          </a:xfrm>
        </p:spPr>
        <p:txBody>
          <a:bodyPr vert="horz" lIns="91440" tIns="45720" rIns="91440" bIns="45720" rtlCol="0" anchor="t">
            <a:normAutofit/>
          </a:bodyPr>
          <a:lstStyle/>
          <a:p>
            <a:pPr>
              <a:lnSpc>
                <a:spcPct val="110000"/>
              </a:lnSpc>
            </a:pPr>
            <a:r>
              <a:rPr lang="en-US" sz="1800" dirty="0"/>
              <a:t>Attachment patterns established in childhood can influence our relationships in adulthood- including how we parent</a:t>
            </a:r>
          </a:p>
          <a:p>
            <a:pPr>
              <a:lnSpc>
                <a:spcPct val="110000"/>
              </a:lnSpc>
            </a:pPr>
            <a:r>
              <a:rPr lang="en-US" sz="1800" dirty="0"/>
              <a:t>An adult with secure attachment is able to:</a:t>
            </a:r>
          </a:p>
          <a:p>
            <a:pPr lvl="1">
              <a:lnSpc>
                <a:spcPct val="110000"/>
              </a:lnSpc>
            </a:pPr>
            <a:r>
              <a:rPr lang="en-US" dirty="0"/>
              <a:t>maintain their sense of identify</a:t>
            </a:r>
          </a:p>
          <a:p>
            <a:pPr lvl="1">
              <a:lnSpc>
                <a:spcPct val="110000"/>
              </a:lnSpc>
            </a:pPr>
            <a:r>
              <a:rPr lang="en-US" dirty="0"/>
              <a:t>feel secure about themselves, able to be a secure base for others</a:t>
            </a:r>
          </a:p>
          <a:p>
            <a:pPr lvl="1">
              <a:lnSpc>
                <a:spcPct val="110000"/>
              </a:lnSpc>
            </a:pPr>
            <a:r>
              <a:rPr lang="en-US" dirty="0"/>
              <a:t>manage their responses, able to offer support</a:t>
            </a:r>
          </a:p>
          <a:p>
            <a:pPr marL="457200" lvl="1">
              <a:lnSpc>
                <a:spcPct val="110000"/>
              </a:lnSpc>
            </a:pPr>
            <a:endParaRPr lang="en-US" sz="1500" dirty="0"/>
          </a:p>
        </p:txBody>
      </p:sp>
      <p:sp>
        <p:nvSpPr>
          <p:cNvPr id="4" name="Slide Number Placeholder 3">
            <a:extLst>
              <a:ext uri="{FF2B5EF4-FFF2-40B4-BE49-F238E27FC236}">
                <a16:creationId xmlns:a16="http://schemas.microsoft.com/office/drawing/2014/main" id="{881D717B-7C8C-4541-8D54-CCC558F4F327}"/>
              </a:ext>
            </a:extLst>
          </p:cNvPr>
          <p:cNvSpPr>
            <a:spLocks noGrp="1"/>
          </p:cNvSpPr>
          <p:nvPr>
            <p:ph type="sldNum" sz="quarter" idx="12"/>
          </p:nvPr>
        </p:nvSpPr>
        <p:spPr>
          <a:xfrm>
            <a:off x="480060" y="798973"/>
            <a:ext cx="811019" cy="503578"/>
          </a:xfrm>
        </p:spPr>
        <p:txBody>
          <a:bodyPr vert="horz" lIns="91440" tIns="45720" rIns="91440" bIns="45720" rtlCol="0" anchor="t">
            <a:normAutofit/>
          </a:bodyPr>
          <a:lstStyle/>
          <a:p>
            <a:pPr>
              <a:lnSpc>
                <a:spcPct val="90000"/>
              </a:lnSpc>
              <a:spcAft>
                <a:spcPts val="600"/>
              </a:spcAft>
            </a:pPr>
            <a:fld id="{401CF334-2D5C-4859-84A6-CA7E6E43FAEB}" type="slidenum">
              <a:rPr lang="en-US" smtClean="0"/>
              <a:pPr>
                <a:lnSpc>
                  <a:spcPct val="90000"/>
                </a:lnSpc>
                <a:spcAft>
                  <a:spcPts val="600"/>
                </a:spcAft>
              </a:pPr>
              <a:t>26</a:t>
            </a:fld>
            <a:endParaRPr lang="en-US"/>
          </a:p>
        </p:txBody>
      </p:sp>
    </p:spTree>
    <p:extLst>
      <p:ext uri="{BB962C8B-B14F-4D97-AF65-F5344CB8AC3E}">
        <p14:creationId xmlns:p14="http://schemas.microsoft.com/office/powerpoint/2010/main" val="23559221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C6F198E-F7A1-4125-910D-641C0C2A76D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07C3A25-D9A7-4F2D-B44C-FA8EB24C7AF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7"/>
            <a:ext cx="10905067" cy="55668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8E8515E-B8C8-482A-A9B5-CE57BC080AA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idx="4294967295"/>
          </p:nvPr>
        </p:nvSpPr>
        <p:spPr>
          <a:xfrm>
            <a:off x="4673851" y="848883"/>
            <a:ext cx="3013488" cy="447675"/>
          </a:xfrm>
        </p:spPr>
        <p:txBody>
          <a:bodyPr>
            <a:normAutofit fontScale="90000"/>
          </a:bodyPr>
          <a:lstStyle/>
          <a:p>
            <a:r>
              <a:rPr lang="en-US" sz="2800"/>
              <a:t>Parenting styles</a:t>
            </a:r>
            <a:endParaRPr lang="en-US" sz="2800" dirty="0"/>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val="4096583613"/>
              </p:ext>
            </p:extLst>
          </p:nvPr>
        </p:nvGraphicFramePr>
        <p:xfrm>
          <a:off x="1190850" y="1251123"/>
          <a:ext cx="10207255" cy="4886601"/>
        </p:xfrm>
        <a:graphic>
          <a:graphicData uri="http://schemas.openxmlformats.org/drawingml/2006/table">
            <a:tbl>
              <a:tblPr firstRow="1" bandRow="1">
                <a:tableStyleId>{BC89EF96-8CEA-46FF-86C4-4CE0E7609802}</a:tableStyleId>
              </a:tblPr>
              <a:tblGrid>
                <a:gridCol w="2590441">
                  <a:extLst>
                    <a:ext uri="{9D8B030D-6E8A-4147-A177-3AD203B41FA5}">
                      <a16:colId xmlns:a16="http://schemas.microsoft.com/office/drawing/2014/main" val="1249326706"/>
                    </a:ext>
                  </a:extLst>
                </a:gridCol>
                <a:gridCol w="4011924">
                  <a:extLst>
                    <a:ext uri="{9D8B030D-6E8A-4147-A177-3AD203B41FA5}">
                      <a16:colId xmlns:a16="http://schemas.microsoft.com/office/drawing/2014/main" val="2132578717"/>
                    </a:ext>
                  </a:extLst>
                </a:gridCol>
                <a:gridCol w="3604890">
                  <a:extLst>
                    <a:ext uri="{9D8B030D-6E8A-4147-A177-3AD203B41FA5}">
                      <a16:colId xmlns:a16="http://schemas.microsoft.com/office/drawing/2014/main" val="239103286"/>
                    </a:ext>
                  </a:extLst>
                </a:gridCol>
              </a:tblGrid>
              <a:tr h="1265561">
                <a:tc>
                  <a:txBody>
                    <a:bodyPr/>
                    <a:lstStyle/>
                    <a:p>
                      <a:endParaRPr lang="en-US" sz="2000" dirty="0"/>
                    </a:p>
                  </a:txBody>
                  <a:tcPr marL="81927" marR="81927" marT="40964" marB="40964">
                    <a:solidFill>
                      <a:schemeClr val="accent1">
                        <a:lumMod val="40000"/>
                        <a:lumOff val="60000"/>
                      </a:schemeClr>
                    </a:solidFill>
                  </a:tcPr>
                </a:tc>
                <a:tc>
                  <a:txBody>
                    <a:bodyPr/>
                    <a:lstStyle/>
                    <a:p>
                      <a:r>
                        <a:rPr lang="en-US" sz="2000"/>
                        <a:t>Supportive</a:t>
                      </a:r>
                    </a:p>
                    <a:p>
                      <a:endParaRPr lang="en-US" sz="2000" b="0"/>
                    </a:p>
                    <a:p>
                      <a:r>
                        <a:rPr lang="en-US" sz="2000" b="0"/>
                        <a:t>Parent</a:t>
                      </a:r>
                      <a:r>
                        <a:rPr lang="en-US" sz="2000" b="0" baseline="0"/>
                        <a:t> is accepting and child-centered</a:t>
                      </a:r>
                      <a:endParaRPr lang="en-US" sz="2000" b="0" dirty="0"/>
                    </a:p>
                  </a:txBody>
                  <a:tcPr marL="81927" marR="81927" marT="40964" marB="40964">
                    <a:solidFill>
                      <a:schemeClr val="accent1">
                        <a:lumMod val="40000"/>
                        <a:lumOff val="60000"/>
                      </a:schemeClr>
                    </a:solidFill>
                  </a:tcPr>
                </a:tc>
                <a:tc>
                  <a:txBody>
                    <a:bodyPr/>
                    <a:lstStyle/>
                    <a:p>
                      <a:r>
                        <a:rPr lang="en-US" sz="2000"/>
                        <a:t>Unsupportive</a:t>
                      </a:r>
                    </a:p>
                    <a:p>
                      <a:endParaRPr lang="en-US" sz="2000" b="0"/>
                    </a:p>
                    <a:p>
                      <a:r>
                        <a:rPr lang="en-US" sz="2000" b="0"/>
                        <a:t>Parent</a:t>
                      </a:r>
                      <a:r>
                        <a:rPr lang="en-US" sz="2000" b="0" baseline="0"/>
                        <a:t> is rejecting and parent-centered</a:t>
                      </a:r>
                      <a:endParaRPr lang="en-US" sz="2000" b="0"/>
                    </a:p>
                  </a:txBody>
                  <a:tcPr marL="81927" marR="81927" marT="40964" marB="40964">
                    <a:solidFill>
                      <a:schemeClr val="accent1">
                        <a:lumMod val="40000"/>
                        <a:lumOff val="60000"/>
                      </a:schemeClr>
                    </a:solidFill>
                  </a:tcPr>
                </a:tc>
                <a:extLst>
                  <a:ext uri="{0D108BD9-81ED-4DB2-BD59-A6C34878D82A}">
                    <a16:rowId xmlns:a16="http://schemas.microsoft.com/office/drawing/2014/main" val="3006495340"/>
                  </a:ext>
                </a:extLst>
              </a:tr>
              <a:tr h="1858497">
                <a:tc>
                  <a:txBody>
                    <a:bodyPr/>
                    <a:lstStyle/>
                    <a:p>
                      <a:r>
                        <a:rPr lang="en-US" sz="2000" b="1"/>
                        <a:t>Demanding</a:t>
                      </a:r>
                    </a:p>
                    <a:p>
                      <a:endParaRPr lang="en-US" sz="2000"/>
                    </a:p>
                    <a:p>
                      <a:r>
                        <a:rPr lang="en-US" sz="2000"/>
                        <a:t>Parent</a:t>
                      </a:r>
                      <a:r>
                        <a:rPr lang="en-US" sz="2000" baseline="0"/>
                        <a:t> expects much of the child</a:t>
                      </a:r>
                      <a:endParaRPr lang="en-US" sz="2000"/>
                    </a:p>
                  </a:txBody>
                  <a:tcPr marL="81927" marR="81927" marT="40964" marB="40964">
                    <a:solidFill>
                      <a:schemeClr val="accent1">
                        <a:lumMod val="40000"/>
                        <a:lumOff val="60000"/>
                      </a:schemeClr>
                    </a:solidFill>
                  </a:tcPr>
                </a:tc>
                <a:tc>
                  <a:txBody>
                    <a:bodyPr/>
                    <a:lstStyle/>
                    <a:p>
                      <a:r>
                        <a:rPr lang="en-US" sz="2000" b="1"/>
                        <a:t>Authoritative</a:t>
                      </a:r>
                      <a:r>
                        <a:rPr lang="en-US" sz="2000" b="1" baseline="0"/>
                        <a:t> Parenting</a:t>
                      </a:r>
                    </a:p>
                    <a:p>
                      <a:endParaRPr lang="en-US" sz="2000" b="1" baseline="0"/>
                    </a:p>
                    <a:p>
                      <a:r>
                        <a:rPr lang="en-US" sz="2000" b="1" baseline="0"/>
                        <a:t>Responsive</a:t>
                      </a:r>
                    </a:p>
                    <a:p>
                      <a:r>
                        <a:rPr lang="en-US" sz="2000" b="0" baseline="0"/>
                        <a:t>Child explores – parent responds</a:t>
                      </a:r>
                    </a:p>
                    <a:p>
                      <a:r>
                        <a:rPr lang="en-US" sz="2000" b="0" baseline="0"/>
                        <a:t>Clear boundaries</a:t>
                      </a:r>
                      <a:endParaRPr lang="en-US" sz="2000" b="0" dirty="0"/>
                    </a:p>
                  </a:txBody>
                  <a:tcPr marL="81927" marR="81927" marT="40964" marB="40964">
                    <a:solidFill>
                      <a:schemeClr val="bg1"/>
                    </a:solidFill>
                  </a:tcPr>
                </a:tc>
                <a:tc>
                  <a:txBody>
                    <a:bodyPr/>
                    <a:lstStyle/>
                    <a:p>
                      <a:r>
                        <a:rPr lang="en-US" sz="2000" b="1"/>
                        <a:t>Authoritarian</a:t>
                      </a:r>
                      <a:r>
                        <a:rPr lang="en-US" sz="2000" b="1" baseline="0"/>
                        <a:t> Parenting</a:t>
                      </a:r>
                    </a:p>
                    <a:p>
                      <a:endParaRPr lang="en-US" sz="2000"/>
                    </a:p>
                    <a:p>
                      <a:r>
                        <a:rPr lang="en-US" sz="2000" b="1"/>
                        <a:t>Controlling</a:t>
                      </a:r>
                    </a:p>
                    <a:p>
                      <a:r>
                        <a:rPr lang="en-US" sz="2000"/>
                        <a:t>Parent focused on power, discipline</a:t>
                      </a:r>
                    </a:p>
                    <a:p>
                      <a:endParaRPr lang="en-US" sz="2000" dirty="0"/>
                    </a:p>
                  </a:txBody>
                  <a:tcPr marL="81927" marR="81927" marT="40964" marB="40964">
                    <a:solidFill>
                      <a:schemeClr val="bg1"/>
                    </a:solidFill>
                  </a:tcPr>
                </a:tc>
                <a:extLst>
                  <a:ext uri="{0D108BD9-81ED-4DB2-BD59-A6C34878D82A}">
                    <a16:rowId xmlns:a16="http://schemas.microsoft.com/office/drawing/2014/main" val="2336843725"/>
                  </a:ext>
                </a:extLst>
              </a:tr>
              <a:tr h="1674745">
                <a:tc>
                  <a:txBody>
                    <a:bodyPr/>
                    <a:lstStyle/>
                    <a:p>
                      <a:r>
                        <a:rPr lang="en-US" sz="2000" b="1"/>
                        <a:t>Undemanding</a:t>
                      </a:r>
                    </a:p>
                    <a:p>
                      <a:endParaRPr lang="en-US" sz="2000"/>
                    </a:p>
                    <a:p>
                      <a:r>
                        <a:rPr lang="en-US" sz="2000"/>
                        <a:t>Parent expects little of child</a:t>
                      </a:r>
                      <a:endParaRPr lang="en-US" sz="2000" dirty="0"/>
                    </a:p>
                  </a:txBody>
                  <a:tcPr marL="81927" marR="81927" marT="40964" marB="40964">
                    <a:solidFill>
                      <a:schemeClr val="accent1">
                        <a:lumMod val="40000"/>
                        <a:lumOff val="60000"/>
                      </a:schemeClr>
                    </a:solidFill>
                  </a:tcPr>
                </a:tc>
                <a:tc>
                  <a:txBody>
                    <a:bodyPr/>
                    <a:lstStyle/>
                    <a:p>
                      <a:r>
                        <a:rPr lang="en-US" sz="2000" b="1"/>
                        <a:t>Permissive Parenting</a:t>
                      </a:r>
                    </a:p>
                    <a:p>
                      <a:endParaRPr lang="en-US" sz="2000"/>
                    </a:p>
                    <a:p>
                      <a:r>
                        <a:rPr lang="en-US" sz="2000"/>
                        <a:t>Indulgent</a:t>
                      </a:r>
                    </a:p>
                    <a:p>
                      <a:r>
                        <a:rPr lang="en-US" sz="2000"/>
                        <a:t>Little to no discipline</a:t>
                      </a:r>
                      <a:r>
                        <a:rPr lang="en-US" sz="2000" baseline="0"/>
                        <a:t> or boundaries</a:t>
                      </a:r>
                      <a:endParaRPr lang="en-US" sz="2000" dirty="0"/>
                    </a:p>
                  </a:txBody>
                  <a:tcPr marL="81927" marR="81927" marT="40964" marB="40964">
                    <a:solidFill>
                      <a:schemeClr val="bg1"/>
                    </a:solidFill>
                  </a:tcPr>
                </a:tc>
                <a:tc>
                  <a:txBody>
                    <a:bodyPr/>
                    <a:lstStyle/>
                    <a:p>
                      <a:r>
                        <a:rPr lang="en-US" sz="2000" b="1"/>
                        <a:t>Neglecting Parenting</a:t>
                      </a:r>
                    </a:p>
                    <a:p>
                      <a:endParaRPr lang="en-US" sz="2000"/>
                    </a:p>
                    <a:p>
                      <a:r>
                        <a:rPr lang="en-US" sz="2000"/>
                        <a:t>No rules</a:t>
                      </a:r>
                    </a:p>
                    <a:p>
                      <a:r>
                        <a:rPr lang="en-US" sz="2000"/>
                        <a:t>Emotional</a:t>
                      </a:r>
                      <a:r>
                        <a:rPr lang="en-US" sz="2000" baseline="0"/>
                        <a:t>ly not available</a:t>
                      </a:r>
                      <a:endParaRPr lang="en-US" sz="2000" dirty="0"/>
                    </a:p>
                  </a:txBody>
                  <a:tcPr marL="81927" marR="81927" marT="40964" marB="40964">
                    <a:solidFill>
                      <a:schemeClr val="bg1"/>
                    </a:solidFill>
                  </a:tcPr>
                </a:tc>
                <a:extLst>
                  <a:ext uri="{0D108BD9-81ED-4DB2-BD59-A6C34878D82A}">
                    <a16:rowId xmlns:a16="http://schemas.microsoft.com/office/drawing/2014/main" val="272212754"/>
                  </a:ext>
                </a:extLst>
              </a:tr>
            </a:tbl>
          </a:graphicData>
        </a:graphic>
      </p:graphicFrame>
      <p:sp>
        <p:nvSpPr>
          <p:cNvPr id="4" name="Slide Number Placeholder 3">
            <a:extLst>
              <a:ext uri="{FF2B5EF4-FFF2-40B4-BE49-F238E27FC236}">
                <a16:creationId xmlns:a16="http://schemas.microsoft.com/office/drawing/2014/main" id="{9835ED7D-2155-4250-8B96-436D949CDD93}"/>
              </a:ext>
            </a:extLst>
          </p:cNvPr>
          <p:cNvSpPr>
            <a:spLocks noGrp="1"/>
          </p:cNvSpPr>
          <p:nvPr>
            <p:ph type="sldNum" sz="quarter" idx="12"/>
          </p:nvPr>
        </p:nvSpPr>
        <p:spPr>
          <a:xfrm>
            <a:off x="480060" y="798973"/>
            <a:ext cx="811019" cy="503578"/>
          </a:xfrm>
        </p:spPr>
        <p:txBody>
          <a:bodyPr/>
          <a:lstStyle/>
          <a:p>
            <a:fld id="{401CF334-2D5C-4859-84A6-CA7E6E43FAEB}" type="slidenum">
              <a:rPr lang="en-US" smtClean="0"/>
              <a:t>27</a:t>
            </a:fld>
            <a:endParaRPr lang="en-US" dirty="0"/>
          </a:p>
        </p:txBody>
      </p:sp>
    </p:spTree>
    <p:extLst>
      <p:ext uri="{BB962C8B-B14F-4D97-AF65-F5344CB8AC3E}">
        <p14:creationId xmlns:p14="http://schemas.microsoft.com/office/powerpoint/2010/main" val="28498125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4C75E2B-CACA-478C-B26B-182AF87A18E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4" name="Picture 13">
            <a:extLst>
              <a:ext uri="{FF2B5EF4-FFF2-40B4-BE49-F238E27FC236}">
                <a16:creationId xmlns:a16="http://schemas.microsoft.com/office/drawing/2014/main" id="{50FF2874-547C-4D14-9E18-28B19002FB8C}"/>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6" name="Straight Connector 15">
            <a:extLst>
              <a:ext uri="{FF2B5EF4-FFF2-40B4-BE49-F238E27FC236}">
                <a16:creationId xmlns:a16="http://schemas.microsoft.com/office/drawing/2014/main" id="{36CF827D-A163-47F7-BD87-34EB4FA7D696}"/>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299D9A9-1DA8-433D-A9BC-FB48D93D4217}"/>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a:extLst>
              <a:ext uri="{FF2B5EF4-FFF2-40B4-BE49-F238E27FC236}">
                <a16:creationId xmlns:a16="http://schemas.microsoft.com/office/drawing/2014/main" id="{89588A2B-CE5C-484A-911D-46E1A5A6B23D}"/>
              </a:ext>
            </a:extLst>
          </p:cNvPr>
          <p:cNvSpPr>
            <a:spLocks noGrp="1"/>
          </p:cNvSpPr>
          <p:nvPr>
            <p:ph type="title"/>
          </p:nvPr>
        </p:nvSpPr>
        <p:spPr>
          <a:xfrm>
            <a:off x="1451579" y="478465"/>
            <a:ext cx="9603275" cy="1375289"/>
          </a:xfrm>
        </p:spPr>
        <p:txBody>
          <a:bodyPr vert="horz" lIns="91440" tIns="45720" rIns="91440" bIns="45720" rtlCol="0" anchor="t">
            <a:normAutofit fontScale="90000"/>
          </a:bodyPr>
          <a:lstStyle/>
          <a:p>
            <a:r>
              <a:rPr lang="en-US" dirty="0"/>
              <a:t>Application</a:t>
            </a:r>
            <a:br>
              <a:rPr lang="en-US" dirty="0"/>
            </a:br>
            <a:r>
              <a:rPr lang="en-US" dirty="0"/>
              <a:t>responses by parenting style To the statement:  “I’m all done eating”</a:t>
            </a:r>
            <a:br>
              <a:rPr lang="en-US" dirty="0"/>
            </a:br>
            <a:endParaRPr lang="en-US" dirty="0"/>
          </a:p>
        </p:txBody>
      </p:sp>
      <p:graphicFrame>
        <p:nvGraphicFramePr>
          <p:cNvPr id="7" name="Table 6">
            <a:extLst>
              <a:ext uri="{FF2B5EF4-FFF2-40B4-BE49-F238E27FC236}">
                <a16:creationId xmlns:a16="http://schemas.microsoft.com/office/drawing/2014/main" id="{101C595F-A349-4DDF-AFA2-6DE608E6F590}"/>
              </a:ext>
            </a:extLst>
          </p:cNvPr>
          <p:cNvGraphicFramePr>
            <a:graphicFrameLocks noGrp="1"/>
          </p:cNvGraphicFramePr>
          <p:nvPr>
            <p:extLst>
              <p:ext uri="{D42A27DB-BD31-4B8C-83A1-F6EECF244321}">
                <p14:modId xmlns:p14="http://schemas.microsoft.com/office/powerpoint/2010/main" val="4255681820"/>
              </p:ext>
            </p:extLst>
          </p:nvPr>
        </p:nvGraphicFramePr>
        <p:xfrm>
          <a:off x="1504740" y="2004166"/>
          <a:ext cx="9603272" cy="4018310"/>
        </p:xfrm>
        <a:graphic>
          <a:graphicData uri="http://schemas.openxmlformats.org/drawingml/2006/table">
            <a:tbl>
              <a:tblPr firstRow="1" bandRow="1">
                <a:tableStyleId>{BC89EF96-8CEA-46FF-86C4-4CE0E7609802}</a:tableStyleId>
              </a:tblPr>
              <a:tblGrid>
                <a:gridCol w="2312347">
                  <a:extLst>
                    <a:ext uri="{9D8B030D-6E8A-4147-A177-3AD203B41FA5}">
                      <a16:colId xmlns:a16="http://schemas.microsoft.com/office/drawing/2014/main" val="1633147780"/>
                    </a:ext>
                  </a:extLst>
                </a:gridCol>
                <a:gridCol w="3259217">
                  <a:extLst>
                    <a:ext uri="{9D8B030D-6E8A-4147-A177-3AD203B41FA5}">
                      <a16:colId xmlns:a16="http://schemas.microsoft.com/office/drawing/2014/main" val="2997415440"/>
                    </a:ext>
                  </a:extLst>
                </a:gridCol>
                <a:gridCol w="4031708">
                  <a:extLst>
                    <a:ext uri="{9D8B030D-6E8A-4147-A177-3AD203B41FA5}">
                      <a16:colId xmlns:a16="http://schemas.microsoft.com/office/drawing/2014/main" val="2221267578"/>
                    </a:ext>
                  </a:extLst>
                </a:gridCol>
              </a:tblGrid>
              <a:tr h="698065">
                <a:tc>
                  <a:txBody>
                    <a:bodyPr/>
                    <a:lstStyle/>
                    <a:p>
                      <a:r>
                        <a:rPr lang="en-US" sz="1800"/>
                        <a:t>Parenting style</a:t>
                      </a:r>
                      <a:endParaRPr lang="en-US" sz="1800" dirty="0"/>
                    </a:p>
                  </a:txBody>
                  <a:tcPr marL="76649" marR="76649" marT="38325" marB="38325">
                    <a:solidFill>
                      <a:schemeClr val="accent1">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t>Response</a:t>
                      </a:r>
                    </a:p>
                    <a:p>
                      <a:endParaRPr lang="en-US" sz="1800" dirty="0"/>
                    </a:p>
                  </a:txBody>
                  <a:tcPr marL="76649" marR="76649" marT="38325" marB="38325">
                    <a:solidFill>
                      <a:schemeClr val="accent1">
                        <a:lumMod val="40000"/>
                        <a:lumOff val="60000"/>
                      </a:schemeClr>
                    </a:solidFill>
                  </a:tcPr>
                </a:tc>
                <a:tc>
                  <a:txBody>
                    <a:bodyPr/>
                    <a:lstStyle/>
                    <a:p>
                      <a:r>
                        <a:rPr lang="en-US" sz="1800"/>
                        <a:t>Mindset</a:t>
                      </a:r>
                      <a:endParaRPr lang="en-US" sz="1800" dirty="0"/>
                    </a:p>
                  </a:txBody>
                  <a:tcPr marL="76649" marR="76649" marT="38325" marB="38325">
                    <a:solidFill>
                      <a:schemeClr val="accent1">
                        <a:lumMod val="40000"/>
                        <a:lumOff val="60000"/>
                      </a:schemeClr>
                    </a:solidFill>
                  </a:tcPr>
                </a:tc>
                <a:extLst>
                  <a:ext uri="{0D108BD9-81ED-4DB2-BD59-A6C34878D82A}">
                    <a16:rowId xmlns:a16="http://schemas.microsoft.com/office/drawing/2014/main" val="2964168515"/>
                  </a:ext>
                </a:extLst>
              </a:tr>
              <a:tr h="69806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a:t>Permissive</a:t>
                      </a:r>
                    </a:p>
                    <a:p>
                      <a:endParaRPr lang="en-US" sz="1800"/>
                    </a:p>
                  </a:txBody>
                  <a:tcPr marL="76649" marR="76649" marT="38325" marB="38325">
                    <a:solidFill>
                      <a:schemeClr val="accent1">
                        <a:lumMod val="40000"/>
                        <a:lumOff val="60000"/>
                      </a:schemeClr>
                    </a:solidFill>
                  </a:tcPr>
                </a:tc>
                <a:tc>
                  <a:txBody>
                    <a:bodyPr/>
                    <a:lstStyle/>
                    <a:p>
                      <a:r>
                        <a:rPr lang="en-US" sz="1800"/>
                        <a:t>OK. Can I get you anything else? </a:t>
                      </a:r>
                    </a:p>
                  </a:txBody>
                  <a:tcPr marL="76649" marR="76649" marT="38325" marB="38325">
                    <a:noFill/>
                  </a:tcPr>
                </a:tc>
                <a:tc>
                  <a:txBody>
                    <a:bodyPr/>
                    <a:lstStyle/>
                    <a:p>
                      <a:r>
                        <a:rPr lang="en-US" sz="1800"/>
                        <a:t>My child can eat what he wants, where he wants, when they want.</a:t>
                      </a:r>
                      <a:endParaRPr lang="en-US" sz="1800" dirty="0"/>
                    </a:p>
                  </a:txBody>
                  <a:tcPr marL="76649" marR="76649" marT="38325" marB="38325">
                    <a:noFill/>
                  </a:tcPr>
                </a:tc>
                <a:extLst>
                  <a:ext uri="{0D108BD9-81ED-4DB2-BD59-A6C34878D82A}">
                    <a16:rowId xmlns:a16="http://schemas.microsoft.com/office/drawing/2014/main" val="2854472855"/>
                  </a:ext>
                </a:extLst>
              </a:tr>
              <a:tr h="1547061">
                <a:tc>
                  <a:txBody>
                    <a:bodyPr/>
                    <a:lstStyle/>
                    <a:p>
                      <a:r>
                        <a:rPr lang="en-US" sz="1800" b="1"/>
                        <a:t>Authoritarian, controlling</a:t>
                      </a:r>
                      <a:endParaRPr lang="en-US" sz="1800" dirty="0"/>
                    </a:p>
                  </a:txBody>
                  <a:tcPr marL="76649" marR="76649" marT="38325" marB="38325">
                    <a:solidFill>
                      <a:schemeClr val="accent1">
                        <a:lumMod val="40000"/>
                        <a:lumOff val="60000"/>
                      </a:schemeClr>
                    </a:solidFill>
                  </a:tcPr>
                </a:tc>
                <a:tc>
                  <a:txBody>
                    <a:bodyPr/>
                    <a:lstStyle/>
                    <a:p>
                      <a:r>
                        <a:rPr lang="en-US" sz="1800"/>
                        <a:t>No you are not. You need to eat (x) more bites. If you don’t clean your plate….</a:t>
                      </a:r>
                      <a:endParaRPr lang="en-US" sz="1800" dirty="0"/>
                    </a:p>
                  </a:txBody>
                  <a:tcPr marL="76649" marR="76649" marT="38325" marB="38325"/>
                </a:tc>
                <a:tc>
                  <a:txBody>
                    <a:bodyPr/>
                    <a:lstStyle/>
                    <a:p>
                      <a:r>
                        <a:rPr lang="en-US" sz="1800"/>
                        <a:t>I need to control/negotiate/bribe how much and what my child eats; child cannot be trusted to know this, learn this. Child’s refusal to eat all their food or a certain food is viewed as being disobedient.</a:t>
                      </a:r>
                      <a:endParaRPr lang="en-US" sz="1800" dirty="0"/>
                    </a:p>
                  </a:txBody>
                  <a:tcPr marL="76649" marR="76649" marT="38325" marB="38325"/>
                </a:tc>
                <a:extLst>
                  <a:ext uri="{0D108BD9-81ED-4DB2-BD59-A6C34878D82A}">
                    <a16:rowId xmlns:a16="http://schemas.microsoft.com/office/drawing/2014/main" val="4110080148"/>
                  </a:ext>
                </a:extLst>
              </a:tr>
              <a:tr h="69806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a:t>Neglectful,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a:t>uninvolved</a:t>
                      </a:r>
                    </a:p>
                    <a:p>
                      <a:endParaRPr lang="en-US" sz="1800" dirty="0"/>
                    </a:p>
                  </a:txBody>
                  <a:tcPr marL="76649" marR="76649" marT="38325" marB="38325">
                    <a:solidFill>
                      <a:schemeClr val="accent1">
                        <a:lumMod val="40000"/>
                        <a:lumOff val="60000"/>
                      </a:schemeClr>
                    </a:solidFill>
                  </a:tcPr>
                </a:tc>
                <a:tc>
                  <a:txBody>
                    <a:bodyPr/>
                    <a:lstStyle/>
                    <a:p>
                      <a:r>
                        <a:rPr lang="en-US" sz="1800" i="0"/>
                        <a:t>No response</a:t>
                      </a:r>
                    </a:p>
                  </a:txBody>
                  <a:tcPr marL="76649" marR="76649" marT="38325" marB="38325">
                    <a:noFill/>
                  </a:tcPr>
                </a:tc>
                <a:tc>
                  <a:txBody>
                    <a:bodyPr/>
                    <a:lstStyle/>
                    <a:p>
                      <a:r>
                        <a:rPr lang="en-US" sz="1800"/>
                        <a:t>My own life is so chaotic/out of control/painful that I am unable to engage.</a:t>
                      </a:r>
                      <a:endParaRPr lang="en-US" sz="1800" dirty="0"/>
                    </a:p>
                  </a:txBody>
                  <a:tcPr marL="76649" marR="76649" marT="38325" marB="38325">
                    <a:noFill/>
                  </a:tcPr>
                </a:tc>
                <a:extLst>
                  <a:ext uri="{0D108BD9-81ED-4DB2-BD59-A6C34878D82A}">
                    <a16:rowId xmlns:a16="http://schemas.microsoft.com/office/drawing/2014/main" val="934411210"/>
                  </a:ext>
                </a:extLst>
              </a:tr>
            </a:tbl>
          </a:graphicData>
        </a:graphic>
      </p:graphicFrame>
      <p:sp>
        <p:nvSpPr>
          <p:cNvPr id="4" name="Slide Number Placeholder 3">
            <a:extLst>
              <a:ext uri="{FF2B5EF4-FFF2-40B4-BE49-F238E27FC236}">
                <a16:creationId xmlns:a16="http://schemas.microsoft.com/office/drawing/2014/main" id="{1E0FE27A-11D4-46FA-ADB9-A0C3866DB842}"/>
              </a:ext>
            </a:extLst>
          </p:cNvPr>
          <p:cNvSpPr>
            <a:spLocks noGrp="1"/>
          </p:cNvSpPr>
          <p:nvPr>
            <p:ph type="sldNum" sz="quarter" idx="12"/>
          </p:nvPr>
        </p:nvSpPr>
        <p:spPr>
          <a:xfrm>
            <a:off x="480060" y="798973"/>
            <a:ext cx="811019" cy="503578"/>
          </a:xfrm>
        </p:spPr>
        <p:txBody>
          <a:bodyPr/>
          <a:lstStyle/>
          <a:p>
            <a:fld id="{401CF334-2D5C-4859-84A6-CA7E6E43FAEB}" type="slidenum">
              <a:rPr lang="en-US" smtClean="0"/>
              <a:t>28</a:t>
            </a:fld>
            <a:endParaRPr lang="en-US"/>
          </a:p>
        </p:txBody>
      </p:sp>
    </p:spTree>
    <p:extLst>
      <p:ext uri="{BB962C8B-B14F-4D97-AF65-F5344CB8AC3E}">
        <p14:creationId xmlns:p14="http://schemas.microsoft.com/office/powerpoint/2010/main" val="26358602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1CE580D1-F917-4567-AFB4-99AA9B52ADF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7" name="Picture 16">
            <a:extLst>
              <a:ext uri="{FF2B5EF4-FFF2-40B4-BE49-F238E27FC236}">
                <a16:creationId xmlns:a16="http://schemas.microsoft.com/office/drawing/2014/main" id="{1F5620B8-A2D8-4568-B566-F0453A0D9167}"/>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9" name="Straight Connector 18">
            <a:extLst>
              <a:ext uri="{FF2B5EF4-FFF2-40B4-BE49-F238E27FC236}">
                <a16:creationId xmlns:a16="http://schemas.microsoft.com/office/drawing/2014/main" id="{1C7D2BA4-4B7A-4596-8BCC-5CF715423894}"/>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C9D4B225-18E9-4C5B-94D8-2ABE6D161E4A}"/>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23" name="Rectangle 22">
            <a:extLst>
              <a:ext uri="{FF2B5EF4-FFF2-40B4-BE49-F238E27FC236}">
                <a16:creationId xmlns:a16="http://schemas.microsoft.com/office/drawing/2014/main" id="{021A4066-B261-49FE-952E-A0FE3EE75CD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1958111-BC13-4D45-AB27-0C2C83F9BA6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pic>
        <p:nvPicPr>
          <p:cNvPr id="27" name="Picture 26">
            <a:extLst>
              <a:ext uri="{FF2B5EF4-FFF2-40B4-BE49-F238E27FC236}">
                <a16:creationId xmlns:a16="http://schemas.microsoft.com/office/drawing/2014/main" id="{D42F4933-2ECF-4EE5-BCE4-F19E3CA609FE}"/>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9" name="Straight Connector 28">
            <a:extLst>
              <a:ext uri="{FF2B5EF4-FFF2-40B4-BE49-F238E27FC236}">
                <a16:creationId xmlns:a16="http://schemas.microsoft.com/office/drawing/2014/main" id="{C6FAC23C-014D-4AC5-AD1B-36F7D0E7EF32}"/>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381B4579-E2EA-4BD7-94FF-0A0BEE135C6B}"/>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3530885" cy="0"/>
          </a:xfrm>
          <a:prstGeom prst="line">
            <a:avLst/>
          </a:prstGeom>
          <a:ln w="31750"/>
        </p:spPr>
        <p:style>
          <a:lnRef idx="3">
            <a:schemeClr val="accent1"/>
          </a:lnRef>
          <a:fillRef idx="0">
            <a:schemeClr val="accent1"/>
          </a:fillRef>
          <a:effectRef idx="2">
            <a:schemeClr val="accent1"/>
          </a:effectRef>
          <a:fontRef idx="minor">
            <a:schemeClr val="tx1"/>
          </a:fontRef>
        </p:style>
      </p:cxnSp>
      <p:grpSp>
        <p:nvGrpSpPr>
          <p:cNvPr id="33" name="Group 32">
            <a:extLst>
              <a:ext uri="{FF2B5EF4-FFF2-40B4-BE49-F238E27FC236}">
                <a16:creationId xmlns:a16="http://schemas.microsoft.com/office/drawing/2014/main" id="{82188758-E18A-4CE5-9D03-F4BF5D887C3F}"/>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60131" y="482171"/>
            <a:ext cx="6091791" cy="5149101"/>
            <a:chOff x="5446003" y="583365"/>
            <a:chExt cx="6091790" cy="5181928"/>
          </a:xfrm>
        </p:grpSpPr>
        <p:sp>
          <p:nvSpPr>
            <p:cNvPr id="34" name="Rectangle 33">
              <a:extLst>
                <a:ext uri="{FF2B5EF4-FFF2-40B4-BE49-F238E27FC236}">
                  <a16:creationId xmlns:a16="http://schemas.microsoft.com/office/drawing/2014/main" id="{821513DD-C15F-4381-AEA6-ED9E5E218CA6}"/>
                </a:ext>
              </a:extLst>
            </p:cNvPr>
            <p:cNvSpPr/>
            <p:nvPr>
              <p:extLst>
                <p:ext uri="{386F3935-93C4-4BCD-93E2-E3B085C9AB24}">
                  <p16:designElem xmlns:p16="http://schemas.microsoft.com/office/powerpoint/2015/main" val="1"/>
                </p:ext>
              </p:extLst>
            </p:nvPr>
          </p:nvSpPr>
          <p:spPr>
            <a:xfrm>
              <a:off x="5446003" y="583365"/>
              <a:ext cx="6091790"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CED2DE01-7F43-4858-85FC-27022DA78120}"/>
                </a:ext>
              </a:extLst>
            </p:cNvPr>
            <p:cNvSpPr/>
            <p:nvPr>
              <p:extLst>
                <p:ext uri="{386F3935-93C4-4BCD-93E2-E3B085C9AB24}">
                  <p16:designElem xmlns:p16="http://schemas.microsoft.com/office/powerpoint/2015/main" val="1"/>
                </p:ext>
              </p:extLst>
            </p:nvPr>
          </p:nvSpPr>
          <p:spPr>
            <a:xfrm>
              <a:off x="5764828" y="915807"/>
              <a:ext cx="5461779"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9" name="Content Placeholder 8">
            <a:extLst>
              <a:ext uri="{FF2B5EF4-FFF2-40B4-BE49-F238E27FC236}">
                <a16:creationId xmlns:a16="http://schemas.microsoft.com/office/drawing/2014/main" id="{0C01DE80-23BA-4B77-AD66-07999775EBF1}"/>
              </a:ext>
            </a:extLst>
          </p:cNvPr>
          <p:cNvPicPr>
            <a:picLocks noGrp="1" noChangeAspect="1"/>
          </p:cNvPicPr>
          <p:nvPr>
            <p:ph sz="half" idx="1"/>
          </p:nvPr>
        </p:nvPicPr>
        <p:blipFill rotWithShape="1">
          <a:blip r:embed="rId4" cstate="print">
            <a:extLst>
              <a:ext uri="{28A0092B-C50C-407E-A947-70E740481C1C}">
                <a14:useLocalDpi xmlns:a14="http://schemas.microsoft.com/office/drawing/2010/main" val="0"/>
              </a:ext>
            </a:extLst>
          </a:blip>
          <a:srcRect t="14970" r="3" b="5649"/>
          <a:stretch/>
        </p:blipFill>
        <p:spPr>
          <a:xfrm>
            <a:off x="6093926" y="1116345"/>
            <a:ext cx="4821551" cy="3866172"/>
          </a:xfrm>
          <a:prstGeom prst="rect">
            <a:avLst/>
          </a:prstGeom>
        </p:spPr>
      </p:pic>
      <p:sp>
        <p:nvSpPr>
          <p:cNvPr id="2" name="Title 1">
            <a:extLst>
              <a:ext uri="{FF2B5EF4-FFF2-40B4-BE49-F238E27FC236}">
                <a16:creationId xmlns:a16="http://schemas.microsoft.com/office/drawing/2014/main" id="{B93D47B9-D03D-4775-B02D-333B39C1CDA7}"/>
              </a:ext>
            </a:extLst>
          </p:cNvPr>
          <p:cNvSpPr>
            <a:spLocks noGrp="1"/>
          </p:cNvSpPr>
          <p:nvPr>
            <p:ph type="title"/>
          </p:nvPr>
        </p:nvSpPr>
        <p:spPr>
          <a:xfrm>
            <a:off x="1451580" y="804520"/>
            <a:ext cx="3530157" cy="1049235"/>
          </a:xfrm>
        </p:spPr>
        <p:txBody>
          <a:bodyPr vert="horz" lIns="91440" tIns="45720" rIns="91440" bIns="45720" rtlCol="0" anchor="t">
            <a:normAutofit/>
          </a:bodyPr>
          <a:lstStyle/>
          <a:p>
            <a:r>
              <a:rPr lang="en-US" dirty="0"/>
              <a:t>Time for reflection</a:t>
            </a:r>
          </a:p>
        </p:txBody>
      </p:sp>
      <p:sp>
        <p:nvSpPr>
          <p:cNvPr id="10" name="Content Placeholder 9">
            <a:extLst>
              <a:ext uri="{FF2B5EF4-FFF2-40B4-BE49-F238E27FC236}">
                <a16:creationId xmlns:a16="http://schemas.microsoft.com/office/drawing/2014/main" id="{20D10996-12FB-4233-B5B9-A627060E1D03}"/>
              </a:ext>
            </a:extLst>
          </p:cNvPr>
          <p:cNvSpPr>
            <a:spLocks noGrp="1"/>
          </p:cNvSpPr>
          <p:nvPr>
            <p:ph sz="half" idx="2"/>
          </p:nvPr>
        </p:nvSpPr>
        <p:spPr>
          <a:xfrm>
            <a:off x="329184" y="2015732"/>
            <a:ext cx="4819761" cy="4099318"/>
          </a:xfrm>
        </p:spPr>
        <p:txBody>
          <a:bodyPr vert="horz" lIns="91440" tIns="45720" rIns="91440" bIns="45720" rtlCol="0" anchor="t">
            <a:noAutofit/>
          </a:bodyPr>
          <a:lstStyle/>
          <a:p>
            <a:r>
              <a:rPr lang="en-US" sz="2400" dirty="0"/>
              <a:t>Concerns about eating can trigger a big response from parents</a:t>
            </a:r>
          </a:p>
          <a:p>
            <a:r>
              <a:rPr lang="en-US" sz="2400" dirty="0"/>
              <a:t>What are some examples of parenting styles you have observed around eating?</a:t>
            </a:r>
          </a:p>
          <a:p>
            <a:r>
              <a:rPr lang="en-US" sz="2400" dirty="0"/>
              <a:t>How do our own experiences contribute to concerns about feeding and growth?</a:t>
            </a:r>
          </a:p>
        </p:txBody>
      </p:sp>
      <p:sp>
        <p:nvSpPr>
          <p:cNvPr id="4" name="Slide Number Placeholder 3">
            <a:extLst>
              <a:ext uri="{FF2B5EF4-FFF2-40B4-BE49-F238E27FC236}">
                <a16:creationId xmlns:a16="http://schemas.microsoft.com/office/drawing/2014/main" id="{954C8C90-F867-4BB7-BD6D-1900A1B649A3}"/>
              </a:ext>
            </a:extLst>
          </p:cNvPr>
          <p:cNvSpPr>
            <a:spLocks noGrp="1"/>
          </p:cNvSpPr>
          <p:nvPr>
            <p:ph type="sldNum" sz="quarter" idx="12"/>
          </p:nvPr>
        </p:nvSpPr>
        <p:spPr/>
        <p:txBody>
          <a:bodyPr/>
          <a:lstStyle/>
          <a:p>
            <a:fld id="{401CF334-2D5C-4859-84A6-CA7E6E43FAEB}" type="slidenum">
              <a:rPr lang="en-US" smtClean="0"/>
              <a:t>29</a:t>
            </a:fld>
            <a:endParaRPr lang="en-US"/>
          </a:p>
        </p:txBody>
      </p:sp>
    </p:spTree>
    <p:extLst>
      <p:ext uri="{BB962C8B-B14F-4D97-AF65-F5344CB8AC3E}">
        <p14:creationId xmlns:p14="http://schemas.microsoft.com/office/powerpoint/2010/main" val="9924127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C6870151-9189-4C3A-8379-EF3D95827A0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rotWithShape="1">
          <a:blip r:embed="rId3">
            <a:alphaModFix amt="50000"/>
            <a:extLst>
              <a:ext uri="{28A0092B-C50C-407E-A947-70E740481C1C}">
                <a14:useLocalDpi xmlns:a14="http://schemas.microsoft.com/office/drawing/2010/main" val="0"/>
              </a:ext>
            </a:extLst>
          </a:blip>
          <a:srcRect t="29432" b="33020"/>
          <a:stretch/>
        </p:blipFill>
        <p:spPr>
          <a:xfrm>
            <a:off x="305" y="10"/>
            <a:ext cx="12191695" cy="6857990"/>
          </a:xfrm>
          <a:prstGeom prst="rect">
            <a:avLst/>
          </a:prstGeom>
        </p:spPr>
      </p:pic>
      <p:sp>
        <p:nvSpPr>
          <p:cNvPr id="33" name="Footer Placeholder 6">
            <a:extLst>
              <a:ext uri="{FF2B5EF4-FFF2-40B4-BE49-F238E27FC236}">
                <a16:creationId xmlns:a16="http://schemas.microsoft.com/office/drawing/2014/main" id="{6A862265-5CA3-4C40-8582-7534C3B03C2A}"/>
              </a:ext>
              <a:ext uri="{C183D7F6-B498-43B3-948B-1728B52AA6E4}">
                <adec:decorative xmlns:adec="http://schemas.microsoft.com/office/drawing/2017/decorative" xmlns=""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76636" y="540921"/>
            <a:ext cx="4973915" cy="309201"/>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35" name="Slide Number Placeholder 7">
            <a:extLst>
              <a:ext uri="{FF2B5EF4-FFF2-40B4-BE49-F238E27FC236}">
                <a16:creationId xmlns:a16="http://schemas.microsoft.com/office/drawing/2014/main" id="{123EA69C-102A-4DD0-9547-05DCD271D159}"/>
              </a:ext>
              <a:ext uri="{C183D7F6-B498-43B3-948B-1728B52AA6E4}">
                <adec:decorative xmlns:adec="http://schemas.microsoft.com/office/drawing/2017/decorative" xmlns=""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12301" y="443732"/>
            <a:ext cx="811019" cy="503578"/>
          </a:xfrm>
          <a:prstGeom prst="rect">
            <a:avLst/>
          </a:prstGeom>
        </p:spPr>
        <p:txBody>
          <a:bodyPr vert="horz" lIns="91440" tIns="45720" rIns="91440" bIns="45720" rtlCol="0" anchor="t"/>
          <a:lstStyle>
            <a:defPPr>
              <a:defRPr lang="en-US"/>
            </a:defPPr>
            <a:lvl1pPr marL="0" algn="r" defTabSz="457200" rtl="0" eaLnBrk="1" latinLnBrk="0" hangingPunct="1">
              <a:defRPr sz="28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37" name="Rectangle 36">
            <a:extLst>
              <a:ext uri="{FF2B5EF4-FFF2-40B4-BE49-F238E27FC236}">
                <a16:creationId xmlns:a16="http://schemas.microsoft.com/office/drawing/2014/main" id="{600EF80B-0391-4082-9AF5-F15B091B4CE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93800"/>
            <a:ext cx="12192000" cy="5664199"/>
          </a:xfrm>
          <a:prstGeom prst="rect">
            <a:avLst/>
          </a:prstGeom>
          <a:gradFill flip="none" rotWithShape="1">
            <a:gsLst>
              <a:gs pos="0">
                <a:schemeClr val="bg2">
                  <a:lumMod val="87000"/>
                  <a:alpha val="4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9" name="Date Placeholder 1">
            <a:extLst>
              <a:ext uri="{FF2B5EF4-FFF2-40B4-BE49-F238E27FC236}">
                <a16:creationId xmlns:a16="http://schemas.microsoft.com/office/drawing/2014/main" id="{3FBF03E8-C602-4192-9C52-F84B29FDCC88}"/>
              </a:ext>
              <a:ext uri="{C183D7F6-B498-43B3-948B-1728B52AA6E4}">
                <adec:decorative xmlns:adec="http://schemas.microsoft.com/office/drawing/2017/decorative" xmlns=""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23229" y="6007878"/>
            <a:ext cx="3500715" cy="30920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cxnSp>
        <p:nvCxnSpPr>
          <p:cNvPr id="41" name="Straight Connector 40">
            <a:extLst>
              <a:ext uri="{FF2B5EF4-FFF2-40B4-BE49-F238E27FC236}">
                <a16:creationId xmlns:a16="http://schemas.microsoft.com/office/drawing/2014/main" id="{D33AC32D-5F44-45F7-A0BD-7C11A86BED57}"/>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130271" y="1193800"/>
            <a:ext cx="3193050" cy="4699000"/>
          </a:xfrm>
        </p:spPr>
        <p:txBody>
          <a:bodyPr anchor="ctr">
            <a:normAutofit/>
          </a:bodyPr>
          <a:lstStyle/>
          <a:p>
            <a:r>
              <a:rPr lang="en-US" sz="2700" dirty="0"/>
              <a:t>Understanding Parenting Behaviors </a:t>
            </a:r>
            <a:br>
              <a:rPr lang="en-US" sz="2700" dirty="0"/>
            </a:br>
            <a:r>
              <a:rPr lang="en-US" sz="2700" dirty="0"/>
              <a:t>in-service</a:t>
            </a:r>
            <a:br>
              <a:rPr lang="en-US" sz="2700" dirty="0"/>
            </a:br>
            <a:r>
              <a:rPr lang="en-US" sz="2700" dirty="0"/>
              <a:t>objectives</a:t>
            </a:r>
            <a:br>
              <a:rPr lang="en-US" sz="2700" dirty="0"/>
            </a:br>
            <a:endParaRPr lang="en-US" sz="2700" dirty="0"/>
          </a:p>
        </p:txBody>
      </p:sp>
      <p:sp>
        <p:nvSpPr>
          <p:cNvPr id="3" name="Content Placeholder 2"/>
          <p:cNvSpPr>
            <a:spLocks noGrp="1"/>
          </p:cNvSpPr>
          <p:nvPr>
            <p:ph idx="1"/>
          </p:nvPr>
        </p:nvSpPr>
        <p:spPr>
          <a:xfrm>
            <a:off x="4976636" y="1193800"/>
            <a:ext cx="6837412" cy="4699000"/>
          </a:xfrm>
        </p:spPr>
        <p:txBody>
          <a:bodyPr anchor="ctr">
            <a:normAutofit/>
          </a:bodyPr>
          <a:lstStyle/>
          <a:p>
            <a:r>
              <a:rPr lang="en-US" sz="2400" dirty="0"/>
              <a:t>Explore parenting styles within attachment and social ecological theories</a:t>
            </a:r>
          </a:p>
          <a:p>
            <a:r>
              <a:rPr lang="en-US" sz="2400" dirty="0"/>
              <a:t>Recognize the importance of responsive parenting for the healthy development of children</a:t>
            </a:r>
          </a:p>
          <a:p>
            <a:r>
              <a:rPr lang="en-US" sz="2400" dirty="0"/>
              <a:t>Integrate knowledge from prior learning in order to appropriately respond to families </a:t>
            </a:r>
          </a:p>
          <a:p>
            <a:r>
              <a:rPr lang="en-US" sz="2400" dirty="0"/>
              <a:t>Increase awareness of parenting styles as they relate to nutrition focused counseling</a:t>
            </a:r>
          </a:p>
        </p:txBody>
      </p:sp>
      <p:sp>
        <p:nvSpPr>
          <p:cNvPr id="6" name="Slide Number Placeholder 5">
            <a:extLst>
              <a:ext uri="{FF2B5EF4-FFF2-40B4-BE49-F238E27FC236}">
                <a16:creationId xmlns:a16="http://schemas.microsoft.com/office/drawing/2014/main" id="{1881722F-176E-4EDE-8582-B8032F4D96BE}"/>
              </a:ext>
            </a:extLst>
          </p:cNvPr>
          <p:cNvSpPr>
            <a:spLocks noGrp="1"/>
          </p:cNvSpPr>
          <p:nvPr>
            <p:ph type="sldNum" sz="quarter" idx="12"/>
          </p:nvPr>
        </p:nvSpPr>
        <p:spPr/>
        <p:txBody>
          <a:bodyPr/>
          <a:lstStyle/>
          <a:p>
            <a:fld id="{401CF334-2D5C-4859-84A6-CA7E6E43FAEB}" type="slidenum">
              <a:rPr lang="en-US" smtClean="0"/>
              <a:t>3</a:t>
            </a:fld>
            <a:endParaRPr lang="en-US"/>
          </a:p>
        </p:txBody>
      </p:sp>
    </p:spTree>
    <p:extLst>
      <p:ext uri="{BB962C8B-B14F-4D97-AF65-F5344CB8AC3E}">
        <p14:creationId xmlns:p14="http://schemas.microsoft.com/office/powerpoint/2010/main" val="2088116799"/>
      </p:ext>
    </p:extLst>
  </p:cSld>
  <p:clrMapOvr>
    <a:overrideClrMapping bg1="dk1" tx1="lt1" bg2="dk2" tx2="lt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554480" y="289216"/>
            <a:ext cx="8286750" cy="600075"/>
          </a:xfrm>
        </p:spPr>
        <p:txBody>
          <a:bodyPr>
            <a:normAutofit/>
          </a:bodyPr>
          <a:lstStyle/>
          <a:p>
            <a:r>
              <a:rPr lang="en-US" sz="3200" dirty="0"/>
              <a:t>A Focus on Responsive Parenting</a:t>
            </a:r>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val="563835820"/>
              </p:ext>
            </p:extLst>
          </p:nvPr>
        </p:nvGraphicFramePr>
        <p:xfrm>
          <a:off x="1643062" y="960437"/>
          <a:ext cx="8984298" cy="4404412"/>
        </p:xfrm>
        <a:graphic>
          <a:graphicData uri="http://schemas.openxmlformats.org/drawingml/2006/table">
            <a:tbl>
              <a:tblPr firstRow="1" bandRow="1">
                <a:tableStyleId>{BC89EF96-8CEA-46FF-86C4-4CE0E7609802}</a:tableStyleId>
              </a:tblPr>
              <a:tblGrid>
                <a:gridCol w="2055311">
                  <a:extLst>
                    <a:ext uri="{9D8B030D-6E8A-4147-A177-3AD203B41FA5}">
                      <a16:colId xmlns:a16="http://schemas.microsoft.com/office/drawing/2014/main" val="1249326706"/>
                    </a:ext>
                  </a:extLst>
                </a:gridCol>
                <a:gridCol w="3519876">
                  <a:extLst>
                    <a:ext uri="{9D8B030D-6E8A-4147-A177-3AD203B41FA5}">
                      <a16:colId xmlns:a16="http://schemas.microsoft.com/office/drawing/2014/main" val="2132578717"/>
                    </a:ext>
                  </a:extLst>
                </a:gridCol>
                <a:gridCol w="3409111">
                  <a:extLst>
                    <a:ext uri="{9D8B030D-6E8A-4147-A177-3AD203B41FA5}">
                      <a16:colId xmlns:a16="http://schemas.microsoft.com/office/drawing/2014/main" val="239103286"/>
                    </a:ext>
                  </a:extLst>
                </a:gridCol>
              </a:tblGrid>
              <a:tr h="1204012">
                <a:tc>
                  <a:txBody>
                    <a:bodyPr/>
                    <a:lstStyle/>
                    <a:p>
                      <a:endParaRPr lang="en-US" dirty="0"/>
                    </a:p>
                  </a:txBody>
                  <a:tcPr>
                    <a:solidFill>
                      <a:schemeClr val="accent1">
                        <a:lumMod val="40000"/>
                        <a:lumOff val="60000"/>
                      </a:schemeClr>
                    </a:solidFill>
                  </a:tcPr>
                </a:tc>
                <a:tc>
                  <a:txBody>
                    <a:bodyPr/>
                    <a:lstStyle/>
                    <a:p>
                      <a:r>
                        <a:rPr lang="en-US" dirty="0"/>
                        <a:t>Supportive</a:t>
                      </a:r>
                    </a:p>
                    <a:p>
                      <a:endParaRPr lang="en-US" b="0" dirty="0"/>
                    </a:p>
                    <a:p>
                      <a:r>
                        <a:rPr lang="en-US" b="0" dirty="0"/>
                        <a:t>Parent</a:t>
                      </a:r>
                      <a:r>
                        <a:rPr lang="en-US" b="0" baseline="0" dirty="0"/>
                        <a:t> is accepting and child-centered</a:t>
                      </a:r>
                      <a:endParaRPr lang="en-US" b="0" dirty="0"/>
                    </a:p>
                  </a:txBody>
                  <a:tcPr>
                    <a:solidFill>
                      <a:schemeClr val="accent1">
                        <a:lumMod val="40000"/>
                        <a:lumOff val="60000"/>
                      </a:schemeClr>
                    </a:solidFill>
                  </a:tcPr>
                </a:tc>
                <a:tc>
                  <a:txBody>
                    <a:bodyPr/>
                    <a:lstStyle/>
                    <a:p>
                      <a:r>
                        <a:rPr lang="en-US" dirty="0"/>
                        <a:t>Unsupportive</a:t>
                      </a:r>
                    </a:p>
                    <a:p>
                      <a:endParaRPr lang="en-US" b="0" dirty="0"/>
                    </a:p>
                    <a:p>
                      <a:r>
                        <a:rPr lang="en-US" b="0" dirty="0"/>
                        <a:t>Parent</a:t>
                      </a:r>
                      <a:r>
                        <a:rPr lang="en-US" b="0" baseline="0" dirty="0"/>
                        <a:t> is rejecting and parent-centered</a:t>
                      </a:r>
                      <a:endParaRPr lang="en-US" b="0" dirty="0"/>
                    </a:p>
                  </a:txBody>
                  <a:tcPr>
                    <a:solidFill>
                      <a:schemeClr val="accent1">
                        <a:lumMod val="40000"/>
                        <a:lumOff val="60000"/>
                      </a:schemeClr>
                    </a:solidFill>
                  </a:tcPr>
                </a:tc>
                <a:extLst>
                  <a:ext uri="{0D108BD9-81ED-4DB2-BD59-A6C34878D82A}">
                    <a16:rowId xmlns:a16="http://schemas.microsoft.com/office/drawing/2014/main" val="3006495340"/>
                  </a:ext>
                </a:extLst>
              </a:tr>
              <a:tr h="1204012">
                <a:tc>
                  <a:txBody>
                    <a:bodyPr/>
                    <a:lstStyle/>
                    <a:p>
                      <a:r>
                        <a:rPr lang="en-US" b="1" dirty="0"/>
                        <a:t>Demanding</a:t>
                      </a:r>
                    </a:p>
                    <a:p>
                      <a:endParaRPr lang="en-US" dirty="0"/>
                    </a:p>
                    <a:p>
                      <a:r>
                        <a:rPr lang="en-US" dirty="0"/>
                        <a:t>Parent</a:t>
                      </a:r>
                      <a:r>
                        <a:rPr lang="en-US" baseline="0" dirty="0"/>
                        <a:t> expects much of the child</a:t>
                      </a:r>
                      <a:endParaRPr lang="en-US" dirty="0"/>
                    </a:p>
                  </a:txBody>
                  <a:tcPr>
                    <a:solidFill>
                      <a:schemeClr val="accent1">
                        <a:lumMod val="40000"/>
                        <a:lumOff val="60000"/>
                      </a:schemeClr>
                    </a:solidFill>
                  </a:tcPr>
                </a:tc>
                <a:tc>
                  <a:txBody>
                    <a:bodyPr/>
                    <a:lstStyle/>
                    <a:p>
                      <a:r>
                        <a:rPr lang="en-US" b="1" dirty="0"/>
                        <a:t>Authoritative</a:t>
                      </a:r>
                      <a:r>
                        <a:rPr lang="en-US" b="1" baseline="0" dirty="0"/>
                        <a:t> Parenting</a:t>
                      </a:r>
                    </a:p>
                    <a:p>
                      <a:endParaRPr lang="en-US" b="1" baseline="0" dirty="0"/>
                    </a:p>
                    <a:p>
                      <a:r>
                        <a:rPr lang="en-US" b="1" baseline="0" dirty="0"/>
                        <a:t>Responsive</a:t>
                      </a:r>
                    </a:p>
                    <a:p>
                      <a:r>
                        <a:rPr lang="en-US" b="0" baseline="0" dirty="0"/>
                        <a:t>Child explores – parent responds</a:t>
                      </a:r>
                    </a:p>
                    <a:p>
                      <a:r>
                        <a:rPr lang="en-US" b="0" baseline="0" dirty="0"/>
                        <a:t>Clear boundaries</a:t>
                      </a:r>
                      <a:endParaRPr lang="en-US" b="0" dirty="0"/>
                    </a:p>
                  </a:txBody>
                  <a:tcPr>
                    <a:solidFill>
                      <a:schemeClr val="bg1"/>
                    </a:solidFill>
                  </a:tcPr>
                </a:tc>
                <a:tc>
                  <a:txBody>
                    <a:bodyPr/>
                    <a:lstStyle/>
                    <a:p>
                      <a:r>
                        <a:rPr lang="en-US" b="1" dirty="0"/>
                        <a:t>Authoritarian</a:t>
                      </a:r>
                      <a:r>
                        <a:rPr lang="en-US" b="1" baseline="0" dirty="0"/>
                        <a:t> Parenting</a:t>
                      </a:r>
                    </a:p>
                    <a:p>
                      <a:endParaRPr lang="en-US" dirty="0"/>
                    </a:p>
                    <a:p>
                      <a:r>
                        <a:rPr lang="en-US" dirty="0"/>
                        <a:t>Controlling</a:t>
                      </a:r>
                    </a:p>
                    <a:p>
                      <a:r>
                        <a:rPr lang="en-US" dirty="0"/>
                        <a:t>Parent focused on power,</a:t>
                      </a:r>
                    </a:p>
                    <a:p>
                      <a:r>
                        <a:rPr lang="en-US" dirty="0"/>
                        <a:t>discipline</a:t>
                      </a:r>
                    </a:p>
                    <a:p>
                      <a:endParaRPr lang="en-US" dirty="0"/>
                    </a:p>
                  </a:txBody>
                  <a:tcPr>
                    <a:noFill/>
                  </a:tcPr>
                </a:tc>
                <a:extLst>
                  <a:ext uri="{0D108BD9-81ED-4DB2-BD59-A6C34878D82A}">
                    <a16:rowId xmlns:a16="http://schemas.microsoft.com/office/drawing/2014/main" val="2336843725"/>
                  </a:ext>
                </a:extLst>
              </a:tr>
              <a:tr h="1204012">
                <a:tc>
                  <a:txBody>
                    <a:bodyPr/>
                    <a:lstStyle/>
                    <a:p>
                      <a:r>
                        <a:rPr lang="en-US" b="1" dirty="0"/>
                        <a:t>Undemanding</a:t>
                      </a:r>
                    </a:p>
                    <a:p>
                      <a:endParaRPr lang="en-US" dirty="0"/>
                    </a:p>
                    <a:p>
                      <a:r>
                        <a:rPr lang="en-US" dirty="0"/>
                        <a:t>Parent expects little of child</a:t>
                      </a:r>
                    </a:p>
                  </a:txBody>
                  <a:tcPr>
                    <a:solidFill>
                      <a:schemeClr val="accent1">
                        <a:lumMod val="40000"/>
                        <a:lumOff val="60000"/>
                      </a:schemeClr>
                    </a:solidFill>
                  </a:tcPr>
                </a:tc>
                <a:tc>
                  <a:txBody>
                    <a:bodyPr/>
                    <a:lstStyle/>
                    <a:p>
                      <a:r>
                        <a:rPr lang="en-US" b="1" dirty="0"/>
                        <a:t>Permissive Parenting</a:t>
                      </a:r>
                    </a:p>
                    <a:p>
                      <a:endParaRPr lang="en-US" dirty="0"/>
                    </a:p>
                    <a:p>
                      <a:r>
                        <a:rPr lang="en-US" dirty="0"/>
                        <a:t>Indulgent</a:t>
                      </a:r>
                    </a:p>
                    <a:p>
                      <a:r>
                        <a:rPr lang="en-US" dirty="0"/>
                        <a:t>Little to no discipline</a:t>
                      </a:r>
                      <a:r>
                        <a:rPr lang="en-US" baseline="0" dirty="0"/>
                        <a:t> or boundaries</a:t>
                      </a:r>
                      <a:endParaRPr lang="en-US" dirty="0"/>
                    </a:p>
                    <a:p>
                      <a:endParaRPr lang="en-US" dirty="0"/>
                    </a:p>
                  </a:txBody>
                  <a:tcPr/>
                </a:tc>
                <a:tc>
                  <a:txBody>
                    <a:bodyPr/>
                    <a:lstStyle/>
                    <a:p>
                      <a:r>
                        <a:rPr lang="en-US" b="1" dirty="0"/>
                        <a:t>Neglecting Parenting</a:t>
                      </a:r>
                    </a:p>
                    <a:p>
                      <a:endParaRPr lang="en-US" dirty="0"/>
                    </a:p>
                    <a:p>
                      <a:r>
                        <a:rPr lang="en-US" dirty="0"/>
                        <a:t>No rules</a:t>
                      </a:r>
                    </a:p>
                    <a:p>
                      <a:r>
                        <a:rPr lang="en-US" dirty="0"/>
                        <a:t>Emotional</a:t>
                      </a:r>
                      <a:r>
                        <a:rPr lang="en-US" baseline="0" dirty="0"/>
                        <a:t>ly not available</a:t>
                      </a:r>
                      <a:endParaRPr lang="en-US" dirty="0"/>
                    </a:p>
                  </a:txBody>
                  <a:tcPr/>
                </a:tc>
                <a:extLst>
                  <a:ext uri="{0D108BD9-81ED-4DB2-BD59-A6C34878D82A}">
                    <a16:rowId xmlns:a16="http://schemas.microsoft.com/office/drawing/2014/main" val="272212754"/>
                  </a:ext>
                </a:extLst>
              </a:tr>
            </a:tbl>
          </a:graphicData>
        </a:graphic>
      </p:graphicFrame>
      <p:sp>
        <p:nvSpPr>
          <p:cNvPr id="3" name="Rectangle: Rounded Corners 2">
            <a:extLst>
              <a:ext uri="{FF2B5EF4-FFF2-40B4-BE49-F238E27FC236}">
                <a16:creationId xmlns:a16="http://schemas.microsoft.com/office/drawing/2014/main" id="{4E61CCDF-DDEB-435C-B559-78755DDA90E6}"/>
              </a:ext>
            </a:extLst>
          </p:cNvPr>
          <p:cNvSpPr/>
          <p:nvPr/>
        </p:nvSpPr>
        <p:spPr>
          <a:xfrm>
            <a:off x="3688308" y="2144217"/>
            <a:ext cx="3505200" cy="1686217"/>
          </a:xfrm>
          <a:prstGeom prst="roundRect">
            <a:avLst/>
          </a:prstGeom>
          <a:noFill/>
          <a:ln w="53975" cmpd="sng">
            <a:solidFill>
              <a:srgbClr val="FFFF00"/>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sp>
        <p:nvSpPr>
          <p:cNvPr id="6" name="Slide Number Placeholder 5">
            <a:extLst>
              <a:ext uri="{FF2B5EF4-FFF2-40B4-BE49-F238E27FC236}">
                <a16:creationId xmlns:a16="http://schemas.microsoft.com/office/drawing/2014/main" id="{88675B9A-E4C5-418E-A00F-63FB05A478B1}"/>
              </a:ext>
            </a:extLst>
          </p:cNvPr>
          <p:cNvSpPr>
            <a:spLocks noGrp="1"/>
          </p:cNvSpPr>
          <p:nvPr>
            <p:ph type="sldNum" sz="quarter" idx="12"/>
          </p:nvPr>
        </p:nvSpPr>
        <p:spPr/>
        <p:txBody>
          <a:bodyPr/>
          <a:lstStyle/>
          <a:p>
            <a:fld id="{401CF334-2D5C-4859-84A6-CA7E6E43FAEB}" type="slidenum">
              <a:rPr lang="en-US" smtClean="0"/>
              <a:t>30</a:t>
            </a:fld>
            <a:endParaRPr lang="en-US"/>
          </a:p>
        </p:txBody>
      </p:sp>
    </p:spTree>
    <p:extLst>
      <p:ext uri="{BB962C8B-B14F-4D97-AF65-F5344CB8AC3E}">
        <p14:creationId xmlns:p14="http://schemas.microsoft.com/office/powerpoint/2010/main" val="31633302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3B93A-E222-4DFF-AF03-AF2ACEB29FCE}"/>
              </a:ext>
            </a:extLst>
          </p:cNvPr>
          <p:cNvSpPr>
            <a:spLocks noGrp="1"/>
          </p:cNvSpPr>
          <p:nvPr>
            <p:ph type="title"/>
          </p:nvPr>
        </p:nvSpPr>
        <p:spPr>
          <a:xfrm>
            <a:off x="1451579" y="804519"/>
            <a:ext cx="9603275" cy="1049235"/>
          </a:xfrm>
        </p:spPr>
        <p:txBody>
          <a:bodyPr/>
          <a:lstStyle/>
          <a:p>
            <a:r>
              <a:rPr lang="en-US" dirty="0"/>
              <a:t>Responsive parenting is balance of Support and Expectations</a:t>
            </a:r>
          </a:p>
        </p:txBody>
      </p:sp>
      <p:graphicFrame>
        <p:nvGraphicFramePr>
          <p:cNvPr id="5" name="Diagram 4">
            <a:extLst>
              <a:ext uri="{FF2B5EF4-FFF2-40B4-BE49-F238E27FC236}">
                <a16:creationId xmlns:a16="http://schemas.microsoft.com/office/drawing/2014/main" id="{F421B1F8-E78B-4CA9-9723-233F9372DDE7}"/>
              </a:ext>
            </a:extLst>
          </p:cNvPr>
          <p:cNvGraphicFramePr/>
          <p:nvPr>
            <p:extLst>
              <p:ext uri="{D42A27DB-BD31-4B8C-83A1-F6EECF244321}">
                <p14:modId xmlns:p14="http://schemas.microsoft.com/office/powerpoint/2010/main" val="2591207620"/>
              </p:ext>
            </p:extLst>
          </p:nvPr>
        </p:nvGraphicFramePr>
        <p:xfrm>
          <a:off x="2032000" y="1853754"/>
          <a:ext cx="8128000" cy="42845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806B0BB1-EB62-4F62-A34C-318A0AEE74DB}"/>
              </a:ext>
            </a:extLst>
          </p:cNvPr>
          <p:cNvSpPr>
            <a:spLocks noGrp="1"/>
          </p:cNvSpPr>
          <p:nvPr>
            <p:ph type="sldNum" sz="quarter" idx="12"/>
          </p:nvPr>
        </p:nvSpPr>
        <p:spPr/>
        <p:txBody>
          <a:bodyPr/>
          <a:lstStyle/>
          <a:p>
            <a:fld id="{401CF334-2D5C-4859-84A6-CA7E6E43FAEB}" type="slidenum">
              <a:rPr lang="en-US" smtClean="0"/>
              <a:t>31</a:t>
            </a:fld>
            <a:endParaRPr lang="en-US"/>
          </a:p>
        </p:txBody>
      </p:sp>
    </p:spTree>
    <p:extLst>
      <p:ext uri="{BB962C8B-B14F-4D97-AF65-F5344CB8AC3E}">
        <p14:creationId xmlns:p14="http://schemas.microsoft.com/office/powerpoint/2010/main" val="39856196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41A7E-52F7-424D-BE45-EF85A4CCE9A3}"/>
              </a:ext>
            </a:extLst>
          </p:cNvPr>
          <p:cNvSpPr>
            <a:spLocks noGrp="1"/>
          </p:cNvSpPr>
          <p:nvPr>
            <p:ph type="title"/>
          </p:nvPr>
        </p:nvSpPr>
        <p:spPr/>
        <p:txBody>
          <a:bodyPr/>
          <a:lstStyle/>
          <a:p>
            <a:r>
              <a:rPr lang="en-US" dirty="0"/>
              <a:t>Video response</a:t>
            </a:r>
          </a:p>
        </p:txBody>
      </p:sp>
      <p:sp>
        <p:nvSpPr>
          <p:cNvPr id="3" name="Content Placeholder 2">
            <a:extLst>
              <a:ext uri="{FF2B5EF4-FFF2-40B4-BE49-F238E27FC236}">
                <a16:creationId xmlns:a16="http://schemas.microsoft.com/office/drawing/2014/main" id="{F5DAEAD8-BA74-4A51-A0E6-CAA0A660FE6D}"/>
              </a:ext>
            </a:extLst>
          </p:cNvPr>
          <p:cNvSpPr>
            <a:spLocks noGrp="1"/>
          </p:cNvSpPr>
          <p:nvPr>
            <p:ph idx="1"/>
          </p:nvPr>
        </p:nvSpPr>
        <p:spPr>
          <a:xfrm>
            <a:off x="1451579" y="2015732"/>
            <a:ext cx="9603275" cy="3970398"/>
          </a:xfrm>
        </p:spPr>
        <p:txBody>
          <a:bodyPr/>
          <a:lstStyle/>
          <a:p>
            <a:pPr marL="0" indent="0">
              <a:buNone/>
            </a:pPr>
            <a:r>
              <a:rPr lang="en-US" sz="2400" dirty="0"/>
              <a:t>Watch this video on responsive care and parenting:</a:t>
            </a:r>
          </a:p>
          <a:p>
            <a:r>
              <a:rPr lang="en-US" sz="2400" dirty="0">
                <a:hlinkClick r:id="rId3"/>
              </a:rPr>
              <a:t>https://vimeo.com/103169425</a:t>
            </a:r>
            <a:endParaRPr lang="en-US" sz="2400" dirty="0"/>
          </a:p>
          <a:p>
            <a:endParaRPr lang="en-US" sz="2400" dirty="0"/>
          </a:p>
          <a:p>
            <a:pPr marL="0" indent="0">
              <a:buNone/>
            </a:pPr>
            <a:r>
              <a:rPr lang="en-US" sz="2400" dirty="0"/>
              <a:t>Discussion questions:</a:t>
            </a:r>
          </a:p>
          <a:p>
            <a:r>
              <a:rPr lang="en-US" sz="2400" dirty="0"/>
              <a:t>What is the most important influence for a baby’s brain development?</a:t>
            </a:r>
          </a:p>
          <a:p>
            <a:r>
              <a:rPr lang="en-US" sz="2400" dirty="0"/>
              <a:t>What are ways we can share this information with WIC parents?</a:t>
            </a:r>
          </a:p>
          <a:p>
            <a:r>
              <a:rPr lang="en-US" sz="2400" dirty="0"/>
              <a:t>How does feeding fit into healthy challenges for the child?</a:t>
            </a:r>
          </a:p>
          <a:p>
            <a:endParaRPr lang="en-US" sz="2400" dirty="0"/>
          </a:p>
          <a:p>
            <a:endParaRPr lang="en-US" dirty="0"/>
          </a:p>
          <a:p>
            <a:endParaRPr lang="en-US" dirty="0"/>
          </a:p>
        </p:txBody>
      </p:sp>
      <p:sp>
        <p:nvSpPr>
          <p:cNvPr id="8" name="Slide Number Placeholder 7">
            <a:extLst>
              <a:ext uri="{FF2B5EF4-FFF2-40B4-BE49-F238E27FC236}">
                <a16:creationId xmlns:a16="http://schemas.microsoft.com/office/drawing/2014/main" id="{E3548FFF-D514-4C3C-AF2A-9424DE28F9B4}"/>
              </a:ext>
            </a:extLst>
          </p:cNvPr>
          <p:cNvSpPr>
            <a:spLocks noGrp="1"/>
          </p:cNvSpPr>
          <p:nvPr>
            <p:ph type="sldNum" sz="quarter" idx="12"/>
          </p:nvPr>
        </p:nvSpPr>
        <p:spPr/>
        <p:txBody>
          <a:bodyPr/>
          <a:lstStyle/>
          <a:p>
            <a:fld id="{401CF334-2D5C-4859-84A6-CA7E6E43FAEB}" type="slidenum">
              <a:rPr lang="en-US" smtClean="0"/>
              <a:t>32</a:t>
            </a:fld>
            <a:endParaRPr lang="en-US"/>
          </a:p>
        </p:txBody>
      </p:sp>
    </p:spTree>
    <p:extLst>
      <p:ext uri="{BB962C8B-B14F-4D97-AF65-F5344CB8AC3E}">
        <p14:creationId xmlns:p14="http://schemas.microsoft.com/office/powerpoint/2010/main" val="14740777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C6870151-9189-4C3A-8379-EF3D95827A0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2" descr="https://cdn.pixabay.com/photo/2016/11/23/00/37/baby-1851485_960_720.jpg">
            <a:extLst>
              <a:ext uri="{FF2B5EF4-FFF2-40B4-BE49-F238E27FC236}">
                <a16:creationId xmlns:a16="http://schemas.microsoft.com/office/drawing/2014/main" id="{D4082418-0310-4BB4-94C0-904B3A758AF8}"/>
              </a:ext>
            </a:extLst>
          </p:cNvPr>
          <p:cNvPicPr>
            <a:picLocks noChangeAspect="1" noChangeArrowheads="1"/>
          </p:cNvPicPr>
          <p:nvPr/>
        </p:nvPicPr>
        <p:blipFill rotWithShape="1">
          <a:blip r:embed="rId2">
            <a:alphaModFix amt="50000"/>
            <a:extLst>
              <a:ext uri="{28A0092B-C50C-407E-A947-70E740481C1C}">
                <a14:useLocalDpi xmlns:a14="http://schemas.microsoft.com/office/drawing/2010/main" val="0"/>
              </a:ext>
            </a:extLst>
          </a:blip>
          <a:srcRect t="15728" r="-1" b="-1"/>
          <a:stretch/>
        </p:blipFill>
        <p:spPr bwMode="auto">
          <a:xfrm>
            <a:off x="305" y="10"/>
            <a:ext cx="12191695" cy="6857990"/>
          </a:xfrm>
          <a:prstGeom prst="rect">
            <a:avLst/>
          </a:prstGeom>
          <a:noFill/>
          <a:extLst>
            <a:ext uri="{909E8E84-426E-40DD-AFC4-6F175D3DCCD1}">
              <a14:hiddenFill xmlns:a14="http://schemas.microsoft.com/office/drawing/2010/main">
                <a:solidFill>
                  <a:srgbClr val="FFFFFF"/>
                </a:solidFill>
              </a14:hiddenFill>
            </a:ext>
          </a:extLst>
        </p:spPr>
      </p:pic>
      <p:sp>
        <p:nvSpPr>
          <p:cNvPr id="13" name="Slide Number Placeholder 7">
            <a:extLst>
              <a:ext uri="{FF2B5EF4-FFF2-40B4-BE49-F238E27FC236}">
                <a16:creationId xmlns:a16="http://schemas.microsoft.com/office/drawing/2014/main" id="{123EA69C-102A-4DD0-9547-05DCD271D159}"/>
              </a:ext>
              <a:ext uri="{C183D7F6-B498-43B3-948B-1728B52AA6E4}">
                <adec:decorative xmlns:adec="http://schemas.microsoft.com/office/drawing/2017/decorative" xmlns=""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12301" y="443732"/>
            <a:ext cx="811019" cy="503578"/>
          </a:xfrm>
          <a:prstGeom prst="rect">
            <a:avLst/>
          </a:prstGeom>
        </p:spPr>
        <p:txBody>
          <a:bodyPr vert="horz" lIns="91440" tIns="45720" rIns="91440" bIns="45720" rtlCol="0" anchor="t"/>
          <a:lstStyle>
            <a:defPPr>
              <a:defRPr lang="en-US"/>
            </a:defPPr>
            <a:lvl1pPr marL="0" algn="r" defTabSz="457200" rtl="0" eaLnBrk="1" latinLnBrk="0" hangingPunct="1">
              <a:defRPr sz="28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15" name="Footer Placeholder 6">
            <a:extLst>
              <a:ext uri="{FF2B5EF4-FFF2-40B4-BE49-F238E27FC236}">
                <a16:creationId xmlns:a16="http://schemas.microsoft.com/office/drawing/2014/main" id="{6A862265-5CA3-4C40-8582-7534C3B03C2A}"/>
              </a:ext>
              <a:ext uri="{C183D7F6-B498-43B3-948B-1728B52AA6E4}">
                <adec:decorative xmlns:adec="http://schemas.microsoft.com/office/drawing/2017/decorative" xmlns=""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76636" y="540921"/>
            <a:ext cx="4973915" cy="309201"/>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17" name="Rectangle 16">
            <a:extLst>
              <a:ext uri="{FF2B5EF4-FFF2-40B4-BE49-F238E27FC236}">
                <a16:creationId xmlns:a16="http://schemas.microsoft.com/office/drawing/2014/main" id="{600EF80B-0391-4082-9AF5-F15B091B4CE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93800"/>
            <a:ext cx="12192000" cy="5664199"/>
          </a:xfrm>
          <a:prstGeom prst="rect">
            <a:avLst/>
          </a:prstGeom>
          <a:gradFill flip="none" rotWithShape="1">
            <a:gsLst>
              <a:gs pos="0">
                <a:schemeClr val="bg2">
                  <a:lumMod val="87000"/>
                  <a:alpha val="4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cxnSp>
        <p:nvCxnSpPr>
          <p:cNvPr id="19" name="Straight Connector 18">
            <a:extLst>
              <a:ext uri="{FF2B5EF4-FFF2-40B4-BE49-F238E27FC236}">
                <a16:creationId xmlns:a16="http://schemas.microsoft.com/office/drawing/2014/main" id="{D33AC32D-5F44-45F7-A0BD-7C11A86BED57}"/>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21" name="Date Placeholder 1">
            <a:extLst>
              <a:ext uri="{FF2B5EF4-FFF2-40B4-BE49-F238E27FC236}">
                <a16:creationId xmlns:a16="http://schemas.microsoft.com/office/drawing/2014/main" id="{3FBF03E8-C602-4192-9C52-F84B29FDCC88}"/>
              </a:ext>
              <a:ext uri="{C183D7F6-B498-43B3-948B-1728B52AA6E4}">
                <adec:decorative xmlns:adec="http://schemas.microsoft.com/office/drawing/2017/decorative" xmlns=""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23229" y="6007878"/>
            <a:ext cx="3500715" cy="30920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2" name="Title 1">
            <a:extLst>
              <a:ext uri="{FF2B5EF4-FFF2-40B4-BE49-F238E27FC236}">
                <a16:creationId xmlns:a16="http://schemas.microsoft.com/office/drawing/2014/main" id="{0CF02C96-6788-4F7A-B578-0F443FDF1D30}"/>
              </a:ext>
            </a:extLst>
          </p:cNvPr>
          <p:cNvSpPr>
            <a:spLocks noGrp="1"/>
          </p:cNvSpPr>
          <p:nvPr>
            <p:ph type="title"/>
          </p:nvPr>
        </p:nvSpPr>
        <p:spPr>
          <a:xfrm>
            <a:off x="1130271" y="1193800"/>
            <a:ext cx="3193050" cy="4699000"/>
          </a:xfrm>
        </p:spPr>
        <p:txBody>
          <a:bodyPr anchor="ctr">
            <a:normAutofit/>
          </a:bodyPr>
          <a:lstStyle/>
          <a:p>
            <a:r>
              <a:rPr lang="en-US" dirty="0"/>
              <a:t>Being a good mom…</a:t>
            </a:r>
          </a:p>
        </p:txBody>
      </p:sp>
      <p:sp>
        <p:nvSpPr>
          <p:cNvPr id="3" name="Content Placeholder 2">
            <a:extLst>
              <a:ext uri="{FF2B5EF4-FFF2-40B4-BE49-F238E27FC236}">
                <a16:creationId xmlns:a16="http://schemas.microsoft.com/office/drawing/2014/main" id="{EB3E14BA-FB06-4C56-905F-9F389B12A726}"/>
              </a:ext>
            </a:extLst>
          </p:cNvPr>
          <p:cNvSpPr>
            <a:spLocks noGrp="1"/>
          </p:cNvSpPr>
          <p:nvPr>
            <p:ph idx="1"/>
          </p:nvPr>
        </p:nvSpPr>
        <p:spPr>
          <a:xfrm>
            <a:off x="4976636" y="1193800"/>
            <a:ext cx="6085091" cy="4699000"/>
          </a:xfrm>
        </p:spPr>
        <p:txBody>
          <a:bodyPr anchor="ctr">
            <a:normAutofit/>
          </a:bodyPr>
          <a:lstStyle/>
          <a:p>
            <a:pPr marL="0" indent="0">
              <a:buNone/>
            </a:pPr>
            <a:r>
              <a:rPr lang="en-US" i="1"/>
              <a:t>“It’s always been a fear since I was small that I wouldn’t be a good mom.  My mom was a single mom.  We had what we needed but I couldn’t talk to her about anything.  She was neglectful in that way.  We co-existed. She didn’t interact with us and that’s my part of not wanting to be a bad mom.  I want my child to have a sense of belonging and a sense of security.  I want her to know she has a place in this world.  And I had to figure that out really late and it was hard for me.”</a:t>
            </a:r>
          </a:p>
          <a:p>
            <a:pPr marL="0" indent="0">
              <a:buNone/>
            </a:pPr>
            <a:r>
              <a:rPr lang="en-US" i="1"/>
              <a:t>- Quote from Chickasaw Nation Heart Button project</a:t>
            </a:r>
            <a:endParaRPr lang="en-US"/>
          </a:p>
        </p:txBody>
      </p:sp>
      <p:sp>
        <p:nvSpPr>
          <p:cNvPr id="5" name="Slide Number Placeholder 4">
            <a:extLst>
              <a:ext uri="{FF2B5EF4-FFF2-40B4-BE49-F238E27FC236}">
                <a16:creationId xmlns:a16="http://schemas.microsoft.com/office/drawing/2014/main" id="{6D7E6EC4-C250-430F-9ADF-D971AA7CC8F5}"/>
              </a:ext>
            </a:extLst>
          </p:cNvPr>
          <p:cNvSpPr>
            <a:spLocks noGrp="1"/>
          </p:cNvSpPr>
          <p:nvPr>
            <p:ph type="sldNum" sz="quarter" idx="12"/>
          </p:nvPr>
        </p:nvSpPr>
        <p:spPr>
          <a:xfrm>
            <a:off x="3512302" y="448056"/>
            <a:ext cx="811019" cy="503578"/>
          </a:xfrm>
        </p:spPr>
        <p:txBody>
          <a:bodyPr>
            <a:normAutofit/>
          </a:bodyPr>
          <a:lstStyle/>
          <a:p>
            <a:pPr>
              <a:lnSpc>
                <a:spcPct val="90000"/>
              </a:lnSpc>
              <a:spcAft>
                <a:spcPts val="600"/>
              </a:spcAft>
            </a:pPr>
            <a:fld id="{401CF334-2D5C-4859-84A6-CA7E6E43FAEB}" type="slidenum">
              <a:rPr lang="en-US">
                <a:solidFill>
                  <a:schemeClr val="tx1"/>
                </a:solidFill>
              </a:rPr>
              <a:pPr>
                <a:lnSpc>
                  <a:spcPct val="90000"/>
                </a:lnSpc>
                <a:spcAft>
                  <a:spcPts val="600"/>
                </a:spcAft>
              </a:pPr>
              <a:t>33</a:t>
            </a:fld>
            <a:endParaRPr lang="en-US">
              <a:solidFill>
                <a:schemeClr val="tx1"/>
              </a:solidFill>
            </a:endParaRPr>
          </a:p>
        </p:txBody>
      </p:sp>
    </p:spTree>
    <p:extLst>
      <p:ext uri="{BB962C8B-B14F-4D97-AF65-F5344CB8AC3E}">
        <p14:creationId xmlns:p14="http://schemas.microsoft.com/office/powerpoint/2010/main" val="3315165072"/>
      </p:ext>
    </p:extLst>
  </p:cSld>
  <p:clrMapOvr>
    <a:overrideClrMapping bg1="dk1" tx1="lt1" bg2="dk2" tx2="lt2" accent1="accent1" accent2="accent2" accent3="accent3" accent4="accent4" accent5="accent5" accent6="accent6" hlink="hlink" folHlink="folHlink"/>
  </p:clrMapOvr>
</p:sld>
</file>

<file path=ppt/slides/slide3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D164057-AB24-4768-9473-5142C75EAD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4411" y="2091693"/>
            <a:ext cx="4960443" cy="3298694"/>
          </a:xfrm>
          <a:prstGeom prst="rect">
            <a:avLst/>
          </a:prstGeom>
        </p:spPr>
      </p:pic>
      <p:sp>
        <p:nvSpPr>
          <p:cNvPr id="2" name="Title 1">
            <a:extLst>
              <a:ext uri="{FF2B5EF4-FFF2-40B4-BE49-F238E27FC236}">
                <a16:creationId xmlns:a16="http://schemas.microsoft.com/office/drawing/2014/main" id="{DC3AF17E-B4ED-4A2C-B9E7-AE366C31A22C}"/>
              </a:ext>
            </a:extLst>
          </p:cNvPr>
          <p:cNvSpPr>
            <a:spLocks noGrp="1"/>
          </p:cNvSpPr>
          <p:nvPr>
            <p:ph type="title"/>
          </p:nvPr>
        </p:nvSpPr>
        <p:spPr>
          <a:xfrm>
            <a:off x="1451579" y="804519"/>
            <a:ext cx="9603275" cy="1049235"/>
          </a:xfrm>
        </p:spPr>
        <p:txBody>
          <a:bodyPr>
            <a:normAutofit/>
          </a:bodyPr>
          <a:lstStyle/>
          <a:p>
            <a:r>
              <a:rPr lang="en-US" dirty="0"/>
              <a:t>“Good enough” parenting</a:t>
            </a:r>
          </a:p>
        </p:txBody>
      </p:sp>
      <p:sp>
        <p:nvSpPr>
          <p:cNvPr id="3" name="Content Placeholder 2">
            <a:extLst>
              <a:ext uri="{FF2B5EF4-FFF2-40B4-BE49-F238E27FC236}">
                <a16:creationId xmlns:a16="http://schemas.microsoft.com/office/drawing/2014/main" id="{4B76F1DF-D6F6-41F5-A6DA-7C628B0C7F84}"/>
              </a:ext>
            </a:extLst>
          </p:cNvPr>
          <p:cNvSpPr>
            <a:spLocks noGrp="1"/>
          </p:cNvSpPr>
          <p:nvPr>
            <p:ph idx="1"/>
          </p:nvPr>
        </p:nvSpPr>
        <p:spPr>
          <a:xfrm>
            <a:off x="1451579" y="2015734"/>
            <a:ext cx="4162555" cy="3450613"/>
          </a:xfrm>
        </p:spPr>
        <p:txBody>
          <a:bodyPr>
            <a:normAutofit/>
          </a:bodyPr>
          <a:lstStyle/>
          <a:p>
            <a:endParaRPr lang="en-US" dirty="0"/>
          </a:p>
          <a:p>
            <a:r>
              <a:rPr lang="en-US"/>
              <a:t>Parenting means having good days and bad days;  “Good Enough” parenting is a balance of valuing the needs of the child and the needs of the parent</a:t>
            </a:r>
          </a:p>
        </p:txBody>
      </p:sp>
      <p:sp>
        <p:nvSpPr>
          <p:cNvPr id="6" name="Slide Number Placeholder 5">
            <a:extLst>
              <a:ext uri="{FF2B5EF4-FFF2-40B4-BE49-F238E27FC236}">
                <a16:creationId xmlns:a16="http://schemas.microsoft.com/office/drawing/2014/main" id="{01287B7D-7F4F-48C4-9372-7ECC1776C9DF}"/>
              </a:ext>
            </a:extLst>
          </p:cNvPr>
          <p:cNvSpPr>
            <a:spLocks noGrp="1"/>
          </p:cNvSpPr>
          <p:nvPr>
            <p:ph type="sldNum" sz="quarter" idx="12"/>
          </p:nvPr>
        </p:nvSpPr>
        <p:spPr>
          <a:xfrm>
            <a:off x="480060" y="798973"/>
            <a:ext cx="811019" cy="503578"/>
          </a:xfrm>
        </p:spPr>
        <p:txBody>
          <a:bodyPr>
            <a:normAutofit/>
          </a:bodyPr>
          <a:lstStyle/>
          <a:p>
            <a:pPr>
              <a:lnSpc>
                <a:spcPct val="90000"/>
              </a:lnSpc>
              <a:spcAft>
                <a:spcPts val="600"/>
              </a:spcAft>
            </a:pPr>
            <a:fld id="{401CF334-2D5C-4859-84A6-CA7E6E43FAEB}" type="slidenum">
              <a:rPr lang="en-US" smtClean="0"/>
              <a:pPr>
                <a:lnSpc>
                  <a:spcPct val="90000"/>
                </a:lnSpc>
                <a:spcAft>
                  <a:spcPts val="600"/>
                </a:spcAft>
              </a:pPr>
              <a:t>34</a:t>
            </a:fld>
            <a:endParaRPr lang="en-US"/>
          </a:p>
        </p:txBody>
      </p:sp>
    </p:spTree>
    <p:extLst>
      <p:ext uri="{BB962C8B-B14F-4D97-AF65-F5344CB8AC3E}">
        <p14:creationId xmlns:p14="http://schemas.microsoft.com/office/powerpoint/2010/main" val="13250953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3D0BCE51-679E-47DB-A2BA-9831D6447D4C}"/>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46399" y="2012810"/>
            <a:ext cx="4969251" cy="3459865"/>
            <a:chOff x="7630846" y="2123762"/>
            <a:chExt cx="4969251" cy="3481923"/>
          </a:xfrm>
        </p:grpSpPr>
        <p:sp>
          <p:nvSpPr>
            <p:cNvPr id="12" name="Rectangle 11">
              <a:extLst>
                <a:ext uri="{FF2B5EF4-FFF2-40B4-BE49-F238E27FC236}">
                  <a16:creationId xmlns:a16="http://schemas.microsoft.com/office/drawing/2014/main" id="{5E535B01-4AA4-4894-84AD-D952DBE1A06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7630846" y="2123762"/>
              <a:ext cx="4969251" cy="3481923"/>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D734ACE-7AD7-498B-B191-64FBD608AA8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7779809" y="2294169"/>
              <a:ext cx="4654871" cy="3149963"/>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5" name="Picture 4">
            <a:extLst>
              <a:ext uri="{FF2B5EF4-FFF2-40B4-BE49-F238E27FC236}">
                <a16:creationId xmlns:a16="http://schemas.microsoft.com/office/drawing/2014/main" id="{1F1DCFDF-F2F7-4341-89D3-2DFAF5FC76D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0188" r="-3" b="-3"/>
          <a:stretch/>
        </p:blipFill>
        <p:spPr>
          <a:xfrm>
            <a:off x="1927590" y="2491733"/>
            <a:ext cx="3993156" cy="2500948"/>
          </a:xfrm>
          <a:prstGeom prst="rect">
            <a:avLst/>
          </a:prstGeom>
        </p:spPr>
      </p:pic>
      <p:sp>
        <p:nvSpPr>
          <p:cNvPr id="2" name="Title 1">
            <a:extLst>
              <a:ext uri="{FF2B5EF4-FFF2-40B4-BE49-F238E27FC236}">
                <a16:creationId xmlns:a16="http://schemas.microsoft.com/office/drawing/2014/main" id="{DC3AF17E-B4ED-4A2C-B9E7-AE366C31A22C}"/>
              </a:ext>
            </a:extLst>
          </p:cNvPr>
          <p:cNvSpPr>
            <a:spLocks noGrp="1"/>
          </p:cNvSpPr>
          <p:nvPr>
            <p:ph type="title"/>
          </p:nvPr>
        </p:nvSpPr>
        <p:spPr>
          <a:xfrm>
            <a:off x="1451579" y="804519"/>
            <a:ext cx="9603275" cy="1049235"/>
          </a:xfrm>
        </p:spPr>
        <p:txBody>
          <a:bodyPr>
            <a:normAutofit/>
          </a:bodyPr>
          <a:lstStyle/>
          <a:p>
            <a:r>
              <a:rPr lang="en-US" dirty="0"/>
              <a:t>Responsive parenting does not mean Perfect Parenting</a:t>
            </a:r>
          </a:p>
        </p:txBody>
      </p:sp>
      <p:sp>
        <p:nvSpPr>
          <p:cNvPr id="3" name="Content Placeholder 2">
            <a:extLst>
              <a:ext uri="{FF2B5EF4-FFF2-40B4-BE49-F238E27FC236}">
                <a16:creationId xmlns:a16="http://schemas.microsoft.com/office/drawing/2014/main" id="{4B76F1DF-D6F6-41F5-A6DA-7C628B0C7F84}"/>
              </a:ext>
            </a:extLst>
          </p:cNvPr>
          <p:cNvSpPr>
            <a:spLocks noGrp="1"/>
          </p:cNvSpPr>
          <p:nvPr>
            <p:ph idx="1"/>
          </p:nvPr>
        </p:nvSpPr>
        <p:spPr>
          <a:xfrm>
            <a:off x="6882361" y="2015734"/>
            <a:ext cx="4169336" cy="3450613"/>
          </a:xfrm>
        </p:spPr>
        <p:txBody>
          <a:bodyPr>
            <a:normAutofit/>
          </a:bodyPr>
          <a:lstStyle/>
          <a:p>
            <a:pPr>
              <a:lnSpc>
                <a:spcPct val="110000"/>
              </a:lnSpc>
            </a:pPr>
            <a:endParaRPr lang="en-US" sz="1700"/>
          </a:p>
          <a:p>
            <a:pPr>
              <a:lnSpc>
                <a:spcPct val="110000"/>
              </a:lnSpc>
            </a:pPr>
            <a:r>
              <a:rPr lang="en-US" sz="1700"/>
              <a:t>Goal is not for perfect parenting but rather acknowledging when we are human and being willing to make repairs when necessary</a:t>
            </a:r>
          </a:p>
          <a:p>
            <a:pPr>
              <a:lnSpc>
                <a:spcPct val="110000"/>
              </a:lnSpc>
            </a:pPr>
            <a:r>
              <a:rPr lang="en-US" sz="1700"/>
              <a:t>Fortunately, children are resilient and if parents display positive intent of love, care, and concern, they teach children it is possible to be human and still be filled with love</a:t>
            </a:r>
          </a:p>
        </p:txBody>
      </p:sp>
      <p:sp>
        <p:nvSpPr>
          <p:cNvPr id="6" name="Slide Number Placeholder 5">
            <a:extLst>
              <a:ext uri="{FF2B5EF4-FFF2-40B4-BE49-F238E27FC236}">
                <a16:creationId xmlns:a16="http://schemas.microsoft.com/office/drawing/2014/main" id="{01287B7D-7F4F-48C4-9372-7ECC1776C9DF}"/>
              </a:ext>
            </a:extLst>
          </p:cNvPr>
          <p:cNvSpPr>
            <a:spLocks noGrp="1"/>
          </p:cNvSpPr>
          <p:nvPr>
            <p:ph type="sldNum" sz="quarter" idx="12"/>
          </p:nvPr>
        </p:nvSpPr>
        <p:spPr>
          <a:xfrm>
            <a:off x="480060" y="798973"/>
            <a:ext cx="811019" cy="503578"/>
          </a:xfrm>
        </p:spPr>
        <p:txBody>
          <a:bodyPr>
            <a:normAutofit/>
          </a:bodyPr>
          <a:lstStyle/>
          <a:p>
            <a:pPr>
              <a:lnSpc>
                <a:spcPct val="90000"/>
              </a:lnSpc>
              <a:spcAft>
                <a:spcPts val="600"/>
              </a:spcAft>
            </a:pPr>
            <a:fld id="{401CF334-2D5C-4859-84A6-CA7E6E43FAEB}" type="slidenum">
              <a:rPr lang="en-US" smtClean="0"/>
              <a:pPr>
                <a:lnSpc>
                  <a:spcPct val="90000"/>
                </a:lnSpc>
                <a:spcAft>
                  <a:spcPts val="600"/>
                </a:spcAft>
              </a:pPr>
              <a:t>35</a:t>
            </a:fld>
            <a:endParaRPr lang="en-US"/>
          </a:p>
        </p:txBody>
      </p:sp>
    </p:spTree>
    <p:extLst>
      <p:ext uri="{BB962C8B-B14F-4D97-AF65-F5344CB8AC3E}">
        <p14:creationId xmlns:p14="http://schemas.microsoft.com/office/powerpoint/2010/main" val="26788235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2EA4D76-0363-4D8C-B08C-1240AA3E4C2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9909" y="2015734"/>
            <a:ext cx="4929447" cy="3450613"/>
          </a:xfrm>
          <a:prstGeom prst="rect">
            <a:avLst/>
          </a:prstGeom>
        </p:spPr>
      </p:pic>
      <p:sp>
        <p:nvSpPr>
          <p:cNvPr id="7" name="AutoShape 2" descr="Image result for parent counseling">
            <a:hlinkClick r:id="rId4" invalidUrl="https://www.google.com/url?sa=i&amp;source=images&amp;cd=&amp;cad=rja&amp;uact=8&amp;ved=2ahUKEwifl56A-qHbAhVV9mMKHRiUDtMQjRx6BAgBEAU&amp;url=http%3A%2F%2Fwww.ellsworth.af.mil%2FNews%2FFeatures%2FDisplay%2FArticle%2F1369375%2Fthe-family-advocacy-program-continues-serve-to-team-ellsworth%2F&amp;psig=AOvVaw3Cdib6zE5cmM6Vf1Uxk-rr&amp;ust=1527375119377467"/>
            <a:extLst>
              <a:ext uri="{FF2B5EF4-FFF2-40B4-BE49-F238E27FC236}">
                <a16:creationId xmlns:a16="http://schemas.microsoft.com/office/drawing/2014/main" id="{A5B82249-8406-4EB7-8E0F-49ADBF06AD53}"/>
              </a:ext>
            </a:extLst>
          </p:cNvPr>
          <p:cNvSpPr>
            <a:spLocks noChangeAspect="1" noChangeArrowheads="1"/>
          </p:cNvSpPr>
          <p:nvPr/>
        </p:nvSpPr>
        <p:spPr bwMode="auto">
          <a:xfrm>
            <a:off x="4786313" y="2557463"/>
            <a:ext cx="2619375" cy="17430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A8A09627-7970-4A0E-8F15-C41060CC1FD9}"/>
              </a:ext>
            </a:extLst>
          </p:cNvPr>
          <p:cNvSpPr>
            <a:spLocks noGrp="1"/>
          </p:cNvSpPr>
          <p:nvPr>
            <p:ph type="title"/>
          </p:nvPr>
        </p:nvSpPr>
        <p:spPr>
          <a:xfrm>
            <a:off x="1451579" y="804519"/>
            <a:ext cx="9603275" cy="1049235"/>
          </a:xfrm>
        </p:spPr>
        <p:txBody>
          <a:bodyPr>
            <a:normAutofit/>
          </a:bodyPr>
          <a:lstStyle/>
          <a:p>
            <a:r>
              <a:rPr lang="en-US" dirty="0"/>
              <a:t>Focus on building adult capabilities to improve parent-child relationships</a:t>
            </a:r>
          </a:p>
        </p:txBody>
      </p:sp>
      <p:sp>
        <p:nvSpPr>
          <p:cNvPr id="3" name="Content Placeholder 2">
            <a:extLst>
              <a:ext uri="{FF2B5EF4-FFF2-40B4-BE49-F238E27FC236}">
                <a16:creationId xmlns:a16="http://schemas.microsoft.com/office/drawing/2014/main" id="{DBC30291-9A75-43E1-B84A-7EF3D4C922AC}"/>
              </a:ext>
            </a:extLst>
          </p:cNvPr>
          <p:cNvSpPr>
            <a:spLocks noGrp="1"/>
          </p:cNvSpPr>
          <p:nvPr>
            <p:ph idx="1"/>
          </p:nvPr>
        </p:nvSpPr>
        <p:spPr>
          <a:xfrm>
            <a:off x="1451579" y="2015734"/>
            <a:ext cx="4162555" cy="3450613"/>
          </a:xfrm>
        </p:spPr>
        <p:txBody>
          <a:bodyPr>
            <a:normAutofit/>
          </a:bodyPr>
          <a:lstStyle/>
          <a:p>
            <a:r>
              <a:rPr lang="en-US"/>
              <a:t>Create clinic environments and routines which soothe rather than trigger reactions</a:t>
            </a:r>
          </a:p>
          <a:p>
            <a:r>
              <a:rPr lang="en-US"/>
              <a:t>Listen for understanding of what happened to them, their experiences, their triggers</a:t>
            </a:r>
          </a:p>
          <a:p>
            <a:r>
              <a:rPr lang="en-US"/>
              <a:t>Help parents focus their attention on cues from the infant/child</a:t>
            </a:r>
          </a:p>
          <a:p>
            <a:endParaRPr lang="en-US" dirty="0"/>
          </a:p>
          <a:p>
            <a:endParaRPr lang="en-US" dirty="0"/>
          </a:p>
        </p:txBody>
      </p:sp>
      <p:sp>
        <p:nvSpPr>
          <p:cNvPr id="4" name="Slide Number Placeholder 3">
            <a:extLst>
              <a:ext uri="{FF2B5EF4-FFF2-40B4-BE49-F238E27FC236}">
                <a16:creationId xmlns:a16="http://schemas.microsoft.com/office/drawing/2014/main" id="{122EB4F0-C42F-4FE7-A326-B46814FE6797}"/>
              </a:ext>
            </a:extLst>
          </p:cNvPr>
          <p:cNvSpPr>
            <a:spLocks noGrp="1"/>
          </p:cNvSpPr>
          <p:nvPr>
            <p:ph type="sldNum" sz="quarter" idx="12"/>
          </p:nvPr>
        </p:nvSpPr>
        <p:spPr>
          <a:xfrm>
            <a:off x="480060" y="798973"/>
            <a:ext cx="811019" cy="503578"/>
          </a:xfrm>
        </p:spPr>
        <p:txBody>
          <a:bodyPr>
            <a:normAutofit/>
          </a:bodyPr>
          <a:lstStyle/>
          <a:p>
            <a:pPr>
              <a:lnSpc>
                <a:spcPct val="90000"/>
              </a:lnSpc>
              <a:spcAft>
                <a:spcPts val="600"/>
              </a:spcAft>
            </a:pPr>
            <a:fld id="{401CF334-2D5C-4859-84A6-CA7E6E43FAEB}" type="slidenum">
              <a:rPr lang="en-US" smtClean="0"/>
              <a:pPr>
                <a:lnSpc>
                  <a:spcPct val="90000"/>
                </a:lnSpc>
                <a:spcAft>
                  <a:spcPts val="600"/>
                </a:spcAft>
              </a:pPr>
              <a:t>36</a:t>
            </a:fld>
            <a:endParaRPr lang="en-US"/>
          </a:p>
        </p:txBody>
      </p:sp>
    </p:spTree>
    <p:extLst>
      <p:ext uri="{BB962C8B-B14F-4D97-AF65-F5344CB8AC3E}">
        <p14:creationId xmlns:p14="http://schemas.microsoft.com/office/powerpoint/2010/main" val="31823384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15" name="Picture 2" descr="https://www.healthunit.com/uploads/img/girl-with-umbrella.jpg">
            <a:extLst>
              <a:ext uri="{FF2B5EF4-FFF2-40B4-BE49-F238E27FC236}">
                <a16:creationId xmlns:a16="http://schemas.microsoft.com/office/drawing/2014/main" id="{E4AFC9D0-DBAB-4342-BF2B-FEE63C50043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40163" y="2015734"/>
            <a:ext cx="2303284" cy="345061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A8A09627-7970-4A0E-8F15-C41060CC1FD9}"/>
              </a:ext>
            </a:extLst>
          </p:cNvPr>
          <p:cNvSpPr>
            <a:spLocks noGrp="1"/>
          </p:cNvSpPr>
          <p:nvPr>
            <p:ph type="title"/>
          </p:nvPr>
        </p:nvSpPr>
        <p:spPr>
          <a:xfrm>
            <a:off x="1451579" y="804519"/>
            <a:ext cx="9603275" cy="1049235"/>
          </a:xfrm>
        </p:spPr>
        <p:txBody>
          <a:bodyPr>
            <a:normAutofit/>
          </a:bodyPr>
          <a:lstStyle/>
          <a:p>
            <a:r>
              <a:rPr lang="en-US"/>
              <a:t>Focus on building adult capabilities to improve parent-child relationships</a:t>
            </a:r>
            <a:endParaRPr lang="en-US" dirty="0"/>
          </a:p>
        </p:txBody>
      </p:sp>
      <p:sp>
        <p:nvSpPr>
          <p:cNvPr id="3" name="Content Placeholder 2">
            <a:extLst>
              <a:ext uri="{FF2B5EF4-FFF2-40B4-BE49-F238E27FC236}">
                <a16:creationId xmlns:a16="http://schemas.microsoft.com/office/drawing/2014/main" id="{DBC30291-9A75-43E1-B84A-7EF3D4C922AC}"/>
              </a:ext>
            </a:extLst>
          </p:cNvPr>
          <p:cNvSpPr>
            <a:spLocks noGrp="1"/>
          </p:cNvSpPr>
          <p:nvPr>
            <p:ph idx="1"/>
          </p:nvPr>
        </p:nvSpPr>
        <p:spPr>
          <a:xfrm>
            <a:off x="1451579" y="2015734"/>
            <a:ext cx="6195784" cy="3450613"/>
          </a:xfrm>
        </p:spPr>
        <p:txBody>
          <a:bodyPr>
            <a:normAutofit/>
          </a:bodyPr>
          <a:lstStyle/>
          <a:p>
            <a:r>
              <a:rPr lang="en-US"/>
              <a:t>Find opportunities for parents to take delight in their children</a:t>
            </a:r>
          </a:p>
          <a:p>
            <a:r>
              <a:rPr lang="en-US"/>
              <a:t>Explore future stories….”What do you imagine for your child? …. How would you like their experience with food to be different from yours?....</a:t>
            </a:r>
          </a:p>
          <a:p>
            <a:r>
              <a:rPr lang="en-US"/>
              <a:t>Identify the supports and roadblocks in their support system: where are they resource rich,  what does support look like for them?</a:t>
            </a:r>
          </a:p>
          <a:p>
            <a:endParaRPr lang="en-US"/>
          </a:p>
          <a:p>
            <a:endParaRPr lang="en-US" dirty="0"/>
          </a:p>
        </p:txBody>
      </p:sp>
      <p:sp>
        <p:nvSpPr>
          <p:cNvPr id="4" name="Slide Number Placeholder 3">
            <a:extLst>
              <a:ext uri="{FF2B5EF4-FFF2-40B4-BE49-F238E27FC236}">
                <a16:creationId xmlns:a16="http://schemas.microsoft.com/office/drawing/2014/main" id="{122EB4F0-C42F-4FE7-A326-B46814FE6797}"/>
              </a:ext>
            </a:extLst>
          </p:cNvPr>
          <p:cNvSpPr>
            <a:spLocks noGrp="1"/>
          </p:cNvSpPr>
          <p:nvPr>
            <p:ph type="sldNum" sz="quarter" idx="12"/>
          </p:nvPr>
        </p:nvSpPr>
        <p:spPr>
          <a:xfrm>
            <a:off x="480060" y="798973"/>
            <a:ext cx="811019" cy="503578"/>
          </a:xfrm>
        </p:spPr>
        <p:txBody>
          <a:bodyPr>
            <a:normAutofit/>
          </a:bodyPr>
          <a:lstStyle/>
          <a:p>
            <a:pPr>
              <a:lnSpc>
                <a:spcPct val="90000"/>
              </a:lnSpc>
              <a:spcAft>
                <a:spcPts val="600"/>
              </a:spcAft>
            </a:pPr>
            <a:fld id="{401CF334-2D5C-4859-84A6-CA7E6E43FAEB}" type="slidenum">
              <a:rPr lang="en-US" smtClean="0"/>
              <a:pPr>
                <a:lnSpc>
                  <a:spcPct val="90000"/>
                </a:lnSpc>
                <a:spcAft>
                  <a:spcPts val="600"/>
                </a:spcAft>
              </a:pPr>
              <a:t>37</a:t>
            </a:fld>
            <a:endParaRPr lang="en-US"/>
          </a:p>
        </p:txBody>
      </p:sp>
    </p:spTree>
    <p:extLst>
      <p:ext uri="{BB962C8B-B14F-4D97-AF65-F5344CB8AC3E}">
        <p14:creationId xmlns:p14="http://schemas.microsoft.com/office/powerpoint/2010/main" val="304293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102258-2E94-47B8-B44B-AF6E08A535C3}"/>
              </a:ext>
            </a:extLst>
          </p:cNvPr>
          <p:cNvSpPr>
            <a:spLocks noGrp="1"/>
          </p:cNvSpPr>
          <p:nvPr>
            <p:ph type="title"/>
          </p:nvPr>
        </p:nvSpPr>
        <p:spPr/>
        <p:txBody>
          <a:bodyPr/>
          <a:lstStyle/>
          <a:p>
            <a:r>
              <a:rPr lang="en-US" dirty="0"/>
              <a:t>Echoing: recognize and vocalize </a:t>
            </a:r>
          </a:p>
        </p:txBody>
      </p:sp>
      <p:pic>
        <p:nvPicPr>
          <p:cNvPr id="15" name="Content Placeholder 14">
            <a:extLst>
              <a:ext uri="{FF2B5EF4-FFF2-40B4-BE49-F238E27FC236}">
                <a16:creationId xmlns:a16="http://schemas.microsoft.com/office/drawing/2014/main" id="{DE569642-8C04-475D-9158-B7E6EC545B0D}"/>
              </a:ext>
            </a:extLst>
          </p:cNvPr>
          <p:cNvPicPr>
            <a:picLocks noGrp="1" noChangeAspect="1"/>
          </p:cNvPicPr>
          <p:nvPr>
            <p:ph type="pic" idx="1"/>
          </p:nvPr>
        </p:nvPicPr>
        <p:blipFill rotWithShape="1">
          <a:blip r:embed="rId3">
            <a:extLst>
              <a:ext uri="{28A0092B-C50C-407E-A947-70E740481C1C}">
                <a14:useLocalDpi xmlns:a14="http://schemas.microsoft.com/office/drawing/2010/main" val="0"/>
              </a:ext>
            </a:extLst>
          </a:blip>
          <a:srcRect l="31566" r="22191"/>
          <a:stretch/>
        </p:blipFill>
        <p:spPr>
          <a:xfrm>
            <a:off x="8124389" y="1122542"/>
            <a:ext cx="2706171" cy="3866327"/>
          </a:xfrm>
        </p:spPr>
      </p:pic>
      <p:sp>
        <p:nvSpPr>
          <p:cNvPr id="3" name="Content Placeholder 2">
            <a:extLst>
              <a:ext uri="{FF2B5EF4-FFF2-40B4-BE49-F238E27FC236}">
                <a16:creationId xmlns:a16="http://schemas.microsoft.com/office/drawing/2014/main" id="{D2410681-BA0D-4817-ABC5-9F181B26D208}"/>
              </a:ext>
            </a:extLst>
          </p:cNvPr>
          <p:cNvSpPr>
            <a:spLocks noGrp="1"/>
          </p:cNvSpPr>
          <p:nvPr>
            <p:ph type="body" sz="half" idx="2"/>
          </p:nvPr>
        </p:nvSpPr>
        <p:spPr/>
        <p:txBody>
          <a:bodyPr/>
          <a:lstStyle/>
          <a:p>
            <a:r>
              <a:rPr lang="en-US" sz="2400" dirty="0"/>
              <a:t>WIC staff can help increase parents’ awareness of their child’s behaviors by recognizing the intent of the child’s message and putting words to their actions</a:t>
            </a:r>
          </a:p>
          <a:p>
            <a:endParaRPr lang="en-US" dirty="0"/>
          </a:p>
        </p:txBody>
      </p:sp>
      <p:sp>
        <p:nvSpPr>
          <p:cNvPr id="6" name="TextBox 5">
            <a:extLst>
              <a:ext uri="{FF2B5EF4-FFF2-40B4-BE49-F238E27FC236}">
                <a16:creationId xmlns:a16="http://schemas.microsoft.com/office/drawing/2014/main" id="{2AAB5F7C-1039-4F46-9F77-D0220240DE8D}"/>
              </a:ext>
            </a:extLst>
          </p:cNvPr>
          <p:cNvSpPr txBox="1"/>
          <p:nvPr/>
        </p:nvSpPr>
        <p:spPr>
          <a:xfrm>
            <a:off x="4933729" y="436401"/>
            <a:ext cx="1743888" cy="1200329"/>
          </a:xfrm>
          <a:prstGeom prst="rect">
            <a:avLst/>
          </a:prstGeom>
          <a:noFill/>
          <a:ln>
            <a:noFill/>
          </a:ln>
        </p:spPr>
        <p:txBody>
          <a:bodyPr wrap="square" rtlCol="0" anchor="ctr" anchorCtr="1">
            <a:spAutoFit/>
          </a:bodyPr>
          <a:lstStyle/>
          <a:p>
            <a:r>
              <a:rPr lang="en-US" dirty="0"/>
              <a:t>You like the fun round shapes and how shiny they are</a:t>
            </a:r>
          </a:p>
        </p:txBody>
      </p:sp>
      <p:sp>
        <p:nvSpPr>
          <p:cNvPr id="7" name="Speech Bubble: Oval 6">
            <a:extLst>
              <a:ext uri="{FF2B5EF4-FFF2-40B4-BE49-F238E27FC236}">
                <a16:creationId xmlns:a16="http://schemas.microsoft.com/office/drawing/2014/main" id="{B4B86DFA-4FFB-426A-B19C-653250BECE68}"/>
              </a:ext>
            </a:extLst>
          </p:cNvPr>
          <p:cNvSpPr/>
          <p:nvPr/>
        </p:nvSpPr>
        <p:spPr>
          <a:xfrm rot="18336943">
            <a:off x="4823353" y="81310"/>
            <a:ext cx="1964639" cy="1910511"/>
          </a:xfrm>
          <a:prstGeom prst="wedgeEllipseCallout">
            <a:avLst>
              <a:gd name="adj1" fmla="val 14914"/>
              <a:gd name="adj2" fmla="val 135405"/>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lide Number Placeholder 20">
            <a:extLst>
              <a:ext uri="{FF2B5EF4-FFF2-40B4-BE49-F238E27FC236}">
                <a16:creationId xmlns:a16="http://schemas.microsoft.com/office/drawing/2014/main" id="{1FBD9C11-9057-4472-B1F8-829A6589BA27}"/>
              </a:ext>
            </a:extLst>
          </p:cNvPr>
          <p:cNvSpPr>
            <a:spLocks noGrp="1"/>
          </p:cNvSpPr>
          <p:nvPr>
            <p:ph type="sldNum" sz="quarter" idx="12"/>
          </p:nvPr>
        </p:nvSpPr>
        <p:spPr/>
        <p:txBody>
          <a:bodyPr/>
          <a:lstStyle/>
          <a:p>
            <a:fld id="{401CF334-2D5C-4859-84A6-CA7E6E43FAEB}" type="slidenum">
              <a:rPr lang="en-US" smtClean="0"/>
              <a:t>38</a:t>
            </a:fld>
            <a:endParaRPr lang="en-US"/>
          </a:p>
        </p:txBody>
      </p:sp>
    </p:spTree>
    <p:extLst>
      <p:ext uri="{BB962C8B-B14F-4D97-AF65-F5344CB8AC3E}">
        <p14:creationId xmlns:p14="http://schemas.microsoft.com/office/powerpoint/2010/main" val="21093552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grpSp>
        <p:nvGrpSpPr>
          <p:cNvPr id="22" name="Group 11">
            <a:extLst>
              <a:ext uri="{FF2B5EF4-FFF2-40B4-BE49-F238E27FC236}">
                <a16:creationId xmlns:a16="http://schemas.microsoft.com/office/drawing/2014/main" id="{B6D60DEB-984F-459F-903F-70C22ED75F05}"/>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46399" y="2012810"/>
            <a:ext cx="3987234" cy="3459865"/>
            <a:chOff x="7630846" y="2123762"/>
            <a:chExt cx="3987234" cy="3481923"/>
          </a:xfrm>
        </p:grpSpPr>
        <p:sp>
          <p:nvSpPr>
            <p:cNvPr id="13" name="Rectangle 12">
              <a:extLst>
                <a:ext uri="{FF2B5EF4-FFF2-40B4-BE49-F238E27FC236}">
                  <a16:creationId xmlns:a16="http://schemas.microsoft.com/office/drawing/2014/main" id="{81EDB061-0E85-4441-ACC1-A54FD9708B0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7630846" y="2123762"/>
              <a:ext cx="3987234" cy="3481923"/>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13">
              <a:extLst>
                <a:ext uri="{FF2B5EF4-FFF2-40B4-BE49-F238E27FC236}">
                  <a16:creationId xmlns:a16="http://schemas.microsoft.com/office/drawing/2014/main" id="{91A04EB8-D461-4C6D-84CB-5A61CFFFC8B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7779809" y="2294169"/>
              <a:ext cx="3674494" cy="3149963"/>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7" name="Picture 2" descr="http://i.vimeocdn.com/video/371419690_1280x720.jpg">
            <a:extLst>
              <a:ext uri="{FF2B5EF4-FFF2-40B4-BE49-F238E27FC236}">
                <a16:creationId xmlns:a16="http://schemas.microsoft.com/office/drawing/2014/main" id="{B1FAA4F1-BD2E-4ADC-94C3-0857633A78CD}"/>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3064" r="8922" b="-3"/>
          <a:stretch/>
        </p:blipFill>
        <p:spPr bwMode="auto">
          <a:xfrm>
            <a:off x="1927590" y="2491733"/>
            <a:ext cx="3023917" cy="250094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233F5AE6-D767-4B1D-882F-23B1D0FBABD2}"/>
              </a:ext>
            </a:extLst>
          </p:cNvPr>
          <p:cNvSpPr>
            <a:spLocks noGrp="1"/>
          </p:cNvSpPr>
          <p:nvPr>
            <p:ph type="title"/>
          </p:nvPr>
        </p:nvSpPr>
        <p:spPr>
          <a:xfrm>
            <a:off x="1451579" y="804519"/>
            <a:ext cx="9603275" cy="1049235"/>
          </a:xfrm>
        </p:spPr>
        <p:txBody>
          <a:bodyPr>
            <a:normAutofit/>
          </a:bodyPr>
          <a:lstStyle/>
          <a:p>
            <a:r>
              <a:rPr lang="en-US"/>
              <a:t>How to help Children Think and learn</a:t>
            </a:r>
            <a:endParaRPr lang="en-US" dirty="0"/>
          </a:p>
        </p:txBody>
      </p:sp>
      <p:sp>
        <p:nvSpPr>
          <p:cNvPr id="3" name="Content Placeholder 2">
            <a:extLst>
              <a:ext uri="{FF2B5EF4-FFF2-40B4-BE49-F238E27FC236}">
                <a16:creationId xmlns:a16="http://schemas.microsoft.com/office/drawing/2014/main" id="{82529315-1F38-42B7-B2AA-32CBEA93D54A}"/>
              </a:ext>
            </a:extLst>
          </p:cNvPr>
          <p:cNvSpPr>
            <a:spLocks noGrp="1"/>
          </p:cNvSpPr>
          <p:nvPr>
            <p:ph idx="1"/>
          </p:nvPr>
        </p:nvSpPr>
        <p:spPr>
          <a:xfrm>
            <a:off x="5913909" y="2015734"/>
            <a:ext cx="5140945" cy="3450613"/>
          </a:xfrm>
        </p:spPr>
        <p:txBody>
          <a:bodyPr>
            <a:normAutofit/>
          </a:bodyPr>
          <a:lstStyle/>
          <a:p>
            <a:r>
              <a:rPr lang="en-US"/>
              <a:t>Taking turns in play with their child</a:t>
            </a:r>
          </a:p>
          <a:p>
            <a:r>
              <a:rPr lang="en-US"/>
              <a:t>Offer the child support and encouragement to keep trying when doing a difficult task</a:t>
            </a:r>
          </a:p>
          <a:p>
            <a:r>
              <a:rPr lang="en-US"/>
              <a:t>Be a good observer, tune into child’s behaviors vs. their reaction to the behavior</a:t>
            </a:r>
          </a:p>
          <a:p>
            <a:r>
              <a:rPr lang="en-US"/>
              <a:t>Be a detective, think about what behavior might mean, what they might be feeling</a:t>
            </a:r>
          </a:p>
        </p:txBody>
      </p:sp>
      <p:sp>
        <p:nvSpPr>
          <p:cNvPr id="5" name="Slide Number Placeholder 4">
            <a:extLst>
              <a:ext uri="{FF2B5EF4-FFF2-40B4-BE49-F238E27FC236}">
                <a16:creationId xmlns:a16="http://schemas.microsoft.com/office/drawing/2014/main" id="{FBC018A4-D639-4444-9C57-DB9CEE80577D}"/>
              </a:ext>
            </a:extLst>
          </p:cNvPr>
          <p:cNvSpPr>
            <a:spLocks noGrp="1"/>
          </p:cNvSpPr>
          <p:nvPr>
            <p:ph type="sldNum" sz="quarter" idx="12"/>
          </p:nvPr>
        </p:nvSpPr>
        <p:spPr>
          <a:xfrm>
            <a:off x="480060" y="798973"/>
            <a:ext cx="811019" cy="503578"/>
          </a:xfrm>
        </p:spPr>
        <p:txBody>
          <a:bodyPr>
            <a:normAutofit/>
          </a:bodyPr>
          <a:lstStyle/>
          <a:p>
            <a:pPr>
              <a:lnSpc>
                <a:spcPct val="90000"/>
              </a:lnSpc>
              <a:spcAft>
                <a:spcPts val="600"/>
              </a:spcAft>
            </a:pPr>
            <a:fld id="{401CF334-2D5C-4859-84A6-CA7E6E43FAEB}" type="slidenum">
              <a:rPr lang="en-US" smtClean="0"/>
              <a:pPr>
                <a:lnSpc>
                  <a:spcPct val="90000"/>
                </a:lnSpc>
                <a:spcAft>
                  <a:spcPts val="600"/>
                </a:spcAft>
              </a:pPr>
              <a:t>39</a:t>
            </a:fld>
            <a:endParaRPr lang="en-US"/>
          </a:p>
        </p:txBody>
      </p:sp>
    </p:spTree>
    <p:extLst>
      <p:ext uri="{BB962C8B-B14F-4D97-AF65-F5344CB8AC3E}">
        <p14:creationId xmlns:p14="http://schemas.microsoft.com/office/powerpoint/2010/main" val="16025244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45" name="Rectangle 44">
            <a:extLst>
              <a:ext uri="{FF2B5EF4-FFF2-40B4-BE49-F238E27FC236}">
                <a16:creationId xmlns:a16="http://schemas.microsoft.com/office/drawing/2014/main" id="{1CE580D1-F917-4567-AFB4-99AA9B52AD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47" name="Picture 46">
            <a:extLst>
              <a:ext uri="{FF2B5EF4-FFF2-40B4-BE49-F238E27FC236}">
                <a16:creationId xmlns:a16="http://schemas.microsoft.com/office/drawing/2014/main" id="{1F5620B8-A2D8-4568-B566-F0453A0D9167}"/>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49" name="Straight Connector 48">
            <a:extLst>
              <a:ext uri="{FF2B5EF4-FFF2-40B4-BE49-F238E27FC236}">
                <a16:creationId xmlns:a16="http://schemas.microsoft.com/office/drawing/2014/main" id="{1C7D2BA4-4B7A-4596-8BCC-5CF715423894}"/>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C9D4B225-18E9-4C5B-94D8-2ABE6D161E4A}"/>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grpSp>
        <p:nvGrpSpPr>
          <p:cNvPr id="53" name="Group 52">
            <a:extLst>
              <a:ext uri="{FF2B5EF4-FFF2-40B4-BE49-F238E27FC236}">
                <a16:creationId xmlns:a16="http://schemas.microsoft.com/office/drawing/2014/main" id="{FEB7DF70-0A31-4A61-9C8B-3333776A15B8}"/>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390413" y="2012810"/>
            <a:ext cx="3668069" cy="3453535"/>
            <a:chOff x="7807230" y="2012810"/>
            <a:chExt cx="3251252" cy="3459865"/>
          </a:xfrm>
        </p:grpSpPr>
        <p:sp>
          <p:nvSpPr>
            <p:cNvPr id="54" name="Rectangle 53">
              <a:extLst>
                <a:ext uri="{FF2B5EF4-FFF2-40B4-BE49-F238E27FC236}">
                  <a16:creationId xmlns:a16="http://schemas.microsoft.com/office/drawing/2014/main" id="{47926867-8D58-4875-8B76-E87E5BE8252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Rectangle 54">
              <a:extLst>
                <a:ext uri="{FF2B5EF4-FFF2-40B4-BE49-F238E27FC236}">
                  <a16:creationId xmlns:a16="http://schemas.microsoft.com/office/drawing/2014/main" id="{A9F6663C-0F32-4FB9-B549-C2757F49F9F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4" name="Picture 2" descr="https://projectchildsuccess.org/wp-content/uploads/2015/10/vroom2-.jpg">
            <a:extLst>
              <a:ext uri="{FF2B5EF4-FFF2-40B4-BE49-F238E27FC236}">
                <a16:creationId xmlns:a16="http://schemas.microsoft.com/office/drawing/2014/main" id="{8C625A02-3D9E-4CE3-80B7-A051FAA8E98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5902" r="-6" b="-6"/>
          <a:stretch/>
        </p:blipFill>
        <p:spPr bwMode="auto">
          <a:xfrm>
            <a:off x="7554139" y="2174242"/>
            <a:ext cx="3336989" cy="312435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451579" y="804519"/>
            <a:ext cx="9603275" cy="1049235"/>
          </a:xfrm>
        </p:spPr>
        <p:txBody>
          <a:bodyPr vert="horz" lIns="91440" tIns="45720" rIns="91440" bIns="45720" rtlCol="0" anchor="t">
            <a:normAutofit/>
          </a:bodyPr>
          <a:lstStyle/>
          <a:p>
            <a:r>
              <a:rPr lang="en-US"/>
              <a:t>Building on prior learning</a:t>
            </a:r>
            <a:br>
              <a:rPr lang="en-US"/>
            </a:br>
            <a:endParaRPr lang="en-US"/>
          </a:p>
        </p:txBody>
      </p:sp>
      <p:sp>
        <p:nvSpPr>
          <p:cNvPr id="3" name="Content Placeholder 2"/>
          <p:cNvSpPr>
            <a:spLocks noGrp="1"/>
          </p:cNvSpPr>
          <p:nvPr>
            <p:ph sz="half" idx="1"/>
          </p:nvPr>
        </p:nvSpPr>
        <p:spPr>
          <a:xfrm>
            <a:off x="1451579" y="2015734"/>
            <a:ext cx="5435733" cy="3450613"/>
          </a:xfrm>
        </p:spPr>
        <p:txBody>
          <a:bodyPr vert="horz" lIns="91440" tIns="45720" rIns="91440" bIns="45720" rtlCol="0" anchor="t">
            <a:normAutofit fontScale="92500" lnSpcReduction="20000"/>
          </a:bodyPr>
          <a:lstStyle/>
          <a:p>
            <a:r>
              <a:rPr lang="en-US" sz="2400" dirty="0"/>
              <a:t>Baby Behaviors</a:t>
            </a:r>
          </a:p>
          <a:p>
            <a:r>
              <a:rPr lang="en-US" sz="2400" dirty="0"/>
              <a:t>Vroom</a:t>
            </a:r>
          </a:p>
          <a:p>
            <a:r>
              <a:rPr lang="en-US" sz="2400" dirty="0"/>
              <a:t>Adverse childhood experiences (ACEs) module</a:t>
            </a:r>
          </a:p>
          <a:p>
            <a:r>
              <a:rPr lang="en-US" sz="2400" dirty="0" err="1"/>
              <a:t>ReNEW</a:t>
            </a:r>
            <a:r>
              <a:rPr lang="en-US" sz="2400" dirty="0"/>
              <a:t> training</a:t>
            </a:r>
          </a:p>
          <a:p>
            <a:r>
              <a:rPr lang="en-US" sz="2400" dirty="0"/>
              <a:t>Statewide meeting</a:t>
            </a:r>
          </a:p>
          <a:p>
            <a:pPr lvl="1"/>
            <a:r>
              <a:rPr lang="en-US" sz="2000" dirty="0"/>
              <a:t>Jodi </a:t>
            </a:r>
            <a:r>
              <a:rPr lang="en-US" sz="2000" dirty="0" err="1"/>
              <a:t>Pfarr</a:t>
            </a:r>
            <a:endParaRPr lang="en-US" sz="2000" dirty="0"/>
          </a:p>
          <a:p>
            <a:pPr lvl="1"/>
            <a:r>
              <a:rPr lang="en-US" sz="2000" dirty="0"/>
              <a:t>M. Jane </a:t>
            </a:r>
            <a:r>
              <a:rPr lang="en-US" sz="2000" dirty="0" err="1"/>
              <a:t>Heinig</a:t>
            </a:r>
            <a:endParaRPr lang="en-US" sz="2000" dirty="0"/>
          </a:p>
          <a:p>
            <a:endParaRPr lang="en-US" dirty="0"/>
          </a:p>
        </p:txBody>
      </p:sp>
      <p:sp>
        <p:nvSpPr>
          <p:cNvPr id="6" name="Slide Number Placeholder 5">
            <a:extLst>
              <a:ext uri="{FF2B5EF4-FFF2-40B4-BE49-F238E27FC236}">
                <a16:creationId xmlns:a16="http://schemas.microsoft.com/office/drawing/2014/main" id="{ACC3EC00-E5AB-4298-9C5D-8C0725806877}"/>
              </a:ext>
            </a:extLst>
          </p:cNvPr>
          <p:cNvSpPr>
            <a:spLocks noGrp="1"/>
          </p:cNvSpPr>
          <p:nvPr>
            <p:ph type="sldNum" sz="quarter" idx="12"/>
          </p:nvPr>
        </p:nvSpPr>
        <p:spPr>
          <a:xfrm>
            <a:off x="480060" y="798973"/>
            <a:ext cx="811019" cy="503578"/>
          </a:xfrm>
        </p:spPr>
        <p:txBody>
          <a:bodyPr vert="horz" lIns="91440" tIns="45720" rIns="91440" bIns="45720" rtlCol="0" anchor="t">
            <a:normAutofit/>
          </a:bodyPr>
          <a:lstStyle/>
          <a:p>
            <a:pPr>
              <a:lnSpc>
                <a:spcPct val="90000"/>
              </a:lnSpc>
              <a:spcAft>
                <a:spcPts val="600"/>
              </a:spcAft>
            </a:pPr>
            <a:fld id="{401CF334-2D5C-4859-84A6-CA7E6E43FAEB}" type="slidenum">
              <a:rPr lang="en-US" smtClean="0"/>
              <a:pPr>
                <a:lnSpc>
                  <a:spcPct val="90000"/>
                </a:lnSpc>
                <a:spcAft>
                  <a:spcPts val="600"/>
                </a:spcAft>
              </a:pPr>
              <a:t>4</a:t>
            </a:fld>
            <a:endParaRPr lang="en-US"/>
          </a:p>
        </p:txBody>
      </p:sp>
    </p:spTree>
    <p:extLst>
      <p:ext uri="{BB962C8B-B14F-4D97-AF65-F5344CB8AC3E}">
        <p14:creationId xmlns:p14="http://schemas.microsoft.com/office/powerpoint/2010/main" val="245750433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59DF9A7-0E24-433B-917F-2D1D16F4C3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4411" y="2265309"/>
            <a:ext cx="4960443" cy="2951463"/>
          </a:xfrm>
          <a:prstGeom prst="rect">
            <a:avLst/>
          </a:prstGeom>
        </p:spPr>
      </p:pic>
      <p:sp>
        <p:nvSpPr>
          <p:cNvPr id="2" name="Title 1">
            <a:extLst>
              <a:ext uri="{FF2B5EF4-FFF2-40B4-BE49-F238E27FC236}">
                <a16:creationId xmlns:a16="http://schemas.microsoft.com/office/drawing/2014/main" id="{233F5AE6-D767-4B1D-882F-23B1D0FBABD2}"/>
              </a:ext>
            </a:extLst>
          </p:cNvPr>
          <p:cNvSpPr>
            <a:spLocks noGrp="1"/>
          </p:cNvSpPr>
          <p:nvPr>
            <p:ph type="title"/>
          </p:nvPr>
        </p:nvSpPr>
        <p:spPr>
          <a:xfrm>
            <a:off x="1451579" y="804519"/>
            <a:ext cx="9603275" cy="1049235"/>
          </a:xfrm>
        </p:spPr>
        <p:txBody>
          <a:bodyPr>
            <a:normAutofit/>
          </a:bodyPr>
          <a:lstStyle/>
          <a:p>
            <a:r>
              <a:rPr lang="en-US" dirty="0"/>
              <a:t>Support for the child starts with the Parent</a:t>
            </a:r>
          </a:p>
        </p:txBody>
      </p:sp>
      <p:sp>
        <p:nvSpPr>
          <p:cNvPr id="3" name="Content Placeholder 2">
            <a:extLst>
              <a:ext uri="{FF2B5EF4-FFF2-40B4-BE49-F238E27FC236}">
                <a16:creationId xmlns:a16="http://schemas.microsoft.com/office/drawing/2014/main" id="{82529315-1F38-42B7-B2AA-32CBEA93D54A}"/>
              </a:ext>
            </a:extLst>
          </p:cNvPr>
          <p:cNvSpPr>
            <a:spLocks noGrp="1"/>
          </p:cNvSpPr>
          <p:nvPr>
            <p:ph idx="1"/>
          </p:nvPr>
        </p:nvSpPr>
        <p:spPr>
          <a:xfrm>
            <a:off x="1451579" y="2015734"/>
            <a:ext cx="4162555" cy="3450613"/>
          </a:xfrm>
        </p:spPr>
        <p:txBody>
          <a:bodyPr>
            <a:normAutofit fontScale="77500" lnSpcReduction="20000"/>
          </a:bodyPr>
          <a:lstStyle/>
          <a:p>
            <a:pPr marL="0" indent="0">
              <a:lnSpc>
                <a:spcPct val="110000"/>
              </a:lnSpc>
              <a:buNone/>
            </a:pPr>
            <a:endParaRPr lang="en-US" sz="1500" dirty="0"/>
          </a:p>
          <a:p>
            <a:pPr marL="0" indent="0">
              <a:lnSpc>
                <a:spcPct val="110000"/>
              </a:lnSpc>
              <a:buNone/>
            </a:pPr>
            <a:r>
              <a:rPr lang="en-US" sz="2300" dirty="0"/>
              <a:t>Parents can support their child by:</a:t>
            </a:r>
          </a:p>
          <a:p>
            <a:pPr>
              <a:lnSpc>
                <a:spcPct val="110000"/>
              </a:lnSpc>
            </a:pPr>
            <a:r>
              <a:rPr lang="en-US" sz="2300" dirty="0"/>
              <a:t>managing their own thoughts and reactions</a:t>
            </a:r>
          </a:p>
          <a:p>
            <a:pPr>
              <a:lnSpc>
                <a:spcPct val="110000"/>
              </a:lnSpc>
            </a:pPr>
            <a:r>
              <a:rPr lang="en-US" sz="2300" dirty="0"/>
              <a:t>tuning into their own feelings, knowing when a strong reaction comes up</a:t>
            </a:r>
          </a:p>
          <a:p>
            <a:pPr>
              <a:lnSpc>
                <a:spcPct val="110000"/>
              </a:lnSpc>
            </a:pPr>
            <a:r>
              <a:rPr lang="en-US" sz="2300" dirty="0"/>
              <a:t>finding ways to manage feelings, stay calm</a:t>
            </a:r>
          </a:p>
          <a:p>
            <a:pPr>
              <a:lnSpc>
                <a:spcPct val="110000"/>
              </a:lnSpc>
            </a:pPr>
            <a:r>
              <a:rPr lang="en-US" sz="2300" dirty="0"/>
              <a:t>demonstrating forgiveness and compassion for themselves and for their child</a:t>
            </a:r>
          </a:p>
        </p:txBody>
      </p:sp>
      <p:sp>
        <p:nvSpPr>
          <p:cNvPr id="5" name="Slide Number Placeholder 4">
            <a:extLst>
              <a:ext uri="{FF2B5EF4-FFF2-40B4-BE49-F238E27FC236}">
                <a16:creationId xmlns:a16="http://schemas.microsoft.com/office/drawing/2014/main" id="{FBC018A4-D639-4444-9C57-DB9CEE80577D}"/>
              </a:ext>
            </a:extLst>
          </p:cNvPr>
          <p:cNvSpPr>
            <a:spLocks noGrp="1"/>
          </p:cNvSpPr>
          <p:nvPr>
            <p:ph type="sldNum" sz="quarter" idx="12"/>
          </p:nvPr>
        </p:nvSpPr>
        <p:spPr>
          <a:xfrm>
            <a:off x="480060" y="798973"/>
            <a:ext cx="811019" cy="503578"/>
          </a:xfrm>
        </p:spPr>
        <p:txBody>
          <a:bodyPr>
            <a:normAutofit/>
          </a:bodyPr>
          <a:lstStyle/>
          <a:p>
            <a:pPr>
              <a:lnSpc>
                <a:spcPct val="90000"/>
              </a:lnSpc>
              <a:spcAft>
                <a:spcPts val="600"/>
              </a:spcAft>
            </a:pPr>
            <a:fld id="{401CF334-2D5C-4859-84A6-CA7E6E43FAEB}" type="slidenum">
              <a:rPr lang="en-US" smtClean="0"/>
              <a:pPr>
                <a:lnSpc>
                  <a:spcPct val="90000"/>
                </a:lnSpc>
                <a:spcAft>
                  <a:spcPts val="600"/>
                </a:spcAft>
              </a:pPr>
              <a:t>40</a:t>
            </a:fld>
            <a:endParaRPr lang="en-US"/>
          </a:p>
        </p:txBody>
      </p:sp>
    </p:spTree>
    <p:extLst>
      <p:ext uri="{BB962C8B-B14F-4D97-AF65-F5344CB8AC3E}">
        <p14:creationId xmlns:p14="http://schemas.microsoft.com/office/powerpoint/2010/main" val="161459209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F0D121C-4A37-496C-9E9A-54B09CA19095}"/>
              </a:ext>
            </a:extLst>
          </p:cNvPr>
          <p:cNvSpPr>
            <a:spLocks noGrp="1"/>
          </p:cNvSpPr>
          <p:nvPr>
            <p:ph type="title"/>
          </p:nvPr>
        </p:nvSpPr>
        <p:spPr>
          <a:xfrm>
            <a:off x="1449217" y="804889"/>
            <a:ext cx="9605635" cy="1059305"/>
          </a:xfrm>
        </p:spPr>
        <p:txBody>
          <a:bodyPr/>
          <a:lstStyle/>
          <a:p>
            <a:r>
              <a:rPr lang="en-US"/>
              <a:t>Case study</a:t>
            </a:r>
            <a:endParaRPr lang="en-US" dirty="0"/>
          </a:p>
        </p:txBody>
      </p:sp>
      <p:sp>
        <p:nvSpPr>
          <p:cNvPr id="6" name="Content Placeholder 5">
            <a:extLst>
              <a:ext uri="{FF2B5EF4-FFF2-40B4-BE49-F238E27FC236}">
                <a16:creationId xmlns:a16="http://schemas.microsoft.com/office/drawing/2014/main" id="{5DBF6C3F-48A6-4531-B549-875C0BEB9E8A}"/>
              </a:ext>
            </a:extLst>
          </p:cNvPr>
          <p:cNvSpPr>
            <a:spLocks noGrp="1"/>
          </p:cNvSpPr>
          <p:nvPr>
            <p:ph sz="half" idx="1"/>
          </p:nvPr>
        </p:nvSpPr>
        <p:spPr>
          <a:xfrm>
            <a:off x="1447330" y="2010878"/>
            <a:ext cx="5548555" cy="3805131"/>
          </a:xfrm>
        </p:spPr>
        <p:txBody>
          <a:bodyPr>
            <a:normAutofit fontScale="85000" lnSpcReduction="10000"/>
          </a:bodyPr>
          <a:lstStyle/>
          <a:p>
            <a:r>
              <a:rPr lang="en-US" sz="2800" dirty="0"/>
              <a:t>3 year old Nick is in clinic with his mom. Nick is having a hard time managing his emotions</a:t>
            </a:r>
          </a:p>
          <a:p>
            <a:r>
              <a:rPr lang="en-US" sz="2800" dirty="0"/>
              <a:t>Mom says: “if you sit still and behave, I will take you to McDonalds when we are done”</a:t>
            </a:r>
          </a:p>
          <a:p>
            <a:r>
              <a:rPr lang="en-US" sz="2800" dirty="0"/>
              <a:t>This is not the first time you have heard this negotiation between mom and son</a:t>
            </a:r>
          </a:p>
        </p:txBody>
      </p:sp>
      <p:pic>
        <p:nvPicPr>
          <p:cNvPr id="4" name="Content Placeholder 3">
            <a:extLst>
              <a:ext uri="{FF2B5EF4-FFF2-40B4-BE49-F238E27FC236}">
                <a16:creationId xmlns:a16="http://schemas.microsoft.com/office/drawing/2014/main" id="{CBD8320D-1684-400C-9B1F-6AB72BD72B4E}"/>
              </a:ext>
            </a:extLst>
          </p:cNvPr>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l="3807" t="6722" r="7295" b="8420"/>
          <a:stretch/>
        </p:blipFill>
        <p:spPr>
          <a:xfrm>
            <a:off x="7232567" y="2495798"/>
            <a:ext cx="4453315" cy="2835289"/>
          </a:xfrm>
        </p:spPr>
      </p:pic>
      <p:sp>
        <p:nvSpPr>
          <p:cNvPr id="9" name="Slide Number Placeholder 8">
            <a:extLst>
              <a:ext uri="{FF2B5EF4-FFF2-40B4-BE49-F238E27FC236}">
                <a16:creationId xmlns:a16="http://schemas.microsoft.com/office/drawing/2014/main" id="{8F51E370-1D6B-40DC-BBF3-439761DC973C}"/>
              </a:ext>
            </a:extLst>
          </p:cNvPr>
          <p:cNvSpPr>
            <a:spLocks noGrp="1"/>
          </p:cNvSpPr>
          <p:nvPr>
            <p:ph type="sldNum" sz="quarter" idx="12"/>
          </p:nvPr>
        </p:nvSpPr>
        <p:spPr>
          <a:xfrm>
            <a:off x="480060" y="798973"/>
            <a:ext cx="811019" cy="503578"/>
          </a:xfrm>
        </p:spPr>
        <p:txBody>
          <a:bodyPr/>
          <a:lstStyle/>
          <a:p>
            <a:fld id="{401CF334-2D5C-4859-84A6-CA7E6E43FAEB}" type="slidenum">
              <a:rPr lang="en-US" smtClean="0"/>
              <a:t>41</a:t>
            </a:fld>
            <a:endParaRPr lang="en-US"/>
          </a:p>
        </p:txBody>
      </p:sp>
    </p:spTree>
    <p:extLst>
      <p:ext uri="{BB962C8B-B14F-4D97-AF65-F5344CB8AC3E}">
        <p14:creationId xmlns:p14="http://schemas.microsoft.com/office/powerpoint/2010/main" val="107614214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1CE580D1-F917-4567-AFB4-99AA9B52AD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7" name="Picture 16">
            <a:extLst>
              <a:ext uri="{FF2B5EF4-FFF2-40B4-BE49-F238E27FC236}">
                <a16:creationId xmlns:a16="http://schemas.microsoft.com/office/drawing/2014/main" id="{1F5620B8-A2D8-4568-B566-F0453A0D9167}"/>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9" name="Straight Connector 18">
            <a:extLst>
              <a:ext uri="{FF2B5EF4-FFF2-40B4-BE49-F238E27FC236}">
                <a16:creationId xmlns:a16="http://schemas.microsoft.com/office/drawing/2014/main" id="{1C7D2BA4-4B7A-4596-8BCC-5CF715423894}"/>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C9D4B225-18E9-4C5B-94D8-2ABE6D161E4A}"/>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23" name="Rectangle 22">
            <a:extLst>
              <a:ext uri="{FF2B5EF4-FFF2-40B4-BE49-F238E27FC236}">
                <a16:creationId xmlns:a16="http://schemas.microsoft.com/office/drawing/2014/main" id="{021A4066-B261-49FE-952E-A0FE3EE75CD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1958111-BC13-4D45-AB27-0C2C83F9BA6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pic>
        <p:nvPicPr>
          <p:cNvPr id="27" name="Picture 26">
            <a:extLst>
              <a:ext uri="{FF2B5EF4-FFF2-40B4-BE49-F238E27FC236}">
                <a16:creationId xmlns:a16="http://schemas.microsoft.com/office/drawing/2014/main" id="{D42F4933-2ECF-4EE5-BCE4-F19E3CA609FE}"/>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9" name="Straight Connector 28">
            <a:extLst>
              <a:ext uri="{FF2B5EF4-FFF2-40B4-BE49-F238E27FC236}">
                <a16:creationId xmlns:a16="http://schemas.microsoft.com/office/drawing/2014/main" id="{C6FAC23C-014D-4AC5-AD1B-36F7D0E7EF32}"/>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381B4579-E2EA-4BD7-94FF-0A0BEE135C6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3530885" cy="0"/>
          </a:xfrm>
          <a:prstGeom prst="line">
            <a:avLst/>
          </a:prstGeom>
          <a:ln w="31750"/>
        </p:spPr>
        <p:style>
          <a:lnRef idx="3">
            <a:schemeClr val="accent1"/>
          </a:lnRef>
          <a:fillRef idx="0">
            <a:schemeClr val="accent1"/>
          </a:fillRef>
          <a:effectRef idx="2">
            <a:schemeClr val="accent1"/>
          </a:effectRef>
          <a:fontRef idx="minor">
            <a:schemeClr val="tx1"/>
          </a:fontRef>
        </p:style>
      </p:cxnSp>
      <p:grpSp>
        <p:nvGrpSpPr>
          <p:cNvPr id="33" name="Group 32">
            <a:extLst>
              <a:ext uri="{FF2B5EF4-FFF2-40B4-BE49-F238E27FC236}">
                <a16:creationId xmlns:a16="http://schemas.microsoft.com/office/drawing/2014/main" id="{82188758-E18A-4CE5-9D03-F4BF5D887C3F}"/>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60131" y="482171"/>
            <a:ext cx="6091791" cy="5149101"/>
            <a:chOff x="5446003" y="583365"/>
            <a:chExt cx="6091790" cy="5181928"/>
          </a:xfrm>
        </p:grpSpPr>
        <p:sp>
          <p:nvSpPr>
            <p:cNvPr id="34" name="Rectangle 33">
              <a:extLst>
                <a:ext uri="{FF2B5EF4-FFF2-40B4-BE49-F238E27FC236}">
                  <a16:creationId xmlns:a16="http://schemas.microsoft.com/office/drawing/2014/main" id="{821513DD-C15F-4381-AEA6-ED9E5E218CA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446003" y="583365"/>
              <a:ext cx="6091790"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CED2DE01-7F43-4858-85FC-27022DA7812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764828" y="915807"/>
              <a:ext cx="5461779"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9" name="Content Placeholder 8">
            <a:extLst>
              <a:ext uri="{FF2B5EF4-FFF2-40B4-BE49-F238E27FC236}">
                <a16:creationId xmlns:a16="http://schemas.microsoft.com/office/drawing/2014/main" id="{0C01DE80-23BA-4B77-AD66-07999775EBF1}"/>
              </a:ext>
            </a:extLst>
          </p:cNvPr>
          <p:cNvPicPr>
            <a:picLocks noGrp="1" noChangeAspect="1"/>
          </p:cNvPicPr>
          <p:nvPr>
            <p:ph sz="half" idx="1"/>
          </p:nvPr>
        </p:nvPicPr>
        <p:blipFill rotWithShape="1">
          <a:blip r:embed="rId4" cstate="print">
            <a:extLst>
              <a:ext uri="{28A0092B-C50C-407E-A947-70E740481C1C}">
                <a14:useLocalDpi xmlns:a14="http://schemas.microsoft.com/office/drawing/2010/main" val="0"/>
              </a:ext>
            </a:extLst>
          </a:blip>
          <a:srcRect t="14970" r="3" b="5649"/>
          <a:stretch/>
        </p:blipFill>
        <p:spPr>
          <a:xfrm>
            <a:off x="6093926" y="1116345"/>
            <a:ext cx="4821551" cy="3866172"/>
          </a:xfrm>
          <a:prstGeom prst="rect">
            <a:avLst/>
          </a:prstGeom>
        </p:spPr>
      </p:pic>
      <p:sp>
        <p:nvSpPr>
          <p:cNvPr id="2" name="Title 1">
            <a:extLst>
              <a:ext uri="{FF2B5EF4-FFF2-40B4-BE49-F238E27FC236}">
                <a16:creationId xmlns:a16="http://schemas.microsoft.com/office/drawing/2014/main" id="{B93D47B9-D03D-4775-B02D-333B39C1CDA7}"/>
              </a:ext>
            </a:extLst>
          </p:cNvPr>
          <p:cNvSpPr>
            <a:spLocks noGrp="1"/>
          </p:cNvSpPr>
          <p:nvPr>
            <p:ph type="title"/>
          </p:nvPr>
        </p:nvSpPr>
        <p:spPr>
          <a:xfrm>
            <a:off x="1451580" y="804520"/>
            <a:ext cx="3530157" cy="1049235"/>
          </a:xfrm>
        </p:spPr>
        <p:txBody>
          <a:bodyPr vert="horz" lIns="91440" tIns="45720" rIns="91440" bIns="45720" rtlCol="0" anchor="t">
            <a:normAutofit/>
          </a:bodyPr>
          <a:lstStyle/>
          <a:p>
            <a:r>
              <a:rPr lang="en-US" dirty="0"/>
              <a:t>Time for reflection</a:t>
            </a:r>
          </a:p>
        </p:txBody>
      </p:sp>
      <p:sp>
        <p:nvSpPr>
          <p:cNvPr id="10" name="Content Placeholder 9">
            <a:extLst>
              <a:ext uri="{FF2B5EF4-FFF2-40B4-BE49-F238E27FC236}">
                <a16:creationId xmlns:a16="http://schemas.microsoft.com/office/drawing/2014/main" id="{20D10996-12FB-4233-B5B9-A627060E1D03}"/>
              </a:ext>
            </a:extLst>
          </p:cNvPr>
          <p:cNvSpPr>
            <a:spLocks noGrp="1"/>
          </p:cNvSpPr>
          <p:nvPr>
            <p:ph sz="half" idx="2"/>
          </p:nvPr>
        </p:nvSpPr>
        <p:spPr>
          <a:xfrm>
            <a:off x="1451581" y="2015732"/>
            <a:ext cx="3526523" cy="3450613"/>
          </a:xfrm>
        </p:spPr>
        <p:txBody>
          <a:bodyPr vert="horz" lIns="91440" tIns="45720" rIns="91440" bIns="45720" rtlCol="0" anchor="t">
            <a:normAutofit/>
          </a:bodyPr>
          <a:lstStyle/>
          <a:p>
            <a:r>
              <a:rPr lang="en-US" sz="1900"/>
              <a:t>If you were this mom, what are some reasons why you would offer this option for your child?</a:t>
            </a:r>
          </a:p>
          <a:p>
            <a:r>
              <a:rPr lang="en-US" sz="1900"/>
              <a:t>If you were this child, what messages are you receiving from mom?</a:t>
            </a:r>
          </a:p>
          <a:p>
            <a:r>
              <a:rPr lang="en-US" sz="1900"/>
              <a:t>What are ways to support mom’s feelings in this moment?</a:t>
            </a:r>
          </a:p>
        </p:txBody>
      </p:sp>
      <p:sp>
        <p:nvSpPr>
          <p:cNvPr id="4" name="Slide Number Placeholder 3">
            <a:extLst>
              <a:ext uri="{FF2B5EF4-FFF2-40B4-BE49-F238E27FC236}">
                <a16:creationId xmlns:a16="http://schemas.microsoft.com/office/drawing/2014/main" id="{954C8C90-F867-4BB7-BD6D-1900A1B649A3}"/>
              </a:ext>
            </a:extLst>
          </p:cNvPr>
          <p:cNvSpPr>
            <a:spLocks noGrp="1"/>
          </p:cNvSpPr>
          <p:nvPr>
            <p:ph type="sldNum" sz="quarter" idx="12"/>
          </p:nvPr>
        </p:nvSpPr>
        <p:spPr>
          <a:xfrm>
            <a:off x="480060" y="798973"/>
            <a:ext cx="811019" cy="503578"/>
          </a:xfrm>
        </p:spPr>
        <p:txBody>
          <a:bodyPr vert="horz" lIns="91440" tIns="45720" rIns="91440" bIns="45720" rtlCol="0" anchor="t">
            <a:normAutofit/>
          </a:bodyPr>
          <a:lstStyle/>
          <a:p>
            <a:pPr>
              <a:lnSpc>
                <a:spcPct val="90000"/>
              </a:lnSpc>
              <a:spcAft>
                <a:spcPts val="600"/>
              </a:spcAft>
            </a:pPr>
            <a:fld id="{401CF334-2D5C-4859-84A6-CA7E6E43FAEB}" type="slidenum">
              <a:rPr lang="en-US" smtClean="0"/>
              <a:pPr>
                <a:lnSpc>
                  <a:spcPct val="90000"/>
                </a:lnSpc>
                <a:spcAft>
                  <a:spcPts val="600"/>
                </a:spcAft>
              </a:pPr>
              <a:t>42</a:t>
            </a:fld>
            <a:endParaRPr lang="en-US"/>
          </a:p>
        </p:txBody>
      </p:sp>
    </p:spTree>
    <p:extLst>
      <p:ext uri="{BB962C8B-B14F-4D97-AF65-F5344CB8AC3E}">
        <p14:creationId xmlns:p14="http://schemas.microsoft.com/office/powerpoint/2010/main" val="23036849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56FF3-BB2D-41A9-A4FD-23A061C45D20}"/>
              </a:ext>
            </a:extLst>
          </p:cNvPr>
          <p:cNvSpPr>
            <a:spLocks noGrp="1"/>
          </p:cNvSpPr>
          <p:nvPr>
            <p:ph type="title"/>
          </p:nvPr>
        </p:nvSpPr>
        <p:spPr>
          <a:xfrm>
            <a:off x="1451579" y="804519"/>
            <a:ext cx="9603275" cy="1049235"/>
          </a:xfrm>
        </p:spPr>
        <p:txBody>
          <a:bodyPr/>
          <a:lstStyle/>
          <a:p>
            <a:r>
              <a:rPr lang="en-US" dirty="0"/>
              <a:t>How Can WIC staff Support Parenting?</a:t>
            </a:r>
          </a:p>
        </p:txBody>
      </p:sp>
      <p:sp>
        <p:nvSpPr>
          <p:cNvPr id="3" name="Content Placeholder 2">
            <a:extLst>
              <a:ext uri="{FF2B5EF4-FFF2-40B4-BE49-F238E27FC236}">
                <a16:creationId xmlns:a16="http://schemas.microsoft.com/office/drawing/2014/main" id="{803B519E-8F99-43D6-8989-E98077550427}"/>
              </a:ext>
            </a:extLst>
          </p:cNvPr>
          <p:cNvSpPr>
            <a:spLocks noGrp="1"/>
          </p:cNvSpPr>
          <p:nvPr>
            <p:ph idx="1"/>
          </p:nvPr>
        </p:nvSpPr>
        <p:spPr>
          <a:xfrm>
            <a:off x="1451579" y="2015732"/>
            <a:ext cx="9603275" cy="3450613"/>
          </a:xfrm>
        </p:spPr>
        <p:txBody>
          <a:bodyPr/>
          <a:lstStyle/>
          <a:p>
            <a:pPr marL="0" indent="0">
              <a:buNone/>
            </a:pPr>
            <a:r>
              <a:rPr lang="en-US" sz="2600" dirty="0"/>
              <a:t>As a group, discuss:</a:t>
            </a:r>
          </a:p>
          <a:p>
            <a:r>
              <a:rPr lang="en-US" sz="2600" dirty="0"/>
              <a:t>What are the ways your clinic can support responsive parenting?</a:t>
            </a:r>
          </a:p>
          <a:p>
            <a:r>
              <a:rPr lang="en-US" sz="2600" dirty="0"/>
              <a:t>How might the clinic environment be changed to help support parenting?</a:t>
            </a:r>
          </a:p>
          <a:p>
            <a:r>
              <a:rPr lang="en-US" sz="2600" dirty="0"/>
              <a:t>What parenting resources are available in your community?</a:t>
            </a:r>
          </a:p>
          <a:p>
            <a:pPr marL="0" indent="0">
              <a:buNone/>
            </a:pPr>
            <a:endParaRPr lang="en-US" sz="2600" dirty="0"/>
          </a:p>
          <a:p>
            <a:endParaRPr lang="en-US" dirty="0"/>
          </a:p>
        </p:txBody>
      </p:sp>
      <p:sp>
        <p:nvSpPr>
          <p:cNvPr id="5" name="Slide Number Placeholder 4">
            <a:extLst>
              <a:ext uri="{FF2B5EF4-FFF2-40B4-BE49-F238E27FC236}">
                <a16:creationId xmlns:a16="http://schemas.microsoft.com/office/drawing/2014/main" id="{D4B22625-76F8-4028-9E35-C3430CFE2B13}"/>
              </a:ext>
            </a:extLst>
          </p:cNvPr>
          <p:cNvSpPr>
            <a:spLocks noGrp="1"/>
          </p:cNvSpPr>
          <p:nvPr>
            <p:ph type="sldNum" sz="quarter" idx="12"/>
          </p:nvPr>
        </p:nvSpPr>
        <p:spPr>
          <a:xfrm>
            <a:off x="480060" y="798973"/>
            <a:ext cx="811019" cy="503578"/>
          </a:xfrm>
        </p:spPr>
        <p:txBody>
          <a:bodyPr/>
          <a:lstStyle/>
          <a:p>
            <a:fld id="{401CF334-2D5C-4859-84A6-CA7E6E43FAEB}" type="slidenum">
              <a:rPr lang="en-US" smtClean="0"/>
              <a:t>43</a:t>
            </a:fld>
            <a:endParaRPr lang="en-US"/>
          </a:p>
        </p:txBody>
      </p:sp>
    </p:spTree>
    <p:extLst>
      <p:ext uri="{BB962C8B-B14F-4D97-AF65-F5344CB8AC3E}">
        <p14:creationId xmlns:p14="http://schemas.microsoft.com/office/powerpoint/2010/main" val="65339068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D0540-A40C-4FF3-BC7F-F0101DFD141C}"/>
              </a:ext>
            </a:extLst>
          </p:cNvPr>
          <p:cNvSpPr>
            <a:spLocks noGrp="1"/>
          </p:cNvSpPr>
          <p:nvPr>
            <p:ph type="title"/>
          </p:nvPr>
        </p:nvSpPr>
        <p:spPr/>
        <p:txBody>
          <a:bodyPr/>
          <a:lstStyle/>
          <a:p>
            <a:r>
              <a:rPr lang="en-US" dirty="0"/>
              <a:t>Parenting can be a difficult conversation</a:t>
            </a:r>
          </a:p>
        </p:txBody>
      </p:sp>
      <p:sp>
        <p:nvSpPr>
          <p:cNvPr id="3" name="Content Placeholder 2">
            <a:extLst>
              <a:ext uri="{FF2B5EF4-FFF2-40B4-BE49-F238E27FC236}">
                <a16:creationId xmlns:a16="http://schemas.microsoft.com/office/drawing/2014/main" id="{3E86B520-08E1-4DCA-8B98-CC80248CDE96}"/>
              </a:ext>
            </a:extLst>
          </p:cNvPr>
          <p:cNvSpPr>
            <a:spLocks noGrp="1"/>
          </p:cNvSpPr>
          <p:nvPr>
            <p:ph idx="1"/>
          </p:nvPr>
        </p:nvSpPr>
        <p:spPr/>
        <p:txBody>
          <a:bodyPr>
            <a:normAutofit/>
          </a:bodyPr>
          <a:lstStyle/>
          <a:p>
            <a:r>
              <a:rPr lang="en-US" sz="2800" dirty="0"/>
              <a:t>More opportunities for discussion and exploration of responsive parenting will be included in the September face-to-face RENEW training for WIC certifiers</a:t>
            </a:r>
          </a:p>
        </p:txBody>
      </p:sp>
      <p:sp>
        <p:nvSpPr>
          <p:cNvPr id="4" name="Slide Number Placeholder 3">
            <a:extLst>
              <a:ext uri="{FF2B5EF4-FFF2-40B4-BE49-F238E27FC236}">
                <a16:creationId xmlns:a16="http://schemas.microsoft.com/office/drawing/2014/main" id="{59F3573F-C337-4ACF-9570-43F72D45393B}"/>
              </a:ext>
            </a:extLst>
          </p:cNvPr>
          <p:cNvSpPr>
            <a:spLocks noGrp="1"/>
          </p:cNvSpPr>
          <p:nvPr>
            <p:ph type="sldNum" sz="quarter" idx="12"/>
          </p:nvPr>
        </p:nvSpPr>
        <p:spPr/>
        <p:txBody>
          <a:bodyPr/>
          <a:lstStyle/>
          <a:p>
            <a:fld id="{401CF334-2D5C-4859-84A6-CA7E6E43FAEB}" type="slidenum">
              <a:rPr lang="en-US" smtClean="0"/>
              <a:t>44</a:t>
            </a:fld>
            <a:endParaRPr lang="en-US"/>
          </a:p>
        </p:txBody>
      </p:sp>
      <p:pic>
        <p:nvPicPr>
          <p:cNvPr id="6" name="Picture 5">
            <a:extLst>
              <a:ext uri="{FF2B5EF4-FFF2-40B4-BE49-F238E27FC236}">
                <a16:creationId xmlns:a16="http://schemas.microsoft.com/office/drawing/2014/main" id="{41359453-BE30-4D95-8218-AF0D0FF6A8D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32963" y="4278115"/>
            <a:ext cx="3547879" cy="896114"/>
          </a:xfrm>
          <a:prstGeom prst="rect">
            <a:avLst/>
          </a:prstGeom>
        </p:spPr>
      </p:pic>
    </p:spTree>
    <p:extLst>
      <p:ext uri="{BB962C8B-B14F-4D97-AF65-F5344CB8AC3E}">
        <p14:creationId xmlns:p14="http://schemas.microsoft.com/office/powerpoint/2010/main" val="179302056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2D005-F5FD-48BB-B1AE-B61B0683E9D8}"/>
              </a:ext>
            </a:extLst>
          </p:cNvPr>
          <p:cNvSpPr>
            <a:spLocks noGrp="1"/>
          </p:cNvSpPr>
          <p:nvPr>
            <p:ph type="title"/>
          </p:nvPr>
        </p:nvSpPr>
        <p:spPr/>
        <p:txBody>
          <a:bodyPr/>
          <a:lstStyle/>
          <a:p>
            <a:r>
              <a:rPr lang="en-US" dirty="0"/>
              <a:t>Thank you!</a:t>
            </a:r>
          </a:p>
        </p:txBody>
      </p:sp>
      <p:sp>
        <p:nvSpPr>
          <p:cNvPr id="3" name="Content Placeholder 2">
            <a:extLst>
              <a:ext uri="{FF2B5EF4-FFF2-40B4-BE49-F238E27FC236}">
                <a16:creationId xmlns:a16="http://schemas.microsoft.com/office/drawing/2014/main" id="{7D00AD0A-0F28-458D-871A-D9D044854F20}"/>
              </a:ext>
            </a:extLst>
          </p:cNvPr>
          <p:cNvSpPr>
            <a:spLocks noGrp="1"/>
          </p:cNvSpPr>
          <p:nvPr>
            <p:ph idx="1"/>
          </p:nvPr>
        </p:nvSpPr>
        <p:spPr/>
        <p:txBody>
          <a:bodyPr>
            <a:normAutofit/>
          </a:bodyPr>
          <a:lstStyle/>
          <a:p>
            <a:r>
              <a:rPr lang="en-US" sz="3200" dirty="0"/>
              <a:t>We welcome your feedback!</a:t>
            </a:r>
          </a:p>
          <a:p>
            <a:r>
              <a:rPr lang="en-US" sz="3200" dirty="0"/>
              <a:t>Questions, comments, considerations about this presentation can be sent to Cheryl Alto </a:t>
            </a:r>
            <a:r>
              <a:rPr lang="en-US" sz="3200" dirty="0">
                <a:hlinkClick r:id="rId3"/>
              </a:rPr>
              <a:t>cheryl.l.alto@state.or.us</a:t>
            </a:r>
            <a:r>
              <a:rPr lang="en-US" sz="3200" dirty="0"/>
              <a:t> or 971-673-0057</a:t>
            </a:r>
          </a:p>
        </p:txBody>
      </p:sp>
      <p:sp>
        <p:nvSpPr>
          <p:cNvPr id="5" name="Slide Number Placeholder 4">
            <a:extLst>
              <a:ext uri="{FF2B5EF4-FFF2-40B4-BE49-F238E27FC236}">
                <a16:creationId xmlns:a16="http://schemas.microsoft.com/office/drawing/2014/main" id="{2227FE30-5600-4645-9FD2-0DABC1C84B52}"/>
              </a:ext>
            </a:extLst>
          </p:cNvPr>
          <p:cNvSpPr>
            <a:spLocks noGrp="1"/>
          </p:cNvSpPr>
          <p:nvPr>
            <p:ph type="sldNum" sz="quarter" idx="12"/>
          </p:nvPr>
        </p:nvSpPr>
        <p:spPr/>
        <p:txBody>
          <a:bodyPr/>
          <a:lstStyle/>
          <a:p>
            <a:fld id="{401CF334-2D5C-4859-84A6-CA7E6E43FAEB}" type="slidenum">
              <a:rPr lang="en-US" smtClean="0"/>
              <a:t>45</a:t>
            </a:fld>
            <a:endParaRPr lang="en-US"/>
          </a:p>
        </p:txBody>
      </p:sp>
    </p:spTree>
    <p:extLst>
      <p:ext uri="{BB962C8B-B14F-4D97-AF65-F5344CB8AC3E}">
        <p14:creationId xmlns:p14="http://schemas.microsoft.com/office/powerpoint/2010/main" val="360731282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1F7CD-DE1D-4D94-B988-13EAB0CDCFDB}"/>
              </a:ext>
            </a:extLst>
          </p:cNvPr>
          <p:cNvSpPr>
            <a:spLocks noGrp="1"/>
          </p:cNvSpPr>
          <p:nvPr>
            <p:ph type="title"/>
          </p:nvPr>
        </p:nvSpPr>
        <p:spPr/>
        <p:txBody>
          <a:bodyPr/>
          <a:lstStyle/>
          <a:p>
            <a:r>
              <a:rPr lang="en-US" dirty="0"/>
              <a:t>Additional resources</a:t>
            </a:r>
          </a:p>
        </p:txBody>
      </p:sp>
      <p:sp>
        <p:nvSpPr>
          <p:cNvPr id="3" name="Content Placeholder 2">
            <a:extLst>
              <a:ext uri="{FF2B5EF4-FFF2-40B4-BE49-F238E27FC236}">
                <a16:creationId xmlns:a16="http://schemas.microsoft.com/office/drawing/2014/main" id="{841E2B01-8E6F-4B18-A423-9042220C43A3}"/>
              </a:ext>
            </a:extLst>
          </p:cNvPr>
          <p:cNvSpPr>
            <a:spLocks noGrp="1"/>
          </p:cNvSpPr>
          <p:nvPr>
            <p:ph idx="1"/>
          </p:nvPr>
        </p:nvSpPr>
        <p:spPr/>
        <p:txBody>
          <a:bodyPr/>
          <a:lstStyle/>
          <a:p>
            <a:r>
              <a:rPr lang="en-US" dirty="0"/>
              <a:t>Center on the Developing Child, Harvard University </a:t>
            </a:r>
            <a:r>
              <a:rPr lang="en-US" dirty="0">
                <a:hlinkClick r:id="rId3"/>
              </a:rPr>
              <a:t>https://developingchild.harvard.edu/</a:t>
            </a:r>
            <a:endParaRPr lang="en-US" dirty="0"/>
          </a:p>
          <a:p>
            <a:r>
              <a:rPr lang="en-US" dirty="0"/>
              <a:t>Vroom </a:t>
            </a:r>
            <a:r>
              <a:rPr lang="en-US" dirty="0">
                <a:hlinkClick r:id="rId4"/>
              </a:rPr>
              <a:t>https://www.brainbuildingoregon.com/project/vroom/</a:t>
            </a:r>
            <a:endParaRPr lang="en-US" dirty="0"/>
          </a:p>
          <a:p>
            <a:r>
              <a:rPr lang="en-US" dirty="0"/>
              <a:t>Oregon Parenting Education Collaborative </a:t>
            </a:r>
            <a:r>
              <a:rPr lang="en-US" dirty="0">
                <a:hlinkClick r:id="rId5"/>
              </a:rPr>
              <a:t>https://orparenting.org/</a:t>
            </a:r>
            <a:endParaRPr lang="en-US" dirty="0"/>
          </a:p>
          <a:p>
            <a:r>
              <a:rPr lang="en-US" dirty="0"/>
              <a:t>Zero to Three </a:t>
            </a:r>
            <a:r>
              <a:rPr lang="en-US" dirty="0">
                <a:hlinkClick r:id="rId6"/>
              </a:rPr>
              <a:t>https://www.zerotothree.org/</a:t>
            </a:r>
            <a:endParaRPr lang="en-US" dirty="0"/>
          </a:p>
          <a:p>
            <a:r>
              <a:rPr lang="en-US" dirty="0"/>
              <a:t>Child Trends </a:t>
            </a:r>
            <a:r>
              <a:rPr lang="en-US" dirty="0">
                <a:hlinkClick r:id="rId7"/>
              </a:rPr>
              <a:t>https://www.childtrends.org/</a:t>
            </a:r>
            <a:endParaRPr lang="en-US" dirty="0"/>
          </a:p>
          <a:p>
            <a:r>
              <a:rPr lang="en-US" dirty="0"/>
              <a:t>CDC Learn the Signs. Act Early </a:t>
            </a:r>
            <a:r>
              <a:rPr lang="en-US"/>
              <a:t>Resources for WIC </a:t>
            </a:r>
            <a:r>
              <a:rPr lang="en-US">
                <a:hlinkClick r:id="rId8"/>
              </a:rPr>
              <a:t>https://www.cdc.gov/ncbddd/actearly/wic-providers.html</a:t>
            </a:r>
            <a:endParaRPr lang="en-US"/>
          </a:p>
          <a:p>
            <a:pPr marL="0" indent="0">
              <a:buNone/>
            </a:pPr>
            <a:endParaRPr lang="en-US" dirty="0"/>
          </a:p>
          <a:p>
            <a:endParaRPr lang="en-US" dirty="0"/>
          </a:p>
        </p:txBody>
      </p:sp>
      <p:sp>
        <p:nvSpPr>
          <p:cNvPr id="4" name="Slide Number Placeholder 3">
            <a:extLst>
              <a:ext uri="{FF2B5EF4-FFF2-40B4-BE49-F238E27FC236}">
                <a16:creationId xmlns:a16="http://schemas.microsoft.com/office/drawing/2014/main" id="{A02DED20-8FCC-4405-B0AF-66F030A89E02}"/>
              </a:ext>
            </a:extLst>
          </p:cNvPr>
          <p:cNvSpPr>
            <a:spLocks noGrp="1"/>
          </p:cNvSpPr>
          <p:nvPr>
            <p:ph type="sldNum" sz="quarter" idx="12"/>
          </p:nvPr>
        </p:nvSpPr>
        <p:spPr/>
        <p:txBody>
          <a:bodyPr/>
          <a:lstStyle/>
          <a:p>
            <a:fld id="{401CF334-2D5C-4859-84A6-CA7E6E43FAEB}" type="slidenum">
              <a:rPr lang="en-US" smtClean="0"/>
              <a:t>46</a:t>
            </a:fld>
            <a:endParaRPr lang="en-US"/>
          </a:p>
        </p:txBody>
      </p:sp>
    </p:spTree>
    <p:extLst>
      <p:ext uri="{BB962C8B-B14F-4D97-AF65-F5344CB8AC3E}">
        <p14:creationId xmlns:p14="http://schemas.microsoft.com/office/powerpoint/2010/main" val="36025031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010F54F-0E8A-4A1D-9D1C-208DB62518D8}"/>
              </a:ext>
            </a:extLst>
          </p:cNvPr>
          <p:cNvSpPr>
            <a:spLocks noGrp="1"/>
          </p:cNvSpPr>
          <p:nvPr>
            <p:ph type="title"/>
          </p:nvPr>
        </p:nvSpPr>
        <p:spPr/>
        <p:txBody>
          <a:bodyPr/>
          <a:lstStyle/>
          <a:p>
            <a:endParaRPr lang="en-US" dirty="0"/>
          </a:p>
        </p:txBody>
      </p:sp>
      <p:sp>
        <p:nvSpPr>
          <p:cNvPr id="8" name="Content Placeholder 7">
            <a:extLst>
              <a:ext uri="{FF2B5EF4-FFF2-40B4-BE49-F238E27FC236}">
                <a16:creationId xmlns:a16="http://schemas.microsoft.com/office/drawing/2014/main" id="{D21A4A08-FBA3-47E8-B60E-9D058812E894}"/>
              </a:ext>
            </a:extLst>
          </p:cNvPr>
          <p:cNvSpPr>
            <a:spLocks noGrp="1"/>
          </p:cNvSpPr>
          <p:nvPr>
            <p:ph idx="1"/>
          </p:nvPr>
        </p:nvSpPr>
        <p:spPr/>
        <p:txBody>
          <a:bodyPr/>
          <a:lstStyle/>
          <a:p>
            <a:endParaRPr lang="en-US" dirty="0"/>
          </a:p>
          <a:p>
            <a:endParaRPr lang="en-US" dirty="0"/>
          </a:p>
          <a:p>
            <a:pPr marL="0" indent="0" algn="ctr">
              <a:buNone/>
            </a:pPr>
            <a:r>
              <a:rPr lang="en-US" sz="5400" dirty="0"/>
              <a:t>Who is a Parent?</a:t>
            </a:r>
          </a:p>
        </p:txBody>
      </p:sp>
      <p:sp>
        <p:nvSpPr>
          <p:cNvPr id="3" name="Slide Number Placeholder 2">
            <a:extLst>
              <a:ext uri="{FF2B5EF4-FFF2-40B4-BE49-F238E27FC236}">
                <a16:creationId xmlns:a16="http://schemas.microsoft.com/office/drawing/2014/main" id="{97C532F6-2FAA-40C0-872C-9A1E56767E99}"/>
              </a:ext>
            </a:extLst>
          </p:cNvPr>
          <p:cNvSpPr>
            <a:spLocks noGrp="1"/>
          </p:cNvSpPr>
          <p:nvPr>
            <p:ph type="sldNum" sz="quarter" idx="12"/>
          </p:nvPr>
        </p:nvSpPr>
        <p:spPr/>
        <p:txBody>
          <a:bodyPr/>
          <a:lstStyle/>
          <a:p>
            <a:fld id="{401CF334-2D5C-4859-84A6-CA7E6E43FAEB}" type="slidenum">
              <a:rPr lang="en-US" smtClean="0"/>
              <a:t>5</a:t>
            </a:fld>
            <a:endParaRPr lang="en-US"/>
          </a:p>
        </p:txBody>
      </p:sp>
    </p:spTree>
    <p:extLst>
      <p:ext uri="{BB962C8B-B14F-4D97-AF65-F5344CB8AC3E}">
        <p14:creationId xmlns:p14="http://schemas.microsoft.com/office/powerpoint/2010/main" val="11114416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CE580D1-F917-4567-AFB4-99AA9B52ADF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4" name="Picture 13">
            <a:extLst>
              <a:ext uri="{FF2B5EF4-FFF2-40B4-BE49-F238E27FC236}">
                <a16:creationId xmlns:a16="http://schemas.microsoft.com/office/drawing/2014/main" id="{1F5620B8-A2D8-4568-B566-F0453A0D9167}"/>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6" name="Straight Connector 15">
            <a:extLst>
              <a:ext uri="{FF2B5EF4-FFF2-40B4-BE49-F238E27FC236}">
                <a16:creationId xmlns:a16="http://schemas.microsoft.com/office/drawing/2014/main" id="{1C7D2BA4-4B7A-4596-8BCC-5CF715423894}"/>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9D4B225-18E9-4C5B-94D8-2ABE6D161E4A}"/>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20" name="Rectangle 19">
            <a:extLst>
              <a:ext uri="{FF2B5EF4-FFF2-40B4-BE49-F238E27FC236}">
                <a16:creationId xmlns:a16="http://schemas.microsoft.com/office/drawing/2014/main" id="{021A4066-B261-49FE-952E-A0FE3EE75CD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81958111-BC13-4D45-AB27-0C2C83F9BA6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pic>
        <p:nvPicPr>
          <p:cNvPr id="24" name="Picture 23">
            <a:extLst>
              <a:ext uri="{FF2B5EF4-FFF2-40B4-BE49-F238E27FC236}">
                <a16:creationId xmlns:a16="http://schemas.microsoft.com/office/drawing/2014/main" id="{D42F4933-2ECF-4EE5-BCE4-F19E3CA609FE}"/>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6" name="Straight Connector 25">
            <a:extLst>
              <a:ext uri="{FF2B5EF4-FFF2-40B4-BE49-F238E27FC236}">
                <a16:creationId xmlns:a16="http://schemas.microsoft.com/office/drawing/2014/main" id="{C6FAC23C-014D-4AC5-AD1B-36F7D0E7EF32}"/>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381B4579-E2EA-4BD7-94FF-0A0BEE135C6B}"/>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3530885" cy="0"/>
          </a:xfrm>
          <a:prstGeom prst="line">
            <a:avLst/>
          </a:prstGeom>
          <a:ln w="31750"/>
        </p:spPr>
        <p:style>
          <a:lnRef idx="3">
            <a:schemeClr val="accent1"/>
          </a:lnRef>
          <a:fillRef idx="0">
            <a:schemeClr val="accent1"/>
          </a:fillRef>
          <a:effectRef idx="2">
            <a:schemeClr val="accent1"/>
          </a:effectRef>
          <a:fontRef idx="minor">
            <a:schemeClr val="tx1"/>
          </a:fontRef>
        </p:style>
      </p:cxnSp>
      <p:grpSp>
        <p:nvGrpSpPr>
          <p:cNvPr id="30" name="Group 29">
            <a:extLst>
              <a:ext uri="{FF2B5EF4-FFF2-40B4-BE49-F238E27FC236}">
                <a16:creationId xmlns:a16="http://schemas.microsoft.com/office/drawing/2014/main" id="{82188758-E18A-4CE5-9D03-F4BF5D887C3F}"/>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60131" y="482171"/>
            <a:ext cx="6091791" cy="5149101"/>
            <a:chOff x="5446003" y="583365"/>
            <a:chExt cx="6091790" cy="5181928"/>
          </a:xfrm>
        </p:grpSpPr>
        <p:sp>
          <p:nvSpPr>
            <p:cNvPr id="31" name="Rectangle 30">
              <a:extLst>
                <a:ext uri="{FF2B5EF4-FFF2-40B4-BE49-F238E27FC236}">
                  <a16:creationId xmlns:a16="http://schemas.microsoft.com/office/drawing/2014/main" id="{821513DD-C15F-4381-AEA6-ED9E5E218CA6}"/>
                </a:ext>
              </a:extLst>
            </p:cNvPr>
            <p:cNvSpPr/>
            <p:nvPr>
              <p:extLst>
                <p:ext uri="{386F3935-93C4-4BCD-93E2-E3B085C9AB24}">
                  <p16:designElem xmlns:p16="http://schemas.microsoft.com/office/powerpoint/2015/main" val="1"/>
                </p:ext>
              </p:extLst>
            </p:nvPr>
          </p:nvSpPr>
          <p:spPr>
            <a:xfrm>
              <a:off x="5446003" y="583365"/>
              <a:ext cx="6091790"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CED2DE01-7F43-4858-85FC-27022DA78120}"/>
                </a:ext>
              </a:extLst>
            </p:cNvPr>
            <p:cNvSpPr/>
            <p:nvPr>
              <p:extLst>
                <p:ext uri="{386F3935-93C4-4BCD-93E2-E3B085C9AB24}">
                  <p16:designElem xmlns:p16="http://schemas.microsoft.com/office/powerpoint/2015/main" val="1"/>
                </p:ext>
              </p:extLst>
            </p:nvPr>
          </p:nvSpPr>
          <p:spPr>
            <a:xfrm>
              <a:off x="5764828" y="915807"/>
              <a:ext cx="5461779"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7" name="Picture Placeholder 6"/>
          <p:cNvPicPr>
            <a:picLocks noGrp="1" noChangeAspect="1"/>
          </p:cNvPicPr>
          <p:nvPr>
            <p:ph type="pic" idx="1"/>
          </p:nvPr>
        </p:nvPicPr>
        <p:blipFill rotWithShape="1">
          <a:blip r:embed="rId4">
            <a:extLst>
              <a:ext uri="{28A0092B-C50C-407E-A947-70E740481C1C}">
                <a14:useLocalDpi xmlns:a14="http://schemas.microsoft.com/office/drawing/2010/main" val="0"/>
              </a:ext>
            </a:extLst>
          </a:blip>
          <a:srcRect l="6838" r="22390" b="2"/>
          <a:stretch/>
        </p:blipFill>
        <p:spPr>
          <a:xfrm>
            <a:off x="6093926" y="1116345"/>
            <a:ext cx="4821551" cy="3866172"/>
          </a:xfrm>
          <a:prstGeom prst="rect">
            <a:avLst/>
          </a:prstGeom>
        </p:spPr>
      </p:pic>
      <p:sp>
        <p:nvSpPr>
          <p:cNvPr id="3" name="Title 2">
            <a:extLst>
              <a:ext uri="{FF2B5EF4-FFF2-40B4-BE49-F238E27FC236}">
                <a16:creationId xmlns:a16="http://schemas.microsoft.com/office/drawing/2014/main" id="{5D9D78AA-A8E2-46FE-86D9-D2D54E1C87C8}"/>
              </a:ext>
            </a:extLst>
          </p:cNvPr>
          <p:cNvSpPr>
            <a:spLocks noGrp="1"/>
          </p:cNvSpPr>
          <p:nvPr>
            <p:ph type="title"/>
          </p:nvPr>
        </p:nvSpPr>
        <p:spPr>
          <a:xfrm>
            <a:off x="1451580" y="804520"/>
            <a:ext cx="3530157" cy="1049235"/>
          </a:xfrm>
        </p:spPr>
        <p:txBody>
          <a:bodyPr vert="horz" lIns="91440" tIns="45720" rIns="91440" bIns="45720" rtlCol="0" anchor="t">
            <a:normAutofit/>
          </a:bodyPr>
          <a:lstStyle/>
          <a:p>
            <a:r>
              <a:rPr lang="en-US" dirty="0"/>
              <a:t>Parents</a:t>
            </a:r>
          </a:p>
        </p:txBody>
      </p:sp>
      <p:sp>
        <p:nvSpPr>
          <p:cNvPr id="6" name="Text Placeholder 5"/>
          <p:cNvSpPr>
            <a:spLocks noGrp="1"/>
          </p:cNvSpPr>
          <p:nvPr>
            <p:ph type="body" sz="half" idx="2"/>
          </p:nvPr>
        </p:nvSpPr>
        <p:spPr>
          <a:xfrm>
            <a:off x="676657" y="2015732"/>
            <a:ext cx="4301448" cy="3450613"/>
          </a:xfrm>
        </p:spPr>
        <p:txBody>
          <a:bodyPr vert="horz" lIns="91440" tIns="45720" rIns="91440" bIns="45720" rtlCol="0" anchor="t">
            <a:normAutofit/>
          </a:bodyPr>
          <a:lstStyle/>
          <a:p>
            <a:pPr indent="-228600">
              <a:buFont typeface="Arial" panose="020B0604020202020204" pitchFamily="34" charset="0"/>
              <a:buChar char="•"/>
            </a:pPr>
            <a:r>
              <a:rPr lang="en-US" sz="2400" dirty="0"/>
              <a:t>A parent includes all individuals who assume the responsibility of caring for the well-being and development of a child.</a:t>
            </a:r>
          </a:p>
          <a:p>
            <a:pPr indent="-228600">
              <a:buFont typeface="Arial" panose="020B0604020202020204" pitchFamily="34" charset="0"/>
              <a:buChar char="•"/>
            </a:pPr>
            <a:r>
              <a:rPr lang="en-US" sz="2400" dirty="0"/>
              <a:t>A parent can be…..biological, adoptive, foster, grandparent, sibling….</a:t>
            </a:r>
          </a:p>
          <a:p>
            <a:pPr indent="-22860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2FAB0992-050B-4AF9-B688-085DD6F5CDFB}"/>
              </a:ext>
            </a:extLst>
          </p:cNvPr>
          <p:cNvSpPr>
            <a:spLocks noGrp="1"/>
          </p:cNvSpPr>
          <p:nvPr>
            <p:ph type="sldNum" sz="quarter" idx="12"/>
          </p:nvPr>
        </p:nvSpPr>
        <p:spPr/>
        <p:txBody>
          <a:bodyPr/>
          <a:lstStyle/>
          <a:p>
            <a:fld id="{401CF334-2D5C-4859-84A6-CA7E6E43FAEB}" type="slidenum">
              <a:rPr lang="en-US" smtClean="0"/>
              <a:t>6</a:t>
            </a:fld>
            <a:endParaRPr lang="en-US"/>
          </a:p>
        </p:txBody>
      </p:sp>
    </p:spTree>
    <p:extLst>
      <p:ext uri="{BB962C8B-B14F-4D97-AF65-F5344CB8AC3E}">
        <p14:creationId xmlns:p14="http://schemas.microsoft.com/office/powerpoint/2010/main" val="27698855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1CE580D1-F917-4567-AFB4-99AA9B52AD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4" name="Picture 73">
            <a:extLst>
              <a:ext uri="{FF2B5EF4-FFF2-40B4-BE49-F238E27FC236}">
                <a16:creationId xmlns:a16="http://schemas.microsoft.com/office/drawing/2014/main" id="{1F5620B8-A2D8-4568-B566-F0453A0D9167}"/>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76" name="Straight Connector 75">
            <a:extLst>
              <a:ext uri="{FF2B5EF4-FFF2-40B4-BE49-F238E27FC236}">
                <a16:creationId xmlns:a16="http://schemas.microsoft.com/office/drawing/2014/main" id="{1C7D2BA4-4B7A-4596-8BCC-5CF715423894}"/>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C9D4B225-18E9-4C5B-94D8-2ABE6D161E4A}"/>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80" name="Rectangle 79">
            <a:extLst>
              <a:ext uri="{FF2B5EF4-FFF2-40B4-BE49-F238E27FC236}">
                <a16:creationId xmlns:a16="http://schemas.microsoft.com/office/drawing/2014/main" id="{021A4066-B261-49FE-952E-A0FE3EE75CD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2" name="Straight Connector 81">
            <a:extLst>
              <a:ext uri="{FF2B5EF4-FFF2-40B4-BE49-F238E27FC236}">
                <a16:creationId xmlns:a16="http://schemas.microsoft.com/office/drawing/2014/main" id="{381B4579-E2EA-4BD7-94FF-0A0BEE135C6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3530885"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84" name="Rectangle 83">
            <a:extLst>
              <a:ext uri="{FF2B5EF4-FFF2-40B4-BE49-F238E27FC236}">
                <a16:creationId xmlns:a16="http://schemas.microsoft.com/office/drawing/2014/main" id="{81958111-BC13-4D45-AB27-0C2C83F9BA6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pSp>
        <p:nvGrpSpPr>
          <p:cNvPr id="86" name="Group 85">
            <a:extLst>
              <a:ext uri="{FF2B5EF4-FFF2-40B4-BE49-F238E27FC236}">
                <a16:creationId xmlns:a16="http://schemas.microsoft.com/office/drawing/2014/main" id="{82188758-E18A-4CE5-9D03-F4BF5D887C3F}"/>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60131" y="482171"/>
            <a:ext cx="6091791" cy="5149101"/>
            <a:chOff x="5446003" y="583365"/>
            <a:chExt cx="6091790" cy="5181928"/>
          </a:xfrm>
        </p:grpSpPr>
        <p:sp>
          <p:nvSpPr>
            <p:cNvPr id="87" name="Rectangle 86">
              <a:extLst>
                <a:ext uri="{FF2B5EF4-FFF2-40B4-BE49-F238E27FC236}">
                  <a16:creationId xmlns:a16="http://schemas.microsoft.com/office/drawing/2014/main" id="{821513DD-C15F-4381-AEA6-ED9E5E218CA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446003" y="583365"/>
              <a:ext cx="6091790"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 name="Rectangle 87">
              <a:extLst>
                <a:ext uri="{FF2B5EF4-FFF2-40B4-BE49-F238E27FC236}">
                  <a16:creationId xmlns:a16="http://schemas.microsoft.com/office/drawing/2014/main" id="{CED2DE01-7F43-4858-85FC-27022DA7812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764828" y="915807"/>
              <a:ext cx="5461779"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9" name="Picture Placeholder 8">
            <a:extLst>
              <a:ext uri="{FF2B5EF4-FFF2-40B4-BE49-F238E27FC236}">
                <a16:creationId xmlns:a16="http://schemas.microsoft.com/office/drawing/2014/main" id="{569475D3-4386-4D2E-8B3F-8415CC164BDF}"/>
              </a:ext>
            </a:extLst>
          </p:cNvPr>
          <p:cNvPicPr>
            <a:picLocks noGrp="1" noChangeAspect="1"/>
          </p:cNvPicPr>
          <p:nvPr>
            <p:ph type="pic" idx="1"/>
          </p:nvPr>
        </p:nvPicPr>
        <p:blipFill rotWithShape="1">
          <a:blip r:embed="rId4">
            <a:extLst>
              <a:ext uri="{28A0092B-C50C-407E-A947-70E740481C1C}">
                <a14:useLocalDpi xmlns:a14="http://schemas.microsoft.com/office/drawing/2010/main" val="0"/>
              </a:ext>
            </a:extLst>
          </a:blip>
          <a:srcRect l="11086" r="18142" b="2"/>
          <a:stretch/>
        </p:blipFill>
        <p:spPr>
          <a:xfrm>
            <a:off x="6093926" y="1116345"/>
            <a:ext cx="4821551" cy="3866172"/>
          </a:xfrm>
          <a:prstGeom prst="rect">
            <a:avLst/>
          </a:prstGeom>
        </p:spPr>
      </p:pic>
      <p:pic>
        <p:nvPicPr>
          <p:cNvPr id="90" name="Picture 89">
            <a:extLst>
              <a:ext uri="{FF2B5EF4-FFF2-40B4-BE49-F238E27FC236}">
                <a16:creationId xmlns:a16="http://schemas.microsoft.com/office/drawing/2014/main" id="{D42F4933-2ECF-4EE5-BCE4-F19E3CA609FE}"/>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92" name="Straight Connector 91">
            <a:extLst>
              <a:ext uri="{FF2B5EF4-FFF2-40B4-BE49-F238E27FC236}">
                <a16:creationId xmlns:a16="http://schemas.microsoft.com/office/drawing/2014/main" id="{C6FAC23C-014D-4AC5-AD1B-36F7D0E7EF32}"/>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83FA7F70-68BE-414D-966D-757A9176E179}"/>
              </a:ext>
            </a:extLst>
          </p:cNvPr>
          <p:cNvSpPr>
            <a:spLocks noGrp="1"/>
          </p:cNvSpPr>
          <p:nvPr>
            <p:ph type="title"/>
          </p:nvPr>
        </p:nvSpPr>
        <p:spPr>
          <a:xfrm>
            <a:off x="1451580" y="804520"/>
            <a:ext cx="3530157" cy="1049235"/>
          </a:xfrm>
        </p:spPr>
        <p:txBody>
          <a:bodyPr vert="horz" lIns="91440" tIns="45720" rIns="91440" bIns="45720" rtlCol="0" anchor="t">
            <a:normAutofit/>
          </a:bodyPr>
          <a:lstStyle/>
          <a:p>
            <a:r>
              <a:rPr lang="en-US" sz="2500"/>
              <a:t>Parents want the best for their child</a:t>
            </a:r>
          </a:p>
        </p:txBody>
      </p:sp>
      <p:sp>
        <p:nvSpPr>
          <p:cNvPr id="4" name="Text Placeholder 3">
            <a:extLst>
              <a:ext uri="{FF2B5EF4-FFF2-40B4-BE49-F238E27FC236}">
                <a16:creationId xmlns:a16="http://schemas.microsoft.com/office/drawing/2014/main" id="{1482FFDB-1BE3-473F-8476-CFE34C73EA0E}"/>
              </a:ext>
            </a:extLst>
          </p:cNvPr>
          <p:cNvSpPr>
            <a:spLocks noGrp="1"/>
          </p:cNvSpPr>
          <p:nvPr>
            <p:ph type="body" sz="half" idx="2"/>
          </p:nvPr>
        </p:nvSpPr>
        <p:spPr>
          <a:xfrm>
            <a:off x="1451581" y="2015732"/>
            <a:ext cx="3526523" cy="3450613"/>
          </a:xfrm>
        </p:spPr>
        <p:txBody>
          <a:bodyPr vert="horz" lIns="91440" tIns="45720" rIns="91440" bIns="45720" rtlCol="0" anchor="t">
            <a:normAutofit/>
          </a:bodyPr>
          <a:lstStyle/>
          <a:p>
            <a:pPr indent="-228600">
              <a:buFont typeface="Arial" panose="020B0604020202020204" pitchFamily="34" charset="0"/>
              <a:buChar char="•"/>
            </a:pPr>
            <a:r>
              <a:rPr lang="en-US" dirty="0"/>
              <a:t>Parents have hopes and dreams for their children – a good life, a strong future story </a:t>
            </a:r>
          </a:p>
          <a:p>
            <a:pPr indent="-228600">
              <a:buFont typeface="Arial" panose="020B0604020202020204" pitchFamily="34" charset="0"/>
              <a:buChar char="•"/>
            </a:pPr>
            <a:r>
              <a:rPr lang="en-US" dirty="0"/>
              <a:t>Children are opportunities for change for parents e.g. “I want to make a change in my life so that my child can have a better future than I have”</a:t>
            </a:r>
          </a:p>
        </p:txBody>
      </p:sp>
      <p:sp>
        <p:nvSpPr>
          <p:cNvPr id="5" name="Slide Number Placeholder 4">
            <a:extLst>
              <a:ext uri="{FF2B5EF4-FFF2-40B4-BE49-F238E27FC236}">
                <a16:creationId xmlns:a16="http://schemas.microsoft.com/office/drawing/2014/main" id="{E57CDF62-8139-4CE3-AD0B-9DAA4594A66E}"/>
              </a:ext>
            </a:extLst>
          </p:cNvPr>
          <p:cNvSpPr>
            <a:spLocks noGrp="1"/>
          </p:cNvSpPr>
          <p:nvPr>
            <p:ph type="sldNum" sz="quarter" idx="12"/>
          </p:nvPr>
        </p:nvSpPr>
        <p:spPr>
          <a:xfrm>
            <a:off x="480060" y="798973"/>
            <a:ext cx="811019" cy="503578"/>
          </a:xfrm>
        </p:spPr>
        <p:txBody>
          <a:bodyPr vert="horz" lIns="91440" tIns="45720" rIns="91440" bIns="45720" rtlCol="0" anchor="t">
            <a:normAutofit/>
          </a:bodyPr>
          <a:lstStyle/>
          <a:p>
            <a:pPr>
              <a:lnSpc>
                <a:spcPct val="90000"/>
              </a:lnSpc>
              <a:spcAft>
                <a:spcPts val="600"/>
              </a:spcAft>
            </a:pPr>
            <a:fld id="{401CF334-2D5C-4859-84A6-CA7E6E43FAEB}" type="slidenum">
              <a:rPr lang="en-US" smtClean="0"/>
              <a:pPr>
                <a:lnSpc>
                  <a:spcPct val="90000"/>
                </a:lnSpc>
                <a:spcAft>
                  <a:spcPts val="600"/>
                </a:spcAft>
              </a:pPr>
              <a:t>7</a:t>
            </a:fld>
            <a:endParaRPr lang="en-US"/>
          </a:p>
        </p:txBody>
      </p:sp>
    </p:spTree>
    <p:extLst>
      <p:ext uri="{BB962C8B-B14F-4D97-AF65-F5344CB8AC3E}">
        <p14:creationId xmlns:p14="http://schemas.microsoft.com/office/powerpoint/2010/main" val="6534470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CE580D1-F917-4567-AFB4-99AA9B52ADF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5" name="Picture 14">
            <a:extLst>
              <a:ext uri="{FF2B5EF4-FFF2-40B4-BE49-F238E27FC236}">
                <a16:creationId xmlns:a16="http://schemas.microsoft.com/office/drawing/2014/main" id="{1F5620B8-A2D8-4568-B566-F0453A0D9167}"/>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7" name="Straight Connector 16">
            <a:extLst>
              <a:ext uri="{FF2B5EF4-FFF2-40B4-BE49-F238E27FC236}">
                <a16:creationId xmlns:a16="http://schemas.microsoft.com/office/drawing/2014/main" id="{1C7D2BA4-4B7A-4596-8BCC-5CF715423894}"/>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C9D4B225-18E9-4C5B-94D8-2ABE6D161E4A}"/>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21" name="Rectangle 20">
            <a:extLst>
              <a:ext uri="{FF2B5EF4-FFF2-40B4-BE49-F238E27FC236}">
                <a16:creationId xmlns:a16="http://schemas.microsoft.com/office/drawing/2014/main" id="{10419CA0-BFB4-4390-AB8F-5DBFCA45D4D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596E9C81-ACBE-459E-A7D5-2BB824B68FD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pic>
        <p:nvPicPr>
          <p:cNvPr id="25" name="Picture 24">
            <a:extLst>
              <a:ext uri="{FF2B5EF4-FFF2-40B4-BE49-F238E27FC236}">
                <a16:creationId xmlns:a16="http://schemas.microsoft.com/office/drawing/2014/main" id="{08EC5C75-E28F-4899-9C2E-39431B82B740}"/>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7" name="Straight Connector 26">
            <a:extLst>
              <a:ext uri="{FF2B5EF4-FFF2-40B4-BE49-F238E27FC236}">
                <a16:creationId xmlns:a16="http://schemas.microsoft.com/office/drawing/2014/main" id="{46AAE0A1-60AD-4190-B85D-2DD8148369C7}"/>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5CF4C623-16D7-4722-8EFB-A5B0E3BC077D}"/>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7" y="1847088"/>
            <a:ext cx="5548039" cy="0"/>
          </a:xfrm>
          <a:prstGeom prst="line">
            <a:avLst/>
          </a:prstGeom>
          <a:ln w="31750"/>
        </p:spPr>
        <p:style>
          <a:lnRef idx="3">
            <a:schemeClr val="accent1"/>
          </a:lnRef>
          <a:fillRef idx="0">
            <a:schemeClr val="accent1"/>
          </a:fillRef>
          <a:effectRef idx="2">
            <a:schemeClr val="accent1"/>
          </a:effectRef>
          <a:fontRef idx="minor">
            <a:schemeClr val="tx1"/>
          </a:fontRef>
        </p:style>
      </p:cxnSp>
      <p:grpSp>
        <p:nvGrpSpPr>
          <p:cNvPr id="31" name="Group 30">
            <a:extLst>
              <a:ext uri="{FF2B5EF4-FFF2-40B4-BE49-F238E27FC236}">
                <a16:creationId xmlns:a16="http://schemas.microsoft.com/office/drawing/2014/main" id="{CEBDCB18-ABE5-43B0-8B68-89FEDAECB8B0}"/>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77388" y="482171"/>
            <a:ext cx="4074533" cy="5149101"/>
            <a:chOff x="7463259" y="583365"/>
            <a:chExt cx="4074533" cy="5181928"/>
          </a:xfrm>
        </p:grpSpPr>
        <p:sp>
          <p:nvSpPr>
            <p:cNvPr id="32" name="Rectangle 31">
              <a:extLst>
                <a:ext uri="{FF2B5EF4-FFF2-40B4-BE49-F238E27FC236}">
                  <a16:creationId xmlns:a16="http://schemas.microsoft.com/office/drawing/2014/main" id="{483C65C6-7268-490D-B4A8-927D45FAB62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7463259" y="583365"/>
              <a:ext cx="4074533"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6133D4A5-82E5-43A0-9FF0-81B7AC16CDF6}"/>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7776318" y="915807"/>
              <a:ext cx="3450289"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6" name="Content Placeholder 4">
            <a:extLst>
              <a:ext uri="{FF2B5EF4-FFF2-40B4-BE49-F238E27FC236}">
                <a16:creationId xmlns:a16="http://schemas.microsoft.com/office/drawing/2014/main" id="{7B2046E2-4B17-4628-AB58-29D35767C4C5}"/>
              </a:ext>
            </a:extLst>
          </p:cNvPr>
          <p:cNvPicPr>
            <a:picLocks noGrp="1" noChangeAspect="1"/>
          </p:cNvPicPr>
          <p:nvPr>
            <p:ph type="pic" idx="1"/>
          </p:nvPr>
        </p:nvPicPr>
        <p:blipFill rotWithShape="1">
          <a:blip r:embed="rId4">
            <a:extLst>
              <a:ext uri="{28A0092B-C50C-407E-A947-70E740481C1C}">
                <a14:useLocalDpi xmlns:a14="http://schemas.microsoft.com/office/drawing/2010/main" val="0"/>
              </a:ext>
            </a:extLst>
          </a:blip>
          <a:srcRect l="23712" r="27961"/>
          <a:stretch/>
        </p:blipFill>
        <p:spPr>
          <a:xfrm>
            <a:off x="8116373" y="1116345"/>
            <a:ext cx="2799103" cy="3866172"/>
          </a:xfrm>
          <a:prstGeom prst="rect">
            <a:avLst/>
          </a:prstGeom>
        </p:spPr>
      </p:pic>
      <p:sp>
        <p:nvSpPr>
          <p:cNvPr id="2" name="Title 1">
            <a:extLst>
              <a:ext uri="{FF2B5EF4-FFF2-40B4-BE49-F238E27FC236}">
                <a16:creationId xmlns:a16="http://schemas.microsoft.com/office/drawing/2014/main" id="{7E785B2A-6C4F-42AF-B08E-46ECC0AC670C}"/>
              </a:ext>
            </a:extLst>
          </p:cNvPr>
          <p:cNvSpPr>
            <a:spLocks noGrp="1"/>
          </p:cNvSpPr>
          <p:nvPr>
            <p:ph type="title"/>
          </p:nvPr>
        </p:nvSpPr>
        <p:spPr>
          <a:xfrm>
            <a:off x="1451580" y="804520"/>
            <a:ext cx="5550355" cy="1049235"/>
          </a:xfrm>
        </p:spPr>
        <p:txBody>
          <a:bodyPr vert="horz" lIns="91440" tIns="45720" rIns="91440" bIns="45720" rtlCol="0" anchor="t">
            <a:normAutofit/>
          </a:bodyPr>
          <a:lstStyle/>
          <a:p>
            <a:r>
              <a:rPr lang="en-US" dirty="0"/>
              <a:t>Parenting can be stressful and confusing</a:t>
            </a:r>
          </a:p>
        </p:txBody>
      </p:sp>
      <p:sp>
        <p:nvSpPr>
          <p:cNvPr id="5" name="Slide Number Placeholder 4">
            <a:extLst>
              <a:ext uri="{FF2B5EF4-FFF2-40B4-BE49-F238E27FC236}">
                <a16:creationId xmlns:a16="http://schemas.microsoft.com/office/drawing/2014/main" id="{C65F177D-4B81-42FF-89C2-A244CE87809A}"/>
              </a:ext>
            </a:extLst>
          </p:cNvPr>
          <p:cNvSpPr>
            <a:spLocks noGrp="1"/>
          </p:cNvSpPr>
          <p:nvPr>
            <p:ph type="sldNum" sz="quarter" idx="12"/>
          </p:nvPr>
        </p:nvSpPr>
        <p:spPr>
          <a:xfrm>
            <a:off x="480060" y="798973"/>
            <a:ext cx="811019" cy="503578"/>
          </a:xfrm>
        </p:spPr>
        <p:txBody>
          <a:bodyPr vert="horz" lIns="91440" tIns="45720" rIns="91440" bIns="45720" rtlCol="0" anchor="t">
            <a:normAutofit/>
          </a:bodyPr>
          <a:lstStyle/>
          <a:p>
            <a:pPr>
              <a:lnSpc>
                <a:spcPct val="90000"/>
              </a:lnSpc>
              <a:spcAft>
                <a:spcPts val="600"/>
              </a:spcAft>
            </a:pPr>
            <a:fld id="{401CF334-2D5C-4859-84A6-CA7E6E43FAEB}" type="slidenum">
              <a:rPr lang="en-US" smtClean="0"/>
              <a:pPr>
                <a:lnSpc>
                  <a:spcPct val="90000"/>
                </a:lnSpc>
                <a:spcAft>
                  <a:spcPts val="600"/>
                </a:spcAft>
              </a:pPr>
              <a:t>8</a:t>
            </a:fld>
            <a:endParaRPr lang="en-US"/>
          </a:p>
        </p:txBody>
      </p:sp>
      <p:sp>
        <p:nvSpPr>
          <p:cNvPr id="8" name="TextBox 7">
            <a:extLst>
              <a:ext uri="{FF2B5EF4-FFF2-40B4-BE49-F238E27FC236}">
                <a16:creationId xmlns:a16="http://schemas.microsoft.com/office/drawing/2014/main" id="{2B678D6A-925A-41EA-9D40-61DF8BF4818A}"/>
              </a:ext>
            </a:extLst>
          </p:cNvPr>
          <p:cNvSpPr txBox="1"/>
          <p:nvPr/>
        </p:nvSpPr>
        <p:spPr>
          <a:xfrm>
            <a:off x="1451580" y="2008046"/>
            <a:ext cx="5700548" cy="4020614"/>
          </a:xfrm>
          <a:prstGeom prst="rect">
            <a:avLst/>
          </a:prstGeom>
        </p:spPr>
        <p:txBody>
          <a:bodyPr vert="horz" lIns="91440" tIns="45720" rIns="91440" bIns="45720" rtlCol="0" anchor="t">
            <a:normAutofit fontScale="92500" lnSpcReduction="20000"/>
          </a:bodyPr>
          <a:lstStyle/>
          <a:p>
            <a:pPr indent="-228600" defTabSz="914400">
              <a:lnSpc>
                <a:spcPct val="120000"/>
              </a:lnSpc>
              <a:spcAft>
                <a:spcPts val="600"/>
              </a:spcAft>
              <a:buClr>
                <a:schemeClr val="accent1"/>
              </a:buClr>
              <a:buSzPct val="100000"/>
              <a:buFont typeface="Arial" panose="020B0604020202020204" pitchFamily="34" charset="0"/>
              <a:buChar char="•"/>
            </a:pPr>
            <a:r>
              <a:rPr lang="en-US" sz="2400" dirty="0"/>
              <a:t>If parents see a solution to a problem, they’ll try to find ways to fix the problem</a:t>
            </a:r>
            <a:endParaRPr lang="en-US" sz="700" dirty="0"/>
          </a:p>
          <a:p>
            <a:pPr defTabSz="914400">
              <a:lnSpc>
                <a:spcPct val="120000"/>
              </a:lnSpc>
              <a:spcAft>
                <a:spcPts val="600"/>
              </a:spcAft>
              <a:buClr>
                <a:schemeClr val="accent1"/>
              </a:buClr>
              <a:buSzPct val="100000"/>
            </a:pPr>
            <a:r>
              <a:rPr lang="en-US" sz="2400" dirty="0"/>
              <a:t>Ex: Seek lactation consult, call the advice nurse</a:t>
            </a:r>
          </a:p>
          <a:p>
            <a:pPr defTabSz="914400">
              <a:lnSpc>
                <a:spcPct val="120000"/>
              </a:lnSpc>
              <a:spcAft>
                <a:spcPts val="600"/>
              </a:spcAft>
              <a:buClr>
                <a:schemeClr val="accent1"/>
              </a:buClr>
              <a:buSzPct val="100000"/>
            </a:pPr>
            <a:endParaRPr lang="en-US" sz="2000" dirty="0"/>
          </a:p>
          <a:p>
            <a:pPr indent="-228600" defTabSz="914400">
              <a:lnSpc>
                <a:spcPct val="120000"/>
              </a:lnSpc>
              <a:spcAft>
                <a:spcPts val="600"/>
              </a:spcAft>
              <a:buClr>
                <a:schemeClr val="accent1"/>
              </a:buClr>
              <a:buSzPct val="100000"/>
              <a:buFont typeface="Arial" panose="020B0604020202020204" pitchFamily="34" charset="0"/>
              <a:buChar char="•"/>
            </a:pPr>
            <a:r>
              <a:rPr lang="en-US" sz="2400" dirty="0"/>
              <a:t>If parents are frustrated and cannot see a solution, they’ll find a fix to calm themselves or the child</a:t>
            </a:r>
            <a:endParaRPr lang="en-US" sz="700" dirty="0"/>
          </a:p>
          <a:p>
            <a:pPr defTabSz="914400">
              <a:lnSpc>
                <a:spcPct val="120000"/>
              </a:lnSpc>
              <a:spcAft>
                <a:spcPts val="600"/>
              </a:spcAft>
              <a:buClr>
                <a:schemeClr val="accent1"/>
              </a:buClr>
              <a:buSzPct val="100000"/>
            </a:pPr>
            <a:r>
              <a:rPr lang="en-US" sz="2400" dirty="0"/>
              <a:t>Ex: Supplement with formula, reward with food to stop a behavior,  start smoking again to self-soothe</a:t>
            </a:r>
          </a:p>
        </p:txBody>
      </p:sp>
    </p:spTree>
    <p:extLst>
      <p:ext uri="{BB962C8B-B14F-4D97-AF65-F5344CB8AC3E}">
        <p14:creationId xmlns:p14="http://schemas.microsoft.com/office/powerpoint/2010/main" val="122975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70" name="Rectangle 45">
            <a:extLst>
              <a:ext uri="{FF2B5EF4-FFF2-40B4-BE49-F238E27FC236}">
                <a16:creationId xmlns:a16="http://schemas.microsoft.com/office/drawing/2014/main" id="{1CE580D1-F917-4567-AFB4-99AA9B52AD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1" name="Picture 47">
            <a:extLst>
              <a:ext uri="{FF2B5EF4-FFF2-40B4-BE49-F238E27FC236}">
                <a16:creationId xmlns:a16="http://schemas.microsoft.com/office/drawing/2014/main" id="{1F5620B8-A2D8-4568-B566-F0453A0D9167}"/>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72" name="Straight Connector 49">
            <a:extLst>
              <a:ext uri="{FF2B5EF4-FFF2-40B4-BE49-F238E27FC236}">
                <a16:creationId xmlns:a16="http://schemas.microsoft.com/office/drawing/2014/main" id="{1C7D2BA4-4B7A-4596-8BCC-5CF715423894}"/>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73" name="Straight Connector 51">
            <a:extLst>
              <a:ext uri="{FF2B5EF4-FFF2-40B4-BE49-F238E27FC236}">
                <a16:creationId xmlns:a16="http://schemas.microsoft.com/office/drawing/2014/main" id="{C9D4B225-18E9-4C5B-94D8-2ABE6D161E4A}"/>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grpSp>
        <p:nvGrpSpPr>
          <p:cNvPr id="74" name="Group 53">
            <a:extLst>
              <a:ext uri="{FF2B5EF4-FFF2-40B4-BE49-F238E27FC236}">
                <a16:creationId xmlns:a16="http://schemas.microsoft.com/office/drawing/2014/main" id="{FEB7DF70-0A31-4A61-9C8B-3333776A15B8}"/>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390413" y="2012810"/>
            <a:ext cx="3668069" cy="3453535"/>
            <a:chOff x="7807230" y="2012810"/>
            <a:chExt cx="3251252" cy="3459865"/>
          </a:xfrm>
        </p:grpSpPr>
        <p:sp>
          <p:nvSpPr>
            <p:cNvPr id="55" name="Rectangle 54">
              <a:extLst>
                <a:ext uri="{FF2B5EF4-FFF2-40B4-BE49-F238E27FC236}">
                  <a16:creationId xmlns:a16="http://schemas.microsoft.com/office/drawing/2014/main" id="{47926867-8D58-4875-8B76-E87E5BE8252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 name="Rectangle 55">
              <a:extLst>
                <a:ext uri="{FF2B5EF4-FFF2-40B4-BE49-F238E27FC236}">
                  <a16:creationId xmlns:a16="http://schemas.microsoft.com/office/drawing/2014/main" id="{A9F6663C-0F32-4FB9-B549-C2757F49F9F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5" name="Picture Placeholder 4"/>
          <p:cNvPicPr>
            <a:picLocks noGrp="1" noChangeAspect="1"/>
          </p:cNvPicPr>
          <p:nvPr>
            <p:ph type="pic" idx="4294967295"/>
          </p:nvPr>
        </p:nvPicPr>
        <p:blipFill rotWithShape="1">
          <a:blip r:embed="rId4">
            <a:extLst>
              <a:ext uri="{28A0092B-C50C-407E-A947-70E740481C1C}">
                <a14:useLocalDpi xmlns:a14="http://schemas.microsoft.com/office/drawing/2010/main" val="0"/>
              </a:ext>
            </a:extLst>
          </a:blip>
          <a:srcRect l="20067" r="19052" b="-2"/>
          <a:stretch/>
        </p:blipFill>
        <p:spPr>
          <a:xfrm>
            <a:off x="7554139" y="2174242"/>
            <a:ext cx="3336989" cy="3124351"/>
          </a:xfrm>
          <a:prstGeom prst="rect">
            <a:avLst/>
          </a:prstGeom>
        </p:spPr>
      </p:pic>
      <p:sp>
        <p:nvSpPr>
          <p:cNvPr id="2" name="Title 1"/>
          <p:cNvSpPr>
            <a:spLocks noGrp="1"/>
          </p:cNvSpPr>
          <p:nvPr>
            <p:ph type="title"/>
          </p:nvPr>
        </p:nvSpPr>
        <p:spPr>
          <a:xfrm>
            <a:off x="1451579" y="804519"/>
            <a:ext cx="9603275" cy="1049235"/>
          </a:xfrm>
        </p:spPr>
        <p:txBody>
          <a:bodyPr vert="horz" lIns="91440" tIns="45720" rIns="91440" bIns="45720" rtlCol="0" anchor="t">
            <a:normAutofit/>
          </a:bodyPr>
          <a:lstStyle/>
          <a:p>
            <a:r>
              <a:rPr lang="en-US"/>
              <a:t>Who is a Parent Educator?</a:t>
            </a:r>
          </a:p>
        </p:txBody>
      </p:sp>
      <p:sp>
        <p:nvSpPr>
          <p:cNvPr id="4" name="Text Placeholder 3"/>
          <p:cNvSpPr>
            <a:spLocks noGrp="1"/>
          </p:cNvSpPr>
          <p:nvPr>
            <p:ph type="body" sz="half" idx="4294967295"/>
          </p:nvPr>
        </p:nvSpPr>
        <p:spPr>
          <a:xfrm>
            <a:off x="1451579" y="2015734"/>
            <a:ext cx="5435733" cy="3450613"/>
          </a:xfrm>
        </p:spPr>
        <p:txBody>
          <a:bodyPr vert="horz" lIns="91440" tIns="45720" rIns="91440" bIns="45720" rtlCol="0" anchor="t">
            <a:normAutofit/>
          </a:bodyPr>
          <a:lstStyle/>
          <a:p>
            <a:r>
              <a:rPr lang="en-US" dirty="0"/>
              <a:t>Professionals – including WIC staff – who  provide guidance, support and education to parents </a:t>
            </a:r>
          </a:p>
          <a:p>
            <a:r>
              <a:rPr lang="en-US" dirty="0"/>
              <a:t>As parent educators, WIC staff can provide:</a:t>
            </a:r>
          </a:p>
          <a:p>
            <a:pPr marL="800100" lvl="1"/>
            <a:r>
              <a:rPr lang="en-US" dirty="0"/>
              <a:t>Understanding and respect</a:t>
            </a:r>
          </a:p>
          <a:p>
            <a:pPr marL="800100" lvl="1"/>
            <a:r>
              <a:rPr lang="en-US" dirty="0"/>
              <a:t>Insights on infant and child behaviors</a:t>
            </a:r>
          </a:p>
          <a:p>
            <a:pPr marL="800100" lvl="1"/>
            <a:r>
              <a:rPr lang="en-US" dirty="0"/>
              <a:t>Tools, options to consider</a:t>
            </a:r>
          </a:p>
          <a:p>
            <a:pPr marL="800100" lvl="1"/>
            <a:r>
              <a:rPr lang="en-US" dirty="0"/>
              <a:t>Self-care and compassion</a:t>
            </a:r>
          </a:p>
          <a:p>
            <a:endParaRPr lang="en-US" dirty="0"/>
          </a:p>
          <a:p>
            <a:endParaRPr lang="en-US" dirty="0"/>
          </a:p>
        </p:txBody>
      </p:sp>
      <p:sp>
        <p:nvSpPr>
          <p:cNvPr id="6" name="Slide Number Placeholder 5">
            <a:extLst>
              <a:ext uri="{FF2B5EF4-FFF2-40B4-BE49-F238E27FC236}">
                <a16:creationId xmlns:a16="http://schemas.microsoft.com/office/drawing/2014/main" id="{67BC2790-8C65-4858-8546-FC56539540A8}"/>
              </a:ext>
            </a:extLst>
          </p:cNvPr>
          <p:cNvSpPr>
            <a:spLocks noGrp="1"/>
          </p:cNvSpPr>
          <p:nvPr>
            <p:ph type="sldNum" sz="quarter" idx="12"/>
          </p:nvPr>
        </p:nvSpPr>
        <p:spPr>
          <a:xfrm>
            <a:off x="480060" y="798973"/>
            <a:ext cx="811019" cy="503578"/>
          </a:xfrm>
        </p:spPr>
        <p:txBody>
          <a:bodyPr vert="horz" lIns="91440" tIns="45720" rIns="91440" bIns="45720" rtlCol="0" anchor="t">
            <a:normAutofit/>
          </a:bodyPr>
          <a:lstStyle/>
          <a:p>
            <a:pPr>
              <a:lnSpc>
                <a:spcPct val="90000"/>
              </a:lnSpc>
              <a:spcAft>
                <a:spcPts val="600"/>
              </a:spcAft>
            </a:pPr>
            <a:fld id="{401CF334-2D5C-4859-84A6-CA7E6E43FAEB}" type="slidenum">
              <a:rPr lang="en-US" smtClean="0"/>
              <a:pPr>
                <a:lnSpc>
                  <a:spcPct val="90000"/>
                </a:lnSpc>
                <a:spcAft>
                  <a:spcPts val="600"/>
                </a:spcAft>
              </a:pPr>
              <a:t>9</a:t>
            </a:fld>
            <a:endParaRPr lang="en-US"/>
          </a:p>
        </p:txBody>
      </p:sp>
    </p:spTree>
    <p:extLst>
      <p:ext uri="{BB962C8B-B14F-4D97-AF65-F5344CB8AC3E}">
        <p14:creationId xmlns:p14="http://schemas.microsoft.com/office/powerpoint/2010/main" val="3709046942"/>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Calibri">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Calibri">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012CDB5CCD2847B46468FD3DF1DE6F" ma:contentTypeVersion="18" ma:contentTypeDescription="Create a new document." ma:contentTypeScope="" ma:versionID="83cd168dfd4f560a5ae9f127886bf666">
  <xsd:schema xmlns:xsd="http://www.w3.org/2001/XMLSchema" xmlns:xs="http://www.w3.org/2001/XMLSchema" xmlns:p="http://schemas.microsoft.com/office/2006/metadata/properties" xmlns:ns1="http://schemas.microsoft.com/sharepoint/v3" xmlns:ns2="59da1016-2a1b-4f8a-9768-d7a4932f6f16" xmlns:ns3="f144fd3f-61b7-45a4-a8a5-a00a4ffd3675" targetNamespace="http://schemas.microsoft.com/office/2006/metadata/properties" ma:root="true" ma:fieldsID="d12f2be80cb9e9a210af77d7981c0c3e" ns1:_="" ns2:_="" ns3:_="">
    <xsd:import namespace="http://schemas.microsoft.com/sharepoint/v3"/>
    <xsd:import namespace="59da1016-2a1b-4f8a-9768-d7a4932f6f16"/>
    <xsd:import namespace="f144fd3f-61b7-45a4-a8a5-a00a4ffd3675"/>
    <xsd:element name="properties">
      <xsd:complexType>
        <xsd:sequence>
          <xsd:element name="documentManagement">
            <xsd:complexType>
              <xsd:all>
                <xsd:element ref="ns2:IACategory" minOccurs="0"/>
                <xsd:element ref="ns2:IATopic" minOccurs="0"/>
                <xsd:element ref="ns2:IASubtopic" minOccurs="0"/>
                <xsd:element ref="ns2:DocumentExpirationDate" minOccurs="0"/>
                <xsd:element ref="ns3:Meta_x0020_Description" minOccurs="0"/>
                <xsd:element ref="ns3:Meta_x0020_Keywords" minOccurs="0"/>
                <xsd:element ref="ns1:PublishingStartDate" minOccurs="0"/>
                <xsd:element ref="ns1:PublishingExpirationDate" minOccurs="0"/>
                <xsd:element ref="ns1:URL"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0"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11"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element name="URL" ma:index="12" nillable="true" ma:displayName="URL" ma:format="Hyperlink" ma:internalName="URL" ma:readOnly="false">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9da1016-2a1b-4f8a-9768-d7a4932f6f16" elementFormDefault="qualified">
    <xsd:import namespace="http://schemas.microsoft.com/office/2006/documentManagement/types"/>
    <xsd:import namespace="http://schemas.microsoft.com/office/infopath/2007/PartnerControls"/>
    <xsd:element name="IACategory" ma:index="4" nillable="true" ma:displayName="IA Category" ma:format="Dropdown" ma:internalName="IACategory" ma:readOnly="false">
      <xsd:simpleType>
        <xsd:restriction base="dms:Choice">
          <xsd:enumeration value="About OHA"/>
          <xsd:enumeration value="Programs and Services"/>
          <xsd:enumeration value="Oregon Health Plan"/>
          <xsd:enumeration value="Health System Reform"/>
          <xsd:enumeration value="Licenses and Certificates"/>
          <xsd:enumeration value="Public Health"/>
        </xsd:restriction>
      </xsd:simpleType>
    </xsd:element>
    <xsd:element name="IATopic" ma:index="5" nillable="true" ma:displayName="IA Topic" ma:format="Dropdown" ma:internalName="IATopic" ma:readOnly="false">
      <xsd:simpleType>
        <xsd:restriction base="dms:Choice">
          <xsd:enumeration value="About OHA - Agency Communications"/>
          <xsd:enumeration value="About OHA - Budget"/>
          <xsd:enumeration value="About OHA - Contacts"/>
          <xsd:enumeration value="About OHA - Grants &amp; Contracts"/>
          <xsd:enumeration value="About OHA - Jobs &amp; Employment"/>
          <xsd:enumeration value="About OHA - Organization"/>
          <xsd:enumeration value="About OHA - Policies"/>
          <xsd:enumeration value="About OHA - Public Meetings"/>
          <xsd:enumeration value="About OHA - Public Records"/>
          <xsd:enumeration value="About OHA - Questions &amp; Comments"/>
          <xsd:enumeration value="About OHA - Reports &amp; Data"/>
          <xsd:enumeration value="About OHA - Rulemaking"/>
          <xsd:enumeration value="Programs and Services - Behavioral Health"/>
          <xsd:enumeration value="Programs and Services - Contacts"/>
          <xsd:enumeration value="Programs and Services - Coordinated Care"/>
          <xsd:enumeration value="Programs and Services - Disease"/>
          <xsd:enumeration value="Programs and Services - Environment"/>
          <xsd:enumeration value="Programs and Services - Health Resources"/>
          <xsd:enumeration value="Programs and Services - OEBB"/>
          <xsd:enumeration value="Programs and Services - Oregon Health Plan"/>
          <xsd:enumeration value="Programs and Services - Oregon State Hospital"/>
          <xsd:enumeration value="Programs and Services - PEBB"/>
          <xsd:enumeration value="Programs and Services - Pharmacy"/>
          <xsd:enumeration value="Programs and Services - Prevention"/>
          <xsd:enumeration value="Programs and Services - Safety"/>
          <xsd:enumeration value="Oregon Health Plan - Agency Communications"/>
          <xsd:enumeration value="Oregon Health Plan - Benefits"/>
          <xsd:enumeration value="Oregon Health Plan - Contacts"/>
          <xsd:enumeration value="Oregon Health Plan - Coordinated Care"/>
          <xsd:enumeration value="Oregon Health Plan - Grants &amp; Contracts"/>
          <xsd:enumeration value="Oregon Health Plan - Health Resources"/>
          <xsd:enumeration value="Oregon Health Plan - Policies"/>
          <xsd:enumeration value="Oregon Health Plan - Providers and Partners"/>
          <xsd:enumeration value="Oregon Health Plan - Public Meetings"/>
          <xsd:enumeration value="Oregon Health Plan - Questions &amp; Comments"/>
          <xsd:enumeration value="Oregon Health Plan - Rule Making"/>
          <xsd:enumeration value="Health System Reform - Agency Communications"/>
          <xsd:enumeration value="Health System Reform - Coordinated Care"/>
          <xsd:enumeration value="Health System Reform - Public Meetings"/>
          <xsd:enumeration value="Health System Reform - Questions &amp; Comments"/>
          <xsd:enumeration value="Health System Reform - Reports &amp; Data"/>
          <xsd:enumeration value="Licenses and Certificates - Certificates"/>
          <xsd:enumeration value="Licenses and Certificates - Contacts"/>
          <xsd:enumeration value="Licenses and Certificates - Licenses"/>
          <xsd:enumeration value="Licenses and Certificates - Vital Records"/>
          <xsd:enumeration value="Public Health - Agency Communications"/>
          <xsd:enumeration value="Public Health - Contacts"/>
          <xsd:enumeration value="Public Health - Disease"/>
          <xsd:enumeration value="Public Health - Environment"/>
          <xsd:enumeration value="Public Health - Health Resources"/>
          <xsd:enumeration value="Public Health - Questions &amp; Comments"/>
          <xsd:enumeration value="Public Health - Prevention"/>
          <xsd:enumeration value="Public Health - Providers and Partners"/>
          <xsd:enumeration value="Public Health - Reports &amp; Data"/>
          <xsd:enumeration value="Public Health - Safety"/>
          <xsd:enumeration value="Public Health - Vital Records"/>
        </xsd:restriction>
      </xsd:simpleType>
    </xsd:element>
    <xsd:element name="IASubtopic" ma:index="6" nillable="true" ma:displayName="IA Subtopic" ma:format="Dropdown" ma:internalName="IASubtopic" ma:readOnly="false">
      <xsd:simpleType>
        <xsd:restriction base="dms:Choice">
          <xsd:enumeration value="Addiction Services - Alcohol"/>
          <xsd:enumeration value="Addiction Services - Drug"/>
          <xsd:enumeration value="Addiction Services - Gambling"/>
          <xsd:enumeration value="Addiction Services - Tobacco"/>
          <xsd:enumeration value="Applications"/>
          <xsd:enumeration value="Benefits - Health Plans"/>
          <xsd:enumeration value="Benefits - OEBB"/>
          <xsd:enumeration value="Benefits - OHP"/>
          <xsd:enumeration value="Benefits - PEBB"/>
          <xsd:enumeration value="Benefits - Retirement"/>
          <xsd:enumeration value="Budget - Agency Summary"/>
          <xsd:enumeration value="Budget - Agency Request (ARB)"/>
          <xsd:enumeration value="Budget - Governors Budget"/>
          <xsd:enumeration value="Budget - Infrastructure"/>
          <xsd:enumeration value="Budget - Legislatively Adopted (LAB)"/>
          <xsd:enumeration value="Budget - Legislative action"/>
          <xsd:enumeration value="Budget - Overview"/>
          <xsd:enumeration value="Budget - Policy Option Package (POP)"/>
          <xsd:enumeration value="Budget - Priorities"/>
          <xsd:enumeration value="Budget - Program"/>
          <xsd:enumeration value="Budget - Reduction"/>
          <xsd:enumeration value="Budget - Strategic funding proposal"/>
          <xsd:enumeration value="Budget - Special report"/>
          <xsd:enumeration value="Budget - Stakeholder meeting"/>
          <xsd:enumeration value="CCO - Contact"/>
          <xsd:enumeration value="CCO - Audited Financial Statement"/>
          <xsd:enumeration value="CCO - Interim Financial Statement"/>
          <xsd:enumeration value="CCO - Internal Financial Statement"/>
          <xsd:enumeration value="Clean Air"/>
          <xsd:enumeration value="Clean Water"/>
          <xsd:enumeration value="Clinics"/>
          <xsd:enumeration value="Commissions"/>
          <xsd:enumeration value="Committee Members"/>
          <xsd:enumeration value="Committees"/>
          <xsd:enumeration value="Crisis Services"/>
          <xsd:enumeration value="Drug Addiction Services"/>
          <xsd:enumeration value="Electronic Health Care Records (EHR)"/>
          <xsd:enumeration value="Emergency Preparedness"/>
          <xsd:enumeration value="Environmental Pollution"/>
          <xsd:enumeration value="Featured Content"/>
          <xsd:enumeration value="Fees"/>
          <xsd:enumeration value="Health Services - Primary Care Home"/>
          <xsd:enumeration value="Health Services - Prioritized list"/>
          <xsd:enumeration value="ICD-10"/>
          <xsd:enumeration value="Immunizations"/>
          <xsd:enumeration value="Legislation - Bills"/>
          <xsd:enumeration value="Legislation - Contact"/>
          <xsd:enumeration value="Legislation - Highlights"/>
          <xsd:enumeration value="Legislation - Session Summary"/>
          <xsd:enumeration value="Materials - Commission"/>
          <xsd:enumeration value="Materials - Committee"/>
          <xsd:enumeration value="Materials - Coverage Guidance"/>
          <xsd:enumeration value="Materials - Evidence-based Guidelines"/>
          <xsd:enumeration value="Materials - Health care plan details"/>
          <xsd:enumeration value="Materials - Health care plan overview"/>
          <xsd:enumeration value="Materials - Meeting Document"/>
          <xsd:enumeration value="Materials - Meeting Recording"/>
          <xsd:enumeration value="Materials - Meeting Schedule"/>
          <xsd:enumeration value="Materials - Open Enrollment"/>
          <xsd:enumeration value="Materials - Training"/>
          <xsd:enumeration value="Materials - Webinar"/>
          <xsd:enumeration value="Materials - Workgroup"/>
          <xsd:enumeration value="Medical Marijuana (OMMP)"/>
          <xsd:enumeration value="Medical Services"/>
          <xsd:enumeration value="Meeting Document"/>
          <xsd:enumeration value="Meeting Schedule"/>
          <xsd:enumeration value="Mental Health Services"/>
          <xsd:enumeration value="Metrics - Behavioral Health"/>
          <xsd:enumeration value="Metrics - CCO"/>
          <xsd:enumeration value="Metrics - Demographics"/>
          <xsd:enumeration value="Metrics - Hospital Performance"/>
          <xsd:enumeration value="Metrics - Incentive"/>
          <xsd:enumeration value="Metrics - Measures and Outcomes Tracking (MOTS)"/>
          <xsd:enumeration value="Metrics - ONE Eligibility system"/>
          <xsd:enumeration value="Metrics - Prevention"/>
          <xsd:enumeration value="Metrics - Rural health"/>
          <xsd:enumeration value="Metrics - State-Wide"/>
          <xsd:enumeration value="News Letter"/>
          <xsd:enumeration value="News Release"/>
          <xsd:enumeration value="OHP - Medicaid Waiver"/>
          <xsd:enumeration value="OHP - Provider Announcement"/>
          <xsd:enumeration value="OHP - Provider Rates"/>
          <xsd:enumeration value="Preferred Drug List"/>
          <xsd:enumeration value="Prescription Drugs - Monitoring"/>
          <xsd:enumeration value="Prescription Drugs - Preferred List"/>
          <xsd:enumeration value="Prescription Drugs - Subsidy"/>
          <xsd:enumeration value="Prescription Drugs Subsidy"/>
          <xsd:enumeration value="Technical Assistance"/>
          <xsd:enumeration value="Training"/>
          <xsd:enumeration value="Vital Statistics - Birth Certificate"/>
          <xsd:enumeration value="Vital Statistics - Certificate Death"/>
          <xsd:enumeration value="Vital Statistics - Data Use Requests"/>
          <xsd:enumeration value="Vital Statistics - Divorce Data"/>
          <xsd:enumeration value="Vital Statistics - Domestic Partnership Data"/>
          <xsd:enumeration value="Vital Statistics - Fetal Death Data"/>
          <xsd:enumeration value="Vital Statistics - Marriage Data"/>
          <xsd:enumeration value="Vital Statistics - Teen Pregnancy Data"/>
          <xsd:enumeration value="Wellness - Exercise"/>
          <xsd:enumeration value="Wellness - HEM"/>
          <xsd:enumeration value="Wellness - Intervention"/>
          <xsd:enumeration value="Wellness - Pain Management"/>
          <xsd:enumeration value="Wellness - Reproductive Health"/>
          <xsd:enumeration value="Wellness - Stress Relief"/>
        </xsd:restriction>
      </xsd:simpleType>
    </xsd:element>
    <xsd:element name="DocumentExpirationDate" ma:index="7" nillable="true" ma:displayName="Document Expiration Date" ma:format="DateOnly" ma:internalName="DocumentExpirationDate" ma:readOnly="false">
      <xsd:simpleType>
        <xsd:restriction base="dms:DateTime"/>
      </xsd:simple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144fd3f-61b7-45a4-a8a5-a00a4ffd3675" elementFormDefault="qualified">
    <xsd:import namespace="http://schemas.microsoft.com/office/2006/documentManagement/types"/>
    <xsd:import namespace="http://schemas.microsoft.com/office/infopath/2007/PartnerControls"/>
    <xsd:element name="Meta_x0020_Description" ma:index="8" nillable="true" ma:displayName="Meta Description" ma:internalName="Meta_x0020_Description" ma:readOnly="false">
      <xsd:simpleType>
        <xsd:restriction base="dms:Text"/>
      </xsd:simpleType>
    </xsd:element>
    <xsd:element name="Meta_x0020_Keywords" ma:index="9" nillable="true" ma:displayName="Meta Keywords" ma:internalName="Meta_x0020_Keywords" ma:readOnly="fals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3"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URL xmlns="http://schemas.microsoft.com/sharepoint/v3">
      <Url>https://www.oregon.gov/oha/PH/HEALTHYPEOPLEFAMILIES/WIC/Documents/inservice-understand-parent-behaviors.pptx</Url>
      <Description>Parenting in WIC: responsive &amp; supportive care for our families</Description>
    </URL>
    <PublishingExpirationDate xmlns="http://schemas.microsoft.com/sharepoint/v3" xsi:nil="true"/>
    <PublishingStartDate xmlns="http://schemas.microsoft.com/sharepoint/v3" xsi:nil="true"/>
    <IACategory xmlns="59da1016-2a1b-4f8a-9768-d7a4932f6f16">Public Health</IACategory>
    <IASubtopic xmlns="59da1016-2a1b-4f8a-9768-d7a4932f6f16" xsi:nil="true"/>
    <Meta_x0020_Description xmlns="f144fd3f-61b7-45a4-a8a5-a00a4ffd3675" xsi:nil="true"/>
    <DocumentExpirationDate xmlns="59da1016-2a1b-4f8a-9768-d7a4932f6f16">2020-12-31T08:00:00+00:00</DocumentExpirationDate>
    <IATopic xmlns="59da1016-2a1b-4f8a-9768-d7a4932f6f16">Public Health - Agency Communications</IATopic>
    <Meta_x0020_Keywords xmlns="f144fd3f-61b7-45a4-a8a5-a00a4ffd3675" xsi:nil="true"/>
  </documentManagement>
</p:properties>
</file>

<file path=customXml/itemProps1.xml><?xml version="1.0" encoding="utf-8"?>
<ds:datastoreItem xmlns:ds="http://schemas.openxmlformats.org/officeDocument/2006/customXml" ds:itemID="{E9A2A9BB-47A4-4537-A88A-F362C9F2E41B}"/>
</file>

<file path=customXml/itemProps2.xml><?xml version="1.0" encoding="utf-8"?>
<ds:datastoreItem xmlns:ds="http://schemas.openxmlformats.org/officeDocument/2006/customXml" ds:itemID="{558F0E02-F1F6-498B-B14E-C4503B8C2B37}"/>
</file>

<file path=customXml/itemProps3.xml><?xml version="1.0" encoding="utf-8"?>
<ds:datastoreItem xmlns:ds="http://schemas.openxmlformats.org/officeDocument/2006/customXml" ds:itemID="{F2D7BB4F-6028-4D39-B7E8-16782C27F54A}"/>
</file>

<file path=docProps/app.xml><?xml version="1.0" encoding="utf-8"?>
<Properties xmlns="http://schemas.openxmlformats.org/officeDocument/2006/extended-properties" xmlns:vt="http://schemas.openxmlformats.org/officeDocument/2006/docPropsVTypes">
  <Template>Gallery</Template>
  <TotalTime>2599</TotalTime>
  <Words>4952</Words>
  <Application>Microsoft Office PowerPoint</Application>
  <PresentationFormat>Widescreen</PresentationFormat>
  <Paragraphs>457</Paragraphs>
  <Slides>46</Slides>
  <Notes>41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46</vt:i4>
      </vt:variant>
    </vt:vector>
  </HeadingPairs>
  <TitlesOfParts>
    <vt:vector size="50" baseType="lpstr">
      <vt:lpstr>Arial</vt:lpstr>
      <vt:lpstr>Calibri</vt:lpstr>
      <vt:lpstr>Gill Sans MT</vt:lpstr>
      <vt:lpstr>Gallery</vt:lpstr>
      <vt:lpstr>Understanding Parenting Behaviors: responsive and supportive care for WIC families</vt:lpstr>
      <vt:lpstr>PowerPoint Presentation</vt:lpstr>
      <vt:lpstr>Understanding Parenting Behaviors  in-service objectives </vt:lpstr>
      <vt:lpstr>Building on prior learning </vt:lpstr>
      <vt:lpstr>PowerPoint Presentation</vt:lpstr>
      <vt:lpstr>Parents</vt:lpstr>
      <vt:lpstr>Parents want the best for their child</vt:lpstr>
      <vt:lpstr>Parenting can be stressful and confusing</vt:lpstr>
      <vt:lpstr>Who is a Parent Educator?</vt:lpstr>
      <vt:lpstr>What influences Parenting behaviors?</vt:lpstr>
      <vt:lpstr>Time for reflection</vt:lpstr>
      <vt:lpstr>90% of brain development happens in the first five years of life</vt:lpstr>
      <vt:lpstr>Trillions of neurons ready for connections</vt:lpstr>
      <vt:lpstr>Serve and return builds connections</vt:lpstr>
      <vt:lpstr>Impact of interactions on neurons</vt:lpstr>
      <vt:lpstr>Attachment</vt:lpstr>
      <vt:lpstr>Children need parents to help them learn and self-regulate</vt:lpstr>
      <vt:lpstr>Activity:  Still Face Experiment</vt:lpstr>
      <vt:lpstr>Attachment styles</vt:lpstr>
      <vt:lpstr>Attachment styles</vt:lpstr>
      <vt:lpstr>Case study</vt:lpstr>
      <vt:lpstr>Making sense of past experiences</vt:lpstr>
      <vt:lpstr>Shark music</vt:lpstr>
      <vt:lpstr>When feelings interfere with parenting</vt:lpstr>
      <vt:lpstr>It isn’t what happened to you,  it is how you make sense of what happened to you. </vt:lpstr>
      <vt:lpstr>How do attachment styles impact parenting styles?</vt:lpstr>
      <vt:lpstr>Parenting styles</vt:lpstr>
      <vt:lpstr>Application responses by parenting style To the statement:  “I’m all done eating” </vt:lpstr>
      <vt:lpstr>Time for reflection</vt:lpstr>
      <vt:lpstr>A Focus on Responsive Parenting</vt:lpstr>
      <vt:lpstr>Responsive parenting is balance of Support and Expectations</vt:lpstr>
      <vt:lpstr>Video response</vt:lpstr>
      <vt:lpstr>Being a good mom…</vt:lpstr>
      <vt:lpstr>“Good enough” parenting</vt:lpstr>
      <vt:lpstr>Responsive parenting does not mean Perfect Parenting</vt:lpstr>
      <vt:lpstr>Focus on building adult capabilities to improve parent-child relationships</vt:lpstr>
      <vt:lpstr>Focus on building adult capabilities to improve parent-child relationships</vt:lpstr>
      <vt:lpstr>Echoing: recognize and vocalize </vt:lpstr>
      <vt:lpstr>How to help Children Think and learn</vt:lpstr>
      <vt:lpstr>Support for the child starts with the Parent</vt:lpstr>
      <vt:lpstr>Case study</vt:lpstr>
      <vt:lpstr>Time for reflection</vt:lpstr>
      <vt:lpstr>How Can WIC staff Support Parenting?</vt:lpstr>
      <vt:lpstr>Parenting can be a difficult conversation</vt:lpstr>
      <vt:lpstr>Thank you!</vt:lpstr>
      <vt:lpstr>Additional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Parenting in WIC: responsive &amp; supportive care for our families</dc:title>
  <dc:creator>Alto Cheryl L</dc:creator>
  <cp:lastModifiedBy>Alto Cheryl L</cp:lastModifiedBy>
  <cp:revision>234</cp:revision>
  <cp:lastPrinted>2018-05-07T22:12:37Z</cp:lastPrinted>
  <dcterms:created xsi:type="dcterms:W3CDTF">2018-04-16T21:47:12Z</dcterms:created>
  <dcterms:modified xsi:type="dcterms:W3CDTF">2018-05-29T20:10:18Z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0x01010079012CDB5CCD2847B46468FD3DF1DE6F</vt:lpwstr>
  </property>
  <property fmtid="{D5CDD505-2E9C-101B-9397-08002B2CF9AE}" pid="3" name="WorkflowChangePath">
    <vt:lpwstr>7a8214dd-047d-4ac3-b198-53133860870f,3;</vt:lpwstr>
  </property>
</Properties>
</file>