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s/slide16.xml" ContentType="application/vnd.openxmlformats-officedocument.presentationml.slide+xml"/>
  <Override PartName="/ppt/slides/slide8.xml" ContentType="application/vnd.openxmlformats-officedocument.presentationml.slide+xml"/>
  <Override PartName="/ppt/slides/slide7.xml" ContentType="application/vnd.openxmlformats-officedocument.presentationml.slide+xml"/>
  <Override PartName="/ppt/slides/slide6.xml" ContentType="application/vnd.openxmlformats-officedocument.presentationml.slide+xml"/>
  <Override PartName="/ppt/slides/slide5.xml" ContentType="application/vnd.openxmlformats-officedocument.presentationml.slide+xml"/>
  <Override PartName="/ppt/slides/slide4.xml" ContentType="application/vnd.openxmlformats-officedocument.presentationml.slide+xml"/>
  <Override PartName="/ppt/slides/slide3.xml" ContentType="application/vnd.openxmlformats-officedocument.presentationml.slide+xml"/>
  <Override PartName="/ppt/slides/slide2.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15.xml" ContentType="application/vnd.openxmlformats-officedocument.presentationml.slide+xml"/>
  <Override PartName="/ppt/slides/slide14.xml" ContentType="application/vnd.openxmlformats-officedocument.presentationml.slide+xml"/>
  <Override PartName="/ppt/slides/slide13.xml" ContentType="application/vnd.openxmlformats-officedocument.presentationml.slide+xml"/>
  <Override PartName="/ppt/slides/slide12.xml" ContentType="application/vnd.openxmlformats-officedocument.presentationml.slide+xml"/>
  <Override PartName="/ppt/slides/slide1.xml" ContentType="application/vnd.openxmlformats-officedocument.presentationml.slide+xml"/>
  <Override PartName="/ppt/slides/slide17.xml" ContentType="application/vnd.openxmlformats-officedocument.presentationml.slide+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4.xml" ContentType="application/vnd.openxmlformats-officedocument.presentationml.slideLayout+xml"/>
  <Override PartName="/ppt/slideLayouts/slideLayout3.xml" ContentType="application/vnd.openxmlformats-officedocument.presentationml.slideLayout+xml"/>
  <Override PartName="/ppt/slideLayouts/slideLayout2.xml" ContentType="application/vnd.openxmlformats-officedocument.presentationml.slideLayout+xml"/>
  <Override PartName="/ppt/slideLayouts/slideLayout1.xml" ContentType="application/vnd.openxmlformats-officedocument.presentationml.slideLayout+xml"/>
  <Override PartName="/ppt/slideMasters/slideMaster1.xml" ContentType="application/vnd.openxmlformats-officedocument.presentationml.slideMaster+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1.xml" ContentType="application/vnd.openxmlformats-officedocument.theme+xml"/>
  <Override PartName="/ppt/presProps.xml" ContentType="application/vnd.openxmlformats-officedocument.presentationml.presProps+xml"/>
  <Override PartName="/ppt/tableStyles.xml" ContentType="application/vnd.openxmlformats-officedocument.presentationml.tableStyles+xml"/>
  <Override PartName="/ppt/viewProps.xml" ContentType="application/vnd.openxmlformats-officedocument.presentationml.viewProps+xml"/>
  <Override PartName="/docProps/app.xml" ContentType="application/vnd.openxmlformats-officedocument.extended-properties+xml"/>
  <Override PartName="/docProps/core.xml" ContentType="application/vnd.openxmlformats-package.core-properties+xml"/>
  <Override PartName="/ppt/revisionInfo.xml" ContentType="application/vnd.ms-powerpoint.revisioninfo+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840" r:id="rId1"/>
  </p:sldMasterIdLst>
  <p:sldIdLst>
    <p:sldId id="256" r:id="rId2"/>
    <p:sldId id="263" r:id="rId3"/>
    <p:sldId id="275" r:id="rId4"/>
    <p:sldId id="280" r:id="rId5"/>
    <p:sldId id="288" r:id="rId6"/>
    <p:sldId id="276" r:id="rId7"/>
    <p:sldId id="282" r:id="rId8"/>
    <p:sldId id="289" r:id="rId9"/>
    <p:sldId id="277" r:id="rId10"/>
    <p:sldId id="286" r:id="rId11"/>
    <p:sldId id="290" r:id="rId12"/>
    <p:sldId id="278" r:id="rId13"/>
    <p:sldId id="284" r:id="rId14"/>
    <p:sldId id="291" r:id="rId15"/>
    <p:sldId id="279" r:id="rId16"/>
    <p:sldId id="287" r:id="rId17"/>
    <p:sldId id="292" r:id="rId18"/>
    <p:sldId id="283" r:id="rId19"/>
    <p:sldId id="269" r:id="rId2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94" d="100"/>
          <a:sy n="94" d="100"/>
        </p:scale>
        <p:origin x="274" y="8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customXml" Target="../customXml/item1.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microsoft.com/office/2015/10/relationships/revisionInfo" Target="revisionInfo.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28" Type="http://schemas.openxmlformats.org/officeDocument/2006/relationships/customXml" Target="../customXml/item3.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 Id="rId27" Type="http://schemas.openxmlformats.org/officeDocument/2006/relationships/customXml" Target="../customXml/item2.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0" y="761999"/>
            <a:ext cx="9141619" cy="5334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9270263" y="761999"/>
            <a:ext cx="2925318" cy="5334001"/>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69848" y="1298448"/>
            <a:ext cx="7315200" cy="3255264"/>
          </a:xfrm>
        </p:spPr>
        <p:txBody>
          <a:bodyPr anchor="b">
            <a:normAutofit/>
          </a:bodyPr>
          <a:lstStyle>
            <a:lvl1pPr algn="l">
              <a:defRPr sz="5900" spc="-100" baseline="0">
                <a:solidFill>
                  <a:srgbClr val="FFFFFF"/>
                </a:solidFill>
              </a:defRPr>
            </a:lvl1pPr>
          </a:lstStyle>
          <a:p>
            <a:r>
              <a:rPr lang="en-US"/>
              <a:t>Click to edit Master title style</a:t>
            </a:r>
            <a:endParaRPr lang="en-US" dirty="0"/>
          </a:p>
        </p:txBody>
      </p:sp>
      <p:sp>
        <p:nvSpPr>
          <p:cNvPr id="3" name="Subtitle 2"/>
          <p:cNvSpPr>
            <a:spLocks noGrp="1"/>
          </p:cNvSpPr>
          <p:nvPr>
            <p:ph type="subTitle" idx="1"/>
          </p:nvPr>
        </p:nvSpPr>
        <p:spPr>
          <a:xfrm>
            <a:off x="1100015" y="4670246"/>
            <a:ext cx="7315200" cy="914400"/>
          </a:xfrm>
        </p:spPr>
        <p:txBody>
          <a:bodyPr anchor="t">
            <a:normAutofit/>
          </a:bodyPr>
          <a:lstStyle>
            <a:lvl1pPr marL="0" indent="0" algn="l">
              <a:buNone/>
              <a:defRPr sz="2200" cap="none" spc="0" baseline="0">
                <a:solidFill>
                  <a:schemeClr val="accent1">
                    <a:lumMod val="20000"/>
                    <a:lumOff val="80000"/>
                  </a:schemeClr>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5586B75A-687E-405C-8A0B-8D00578BA2C3}" type="datetimeFigureOut">
              <a:rPr lang="en-US" dirty="0"/>
              <a:pPr/>
              <a:t>6/20/2017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5586B75A-687E-405C-8A0B-8D00578BA2C3}" type="datetimeFigureOut">
              <a:rPr lang="en-US" dirty="0"/>
              <a:pPr/>
              <a:t>6/20/2017</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81000" y="990600"/>
            <a:ext cx="2819400" cy="49530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3867912" y="868680"/>
            <a:ext cx="7315200" cy="5120640"/>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5586B75A-687E-405C-8A0B-8D00578BA2C3}" type="datetimeFigureOut">
              <a:rPr lang="en-US" dirty="0"/>
              <a:pPr/>
              <a:t>6/20/2017</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586B75A-687E-405C-8A0B-8D00578BA2C3}" type="datetimeFigureOut">
              <a:rPr lang="en-US" dirty="0"/>
              <a:pPr/>
              <a:t>6/20/2017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3867912" y="1298448"/>
            <a:ext cx="7315200" cy="3255264"/>
          </a:xfrm>
        </p:spPr>
        <p:txBody>
          <a:bodyPr anchor="b">
            <a:normAutofit/>
          </a:bodyPr>
          <a:lstStyle>
            <a:lvl1pPr>
              <a:defRPr sz="5900" b="0" spc="-100" baseline="0">
                <a:solidFill>
                  <a:schemeClr val="tx1">
                    <a:lumMod val="65000"/>
                    <a:lumOff val="3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3886200" y="4672584"/>
            <a:ext cx="7315200" cy="914400"/>
          </a:xfrm>
        </p:spPr>
        <p:txBody>
          <a:bodyPr anchor="t">
            <a:normAutofit/>
          </a:bodyPr>
          <a:lstStyle>
            <a:lvl1pPr marL="0" indent="0">
              <a:buNone/>
              <a:defRPr sz="2200" cap="none" spc="0" baseline="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586B75A-687E-405C-8A0B-8D00578BA2C3}" type="datetimeFigureOut">
              <a:rPr lang="en-US" dirty="0"/>
              <a:pPr/>
              <a:t>6/20/2017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3867912" y="868680"/>
            <a:ext cx="3474720" cy="512064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7818120" y="868680"/>
            <a:ext cx="3474720" cy="512064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Date Placeholder 7"/>
          <p:cNvSpPr>
            <a:spLocks noGrp="1"/>
          </p:cNvSpPr>
          <p:nvPr>
            <p:ph type="dt" sz="half" idx="10"/>
          </p:nvPr>
        </p:nvSpPr>
        <p:spPr/>
        <p:txBody>
          <a:bodyPr/>
          <a:lstStyle/>
          <a:p>
            <a:fld id="{5586B75A-687E-405C-8A0B-8D00578BA2C3}" type="datetimeFigureOut">
              <a:rPr lang="en-US" dirty="0"/>
              <a:pPr/>
              <a:t>6/20/2017</a:t>
            </a:fld>
            <a:endParaRPr lang="en-US" dirty="0"/>
          </a:p>
        </p:txBody>
      </p:sp>
      <p:sp>
        <p:nvSpPr>
          <p:cNvPr id="9" name="Footer Placeholder 8"/>
          <p:cNvSpPr>
            <a:spLocks noGrp="1"/>
          </p:cNvSpPr>
          <p:nvPr>
            <p:ph type="ftr" sz="quarter" idx="11"/>
          </p:nvPr>
        </p:nvSpPr>
        <p:spPr/>
        <p:txBody>
          <a:bodyPr/>
          <a:lstStyle/>
          <a:p>
            <a:endParaRPr lang="en-US" dirty="0"/>
          </a:p>
        </p:txBody>
      </p:sp>
      <p:sp>
        <p:nvSpPr>
          <p:cNvPr id="10" name="Slide Number Placeholder 9"/>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3867912" y="1023586"/>
            <a:ext cx="3474720" cy="807720"/>
          </a:xfrm>
        </p:spPr>
        <p:txBody>
          <a:bodyPr anchor="b">
            <a:normAutofit/>
          </a:bodyPr>
          <a:lstStyle>
            <a:lvl1pPr marL="0" indent="0">
              <a:spcBef>
                <a:spcPts val="0"/>
              </a:spcBef>
              <a:buNone/>
              <a:defRPr sz="2000" b="1">
                <a:solidFill>
                  <a:schemeClr val="tx1">
                    <a:lumMod val="65000"/>
                    <a:lumOff val="3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3867912" y="1930936"/>
            <a:ext cx="3474720" cy="402336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7818463" y="1023586"/>
            <a:ext cx="3474720" cy="813171"/>
          </a:xfrm>
        </p:spPr>
        <p:txBody>
          <a:bodyPr anchor="b">
            <a:normAutofit/>
          </a:bodyPr>
          <a:lstStyle>
            <a:lvl1pPr marL="0" indent="0">
              <a:spcBef>
                <a:spcPts val="0"/>
              </a:spcBef>
              <a:buNone/>
              <a:defRPr sz="2000" b="1">
                <a:solidFill>
                  <a:schemeClr val="tx1">
                    <a:lumMod val="65000"/>
                    <a:lumOff val="3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7818463" y="1930936"/>
            <a:ext cx="3474720" cy="402336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Date Placeholder 1"/>
          <p:cNvSpPr>
            <a:spLocks noGrp="1"/>
          </p:cNvSpPr>
          <p:nvPr>
            <p:ph type="dt" sz="half" idx="10"/>
          </p:nvPr>
        </p:nvSpPr>
        <p:spPr/>
        <p:txBody>
          <a:bodyPr/>
          <a:lstStyle/>
          <a:p>
            <a:fld id="{5586B75A-687E-405C-8A0B-8D00578BA2C3}" type="datetimeFigureOut">
              <a:rPr lang="en-US" dirty="0"/>
              <a:pPr/>
              <a:t>6/20/2017</a:t>
            </a:fld>
            <a:endParaRPr lang="en-US" dirty="0"/>
          </a:p>
        </p:txBody>
      </p:sp>
      <p:sp>
        <p:nvSpPr>
          <p:cNvPr id="11" name="Footer Placeholder 10"/>
          <p:cNvSpPr>
            <a:spLocks noGrp="1"/>
          </p:cNvSpPr>
          <p:nvPr>
            <p:ph type="ftr" sz="quarter" idx="11"/>
          </p:nvPr>
        </p:nvSpPr>
        <p:spPr/>
        <p:txBody>
          <a:bodyPr/>
          <a:lstStyle/>
          <a:p>
            <a:endParaRPr lang="en-US" dirty="0"/>
          </a:p>
        </p:txBody>
      </p:sp>
      <p:sp>
        <p:nvSpPr>
          <p:cNvPr id="12" name="Slide Number Placeholder 11"/>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a:t>Click to edit Master title style</a:t>
            </a:r>
            <a:endParaRPr lang="en-US" dirty="0"/>
          </a:p>
        </p:txBody>
      </p:sp>
      <p:sp>
        <p:nvSpPr>
          <p:cNvPr id="2" name="Date Placeholder 1"/>
          <p:cNvSpPr>
            <a:spLocks noGrp="1"/>
          </p:cNvSpPr>
          <p:nvPr>
            <p:ph type="dt" sz="half" idx="10"/>
          </p:nvPr>
        </p:nvSpPr>
        <p:spPr/>
        <p:txBody>
          <a:bodyPr/>
          <a:lstStyle/>
          <a:p>
            <a:fld id="{5586B75A-687E-405C-8A0B-8D00578BA2C3}" type="datetimeFigureOut">
              <a:rPr lang="en-US" dirty="0"/>
              <a:pPr/>
              <a:t>6/20/2017</a:t>
            </a:fld>
            <a:endParaRPr lang="en-US" dirty="0"/>
          </a:p>
        </p:txBody>
      </p:sp>
      <p:sp>
        <p:nvSpPr>
          <p:cNvPr id="7" name="Footer Placeholder 6"/>
          <p:cNvSpPr>
            <a:spLocks noGrp="1"/>
          </p:cNvSpPr>
          <p:nvPr>
            <p:ph type="ftr" sz="quarter" idx="11"/>
          </p:nvPr>
        </p:nvSpPr>
        <p:spPr/>
        <p:txBody>
          <a:bodyPr/>
          <a:lstStyle/>
          <a:p>
            <a:endParaRPr lang="en-US" dirty="0"/>
          </a:p>
        </p:txBody>
      </p:sp>
      <p:sp>
        <p:nvSpPr>
          <p:cNvPr id="8" name="Slide Number Placeholder 7"/>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5586B75A-687E-405C-8A0B-8D00578BA2C3}" type="datetimeFigureOut">
              <a:rPr lang="en-US" dirty="0"/>
              <a:pPr/>
              <a:t>6/20/2017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6032" y="1143000"/>
            <a:ext cx="2834640" cy="2377440"/>
          </a:xfrm>
        </p:spPr>
        <p:txBody>
          <a:bodyPr anchor="b">
            <a:normAutofit/>
          </a:bodyPr>
          <a:lstStyle>
            <a:lvl1pPr>
              <a:defRPr sz="3200" b="0" baseline="0"/>
            </a:lvl1pPr>
          </a:lstStyle>
          <a:p>
            <a:r>
              <a:rPr lang="en-US"/>
              <a:t>Click to edit Master title style</a:t>
            </a:r>
            <a:endParaRPr lang="en-US" dirty="0"/>
          </a:p>
        </p:txBody>
      </p:sp>
      <p:sp>
        <p:nvSpPr>
          <p:cNvPr id="3" name="Content Placeholder 2"/>
          <p:cNvSpPr>
            <a:spLocks noGrp="1"/>
          </p:cNvSpPr>
          <p:nvPr>
            <p:ph idx="1"/>
          </p:nvPr>
        </p:nvSpPr>
        <p:spPr>
          <a:xfrm>
            <a:off x="3867912" y="868680"/>
            <a:ext cx="7315200" cy="512064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256032" y="3494176"/>
            <a:ext cx="2834640" cy="2321990"/>
          </a:xfrm>
        </p:spPr>
        <p:txBody>
          <a:bodyPr anchor="t">
            <a:normAutofit/>
          </a:bodyPr>
          <a:lstStyle>
            <a:lvl1pPr marL="0" indent="0">
              <a:lnSpc>
                <a:spcPct val="100000"/>
              </a:lnSpc>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Date Placeholder 7"/>
          <p:cNvSpPr>
            <a:spLocks noGrp="1"/>
          </p:cNvSpPr>
          <p:nvPr>
            <p:ph type="dt" sz="half" idx="10"/>
          </p:nvPr>
        </p:nvSpPr>
        <p:spPr/>
        <p:txBody>
          <a:bodyPr/>
          <a:lstStyle/>
          <a:p>
            <a:fld id="{5586B75A-687E-405C-8A0B-8D00578BA2C3}" type="datetimeFigureOut">
              <a:rPr lang="en-US" dirty="0"/>
              <a:pPr/>
              <a:t>6/20/2017</a:t>
            </a:fld>
            <a:endParaRPr lang="en-US" dirty="0"/>
          </a:p>
        </p:txBody>
      </p:sp>
      <p:sp>
        <p:nvSpPr>
          <p:cNvPr id="9" name="Footer Placeholder 8"/>
          <p:cNvSpPr>
            <a:spLocks noGrp="1"/>
          </p:cNvSpPr>
          <p:nvPr>
            <p:ph type="ftr" sz="quarter" idx="11"/>
          </p:nvPr>
        </p:nvSpPr>
        <p:spPr/>
        <p:txBody>
          <a:bodyPr/>
          <a:lstStyle/>
          <a:p>
            <a:endParaRPr lang="en-US" dirty="0"/>
          </a:p>
        </p:txBody>
      </p:sp>
      <p:sp>
        <p:nvSpPr>
          <p:cNvPr id="10" name="Slide Number Placeholder 9"/>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6032" y="1143000"/>
            <a:ext cx="2834640" cy="2377440"/>
          </a:xfrm>
        </p:spPr>
        <p:txBody>
          <a:bodyPr anchor="b">
            <a:normAutofit/>
          </a:bodyPr>
          <a:lstStyle>
            <a:lvl1pPr>
              <a:defRPr sz="32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3570644" y="767419"/>
            <a:ext cx="8115230" cy="5330952"/>
          </a:xfrm>
          <a:solidFill>
            <a:schemeClr val="bg1">
              <a:lumMod val="75000"/>
            </a:schemeClr>
          </a:solidFill>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256032" y="3493008"/>
            <a:ext cx="2834640" cy="2322576"/>
          </a:xfrm>
        </p:spPr>
        <p:txBody>
          <a:bodyPr anchor="t">
            <a:normAutofit/>
          </a:bodyPr>
          <a:lstStyle>
            <a:lvl1pPr marL="0" indent="0">
              <a:lnSpc>
                <a:spcPct val="100000"/>
              </a:lnSpc>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Date Placeholder 7"/>
          <p:cNvSpPr>
            <a:spLocks noGrp="1"/>
          </p:cNvSpPr>
          <p:nvPr>
            <p:ph type="dt" sz="half" idx="10"/>
          </p:nvPr>
        </p:nvSpPr>
        <p:spPr/>
        <p:txBody>
          <a:bodyPr/>
          <a:lstStyle/>
          <a:p>
            <a:fld id="{5586B75A-687E-405C-8A0B-8D00578BA2C3}" type="datetimeFigureOut">
              <a:rPr lang="en-US" dirty="0"/>
              <a:pPr/>
              <a:t>6/20/2017</a:t>
            </a:fld>
            <a:endParaRPr lang="en-US" dirty="0"/>
          </a:p>
        </p:txBody>
      </p:sp>
      <p:sp>
        <p:nvSpPr>
          <p:cNvPr id="9" name="Footer Placeholder 8"/>
          <p:cNvSpPr>
            <a:spLocks noGrp="1"/>
          </p:cNvSpPr>
          <p:nvPr>
            <p:ph type="ftr" sz="quarter" idx="11"/>
          </p:nvPr>
        </p:nvSpPr>
        <p:spPr>
          <a:xfrm>
            <a:off x="3499101" y="6356350"/>
            <a:ext cx="5911517" cy="365125"/>
          </a:xfrm>
        </p:spPr>
        <p:txBody>
          <a:bodyPr/>
          <a:lstStyle/>
          <a:p>
            <a:endParaRPr lang="en-US" dirty="0"/>
          </a:p>
        </p:txBody>
      </p:sp>
      <p:sp>
        <p:nvSpPr>
          <p:cNvPr id="10" name="Slide Number Placeholder 9"/>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758952"/>
            <a:ext cx="3443590" cy="53309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252919" y="1123837"/>
            <a:ext cx="2947482" cy="460118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8" name="Rectangle 37"/>
          <p:cNvSpPr/>
          <p:nvPr/>
        </p:nvSpPr>
        <p:spPr>
          <a:xfrm>
            <a:off x="11815864" y="758952"/>
            <a:ext cx="384048" cy="5330952"/>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Text Placeholder 2"/>
          <p:cNvSpPr>
            <a:spLocks noGrp="1"/>
          </p:cNvSpPr>
          <p:nvPr>
            <p:ph type="body" idx="1"/>
          </p:nvPr>
        </p:nvSpPr>
        <p:spPr>
          <a:xfrm>
            <a:off x="3869268" y="864108"/>
            <a:ext cx="7315200" cy="5120640"/>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262465" y="6356350"/>
            <a:ext cx="2743200" cy="365125"/>
          </a:xfrm>
          <a:prstGeom prst="rect">
            <a:avLst/>
          </a:prstGeom>
        </p:spPr>
        <p:txBody>
          <a:bodyPr vert="horz" lIns="91440" tIns="45720" rIns="91440" bIns="45720" rtlCol="0" anchor="ctr"/>
          <a:lstStyle>
            <a:lvl1pPr algn="l">
              <a:defRPr sz="1100">
                <a:solidFill>
                  <a:schemeClr val="tx1">
                    <a:lumMod val="50000"/>
                    <a:lumOff val="50000"/>
                  </a:schemeClr>
                </a:solidFill>
              </a:defRPr>
            </a:lvl1pPr>
          </a:lstStyle>
          <a:p>
            <a:fld id="{5586B75A-687E-405C-8A0B-8D00578BA2C3}" type="datetimeFigureOut">
              <a:rPr lang="en-US" dirty="0"/>
              <a:pPr/>
              <a:t>6/20/2017</a:t>
            </a:fld>
            <a:endParaRPr lang="en-US" dirty="0"/>
          </a:p>
        </p:txBody>
      </p:sp>
      <p:sp>
        <p:nvSpPr>
          <p:cNvPr id="5" name="Footer Placeholder 4"/>
          <p:cNvSpPr>
            <a:spLocks noGrp="1"/>
          </p:cNvSpPr>
          <p:nvPr>
            <p:ph type="ftr" sz="quarter" idx="3"/>
          </p:nvPr>
        </p:nvSpPr>
        <p:spPr>
          <a:xfrm>
            <a:off x="3869268" y="6356350"/>
            <a:ext cx="5911517" cy="365125"/>
          </a:xfrm>
          <a:prstGeom prst="rect">
            <a:avLst/>
          </a:prstGeom>
        </p:spPr>
        <p:txBody>
          <a:bodyPr vert="horz" lIns="91440" tIns="45720" rIns="91440" bIns="45720" rtlCol="0" anchor="ctr"/>
          <a:lstStyle>
            <a:lvl1pPr algn="l">
              <a:defRPr sz="1100">
                <a:solidFill>
                  <a:schemeClr val="tx1">
                    <a:lumMod val="50000"/>
                    <a:lumOff val="50000"/>
                  </a:schemeClr>
                </a:solidFill>
              </a:defRPr>
            </a:lvl1pPr>
          </a:lstStyle>
          <a:p>
            <a:endParaRPr lang="en-US" dirty="0"/>
          </a:p>
        </p:txBody>
      </p:sp>
      <p:sp>
        <p:nvSpPr>
          <p:cNvPr id="6" name="Slide Number Placeholder 5"/>
          <p:cNvSpPr>
            <a:spLocks noGrp="1"/>
          </p:cNvSpPr>
          <p:nvPr>
            <p:ph type="sldNum" sz="quarter" idx="4"/>
          </p:nvPr>
        </p:nvSpPr>
        <p:spPr>
          <a:xfrm>
            <a:off x="10634135" y="6356350"/>
            <a:ext cx="1530927" cy="365125"/>
          </a:xfrm>
          <a:prstGeom prst="rect">
            <a:avLst/>
          </a:prstGeom>
        </p:spPr>
        <p:txBody>
          <a:bodyPr vert="horz" lIns="91440" tIns="45720" rIns="91440" bIns="45720" rtlCol="0" anchor="ctr"/>
          <a:lstStyle>
            <a:lvl1pPr algn="r">
              <a:defRPr sz="1200" b="1">
                <a:solidFill>
                  <a:schemeClr val="accent1"/>
                </a:solidFill>
              </a:defRPr>
            </a:lvl1pPr>
          </a:lstStyle>
          <a:p>
            <a:fld id="{4FAB73BC-B049-4115-A692-8D63A059BFB8}"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841" r:id="rId1"/>
    <p:sldLayoutId id="2147483842" r:id="rId2"/>
    <p:sldLayoutId id="2147483843" r:id="rId3"/>
    <p:sldLayoutId id="2147483844" r:id="rId4"/>
    <p:sldLayoutId id="2147483845" r:id="rId5"/>
    <p:sldLayoutId id="2147483846" r:id="rId6"/>
    <p:sldLayoutId id="2147483847" r:id="rId7"/>
    <p:sldLayoutId id="2147483848" r:id="rId8"/>
    <p:sldLayoutId id="2147483849" r:id="rId9"/>
    <p:sldLayoutId id="2147483850" r:id="rId10"/>
    <p:sldLayoutId id="2147483851" r:id="rId11"/>
  </p:sldLayoutIdLst>
  <p:hf sldNum="0" hdr="0" ftr="0" dt="0"/>
  <p:txStyles>
    <p:titleStyle>
      <a:lvl1pPr algn="l" defTabSz="914400" rtl="0" eaLnBrk="1" latinLnBrk="0" hangingPunct="1">
        <a:lnSpc>
          <a:spcPct val="90000"/>
        </a:lnSpc>
        <a:spcBef>
          <a:spcPct val="0"/>
        </a:spcBef>
        <a:buNone/>
        <a:defRPr sz="3600" kern="1200" spc="-60" baseline="0">
          <a:solidFill>
            <a:srgbClr val="FFFFFF"/>
          </a:solidFill>
          <a:latin typeface="+mj-lt"/>
          <a:ea typeface="+mj-ea"/>
          <a:cs typeface="+mj-cs"/>
        </a:defRPr>
      </a:lvl1pPr>
    </p:titleStyle>
    <p:bodyStyle>
      <a:lvl1pPr marL="182880" indent="-182880" algn="l" defTabSz="914400" rtl="0" eaLnBrk="1" latinLnBrk="0" hangingPunct="1">
        <a:lnSpc>
          <a:spcPct val="90000"/>
        </a:lnSpc>
        <a:spcBef>
          <a:spcPts val="1200"/>
        </a:spcBef>
        <a:buClr>
          <a:schemeClr val="accent1"/>
        </a:buClr>
        <a:buFont typeface="Wingdings 2" pitchFamily="18" charset="2"/>
        <a:buChar char=""/>
        <a:defRPr sz="2000" kern="1200">
          <a:solidFill>
            <a:schemeClr val="tx1">
              <a:lumMod val="65000"/>
              <a:lumOff val="35000"/>
            </a:schemeClr>
          </a:solidFill>
          <a:latin typeface="+mn-lt"/>
          <a:ea typeface="+mn-ea"/>
          <a:cs typeface="+mn-cs"/>
        </a:defRPr>
      </a:lvl1pPr>
      <a:lvl2pPr marL="6858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800" kern="1200">
          <a:solidFill>
            <a:schemeClr val="tx1">
              <a:lumMod val="65000"/>
              <a:lumOff val="35000"/>
            </a:schemeClr>
          </a:solidFill>
          <a:latin typeface="+mn-lt"/>
          <a:ea typeface="+mn-ea"/>
          <a:cs typeface="+mn-cs"/>
        </a:defRPr>
      </a:lvl2pPr>
      <a:lvl3pPr marL="11430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600" kern="1200">
          <a:solidFill>
            <a:schemeClr val="tx1">
              <a:lumMod val="65000"/>
              <a:lumOff val="35000"/>
            </a:schemeClr>
          </a:solidFill>
          <a:latin typeface="+mn-lt"/>
          <a:ea typeface="+mn-ea"/>
          <a:cs typeface="+mn-cs"/>
        </a:defRPr>
      </a:lvl3pPr>
      <a:lvl4pPr marL="16002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4pPr>
      <a:lvl5pPr marL="20574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2017 RISK UPDATE</a:t>
            </a:r>
          </a:p>
        </p:txBody>
      </p:sp>
      <p:sp>
        <p:nvSpPr>
          <p:cNvPr id="3" name="Subtitle 2"/>
          <p:cNvSpPr>
            <a:spLocks noGrp="1"/>
          </p:cNvSpPr>
          <p:nvPr>
            <p:ph type="subTitle" idx="1"/>
          </p:nvPr>
        </p:nvSpPr>
        <p:spPr/>
        <p:txBody>
          <a:bodyPr/>
          <a:lstStyle/>
          <a:p>
            <a:r>
              <a:rPr lang="en-US" b="1" dirty="0"/>
              <a:t>Keep calm and take a risk…</a:t>
            </a: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31578" y="1755157"/>
            <a:ext cx="2764542" cy="1484379"/>
          </a:xfrm>
          <a:prstGeom prst="rect">
            <a:avLst/>
          </a:prstGeom>
        </p:spPr>
      </p:pic>
      <p:pic>
        <p:nvPicPr>
          <p:cNvPr id="4102" name="Picture 6" descr="Image result for risk sig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57850" y="2333619"/>
            <a:ext cx="3150540" cy="21003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0393452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
            </a:r>
            <a:br>
              <a:rPr lang="en-US" dirty="0"/>
            </a:br>
            <a:r>
              <a:rPr lang="en-US" dirty="0"/>
              <a:t/>
            </a:r>
            <a:br>
              <a:rPr lang="en-US" dirty="0"/>
            </a:br>
            <a:r>
              <a:rPr lang="en-US" dirty="0"/>
              <a:t>Notes on </a:t>
            </a:r>
            <a:br>
              <a:rPr lang="en-US" dirty="0"/>
            </a:br>
            <a:r>
              <a:rPr lang="en-US" dirty="0"/>
              <a:t>changes to Risk 359</a:t>
            </a:r>
            <a:br>
              <a:rPr lang="en-US" dirty="0"/>
            </a:br>
            <a:r>
              <a:rPr lang="en-US" dirty="0"/>
              <a:t/>
            </a:r>
            <a:br>
              <a:rPr lang="en-US" dirty="0"/>
            </a:br>
            <a:r>
              <a:rPr lang="en-US" dirty="0"/>
              <a:t/>
            </a:r>
            <a:br>
              <a:rPr lang="en-US" dirty="0"/>
            </a:br>
            <a:r>
              <a:rPr lang="en-US" dirty="0"/>
              <a:t/>
            </a:r>
            <a:br>
              <a:rPr lang="en-US" dirty="0"/>
            </a:br>
            <a:endParaRPr lang="en-US" dirty="0"/>
          </a:p>
        </p:txBody>
      </p:sp>
      <p:sp>
        <p:nvSpPr>
          <p:cNvPr id="3" name="Content Placeholder 2"/>
          <p:cNvSpPr>
            <a:spLocks noGrp="1"/>
          </p:cNvSpPr>
          <p:nvPr>
            <p:ph idx="1"/>
          </p:nvPr>
        </p:nvSpPr>
        <p:spPr/>
        <p:txBody>
          <a:bodyPr>
            <a:normAutofit/>
          </a:bodyPr>
          <a:lstStyle/>
          <a:p>
            <a:r>
              <a:rPr lang="en-US" sz="2400" dirty="0"/>
              <a:t>Assignment criteria continues to be major surgery (including C-sections), </a:t>
            </a:r>
            <a:r>
              <a:rPr lang="en-US" sz="2400" dirty="0">
                <a:solidFill>
                  <a:schemeClr val="accent1"/>
                </a:solidFill>
              </a:rPr>
              <a:t>physical</a:t>
            </a:r>
            <a:r>
              <a:rPr lang="en-US" sz="2400" dirty="0"/>
              <a:t> trauma or burns within the past </a:t>
            </a:r>
            <a:r>
              <a:rPr lang="en-US" sz="2400" dirty="0">
                <a:solidFill>
                  <a:schemeClr val="accent1"/>
                </a:solidFill>
              </a:rPr>
              <a:t>two months </a:t>
            </a:r>
            <a:r>
              <a:rPr lang="en-US" sz="2400" dirty="0">
                <a:solidFill>
                  <a:schemeClr val="tx2"/>
                </a:solidFill>
              </a:rPr>
              <a:t>that are </a:t>
            </a:r>
            <a:r>
              <a:rPr lang="en-US" sz="2400" dirty="0"/>
              <a:t>serious enough to affect nutritional status</a:t>
            </a:r>
          </a:p>
          <a:p>
            <a:r>
              <a:rPr lang="en-US" sz="2400" dirty="0"/>
              <a:t>This risk applies to all categories</a:t>
            </a:r>
          </a:p>
          <a:p>
            <a:r>
              <a:rPr lang="en-US" sz="2400" dirty="0"/>
              <a:t>Risk level is </a:t>
            </a:r>
            <a:r>
              <a:rPr lang="en-US" sz="2400" dirty="0">
                <a:solidFill>
                  <a:schemeClr val="accent1"/>
                </a:solidFill>
              </a:rPr>
              <a:t>low</a:t>
            </a:r>
          </a:p>
          <a:p>
            <a:r>
              <a:rPr lang="en-US" sz="2400" dirty="0"/>
              <a:t>Risk is </a:t>
            </a:r>
            <a:r>
              <a:rPr lang="en-US" sz="2400" dirty="0">
                <a:solidFill>
                  <a:schemeClr val="accent1"/>
                </a:solidFill>
              </a:rPr>
              <a:t>manually</a:t>
            </a:r>
            <a:r>
              <a:rPr lang="en-US" sz="2400" dirty="0"/>
              <a:t> assigned by the CPA in TWIST</a:t>
            </a:r>
          </a:p>
          <a:p>
            <a:r>
              <a:rPr lang="en-US" sz="2400" dirty="0"/>
              <a:t>Risk information sheet in the Nutrition Risk training module will be updated </a:t>
            </a:r>
          </a:p>
        </p:txBody>
      </p:sp>
      <p:pic>
        <p:nvPicPr>
          <p:cNvPr id="2054" name="Picture 6" descr="Image result for erasing risk"/>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44336" y="4721411"/>
            <a:ext cx="1919965" cy="12633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3460025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797C3B7-7BA9-42E5-99F9-47B461895F89}"/>
              </a:ext>
            </a:extLst>
          </p:cNvPr>
          <p:cNvSpPr>
            <a:spLocks noGrp="1"/>
          </p:cNvSpPr>
          <p:nvPr>
            <p:ph type="title"/>
          </p:nvPr>
        </p:nvSpPr>
        <p:spPr/>
        <p:txBody>
          <a:bodyPr/>
          <a:lstStyle/>
          <a:p>
            <a:r>
              <a:rPr lang="en-US" dirty="0"/>
              <a:t>Discussion about Risk 359</a:t>
            </a:r>
            <a:br>
              <a:rPr lang="en-US" dirty="0"/>
            </a:br>
            <a:r>
              <a:rPr lang="en-US" dirty="0"/>
              <a:t/>
            </a:r>
            <a:br>
              <a:rPr lang="en-US" dirty="0"/>
            </a:br>
            <a:endParaRPr lang="en-US" dirty="0"/>
          </a:p>
        </p:txBody>
      </p:sp>
      <p:sp>
        <p:nvSpPr>
          <p:cNvPr id="3" name="Content Placeholder 2">
            <a:extLst>
              <a:ext uri="{FF2B5EF4-FFF2-40B4-BE49-F238E27FC236}">
                <a16:creationId xmlns:a16="http://schemas.microsoft.com/office/drawing/2014/main" xmlns="" id="{06977C03-BA2F-4155-9094-A7C5B1A6D962}"/>
              </a:ext>
            </a:extLst>
          </p:cNvPr>
          <p:cNvSpPr>
            <a:spLocks noGrp="1"/>
          </p:cNvSpPr>
          <p:nvPr>
            <p:ph idx="1"/>
          </p:nvPr>
        </p:nvSpPr>
        <p:spPr/>
        <p:txBody>
          <a:bodyPr>
            <a:normAutofit/>
          </a:bodyPr>
          <a:lstStyle/>
          <a:p>
            <a:r>
              <a:rPr lang="en-US" sz="2400" dirty="0"/>
              <a:t>I’ve been learning about trauma informed care and know that trauma can take many forms.  </a:t>
            </a:r>
            <a:r>
              <a:rPr lang="en-US" sz="2400" b="1" dirty="0">
                <a:solidFill>
                  <a:schemeClr val="accent1"/>
                </a:solidFill>
              </a:rPr>
              <a:t>Why is the trauma associated with this risk limited to physical trauma?</a:t>
            </a:r>
          </a:p>
          <a:p>
            <a:endParaRPr lang="en-US" sz="2400" dirty="0"/>
          </a:p>
          <a:p>
            <a:pPr lvl="1"/>
            <a:r>
              <a:rPr lang="en-US" sz="2400" dirty="0"/>
              <a:t>The nutrition support that WIC provides can have a direct impact on the outcome of healing from physical trauma. Although it makes sense that good nutrition and good health would be helpful for coping with all forms of trauma, the research supporting this correlation is not available at the level needed for USDA to create a specific trauma risk at this time.</a:t>
            </a:r>
          </a:p>
        </p:txBody>
      </p:sp>
      <p:pic>
        <p:nvPicPr>
          <p:cNvPr id="5" name="Picture 4">
            <a:extLst>
              <a:ext uri="{FF2B5EF4-FFF2-40B4-BE49-F238E27FC236}">
                <a16:creationId xmlns:a16="http://schemas.microsoft.com/office/drawing/2014/main" xmlns="" id="{6B33607F-D882-4C71-BD0F-4B01A407B519}"/>
              </a:ext>
            </a:extLst>
          </p:cNvPr>
          <p:cNvPicPr>
            <a:picLocks noChangeAspect="1"/>
          </p:cNvPicPr>
          <p:nvPr/>
        </p:nvPicPr>
        <p:blipFill>
          <a:blip r:embed="rId2"/>
          <a:stretch>
            <a:fillRect/>
          </a:stretch>
        </p:blipFill>
        <p:spPr>
          <a:xfrm>
            <a:off x="1245109" y="4748645"/>
            <a:ext cx="2069754" cy="1236103"/>
          </a:xfrm>
          <a:prstGeom prst="rect">
            <a:avLst/>
          </a:prstGeom>
        </p:spPr>
      </p:pic>
    </p:spTree>
    <p:extLst>
      <p:ext uri="{BB962C8B-B14F-4D97-AF65-F5344CB8AC3E}">
        <p14:creationId xmlns:p14="http://schemas.microsoft.com/office/powerpoint/2010/main" val="334707908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Risk 411.3</a:t>
            </a:r>
            <a:br>
              <a:rPr lang="en-US" dirty="0"/>
            </a:br>
            <a:r>
              <a:rPr lang="en-US" dirty="0"/>
              <a:t/>
            </a:r>
            <a:br>
              <a:rPr lang="en-US" dirty="0"/>
            </a:br>
            <a:r>
              <a:rPr lang="en-US" dirty="0"/>
              <a:t> Early Introduction of Beverages or Solid Foods</a:t>
            </a:r>
            <a:br>
              <a:rPr lang="en-US" dirty="0"/>
            </a:br>
            <a:r>
              <a:rPr lang="en-US" dirty="0"/>
              <a:t/>
            </a:r>
            <a:br>
              <a:rPr lang="en-US" dirty="0"/>
            </a:br>
            <a:r>
              <a:rPr lang="en-US" dirty="0"/>
              <a:t/>
            </a:r>
            <a:br>
              <a:rPr lang="en-US" dirty="0"/>
            </a:br>
            <a:endParaRPr lang="en-US" dirty="0"/>
          </a:p>
        </p:txBody>
      </p:sp>
      <p:sp>
        <p:nvSpPr>
          <p:cNvPr id="3" name="Content Placeholder 2"/>
          <p:cNvSpPr>
            <a:spLocks noGrp="1"/>
          </p:cNvSpPr>
          <p:nvPr>
            <p:ph idx="1"/>
          </p:nvPr>
        </p:nvSpPr>
        <p:spPr/>
        <p:txBody>
          <a:bodyPr>
            <a:normAutofit/>
          </a:bodyPr>
          <a:lstStyle/>
          <a:p>
            <a:r>
              <a:rPr lang="en-US" sz="2400" dirty="0"/>
              <a:t>This risk will now be assigned if any food other than breast milk or iron fortified formula is introduced before </a:t>
            </a:r>
            <a:r>
              <a:rPr lang="en-US" sz="2400" b="1" dirty="0">
                <a:solidFill>
                  <a:schemeClr val="accent1"/>
                </a:solidFill>
              </a:rPr>
              <a:t>6 months </a:t>
            </a:r>
            <a:r>
              <a:rPr lang="en-US" sz="2400" dirty="0"/>
              <a:t>of age. </a:t>
            </a:r>
          </a:p>
          <a:p>
            <a:pPr lvl="1"/>
            <a:r>
              <a:rPr lang="en-US" sz="2400" dirty="0"/>
              <a:t>This is a change from the current standard of 4 months</a:t>
            </a:r>
          </a:p>
          <a:p>
            <a:pPr lvl="1"/>
            <a:r>
              <a:rPr lang="en-US" sz="2400" dirty="0"/>
              <a:t>This change is based on American Academy of Pediatrics recommendations</a:t>
            </a:r>
          </a:p>
          <a:p>
            <a:pPr lvl="1"/>
            <a:r>
              <a:rPr lang="en-US" sz="2400" dirty="0"/>
              <a:t>WIC staff can still encourage feeding that is </a:t>
            </a:r>
            <a:r>
              <a:rPr lang="en-US" sz="2400" dirty="0">
                <a:solidFill>
                  <a:schemeClr val="accent1"/>
                </a:solidFill>
              </a:rPr>
              <a:t>developmentally</a:t>
            </a:r>
            <a:r>
              <a:rPr lang="en-US" sz="2400" dirty="0"/>
              <a:t> appropriate. For most infants, 6 months will continue to be excellent timing for introduction of solids </a:t>
            </a:r>
          </a:p>
        </p:txBody>
      </p:sp>
      <p:pic>
        <p:nvPicPr>
          <p:cNvPr id="6" name="Picture 5">
            <a:extLst>
              <a:ext uri="{FF2B5EF4-FFF2-40B4-BE49-F238E27FC236}">
                <a16:creationId xmlns:a16="http://schemas.microsoft.com/office/drawing/2014/main" xmlns="" id="{92822CFF-F57B-4747-9825-133462DA26C5}"/>
              </a:ext>
            </a:extLst>
          </p:cNvPr>
          <p:cNvPicPr>
            <a:picLocks noChangeAspect="1"/>
          </p:cNvPicPr>
          <p:nvPr/>
        </p:nvPicPr>
        <p:blipFill>
          <a:blip r:embed="rId2"/>
          <a:stretch>
            <a:fillRect/>
          </a:stretch>
        </p:blipFill>
        <p:spPr>
          <a:xfrm>
            <a:off x="1600200" y="4259069"/>
            <a:ext cx="1725679" cy="1725679"/>
          </a:xfrm>
          <a:prstGeom prst="rect">
            <a:avLst/>
          </a:prstGeom>
        </p:spPr>
      </p:pic>
    </p:spTree>
    <p:extLst>
      <p:ext uri="{BB962C8B-B14F-4D97-AF65-F5344CB8AC3E}">
        <p14:creationId xmlns:p14="http://schemas.microsoft.com/office/powerpoint/2010/main" val="196920381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
            </a:r>
            <a:br>
              <a:rPr lang="en-US" dirty="0"/>
            </a:br>
            <a:r>
              <a:rPr lang="en-US" dirty="0"/>
              <a:t/>
            </a:r>
            <a:br>
              <a:rPr lang="en-US" dirty="0"/>
            </a:br>
            <a:r>
              <a:rPr lang="en-US" sz="4000" dirty="0"/>
              <a:t>Notes on changes to </a:t>
            </a:r>
            <a:br>
              <a:rPr lang="en-US" sz="4000" dirty="0"/>
            </a:br>
            <a:r>
              <a:rPr lang="en-US" sz="4000" dirty="0"/>
              <a:t>Risk 411.3</a:t>
            </a:r>
            <a:br>
              <a:rPr lang="en-US" sz="4000" dirty="0"/>
            </a:br>
            <a:r>
              <a:rPr lang="en-US" sz="4000" dirty="0"/>
              <a:t/>
            </a:r>
            <a:br>
              <a:rPr lang="en-US" sz="4000" dirty="0"/>
            </a:br>
            <a:r>
              <a:rPr lang="en-US" dirty="0"/>
              <a:t> </a:t>
            </a:r>
            <a:br>
              <a:rPr lang="en-US" dirty="0"/>
            </a:br>
            <a:r>
              <a:rPr lang="en-US" dirty="0"/>
              <a:t/>
            </a:r>
            <a:br>
              <a:rPr lang="en-US" dirty="0"/>
            </a:br>
            <a:r>
              <a:rPr lang="en-US" dirty="0"/>
              <a:t/>
            </a:r>
            <a:br>
              <a:rPr lang="en-US" dirty="0"/>
            </a:br>
            <a:endParaRPr lang="en-US" dirty="0"/>
          </a:p>
        </p:txBody>
      </p:sp>
      <p:sp>
        <p:nvSpPr>
          <p:cNvPr id="3" name="Content Placeholder 2"/>
          <p:cNvSpPr>
            <a:spLocks noGrp="1"/>
          </p:cNvSpPr>
          <p:nvPr>
            <p:ph idx="1"/>
          </p:nvPr>
        </p:nvSpPr>
        <p:spPr/>
        <p:txBody>
          <a:bodyPr>
            <a:normAutofit/>
          </a:bodyPr>
          <a:lstStyle/>
          <a:p>
            <a:pPr lvl="1"/>
            <a:r>
              <a:rPr lang="en-US" sz="2400" dirty="0"/>
              <a:t>This risk applies only to infants</a:t>
            </a:r>
          </a:p>
          <a:p>
            <a:pPr lvl="1"/>
            <a:r>
              <a:rPr lang="en-US" sz="2400" dirty="0"/>
              <a:t>This risk level continues to be </a:t>
            </a:r>
            <a:r>
              <a:rPr lang="en-US" sz="2400" dirty="0">
                <a:solidFill>
                  <a:schemeClr val="accent1"/>
                </a:solidFill>
              </a:rPr>
              <a:t>low</a:t>
            </a:r>
            <a:r>
              <a:rPr lang="en-US" sz="2400" dirty="0"/>
              <a:t> </a:t>
            </a:r>
          </a:p>
          <a:p>
            <a:pPr lvl="1"/>
            <a:r>
              <a:rPr lang="en-US" sz="2400" dirty="0"/>
              <a:t>Risk assignment can occur manually or as an answer on the Diet Assessment questionnaire</a:t>
            </a:r>
          </a:p>
          <a:p>
            <a:pPr lvl="2"/>
            <a:r>
              <a:rPr lang="en-US" sz="2200" dirty="0">
                <a:solidFill>
                  <a:schemeClr val="accent1"/>
                </a:solidFill>
              </a:rPr>
              <a:t>What is your plan for introducing infant cereal and baby foods to your baby? </a:t>
            </a:r>
            <a:endParaRPr lang="en-US" sz="2400" dirty="0">
              <a:solidFill>
                <a:schemeClr val="accent1"/>
              </a:solidFill>
            </a:endParaRPr>
          </a:p>
          <a:p>
            <a:pPr lvl="1"/>
            <a:r>
              <a:rPr lang="en-US" sz="2400" dirty="0"/>
              <a:t>Risk information sheet in the Dietary Risk training module will be updated </a:t>
            </a:r>
          </a:p>
          <a:p>
            <a:pPr lvl="1"/>
            <a:endParaRPr lang="en-US" sz="2400" dirty="0"/>
          </a:p>
        </p:txBody>
      </p:sp>
      <p:pic>
        <p:nvPicPr>
          <p:cNvPr id="5" name="Picture 2" descr="Image may contain: 1 person, eating, baby, closeup and foo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9302" y="4478483"/>
            <a:ext cx="2259398" cy="150626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3129756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70DB64A-286D-4320-83C7-0561913C2BAD}"/>
              </a:ext>
            </a:extLst>
          </p:cNvPr>
          <p:cNvSpPr>
            <a:spLocks noGrp="1"/>
          </p:cNvSpPr>
          <p:nvPr>
            <p:ph type="title"/>
          </p:nvPr>
        </p:nvSpPr>
        <p:spPr/>
        <p:txBody>
          <a:bodyPr/>
          <a:lstStyle/>
          <a:p>
            <a:r>
              <a:rPr lang="en-US" dirty="0"/>
              <a:t>Discussion about </a:t>
            </a:r>
            <a:br>
              <a:rPr lang="en-US" dirty="0"/>
            </a:br>
            <a:r>
              <a:rPr lang="en-US" dirty="0"/>
              <a:t>Risk 411.3</a:t>
            </a:r>
            <a:br>
              <a:rPr lang="en-US" dirty="0"/>
            </a:br>
            <a:r>
              <a:rPr lang="en-US" dirty="0"/>
              <a:t/>
            </a:r>
            <a:br>
              <a:rPr lang="en-US" dirty="0"/>
            </a:br>
            <a:endParaRPr lang="en-US" dirty="0"/>
          </a:p>
        </p:txBody>
      </p:sp>
      <p:sp>
        <p:nvSpPr>
          <p:cNvPr id="3" name="Content Placeholder 2">
            <a:extLst>
              <a:ext uri="{FF2B5EF4-FFF2-40B4-BE49-F238E27FC236}">
                <a16:creationId xmlns:a16="http://schemas.microsoft.com/office/drawing/2014/main" xmlns="" id="{3F478AFD-46AF-465A-A32A-991ABB1625F1}"/>
              </a:ext>
            </a:extLst>
          </p:cNvPr>
          <p:cNvSpPr>
            <a:spLocks noGrp="1"/>
          </p:cNvSpPr>
          <p:nvPr>
            <p:ph idx="1"/>
          </p:nvPr>
        </p:nvSpPr>
        <p:spPr/>
        <p:txBody>
          <a:bodyPr>
            <a:normAutofit/>
          </a:bodyPr>
          <a:lstStyle/>
          <a:p>
            <a:r>
              <a:rPr lang="en-US" sz="2400" dirty="0"/>
              <a:t>At the mid cert health assessment, I often see infants who started solid foods at 5 or 5 1/2 months of age and this seems appropriate given their development. </a:t>
            </a:r>
            <a:r>
              <a:rPr lang="en-US" sz="2400" b="1" dirty="0">
                <a:solidFill>
                  <a:schemeClr val="accent1"/>
                </a:solidFill>
              </a:rPr>
              <a:t>Do I still need to assign this risk?</a:t>
            </a:r>
          </a:p>
          <a:p>
            <a:endParaRPr lang="en-US" sz="2400" dirty="0"/>
          </a:p>
          <a:p>
            <a:pPr lvl="1"/>
            <a:r>
              <a:rPr lang="en-US" sz="2400" dirty="0"/>
              <a:t>Yes, you would assign this risk as part of a complete and accurate assessment.  However, you may choose not to educate on the timing of the introduction of foods if the introduction seems appropriate for the development of the child. Instead, use anticipatory guidance to focus the conversation on what comes next.  In this way, we can support responsive feeding that leads to positive feeding relationships in the future. </a:t>
            </a:r>
          </a:p>
        </p:txBody>
      </p:sp>
      <p:pic>
        <p:nvPicPr>
          <p:cNvPr id="11" name="Picture 10">
            <a:extLst>
              <a:ext uri="{FF2B5EF4-FFF2-40B4-BE49-F238E27FC236}">
                <a16:creationId xmlns:a16="http://schemas.microsoft.com/office/drawing/2014/main" xmlns="" id="{8DE3716E-923E-42E1-AADF-AE9C01332C72}"/>
              </a:ext>
            </a:extLst>
          </p:cNvPr>
          <p:cNvPicPr>
            <a:picLocks noChangeAspect="1"/>
          </p:cNvPicPr>
          <p:nvPr/>
        </p:nvPicPr>
        <p:blipFill>
          <a:blip r:embed="rId2"/>
          <a:stretch>
            <a:fillRect/>
          </a:stretch>
        </p:blipFill>
        <p:spPr>
          <a:xfrm>
            <a:off x="1089430" y="4478483"/>
            <a:ext cx="2110972" cy="1506266"/>
          </a:xfrm>
          <a:prstGeom prst="rect">
            <a:avLst/>
          </a:prstGeom>
        </p:spPr>
      </p:pic>
    </p:spTree>
    <p:extLst>
      <p:ext uri="{BB962C8B-B14F-4D97-AF65-F5344CB8AC3E}">
        <p14:creationId xmlns:p14="http://schemas.microsoft.com/office/powerpoint/2010/main" val="416417211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Risk 411.7</a:t>
            </a:r>
            <a:br>
              <a:rPr lang="en-US" dirty="0"/>
            </a:br>
            <a:r>
              <a:rPr lang="en-US" dirty="0"/>
              <a:t/>
            </a:r>
            <a:br>
              <a:rPr lang="en-US" dirty="0"/>
            </a:br>
            <a:r>
              <a:rPr lang="en-US" dirty="0"/>
              <a:t>Infrequent Breastfeeding</a:t>
            </a:r>
            <a:br>
              <a:rPr lang="en-US" dirty="0"/>
            </a:br>
            <a:endParaRPr lang="en-US" dirty="0"/>
          </a:p>
        </p:txBody>
      </p:sp>
      <p:sp>
        <p:nvSpPr>
          <p:cNvPr id="3" name="Content Placeholder 2"/>
          <p:cNvSpPr>
            <a:spLocks noGrp="1"/>
          </p:cNvSpPr>
          <p:nvPr>
            <p:ph idx="1"/>
          </p:nvPr>
        </p:nvSpPr>
        <p:spPr/>
        <p:txBody>
          <a:bodyPr>
            <a:normAutofit/>
          </a:bodyPr>
          <a:lstStyle/>
          <a:p>
            <a:r>
              <a:rPr lang="en-US" sz="2400" dirty="0"/>
              <a:t>The criteria of less than 6 feedings in 24 hours between 2 and 6 months of age has been </a:t>
            </a:r>
            <a:r>
              <a:rPr lang="en-US" sz="2400" b="1" dirty="0">
                <a:solidFill>
                  <a:schemeClr val="accent1"/>
                </a:solidFill>
              </a:rPr>
              <a:t>removed</a:t>
            </a:r>
          </a:p>
          <a:p>
            <a:pPr marL="0" indent="0">
              <a:buNone/>
            </a:pPr>
            <a:endParaRPr lang="en-US" sz="2400" b="1" dirty="0">
              <a:solidFill>
                <a:schemeClr val="accent1"/>
              </a:solidFill>
            </a:endParaRPr>
          </a:p>
          <a:p>
            <a:r>
              <a:rPr lang="en-US" sz="2400" dirty="0"/>
              <a:t>There are now </a:t>
            </a:r>
            <a:r>
              <a:rPr lang="en-US" sz="2400" b="1" dirty="0">
                <a:solidFill>
                  <a:schemeClr val="accent1"/>
                </a:solidFill>
              </a:rPr>
              <a:t>two</a:t>
            </a:r>
            <a:r>
              <a:rPr lang="en-US" sz="2400" dirty="0"/>
              <a:t> criteria for assignment of this risk:</a:t>
            </a:r>
          </a:p>
          <a:p>
            <a:pPr marL="0" indent="0">
              <a:buNone/>
            </a:pPr>
            <a:endParaRPr lang="en-US" sz="1100" dirty="0"/>
          </a:p>
          <a:p>
            <a:pPr lvl="1"/>
            <a:r>
              <a:rPr lang="en-US" sz="2400" dirty="0">
                <a:solidFill>
                  <a:schemeClr val="accent1"/>
                </a:solidFill>
              </a:rPr>
              <a:t>scheduled</a:t>
            </a:r>
            <a:r>
              <a:rPr lang="en-US" sz="2400" dirty="0"/>
              <a:t> feedings instead of demand feedings</a:t>
            </a:r>
          </a:p>
          <a:p>
            <a:pPr marL="502920" lvl="1" indent="0">
              <a:buNone/>
            </a:pPr>
            <a:endParaRPr lang="en-US" sz="2000" dirty="0"/>
          </a:p>
          <a:p>
            <a:pPr lvl="1"/>
            <a:r>
              <a:rPr lang="en-US" sz="2400" dirty="0">
                <a:solidFill>
                  <a:schemeClr val="accent1"/>
                </a:solidFill>
              </a:rPr>
              <a:t>less than 8 feedings in 24 hours </a:t>
            </a:r>
            <a:r>
              <a:rPr lang="en-US" sz="2400" dirty="0">
                <a:solidFill>
                  <a:schemeClr val="tx2"/>
                </a:solidFill>
              </a:rPr>
              <a:t>if younger than </a:t>
            </a:r>
            <a:r>
              <a:rPr lang="en-US" sz="2400" dirty="0">
                <a:solidFill>
                  <a:schemeClr val="accent1"/>
                </a:solidFill>
              </a:rPr>
              <a:t>2</a:t>
            </a:r>
            <a:r>
              <a:rPr lang="en-US" sz="2400" dirty="0">
                <a:solidFill>
                  <a:schemeClr val="tx2"/>
                </a:solidFill>
              </a:rPr>
              <a:t> </a:t>
            </a:r>
            <a:r>
              <a:rPr lang="en-US" sz="2400" dirty="0">
                <a:solidFill>
                  <a:schemeClr val="accent1"/>
                </a:solidFill>
              </a:rPr>
              <a:t>months</a:t>
            </a:r>
            <a:r>
              <a:rPr lang="en-US" sz="2400" dirty="0">
                <a:solidFill>
                  <a:schemeClr val="tx2"/>
                </a:solidFill>
              </a:rPr>
              <a:t> of age</a:t>
            </a:r>
          </a:p>
          <a:p>
            <a:endParaRPr lang="en-US" sz="2400" dirty="0"/>
          </a:p>
        </p:txBody>
      </p:sp>
      <p:pic>
        <p:nvPicPr>
          <p:cNvPr id="1028" name="Picture 4" descr="Breastfeedi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16513" y="4520241"/>
            <a:ext cx="1017561" cy="15269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2557245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
            </a:r>
            <a:br>
              <a:rPr lang="en-US" dirty="0"/>
            </a:br>
            <a:r>
              <a:rPr lang="en-US" dirty="0"/>
              <a:t>Notes on changes to Risk 411.7</a:t>
            </a:r>
            <a:br>
              <a:rPr lang="en-US" dirty="0"/>
            </a:br>
            <a:r>
              <a:rPr lang="en-US" dirty="0"/>
              <a:t/>
            </a:r>
            <a:br>
              <a:rPr lang="en-US" dirty="0"/>
            </a:br>
            <a:r>
              <a:rPr lang="en-US" dirty="0"/>
              <a:t/>
            </a:r>
            <a:br>
              <a:rPr lang="en-US" dirty="0"/>
            </a:br>
            <a:endParaRPr lang="en-US" dirty="0"/>
          </a:p>
        </p:txBody>
      </p:sp>
      <p:sp>
        <p:nvSpPr>
          <p:cNvPr id="3" name="Content Placeholder 2"/>
          <p:cNvSpPr>
            <a:spLocks noGrp="1"/>
          </p:cNvSpPr>
          <p:nvPr>
            <p:ph idx="1"/>
          </p:nvPr>
        </p:nvSpPr>
        <p:spPr/>
        <p:txBody>
          <a:bodyPr>
            <a:normAutofit/>
          </a:bodyPr>
          <a:lstStyle/>
          <a:p>
            <a:r>
              <a:rPr lang="en-US" sz="2400" dirty="0"/>
              <a:t>This risk applies to exclusively breastfeeding infants</a:t>
            </a:r>
          </a:p>
          <a:p>
            <a:r>
              <a:rPr lang="en-US" sz="2400" dirty="0"/>
              <a:t>The risk level is </a:t>
            </a:r>
            <a:r>
              <a:rPr lang="en-US" sz="2400" dirty="0">
                <a:solidFill>
                  <a:schemeClr val="accent1"/>
                </a:solidFill>
              </a:rPr>
              <a:t>medium. </a:t>
            </a:r>
            <a:r>
              <a:rPr lang="en-US" sz="2400" dirty="0">
                <a:solidFill>
                  <a:schemeClr val="tx2"/>
                </a:solidFill>
              </a:rPr>
              <a:t>Refer participants with this risk to a</a:t>
            </a:r>
            <a:r>
              <a:rPr lang="en-US" sz="2400" dirty="0">
                <a:solidFill>
                  <a:schemeClr val="accent1"/>
                </a:solidFill>
              </a:rPr>
              <a:t> breastfeeding specialist</a:t>
            </a:r>
          </a:p>
          <a:p>
            <a:r>
              <a:rPr lang="en-US" sz="2400" dirty="0"/>
              <a:t>This risk may be manually assigned by the CPA or as an answer on the diet assessment questionnaire</a:t>
            </a:r>
          </a:p>
          <a:p>
            <a:pPr lvl="1"/>
            <a:r>
              <a:rPr lang="en-US" sz="2200" dirty="0">
                <a:solidFill>
                  <a:schemeClr val="accent1"/>
                </a:solidFill>
              </a:rPr>
              <a:t>How often does your baby breastfeed in 24 hours? </a:t>
            </a:r>
          </a:p>
          <a:p>
            <a:pPr lvl="1"/>
            <a:r>
              <a:rPr lang="en-US" sz="2200" dirty="0">
                <a:solidFill>
                  <a:schemeClr val="accent1"/>
                </a:solidFill>
              </a:rPr>
              <a:t>Is your baby breastfeeding as often as he/she wants? </a:t>
            </a:r>
          </a:p>
          <a:p>
            <a:r>
              <a:rPr lang="en-US" sz="2400" dirty="0"/>
              <a:t>Risk information sheet in the Dietary Risk training module will be updated </a:t>
            </a:r>
          </a:p>
        </p:txBody>
      </p:sp>
      <p:pic>
        <p:nvPicPr>
          <p:cNvPr id="7" name="Picture 6">
            <a:extLst>
              <a:ext uri="{FF2B5EF4-FFF2-40B4-BE49-F238E27FC236}">
                <a16:creationId xmlns:a16="http://schemas.microsoft.com/office/drawing/2014/main" xmlns="" id="{DC4D5820-4599-454D-8B9A-5D420F84091C}"/>
              </a:ext>
            </a:extLst>
          </p:cNvPr>
          <p:cNvPicPr>
            <a:picLocks noChangeAspect="1"/>
          </p:cNvPicPr>
          <p:nvPr/>
        </p:nvPicPr>
        <p:blipFill>
          <a:blip r:embed="rId2"/>
          <a:stretch>
            <a:fillRect/>
          </a:stretch>
        </p:blipFill>
        <p:spPr>
          <a:xfrm>
            <a:off x="1063179" y="4384964"/>
            <a:ext cx="2238503" cy="1599784"/>
          </a:xfrm>
          <a:prstGeom prst="rect">
            <a:avLst/>
          </a:prstGeom>
        </p:spPr>
      </p:pic>
    </p:spTree>
    <p:extLst>
      <p:ext uri="{BB962C8B-B14F-4D97-AF65-F5344CB8AC3E}">
        <p14:creationId xmlns:p14="http://schemas.microsoft.com/office/powerpoint/2010/main" val="288962171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1EA70C7-AA71-4A6F-B2A0-6B0A7BBB7059}"/>
              </a:ext>
            </a:extLst>
          </p:cNvPr>
          <p:cNvSpPr>
            <a:spLocks noGrp="1"/>
          </p:cNvSpPr>
          <p:nvPr>
            <p:ph type="title"/>
          </p:nvPr>
        </p:nvSpPr>
        <p:spPr/>
        <p:txBody>
          <a:bodyPr/>
          <a:lstStyle/>
          <a:p>
            <a:r>
              <a:rPr lang="en-US" dirty="0"/>
              <a:t>Discussion about </a:t>
            </a:r>
            <a:br>
              <a:rPr lang="en-US" dirty="0"/>
            </a:br>
            <a:r>
              <a:rPr lang="en-US" dirty="0"/>
              <a:t>Risk 411.7</a:t>
            </a:r>
            <a:br>
              <a:rPr lang="en-US" dirty="0"/>
            </a:br>
            <a:r>
              <a:rPr lang="en-US" dirty="0"/>
              <a:t/>
            </a:r>
            <a:br>
              <a:rPr lang="en-US" dirty="0"/>
            </a:br>
            <a:endParaRPr lang="en-US" dirty="0"/>
          </a:p>
        </p:txBody>
      </p:sp>
      <p:sp>
        <p:nvSpPr>
          <p:cNvPr id="3" name="Content Placeholder 2">
            <a:extLst>
              <a:ext uri="{FF2B5EF4-FFF2-40B4-BE49-F238E27FC236}">
                <a16:creationId xmlns:a16="http://schemas.microsoft.com/office/drawing/2014/main" xmlns="" id="{57C72010-C803-4C30-AEC3-C297CAFD1AC7}"/>
              </a:ext>
            </a:extLst>
          </p:cNvPr>
          <p:cNvSpPr>
            <a:spLocks noGrp="1"/>
          </p:cNvSpPr>
          <p:nvPr>
            <p:ph idx="1"/>
          </p:nvPr>
        </p:nvSpPr>
        <p:spPr/>
        <p:txBody>
          <a:bodyPr>
            <a:normAutofit/>
          </a:bodyPr>
          <a:lstStyle/>
          <a:p>
            <a:r>
              <a:rPr lang="en-US" sz="2400" dirty="0"/>
              <a:t>The mother of an exclusively breastfed one month old tells me that she has scheduled feedings every 3 hours to be sure that her baby eats 8 times each day. The baby is receiving the recommended minimum number of feedings for her age and is growing well. </a:t>
            </a:r>
            <a:r>
              <a:rPr lang="en-US" sz="2400" b="1" dirty="0">
                <a:solidFill>
                  <a:schemeClr val="accent1"/>
                </a:solidFill>
              </a:rPr>
              <a:t>Should I still assign this risk?</a:t>
            </a:r>
          </a:p>
          <a:p>
            <a:endParaRPr lang="en-US" sz="2400" dirty="0"/>
          </a:p>
          <a:p>
            <a:pPr lvl="1"/>
            <a:r>
              <a:rPr lang="en-US" sz="2400" dirty="0"/>
              <a:t>Yes. Feeding on a schedule rather than on request is not the responsive feeding that we want to promote with our families. We want to encourage parents to respond to feeding cues in a way that supports positive feeding relationships for long term health. </a:t>
            </a:r>
          </a:p>
        </p:txBody>
      </p:sp>
      <p:pic>
        <p:nvPicPr>
          <p:cNvPr id="13" name="Picture 12">
            <a:extLst>
              <a:ext uri="{FF2B5EF4-FFF2-40B4-BE49-F238E27FC236}">
                <a16:creationId xmlns:a16="http://schemas.microsoft.com/office/drawing/2014/main" xmlns="" id="{FE0BCDF7-1073-4B17-9BA4-24B427A7A69B}"/>
              </a:ext>
            </a:extLst>
          </p:cNvPr>
          <p:cNvPicPr>
            <a:picLocks noChangeAspect="1"/>
          </p:cNvPicPr>
          <p:nvPr/>
        </p:nvPicPr>
        <p:blipFill>
          <a:blip r:embed="rId2"/>
          <a:stretch>
            <a:fillRect/>
          </a:stretch>
        </p:blipFill>
        <p:spPr>
          <a:xfrm>
            <a:off x="711780" y="4260273"/>
            <a:ext cx="2585420" cy="1724475"/>
          </a:xfrm>
          <a:prstGeom prst="rect">
            <a:avLst/>
          </a:prstGeom>
        </p:spPr>
      </p:pic>
    </p:spTree>
    <p:extLst>
      <p:ext uri="{BB962C8B-B14F-4D97-AF65-F5344CB8AC3E}">
        <p14:creationId xmlns:p14="http://schemas.microsoft.com/office/powerpoint/2010/main" val="276240882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Questions? </a:t>
            </a:r>
            <a:br>
              <a:rPr lang="en-US" dirty="0"/>
            </a:br>
            <a:r>
              <a:rPr lang="en-US" dirty="0"/>
              <a:t/>
            </a:r>
            <a:br>
              <a:rPr lang="en-US" dirty="0"/>
            </a:br>
            <a:r>
              <a:rPr lang="en-US" dirty="0"/>
              <a:t>Ask…</a:t>
            </a:r>
          </a:p>
        </p:txBody>
      </p:sp>
      <p:sp>
        <p:nvSpPr>
          <p:cNvPr id="3" name="Content Placeholder 2"/>
          <p:cNvSpPr>
            <a:spLocks noGrp="1"/>
          </p:cNvSpPr>
          <p:nvPr>
            <p:ph idx="1"/>
          </p:nvPr>
        </p:nvSpPr>
        <p:spPr/>
        <p:txBody>
          <a:bodyPr>
            <a:normAutofit/>
          </a:bodyPr>
          <a:lstStyle/>
          <a:p>
            <a:r>
              <a:rPr lang="en-US" sz="2400" dirty="0"/>
              <a:t>Risk changes in </a:t>
            </a:r>
            <a:r>
              <a:rPr lang="en-US" sz="2400" dirty="0">
                <a:solidFill>
                  <a:schemeClr val="accent1"/>
                </a:solidFill>
              </a:rPr>
              <a:t>TWIST</a:t>
            </a:r>
            <a:r>
              <a:rPr lang="en-US" sz="2400" dirty="0"/>
              <a:t> will occur with the September 2017 release</a:t>
            </a:r>
          </a:p>
          <a:p>
            <a:r>
              <a:rPr lang="en-US" sz="2400" dirty="0"/>
              <a:t>Updated risks need to be implemented by </a:t>
            </a:r>
            <a:r>
              <a:rPr lang="en-US" sz="2400" dirty="0">
                <a:solidFill>
                  <a:schemeClr val="accent1"/>
                </a:solidFill>
              </a:rPr>
              <a:t>October 1, 2017</a:t>
            </a:r>
          </a:p>
          <a:p>
            <a:r>
              <a:rPr lang="en-US" sz="2400" dirty="0"/>
              <a:t>For your reference, updated training modules will be available on September 1</a:t>
            </a:r>
          </a:p>
          <a:p>
            <a:r>
              <a:rPr lang="en-US" sz="2400" dirty="0"/>
              <a:t>For questions, talk with your </a:t>
            </a:r>
            <a:r>
              <a:rPr lang="en-US" sz="2400" dirty="0">
                <a:solidFill>
                  <a:schemeClr val="accent1"/>
                </a:solidFill>
              </a:rPr>
              <a:t>RD </a:t>
            </a:r>
            <a:r>
              <a:rPr lang="en-US" sz="2400" dirty="0">
                <a:solidFill>
                  <a:schemeClr val="tx2"/>
                </a:solidFill>
              </a:rPr>
              <a:t>or</a:t>
            </a:r>
            <a:r>
              <a:rPr lang="en-US" sz="2400" dirty="0">
                <a:solidFill>
                  <a:schemeClr val="accent1"/>
                </a:solidFill>
              </a:rPr>
              <a:t> training supervisor</a:t>
            </a:r>
          </a:p>
          <a:p>
            <a:r>
              <a:rPr lang="en-US" sz="2400" dirty="0"/>
              <a:t>For additional information, contact Vernita Reyna at the state WIC office </a:t>
            </a:r>
            <a:r>
              <a:rPr lang="en-US" sz="2400" dirty="0">
                <a:solidFill>
                  <a:schemeClr val="accent1"/>
                </a:solidFill>
              </a:rPr>
              <a:t>vernita.d.reyna@state.or.us</a:t>
            </a:r>
          </a:p>
        </p:txBody>
      </p:sp>
      <p:pic>
        <p:nvPicPr>
          <p:cNvPr id="4" name="Picture 2" descr="Image result for risk sig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22296" y="3649132"/>
            <a:ext cx="1884772" cy="187177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0049123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396" y="1123837"/>
            <a:ext cx="3260785" cy="4601183"/>
          </a:xfrm>
        </p:spPr>
        <p:txBody>
          <a:bodyPr/>
          <a:lstStyle/>
          <a:p>
            <a:r>
              <a:rPr lang="en-US" dirty="0"/>
              <a:t>Another risk </a:t>
            </a:r>
            <a:br>
              <a:rPr lang="en-US" dirty="0"/>
            </a:br>
            <a:r>
              <a:rPr lang="en-US" dirty="0"/>
              <a:t>in-service completed…</a:t>
            </a:r>
            <a:br>
              <a:rPr lang="en-US" dirty="0"/>
            </a:br>
            <a:r>
              <a:rPr lang="en-US" dirty="0"/>
              <a:t> Congratulations!</a:t>
            </a:r>
          </a:p>
        </p:txBody>
      </p:sp>
      <p:pic>
        <p:nvPicPr>
          <p:cNvPr id="6" name="Picture 2" descr="Image may contain: 1 person, standing, ocean, outdoor, water and nature"/>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930972" y="788589"/>
            <a:ext cx="3690174" cy="5271677"/>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6202392" y="1863306"/>
            <a:ext cx="1647645" cy="461665"/>
          </a:xfrm>
          <a:prstGeom prst="rect">
            <a:avLst/>
          </a:prstGeom>
          <a:noFill/>
        </p:spPr>
        <p:txBody>
          <a:bodyPr wrap="square" rtlCol="0">
            <a:spAutoFit/>
          </a:bodyPr>
          <a:lstStyle/>
          <a:p>
            <a:r>
              <a:rPr lang="en-US" sz="2400" dirty="0">
                <a:solidFill>
                  <a:schemeClr val="bg1"/>
                </a:solidFill>
              </a:rPr>
              <a:t>Yea!</a:t>
            </a:r>
          </a:p>
        </p:txBody>
      </p:sp>
    </p:spTree>
    <p:extLst>
      <p:ext uri="{BB962C8B-B14F-4D97-AF65-F5344CB8AC3E}">
        <p14:creationId xmlns:p14="http://schemas.microsoft.com/office/powerpoint/2010/main" val="221747320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Implement  changes by October 1, 2017</a:t>
            </a:r>
            <a:br>
              <a:rPr lang="en-US" dirty="0"/>
            </a:br>
            <a:r>
              <a:rPr lang="en-US" dirty="0"/>
              <a:t/>
            </a:r>
            <a:br>
              <a:rPr lang="en-US" dirty="0"/>
            </a:br>
            <a:endParaRPr lang="en-US" dirty="0"/>
          </a:p>
        </p:txBody>
      </p:sp>
      <p:sp>
        <p:nvSpPr>
          <p:cNvPr id="3" name="Content Placeholder 2"/>
          <p:cNvSpPr>
            <a:spLocks noGrp="1"/>
          </p:cNvSpPr>
          <p:nvPr>
            <p:ph sz="half" idx="1"/>
          </p:nvPr>
        </p:nvSpPr>
        <p:spPr>
          <a:xfrm>
            <a:off x="3867912" y="868680"/>
            <a:ext cx="7424928" cy="5120640"/>
          </a:xfrm>
        </p:spPr>
        <p:txBody>
          <a:bodyPr/>
          <a:lstStyle/>
          <a:p>
            <a:pPr marL="0" indent="0">
              <a:buNone/>
            </a:pPr>
            <a:r>
              <a:rPr lang="en-US" sz="2400" dirty="0">
                <a:solidFill>
                  <a:schemeClr val="tx2"/>
                </a:solidFill>
              </a:rPr>
              <a:t>All certifying staff will complete training by October 1, 2017 on the following </a:t>
            </a:r>
            <a:r>
              <a:rPr lang="en-US" sz="2400" b="1" dirty="0">
                <a:solidFill>
                  <a:schemeClr val="accent1"/>
                </a:solidFill>
              </a:rPr>
              <a:t>RISK UPDATES:</a:t>
            </a:r>
          </a:p>
          <a:p>
            <a:r>
              <a:rPr lang="en-US" sz="2400" dirty="0"/>
              <a:t>Risk </a:t>
            </a:r>
            <a:r>
              <a:rPr lang="en-US" sz="2400" dirty="0">
                <a:solidFill>
                  <a:schemeClr val="accent1"/>
                </a:solidFill>
              </a:rPr>
              <a:t>135</a:t>
            </a:r>
            <a:r>
              <a:rPr lang="en-US" sz="2400" dirty="0"/>
              <a:t> Infant weight loss</a:t>
            </a:r>
          </a:p>
          <a:p>
            <a:r>
              <a:rPr lang="en-US" sz="2400" dirty="0"/>
              <a:t>Risk </a:t>
            </a:r>
            <a:r>
              <a:rPr lang="en-US" sz="2400" dirty="0">
                <a:solidFill>
                  <a:schemeClr val="accent1"/>
                </a:solidFill>
              </a:rPr>
              <a:t>352</a:t>
            </a:r>
            <a:r>
              <a:rPr lang="en-US" sz="2400" dirty="0"/>
              <a:t> Infectious diseases</a:t>
            </a:r>
          </a:p>
          <a:p>
            <a:r>
              <a:rPr lang="en-US" sz="2400" dirty="0"/>
              <a:t>Risk </a:t>
            </a:r>
            <a:r>
              <a:rPr lang="en-US" sz="2400" dirty="0">
                <a:solidFill>
                  <a:schemeClr val="accent1"/>
                </a:solidFill>
              </a:rPr>
              <a:t>359</a:t>
            </a:r>
            <a:r>
              <a:rPr lang="en-US" sz="2400" dirty="0"/>
              <a:t> Recent major surgery, physical trauma &amp; burns</a:t>
            </a:r>
          </a:p>
          <a:p>
            <a:r>
              <a:rPr lang="en-US" sz="2400" dirty="0"/>
              <a:t>Risk </a:t>
            </a:r>
            <a:r>
              <a:rPr lang="en-US" sz="2400" dirty="0">
                <a:solidFill>
                  <a:schemeClr val="accent1"/>
                </a:solidFill>
              </a:rPr>
              <a:t>411.3</a:t>
            </a:r>
            <a:r>
              <a:rPr lang="en-US" sz="2400" dirty="0"/>
              <a:t> Early introduction of beverages or solid foods</a:t>
            </a:r>
          </a:p>
          <a:p>
            <a:r>
              <a:rPr lang="en-US" sz="2400" dirty="0"/>
              <a:t>Risk </a:t>
            </a:r>
            <a:r>
              <a:rPr lang="en-US" sz="2400" dirty="0">
                <a:solidFill>
                  <a:schemeClr val="accent1"/>
                </a:solidFill>
              </a:rPr>
              <a:t>411.7</a:t>
            </a:r>
            <a:r>
              <a:rPr lang="en-US" sz="2400" dirty="0"/>
              <a:t> Infrequent breastfeeding</a:t>
            </a:r>
          </a:p>
          <a:p>
            <a:endParaRPr lang="en-US" dirty="0"/>
          </a:p>
        </p:txBody>
      </p:sp>
      <p:sp>
        <p:nvSpPr>
          <p:cNvPr id="4" name="Content Placeholder 3"/>
          <p:cNvSpPr>
            <a:spLocks noGrp="1"/>
          </p:cNvSpPr>
          <p:nvPr>
            <p:ph sz="half" idx="2"/>
          </p:nvPr>
        </p:nvSpPr>
        <p:spPr>
          <a:xfrm>
            <a:off x="7818120" y="868680"/>
            <a:ext cx="3474720" cy="3289252"/>
          </a:xfrm>
        </p:spPr>
        <p:txBody>
          <a:bodyPr/>
          <a:lstStyle/>
          <a:p>
            <a:pPr marL="0" indent="0">
              <a:buNone/>
            </a:pPr>
            <a:endParaRPr lang="en-US" dirty="0"/>
          </a:p>
          <a:p>
            <a:endParaRPr lang="en-US" dirty="0"/>
          </a:p>
        </p:txBody>
      </p:sp>
      <p:pic>
        <p:nvPicPr>
          <p:cNvPr id="6" name="Picture 2" descr="Image result for risk sig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52513" y="4530436"/>
            <a:ext cx="2188326" cy="145888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4153579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Risk 135</a:t>
            </a:r>
            <a:br>
              <a:rPr lang="en-US" dirty="0"/>
            </a:br>
            <a:r>
              <a:rPr lang="en-US" dirty="0"/>
              <a:t/>
            </a:r>
            <a:br>
              <a:rPr lang="en-US" dirty="0"/>
            </a:br>
            <a:r>
              <a:rPr lang="en-US" dirty="0"/>
              <a:t>Infant Weight Loss</a:t>
            </a:r>
            <a:br>
              <a:rPr lang="en-US" dirty="0"/>
            </a:br>
            <a:r>
              <a:rPr lang="en-US" dirty="0"/>
              <a:t/>
            </a:r>
            <a:br>
              <a:rPr lang="en-US" dirty="0"/>
            </a:br>
            <a:endParaRPr lang="en-US" dirty="0"/>
          </a:p>
        </p:txBody>
      </p:sp>
      <p:sp>
        <p:nvSpPr>
          <p:cNvPr id="3" name="Content Placeholder 2"/>
          <p:cNvSpPr>
            <a:spLocks noGrp="1"/>
          </p:cNvSpPr>
          <p:nvPr>
            <p:ph idx="1"/>
          </p:nvPr>
        </p:nvSpPr>
        <p:spPr/>
        <p:txBody>
          <a:bodyPr>
            <a:normAutofit/>
          </a:bodyPr>
          <a:lstStyle/>
          <a:p>
            <a:r>
              <a:rPr lang="en-US" sz="2400" dirty="0"/>
              <a:t>The risk title has changed from Slow Weight Gain to </a:t>
            </a:r>
            <a:r>
              <a:rPr lang="en-US" sz="2400" dirty="0">
                <a:solidFill>
                  <a:schemeClr val="accent1"/>
                </a:solidFill>
              </a:rPr>
              <a:t>Infant Weight Loss</a:t>
            </a:r>
          </a:p>
          <a:p>
            <a:r>
              <a:rPr lang="en-US" sz="2400" dirty="0"/>
              <a:t>This risk will now only apply to </a:t>
            </a:r>
            <a:r>
              <a:rPr lang="en-US" sz="2400" b="1" dirty="0">
                <a:solidFill>
                  <a:schemeClr val="accent1"/>
                </a:solidFill>
              </a:rPr>
              <a:t>infants</a:t>
            </a:r>
            <a:r>
              <a:rPr lang="en-US" sz="2400" dirty="0"/>
              <a:t> </a:t>
            </a:r>
            <a:r>
              <a:rPr lang="en-US" sz="2400" dirty="0">
                <a:solidFill>
                  <a:schemeClr val="accent1"/>
                </a:solidFill>
              </a:rPr>
              <a:t>under the age of 6 months</a:t>
            </a:r>
            <a:r>
              <a:rPr lang="en-US" sz="2400" dirty="0"/>
              <a:t>. This risk no longer applies to infants over the age of 6 months or children.</a:t>
            </a:r>
          </a:p>
          <a:p>
            <a:r>
              <a:rPr lang="en-US" sz="2400" b="1" dirty="0">
                <a:solidFill>
                  <a:schemeClr val="accent1"/>
                </a:solidFill>
              </a:rPr>
              <a:t>New</a:t>
            </a:r>
            <a:r>
              <a:rPr lang="en-US" sz="2400" dirty="0"/>
              <a:t> </a:t>
            </a:r>
            <a:r>
              <a:rPr lang="en-US" sz="2400" dirty="0">
                <a:solidFill>
                  <a:schemeClr val="tx2"/>
                </a:solidFill>
              </a:rPr>
              <a:t>assignment criteria</a:t>
            </a:r>
            <a:r>
              <a:rPr lang="en-US" sz="2400" dirty="0"/>
              <a:t>: </a:t>
            </a:r>
          </a:p>
          <a:p>
            <a:pPr lvl="1"/>
            <a:r>
              <a:rPr lang="en-US" sz="2400" dirty="0"/>
              <a:t>Excessive weight loss after birth defined as a loss of </a:t>
            </a:r>
            <a:r>
              <a:rPr lang="en-US" sz="2400" b="1" dirty="0">
                <a:solidFill>
                  <a:schemeClr val="accent1"/>
                </a:solidFill>
              </a:rPr>
              <a:t>7%</a:t>
            </a:r>
            <a:r>
              <a:rPr lang="en-US" sz="2400" dirty="0"/>
              <a:t> or more of birth weight in the first </a:t>
            </a:r>
            <a:r>
              <a:rPr lang="en-US" sz="2400" dirty="0">
                <a:solidFill>
                  <a:schemeClr val="accent1"/>
                </a:solidFill>
              </a:rPr>
              <a:t>2 weeks after birth</a:t>
            </a:r>
          </a:p>
          <a:p>
            <a:pPr lvl="1"/>
            <a:r>
              <a:rPr lang="en-US" sz="2400" dirty="0"/>
              <a:t>Any </a:t>
            </a:r>
            <a:r>
              <a:rPr lang="en-US" sz="2400" b="1" dirty="0">
                <a:solidFill>
                  <a:schemeClr val="accent1"/>
                </a:solidFill>
              </a:rPr>
              <a:t>weight loss </a:t>
            </a:r>
            <a:r>
              <a:rPr lang="en-US" sz="2400" dirty="0"/>
              <a:t>using two separate weight measurements </a:t>
            </a:r>
            <a:r>
              <a:rPr lang="en-US" sz="2400" dirty="0">
                <a:solidFill>
                  <a:schemeClr val="accent1"/>
                </a:solidFill>
              </a:rPr>
              <a:t>taken at least 8 weeks apart between 2 weeks and 6 months of age</a:t>
            </a:r>
          </a:p>
        </p:txBody>
      </p:sp>
      <p:pic>
        <p:nvPicPr>
          <p:cNvPr id="5122" name="Picture 2" descr="Image result for risk"/>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98864" y="4644737"/>
            <a:ext cx="2013679" cy="13400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7808207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Notes on  changes to Risk 135</a:t>
            </a:r>
            <a:br>
              <a:rPr lang="en-US" dirty="0"/>
            </a:br>
            <a:r>
              <a:rPr lang="en-US" dirty="0"/>
              <a:t/>
            </a:r>
            <a:br>
              <a:rPr lang="en-US" dirty="0"/>
            </a:br>
            <a:endParaRPr lang="en-US" dirty="0"/>
          </a:p>
        </p:txBody>
      </p:sp>
      <p:sp>
        <p:nvSpPr>
          <p:cNvPr id="3" name="Content Placeholder 2"/>
          <p:cNvSpPr>
            <a:spLocks noGrp="1"/>
          </p:cNvSpPr>
          <p:nvPr>
            <p:ph idx="1"/>
          </p:nvPr>
        </p:nvSpPr>
        <p:spPr>
          <a:xfrm>
            <a:off x="3869268" y="261257"/>
            <a:ext cx="7315200" cy="6025243"/>
          </a:xfrm>
        </p:spPr>
        <p:txBody>
          <a:bodyPr>
            <a:normAutofit lnSpcReduction="10000"/>
          </a:bodyPr>
          <a:lstStyle/>
          <a:p>
            <a:r>
              <a:rPr lang="en-US" sz="2400" dirty="0"/>
              <a:t>Criteria for identifying excessive weight loss after birth has changed from </a:t>
            </a:r>
            <a:r>
              <a:rPr lang="en-US" sz="2400" u="sng" dirty="0"/>
              <a:t>&gt;</a:t>
            </a:r>
            <a:r>
              <a:rPr lang="en-US" sz="2400" dirty="0"/>
              <a:t>10%  to </a:t>
            </a:r>
            <a:r>
              <a:rPr lang="en-US" sz="2400" b="1" u="sng" dirty="0">
                <a:solidFill>
                  <a:schemeClr val="accent1"/>
                </a:solidFill>
              </a:rPr>
              <a:t>&gt;</a:t>
            </a:r>
            <a:r>
              <a:rPr lang="en-US" sz="2400" b="1" dirty="0">
                <a:solidFill>
                  <a:schemeClr val="accent1"/>
                </a:solidFill>
              </a:rPr>
              <a:t>7%</a:t>
            </a:r>
            <a:r>
              <a:rPr lang="en-US" sz="2400" dirty="0"/>
              <a:t> </a:t>
            </a:r>
          </a:p>
          <a:p>
            <a:r>
              <a:rPr lang="en-US" sz="2400" dirty="0"/>
              <a:t>Failure to regain birthweight by 2 weeks is no longer a criteria for assigning this risk.  The focus is on the </a:t>
            </a:r>
            <a:r>
              <a:rPr lang="en-US" sz="2400" dirty="0">
                <a:solidFill>
                  <a:schemeClr val="accent1"/>
                </a:solidFill>
              </a:rPr>
              <a:t>amount</a:t>
            </a:r>
            <a:r>
              <a:rPr lang="en-US" sz="2400" dirty="0"/>
              <a:t> of weight loss that happens during the first two weeks</a:t>
            </a:r>
          </a:p>
          <a:p>
            <a:r>
              <a:rPr lang="en-US" sz="2400" dirty="0"/>
              <a:t>Risk level has changed to </a:t>
            </a:r>
            <a:r>
              <a:rPr lang="en-US" sz="2400" b="1" dirty="0">
                <a:solidFill>
                  <a:schemeClr val="accent1"/>
                </a:solidFill>
              </a:rPr>
              <a:t>high</a:t>
            </a:r>
            <a:r>
              <a:rPr lang="en-US" sz="2400" dirty="0"/>
              <a:t> as this risk now represents </a:t>
            </a:r>
            <a:r>
              <a:rPr lang="en-US" sz="2400" b="1" dirty="0">
                <a:solidFill>
                  <a:schemeClr val="accent1"/>
                </a:solidFill>
              </a:rPr>
              <a:t>infant weight loss</a:t>
            </a:r>
            <a:r>
              <a:rPr lang="en-US" sz="2400" dirty="0"/>
              <a:t>. A high risk referral to the RD is required </a:t>
            </a:r>
          </a:p>
          <a:p>
            <a:r>
              <a:rPr lang="en-US" sz="2400" dirty="0"/>
              <a:t>Although there is no weight loss risk for children, continue to monitor rates of weight gain and refer for follow up weight checks as concerns arise </a:t>
            </a:r>
          </a:p>
          <a:p>
            <a:r>
              <a:rPr lang="en-US" sz="2400" dirty="0"/>
              <a:t>This risk will be </a:t>
            </a:r>
            <a:r>
              <a:rPr lang="en-US" sz="2400" dirty="0">
                <a:solidFill>
                  <a:schemeClr val="accent1"/>
                </a:solidFill>
              </a:rPr>
              <a:t>automatically</a:t>
            </a:r>
            <a:r>
              <a:rPr lang="en-US" sz="2400" dirty="0"/>
              <a:t> assigned in TWIST from data entered on the medical data screen</a:t>
            </a:r>
          </a:p>
          <a:p>
            <a:r>
              <a:rPr lang="en-US" sz="2400" dirty="0"/>
              <a:t>Risk information sheet in the Nutrition Risk training module will be updated</a:t>
            </a:r>
          </a:p>
        </p:txBody>
      </p:sp>
      <p:pic>
        <p:nvPicPr>
          <p:cNvPr id="4" name="Picture 8" descr="Image result for risk sig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20268" y="4769427"/>
            <a:ext cx="1626782" cy="121532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5756095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29C8F70-A319-46A7-9085-CD2196CF52A4}"/>
              </a:ext>
            </a:extLst>
          </p:cNvPr>
          <p:cNvSpPr>
            <a:spLocks noGrp="1"/>
          </p:cNvSpPr>
          <p:nvPr>
            <p:ph type="title"/>
          </p:nvPr>
        </p:nvSpPr>
        <p:spPr/>
        <p:txBody>
          <a:bodyPr/>
          <a:lstStyle/>
          <a:p>
            <a:r>
              <a:rPr lang="en-US" dirty="0"/>
              <a:t>Discussion about Risk 135</a:t>
            </a:r>
            <a:br>
              <a:rPr lang="en-US" dirty="0"/>
            </a:br>
            <a:r>
              <a:rPr lang="en-US" dirty="0"/>
              <a:t/>
            </a:r>
            <a:br>
              <a:rPr lang="en-US" dirty="0"/>
            </a:br>
            <a:endParaRPr lang="en-US" dirty="0"/>
          </a:p>
        </p:txBody>
      </p:sp>
      <p:sp>
        <p:nvSpPr>
          <p:cNvPr id="3" name="Content Placeholder 2">
            <a:extLst>
              <a:ext uri="{FF2B5EF4-FFF2-40B4-BE49-F238E27FC236}">
                <a16:creationId xmlns:a16="http://schemas.microsoft.com/office/drawing/2014/main" xmlns="" id="{1DAC7079-33B8-474A-82EB-00699E223578}"/>
              </a:ext>
            </a:extLst>
          </p:cNvPr>
          <p:cNvSpPr>
            <a:spLocks noGrp="1"/>
          </p:cNvSpPr>
          <p:nvPr>
            <p:ph idx="1"/>
          </p:nvPr>
        </p:nvSpPr>
        <p:spPr>
          <a:xfrm>
            <a:off x="3812118" y="359110"/>
            <a:ext cx="7315200" cy="6130636"/>
          </a:xfrm>
        </p:spPr>
        <p:txBody>
          <a:bodyPr>
            <a:normAutofit/>
          </a:bodyPr>
          <a:lstStyle/>
          <a:p>
            <a:r>
              <a:rPr lang="en-US" sz="2400" b="1" dirty="0">
                <a:solidFill>
                  <a:schemeClr val="accent1"/>
                </a:solidFill>
              </a:rPr>
              <a:t>What if </a:t>
            </a:r>
            <a:r>
              <a:rPr lang="en-US" sz="2400" dirty="0"/>
              <a:t>mom tells me that her baby lost a lot of weight in the first two weeks but by the time I weigh him, the weight gain looks good?</a:t>
            </a:r>
          </a:p>
          <a:p>
            <a:r>
              <a:rPr lang="en-US" sz="2400" b="1" dirty="0">
                <a:solidFill>
                  <a:schemeClr val="accent1"/>
                </a:solidFill>
              </a:rPr>
              <a:t>What if </a:t>
            </a:r>
            <a:r>
              <a:rPr lang="en-US" sz="2400" dirty="0"/>
              <a:t>mom reports that her baby was sick and lost weight after the postpartum visit but the baby’s weight is fine by the time I see her for the mid-cert check?</a:t>
            </a:r>
          </a:p>
          <a:p>
            <a:endParaRPr lang="en-US" sz="1050" dirty="0"/>
          </a:p>
          <a:p>
            <a:pPr lvl="1"/>
            <a:r>
              <a:rPr lang="en-US" sz="2400" dirty="0"/>
              <a:t>In both cases, no specific weight measurements were available to put into TWIST so the risk could not be automatically generated. Without that supporting documentation, it would also be inappropriate to manually assign this risk retroactively. However, certifiers would want to capture this aspect of the infant’s health history by documenting mom’s report in progress notes and watch for any future weight concerns.</a:t>
            </a:r>
            <a:endParaRPr lang="en-US" dirty="0"/>
          </a:p>
        </p:txBody>
      </p:sp>
      <p:pic>
        <p:nvPicPr>
          <p:cNvPr id="6" name="Picture 5">
            <a:extLst>
              <a:ext uri="{FF2B5EF4-FFF2-40B4-BE49-F238E27FC236}">
                <a16:creationId xmlns:a16="http://schemas.microsoft.com/office/drawing/2014/main" xmlns="" id="{DB31D64E-D73D-4F01-9152-F62E4DB44C7E}"/>
              </a:ext>
            </a:extLst>
          </p:cNvPr>
          <p:cNvPicPr>
            <a:picLocks noChangeAspect="1"/>
          </p:cNvPicPr>
          <p:nvPr/>
        </p:nvPicPr>
        <p:blipFill>
          <a:blip r:embed="rId2"/>
          <a:stretch>
            <a:fillRect/>
          </a:stretch>
        </p:blipFill>
        <p:spPr>
          <a:xfrm>
            <a:off x="1241594" y="4675909"/>
            <a:ext cx="1968179" cy="1308839"/>
          </a:xfrm>
          <a:prstGeom prst="rect">
            <a:avLst/>
          </a:prstGeom>
        </p:spPr>
      </p:pic>
    </p:spTree>
    <p:extLst>
      <p:ext uri="{BB962C8B-B14F-4D97-AF65-F5344CB8AC3E}">
        <p14:creationId xmlns:p14="http://schemas.microsoft.com/office/powerpoint/2010/main" val="65719817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Risk 352</a:t>
            </a:r>
            <a:br>
              <a:rPr lang="en-US" dirty="0"/>
            </a:br>
            <a:r>
              <a:rPr lang="en-US" dirty="0"/>
              <a:t/>
            </a:r>
            <a:br>
              <a:rPr lang="en-US" dirty="0"/>
            </a:br>
            <a:r>
              <a:rPr lang="en-US" dirty="0"/>
              <a:t>Infectious diseases</a:t>
            </a:r>
            <a:br>
              <a:rPr lang="en-US" dirty="0"/>
            </a:br>
            <a:r>
              <a:rPr lang="en-US" dirty="0"/>
              <a:t/>
            </a:r>
            <a:br>
              <a:rPr lang="en-US" dirty="0"/>
            </a:br>
            <a:endParaRPr lang="en-US" dirty="0"/>
          </a:p>
        </p:txBody>
      </p:sp>
      <p:sp>
        <p:nvSpPr>
          <p:cNvPr id="3" name="Content Placeholder 2"/>
          <p:cNvSpPr>
            <a:spLocks noGrp="1"/>
          </p:cNvSpPr>
          <p:nvPr>
            <p:ph idx="1"/>
          </p:nvPr>
        </p:nvSpPr>
        <p:spPr/>
        <p:txBody>
          <a:bodyPr>
            <a:normAutofit/>
          </a:bodyPr>
          <a:lstStyle/>
          <a:p>
            <a:r>
              <a:rPr lang="en-US" sz="2400" dirty="0"/>
              <a:t>This risk has been divided into two sections: </a:t>
            </a:r>
          </a:p>
          <a:p>
            <a:pPr marL="0" indent="0" algn="ctr">
              <a:buNone/>
            </a:pPr>
            <a:r>
              <a:rPr lang="en-US" sz="2400" b="1" dirty="0">
                <a:solidFill>
                  <a:schemeClr val="accent1"/>
                </a:solidFill>
              </a:rPr>
              <a:t>Acute and Chronic</a:t>
            </a:r>
          </a:p>
          <a:p>
            <a:pPr marL="0" indent="0" algn="ctr">
              <a:buNone/>
            </a:pPr>
            <a:endParaRPr lang="en-US" sz="1200" b="1" dirty="0"/>
          </a:p>
          <a:p>
            <a:pPr lvl="1"/>
            <a:r>
              <a:rPr lang="en-US" sz="2400" b="1" dirty="0">
                <a:solidFill>
                  <a:schemeClr val="accent1"/>
                </a:solidFill>
              </a:rPr>
              <a:t>Risk 352A</a:t>
            </a:r>
            <a:r>
              <a:rPr lang="en-US" sz="2400" dirty="0"/>
              <a:t> is for </a:t>
            </a:r>
            <a:r>
              <a:rPr lang="en-US" sz="2400" b="1" dirty="0">
                <a:solidFill>
                  <a:schemeClr val="accent1"/>
                </a:solidFill>
              </a:rPr>
              <a:t>Acute</a:t>
            </a:r>
            <a:r>
              <a:rPr lang="en-US" sz="2400" dirty="0"/>
              <a:t> infectious diseases that have occurred in the past 6 months and are of short duration such as hepatitis A, bronchitis (after 3 episodes in the past 6 months), pneumonia, listeriosis, meningitis, or parasitic infections </a:t>
            </a:r>
          </a:p>
          <a:p>
            <a:pPr lvl="1"/>
            <a:r>
              <a:rPr lang="en-US" sz="2400" b="1" dirty="0">
                <a:solidFill>
                  <a:schemeClr val="accent1"/>
                </a:solidFill>
              </a:rPr>
              <a:t>Risk 352B</a:t>
            </a:r>
            <a:r>
              <a:rPr lang="en-US" sz="2400" dirty="0"/>
              <a:t> is for </a:t>
            </a:r>
            <a:r>
              <a:rPr lang="en-US" sz="2400" b="1" dirty="0">
                <a:solidFill>
                  <a:schemeClr val="accent1"/>
                </a:solidFill>
              </a:rPr>
              <a:t>Chronic</a:t>
            </a:r>
            <a:r>
              <a:rPr lang="en-US" sz="2400" dirty="0"/>
              <a:t> diseases that will likely last a lifetime and require long term management. These include HIV, AIDS and  hepatitis B, C or D</a:t>
            </a:r>
          </a:p>
        </p:txBody>
      </p:sp>
      <p:pic>
        <p:nvPicPr>
          <p:cNvPr id="4" name="Picture 2" descr="Image result for risk sig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47739" y="4655127"/>
            <a:ext cx="1999311" cy="132962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7667885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Notes on changes to Risk 352</a:t>
            </a:r>
            <a:br>
              <a:rPr lang="en-US" dirty="0"/>
            </a:br>
            <a:r>
              <a:rPr lang="en-US" dirty="0"/>
              <a:t/>
            </a:r>
            <a:br>
              <a:rPr lang="en-US" dirty="0"/>
            </a:br>
            <a:endParaRPr lang="en-US" dirty="0"/>
          </a:p>
        </p:txBody>
      </p:sp>
      <p:sp>
        <p:nvSpPr>
          <p:cNvPr id="3" name="Content Placeholder 2"/>
          <p:cNvSpPr>
            <a:spLocks noGrp="1"/>
          </p:cNvSpPr>
          <p:nvPr>
            <p:ph idx="1"/>
          </p:nvPr>
        </p:nvSpPr>
        <p:spPr>
          <a:xfrm>
            <a:off x="3869268" y="1414732"/>
            <a:ext cx="7315200" cy="4570016"/>
          </a:xfrm>
        </p:spPr>
        <p:txBody>
          <a:bodyPr>
            <a:normAutofit/>
          </a:bodyPr>
          <a:lstStyle/>
          <a:p>
            <a:r>
              <a:rPr lang="en-US" sz="2400" dirty="0"/>
              <a:t>Both risks will continue to apply to all WIC categories</a:t>
            </a:r>
          </a:p>
          <a:p>
            <a:r>
              <a:rPr lang="en-US" sz="2400" dirty="0"/>
              <a:t>Both risks can be self-reported by the participant following diagnosis by a health care provider</a:t>
            </a:r>
          </a:p>
          <a:p>
            <a:r>
              <a:rPr lang="en-US" sz="2400" dirty="0"/>
              <a:t>Risk level will continue to be </a:t>
            </a:r>
            <a:r>
              <a:rPr lang="en-US" sz="2400" b="1" dirty="0">
                <a:solidFill>
                  <a:schemeClr val="accent1"/>
                </a:solidFill>
              </a:rPr>
              <a:t>high</a:t>
            </a:r>
            <a:r>
              <a:rPr lang="en-US" sz="2400" dirty="0"/>
              <a:t> for </a:t>
            </a:r>
            <a:r>
              <a:rPr lang="en-US" sz="2400" dirty="0">
                <a:solidFill>
                  <a:schemeClr val="tx2"/>
                </a:solidFill>
              </a:rPr>
              <a:t>both risks</a:t>
            </a:r>
            <a:r>
              <a:rPr lang="en-US" sz="2400" dirty="0"/>
              <a:t>. Assignment will require referral to the RD</a:t>
            </a:r>
          </a:p>
          <a:p>
            <a:r>
              <a:rPr lang="en-US" sz="2400" dirty="0"/>
              <a:t>Both risks will be available to be </a:t>
            </a:r>
            <a:r>
              <a:rPr lang="en-US" sz="2400" dirty="0">
                <a:solidFill>
                  <a:schemeClr val="accent1"/>
                </a:solidFill>
              </a:rPr>
              <a:t>manually</a:t>
            </a:r>
            <a:r>
              <a:rPr lang="en-US" sz="2400" dirty="0"/>
              <a:t> assigned by the CPA in TWIST</a:t>
            </a:r>
          </a:p>
          <a:p>
            <a:r>
              <a:rPr lang="en-US" sz="2400" dirty="0"/>
              <a:t>Two new risk information pages will be added to the Nutrition Risk training module</a:t>
            </a:r>
          </a:p>
          <a:p>
            <a:pPr marL="0" indent="0" algn="ctr">
              <a:buNone/>
            </a:pPr>
            <a:endParaRPr lang="en-US" sz="2400" b="1" dirty="0"/>
          </a:p>
          <a:p>
            <a:pPr marL="502920" lvl="1" indent="0">
              <a:buNone/>
            </a:pPr>
            <a:endParaRPr lang="en-US" sz="2400" dirty="0"/>
          </a:p>
        </p:txBody>
      </p:sp>
      <p:pic>
        <p:nvPicPr>
          <p:cNvPr id="3076" name="Picture 4" descr="Related ima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15795" y="4831773"/>
            <a:ext cx="2131255" cy="11529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005087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B348853-59AA-4964-85B0-FE028D1D4961}"/>
              </a:ext>
            </a:extLst>
          </p:cNvPr>
          <p:cNvSpPr>
            <a:spLocks noGrp="1"/>
          </p:cNvSpPr>
          <p:nvPr>
            <p:ph type="title"/>
          </p:nvPr>
        </p:nvSpPr>
        <p:spPr/>
        <p:txBody>
          <a:bodyPr/>
          <a:lstStyle/>
          <a:p>
            <a:r>
              <a:rPr lang="en-US" dirty="0"/>
              <a:t>Discussion about Risk 352</a:t>
            </a:r>
            <a:br>
              <a:rPr lang="en-US" dirty="0"/>
            </a:br>
            <a:r>
              <a:rPr lang="en-US" dirty="0"/>
              <a:t/>
            </a:r>
            <a:br>
              <a:rPr lang="en-US" dirty="0"/>
            </a:br>
            <a:endParaRPr lang="en-US" dirty="0"/>
          </a:p>
        </p:txBody>
      </p:sp>
      <p:sp>
        <p:nvSpPr>
          <p:cNvPr id="3" name="Content Placeholder 2">
            <a:extLst>
              <a:ext uri="{FF2B5EF4-FFF2-40B4-BE49-F238E27FC236}">
                <a16:creationId xmlns:a16="http://schemas.microsoft.com/office/drawing/2014/main" xmlns="" id="{63D1DFDA-6671-46CF-BB07-F001F4429E90}"/>
              </a:ext>
            </a:extLst>
          </p:cNvPr>
          <p:cNvSpPr>
            <a:spLocks noGrp="1"/>
          </p:cNvSpPr>
          <p:nvPr>
            <p:ph idx="1"/>
          </p:nvPr>
        </p:nvSpPr>
        <p:spPr/>
        <p:txBody>
          <a:bodyPr>
            <a:normAutofit/>
          </a:bodyPr>
          <a:lstStyle/>
          <a:p>
            <a:r>
              <a:rPr lang="en-US" sz="2400" dirty="0"/>
              <a:t>With one year certs, it is possible that I will hear about an infectious disease that is acute but happened more than 6 months ago. </a:t>
            </a:r>
            <a:r>
              <a:rPr lang="en-US" sz="2400" b="1" dirty="0">
                <a:solidFill>
                  <a:schemeClr val="accent1"/>
                </a:solidFill>
              </a:rPr>
              <a:t>How should I handle that?</a:t>
            </a:r>
          </a:p>
          <a:p>
            <a:endParaRPr lang="en-US" sz="2400" dirty="0"/>
          </a:p>
          <a:p>
            <a:pPr lvl="1"/>
            <a:r>
              <a:rPr lang="en-US" sz="2400" dirty="0"/>
              <a:t> Only assign Risk 352a if the disease occurred in the last 6 months. Thorough health assessments at certification and mid-cert appointments should assure that qualifying conditions for this risk will be identified within the 6 month time frame. If this time frame has passed, capture the medical history in progress notes but do not assign the risk. </a:t>
            </a:r>
          </a:p>
        </p:txBody>
      </p:sp>
      <p:pic>
        <p:nvPicPr>
          <p:cNvPr id="5" name="Picture 4">
            <a:extLst>
              <a:ext uri="{FF2B5EF4-FFF2-40B4-BE49-F238E27FC236}">
                <a16:creationId xmlns:a16="http://schemas.microsoft.com/office/drawing/2014/main" xmlns="" id="{978BB8D5-E7D1-4632-A39A-DEB50E9B94A5}"/>
              </a:ext>
            </a:extLst>
          </p:cNvPr>
          <p:cNvPicPr>
            <a:picLocks noChangeAspect="1"/>
          </p:cNvPicPr>
          <p:nvPr/>
        </p:nvPicPr>
        <p:blipFill>
          <a:blip r:embed="rId2"/>
          <a:stretch>
            <a:fillRect/>
          </a:stretch>
        </p:blipFill>
        <p:spPr>
          <a:xfrm>
            <a:off x="1298864" y="4498237"/>
            <a:ext cx="1984569" cy="1486511"/>
          </a:xfrm>
          <a:prstGeom prst="rect">
            <a:avLst/>
          </a:prstGeom>
        </p:spPr>
      </p:pic>
    </p:spTree>
    <p:extLst>
      <p:ext uri="{BB962C8B-B14F-4D97-AF65-F5344CB8AC3E}">
        <p14:creationId xmlns:p14="http://schemas.microsoft.com/office/powerpoint/2010/main" val="329036055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Risk 359</a:t>
            </a:r>
            <a:br>
              <a:rPr lang="en-US" dirty="0"/>
            </a:br>
            <a:r>
              <a:rPr lang="en-US" dirty="0"/>
              <a:t/>
            </a:r>
            <a:br>
              <a:rPr lang="en-US" dirty="0"/>
            </a:br>
            <a:r>
              <a:rPr lang="en-US" dirty="0"/>
              <a:t>Recent Major Surgery, Physical Trauma or Burns</a:t>
            </a:r>
            <a:br>
              <a:rPr lang="en-US" dirty="0"/>
            </a:br>
            <a:r>
              <a:rPr lang="en-US" dirty="0"/>
              <a:t/>
            </a:r>
            <a:br>
              <a:rPr lang="en-US" dirty="0"/>
            </a:br>
            <a:r>
              <a:rPr lang="en-US" dirty="0"/>
              <a:t/>
            </a:r>
            <a:br>
              <a:rPr lang="en-US" dirty="0"/>
            </a:br>
            <a:endParaRPr lang="en-US" dirty="0"/>
          </a:p>
        </p:txBody>
      </p:sp>
      <p:sp>
        <p:nvSpPr>
          <p:cNvPr id="3" name="Content Placeholder 2"/>
          <p:cNvSpPr>
            <a:spLocks noGrp="1"/>
          </p:cNvSpPr>
          <p:nvPr>
            <p:ph idx="1"/>
          </p:nvPr>
        </p:nvSpPr>
        <p:spPr/>
        <p:txBody>
          <a:bodyPr>
            <a:normAutofit/>
          </a:bodyPr>
          <a:lstStyle/>
          <a:p>
            <a:r>
              <a:rPr lang="en-US" sz="2400" dirty="0"/>
              <a:t>USDA is clarifying that the trauma referenced in this risk is </a:t>
            </a:r>
            <a:r>
              <a:rPr lang="en-US" sz="2400" b="1" dirty="0">
                <a:solidFill>
                  <a:schemeClr val="accent1"/>
                </a:solidFill>
              </a:rPr>
              <a:t>physical</a:t>
            </a:r>
            <a:r>
              <a:rPr lang="en-US" sz="2400" dirty="0"/>
              <a:t> trauma as compared to social or emotional trauma</a:t>
            </a:r>
          </a:p>
          <a:p>
            <a:endParaRPr lang="en-US" sz="2400" dirty="0"/>
          </a:p>
          <a:p>
            <a:pPr lvl="1"/>
            <a:r>
              <a:rPr lang="en-US" sz="2400" dirty="0"/>
              <a:t>Other forms of trauma may be addressed by risks such as 361 Depression, 801 Homelessness,901 Recipient of abuse, or 903 Foster care</a:t>
            </a:r>
          </a:p>
          <a:p>
            <a:endParaRPr lang="en-US" sz="2400" dirty="0"/>
          </a:p>
        </p:txBody>
      </p:sp>
      <p:pic>
        <p:nvPicPr>
          <p:cNvPr id="5" name="Picture 4" descr="Image result for risk sig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04224" y="4800601"/>
            <a:ext cx="2042827" cy="11841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22875525"/>
      </p:ext>
    </p:extLst>
  </p:cSld>
  <p:clrMapOvr>
    <a:masterClrMapping/>
  </p:clrMapOvr>
</p:sld>
</file>

<file path=ppt/theme/theme1.xml><?xml version="1.0" encoding="utf-8"?>
<a:theme xmlns:a="http://schemas.openxmlformats.org/drawingml/2006/main" name="Frame">
  <a:themeElements>
    <a:clrScheme name="Frame">
      <a:dk1>
        <a:srgbClr val="000000"/>
      </a:dk1>
      <a:lt1>
        <a:srgbClr val="FFFFFF"/>
      </a:lt1>
      <a:dk2>
        <a:srgbClr val="545454"/>
      </a:dk2>
      <a:lt2>
        <a:srgbClr val="BFBFBF"/>
      </a:lt2>
      <a:accent1>
        <a:srgbClr val="40BAD2"/>
      </a:accent1>
      <a:accent2>
        <a:srgbClr val="FAB900"/>
      </a:accent2>
      <a:accent3>
        <a:srgbClr val="90BB23"/>
      </a:accent3>
      <a:accent4>
        <a:srgbClr val="EE7008"/>
      </a:accent4>
      <a:accent5>
        <a:srgbClr val="1AB39F"/>
      </a:accent5>
      <a:accent6>
        <a:srgbClr val="D5393D"/>
      </a:accent6>
      <a:hlink>
        <a:srgbClr val="90BB23"/>
      </a:hlink>
      <a:folHlink>
        <a:srgbClr val="EE7008"/>
      </a:folHlink>
    </a:clrScheme>
    <a:fontScheme name="Frame">
      <a:majorFont>
        <a:latin typeface="Corbel" panose="020B0503020204020204"/>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Frame">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20000"/>
                <a:lumMod val="102000"/>
              </a:schemeClr>
            </a:gs>
            <a:gs pos="48000">
              <a:schemeClr val="phClr">
                <a:tint val="98000"/>
                <a:shade val="90000"/>
                <a:satMod val="110000"/>
                <a:lumMod val="103000"/>
              </a:schemeClr>
            </a:gs>
            <a:gs pos="100000">
              <a:schemeClr val="phClr">
                <a:tint val="98000"/>
                <a:shade val="80000"/>
                <a:satMod val="100000"/>
              </a:schemeClr>
            </a:gs>
          </a:gsLst>
          <a:lin ang="5400000" scaled="0"/>
        </a:gradFill>
      </a:bgFillStyleLst>
    </a:fmtScheme>
  </a:themeElements>
  <a:objectDefaults/>
  <a:extraClrSchemeLst/>
  <a:extLst>
    <a:ext uri="{05A4C25C-085E-4340-85A3-A5531E510DB2}">
      <thm15:themeFamily xmlns:thm15="http://schemas.microsoft.com/office/thememl/2012/main" name="Frame" id="{F226E7A2-7162-461C-9490-D27D9DC04E43}" vid="{629A0216-3BBD-45C0-B63F-2683BEA18F60}"/>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URL xmlns="http://schemas.microsoft.com/sharepoint/v3">
      <Url>https://www.oregon.gov/oha/PH/HEALTHYPEOPLEFAMILIES/WIC/Documents/insvc-nr-dr-2017-july-risk-update.pptx</Url>
      <Description>2017 RISK UPDATE PowerPoint</Description>
    </URL>
    <PublishingExpirationDate xmlns="http://schemas.microsoft.com/sharepoint/v3" xsi:nil="true"/>
    <PublishingStartDate xmlns="http://schemas.microsoft.com/sharepoint/v3" xsi:nil="true"/>
    <IACategory xmlns="59da1016-2a1b-4f8a-9768-d7a4932f6f16" xsi:nil="true"/>
    <IASubtopic xmlns="59da1016-2a1b-4f8a-9768-d7a4932f6f16" xsi:nil="true"/>
    <Meta_x0020_Description xmlns="f144fd3f-61b7-45a4-a8a5-a00a4ffd3675" xsi:nil="true"/>
    <DocumentExpirationDate xmlns="59da1016-2a1b-4f8a-9768-d7a4932f6f16">2018-07-01T07:00:00+00:00</DocumentExpirationDate>
    <IATopic xmlns="59da1016-2a1b-4f8a-9768-d7a4932f6f16" xsi:nil="true"/>
    <Meta_x0020_Keywords xmlns="f144fd3f-61b7-45a4-a8a5-a00a4ffd3675"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79012CDB5CCD2847B46468FD3DF1DE6F" ma:contentTypeVersion="18" ma:contentTypeDescription="Create a new document." ma:contentTypeScope="" ma:versionID="83cd168dfd4f560a5ae9f127886bf666">
  <xsd:schema xmlns:xsd="http://www.w3.org/2001/XMLSchema" xmlns:xs="http://www.w3.org/2001/XMLSchema" xmlns:p="http://schemas.microsoft.com/office/2006/metadata/properties" xmlns:ns1="http://schemas.microsoft.com/sharepoint/v3" xmlns:ns2="59da1016-2a1b-4f8a-9768-d7a4932f6f16" xmlns:ns3="f144fd3f-61b7-45a4-a8a5-a00a4ffd3675" targetNamespace="http://schemas.microsoft.com/office/2006/metadata/properties" ma:root="true" ma:fieldsID="d12f2be80cb9e9a210af77d7981c0c3e" ns1:_="" ns2:_="" ns3:_="">
    <xsd:import namespace="http://schemas.microsoft.com/sharepoint/v3"/>
    <xsd:import namespace="59da1016-2a1b-4f8a-9768-d7a4932f6f16"/>
    <xsd:import namespace="f144fd3f-61b7-45a4-a8a5-a00a4ffd3675"/>
    <xsd:element name="properties">
      <xsd:complexType>
        <xsd:sequence>
          <xsd:element name="documentManagement">
            <xsd:complexType>
              <xsd:all>
                <xsd:element ref="ns2:IACategory" minOccurs="0"/>
                <xsd:element ref="ns2:IATopic" minOccurs="0"/>
                <xsd:element ref="ns2:IASubtopic" minOccurs="0"/>
                <xsd:element ref="ns2:DocumentExpirationDate" minOccurs="0"/>
                <xsd:element ref="ns3:Meta_x0020_Description" minOccurs="0"/>
                <xsd:element ref="ns3:Meta_x0020_Keywords" minOccurs="0"/>
                <xsd:element ref="ns1:PublishingStartDate" minOccurs="0"/>
                <xsd:element ref="ns1:PublishingExpirationDate" minOccurs="0"/>
                <xsd:element ref="ns1:URL" minOccurs="0"/>
                <xsd:element ref="ns2: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10" nillable="true" ma:displayName="Scheduling Start Date" ma:description="Scheduling Start Date is a site column created by the Publishing feature. It is used to specify the date and time on which this page will first appear to site visitors." ma:hidden="true" ma:internalName="PublishingStartDate">
      <xsd:simpleType>
        <xsd:restriction base="dms:Unknown"/>
      </xsd:simpleType>
    </xsd:element>
    <xsd:element name="PublishingExpirationDate" ma:index="11" nillable="true" ma:displayName="Scheduling End Date" ma:description="Scheduling End Date is a site column created by the Publishing feature. It is used to specify the date and time on which this page will no longer appear to site visitors." ma:hidden="true" ma:internalName="PublishingExpirationDate">
      <xsd:simpleType>
        <xsd:restriction base="dms:Unknown"/>
      </xsd:simpleType>
    </xsd:element>
    <xsd:element name="URL" ma:index="12" nillable="true" ma:displayName="URL" ma:format="Hyperlink" ma:internalName="URL" ma:readOnly="false">
      <xsd:complexType>
        <xsd:complexContent>
          <xsd:extension base="dms:URL">
            <xsd:sequence>
              <xsd:element name="Url" type="dms:ValidUrl" minOccurs="0" nillable="true"/>
              <xsd:element name="Description" type="xsd:string"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59da1016-2a1b-4f8a-9768-d7a4932f6f16" elementFormDefault="qualified">
    <xsd:import namespace="http://schemas.microsoft.com/office/2006/documentManagement/types"/>
    <xsd:import namespace="http://schemas.microsoft.com/office/infopath/2007/PartnerControls"/>
    <xsd:element name="IACategory" ma:index="4" nillable="true" ma:displayName="IA Category" ma:format="Dropdown" ma:internalName="IACategory" ma:readOnly="false">
      <xsd:simpleType>
        <xsd:restriction base="dms:Choice">
          <xsd:enumeration value="About OHA"/>
          <xsd:enumeration value="Programs and Services"/>
          <xsd:enumeration value="Oregon Health Plan"/>
          <xsd:enumeration value="Health System Reform"/>
          <xsd:enumeration value="Licenses and Certificates"/>
          <xsd:enumeration value="Public Health"/>
        </xsd:restriction>
      </xsd:simpleType>
    </xsd:element>
    <xsd:element name="IATopic" ma:index="5" nillable="true" ma:displayName="IA Topic" ma:format="Dropdown" ma:internalName="IATopic" ma:readOnly="false">
      <xsd:simpleType>
        <xsd:restriction base="dms:Choice">
          <xsd:enumeration value="About OHA - Agency Communications"/>
          <xsd:enumeration value="About OHA - Budget"/>
          <xsd:enumeration value="About OHA - Contacts"/>
          <xsd:enumeration value="About OHA - Grants &amp; Contracts"/>
          <xsd:enumeration value="About OHA - Jobs &amp; Employment"/>
          <xsd:enumeration value="About OHA - Organization"/>
          <xsd:enumeration value="About OHA - Policies"/>
          <xsd:enumeration value="About OHA - Public Meetings"/>
          <xsd:enumeration value="About OHA - Public Records"/>
          <xsd:enumeration value="About OHA - Questions &amp; Comments"/>
          <xsd:enumeration value="About OHA - Reports &amp; Data"/>
          <xsd:enumeration value="About OHA - Rulemaking"/>
          <xsd:enumeration value="Programs and Services - Behavioral Health"/>
          <xsd:enumeration value="Programs and Services - Contacts"/>
          <xsd:enumeration value="Programs and Services - Coordinated Care"/>
          <xsd:enumeration value="Programs and Services - Disease"/>
          <xsd:enumeration value="Programs and Services - Environment"/>
          <xsd:enumeration value="Programs and Services - Health Resources"/>
          <xsd:enumeration value="Programs and Services - OEBB"/>
          <xsd:enumeration value="Programs and Services - Oregon Health Plan"/>
          <xsd:enumeration value="Programs and Services - Oregon State Hospital"/>
          <xsd:enumeration value="Programs and Services - PEBB"/>
          <xsd:enumeration value="Programs and Services - Pharmacy"/>
          <xsd:enumeration value="Programs and Services - Prevention"/>
          <xsd:enumeration value="Programs and Services - Safety"/>
          <xsd:enumeration value="Oregon Health Plan - Agency Communications"/>
          <xsd:enumeration value="Oregon Health Plan - Benefits"/>
          <xsd:enumeration value="Oregon Health Plan - Contacts"/>
          <xsd:enumeration value="Oregon Health Plan - Coordinated Care"/>
          <xsd:enumeration value="Oregon Health Plan - Grants &amp; Contracts"/>
          <xsd:enumeration value="Oregon Health Plan - Health Resources"/>
          <xsd:enumeration value="Oregon Health Plan - Policies"/>
          <xsd:enumeration value="Oregon Health Plan - Providers and Partners"/>
          <xsd:enumeration value="Oregon Health Plan - Public Meetings"/>
          <xsd:enumeration value="Oregon Health Plan - Questions &amp; Comments"/>
          <xsd:enumeration value="Oregon Health Plan - Rule Making"/>
          <xsd:enumeration value="Health System Reform - Agency Communications"/>
          <xsd:enumeration value="Health System Reform - Coordinated Care"/>
          <xsd:enumeration value="Health System Reform - Public Meetings"/>
          <xsd:enumeration value="Health System Reform - Questions &amp; Comments"/>
          <xsd:enumeration value="Health System Reform - Reports &amp; Data"/>
          <xsd:enumeration value="Licenses and Certificates - Certificates"/>
          <xsd:enumeration value="Licenses and Certificates - Contacts"/>
          <xsd:enumeration value="Licenses and Certificates - Licenses"/>
          <xsd:enumeration value="Licenses and Certificates - Vital Records"/>
          <xsd:enumeration value="Public Health - Agency Communications"/>
          <xsd:enumeration value="Public Health - Contacts"/>
          <xsd:enumeration value="Public Health - Disease"/>
          <xsd:enumeration value="Public Health - Environment"/>
          <xsd:enumeration value="Public Health - Health Resources"/>
          <xsd:enumeration value="Public Health - Questions &amp; Comments"/>
          <xsd:enumeration value="Public Health - Prevention"/>
          <xsd:enumeration value="Public Health - Providers and Partners"/>
          <xsd:enumeration value="Public Health - Reports &amp; Data"/>
          <xsd:enumeration value="Public Health - Safety"/>
          <xsd:enumeration value="Public Health - Vital Records"/>
        </xsd:restriction>
      </xsd:simpleType>
    </xsd:element>
    <xsd:element name="IASubtopic" ma:index="6" nillable="true" ma:displayName="IA Subtopic" ma:format="Dropdown" ma:internalName="IASubtopic" ma:readOnly="false">
      <xsd:simpleType>
        <xsd:restriction base="dms:Choice">
          <xsd:enumeration value="Addiction Services - Alcohol"/>
          <xsd:enumeration value="Addiction Services - Drug"/>
          <xsd:enumeration value="Addiction Services - Gambling"/>
          <xsd:enumeration value="Addiction Services - Tobacco"/>
          <xsd:enumeration value="Applications"/>
          <xsd:enumeration value="Benefits - Health Plans"/>
          <xsd:enumeration value="Benefits - OEBB"/>
          <xsd:enumeration value="Benefits - OHP"/>
          <xsd:enumeration value="Benefits - PEBB"/>
          <xsd:enumeration value="Benefits - Retirement"/>
          <xsd:enumeration value="Budget - Agency Summary"/>
          <xsd:enumeration value="Budget - Agency Request (ARB)"/>
          <xsd:enumeration value="Budget - Governors Budget"/>
          <xsd:enumeration value="Budget - Infrastructure"/>
          <xsd:enumeration value="Budget - Legislatively Adopted (LAB)"/>
          <xsd:enumeration value="Budget - Legislative action"/>
          <xsd:enumeration value="Budget - Overview"/>
          <xsd:enumeration value="Budget - Policy Option Package (POP)"/>
          <xsd:enumeration value="Budget - Priorities"/>
          <xsd:enumeration value="Budget - Program"/>
          <xsd:enumeration value="Budget - Reduction"/>
          <xsd:enumeration value="Budget - Strategic funding proposal"/>
          <xsd:enumeration value="Budget - Special report"/>
          <xsd:enumeration value="Budget - Stakeholder meeting"/>
          <xsd:enumeration value="CCO - Contact"/>
          <xsd:enumeration value="CCO - Audited Financial Statement"/>
          <xsd:enumeration value="CCO - Interim Financial Statement"/>
          <xsd:enumeration value="CCO - Internal Financial Statement"/>
          <xsd:enumeration value="Clean Air"/>
          <xsd:enumeration value="Clean Water"/>
          <xsd:enumeration value="Clinics"/>
          <xsd:enumeration value="Commissions"/>
          <xsd:enumeration value="Committee Members"/>
          <xsd:enumeration value="Committees"/>
          <xsd:enumeration value="Crisis Services"/>
          <xsd:enumeration value="Drug Addiction Services"/>
          <xsd:enumeration value="Electronic Health Care Records (EHR)"/>
          <xsd:enumeration value="Emergency Preparedness"/>
          <xsd:enumeration value="Environmental Pollution"/>
          <xsd:enumeration value="Featured Content"/>
          <xsd:enumeration value="Fees"/>
          <xsd:enumeration value="Health Services - Primary Care Home"/>
          <xsd:enumeration value="Health Services - Prioritized list"/>
          <xsd:enumeration value="ICD-10"/>
          <xsd:enumeration value="Immunizations"/>
          <xsd:enumeration value="Legislation - Bills"/>
          <xsd:enumeration value="Legislation - Contact"/>
          <xsd:enumeration value="Legislation - Highlights"/>
          <xsd:enumeration value="Legislation - Session Summary"/>
          <xsd:enumeration value="Materials - Commission"/>
          <xsd:enumeration value="Materials - Committee"/>
          <xsd:enumeration value="Materials - Coverage Guidance"/>
          <xsd:enumeration value="Materials - Evidence-based Guidelines"/>
          <xsd:enumeration value="Materials - Health care plan details"/>
          <xsd:enumeration value="Materials - Health care plan overview"/>
          <xsd:enumeration value="Materials - Meeting Document"/>
          <xsd:enumeration value="Materials - Meeting Recording"/>
          <xsd:enumeration value="Materials - Meeting Schedule"/>
          <xsd:enumeration value="Materials - Open Enrollment"/>
          <xsd:enumeration value="Materials - Training"/>
          <xsd:enumeration value="Materials - Webinar"/>
          <xsd:enumeration value="Materials - Workgroup"/>
          <xsd:enumeration value="Medical Marijuana (OMMP)"/>
          <xsd:enumeration value="Medical Services"/>
          <xsd:enumeration value="Meeting Document"/>
          <xsd:enumeration value="Meeting Schedule"/>
          <xsd:enumeration value="Mental Health Services"/>
          <xsd:enumeration value="Metrics - Behavioral Health"/>
          <xsd:enumeration value="Metrics - CCO"/>
          <xsd:enumeration value="Metrics - Demographics"/>
          <xsd:enumeration value="Metrics - Hospital Performance"/>
          <xsd:enumeration value="Metrics - Incentive"/>
          <xsd:enumeration value="Metrics - Measures and Outcomes Tracking (MOTS)"/>
          <xsd:enumeration value="Metrics - ONE Eligibility system"/>
          <xsd:enumeration value="Metrics - Prevention"/>
          <xsd:enumeration value="Metrics - Rural health"/>
          <xsd:enumeration value="Metrics - State-Wide"/>
          <xsd:enumeration value="News Letter"/>
          <xsd:enumeration value="News Release"/>
          <xsd:enumeration value="OHP - Medicaid Waiver"/>
          <xsd:enumeration value="OHP - Provider Announcement"/>
          <xsd:enumeration value="OHP - Provider Rates"/>
          <xsd:enumeration value="Preferred Drug List"/>
          <xsd:enumeration value="Prescription Drugs - Monitoring"/>
          <xsd:enumeration value="Prescription Drugs - Preferred List"/>
          <xsd:enumeration value="Prescription Drugs - Subsidy"/>
          <xsd:enumeration value="Prescription Drugs Subsidy"/>
          <xsd:enumeration value="Technical Assistance"/>
          <xsd:enumeration value="Training"/>
          <xsd:enumeration value="Vital Statistics - Birth Certificate"/>
          <xsd:enumeration value="Vital Statistics - Certificate Death"/>
          <xsd:enumeration value="Vital Statistics - Data Use Requests"/>
          <xsd:enumeration value="Vital Statistics - Divorce Data"/>
          <xsd:enumeration value="Vital Statistics - Domestic Partnership Data"/>
          <xsd:enumeration value="Vital Statistics - Fetal Death Data"/>
          <xsd:enumeration value="Vital Statistics - Marriage Data"/>
          <xsd:enumeration value="Vital Statistics - Teen Pregnancy Data"/>
          <xsd:enumeration value="Wellness - Exercise"/>
          <xsd:enumeration value="Wellness - HEM"/>
          <xsd:enumeration value="Wellness - Intervention"/>
          <xsd:enumeration value="Wellness - Pain Management"/>
          <xsd:enumeration value="Wellness - Reproductive Health"/>
          <xsd:enumeration value="Wellness - Stress Relief"/>
        </xsd:restriction>
      </xsd:simpleType>
    </xsd:element>
    <xsd:element name="DocumentExpirationDate" ma:index="7" nillable="true" ma:displayName="Document Expiration Date" ma:format="DateOnly" ma:internalName="DocumentExpirationDate" ma:readOnly="false">
      <xsd:simpleType>
        <xsd:restriction base="dms:DateTime"/>
      </xsd:simpleType>
    </xsd:element>
    <xsd:element name="SharedWithUsers" ma:index="1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f144fd3f-61b7-45a4-a8a5-a00a4ffd3675" elementFormDefault="qualified">
    <xsd:import namespace="http://schemas.microsoft.com/office/2006/documentManagement/types"/>
    <xsd:import namespace="http://schemas.microsoft.com/office/infopath/2007/PartnerControls"/>
    <xsd:element name="Meta_x0020_Description" ma:index="8" nillable="true" ma:displayName="Meta Description" ma:internalName="Meta_x0020_Description" ma:readOnly="false">
      <xsd:simpleType>
        <xsd:restriction base="dms:Text"/>
      </xsd:simpleType>
    </xsd:element>
    <xsd:element name="Meta_x0020_Keywords" ma:index="9" nillable="true" ma:displayName="Meta Keywords" ma:internalName="Meta_x0020_Keywords" ma:readOnly="fals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13" ma:displayName="Content Type"/>
        <xsd:element ref="dc:title" minOccurs="0" maxOccurs="1" ma:index="3"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0CF6AE04-4092-4E1E-9A37-C90D33D3CE18}"/>
</file>

<file path=customXml/itemProps2.xml><?xml version="1.0" encoding="utf-8"?>
<ds:datastoreItem xmlns:ds="http://schemas.openxmlformats.org/officeDocument/2006/customXml" ds:itemID="{157C2A07-43A6-405A-92B6-9EFB032A644C}"/>
</file>

<file path=customXml/itemProps3.xml><?xml version="1.0" encoding="utf-8"?>
<ds:datastoreItem xmlns:ds="http://schemas.openxmlformats.org/officeDocument/2006/customXml" ds:itemID="{BAFD95B7-3F3B-479F-93F9-86038E486E9B}"/>
</file>

<file path=docProps/app.xml><?xml version="1.0" encoding="utf-8"?>
<Properties xmlns="http://schemas.openxmlformats.org/officeDocument/2006/extended-properties" xmlns:vt="http://schemas.openxmlformats.org/officeDocument/2006/docPropsVTypes">
  <Template>TM03457475[[fn=Frame]]</Template>
  <TotalTime>3171</TotalTime>
  <Words>1446</Words>
  <Application>Microsoft Office PowerPoint</Application>
  <PresentationFormat>Widescreen</PresentationFormat>
  <Paragraphs>99</Paragraphs>
  <Slides>19</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19</vt:i4>
      </vt:variant>
    </vt:vector>
  </HeadingPairs>
  <TitlesOfParts>
    <vt:vector size="22" baseType="lpstr">
      <vt:lpstr>Corbel</vt:lpstr>
      <vt:lpstr>Wingdings 2</vt:lpstr>
      <vt:lpstr>Frame</vt:lpstr>
      <vt:lpstr>2017 RISK UPDATE</vt:lpstr>
      <vt:lpstr>Implement  changes by October 1, 2017  </vt:lpstr>
      <vt:lpstr>Risk 135  Infant Weight Loss  </vt:lpstr>
      <vt:lpstr>Notes on  changes to Risk 135  </vt:lpstr>
      <vt:lpstr>Discussion about Risk 135  </vt:lpstr>
      <vt:lpstr>Risk 352  Infectious diseases  </vt:lpstr>
      <vt:lpstr>Notes on changes to Risk 352  </vt:lpstr>
      <vt:lpstr>Discussion about Risk 352  </vt:lpstr>
      <vt:lpstr>Risk 359  Recent Major Surgery, Physical Trauma or Burns   </vt:lpstr>
      <vt:lpstr>  Notes on  changes to Risk 359    </vt:lpstr>
      <vt:lpstr>Discussion about Risk 359  </vt:lpstr>
      <vt:lpstr>Risk 411.3   Early Introduction of Beverages or Solid Foods   </vt:lpstr>
      <vt:lpstr>  Notes on changes to  Risk 411.3      </vt:lpstr>
      <vt:lpstr>Discussion about  Risk 411.3  </vt:lpstr>
      <vt:lpstr>Risk 411.7  Infrequent Breastfeeding </vt:lpstr>
      <vt:lpstr> Notes on changes to Risk 411.7   </vt:lpstr>
      <vt:lpstr>Discussion about  Risk 411.7  </vt:lpstr>
      <vt:lpstr>Questions?   Ask…</vt:lpstr>
      <vt:lpstr>Another risk  in-service completed…  Congratulations!</vt:lpstr>
    </vt:vector>
  </TitlesOfParts>
  <Company>Oregon DHS</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2017 RISK UPDATE PowerPoint</dc:title>
  <dc:creator>Reyna Vernita D</dc:creator>
  <cp:lastModifiedBy>Reyna Vernita D</cp:lastModifiedBy>
  <cp:revision>107</cp:revision>
  <dcterms:created xsi:type="dcterms:W3CDTF">2017-04-18T18:25:20Z</dcterms:created>
  <dcterms:modified xsi:type="dcterms:W3CDTF">2017-06-20T21:07:48Z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0x01010079012CDB5CCD2847B46468FD3DF1DE6F</vt:lpwstr>
  </property>
  <property fmtid="{D5CDD505-2E9C-101B-9397-08002B2CF9AE}" pid="3" name="WorkflowChangePath">
    <vt:lpwstr>7a8214dd-047d-4ac3-b198-53133860870f,3;</vt:lpwstr>
  </property>
</Properties>
</file>